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m4a" ContentType="audi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4177" r:id="rId1"/>
  </p:sldMasterIdLst>
  <p:notesMasterIdLst>
    <p:notesMasterId r:id="rId145"/>
  </p:notesMasterIdLst>
  <p:handoutMasterIdLst>
    <p:handoutMasterId r:id="rId146"/>
  </p:handoutMasterIdLst>
  <p:sldIdLst>
    <p:sldId id="256" r:id="rId2"/>
    <p:sldId id="372" r:id="rId3"/>
    <p:sldId id="257" r:id="rId4"/>
    <p:sldId id="376" r:id="rId5"/>
    <p:sldId id="266" r:id="rId6"/>
    <p:sldId id="265" r:id="rId7"/>
    <p:sldId id="264" r:id="rId8"/>
    <p:sldId id="263" r:id="rId9"/>
    <p:sldId id="262" r:id="rId10"/>
    <p:sldId id="400" r:id="rId11"/>
    <p:sldId id="401" r:id="rId12"/>
    <p:sldId id="402" r:id="rId13"/>
    <p:sldId id="261" r:id="rId14"/>
    <p:sldId id="331" r:id="rId15"/>
    <p:sldId id="422" r:id="rId16"/>
    <p:sldId id="406" r:id="rId17"/>
    <p:sldId id="405" r:id="rId18"/>
    <p:sldId id="333" r:id="rId19"/>
    <p:sldId id="336" r:id="rId20"/>
    <p:sldId id="373" r:id="rId21"/>
    <p:sldId id="351" r:id="rId22"/>
    <p:sldId id="337" r:id="rId23"/>
    <p:sldId id="397" r:id="rId24"/>
    <p:sldId id="338" r:id="rId25"/>
    <p:sldId id="339" r:id="rId26"/>
    <p:sldId id="340" r:id="rId27"/>
    <p:sldId id="341" r:id="rId28"/>
    <p:sldId id="342" r:id="rId29"/>
    <p:sldId id="343" r:id="rId30"/>
    <p:sldId id="407" r:id="rId31"/>
    <p:sldId id="344" r:id="rId32"/>
    <p:sldId id="408" r:id="rId33"/>
    <p:sldId id="398" r:id="rId34"/>
    <p:sldId id="399" r:id="rId35"/>
    <p:sldId id="349" r:id="rId36"/>
    <p:sldId id="409" r:id="rId37"/>
    <p:sldId id="353" r:id="rId38"/>
    <p:sldId id="352" r:id="rId39"/>
    <p:sldId id="354" r:id="rId40"/>
    <p:sldId id="355" r:id="rId41"/>
    <p:sldId id="390" r:id="rId42"/>
    <p:sldId id="420" r:id="rId43"/>
    <p:sldId id="287" r:id="rId44"/>
    <p:sldId id="391" r:id="rId45"/>
    <p:sldId id="273" r:id="rId46"/>
    <p:sldId id="392" r:id="rId47"/>
    <p:sldId id="393" r:id="rId48"/>
    <p:sldId id="394" r:id="rId49"/>
    <p:sldId id="356" r:id="rId50"/>
    <p:sldId id="395" r:id="rId51"/>
    <p:sldId id="381" r:id="rId52"/>
    <p:sldId id="357" r:id="rId53"/>
    <p:sldId id="361" r:id="rId54"/>
    <p:sldId id="278" r:id="rId55"/>
    <p:sldId id="411" r:id="rId56"/>
    <p:sldId id="413" r:id="rId57"/>
    <p:sldId id="388" r:id="rId58"/>
    <p:sldId id="403" r:id="rId59"/>
    <p:sldId id="412" r:id="rId60"/>
    <p:sldId id="283" r:id="rId61"/>
    <p:sldId id="374" r:id="rId62"/>
    <p:sldId id="386" r:id="rId63"/>
    <p:sldId id="375" r:id="rId64"/>
    <p:sldId id="385" r:id="rId65"/>
    <p:sldId id="404" r:id="rId66"/>
    <p:sldId id="423" r:id="rId67"/>
    <p:sldId id="415" r:id="rId68"/>
    <p:sldId id="421" r:id="rId69"/>
    <p:sldId id="416" r:id="rId70"/>
    <p:sldId id="419" r:id="rId71"/>
    <p:sldId id="425" r:id="rId72"/>
    <p:sldId id="460" r:id="rId73"/>
    <p:sldId id="461" r:id="rId74"/>
    <p:sldId id="428" r:id="rId75"/>
    <p:sldId id="462" r:id="rId76"/>
    <p:sldId id="429" r:id="rId77"/>
    <p:sldId id="463" r:id="rId78"/>
    <p:sldId id="464" r:id="rId79"/>
    <p:sldId id="430" r:id="rId80"/>
    <p:sldId id="431" r:id="rId81"/>
    <p:sldId id="465" r:id="rId82"/>
    <p:sldId id="466" r:id="rId83"/>
    <p:sldId id="467" r:id="rId84"/>
    <p:sldId id="432" r:id="rId85"/>
    <p:sldId id="433" r:id="rId86"/>
    <p:sldId id="434" r:id="rId87"/>
    <p:sldId id="435" r:id="rId88"/>
    <p:sldId id="436" r:id="rId89"/>
    <p:sldId id="437" r:id="rId90"/>
    <p:sldId id="438" r:id="rId91"/>
    <p:sldId id="439" r:id="rId92"/>
    <p:sldId id="440" r:id="rId93"/>
    <p:sldId id="441" r:id="rId94"/>
    <p:sldId id="444" r:id="rId95"/>
    <p:sldId id="445" r:id="rId96"/>
    <p:sldId id="447" r:id="rId97"/>
    <p:sldId id="450" r:id="rId98"/>
    <p:sldId id="448" r:id="rId99"/>
    <p:sldId id="501" r:id="rId100"/>
    <p:sldId id="503" r:id="rId101"/>
    <p:sldId id="449" r:id="rId102"/>
    <p:sldId id="484" r:id="rId103"/>
    <p:sldId id="424" r:id="rId104"/>
    <p:sldId id="485" r:id="rId105"/>
    <p:sldId id="426" r:id="rId106"/>
    <p:sldId id="427" r:id="rId107"/>
    <p:sldId id="486" r:id="rId108"/>
    <p:sldId id="487" r:id="rId109"/>
    <p:sldId id="488" r:id="rId110"/>
    <p:sldId id="489" r:id="rId111"/>
    <p:sldId id="490" r:id="rId112"/>
    <p:sldId id="451" r:id="rId113"/>
    <p:sldId id="452" r:id="rId114"/>
    <p:sldId id="453" r:id="rId115"/>
    <p:sldId id="454" r:id="rId116"/>
    <p:sldId id="455" r:id="rId117"/>
    <p:sldId id="456" r:id="rId118"/>
    <p:sldId id="457" r:id="rId119"/>
    <p:sldId id="468" r:id="rId120"/>
    <p:sldId id="469" r:id="rId121"/>
    <p:sldId id="470" r:id="rId122"/>
    <p:sldId id="458" r:id="rId123"/>
    <p:sldId id="471" r:id="rId124"/>
    <p:sldId id="472" r:id="rId125"/>
    <p:sldId id="473" r:id="rId126"/>
    <p:sldId id="474" r:id="rId127"/>
    <p:sldId id="475" r:id="rId128"/>
    <p:sldId id="459" r:id="rId129"/>
    <p:sldId id="295" r:id="rId130"/>
    <p:sldId id="476" r:id="rId131"/>
    <p:sldId id="477" r:id="rId132"/>
    <p:sldId id="478" r:id="rId133"/>
    <p:sldId id="479" r:id="rId134"/>
    <p:sldId id="480" r:id="rId135"/>
    <p:sldId id="481" r:id="rId136"/>
    <p:sldId id="482" r:id="rId137"/>
    <p:sldId id="483" r:id="rId138"/>
    <p:sldId id="491" r:id="rId139"/>
    <p:sldId id="492" r:id="rId140"/>
    <p:sldId id="505" r:id="rId141"/>
    <p:sldId id="506" r:id="rId142"/>
    <p:sldId id="507" r:id="rId143"/>
    <p:sldId id="446" r:id="rId144"/>
  </p:sldIdLst>
  <p:sldSz cx="12192000" cy="6858000"/>
  <p:notesSz cx="9866313" cy="6735763"/>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E9D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Orta Stil 2 - Vurgu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14" autoAdjust="0"/>
    <p:restoredTop sz="93002" autoAdjust="0"/>
  </p:normalViewPr>
  <p:slideViewPr>
    <p:cSldViewPr snapToGrid="0">
      <p:cViewPr varScale="1">
        <p:scale>
          <a:sx n="151" d="100"/>
          <a:sy n="151" d="100"/>
        </p:scale>
        <p:origin x="702" y="150"/>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theme" Target="theme/theme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slide" Target="slides/slide139.xml"/><Relationship Id="rId14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s>
</file>

<file path=ppt/diagrams/colors1.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6_3">
  <dgm:title val=""/>
  <dgm:desc val=""/>
  <dgm:catLst>
    <dgm:cat type="accent6" pri="11300"/>
  </dgm:catLst>
  <dgm:styleLbl name="node0">
    <dgm:fillClrLst meth="repeat">
      <a:schemeClr val="accent6">
        <a:shade val="80000"/>
      </a:schemeClr>
    </dgm:fillClrLst>
    <dgm:linClrLst meth="repeat">
      <a:schemeClr val="lt1"/>
    </dgm:linClrLst>
    <dgm:effectClrLst/>
    <dgm:txLinClrLst/>
    <dgm:txFillClrLst/>
    <dgm:txEffectClrLst/>
  </dgm:styleLbl>
  <dgm:styleLbl name="node1">
    <dgm:fillClrLst>
      <a:schemeClr val="accent6">
        <a:shade val="80000"/>
      </a:schemeClr>
      <a:schemeClr val="accent6">
        <a:tint val="70000"/>
      </a:schemeClr>
    </dgm:fillClrLst>
    <dgm:linClrLst meth="repeat">
      <a:schemeClr val="lt1"/>
    </dgm:linClrLst>
    <dgm:effectClrLst/>
    <dgm:txLinClrLst/>
    <dgm:txFillClrLst/>
    <dgm:txEffectClrLst/>
  </dgm:styleLbl>
  <dgm:styleLbl name="alignNode1">
    <dgm:fillClrLst>
      <a:schemeClr val="accent6">
        <a:shade val="80000"/>
      </a:schemeClr>
      <a:schemeClr val="accent6">
        <a:tint val="70000"/>
      </a:schemeClr>
    </dgm:fillClrLst>
    <dgm:linClrLst>
      <a:schemeClr val="accent6">
        <a:shade val="80000"/>
      </a:schemeClr>
      <a:schemeClr val="accent6">
        <a:tint val="70000"/>
      </a:schemeClr>
    </dgm:linClrLst>
    <dgm:effectClrLst/>
    <dgm:txLinClrLst/>
    <dgm:txFillClrLst/>
    <dgm:txEffectClrLst/>
  </dgm:styleLbl>
  <dgm:styleLbl name="lnNode1">
    <dgm:fillClrLst>
      <a:schemeClr val="accent6">
        <a:shade val="80000"/>
      </a:schemeClr>
      <a:schemeClr val="accent6">
        <a:tint val="7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tint val="70000"/>
        <a:alpha val="50000"/>
      </a:schemeClr>
    </dgm:fillClrLst>
    <dgm:linClrLst meth="repeat">
      <a:schemeClr val="lt1"/>
    </dgm:linClrLst>
    <dgm:effectClrLst/>
    <dgm:txLinClrLst/>
    <dgm:txFillClrLst/>
    <dgm:txEffectClrLst/>
  </dgm:styleLbl>
  <dgm:styleLbl name="node2">
    <dgm:fillClrLst>
      <a:schemeClr val="accent6">
        <a:tint val="99000"/>
      </a:schemeClr>
    </dgm:fillClrLst>
    <dgm:linClrLst meth="repeat">
      <a:schemeClr val="lt1"/>
    </dgm:linClrLst>
    <dgm:effectClrLst/>
    <dgm:txLinClrLst/>
    <dgm:txFillClrLst/>
    <dgm:txEffectClrLst/>
  </dgm:styleLbl>
  <dgm:styleLbl name="node3">
    <dgm:fillClrLst>
      <a:schemeClr val="accent6">
        <a:tint val="80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dgm:txEffectClrLst/>
  </dgm:styleLbl>
  <dgm:styleLbl name="f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b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sibTrans1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9000"/>
      </a:schemeClr>
    </dgm:fillClrLst>
    <dgm:linClrLst meth="repeat">
      <a:schemeClr val="lt1"/>
    </dgm:linClrLst>
    <dgm:effectClrLst/>
    <dgm:txLinClrLst/>
    <dgm:txFillClrLst/>
    <dgm:txEffectClrLst/>
  </dgm:styleLbl>
  <dgm:styleLbl name="asst3">
    <dgm:fillClrLst>
      <a:schemeClr val="accent6">
        <a:tint val="80000"/>
      </a:schemeClr>
    </dgm:fillClrLst>
    <dgm:linClrLst meth="repeat">
      <a:schemeClr val="lt1"/>
    </dgm:linClrLst>
    <dgm:effectClrLst/>
    <dgm:txLinClrLst/>
    <dgm:txFillClrLst/>
    <dgm:txEffectClrLst/>
  </dgm:styleLbl>
  <dgm:styleLbl name="asst4">
    <dgm:fillClrLst>
      <a:schemeClr val="accent6">
        <a:tint val="7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lt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9000"/>
      </a:schemeClr>
    </dgm:fillClrLst>
    <dgm:linClrLst meth="repeat">
      <a:schemeClr val="accent6">
        <a:tint val="99000"/>
      </a:schemeClr>
    </dgm:linClrLst>
    <dgm:effectClrLst/>
    <dgm:txLinClrLst/>
    <dgm:txFillClrLst meth="repeat">
      <a:schemeClr val="tx1"/>
    </dgm:txFillClrLst>
    <dgm:txEffectClrLst/>
  </dgm:styleLbl>
  <dgm:styleLbl name="parChTrans1D3">
    <dgm:fillClrLst meth="repeat">
      <a:schemeClr val="accent6">
        <a:tint val="80000"/>
      </a:schemeClr>
    </dgm:fillClrLst>
    <dgm:linClrLst meth="repeat">
      <a:schemeClr val="accent6">
        <a:tint val="80000"/>
      </a:schemeClr>
    </dgm:linClrLst>
    <dgm:effectClrLst/>
    <dgm:txLinClrLst/>
    <dgm:txFillClrLst meth="repeat">
      <a:schemeClr val="tx1"/>
    </dgm:txFillClrLst>
    <dgm:txEffectClrLst/>
  </dgm:styleLbl>
  <dgm:styleLbl name="parChTrans1D4">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C96B739-9F97-46C0-B76A-2CB52DFE04E6}" type="doc">
      <dgm:prSet loTypeId="urn:microsoft.com/office/officeart/2005/8/layout/hierarchy1" loCatId="hierarchy" qsTypeId="urn:microsoft.com/office/officeart/2005/8/quickstyle/3d2" qsCatId="3D" csTypeId="urn:microsoft.com/office/officeart/2005/8/colors/accent6_2" csCatId="accent6" phldr="1"/>
      <dgm:spPr/>
      <dgm:t>
        <a:bodyPr/>
        <a:lstStyle/>
        <a:p>
          <a:endParaRPr lang="tr-TR"/>
        </a:p>
      </dgm:t>
    </dgm:pt>
    <dgm:pt modelId="{3ADE898B-3499-4786-A297-02479B17B3A6}">
      <dgm:prSet phldrT="[Metin]" custT="1"/>
      <dgm:spPr/>
      <dgm:t>
        <a:bodyPr/>
        <a:lstStyle/>
        <a:p>
          <a:r>
            <a:rPr lang="tr-TR" sz="1600" b="1" dirty="0"/>
            <a:t>REKTÖR</a:t>
          </a:r>
        </a:p>
        <a:p>
          <a:r>
            <a:rPr lang="tr-TR" sz="1600" dirty="0"/>
            <a:t>Prof. Dr. Ahmet KUTLUHAN</a:t>
          </a:r>
        </a:p>
      </dgm:t>
    </dgm:pt>
    <dgm:pt modelId="{B1771CC0-9F8F-49E2-A03C-E0E2751B3513}" type="parTrans" cxnId="{489972B3-72E1-473C-BF59-9405F8FD1E5C}">
      <dgm:prSet/>
      <dgm:spPr/>
      <dgm:t>
        <a:bodyPr/>
        <a:lstStyle/>
        <a:p>
          <a:endParaRPr lang="tr-TR"/>
        </a:p>
      </dgm:t>
    </dgm:pt>
    <dgm:pt modelId="{C18284F2-2293-4D8A-8F6D-B2F9FEA8B868}" type="sibTrans" cxnId="{489972B3-72E1-473C-BF59-9405F8FD1E5C}">
      <dgm:prSet/>
      <dgm:spPr/>
      <dgm:t>
        <a:bodyPr/>
        <a:lstStyle/>
        <a:p>
          <a:endParaRPr lang="tr-TR"/>
        </a:p>
      </dgm:t>
    </dgm:pt>
    <dgm:pt modelId="{F35B3B63-A517-43E2-B8F4-D4F24259DAD0}">
      <dgm:prSet phldrT="[Metin]"/>
      <dgm:spPr/>
      <dgm:t>
        <a:bodyPr/>
        <a:lstStyle/>
        <a:p>
          <a:r>
            <a:rPr lang="tr-TR" b="1" dirty="0"/>
            <a:t>REKTÖR YARDIMCISI</a:t>
          </a:r>
        </a:p>
        <a:p>
          <a:r>
            <a:rPr lang="tr-TR" dirty="0"/>
            <a:t>Prof. Dr. Durmuş AKALIN</a:t>
          </a:r>
        </a:p>
      </dgm:t>
    </dgm:pt>
    <dgm:pt modelId="{B8000792-2B1B-4AB5-8A13-3AF23A929897}" type="parTrans" cxnId="{7425ED86-D49A-4B48-B92F-1EF66532C05F}">
      <dgm:prSet/>
      <dgm:spPr/>
      <dgm:t>
        <a:bodyPr/>
        <a:lstStyle/>
        <a:p>
          <a:endParaRPr lang="tr-TR"/>
        </a:p>
      </dgm:t>
    </dgm:pt>
    <dgm:pt modelId="{A0B86196-C6B7-4C9A-958D-6208AC4643E6}" type="sibTrans" cxnId="{7425ED86-D49A-4B48-B92F-1EF66532C05F}">
      <dgm:prSet/>
      <dgm:spPr/>
      <dgm:t>
        <a:bodyPr/>
        <a:lstStyle/>
        <a:p>
          <a:endParaRPr lang="tr-TR"/>
        </a:p>
      </dgm:t>
    </dgm:pt>
    <dgm:pt modelId="{93461D05-5063-40B6-84AE-716274399DC7}">
      <dgm:prSet phldrT="[Metin]"/>
      <dgm:spPr/>
      <dgm:t>
        <a:bodyPr/>
        <a:lstStyle/>
        <a:p>
          <a:r>
            <a:rPr lang="tr-TR" b="1" dirty="0"/>
            <a:t>REKTÖR YARDIMCISI</a:t>
          </a:r>
        </a:p>
        <a:p>
          <a:r>
            <a:rPr lang="tr-TR" b="0" dirty="0"/>
            <a:t>Prof. Dr. Necip ATAR</a:t>
          </a:r>
        </a:p>
      </dgm:t>
    </dgm:pt>
    <dgm:pt modelId="{987259EA-9F13-4A73-A7BD-F7855D780085}" type="parTrans" cxnId="{B798CCD6-16D9-44AF-BC97-FB9353EBC746}">
      <dgm:prSet/>
      <dgm:spPr/>
      <dgm:t>
        <a:bodyPr/>
        <a:lstStyle/>
        <a:p>
          <a:endParaRPr lang="tr-TR"/>
        </a:p>
      </dgm:t>
    </dgm:pt>
    <dgm:pt modelId="{0717B3E4-616B-4DE4-BC7C-7884E5E3CD68}" type="sibTrans" cxnId="{B798CCD6-16D9-44AF-BC97-FB9353EBC746}">
      <dgm:prSet/>
      <dgm:spPr/>
      <dgm:t>
        <a:bodyPr/>
        <a:lstStyle/>
        <a:p>
          <a:endParaRPr lang="tr-TR"/>
        </a:p>
      </dgm:t>
    </dgm:pt>
    <dgm:pt modelId="{4C22544B-E17B-4FC6-BCE1-BCFBCB2168D5}" type="pres">
      <dgm:prSet presAssocID="{2C96B739-9F97-46C0-B76A-2CB52DFE04E6}" presName="hierChild1" presStyleCnt="0">
        <dgm:presLayoutVars>
          <dgm:chPref val="1"/>
          <dgm:dir/>
          <dgm:animOne val="branch"/>
          <dgm:animLvl val="lvl"/>
          <dgm:resizeHandles/>
        </dgm:presLayoutVars>
      </dgm:prSet>
      <dgm:spPr/>
    </dgm:pt>
    <dgm:pt modelId="{CAEE46B8-DE92-4967-B8E7-AD2F648EB40E}" type="pres">
      <dgm:prSet presAssocID="{3ADE898B-3499-4786-A297-02479B17B3A6}" presName="hierRoot1" presStyleCnt="0"/>
      <dgm:spPr/>
    </dgm:pt>
    <dgm:pt modelId="{3DE78937-AE13-4118-8126-FB3DF6E08DFD}" type="pres">
      <dgm:prSet presAssocID="{3ADE898B-3499-4786-A297-02479B17B3A6}" presName="composite" presStyleCnt="0"/>
      <dgm:spPr/>
    </dgm:pt>
    <dgm:pt modelId="{34FD37A4-28A6-49BE-B5CF-E10558B2A02E}" type="pres">
      <dgm:prSet presAssocID="{3ADE898B-3499-4786-A297-02479B17B3A6}" presName="background" presStyleLbl="node0" presStyleIdx="0" presStyleCnt="1"/>
      <dgm:spPr/>
    </dgm:pt>
    <dgm:pt modelId="{B72984D9-24C2-4724-8522-BEC87656CF6C}" type="pres">
      <dgm:prSet presAssocID="{3ADE898B-3499-4786-A297-02479B17B3A6}" presName="text" presStyleLbl="fgAcc0" presStyleIdx="0" presStyleCnt="1" custScaleX="133469">
        <dgm:presLayoutVars>
          <dgm:chPref val="3"/>
        </dgm:presLayoutVars>
      </dgm:prSet>
      <dgm:spPr/>
    </dgm:pt>
    <dgm:pt modelId="{29C742F7-BBE2-4230-8764-2CF804B22C33}" type="pres">
      <dgm:prSet presAssocID="{3ADE898B-3499-4786-A297-02479B17B3A6}" presName="hierChild2" presStyleCnt="0"/>
      <dgm:spPr/>
    </dgm:pt>
    <dgm:pt modelId="{D9753188-1936-4EE5-8CEA-93FE745C7FE8}" type="pres">
      <dgm:prSet presAssocID="{B8000792-2B1B-4AB5-8A13-3AF23A929897}" presName="Name10" presStyleLbl="parChTrans1D2" presStyleIdx="0" presStyleCnt="2"/>
      <dgm:spPr/>
    </dgm:pt>
    <dgm:pt modelId="{5F3DB532-7ADB-4E6F-ADD4-B3057A4BCA72}" type="pres">
      <dgm:prSet presAssocID="{F35B3B63-A517-43E2-B8F4-D4F24259DAD0}" presName="hierRoot2" presStyleCnt="0"/>
      <dgm:spPr/>
    </dgm:pt>
    <dgm:pt modelId="{5CACF998-6723-47E9-8A18-3035EE0AB62B}" type="pres">
      <dgm:prSet presAssocID="{F35B3B63-A517-43E2-B8F4-D4F24259DAD0}" presName="composite2" presStyleCnt="0"/>
      <dgm:spPr/>
    </dgm:pt>
    <dgm:pt modelId="{9B2645A0-4323-45E6-A1A0-C5BE84282623}" type="pres">
      <dgm:prSet presAssocID="{F35B3B63-A517-43E2-B8F4-D4F24259DAD0}" presName="background2" presStyleLbl="node2" presStyleIdx="0" presStyleCnt="2"/>
      <dgm:spPr/>
    </dgm:pt>
    <dgm:pt modelId="{4B10727F-1291-4BCB-9E65-61C5D28F851F}" type="pres">
      <dgm:prSet presAssocID="{F35B3B63-A517-43E2-B8F4-D4F24259DAD0}" presName="text2" presStyleLbl="fgAcc2" presStyleIdx="0" presStyleCnt="2" custScaleY="122914" custLinFactNeighborX="-16571" custLinFactNeighborY="-22344">
        <dgm:presLayoutVars>
          <dgm:chPref val="3"/>
        </dgm:presLayoutVars>
      </dgm:prSet>
      <dgm:spPr/>
    </dgm:pt>
    <dgm:pt modelId="{A335C440-440F-4EF7-9C06-7339961FDB1B}" type="pres">
      <dgm:prSet presAssocID="{F35B3B63-A517-43E2-B8F4-D4F24259DAD0}" presName="hierChild3" presStyleCnt="0"/>
      <dgm:spPr/>
    </dgm:pt>
    <dgm:pt modelId="{B7709C76-3FD9-417D-B1B8-51B9EB1CB2C6}" type="pres">
      <dgm:prSet presAssocID="{987259EA-9F13-4A73-A7BD-F7855D780085}" presName="Name10" presStyleLbl="parChTrans1D2" presStyleIdx="1" presStyleCnt="2"/>
      <dgm:spPr/>
    </dgm:pt>
    <dgm:pt modelId="{6101E8CE-0BB5-4C76-B18D-0941F7E6874A}" type="pres">
      <dgm:prSet presAssocID="{93461D05-5063-40B6-84AE-716274399DC7}" presName="hierRoot2" presStyleCnt="0"/>
      <dgm:spPr/>
    </dgm:pt>
    <dgm:pt modelId="{32689E91-72AD-43C8-B741-DAEF33C74B7B}" type="pres">
      <dgm:prSet presAssocID="{93461D05-5063-40B6-84AE-716274399DC7}" presName="composite2" presStyleCnt="0"/>
      <dgm:spPr/>
    </dgm:pt>
    <dgm:pt modelId="{E78B7142-65A3-4D7F-A323-04923BA5A963}" type="pres">
      <dgm:prSet presAssocID="{93461D05-5063-40B6-84AE-716274399DC7}" presName="background2" presStyleLbl="node2" presStyleIdx="1" presStyleCnt="2"/>
      <dgm:spPr/>
    </dgm:pt>
    <dgm:pt modelId="{37603A01-88FD-45CD-9CE1-DA45075DDAFE}" type="pres">
      <dgm:prSet presAssocID="{93461D05-5063-40B6-84AE-716274399DC7}" presName="text2" presStyleLbl="fgAcc2" presStyleIdx="1" presStyleCnt="2" custLinFactNeighborX="-5198" custLinFactNeighborY="-19755">
        <dgm:presLayoutVars>
          <dgm:chPref val="3"/>
        </dgm:presLayoutVars>
      </dgm:prSet>
      <dgm:spPr/>
    </dgm:pt>
    <dgm:pt modelId="{290755A7-AE63-4EF9-93D2-C6AB76267285}" type="pres">
      <dgm:prSet presAssocID="{93461D05-5063-40B6-84AE-716274399DC7}" presName="hierChild3" presStyleCnt="0"/>
      <dgm:spPr/>
    </dgm:pt>
  </dgm:ptLst>
  <dgm:cxnLst>
    <dgm:cxn modelId="{E063F709-AECC-4CC4-A8B9-6DA5209E9054}" type="presOf" srcId="{F35B3B63-A517-43E2-B8F4-D4F24259DAD0}" destId="{4B10727F-1291-4BCB-9E65-61C5D28F851F}" srcOrd="0" destOrd="0" presId="urn:microsoft.com/office/officeart/2005/8/layout/hierarchy1"/>
    <dgm:cxn modelId="{2DDA6B1E-31BC-416A-8232-268498B35941}" type="presOf" srcId="{B8000792-2B1B-4AB5-8A13-3AF23A929897}" destId="{D9753188-1936-4EE5-8CEA-93FE745C7FE8}" srcOrd="0" destOrd="0" presId="urn:microsoft.com/office/officeart/2005/8/layout/hierarchy1"/>
    <dgm:cxn modelId="{7D4E7E49-0D44-4F68-AD66-092138107485}" type="presOf" srcId="{93461D05-5063-40B6-84AE-716274399DC7}" destId="{37603A01-88FD-45CD-9CE1-DA45075DDAFE}" srcOrd="0" destOrd="0" presId="urn:microsoft.com/office/officeart/2005/8/layout/hierarchy1"/>
    <dgm:cxn modelId="{61817055-9031-4958-AA49-8CB7408AE70A}" type="presOf" srcId="{3ADE898B-3499-4786-A297-02479B17B3A6}" destId="{B72984D9-24C2-4724-8522-BEC87656CF6C}" srcOrd="0" destOrd="0" presId="urn:microsoft.com/office/officeart/2005/8/layout/hierarchy1"/>
    <dgm:cxn modelId="{7425ED86-D49A-4B48-B92F-1EF66532C05F}" srcId="{3ADE898B-3499-4786-A297-02479B17B3A6}" destId="{F35B3B63-A517-43E2-B8F4-D4F24259DAD0}" srcOrd="0" destOrd="0" parTransId="{B8000792-2B1B-4AB5-8A13-3AF23A929897}" sibTransId="{A0B86196-C6B7-4C9A-958D-6208AC4643E6}"/>
    <dgm:cxn modelId="{489972B3-72E1-473C-BF59-9405F8FD1E5C}" srcId="{2C96B739-9F97-46C0-B76A-2CB52DFE04E6}" destId="{3ADE898B-3499-4786-A297-02479B17B3A6}" srcOrd="0" destOrd="0" parTransId="{B1771CC0-9F8F-49E2-A03C-E0E2751B3513}" sibTransId="{C18284F2-2293-4D8A-8F6D-B2F9FEA8B868}"/>
    <dgm:cxn modelId="{E5679BCF-EDB7-4E7A-97C3-7FF0C395B05B}" type="presOf" srcId="{987259EA-9F13-4A73-A7BD-F7855D780085}" destId="{B7709C76-3FD9-417D-B1B8-51B9EB1CB2C6}" srcOrd="0" destOrd="0" presId="urn:microsoft.com/office/officeart/2005/8/layout/hierarchy1"/>
    <dgm:cxn modelId="{424B38D6-B3C2-4B42-BC23-6ECDD9EB4467}" type="presOf" srcId="{2C96B739-9F97-46C0-B76A-2CB52DFE04E6}" destId="{4C22544B-E17B-4FC6-BCE1-BCFBCB2168D5}" srcOrd="0" destOrd="0" presId="urn:microsoft.com/office/officeart/2005/8/layout/hierarchy1"/>
    <dgm:cxn modelId="{B798CCD6-16D9-44AF-BC97-FB9353EBC746}" srcId="{3ADE898B-3499-4786-A297-02479B17B3A6}" destId="{93461D05-5063-40B6-84AE-716274399DC7}" srcOrd="1" destOrd="0" parTransId="{987259EA-9F13-4A73-A7BD-F7855D780085}" sibTransId="{0717B3E4-616B-4DE4-BC7C-7884E5E3CD68}"/>
    <dgm:cxn modelId="{999AB4A7-CFE8-42B4-AF23-B6EC3F20C5D7}" type="presParOf" srcId="{4C22544B-E17B-4FC6-BCE1-BCFBCB2168D5}" destId="{CAEE46B8-DE92-4967-B8E7-AD2F648EB40E}" srcOrd="0" destOrd="0" presId="urn:microsoft.com/office/officeart/2005/8/layout/hierarchy1"/>
    <dgm:cxn modelId="{6212B7BE-2E80-4640-BCB6-EF757C0D7550}" type="presParOf" srcId="{CAEE46B8-DE92-4967-B8E7-AD2F648EB40E}" destId="{3DE78937-AE13-4118-8126-FB3DF6E08DFD}" srcOrd="0" destOrd="0" presId="urn:microsoft.com/office/officeart/2005/8/layout/hierarchy1"/>
    <dgm:cxn modelId="{2467D5BD-12DE-4DCA-9F12-CA6517E9D316}" type="presParOf" srcId="{3DE78937-AE13-4118-8126-FB3DF6E08DFD}" destId="{34FD37A4-28A6-49BE-B5CF-E10558B2A02E}" srcOrd="0" destOrd="0" presId="urn:microsoft.com/office/officeart/2005/8/layout/hierarchy1"/>
    <dgm:cxn modelId="{0FEEBAE2-2584-430B-925A-05CB6E22A278}" type="presParOf" srcId="{3DE78937-AE13-4118-8126-FB3DF6E08DFD}" destId="{B72984D9-24C2-4724-8522-BEC87656CF6C}" srcOrd="1" destOrd="0" presId="urn:microsoft.com/office/officeart/2005/8/layout/hierarchy1"/>
    <dgm:cxn modelId="{F1B5A8B0-A0E4-4CBA-91DE-E712936A5214}" type="presParOf" srcId="{CAEE46B8-DE92-4967-B8E7-AD2F648EB40E}" destId="{29C742F7-BBE2-4230-8764-2CF804B22C33}" srcOrd="1" destOrd="0" presId="urn:microsoft.com/office/officeart/2005/8/layout/hierarchy1"/>
    <dgm:cxn modelId="{F45DCAB6-9EF6-4E21-8F1C-28B163B21D84}" type="presParOf" srcId="{29C742F7-BBE2-4230-8764-2CF804B22C33}" destId="{D9753188-1936-4EE5-8CEA-93FE745C7FE8}" srcOrd="0" destOrd="0" presId="urn:microsoft.com/office/officeart/2005/8/layout/hierarchy1"/>
    <dgm:cxn modelId="{F9B1A029-DCF9-423A-82E7-E2CC35EBDB86}" type="presParOf" srcId="{29C742F7-BBE2-4230-8764-2CF804B22C33}" destId="{5F3DB532-7ADB-4E6F-ADD4-B3057A4BCA72}" srcOrd="1" destOrd="0" presId="urn:microsoft.com/office/officeart/2005/8/layout/hierarchy1"/>
    <dgm:cxn modelId="{CE1F2E2D-143F-49C8-950F-4D801D539174}" type="presParOf" srcId="{5F3DB532-7ADB-4E6F-ADD4-B3057A4BCA72}" destId="{5CACF998-6723-47E9-8A18-3035EE0AB62B}" srcOrd="0" destOrd="0" presId="urn:microsoft.com/office/officeart/2005/8/layout/hierarchy1"/>
    <dgm:cxn modelId="{4F82F99E-4CA5-4A59-946A-1E7ED41BC2B1}" type="presParOf" srcId="{5CACF998-6723-47E9-8A18-3035EE0AB62B}" destId="{9B2645A0-4323-45E6-A1A0-C5BE84282623}" srcOrd="0" destOrd="0" presId="urn:microsoft.com/office/officeart/2005/8/layout/hierarchy1"/>
    <dgm:cxn modelId="{96D2123B-8CB5-4A19-A017-319B4B654B28}" type="presParOf" srcId="{5CACF998-6723-47E9-8A18-3035EE0AB62B}" destId="{4B10727F-1291-4BCB-9E65-61C5D28F851F}" srcOrd="1" destOrd="0" presId="urn:microsoft.com/office/officeart/2005/8/layout/hierarchy1"/>
    <dgm:cxn modelId="{B22C6CF4-7BB4-467D-B55C-B7E17FE6DB51}" type="presParOf" srcId="{5F3DB532-7ADB-4E6F-ADD4-B3057A4BCA72}" destId="{A335C440-440F-4EF7-9C06-7339961FDB1B}" srcOrd="1" destOrd="0" presId="urn:microsoft.com/office/officeart/2005/8/layout/hierarchy1"/>
    <dgm:cxn modelId="{A6D715D2-E90A-48C6-B5BC-69B7E1D73058}" type="presParOf" srcId="{29C742F7-BBE2-4230-8764-2CF804B22C33}" destId="{B7709C76-3FD9-417D-B1B8-51B9EB1CB2C6}" srcOrd="2" destOrd="0" presId="urn:microsoft.com/office/officeart/2005/8/layout/hierarchy1"/>
    <dgm:cxn modelId="{37D024BE-0648-4849-B6FD-D9FF2390074D}" type="presParOf" srcId="{29C742F7-BBE2-4230-8764-2CF804B22C33}" destId="{6101E8CE-0BB5-4C76-B18D-0941F7E6874A}" srcOrd="3" destOrd="0" presId="urn:microsoft.com/office/officeart/2005/8/layout/hierarchy1"/>
    <dgm:cxn modelId="{DD6FB85C-3C94-4CF8-8F31-8CFB8183FFA9}" type="presParOf" srcId="{6101E8CE-0BB5-4C76-B18D-0941F7E6874A}" destId="{32689E91-72AD-43C8-B741-DAEF33C74B7B}" srcOrd="0" destOrd="0" presId="urn:microsoft.com/office/officeart/2005/8/layout/hierarchy1"/>
    <dgm:cxn modelId="{52DF01AA-EC13-4498-8357-07D1940892FA}" type="presParOf" srcId="{32689E91-72AD-43C8-B741-DAEF33C74B7B}" destId="{E78B7142-65A3-4D7F-A323-04923BA5A963}" srcOrd="0" destOrd="0" presId="urn:microsoft.com/office/officeart/2005/8/layout/hierarchy1"/>
    <dgm:cxn modelId="{A994B0F4-D60E-49C0-AEE8-6A80F8519641}" type="presParOf" srcId="{32689E91-72AD-43C8-B741-DAEF33C74B7B}" destId="{37603A01-88FD-45CD-9CE1-DA45075DDAFE}" srcOrd="1" destOrd="0" presId="urn:microsoft.com/office/officeart/2005/8/layout/hierarchy1"/>
    <dgm:cxn modelId="{9D7A8DCB-C782-4C35-B1ED-8487E37C8499}" type="presParOf" srcId="{6101E8CE-0BB5-4C76-B18D-0941F7E6874A}" destId="{290755A7-AE63-4EF9-93D2-C6AB76267285}"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10FC9CE-874D-4A57-B41D-1C78A8AA00EA}" type="doc">
      <dgm:prSet loTypeId="urn:microsoft.com/office/officeart/2005/8/layout/hierarchy1" loCatId="hierarchy" qsTypeId="urn:microsoft.com/office/officeart/2005/8/quickstyle/simple2" qsCatId="simple" csTypeId="urn:microsoft.com/office/officeart/2005/8/colors/accent6_2" csCatId="accent6" phldr="1"/>
      <dgm:spPr/>
      <dgm:t>
        <a:bodyPr/>
        <a:lstStyle/>
        <a:p>
          <a:endParaRPr lang="tr-TR"/>
        </a:p>
      </dgm:t>
    </dgm:pt>
    <dgm:pt modelId="{F76407AB-A8B6-479B-AC50-673315482A80}">
      <dgm:prSet phldrT="[Metin]" custT="1"/>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tr-TR" sz="1400" b="1" dirty="0"/>
            <a:t>GENEL SEKRETER</a:t>
          </a:r>
        </a:p>
        <a:p>
          <a:pPr marL="0" marR="0" indent="0" defTabSz="914400" eaLnBrk="1" fontAlgn="auto" latinLnBrk="0" hangingPunct="1">
            <a:lnSpc>
              <a:spcPct val="100000"/>
            </a:lnSpc>
            <a:spcBef>
              <a:spcPts val="0"/>
            </a:spcBef>
            <a:spcAft>
              <a:spcPts val="0"/>
            </a:spcAft>
            <a:buClrTx/>
            <a:buSzTx/>
            <a:buFontTx/>
            <a:buNone/>
            <a:tabLst/>
            <a:defRPr/>
          </a:pPr>
          <a:r>
            <a:rPr lang="tr-TR" sz="1400" b="0" dirty="0"/>
            <a:t>Tamer CEYLAN</a:t>
          </a:r>
          <a:endParaRPr lang="tr-TR" sz="1000" b="0" dirty="0"/>
        </a:p>
      </dgm:t>
    </dgm:pt>
    <dgm:pt modelId="{CD9F39B1-DA29-4F60-80BB-960FF67B35FA}" type="parTrans" cxnId="{6272FD15-0277-4C76-ADC5-EC8F311D2551}">
      <dgm:prSet/>
      <dgm:spPr/>
      <dgm:t>
        <a:bodyPr/>
        <a:lstStyle/>
        <a:p>
          <a:endParaRPr lang="tr-TR"/>
        </a:p>
      </dgm:t>
    </dgm:pt>
    <dgm:pt modelId="{92E82F9E-C7CA-4010-95AF-F9943BE30A3E}" type="sibTrans" cxnId="{6272FD15-0277-4C76-ADC5-EC8F311D2551}">
      <dgm:prSet/>
      <dgm:spPr/>
      <dgm:t>
        <a:bodyPr/>
        <a:lstStyle/>
        <a:p>
          <a:endParaRPr lang="tr-TR"/>
        </a:p>
      </dgm:t>
    </dgm:pt>
    <dgm:pt modelId="{7CC40248-6516-45E1-8BA1-4AAA8A822BCF}" type="pres">
      <dgm:prSet presAssocID="{410FC9CE-874D-4A57-B41D-1C78A8AA00EA}" presName="hierChild1" presStyleCnt="0">
        <dgm:presLayoutVars>
          <dgm:chPref val="1"/>
          <dgm:dir/>
          <dgm:animOne val="branch"/>
          <dgm:animLvl val="lvl"/>
          <dgm:resizeHandles/>
        </dgm:presLayoutVars>
      </dgm:prSet>
      <dgm:spPr/>
    </dgm:pt>
    <dgm:pt modelId="{5DF2F2EE-16F0-4E1E-A5A9-E2DD858B163A}" type="pres">
      <dgm:prSet presAssocID="{F76407AB-A8B6-479B-AC50-673315482A80}" presName="hierRoot1" presStyleCnt="0"/>
      <dgm:spPr/>
    </dgm:pt>
    <dgm:pt modelId="{8A2FBFEE-E881-43FB-A34F-6C58E4FC49B0}" type="pres">
      <dgm:prSet presAssocID="{F76407AB-A8B6-479B-AC50-673315482A80}" presName="composite" presStyleCnt="0"/>
      <dgm:spPr/>
    </dgm:pt>
    <dgm:pt modelId="{1C9659BB-655F-4D74-B3DD-3BF682B1B87B}" type="pres">
      <dgm:prSet presAssocID="{F76407AB-A8B6-479B-AC50-673315482A80}" presName="background" presStyleLbl="node0" presStyleIdx="0" presStyleCnt="1"/>
      <dgm:spPr/>
    </dgm:pt>
    <dgm:pt modelId="{19719BC8-C68C-48B1-B044-67FC60C2E7F2}" type="pres">
      <dgm:prSet presAssocID="{F76407AB-A8B6-479B-AC50-673315482A80}" presName="text" presStyleLbl="fgAcc0" presStyleIdx="0" presStyleCnt="1" custLinFactNeighborX="-3077" custLinFactNeighborY="-50103">
        <dgm:presLayoutVars>
          <dgm:chPref val="3"/>
        </dgm:presLayoutVars>
      </dgm:prSet>
      <dgm:spPr/>
    </dgm:pt>
    <dgm:pt modelId="{75587390-8673-41C8-8D7A-AE8A1A868B86}" type="pres">
      <dgm:prSet presAssocID="{F76407AB-A8B6-479B-AC50-673315482A80}" presName="hierChild2" presStyleCnt="0"/>
      <dgm:spPr/>
    </dgm:pt>
  </dgm:ptLst>
  <dgm:cxnLst>
    <dgm:cxn modelId="{6272FD15-0277-4C76-ADC5-EC8F311D2551}" srcId="{410FC9CE-874D-4A57-B41D-1C78A8AA00EA}" destId="{F76407AB-A8B6-479B-AC50-673315482A80}" srcOrd="0" destOrd="0" parTransId="{CD9F39B1-DA29-4F60-80BB-960FF67B35FA}" sibTransId="{92E82F9E-C7CA-4010-95AF-F9943BE30A3E}"/>
    <dgm:cxn modelId="{A4C7ACA0-72D5-4B21-9289-2065CE8B43D5}" type="presOf" srcId="{F76407AB-A8B6-479B-AC50-673315482A80}" destId="{19719BC8-C68C-48B1-B044-67FC60C2E7F2}" srcOrd="0" destOrd="0" presId="urn:microsoft.com/office/officeart/2005/8/layout/hierarchy1"/>
    <dgm:cxn modelId="{171F30F7-5C6E-4F49-AEB8-5AED9934F20D}" type="presOf" srcId="{410FC9CE-874D-4A57-B41D-1C78A8AA00EA}" destId="{7CC40248-6516-45E1-8BA1-4AAA8A822BCF}" srcOrd="0" destOrd="0" presId="urn:microsoft.com/office/officeart/2005/8/layout/hierarchy1"/>
    <dgm:cxn modelId="{E8A5F252-AB47-495D-B700-AF44AA7D6B73}" type="presParOf" srcId="{7CC40248-6516-45E1-8BA1-4AAA8A822BCF}" destId="{5DF2F2EE-16F0-4E1E-A5A9-E2DD858B163A}" srcOrd="0" destOrd="0" presId="urn:microsoft.com/office/officeart/2005/8/layout/hierarchy1"/>
    <dgm:cxn modelId="{8C270B0D-2DE0-4CE4-8260-7C045ED0D962}" type="presParOf" srcId="{5DF2F2EE-16F0-4E1E-A5A9-E2DD858B163A}" destId="{8A2FBFEE-E881-43FB-A34F-6C58E4FC49B0}" srcOrd="0" destOrd="0" presId="urn:microsoft.com/office/officeart/2005/8/layout/hierarchy1"/>
    <dgm:cxn modelId="{99E94945-B609-4C31-B483-632074F44784}" type="presParOf" srcId="{8A2FBFEE-E881-43FB-A34F-6C58E4FC49B0}" destId="{1C9659BB-655F-4D74-B3DD-3BF682B1B87B}" srcOrd="0" destOrd="0" presId="urn:microsoft.com/office/officeart/2005/8/layout/hierarchy1"/>
    <dgm:cxn modelId="{B372FFDD-A373-42FC-9808-A67B668F1FCE}" type="presParOf" srcId="{8A2FBFEE-E881-43FB-A34F-6C58E4FC49B0}" destId="{19719BC8-C68C-48B1-B044-67FC60C2E7F2}" srcOrd="1" destOrd="0" presId="urn:microsoft.com/office/officeart/2005/8/layout/hierarchy1"/>
    <dgm:cxn modelId="{AFC2D77B-0E1E-40A4-BC48-600E8017EB3E}" type="presParOf" srcId="{5DF2F2EE-16F0-4E1E-A5A9-E2DD858B163A}" destId="{75587390-8673-41C8-8D7A-AE8A1A868B86}" srcOrd="1" destOrd="0" presId="urn:microsoft.com/office/officeart/2005/8/layout/hierarchy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3142766-D62E-4A07-A5B9-2BB8BF57CA24}" type="doc">
      <dgm:prSet loTypeId="urn:microsoft.com/office/officeart/2005/8/layout/orgChart1" loCatId="hierarchy" qsTypeId="urn:microsoft.com/office/officeart/2005/8/quickstyle/3d3" qsCatId="3D" csTypeId="urn:microsoft.com/office/officeart/2005/8/colors/accent6_3" csCatId="accent6" phldr="1"/>
      <dgm:spPr/>
    </dgm:pt>
    <dgm:pt modelId="{B373045E-D1DD-4606-B10D-55423BA9EAA9}">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cap="none" normalizeH="0" baseline="0" dirty="0">
            <a:ln/>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cap="none" normalizeH="0" baseline="0" dirty="0">
              <a:ln/>
              <a:effectLst/>
              <a:latin typeface="Arial" charset="0"/>
            </a:rPr>
            <a:t>Üniversite</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cap="none" normalizeH="0" baseline="0" dirty="0">
              <a:ln/>
              <a:effectLst/>
              <a:latin typeface="Arial" charset="0"/>
            </a:rPr>
            <a:t>(Rektör)</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cap="none" normalizeH="0" baseline="0" dirty="0">
            <a:ln/>
            <a:effectLst/>
            <a:latin typeface="Arial" charset="0"/>
          </a:endParaRPr>
        </a:p>
      </dgm:t>
    </dgm:pt>
    <dgm:pt modelId="{A6B9D84D-E1B0-4428-8D7C-D002F54E20EF}" type="parTrans" cxnId="{42CB80DB-6D50-4DB6-A430-FC795CDC19AD}">
      <dgm:prSet/>
      <dgm:spPr/>
      <dgm:t>
        <a:bodyPr/>
        <a:lstStyle/>
        <a:p>
          <a:endParaRPr lang="tr-TR"/>
        </a:p>
      </dgm:t>
    </dgm:pt>
    <dgm:pt modelId="{6408105C-84D0-4B67-9D89-23B03FD5C567}" type="sibTrans" cxnId="{42CB80DB-6D50-4DB6-A430-FC795CDC19AD}">
      <dgm:prSet/>
      <dgm:spPr/>
      <dgm:t>
        <a:bodyPr/>
        <a:lstStyle/>
        <a:p>
          <a:endParaRPr lang="tr-TR"/>
        </a:p>
      </dgm:t>
    </dgm:pt>
    <dgm:pt modelId="{A56C28C3-D77D-4804-84E4-EBEA4546375C}">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cap="none" normalizeH="0" baseline="0" dirty="0">
              <a:ln/>
              <a:effectLst/>
              <a:latin typeface="Arial" charset="0"/>
            </a:rPr>
            <a:t>Enstitüler</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1" u="none" strike="noStrike" cap="none" normalizeH="0" baseline="0" dirty="0">
              <a:ln/>
              <a:effectLst/>
              <a:latin typeface="Arial" charset="0"/>
            </a:rPr>
            <a:t>(Enstitü Başkanı)</a:t>
          </a:r>
        </a:p>
      </dgm:t>
    </dgm:pt>
    <dgm:pt modelId="{BF3B50E4-D294-4CE5-AF27-C22D08210662}" type="parTrans" cxnId="{D8898DEC-334D-4CB5-8BBE-6D4FF6A3CF7C}">
      <dgm:prSet/>
      <dgm:spPr/>
      <dgm:t>
        <a:bodyPr/>
        <a:lstStyle/>
        <a:p>
          <a:endParaRPr lang="tr-TR" sz="3600" b="1"/>
        </a:p>
      </dgm:t>
    </dgm:pt>
    <dgm:pt modelId="{67953AAE-A290-477E-B290-D2ACDE7A6FDD}" type="sibTrans" cxnId="{D8898DEC-334D-4CB5-8BBE-6D4FF6A3CF7C}">
      <dgm:prSet/>
      <dgm:spPr/>
      <dgm:t>
        <a:bodyPr/>
        <a:lstStyle/>
        <a:p>
          <a:endParaRPr lang="tr-TR"/>
        </a:p>
      </dgm:t>
    </dgm:pt>
    <dgm:pt modelId="{94E2E353-62E2-4218-BFBF-C03F2B070231}">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cap="none" normalizeH="0" baseline="0" dirty="0">
            <a:ln/>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cap="none" normalizeH="0" baseline="0" dirty="0">
              <a:ln/>
              <a:effectLst/>
              <a:latin typeface="Arial" charset="0"/>
            </a:rPr>
            <a:t>Fakülteler</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1" u="none" strike="noStrike" cap="none" normalizeH="0" baseline="0" dirty="0">
              <a:ln/>
              <a:effectLst/>
              <a:latin typeface="Arial" charset="0"/>
            </a:rPr>
            <a:t>(Dekan)</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cap="none" normalizeH="0" baseline="0" dirty="0">
            <a:ln/>
            <a:effectLst/>
            <a:latin typeface="Arial" charset="0"/>
          </a:endParaRPr>
        </a:p>
      </dgm:t>
    </dgm:pt>
    <dgm:pt modelId="{4ABCB4A9-A477-458E-80E0-E24022051EE0}" type="parTrans" cxnId="{1A861D70-73AE-4F2F-8F91-D7E41A58A56E}">
      <dgm:prSet/>
      <dgm:spPr/>
      <dgm:t>
        <a:bodyPr/>
        <a:lstStyle/>
        <a:p>
          <a:endParaRPr lang="tr-TR" sz="3600" b="1"/>
        </a:p>
      </dgm:t>
    </dgm:pt>
    <dgm:pt modelId="{C6DAA0F1-B06B-4234-9235-3884530A8D7B}" type="sibTrans" cxnId="{1A861D70-73AE-4F2F-8F91-D7E41A58A56E}">
      <dgm:prSet/>
      <dgm:spPr/>
      <dgm:t>
        <a:bodyPr/>
        <a:lstStyle/>
        <a:p>
          <a:endParaRPr lang="tr-TR"/>
        </a:p>
      </dgm:t>
    </dgm:pt>
    <dgm:pt modelId="{EE18A607-5585-4511-B7FC-32B052D1CA6C}">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cap="none" normalizeH="0" baseline="0" dirty="0">
            <a:ln/>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cap="none" normalizeH="0" baseline="0" dirty="0">
              <a:ln/>
              <a:effectLst/>
              <a:latin typeface="Arial" charset="0"/>
            </a:rPr>
            <a:t>Bölümler</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1" u="none" strike="noStrike" cap="none" normalizeH="0" baseline="0" dirty="0">
              <a:ln/>
              <a:effectLst/>
              <a:latin typeface="Arial" charset="0"/>
            </a:rPr>
            <a:t>(Bölüm Başkanı)</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cap="none" normalizeH="0" baseline="0" dirty="0">
            <a:ln/>
            <a:effectLst/>
            <a:latin typeface="Arial" charset="0"/>
          </a:endParaRPr>
        </a:p>
      </dgm:t>
    </dgm:pt>
    <dgm:pt modelId="{516C5814-66BF-4399-8E6B-89E804F8E505}" type="parTrans" cxnId="{44E8E1D5-0276-4356-A94D-CF429AB4498B}">
      <dgm:prSet/>
      <dgm:spPr/>
      <dgm:t>
        <a:bodyPr/>
        <a:lstStyle/>
        <a:p>
          <a:endParaRPr lang="tr-TR" sz="3600" b="1"/>
        </a:p>
      </dgm:t>
    </dgm:pt>
    <dgm:pt modelId="{F44C9018-0772-4A9C-9FBF-17C03A90E6FA}" type="sibTrans" cxnId="{44E8E1D5-0276-4356-A94D-CF429AB4498B}">
      <dgm:prSet/>
      <dgm:spPr/>
      <dgm:t>
        <a:bodyPr/>
        <a:lstStyle/>
        <a:p>
          <a:endParaRPr lang="tr-TR"/>
        </a:p>
      </dgm:t>
    </dgm:pt>
    <dgm:pt modelId="{B627F02D-E4EC-40BA-879F-B4B11A5E50ED}">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cap="none" normalizeH="0" baseline="0" dirty="0">
            <a:ln/>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cap="none" normalizeH="0" baseline="0" dirty="0">
              <a:ln/>
              <a:effectLst/>
              <a:latin typeface="Arial" charset="0"/>
            </a:rPr>
            <a:t>Anabilim Dalı </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0" u="none" strike="noStrike" cap="none" normalizeH="0" baseline="0" dirty="0">
              <a:ln/>
              <a:effectLst/>
              <a:latin typeface="Arial" charset="0"/>
            </a:rPr>
            <a:t>(Anabilim Dalı Başkanı)</a:t>
          </a:r>
          <a:endParaRPr kumimoji="0" lang="tr-TR" altLang="tr-TR" sz="1600" b="0" i="0" u="none" strike="noStrike" cap="none" normalizeH="0" baseline="0" dirty="0">
            <a:ln/>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cap="none" normalizeH="0" baseline="0" dirty="0">
            <a:ln/>
            <a:effectLst/>
            <a:latin typeface="Arial" charset="0"/>
          </a:endParaRPr>
        </a:p>
      </dgm:t>
    </dgm:pt>
    <dgm:pt modelId="{96153FDA-2ACB-406D-BA65-E989DC054974}" type="parTrans" cxnId="{74F7EA4D-57F8-4D4A-A592-4F4C68639CB1}">
      <dgm:prSet/>
      <dgm:spPr/>
      <dgm:t>
        <a:bodyPr/>
        <a:lstStyle/>
        <a:p>
          <a:endParaRPr lang="tr-TR" sz="3600" b="1"/>
        </a:p>
      </dgm:t>
    </dgm:pt>
    <dgm:pt modelId="{BEBFF0FD-1F14-4FA1-A4AF-5BF1D9E2BB09}" type="sibTrans" cxnId="{74F7EA4D-57F8-4D4A-A592-4F4C68639CB1}">
      <dgm:prSet/>
      <dgm:spPr/>
      <dgm:t>
        <a:bodyPr/>
        <a:lstStyle/>
        <a:p>
          <a:endParaRPr lang="tr-TR"/>
        </a:p>
      </dgm:t>
    </dgm:pt>
    <dgm:pt modelId="{41A31E47-D659-45A4-B4C5-16C7F6B9F271}">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cap="none" normalizeH="0" baseline="0" dirty="0">
              <a:ln/>
              <a:effectLst/>
              <a:latin typeface="Arial" charset="0"/>
            </a:rPr>
            <a:t>Araştırma Merkezleri</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0" u="none" strike="noStrike" cap="none" normalizeH="0" baseline="0" dirty="0">
              <a:ln/>
              <a:effectLst/>
              <a:latin typeface="Arial" charset="0"/>
            </a:rPr>
            <a:t>(Müdür)</a:t>
          </a:r>
        </a:p>
      </dgm:t>
    </dgm:pt>
    <dgm:pt modelId="{B60DB14B-F419-4D9D-B8C3-C2BC27092B14}" type="parTrans" cxnId="{96A6C7D3-E698-4326-B4FA-BD83534E2A51}">
      <dgm:prSet/>
      <dgm:spPr/>
      <dgm:t>
        <a:bodyPr/>
        <a:lstStyle/>
        <a:p>
          <a:endParaRPr lang="tr-TR" sz="3600" b="1"/>
        </a:p>
      </dgm:t>
    </dgm:pt>
    <dgm:pt modelId="{14852E23-A952-4561-8E6C-DBEFB3F240E2}" type="sibTrans" cxnId="{96A6C7D3-E698-4326-B4FA-BD83534E2A51}">
      <dgm:prSet/>
      <dgm:spPr/>
      <dgm:t>
        <a:bodyPr/>
        <a:lstStyle/>
        <a:p>
          <a:endParaRPr lang="tr-TR"/>
        </a:p>
      </dgm:t>
    </dgm:pt>
    <dgm:pt modelId="{9B333C46-BDA1-4CE0-9A14-4B949462FA0F}">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cap="none" normalizeH="0" baseline="0" dirty="0">
              <a:ln/>
              <a:effectLst/>
              <a:latin typeface="Arial" charset="0"/>
            </a:rPr>
            <a:t>Yüksekokullar</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0" u="none" strike="noStrike" cap="none" normalizeH="0" baseline="0" dirty="0">
              <a:ln/>
              <a:effectLst/>
              <a:latin typeface="Arial" charset="0"/>
            </a:rPr>
            <a:t>(Müdür)</a:t>
          </a:r>
        </a:p>
      </dgm:t>
    </dgm:pt>
    <dgm:pt modelId="{13B0A4F8-B14C-4912-8E8D-DB3113385D4B}" type="parTrans" cxnId="{594463DF-D267-4A53-B59F-ACF148C931E9}">
      <dgm:prSet/>
      <dgm:spPr/>
      <dgm:t>
        <a:bodyPr/>
        <a:lstStyle/>
        <a:p>
          <a:endParaRPr lang="tr-TR" sz="3600" b="1"/>
        </a:p>
      </dgm:t>
    </dgm:pt>
    <dgm:pt modelId="{FC76D93D-7520-4E95-AE94-3CB86094E9A3}" type="sibTrans" cxnId="{594463DF-D267-4A53-B59F-ACF148C931E9}">
      <dgm:prSet/>
      <dgm:spPr/>
      <dgm:t>
        <a:bodyPr/>
        <a:lstStyle/>
        <a:p>
          <a:endParaRPr lang="tr-TR"/>
        </a:p>
      </dgm:t>
    </dgm:pt>
    <dgm:pt modelId="{8BB0CEDB-B393-4782-9D67-A1E37F9C6F60}" type="pres">
      <dgm:prSet presAssocID="{23142766-D62E-4A07-A5B9-2BB8BF57CA24}" presName="hierChild1" presStyleCnt="0">
        <dgm:presLayoutVars>
          <dgm:orgChart val="1"/>
          <dgm:chPref val="1"/>
          <dgm:dir/>
          <dgm:animOne val="branch"/>
          <dgm:animLvl val="lvl"/>
          <dgm:resizeHandles/>
        </dgm:presLayoutVars>
      </dgm:prSet>
      <dgm:spPr/>
    </dgm:pt>
    <dgm:pt modelId="{5DA8EE47-5914-4A81-85C9-28B6F9A17583}" type="pres">
      <dgm:prSet presAssocID="{B373045E-D1DD-4606-B10D-55423BA9EAA9}" presName="hierRoot1" presStyleCnt="0">
        <dgm:presLayoutVars>
          <dgm:hierBranch/>
        </dgm:presLayoutVars>
      </dgm:prSet>
      <dgm:spPr/>
    </dgm:pt>
    <dgm:pt modelId="{5A4E911C-1132-413A-8948-2BEF63C4D231}" type="pres">
      <dgm:prSet presAssocID="{B373045E-D1DD-4606-B10D-55423BA9EAA9}" presName="rootComposite1" presStyleCnt="0"/>
      <dgm:spPr/>
    </dgm:pt>
    <dgm:pt modelId="{320473D6-BF44-41CC-B546-8CE438CDEDB2}" type="pres">
      <dgm:prSet presAssocID="{B373045E-D1DD-4606-B10D-55423BA9EAA9}" presName="rootText1" presStyleLbl="node0" presStyleIdx="0" presStyleCnt="1">
        <dgm:presLayoutVars>
          <dgm:chPref val="3"/>
        </dgm:presLayoutVars>
      </dgm:prSet>
      <dgm:spPr/>
    </dgm:pt>
    <dgm:pt modelId="{7199509C-36DF-4ED5-8926-0C2B2505BC90}" type="pres">
      <dgm:prSet presAssocID="{B373045E-D1DD-4606-B10D-55423BA9EAA9}" presName="rootConnector1" presStyleLbl="node1" presStyleIdx="0" presStyleCnt="0"/>
      <dgm:spPr/>
    </dgm:pt>
    <dgm:pt modelId="{1DFF4FFD-E380-41B6-AD31-85E32752C42E}" type="pres">
      <dgm:prSet presAssocID="{B373045E-D1DD-4606-B10D-55423BA9EAA9}" presName="hierChild2" presStyleCnt="0"/>
      <dgm:spPr/>
    </dgm:pt>
    <dgm:pt modelId="{F535DCDC-A388-487F-ACC8-1CA40C79B9AE}" type="pres">
      <dgm:prSet presAssocID="{BF3B50E4-D294-4CE5-AF27-C22D08210662}" presName="Name35" presStyleLbl="parChTrans1D2" presStyleIdx="0" presStyleCnt="4"/>
      <dgm:spPr/>
    </dgm:pt>
    <dgm:pt modelId="{0144EA0D-DF1F-4649-920E-8FD82F2D669E}" type="pres">
      <dgm:prSet presAssocID="{A56C28C3-D77D-4804-84E4-EBEA4546375C}" presName="hierRoot2" presStyleCnt="0">
        <dgm:presLayoutVars>
          <dgm:hierBranch/>
        </dgm:presLayoutVars>
      </dgm:prSet>
      <dgm:spPr/>
    </dgm:pt>
    <dgm:pt modelId="{F5479AE9-8A70-477E-92B0-70FA53F07D96}" type="pres">
      <dgm:prSet presAssocID="{A56C28C3-D77D-4804-84E4-EBEA4546375C}" presName="rootComposite" presStyleCnt="0"/>
      <dgm:spPr/>
    </dgm:pt>
    <dgm:pt modelId="{D016E18C-0EFA-4197-9D1C-A962A6FB6E02}" type="pres">
      <dgm:prSet presAssocID="{A56C28C3-D77D-4804-84E4-EBEA4546375C}" presName="rootText" presStyleLbl="node2" presStyleIdx="0" presStyleCnt="4">
        <dgm:presLayoutVars>
          <dgm:chPref val="3"/>
        </dgm:presLayoutVars>
      </dgm:prSet>
      <dgm:spPr/>
    </dgm:pt>
    <dgm:pt modelId="{BCFDFC24-081F-4312-B77E-A359892F16CF}" type="pres">
      <dgm:prSet presAssocID="{A56C28C3-D77D-4804-84E4-EBEA4546375C}" presName="rootConnector" presStyleLbl="node2" presStyleIdx="0" presStyleCnt="4"/>
      <dgm:spPr/>
    </dgm:pt>
    <dgm:pt modelId="{7A77F4BA-43D8-4D88-B38B-0C2179591088}" type="pres">
      <dgm:prSet presAssocID="{A56C28C3-D77D-4804-84E4-EBEA4546375C}" presName="hierChild4" presStyleCnt="0"/>
      <dgm:spPr/>
    </dgm:pt>
    <dgm:pt modelId="{75A2CFA5-AEA4-4658-A0C1-65E1E847AF14}" type="pres">
      <dgm:prSet presAssocID="{A56C28C3-D77D-4804-84E4-EBEA4546375C}" presName="hierChild5" presStyleCnt="0"/>
      <dgm:spPr/>
    </dgm:pt>
    <dgm:pt modelId="{327C7F54-C95B-48C5-B295-BEAA546371EF}" type="pres">
      <dgm:prSet presAssocID="{4ABCB4A9-A477-458E-80E0-E24022051EE0}" presName="Name35" presStyleLbl="parChTrans1D2" presStyleIdx="1" presStyleCnt="4"/>
      <dgm:spPr/>
    </dgm:pt>
    <dgm:pt modelId="{2237ABAF-E152-470A-9282-843CFD1D05EE}" type="pres">
      <dgm:prSet presAssocID="{94E2E353-62E2-4218-BFBF-C03F2B070231}" presName="hierRoot2" presStyleCnt="0">
        <dgm:presLayoutVars>
          <dgm:hierBranch/>
        </dgm:presLayoutVars>
      </dgm:prSet>
      <dgm:spPr/>
    </dgm:pt>
    <dgm:pt modelId="{F008818B-99CC-48D4-A92D-FB5114BB0E40}" type="pres">
      <dgm:prSet presAssocID="{94E2E353-62E2-4218-BFBF-C03F2B070231}" presName="rootComposite" presStyleCnt="0"/>
      <dgm:spPr/>
    </dgm:pt>
    <dgm:pt modelId="{3370BA8B-7FC6-461E-AE72-1E9FDFD7AAB0}" type="pres">
      <dgm:prSet presAssocID="{94E2E353-62E2-4218-BFBF-C03F2B070231}" presName="rootText" presStyleLbl="node2" presStyleIdx="1" presStyleCnt="4">
        <dgm:presLayoutVars>
          <dgm:chPref val="3"/>
        </dgm:presLayoutVars>
      </dgm:prSet>
      <dgm:spPr/>
    </dgm:pt>
    <dgm:pt modelId="{35D33F6A-5326-4DAD-8696-F79EDF32548C}" type="pres">
      <dgm:prSet presAssocID="{94E2E353-62E2-4218-BFBF-C03F2B070231}" presName="rootConnector" presStyleLbl="node2" presStyleIdx="1" presStyleCnt="4"/>
      <dgm:spPr/>
    </dgm:pt>
    <dgm:pt modelId="{86322039-730A-45B5-A700-D419515C3F66}" type="pres">
      <dgm:prSet presAssocID="{94E2E353-62E2-4218-BFBF-C03F2B070231}" presName="hierChild4" presStyleCnt="0"/>
      <dgm:spPr/>
    </dgm:pt>
    <dgm:pt modelId="{D3B81FD6-26AC-49BC-9011-D3E5D6987D44}" type="pres">
      <dgm:prSet presAssocID="{516C5814-66BF-4399-8E6B-89E804F8E505}" presName="Name35" presStyleLbl="parChTrans1D3" presStyleIdx="0" presStyleCnt="1"/>
      <dgm:spPr/>
    </dgm:pt>
    <dgm:pt modelId="{D36B53E4-761D-4E8B-BFD0-CB407B139DB3}" type="pres">
      <dgm:prSet presAssocID="{EE18A607-5585-4511-B7FC-32B052D1CA6C}" presName="hierRoot2" presStyleCnt="0">
        <dgm:presLayoutVars>
          <dgm:hierBranch val="r"/>
        </dgm:presLayoutVars>
      </dgm:prSet>
      <dgm:spPr/>
    </dgm:pt>
    <dgm:pt modelId="{654CB3AF-0BED-444A-A9A1-08D0A97CA1CD}" type="pres">
      <dgm:prSet presAssocID="{EE18A607-5585-4511-B7FC-32B052D1CA6C}" presName="rootComposite" presStyleCnt="0"/>
      <dgm:spPr/>
    </dgm:pt>
    <dgm:pt modelId="{66E4BBD9-133F-4022-B4F3-53894CC3BD17}" type="pres">
      <dgm:prSet presAssocID="{EE18A607-5585-4511-B7FC-32B052D1CA6C}" presName="rootText" presStyleLbl="node3" presStyleIdx="0" presStyleCnt="1">
        <dgm:presLayoutVars>
          <dgm:chPref val="3"/>
        </dgm:presLayoutVars>
      </dgm:prSet>
      <dgm:spPr/>
    </dgm:pt>
    <dgm:pt modelId="{E80218A6-574C-4898-A0CA-56319FDEF6C5}" type="pres">
      <dgm:prSet presAssocID="{EE18A607-5585-4511-B7FC-32B052D1CA6C}" presName="rootConnector" presStyleLbl="node3" presStyleIdx="0" presStyleCnt="1"/>
      <dgm:spPr/>
    </dgm:pt>
    <dgm:pt modelId="{7C9C93FD-132F-4659-9225-261CA9776706}" type="pres">
      <dgm:prSet presAssocID="{EE18A607-5585-4511-B7FC-32B052D1CA6C}" presName="hierChild4" presStyleCnt="0"/>
      <dgm:spPr/>
    </dgm:pt>
    <dgm:pt modelId="{94AC3476-AB74-4E2C-AB1E-2082D9BF710C}" type="pres">
      <dgm:prSet presAssocID="{96153FDA-2ACB-406D-BA65-E989DC054974}" presName="Name50" presStyleLbl="parChTrans1D4" presStyleIdx="0" presStyleCnt="1"/>
      <dgm:spPr/>
    </dgm:pt>
    <dgm:pt modelId="{4D5C04DF-C1FD-4C7A-A8E9-CB8F2A31291D}" type="pres">
      <dgm:prSet presAssocID="{B627F02D-E4EC-40BA-879F-B4B11A5E50ED}" presName="hierRoot2" presStyleCnt="0">
        <dgm:presLayoutVars>
          <dgm:hierBranch val="r"/>
        </dgm:presLayoutVars>
      </dgm:prSet>
      <dgm:spPr/>
    </dgm:pt>
    <dgm:pt modelId="{1A5C7A14-C7D9-4599-B2DD-351A15335BD4}" type="pres">
      <dgm:prSet presAssocID="{B627F02D-E4EC-40BA-879F-B4B11A5E50ED}" presName="rootComposite" presStyleCnt="0"/>
      <dgm:spPr/>
    </dgm:pt>
    <dgm:pt modelId="{8F22D1B3-60E1-4BF7-8F94-AF425CC47B61}" type="pres">
      <dgm:prSet presAssocID="{B627F02D-E4EC-40BA-879F-B4B11A5E50ED}" presName="rootText" presStyleLbl="node4" presStyleIdx="0" presStyleCnt="1" custScaleX="176476" custLinFactNeighborX="98634" custLinFactNeighborY="-5493">
        <dgm:presLayoutVars>
          <dgm:chPref val="3"/>
        </dgm:presLayoutVars>
      </dgm:prSet>
      <dgm:spPr/>
    </dgm:pt>
    <dgm:pt modelId="{CCA1E7E8-2309-4340-B6D1-B91289C147B1}" type="pres">
      <dgm:prSet presAssocID="{B627F02D-E4EC-40BA-879F-B4B11A5E50ED}" presName="rootConnector" presStyleLbl="node4" presStyleIdx="0" presStyleCnt="1"/>
      <dgm:spPr/>
    </dgm:pt>
    <dgm:pt modelId="{B86951C8-B6B7-4641-BB9B-65A0926DC970}" type="pres">
      <dgm:prSet presAssocID="{B627F02D-E4EC-40BA-879F-B4B11A5E50ED}" presName="hierChild4" presStyleCnt="0"/>
      <dgm:spPr/>
    </dgm:pt>
    <dgm:pt modelId="{C89A5ECD-C0F4-492F-B906-5DD7337706B9}" type="pres">
      <dgm:prSet presAssocID="{B627F02D-E4EC-40BA-879F-B4B11A5E50ED}" presName="hierChild5" presStyleCnt="0"/>
      <dgm:spPr/>
    </dgm:pt>
    <dgm:pt modelId="{5FFB3A8E-B42A-4DA2-824E-918FC228AD8A}" type="pres">
      <dgm:prSet presAssocID="{EE18A607-5585-4511-B7FC-32B052D1CA6C}" presName="hierChild5" presStyleCnt="0"/>
      <dgm:spPr/>
    </dgm:pt>
    <dgm:pt modelId="{22CC91C8-796F-451C-8777-8EC713522C2E}" type="pres">
      <dgm:prSet presAssocID="{94E2E353-62E2-4218-BFBF-C03F2B070231}" presName="hierChild5" presStyleCnt="0"/>
      <dgm:spPr/>
    </dgm:pt>
    <dgm:pt modelId="{BCBD7774-2F3E-42D3-8D3C-71149891F389}" type="pres">
      <dgm:prSet presAssocID="{B60DB14B-F419-4D9D-B8C3-C2BC27092B14}" presName="Name35" presStyleLbl="parChTrans1D2" presStyleIdx="2" presStyleCnt="4"/>
      <dgm:spPr/>
    </dgm:pt>
    <dgm:pt modelId="{48C40DCF-3A8E-440F-A5FF-9679AE56CDD9}" type="pres">
      <dgm:prSet presAssocID="{41A31E47-D659-45A4-B4C5-16C7F6B9F271}" presName="hierRoot2" presStyleCnt="0">
        <dgm:presLayoutVars>
          <dgm:hierBranch/>
        </dgm:presLayoutVars>
      </dgm:prSet>
      <dgm:spPr/>
    </dgm:pt>
    <dgm:pt modelId="{57C1EB96-E0B6-4B37-A659-95E09F73F0BE}" type="pres">
      <dgm:prSet presAssocID="{41A31E47-D659-45A4-B4C5-16C7F6B9F271}" presName="rootComposite" presStyleCnt="0"/>
      <dgm:spPr/>
    </dgm:pt>
    <dgm:pt modelId="{5D7D71E3-5A74-47E2-B2D8-D62B9CA5C6E9}" type="pres">
      <dgm:prSet presAssocID="{41A31E47-D659-45A4-B4C5-16C7F6B9F271}" presName="rootText" presStyleLbl="node2" presStyleIdx="2" presStyleCnt="4">
        <dgm:presLayoutVars>
          <dgm:chPref val="3"/>
        </dgm:presLayoutVars>
      </dgm:prSet>
      <dgm:spPr/>
    </dgm:pt>
    <dgm:pt modelId="{A0FD34A4-52F2-4116-9AAD-C6B216EA779F}" type="pres">
      <dgm:prSet presAssocID="{41A31E47-D659-45A4-B4C5-16C7F6B9F271}" presName="rootConnector" presStyleLbl="node2" presStyleIdx="2" presStyleCnt="4"/>
      <dgm:spPr/>
    </dgm:pt>
    <dgm:pt modelId="{B171DE49-F90D-4DB1-B46B-41F3174BA697}" type="pres">
      <dgm:prSet presAssocID="{41A31E47-D659-45A4-B4C5-16C7F6B9F271}" presName="hierChild4" presStyleCnt="0"/>
      <dgm:spPr/>
    </dgm:pt>
    <dgm:pt modelId="{7FFB1EC9-C7F4-4101-B78F-498384046B7B}" type="pres">
      <dgm:prSet presAssocID="{41A31E47-D659-45A4-B4C5-16C7F6B9F271}" presName="hierChild5" presStyleCnt="0"/>
      <dgm:spPr/>
    </dgm:pt>
    <dgm:pt modelId="{8EBE0991-F341-47B8-9F87-87F9B45DCBCF}" type="pres">
      <dgm:prSet presAssocID="{13B0A4F8-B14C-4912-8E8D-DB3113385D4B}" presName="Name35" presStyleLbl="parChTrans1D2" presStyleIdx="3" presStyleCnt="4"/>
      <dgm:spPr/>
    </dgm:pt>
    <dgm:pt modelId="{8CBB7C19-9412-4A55-B762-2DBAD3CAD27A}" type="pres">
      <dgm:prSet presAssocID="{9B333C46-BDA1-4CE0-9A14-4B949462FA0F}" presName="hierRoot2" presStyleCnt="0">
        <dgm:presLayoutVars>
          <dgm:hierBranch/>
        </dgm:presLayoutVars>
      </dgm:prSet>
      <dgm:spPr/>
    </dgm:pt>
    <dgm:pt modelId="{97D45B47-241E-4E4A-AA1E-A8D1B83DE1B1}" type="pres">
      <dgm:prSet presAssocID="{9B333C46-BDA1-4CE0-9A14-4B949462FA0F}" presName="rootComposite" presStyleCnt="0"/>
      <dgm:spPr/>
    </dgm:pt>
    <dgm:pt modelId="{3020FF1B-A4AA-4EE7-80D7-57E9CDE81D68}" type="pres">
      <dgm:prSet presAssocID="{9B333C46-BDA1-4CE0-9A14-4B949462FA0F}" presName="rootText" presStyleLbl="node2" presStyleIdx="3" presStyleCnt="4">
        <dgm:presLayoutVars>
          <dgm:chPref val="3"/>
        </dgm:presLayoutVars>
      </dgm:prSet>
      <dgm:spPr/>
    </dgm:pt>
    <dgm:pt modelId="{A59A835F-5AF8-4CF3-AB01-047D0C92111D}" type="pres">
      <dgm:prSet presAssocID="{9B333C46-BDA1-4CE0-9A14-4B949462FA0F}" presName="rootConnector" presStyleLbl="node2" presStyleIdx="3" presStyleCnt="4"/>
      <dgm:spPr/>
    </dgm:pt>
    <dgm:pt modelId="{77906ED4-0FFA-4106-A5E7-2BBC1AA47848}" type="pres">
      <dgm:prSet presAssocID="{9B333C46-BDA1-4CE0-9A14-4B949462FA0F}" presName="hierChild4" presStyleCnt="0"/>
      <dgm:spPr/>
    </dgm:pt>
    <dgm:pt modelId="{3E4E7364-0CF6-4880-B880-00014C0333C0}" type="pres">
      <dgm:prSet presAssocID="{9B333C46-BDA1-4CE0-9A14-4B949462FA0F}" presName="hierChild5" presStyleCnt="0"/>
      <dgm:spPr/>
    </dgm:pt>
    <dgm:pt modelId="{E04007D5-42E4-4147-BC22-466838232437}" type="pres">
      <dgm:prSet presAssocID="{B373045E-D1DD-4606-B10D-55423BA9EAA9}" presName="hierChild3" presStyleCnt="0"/>
      <dgm:spPr/>
    </dgm:pt>
  </dgm:ptLst>
  <dgm:cxnLst>
    <dgm:cxn modelId="{79F19910-BFB8-445B-81EA-9AA87B646561}" type="presOf" srcId="{B627F02D-E4EC-40BA-879F-B4B11A5E50ED}" destId="{CCA1E7E8-2309-4340-B6D1-B91289C147B1}" srcOrd="1" destOrd="0" presId="urn:microsoft.com/office/officeart/2005/8/layout/orgChart1"/>
    <dgm:cxn modelId="{E65A2A1C-8FA4-4860-BD82-9DDAC6FB5B65}" type="presOf" srcId="{9B333C46-BDA1-4CE0-9A14-4B949462FA0F}" destId="{3020FF1B-A4AA-4EE7-80D7-57E9CDE81D68}" srcOrd="0" destOrd="0" presId="urn:microsoft.com/office/officeart/2005/8/layout/orgChart1"/>
    <dgm:cxn modelId="{69C79E24-8F3D-475F-9892-BA42899A4F6C}" type="presOf" srcId="{B627F02D-E4EC-40BA-879F-B4B11A5E50ED}" destId="{8F22D1B3-60E1-4BF7-8F94-AF425CC47B61}" srcOrd="0" destOrd="0" presId="urn:microsoft.com/office/officeart/2005/8/layout/orgChart1"/>
    <dgm:cxn modelId="{DC015A2B-64EB-40DE-B5B7-070E3C6B22BF}" type="presOf" srcId="{4ABCB4A9-A477-458E-80E0-E24022051EE0}" destId="{327C7F54-C95B-48C5-B295-BEAA546371EF}" srcOrd="0" destOrd="0" presId="urn:microsoft.com/office/officeart/2005/8/layout/orgChart1"/>
    <dgm:cxn modelId="{2FAD9C2C-CF4B-4E84-A2F4-B66C0202486F}" type="presOf" srcId="{B373045E-D1DD-4606-B10D-55423BA9EAA9}" destId="{7199509C-36DF-4ED5-8926-0C2B2505BC90}" srcOrd="1" destOrd="0" presId="urn:microsoft.com/office/officeart/2005/8/layout/orgChart1"/>
    <dgm:cxn modelId="{AD252231-66A1-4C71-B43E-7BF7B255D291}" type="presOf" srcId="{94E2E353-62E2-4218-BFBF-C03F2B070231}" destId="{3370BA8B-7FC6-461E-AE72-1E9FDFD7AAB0}" srcOrd="0" destOrd="0" presId="urn:microsoft.com/office/officeart/2005/8/layout/orgChart1"/>
    <dgm:cxn modelId="{F60DCD32-371F-4657-878E-CEBC24AE367A}" type="presOf" srcId="{23142766-D62E-4A07-A5B9-2BB8BF57CA24}" destId="{8BB0CEDB-B393-4782-9D67-A1E37F9C6F60}" srcOrd="0" destOrd="0" presId="urn:microsoft.com/office/officeart/2005/8/layout/orgChart1"/>
    <dgm:cxn modelId="{B6205763-24B5-4595-8CF9-386A6C933C4A}" type="presOf" srcId="{41A31E47-D659-45A4-B4C5-16C7F6B9F271}" destId="{5D7D71E3-5A74-47E2-B2D8-D62B9CA5C6E9}" srcOrd="0" destOrd="0" presId="urn:microsoft.com/office/officeart/2005/8/layout/orgChart1"/>
    <dgm:cxn modelId="{DE0FD668-6626-4628-8FF0-87440C0106E5}" type="presOf" srcId="{BF3B50E4-D294-4CE5-AF27-C22D08210662}" destId="{F535DCDC-A388-487F-ACC8-1CA40C79B9AE}" srcOrd="0" destOrd="0" presId="urn:microsoft.com/office/officeart/2005/8/layout/orgChart1"/>
    <dgm:cxn modelId="{74F7EA4D-57F8-4D4A-A592-4F4C68639CB1}" srcId="{EE18A607-5585-4511-B7FC-32B052D1CA6C}" destId="{B627F02D-E4EC-40BA-879F-B4B11A5E50ED}" srcOrd="0" destOrd="0" parTransId="{96153FDA-2ACB-406D-BA65-E989DC054974}" sibTransId="{BEBFF0FD-1F14-4FA1-A4AF-5BF1D9E2BB09}"/>
    <dgm:cxn modelId="{AE57124F-DEC0-41A2-8D0A-DD6DDBE002A6}" type="presOf" srcId="{96153FDA-2ACB-406D-BA65-E989DC054974}" destId="{94AC3476-AB74-4E2C-AB1E-2082D9BF710C}" srcOrd="0" destOrd="0" presId="urn:microsoft.com/office/officeart/2005/8/layout/orgChart1"/>
    <dgm:cxn modelId="{1A861D70-73AE-4F2F-8F91-D7E41A58A56E}" srcId="{B373045E-D1DD-4606-B10D-55423BA9EAA9}" destId="{94E2E353-62E2-4218-BFBF-C03F2B070231}" srcOrd="1" destOrd="0" parTransId="{4ABCB4A9-A477-458E-80E0-E24022051EE0}" sibTransId="{C6DAA0F1-B06B-4234-9235-3884530A8D7B}"/>
    <dgm:cxn modelId="{CB49F150-E10C-41FF-8BF8-DD7AFDC8F46C}" type="presOf" srcId="{9B333C46-BDA1-4CE0-9A14-4B949462FA0F}" destId="{A59A835F-5AF8-4CF3-AB01-047D0C92111D}" srcOrd="1" destOrd="0" presId="urn:microsoft.com/office/officeart/2005/8/layout/orgChart1"/>
    <dgm:cxn modelId="{F2E1A3A2-D3C9-4C1E-8682-EB68B7B2F27E}" type="presOf" srcId="{13B0A4F8-B14C-4912-8E8D-DB3113385D4B}" destId="{8EBE0991-F341-47B8-9F87-87F9B45DCBCF}" srcOrd="0" destOrd="0" presId="urn:microsoft.com/office/officeart/2005/8/layout/orgChart1"/>
    <dgm:cxn modelId="{77DE11A5-0F3B-439E-9730-4D3C2553E8C1}" type="presOf" srcId="{A56C28C3-D77D-4804-84E4-EBEA4546375C}" destId="{D016E18C-0EFA-4197-9D1C-A962A6FB6E02}" srcOrd="0" destOrd="0" presId="urn:microsoft.com/office/officeart/2005/8/layout/orgChart1"/>
    <dgm:cxn modelId="{E40309A6-D643-4DA2-A1B9-64BD78282538}" type="presOf" srcId="{B373045E-D1DD-4606-B10D-55423BA9EAA9}" destId="{320473D6-BF44-41CC-B546-8CE438CDEDB2}" srcOrd="0" destOrd="0" presId="urn:microsoft.com/office/officeart/2005/8/layout/orgChart1"/>
    <dgm:cxn modelId="{5E7626A6-8F89-48AD-8136-E14F87FBCBB2}" type="presOf" srcId="{94E2E353-62E2-4218-BFBF-C03F2B070231}" destId="{35D33F6A-5326-4DAD-8696-F79EDF32548C}" srcOrd="1" destOrd="0" presId="urn:microsoft.com/office/officeart/2005/8/layout/orgChart1"/>
    <dgm:cxn modelId="{727EE1A7-6A86-45AA-8DD4-57E1EE29291F}" type="presOf" srcId="{A56C28C3-D77D-4804-84E4-EBEA4546375C}" destId="{BCFDFC24-081F-4312-B77E-A359892F16CF}" srcOrd="1" destOrd="0" presId="urn:microsoft.com/office/officeart/2005/8/layout/orgChart1"/>
    <dgm:cxn modelId="{23CD65C2-634F-4AE2-B147-07BE70DCB429}" type="presOf" srcId="{EE18A607-5585-4511-B7FC-32B052D1CA6C}" destId="{E80218A6-574C-4898-A0CA-56319FDEF6C5}" srcOrd="1" destOrd="0" presId="urn:microsoft.com/office/officeart/2005/8/layout/orgChart1"/>
    <dgm:cxn modelId="{9CE677C4-DA35-4CDC-87D3-94754B8703AD}" type="presOf" srcId="{41A31E47-D659-45A4-B4C5-16C7F6B9F271}" destId="{A0FD34A4-52F2-4116-9AAD-C6B216EA779F}" srcOrd="1" destOrd="0" presId="urn:microsoft.com/office/officeart/2005/8/layout/orgChart1"/>
    <dgm:cxn modelId="{58BF99D0-D240-4857-A219-E503A945CF30}" type="presOf" srcId="{516C5814-66BF-4399-8E6B-89E804F8E505}" destId="{D3B81FD6-26AC-49BC-9011-D3E5D6987D44}" srcOrd="0" destOrd="0" presId="urn:microsoft.com/office/officeart/2005/8/layout/orgChart1"/>
    <dgm:cxn modelId="{96A6C7D3-E698-4326-B4FA-BD83534E2A51}" srcId="{B373045E-D1DD-4606-B10D-55423BA9EAA9}" destId="{41A31E47-D659-45A4-B4C5-16C7F6B9F271}" srcOrd="2" destOrd="0" parTransId="{B60DB14B-F419-4D9D-B8C3-C2BC27092B14}" sibTransId="{14852E23-A952-4561-8E6C-DBEFB3F240E2}"/>
    <dgm:cxn modelId="{44E8E1D5-0276-4356-A94D-CF429AB4498B}" srcId="{94E2E353-62E2-4218-BFBF-C03F2B070231}" destId="{EE18A607-5585-4511-B7FC-32B052D1CA6C}" srcOrd="0" destOrd="0" parTransId="{516C5814-66BF-4399-8E6B-89E804F8E505}" sibTransId="{F44C9018-0772-4A9C-9FBF-17C03A90E6FA}"/>
    <dgm:cxn modelId="{42CB80DB-6D50-4DB6-A430-FC795CDC19AD}" srcId="{23142766-D62E-4A07-A5B9-2BB8BF57CA24}" destId="{B373045E-D1DD-4606-B10D-55423BA9EAA9}" srcOrd="0" destOrd="0" parTransId="{A6B9D84D-E1B0-4428-8D7C-D002F54E20EF}" sibTransId="{6408105C-84D0-4B67-9D89-23B03FD5C567}"/>
    <dgm:cxn modelId="{594463DF-D267-4A53-B59F-ACF148C931E9}" srcId="{B373045E-D1DD-4606-B10D-55423BA9EAA9}" destId="{9B333C46-BDA1-4CE0-9A14-4B949462FA0F}" srcOrd="3" destOrd="0" parTransId="{13B0A4F8-B14C-4912-8E8D-DB3113385D4B}" sibTransId="{FC76D93D-7520-4E95-AE94-3CB86094E9A3}"/>
    <dgm:cxn modelId="{D8898DEC-334D-4CB5-8BBE-6D4FF6A3CF7C}" srcId="{B373045E-D1DD-4606-B10D-55423BA9EAA9}" destId="{A56C28C3-D77D-4804-84E4-EBEA4546375C}" srcOrd="0" destOrd="0" parTransId="{BF3B50E4-D294-4CE5-AF27-C22D08210662}" sibTransId="{67953AAE-A290-477E-B290-D2ACDE7A6FDD}"/>
    <dgm:cxn modelId="{4BDCBEFA-2DD2-402D-8479-B3D6559F5BD7}" type="presOf" srcId="{B60DB14B-F419-4D9D-B8C3-C2BC27092B14}" destId="{BCBD7774-2F3E-42D3-8D3C-71149891F389}" srcOrd="0" destOrd="0" presId="urn:microsoft.com/office/officeart/2005/8/layout/orgChart1"/>
    <dgm:cxn modelId="{D3B563FC-7F9A-4201-8A2F-2AA5A24C4197}" type="presOf" srcId="{EE18A607-5585-4511-B7FC-32B052D1CA6C}" destId="{66E4BBD9-133F-4022-B4F3-53894CC3BD17}" srcOrd="0" destOrd="0" presId="urn:microsoft.com/office/officeart/2005/8/layout/orgChart1"/>
    <dgm:cxn modelId="{650CBC99-8013-4E42-8BD0-E35FB3D13389}" type="presParOf" srcId="{8BB0CEDB-B393-4782-9D67-A1E37F9C6F60}" destId="{5DA8EE47-5914-4A81-85C9-28B6F9A17583}" srcOrd="0" destOrd="0" presId="urn:microsoft.com/office/officeart/2005/8/layout/orgChart1"/>
    <dgm:cxn modelId="{256C2AC6-4E10-4967-8543-ADA084FD6861}" type="presParOf" srcId="{5DA8EE47-5914-4A81-85C9-28B6F9A17583}" destId="{5A4E911C-1132-413A-8948-2BEF63C4D231}" srcOrd="0" destOrd="0" presId="urn:microsoft.com/office/officeart/2005/8/layout/orgChart1"/>
    <dgm:cxn modelId="{19EACB61-CA32-4486-94EC-3FFFAD6C609B}" type="presParOf" srcId="{5A4E911C-1132-413A-8948-2BEF63C4D231}" destId="{320473D6-BF44-41CC-B546-8CE438CDEDB2}" srcOrd="0" destOrd="0" presId="urn:microsoft.com/office/officeart/2005/8/layout/orgChart1"/>
    <dgm:cxn modelId="{0921CE3B-4DA9-4190-A46F-09B4F96C2E39}" type="presParOf" srcId="{5A4E911C-1132-413A-8948-2BEF63C4D231}" destId="{7199509C-36DF-4ED5-8926-0C2B2505BC90}" srcOrd="1" destOrd="0" presId="urn:microsoft.com/office/officeart/2005/8/layout/orgChart1"/>
    <dgm:cxn modelId="{F1C66CED-E033-4089-808B-4CE2776A77EF}" type="presParOf" srcId="{5DA8EE47-5914-4A81-85C9-28B6F9A17583}" destId="{1DFF4FFD-E380-41B6-AD31-85E32752C42E}" srcOrd="1" destOrd="0" presId="urn:microsoft.com/office/officeart/2005/8/layout/orgChart1"/>
    <dgm:cxn modelId="{A85F9AB9-2296-48C4-A862-31A74F8216C1}" type="presParOf" srcId="{1DFF4FFD-E380-41B6-AD31-85E32752C42E}" destId="{F535DCDC-A388-487F-ACC8-1CA40C79B9AE}" srcOrd="0" destOrd="0" presId="urn:microsoft.com/office/officeart/2005/8/layout/orgChart1"/>
    <dgm:cxn modelId="{FC165430-17E5-4F9A-A62E-E3675A80F37E}" type="presParOf" srcId="{1DFF4FFD-E380-41B6-AD31-85E32752C42E}" destId="{0144EA0D-DF1F-4649-920E-8FD82F2D669E}" srcOrd="1" destOrd="0" presId="urn:microsoft.com/office/officeart/2005/8/layout/orgChart1"/>
    <dgm:cxn modelId="{85C0FB5F-2C50-4B4A-8A06-9309AAAA7A90}" type="presParOf" srcId="{0144EA0D-DF1F-4649-920E-8FD82F2D669E}" destId="{F5479AE9-8A70-477E-92B0-70FA53F07D96}" srcOrd="0" destOrd="0" presId="urn:microsoft.com/office/officeart/2005/8/layout/orgChart1"/>
    <dgm:cxn modelId="{F7AB894D-6B1D-40B1-A330-F506C0B02B77}" type="presParOf" srcId="{F5479AE9-8A70-477E-92B0-70FA53F07D96}" destId="{D016E18C-0EFA-4197-9D1C-A962A6FB6E02}" srcOrd="0" destOrd="0" presId="urn:microsoft.com/office/officeart/2005/8/layout/orgChart1"/>
    <dgm:cxn modelId="{FF453FBE-DCEA-4910-9955-C083C5B2AE6C}" type="presParOf" srcId="{F5479AE9-8A70-477E-92B0-70FA53F07D96}" destId="{BCFDFC24-081F-4312-B77E-A359892F16CF}" srcOrd="1" destOrd="0" presId="urn:microsoft.com/office/officeart/2005/8/layout/orgChart1"/>
    <dgm:cxn modelId="{8ACD8F6D-207E-4CEA-9CDB-D9748305C37F}" type="presParOf" srcId="{0144EA0D-DF1F-4649-920E-8FD82F2D669E}" destId="{7A77F4BA-43D8-4D88-B38B-0C2179591088}" srcOrd="1" destOrd="0" presId="urn:microsoft.com/office/officeart/2005/8/layout/orgChart1"/>
    <dgm:cxn modelId="{EFFB7C7E-8202-4B5B-8D33-71B5EDBAA32E}" type="presParOf" srcId="{0144EA0D-DF1F-4649-920E-8FD82F2D669E}" destId="{75A2CFA5-AEA4-4658-A0C1-65E1E847AF14}" srcOrd="2" destOrd="0" presId="urn:microsoft.com/office/officeart/2005/8/layout/orgChart1"/>
    <dgm:cxn modelId="{BFD96C60-648B-442B-BE47-26F28CE59A5D}" type="presParOf" srcId="{1DFF4FFD-E380-41B6-AD31-85E32752C42E}" destId="{327C7F54-C95B-48C5-B295-BEAA546371EF}" srcOrd="2" destOrd="0" presId="urn:microsoft.com/office/officeart/2005/8/layout/orgChart1"/>
    <dgm:cxn modelId="{1D370800-F571-4BB0-9907-9D4BCCD6B417}" type="presParOf" srcId="{1DFF4FFD-E380-41B6-AD31-85E32752C42E}" destId="{2237ABAF-E152-470A-9282-843CFD1D05EE}" srcOrd="3" destOrd="0" presId="urn:microsoft.com/office/officeart/2005/8/layout/orgChart1"/>
    <dgm:cxn modelId="{CE096B0D-B58C-438D-BAAB-E4ED00082B25}" type="presParOf" srcId="{2237ABAF-E152-470A-9282-843CFD1D05EE}" destId="{F008818B-99CC-48D4-A92D-FB5114BB0E40}" srcOrd="0" destOrd="0" presId="urn:microsoft.com/office/officeart/2005/8/layout/orgChart1"/>
    <dgm:cxn modelId="{21E8B602-D8EB-498E-919C-CD7C025C1970}" type="presParOf" srcId="{F008818B-99CC-48D4-A92D-FB5114BB0E40}" destId="{3370BA8B-7FC6-461E-AE72-1E9FDFD7AAB0}" srcOrd="0" destOrd="0" presId="urn:microsoft.com/office/officeart/2005/8/layout/orgChart1"/>
    <dgm:cxn modelId="{8DAF44A5-92E6-43A1-AE92-DC468BA6C906}" type="presParOf" srcId="{F008818B-99CC-48D4-A92D-FB5114BB0E40}" destId="{35D33F6A-5326-4DAD-8696-F79EDF32548C}" srcOrd="1" destOrd="0" presId="urn:microsoft.com/office/officeart/2005/8/layout/orgChart1"/>
    <dgm:cxn modelId="{7BF9C345-0ADD-4EC0-8640-D42E32B9DC03}" type="presParOf" srcId="{2237ABAF-E152-470A-9282-843CFD1D05EE}" destId="{86322039-730A-45B5-A700-D419515C3F66}" srcOrd="1" destOrd="0" presId="urn:microsoft.com/office/officeart/2005/8/layout/orgChart1"/>
    <dgm:cxn modelId="{0A0C1F01-A3E1-44B5-8246-55E254BDAA4A}" type="presParOf" srcId="{86322039-730A-45B5-A700-D419515C3F66}" destId="{D3B81FD6-26AC-49BC-9011-D3E5D6987D44}" srcOrd="0" destOrd="0" presId="urn:microsoft.com/office/officeart/2005/8/layout/orgChart1"/>
    <dgm:cxn modelId="{5A28B895-EF10-4501-AD59-700A0522B5FE}" type="presParOf" srcId="{86322039-730A-45B5-A700-D419515C3F66}" destId="{D36B53E4-761D-4E8B-BFD0-CB407B139DB3}" srcOrd="1" destOrd="0" presId="urn:microsoft.com/office/officeart/2005/8/layout/orgChart1"/>
    <dgm:cxn modelId="{3BD70A1B-BEC0-41AD-8E65-319E42AF5B7C}" type="presParOf" srcId="{D36B53E4-761D-4E8B-BFD0-CB407B139DB3}" destId="{654CB3AF-0BED-444A-A9A1-08D0A97CA1CD}" srcOrd="0" destOrd="0" presId="urn:microsoft.com/office/officeart/2005/8/layout/orgChart1"/>
    <dgm:cxn modelId="{C244C401-57BD-4053-9316-D73BE2D874C7}" type="presParOf" srcId="{654CB3AF-0BED-444A-A9A1-08D0A97CA1CD}" destId="{66E4BBD9-133F-4022-B4F3-53894CC3BD17}" srcOrd="0" destOrd="0" presId="urn:microsoft.com/office/officeart/2005/8/layout/orgChart1"/>
    <dgm:cxn modelId="{04F3B9C6-90B1-4E54-8700-3D424E3CF91F}" type="presParOf" srcId="{654CB3AF-0BED-444A-A9A1-08D0A97CA1CD}" destId="{E80218A6-574C-4898-A0CA-56319FDEF6C5}" srcOrd="1" destOrd="0" presId="urn:microsoft.com/office/officeart/2005/8/layout/orgChart1"/>
    <dgm:cxn modelId="{E2C18B7D-FBD0-4ACA-9514-EA3B04C3B8D4}" type="presParOf" srcId="{D36B53E4-761D-4E8B-BFD0-CB407B139DB3}" destId="{7C9C93FD-132F-4659-9225-261CA9776706}" srcOrd="1" destOrd="0" presId="urn:microsoft.com/office/officeart/2005/8/layout/orgChart1"/>
    <dgm:cxn modelId="{2176C75F-CFFC-4266-8566-7A99897D240C}" type="presParOf" srcId="{7C9C93FD-132F-4659-9225-261CA9776706}" destId="{94AC3476-AB74-4E2C-AB1E-2082D9BF710C}" srcOrd="0" destOrd="0" presId="urn:microsoft.com/office/officeart/2005/8/layout/orgChart1"/>
    <dgm:cxn modelId="{AAEFA305-9A90-40E3-AEA5-727AD4CF2D09}" type="presParOf" srcId="{7C9C93FD-132F-4659-9225-261CA9776706}" destId="{4D5C04DF-C1FD-4C7A-A8E9-CB8F2A31291D}" srcOrd="1" destOrd="0" presId="urn:microsoft.com/office/officeart/2005/8/layout/orgChart1"/>
    <dgm:cxn modelId="{33E03995-14FE-4342-A656-1A80FFD79CB6}" type="presParOf" srcId="{4D5C04DF-C1FD-4C7A-A8E9-CB8F2A31291D}" destId="{1A5C7A14-C7D9-4599-B2DD-351A15335BD4}" srcOrd="0" destOrd="0" presId="urn:microsoft.com/office/officeart/2005/8/layout/orgChart1"/>
    <dgm:cxn modelId="{737E5E1F-AA8A-475F-A4D4-0ABAB79488E9}" type="presParOf" srcId="{1A5C7A14-C7D9-4599-B2DD-351A15335BD4}" destId="{8F22D1B3-60E1-4BF7-8F94-AF425CC47B61}" srcOrd="0" destOrd="0" presId="urn:microsoft.com/office/officeart/2005/8/layout/orgChart1"/>
    <dgm:cxn modelId="{EAD03D10-046E-4267-A910-9C9F6FF933C3}" type="presParOf" srcId="{1A5C7A14-C7D9-4599-B2DD-351A15335BD4}" destId="{CCA1E7E8-2309-4340-B6D1-B91289C147B1}" srcOrd="1" destOrd="0" presId="urn:microsoft.com/office/officeart/2005/8/layout/orgChart1"/>
    <dgm:cxn modelId="{AA21E932-AF2C-4AE2-BA94-09993E411415}" type="presParOf" srcId="{4D5C04DF-C1FD-4C7A-A8E9-CB8F2A31291D}" destId="{B86951C8-B6B7-4641-BB9B-65A0926DC970}" srcOrd="1" destOrd="0" presId="urn:microsoft.com/office/officeart/2005/8/layout/orgChart1"/>
    <dgm:cxn modelId="{6BE22ADF-5B50-4090-9802-00E9E5BB4384}" type="presParOf" srcId="{4D5C04DF-C1FD-4C7A-A8E9-CB8F2A31291D}" destId="{C89A5ECD-C0F4-492F-B906-5DD7337706B9}" srcOrd="2" destOrd="0" presId="urn:microsoft.com/office/officeart/2005/8/layout/orgChart1"/>
    <dgm:cxn modelId="{B44EBECD-C62E-46A9-A9DD-2B06631C6564}" type="presParOf" srcId="{D36B53E4-761D-4E8B-BFD0-CB407B139DB3}" destId="{5FFB3A8E-B42A-4DA2-824E-918FC228AD8A}" srcOrd="2" destOrd="0" presId="urn:microsoft.com/office/officeart/2005/8/layout/orgChart1"/>
    <dgm:cxn modelId="{3DC17E4A-F86F-4E00-BE77-89ED99C997AD}" type="presParOf" srcId="{2237ABAF-E152-470A-9282-843CFD1D05EE}" destId="{22CC91C8-796F-451C-8777-8EC713522C2E}" srcOrd="2" destOrd="0" presId="urn:microsoft.com/office/officeart/2005/8/layout/orgChart1"/>
    <dgm:cxn modelId="{DEDAC727-8535-436F-8616-52F1EC173C09}" type="presParOf" srcId="{1DFF4FFD-E380-41B6-AD31-85E32752C42E}" destId="{BCBD7774-2F3E-42D3-8D3C-71149891F389}" srcOrd="4" destOrd="0" presId="urn:microsoft.com/office/officeart/2005/8/layout/orgChart1"/>
    <dgm:cxn modelId="{192F2087-8B75-41A2-84DF-6A6446869013}" type="presParOf" srcId="{1DFF4FFD-E380-41B6-AD31-85E32752C42E}" destId="{48C40DCF-3A8E-440F-A5FF-9679AE56CDD9}" srcOrd="5" destOrd="0" presId="urn:microsoft.com/office/officeart/2005/8/layout/orgChart1"/>
    <dgm:cxn modelId="{370A2AC8-6B63-4FA8-A24A-BB6BFEF5A926}" type="presParOf" srcId="{48C40DCF-3A8E-440F-A5FF-9679AE56CDD9}" destId="{57C1EB96-E0B6-4B37-A659-95E09F73F0BE}" srcOrd="0" destOrd="0" presId="urn:microsoft.com/office/officeart/2005/8/layout/orgChart1"/>
    <dgm:cxn modelId="{ECFE3980-E0D4-4BF4-8394-5194137B2A17}" type="presParOf" srcId="{57C1EB96-E0B6-4B37-A659-95E09F73F0BE}" destId="{5D7D71E3-5A74-47E2-B2D8-D62B9CA5C6E9}" srcOrd="0" destOrd="0" presId="urn:microsoft.com/office/officeart/2005/8/layout/orgChart1"/>
    <dgm:cxn modelId="{105A6316-EC36-424E-8667-E3424628965B}" type="presParOf" srcId="{57C1EB96-E0B6-4B37-A659-95E09F73F0BE}" destId="{A0FD34A4-52F2-4116-9AAD-C6B216EA779F}" srcOrd="1" destOrd="0" presId="urn:microsoft.com/office/officeart/2005/8/layout/orgChart1"/>
    <dgm:cxn modelId="{1741414B-1833-466B-9838-6542E10CCBB0}" type="presParOf" srcId="{48C40DCF-3A8E-440F-A5FF-9679AE56CDD9}" destId="{B171DE49-F90D-4DB1-B46B-41F3174BA697}" srcOrd="1" destOrd="0" presId="urn:microsoft.com/office/officeart/2005/8/layout/orgChart1"/>
    <dgm:cxn modelId="{B28223B1-8234-4F19-BA57-F39268B53869}" type="presParOf" srcId="{48C40DCF-3A8E-440F-A5FF-9679AE56CDD9}" destId="{7FFB1EC9-C7F4-4101-B78F-498384046B7B}" srcOrd="2" destOrd="0" presId="urn:microsoft.com/office/officeart/2005/8/layout/orgChart1"/>
    <dgm:cxn modelId="{114B6C63-EBFA-4464-A826-0322D743AC39}" type="presParOf" srcId="{1DFF4FFD-E380-41B6-AD31-85E32752C42E}" destId="{8EBE0991-F341-47B8-9F87-87F9B45DCBCF}" srcOrd="6" destOrd="0" presId="urn:microsoft.com/office/officeart/2005/8/layout/orgChart1"/>
    <dgm:cxn modelId="{11CE3A3D-3050-48FC-BDAC-24084CB44C3F}" type="presParOf" srcId="{1DFF4FFD-E380-41B6-AD31-85E32752C42E}" destId="{8CBB7C19-9412-4A55-B762-2DBAD3CAD27A}" srcOrd="7" destOrd="0" presId="urn:microsoft.com/office/officeart/2005/8/layout/orgChart1"/>
    <dgm:cxn modelId="{A1244A69-0B81-4484-9CBF-30B99725F973}" type="presParOf" srcId="{8CBB7C19-9412-4A55-B762-2DBAD3CAD27A}" destId="{97D45B47-241E-4E4A-AA1E-A8D1B83DE1B1}" srcOrd="0" destOrd="0" presId="urn:microsoft.com/office/officeart/2005/8/layout/orgChart1"/>
    <dgm:cxn modelId="{D6A13308-52A8-4D31-A567-B30C17812449}" type="presParOf" srcId="{97D45B47-241E-4E4A-AA1E-A8D1B83DE1B1}" destId="{3020FF1B-A4AA-4EE7-80D7-57E9CDE81D68}" srcOrd="0" destOrd="0" presId="urn:microsoft.com/office/officeart/2005/8/layout/orgChart1"/>
    <dgm:cxn modelId="{921EA7F8-9088-4B10-B726-A787CDB90460}" type="presParOf" srcId="{97D45B47-241E-4E4A-AA1E-A8D1B83DE1B1}" destId="{A59A835F-5AF8-4CF3-AB01-047D0C92111D}" srcOrd="1" destOrd="0" presId="urn:microsoft.com/office/officeart/2005/8/layout/orgChart1"/>
    <dgm:cxn modelId="{DB72BB5F-0994-4F2E-B9E2-935A9CDCCE90}" type="presParOf" srcId="{8CBB7C19-9412-4A55-B762-2DBAD3CAD27A}" destId="{77906ED4-0FFA-4106-A5E7-2BBC1AA47848}" srcOrd="1" destOrd="0" presId="urn:microsoft.com/office/officeart/2005/8/layout/orgChart1"/>
    <dgm:cxn modelId="{0765DD41-A46D-4E69-B16E-B4DBC275DE2B}" type="presParOf" srcId="{8CBB7C19-9412-4A55-B762-2DBAD3CAD27A}" destId="{3E4E7364-0CF6-4880-B880-00014C0333C0}" srcOrd="2" destOrd="0" presId="urn:microsoft.com/office/officeart/2005/8/layout/orgChart1"/>
    <dgm:cxn modelId="{D09A99ED-A15B-4427-8052-A339398F74BB}" type="presParOf" srcId="{5DA8EE47-5914-4A81-85C9-28B6F9A17583}" destId="{E04007D5-42E4-4147-BC22-466838232437}"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3142766-D62E-4A07-A5B9-2BB8BF57CA24}" type="doc">
      <dgm:prSet loTypeId="urn:microsoft.com/office/officeart/2005/8/layout/orgChart1" loCatId="hierarchy" qsTypeId="urn:microsoft.com/office/officeart/2005/8/quickstyle/3d3" qsCatId="3D" csTypeId="urn:microsoft.com/office/officeart/2005/8/colors/accent0_1" csCatId="mainScheme" phldr="1"/>
      <dgm:spPr/>
    </dgm:pt>
    <dgm:pt modelId="{B373045E-D1DD-4606-B10D-55423BA9EAA9}">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cap="none" normalizeH="0" baseline="0" dirty="0">
            <a:ln/>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cap="none" normalizeH="0" baseline="0" dirty="0">
              <a:ln/>
              <a:solidFill>
                <a:schemeClr val="tx2"/>
              </a:solidFill>
              <a:effectLst/>
              <a:latin typeface="Arial" charset="0"/>
            </a:rPr>
            <a:t>Üniversite</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cap="none" normalizeH="0" baseline="0" dirty="0">
              <a:ln/>
              <a:solidFill>
                <a:schemeClr val="tx2"/>
              </a:solidFill>
              <a:effectLst/>
              <a:latin typeface="Arial" charset="0"/>
            </a:rPr>
            <a:t>(Rektör)</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cap="none" normalizeH="0" baseline="0" dirty="0">
            <a:ln/>
            <a:effectLst/>
            <a:latin typeface="Arial" charset="0"/>
          </a:endParaRPr>
        </a:p>
      </dgm:t>
    </dgm:pt>
    <dgm:pt modelId="{A6B9D84D-E1B0-4428-8D7C-D002F54E20EF}" type="parTrans" cxnId="{42CB80DB-6D50-4DB6-A430-FC795CDC19AD}">
      <dgm:prSet/>
      <dgm:spPr/>
      <dgm:t>
        <a:bodyPr/>
        <a:lstStyle/>
        <a:p>
          <a:endParaRPr lang="tr-TR"/>
        </a:p>
      </dgm:t>
    </dgm:pt>
    <dgm:pt modelId="{6408105C-84D0-4B67-9D89-23B03FD5C567}" type="sibTrans" cxnId="{42CB80DB-6D50-4DB6-A430-FC795CDC19AD}">
      <dgm:prSet/>
      <dgm:spPr/>
      <dgm:t>
        <a:bodyPr/>
        <a:lstStyle/>
        <a:p>
          <a:endParaRPr lang="tr-TR"/>
        </a:p>
      </dgm:t>
    </dgm:pt>
    <dgm:pt modelId="{A56C28C3-D77D-4804-84E4-EBEA4546375C}">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cap="none" normalizeH="0" baseline="0" dirty="0">
              <a:ln/>
              <a:effectLst/>
              <a:latin typeface="Arial" charset="0"/>
            </a:rPr>
            <a:t>Enstitüler</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cap="none" normalizeH="0" baseline="0" dirty="0">
              <a:ln/>
              <a:effectLst/>
              <a:latin typeface="Arial" charset="0"/>
            </a:rPr>
            <a:t>(Müdür)</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1" u="none" strike="noStrike" cap="none" normalizeH="0" baseline="0" dirty="0">
              <a:ln/>
              <a:effectLst/>
              <a:latin typeface="Arial" charset="0"/>
            </a:rPr>
            <a:t>Lisansüstü</a:t>
          </a:r>
        </a:p>
      </dgm:t>
    </dgm:pt>
    <dgm:pt modelId="{BF3B50E4-D294-4CE5-AF27-C22D08210662}" type="parTrans" cxnId="{D8898DEC-334D-4CB5-8BBE-6D4FF6A3CF7C}">
      <dgm:prSet/>
      <dgm:spPr/>
      <dgm:t>
        <a:bodyPr/>
        <a:lstStyle/>
        <a:p>
          <a:endParaRPr lang="tr-TR" sz="3600" b="1"/>
        </a:p>
      </dgm:t>
    </dgm:pt>
    <dgm:pt modelId="{67953AAE-A290-477E-B290-D2ACDE7A6FDD}" type="sibTrans" cxnId="{D8898DEC-334D-4CB5-8BBE-6D4FF6A3CF7C}">
      <dgm:prSet/>
      <dgm:spPr/>
      <dgm:t>
        <a:bodyPr/>
        <a:lstStyle/>
        <a:p>
          <a:endParaRPr lang="tr-TR"/>
        </a:p>
      </dgm:t>
    </dgm:pt>
    <dgm:pt modelId="{94E2E353-62E2-4218-BFBF-C03F2B070231}">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cap="none" normalizeH="0" baseline="0" dirty="0">
            <a:ln/>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cap="none" normalizeH="0" baseline="0" dirty="0">
              <a:ln/>
              <a:solidFill>
                <a:srgbClr val="FF0000"/>
              </a:solidFill>
              <a:effectLst/>
              <a:latin typeface="Arial" charset="0"/>
            </a:rPr>
            <a:t>Fakülteler</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cap="none" normalizeH="0" baseline="0" dirty="0">
              <a:ln/>
              <a:solidFill>
                <a:srgbClr val="FF0000"/>
              </a:solidFill>
              <a:effectLst/>
              <a:latin typeface="Arial" charset="0"/>
            </a:rPr>
            <a:t>(Dekan)</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1" u="none" strike="noStrike" cap="none" normalizeH="0" baseline="0" dirty="0">
              <a:ln/>
              <a:solidFill>
                <a:srgbClr val="FF0000"/>
              </a:solidFill>
              <a:effectLst/>
              <a:latin typeface="Arial" charset="0"/>
            </a:rPr>
            <a:t>Lisans</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cap="none" normalizeH="0" baseline="0" dirty="0">
            <a:ln/>
            <a:effectLst/>
            <a:latin typeface="Arial" charset="0"/>
          </a:endParaRPr>
        </a:p>
      </dgm:t>
    </dgm:pt>
    <dgm:pt modelId="{4ABCB4A9-A477-458E-80E0-E24022051EE0}" type="parTrans" cxnId="{1A861D70-73AE-4F2F-8F91-D7E41A58A56E}">
      <dgm:prSet/>
      <dgm:spPr/>
      <dgm:t>
        <a:bodyPr/>
        <a:lstStyle/>
        <a:p>
          <a:endParaRPr lang="tr-TR" sz="3600" b="1"/>
        </a:p>
      </dgm:t>
    </dgm:pt>
    <dgm:pt modelId="{C6DAA0F1-B06B-4234-9235-3884530A8D7B}" type="sibTrans" cxnId="{1A861D70-73AE-4F2F-8F91-D7E41A58A56E}">
      <dgm:prSet/>
      <dgm:spPr/>
      <dgm:t>
        <a:bodyPr/>
        <a:lstStyle/>
        <a:p>
          <a:endParaRPr lang="tr-TR"/>
        </a:p>
      </dgm:t>
    </dgm:pt>
    <dgm:pt modelId="{EE18A607-5585-4511-B7FC-32B052D1CA6C}">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cap="none" normalizeH="0" baseline="0" dirty="0">
            <a:ln/>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cap="none" normalizeH="0" baseline="0" dirty="0">
              <a:ln/>
              <a:solidFill>
                <a:srgbClr val="0070C0"/>
              </a:solidFill>
              <a:effectLst/>
              <a:latin typeface="Arial" charset="0"/>
            </a:rPr>
            <a:t>Bölümler</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cap="none" normalizeH="0" baseline="0" dirty="0">
              <a:ln/>
              <a:solidFill>
                <a:srgbClr val="0070C0"/>
              </a:solidFill>
              <a:effectLst/>
              <a:latin typeface="Arial" charset="0"/>
            </a:rPr>
            <a:t>(Bölüm Başkanı)</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cap="none" normalizeH="0" baseline="0" dirty="0">
            <a:ln/>
            <a:effectLst/>
            <a:latin typeface="Arial" charset="0"/>
          </a:endParaRPr>
        </a:p>
      </dgm:t>
    </dgm:pt>
    <dgm:pt modelId="{516C5814-66BF-4399-8E6B-89E804F8E505}" type="parTrans" cxnId="{44E8E1D5-0276-4356-A94D-CF429AB4498B}">
      <dgm:prSet/>
      <dgm:spPr/>
      <dgm:t>
        <a:bodyPr/>
        <a:lstStyle/>
        <a:p>
          <a:endParaRPr lang="tr-TR" sz="3600" b="1"/>
        </a:p>
      </dgm:t>
    </dgm:pt>
    <dgm:pt modelId="{F44C9018-0772-4A9C-9FBF-17C03A90E6FA}" type="sibTrans" cxnId="{44E8E1D5-0276-4356-A94D-CF429AB4498B}">
      <dgm:prSet/>
      <dgm:spPr/>
      <dgm:t>
        <a:bodyPr/>
        <a:lstStyle/>
        <a:p>
          <a:endParaRPr lang="tr-TR"/>
        </a:p>
      </dgm:t>
    </dgm:pt>
    <dgm:pt modelId="{B627F02D-E4EC-40BA-879F-B4B11A5E50ED}">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cap="none" normalizeH="0" baseline="0" dirty="0">
            <a:ln/>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cap="none" normalizeH="0" baseline="0" dirty="0">
              <a:ln/>
              <a:solidFill>
                <a:schemeClr val="tx1"/>
              </a:solidFill>
              <a:effectLst/>
              <a:latin typeface="Arial" charset="0"/>
            </a:rPr>
            <a:t>Anabilim Dalı </a:t>
          </a:r>
          <a:r>
            <a:rPr kumimoji="0" lang="tr-TR" altLang="tr-TR" sz="1600" b="1" i="0" u="none" strike="noStrike" cap="none" normalizeH="0" baseline="0" dirty="0">
              <a:ln/>
              <a:effectLst/>
              <a:latin typeface="Arial" charset="0"/>
            </a:rPr>
            <a:t>(Anabilim Dalı Başkanı)</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cap="none" normalizeH="0" baseline="0" dirty="0">
            <a:ln/>
            <a:effectLst/>
            <a:latin typeface="Arial" charset="0"/>
          </a:endParaRPr>
        </a:p>
      </dgm:t>
    </dgm:pt>
    <dgm:pt modelId="{96153FDA-2ACB-406D-BA65-E989DC054974}" type="parTrans" cxnId="{74F7EA4D-57F8-4D4A-A592-4F4C68639CB1}">
      <dgm:prSet/>
      <dgm:spPr/>
      <dgm:t>
        <a:bodyPr/>
        <a:lstStyle/>
        <a:p>
          <a:endParaRPr lang="tr-TR" sz="3600" b="1"/>
        </a:p>
      </dgm:t>
    </dgm:pt>
    <dgm:pt modelId="{BEBFF0FD-1F14-4FA1-A4AF-5BF1D9E2BB09}" type="sibTrans" cxnId="{74F7EA4D-57F8-4D4A-A592-4F4C68639CB1}">
      <dgm:prSet/>
      <dgm:spPr/>
      <dgm:t>
        <a:bodyPr/>
        <a:lstStyle/>
        <a:p>
          <a:endParaRPr lang="tr-TR"/>
        </a:p>
      </dgm:t>
    </dgm:pt>
    <dgm:pt modelId="{41A31E47-D659-45A4-B4C5-16C7F6B9F271}">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cap="none" normalizeH="0" baseline="0" dirty="0">
              <a:ln/>
              <a:effectLst/>
              <a:latin typeface="Arial" charset="0"/>
            </a:rPr>
            <a:t>Yüksek Okullar</a:t>
          </a:r>
        </a:p>
        <a:p>
          <a:pPr marL="0" lvl="0" indent="0" algn="ctr" defTabSz="914400" rtl="0">
            <a:lnSpc>
              <a:spcPct val="100000"/>
            </a:lnSpc>
            <a:spcBef>
              <a:spcPct val="0"/>
            </a:spcBef>
            <a:spcAft>
              <a:spcPct val="0"/>
            </a:spcAft>
            <a:buNone/>
          </a:pPr>
          <a:r>
            <a:rPr kumimoji="0" lang="tr-TR" altLang="tr-TR" sz="1600" b="1" i="0" u="none" strike="noStrike" cap="none" normalizeH="0" baseline="0" dirty="0">
              <a:ln/>
              <a:effectLst/>
              <a:latin typeface="Arial" charset="0"/>
            </a:rPr>
            <a:t>(Müdür)</a:t>
          </a:r>
        </a:p>
        <a:p>
          <a:pPr marL="0" lvl="0" indent="0" algn="ctr" defTabSz="914400" rtl="0">
            <a:lnSpc>
              <a:spcPct val="100000"/>
            </a:lnSpc>
            <a:spcBef>
              <a:spcPct val="0"/>
            </a:spcBef>
            <a:spcAft>
              <a:spcPct val="0"/>
            </a:spcAft>
            <a:buNone/>
          </a:pPr>
          <a:r>
            <a:rPr kumimoji="0" lang="tr-TR" altLang="tr-TR" sz="1600" b="1" i="1" u="none" strike="noStrike" cap="none" normalizeH="0" baseline="0" dirty="0" err="1">
              <a:ln/>
              <a:effectLst/>
              <a:latin typeface="Arial" charset="0"/>
            </a:rPr>
            <a:t>Önlisans</a:t>
          </a:r>
          <a:endParaRPr kumimoji="0" lang="tr-TR" altLang="tr-TR" sz="1600" b="1" i="1" u="none" strike="noStrike" cap="none" normalizeH="0" baseline="0" dirty="0">
            <a:ln/>
            <a:effectLst/>
            <a:latin typeface="Arial" charset="0"/>
          </a:endParaRPr>
        </a:p>
      </dgm:t>
    </dgm:pt>
    <dgm:pt modelId="{B60DB14B-F419-4D9D-B8C3-C2BC27092B14}" type="parTrans" cxnId="{96A6C7D3-E698-4326-B4FA-BD83534E2A51}">
      <dgm:prSet/>
      <dgm:spPr/>
      <dgm:t>
        <a:bodyPr/>
        <a:lstStyle/>
        <a:p>
          <a:endParaRPr lang="tr-TR" sz="3600" b="1"/>
        </a:p>
      </dgm:t>
    </dgm:pt>
    <dgm:pt modelId="{14852E23-A952-4561-8E6C-DBEFB3F240E2}" type="sibTrans" cxnId="{96A6C7D3-E698-4326-B4FA-BD83534E2A51}">
      <dgm:prSet/>
      <dgm:spPr/>
      <dgm:t>
        <a:bodyPr/>
        <a:lstStyle/>
        <a:p>
          <a:endParaRPr lang="tr-TR"/>
        </a:p>
      </dgm:t>
    </dgm:pt>
    <dgm:pt modelId="{9B333C46-BDA1-4CE0-9A14-4B949462FA0F}">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1" u="none" strike="noStrike" cap="none" normalizeH="0" baseline="0" dirty="0" err="1">
              <a:ln/>
              <a:effectLst/>
              <a:latin typeface="Arial" charset="0"/>
            </a:rPr>
            <a:t>l</a:t>
          </a:r>
          <a:r>
            <a:rPr kumimoji="0" lang="tr-TR" altLang="tr-TR" sz="1600" b="1" i="0" u="none" strike="noStrike" cap="none" normalizeH="0" baseline="0" dirty="0" err="1">
              <a:ln/>
              <a:effectLst/>
              <a:latin typeface="Arial" charset="0"/>
            </a:rPr>
            <a:t>Merkezler</a:t>
          </a:r>
          <a:endParaRPr kumimoji="0" lang="tr-TR" altLang="tr-TR" sz="1600" b="1" i="0" u="none" strike="noStrike" cap="none" normalizeH="0" baseline="0" dirty="0">
            <a:ln/>
            <a:effectLst/>
            <a:latin typeface="Arial" charset="0"/>
          </a:endParaRPr>
        </a:p>
        <a:p>
          <a:pPr marL="0" lvl="0" indent="0" algn="ctr" defTabSz="914400" rtl="0">
            <a:lnSpc>
              <a:spcPct val="100000"/>
            </a:lnSpc>
            <a:spcBef>
              <a:spcPct val="0"/>
            </a:spcBef>
            <a:spcAft>
              <a:spcPct val="0"/>
            </a:spcAft>
            <a:buNone/>
          </a:pPr>
          <a:r>
            <a:rPr kumimoji="0" lang="tr-TR" altLang="tr-TR" sz="1600" b="1" i="0" u="none" strike="noStrike" cap="none" normalizeH="0" baseline="0" dirty="0">
              <a:ln/>
              <a:effectLst/>
              <a:latin typeface="Arial" charset="0"/>
            </a:rPr>
            <a:t>(Müdür)</a:t>
          </a:r>
        </a:p>
        <a:p>
          <a:pPr marL="0" lvl="0" indent="0" algn="ctr" defTabSz="914400" rtl="0">
            <a:lnSpc>
              <a:spcPct val="100000"/>
            </a:lnSpc>
            <a:spcBef>
              <a:spcPct val="0"/>
            </a:spcBef>
            <a:spcAft>
              <a:spcPct val="0"/>
            </a:spcAft>
            <a:buNone/>
          </a:pPr>
          <a:r>
            <a:rPr kumimoji="0" lang="tr-TR" altLang="tr-TR" sz="1600" b="1" i="1" u="none" strike="noStrike" cap="none" normalizeH="0" baseline="0" dirty="0">
              <a:ln/>
              <a:effectLst/>
              <a:latin typeface="Arial" charset="0"/>
            </a:rPr>
            <a:t>Araştırma</a:t>
          </a:r>
        </a:p>
      </dgm:t>
    </dgm:pt>
    <dgm:pt modelId="{13B0A4F8-B14C-4912-8E8D-DB3113385D4B}" type="parTrans" cxnId="{594463DF-D267-4A53-B59F-ACF148C931E9}">
      <dgm:prSet/>
      <dgm:spPr/>
      <dgm:t>
        <a:bodyPr/>
        <a:lstStyle/>
        <a:p>
          <a:endParaRPr lang="tr-TR" sz="3600" b="1"/>
        </a:p>
      </dgm:t>
    </dgm:pt>
    <dgm:pt modelId="{FC76D93D-7520-4E95-AE94-3CB86094E9A3}" type="sibTrans" cxnId="{594463DF-D267-4A53-B59F-ACF148C931E9}">
      <dgm:prSet/>
      <dgm:spPr/>
      <dgm:t>
        <a:bodyPr/>
        <a:lstStyle/>
        <a:p>
          <a:endParaRPr lang="tr-TR"/>
        </a:p>
      </dgm:t>
    </dgm:pt>
    <dgm:pt modelId="{8BB0CEDB-B393-4782-9D67-A1E37F9C6F60}" type="pres">
      <dgm:prSet presAssocID="{23142766-D62E-4A07-A5B9-2BB8BF57CA24}" presName="hierChild1" presStyleCnt="0">
        <dgm:presLayoutVars>
          <dgm:orgChart val="1"/>
          <dgm:chPref val="1"/>
          <dgm:dir/>
          <dgm:animOne val="branch"/>
          <dgm:animLvl val="lvl"/>
          <dgm:resizeHandles/>
        </dgm:presLayoutVars>
      </dgm:prSet>
      <dgm:spPr/>
    </dgm:pt>
    <dgm:pt modelId="{5DA8EE47-5914-4A81-85C9-28B6F9A17583}" type="pres">
      <dgm:prSet presAssocID="{B373045E-D1DD-4606-B10D-55423BA9EAA9}" presName="hierRoot1" presStyleCnt="0">
        <dgm:presLayoutVars>
          <dgm:hierBranch/>
        </dgm:presLayoutVars>
      </dgm:prSet>
      <dgm:spPr/>
    </dgm:pt>
    <dgm:pt modelId="{5A4E911C-1132-413A-8948-2BEF63C4D231}" type="pres">
      <dgm:prSet presAssocID="{B373045E-D1DD-4606-B10D-55423BA9EAA9}" presName="rootComposite1" presStyleCnt="0"/>
      <dgm:spPr/>
    </dgm:pt>
    <dgm:pt modelId="{320473D6-BF44-41CC-B546-8CE438CDEDB2}" type="pres">
      <dgm:prSet presAssocID="{B373045E-D1DD-4606-B10D-55423BA9EAA9}" presName="rootText1" presStyleLbl="node0" presStyleIdx="0" presStyleCnt="1">
        <dgm:presLayoutVars>
          <dgm:chPref val="3"/>
        </dgm:presLayoutVars>
      </dgm:prSet>
      <dgm:spPr/>
    </dgm:pt>
    <dgm:pt modelId="{7199509C-36DF-4ED5-8926-0C2B2505BC90}" type="pres">
      <dgm:prSet presAssocID="{B373045E-D1DD-4606-B10D-55423BA9EAA9}" presName="rootConnector1" presStyleLbl="node1" presStyleIdx="0" presStyleCnt="0"/>
      <dgm:spPr/>
    </dgm:pt>
    <dgm:pt modelId="{1DFF4FFD-E380-41B6-AD31-85E32752C42E}" type="pres">
      <dgm:prSet presAssocID="{B373045E-D1DD-4606-B10D-55423BA9EAA9}" presName="hierChild2" presStyleCnt="0"/>
      <dgm:spPr/>
    </dgm:pt>
    <dgm:pt modelId="{F535DCDC-A388-487F-ACC8-1CA40C79B9AE}" type="pres">
      <dgm:prSet presAssocID="{BF3B50E4-D294-4CE5-AF27-C22D08210662}" presName="Name35" presStyleLbl="parChTrans1D2" presStyleIdx="0" presStyleCnt="4"/>
      <dgm:spPr/>
    </dgm:pt>
    <dgm:pt modelId="{0144EA0D-DF1F-4649-920E-8FD82F2D669E}" type="pres">
      <dgm:prSet presAssocID="{A56C28C3-D77D-4804-84E4-EBEA4546375C}" presName="hierRoot2" presStyleCnt="0">
        <dgm:presLayoutVars>
          <dgm:hierBranch/>
        </dgm:presLayoutVars>
      </dgm:prSet>
      <dgm:spPr/>
    </dgm:pt>
    <dgm:pt modelId="{F5479AE9-8A70-477E-92B0-70FA53F07D96}" type="pres">
      <dgm:prSet presAssocID="{A56C28C3-D77D-4804-84E4-EBEA4546375C}" presName="rootComposite" presStyleCnt="0"/>
      <dgm:spPr/>
    </dgm:pt>
    <dgm:pt modelId="{D016E18C-0EFA-4197-9D1C-A962A6FB6E02}" type="pres">
      <dgm:prSet presAssocID="{A56C28C3-D77D-4804-84E4-EBEA4546375C}" presName="rootText" presStyleLbl="node2" presStyleIdx="0" presStyleCnt="4">
        <dgm:presLayoutVars>
          <dgm:chPref val="3"/>
        </dgm:presLayoutVars>
      </dgm:prSet>
      <dgm:spPr/>
    </dgm:pt>
    <dgm:pt modelId="{BCFDFC24-081F-4312-B77E-A359892F16CF}" type="pres">
      <dgm:prSet presAssocID="{A56C28C3-D77D-4804-84E4-EBEA4546375C}" presName="rootConnector" presStyleLbl="node2" presStyleIdx="0" presStyleCnt="4"/>
      <dgm:spPr/>
    </dgm:pt>
    <dgm:pt modelId="{7A77F4BA-43D8-4D88-B38B-0C2179591088}" type="pres">
      <dgm:prSet presAssocID="{A56C28C3-D77D-4804-84E4-EBEA4546375C}" presName="hierChild4" presStyleCnt="0"/>
      <dgm:spPr/>
    </dgm:pt>
    <dgm:pt modelId="{75A2CFA5-AEA4-4658-A0C1-65E1E847AF14}" type="pres">
      <dgm:prSet presAssocID="{A56C28C3-D77D-4804-84E4-EBEA4546375C}" presName="hierChild5" presStyleCnt="0"/>
      <dgm:spPr/>
    </dgm:pt>
    <dgm:pt modelId="{327C7F54-C95B-48C5-B295-BEAA546371EF}" type="pres">
      <dgm:prSet presAssocID="{4ABCB4A9-A477-458E-80E0-E24022051EE0}" presName="Name35" presStyleLbl="parChTrans1D2" presStyleIdx="1" presStyleCnt="4"/>
      <dgm:spPr/>
    </dgm:pt>
    <dgm:pt modelId="{2237ABAF-E152-470A-9282-843CFD1D05EE}" type="pres">
      <dgm:prSet presAssocID="{94E2E353-62E2-4218-BFBF-C03F2B070231}" presName="hierRoot2" presStyleCnt="0">
        <dgm:presLayoutVars>
          <dgm:hierBranch/>
        </dgm:presLayoutVars>
      </dgm:prSet>
      <dgm:spPr/>
    </dgm:pt>
    <dgm:pt modelId="{F008818B-99CC-48D4-A92D-FB5114BB0E40}" type="pres">
      <dgm:prSet presAssocID="{94E2E353-62E2-4218-BFBF-C03F2B070231}" presName="rootComposite" presStyleCnt="0"/>
      <dgm:spPr/>
    </dgm:pt>
    <dgm:pt modelId="{3370BA8B-7FC6-461E-AE72-1E9FDFD7AAB0}" type="pres">
      <dgm:prSet presAssocID="{94E2E353-62E2-4218-BFBF-C03F2B070231}" presName="rootText" presStyleLbl="node2" presStyleIdx="1" presStyleCnt="4">
        <dgm:presLayoutVars>
          <dgm:chPref val="3"/>
        </dgm:presLayoutVars>
      </dgm:prSet>
      <dgm:spPr/>
    </dgm:pt>
    <dgm:pt modelId="{35D33F6A-5326-4DAD-8696-F79EDF32548C}" type="pres">
      <dgm:prSet presAssocID="{94E2E353-62E2-4218-BFBF-C03F2B070231}" presName="rootConnector" presStyleLbl="node2" presStyleIdx="1" presStyleCnt="4"/>
      <dgm:spPr/>
    </dgm:pt>
    <dgm:pt modelId="{86322039-730A-45B5-A700-D419515C3F66}" type="pres">
      <dgm:prSet presAssocID="{94E2E353-62E2-4218-BFBF-C03F2B070231}" presName="hierChild4" presStyleCnt="0"/>
      <dgm:spPr/>
    </dgm:pt>
    <dgm:pt modelId="{D3B81FD6-26AC-49BC-9011-D3E5D6987D44}" type="pres">
      <dgm:prSet presAssocID="{516C5814-66BF-4399-8E6B-89E804F8E505}" presName="Name35" presStyleLbl="parChTrans1D3" presStyleIdx="0" presStyleCnt="1"/>
      <dgm:spPr/>
    </dgm:pt>
    <dgm:pt modelId="{D36B53E4-761D-4E8B-BFD0-CB407B139DB3}" type="pres">
      <dgm:prSet presAssocID="{EE18A607-5585-4511-B7FC-32B052D1CA6C}" presName="hierRoot2" presStyleCnt="0">
        <dgm:presLayoutVars>
          <dgm:hierBranch val="r"/>
        </dgm:presLayoutVars>
      </dgm:prSet>
      <dgm:spPr/>
    </dgm:pt>
    <dgm:pt modelId="{654CB3AF-0BED-444A-A9A1-08D0A97CA1CD}" type="pres">
      <dgm:prSet presAssocID="{EE18A607-5585-4511-B7FC-32B052D1CA6C}" presName="rootComposite" presStyleCnt="0"/>
      <dgm:spPr/>
    </dgm:pt>
    <dgm:pt modelId="{66E4BBD9-133F-4022-B4F3-53894CC3BD17}" type="pres">
      <dgm:prSet presAssocID="{EE18A607-5585-4511-B7FC-32B052D1CA6C}" presName="rootText" presStyleLbl="node3" presStyleIdx="0" presStyleCnt="1">
        <dgm:presLayoutVars>
          <dgm:chPref val="3"/>
        </dgm:presLayoutVars>
      </dgm:prSet>
      <dgm:spPr/>
    </dgm:pt>
    <dgm:pt modelId="{E80218A6-574C-4898-A0CA-56319FDEF6C5}" type="pres">
      <dgm:prSet presAssocID="{EE18A607-5585-4511-B7FC-32B052D1CA6C}" presName="rootConnector" presStyleLbl="node3" presStyleIdx="0" presStyleCnt="1"/>
      <dgm:spPr/>
    </dgm:pt>
    <dgm:pt modelId="{7C9C93FD-132F-4659-9225-261CA9776706}" type="pres">
      <dgm:prSet presAssocID="{EE18A607-5585-4511-B7FC-32B052D1CA6C}" presName="hierChild4" presStyleCnt="0"/>
      <dgm:spPr/>
    </dgm:pt>
    <dgm:pt modelId="{94AC3476-AB74-4E2C-AB1E-2082D9BF710C}" type="pres">
      <dgm:prSet presAssocID="{96153FDA-2ACB-406D-BA65-E989DC054974}" presName="Name50" presStyleLbl="parChTrans1D4" presStyleIdx="0" presStyleCnt="1"/>
      <dgm:spPr/>
    </dgm:pt>
    <dgm:pt modelId="{4D5C04DF-C1FD-4C7A-A8E9-CB8F2A31291D}" type="pres">
      <dgm:prSet presAssocID="{B627F02D-E4EC-40BA-879F-B4B11A5E50ED}" presName="hierRoot2" presStyleCnt="0">
        <dgm:presLayoutVars>
          <dgm:hierBranch val="r"/>
        </dgm:presLayoutVars>
      </dgm:prSet>
      <dgm:spPr/>
    </dgm:pt>
    <dgm:pt modelId="{1A5C7A14-C7D9-4599-B2DD-351A15335BD4}" type="pres">
      <dgm:prSet presAssocID="{B627F02D-E4EC-40BA-879F-B4B11A5E50ED}" presName="rootComposite" presStyleCnt="0"/>
      <dgm:spPr/>
    </dgm:pt>
    <dgm:pt modelId="{8F22D1B3-60E1-4BF7-8F94-AF425CC47B61}" type="pres">
      <dgm:prSet presAssocID="{B627F02D-E4EC-40BA-879F-B4B11A5E50ED}" presName="rootText" presStyleLbl="node4" presStyleIdx="0" presStyleCnt="1">
        <dgm:presLayoutVars>
          <dgm:chPref val="3"/>
        </dgm:presLayoutVars>
      </dgm:prSet>
      <dgm:spPr/>
    </dgm:pt>
    <dgm:pt modelId="{CCA1E7E8-2309-4340-B6D1-B91289C147B1}" type="pres">
      <dgm:prSet presAssocID="{B627F02D-E4EC-40BA-879F-B4B11A5E50ED}" presName="rootConnector" presStyleLbl="node4" presStyleIdx="0" presStyleCnt="1"/>
      <dgm:spPr/>
    </dgm:pt>
    <dgm:pt modelId="{B86951C8-B6B7-4641-BB9B-65A0926DC970}" type="pres">
      <dgm:prSet presAssocID="{B627F02D-E4EC-40BA-879F-B4B11A5E50ED}" presName="hierChild4" presStyleCnt="0"/>
      <dgm:spPr/>
    </dgm:pt>
    <dgm:pt modelId="{C89A5ECD-C0F4-492F-B906-5DD7337706B9}" type="pres">
      <dgm:prSet presAssocID="{B627F02D-E4EC-40BA-879F-B4B11A5E50ED}" presName="hierChild5" presStyleCnt="0"/>
      <dgm:spPr/>
    </dgm:pt>
    <dgm:pt modelId="{5FFB3A8E-B42A-4DA2-824E-918FC228AD8A}" type="pres">
      <dgm:prSet presAssocID="{EE18A607-5585-4511-B7FC-32B052D1CA6C}" presName="hierChild5" presStyleCnt="0"/>
      <dgm:spPr/>
    </dgm:pt>
    <dgm:pt modelId="{22CC91C8-796F-451C-8777-8EC713522C2E}" type="pres">
      <dgm:prSet presAssocID="{94E2E353-62E2-4218-BFBF-C03F2B070231}" presName="hierChild5" presStyleCnt="0"/>
      <dgm:spPr/>
    </dgm:pt>
    <dgm:pt modelId="{BCBD7774-2F3E-42D3-8D3C-71149891F389}" type="pres">
      <dgm:prSet presAssocID="{B60DB14B-F419-4D9D-B8C3-C2BC27092B14}" presName="Name35" presStyleLbl="parChTrans1D2" presStyleIdx="2" presStyleCnt="4"/>
      <dgm:spPr/>
    </dgm:pt>
    <dgm:pt modelId="{48C40DCF-3A8E-440F-A5FF-9679AE56CDD9}" type="pres">
      <dgm:prSet presAssocID="{41A31E47-D659-45A4-B4C5-16C7F6B9F271}" presName="hierRoot2" presStyleCnt="0">
        <dgm:presLayoutVars>
          <dgm:hierBranch/>
        </dgm:presLayoutVars>
      </dgm:prSet>
      <dgm:spPr/>
    </dgm:pt>
    <dgm:pt modelId="{57C1EB96-E0B6-4B37-A659-95E09F73F0BE}" type="pres">
      <dgm:prSet presAssocID="{41A31E47-D659-45A4-B4C5-16C7F6B9F271}" presName="rootComposite" presStyleCnt="0"/>
      <dgm:spPr/>
    </dgm:pt>
    <dgm:pt modelId="{5D7D71E3-5A74-47E2-B2D8-D62B9CA5C6E9}" type="pres">
      <dgm:prSet presAssocID="{41A31E47-D659-45A4-B4C5-16C7F6B9F271}" presName="rootText" presStyleLbl="node2" presStyleIdx="2" presStyleCnt="4">
        <dgm:presLayoutVars>
          <dgm:chPref val="3"/>
        </dgm:presLayoutVars>
      </dgm:prSet>
      <dgm:spPr/>
    </dgm:pt>
    <dgm:pt modelId="{A0FD34A4-52F2-4116-9AAD-C6B216EA779F}" type="pres">
      <dgm:prSet presAssocID="{41A31E47-D659-45A4-B4C5-16C7F6B9F271}" presName="rootConnector" presStyleLbl="node2" presStyleIdx="2" presStyleCnt="4"/>
      <dgm:spPr/>
    </dgm:pt>
    <dgm:pt modelId="{B171DE49-F90D-4DB1-B46B-41F3174BA697}" type="pres">
      <dgm:prSet presAssocID="{41A31E47-D659-45A4-B4C5-16C7F6B9F271}" presName="hierChild4" presStyleCnt="0"/>
      <dgm:spPr/>
    </dgm:pt>
    <dgm:pt modelId="{7FFB1EC9-C7F4-4101-B78F-498384046B7B}" type="pres">
      <dgm:prSet presAssocID="{41A31E47-D659-45A4-B4C5-16C7F6B9F271}" presName="hierChild5" presStyleCnt="0"/>
      <dgm:spPr/>
    </dgm:pt>
    <dgm:pt modelId="{8EBE0991-F341-47B8-9F87-87F9B45DCBCF}" type="pres">
      <dgm:prSet presAssocID="{13B0A4F8-B14C-4912-8E8D-DB3113385D4B}" presName="Name35" presStyleLbl="parChTrans1D2" presStyleIdx="3" presStyleCnt="4"/>
      <dgm:spPr/>
    </dgm:pt>
    <dgm:pt modelId="{8CBB7C19-9412-4A55-B762-2DBAD3CAD27A}" type="pres">
      <dgm:prSet presAssocID="{9B333C46-BDA1-4CE0-9A14-4B949462FA0F}" presName="hierRoot2" presStyleCnt="0">
        <dgm:presLayoutVars>
          <dgm:hierBranch/>
        </dgm:presLayoutVars>
      </dgm:prSet>
      <dgm:spPr/>
    </dgm:pt>
    <dgm:pt modelId="{97D45B47-241E-4E4A-AA1E-A8D1B83DE1B1}" type="pres">
      <dgm:prSet presAssocID="{9B333C46-BDA1-4CE0-9A14-4B949462FA0F}" presName="rootComposite" presStyleCnt="0"/>
      <dgm:spPr/>
    </dgm:pt>
    <dgm:pt modelId="{3020FF1B-A4AA-4EE7-80D7-57E9CDE81D68}" type="pres">
      <dgm:prSet presAssocID="{9B333C46-BDA1-4CE0-9A14-4B949462FA0F}" presName="rootText" presStyleLbl="node2" presStyleIdx="3" presStyleCnt="4">
        <dgm:presLayoutVars>
          <dgm:chPref val="3"/>
        </dgm:presLayoutVars>
      </dgm:prSet>
      <dgm:spPr/>
    </dgm:pt>
    <dgm:pt modelId="{A59A835F-5AF8-4CF3-AB01-047D0C92111D}" type="pres">
      <dgm:prSet presAssocID="{9B333C46-BDA1-4CE0-9A14-4B949462FA0F}" presName="rootConnector" presStyleLbl="node2" presStyleIdx="3" presStyleCnt="4"/>
      <dgm:spPr/>
    </dgm:pt>
    <dgm:pt modelId="{77906ED4-0FFA-4106-A5E7-2BBC1AA47848}" type="pres">
      <dgm:prSet presAssocID="{9B333C46-BDA1-4CE0-9A14-4B949462FA0F}" presName="hierChild4" presStyleCnt="0"/>
      <dgm:spPr/>
    </dgm:pt>
    <dgm:pt modelId="{3E4E7364-0CF6-4880-B880-00014C0333C0}" type="pres">
      <dgm:prSet presAssocID="{9B333C46-BDA1-4CE0-9A14-4B949462FA0F}" presName="hierChild5" presStyleCnt="0"/>
      <dgm:spPr/>
    </dgm:pt>
    <dgm:pt modelId="{E04007D5-42E4-4147-BC22-466838232437}" type="pres">
      <dgm:prSet presAssocID="{B373045E-D1DD-4606-B10D-55423BA9EAA9}" presName="hierChild3" presStyleCnt="0"/>
      <dgm:spPr/>
    </dgm:pt>
  </dgm:ptLst>
  <dgm:cxnLst>
    <dgm:cxn modelId="{65E91915-B1AC-4C32-AE86-46EA2DB416B9}" type="presOf" srcId="{4ABCB4A9-A477-458E-80E0-E24022051EE0}" destId="{327C7F54-C95B-48C5-B295-BEAA546371EF}" srcOrd="0" destOrd="0" presId="urn:microsoft.com/office/officeart/2005/8/layout/orgChart1"/>
    <dgm:cxn modelId="{0B997B2D-3413-471A-8A3D-F1C68CB83C14}" type="presOf" srcId="{A56C28C3-D77D-4804-84E4-EBEA4546375C}" destId="{BCFDFC24-081F-4312-B77E-A359892F16CF}" srcOrd="1" destOrd="0" presId="urn:microsoft.com/office/officeart/2005/8/layout/orgChart1"/>
    <dgm:cxn modelId="{E516B63B-2ACB-42EB-9FFF-E776E6932A41}" type="presOf" srcId="{23142766-D62E-4A07-A5B9-2BB8BF57CA24}" destId="{8BB0CEDB-B393-4782-9D67-A1E37F9C6F60}" srcOrd="0" destOrd="0" presId="urn:microsoft.com/office/officeart/2005/8/layout/orgChart1"/>
    <dgm:cxn modelId="{EF170749-3174-41EB-9A3A-0AB68BABFA4D}" type="presOf" srcId="{EE18A607-5585-4511-B7FC-32B052D1CA6C}" destId="{E80218A6-574C-4898-A0CA-56319FDEF6C5}" srcOrd="1" destOrd="0" presId="urn:microsoft.com/office/officeart/2005/8/layout/orgChart1"/>
    <dgm:cxn modelId="{7B10FA6A-A133-453E-AD72-048F34FBD4D6}" type="presOf" srcId="{B627F02D-E4EC-40BA-879F-B4B11A5E50ED}" destId="{CCA1E7E8-2309-4340-B6D1-B91289C147B1}" srcOrd="1" destOrd="0" presId="urn:microsoft.com/office/officeart/2005/8/layout/orgChart1"/>
    <dgm:cxn modelId="{74AF946C-44ED-41CC-9ED7-444479707AEF}" type="presOf" srcId="{516C5814-66BF-4399-8E6B-89E804F8E505}" destId="{D3B81FD6-26AC-49BC-9011-D3E5D6987D44}" srcOrd="0" destOrd="0" presId="urn:microsoft.com/office/officeart/2005/8/layout/orgChart1"/>
    <dgm:cxn modelId="{74F7EA4D-57F8-4D4A-A592-4F4C68639CB1}" srcId="{EE18A607-5585-4511-B7FC-32B052D1CA6C}" destId="{B627F02D-E4EC-40BA-879F-B4B11A5E50ED}" srcOrd="0" destOrd="0" parTransId="{96153FDA-2ACB-406D-BA65-E989DC054974}" sibTransId="{BEBFF0FD-1F14-4FA1-A4AF-5BF1D9E2BB09}"/>
    <dgm:cxn modelId="{1A861D70-73AE-4F2F-8F91-D7E41A58A56E}" srcId="{B373045E-D1DD-4606-B10D-55423BA9EAA9}" destId="{94E2E353-62E2-4218-BFBF-C03F2B070231}" srcOrd="1" destOrd="0" parTransId="{4ABCB4A9-A477-458E-80E0-E24022051EE0}" sibTransId="{C6DAA0F1-B06B-4234-9235-3884530A8D7B}"/>
    <dgm:cxn modelId="{756BD750-805D-46D8-864F-AB35DF07B665}" type="presOf" srcId="{96153FDA-2ACB-406D-BA65-E989DC054974}" destId="{94AC3476-AB74-4E2C-AB1E-2082D9BF710C}" srcOrd="0" destOrd="0" presId="urn:microsoft.com/office/officeart/2005/8/layout/orgChart1"/>
    <dgm:cxn modelId="{681DB651-FE78-4F52-AA48-33A635F88524}" type="presOf" srcId="{94E2E353-62E2-4218-BFBF-C03F2B070231}" destId="{3370BA8B-7FC6-461E-AE72-1E9FDFD7AAB0}" srcOrd="0" destOrd="0" presId="urn:microsoft.com/office/officeart/2005/8/layout/orgChart1"/>
    <dgm:cxn modelId="{8647DD53-1A2A-4418-A662-95E93C4FEE65}" type="presOf" srcId="{BF3B50E4-D294-4CE5-AF27-C22D08210662}" destId="{F535DCDC-A388-487F-ACC8-1CA40C79B9AE}" srcOrd="0" destOrd="0" presId="urn:microsoft.com/office/officeart/2005/8/layout/orgChart1"/>
    <dgm:cxn modelId="{50893275-0834-42E5-812B-48BBF9A1ECDB}" type="presOf" srcId="{41A31E47-D659-45A4-B4C5-16C7F6B9F271}" destId="{A0FD34A4-52F2-4116-9AAD-C6B216EA779F}" srcOrd="1" destOrd="0" presId="urn:microsoft.com/office/officeart/2005/8/layout/orgChart1"/>
    <dgm:cxn modelId="{717B138A-409E-4BC7-85BC-834ACEC7C562}" type="presOf" srcId="{EE18A607-5585-4511-B7FC-32B052D1CA6C}" destId="{66E4BBD9-133F-4022-B4F3-53894CC3BD17}" srcOrd="0" destOrd="0" presId="urn:microsoft.com/office/officeart/2005/8/layout/orgChart1"/>
    <dgm:cxn modelId="{16D50098-5EF9-45B1-9190-48E6BC2E1E26}" type="presOf" srcId="{94E2E353-62E2-4218-BFBF-C03F2B070231}" destId="{35D33F6A-5326-4DAD-8696-F79EDF32548C}" srcOrd="1" destOrd="0" presId="urn:microsoft.com/office/officeart/2005/8/layout/orgChart1"/>
    <dgm:cxn modelId="{4846B5A1-ED51-4298-A901-DB83342285C0}" type="presOf" srcId="{B627F02D-E4EC-40BA-879F-B4B11A5E50ED}" destId="{8F22D1B3-60E1-4BF7-8F94-AF425CC47B61}" srcOrd="0" destOrd="0" presId="urn:microsoft.com/office/officeart/2005/8/layout/orgChart1"/>
    <dgm:cxn modelId="{80BB93A9-7121-41D3-9E36-4C0BF28F1EF1}" type="presOf" srcId="{B373045E-D1DD-4606-B10D-55423BA9EAA9}" destId="{320473D6-BF44-41CC-B546-8CE438CDEDB2}" srcOrd="0" destOrd="0" presId="urn:microsoft.com/office/officeart/2005/8/layout/orgChart1"/>
    <dgm:cxn modelId="{E36DF4AC-3F4C-4D60-955E-F91ADB5D6C87}" type="presOf" srcId="{9B333C46-BDA1-4CE0-9A14-4B949462FA0F}" destId="{A59A835F-5AF8-4CF3-AB01-047D0C92111D}" srcOrd="1" destOrd="0" presId="urn:microsoft.com/office/officeart/2005/8/layout/orgChart1"/>
    <dgm:cxn modelId="{9FA689C6-0EDE-4B24-9977-04600BEFE561}" type="presOf" srcId="{A56C28C3-D77D-4804-84E4-EBEA4546375C}" destId="{D016E18C-0EFA-4197-9D1C-A962A6FB6E02}" srcOrd="0" destOrd="0" presId="urn:microsoft.com/office/officeart/2005/8/layout/orgChart1"/>
    <dgm:cxn modelId="{90C609CB-FE0B-415A-BBF7-CB0BE561941C}" type="presOf" srcId="{B60DB14B-F419-4D9D-B8C3-C2BC27092B14}" destId="{BCBD7774-2F3E-42D3-8D3C-71149891F389}" srcOrd="0" destOrd="0" presId="urn:microsoft.com/office/officeart/2005/8/layout/orgChart1"/>
    <dgm:cxn modelId="{5C5F38D0-778F-4A99-913A-68DF01E80FF7}" type="presOf" srcId="{13B0A4F8-B14C-4912-8E8D-DB3113385D4B}" destId="{8EBE0991-F341-47B8-9F87-87F9B45DCBCF}" srcOrd="0" destOrd="0" presId="urn:microsoft.com/office/officeart/2005/8/layout/orgChart1"/>
    <dgm:cxn modelId="{96A6C7D3-E698-4326-B4FA-BD83534E2A51}" srcId="{B373045E-D1DD-4606-B10D-55423BA9EAA9}" destId="{41A31E47-D659-45A4-B4C5-16C7F6B9F271}" srcOrd="2" destOrd="0" parTransId="{B60DB14B-F419-4D9D-B8C3-C2BC27092B14}" sibTransId="{14852E23-A952-4561-8E6C-DBEFB3F240E2}"/>
    <dgm:cxn modelId="{44E8E1D5-0276-4356-A94D-CF429AB4498B}" srcId="{94E2E353-62E2-4218-BFBF-C03F2B070231}" destId="{EE18A607-5585-4511-B7FC-32B052D1CA6C}" srcOrd="0" destOrd="0" parTransId="{516C5814-66BF-4399-8E6B-89E804F8E505}" sibTransId="{F44C9018-0772-4A9C-9FBF-17C03A90E6FA}"/>
    <dgm:cxn modelId="{1DC027D6-6AE3-4235-89B9-653D95B4CBE3}" type="presOf" srcId="{9B333C46-BDA1-4CE0-9A14-4B949462FA0F}" destId="{3020FF1B-A4AA-4EE7-80D7-57E9CDE81D68}" srcOrd="0" destOrd="0" presId="urn:microsoft.com/office/officeart/2005/8/layout/orgChart1"/>
    <dgm:cxn modelId="{A857AEDA-2868-4E08-BA76-BF50DD70DDAE}" type="presOf" srcId="{41A31E47-D659-45A4-B4C5-16C7F6B9F271}" destId="{5D7D71E3-5A74-47E2-B2D8-D62B9CA5C6E9}" srcOrd="0" destOrd="0" presId="urn:microsoft.com/office/officeart/2005/8/layout/orgChart1"/>
    <dgm:cxn modelId="{42CB80DB-6D50-4DB6-A430-FC795CDC19AD}" srcId="{23142766-D62E-4A07-A5B9-2BB8BF57CA24}" destId="{B373045E-D1DD-4606-B10D-55423BA9EAA9}" srcOrd="0" destOrd="0" parTransId="{A6B9D84D-E1B0-4428-8D7C-D002F54E20EF}" sibTransId="{6408105C-84D0-4B67-9D89-23B03FD5C567}"/>
    <dgm:cxn modelId="{594463DF-D267-4A53-B59F-ACF148C931E9}" srcId="{B373045E-D1DD-4606-B10D-55423BA9EAA9}" destId="{9B333C46-BDA1-4CE0-9A14-4B949462FA0F}" srcOrd="3" destOrd="0" parTransId="{13B0A4F8-B14C-4912-8E8D-DB3113385D4B}" sibTransId="{FC76D93D-7520-4E95-AE94-3CB86094E9A3}"/>
    <dgm:cxn modelId="{D8898DEC-334D-4CB5-8BBE-6D4FF6A3CF7C}" srcId="{B373045E-D1DD-4606-B10D-55423BA9EAA9}" destId="{A56C28C3-D77D-4804-84E4-EBEA4546375C}" srcOrd="0" destOrd="0" parTransId="{BF3B50E4-D294-4CE5-AF27-C22D08210662}" sibTransId="{67953AAE-A290-477E-B290-D2ACDE7A6FDD}"/>
    <dgm:cxn modelId="{479549F3-4D24-4372-B8D8-F70C6A819055}" type="presOf" srcId="{B373045E-D1DD-4606-B10D-55423BA9EAA9}" destId="{7199509C-36DF-4ED5-8926-0C2B2505BC90}" srcOrd="1" destOrd="0" presId="urn:microsoft.com/office/officeart/2005/8/layout/orgChart1"/>
    <dgm:cxn modelId="{C292499D-8108-48E7-9806-5D3FA8A83CC7}" type="presParOf" srcId="{8BB0CEDB-B393-4782-9D67-A1E37F9C6F60}" destId="{5DA8EE47-5914-4A81-85C9-28B6F9A17583}" srcOrd="0" destOrd="0" presId="urn:microsoft.com/office/officeart/2005/8/layout/orgChart1"/>
    <dgm:cxn modelId="{50200840-C032-4503-BA04-EC2F3AA2B35B}" type="presParOf" srcId="{5DA8EE47-5914-4A81-85C9-28B6F9A17583}" destId="{5A4E911C-1132-413A-8948-2BEF63C4D231}" srcOrd="0" destOrd="0" presId="urn:microsoft.com/office/officeart/2005/8/layout/orgChart1"/>
    <dgm:cxn modelId="{5DA444D2-FDF3-42E6-B305-72C4DD860912}" type="presParOf" srcId="{5A4E911C-1132-413A-8948-2BEF63C4D231}" destId="{320473D6-BF44-41CC-B546-8CE438CDEDB2}" srcOrd="0" destOrd="0" presId="urn:microsoft.com/office/officeart/2005/8/layout/orgChart1"/>
    <dgm:cxn modelId="{47959D26-1710-4891-B226-61F903411283}" type="presParOf" srcId="{5A4E911C-1132-413A-8948-2BEF63C4D231}" destId="{7199509C-36DF-4ED5-8926-0C2B2505BC90}" srcOrd="1" destOrd="0" presId="urn:microsoft.com/office/officeart/2005/8/layout/orgChart1"/>
    <dgm:cxn modelId="{B5C55405-12B7-4249-B89F-0A8AE0706CE2}" type="presParOf" srcId="{5DA8EE47-5914-4A81-85C9-28B6F9A17583}" destId="{1DFF4FFD-E380-41B6-AD31-85E32752C42E}" srcOrd="1" destOrd="0" presId="urn:microsoft.com/office/officeart/2005/8/layout/orgChart1"/>
    <dgm:cxn modelId="{A165D792-9A5B-4269-929D-D247055AD981}" type="presParOf" srcId="{1DFF4FFD-E380-41B6-AD31-85E32752C42E}" destId="{F535DCDC-A388-487F-ACC8-1CA40C79B9AE}" srcOrd="0" destOrd="0" presId="urn:microsoft.com/office/officeart/2005/8/layout/orgChart1"/>
    <dgm:cxn modelId="{49D4F1C2-6FD8-49D8-973B-88DD3D9BA5D1}" type="presParOf" srcId="{1DFF4FFD-E380-41B6-AD31-85E32752C42E}" destId="{0144EA0D-DF1F-4649-920E-8FD82F2D669E}" srcOrd="1" destOrd="0" presId="urn:microsoft.com/office/officeart/2005/8/layout/orgChart1"/>
    <dgm:cxn modelId="{C82BEDD4-627E-47C5-B1F0-4B4F8562FD50}" type="presParOf" srcId="{0144EA0D-DF1F-4649-920E-8FD82F2D669E}" destId="{F5479AE9-8A70-477E-92B0-70FA53F07D96}" srcOrd="0" destOrd="0" presId="urn:microsoft.com/office/officeart/2005/8/layout/orgChart1"/>
    <dgm:cxn modelId="{28C3C532-541F-4D9A-98D6-52D95734F56A}" type="presParOf" srcId="{F5479AE9-8A70-477E-92B0-70FA53F07D96}" destId="{D016E18C-0EFA-4197-9D1C-A962A6FB6E02}" srcOrd="0" destOrd="0" presId="urn:microsoft.com/office/officeart/2005/8/layout/orgChart1"/>
    <dgm:cxn modelId="{3D254E20-A846-463B-885D-A24226D7F97C}" type="presParOf" srcId="{F5479AE9-8A70-477E-92B0-70FA53F07D96}" destId="{BCFDFC24-081F-4312-B77E-A359892F16CF}" srcOrd="1" destOrd="0" presId="urn:microsoft.com/office/officeart/2005/8/layout/orgChart1"/>
    <dgm:cxn modelId="{A86A6237-2799-45D8-A04B-E4F82A7E84EC}" type="presParOf" srcId="{0144EA0D-DF1F-4649-920E-8FD82F2D669E}" destId="{7A77F4BA-43D8-4D88-B38B-0C2179591088}" srcOrd="1" destOrd="0" presId="urn:microsoft.com/office/officeart/2005/8/layout/orgChart1"/>
    <dgm:cxn modelId="{225C0913-7E29-4F22-A1B9-F79F2455C979}" type="presParOf" srcId="{0144EA0D-DF1F-4649-920E-8FD82F2D669E}" destId="{75A2CFA5-AEA4-4658-A0C1-65E1E847AF14}" srcOrd="2" destOrd="0" presId="urn:microsoft.com/office/officeart/2005/8/layout/orgChart1"/>
    <dgm:cxn modelId="{5ABB165F-0E2D-498F-8DD9-831F864CF8EC}" type="presParOf" srcId="{1DFF4FFD-E380-41B6-AD31-85E32752C42E}" destId="{327C7F54-C95B-48C5-B295-BEAA546371EF}" srcOrd="2" destOrd="0" presId="urn:microsoft.com/office/officeart/2005/8/layout/orgChart1"/>
    <dgm:cxn modelId="{250F82E6-6366-4B25-93A9-54990CC340D0}" type="presParOf" srcId="{1DFF4FFD-E380-41B6-AD31-85E32752C42E}" destId="{2237ABAF-E152-470A-9282-843CFD1D05EE}" srcOrd="3" destOrd="0" presId="urn:microsoft.com/office/officeart/2005/8/layout/orgChart1"/>
    <dgm:cxn modelId="{71CEDAB8-E7F6-4067-8FBC-B5719E865A42}" type="presParOf" srcId="{2237ABAF-E152-470A-9282-843CFD1D05EE}" destId="{F008818B-99CC-48D4-A92D-FB5114BB0E40}" srcOrd="0" destOrd="0" presId="urn:microsoft.com/office/officeart/2005/8/layout/orgChart1"/>
    <dgm:cxn modelId="{F10E240E-BC89-40BA-B87E-3DE5DAD33194}" type="presParOf" srcId="{F008818B-99CC-48D4-A92D-FB5114BB0E40}" destId="{3370BA8B-7FC6-461E-AE72-1E9FDFD7AAB0}" srcOrd="0" destOrd="0" presId="urn:microsoft.com/office/officeart/2005/8/layout/orgChart1"/>
    <dgm:cxn modelId="{EA0A0A07-E033-4384-AAA3-DF74F4D8CE27}" type="presParOf" srcId="{F008818B-99CC-48D4-A92D-FB5114BB0E40}" destId="{35D33F6A-5326-4DAD-8696-F79EDF32548C}" srcOrd="1" destOrd="0" presId="urn:microsoft.com/office/officeart/2005/8/layout/orgChart1"/>
    <dgm:cxn modelId="{A9266F66-F223-418E-9D2B-26651F11E954}" type="presParOf" srcId="{2237ABAF-E152-470A-9282-843CFD1D05EE}" destId="{86322039-730A-45B5-A700-D419515C3F66}" srcOrd="1" destOrd="0" presId="urn:microsoft.com/office/officeart/2005/8/layout/orgChart1"/>
    <dgm:cxn modelId="{5A85AF26-EB07-4B12-A0A9-97F76A52E1B3}" type="presParOf" srcId="{86322039-730A-45B5-A700-D419515C3F66}" destId="{D3B81FD6-26AC-49BC-9011-D3E5D6987D44}" srcOrd="0" destOrd="0" presId="urn:microsoft.com/office/officeart/2005/8/layout/orgChart1"/>
    <dgm:cxn modelId="{E83A531C-FC5C-4008-982A-5D7BDF0DE1D4}" type="presParOf" srcId="{86322039-730A-45B5-A700-D419515C3F66}" destId="{D36B53E4-761D-4E8B-BFD0-CB407B139DB3}" srcOrd="1" destOrd="0" presId="urn:microsoft.com/office/officeart/2005/8/layout/orgChart1"/>
    <dgm:cxn modelId="{0598B89E-C7B6-49F2-80E1-A99AFE27F1C7}" type="presParOf" srcId="{D36B53E4-761D-4E8B-BFD0-CB407B139DB3}" destId="{654CB3AF-0BED-444A-A9A1-08D0A97CA1CD}" srcOrd="0" destOrd="0" presId="urn:microsoft.com/office/officeart/2005/8/layout/orgChart1"/>
    <dgm:cxn modelId="{BAEC3180-B018-4264-951A-97A7A641B713}" type="presParOf" srcId="{654CB3AF-0BED-444A-A9A1-08D0A97CA1CD}" destId="{66E4BBD9-133F-4022-B4F3-53894CC3BD17}" srcOrd="0" destOrd="0" presId="urn:microsoft.com/office/officeart/2005/8/layout/orgChart1"/>
    <dgm:cxn modelId="{C427AAD3-48D2-42A7-89B3-242A3AF9641C}" type="presParOf" srcId="{654CB3AF-0BED-444A-A9A1-08D0A97CA1CD}" destId="{E80218A6-574C-4898-A0CA-56319FDEF6C5}" srcOrd="1" destOrd="0" presId="urn:microsoft.com/office/officeart/2005/8/layout/orgChart1"/>
    <dgm:cxn modelId="{24ABD5E8-A06F-446B-8AE6-AACF4504CE0D}" type="presParOf" srcId="{D36B53E4-761D-4E8B-BFD0-CB407B139DB3}" destId="{7C9C93FD-132F-4659-9225-261CA9776706}" srcOrd="1" destOrd="0" presId="urn:microsoft.com/office/officeart/2005/8/layout/orgChart1"/>
    <dgm:cxn modelId="{4B983EFA-20A3-45DB-9148-73DE02BD4B08}" type="presParOf" srcId="{7C9C93FD-132F-4659-9225-261CA9776706}" destId="{94AC3476-AB74-4E2C-AB1E-2082D9BF710C}" srcOrd="0" destOrd="0" presId="urn:microsoft.com/office/officeart/2005/8/layout/orgChart1"/>
    <dgm:cxn modelId="{5D66C779-6A47-405A-86B3-BC1DF166A550}" type="presParOf" srcId="{7C9C93FD-132F-4659-9225-261CA9776706}" destId="{4D5C04DF-C1FD-4C7A-A8E9-CB8F2A31291D}" srcOrd="1" destOrd="0" presId="urn:microsoft.com/office/officeart/2005/8/layout/orgChart1"/>
    <dgm:cxn modelId="{72D68120-FA58-47B8-8ED7-0BC342D4DC4F}" type="presParOf" srcId="{4D5C04DF-C1FD-4C7A-A8E9-CB8F2A31291D}" destId="{1A5C7A14-C7D9-4599-B2DD-351A15335BD4}" srcOrd="0" destOrd="0" presId="urn:microsoft.com/office/officeart/2005/8/layout/orgChart1"/>
    <dgm:cxn modelId="{C193C68B-EE73-438E-918D-DDE8ADF11592}" type="presParOf" srcId="{1A5C7A14-C7D9-4599-B2DD-351A15335BD4}" destId="{8F22D1B3-60E1-4BF7-8F94-AF425CC47B61}" srcOrd="0" destOrd="0" presId="urn:microsoft.com/office/officeart/2005/8/layout/orgChart1"/>
    <dgm:cxn modelId="{49E935BA-F5D3-404C-BA39-14EB4C7BE967}" type="presParOf" srcId="{1A5C7A14-C7D9-4599-B2DD-351A15335BD4}" destId="{CCA1E7E8-2309-4340-B6D1-B91289C147B1}" srcOrd="1" destOrd="0" presId="urn:microsoft.com/office/officeart/2005/8/layout/orgChart1"/>
    <dgm:cxn modelId="{066C41DE-2ECE-4136-B427-C5439C5256F3}" type="presParOf" srcId="{4D5C04DF-C1FD-4C7A-A8E9-CB8F2A31291D}" destId="{B86951C8-B6B7-4641-BB9B-65A0926DC970}" srcOrd="1" destOrd="0" presId="urn:microsoft.com/office/officeart/2005/8/layout/orgChart1"/>
    <dgm:cxn modelId="{B732F7B0-0BA2-4C42-8C49-A9C3EE635401}" type="presParOf" srcId="{4D5C04DF-C1FD-4C7A-A8E9-CB8F2A31291D}" destId="{C89A5ECD-C0F4-492F-B906-5DD7337706B9}" srcOrd="2" destOrd="0" presId="urn:microsoft.com/office/officeart/2005/8/layout/orgChart1"/>
    <dgm:cxn modelId="{04CAF686-AE6D-4D88-9AF6-7D9B21E04EBF}" type="presParOf" srcId="{D36B53E4-761D-4E8B-BFD0-CB407B139DB3}" destId="{5FFB3A8E-B42A-4DA2-824E-918FC228AD8A}" srcOrd="2" destOrd="0" presId="urn:microsoft.com/office/officeart/2005/8/layout/orgChart1"/>
    <dgm:cxn modelId="{203D3128-2486-4051-AADC-A3CE3B9FF542}" type="presParOf" srcId="{2237ABAF-E152-470A-9282-843CFD1D05EE}" destId="{22CC91C8-796F-451C-8777-8EC713522C2E}" srcOrd="2" destOrd="0" presId="urn:microsoft.com/office/officeart/2005/8/layout/orgChart1"/>
    <dgm:cxn modelId="{0B542675-F316-4874-BA18-94921294B473}" type="presParOf" srcId="{1DFF4FFD-E380-41B6-AD31-85E32752C42E}" destId="{BCBD7774-2F3E-42D3-8D3C-71149891F389}" srcOrd="4" destOrd="0" presId="urn:microsoft.com/office/officeart/2005/8/layout/orgChart1"/>
    <dgm:cxn modelId="{22706AFB-A80B-47F6-BEEE-1430060692AC}" type="presParOf" srcId="{1DFF4FFD-E380-41B6-AD31-85E32752C42E}" destId="{48C40DCF-3A8E-440F-A5FF-9679AE56CDD9}" srcOrd="5" destOrd="0" presId="urn:microsoft.com/office/officeart/2005/8/layout/orgChart1"/>
    <dgm:cxn modelId="{F6163B0F-1A3C-4920-9160-BE2DBE747D0C}" type="presParOf" srcId="{48C40DCF-3A8E-440F-A5FF-9679AE56CDD9}" destId="{57C1EB96-E0B6-4B37-A659-95E09F73F0BE}" srcOrd="0" destOrd="0" presId="urn:microsoft.com/office/officeart/2005/8/layout/orgChart1"/>
    <dgm:cxn modelId="{00DE96EA-0CEA-475A-989A-E8E66654A280}" type="presParOf" srcId="{57C1EB96-E0B6-4B37-A659-95E09F73F0BE}" destId="{5D7D71E3-5A74-47E2-B2D8-D62B9CA5C6E9}" srcOrd="0" destOrd="0" presId="urn:microsoft.com/office/officeart/2005/8/layout/orgChart1"/>
    <dgm:cxn modelId="{4B9BFE1D-85F7-4C5B-9082-0CD86169CE2B}" type="presParOf" srcId="{57C1EB96-E0B6-4B37-A659-95E09F73F0BE}" destId="{A0FD34A4-52F2-4116-9AAD-C6B216EA779F}" srcOrd="1" destOrd="0" presId="urn:microsoft.com/office/officeart/2005/8/layout/orgChart1"/>
    <dgm:cxn modelId="{54101A10-B43B-4C7F-8FE3-69E41167FDF2}" type="presParOf" srcId="{48C40DCF-3A8E-440F-A5FF-9679AE56CDD9}" destId="{B171DE49-F90D-4DB1-B46B-41F3174BA697}" srcOrd="1" destOrd="0" presId="urn:microsoft.com/office/officeart/2005/8/layout/orgChart1"/>
    <dgm:cxn modelId="{7BA50919-4CC7-4D34-A286-C045931FB80D}" type="presParOf" srcId="{48C40DCF-3A8E-440F-A5FF-9679AE56CDD9}" destId="{7FFB1EC9-C7F4-4101-B78F-498384046B7B}" srcOrd="2" destOrd="0" presId="urn:microsoft.com/office/officeart/2005/8/layout/orgChart1"/>
    <dgm:cxn modelId="{E1F4B1B7-0BF8-4AD3-A484-6D750E6341AD}" type="presParOf" srcId="{1DFF4FFD-E380-41B6-AD31-85E32752C42E}" destId="{8EBE0991-F341-47B8-9F87-87F9B45DCBCF}" srcOrd="6" destOrd="0" presId="urn:microsoft.com/office/officeart/2005/8/layout/orgChart1"/>
    <dgm:cxn modelId="{38690247-15B5-462D-A083-214D08F5918E}" type="presParOf" srcId="{1DFF4FFD-E380-41B6-AD31-85E32752C42E}" destId="{8CBB7C19-9412-4A55-B762-2DBAD3CAD27A}" srcOrd="7" destOrd="0" presId="urn:microsoft.com/office/officeart/2005/8/layout/orgChart1"/>
    <dgm:cxn modelId="{7330FECD-F496-45E1-B2A5-059ED3D5BFEA}" type="presParOf" srcId="{8CBB7C19-9412-4A55-B762-2DBAD3CAD27A}" destId="{97D45B47-241E-4E4A-AA1E-A8D1B83DE1B1}" srcOrd="0" destOrd="0" presId="urn:microsoft.com/office/officeart/2005/8/layout/orgChart1"/>
    <dgm:cxn modelId="{F4C73712-DFDD-4E36-83CD-55A315A59A6A}" type="presParOf" srcId="{97D45B47-241E-4E4A-AA1E-A8D1B83DE1B1}" destId="{3020FF1B-A4AA-4EE7-80D7-57E9CDE81D68}" srcOrd="0" destOrd="0" presId="urn:microsoft.com/office/officeart/2005/8/layout/orgChart1"/>
    <dgm:cxn modelId="{70C587D4-3DBB-4B56-B295-14A4F27F037B}" type="presParOf" srcId="{97D45B47-241E-4E4A-AA1E-A8D1B83DE1B1}" destId="{A59A835F-5AF8-4CF3-AB01-047D0C92111D}" srcOrd="1" destOrd="0" presId="urn:microsoft.com/office/officeart/2005/8/layout/orgChart1"/>
    <dgm:cxn modelId="{90F114AA-5900-4E98-8DD1-C4A4598E5C21}" type="presParOf" srcId="{8CBB7C19-9412-4A55-B762-2DBAD3CAD27A}" destId="{77906ED4-0FFA-4106-A5E7-2BBC1AA47848}" srcOrd="1" destOrd="0" presId="urn:microsoft.com/office/officeart/2005/8/layout/orgChart1"/>
    <dgm:cxn modelId="{BB18C90D-D867-48EC-8989-783C7A47C9C1}" type="presParOf" srcId="{8CBB7C19-9412-4A55-B762-2DBAD3CAD27A}" destId="{3E4E7364-0CF6-4880-B880-00014C0333C0}" srcOrd="2" destOrd="0" presId="urn:microsoft.com/office/officeart/2005/8/layout/orgChart1"/>
    <dgm:cxn modelId="{1D61049D-B98C-482F-9D3D-393744B616E4}" type="presParOf" srcId="{5DA8EE47-5914-4A81-85C9-28B6F9A17583}" destId="{E04007D5-42E4-4147-BC22-466838232437}"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709C76-3FD9-417D-B1B8-51B9EB1CB2C6}">
      <dsp:nvSpPr>
        <dsp:cNvPr id="0" name=""/>
        <dsp:cNvSpPr/>
      </dsp:nvSpPr>
      <dsp:spPr>
        <a:xfrm>
          <a:off x="3448456" y="1060173"/>
          <a:ext cx="932746" cy="275903"/>
        </a:xfrm>
        <a:custGeom>
          <a:avLst/>
          <a:gdLst/>
          <a:ahLst/>
          <a:cxnLst/>
          <a:rect l="0" t="0" r="0" b="0"/>
          <a:pathLst>
            <a:path>
              <a:moveTo>
                <a:pt x="0" y="0"/>
              </a:moveTo>
              <a:lnTo>
                <a:pt x="0" y="121362"/>
              </a:lnTo>
              <a:lnTo>
                <a:pt x="932746" y="121362"/>
              </a:lnTo>
              <a:lnTo>
                <a:pt x="932746" y="275903"/>
              </a:lnTo>
            </a:path>
          </a:pathLst>
        </a:custGeom>
        <a:noFill/>
        <a:ln w="12700" cap="flat" cmpd="sng" algn="ctr">
          <a:solidFill>
            <a:schemeClr val="accent6">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D9753188-1936-4EE5-8CEA-93FE745C7FE8}">
      <dsp:nvSpPr>
        <dsp:cNvPr id="0" name=""/>
        <dsp:cNvSpPr/>
      </dsp:nvSpPr>
      <dsp:spPr>
        <a:xfrm>
          <a:off x="2152558" y="1060173"/>
          <a:ext cx="1295897" cy="248477"/>
        </a:xfrm>
        <a:custGeom>
          <a:avLst/>
          <a:gdLst/>
          <a:ahLst/>
          <a:cxnLst/>
          <a:rect l="0" t="0" r="0" b="0"/>
          <a:pathLst>
            <a:path>
              <a:moveTo>
                <a:pt x="1295897" y="0"/>
              </a:moveTo>
              <a:lnTo>
                <a:pt x="1295897" y="93936"/>
              </a:lnTo>
              <a:lnTo>
                <a:pt x="0" y="93936"/>
              </a:lnTo>
              <a:lnTo>
                <a:pt x="0" y="248477"/>
              </a:lnTo>
            </a:path>
          </a:pathLst>
        </a:custGeom>
        <a:noFill/>
        <a:ln w="12700" cap="flat" cmpd="sng" algn="ctr">
          <a:solidFill>
            <a:schemeClr val="accent6">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34FD37A4-28A6-49BE-B5CF-E10558B2A02E}">
      <dsp:nvSpPr>
        <dsp:cNvPr id="0" name=""/>
        <dsp:cNvSpPr/>
      </dsp:nvSpPr>
      <dsp:spPr>
        <a:xfrm>
          <a:off x="2335187" y="862"/>
          <a:ext cx="2226538" cy="1059311"/>
        </a:xfrm>
        <a:prstGeom prst="roundRect">
          <a:avLst>
            <a:gd name="adj" fmla="val 10000"/>
          </a:avLst>
        </a:prstGeom>
        <a:gradFill rotWithShape="0">
          <a:gsLst>
            <a:gs pos="0">
              <a:schemeClr val="accent6">
                <a:hueOff val="0"/>
                <a:satOff val="0"/>
                <a:lumOff val="0"/>
                <a:alphaOff val="0"/>
                <a:tint val="96000"/>
                <a:satMod val="100000"/>
                <a:lumMod val="104000"/>
              </a:schemeClr>
            </a:gs>
            <a:gs pos="78000">
              <a:schemeClr val="accent6">
                <a:hueOff val="0"/>
                <a:satOff val="0"/>
                <a:lumOff val="0"/>
                <a:alphaOff val="0"/>
                <a:shade val="100000"/>
                <a:satMod val="110000"/>
                <a:lumMod val="100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B72984D9-24C2-4724-8522-BEC87656CF6C}">
      <dsp:nvSpPr>
        <dsp:cNvPr id="0" name=""/>
        <dsp:cNvSpPr/>
      </dsp:nvSpPr>
      <dsp:spPr>
        <a:xfrm>
          <a:off x="2520543" y="176950"/>
          <a:ext cx="2226538" cy="1059311"/>
        </a:xfrm>
        <a:prstGeom prst="roundRect">
          <a:avLst>
            <a:gd name="adj" fmla="val 10000"/>
          </a:avLst>
        </a:prstGeom>
        <a:solidFill>
          <a:schemeClr val="lt1">
            <a:alpha val="90000"/>
            <a:hueOff val="0"/>
            <a:satOff val="0"/>
            <a:lumOff val="0"/>
            <a:alphaOff val="0"/>
          </a:schemeClr>
        </a:solidFill>
        <a:ln w="9525" cap="flat" cmpd="sng" algn="ctr">
          <a:solidFill>
            <a:schemeClr val="accent6">
              <a:hueOff val="0"/>
              <a:satOff val="0"/>
              <a:lumOff val="0"/>
              <a:alphaOff val="0"/>
            </a:schemeClr>
          </a:solidFill>
          <a:prstDash val="solid"/>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tr-TR" sz="1600" b="1" kern="1200" dirty="0"/>
            <a:t>REKTÖR</a:t>
          </a:r>
        </a:p>
        <a:p>
          <a:pPr marL="0" lvl="0" indent="0" algn="ctr" defTabSz="711200">
            <a:lnSpc>
              <a:spcPct val="90000"/>
            </a:lnSpc>
            <a:spcBef>
              <a:spcPct val="0"/>
            </a:spcBef>
            <a:spcAft>
              <a:spcPct val="35000"/>
            </a:spcAft>
            <a:buNone/>
          </a:pPr>
          <a:r>
            <a:rPr lang="tr-TR" sz="1600" kern="1200" dirty="0"/>
            <a:t>Prof. Dr. Ahmet KUTLUHAN</a:t>
          </a:r>
        </a:p>
      </dsp:txBody>
      <dsp:txXfrm>
        <a:off x="2551569" y="207976"/>
        <a:ext cx="2164486" cy="997259"/>
      </dsp:txXfrm>
    </dsp:sp>
    <dsp:sp modelId="{9B2645A0-4323-45E6-A1A0-C5BE84282623}">
      <dsp:nvSpPr>
        <dsp:cNvPr id="0" name=""/>
        <dsp:cNvSpPr/>
      </dsp:nvSpPr>
      <dsp:spPr>
        <a:xfrm>
          <a:off x="1318455" y="1308651"/>
          <a:ext cx="1668206" cy="1302041"/>
        </a:xfrm>
        <a:prstGeom prst="roundRect">
          <a:avLst>
            <a:gd name="adj" fmla="val 10000"/>
          </a:avLst>
        </a:prstGeom>
        <a:gradFill rotWithShape="0">
          <a:gsLst>
            <a:gs pos="0">
              <a:schemeClr val="accent6">
                <a:hueOff val="0"/>
                <a:satOff val="0"/>
                <a:lumOff val="0"/>
                <a:alphaOff val="0"/>
                <a:tint val="96000"/>
                <a:satMod val="100000"/>
                <a:lumMod val="104000"/>
              </a:schemeClr>
            </a:gs>
            <a:gs pos="78000">
              <a:schemeClr val="accent6">
                <a:hueOff val="0"/>
                <a:satOff val="0"/>
                <a:lumOff val="0"/>
                <a:alphaOff val="0"/>
                <a:shade val="100000"/>
                <a:satMod val="110000"/>
                <a:lumMod val="100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4B10727F-1291-4BCB-9E65-61C5D28F851F}">
      <dsp:nvSpPr>
        <dsp:cNvPr id="0" name=""/>
        <dsp:cNvSpPr/>
      </dsp:nvSpPr>
      <dsp:spPr>
        <a:xfrm>
          <a:off x="1503811" y="1484739"/>
          <a:ext cx="1668206" cy="1302041"/>
        </a:xfrm>
        <a:prstGeom prst="roundRect">
          <a:avLst>
            <a:gd name="adj" fmla="val 10000"/>
          </a:avLst>
        </a:prstGeom>
        <a:solidFill>
          <a:schemeClr val="lt1">
            <a:alpha val="90000"/>
            <a:hueOff val="0"/>
            <a:satOff val="0"/>
            <a:lumOff val="0"/>
            <a:alphaOff val="0"/>
          </a:schemeClr>
        </a:solidFill>
        <a:ln w="9525" cap="flat" cmpd="sng" algn="ctr">
          <a:solidFill>
            <a:schemeClr val="accent6">
              <a:hueOff val="0"/>
              <a:satOff val="0"/>
              <a:lumOff val="0"/>
              <a:alphaOff val="0"/>
            </a:schemeClr>
          </a:solidFill>
          <a:prstDash val="solid"/>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tr-TR" sz="1400" b="1" kern="1200" dirty="0"/>
            <a:t>REKTÖR YARDIMCISI</a:t>
          </a:r>
        </a:p>
        <a:p>
          <a:pPr marL="0" lvl="0" indent="0" algn="ctr" defTabSz="622300">
            <a:lnSpc>
              <a:spcPct val="90000"/>
            </a:lnSpc>
            <a:spcBef>
              <a:spcPct val="0"/>
            </a:spcBef>
            <a:spcAft>
              <a:spcPct val="35000"/>
            </a:spcAft>
            <a:buNone/>
          </a:pPr>
          <a:r>
            <a:rPr lang="tr-TR" sz="1400" kern="1200" dirty="0"/>
            <a:t>Prof. Dr. Durmuş AKALIN</a:t>
          </a:r>
        </a:p>
      </dsp:txBody>
      <dsp:txXfrm>
        <a:off x="1541946" y="1522874"/>
        <a:ext cx="1591936" cy="1225771"/>
      </dsp:txXfrm>
    </dsp:sp>
    <dsp:sp modelId="{E78B7142-65A3-4D7F-A323-04923BA5A963}">
      <dsp:nvSpPr>
        <dsp:cNvPr id="0" name=""/>
        <dsp:cNvSpPr/>
      </dsp:nvSpPr>
      <dsp:spPr>
        <a:xfrm>
          <a:off x="3547099" y="1336076"/>
          <a:ext cx="1668206" cy="1059311"/>
        </a:xfrm>
        <a:prstGeom prst="roundRect">
          <a:avLst>
            <a:gd name="adj" fmla="val 10000"/>
          </a:avLst>
        </a:prstGeom>
        <a:gradFill rotWithShape="0">
          <a:gsLst>
            <a:gs pos="0">
              <a:schemeClr val="accent6">
                <a:hueOff val="0"/>
                <a:satOff val="0"/>
                <a:lumOff val="0"/>
                <a:alphaOff val="0"/>
                <a:tint val="96000"/>
                <a:satMod val="100000"/>
                <a:lumMod val="104000"/>
              </a:schemeClr>
            </a:gs>
            <a:gs pos="78000">
              <a:schemeClr val="accent6">
                <a:hueOff val="0"/>
                <a:satOff val="0"/>
                <a:lumOff val="0"/>
                <a:alphaOff val="0"/>
                <a:shade val="100000"/>
                <a:satMod val="110000"/>
                <a:lumMod val="100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37603A01-88FD-45CD-9CE1-DA45075DDAFE}">
      <dsp:nvSpPr>
        <dsp:cNvPr id="0" name=""/>
        <dsp:cNvSpPr/>
      </dsp:nvSpPr>
      <dsp:spPr>
        <a:xfrm>
          <a:off x="3732455" y="1512165"/>
          <a:ext cx="1668206" cy="1059311"/>
        </a:xfrm>
        <a:prstGeom prst="roundRect">
          <a:avLst>
            <a:gd name="adj" fmla="val 10000"/>
          </a:avLst>
        </a:prstGeom>
        <a:solidFill>
          <a:schemeClr val="lt1">
            <a:alpha val="90000"/>
            <a:hueOff val="0"/>
            <a:satOff val="0"/>
            <a:lumOff val="0"/>
            <a:alphaOff val="0"/>
          </a:schemeClr>
        </a:solidFill>
        <a:ln w="9525" cap="flat" cmpd="sng" algn="ctr">
          <a:solidFill>
            <a:schemeClr val="accent6">
              <a:hueOff val="0"/>
              <a:satOff val="0"/>
              <a:lumOff val="0"/>
              <a:alphaOff val="0"/>
            </a:schemeClr>
          </a:solidFill>
          <a:prstDash val="solid"/>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tr-TR" sz="1400" b="1" kern="1200" dirty="0"/>
            <a:t>REKTÖR YARDIMCISI</a:t>
          </a:r>
        </a:p>
        <a:p>
          <a:pPr marL="0" lvl="0" indent="0" algn="ctr" defTabSz="622300">
            <a:lnSpc>
              <a:spcPct val="90000"/>
            </a:lnSpc>
            <a:spcBef>
              <a:spcPct val="0"/>
            </a:spcBef>
            <a:spcAft>
              <a:spcPct val="35000"/>
            </a:spcAft>
            <a:buNone/>
          </a:pPr>
          <a:r>
            <a:rPr lang="tr-TR" sz="1400" b="0" kern="1200" dirty="0"/>
            <a:t>Prof. Dr. Necip ATAR</a:t>
          </a:r>
        </a:p>
      </dsp:txBody>
      <dsp:txXfrm>
        <a:off x="3763481" y="1543191"/>
        <a:ext cx="1606154" cy="99725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9659BB-655F-4D74-B3DD-3BF682B1B87B}">
      <dsp:nvSpPr>
        <dsp:cNvPr id="0" name=""/>
        <dsp:cNvSpPr/>
      </dsp:nvSpPr>
      <dsp:spPr>
        <a:xfrm>
          <a:off x="991513" y="-165639"/>
          <a:ext cx="1569217" cy="996453"/>
        </a:xfrm>
        <a:prstGeom prst="roundRect">
          <a:avLst>
            <a:gd name="adj" fmla="val 10000"/>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19719BC8-C68C-48B1-B044-67FC60C2E7F2}">
      <dsp:nvSpPr>
        <dsp:cNvPr id="0" name=""/>
        <dsp:cNvSpPr/>
      </dsp:nvSpPr>
      <dsp:spPr>
        <a:xfrm>
          <a:off x="1165870" y="0"/>
          <a:ext cx="1569217" cy="996453"/>
        </a:xfrm>
        <a:prstGeom prst="roundRect">
          <a:avLst>
            <a:gd name="adj" fmla="val 10000"/>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tr-TR" sz="1400" b="1" kern="1200" dirty="0"/>
            <a:t>GENEL SEKRETER</a:t>
          </a:r>
        </a:p>
        <a:p>
          <a:pPr marL="0" marR="0" lvl="0" indent="0" algn="ctr" defTabSz="914400" eaLnBrk="1" fontAlgn="auto" latinLnBrk="0" hangingPunct="1">
            <a:lnSpc>
              <a:spcPct val="100000"/>
            </a:lnSpc>
            <a:spcBef>
              <a:spcPct val="0"/>
            </a:spcBef>
            <a:spcAft>
              <a:spcPts val="0"/>
            </a:spcAft>
            <a:buClrTx/>
            <a:buSzTx/>
            <a:buFontTx/>
            <a:buNone/>
            <a:tabLst/>
            <a:defRPr/>
          </a:pPr>
          <a:r>
            <a:rPr lang="tr-TR" sz="1400" b="0" kern="1200" dirty="0"/>
            <a:t>Tamer CEYLAN</a:t>
          </a:r>
          <a:endParaRPr lang="tr-TR" sz="1000" b="0" kern="1200" dirty="0"/>
        </a:p>
      </dsp:txBody>
      <dsp:txXfrm>
        <a:off x="1195055" y="29185"/>
        <a:ext cx="1510847" cy="93808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BE0991-F341-47B8-9F87-87F9B45DCBCF}">
      <dsp:nvSpPr>
        <dsp:cNvPr id="0" name=""/>
        <dsp:cNvSpPr/>
      </dsp:nvSpPr>
      <dsp:spPr>
        <a:xfrm>
          <a:off x="3541855" y="737551"/>
          <a:ext cx="2675912" cy="309609"/>
        </a:xfrm>
        <a:custGeom>
          <a:avLst/>
          <a:gdLst/>
          <a:ahLst/>
          <a:cxnLst/>
          <a:rect l="0" t="0" r="0" b="0"/>
          <a:pathLst>
            <a:path>
              <a:moveTo>
                <a:pt x="0" y="0"/>
              </a:moveTo>
              <a:lnTo>
                <a:pt x="0" y="154804"/>
              </a:lnTo>
              <a:lnTo>
                <a:pt x="2675912" y="154804"/>
              </a:lnTo>
              <a:lnTo>
                <a:pt x="2675912" y="309609"/>
              </a:lnTo>
            </a:path>
          </a:pathLst>
        </a:custGeom>
        <a:noFill/>
        <a:ln w="12700" cap="flat" cmpd="sng" algn="ctr">
          <a:solidFill>
            <a:schemeClr val="accent6">
              <a:tint val="99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BCBD7774-2F3E-42D3-8D3C-71149891F389}">
      <dsp:nvSpPr>
        <dsp:cNvPr id="0" name=""/>
        <dsp:cNvSpPr/>
      </dsp:nvSpPr>
      <dsp:spPr>
        <a:xfrm>
          <a:off x="3541855" y="737551"/>
          <a:ext cx="891970" cy="309609"/>
        </a:xfrm>
        <a:custGeom>
          <a:avLst/>
          <a:gdLst/>
          <a:ahLst/>
          <a:cxnLst/>
          <a:rect l="0" t="0" r="0" b="0"/>
          <a:pathLst>
            <a:path>
              <a:moveTo>
                <a:pt x="0" y="0"/>
              </a:moveTo>
              <a:lnTo>
                <a:pt x="0" y="154804"/>
              </a:lnTo>
              <a:lnTo>
                <a:pt x="891970" y="154804"/>
              </a:lnTo>
              <a:lnTo>
                <a:pt x="891970" y="309609"/>
              </a:lnTo>
            </a:path>
          </a:pathLst>
        </a:custGeom>
        <a:noFill/>
        <a:ln w="12700" cap="flat" cmpd="sng" algn="ctr">
          <a:solidFill>
            <a:schemeClr val="accent6">
              <a:tint val="99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94AC3476-AB74-4E2C-AB1E-2082D9BF710C}">
      <dsp:nvSpPr>
        <dsp:cNvPr id="0" name=""/>
        <dsp:cNvSpPr/>
      </dsp:nvSpPr>
      <dsp:spPr>
        <a:xfrm>
          <a:off x="2060151" y="2831102"/>
          <a:ext cx="1675342" cy="637700"/>
        </a:xfrm>
        <a:custGeom>
          <a:avLst/>
          <a:gdLst/>
          <a:ahLst/>
          <a:cxnLst/>
          <a:rect l="0" t="0" r="0" b="0"/>
          <a:pathLst>
            <a:path>
              <a:moveTo>
                <a:pt x="0" y="0"/>
              </a:moveTo>
              <a:lnTo>
                <a:pt x="0" y="637700"/>
              </a:lnTo>
              <a:lnTo>
                <a:pt x="1675342" y="637700"/>
              </a:lnTo>
            </a:path>
          </a:pathLst>
        </a:custGeom>
        <a:noFill/>
        <a:ln w="12700" cap="flat" cmpd="sng" algn="ctr">
          <a:solidFill>
            <a:schemeClr val="accent6">
              <a:tint val="7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D3B81FD6-26AC-49BC-9011-D3E5D6987D44}">
      <dsp:nvSpPr>
        <dsp:cNvPr id="0" name=""/>
        <dsp:cNvSpPr/>
      </dsp:nvSpPr>
      <dsp:spPr>
        <a:xfrm>
          <a:off x="2604164" y="1784326"/>
          <a:ext cx="91440" cy="309609"/>
        </a:xfrm>
        <a:custGeom>
          <a:avLst/>
          <a:gdLst/>
          <a:ahLst/>
          <a:cxnLst/>
          <a:rect l="0" t="0" r="0" b="0"/>
          <a:pathLst>
            <a:path>
              <a:moveTo>
                <a:pt x="45720" y="0"/>
              </a:moveTo>
              <a:lnTo>
                <a:pt x="45720" y="309609"/>
              </a:lnTo>
            </a:path>
          </a:pathLst>
        </a:custGeom>
        <a:noFill/>
        <a:ln w="12700" cap="flat" cmpd="sng" algn="ctr">
          <a:solidFill>
            <a:schemeClr val="accent6">
              <a:tint val="8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327C7F54-C95B-48C5-B295-BEAA546371EF}">
      <dsp:nvSpPr>
        <dsp:cNvPr id="0" name=""/>
        <dsp:cNvSpPr/>
      </dsp:nvSpPr>
      <dsp:spPr>
        <a:xfrm>
          <a:off x="2649884" y="737551"/>
          <a:ext cx="891970" cy="309609"/>
        </a:xfrm>
        <a:custGeom>
          <a:avLst/>
          <a:gdLst/>
          <a:ahLst/>
          <a:cxnLst/>
          <a:rect l="0" t="0" r="0" b="0"/>
          <a:pathLst>
            <a:path>
              <a:moveTo>
                <a:pt x="891970" y="0"/>
              </a:moveTo>
              <a:lnTo>
                <a:pt x="891970" y="154804"/>
              </a:lnTo>
              <a:lnTo>
                <a:pt x="0" y="154804"/>
              </a:lnTo>
              <a:lnTo>
                <a:pt x="0" y="309609"/>
              </a:lnTo>
            </a:path>
          </a:pathLst>
        </a:custGeom>
        <a:noFill/>
        <a:ln w="12700" cap="flat" cmpd="sng" algn="ctr">
          <a:solidFill>
            <a:schemeClr val="accent6">
              <a:tint val="99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F535DCDC-A388-487F-ACC8-1CA40C79B9AE}">
      <dsp:nvSpPr>
        <dsp:cNvPr id="0" name=""/>
        <dsp:cNvSpPr/>
      </dsp:nvSpPr>
      <dsp:spPr>
        <a:xfrm>
          <a:off x="865942" y="737551"/>
          <a:ext cx="2675912" cy="309609"/>
        </a:xfrm>
        <a:custGeom>
          <a:avLst/>
          <a:gdLst/>
          <a:ahLst/>
          <a:cxnLst/>
          <a:rect l="0" t="0" r="0" b="0"/>
          <a:pathLst>
            <a:path>
              <a:moveTo>
                <a:pt x="2675912" y="0"/>
              </a:moveTo>
              <a:lnTo>
                <a:pt x="2675912" y="154804"/>
              </a:lnTo>
              <a:lnTo>
                <a:pt x="0" y="154804"/>
              </a:lnTo>
              <a:lnTo>
                <a:pt x="0" y="309609"/>
              </a:lnTo>
            </a:path>
          </a:pathLst>
        </a:custGeom>
        <a:noFill/>
        <a:ln w="12700" cap="flat" cmpd="sng" algn="ctr">
          <a:solidFill>
            <a:schemeClr val="accent6">
              <a:tint val="99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320473D6-BF44-41CC-B546-8CE438CDEDB2}">
      <dsp:nvSpPr>
        <dsp:cNvPr id="0" name=""/>
        <dsp:cNvSpPr/>
      </dsp:nvSpPr>
      <dsp:spPr>
        <a:xfrm>
          <a:off x="2804689" y="385"/>
          <a:ext cx="1474331" cy="737165"/>
        </a:xfrm>
        <a:prstGeom prst="rect">
          <a:avLst/>
        </a:prstGeom>
        <a:solidFill>
          <a:schemeClr val="accent6">
            <a:shade val="8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kern="1200" cap="none" normalizeH="0" baseline="0" dirty="0">
            <a:ln/>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kern="1200" cap="none" normalizeH="0" baseline="0" dirty="0">
              <a:ln/>
              <a:effectLst/>
              <a:latin typeface="Arial" charset="0"/>
            </a:rPr>
            <a:t>Üniversite</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kern="1200" cap="none" normalizeH="0" baseline="0" dirty="0">
              <a:ln/>
              <a:effectLst/>
              <a:latin typeface="Arial" charset="0"/>
            </a:rPr>
            <a:t>(Rektör)</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kern="1200" cap="none" normalizeH="0" baseline="0" dirty="0">
            <a:ln/>
            <a:effectLst/>
            <a:latin typeface="Arial" charset="0"/>
          </a:endParaRPr>
        </a:p>
      </dsp:txBody>
      <dsp:txXfrm>
        <a:off x="2804689" y="385"/>
        <a:ext cx="1474331" cy="737165"/>
      </dsp:txXfrm>
    </dsp:sp>
    <dsp:sp modelId="{D016E18C-0EFA-4197-9D1C-A962A6FB6E02}">
      <dsp:nvSpPr>
        <dsp:cNvPr id="0" name=""/>
        <dsp:cNvSpPr/>
      </dsp:nvSpPr>
      <dsp:spPr>
        <a:xfrm>
          <a:off x="128777" y="1047160"/>
          <a:ext cx="1474331" cy="737165"/>
        </a:xfrm>
        <a:prstGeom prst="rect">
          <a:avLst/>
        </a:prstGeom>
        <a:solidFill>
          <a:schemeClr val="accent6">
            <a:tint val="99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kern="1200" cap="none" normalizeH="0" baseline="0" dirty="0">
              <a:ln/>
              <a:effectLst/>
              <a:latin typeface="Arial" charset="0"/>
            </a:rPr>
            <a:t>Enstitüler</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1" u="none" strike="noStrike" kern="1200" cap="none" normalizeH="0" baseline="0" dirty="0">
              <a:ln/>
              <a:effectLst/>
              <a:latin typeface="Arial" charset="0"/>
            </a:rPr>
            <a:t>(Enstitü Başkanı)</a:t>
          </a:r>
        </a:p>
      </dsp:txBody>
      <dsp:txXfrm>
        <a:off x="128777" y="1047160"/>
        <a:ext cx="1474331" cy="737165"/>
      </dsp:txXfrm>
    </dsp:sp>
    <dsp:sp modelId="{3370BA8B-7FC6-461E-AE72-1E9FDFD7AAB0}">
      <dsp:nvSpPr>
        <dsp:cNvPr id="0" name=""/>
        <dsp:cNvSpPr/>
      </dsp:nvSpPr>
      <dsp:spPr>
        <a:xfrm>
          <a:off x="1912718" y="1047160"/>
          <a:ext cx="1474331" cy="737165"/>
        </a:xfrm>
        <a:prstGeom prst="rect">
          <a:avLst/>
        </a:prstGeom>
        <a:solidFill>
          <a:schemeClr val="accent6">
            <a:tint val="99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kern="1200" cap="none" normalizeH="0" baseline="0" dirty="0">
            <a:ln/>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kern="1200" cap="none" normalizeH="0" baseline="0" dirty="0">
              <a:ln/>
              <a:effectLst/>
              <a:latin typeface="Arial" charset="0"/>
            </a:rPr>
            <a:t>Fakülteler</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1" u="none" strike="noStrike" kern="1200" cap="none" normalizeH="0" baseline="0" dirty="0">
              <a:ln/>
              <a:effectLst/>
              <a:latin typeface="Arial" charset="0"/>
            </a:rPr>
            <a:t>(Dekan)</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kern="1200" cap="none" normalizeH="0" baseline="0" dirty="0">
            <a:ln/>
            <a:effectLst/>
            <a:latin typeface="Arial" charset="0"/>
          </a:endParaRPr>
        </a:p>
      </dsp:txBody>
      <dsp:txXfrm>
        <a:off x="1912718" y="1047160"/>
        <a:ext cx="1474331" cy="737165"/>
      </dsp:txXfrm>
    </dsp:sp>
    <dsp:sp modelId="{66E4BBD9-133F-4022-B4F3-53894CC3BD17}">
      <dsp:nvSpPr>
        <dsp:cNvPr id="0" name=""/>
        <dsp:cNvSpPr/>
      </dsp:nvSpPr>
      <dsp:spPr>
        <a:xfrm>
          <a:off x="1912718" y="2093936"/>
          <a:ext cx="1474331" cy="737165"/>
        </a:xfrm>
        <a:prstGeom prst="rect">
          <a:avLst/>
        </a:prstGeom>
        <a:solidFill>
          <a:schemeClr val="accent6">
            <a:tint val="8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kern="1200" cap="none" normalizeH="0" baseline="0" dirty="0">
            <a:ln/>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kern="1200" cap="none" normalizeH="0" baseline="0" dirty="0">
              <a:ln/>
              <a:effectLst/>
              <a:latin typeface="Arial" charset="0"/>
            </a:rPr>
            <a:t>Bölümler</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1" u="none" strike="noStrike" kern="1200" cap="none" normalizeH="0" baseline="0" dirty="0">
              <a:ln/>
              <a:effectLst/>
              <a:latin typeface="Arial" charset="0"/>
            </a:rPr>
            <a:t>(Bölüm Başkanı)</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kern="1200" cap="none" normalizeH="0" baseline="0" dirty="0">
            <a:ln/>
            <a:effectLst/>
            <a:latin typeface="Arial" charset="0"/>
          </a:endParaRPr>
        </a:p>
      </dsp:txBody>
      <dsp:txXfrm>
        <a:off x="1912718" y="2093936"/>
        <a:ext cx="1474331" cy="737165"/>
      </dsp:txXfrm>
    </dsp:sp>
    <dsp:sp modelId="{8F22D1B3-60E1-4BF7-8F94-AF425CC47B61}">
      <dsp:nvSpPr>
        <dsp:cNvPr id="0" name=""/>
        <dsp:cNvSpPr/>
      </dsp:nvSpPr>
      <dsp:spPr>
        <a:xfrm>
          <a:off x="3735493" y="3100219"/>
          <a:ext cx="2601841" cy="737165"/>
        </a:xfrm>
        <a:prstGeom prst="rect">
          <a:avLst/>
        </a:prstGeom>
        <a:solidFill>
          <a:schemeClr val="accent6">
            <a:tint val="7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kern="1200" cap="none" normalizeH="0" baseline="0" dirty="0">
            <a:ln/>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kern="1200" cap="none" normalizeH="0" baseline="0" dirty="0">
              <a:ln/>
              <a:effectLst/>
              <a:latin typeface="Arial" charset="0"/>
            </a:rPr>
            <a:t>Anabilim Dalı </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0" u="none" strike="noStrike" kern="1200" cap="none" normalizeH="0" baseline="0" dirty="0">
              <a:ln/>
              <a:effectLst/>
              <a:latin typeface="Arial" charset="0"/>
            </a:rPr>
            <a:t>(Anabilim Dalı Başkanı)</a:t>
          </a:r>
          <a:endParaRPr kumimoji="0" lang="tr-TR" altLang="tr-TR" sz="1600" b="0" i="0" u="none" strike="noStrike" kern="1200" cap="none" normalizeH="0" baseline="0" dirty="0">
            <a:ln/>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kern="1200" cap="none" normalizeH="0" baseline="0" dirty="0">
            <a:ln/>
            <a:effectLst/>
            <a:latin typeface="Arial" charset="0"/>
          </a:endParaRPr>
        </a:p>
      </dsp:txBody>
      <dsp:txXfrm>
        <a:off x="3735493" y="3100219"/>
        <a:ext cx="2601841" cy="737165"/>
      </dsp:txXfrm>
    </dsp:sp>
    <dsp:sp modelId="{5D7D71E3-5A74-47E2-B2D8-D62B9CA5C6E9}">
      <dsp:nvSpPr>
        <dsp:cNvPr id="0" name=""/>
        <dsp:cNvSpPr/>
      </dsp:nvSpPr>
      <dsp:spPr>
        <a:xfrm>
          <a:off x="3696659" y="1047160"/>
          <a:ext cx="1474331" cy="737165"/>
        </a:xfrm>
        <a:prstGeom prst="rect">
          <a:avLst/>
        </a:prstGeom>
        <a:solidFill>
          <a:schemeClr val="accent6">
            <a:tint val="99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kern="1200" cap="none" normalizeH="0" baseline="0" dirty="0">
              <a:ln/>
              <a:effectLst/>
              <a:latin typeface="Arial" charset="0"/>
            </a:rPr>
            <a:t>Araştırma Merkezleri</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0" u="none" strike="noStrike" kern="1200" cap="none" normalizeH="0" baseline="0" dirty="0">
              <a:ln/>
              <a:effectLst/>
              <a:latin typeface="Arial" charset="0"/>
            </a:rPr>
            <a:t>(Müdür)</a:t>
          </a:r>
        </a:p>
      </dsp:txBody>
      <dsp:txXfrm>
        <a:off x="3696659" y="1047160"/>
        <a:ext cx="1474331" cy="737165"/>
      </dsp:txXfrm>
    </dsp:sp>
    <dsp:sp modelId="{3020FF1B-A4AA-4EE7-80D7-57E9CDE81D68}">
      <dsp:nvSpPr>
        <dsp:cNvPr id="0" name=""/>
        <dsp:cNvSpPr/>
      </dsp:nvSpPr>
      <dsp:spPr>
        <a:xfrm>
          <a:off x="5480601" y="1047160"/>
          <a:ext cx="1474331" cy="737165"/>
        </a:xfrm>
        <a:prstGeom prst="rect">
          <a:avLst/>
        </a:prstGeom>
        <a:solidFill>
          <a:schemeClr val="accent6">
            <a:tint val="99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kern="1200" cap="none" normalizeH="0" baseline="0" dirty="0">
              <a:ln/>
              <a:effectLst/>
              <a:latin typeface="Arial" charset="0"/>
            </a:rPr>
            <a:t>Yüksekokullar</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0" u="none" strike="noStrike" kern="1200" cap="none" normalizeH="0" baseline="0" dirty="0">
              <a:ln/>
              <a:effectLst/>
              <a:latin typeface="Arial" charset="0"/>
            </a:rPr>
            <a:t>(Müdür)</a:t>
          </a:r>
        </a:p>
      </dsp:txBody>
      <dsp:txXfrm>
        <a:off x="5480601" y="1047160"/>
        <a:ext cx="1474331" cy="73716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BE0991-F341-47B8-9F87-87F9B45DCBCF}">
      <dsp:nvSpPr>
        <dsp:cNvPr id="0" name=""/>
        <dsp:cNvSpPr/>
      </dsp:nvSpPr>
      <dsp:spPr>
        <a:xfrm>
          <a:off x="5085987" y="1196184"/>
          <a:ext cx="3983376" cy="460886"/>
        </a:xfrm>
        <a:custGeom>
          <a:avLst/>
          <a:gdLst/>
          <a:ahLst/>
          <a:cxnLst/>
          <a:rect l="0" t="0" r="0" b="0"/>
          <a:pathLst>
            <a:path>
              <a:moveTo>
                <a:pt x="0" y="0"/>
              </a:moveTo>
              <a:lnTo>
                <a:pt x="0" y="230443"/>
              </a:lnTo>
              <a:lnTo>
                <a:pt x="3983376" y="230443"/>
              </a:lnTo>
              <a:lnTo>
                <a:pt x="3983376" y="460886"/>
              </a:lnTo>
            </a:path>
          </a:pathLst>
        </a:custGeom>
        <a:noFill/>
        <a:ln w="12700" cap="flat" cmpd="sng" algn="ctr">
          <a:solidFill>
            <a:schemeClr val="dk1">
              <a:shade val="6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BCBD7774-2F3E-42D3-8D3C-71149891F389}">
      <dsp:nvSpPr>
        <dsp:cNvPr id="0" name=""/>
        <dsp:cNvSpPr/>
      </dsp:nvSpPr>
      <dsp:spPr>
        <a:xfrm>
          <a:off x="5085987" y="1196184"/>
          <a:ext cx="1327792" cy="460886"/>
        </a:xfrm>
        <a:custGeom>
          <a:avLst/>
          <a:gdLst/>
          <a:ahLst/>
          <a:cxnLst/>
          <a:rect l="0" t="0" r="0" b="0"/>
          <a:pathLst>
            <a:path>
              <a:moveTo>
                <a:pt x="0" y="0"/>
              </a:moveTo>
              <a:lnTo>
                <a:pt x="0" y="230443"/>
              </a:lnTo>
              <a:lnTo>
                <a:pt x="1327792" y="230443"/>
              </a:lnTo>
              <a:lnTo>
                <a:pt x="1327792" y="460886"/>
              </a:lnTo>
            </a:path>
          </a:pathLst>
        </a:custGeom>
        <a:noFill/>
        <a:ln w="12700" cap="flat" cmpd="sng" algn="ctr">
          <a:solidFill>
            <a:schemeClr val="dk1">
              <a:shade val="6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94AC3476-AB74-4E2C-AB1E-2082D9BF710C}">
      <dsp:nvSpPr>
        <dsp:cNvPr id="0" name=""/>
        <dsp:cNvSpPr/>
      </dsp:nvSpPr>
      <dsp:spPr>
        <a:xfrm>
          <a:off x="2880316" y="4312655"/>
          <a:ext cx="329204" cy="1009561"/>
        </a:xfrm>
        <a:custGeom>
          <a:avLst/>
          <a:gdLst/>
          <a:ahLst/>
          <a:cxnLst/>
          <a:rect l="0" t="0" r="0" b="0"/>
          <a:pathLst>
            <a:path>
              <a:moveTo>
                <a:pt x="0" y="0"/>
              </a:moveTo>
              <a:lnTo>
                <a:pt x="0" y="1009561"/>
              </a:lnTo>
              <a:lnTo>
                <a:pt x="329204" y="1009561"/>
              </a:lnTo>
            </a:path>
          </a:pathLst>
        </a:custGeom>
        <a:noFill/>
        <a:ln w="12700" cap="flat" cmpd="sng" algn="ctr">
          <a:solidFill>
            <a:schemeClr val="dk1">
              <a:shade val="8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D3B81FD6-26AC-49BC-9011-D3E5D6987D44}">
      <dsp:nvSpPr>
        <dsp:cNvPr id="0" name=""/>
        <dsp:cNvSpPr/>
      </dsp:nvSpPr>
      <dsp:spPr>
        <a:xfrm>
          <a:off x="3712475" y="2754419"/>
          <a:ext cx="91440" cy="460886"/>
        </a:xfrm>
        <a:custGeom>
          <a:avLst/>
          <a:gdLst/>
          <a:ahLst/>
          <a:cxnLst/>
          <a:rect l="0" t="0" r="0" b="0"/>
          <a:pathLst>
            <a:path>
              <a:moveTo>
                <a:pt x="45720" y="0"/>
              </a:moveTo>
              <a:lnTo>
                <a:pt x="45720" y="460886"/>
              </a:lnTo>
            </a:path>
          </a:pathLst>
        </a:custGeom>
        <a:noFill/>
        <a:ln w="12700" cap="flat" cmpd="sng" algn="ctr">
          <a:solidFill>
            <a:schemeClr val="dk1">
              <a:shade val="8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327C7F54-C95B-48C5-B295-BEAA546371EF}">
      <dsp:nvSpPr>
        <dsp:cNvPr id="0" name=""/>
        <dsp:cNvSpPr/>
      </dsp:nvSpPr>
      <dsp:spPr>
        <a:xfrm>
          <a:off x="3758195" y="1196184"/>
          <a:ext cx="1327792" cy="460886"/>
        </a:xfrm>
        <a:custGeom>
          <a:avLst/>
          <a:gdLst/>
          <a:ahLst/>
          <a:cxnLst/>
          <a:rect l="0" t="0" r="0" b="0"/>
          <a:pathLst>
            <a:path>
              <a:moveTo>
                <a:pt x="1327792" y="0"/>
              </a:moveTo>
              <a:lnTo>
                <a:pt x="1327792" y="230443"/>
              </a:lnTo>
              <a:lnTo>
                <a:pt x="0" y="230443"/>
              </a:lnTo>
              <a:lnTo>
                <a:pt x="0" y="460886"/>
              </a:lnTo>
            </a:path>
          </a:pathLst>
        </a:custGeom>
        <a:noFill/>
        <a:ln w="12700" cap="flat" cmpd="sng" algn="ctr">
          <a:solidFill>
            <a:schemeClr val="dk1">
              <a:shade val="6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F535DCDC-A388-487F-ACC8-1CA40C79B9AE}">
      <dsp:nvSpPr>
        <dsp:cNvPr id="0" name=""/>
        <dsp:cNvSpPr/>
      </dsp:nvSpPr>
      <dsp:spPr>
        <a:xfrm>
          <a:off x="1102610" y="1196184"/>
          <a:ext cx="3983376" cy="460886"/>
        </a:xfrm>
        <a:custGeom>
          <a:avLst/>
          <a:gdLst/>
          <a:ahLst/>
          <a:cxnLst/>
          <a:rect l="0" t="0" r="0" b="0"/>
          <a:pathLst>
            <a:path>
              <a:moveTo>
                <a:pt x="3983376" y="0"/>
              </a:moveTo>
              <a:lnTo>
                <a:pt x="3983376" y="230443"/>
              </a:lnTo>
              <a:lnTo>
                <a:pt x="0" y="230443"/>
              </a:lnTo>
              <a:lnTo>
                <a:pt x="0" y="460886"/>
              </a:lnTo>
            </a:path>
          </a:pathLst>
        </a:custGeom>
        <a:noFill/>
        <a:ln w="12700" cap="flat" cmpd="sng" algn="ctr">
          <a:solidFill>
            <a:schemeClr val="dk1">
              <a:shade val="6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320473D6-BF44-41CC-B546-8CE438CDEDB2}">
      <dsp:nvSpPr>
        <dsp:cNvPr id="0" name=""/>
        <dsp:cNvSpPr/>
      </dsp:nvSpPr>
      <dsp:spPr>
        <a:xfrm>
          <a:off x="3988638" y="98835"/>
          <a:ext cx="2194697" cy="1097348"/>
        </a:xfrm>
        <a:prstGeom prst="rect">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kern="1200" cap="none" normalizeH="0" baseline="0" dirty="0">
            <a:ln/>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kern="1200" cap="none" normalizeH="0" baseline="0" dirty="0">
              <a:ln/>
              <a:solidFill>
                <a:schemeClr val="tx2"/>
              </a:solidFill>
              <a:effectLst/>
              <a:latin typeface="Arial" charset="0"/>
            </a:rPr>
            <a:t>Üniversite</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kern="1200" cap="none" normalizeH="0" baseline="0" dirty="0">
              <a:ln/>
              <a:solidFill>
                <a:schemeClr val="tx2"/>
              </a:solidFill>
              <a:effectLst/>
              <a:latin typeface="Arial" charset="0"/>
            </a:rPr>
            <a:t>(Rektör)</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kern="1200" cap="none" normalizeH="0" baseline="0" dirty="0">
            <a:ln/>
            <a:effectLst/>
            <a:latin typeface="Arial" charset="0"/>
          </a:endParaRPr>
        </a:p>
      </dsp:txBody>
      <dsp:txXfrm>
        <a:off x="3988638" y="98835"/>
        <a:ext cx="2194697" cy="1097348"/>
      </dsp:txXfrm>
    </dsp:sp>
    <dsp:sp modelId="{D016E18C-0EFA-4197-9D1C-A962A6FB6E02}">
      <dsp:nvSpPr>
        <dsp:cNvPr id="0" name=""/>
        <dsp:cNvSpPr/>
      </dsp:nvSpPr>
      <dsp:spPr>
        <a:xfrm>
          <a:off x="5261" y="1657070"/>
          <a:ext cx="2194697" cy="1097348"/>
        </a:xfrm>
        <a:prstGeom prst="rect">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kern="1200" cap="none" normalizeH="0" baseline="0" dirty="0">
              <a:ln/>
              <a:effectLst/>
              <a:latin typeface="Arial" charset="0"/>
            </a:rPr>
            <a:t>Enstitüler</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kern="1200" cap="none" normalizeH="0" baseline="0" dirty="0">
              <a:ln/>
              <a:effectLst/>
              <a:latin typeface="Arial" charset="0"/>
            </a:rPr>
            <a:t>(Müdür)</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1" u="none" strike="noStrike" kern="1200" cap="none" normalizeH="0" baseline="0" dirty="0">
              <a:ln/>
              <a:effectLst/>
              <a:latin typeface="Arial" charset="0"/>
            </a:rPr>
            <a:t>Lisansüstü</a:t>
          </a:r>
        </a:p>
      </dsp:txBody>
      <dsp:txXfrm>
        <a:off x="5261" y="1657070"/>
        <a:ext cx="2194697" cy="1097348"/>
      </dsp:txXfrm>
    </dsp:sp>
    <dsp:sp modelId="{3370BA8B-7FC6-461E-AE72-1E9FDFD7AAB0}">
      <dsp:nvSpPr>
        <dsp:cNvPr id="0" name=""/>
        <dsp:cNvSpPr/>
      </dsp:nvSpPr>
      <dsp:spPr>
        <a:xfrm>
          <a:off x="2660846" y="1657070"/>
          <a:ext cx="2194697" cy="1097348"/>
        </a:xfrm>
        <a:prstGeom prst="rect">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kern="1200" cap="none" normalizeH="0" baseline="0" dirty="0">
            <a:ln/>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kern="1200" cap="none" normalizeH="0" baseline="0" dirty="0">
              <a:ln/>
              <a:solidFill>
                <a:srgbClr val="FF0000"/>
              </a:solidFill>
              <a:effectLst/>
              <a:latin typeface="Arial" charset="0"/>
            </a:rPr>
            <a:t>Fakülteler</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kern="1200" cap="none" normalizeH="0" baseline="0" dirty="0">
              <a:ln/>
              <a:solidFill>
                <a:srgbClr val="FF0000"/>
              </a:solidFill>
              <a:effectLst/>
              <a:latin typeface="Arial" charset="0"/>
            </a:rPr>
            <a:t>(Dekan)</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1" u="none" strike="noStrike" kern="1200" cap="none" normalizeH="0" baseline="0" dirty="0">
              <a:ln/>
              <a:solidFill>
                <a:srgbClr val="FF0000"/>
              </a:solidFill>
              <a:effectLst/>
              <a:latin typeface="Arial" charset="0"/>
            </a:rPr>
            <a:t>Lisans</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kern="1200" cap="none" normalizeH="0" baseline="0" dirty="0">
            <a:ln/>
            <a:effectLst/>
            <a:latin typeface="Arial" charset="0"/>
          </a:endParaRPr>
        </a:p>
      </dsp:txBody>
      <dsp:txXfrm>
        <a:off x="2660846" y="1657070"/>
        <a:ext cx="2194697" cy="1097348"/>
      </dsp:txXfrm>
    </dsp:sp>
    <dsp:sp modelId="{66E4BBD9-133F-4022-B4F3-53894CC3BD17}">
      <dsp:nvSpPr>
        <dsp:cNvPr id="0" name=""/>
        <dsp:cNvSpPr/>
      </dsp:nvSpPr>
      <dsp:spPr>
        <a:xfrm>
          <a:off x="2660846" y="3215306"/>
          <a:ext cx="2194697" cy="1097348"/>
        </a:xfrm>
        <a:prstGeom prst="rect">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kern="1200" cap="none" normalizeH="0" baseline="0" dirty="0">
            <a:ln/>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kern="1200" cap="none" normalizeH="0" baseline="0" dirty="0">
              <a:ln/>
              <a:solidFill>
                <a:srgbClr val="0070C0"/>
              </a:solidFill>
              <a:effectLst/>
              <a:latin typeface="Arial" charset="0"/>
            </a:rPr>
            <a:t>Bölümler</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kern="1200" cap="none" normalizeH="0" baseline="0" dirty="0">
              <a:ln/>
              <a:solidFill>
                <a:srgbClr val="0070C0"/>
              </a:solidFill>
              <a:effectLst/>
              <a:latin typeface="Arial" charset="0"/>
            </a:rPr>
            <a:t>(Bölüm Başkanı)</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kern="1200" cap="none" normalizeH="0" baseline="0" dirty="0">
            <a:ln/>
            <a:effectLst/>
            <a:latin typeface="Arial" charset="0"/>
          </a:endParaRPr>
        </a:p>
      </dsp:txBody>
      <dsp:txXfrm>
        <a:off x="2660846" y="3215306"/>
        <a:ext cx="2194697" cy="1097348"/>
      </dsp:txXfrm>
    </dsp:sp>
    <dsp:sp modelId="{8F22D1B3-60E1-4BF7-8F94-AF425CC47B61}">
      <dsp:nvSpPr>
        <dsp:cNvPr id="0" name=""/>
        <dsp:cNvSpPr/>
      </dsp:nvSpPr>
      <dsp:spPr>
        <a:xfrm>
          <a:off x="3209520" y="4773541"/>
          <a:ext cx="2194697" cy="1097348"/>
        </a:xfrm>
        <a:prstGeom prst="rect">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kern="1200" cap="none" normalizeH="0" baseline="0" dirty="0">
            <a:ln/>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kern="1200" cap="none" normalizeH="0" baseline="0" dirty="0">
              <a:ln/>
              <a:solidFill>
                <a:schemeClr val="tx1"/>
              </a:solidFill>
              <a:effectLst/>
              <a:latin typeface="Arial" charset="0"/>
            </a:rPr>
            <a:t>Anabilim Dalı </a:t>
          </a:r>
          <a:r>
            <a:rPr kumimoji="0" lang="tr-TR" altLang="tr-TR" sz="1600" b="1" i="0" u="none" strike="noStrike" kern="1200" cap="none" normalizeH="0" baseline="0" dirty="0">
              <a:ln/>
              <a:effectLst/>
              <a:latin typeface="Arial" charset="0"/>
            </a:rPr>
            <a:t>(Anabilim Dalı Başkanı)</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kern="1200" cap="none" normalizeH="0" baseline="0" dirty="0">
            <a:ln/>
            <a:effectLst/>
            <a:latin typeface="Arial" charset="0"/>
          </a:endParaRPr>
        </a:p>
      </dsp:txBody>
      <dsp:txXfrm>
        <a:off x="3209520" y="4773541"/>
        <a:ext cx="2194697" cy="1097348"/>
      </dsp:txXfrm>
    </dsp:sp>
    <dsp:sp modelId="{5D7D71E3-5A74-47E2-B2D8-D62B9CA5C6E9}">
      <dsp:nvSpPr>
        <dsp:cNvPr id="0" name=""/>
        <dsp:cNvSpPr/>
      </dsp:nvSpPr>
      <dsp:spPr>
        <a:xfrm>
          <a:off x="5316430" y="1657070"/>
          <a:ext cx="2194697" cy="1097348"/>
        </a:xfrm>
        <a:prstGeom prst="rect">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kern="1200" cap="none" normalizeH="0" baseline="0" dirty="0">
              <a:ln/>
              <a:effectLst/>
              <a:latin typeface="Arial" charset="0"/>
            </a:rPr>
            <a:t>Yüksek Okullar</a:t>
          </a:r>
        </a:p>
        <a:p>
          <a:pPr marL="0" lvl="0" indent="0" algn="ctr" defTabSz="914400" rtl="0">
            <a:lnSpc>
              <a:spcPct val="100000"/>
            </a:lnSpc>
            <a:spcBef>
              <a:spcPct val="0"/>
            </a:spcBef>
            <a:spcAft>
              <a:spcPct val="0"/>
            </a:spcAft>
            <a:buNone/>
          </a:pPr>
          <a:r>
            <a:rPr kumimoji="0" lang="tr-TR" altLang="tr-TR" sz="1600" b="1" i="0" u="none" strike="noStrike" kern="1200" cap="none" normalizeH="0" baseline="0" dirty="0">
              <a:ln/>
              <a:effectLst/>
              <a:latin typeface="Arial" charset="0"/>
            </a:rPr>
            <a:t>(Müdür)</a:t>
          </a:r>
        </a:p>
        <a:p>
          <a:pPr marL="0" lvl="0" indent="0" algn="ctr" defTabSz="914400" rtl="0">
            <a:lnSpc>
              <a:spcPct val="100000"/>
            </a:lnSpc>
            <a:spcBef>
              <a:spcPct val="0"/>
            </a:spcBef>
            <a:spcAft>
              <a:spcPct val="0"/>
            </a:spcAft>
            <a:buNone/>
          </a:pPr>
          <a:r>
            <a:rPr kumimoji="0" lang="tr-TR" altLang="tr-TR" sz="1600" b="1" i="1" u="none" strike="noStrike" kern="1200" cap="none" normalizeH="0" baseline="0" dirty="0" err="1">
              <a:ln/>
              <a:effectLst/>
              <a:latin typeface="Arial" charset="0"/>
            </a:rPr>
            <a:t>Önlisans</a:t>
          </a:r>
          <a:endParaRPr kumimoji="0" lang="tr-TR" altLang="tr-TR" sz="1600" b="1" i="1" u="none" strike="noStrike" kern="1200" cap="none" normalizeH="0" baseline="0" dirty="0">
            <a:ln/>
            <a:effectLst/>
            <a:latin typeface="Arial" charset="0"/>
          </a:endParaRPr>
        </a:p>
      </dsp:txBody>
      <dsp:txXfrm>
        <a:off x="5316430" y="1657070"/>
        <a:ext cx="2194697" cy="1097348"/>
      </dsp:txXfrm>
    </dsp:sp>
    <dsp:sp modelId="{3020FF1B-A4AA-4EE7-80D7-57E9CDE81D68}">
      <dsp:nvSpPr>
        <dsp:cNvPr id="0" name=""/>
        <dsp:cNvSpPr/>
      </dsp:nvSpPr>
      <dsp:spPr>
        <a:xfrm>
          <a:off x="7972015" y="1657070"/>
          <a:ext cx="2194697" cy="1097348"/>
        </a:xfrm>
        <a:prstGeom prst="rect">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1" u="none" strike="noStrike" kern="1200" cap="none" normalizeH="0" baseline="0" dirty="0" err="1">
              <a:ln/>
              <a:effectLst/>
              <a:latin typeface="Arial" charset="0"/>
            </a:rPr>
            <a:t>l</a:t>
          </a:r>
          <a:r>
            <a:rPr kumimoji="0" lang="tr-TR" altLang="tr-TR" sz="1600" b="1" i="0" u="none" strike="noStrike" kern="1200" cap="none" normalizeH="0" baseline="0" dirty="0" err="1">
              <a:ln/>
              <a:effectLst/>
              <a:latin typeface="Arial" charset="0"/>
            </a:rPr>
            <a:t>Merkezler</a:t>
          </a:r>
          <a:endParaRPr kumimoji="0" lang="tr-TR" altLang="tr-TR" sz="1600" b="1" i="0" u="none" strike="noStrike" kern="1200" cap="none" normalizeH="0" baseline="0" dirty="0">
            <a:ln/>
            <a:effectLst/>
            <a:latin typeface="Arial" charset="0"/>
          </a:endParaRPr>
        </a:p>
        <a:p>
          <a:pPr marL="0" lvl="0" indent="0" algn="ctr" defTabSz="914400" rtl="0">
            <a:lnSpc>
              <a:spcPct val="100000"/>
            </a:lnSpc>
            <a:spcBef>
              <a:spcPct val="0"/>
            </a:spcBef>
            <a:spcAft>
              <a:spcPct val="0"/>
            </a:spcAft>
            <a:buNone/>
          </a:pPr>
          <a:r>
            <a:rPr kumimoji="0" lang="tr-TR" altLang="tr-TR" sz="1600" b="1" i="0" u="none" strike="noStrike" kern="1200" cap="none" normalizeH="0" baseline="0" dirty="0">
              <a:ln/>
              <a:effectLst/>
              <a:latin typeface="Arial" charset="0"/>
            </a:rPr>
            <a:t>(Müdür)</a:t>
          </a:r>
        </a:p>
        <a:p>
          <a:pPr marL="0" lvl="0" indent="0" algn="ctr" defTabSz="914400" rtl="0">
            <a:lnSpc>
              <a:spcPct val="100000"/>
            </a:lnSpc>
            <a:spcBef>
              <a:spcPct val="0"/>
            </a:spcBef>
            <a:spcAft>
              <a:spcPct val="0"/>
            </a:spcAft>
            <a:buNone/>
          </a:pPr>
          <a:r>
            <a:rPr kumimoji="0" lang="tr-TR" altLang="tr-TR" sz="1600" b="1" i="1" u="none" strike="noStrike" kern="1200" cap="none" normalizeH="0" baseline="0" dirty="0">
              <a:ln/>
              <a:effectLst/>
              <a:latin typeface="Arial" charset="0"/>
            </a:rPr>
            <a:t>Araştırma</a:t>
          </a:r>
        </a:p>
      </dsp:txBody>
      <dsp:txXfrm>
        <a:off x="7972015" y="1657070"/>
        <a:ext cx="2194697" cy="1097348"/>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4275402" cy="33795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sz="quarter" idx="1"/>
          </p:nvPr>
        </p:nvSpPr>
        <p:spPr>
          <a:xfrm>
            <a:off x="5588628" y="0"/>
            <a:ext cx="4275402" cy="337958"/>
          </a:xfrm>
          <a:prstGeom prst="rect">
            <a:avLst/>
          </a:prstGeom>
        </p:spPr>
        <p:txBody>
          <a:bodyPr vert="horz" lIns="91440" tIns="45720" rIns="91440" bIns="45720" rtlCol="0"/>
          <a:lstStyle>
            <a:lvl1pPr algn="r">
              <a:defRPr sz="1200"/>
            </a:lvl1pPr>
          </a:lstStyle>
          <a:p>
            <a:fld id="{7CEEFFBD-CCA9-4344-8073-642F7A5F3707}" type="datetimeFigureOut">
              <a:rPr lang="tr-TR" smtClean="0"/>
              <a:t>2.10.2023</a:t>
            </a:fld>
            <a:endParaRPr lang="tr-TR"/>
          </a:p>
        </p:txBody>
      </p:sp>
      <p:sp>
        <p:nvSpPr>
          <p:cNvPr id="4" name="Altbilgi Yer Tutucusu 3"/>
          <p:cNvSpPr>
            <a:spLocks noGrp="1"/>
          </p:cNvSpPr>
          <p:nvPr>
            <p:ph type="ftr" sz="quarter" idx="2"/>
          </p:nvPr>
        </p:nvSpPr>
        <p:spPr>
          <a:xfrm>
            <a:off x="0" y="6397806"/>
            <a:ext cx="4275402" cy="337957"/>
          </a:xfrm>
          <a:prstGeom prst="rect">
            <a:avLst/>
          </a:prstGeom>
        </p:spPr>
        <p:txBody>
          <a:bodyPr vert="horz" lIns="91440" tIns="45720" rIns="91440" bIns="45720" rtlCol="0" anchor="b"/>
          <a:lstStyle>
            <a:lvl1pPr algn="l">
              <a:defRPr sz="1200"/>
            </a:lvl1pPr>
          </a:lstStyle>
          <a:p>
            <a:endParaRPr lang="tr-TR"/>
          </a:p>
        </p:txBody>
      </p:sp>
      <p:sp>
        <p:nvSpPr>
          <p:cNvPr id="5" name="Slayt Numarası Yer Tutucusu 4"/>
          <p:cNvSpPr>
            <a:spLocks noGrp="1"/>
          </p:cNvSpPr>
          <p:nvPr>
            <p:ph type="sldNum" sz="quarter" idx="3"/>
          </p:nvPr>
        </p:nvSpPr>
        <p:spPr>
          <a:xfrm>
            <a:off x="5588628" y="6397806"/>
            <a:ext cx="4275402" cy="337957"/>
          </a:xfrm>
          <a:prstGeom prst="rect">
            <a:avLst/>
          </a:prstGeom>
        </p:spPr>
        <p:txBody>
          <a:bodyPr vert="horz" lIns="91440" tIns="45720" rIns="91440" bIns="45720" rtlCol="0" anchor="b"/>
          <a:lstStyle>
            <a:lvl1pPr algn="r">
              <a:defRPr sz="1200"/>
            </a:lvl1pPr>
          </a:lstStyle>
          <a:p>
            <a:fld id="{6FA81262-D0CA-468A-8B5D-55AC27C999AA}" type="slidenum">
              <a:rPr lang="tr-TR" smtClean="0"/>
              <a:t>‹#›</a:t>
            </a:fld>
            <a:endParaRPr lang="tr-TR"/>
          </a:p>
        </p:txBody>
      </p:sp>
    </p:spTree>
    <p:extLst>
      <p:ext uri="{BB962C8B-B14F-4D97-AF65-F5344CB8AC3E}">
        <p14:creationId xmlns:p14="http://schemas.microsoft.com/office/powerpoint/2010/main" val="1732598835"/>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65217" units="1/cm"/>
          <inkml:channelProperty channel="Y" name="resolution" value="55.6701" units="1/cm"/>
          <inkml:channelProperty channel="T" name="resolution" value="1" units="1/dev"/>
        </inkml:channelProperties>
      </inkml:inkSource>
      <inkml:timestamp xml:id="ts0" timeString="2018-09-14T06:59:48.755"/>
    </inkml:context>
    <inkml:brush xml:id="br0">
      <inkml:brushProperty name="width" value="0.33333" units="cm"/>
      <inkml:brushProperty name="height" value="0.66667" units="cm"/>
      <inkml:brushProperty name="color" value="#FFFF00"/>
      <inkml:brushProperty name="tip" value="rectangle"/>
      <inkml:brushProperty name="rasterOp" value="maskPen"/>
      <inkml:brushProperty name="fitToCurve" value="1"/>
    </inkml:brush>
  </inkml:definitions>
  <inkml:trace contextRef="#ctx0" brushRef="#br0">0 240 0,'0'-35'47,"70"0"31,-35-36-62,1 71 0,-1 0-16,0 0 15,71 0-15,-71 0 16,1 0-1,34 0-15,-35 0 16,36-35-16,0 35 16,-36 0-16,0 0 15,0 0-15,36 0 16,-1 0-16,-34 0 16,-1 0-1,0 0-15,1 0 16,34 0-1,-35 0-15,1 0 16,-1 0-16,0 0 16,71 0-16,-35 0 15,34 0-15,-69 0 16,34 0-16,-34 0 16,34 0-16,-35 0 15,1 0-15,-1 0 16,36 0-1,-1 0-15,1 0 16,-36 0 0,0 0-16,0 0 15,1 0-15,70 0 16,-71 0-16,0 0 16,0 0-16,71 0 15,-70 0-15,34 0 16,-35 0-16,36 0 15,-36 0-15,0 0 16,1 0 0,-1 0-16,0 0 15,1 0 1,69 0-16,-69 0 16,-1 0-16,36 0 15,-1 0-15,-35 0 16,36 0-16,35 0 15,-71 0-15</inkml:trace>
</inkml:ink>
</file>

<file path=ppt/ink/ink2.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65217" units="1/cm"/>
          <inkml:channelProperty channel="Y" name="resolution" value="55.6701" units="1/cm"/>
          <inkml:channelProperty channel="T" name="resolution" value="1" units="1/dev"/>
        </inkml:channelProperties>
      </inkml:inkSource>
      <inkml:timestamp xml:id="ts0" timeString="2018-09-14T06:59:54.603"/>
    </inkml:context>
    <inkml:brush xml:id="br0">
      <inkml:brushProperty name="width" value="0.33333" units="cm"/>
      <inkml:brushProperty name="height" value="0.66667" units="cm"/>
      <inkml:brushProperty name="color" value="#FFFF00"/>
      <inkml:brushProperty name="tip" value="rectangle"/>
      <inkml:brushProperty name="rasterOp" value="maskPen"/>
      <inkml:brushProperty name="fitToCurve" value="1"/>
    </inkml:brush>
  </inkml:definitions>
  <inkml:trace contextRef="#ctx0" brushRef="#br0">0 152 0,'35'0'32,"0"0"-17,0 0-15,1 0 16,-1 0-16,71 0 15,-36 0-15,36 0 16,0 0-16,-71 0 16,106 0-1,-105 0-15,34 0 16,36 0-16,35 0 16,-70 0-16,35 0 15,35 0-15,-106 0 16,35 0-16,-34 0 15,-1 0-15,0 0 16,1 0 0,-1 0-16,0 0 15,36 0-15,-1 0 16,-34 0-16,-1-71 16,71 71-16,-71 0 15,106 0-15,-70 0 16,105-35-16,-141 35 15,36 0-15,35-35 16,35 35-16,-35 0 16,-36 0-16,-35 0 15,71 0-15,-70 0 16,-1 0-16,71 0 16,-71 0-16,0 0 15,36 0-15,-36 0 16,71 0-1,-36 0-15,36 0 16,-35 0-16,35 0 16,-1 0-16,37 0 15,-72 0-15,107 0 16,-36 0-16,-36 0 16,-34 0-16,35 0 15,-71 0-15,0 0 16,36 0-16,-36 0 15,36 0-15,-36 0 16,0 0 0,1 0-16</inkml:trace>
</inkml:ink>
</file>

<file path=ppt/ink/ink3.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65217" units="1/cm"/>
          <inkml:channelProperty channel="Y" name="resolution" value="55.6701" units="1/cm"/>
          <inkml:channelProperty channel="T" name="resolution" value="1" units="1/dev"/>
        </inkml:channelProperties>
      </inkml:inkSource>
      <inkml:timestamp xml:id="ts0" timeString="2018-09-14T06:59:58.427"/>
    </inkml:context>
    <inkml:brush xml:id="br0">
      <inkml:brushProperty name="width" value="0.33333" units="cm"/>
      <inkml:brushProperty name="height" value="0.66667" units="cm"/>
      <inkml:brushProperty name="color" value="#FFFF00"/>
      <inkml:brushProperty name="tip" value="rectangle"/>
      <inkml:brushProperty name="rasterOp" value="maskPen"/>
      <inkml:brushProperty name="fitToCurve" value="1"/>
    </inkml:brush>
  </inkml:definitions>
  <inkml:trace contextRef="#ctx0" brushRef="#br0">37 71 0,'-36'-35'93,"142"-1"-61,-70 36-32,34 0 15,36 0-15,-36 0 16,107 0-16,-107 0 16,107 0-16,-142 0 15,36 0-15,34 0 16,-69 0-16,34 0 15,-34 0-15,34 0 16,-35 0-16,37 0 16,-37 0-16,71 0 15,-71 0-15,36 0 16,-36 0-16,71 0 16,-71 0-16,1 0 15,-1 0-15,0 0 16,0 0-1,36 0-15,0 0 16,-36 0-16,71 0 16,-36 0-1,-35 0-15,1 0 16,70 0-16,-36 0 16,1 0-16,-1 0 15,1 0-15,35 0 16,-71 0-16,71 0 15,-71 0-15,36 0 16,34 0-16,-34 0 16,35 0-16,-36 0 15,36 0-15,0 0 16,-35 0-16,-36 0 16,71 0-16,-71 0 15,0 0-15,37 0 16,-37 0-16,36 0 15,-1 0-15,-35 0 16,1 0-16,-1 0 16,36 0-16,-1 0 15,-35 0-15,1 0 16,-1 0-16,36 0 16,-36 0-16,35 0 15,36 0-15,-35 0 16,35 0-16,-71 0 15,35 0 1,-34 0-16,34 0 16,-34 0-1</inkml:trace>
</inkml:ink>
</file>

<file path=ppt/ink/ink4.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65217" units="1/cm"/>
          <inkml:channelProperty channel="Y" name="resolution" value="55.6701" units="1/cm"/>
          <inkml:channelProperty channel="T" name="resolution" value="1" units="1/dev"/>
        </inkml:channelProperties>
      </inkml:inkSource>
      <inkml:timestamp xml:id="ts0" timeString="2018-09-14T07:00:19.539"/>
    </inkml:context>
    <inkml:brush xml:id="br0">
      <inkml:brushProperty name="width" value="0.33333" units="cm"/>
      <inkml:brushProperty name="height" value="0.66667" units="cm"/>
      <inkml:brushProperty name="color" value="#FFFF00"/>
      <inkml:brushProperty name="tip" value="rectangle"/>
      <inkml:brushProperty name="rasterOp" value="maskPen"/>
      <inkml:brushProperty name="fitToCurve" value="1"/>
    </inkml:brush>
  </inkml:definitions>
  <inkml:trace contextRef="#ctx0" brushRef="#br0">1906 0 0,'-35'0'15,"0"0"1,-71 0 0,35 0-16,1 0 15,-1 0-15,36 0 16,-106 0-16,70 0 16,-35 0-16,-35 0 15,35 36-15,-35-36 16,-35 0-16,105 35 15,36-35-15,-35 0 16,34 0-16,1 35 16,0-35 15,-1 0-15,1 36-1,0-36 1,-36 0-1,36 0 1,0 0-16,0 0 16,-1 0-1</inkml:trace>
</inkml:ink>
</file>

<file path=ppt/ink/ink5.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65217" units="1/cm"/>
          <inkml:channelProperty channel="Y" name="resolution" value="55.6701" units="1/cm"/>
          <inkml:channelProperty channel="T" name="resolution" value="1" units="1/dev"/>
        </inkml:channelProperties>
      </inkml:inkSource>
      <inkml:timestamp xml:id="ts0" timeString="2018-09-14T07:00:21.180"/>
    </inkml:context>
    <inkml:brush xml:id="br0">
      <inkml:brushProperty name="width" value="0.33333" units="cm"/>
      <inkml:brushProperty name="height" value="0.66667" units="cm"/>
      <inkml:brushProperty name="color" value="#FFFF00"/>
      <inkml:brushProperty name="tip" value="rectangle"/>
      <inkml:brushProperty name="rasterOp" value="maskPen"/>
      <inkml:brushProperty name="fitToCurve" value="1"/>
    </inkml:brush>
  </inkml:definitions>
  <inkml:trace contextRef="#ctx0" brushRef="#br0">1 26 0,'36'0'94,"34"0"-78,-35 0-1,1 0-15,34 0 16,36 0-16,-35 0 16,105 0-16,-141 0 15,36 0-15,-36 0 16,0 0-16,36 0 31,-36 0 0,1 0-31,-1 0 16,0 0-16,0 0 16,71 0-16,-71 0 15,1 0-15,34 0 16,1 0-16,-1 0 16,-34 0-1,-1 0-15,0 0 31,36 0-15,-36 0-16,0 0 16,1 0-16,-1 0 15,35 0-15,36 0 16,-70 0-16,69 0 16,-34 0-16,35 0 15,-71 0-15,36 35 16,-1-35-16,-35 0 15,36 0-15,-36 0 16,1 0 0,-1 0-1</inkml:trace>
</inkml:ink>
</file>

<file path=ppt/ink/ink6.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65217" units="1/cm"/>
          <inkml:channelProperty channel="Y" name="resolution" value="55.6701" units="1/cm"/>
          <inkml:channelProperty channel="T" name="resolution" value="1" units="1/dev"/>
        </inkml:channelProperties>
      </inkml:inkSource>
      <inkml:timestamp xml:id="ts0" timeString="2018-09-14T07:00:23.339"/>
    </inkml:context>
    <inkml:brush xml:id="br0">
      <inkml:brushProperty name="width" value="0.33333" units="cm"/>
      <inkml:brushProperty name="height" value="0.66667" units="cm"/>
      <inkml:brushProperty name="color" value="#FFFF00"/>
      <inkml:brushProperty name="tip" value="rectangle"/>
      <inkml:brushProperty name="rasterOp" value="maskPen"/>
      <inkml:brushProperty name="fitToCurve" value="1"/>
    </inkml:brush>
  </inkml:definitions>
  <inkml:trace contextRef="#ctx0" brushRef="#br0">3739 25 0,'-35'0'62,"0"0"-62,0 0 16,-1 0-16,-69 0 16,34 0-16,0 0 15,1 0-15,-36 0 16,35 0-16,36 0 16,-71 0-16,36 0 15,35 0-15,-36 0 16,36 0-16,-1 0 15,1 0 1,0 0 0,-71 0-16,71 0 15,-36 0-15,-35 0 16,36 0-16,35 0 16,-71 0-16,70 0 15,1 0-15,-35 0 16,-1 0-16,36 0 15,-1 0-15,1 0 16,0 0-16,0 0 16,-1 0-16,-34 70 15,35-70 1,-36 0 0,36 0-16,-71 0 15,71 0-15,-1 0 16,-34 0-16,34 36 15,-34-36-15,35 0 16,-1 0-16,1 0 16,0 0-16,0 0 15,-1 0-15,-105 0 16,35 0-16,36 0 16,-36 0-16,-35 35 15,106-35-15,-36 0 16,0 0-16,36 0 15,-71 35-15,71-35 157</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4275402" cy="33795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5588628" y="0"/>
            <a:ext cx="4275402" cy="337958"/>
          </a:xfrm>
          <a:prstGeom prst="rect">
            <a:avLst/>
          </a:prstGeom>
        </p:spPr>
        <p:txBody>
          <a:bodyPr vert="horz" lIns="91440" tIns="45720" rIns="91440" bIns="45720" rtlCol="0"/>
          <a:lstStyle>
            <a:lvl1pPr algn="r">
              <a:defRPr sz="1200"/>
            </a:lvl1pPr>
          </a:lstStyle>
          <a:p>
            <a:fld id="{E20ED9C9-2698-4758-98C7-592B44962890}" type="datetimeFigureOut">
              <a:rPr lang="tr-TR" smtClean="0"/>
              <a:t>2.10.2023</a:t>
            </a:fld>
            <a:endParaRPr lang="tr-TR"/>
          </a:p>
        </p:txBody>
      </p:sp>
      <p:sp>
        <p:nvSpPr>
          <p:cNvPr id="4" name="Slayt Görüntüsü Yer Tutucusu 3"/>
          <p:cNvSpPr>
            <a:spLocks noGrp="1" noRot="1" noChangeAspect="1"/>
          </p:cNvSpPr>
          <p:nvPr>
            <p:ph type="sldImg" idx="2"/>
          </p:nvPr>
        </p:nvSpPr>
        <p:spPr>
          <a:xfrm>
            <a:off x="2913063" y="841375"/>
            <a:ext cx="4040187" cy="22733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986632" y="3241586"/>
            <a:ext cx="7893050" cy="2652207"/>
          </a:xfrm>
          <a:prstGeom prst="rect">
            <a:avLst/>
          </a:prstGeom>
        </p:spPr>
        <p:txBody>
          <a:bodyPr vert="horz" lIns="91440" tIns="45720" rIns="91440" bIns="45720" rtlCol="0"/>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6" name="Altbilgi Yer Tutucusu 5"/>
          <p:cNvSpPr>
            <a:spLocks noGrp="1"/>
          </p:cNvSpPr>
          <p:nvPr>
            <p:ph type="ftr" sz="quarter" idx="4"/>
          </p:nvPr>
        </p:nvSpPr>
        <p:spPr>
          <a:xfrm>
            <a:off x="0" y="6397806"/>
            <a:ext cx="4275402" cy="33795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5588628" y="6397806"/>
            <a:ext cx="4275402" cy="337957"/>
          </a:xfrm>
          <a:prstGeom prst="rect">
            <a:avLst/>
          </a:prstGeom>
        </p:spPr>
        <p:txBody>
          <a:bodyPr vert="horz" lIns="91440" tIns="45720" rIns="91440" bIns="45720" rtlCol="0" anchor="b"/>
          <a:lstStyle>
            <a:lvl1pPr algn="r">
              <a:defRPr sz="1200"/>
            </a:lvl1pPr>
          </a:lstStyle>
          <a:p>
            <a:fld id="{B111B67E-9989-4556-A9D5-2FDB13DC093C}" type="slidenum">
              <a:rPr lang="tr-TR" smtClean="0"/>
              <a:t>‹#›</a:t>
            </a:fld>
            <a:endParaRPr lang="tr-TR"/>
          </a:p>
        </p:txBody>
      </p:sp>
    </p:spTree>
    <p:extLst>
      <p:ext uri="{BB962C8B-B14F-4D97-AF65-F5344CB8AC3E}">
        <p14:creationId xmlns:p14="http://schemas.microsoft.com/office/powerpoint/2010/main" val="27501643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B111B67E-9989-4556-A9D5-2FDB13DC093C}" type="slidenum">
              <a:rPr lang="tr-TR" smtClean="0"/>
              <a:t>138</a:t>
            </a:fld>
            <a:endParaRPr lang="tr-TR"/>
          </a:p>
        </p:txBody>
      </p:sp>
    </p:spTree>
    <p:extLst>
      <p:ext uri="{BB962C8B-B14F-4D97-AF65-F5344CB8AC3E}">
        <p14:creationId xmlns:p14="http://schemas.microsoft.com/office/powerpoint/2010/main" val="34787148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B111B67E-9989-4556-A9D5-2FDB13DC093C}" type="slidenum">
              <a:rPr lang="tr-TR" smtClean="0"/>
              <a:t>139</a:t>
            </a:fld>
            <a:endParaRPr lang="tr-TR"/>
          </a:p>
        </p:txBody>
      </p:sp>
    </p:spTree>
    <p:extLst>
      <p:ext uri="{BB962C8B-B14F-4D97-AF65-F5344CB8AC3E}">
        <p14:creationId xmlns:p14="http://schemas.microsoft.com/office/powerpoint/2010/main" val="35878050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B111B67E-9989-4556-A9D5-2FDB13DC093C}" type="slidenum">
              <a:rPr lang="tr-TR" smtClean="0"/>
              <a:t>140</a:t>
            </a:fld>
            <a:endParaRPr lang="tr-TR"/>
          </a:p>
        </p:txBody>
      </p:sp>
    </p:spTree>
    <p:extLst>
      <p:ext uri="{BB962C8B-B14F-4D97-AF65-F5344CB8AC3E}">
        <p14:creationId xmlns:p14="http://schemas.microsoft.com/office/powerpoint/2010/main" val="9121397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B111B67E-9989-4556-A9D5-2FDB13DC093C}" type="slidenum">
              <a:rPr lang="tr-TR" smtClean="0"/>
              <a:t>141</a:t>
            </a:fld>
            <a:endParaRPr lang="tr-TR"/>
          </a:p>
        </p:txBody>
      </p:sp>
    </p:spTree>
    <p:extLst>
      <p:ext uri="{BB962C8B-B14F-4D97-AF65-F5344CB8AC3E}">
        <p14:creationId xmlns:p14="http://schemas.microsoft.com/office/powerpoint/2010/main" val="8482516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B111B67E-9989-4556-A9D5-2FDB13DC093C}" type="slidenum">
              <a:rPr lang="tr-TR" smtClean="0"/>
              <a:t>142</a:t>
            </a:fld>
            <a:endParaRPr lang="tr-TR"/>
          </a:p>
        </p:txBody>
      </p:sp>
    </p:spTree>
    <p:extLst>
      <p:ext uri="{BB962C8B-B14F-4D97-AF65-F5344CB8AC3E}">
        <p14:creationId xmlns:p14="http://schemas.microsoft.com/office/powerpoint/2010/main" val="98449733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pic>
        <p:nvPicPr>
          <p:cNvPr id="7" name="Picture 6"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tr-TR"/>
              <a:t>Asıl başlık stili için tıklatın</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endParaRPr lang="en-US" dirty="0"/>
          </a:p>
        </p:txBody>
      </p:sp>
      <p:sp>
        <p:nvSpPr>
          <p:cNvPr id="4" name="Date Placeholder 3"/>
          <p:cNvSpPr>
            <a:spLocks noGrp="1"/>
          </p:cNvSpPr>
          <p:nvPr>
            <p:ph type="dt" sz="half" idx="10"/>
          </p:nvPr>
        </p:nvSpPr>
        <p:spPr>
          <a:xfrm>
            <a:off x="7909561" y="4314328"/>
            <a:ext cx="2910840" cy="374642"/>
          </a:xfrm>
        </p:spPr>
        <p:txBody>
          <a:bodyPr/>
          <a:lstStyle/>
          <a:p>
            <a:fld id="{C98E333C-0E0A-4803-8230-B40CD90D0A26}" type="datetime1">
              <a:rPr lang="tr-TR" smtClean="0"/>
              <a:t>2.10.2023</a:t>
            </a:fld>
            <a:endParaRPr lang="tr-TR"/>
          </a:p>
        </p:txBody>
      </p:sp>
      <p:sp>
        <p:nvSpPr>
          <p:cNvPr id="5" name="Footer Placeholder 4"/>
          <p:cNvSpPr>
            <a:spLocks noGrp="1"/>
          </p:cNvSpPr>
          <p:nvPr>
            <p:ph type="ftr" sz="quarter" idx="11"/>
          </p:nvPr>
        </p:nvSpPr>
        <p:spPr>
          <a:xfrm>
            <a:off x="1371600" y="4323845"/>
            <a:ext cx="6400800" cy="365125"/>
          </a:xfrm>
        </p:spPr>
        <p:txBody>
          <a:bodyPr/>
          <a:lstStyle/>
          <a:p>
            <a:endParaRPr lang="tr-TR"/>
          </a:p>
        </p:txBody>
      </p:sp>
      <p:sp>
        <p:nvSpPr>
          <p:cNvPr id="6" name="Slide Number Placeholder 5"/>
          <p:cNvSpPr>
            <a:spLocks noGrp="1"/>
          </p:cNvSpPr>
          <p:nvPr>
            <p:ph type="sldNum" sz="quarter" idx="12"/>
          </p:nvPr>
        </p:nvSpPr>
        <p:spPr>
          <a:xfrm>
            <a:off x="8077200" y="1430866"/>
            <a:ext cx="2743200" cy="365125"/>
          </a:xfrm>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24004345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Yazılı Panoramik Resim">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tr-TR"/>
              <a:t>Asıl başlık stili için tıklatın</a:t>
            </a:r>
            <a:endParaRPr lang="en-US" dirty="0"/>
          </a:p>
        </p:txBody>
      </p:sp>
      <p:sp>
        <p:nvSpPr>
          <p:cNvPr id="3" name="Picture Placeholder 2"/>
          <p:cNvSpPr>
            <a:spLocks noGrp="1" noChangeAspect="1"/>
          </p:cNvSpPr>
          <p:nvPr>
            <p:ph type="pic" idx="1"/>
          </p:nvPr>
        </p:nvSpPr>
        <p:spPr>
          <a:xfrm>
            <a:off x="681727" y="941439"/>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a:t>Resim eklemek için simgeyi tıklatın</a:t>
            </a:r>
            <a:endParaRPr lang="en-US" dirty="0"/>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Date Placeholder 4"/>
          <p:cNvSpPr>
            <a:spLocks noGrp="1"/>
          </p:cNvSpPr>
          <p:nvPr>
            <p:ph type="dt" sz="half" idx="10"/>
          </p:nvPr>
        </p:nvSpPr>
        <p:spPr/>
        <p:txBody>
          <a:bodyPr/>
          <a:lstStyle/>
          <a:p>
            <a:fld id="{BF0EDF71-B6E0-4273-84A7-4D3B9EC77D0E}" type="datetime1">
              <a:rPr lang="tr-TR" smtClean="0"/>
              <a:t>2.10.2023</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16260540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Başlık ve Resim Yazısı">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2"/>
            <a:ext cx="10820400" cy="2802467"/>
          </a:xfrm>
        </p:spPr>
        <p:txBody>
          <a:bodyPr anchor="ctr"/>
          <a:lstStyle>
            <a:lvl1pPr algn="l">
              <a:defRPr sz="3200"/>
            </a:lvl1pPr>
          </a:lstStyle>
          <a:p>
            <a:r>
              <a:rPr lang="tr-TR"/>
              <a:t>Asıl başlık stili için tıklatın</a:t>
            </a:r>
            <a:endParaRPr lang="en-US" dirty="0"/>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B0CBA3D7-DDD6-4BB1-9D64-D52E97D6A028}" type="datetime1">
              <a:rPr lang="tr-TR" smtClean="0"/>
              <a:t>2.10.2023</a:t>
            </a:fld>
            <a:endParaRPr lang="tr-TR"/>
          </a:p>
        </p:txBody>
      </p:sp>
      <p:sp>
        <p:nvSpPr>
          <p:cNvPr id="6" name="Footer Placeholder 5"/>
          <p:cNvSpPr>
            <a:spLocks noGrp="1"/>
          </p:cNvSpPr>
          <p:nvPr>
            <p:ph type="ftr" sz="quarter" idx="11"/>
          </p:nvPr>
        </p:nvSpPr>
        <p:spPr>
          <a:xfrm>
            <a:off x="685800" y="379941"/>
            <a:ext cx="6991492" cy="365125"/>
          </a:xfrm>
        </p:spPr>
        <p:txBody>
          <a:bodyPr/>
          <a:lstStyle/>
          <a:p>
            <a:endParaRPr lang="tr-TR"/>
          </a:p>
        </p:txBody>
      </p:sp>
      <p:sp>
        <p:nvSpPr>
          <p:cNvPr id="7" name="Slide Number Placeholder 6"/>
          <p:cNvSpPr>
            <a:spLocks noGrp="1"/>
          </p:cNvSpPr>
          <p:nvPr>
            <p:ph type="sldNum" sz="quarter" idx="12"/>
          </p:nvPr>
        </p:nvSpPr>
        <p:spPr>
          <a:xfrm>
            <a:off x="10862452" y="381000"/>
            <a:ext cx="643748" cy="365125"/>
          </a:xfrm>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332261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Resim Yazılı Alıntı">
    <p:spTree>
      <p:nvGrpSpPr>
        <p:cNvPr id="1" name=""/>
        <p:cNvGrpSpPr/>
        <p:nvPr/>
      </p:nvGrpSpPr>
      <p:grpSpPr>
        <a:xfrm>
          <a:off x="0" y="0"/>
          <a:ext cx="0" cy="0"/>
          <a:chOff x="0" y="0"/>
          <a:chExt cx="0" cy="0"/>
        </a:xfrm>
      </p:grpSpPr>
      <p:pic>
        <p:nvPicPr>
          <p:cNvPr id="13" name="Picture 12"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7" y="753533"/>
            <a:ext cx="10151533" cy="2604495"/>
          </a:xfrm>
        </p:spPr>
        <p:txBody>
          <a:bodyPr anchor="ctr"/>
          <a:lstStyle>
            <a:lvl1pPr algn="l">
              <a:defRPr sz="3200"/>
            </a:lvl1pPr>
          </a:lstStyle>
          <a:p>
            <a:r>
              <a:rPr lang="tr-TR"/>
              <a:t>Asıl başlık stili için tıklatın</a:t>
            </a:r>
            <a:endParaRPr lang="en-US" dirty="0"/>
          </a:p>
        </p:txBody>
      </p:sp>
      <p:sp>
        <p:nvSpPr>
          <p:cNvPr id="12" name="Text Placeholder 3"/>
          <p:cNvSpPr>
            <a:spLocks noGrp="1"/>
          </p:cNvSpPr>
          <p:nvPr>
            <p:ph type="body" sz="half" idx="13"/>
          </p:nvPr>
        </p:nvSpPr>
        <p:spPr>
          <a:xfrm>
            <a:off x="1303865" y="3365556"/>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4" name="Text Placeholder 3"/>
          <p:cNvSpPr>
            <a:spLocks noGrp="1"/>
          </p:cNvSpPr>
          <p:nvPr>
            <p:ph type="body" sz="half" idx="2"/>
          </p:nvPr>
        </p:nvSpPr>
        <p:spPr>
          <a:xfrm>
            <a:off x="1024467" y="3959862"/>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53EDD30A-DFA5-4FF5-897E-64E82230FFB6}" type="datetime1">
              <a:rPr lang="tr-TR" smtClean="0"/>
              <a:t>2.10.2023</a:t>
            </a:fld>
            <a:endParaRPr lang="tr-TR"/>
          </a:p>
        </p:txBody>
      </p:sp>
      <p:sp>
        <p:nvSpPr>
          <p:cNvPr id="6" name="Footer Placeholder 5"/>
          <p:cNvSpPr>
            <a:spLocks noGrp="1"/>
          </p:cNvSpPr>
          <p:nvPr>
            <p:ph type="ftr" sz="quarter" idx="11"/>
          </p:nvPr>
        </p:nvSpPr>
        <p:spPr>
          <a:xfrm>
            <a:off x="685800" y="379941"/>
            <a:ext cx="6991492" cy="365125"/>
          </a:xfrm>
        </p:spPr>
        <p:txBody>
          <a:bodyPr/>
          <a:lstStyle/>
          <a:p>
            <a:endParaRPr lang="tr-TR"/>
          </a:p>
        </p:txBody>
      </p:sp>
      <p:sp>
        <p:nvSpPr>
          <p:cNvPr id="7" name="Slide Number Placeholder 6"/>
          <p:cNvSpPr>
            <a:spLocks noGrp="1"/>
          </p:cNvSpPr>
          <p:nvPr>
            <p:ph type="sldNum" sz="quarter" idx="12"/>
          </p:nvPr>
        </p:nvSpPr>
        <p:spPr>
          <a:xfrm>
            <a:off x="10862452" y="381000"/>
            <a:ext cx="643748" cy="365125"/>
          </a:xfrm>
        </p:spPr>
        <p:txBody>
          <a:bodyPr/>
          <a:lstStyle/>
          <a:p>
            <a:fld id="{F302176B-0E47-46AC-8F43-DAB4B8A37D06}" type="slidenum">
              <a:rPr lang="tr-TR" smtClean="0"/>
              <a:pPr/>
              <a:t>‹#›</a:t>
            </a:fld>
            <a:endParaRPr lang="tr-TR"/>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4405881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İsim Kartı">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5" y="1124701"/>
            <a:ext cx="10146186" cy="2511835"/>
          </a:xfrm>
        </p:spPr>
        <p:txBody>
          <a:bodyPr anchor="b"/>
          <a:lstStyle>
            <a:lvl1pPr algn="l">
              <a:defRPr sz="3200"/>
            </a:lvl1pPr>
          </a:lstStyle>
          <a:p>
            <a:r>
              <a:rPr lang="tr-TR"/>
              <a:t>Asıl başlık stili için tıklatın</a:t>
            </a:r>
            <a:endParaRPr lang="en-US" dirty="0"/>
          </a:p>
        </p:txBody>
      </p:sp>
      <p:sp>
        <p:nvSpPr>
          <p:cNvPr id="4" name="Text Placeholder 3"/>
          <p:cNvSpPr>
            <a:spLocks noGrp="1"/>
          </p:cNvSpPr>
          <p:nvPr>
            <p:ph type="body" sz="half" idx="2"/>
          </p:nvPr>
        </p:nvSpPr>
        <p:spPr>
          <a:xfrm>
            <a:off x="1024467" y="3648315"/>
            <a:ext cx="10144654"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Date Placeholder 4"/>
          <p:cNvSpPr>
            <a:spLocks noGrp="1"/>
          </p:cNvSpPr>
          <p:nvPr>
            <p:ph type="dt" sz="half" idx="10"/>
          </p:nvPr>
        </p:nvSpPr>
        <p:spPr>
          <a:xfrm>
            <a:off x="7814452" y="378883"/>
            <a:ext cx="2910840" cy="365125"/>
          </a:xfrm>
        </p:spPr>
        <p:txBody>
          <a:bodyPr/>
          <a:lstStyle>
            <a:lvl1pPr algn="r">
              <a:defRPr/>
            </a:lvl1pPr>
          </a:lstStyle>
          <a:p>
            <a:fld id="{57FDD535-A0D1-4EF2-8898-A104AD84F624}" type="datetime1">
              <a:rPr lang="tr-TR" smtClean="0"/>
              <a:t>2.10.2023</a:t>
            </a:fld>
            <a:endParaRPr lang="tr-TR"/>
          </a:p>
        </p:txBody>
      </p:sp>
      <p:sp>
        <p:nvSpPr>
          <p:cNvPr id="6" name="Footer Placeholder 5"/>
          <p:cNvSpPr>
            <a:spLocks noGrp="1"/>
          </p:cNvSpPr>
          <p:nvPr>
            <p:ph type="ftr" sz="quarter" idx="11"/>
          </p:nvPr>
        </p:nvSpPr>
        <p:spPr>
          <a:xfrm>
            <a:off x="685800" y="378883"/>
            <a:ext cx="6991492" cy="365125"/>
          </a:xfrm>
        </p:spPr>
        <p:txBody>
          <a:bodyPr/>
          <a:lstStyle/>
          <a:p>
            <a:endParaRPr lang="tr-TR"/>
          </a:p>
        </p:txBody>
      </p:sp>
      <p:sp>
        <p:nvSpPr>
          <p:cNvPr id="7" name="Slide Number Placeholder 6"/>
          <p:cNvSpPr>
            <a:spLocks noGrp="1"/>
          </p:cNvSpPr>
          <p:nvPr>
            <p:ph type="sldNum" sz="quarter" idx="12"/>
          </p:nvPr>
        </p:nvSpPr>
        <p:spPr>
          <a:xfrm>
            <a:off x="10862452" y="381000"/>
            <a:ext cx="643748" cy="365125"/>
          </a:xfrm>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6209464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Sütun">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tr-TR"/>
              <a:t>Asıl başlık stili için tıklatın</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10" name="Text Placeholder 3"/>
          <p:cNvSpPr>
            <a:spLocks noGrp="1"/>
          </p:cNvSpPr>
          <p:nvPr>
            <p:ph type="body" sz="half" idx="16"/>
          </p:nvPr>
        </p:nvSpPr>
        <p:spPr>
          <a:xfrm>
            <a:off x="4366858"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a:t>
            </a:r>
          </a:p>
        </p:txBody>
      </p:sp>
      <p:sp>
        <p:nvSpPr>
          <p:cNvPr id="3" name="Date Placeholder 2"/>
          <p:cNvSpPr>
            <a:spLocks noGrp="1"/>
          </p:cNvSpPr>
          <p:nvPr>
            <p:ph type="dt" sz="half" idx="10"/>
          </p:nvPr>
        </p:nvSpPr>
        <p:spPr/>
        <p:txBody>
          <a:bodyPr/>
          <a:lstStyle/>
          <a:p>
            <a:fld id="{18A91A9C-B695-4083-A6F5-8B9EF5879B84}" type="datetime1">
              <a:rPr lang="tr-TR" smtClean="0"/>
              <a:t>2.10.2023</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33558020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Resim Sütunu">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p:spPr>
        <p:txBody>
          <a:bodyPr/>
          <a:lstStyle/>
          <a:p>
            <a:r>
              <a:rPr lang="tr-TR"/>
              <a:t>Asıl başlık stili için tıklatın</a:t>
            </a:r>
            <a:endParaRPr lang="en-US" dirty="0"/>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a:t>Resim eklemek için simgeyi tıklatın</a:t>
            </a:r>
            <a:endParaRPr lang="en-US" dirty="0"/>
          </a:p>
        </p:txBody>
      </p:sp>
      <p:sp>
        <p:nvSpPr>
          <p:cNvPr id="21" name="Text Placeholder 3"/>
          <p:cNvSpPr>
            <a:spLocks noGrp="1"/>
          </p:cNvSpPr>
          <p:nvPr>
            <p:ph type="body" sz="half" idx="18"/>
          </p:nvPr>
        </p:nvSpPr>
        <p:spPr>
          <a:xfrm>
            <a:off x="688618" y="4873764"/>
            <a:ext cx="3451582"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a:t>
            </a:r>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a:t>Resim eklemek için simgeyi tıklatın</a:t>
            </a:r>
            <a:endParaRPr lang="en-US" dirty="0"/>
          </a:p>
        </p:txBody>
      </p:sp>
      <p:sp>
        <p:nvSpPr>
          <p:cNvPr id="24" name="Text Placeholder 3"/>
          <p:cNvSpPr>
            <a:spLocks noGrp="1"/>
          </p:cNvSpPr>
          <p:nvPr>
            <p:ph type="body" sz="half" idx="19"/>
          </p:nvPr>
        </p:nvSpPr>
        <p:spPr>
          <a:xfrm>
            <a:off x="4374264" y="4873763"/>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a:t>
            </a:r>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a:t>Resim eklemek için simgeyi tıklatın</a:t>
            </a:r>
            <a:endParaRPr lang="en-US" dirty="0"/>
          </a:p>
        </p:txBody>
      </p:sp>
      <p:sp>
        <p:nvSpPr>
          <p:cNvPr id="27" name="Text Placeholder 3"/>
          <p:cNvSpPr>
            <a:spLocks noGrp="1"/>
          </p:cNvSpPr>
          <p:nvPr>
            <p:ph type="body" sz="half" idx="20"/>
          </p:nvPr>
        </p:nvSpPr>
        <p:spPr>
          <a:xfrm>
            <a:off x="8049731" y="4873761"/>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a:t>
            </a:r>
          </a:p>
        </p:txBody>
      </p:sp>
      <p:sp>
        <p:nvSpPr>
          <p:cNvPr id="3" name="Date Placeholder 2"/>
          <p:cNvSpPr>
            <a:spLocks noGrp="1"/>
          </p:cNvSpPr>
          <p:nvPr>
            <p:ph type="dt" sz="half" idx="10"/>
          </p:nvPr>
        </p:nvSpPr>
        <p:spPr/>
        <p:txBody>
          <a:bodyPr/>
          <a:lstStyle/>
          <a:p>
            <a:fld id="{F2530E50-2441-4E32-A71F-24A31F2FA7FD}" type="datetime1">
              <a:rPr lang="tr-TR" smtClean="0"/>
              <a:t>2.10.2023</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8692768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dirty="0"/>
          </a:p>
        </p:txBody>
      </p:sp>
      <p:sp>
        <p:nvSpPr>
          <p:cNvPr id="3" name="Vertical Text Placeholder 2"/>
          <p:cNvSpPr>
            <a:spLocks noGrp="1"/>
          </p:cNvSpPr>
          <p:nvPr>
            <p:ph type="body" orient="vert" idx="1"/>
          </p:nvPr>
        </p:nvSpPr>
        <p:spPr>
          <a:xfrm>
            <a:off x="685800" y="2194559"/>
            <a:ext cx="10820400" cy="4024125"/>
          </a:xfrm>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EBB10E2E-E656-40A8-96D1-7521BA806DF4}" type="datetime1">
              <a:rPr lang="tr-TR" smtClean="0"/>
              <a:t>2.10.2023</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41432925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Dikey Başlık ve Metin">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66"/>
            <a:ext cx="2057400" cy="3903133"/>
          </a:xfrm>
        </p:spPr>
        <p:txBody>
          <a:bodyPr vert="eaVert"/>
          <a:lstStyle>
            <a:lvl1pPr algn="l">
              <a:defRPr/>
            </a:lvl1pPr>
          </a:lstStyle>
          <a:p>
            <a:r>
              <a:rPr lang="tr-TR"/>
              <a:t>Asıl başlık stili için tıklatın</a:t>
            </a:r>
            <a:endParaRPr lang="en-US" dirty="0"/>
          </a:p>
        </p:txBody>
      </p:sp>
      <p:sp>
        <p:nvSpPr>
          <p:cNvPr id="3" name="Vertical Text Placeholder 2"/>
          <p:cNvSpPr>
            <a:spLocks noGrp="1"/>
          </p:cNvSpPr>
          <p:nvPr>
            <p:ph type="body" orient="vert" idx="1"/>
          </p:nvPr>
        </p:nvSpPr>
        <p:spPr>
          <a:xfrm>
            <a:off x="1024466" y="745067"/>
            <a:ext cx="8204201" cy="3903133"/>
          </a:xfrm>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a:xfrm>
            <a:off x="7814452" y="379941"/>
            <a:ext cx="2910840" cy="365125"/>
          </a:xfrm>
        </p:spPr>
        <p:txBody>
          <a:bodyPr/>
          <a:lstStyle>
            <a:lvl1pPr algn="r">
              <a:defRPr/>
            </a:lvl1pPr>
          </a:lstStyle>
          <a:p>
            <a:fld id="{ED97CEA5-9437-4251-A781-FBB2722D1FBF}" type="datetime1">
              <a:rPr lang="tr-TR" smtClean="0"/>
              <a:t>2.10.2023</a:t>
            </a:fld>
            <a:endParaRPr lang="tr-TR"/>
          </a:p>
        </p:txBody>
      </p:sp>
      <p:sp>
        <p:nvSpPr>
          <p:cNvPr id="5" name="Footer Placeholder 4"/>
          <p:cNvSpPr>
            <a:spLocks noGrp="1"/>
          </p:cNvSpPr>
          <p:nvPr>
            <p:ph type="ftr" sz="quarter" idx="11"/>
          </p:nvPr>
        </p:nvSpPr>
        <p:spPr>
          <a:xfrm>
            <a:off x="685800" y="381000"/>
            <a:ext cx="6991492" cy="365125"/>
          </a:xfrm>
        </p:spPr>
        <p:txBody>
          <a:bodyPr/>
          <a:lstStyle/>
          <a:p>
            <a:endParaRPr lang="tr-TR"/>
          </a:p>
        </p:txBody>
      </p:sp>
      <p:sp>
        <p:nvSpPr>
          <p:cNvPr id="6" name="Slide Number Placeholder 5"/>
          <p:cNvSpPr>
            <a:spLocks noGrp="1"/>
          </p:cNvSpPr>
          <p:nvPr>
            <p:ph type="sldNum" sz="quarter" idx="12"/>
          </p:nvPr>
        </p:nvSpPr>
        <p:spPr>
          <a:xfrm>
            <a:off x="10862452" y="381000"/>
            <a:ext cx="643748" cy="365125"/>
          </a:xfrm>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32802191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dirty="0"/>
          </a:p>
        </p:txBody>
      </p:sp>
      <p:sp>
        <p:nvSpPr>
          <p:cNvPr id="3" name="Content Placeholder 2"/>
          <p:cNvSpPr>
            <a:spLocks noGrp="1"/>
          </p:cNvSpPr>
          <p:nvPr>
            <p:ph idx="1"/>
          </p:nvPr>
        </p:nvSpPr>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31A8CC8C-9AFA-4121-B325-3F2A28710985}" type="datetime1">
              <a:rPr lang="tr-TR" smtClean="0"/>
              <a:t>2.10.2023</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11929039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Bölüm Üstbilgisi">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3"/>
            <a:ext cx="10820399" cy="2801935"/>
          </a:xfrm>
        </p:spPr>
        <p:txBody>
          <a:bodyPr anchor="b">
            <a:normAutofit/>
          </a:bodyPr>
          <a:lstStyle>
            <a:lvl1pPr algn="r">
              <a:defRPr sz="4000"/>
            </a:lvl1pPr>
          </a:lstStyle>
          <a:p>
            <a:r>
              <a:rPr lang="tr-TR"/>
              <a:t>Asıl başlık stili için tıklatın</a:t>
            </a:r>
            <a:endParaRPr lang="en-US" dirty="0"/>
          </a:p>
        </p:txBody>
      </p:sp>
      <p:sp>
        <p:nvSpPr>
          <p:cNvPr id="3" name="Text Placeholder 2"/>
          <p:cNvSpPr>
            <a:spLocks noGrp="1"/>
          </p:cNvSpPr>
          <p:nvPr>
            <p:ph type="body" idx="1"/>
          </p:nvPr>
        </p:nvSpPr>
        <p:spPr>
          <a:xfrm>
            <a:off x="1024467" y="3641725"/>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a:t>
            </a:r>
          </a:p>
        </p:txBody>
      </p:sp>
      <p:sp>
        <p:nvSpPr>
          <p:cNvPr id="4" name="Date Placeholder 3"/>
          <p:cNvSpPr>
            <a:spLocks noGrp="1"/>
          </p:cNvSpPr>
          <p:nvPr>
            <p:ph type="dt" sz="half" idx="10"/>
          </p:nvPr>
        </p:nvSpPr>
        <p:spPr>
          <a:xfrm>
            <a:off x="7814452" y="381000"/>
            <a:ext cx="2910840" cy="365125"/>
          </a:xfrm>
        </p:spPr>
        <p:txBody>
          <a:bodyPr/>
          <a:lstStyle>
            <a:lvl1pPr algn="r">
              <a:defRPr/>
            </a:lvl1pPr>
          </a:lstStyle>
          <a:p>
            <a:fld id="{92D35E67-FD86-40F2-806D-437C1D1959CC}" type="datetime1">
              <a:rPr lang="tr-TR" smtClean="0"/>
              <a:t>2.10.2023</a:t>
            </a:fld>
            <a:endParaRPr lang="tr-TR"/>
          </a:p>
        </p:txBody>
      </p:sp>
      <p:sp>
        <p:nvSpPr>
          <p:cNvPr id="5" name="Footer Placeholder 4"/>
          <p:cNvSpPr>
            <a:spLocks noGrp="1"/>
          </p:cNvSpPr>
          <p:nvPr>
            <p:ph type="ftr" sz="quarter" idx="11"/>
          </p:nvPr>
        </p:nvSpPr>
        <p:spPr>
          <a:xfrm>
            <a:off x="685800" y="381001"/>
            <a:ext cx="6991492" cy="364065"/>
          </a:xfrm>
        </p:spPr>
        <p:txBody>
          <a:bodyPr/>
          <a:lstStyle/>
          <a:p>
            <a:endParaRPr lang="tr-TR"/>
          </a:p>
        </p:txBody>
      </p:sp>
      <p:sp>
        <p:nvSpPr>
          <p:cNvPr id="6" name="Slide Number Placeholder 5"/>
          <p:cNvSpPr>
            <a:spLocks noGrp="1"/>
          </p:cNvSpPr>
          <p:nvPr>
            <p:ph type="sldNum" sz="quarter" idx="12"/>
          </p:nvPr>
        </p:nvSpPr>
        <p:spPr>
          <a:xfrm>
            <a:off x="10862452" y="381000"/>
            <a:ext cx="643748" cy="365125"/>
          </a:xfrm>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1963255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Date Placeholder 4"/>
          <p:cNvSpPr>
            <a:spLocks noGrp="1"/>
          </p:cNvSpPr>
          <p:nvPr>
            <p:ph type="dt" sz="half" idx="10"/>
          </p:nvPr>
        </p:nvSpPr>
        <p:spPr/>
        <p:txBody>
          <a:bodyPr/>
          <a:lstStyle/>
          <a:p>
            <a:fld id="{B127BAF2-6253-416D-8420-FD775B084F2D}" type="datetime1">
              <a:rPr lang="tr-TR" smtClean="0"/>
              <a:t>2.10.2023</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13765654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tr-TR"/>
              <a:t>Asıl başlık stili için tıklatın</a:t>
            </a:r>
            <a:endParaRPr lang="en-US" dirty="0"/>
          </a:p>
        </p:txBody>
      </p:sp>
      <p:sp>
        <p:nvSpPr>
          <p:cNvPr id="3" name="Text Placeholder 2"/>
          <p:cNvSpPr>
            <a:spLocks noGrp="1"/>
          </p:cNvSpPr>
          <p:nvPr>
            <p:ph type="body" idx="1"/>
          </p:nvPr>
        </p:nvSpPr>
        <p:spPr>
          <a:xfrm>
            <a:off x="914409"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4" name="Content Placeholder 3"/>
          <p:cNvSpPr>
            <a:spLocks noGrp="1"/>
          </p:cNvSpPr>
          <p:nvPr>
            <p:ph sz="half" idx="2"/>
          </p:nvPr>
        </p:nvSpPr>
        <p:spPr>
          <a:xfrm>
            <a:off x="685800" y="3132666"/>
            <a:ext cx="5311775" cy="3086019"/>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6" name="Content Placeholder 5"/>
          <p:cNvSpPr>
            <a:spLocks noGrp="1"/>
          </p:cNvSpPr>
          <p:nvPr>
            <p:ph sz="quarter" idx="4"/>
          </p:nvPr>
        </p:nvSpPr>
        <p:spPr>
          <a:xfrm>
            <a:off x="6172200" y="3132666"/>
            <a:ext cx="5334000" cy="3086019"/>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7" name="Date Placeholder 6"/>
          <p:cNvSpPr>
            <a:spLocks noGrp="1"/>
          </p:cNvSpPr>
          <p:nvPr>
            <p:ph type="dt" sz="half" idx="10"/>
          </p:nvPr>
        </p:nvSpPr>
        <p:spPr/>
        <p:txBody>
          <a:bodyPr/>
          <a:lstStyle/>
          <a:p>
            <a:fld id="{569BCDCE-4778-4DC9-A0E9-9EBBAB377FAA}" type="datetime1">
              <a:rPr lang="tr-TR" smtClean="0"/>
              <a:t>2.10.2023</a:t>
            </a:fld>
            <a:endParaRPr lang="tr-TR"/>
          </a:p>
        </p:txBody>
      </p:sp>
      <p:sp>
        <p:nvSpPr>
          <p:cNvPr id="8" name="Footer Placeholder 7"/>
          <p:cNvSpPr>
            <a:spLocks noGrp="1"/>
          </p:cNvSpPr>
          <p:nvPr>
            <p:ph type="ftr" sz="quarter" idx="11"/>
          </p:nvPr>
        </p:nvSpPr>
        <p:spPr/>
        <p:txBody>
          <a:bodyPr/>
          <a:lstStyle/>
          <a:p>
            <a:endParaRPr lang="tr-TR"/>
          </a:p>
        </p:txBody>
      </p:sp>
      <p:sp>
        <p:nvSpPr>
          <p:cNvPr id="9" name="Slide Number Placeholder 8"/>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28704589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dirty="0"/>
          </a:p>
        </p:txBody>
      </p:sp>
      <p:sp>
        <p:nvSpPr>
          <p:cNvPr id="3" name="Date Placeholder 2"/>
          <p:cNvSpPr>
            <a:spLocks noGrp="1"/>
          </p:cNvSpPr>
          <p:nvPr>
            <p:ph type="dt" sz="half" idx="10"/>
          </p:nvPr>
        </p:nvSpPr>
        <p:spPr/>
        <p:txBody>
          <a:bodyPr/>
          <a:lstStyle/>
          <a:p>
            <a:fld id="{B4511048-326D-4314-A963-5ADC466A5D81}" type="datetime1">
              <a:rPr lang="tr-TR" smtClean="0"/>
              <a:t>2.10.2023</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7721571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13CD3F0-9FA3-49B3-991E-11BF67EC13DE}" type="datetime1">
              <a:rPr lang="tr-TR" smtClean="0"/>
              <a:t>2.10.2023</a:t>
            </a:fld>
            <a:endParaRPr lang="tr-TR"/>
          </a:p>
        </p:txBody>
      </p:sp>
      <p:sp>
        <p:nvSpPr>
          <p:cNvPr id="3" name="Footer Placeholder 2"/>
          <p:cNvSpPr>
            <a:spLocks noGrp="1"/>
          </p:cNvSpPr>
          <p:nvPr>
            <p:ph type="ftr" sz="quarter" idx="11"/>
          </p:nvPr>
        </p:nvSpPr>
        <p:spPr/>
        <p:txBody>
          <a:bodyPr/>
          <a:lstStyle/>
          <a:p>
            <a:endParaRPr lang="tr-TR"/>
          </a:p>
        </p:txBody>
      </p:sp>
      <p:sp>
        <p:nvSpPr>
          <p:cNvPr id="4" name="Slide Number Placeholder 3"/>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28079833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tr-TR"/>
              <a:t>Asıl başlık stili için tıklatın</a:t>
            </a:r>
            <a:endParaRPr lang="en-US" dirty="0"/>
          </a:p>
        </p:txBody>
      </p:sp>
      <p:sp>
        <p:nvSpPr>
          <p:cNvPr id="3" name="Content Placeholder 2"/>
          <p:cNvSpPr>
            <a:spLocks noGrp="1"/>
          </p:cNvSpPr>
          <p:nvPr>
            <p:ph idx="1"/>
          </p:nvPr>
        </p:nvSpPr>
        <p:spPr>
          <a:xfrm>
            <a:off x="4995582" y="746759"/>
            <a:ext cx="6510618" cy="5471925"/>
          </a:xfrm>
        </p:spPr>
        <p:txBody>
          <a:bodyPr anchor="ct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Text Placeholder 3"/>
          <p:cNvSpPr>
            <a:spLocks noGrp="1"/>
          </p:cNvSpPr>
          <p:nvPr>
            <p:ph type="body" sz="half" idx="2"/>
          </p:nvPr>
        </p:nvSpPr>
        <p:spPr>
          <a:xfrm>
            <a:off x="685800" y="3124199"/>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Date Placeholder 4"/>
          <p:cNvSpPr>
            <a:spLocks noGrp="1"/>
          </p:cNvSpPr>
          <p:nvPr>
            <p:ph type="dt" sz="half" idx="10"/>
          </p:nvPr>
        </p:nvSpPr>
        <p:spPr/>
        <p:txBody>
          <a:bodyPr/>
          <a:lstStyle/>
          <a:p>
            <a:fld id="{9C29C719-6846-4ADA-AEBE-5A3F1C2F71BC}" type="datetime1">
              <a:rPr lang="tr-TR" smtClean="0"/>
              <a:t>2.10.2023</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35789475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tr-TR"/>
              <a:t>Asıl başlık stili için tıklatın</a:t>
            </a:r>
            <a:endParaRPr lang="en-US" dirty="0"/>
          </a:p>
        </p:txBody>
      </p:sp>
      <p:sp>
        <p:nvSpPr>
          <p:cNvPr id="3" name="Picture Placeholder 2"/>
          <p:cNvSpPr>
            <a:spLocks noGrp="1" noChangeAspect="1"/>
          </p:cNvSpPr>
          <p:nvPr>
            <p:ph type="pic" idx="1"/>
          </p:nvPr>
        </p:nvSpPr>
        <p:spPr>
          <a:xfrm>
            <a:off x="7861238" y="751241"/>
            <a:ext cx="364496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a:t>Resim eklemek için simgeyi tıklatın</a:t>
            </a:r>
            <a:endParaRPr lang="en-US" dirty="0"/>
          </a:p>
        </p:txBody>
      </p:sp>
      <p:sp>
        <p:nvSpPr>
          <p:cNvPr id="4" name="Text Placeholder 3"/>
          <p:cNvSpPr>
            <a:spLocks noGrp="1"/>
          </p:cNvSpPr>
          <p:nvPr>
            <p:ph type="body" sz="half" idx="2"/>
          </p:nvPr>
        </p:nvSpPr>
        <p:spPr>
          <a:xfrm>
            <a:off x="685800" y="3124199"/>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Date Placeholder 4"/>
          <p:cNvSpPr>
            <a:spLocks noGrp="1"/>
          </p:cNvSpPr>
          <p:nvPr>
            <p:ph type="dt" sz="half" idx="10"/>
          </p:nvPr>
        </p:nvSpPr>
        <p:spPr/>
        <p:txBody>
          <a:bodyPr/>
          <a:lstStyle/>
          <a:p>
            <a:fld id="{1CF82122-8B02-4308-8BAB-1751DBDF6E06}" type="datetime1">
              <a:rPr lang="tr-TR" smtClean="0"/>
              <a:t>2.10.2023</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11263156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C0-HD-TOP.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tr-TR"/>
              <a:t>Asıl başlık stili için tıklatın</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2F4DBC28-A9D8-4A72-ABEC-7B4C40620B52}" type="datetime1">
              <a:rPr lang="tr-TR" smtClean="0"/>
              <a:t>2.10.2023</a:t>
            </a:fld>
            <a:endParaRPr lang="tr-TR"/>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tr-TR"/>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F302176B-0E47-46AC-8F43-DAB4B8A37D06}" type="slidenum">
              <a:rPr lang="tr-TR" smtClean="0"/>
              <a:pPr/>
              <a:t>‹#›</a:t>
            </a:fld>
            <a:endParaRPr lang="tr-TR"/>
          </a:p>
        </p:txBody>
      </p:sp>
    </p:spTree>
    <p:extLst>
      <p:ext uri="{BB962C8B-B14F-4D97-AF65-F5344CB8AC3E}">
        <p14:creationId xmlns:p14="http://schemas.microsoft.com/office/powerpoint/2010/main" val="3711045985"/>
      </p:ext>
    </p:extLst>
  </p:cSld>
  <p:clrMap bg1="lt1" tx1="dk1" bg2="lt2" tx2="dk2" accent1="accent1" accent2="accent2" accent3="accent3" accent4="accent4" accent5="accent5" accent6="accent6" hlink="hlink" folHlink="folHlink"/>
  <p:sldLayoutIdLst>
    <p:sldLayoutId id="2147484178" r:id="rId1"/>
    <p:sldLayoutId id="2147484179" r:id="rId2"/>
    <p:sldLayoutId id="2147484180" r:id="rId3"/>
    <p:sldLayoutId id="2147484181" r:id="rId4"/>
    <p:sldLayoutId id="2147484182" r:id="rId5"/>
    <p:sldLayoutId id="2147484183" r:id="rId6"/>
    <p:sldLayoutId id="2147484184" r:id="rId7"/>
    <p:sldLayoutId id="2147484185" r:id="rId8"/>
    <p:sldLayoutId id="2147484186" r:id="rId9"/>
    <p:sldLayoutId id="2147484187" r:id="rId10"/>
    <p:sldLayoutId id="2147484188" r:id="rId11"/>
    <p:sldLayoutId id="2147484189" r:id="rId12"/>
    <p:sldLayoutId id="2147484190" r:id="rId13"/>
    <p:sldLayoutId id="2147484191" r:id="rId14"/>
    <p:sldLayoutId id="2147484192" r:id="rId15"/>
    <p:sldLayoutId id="2147484193" r:id="rId16"/>
    <p:sldLayoutId id="2147484194" r:id="rId17"/>
  </p:sldLayoutIdLst>
  <p:hf hdr="0" ftr="0" dt="0"/>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image" Target="../media/image163.pn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image" Target="../media/image164.pn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image" Target="../media/image165.pn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image" Target="../media/image16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168.pn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image" Target="../media/image169.pn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2" Type="http://schemas.openxmlformats.org/officeDocument/2006/relationships/image" Target="../media/image170.pn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2" Type="http://schemas.openxmlformats.org/officeDocument/2006/relationships/image" Target="../media/image171.pn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2" Type="http://schemas.openxmlformats.org/officeDocument/2006/relationships/image" Target="../media/image172.png"/><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3" Type="http://schemas.openxmlformats.org/officeDocument/2006/relationships/image" Target="../media/image173.jpg"/><Relationship Id="rId2" Type="http://schemas.openxmlformats.org/officeDocument/2006/relationships/hyperlink" Target="http://www.pau.edu.tr/iibf"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8" Type="http://schemas.openxmlformats.org/officeDocument/2006/relationships/image" Target="../media/image168.emf"/><Relationship Id="rId13" Type="http://schemas.openxmlformats.org/officeDocument/2006/relationships/customXml" Target="../ink/ink6.xml"/><Relationship Id="rId3" Type="http://schemas.openxmlformats.org/officeDocument/2006/relationships/customXml" Target="../ink/ink1.xml"/><Relationship Id="rId7" Type="http://schemas.openxmlformats.org/officeDocument/2006/relationships/customXml" Target="../ink/ink3.xml"/><Relationship Id="rId12" Type="http://schemas.openxmlformats.org/officeDocument/2006/relationships/image" Target="../media/image170.emf"/><Relationship Id="rId2" Type="http://schemas.openxmlformats.org/officeDocument/2006/relationships/image" Target="../media/image174.png"/><Relationship Id="rId1" Type="http://schemas.openxmlformats.org/officeDocument/2006/relationships/slideLayout" Target="../slideLayouts/slideLayout2.xml"/><Relationship Id="rId6" Type="http://schemas.openxmlformats.org/officeDocument/2006/relationships/image" Target="../media/image167.emf"/><Relationship Id="rId11" Type="http://schemas.openxmlformats.org/officeDocument/2006/relationships/customXml" Target="../ink/ink5.xml"/><Relationship Id="rId5" Type="http://schemas.openxmlformats.org/officeDocument/2006/relationships/customXml" Target="../ink/ink2.xml"/><Relationship Id="rId10" Type="http://schemas.openxmlformats.org/officeDocument/2006/relationships/image" Target="../media/image169.emf"/><Relationship Id="rId4" Type="http://schemas.openxmlformats.org/officeDocument/2006/relationships/image" Target="../media/image166.emf"/><Relationship Id="rId9" Type="http://schemas.openxmlformats.org/officeDocument/2006/relationships/customXml" Target="../ink/ink4.xml"/><Relationship Id="rId14" Type="http://schemas.openxmlformats.org/officeDocument/2006/relationships/image" Target="../media/image171.emf"/></Relationships>
</file>

<file path=ppt/slides/_rels/slide121.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hyperlink" Target="http://www.pau.edu.tr/iibf" TargetMode="Externa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176.png"/><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2" Type="http://schemas.openxmlformats.org/officeDocument/2006/relationships/image" Target="../media/image177.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178.emf"/><Relationship Id="rId2" Type="http://schemas.openxmlformats.org/officeDocument/2006/relationships/oleObject" Target="../embeddings/oleObject1.bin"/><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179.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174.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180.png"/><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image" Target="../media/image181.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15.pn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30.xml.rels><?xml version="1.0" encoding="UTF-8" standalone="yes"?>
<Relationships xmlns="http://schemas.openxmlformats.org/package/2006/relationships"><Relationship Id="rId2" Type="http://schemas.openxmlformats.org/officeDocument/2006/relationships/image" Target="../media/image183.pn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184.jpg"/><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hyperlink" Target="http://ebs.pau.edu.tr/" TargetMode="Externa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186.pn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image" Target="../media/image187.pn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image" Target="../media/image188.png"/><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2" Type="http://schemas.openxmlformats.org/officeDocument/2006/relationships/image" Target="../media/image189.jpeg"/><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3" Type="http://schemas.openxmlformats.org/officeDocument/2006/relationships/hyperlink" Target="https://www.pau.edu.tr/sks/tr/haber/halkbank-kampuste-" TargetMode="External"/><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92.png"/><Relationship Id="rId5" Type="http://schemas.openxmlformats.org/officeDocument/2006/relationships/image" Target="../media/image191.png"/><Relationship Id="rId4" Type="http://schemas.openxmlformats.org/officeDocument/2006/relationships/image" Target="../media/image190.png"/></Relationships>
</file>

<file path=ppt/slides/_rels/slide139.xml.rels><?xml version="1.0" encoding="UTF-8" standalone="yes"?>
<Relationships xmlns="http://schemas.openxmlformats.org/package/2006/relationships"><Relationship Id="rId3" Type="http://schemas.openxmlformats.org/officeDocument/2006/relationships/hyperlink" Target="https://www.pau.edu.tr/sks/tr/haber/halkbank-kampuste-" TargetMode="External"/><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93.jpg"/></Relationships>
</file>

<file path=ppt/slides/_rels/slide14.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8" Type="http://schemas.openxmlformats.org/officeDocument/2006/relationships/image" Target="../media/image119.png"/><Relationship Id="rId3" Type="http://schemas.openxmlformats.org/officeDocument/2006/relationships/slideLayout" Target="../slideLayouts/slideLayout2.xml"/><Relationship Id="rId7" Type="http://schemas.openxmlformats.org/officeDocument/2006/relationships/image" Target="../media/image198.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197.png"/><Relationship Id="rId5" Type="http://schemas.microsoft.com/office/2007/relationships/hdphoto" Target="../media/hdphoto1.wdp"/><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hyperlink" Target="http://www.pau.edu.tr/oidb/tr/sayfa/yonetmelik" TargetMode="Externa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pusula.pau.edu.tr/" TargetMode="External"/><Relationship Id="rId2" Type="http://schemas.openxmlformats.org/officeDocument/2006/relationships/hyperlink" Target="http://pusula.pau.edu.tr/" TargetMode="Externa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hyperlink" Target="https://www.youtube.com/watch?v=cQ2n1IOMPoY"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www.pau.edu.tr/" TargetMode="External"/><Relationship Id="rId1" Type="http://schemas.openxmlformats.org/officeDocument/2006/relationships/slideLayout" Target="../slideLayouts/slideLayout2.xml"/><Relationship Id="rId4" Type="http://schemas.microsoft.com/office/2007/relationships/hdphoto" Target="../media/hdphoto2.wdp"/></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hyperlink" Target="http://www.pau.edu.tr/eduroam" TargetMode="Externa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hyperlink" Target="http://www.pau.edu.tr/uluslararasi/tr" TargetMode="External"/><Relationship Id="rId7" Type="http://schemas.openxmlformats.org/officeDocument/2006/relationships/image" Target="../media/image43.png"/><Relationship Id="rId2" Type="http://schemas.openxmlformats.org/officeDocument/2006/relationships/hyperlink" Target="http://www.pau.edu.tr/farabi/tr/" TargetMode="Externa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41.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5.png"/><Relationship Id="rId3" Type="http://schemas.openxmlformats.org/officeDocument/2006/relationships/image" Target="../media/image45.jpeg"/><Relationship Id="rId7" Type="http://schemas.openxmlformats.org/officeDocument/2006/relationships/image" Target="../media/image49.jpeg"/><Relationship Id="rId12" Type="http://schemas.openxmlformats.org/officeDocument/2006/relationships/image" Target="../media/image54.png"/><Relationship Id="rId2" Type="http://schemas.openxmlformats.org/officeDocument/2006/relationships/image" Target="../media/image44.jpeg"/><Relationship Id="rId1" Type="http://schemas.openxmlformats.org/officeDocument/2006/relationships/slideLayout" Target="../slideLayouts/slideLayout2.xml"/><Relationship Id="rId6" Type="http://schemas.openxmlformats.org/officeDocument/2006/relationships/image" Target="../media/image48.jpeg"/><Relationship Id="rId11" Type="http://schemas.openxmlformats.org/officeDocument/2006/relationships/image" Target="../media/image53.png"/><Relationship Id="rId5" Type="http://schemas.openxmlformats.org/officeDocument/2006/relationships/image" Target="../media/image47.jpeg"/><Relationship Id="rId15" Type="http://schemas.openxmlformats.org/officeDocument/2006/relationships/image" Target="../media/image57.jpeg"/><Relationship Id="rId10" Type="http://schemas.openxmlformats.org/officeDocument/2006/relationships/image" Target="../media/image52.png"/><Relationship Id="rId4" Type="http://schemas.openxmlformats.org/officeDocument/2006/relationships/image" Target="../media/image46.jpeg"/><Relationship Id="rId9" Type="http://schemas.openxmlformats.org/officeDocument/2006/relationships/image" Target="../media/image51.jpeg"/><Relationship Id="rId14" Type="http://schemas.openxmlformats.org/officeDocument/2006/relationships/image" Target="../media/image56.jpeg"/></Relationships>
</file>

<file path=ppt/slides/_rels/slide42.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hyperlink" Target="http://www.pau.edu.tr/sks/tr/sayfa/topluluklar" TargetMode="External"/><Relationship Id="rId1" Type="http://schemas.openxmlformats.org/officeDocument/2006/relationships/slideLayout" Target="../slideLayouts/slideLayout2.xml"/><Relationship Id="rId4" Type="http://schemas.microsoft.com/office/2007/relationships/hdphoto" Target="../media/hdphoto12.wdp"/></Relationships>
</file>

<file path=ppt/slides/_rels/slide44.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image" Target="../media/image60.jpg"/><Relationship Id="rId1" Type="http://schemas.openxmlformats.org/officeDocument/2006/relationships/slideLayout" Target="../slideLayouts/slideLayout2.xml"/><Relationship Id="rId5" Type="http://schemas.openxmlformats.org/officeDocument/2006/relationships/image" Target="../media/image63.jpg"/><Relationship Id="rId4" Type="http://schemas.openxmlformats.org/officeDocument/2006/relationships/image" Target="../media/image62.png"/></Relationships>
</file>

<file path=ppt/slides/_rels/slide4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hyperlink" Target="http://kutuphane.pau.edu.tr/" TargetMode="Externa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hyperlink" Target="http://www.pau.edu.tr/sks/" TargetMode="Externa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hyperlink" Target="http://www.pau.edu.tr/psikiyatri" TargetMode="External"/><Relationship Id="rId2" Type="http://schemas.openxmlformats.org/officeDocument/2006/relationships/hyperlink" Target="http://www.pau.edu.tr/hastane" TargetMode="External"/><Relationship Id="rId1" Type="http://schemas.openxmlformats.org/officeDocument/2006/relationships/slideLayout" Target="../slideLayouts/slideLayout2.xml"/><Relationship Id="rId4" Type="http://schemas.openxmlformats.org/officeDocument/2006/relationships/image" Target="../media/image69.jpg"/></Relationships>
</file>

<file path=ppt/slides/_rels/slide5.xml.rels><?xml version="1.0" encoding="UTF-8" standalone="yes"?>
<Relationships xmlns="http://schemas.openxmlformats.org/package/2006/relationships"><Relationship Id="rId8" Type="http://schemas.openxmlformats.org/officeDocument/2006/relationships/diagramLayout" Target="../diagrams/layout2.xml"/><Relationship Id="rId13" Type="http://schemas.microsoft.com/office/2007/relationships/hdphoto" Target="../media/hdphoto3.wdp"/><Relationship Id="rId3" Type="http://schemas.openxmlformats.org/officeDocument/2006/relationships/diagramLayout" Target="../diagrams/layout1.xml"/><Relationship Id="rId7" Type="http://schemas.openxmlformats.org/officeDocument/2006/relationships/diagramData" Target="../diagrams/data2.xml"/><Relationship Id="rId12" Type="http://schemas.openxmlformats.org/officeDocument/2006/relationships/image" Target="../media/image8.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50.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8" Type="http://schemas.openxmlformats.org/officeDocument/2006/relationships/image" Target="../media/image78.jpg"/><Relationship Id="rId3" Type="http://schemas.openxmlformats.org/officeDocument/2006/relationships/image" Target="../media/image73.png"/><Relationship Id="rId7" Type="http://schemas.openxmlformats.org/officeDocument/2006/relationships/image" Target="../media/image77.jpg"/><Relationship Id="rId2" Type="http://schemas.openxmlformats.org/officeDocument/2006/relationships/image" Target="../media/image72.png"/><Relationship Id="rId1" Type="http://schemas.openxmlformats.org/officeDocument/2006/relationships/slideLayout" Target="../slideLayouts/slideLayout2.xml"/><Relationship Id="rId6" Type="http://schemas.openxmlformats.org/officeDocument/2006/relationships/image" Target="../media/image76.png"/><Relationship Id="rId5" Type="http://schemas.openxmlformats.org/officeDocument/2006/relationships/image" Target="../media/image75.jpg"/><Relationship Id="rId4" Type="http://schemas.openxmlformats.org/officeDocument/2006/relationships/image" Target="../media/image74.png"/><Relationship Id="rId9" Type="http://schemas.openxmlformats.org/officeDocument/2006/relationships/image" Target="../media/image79.jpeg"/></Relationships>
</file>

<file path=ppt/slides/_rels/slide53.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2.xml"/><Relationship Id="rId5" Type="http://schemas.openxmlformats.org/officeDocument/2006/relationships/image" Target="../media/image83.jpeg"/><Relationship Id="rId4" Type="http://schemas.openxmlformats.org/officeDocument/2006/relationships/image" Target="../media/image82.jpeg"/></Relationships>
</file>

<file path=ppt/slides/_rels/slide54.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hyperlink" Target="http://spormerkezi.pau.edu.tr/" TargetMode="External"/><Relationship Id="rId1" Type="http://schemas.openxmlformats.org/officeDocument/2006/relationships/slideLayout" Target="../slideLayouts/slideLayout2.xml"/><Relationship Id="rId4" Type="http://schemas.openxmlformats.org/officeDocument/2006/relationships/image" Target="../media/image85.jpeg"/></Relationships>
</file>

<file path=ppt/slides/_rels/slide55.xml.rels><?xml version="1.0" encoding="UTF-8" standalone="yes"?>
<Relationships xmlns="http://schemas.openxmlformats.org/package/2006/relationships"><Relationship Id="rId2" Type="http://schemas.openxmlformats.org/officeDocument/2006/relationships/image" Target="../media/image86.jp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87.jp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hyperlink" Target="https://pusula.pau.edu.tr/Login.aspx" TargetMode="Externa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7.xml"/><Relationship Id="rId4" Type="http://schemas.openxmlformats.org/officeDocument/2006/relationships/image" Target="../media/image96.png"/></Relationships>
</file>

<file path=ppt/slides/_rels/slide62.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png"/><Relationship Id="rId1" Type="http://schemas.openxmlformats.org/officeDocument/2006/relationships/slideLayout" Target="../slideLayouts/slideLayout7.xml"/><Relationship Id="rId4" Type="http://schemas.openxmlformats.org/officeDocument/2006/relationships/image" Target="../media/image99.jpeg"/></Relationships>
</file>

<file path=ppt/slides/_rels/slide63.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eg"/><Relationship Id="rId1" Type="http://schemas.openxmlformats.org/officeDocument/2006/relationships/slideLayout" Target="../slideLayouts/slideLayout7.xml"/><Relationship Id="rId5" Type="http://schemas.openxmlformats.org/officeDocument/2006/relationships/image" Target="../media/image103.png"/><Relationship Id="rId4" Type="http://schemas.openxmlformats.org/officeDocument/2006/relationships/image" Target="../media/image102.png"/></Relationships>
</file>

<file path=ppt/slides/_rels/slide64.xml.rels><?xml version="1.0" encoding="UTF-8" standalone="yes"?>
<Relationships xmlns="http://schemas.openxmlformats.org/package/2006/relationships"><Relationship Id="rId8" Type="http://schemas.openxmlformats.org/officeDocument/2006/relationships/image" Target="../media/image110.jpg"/><Relationship Id="rId3" Type="http://schemas.openxmlformats.org/officeDocument/2006/relationships/image" Target="../media/image105.jpeg"/><Relationship Id="rId7" Type="http://schemas.openxmlformats.org/officeDocument/2006/relationships/image" Target="../media/image109.jpg"/><Relationship Id="rId2" Type="http://schemas.openxmlformats.org/officeDocument/2006/relationships/image" Target="../media/image104.jpeg"/><Relationship Id="rId1" Type="http://schemas.openxmlformats.org/officeDocument/2006/relationships/slideLayout" Target="../slideLayouts/slideLayout7.xml"/><Relationship Id="rId6" Type="http://schemas.openxmlformats.org/officeDocument/2006/relationships/image" Target="../media/image108.jpeg"/><Relationship Id="rId5" Type="http://schemas.openxmlformats.org/officeDocument/2006/relationships/image" Target="../media/image107.png"/><Relationship Id="rId4" Type="http://schemas.openxmlformats.org/officeDocument/2006/relationships/image" Target="../media/image106.png"/><Relationship Id="rId9" Type="http://schemas.openxmlformats.org/officeDocument/2006/relationships/image" Target="../media/image111.png"/></Relationships>
</file>

<file path=ppt/slides/_rels/slide65.xml.rels><?xml version="1.0" encoding="UTF-8" standalone="yes"?>
<Relationships xmlns="http://schemas.openxmlformats.org/package/2006/relationships"><Relationship Id="rId2" Type="http://schemas.openxmlformats.org/officeDocument/2006/relationships/image" Target="../media/image112.jp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jp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jpg"/><Relationship Id="rId1" Type="http://schemas.openxmlformats.org/officeDocument/2006/relationships/slideLayout" Target="../slideLayouts/slideLayout7.xml"/><Relationship Id="rId4" Type="http://schemas.microsoft.com/office/2007/relationships/hdphoto" Target="../media/hdphoto13.wdp"/></Relationships>
</file>

<file path=ppt/slides/_rels/slide69.xml.rels><?xml version="1.0" encoding="UTF-8" standalone="yes"?>
<Relationships xmlns="http://schemas.openxmlformats.org/package/2006/relationships"><Relationship Id="rId2" Type="http://schemas.openxmlformats.org/officeDocument/2006/relationships/image" Target="../media/image118.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19.png"/></Relationships>
</file>

<file path=ppt/slides/_rels/slide72.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120.JP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7.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7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19.png"/><Relationship Id="rId4" Type="http://schemas.openxmlformats.org/officeDocument/2006/relationships/image" Target="../media/image122.png"/></Relationships>
</file>

<file path=ppt/slides/_rels/slide7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19.png"/><Relationship Id="rId5" Type="http://schemas.openxmlformats.org/officeDocument/2006/relationships/image" Target="../media/image124.png"/><Relationship Id="rId4" Type="http://schemas.openxmlformats.org/officeDocument/2006/relationships/image" Target="../media/image123.png"/></Relationships>
</file>

<file path=ppt/slides/_rels/slide7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19.png"/><Relationship Id="rId4" Type="http://schemas.openxmlformats.org/officeDocument/2006/relationships/image" Target="../media/image125.png"/></Relationships>
</file>

<file path=ppt/slides/_rels/slide77.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127.JP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29.png"/><Relationship Id="rId5" Type="http://schemas.openxmlformats.org/officeDocument/2006/relationships/image" Target="../media/image128.png"/><Relationship Id="rId4" Type="http://schemas.openxmlformats.org/officeDocument/2006/relationships/image" Target="../media/image119.png"/></Relationships>
</file>

<file path=ppt/slides/_rels/slide8.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119.png"/><Relationship Id="rId4" Type="http://schemas.openxmlformats.org/officeDocument/2006/relationships/image" Target="../media/image130.png"/></Relationships>
</file>

<file path=ppt/slides/_rels/slide8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119.png"/><Relationship Id="rId4" Type="http://schemas.openxmlformats.org/officeDocument/2006/relationships/image" Target="../media/image131.png"/></Relationships>
</file>

<file path=ppt/slides/_rels/slide8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119.png"/><Relationship Id="rId4" Type="http://schemas.openxmlformats.org/officeDocument/2006/relationships/image" Target="../media/image132.png"/></Relationships>
</file>

<file path=ppt/slides/_rels/slide83.xml.rels><?xml version="1.0" encoding="UTF-8" standalone="yes"?>
<Relationships xmlns="http://schemas.openxmlformats.org/package/2006/relationships"><Relationship Id="rId3" Type="http://schemas.openxmlformats.org/officeDocument/2006/relationships/hyperlink" Target="http://www.pau.edu.tr/iibf/tr/sayfa/yandal-2" TargetMode="External"/><Relationship Id="rId2" Type="http://schemas.openxmlformats.org/officeDocument/2006/relationships/hyperlink" Target="http://www.pau.edu.tr/iibf/tr/sayfa/cift-anadal-2" TargetMode="Externa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19.png"/></Relationships>
</file>

<file path=ppt/slides/_rels/slide8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133.png"/><Relationship Id="rId4" Type="http://schemas.openxmlformats.org/officeDocument/2006/relationships/image" Target="../media/image119.png"/></Relationships>
</file>

<file path=ppt/slides/_rels/slide8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19.png"/><Relationship Id="rId5" Type="http://schemas.openxmlformats.org/officeDocument/2006/relationships/image" Target="../media/image134.png"/><Relationship Id="rId4" Type="http://schemas.openxmlformats.org/officeDocument/2006/relationships/hyperlink" Target="http://www.pau.edu.tr/isletme/tr" TargetMode="External"/></Relationships>
</file>

<file path=ppt/slides/_rels/slide8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19.png"/></Relationships>
</file>

<file path=ppt/slides/_rels/slide8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19.png"/></Relationships>
</file>

<file path=ppt/slides/_rels/slide89.xml.rels><?xml version="1.0" encoding="UTF-8" standalone="yes"?>
<Relationships xmlns="http://schemas.openxmlformats.org/package/2006/relationships"><Relationship Id="rId8" Type="http://schemas.openxmlformats.org/officeDocument/2006/relationships/image" Target="../media/image139.png"/><Relationship Id="rId3" Type="http://schemas.openxmlformats.org/officeDocument/2006/relationships/slideLayout" Target="../slideLayouts/slideLayout7.xml"/><Relationship Id="rId7" Type="http://schemas.openxmlformats.org/officeDocument/2006/relationships/image" Target="../media/image138.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37.png"/><Relationship Id="rId5" Type="http://schemas.openxmlformats.org/officeDocument/2006/relationships/image" Target="../media/image136.png"/><Relationship Id="rId4" Type="http://schemas.openxmlformats.org/officeDocument/2006/relationships/image" Target="../media/image135.png"/><Relationship Id="rId9" Type="http://schemas.openxmlformats.org/officeDocument/2006/relationships/image" Target="../media/image119.png"/></Relationships>
</file>

<file path=ppt/slides/_rels/slide9.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8" Type="http://schemas.openxmlformats.org/officeDocument/2006/relationships/image" Target="../media/image144.png"/><Relationship Id="rId3" Type="http://schemas.openxmlformats.org/officeDocument/2006/relationships/slideLayout" Target="../slideLayouts/slideLayout7.xml"/><Relationship Id="rId7" Type="http://schemas.openxmlformats.org/officeDocument/2006/relationships/image" Target="../media/image143.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42.png"/><Relationship Id="rId5" Type="http://schemas.openxmlformats.org/officeDocument/2006/relationships/image" Target="../media/image141.png"/><Relationship Id="rId4" Type="http://schemas.openxmlformats.org/officeDocument/2006/relationships/image" Target="../media/image140.png"/><Relationship Id="rId9" Type="http://schemas.openxmlformats.org/officeDocument/2006/relationships/image" Target="../media/image119.png"/></Relationships>
</file>

<file path=ppt/slides/_rels/slide91.xml.rels><?xml version="1.0" encoding="UTF-8" standalone="yes"?>
<Relationships xmlns="http://schemas.openxmlformats.org/package/2006/relationships"><Relationship Id="rId8" Type="http://schemas.openxmlformats.org/officeDocument/2006/relationships/image" Target="../media/image119.png"/><Relationship Id="rId3" Type="http://schemas.openxmlformats.org/officeDocument/2006/relationships/slideLayout" Target="../slideLayouts/slideLayout7.xml"/><Relationship Id="rId7" Type="http://schemas.openxmlformats.org/officeDocument/2006/relationships/image" Target="../media/image148.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147.png"/><Relationship Id="rId5" Type="http://schemas.openxmlformats.org/officeDocument/2006/relationships/image" Target="../media/image146.png"/><Relationship Id="rId4" Type="http://schemas.openxmlformats.org/officeDocument/2006/relationships/image" Target="../media/image145.png"/></Relationships>
</file>

<file path=ppt/slides/_rels/slide92.xml.rels><?xml version="1.0" encoding="UTF-8" standalone="yes"?>
<Relationships xmlns="http://schemas.openxmlformats.org/package/2006/relationships"><Relationship Id="rId8" Type="http://schemas.openxmlformats.org/officeDocument/2006/relationships/image" Target="../media/image119.png"/><Relationship Id="rId3" Type="http://schemas.openxmlformats.org/officeDocument/2006/relationships/slideLayout" Target="../slideLayouts/slideLayout7.xml"/><Relationship Id="rId7" Type="http://schemas.openxmlformats.org/officeDocument/2006/relationships/image" Target="../media/image152.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151.png"/><Relationship Id="rId5" Type="http://schemas.openxmlformats.org/officeDocument/2006/relationships/image" Target="../media/image150.png"/><Relationship Id="rId4" Type="http://schemas.openxmlformats.org/officeDocument/2006/relationships/image" Target="../media/image149.png"/></Relationships>
</file>

<file path=ppt/slides/_rels/slide9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119.png"/><Relationship Id="rId5" Type="http://schemas.openxmlformats.org/officeDocument/2006/relationships/image" Target="../media/image154.png"/><Relationship Id="rId4" Type="http://schemas.openxmlformats.org/officeDocument/2006/relationships/image" Target="../media/image153.png"/></Relationships>
</file>

<file path=ppt/slides/_rels/slide9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119.png"/><Relationship Id="rId4" Type="http://schemas.openxmlformats.org/officeDocument/2006/relationships/image" Target="../media/image155.png"/></Relationships>
</file>

<file path=ppt/slides/_rels/slide9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119.png"/><Relationship Id="rId4" Type="http://schemas.openxmlformats.org/officeDocument/2006/relationships/image" Target="../media/image156.png"/></Relationships>
</file>

<file path=ppt/slides/_rels/slide96.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ctrTitle"/>
          </p:nvPr>
        </p:nvSpPr>
        <p:spPr>
          <a:xfrm>
            <a:off x="1799999" y="2486408"/>
            <a:ext cx="8455104" cy="1341121"/>
          </a:xfrm>
        </p:spPr>
        <p:txBody>
          <a:bodyPr>
            <a:noAutofit/>
          </a:bodyPr>
          <a:lstStyle/>
          <a:p>
            <a:pPr algn="ctr">
              <a:lnSpc>
                <a:spcPct val="100000"/>
              </a:lnSpc>
            </a:pPr>
            <a:r>
              <a:rPr lang="tr-TR" sz="3200" b="1" dirty="0">
                <a:solidFill>
                  <a:srgbClr val="002060"/>
                </a:solidFill>
              </a:rPr>
              <a:t>PAMUKKALE ÜNİVERSİTESİ</a:t>
            </a:r>
            <a:br>
              <a:rPr lang="tr-TR" sz="2800" dirty="0">
                <a:solidFill>
                  <a:srgbClr val="002060"/>
                </a:solidFill>
              </a:rPr>
            </a:br>
            <a:br>
              <a:rPr lang="tr-TR" sz="2800" dirty="0">
                <a:solidFill>
                  <a:srgbClr val="002060"/>
                </a:solidFill>
              </a:rPr>
            </a:br>
            <a:r>
              <a:rPr lang="tr-TR" sz="2800" dirty="0">
                <a:solidFill>
                  <a:srgbClr val="002060"/>
                </a:solidFill>
              </a:rPr>
              <a:t>oryantasyon programı</a:t>
            </a:r>
            <a:br>
              <a:rPr lang="tr-TR" sz="2800" dirty="0">
                <a:solidFill>
                  <a:srgbClr val="002060"/>
                </a:solidFill>
              </a:rPr>
            </a:br>
            <a:r>
              <a:rPr lang="tr-TR" sz="2800" i="1" cap="none" dirty="0">
                <a:solidFill>
                  <a:srgbClr val="002060"/>
                </a:solidFill>
              </a:rPr>
              <a:t>02-06 EKİM 2023</a:t>
            </a:r>
          </a:p>
        </p:txBody>
      </p:sp>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05666" y="1533908"/>
            <a:ext cx="1885184" cy="1885184"/>
          </a:xfrm>
          <a:prstGeom prst="rect">
            <a:avLst/>
          </a:prstGeom>
        </p:spPr>
      </p:pic>
      <p:pic>
        <p:nvPicPr>
          <p:cNvPr id="5" name="Resim 4"/>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0" b="100000" l="0" r="100000">
                        <a14:foregroundMark x1="18988" y1="15716" x2="84405" y2="81129"/>
                        <a14:foregroundMark x1="84405" y1="81129" x2="93452" y2="33131"/>
                        <a14:foregroundMark x1="93452" y1="33131" x2="56607" y2="5583"/>
                        <a14:foregroundMark x1="56607" y1="5583" x2="18452" y2="16141"/>
                        <a14:foregroundMark x1="18452" y1="16141" x2="8393" y2="59709"/>
                        <a14:foregroundMark x1="8393" y1="59709" x2="30833" y2="87257"/>
                        <a14:foregroundMark x1="30833" y1="87257" x2="68036" y2="88107"/>
                        <a14:foregroundMark x1="68036" y1="88107" x2="83750" y2="79976"/>
                        <a14:foregroundMark x1="83750" y1="79976" x2="17857" y2="74029"/>
                        <a14:foregroundMark x1="17857" y1="74029" x2="77917" y2="11044"/>
                        <a14:foregroundMark x1="77917" y1="11044" x2="63810" y2="80765"/>
                        <a14:foregroundMark x1="63810" y1="80765" x2="40417" y2="5704"/>
                        <a14:foregroundMark x1="40417" y1="5704" x2="13274" y2="70206"/>
                        <a14:foregroundMark x1="13274" y1="70206" x2="90238" y2="41748"/>
                        <a14:foregroundMark x1="90238" y1="41748" x2="13393" y2="29733"/>
                      </a14:backgroundRemoval>
                    </a14:imgEffect>
                  </a14:imgLayer>
                </a14:imgProps>
              </a:ext>
              <a:ext uri="{28A0092B-C50C-407E-A947-70E740481C1C}">
                <a14:useLocalDpi xmlns:a14="http://schemas.microsoft.com/office/drawing/2010/main" val="0"/>
              </a:ext>
            </a:extLst>
          </a:blip>
          <a:srcRect l="3200" t="508" r="1463" b="3283"/>
          <a:stretch/>
        </p:blipFill>
        <p:spPr>
          <a:xfrm>
            <a:off x="9312376" y="1533908"/>
            <a:ext cx="1885453" cy="1886400"/>
          </a:xfrm>
          <a:prstGeom prst="rect">
            <a:avLst/>
          </a:prstGeom>
        </p:spPr>
      </p:pic>
      <p:sp>
        <p:nvSpPr>
          <p:cNvPr id="7" name="Başlık 1"/>
          <p:cNvSpPr txBox="1">
            <a:spLocks/>
          </p:cNvSpPr>
          <p:nvPr/>
        </p:nvSpPr>
        <p:spPr>
          <a:xfrm>
            <a:off x="3843224" y="4255770"/>
            <a:ext cx="4368654" cy="67056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kern="1200" cap="all" baseline="0">
                <a:solidFill>
                  <a:schemeClr val="tx1"/>
                </a:solidFill>
                <a:latin typeface="+mj-lt"/>
                <a:ea typeface="+mj-ea"/>
                <a:cs typeface="+mj-cs"/>
              </a:defRPr>
            </a:lvl1pPr>
          </a:lstStyle>
          <a:p>
            <a:pPr algn="ctr"/>
            <a:r>
              <a:rPr lang="tr-TR" sz="2400" cap="none" dirty="0">
                <a:solidFill>
                  <a:srgbClr val="002060"/>
                </a:solidFill>
                <a:latin typeface="Century Gothic" panose="020B0502020202020204" pitchFamily="34" charset="0"/>
              </a:rPr>
              <a:t>www.pau.edu.tr/pdrem</a:t>
            </a:r>
          </a:p>
        </p:txBody>
      </p:sp>
    </p:spTree>
    <p:extLst>
      <p:ext uri="{BB962C8B-B14F-4D97-AF65-F5344CB8AC3E}">
        <p14:creationId xmlns:p14="http://schemas.microsoft.com/office/powerpoint/2010/main" val="5445426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a:extLst>
              <a:ext uri="{FF2B5EF4-FFF2-40B4-BE49-F238E27FC236}">
                <a16:creationId xmlns:a16="http://schemas.microsoft.com/office/drawing/2014/main" id="{23D7E7AA-D1F4-4FD2-96AE-77926CD77101}"/>
              </a:ext>
            </a:extLst>
          </p:cNvPr>
          <p:cNvSpPr>
            <a:spLocks noGrp="1"/>
          </p:cNvSpPr>
          <p:nvPr>
            <p:ph idx="1"/>
          </p:nvPr>
        </p:nvSpPr>
        <p:spPr>
          <a:xfrm>
            <a:off x="1050758" y="1753644"/>
            <a:ext cx="10455442" cy="4493995"/>
          </a:xfrm>
        </p:spPr>
        <p:txBody>
          <a:bodyPr>
            <a:noAutofit/>
          </a:bodyPr>
          <a:lstStyle/>
          <a:p>
            <a:pPr marL="0" indent="0" algn="r">
              <a:buNone/>
            </a:pPr>
            <a:r>
              <a:rPr lang="tr-TR" sz="1400" dirty="0"/>
              <a:t>Alkol ve Madde Bağımlılığı Uygulama ve Araştırma Merkezi</a:t>
            </a:r>
          </a:p>
          <a:p>
            <a:pPr marL="0" indent="0" algn="r">
              <a:buNone/>
            </a:pPr>
            <a:r>
              <a:rPr lang="tr-TR" sz="1400" dirty="0"/>
              <a:t>Atatürk İlke ve İnkılapları Tarihi Araştırma ve Uygulama Merkezi </a:t>
            </a:r>
          </a:p>
          <a:p>
            <a:pPr marL="0" indent="0" algn="r">
              <a:buNone/>
            </a:pPr>
            <a:r>
              <a:rPr lang="tr-TR" sz="1400" dirty="0"/>
              <a:t>Bitki Genetiği ve Tarımsal </a:t>
            </a:r>
            <a:r>
              <a:rPr lang="tr-TR" sz="1400" dirty="0" err="1"/>
              <a:t>Biyoteknoloji</a:t>
            </a:r>
            <a:r>
              <a:rPr lang="tr-TR" sz="1400" dirty="0"/>
              <a:t> Uygulama ve Araştırma Merkezi </a:t>
            </a:r>
          </a:p>
          <a:p>
            <a:pPr marL="0" indent="0" algn="r">
              <a:buNone/>
            </a:pPr>
            <a:r>
              <a:rPr lang="tr-TR" sz="1400" dirty="0"/>
              <a:t>Botanik Bahçesi Uygulama ve Araştırma Merkezi</a:t>
            </a:r>
          </a:p>
          <a:p>
            <a:pPr marL="0" indent="0" algn="r">
              <a:buNone/>
            </a:pPr>
            <a:r>
              <a:rPr lang="tr-TR" sz="1400" dirty="0"/>
              <a:t>Çocuk ve Gençlik Eğitimi Uygulama ve Araştırma Merkezi</a:t>
            </a:r>
          </a:p>
          <a:p>
            <a:pPr marL="0" indent="0" algn="r">
              <a:buNone/>
            </a:pPr>
            <a:r>
              <a:rPr lang="tr-TR" sz="1400" dirty="0"/>
              <a:t>Deneysel Cerrahi Uygulama ve Araştırma Merkezi </a:t>
            </a:r>
          </a:p>
          <a:p>
            <a:pPr marL="0" indent="0" algn="r">
              <a:buNone/>
            </a:pPr>
            <a:r>
              <a:rPr lang="tr-TR" sz="1400" dirty="0"/>
              <a:t>Deniz Kaplumbağaları Araştırma ve Uygulama Merkezi </a:t>
            </a:r>
          </a:p>
          <a:p>
            <a:pPr marL="0" indent="0" algn="r">
              <a:buNone/>
            </a:pPr>
            <a:r>
              <a:rPr lang="tr-TR" sz="1400" dirty="0"/>
              <a:t>Deprem ve Yapı Uygulama ve Araştırma Merkezi </a:t>
            </a:r>
          </a:p>
          <a:p>
            <a:pPr marL="0" indent="0" algn="r">
              <a:buNone/>
            </a:pPr>
            <a:r>
              <a:rPr lang="tr-TR" sz="1400" dirty="0"/>
              <a:t>Dil Öğretimi Uygulama ve Araştırma Merkezi </a:t>
            </a:r>
          </a:p>
          <a:p>
            <a:pPr marL="0" indent="0" algn="r">
              <a:buNone/>
            </a:pPr>
            <a:r>
              <a:rPr lang="tr-TR" sz="1400" dirty="0"/>
              <a:t>Eğitim ve Öğretim Teknolojileri Uygulama ve Araştırma Merkezi </a:t>
            </a:r>
          </a:p>
          <a:p>
            <a:pPr marL="0" indent="0" algn="r">
              <a:buNone/>
            </a:pPr>
            <a:r>
              <a:rPr lang="tr-TR" sz="1400" dirty="0"/>
              <a:t>Ekonomik ve </a:t>
            </a:r>
            <a:r>
              <a:rPr lang="tr-TR" sz="1400" dirty="0" err="1"/>
              <a:t>Ekonometrik</a:t>
            </a:r>
            <a:r>
              <a:rPr lang="tr-TR" sz="1400" dirty="0"/>
              <a:t> Uygulama ve Araştırma Merkezi</a:t>
            </a:r>
          </a:p>
          <a:p>
            <a:pPr marL="0" indent="0" algn="r">
              <a:lnSpc>
                <a:spcPct val="110000"/>
              </a:lnSpc>
              <a:buNone/>
            </a:pPr>
            <a:r>
              <a:rPr lang="tr-TR" sz="1400" dirty="0"/>
              <a:t>Kariyer Planlama Uygulama ve Araştırma Merkezi Müdürlüğü</a:t>
            </a:r>
          </a:p>
          <a:p>
            <a:pPr marL="0" indent="0" algn="r">
              <a:lnSpc>
                <a:spcPct val="110000"/>
              </a:lnSpc>
              <a:buNone/>
            </a:pPr>
            <a:r>
              <a:rPr lang="tr-TR" sz="1400" dirty="0"/>
              <a:t>Flora ve Fauna Araştırma Geliştirme Uygulama ve Araştırma Merkezi </a:t>
            </a:r>
          </a:p>
          <a:p>
            <a:pPr marL="0" indent="0" algn="r">
              <a:lnSpc>
                <a:spcPct val="110000"/>
              </a:lnSpc>
              <a:buNone/>
            </a:pPr>
            <a:r>
              <a:rPr lang="tr-TR" sz="1400" dirty="0" err="1"/>
              <a:t>Geropsikiyatri</a:t>
            </a:r>
            <a:r>
              <a:rPr lang="tr-TR" sz="1400" dirty="0"/>
              <a:t> Uygulama ve Araştırma Merkezi </a:t>
            </a:r>
          </a:p>
          <a:p>
            <a:pPr marL="0" indent="0" algn="r">
              <a:lnSpc>
                <a:spcPct val="110000"/>
              </a:lnSpc>
              <a:buNone/>
            </a:pPr>
            <a:r>
              <a:rPr lang="tr-TR" sz="1400" dirty="0"/>
              <a:t>Güç Sistemleri Uygulama ve Araştırma Merkezi</a:t>
            </a:r>
          </a:p>
          <a:p>
            <a:pPr marL="0" indent="0" algn="r">
              <a:lnSpc>
                <a:spcPct val="110000"/>
              </a:lnSpc>
              <a:buNone/>
            </a:pPr>
            <a:r>
              <a:rPr lang="tr-TR" sz="1400" dirty="0"/>
              <a:t> </a:t>
            </a:r>
          </a:p>
          <a:p>
            <a:pPr marL="0" indent="0" algn="r">
              <a:buNone/>
            </a:pPr>
            <a:endParaRPr lang="tr-TR" sz="1400" dirty="0"/>
          </a:p>
          <a:p>
            <a:pPr marL="0" indent="0" algn="r">
              <a:buNone/>
            </a:pPr>
            <a:endParaRPr lang="tr-TR" sz="1400" dirty="0"/>
          </a:p>
        </p:txBody>
      </p:sp>
      <p:sp>
        <p:nvSpPr>
          <p:cNvPr id="3" name="Slayt Numarası Yer Tutucusu 2">
            <a:extLst>
              <a:ext uri="{FF2B5EF4-FFF2-40B4-BE49-F238E27FC236}">
                <a16:creationId xmlns:a16="http://schemas.microsoft.com/office/drawing/2014/main" id="{27FCCA80-C1D4-4AF0-A101-406377F72185}"/>
              </a:ext>
            </a:extLst>
          </p:cNvPr>
          <p:cNvSpPr>
            <a:spLocks noGrp="1"/>
          </p:cNvSpPr>
          <p:nvPr>
            <p:ph type="sldNum" sz="quarter" idx="12"/>
          </p:nvPr>
        </p:nvSpPr>
        <p:spPr/>
        <p:txBody>
          <a:bodyPr/>
          <a:lstStyle/>
          <a:p>
            <a:fld id="{F302176B-0E47-46AC-8F43-DAB4B8A37D06}" type="slidenum">
              <a:rPr lang="tr-TR" smtClean="0"/>
              <a:pPr/>
              <a:t>10</a:t>
            </a:fld>
            <a:endParaRPr lang="tr-TR"/>
          </a:p>
        </p:txBody>
      </p:sp>
      <p:sp>
        <p:nvSpPr>
          <p:cNvPr id="6" name="Başlık 1"/>
          <p:cNvSpPr>
            <a:spLocks noGrp="1"/>
          </p:cNvSpPr>
          <p:nvPr>
            <p:ph type="title"/>
          </p:nvPr>
        </p:nvSpPr>
        <p:spPr>
          <a:xfrm>
            <a:off x="2895600" y="764373"/>
            <a:ext cx="8610600" cy="772879"/>
          </a:xfrm>
        </p:spPr>
        <p:txBody>
          <a:bodyPr>
            <a:normAutofit/>
          </a:bodyPr>
          <a:lstStyle/>
          <a:p>
            <a:r>
              <a:rPr lang="tr-TR" sz="3600" b="1" i="1" dirty="0"/>
              <a:t>ARAŞTIRMA MERKEZLERİ</a:t>
            </a:r>
          </a:p>
        </p:txBody>
      </p:sp>
      <p:pic>
        <p:nvPicPr>
          <p:cNvPr id="5" name="Resim 4"/>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5700"/>
                    </a14:imgEffect>
                    <a14:imgEffect>
                      <a14:brightnessContrast bright="17000" contrast="16000"/>
                    </a14:imgEffect>
                  </a14:imgLayer>
                </a14:imgProps>
              </a:ext>
              <a:ext uri="{28A0092B-C50C-407E-A947-70E740481C1C}">
                <a14:useLocalDpi xmlns:a14="http://schemas.microsoft.com/office/drawing/2010/main" val="0"/>
              </a:ext>
            </a:extLst>
          </a:blip>
          <a:srcRect r="49730"/>
          <a:stretch/>
        </p:blipFill>
        <p:spPr>
          <a:xfrm>
            <a:off x="794759" y="1922724"/>
            <a:ext cx="3264494" cy="4324916"/>
          </a:xfrm>
          <a:prstGeom prst="rect">
            <a:avLst/>
          </a:prstGeom>
        </p:spPr>
      </p:pic>
    </p:spTree>
    <p:extLst>
      <p:ext uri="{BB962C8B-B14F-4D97-AF65-F5344CB8AC3E}">
        <p14:creationId xmlns:p14="http://schemas.microsoft.com/office/powerpoint/2010/main" val="355027030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0B918AE8-0E37-432A-A26B-544CD8DED3F9}"/>
              </a:ext>
            </a:extLst>
          </p:cNvPr>
          <p:cNvSpPr>
            <a:spLocks noGrp="1"/>
          </p:cNvSpPr>
          <p:nvPr>
            <p:ph idx="1"/>
          </p:nvPr>
        </p:nvSpPr>
        <p:spPr>
          <a:xfrm>
            <a:off x="1457739" y="1444487"/>
            <a:ext cx="10999304" cy="6235148"/>
          </a:xfrm>
        </p:spPr>
        <p:txBody>
          <a:bodyPr>
            <a:normAutofit/>
          </a:bodyPr>
          <a:lstStyle/>
          <a:p>
            <a:pPr marL="0" indent="0">
              <a:buNone/>
            </a:pPr>
            <a:r>
              <a:rPr lang="tr-TR" b="0" i="0" dirty="0">
                <a:effectLst/>
              </a:rPr>
              <a:t>ORY101 için hedeflenen yaşam becerilerine dair haftalık konu başlıkları ise şu şekildedir:</a:t>
            </a:r>
            <a:br>
              <a:rPr lang="tr-TR" dirty="0"/>
            </a:br>
            <a:br>
              <a:rPr lang="tr-TR" dirty="0"/>
            </a:br>
            <a:r>
              <a:rPr lang="tr-TR" b="0" i="0" dirty="0">
                <a:effectLst/>
              </a:rPr>
              <a:t>1. Üniversiteli Olmak</a:t>
            </a:r>
            <a:br>
              <a:rPr lang="tr-TR" dirty="0"/>
            </a:br>
            <a:r>
              <a:rPr lang="tr-TR" b="0" i="0" dirty="0">
                <a:effectLst/>
              </a:rPr>
              <a:t>2. Uzaktan Eğitime Uyum Sağlamak</a:t>
            </a:r>
            <a:br>
              <a:rPr lang="tr-TR" dirty="0"/>
            </a:br>
            <a:r>
              <a:rPr lang="tr-TR" b="0" i="0" dirty="0">
                <a:effectLst/>
              </a:rPr>
              <a:t>3. Fiziksel Sağlığı Korumak</a:t>
            </a:r>
            <a:br>
              <a:rPr lang="tr-TR" dirty="0"/>
            </a:br>
            <a:r>
              <a:rPr lang="tr-TR" b="0" i="0" dirty="0">
                <a:effectLst/>
              </a:rPr>
              <a:t>4. İyi Oluşu Korumak ve Artırmak</a:t>
            </a:r>
            <a:br>
              <a:rPr lang="tr-TR" dirty="0"/>
            </a:br>
            <a:r>
              <a:rPr lang="tr-TR" b="0" i="0" dirty="0">
                <a:effectLst/>
              </a:rPr>
              <a:t>5. Stres ve Kaygıyla Baş Etmek</a:t>
            </a:r>
            <a:br>
              <a:rPr lang="tr-TR" dirty="0"/>
            </a:br>
            <a:r>
              <a:rPr lang="tr-TR" b="0" i="0" dirty="0">
                <a:effectLst/>
              </a:rPr>
              <a:t>6. Odaklanmak, Motivasyonu Artırmak ve Verimli Çalışmak</a:t>
            </a:r>
            <a:br>
              <a:rPr lang="tr-TR" dirty="0"/>
            </a:br>
            <a:r>
              <a:rPr lang="tr-TR" b="0" i="0" dirty="0">
                <a:effectLst/>
              </a:rPr>
              <a:t>7. Topluluk Önünde Konuşmak ve Sınav Kaygısı ile Baş Etmek</a:t>
            </a:r>
            <a:br>
              <a:rPr lang="tr-TR" dirty="0"/>
            </a:br>
            <a:r>
              <a:rPr lang="tr-TR" b="0" i="0" dirty="0">
                <a:effectLst/>
              </a:rPr>
              <a:t>8. Yalnızlık Hissi ile Baş Etmek</a:t>
            </a:r>
            <a:br>
              <a:rPr lang="tr-TR" dirty="0"/>
            </a:br>
            <a:r>
              <a:rPr lang="tr-TR" b="0" i="0" dirty="0">
                <a:effectLst/>
              </a:rPr>
              <a:t>9. Depresyon ile Başa Çıkmak</a:t>
            </a:r>
            <a:br>
              <a:rPr lang="tr-TR" dirty="0"/>
            </a:br>
            <a:r>
              <a:rPr lang="tr-TR" b="0" i="0" dirty="0">
                <a:effectLst/>
              </a:rPr>
              <a:t>10. Kişisel Gelişimi Öncelik Yapmak</a:t>
            </a:r>
            <a:br>
              <a:rPr lang="tr-TR" dirty="0"/>
            </a:br>
            <a:r>
              <a:rPr lang="tr-TR" b="0" i="0" dirty="0">
                <a:effectLst/>
              </a:rPr>
              <a:t>11. Kendine ve Başkalarına Şefkatli Davranmak</a:t>
            </a:r>
            <a:br>
              <a:rPr lang="tr-TR" dirty="0"/>
            </a:br>
            <a:r>
              <a:rPr lang="tr-TR" b="0" i="0" dirty="0">
                <a:effectLst/>
              </a:rPr>
              <a:t>12. Özgüveni Korumak ve Artırmak</a:t>
            </a:r>
            <a:br>
              <a:rPr lang="tr-TR" dirty="0"/>
            </a:br>
            <a:r>
              <a:rPr lang="tr-TR" b="0" i="0" dirty="0">
                <a:effectLst/>
              </a:rPr>
              <a:t>13. Sağlıklı İlişkiler Kurmak ve Sürdürmek</a:t>
            </a:r>
            <a:br>
              <a:rPr lang="tr-TR" dirty="0"/>
            </a:br>
            <a:r>
              <a:rPr lang="tr-TR" b="0" i="0" dirty="0">
                <a:effectLst/>
              </a:rPr>
              <a:t>14. </a:t>
            </a:r>
            <a:r>
              <a:rPr lang="tr-TR" b="0" i="0" dirty="0" err="1">
                <a:effectLst/>
              </a:rPr>
              <a:t>Psikososyal</a:t>
            </a:r>
            <a:r>
              <a:rPr lang="tr-TR" b="0" i="0" dirty="0">
                <a:effectLst/>
              </a:rPr>
              <a:t> Becerileri Geliştirmek</a:t>
            </a:r>
            <a:endParaRPr lang="tr-TR" dirty="0"/>
          </a:p>
        </p:txBody>
      </p:sp>
      <p:sp>
        <p:nvSpPr>
          <p:cNvPr id="4" name="Slayt Numarası Yer Tutucusu 3">
            <a:extLst>
              <a:ext uri="{FF2B5EF4-FFF2-40B4-BE49-F238E27FC236}">
                <a16:creationId xmlns:a16="http://schemas.microsoft.com/office/drawing/2014/main" id="{06D5DA86-3C77-49AE-BD5F-1C81C2220D00}"/>
              </a:ext>
            </a:extLst>
          </p:cNvPr>
          <p:cNvSpPr>
            <a:spLocks noGrp="1"/>
          </p:cNvSpPr>
          <p:nvPr>
            <p:ph type="sldNum" sz="quarter" idx="12"/>
          </p:nvPr>
        </p:nvSpPr>
        <p:spPr/>
        <p:txBody>
          <a:bodyPr/>
          <a:lstStyle/>
          <a:p>
            <a:fld id="{F302176B-0E47-46AC-8F43-DAB4B8A37D06}" type="slidenum">
              <a:rPr lang="tr-TR" smtClean="0"/>
              <a:pPr/>
              <a:t>100</a:t>
            </a:fld>
            <a:endParaRPr lang="tr-TR"/>
          </a:p>
        </p:txBody>
      </p:sp>
    </p:spTree>
    <p:extLst>
      <p:ext uri="{BB962C8B-B14F-4D97-AF65-F5344CB8AC3E}">
        <p14:creationId xmlns:p14="http://schemas.microsoft.com/office/powerpoint/2010/main" val="246794428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F302176B-0E47-46AC-8F43-DAB4B8A37D06}" type="slidenum">
              <a:rPr lang="tr-TR" smtClean="0"/>
              <a:pPr/>
              <a:t>101</a:t>
            </a:fld>
            <a:endParaRPr lang="tr-TR"/>
          </a:p>
        </p:txBody>
      </p:sp>
      <p:pic>
        <p:nvPicPr>
          <p:cNvPr id="3" name="Resim 2"/>
          <p:cNvPicPr>
            <a:picLocks noChangeAspect="1"/>
          </p:cNvPicPr>
          <p:nvPr/>
        </p:nvPicPr>
        <p:blipFill rotWithShape="1">
          <a:blip r:embed="rId2"/>
          <a:srcRect t="12347" b="4685"/>
          <a:stretch/>
        </p:blipFill>
        <p:spPr>
          <a:xfrm>
            <a:off x="331808" y="1260848"/>
            <a:ext cx="11528384" cy="5092861"/>
          </a:xfrm>
          <a:prstGeom prst="rect">
            <a:avLst/>
          </a:prstGeom>
        </p:spPr>
      </p:pic>
      <p:sp>
        <p:nvSpPr>
          <p:cNvPr id="4" name="Metin kutusu 3"/>
          <p:cNvSpPr txBox="1"/>
          <p:nvPr/>
        </p:nvSpPr>
        <p:spPr>
          <a:xfrm>
            <a:off x="6255798" y="628763"/>
            <a:ext cx="4352474" cy="369332"/>
          </a:xfrm>
          <a:prstGeom prst="rect">
            <a:avLst/>
          </a:prstGeom>
          <a:noFill/>
        </p:spPr>
        <p:txBody>
          <a:bodyPr wrap="none" rtlCol="0">
            <a:spAutoFit/>
          </a:bodyPr>
          <a:lstStyle/>
          <a:p>
            <a:r>
              <a:rPr lang="tr-TR" b="1" dirty="0"/>
              <a:t>Pusula Bilgi Sisteminden </a:t>
            </a:r>
            <a:r>
              <a:rPr lang="tr-TR" b="1" dirty="0" err="1"/>
              <a:t>EDS’ye</a:t>
            </a:r>
            <a:r>
              <a:rPr lang="tr-TR" b="1" dirty="0"/>
              <a:t> Erişim</a:t>
            </a:r>
          </a:p>
        </p:txBody>
      </p:sp>
    </p:spTree>
    <p:extLst>
      <p:ext uri="{BB962C8B-B14F-4D97-AF65-F5344CB8AC3E}">
        <p14:creationId xmlns:p14="http://schemas.microsoft.com/office/powerpoint/2010/main" val="262642717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a:extLst>
              <a:ext uri="{FF2B5EF4-FFF2-40B4-BE49-F238E27FC236}">
                <a16:creationId xmlns:a16="http://schemas.microsoft.com/office/drawing/2014/main" id="{66C00268-E557-4706-A8E4-160F44C0D682}"/>
              </a:ext>
            </a:extLst>
          </p:cNvPr>
          <p:cNvSpPr>
            <a:spLocks noGrp="1"/>
          </p:cNvSpPr>
          <p:nvPr>
            <p:ph type="sldNum" sz="quarter" idx="12"/>
          </p:nvPr>
        </p:nvSpPr>
        <p:spPr/>
        <p:txBody>
          <a:bodyPr/>
          <a:lstStyle/>
          <a:p>
            <a:fld id="{F302176B-0E47-46AC-8F43-DAB4B8A37D06}" type="slidenum">
              <a:rPr lang="tr-TR" smtClean="0"/>
              <a:pPr/>
              <a:t>102</a:t>
            </a:fld>
            <a:endParaRPr lang="tr-TR"/>
          </a:p>
        </p:txBody>
      </p:sp>
      <p:sp>
        <p:nvSpPr>
          <p:cNvPr id="4" name="Metin kutusu 3">
            <a:extLst>
              <a:ext uri="{FF2B5EF4-FFF2-40B4-BE49-F238E27FC236}">
                <a16:creationId xmlns:a16="http://schemas.microsoft.com/office/drawing/2014/main" id="{327799DC-05C5-43B6-8B07-557211951797}"/>
              </a:ext>
            </a:extLst>
          </p:cNvPr>
          <p:cNvSpPr txBox="1"/>
          <p:nvPr/>
        </p:nvSpPr>
        <p:spPr>
          <a:xfrm>
            <a:off x="972342" y="2701560"/>
            <a:ext cx="5123658" cy="3139321"/>
          </a:xfrm>
          <a:prstGeom prst="rect">
            <a:avLst/>
          </a:prstGeom>
          <a:noFill/>
        </p:spPr>
        <p:txBody>
          <a:bodyPr wrap="square" rtlCol="0">
            <a:spAutoFit/>
          </a:bodyPr>
          <a:lstStyle/>
          <a:p>
            <a:r>
              <a:rPr lang="tr-TR" b="1" i="0" dirty="0">
                <a:solidFill>
                  <a:srgbClr val="3A3A3C"/>
                </a:solidFill>
                <a:effectLst/>
                <a:latin typeface="+mj-lt"/>
              </a:rPr>
              <a:t>Bağımlılık; </a:t>
            </a:r>
            <a:r>
              <a:rPr lang="tr-TR" b="0" i="0" dirty="0">
                <a:solidFill>
                  <a:srgbClr val="3A3A3C"/>
                </a:solidFill>
                <a:effectLst/>
                <a:latin typeface="+mj-lt"/>
              </a:rPr>
              <a:t>kişinin kullandığı bir madde, alkol, nesne veya yaptığı bir davranış üzerinde kontrolünü kaybetmesidir. </a:t>
            </a:r>
          </a:p>
          <a:p>
            <a:r>
              <a:rPr lang="tr-TR" b="0" i="0" dirty="0">
                <a:solidFill>
                  <a:srgbClr val="3A3A3C"/>
                </a:solidFill>
                <a:effectLst/>
                <a:latin typeface="+mj-lt"/>
              </a:rPr>
              <a:t>Kontrolsüzce kullanılan her madde ya da gerçekleştirilen her davranış bağımlılık oluşturma riski taşır. Kişiler hayatta birçok şeye karşı bağımlı olabilir. </a:t>
            </a:r>
          </a:p>
          <a:p>
            <a:r>
              <a:rPr lang="tr-TR" b="0" i="0" dirty="0">
                <a:solidFill>
                  <a:srgbClr val="3A3A3C"/>
                </a:solidFill>
                <a:effectLst/>
                <a:latin typeface="+mj-lt"/>
              </a:rPr>
              <a:t>Örnek: madde, alkol, sigara, kumar, teknoloji, herhangi bir eşya veya davranış</a:t>
            </a:r>
            <a:br>
              <a:rPr lang="tr-TR" b="0" i="0" dirty="0">
                <a:solidFill>
                  <a:srgbClr val="3A3A3C"/>
                </a:solidFill>
                <a:effectLst/>
                <a:latin typeface="+mj-lt"/>
              </a:rPr>
            </a:br>
            <a:endParaRPr lang="tr-TR" b="0" i="0" dirty="0">
              <a:solidFill>
                <a:srgbClr val="3A3A3C"/>
              </a:solidFill>
              <a:effectLst/>
              <a:latin typeface="+mj-lt"/>
            </a:endParaRPr>
          </a:p>
          <a:p>
            <a:r>
              <a:rPr lang="tr-TR" b="0" i="0" dirty="0">
                <a:solidFill>
                  <a:srgbClr val="3A3A3C"/>
                </a:solidFill>
                <a:effectLst/>
                <a:latin typeface="+mj-lt"/>
              </a:rPr>
              <a:t>(Ögel, 2018; Yeşilay Yayınları, 2018).</a:t>
            </a:r>
            <a:endParaRPr lang="tr-TR" dirty="0">
              <a:latin typeface="+mj-lt"/>
            </a:endParaRPr>
          </a:p>
        </p:txBody>
      </p:sp>
      <p:pic>
        <p:nvPicPr>
          <p:cNvPr id="3" name="Resim 2"/>
          <p:cNvPicPr>
            <a:picLocks noChangeAspect="1"/>
          </p:cNvPicPr>
          <p:nvPr/>
        </p:nvPicPr>
        <p:blipFill>
          <a:blip r:embed="rId2">
            <a:extLst>
              <a:ext uri="{28A0092B-C50C-407E-A947-70E740481C1C}">
                <a14:useLocalDpi xmlns:a14="http://schemas.microsoft.com/office/drawing/2010/main" val="0"/>
              </a:ext>
            </a:extLst>
          </a:blip>
          <a:srcRect/>
          <a:stretch/>
        </p:blipFill>
        <p:spPr>
          <a:xfrm>
            <a:off x="7273584" y="1334277"/>
            <a:ext cx="4232616" cy="5236029"/>
          </a:xfrm>
          <a:prstGeom prst="rect">
            <a:avLst/>
          </a:prstGeom>
        </p:spPr>
      </p:pic>
      <p:sp>
        <p:nvSpPr>
          <p:cNvPr id="5"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BAĞIMLILIKLA MÜCADELE</a:t>
            </a:r>
          </a:p>
        </p:txBody>
      </p:sp>
    </p:spTree>
    <p:extLst>
      <p:ext uri="{BB962C8B-B14F-4D97-AF65-F5344CB8AC3E}">
        <p14:creationId xmlns:p14="http://schemas.microsoft.com/office/powerpoint/2010/main" val="176778856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a:extLst>
              <a:ext uri="{FF2B5EF4-FFF2-40B4-BE49-F238E27FC236}">
                <a16:creationId xmlns:a16="http://schemas.microsoft.com/office/drawing/2014/main" id="{66C00268-E557-4706-A8E4-160F44C0D682}"/>
              </a:ext>
            </a:extLst>
          </p:cNvPr>
          <p:cNvSpPr>
            <a:spLocks noGrp="1"/>
          </p:cNvSpPr>
          <p:nvPr>
            <p:ph type="sldNum" sz="quarter" idx="12"/>
          </p:nvPr>
        </p:nvSpPr>
        <p:spPr/>
        <p:txBody>
          <a:bodyPr/>
          <a:lstStyle/>
          <a:p>
            <a:fld id="{F302176B-0E47-46AC-8F43-DAB4B8A37D06}" type="slidenum">
              <a:rPr lang="tr-TR" smtClean="0"/>
              <a:pPr/>
              <a:t>103</a:t>
            </a:fld>
            <a:endParaRPr lang="tr-TR"/>
          </a:p>
        </p:txBody>
      </p:sp>
      <p:sp>
        <p:nvSpPr>
          <p:cNvPr id="4" name="Metin kutusu 3">
            <a:extLst>
              <a:ext uri="{FF2B5EF4-FFF2-40B4-BE49-F238E27FC236}">
                <a16:creationId xmlns:a16="http://schemas.microsoft.com/office/drawing/2014/main" id="{327799DC-05C5-43B6-8B07-557211951797}"/>
              </a:ext>
            </a:extLst>
          </p:cNvPr>
          <p:cNvSpPr txBox="1"/>
          <p:nvPr/>
        </p:nvSpPr>
        <p:spPr>
          <a:xfrm>
            <a:off x="972342" y="2701560"/>
            <a:ext cx="4556787" cy="1754326"/>
          </a:xfrm>
          <a:prstGeom prst="rect">
            <a:avLst/>
          </a:prstGeom>
          <a:noFill/>
        </p:spPr>
        <p:txBody>
          <a:bodyPr wrap="square" rtlCol="0">
            <a:spAutoFit/>
          </a:bodyPr>
          <a:lstStyle/>
          <a:p>
            <a:r>
              <a:rPr lang="tr-TR" b="1" dirty="0"/>
              <a:t>Bağımlılığın Belirtileri</a:t>
            </a:r>
          </a:p>
          <a:p>
            <a:endParaRPr lang="tr-TR" b="1" dirty="0"/>
          </a:p>
          <a:p>
            <a:r>
              <a:rPr lang="tr-TR" b="0" i="0" dirty="0">
                <a:solidFill>
                  <a:srgbClr val="333333"/>
                </a:solidFill>
                <a:effectLst/>
                <a:latin typeface="+mj-lt"/>
              </a:rPr>
              <a:t>Kullanım/davranış sıklığı azaldığında veya kesildiğinde huzursuzluk, uykusuzluk, öfke gibi yoksunluk belirtileri görülür.</a:t>
            </a:r>
            <a:endParaRPr lang="tr-TR" dirty="0"/>
          </a:p>
        </p:txBody>
      </p:sp>
      <p:sp>
        <p:nvSpPr>
          <p:cNvPr id="5"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BAĞIMLILIKLA MÜCADELE</a:t>
            </a:r>
          </a:p>
        </p:txBody>
      </p:sp>
      <p:pic>
        <p:nvPicPr>
          <p:cNvPr id="3" name="Resim 2"/>
          <p:cNvPicPr>
            <a:picLocks noChangeAspect="1"/>
          </p:cNvPicPr>
          <p:nvPr/>
        </p:nvPicPr>
        <p:blipFill>
          <a:blip r:embed="rId2">
            <a:extLst>
              <a:ext uri="{28A0092B-C50C-407E-A947-70E740481C1C}">
                <a14:useLocalDpi xmlns:a14="http://schemas.microsoft.com/office/drawing/2010/main" val="0"/>
              </a:ext>
            </a:extLst>
          </a:blip>
          <a:srcRect/>
          <a:stretch/>
        </p:blipFill>
        <p:spPr>
          <a:xfrm>
            <a:off x="5846166" y="1595535"/>
            <a:ext cx="5660034" cy="3853418"/>
          </a:xfrm>
          <a:prstGeom prst="rect">
            <a:avLst/>
          </a:prstGeom>
        </p:spPr>
      </p:pic>
    </p:spTree>
    <p:extLst>
      <p:ext uri="{BB962C8B-B14F-4D97-AF65-F5344CB8AC3E}">
        <p14:creationId xmlns:p14="http://schemas.microsoft.com/office/powerpoint/2010/main" val="346613911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a:extLst>
              <a:ext uri="{FF2B5EF4-FFF2-40B4-BE49-F238E27FC236}">
                <a16:creationId xmlns:a16="http://schemas.microsoft.com/office/drawing/2014/main" id="{66C00268-E557-4706-A8E4-160F44C0D682}"/>
              </a:ext>
            </a:extLst>
          </p:cNvPr>
          <p:cNvSpPr>
            <a:spLocks noGrp="1"/>
          </p:cNvSpPr>
          <p:nvPr>
            <p:ph type="sldNum" sz="quarter" idx="12"/>
          </p:nvPr>
        </p:nvSpPr>
        <p:spPr/>
        <p:txBody>
          <a:bodyPr/>
          <a:lstStyle/>
          <a:p>
            <a:fld id="{F302176B-0E47-46AC-8F43-DAB4B8A37D06}" type="slidenum">
              <a:rPr lang="tr-TR" smtClean="0"/>
              <a:pPr/>
              <a:t>104</a:t>
            </a:fld>
            <a:endParaRPr lang="tr-TR"/>
          </a:p>
        </p:txBody>
      </p:sp>
      <p:sp>
        <p:nvSpPr>
          <p:cNvPr id="4" name="Metin kutusu 3">
            <a:extLst>
              <a:ext uri="{FF2B5EF4-FFF2-40B4-BE49-F238E27FC236}">
                <a16:creationId xmlns:a16="http://schemas.microsoft.com/office/drawing/2014/main" id="{327799DC-05C5-43B6-8B07-557211951797}"/>
              </a:ext>
            </a:extLst>
          </p:cNvPr>
          <p:cNvSpPr txBox="1"/>
          <p:nvPr/>
        </p:nvSpPr>
        <p:spPr>
          <a:xfrm>
            <a:off x="972342" y="2701560"/>
            <a:ext cx="4980589" cy="2862322"/>
          </a:xfrm>
          <a:prstGeom prst="rect">
            <a:avLst/>
          </a:prstGeom>
          <a:noFill/>
        </p:spPr>
        <p:txBody>
          <a:bodyPr wrap="square" rtlCol="0">
            <a:spAutoFit/>
          </a:bodyPr>
          <a:lstStyle/>
          <a:p>
            <a:r>
              <a:rPr lang="tr-TR" b="1" dirty="0">
                <a:latin typeface="+mj-lt"/>
              </a:rPr>
              <a:t>Bağımlılığın Olumsuz Etkileri</a:t>
            </a:r>
          </a:p>
          <a:p>
            <a:endParaRPr lang="tr-TR" b="1" dirty="0">
              <a:latin typeface="+mj-lt"/>
            </a:endParaRPr>
          </a:p>
          <a:p>
            <a:pPr marL="285750" indent="-285750">
              <a:buFont typeface="Arial" panose="020B0604020202020204" pitchFamily="34" charset="0"/>
              <a:buChar char="•"/>
            </a:pPr>
            <a:r>
              <a:rPr lang="tr-TR" sz="1800" dirty="0"/>
              <a:t>Bağımlının kendine güveni azalır.</a:t>
            </a:r>
          </a:p>
          <a:p>
            <a:pPr marL="285750" indent="-285750">
              <a:buFont typeface="Arial" panose="020B0604020202020204" pitchFamily="34" charset="0"/>
              <a:buChar char="•"/>
            </a:pPr>
            <a:r>
              <a:rPr lang="tr-TR" sz="1800" dirty="0"/>
              <a:t>Bağımlının kontrolü zayıflar.</a:t>
            </a:r>
          </a:p>
          <a:p>
            <a:pPr marL="285750" indent="-285750">
              <a:buFont typeface="Arial" panose="020B0604020202020204" pitchFamily="34" charset="0"/>
              <a:buChar char="•"/>
            </a:pPr>
            <a:r>
              <a:rPr lang="tr-TR" sz="1800" dirty="0"/>
              <a:t>Bağımlının insani prensipleri ve değerleri yok olmaya başlar.</a:t>
            </a:r>
          </a:p>
          <a:p>
            <a:pPr marL="285750" indent="-285750">
              <a:buFont typeface="Arial" panose="020B0604020202020204" pitchFamily="34" charset="0"/>
              <a:buChar char="•"/>
            </a:pPr>
            <a:r>
              <a:rPr lang="nn-NO" sz="1800" dirty="0"/>
              <a:t>Kullandığı maddeler bağımlının vücudundaki savunma mekanizmalarını yok edip bağışıklık sistemini zayıflatır.</a:t>
            </a:r>
          </a:p>
          <a:p>
            <a:pPr marL="285750" indent="-285750">
              <a:buFont typeface="Arial" panose="020B0604020202020204" pitchFamily="34" charset="0"/>
              <a:buChar char="•"/>
            </a:pPr>
            <a:endParaRPr lang="tr-TR" b="1" dirty="0"/>
          </a:p>
        </p:txBody>
      </p:sp>
      <p:sp>
        <p:nvSpPr>
          <p:cNvPr id="5"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BAĞIMLILIKLA MÜCADELE</a:t>
            </a:r>
          </a:p>
        </p:txBody>
      </p:sp>
      <p:pic>
        <p:nvPicPr>
          <p:cNvPr id="3" name="Resim 2"/>
          <p:cNvPicPr>
            <a:picLocks noChangeAspect="1"/>
          </p:cNvPicPr>
          <p:nvPr/>
        </p:nvPicPr>
        <p:blipFill>
          <a:blip r:embed="rId2">
            <a:extLst>
              <a:ext uri="{28A0092B-C50C-407E-A947-70E740481C1C}">
                <a14:useLocalDpi xmlns:a14="http://schemas.microsoft.com/office/drawing/2010/main" val="0"/>
              </a:ext>
            </a:extLst>
          </a:blip>
          <a:srcRect/>
          <a:stretch/>
        </p:blipFill>
        <p:spPr>
          <a:xfrm>
            <a:off x="7582490" y="1268486"/>
            <a:ext cx="3637168" cy="5094867"/>
          </a:xfrm>
          <a:prstGeom prst="rect">
            <a:avLst/>
          </a:prstGeom>
        </p:spPr>
      </p:pic>
    </p:spTree>
    <p:extLst>
      <p:ext uri="{BB962C8B-B14F-4D97-AF65-F5344CB8AC3E}">
        <p14:creationId xmlns:p14="http://schemas.microsoft.com/office/powerpoint/2010/main" val="71342480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a:extLst>
              <a:ext uri="{FF2B5EF4-FFF2-40B4-BE49-F238E27FC236}">
                <a16:creationId xmlns:a16="http://schemas.microsoft.com/office/drawing/2014/main" id="{66C00268-E557-4706-A8E4-160F44C0D682}"/>
              </a:ext>
            </a:extLst>
          </p:cNvPr>
          <p:cNvSpPr>
            <a:spLocks noGrp="1"/>
          </p:cNvSpPr>
          <p:nvPr>
            <p:ph type="sldNum" sz="quarter" idx="12"/>
          </p:nvPr>
        </p:nvSpPr>
        <p:spPr/>
        <p:txBody>
          <a:bodyPr/>
          <a:lstStyle/>
          <a:p>
            <a:fld id="{F302176B-0E47-46AC-8F43-DAB4B8A37D06}" type="slidenum">
              <a:rPr lang="tr-TR" smtClean="0"/>
              <a:pPr/>
              <a:t>105</a:t>
            </a:fld>
            <a:endParaRPr lang="tr-TR"/>
          </a:p>
        </p:txBody>
      </p:sp>
      <p:sp>
        <p:nvSpPr>
          <p:cNvPr id="4" name="Metin kutusu 3">
            <a:extLst>
              <a:ext uri="{FF2B5EF4-FFF2-40B4-BE49-F238E27FC236}">
                <a16:creationId xmlns:a16="http://schemas.microsoft.com/office/drawing/2014/main" id="{327799DC-05C5-43B6-8B07-557211951797}"/>
              </a:ext>
            </a:extLst>
          </p:cNvPr>
          <p:cNvSpPr txBox="1"/>
          <p:nvPr/>
        </p:nvSpPr>
        <p:spPr>
          <a:xfrm>
            <a:off x="972342" y="2701560"/>
            <a:ext cx="4556787" cy="1754326"/>
          </a:xfrm>
          <a:prstGeom prst="rect">
            <a:avLst/>
          </a:prstGeom>
          <a:noFill/>
        </p:spPr>
        <p:txBody>
          <a:bodyPr wrap="square" rtlCol="0">
            <a:spAutoFit/>
          </a:bodyPr>
          <a:lstStyle/>
          <a:p>
            <a:r>
              <a:rPr lang="tr-TR" b="1" dirty="0"/>
              <a:t>Bağımlılık Türleri</a:t>
            </a:r>
          </a:p>
          <a:p>
            <a:endParaRPr lang="tr-TR" b="1" dirty="0"/>
          </a:p>
          <a:p>
            <a:pPr marL="285750" indent="-285750">
              <a:buFont typeface="Arial" panose="020B0604020202020204" pitchFamily="34" charset="0"/>
              <a:buChar char="•"/>
            </a:pPr>
            <a:r>
              <a:rPr lang="tr-TR" dirty="0"/>
              <a:t>Tütün bağımlılığı</a:t>
            </a:r>
          </a:p>
          <a:p>
            <a:pPr marL="285750" indent="-285750">
              <a:buFont typeface="Arial" panose="020B0604020202020204" pitchFamily="34" charset="0"/>
              <a:buChar char="•"/>
            </a:pPr>
            <a:r>
              <a:rPr lang="tr-TR" dirty="0"/>
              <a:t>Alkol bağımlılığı</a:t>
            </a:r>
          </a:p>
          <a:p>
            <a:pPr marL="285750" indent="-285750">
              <a:buFont typeface="Arial" panose="020B0604020202020204" pitchFamily="34" charset="0"/>
              <a:buChar char="•"/>
            </a:pPr>
            <a:r>
              <a:rPr lang="tr-TR" dirty="0"/>
              <a:t>Madde bağımlılığı</a:t>
            </a:r>
          </a:p>
          <a:p>
            <a:pPr marL="285750" indent="-285750">
              <a:buFont typeface="Arial" panose="020B0604020202020204" pitchFamily="34" charset="0"/>
              <a:buChar char="•"/>
            </a:pPr>
            <a:r>
              <a:rPr lang="tr-TR" dirty="0"/>
              <a:t>Teknoloji bağımlılığı</a:t>
            </a:r>
          </a:p>
        </p:txBody>
      </p:sp>
      <p:sp>
        <p:nvSpPr>
          <p:cNvPr id="5"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BAĞIMLILIKLA MÜCADELE</a:t>
            </a:r>
          </a:p>
        </p:txBody>
      </p:sp>
      <p:pic>
        <p:nvPicPr>
          <p:cNvPr id="3" name="Resim 2"/>
          <p:cNvPicPr>
            <a:picLocks noChangeAspect="1"/>
          </p:cNvPicPr>
          <p:nvPr/>
        </p:nvPicPr>
        <p:blipFill>
          <a:blip r:embed="rId2">
            <a:extLst>
              <a:ext uri="{28A0092B-C50C-407E-A947-70E740481C1C}">
                <a14:useLocalDpi xmlns:a14="http://schemas.microsoft.com/office/drawing/2010/main" val="0"/>
              </a:ext>
            </a:extLst>
          </a:blip>
          <a:srcRect/>
          <a:stretch/>
        </p:blipFill>
        <p:spPr>
          <a:xfrm>
            <a:off x="7169296" y="1410887"/>
            <a:ext cx="4254207" cy="5303909"/>
          </a:xfrm>
          <a:prstGeom prst="rect">
            <a:avLst/>
          </a:prstGeom>
        </p:spPr>
      </p:pic>
    </p:spTree>
    <p:extLst>
      <p:ext uri="{BB962C8B-B14F-4D97-AF65-F5344CB8AC3E}">
        <p14:creationId xmlns:p14="http://schemas.microsoft.com/office/powerpoint/2010/main" val="247519649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a:extLst>
              <a:ext uri="{FF2B5EF4-FFF2-40B4-BE49-F238E27FC236}">
                <a16:creationId xmlns:a16="http://schemas.microsoft.com/office/drawing/2014/main" id="{66C00268-E557-4706-A8E4-160F44C0D682}"/>
              </a:ext>
            </a:extLst>
          </p:cNvPr>
          <p:cNvSpPr>
            <a:spLocks noGrp="1"/>
          </p:cNvSpPr>
          <p:nvPr>
            <p:ph type="sldNum" sz="quarter" idx="12"/>
          </p:nvPr>
        </p:nvSpPr>
        <p:spPr/>
        <p:txBody>
          <a:bodyPr/>
          <a:lstStyle/>
          <a:p>
            <a:fld id="{F302176B-0E47-46AC-8F43-DAB4B8A37D06}" type="slidenum">
              <a:rPr lang="tr-TR" smtClean="0"/>
              <a:pPr/>
              <a:t>106</a:t>
            </a:fld>
            <a:endParaRPr lang="tr-TR"/>
          </a:p>
        </p:txBody>
      </p:sp>
      <p:sp>
        <p:nvSpPr>
          <p:cNvPr id="4" name="Metin kutusu 3">
            <a:extLst>
              <a:ext uri="{FF2B5EF4-FFF2-40B4-BE49-F238E27FC236}">
                <a16:creationId xmlns:a16="http://schemas.microsoft.com/office/drawing/2014/main" id="{327799DC-05C5-43B6-8B07-557211951797}"/>
              </a:ext>
            </a:extLst>
          </p:cNvPr>
          <p:cNvSpPr txBox="1"/>
          <p:nvPr/>
        </p:nvSpPr>
        <p:spPr>
          <a:xfrm>
            <a:off x="972342" y="2701560"/>
            <a:ext cx="4556787" cy="3139321"/>
          </a:xfrm>
          <a:prstGeom prst="rect">
            <a:avLst/>
          </a:prstGeom>
          <a:noFill/>
        </p:spPr>
        <p:txBody>
          <a:bodyPr wrap="square" rtlCol="0">
            <a:spAutoFit/>
          </a:bodyPr>
          <a:lstStyle/>
          <a:p>
            <a:r>
              <a:rPr lang="tr-TR" b="1" dirty="0">
                <a:latin typeface="+mj-lt"/>
              </a:rPr>
              <a:t>Tütün Bağımlılığı</a:t>
            </a:r>
          </a:p>
          <a:p>
            <a:endParaRPr lang="tr-TR" dirty="0"/>
          </a:p>
          <a:p>
            <a:r>
              <a:rPr lang="tr-TR" dirty="0"/>
              <a:t>Sigara dünyada en yaygın kullanılan, sağlığa zararlı, bağımlılık yapıcı maddedir. </a:t>
            </a:r>
          </a:p>
          <a:p>
            <a:r>
              <a:rPr lang="tr-TR" dirty="0"/>
              <a:t>Sigara ve sigara dumanı, katran, karbonmonoksit ve nikotine ek olarak amonyak, arsenik, hidrojen siyanür, formaldehit ve metan gibi son derece zehirli olan 4.000’den fazla kimyasal madde içerir.</a:t>
            </a:r>
          </a:p>
        </p:txBody>
      </p:sp>
      <p:pic>
        <p:nvPicPr>
          <p:cNvPr id="3" name="Resim 2"/>
          <p:cNvPicPr>
            <a:picLocks noChangeAspect="1"/>
          </p:cNvPicPr>
          <p:nvPr/>
        </p:nvPicPr>
        <p:blipFill>
          <a:blip r:embed="rId2">
            <a:extLst>
              <a:ext uri="{28A0092B-C50C-407E-A947-70E740481C1C}">
                <a14:useLocalDpi xmlns:a14="http://schemas.microsoft.com/office/drawing/2010/main" val="0"/>
              </a:ext>
            </a:extLst>
          </a:blip>
          <a:srcRect/>
          <a:stretch/>
        </p:blipFill>
        <p:spPr>
          <a:xfrm>
            <a:off x="7292853" y="1158960"/>
            <a:ext cx="4007094" cy="5386907"/>
          </a:xfrm>
          <a:prstGeom prst="rect">
            <a:avLst/>
          </a:prstGeom>
        </p:spPr>
      </p:pic>
      <p:sp>
        <p:nvSpPr>
          <p:cNvPr id="5"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BAĞIMLILIKLA MÜCADELE</a:t>
            </a:r>
          </a:p>
        </p:txBody>
      </p:sp>
    </p:spTree>
    <p:extLst>
      <p:ext uri="{BB962C8B-B14F-4D97-AF65-F5344CB8AC3E}">
        <p14:creationId xmlns:p14="http://schemas.microsoft.com/office/powerpoint/2010/main" val="390489834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a:extLst>
              <a:ext uri="{FF2B5EF4-FFF2-40B4-BE49-F238E27FC236}">
                <a16:creationId xmlns:a16="http://schemas.microsoft.com/office/drawing/2014/main" id="{66C00268-E557-4706-A8E4-160F44C0D682}"/>
              </a:ext>
            </a:extLst>
          </p:cNvPr>
          <p:cNvSpPr>
            <a:spLocks noGrp="1"/>
          </p:cNvSpPr>
          <p:nvPr>
            <p:ph type="sldNum" sz="quarter" idx="12"/>
          </p:nvPr>
        </p:nvSpPr>
        <p:spPr/>
        <p:txBody>
          <a:bodyPr/>
          <a:lstStyle/>
          <a:p>
            <a:fld id="{F302176B-0E47-46AC-8F43-DAB4B8A37D06}" type="slidenum">
              <a:rPr lang="tr-TR" smtClean="0"/>
              <a:pPr/>
              <a:t>107</a:t>
            </a:fld>
            <a:endParaRPr lang="tr-TR"/>
          </a:p>
        </p:txBody>
      </p:sp>
      <p:sp>
        <p:nvSpPr>
          <p:cNvPr id="4" name="Metin kutusu 3">
            <a:extLst>
              <a:ext uri="{FF2B5EF4-FFF2-40B4-BE49-F238E27FC236}">
                <a16:creationId xmlns:a16="http://schemas.microsoft.com/office/drawing/2014/main" id="{327799DC-05C5-43B6-8B07-557211951797}"/>
              </a:ext>
            </a:extLst>
          </p:cNvPr>
          <p:cNvSpPr txBox="1"/>
          <p:nvPr/>
        </p:nvSpPr>
        <p:spPr>
          <a:xfrm>
            <a:off x="972342" y="2701560"/>
            <a:ext cx="4556787" cy="3139321"/>
          </a:xfrm>
          <a:prstGeom prst="rect">
            <a:avLst/>
          </a:prstGeom>
          <a:noFill/>
        </p:spPr>
        <p:txBody>
          <a:bodyPr wrap="square" rtlCol="0">
            <a:spAutoFit/>
          </a:bodyPr>
          <a:lstStyle/>
          <a:p>
            <a:r>
              <a:rPr lang="tr-TR" b="1" dirty="0">
                <a:latin typeface="+mj-lt"/>
              </a:rPr>
              <a:t>Alkol Bağımlılığı</a:t>
            </a:r>
          </a:p>
          <a:p>
            <a:endParaRPr lang="tr-TR" dirty="0"/>
          </a:p>
          <a:p>
            <a:r>
              <a:rPr lang="tr-TR" dirty="0"/>
              <a:t>Alkol sadece kişinin kendisine değil, çevresine de büyük zararlar verir.</a:t>
            </a:r>
          </a:p>
          <a:p>
            <a:r>
              <a:rPr lang="tr-TR" dirty="0"/>
              <a:t>Dünya Sağlık Örgütü (DSÖ) verilerine göre dünyadaki tüm ölümlerin %6’sının (3.3 milyon) alkol kullanımı nedeniyle oluştuğu görülmektedir. </a:t>
            </a:r>
          </a:p>
          <a:p>
            <a:r>
              <a:rPr lang="tr-TR" dirty="0"/>
              <a:t>Avrupa’da her yıl yaşanan hastalık ve erken ölümlerin yaklaşık onda birinin sebebi de alkoldür.</a:t>
            </a:r>
          </a:p>
        </p:txBody>
      </p:sp>
      <p:sp>
        <p:nvSpPr>
          <p:cNvPr id="5"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BAĞIMLILIKLA MÜCADELE</a:t>
            </a:r>
          </a:p>
        </p:txBody>
      </p:sp>
      <p:pic>
        <p:nvPicPr>
          <p:cNvPr id="3" name="Resim 2"/>
          <p:cNvPicPr>
            <a:picLocks noChangeAspect="1"/>
          </p:cNvPicPr>
          <p:nvPr/>
        </p:nvPicPr>
        <p:blipFill>
          <a:blip r:embed="rId2">
            <a:extLst>
              <a:ext uri="{28A0092B-C50C-407E-A947-70E740481C1C}">
                <a14:useLocalDpi xmlns:a14="http://schemas.microsoft.com/office/drawing/2010/main" val="0"/>
              </a:ext>
            </a:extLst>
          </a:blip>
          <a:srcRect/>
          <a:stretch/>
        </p:blipFill>
        <p:spPr>
          <a:xfrm>
            <a:off x="7436498" y="1355992"/>
            <a:ext cx="3812922" cy="5121008"/>
          </a:xfrm>
          <a:prstGeom prst="rect">
            <a:avLst/>
          </a:prstGeom>
        </p:spPr>
      </p:pic>
    </p:spTree>
    <p:extLst>
      <p:ext uri="{BB962C8B-B14F-4D97-AF65-F5344CB8AC3E}">
        <p14:creationId xmlns:p14="http://schemas.microsoft.com/office/powerpoint/2010/main" val="73873875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a:extLst>
              <a:ext uri="{FF2B5EF4-FFF2-40B4-BE49-F238E27FC236}">
                <a16:creationId xmlns:a16="http://schemas.microsoft.com/office/drawing/2014/main" id="{66C00268-E557-4706-A8E4-160F44C0D682}"/>
              </a:ext>
            </a:extLst>
          </p:cNvPr>
          <p:cNvSpPr>
            <a:spLocks noGrp="1"/>
          </p:cNvSpPr>
          <p:nvPr>
            <p:ph type="sldNum" sz="quarter" idx="12"/>
          </p:nvPr>
        </p:nvSpPr>
        <p:spPr/>
        <p:txBody>
          <a:bodyPr/>
          <a:lstStyle/>
          <a:p>
            <a:fld id="{F302176B-0E47-46AC-8F43-DAB4B8A37D06}" type="slidenum">
              <a:rPr lang="tr-TR" smtClean="0"/>
              <a:pPr/>
              <a:t>108</a:t>
            </a:fld>
            <a:endParaRPr lang="tr-TR"/>
          </a:p>
        </p:txBody>
      </p:sp>
      <p:sp>
        <p:nvSpPr>
          <p:cNvPr id="4" name="Metin kutusu 3">
            <a:extLst>
              <a:ext uri="{FF2B5EF4-FFF2-40B4-BE49-F238E27FC236}">
                <a16:creationId xmlns:a16="http://schemas.microsoft.com/office/drawing/2014/main" id="{327799DC-05C5-43B6-8B07-557211951797}"/>
              </a:ext>
            </a:extLst>
          </p:cNvPr>
          <p:cNvSpPr txBox="1"/>
          <p:nvPr/>
        </p:nvSpPr>
        <p:spPr>
          <a:xfrm>
            <a:off x="972342" y="2178699"/>
            <a:ext cx="4556787" cy="3970318"/>
          </a:xfrm>
          <a:prstGeom prst="rect">
            <a:avLst/>
          </a:prstGeom>
          <a:noFill/>
        </p:spPr>
        <p:txBody>
          <a:bodyPr wrap="square" rtlCol="0">
            <a:spAutoFit/>
          </a:bodyPr>
          <a:lstStyle/>
          <a:p>
            <a:r>
              <a:rPr lang="tr-TR" b="1" dirty="0">
                <a:latin typeface="+mj-lt"/>
              </a:rPr>
              <a:t>Madde Bağımlılığı</a:t>
            </a:r>
          </a:p>
          <a:p>
            <a:endParaRPr lang="tr-TR" b="1" dirty="0">
              <a:latin typeface="+mj-lt"/>
            </a:endParaRPr>
          </a:p>
          <a:p>
            <a:r>
              <a:rPr lang="tr-TR" dirty="0"/>
              <a:t>Madde bağımlılığı, vücudun bir ya da birden çok işlevini olumsuz yönde etkileyen maddelerin kullanılması, bu maddelerden zarar görülmesine rağmen bu maddelerin kullanımının bırakılamamasıdır. </a:t>
            </a:r>
          </a:p>
          <a:p>
            <a:r>
              <a:rPr lang="tr-TR" dirty="0"/>
              <a:t>Madde bağımlısı, her durum ve koşulda maddeyi almak için engellenemeyen bir arzu ve istek duyar. Madde kullanımına ara verdiğinde yoksunluk belirtileri yaşar. Zamanla madde kullanımını ve dozunu arttırır. </a:t>
            </a:r>
          </a:p>
        </p:txBody>
      </p:sp>
      <p:sp>
        <p:nvSpPr>
          <p:cNvPr id="5"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BAĞIMLILIKLA MÜCADELE</a:t>
            </a:r>
          </a:p>
        </p:txBody>
      </p:sp>
      <p:pic>
        <p:nvPicPr>
          <p:cNvPr id="3" name="Resim 2"/>
          <p:cNvPicPr>
            <a:picLocks noChangeAspect="1"/>
          </p:cNvPicPr>
          <p:nvPr/>
        </p:nvPicPr>
        <p:blipFill>
          <a:blip r:embed="rId2">
            <a:extLst>
              <a:ext uri="{28A0092B-C50C-407E-A947-70E740481C1C}">
                <a14:useLocalDpi xmlns:a14="http://schemas.microsoft.com/office/drawing/2010/main" val="0"/>
              </a:ext>
            </a:extLst>
          </a:blip>
          <a:srcRect/>
          <a:stretch/>
        </p:blipFill>
        <p:spPr>
          <a:xfrm>
            <a:off x="7200900" y="2178699"/>
            <a:ext cx="4260410" cy="3711217"/>
          </a:xfrm>
          <a:prstGeom prst="rect">
            <a:avLst/>
          </a:prstGeom>
        </p:spPr>
      </p:pic>
    </p:spTree>
    <p:extLst>
      <p:ext uri="{BB962C8B-B14F-4D97-AF65-F5344CB8AC3E}">
        <p14:creationId xmlns:p14="http://schemas.microsoft.com/office/powerpoint/2010/main" val="2231203326"/>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a:extLst>
              <a:ext uri="{FF2B5EF4-FFF2-40B4-BE49-F238E27FC236}">
                <a16:creationId xmlns:a16="http://schemas.microsoft.com/office/drawing/2014/main" id="{66C00268-E557-4706-A8E4-160F44C0D682}"/>
              </a:ext>
            </a:extLst>
          </p:cNvPr>
          <p:cNvSpPr>
            <a:spLocks noGrp="1"/>
          </p:cNvSpPr>
          <p:nvPr>
            <p:ph type="sldNum" sz="quarter" idx="12"/>
          </p:nvPr>
        </p:nvSpPr>
        <p:spPr/>
        <p:txBody>
          <a:bodyPr/>
          <a:lstStyle/>
          <a:p>
            <a:fld id="{F302176B-0E47-46AC-8F43-DAB4B8A37D06}" type="slidenum">
              <a:rPr lang="tr-TR" smtClean="0"/>
              <a:pPr/>
              <a:t>109</a:t>
            </a:fld>
            <a:endParaRPr lang="tr-TR"/>
          </a:p>
        </p:txBody>
      </p:sp>
      <p:sp>
        <p:nvSpPr>
          <p:cNvPr id="4" name="Metin kutusu 3">
            <a:extLst>
              <a:ext uri="{FF2B5EF4-FFF2-40B4-BE49-F238E27FC236}">
                <a16:creationId xmlns:a16="http://schemas.microsoft.com/office/drawing/2014/main" id="{327799DC-05C5-43B6-8B07-557211951797}"/>
              </a:ext>
            </a:extLst>
          </p:cNvPr>
          <p:cNvSpPr txBox="1"/>
          <p:nvPr/>
        </p:nvSpPr>
        <p:spPr>
          <a:xfrm>
            <a:off x="972342" y="2701560"/>
            <a:ext cx="4556787" cy="2031325"/>
          </a:xfrm>
          <a:prstGeom prst="rect">
            <a:avLst/>
          </a:prstGeom>
          <a:noFill/>
        </p:spPr>
        <p:txBody>
          <a:bodyPr wrap="square" rtlCol="0">
            <a:spAutoFit/>
          </a:bodyPr>
          <a:lstStyle/>
          <a:p>
            <a:r>
              <a:rPr lang="tr-TR" b="1" dirty="0">
                <a:latin typeface="+mj-lt"/>
              </a:rPr>
              <a:t>Teknoloji Bağımlılığı</a:t>
            </a:r>
          </a:p>
          <a:p>
            <a:endParaRPr lang="tr-TR" dirty="0"/>
          </a:p>
          <a:p>
            <a:r>
              <a:rPr lang="tr-TR" sz="1800" dirty="0">
                <a:solidFill>
                  <a:srgbClr val="575757"/>
                </a:solidFill>
              </a:rPr>
              <a:t>Teknoloji bağımlılığı, teknolojiyi kullanmada ve onunla ilişkide kişinin iradesini kaybetmesi, kendini denetleyememesi ve onsuz bir yaşam sürememeye başlaması hâlidir.</a:t>
            </a:r>
          </a:p>
        </p:txBody>
      </p:sp>
      <p:sp>
        <p:nvSpPr>
          <p:cNvPr id="5"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BAĞIMLILIKLA MÜCADELE</a:t>
            </a:r>
          </a:p>
        </p:txBody>
      </p:sp>
      <p:pic>
        <p:nvPicPr>
          <p:cNvPr id="3" name="Resim 2"/>
          <p:cNvPicPr>
            <a:picLocks noChangeAspect="1"/>
          </p:cNvPicPr>
          <p:nvPr/>
        </p:nvPicPr>
        <p:blipFill>
          <a:blip r:embed="rId2">
            <a:extLst>
              <a:ext uri="{28A0092B-C50C-407E-A947-70E740481C1C}">
                <a14:useLocalDpi xmlns:a14="http://schemas.microsoft.com/office/drawing/2010/main" val="0"/>
              </a:ext>
            </a:extLst>
          </a:blip>
          <a:srcRect/>
          <a:stretch/>
        </p:blipFill>
        <p:spPr>
          <a:xfrm>
            <a:off x="7884367" y="1728781"/>
            <a:ext cx="3335291" cy="4287971"/>
          </a:xfrm>
          <a:prstGeom prst="rect">
            <a:avLst/>
          </a:prstGeom>
        </p:spPr>
      </p:pic>
    </p:spTree>
    <p:extLst>
      <p:ext uri="{BB962C8B-B14F-4D97-AF65-F5344CB8AC3E}">
        <p14:creationId xmlns:p14="http://schemas.microsoft.com/office/powerpoint/2010/main" val="408090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nvan 3">
            <a:extLst>
              <a:ext uri="{FF2B5EF4-FFF2-40B4-BE49-F238E27FC236}">
                <a16:creationId xmlns:a16="http://schemas.microsoft.com/office/drawing/2014/main" id="{B6075A31-04A5-40D3-BEBB-C71275ACD1DD}"/>
              </a:ext>
            </a:extLst>
          </p:cNvPr>
          <p:cNvSpPr>
            <a:spLocks noGrp="1"/>
          </p:cNvSpPr>
          <p:nvPr>
            <p:ph type="title"/>
          </p:nvPr>
        </p:nvSpPr>
        <p:spPr/>
        <p:txBody>
          <a:bodyPr>
            <a:normAutofit/>
          </a:bodyPr>
          <a:lstStyle/>
          <a:p>
            <a:r>
              <a:rPr lang="tr-TR" sz="3600" b="1" i="1" dirty="0"/>
              <a:t>ARAŞTIRMA MERKEZLERİ</a:t>
            </a:r>
          </a:p>
        </p:txBody>
      </p:sp>
      <p:sp>
        <p:nvSpPr>
          <p:cNvPr id="2" name="İçerik Yer Tutucusu 1">
            <a:extLst>
              <a:ext uri="{FF2B5EF4-FFF2-40B4-BE49-F238E27FC236}">
                <a16:creationId xmlns:a16="http://schemas.microsoft.com/office/drawing/2014/main" id="{19F31C5C-B903-4644-9B7C-0547690CEAF6}"/>
              </a:ext>
            </a:extLst>
          </p:cNvPr>
          <p:cNvSpPr>
            <a:spLocks noGrp="1"/>
          </p:cNvSpPr>
          <p:nvPr>
            <p:ph idx="1"/>
          </p:nvPr>
        </p:nvSpPr>
        <p:spPr>
          <a:xfrm>
            <a:off x="1888958" y="1791222"/>
            <a:ext cx="9617242" cy="4647114"/>
          </a:xfrm>
        </p:spPr>
        <p:txBody>
          <a:bodyPr>
            <a:noAutofit/>
          </a:bodyPr>
          <a:lstStyle/>
          <a:p>
            <a:pPr marL="0" indent="0" algn="r">
              <a:lnSpc>
                <a:spcPct val="100000"/>
              </a:lnSpc>
              <a:buNone/>
            </a:pPr>
            <a:r>
              <a:rPr lang="tr-TR" sz="1400" dirty="0"/>
              <a:t>Malzeme Araştırma ve Uygulama Merkezi </a:t>
            </a:r>
          </a:p>
          <a:p>
            <a:pPr marL="0" indent="0" algn="r">
              <a:lnSpc>
                <a:spcPct val="100000"/>
              </a:lnSpc>
              <a:buNone/>
            </a:pPr>
            <a:r>
              <a:rPr lang="tr-TR" sz="1400" dirty="0"/>
              <a:t>Menderes Havzası Tarımsal Uygulama ve Araştırma Merkezi </a:t>
            </a:r>
          </a:p>
          <a:p>
            <a:pPr marL="0" indent="0" algn="r">
              <a:lnSpc>
                <a:spcPct val="100000"/>
              </a:lnSpc>
              <a:buNone/>
            </a:pPr>
            <a:r>
              <a:rPr lang="tr-TR" sz="1400" dirty="0"/>
              <a:t>Müftü Ahmet Hulusi Efendi Uygulama ve Araştırma Merkezi </a:t>
            </a:r>
          </a:p>
          <a:p>
            <a:pPr marL="0" indent="0" algn="r">
              <a:lnSpc>
                <a:spcPct val="100000"/>
              </a:lnSpc>
              <a:buNone/>
            </a:pPr>
            <a:r>
              <a:rPr lang="tr-TR" sz="1400" dirty="0"/>
              <a:t>Hayvan Islahı ve Genetik Uygulama ve Araştırma Merkezi </a:t>
            </a:r>
          </a:p>
          <a:p>
            <a:pPr marL="0" indent="0" algn="r">
              <a:lnSpc>
                <a:spcPct val="100000"/>
              </a:lnSpc>
              <a:buNone/>
            </a:pPr>
            <a:r>
              <a:rPr lang="tr-TR" sz="1400" dirty="0"/>
              <a:t>İleri Teknoloji Uygulama ve Araştırma Merkezi </a:t>
            </a:r>
          </a:p>
          <a:p>
            <a:pPr marL="0" indent="0" algn="r">
              <a:lnSpc>
                <a:spcPct val="100000"/>
              </a:lnSpc>
              <a:buNone/>
            </a:pPr>
            <a:r>
              <a:rPr lang="tr-TR" sz="1400" dirty="0"/>
              <a:t>İş Sağlığı ve Güvenliği Eğitim, Uygulama ve Araştırma Merkezi </a:t>
            </a:r>
          </a:p>
          <a:p>
            <a:pPr marL="0" indent="0" algn="r">
              <a:lnSpc>
                <a:spcPct val="100000"/>
              </a:lnSpc>
              <a:buNone/>
            </a:pPr>
            <a:r>
              <a:rPr lang="tr-TR" sz="1400" dirty="0"/>
              <a:t>Jeotermal Uygulama ve Araştırma Merkezi </a:t>
            </a:r>
          </a:p>
          <a:p>
            <a:pPr marL="0" indent="0" algn="r">
              <a:lnSpc>
                <a:spcPct val="100000"/>
              </a:lnSpc>
              <a:buNone/>
            </a:pPr>
            <a:r>
              <a:rPr lang="tr-TR" sz="1400" dirty="0"/>
              <a:t>Kadın Sorunları Uygulama ve Araştırma Merkezi </a:t>
            </a:r>
          </a:p>
          <a:p>
            <a:pPr marL="0" indent="0" algn="r">
              <a:lnSpc>
                <a:spcPct val="100000"/>
              </a:lnSpc>
              <a:buNone/>
            </a:pPr>
            <a:r>
              <a:rPr lang="tr-TR" sz="1400" dirty="0"/>
              <a:t>Kalite Yönetimi ve Veri Değerlendirme Uygulama ve Araştırma Merkezi </a:t>
            </a:r>
          </a:p>
          <a:p>
            <a:pPr marL="0" indent="0" algn="r">
              <a:lnSpc>
                <a:spcPct val="100000"/>
              </a:lnSpc>
              <a:buNone/>
            </a:pPr>
            <a:r>
              <a:rPr lang="tr-TR" sz="1400" dirty="0"/>
              <a:t> Klinik uygulama ve Araştırma Merkezi </a:t>
            </a:r>
          </a:p>
          <a:p>
            <a:pPr marL="0" indent="0" algn="r">
              <a:lnSpc>
                <a:spcPct val="100000"/>
              </a:lnSpc>
              <a:buNone/>
            </a:pPr>
            <a:r>
              <a:rPr lang="tr-TR" sz="1400" dirty="0"/>
              <a:t>Altay Toplulukları Dil ve Kültürleri Uygulama ve Araştırma Merkezi</a:t>
            </a:r>
          </a:p>
          <a:p>
            <a:pPr marL="0" indent="0" algn="r">
              <a:lnSpc>
                <a:spcPct val="100000"/>
              </a:lnSpc>
              <a:buNone/>
            </a:pPr>
            <a:r>
              <a:rPr lang="tr-TR" sz="1400" dirty="0"/>
              <a:t>Botanik Bahçesi Uygulama ve Araştırma Merkezi</a:t>
            </a:r>
          </a:p>
          <a:p>
            <a:pPr marL="0" indent="0" algn="r">
              <a:lnSpc>
                <a:spcPct val="100000"/>
              </a:lnSpc>
              <a:buNone/>
            </a:pPr>
            <a:r>
              <a:rPr lang="tr-TR" sz="1400" dirty="0"/>
              <a:t>Kanser Uygulama ve Araştırma Merkezi </a:t>
            </a:r>
          </a:p>
          <a:p>
            <a:pPr marL="0" indent="0" algn="r">
              <a:lnSpc>
                <a:spcPct val="100000"/>
              </a:lnSpc>
              <a:buNone/>
            </a:pPr>
            <a:r>
              <a:rPr lang="tr-TR" sz="1400" dirty="0"/>
              <a:t>Kök Hücre Uygulama ve Araştırma Merkezi </a:t>
            </a:r>
          </a:p>
          <a:p>
            <a:pPr>
              <a:lnSpc>
                <a:spcPct val="100000"/>
              </a:lnSpc>
            </a:pPr>
            <a:endParaRPr lang="tr-TR" sz="1600" dirty="0"/>
          </a:p>
        </p:txBody>
      </p:sp>
      <p:sp>
        <p:nvSpPr>
          <p:cNvPr id="3" name="Slayt Numarası Yer Tutucusu 2">
            <a:extLst>
              <a:ext uri="{FF2B5EF4-FFF2-40B4-BE49-F238E27FC236}">
                <a16:creationId xmlns:a16="http://schemas.microsoft.com/office/drawing/2014/main" id="{32759FD8-8F21-4424-AF90-816466CD86FB}"/>
              </a:ext>
            </a:extLst>
          </p:cNvPr>
          <p:cNvSpPr>
            <a:spLocks noGrp="1"/>
          </p:cNvSpPr>
          <p:nvPr>
            <p:ph type="sldNum" sz="quarter" idx="12"/>
          </p:nvPr>
        </p:nvSpPr>
        <p:spPr/>
        <p:txBody>
          <a:bodyPr/>
          <a:lstStyle/>
          <a:p>
            <a:fld id="{F302176B-0E47-46AC-8F43-DAB4B8A37D06}" type="slidenum">
              <a:rPr lang="tr-TR" smtClean="0"/>
              <a:pPr/>
              <a:t>11</a:t>
            </a:fld>
            <a:endParaRPr lang="tr-TR"/>
          </a:p>
        </p:txBody>
      </p:sp>
      <p:pic>
        <p:nvPicPr>
          <p:cNvPr id="5" name="Resim 4"/>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4873"/>
                    </a14:imgEffect>
                    <a14:imgEffect>
                      <a14:brightnessContrast bright="16000" contrast="14000"/>
                    </a14:imgEffect>
                  </a14:imgLayer>
                </a14:imgProps>
              </a:ext>
              <a:ext uri="{28A0092B-C50C-407E-A947-70E740481C1C}">
                <a14:useLocalDpi xmlns:a14="http://schemas.microsoft.com/office/drawing/2010/main" val="0"/>
              </a:ext>
            </a:extLst>
          </a:blip>
          <a:srcRect l="12468" r="7323"/>
          <a:stretch/>
        </p:blipFill>
        <p:spPr>
          <a:xfrm>
            <a:off x="803303" y="2045370"/>
            <a:ext cx="3771083" cy="3131232"/>
          </a:xfrm>
          <a:prstGeom prst="rect">
            <a:avLst/>
          </a:prstGeom>
        </p:spPr>
      </p:pic>
    </p:spTree>
    <p:extLst>
      <p:ext uri="{BB962C8B-B14F-4D97-AF65-F5344CB8AC3E}">
        <p14:creationId xmlns:p14="http://schemas.microsoft.com/office/powerpoint/2010/main" val="2031348608"/>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a:extLst>
              <a:ext uri="{FF2B5EF4-FFF2-40B4-BE49-F238E27FC236}">
                <a16:creationId xmlns:a16="http://schemas.microsoft.com/office/drawing/2014/main" id="{66C00268-E557-4706-A8E4-160F44C0D682}"/>
              </a:ext>
            </a:extLst>
          </p:cNvPr>
          <p:cNvSpPr>
            <a:spLocks noGrp="1"/>
          </p:cNvSpPr>
          <p:nvPr>
            <p:ph type="sldNum" sz="quarter" idx="12"/>
          </p:nvPr>
        </p:nvSpPr>
        <p:spPr/>
        <p:txBody>
          <a:bodyPr/>
          <a:lstStyle/>
          <a:p>
            <a:fld id="{F302176B-0E47-46AC-8F43-DAB4B8A37D06}" type="slidenum">
              <a:rPr lang="tr-TR" smtClean="0"/>
              <a:pPr/>
              <a:t>110</a:t>
            </a:fld>
            <a:endParaRPr lang="tr-TR"/>
          </a:p>
        </p:txBody>
      </p:sp>
      <p:sp>
        <p:nvSpPr>
          <p:cNvPr id="4" name="Metin kutusu 3">
            <a:extLst>
              <a:ext uri="{FF2B5EF4-FFF2-40B4-BE49-F238E27FC236}">
                <a16:creationId xmlns:a16="http://schemas.microsoft.com/office/drawing/2014/main" id="{327799DC-05C5-43B6-8B07-557211951797}"/>
              </a:ext>
            </a:extLst>
          </p:cNvPr>
          <p:cNvSpPr txBox="1"/>
          <p:nvPr/>
        </p:nvSpPr>
        <p:spPr>
          <a:xfrm>
            <a:off x="972342" y="2701560"/>
            <a:ext cx="4556787" cy="1477328"/>
          </a:xfrm>
          <a:prstGeom prst="rect">
            <a:avLst/>
          </a:prstGeom>
          <a:noFill/>
        </p:spPr>
        <p:txBody>
          <a:bodyPr wrap="square" rtlCol="0">
            <a:spAutoFit/>
          </a:bodyPr>
          <a:lstStyle/>
          <a:p>
            <a:r>
              <a:rPr lang="tr-TR" sz="1800" b="1" dirty="0">
                <a:latin typeface="+mj-lt"/>
              </a:rPr>
              <a:t>“Hayır!” diyebilirsiniz: </a:t>
            </a:r>
          </a:p>
          <a:p>
            <a:endParaRPr lang="tr-TR" sz="1800" b="1" dirty="0">
              <a:latin typeface="+mj-lt"/>
            </a:endParaRPr>
          </a:p>
          <a:p>
            <a:r>
              <a:rPr lang="tr-TR" sz="1800" dirty="0"/>
              <a:t>Alkol veya bağımlılık yapıcı maddelerle ilgili bir teklif geldiğinde verebileceğiniz en kısa ve net cevap “Hayır!” demektir.</a:t>
            </a:r>
          </a:p>
        </p:txBody>
      </p:sp>
      <p:sp>
        <p:nvSpPr>
          <p:cNvPr id="5"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BAĞIMLILIKLA MÜCADELE</a:t>
            </a:r>
          </a:p>
        </p:txBody>
      </p:sp>
      <p:pic>
        <p:nvPicPr>
          <p:cNvPr id="3" name="Resim 2"/>
          <p:cNvPicPr>
            <a:picLocks noChangeAspect="1"/>
          </p:cNvPicPr>
          <p:nvPr/>
        </p:nvPicPr>
        <p:blipFill>
          <a:blip r:embed="rId2">
            <a:extLst>
              <a:ext uri="{28A0092B-C50C-407E-A947-70E740481C1C}">
                <a14:useLocalDpi xmlns:a14="http://schemas.microsoft.com/office/drawing/2010/main" val="0"/>
              </a:ext>
            </a:extLst>
          </a:blip>
          <a:srcRect/>
          <a:stretch/>
        </p:blipFill>
        <p:spPr>
          <a:xfrm>
            <a:off x="7604301" y="1295650"/>
            <a:ext cx="3615357" cy="5077034"/>
          </a:xfrm>
          <a:prstGeom prst="rect">
            <a:avLst/>
          </a:prstGeom>
        </p:spPr>
      </p:pic>
    </p:spTree>
    <p:extLst>
      <p:ext uri="{BB962C8B-B14F-4D97-AF65-F5344CB8AC3E}">
        <p14:creationId xmlns:p14="http://schemas.microsoft.com/office/powerpoint/2010/main" val="116492508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BAĞIMLILIKLA MÜCADELE</a:t>
            </a:r>
          </a:p>
        </p:txBody>
      </p:sp>
      <p:sp>
        <p:nvSpPr>
          <p:cNvPr id="3" name="Dikdörtgen 2"/>
          <p:cNvSpPr/>
          <p:nvPr/>
        </p:nvSpPr>
        <p:spPr>
          <a:xfrm>
            <a:off x="2233246" y="2967335"/>
            <a:ext cx="8062546" cy="923330"/>
          </a:xfrm>
          <a:prstGeom prst="rect">
            <a:avLst/>
          </a:prstGeom>
        </p:spPr>
        <p:txBody>
          <a:bodyPr wrap="square">
            <a:spAutoFit/>
          </a:bodyPr>
          <a:lstStyle/>
          <a:p>
            <a:pPr algn="ctr"/>
            <a:r>
              <a:rPr lang="tr-TR" dirty="0"/>
              <a:t>Bağımlılıkla Mücadelede Ülkemiz Genelinde </a:t>
            </a:r>
            <a:r>
              <a:rPr lang="tr-TR" dirty="0" err="1"/>
              <a:t>YEŞİLAY’dan</a:t>
            </a:r>
            <a:r>
              <a:rPr lang="tr-TR" dirty="0"/>
              <a:t>; </a:t>
            </a:r>
          </a:p>
          <a:p>
            <a:pPr algn="ctr"/>
            <a:r>
              <a:rPr lang="tr-TR" dirty="0"/>
              <a:t>Üniversitemizde Psikolojik Danışma ve Rehberlik Eğitim, Uygulama ve Araştırma Merkezinden destek alabilirler.</a:t>
            </a:r>
          </a:p>
        </p:txBody>
      </p:sp>
    </p:spTree>
    <p:extLst>
      <p:ext uri="{BB962C8B-B14F-4D97-AF65-F5344CB8AC3E}">
        <p14:creationId xmlns:p14="http://schemas.microsoft.com/office/powerpoint/2010/main" val="208211758"/>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F302176B-0E47-46AC-8F43-DAB4B8A37D06}" type="slidenum">
              <a:rPr lang="tr-TR" smtClean="0"/>
              <a:pPr/>
              <a:t>112</a:t>
            </a:fld>
            <a:endParaRPr lang="tr-TR"/>
          </a:p>
        </p:txBody>
      </p:sp>
      <p:sp>
        <p:nvSpPr>
          <p:cNvPr id="4" name="Metin kutusu 3"/>
          <p:cNvSpPr txBox="1"/>
          <p:nvPr/>
        </p:nvSpPr>
        <p:spPr>
          <a:xfrm>
            <a:off x="3269530" y="836341"/>
            <a:ext cx="8081058" cy="369332"/>
          </a:xfrm>
          <a:prstGeom prst="rect">
            <a:avLst/>
          </a:prstGeom>
          <a:noFill/>
        </p:spPr>
        <p:txBody>
          <a:bodyPr wrap="none" rtlCol="0">
            <a:spAutoFit/>
          </a:bodyPr>
          <a:lstStyle/>
          <a:p>
            <a:r>
              <a:rPr lang="tr-TR" b="1" dirty="0"/>
              <a:t>Alkol ve Madde Bağımlılığı Uygulama ve Araştırma Merkezi (AMATEM)</a:t>
            </a:r>
          </a:p>
        </p:txBody>
      </p:sp>
      <p:sp>
        <p:nvSpPr>
          <p:cNvPr id="5" name="Metin kutusu 4"/>
          <p:cNvSpPr txBox="1"/>
          <p:nvPr/>
        </p:nvSpPr>
        <p:spPr>
          <a:xfrm>
            <a:off x="4684069" y="1295889"/>
            <a:ext cx="5674951" cy="369332"/>
          </a:xfrm>
          <a:prstGeom prst="rect">
            <a:avLst/>
          </a:prstGeom>
          <a:noFill/>
        </p:spPr>
        <p:txBody>
          <a:bodyPr wrap="none" rtlCol="0">
            <a:spAutoFit/>
          </a:bodyPr>
          <a:lstStyle/>
          <a:p>
            <a:r>
              <a:rPr lang="tr-TR" dirty="0"/>
              <a:t>Bağlantı adresi: https://www.pau.edu.tr/amatem</a:t>
            </a:r>
          </a:p>
        </p:txBody>
      </p:sp>
      <p:pic>
        <p:nvPicPr>
          <p:cNvPr id="6" name="Resim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5880" y="1674346"/>
            <a:ext cx="9475439" cy="5038688"/>
          </a:xfrm>
          <a:prstGeom prst="rect">
            <a:avLst/>
          </a:prstGeom>
        </p:spPr>
      </p:pic>
    </p:spTree>
    <p:extLst>
      <p:ext uri="{BB962C8B-B14F-4D97-AF65-F5344CB8AC3E}">
        <p14:creationId xmlns:p14="http://schemas.microsoft.com/office/powerpoint/2010/main" val="1399455781"/>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F302176B-0E47-46AC-8F43-DAB4B8A37D06}" type="slidenum">
              <a:rPr lang="tr-TR" smtClean="0"/>
              <a:pPr/>
              <a:t>113</a:t>
            </a:fld>
            <a:endParaRPr lang="tr-TR"/>
          </a:p>
        </p:txBody>
      </p:sp>
      <p:sp>
        <p:nvSpPr>
          <p:cNvPr id="4" name="Metin kutusu 3"/>
          <p:cNvSpPr txBox="1"/>
          <p:nvPr/>
        </p:nvSpPr>
        <p:spPr>
          <a:xfrm>
            <a:off x="3269530" y="836341"/>
            <a:ext cx="8081058" cy="369332"/>
          </a:xfrm>
          <a:prstGeom prst="rect">
            <a:avLst/>
          </a:prstGeom>
          <a:noFill/>
        </p:spPr>
        <p:txBody>
          <a:bodyPr wrap="none" rtlCol="0">
            <a:spAutoFit/>
          </a:bodyPr>
          <a:lstStyle/>
          <a:p>
            <a:r>
              <a:rPr lang="tr-TR" b="1" dirty="0"/>
              <a:t>Alkol ve Madde Bağımlılığı Uygulama ve Araştırma Merkezi (AMATEM)</a:t>
            </a:r>
          </a:p>
        </p:txBody>
      </p:sp>
      <p:sp>
        <p:nvSpPr>
          <p:cNvPr id="5" name="Metin kutusu 4"/>
          <p:cNvSpPr txBox="1"/>
          <p:nvPr/>
        </p:nvSpPr>
        <p:spPr>
          <a:xfrm>
            <a:off x="3117244" y="1305014"/>
            <a:ext cx="8233344" cy="369332"/>
          </a:xfrm>
          <a:prstGeom prst="rect">
            <a:avLst/>
          </a:prstGeom>
          <a:noFill/>
        </p:spPr>
        <p:txBody>
          <a:bodyPr wrap="none" rtlCol="0">
            <a:spAutoFit/>
          </a:bodyPr>
          <a:lstStyle/>
          <a:p>
            <a:r>
              <a:rPr lang="tr-TR" dirty="0"/>
              <a:t>Bağlantı adresi: https://www.pau.edu.tr/amatem/tr/sayfa/pau-amatem</a:t>
            </a:r>
          </a:p>
        </p:txBody>
      </p:sp>
      <p:sp>
        <p:nvSpPr>
          <p:cNvPr id="7" name="Metin kutusu 6"/>
          <p:cNvSpPr txBox="1"/>
          <p:nvPr/>
        </p:nvSpPr>
        <p:spPr>
          <a:xfrm>
            <a:off x="415842" y="1779687"/>
            <a:ext cx="11437904" cy="5078313"/>
          </a:xfrm>
          <a:prstGeom prst="rect">
            <a:avLst/>
          </a:prstGeom>
          <a:noFill/>
        </p:spPr>
        <p:txBody>
          <a:bodyPr wrap="square" rtlCol="0">
            <a:spAutoFit/>
          </a:bodyPr>
          <a:lstStyle/>
          <a:p>
            <a:r>
              <a:rPr lang="tr-TR" dirty="0"/>
              <a:t>PAMUKKALE ÜNİVERSİTESİ HABİB KIZILTAŞ PSİKİYATRİ HASTANESİ</a:t>
            </a:r>
          </a:p>
          <a:p>
            <a:r>
              <a:rPr lang="tr-TR" dirty="0"/>
              <a:t>ALKOL VE MADDE BAĞIMLILIĞI TEDAVİ VE EĞİTİM MERKEZİ (AMATEM)</a:t>
            </a:r>
          </a:p>
          <a:p>
            <a:r>
              <a:rPr lang="tr-TR" dirty="0"/>
              <a:t> </a:t>
            </a:r>
          </a:p>
          <a:p>
            <a:r>
              <a:rPr lang="tr-TR" dirty="0"/>
              <a:t>Pamukkale üniversitesi (PAÜ) Psikiyatri Anabilim Dalı’na bağlı bulunan AMATEM birimi alkol ve madde kullanım bozuklukları tedavilerinin yapıldığı bir kliniktir. 18 yaş üzeri, kadın ve erkek hastalara hizmet verilmektedir. Uygulanan ilaç tedavilerine ek olarak bireysel ve grup psikoterapileri, uğraş tedavileri, </a:t>
            </a:r>
            <a:r>
              <a:rPr lang="tr-TR" dirty="0" err="1"/>
              <a:t>spor,hasta</a:t>
            </a:r>
            <a:r>
              <a:rPr lang="tr-TR" dirty="0"/>
              <a:t> ve ailelere yönelik SAMBA (Sigara, Alkol ve Madde Bağımlılığı Tedavi Programı) </a:t>
            </a:r>
            <a:r>
              <a:rPr lang="tr-TR" dirty="0" err="1"/>
              <a:t>psikoeğitimleri</a:t>
            </a:r>
            <a:r>
              <a:rPr lang="tr-TR" dirty="0"/>
              <a:t> ve </a:t>
            </a:r>
            <a:r>
              <a:rPr lang="tr-TR" dirty="0" err="1"/>
              <a:t>psikososyal</a:t>
            </a:r>
            <a:r>
              <a:rPr lang="tr-TR" dirty="0"/>
              <a:t> rehabilitasyona yönelik etkinlikler (kermes, sinema, kahvaltı, spor müsabakaları </a:t>
            </a:r>
            <a:r>
              <a:rPr lang="tr-TR" dirty="0" err="1"/>
              <a:t>vs</a:t>
            </a:r>
            <a:r>
              <a:rPr lang="tr-TR" dirty="0"/>
              <a:t>…) yapılmaktadır.</a:t>
            </a:r>
          </a:p>
          <a:p>
            <a:r>
              <a:rPr lang="tr-TR" dirty="0"/>
              <a:t>AMATEM biriminde ayaktan poliklinik hizmetleri (hafta içi </a:t>
            </a:r>
            <a:r>
              <a:rPr lang="tr-TR" dirty="0" err="1"/>
              <a:t>hergün</a:t>
            </a:r>
            <a:r>
              <a:rPr lang="tr-TR" dirty="0"/>
              <a:t> 09:00 – 16:30) ve yataklı tedavi hizmetleri verilmektedir. Yataklı tedavi kliniği 14 erkek, 4 kadın toplam 18 yatak kapasiteli olup, hasta odaları iki kişiliktir. Her odada banyo ve tuvalet bulunmaktadır. Servis içinde bireysel ve grup görüşme odası, hastaların ortak kullandığı bir adet çok amaçlı salon ve spor alanı (masa tenisi </a:t>
            </a:r>
            <a:r>
              <a:rPr lang="tr-TR" dirty="0" err="1"/>
              <a:t>vs</a:t>
            </a:r>
            <a:r>
              <a:rPr lang="tr-TR" dirty="0"/>
              <a:t>…) bulunmaktadır. Yatan hastalar günün belirli saatlerinde ön ve arka bahçeyi, kantini ve çok amaçlı açık spor sahasını kullanabilmektedir. Servis ziyaret saatleri Cuma günleri 13:30 – 14:30 olacak şekilde düzenlenmiş olup ayrıca her Cuma 09:30 – 11:30 saatlerinde yatan hasta ailelerine yönelik SAMBA </a:t>
            </a:r>
            <a:r>
              <a:rPr lang="tr-TR" dirty="0" err="1"/>
              <a:t>psikoeğitimi</a:t>
            </a:r>
            <a:r>
              <a:rPr lang="tr-TR" dirty="0"/>
              <a:t> yapılmaktadır.</a:t>
            </a:r>
          </a:p>
          <a:p>
            <a:endParaRPr lang="tr-TR" dirty="0"/>
          </a:p>
        </p:txBody>
      </p:sp>
    </p:spTree>
    <p:extLst>
      <p:ext uri="{BB962C8B-B14F-4D97-AF65-F5344CB8AC3E}">
        <p14:creationId xmlns:p14="http://schemas.microsoft.com/office/powerpoint/2010/main" val="34156429"/>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F302176B-0E47-46AC-8F43-DAB4B8A37D06}" type="slidenum">
              <a:rPr lang="tr-TR" smtClean="0"/>
              <a:pPr/>
              <a:t>114</a:t>
            </a:fld>
            <a:endParaRPr lang="tr-TR"/>
          </a:p>
        </p:txBody>
      </p:sp>
      <p:sp>
        <p:nvSpPr>
          <p:cNvPr id="4" name="Metin kutusu 3"/>
          <p:cNvSpPr txBox="1"/>
          <p:nvPr/>
        </p:nvSpPr>
        <p:spPr>
          <a:xfrm>
            <a:off x="3269530" y="836341"/>
            <a:ext cx="8081058" cy="369332"/>
          </a:xfrm>
          <a:prstGeom prst="rect">
            <a:avLst/>
          </a:prstGeom>
          <a:noFill/>
        </p:spPr>
        <p:txBody>
          <a:bodyPr wrap="none" rtlCol="0">
            <a:spAutoFit/>
          </a:bodyPr>
          <a:lstStyle/>
          <a:p>
            <a:r>
              <a:rPr lang="tr-TR" b="1" dirty="0"/>
              <a:t>Alkol ve Madde Bağımlılığı Uygulama ve Araştırma Merkezi (AMATEM)</a:t>
            </a:r>
          </a:p>
        </p:txBody>
      </p:sp>
      <p:sp>
        <p:nvSpPr>
          <p:cNvPr id="5" name="Metin kutusu 4"/>
          <p:cNvSpPr txBox="1"/>
          <p:nvPr/>
        </p:nvSpPr>
        <p:spPr>
          <a:xfrm>
            <a:off x="3117244" y="1305014"/>
            <a:ext cx="8233344" cy="369332"/>
          </a:xfrm>
          <a:prstGeom prst="rect">
            <a:avLst/>
          </a:prstGeom>
          <a:noFill/>
        </p:spPr>
        <p:txBody>
          <a:bodyPr wrap="none" rtlCol="0">
            <a:spAutoFit/>
          </a:bodyPr>
          <a:lstStyle/>
          <a:p>
            <a:r>
              <a:rPr lang="tr-TR" dirty="0"/>
              <a:t>Bağlantı adresi: https://www.pau.edu.tr/amatem/tr/sayfa/pau-amatem</a:t>
            </a:r>
          </a:p>
        </p:txBody>
      </p:sp>
      <p:sp>
        <p:nvSpPr>
          <p:cNvPr id="7" name="Metin kutusu 6"/>
          <p:cNvSpPr txBox="1"/>
          <p:nvPr/>
        </p:nvSpPr>
        <p:spPr>
          <a:xfrm>
            <a:off x="393540" y="1909823"/>
            <a:ext cx="11112660" cy="3970318"/>
          </a:xfrm>
          <a:prstGeom prst="rect">
            <a:avLst/>
          </a:prstGeom>
          <a:noFill/>
        </p:spPr>
        <p:txBody>
          <a:bodyPr wrap="square" rtlCol="0">
            <a:spAutoFit/>
          </a:bodyPr>
          <a:lstStyle/>
          <a:p>
            <a:r>
              <a:rPr lang="tr-TR" dirty="0"/>
              <a:t>PAMUKKALE ÜNİVERSİTESİ HABİB KIZILTAŞ PSİKİYATRİ HASTANESİ</a:t>
            </a:r>
          </a:p>
          <a:p>
            <a:r>
              <a:rPr lang="tr-TR" dirty="0"/>
              <a:t>ALKOL VE MADDE BAĞIMLILIĞI TEDAVİ VE EĞİTİM MERKEZİ (AMATEM)</a:t>
            </a:r>
          </a:p>
          <a:p>
            <a:r>
              <a:rPr lang="tr-TR" dirty="0"/>
              <a:t> </a:t>
            </a:r>
          </a:p>
          <a:p>
            <a:r>
              <a:rPr lang="tr-TR" dirty="0"/>
              <a:t>Bağımlılık tedavisinde kişinin yardım almak istemesi çok önemlidir. Zorla tedavi yapılamaz. Tedavi </a:t>
            </a:r>
            <a:r>
              <a:rPr lang="tr-TR" dirty="0" err="1"/>
              <a:t>detoksifikasyon</a:t>
            </a:r>
            <a:r>
              <a:rPr lang="tr-TR" dirty="0"/>
              <a:t> (arındırma) ve sonrasında </a:t>
            </a:r>
            <a:r>
              <a:rPr lang="tr-TR" dirty="0" err="1"/>
              <a:t>psikososyal</a:t>
            </a:r>
            <a:r>
              <a:rPr lang="tr-TR" dirty="0"/>
              <a:t>/sürdürüm tedavi programından oluşmaktadır. Yatarak tedavi süresi hastanın ihtiyacına göre belirlenmekte olup yaklaşık 4 – 6 hafta sürmektedir. Taburculuk sonrası en az 1 yıl süreyle poliklinik takipleri devam etmektedir. Bağımlılık tedavisi ömür boyu sürebilir.</a:t>
            </a:r>
          </a:p>
          <a:p>
            <a:r>
              <a:rPr lang="tr-TR" dirty="0"/>
              <a:t>AMATEM yatışları Pazartesi, Salı, Çarşamba ve Perşembe günleri yapılmaktadır. Hafta sonu ve Cuma günü yatış yapılmamaktadır.</a:t>
            </a:r>
            <a:br>
              <a:rPr lang="tr-TR" dirty="0"/>
            </a:br>
            <a:r>
              <a:rPr lang="tr-TR" dirty="0"/>
              <a:t>Alkollü ve bariz madde etkisi altında yatış yapılmaz.</a:t>
            </a:r>
            <a:br>
              <a:rPr lang="tr-TR" dirty="0"/>
            </a:br>
            <a:r>
              <a:rPr lang="tr-TR" dirty="0"/>
              <a:t>Hastane kurallarını kabul etmeyenlere yatış yapılmaz.</a:t>
            </a:r>
            <a:br>
              <a:rPr lang="tr-TR" dirty="0"/>
            </a:br>
            <a:r>
              <a:rPr lang="tr-TR" dirty="0"/>
              <a:t>Yatıştan sonraki 6 ay içinde tekrar yatış yapılmaz.</a:t>
            </a:r>
          </a:p>
          <a:p>
            <a:endParaRPr lang="tr-TR" dirty="0"/>
          </a:p>
        </p:txBody>
      </p:sp>
    </p:spTree>
    <p:extLst>
      <p:ext uri="{BB962C8B-B14F-4D97-AF65-F5344CB8AC3E}">
        <p14:creationId xmlns:p14="http://schemas.microsoft.com/office/powerpoint/2010/main" val="775332357"/>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F302176B-0E47-46AC-8F43-DAB4B8A37D06}" type="slidenum">
              <a:rPr lang="tr-TR" smtClean="0"/>
              <a:pPr/>
              <a:t>115</a:t>
            </a:fld>
            <a:endParaRPr lang="tr-TR"/>
          </a:p>
        </p:txBody>
      </p:sp>
      <p:sp>
        <p:nvSpPr>
          <p:cNvPr id="4" name="Metin kutusu 3"/>
          <p:cNvSpPr txBox="1"/>
          <p:nvPr/>
        </p:nvSpPr>
        <p:spPr>
          <a:xfrm>
            <a:off x="5468720" y="697842"/>
            <a:ext cx="5896166" cy="646331"/>
          </a:xfrm>
          <a:prstGeom prst="rect">
            <a:avLst/>
          </a:prstGeom>
          <a:noFill/>
        </p:spPr>
        <p:txBody>
          <a:bodyPr wrap="none" rtlCol="0">
            <a:spAutoFit/>
          </a:bodyPr>
          <a:lstStyle/>
          <a:p>
            <a:r>
              <a:rPr lang="tr-TR" b="1" dirty="0"/>
              <a:t>İKTİSADİ VE İDARİ BİLİMLER FAKÜLTESİ BÜNYESİNDEKİ </a:t>
            </a:r>
          </a:p>
          <a:p>
            <a:r>
              <a:rPr lang="tr-TR" b="1" dirty="0"/>
              <a:t>BAĞIMLILIKLA MÜCADELE EYLEM PLANI KOMİSYONU</a:t>
            </a:r>
          </a:p>
        </p:txBody>
      </p:sp>
      <p:sp>
        <p:nvSpPr>
          <p:cNvPr id="5" name="Metin kutusu 4"/>
          <p:cNvSpPr txBox="1"/>
          <p:nvPr/>
        </p:nvSpPr>
        <p:spPr>
          <a:xfrm>
            <a:off x="2836589" y="1374148"/>
            <a:ext cx="8528297" cy="369332"/>
          </a:xfrm>
          <a:prstGeom prst="rect">
            <a:avLst/>
          </a:prstGeom>
          <a:noFill/>
        </p:spPr>
        <p:txBody>
          <a:bodyPr wrap="none" rtlCol="0">
            <a:spAutoFit/>
          </a:bodyPr>
          <a:lstStyle/>
          <a:p>
            <a:r>
              <a:rPr lang="tr-TR" dirty="0"/>
              <a:t>Bağlantı adresi: https://www.pau.edu.tr/iibf/tr/sayfa/kurul-ve-komisyonlar-4</a:t>
            </a:r>
          </a:p>
        </p:txBody>
      </p:sp>
      <p:pic>
        <p:nvPicPr>
          <p:cNvPr id="6" name="Resim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5880" y="2121157"/>
            <a:ext cx="9475439" cy="4145066"/>
          </a:xfrm>
          <a:prstGeom prst="rect">
            <a:avLst/>
          </a:prstGeom>
        </p:spPr>
      </p:pic>
    </p:spTree>
    <p:extLst>
      <p:ext uri="{BB962C8B-B14F-4D97-AF65-F5344CB8AC3E}">
        <p14:creationId xmlns:p14="http://schemas.microsoft.com/office/powerpoint/2010/main" val="2629479888"/>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F302176B-0E47-46AC-8F43-DAB4B8A37D06}" type="slidenum">
              <a:rPr lang="tr-TR" smtClean="0"/>
              <a:pPr/>
              <a:t>116</a:t>
            </a:fld>
            <a:endParaRPr lang="tr-TR"/>
          </a:p>
        </p:txBody>
      </p:sp>
      <p:sp>
        <p:nvSpPr>
          <p:cNvPr id="4" name="Metin kutusu 3"/>
          <p:cNvSpPr txBox="1"/>
          <p:nvPr/>
        </p:nvSpPr>
        <p:spPr>
          <a:xfrm>
            <a:off x="5468720" y="697842"/>
            <a:ext cx="5974713" cy="369332"/>
          </a:xfrm>
          <a:prstGeom prst="rect">
            <a:avLst/>
          </a:prstGeom>
          <a:noFill/>
        </p:spPr>
        <p:txBody>
          <a:bodyPr wrap="none" rtlCol="0">
            <a:spAutoFit/>
          </a:bodyPr>
          <a:lstStyle/>
          <a:p>
            <a:r>
              <a:rPr lang="tr-TR" b="1" dirty="0"/>
              <a:t>2023-2024 Eğitim - Öğretim Yılı Akademik Takvimleri</a:t>
            </a:r>
          </a:p>
        </p:txBody>
      </p:sp>
      <p:sp>
        <p:nvSpPr>
          <p:cNvPr id="5" name="Metin kutusu 4"/>
          <p:cNvSpPr txBox="1"/>
          <p:nvPr/>
        </p:nvSpPr>
        <p:spPr>
          <a:xfrm>
            <a:off x="2836589" y="1374148"/>
            <a:ext cx="8528297" cy="369332"/>
          </a:xfrm>
          <a:prstGeom prst="rect">
            <a:avLst/>
          </a:prstGeom>
          <a:noFill/>
        </p:spPr>
        <p:txBody>
          <a:bodyPr wrap="none" rtlCol="0">
            <a:spAutoFit/>
          </a:bodyPr>
          <a:lstStyle/>
          <a:p>
            <a:r>
              <a:rPr lang="tr-TR" dirty="0"/>
              <a:t>Bağlantı adresi: https://www.pau.edu.tr/oidb/tr/sayfa/akademik-takvim-3</a:t>
            </a:r>
          </a:p>
        </p:txBody>
      </p:sp>
      <p:pic>
        <p:nvPicPr>
          <p:cNvPr id="6" name="Resim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4935" y="2121157"/>
            <a:ext cx="9397328" cy="4145066"/>
          </a:xfrm>
          <a:prstGeom prst="rect">
            <a:avLst/>
          </a:prstGeom>
        </p:spPr>
      </p:pic>
    </p:spTree>
    <p:extLst>
      <p:ext uri="{BB962C8B-B14F-4D97-AF65-F5344CB8AC3E}">
        <p14:creationId xmlns:p14="http://schemas.microsoft.com/office/powerpoint/2010/main" val="3031134143"/>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F302176B-0E47-46AC-8F43-DAB4B8A37D06}" type="slidenum">
              <a:rPr lang="tr-TR" smtClean="0"/>
              <a:pPr/>
              <a:t>117</a:t>
            </a:fld>
            <a:endParaRPr lang="tr-TR"/>
          </a:p>
        </p:txBody>
      </p:sp>
      <p:sp>
        <p:nvSpPr>
          <p:cNvPr id="4" name="Metin kutusu 3"/>
          <p:cNvSpPr txBox="1"/>
          <p:nvPr/>
        </p:nvSpPr>
        <p:spPr>
          <a:xfrm>
            <a:off x="5468720" y="697842"/>
            <a:ext cx="5974713" cy="369332"/>
          </a:xfrm>
          <a:prstGeom prst="rect">
            <a:avLst/>
          </a:prstGeom>
          <a:noFill/>
        </p:spPr>
        <p:txBody>
          <a:bodyPr wrap="none" rtlCol="0">
            <a:spAutoFit/>
          </a:bodyPr>
          <a:lstStyle/>
          <a:p>
            <a:r>
              <a:rPr lang="tr-TR" b="1" dirty="0"/>
              <a:t>2023-2024 Eğitim - Öğretim Yılı Akademik Takvimleri</a:t>
            </a:r>
          </a:p>
        </p:txBody>
      </p:sp>
      <p:sp>
        <p:nvSpPr>
          <p:cNvPr id="5" name="Metin kutusu 4"/>
          <p:cNvSpPr txBox="1"/>
          <p:nvPr/>
        </p:nvSpPr>
        <p:spPr>
          <a:xfrm>
            <a:off x="2836589" y="1374148"/>
            <a:ext cx="8528297" cy="369332"/>
          </a:xfrm>
          <a:prstGeom prst="rect">
            <a:avLst/>
          </a:prstGeom>
          <a:noFill/>
        </p:spPr>
        <p:txBody>
          <a:bodyPr wrap="none" rtlCol="0">
            <a:spAutoFit/>
          </a:bodyPr>
          <a:lstStyle/>
          <a:p>
            <a:r>
              <a:rPr lang="tr-TR" dirty="0"/>
              <a:t>Bağlantı adresi: https://www.pau.edu.tr/oidb/tr/sayfa/akademik-takvim-3</a:t>
            </a:r>
          </a:p>
        </p:txBody>
      </p:sp>
      <p:sp>
        <p:nvSpPr>
          <p:cNvPr id="3" name="Metin kutusu 2"/>
          <p:cNvSpPr txBox="1"/>
          <p:nvPr/>
        </p:nvSpPr>
        <p:spPr>
          <a:xfrm>
            <a:off x="735980" y="2163336"/>
            <a:ext cx="10770220" cy="4247317"/>
          </a:xfrm>
          <a:prstGeom prst="rect">
            <a:avLst/>
          </a:prstGeom>
          <a:noFill/>
        </p:spPr>
        <p:txBody>
          <a:bodyPr wrap="square" rtlCol="0">
            <a:spAutoFit/>
          </a:bodyPr>
          <a:lstStyle/>
          <a:p>
            <a:endParaRPr lang="tr-TR" dirty="0"/>
          </a:p>
          <a:p>
            <a:r>
              <a:rPr lang="tr-TR" dirty="0"/>
              <a:t> </a:t>
            </a:r>
            <a:r>
              <a:rPr lang="tr-TR" b="1" dirty="0"/>
              <a:t>02.10.2023 </a:t>
            </a:r>
            <a:r>
              <a:rPr lang="tr-TR" dirty="0"/>
              <a:t>	</a:t>
            </a:r>
            <a:r>
              <a:rPr lang="tr-TR" b="1" dirty="0"/>
              <a:t>Derslerin İlk Günü </a:t>
            </a:r>
            <a:r>
              <a:rPr lang="tr-TR" dirty="0"/>
              <a:t>	</a:t>
            </a:r>
          </a:p>
          <a:p>
            <a:endParaRPr lang="tr-TR" b="1" dirty="0"/>
          </a:p>
          <a:p>
            <a:r>
              <a:rPr lang="tr-TR" b="1" dirty="0"/>
              <a:t>02.10.2023 - 04.10.2023 </a:t>
            </a:r>
            <a:r>
              <a:rPr lang="tr-TR" dirty="0"/>
              <a:t>	Üç ders sınavlarının yapılması 	</a:t>
            </a:r>
          </a:p>
          <a:p>
            <a:endParaRPr lang="tr-TR" b="1" dirty="0"/>
          </a:p>
          <a:p>
            <a:r>
              <a:rPr lang="tr-TR" b="1" dirty="0"/>
              <a:t>02.10.2023 - 06.10.2023 </a:t>
            </a:r>
            <a:r>
              <a:rPr lang="tr-TR" dirty="0"/>
              <a:t>	Yeni kayıt olan öğrenciler için oryantasyon programının düzenlenmesi 	</a:t>
            </a:r>
          </a:p>
          <a:p>
            <a:r>
              <a:rPr lang="tr-TR" b="1" dirty="0"/>
              <a:t>09.10.2023 - 11.10.2023 </a:t>
            </a:r>
            <a:r>
              <a:rPr lang="tr-TR" dirty="0"/>
              <a:t>	</a:t>
            </a:r>
            <a:r>
              <a:rPr lang="tr-TR" b="1" dirty="0"/>
              <a:t>Mazeretli ders kayıt başvurularının öğrenciler tarafından sistem üzerinden yapılması </a:t>
            </a:r>
            <a:r>
              <a:rPr lang="tr-TR" dirty="0"/>
              <a:t>	</a:t>
            </a:r>
          </a:p>
          <a:p>
            <a:endParaRPr lang="tr-TR" b="1" dirty="0"/>
          </a:p>
          <a:p>
            <a:r>
              <a:rPr lang="tr-TR" b="1" dirty="0"/>
              <a:t>09.10.2023 - 13.10.2023 </a:t>
            </a:r>
            <a:r>
              <a:rPr lang="tr-TR" dirty="0"/>
              <a:t>	</a:t>
            </a:r>
            <a:r>
              <a:rPr lang="tr-TR" b="1" dirty="0"/>
              <a:t>Ekle-Sil ve Onayla Günleri </a:t>
            </a:r>
            <a:r>
              <a:rPr lang="tr-TR" dirty="0"/>
              <a:t>	</a:t>
            </a:r>
          </a:p>
          <a:p>
            <a:endParaRPr lang="tr-TR" b="1" dirty="0"/>
          </a:p>
          <a:p>
            <a:r>
              <a:rPr lang="tr-TR" b="1" dirty="0"/>
              <a:t>09.10.2023 - 13.10.2023 </a:t>
            </a:r>
            <a:r>
              <a:rPr lang="tr-TR" dirty="0"/>
              <a:t>	Azami öğrenim süresini dolduran öğrencilerden tercih yapanların ders kayıt işlemleri 	</a:t>
            </a:r>
          </a:p>
          <a:p>
            <a:endParaRPr lang="tr-TR" dirty="0"/>
          </a:p>
        </p:txBody>
      </p:sp>
    </p:spTree>
    <p:extLst>
      <p:ext uri="{BB962C8B-B14F-4D97-AF65-F5344CB8AC3E}">
        <p14:creationId xmlns:p14="http://schemas.microsoft.com/office/powerpoint/2010/main" val="1077736450"/>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F302176B-0E47-46AC-8F43-DAB4B8A37D06}" type="slidenum">
              <a:rPr lang="tr-TR" smtClean="0"/>
              <a:pPr/>
              <a:t>118</a:t>
            </a:fld>
            <a:endParaRPr lang="tr-TR"/>
          </a:p>
        </p:txBody>
      </p:sp>
      <p:sp>
        <p:nvSpPr>
          <p:cNvPr id="4" name="Metin kutusu 3"/>
          <p:cNvSpPr txBox="1"/>
          <p:nvPr/>
        </p:nvSpPr>
        <p:spPr>
          <a:xfrm>
            <a:off x="5468720" y="697842"/>
            <a:ext cx="5298245" cy="369332"/>
          </a:xfrm>
          <a:prstGeom prst="rect">
            <a:avLst/>
          </a:prstGeom>
          <a:noFill/>
        </p:spPr>
        <p:txBody>
          <a:bodyPr wrap="none" rtlCol="0">
            <a:spAutoFit/>
          </a:bodyPr>
          <a:lstStyle/>
          <a:p>
            <a:r>
              <a:rPr lang="tr-TR" b="1" dirty="0"/>
              <a:t>Duyuruların Takip Edilmesi – Fakülte Duyuruları</a:t>
            </a:r>
          </a:p>
        </p:txBody>
      </p:sp>
      <p:sp>
        <p:nvSpPr>
          <p:cNvPr id="5" name="Metin kutusu 4"/>
          <p:cNvSpPr txBox="1"/>
          <p:nvPr/>
        </p:nvSpPr>
        <p:spPr>
          <a:xfrm>
            <a:off x="5497574" y="1384016"/>
            <a:ext cx="5269391" cy="369332"/>
          </a:xfrm>
          <a:prstGeom prst="rect">
            <a:avLst/>
          </a:prstGeom>
          <a:noFill/>
        </p:spPr>
        <p:txBody>
          <a:bodyPr wrap="none" rtlCol="0">
            <a:spAutoFit/>
          </a:bodyPr>
          <a:lstStyle/>
          <a:p>
            <a:r>
              <a:rPr lang="tr-TR" dirty="0"/>
              <a:t>Bağlantı adresi: https://www.pau.edu.tr/iibf/tr</a:t>
            </a:r>
          </a:p>
        </p:txBody>
      </p:sp>
      <p:sp>
        <p:nvSpPr>
          <p:cNvPr id="3" name="Metin kutusu 2"/>
          <p:cNvSpPr txBox="1"/>
          <p:nvPr/>
        </p:nvSpPr>
        <p:spPr>
          <a:xfrm>
            <a:off x="735980" y="2163336"/>
            <a:ext cx="10770220" cy="646331"/>
          </a:xfrm>
          <a:prstGeom prst="rect">
            <a:avLst/>
          </a:prstGeom>
          <a:noFill/>
        </p:spPr>
        <p:txBody>
          <a:bodyPr wrap="square" rtlCol="0">
            <a:spAutoFit/>
          </a:bodyPr>
          <a:lstStyle/>
          <a:p>
            <a:r>
              <a:rPr lang="tr-TR" dirty="0"/>
              <a:t>-Duyurular Fakültemizin ana sayfasında yer almaktadır.</a:t>
            </a:r>
          </a:p>
          <a:p>
            <a:r>
              <a:rPr lang="tr-TR" dirty="0"/>
              <a:t> </a:t>
            </a:r>
          </a:p>
        </p:txBody>
      </p:sp>
      <p:pic>
        <p:nvPicPr>
          <p:cNvPr id="6" name="Resim 5"/>
          <p:cNvPicPr>
            <a:picLocks noChangeAspect="1"/>
          </p:cNvPicPr>
          <p:nvPr/>
        </p:nvPicPr>
        <p:blipFill>
          <a:blip r:embed="rId2"/>
          <a:stretch>
            <a:fillRect/>
          </a:stretch>
        </p:blipFill>
        <p:spPr>
          <a:xfrm>
            <a:off x="1226634" y="2631688"/>
            <a:ext cx="9813073" cy="3780263"/>
          </a:xfrm>
          <a:prstGeom prst="rect">
            <a:avLst/>
          </a:prstGeom>
        </p:spPr>
      </p:pic>
    </p:spTree>
    <p:extLst>
      <p:ext uri="{BB962C8B-B14F-4D97-AF65-F5344CB8AC3E}">
        <p14:creationId xmlns:p14="http://schemas.microsoft.com/office/powerpoint/2010/main" val="3424907716"/>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857066" y="-46673"/>
            <a:ext cx="10772775" cy="659417"/>
          </a:xfrm>
        </p:spPr>
        <p:txBody>
          <a:bodyPr>
            <a:noAutofit/>
          </a:bodyPr>
          <a:lstStyle/>
          <a:p>
            <a:pPr algn="ctr"/>
            <a:r>
              <a:rPr lang="tr-TR" sz="6000" b="1" dirty="0">
                <a:solidFill>
                  <a:schemeClr val="tx2"/>
                </a:solidFill>
                <a:hlinkClick r:id="rId2"/>
              </a:rPr>
              <a:t>www.pau.edu.tr/iibf</a:t>
            </a:r>
            <a:r>
              <a:rPr lang="tr-TR" sz="6000" b="1" dirty="0">
                <a:solidFill>
                  <a:schemeClr val="tx2"/>
                </a:solidFill>
              </a:rPr>
              <a:t>   (Desktop)</a:t>
            </a:r>
            <a:endParaRPr lang="en-GB" sz="6000" b="1" dirty="0">
              <a:solidFill>
                <a:schemeClr val="tx2"/>
              </a:solidFill>
            </a:endParaRPr>
          </a:p>
        </p:txBody>
      </p:sp>
      <p:pic>
        <p:nvPicPr>
          <p:cNvPr id="4" name="Resim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1805" y="1245865"/>
            <a:ext cx="11503295" cy="5090344"/>
          </a:xfrm>
          <a:prstGeom prst="rect">
            <a:avLst/>
          </a:prstGeom>
        </p:spPr>
      </p:pic>
      <p:sp>
        <p:nvSpPr>
          <p:cNvPr id="5" name="Oval Belirtme Çizgisi 7"/>
          <p:cNvSpPr/>
          <p:nvPr/>
        </p:nvSpPr>
        <p:spPr>
          <a:xfrm rot="10800000">
            <a:off x="6848977" y="4953975"/>
            <a:ext cx="3714389" cy="1382233"/>
          </a:xfrm>
          <a:prstGeom prst="wedgeEllipseCallout">
            <a:avLst>
              <a:gd name="adj1" fmla="val 63710"/>
              <a:gd name="adj2" fmla="val 12731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n>
                <a:solidFill>
                  <a:schemeClr val="bg1"/>
                </a:solidFill>
              </a:ln>
              <a:solidFill>
                <a:schemeClr val="tx1"/>
              </a:solidFill>
            </a:endParaRPr>
          </a:p>
        </p:txBody>
      </p:sp>
      <p:sp>
        <p:nvSpPr>
          <p:cNvPr id="6" name="Metin kutusu 8"/>
          <p:cNvSpPr txBox="1"/>
          <p:nvPr/>
        </p:nvSpPr>
        <p:spPr>
          <a:xfrm>
            <a:off x="7522376" y="5044927"/>
            <a:ext cx="2863570" cy="923330"/>
          </a:xfrm>
          <a:prstGeom prst="rect">
            <a:avLst/>
          </a:prstGeom>
          <a:noFill/>
        </p:spPr>
        <p:txBody>
          <a:bodyPr wrap="square" rtlCol="0">
            <a:spAutoFit/>
          </a:bodyPr>
          <a:lstStyle/>
          <a:p>
            <a:r>
              <a:rPr lang="tr-TR" b="1" dirty="0"/>
              <a:t>Ders ve Sınav Programı değişiklikleri </a:t>
            </a:r>
            <a:r>
              <a:rPr lang="en-GB" b="1" dirty="0" err="1"/>
              <a:t>takip</a:t>
            </a:r>
            <a:r>
              <a:rPr lang="en-GB" b="1" dirty="0"/>
              <a:t> </a:t>
            </a:r>
            <a:r>
              <a:rPr lang="tr-TR" b="1" dirty="0"/>
              <a:t>edilmeli</a:t>
            </a:r>
            <a:endParaRPr lang="en-GB" b="1" dirty="0"/>
          </a:p>
        </p:txBody>
      </p:sp>
    </p:spTree>
    <p:extLst>
      <p:ext uri="{BB962C8B-B14F-4D97-AF65-F5344CB8AC3E}">
        <p14:creationId xmlns:p14="http://schemas.microsoft.com/office/powerpoint/2010/main" val="1177298925"/>
      </p:ext>
    </p:extLst>
  </p:cSld>
  <p:clrMapOvr>
    <a:masterClrMapping/>
  </p:clrMapOvr>
  <mc:AlternateContent xmlns:mc="http://schemas.openxmlformats.org/markup-compatibility/2006" xmlns:p14="http://schemas.microsoft.com/office/powerpoint/2010/main">
    <mc:Choice Requires="p14">
      <p:transition spd="slow" p14:dur="2000" advTm="18597"/>
    </mc:Choice>
    <mc:Fallback xmlns="">
      <p:transition spd="slow" advTm="18597"/>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nvan 3">
            <a:extLst>
              <a:ext uri="{FF2B5EF4-FFF2-40B4-BE49-F238E27FC236}">
                <a16:creationId xmlns:a16="http://schemas.microsoft.com/office/drawing/2014/main" id="{197ED0BA-B6EA-414F-9EED-264CE57C525F}"/>
              </a:ext>
            </a:extLst>
          </p:cNvPr>
          <p:cNvSpPr>
            <a:spLocks noGrp="1"/>
          </p:cNvSpPr>
          <p:nvPr>
            <p:ph type="title"/>
          </p:nvPr>
        </p:nvSpPr>
        <p:spPr/>
        <p:txBody>
          <a:bodyPr>
            <a:normAutofit/>
          </a:bodyPr>
          <a:lstStyle/>
          <a:p>
            <a:r>
              <a:rPr lang="tr-TR" sz="3600" b="1" i="1" dirty="0"/>
              <a:t>ARAŞTIRMA MERKEZLERİ</a:t>
            </a:r>
          </a:p>
        </p:txBody>
      </p:sp>
      <p:sp>
        <p:nvSpPr>
          <p:cNvPr id="2" name="İçerik Yer Tutucusu 1">
            <a:extLst>
              <a:ext uri="{FF2B5EF4-FFF2-40B4-BE49-F238E27FC236}">
                <a16:creationId xmlns:a16="http://schemas.microsoft.com/office/drawing/2014/main" id="{BF31D555-B705-4564-AE2C-1A78F1743AC5}"/>
              </a:ext>
            </a:extLst>
          </p:cNvPr>
          <p:cNvSpPr>
            <a:spLocks noGrp="1"/>
          </p:cNvSpPr>
          <p:nvPr>
            <p:ph idx="1"/>
          </p:nvPr>
        </p:nvSpPr>
        <p:spPr>
          <a:xfrm>
            <a:off x="3760695" y="2075649"/>
            <a:ext cx="7745505" cy="4392967"/>
          </a:xfrm>
        </p:spPr>
        <p:txBody>
          <a:bodyPr>
            <a:normAutofit fontScale="92500" lnSpcReduction="20000"/>
          </a:bodyPr>
          <a:lstStyle/>
          <a:p>
            <a:pPr marL="0" indent="0" algn="r">
              <a:buNone/>
            </a:pPr>
            <a:r>
              <a:rPr lang="tr-TR" sz="1500" dirty="0" err="1"/>
              <a:t>Obezite</a:t>
            </a:r>
            <a:r>
              <a:rPr lang="tr-TR" sz="1500" dirty="0"/>
              <a:t> ve Diyabet Uygulama ve Araştırma Merkezi </a:t>
            </a:r>
          </a:p>
          <a:p>
            <a:pPr marL="0" indent="0" algn="r">
              <a:buNone/>
            </a:pPr>
            <a:r>
              <a:rPr lang="tr-TR" sz="1500" dirty="0" err="1"/>
              <a:t>Obezite</a:t>
            </a:r>
            <a:r>
              <a:rPr lang="tr-TR" sz="1500" dirty="0"/>
              <a:t> ve </a:t>
            </a:r>
            <a:r>
              <a:rPr lang="tr-TR" sz="1500" dirty="0" err="1"/>
              <a:t>Obezite</a:t>
            </a:r>
            <a:r>
              <a:rPr lang="tr-TR" sz="1500" dirty="0"/>
              <a:t> Cerrahisi Uygulama ve Araştırma Merkezi </a:t>
            </a:r>
          </a:p>
          <a:p>
            <a:pPr marL="0" indent="0" algn="r">
              <a:buNone/>
            </a:pPr>
            <a:r>
              <a:rPr lang="tr-TR" sz="1500" dirty="0"/>
              <a:t>Okul Öncesi Eğitim Uygulama ve Araştırma Merkezi </a:t>
            </a:r>
          </a:p>
          <a:p>
            <a:pPr marL="0" indent="0" algn="r">
              <a:buNone/>
            </a:pPr>
            <a:r>
              <a:rPr lang="tr-TR" sz="1500" dirty="0"/>
              <a:t>Psikolojik Danışma ve Rehberlik Eğitim, Uygulama ve Araştırma Merkezi</a:t>
            </a:r>
          </a:p>
          <a:p>
            <a:pPr marL="0" indent="0" algn="r">
              <a:buNone/>
            </a:pPr>
            <a:r>
              <a:rPr lang="tr-TR" sz="1500" dirty="0"/>
              <a:t>Sağlık Araştırma ve Uygulama Merkezi </a:t>
            </a:r>
          </a:p>
          <a:p>
            <a:pPr marL="0" indent="0" algn="r">
              <a:buNone/>
            </a:pPr>
            <a:r>
              <a:rPr lang="tr-TR" sz="1500" dirty="0"/>
              <a:t>Su ve Çevre Sorunları Uygulama ve Araştırma Merkezi </a:t>
            </a:r>
          </a:p>
          <a:p>
            <a:pPr marL="0" indent="0" algn="r">
              <a:buNone/>
            </a:pPr>
            <a:r>
              <a:rPr lang="tr-TR" sz="1500" dirty="0"/>
              <a:t>Sürekli Eğitim Uygulama ve Araştırma Merkezi </a:t>
            </a:r>
          </a:p>
          <a:p>
            <a:pPr marL="0" indent="0" algn="r">
              <a:buNone/>
            </a:pPr>
            <a:r>
              <a:rPr lang="tr-TR" sz="1500" dirty="0"/>
              <a:t>Spor </a:t>
            </a:r>
            <a:r>
              <a:rPr lang="tr-TR" sz="1500"/>
              <a:t>Bilimleri Teknolojisi Araştırma </a:t>
            </a:r>
            <a:r>
              <a:rPr lang="tr-TR" sz="1500" dirty="0"/>
              <a:t>ve Uygulama Merkezi </a:t>
            </a:r>
          </a:p>
          <a:p>
            <a:pPr marL="0" indent="0" algn="r">
              <a:buNone/>
            </a:pPr>
            <a:r>
              <a:rPr lang="tr-TR" sz="1500" dirty="0"/>
              <a:t>Türk Dili ve Kültürü Uygulama ve Araştırma Merkezi </a:t>
            </a:r>
          </a:p>
          <a:p>
            <a:pPr marL="0" indent="0" algn="r">
              <a:buNone/>
            </a:pPr>
            <a:r>
              <a:rPr lang="tr-TR" sz="1500" dirty="0"/>
              <a:t>Türk Mutfak Kültürü Araştırma ve Uygulama Merkezi </a:t>
            </a:r>
          </a:p>
          <a:p>
            <a:pPr marL="0" indent="0" algn="r">
              <a:buNone/>
            </a:pPr>
            <a:r>
              <a:rPr lang="tr-TR" sz="1500" dirty="0"/>
              <a:t>Tohum Islahı ve Genetik Uygulama ve Araştırma Merkezi </a:t>
            </a:r>
          </a:p>
          <a:p>
            <a:pPr marL="0" indent="0" algn="r">
              <a:buNone/>
            </a:pPr>
            <a:r>
              <a:rPr lang="tr-TR" sz="1500" dirty="0"/>
              <a:t>Toplumsal Ekonomik ve Siyasal Araştırma ve Uygulama Merkezi </a:t>
            </a:r>
          </a:p>
          <a:p>
            <a:pPr marL="0" indent="0" algn="r">
              <a:buNone/>
            </a:pPr>
            <a:r>
              <a:rPr lang="tr-TR" sz="1500" dirty="0"/>
              <a:t>Üniversite Sanayi İşbirliği Uygulama ve Araştırma Merkezi</a:t>
            </a:r>
          </a:p>
          <a:p>
            <a:pPr marL="0" indent="0" algn="r">
              <a:buNone/>
            </a:pPr>
            <a:r>
              <a:rPr lang="tr-TR" sz="1500" dirty="0"/>
              <a:t>Üreme Sağlığı-</a:t>
            </a:r>
            <a:r>
              <a:rPr lang="tr-TR" sz="1500" dirty="0" err="1"/>
              <a:t>İnfertilite</a:t>
            </a:r>
            <a:r>
              <a:rPr lang="tr-TR" sz="1500" dirty="0"/>
              <a:t> Uygulama ve Araştırma Merkezi</a:t>
            </a:r>
          </a:p>
          <a:p>
            <a:pPr marL="0" indent="0" algn="r">
              <a:buNone/>
            </a:pPr>
            <a:r>
              <a:rPr lang="tr-TR" sz="1500" dirty="0"/>
              <a:t>Uzaktan Eğitim Uygulama Ve Araştırma Merkezi</a:t>
            </a:r>
          </a:p>
          <a:p>
            <a:endParaRPr lang="tr-TR" dirty="0"/>
          </a:p>
          <a:p>
            <a:endParaRPr lang="tr-TR" dirty="0"/>
          </a:p>
        </p:txBody>
      </p:sp>
      <p:sp>
        <p:nvSpPr>
          <p:cNvPr id="3" name="Slayt Numarası Yer Tutucusu 2">
            <a:extLst>
              <a:ext uri="{FF2B5EF4-FFF2-40B4-BE49-F238E27FC236}">
                <a16:creationId xmlns:a16="http://schemas.microsoft.com/office/drawing/2014/main" id="{E7A2B655-81B5-4080-9F81-05C9529E2046}"/>
              </a:ext>
            </a:extLst>
          </p:cNvPr>
          <p:cNvSpPr>
            <a:spLocks noGrp="1"/>
          </p:cNvSpPr>
          <p:nvPr>
            <p:ph type="sldNum" sz="quarter" idx="12"/>
          </p:nvPr>
        </p:nvSpPr>
        <p:spPr/>
        <p:txBody>
          <a:bodyPr/>
          <a:lstStyle/>
          <a:p>
            <a:fld id="{F302176B-0E47-46AC-8F43-DAB4B8A37D06}" type="slidenum">
              <a:rPr lang="tr-TR" smtClean="0"/>
              <a:pPr/>
              <a:t>12</a:t>
            </a:fld>
            <a:endParaRPr lang="tr-TR"/>
          </a:p>
        </p:txBody>
      </p:sp>
      <p:pic>
        <p:nvPicPr>
          <p:cNvPr id="5" name="Resim 4"/>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12000"/>
                    </a14:imgEffect>
                  </a14:imgLayer>
                </a14:imgProps>
              </a:ext>
              <a:ext uri="{28A0092B-C50C-407E-A947-70E740481C1C}">
                <a14:useLocalDpi xmlns:a14="http://schemas.microsoft.com/office/drawing/2010/main" val="0"/>
              </a:ext>
            </a:extLst>
          </a:blip>
          <a:srcRect l="20391" r="34536"/>
          <a:stretch/>
        </p:blipFill>
        <p:spPr>
          <a:xfrm>
            <a:off x="666572" y="2409914"/>
            <a:ext cx="2854295" cy="3179473"/>
          </a:xfrm>
          <a:prstGeom prst="rect">
            <a:avLst/>
          </a:prstGeom>
        </p:spPr>
      </p:pic>
    </p:spTree>
    <p:extLst>
      <p:ext uri="{BB962C8B-B14F-4D97-AF65-F5344CB8AC3E}">
        <p14:creationId xmlns:p14="http://schemas.microsoft.com/office/powerpoint/2010/main" val="3558806114"/>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p:txBody>
          <a:bodyPr/>
          <a:lstStyle/>
          <a:p>
            <a:endParaRPr lang="en-GB"/>
          </a:p>
        </p:txBody>
      </p:sp>
      <p:pic>
        <p:nvPicPr>
          <p:cNvPr id="4" name="Resim 3"/>
          <p:cNvPicPr>
            <a:picLocks noChangeAspect="1"/>
          </p:cNvPicPr>
          <p:nvPr/>
        </p:nvPicPr>
        <p:blipFill>
          <a:blip r:embed="rId2"/>
          <a:stretch>
            <a:fillRect/>
          </a:stretch>
        </p:blipFill>
        <p:spPr>
          <a:xfrm>
            <a:off x="685800" y="1148873"/>
            <a:ext cx="10901147" cy="5208140"/>
          </a:xfrm>
          <a:prstGeom prst="rect">
            <a:avLst/>
          </a:prstGeom>
        </p:spPr>
      </p:pic>
      <p:sp>
        <p:nvSpPr>
          <p:cNvPr id="6" name="Yuvarlatılmış Dikdörtgen 5"/>
          <p:cNvSpPr/>
          <p:nvPr/>
        </p:nvSpPr>
        <p:spPr>
          <a:xfrm>
            <a:off x="676656" y="3009900"/>
            <a:ext cx="2646188" cy="3208785"/>
          </a:xfrm>
          <a:prstGeom prst="roundRect">
            <a:avLst/>
          </a:prstGeom>
          <a:solidFill>
            <a:schemeClr val="accent1">
              <a:alpha val="3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cxnSp>
        <p:nvCxnSpPr>
          <p:cNvPr id="10" name="Düz Ok Bağlayıcısı 9"/>
          <p:cNvCxnSpPr/>
          <p:nvPr/>
        </p:nvCxnSpPr>
        <p:spPr>
          <a:xfrm>
            <a:off x="3403600" y="4572000"/>
            <a:ext cx="3656767" cy="4497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4" name="Düz Ok Bağlayıcısı 13"/>
          <p:cNvCxnSpPr/>
          <p:nvPr/>
        </p:nvCxnSpPr>
        <p:spPr>
          <a:xfrm flipH="1">
            <a:off x="8058880" y="3009900"/>
            <a:ext cx="1" cy="1386866"/>
          </a:xfrm>
          <a:prstGeom prst="straightConnector1">
            <a:avLst/>
          </a:prstGeom>
          <a:ln w="41275">
            <a:tailEnd type="triangle"/>
          </a:ln>
        </p:spPr>
        <p:style>
          <a:lnRef idx="1">
            <a:schemeClr val="accent1"/>
          </a:lnRef>
          <a:fillRef idx="0">
            <a:schemeClr val="accent1"/>
          </a:fillRef>
          <a:effectRef idx="0">
            <a:schemeClr val="accent1"/>
          </a:effectRef>
          <a:fontRef idx="minor">
            <a:schemeClr val="tx1"/>
          </a:fontRef>
        </p:style>
      </p:cxnSp>
      <p:sp>
        <p:nvSpPr>
          <p:cNvPr id="16" name="Metin kutusu 15"/>
          <p:cNvSpPr txBox="1"/>
          <p:nvPr/>
        </p:nvSpPr>
        <p:spPr>
          <a:xfrm>
            <a:off x="7060367" y="4396766"/>
            <a:ext cx="4526582" cy="1384995"/>
          </a:xfrm>
          <a:prstGeom prst="rect">
            <a:avLst/>
          </a:prstGeom>
          <a:noFill/>
        </p:spPr>
        <p:txBody>
          <a:bodyPr wrap="square" rtlCol="0">
            <a:spAutoFit/>
          </a:bodyPr>
          <a:lstStyle/>
          <a:p>
            <a:pPr algn="just"/>
            <a:r>
              <a:rPr lang="tr-TR" sz="2800" b="1" dirty="0"/>
              <a:t>Öğrenim boyunca gerekli tüm bilgi ve belgeler üst ve yan menülerde</a:t>
            </a:r>
          </a:p>
        </p:txBody>
      </p:sp>
      <p:cxnSp>
        <p:nvCxnSpPr>
          <p:cNvPr id="8" name="Düz Ok Bağlayıcısı 13"/>
          <p:cNvCxnSpPr/>
          <p:nvPr/>
        </p:nvCxnSpPr>
        <p:spPr>
          <a:xfrm flipH="1">
            <a:off x="9698886" y="500987"/>
            <a:ext cx="2" cy="3895779"/>
          </a:xfrm>
          <a:prstGeom prst="straightConnector1">
            <a:avLst/>
          </a:prstGeom>
          <a:ln w="41275">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3">
            <p14:nvContentPartPr>
              <p14:cNvPr id="2" name="Mürekkep 1"/>
              <p14:cNvContentPartPr/>
              <p14:nvPr/>
            </p14:nvContentPartPr>
            <p14:xfrm>
              <a:off x="1117760" y="3863140"/>
              <a:ext cx="1257480" cy="86400"/>
            </p14:xfrm>
          </p:contentPart>
        </mc:Choice>
        <mc:Fallback xmlns="">
          <p:pic>
            <p:nvPicPr>
              <p:cNvPr id="2" name="Mürekkep 1"/>
              <p:cNvPicPr/>
              <p:nvPr/>
            </p:nvPicPr>
            <p:blipFill>
              <a:blip r:embed="rId4"/>
              <a:stretch>
                <a:fillRect/>
              </a:stretch>
            </p:blipFill>
            <p:spPr>
              <a:xfrm>
                <a:off x="1057640" y="3743757"/>
                <a:ext cx="1377720" cy="325165"/>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5" name="Mürekkep 4"/>
              <p14:cNvContentPartPr/>
              <p14:nvPr/>
            </p14:nvContentPartPr>
            <p14:xfrm>
              <a:off x="1117760" y="3183820"/>
              <a:ext cx="1880280" cy="60480"/>
            </p14:xfrm>
          </p:contentPart>
        </mc:Choice>
        <mc:Fallback xmlns="">
          <p:pic>
            <p:nvPicPr>
              <p:cNvPr id="5" name="Mürekkep 4"/>
              <p:cNvPicPr/>
              <p:nvPr/>
            </p:nvPicPr>
            <p:blipFill>
              <a:blip r:embed="rId6"/>
              <a:stretch>
                <a:fillRect/>
              </a:stretch>
            </p:blipFill>
            <p:spPr>
              <a:xfrm>
                <a:off x="1057628" y="3064649"/>
                <a:ext cx="2000543" cy="298821"/>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7" name="Mürekkep 6"/>
              <p14:cNvContentPartPr/>
              <p14:nvPr/>
            </p14:nvContentPartPr>
            <p14:xfrm>
              <a:off x="1066280" y="4902100"/>
              <a:ext cx="1881000" cy="25920"/>
            </p14:xfrm>
          </p:contentPart>
        </mc:Choice>
        <mc:Fallback xmlns="">
          <p:pic>
            <p:nvPicPr>
              <p:cNvPr id="7" name="Mürekkep 6"/>
              <p:cNvPicPr/>
              <p:nvPr/>
            </p:nvPicPr>
            <p:blipFill>
              <a:blip r:embed="rId8"/>
              <a:stretch>
                <a:fillRect/>
              </a:stretch>
            </p:blipFill>
            <p:spPr>
              <a:xfrm>
                <a:off x="1006160" y="4782220"/>
                <a:ext cx="2001240" cy="26568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5" name="Mürekkep 14"/>
              <p14:cNvContentPartPr/>
              <p14:nvPr/>
            </p14:nvContentPartPr>
            <p14:xfrm>
              <a:off x="7276640" y="1892140"/>
              <a:ext cx="686520" cy="51480"/>
            </p14:xfrm>
          </p:contentPart>
        </mc:Choice>
        <mc:Fallback xmlns="">
          <p:pic>
            <p:nvPicPr>
              <p:cNvPr id="15" name="Mürekkep 14"/>
              <p:cNvPicPr/>
              <p:nvPr/>
            </p:nvPicPr>
            <p:blipFill>
              <a:blip r:embed="rId10"/>
              <a:stretch>
                <a:fillRect/>
              </a:stretch>
            </p:blipFill>
            <p:spPr>
              <a:xfrm>
                <a:off x="7216488" y="1772260"/>
                <a:ext cx="806823" cy="29124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7" name="Mürekkep 16"/>
              <p14:cNvContentPartPr/>
              <p14:nvPr/>
            </p14:nvContentPartPr>
            <p14:xfrm>
              <a:off x="7187720" y="2187700"/>
              <a:ext cx="940680" cy="24120"/>
            </p14:xfrm>
          </p:contentPart>
        </mc:Choice>
        <mc:Fallback xmlns="">
          <p:pic>
            <p:nvPicPr>
              <p:cNvPr id="17" name="Mürekkep 16"/>
              <p:cNvPicPr/>
              <p:nvPr/>
            </p:nvPicPr>
            <p:blipFill>
              <a:blip r:embed="rId12"/>
              <a:stretch>
                <a:fillRect/>
              </a:stretch>
            </p:blipFill>
            <p:spPr>
              <a:xfrm>
                <a:off x="7127577" y="2069583"/>
                <a:ext cx="1060966" cy="260354"/>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8" name="Mürekkep 17"/>
              <p14:cNvContentPartPr/>
              <p14:nvPr/>
            </p14:nvContentPartPr>
            <p14:xfrm>
              <a:off x="7175480" y="1438900"/>
              <a:ext cx="1346400" cy="72720"/>
            </p14:xfrm>
          </p:contentPart>
        </mc:Choice>
        <mc:Fallback xmlns="">
          <p:pic>
            <p:nvPicPr>
              <p:cNvPr id="18" name="Mürekkep 17"/>
              <p:cNvPicPr/>
              <p:nvPr/>
            </p:nvPicPr>
            <p:blipFill>
              <a:blip r:embed="rId14"/>
              <a:stretch>
                <a:fillRect/>
              </a:stretch>
            </p:blipFill>
            <p:spPr>
              <a:xfrm>
                <a:off x="7115360" y="1319611"/>
                <a:ext cx="1466640" cy="311299"/>
              </a:xfrm>
              <a:prstGeom prst="rect">
                <a:avLst/>
              </a:prstGeom>
            </p:spPr>
          </p:pic>
        </mc:Fallback>
      </mc:AlternateContent>
    </p:spTree>
    <p:extLst>
      <p:ext uri="{BB962C8B-B14F-4D97-AF65-F5344CB8AC3E}">
        <p14:creationId xmlns:p14="http://schemas.microsoft.com/office/powerpoint/2010/main" val="947896586"/>
      </p:ext>
    </p:extLst>
  </p:cSld>
  <p:clrMapOvr>
    <a:masterClrMapping/>
  </p:clrMapOvr>
  <mc:AlternateContent xmlns:mc="http://schemas.openxmlformats.org/markup-compatibility/2006" xmlns:p14="http://schemas.microsoft.com/office/powerpoint/2010/main">
    <mc:Choice Requires="p14">
      <p:transition spd="slow" p14:dur="2000" advTm="25797"/>
    </mc:Choice>
    <mc:Fallback xmlns="">
      <p:transition spd="slow" advTm="25797"/>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360068" y="159705"/>
            <a:ext cx="11698875" cy="659417"/>
          </a:xfrm>
        </p:spPr>
        <p:txBody>
          <a:bodyPr>
            <a:noAutofit/>
          </a:bodyPr>
          <a:lstStyle/>
          <a:p>
            <a:pPr algn="ctr"/>
            <a:r>
              <a:rPr lang="tr-TR" sz="6000" b="1">
                <a:solidFill>
                  <a:schemeClr val="tx2"/>
                </a:solidFill>
                <a:hlinkClick r:id="rId2"/>
              </a:rPr>
              <a:t>www.pau.edu.tr/iibf</a:t>
            </a:r>
            <a:r>
              <a:rPr lang="tr-TR" sz="6000" b="1">
                <a:solidFill>
                  <a:schemeClr val="tx2"/>
                </a:solidFill>
              </a:rPr>
              <a:t>  (</a:t>
            </a:r>
            <a:r>
              <a:rPr lang="tr-TR" sz="6000" b="1" dirty="0">
                <a:solidFill>
                  <a:schemeClr val="tx2"/>
                </a:solidFill>
              </a:rPr>
              <a:t>Mobil Görünüm)</a:t>
            </a:r>
            <a:endParaRPr lang="en-GB" sz="6000" b="1" dirty="0">
              <a:solidFill>
                <a:schemeClr val="tx2"/>
              </a:solidFill>
            </a:endParaRPr>
          </a:p>
        </p:txBody>
      </p:sp>
      <p:pic>
        <p:nvPicPr>
          <p:cNvPr id="5" name="Resim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42353" y="987709"/>
            <a:ext cx="5714568" cy="5678905"/>
          </a:xfrm>
          <a:prstGeom prst="rect">
            <a:avLst/>
          </a:prstGeom>
          <a:ln>
            <a:noFill/>
          </a:ln>
          <a:effectLst>
            <a:outerShdw blurRad="190500" algn="tl" rotWithShape="0">
              <a:srgbClr val="000000">
                <a:alpha val="70000"/>
              </a:srgbClr>
            </a:outerShdw>
          </a:effectLst>
        </p:spPr>
      </p:pic>
      <p:sp>
        <p:nvSpPr>
          <p:cNvPr id="8" name="Oval Belirtme Çizgisi 7"/>
          <p:cNvSpPr/>
          <p:nvPr/>
        </p:nvSpPr>
        <p:spPr>
          <a:xfrm rot="10800000">
            <a:off x="8358265" y="2647505"/>
            <a:ext cx="3018571" cy="1382233"/>
          </a:xfrm>
          <a:prstGeom prst="wedgeEllipseCallout">
            <a:avLst>
              <a:gd name="adj1" fmla="val 39460"/>
              <a:gd name="adj2" fmla="val 12336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n>
                <a:solidFill>
                  <a:schemeClr val="bg1"/>
                </a:solidFill>
              </a:ln>
              <a:solidFill>
                <a:schemeClr val="tx1"/>
              </a:solidFill>
            </a:endParaRPr>
          </a:p>
        </p:txBody>
      </p:sp>
      <p:sp>
        <p:nvSpPr>
          <p:cNvPr id="9" name="Metin kutusu 8"/>
          <p:cNvSpPr txBox="1"/>
          <p:nvPr/>
        </p:nvSpPr>
        <p:spPr>
          <a:xfrm>
            <a:off x="8686800" y="2984678"/>
            <a:ext cx="2519915" cy="707886"/>
          </a:xfrm>
          <a:prstGeom prst="rect">
            <a:avLst/>
          </a:prstGeom>
          <a:noFill/>
        </p:spPr>
        <p:txBody>
          <a:bodyPr wrap="square" rtlCol="0">
            <a:spAutoFit/>
          </a:bodyPr>
          <a:lstStyle/>
          <a:p>
            <a:r>
              <a:rPr lang="tr-TR" sz="2000" b="1" dirty="0"/>
              <a:t>Üst ve Yan Menülere buradan ulaşabilirsiniz</a:t>
            </a:r>
            <a:r>
              <a:rPr lang="tr-TR" b="1" dirty="0"/>
              <a:t>.</a:t>
            </a:r>
            <a:endParaRPr lang="en-GB" b="1" dirty="0"/>
          </a:p>
        </p:txBody>
      </p:sp>
    </p:spTree>
    <p:extLst>
      <p:ext uri="{BB962C8B-B14F-4D97-AF65-F5344CB8AC3E}">
        <p14:creationId xmlns:p14="http://schemas.microsoft.com/office/powerpoint/2010/main" val="1577946140"/>
      </p:ext>
    </p:extLst>
  </p:cSld>
  <p:clrMapOvr>
    <a:masterClrMapping/>
  </p:clrMapOvr>
  <mc:AlternateContent xmlns:mc="http://schemas.openxmlformats.org/markup-compatibility/2006" xmlns:p14="http://schemas.microsoft.com/office/powerpoint/2010/main">
    <mc:Choice Requires="p14">
      <p:transition spd="slow" p14:dur="2000" advTm="5407"/>
    </mc:Choice>
    <mc:Fallback xmlns="">
      <p:transition spd="slow" advTm="5407"/>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F302176B-0E47-46AC-8F43-DAB4B8A37D06}" type="slidenum">
              <a:rPr lang="tr-TR" smtClean="0"/>
              <a:pPr/>
              <a:t>122</a:t>
            </a:fld>
            <a:endParaRPr lang="tr-TR"/>
          </a:p>
        </p:txBody>
      </p:sp>
      <p:sp>
        <p:nvSpPr>
          <p:cNvPr id="4" name="Metin kutusu 3"/>
          <p:cNvSpPr txBox="1"/>
          <p:nvPr/>
        </p:nvSpPr>
        <p:spPr>
          <a:xfrm>
            <a:off x="5034305" y="695738"/>
            <a:ext cx="6195927" cy="369332"/>
          </a:xfrm>
          <a:prstGeom prst="rect">
            <a:avLst/>
          </a:prstGeom>
          <a:noFill/>
        </p:spPr>
        <p:txBody>
          <a:bodyPr wrap="none" rtlCol="0">
            <a:spAutoFit/>
          </a:bodyPr>
          <a:lstStyle/>
          <a:p>
            <a:r>
              <a:rPr lang="tr-TR" b="1" dirty="0"/>
              <a:t>Duyuruların Takip Edilmesi – İşletme Bölümü Duyuruları</a:t>
            </a:r>
          </a:p>
        </p:txBody>
      </p:sp>
      <p:sp>
        <p:nvSpPr>
          <p:cNvPr id="5" name="Metin kutusu 4"/>
          <p:cNvSpPr txBox="1"/>
          <p:nvPr/>
        </p:nvSpPr>
        <p:spPr>
          <a:xfrm>
            <a:off x="5497574" y="1384016"/>
            <a:ext cx="5726248" cy="369332"/>
          </a:xfrm>
          <a:prstGeom prst="rect">
            <a:avLst/>
          </a:prstGeom>
          <a:noFill/>
        </p:spPr>
        <p:txBody>
          <a:bodyPr wrap="none" rtlCol="0">
            <a:spAutoFit/>
          </a:bodyPr>
          <a:lstStyle/>
          <a:p>
            <a:r>
              <a:rPr lang="tr-TR" dirty="0"/>
              <a:t>Bağlantı adresi: https://www.pau.edu.tr/isletme/tr</a:t>
            </a:r>
          </a:p>
        </p:txBody>
      </p:sp>
      <p:sp>
        <p:nvSpPr>
          <p:cNvPr id="3" name="Metin kutusu 2"/>
          <p:cNvSpPr txBox="1"/>
          <p:nvPr/>
        </p:nvSpPr>
        <p:spPr>
          <a:xfrm>
            <a:off x="735980" y="2163336"/>
            <a:ext cx="10770220" cy="646331"/>
          </a:xfrm>
          <a:prstGeom prst="rect">
            <a:avLst/>
          </a:prstGeom>
          <a:noFill/>
        </p:spPr>
        <p:txBody>
          <a:bodyPr wrap="square" rtlCol="0">
            <a:spAutoFit/>
          </a:bodyPr>
          <a:lstStyle/>
          <a:p>
            <a:r>
              <a:rPr lang="tr-TR" dirty="0"/>
              <a:t>-İşletme Bölümümüzün duyuruları Bölüm ana sayfasında yer almaktadır.</a:t>
            </a:r>
          </a:p>
          <a:p>
            <a:r>
              <a:rPr lang="tr-TR" dirty="0"/>
              <a:t> </a:t>
            </a:r>
          </a:p>
        </p:txBody>
      </p:sp>
      <p:pic>
        <p:nvPicPr>
          <p:cNvPr id="6" name="Resim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76052" y="2631688"/>
            <a:ext cx="7514237" cy="3780263"/>
          </a:xfrm>
          <a:prstGeom prst="rect">
            <a:avLst/>
          </a:prstGeom>
        </p:spPr>
      </p:pic>
    </p:spTree>
    <p:extLst>
      <p:ext uri="{BB962C8B-B14F-4D97-AF65-F5344CB8AC3E}">
        <p14:creationId xmlns:p14="http://schemas.microsoft.com/office/powerpoint/2010/main" val="4021239006"/>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Unvan 1"/>
          <p:cNvSpPr>
            <a:spLocks noGrp="1"/>
          </p:cNvSpPr>
          <p:nvPr>
            <p:ph type="title"/>
          </p:nvPr>
        </p:nvSpPr>
        <p:spPr>
          <a:xfrm>
            <a:off x="690274" y="77118"/>
            <a:ext cx="10772775" cy="914400"/>
          </a:xfrm>
        </p:spPr>
        <p:txBody>
          <a:bodyPr>
            <a:normAutofit fontScale="90000"/>
          </a:bodyPr>
          <a:lstStyle/>
          <a:p>
            <a:pPr algn="ctr"/>
            <a:r>
              <a:rPr lang="tr-TR" b="1" dirty="0">
                <a:solidFill>
                  <a:schemeClr val="tx1"/>
                </a:solidFill>
              </a:rPr>
              <a:t>İstek ve Sorunlarınız için Dilekçe ve Formlar</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843149"/>
            <a:ext cx="12362213" cy="60148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Şeritli Sağ Ok 7"/>
          <p:cNvSpPr/>
          <p:nvPr/>
        </p:nvSpPr>
        <p:spPr>
          <a:xfrm rot="8616409">
            <a:off x="8850284" y="1237253"/>
            <a:ext cx="591032" cy="379474"/>
          </a:xfrm>
          <a:prstGeom prst="striped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cxnSp>
        <p:nvCxnSpPr>
          <p:cNvPr id="8" name="Straight Connector 7"/>
          <p:cNvCxnSpPr/>
          <p:nvPr/>
        </p:nvCxnSpPr>
        <p:spPr>
          <a:xfrm>
            <a:off x="7222309" y="2404134"/>
            <a:ext cx="227394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7896366"/>
      </p:ext>
    </p:extLst>
  </p:cSld>
  <p:clrMapOvr>
    <a:masterClrMapping/>
  </p:clrMapOvr>
  <mc:AlternateContent xmlns:mc="http://schemas.openxmlformats.org/markup-compatibility/2006" xmlns:p14="http://schemas.microsoft.com/office/powerpoint/2010/main">
    <mc:Choice Requires="p14">
      <p:transition spd="slow" p14:dur="2000" advTm="46623"/>
    </mc:Choice>
    <mc:Fallback xmlns="">
      <p:transition spd="slow" advTm="46623"/>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Unvan 1"/>
          <p:cNvSpPr>
            <a:spLocks noGrp="1"/>
          </p:cNvSpPr>
          <p:nvPr>
            <p:ph type="title"/>
          </p:nvPr>
        </p:nvSpPr>
        <p:spPr>
          <a:xfrm>
            <a:off x="690274" y="77118"/>
            <a:ext cx="10772775" cy="914400"/>
          </a:xfrm>
        </p:spPr>
        <p:txBody>
          <a:bodyPr>
            <a:normAutofit/>
          </a:bodyPr>
          <a:lstStyle/>
          <a:p>
            <a:pPr algn="ctr"/>
            <a:r>
              <a:rPr lang="tr-TR" b="1" dirty="0">
                <a:solidFill>
                  <a:schemeClr val="tx1"/>
                </a:solidFill>
              </a:rPr>
              <a:t>Öğrenciler için İş Akış Şemaları</a:t>
            </a:r>
          </a:p>
        </p:txBody>
      </p:sp>
      <p:graphicFrame>
        <p:nvGraphicFramePr>
          <p:cNvPr id="4" name="Nesne 3"/>
          <p:cNvGraphicFramePr>
            <a:graphicFrameLocks noChangeAspect="1"/>
          </p:cNvGraphicFramePr>
          <p:nvPr/>
        </p:nvGraphicFramePr>
        <p:xfrm>
          <a:off x="3710450" y="991518"/>
          <a:ext cx="4732421" cy="5879526"/>
        </p:xfrm>
        <a:graphic>
          <a:graphicData uri="http://schemas.openxmlformats.org/presentationml/2006/ole">
            <mc:AlternateContent xmlns:mc="http://schemas.openxmlformats.org/markup-compatibility/2006">
              <mc:Choice xmlns:v="urn:schemas-microsoft-com:vml" Requires="v">
                <p:oleObj name="Belge" r:id="rId2" imgW="6870132" imgH="10228302" progId="Word.Document.12">
                  <p:embed/>
                </p:oleObj>
              </mc:Choice>
              <mc:Fallback>
                <p:oleObj name="Belge" r:id="rId2" imgW="6870132" imgH="10228302" progId="Word.Document.12">
                  <p:embed/>
                  <p:pic>
                    <p:nvPicPr>
                      <p:cNvPr id="0" name=""/>
                      <p:cNvPicPr/>
                      <p:nvPr/>
                    </p:nvPicPr>
                    <p:blipFill>
                      <a:blip r:embed="rId3"/>
                      <a:stretch>
                        <a:fillRect/>
                      </a:stretch>
                    </p:blipFill>
                    <p:spPr>
                      <a:xfrm>
                        <a:off x="3710450" y="991518"/>
                        <a:ext cx="4732421" cy="5879526"/>
                      </a:xfrm>
                      <a:prstGeom prst="rect">
                        <a:avLst/>
                      </a:prstGeom>
                    </p:spPr>
                  </p:pic>
                </p:oleObj>
              </mc:Fallback>
            </mc:AlternateContent>
          </a:graphicData>
        </a:graphic>
      </p:graphicFrame>
    </p:spTree>
    <p:extLst>
      <p:ext uri="{BB962C8B-B14F-4D97-AF65-F5344CB8AC3E}">
        <p14:creationId xmlns:p14="http://schemas.microsoft.com/office/powerpoint/2010/main" val="2428332164"/>
      </p:ext>
    </p:extLst>
  </p:cSld>
  <p:clrMapOvr>
    <a:masterClrMapping/>
  </p:clrMapOvr>
  <mc:AlternateContent xmlns:mc="http://schemas.openxmlformats.org/markup-compatibility/2006" xmlns:p14="http://schemas.microsoft.com/office/powerpoint/2010/main">
    <mc:Choice Requires="p14">
      <p:transition spd="slow" p14:dur="2000" advTm="10688"/>
    </mc:Choice>
    <mc:Fallback xmlns="">
      <p:transition spd="slow" advTm="10688"/>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p:cNvSpPr>
            <a:spLocks noGrp="1"/>
          </p:cNvSpPr>
          <p:nvPr>
            <p:ph idx="1"/>
          </p:nvPr>
        </p:nvSpPr>
        <p:spPr>
          <a:xfrm>
            <a:off x="747908" y="534392"/>
            <a:ext cx="10753725" cy="5593278"/>
          </a:xfrm>
        </p:spPr>
        <p:txBody>
          <a:bodyPr>
            <a:noAutofit/>
          </a:bodyPr>
          <a:lstStyle/>
          <a:p>
            <a:pPr algn="just">
              <a:lnSpc>
                <a:spcPct val="100000"/>
              </a:lnSpc>
            </a:pPr>
            <a:r>
              <a:rPr lang="tr-TR" sz="3200" dirty="0"/>
              <a:t>Fakülte web sayfasından indirdiğiniz sorununuzla ilgili </a:t>
            </a:r>
            <a:r>
              <a:rPr lang="tr-TR" sz="3200" b="1" dirty="0"/>
              <a:t>dilekçe ve formu </a:t>
            </a:r>
            <a:r>
              <a:rPr lang="tr-TR" sz="3200" dirty="0"/>
              <a:t>doldurduktan sonra </a:t>
            </a:r>
            <a:r>
              <a:rPr lang="tr-TR" sz="3200" b="1" u="sng" dirty="0"/>
              <a:t>bölüm sekreterliğine </a:t>
            </a:r>
            <a:r>
              <a:rPr lang="tr-TR" sz="3200" dirty="0"/>
              <a:t> veriniz.</a:t>
            </a:r>
          </a:p>
          <a:p>
            <a:pPr algn="just">
              <a:lnSpc>
                <a:spcPct val="100000"/>
              </a:lnSpc>
            </a:pPr>
            <a:endParaRPr lang="tr-TR" sz="3200" dirty="0"/>
          </a:p>
          <a:p>
            <a:pPr algn="just">
              <a:lnSpc>
                <a:spcPct val="100000"/>
              </a:lnSpc>
            </a:pPr>
            <a:r>
              <a:rPr lang="tr-TR" sz="3200" dirty="0"/>
              <a:t>Bölüm sekreterleri dilekçe ve formunuzu üst yazı ile </a:t>
            </a:r>
            <a:r>
              <a:rPr lang="tr-TR" sz="3200" b="1" dirty="0"/>
              <a:t>Fakülte Yönetim Kurulu’na (FYK)</a:t>
            </a:r>
            <a:r>
              <a:rPr lang="tr-TR" sz="3200" dirty="0"/>
              <a:t> iletmektedir. </a:t>
            </a:r>
            <a:r>
              <a:rPr lang="tr-TR" sz="3200" b="1" dirty="0"/>
              <a:t>Karar verme yetkisi FYK’na aitdir</a:t>
            </a:r>
            <a:r>
              <a:rPr lang="tr-TR" sz="3200" dirty="0"/>
              <a:t>.</a:t>
            </a:r>
          </a:p>
          <a:p>
            <a:pPr algn="just">
              <a:lnSpc>
                <a:spcPct val="100000"/>
              </a:lnSpc>
            </a:pPr>
            <a:endParaRPr lang="tr-TR" sz="3200" dirty="0"/>
          </a:p>
          <a:p>
            <a:pPr algn="just">
              <a:lnSpc>
                <a:spcPct val="100000"/>
              </a:lnSpc>
            </a:pPr>
            <a:r>
              <a:rPr lang="tr-TR" sz="3200" dirty="0"/>
              <a:t>Dilekçe ve formu verdikten sonra süreci öğrenmek için web sayfasında yer alan </a:t>
            </a:r>
            <a:r>
              <a:rPr lang="tr-TR" sz="3200" b="1" dirty="0"/>
              <a:t>Öğrenciler için İş Akış Şeması </a:t>
            </a:r>
            <a:r>
              <a:rPr lang="tr-TR" sz="3200" dirty="0"/>
              <a:t>linkine tıklayabilirsiniz.</a:t>
            </a:r>
            <a:endParaRPr lang="en-GB" sz="3200" dirty="0"/>
          </a:p>
        </p:txBody>
      </p:sp>
    </p:spTree>
    <p:extLst>
      <p:ext uri="{BB962C8B-B14F-4D97-AF65-F5344CB8AC3E}">
        <p14:creationId xmlns:p14="http://schemas.microsoft.com/office/powerpoint/2010/main" val="243241915"/>
      </p:ext>
    </p:extLst>
  </p:cSld>
  <p:clrMapOvr>
    <a:masterClrMapping/>
  </p:clrMapOvr>
  <mc:AlternateContent xmlns:mc="http://schemas.openxmlformats.org/markup-compatibility/2006" xmlns:p14="http://schemas.microsoft.com/office/powerpoint/2010/main">
    <mc:Choice Requires="p14">
      <p:transition spd="slow" p14:dur="2000" advTm="36201"/>
    </mc:Choice>
    <mc:Fallback xmlns="">
      <p:transition spd="slow" advTm="36201"/>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p:cNvSpPr>
            <a:spLocks noGrp="1"/>
          </p:cNvSpPr>
          <p:nvPr>
            <p:ph idx="1"/>
          </p:nvPr>
        </p:nvSpPr>
        <p:spPr>
          <a:xfrm>
            <a:off x="652905" y="546265"/>
            <a:ext cx="10961163" cy="5866410"/>
          </a:xfrm>
        </p:spPr>
        <p:txBody>
          <a:bodyPr>
            <a:normAutofit/>
          </a:bodyPr>
          <a:lstStyle/>
          <a:p>
            <a:pPr algn="ctr">
              <a:lnSpc>
                <a:spcPct val="100000"/>
              </a:lnSpc>
            </a:pPr>
            <a:r>
              <a:rPr lang="tr-TR" sz="2800" b="1" dirty="0">
                <a:solidFill>
                  <a:srgbClr val="C00000"/>
                </a:solidFill>
              </a:rPr>
              <a:t>Öğrenci Belgesi</a:t>
            </a:r>
            <a:r>
              <a:rPr lang="tr-TR" sz="2800" dirty="0">
                <a:solidFill>
                  <a:schemeClr val="tx1"/>
                </a:solidFill>
              </a:rPr>
              <a:t>,</a:t>
            </a:r>
            <a:r>
              <a:rPr lang="tr-TR" sz="2800" dirty="0">
                <a:solidFill>
                  <a:srgbClr val="C00000"/>
                </a:solidFill>
              </a:rPr>
              <a:t> </a:t>
            </a:r>
            <a:r>
              <a:rPr lang="tr-TR" sz="2800" b="1" dirty="0">
                <a:solidFill>
                  <a:srgbClr val="00B0F0"/>
                </a:solidFill>
              </a:rPr>
              <a:t>Transkript</a:t>
            </a:r>
            <a:r>
              <a:rPr lang="tr-TR" sz="2800" dirty="0">
                <a:solidFill>
                  <a:schemeClr val="tx1"/>
                </a:solidFill>
              </a:rPr>
              <a:t>,</a:t>
            </a:r>
            <a:r>
              <a:rPr lang="tr-TR" sz="2800" dirty="0">
                <a:solidFill>
                  <a:srgbClr val="C00000"/>
                </a:solidFill>
              </a:rPr>
              <a:t> </a:t>
            </a:r>
            <a:r>
              <a:rPr lang="tr-TR" sz="2800" b="1" dirty="0">
                <a:solidFill>
                  <a:srgbClr val="C00000"/>
                </a:solidFill>
              </a:rPr>
              <a:t>Diploma</a:t>
            </a:r>
            <a:r>
              <a:rPr lang="tr-TR" sz="2800" dirty="0">
                <a:solidFill>
                  <a:schemeClr val="tx1"/>
                </a:solidFill>
              </a:rPr>
              <a:t> ve </a:t>
            </a:r>
            <a:r>
              <a:rPr lang="tr-TR" sz="2800" b="1" dirty="0">
                <a:solidFill>
                  <a:srgbClr val="00B0F0"/>
                </a:solidFill>
              </a:rPr>
              <a:t>Geçici Mezuniyet Belgesi</a:t>
            </a:r>
            <a:r>
              <a:rPr lang="tr-TR" sz="2800" b="1" dirty="0">
                <a:solidFill>
                  <a:schemeClr val="tx1"/>
                </a:solidFill>
              </a:rPr>
              <a:t> </a:t>
            </a:r>
            <a:r>
              <a:rPr lang="tr-TR" sz="2800" dirty="0">
                <a:solidFill>
                  <a:schemeClr val="tx1"/>
                </a:solidFill>
              </a:rPr>
              <a:t>için</a:t>
            </a:r>
          </a:p>
          <a:p>
            <a:pPr marL="0" indent="0" algn="ctr">
              <a:lnSpc>
                <a:spcPct val="100000"/>
              </a:lnSpc>
              <a:buNone/>
            </a:pPr>
            <a:r>
              <a:rPr lang="tr-TR" sz="2800" b="1" u="sng" dirty="0">
                <a:solidFill>
                  <a:srgbClr val="C00000"/>
                </a:solidFill>
              </a:rPr>
              <a:t>Fakülte Öğrenci İşleri</a:t>
            </a:r>
            <a:r>
              <a:rPr lang="tr-TR" sz="2800" b="1" dirty="0">
                <a:solidFill>
                  <a:srgbClr val="C00000"/>
                </a:solidFill>
              </a:rPr>
              <a:t> </a:t>
            </a:r>
            <a:r>
              <a:rPr lang="tr-TR" sz="2800" dirty="0">
                <a:solidFill>
                  <a:schemeClr val="tx1"/>
                </a:solidFill>
              </a:rPr>
              <a:t>ile irtibata geç</a:t>
            </a:r>
            <a:r>
              <a:rPr lang="en-GB" sz="2800" dirty="0" err="1">
                <a:solidFill>
                  <a:schemeClr val="tx1"/>
                </a:solidFill>
              </a:rPr>
              <a:t>ebilirsiniz</a:t>
            </a:r>
            <a:r>
              <a:rPr lang="tr-TR" sz="2800" dirty="0">
                <a:solidFill>
                  <a:schemeClr val="tx1"/>
                </a:solidFill>
              </a:rPr>
              <a:t>.</a:t>
            </a:r>
          </a:p>
          <a:p>
            <a:pPr>
              <a:lnSpc>
                <a:spcPct val="100000"/>
              </a:lnSpc>
            </a:pPr>
            <a:endParaRPr lang="tr-TR" sz="2800" dirty="0"/>
          </a:p>
          <a:p>
            <a:pPr>
              <a:lnSpc>
                <a:spcPct val="100000"/>
              </a:lnSpc>
            </a:pPr>
            <a:r>
              <a:rPr lang="tr-TR" sz="2800" dirty="0"/>
              <a:t>Soru ve Sorunlarınız için;</a:t>
            </a:r>
          </a:p>
          <a:p>
            <a:pPr>
              <a:lnSpc>
                <a:spcPct val="100000"/>
              </a:lnSpc>
            </a:pPr>
            <a:r>
              <a:rPr lang="tr-TR" sz="2800" dirty="0"/>
              <a:t>- Fakülte web sayfasında yer alan </a:t>
            </a:r>
            <a:r>
              <a:rPr lang="tr-TR" sz="2800" b="1" dirty="0"/>
              <a:t>Sık Sorulan Sorular </a:t>
            </a:r>
            <a:r>
              <a:rPr lang="tr-TR" sz="2800" dirty="0"/>
              <a:t>linkine tıklayabilirsiniz.</a:t>
            </a:r>
            <a:endParaRPr lang="en-GB" sz="2800" dirty="0"/>
          </a:p>
          <a:p>
            <a:pPr>
              <a:lnSpc>
                <a:spcPct val="100000"/>
              </a:lnSpc>
            </a:pPr>
            <a:r>
              <a:rPr lang="tr-TR" sz="2800" dirty="0"/>
              <a:t>- PAÜ Öğrenci İşleri Çağrı Merkezini arayabilirsiniz.</a:t>
            </a:r>
            <a:endParaRPr lang="en-GB" sz="2800"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73829" y="4209496"/>
            <a:ext cx="6362145" cy="20131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53638186"/>
      </p:ext>
    </p:extLst>
  </p:cSld>
  <p:clrMapOvr>
    <a:masterClrMapping/>
  </p:clrMapOvr>
  <mc:AlternateContent xmlns:mc="http://schemas.openxmlformats.org/markup-compatibility/2006" xmlns:p14="http://schemas.microsoft.com/office/powerpoint/2010/main">
    <mc:Choice Requires="p14">
      <p:transition spd="slow" p14:dur="2000" advTm="11973"/>
    </mc:Choice>
    <mc:Fallback xmlns="">
      <p:transition spd="slow" advTm="11973"/>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p:txBody>
          <a:bodyPr/>
          <a:lstStyle/>
          <a:p>
            <a:endParaRPr lang="en-GB"/>
          </a:p>
        </p:txBody>
      </p:sp>
      <p:pic>
        <p:nvPicPr>
          <p:cNvPr id="4" name="Resim 3"/>
          <p:cNvPicPr>
            <a:picLocks noChangeAspect="1"/>
          </p:cNvPicPr>
          <p:nvPr/>
        </p:nvPicPr>
        <p:blipFill>
          <a:blip r:embed="rId2"/>
          <a:stretch>
            <a:fillRect/>
          </a:stretch>
        </p:blipFill>
        <p:spPr>
          <a:xfrm>
            <a:off x="0" y="0"/>
            <a:ext cx="12357100" cy="6858000"/>
          </a:xfrm>
          <a:prstGeom prst="rect">
            <a:avLst/>
          </a:prstGeom>
        </p:spPr>
      </p:pic>
      <p:sp>
        <p:nvSpPr>
          <p:cNvPr id="6" name="Yuvarlatılmış Dikdörtgen 5"/>
          <p:cNvSpPr/>
          <p:nvPr/>
        </p:nvSpPr>
        <p:spPr>
          <a:xfrm>
            <a:off x="676656" y="3009900"/>
            <a:ext cx="2726944" cy="3733800"/>
          </a:xfrm>
          <a:prstGeom prst="roundRect">
            <a:avLst/>
          </a:prstGeom>
          <a:solidFill>
            <a:schemeClr val="accent1">
              <a:alpha val="3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cxnSp>
        <p:nvCxnSpPr>
          <p:cNvPr id="10" name="Düz Ok Bağlayıcısı 9"/>
          <p:cNvCxnSpPr/>
          <p:nvPr/>
        </p:nvCxnSpPr>
        <p:spPr>
          <a:xfrm>
            <a:off x="3403600" y="4572000"/>
            <a:ext cx="3656767" cy="4497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4" name="Düz Ok Bağlayıcısı 13"/>
          <p:cNvCxnSpPr/>
          <p:nvPr/>
        </p:nvCxnSpPr>
        <p:spPr>
          <a:xfrm flipH="1">
            <a:off x="8058880" y="3009900"/>
            <a:ext cx="1" cy="1386866"/>
          </a:xfrm>
          <a:prstGeom prst="straightConnector1">
            <a:avLst/>
          </a:prstGeom>
          <a:ln w="41275">
            <a:tailEnd type="triangle"/>
          </a:ln>
        </p:spPr>
        <p:style>
          <a:lnRef idx="1">
            <a:schemeClr val="accent1"/>
          </a:lnRef>
          <a:fillRef idx="0">
            <a:schemeClr val="accent1"/>
          </a:fillRef>
          <a:effectRef idx="0">
            <a:schemeClr val="accent1"/>
          </a:effectRef>
          <a:fontRef idx="minor">
            <a:schemeClr val="tx1"/>
          </a:fontRef>
        </p:style>
      </p:cxnSp>
      <p:sp>
        <p:nvSpPr>
          <p:cNvPr id="16" name="Metin kutusu 15"/>
          <p:cNvSpPr txBox="1"/>
          <p:nvPr/>
        </p:nvSpPr>
        <p:spPr>
          <a:xfrm>
            <a:off x="7060367" y="4396766"/>
            <a:ext cx="4370014" cy="1569660"/>
          </a:xfrm>
          <a:prstGeom prst="rect">
            <a:avLst/>
          </a:prstGeom>
          <a:noFill/>
        </p:spPr>
        <p:txBody>
          <a:bodyPr wrap="square" rtlCol="0">
            <a:spAutoFit/>
          </a:bodyPr>
          <a:lstStyle/>
          <a:p>
            <a:pPr algn="just"/>
            <a:r>
              <a:rPr lang="tr-TR" sz="2400" b="1" dirty="0"/>
              <a:t>Bu sunumda gösterilen tüm bilgilere, belgelere ve adreslere fakülte web sayfasının üst ve yan menülerden ulaşabilirsiniz.</a:t>
            </a:r>
          </a:p>
        </p:txBody>
      </p:sp>
      <p:cxnSp>
        <p:nvCxnSpPr>
          <p:cNvPr id="11" name="Düz Ok Bağlayıcısı 13"/>
          <p:cNvCxnSpPr/>
          <p:nvPr/>
        </p:nvCxnSpPr>
        <p:spPr>
          <a:xfrm flipH="1">
            <a:off x="9713004" y="514104"/>
            <a:ext cx="2" cy="3882662"/>
          </a:xfrm>
          <a:prstGeom prst="straightConnector1">
            <a:avLst/>
          </a:prstGeom>
          <a:ln w="412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03951516"/>
      </p:ext>
    </p:extLst>
  </p:cSld>
  <p:clrMapOvr>
    <a:masterClrMapping/>
  </p:clrMapOvr>
  <mc:AlternateContent xmlns:mc="http://schemas.openxmlformats.org/markup-compatibility/2006" xmlns:p14="http://schemas.microsoft.com/office/powerpoint/2010/main">
    <mc:Choice Requires="p14">
      <p:transition spd="slow" p14:dur="2000" advTm="2575"/>
    </mc:Choice>
    <mc:Fallback xmlns="">
      <p:transition spd="slow" advTm="2575"/>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F302176B-0E47-46AC-8F43-DAB4B8A37D06}" type="slidenum">
              <a:rPr lang="tr-TR" smtClean="0"/>
              <a:pPr/>
              <a:t>128</a:t>
            </a:fld>
            <a:endParaRPr lang="tr-TR"/>
          </a:p>
        </p:txBody>
      </p:sp>
      <p:sp>
        <p:nvSpPr>
          <p:cNvPr id="4" name="Metin kutusu 3"/>
          <p:cNvSpPr txBox="1"/>
          <p:nvPr/>
        </p:nvSpPr>
        <p:spPr>
          <a:xfrm>
            <a:off x="5034305" y="695738"/>
            <a:ext cx="6336991" cy="369332"/>
          </a:xfrm>
          <a:prstGeom prst="rect">
            <a:avLst/>
          </a:prstGeom>
          <a:noFill/>
        </p:spPr>
        <p:txBody>
          <a:bodyPr wrap="none" rtlCol="0">
            <a:spAutoFit/>
          </a:bodyPr>
          <a:lstStyle/>
          <a:p>
            <a:r>
              <a:rPr lang="tr-TR" b="1" dirty="0"/>
              <a:t>Duyuruların Takip Edilmesi – Sosyal Medya Hesaplarımız</a:t>
            </a:r>
          </a:p>
        </p:txBody>
      </p:sp>
      <p:sp>
        <p:nvSpPr>
          <p:cNvPr id="5" name="Metin kutusu 4"/>
          <p:cNvSpPr txBox="1"/>
          <p:nvPr/>
        </p:nvSpPr>
        <p:spPr>
          <a:xfrm>
            <a:off x="2561123" y="1348756"/>
            <a:ext cx="8945077" cy="369332"/>
          </a:xfrm>
          <a:prstGeom prst="rect">
            <a:avLst/>
          </a:prstGeom>
          <a:noFill/>
        </p:spPr>
        <p:txBody>
          <a:bodyPr wrap="none" rtlCol="0">
            <a:spAutoFit/>
          </a:bodyPr>
          <a:lstStyle/>
          <a:p>
            <a:r>
              <a:rPr lang="tr-TR" dirty="0"/>
              <a:t>Bağlantı adresi: https://www.pau.edu.tr/iibf/tr/haber/iibf-artik-sosyal-medyada</a:t>
            </a:r>
          </a:p>
        </p:txBody>
      </p:sp>
      <p:sp>
        <p:nvSpPr>
          <p:cNvPr id="3" name="Metin kutusu 2"/>
          <p:cNvSpPr txBox="1"/>
          <p:nvPr/>
        </p:nvSpPr>
        <p:spPr>
          <a:xfrm>
            <a:off x="735980" y="2001774"/>
            <a:ext cx="10770220" cy="646331"/>
          </a:xfrm>
          <a:prstGeom prst="rect">
            <a:avLst/>
          </a:prstGeom>
          <a:noFill/>
        </p:spPr>
        <p:txBody>
          <a:bodyPr wrap="square" rtlCol="0">
            <a:spAutoFit/>
          </a:bodyPr>
          <a:lstStyle/>
          <a:p>
            <a:r>
              <a:rPr lang="tr-TR" dirty="0"/>
              <a:t>-Sosyal medya hesaplarımızı takip ediniz.</a:t>
            </a:r>
          </a:p>
          <a:p>
            <a:r>
              <a:rPr lang="tr-TR" dirty="0"/>
              <a:t> </a:t>
            </a:r>
          </a:p>
        </p:txBody>
      </p:sp>
      <p:pic>
        <p:nvPicPr>
          <p:cNvPr id="6" name="Resim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6927" y="2453268"/>
            <a:ext cx="8697951" cy="4226312"/>
          </a:xfrm>
          <a:prstGeom prst="rect">
            <a:avLst/>
          </a:prstGeom>
        </p:spPr>
      </p:pic>
    </p:spTree>
    <p:extLst>
      <p:ext uri="{BB962C8B-B14F-4D97-AF65-F5344CB8AC3E}">
        <p14:creationId xmlns:p14="http://schemas.microsoft.com/office/powerpoint/2010/main" val="1558858992"/>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035039" cy="6858000"/>
          </a:xfrm>
          <a:prstGeom prst="rect">
            <a:avLst/>
          </a:prstGeom>
        </p:spPr>
      </p:pic>
      <p:pic>
        <p:nvPicPr>
          <p:cNvPr id="4" name="Resim 3"/>
          <p:cNvPicPr>
            <a:picLocks noChangeAspect="1"/>
          </p:cNvPicPr>
          <p:nvPr/>
        </p:nvPicPr>
        <p:blipFill>
          <a:blip r:embed="rId3"/>
          <a:stretch>
            <a:fillRect/>
          </a:stretch>
        </p:blipFill>
        <p:spPr>
          <a:xfrm>
            <a:off x="6035039" y="0"/>
            <a:ext cx="6156961" cy="6858000"/>
          </a:xfrm>
          <a:prstGeom prst="rect">
            <a:avLst/>
          </a:prstGeom>
        </p:spPr>
      </p:pic>
    </p:spTree>
    <p:extLst>
      <p:ext uri="{BB962C8B-B14F-4D97-AF65-F5344CB8AC3E}">
        <p14:creationId xmlns:p14="http://schemas.microsoft.com/office/powerpoint/2010/main" val="2755864073"/>
      </p:ext>
    </p:extLst>
  </p:cSld>
  <p:clrMapOvr>
    <a:masterClrMapping/>
  </p:clrMapOvr>
  <mc:AlternateContent xmlns:mc="http://schemas.openxmlformats.org/markup-compatibility/2006" xmlns:p14="http://schemas.microsoft.com/office/powerpoint/2010/main">
    <mc:Choice Requires="p14">
      <p:transition spd="slow" p14:dur="2000" advTm="24087"/>
    </mc:Choice>
    <mc:Fallback xmlns="">
      <p:transition spd="slow" advTm="24087"/>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3600" b="1" i="1" dirty="0"/>
              <a:t>ÜNİVERSİTE GENEL TEŞKİLAT ŞEMASI</a:t>
            </a:r>
          </a:p>
        </p:txBody>
      </p:sp>
      <p:sp>
        <p:nvSpPr>
          <p:cNvPr id="3" name="Slayt Numarası Yer Tutucusu 2"/>
          <p:cNvSpPr>
            <a:spLocks noGrp="1"/>
          </p:cNvSpPr>
          <p:nvPr>
            <p:ph type="sldNum" sz="quarter" idx="12"/>
          </p:nvPr>
        </p:nvSpPr>
        <p:spPr/>
        <p:txBody>
          <a:bodyPr/>
          <a:lstStyle/>
          <a:p>
            <a:fld id="{F302176B-0E47-46AC-8F43-DAB4B8A37D06}" type="slidenum">
              <a:rPr lang="tr-TR" smtClean="0"/>
              <a:pPr/>
              <a:t>13</a:t>
            </a:fld>
            <a:endParaRPr lang="tr-TR"/>
          </a:p>
        </p:txBody>
      </p:sp>
      <p:graphicFrame>
        <p:nvGraphicFramePr>
          <p:cNvPr id="5" name="Diyagram 4"/>
          <p:cNvGraphicFramePr/>
          <p:nvPr>
            <p:extLst>
              <p:ext uri="{D42A27DB-BD31-4B8C-83A1-F6EECF244321}">
                <p14:modId xmlns:p14="http://schemas.microsoft.com/office/powerpoint/2010/main" val="3824810245"/>
              </p:ext>
            </p:extLst>
          </p:nvPr>
        </p:nvGraphicFramePr>
        <p:xfrm>
          <a:off x="4422490" y="2057401"/>
          <a:ext cx="7083710" cy="38782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9" name="Resim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90990" y="2647446"/>
            <a:ext cx="2696107" cy="2696107"/>
          </a:xfrm>
          <a:prstGeom prst="rect">
            <a:avLst/>
          </a:prstGeom>
        </p:spPr>
      </p:pic>
    </p:spTree>
    <p:extLst>
      <p:ext uri="{BB962C8B-B14F-4D97-AF65-F5344CB8AC3E}">
        <p14:creationId xmlns:p14="http://schemas.microsoft.com/office/powerpoint/2010/main" val="3729661917"/>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en-GB"/>
          </a:p>
        </p:txBody>
      </p:sp>
      <p:sp>
        <p:nvSpPr>
          <p:cNvPr id="3" name="İçerik Yer Tutucusu 2"/>
          <p:cNvSpPr>
            <a:spLocks noGrp="1"/>
          </p:cNvSpPr>
          <p:nvPr>
            <p:ph idx="1"/>
          </p:nvPr>
        </p:nvSpPr>
        <p:spPr/>
        <p:txBody>
          <a:bodyPr/>
          <a:lstStyle/>
          <a:p>
            <a:endParaRPr lang="en-GB"/>
          </a:p>
        </p:txBody>
      </p:sp>
      <p:pic>
        <p:nvPicPr>
          <p:cNvPr id="4" name="Resim 3"/>
          <p:cNvPicPr>
            <a:picLocks noChangeAspect="1"/>
          </p:cNvPicPr>
          <p:nvPr/>
        </p:nvPicPr>
        <p:blipFill>
          <a:blip r:embed="rId2"/>
          <a:stretch>
            <a:fillRect/>
          </a:stretch>
        </p:blipFill>
        <p:spPr>
          <a:xfrm>
            <a:off x="0" y="0"/>
            <a:ext cx="12390694" cy="6743700"/>
          </a:xfrm>
          <a:prstGeom prst="rect">
            <a:avLst/>
          </a:prstGeom>
        </p:spPr>
      </p:pic>
    </p:spTree>
    <p:extLst>
      <p:ext uri="{BB962C8B-B14F-4D97-AF65-F5344CB8AC3E}">
        <p14:creationId xmlns:p14="http://schemas.microsoft.com/office/powerpoint/2010/main" val="3223054467"/>
      </p:ext>
    </p:extLst>
  </p:cSld>
  <p:clrMapOvr>
    <a:masterClrMapping/>
  </p:clrMapOvr>
  <mc:AlternateContent xmlns:mc="http://schemas.openxmlformats.org/markup-compatibility/2006" xmlns:p14="http://schemas.microsoft.com/office/powerpoint/2010/main">
    <mc:Choice Requires="p14">
      <p:transition spd="slow" p14:dur="2000" advTm="80834"/>
    </mc:Choice>
    <mc:Fallback xmlns="">
      <p:transition spd="slow" advTm="80834"/>
    </mc:Fallback>
  </mc:AlternateContent>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F302176B-0E47-46AC-8F43-DAB4B8A37D06}" type="slidenum">
              <a:rPr lang="tr-TR" smtClean="0"/>
              <a:pPr/>
              <a:t>131</a:t>
            </a:fld>
            <a:endParaRPr lang="tr-TR"/>
          </a:p>
        </p:txBody>
      </p:sp>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28376" y="824846"/>
            <a:ext cx="6587493" cy="4932663"/>
          </a:xfrm>
          <a:prstGeom prst="rect">
            <a:avLst/>
          </a:prstGeom>
        </p:spPr>
      </p:pic>
      <p:sp>
        <p:nvSpPr>
          <p:cNvPr id="5" name="Metin kutusu 4"/>
          <p:cNvSpPr txBox="1"/>
          <p:nvPr/>
        </p:nvSpPr>
        <p:spPr>
          <a:xfrm>
            <a:off x="2690946" y="130628"/>
            <a:ext cx="6862355" cy="646331"/>
          </a:xfrm>
          <a:prstGeom prst="rect">
            <a:avLst/>
          </a:prstGeom>
          <a:noFill/>
        </p:spPr>
        <p:txBody>
          <a:bodyPr wrap="square" rtlCol="0">
            <a:spAutoFit/>
          </a:bodyPr>
          <a:lstStyle/>
          <a:p>
            <a:pPr algn="ctr"/>
            <a:r>
              <a:rPr lang="tr-TR" sz="3600" dirty="0"/>
              <a:t> C Blok Fotokopi Merkezi</a:t>
            </a:r>
          </a:p>
        </p:txBody>
      </p:sp>
      <p:sp>
        <p:nvSpPr>
          <p:cNvPr id="7" name="Metin kutusu 6"/>
          <p:cNvSpPr txBox="1"/>
          <p:nvPr/>
        </p:nvSpPr>
        <p:spPr>
          <a:xfrm>
            <a:off x="69669" y="5805396"/>
            <a:ext cx="11469187" cy="1077218"/>
          </a:xfrm>
          <a:prstGeom prst="rect">
            <a:avLst/>
          </a:prstGeom>
          <a:noFill/>
        </p:spPr>
        <p:txBody>
          <a:bodyPr wrap="square" rtlCol="0">
            <a:spAutoFit/>
          </a:bodyPr>
          <a:lstStyle/>
          <a:p>
            <a:pPr algn="ctr"/>
            <a:r>
              <a:rPr lang="tr-TR" sz="3200" dirty="0">
                <a:solidFill>
                  <a:srgbClr val="FF0000"/>
                </a:solidFill>
              </a:rPr>
              <a:t>Ayrıca PAÜ Baskı Merkezi Mevcut İktisadi İşletme Binası içerisinde</a:t>
            </a:r>
            <a:endParaRPr lang="en-GB" sz="3200" dirty="0">
              <a:solidFill>
                <a:srgbClr val="FF0000"/>
              </a:solidFill>
            </a:endParaRPr>
          </a:p>
        </p:txBody>
      </p:sp>
    </p:spTree>
    <p:extLst>
      <p:ext uri="{BB962C8B-B14F-4D97-AF65-F5344CB8AC3E}">
        <p14:creationId xmlns:p14="http://schemas.microsoft.com/office/powerpoint/2010/main" val="2587664361"/>
      </p:ext>
    </p:extLst>
  </p:cSld>
  <p:clrMapOvr>
    <a:masterClrMapping/>
  </p:clrMapOvr>
  <mc:AlternateContent xmlns:mc="http://schemas.openxmlformats.org/markup-compatibility/2006" xmlns:p14="http://schemas.microsoft.com/office/powerpoint/2010/main">
    <mc:Choice Requires="p14">
      <p:transition spd="slow" p14:dur="2000" advTm="27256"/>
    </mc:Choice>
    <mc:Fallback xmlns="">
      <p:transition spd="slow" advTm="27256"/>
    </mc:Fallback>
  </mc:AlternateContent>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690274" y="160246"/>
            <a:ext cx="10772775" cy="914400"/>
          </a:xfrm>
        </p:spPr>
        <p:txBody>
          <a:bodyPr/>
          <a:lstStyle/>
          <a:p>
            <a:pPr algn="ctr"/>
            <a:r>
              <a:rPr lang="tr-TR" b="1" dirty="0">
                <a:solidFill>
                  <a:schemeClr val="tx1"/>
                </a:solidFill>
              </a:rPr>
              <a:t>Danışmanınızın Yapabileceği İşler</a:t>
            </a:r>
          </a:p>
        </p:txBody>
      </p:sp>
      <p:sp>
        <p:nvSpPr>
          <p:cNvPr id="3" name="İçerik Yer Tutucusu 2"/>
          <p:cNvSpPr>
            <a:spLocks noGrp="1"/>
          </p:cNvSpPr>
          <p:nvPr>
            <p:ph idx="1"/>
          </p:nvPr>
        </p:nvSpPr>
        <p:spPr>
          <a:xfrm>
            <a:off x="632589" y="1116281"/>
            <a:ext cx="10753725" cy="5653795"/>
          </a:xfrm>
        </p:spPr>
        <p:txBody>
          <a:bodyPr>
            <a:normAutofit fontScale="85000" lnSpcReduction="10000"/>
          </a:bodyPr>
          <a:lstStyle/>
          <a:p>
            <a:pPr algn="just">
              <a:lnSpc>
                <a:spcPct val="100000"/>
              </a:lnSpc>
            </a:pPr>
            <a:r>
              <a:rPr lang="tr-TR" sz="3200" dirty="0"/>
              <a:t>- </a:t>
            </a:r>
            <a:r>
              <a:rPr lang="en-GB" sz="3200" dirty="0" err="1"/>
              <a:t>Kayıt</a:t>
            </a:r>
            <a:r>
              <a:rPr lang="en-GB" sz="3200" dirty="0"/>
              <a:t> </a:t>
            </a:r>
            <a:r>
              <a:rPr lang="en-GB" sz="3200" dirty="0" err="1"/>
              <a:t>yaptıran</a:t>
            </a:r>
            <a:r>
              <a:rPr lang="en-GB" sz="3200" dirty="0"/>
              <a:t> her </a:t>
            </a:r>
            <a:r>
              <a:rPr lang="en-GB" sz="3200" dirty="0" err="1"/>
              <a:t>öğrenci</a:t>
            </a:r>
            <a:r>
              <a:rPr lang="en-GB" sz="3200" dirty="0"/>
              <a:t> </a:t>
            </a:r>
            <a:r>
              <a:rPr lang="en-GB" sz="3200" dirty="0" err="1"/>
              <a:t>için</a:t>
            </a:r>
            <a:r>
              <a:rPr lang="en-GB" sz="3200" dirty="0"/>
              <a:t>, </a:t>
            </a:r>
            <a:r>
              <a:rPr lang="en-GB" sz="3200" dirty="0" err="1"/>
              <a:t>kayıt</a:t>
            </a:r>
            <a:r>
              <a:rPr lang="en-GB" sz="3200" dirty="0"/>
              <a:t> </a:t>
            </a:r>
            <a:r>
              <a:rPr lang="en-GB" sz="3200" dirty="0" err="1"/>
              <a:t>öncesinde</a:t>
            </a:r>
            <a:r>
              <a:rPr lang="en-GB" sz="3200" dirty="0"/>
              <a:t> </a:t>
            </a:r>
            <a:r>
              <a:rPr lang="en-GB" sz="3200" dirty="0" err="1"/>
              <a:t>ilgili</a:t>
            </a:r>
            <a:r>
              <a:rPr lang="en-GB" sz="3200" dirty="0"/>
              <a:t> </a:t>
            </a:r>
            <a:r>
              <a:rPr lang="en-GB" sz="3200" dirty="0" err="1">
                <a:solidFill>
                  <a:srgbClr val="FF0000"/>
                </a:solidFill>
              </a:rPr>
              <a:t>bölüm</a:t>
            </a:r>
            <a:r>
              <a:rPr lang="en-GB" sz="3200" dirty="0">
                <a:solidFill>
                  <a:srgbClr val="FF0000"/>
                </a:solidFill>
              </a:rPr>
              <a:t> </a:t>
            </a:r>
            <a:r>
              <a:rPr lang="en-GB" sz="3200" dirty="0" err="1">
                <a:solidFill>
                  <a:srgbClr val="FF0000"/>
                </a:solidFill>
              </a:rPr>
              <a:t>başkanlığı</a:t>
            </a:r>
            <a:r>
              <a:rPr lang="en-GB" sz="3200" dirty="0"/>
              <a:t> </a:t>
            </a:r>
            <a:r>
              <a:rPr lang="en-GB" sz="3200" dirty="0" err="1"/>
              <a:t>tarafından</a:t>
            </a:r>
            <a:r>
              <a:rPr lang="en-GB" sz="3200" dirty="0"/>
              <a:t> </a:t>
            </a:r>
            <a:r>
              <a:rPr lang="en-GB" sz="3200" dirty="0" err="1">
                <a:solidFill>
                  <a:srgbClr val="FF0000"/>
                </a:solidFill>
              </a:rPr>
              <a:t>bölümün</a:t>
            </a:r>
            <a:r>
              <a:rPr lang="en-GB" sz="3200" dirty="0">
                <a:solidFill>
                  <a:srgbClr val="FF0000"/>
                </a:solidFill>
              </a:rPr>
              <a:t> </a:t>
            </a:r>
            <a:r>
              <a:rPr lang="en-GB" sz="3200" dirty="0" err="1">
                <a:solidFill>
                  <a:srgbClr val="FF0000"/>
                </a:solidFill>
              </a:rPr>
              <a:t>öğretim</a:t>
            </a:r>
            <a:r>
              <a:rPr lang="en-GB" sz="3200" dirty="0">
                <a:solidFill>
                  <a:srgbClr val="FF0000"/>
                </a:solidFill>
              </a:rPr>
              <a:t> </a:t>
            </a:r>
            <a:r>
              <a:rPr lang="en-GB" sz="3200" dirty="0" err="1">
                <a:solidFill>
                  <a:srgbClr val="FF0000"/>
                </a:solidFill>
              </a:rPr>
              <a:t>elemanları</a:t>
            </a:r>
            <a:r>
              <a:rPr lang="en-GB" sz="3200" dirty="0">
                <a:solidFill>
                  <a:srgbClr val="FF0000"/>
                </a:solidFill>
              </a:rPr>
              <a:t> </a:t>
            </a:r>
            <a:r>
              <a:rPr lang="en-GB" sz="3200" dirty="0" err="1">
                <a:solidFill>
                  <a:srgbClr val="FF0000"/>
                </a:solidFill>
              </a:rPr>
              <a:t>arasından</a:t>
            </a:r>
            <a:r>
              <a:rPr lang="en-GB" sz="3200" dirty="0"/>
              <a:t> </a:t>
            </a:r>
            <a:r>
              <a:rPr lang="en-GB" sz="3200" dirty="0" err="1"/>
              <a:t>bir</a:t>
            </a:r>
            <a:r>
              <a:rPr lang="en-GB" sz="3200" dirty="0"/>
              <a:t> </a:t>
            </a:r>
            <a:r>
              <a:rPr lang="en-GB" sz="3200" b="1" dirty="0" err="1">
                <a:solidFill>
                  <a:srgbClr val="FF0000"/>
                </a:solidFill>
              </a:rPr>
              <a:t>danışman</a:t>
            </a:r>
            <a:r>
              <a:rPr lang="en-GB" sz="3200" b="1" dirty="0"/>
              <a:t> </a:t>
            </a:r>
            <a:r>
              <a:rPr lang="en-GB" sz="3200" dirty="0" err="1"/>
              <a:t>belirlenir</a:t>
            </a:r>
            <a:r>
              <a:rPr lang="en-GB" sz="3200" dirty="0"/>
              <a:t>. </a:t>
            </a:r>
            <a:endParaRPr lang="tr-TR" sz="1000" dirty="0"/>
          </a:p>
          <a:p>
            <a:pPr algn="just">
              <a:lnSpc>
                <a:spcPct val="100000"/>
              </a:lnSpc>
            </a:pPr>
            <a:endParaRPr lang="tr-TR" sz="1100" dirty="0"/>
          </a:p>
          <a:p>
            <a:pPr algn="just">
              <a:lnSpc>
                <a:spcPct val="100000"/>
              </a:lnSpc>
            </a:pPr>
            <a:r>
              <a:rPr lang="tr-TR" sz="3200" dirty="0"/>
              <a:t>- </a:t>
            </a:r>
            <a:r>
              <a:rPr lang="en-GB" sz="3200" dirty="0" err="1"/>
              <a:t>Danışman</a:t>
            </a:r>
            <a:r>
              <a:rPr lang="en-GB" sz="3200" dirty="0"/>
              <a:t>, </a:t>
            </a:r>
            <a:r>
              <a:rPr lang="en-GB" sz="3200" dirty="0" err="1"/>
              <a:t>Üniversite</a:t>
            </a:r>
            <a:r>
              <a:rPr lang="en-GB" sz="3200" dirty="0"/>
              <a:t> </a:t>
            </a:r>
            <a:r>
              <a:rPr lang="en-GB" sz="3200" dirty="0" err="1"/>
              <a:t>yaşamı</a:t>
            </a:r>
            <a:r>
              <a:rPr lang="en-GB" sz="3200" dirty="0"/>
              <a:t> </a:t>
            </a:r>
            <a:r>
              <a:rPr lang="en-GB" sz="3200" dirty="0" err="1"/>
              <a:t>ile</a:t>
            </a:r>
            <a:r>
              <a:rPr lang="en-GB" sz="3200" dirty="0"/>
              <a:t> </a:t>
            </a:r>
            <a:r>
              <a:rPr lang="en-GB" sz="3200" dirty="0" err="1"/>
              <a:t>ilgili</a:t>
            </a:r>
            <a:r>
              <a:rPr lang="en-GB" sz="3200" dirty="0"/>
              <a:t> </a:t>
            </a:r>
            <a:r>
              <a:rPr lang="en-GB" sz="3200" dirty="0" err="1"/>
              <a:t>konularda</a:t>
            </a:r>
            <a:r>
              <a:rPr lang="en-GB" sz="3200" dirty="0"/>
              <a:t> </a:t>
            </a:r>
            <a:r>
              <a:rPr lang="en-GB" sz="3200" dirty="0" err="1"/>
              <a:t>öğrenciye</a:t>
            </a:r>
            <a:r>
              <a:rPr lang="en-GB" sz="3200" dirty="0"/>
              <a:t> </a:t>
            </a:r>
            <a:r>
              <a:rPr lang="en-GB" sz="3200" b="1" dirty="0" err="1">
                <a:solidFill>
                  <a:srgbClr val="FF0000"/>
                </a:solidFill>
              </a:rPr>
              <a:t>rehberlik</a:t>
            </a:r>
            <a:r>
              <a:rPr lang="en-GB" sz="3200" b="1" dirty="0"/>
              <a:t> </a:t>
            </a:r>
            <a:r>
              <a:rPr lang="en-GB" sz="3200" dirty="0" err="1"/>
              <a:t>yaparak</a:t>
            </a:r>
            <a:r>
              <a:rPr lang="en-GB" sz="3200" dirty="0"/>
              <a:t>, </a:t>
            </a:r>
            <a:r>
              <a:rPr lang="en-GB" sz="3200" dirty="0" err="1"/>
              <a:t>sorunlarının</a:t>
            </a:r>
            <a:r>
              <a:rPr lang="en-GB" sz="3200" dirty="0"/>
              <a:t> </a:t>
            </a:r>
            <a:r>
              <a:rPr lang="en-GB" sz="3200" dirty="0" err="1"/>
              <a:t>çözümünde</a:t>
            </a:r>
            <a:r>
              <a:rPr lang="en-GB" sz="3200" dirty="0"/>
              <a:t> </a:t>
            </a:r>
            <a:r>
              <a:rPr lang="en-GB" sz="3200" dirty="0" err="1"/>
              <a:t>ve</a:t>
            </a:r>
            <a:r>
              <a:rPr lang="en-GB" sz="3200" dirty="0"/>
              <a:t> </a:t>
            </a:r>
            <a:r>
              <a:rPr lang="en-GB" sz="3200" dirty="0" err="1"/>
              <a:t>eğitim-öğretim</a:t>
            </a:r>
            <a:r>
              <a:rPr lang="en-GB" sz="3200" dirty="0"/>
              <a:t> </a:t>
            </a:r>
            <a:r>
              <a:rPr lang="en-GB" sz="3200" dirty="0" err="1"/>
              <a:t>ile</a:t>
            </a:r>
            <a:r>
              <a:rPr lang="en-GB" sz="3200" dirty="0"/>
              <a:t> </a:t>
            </a:r>
            <a:r>
              <a:rPr lang="en-GB" sz="3200" dirty="0" err="1"/>
              <a:t>ilgili</a:t>
            </a:r>
            <a:r>
              <a:rPr lang="en-GB" sz="3200" dirty="0"/>
              <a:t> </a:t>
            </a:r>
            <a:r>
              <a:rPr lang="en-GB" sz="3200" b="1" dirty="0" err="1">
                <a:solidFill>
                  <a:srgbClr val="FF0000"/>
                </a:solidFill>
              </a:rPr>
              <a:t>ders</a:t>
            </a:r>
            <a:r>
              <a:rPr lang="en-GB" sz="3200" b="1" dirty="0">
                <a:solidFill>
                  <a:srgbClr val="FF0000"/>
                </a:solidFill>
              </a:rPr>
              <a:t> </a:t>
            </a:r>
            <a:r>
              <a:rPr lang="en-GB" sz="3200" b="1" dirty="0" err="1">
                <a:solidFill>
                  <a:srgbClr val="FF0000"/>
                </a:solidFill>
              </a:rPr>
              <a:t>seçme</a:t>
            </a:r>
            <a:r>
              <a:rPr lang="en-GB" sz="3200" dirty="0"/>
              <a:t>, </a:t>
            </a:r>
            <a:r>
              <a:rPr lang="en-GB" sz="3200" b="1" dirty="0" err="1">
                <a:solidFill>
                  <a:srgbClr val="FF0000"/>
                </a:solidFill>
              </a:rPr>
              <a:t>ders</a:t>
            </a:r>
            <a:r>
              <a:rPr lang="en-GB" sz="3200" b="1" dirty="0">
                <a:solidFill>
                  <a:srgbClr val="FF0000"/>
                </a:solidFill>
              </a:rPr>
              <a:t> </a:t>
            </a:r>
            <a:r>
              <a:rPr lang="en-GB" sz="3200" b="1" dirty="0" err="1">
                <a:solidFill>
                  <a:srgbClr val="FF0000"/>
                </a:solidFill>
              </a:rPr>
              <a:t>şubesini</a:t>
            </a:r>
            <a:r>
              <a:rPr lang="en-GB" sz="3200" b="1" dirty="0">
                <a:solidFill>
                  <a:srgbClr val="FF0000"/>
                </a:solidFill>
              </a:rPr>
              <a:t> </a:t>
            </a:r>
            <a:r>
              <a:rPr lang="en-GB" sz="3200" b="1" dirty="0" err="1">
                <a:solidFill>
                  <a:srgbClr val="FF0000"/>
                </a:solidFill>
              </a:rPr>
              <a:t>belirleme</a:t>
            </a:r>
            <a:r>
              <a:rPr lang="en-GB" sz="3200" dirty="0"/>
              <a:t>, </a:t>
            </a:r>
            <a:r>
              <a:rPr lang="en-GB" sz="3200" b="1" dirty="0" err="1">
                <a:solidFill>
                  <a:srgbClr val="FF0000"/>
                </a:solidFill>
              </a:rPr>
              <a:t>ders</a:t>
            </a:r>
            <a:r>
              <a:rPr lang="en-GB" sz="3200" b="1" dirty="0">
                <a:solidFill>
                  <a:srgbClr val="FF0000"/>
                </a:solidFill>
              </a:rPr>
              <a:t> </a:t>
            </a:r>
            <a:r>
              <a:rPr lang="en-GB" sz="3200" b="1" dirty="0" err="1">
                <a:solidFill>
                  <a:srgbClr val="FF0000"/>
                </a:solidFill>
              </a:rPr>
              <a:t>ekleme</a:t>
            </a:r>
            <a:r>
              <a:rPr lang="en-GB" sz="3200" dirty="0"/>
              <a:t>, </a:t>
            </a:r>
            <a:r>
              <a:rPr lang="en-GB" sz="3200" b="1" dirty="0" err="1">
                <a:solidFill>
                  <a:srgbClr val="FF0000"/>
                </a:solidFill>
              </a:rPr>
              <a:t>ders</a:t>
            </a:r>
            <a:r>
              <a:rPr lang="en-GB" sz="3200" b="1" dirty="0">
                <a:solidFill>
                  <a:srgbClr val="FF0000"/>
                </a:solidFill>
              </a:rPr>
              <a:t> </a:t>
            </a:r>
            <a:r>
              <a:rPr lang="en-GB" sz="3200" b="1" dirty="0" err="1">
                <a:solidFill>
                  <a:srgbClr val="FF0000"/>
                </a:solidFill>
              </a:rPr>
              <a:t>silme</a:t>
            </a:r>
            <a:r>
              <a:rPr lang="en-GB" sz="3200" b="1" dirty="0">
                <a:solidFill>
                  <a:srgbClr val="FF0000"/>
                </a:solidFill>
              </a:rPr>
              <a:t> </a:t>
            </a:r>
            <a:r>
              <a:rPr lang="en-GB" sz="3200" dirty="0" err="1"/>
              <a:t>işlemlerinde</a:t>
            </a:r>
            <a:r>
              <a:rPr lang="en-GB" sz="3200" dirty="0"/>
              <a:t> </a:t>
            </a:r>
            <a:r>
              <a:rPr lang="en-GB" sz="3200" dirty="0" err="1"/>
              <a:t>öğrenciye</a:t>
            </a:r>
            <a:r>
              <a:rPr lang="en-GB" sz="3200" dirty="0"/>
              <a:t> </a:t>
            </a:r>
            <a:r>
              <a:rPr lang="en-GB" sz="3200" dirty="0" err="1"/>
              <a:t>yardımcı</a:t>
            </a:r>
            <a:r>
              <a:rPr lang="en-GB" sz="3200" dirty="0"/>
              <a:t> </a:t>
            </a:r>
            <a:r>
              <a:rPr lang="en-GB" sz="3200" dirty="0" err="1"/>
              <a:t>olur</a:t>
            </a:r>
            <a:r>
              <a:rPr lang="en-GB" sz="3200" dirty="0"/>
              <a:t>. </a:t>
            </a:r>
            <a:r>
              <a:rPr lang="en-GB" sz="3200" dirty="0" err="1"/>
              <a:t>Ders</a:t>
            </a:r>
            <a:r>
              <a:rPr lang="en-GB" sz="3200" dirty="0"/>
              <a:t> </a:t>
            </a:r>
            <a:r>
              <a:rPr lang="en-GB" sz="3200" dirty="0" err="1"/>
              <a:t>kayıt</a:t>
            </a:r>
            <a:r>
              <a:rPr lang="en-GB" sz="3200" dirty="0"/>
              <a:t> </a:t>
            </a:r>
            <a:r>
              <a:rPr lang="en-GB" sz="3200" dirty="0" err="1"/>
              <a:t>ve</a:t>
            </a:r>
            <a:r>
              <a:rPr lang="en-GB" sz="3200" dirty="0"/>
              <a:t> </a:t>
            </a:r>
            <a:r>
              <a:rPr lang="en-GB" sz="3200" dirty="0" err="1"/>
              <a:t>ekle-sil</a:t>
            </a:r>
            <a:r>
              <a:rPr lang="en-GB" sz="3200" dirty="0"/>
              <a:t> </a:t>
            </a:r>
            <a:r>
              <a:rPr lang="en-GB" sz="3200" dirty="0" err="1"/>
              <a:t>işlemleri</a:t>
            </a:r>
            <a:r>
              <a:rPr lang="en-GB" sz="3200" dirty="0"/>
              <a:t>, </a:t>
            </a:r>
            <a:r>
              <a:rPr lang="en-GB" sz="3200" dirty="0" err="1"/>
              <a:t>danışman</a:t>
            </a:r>
            <a:r>
              <a:rPr lang="en-GB" sz="3200" dirty="0"/>
              <a:t> </a:t>
            </a:r>
            <a:r>
              <a:rPr lang="en-GB" sz="3200" dirty="0" err="1"/>
              <a:t>rehberliğinde</a:t>
            </a:r>
            <a:r>
              <a:rPr lang="en-GB" sz="3200" dirty="0"/>
              <a:t> </a:t>
            </a:r>
            <a:r>
              <a:rPr lang="en-GB" sz="3200" dirty="0" err="1"/>
              <a:t>öğrenci</a:t>
            </a:r>
            <a:r>
              <a:rPr lang="en-GB" sz="3200" dirty="0"/>
              <a:t> </a:t>
            </a:r>
            <a:r>
              <a:rPr lang="en-GB" sz="3200" dirty="0" err="1"/>
              <a:t>tarafından</a:t>
            </a:r>
            <a:r>
              <a:rPr lang="en-GB" sz="3200" dirty="0"/>
              <a:t> </a:t>
            </a:r>
            <a:r>
              <a:rPr lang="en-GB" sz="3200" dirty="0" err="1"/>
              <a:t>yapılır</a:t>
            </a:r>
            <a:r>
              <a:rPr lang="en-GB" sz="3200" dirty="0"/>
              <a:t>.</a:t>
            </a:r>
            <a:endParaRPr lang="tr-TR" sz="3200" dirty="0"/>
          </a:p>
          <a:p>
            <a:pPr algn="just">
              <a:lnSpc>
                <a:spcPct val="100000"/>
              </a:lnSpc>
            </a:pPr>
            <a:endParaRPr lang="tr-TR" sz="1100" dirty="0"/>
          </a:p>
          <a:p>
            <a:pPr algn="just">
              <a:lnSpc>
                <a:spcPct val="100000"/>
              </a:lnSpc>
            </a:pPr>
            <a:r>
              <a:rPr lang="tr-TR" sz="3200" dirty="0"/>
              <a:t>- </a:t>
            </a:r>
            <a:r>
              <a:rPr lang="en-GB" sz="3200" dirty="0" err="1"/>
              <a:t>Danışman</a:t>
            </a:r>
            <a:r>
              <a:rPr lang="en-GB" sz="3200" dirty="0"/>
              <a:t>, </a:t>
            </a:r>
            <a:r>
              <a:rPr lang="en-GB" sz="3200" dirty="0" err="1"/>
              <a:t>öğrencinin</a:t>
            </a:r>
            <a:r>
              <a:rPr lang="en-GB" sz="3200" dirty="0"/>
              <a:t> </a:t>
            </a:r>
            <a:r>
              <a:rPr lang="en-GB" sz="3200" dirty="0" err="1"/>
              <a:t>akademik</a:t>
            </a:r>
            <a:r>
              <a:rPr lang="en-GB" sz="3200" dirty="0"/>
              <a:t> </a:t>
            </a:r>
            <a:r>
              <a:rPr lang="en-GB" sz="3200" dirty="0" err="1"/>
              <a:t>hedeflerini</a:t>
            </a:r>
            <a:r>
              <a:rPr lang="en-GB" sz="3200" dirty="0"/>
              <a:t> </a:t>
            </a:r>
            <a:r>
              <a:rPr lang="en-GB" sz="3200" dirty="0" err="1"/>
              <a:t>ve</a:t>
            </a:r>
            <a:r>
              <a:rPr lang="en-GB" sz="3200" dirty="0"/>
              <a:t> </a:t>
            </a:r>
            <a:r>
              <a:rPr lang="en-GB" sz="3200" dirty="0" err="1"/>
              <a:t>geçmiş</a:t>
            </a:r>
            <a:r>
              <a:rPr lang="en-GB" sz="3200" dirty="0"/>
              <a:t> </a:t>
            </a:r>
            <a:r>
              <a:rPr lang="en-GB" sz="3200" dirty="0" err="1"/>
              <a:t>başarılarını</a:t>
            </a:r>
            <a:r>
              <a:rPr lang="en-GB" sz="3200" dirty="0"/>
              <a:t> </a:t>
            </a:r>
            <a:r>
              <a:rPr lang="en-GB" sz="3200" dirty="0" err="1"/>
              <a:t>dikkate</a:t>
            </a:r>
            <a:r>
              <a:rPr lang="en-GB" sz="3200" dirty="0"/>
              <a:t> </a:t>
            </a:r>
            <a:r>
              <a:rPr lang="en-GB" sz="3200" dirty="0" err="1"/>
              <a:t>alarak</a:t>
            </a:r>
            <a:r>
              <a:rPr lang="en-GB" sz="3200" dirty="0"/>
              <a:t>, </a:t>
            </a:r>
            <a:r>
              <a:rPr lang="en-GB" sz="3200" dirty="0" err="1"/>
              <a:t>öğrencinin</a:t>
            </a:r>
            <a:r>
              <a:rPr lang="en-GB" sz="3200" dirty="0"/>
              <a:t> </a:t>
            </a:r>
            <a:r>
              <a:rPr lang="en-GB" sz="3200" dirty="0" err="1"/>
              <a:t>ders</a:t>
            </a:r>
            <a:r>
              <a:rPr lang="en-GB" sz="3200" dirty="0"/>
              <a:t> </a:t>
            </a:r>
            <a:r>
              <a:rPr lang="en-GB" sz="3200" dirty="0" err="1"/>
              <a:t>seçiminde</a:t>
            </a:r>
            <a:r>
              <a:rPr lang="en-GB" sz="3200" dirty="0"/>
              <a:t> </a:t>
            </a:r>
            <a:r>
              <a:rPr lang="en-GB" sz="3200" dirty="0" err="1"/>
              <a:t>kendisine</a:t>
            </a:r>
            <a:r>
              <a:rPr lang="en-GB" sz="3200" dirty="0"/>
              <a:t> </a:t>
            </a:r>
            <a:r>
              <a:rPr lang="en-GB" sz="3200" dirty="0" err="1">
                <a:solidFill>
                  <a:srgbClr val="FF0000"/>
                </a:solidFill>
              </a:rPr>
              <a:t>önerilerde</a:t>
            </a:r>
            <a:r>
              <a:rPr lang="en-GB" sz="3200" dirty="0"/>
              <a:t> </a:t>
            </a:r>
            <a:r>
              <a:rPr lang="en-GB" sz="3200" dirty="0" err="1"/>
              <a:t>bulunur</a:t>
            </a:r>
            <a:r>
              <a:rPr lang="en-GB" sz="3200" dirty="0"/>
              <a:t>. </a:t>
            </a:r>
            <a:r>
              <a:rPr lang="en-GB" sz="3200" b="1" u="sng" dirty="0" err="1">
                <a:solidFill>
                  <a:srgbClr val="FF0000"/>
                </a:solidFill>
              </a:rPr>
              <a:t>Ancak</a:t>
            </a:r>
            <a:r>
              <a:rPr lang="en-GB" sz="3200" b="1" u="sng" dirty="0">
                <a:solidFill>
                  <a:srgbClr val="FF0000"/>
                </a:solidFill>
              </a:rPr>
              <a:t> </a:t>
            </a:r>
            <a:r>
              <a:rPr lang="en-GB" sz="3200" b="1" u="sng" dirty="0" err="1">
                <a:solidFill>
                  <a:srgbClr val="FF0000"/>
                </a:solidFill>
              </a:rPr>
              <a:t>ders</a:t>
            </a:r>
            <a:r>
              <a:rPr lang="en-GB" sz="3200" b="1" u="sng" dirty="0">
                <a:solidFill>
                  <a:srgbClr val="FF0000"/>
                </a:solidFill>
              </a:rPr>
              <a:t> </a:t>
            </a:r>
            <a:r>
              <a:rPr lang="en-GB" sz="3200" b="1" u="sng" dirty="0" err="1">
                <a:solidFill>
                  <a:srgbClr val="FF0000"/>
                </a:solidFill>
              </a:rPr>
              <a:t>seçiminden</a:t>
            </a:r>
            <a:r>
              <a:rPr lang="en-GB" sz="3200" b="1" u="sng" dirty="0">
                <a:solidFill>
                  <a:srgbClr val="FF0000"/>
                </a:solidFill>
              </a:rPr>
              <a:t> </a:t>
            </a:r>
            <a:r>
              <a:rPr lang="en-GB" sz="3200" b="1" u="sng" dirty="0" err="1">
                <a:solidFill>
                  <a:srgbClr val="FF0000"/>
                </a:solidFill>
              </a:rPr>
              <a:t>ve</a:t>
            </a:r>
            <a:r>
              <a:rPr lang="en-GB" sz="3200" b="1" u="sng" dirty="0">
                <a:solidFill>
                  <a:srgbClr val="FF0000"/>
                </a:solidFill>
              </a:rPr>
              <a:t> </a:t>
            </a:r>
            <a:r>
              <a:rPr lang="en-GB" sz="3200" b="1" u="sng" dirty="0" err="1">
                <a:solidFill>
                  <a:srgbClr val="FF0000"/>
                </a:solidFill>
              </a:rPr>
              <a:t>ders</a:t>
            </a:r>
            <a:r>
              <a:rPr lang="en-GB" sz="3200" b="1" u="sng" dirty="0">
                <a:solidFill>
                  <a:srgbClr val="FF0000"/>
                </a:solidFill>
              </a:rPr>
              <a:t> </a:t>
            </a:r>
            <a:r>
              <a:rPr lang="en-GB" sz="3200" b="1" u="sng" dirty="0" err="1">
                <a:solidFill>
                  <a:srgbClr val="FF0000"/>
                </a:solidFill>
              </a:rPr>
              <a:t>kayıt</a:t>
            </a:r>
            <a:r>
              <a:rPr lang="tr-TR" sz="3200" b="1" u="sng" dirty="0">
                <a:solidFill>
                  <a:srgbClr val="FF0000"/>
                </a:solidFill>
              </a:rPr>
              <a:t> </a:t>
            </a:r>
            <a:r>
              <a:rPr lang="en-GB" sz="3200" b="1" u="sng" dirty="0" err="1">
                <a:solidFill>
                  <a:srgbClr val="FF0000"/>
                </a:solidFill>
              </a:rPr>
              <a:t>işlemlerinden</a:t>
            </a:r>
            <a:r>
              <a:rPr lang="en-GB" sz="3200" b="1" u="sng" dirty="0">
                <a:solidFill>
                  <a:srgbClr val="FF0000"/>
                </a:solidFill>
              </a:rPr>
              <a:t> </a:t>
            </a:r>
            <a:r>
              <a:rPr lang="en-GB" sz="3200" b="1" u="sng" dirty="0" err="1">
                <a:solidFill>
                  <a:srgbClr val="FF0000"/>
                </a:solidFill>
              </a:rPr>
              <a:t>öğrenci</a:t>
            </a:r>
            <a:r>
              <a:rPr lang="en-GB" sz="3200" b="1" u="sng" dirty="0">
                <a:solidFill>
                  <a:srgbClr val="FF0000"/>
                </a:solidFill>
              </a:rPr>
              <a:t> </a:t>
            </a:r>
            <a:r>
              <a:rPr lang="en-GB" sz="3200" b="1" u="sng" dirty="0" err="1">
                <a:solidFill>
                  <a:srgbClr val="FF0000"/>
                </a:solidFill>
              </a:rPr>
              <a:t>sorumludur</a:t>
            </a:r>
            <a:r>
              <a:rPr lang="en-GB" sz="3200" b="1" u="sng" dirty="0">
                <a:solidFill>
                  <a:srgbClr val="FF0000"/>
                </a:solidFill>
              </a:rPr>
              <a:t>. </a:t>
            </a:r>
          </a:p>
          <a:p>
            <a:r>
              <a:rPr lang="en-GB" dirty="0"/>
              <a:t>  </a:t>
            </a:r>
          </a:p>
          <a:p>
            <a:endParaRPr lang="en-GB" dirty="0"/>
          </a:p>
        </p:txBody>
      </p:sp>
    </p:spTree>
    <p:extLst>
      <p:ext uri="{BB962C8B-B14F-4D97-AF65-F5344CB8AC3E}">
        <p14:creationId xmlns:p14="http://schemas.microsoft.com/office/powerpoint/2010/main" val="2215419034"/>
      </p:ext>
    </p:extLst>
  </p:cSld>
  <p:clrMapOvr>
    <a:masterClrMapping/>
  </p:clrMapOvr>
  <mc:AlternateContent xmlns:mc="http://schemas.openxmlformats.org/markup-compatibility/2006" xmlns:p14="http://schemas.microsoft.com/office/powerpoint/2010/main">
    <mc:Choice Requires="p14">
      <p:transition spd="slow" p14:dur="2000" advTm="8418"/>
    </mc:Choice>
    <mc:Fallback xmlns="">
      <p:transition spd="slow" advTm="8418"/>
    </mc:Fallback>
  </mc:AlternateContent>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2309" y="110169"/>
            <a:ext cx="10772775" cy="1013552"/>
          </a:xfrm>
        </p:spPr>
        <p:txBody>
          <a:bodyPr>
            <a:normAutofit/>
          </a:bodyPr>
          <a:lstStyle/>
          <a:p>
            <a:pPr algn="ctr"/>
            <a:r>
              <a:rPr lang="tr-TR" sz="2500" b="1" dirty="0">
                <a:solidFill>
                  <a:schemeClr val="tx1"/>
                </a:solidFill>
              </a:rPr>
              <a:t>Bölümlerin Ders Kataloğu (Müfredatı) – Eğitim Bilgi Sistemi</a:t>
            </a:r>
            <a:br>
              <a:rPr lang="tr-TR" sz="2500" b="1" dirty="0">
                <a:solidFill>
                  <a:schemeClr val="tx1"/>
                </a:solidFill>
              </a:rPr>
            </a:br>
            <a:r>
              <a:rPr lang="tr-TR" sz="2500" dirty="0">
                <a:solidFill>
                  <a:schemeClr val="tx1"/>
                </a:solidFill>
                <a:hlinkClick r:id="rId2"/>
              </a:rPr>
              <a:t>http://ebs.pau.edu.tr</a:t>
            </a:r>
            <a:r>
              <a:rPr lang="tr-TR" sz="2500" dirty="0">
                <a:solidFill>
                  <a:schemeClr val="tx1"/>
                </a:solidFill>
              </a:rPr>
              <a:t> üzerinden </a:t>
            </a:r>
            <a:r>
              <a:rPr lang="tr-TR" sz="2500" b="1" dirty="0">
                <a:solidFill>
                  <a:schemeClr val="tx1"/>
                </a:solidFill>
              </a:rPr>
              <a:t>akademik programlar</a:t>
            </a:r>
            <a:endParaRPr lang="en-GB" sz="2500" b="1" dirty="0">
              <a:solidFill>
                <a:schemeClr val="tx1"/>
              </a:solidFill>
            </a:endParaRPr>
          </a:p>
        </p:txBody>
      </p:sp>
      <p:sp>
        <p:nvSpPr>
          <p:cNvPr id="13" name="Şeritli Sağ Ok 7"/>
          <p:cNvSpPr/>
          <p:nvPr/>
        </p:nvSpPr>
        <p:spPr>
          <a:xfrm>
            <a:off x="268730" y="2634983"/>
            <a:ext cx="1402907" cy="535018"/>
          </a:xfrm>
          <a:prstGeom prst="striped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3" name="Resim 2"/>
          <p:cNvPicPr>
            <a:picLocks noChangeAspect="1"/>
          </p:cNvPicPr>
          <p:nvPr/>
        </p:nvPicPr>
        <p:blipFill>
          <a:blip r:embed="rId3"/>
          <a:stretch>
            <a:fillRect/>
          </a:stretch>
        </p:blipFill>
        <p:spPr>
          <a:xfrm>
            <a:off x="1671637" y="996721"/>
            <a:ext cx="8589963" cy="5861279"/>
          </a:xfrm>
          <a:prstGeom prst="rect">
            <a:avLst/>
          </a:prstGeom>
        </p:spPr>
      </p:pic>
    </p:spTree>
    <p:extLst>
      <p:ext uri="{BB962C8B-B14F-4D97-AF65-F5344CB8AC3E}">
        <p14:creationId xmlns:p14="http://schemas.microsoft.com/office/powerpoint/2010/main" val="2799650740"/>
      </p:ext>
    </p:extLst>
  </p:cSld>
  <p:clrMapOvr>
    <a:masterClrMapping/>
  </p:clrMapOvr>
  <mc:AlternateContent xmlns:mc="http://schemas.openxmlformats.org/markup-compatibility/2006" xmlns:p14="http://schemas.microsoft.com/office/powerpoint/2010/main">
    <mc:Choice Requires="p14">
      <p:transition spd="slow" p14:dur="2000" advTm="57982"/>
    </mc:Choice>
    <mc:Fallback xmlns="">
      <p:transition spd="slow" advTm="57982"/>
    </mc:Fallback>
  </mc:AlternateContent>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a:stretch>
            <a:fillRect/>
          </a:stretch>
        </p:blipFill>
        <p:spPr>
          <a:xfrm>
            <a:off x="951390" y="625520"/>
            <a:ext cx="10897849" cy="5876612"/>
          </a:xfrm>
          <a:prstGeom prst="rect">
            <a:avLst/>
          </a:prstGeom>
        </p:spPr>
      </p:pic>
      <p:sp>
        <p:nvSpPr>
          <p:cNvPr id="5" name="Yuvarlatılmış Dikdörtgen 4"/>
          <p:cNvSpPr/>
          <p:nvPr/>
        </p:nvSpPr>
        <p:spPr>
          <a:xfrm>
            <a:off x="10123644" y="1082165"/>
            <a:ext cx="1536700" cy="3175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Şeritli Sağ Ok 7"/>
          <p:cNvSpPr/>
          <p:nvPr/>
        </p:nvSpPr>
        <p:spPr>
          <a:xfrm rot="3356918">
            <a:off x="5983748" y="872426"/>
            <a:ext cx="1378424" cy="736979"/>
          </a:xfrm>
          <a:prstGeom prst="striped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Şeritli Sağ Ok 8"/>
          <p:cNvSpPr/>
          <p:nvPr/>
        </p:nvSpPr>
        <p:spPr>
          <a:xfrm>
            <a:off x="8438876" y="599470"/>
            <a:ext cx="1378424" cy="641445"/>
          </a:xfrm>
          <a:prstGeom prst="striped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3506213485"/>
      </p:ext>
    </p:extLst>
  </p:cSld>
  <p:clrMapOvr>
    <a:masterClrMapping/>
  </p:clrMapOvr>
  <mc:AlternateContent xmlns:mc="http://schemas.openxmlformats.org/markup-compatibility/2006" xmlns:p14="http://schemas.microsoft.com/office/powerpoint/2010/main">
    <mc:Choice Requires="p14">
      <p:transition spd="slow" p14:dur="2000" advTm="10797"/>
    </mc:Choice>
    <mc:Fallback xmlns="">
      <p:transition spd="slow" advTm="10797"/>
    </mc:Fallback>
  </mc:AlternateContent>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p:cNvPicPr>
            <a:picLocks noChangeAspect="1"/>
          </p:cNvPicPr>
          <p:nvPr/>
        </p:nvPicPr>
        <p:blipFill>
          <a:blip r:embed="rId2"/>
          <a:stretch>
            <a:fillRect/>
          </a:stretch>
        </p:blipFill>
        <p:spPr>
          <a:xfrm>
            <a:off x="1448511" y="1057720"/>
            <a:ext cx="8959659" cy="5549582"/>
          </a:xfrm>
          <a:prstGeom prst="rect">
            <a:avLst/>
          </a:prstGeom>
        </p:spPr>
      </p:pic>
      <p:sp>
        <p:nvSpPr>
          <p:cNvPr id="6" name="Dikdörtgen 5"/>
          <p:cNvSpPr/>
          <p:nvPr/>
        </p:nvSpPr>
        <p:spPr>
          <a:xfrm>
            <a:off x="3316405" y="1401598"/>
            <a:ext cx="1296537" cy="12283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7" name="Dikdörtgen 6"/>
          <p:cNvSpPr/>
          <p:nvPr/>
        </p:nvSpPr>
        <p:spPr>
          <a:xfrm>
            <a:off x="10536072" y="0"/>
            <a:ext cx="1023582" cy="17742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Dikdörtgen 5"/>
          <p:cNvSpPr/>
          <p:nvPr/>
        </p:nvSpPr>
        <p:spPr>
          <a:xfrm>
            <a:off x="2830271" y="3037989"/>
            <a:ext cx="582629" cy="17335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a:t>
            </a:r>
            <a:endParaRPr lang="tr-TR" dirty="0"/>
          </a:p>
        </p:txBody>
      </p:sp>
      <p:sp>
        <p:nvSpPr>
          <p:cNvPr id="2" name="TextBox 1"/>
          <p:cNvSpPr txBox="1"/>
          <p:nvPr/>
        </p:nvSpPr>
        <p:spPr>
          <a:xfrm>
            <a:off x="2754814" y="2939998"/>
            <a:ext cx="363690" cy="369332"/>
          </a:xfrm>
          <a:prstGeom prst="rect">
            <a:avLst/>
          </a:prstGeom>
          <a:noFill/>
        </p:spPr>
        <p:txBody>
          <a:bodyPr wrap="square" rtlCol="0">
            <a:spAutoFit/>
          </a:bodyPr>
          <a:lstStyle/>
          <a:p>
            <a:r>
              <a:rPr lang="en-GB" dirty="0">
                <a:cs typeface="Arial" panose="020B0604020202020204" pitchFamily="34" charset="0"/>
              </a:rPr>
              <a:t>,</a:t>
            </a:r>
          </a:p>
        </p:txBody>
      </p:sp>
      <p:sp>
        <p:nvSpPr>
          <p:cNvPr id="3" name="TextBox 2"/>
          <p:cNvSpPr txBox="1"/>
          <p:nvPr/>
        </p:nvSpPr>
        <p:spPr>
          <a:xfrm>
            <a:off x="2841721" y="4724901"/>
            <a:ext cx="8147303" cy="1384995"/>
          </a:xfrm>
          <a:prstGeom prst="rect">
            <a:avLst/>
          </a:prstGeom>
          <a:noFill/>
        </p:spPr>
        <p:txBody>
          <a:bodyPr wrap="square" rtlCol="0">
            <a:spAutoFit/>
          </a:bodyPr>
          <a:lstStyle/>
          <a:p>
            <a:r>
              <a:rPr lang="tr-TR" sz="2800" b="1" dirty="0">
                <a:solidFill>
                  <a:srgbClr val="FF0000"/>
                </a:solidFill>
              </a:rPr>
              <a:t>Bölüm web sayfalarından </a:t>
            </a:r>
            <a:r>
              <a:rPr lang="tr-TR" sz="2800" b="1" dirty="0"/>
              <a:t>ya da </a:t>
            </a:r>
            <a:r>
              <a:rPr lang="tr-TR" sz="2800" b="1" dirty="0">
                <a:solidFill>
                  <a:srgbClr val="FF0000"/>
                </a:solidFill>
              </a:rPr>
              <a:t>PAÜ Rehber </a:t>
            </a:r>
            <a:r>
              <a:rPr lang="tr-TR" sz="2800" b="1" dirty="0"/>
              <a:t>sayfasından akademik ve ya idari personelin e-posta adresine ulaşabilirsiniz.</a:t>
            </a:r>
            <a:endParaRPr lang="en-GB" sz="2800" b="1" dirty="0"/>
          </a:p>
        </p:txBody>
      </p:sp>
    </p:spTree>
    <p:extLst>
      <p:ext uri="{BB962C8B-B14F-4D97-AF65-F5344CB8AC3E}">
        <p14:creationId xmlns:p14="http://schemas.microsoft.com/office/powerpoint/2010/main" val="2516141849"/>
      </p:ext>
    </p:extLst>
  </p:cSld>
  <p:clrMapOvr>
    <a:masterClrMapping/>
  </p:clrMapOvr>
  <mc:AlternateContent xmlns:mc="http://schemas.openxmlformats.org/markup-compatibility/2006" xmlns:p14="http://schemas.microsoft.com/office/powerpoint/2010/main">
    <mc:Choice Requires="p14">
      <p:transition spd="slow" p14:dur="2000" advTm="85740"/>
    </mc:Choice>
    <mc:Fallback xmlns="">
      <p:transition spd="slow" advTm="85740"/>
    </mc:Fallback>
  </mc:AlternateContent>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F302176B-0E47-46AC-8F43-DAB4B8A37D06}" type="slidenum">
              <a:rPr lang="tr-TR" smtClean="0"/>
              <a:pPr/>
              <a:t>136</a:t>
            </a:fld>
            <a:endParaRPr lang="tr-TR"/>
          </a:p>
        </p:txBody>
      </p:sp>
      <p:sp>
        <p:nvSpPr>
          <p:cNvPr id="4" name="Metin kutusu 3"/>
          <p:cNvSpPr txBox="1"/>
          <p:nvPr/>
        </p:nvSpPr>
        <p:spPr>
          <a:xfrm>
            <a:off x="6890584" y="690804"/>
            <a:ext cx="4474302" cy="369332"/>
          </a:xfrm>
          <a:prstGeom prst="rect">
            <a:avLst/>
          </a:prstGeom>
          <a:noFill/>
        </p:spPr>
        <p:txBody>
          <a:bodyPr wrap="none" rtlCol="0">
            <a:spAutoFit/>
          </a:bodyPr>
          <a:lstStyle/>
          <a:p>
            <a:r>
              <a:rPr lang="tr-TR" b="1" dirty="0"/>
              <a:t>E-Posta ve Mesajlaşma Yoluyla İletişim</a:t>
            </a:r>
          </a:p>
        </p:txBody>
      </p:sp>
      <p:sp>
        <p:nvSpPr>
          <p:cNvPr id="5" name="Metin kutusu 4"/>
          <p:cNvSpPr txBox="1"/>
          <p:nvPr/>
        </p:nvSpPr>
        <p:spPr>
          <a:xfrm>
            <a:off x="5124075" y="1412885"/>
            <a:ext cx="6240811" cy="369332"/>
          </a:xfrm>
          <a:prstGeom prst="rect">
            <a:avLst/>
          </a:prstGeom>
          <a:noFill/>
        </p:spPr>
        <p:txBody>
          <a:bodyPr wrap="none" rtlCol="0">
            <a:spAutoFit/>
          </a:bodyPr>
          <a:lstStyle/>
          <a:p>
            <a:r>
              <a:rPr lang="tr-TR" dirty="0"/>
              <a:t>Bağlantı adresi: https://www.pau.edu.tr/pau/tr/rehber</a:t>
            </a:r>
          </a:p>
        </p:txBody>
      </p:sp>
      <p:sp>
        <p:nvSpPr>
          <p:cNvPr id="3" name="Metin kutusu 2"/>
          <p:cNvSpPr txBox="1"/>
          <p:nvPr/>
        </p:nvSpPr>
        <p:spPr>
          <a:xfrm>
            <a:off x="756643" y="1597551"/>
            <a:ext cx="10770220" cy="2308324"/>
          </a:xfrm>
          <a:prstGeom prst="rect">
            <a:avLst/>
          </a:prstGeom>
          <a:noFill/>
        </p:spPr>
        <p:txBody>
          <a:bodyPr wrap="square" rtlCol="0">
            <a:spAutoFit/>
          </a:bodyPr>
          <a:lstStyle/>
          <a:p>
            <a:endParaRPr lang="tr-TR" dirty="0"/>
          </a:p>
          <a:p>
            <a:r>
              <a:rPr lang="tr-TR" dirty="0"/>
              <a:t> - Hocalarınızla ve idari personel ile e-posta üzerinden iletişim kurabilirsiniz. İletişim esnasında yazım kurallarına ve üslubunuza dikkat ediniz.</a:t>
            </a:r>
          </a:p>
          <a:p>
            <a:endParaRPr lang="tr-TR" dirty="0"/>
          </a:p>
          <a:p>
            <a:pPr marL="285750" indent="-285750">
              <a:buFontTx/>
              <a:buChar char="-"/>
            </a:pPr>
            <a:r>
              <a:rPr lang="tr-TR" dirty="0"/>
              <a:t>Ulaşmak istediğiniz kişiyi </a:t>
            </a:r>
            <a:r>
              <a:rPr lang="tr-TR" b="1" dirty="0" err="1"/>
              <a:t>Paü</a:t>
            </a:r>
            <a:r>
              <a:rPr lang="tr-TR" b="1" dirty="0"/>
              <a:t> Rehber </a:t>
            </a:r>
            <a:r>
              <a:rPr lang="tr-TR" dirty="0"/>
              <a:t>üzerinden aratıp e posta adresini öğrenebilirsiniz.</a:t>
            </a:r>
          </a:p>
          <a:p>
            <a:pPr marL="285750" indent="-285750">
              <a:buFontTx/>
              <a:buChar char="-"/>
            </a:pPr>
            <a:endParaRPr lang="tr-TR" dirty="0"/>
          </a:p>
          <a:p>
            <a:pPr marL="285750" indent="-285750">
              <a:buFontTx/>
              <a:buChar char="-"/>
            </a:pPr>
            <a:r>
              <a:rPr lang="tr-TR" dirty="0"/>
              <a:t>Ayrıca danışman hocanıza pusula sistemi yer alan danışman mesajlaşma </a:t>
            </a:r>
            <a:r>
              <a:rPr lang="tr-TR"/>
              <a:t>ile ve mesaj </a:t>
            </a:r>
            <a:r>
              <a:rPr lang="tr-TR" dirty="0"/>
              <a:t>merkezi uygulaması ile de ulaşabilirsiniz.</a:t>
            </a:r>
          </a:p>
        </p:txBody>
      </p:sp>
      <p:pic>
        <p:nvPicPr>
          <p:cNvPr id="6" name="Resim 5"/>
          <p:cNvPicPr>
            <a:picLocks noChangeAspect="1"/>
          </p:cNvPicPr>
          <p:nvPr/>
        </p:nvPicPr>
        <p:blipFill>
          <a:blip r:embed="rId2"/>
          <a:stretch>
            <a:fillRect/>
          </a:stretch>
        </p:blipFill>
        <p:spPr>
          <a:xfrm>
            <a:off x="735981" y="4060774"/>
            <a:ext cx="10628906" cy="2618805"/>
          </a:xfrm>
          <a:prstGeom prst="rect">
            <a:avLst/>
          </a:prstGeom>
        </p:spPr>
      </p:pic>
    </p:spTree>
    <p:extLst>
      <p:ext uri="{BB962C8B-B14F-4D97-AF65-F5344CB8AC3E}">
        <p14:creationId xmlns:p14="http://schemas.microsoft.com/office/powerpoint/2010/main" val="820327493"/>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F302176B-0E47-46AC-8F43-DAB4B8A37D06}" type="slidenum">
              <a:rPr lang="tr-TR" smtClean="0"/>
              <a:pPr/>
              <a:t>137</a:t>
            </a:fld>
            <a:endParaRPr lang="tr-TR"/>
          </a:p>
        </p:txBody>
      </p:sp>
      <p:sp>
        <p:nvSpPr>
          <p:cNvPr id="4" name="Metin kutusu 3"/>
          <p:cNvSpPr txBox="1"/>
          <p:nvPr/>
        </p:nvSpPr>
        <p:spPr>
          <a:xfrm>
            <a:off x="6890584" y="690804"/>
            <a:ext cx="4604146" cy="369332"/>
          </a:xfrm>
          <a:prstGeom prst="rect">
            <a:avLst/>
          </a:prstGeom>
          <a:noFill/>
        </p:spPr>
        <p:txBody>
          <a:bodyPr wrap="none" rtlCol="0">
            <a:spAutoFit/>
          </a:bodyPr>
          <a:lstStyle/>
          <a:p>
            <a:r>
              <a:rPr lang="tr-TR" b="1" dirty="0"/>
              <a:t>Sınavlarda Optik Evrakının Doldurulması</a:t>
            </a:r>
          </a:p>
        </p:txBody>
      </p:sp>
      <p:sp>
        <p:nvSpPr>
          <p:cNvPr id="3" name="Metin kutusu 2"/>
          <p:cNvSpPr txBox="1"/>
          <p:nvPr/>
        </p:nvSpPr>
        <p:spPr>
          <a:xfrm>
            <a:off x="6609145" y="1753773"/>
            <a:ext cx="5058136" cy="4247317"/>
          </a:xfrm>
          <a:prstGeom prst="rect">
            <a:avLst/>
          </a:prstGeom>
          <a:noFill/>
        </p:spPr>
        <p:txBody>
          <a:bodyPr wrap="square" rtlCol="0">
            <a:spAutoFit/>
          </a:bodyPr>
          <a:lstStyle/>
          <a:p>
            <a:endParaRPr lang="tr-TR" dirty="0"/>
          </a:p>
          <a:p>
            <a:pPr algn="just"/>
            <a:r>
              <a:rPr lang="tr-TR" dirty="0"/>
              <a:t> - Sınavlarda optik evrakının doğru ve eksiksiz kodlanması önem arz etmektedir. Zira optik evrakı üzerindeki yanlışlıklardan öğrenci kendi sorumlu olacaktır.</a:t>
            </a:r>
          </a:p>
          <a:p>
            <a:pPr algn="just"/>
            <a:endParaRPr lang="tr-TR" dirty="0"/>
          </a:p>
          <a:p>
            <a:pPr marL="285750" indent="-285750" algn="just">
              <a:buFontTx/>
              <a:buChar char="-"/>
            </a:pPr>
            <a:r>
              <a:rPr lang="tr-TR" dirty="0"/>
              <a:t>Optik kağıdının üzerindeki istenen tüm bilgiler eksiksiz doldurulmalıdır. Sınavda kitapçık türü varsa işaretlenmelidir.</a:t>
            </a:r>
          </a:p>
          <a:p>
            <a:pPr marL="285750" indent="-285750" algn="just">
              <a:buFontTx/>
              <a:buChar char="-"/>
            </a:pPr>
            <a:endParaRPr lang="tr-TR" dirty="0"/>
          </a:p>
          <a:p>
            <a:pPr marL="285750" indent="-285750" algn="just">
              <a:buFontTx/>
              <a:buChar char="-"/>
            </a:pPr>
            <a:r>
              <a:rPr lang="tr-TR" dirty="0"/>
              <a:t>Fakülte numarası kısmına öğrenci numaranızı kodlayınız.</a:t>
            </a:r>
          </a:p>
          <a:p>
            <a:pPr marL="285750" indent="-285750" algn="just">
              <a:buFontTx/>
              <a:buChar char="-"/>
            </a:pPr>
            <a:endParaRPr lang="tr-TR" dirty="0"/>
          </a:p>
          <a:p>
            <a:pPr marL="285750" indent="-285750" algn="just">
              <a:buFontTx/>
              <a:buChar char="-"/>
            </a:pPr>
            <a:r>
              <a:rPr lang="tr-TR" dirty="0"/>
              <a:t>Kodlamalar için koyu kurşun kalem kullanınız.</a:t>
            </a:r>
          </a:p>
        </p:txBody>
      </p:sp>
      <p:pic>
        <p:nvPicPr>
          <p:cNvPr id="6" name="Resim 5"/>
          <p:cNvPicPr>
            <a:picLocks noChangeAspect="1"/>
          </p:cNvPicPr>
          <p:nvPr/>
        </p:nvPicPr>
        <p:blipFill rotWithShape="1">
          <a:blip r:embed="rId2" cstate="print">
            <a:extLst>
              <a:ext uri="{28A0092B-C50C-407E-A947-70E740481C1C}">
                <a14:useLocalDpi xmlns:a14="http://schemas.microsoft.com/office/drawing/2010/main" val="0"/>
              </a:ext>
            </a:extLst>
          </a:blip>
          <a:srcRect l="3799" t="3197" r="4039" b="3934"/>
          <a:stretch/>
        </p:blipFill>
        <p:spPr>
          <a:xfrm>
            <a:off x="1342663" y="277792"/>
            <a:ext cx="4490978" cy="6389226"/>
          </a:xfrm>
          <a:prstGeom prst="rect">
            <a:avLst/>
          </a:prstGeom>
        </p:spPr>
      </p:pic>
    </p:spTree>
    <p:extLst>
      <p:ext uri="{BB962C8B-B14F-4D97-AF65-F5344CB8AC3E}">
        <p14:creationId xmlns:p14="http://schemas.microsoft.com/office/powerpoint/2010/main" val="805872416"/>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F302176B-0E47-46AC-8F43-DAB4B8A37D06}" type="slidenum">
              <a:rPr lang="tr-TR" smtClean="0"/>
              <a:pPr/>
              <a:t>138</a:t>
            </a:fld>
            <a:endParaRPr lang="tr-TR"/>
          </a:p>
        </p:txBody>
      </p:sp>
      <p:sp>
        <p:nvSpPr>
          <p:cNvPr id="4" name="Metin kutusu 3"/>
          <p:cNvSpPr txBox="1"/>
          <p:nvPr/>
        </p:nvSpPr>
        <p:spPr>
          <a:xfrm>
            <a:off x="3429001" y="852795"/>
            <a:ext cx="8214108" cy="369332"/>
          </a:xfrm>
          <a:prstGeom prst="rect">
            <a:avLst/>
          </a:prstGeom>
          <a:noFill/>
        </p:spPr>
        <p:txBody>
          <a:bodyPr wrap="none" rtlCol="0">
            <a:spAutoFit/>
          </a:bodyPr>
          <a:lstStyle/>
          <a:p>
            <a:r>
              <a:rPr lang="tr-TR" b="1" dirty="0"/>
              <a:t>Yemekhane için Halkbank Kampüste Uygulaması ve Rezervasyon Süreci</a:t>
            </a:r>
          </a:p>
        </p:txBody>
      </p:sp>
      <p:sp>
        <p:nvSpPr>
          <p:cNvPr id="5" name="Metin kutusu 4"/>
          <p:cNvSpPr txBox="1"/>
          <p:nvPr/>
        </p:nvSpPr>
        <p:spPr>
          <a:xfrm>
            <a:off x="3169643" y="1328797"/>
            <a:ext cx="8409674" cy="646331"/>
          </a:xfrm>
          <a:prstGeom prst="rect">
            <a:avLst/>
          </a:prstGeom>
          <a:noFill/>
        </p:spPr>
        <p:txBody>
          <a:bodyPr wrap="none" rtlCol="0">
            <a:spAutoFit/>
          </a:bodyPr>
          <a:lstStyle/>
          <a:p>
            <a:r>
              <a:rPr lang="tr-TR" dirty="0"/>
              <a:t>Bağlantı adresi: </a:t>
            </a:r>
            <a:r>
              <a:rPr lang="tr-TR" dirty="0">
                <a:hlinkClick r:id="rId3"/>
              </a:rPr>
              <a:t>https://www.pau.edu.tr/sks/tr/haber/halkbank-kampuste-</a:t>
            </a:r>
            <a:endParaRPr lang="tr-TR" dirty="0"/>
          </a:p>
          <a:p>
            <a:r>
              <a:rPr lang="tr-TR" dirty="0" err="1"/>
              <a:t>uygulamasi</a:t>
            </a:r>
            <a:r>
              <a:rPr lang="tr-TR" dirty="0"/>
              <a:t>-</a:t>
            </a:r>
            <a:r>
              <a:rPr lang="tr-TR" dirty="0" err="1"/>
              <a:t>hakkinda</a:t>
            </a:r>
            <a:r>
              <a:rPr lang="tr-TR" dirty="0"/>
              <a:t>-ve-rezervasyon-sureci-</a:t>
            </a:r>
            <a:r>
              <a:rPr lang="tr-TR" dirty="0" err="1"/>
              <a:t>diyagrami</a:t>
            </a:r>
            <a:endParaRPr lang="tr-TR" dirty="0"/>
          </a:p>
        </p:txBody>
      </p:sp>
      <p:pic>
        <p:nvPicPr>
          <p:cNvPr id="6" name="Resim 5"/>
          <p:cNvPicPr>
            <a:picLocks noChangeAspect="1"/>
          </p:cNvPicPr>
          <p:nvPr/>
        </p:nvPicPr>
        <p:blipFill>
          <a:blip r:embed="rId4">
            <a:extLst>
              <a:ext uri="{28A0092B-C50C-407E-A947-70E740481C1C}">
                <a14:useLocalDpi xmlns:a14="http://schemas.microsoft.com/office/drawing/2010/main" val="0"/>
              </a:ext>
            </a:extLst>
          </a:blip>
          <a:srcRect/>
          <a:stretch/>
        </p:blipFill>
        <p:spPr>
          <a:xfrm>
            <a:off x="612683" y="1927174"/>
            <a:ext cx="3451317" cy="4662495"/>
          </a:xfrm>
          <a:prstGeom prst="rect">
            <a:avLst/>
          </a:prstGeom>
        </p:spPr>
      </p:pic>
      <p:pic>
        <p:nvPicPr>
          <p:cNvPr id="8" name="Resim 7">
            <a:extLst>
              <a:ext uri="{FF2B5EF4-FFF2-40B4-BE49-F238E27FC236}">
                <a16:creationId xmlns:a16="http://schemas.microsoft.com/office/drawing/2014/main" id="{1B9867AF-3C67-C907-38F5-C12181ED6BD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46364" y="2131796"/>
            <a:ext cx="3899271" cy="4637303"/>
          </a:xfrm>
          <a:prstGeom prst="rect">
            <a:avLst/>
          </a:prstGeom>
        </p:spPr>
      </p:pic>
      <p:pic>
        <p:nvPicPr>
          <p:cNvPr id="10" name="Resim 9">
            <a:extLst>
              <a:ext uri="{FF2B5EF4-FFF2-40B4-BE49-F238E27FC236}">
                <a16:creationId xmlns:a16="http://schemas.microsoft.com/office/drawing/2014/main" id="{CFDBA86C-C3A7-9743-B4FB-2243B182FB0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04063" y="2131796"/>
            <a:ext cx="4179987" cy="4513873"/>
          </a:xfrm>
          <a:prstGeom prst="rect">
            <a:avLst/>
          </a:prstGeom>
        </p:spPr>
      </p:pic>
    </p:spTree>
    <p:extLst>
      <p:ext uri="{BB962C8B-B14F-4D97-AF65-F5344CB8AC3E}">
        <p14:creationId xmlns:p14="http://schemas.microsoft.com/office/powerpoint/2010/main" val="2577803548"/>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F302176B-0E47-46AC-8F43-DAB4B8A37D06}" type="slidenum">
              <a:rPr lang="tr-TR" smtClean="0"/>
              <a:pPr/>
              <a:t>139</a:t>
            </a:fld>
            <a:endParaRPr lang="tr-TR"/>
          </a:p>
        </p:txBody>
      </p:sp>
      <p:sp>
        <p:nvSpPr>
          <p:cNvPr id="4" name="Metin kutusu 3"/>
          <p:cNvSpPr txBox="1"/>
          <p:nvPr/>
        </p:nvSpPr>
        <p:spPr>
          <a:xfrm>
            <a:off x="3429001" y="852795"/>
            <a:ext cx="8214108" cy="369332"/>
          </a:xfrm>
          <a:prstGeom prst="rect">
            <a:avLst/>
          </a:prstGeom>
          <a:noFill/>
        </p:spPr>
        <p:txBody>
          <a:bodyPr wrap="none" rtlCol="0">
            <a:spAutoFit/>
          </a:bodyPr>
          <a:lstStyle/>
          <a:p>
            <a:r>
              <a:rPr lang="tr-TR" b="1" dirty="0"/>
              <a:t>Yemekhane için Halkbank Kampüste Uygulaması ve Rezervasyon Süreci</a:t>
            </a:r>
          </a:p>
        </p:txBody>
      </p:sp>
      <p:sp>
        <p:nvSpPr>
          <p:cNvPr id="5" name="Metin kutusu 4"/>
          <p:cNvSpPr txBox="1"/>
          <p:nvPr/>
        </p:nvSpPr>
        <p:spPr>
          <a:xfrm>
            <a:off x="3169643" y="1328797"/>
            <a:ext cx="8409674" cy="646331"/>
          </a:xfrm>
          <a:prstGeom prst="rect">
            <a:avLst/>
          </a:prstGeom>
          <a:noFill/>
        </p:spPr>
        <p:txBody>
          <a:bodyPr wrap="none" rtlCol="0">
            <a:spAutoFit/>
          </a:bodyPr>
          <a:lstStyle/>
          <a:p>
            <a:r>
              <a:rPr lang="tr-TR" dirty="0"/>
              <a:t>Bağlantı adresi: </a:t>
            </a:r>
            <a:r>
              <a:rPr lang="tr-TR" dirty="0">
                <a:hlinkClick r:id="rId3"/>
              </a:rPr>
              <a:t>https://www.pau.edu.tr/sks/tr/haber/halkbank-kampuste-</a:t>
            </a:r>
            <a:endParaRPr lang="tr-TR" dirty="0"/>
          </a:p>
          <a:p>
            <a:r>
              <a:rPr lang="tr-TR" dirty="0" err="1"/>
              <a:t>uygulamasi</a:t>
            </a:r>
            <a:r>
              <a:rPr lang="tr-TR" dirty="0"/>
              <a:t>-</a:t>
            </a:r>
            <a:r>
              <a:rPr lang="tr-TR" dirty="0" err="1"/>
              <a:t>hakkinda</a:t>
            </a:r>
            <a:r>
              <a:rPr lang="tr-TR" dirty="0"/>
              <a:t>-ve-rezervasyon-sureci-</a:t>
            </a:r>
            <a:r>
              <a:rPr lang="tr-TR" dirty="0" err="1"/>
              <a:t>diyagrami</a:t>
            </a:r>
            <a:endParaRPr lang="tr-TR" dirty="0"/>
          </a:p>
        </p:txBody>
      </p:sp>
      <p:pic>
        <p:nvPicPr>
          <p:cNvPr id="6" name="Resim 5"/>
          <p:cNvPicPr>
            <a:picLocks noChangeAspect="1"/>
          </p:cNvPicPr>
          <p:nvPr/>
        </p:nvPicPr>
        <p:blipFill>
          <a:blip r:embed="rId4">
            <a:extLst>
              <a:ext uri="{28A0092B-C50C-407E-A947-70E740481C1C}">
                <a14:useLocalDpi xmlns:a14="http://schemas.microsoft.com/office/drawing/2010/main" val="0"/>
              </a:ext>
            </a:extLst>
          </a:blip>
          <a:srcRect/>
          <a:stretch/>
        </p:blipFill>
        <p:spPr>
          <a:xfrm>
            <a:off x="2311401" y="1975128"/>
            <a:ext cx="7893050" cy="4578072"/>
          </a:xfrm>
          <a:prstGeom prst="rect">
            <a:avLst/>
          </a:prstGeom>
        </p:spPr>
      </p:pic>
    </p:spTree>
    <p:extLst>
      <p:ext uri="{BB962C8B-B14F-4D97-AF65-F5344CB8AC3E}">
        <p14:creationId xmlns:p14="http://schemas.microsoft.com/office/powerpoint/2010/main" val="526845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ayt Numarası Yer Tutucusu 2"/>
          <p:cNvSpPr>
            <a:spLocks noGrp="1"/>
          </p:cNvSpPr>
          <p:nvPr>
            <p:ph type="sldNum" sz="quarter" idx="12"/>
          </p:nvPr>
        </p:nvSpPr>
        <p:spPr/>
        <p:txBody>
          <a:bodyPr/>
          <a:lstStyle/>
          <a:p>
            <a:fld id="{F302176B-0E47-46AC-8F43-DAB4B8A37D06}" type="slidenum">
              <a:rPr lang="tr-TR" smtClean="0"/>
              <a:pPr/>
              <a:t>14</a:t>
            </a:fld>
            <a:endParaRPr lang="tr-TR"/>
          </a:p>
        </p:txBody>
      </p:sp>
      <p:sp>
        <p:nvSpPr>
          <p:cNvPr id="2" name="İçerik Yer Tutucusu 1"/>
          <p:cNvSpPr>
            <a:spLocks noGrp="1"/>
          </p:cNvSpPr>
          <p:nvPr>
            <p:ph idx="4294967295"/>
          </p:nvPr>
        </p:nvSpPr>
        <p:spPr>
          <a:xfrm>
            <a:off x="770604" y="2057401"/>
            <a:ext cx="5148416" cy="3920612"/>
          </a:xfrm>
        </p:spPr>
        <p:txBody>
          <a:bodyPr>
            <a:normAutofit lnSpcReduction="10000"/>
          </a:bodyPr>
          <a:lstStyle/>
          <a:p>
            <a:pPr>
              <a:spcBef>
                <a:spcPts val="0"/>
              </a:spcBef>
              <a:buFont typeface="Wingdings" panose="05000000000000000000" pitchFamily="2" charset="2"/>
              <a:buChar char="ü"/>
            </a:pPr>
            <a:r>
              <a:rPr lang="tr-TR" altLang="tr-TR" sz="1800" b="1" dirty="0"/>
              <a:t>Yükseköğrenim, 12 yıllık zorunlu eğitim sisteminden birçok yönden farklıdır. </a:t>
            </a:r>
          </a:p>
          <a:p>
            <a:pPr marL="0" indent="0">
              <a:spcBef>
                <a:spcPts val="0"/>
              </a:spcBef>
              <a:buNone/>
            </a:pPr>
            <a:endParaRPr lang="tr-TR" altLang="tr-TR" sz="1800" dirty="0"/>
          </a:p>
          <a:p>
            <a:pPr>
              <a:spcBef>
                <a:spcPts val="0"/>
              </a:spcBef>
              <a:buFont typeface="Wingdings" panose="05000000000000000000" pitchFamily="2" charset="2"/>
              <a:buChar char="ü"/>
            </a:pPr>
            <a:r>
              <a:rPr lang="tr-TR" altLang="tr-TR" sz="1800" dirty="0"/>
              <a:t>Hayatınız boyunca akademik, sosyal, sportif ve kültürel imkanlar açısından en fazla sayıda seçeneği üniversite döneminde bulacaksınız. </a:t>
            </a:r>
          </a:p>
          <a:p>
            <a:pPr>
              <a:spcBef>
                <a:spcPts val="0"/>
              </a:spcBef>
              <a:buFont typeface="Wingdings" panose="05000000000000000000" pitchFamily="2" charset="2"/>
              <a:buChar char="ü"/>
            </a:pPr>
            <a:endParaRPr lang="tr-TR" altLang="tr-TR" sz="1800" dirty="0"/>
          </a:p>
          <a:p>
            <a:pPr>
              <a:spcBef>
                <a:spcPts val="0"/>
              </a:spcBef>
              <a:buFont typeface="Wingdings" panose="05000000000000000000" pitchFamily="2" charset="2"/>
              <a:buChar char="ü"/>
            </a:pPr>
            <a:r>
              <a:rPr lang="tr-TR" altLang="tr-TR" sz="1800" dirty="0"/>
              <a:t>Bu imkanlardan faydalanmanız sizin yararınıza olacaktır. </a:t>
            </a:r>
          </a:p>
          <a:p>
            <a:pPr>
              <a:spcBef>
                <a:spcPts val="0"/>
              </a:spcBef>
              <a:buFont typeface="Wingdings" panose="05000000000000000000" pitchFamily="2" charset="2"/>
              <a:buChar char="ü"/>
            </a:pPr>
            <a:endParaRPr lang="tr-TR" altLang="tr-TR" sz="1800" dirty="0"/>
          </a:p>
          <a:p>
            <a:pPr>
              <a:spcBef>
                <a:spcPts val="0"/>
              </a:spcBef>
              <a:buFont typeface="Wingdings" panose="05000000000000000000" pitchFamily="2" charset="2"/>
              <a:buChar char="ü"/>
            </a:pPr>
            <a:r>
              <a:rPr lang="tr-TR" altLang="tr-TR" sz="1800" b="1" dirty="0"/>
              <a:t>Merak edin. Soru sorun. Fikrinizi söyleyin. </a:t>
            </a:r>
          </a:p>
          <a:p>
            <a:pPr>
              <a:spcBef>
                <a:spcPts val="0"/>
              </a:spcBef>
              <a:buFont typeface="Wingdings" panose="05000000000000000000" pitchFamily="2" charset="2"/>
              <a:buChar char="ü"/>
            </a:pPr>
            <a:endParaRPr lang="tr-TR" altLang="tr-TR" sz="1800" dirty="0"/>
          </a:p>
          <a:p>
            <a:pPr>
              <a:spcBef>
                <a:spcPts val="0"/>
              </a:spcBef>
              <a:buFont typeface="Wingdings" panose="05000000000000000000" pitchFamily="2" charset="2"/>
              <a:buChar char="ü"/>
            </a:pPr>
            <a:r>
              <a:rPr lang="tr-TR" altLang="tr-TR" sz="1800" dirty="0"/>
              <a:t>Yargılanma kaygısının bu imkanlardan yararlanmanıza engel olmasına izin vermeyin. </a:t>
            </a:r>
          </a:p>
        </p:txBody>
      </p:sp>
      <p:sp>
        <p:nvSpPr>
          <p:cNvPr id="4" name="Başlık 1"/>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ÜNİVERSİTE YAŞANTISI</a:t>
            </a:r>
          </a:p>
        </p:txBody>
      </p:sp>
      <p:pic>
        <p:nvPicPr>
          <p:cNvPr id="5" name="Resim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l="19687" t="11039" r="28085" b="66"/>
          <a:stretch/>
        </p:blipFill>
        <p:spPr>
          <a:xfrm rot="16200000">
            <a:off x="7377025" y="1799023"/>
            <a:ext cx="3868200" cy="4384956"/>
          </a:xfrm>
          <a:prstGeom prst="rect">
            <a:avLst/>
          </a:prstGeom>
        </p:spPr>
      </p:pic>
    </p:spTree>
    <p:extLst>
      <p:ext uri="{BB962C8B-B14F-4D97-AF65-F5344CB8AC3E}">
        <p14:creationId xmlns:p14="http://schemas.microsoft.com/office/powerpoint/2010/main" val="2756347550"/>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F302176B-0E47-46AC-8F43-DAB4B8A37D06}" type="slidenum">
              <a:rPr lang="tr-TR" smtClean="0"/>
              <a:pPr/>
              <a:t>140</a:t>
            </a:fld>
            <a:endParaRPr lang="tr-TR"/>
          </a:p>
        </p:txBody>
      </p:sp>
      <p:sp>
        <p:nvSpPr>
          <p:cNvPr id="4" name="Metin kutusu 3"/>
          <p:cNvSpPr txBox="1"/>
          <p:nvPr/>
        </p:nvSpPr>
        <p:spPr>
          <a:xfrm>
            <a:off x="3429001" y="852795"/>
            <a:ext cx="8283037" cy="369332"/>
          </a:xfrm>
          <a:prstGeom prst="rect">
            <a:avLst/>
          </a:prstGeom>
          <a:noFill/>
        </p:spPr>
        <p:txBody>
          <a:bodyPr wrap="none" rtlCol="0">
            <a:spAutoFit/>
          </a:bodyPr>
          <a:lstStyle/>
          <a:p>
            <a:r>
              <a:rPr lang="tr-TR" b="1" dirty="0"/>
              <a:t>PAMUKKALE ÜNİVERSİTESİ İKTİSADİ ve İDARİ BİLİMLER FAKÜLTESİ STAJ BİRİMİ</a:t>
            </a:r>
          </a:p>
        </p:txBody>
      </p:sp>
      <p:sp>
        <p:nvSpPr>
          <p:cNvPr id="5" name="Metin kutusu 4"/>
          <p:cNvSpPr txBox="1"/>
          <p:nvPr/>
        </p:nvSpPr>
        <p:spPr>
          <a:xfrm>
            <a:off x="3420986" y="1328797"/>
            <a:ext cx="8291052" cy="369332"/>
          </a:xfrm>
          <a:prstGeom prst="rect">
            <a:avLst/>
          </a:prstGeom>
          <a:noFill/>
        </p:spPr>
        <p:txBody>
          <a:bodyPr wrap="none" rtlCol="0">
            <a:spAutoFit/>
          </a:bodyPr>
          <a:lstStyle/>
          <a:p>
            <a:r>
              <a:rPr lang="tr-TR" dirty="0"/>
              <a:t>Bağlantı adresi: https://www.pau.edu.tr/iibf/tr/sayfa/staj-koordinatorlugu</a:t>
            </a:r>
          </a:p>
        </p:txBody>
      </p:sp>
      <p:pic>
        <p:nvPicPr>
          <p:cNvPr id="6" name="Resim 5"/>
          <p:cNvPicPr>
            <a:picLocks noChangeAspect="1"/>
          </p:cNvPicPr>
          <p:nvPr/>
        </p:nvPicPr>
        <p:blipFill>
          <a:blip r:embed="rId3">
            <a:extLst>
              <a:ext uri="{28A0092B-C50C-407E-A947-70E740481C1C}">
                <a14:useLocalDpi xmlns:a14="http://schemas.microsoft.com/office/drawing/2010/main" val="0"/>
              </a:ext>
            </a:extLst>
          </a:blip>
          <a:srcRect/>
          <a:stretch/>
        </p:blipFill>
        <p:spPr>
          <a:xfrm>
            <a:off x="3740150" y="1625600"/>
            <a:ext cx="4298950" cy="4927600"/>
          </a:xfrm>
          <a:prstGeom prst="rect">
            <a:avLst/>
          </a:prstGeom>
        </p:spPr>
      </p:pic>
    </p:spTree>
    <p:extLst>
      <p:ext uri="{BB962C8B-B14F-4D97-AF65-F5344CB8AC3E}">
        <p14:creationId xmlns:p14="http://schemas.microsoft.com/office/powerpoint/2010/main" val="1762182508"/>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F302176B-0E47-46AC-8F43-DAB4B8A37D06}" type="slidenum">
              <a:rPr lang="tr-TR" smtClean="0"/>
              <a:pPr/>
              <a:t>141</a:t>
            </a:fld>
            <a:endParaRPr lang="tr-TR"/>
          </a:p>
        </p:txBody>
      </p:sp>
      <p:sp>
        <p:nvSpPr>
          <p:cNvPr id="4" name="Metin kutusu 3"/>
          <p:cNvSpPr txBox="1"/>
          <p:nvPr/>
        </p:nvSpPr>
        <p:spPr>
          <a:xfrm>
            <a:off x="2464535" y="959465"/>
            <a:ext cx="9732151" cy="369332"/>
          </a:xfrm>
          <a:prstGeom prst="rect">
            <a:avLst/>
          </a:prstGeom>
          <a:noFill/>
        </p:spPr>
        <p:txBody>
          <a:bodyPr wrap="none" rtlCol="0">
            <a:spAutoFit/>
          </a:bodyPr>
          <a:lstStyle/>
          <a:p>
            <a:r>
              <a:rPr lang="tr-TR" b="1" dirty="0"/>
              <a:t>PAMUKKALE ÜNİVERSİTESİ İKTİSADİ ve İDARİ BİLİMLER FAKÜLTESİ ÖĞRENCİ DESTEK BİRİMİ</a:t>
            </a:r>
          </a:p>
        </p:txBody>
      </p:sp>
      <p:sp>
        <p:nvSpPr>
          <p:cNvPr id="5" name="Metin kutusu 4"/>
          <p:cNvSpPr txBox="1"/>
          <p:nvPr/>
        </p:nvSpPr>
        <p:spPr>
          <a:xfrm>
            <a:off x="3420986" y="1328797"/>
            <a:ext cx="8746305" cy="369332"/>
          </a:xfrm>
          <a:prstGeom prst="rect">
            <a:avLst/>
          </a:prstGeom>
          <a:noFill/>
        </p:spPr>
        <p:txBody>
          <a:bodyPr wrap="none" rtlCol="0">
            <a:spAutoFit/>
          </a:bodyPr>
          <a:lstStyle/>
          <a:p>
            <a:r>
              <a:rPr lang="tr-TR" dirty="0"/>
              <a:t>Bağlantı adresi: https://www.pau.edu.tr/iibf/tr/sayfa/ogrenci-destek-birimi-16</a:t>
            </a:r>
          </a:p>
        </p:txBody>
      </p:sp>
      <p:pic>
        <p:nvPicPr>
          <p:cNvPr id="6" name="Resim 5"/>
          <p:cNvPicPr>
            <a:picLocks noChangeAspect="1"/>
          </p:cNvPicPr>
          <p:nvPr/>
        </p:nvPicPr>
        <p:blipFill>
          <a:blip r:embed="rId3">
            <a:extLst>
              <a:ext uri="{28A0092B-C50C-407E-A947-70E740481C1C}">
                <a14:useLocalDpi xmlns:a14="http://schemas.microsoft.com/office/drawing/2010/main" val="0"/>
              </a:ext>
            </a:extLst>
          </a:blip>
          <a:srcRect/>
          <a:stretch/>
        </p:blipFill>
        <p:spPr>
          <a:xfrm>
            <a:off x="2527300" y="1760679"/>
            <a:ext cx="7258050" cy="5026871"/>
          </a:xfrm>
          <a:prstGeom prst="rect">
            <a:avLst/>
          </a:prstGeom>
        </p:spPr>
      </p:pic>
    </p:spTree>
    <p:extLst>
      <p:ext uri="{BB962C8B-B14F-4D97-AF65-F5344CB8AC3E}">
        <p14:creationId xmlns:p14="http://schemas.microsoft.com/office/powerpoint/2010/main" val="1566891382"/>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F302176B-0E47-46AC-8F43-DAB4B8A37D06}" type="slidenum">
              <a:rPr lang="tr-TR" smtClean="0"/>
              <a:pPr/>
              <a:t>142</a:t>
            </a:fld>
            <a:endParaRPr lang="tr-TR"/>
          </a:p>
        </p:txBody>
      </p:sp>
      <p:sp>
        <p:nvSpPr>
          <p:cNvPr id="4" name="Metin kutusu 3"/>
          <p:cNvSpPr txBox="1"/>
          <p:nvPr/>
        </p:nvSpPr>
        <p:spPr>
          <a:xfrm>
            <a:off x="2464535" y="959465"/>
            <a:ext cx="9732151" cy="369332"/>
          </a:xfrm>
          <a:prstGeom prst="rect">
            <a:avLst/>
          </a:prstGeom>
          <a:noFill/>
        </p:spPr>
        <p:txBody>
          <a:bodyPr wrap="none" rtlCol="0">
            <a:spAutoFit/>
          </a:bodyPr>
          <a:lstStyle/>
          <a:p>
            <a:r>
              <a:rPr lang="tr-TR" b="1" dirty="0"/>
              <a:t>PAMUKKALE ÜNİVERSİTESİ İKTİSADİ ve İDARİ BİLİMLER FAKÜLTESİ ÖĞRENCİ DESTEK BİRİMİ</a:t>
            </a:r>
          </a:p>
        </p:txBody>
      </p:sp>
      <p:sp>
        <p:nvSpPr>
          <p:cNvPr id="5" name="Metin kutusu 4"/>
          <p:cNvSpPr txBox="1"/>
          <p:nvPr/>
        </p:nvSpPr>
        <p:spPr>
          <a:xfrm>
            <a:off x="5192636" y="1357471"/>
            <a:ext cx="6954148" cy="369332"/>
          </a:xfrm>
          <a:prstGeom prst="rect">
            <a:avLst/>
          </a:prstGeom>
          <a:noFill/>
        </p:spPr>
        <p:txBody>
          <a:bodyPr wrap="none" rtlCol="0">
            <a:spAutoFit/>
          </a:bodyPr>
          <a:lstStyle/>
          <a:p>
            <a:r>
              <a:rPr lang="tr-TR" dirty="0"/>
              <a:t>Bağlantı adresi: https://www.pau.edu.tr/iibf/tr/sayfa/basvuru</a:t>
            </a:r>
          </a:p>
        </p:txBody>
      </p:sp>
      <p:pic>
        <p:nvPicPr>
          <p:cNvPr id="6" name="Resim 5"/>
          <p:cNvPicPr>
            <a:picLocks noChangeAspect="1"/>
          </p:cNvPicPr>
          <p:nvPr/>
        </p:nvPicPr>
        <p:blipFill>
          <a:blip r:embed="rId3">
            <a:extLst>
              <a:ext uri="{28A0092B-C50C-407E-A947-70E740481C1C}">
                <a14:useLocalDpi xmlns:a14="http://schemas.microsoft.com/office/drawing/2010/main" val="0"/>
              </a:ext>
            </a:extLst>
          </a:blip>
          <a:srcRect/>
          <a:stretch/>
        </p:blipFill>
        <p:spPr>
          <a:xfrm>
            <a:off x="819150" y="4546600"/>
            <a:ext cx="10687050" cy="1761084"/>
          </a:xfrm>
          <a:prstGeom prst="rect">
            <a:avLst/>
          </a:prstGeom>
        </p:spPr>
      </p:pic>
      <p:sp>
        <p:nvSpPr>
          <p:cNvPr id="7" name="Metin kutusu 6">
            <a:extLst>
              <a:ext uri="{FF2B5EF4-FFF2-40B4-BE49-F238E27FC236}">
                <a16:creationId xmlns:a16="http://schemas.microsoft.com/office/drawing/2014/main" id="{B9F06BB9-AAEC-6C9C-E621-4435D040D0D6}"/>
              </a:ext>
            </a:extLst>
          </p:cNvPr>
          <p:cNvSpPr txBox="1"/>
          <p:nvPr/>
        </p:nvSpPr>
        <p:spPr>
          <a:xfrm>
            <a:off x="819150" y="1726803"/>
            <a:ext cx="11214100" cy="2585323"/>
          </a:xfrm>
          <a:prstGeom prst="rect">
            <a:avLst/>
          </a:prstGeom>
          <a:noFill/>
        </p:spPr>
        <p:txBody>
          <a:bodyPr wrap="square">
            <a:spAutoFit/>
          </a:bodyPr>
          <a:lstStyle/>
          <a:p>
            <a:r>
              <a:rPr lang="tr-TR" dirty="0"/>
              <a:t>-Fakültemize kayıtlı öğrencileri, akademik ve psikososyal destek hizmetleri konusunda bilgilendirmek ve gerektiğinde öğrencileri yönlendirmek amacıyla fakültemiz bünyesinde öğrenci destek birimi oluşturulmuştur.</a:t>
            </a:r>
          </a:p>
          <a:p>
            <a:endParaRPr lang="tr-TR" dirty="0"/>
          </a:p>
          <a:p>
            <a:r>
              <a:rPr lang="tr-TR" dirty="0"/>
              <a:t>-Akademik, ekonomik ve psikososyal açıdan desteğe ihtiyacı olan öğrencilerimiz </a:t>
            </a:r>
            <a:r>
              <a:rPr lang="tr-TR" b="1" dirty="0"/>
              <a:t>iibfdestekbirimi@pau.edu.tr </a:t>
            </a:r>
            <a:r>
              <a:rPr lang="tr-TR" dirty="0"/>
              <a:t>adresine mail yoluyla başvurabilirler.</a:t>
            </a:r>
          </a:p>
          <a:p>
            <a:endParaRPr lang="tr-TR" dirty="0"/>
          </a:p>
          <a:p>
            <a:r>
              <a:rPr lang="tr-TR" dirty="0"/>
              <a:t>-Ayrıca, Pamukkale Üniversitesi Psikolojik Danışma ve Rehberlik Eğitim, Uygulama ve Araştırma Merkezi'nin web sayfasına pau.edu.tr/</a:t>
            </a:r>
            <a:r>
              <a:rPr lang="tr-TR" dirty="0" err="1"/>
              <a:t>pdrem</a:t>
            </a:r>
            <a:r>
              <a:rPr lang="tr-TR" dirty="0"/>
              <a:t> bağlantısından ulaşılabilir. </a:t>
            </a:r>
          </a:p>
        </p:txBody>
      </p:sp>
    </p:spTree>
    <p:extLst>
      <p:ext uri="{BB962C8B-B14F-4D97-AF65-F5344CB8AC3E}">
        <p14:creationId xmlns:p14="http://schemas.microsoft.com/office/powerpoint/2010/main" val="1640192494"/>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2373416" y="4453378"/>
            <a:ext cx="7761184" cy="1080120"/>
          </a:xfrm>
        </p:spPr>
        <p:txBody>
          <a:bodyPr>
            <a:normAutofit fontScale="55000" lnSpcReduction="20000"/>
          </a:bodyPr>
          <a:lstStyle/>
          <a:p>
            <a:pPr marL="0" indent="0" algn="ctr">
              <a:buNone/>
            </a:pPr>
            <a:r>
              <a:rPr lang="tr-TR" sz="3600" i="1" cap="all" dirty="0">
                <a:latin typeface="+mj-lt"/>
                <a:ea typeface="+mj-ea"/>
                <a:cs typeface="+mj-cs"/>
              </a:rPr>
              <a:t>Oryantasyon programı</a:t>
            </a:r>
          </a:p>
          <a:p>
            <a:pPr marL="0" indent="0" algn="ctr">
              <a:buNone/>
            </a:pPr>
            <a:r>
              <a:rPr lang="tr-TR" sz="3600" i="1" cap="all" dirty="0">
                <a:latin typeface="+mj-lt"/>
                <a:ea typeface="+mj-ea"/>
                <a:cs typeface="+mj-cs"/>
              </a:rPr>
              <a:t>ile ilgili Ayrıntılı bilgi için</a:t>
            </a:r>
          </a:p>
          <a:p>
            <a:pPr marL="0" indent="0" algn="ctr">
              <a:buNone/>
            </a:pPr>
            <a:r>
              <a:rPr lang="tr-TR" sz="3600" b="1" i="1" cap="all" dirty="0">
                <a:latin typeface="+mj-lt"/>
                <a:ea typeface="+mj-ea"/>
                <a:cs typeface="+mj-cs"/>
              </a:rPr>
              <a:t>www.pau.edu.tr/pdrem</a:t>
            </a:r>
          </a:p>
        </p:txBody>
      </p:sp>
      <p:sp>
        <p:nvSpPr>
          <p:cNvPr id="3" name="Slayt Numarası Yer Tutucusu 2"/>
          <p:cNvSpPr>
            <a:spLocks noGrp="1"/>
          </p:cNvSpPr>
          <p:nvPr>
            <p:ph type="sldNum" sz="quarter" idx="12"/>
          </p:nvPr>
        </p:nvSpPr>
        <p:spPr/>
        <p:txBody>
          <a:bodyPr/>
          <a:lstStyle/>
          <a:p>
            <a:fld id="{F302176B-0E47-46AC-8F43-DAB4B8A37D06}" type="slidenum">
              <a:rPr lang="tr-TR" smtClean="0"/>
              <a:pPr/>
              <a:t>143</a:t>
            </a:fld>
            <a:endParaRPr lang="tr-TR"/>
          </a:p>
        </p:txBody>
      </p:sp>
      <p:pic>
        <p:nvPicPr>
          <p:cNvPr id="4" name="Resim 3"/>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0" b="100000" l="0" r="100000">
                        <a14:foregroundMark x1="18988" y1="15716" x2="84405" y2="81129"/>
                        <a14:foregroundMark x1="84405" y1="81129" x2="93452" y2="33131"/>
                        <a14:foregroundMark x1="93452" y1="33131" x2="56607" y2="5583"/>
                        <a14:foregroundMark x1="56607" y1="5583" x2="18452" y2="16141"/>
                        <a14:foregroundMark x1="18452" y1="16141" x2="8393" y2="59709"/>
                        <a14:foregroundMark x1="8393" y1="59709" x2="30833" y2="87257"/>
                        <a14:foregroundMark x1="30833" y1="87257" x2="68036" y2="88107"/>
                        <a14:foregroundMark x1="68036" y1="88107" x2="83750" y2="79976"/>
                        <a14:foregroundMark x1="83750" y1="79976" x2="17857" y2="74029"/>
                        <a14:foregroundMark x1="17857" y1="74029" x2="77917" y2="11044"/>
                        <a14:foregroundMark x1="77917" y1="11044" x2="63810" y2="80765"/>
                        <a14:foregroundMark x1="63810" y1="80765" x2="40417" y2="5704"/>
                        <a14:foregroundMark x1="40417" y1="5704" x2="13274" y2="70206"/>
                        <a14:foregroundMark x1="13274" y1="70206" x2="90238" y2="41748"/>
                        <a14:foregroundMark x1="90238" y1="41748" x2="13393" y2="29733"/>
                      </a14:backgroundRemoval>
                    </a14:imgEffect>
                  </a14:imgLayer>
                </a14:imgProps>
              </a:ext>
              <a:ext uri="{28A0092B-C50C-407E-A947-70E740481C1C}">
                <a14:useLocalDpi xmlns:a14="http://schemas.microsoft.com/office/drawing/2010/main" val="0"/>
              </a:ext>
            </a:extLst>
          </a:blip>
          <a:srcRect l="3200" t="508" r="1463" b="3283"/>
          <a:stretch/>
        </p:blipFill>
        <p:spPr>
          <a:xfrm>
            <a:off x="4960904" y="1645002"/>
            <a:ext cx="2592409" cy="2593711"/>
          </a:xfrm>
          <a:prstGeom prst="rect">
            <a:avLst/>
          </a:prstGeom>
        </p:spPr>
      </p:pic>
      <p:pic>
        <p:nvPicPr>
          <p:cNvPr id="5" name="Resim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7106" y="3273418"/>
            <a:ext cx="3293959" cy="3293959"/>
          </a:xfrm>
          <a:prstGeom prst="rect">
            <a:avLst/>
          </a:prstGeom>
        </p:spPr>
      </p:pic>
      <p:pic>
        <p:nvPicPr>
          <p:cNvPr id="6" name="Resim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763000" y="3273418"/>
            <a:ext cx="3294000" cy="3294000"/>
          </a:xfrm>
          <a:prstGeom prst="rect">
            <a:avLst/>
          </a:prstGeom>
        </p:spPr>
      </p:pic>
      <p:sp>
        <p:nvSpPr>
          <p:cNvPr id="7" name="Başlık 3"/>
          <p:cNvSpPr txBox="1">
            <a:spLocks/>
          </p:cNvSpPr>
          <p:nvPr/>
        </p:nvSpPr>
        <p:spPr>
          <a:xfrm>
            <a:off x="637106" y="2576260"/>
            <a:ext cx="3286956" cy="1223963"/>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pPr algn="ctr"/>
            <a:r>
              <a:rPr lang="tr-TR" sz="3200" b="1" i="1" dirty="0"/>
              <a:t>Oryantasyon kitapçığı</a:t>
            </a:r>
          </a:p>
        </p:txBody>
      </p:sp>
      <p:sp>
        <p:nvSpPr>
          <p:cNvPr id="8" name="Başlık 3"/>
          <p:cNvSpPr txBox="1">
            <a:spLocks/>
          </p:cNvSpPr>
          <p:nvPr/>
        </p:nvSpPr>
        <p:spPr>
          <a:xfrm>
            <a:off x="8755997" y="2576260"/>
            <a:ext cx="3286956" cy="1223963"/>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pPr algn="ctr"/>
            <a:r>
              <a:rPr lang="tr-TR" sz="3200" b="1" i="1" dirty="0"/>
              <a:t>Denizli tanıtım broşürü</a:t>
            </a:r>
          </a:p>
        </p:txBody>
      </p:sp>
      <p:pic>
        <p:nvPicPr>
          <p:cNvPr id="13" name="Ses 12">
            <a:hlinkClick r:id="" action="ppaction://media"/>
            <a:extLst>
              <a:ext uri="{FF2B5EF4-FFF2-40B4-BE49-F238E27FC236}">
                <a16:creationId xmlns:a16="http://schemas.microsoft.com/office/drawing/2014/main" id="{3E130537-1C3E-46F0-8558-1D79294D531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737896861"/>
      </p:ext>
    </p:extLst>
  </p:cSld>
  <p:clrMapOvr>
    <a:masterClrMapping/>
  </p:clrMapOvr>
  <mc:AlternateContent xmlns:mc="http://schemas.openxmlformats.org/markup-compatibility/2006" xmlns:p14="http://schemas.microsoft.com/office/powerpoint/2010/main">
    <mc:Choice Requires="p14">
      <p:transition spd="slow" p14:dur="2000" advTm="24139"/>
    </mc:Choice>
    <mc:Fallback xmlns="">
      <p:transition spd="slow" advTm="241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ayt Numarası Yer Tutucusu 2"/>
          <p:cNvSpPr>
            <a:spLocks noGrp="1"/>
          </p:cNvSpPr>
          <p:nvPr>
            <p:ph type="sldNum" sz="quarter" idx="12"/>
          </p:nvPr>
        </p:nvSpPr>
        <p:spPr/>
        <p:txBody>
          <a:bodyPr/>
          <a:lstStyle/>
          <a:p>
            <a:fld id="{F302176B-0E47-46AC-8F43-DAB4B8A37D06}" type="slidenum">
              <a:rPr lang="tr-TR" smtClean="0"/>
              <a:pPr/>
              <a:t>15</a:t>
            </a:fld>
            <a:endParaRPr lang="tr-TR"/>
          </a:p>
        </p:txBody>
      </p:sp>
      <p:sp>
        <p:nvSpPr>
          <p:cNvPr id="2" name="İçerik Yer Tutucusu 1"/>
          <p:cNvSpPr>
            <a:spLocks noGrp="1"/>
          </p:cNvSpPr>
          <p:nvPr>
            <p:ph idx="4294967295"/>
          </p:nvPr>
        </p:nvSpPr>
        <p:spPr>
          <a:xfrm>
            <a:off x="770604" y="2057401"/>
            <a:ext cx="5148416" cy="3920612"/>
          </a:xfrm>
        </p:spPr>
        <p:txBody>
          <a:bodyPr>
            <a:normAutofit/>
          </a:bodyPr>
          <a:lstStyle/>
          <a:p>
            <a:pPr>
              <a:spcBef>
                <a:spcPts val="0"/>
              </a:spcBef>
              <a:buFont typeface="Wingdings" panose="05000000000000000000" pitchFamily="2" charset="2"/>
              <a:buChar char="ü"/>
            </a:pPr>
            <a:r>
              <a:rPr lang="tr-TR" altLang="tr-TR" sz="1800" dirty="0"/>
              <a:t>Üniversitede görev yapan her bir öğretim üyesinin sizden başka </a:t>
            </a:r>
            <a:r>
              <a:rPr lang="tr-TR" altLang="tr-TR" sz="1800" u="sng" dirty="0"/>
              <a:t>onlarca öğrencisi</a:t>
            </a:r>
            <a:r>
              <a:rPr lang="tr-TR" altLang="tr-TR" sz="1800" dirty="0"/>
              <a:t> bulunmaktadır.</a:t>
            </a:r>
          </a:p>
          <a:p>
            <a:pPr marL="0" indent="0">
              <a:spcBef>
                <a:spcPts val="0"/>
              </a:spcBef>
              <a:buNone/>
            </a:pPr>
            <a:r>
              <a:rPr lang="tr-TR" altLang="tr-TR" sz="1800" dirty="0"/>
              <a:t> </a:t>
            </a:r>
          </a:p>
          <a:p>
            <a:pPr>
              <a:spcBef>
                <a:spcPts val="0"/>
              </a:spcBef>
              <a:buFont typeface="Wingdings" panose="05000000000000000000" pitchFamily="2" charset="2"/>
              <a:buChar char="ü"/>
            </a:pPr>
            <a:r>
              <a:rPr lang="tr-TR" altLang="tr-TR" sz="1800" dirty="0"/>
              <a:t>Öğretim üyesinin dersler dışında yürütmesi gereken bilimsel çalışmaları, akademik ve idari birimlerle ortak yürüttüğü işler, yönettiği projeler, katılması gereken toplantıları olabileceğini aklınızdan çıkarmayın. </a:t>
            </a:r>
          </a:p>
          <a:p>
            <a:pPr>
              <a:buFont typeface="Wingdings" panose="05000000000000000000" pitchFamily="2" charset="2"/>
              <a:buChar char="ü"/>
            </a:pPr>
            <a:r>
              <a:rPr lang="tr-TR" altLang="tr-TR" sz="1800" dirty="0"/>
              <a:t>Eğer mümkünse öncelikli olarak sormanız gereken soruyu e-posta yoluyla sorun.</a:t>
            </a:r>
          </a:p>
        </p:txBody>
      </p:sp>
      <p:sp>
        <p:nvSpPr>
          <p:cNvPr id="4" name="Başlık 1"/>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ÜNİVERSİTE YAŞANTISI</a:t>
            </a:r>
          </a:p>
        </p:txBody>
      </p:sp>
      <p:pic>
        <p:nvPicPr>
          <p:cNvPr id="6" name="Resim 5" descr="White, male faculty earn higher salaries than women ..."/>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90088" y="2075649"/>
            <a:ext cx="4616112" cy="3068993"/>
          </a:xfrm>
          <a:prstGeom prst="rect">
            <a:avLst/>
          </a:prstGeom>
        </p:spPr>
      </p:pic>
    </p:spTree>
    <p:extLst>
      <p:ext uri="{BB962C8B-B14F-4D97-AF65-F5344CB8AC3E}">
        <p14:creationId xmlns:p14="http://schemas.microsoft.com/office/powerpoint/2010/main" val="6345865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ayt Numarası Yer Tutucusu 2"/>
          <p:cNvSpPr>
            <a:spLocks noGrp="1"/>
          </p:cNvSpPr>
          <p:nvPr>
            <p:ph type="sldNum" sz="quarter" idx="12"/>
          </p:nvPr>
        </p:nvSpPr>
        <p:spPr/>
        <p:txBody>
          <a:bodyPr/>
          <a:lstStyle/>
          <a:p>
            <a:fld id="{F302176B-0E47-46AC-8F43-DAB4B8A37D06}" type="slidenum">
              <a:rPr lang="tr-TR" smtClean="0"/>
              <a:pPr/>
              <a:t>16</a:t>
            </a:fld>
            <a:endParaRPr lang="tr-TR"/>
          </a:p>
        </p:txBody>
      </p:sp>
      <p:sp>
        <p:nvSpPr>
          <p:cNvPr id="2" name="İçerik Yer Tutucusu 1"/>
          <p:cNvSpPr>
            <a:spLocks noGrp="1"/>
          </p:cNvSpPr>
          <p:nvPr>
            <p:ph idx="4294967295"/>
          </p:nvPr>
        </p:nvSpPr>
        <p:spPr>
          <a:xfrm>
            <a:off x="6184490" y="1813028"/>
            <a:ext cx="5321710" cy="4754921"/>
          </a:xfrm>
        </p:spPr>
        <p:txBody>
          <a:bodyPr>
            <a:normAutofit/>
          </a:bodyPr>
          <a:lstStyle/>
          <a:p>
            <a:pPr algn="r">
              <a:buFont typeface="Wingdings" panose="05000000000000000000" pitchFamily="2" charset="2"/>
              <a:buChar char="ü"/>
            </a:pPr>
            <a:r>
              <a:rPr lang="tr-TR" altLang="tr-TR" sz="1800" dirty="0"/>
              <a:t>Yazdığınız e-postayı göndermeden önce en az bir kez mutlaka okuyun. Kendinizi net bir şekilde ifade edebildiğinizden emin olduktan sonra gönderin. </a:t>
            </a:r>
          </a:p>
          <a:p>
            <a:pPr algn="r">
              <a:buFont typeface="Wingdings" panose="05000000000000000000" pitchFamily="2" charset="2"/>
              <a:buChar char="ü"/>
            </a:pPr>
            <a:r>
              <a:rPr lang="tr-TR" altLang="tr-TR" sz="1800" dirty="0"/>
              <a:t>Eğer e-posta yoluyla iletişime geçemeyecek kadar acil bir konu varsa, öğretim üyesinin ofisine gitmeyi düşünebilirsiniz. </a:t>
            </a:r>
          </a:p>
          <a:p>
            <a:pPr algn="r">
              <a:buFont typeface="Wingdings" panose="05000000000000000000" pitchFamily="2" charset="2"/>
              <a:buChar char="ü"/>
            </a:pPr>
            <a:r>
              <a:rPr lang="tr-TR" altLang="tr-TR" sz="1800" dirty="0"/>
              <a:t>Ofise girerken öncelikle kapıyı çalmanız ve müsait olup olmadığını sormanız gerekir. </a:t>
            </a:r>
          </a:p>
          <a:p>
            <a:pPr algn="r">
              <a:buFont typeface="Wingdings" panose="05000000000000000000" pitchFamily="2" charset="2"/>
              <a:buChar char="ü"/>
            </a:pPr>
            <a:r>
              <a:rPr lang="tr-TR" altLang="tr-TR" sz="1800" dirty="0"/>
              <a:t>Sağlıklı bir iletişim için sorunuzu önceden hazırlayın ve kendinizi olabildiğince kısa ve net bir şekilde ifade etmeye gayret gösterin. </a:t>
            </a:r>
          </a:p>
          <a:p>
            <a:pPr algn="r">
              <a:buFont typeface="Wingdings" panose="05000000000000000000" pitchFamily="2" charset="2"/>
              <a:buChar char="ü"/>
            </a:pPr>
            <a:endParaRPr lang="tr-TR" altLang="tr-TR" sz="1800" dirty="0"/>
          </a:p>
        </p:txBody>
      </p:sp>
      <p:sp>
        <p:nvSpPr>
          <p:cNvPr id="4" name="Başlık 1"/>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ÜNİVERSİTE YAŞANTISI</a:t>
            </a:r>
          </a:p>
        </p:txBody>
      </p:sp>
      <p:pic>
        <p:nvPicPr>
          <p:cNvPr id="7" name="Resim 6"/>
          <p:cNvPicPr>
            <a:picLocks noChangeAspect="1"/>
          </p:cNvPicPr>
          <p:nvPr/>
        </p:nvPicPr>
        <p:blipFill rotWithShape="1">
          <a:blip r:embed="rId2">
            <a:extLst>
              <a:ext uri="{28A0092B-C50C-407E-A947-70E740481C1C}">
                <a14:useLocalDpi xmlns:a14="http://schemas.microsoft.com/office/drawing/2010/main" val="0"/>
              </a:ext>
            </a:extLst>
          </a:blip>
          <a:srcRect l="19376" t="20733" r="20153" b="30500"/>
          <a:stretch/>
        </p:blipFill>
        <p:spPr>
          <a:xfrm>
            <a:off x="424625" y="1949760"/>
            <a:ext cx="5759865" cy="3093579"/>
          </a:xfrm>
          <a:prstGeom prst="rect">
            <a:avLst/>
          </a:prstGeom>
        </p:spPr>
      </p:pic>
    </p:spTree>
    <p:extLst>
      <p:ext uri="{BB962C8B-B14F-4D97-AF65-F5344CB8AC3E}">
        <p14:creationId xmlns:p14="http://schemas.microsoft.com/office/powerpoint/2010/main" val="1989487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ayt Numarası Yer Tutucusu 2"/>
          <p:cNvSpPr>
            <a:spLocks noGrp="1"/>
          </p:cNvSpPr>
          <p:nvPr>
            <p:ph type="sldNum" sz="quarter" idx="12"/>
          </p:nvPr>
        </p:nvSpPr>
        <p:spPr/>
        <p:txBody>
          <a:bodyPr/>
          <a:lstStyle/>
          <a:p>
            <a:fld id="{F302176B-0E47-46AC-8F43-DAB4B8A37D06}" type="slidenum">
              <a:rPr lang="tr-TR" smtClean="0"/>
              <a:pPr/>
              <a:t>17</a:t>
            </a:fld>
            <a:endParaRPr lang="tr-TR"/>
          </a:p>
        </p:txBody>
      </p:sp>
      <p:sp>
        <p:nvSpPr>
          <p:cNvPr id="2" name="İçerik Yer Tutucusu 1"/>
          <p:cNvSpPr>
            <a:spLocks noGrp="1"/>
          </p:cNvSpPr>
          <p:nvPr>
            <p:ph idx="4294967295"/>
          </p:nvPr>
        </p:nvSpPr>
        <p:spPr>
          <a:xfrm>
            <a:off x="6528619" y="1813028"/>
            <a:ext cx="4977581" cy="4754921"/>
          </a:xfrm>
        </p:spPr>
        <p:txBody>
          <a:bodyPr>
            <a:normAutofit/>
          </a:bodyPr>
          <a:lstStyle/>
          <a:p>
            <a:pPr algn="r">
              <a:spcBef>
                <a:spcPts val="0"/>
              </a:spcBef>
              <a:buFont typeface="Wingdings" panose="05000000000000000000" pitchFamily="2" charset="2"/>
              <a:buChar char="ü"/>
            </a:pPr>
            <a:r>
              <a:rPr lang="tr-TR" altLang="tr-TR" sz="1800" b="1" dirty="0"/>
              <a:t>Araştırma Görevlisi: </a:t>
            </a:r>
          </a:p>
          <a:p>
            <a:pPr marL="0" indent="0" algn="r">
              <a:spcBef>
                <a:spcPts val="0"/>
              </a:spcBef>
              <a:buNone/>
            </a:pPr>
            <a:r>
              <a:rPr lang="tr-TR" altLang="tr-TR" sz="1800" dirty="0"/>
              <a:t>İlgili anabilim dalının işleyiş ile ilgili sorunlara ilişkin bilgi edinmek amacıyla başvurulacak ilk birimdir.</a:t>
            </a:r>
          </a:p>
          <a:p>
            <a:pPr marL="0" indent="0" algn="r">
              <a:spcBef>
                <a:spcPts val="0"/>
              </a:spcBef>
              <a:buNone/>
            </a:pPr>
            <a:r>
              <a:rPr lang="tr-TR" altLang="tr-TR" sz="1800" dirty="0"/>
              <a:t> </a:t>
            </a:r>
          </a:p>
          <a:p>
            <a:pPr algn="r">
              <a:spcBef>
                <a:spcPts val="0"/>
              </a:spcBef>
              <a:buFont typeface="Wingdings" panose="05000000000000000000" pitchFamily="2" charset="2"/>
              <a:buChar char="ü"/>
            </a:pPr>
            <a:r>
              <a:rPr lang="tr-TR" altLang="tr-TR" sz="1800" b="1" dirty="0"/>
              <a:t>Danışman</a:t>
            </a:r>
            <a:r>
              <a:rPr lang="tr-TR" altLang="tr-TR" sz="1800" dirty="0"/>
              <a:t>: </a:t>
            </a:r>
          </a:p>
          <a:p>
            <a:pPr marL="0" indent="0" algn="r">
              <a:spcBef>
                <a:spcPts val="0"/>
              </a:spcBef>
              <a:buNone/>
            </a:pPr>
            <a:r>
              <a:rPr lang="tr-TR" altLang="tr-TR" sz="1800" dirty="0"/>
              <a:t>Öğrencinin ders kaydı, ders ekle-sil kontrolü vb. akademik konularla ilgili sorunlarını çözmede başvuracağı ilk birimdir.</a:t>
            </a:r>
          </a:p>
          <a:p>
            <a:pPr marL="0" indent="0" algn="r">
              <a:spcBef>
                <a:spcPts val="0"/>
              </a:spcBef>
              <a:buNone/>
            </a:pPr>
            <a:r>
              <a:rPr lang="tr-TR" altLang="tr-TR" sz="1800" dirty="0"/>
              <a:t> </a:t>
            </a:r>
          </a:p>
          <a:p>
            <a:pPr algn="r">
              <a:spcBef>
                <a:spcPts val="0"/>
              </a:spcBef>
              <a:buFont typeface="Wingdings" panose="05000000000000000000" pitchFamily="2" charset="2"/>
              <a:buChar char="ü"/>
            </a:pPr>
            <a:r>
              <a:rPr lang="tr-TR" altLang="tr-TR" sz="1800" b="1" dirty="0"/>
              <a:t>Anabilim Dalı Başkanı</a:t>
            </a:r>
            <a:r>
              <a:rPr lang="tr-TR" altLang="tr-TR" sz="1800" dirty="0"/>
              <a:t>:</a:t>
            </a:r>
          </a:p>
          <a:p>
            <a:pPr marL="0" indent="0" algn="r">
              <a:spcBef>
                <a:spcPts val="0"/>
              </a:spcBef>
              <a:buNone/>
            </a:pPr>
            <a:r>
              <a:rPr lang="tr-TR" altLang="tr-TR" sz="1800" dirty="0"/>
              <a:t>Ders dağılımını yapmak, ders programını hazırlamak, danışmanla çözülemeyen durumlarda ve rapor alma, kayıt dondurma gibi durumlarda danışmanın aracılığıyla işleri yürüten yetkilidir.</a:t>
            </a:r>
          </a:p>
        </p:txBody>
      </p:sp>
      <p:sp>
        <p:nvSpPr>
          <p:cNvPr id="4" name="Başlık 1"/>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Dikkat edilmesi gerekenler</a:t>
            </a:r>
          </a:p>
        </p:txBody>
      </p:sp>
      <p:pic>
        <p:nvPicPr>
          <p:cNvPr id="5" name="Resim 4" descr="The requirements for a good history teacher | History Tech"/>
          <p:cNvPicPr>
            <a:picLocks noChangeAspect="1"/>
          </p:cNvPicPr>
          <p:nvPr/>
        </p:nvPicPr>
        <p:blipFill rotWithShape="1">
          <a:blip r:embed="rId2">
            <a:extLst>
              <a:ext uri="{28A0092B-C50C-407E-A947-70E740481C1C}">
                <a14:useLocalDpi xmlns:a14="http://schemas.microsoft.com/office/drawing/2010/main" val="0"/>
              </a:ext>
            </a:extLst>
          </a:blip>
          <a:srcRect l="35726"/>
          <a:stretch/>
        </p:blipFill>
        <p:spPr>
          <a:xfrm>
            <a:off x="1170040" y="1813028"/>
            <a:ext cx="4173987" cy="4318532"/>
          </a:xfrm>
          <a:prstGeom prst="rect">
            <a:avLst/>
          </a:prstGeom>
        </p:spPr>
      </p:pic>
    </p:spTree>
    <p:extLst>
      <p:ext uri="{BB962C8B-B14F-4D97-AF65-F5344CB8AC3E}">
        <p14:creationId xmlns:p14="http://schemas.microsoft.com/office/powerpoint/2010/main" val="19984520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5911645" y="2256528"/>
            <a:ext cx="5594555" cy="3831818"/>
          </a:xfrm>
          <a:prstGeom prst="rect">
            <a:avLst/>
          </a:prstGeom>
        </p:spPr>
        <p:txBody>
          <a:bodyPr wrap="square">
            <a:spAutoFit/>
          </a:bodyPr>
          <a:lstStyle/>
          <a:p>
            <a:pPr marL="342900" indent="-342900" algn="r">
              <a:lnSpc>
                <a:spcPct val="150000"/>
              </a:lnSpc>
              <a:buClr>
                <a:schemeClr val="accent1"/>
              </a:buClr>
              <a:buFont typeface="Wingdings" panose="05000000000000000000" pitchFamily="2" charset="2"/>
              <a:buChar char="ü"/>
            </a:pPr>
            <a:r>
              <a:rPr lang="tr-TR" altLang="tr-TR" b="1" dirty="0"/>
              <a:t>Bölüm Sekreterliği:</a:t>
            </a:r>
          </a:p>
          <a:p>
            <a:pPr algn="r">
              <a:lnSpc>
                <a:spcPct val="150000"/>
              </a:lnSpc>
              <a:buClr>
                <a:schemeClr val="accent1"/>
              </a:buClr>
            </a:pPr>
            <a:r>
              <a:rPr lang="tr-TR" altLang="tr-TR" dirty="0"/>
              <a:t>Mazeret kaydı-Mazeret sınavları, yaz okulları için dışardan ders almak ve ders kodlama hataları gibi konularda dilekçelerin teslim edildiği birimdir.</a:t>
            </a:r>
          </a:p>
          <a:p>
            <a:pPr marL="285750" indent="-285750" algn="r">
              <a:lnSpc>
                <a:spcPct val="150000"/>
              </a:lnSpc>
              <a:buClr>
                <a:schemeClr val="accent1"/>
              </a:buClr>
              <a:buFont typeface="Wingdings" panose="05000000000000000000" pitchFamily="2" charset="2"/>
              <a:buChar char="ü"/>
            </a:pPr>
            <a:r>
              <a:rPr lang="tr-TR" altLang="tr-TR" b="1" dirty="0"/>
              <a:t>Yazı İşleri:</a:t>
            </a:r>
          </a:p>
          <a:p>
            <a:pPr algn="r">
              <a:lnSpc>
                <a:spcPct val="150000"/>
              </a:lnSpc>
              <a:buClr>
                <a:schemeClr val="accent1"/>
              </a:buClr>
            </a:pPr>
            <a:r>
              <a:rPr lang="tr-TR" altLang="tr-TR" dirty="0"/>
              <a:t>Muafiyet, ders silme-ekleme, not düzeltmeleri </a:t>
            </a:r>
            <a:r>
              <a:rPr lang="tr-TR" altLang="tr-TR" dirty="0" err="1"/>
              <a:t>vb</a:t>
            </a:r>
            <a:r>
              <a:rPr lang="tr-TR" altLang="tr-TR" dirty="0"/>
              <a:t> gibi yönetim kuruluna girmesi gereken evrakların takibi, Soyadı değişikliği ile ilgili dilekçenin verildiği birimdir. </a:t>
            </a:r>
          </a:p>
        </p:txBody>
      </p:sp>
      <p:sp>
        <p:nvSpPr>
          <p:cNvPr id="3" name="Slayt Numarası Yer Tutucusu 2"/>
          <p:cNvSpPr>
            <a:spLocks noGrp="1"/>
          </p:cNvSpPr>
          <p:nvPr>
            <p:ph type="sldNum" sz="quarter" idx="12"/>
          </p:nvPr>
        </p:nvSpPr>
        <p:spPr/>
        <p:txBody>
          <a:bodyPr/>
          <a:lstStyle/>
          <a:p>
            <a:fld id="{F302176B-0E47-46AC-8F43-DAB4B8A37D06}" type="slidenum">
              <a:rPr lang="tr-TR" smtClean="0"/>
              <a:pPr/>
              <a:t>18</a:t>
            </a:fld>
            <a:endParaRPr lang="tr-TR"/>
          </a:p>
        </p:txBody>
      </p:sp>
      <p:sp>
        <p:nvSpPr>
          <p:cNvPr id="4" name="Başlık 1"/>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Dikkat edilmesi gerekenler</a:t>
            </a:r>
          </a:p>
        </p:txBody>
      </p:sp>
      <p:pic>
        <p:nvPicPr>
          <p:cNvPr id="5" name="Resim 4" descr="Receptionist - Wikipedia"/>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8068" y="2617407"/>
            <a:ext cx="3835063" cy="3110060"/>
          </a:xfrm>
          <a:prstGeom prst="rect">
            <a:avLst/>
          </a:prstGeom>
        </p:spPr>
      </p:pic>
    </p:spTree>
    <p:extLst>
      <p:ext uri="{BB962C8B-B14F-4D97-AF65-F5344CB8AC3E}">
        <p14:creationId xmlns:p14="http://schemas.microsoft.com/office/powerpoint/2010/main" val="5516442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lt Başlık 3"/>
          <p:cNvSpPr>
            <a:spLocks noGrp="1"/>
          </p:cNvSpPr>
          <p:nvPr>
            <p:ph type="subTitle" idx="1"/>
          </p:nvPr>
        </p:nvSpPr>
        <p:spPr>
          <a:xfrm>
            <a:off x="3800267" y="3178298"/>
            <a:ext cx="7020133" cy="1008112"/>
          </a:xfrm>
        </p:spPr>
        <p:txBody>
          <a:bodyPr>
            <a:normAutofit/>
          </a:bodyPr>
          <a:lstStyle/>
          <a:p>
            <a:pPr algn="r"/>
            <a:r>
              <a:rPr lang="tr-TR" dirty="0"/>
              <a:t>Ayrıntılı bilgiyi; </a:t>
            </a:r>
            <a:r>
              <a:rPr lang="tr-TR" dirty="0">
                <a:hlinkClick r:id="rId2"/>
              </a:rPr>
              <a:t>http://www.pau.edu.tr/oidb/tr/sayfa/yonetmelik</a:t>
            </a:r>
            <a:r>
              <a:rPr lang="tr-TR" dirty="0"/>
              <a:t> adresinden alabilirsiniz.</a:t>
            </a:r>
          </a:p>
        </p:txBody>
      </p:sp>
      <p:sp>
        <p:nvSpPr>
          <p:cNvPr id="5" name="Başlık 1"/>
          <p:cNvSpPr txBox="1">
            <a:spLocks/>
          </p:cNvSpPr>
          <p:nvPr/>
        </p:nvSpPr>
        <p:spPr>
          <a:xfrm>
            <a:off x="2209800" y="1978553"/>
            <a:ext cx="8610600" cy="66649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cap="all" baseline="0">
                <a:solidFill>
                  <a:schemeClr val="tx1"/>
                </a:solidFill>
                <a:latin typeface="+mj-lt"/>
                <a:ea typeface="+mj-ea"/>
                <a:cs typeface="+mj-cs"/>
              </a:defRPr>
            </a:lvl1pPr>
          </a:lstStyle>
          <a:p>
            <a:pPr algn="r"/>
            <a:r>
              <a:rPr lang="tr-TR" altLang="tr-TR" sz="3600" b="1" i="1" dirty="0">
                <a:solidFill>
                  <a:schemeClr val="tx2"/>
                </a:solidFill>
              </a:rPr>
              <a:t>ÖN</a:t>
            </a:r>
            <a:r>
              <a:rPr lang="de-DE" altLang="tr-TR" sz="3600" b="1" i="1" dirty="0">
                <a:solidFill>
                  <a:schemeClr val="tx2"/>
                </a:solidFill>
              </a:rPr>
              <a:t>LİSANS</a:t>
            </a:r>
            <a:r>
              <a:rPr lang="tr-TR" altLang="tr-TR" sz="3600" b="1" i="1" dirty="0">
                <a:solidFill>
                  <a:schemeClr val="tx2"/>
                </a:solidFill>
              </a:rPr>
              <a:t> VE LİSANS </a:t>
            </a:r>
            <a:r>
              <a:rPr lang="de-DE" altLang="tr-TR" sz="3600" b="1" i="1" dirty="0">
                <a:solidFill>
                  <a:schemeClr val="tx2"/>
                </a:solidFill>
              </a:rPr>
              <a:t>YÖNETMELİĞİ</a:t>
            </a:r>
            <a:endParaRPr lang="tr-TR" sz="3600" b="1" i="1" dirty="0"/>
          </a:p>
        </p:txBody>
      </p:sp>
      <p:pic>
        <p:nvPicPr>
          <p:cNvPr id="6" name="Resim 5" descr="Introducing the Blockchain Token Securities &lt;strong&gt;Law&lt;/strong&gt; Framework"/>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34497" y="2513009"/>
            <a:ext cx="2511672" cy="1673401"/>
          </a:xfrm>
          <a:prstGeom prst="rect">
            <a:avLst/>
          </a:prstGeom>
        </p:spPr>
      </p:pic>
    </p:spTree>
    <p:extLst>
      <p:ext uri="{BB962C8B-B14F-4D97-AF65-F5344CB8AC3E}">
        <p14:creationId xmlns:p14="http://schemas.microsoft.com/office/powerpoint/2010/main" val="29698348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2223248" y="2132857"/>
            <a:ext cx="7745505" cy="3993306"/>
          </a:xfrm>
        </p:spPr>
        <p:txBody>
          <a:bodyPr>
            <a:normAutofit/>
          </a:bodyPr>
          <a:lstStyle/>
          <a:p>
            <a:pPr marL="0" indent="0" algn="ctr">
              <a:spcBef>
                <a:spcPts val="0"/>
              </a:spcBef>
              <a:buNone/>
            </a:pPr>
            <a:r>
              <a:rPr lang="tr-TR" sz="2800" dirty="0"/>
              <a:t>Pamukkale Üniversitesi’ne hoş geldiniz. </a:t>
            </a:r>
          </a:p>
          <a:p>
            <a:pPr marL="0" indent="0" algn="ctr">
              <a:spcBef>
                <a:spcPts val="0"/>
              </a:spcBef>
              <a:buNone/>
            </a:pPr>
            <a:endParaRPr lang="tr-TR" sz="2800" dirty="0"/>
          </a:p>
          <a:p>
            <a:pPr marL="0" indent="0" algn="ctr">
              <a:spcBef>
                <a:spcPts val="0"/>
              </a:spcBef>
              <a:buNone/>
            </a:pPr>
            <a:r>
              <a:rPr lang="tr-TR" sz="2800" dirty="0"/>
              <a:t>Bu sunum, Pamukkale Üniversitesi Psikolojik Danışma ve Rehberlik Eğitim, Uygulama ve Araştırma Merkezi (PDREM) tarafından Oryantasyon Programı 2023 kapsamında </a:t>
            </a:r>
          </a:p>
          <a:p>
            <a:pPr marL="0" indent="0" algn="ctr">
              <a:spcBef>
                <a:spcPts val="0"/>
              </a:spcBef>
              <a:buNone/>
            </a:pPr>
            <a:r>
              <a:rPr lang="tr-TR" sz="2800" dirty="0"/>
              <a:t>siz değerli öğrencilerimiz için hazırlanmıştır. </a:t>
            </a:r>
          </a:p>
        </p:txBody>
      </p:sp>
      <p:sp>
        <p:nvSpPr>
          <p:cNvPr id="3" name="Slayt Numarası Yer Tutucusu 2"/>
          <p:cNvSpPr>
            <a:spLocks noGrp="1"/>
          </p:cNvSpPr>
          <p:nvPr>
            <p:ph type="sldNum" sz="quarter" idx="12"/>
          </p:nvPr>
        </p:nvSpPr>
        <p:spPr/>
        <p:txBody>
          <a:bodyPr/>
          <a:lstStyle/>
          <a:p>
            <a:fld id="{F302176B-0E47-46AC-8F43-DAB4B8A37D06}" type="slidenum">
              <a:rPr lang="tr-TR" smtClean="0"/>
              <a:pPr/>
              <a:t>2</a:t>
            </a:fld>
            <a:endParaRPr lang="tr-TR"/>
          </a:p>
        </p:txBody>
      </p:sp>
    </p:spTree>
    <p:extLst>
      <p:ext uri="{BB962C8B-B14F-4D97-AF65-F5344CB8AC3E}">
        <p14:creationId xmlns:p14="http://schemas.microsoft.com/office/powerpoint/2010/main" val="32163236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F302176B-0E47-46AC-8F43-DAB4B8A37D06}" type="slidenum">
              <a:rPr lang="tr-TR" smtClean="0"/>
              <a:pPr/>
              <a:t>20</a:t>
            </a:fld>
            <a:endParaRPr lang="tr-TR"/>
          </a:p>
        </p:txBody>
      </p:sp>
      <p:sp>
        <p:nvSpPr>
          <p:cNvPr id="7" name="Metin kutusu 6"/>
          <p:cNvSpPr txBox="1"/>
          <p:nvPr/>
        </p:nvSpPr>
        <p:spPr>
          <a:xfrm>
            <a:off x="1838632" y="5376399"/>
            <a:ext cx="9667568" cy="1015663"/>
          </a:xfrm>
          <a:prstGeom prst="rect">
            <a:avLst/>
          </a:prstGeom>
          <a:noFill/>
        </p:spPr>
        <p:txBody>
          <a:bodyPr wrap="square" rtlCol="0">
            <a:spAutoFit/>
          </a:bodyPr>
          <a:lstStyle/>
          <a:p>
            <a:pPr algn="r"/>
            <a:r>
              <a:rPr lang="tr-TR" sz="2000" dirty="0"/>
              <a:t>Akademik takvim, üniversitelerin kayıt yenileme, ders ekle-sil, oryantasyon programı, akademik konular ile ilgili son başvuru tarihleri, sınav başlangıç-bitiş tarihleri ve resmi tatil günleri vb. bilgileri içeren takvimdir.</a:t>
            </a:r>
          </a:p>
        </p:txBody>
      </p:sp>
      <p:pic>
        <p:nvPicPr>
          <p:cNvPr id="3" name="Resim 2">
            <a:extLst>
              <a:ext uri="{FF2B5EF4-FFF2-40B4-BE49-F238E27FC236}">
                <a16:creationId xmlns:a16="http://schemas.microsoft.com/office/drawing/2014/main" id="{DBD83B47-F17D-4AAE-A32B-B06872F86383}"/>
              </a:ext>
            </a:extLst>
          </p:cNvPr>
          <p:cNvPicPr>
            <a:picLocks noChangeAspect="1"/>
          </p:cNvPicPr>
          <p:nvPr/>
        </p:nvPicPr>
        <p:blipFill rotWithShape="1">
          <a:blip r:embed="rId2"/>
          <a:srcRect t="4382" b="15642"/>
          <a:stretch/>
        </p:blipFill>
        <p:spPr>
          <a:xfrm>
            <a:off x="3541645" y="1861610"/>
            <a:ext cx="7964555" cy="3193774"/>
          </a:xfrm>
          <a:prstGeom prst="rect">
            <a:avLst/>
          </a:prstGeom>
        </p:spPr>
      </p:pic>
      <p:sp>
        <p:nvSpPr>
          <p:cNvPr id="6" name="Başlık 1"/>
          <p:cNvSpPr txBox="1">
            <a:spLocks/>
          </p:cNvSpPr>
          <p:nvPr/>
        </p:nvSpPr>
        <p:spPr>
          <a:xfrm>
            <a:off x="3048000" y="916773"/>
            <a:ext cx="861060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Akademik takvim</a:t>
            </a:r>
          </a:p>
        </p:txBody>
      </p:sp>
    </p:spTree>
    <p:extLst>
      <p:ext uri="{BB962C8B-B14F-4D97-AF65-F5344CB8AC3E}">
        <p14:creationId xmlns:p14="http://schemas.microsoft.com/office/powerpoint/2010/main" val="37060921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5063612" y="2209800"/>
            <a:ext cx="6594987" cy="3955025"/>
          </a:xfrm>
        </p:spPr>
        <p:txBody>
          <a:bodyPr>
            <a:normAutofit/>
          </a:bodyPr>
          <a:lstStyle/>
          <a:p>
            <a:pPr marL="0" indent="0" algn="r">
              <a:buNone/>
            </a:pPr>
            <a:endParaRPr lang="tr-TR" sz="1800" dirty="0"/>
          </a:p>
          <a:p>
            <a:pPr marL="0" indent="0" algn="r">
              <a:buNone/>
            </a:pPr>
            <a:r>
              <a:rPr lang="tr-TR" sz="1800" dirty="0"/>
              <a:t>Pusula Bilgi Sistemi, tüm uygulamalara tek bir kullanıcı adı ve şifre ile erişebilmeyi sağlayan ortak kimlik doğrulama platformudur.</a:t>
            </a:r>
          </a:p>
          <a:p>
            <a:pPr marL="0" indent="0" algn="r">
              <a:buNone/>
            </a:pPr>
            <a:r>
              <a:rPr lang="tr-TR" sz="1800" dirty="0"/>
              <a:t>Ders seçimlerinizi yapmak, notlarınıza (Öğrenci Bilgi Sistemi) ve e-postanıza bakmak için bu sistemi kullanabilirsiniz.</a:t>
            </a:r>
          </a:p>
          <a:p>
            <a:pPr marL="0" indent="0" algn="r">
              <a:buNone/>
            </a:pPr>
            <a:r>
              <a:rPr lang="tr-TR" sz="1800" b="1" dirty="0"/>
              <a:t>Giriş yapmak için:</a:t>
            </a:r>
            <a:r>
              <a:rPr lang="tr-TR" sz="1800" dirty="0">
                <a:hlinkClick r:id="rId2"/>
              </a:rPr>
              <a:t> </a:t>
            </a:r>
            <a:r>
              <a:rPr lang="tr-TR" sz="1800" dirty="0"/>
              <a:t> </a:t>
            </a:r>
            <a:r>
              <a:rPr lang="tr-TR" sz="1800" u="sng" dirty="0">
                <a:hlinkClick r:id="rId3"/>
              </a:rPr>
              <a:t>https://pusula.pau.edu.tr/</a:t>
            </a:r>
            <a:endParaRPr lang="tr-TR" sz="1800" u="sng" dirty="0"/>
          </a:p>
          <a:p>
            <a:pPr marL="0" indent="0" algn="r">
              <a:buNone/>
            </a:pPr>
            <a:r>
              <a:rPr lang="tr-TR" sz="1800" b="1" dirty="0"/>
              <a:t>Öğrenci toplulukları</a:t>
            </a:r>
            <a:r>
              <a:rPr lang="tr-TR" sz="1800" dirty="0"/>
              <a:t>nı SKS alt menüsünden inceleyebilir, üye olmak istediklerini seçebilirsin. Üye olduktan sonra toplulukları sosyal medyadan takip etmeyi ve tanışma toplantılarına gitmeyi unutmayınız.</a:t>
            </a:r>
          </a:p>
          <a:p>
            <a:pPr marL="0" indent="0" algn="r">
              <a:buNone/>
            </a:pPr>
            <a:endParaRPr lang="tr-TR" sz="1800" dirty="0"/>
          </a:p>
        </p:txBody>
      </p:sp>
      <p:sp>
        <p:nvSpPr>
          <p:cNvPr id="5" name="Slayt Numarası Yer Tutucusu 4"/>
          <p:cNvSpPr>
            <a:spLocks noGrp="1"/>
          </p:cNvSpPr>
          <p:nvPr>
            <p:ph type="sldNum" sz="quarter" idx="12"/>
          </p:nvPr>
        </p:nvSpPr>
        <p:spPr/>
        <p:txBody>
          <a:bodyPr/>
          <a:lstStyle/>
          <a:p>
            <a:fld id="{F302176B-0E47-46AC-8F43-DAB4B8A37D06}" type="slidenum">
              <a:rPr lang="tr-TR" smtClean="0"/>
              <a:pPr/>
              <a:t>21</a:t>
            </a:fld>
            <a:endParaRPr lang="tr-TR"/>
          </a:p>
        </p:txBody>
      </p:sp>
      <p:pic>
        <p:nvPicPr>
          <p:cNvPr id="4" name="Resim 3"/>
          <p:cNvPicPr/>
          <p:nvPr/>
        </p:nvPicPr>
        <p:blipFill rotWithShape="1">
          <a:blip r:embed="rId4"/>
          <a:srcRect l="29881" t="12368" r="30155" b="12031"/>
          <a:stretch/>
        </p:blipFill>
        <p:spPr bwMode="auto">
          <a:xfrm>
            <a:off x="727587" y="2209800"/>
            <a:ext cx="3854246" cy="366743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a:ext uri="{53640926-AAD7-44D8-BBD7-CCE9431645EC}">
              <a14:shadowObscured xmlns:a14="http://schemas.microsoft.com/office/drawing/2010/main"/>
            </a:ext>
          </a:extLst>
        </p:spPr>
      </p:pic>
      <p:sp>
        <p:nvSpPr>
          <p:cNvPr id="6" name="Başlık 1"/>
          <p:cNvSpPr txBox="1">
            <a:spLocks/>
          </p:cNvSpPr>
          <p:nvPr/>
        </p:nvSpPr>
        <p:spPr>
          <a:xfrm>
            <a:off x="3048000" y="916773"/>
            <a:ext cx="861060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PUSULA BİLGİ SİSTEMİ</a:t>
            </a:r>
          </a:p>
        </p:txBody>
      </p:sp>
    </p:spTree>
    <p:extLst>
      <p:ext uri="{BB962C8B-B14F-4D97-AF65-F5344CB8AC3E}">
        <p14:creationId xmlns:p14="http://schemas.microsoft.com/office/powerpoint/2010/main" val="33455862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2223248" y="2173358"/>
            <a:ext cx="9282952" cy="4684643"/>
          </a:xfrm>
        </p:spPr>
        <p:txBody>
          <a:bodyPr>
            <a:noAutofit/>
          </a:bodyPr>
          <a:lstStyle/>
          <a:p>
            <a:pPr marL="0" indent="0" algn="r">
              <a:lnSpc>
                <a:spcPct val="100000"/>
              </a:lnSpc>
              <a:spcBef>
                <a:spcPts val="0"/>
              </a:spcBef>
              <a:buNone/>
            </a:pPr>
            <a:r>
              <a:rPr lang="tr-TR" altLang="tr-TR" sz="1600" dirty="0"/>
              <a:t>Öğrenciler </a:t>
            </a:r>
            <a:r>
              <a:rPr lang="tr-TR" altLang="tr-TR" sz="1600" b="1" dirty="0"/>
              <a:t>ilk ders kayıt işlemlerini kendileri</a:t>
            </a:r>
            <a:r>
              <a:rPr lang="tr-TR" altLang="tr-TR" sz="1600" b="1" dirty="0">
                <a:solidFill>
                  <a:srgbClr val="FF0000"/>
                </a:solidFill>
              </a:rPr>
              <a:t> </a:t>
            </a:r>
            <a:r>
              <a:rPr lang="tr-TR" altLang="tr-TR" sz="1600" dirty="0">
                <a:solidFill>
                  <a:schemeClr val="tx1"/>
                </a:solidFill>
              </a:rPr>
              <a:t>yapacaktır. </a:t>
            </a:r>
          </a:p>
          <a:p>
            <a:pPr marL="0" indent="0" algn="r">
              <a:lnSpc>
                <a:spcPct val="100000"/>
              </a:lnSpc>
              <a:spcBef>
                <a:spcPts val="0"/>
              </a:spcBef>
              <a:buNone/>
            </a:pPr>
            <a:r>
              <a:rPr lang="tr-TR" altLang="tr-TR" sz="1600" dirty="0">
                <a:solidFill>
                  <a:schemeClr val="tx1"/>
                </a:solidFill>
              </a:rPr>
              <a:t>Öğrenimleri süresince de </a:t>
            </a:r>
            <a:r>
              <a:rPr lang="tr-TR" altLang="tr-TR" sz="1600" u="sng" dirty="0">
                <a:solidFill>
                  <a:schemeClr val="tx1"/>
                </a:solidFill>
              </a:rPr>
              <a:t>güz ve bahar dönemleri başında</a:t>
            </a:r>
            <a:r>
              <a:rPr lang="tr-TR" altLang="tr-TR" sz="1600" dirty="0">
                <a:solidFill>
                  <a:schemeClr val="tx1"/>
                </a:solidFill>
              </a:rPr>
              <a:t>, </a:t>
            </a:r>
          </a:p>
          <a:p>
            <a:pPr marL="0" indent="0" algn="r">
              <a:lnSpc>
                <a:spcPct val="100000"/>
              </a:lnSpc>
              <a:spcBef>
                <a:spcPts val="0"/>
              </a:spcBef>
              <a:buNone/>
            </a:pPr>
            <a:r>
              <a:rPr lang="tr-TR" altLang="tr-TR" sz="1600" dirty="0">
                <a:solidFill>
                  <a:schemeClr val="tx1"/>
                </a:solidFill>
              </a:rPr>
              <a:t>akademik takvimde belirtilen süre içerisinde kayıt yenilemek zorundadırlar. </a:t>
            </a:r>
          </a:p>
          <a:p>
            <a:pPr marL="0" indent="0" algn="r">
              <a:lnSpc>
                <a:spcPct val="100000"/>
              </a:lnSpc>
              <a:spcBef>
                <a:spcPts val="0"/>
              </a:spcBef>
              <a:buNone/>
            </a:pPr>
            <a:endParaRPr lang="tr-TR" altLang="tr-TR" sz="1600" b="1" dirty="0">
              <a:solidFill>
                <a:schemeClr val="tx1"/>
              </a:solidFill>
            </a:endParaRPr>
          </a:p>
          <a:p>
            <a:pPr marL="0" indent="0" algn="r">
              <a:lnSpc>
                <a:spcPct val="100000"/>
              </a:lnSpc>
              <a:spcBef>
                <a:spcPts val="0"/>
              </a:spcBef>
              <a:buNone/>
            </a:pPr>
            <a:r>
              <a:rPr lang="tr-TR" altLang="tr-TR" sz="1600" b="1" dirty="0">
                <a:solidFill>
                  <a:schemeClr val="tx1"/>
                </a:solidFill>
              </a:rPr>
              <a:t>Kayıt yenileme işlemi:</a:t>
            </a:r>
          </a:p>
          <a:p>
            <a:pPr lvl="1" algn="r">
              <a:lnSpc>
                <a:spcPct val="100000"/>
              </a:lnSpc>
              <a:spcBef>
                <a:spcPts val="0"/>
              </a:spcBef>
              <a:buFont typeface="Wingdings" panose="05000000000000000000" pitchFamily="2" charset="2"/>
              <a:buChar char="Ø"/>
            </a:pPr>
            <a:r>
              <a:rPr lang="tr-TR" altLang="tr-TR" sz="1600" dirty="0"/>
              <a:t>Öğrenci katkı payı/öğrenim ücretinin ödenmesi </a:t>
            </a:r>
          </a:p>
          <a:p>
            <a:pPr marL="457200" lvl="1" indent="0" algn="r">
              <a:lnSpc>
                <a:spcPct val="100000"/>
              </a:lnSpc>
              <a:spcBef>
                <a:spcPts val="0"/>
              </a:spcBef>
              <a:buNone/>
            </a:pPr>
            <a:r>
              <a:rPr lang="tr-TR" altLang="tr-TR" sz="1600" dirty="0"/>
              <a:t>(</a:t>
            </a:r>
            <a:r>
              <a:rPr lang="tr-TR" altLang="tr-TR" sz="1600" b="1" u="sng" dirty="0"/>
              <a:t>2. öğretim öğrencileri ve öğrencinin ikinci kazandığı üniversite ise</a:t>
            </a:r>
            <a:r>
              <a:rPr lang="tr-TR" altLang="tr-TR" sz="1600" dirty="0"/>
              <a:t>)</a:t>
            </a:r>
          </a:p>
          <a:p>
            <a:pPr lvl="1" algn="r">
              <a:lnSpc>
                <a:spcPct val="100000"/>
              </a:lnSpc>
              <a:spcBef>
                <a:spcPts val="0"/>
              </a:spcBef>
              <a:buFont typeface="Wingdings" panose="05000000000000000000" pitchFamily="2" charset="2"/>
              <a:buChar char="Ø"/>
            </a:pPr>
            <a:endParaRPr lang="tr-TR" altLang="tr-TR" sz="1600" dirty="0"/>
          </a:p>
          <a:p>
            <a:pPr marL="457200" lvl="1" indent="0" algn="r">
              <a:lnSpc>
                <a:spcPct val="100000"/>
              </a:lnSpc>
              <a:spcBef>
                <a:spcPts val="0"/>
              </a:spcBef>
              <a:buNone/>
            </a:pPr>
            <a:r>
              <a:rPr lang="tr-TR" altLang="tr-TR" sz="1600" b="1" dirty="0"/>
              <a:t>Ders kaydı:</a:t>
            </a:r>
          </a:p>
          <a:p>
            <a:pPr marL="0" indent="0" algn="r">
              <a:lnSpc>
                <a:spcPct val="100000"/>
              </a:lnSpc>
              <a:spcBef>
                <a:spcPts val="0"/>
              </a:spcBef>
              <a:buNone/>
            </a:pPr>
            <a:r>
              <a:rPr lang="tr-TR" sz="1600" dirty="0"/>
              <a:t>https://pusula.pau.edu.tr adresine kullanıcı adı ve şifreniz ile </a:t>
            </a:r>
          </a:p>
          <a:p>
            <a:pPr marL="0" indent="0" algn="r">
              <a:lnSpc>
                <a:spcPct val="100000"/>
              </a:lnSpc>
              <a:spcBef>
                <a:spcPts val="0"/>
              </a:spcBef>
              <a:buNone/>
            </a:pPr>
            <a:r>
              <a:rPr lang="tr-TR" sz="1600" dirty="0"/>
              <a:t>giriş yaptıktan sonra size uygun olan menüden ders kayıtlarınızı yapabilirsiniz. </a:t>
            </a:r>
          </a:p>
          <a:p>
            <a:pPr marL="0" indent="0" algn="r">
              <a:lnSpc>
                <a:spcPct val="100000"/>
              </a:lnSpc>
              <a:spcBef>
                <a:spcPts val="0"/>
              </a:spcBef>
              <a:buNone/>
            </a:pPr>
            <a:r>
              <a:rPr lang="tr-TR" sz="1600" dirty="0"/>
              <a:t>Ders kayıtlarının nasıl yapılacağı ile ilgili videoyu Pamukkale Üniversitesi </a:t>
            </a:r>
          </a:p>
          <a:p>
            <a:pPr marL="0" indent="0" algn="r">
              <a:lnSpc>
                <a:spcPct val="100000"/>
              </a:lnSpc>
              <a:spcBef>
                <a:spcPts val="0"/>
              </a:spcBef>
              <a:buNone/>
            </a:pPr>
            <a:r>
              <a:rPr lang="tr-TR" sz="1600" dirty="0"/>
              <a:t>Youtube Kanalından izleyebilirsiniz. </a:t>
            </a:r>
            <a:r>
              <a:rPr lang="tr-TR" sz="1600" dirty="0">
                <a:hlinkClick r:id="rId2"/>
              </a:rPr>
              <a:t>https://www.youtube.com/watch?v=cQ2n1IOMPoY</a:t>
            </a:r>
            <a:r>
              <a:rPr lang="tr-TR" sz="1600" dirty="0"/>
              <a:t> </a:t>
            </a:r>
          </a:p>
          <a:p>
            <a:pPr algn="r">
              <a:lnSpc>
                <a:spcPct val="100000"/>
              </a:lnSpc>
              <a:spcBef>
                <a:spcPts val="0"/>
              </a:spcBef>
            </a:pPr>
            <a:endParaRPr lang="tr-TR" altLang="tr-TR" sz="1600" dirty="0"/>
          </a:p>
          <a:p>
            <a:pPr lvl="1" algn="r">
              <a:lnSpc>
                <a:spcPct val="100000"/>
              </a:lnSpc>
              <a:spcBef>
                <a:spcPts val="0"/>
              </a:spcBef>
              <a:buFont typeface="Wingdings" panose="05000000000000000000" pitchFamily="2" charset="2"/>
              <a:buChar char="Ø"/>
            </a:pPr>
            <a:r>
              <a:rPr lang="tr-TR" altLang="tr-TR" sz="1600" dirty="0"/>
              <a:t>Ekle-sil-onayla işlemlerinden oluşur. (26.09-28.09.2022)</a:t>
            </a:r>
            <a:endParaRPr lang="tr-TR" sz="1600" dirty="0"/>
          </a:p>
        </p:txBody>
      </p:sp>
      <p:sp>
        <p:nvSpPr>
          <p:cNvPr id="4" name="Slayt Numarası Yer Tutucusu 3"/>
          <p:cNvSpPr>
            <a:spLocks noGrp="1"/>
          </p:cNvSpPr>
          <p:nvPr>
            <p:ph type="sldNum" sz="quarter" idx="12"/>
          </p:nvPr>
        </p:nvSpPr>
        <p:spPr/>
        <p:txBody>
          <a:bodyPr/>
          <a:lstStyle/>
          <a:p>
            <a:fld id="{F302176B-0E47-46AC-8F43-DAB4B8A37D06}" type="slidenum">
              <a:rPr lang="tr-TR" smtClean="0"/>
              <a:pPr/>
              <a:t>22</a:t>
            </a:fld>
            <a:endParaRPr lang="tr-TR" dirty="0"/>
          </a:p>
        </p:txBody>
      </p:sp>
      <p:sp>
        <p:nvSpPr>
          <p:cNvPr id="6" name="Başlık 1"/>
          <p:cNvSpPr txBox="1">
            <a:spLocks/>
          </p:cNvSpPr>
          <p:nvPr/>
        </p:nvSpPr>
        <p:spPr>
          <a:xfrm>
            <a:off x="3048000" y="916773"/>
            <a:ext cx="861060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KAYIT YENİLEME</a:t>
            </a:r>
          </a:p>
        </p:txBody>
      </p:sp>
      <p:pic>
        <p:nvPicPr>
          <p:cNvPr id="7" name="Resim 6" descr="Online &lt;strong&gt;College&lt;/strong&gt; &lt;strong&gt;Registration&lt;/strong&gt; System - thesoftwareguy"/>
          <p:cNvPicPr>
            <a:picLocks noChangeAspect="1"/>
          </p:cNvPicPr>
          <p:nvPr/>
        </p:nvPicPr>
        <p:blipFill rotWithShape="1">
          <a:blip r:embed="rId3" cstate="print">
            <a:extLst>
              <a:ext uri="{28A0092B-C50C-407E-A947-70E740481C1C}">
                <a14:useLocalDpi xmlns:a14="http://schemas.microsoft.com/office/drawing/2010/main" val="0"/>
              </a:ext>
            </a:extLst>
          </a:blip>
          <a:srcRect l="56877"/>
          <a:stretch/>
        </p:blipFill>
        <p:spPr>
          <a:xfrm>
            <a:off x="459144" y="2173358"/>
            <a:ext cx="3223408" cy="2748116"/>
          </a:xfrm>
          <a:prstGeom prst="rect">
            <a:avLst/>
          </a:prstGeom>
        </p:spPr>
      </p:pic>
    </p:spTree>
    <p:extLst>
      <p:ext uri="{BB962C8B-B14F-4D97-AF65-F5344CB8AC3E}">
        <p14:creationId xmlns:p14="http://schemas.microsoft.com/office/powerpoint/2010/main" val="35769527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838200" y="2209801"/>
            <a:ext cx="10820400" cy="4024125"/>
          </a:xfrm>
        </p:spPr>
        <p:txBody>
          <a:bodyPr>
            <a:normAutofit/>
          </a:bodyPr>
          <a:lstStyle/>
          <a:p>
            <a:pPr marL="0" indent="0" algn="r">
              <a:spcBef>
                <a:spcPts val="0"/>
              </a:spcBef>
              <a:buNone/>
            </a:pPr>
            <a:r>
              <a:rPr lang="tr-TR" sz="1800" dirty="0"/>
              <a:t>Ders kaydınızı mümkünse cep telefonu ile yapmayınız. </a:t>
            </a:r>
          </a:p>
          <a:p>
            <a:pPr marL="0" indent="0" algn="r">
              <a:spcBef>
                <a:spcPts val="0"/>
              </a:spcBef>
              <a:buNone/>
            </a:pPr>
            <a:r>
              <a:rPr lang="tr-TR" sz="1800" dirty="0"/>
              <a:t>(İnternet kesintisi durumunda kaydınız olmamaktadır)</a:t>
            </a:r>
          </a:p>
          <a:p>
            <a:pPr marL="0" indent="0" algn="r">
              <a:spcBef>
                <a:spcPts val="0"/>
              </a:spcBef>
              <a:buNone/>
            </a:pPr>
            <a:endParaRPr lang="tr-TR" sz="1800" dirty="0"/>
          </a:p>
          <a:p>
            <a:pPr marL="0" indent="0" algn="r">
              <a:spcBef>
                <a:spcPts val="0"/>
              </a:spcBef>
              <a:buNone/>
            </a:pPr>
            <a:r>
              <a:rPr lang="tr-TR" sz="1800" dirty="0"/>
              <a:t>E-posta, cep telefonu gibi iletişim bilgilerinizi </a:t>
            </a:r>
          </a:p>
          <a:p>
            <a:pPr marL="0" indent="0" algn="r">
              <a:spcBef>
                <a:spcPts val="0"/>
              </a:spcBef>
              <a:buNone/>
            </a:pPr>
            <a:r>
              <a:rPr lang="tr-TR" sz="1800" dirty="0"/>
              <a:t>Pusula sistemine girerek güncelleyiniz.</a:t>
            </a:r>
          </a:p>
          <a:p>
            <a:pPr marL="0" indent="0" algn="r">
              <a:spcBef>
                <a:spcPts val="0"/>
              </a:spcBef>
              <a:buNone/>
            </a:pPr>
            <a:endParaRPr lang="tr-TR" sz="1800" dirty="0"/>
          </a:p>
          <a:p>
            <a:pPr marL="0" indent="0" algn="r">
              <a:spcBef>
                <a:spcPts val="0"/>
              </a:spcBef>
              <a:buNone/>
            </a:pPr>
            <a:r>
              <a:rPr lang="tr-TR" sz="1800" dirty="0"/>
              <a:t>Üniversite (@</a:t>
            </a:r>
            <a:r>
              <a:rPr lang="tr-TR" sz="1800" b="1" dirty="0" err="1"/>
              <a:t>pauedutr</a:t>
            </a:r>
            <a:r>
              <a:rPr lang="tr-TR" sz="1800" dirty="0"/>
              <a:t>), SKS (@</a:t>
            </a:r>
            <a:r>
              <a:rPr lang="tr-TR" sz="1800" b="1" dirty="0" err="1"/>
              <a:t>pausks</a:t>
            </a:r>
            <a:r>
              <a:rPr lang="tr-TR" sz="1800" dirty="0"/>
              <a:t>) ve </a:t>
            </a:r>
          </a:p>
          <a:p>
            <a:pPr marL="0" indent="0" algn="r">
              <a:spcBef>
                <a:spcPts val="0"/>
              </a:spcBef>
              <a:buNone/>
            </a:pPr>
            <a:r>
              <a:rPr lang="tr-TR" sz="1800" dirty="0"/>
              <a:t>PDREM (@</a:t>
            </a:r>
            <a:r>
              <a:rPr lang="tr-TR" sz="1800" b="1" dirty="0" err="1"/>
              <a:t>paupdrem</a:t>
            </a:r>
            <a:r>
              <a:rPr lang="tr-TR" sz="1800" dirty="0"/>
              <a:t>)’in </a:t>
            </a:r>
            <a:r>
              <a:rPr lang="tr-TR" sz="1800" dirty="0" err="1"/>
              <a:t>instagram</a:t>
            </a:r>
            <a:r>
              <a:rPr lang="tr-TR" sz="1800" dirty="0"/>
              <a:t> hesaplarını </a:t>
            </a:r>
          </a:p>
          <a:p>
            <a:pPr marL="0" indent="0" algn="r">
              <a:spcBef>
                <a:spcPts val="0"/>
              </a:spcBef>
              <a:buNone/>
            </a:pPr>
            <a:r>
              <a:rPr lang="tr-TR" sz="1800" dirty="0"/>
              <a:t>takip etmek güncel gelişmelerden anında  </a:t>
            </a:r>
          </a:p>
          <a:p>
            <a:pPr marL="0" indent="0" algn="r">
              <a:spcBef>
                <a:spcPts val="0"/>
              </a:spcBef>
              <a:buNone/>
            </a:pPr>
            <a:r>
              <a:rPr lang="tr-TR" sz="1800" dirty="0"/>
              <a:t>haberdar olmanızı sağlayacaktır. </a:t>
            </a:r>
          </a:p>
        </p:txBody>
      </p:sp>
      <p:sp>
        <p:nvSpPr>
          <p:cNvPr id="3" name="Slayt Numarası Yer Tutucusu 2"/>
          <p:cNvSpPr>
            <a:spLocks noGrp="1"/>
          </p:cNvSpPr>
          <p:nvPr>
            <p:ph type="sldNum" sz="quarter" idx="12"/>
          </p:nvPr>
        </p:nvSpPr>
        <p:spPr/>
        <p:txBody>
          <a:bodyPr/>
          <a:lstStyle/>
          <a:p>
            <a:fld id="{F302176B-0E47-46AC-8F43-DAB4B8A37D06}" type="slidenum">
              <a:rPr lang="tr-TR" smtClean="0"/>
              <a:pPr/>
              <a:t>23</a:t>
            </a:fld>
            <a:endParaRPr lang="tr-TR"/>
          </a:p>
        </p:txBody>
      </p:sp>
      <p:sp>
        <p:nvSpPr>
          <p:cNvPr id="6" name="Başlık 1"/>
          <p:cNvSpPr txBox="1">
            <a:spLocks/>
          </p:cNvSpPr>
          <p:nvPr/>
        </p:nvSpPr>
        <p:spPr>
          <a:xfrm>
            <a:off x="3048000" y="916773"/>
            <a:ext cx="861060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hatırlatmalar</a:t>
            </a:r>
          </a:p>
        </p:txBody>
      </p:sp>
      <p:pic>
        <p:nvPicPr>
          <p:cNvPr id="7" name="Resim 6"/>
          <p:cNvPicPr>
            <a:picLocks noChangeAspect="1"/>
          </p:cNvPicPr>
          <p:nvPr/>
        </p:nvPicPr>
        <p:blipFill rotWithShape="1">
          <a:blip r:embed="rId2"/>
          <a:srcRect l="23548" t="9785" r="23065" b="4013"/>
          <a:stretch/>
        </p:blipFill>
        <p:spPr>
          <a:xfrm>
            <a:off x="763816" y="2015612"/>
            <a:ext cx="4568367" cy="414921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2855963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p:txBody>
          <a:bodyPr>
            <a:normAutofit/>
          </a:bodyPr>
          <a:lstStyle/>
          <a:p>
            <a:r>
              <a:rPr lang="tr-TR" altLang="tr-TR" sz="3600" b="1" i="1" dirty="0"/>
              <a:t>ÖĞRENİM KATKI ÜCRETİ</a:t>
            </a:r>
            <a:endParaRPr lang="tr-TR" sz="3600" b="1" i="1" dirty="0"/>
          </a:p>
        </p:txBody>
      </p:sp>
      <p:sp>
        <p:nvSpPr>
          <p:cNvPr id="2" name="İçerik Yer Tutucusu 1"/>
          <p:cNvSpPr>
            <a:spLocks noGrp="1"/>
          </p:cNvSpPr>
          <p:nvPr>
            <p:ph idx="1"/>
          </p:nvPr>
        </p:nvSpPr>
        <p:spPr>
          <a:xfrm>
            <a:off x="4886632" y="2075649"/>
            <a:ext cx="6619568" cy="4024125"/>
          </a:xfrm>
        </p:spPr>
        <p:txBody>
          <a:bodyPr>
            <a:normAutofit/>
          </a:bodyPr>
          <a:lstStyle/>
          <a:p>
            <a:pPr marL="0" indent="0" algn="r">
              <a:buNone/>
            </a:pPr>
            <a:r>
              <a:rPr lang="tr-TR" altLang="tr-TR" sz="1800" dirty="0"/>
              <a:t>İkinci öğretim öğrencileri ve öğrencinin kazandığı ikinci üniversite ise harç ücreti ödemesi gerekmektedir.  Öğrenim ücretini iki taksit halinde güz ve bahar dönemlerinden önce, belirtilen süre içerisinde öder. </a:t>
            </a:r>
          </a:p>
          <a:p>
            <a:pPr marL="0" indent="0" algn="r">
              <a:buNone/>
            </a:pPr>
            <a:endParaRPr lang="tr-TR" altLang="tr-TR" sz="1800" dirty="0"/>
          </a:p>
          <a:p>
            <a:pPr marL="0" indent="0" algn="r">
              <a:buNone/>
            </a:pPr>
            <a:r>
              <a:rPr lang="tr-TR" altLang="tr-TR" sz="1800" dirty="0"/>
              <a:t>Harcı zamanında ödemeyen öğrenciler kayıt yaptıramaz.</a:t>
            </a:r>
          </a:p>
          <a:p>
            <a:pPr marL="0" indent="0" algn="r">
              <a:buNone/>
            </a:pPr>
            <a:endParaRPr lang="tr-TR" altLang="tr-TR" sz="1800" dirty="0"/>
          </a:p>
          <a:p>
            <a:pPr marL="0" indent="0" algn="r">
              <a:buNone/>
            </a:pPr>
            <a:r>
              <a:rPr lang="tr-TR" altLang="tr-TR" sz="1800" b="1" dirty="0"/>
              <a:t>Güz Dönemi Harç Ücreti Ödeme Tarihleri: </a:t>
            </a:r>
          </a:p>
          <a:p>
            <a:pPr marL="0" indent="0" algn="r">
              <a:buNone/>
            </a:pPr>
            <a:r>
              <a:rPr lang="tr-TR" sz="1800" dirty="0"/>
              <a:t>16-22 Eylül 2023	</a:t>
            </a:r>
          </a:p>
          <a:p>
            <a:pPr marL="0" indent="0" algn="r">
              <a:buNone/>
            </a:pPr>
            <a:endParaRPr lang="tr-TR" altLang="tr-TR" sz="1800" dirty="0"/>
          </a:p>
        </p:txBody>
      </p:sp>
      <p:sp>
        <p:nvSpPr>
          <p:cNvPr id="4" name="Slayt Numarası Yer Tutucusu 3"/>
          <p:cNvSpPr>
            <a:spLocks noGrp="1"/>
          </p:cNvSpPr>
          <p:nvPr>
            <p:ph type="sldNum" sz="quarter" idx="12"/>
          </p:nvPr>
        </p:nvSpPr>
        <p:spPr/>
        <p:txBody>
          <a:bodyPr/>
          <a:lstStyle/>
          <a:p>
            <a:fld id="{F302176B-0E47-46AC-8F43-DAB4B8A37D06}" type="slidenum">
              <a:rPr lang="tr-TR" smtClean="0"/>
              <a:pPr/>
              <a:t>24</a:t>
            </a:fld>
            <a:endParaRPr lang="tr-TR"/>
          </a:p>
        </p:txBody>
      </p:sp>
      <p:pic>
        <p:nvPicPr>
          <p:cNvPr id="5" name="Resim 4" descr="Icon Calendar Stylized Vector · Free image on Pixabay"/>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8865" y="2075649"/>
            <a:ext cx="2762057" cy="2632586"/>
          </a:xfrm>
          <a:prstGeom prst="rect">
            <a:avLst/>
          </a:prstGeom>
        </p:spPr>
      </p:pic>
    </p:spTree>
    <p:extLst>
      <p:ext uri="{BB962C8B-B14F-4D97-AF65-F5344CB8AC3E}">
        <p14:creationId xmlns:p14="http://schemas.microsoft.com/office/powerpoint/2010/main" val="33399609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p:txBody>
          <a:bodyPr>
            <a:normAutofit/>
          </a:bodyPr>
          <a:lstStyle/>
          <a:p>
            <a:r>
              <a:rPr lang="tr-TR" altLang="tr-TR" sz="3600" b="1" i="1" dirty="0"/>
              <a:t>DERS KAYDI </a:t>
            </a:r>
            <a:endParaRPr lang="tr-TR" sz="3600" b="1" i="1" dirty="0"/>
          </a:p>
        </p:txBody>
      </p:sp>
      <p:sp>
        <p:nvSpPr>
          <p:cNvPr id="2" name="İçerik Yer Tutucusu 1"/>
          <p:cNvSpPr>
            <a:spLocks noGrp="1"/>
          </p:cNvSpPr>
          <p:nvPr>
            <p:ph idx="1"/>
          </p:nvPr>
        </p:nvSpPr>
        <p:spPr>
          <a:xfrm>
            <a:off x="6414248" y="2075649"/>
            <a:ext cx="5091952" cy="3340893"/>
          </a:xfrm>
        </p:spPr>
        <p:txBody>
          <a:bodyPr>
            <a:normAutofit/>
          </a:bodyPr>
          <a:lstStyle/>
          <a:p>
            <a:pPr marL="0" indent="0" algn="r">
              <a:buNone/>
            </a:pPr>
            <a:r>
              <a:rPr lang="de-DE" altLang="tr-TR" sz="1800" dirty="0" err="1">
                <a:solidFill>
                  <a:schemeClr val="tx1"/>
                </a:solidFill>
              </a:rPr>
              <a:t>Öğrenci</a:t>
            </a:r>
            <a:r>
              <a:rPr lang="tr-TR" altLang="tr-TR" sz="1800" dirty="0" err="1">
                <a:solidFill>
                  <a:schemeClr val="tx1"/>
                </a:solidFill>
              </a:rPr>
              <a:t>ler</a:t>
            </a:r>
            <a:r>
              <a:rPr lang="de-DE" altLang="tr-TR" sz="1800" dirty="0">
                <a:solidFill>
                  <a:schemeClr val="tx1"/>
                </a:solidFill>
              </a:rPr>
              <a:t> </a:t>
            </a:r>
            <a:r>
              <a:rPr lang="de-DE" altLang="tr-TR" sz="1800" dirty="0" err="1">
                <a:solidFill>
                  <a:schemeClr val="tx1"/>
                </a:solidFill>
              </a:rPr>
              <a:t>yarıyıl</a:t>
            </a:r>
            <a:r>
              <a:rPr lang="de-DE" altLang="tr-TR" sz="1800" dirty="0">
                <a:solidFill>
                  <a:schemeClr val="tx1"/>
                </a:solidFill>
              </a:rPr>
              <a:t> </a:t>
            </a:r>
            <a:r>
              <a:rPr lang="de-DE" altLang="tr-TR" sz="1800" dirty="0" err="1">
                <a:solidFill>
                  <a:schemeClr val="tx1"/>
                </a:solidFill>
              </a:rPr>
              <a:t>başında</a:t>
            </a:r>
            <a:r>
              <a:rPr lang="de-DE" altLang="tr-TR" sz="1800" dirty="0">
                <a:solidFill>
                  <a:schemeClr val="tx1"/>
                </a:solidFill>
              </a:rPr>
              <a:t> </a:t>
            </a:r>
            <a:r>
              <a:rPr lang="de-DE" altLang="tr-TR" sz="1800" dirty="0" err="1">
                <a:solidFill>
                  <a:schemeClr val="tx1"/>
                </a:solidFill>
              </a:rPr>
              <a:t>programına</a:t>
            </a:r>
            <a:r>
              <a:rPr lang="de-DE" altLang="tr-TR" sz="1800" dirty="0">
                <a:solidFill>
                  <a:schemeClr val="tx1"/>
                </a:solidFill>
              </a:rPr>
              <a:t> </a:t>
            </a:r>
            <a:r>
              <a:rPr lang="de-DE" altLang="tr-TR" sz="1800" dirty="0" err="1">
                <a:solidFill>
                  <a:schemeClr val="tx1"/>
                </a:solidFill>
              </a:rPr>
              <a:t>başarısızlığı</a:t>
            </a:r>
            <a:r>
              <a:rPr lang="de-DE" altLang="tr-TR" sz="1800" dirty="0">
                <a:solidFill>
                  <a:schemeClr val="tx1"/>
                </a:solidFill>
              </a:rPr>
              <a:t> </a:t>
            </a:r>
            <a:r>
              <a:rPr lang="de-DE" altLang="tr-TR" sz="1800" dirty="0" err="1">
                <a:solidFill>
                  <a:schemeClr val="tx1"/>
                </a:solidFill>
              </a:rPr>
              <a:t>nedeniyle</a:t>
            </a:r>
            <a:r>
              <a:rPr lang="de-DE" altLang="tr-TR" sz="1800" dirty="0">
                <a:solidFill>
                  <a:schemeClr val="tx1"/>
                </a:solidFill>
              </a:rPr>
              <a:t> </a:t>
            </a:r>
            <a:r>
              <a:rPr lang="de-DE" altLang="tr-TR" sz="1800" dirty="0" err="1">
                <a:solidFill>
                  <a:schemeClr val="tx1"/>
                </a:solidFill>
              </a:rPr>
              <a:t>tekrarlamak</a:t>
            </a:r>
            <a:r>
              <a:rPr lang="de-DE" altLang="tr-TR" sz="1800" dirty="0">
                <a:solidFill>
                  <a:schemeClr val="tx1"/>
                </a:solidFill>
              </a:rPr>
              <a:t> </a:t>
            </a:r>
            <a:r>
              <a:rPr lang="de-DE" altLang="tr-TR" sz="1800" dirty="0" err="1">
                <a:solidFill>
                  <a:schemeClr val="tx1"/>
                </a:solidFill>
              </a:rPr>
              <a:t>ve</a:t>
            </a:r>
            <a:r>
              <a:rPr lang="de-DE" altLang="tr-TR" sz="1800" dirty="0">
                <a:solidFill>
                  <a:schemeClr val="tx1"/>
                </a:solidFill>
              </a:rPr>
              <a:t> </a:t>
            </a:r>
            <a:r>
              <a:rPr lang="tr-TR" altLang="tr-TR" sz="1800" dirty="0">
                <a:solidFill>
                  <a:schemeClr val="tx1"/>
                </a:solidFill>
              </a:rPr>
              <a:t>almak</a:t>
            </a:r>
            <a:r>
              <a:rPr lang="de-DE" altLang="tr-TR" sz="1800" dirty="0">
                <a:solidFill>
                  <a:schemeClr val="tx1"/>
                </a:solidFill>
              </a:rPr>
              <a:t> </a:t>
            </a:r>
            <a:r>
              <a:rPr lang="de-DE" altLang="tr-TR" sz="1800" dirty="0" err="1">
                <a:solidFill>
                  <a:schemeClr val="tx1"/>
                </a:solidFill>
              </a:rPr>
              <a:t>zorunda</a:t>
            </a:r>
            <a:r>
              <a:rPr lang="de-DE" altLang="tr-TR" sz="1800" dirty="0">
                <a:solidFill>
                  <a:schemeClr val="tx1"/>
                </a:solidFill>
              </a:rPr>
              <a:t> </a:t>
            </a:r>
            <a:r>
              <a:rPr lang="de-DE" altLang="tr-TR" sz="1800" dirty="0" err="1">
                <a:solidFill>
                  <a:schemeClr val="tx1"/>
                </a:solidFill>
              </a:rPr>
              <a:t>olduğu</a:t>
            </a:r>
            <a:r>
              <a:rPr lang="de-DE" altLang="tr-TR" sz="1800" dirty="0">
                <a:solidFill>
                  <a:schemeClr val="tx1"/>
                </a:solidFill>
              </a:rPr>
              <a:t> </a:t>
            </a:r>
            <a:r>
              <a:rPr lang="de-DE" altLang="tr-TR" sz="1800" dirty="0" err="1">
                <a:solidFill>
                  <a:schemeClr val="tx1"/>
                </a:solidFill>
              </a:rPr>
              <a:t>dersleri</a:t>
            </a:r>
            <a:r>
              <a:rPr lang="de-DE" altLang="tr-TR" sz="1800" dirty="0">
                <a:solidFill>
                  <a:schemeClr val="tx1"/>
                </a:solidFill>
              </a:rPr>
              <a:t> </a:t>
            </a:r>
            <a:r>
              <a:rPr lang="tr-TR" altLang="tr-TR" sz="1800" dirty="0">
                <a:solidFill>
                  <a:schemeClr val="tx1"/>
                </a:solidFill>
              </a:rPr>
              <a:t>eklemek</a:t>
            </a:r>
            <a:r>
              <a:rPr lang="de-DE" altLang="tr-TR" sz="1800" dirty="0">
                <a:solidFill>
                  <a:schemeClr val="tx1"/>
                </a:solidFill>
              </a:rPr>
              <a:t> </a:t>
            </a:r>
            <a:r>
              <a:rPr lang="de-DE" altLang="tr-TR" sz="1800" dirty="0" err="1">
                <a:solidFill>
                  <a:schemeClr val="tx1"/>
                </a:solidFill>
              </a:rPr>
              <a:t>zorundadı</a:t>
            </a:r>
            <a:r>
              <a:rPr lang="tr-TR" altLang="tr-TR" sz="1800" dirty="0">
                <a:solidFill>
                  <a:schemeClr val="tx1"/>
                </a:solidFill>
              </a:rPr>
              <a:t>r</a:t>
            </a:r>
            <a:r>
              <a:rPr lang="de-DE" altLang="tr-TR" sz="1800" dirty="0">
                <a:solidFill>
                  <a:schemeClr val="tx1"/>
                </a:solidFill>
              </a:rPr>
              <a:t>.</a:t>
            </a:r>
            <a:r>
              <a:rPr lang="tr-TR" altLang="tr-TR" sz="1800" dirty="0">
                <a:solidFill>
                  <a:schemeClr val="tx1"/>
                </a:solidFill>
              </a:rPr>
              <a:t> Bu işlem PAÜ </a:t>
            </a:r>
            <a:r>
              <a:rPr lang="tr-TR" altLang="tr-TR" sz="1800" dirty="0" err="1">
                <a:solidFill>
                  <a:schemeClr val="tx1"/>
                </a:solidFill>
              </a:rPr>
              <a:t>Pusula’daki</a:t>
            </a:r>
            <a:r>
              <a:rPr lang="tr-TR" altLang="tr-TR" sz="1800" dirty="0">
                <a:solidFill>
                  <a:schemeClr val="tx1"/>
                </a:solidFill>
              </a:rPr>
              <a:t> Öğrenci Bilgi Sistemi’nden yapılır ve dersler seçildikten sonra danışman tarafından onaylanması gerekir.</a:t>
            </a:r>
          </a:p>
          <a:p>
            <a:pPr marL="0" indent="0" algn="r">
              <a:buNone/>
            </a:pPr>
            <a:endParaRPr lang="tr-TR" sz="1800" dirty="0">
              <a:solidFill>
                <a:schemeClr val="tx1"/>
              </a:solidFill>
            </a:endParaRPr>
          </a:p>
          <a:p>
            <a:pPr marL="0" indent="0" algn="r">
              <a:buNone/>
            </a:pPr>
            <a:r>
              <a:rPr lang="tr-TR" sz="1800" dirty="0">
                <a:solidFill>
                  <a:schemeClr val="tx1"/>
                </a:solidFill>
              </a:rPr>
              <a:t>Zamanında ders kaydı yapamadığınızda ekle-sil döneminde dilekçe vermeniz gerekir.</a:t>
            </a:r>
          </a:p>
          <a:p>
            <a:pPr marL="0" indent="0" algn="r">
              <a:buNone/>
            </a:pPr>
            <a:endParaRPr lang="tr-TR" sz="1800" dirty="0">
              <a:solidFill>
                <a:schemeClr val="tx1"/>
              </a:solidFill>
            </a:endParaRPr>
          </a:p>
        </p:txBody>
      </p:sp>
      <p:sp>
        <p:nvSpPr>
          <p:cNvPr id="4" name="Slayt Numarası Yer Tutucusu 3"/>
          <p:cNvSpPr>
            <a:spLocks noGrp="1"/>
          </p:cNvSpPr>
          <p:nvPr>
            <p:ph type="sldNum" sz="quarter" idx="12"/>
          </p:nvPr>
        </p:nvSpPr>
        <p:spPr/>
        <p:txBody>
          <a:bodyPr/>
          <a:lstStyle/>
          <a:p>
            <a:fld id="{F302176B-0E47-46AC-8F43-DAB4B8A37D06}" type="slidenum">
              <a:rPr lang="tr-TR" smtClean="0"/>
              <a:pPr/>
              <a:t>25</a:t>
            </a:fld>
            <a:endParaRPr lang="tr-TR"/>
          </a:p>
        </p:txBody>
      </p:sp>
      <p:pic>
        <p:nvPicPr>
          <p:cNvPr id="5" name="Resim 4"/>
          <p:cNvPicPr>
            <a:picLocks noChangeAspect="1"/>
          </p:cNvPicPr>
          <p:nvPr/>
        </p:nvPicPr>
        <p:blipFill rotWithShape="1">
          <a:blip r:embed="rId2" cstate="print">
            <a:extLst>
              <a:ext uri="{28A0092B-C50C-407E-A947-70E740481C1C}">
                <a14:useLocalDpi xmlns:a14="http://schemas.microsoft.com/office/drawing/2010/main" val="0"/>
              </a:ext>
            </a:extLst>
          </a:blip>
          <a:srcRect l="25709" r="4497"/>
          <a:stretch/>
        </p:blipFill>
        <p:spPr>
          <a:xfrm>
            <a:off x="983226" y="2057401"/>
            <a:ext cx="4660491" cy="3352625"/>
          </a:xfrm>
          <a:prstGeom prst="rect">
            <a:avLst/>
          </a:prstGeom>
        </p:spPr>
      </p:pic>
    </p:spTree>
    <p:extLst>
      <p:ext uri="{BB962C8B-B14F-4D97-AF65-F5344CB8AC3E}">
        <p14:creationId xmlns:p14="http://schemas.microsoft.com/office/powerpoint/2010/main" val="12660122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699247" y="2057401"/>
            <a:ext cx="9762275" cy="4608511"/>
          </a:xfrm>
        </p:spPr>
        <p:txBody>
          <a:bodyPr>
            <a:normAutofit/>
          </a:bodyPr>
          <a:lstStyle/>
          <a:p>
            <a:pPr marL="0" indent="0">
              <a:lnSpc>
                <a:spcPct val="80000"/>
              </a:lnSpc>
              <a:buNone/>
            </a:pPr>
            <a:r>
              <a:rPr lang="tr-TR" altLang="tr-TR" sz="1800" dirty="0"/>
              <a:t>Ders seçiminde aşağıdaki sıralama dikkate alınır: </a:t>
            </a:r>
          </a:p>
          <a:p>
            <a:pPr>
              <a:lnSpc>
                <a:spcPct val="80000"/>
              </a:lnSpc>
            </a:pPr>
            <a:r>
              <a:rPr lang="tr-TR" altLang="tr-TR" sz="1800" dirty="0"/>
              <a:t>Önceki yarıyıllara ait derslerden alıp da başarısız olduğu dersler,</a:t>
            </a:r>
          </a:p>
          <a:p>
            <a:pPr>
              <a:lnSpc>
                <a:spcPct val="80000"/>
              </a:lnSpc>
            </a:pPr>
            <a:r>
              <a:rPr lang="tr-TR" altLang="tr-TR" sz="1800" dirty="0"/>
              <a:t>Önceki yarıyıllara ait daha önce almadığı dersler,</a:t>
            </a:r>
          </a:p>
          <a:p>
            <a:pPr>
              <a:lnSpc>
                <a:spcPct val="80000"/>
              </a:lnSpc>
            </a:pPr>
            <a:r>
              <a:rPr lang="tr-TR" altLang="tr-TR" sz="1800" dirty="0"/>
              <a:t>Bulunduğu yarıyıla ait derslerden alıp da başarısız olduğu dersler,</a:t>
            </a:r>
          </a:p>
          <a:p>
            <a:pPr>
              <a:lnSpc>
                <a:spcPct val="80000"/>
              </a:lnSpc>
            </a:pPr>
            <a:r>
              <a:rPr lang="tr-TR" altLang="tr-TR" sz="1800" dirty="0"/>
              <a:t>Bulunduğu yarıyıla ait daha önce almadığı dersler,</a:t>
            </a:r>
          </a:p>
          <a:p>
            <a:pPr>
              <a:lnSpc>
                <a:spcPct val="80000"/>
              </a:lnSpc>
            </a:pPr>
            <a:r>
              <a:rPr lang="tr-TR" altLang="tr-TR" sz="1800" dirty="0"/>
              <a:t>Bulunduğu yarıyılın bir üst yarıyılına ait alıp başarısız olduğu dersler,</a:t>
            </a:r>
          </a:p>
          <a:p>
            <a:pPr>
              <a:lnSpc>
                <a:spcPct val="80000"/>
              </a:lnSpc>
            </a:pPr>
            <a:r>
              <a:rPr lang="tr-TR" altLang="tr-TR" sz="1800" dirty="0"/>
              <a:t>Bulunduğu yarıyılın bir üst yarıyılına ait daha önce almadığı dersler,</a:t>
            </a:r>
          </a:p>
          <a:p>
            <a:pPr>
              <a:lnSpc>
                <a:spcPct val="80000"/>
              </a:lnSpc>
            </a:pPr>
            <a:r>
              <a:rPr lang="tr-TR" altLang="tr-TR" sz="1800" dirty="0"/>
              <a:t>Güz ve bahar yarıyıllarında en az 20 kredilik ders almak zorunludur.</a:t>
            </a:r>
          </a:p>
          <a:p>
            <a:pPr>
              <a:lnSpc>
                <a:spcPct val="80000"/>
              </a:lnSpc>
            </a:pPr>
            <a:r>
              <a:rPr lang="tr-TR" altLang="tr-TR" sz="1800" dirty="0"/>
              <a:t>Önkoşullu bir dersi seçebilmesi için, o derse önkoşul olan ders/dersleri daha önce almış ve en az koşullu geçer not almış olması gerekir.</a:t>
            </a:r>
          </a:p>
        </p:txBody>
      </p:sp>
      <p:sp>
        <p:nvSpPr>
          <p:cNvPr id="4" name="Slayt Numarası Yer Tutucusu 3"/>
          <p:cNvSpPr>
            <a:spLocks noGrp="1"/>
          </p:cNvSpPr>
          <p:nvPr>
            <p:ph type="sldNum" sz="quarter" idx="12"/>
          </p:nvPr>
        </p:nvSpPr>
        <p:spPr/>
        <p:txBody>
          <a:bodyPr/>
          <a:lstStyle/>
          <a:p>
            <a:fld id="{F302176B-0E47-46AC-8F43-DAB4B8A37D06}" type="slidenum">
              <a:rPr lang="tr-TR" smtClean="0"/>
              <a:pPr/>
              <a:t>26</a:t>
            </a:fld>
            <a:endParaRPr lang="tr-TR"/>
          </a:p>
        </p:txBody>
      </p:sp>
      <p:sp>
        <p:nvSpPr>
          <p:cNvPr id="6" name="Başlık 2"/>
          <p:cNvSpPr>
            <a:spLocks noGrp="1"/>
          </p:cNvSpPr>
          <p:nvPr>
            <p:ph type="title"/>
          </p:nvPr>
        </p:nvSpPr>
        <p:spPr>
          <a:xfrm>
            <a:off x="2895600" y="764373"/>
            <a:ext cx="8610600" cy="1293028"/>
          </a:xfrm>
        </p:spPr>
        <p:txBody>
          <a:bodyPr>
            <a:normAutofit/>
          </a:bodyPr>
          <a:lstStyle/>
          <a:p>
            <a:r>
              <a:rPr lang="tr-TR" altLang="tr-TR" sz="3600" b="1" i="1" dirty="0"/>
              <a:t>DERS seçimi</a:t>
            </a:r>
            <a:endParaRPr lang="tr-TR" sz="3600" b="1" i="1" dirty="0"/>
          </a:p>
        </p:txBody>
      </p:sp>
      <p:pic>
        <p:nvPicPr>
          <p:cNvPr id="7" name="Resim 6" descr="&lt;strong&gt;Books&lt;/strong&gt; Education School · Free photo on Pixabay"/>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09622" y="2281695"/>
            <a:ext cx="2849955" cy="2137467"/>
          </a:xfrm>
          <a:prstGeom prst="rect">
            <a:avLst/>
          </a:prstGeom>
        </p:spPr>
      </p:pic>
    </p:spTree>
    <p:extLst>
      <p:ext uri="{BB962C8B-B14F-4D97-AF65-F5344CB8AC3E}">
        <p14:creationId xmlns:p14="http://schemas.microsoft.com/office/powerpoint/2010/main" val="15205218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p:txBody>
          <a:bodyPr>
            <a:normAutofit/>
          </a:bodyPr>
          <a:lstStyle/>
          <a:p>
            <a:r>
              <a:rPr lang="tr-TR" sz="3600" b="1" i="1" dirty="0"/>
              <a:t>DERS SEÇİMİ</a:t>
            </a:r>
          </a:p>
        </p:txBody>
      </p:sp>
      <p:sp>
        <p:nvSpPr>
          <p:cNvPr id="2" name="İçerik Yer Tutucusu 1"/>
          <p:cNvSpPr>
            <a:spLocks noGrp="1"/>
          </p:cNvSpPr>
          <p:nvPr>
            <p:ph idx="1"/>
          </p:nvPr>
        </p:nvSpPr>
        <p:spPr>
          <a:xfrm>
            <a:off x="685800" y="2194560"/>
            <a:ext cx="6127955" cy="4024125"/>
          </a:xfrm>
        </p:spPr>
        <p:txBody>
          <a:bodyPr>
            <a:normAutofit/>
          </a:bodyPr>
          <a:lstStyle/>
          <a:p>
            <a:pPr marL="0" indent="0">
              <a:lnSpc>
                <a:spcPct val="80000"/>
              </a:lnSpc>
              <a:buNone/>
            </a:pPr>
            <a:r>
              <a:rPr lang="tr-TR" altLang="tr-TR" sz="1800" dirty="0"/>
              <a:t>Öğrencinin her dönem alabileceği azami kredi sayısı; eğer dönem içinde alması gereken kredi sayısı 30’un üstündeyse; </a:t>
            </a:r>
          </a:p>
          <a:p>
            <a:pPr marL="0" indent="0">
              <a:lnSpc>
                <a:spcPct val="80000"/>
              </a:lnSpc>
              <a:buNone/>
            </a:pPr>
            <a:endParaRPr lang="tr-TR" altLang="tr-TR" sz="1800" dirty="0"/>
          </a:p>
          <a:p>
            <a:pPr marL="0" indent="0">
              <a:lnSpc>
                <a:spcPct val="80000"/>
              </a:lnSpc>
              <a:buNone/>
            </a:pPr>
            <a:r>
              <a:rPr lang="tr-TR" altLang="tr-TR" sz="1800" dirty="0"/>
              <a:t>Akademik ortalamasına göre;</a:t>
            </a:r>
          </a:p>
          <a:p>
            <a:pPr marL="0" lvl="2" indent="0">
              <a:lnSpc>
                <a:spcPct val="80000"/>
              </a:lnSpc>
              <a:buFont typeface="Wingdings" panose="05000000000000000000" pitchFamily="2" charset="2"/>
              <a:buChar char="Ø"/>
            </a:pPr>
            <a:r>
              <a:rPr lang="tr-TR" altLang="tr-TR" dirty="0"/>
              <a:t>2.00’ın altında olan öğrenciler için  en fazla 30 kredi,</a:t>
            </a:r>
            <a:r>
              <a:rPr lang="tr-TR" altLang="tr-TR" dirty="0">
                <a:solidFill>
                  <a:srgbClr val="FF0000"/>
                </a:solidFill>
              </a:rPr>
              <a:t> </a:t>
            </a:r>
          </a:p>
          <a:p>
            <a:pPr marL="0" lvl="2" indent="0">
              <a:lnSpc>
                <a:spcPct val="80000"/>
              </a:lnSpc>
              <a:buFont typeface="Wingdings" panose="05000000000000000000" pitchFamily="2" charset="2"/>
              <a:buChar char="Ø"/>
            </a:pPr>
            <a:r>
              <a:rPr lang="tr-TR" altLang="tr-TR" dirty="0">
                <a:solidFill>
                  <a:schemeClr val="tx1"/>
                </a:solidFill>
              </a:rPr>
              <a:t>2.00-2.49 arası olanlar için en fazla 36 kredi, </a:t>
            </a:r>
          </a:p>
          <a:p>
            <a:pPr marL="0" lvl="2" indent="0">
              <a:lnSpc>
                <a:spcPct val="80000"/>
              </a:lnSpc>
              <a:buFont typeface="Wingdings" panose="05000000000000000000" pitchFamily="2" charset="2"/>
              <a:buChar char="Ø"/>
            </a:pPr>
            <a:r>
              <a:rPr lang="tr-TR" altLang="tr-TR" dirty="0">
                <a:solidFill>
                  <a:schemeClr val="tx1"/>
                </a:solidFill>
              </a:rPr>
              <a:t>2.50’den fazla olanlar ise en fazla 42 kredidir.</a:t>
            </a:r>
          </a:p>
          <a:p>
            <a:pPr marL="0" lvl="2" indent="0">
              <a:lnSpc>
                <a:spcPct val="80000"/>
              </a:lnSpc>
              <a:buFont typeface="Wingdings" panose="05000000000000000000" pitchFamily="2" charset="2"/>
              <a:buChar char="Ø"/>
            </a:pPr>
            <a:r>
              <a:rPr lang="tr-TR" altLang="tr-TR" dirty="0">
                <a:solidFill>
                  <a:schemeClr val="tx1"/>
                </a:solidFill>
              </a:rPr>
              <a:t>Eğer öğrencinin dönem içinde alması gereken kredi sayısı 30’un altındaysa maksimum 30 kredi alabilir.</a:t>
            </a:r>
          </a:p>
          <a:p>
            <a:pPr marL="777240" lvl="2" indent="0">
              <a:lnSpc>
                <a:spcPct val="80000"/>
              </a:lnSpc>
              <a:buNone/>
            </a:pPr>
            <a:endParaRPr lang="tr-TR" altLang="tr-TR" dirty="0">
              <a:solidFill>
                <a:schemeClr val="tx1"/>
              </a:solidFill>
            </a:endParaRPr>
          </a:p>
          <a:p>
            <a:pPr marL="0" lvl="2" indent="0">
              <a:lnSpc>
                <a:spcPct val="80000"/>
              </a:lnSpc>
              <a:buNone/>
            </a:pPr>
            <a:r>
              <a:rPr lang="de-DE" altLang="tr-TR" dirty="0" err="1">
                <a:solidFill>
                  <a:schemeClr val="tx1"/>
                </a:solidFill>
              </a:rPr>
              <a:t>Öğrenci</a:t>
            </a:r>
            <a:r>
              <a:rPr lang="de-DE" altLang="tr-TR" dirty="0">
                <a:solidFill>
                  <a:schemeClr val="tx1"/>
                </a:solidFill>
              </a:rPr>
              <a:t>, </a:t>
            </a:r>
            <a:r>
              <a:rPr lang="de-DE" altLang="tr-TR" dirty="0" err="1">
                <a:solidFill>
                  <a:schemeClr val="tx1"/>
                </a:solidFill>
              </a:rPr>
              <a:t>süresi</a:t>
            </a:r>
            <a:r>
              <a:rPr lang="de-DE" altLang="tr-TR" dirty="0">
                <a:solidFill>
                  <a:schemeClr val="tx1"/>
                </a:solidFill>
              </a:rPr>
              <a:t> </a:t>
            </a:r>
            <a:r>
              <a:rPr lang="de-DE" altLang="tr-TR" dirty="0" err="1">
                <a:solidFill>
                  <a:schemeClr val="tx1"/>
                </a:solidFill>
              </a:rPr>
              <a:t>içinde</a:t>
            </a:r>
            <a:r>
              <a:rPr lang="de-DE" altLang="tr-TR" dirty="0">
                <a:solidFill>
                  <a:schemeClr val="tx1"/>
                </a:solidFill>
              </a:rPr>
              <a:t> </a:t>
            </a:r>
            <a:r>
              <a:rPr lang="de-DE" altLang="tr-TR" dirty="0" err="1">
                <a:solidFill>
                  <a:schemeClr val="tx1"/>
                </a:solidFill>
              </a:rPr>
              <a:t>usulüne</a:t>
            </a:r>
            <a:r>
              <a:rPr lang="de-DE" altLang="tr-TR" dirty="0">
                <a:solidFill>
                  <a:schemeClr val="tx1"/>
                </a:solidFill>
              </a:rPr>
              <a:t> </a:t>
            </a:r>
            <a:r>
              <a:rPr lang="de-DE" altLang="tr-TR" dirty="0" err="1">
                <a:solidFill>
                  <a:schemeClr val="tx1"/>
                </a:solidFill>
              </a:rPr>
              <a:t>uygun</a:t>
            </a:r>
            <a:r>
              <a:rPr lang="de-DE" altLang="tr-TR" dirty="0">
                <a:solidFill>
                  <a:schemeClr val="tx1"/>
                </a:solidFill>
              </a:rPr>
              <a:t> </a:t>
            </a:r>
            <a:r>
              <a:rPr lang="de-DE" altLang="tr-TR" dirty="0" err="1">
                <a:solidFill>
                  <a:schemeClr val="tx1"/>
                </a:solidFill>
              </a:rPr>
              <a:t>olarak</a:t>
            </a:r>
            <a:r>
              <a:rPr lang="de-DE" altLang="tr-TR" dirty="0">
                <a:solidFill>
                  <a:schemeClr val="tx1"/>
                </a:solidFill>
              </a:rPr>
              <a:t> </a:t>
            </a:r>
            <a:r>
              <a:rPr lang="de-DE" altLang="tr-TR" dirty="0" err="1">
                <a:solidFill>
                  <a:schemeClr val="tx1"/>
                </a:solidFill>
              </a:rPr>
              <a:t>almadığı</a:t>
            </a:r>
            <a:r>
              <a:rPr lang="de-DE" altLang="tr-TR" dirty="0">
                <a:solidFill>
                  <a:schemeClr val="tx1"/>
                </a:solidFill>
              </a:rPr>
              <a:t> (</a:t>
            </a:r>
            <a:r>
              <a:rPr lang="de-DE" altLang="tr-TR" dirty="0" err="1">
                <a:solidFill>
                  <a:schemeClr val="tx1"/>
                </a:solidFill>
              </a:rPr>
              <a:t>kayıt</a:t>
            </a:r>
            <a:r>
              <a:rPr lang="de-DE" altLang="tr-TR" dirty="0">
                <a:solidFill>
                  <a:schemeClr val="tx1"/>
                </a:solidFill>
              </a:rPr>
              <a:t> </a:t>
            </a:r>
            <a:r>
              <a:rPr lang="de-DE" altLang="tr-TR" dirty="0" err="1">
                <a:solidFill>
                  <a:schemeClr val="tx1"/>
                </a:solidFill>
              </a:rPr>
              <a:t>yapmadığı</a:t>
            </a:r>
            <a:r>
              <a:rPr lang="de-DE" altLang="tr-TR" dirty="0">
                <a:solidFill>
                  <a:schemeClr val="tx1"/>
                </a:solidFill>
              </a:rPr>
              <a:t>) </a:t>
            </a:r>
            <a:r>
              <a:rPr lang="de-DE" altLang="tr-TR" dirty="0" err="1">
                <a:solidFill>
                  <a:schemeClr val="tx1"/>
                </a:solidFill>
              </a:rPr>
              <a:t>derslere</a:t>
            </a:r>
            <a:r>
              <a:rPr lang="de-DE" altLang="tr-TR" dirty="0">
                <a:solidFill>
                  <a:schemeClr val="tx1"/>
                </a:solidFill>
              </a:rPr>
              <a:t> </a:t>
            </a:r>
            <a:r>
              <a:rPr lang="de-DE" altLang="tr-TR" dirty="0" err="1">
                <a:solidFill>
                  <a:schemeClr val="tx1"/>
                </a:solidFill>
              </a:rPr>
              <a:t>devam</a:t>
            </a:r>
            <a:r>
              <a:rPr lang="de-DE" altLang="tr-TR" dirty="0">
                <a:solidFill>
                  <a:schemeClr val="tx1"/>
                </a:solidFill>
              </a:rPr>
              <a:t> </a:t>
            </a:r>
            <a:r>
              <a:rPr lang="de-DE" altLang="tr-TR" dirty="0" err="1">
                <a:solidFill>
                  <a:schemeClr val="tx1"/>
                </a:solidFill>
              </a:rPr>
              <a:t>edemez</a:t>
            </a:r>
            <a:r>
              <a:rPr lang="de-DE" altLang="tr-TR" dirty="0">
                <a:solidFill>
                  <a:schemeClr val="tx1"/>
                </a:solidFill>
              </a:rPr>
              <a:t> </a:t>
            </a:r>
            <a:r>
              <a:rPr lang="de-DE" altLang="tr-TR" dirty="0" err="1">
                <a:solidFill>
                  <a:schemeClr val="tx1"/>
                </a:solidFill>
              </a:rPr>
              <a:t>ve</a:t>
            </a:r>
            <a:r>
              <a:rPr lang="de-DE" altLang="tr-TR" dirty="0">
                <a:solidFill>
                  <a:schemeClr val="tx1"/>
                </a:solidFill>
              </a:rPr>
              <a:t> </a:t>
            </a:r>
            <a:r>
              <a:rPr lang="de-DE" altLang="tr-TR" dirty="0" err="1">
                <a:solidFill>
                  <a:schemeClr val="tx1"/>
                </a:solidFill>
              </a:rPr>
              <a:t>bu</a:t>
            </a:r>
            <a:r>
              <a:rPr lang="de-DE" altLang="tr-TR" dirty="0">
                <a:solidFill>
                  <a:schemeClr val="tx1"/>
                </a:solidFill>
              </a:rPr>
              <a:t> </a:t>
            </a:r>
            <a:r>
              <a:rPr lang="de-DE" altLang="tr-TR" dirty="0" err="1">
                <a:solidFill>
                  <a:schemeClr val="tx1"/>
                </a:solidFill>
              </a:rPr>
              <a:t>derslerin</a:t>
            </a:r>
            <a:r>
              <a:rPr lang="de-DE" altLang="tr-TR" dirty="0">
                <a:solidFill>
                  <a:schemeClr val="tx1"/>
                </a:solidFill>
              </a:rPr>
              <a:t> </a:t>
            </a:r>
            <a:r>
              <a:rPr lang="de-DE" altLang="tr-TR" dirty="0" err="1">
                <a:solidFill>
                  <a:schemeClr val="tx1"/>
                </a:solidFill>
              </a:rPr>
              <a:t>sınavına</a:t>
            </a:r>
            <a:r>
              <a:rPr lang="de-DE" altLang="tr-TR" dirty="0">
                <a:solidFill>
                  <a:schemeClr val="tx1"/>
                </a:solidFill>
              </a:rPr>
              <a:t> </a:t>
            </a:r>
            <a:r>
              <a:rPr lang="de-DE" altLang="tr-TR" dirty="0" err="1">
                <a:solidFill>
                  <a:schemeClr val="tx1"/>
                </a:solidFill>
              </a:rPr>
              <a:t>giremez</a:t>
            </a:r>
            <a:r>
              <a:rPr lang="de-DE" altLang="tr-TR" dirty="0">
                <a:solidFill>
                  <a:schemeClr val="tx1"/>
                </a:solidFill>
              </a:rPr>
              <a:t>, </a:t>
            </a:r>
            <a:r>
              <a:rPr lang="de-DE" altLang="tr-TR" dirty="0" err="1">
                <a:solidFill>
                  <a:schemeClr val="tx1"/>
                </a:solidFill>
              </a:rPr>
              <a:t>girse</a:t>
            </a:r>
            <a:r>
              <a:rPr lang="de-DE" altLang="tr-TR" dirty="0">
                <a:solidFill>
                  <a:schemeClr val="tx1"/>
                </a:solidFill>
              </a:rPr>
              <a:t> de </a:t>
            </a:r>
            <a:r>
              <a:rPr lang="de-DE" altLang="tr-TR" dirty="0" err="1">
                <a:solidFill>
                  <a:schemeClr val="tx1"/>
                </a:solidFill>
              </a:rPr>
              <a:t>notu</a:t>
            </a:r>
            <a:r>
              <a:rPr lang="de-DE" altLang="tr-TR" dirty="0">
                <a:solidFill>
                  <a:schemeClr val="tx1"/>
                </a:solidFill>
              </a:rPr>
              <a:t> </a:t>
            </a:r>
            <a:r>
              <a:rPr lang="de-DE" altLang="tr-TR" dirty="0" err="1">
                <a:solidFill>
                  <a:schemeClr val="tx1"/>
                </a:solidFill>
              </a:rPr>
              <a:t>iptal</a:t>
            </a:r>
            <a:r>
              <a:rPr lang="de-DE" altLang="tr-TR" dirty="0">
                <a:solidFill>
                  <a:schemeClr val="tx1"/>
                </a:solidFill>
              </a:rPr>
              <a:t> </a:t>
            </a:r>
            <a:r>
              <a:rPr lang="de-DE" altLang="tr-TR" dirty="0" err="1">
                <a:solidFill>
                  <a:schemeClr val="tx1"/>
                </a:solidFill>
              </a:rPr>
              <a:t>edilir</a:t>
            </a:r>
            <a:r>
              <a:rPr lang="de-DE" altLang="tr-TR" dirty="0">
                <a:solidFill>
                  <a:schemeClr val="tx1"/>
                </a:solidFill>
              </a:rPr>
              <a:t>.</a:t>
            </a:r>
            <a:r>
              <a:rPr lang="tr-TR" altLang="tr-TR" dirty="0">
                <a:solidFill>
                  <a:schemeClr val="tx1"/>
                </a:solidFill>
              </a:rPr>
              <a:t> </a:t>
            </a:r>
          </a:p>
        </p:txBody>
      </p:sp>
      <p:sp>
        <p:nvSpPr>
          <p:cNvPr id="4" name="Slayt Numarası Yer Tutucusu 3"/>
          <p:cNvSpPr>
            <a:spLocks noGrp="1"/>
          </p:cNvSpPr>
          <p:nvPr>
            <p:ph type="sldNum" sz="quarter" idx="12"/>
          </p:nvPr>
        </p:nvSpPr>
        <p:spPr/>
        <p:txBody>
          <a:bodyPr/>
          <a:lstStyle/>
          <a:p>
            <a:fld id="{F302176B-0E47-46AC-8F43-DAB4B8A37D06}" type="slidenum">
              <a:rPr lang="tr-TR" smtClean="0"/>
              <a:pPr/>
              <a:t>27</a:t>
            </a:fld>
            <a:endParaRPr lang="tr-TR"/>
          </a:p>
        </p:txBody>
      </p:sp>
      <p:pic>
        <p:nvPicPr>
          <p:cNvPr id="5" name="Resim 4"/>
          <p:cNvPicPr>
            <a:picLocks noChangeAspect="1"/>
          </p:cNvPicPr>
          <p:nvPr/>
        </p:nvPicPr>
        <p:blipFill rotWithShape="1">
          <a:blip r:embed="rId2" cstate="print">
            <a:extLst>
              <a:ext uri="{28A0092B-C50C-407E-A947-70E740481C1C}">
                <a14:useLocalDpi xmlns:a14="http://schemas.microsoft.com/office/drawing/2010/main" val="0"/>
              </a:ext>
            </a:extLst>
          </a:blip>
          <a:srcRect l="3128" r="27675"/>
          <a:stretch/>
        </p:blipFill>
        <p:spPr>
          <a:xfrm>
            <a:off x="7184267" y="2389462"/>
            <a:ext cx="4321933" cy="3096937"/>
          </a:xfrm>
          <a:prstGeom prst="rect">
            <a:avLst/>
          </a:prstGeom>
        </p:spPr>
      </p:pic>
    </p:spTree>
    <p:extLst>
      <p:ext uri="{BB962C8B-B14F-4D97-AF65-F5344CB8AC3E}">
        <p14:creationId xmlns:p14="http://schemas.microsoft.com/office/powerpoint/2010/main" val="6591428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p:txBody>
          <a:bodyPr>
            <a:normAutofit/>
          </a:bodyPr>
          <a:lstStyle/>
          <a:p>
            <a:r>
              <a:rPr lang="de-DE" altLang="tr-TR" sz="3600" b="1" i="1" dirty="0"/>
              <a:t>DERSLERE DEVAM</a:t>
            </a:r>
            <a:endParaRPr lang="tr-TR" sz="3600" b="1" i="1" dirty="0"/>
          </a:p>
        </p:txBody>
      </p:sp>
      <p:sp>
        <p:nvSpPr>
          <p:cNvPr id="2" name="İçerik Yer Tutucusu 1"/>
          <p:cNvSpPr>
            <a:spLocks noGrp="1"/>
          </p:cNvSpPr>
          <p:nvPr>
            <p:ph idx="1"/>
          </p:nvPr>
        </p:nvSpPr>
        <p:spPr>
          <a:xfrm>
            <a:off x="7063177" y="2246490"/>
            <a:ext cx="4443023" cy="3879673"/>
          </a:xfrm>
        </p:spPr>
        <p:txBody>
          <a:bodyPr>
            <a:normAutofit/>
          </a:bodyPr>
          <a:lstStyle/>
          <a:p>
            <a:pPr marL="0" indent="0" algn="r">
              <a:buNone/>
            </a:pPr>
            <a:r>
              <a:rPr lang="de-DE" altLang="tr-TR" sz="1800" dirty="0" err="1"/>
              <a:t>Derslere</a:t>
            </a:r>
            <a:r>
              <a:rPr lang="de-DE" altLang="tr-TR" sz="1800" dirty="0"/>
              <a:t> </a:t>
            </a:r>
            <a:r>
              <a:rPr lang="de-DE" altLang="tr-TR" sz="1800" dirty="0" err="1"/>
              <a:t>ve</a:t>
            </a:r>
            <a:r>
              <a:rPr lang="de-DE" altLang="tr-TR" sz="1800" dirty="0"/>
              <a:t> </a:t>
            </a:r>
            <a:r>
              <a:rPr lang="de-DE" altLang="tr-TR" sz="1800" dirty="0" err="1"/>
              <a:t>uygulamalara</a:t>
            </a:r>
            <a:r>
              <a:rPr lang="de-DE" altLang="tr-TR" sz="1800" dirty="0"/>
              <a:t> </a:t>
            </a:r>
            <a:r>
              <a:rPr lang="de-DE" altLang="tr-TR" sz="1800" dirty="0" err="1"/>
              <a:t>devam</a:t>
            </a:r>
            <a:r>
              <a:rPr lang="de-DE" altLang="tr-TR" sz="1800" dirty="0"/>
              <a:t> </a:t>
            </a:r>
            <a:r>
              <a:rPr lang="de-DE" altLang="tr-TR" sz="1800" dirty="0" err="1"/>
              <a:t>zorunlu</a:t>
            </a:r>
            <a:r>
              <a:rPr lang="tr-TR" altLang="tr-TR" sz="1800" dirty="0" err="1"/>
              <a:t>luğu</a:t>
            </a:r>
            <a:r>
              <a:rPr lang="tr-TR" altLang="tr-TR" sz="1800" dirty="0"/>
              <a:t> dersin sorumlusu tarafından dönem başında belirlenir. </a:t>
            </a:r>
          </a:p>
          <a:p>
            <a:pPr marL="0" indent="0" algn="r">
              <a:buNone/>
            </a:pPr>
            <a:endParaRPr lang="tr-TR" altLang="tr-TR" sz="1800" dirty="0"/>
          </a:p>
          <a:p>
            <a:pPr marL="0" indent="0" algn="r">
              <a:buNone/>
            </a:pPr>
            <a:r>
              <a:rPr lang="de-DE" altLang="tr-TR" sz="1800" dirty="0" err="1"/>
              <a:t>Tekrarlanan</a:t>
            </a:r>
            <a:r>
              <a:rPr lang="de-DE" altLang="tr-TR" sz="1800" dirty="0"/>
              <a:t> </a:t>
            </a:r>
            <a:r>
              <a:rPr lang="de-DE" altLang="tr-TR" sz="1800" dirty="0" err="1"/>
              <a:t>derslerde</a:t>
            </a:r>
            <a:r>
              <a:rPr lang="de-DE" altLang="tr-TR" sz="1800" dirty="0"/>
              <a:t> </a:t>
            </a:r>
            <a:r>
              <a:rPr lang="de-DE" altLang="tr-TR" sz="1800" dirty="0" err="1"/>
              <a:t>önceki</a:t>
            </a:r>
            <a:r>
              <a:rPr lang="de-DE" altLang="tr-TR" sz="1800" dirty="0"/>
              <a:t> </a:t>
            </a:r>
            <a:r>
              <a:rPr lang="de-DE" altLang="tr-TR" sz="1800" dirty="0" err="1"/>
              <a:t>dönemde</a:t>
            </a:r>
            <a:r>
              <a:rPr lang="de-DE" altLang="tr-TR" sz="1800" dirty="0"/>
              <a:t> </a:t>
            </a:r>
            <a:r>
              <a:rPr lang="de-DE" altLang="tr-TR" sz="1800" dirty="0" err="1"/>
              <a:t>devam</a:t>
            </a:r>
            <a:r>
              <a:rPr lang="de-DE" altLang="tr-TR" sz="1800" dirty="0"/>
              <a:t> </a:t>
            </a:r>
            <a:r>
              <a:rPr lang="de-DE" altLang="tr-TR" sz="1800" dirty="0" err="1"/>
              <a:t>koşulu</a:t>
            </a:r>
            <a:r>
              <a:rPr lang="de-DE" altLang="tr-TR" sz="1800" dirty="0"/>
              <a:t> </a:t>
            </a:r>
            <a:r>
              <a:rPr lang="de-DE" altLang="tr-TR" sz="1800" dirty="0" err="1"/>
              <a:t>yerine</a:t>
            </a:r>
            <a:r>
              <a:rPr lang="de-DE" altLang="tr-TR" sz="1800" dirty="0"/>
              <a:t> </a:t>
            </a:r>
            <a:r>
              <a:rPr lang="de-DE" altLang="tr-TR" sz="1800" dirty="0" err="1"/>
              <a:t>getirilmişse</a:t>
            </a:r>
            <a:r>
              <a:rPr lang="de-DE" altLang="tr-TR" sz="1800" dirty="0"/>
              <a:t>, </a:t>
            </a:r>
            <a:r>
              <a:rPr lang="de-DE" altLang="tr-TR" sz="1800" dirty="0" err="1"/>
              <a:t>ara</a:t>
            </a:r>
            <a:r>
              <a:rPr lang="de-DE" altLang="tr-TR" sz="1800" dirty="0"/>
              <a:t> </a:t>
            </a:r>
            <a:r>
              <a:rPr lang="de-DE" altLang="tr-TR" sz="1800" dirty="0" err="1"/>
              <a:t>sınavlara</a:t>
            </a:r>
            <a:r>
              <a:rPr lang="de-DE" altLang="tr-TR" sz="1800" dirty="0"/>
              <a:t> </a:t>
            </a:r>
            <a:r>
              <a:rPr lang="de-DE" altLang="tr-TR" sz="1800" dirty="0" err="1"/>
              <a:t>girmek</a:t>
            </a:r>
            <a:r>
              <a:rPr lang="de-DE" altLang="tr-TR" sz="1800" dirty="0"/>
              <a:t> </a:t>
            </a:r>
            <a:r>
              <a:rPr lang="de-DE" altLang="tr-TR" sz="1800" dirty="0" err="1"/>
              <a:t>kaydıyla</a:t>
            </a:r>
            <a:r>
              <a:rPr lang="de-DE" altLang="tr-TR" sz="1800" dirty="0"/>
              <a:t> </a:t>
            </a:r>
            <a:r>
              <a:rPr lang="de-DE" altLang="tr-TR" sz="1800" dirty="0" err="1"/>
              <a:t>devam</a:t>
            </a:r>
            <a:r>
              <a:rPr lang="de-DE" altLang="tr-TR" sz="1800" dirty="0"/>
              <a:t> </a:t>
            </a:r>
            <a:r>
              <a:rPr lang="de-DE" altLang="tr-TR" sz="1800" dirty="0" err="1"/>
              <a:t>koşulu</a:t>
            </a:r>
            <a:r>
              <a:rPr lang="de-DE" altLang="tr-TR" sz="1800" dirty="0"/>
              <a:t> </a:t>
            </a:r>
            <a:r>
              <a:rPr lang="de-DE" altLang="tr-TR" sz="1800" dirty="0" err="1"/>
              <a:t>aranma</a:t>
            </a:r>
            <a:r>
              <a:rPr lang="tr-TR" altLang="tr-TR" sz="1800" dirty="0"/>
              <a:t>z</a:t>
            </a:r>
            <a:r>
              <a:rPr lang="de-DE" altLang="tr-TR" sz="1800" dirty="0"/>
              <a:t>.</a:t>
            </a:r>
            <a:endParaRPr lang="tr-TR" altLang="tr-TR" sz="1800" dirty="0"/>
          </a:p>
          <a:p>
            <a:pPr marL="0" indent="0" algn="r">
              <a:buNone/>
            </a:pPr>
            <a:endParaRPr lang="tr-TR" altLang="tr-TR" sz="1800" dirty="0"/>
          </a:p>
          <a:p>
            <a:pPr marL="0" indent="0" algn="r">
              <a:buNone/>
            </a:pPr>
            <a:r>
              <a:rPr lang="tr-TR" altLang="tr-TR" sz="1800" dirty="0"/>
              <a:t>Derslere düzenli devam etmeniz akademik başarınızı doğrudan etkilemektedir.</a:t>
            </a:r>
          </a:p>
          <a:p>
            <a:pPr marL="0" indent="0" algn="r">
              <a:buNone/>
            </a:pPr>
            <a:endParaRPr lang="tr-TR" altLang="tr-TR" sz="1800" dirty="0"/>
          </a:p>
          <a:p>
            <a:pPr marL="0" indent="0" algn="r">
              <a:buNone/>
            </a:pPr>
            <a:endParaRPr lang="tr-TR" altLang="tr-TR" sz="1800" dirty="0">
              <a:solidFill>
                <a:schemeClr val="tx1"/>
              </a:solidFill>
            </a:endParaRPr>
          </a:p>
        </p:txBody>
      </p:sp>
      <p:sp>
        <p:nvSpPr>
          <p:cNvPr id="4" name="Slayt Numarası Yer Tutucusu 3"/>
          <p:cNvSpPr>
            <a:spLocks noGrp="1"/>
          </p:cNvSpPr>
          <p:nvPr>
            <p:ph type="sldNum" sz="quarter" idx="12"/>
          </p:nvPr>
        </p:nvSpPr>
        <p:spPr/>
        <p:txBody>
          <a:bodyPr/>
          <a:lstStyle/>
          <a:p>
            <a:fld id="{F302176B-0E47-46AC-8F43-DAB4B8A37D06}" type="slidenum">
              <a:rPr lang="tr-TR" smtClean="0"/>
              <a:pPr/>
              <a:t>28</a:t>
            </a:fld>
            <a:endParaRPr lang="tr-TR"/>
          </a:p>
        </p:txBody>
      </p:sp>
      <p:pic>
        <p:nvPicPr>
          <p:cNvPr id="5" name="Resim 4"/>
          <p:cNvPicPr>
            <a:picLocks noChangeAspect="1"/>
          </p:cNvPicPr>
          <p:nvPr/>
        </p:nvPicPr>
        <p:blipFill rotWithShape="1">
          <a:blip r:embed="rId2" cstate="print">
            <a:extLst>
              <a:ext uri="{28A0092B-C50C-407E-A947-70E740481C1C}">
                <a14:useLocalDpi xmlns:a14="http://schemas.microsoft.com/office/drawing/2010/main" val="0"/>
              </a:ext>
            </a:extLst>
          </a:blip>
          <a:srcRect l="11242" r="13001"/>
          <a:stretch/>
        </p:blipFill>
        <p:spPr>
          <a:xfrm>
            <a:off x="1130710" y="2246490"/>
            <a:ext cx="5486400" cy="3628567"/>
          </a:xfrm>
          <a:prstGeom prst="rect">
            <a:avLst/>
          </a:prstGeom>
        </p:spPr>
      </p:pic>
    </p:spTree>
    <p:extLst>
      <p:ext uri="{BB962C8B-B14F-4D97-AF65-F5344CB8AC3E}">
        <p14:creationId xmlns:p14="http://schemas.microsoft.com/office/powerpoint/2010/main" val="26069058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p:txBody>
          <a:bodyPr>
            <a:normAutofit/>
          </a:bodyPr>
          <a:lstStyle/>
          <a:p>
            <a:r>
              <a:rPr lang="de-DE" altLang="tr-TR" sz="3600" b="1" i="1" dirty="0"/>
              <a:t>SINAVLAR</a:t>
            </a:r>
            <a:endParaRPr lang="tr-TR" sz="3600" b="1" i="1" dirty="0"/>
          </a:p>
        </p:txBody>
      </p:sp>
      <p:sp>
        <p:nvSpPr>
          <p:cNvPr id="2" name="İçerik Yer Tutucusu 1"/>
          <p:cNvSpPr>
            <a:spLocks noGrp="1"/>
          </p:cNvSpPr>
          <p:nvPr>
            <p:ph idx="1"/>
          </p:nvPr>
        </p:nvSpPr>
        <p:spPr>
          <a:xfrm>
            <a:off x="866397" y="1954434"/>
            <a:ext cx="6615951" cy="4633086"/>
          </a:xfrm>
        </p:spPr>
        <p:txBody>
          <a:bodyPr>
            <a:normAutofit/>
          </a:bodyPr>
          <a:lstStyle/>
          <a:p>
            <a:pPr marL="0" indent="0">
              <a:buNone/>
            </a:pPr>
            <a:r>
              <a:rPr lang="tr-TR" altLang="tr-TR" sz="1800" dirty="0"/>
              <a:t>Sınavlar; dönem içi ve genel sınavlar olmak üzere iki ana gruba ayrılır. Dönem içi çalışmalarını değerlendirmek amacıyla yapılır. Dönem içi sınavlar, küçük sınav, ara sınav ve mazeret sınavı olarak, öğrencinin dönem içi çalışmalarını değerlendirmek amacıyla yapılır</a:t>
            </a:r>
          </a:p>
          <a:p>
            <a:pPr marL="0" indent="0">
              <a:buNone/>
            </a:pPr>
            <a:endParaRPr lang="tr-TR" altLang="tr-TR" sz="1800" dirty="0"/>
          </a:p>
          <a:p>
            <a:pPr marL="0" indent="0">
              <a:buNone/>
            </a:pPr>
            <a:r>
              <a:rPr lang="tr-TR" altLang="tr-TR" sz="1800" dirty="0"/>
              <a:t>Genel sınavlar ise öğrencinin dersin tümü üzerindeki başarısını belirlemek için yarıyıl/dönem sonu sınavı, bütünleme sınavı, üç ders sınavı, ek sınav ve muafiyet sınavı olarak yapılır. Yarıyıl/dönem sonu ve bütünleme sınavı dışındaki genel sınav sonuçları tek başına dersin başarı puanını belirler.</a:t>
            </a:r>
          </a:p>
          <a:p>
            <a:pPr marL="0" indent="0">
              <a:buNone/>
            </a:pPr>
            <a:endParaRPr lang="tr-TR" altLang="tr-TR" sz="1800" dirty="0"/>
          </a:p>
          <a:p>
            <a:pPr marL="0" indent="0">
              <a:buNone/>
            </a:pPr>
            <a:endParaRPr lang="tr-TR" altLang="tr-TR" sz="1800" dirty="0"/>
          </a:p>
        </p:txBody>
      </p:sp>
      <p:sp>
        <p:nvSpPr>
          <p:cNvPr id="4" name="Slayt Numarası Yer Tutucusu 3"/>
          <p:cNvSpPr>
            <a:spLocks noGrp="1"/>
          </p:cNvSpPr>
          <p:nvPr>
            <p:ph type="sldNum" sz="quarter" idx="12"/>
          </p:nvPr>
        </p:nvSpPr>
        <p:spPr/>
        <p:txBody>
          <a:bodyPr/>
          <a:lstStyle/>
          <a:p>
            <a:fld id="{F302176B-0E47-46AC-8F43-DAB4B8A37D06}" type="slidenum">
              <a:rPr lang="tr-TR" smtClean="0"/>
              <a:pPr/>
              <a:t>29</a:t>
            </a:fld>
            <a:endParaRPr lang="tr-TR"/>
          </a:p>
        </p:txBody>
      </p:sp>
      <p:pic>
        <p:nvPicPr>
          <p:cNvPr id="5" name="Resim 4" descr="Tips On How To Study 4 Days Before Your UPSR &lt;strong&gt;Exams&lt;/strong&gt; ..."/>
          <p:cNvPicPr>
            <a:picLocks noChangeAspect="1"/>
          </p:cNvPicPr>
          <p:nvPr/>
        </p:nvPicPr>
        <p:blipFill>
          <a:blip r:embed="rId2">
            <a:extLst>
              <a:ext uri="{BEBA8EAE-BF5A-486C-A8C5-ECC9F3942E4B}">
                <a14:imgProps xmlns:a14="http://schemas.microsoft.com/office/drawing/2010/main">
                  <a14:imgLayer r:embed="rId3">
                    <a14:imgEffect>
                      <a14:backgroundRemoval t="6004" b="99812" l="10000" r="90000">
                        <a14:foregroundMark x1="51818" y1="30769" x2="63273" y2="27205"/>
                        <a14:foregroundMark x1="58182" y1="35460" x2="57818" y2="61538"/>
                        <a14:foregroundMark x1="31091" y1="38274" x2="43455" y2="55910"/>
                        <a14:foregroundMark x1="56000" y1="12195" x2="55455" y2="22889"/>
                        <a14:foregroundMark x1="48364" y1="48218" x2="50727" y2="48218"/>
                        <a14:foregroundMark x1="48000" y1="51782" x2="52364" y2="51032"/>
                        <a14:foregroundMark x1="33818" y1="59850" x2="40000" y2="59662"/>
                        <a14:foregroundMark x1="16182" y1="17261" x2="30000" y2="76360"/>
                        <a14:foregroundMark x1="30000" y1="76360" x2="66182" y2="81614"/>
                        <a14:foregroundMark x1="66182" y1="81614" x2="81455" y2="23827"/>
                        <a14:foregroundMark x1="81455" y1="23827" x2="16182" y2="17261"/>
                        <a14:foregroundMark x1="16182" y1="17261" x2="64000" y2="6191"/>
                        <a14:foregroundMark x1="64909" y1="6754" x2="82909" y2="12758"/>
                        <a14:foregroundMark x1="67091" y1="81426" x2="51818" y2="99812"/>
                        <a14:foregroundMark x1="30182" y1="76548" x2="50182" y2="99625"/>
                        <a14:backgroundMark x1="62364" y1="90994" x2="63273" y2="95685"/>
                        <a14:backgroundMark x1="62727" y1="90994" x2="56727" y2="99812"/>
                      </a14:backgroundRemoval>
                    </a14:imgEffect>
                  </a14:imgLayer>
                </a14:imgProps>
              </a:ext>
              <a:ext uri="{28A0092B-C50C-407E-A947-70E740481C1C}">
                <a14:useLocalDpi xmlns:a14="http://schemas.microsoft.com/office/drawing/2010/main" val="0"/>
              </a:ext>
            </a:extLst>
          </a:blip>
          <a:stretch>
            <a:fillRect/>
          </a:stretch>
        </p:blipFill>
        <p:spPr>
          <a:xfrm>
            <a:off x="7126852" y="2057401"/>
            <a:ext cx="3622265" cy="3510304"/>
          </a:xfrm>
          <a:prstGeom prst="rect">
            <a:avLst/>
          </a:prstGeom>
        </p:spPr>
      </p:pic>
      <p:pic>
        <p:nvPicPr>
          <p:cNvPr id="6" name="Resim 5" descr="Tips On How To Study 4 Days Before Your UPSR &lt;strong&gt;Exams&lt;/strong&gt; ..."/>
          <p:cNvPicPr>
            <a:picLocks noChangeAspect="1"/>
          </p:cNvPicPr>
          <p:nvPr/>
        </p:nvPicPr>
        <p:blipFill>
          <a:blip r:embed="rId2">
            <a:extLst>
              <a:ext uri="{BEBA8EAE-BF5A-486C-A8C5-ECC9F3942E4B}">
                <a14:imgProps xmlns:a14="http://schemas.microsoft.com/office/drawing/2010/main">
                  <a14:imgLayer r:embed="rId3">
                    <a14:imgEffect>
                      <a14:backgroundRemoval t="6004" b="99812" l="10000" r="90000">
                        <a14:foregroundMark x1="51818" y1="30769" x2="63273" y2="27205"/>
                        <a14:foregroundMark x1="58182" y1="35460" x2="57818" y2="61538"/>
                        <a14:foregroundMark x1="31091" y1="38274" x2="43455" y2="55910"/>
                        <a14:foregroundMark x1="56000" y1="12195" x2="55455" y2="22889"/>
                        <a14:foregroundMark x1="48364" y1="48218" x2="50727" y2="48218"/>
                        <a14:foregroundMark x1="48000" y1="51782" x2="52364" y2="51032"/>
                        <a14:foregroundMark x1="33818" y1="59850" x2="40000" y2="59662"/>
                        <a14:foregroundMark x1="16182" y1="17261" x2="30000" y2="76360"/>
                        <a14:foregroundMark x1="30000" y1="76360" x2="66182" y2="81614"/>
                        <a14:foregroundMark x1="66182" y1="81614" x2="81455" y2="23827"/>
                        <a14:foregroundMark x1="81455" y1="23827" x2="16182" y2="17261"/>
                        <a14:foregroundMark x1="16182" y1="17261" x2="64000" y2="6191"/>
                        <a14:foregroundMark x1="64909" y1="6754" x2="82909" y2="12758"/>
                        <a14:foregroundMark x1="67091" y1="81426" x2="51818" y2="99812"/>
                        <a14:foregroundMark x1="30182" y1="76548" x2="50182" y2="99625"/>
                        <a14:backgroundMark x1="62364" y1="90994" x2="63273" y2="95685"/>
                        <a14:backgroundMark x1="62727" y1="90994" x2="56727" y2="99812"/>
                      </a14:backgroundRemoval>
                    </a14:imgEffect>
                  </a14:imgLayer>
                </a14:imgProps>
              </a:ext>
              <a:ext uri="{28A0092B-C50C-407E-A947-70E740481C1C}">
                <a14:useLocalDpi xmlns:a14="http://schemas.microsoft.com/office/drawing/2010/main" val="0"/>
              </a:ext>
            </a:extLst>
          </a:blip>
          <a:stretch>
            <a:fillRect/>
          </a:stretch>
        </p:blipFill>
        <p:spPr>
          <a:xfrm>
            <a:off x="9116841" y="3690643"/>
            <a:ext cx="2463102" cy="2386970"/>
          </a:xfrm>
          <a:prstGeom prst="rect">
            <a:avLst/>
          </a:prstGeom>
        </p:spPr>
      </p:pic>
      <p:pic>
        <p:nvPicPr>
          <p:cNvPr id="7" name="Resim 6" descr="Tips On How To Study 4 Days Before Your UPSR &lt;strong&gt;Exams&lt;/strong&gt; ..."/>
          <p:cNvPicPr>
            <a:picLocks noChangeAspect="1"/>
          </p:cNvPicPr>
          <p:nvPr/>
        </p:nvPicPr>
        <p:blipFill>
          <a:blip r:embed="rId2" cstate="print">
            <a:extLst>
              <a:ext uri="{BEBA8EAE-BF5A-486C-A8C5-ECC9F3942E4B}">
                <a14:imgProps xmlns:a14="http://schemas.microsoft.com/office/drawing/2010/main">
                  <a14:imgLayer r:embed="rId3">
                    <a14:imgEffect>
                      <a14:backgroundRemoval t="6004" b="99812" l="10000" r="90000">
                        <a14:foregroundMark x1="51818" y1="30769" x2="63273" y2="27205"/>
                        <a14:foregroundMark x1="58182" y1="35460" x2="57818" y2="61538"/>
                        <a14:foregroundMark x1="31091" y1="38274" x2="43455" y2="55910"/>
                        <a14:foregroundMark x1="56000" y1="12195" x2="55455" y2="22889"/>
                        <a14:foregroundMark x1="48364" y1="48218" x2="50727" y2="48218"/>
                        <a14:foregroundMark x1="48000" y1="51782" x2="52364" y2="51032"/>
                        <a14:foregroundMark x1="33818" y1="59850" x2="40000" y2="59662"/>
                        <a14:foregroundMark x1="16182" y1="17261" x2="30000" y2="76360"/>
                        <a14:foregroundMark x1="30000" y1="76360" x2="66182" y2="81614"/>
                        <a14:foregroundMark x1="66182" y1="81614" x2="81455" y2="23827"/>
                        <a14:foregroundMark x1="81455" y1="23827" x2="16182" y2="17261"/>
                        <a14:foregroundMark x1="16182" y1="17261" x2="64000" y2="6191"/>
                        <a14:foregroundMark x1="64909" y1="6754" x2="82909" y2="12758"/>
                        <a14:foregroundMark x1="67091" y1="81426" x2="51818" y2="99812"/>
                        <a14:foregroundMark x1="30182" y1="76548" x2="50182" y2="99625"/>
                        <a14:backgroundMark x1="62364" y1="90994" x2="63273" y2="95685"/>
                        <a14:backgroundMark x1="62727" y1="90994" x2="56727" y2="99812"/>
                      </a14:backgroundRemoval>
                    </a14:imgEffect>
                  </a14:imgLayer>
                </a14:imgProps>
              </a:ext>
              <a:ext uri="{28A0092B-C50C-407E-A947-70E740481C1C}">
                <a14:useLocalDpi xmlns:a14="http://schemas.microsoft.com/office/drawing/2010/main" val="0"/>
              </a:ext>
            </a:extLst>
          </a:blip>
          <a:stretch>
            <a:fillRect/>
          </a:stretch>
        </p:blipFill>
        <p:spPr>
          <a:xfrm>
            <a:off x="10613001" y="4719483"/>
            <a:ext cx="1578999" cy="1530194"/>
          </a:xfrm>
          <a:prstGeom prst="rect">
            <a:avLst/>
          </a:prstGeom>
        </p:spPr>
      </p:pic>
    </p:spTree>
    <p:extLst>
      <p:ext uri="{BB962C8B-B14F-4D97-AF65-F5344CB8AC3E}">
        <p14:creationId xmlns:p14="http://schemas.microsoft.com/office/powerpoint/2010/main" val="6185220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3600" b="1" i="1" dirty="0"/>
              <a:t>ÜNİVERSİTEMİZ</a:t>
            </a:r>
          </a:p>
        </p:txBody>
      </p:sp>
      <p:sp>
        <p:nvSpPr>
          <p:cNvPr id="3" name="İçerik Yer Tutucusu 2"/>
          <p:cNvSpPr>
            <a:spLocks noGrp="1"/>
          </p:cNvSpPr>
          <p:nvPr>
            <p:ph idx="1"/>
          </p:nvPr>
        </p:nvSpPr>
        <p:spPr>
          <a:xfrm>
            <a:off x="749224" y="2054578"/>
            <a:ext cx="5328592" cy="4210754"/>
          </a:xfrm>
        </p:spPr>
        <p:txBody>
          <a:bodyPr>
            <a:normAutofit fontScale="92500" lnSpcReduction="20000"/>
          </a:bodyPr>
          <a:lstStyle/>
          <a:p>
            <a:pPr marL="0" indent="0">
              <a:buNone/>
            </a:pPr>
            <a:r>
              <a:rPr lang="tr-TR" b="1" dirty="0"/>
              <a:t>GENEL BİLGİLER</a:t>
            </a:r>
          </a:p>
          <a:p>
            <a:pPr marL="0" indent="0">
              <a:buNone/>
            </a:pPr>
            <a:r>
              <a:rPr lang="tr-TR" dirty="0"/>
              <a:t>Kuruluş Tarihi: 1992</a:t>
            </a:r>
          </a:p>
          <a:p>
            <a:pPr marL="0" indent="0">
              <a:buNone/>
            </a:pPr>
            <a:r>
              <a:rPr lang="tr-TR" dirty="0"/>
              <a:t>Rektör : Prof. Dr. Ahmet Kutluhan</a:t>
            </a:r>
          </a:p>
          <a:p>
            <a:pPr marL="0" indent="0">
              <a:buNone/>
            </a:pPr>
            <a:r>
              <a:rPr lang="tr-TR" dirty="0"/>
              <a:t>Web adresi: </a:t>
            </a:r>
            <a:r>
              <a:rPr lang="tr-TR" dirty="0">
                <a:hlinkClick r:id="rId2"/>
              </a:rPr>
              <a:t>www.pau.edu.tr</a:t>
            </a:r>
            <a:endParaRPr lang="tr-TR" dirty="0"/>
          </a:p>
          <a:p>
            <a:pPr marL="0" indent="0">
              <a:buNone/>
            </a:pPr>
            <a:r>
              <a:rPr lang="tr-TR" dirty="0"/>
              <a:t>48.708 Öğrenci</a:t>
            </a:r>
          </a:p>
          <a:p>
            <a:pPr marL="0" indent="0">
              <a:buNone/>
            </a:pPr>
            <a:r>
              <a:rPr lang="tr-TR" dirty="0"/>
              <a:t>2196 Akademik Personel</a:t>
            </a:r>
          </a:p>
          <a:p>
            <a:pPr marL="0" indent="0">
              <a:buNone/>
            </a:pPr>
            <a:r>
              <a:rPr lang="tr-TR" dirty="0"/>
              <a:t>1990 İdari Personel</a:t>
            </a:r>
          </a:p>
          <a:p>
            <a:pPr marL="0" indent="0">
              <a:buNone/>
            </a:pPr>
            <a:r>
              <a:rPr lang="tr-TR" dirty="0"/>
              <a:t>20</a:t>
            </a:r>
            <a:r>
              <a:rPr lang="tr-TR" dirty="0">
                <a:solidFill>
                  <a:srgbClr val="FF0000"/>
                </a:solidFill>
              </a:rPr>
              <a:t> </a:t>
            </a:r>
            <a:r>
              <a:rPr lang="tr-TR" dirty="0"/>
              <a:t>Fakülte</a:t>
            </a:r>
          </a:p>
          <a:p>
            <a:pPr marL="0" indent="0">
              <a:buNone/>
            </a:pPr>
            <a:r>
              <a:rPr lang="tr-TR" dirty="0"/>
              <a:t>17 Meslek Yüksekokulu</a:t>
            </a:r>
          </a:p>
          <a:p>
            <a:pPr marL="0" indent="0">
              <a:buNone/>
            </a:pPr>
            <a:r>
              <a:rPr lang="tr-TR" dirty="0"/>
              <a:t>1 Yüksekokul</a:t>
            </a:r>
          </a:p>
          <a:p>
            <a:pPr marL="0" indent="0">
              <a:buNone/>
            </a:pPr>
            <a:r>
              <a:rPr lang="tr-TR" dirty="0"/>
              <a:t>6 Enstitü</a:t>
            </a:r>
          </a:p>
          <a:p>
            <a:pPr marL="0" indent="0">
              <a:buNone/>
            </a:pPr>
            <a:r>
              <a:rPr lang="tr-TR" dirty="0"/>
              <a:t>45 Araştırma Merkezi</a:t>
            </a:r>
          </a:p>
          <a:p>
            <a:pPr marL="0" indent="0">
              <a:buNone/>
            </a:pPr>
            <a:endParaRPr lang="tr-TR" dirty="0"/>
          </a:p>
          <a:p>
            <a:pPr marL="0" indent="0">
              <a:buNone/>
            </a:pPr>
            <a:endParaRPr lang="tr-TR" dirty="0"/>
          </a:p>
        </p:txBody>
      </p:sp>
      <p:sp>
        <p:nvSpPr>
          <p:cNvPr id="5" name="Slayt Numarası Yer Tutucusu 4"/>
          <p:cNvSpPr>
            <a:spLocks noGrp="1"/>
          </p:cNvSpPr>
          <p:nvPr>
            <p:ph type="sldNum" sz="quarter" idx="12"/>
          </p:nvPr>
        </p:nvSpPr>
        <p:spPr/>
        <p:txBody>
          <a:bodyPr/>
          <a:lstStyle/>
          <a:p>
            <a:fld id="{F302176B-0E47-46AC-8F43-DAB4B8A37D06}" type="slidenum">
              <a:rPr lang="tr-TR" smtClean="0"/>
              <a:pPr/>
              <a:t>3</a:t>
            </a:fld>
            <a:endParaRPr lang="tr-TR"/>
          </a:p>
        </p:txBody>
      </p:sp>
      <p:pic>
        <p:nvPicPr>
          <p:cNvPr id="6" name="Resim 5"/>
          <p:cNvPicPr>
            <a:picLocks noChangeAspect="1"/>
          </p:cNvPicPr>
          <p:nvPr/>
        </p:nvPicPr>
        <p:blipFill>
          <a:blip r:embed="rId3" cstate="print">
            <a:extLst>
              <a:ext uri="{BEBA8EAE-BF5A-486C-A8C5-ECC9F3942E4B}">
                <a14:imgProps xmlns:a14="http://schemas.microsoft.com/office/drawing/2010/main">
                  <a14:imgLayer r:embed="rId4">
                    <a14:imgEffect>
                      <a14:brightnessContrast bright="15000"/>
                    </a14:imgEffect>
                  </a14:imgLayer>
                </a14:imgProps>
              </a:ext>
              <a:ext uri="{28A0092B-C50C-407E-A947-70E740481C1C}">
                <a14:useLocalDpi xmlns:a14="http://schemas.microsoft.com/office/drawing/2010/main" val="0"/>
              </a:ext>
            </a:extLst>
          </a:blip>
          <a:stretch>
            <a:fillRect/>
          </a:stretch>
        </p:blipFill>
        <p:spPr>
          <a:xfrm>
            <a:off x="5999388" y="2161661"/>
            <a:ext cx="5527224" cy="3683769"/>
          </a:xfrm>
          <a:prstGeom prst="rect">
            <a:avLst/>
          </a:prstGeom>
        </p:spPr>
      </p:pic>
    </p:spTree>
    <p:extLst>
      <p:ext uri="{BB962C8B-B14F-4D97-AF65-F5344CB8AC3E}">
        <p14:creationId xmlns:p14="http://schemas.microsoft.com/office/powerpoint/2010/main" val="155588867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p:txBody>
          <a:bodyPr>
            <a:normAutofit/>
          </a:bodyPr>
          <a:lstStyle/>
          <a:p>
            <a:r>
              <a:rPr lang="de-DE" altLang="tr-TR" sz="3600" b="1" i="1" dirty="0"/>
              <a:t>SINAVLAR</a:t>
            </a:r>
            <a:endParaRPr lang="tr-TR" sz="3600" b="1" i="1" dirty="0"/>
          </a:p>
        </p:txBody>
      </p:sp>
      <p:sp>
        <p:nvSpPr>
          <p:cNvPr id="2" name="İçerik Yer Tutucusu 1"/>
          <p:cNvSpPr>
            <a:spLocks noGrp="1"/>
          </p:cNvSpPr>
          <p:nvPr>
            <p:ph idx="1"/>
          </p:nvPr>
        </p:nvSpPr>
        <p:spPr>
          <a:xfrm>
            <a:off x="689416" y="2057401"/>
            <a:ext cx="7554471" cy="3438831"/>
          </a:xfrm>
        </p:spPr>
        <p:txBody>
          <a:bodyPr>
            <a:normAutofit/>
          </a:bodyPr>
          <a:lstStyle/>
          <a:p>
            <a:pPr marL="0" indent="0">
              <a:buNone/>
            </a:pPr>
            <a:r>
              <a:rPr lang="de-DE" altLang="tr-TR" sz="1800" dirty="0" err="1"/>
              <a:t>Bu</a:t>
            </a:r>
            <a:r>
              <a:rPr lang="de-DE" altLang="tr-TR" sz="1800" dirty="0"/>
              <a:t> </a:t>
            </a:r>
            <a:r>
              <a:rPr lang="de-DE" altLang="tr-TR" sz="1800" dirty="0" err="1"/>
              <a:t>sınavlar</a:t>
            </a:r>
            <a:r>
              <a:rPr lang="de-DE" altLang="tr-TR" sz="1800" dirty="0"/>
              <a:t> </a:t>
            </a:r>
            <a:r>
              <a:rPr lang="de-DE" altLang="tr-TR" sz="1800" dirty="0" err="1"/>
              <a:t>yazılı</a:t>
            </a:r>
            <a:r>
              <a:rPr lang="de-DE" altLang="tr-TR" sz="1800" dirty="0"/>
              <a:t>, </a:t>
            </a:r>
            <a:r>
              <a:rPr lang="de-DE" altLang="tr-TR" sz="1800" dirty="0" err="1"/>
              <a:t>sözlü</a:t>
            </a:r>
            <a:r>
              <a:rPr lang="de-DE" altLang="tr-TR" sz="1800" dirty="0"/>
              <a:t> </a:t>
            </a:r>
            <a:r>
              <a:rPr lang="de-DE" altLang="tr-TR" sz="1800" dirty="0" err="1"/>
              <a:t>veya</a:t>
            </a:r>
            <a:r>
              <a:rPr lang="de-DE" altLang="tr-TR" sz="1800" dirty="0"/>
              <a:t> hem </a:t>
            </a:r>
            <a:r>
              <a:rPr lang="de-DE" altLang="tr-TR" sz="1800" dirty="0" err="1"/>
              <a:t>yazılı</a:t>
            </a:r>
            <a:r>
              <a:rPr lang="de-DE" altLang="tr-TR" sz="1800" dirty="0"/>
              <a:t> hem </a:t>
            </a:r>
            <a:r>
              <a:rPr lang="de-DE" altLang="tr-TR" sz="1800" dirty="0" err="1"/>
              <a:t>sözlü</a:t>
            </a:r>
            <a:r>
              <a:rPr lang="de-DE" altLang="tr-TR" sz="1800" dirty="0"/>
              <a:t> </a:t>
            </a:r>
            <a:r>
              <a:rPr lang="de-DE" altLang="tr-TR" sz="1800" dirty="0" err="1"/>
              <a:t>ve</a:t>
            </a:r>
            <a:r>
              <a:rPr lang="de-DE" altLang="tr-TR" sz="1800" dirty="0"/>
              <a:t>/</a:t>
            </a:r>
            <a:r>
              <a:rPr lang="de-DE" altLang="tr-TR" sz="1800" dirty="0" err="1"/>
              <a:t>veya</a:t>
            </a:r>
            <a:r>
              <a:rPr lang="de-DE" altLang="tr-TR" sz="1800" dirty="0"/>
              <a:t> </a:t>
            </a:r>
            <a:r>
              <a:rPr lang="de-DE" altLang="tr-TR" sz="1800" dirty="0" err="1"/>
              <a:t>uygulamalı</a:t>
            </a:r>
            <a:r>
              <a:rPr lang="de-DE" altLang="tr-TR" sz="1800" dirty="0"/>
              <a:t> </a:t>
            </a:r>
            <a:r>
              <a:rPr lang="de-DE" altLang="tr-TR" sz="1800" dirty="0" err="1"/>
              <a:t>olarak</a:t>
            </a:r>
            <a:r>
              <a:rPr lang="de-DE" altLang="tr-TR" sz="1800" dirty="0"/>
              <a:t> </a:t>
            </a:r>
            <a:r>
              <a:rPr lang="de-DE" altLang="tr-TR" sz="1800" dirty="0" err="1"/>
              <a:t>yapılabilir</a:t>
            </a:r>
            <a:r>
              <a:rPr lang="de-DE" altLang="tr-TR" sz="1800" dirty="0"/>
              <a:t>. </a:t>
            </a:r>
            <a:endParaRPr lang="tr-TR" altLang="tr-TR" sz="1800" dirty="0"/>
          </a:p>
          <a:p>
            <a:pPr marL="0" indent="0">
              <a:buNone/>
            </a:pPr>
            <a:endParaRPr lang="tr-TR" sz="1800" dirty="0"/>
          </a:p>
          <a:p>
            <a:pPr marL="0" indent="0">
              <a:buNone/>
            </a:pPr>
            <a:r>
              <a:rPr lang="tr-TR" sz="1800" dirty="0">
                <a:solidFill>
                  <a:schemeClr val="accent1"/>
                </a:solidFill>
              </a:rPr>
              <a:t>Dersten kalınması halinde; Akademik </a:t>
            </a:r>
            <a:r>
              <a:rPr lang="tr-TR" sz="1800" dirty="0" err="1">
                <a:solidFill>
                  <a:schemeClr val="accent1"/>
                </a:solidFill>
              </a:rPr>
              <a:t>Takvim’e</a:t>
            </a:r>
            <a:r>
              <a:rPr lang="tr-TR" sz="1800" dirty="0">
                <a:solidFill>
                  <a:schemeClr val="accent1"/>
                </a:solidFill>
              </a:rPr>
              <a:t> göre Bütünleme/Yaz okulu tercihini yapabilirsiniz.</a:t>
            </a:r>
          </a:p>
          <a:p>
            <a:pPr marL="0" indent="0">
              <a:buNone/>
            </a:pPr>
            <a:endParaRPr lang="tr-TR" altLang="tr-TR" sz="1800" dirty="0">
              <a:solidFill>
                <a:schemeClr val="accent1"/>
              </a:solidFill>
            </a:endParaRPr>
          </a:p>
          <a:p>
            <a:pPr marL="0" indent="0">
              <a:buNone/>
            </a:pPr>
            <a:r>
              <a:rPr lang="tr-TR" altLang="tr-TR" sz="1800" b="1" dirty="0">
                <a:solidFill>
                  <a:srgbClr val="FF0000"/>
                </a:solidFill>
              </a:rPr>
              <a:t>Yükseköğretim Kurumları Öğrenci Disiplin Yönetmeliği’ne göre kopya çekmek ve çektirmek bir yarıyıl okuldan uzaklaştırma cezası ile sonuçlanmaktadır.</a:t>
            </a:r>
          </a:p>
          <a:p>
            <a:pPr marL="0" indent="0">
              <a:buNone/>
            </a:pPr>
            <a:endParaRPr lang="tr-TR" altLang="tr-TR" sz="1800" dirty="0"/>
          </a:p>
        </p:txBody>
      </p:sp>
      <p:sp>
        <p:nvSpPr>
          <p:cNvPr id="4" name="Slayt Numarası Yer Tutucusu 3"/>
          <p:cNvSpPr>
            <a:spLocks noGrp="1"/>
          </p:cNvSpPr>
          <p:nvPr>
            <p:ph type="sldNum" sz="quarter" idx="12"/>
          </p:nvPr>
        </p:nvSpPr>
        <p:spPr/>
        <p:txBody>
          <a:bodyPr/>
          <a:lstStyle/>
          <a:p>
            <a:fld id="{F302176B-0E47-46AC-8F43-DAB4B8A37D06}" type="slidenum">
              <a:rPr lang="tr-TR" smtClean="0"/>
              <a:pPr/>
              <a:t>30</a:t>
            </a:fld>
            <a:endParaRPr lang="tr-TR"/>
          </a:p>
        </p:txBody>
      </p:sp>
    </p:spTree>
    <p:extLst>
      <p:ext uri="{BB962C8B-B14F-4D97-AF65-F5344CB8AC3E}">
        <p14:creationId xmlns:p14="http://schemas.microsoft.com/office/powerpoint/2010/main" val="19879905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p:txBody>
          <a:bodyPr>
            <a:normAutofit/>
          </a:bodyPr>
          <a:lstStyle/>
          <a:p>
            <a:r>
              <a:rPr lang="de-DE" altLang="tr-TR" sz="3600" b="1" i="1" dirty="0"/>
              <a:t>DERS BAŞARI NOTU</a:t>
            </a:r>
            <a:endParaRPr lang="tr-TR" sz="3600" b="1" i="1" dirty="0"/>
          </a:p>
        </p:txBody>
      </p:sp>
      <p:sp>
        <p:nvSpPr>
          <p:cNvPr id="2" name="İçerik Yer Tutucusu 1"/>
          <p:cNvSpPr>
            <a:spLocks noGrp="1"/>
          </p:cNvSpPr>
          <p:nvPr>
            <p:ph idx="1"/>
          </p:nvPr>
        </p:nvSpPr>
        <p:spPr>
          <a:xfrm>
            <a:off x="814856" y="2057401"/>
            <a:ext cx="5733428" cy="4451554"/>
          </a:xfrm>
        </p:spPr>
        <p:txBody>
          <a:bodyPr>
            <a:normAutofit/>
          </a:bodyPr>
          <a:lstStyle/>
          <a:p>
            <a:pPr marL="0" indent="0">
              <a:lnSpc>
                <a:spcPct val="120000"/>
              </a:lnSpc>
              <a:buNone/>
            </a:pPr>
            <a:r>
              <a:rPr lang="de-DE" altLang="tr-TR" sz="1800" dirty="0" err="1"/>
              <a:t>Bir</a:t>
            </a:r>
            <a:r>
              <a:rPr lang="de-DE" altLang="tr-TR" sz="1800" dirty="0"/>
              <a:t> </a:t>
            </a:r>
            <a:r>
              <a:rPr lang="de-DE" altLang="tr-TR" sz="1800" dirty="0" err="1"/>
              <a:t>dersteki</a:t>
            </a:r>
            <a:r>
              <a:rPr lang="de-DE" altLang="tr-TR" sz="1800" dirty="0"/>
              <a:t> </a:t>
            </a:r>
            <a:r>
              <a:rPr lang="de-DE" altLang="tr-TR" sz="1800" dirty="0" err="1"/>
              <a:t>başarı</a:t>
            </a:r>
            <a:r>
              <a:rPr lang="de-DE" altLang="tr-TR" sz="1800" dirty="0"/>
              <a:t> </a:t>
            </a:r>
            <a:r>
              <a:rPr lang="de-DE" altLang="tr-TR" sz="1800" dirty="0" err="1"/>
              <a:t>durumu</a:t>
            </a:r>
            <a:r>
              <a:rPr lang="de-DE" altLang="tr-TR" sz="1800" dirty="0"/>
              <a:t> </a:t>
            </a:r>
            <a:r>
              <a:rPr lang="tr-TR" altLang="tr-TR" sz="1800" dirty="0"/>
              <a:t>‘</a:t>
            </a:r>
            <a:r>
              <a:rPr lang="de-DE" altLang="tr-TR" sz="1800" dirty="0" err="1"/>
              <a:t>Ders</a:t>
            </a:r>
            <a:r>
              <a:rPr lang="de-DE" altLang="tr-TR" sz="1800" dirty="0"/>
              <a:t> </a:t>
            </a:r>
            <a:r>
              <a:rPr lang="de-DE" altLang="tr-TR" sz="1800" dirty="0" err="1"/>
              <a:t>Başarı</a:t>
            </a:r>
            <a:r>
              <a:rPr lang="de-DE" altLang="tr-TR" sz="1800" dirty="0"/>
              <a:t> </a:t>
            </a:r>
            <a:r>
              <a:rPr lang="de-DE" altLang="tr-TR" sz="1800" dirty="0" err="1"/>
              <a:t>Notu</a:t>
            </a:r>
            <a:r>
              <a:rPr lang="tr-TR" altLang="tr-TR" sz="1800" dirty="0"/>
              <a:t>’ </a:t>
            </a:r>
            <a:r>
              <a:rPr lang="de-DE" altLang="tr-TR" sz="1800" dirty="0" err="1"/>
              <a:t>ile</a:t>
            </a:r>
            <a:r>
              <a:rPr lang="de-DE" altLang="tr-TR" sz="1800" dirty="0"/>
              <a:t> </a:t>
            </a:r>
            <a:r>
              <a:rPr lang="de-DE" altLang="tr-TR" sz="1800" dirty="0" err="1"/>
              <a:t>belirlenir</a:t>
            </a:r>
            <a:r>
              <a:rPr lang="de-DE" altLang="tr-TR" sz="1800" dirty="0"/>
              <a:t>. </a:t>
            </a:r>
            <a:endParaRPr lang="tr-TR" altLang="tr-TR" sz="1800" dirty="0"/>
          </a:p>
          <a:p>
            <a:pPr marL="0" indent="0">
              <a:lnSpc>
                <a:spcPct val="120000"/>
              </a:lnSpc>
              <a:buNone/>
            </a:pPr>
            <a:endParaRPr lang="tr-TR" altLang="tr-TR" sz="1800" dirty="0"/>
          </a:p>
          <a:p>
            <a:pPr marL="0" indent="0">
              <a:lnSpc>
                <a:spcPct val="120000"/>
              </a:lnSpc>
              <a:buNone/>
            </a:pPr>
            <a:r>
              <a:rPr lang="de-DE" altLang="tr-TR" sz="1800" dirty="0" err="1"/>
              <a:t>Ders</a:t>
            </a:r>
            <a:r>
              <a:rPr lang="de-DE" altLang="tr-TR" sz="1800" dirty="0"/>
              <a:t> </a:t>
            </a:r>
            <a:r>
              <a:rPr lang="de-DE" altLang="tr-TR" sz="1800" dirty="0" err="1"/>
              <a:t>başarı</a:t>
            </a:r>
            <a:r>
              <a:rPr lang="de-DE" altLang="tr-TR" sz="1800" dirty="0"/>
              <a:t> </a:t>
            </a:r>
            <a:r>
              <a:rPr lang="de-DE" altLang="tr-TR" sz="1800" dirty="0" err="1"/>
              <a:t>notu</a:t>
            </a:r>
            <a:r>
              <a:rPr lang="de-DE" altLang="tr-TR" sz="1800" dirty="0"/>
              <a:t>, </a:t>
            </a:r>
            <a:r>
              <a:rPr lang="de-DE" altLang="tr-TR" sz="1800" dirty="0" err="1"/>
              <a:t>öğrencinin</a:t>
            </a:r>
            <a:r>
              <a:rPr lang="de-DE" altLang="tr-TR" sz="1800" dirty="0"/>
              <a:t> </a:t>
            </a:r>
            <a:r>
              <a:rPr lang="de-DE" altLang="tr-TR" sz="1800" dirty="0" err="1"/>
              <a:t>yarıyıl</a:t>
            </a:r>
            <a:r>
              <a:rPr lang="de-DE" altLang="tr-TR" sz="1800" dirty="0"/>
              <a:t> </a:t>
            </a:r>
            <a:r>
              <a:rPr lang="de-DE" altLang="tr-TR" sz="1800" dirty="0" err="1"/>
              <a:t>içinde</a:t>
            </a:r>
            <a:r>
              <a:rPr lang="de-DE" altLang="tr-TR" sz="1800" dirty="0"/>
              <a:t> </a:t>
            </a:r>
            <a:r>
              <a:rPr lang="de-DE" altLang="tr-TR" sz="1800" dirty="0" err="1"/>
              <a:t>gösterdiği</a:t>
            </a:r>
            <a:r>
              <a:rPr lang="de-DE" altLang="tr-TR" sz="1800" dirty="0"/>
              <a:t> </a:t>
            </a:r>
            <a:r>
              <a:rPr lang="de-DE" altLang="tr-TR" sz="1800" dirty="0" err="1"/>
              <a:t>başarı</a:t>
            </a:r>
            <a:r>
              <a:rPr lang="de-DE" altLang="tr-TR" sz="1800" dirty="0"/>
              <a:t> (</a:t>
            </a:r>
            <a:r>
              <a:rPr lang="de-DE" altLang="tr-TR" sz="1800" dirty="0" err="1"/>
              <a:t>ara</a:t>
            </a:r>
            <a:r>
              <a:rPr lang="de-DE" altLang="tr-TR" sz="1800" dirty="0"/>
              <a:t> </a:t>
            </a:r>
            <a:r>
              <a:rPr lang="de-DE" altLang="tr-TR" sz="1800" dirty="0" err="1"/>
              <a:t>sınavlar</a:t>
            </a:r>
            <a:r>
              <a:rPr lang="de-DE" altLang="tr-TR" sz="1800" dirty="0"/>
              <a:t>, </a:t>
            </a:r>
            <a:r>
              <a:rPr lang="de-DE" altLang="tr-TR" sz="1800" dirty="0" err="1"/>
              <a:t>ödevler</a:t>
            </a:r>
            <a:r>
              <a:rPr lang="de-DE" altLang="tr-TR" sz="1800" dirty="0"/>
              <a:t>, </a:t>
            </a:r>
            <a:r>
              <a:rPr lang="de-DE" altLang="tr-TR" sz="1800" dirty="0" err="1"/>
              <a:t>uygulamalı</a:t>
            </a:r>
            <a:r>
              <a:rPr lang="de-DE" altLang="tr-TR" sz="1800" dirty="0"/>
              <a:t> </a:t>
            </a:r>
            <a:r>
              <a:rPr lang="de-DE" altLang="tr-TR" sz="1800" dirty="0" err="1"/>
              <a:t>çalışmalar</a:t>
            </a:r>
            <a:r>
              <a:rPr lang="de-DE" altLang="tr-TR" sz="1800" dirty="0"/>
              <a:t> </a:t>
            </a:r>
            <a:r>
              <a:rPr lang="de-DE" altLang="tr-TR" sz="1800" dirty="0" err="1"/>
              <a:t>vb</a:t>
            </a:r>
            <a:r>
              <a:rPr lang="de-DE" altLang="tr-TR" sz="1800" dirty="0"/>
              <a:t>.) </a:t>
            </a:r>
            <a:r>
              <a:rPr lang="de-DE" altLang="tr-TR" sz="1800" dirty="0" err="1"/>
              <a:t>ve</a:t>
            </a:r>
            <a:r>
              <a:rPr lang="de-DE" altLang="tr-TR" sz="1800" dirty="0"/>
              <a:t> </a:t>
            </a:r>
            <a:r>
              <a:rPr lang="de-DE" altLang="tr-TR" sz="1800" dirty="0" err="1"/>
              <a:t>genel</a:t>
            </a:r>
            <a:r>
              <a:rPr lang="de-DE" altLang="tr-TR" sz="1800" dirty="0"/>
              <a:t> </a:t>
            </a:r>
            <a:r>
              <a:rPr lang="de-DE" altLang="tr-TR" sz="1800" dirty="0" err="1"/>
              <a:t>sınavın</a:t>
            </a:r>
            <a:r>
              <a:rPr lang="de-DE" altLang="tr-TR" sz="1800" dirty="0"/>
              <a:t> </a:t>
            </a:r>
            <a:r>
              <a:rPr lang="de-DE" altLang="tr-TR" sz="1800" dirty="0" err="1"/>
              <a:t>birlikte</a:t>
            </a:r>
            <a:r>
              <a:rPr lang="de-DE" altLang="tr-TR" sz="1800" dirty="0"/>
              <a:t> </a:t>
            </a:r>
            <a:r>
              <a:rPr lang="de-DE" altLang="tr-TR" sz="1800" dirty="0" err="1"/>
              <a:t>değerlendirmesiyle</a:t>
            </a:r>
            <a:r>
              <a:rPr lang="de-DE" altLang="tr-TR" sz="1800" dirty="0"/>
              <a:t> </a:t>
            </a:r>
            <a:r>
              <a:rPr lang="de-DE" altLang="tr-TR" sz="1800" dirty="0" err="1"/>
              <a:t>elde</a:t>
            </a:r>
            <a:r>
              <a:rPr lang="de-DE" altLang="tr-TR" sz="1800" dirty="0"/>
              <a:t> </a:t>
            </a:r>
            <a:r>
              <a:rPr lang="de-DE" altLang="tr-TR" sz="1800" dirty="0" err="1"/>
              <a:t>edilir</a:t>
            </a:r>
            <a:r>
              <a:rPr lang="de-DE" altLang="tr-TR" sz="1800" dirty="0"/>
              <a:t>.</a:t>
            </a:r>
            <a:endParaRPr lang="tr-TR" altLang="tr-TR" sz="1800" dirty="0"/>
          </a:p>
        </p:txBody>
      </p:sp>
      <p:sp>
        <p:nvSpPr>
          <p:cNvPr id="4" name="Slayt Numarası Yer Tutucusu 3"/>
          <p:cNvSpPr>
            <a:spLocks noGrp="1"/>
          </p:cNvSpPr>
          <p:nvPr>
            <p:ph type="sldNum" sz="quarter" idx="12"/>
          </p:nvPr>
        </p:nvSpPr>
        <p:spPr/>
        <p:txBody>
          <a:bodyPr/>
          <a:lstStyle/>
          <a:p>
            <a:fld id="{F302176B-0E47-46AC-8F43-DAB4B8A37D06}" type="slidenum">
              <a:rPr lang="tr-TR" smtClean="0"/>
              <a:pPr/>
              <a:t>31</a:t>
            </a:fld>
            <a:endParaRPr lang="tr-TR"/>
          </a:p>
        </p:txBody>
      </p:sp>
      <p:pic>
        <p:nvPicPr>
          <p:cNvPr id="7" name="Resim 6" descr="NIACL ASSISTANT EXAM: GK &amp; COMPUTER QUESTIONS - All Exam Ti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17371" y="2075649"/>
            <a:ext cx="4088829" cy="3066622"/>
          </a:xfrm>
          <a:prstGeom prst="rect">
            <a:avLst/>
          </a:prstGeom>
        </p:spPr>
      </p:pic>
    </p:spTree>
    <p:extLst>
      <p:ext uri="{BB962C8B-B14F-4D97-AF65-F5344CB8AC3E}">
        <p14:creationId xmlns:p14="http://schemas.microsoft.com/office/powerpoint/2010/main" val="26413188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p:txBody>
          <a:bodyPr>
            <a:normAutofit/>
          </a:bodyPr>
          <a:lstStyle/>
          <a:p>
            <a:r>
              <a:rPr lang="de-DE" altLang="tr-TR" sz="3600" b="1" i="1" dirty="0"/>
              <a:t>DERS BAŞARI NOTU</a:t>
            </a:r>
            <a:endParaRPr lang="tr-TR" sz="3600" b="1" i="1" dirty="0"/>
          </a:p>
        </p:txBody>
      </p:sp>
      <p:sp>
        <p:nvSpPr>
          <p:cNvPr id="2" name="İçerik Yer Tutucusu 1"/>
          <p:cNvSpPr>
            <a:spLocks noGrp="1"/>
          </p:cNvSpPr>
          <p:nvPr>
            <p:ph idx="1"/>
          </p:nvPr>
        </p:nvSpPr>
        <p:spPr>
          <a:xfrm>
            <a:off x="814856" y="2057401"/>
            <a:ext cx="5733428" cy="4451554"/>
          </a:xfrm>
        </p:spPr>
        <p:txBody>
          <a:bodyPr>
            <a:normAutofit/>
          </a:bodyPr>
          <a:lstStyle/>
          <a:p>
            <a:pPr marL="0" indent="0">
              <a:lnSpc>
                <a:spcPct val="120000"/>
              </a:lnSpc>
              <a:buNone/>
            </a:pPr>
            <a:r>
              <a:rPr lang="tr-TR" altLang="tr-TR" sz="1800" dirty="0"/>
              <a:t>Dönem içi notlarının her birinin ders başarı puanına katkısı toplamı %30-%50 aralığında olmak koşulu ile ilgili öğretim elemanı tarafından belirlenir. </a:t>
            </a:r>
          </a:p>
          <a:p>
            <a:pPr marL="0" indent="0">
              <a:lnSpc>
                <a:spcPct val="120000"/>
              </a:lnSpc>
              <a:buNone/>
            </a:pPr>
            <a:endParaRPr lang="tr-TR" altLang="tr-TR" sz="1800" dirty="0"/>
          </a:p>
          <a:p>
            <a:pPr marL="0" indent="0">
              <a:lnSpc>
                <a:spcPct val="120000"/>
              </a:lnSpc>
              <a:buNone/>
            </a:pPr>
            <a:r>
              <a:rPr lang="tr-TR" altLang="tr-TR" sz="1800" dirty="0"/>
              <a:t>Dönem sonu sınavının ders başarı puanına katkısı %50-70 aralığında olmak koşulu ile ilgili öğretim elemanı tarafından dönem başında belirlenir. </a:t>
            </a:r>
          </a:p>
        </p:txBody>
      </p:sp>
      <p:sp>
        <p:nvSpPr>
          <p:cNvPr id="4" name="Slayt Numarası Yer Tutucusu 3"/>
          <p:cNvSpPr>
            <a:spLocks noGrp="1"/>
          </p:cNvSpPr>
          <p:nvPr>
            <p:ph type="sldNum" sz="quarter" idx="12"/>
          </p:nvPr>
        </p:nvSpPr>
        <p:spPr/>
        <p:txBody>
          <a:bodyPr/>
          <a:lstStyle/>
          <a:p>
            <a:fld id="{F302176B-0E47-46AC-8F43-DAB4B8A37D06}" type="slidenum">
              <a:rPr lang="tr-TR" smtClean="0"/>
              <a:pPr/>
              <a:t>32</a:t>
            </a:fld>
            <a:endParaRPr lang="tr-TR"/>
          </a:p>
        </p:txBody>
      </p:sp>
      <p:pic>
        <p:nvPicPr>
          <p:cNvPr id="6" name="Resim 5" descr="Matric maths &lt;strong&gt;exam&lt;/strong&gt; &lt;strong&gt;paper&lt;/strong&gt; leaked in Limpopo by Primedia ..."/>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87006" y="2079894"/>
            <a:ext cx="3814095" cy="3814095"/>
          </a:xfrm>
          <a:prstGeom prst="rect">
            <a:avLst/>
          </a:prstGeom>
        </p:spPr>
      </p:pic>
    </p:spTree>
    <p:extLst>
      <p:ext uri="{BB962C8B-B14F-4D97-AF65-F5344CB8AC3E}">
        <p14:creationId xmlns:p14="http://schemas.microsoft.com/office/powerpoint/2010/main" val="4974541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884775" y="2057401"/>
            <a:ext cx="5209939" cy="4082873"/>
          </a:xfrm>
        </p:spPr>
        <p:txBody>
          <a:bodyPr>
            <a:normAutofit/>
          </a:bodyPr>
          <a:lstStyle/>
          <a:p>
            <a:pPr marL="0" indent="0">
              <a:buNone/>
            </a:pPr>
            <a:r>
              <a:rPr lang="tr-TR" sz="1800" dirty="0"/>
              <a:t>Sınıf mevcudu 20’den az ise; doğrudan mutlak değerlendirme uygulanacaktır. </a:t>
            </a:r>
          </a:p>
          <a:p>
            <a:pPr marL="0" indent="0">
              <a:buNone/>
            </a:pPr>
            <a:r>
              <a:rPr lang="tr-TR" sz="1800" dirty="0"/>
              <a:t>Sınıf mevcudunun 20 ve üzerinde ise; sınıf başarı ortalaması dikkate alınarak not sistemine karar verilecektir. </a:t>
            </a:r>
          </a:p>
          <a:p>
            <a:pPr lvl="1"/>
            <a:r>
              <a:rPr lang="tr-TR" sz="1800" dirty="0"/>
              <a:t>Sınıf ortalaması 60 ve üzeri olması durumunda mutlak değerlendirme, </a:t>
            </a:r>
          </a:p>
          <a:p>
            <a:pPr lvl="1"/>
            <a:r>
              <a:rPr lang="tr-TR" sz="1800" dirty="0"/>
              <a:t>Sınıf ortalaması 60’tan küçük olması durumunda ise bağıl değerlendirme uygulanacaktır.</a:t>
            </a:r>
          </a:p>
        </p:txBody>
      </p:sp>
      <p:sp>
        <p:nvSpPr>
          <p:cNvPr id="3" name="Slayt Numarası Yer Tutucusu 2"/>
          <p:cNvSpPr>
            <a:spLocks noGrp="1"/>
          </p:cNvSpPr>
          <p:nvPr>
            <p:ph type="sldNum" sz="quarter" idx="12"/>
          </p:nvPr>
        </p:nvSpPr>
        <p:spPr/>
        <p:txBody>
          <a:bodyPr/>
          <a:lstStyle/>
          <a:p>
            <a:fld id="{F302176B-0E47-46AC-8F43-DAB4B8A37D06}" type="slidenum">
              <a:rPr lang="tr-TR" smtClean="0"/>
              <a:pPr/>
              <a:t>33</a:t>
            </a:fld>
            <a:endParaRPr lang="tr-TR"/>
          </a:p>
        </p:txBody>
      </p:sp>
      <p:sp>
        <p:nvSpPr>
          <p:cNvPr id="8" name="Başlık 2"/>
          <p:cNvSpPr>
            <a:spLocks noGrp="1"/>
          </p:cNvSpPr>
          <p:nvPr>
            <p:ph type="title"/>
          </p:nvPr>
        </p:nvSpPr>
        <p:spPr>
          <a:xfrm>
            <a:off x="2895600" y="764373"/>
            <a:ext cx="8610600" cy="1293028"/>
          </a:xfrm>
        </p:spPr>
        <p:txBody>
          <a:bodyPr>
            <a:normAutofit/>
          </a:bodyPr>
          <a:lstStyle/>
          <a:p>
            <a:r>
              <a:rPr lang="de-DE" altLang="tr-TR" sz="3600" b="1" i="1" dirty="0"/>
              <a:t>DERS BAŞARI NOTU</a:t>
            </a:r>
            <a:endParaRPr lang="tr-TR" sz="3600" b="1" i="1" dirty="0"/>
          </a:p>
        </p:txBody>
      </p:sp>
      <p:pic>
        <p:nvPicPr>
          <p:cNvPr id="6" name="Resim 5" descr="7 Verbs Followed By Infinitive And -ing Forms - KSEnglish"/>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37555" y="2512756"/>
            <a:ext cx="4768645" cy="1967066"/>
          </a:xfrm>
          <a:prstGeom prst="rect">
            <a:avLst/>
          </a:prstGeom>
        </p:spPr>
      </p:pic>
    </p:spTree>
    <p:extLst>
      <p:ext uri="{BB962C8B-B14F-4D97-AF65-F5344CB8AC3E}">
        <p14:creationId xmlns:p14="http://schemas.microsoft.com/office/powerpoint/2010/main" val="12318185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İçerik Yer Tutucusu 4"/>
          <p:cNvGraphicFramePr>
            <a:graphicFrameLocks noGrp="1"/>
          </p:cNvGraphicFramePr>
          <p:nvPr>
            <p:ph idx="1"/>
            <p:extLst>
              <p:ext uri="{D42A27DB-BD31-4B8C-83A1-F6EECF244321}">
                <p14:modId xmlns:p14="http://schemas.microsoft.com/office/powerpoint/2010/main" val="3221473959"/>
              </p:ext>
            </p:extLst>
          </p:nvPr>
        </p:nvGraphicFramePr>
        <p:xfrm>
          <a:off x="5984479" y="2565232"/>
          <a:ext cx="5521721" cy="3985720"/>
        </p:xfrm>
        <a:graphic>
          <a:graphicData uri="http://schemas.openxmlformats.org/drawingml/2006/table">
            <a:tbl>
              <a:tblPr firstRow="1" firstCol="1" bandRow="1">
                <a:tableStyleId>{93296810-A885-4BE3-A3E7-6D5BEEA58F35}</a:tableStyleId>
              </a:tblPr>
              <a:tblGrid>
                <a:gridCol w="1476000">
                  <a:extLst>
                    <a:ext uri="{9D8B030D-6E8A-4147-A177-3AD203B41FA5}">
                      <a16:colId xmlns:a16="http://schemas.microsoft.com/office/drawing/2014/main" val="1516350404"/>
                    </a:ext>
                  </a:extLst>
                </a:gridCol>
                <a:gridCol w="1444239">
                  <a:extLst>
                    <a:ext uri="{9D8B030D-6E8A-4147-A177-3AD203B41FA5}">
                      <a16:colId xmlns:a16="http://schemas.microsoft.com/office/drawing/2014/main" val="1781082906"/>
                    </a:ext>
                  </a:extLst>
                </a:gridCol>
                <a:gridCol w="2601482">
                  <a:extLst>
                    <a:ext uri="{9D8B030D-6E8A-4147-A177-3AD203B41FA5}">
                      <a16:colId xmlns:a16="http://schemas.microsoft.com/office/drawing/2014/main" val="898061695"/>
                    </a:ext>
                  </a:extLst>
                </a:gridCol>
              </a:tblGrid>
              <a:tr h="574131">
                <a:tc>
                  <a:txBody>
                    <a:bodyPr/>
                    <a:lstStyle/>
                    <a:p>
                      <a:pPr algn="ctr">
                        <a:lnSpc>
                          <a:spcPct val="107000"/>
                        </a:lnSpc>
                        <a:spcAft>
                          <a:spcPts val="0"/>
                        </a:spcAft>
                      </a:pPr>
                      <a:r>
                        <a:rPr lang="en-US" sz="1600" dirty="0" err="1">
                          <a:effectLst/>
                        </a:rPr>
                        <a:t>Başarı</a:t>
                      </a:r>
                      <a:r>
                        <a:rPr lang="tr-TR" sz="1600" baseline="0" dirty="0">
                          <a:effectLst/>
                        </a:rPr>
                        <a:t> </a:t>
                      </a:r>
                      <a:r>
                        <a:rPr lang="en-US" sz="1600" dirty="0" err="1">
                          <a:effectLst/>
                        </a:rPr>
                        <a:t>Notu</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err="1">
                          <a:effectLst/>
                        </a:rPr>
                        <a:t>Başarı</a:t>
                      </a:r>
                      <a:r>
                        <a:rPr lang="tr-TR" sz="1600" baseline="0" dirty="0">
                          <a:effectLst/>
                        </a:rPr>
                        <a:t> </a:t>
                      </a:r>
                      <a:r>
                        <a:rPr lang="en-US" sz="1600" dirty="0" err="1">
                          <a:effectLst/>
                        </a:rPr>
                        <a:t>Puanı</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err="1">
                          <a:effectLst/>
                        </a:rPr>
                        <a:t>Başarı</a:t>
                      </a:r>
                      <a:r>
                        <a:rPr lang="tr-TR" sz="1600" baseline="0" dirty="0">
                          <a:effectLst/>
                        </a:rPr>
                        <a:t> </a:t>
                      </a:r>
                      <a:r>
                        <a:rPr lang="en-US" sz="1600" dirty="0" err="1">
                          <a:effectLst/>
                        </a:rPr>
                        <a:t>Notu</a:t>
                      </a:r>
                      <a:r>
                        <a:rPr lang="en-US" sz="1600" dirty="0">
                          <a:effectLst/>
                        </a:rPr>
                        <a:t> </a:t>
                      </a:r>
                      <a:r>
                        <a:rPr lang="en-US" sz="1600" dirty="0" err="1">
                          <a:effectLst/>
                        </a:rPr>
                        <a:t>Katsayı</a:t>
                      </a:r>
                      <a:r>
                        <a:rPr lang="tr-TR" sz="1600" dirty="0" err="1">
                          <a:effectLst/>
                        </a:rPr>
                        <a:t>sı</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721771401"/>
                  </a:ext>
                </a:extLst>
              </a:tr>
              <a:tr h="287066">
                <a:tc>
                  <a:txBody>
                    <a:bodyPr/>
                    <a:lstStyle/>
                    <a:p>
                      <a:pPr algn="ctr">
                        <a:lnSpc>
                          <a:spcPct val="107000"/>
                        </a:lnSpc>
                        <a:spcAft>
                          <a:spcPts val="0"/>
                        </a:spcAft>
                      </a:pPr>
                      <a:r>
                        <a:rPr lang="en-US" sz="1600" dirty="0">
                          <a:effectLst/>
                        </a:rPr>
                        <a:t>A1</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95-100</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4.00</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56842510"/>
                  </a:ext>
                </a:extLst>
              </a:tr>
              <a:tr h="326281">
                <a:tc>
                  <a:txBody>
                    <a:bodyPr/>
                    <a:lstStyle/>
                    <a:p>
                      <a:pPr algn="ctr">
                        <a:lnSpc>
                          <a:spcPct val="107000"/>
                        </a:lnSpc>
                        <a:spcAft>
                          <a:spcPts val="0"/>
                        </a:spcAft>
                      </a:pPr>
                      <a:r>
                        <a:rPr lang="en-US" sz="1600" dirty="0">
                          <a:effectLst/>
                        </a:rPr>
                        <a:t>A2</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90-94</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3.75</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822139117"/>
                  </a:ext>
                </a:extLst>
              </a:tr>
              <a:tr h="287066">
                <a:tc>
                  <a:txBody>
                    <a:bodyPr/>
                    <a:lstStyle/>
                    <a:p>
                      <a:pPr algn="ctr">
                        <a:lnSpc>
                          <a:spcPct val="107000"/>
                        </a:lnSpc>
                        <a:spcAft>
                          <a:spcPts val="0"/>
                        </a:spcAft>
                      </a:pPr>
                      <a:r>
                        <a:rPr lang="en-US" sz="1600" dirty="0">
                          <a:effectLst/>
                        </a:rPr>
                        <a:t>A3</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85-89</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3.50</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803602694"/>
                  </a:ext>
                </a:extLst>
              </a:tr>
              <a:tr h="287066">
                <a:tc>
                  <a:txBody>
                    <a:bodyPr/>
                    <a:lstStyle/>
                    <a:p>
                      <a:pPr algn="ctr">
                        <a:lnSpc>
                          <a:spcPct val="107000"/>
                        </a:lnSpc>
                        <a:spcAft>
                          <a:spcPts val="0"/>
                        </a:spcAft>
                      </a:pPr>
                      <a:r>
                        <a:rPr lang="en-US" sz="1600" dirty="0">
                          <a:effectLst/>
                        </a:rPr>
                        <a:t>B1</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80-84</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3.25</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62696312"/>
                  </a:ext>
                </a:extLst>
              </a:tr>
              <a:tr h="287066">
                <a:tc>
                  <a:txBody>
                    <a:bodyPr/>
                    <a:lstStyle/>
                    <a:p>
                      <a:pPr algn="ctr">
                        <a:lnSpc>
                          <a:spcPct val="107000"/>
                        </a:lnSpc>
                        <a:spcAft>
                          <a:spcPts val="0"/>
                        </a:spcAft>
                      </a:pPr>
                      <a:r>
                        <a:rPr lang="en-US" sz="1600" dirty="0">
                          <a:effectLst/>
                        </a:rPr>
                        <a:t>B2</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75-79</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3.00</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508055738"/>
                  </a:ext>
                </a:extLst>
              </a:tr>
              <a:tr h="287066">
                <a:tc>
                  <a:txBody>
                    <a:bodyPr/>
                    <a:lstStyle/>
                    <a:p>
                      <a:pPr algn="ctr">
                        <a:lnSpc>
                          <a:spcPct val="107000"/>
                        </a:lnSpc>
                        <a:spcAft>
                          <a:spcPts val="0"/>
                        </a:spcAft>
                      </a:pPr>
                      <a:r>
                        <a:rPr lang="en-US" sz="1600" dirty="0">
                          <a:effectLst/>
                        </a:rPr>
                        <a:t>B3</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70-74</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2.75</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098991577"/>
                  </a:ext>
                </a:extLst>
              </a:tr>
              <a:tr h="287066">
                <a:tc>
                  <a:txBody>
                    <a:bodyPr/>
                    <a:lstStyle/>
                    <a:p>
                      <a:pPr algn="ctr">
                        <a:lnSpc>
                          <a:spcPct val="107000"/>
                        </a:lnSpc>
                        <a:spcAft>
                          <a:spcPts val="0"/>
                        </a:spcAft>
                      </a:pPr>
                      <a:r>
                        <a:rPr lang="en-US" sz="1600" dirty="0">
                          <a:effectLst/>
                        </a:rPr>
                        <a:t>C1</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65-69</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2.50</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71953343"/>
                  </a:ext>
                </a:extLst>
              </a:tr>
              <a:tr h="287066">
                <a:tc>
                  <a:txBody>
                    <a:bodyPr/>
                    <a:lstStyle/>
                    <a:p>
                      <a:pPr algn="ctr">
                        <a:lnSpc>
                          <a:spcPct val="107000"/>
                        </a:lnSpc>
                        <a:spcAft>
                          <a:spcPts val="0"/>
                        </a:spcAft>
                      </a:pPr>
                      <a:r>
                        <a:rPr lang="en-US" sz="1600" dirty="0">
                          <a:effectLst/>
                        </a:rPr>
                        <a:t>C2</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60-64</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2.25</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672111558"/>
                  </a:ext>
                </a:extLst>
              </a:tr>
              <a:tr h="287066">
                <a:tc>
                  <a:txBody>
                    <a:bodyPr/>
                    <a:lstStyle/>
                    <a:p>
                      <a:pPr algn="ctr">
                        <a:lnSpc>
                          <a:spcPct val="107000"/>
                        </a:lnSpc>
                        <a:spcAft>
                          <a:spcPts val="0"/>
                        </a:spcAft>
                      </a:pPr>
                      <a:r>
                        <a:rPr lang="en-US" sz="1600" dirty="0">
                          <a:effectLst/>
                        </a:rPr>
                        <a:t>D1</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55-59</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2.00</a:t>
                      </a:r>
                      <a:r>
                        <a:rPr lang="tr-TR" sz="1600" dirty="0">
                          <a:effectLst/>
                        </a:rPr>
                        <a:t>         * Koşullu</a:t>
                      </a:r>
                      <a:r>
                        <a:rPr lang="tr-TR" sz="1600" baseline="0" dirty="0">
                          <a:effectLst/>
                        </a:rPr>
                        <a:t> geçer</a:t>
                      </a:r>
                      <a:endParaRPr lang="tr-TR" sz="16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21435713"/>
                  </a:ext>
                </a:extLst>
              </a:tr>
              <a:tr h="287066">
                <a:tc>
                  <a:txBody>
                    <a:bodyPr/>
                    <a:lstStyle/>
                    <a:p>
                      <a:pPr algn="ctr">
                        <a:lnSpc>
                          <a:spcPct val="107000"/>
                        </a:lnSpc>
                        <a:spcAft>
                          <a:spcPts val="0"/>
                        </a:spcAft>
                      </a:pPr>
                      <a:r>
                        <a:rPr lang="en-US" sz="1600" dirty="0">
                          <a:effectLst/>
                        </a:rPr>
                        <a:t>D2</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50-54</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1.75 </a:t>
                      </a:r>
                      <a:r>
                        <a:rPr lang="tr-TR" sz="1600" dirty="0">
                          <a:effectLst/>
                        </a:rPr>
                        <a:t>        * Koşullu geçer</a:t>
                      </a:r>
                      <a:endParaRPr lang="tr-TR" sz="16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027094230"/>
                  </a:ext>
                </a:extLst>
              </a:tr>
              <a:tr h="287066">
                <a:tc>
                  <a:txBody>
                    <a:bodyPr/>
                    <a:lstStyle/>
                    <a:p>
                      <a:pPr algn="ctr">
                        <a:lnSpc>
                          <a:spcPct val="107000"/>
                        </a:lnSpc>
                        <a:spcAft>
                          <a:spcPts val="0"/>
                        </a:spcAft>
                      </a:pPr>
                      <a:r>
                        <a:rPr lang="en-US" sz="1600" dirty="0">
                          <a:effectLst/>
                          <a:latin typeface="+mj-lt"/>
                        </a:rPr>
                        <a:t>F</a:t>
                      </a:r>
                      <a:r>
                        <a:rPr lang="tr-TR" sz="1600" dirty="0">
                          <a:effectLst/>
                          <a:latin typeface="+mj-lt"/>
                        </a:rPr>
                        <a:t>1</a:t>
                      </a:r>
                    </a:p>
                    <a:p>
                      <a:pPr algn="ctr">
                        <a:lnSpc>
                          <a:spcPct val="107000"/>
                        </a:lnSpc>
                        <a:spcAft>
                          <a:spcPts val="0"/>
                        </a:spcAft>
                      </a:pPr>
                      <a:r>
                        <a:rPr lang="tr-TR" sz="1600" dirty="0">
                          <a:effectLst/>
                          <a:latin typeface="+mj-lt"/>
                          <a:ea typeface="Calibri" panose="020F0502020204030204" pitchFamily="34" charset="0"/>
                          <a:cs typeface="Times New Roman" panose="02020603050405020304" pitchFamily="18" charset="0"/>
                        </a:rPr>
                        <a:t>F2</a:t>
                      </a:r>
                    </a:p>
                  </a:txBody>
                  <a:tcPr marL="68580" marR="68580" marT="0" marB="0"/>
                </a:tc>
                <a:tc>
                  <a:txBody>
                    <a:bodyPr/>
                    <a:lstStyle/>
                    <a:p>
                      <a:pPr algn="l">
                        <a:lnSpc>
                          <a:spcPct val="107000"/>
                        </a:lnSpc>
                        <a:spcAft>
                          <a:spcPts val="0"/>
                        </a:spcAft>
                      </a:pPr>
                      <a:r>
                        <a:rPr lang="en-US" sz="1600" dirty="0">
                          <a:effectLst/>
                          <a:latin typeface="+mj-lt"/>
                        </a:rPr>
                        <a:t>0-49</a:t>
                      </a:r>
                      <a:endParaRPr lang="tr-TR" sz="1600" dirty="0">
                        <a:effectLst/>
                        <a:latin typeface="+mj-lt"/>
                      </a:endParaRPr>
                    </a:p>
                    <a:p>
                      <a:pPr algn="l">
                        <a:lnSpc>
                          <a:spcPct val="107000"/>
                        </a:lnSpc>
                        <a:spcAft>
                          <a:spcPts val="0"/>
                        </a:spcAft>
                      </a:pPr>
                      <a:r>
                        <a:rPr lang="tr-TR" sz="1400" dirty="0">
                          <a:effectLst/>
                          <a:latin typeface="+mj-lt"/>
                          <a:ea typeface="Calibri" panose="020F0502020204030204" pitchFamily="34" charset="0"/>
                          <a:cs typeface="Times New Roman" panose="02020603050405020304" pitchFamily="18" charset="0"/>
                        </a:rPr>
                        <a:t>Devamsız</a:t>
                      </a:r>
                    </a:p>
                  </a:txBody>
                  <a:tcPr marL="68580" marR="68580" marT="0" marB="0"/>
                </a:tc>
                <a:tc>
                  <a:txBody>
                    <a:bodyPr/>
                    <a:lstStyle/>
                    <a:p>
                      <a:pPr algn="l">
                        <a:lnSpc>
                          <a:spcPct val="107000"/>
                        </a:lnSpc>
                        <a:spcAft>
                          <a:spcPts val="0"/>
                        </a:spcAft>
                      </a:pPr>
                      <a:r>
                        <a:rPr lang="en-US" sz="1600" dirty="0">
                          <a:effectLst/>
                          <a:latin typeface="+mj-lt"/>
                        </a:rPr>
                        <a:t>0.00</a:t>
                      </a:r>
                      <a:r>
                        <a:rPr lang="tr-TR" sz="1600" dirty="0">
                          <a:effectLst/>
                          <a:latin typeface="+mj-lt"/>
                        </a:rPr>
                        <a:t>         *</a:t>
                      </a:r>
                      <a:r>
                        <a:rPr lang="tr-TR" sz="1600" baseline="0" dirty="0">
                          <a:effectLst/>
                          <a:latin typeface="+mj-lt"/>
                        </a:rPr>
                        <a:t> Başarısız</a:t>
                      </a:r>
                    </a:p>
                    <a:p>
                      <a:pPr algn="l">
                        <a:lnSpc>
                          <a:spcPct val="107000"/>
                        </a:lnSpc>
                        <a:spcAft>
                          <a:spcPts val="0"/>
                        </a:spcAft>
                      </a:pPr>
                      <a:r>
                        <a:rPr lang="tr-TR" sz="1600" baseline="0" dirty="0">
                          <a:solidFill>
                            <a:schemeClr val="tx1"/>
                          </a:solidFill>
                          <a:effectLst/>
                          <a:latin typeface="+mj-lt"/>
                          <a:ea typeface="Calibri" panose="020F0502020204030204" pitchFamily="34" charset="0"/>
                          <a:cs typeface="Times New Roman" panose="02020603050405020304" pitchFamily="18" charset="0"/>
                        </a:rPr>
                        <a:t>0.00          *Başarısız</a:t>
                      </a:r>
                      <a:endParaRPr lang="tr-TR" sz="1600" dirty="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565967011"/>
                  </a:ext>
                </a:extLst>
              </a:tr>
            </a:tbl>
          </a:graphicData>
        </a:graphic>
      </p:graphicFrame>
      <p:sp>
        <p:nvSpPr>
          <p:cNvPr id="3" name="Slayt Numarası Yer Tutucusu 2"/>
          <p:cNvSpPr>
            <a:spLocks noGrp="1"/>
          </p:cNvSpPr>
          <p:nvPr>
            <p:ph type="sldNum" sz="quarter" idx="12"/>
          </p:nvPr>
        </p:nvSpPr>
        <p:spPr/>
        <p:txBody>
          <a:bodyPr/>
          <a:lstStyle/>
          <a:p>
            <a:fld id="{F302176B-0E47-46AC-8F43-DAB4B8A37D06}" type="slidenum">
              <a:rPr lang="tr-TR" smtClean="0"/>
              <a:pPr/>
              <a:t>34</a:t>
            </a:fld>
            <a:endParaRPr lang="tr-TR"/>
          </a:p>
        </p:txBody>
      </p:sp>
      <p:sp>
        <p:nvSpPr>
          <p:cNvPr id="7" name="Dikdörtgen 6"/>
          <p:cNvSpPr/>
          <p:nvPr/>
        </p:nvSpPr>
        <p:spPr>
          <a:xfrm>
            <a:off x="3965249" y="2057401"/>
            <a:ext cx="7540951" cy="507831"/>
          </a:xfrm>
          <a:prstGeom prst="rect">
            <a:avLst/>
          </a:prstGeom>
        </p:spPr>
        <p:txBody>
          <a:bodyPr wrap="square">
            <a:spAutoFit/>
          </a:bodyPr>
          <a:lstStyle/>
          <a:p>
            <a:pPr algn="r">
              <a:lnSpc>
                <a:spcPct val="150000"/>
              </a:lnSpc>
            </a:pPr>
            <a:r>
              <a:rPr lang="tr-TR" b="1" dirty="0">
                <a:latin typeface="Calibri" panose="020F0502020204030204" pitchFamily="34" charset="0"/>
                <a:ea typeface="Calibri" panose="020F0502020204030204" pitchFamily="34" charset="0"/>
                <a:cs typeface="Calibri" panose="020F0502020204030204" pitchFamily="34" charset="0"/>
              </a:rPr>
              <a:t>2018 ve Sonrasında Kayıt Olanlar için Mutlak Değerlendirme Tablosu</a:t>
            </a:r>
            <a:endParaRPr lang="tr-TR" b="1" dirty="0">
              <a:latin typeface="Calibri" panose="020F0502020204030204" pitchFamily="34" charset="0"/>
              <a:ea typeface="Calibri" panose="020F0502020204030204" pitchFamily="34" charset="0"/>
              <a:cs typeface="Times New Roman" panose="02020603050405020304" pitchFamily="18" charset="0"/>
            </a:endParaRPr>
          </a:p>
        </p:txBody>
      </p:sp>
      <p:sp>
        <p:nvSpPr>
          <p:cNvPr id="8" name="Metin kutusu 7"/>
          <p:cNvSpPr txBox="1"/>
          <p:nvPr/>
        </p:nvSpPr>
        <p:spPr>
          <a:xfrm>
            <a:off x="799845" y="2195185"/>
            <a:ext cx="3309511" cy="4662815"/>
          </a:xfrm>
          <a:prstGeom prst="rect">
            <a:avLst/>
          </a:prstGeom>
          <a:noFill/>
        </p:spPr>
        <p:txBody>
          <a:bodyPr wrap="square" rtlCol="0">
            <a:spAutoFit/>
          </a:bodyPr>
          <a:lstStyle/>
          <a:p>
            <a:pPr>
              <a:lnSpc>
                <a:spcPct val="150000"/>
              </a:lnSpc>
            </a:pPr>
            <a:r>
              <a:rPr lang="tr-TR" altLang="tr-TR" dirty="0"/>
              <a:t>Koşullu geçer notların başarılı kabul edilebilmesi için öğrencinin akademik ortalamasının mezuniyet öncesinde en az </a:t>
            </a:r>
            <a:r>
              <a:rPr lang="tr-TR" altLang="tr-TR" b="1" dirty="0"/>
              <a:t>2.25</a:t>
            </a:r>
            <a:r>
              <a:rPr lang="tr-TR" altLang="tr-TR" dirty="0"/>
              <a:t> olması gerekir. </a:t>
            </a:r>
          </a:p>
          <a:p>
            <a:pPr>
              <a:lnSpc>
                <a:spcPct val="150000"/>
              </a:lnSpc>
            </a:pPr>
            <a:r>
              <a:rPr lang="tr-TR" altLang="tr-TR" dirty="0"/>
              <a:t>F2 ‘devamsız’ olarak kalmadır ve 00 başarı katsayısı ile başarısız olarak değerlendirilir.</a:t>
            </a:r>
          </a:p>
          <a:p>
            <a:pPr>
              <a:lnSpc>
                <a:spcPct val="150000"/>
              </a:lnSpc>
            </a:pPr>
            <a:endParaRPr lang="tr-TR" dirty="0"/>
          </a:p>
        </p:txBody>
      </p:sp>
      <p:sp>
        <p:nvSpPr>
          <p:cNvPr id="9" name="Başlık 2"/>
          <p:cNvSpPr>
            <a:spLocks noGrp="1"/>
          </p:cNvSpPr>
          <p:nvPr>
            <p:ph type="title"/>
          </p:nvPr>
        </p:nvSpPr>
        <p:spPr>
          <a:xfrm>
            <a:off x="2895600" y="764373"/>
            <a:ext cx="8610600" cy="1293028"/>
          </a:xfrm>
        </p:spPr>
        <p:txBody>
          <a:bodyPr>
            <a:normAutofit/>
          </a:bodyPr>
          <a:lstStyle/>
          <a:p>
            <a:r>
              <a:rPr lang="tr-TR" altLang="tr-TR" sz="3600" b="1" i="1" dirty="0"/>
              <a:t>Mutlak değerlendirme tablosu</a:t>
            </a:r>
            <a:endParaRPr lang="tr-TR" sz="3600" b="1" i="1" dirty="0"/>
          </a:p>
        </p:txBody>
      </p:sp>
    </p:spTree>
    <p:extLst>
      <p:ext uri="{BB962C8B-B14F-4D97-AF65-F5344CB8AC3E}">
        <p14:creationId xmlns:p14="http://schemas.microsoft.com/office/powerpoint/2010/main" val="28742769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791900" y="2161311"/>
            <a:ext cx="5036332" cy="3970318"/>
          </a:xfrm>
          <a:prstGeom prst="rect">
            <a:avLst/>
          </a:prstGeom>
        </p:spPr>
        <p:txBody>
          <a:bodyPr wrap="square">
            <a:spAutoFit/>
          </a:bodyPr>
          <a:lstStyle/>
          <a:p>
            <a:r>
              <a:rPr lang="de-DE" altLang="tr-TR" dirty="0" err="1"/>
              <a:t>Bir</a:t>
            </a:r>
            <a:r>
              <a:rPr lang="de-DE" altLang="tr-TR" dirty="0"/>
              <a:t> </a:t>
            </a:r>
            <a:r>
              <a:rPr lang="de-DE" altLang="tr-TR" dirty="0" err="1"/>
              <a:t>dersten</a:t>
            </a:r>
            <a:r>
              <a:rPr lang="tr-TR" altLang="tr-TR" dirty="0"/>
              <a:t> </a:t>
            </a:r>
            <a:r>
              <a:rPr lang="de-DE" altLang="tr-TR" dirty="0"/>
              <a:t>F1, F2</a:t>
            </a:r>
            <a:r>
              <a:rPr lang="tr-TR" altLang="tr-TR" dirty="0"/>
              <a:t> </a:t>
            </a:r>
            <a:r>
              <a:rPr lang="de-DE" altLang="tr-TR" dirty="0" err="1"/>
              <a:t>notlarından</a:t>
            </a:r>
            <a:r>
              <a:rPr lang="de-DE" altLang="tr-TR" dirty="0"/>
              <a:t> </a:t>
            </a:r>
            <a:r>
              <a:rPr lang="de-DE" altLang="tr-TR" dirty="0" err="1"/>
              <a:t>birini</a:t>
            </a:r>
            <a:r>
              <a:rPr lang="de-DE" altLang="tr-TR" dirty="0"/>
              <a:t> </a:t>
            </a:r>
            <a:r>
              <a:rPr lang="de-DE" altLang="tr-TR" dirty="0" err="1"/>
              <a:t>alan</a:t>
            </a:r>
            <a:r>
              <a:rPr lang="de-DE" altLang="tr-TR" dirty="0"/>
              <a:t> </a:t>
            </a:r>
            <a:r>
              <a:rPr lang="de-DE" altLang="tr-TR" dirty="0" err="1"/>
              <a:t>öğrenci</a:t>
            </a:r>
            <a:r>
              <a:rPr lang="de-DE" altLang="tr-TR" dirty="0"/>
              <a:t>, o </a:t>
            </a:r>
            <a:r>
              <a:rPr lang="de-DE" altLang="tr-TR" dirty="0" err="1"/>
              <a:t>dersi</a:t>
            </a:r>
            <a:r>
              <a:rPr lang="de-DE" altLang="tr-TR" dirty="0"/>
              <a:t> </a:t>
            </a:r>
            <a:r>
              <a:rPr lang="de-DE" altLang="tr-TR" dirty="0" err="1"/>
              <a:t>açıldığı</a:t>
            </a:r>
            <a:r>
              <a:rPr lang="de-DE" altLang="tr-TR" dirty="0"/>
              <a:t> </a:t>
            </a:r>
            <a:r>
              <a:rPr lang="de-DE" altLang="tr-TR" dirty="0" err="1"/>
              <a:t>ilk</a:t>
            </a:r>
            <a:r>
              <a:rPr lang="de-DE" altLang="tr-TR" dirty="0"/>
              <a:t> </a:t>
            </a:r>
            <a:r>
              <a:rPr lang="de-DE" altLang="tr-TR" dirty="0" err="1"/>
              <a:t>yarıyılda</a:t>
            </a:r>
            <a:r>
              <a:rPr lang="de-DE" altLang="tr-TR" dirty="0"/>
              <a:t> </a:t>
            </a:r>
            <a:r>
              <a:rPr lang="de-DE" altLang="tr-TR" dirty="0" err="1"/>
              <a:t>tekrarlamak</a:t>
            </a:r>
            <a:r>
              <a:rPr lang="de-DE" altLang="tr-TR" dirty="0"/>
              <a:t> </a:t>
            </a:r>
            <a:r>
              <a:rPr lang="de-DE" altLang="tr-TR" dirty="0" err="1"/>
              <a:t>zorundadır</a:t>
            </a:r>
            <a:r>
              <a:rPr lang="de-DE" altLang="tr-TR" dirty="0"/>
              <a:t>. </a:t>
            </a:r>
            <a:endParaRPr lang="tr-TR" altLang="tr-TR" dirty="0"/>
          </a:p>
          <a:p>
            <a:endParaRPr lang="tr-TR" altLang="tr-TR" dirty="0"/>
          </a:p>
          <a:p>
            <a:r>
              <a:rPr lang="de-DE" altLang="tr-TR" dirty="0" err="1"/>
              <a:t>Ancak</a:t>
            </a:r>
            <a:r>
              <a:rPr lang="de-DE" altLang="tr-TR" dirty="0"/>
              <a:t> </a:t>
            </a:r>
            <a:r>
              <a:rPr lang="de-DE" altLang="tr-TR" dirty="0" err="1"/>
              <a:t>tekrarlanan</a:t>
            </a:r>
            <a:r>
              <a:rPr lang="de-DE" altLang="tr-TR" dirty="0"/>
              <a:t> </a:t>
            </a:r>
            <a:r>
              <a:rPr lang="de-DE" altLang="tr-TR" dirty="0" err="1"/>
              <a:t>derslerin</a:t>
            </a:r>
            <a:r>
              <a:rPr lang="de-DE" altLang="tr-TR" dirty="0"/>
              <a:t> </a:t>
            </a:r>
            <a:r>
              <a:rPr lang="de-DE" altLang="tr-TR" dirty="0" err="1"/>
              <a:t>yarıyıl</a:t>
            </a:r>
            <a:r>
              <a:rPr lang="de-DE" altLang="tr-TR" dirty="0"/>
              <a:t> </a:t>
            </a:r>
            <a:r>
              <a:rPr lang="de-DE" altLang="tr-TR" dirty="0" err="1"/>
              <a:t>ders</a:t>
            </a:r>
            <a:r>
              <a:rPr lang="de-DE" altLang="tr-TR" dirty="0"/>
              <a:t> </a:t>
            </a:r>
            <a:r>
              <a:rPr lang="de-DE" altLang="tr-TR" dirty="0" err="1"/>
              <a:t>programlarında</a:t>
            </a:r>
            <a:r>
              <a:rPr lang="tr-TR" altLang="tr-TR" dirty="0"/>
              <a:t> </a:t>
            </a:r>
            <a:r>
              <a:rPr lang="de-DE" altLang="tr-TR" dirty="0" err="1"/>
              <a:t>çakışması</a:t>
            </a:r>
            <a:r>
              <a:rPr lang="de-DE" altLang="tr-TR" dirty="0"/>
              <a:t> </a:t>
            </a:r>
            <a:r>
              <a:rPr lang="de-DE" altLang="tr-TR" dirty="0" err="1"/>
              <a:t>halinde</a:t>
            </a:r>
            <a:r>
              <a:rPr lang="de-DE" altLang="tr-TR" dirty="0"/>
              <a:t>, </a:t>
            </a:r>
            <a:r>
              <a:rPr lang="de-DE" altLang="tr-TR" dirty="0" err="1"/>
              <a:t>öğrenci</a:t>
            </a:r>
            <a:r>
              <a:rPr lang="de-DE" altLang="tr-TR" dirty="0"/>
              <a:t> </a:t>
            </a:r>
            <a:r>
              <a:rPr lang="de-DE" altLang="tr-TR" dirty="0" err="1"/>
              <a:t>bu</a:t>
            </a:r>
            <a:r>
              <a:rPr lang="de-DE" altLang="tr-TR" dirty="0"/>
              <a:t> </a:t>
            </a:r>
            <a:r>
              <a:rPr lang="de-DE" altLang="tr-TR" dirty="0" err="1"/>
              <a:t>derslerden</a:t>
            </a:r>
            <a:r>
              <a:rPr lang="de-DE" altLang="tr-TR" dirty="0"/>
              <a:t> </a:t>
            </a:r>
            <a:r>
              <a:rPr lang="de-DE" altLang="tr-TR" dirty="0" err="1"/>
              <a:t>birini</a:t>
            </a:r>
            <a:r>
              <a:rPr lang="de-DE" altLang="tr-TR" dirty="0"/>
              <a:t> </a:t>
            </a:r>
            <a:r>
              <a:rPr lang="de-DE" altLang="tr-TR" dirty="0" err="1"/>
              <a:t>ilgili</a:t>
            </a:r>
            <a:r>
              <a:rPr lang="de-DE" altLang="tr-TR" dirty="0"/>
              <a:t> </a:t>
            </a:r>
            <a:r>
              <a:rPr lang="de-DE" altLang="tr-TR" dirty="0" err="1"/>
              <a:t>yönetim</a:t>
            </a:r>
            <a:r>
              <a:rPr lang="de-DE" altLang="tr-TR" dirty="0"/>
              <a:t> </a:t>
            </a:r>
            <a:r>
              <a:rPr lang="de-DE" altLang="tr-TR" dirty="0" err="1"/>
              <a:t>kurulu</a:t>
            </a:r>
            <a:r>
              <a:rPr lang="de-DE" altLang="tr-TR" dirty="0"/>
              <a:t> </a:t>
            </a:r>
            <a:r>
              <a:rPr lang="de-DE" altLang="tr-TR" dirty="0" err="1"/>
              <a:t>kararıyla</a:t>
            </a:r>
            <a:r>
              <a:rPr lang="de-DE" altLang="tr-TR" dirty="0"/>
              <a:t> </a:t>
            </a:r>
            <a:r>
              <a:rPr lang="de-DE" altLang="tr-TR" dirty="0" err="1"/>
              <a:t>almayabilir</a:t>
            </a:r>
            <a:r>
              <a:rPr lang="de-DE" altLang="tr-TR" dirty="0"/>
              <a:t>. </a:t>
            </a:r>
            <a:endParaRPr lang="tr-TR" altLang="tr-TR" dirty="0"/>
          </a:p>
          <a:p>
            <a:endParaRPr lang="tr-TR" altLang="tr-TR" dirty="0"/>
          </a:p>
          <a:p>
            <a:r>
              <a:rPr lang="tr-TR" altLang="tr-TR" dirty="0"/>
              <a:t>Başarısız olunan kredisiz derslerin ya da eşdeğerlerinin tekrar alınması zorunlu değildir.</a:t>
            </a:r>
          </a:p>
          <a:p>
            <a:endParaRPr lang="tr-TR" altLang="tr-TR" dirty="0"/>
          </a:p>
          <a:p>
            <a:r>
              <a:rPr lang="tr-TR" altLang="tr-TR" dirty="0"/>
              <a:t>Geçer not alınan bir ders tekrar alınamaz. </a:t>
            </a:r>
          </a:p>
        </p:txBody>
      </p:sp>
      <p:sp>
        <p:nvSpPr>
          <p:cNvPr id="3" name="Slayt Numarası Yer Tutucusu 2"/>
          <p:cNvSpPr>
            <a:spLocks noGrp="1"/>
          </p:cNvSpPr>
          <p:nvPr>
            <p:ph type="sldNum" sz="quarter" idx="12"/>
          </p:nvPr>
        </p:nvSpPr>
        <p:spPr/>
        <p:txBody>
          <a:bodyPr/>
          <a:lstStyle/>
          <a:p>
            <a:fld id="{F302176B-0E47-46AC-8F43-DAB4B8A37D06}" type="slidenum">
              <a:rPr lang="tr-TR" smtClean="0"/>
              <a:pPr/>
              <a:t>35</a:t>
            </a:fld>
            <a:endParaRPr lang="tr-TR"/>
          </a:p>
        </p:txBody>
      </p:sp>
      <p:sp>
        <p:nvSpPr>
          <p:cNvPr id="4"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de-DE" altLang="tr-TR" sz="3600" b="1" i="1"/>
              <a:t>DERS BAŞARI NOTU</a:t>
            </a:r>
            <a:endParaRPr lang="tr-TR" sz="3600" b="1" i="1" dirty="0"/>
          </a:p>
        </p:txBody>
      </p:sp>
      <p:pic>
        <p:nvPicPr>
          <p:cNvPr id="5" name="Resi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69919" y="2161311"/>
            <a:ext cx="4836281" cy="3220963"/>
          </a:xfrm>
          <a:prstGeom prst="rect">
            <a:avLst/>
          </a:prstGeom>
        </p:spPr>
      </p:pic>
    </p:spTree>
    <p:extLst>
      <p:ext uri="{BB962C8B-B14F-4D97-AF65-F5344CB8AC3E}">
        <p14:creationId xmlns:p14="http://schemas.microsoft.com/office/powerpoint/2010/main" val="314211933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843174" y="2057401"/>
            <a:ext cx="5155973" cy="3785652"/>
          </a:xfrm>
          <a:prstGeom prst="rect">
            <a:avLst/>
          </a:prstGeom>
        </p:spPr>
        <p:txBody>
          <a:bodyPr wrap="square">
            <a:spAutoFit/>
          </a:bodyPr>
          <a:lstStyle/>
          <a:p>
            <a:r>
              <a:rPr lang="tr-TR" altLang="tr-TR" sz="2000" dirty="0"/>
              <a:t>Koşullu geçer not alınan dersler derslerin açılan ilk dönemde tekrar alınma zorunluluğu yoktur.  </a:t>
            </a:r>
          </a:p>
          <a:p>
            <a:endParaRPr lang="tr-TR" altLang="tr-TR" sz="2000" dirty="0"/>
          </a:p>
          <a:p>
            <a:r>
              <a:rPr lang="tr-TR" altLang="tr-TR" sz="2000" dirty="0"/>
              <a:t>Tüm derslerden geçer not ya da koşullu geçer not almış ancak akademik ortalaması 2.25’in altında olan öğrenciler, mezuniyet koşulu olan bu ortalamayı elde edinceye kadar koşullu geçer notla geçtikleri derslerden kendi seçecekleri sayıda dersi/dersleri tekrar almak zorundadır.  </a:t>
            </a:r>
          </a:p>
        </p:txBody>
      </p:sp>
      <p:sp>
        <p:nvSpPr>
          <p:cNvPr id="3" name="Slayt Numarası Yer Tutucusu 2"/>
          <p:cNvSpPr>
            <a:spLocks noGrp="1"/>
          </p:cNvSpPr>
          <p:nvPr>
            <p:ph type="sldNum" sz="quarter" idx="12"/>
          </p:nvPr>
        </p:nvSpPr>
        <p:spPr/>
        <p:txBody>
          <a:bodyPr/>
          <a:lstStyle/>
          <a:p>
            <a:fld id="{F302176B-0E47-46AC-8F43-DAB4B8A37D06}" type="slidenum">
              <a:rPr lang="tr-TR" smtClean="0"/>
              <a:pPr/>
              <a:t>36</a:t>
            </a:fld>
            <a:endParaRPr lang="tr-TR"/>
          </a:p>
        </p:txBody>
      </p:sp>
      <p:sp>
        <p:nvSpPr>
          <p:cNvPr id="4"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de-DE" altLang="tr-TR" sz="3600" b="1" i="1" dirty="0"/>
              <a:t>DERS BAŞARI NOTU</a:t>
            </a:r>
            <a:endParaRPr lang="tr-TR" sz="3600" b="1" i="1" dirty="0"/>
          </a:p>
        </p:txBody>
      </p:sp>
      <p:pic>
        <p:nvPicPr>
          <p:cNvPr id="5" name="Resi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35617" y="2075649"/>
            <a:ext cx="4470583" cy="2977408"/>
          </a:xfrm>
          <a:prstGeom prst="rect">
            <a:avLst/>
          </a:prstGeom>
        </p:spPr>
      </p:pic>
    </p:spTree>
    <p:extLst>
      <p:ext uri="{BB962C8B-B14F-4D97-AF65-F5344CB8AC3E}">
        <p14:creationId xmlns:p14="http://schemas.microsoft.com/office/powerpoint/2010/main" val="46153396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471361" y="2804865"/>
            <a:ext cx="3946815" cy="2132856"/>
          </a:xfrm>
        </p:spPr>
        <p:txBody>
          <a:bodyPr>
            <a:normAutofit/>
          </a:bodyPr>
          <a:lstStyle/>
          <a:p>
            <a:pPr marL="0" indent="0">
              <a:lnSpc>
                <a:spcPct val="100000"/>
              </a:lnSpc>
              <a:buNone/>
            </a:pPr>
            <a:r>
              <a:rPr lang="tr-TR" sz="1800" dirty="0"/>
              <a:t>Kurulum için;</a:t>
            </a:r>
          </a:p>
          <a:p>
            <a:pPr marL="0" indent="0">
              <a:lnSpc>
                <a:spcPct val="100000"/>
              </a:lnSpc>
              <a:buNone/>
            </a:pPr>
            <a:r>
              <a:rPr lang="tr-TR" sz="1800" dirty="0">
                <a:hlinkClick r:id="rId2"/>
              </a:rPr>
              <a:t>http://www.pau.edu.tr/eduroam</a:t>
            </a:r>
            <a:r>
              <a:rPr lang="tr-TR" sz="1800" dirty="0"/>
              <a:t> sayfasını ziyaret ederek hem bilgisayarınıza hem de cep telefonunuzdaki ücretsiz </a:t>
            </a:r>
            <a:r>
              <a:rPr lang="tr-TR" sz="1800" dirty="0" err="1"/>
              <a:t>Wi</a:t>
            </a:r>
            <a:r>
              <a:rPr lang="tr-TR" sz="1800" dirty="0"/>
              <a:t>-Fi kurulumunu yapabilirsiniz.</a:t>
            </a:r>
          </a:p>
        </p:txBody>
      </p:sp>
      <p:sp>
        <p:nvSpPr>
          <p:cNvPr id="5" name="Slayt Numarası Yer Tutucusu 4"/>
          <p:cNvSpPr>
            <a:spLocks noGrp="1"/>
          </p:cNvSpPr>
          <p:nvPr>
            <p:ph type="sldNum" sz="quarter" idx="12"/>
          </p:nvPr>
        </p:nvSpPr>
        <p:spPr/>
        <p:txBody>
          <a:bodyPr/>
          <a:lstStyle/>
          <a:p>
            <a:fld id="{F302176B-0E47-46AC-8F43-DAB4B8A37D06}" type="slidenum">
              <a:rPr lang="tr-TR" smtClean="0"/>
              <a:pPr/>
              <a:t>37</a:t>
            </a:fld>
            <a:endParaRPr lang="tr-TR"/>
          </a:p>
        </p:txBody>
      </p:sp>
      <p:pic>
        <p:nvPicPr>
          <p:cNvPr id="4" name="Resim 3"/>
          <p:cNvPicPr/>
          <p:nvPr/>
        </p:nvPicPr>
        <p:blipFill rotWithShape="1">
          <a:blip r:embed="rId3"/>
          <a:srcRect t="12369" r="1641" b="5501"/>
          <a:stretch/>
        </p:blipFill>
        <p:spPr bwMode="auto">
          <a:xfrm>
            <a:off x="4737448" y="2057401"/>
            <a:ext cx="6768752" cy="2880320"/>
          </a:xfrm>
          <a:prstGeom prst="rect">
            <a:avLst/>
          </a:prstGeom>
          <a:ln>
            <a:noFill/>
          </a:ln>
          <a:extLst>
            <a:ext uri="{53640926-AAD7-44D8-BBD7-CCE9431645EC}">
              <a14:shadowObscured xmlns:a14="http://schemas.microsoft.com/office/drawing/2010/main"/>
            </a:ext>
          </a:extLst>
        </p:spPr>
      </p:pic>
      <p:sp>
        <p:nvSpPr>
          <p:cNvPr id="6"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EDUROAM:</a:t>
            </a:r>
            <a:r>
              <a:rPr lang="tr-TR" sz="3600" dirty="0"/>
              <a:t> </a:t>
            </a:r>
            <a:br>
              <a:rPr lang="tr-TR" sz="3600" dirty="0"/>
            </a:br>
            <a:r>
              <a:rPr lang="tr-TR" sz="2400" dirty="0"/>
              <a:t>KAMPÜS İçerisinde İnternete Giriş</a:t>
            </a:r>
            <a:endParaRPr lang="tr-TR" sz="2400" b="1" i="1" dirty="0"/>
          </a:p>
        </p:txBody>
      </p:sp>
    </p:spTree>
    <p:extLst>
      <p:ext uri="{BB962C8B-B14F-4D97-AF65-F5344CB8AC3E}">
        <p14:creationId xmlns:p14="http://schemas.microsoft.com/office/powerpoint/2010/main" val="295454677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987388" y="2297840"/>
            <a:ext cx="3816423" cy="2736304"/>
          </a:xfrm>
        </p:spPr>
        <p:txBody>
          <a:bodyPr>
            <a:normAutofit/>
          </a:bodyPr>
          <a:lstStyle/>
          <a:p>
            <a:pPr marL="0" indent="0">
              <a:buNone/>
            </a:pPr>
            <a:r>
              <a:rPr lang="tr-TR" sz="2000" dirty="0"/>
              <a:t>Bu sistem ile dersini aldığınız öğretim üyesinin yüklediği ders dokümanlarını alabilirsiniz.</a:t>
            </a:r>
          </a:p>
          <a:p>
            <a:pPr marL="0" indent="0">
              <a:buNone/>
            </a:pPr>
            <a:endParaRPr lang="tr-TR" sz="2000" dirty="0"/>
          </a:p>
          <a:p>
            <a:pPr marL="0" indent="0">
              <a:buNone/>
            </a:pPr>
            <a:r>
              <a:rPr lang="tr-TR" sz="2000" dirty="0" err="1"/>
              <a:t>EDS’ye</a:t>
            </a:r>
            <a:r>
              <a:rPr lang="tr-TR" sz="2000" dirty="0"/>
              <a:t> PAÜ Pusula Bilgi Sistemi’nden erişebilirsiniz.</a:t>
            </a:r>
            <a:br>
              <a:rPr lang="tr-TR" dirty="0"/>
            </a:br>
            <a:endParaRPr lang="tr-TR" dirty="0"/>
          </a:p>
        </p:txBody>
      </p:sp>
      <p:sp>
        <p:nvSpPr>
          <p:cNvPr id="5" name="Slayt Numarası Yer Tutucusu 4"/>
          <p:cNvSpPr>
            <a:spLocks noGrp="1"/>
          </p:cNvSpPr>
          <p:nvPr>
            <p:ph type="sldNum" sz="quarter" idx="12"/>
          </p:nvPr>
        </p:nvSpPr>
        <p:spPr/>
        <p:txBody>
          <a:bodyPr/>
          <a:lstStyle/>
          <a:p>
            <a:fld id="{F302176B-0E47-46AC-8F43-DAB4B8A37D06}" type="slidenum">
              <a:rPr lang="tr-TR" smtClean="0"/>
              <a:pPr/>
              <a:t>38</a:t>
            </a:fld>
            <a:endParaRPr lang="tr-TR"/>
          </a:p>
        </p:txBody>
      </p:sp>
      <p:pic>
        <p:nvPicPr>
          <p:cNvPr id="4" name="Resim 3"/>
          <p:cNvPicPr/>
          <p:nvPr/>
        </p:nvPicPr>
        <p:blipFill rotWithShape="1">
          <a:blip r:embed="rId2"/>
          <a:srcRect l="1108" t="13228" r="1809" b="12311"/>
          <a:stretch/>
        </p:blipFill>
        <p:spPr bwMode="auto">
          <a:xfrm>
            <a:off x="4922379" y="2075649"/>
            <a:ext cx="6583822" cy="3333840"/>
          </a:xfrm>
          <a:prstGeom prst="rect">
            <a:avLst/>
          </a:prstGeom>
          <a:ln>
            <a:noFill/>
          </a:ln>
          <a:extLst>
            <a:ext uri="{53640926-AAD7-44D8-BBD7-CCE9431645EC}">
              <a14:shadowObscured xmlns:a14="http://schemas.microsoft.com/office/drawing/2010/main"/>
            </a:ext>
          </a:extLst>
        </p:spPr>
      </p:pic>
      <p:sp>
        <p:nvSpPr>
          <p:cNvPr id="6"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Eğitim Destek Sistemi (EDS)</a:t>
            </a:r>
            <a:endParaRPr lang="tr-TR" sz="2400" b="1" i="1" dirty="0"/>
          </a:p>
        </p:txBody>
      </p:sp>
    </p:spTree>
    <p:extLst>
      <p:ext uri="{BB962C8B-B14F-4D97-AF65-F5344CB8AC3E}">
        <p14:creationId xmlns:p14="http://schemas.microsoft.com/office/powerpoint/2010/main" val="336630238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van 2"/>
          <p:cNvSpPr>
            <a:spLocks noGrp="1"/>
          </p:cNvSpPr>
          <p:nvPr>
            <p:ph type="title"/>
          </p:nvPr>
        </p:nvSpPr>
        <p:spPr/>
        <p:txBody>
          <a:bodyPr>
            <a:normAutofit/>
          </a:bodyPr>
          <a:lstStyle/>
          <a:p>
            <a:r>
              <a:rPr lang="tr-TR" sz="3600" b="1" i="1" dirty="0"/>
              <a:t>ÖĞRENCİ İŞLERİ</a:t>
            </a:r>
          </a:p>
        </p:txBody>
      </p:sp>
      <p:sp>
        <p:nvSpPr>
          <p:cNvPr id="2" name="İçerik Yer Tutucusu 1"/>
          <p:cNvSpPr>
            <a:spLocks noGrp="1"/>
          </p:cNvSpPr>
          <p:nvPr>
            <p:ph idx="1"/>
          </p:nvPr>
        </p:nvSpPr>
        <p:spPr>
          <a:xfrm>
            <a:off x="1110953" y="2630551"/>
            <a:ext cx="5999147" cy="2827491"/>
          </a:xfrm>
        </p:spPr>
        <p:txBody>
          <a:bodyPr>
            <a:normAutofit/>
          </a:bodyPr>
          <a:lstStyle/>
          <a:p>
            <a:pPr marL="0" lvl="1" indent="0" algn="r"/>
            <a:r>
              <a:rPr lang="tr-TR" sz="1800" dirty="0"/>
              <a:t>Öğrenci belgesi</a:t>
            </a:r>
          </a:p>
          <a:p>
            <a:pPr marL="0" lvl="1" indent="0" algn="r"/>
            <a:r>
              <a:rPr lang="tr-TR" sz="1800" dirty="0"/>
              <a:t>Transkript (not çizelgesi)</a:t>
            </a:r>
          </a:p>
          <a:p>
            <a:pPr marL="0" lvl="1" indent="0" algn="r"/>
            <a:r>
              <a:rPr lang="tr-TR" sz="1800" dirty="0"/>
              <a:t>Öğrenci kartı kaybedilmesi </a:t>
            </a:r>
          </a:p>
          <a:p>
            <a:pPr marL="0" lvl="1" indent="0" algn="r">
              <a:buNone/>
            </a:pPr>
            <a:r>
              <a:rPr lang="tr-TR" sz="1800" dirty="0"/>
              <a:t>durumlarında her fakültede/yüksekokulda/meslek yüksekokulunda bulunan Öğrenci İşleri birimine başvurabilirsiniz.</a:t>
            </a:r>
          </a:p>
          <a:p>
            <a:pPr marL="0" lvl="1" indent="0" algn="r">
              <a:buNone/>
            </a:pPr>
            <a:r>
              <a:rPr lang="tr-TR" sz="1800" dirty="0"/>
              <a:t>Öğrenci İşleri personelinin sizin gibi yüzlerce öğrencinin resmi işlemleri ile ilgilendiğini ve bazı durumlarda bu sebeple beklemeniz  gerekebileceğini unutmayın. </a:t>
            </a:r>
          </a:p>
        </p:txBody>
      </p:sp>
      <p:sp>
        <p:nvSpPr>
          <p:cNvPr id="4" name="Slayt Numarası Yer Tutucusu 3"/>
          <p:cNvSpPr>
            <a:spLocks noGrp="1"/>
          </p:cNvSpPr>
          <p:nvPr>
            <p:ph type="sldNum" sz="quarter" idx="12"/>
          </p:nvPr>
        </p:nvSpPr>
        <p:spPr/>
        <p:txBody>
          <a:bodyPr/>
          <a:lstStyle/>
          <a:p>
            <a:fld id="{F302176B-0E47-46AC-8F43-DAB4B8A37D06}" type="slidenum">
              <a:rPr lang="tr-TR" smtClean="0"/>
              <a:pPr/>
              <a:t>39</a:t>
            </a:fld>
            <a:endParaRPr lang="tr-TR"/>
          </a:p>
        </p:txBody>
      </p:sp>
      <p:pic>
        <p:nvPicPr>
          <p:cNvPr id="6" name="Resim 5" descr="AlfabeBook"/>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67700" y="2196447"/>
            <a:ext cx="3238500" cy="3695700"/>
          </a:xfrm>
          <a:prstGeom prst="rect">
            <a:avLst/>
          </a:prstGeom>
        </p:spPr>
      </p:pic>
    </p:spTree>
    <p:extLst>
      <p:ext uri="{BB962C8B-B14F-4D97-AF65-F5344CB8AC3E}">
        <p14:creationId xmlns:p14="http://schemas.microsoft.com/office/powerpoint/2010/main" val="2803944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p:cNvPicPr>
            <a:picLocks noChangeAspect="1"/>
          </p:cNvPicPr>
          <p:nvPr/>
        </p:nvPicPr>
        <p:blipFill rotWithShape="1">
          <a:blip r:embed="rId2"/>
          <a:srcRect l="32930" t="10182" r="32638" b="50323"/>
          <a:stretch/>
        </p:blipFill>
        <p:spPr>
          <a:xfrm>
            <a:off x="2463887" y="1854050"/>
            <a:ext cx="7264227" cy="4210683"/>
          </a:xfrm>
          <a:prstGeom prst="rect">
            <a:avLst/>
          </a:prstGeom>
        </p:spPr>
      </p:pic>
      <p:sp>
        <p:nvSpPr>
          <p:cNvPr id="2" name="Slayt Numarası Yer Tutucusu 1"/>
          <p:cNvSpPr>
            <a:spLocks noGrp="1"/>
          </p:cNvSpPr>
          <p:nvPr>
            <p:ph type="sldNum" sz="quarter" idx="12"/>
          </p:nvPr>
        </p:nvSpPr>
        <p:spPr/>
        <p:txBody>
          <a:bodyPr/>
          <a:lstStyle/>
          <a:p>
            <a:fld id="{F302176B-0E47-46AC-8F43-DAB4B8A37D06}" type="slidenum">
              <a:rPr lang="tr-TR" smtClean="0"/>
              <a:pPr/>
              <a:t>4</a:t>
            </a:fld>
            <a:endParaRPr lang="tr-TR"/>
          </a:p>
        </p:txBody>
      </p:sp>
      <p:sp>
        <p:nvSpPr>
          <p:cNvPr id="4" name="Başlık 1"/>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Kınıklı yerleşkesi haritası</a:t>
            </a:r>
          </a:p>
        </p:txBody>
      </p:sp>
      <p:pic>
        <p:nvPicPr>
          <p:cNvPr id="6" name="Resim 5" descr="Free &lt;strong&gt;vector&lt;/strong&gt; graphic: &lt;strong&gt;Bubble&lt;/strong&gt;, Talk, &lt;strong&gt;Speech&lt;/strong&gt; &lt;strong&gt;Bubble&lt;/strong&gt; - Free ..."/>
          <p:cNvPicPr>
            <a:picLocks noChangeAspect="1"/>
          </p:cNvPicPr>
          <p:nvPr/>
        </p:nvPicPr>
        <p:blipFill>
          <a:blip r:embed="rId3"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10134600" y="4924524"/>
            <a:ext cx="1892969" cy="1721419"/>
          </a:xfrm>
          <a:prstGeom prst="rect">
            <a:avLst/>
          </a:prstGeom>
        </p:spPr>
      </p:pic>
      <p:sp>
        <p:nvSpPr>
          <p:cNvPr id="7" name="Metin kutusu 6"/>
          <p:cNvSpPr txBox="1"/>
          <p:nvPr/>
        </p:nvSpPr>
        <p:spPr>
          <a:xfrm>
            <a:off x="10285834" y="5233736"/>
            <a:ext cx="1590499" cy="830997"/>
          </a:xfrm>
          <a:prstGeom prst="rect">
            <a:avLst/>
          </a:prstGeom>
          <a:noFill/>
        </p:spPr>
        <p:txBody>
          <a:bodyPr wrap="none" rtlCol="0">
            <a:spAutoFit/>
          </a:bodyPr>
          <a:lstStyle/>
          <a:p>
            <a:pPr algn="ctr"/>
            <a:r>
              <a:rPr lang="tr-TR" sz="1600" dirty="0">
                <a:solidFill>
                  <a:srgbClr val="0E9D80"/>
                </a:solidFill>
                <a:latin typeface="Segoe Print" panose="02000600000000000000" pitchFamily="2" charset="0"/>
                <a:cs typeface="MV Boli" panose="02000500030200090000" pitchFamily="2" charset="0"/>
              </a:rPr>
              <a:t>Oryantasyon </a:t>
            </a:r>
          </a:p>
          <a:p>
            <a:pPr algn="ctr"/>
            <a:r>
              <a:rPr lang="tr-TR" sz="1600" dirty="0">
                <a:solidFill>
                  <a:srgbClr val="0E9D80"/>
                </a:solidFill>
                <a:latin typeface="Segoe Print" panose="02000600000000000000" pitchFamily="2" charset="0"/>
                <a:cs typeface="MV Boli" panose="02000500030200090000" pitchFamily="2" charset="0"/>
              </a:rPr>
              <a:t>kitapçığında </a:t>
            </a:r>
          </a:p>
          <a:p>
            <a:pPr algn="ctr"/>
            <a:r>
              <a:rPr lang="tr-TR" sz="1600" dirty="0">
                <a:solidFill>
                  <a:srgbClr val="0E9D80"/>
                </a:solidFill>
                <a:latin typeface="Segoe Print" panose="02000600000000000000" pitchFamily="2" charset="0"/>
                <a:cs typeface="MV Boli" panose="02000500030200090000" pitchFamily="2" charset="0"/>
              </a:rPr>
              <a:t>var!</a:t>
            </a:r>
          </a:p>
        </p:txBody>
      </p:sp>
    </p:spTree>
    <p:extLst>
      <p:ext uri="{BB962C8B-B14F-4D97-AF65-F5344CB8AC3E}">
        <p14:creationId xmlns:p14="http://schemas.microsoft.com/office/powerpoint/2010/main" val="203146636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2804363" y="2075649"/>
            <a:ext cx="4442472" cy="3631443"/>
          </a:xfrm>
        </p:spPr>
        <p:txBody>
          <a:bodyPr>
            <a:normAutofit fontScale="32500" lnSpcReduction="20000"/>
          </a:bodyPr>
          <a:lstStyle/>
          <a:p>
            <a:pPr marL="0" indent="0">
              <a:buNone/>
            </a:pPr>
            <a:endParaRPr lang="tr-TR" sz="2000" dirty="0"/>
          </a:p>
          <a:p>
            <a:pPr marL="0" indent="0">
              <a:lnSpc>
                <a:spcPct val="120000"/>
              </a:lnSpc>
              <a:buNone/>
            </a:pPr>
            <a:r>
              <a:rPr lang="tr-TR" sz="3800" dirty="0"/>
              <a:t>Ayrıntılı bilgi için:</a:t>
            </a:r>
          </a:p>
          <a:p>
            <a:pPr marL="0" indent="0">
              <a:lnSpc>
                <a:spcPct val="120000"/>
              </a:lnSpc>
              <a:buNone/>
            </a:pPr>
            <a:r>
              <a:rPr lang="tr-TR" sz="3800" dirty="0"/>
              <a:t>Farabi Koordinatörlüğü</a:t>
            </a:r>
          </a:p>
          <a:p>
            <a:pPr marL="0" indent="0">
              <a:lnSpc>
                <a:spcPct val="120000"/>
              </a:lnSpc>
              <a:buNone/>
            </a:pPr>
            <a:r>
              <a:rPr lang="tr-TR" sz="3800" u="sng" dirty="0">
                <a:hlinkClick r:id="rId2"/>
              </a:rPr>
              <a:t>http://www.pau.edu.tr/farabi/tr/</a:t>
            </a:r>
            <a:r>
              <a:rPr lang="tr-TR" sz="3800" dirty="0"/>
              <a:t> </a:t>
            </a:r>
          </a:p>
          <a:p>
            <a:pPr marL="0" indent="0">
              <a:lnSpc>
                <a:spcPct val="120000"/>
              </a:lnSpc>
              <a:buNone/>
            </a:pPr>
            <a:endParaRPr lang="tr-TR" sz="3800" dirty="0"/>
          </a:p>
          <a:p>
            <a:pPr marL="0" indent="0">
              <a:lnSpc>
                <a:spcPct val="120000"/>
              </a:lnSpc>
              <a:buNone/>
            </a:pPr>
            <a:r>
              <a:rPr lang="tr-TR" sz="3800" dirty="0"/>
              <a:t>Ayrıntılı bilgi için:</a:t>
            </a:r>
          </a:p>
          <a:p>
            <a:pPr marL="0" indent="0">
              <a:lnSpc>
                <a:spcPct val="120000"/>
              </a:lnSpc>
              <a:buNone/>
            </a:pPr>
            <a:r>
              <a:rPr lang="tr-TR" sz="3800" dirty="0"/>
              <a:t>Uluslararası İlişkiler Koordinatörlüğü</a:t>
            </a:r>
          </a:p>
          <a:p>
            <a:pPr marL="0" indent="0">
              <a:lnSpc>
                <a:spcPct val="120000"/>
              </a:lnSpc>
              <a:buNone/>
            </a:pPr>
            <a:r>
              <a:rPr lang="tr-TR" sz="3800" u="sng" dirty="0">
                <a:hlinkClick r:id="rId3"/>
              </a:rPr>
              <a:t>http://www.pau.edu.tr/uluslararasi/tr</a:t>
            </a:r>
            <a:endParaRPr lang="tr-TR" sz="3800" dirty="0"/>
          </a:p>
          <a:p>
            <a:pPr marL="0" indent="0">
              <a:lnSpc>
                <a:spcPct val="120000"/>
              </a:lnSpc>
              <a:buNone/>
            </a:pPr>
            <a:endParaRPr lang="tr-TR" sz="3800" dirty="0"/>
          </a:p>
          <a:p>
            <a:pPr marL="0" indent="0">
              <a:lnSpc>
                <a:spcPct val="120000"/>
              </a:lnSpc>
              <a:buNone/>
            </a:pPr>
            <a:r>
              <a:rPr lang="tr-TR" sz="3800" dirty="0"/>
              <a:t>Ayrıntılı bilgi için:</a:t>
            </a:r>
          </a:p>
          <a:p>
            <a:pPr marL="0" indent="0">
              <a:lnSpc>
                <a:spcPct val="120000"/>
              </a:lnSpc>
              <a:buNone/>
            </a:pPr>
            <a:r>
              <a:rPr lang="tr-TR" sz="3800" dirty="0"/>
              <a:t>Uluslararası İlişkiler Koordinatörlüğü</a:t>
            </a:r>
          </a:p>
          <a:p>
            <a:pPr marL="0" indent="0">
              <a:lnSpc>
                <a:spcPct val="120000"/>
              </a:lnSpc>
              <a:buNone/>
            </a:pPr>
            <a:r>
              <a:rPr lang="tr-TR" sz="3800" u="sng" dirty="0">
                <a:hlinkClick r:id="rId3"/>
              </a:rPr>
              <a:t>http://www.pau.edu.tr/uluslararasi/tr</a:t>
            </a:r>
            <a:r>
              <a:rPr lang="tr-TR" sz="3800" dirty="0"/>
              <a:t> </a:t>
            </a:r>
          </a:p>
          <a:p>
            <a:pPr marL="0" indent="0">
              <a:lnSpc>
                <a:spcPct val="120000"/>
              </a:lnSpc>
              <a:buNone/>
            </a:pPr>
            <a:endParaRPr lang="tr-TR" sz="3800" dirty="0"/>
          </a:p>
        </p:txBody>
      </p:sp>
      <p:sp>
        <p:nvSpPr>
          <p:cNvPr id="4" name="Slayt Numarası Yer Tutucusu 3"/>
          <p:cNvSpPr>
            <a:spLocks noGrp="1"/>
          </p:cNvSpPr>
          <p:nvPr>
            <p:ph type="sldNum" sz="quarter" idx="12"/>
          </p:nvPr>
        </p:nvSpPr>
        <p:spPr/>
        <p:txBody>
          <a:bodyPr/>
          <a:lstStyle/>
          <a:p>
            <a:fld id="{F302176B-0E47-46AC-8F43-DAB4B8A37D06}" type="slidenum">
              <a:rPr lang="tr-TR" smtClean="0"/>
              <a:pPr/>
              <a:t>40</a:t>
            </a:fld>
            <a:endParaRPr lang="tr-TR"/>
          </a:p>
        </p:txBody>
      </p:sp>
      <p:pic>
        <p:nvPicPr>
          <p:cNvPr id="10" name="Resim 9" descr="http://uluslararasi.karabuk.edu.tr/yuklenen/resimler/1262122016115326.png"/>
          <p:cNvPicPr/>
          <p:nvPr/>
        </p:nvPicPr>
        <p:blipFill rotWithShape="1">
          <a:blip r:embed="rId4" cstate="print">
            <a:extLst>
              <a:ext uri="{28A0092B-C50C-407E-A947-70E740481C1C}">
                <a14:useLocalDpi xmlns:a14="http://schemas.microsoft.com/office/drawing/2010/main" val="0"/>
              </a:ext>
            </a:extLst>
          </a:blip>
          <a:srcRect t="9920" b="13632"/>
          <a:stretch/>
        </p:blipFill>
        <p:spPr bwMode="auto">
          <a:xfrm>
            <a:off x="1103899" y="2075649"/>
            <a:ext cx="1329055" cy="1016000"/>
          </a:xfrm>
          <a:prstGeom prst="rect">
            <a:avLst/>
          </a:prstGeom>
          <a:noFill/>
          <a:ln>
            <a:noFill/>
          </a:ln>
          <a:extLst>
            <a:ext uri="{53640926-AAD7-44D8-BBD7-CCE9431645EC}">
              <a14:shadowObscured xmlns:a14="http://schemas.microsoft.com/office/drawing/2010/main"/>
            </a:ext>
          </a:extLst>
        </p:spPr>
      </p:pic>
      <p:pic>
        <p:nvPicPr>
          <p:cNvPr id="11" name="Resim 10" descr="https://www.caie-caei.org/wp-content/uploads/2014/11/erasmus-logo.pn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5866" y="3271669"/>
            <a:ext cx="1800200" cy="976645"/>
          </a:xfrm>
          <a:prstGeom prst="rect">
            <a:avLst/>
          </a:prstGeom>
          <a:noFill/>
          <a:ln>
            <a:noFill/>
          </a:ln>
        </p:spPr>
      </p:pic>
      <p:pic>
        <p:nvPicPr>
          <p:cNvPr id="12" name="Resim 11" descr="http://mevlana.akdeniz.edu.tr/_dinamik/234/12.pn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70307" y="4691092"/>
            <a:ext cx="1224136" cy="1016000"/>
          </a:xfrm>
          <a:prstGeom prst="rect">
            <a:avLst/>
          </a:prstGeom>
          <a:noFill/>
          <a:ln>
            <a:noFill/>
          </a:ln>
        </p:spPr>
      </p:pic>
      <p:sp>
        <p:nvSpPr>
          <p:cNvPr id="8" name="Unvan 2"/>
          <p:cNvSpPr txBox="1">
            <a:spLocks/>
          </p:cNvSpPr>
          <p:nvPr/>
        </p:nvSpPr>
        <p:spPr>
          <a:xfrm>
            <a:off x="1683521" y="764373"/>
            <a:ext cx="9822679"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ÖĞRENCİ DEĞİŞİM PROGRAMLARI</a:t>
            </a:r>
          </a:p>
        </p:txBody>
      </p:sp>
      <p:pic>
        <p:nvPicPr>
          <p:cNvPr id="5" name="Resim 4"/>
          <p:cNvPicPr>
            <a:picLocks noChangeAspect="1"/>
          </p:cNvPicPr>
          <p:nvPr/>
        </p:nvPicPr>
        <p:blipFill rotWithShape="1">
          <a:blip r:embed="rId7"/>
          <a:srcRect l="38764" t="25696" r="36823" b="51570"/>
          <a:stretch/>
        </p:blipFill>
        <p:spPr>
          <a:xfrm rot="669219">
            <a:off x="6554624" y="2785929"/>
            <a:ext cx="4780209" cy="250391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06933409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nvan 3"/>
          <p:cNvSpPr>
            <a:spLocks noGrp="1"/>
          </p:cNvSpPr>
          <p:nvPr>
            <p:ph type="title"/>
          </p:nvPr>
        </p:nvSpPr>
        <p:spPr/>
        <p:txBody>
          <a:bodyPr>
            <a:normAutofit/>
          </a:bodyPr>
          <a:lstStyle/>
          <a:p>
            <a:r>
              <a:rPr lang="tr-TR" sz="3600" b="1" i="1" dirty="0"/>
              <a:t>ÖĞRENCİ TOPLULUKLARI</a:t>
            </a:r>
          </a:p>
        </p:txBody>
      </p:sp>
      <p:sp>
        <p:nvSpPr>
          <p:cNvPr id="3" name="Slayt Numarası Yer Tutucusu 2"/>
          <p:cNvSpPr>
            <a:spLocks noGrp="1"/>
          </p:cNvSpPr>
          <p:nvPr>
            <p:ph type="sldNum" sz="quarter" idx="12"/>
          </p:nvPr>
        </p:nvSpPr>
        <p:spPr/>
        <p:txBody>
          <a:bodyPr/>
          <a:lstStyle/>
          <a:p>
            <a:fld id="{F302176B-0E47-46AC-8F43-DAB4B8A37D06}" type="slidenum">
              <a:rPr lang="tr-TR" smtClean="0"/>
              <a:pPr/>
              <a:t>41</a:t>
            </a:fld>
            <a:endParaRPr lang="tr-TR"/>
          </a:p>
        </p:txBody>
      </p:sp>
      <p:pic>
        <p:nvPicPr>
          <p:cNvPr id="7" name="Resim 6" descr="Otomatik alternatif metin yok."/>
          <p:cNvPicPr/>
          <p:nvPr/>
        </p:nvPicPr>
        <p:blipFill rotWithShape="1">
          <a:blip r:embed="rId2" cstate="print">
            <a:extLst>
              <a:ext uri="{28A0092B-C50C-407E-A947-70E740481C1C}">
                <a14:useLocalDpi xmlns:a14="http://schemas.microsoft.com/office/drawing/2010/main" val="0"/>
              </a:ext>
            </a:extLst>
          </a:blip>
          <a:srcRect l="11737" t="12465" r="9957" b="14651"/>
          <a:stretch/>
        </p:blipFill>
        <p:spPr bwMode="auto">
          <a:xfrm>
            <a:off x="4322072" y="2088724"/>
            <a:ext cx="948690" cy="899795"/>
          </a:xfrm>
          <a:prstGeom prst="rect">
            <a:avLst/>
          </a:prstGeom>
          <a:noFill/>
          <a:ln>
            <a:noFill/>
          </a:ln>
          <a:extLst>
            <a:ext uri="{53640926-AAD7-44D8-BBD7-CCE9431645EC}">
              <a14:shadowObscured xmlns:a14="http://schemas.microsoft.com/office/drawing/2010/main"/>
            </a:ext>
          </a:extLst>
        </p:spPr>
      </p:pic>
      <p:pic>
        <p:nvPicPr>
          <p:cNvPr id="8" name="Resim 7" descr="Otomatik alternatif metin yok."/>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07593" y="2109324"/>
            <a:ext cx="987675" cy="879193"/>
          </a:xfrm>
          <a:prstGeom prst="rect">
            <a:avLst/>
          </a:prstGeom>
          <a:noFill/>
          <a:ln>
            <a:noFill/>
          </a:ln>
        </p:spPr>
      </p:pic>
      <p:pic>
        <p:nvPicPr>
          <p:cNvPr id="10" name="Resim 9" descr="Görüntünün olası içeriği: yazı"/>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6047" y="3322331"/>
            <a:ext cx="1015753" cy="858456"/>
          </a:xfrm>
          <a:prstGeom prst="rect">
            <a:avLst/>
          </a:prstGeom>
          <a:noFill/>
          <a:ln>
            <a:noFill/>
          </a:ln>
        </p:spPr>
      </p:pic>
      <p:pic>
        <p:nvPicPr>
          <p:cNvPr id="11" name="Resim 10" descr="Otomatik alternatif metin yok."/>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00805" y="3301662"/>
            <a:ext cx="899233" cy="899795"/>
          </a:xfrm>
          <a:prstGeom prst="rect">
            <a:avLst/>
          </a:prstGeom>
          <a:noFill/>
          <a:ln>
            <a:noFill/>
          </a:ln>
        </p:spPr>
      </p:pic>
      <p:pic>
        <p:nvPicPr>
          <p:cNvPr id="12" name="Resim 11" descr="Otomatik alternatif metin yok."/>
          <p:cNvPicPr/>
          <p:nvPr/>
        </p:nvPicPr>
        <p:blipFill rotWithShape="1">
          <a:blip r:embed="rId6" cstate="print">
            <a:extLst>
              <a:ext uri="{28A0092B-C50C-407E-A947-70E740481C1C}">
                <a14:useLocalDpi xmlns:a14="http://schemas.microsoft.com/office/drawing/2010/main" val="0"/>
              </a:ext>
            </a:extLst>
          </a:blip>
          <a:srcRect l="31606" t="12279" r="30510" b="13447"/>
          <a:stretch/>
        </p:blipFill>
        <p:spPr bwMode="auto">
          <a:xfrm>
            <a:off x="4322073" y="3338547"/>
            <a:ext cx="948690" cy="899793"/>
          </a:xfrm>
          <a:prstGeom prst="rect">
            <a:avLst/>
          </a:prstGeom>
          <a:noFill/>
          <a:ln>
            <a:noFill/>
          </a:ln>
          <a:extLst>
            <a:ext uri="{53640926-AAD7-44D8-BBD7-CCE9431645EC}">
              <a14:shadowObscured xmlns:a14="http://schemas.microsoft.com/office/drawing/2010/main"/>
            </a:ext>
          </a:extLst>
        </p:spPr>
      </p:pic>
      <p:pic>
        <p:nvPicPr>
          <p:cNvPr id="13" name="Resim 12" descr="https://pbs.twimg.com/profile_images/424903729670668288/oCe8nCRG_400x400.jpe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107593" y="3317809"/>
            <a:ext cx="987675" cy="941269"/>
          </a:xfrm>
          <a:prstGeom prst="rect">
            <a:avLst/>
          </a:prstGeom>
          <a:noFill/>
          <a:ln>
            <a:noFill/>
          </a:ln>
        </p:spPr>
      </p:pic>
      <p:pic>
        <p:nvPicPr>
          <p:cNvPr id="15" name="Resim 14" descr="Görüntünün olası içeriği: yazı"/>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343816" y="4701016"/>
            <a:ext cx="983344" cy="886094"/>
          </a:xfrm>
          <a:prstGeom prst="rect">
            <a:avLst/>
          </a:prstGeom>
          <a:noFill/>
          <a:ln>
            <a:noFill/>
          </a:ln>
        </p:spPr>
      </p:pic>
      <p:pic>
        <p:nvPicPr>
          <p:cNvPr id="16" name="Resim 15" descr="Otomatik alternatif metin yok."/>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107592" y="4701016"/>
            <a:ext cx="987675" cy="864214"/>
          </a:xfrm>
          <a:prstGeom prst="rect">
            <a:avLst/>
          </a:prstGeom>
          <a:noFill/>
          <a:ln>
            <a:noFill/>
          </a:ln>
        </p:spPr>
      </p:pic>
      <p:pic>
        <p:nvPicPr>
          <p:cNvPr id="17" name="Resim 16">
            <a:extLst>
              <a:ext uri="{FF2B5EF4-FFF2-40B4-BE49-F238E27FC236}">
                <a16:creationId xmlns:a16="http://schemas.microsoft.com/office/drawing/2014/main" id="{CD6472F2-DB0E-4D50-BD71-7BE9D62A979E}"/>
              </a:ext>
            </a:extLst>
          </p:cNvPr>
          <p:cNvPicPr>
            <a:picLocks noChangeAspect="1"/>
          </p:cNvPicPr>
          <p:nvPr/>
        </p:nvPicPr>
        <p:blipFill>
          <a:blip r:embed="rId10"/>
          <a:stretch>
            <a:fillRect/>
          </a:stretch>
        </p:blipFill>
        <p:spPr>
          <a:xfrm>
            <a:off x="898815" y="2057401"/>
            <a:ext cx="957417" cy="931115"/>
          </a:xfrm>
          <a:prstGeom prst="rect">
            <a:avLst/>
          </a:prstGeom>
        </p:spPr>
      </p:pic>
      <p:pic>
        <p:nvPicPr>
          <p:cNvPr id="18" name="Resim 17">
            <a:extLst>
              <a:ext uri="{FF2B5EF4-FFF2-40B4-BE49-F238E27FC236}">
                <a16:creationId xmlns:a16="http://schemas.microsoft.com/office/drawing/2014/main" id="{FE3EEBC9-C139-4CFC-9590-E7E384FFC42A}"/>
              </a:ext>
            </a:extLst>
          </p:cNvPr>
          <p:cNvPicPr>
            <a:picLocks noChangeAspect="1"/>
          </p:cNvPicPr>
          <p:nvPr/>
        </p:nvPicPr>
        <p:blipFill>
          <a:blip r:embed="rId11"/>
          <a:stretch>
            <a:fillRect/>
          </a:stretch>
        </p:blipFill>
        <p:spPr>
          <a:xfrm>
            <a:off x="2600804" y="4636512"/>
            <a:ext cx="962581" cy="957174"/>
          </a:xfrm>
          <a:prstGeom prst="rect">
            <a:avLst/>
          </a:prstGeom>
        </p:spPr>
      </p:pic>
      <p:pic>
        <p:nvPicPr>
          <p:cNvPr id="19" name="Resim 18">
            <a:extLst>
              <a:ext uri="{FF2B5EF4-FFF2-40B4-BE49-F238E27FC236}">
                <a16:creationId xmlns:a16="http://schemas.microsoft.com/office/drawing/2014/main" id="{D7EB2E61-A908-4EE8-B215-C18E22B28E7B}"/>
              </a:ext>
            </a:extLst>
          </p:cNvPr>
          <p:cNvPicPr>
            <a:picLocks noChangeAspect="1"/>
          </p:cNvPicPr>
          <p:nvPr/>
        </p:nvPicPr>
        <p:blipFill>
          <a:blip r:embed="rId12"/>
          <a:stretch>
            <a:fillRect/>
          </a:stretch>
        </p:blipFill>
        <p:spPr>
          <a:xfrm>
            <a:off x="2591872" y="2088723"/>
            <a:ext cx="1082801" cy="899792"/>
          </a:xfrm>
          <a:prstGeom prst="rect">
            <a:avLst/>
          </a:prstGeom>
        </p:spPr>
      </p:pic>
      <p:pic>
        <p:nvPicPr>
          <p:cNvPr id="20" name="Resim 19">
            <a:extLst>
              <a:ext uri="{FF2B5EF4-FFF2-40B4-BE49-F238E27FC236}">
                <a16:creationId xmlns:a16="http://schemas.microsoft.com/office/drawing/2014/main" id="{12FB7937-2822-4F70-8C7B-C0A4E5A5A9D8}"/>
              </a:ext>
            </a:extLst>
          </p:cNvPr>
          <p:cNvPicPr>
            <a:picLocks noChangeAspect="1"/>
          </p:cNvPicPr>
          <p:nvPr/>
        </p:nvPicPr>
        <p:blipFill>
          <a:blip r:embed="rId13"/>
          <a:stretch>
            <a:fillRect/>
          </a:stretch>
        </p:blipFill>
        <p:spPr>
          <a:xfrm>
            <a:off x="893651" y="4672447"/>
            <a:ext cx="962581" cy="962581"/>
          </a:xfrm>
          <a:prstGeom prst="rect">
            <a:avLst/>
          </a:prstGeom>
        </p:spPr>
      </p:pic>
      <p:pic>
        <p:nvPicPr>
          <p:cNvPr id="2" name="Resim 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541822" y="2095264"/>
            <a:ext cx="2322001" cy="154756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6" name="Resim 5"/>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rot="1099063">
            <a:off x="8603120" y="4382697"/>
            <a:ext cx="2199404" cy="146480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40572810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nvan 3"/>
          <p:cNvSpPr>
            <a:spLocks noGrp="1"/>
          </p:cNvSpPr>
          <p:nvPr>
            <p:ph type="title"/>
          </p:nvPr>
        </p:nvSpPr>
        <p:spPr/>
        <p:txBody>
          <a:bodyPr>
            <a:normAutofit/>
          </a:bodyPr>
          <a:lstStyle/>
          <a:p>
            <a:r>
              <a:rPr lang="tr-TR" sz="3600" b="1" i="1" dirty="0"/>
              <a:t>ÖĞRENCİ TOPLULUKLARI</a:t>
            </a:r>
          </a:p>
        </p:txBody>
      </p:sp>
      <p:sp>
        <p:nvSpPr>
          <p:cNvPr id="3" name="Slayt Numarası Yer Tutucusu 2"/>
          <p:cNvSpPr>
            <a:spLocks noGrp="1"/>
          </p:cNvSpPr>
          <p:nvPr>
            <p:ph type="sldNum" sz="quarter" idx="12"/>
          </p:nvPr>
        </p:nvSpPr>
        <p:spPr/>
        <p:txBody>
          <a:bodyPr/>
          <a:lstStyle/>
          <a:p>
            <a:fld id="{F302176B-0E47-46AC-8F43-DAB4B8A37D06}" type="slidenum">
              <a:rPr lang="tr-TR" smtClean="0"/>
              <a:pPr/>
              <a:t>42</a:t>
            </a:fld>
            <a:endParaRPr lang="tr-TR"/>
          </a:p>
        </p:txBody>
      </p:sp>
      <p:sp>
        <p:nvSpPr>
          <p:cNvPr id="21" name="İçerik Yer Tutucusu 1"/>
          <p:cNvSpPr>
            <a:spLocks noGrp="1"/>
          </p:cNvSpPr>
          <p:nvPr>
            <p:ph idx="1"/>
          </p:nvPr>
        </p:nvSpPr>
        <p:spPr>
          <a:xfrm>
            <a:off x="1067471" y="2245409"/>
            <a:ext cx="4442472" cy="3631443"/>
          </a:xfrm>
        </p:spPr>
        <p:txBody>
          <a:bodyPr>
            <a:normAutofit fontScale="92500" lnSpcReduction="20000"/>
          </a:bodyPr>
          <a:lstStyle/>
          <a:p>
            <a:pPr marL="0" indent="0">
              <a:buNone/>
            </a:pPr>
            <a:r>
              <a:rPr lang="tr-TR" sz="2000" dirty="0"/>
              <a:t>Ne tür etkinlikler?</a:t>
            </a:r>
          </a:p>
          <a:p>
            <a:pPr marL="0" indent="0">
              <a:buNone/>
            </a:pPr>
            <a:r>
              <a:rPr lang="tr-TR" sz="2000" dirty="0"/>
              <a:t>Kampçılık eğitiminden salsa derslerine, film gösterimlerinden sosyal sorumluluk projelerine, dağ tırmanışlarından ağaç dikimine kadar birçok etkinlik gerçekleştiriyorlar. </a:t>
            </a:r>
          </a:p>
          <a:p>
            <a:pPr lvl="1"/>
            <a:r>
              <a:rPr lang="tr-TR" sz="1800" dirty="0"/>
              <a:t>Konserler</a:t>
            </a:r>
          </a:p>
          <a:p>
            <a:pPr lvl="1"/>
            <a:r>
              <a:rPr lang="tr-TR" sz="1800" dirty="0"/>
              <a:t>Gösteriler</a:t>
            </a:r>
          </a:p>
          <a:p>
            <a:pPr lvl="1"/>
            <a:r>
              <a:rPr lang="tr-TR" sz="1800" dirty="0"/>
              <a:t>Konferanslar</a:t>
            </a:r>
          </a:p>
          <a:p>
            <a:pPr lvl="1"/>
            <a:r>
              <a:rPr lang="tr-TR" sz="1800" dirty="0"/>
              <a:t>Atölyeler</a:t>
            </a:r>
          </a:p>
          <a:p>
            <a:pPr lvl="1"/>
            <a:r>
              <a:rPr lang="tr-TR" sz="1800" dirty="0"/>
              <a:t>Kurslar</a:t>
            </a:r>
          </a:p>
          <a:p>
            <a:pPr lvl="1"/>
            <a:r>
              <a:rPr lang="tr-TR" sz="1800" dirty="0"/>
              <a:t>Toplantılar</a:t>
            </a:r>
          </a:p>
          <a:p>
            <a:pPr lvl="1"/>
            <a:r>
              <a:rPr lang="tr-TR" sz="1800" dirty="0"/>
              <a:t>Piknikler, Buluşmalar</a:t>
            </a:r>
          </a:p>
          <a:p>
            <a:pPr lvl="1"/>
            <a:r>
              <a:rPr lang="tr-TR" sz="1800" dirty="0"/>
              <a:t>Sosyal Sorumluluk Projeleri</a:t>
            </a:r>
            <a:r>
              <a:rPr lang="tr-TR" sz="2000" dirty="0"/>
              <a:t>	</a:t>
            </a:r>
          </a:p>
        </p:txBody>
      </p:sp>
      <p:pic>
        <p:nvPicPr>
          <p:cNvPr id="5" name="Resim 4" descr="&lt;strong&gt;Billboard&lt;/strong&gt; Vector - Download Free Vector Art, Stock ..."/>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60996" y="2245409"/>
            <a:ext cx="5545204" cy="3881643"/>
          </a:xfrm>
          <a:prstGeom prst="rect">
            <a:avLst/>
          </a:prstGeom>
        </p:spPr>
      </p:pic>
      <p:sp>
        <p:nvSpPr>
          <p:cNvPr id="9" name="Dikdörtgen 8"/>
          <p:cNvSpPr/>
          <p:nvPr/>
        </p:nvSpPr>
        <p:spPr>
          <a:xfrm rot="21262111">
            <a:off x="7245049" y="3784105"/>
            <a:ext cx="2977097" cy="1323439"/>
          </a:xfrm>
          <a:prstGeom prst="rect">
            <a:avLst/>
          </a:prstGeom>
          <a:noFill/>
        </p:spPr>
        <p:txBody>
          <a:bodyPr wrap="none" lIns="91440" tIns="45720" rIns="91440" bIns="45720">
            <a:spAutoFit/>
          </a:bodyPr>
          <a:lstStyle/>
          <a:p>
            <a:pPr algn="ctr"/>
            <a:r>
              <a:rPr lang="tr-TR" sz="2000" b="0" cap="none" spc="0" dirty="0">
                <a:ln w="0"/>
                <a:solidFill>
                  <a:schemeClr val="accent1"/>
                </a:solidFill>
                <a:effectLst>
                  <a:outerShdw blurRad="38100" dist="25400" dir="5400000" algn="ctr" rotWithShape="0">
                    <a:srgbClr val="6E747A">
                      <a:alpha val="43000"/>
                    </a:srgbClr>
                  </a:outerShdw>
                </a:effectLst>
              </a:rPr>
              <a:t>ETKİNLİKLERDEN </a:t>
            </a:r>
          </a:p>
          <a:p>
            <a:pPr algn="ctr"/>
            <a:r>
              <a:rPr lang="tr-TR" sz="2000" b="0" cap="none" spc="0" dirty="0">
                <a:ln w="0"/>
                <a:solidFill>
                  <a:schemeClr val="accent1"/>
                </a:solidFill>
                <a:effectLst>
                  <a:outerShdw blurRad="38100" dist="25400" dir="5400000" algn="ctr" rotWithShape="0">
                    <a:srgbClr val="6E747A">
                      <a:alpha val="43000"/>
                    </a:srgbClr>
                  </a:outerShdw>
                </a:effectLst>
              </a:rPr>
              <a:t>HABERDAR OLMAK </a:t>
            </a:r>
          </a:p>
          <a:p>
            <a:pPr algn="ctr"/>
            <a:r>
              <a:rPr lang="tr-TR" sz="2000" b="0" cap="none" spc="0" dirty="0">
                <a:ln w="0"/>
                <a:solidFill>
                  <a:schemeClr val="accent1"/>
                </a:solidFill>
                <a:effectLst>
                  <a:outerShdw blurRad="38100" dist="25400" dir="5400000" algn="ctr" rotWithShape="0">
                    <a:srgbClr val="6E747A">
                      <a:alpha val="43000"/>
                    </a:srgbClr>
                  </a:outerShdw>
                </a:effectLst>
              </a:rPr>
              <a:t>İÇİN FAKÜLTENİZDEKİ </a:t>
            </a:r>
          </a:p>
          <a:p>
            <a:pPr algn="ctr"/>
            <a:r>
              <a:rPr lang="tr-TR" sz="2000" b="0" cap="none" spc="0" dirty="0">
                <a:ln w="0"/>
                <a:solidFill>
                  <a:schemeClr val="accent1"/>
                </a:solidFill>
                <a:effectLst>
                  <a:outerShdw blurRad="38100" dist="25400" dir="5400000" algn="ctr" rotWithShape="0">
                    <a:srgbClr val="6E747A">
                      <a:alpha val="43000"/>
                    </a:srgbClr>
                  </a:outerShdw>
                </a:effectLst>
              </a:rPr>
              <a:t>PANOLARI TAKİP EDİN. </a:t>
            </a:r>
          </a:p>
        </p:txBody>
      </p:sp>
    </p:spTree>
    <p:extLst>
      <p:ext uri="{BB962C8B-B14F-4D97-AF65-F5344CB8AC3E}">
        <p14:creationId xmlns:p14="http://schemas.microsoft.com/office/powerpoint/2010/main" val="363482079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679134" y="2057401"/>
            <a:ext cx="5516568" cy="4353603"/>
          </a:xfrm>
        </p:spPr>
        <p:txBody>
          <a:bodyPr>
            <a:normAutofit/>
          </a:bodyPr>
          <a:lstStyle/>
          <a:p>
            <a:pPr marL="0" indent="0">
              <a:buNone/>
            </a:pPr>
            <a:r>
              <a:rPr lang="tr-TR" sz="1800" dirty="0" err="1"/>
              <a:t>PAÜ’de</a:t>
            </a:r>
            <a:r>
              <a:rPr lang="tr-TR" sz="1800" dirty="0"/>
              <a:t> danstan bilişime, sosyal bilgilerden iletişime, müzikten </a:t>
            </a:r>
            <a:r>
              <a:rPr lang="tr-TR" sz="1800" dirty="0" err="1"/>
              <a:t>resime</a:t>
            </a:r>
            <a:r>
              <a:rPr lang="tr-TR" sz="1800" dirty="0"/>
              <a:t> bir çok alanda öğrenciler tarafından oluşturulan ve yönetilen toplam 174 tane topluluk vardır.</a:t>
            </a:r>
          </a:p>
          <a:p>
            <a:pPr marL="0" indent="0">
              <a:buNone/>
            </a:pPr>
            <a:r>
              <a:rPr lang="tr-TR" sz="1800" dirty="0"/>
              <a:t>Bir topluluğa kayıt başvurusu yapabilmek için, PAÜ pusula bilgi sistemine giriş yaparak, SKS Bilgi Sistemi &gt; Topluluk İşlemleri &gt; Topluluk Başvurusu adımlarını izleyebilir, istediğiniz topluluğu seçerek başvuru işlemini tamamlayabilirsiniz. </a:t>
            </a:r>
          </a:p>
          <a:p>
            <a:pPr marL="0" indent="0">
              <a:buNone/>
            </a:pPr>
            <a:r>
              <a:rPr lang="tr-TR" sz="1800" dirty="0"/>
              <a:t>Toplulukların sosyal medya hesaplarını takip ederek etkinlik duyurularına ulaşabilirsiniz.</a:t>
            </a:r>
          </a:p>
          <a:p>
            <a:pPr marL="0" indent="0">
              <a:buNone/>
            </a:pPr>
            <a:r>
              <a:rPr lang="tr-TR" sz="1800" u="sng" dirty="0">
                <a:hlinkClick r:id="rId2"/>
              </a:rPr>
              <a:t>http://www.pau.edu.tr/sks/tr/sayfa/topluluklar</a:t>
            </a:r>
            <a:endParaRPr lang="tr-TR" sz="1800" dirty="0"/>
          </a:p>
        </p:txBody>
      </p:sp>
      <p:sp>
        <p:nvSpPr>
          <p:cNvPr id="3" name="Slayt Numarası Yer Tutucusu 2"/>
          <p:cNvSpPr>
            <a:spLocks noGrp="1"/>
          </p:cNvSpPr>
          <p:nvPr>
            <p:ph type="sldNum" sz="quarter" idx="12"/>
          </p:nvPr>
        </p:nvSpPr>
        <p:spPr/>
        <p:txBody>
          <a:bodyPr/>
          <a:lstStyle/>
          <a:p>
            <a:fld id="{F302176B-0E47-46AC-8F43-DAB4B8A37D06}" type="slidenum">
              <a:rPr lang="tr-TR" smtClean="0"/>
              <a:pPr/>
              <a:t>43</a:t>
            </a:fld>
            <a:endParaRPr lang="tr-TR"/>
          </a:p>
        </p:txBody>
      </p:sp>
      <p:sp>
        <p:nvSpPr>
          <p:cNvPr id="4" name="Unvan 3"/>
          <p:cNvSpPr>
            <a:spLocks noGrp="1"/>
          </p:cNvSpPr>
          <p:nvPr>
            <p:ph type="title"/>
          </p:nvPr>
        </p:nvSpPr>
        <p:spPr>
          <a:xfrm>
            <a:off x="2895600" y="764373"/>
            <a:ext cx="8610600" cy="1293028"/>
          </a:xfrm>
        </p:spPr>
        <p:txBody>
          <a:bodyPr>
            <a:normAutofit/>
          </a:bodyPr>
          <a:lstStyle/>
          <a:p>
            <a:r>
              <a:rPr lang="tr-TR" sz="3600" b="1" i="1" dirty="0"/>
              <a:t>ÖĞRENCİ TOPLULUKLARI</a:t>
            </a:r>
          </a:p>
        </p:txBody>
      </p:sp>
      <p:pic>
        <p:nvPicPr>
          <p:cNvPr id="5" name="Resim 4"/>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l="19530" r="15406"/>
          <a:stretch/>
        </p:blipFill>
        <p:spPr>
          <a:xfrm>
            <a:off x="6814559" y="2057401"/>
            <a:ext cx="4691641" cy="3627965"/>
          </a:xfrm>
          <a:prstGeom prst="rect">
            <a:avLst/>
          </a:prstGeom>
        </p:spPr>
      </p:pic>
    </p:spTree>
    <p:extLst>
      <p:ext uri="{BB962C8B-B14F-4D97-AF65-F5344CB8AC3E}">
        <p14:creationId xmlns:p14="http://schemas.microsoft.com/office/powerpoint/2010/main" val="3520749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F302176B-0E47-46AC-8F43-DAB4B8A37D06}" type="slidenum">
              <a:rPr lang="tr-TR" smtClean="0"/>
              <a:pPr/>
              <a:t>44</a:t>
            </a:fld>
            <a:endParaRPr lang="tr-TR"/>
          </a:p>
        </p:txBody>
      </p:sp>
      <p:sp>
        <p:nvSpPr>
          <p:cNvPr id="5" name="Unvan 3"/>
          <p:cNvSpPr txBox="1">
            <a:spLocks/>
          </p:cNvSpPr>
          <p:nvPr/>
        </p:nvSpPr>
        <p:spPr>
          <a:xfrm>
            <a:off x="2895600" y="764373"/>
            <a:ext cx="861060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HASAN KASAPOĞLU KÜLTÜR MERKEZİ</a:t>
            </a:r>
            <a:br>
              <a:rPr lang="tr-TR" sz="3600" b="1" i="1" dirty="0"/>
            </a:br>
            <a:r>
              <a:rPr lang="tr-TR" sz="2400" i="1" dirty="0"/>
              <a:t>(DENİZLİ DEVLET TİYATROSU)</a:t>
            </a:r>
          </a:p>
        </p:txBody>
      </p:sp>
      <p:pic>
        <p:nvPicPr>
          <p:cNvPr id="6" name="Resim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6244" y="2612877"/>
            <a:ext cx="4572000" cy="238125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8" name="Resim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790321">
            <a:off x="6634321" y="2576701"/>
            <a:ext cx="4276556" cy="289736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3" name="Resim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4914" y="5899172"/>
            <a:ext cx="1743457" cy="569292"/>
          </a:xfrm>
          <a:prstGeom prst="rect">
            <a:avLst/>
          </a:prstGeom>
        </p:spPr>
      </p:pic>
      <p:pic>
        <p:nvPicPr>
          <p:cNvPr id="4" name="Resim 3"/>
          <p:cNvPicPr>
            <a:picLocks noChangeAspect="1"/>
          </p:cNvPicPr>
          <p:nvPr/>
        </p:nvPicPr>
        <p:blipFill rotWithShape="1">
          <a:blip r:embed="rId5">
            <a:extLst>
              <a:ext uri="{28A0092B-C50C-407E-A947-70E740481C1C}">
                <a14:useLocalDpi xmlns:a14="http://schemas.microsoft.com/office/drawing/2010/main" val="0"/>
              </a:ext>
            </a:extLst>
          </a:blip>
          <a:srcRect l="12254" t="26415" r="14881" b="25674"/>
          <a:stretch/>
        </p:blipFill>
        <p:spPr>
          <a:xfrm>
            <a:off x="3724291" y="5264532"/>
            <a:ext cx="1402475" cy="1317364"/>
          </a:xfrm>
          <a:prstGeom prst="rect">
            <a:avLst/>
          </a:prstGeom>
        </p:spPr>
      </p:pic>
      <p:sp>
        <p:nvSpPr>
          <p:cNvPr id="7" name="Dikdörtgen 6"/>
          <p:cNvSpPr/>
          <p:nvPr/>
        </p:nvSpPr>
        <p:spPr>
          <a:xfrm rot="20768126">
            <a:off x="1460700" y="5523104"/>
            <a:ext cx="2059796" cy="400110"/>
          </a:xfrm>
          <a:prstGeom prst="rect">
            <a:avLst/>
          </a:prstGeom>
          <a:noFill/>
        </p:spPr>
        <p:txBody>
          <a:bodyPr wrap="square" lIns="91440" tIns="45720" rIns="91440" bIns="45720">
            <a:spAutoFit/>
          </a:bodyPr>
          <a:lstStyle/>
          <a:p>
            <a:pPr algn="ctr"/>
            <a:r>
              <a:rPr lang="tr-TR" sz="2000" b="0" cap="none" spc="0" dirty="0">
                <a:ln w="0"/>
                <a:solidFill>
                  <a:schemeClr val="accent1"/>
                </a:solidFill>
                <a:effectLst>
                  <a:outerShdw blurRad="38100" dist="25400" dir="5400000" algn="ctr" rotWithShape="0">
                    <a:srgbClr val="6E747A">
                      <a:alpha val="43000"/>
                    </a:srgbClr>
                  </a:outerShdw>
                </a:effectLst>
              </a:rPr>
              <a:t>Ankara</a:t>
            </a:r>
          </a:p>
        </p:txBody>
      </p:sp>
      <p:sp>
        <p:nvSpPr>
          <p:cNvPr id="9" name="Dikdörtgen 8"/>
          <p:cNvSpPr/>
          <p:nvPr/>
        </p:nvSpPr>
        <p:spPr>
          <a:xfrm rot="21395425">
            <a:off x="681639" y="6022209"/>
            <a:ext cx="2059796" cy="400110"/>
          </a:xfrm>
          <a:prstGeom prst="rect">
            <a:avLst/>
          </a:prstGeom>
          <a:noFill/>
        </p:spPr>
        <p:txBody>
          <a:bodyPr wrap="square" lIns="91440" tIns="45720" rIns="91440" bIns="45720">
            <a:spAutoFit/>
          </a:bodyPr>
          <a:lstStyle/>
          <a:p>
            <a:pPr algn="ctr"/>
            <a:r>
              <a:rPr lang="tr-TR" sz="2000" b="0" cap="none" spc="0" dirty="0">
                <a:ln w="0"/>
                <a:solidFill>
                  <a:schemeClr val="accent1"/>
                </a:solidFill>
                <a:effectLst>
                  <a:outerShdw blurRad="38100" dist="25400" dir="5400000" algn="ctr" rotWithShape="0">
                    <a:srgbClr val="6E747A">
                      <a:alpha val="43000"/>
                    </a:srgbClr>
                  </a:outerShdw>
                </a:effectLst>
              </a:rPr>
              <a:t>İstanbul</a:t>
            </a:r>
          </a:p>
        </p:txBody>
      </p:sp>
      <p:sp>
        <p:nvSpPr>
          <p:cNvPr id="10" name="Dikdörtgen 9"/>
          <p:cNvSpPr/>
          <p:nvPr/>
        </p:nvSpPr>
        <p:spPr>
          <a:xfrm rot="20326271">
            <a:off x="211626" y="5510150"/>
            <a:ext cx="2059796" cy="400110"/>
          </a:xfrm>
          <a:prstGeom prst="rect">
            <a:avLst/>
          </a:prstGeom>
          <a:noFill/>
        </p:spPr>
        <p:txBody>
          <a:bodyPr wrap="square" lIns="91440" tIns="45720" rIns="91440" bIns="45720">
            <a:spAutoFit/>
          </a:bodyPr>
          <a:lstStyle/>
          <a:p>
            <a:pPr algn="ctr"/>
            <a:r>
              <a:rPr lang="tr-TR" sz="2000" b="0" cap="none" spc="0" dirty="0">
                <a:ln w="0"/>
                <a:solidFill>
                  <a:schemeClr val="accent1"/>
                </a:solidFill>
                <a:effectLst>
                  <a:outerShdw blurRad="38100" dist="25400" dir="5400000" algn="ctr" rotWithShape="0">
                    <a:srgbClr val="6E747A">
                      <a:alpha val="43000"/>
                    </a:srgbClr>
                  </a:outerShdw>
                </a:effectLst>
              </a:rPr>
              <a:t>İzmir</a:t>
            </a:r>
          </a:p>
        </p:txBody>
      </p:sp>
      <p:sp>
        <p:nvSpPr>
          <p:cNvPr id="11" name="Dikdörtgen 10"/>
          <p:cNvSpPr/>
          <p:nvPr/>
        </p:nvSpPr>
        <p:spPr>
          <a:xfrm rot="950551">
            <a:off x="1971661" y="5983763"/>
            <a:ext cx="2059796" cy="400110"/>
          </a:xfrm>
          <a:prstGeom prst="rect">
            <a:avLst/>
          </a:prstGeom>
          <a:noFill/>
        </p:spPr>
        <p:txBody>
          <a:bodyPr wrap="square" lIns="91440" tIns="45720" rIns="91440" bIns="45720">
            <a:spAutoFit/>
          </a:bodyPr>
          <a:lstStyle/>
          <a:p>
            <a:pPr algn="ctr"/>
            <a:r>
              <a:rPr lang="tr-TR" sz="2000" b="0" cap="none" spc="0" dirty="0">
                <a:ln w="0"/>
                <a:solidFill>
                  <a:schemeClr val="accent1"/>
                </a:solidFill>
                <a:effectLst>
                  <a:outerShdw blurRad="38100" dist="25400" dir="5400000" algn="ctr" rotWithShape="0">
                    <a:srgbClr val="6E747A">
                      <a:alpha val="43000"/>
                    </a:srgbClr>
                  </a:outerShdw>
                </a:effectLst>
              </a:rPr>
              <a:t>Antalya</a:t>
            </a:r>
          </a:p>
        </p:txBody>
      </p:sp>
      <p:sp>
        <p:nvSpPr>
          <p:cNvPr id="12" name="Dikdörtgen 11"/>
          <p:cNvSpPr/>
          <p:nvPr/>
        </p:nvSpPr>
        <p:spPr>
          <a:xfrm>
            <a:off x="5565118" y="5830537"/>
            <a:ext cx="2059796" cy="707886"/>
          </a:xfrm>
          <a:prstGeom prst="rect">
            <a:avLst/>
          </a:prstGeom>
          <a:noFill/>
        </p:spPr>
        <p:txBody>
          <a:bodyPr wrap="square" lIns="91440" tIns="45720" rIns="91440" bIns="45720">
            <a:spAutoFit/>
          </a:bodyPr>
          <a:lstStyle/>
          <a:p>
            <a:pPr algn="ctr"/>
            <a:r>
              <a:rPr lang="tr-TR" sz="2000" b="0" cap="none" spc="0" dirty="0">
                <a:ln w="0"/>
                <a:solidFill>
                  <a:schemeClr val="accent1"/>
                </a:solidFill>
                <a:effectLst>
                  <a:outerShdw blurRad="38100" dist="25400" dir="5400000" algn="ctr" rotWithShape="0">
                    <a:srgbClr val="6E747A">
                      <a:alpha val="43000"/>
                    </a:srgbClr>
                  </a:outerShdw>
                </a:effectLst>
              </a:rPr>
              <a:t>Öğrencilere indirimli biletler</a:t>
            </a:r>
          </a:p>
        </p:txBody>
      </p:sp>
    </p:spTree>
    <p:extLst>
      <p:ext uri="{BB962C8B-B14F-4D97-AF65-F5344CB8AC3E}">
        <p14:creationId xmlns:p14="http://schemas.microsoft.com/office/powerpoint/2010/main" val="351041614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F302176B-0E47-46AC-8F43-DAB4B8A37D06}" type="slidenum">
              <a:rPr lang="tr-TR" smtClean="0"/>
              <a:pPr/>
              <a:t>45</a:t>
            </a:fld>
            <a:endParaRPr lang="tr-TR"/>
          </a:p>
        </p:txBody>
      </p:sp>
      <p:pic>
        <p:nvPicPr>
          <p:cNvPr id="5" name="Resi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3842" y="2521010"/>
            <a:ext cx="5346861" cy="362834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6" name="Unvan 3"/>
          <p:cNvSpPr txBox="1">
            <a:spLocks/>
          </p:cNvSpPr>
          <p:nvPr/>
        </p:nvSpPr>
        <p:spPr>
          <a:xfrm>
            <a:off x="2895600" y="764373"/>
            <a:ext cx="861060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err="1"/>
              <a:t>Prof.dr</a:t>
            </a:r>
            <a:r>
              <a:rPr lang="tr-TR" sz="3600" b="1" i="1" dirty="0"/>
              <a:t>. Hüseyin yılmaz </a:t>
            </a:r>
          </a:p>
          <a:p>
            <a:r>
              <a:rPr lang="tr-TR" sz="3600" b="1" i="1" dirty="0"/>
              <a:t>Kongre kültür merkezi</a:t>
            </a:r>
          </a:p>
        </p:txBody>
      </p:sp>
      <p:pic>
        <p:nvPicPr>
          <p:cNvPr id="7" name="Resim 6"/>
          <p:cNvPicPr>
            <a:picLocks noChangeAspect="1"/>
          </p:cNvPicPr>
          <p:nvPr/>
        </p:nvPicPr>
        <p:blipFill rotWithShape="1">
          <a:blip r:embed="rId3" cstate="print">
            <a:extLst>
              <a:ext uri="{28A0092B-C50C-407E-A947-70E740481C1C}">
                <a14:useLocalDpi xmlns:a14="http://schemas.microsoft.com/office/drawing/2010/main" val="0"/>
              </a:ext>
            </a:extLst>
          </a:blip>
          <a:srcRect l="16737" r="10875"/>
          <a:stretch/>
        </p:blipFill>
        <p:spPr>
          <a:xfrm rot="898369">
            <a:off x="6802453" y="2598082"/>
            <a:ext cx="4606184" cy="320150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91234147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847376" y="2025841"/>
            <a:ext cx="5707249" cy="4474186"/>
          </a:xfrm>
        </p:spPr>
        <p:txBody>
          <a:bodyPr>
            <a:normAutofit/>
          </a:bodyPr>
          <a:lstStyle/>
          <a:p>
            <a:r>
              <a:rPr lang="tr-TR" sz="1800" dirty="0"/>
              <a:t>Kütüphaneden </a:t>
            </a:r>
            <a:r>
              <a:rPr lang="tr-TR" sz="1800" u="sng" dirty="0"/>
              <a:t>öğrenci kartınızla</a:t>
            </a:r>
            <a:r>
              <a:rPr lang="tr-TR" sz="1800" dirty="0"/>
              <a:t> 5 kitabı 15 günlük süre zarfında ödünç alabilirsiniz.</a:t>
            </a:r>
          </a:p>
          <a:p>
            <a:r>
              <a:rPr lang="tr-TR" sz="1800" dirty="0"/>
              <a:t>İstediğin kitap başka bir kullanıcıda görünüyorsa, </a:t>
            </a:r>
            <a:r>
              <a:rPr lang="tr-TR" sz="1800" b="1" i="1" dirty="0"/>
              <a:t>rezerv</a:t>
            </a:r>
            <a:r>
              <a:rPr lang="tr-TR" sz="1800" dirty="0"/>
              <a:t> koydurabilir ve kitabı iade edildiğinde ödünç almak üzere ayırtabilirsiniz. </a:t>
            </a:r>
          </a:p>
          <a:p>
            <a:r>
              <a:rPr lang="tr-TR" sz="1800" dirty="0"/>
              <a:t>Aynı zamanda </a:t>
            </a:r>
            <a:r>
              <a:rPr lang="tr-TR" sz="1800" dirty="0">
                <a:hlinkClick r:id="rId2"/>
              </a:rPr>
              <a:t>http://kutuphane.pau.edu.tr/</a:t>
            </a:r>
            <a:r>
              <a:rPr lang="tr-TR" sz="1800" dirty="0"/>
              <a:t> üst alanda yer alan kısma aradığınız konuyu yazarak yayınlanmış makale ve bildirilere ulaşabilirsiniz.</a:t>
            </a:r>
          </a:p>
          <a:p>
            <a:r>
              <a:rPr lang="tr-TR" sz="1800" b="1" dirty="0"/>
              <a:t>Toplu Katalog </a:t>
            </a:r>
            <a:r>
              <a:rPr lang="tr-TR" sz="1800" dirty="0"/>
              <a:t>ile başka bir üniversitenin kütüphanesindeki istediğiniz kitabı kargo ücretini ödeyerek ödünç alabilirsiniz.</a:t>
            </a:r>
          </a:p>
          <a:p>
            <a:r>
              <a:rPr lang="tr-TR" sz="1800" dirty="0"/>
              <a:t>Kütüphaneye başvurarak </a:t>
            </a:r>
            <a:r>
              <a:rPr lang="tr-TR" sz="1800" b="1" dirty="0"/>
              <a:t>Kampüs Dışı Erişim Formu</a:t>
            </a:r>
            <a:r>
              <a:rPr lang="tr-TR" sz="1800" dirty="0"/>
              <a:t>nu doldurup online makale, dergilere her yerden ulaşabilirsiniz.</a:t>
            </a:r>
          </a:p>
        </p:txBody>
      </p:sp>
      <p:sp>
        <p:nvSpPr>
          <p:cNvPr id="4" name="Slayt Numarası Yer Tutucusu 3"/>
          <p:cNvSpPr>
            <a:spLocks noGrp="1"/>
          </p:cNvSpPr>
          <p:nvPr>
            <p:ph type="sldNum" sz="quarter" idx="12"/>
          </p:nvPr>
        </p:nvSpPr>
        <p:spPr/>
        <p:txBody>
          <a:bodyPr/>
          <a:lstStyle/>
          <a:p>
            <a:fld id="{F302176B-0E47-46AC-8F43-DAB4B8A37D06}" type="slidenum">
              <a:rPr lang="tr-TR" smtClean="0"/>
              <a:pPr/>
              <a:t>46</a:t>
            </a:fld>
            <a:endParaRPr lang="tr-TR"/>
          </a:p>
        </p:txBody>
      </p:sp>
      <p:sp>
        <p:nvSpPr>
          <p:cNvPr id="7" name="Unvan 3"/>
          <p:cNvSpPr txBox="1">
            <a:spLocks/>
          </p:cNvSpPr>
          <p:nvPr/>
        </p:nvSpPr>
        <p:spPr>
          <a:xfrm>
            <a:off x="2895600" y="764373"/>
            <a:ext cx="861060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err="1"/>
              <a:t>Prof.dr</a:t>
            </a:r>
            <a:r>
              <a:rPr lang="tr-TR" sz="3600" b="1" i="1" dirty="0"/>
              <a:t>. Fuat sezgin kütüphanesi</a:t>
            </a:r>
          </a:p>
        </p:txBody>
      </p:sp>
      <p:pic>
        <p:nvPicPr>
          <p:cNvPr id="8" name="Resim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10114" y="2435551"/>
            <a:ext cx="4596086" cy="3063187"/>
          </a:xfrm>
          <a:prstGeom prst="rect">
            <a:avLst/>
          </a:prstGeom>
        </p:spPr>
      </p:pic>
    </p:spTree>
    <p:extLst>
      <p:ext uri="{BB962C8B-B14F-4D97-AF65-F5344CB8AC3E}">
        <p14:creationId xmlns:p14="http://schemas.microsoft.com/office/powerpoint/2010/main" val="43143365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van 2"/>
          <p:cNvSpPr>
            <a:spLocks noGrp="1"/>
          </p:cNvSpPr>
          <p:nvPr>
            <p:ph type="title"/>
          </p:nvPr>
        </p:nvSpPr>
        <p:spPr>
          <a:xfrm>
            <a:off x="2802660" y="282222"/>
            <a:ext cx="6984807" cy="1140178"/>
          </a:xfrm>
        </p:spPr>
        <p:txBody>
          <a:bodyPr>
            <a:normAutofit fontScale="90000"/>
          </a:bodyPr>
          <a:lstStyle/>
          <a:p>
            <a:br>
              <a:rPr lang="tr-TR" sz="2800" b="1" dirty="0"/>
            </a:br>
            <a:br>
              <a:rPr lang="tr-TR" sz="2800" b="1" dirty="0"/>
            </a:br>
            <a:endParaRPr lang="tr-TR" sz="3200" dirty="0"/>
          </a:p>
        </p:txBody>
      </p:sp>
      <p:pic>
        <p:nvPicPr>
          <p:cNvPr id="4" name="İçerik Yer Tutucusu 3"/>
          <p:cNvPicPr>
            <a:picLocks noGrp="1"/>
          </p:cNvPicPr>
          <p:nvPr>
            <p:ph idx="1"/>
          </p:nvPr>
        </p:nvPicPr>
        <p:blipFill>
          <a:blip r:embed="rId2" cstate="print">
            <a:extLst>
              <a:ext uri="{28A0092B-C50C-407E-A947-70E740481C1C}">
                <a14:useLocalDpi xmlns:a14="http://schemas.microsoft.com/office/drawing/2010/main" val="0"/>
              </a:ext>
            </a:extLst>
          </a:blip>
          <a:stretch>
            <a:fillRect/>
          </a:stretch>
        </p:blipFill>
        <p:spPr>
          <a:xfrm>
            <a:off x="1072612" y="2539552"/>
            <a:ext cx="5756564" cy="3250276"/>
          </a:xfrm>
          <a:prstGeom prst="rect">
            <a:avLst/>
          </a:prstGeom>
        </p:spPr>
      </p:pic>
      <p:sp>
        <p:nvSpPr>
          <p:cNvPr id="2" name="Slayt Numarası Yer Tutucusu 1"/>
          <p:cNvSpPr>
            <a:spLocks noGrp="1"/>
          </p:cNvSpPr>
          <p:nvPr>
            <p:ph type="sldNum" sz="quarter" idx="12"/>
          </p:nvPr>
        </p:nvSpPr>
        <p:spPr/>
        <p:txBody>
          <a:bodyPr/>
          <a:lstStyle/>
          <a:p>
            <a:fld id="{F302176B-0E47-46AC-8F43-DAB4B8A37D06}" type="slidenum">
              <a:rPr lang="tr-TR" smtClean="0"/>
              <a:pPr/>
              <a:t>47</a:t>
            </a:fld>
            <a:endParaRPr lang="tr-TR"/>
          </a:p>
        </p:txBody>
      </p:sp>
      <p:sp>
        <p:nvSpPr>
          <p:cNvPr id="5" name="Dikdörtgen 4"/>
          <p:cNvSpPr/>
          <p:nvPr/>
        </p:nvSpPr>
        <p:spPr>
          <a:xfrm>
            <a:off x="7593052" y="2933071"/>
            <a:ext cx="3289180" cy="2166875"/>
          </a:xfrm>
          <a:prstGeom prst="rect">
            <a:avLst/>
          </a:prstGeom>
        </p:spPr>
        <p:txBody>
          <a:bodyPr wrap="square">
            <a:spAutoFit/>
          </a:bodyPr>
          <a:lstStyle/>
          <a:p>
            <a:pPr>
              <a:lnSpc>
                <a:spcPct val="107000"/>
              </a:lnSpc>
              <a:spcAft>
                <a:spcPts val="800"/>
              </a:spcAft>
            </a:pPr>
            <a:r>
              <a:rPr lang="tr-TR" dirty="0">
                <a:solidFill>
                  <a:srgbClr val="414040"/>
                </a:solidFill>
                <a:ea typeface="Calibri" panose="020F0502020204030204" pitchFamily="34" charset="0"/>
                <a:cs typeface="Times New Roman" panose="02020603050405020304" pitchFamily="18" charset="0"/>
              </a:rPr>
              <a:t>Pamukkale Üniversitesi Engelli Öğrenci Birimi’nin hedefi, herkesin yerleşke içerisinde yer alan tüm mekanlara, hizmetlere ve bilgi kaynaklarına erişebilmesini sağlamaktır.</a:t>
            </a:r>
            <a:endParaRPr lang="tr-TR" dirty="0">
              <a:ea typeface="Calibri" panose="020F0502020204030204" pitchFamily="34" charset="0"/>
              <a:cs typeface="Times New Roman" panose="02020603050405020304" pitchFamily="18" charset="0"/>
            </a:endParaRPr>
          </a:p>
        </p:txBody>
      </p:sp>
      <p:sp>
        <p:nvSpPr>
          <p:cNvPr id="6" name="Unvan 3"/>
          <p:cNvSpPr txBox="1">
            <a:spLocks/>
          </p:cNvSpPr>
          <p:nvPr/>
        </p:nvSpPr>
        <p:spPr>
          <a:xfrm>
            <a:off x="2895600" y="764373"/>
            <a:ext cx="861060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ENGELLİ ÖĞRENCİ BİRİMİ</a:t>
            </a:r>
          </a:p>
        </p:txBody>
      </p:sp>
    </p:spTree>
    <p:extLst>
      <p:ext uri="{BB962C8B-B14F-4D97-AF65-F5344CB8AC3E}">
        <p14:creationId xmlns:p14="http://schemas.microsoft.com/office/powerpoint/2010/main" val="262784803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881558" y="2057401"/>
            <a:ext cx="4228827" cy="3849291"/>
          </a:xfrm>
        </p:spPr>
        <p:txBody>
          <a:bodyPr>
            <a:normAutofit/>
          </a:bodyPr>
          <a:lstStyle/>
          <a:p>
            <a:pPr marL="0" indent="0">
              <a:buNone/>
            </a:pPr>
            <a:r>
              <a:rPr lang="tr-TR" sz="1800" b="1" dirty="0">
                <a:solidFill>
                  <a:schemeClr val="tx2">
                    <a:lumMod val="75000"/>
                  </a:schemeClr>
                </a:solidFill>
              </a:rPr>
              <a:t>Kısmi Zamanlı Öğrenci</a:t>
            </a:r>
          </a:p>
          <a:p>
            <a:pPr marL="0" indent="0">
              <a:buNone/>
            </a:pPr>
            <a:endParaRPr lang="tr-TR" sz="1800" dirty="0">
              <a:solidFill>
                <a:schemeClr val="tx1"/>
              </a:solidFill>
            </a:endParaRPr>
          </a:p>
          <a:p>
            <a:pPr marL="0" indent="0">
              <a:buNone/>
            </a:pPr>
            <a:r>
              <a:rPr lang="tr-TR" sz="1800" dirty="0">
                <a:solidFill>
                  <a:schemeClr val="tx1"/>
                </a:solidFill>
              </a:rPr>
              <a:t>Akademik ve idari birimlerde geçici işlerde çalıştırılan ve işçi sayılmayan öğrencidir.</a:t>
            </a:r>
          </a:p>
          <a:p>
            <a:pPr marL="0" indent="0">
              <a:buNone/>
            </a:pPr>
            <a:r>
              <a:rPr lang="tr-TR" sz="1800" dirty="0"/>
              <a:t>Her </a:t>
            </a:r>
            <a:r>
              <a:rPr lang="tr-TR" sz="1800" b="1" dirty="0"/>
              <a:t>Ekim</a:t>
            </a:r>
            <a:r>
              <a:rPr lang="tr-TR" sz="1800" dirty="0"/>
              <a:t> ayında başvurusu yapılır,  ihtiyaç halinde </a:t>
            </a:r>
            <a:r>
              <a:rPr lang="tr-TR" sz="1800" b="1" dirty="0"/>
              <a:t>Şubat</a:t>
            </a:r>
            <a:r>
              <a:rPr lang="tr-TR" sz="1800" dirty="0"/>
              <a:t> ayında da ilana çıkılmaktadır. </a:t>
            </a:r>
          </a:p>
          <a:p>
            <a:pPr marL="0" indent="0">
              <a:buNone/>
            </a:pPr>
            <a:endParaRPr lang="tr-TR" sz="1800" dirty="0">
              <a:solidFill>
                <a:schemeClr val="tx1"/>
              </a:solidFill>
            </a:endParaRPr>
          </a:p>
          <a:p>
            <a:pPr marL="0" indent="0">
              <a:buNone/>
            </a:pPr>
            <a:r>
              <a:rPr lang="tr-TR" sz="1800" dirty="0">
                <a:solidFill>
                  <a:schemeClr val="tx1"/>
                </a:solidFill>
              </a:rPr>
              <a:t>Başvurular için; </a:t>
            </a:r>
            <a:r>
              <a:rPr lang="tr-TR" sz="1800" dirty="0">
                <a:solidFill>
                  <a:schemeClr val="tx1"/>
                </a:solidFill>
                <a:hlinkClick r:id="rId2"/>
              </a:rPr>
              <a:t>http://www.pau.edu.tr/sks/</a:t>
            </a:r>
            <a:r>
              <a:rPr lang="tr-TR" sz="1800" dirty="0">
                <a:solidFill>
                  <a:schemeClr val="tx1"/>
                </a:solidFill>
              </a:rPr>
              <a:t> adresinden ilgili kısma bakabilirsiniz.</a:t>
            </a:r>
          </a:p>
        </p:txBody>
      </p:sp>
      <p:sp>
        <p:nvSpPr>
          <p:cNvPr id="4" name="Slayt Numarası Yer Tutucusu 3"/>
          <p:cNvSpPr>
            <a:spLocks noGrp="1"/>
          </p:cNvSpPr>
          <p:nvPr>
            <p:ph type="sldNum" sz="quarter" idx="12"/>
          </p:nvPr>
        </p:nvSpPr>
        <p:spPr/>
        <p:txBody>
          <a:bodyPr/>
          <a:lstStyle/>
          <a:p>
            <a:fld id="{F302176B-0E47-46AC-8F43-DAB4B8A37D06}" type="slidenum">
              <a:rPr lang="tr-TR" smtClean="0"/>
              <a:pPr/>
              <a:t>48</a:t>
            </a:fld>
            <a:endParaRPr lang="tr-TR"/>
          </a:p>
        </p:txBody>
      </p:sp>
      <p:sp>
        <p:nvSpPr>
          <p:cNvPr id="5" name="Unvan 3"/>
          <p:cNvSpPr txBox="1">
            <a:spLocks/>
          </p:cNvSpPr>
          <p:nvPr/>
        </p:nvSpPr>
        <p:spPr>
          <a:xfrm>
            <a:off x="2895600" y="764373"/>
            <a:ext cx="861060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İŞ OLANAKLARI</a:t>
            </a:r>
          </a:p>
        </p:txBody>
      </p:sp>
      <p:pic>
        <p:nvPicPr>
          <p:cNvPr id="6" name="Resi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17709" y="2075649"/>
            <a:ext cx="5288491" cy="3524659"/>
          </a:xfrm>
          <a:prstGeom prst="rect">
            <a:avLst/>
          </a:prstGeom>
        </p:spPr>
      </p:pic>
    </p:spTree>
    <p:extLst>
      <p:ext uri="{BB962C8B-B14F-4D97-AF65-F5344CB8AC3E}">
        <p14:creationId xmlns:p14="http://schemas.microsoft.com/office/powerpoint/2010/main" val="22903863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van 2"/>
          <p:cNvSpPr>
            <a:spLocks noGrp="1"/>
          </p:cNvSpPr>
          <p:nvPr>
            <p:ph type="title"/>
          </p:nvPr>
        </p:nvSpPr>
        <p:spPr/>
        <p:txBody>
          <a:bodyPr/>
          <a:lstStyle/>
          <a:p>
            <a:r>
              <a:rPr lang="tr-TR" sz="3600" b="1" i="1" dirty="0"/>
              <a:t>HASTANELER</a:t>
            </a:r>
            <a:r>
              <a:rPr lang="tr-TR" sz="2800" dirty="0"/>
              <a:t> </a:t>
            </a:r>
          </a:p>
        </p:txBody>
      </p:sp>
      <p:sp>
        <p:nvSpPr>
          <p:cNvPr id="2" name="İçerik Yer Tutucusu 1"/>
          <p:cNvSpPr>
            <a:spLocks noGrp="1"/>
          </p:cNvSpPr>
          <p:nvPr>
            <p:ph idx="1"/>
          </p:nvPr>
        </p:nvSpPr>
        <p:spPr>
          <a:xfrm>
            <a:off x="4248817" y="2246566"/>
            <a:ext cx="7257383" cy="4026048"/>
          </a:xfrm>
        </p:spPr>
        <p:txBody>
          <a:bodyPr>
            <a:normAutofit/>
          </a:bodyPr>
          <a:lstStyle/>
          <a:p>
            <a:pPr marL="0" indent="0">
              <a:lnSpc>
                <a:spcPct val="100000"/>
              </a:lnSpc>
              <a:spcBef>
                <a:spcPts val="0"/>
              </a:spcBef>
              <a:buNone/>
            </a:pPr>
            <a:r>
              <a:rPr lang="tr-TR" sz="1800" b="1" dirty="0"/>
              <a:t>Pamukkale Üniversitesi Eğitim Uygulama ve Araştırma Hastanesi</a:t>
            </a:r>
          </a:p>
          <a:p>
            <a:pPr marL="0" indent="0">
              <a:lnSpc>
                <a:spcPct val="100000"/>
              </a:lnSpc>
              <a:spcBef>
                <a:spcPts val="0"/>
              </a:spcBef>
              <a:buNone/>
            </a:pPr>
            <a:r>
              <a:rPr lang="tr-TR" sz="1800" dirty="0"/>
              <a:t>Ayrıntılı bilgi için </a:t>
            </a:r>
            <a:r>
              <a:rPr lang="tr-TR" sz="1800" u="sng" dirty="0">
                <a:hlinkClick r:id="rId2"/>
              </a:rPr>
              <a:t>http://www.pau.edu.tr/hastane</a:t>
            </a:r>
            <a:r>
              <a:rPr lang="tr-TR" sz="1800" dirty="0"/>
              <a:t> adresini ziyaret edebilirsiniz. </a:t>
            </a:r>
            <a:r>
              <a:rPr lang="tr-TR" sz="1800" dirty="0" err="1"/>
              <a:t>Yüzyüze</a:t>
            </a:r>
            <a:r>
              <a:rPr lang="tr-TR" sz="1800" dirty="0"/>
              <a:t>, telefonla veya online randevu alabilirsiniz. </a:t>
            </a:r>
          </a:p>
          <a:p>
            <a:pPr marL="0" indent="0">
              <a:lnSpc>
                <a:spcPct val="100000"/>
              </a:lnSpc>
              <a:spcBef>
                <a:spcPts val="0"/>
              </a:spcBef>
              <a:buNone/>
            </a:pPr>
            <a:endParaRPr lang="tr-TR" sz="1800" dirty="0"/>
          </a:p>
          <a:p>
            <a:pPr marL="0" indent="0">
              <a:lnSpc>
                <a:spcPct val="100000"/>
              </a:lnSpc>
              <a:spcBef>
                <a:spcPts val="0"/>
              </a:spcBef>
              <a:buNone/>
            </a:pPr>
            <a:r>
              <a:rPr lang="tr-TR" sz="1800" b="1" dirty="0">
                <a:solidFill>
                  <a:srgbClr val="000000"/>
                </a:solidFill>
              </a:rPr>
              <a:t>Pamukkale Üniversitesi Habib Kızıltaş Psikiyatri Hastanesi</a:t>
            </a:r>
          </a:p>
          <a:p>
            <a:pPr marL="0" indent="0">
              <a:lnSpc>
                <a:spcPct val="100000"/>
              </a:lnSpc>
              <a:spcBef>
                <a:spcPts val="0"/>
              </a:spcBef>
              <a:buNone/>
            </a:pPr>
            <a:r>
              <a:rPr lang="tr-TR" sz="1800" dirty="0"/>
              <a:t>Ayrıntılı bilgi için: </a:t>
            </a:r>
            <a:r>
              <a:rPr lang="tr-TR" sz="1800" u="sng" dirty="0">
                <a:hlinkClick r:id="rId3"/>
              </a:rPr>
              <a:t>http://www.pau.edu.tr/psikiyatri</a:t>
            </a:r>
            <a:r>
              <a:rPr lang="tr-TR" sz="1800" dirty="0"/>
              <a:t> </a:t>
            </a:r>
          </a:p>
          <a:p>
            <a:pPr marL="0" indent="0">
              <a:lnSpc>
                <a:spcPct val="100000"/>
              </a:lnSpc>
              <a:spcBef>
                <a:spcPts val="0"/>
              </a:spcBef>
              <a:buNone/>
            </a:pPr>
            <a:r>
              <a:rPr lang="tr-TR" sz="1800" dirty="0"/>
              <a:t>Pamukkale Üniversitesi öğrencileri yüz yüze, telefonla veya online randevu alabilirler.</a:t>
            </a:r>
          </a:p>
          <a:p>
            <a:pPr marL="0" indent="0">
              <a:lnSpc>
                <a:spcPct val="100000"/>
              </a:lnSpc>
              <a:spcBef>
                <a:spcPts val="0"/>
              </a:spcBef>
              <a:buNone/>
            </a:pPr>
            <a:r>
              <a:rPr lang="tr-TR" sz="1800" dirty="0"/>
              <a:t> </a:t>
            </a:r>
          </a:p>
          <a:p>
            <a:pPr marL="0" indent="0">
              <a:lnSpc>
                <a:spcPct val="100000"/>
              </a:lnSpc>
              <a:spcBef>
                <a:spcPts val="0"/>
              </a:spcBef>
              <a:buNone/>
            </a:pPr>
            <a:r>
              <a:rPr lang="tr-TR" sz="1800" b="1" dirty="0"/>
              <a:t>Pamukkale Üniversitesi Diş Hekimliği Fakültesi </a:t>
            </a:r>
          </a:p>
          <a:p>
            <a:pPr marL="0" indent="0">
              <a:lnSpc>
                <a:spcPct val="100000"/>
              </a:lnSpc>
              <a:spcBef>
                <a:spcPts val="0"/>
              </a:spcBef>
              <a:buNone/>
            </a:pPr>
            <a:r>
              <a:rPr lang="tr-TR" sz="1800" dirty="0"/>
              <a:t>Hasta kabulüne başlamıştır. Ayrıntılı bilgi için 0 258 296 4218-19 	</a:t>
            </a:r>
          </a:p>
          <a:p>
            <a:pPr marL="0" indent="0">
              <a:lnSpc>
                <a:spcPct val="100000"/>
              </a:lnSpc>
              <a:spcBef>
                <a:spcPts val="0"/>
              </a:spcBef>
              <a:buNone/>
            </a:pPr>
            <a:endParaRPr lang="tr-TR" sz="1800" dirty="0"/>
          </a:p>
        </p:txBody>
      </p:sp>
      <p:sp>
        <p:nvSpPr>
          <p:cNvPr id="4" name="Slayt Numarası Yer Tutucusu 3"/>
          <p:cNvSpPr>
            <a:spLocks noGrp="1"/>
          </p:cNvSpPr>
          <p:nvPr>
            <p:ph type="sldNum" sz="quarter" idx="12"/>
          </p:nvPr>
        </p:nvSpPr>
        <p:spPr/>
        <p:txBody>
          <a:bodyPr/>
          <a:lstStyle/>
          <a:p>
            <a:fld id="{F302176B-0E47-46AC-8F43-DAB4B8A37D06}" type="slidenum">
              <a:rPr lang="tr-TR" smtClean="0"/>
              <a:pPr/>
              <a:t>49</a:t>
            </a:fld>
            <a:endParaRPr lang="tr-TR" dirty="0"/>
          </a:p>
        </p:txBody>
      </p:sp>
      <p:pic>
        <p:nvPicPr>
          <p:cNvPr id="5" name="Resim 4"/>
          <p:cNvPicPr>
            <a:picLocks noChangeAspect="1"/>
          </p:cNvPicPr>
          <p:nvPr/>
        </p:nvPicPr>
        <p:blipFill rotWithShape="1">
          <a:blip r:embed="rId4">
            <a:extLst>
              <a:ext uri="{28A0092B-C50C-407E-A947-70E740481C1C}">
                <a14:useLocalDpi xmlns:a14="http://schemas.microsoft.com/office/drawing/2010/main" val="0"/>
              </a:ext>
            </a:extLst>
          </a:blip>
          <a:srcRect r="18499"/>
          <a:stretch/>
        </p:blipFill>
        <p:spPr>
          <a:xfrm>
            <a:off x="559292" y="2683379"/>
            <a:ext cx="3292681" cy="2693348"/>
          </a:xfrm>
          <a:prstGeom prst="rect">
            <a:avLst/>
          </a:prstGeom>
        </p:spPr>
      </p:pic>
    </p:spTree>
    <p:extLst>
      <p:ext uri="{BB962C8B-B14F-4D97-AF65-F5344CB8AC3E}">
        <p14:creationId xmlns:p14="http://schemas.microsoft.com/office/powerpoint/2010/main" val="33784486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İçerik Yer Tutucusu 9"/>
          <p:cNvGraphicFramePr>
            <a:graphicFrameLocks noGrp="1"/>
          </p:cNvGraphicFramePr>
          <p:nvPr>
            <p:ph idx="1"/>
            <p:extLst>
              <p:ext uri="{D42A27DB-BD31-4B8C-83A1-F6EECF244321}">
                <p14:modId xmlns:p14="http://schemas.microsoft.com/office/powerpoint/2010/main" val="1221944609"/>
              </p:ext>
            </p:extLst>
          </p:nvPr>
        </p:nvGraphicFramePr>
        <p:xfrm>
          <a:off x="4864751" y="2057401"/>
          <a:ext cx="7082269" cy="30243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Slayt Numarası Yer Tutucusu 1"/>
          <p:cNvSpPr>
            <a:spLocks noGrp="1"/>
          </p:cNvSpPr>
          <p:nvPr>
            <p:ph type="sldNum" sz="quarter" idx="12"/>
          </p:nvPr>
        </p:nvSpPr>
        <p:spPr/>
        <p:txBody>
          <a:bodyPr/>
          <a:lstStyle/>
          <a:p>
            <a:fld id="{F302176B-0E47-46AC-8F43-DAB4B8A37D06}" type="slidenum">
              <a:rPr lang="tr-TR" smtClean="0"/>
              <a:pPr/>
              <a:t>5</a:t>
            </a:fld>
            <a:endParaRPr lang="tr-TR"/>
          </a:p>
        </p:txBody>
      </p:sp>
      <p:graphicFrame>
        <p:nvGraphicFramePr>
          <p:cNvPr id="11" name="Diyagram 10"/>
          <p:cNvGraphicFramePr/>
          <p:nvPr>
            <p:extLst>
              <p:ext uri="{D42A27DB-BD31-4B8C-83A1-F6EECF244321}">
                <p14:modId xmlns:p14="http://schemas.microsoft.com/office/powerpoint/2010/main" val="3271867127"/>
              </p:ext>
            </p:extLst>
          </p:nvPr>
        </p:nvGraphicFramePr>
        <p:xfrm>
          <a:off x="6736959" y="5071601"/>
          <a:ext cx="3823172" cy="116259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7" name="Başlık 1"/>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Üniversite yönetimi</a:t>
            </a:r>
          </a:p>
        </p:txBody>
      </p:sp>
      <p:pic>
        <p:nvPicPr>
          <p:cNvPr id="3" name="Resim 2"/>
          <p:cNvPicPr>
            <a:picLocks noChangeAspect="1"/>
          </p:cNvPicPr>
          <p:nvPr/>
        </p:nvPicPr>
        <p:blipFill rotWithShape="1">
          <a:blip r:embed="rId12" cstate="print">
            <a:extLst>
              <a:ext uri="{BEBA8EAE-BF5A-486C-A8C5-ECC9F3942E4B}">
                <a14:imgProps xmlns:a14="http://schemas.microsoft.com/office/drawing/2010/main">
                  <a14:imgLayer r:embed="rId13">
                    <a14:imgEffect>
                      <a14:colorTemperature colorTemp="5651"/>
                    </a14:imgEffect>
                    <a14:imgEffect>
                      <a14:brightnessContrast bright="17000" contrast="11000"/>
                    </a14:imgEffect>
                  </a14:imgLayer>
                </a14:imgProps>
              </a:ext>
              <a:ext uri="{28A0092B-C50C-407E-A947-70E740481C1C}">
                <a14:useLocalDpi xmlns:a14="http://schemas.microsoft.com/office/drawing/2010/main" val="0"/>
              </a:ext>
            </a:extLst>
          </a:blip>
          <a:srcRect r="32711"/>
          <a:stretch/>
        </p:blipFill>
        <p:spPr>
          <a:xfrm>
            <a:off x="856773" y="2387242"/>
            <a:ext cx="4007978" cy="2984355"/>
          </a:xfrm>
          <a:prstGeom prst="rect">
            <a:avLst/>
          </a:prstGeom>
        </p:spPr>
      </p:pic>
    </p:spTree>
    <p:extLst>
      <p:ext uri="{BB962C8B-B14F-4D97-AF65-F5344CB8AC3E}">
        <p14:creationId xmlns:p14="http://schemas.microsoft.com/office/powerpoint/2010/main" val="397176572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a:xfrm>
            <a:off x="2706245" y="756356"/>
            <a:ext cx="7115088" cy="724034"/>
          </a:xfrm>
        </p:spPr>
        <p:txBody>
          <a:bodyPr>
            <a:normAutofit fontScale="90000"/>
          </a:bodyPr>
          <a:lstStyle/>
          <a:p>
            <a:pPr algn="l"/>
            <a:br>
              <a:rPr lang="tr-TR" b="1" i="1" dirty="0"/>
            </a:br>
            <a:br>
              <a:rPr lang="tr-TR" sz="2800" b="1" dirty="0"/>
            </a:br>
            <a:endParaRPr lang="tr-TR" sz="2800" b="1" dirty="0"/>
          </a:p>
        </p:txBody>
      </p:sp>
      <p:sp>
        <p:nvSpPr>
          <p:cNvPr id="2" name="İçerik Yer Tutucusu 1"/>
          <p:cNvSpPr>
            <a:spLocks noGrp="1"/>
          </p:cNvSpPr>
          <p:nvPr>
            <p:ph idx="1"/>
          </p:nvPr>
        </p:nvSpPr>
        <p:spPr>
          <a:xfrm>
            <a:off x="800532" y="2511777"/>
            <a:ext cx="4514951" cy="2280028"/>
          </a:xfrm>
        </p:spPr>
        <p:txBody>
          <a:bodyPr>
            <a:normAutofit fontScale="92500" lnSpcReduction="10000"/>
          </a:bodyPr>
          <a:lstStyle/>
          <a:p>
            <a:pPr marL="0" indent="0">
              <a:buNone/>
            </a:pPr>
            <a:r>
              <a:rPr lang="tr-TR" sz="2000" dirty="0"/>
              <a:t>Bütün PAÜ öğrencileri </a:t>
            </a:r>
            <a:r>
              <a:rPr lang="tr-TR" sz="2000" dirty="0" err="1"/>
              <a:t>haftaiçi</a:t>
            </a:r>
            <a:r>
              <a:rPr lang="tr-TR" sz="2000" dirty="0"/>
              <a:t> 08:00-17:00 saatleri arasında </a:t>
            </a:r>
            <a:r>
              <a:rPr lang="tr-TR" sz="2000" dirty="0" err="1"/>
              <a:t>Mediko’dan</a:t>
            </a:r>
            <a:r>
              <a:rPr lang="tr-TR" sz="2000" dirty="0"/>
              <a:t> yararlanabilir.</a:t>
            </a:r>
          </a:p>
          <a:p>
            <a:pPr marL="0" indent="0">
              <a:buNone/>
            </a:pPr>
            <a:r>
              <a:rPr lang="tr-TR" sz="2000" dirty="0"/>
              <a:t>Sosyal güvenceniz olsun ya da olmasın ücretsiz muayene olabilirsiniz.</a:t>
            </a:r>
          </a:p>
          <a:p>
            <a:pPr marL="0" indent="0">
              <a:buNone/>
            </a:pPr>
            <a:r>
              <a:rPr lang="tr-TR" sz="2000" dirty="0" err="1"/>
              <a:t>Mediko</a:t>
            </a:r>
            <a:r>
              <a:rPr lang="tr-TR" sz="2000" dirty="0"/>
              <a:t> binası </a:t>
            </a:r>
            <a:r>
              <a:rPr lang="tr-TR" sz="2000" dirty="0" err="1"/>
              <a:t>Gölbahçe’yi</a:t>
            </a:r>
            <a:r>
              <a:rPr lang="tr-TR" sz="2000" dirty="0"/>
              <a:t> geçtikten sonra sağ tarafınızda kalacaktır.</a:t>
            </a:r>
          </a:p>
        </p:txBody>
      </p:sp>
      <p:sp>
        <p:nvSpPr>
          <p:cNvPr id="5" name="Slayt Numarası Yer Tutucusu 4"/>
          <p:cNvSpPr>
            <a:spLocks noGrp="1"/>
          </p:cNvSpPr>
          <p:nvPr>
            <p:ph type="sldNum" sz="quarter" idx="12"/>
          </p:nvPr>
        </p:nvSpPr>
        <p:spPr/>
        <p:txBody>
          <a:bodyPr/>
          <a:lstStyle/>
          <a:p>
            <a:fld id="{F302176B-0E47-46AC-8F43-DAB4B8A37D06}" type="slidenum">
              <a:rPr lang="tr-TR" smtClean="0"/>
              <a:pPr/>
              <a:t>50</a:t>
            </a:fld>
            <a:endParaRPr lang="tr-TR" dirty="0"/>
          </a:p>
        </p:txBody>
      </p:sp>
      <p:pic>
        <p:nvPicPr>
          <p:cNvPr id="4" name="İçerik Yer Tutucusu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22687" y="2065418"/>
            <a:ext cx="5480626" cy="3172746"/>
          </a:xfrm>
          <a:prstGeom prst="rect">
            <a:avLst/>
          </a:prstGeom>
        </p:spPr>
      </p:pic>
      <p:sp>
        <p:nvSpPr>
          <p:cNvPr id="6" name="Unvan 2"/>
          <p:cNvSpPr txBox="1">
            <a:spLocks/>
          </p:cNvSpPr>
          <p:nvPr/>
        </p:nvSpPr>
        <p:spPr>
          <a:xfrm>
            <a:off x="2895600" y="764373"/>
            <a:ext cx="861060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MEDİKO SOSYAL MERKEZİ</a:t>
            </a:r>
            <a:r>
              <a:rPr lang="tr-TR" sz="2800" dirty="0"/>
              <a:t> </a:t>
            </a:r>
          </a:p>
        </p:txBody>
      </p:sp>
    </p:spTree>
    <p:extLst>
      <p:ext uri="{BB962C8B-B14F-4D97-AF65-F5344CB8AC3E}">
        <p14:creationId xmlns:p14="http://schemas.microsoft.com/office/powerpoint/2010/main" val="357880513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F302176B-0E47-46AC-8F43-DAB4B8A37D06}" type="slidenum">
              <a:rPr lang="tr-TR" smtClean="0"/>
              <a:pPr/>
              <a:t>51</a:t>
            </a:fld>
            <a:endParaRPr lang="tr-TR"/>
          </a:p>
        </p:txBody>
      </p:sp>
      <p:sp>
        <p:nvSpPr>
          <p:cNvPr id="5" name="Metin kutusu 4"/>
          <p:cNvSpPr txBox="1"/>
          <p:nvPr/>
        </p:nvSpPr>
        <p:spPr>
          <a:xfrm>
            <a:off x="836618" y="2376481"/>
            <a:ext cx="4538687" cy="3139321"/>
          </a:xfrm>
          <a:prstGeom prst="rect">
            <a:avLst/>
          </a:prstGeom>
          <a:noFill/>
        </p:spPr>
        <p:txBody>
          <a:bodyPr wrap="square" rtlCol="0">
            <a:spAutoFit/>
          </a:bodyPr>
          <a:lstStyle/>
          <a:p>
            <a:r>
              <a:rPr lang="tr-TR" b="1" dirty="0"/>
              <a:t>PDREM nerede?</a:t>
            </a:r>
            <a:endParaRPr lang="tr-TR" dirty="0"/>
          </a:p>
          <a:p>
            <a:r>
              <a:rPr lang="tr-TR" dirty="0"/>
              <a:t>Eğitim Fakültesi ve Devlet Tiyatrosu’nun arasında, Mühendislik Fakültesi karşısında yer almaktadır.</a:t>
            </a:r>
          </a:p>
          <a:p>
            <a:endParaRPr lang="tr-TR" dirty="0"/>
          </a:p>
          <a:p>
            <a:r>
              <a:rPr lang="tr-TR" b="1" dirty="0"/>
              <a:t>PDREM Ekibi </a:t>
            </a:r>
            <a:r>
              <a:rPr lang="tr-TR" dirty="0"/>
              <a:t>1 Dr. Psikolojik danışman, 1 uzman psikolojik danışman ve 1 psikolojik danışmandan oluşmaktadır. </a:t>
            </a:r>
          </a:p>
          <a:p>
            <a:endParaRPr lang="tr-TR" dirty="0"/>
          </a:p>
          <a:p>
            <a:r>
              <a:rPr lang="tr-TR" dirty="0" err="1"/>
              <a:t>PDREM’de</a:t>
            </a:r>
            <a:r>
              <a:rPr lang="tr-TR" dirty="0"/>
              <a:t> yapılan görüşmeler </a:t>
            </a:r>
            <a:r>
              <a:rPr lang="tr-TR" b="1" dirty="0"/>
              <a:t>gizlilik ilkesi </a:t>
            </a:r>
            <a:r>
              <a:rPr lang="tr-TR" dirty="0"/>
              <a:t>çerçevesinde yürütülmektedir. </a:t>
            </a:r>
          </a:p>
        </p:txBody>
      </p:sp>
      <p:sp>
        <p:nvSpPr>
          <p:cNvPr id="7" name="Unvan 2"/>
          <p:cNvSpPr txBox="1">
            <a:spLocks/>
          </p:cNvSpPr>
          <p:nvPr/>
        </p:nvSpPr>
        <p:spPr>
          <a:xfrm>
            <a:off x="957129" y="764373"/>
            <a:ext cx="10549071"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PSİKOLOJİK DANIŞMA VE REHBERLİK </a:t>
            </a:r>
          </a:p>
          <a:p>
            <a:r>
              <a:rPr lang="tr-TR" sz="3600" b="1" i="1" dirty="0"/>
              <a:t>EĞİTİM, UYGULAMA VE ARAŞTIRMA MERKEZİ</a:t>
            </a:r>
            <a:endParaRPr lang="tr-TR" sz="2800" dirty="0"/>
          </a:p>
        </p:txBody>
      </p:sp>
      <p:pic>
        <p:nvPicPr>
          <p:cNvPr id="11" name="Resim 10"/>
          <p:cNvPicPr>
            <a:picLocks noChangeAspect="1"/>
          </p:cNvPicPr>
          <p:nvPr/>
        </p:nvPicPr>
        <p:blipFill rotWithShape="1">
          <a:blip r:embed="rId2" cstate="print">
            <a:extLst>
              <a:ext uri="{28A0092B-C50C-407E-A947-70E740481C1C}">
                <a14:useLocalDpi xmlns:a14="http://schemas.microsoft.com/office/drawing/2010/main" val="0"/>
              </a:ext>
            </a:extLst>
          </a:blip>
          <a:srcRect b="4447"/>
          <a:stretch/>
        </p:blipFill>
        <p:spPr>
          <a:xfrm>
            <a:off x="5740637" y="2251816"/>
            <a:ext cx="5765563" cy="4131892"/>
          </a:xfrm>
          <a:prstGeom prst="rect">
            <a:avLst/>
          </a:prstGeom>
        </p:spPr>
      </p:pic>
    </p:spTree>
    <p:extLst>
      <p:ext uri="{BB962C8B-B14F-4D97-AF65-F5344CB8AC3E}">
        <p14:creationId xmlns:p14="http://schemas.microsoft.com/office/powerpoint/2010/main" val="40178065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çerik Yer Tutucusu 5"/>
          <p:cNvSpPr>
            <a:spLocks noGrp="1"/>
          </p:cNvSpPr>
          <p:nvPr>
            <p:ph idx="1"/>
          </p:nvPr>
        </p:nvSpPr>
        <p:spPr>
          <a:xfrm>
            <a:off x="1019105" y="2262307"/>
            <a:ext cx="4171235" cy="3788116"/>
          </a:xfrm>
        </p:spPr>
        <p:txBody>
          <a:bodyPr>
            <a:normAutofit lnSpcReduction="10000"/>
          </a:bodyPr>
          <a:lstStyle/>
          <a:p>
            <a:pPr marL="0" indent="0">
              <a:buNone/>
            </a:pPr>
            <a:r>
              <a:rPr lang="tr-TR" sz="1800" b="1" dirty="0"/>
              <a:t>Neden PDREM ?</a:t>
            </a:r>
          </a:p>
          <a:p>
            <a:pPr marL="0" indent="0">
              <a:buNone/>
            </a:pPr>
            <a:r>
              <a:rPr lang="tr-TR" sz="1800" dirty="0"/>
              <a:t>Öğrencilerin </a:t>
            </a:r>
            <a:r>
              <a:rPr lang="tr-TR" sz="1800" b="1" dirty="0"/>
              <a:t>üniversiteye uyum, aile, arkadaş ilişkileri ve kişisel problemler vb. </a:t>
            </a:r>
            <a:r>
              <a:rPr lang="tr-TR" sz="1800" dirty="0"/>
              <a:t>durumlarla başa çıkmalarına yardımcı olmak için kurulan bir birimdir.</a:t>
            </a:r>
          </a:p>
          <a:p>
            <a:pPr marL="0" indent="0">
              <a:buNone/>
            </a:pPr>
            <a:r>
              <a:rPr lang="tr-TR" sz="1800" b="1" dirty="0"/>
              <a:t>Hizmetlerimiz;</a:t>
            </a:r>
          </a:p>
          <a:p>
            <a:pPr marL="179388" lvl="1" indent="0">
              <a:buNone/>
            </a:pPr>
            <a:r>
              <a:rPr lang="tr-TR" sz="1600" dirty="0"/>
              <a:t>Bireysel Psikolojik Danışma</a:t>
            </a:r>
          </a:p>
          <a:p>
            <a:pPr marL="179388" lvl="1" indent="0">
              <a:buNone/>
            </a:pPr>
            <a:r>
              <a:rPr lang="tr-TR" sz="1600" dirty="0"/>
              <a:t>Grupla Psikolojik Danışma</a:t>
            </a:r>
          </a:p>
          <a:p>
            <a:pPr marL="179388" lvl="1" indent="0">
              <a:buNone/>
            </a:pPr>
            <a:r>
              <a:rPr lang="tr-TR" sz="1600" dirty="0"/>
              <a:t>Oryantasyon Programı</a:t>
            </a:r>
          </a:p>
          <a:p>
            <a:pPr marL="179388" lvl="1" indent="0">
              <a:buNone/>
            </a:pPr>
            <a:r>
              <a:rPr lang="tr-TR" sz="1600" dirty="0"/>
              <a:t>Bilimsel Araştırma ve Yayınlar         </a:t>
            </a:r>
          </a:p>
          <a:p>
            <a:pPr marL="179388" lvl="1" indent="0">
              <a:buNone/>
            </a:pPr>
            <a:r>
              <a:rPr lang="tr-TR" sz="1600" dirty="0" err="1"/>
              <a:t>Psikoeğitimler</a:t>
            </a:r>
            <a:endParaRPr lang="tr-TR" sz="1600" dirty="0"/>
          </a:p>
          <a:p>
            <a:pPr marL="179388" lvl="1" indent="0">
              <a:buNone/>
            </a:pPr>
            <a:r>
              <a:rPr lang="tr-TR" sz="1600" dirty="0"/>
              <a:t>Duygu Odaklı Çift Terapisi</a:t>
            </a:r>
          </a:p>
          <a:p>
            <a:pPr marL="179388" lvl="1" indent="0">
              <a:buNone/>
            </a:pPr>
            <a:r>
              <a:rPr lang="tr-TR" sz="1600" dirty="0"/>
              <a:t>Atölye Çalışmaları</a:t>
            </a:r>
          </a:p>
        </p:txBody>
      </p:sp>
      <p:sp>
        <p:nvSpPr>
          <p:cNvPr id="2" name="Slayt Numarası Yer Tutucusu 1"/>
          <p:cNvSpPr>
            <a:spLocks noGrp="1"/>
          </p:cNvSpPr>
          <p:nvPr>
            <p:ph type="sldNum" sz="quarter" idx="12"/>
          </p:nvPr>
        </p:nvSpPr>
        <p:spPr/>
        <p:txBody>
          <a:bodyPr/>
          <a:lstStyle/>
          <a:p>
            <a:fld id="{F302176B-0E47-46AC-8F43-DAB4B8A37D06}" type="slidenum">
              <a:rPr lang="tr-TR" smtClean="0"/>
              <a:pPr/>
              <a:t>52</a:t>
            </a:fld>
            <a:endParaRPr lang="tr-TR"/>
          </a:p>
        </p:txBody>
      </p:sp>
      <p:pic>
        <p:nvPicPr>
          <p:cNvPr id="5" name="Resi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93714" y="4078241"/>
            <a:ext cx="1217691" cy="1617343"/>
          </a:xfrm>
          <a:prstGeom prst="rect">
            <a:avLst/>
          </a:prstGeom>
        </p:spPr>
      </p:pic>
      <p:pic>
        <p:nvPicPr>
          <p:cNvPr id="7" name="Resim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62942" y="2262307"/>
            <a:ext cx="1210740" cy="1616400"/>
          </a:xfrm>
          <a:prstGeom prst="rect">
            <a:avLst/>
          </a:prstGeom>
        </p:spPr>
      </p:pic>
      <p:pic>
        <p:nvPicPr>
          <p:cNvPr id="8" name="Resim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55914" y="2262307"/>
            <a:ext cx="905184" cy="1616400"/>
          </a:xfrm>
          <a:prstGeom prst="rect">
            <a:avLst/>
          </a:prstGeom>
        </p:spPr>
      </p:pic>
      <p:pic>
        <p:nvPicPr>
          <p:cNvPr id="9" name="Resim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55893" y="2262307"/>
            <a:ext cx="905184" cy="1616400"/>
          </a:xfrm>
          <a:prstGeom prst="rect">
            <a:avLst/>
          </a:prstGeom>
        </p:spPr>
      </p:pic>
      <p:pic>
        <p:nvPicPr>
          <p:cNvPr id="10" name="Resim 9"/>
          <p:cNvPicPr>
            <a:picLocks noChangeAspect="1"/>
          </p:cNvPicPr>
          <p:nvPr/>
        </p:nvPicPr>
        <p:blipFill rotWithShape="1">
          <a:blip r:embed="rId6">
            <a:extLst>
              <a:ext uri="{28A0092B-C50C-407E-A947-70E740481C1C}">
                <a14:useLocalDpi xmlns:a14="http://schemas.microsoft.com/office/drawing/2010/main" val="0"/>
              </a:ext>
            </a:extLst>
          </a:blip>
          <a:srcRect l="7427" t="15476" r="6912" b="11564"/>
          <a:stretch/>
        </p:blipFill>
        <p:spPr>
          <a:xfrm>
            <a:off x="9570045" y="2262307"/>
            <a:ext cx="1897784" cy="1616400"/>
          </a:xfrm>
          <a:prstGeom prst="rect">
            <a:avLst/>
          </a:prstGeom>
        </p:spPr>
      </p:pic>
      <p:pic>
        <p:nvPicPr>
          <p:cNvPr id="11" name="Resim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68975" y="4079578"/>
            <a:ext cx="1085466" cy="1616400"/>
          </a:xfrm>
          <a:prstGeom prst="rect">
            <a:avLst/>
          </a:prstGeom>
        </p:spPr>
      </p:pic>
      <p:pic>
        <p:nvPicPr>
          <p:cNvPr id="12" name="Resim 11"/>
          <p:cNvPicPr>
            <a:picLocks noChangeAspect="1"/>
          </p:cNvPicPr>
          <p:nvPr/>
        </p:nvPicPr>
        <p:blipFill rotWithShape="1">
          <a:blip r:embed="rId8">
            <a:extLst>
              <a:ext uri="{28A0092B-C50C-407E-A947-70E740481C1C}">
                <a14:useLocalDpi xmlns:a14="http://schemas.microsoft.com/office/drawing/2010/main" val="0"/>
              </a:ext>
            </a:extLst>
          </a:blip>
          <a:srcRect r="55731"/>
          <a:stretch/>
        </p:blipFill>
        <p:spPr>
          <a:xfrm>
            <a:off x="8679666" y="4079184"/>
            <a:ext cx="1166852" cy="1616400"/>
          </a:xfrm>
          <a:prstGeom prst="rect">
            <a:avLst/>
          </a:prstGeom>
        </p:spPr>
      </p:pic>
      <p:pic>
        <p:nvPicPr>
          <p:cNvPr id="13" name="Resim 12"/>
          <p:cNvPicPr>
            <a:picLocks noChangeAspect="1"/>
          </p:cNvPicPr>
          <p:nvPr/>
        </p:nvPicPr>
        <p:blipFill rotWithShape="1">
          <a:blip r:embed="rId9" cstate="print">
            <a:extLst>
              <a:ext uri="{28A0092B-C50C-407E-A947-70E740481C1C}">
                <a14:useLocalDpi xmlns:a14="http://schemas.microsoft.com/office/drawing/2010/main" val="0"/>
              </a:ext>
            </a:extLst>
          </a:blip>
          <a:srcRect t="14704" b="14891"/>
          <a:stretch/>
        </p:blipFill>
        <p:spPr>
          <a:xfrm>
            <a:off x="10214779" y="4079184"/>
            <a:ext cx="1291421" cy="1616400"/>
          </a:xfrm>
          <a:prstGeom prst="rect">
            <a:avLst/>
          </a:prstGeom>
        </p:spPr>
      </p:pic>
      <p:sp>
        <p:nvSpPr>
          <p:cNvPr id="15" name="Unvan 2"/>
          <p:cNvSpPr txBox="1">
            <a:spLocks/>
          </p:cNvSpPr>
          <p:nvPr/>
        </p:nvSpPr>
        <p:spPr>
          <a:xfrm>
            <a:off x="957129" y="764373"/>
            <a:ext cx="10549071"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PSİKOLOJİK DANIŞMA VE REHBERLİK </a:t>
            </a:r>
          </a:p>
          <a:p>
            <a:r>
              <a:rPr lang="tr-TR" sz="3600" b="1" i="1" dirty="0"/>
              <a:t>EĞİTİM, UYGULAMA VE ARAŞTIRMA MERKEZİ</a:t>
            </a:r>
            <a:endParaRPr lang="tr-TR" sz="2800" dirty="0"/>
          </a:p>
        </p:txBody>
      </p:sp>
    </p:spTree>
    <p:extLst>
      <p:ext uri="{BB962C8B-B14F-4D97-AF65-F5344CB8AC3E}">
        <p14:creationId xmlns:p14="http://schemas.microsoft.com/office/powerpoint/2010/main" val="175070105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Metin kutusu 7"/>
          <p:cNvSpPr txBox="1"/>
          <p:nvPr/>
        </p:nvSpPr>
        <p:spPr>
          <a:xfrm>
            <a:off x="6537533" y="2505769"/>
            <a:ext cx="4666003" cy="3693319"/>
          </a:xfrm>
          <a:prstGeom prst="rect">
            <a:avLst/>
          </a:prstGeom>
          <a:noFill/>
        </p:spPr>
        <p:txBody>
          <a:bodyPr wrap="square" rtlCol="0">
            <a:spAutoFit/>
          </a:bodyPr>
          <a:lstStyle/>
          <a:p>
            <a:r>
              <a:rPr lang="tr-TR" dirty="0" err="1"/>
              <a:t>PDREM’e</a:t>
            </a:r>
            <a:r>
              <a:rPr lang="tr-TR" dirty="0"/>
              <a:t> Pusula Bilgi Sistemi’nde bulunan </a:t>
            </a:r>
            <a:r>
              <a:rPr lang="tr-TR" b="1" dirty="0"/>
              <a:t>PDREM Randevu Sistemi</a:t>
            </a:r>
            <a:r>
              <a:rPr lang="tr-TR" dirty="0"/>
              <a:t> üzerinden başvuru formunu doldurabilir ve hizmetlerimizden yararlanmak için randevu alabilirsiniz.</a:t>
            </a:r>
          </a:p>
          <a:p>
            <a:endParaRPr lang="tr-TR" dirty="0"/>
          </a:p>
          <a:p>
            <a:r>
              <a:rPr lang="tr-TR" dirty="0"/>
              <a:t>Üniversite yaşamına uyum, etkili zaman yönetimi, verimli ders çalışma, oda arkadaşıyla yaşamak, hayır diyebilmek, girişkenlik, sunum kaygısı, flört şiddeti, depresyon, kaygı vb. gibi konulardaki broşürlerimize </a:t>
            </a:r>
            <a:r>
              <a:rPr lang="tr-TR" dirty="0" err="1"/>
              <a:t>websitemizden</a:t>
            </a:r>
            <a:r>
              <a:rPr lang="tr-TR" dirty="0"/>
              <a:t> ulaşabilirsiniz. </a:t>
            </a:r>
          </a:p>
        </p:txBody>
      </p:sp>
      <p:sp>
        <p:nvSpPr>
          <p:cNvPr id="2" name="Slayt Numarası Yer Tutucusu 1"/>
          <p:cNvSpPr>
            <a:spLocks noGrp="1"/>
          </p:cNvSpPr>
          <p:nvPr>
            <p:ph type="sldNum" sz="quarter" idx="12"/>
          </p:nvPr>
        </p:nvSpPr>
        <p:spPr/>
        <p:txBody>
          <a:bodyPr/>
          <a:lstStyle/>
          <a:p>
            <a:fld id="{F302176B-0E47-46AC-8F43-DAB4B8A37D06}" type="slidenum">
              <a:rPr lang="tr-TR" smtClean="0"/>
              <a:pPr/>
              <a:t>53</a:t>
            </a:fld>
            <a:endParaRPr lang="tr-TR"/>
          </a:p>
        </p:txBody>
      </p:sp>
      <p:sp>
        <p:nvSpPr>
          <p:cNvPr id="7" name="Unvan 2"/>
          <p:cNvSpPr txBox="1">
            <a:spLocks/>
          </p:cNvSpPr>
          <p:nvPr/>
        </p:nvSpPr>
        <p:spPr>
          <a:xfrm>
            <a:off x="957129" y="764373"/>
            <a:ext cx="10549071"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PSİKOLOJİK DANIŞMA VE REHBERLİK </a:t>
            </a:r>
          </a:p>
          <a:p>
            <a:r>
              <a:rPr lang="tr-TR" sz="3600" b="1" i="1" dirty="0"/>
              <a:t>EĞİTİM, UYGULAMA VE ARAŞTIRMA MERKEZİ</a:t>
            </a:r>
            <a:endParaRPr lang="tr-TR" sz="2800" dirty="0"/>
          </a:p>
        </p:txBody>
      </p:sp>
      <p:pic>
        <p:nvPicPr>
          <p:cNvPr id="12" name="İçerik Yer Tutucusu 6"/>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8975"/>
          <a:stretch/>
        </p:blipFill>
        <p:spPr>
          <a:xfrm>
            <a:off x="1033160" y="2747254"/>
            <a:ext cx="2235090" cy="14400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3" name="Resim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653053">
            <a:off x="3384554" y="2700323"/>
            <a:ext cx="2184693" cy="14400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4" name="İçerik Yer Tutucusu 6"/>
          <p:cNvPicPr>
            <a:picLocks noChangeAspect="1"/>
          </p:cNvPicPr>
          <p:nvPr/>
        </p:nvPicPr>
        <p:blipFill rotWithShape="1">
          <a:blip r:embed="rId4" cstate="print">
            <a:extLst>
              <a:ext uri="{28A0092B-C50C-407E-A947-70E740481C1C}">
                <a14:useLocalDpi xmlns:a14="http://schemas.microsoft.com/office/drawing/2010/main" val="0"/>
              </a:ext>
            </a:extLst>
          </a:blip>
          <a:srcRect l="12363"/>
          <a:stretch/>
        </p:blipFill>
        <p:spPr>
          <a:xfrm rot="568727">
            <a:off x="1060820" y="4447232"/>
            <a:ext cx="2179772" cy="14400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5" name="Resim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07778" y="4475260"/>
            <a:ext cx="2212970" cy="14400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53920998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957129" y="2295226"/>
            <a:ext cx="5160022" cy="3558643"/>
          </a:xfrm>
        </p:spPr>
        <p:txBody>
          <a:bodyPr>
            <a:noAutofit/>
          </a:bodyPr>
          <a:lstStyle/>
          <a:p>
            <a:pPr marL="0" indent="0">
              <a:buNone/>
            </a:pPr>
            <a:r>
              <a:rPr lang="tr-TR" sz="1800" b="1" dirty="0"/>
              <a:t>ÜYELİK</a:t>
            </a:r>
            <a:endParaRPr lang="tr-TR" sz="1800" dirty="0"/>
          </a:p>
          <a:p>
            <a:pPr marL="0" indent="0">
              <a:buNone/>
            </a:pPr>
            <a:r>
              <a:rPr lang="tr-TR" sz="1800" dirty="0"/>
              <a:t>Pamukkale Üniversitesi öğrencileri Spor Merkezi'ni PAÜ kimlik kartları ile “günübirlik” kullanabilirler. Ayrıca Spor Merkezi'ni yıl içinde daha fazla kullanmak isteyenler için üyelik paketleri hazırlanmıştır. Bu paketlerin amacı, Spor Merkezi'ni sürekli kullanan kullanıcılara daha uygun fiyat seçeneği sunabilmektir. </a:t>
            </a:r>
          </a:p>
          <a:p>
            <a:pPr marL="0" indent="0">
              <a:buNone/>
            </a:pPr>
            <a:r>
              <a:rPr lang="tr-TR" sz="1800" dirty="0"/>
              <a:t> </a:t>
            </a:r>
          </a:p>
          <a:p>
            <a:pPr marL="0" indent="0">
              <a:buNone/>
            </a:pPr>
            <a:r>
              <a:rPr lang="tr-TR" sz="1800" dirty="0"/>
              <a:t>Ayrıntılı bilgi için: </a:t>
            </a:r>
            <a:r>
              <a:rPr lang="tr-TR" sz="1800" u="sng" dirty="0">
                <a:hlinkClick r:id="rId2"/>
              </a:rPr>
              <a:t>http://spormerkezi.pau.edu.tr/</a:t>
            </a:r>
            <a:endParaRPr lang="tr-TR" sz="1800" dirty="0"/>
          </a:p>
          <a:p>
            <a:pPr marL="0" indent="0">
              <a:buNone/>
            </a:pPr>
            <a:r>
              <a:rPr lang="tr-TR" sz="1800" dirty="0"/>
              <a:t>Telefon: 0 258 296 28 68</a:t>
            </a:r>
          </a:p>
        </p:txBody>
      </p:sp>
      <p:sp>
        <p:nvSpPr>
          <p:cNvPr id="4" name="Slayt Numarası Yer Tutucusu 3"/>
          <p:cNvSpPr>
            <a:spLocks noGrp="1"/>
          </p:cNvSpPr>
          <p:nvPr>
            <p:ph type="sldNum" sz="quarter" idx="12"/>
          </p:nvPr>
        </p:nvSpPr>
        <p:spPr/>
        <p:txBody>
          <a:bodyPr/>
          <a:lstStyle/>
          <a:p>
            <a:fld id="{F302176B-0E47-46AC-8F43-DAB4B8A37D06}" type="slidenum">
              <a:rPr lang="tr-TR" smtClean="0"/>
              <a:pPr/>
              <a:t>54</a:t>
            </a:fld>
            <a:endParaRPr lang="tr-TR"/>
          </a:p>
        </p:txBody>
      </p:sp>
      <p:sp>
        <p:nvSpPr>
          <p:cNvPr id="5" name="Unvan 2"/>
          <p:cNvSpPr txBox="1">
            <a:spLocks/>
          </p:cNvSpPr>
          <p:nvPr/>
        </p:nvSpPr>
        <p:spPr>
          <a:xfrm>
            <a:off x="957129" y="764373"/>
            <a:ext cx="10549071"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ŞEHİT ÖMER HALİSDEMİR SPOR KOMPLEKSİ</a:t>
            </a:r>
            <a:endParaRPr lang="tr-TR" sz="2800" dirty="0"/>
          </a:p>
        </p:txBody>
      </p:sp>
      <p:pic>
        <p:nvPicPr>
          <p:cNvPr id="6" name="Picture 2" descr="http://spormerkezi.pau.edu.tr/images/facilities/pool/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742887">
            <a:off x="7595651" y="2315492"/>
            <a:ext cx="3932537" cy="204825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7" name="Resim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85256">
            <a:off x="6985618" y="4157239"/>
            <a:ext cx="3331152" cy="222013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94506905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1138229" y="2414867"/>
            <a:ext cx="3989249" cy="3891929"/>
          </a:xfrm>
        </p:spPr>
        <p:txBody>
          <a:bodyPr>
            <a:noAutofit/>
          </a:bodyPr>
          <a:lstStyle/>
          <a:p>
            <a:pPr marL="0" indent="0">
              <a:buNone/>
            </a:pPr>
            <a:r>
              <a:rPr lang="tr-TR" sz="1800" b="1" dirty="0"/>
              <a:t>TESİSLER</a:t>
            </a:r>
            <a:endParaRPr lang="tr-TR" sz="1800" dirty="0"/>
          </a:p>
          <a:p>
            <a:pPr marL="0" indent="0">
              <a:buNone/>
            </a:pPr>
            <a:r>
              <a:rPr lang="tr-TR" sz="1800" dirty="0"/>
              <a:t>Yüzme havuzu, </a:t>
            </a:r>
            <a:r>
              <a:rPr lang="tr-TR" sz="1800" dirty="0" err="1"/>
              <a:t>fitness</a:t>
            </a:r>
            <a:r>
              <a:rPr lang="tr-TR" sz="1800" dirty="0"/>
              <a:t>, </a:t>
            </a:r>
            <a:r>
              <a:rPr lang="tr-TR" sz="1800" dirty="0" err="1"/>
              <a:t>squash</a:t>
            </a:r>
            <a:r>
              <a:rPr lang="tr-TR" sz="1800" dirty="0"/>
              <a:t>, tenis kortları, tırmanma duvarı, </a:t>
            </a:r>
            <a:r>
              <a:rPr lang="tr-TR" sz="1800" dirty="0" err="1"/>
              <a:t>spinning</a:t>
            </a:r>
            <a:r>
              <a:rPr lang="tr-TR" sz="1800" dirty="0"/>
              <a:t> </a:t>
            </a:r>
            <a:r>
              <a:rPr lang="tr-TR" sz="1800" dirty="0" err="1"/>
              <a:t>bike</a:t>
            </a:r>
            <a:r>
              <a:rPr lang="tr-TR" sz="1800" dirty="0"/>
              <a:t> stüdyosu, step-aerobik ve </a:t>
            </a:r>
            <a:r>
              <a:rPr lang="tr-TR" sz="1800" dirty="0" err="1"/>
              <a:t>pilates</a:t>
            </a:r>
            <a:r>
              <a:rPr lang="tr-TR" sz="1800" dirty="0"/>
              <a:t> salonu, halı sahalar, ıslak zemin. </a:t>
            </a:r>
          </a:p>
          <a:p>
            <a:pPr marL="0" indent="0" algn="ctr">
              <a:buNone/>
            </a:pPr>
            <a:endParaRPr lang="tr-TR" sz="1800" b="1" dirty="0"/>
          </a:p>
          <a:p>
            <a:pPr marL="0" indent="0">
              <a:buNone/>
            </a:pPr>
            <a:r>
              <a:rPr lang="tr-TR" sz="1800" b="1" dirty="0"/>
              <a:t>KURSLAR</a:t>
            </a:r>
            <a:endParaRPr lang="tr-TR" sz="1800" dirty="0"/>
          </a:p>
          <a:p>
            <a:pPr marL="0" indent="0">
              <a:buNone/>
            </a:pPr>
            <a:r>
              <a:rPr lang="tr-TR" sz="1800" dirty="0"/>
              <a:t>Yüzme, futbol, tenis, step-aerobik-</a:t>
            </a:r>
            <a:r>
              <a:rPr lang="tr-TR" sz="1800" dirty="0" err="1"/>
              <a:t>pilates</a:t>
            </a:r>
            <a:r>
              <a:rPr lang="tr-TR" sz="1800" dirty="0"/>
              <a:t>-</a:t>
            </a:r>
            <a:r>
              <a:rPr lang="tr-TR" sz="1800" dirty="0" err="1"/>
              <a:t>zumba</a:t>
            </a:r>
            <a:r>
              <a:rPr lang="tr-TR" sz="1800" dirty="0"/>
              <a:t>, </a:t>
            </a:r>
            <a:r>
              <a:rPr lang="tr-TR" sz="1800" dirty="0" err="1"/>
              <a:t>squash</a:t>
            </a:r>
            <a:r>
              <a:rPr lang="tr-TR" sz="1800" dirty="0"/>
              <a:t>, </a:t>
            </a:r>
            <a:r>
              <a:rPr lang="tr-TR" sz="1800" dirty="0" err="1"/>
              <a:t>scuba-diving</a:t>
            </a:r>
            <a:r>
              <a:rPr lang="tr-TR" sz="1800" dirty="0"/>
              <a:t>, tırmanma, karate, jimnastik, </a:t>
            </a:r>
            <a:r>
              <a:rPr lang="tr-TR" sz="1800" dirty="0" err="1"/>
              <a:t>spinning</a:t>
            </a:r>
            <a:r>
              <a:rPr lang="tr-TR" sz="1800" dirty="0"/>
              <a:t>, futbol, basketbol ve voleybol kursları bulunmaktadır. </a:t>
            </a:r>
          </a:p>
          <a:p>
            <a:pPr marL="0" indent="0" algn="ctr">
              <a:buNone/>
            </a:pPr>
            <a:endParaRPr lang="tr-TR" sz="1800" dirty="0"/>
          </a:p>
        </p:txBody>
      </p:sp>
      <p:sp>
        <p:nvSpPr>
          <p:cNvPr id="4" name="Slayt Numarası Yer Tutucusu 3"/>
          <p:cNvSpPr>
            <a:spLocks noGrp="1"/>
          </p:cNvSpPr>
          <p:nvPr>
            <p:ph type="sldNum" sz="quarter" idx="12"/>
          </p:nvPr>
        </p:nvSpPr>
        <p:spPr/>
        <p:txBody>
          <a:bodyPr/>
          <a:lstStyle/>
          <a:p>
            <a:fld id="{F302176B-0E47-46AC-8F43-DAB4B8A37D06}" type="slidenum">
              <a:rPr lang="tr-TR" smtClean="0"/>
              <a:pPr/>
              <a:t>55</a:t>
            </a:fld>
            <a:endParaRPr lang="tr-TR"/>
          </a:p>
        </p:txBody>
      </p:sp>
      <p:sp>
        <p:nvSpPr>
          <p:cNvPr id="5" name="Unvan 2"/>
          <p:cNvSpPr txBox="1">
            <a:spLocks/>
          </p:cNvSpPr>
          <p:nvPr/>
        </p:nvSpPr>
        <p:spPr>
          <a:xfrm>
            <a:off x="957129" y="764373"/>
            <a:ext cx="10549071"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ŞEHİT ÖMER HALİSDEMİR SPOR KOMPLEKSİ</a:t>
            </a:r>
            <a:endParaRPr lang="tr-TR" sz="2800" dirty="0"/>
          </a:p>
        </p:txBody>
      </p:sp>
      <p:pic>
        <p:nvPicPr>
          <p:cNvPr id="6" name="Resim 5"/>
          <p:cNvPicPr/>
          <p:nvPr/>
        </p:nvPicPr>
        <p:blipFill>
          <a:blip r:embed="rId2">
            <a:extLst>
              <a:ext uri="{28A0092B-C50C-407E-A947-70E740481C1C}">
                <a14:useLocalDpi xmlns:a14="http://schemas.microsoft.com/office/drawing/2010/main" val="0"/>
              </a:ext>
            </a:extLst>
          </a:blip>
          <a:stretch>
            <a:fillRect/>
          </a:stretch>
        </p:blipFill>
        <p:spPr>
          <a:xfrm rot="911641">
            <a:off x="5873308" y="2895016"/>
            <a:ext cx="5365397" cy="275686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8885490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ayt Numarası Yer Tutucusu 2"/>
          <p:cNvSpPr>
            <a:spLocks noGrp="1"/>
          </p:cNvSpPr>
          <p:nvPr>
            <p:ph type="sldNum" sz="quarter" idx="12"/>
          </p:nvPr>
        </p:nvSpPr>
        <p:spPr/>
        <p:txBody>
          <a:bodyPr/>
          <a:lstStyle/>
          <a:p>
            <a:fld id="{F302176B-0E47-46AC-8F43-DAB4B8A37D06}" type="slidenum">
              <a:rPr lang="tr-TR" smtClean="0"/>
              <a:pPr/>
              <a:t>56</a:t>
            </a:fld>
            <a:endParaRPr lang="tr-TR"/>
          </a:p>
        </p:txBody>
      </p:sp>
      <p:sp>
        <p:nvSpPr>
          <p:cNvPr id="8" name="Unvan 2"/>
          <p:cNvSpPr txBox="1">
            <a:spLocks/>
          </p:cNvSpPr>
          <p:nvPr/>
        </p:nvSpPr>
        <p:spPr>
          <a:xfrm>
            <a:off x="957129" y="764373"/>
            <a:ext cx="10549071"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Bay-bayan kuaförü</a:t>
            </a:r>
            <a:endParaRPr lang="tr-TR" sz="2800" dirty="0"/>
          </a:p>
        </p:txBody>
      </p:sp>
      <p:pic>
        <p:nvPicPr>
          <p:cNvPr id="5" name="Resim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92938" y="2057401"/>
            <a:ext cx="3913262" cy="3913262"/>
          </a:xfrm>
          <a:prstGeom prst="rect">
            <a:avLst/>
          </a:prstGeom>
        </p:spPr>
      </p:pic>
      <p:sp>
        <p:nvSpPr>
          <p:cNvPr id="9" name="Metin kutusu 8">
            <a:extLst>
              <a:ext uri="{FF2B5EF4-FFF2-40B4-BE49-F238E27FC236}">
                <a16:creationId xmlns:a16="http://schemas.microsoft.com/office/drawing/2014/main" id="{3D0B2B38-9498-4F8B-8C36-5C3AFE10CDE1}"/>
              </a:ext>
            </a:extLst>
          </p:cNvPr>
          <p:cNvSpPr txBox="1"/>
          <p:nvPr/>
        </p:nvSpPr>
        <p:spPr>
          <a:xfrm>
            <a:off x="957129" y="2966733"/>
            <a:ext cx="5631678" cy="1200329"/>
          </a:xfrm>
          <a:prstGeom prst="rect">
            <a:avLst/>
          </a:prstGeom>
          <a:noFill/>
        </p:spPr>
        <p:txBody>
          <a:bodyPr wrap="square" rtlCol="0">
            <a:spAutoFit/>
          </a:bodyPr>
          <a:lstStyle/>
          <a:p>
            <a:pPr algn="just"/>
            <a:r>
              <a:rPr lang="tr-TR" dirty="0"/>
              <a:t>PAÜ Hastanesi Giriş katında yer alan Bay-Bayan Kuaförü Pazartesi-Cumartesi günleri arasında hizmet vermektedir. </a:t>
            </a:r>
          </a:p>
          <a:p>
            <a:pPr algn="just"/>
            <a:endParaRPr lang="tr-TR" dirty="0"/>
          </a:p>
        </p:txBody>
      </p:sp>
    </p:spTree>
    <p:extLst>
      <p:ext uri="{BB962C8B-B14F-4D97-AF65-F5344CB8AC3E}">
        <p14:creationId xmlns:p14="http://schemas.microsoft.com/office/powerpoint/2010/main" val="394501497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descr="http://stumpffi.pau.edu.tr/siteler/pamukkalestore/tinyMCE/_MG_8908.png"/>
          <p:cNvPicPr/>
          <p:nvPr/>
        </p:nvPicPr>
        <p:blipFill rotWithShape="1">
          <a:blip r:embed="rId2" cstate="print">
            <a:extLst>
              <a:ext uri="{28A0092B-C50C-407E-A947-70E740481C1C}">
                <a14:useLocalDpi xmlns:a14="http://schemas.microsoft.com/office/drawing/2010/main" val="0"/>
              </a:ext>
            </a:extLst>
          </a:blip>
          <a:srcRect t="7273" b="13035"/>
          <a:stretch/>
        </p:blipFill>
        <p:spPr bwMode="auto">
          <a:xfrm>
            <a:off x="8041593" y="2075649"/>
            <a:ext cx="3464607" cy="268277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a:ext uri="{53640926-AAD7-44D8-BBD7-CCE9431645EC}">
              <a14:shadowObscured xmlns:a14="http://schemas.microsoft.com/office/drawing/2010/main"/>
            </a:ext>
          </a:extLst>
        </p:spPr>
      </p:pic>
      <p:sp>
        <p:nvSpPr>
          <p:cNvPr id="3" name="Slayt Numarası Yer Tutucusu 2"/>
          <p:cNvSpPr>
            <a:spLocks noGrp="1"/>
          </p:cNvSpPr>
          <p:nvPr>
            <p:ph type="sldNum" sz="quarter" idx="12"/>
          </p:nvPr>
        </p:nvSpPr>
        <p:spPr/>
        <p:txBody>
          <a:bodyPr/>
          <a:lstStyle/>
          <a:p>
            <a:fld id="{F302176B-0E47-46AC-8F43-DAB4B8A37D06}" type="slidenum">
              <a:rPr lang="tr-TR" smtClean="0"/>
              <a:pPr/>
              <a:t>57</a:t>
            </a:fld>
            <a:endParaRPr lang="tr-TR"/>
          </a:p>
        </p:txBody>
      </p:sp>
      <p:sp>
        <p:nvSpPr>
          <p:cNvPr id="8" name="Unvan 2"/>
          <p:cNvSpPr txBox="1">
            <a:spLocks/>
          </p:cNvSpPr>
          <p:nvPr/>
        </p:nvSpPr>
        <p:spPr>
          <a:xfrm>
            <a:off x="957129" y="764373"/>
            <a:ext cx="10549071"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PAMUKKALE STORE</a:t>
            </a:r>
            <a:endParaRPr lang="tr-TR" sz="2800" dirty="0"/>
          </a:p>
        </p:txBody>
      </p:sp>
      <p:sp>
        <p:nvSpPr>
          <p:cNvPr id="9" name="Metin kutusu 8">
            <a:extLst>
              <a:ext uri="{FF2B5EF4-FFF2-40B4-BE49-F238E27FC236}">
                <a16:creationId xmlns:a16="http://schemas.microsoft.com/office/drawing/2014/main" id="{3D0B2B38-9498-4F8B-8C36-5C3AFE10CDE1}"/>
              </a:ext>
            </a:extLst>
          </p:cNvPr>
          <p:cNvSpPr txBox="1"/>
          <p:nvPr/>
        </p:nvSpPr>
        <p:spPr>
          <a:xfrm>
            <a:off x="734939" y="2872729"/>
            <a:ext cx="4272897" cy="2862322"/>
          </a:xfrm>
          <a:prstGeom prst="rect">
            <a:avLst/>
          </a:prstGeom>
          <a:noFill/>
        </p:spPr>
        <p:txBody>
          <a:bodyPr wrap="square" rtlCol="0">
            <a:spAutoFit/>
          </a:bodyPr>
          <a:lstStyle/>
          <a:p>
            <a:pPr algn="just"/>
            <a:r>
              <a:rPr lang="tr-TR" dirty="0"/>
              <a:t>Pamukkale </a:t>
            </a:r>
            <a:r>
              <a:rPr lang="tr-TR" dirty="0" err="1"/>
              <a:t>Store’larda</a:t>
            </a:r>
            <a:r>
              <a:rPr lang="tr-TR" dirty="0"/>
              <a:t> Pamukkale Üniversitesi logolu tişört, şort, </a:t>
            </a:r>
            <a:r>
              <a:rPr lang="tr-TR" dirty="0" err="1"/>
              <a:t>sweatshirt</a:t>
            </a:r>
            <a:r>
              <a:rPr lang="tr-TR" dirty="0"/>
              <a:t>, eşofman, havlu, şapka, bornoz, ayakkabı ve çeşitli branşlarda spor malzemeleri bulunmaktadır. Pamukkale </a:t>
            </a:r>
            <a:r>
              <a:rPr lang="tr-TR" dirty="0" err="1"/>
              <a:t>Store</a:t>
            </a:r>
            <a:r>
              <a:rPr lang="tr-TR" dirty="0"/>
              <a:t>, Şehit Ömer </a:t>
            </a:r>
            <a:r>
              <a:rPr lang="tr-TR" dirty="0" err="1"/>
              <a:t>Halisdemir</a:t>
            </a:r>
            <a:r>
              <a:rPr lang="tr-TR" dirty="0"/>
              <a:t> Spor Merkezi’nin içerisinde ve PAÜ Kafe’nin yanında bulunmaktadır. </a:t>
            </a:r>
          </a:p>
          <a:p>
            <a:pPr algn="just"/>
            <a:endParaRPr lang="tr-TR" dirty="0"/>
          </a:p>
        </p:txBody>
      </p:sp>
      <p:pic>
        <p:nvPicPr>
          <p:cNvPr id="2" name="Resim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693414">
            <a:off x="5701084" y="3748755"/>
            <a:ext cx="3583539" cy="268765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9846660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a:extLst>
              <a:ext uri="{FF2B5EF4-FFF2-40B4-BE49-F238E27FC236}">
                <a16:creationId xmlns:a16="http://schemas.microsoft.com/office/drawing/2014/main" id="{737D9E1B-9EC5-4A3A-9538-F39DF83A340E}"/>
              </a:ext>
            </a:extLst>
          </p:cNvPr>
          <p:cNvSpPr>
            <a:spLocks noGrp="1"/>
          </p:cNvSpPr>
          <p:nvPr>
            <p:ph type="sldNum" sz="quarter" idx="12"/>
          </p:nvPr>
        </p:nvSpPr>
        <p:spPr/>
        <p:txBody>
          <a:bodyPr/>
          <a:lstStyle/>
          <a:p>
            <a:fld id="{F302176B-0E47-46AC-8F43-DAB4B8A37D06}" type="slidenum">
              <a:rPr lang="tr-TR" smtClean="0"/>
              <a:pPr/>
              <a:t>58</a:t>
            </a:fld>
            <a:endParaRPr lang="tr-TR"/>
          </a:p>
        </p:txBody>
      </p:sp>
      <p:sp>
        <p:nvSpPr>
          <p:cNvPr id="4" name="Metin kutusu 3">
            <a:extLst>
              <a:ext uri="{FF2B5EF4-FFF2-40B4-BE49-F238E27FC236}">
                <a16:creationId xmlns:a16="http://schemas.microsoft.com/office/drawing/2014/main" id="{3D0B2B38-9498-4F8B-8C36-5C3AFE10CDE1}"/>
              </a:ext>
            </a:extLst>
          </p:cNvPr>
          <p:cNvSpPr txBox="1"/>
          <p:nvPr/>
        </p:nvSpPr>
        <p:spPr>
          <a:xfrm>
            <a:off x="957129" y="2274523"/>
            <a:ext cx="5631678" cy="3970318"/>
          </a:xfrm>
          <a:prstGeom prst="rect">
            <a:avLst/>
          </a:prstGeom>
          <a:noFill/>
        </p:spPr>
        <p:txBody>
          <a:bodyPr wrap="square" rtlCol="0">
            <a:spAutoFit/>
          </a:bodyPr>
          <a:lstStyle/>
          <a:p>
            <a:pPr algn="just"/>
            <a:r>
              <a:rPr lang="tr-TR" dirty="0"/>
              <a:t>Kınıklı Merkez Yerleşke içinde hizmete giren Dijital Baskı Merkezi’nde grafik tasarım hizmetleri, dijital baskı makinaları ile baskı sonrası işlemler ve ciltleme hizmetleri verilecek olup; broşür, afiş, dergi, kitap, kartvizit, davetiye gibi ürünlerin toplu basımı yaptırabilirsiniz.</a:t>
            </a:r>
          </a:p>
          <a:p>
            <a:pPr algn="just"/>
            <a:endParaRPr lang="tr-TR" dirty="0"/>
          </a:p>
          <a:p>
            <a:pPr algn="just"/>
            <a:r>
              <a:rPr lang="tr-TR" b="1" dirty="0"/>
              <a:t>Adres: </a:t>
            </a:r>
            <a:r>
              <a:rPr lang="tr-TR" dirty="0"/>
              <a:t>Pamukkale Üniversitesi Kınıklı Yerleşkesi İktisadi İşletme Binası</a:t>
            </a:r>
          </a:p>
          <a:p>
            <a:pPr algn="just"/>
            <a:r>
              <a:rPr lang="tr-TR" b="1" dirty="0"/>
              <a:t>İletişim: </a:t>
            </a:r>
          </a:p>
          <a:p>
            <a:pPr algn="just"/>
            <a:r>
              <a:rPr lang="tr-TR" dirty="0"/>
              <a:t>0 533 890 9809</a:t>
            </a:r>
          </a:p>
          <a:p>
            <a:pPr algn="just"/>
            <a:r>
              <a:rPr lang="tr-TR" dirty="0"/>
              <a:t>0 258 296 2560</a:t>
            </a:r>
          </a:p>
          <a:p>
            <a:pPr algn="just"/>
            <a:r>
              <a:rPr lang="tr-TR" b="1" dirty="0"/>
              <a:t>E-mail: </a:t>
            </a:r>
            <a:r>
              <a:rPr lang="tr-TR" dirty="0"/>
              <a:t>paubaskimerkezi@gmail.com</a:t>
            </a:r>
          </a:p>
          <a:p>
            <a:pPr algn="just"/>
            <a:endParaRPr lang="tr-TR" dirty="0"/>
          </a:p>
        </p:txBody>
      </p:sp>
      <p:sp>
        <p:nvSpPr>
          <p:cNvPr id="5" name="Unvan 2"/>
          <p:cNvSpPr txBox="1">
            <a:spLocks/>
          </p:cNvSpPr>
          <p:nvPr/>
        </p:nvSpPr>
        <p:spPr>
          <a:xfrm>
            <a:off x="957129" y="764373"/>
            <a:ext cx="10549071"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DİJİTAL Baskı merkezi</a:t>
            </a:r>
            <a:endParaRPr lang="tr-TR" sz="2800" dirty="0"/>
          </a:p>
        </p:txBody>
      </p:sp>
      <p:pic>
        <p:nvPicPr>
          <p:cNvPr id="6" name="Resim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642235">
            <a:off x="7910906" y="2284271"/>
            <a:ext cx="2964876" cy="395082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76892452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Resim 6" descr="http://bukalemun.pau.edu.tr/upload/BIYS/siteler/sosyaltesisler/editor/otokuafor.png"/>
          <p:cNvPicPr/>
          <p:nvPr/>
        </p:nvPicPr>
        <p:blipFill>
          <a:blip r:embed="rId2">
            <a:extLst>
              <a:ext uri="{28A0092B-C50C-407E-A947-70E740481C1C}">
                <a14:useLocalDpi xmlns:a14="http://schemas.microsoft.com/office/drawing/2010/main" val="0"/>
              </a:ext>
            </a:extLst>
          </a:blip>
          <a:srcRect/>
          <a:stretch>
            <a:fillRect/>
          </a:stretch>
        </p:blipFill>
        <p:spPr bwMode="auto">
          <a:xfrm rot="400377">
            <a:off x="6565465" y="2236522"/>
            <a:ext cx="4940735" cy="353833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3" name="Slayt Numarası Yer Tutucusu 2"/>
          <p:cNvSpPr>
            <a:spLocks noGrp="1"/>
          </p:cNvSpPr>
          <p:nvPr>
            <p:ph type="sldNum" sz="quarter" idx="12"/>
          </p:nvPr>
        </p:nvSpPr>
        <p:spPr/>
        <p:txBody>
          <a:bodyPr/>
          <a:lstStyle/>
          <a:p>
            <a:fld id="{F302176B-0E47-46AC-8F43-DAB4B8A37D06}" type="slidenum">
              <a:rPr lang="tr-TR" smtClean="0"/>
              <a:pPr/>
              <a:t>59</a:t>
            </a:fld>
            <a:endParaRPr lang="tr-TR"/>
          </a:p>
        </p:txBody>
      </p:sp>
      <p:sp>
        <p:nvSpPr>
          <p:cNvPr id="8" name="Unvan 2"/>
          <p:cNvSpPr txBox="1">
            <a:spLocks/>
          </p:cNvSpPr>
          <p:nvPr/>
        </p:nvSpPr>
        <p:spPr>
          <a:xfrm>
            <a:off x="957129" y="764373"/>
            <a:ext cx="10549071"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Oto kuaförü</a:t>
            </a:r>
            <a:endParaRPr lang="tr-TR" sz="2800" dirty="0"/>
          </a:p>
        </p:txBody>
      </p:sp>
      <p:pic>
        <p:nvPicPr>
          <p:cNvPr id="2" name="Resim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7129" y="2498253"/>
            <a:ext cx="4914900" cy="32766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7836029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2895600" y="847827"/>
            <a:ext cx="8610600" cy="1293028"/>
          </a:xfrm>
        </p:spPr>
        <p:txBody>
          <a:bodyPr>
            <a:normAutofit/>
          </a:bodyPr>
          <a:lstStyle/>
          <a:p>
            <a:r>
              <a:rPr lang="tr-TR" sz="3600" b="1" i="1" dirty="0"/>
              <a:t>FAKÜLTELER</a:t>
            </a:r>
          </a:p>
        </p:txBody>
      </p:sp>
      <p:sp>
        <p:nvSpPr>
          <p:cNvPr id="3" name="İçerik Yer Tutucusu 2"/>
          <p:cNvSpPr>
            <a:spLocks noGrp="1"/>
          </p:cNvSpPr>
          <p:nvPr>
            <p:ph idx="1"/>
          </p:nvPr>
        </p:nvSpPr>
        <p:spPr>
          <a:xfrm>
            <a:off x="4286251" y="1671638"/>
            <a:ext cx="7905750" cy="4957762"/>
          </a:xfrm>
        </p:spPr>
        <p:txBody>
          <a:bodyPr numCol="2">
            <a:noAutofit/>
          </a:bodyPr>
          <a:lstStyle/>
          <a:p>
            <a:pPr marL="0" indent="0" algn="r">
              <a:lnSpc>
                <a:spcPct val="170000"/>
              </a:lnSpc>
              <a:buNone/>
            </a:pPr>
            <a:r>
              <a:rPr lang="tr-TR" sz="1500" dirty="0">
                <a:solidFill>
                  <a:schemeClr val="tx1"/>
                </a:solidFill>
              </a:rPr>
              <a:t>Diş Hekimliği Fakültesi</a:t>
            </a:r>
          </a:p>
          <a:p>
            <a:pPr marL="0" indent="0" algn="r">
              <a:lnSpc>
                <a:spcPct val="170000"/>
              </a:lnSpc>
              <a:buNone/>
            </a:pPr>
            <a:r>
              <a:rPr lang="tr-TR" sz="1500" dirty="0">
                <a:solidFill>
                  <a:schemeClr val="tx1"/>
                </a:solidFill>
              </a:rPr>
              <a:t>Eğitim Fakültesi</a:t>
            </a:r>
          </a:p>
          <a:p>
            <a:pPr marL="0" indent="0" algn="r">
              <a:lnSpc>
                <a:spcPct val="170000"/>
              </a:lnSpc>
              <a:buNone/>
            </a:pPr>
            <a:r>
              <a:rPr lang="tr-TR" sz="1500" dirty="0"/>
              <a:t>İnsan ve Toplum Bilimleri </a:t>
            </a:r>
            <a:r>
              <a:rPr lang="tr-TR" sz="1500" dirty="0">
                <a:solidFill>
                  <a:schemeClr val="tx1"/>
                </a:solidFill>
              </a:rPr>
              <a:t>Fakültesi</a:t>
            </a:r>
          </a:p>
          <a:p>
            <a:pPr marL="0" indent="0" algn="r">
              <a:lnSpc>
                <a:spcPct val="170000"/>
              </a:lnSpc>
              <a:buNone/>
            </a:pPr>
            <a:r>
              <a:rPr lang="tr-TR" sz="1500" dirty="0">
                <a:solidFill>
                  <a:schemeClr val="tx1"/>
                </a:solidFill>
              </a:rPr>
              <a:t>Fen Fakültesi</a:t>
            </a:r>
          </a:p>
          <a:p>
            <a:pPr marL="0" indent="0" algn="r">
              <a:lnSpc>
                <a:spcPct val="170000"/>
              </a:lnSpc>
              <a:buNone/>
            </a:pPr>
            <a:r>
              <a:rPr lang="tr-TR" sz="1500" dirty="0"/>
              <a:t>Fizyoterapi ve Rehabilitasyon Fakültesi </a:t>
            </a:r>
            <a:endParaRPr lang="tr-TR" sz="1500" dirty="0">
              <a:solidFill>
                <a:schemeClr val="tx1"/>
              </a:solidFill>
            </a:endParaRPr>
          </a:p>
          <a:p>
            <a:pPr marL="0" indent="0" algn="r">
              <a:lnSpc>
                <a:spcPct val="170000"/>
              </a:lnSpc>
              <a:buNone/>
            </a:pPr>
            <a:r>
              <a:rPr lang="tr-TR" sz="1500" dirty="0">
                <a:solidFill>
                  <a:schemeClr val="tx1"/>
                </a:solidFill>
              </a:rPr>
              <a:t>İktisadi ve İdari Bilimler Fakültesi</a:t>
            </a:r>
          </a:p>
          <a:p>
            <a:pPr marL="0" indent="0" algn="r">
              <a:lnSpc>
                <a:spcPct val="170000"/>
              </a:lnSpc>
              <a:buNone/>
            </a:pPr>
            <a:r>
              <a:rPr lang="tr-TR" sz="1500" dirty="0">
                <a:solidFill>
                  <a:schemeClr val="tx1"/>
                </a:solidFill>
              </a:rPr>
              <a:t>Hukuk Fakültesi</a:t>
            </a:r>
          </a:p>
          <a:p>
            <a:pPr marL="0" indent="0" algn="r">
              <a:lnSpc>
                <a:spcPct val="170000"/>
              </a:lnSpc>
              <a:buNone/>
            </a:pPr>
            <a:r>
              <a:rPr lang="tr-TR" sz="1500" dirty="0">
                <a:solidFill>
                  <a:schemeClr val="tx1"/>
                </a:solidFill>
              </a:rPr>
              <a:t>İlahiyat Fakültesi</a:t>
            </a:r>
          </a:p>
          <a:p>
            <a:pPr marL="0" indent="0" algn="r">
              <a:lnSpc>
                <a:spcPct val="170000"/>
              </a:lnSpc>
              <a:buNone/>
            </a:pPr>
            <a:r>
              <a:rPr lang="tr-TR" sz="1500" dirty="0">
                <a:solidFill>
                  <a:schemeClr val="tx1"/>
                </a:solidFill>
              </a:rPr>
              <a:t>İletişim Fakültesi</a:t>
            </a:r>
          </a:p>
          <a:p>
            <a:pPr marL="0" indent="0" algn="r">
              <a:lnSpc>
                <a:spcPct val="170000"/>
              </a:lnSpc>
              <a:buNone/>
            </a:pPr>
            <a:r>
              <a:rPr lang="tr-TR" sz="1500" dirty="0">
                <a:solidFill>
                  <a:schemeClr val="tx1"/>
                </a:solidFill>
              </a:rPr>
              <a:t>Mimarlık ve Tasarım Fakültesi</a:t>
            </a:r>
          </a:p>
          <a:p>
            <a:pPr marL="0" indent="0" algn="r">
              <a:lnSpc>
                <a:spcPct val="170000"/>
              </a:lnSpc>
              <a:buNone/>
            </a:pPr>
            <a:endParaRPr lang="tr-TR" sz="1500" dirty="0"/>
          </a:p>
          <a:p>
            <a:pPr marL="0" indent="0" algn="r">
              <a:lnSpc>
                <a:spcPct val="170000"/>
              </a:lnSpc>
              <a:buNone/>
            </a:pPr>
            <a:r>
              <a:rPr lang="tr-TR" sz="1500" dirty="0"/>
              <a:t>Mimarlık ve Tasarım Fakültesi</a:t>
            </a:r>
          </a:p>
          <a:p>
            <a:pPr marL="0" indent="0" algn="r">
              <a:lnSpc>
                <a:spcPct val="170000"/>
              </a:lnSpc>
              <a:buNone/>
            </a:pPr>
            <a:r>
              <a:rPr lang="tr-TR" sz="1500" dirty="0"/>
              <a:t>Mühendislik Fakültesi</a:t>
            </a:r>
          </a:p>
          <a:p>
            <a:pPr marL="0" indent="0" algn="r">
              <a:lnSpc>
                <a:spcPct val="170000"/>
              </a:lnSpc>
              <a:buNone/>
            </a:pPr>
            <a:r>
              <a:rPr lang="tr-TR" sz="1500" dirty="0"/>
              <a:t>Müzik ve Sahne Sanatları Fakültesi</a:t>
            </a:r>
          </a:p>
          <a:p>
            <a:pPr marL="0" indent="0" algn="r">
              <a:lnSpc>
                <a:spcPct val="170000"/>
              </a:lnSpc>
              <a:buNone/>
            </a:pPr>
            <a:r>
              <a:rPr lang="tr-TR" sz="1500" dirty="0"/>
              <a:t>Sağlık Bilimleri Fakültesi</a:t>
            </a:r>
          </a:p>
          <a:p>
            <a:pPr marL="0" indent="0" algn="r">
              <a:lnSpc>
                <a:spcPct val="170000"/>
              </a:lnSpc>
              <a:buNone/>
            </a:pPr>
            <a:r>
              <a:rPr lang="tr-TR" sz="1500" dirty="0"/>
              <a:t>Spor Bilimleri Fakültesi</a:t>
            </a:r>
          </a:p>
          <a:p>
            <a:pPr marL="0" indent="0" algn="r">
              <a:lnSpc>
                <a:spcPct val="170000"/>
              </a:lnSpc>
              <a:buNone/>
            </a:pPr>
            <a:r>
              <a:rPr lang="tr-TR" sz="1500" dirty="0"/>
              <a:t>Teknik Eğitim Fakültesi</a:t>
            </a:r>
          </a:p>
          <a:p>
            <a:pPr marL="0" indent="0" algn="r">
              <a:lnSpc>
                <a:spcPct val="170000"/>
              </a:lnSpc>
              <a:buNone/>
            </a:pPr>
            <a:r>
              <a:rPr lang="tr-TR" sz="1500" dirty="0"/>
              <a:t>Teknoloji Fakültesi</a:t>
            </a:r>
          </a:p>
          <a:p>
            <a:pPr marL="0" indent="0" algn="r">
              <a:lnSpc>
                <a:spcPct val="170000"/>
              </a:lnSpc>
              <a:buNone/>
            </a:pPr>
            <a:r>
              <a:rPr lang="tr-TR" sz="1500" dirty="0"/>
              <a:t>Tıp Fakültesi</a:t>
            </a:r>
          </a:p>
          <a:p>
            <a:pPr marL="0" indent="0" algn="r">
              <a:lnSpc>
                <a:spcPct val="170000"/>
              </a:lnSpc>
              <a:buNone/>
            </a:pPr>
            <a:r>
              <a:rPr lang="tr-TR" sz="1500" dirty="0"/>
              <a:t>Turizm Fakültesi</a:t>
            </a:r>
          </a:p>
          <a:p>
            <a:pPr marL="0" indent="0" algn="r">
              <a:lnSpc>
                <a:spcPct val="170000"/>
              </a:lnSpc>
              <a:buNone/>
            </a:pPr>
            <a:r>
              <a:rPr lang="tr-TR" sz="1500" dirty="0"/>
              <a:t>Uygulamalı Bilimler Fakültesi</a:t>
            </a:r>
          </a:p>
          <a:p>
            <a:pPr marL="0" indent="0" algn="r">
              <a:lnSpc>
                <a:spcPct val="170000"/>
              </a:lnSpc>
              <a:buNone/>
            </a:pPr>
            <a:r>
              <a:rPr lang="tr-TR" sz="1500" dirty="0"/>
              <a:t>Ziraat Fakültesi</a:t>
            </a:r>
          </a:p>
          <a:p>
            <a:pPr marL="0" indent="0">
              <a:lnSpc>
                <a:spcPct val="170000"/>
              </a:lnSpc>
              <a:buNone/>
            </a:pPr>
            <a:endParaRPr lang="tr-TR" sz="1500" dirty="0">
              <a:solidFill>
                <a:schemeClr val="tx1"/>
              </a:solidFill>
            </a:endParaRPr>
          </a:p>
        </p:txBody>
      </p:sp>
      <p:sp>
        <p:nvSpPr>
          <p:cNvPr id="5" name="Slayt Numarası Yer Tutucusu 4"/>
          <p:cNvSpPr>
            <a:spLocks noGrp="1"/>
          </p:cNvSpPr>
          <p:nvPr>
            <p:ph type="sldNum" sz="quarter" idx="12"/>
          </p:nvPr>
        </p:nvSpPr>
        <p:spPr/>
        <p:txBody>
          <a:bodyPr/>
          <a:lstStyle/>
          <a:p>
            <a:fld id="{F302176B-0E47-46AC-8F43-DAB4B8A37D06}" type="slidenum">
              <a:rPr lang="tr-TR" smtClean="0"/>
              <a:pPr/>
              <a:t>6</a:t>
            </a:fld>
            <a:endParaRPr lang="tr-TR"/>
          </a:p>
        </p:txBody>
      </p:sp>
      <p:pic>
        <p:nvPicPr>
          <p:cNvPr id="9" name="Resim 8"/>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18000"/>
                    </a14:imgEffect>
                  </a14:imgLayer>
                </a14:imgProps>
              </a:ext>
              <a:ext uri="{28A0092B-C50C-407E-A947-70E740481C1C}">
                <a14:useLocalDpi xmlns:a14="http://schemas.microsoft.com/office/drawing/2010/main" val="0"/>
              </a:ext>
            </a:extLst>
          </a:blip>
          <a:srcRect l="33368" r="32021"/>
          <a:stretch/>
        </p:blipFill>
        <p:spPr>
          <a:xfrm>
            <a:off x="1299412" y="2242557"/>
            <a:ext cx="2822716" cy="3694512"/>
          </a:xfrm>
          <a:prstGeom prst="rect">
            <a:avLst/>
          </a:prstGeom>
        </p:spPr>
      </p:pic>
    </p:spTree>
    <p:extLst>
      <p:ext uri="{BB962C8B-B14F-4D97-AF65-F5344CB8AC3E}">
        <p14:creationId xmlns:p14="http://schemas.microsoft.com/office/powerpoint/2010/main" val="342065293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p:txBody>
          <a:bodyPr>
            <a:normAutofit/>
          </a:bodyPr>
          <a:lstStyle/>
          <a:p>
            <a:r>
              <a:rPr lang="tr-TR" sz="3600" b="1" i="1" dirty="0"/>
              <a:t>PAÜ MERKEZ YEMEKHANELERİ</a:t>
            </a:r>
          </a:p>
        </p:txBody>
      </p:sp>
      <p:sp>
        <p:nvSpPr>
          <p:cNvPr id="2" name="İçerik Yer Tutucusu 1"/>
          <p:cNvSpPr>
            <a:spLocks noGrp="1"/>
          </p:cNvSpPr>
          <p:nvPr>
            <p:ph idx="1"/>
          </p:nvPr>
        </p:nvSpPr>
        <p:spPr>
          <a:xfrm>
            <a:off x="821738" y="2150929"/>
            <a:ext cx="4946674" cy="3412382"/>
          </a:xfrm>
        </p:spPr>
        <p:txBody>
          <a:bodyPr>
            <a:noAutofit/>
          </a:bodyPr>
          <a:lstStyle/>
          <a:p>
            <a:pPr marL="0" indent="0">
              <a:buNone/>
            </a:pPr>
            <a:r>
              <a:rPr lang="tr-TR" sz="1800" dirty="0"/>
              <a:t>Öğrenci kartına yemekhanede, Ay Kafe’de bulunan para yükleme </a:t>
            </a:r>
            <a:r>
              <a:rPr lang="tr-TR" sz="1800" dirty="0" err="1"/>
              <a:t>standlarından</a:t>
            </a:r>
            <a:r>
              <a:rPr lang="tr-TR" sz="1800" dirty="0"/>
              <a:t> ve Halkbank Kampüste uygulaması üzerinden para yükleyebilirsiniz. Tabldot yemek ücreti: 15 liradır.</a:t>
            </a:r>
          </a:p>
          <a:p>
            <a:pPr marL="0" indent="0">
              <a:buNone/>
            </a:pPr>
            <a:r>
              <a:rPr lang="tr-TR" sz="1800" dirty="0"/>
              <a:t>Üniversitemizde her yıl 1000 öğrenciye yemek bursu verilmektedir. </a:t>
            </a:r>
          </a:p>
          <a:p>
            <a:pPr marL="0" indent="0">
              <a:buNone/>
            </a:pPr>
            <a:r>
              <a:rPr lang="tr-TR" sz="1800" b="1" dirty="0"/>
              <a:t>Yemek bursu: </a:t>
            </a:r>
            <a:r>
              <a:rPr lang="tr-TR" sz="1800" u="sng" dirty="0">
                <a:hlinkClick r:id="rId2"/>
              </a:rPr>
              <a:t>https://pusula.pau.edu.tr/Login.aspx</a:t>
            </a:r>
            <a:r>
              <a:rPr lang="tr-TR" sz="1800" dirty="0"/>
              <a:t> sitesinden SKS Bilgi Sistemi’nden başvurunu yapabilirsiniz. Yemek bursu için PAÜ </a:t>
            </a:r>
            <a:r>
              <a:rPr lang="tr-TR" sz="1800" dirty="0" err="1"/>
              <a:t>Anasayfadaki</a:t>
            </a:r>
            <a:r>
              <a:rPr lang="tr-TR" sz="1800" dirty="0"/>
              <a:t>  duyuruları takip ediniz.</a:t>
            </a:r>
          </a:p>
          <a:p>
            <a:pPr marL="0" indent="0">
              <a:buNone/>
            </a:pPr>
            <a:endParaRPr lang="tr-TR" sz="1800" dirty="0"/>
          </a:p>
        </p:txBody>
      </p:sp>
      <p:sp>
        <p:nvSpPr>
          <p:cNvPr id="5" name="Slayt Numarası Yer Tutucusu 4"/>
          <p:cNvSpPr>
            <a:spLocks noGrp="1"/>
          </p:cNvSpPr>
          <p:nvPr>
            <p:ph type="sldNum" sz="quarter" idx="12"/>
          </p:nvPr>
        </p:nvSpPr>
        <p:spPr/>
        <p:txBody>
          <a:bodyPr/>
          <a:lstStyle/>
          <a:p>
            <a:fld id="{F302176B-0E47-46AC-8F43-DAB4B8A37D06}" type="slidenum">
              <a:rPr lang="tr-TR" smtClean="0"/>
              <a:pPr/>
              <a:t>60</a:t>
            </a:fld>
            <a:endParaRPr lang="tr-TR"/>
          </a:p>
        </p:txBody>
      </p:sp>
      <p:pic>
        <p:nvPicPr>
          <p:cNvPr id="4" name="Resim 3"/>
          <p:cNvPicPr>
            <a:picLocks noChangeAspect="1"/>
          </p:cNvPicPr>
          <p:nvPr/>
        </p:nvPicPr>
        <p:blipFill>
          <a:blip r:embed="rId3"/>
          <a:stretch>
            <a:fillRect/>
          </a:stretch>
        </p:blipFill>
        <p:spPr>
          <a:xfrm>
            <a:off x="6290733" y="2349114"/>
            <a:ext cx="5215467" cy="265674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65195761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esim 5" descr="http://stumpffi.pau.edu.tr/siteler/sks/tinyMCE/beslenme_hizmetleri/ysalon.png"/>
          <p:cNvPicPr/>
          <p:nvPr/>
        </p:nvPicPr>
        <p:blipFill>
          <a:blip r:embed="rId2">
            <a:extLst>
              <a:ext uri="{28A0092B-C50C-407E-A947-70E740481C1C}">
                <a14:useLocalDpi xmlns:a14="http://schemas.microsoft.com/office/drawing/2010/main" val="0"/>
              </a:ext>
            </a:extLst>
          </a:blip>
          <a:srcRect/>
          <a:stretch>
            <a:fillRect/>
          </a:stretch>
        </p:blipFill>
        <p:spPr bwMode="auto">
          <a:xfrm rot="657030">
            <a:off x="881489" y="2085193"/>
            <a:ext cx="4194800" cy="246370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3" name="Slayt Numarası Yer Tutucusu 2"/>
          <p:cNvSpPr>
            <a:spLocks noGrp="1"/>
          </p:cNvSpPr>
          <p:nvPr>
            <p:ph type="sldNum" sz="quarter" idx="12"/>
          </p:nvPr>
        </p:nvSpPr>
        <p:spPr/>
        <p:txBody>
          <a:bodyPr/>
          <a:lstStyle/>
          <a:p>
            <a:fld id="{F302176B-0E47-46AC-8F43-DAB4B8A37D06}" type="slidenum">
              <a:rPr lang="tr-TR" smtClean="0"/>
              <a:pPr/>
              <a:t>61</a:t>
            </a:fld>
            <a:endParaRPr lang="tr-TR"/>
          </a:p>
        </p:txBody>
      </p:sp>
      <p:sp>
        <p:nvSpPr>
          <p:cNvPr id="8"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PAÜ MERKEZ YEMEKHANELERİ</a:t>
            </a:r>
          </a:p>
        </p:txBody>
      </p:sp>
      <p:pic>
        <p:nvPicPr>
          <p:cNvPr id="5" name="Resim 4" descr="http://stumpffi.pau.edu.tr/siteler/sks/tinyMCE/beslenme_hizmetleri/ksalon.png"/>
          <p:cNvPicPr/>
          <p:nvPr/>
        </p:nvPicPr>
        <p:blipFill>
          <a:blip r:embed="rId3">
            <a:extLst>
              <a:ext uri="{28A0092B-C50C-407E-A947-70E740481C1C}">
                <a14:useLocalDpi xmlns:a14="http://schemas.microsoft.com/office/drawing/2010/main" val="0"/>
              </a:ext>
            </a:extLst>
          </a:blip>
          <a:srcRect/>
          <a:stretch>
            <a:fillRect/>
          </a:stretch>
        </p:blipFill>
        <p:spPr bwMode="auto">
          <a:xfrm rot="20963399">
            <a:off x="3659041" y="3677330"/>
            <a:ext cx="4137861" cy="241615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2" name="Resim 1" descr="http://stumpffi.pau.edu.tr/siteler/sks/tinyMCE/beslenme_hizmetleri/beyazsaln.png"/>
          <p:cNvPicPr/>
          <p:nvPr/>
        </p:nvPicPr>
        <p:blipFill>
          <a:blip r:embed="rId4">
            <a:extLst>
              <a:ext uri="{28A0092B-C50C-407E-A947-70E740481C1C}">
                <a14:useLocalDpi xmlns:a14="http://schemas.microsoft.com/office/drawing/2010/main" val="0"/>
              </a:ext>
            </a:extLst>
          </a:blip>
          <a:srcRect/>
          <a:stretch>
            <a:fillRect/>
          </a:stretch>
        </p:blipFill>
        <p:spPr bwMode="auto">
          <a:xfrm rot="490548">
            <a:off x="7469605" y="2274553"/>
            <a:ext cx="3728946" cy="287585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785600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p:cNvPicPr/>
          <p:nvPr/>
        </p:nvPicPr>
        <p:blipFill rotWithShape="1">
          <a:blip r:embed="rId2">
            <a:extLst>
              <a:ext uri="{28A0092B-C50C-407E-A947-70E740481C1C}">
                <a14:useLocalDpi xmlns:a14="http://schemas.microsoft.com/office/drawing/2010/main" val="0"/>
              </a:ext>
            </a:extLst>
          </a:blip>
          <a:srcRect t="15167" r="22949"/>
          <a:stretch/>
        </p:blipFill>
        <p:spPr bwMode="auto">
          <a:xfrm>
            <a:off x="663952" y="1978574"/>
            <a:ext cx="3292752" cy="1853975"/>
          </a:xfrm>
          <a:prstGeom prst="rect">
            <a:avLst/>
          </a:prstGeom>
          <a:ln>
            <a:noFill/>
          </a:ln>
          <a:extLst>
            <a:ext uri="{53640926-AAD7-44D8-BBD7-CCE9431645EC}">
              <a14:shadowObscured xmlns:a14="http://schemas.microsoft.com/office/drawing/2010/main"/>
            </a:ext>
          </a:extLst>
        </p:spPr>
      </p:pic>
      <p:sp>
        <p:nvSpPr>
          <p:cNvPr id="4" name="Metin kutusu 3"/>
          <p:cNvSpPr txBox="1"/>
          <p:nvPr/>
        </p:nvSpPr>
        <p:spPr>
          <a:xfrm>
            <a:off x="561401" y="1560998"/>
            <a:ext cx="3776133" cy="400110"/>
          </a:xfrm>
          <a:prstGeom prst="rect">
            <a:avLst/>
          </a:prstGeom>
          <a:noFill/>
        </p:spPr>
        <p:txBody>
          <a:bodyPr wrap="square" rtlCol="0">
            <a:spAutoFit/>
          </a:bodyPr>
          <a:lstStyle/>
          <a:p>
            <a:r>
              <a:rPr lang="tr-TR" sz="2000" b="1" i="1" cap="all" dirty="0">
                <a:latin typeface="+mj-lt"/>
                <a:ea typeface="+mj-ea"/>
                <a:cs typeface="+mj-cs"/>
              </a:rPr>
              <a:t>MORFOLOJİ YEMEKHANESİ</a:t>
            </a:r>
          </a:p>
        </p:txBody>
      </p:sp>
      <p:pic>
        <p:nvPicPr>
          <p:cNvPr id="5" name="Resim 4" descr="Image result for paÃ¼ havuzbaÅÄ± kafe"/>
          <p:cNvPicPr/>
          <p:nvPr/>
        </p:nvPicPr>
        <p:blipFill>
          <a:blip r:embed="rId3">
            <a:extLst>
              <a:ext uri="{28A0092B-C50C-407E-A947-70E740481C1C}">
                <a14:useLocalDpi xmlns:a14="http://schemas.microsoft.com/office/drawing/2010/main" val="0"/>
              </a:ext>
            </a:extLst>
          </a:blip>
          <a:srcRect/>
          <a:stretch>
            <a:fillRect/>
          </a:stretch>
        </p:blipFill>
        <p:spPr bwMode="auto">
          <a:xfrm>
            <a:off x="7785218" y="1991631"/>
            <a:ext cx="3348709" cy="1840918"/>
          </a:xfrm>
          <a:prstGeom prst="rect">
            <a:avLst/>
          </a:prstGeom>
          <a:noFill/>
          <a:ln>
            <a:noFill/>
          </a:ln>
        </p:spPr>
      </p:pic>
      <p:sp>
        <p:nvSpPr>
          <p:cNvPr id="7" name="Metin kutusu 6"/>
          <p:cNvSpPr txBox="1"/>
          <p:nvPr/>
        </p:nvSpPr>
        <p:spPr>
          <a:xfrm>
            <a:off x="7143349" y="1578464"/>
            <a:ext cx="4261467" cy="400110"/>
          </a:xfrm>
          <a:prstGeom prst="rect">
            <a:avLst/>
          </a:prstGeom>
          <a:noFill/>
        </p:spPr>
        <p:txBody>
          <a:bodyPr wrap="square" rtlCol="0">
            <a:spAutoFit/>
          </a:bodyPr>
          <a:lstStyle/>
          <a:p>
            <a:r>
              <a:rPr lang="tr-TR" sz="2000" b="1" i="1" cap="all" dirty="0">
                <a:latin typeface="+mj-lt"/>
                <a:ea typeface="+mj-ea"/>
                <a:cs typeface="+mj-cs"/>
              </a:rPr>
              <a:t>HAVUZBAŞI KAFE &amp; RESTAURANT</a:t>
            </a:r>
          </a:p>
        </p:txBody>
      </p:sp>
      <p:pic>
        <p:nvPicPr>
          <p:cNvPr id="11" name="Resim 10" descr="http://stumpffi.pau.edu.tr/siteler/sosyaltesisler/tinyMCE/_MG_6907.JPG"/>
          <p:cNvPicPr/>
          <p:nvPr/>
        </p:nvPicPr>
        <p:blipFill rotWithShape="1">
          <a:blip r:embed="rId4" cstate="print">
            <a:extLst>
              <a:ext uri="{28A0092B-C50C-407E-A947-70E740481C1C}">
                <a14:useLocalDpi xmlns:a14="http://schemas.microsoft.com/office/drawing/2010/main" val="0"/>
              </a:ext>
            </a:extLst>
          </a:blip>
          <a:srcRect t="22743" b="3333"/>
          <a:stretch/>
        </p:blipFill>
        <p:spPr bwMode="auto">
          <a:xfrm>
            <a:off x="4227548" y="4404634"/>
            <a:ext cx="3292752" cy="1654334"/>
          </a:xfrm>
          <a:prstGeom prst="rect">
            <a:avLst/>
          </a:prstGeom>
          <a:noFill/>
          <a:ln>
            <a:noFill/>
          </a:ln>
          <a:extLst>
            <a:ext uri="{53640926-AAD7-44D8-BBD7-CCE9431645EC}">
              <a14:shadowObscured xmlns:a14="http://schemas.microsoft.com/office/drawing/2010/main"/>
            </a:ext>
          </a:extLst>
        </p:spPr>
      </p:pic>
      <p:sp>
        <p:nvSpPr>
          <p:cNvPr id="10" name="Metin kutusu 9"/>
          <p:cNvSpPr txBox="1"/>
          <p:nvPr/>
        </p:nvSpPr>
        <p:spPr>
          <a:xfrm>
            <a:off x="3304601" y="4004524"/>
            <a:ext cx="5768622" cy="400110"/>
          </a:xfrm>
          <a:prstGeom prst="rect">
            <a:avLst/>
          </a:prstGeom>
          <a:noFill/>
        </p:spPr>
        <p:txBody>
          <a:bodyPr wrap="square" rtlCol="0">
            <a:spAutoFit/>
          </a:bodyPr>
          <a:lstStyle/>
          <a:p>
            <a:r>
              <a:rPr lang="tr-TR" sz="2000" b="1" i="1" cap="all" dirty="0">
                <a:latin typeface="+mj-lt"/>
                <a:ea typeface="+mj-ea"/>
                <a:cs typeface="+mj-cs"/>
              </a:rPr>
              <a:t>SOSYAL TESİSLER (KONUKEVİ RESTORAN)</a:t>
            </a:r>
          </a:p>
        </p:txBody>
      </p:sp>
      <p:sp>
        <p:nvSpPr>
          <p:cNvPr id="2" name="Slayt Numarası Yer Tutucusu 1"/>
          <p:cNvSpPr>
            <a:spLocks noGrp="1"/>
          </p:cNvSpPr>
          <p:nvPr>
            <p:ph type="sldNum" sz="quarter" idx="12"/>
          </p:nvPr>
        </p:nvSpPr>
        <p:spPr/>
        <p:txBody>
          <a:bodyPr/>
          <a:lstStyle/>
          <a:p>
            <a:fld id="{F302176B-0E47-46AC-8F43-DAB4B8A37D06}" type="slidenum">
              <a:rPr lang="tr-TR" smtClean="0"/>
              <a:pPr/>
              <a:t>62</a:t>
            </a:fld>
            <a:endParaRPr lang="tr-TR"/>
          </a:p>
        </p:txBody>
      </p:sp>
      <p:sp>
        <p:nvSpPr>
          <p:cNvPr id="9"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YİYECEK&amp;İÇECEK ALTERNATİFLERİ</a:t>
            </a:r>
          </a:p>
        </p:txBody>
      </p:sp>
    </p:spTree>
    <p:extLst>
      <p:ext uri="{BB962C8B-B14F-4D97-AF65-F5344CB8AC3E}">
        <p14:creationId xmlns:p14="http://schemas.microsoft.com/office/powerpoint/2010/main" val="193015293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descr="Görüntünün olası içeriği: iç mekan"/>
          <p:cNvPicPr/>
          <p:nvPr/>
        </p:nvPicPr>
        <p:blipFill>
          <a:blip r:embed="rId2">
            <a:extLst>
              <a:ext uri="{28A0092B-C50C-407E-A947-70E740481C1C}">
                <a14:useLocalDpi xmlns:a14="http://schemas.microsoft.com/office/drawing/2010/main" val="0"/>
              </a:ext>
            </a:extLst>
          </a:blip>
          <a:srcRect/>
          <a:stretch>
            <a:fillRect/>
          </a:stretch>
        </p:blipFill>
        <p:spPr bwMode="auto">
          <a:xfrm>
            <a:off x="6156132" y="4177874"/>
            <a:ext cx="4005234" cy="2347438"/>
          </a:xfrm>
          <a:prstGeom prst="rect">
            <a:avLst/>
          </a:prstGeom>
          <a:noFill/>
          <a:ln>
            <a:noFill/>
          </a:ln>
        </p:spPr>
      </p:pic>
      <p:pic>
        <p:nvPicPr>
          <p:cNvPr id="5" name="Resim 4" descr="http://haber.pau.edu.tr/Content/newsimg/sosyal-alanlar-artti/xl_50d556d4-291f-4d59-ac8c-967f0b60061a.jpe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82491" y="4352862"/>
            <a:ext cx="3209196" cy="2166957"/>
          </a:xfrm>
          <a:prstGeom prst="rect">
            <a:avLst/>
          </a:prstGeom>
          <a:noFill/>
          <a:ln>
            <a:noFill/>
          </a:ln>
        </p:spPr>
      </p:pic>
      <p:sp>
        <p:nvSpPr>
          <p:cNvPr id="7" name="Metin kutusu 6"/>
          <p:cNvSpPr txBox="1"/>
          <p:nvPr/>
        </p:nvSpPr>
        <p:spPr>
          <a:xfrm>
            <a:off x="2068374" y="1308395"/>
            <a:ext cx="1684254" cy="400110"/>
          </a:xfrm>
          <a:prstGeom prst="rect">
            <a:avLst/>
          </a:prstGeom>
          <a:noFill/>
        </p:spPr>
        <p:txBody>
          <a:bodyPr wrap="square" rtlCol="0">
            <a:spAutoFit/>
          </a:bodyPr>
          <a:lstStyle/>
          <a:p>
            <a:r>
              <a:rPr lang="tr-TR" sz="2000" b="1" i="1" cap="all" dirty="0">
                <a:latin typeface="+mj-lt"/>
                <a:ea typeface="+mj-ea"/>
                <a:cs typeface="+mj-cs"/>
              </a:rPr>
              <a:t>PAÜ KAFE</a:t>
            </a:r>
          </a:p>
        </p:txBody>
      </p:sp>
      <p:sp>
        <p:nvSpPr>
          <p:cNvPr id="9" name="Metin kutusu 8"/>
          <p:cNvSpPr txBox="1"/>
          <p:nvPr/>
        </p:nvSpPr>
        <p:spPr>
          <a:xfrm>
            <a:off x="9068707" y="1513943"/>
            <a:ext cx="1728192" cy="400110"/>
          </a:xfrm>
          <a:prstGeom prst="rect">
            <a:avLst/>
          </a:prstGeom>
          <a:noFill/>
        </p:spPr>
        <p:txBody>
          <a:bodyPr wrap="square" rtlCol="0">
            <a:spAutoFit/>
          </a:bodyPr>
          <a:lstStyle/>
          <a:p>
            <a:r>
              <a:rPr lang="tr-TR" sz="2000" b="1" i="1" cap="all" dirty="0">
                <a:latin typeface="+mj-lt"/>
                <a:ea typeface="+mj-ea"/>
                <a:cs typeface="+mj-cs"/>
              </a:rPr>
              <a:t>AY KAFE</a:t>
            </a:r>
          </a:p>
        </p:txBody>
      </p:sp>
      <p:sp>
        <p:nvSpPr>
          <p:cNvPr id="10" name="Metin kutusu 9"/>
          <p:cNvSpPr txBox="1"/>
          <p:nvPr/>
        </p:nvSpPr>
        <p:spPr>
          <a:xfrm>
            <a:off x="8375503" y="3777764"/>
            <a:ext cx="2304256" cy="400110"/>
          </a:xfrm>
          <a:prstGeom prst="rect">
            <a:avLst/>
          </a:prstGeom>
          <a:noFill/>
        </p:spPr>
        <p:txBody>
          <a:bodyPr wrap="square" rtlCol="0">
            <a:spAutoFit/>
          </a:bodyPr>
          <a:lstStyle/>
          <a:p>
            <a:r>
              <a:rPr lang="tr-TR" sz="2000" b="1" i="1" cap="all" dirty="0">
                <a:latin typeface="+mj-lt"/>
                <a:ea typeface="+mj-ea"/>
                <a:cs typeface="+mj-cs"/>
              </a:rPr>
              <a:t>VİTAMİN KAFE</a:t>
            </a:r>
          </a:p>
        </p:txBody>
      </p:sp>
      <p:sp>
        <p:nvSpPr>
          <p:cNvPr id="11" name="Metin kutusu 10"/>
          <p:cNvSpPr txBox="1"/>
          <p:nvPr/>
        </p:nvSpPr>
        <p:spPr>
          <a:xfrm>
            <a:off x="2068374" y="3952752"/>
            <a:ext cx="1900280" cy="400110"/>
          </a:xfrm>
          <a:prstGeom prst="rect">
            <a:avLst/>
          </a:prstGeom>
          <a:noFill/>
        </p:spPr>
        <p:txBody>
          <a:bodyPr wrap="square" rtlCol="0">
            <a:spAutoFit/>
          </a:bodyPr>
          <a:lstStyle/>
          <a:p>
            <a:r>
              <a:rPr lang="tr-TR" sz="2000" b="1" i="1" cap="all" dirty="0">
                <a:latin typeface="+mj-lt"/>
                <a:ea typeface="+mj-ea"/>
                <a:cs typeface="+mj-cs"/>
              </a:rPr>
              <a:t>GÖL KAFE</a:t>
            </a:r>
          </a:p>
        </p:txBody>
      </p:sp>
      <p:sp>
        <p:nvSpPr>
          <p:cNvPr id="3" name="Slayt Numarası Yer Tutucusu 2"/>
          <p:cNvSpPr>
            <a:spLocks noGrp="1"/>
          </p:cNvSpPr>
          <p:nvPr>
            <p:ph type="sldNum" sz="quarter" idx="12"/>
          </p:nvPr>
        </p:nvSpPr>
        <p:spPr/>
        <p:txBody>
          <a:bodyPr/>
          <a:lstStyle/>
          <a:p>
            <a:fld id="{F302176B-0E47-46AC-8F43-DAB4B8A37D06}" type="slidenum">
              <a:rPr lang="tr-TR" smtClean="0"/>
              <a:pPr/>
              <a:t>63</a:t>
            </a:fld>
            <a:endParaRPr lang="tr-TR"/>
          </a:p>
        </p:txBody>
      </p:sp>
      <p:pic>
        <p:nvPicPr>
          <p:cNvPr id="8" name="Resim 7">
            <a:extLst>
              <a:ext uri="{FF2B5EF4-FFF2-40B4-BE49-F238E27FC236}">
                <a16:creationId xmlns:a16="http://schemas.microsoft.com/office/drawing/2014/main" id="{C68640EB-2B28-4584-841F-CC1B6B5971A2}"/>
              </a:ext>
            </a:extLst>
          </p:cNvPr>
          <p:cNvPicPr>
            <a:picLocks noChangeAspect="1"/>
          </p:cNvPicPr>
          <p:nvPr/>
        </p:nvPicPr>
        <p:blipFill rotWithShape="1">
          <a:blip r:embed="rId4"/>
          <a:srcRect l="17371"/>
          <a:stretch/>
        </p:blipFill>
        <p:spPr>
          <a:xfrm>
            <a:off x="2082491" y="1694571"/>
            <a:ext cx="3209196" cy="1993907"/>
          </a:xfrm>
          <a:prstGeom prst="rect">
            <a:avLst/>
          </a:prstGeom>
        </p:spPr>
      </p:pic>
      <p:pic>
        <p:nvPicPr>
          <p:cNvPr id="13" name="Resim 12">
            <a:extLst>
              <a:ext uri="{FF2B5EF4-FFF2-40B4-BE49-F238E27FC236}">
                <a16:creationId xmlns:a16="http://schemas.microsoft.com/office/drawing/2014/main" id="{05621454-F25A-4A3A-A7B3-FFF37AAAD4EE}"/>
              </a:ext>
            </a:extLst>
          </p:cNvPr>
          <p:cNvPicPr>
            <a:picLocks noChangeAspect="1"/>
          </p:cNvPicPr>
          <p:nvPr/>
        </p:nvPicPr>
        <p:blipFill>
          <a:blip r:embed="rId5"/>
          <a:stretch>
            <a:fillRect/>
          </a:stretch>
        </p:blipFill>
        <p:spPr>
          <a:xfrm>
            <a:off x="6156132" y="1911080"/>
            <a:ext cx="4005234" cy="1777398"/>
          </a:xfrm>
          <a:prstGeom prst="rect">
            <a:avLst/>
          </a:prstGeom>
        </p:spPr>
      </p:pic>
      <p:sp>
        <p:nvSpPr>
          <p:cNvPr id="14"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YİYECEK&amp;İÇECEK ALTERNATİFLERİ</a:t>
            </a:r>
          </a:p>
        </p:txBody>
      </p:sp>
    </p:spTree>
    <p:extLst>
      <p:ext uri="{BB962C8B-B14F-4D97-AF65-F5344CB8AC3E}">
        <p14:creationId xmlns:p14="http://schemas.microsoft.com/office/powerpoint/2010/main" val="402049817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p:nvPr/>
        </p:nvPicPr>
        <p:blipFill>
          <a:blip r:embed="rId2" cstate="print">
            <a:extLst>
              <a:ext uri="{28A0092B-C50C-407E-A947-70E740481C1C}">
                <a14:useLocalDpi xmlns:a14="http://schemas.microsoft.com/office/drawing/2010/main" val="0"/>
              </a:ext>
            </a:extLst>
          </a:blip>
          <a:stretch>
            <a:fillRect/>
          </a:stretch>
        </p:blipFill>
        <p:spPr>
          <a:xfrm>
            <a:off x="393542" y="1823820"/>
            <a:ext cx="2502058" cy="1729984"/>
          </a:xfrm>
          <a:prstGeom prst="rect">
            <a:avLst/>
          </a:prstGeom>
        </p:spPr>
      </p:pic>
      <p:pic>
        <p:nvPicPr>
          <p:cNvPr id="3" name="Resim 2"/>
          <p:cNvPicPr/>
          <p:nvPr/>
        </p:nvPicPr>
        <p:blipFill>
          <a:blip r:embed="rId3" cstate="print">
            <a:extLst>
              <a:ext uri="{28A0092B-C50C-407E-A947-70E740481C1C}">
                <a14:useLocalDpi xmlns:a14="http://schemas.microsoft.com/office/drawing/2010/main" val="0"/>
              </a:ext>
            </a:extLst>
          </a:blip>
          <a:stretch>
            <a:fillRect/>
          </a:stretch>
        </p:blipFill>
        <p:spPr>
          <a:xfrm>
            <a:off x="5993478" y="1855861"/>
            <a:ext cx="2554137" cy="1678404"/>
          </a:xfrm>
          <a:prstGeom prst="rect">
            <a:avLst/>
          </a:prstGeom>
        </p:spPr>
      </p:pic>
      <p:sp>
        <p:nvSpPr>
          <p:cNvPr id="4" name="Metin kutusu 3"/>
          <p:cNvSpPr txBox="1"/>
          <p:nvPr/>
        </p:nvSpPr>
        <p:spPr>
          <a:xfrm>
            <a:off x="777860" y="1454435"/>
            <a:ext cx="2225640" cy="400110"/>
          </a:xfrm>
          <a:prstGeom prst="rect">
            <a:avLst/>
          </a:prstGeom>
          <a:noFill/>
        </p:spPr>
        <p:txBody>
          <a:bodyPr wrap="square" rtlCol="0">
            <a:spAutoFit/>
          </a:bodyPr>
          <a:lstStyle/>
          <a:p>
            <a:r>
              <a:rPr lang="tr-TR" sz="2000" b="1" i="1" cap="all" dirty="0">
                <a:latin typeface="+mj-lt"/>
                <a:ea typeface="+mj-ea"/>
                <a:cs typeface="+mj-cs"/>
              </a:rPr>
              <a:t>YAKUT  KAFE</a:t>
            </a:r>
          </a:p>
        </p:txBody>
      </p:sp>
      <p:sp>
        <p:nvSpPr>
          <p:cNvPr id="5" name="Metin kutusu 4"/>
          <p:cNvSpPr txBox="1"/>
          <p:nvPr/>
        </p:nvSpPr>
        <p:spPr>
          <a:xfrm>
            <a:off x="6396331" y="1520148"/>
            <a:ext cx="2319868" cy="400110"/>
          </a:xfrm>
          <a:prstGeom prst="rect">
            <a:avLst/>
          </a:prstGeom>
          <a:noFill/>
        </p:spPr>
        <p:txBody>
          <a:bodyPr wrap="square" rtlCol="0">
            <a:spAutoFit/>
          </a:bodyPr>
          <a:lstStyle/>
          <a:p>
            <a:r>
              <a:rPr lang="tr-TR" sz="2000" b="1" i="1" cap="all" dirty="0">
                <a:latin typeface="+mj-lt"/>
                <a:ea typeface="+mj-ea"/>
                <a:cs typeface="+mj-cs"/>
              </a:rPr>
              <a:t>ZÜMRÜT KAFE</a:t>
            </a:r>
          </a:p>
        </p:txBody>
      </p:sp>
      <p:sp>
        <p:nvSpPr>
          <p:cNvPr id="6" name="Slayt Numarası Yer Tutucusu 5"/>
          <p:cNvSpPr>
            <a:spLocks noGrp="1"/>
          </p:cNvSpPr>
          <p:nvPr>
            <p:ph type="sldNum" sz="quarter" idx="12"/>
          </p:nvPr>
        </p:nvSpPr>
        <p:spPr/>
        <p:txBody>
          <a:bodyPr/>
          <a:lstStyle/>
          <a:p>
            <a:fld id="{F302176B-0E47-46AC-8F43-DAB4B8A37D06}" type="slidenum">
              <a:rPr lang="tr-TR" smtClean="0"/>
              <a:pPr/>
              <a:t>64</a:t>
            </a:fld>
            <a:endParaRPr lang="tr-TR"/>
          </a:p>
        </p:txBody>
      </p:sp>
      <p:pic>
        <p:nvPicPr>
          <p:cNvPr id="7" name="Resim 6">
            <a:extLst>
              <a:ext uri="{FF2B5EF4-FFF2-40B4-BE49-F238E27FC236}">
                <a16:creationId xmlns:a16="http://schemas.microsoft.com/office/drawing/2014/main" id="{C8277E58-E6F1-49AF-AECB-5725767DCDB9}"/>
              </a:ext>
            </a:extLst>
          </p:cNvPr>
          <p:cNvPicPr>
            <a:picLocks noChangeAspect="1"/>
          </p:cNvPicPr>
          <p:nvPr/>
        </p:nvPicPr>
        <p:blipFill>
          <a:blip r:embed="rId4"/>
          <a:stretch>
            <a:fillRect/>
          </a:stretch>
        </p:blipFill>
        <p:spPr>
          <a:xfrm>
            <a:off x="3296789" y="1810997"/>
            <a:ext cx="2359522" cy="1723268"/>
          </a:xfrm>
          <a:prstGeom prst="rect">
            <a:avLst/>
          </a:prstGeom>
        </p:spPr>
      </p:pic>
      <p:sp>
        <p:nvSpPr>
          <p:cNvPr id="8" name="Metin kutusu 7">
            <a:extLst>
              <a:ext uri="{FF2B5EF4-FFF2-40B4-BE49-F238E27FC236}">
                <a16:creationId xmlns:a16="http://schemas.microsoft.com/office/drawing/2014/main" id="{E5BF9907-EC65-4840-BD84-9F40C02BC563}"/>
              </a:ext>
            </a:extLst>
          </p:cNvPr>
          <p:cNvSpPr txBox="1"/>
          <p:nvPr/>
        </p:nvSpPr>
        <p:spPr>
          <a:xfrm>
            <a:off x="3843303" y="1442046"/>
            <a:ext cx="1881809" cy="400110"/>
          </a:xfrm>
          <a:prstGeom prst="rect">
            <a:avLst/>
          </a:prstGeom>
          <a:noFill/>
        </p:spPr>
        <p:txBody>
          <a:bodyPr wrap="square" rtlCol="0">
            <a:spAutoFit/>
          </a:bodyPr>
          <a:lstStyle/>
          <a:p>
            <a:r>
              <a:rPr lang="tr-TR" sz="2000" b="1" i="1" cap="all" dirty="0">
                <a:latin typeface="+mj-lt"/>
                <a:ea typeface="+mj-ea"/>
                <a:cs typeface="+mj-cs"/>
              </a:rPr>
              <a:t>KAFEBÜS</a:t>
            </a:r>
          </a:p>
        </p:txBody>
      </p:sp>
      <p:pic>
        <p:nvPicPr>
          <p:cNvPr id="9" name="Resim 8">
            <a:extLst>
              <a:ext uri="{FF2B5EF4-FFF2-40B4-BE49-F238E27FC236}">
                <a16:creationId xmlns:a16="http://schemas.microsoft.com/office/drawing/2014/main" id="{8FC15E2C-4FF9-4EE1-ACE4-D1F3EB6FAA1D}"/>
              </a:ext>
            </a:extLst>
          </p:cNvPr>
          <p:cNvPicPr>
            <a:picLocks noChangeAspect="1"/>
          </p:cNvPicPr>
          <p:nvPr/>
        </p:nvPicPr>
        <p:blipFill>
          <a:blip r:embed="rId5"/>
          <a:stretch>
            <a:fillRect/>
          </a:stretch>
        </p:blipFill>
        <p:spPr>
          <a:xfrm>
            <a:off x="8886645" y="4205681"/>
            <a:ext cx="2771706" cy="1675201"/>
          </a:xfrm>
          <a:prstGeom prst="rect">
            <a:avLst/>
          </a:prstGeom>
        </p:spPr>
      </p:pic>
      <p:sp>
        <p:nvSpPr>
          <p:cNvPr id="10" name="Metin kutusu 9">
            <a:extLst>
              <a:ext uri="{FF2B5EF4-FFF2-40B4-BE49-F238E27FC236}">
                <a16:creationId xmlns:a16="http://schemas.microsoft.com/office/drawing/2014/main" id="{B85DF329-8226-429F-A4B8-4C36195B9098}"/>
              </a:ext>
            </a:extLst>
          </p:cNvPr>
          <p:cNvSpPr txBox="1"/>
          <p:nvPr/>
        </p:nvSpPr>
        <p:spPr>
          <a:xfrm>
            <a:off x="9456219" y="1520148"/>
            <a:ext cx="1705094" cy="400110"/>
          </a:xfrm>
          <a:prstGeom prst="rect">
            <a:avLst/>
          </a:prstGeom>
          <a:noFill/>
        </p:spPr>
        <p:txBody>
          <a:bodyPr wrap="square" rtlCol="0">
            <a:spAutoFit/>
          </a:bodyPr>
          <a:lstStyle/>
          <a:p>
            <a:r>
              <a:rPr lang="tr-TR" sz="2000" b="1" i="1" cap="all" dirty="0">
                <a:latin typeface="+mj-lt"/>
                <a:ea typeface="+mj-ea"/>
                <a:cs typeface="+mj-cs"/>
              </a:rPr>
              <a:t>TEKNO KAFE</a:t>
            </a:r>
          </a:p>
        </p:txBody>
      </p:sp>
      <p:sp>
        <p:nvSpPr>
          <p:cNvPr id="11"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YİYECEK&amp;İÇECEK ALTERNATİFLERİ</a:t>
            </a:r>
          </a:p>
        </p:txBody>
      </p:sp>
      <p:pic>
        <p:nvPicPr>
          <p:cNvPr id="12" name="Resim 11"/>
          <p:cNvPicPr>
            <a:picLocks noChangeAspect="1"/>
          </p:cNvPicPr>
          <p:nvPr/>
        </p:nvPicPr>
        <p:blipFill rotWithShape="1">
          <a:blip r:embed="rId6" cstate="print">
            <a:extLst>
              <a:ext uri="{28A0092B-C50C-407E-A947-70E740481C1C}">
                <a14:useLocalDpi xmlns:a14="http://schemas.microsoft.com/office/drawing/2010/main" val="0"/>
              </a:ext>
            </a:extLst>
          </a:blip>
          <a:srcRect t="18442" b="9034"/>
          <a:stretch/>
        </p:blipFill>
        <p:spPr>
          <a:xfrm>
            <a:off x="3298311" y="3903216"/>
            <a:ext cx="2358000" cy="2280134"/>
          </a:xfrm>
          <a:prstGeom prst="rect">
            <a:avLst/>
          </a:prstGeom>
        </p:spPr>
      </p:pic>
      <p:pic>
        <p:nvPicPr>
          <p:cNvPr id="13" name="Resim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3542" y="4143932"/>
            <a:ext cx="2502000" cy="1798701"/>
          </a:xfrm>
          <a:prstGeom prst="rect">
            <a:avLst/>
          </a:prstGeom>
        </p:spPr>
      </p:pic>
      <p:pic>
        <p:nvPicPr>
          <p:cNvPr id="14" name="Resim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993478" y="3809212"/>
            <a:ext cx="2556000" cy="2556000"/>
          </a:xfrm>
          <a:prstGeom prst="rect">
            <a:avLst/>
          </a:prstGeom>
        </p:spPr>
      </p:pic>
      <p:pic>
        <p:nvPicPr>
          <p:cNvPr id="15" name="Resim 1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886498" y="1875187"/>
            <a:ext cx="2772000" cy="1627249"/>
          </a:xfrm>
          <a:prstGeom prst="rect">
            <a:avLst/>
          </a:prstGeom>
        </p:spPr>
      </p:pic>
    </p:spTree>
    <p:extLst>
      <p:ext uri="{BB962C8B-B14F-4D97-AF65-F5344CB8AC3E}">
        <p14:creationId xmlns:p14="http://schemas.microsoft.com/office/powerpoint/2010/main" val="140688951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a:extLst>
              <a:ext uri="{FF2B5EF4-FFF2-40B4-BE49-F238E27FC236}">
                <a16:creationId xmlns:a16="http://schemas.microsoft.com/office/drawing/2014/main" id="{66C00268-E557-4706-A8E4-160F44C0D682}"/>
              </a:ext>
            </a:extLst>
          </p:cNvPr>
          <p:cNvSpPr>
            <a:spLocks noGrp="1"/>
          </p:cNvSpPr>
          <p:nvPr>
            <p:ph type="sldNum" sz="quarter" idx="12"/>
          </p:nvPr>
        </p:nvSpPr>
        <p:spPr/>
        <p:txBody>
          <a:bodyPr/>
          <a:lstStyle/>
          <a:p>
            <a:fld id="{F302176B-0E47-46AC-8F43-DAB4B8A37D06}" type="slidenum">
              <a:rPr lang="tr-TR" smtClean="0"/>
              <a:pPr/>
              <a:t>65</a:t>
            </a:fld>
            <a:endParaRPr lang="tr-TR"/>
          </a:p>
        </p:txBody>
      </p:sp>
      <p:sp>
        <p:nvSpPr>
          <p:cNvPr id="4" name="Metin kutusu 3">
            <a:extLst>
              <a:ext uri="{FF2B5EF4-FFF2-40B4-BE49-F238E27FC236}">
                <a16:creationId xmlns:a16="http://schemas.microsoft.com/office/drawing/2014/main" id="{327799DC-05C5-43B6-8B07-557211951797}"/>
              </a:ext>
            </a:extLst>
          </p:cNvPr>
          <p:cNvSpPr txBox="1"/>
          <p:nvPr/>
        </p:nvSpPr>
        <p:spPr>
          <a:xfrm>
            <a:off x="635851" y="2047876"/>
            <a:ext cx="6565049" cy="4247317"/>
          </a:xfrm>
          <a:prstGeom prst="rect">
            <a:avLst/>
          </a:prstGeom>
          <a:noFill/>
        </p:spPr>
        <p:txBody>
          <a:bodyPr wrap="square" rtlCol="0">
            <a:spAutoFit/>
          </a:bodyPr>
          <a:lstStyle/>
          <a:p>
            <a:r>
              <a:rPr lang="tr-TR" dirty="0"/>
              <a:t>Birçok konuda olduğu gibi ekonomik olarak da yönetimin sizde olduğu bir döneme başlıyorsunuz. </a:t>
            </a:r>
          </a:p>
          <a:p>
            <a:endParaRPr lang="tr-TR" dirty="0"/>
          </a:p>
          <a:p>
            <a:r>
              <a:rPr lang="tr-TR" dirty="0"/>
              <a:t>Finansal okuryazarlık kavramından da yola çıkarak </a:t>
            </a:r>
            <a:r>
              <a:rPr lang="tr-TR" b="1" dirty="0"/>
              <a:t>bilinçli kredi kartı kullanımı</a:t>
            </a:r>
            <a:r>
              <a:rPr lang="tr-TR" dirty="0"/>
              <a:t>nın</a:t>
            </a:r>
            <a:r>
              <a:rPr lang="tr-TR" b="1" dirty="0"/>
              <a:t> </a:t>
            </a:r>
            <a:r>
              <a:rPr lang="tr-TR" dirty="0"/>
              <a:t>ve harcamalarınızda </a:t>
            </a:r>
            <a:r>
              <a:rPr lang="tr-TR" b="1" dirty="0">
                <a:solidFill>
                  <a:srgbClr val="FF0000"/>
                </a:solidFill>
              </a:rPr>
              <a:t>ihtiyaç/istek ayrımı </a:t>
            </a:r>
            <a:r>
              <a:rPr lang="tr-TR" dirty="0"/>
              <a:t>yapmanın önemini vurgulamak isteriz. </a:t>
            </a:r>
          </a:p>
          <a:p>
            <a:endParaRPr lang="tr-TR" dirty="0"/>
          </a:p>
          <a:p>
            <a:r>
              <a:rPr lang="tr-TR" dirty="0"/>
              <a:t>İhtiyacınız olmayan harcamalarda bulunurken bütçenizi gözetmeniz gerekecektir. Kredi kartı da olsa yaptığınız harcamaları ay sonunda ödemeniz gerekeceğini unutmayın.</a:t>
            </a:r>
          </a:p>
          <a:p>
            <a:endParaRPr lang="tr-TR" dirty="0"/>
          </a:p>
          <a:p>
            <a:r>
              <a:rPr lang="tr-TR" b="1" dirty="0"/>
              <a:t>Aylık bütçenizi aşacak şekilde </a:t>
            </a:r>
            <a:r>
              <a:rPr lang="tr-TR" dirty="0"/>
              <a:t>taksitli bir alışveriş yapacaksanız aylar boyunca taksit ödemenin sizi nasıl etkileyeceğini düşünerek karar verin. </a:t>
            </a:r>
          </a:p>
        </p:txBody>
      </p:sp>
      <p:sp>
        <p:nvSpPr>
          <p:cNvPr id="5"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FİNANSAL OKURYAZARLIK</a:t>
            </a:r>
          </a:p>
        </p:txBody>
      </p:sp>
      <p:pic>
        <p:nvPicPr>
          <p:cNvPr id="3" name="Resim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00" y="2557081"/>
            <a:ext cx="3886200" cy="2283143"/>
          </a:xfrm>
          <a:prstGeom prst="rect">
            <a:avLst/>
          </a:prstGeom>
        </p:spPr>
      </p:pic>
    </p:spTree>
    <p:extLst>
      <p:ext uri="{BB962C8B-B14F-4D97-AF65-F5344CB8AC3E}">
        <p14:creationId xmlns:p14="http://schemas.microsoft.com/office/powerpoint/2010/main" val="311864415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BD5F4D61-8D83-49A9-A392-36B3918A23DA}"/>
              </a:ext>
            </a:extLst>
          </p:cNvPr>
          <p:cNvSpPr>
            <a:spLocks noGrp="1"/>
          </p:cNvSpPr>
          <p:nvPr>
            <p:ph type="title"/>
          </p:nvPr>
        </p:nvSpPr>
        <p:spPr/>
        <p:txBody>
          <a:bodyPr>
            <a:normAutofit/>
          </a:bodyPr>
          <a:lstStyle/>
          <a:p>
            <a:r>
              <a:rPr lang="tr-TR" sz="3600" b="1" dirty="0"/>
              <a:t>BOTANİK BAHÇE</a:t>
            </a:r>
          </a:p>
        </p:txBody>
      </p:sp>
      <p:sp>
        <p:nvSpPr>
          <p:cNvPr id="3" name="İçerik Yer Tutucusu 2">
            <a:extLst>
              <a:ext uri="{FF2B5EF4-FFF2-40B4-BE49-F238E27FC236}">
                <a16:creationId xmlns:a16="http://schemas.microsoft.com/office/drawing/2014/main" id="{82121C04-0830-4A93-83EC-AC88E6E2791B}"/>
              </a:ext>
            </a:extLst>
          </p:cNvPr>
          <p:cNvSpPr>
            <a:spLocks noGrp="1"/>
          </p:cNvSpPr>
          <p:nvPr>
            <p:ph idx="1"/>
          </p:nvPr>
        </p:nvSpPr>
        <p:spPr>
          <a:xfrm>
            <a:off x="685799" y="2414588"/>
            <a:ext cx="6615113" cy="3804097"/>
          </a:xfrm>
        </p:spPr>
        <p:txBody>
          <a:bodyPr>
            <a:normAutofit/>
          </a:bodyPr>
          <a:lstStyle/>
          <a:p>
            <a:r>
              <a:rPr lang="tr-TR" sz="1800" dirty="0"/>
              <a:t>10 bin 600 metrekarelik alanda kurulan ‘botanik bahçe’, içerisinde bulunan 850 farklı bitki çeşidiyle bölgede ilk ve tek olması bakımından dikkat çekiyor. Her gün yüzlerce ziyaretçinin uğrak yeri olan bahçede hedef ise çeşitliliği artırmak.140 metre kare cam sera içinde sergilenen iç mekan koleksiyonları Hayrettin Karaca Meşeliği, tıbbi ve aromatik bitki bahçesi, iğne yapraklı bitki koleksiyonu, kaya bitkileri bahçesi, palmiye adası ile farklı iklim koşullarında yetişen endemik bitki türleri görenlerin beğenisini kazanıyor. </a:t>
            </a:r>
          </a:p>
        </p:txBody>
      </p:sp>
      <p:sp>
        <p:nvSpPr>
          <p:cNvPr id="4" name="Slayt Numarası Yer Tutucusu 3">
            <a:extLst>
              <a:ext uri="{FF2B5EF4-FFF2-40B4-BE49-F238E27FC236}">
                <a16:creationId xmlns:a16="http://schemas.microsoft.com/office/drawing/2014/main" id="{D655200E-33CE-4C12-9932-61042729AF06}"/>
              </a:ext>
            </a:extLst>
          </p:cNvPr>
          <p:cNvSpPr>
            <a:spLocks noGrp="1"/>
          </p:cNvSpPr>
          <p:nvPr>
            <p:ph type="sldNum" sz="quarter" idx="12"/>
          </p:nvPr>
        </p:nvSpPr>
        <p:spPr/>
        <p:txBody>
          <a:bodyPr/>
          <a:lstStyle/>
          <a:p>
            <a:fld id="{F302176B-0E47-46AC-8F43-DAB4B8A37D06}" type="slidenum">
              <a:rPr lang="tr-TR" smtClean="0"/>
              <a:pPr/>
              <a:t>66</a:t>
            </a:fld>
            <a:endParaRPr lang="tr-TR"/>
          </a:p>
        </p:txBody>
      </p:sp>
      <p:pic>
        <p:nvPicPr>
          <p:cNvPr id="5" name="Resim 4">
            <a:extLst>
              <a:ext uri="{FF2B5EF4-FFF2-40B4-BE49-F238E27FC236}">
                <a16:creationId xmlns:a16="http://schemas.microsoft.com/office/drawing/2014/main" id="{062E3967-C9CF-4B2C-B9DE-0221979BFA9F}"/>
              </a:ext>
            </a:extLst>
          </p:cNvPr>
          <p:cNvPicPr>
            <a:picLocks noChangeAspect="1"/>
          </p:cNvPicPr>
          <p:nvPr/>
        </p:nvPicPr>
        <p:blipFill>
          <a:blip r:embed="rId2"/>
          <a:stretch>
            <a:fillRect/>
          </a:stretch>
        </p:blipFill>
        <p:spPr>
          <a:xfrm>
            <a:off x="7772400" y="2414588"/>
            <a:ext cx="3914775" cy="3100388"/>
          </a:xfrm>
          <a:prstGeom prst="rect">
            <a:avLst/>
          </a:prstGeom>
        </p:spPr>
      </p:pic>
    </p:spTree>
    <p:extLst>
      <p:ext uri="{BB962C8B-B14F-4D97-AF65-F5344CB8AC3E}">
        <p14:creationId xmlns:p14="http://schemas.microsoft.com/office/powerpoint/2010/main" val="111658088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a:extLst>
              <a:ext uri="{FF2B5EF4-FFF2-40B4-BE49-F238E27FC236}">
                <a16:creationId xmlns:a16="http://schemas.microsoft.com/office/drawing/2014/main" id="{66C00268-E557-4706-A8E4-160F44C0D682}"/>
              </a:ext>
            </a:extLst>
          </p:cNvPr>
          <p:cNvSpPr>
            <a:spLocks noGrp="1"/>
          </p:cNvSpPr>
          <p:nvPr>
            <p:ph type="sldNum" sz="quarter" idx="12"/>
          </p:nvPr>
        </p:nvSpPr>
        <p:spPr/>
        <p:txBody>
          <a:bodyPr/>
          <a:lstStyle/>
          <a:p>
            <a:fld id="{F302176B-0E47-46AC-8F43-DAB4B8A37D06}" type="slidenum">
              <a:rPr lang="tr-TR" smtClean="0"/>
              <a:pPr/>
              <a:t>67</a:t>
            </a:fld>
            <a:endParaRPr lang="tr-TR"/>
          </a:p>
        </p:txBody>
      </p:sp>
      <p:sp>
        <p:nvSpPr>
          <p:cNvPr id="4" name="Metin kutusu 3">
            <a:extLst>
              <a:ext uri="{FF2B5EF4-FFF2-40B4-BE49-F238E27FC236}">
                <a16:creationId xmlns:a16="http://schemas.microsoft.com/office/drawing/2014/main" id="{327799DC-05C5-43B6-8B07-557211951797}"/>
              </a:ext>
            </a:extLst>
          </p:cNvPr>
          <p:cNvSpPr txBox="1"/>
          <p:nvPr/>
        </p:nvSpPr>
        <p:spPr>
          <a:xfrm>
            <a:off x="980888" y="2128991"/>
            <a:ext cx="4556787" cy="2585323"/>
          </a:xfrm>
          <a:prstGeom prst="rect">
            <a:avLst/>
          </a:prstGeom>
          <a:noFill/>
        </p:spPr>
        <p:txBody>
          <a:bodyPr wrap="square" rtlCol="0">
            <a:spAutoFit/>
          </a:bodyPr>
          <a:lstStyle/>
          <a:p>
            <a:r>
              <a:rPr lang="tr-TR" dirty="0"/>
              <a:t>Kampüsteki 11 ayrı noktaya, geri dönüşümün sağlanabilmesi için kartla çalışan atık toplama makineleri kuruldu. </a:t>
            </a:r>
          </a:p>
          <a:p>
            <a:endParaRPr lang="tr-TR" dirty="0"/>
          </a:p>
          <a:p>
            <a:r>
              <a:rPr lang="tr-TR" dirty="0" err="1"/>
              <a:t>Atıkmatikler</a:t>
            </a:r>
            <a:r>
              <a:rPr lang="tr-TR" dirty="0"/>
              <a:t> içine atlan her cam, plastik ve metal için bir puan kazandırıyor. Kazanılan puanlar, okullardaki kantin ve kafelerde kullanılabiliyor. </a:t>
            </a:r>
          </a:p>
        </p:txBody>
      </p:sp>
      <p:sp>
        <p:nvSpPr>
          <p:cNvPr id="5"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Kampüste Sıfır atık</a:t>
            </a:r>
          </a:p>
        </p:txBody>
      </p:sp>
      <p:pic>
        <p:nvPicPr>
          <p:cNvPr id="6" name="Resim 5"/>
          <p:cNvPicPr>
            <a:picLocks noChangeAspect="1"/>
          </p:cNvPicPr>
          <p:nvPr/>
        </p:nvPicPr>
        <p:blipFill rotWithShape="1">
          <a:blip r:embed="rId2">
            <a:extLst>
              <a:ext uri="{28A0092B-C50C-407E-A947-70E740481C1C}">
                <a14:useLocalDpi xmlns:a14="http://schemas.microsoft.com/office/drawing/2010/main" val="0"/>
              </a:ext>
            </a:extLst>
          </a:blip>
          <a:srcRect l="14992"/>
          <a:stretch/>
        </p:blipFill>
        <p:spPr>
          <a:xfrm>
            <a:off x="6000216" y="2128991"/>
            <a:ext cx="5505984" cy="3899954"/>
          </a:xfrm>
          <a:prstGeom prst="rect">
            <a:avLst/>
          </a:prstGeom>
        </p:spPr>
      </p:pic>
      <p:pic>
        <p:nvPicPr>
          <p:cNvPr id="3" name="Resim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37675" y="380097"/>
            <a:ext cx="1315117" cy="1368577"/>
          </a:xfrm>
          <a:prstGeom prst="rect">
            <a:avLst/>
          </a:prstGeom>
        </p:spPr>
      </p:pic>
    </p:spTree>
    <p:extLst>
      <p:ext uri="{BB962C8B-B14F-4D97-AF65-F5344CB8AC3E}">
        <p14:creationId xmlns:p14="http://schemas.microsoft.com/office/powerpoint/2010/main" val="265393913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a:extLst>
              <a:ext uri="{FF2B5EF4-FFF2-40B4-BE49-F238E27FC236}">
                <a16:creationId xmlns:a16="http://schemas.microsoft.com/office/drawing/2014/main" id="{66C00268-E557-4706-A8E4-160F44C0D682}"/>
              </a:ext>
            </a:extLst>
          </p:cNvPr>
          <p:cNvSpPr>
            <a:spLocks noGrp="1"/>
          </p:cNvSpPr>
          <p:nvPr>
            <p:ph type="sldNum" sz="quarter" idx="12"/>
          </p:nvPr>
        </p:nvSpPr>
        <p:spPr/>
        <p:txBody>
          <a:bodyPr/>
          <a:lstStyle/>
          <a:p>
            <a:fld id="{F302176B-0E47-46AC-8F43-DAB4B8A37D06}" type="slidenum">
              <a:rPr lang="tr-TR" smtClean="0"/>
              <a:pPr/>
              <a:t>68</a:t>
            </a:fld>
            <a:endParaRPr lang="tr-TR"/>
          </a:p>
        </p:txBody>
      </p:sp>
      <p:sp>
        <p:nvSpPr>
          <p:cNvPr id="4" name="Metin kutusu 3">
            <a:extLst>
              <a:ext uri="{FF2B5EF4-FFF2-40B4-BE49-F238E27FC236}">
                <a16:creationId xmlns:a16="http://schemas.microsoft.com/office/drawing/2014/main" id="{327799DC-05C5-43B6-8B07-557211951797}"/>
              </a:ext>
            </a:extLst>
          </p:cNvPr>
          <p:cNvSpPr txBox="1"/>
          <p:nvPr/>
        </p:nvSpPr>
        <p:spPr>
          <a:xfrm>
            <a:off x="1066346" y="2039330"/>
            <a:ext cx="4556787" cy="4524315"/>
          </a:xfrm>
          <a:prstGeom prst="rect">
            <a:avLst/>
          </a:prstGeom>
          <a:noFill/>
        </p:spPr>
        <p:txBody>
          <a:bodyPr wrap="square" rtlCol="0">
            <a:spAutoFit/>
          </a:bodyPr>
          <a:lstStyle/>
          <a:p>
            <a:r>
              <a:rPr lang="tr-TR" dirty="0"/>
              <a:t>Her gün farklı dersliklerde ders alıyor olacaksınız. Ancak unutmamalısınız ki bu derslikleri sizden başka birçok öğrenci de kullanmaktadır. </a:t>
            </a:r>
          </a:p>
          <a:p>
            <a:endParaRPr lang="tr-TR" dirty="0"/>
          </a:p>
          <a:p>
            <a:r>
              <a:rPr lang="tr-TR" dirty="0"/>
              <a:t>Derslikten çıkarken çay bardağı vb. çöpünüzü çöp kutusuna atmanız, masanın üzerinde bırakmamanız gerekir. </a:t>
            </a:r>
          </a:p>
          <a:p>
            <a:endParaRPr lang="tr-TR" dirty="0"/>
          </a:p>
          <a:p>
            <a:r>
              <a:rPr lang="tr-TR" dirty="0"/>
              <a:t>Benzer şekilde koridorlar, çalışma alanları, kantinler, tuvaletler, bahçe alanlarında da size en yakın çöp kutusunu kullanabilirsiniz. </a:t>
            </a:r>
          </a:p>
          <a:p>
            <a:endParaRPr lang="tr-TR" dirty="0"/>
          </a:p>
          <a:p>
            <a:endParaRPr lang="tr-TR" dirty="0"/>
          </a:p>
        </p:txBody>
      </p:sp>
      <p:sp>
        <p:nvSpPr>
          <p:cNvPr id="5"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Kampüste Sıfır atık</a:t>
            </a:r>
          </a:p>
        </p:txBody>
      </p:sp>
      <p:pic>
        <p:nvPicPr>
          <p:cNvPr id="3" name="Resim 2"/>
          <p:cNvPicPr>
            <a:picLocks noChangeAspect="1"/>
          </p:cNvPicPr>
          <p:nvPr/>
        </p:nvPicPr>
        <p:blipFill rotWithShape="1">
          <a:blip r:embed="rId2">
            <a:extLst>
              <a:ext uri="{28A0092B-C50C-407E-A947-70E740481C1C}">
                <a14:useLocalDpi xmlns:a14="http://schemas.microsoft.com/office/drawing/2010/main" val="0"/>
              </a:ext>
            </a:extLst>
          </a:blip>
          <a:srcRect l="28437" b="10904"/>
          <a:stretch/>
        </p:blipFill>
        <p:spPr>
          <a:xfrm>
            <a:off x="8763000" y="1640793"/>
            <a:ext cx="2552485" cy="4495088"/>
          </a:xfrm>
          <a:prstGeom prst="rect">
            <a:avLst/>
          </a:prstGeom>
        </p:spPr>
      </p:pic>
      <p:pic>
        <p:nvPicPr>
          <p:cNvPr id="6" name="Resim 5"/>
          <p:cNvPicPr>
            <a:picLocks noChangeAspect="1"/>
          </p:cNvPicPr>
          <p:nvPr/>
        </p:nvPicPr>
        <p:blipFill rotWithShape="1">
          <a:blip r:embed="rId3" cstate="print">
            <a:duotone>
              <a:schemeClr val="accent4">
                <a:shade val="45000"/>
                <a:satMod val="135000"/>
              </a:schemeClr>
              <a:prstClr val="white"/>
            </a:duotone>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15503" t="11963" r="12766" b="20873"/>
          <a:stretch/>
        </p:blipFill>
        <p:spPr>
          <a:xfrm>
            <a:off x="5623133" y="2625899"/>
            <a:ext cx="2828658" cy="2860500"/>
          </a:xfrm>
          <a:prstGeom prst="rect">
            <a:avLst/>
          </a:prstGeom>
        </p:spPr>
      </p:pic>
    </p:spTree>
    <p:extLst>
      <p:ext uri="{BB962C8B-B14F-4D97-AF65-F5344CB8AC3E}">
        <p14:creationId xmlns:p14="http://schemas.microsoft.com/office/powerpoint/2010/main" val="199639227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a:extLst>
              <a:ext uri="{FF2B5EF4-FFF2-40B4-BE49-F238E27FC236}">
                <a16:creationId xmlns:a16="http://schemas.microsoft.com/office/drawing/2014/main" id="{66C00268-E557-4706-A8E4-160F44C0D682}"/>
              </a:ext>
            </a:extLst>
          </p:cNvPr>
          <p:cNvSpPr>
            <a:spLocks noGrp="1"/>
          </p:cNvSpPr>
          <p:nvPr>
            <p:ph type="sldNum" sz="quarter" idx="12"/>
          </p:nvPr>
        </p:nvSpPr>
        <p:spPr/>
        <p:txBody>
          <a:bodyPr/>
          <a:lstStyle/>
          <a:p>
            <a:fld id="{F302176B-0E47-46AC-8F43-DAB4B8A37D06}" type="slidenum">
              <a:rPr lang="tr-TR" smtClean="0"/>
              <a:pPr/>
              <a:t>69</a:t>
            </a:fld>
            <a:endParaRPr lang="tr-TR"/>
          </a:p>
        </p:txBody>
      </p:sp>
      <p:sp>
        <p:nvSpPr>
          <p:cNvPr id="4" name="Metin kutusu 3">
            <a:extLst>
              <a:ext uri="{FF2B5EF4-FFF2-40B4-BE49-F238E27FC236}">
                <a16:creationId xmlns:a16="http://schemas.microsoft.com/office/drawing/2014/main" id="{327799DC-05C5-43B6-8B07-557211951797}"/>
              </a:ext>
            </a:extLst>
          </p:cNvPr>
          <p:cNvSpPr txBox="1"/>
          <p:nvPr/>
        </p:nvSpPr>
        <p:spPr>
          <a:xfrm>
            <a:off x="972342" y="2701560"/>
            <a:ext cx="4556787" cy="2585323"/>
          </a:xfrm>
          <a:prstGeom prst="rect">
            <a:avLst/>
          </a:prstGeom>
          <a:noFill/>
        </p:spPr>
        <p:txBody>
          <a:bodyPr wrap="square" rtlCol="0">
            <a:spAutoFit/>
          </a:bodyPr>
          <a:lstStyle/>
          <a:p>
            <a:r>
              <a:rPr lang="tr-TR" dirty="0"/>
              <a:t>Kampüs trafik yönetmeliğine göre araçların, </a:t>
            </a:r>
            <a:r>
              <a:rPr lang="tr-TR" b="1" dirty="0"/>
              <a:t>yaya geçitlerinin gerisinde tam olarak durması</a:t>
            </a:r>
            <a:r>
              <a:rPr lang="tr-TR" dirty="0"/>
              <a:t> ve geçmek isteyen yayalara öncelikle yol vermesi zorunludur. </a:t>
            </a:r>
          </a:p>
          <a:p>
            <a:endParaRPr lang="tr-TR" dirty="0"/>
          </a:p>
          <a:p>
            <a:r>
              <a:rPr lang="tr-TR" dirty="0"/>
              <a:t>Taşıma veya yükleme / indirme amacıyla kısa süreli dahi olsa hiçbir araç kaldırım ve yaya yoluna çıkamaz. </a:t>
            </a:r>
          </a:p>
        </p:txBody>
      </p:sp>
      <p:sp>
        <p:nvSpPr>
          <p:cNvPr id="5"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Kampüste yaya önceliği</a:t>
            </a:r>
          </a:p>
        </p:txBody>
      </p:sp>
      <p:pic>
        <p:nvPicPr>
          <p:cNvPr id="3" name="Resim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10269" y="2094540"/>
            <a:ext cx="5695931" cy="3522364"/>
          </a:xfrm>
          <a:prstGeom prst="rect">
            <a:avLst/>
          </a:prstGeom>
        </p:spPr>
      </p:pic>
    </p:spTree>
    <p:extLst>
      <p:ext uri="{BB962C8B-B14F-4D97-AF65-F5344CB8AC3E}">
        <p14:creationId xmlns:p14="http://schemas.microsoft.com/office/powerpoint/2010/main" val="16652909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3600" b="1" i="1" dirty="0"/>
              <a:t>MESLEK YÜKSEKOKULLARI</a:t>
            </a:r>
          </a:p>
        </p:txBody>
      </p:sp>
      <p:sp>
        <p:nvSpPr>
          <p:cNvPr id="3" name="İçerik Yer Tutucusu 2"/>
          <p:cNvSpPr>
            <a:spLocks noGrp="1"/>
          </p:cNvSpPr>
          <p:nvPr>
            <p:ph idx="1"/>
          </p:nvPr>
        </p:nvSpPr>
        <p:spPr>
          <a:xfrm>
            <a:off x="1708485" y="2478506"/>
            <a:ext cx="9797716" cy="3657599"/>
          </a:xfrm>
        </p:spPr>
        <p:txBody>
          <a:bodyPr numCol="2">
            <a:normAutofit/>
          </a:bodyPr>
          <a:lstStyle/>
          <a:p>
            <a:pPr marL="0" indent="0" algn="r">
              <a:lnSpc>
                <a:spcPct val="100000"/>
              </a:lnSpc>
              <a:buNone/>
            </a:pPr>
            <a:r>
              <a:rPr lang="tr-TR" sz="1500" dirty="0"/>
              <a:t>Acıpayam Meslek Yüksekokulu</a:t>
            </a:r>
          </a:p>
          <a:p>
            <a:pPr marL="0" indent="0" algn="r">
              <a:lnSpc>
                <a:spcPct val="100000"/>
              </a:lnSpc>
              <a:buNone/>
            </a:pPr>
            <a:r>
              <a:rPr lang="tr-TR" sz="1500" dirty="0"/>
              <a:t>Bekilli Meslek Yüksekokulu</a:t>
            </a:r>
          </a:p>
          <a:p>
            <a:pPr marL="0" indent="0" algn="r">
              <a:lnSpc>
                <a:spcPct val="100000"/>
              </a:lnSpc>
              <a:buNone/>
            </a:pPr>
            <a:r>
              <a:rPr lang="tr-TR" sz="1500" dirty="0"/>
              <a:t>Bozkurt Meslek Yüksekokulu</a:t>
            </a:r>
          </a:p>
          <a:p>
            <a:pPr marL="0" indent="0" algn="r">
              <a:lnSpc>
                <a:spcPct val="100000"/>
              </a:lnSpc>
              <a:buNone/>
            </a:pPr>
            <a:r>
              <a:rPr lang="tr-TR" sz="1500" dirty="0"/>
              <a:t>Buldan Meslek Yüksekokulu</a:t>
            </a:r>
          </a:p>
          <a:p>
            <a:pPr marL="0" indent="0" algn="r">
              <a:lnSpc>
                <a:spcPct val="100000"/>
              </a:lnSpc>
              <a:buNone/>
            </a:pPr>
            <a:r>
              <a:rPr lang="tr-TR" sz="1500" dirty="0"/>
              <a:t>Çal Meslek Yüksekokulu</a:t>
            </a:r>
          </a:p>
          <a:p>
            <a:pPr marL="0" indent="0" algn="r">
              <a:lnSpc>
                <a:spcPct val="100000"/>
              </a:lnSpc>
              <a:buNone/>
            </a:pPr>
            <a:r>
              <a:rPr lang="tr-TR" sz="1500" dirty="0"/>
              <a:t>Çameli Meslek Yüksekokulu</a:t>
            </a:r>
          </a:p>
          <a:p>
            <a:pPr marL="0" indent="0" algn="r">
              <a:lnSpc>
                <a:spcPct val="100000"/>
              </a:lnSpc>
              <a:buNone/>
            </a:pPr>
            <a:r>
              <a:rPr lang="tr-TR" sz="1500" dirty="0"/>
              <a:t>Çardak Organize Sanayi Bölgesi Meslek Yüksekokulu</a:t>
            </a:r>
          </a:p>
          <a:p>
            <a:pPr marL="0" indent="0" algn="r">
              <a:lnSpc>
                <a:spcPct val="100000"/>
              </a:lnSpc>
              <a:buNone/>
            </a:pPr>
            <a:r>
              <a:rPr lang="tr-TR" sz="1500" dirty="0"/>
              <a:t>Çivril Atasay Kamer Meslek Yüksekokulu</a:t>
            </a:r>
          </a:p>
          <a:p>
            <a:pPr marL="0" indent="0" algn="r">
              <a:lnSpc>
                <a:spcPct val="100000"/>
              </a:lnSpc>
              <a:buNone/>
            </a:pPr>
            <a:r>
              <a:rPr lang="tr-TR" sz="1500" dirty="0"/>
              <a:t>Denizli Sağlık Hizmetleri Meslek Yüksekokulu</a:t>
            </a:r>
          </a:p>
          <a:p>
            <a:pPr marL="0" indent="0" algn="r">
              <a:lnSpc>
                <a:spcPct val="100000"/>
              </a:lnSpc>
              <a:buNone/>
            </a:pPr>
            <a:endParaRPr lang="tr-TR" sz="1500" dirty="0"/>
          </a:p>
          <a:p>
            <a:pPr marL="0" indent="0" algn="r">
              <a:lnSpc>
                <a:spcPct val="100000"/>
              </a:lnSpc>
              <a:buNone/>
            </a:pPr>
            <a:r>
              <a:rPr lang="tr-TR" sz="1500" dirty="0"/>
              <a:t>Denizli Sosyal Bilimler Meslek Yüksekokulu</a:t>
            </a:r>
          </a:p>
          <a:p>
            <a:pPr marL="0" indent="0" algn="r">
              <a:lnSpc>
                <a:spcPct val="100000"/>
              </a:lnSpc>
              <a:buNone/>
            </a:pPr>
            <a:r>
              <a:rPr lang="tr-TR" sz="1500" dirty="0"/>
              <a:t>Denizli Teknik Bilimler Meslek Yüksekokulu</a:t>
            </a:r>
          </a:p>
          <a:p>
            <a:pPr marL="0" indent="0" algn="r">
              <a:lnSpc>
                <a:spcPct val="100000"/>
              </a:lnSpc>
              <a:buNone/>
            </a:pPr>
            <a:r>
              <a:rPr lang="tr-TR" sz="1500" dirty="0"/>
              <a:t>Honaz Meslek Yüksekokulu</a:t>
            </a:r>
          </a:p>
          <a:p>
            <a:pPr marL="0" indent="0" algn="r">
              <a:lnSpc>
                <a:spcPct val="100000"/>
              </a:lnSpc>
              <a:buNone/>
            </a:pPr>
            <a:r>
              <a:rPr lang="tr-TR" sz="1500" dirty="0"/>
              <a:t>Kale Meslek Yüksekokulu</a:t>
            </a:r>
          </a:p>
          <a:p>
            <a:pPr marL="0" indent="0" algn="r">
              <a:lnSpc>
                <a:spcPct val="100000"/>
              </a:lnSpc>
              <a:buNone/>
            </a:pPr>
            <a:r>
              <a:rPr lang="tr-TR" sz="1500" dirty="0"/>
              <a:t>Sarayköy Meslek Yüksekokulu</a:t>
            </a:r>
          </a:p>
          <a:p>
            <a:pPr marL="0" indent="0" algn="r">
              <a:lnSpc>
                <a:spcPct val="100000"/>
              </a:lnSpc>
              <a:buNone/>
            </a:pPr>
            <a:r>
              <a:rPr lang="tr-TR" sz="1500" dirty="0"/>
              <a:t>Serinhisar Meslek Yüksekokulu</a:t>
            </a:r>
          </a:p>
          <a:p>
            <a:pPr marL="0" indent="0" algn="r">
              <a:lnSpc>
                <a:spcPct val="100000"/>
              </a:lnSpc>
              <a:buNone/>
            </a:pPr>
            <a:r>
              <a:rPr lang="tr-TR" sz="1500" dirty="0"/>
              <a:t>Tavas Meslek Yüksekokulu</a:t>
            </a:r>
          </a:p>
          <a:p>
            <a:pPr marL="0" indent="0" algn="r">
              <a:lnSpc>
                <a:spcPct val="100000"/>
              </a:lnSpc>
              <a:buNone/>
            </a:pPr>
            <a:r>
              <a:rPr lang="tr-TR" sz="1500" dirty="0"/>
              <a:t>Tavas Sağlık Hizmetleri Sağlık Meslek Yüksekokulu</a:t>
            </a:r>
          </a:p>
          <a:p>
            <a:pPr marL="0" indent="0" algn="r">
              <a:lnSpc>
                <a:spcPct val="100000"/>
              </a:lnSpc>
              <a:buNone/>
            </a:pPr>
            <a:endParaRPr lang="tr-TR" dirty="0"/>
          </a:p>
        </p:txBody>
      </p:sp>
      <p:sp>
        <p:nvSpPr>
          <p:cNvPr id="4" name="Slayt Numarası Yer Tutucusu 3"/>
          <p:cNvSpPr>
            <a:spLocks noGrp="1"/>
          </p:cNvSpPr>
          <p:nvPr>
            <p:ph type="sldNum" sz="quarter" idx="12"/>
          </p:nvPr>
        </p:nvSpPr>
        <p:spPr/>
        <p:txBody>
          <a:bodyPr/>
          <a:lstStyle/>
          <a:p>
            <a:fld id="{F302176B-0E47-46AC-8F43-DAB4B8A37D06}" type="slidenum">
              <a:rPr lang="tr-TR" smtClean="0"/>
              <a:pPr/>
              <a:t>7</a:t>
            </a:fld>
            <a:endParaRPr lang="tr-TR"/>
          </a:p>
        </p:txBody>
      </p:sp>
    </p:spTree>
    <p:extLst>
      <p:ext uri="{BB962C8B-B14F-4D97-AF65-F5344CB8AC3E}">
        <p14:creationId xmlns:p14="http://schemas.microsoft.com/office/powerpoint/2010/main" val="144979645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6692348" y="4453378"/>
            <a:ext cx="4452730" cy="1080120"/>
          </a:xfrm>
        </p:spPr>
        <p:txBody>
          <a:bodyPr>
            <a:normAutofit fontScale="55000" lnSpcReduction="20000"/>
          </a:bodyPr>
          <a:lstStyle/>
          <a:p>
            <a:pPr marL="0" indent="0" algn="ctr">
              <a:buNone/>
            </a:pPr>
            <a:r>
              <a:rPr lang="tr-TR" sz="3600" i="1" cap="all" dirty="0">
                <a:latin typeface="+mj-lt"/>
                <a:ea typeface="+mj-ea"/>
                <a:cs typeface="+mj-cs"/>
              </a:rPr>
              <a:t>Oryantasyon programı</a:t>
            </a:r>
          </a:p>
          <a:p>
            <a:pPr marL="0" indent="0" algn="ctr">
              <a:buNone/>
            </a:pPr>
            <a:r>
              <a:rPr lang="tr-TR" sz="3600" i="1" cap="all" dirty="0">
                <a:latin typeface="+mj-lt"/>
                <a:ea typeface="+mj-ea"/>
                <a:cs typeface="+mj-cs"/>
              </a:rPr>
              <a:t>ile ilgili Ayrıntılı bilgi için</a:t>
            </a:r>
          </a:p>
          <a:p>
            <a:pPr marL="0" indent="0" algn="ctr">
              <a:buNone/>
            </a:pPr>
            <a:r>
              <a:rPr lang="tr-TR" sz="3600" b="1" i="1" cap="all" dirty="0">
                <a:latin typeface="+mj-lt"/>
                <a:ea typeface="+mj-ea"/>
                <a:cs typeface="+mj-cs"/>
              </a:rPr>
              <a:t>www.pau.edu.tr/pdrem</a:t>
            </a:r>
          </a:p>
        </p:txBody>
      </p:sp>
      <p:sp>
        <p:nvSpPr>
          <p:cNvPr id="3" name="Slayt Numarası Yer Tutucusu 2"/>
          <p:cNvSpPr>
            <a:spLocks noGrp="1"/>
          </p:cNvSpPr>
          <p:nvPr>
            <p:ph type="sldNum" sz="quarter" idx="12"/>
          </p:nvPr>
        </p:nvSpPr>
        <p:spPr/>
        <p:txBody>
          <a:bodyPr/>
          <a:lstStyle/>
          <a:p>
            <a:fld id="{F302176B-0E47-46AC-8F43-DAB4B8A37D06}" type="slidenum">
              <a:rPr lang="tr-TR" smtClean="0"/>
              <a:pPr/>
              <a:t>70</a:t>
            </a:fld>
            <a:endParaRPr lang="tr-TR"/>
          </a:p>
        </p:txBody>
      </p:sp>
      <p:pic>
        <p:nvPicPr>
          <p:cNvPr id="4" name="Resim 3"/>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0" b="100000" l="0" r="100000">
                        <a14:foregroundMark x1="18988" y1="15716" x2="84405" y2="81129"/>
                        <a14:foregroundMark x1="84405" y1="81129" x2="93452" y2="33131"/>
                        <a14:foregroundMark x1="93452" y1="33131" x2="56607" y2="5583"/>
                        <a14:foregroundMark x1="56607" y1="5583" x2="18452" y2="16141"/>
                        <a14:foregroundMark x1="18452" y1="16141" x2="8393" y2="59709"/>
                        <a14:foregroundMark x1="8393" y1="59709" x2="30833" y2="87257"/>
                        <a14:foregroundMark x1="30833" y1="87257" x2="68036" y2="88107"/>
                        <a14:foregroundMark x1="68036" y1="88107" x2="83750" y2="79976"/>
                        <a14:foregroundMark x1="83750" y1="79976" x2="17857" y2="74029"/>
                        <a14:foregroundMark x1="17857" y1="74029" x2="77917" y2="11044"/>
                        <a14:foregroundMark x1="77917" y1="11044" x2="63810" y2="80765"/>
                        <a14:foregroundMark x1="63810" y1="80765" x2="40417" y2="5704"/>
                        <a14:foregroundMark x1="40417" y1="5704" x2="13274" y2="70206"/>
                        <a14:foregroundMark x1="13274" y1="70206" x2="90238" y2="41748"/>
                        <a14:foregroundMark x1="90238" y1="41748" x2="13393" y2="29733"/>
                      </a14:backgroundRemoval>
                    </a14:imgEffect>
                  </a14:imgLayer>
                </a14:imgProps>
              </a:ext>
              <a:ext uri="{28A0092B-C50C-407E-A947-70E740481C1C}">
                <a14:useLocalDpi xmlns:a14="http://schemas.microsoft.com/office/drawing/2010/main" val="0"/>
              </a:ext>
            </a:extLst>
          </a:blip>
          <a:srcRect l="3200" t="508" r="1463" b="3283"/>
          <a:stretch/>
        </p:blipFill>
        <p:spPr>
          <a:xfrm>
            <a:off x="7542191" y="1533089"/>
            <a:ext cx="2592409" cy="2593711"/>
          </a:xfrm>
          <a:prstGeom prst="rect">
            <a:avLst/>
          </a:prstGeom>
        </p:spPr>
      </p:pic>
      <p:sp>
        <p:nvSpPr>
          <p:cNvPr id="7" name="Başlık 3"/>
          <p:cNvSpPr txBox="1">
            <a:spLocks/>
          </p:cNvSpPr>
          <p:nvPr/>
        </p:nvSpPr>
        <p:spPr>
          <a:xfrm>
            <a:off x="637106" y="2576260"/>
            <a:ext cx="3286956" cy="1223963"/>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pPr algn="ctr"/>
            <a:endParaRPr lang="tr-TR" sz="3200" b="1" i="1" dirty="0"/>
          </a:p>
        </p:txBody>
      </p:sp>
      <p:sp>
        <p:nvSpPr>
          <p:cNvPr id="8" name="Başlık 3"/>
          <p:cNvSpPr txBox="1">
            <a:spLocks/>
          </p:cNvSpPr>
          <p:nvPr/>
        </p:nvSpPr>
        <p:spPr>
          <a:xfrm>
            <a:off x="8755997" y="2576260"/>
            <a:ext cx="3286956" cy="1223963"/>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pPr algn="ctr"/>
            <a:endParaRPr lang="tr-TR" sz="3200" b="1" i="1" dirty="0"/>
          </a:p>
        </p:txBody>
      </p:sp>
      <p:sp>
        <p:nvSpPr>
          <p:cNvPr id="5" name="Metin kutusu 4">
            <a:extLst>
              <a:ext uri="{FF2B5EF4-FFF2-40B4-BE49-F238E27FC236}">
                <a16:creationId xmlns:a16="http://schemas.microsoft.com/office/drawing/2014/main" id="{077BD105-3B5F-417F-822F-A09F6E152759}"/>
              </a:ext>
            </a:extLst>
          </p:cNvPr>
          <p:cNvSpPr txBox="1"/>
          <p:nvPr/>
        </p:nvSpPr>
        <p:spPr>
          <a:xfrm>
            <a:off x="1272209" y="1987826"/>
            <a:ext cx="5420139" cy="646331"/>
          </a:xfrm>
          <a:prstGeom prst="rect">
            <a:avLst/>
          </a:prstGeom>
          <a:noFill/>
        </p:spPr>
        <p:txBody>
          <a:bodyPr wrap="square" rtlCol="0">
            <a:spAutoFit/>
          </a:bodyPr>
          <a:lstStyle/>
          <a:p>
            <a:pPr algn="ctr"/>
            <a:r>
              <a:rPr lang="tr-TR" b="1" i="1" dirty="0"/>
              <a:t>Başarılı ve Sağlıklı Bir Eğitim Öğretim Yılı Dileriz…</a:t>
            </a:r>
          </a:p>
        </p:txBody>
      </p:sp>
    </p:spTree>
    <p:extLst>
      <p:ext uri="{BB962C8B-B14F-4D97-AF65-F5344CB8AC3E}">
        <p14:creationId xmlns:p14="http://schemas.microsoft.com/office/powerpoint/2010/main" val="132021674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ctrTitle"/>
          </p:nvPr>
        </p:nvSpPr>
        <p:spPr/>
        <p:txBody>
          <a:bodyPr>
            <a:normAutofit/>
          </a:bodyPr>
          <a:lstStyle/>
          <a:p>
            <a:r>
              <a:rPr lang="tr-TR" sz="4800" b="1" i="1" dirty="0"/>
              <a:t>FAKÜLTE İLE İLGİLİ BİLGİLER</a:t>
            </a:r>
          </a:p>
        </p:txBody>
      </p:sp>
      <p:pic>
        <p:nvPicPr>
          <p:cNvPr id="2" name="Ses 1">
            <a:hlinkClick r:id="" action="ppaction://media"/>
            <a:extLst>
              <a:ext uri="{FF2B5EF4-FFF2-40B4-BE49-F238E27FC236}">
                <a16:creationId xmlns:a16="http://schemas.microsoft.com/office/drawing/2014/main" id="{029EC692-8432-4672-8C43-B6315020D71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798800045"/>
      </p:ext>
    </p:extLst>
  </p:cSld>
  <p:clrMapOvr>
    <a:masterClrMapping/>
  </p:clrMapOvr>
  <mc:AlternateContent xmlns:mc="http://schemas.openxmlformats.org/markup-compatibility/2006" xmlns:p14="http://schemas.microsoft.com/office/powerpoint/2010/main">
    <mc:Choice Requires="p14">
      <p:transition spd="slow" p14:dur="2000" advTm="3423"/>
    </mc:Choice>
    <mc:Fallback xmlns="">
      <p:transition spd="slow" advTm="34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ctrTitle"/>
          </p:nvPr>
        </p:nvSpPr>
        <p:spPr/>
        <p:txBody>
          <a:bodyPr/>
          <a:lstStyle/>
          <a:p>
            <a:endParaRPr lang="tr-TR"/>
          </a:p>
        </p:txBody>
      </p:sp>
      <p:sp>
        <p:nvSpPr>
          <p:cNvPr id="3" name="Alt Başlık 2"/>
          <p:cNvSpPr>
            <a:spLocks noGrp="1"/>
          </p:cNvSpPr>
          <p:nvPr>
            <p:ph type="subTitle" idx="1"/>
          </p:nvPr>
        </p:nvSpPr>
        <p:spPr/>
        <p:txBody>
          <a:bodyPr/>
          <a:lstStyle/>
          <a:p>
            <a:endParaRPr lang="tr-TR" dirty="0"/>
          </a:p>
        </p:txBody>
      </p:sp>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4189" y="213654"/>
            <a:ext cx="11837182" cy="6561271"/>
          </a:xfrm>
          <a:prstGeom prst="rect">
            <a:avLst/>
          </a:prstGeom>
          <a:ln w="228600" cap="sq" cmpd="thickThin">
            <a:solidFill>
              <a:srgbClr val="000000"/>
            </a:solidFill>
            <a:prstDash val="solid"/>
            <a:miter lim="800000"/>
          </a:ln>
          <a:effectLst>
            <a:innerShdw blurRad="76200">
              <a:srgbClr val="000000"/>
            </a:innerShdw>
          </a:effectLst>
        </p:spPr>
      </p:pic>
      <p:pic>
        <p:nvPicPr>
          <p:cNvPr id="5" name="Resim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92225" y="349136"/>
            <a:ext cx="2093579" cy="2093579"/>
          </a:xfrm>
          <a:prstGeom prst="ellipse">
            <a:avLst/>
          </a:prstGeom>
          <a:ln w="63500"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sp>
        <p:nvSpPr>
          <p:cNvPr id="6" name="Dikdörtgen 5"/>
          <p:cNvSpPr/>
          <p:nvPr/>
        </p:nvSpPr>
        <p:spPr>
          <a:xfrm>
            <a:off x="4563537" y="2578197"/>
            <a:ext cx="7383438" cy="1200329"/>
          </a:xfrm>
          <a:prstGeom prst="rect">
            <a:avLst/>
          </a:prstGeom>
          <a:noFill/>
        </p:spPr>
        <p:txBody>
          <a:bodyPr wrap="square" lIns="91440" tIns="45720" rIns="91440" bIns="45720">
            <a:spAutoFit/>
          </a:bodyPr>
          <a:lstStyle/>
          <a:p>
            <a:pPr algn="ctr"/>
            <a:r>
              <a:rPr lang="tr-TR" sz="3600" dirty="0">
                <a:ln w="0"/>
                <a:solidFill>
                  <a:srgbClr val="002060"/>
                </a:solidFill>
                <a:effectLst/>
                <a:latin typeface="Arial Black" panose="020B0A04020102020204" pitchFamily="34" charset="0"/>
              </a:rPr>
              <a:t>2023-2024 Eğitim-Öğretim Yılına Hoş Geldiniz</a:t>
            </a:r>
          </a:p>
        </p:txBody>
      </p:sp>
      <p:sp>
        <p:nvSpPr>
          <p:cNvPr id="7" name="Dikdörtgen 6"/>
          <p:cNvSpPr/>
          <p:nvPr/>
        </p:nvSpPr>
        <p:spPr>
          <a:xfrm>
            <a:off x="2076320" y="5562950"/>
            <a:ext cx="12053072" cy="830997"/>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tr-TR" sz="4400" b="1" cap="none" spc="0" dirty="0">
                <a:ln/>
                <a:solidFill>
                  <a:srgbClr val="C00000"/>
                </a:solidFill>
                <a:effectLst/>
                <a:latin typeface="Arial Narrow" panose="020B0606020202030204" pitchFamily="34" charset="0"/>
              </a:rPr>
              <a:t>Sosyal </a:t>
            </a:r>
            <a:r>
              <a:rPr lang="tr-TR" sz="4400" b="1" dirty="0">
                <a:ln/>
                <a:solidFill>
                  <a:srgbClr val="C00000"/>
                </a:solidFill>
                <a:latin typeface="Arial Narrow" panose="020B0606020202030204" pitchFamily="34" charset="0"/>
              </a:rPr>
              <a:t>Medya: </a:t>
            </a:r>
            <a:r>
              <a:rPr lang="tr-TR" sz="4800" b="1" cap="none" spc="0" dirty="0">
                <a:ln/>
                <a:solidFill>
                  <a:srgbClr val="C00000"/>
                </a:solidFill>
                <a:effectLst/>
                <a:latin typeface="Arial Narrow" panose="020B0606020202030204" pitchFamily="34" charset="0"/>
              </a:rPr>
              <a:t>@</a:t>
            </a:r>
            <a:r>
              <a:rPr lang="tr-TR" sz="4800" b="1" cap="none" spc="0" dirty="0" err="1">
                <a:ln/>
                <a:solidFill>
                  <a:srgbClr val="C00000"/>
                </a:solidFill>
                <a:effectLst/>
                <a:latin typeface="Arial Narrow" panose="020B0606020202030204" pitchFamily="34" charset="0"/>
              </a:rPr>
              <a:t>pamukkaleiibf</a:t>
            </a:r>
            <a:endParaRPr lang="tr-TR" sz="4800" b="1" cap="none" spc="0" dirty="0">
              <a:ln/>
              <a:solidFill>
                <a:srgbClr val="C00000"/>
              </a:solidFill>
              <a:effectLst/>
              <a:latin typeface="Arial Narrow" panose="020B0606020202030204" pitchFamily="34" charset="0"/>
            </a:endParaRPr>
          </a:p>
        </p:txBody>
      </p:sp>
    </p:spTree>
    <p:extLst>
      <p:ext uri="{BB962C8B-B14F-4D97-AF65-F5344CB8AC3E}">
        <p14:creationId xmlns:p14="http://schemas.microsoft.com/office/powerpoint/2010/main" val="3633741563"/>
      </p:ext>
    </p:extLst>
  </p:cSld>
  <p:clrMapOvr>
    <a:masterClrMapping/>
  </p:clrMapOvr>
  <mc:AlternateContent xmlns:mc="http://schemas.openxmlformats.org/markup-compatibility/2006" xmlns:p14="http://schemas.microsoft.com/office/powerpoint/2010/main">
    <mc:Choice Requires="p14">
      <p:transition spd="slow" p14:dur="2000" advTm="2320"/>
    </mc:Choice>
    <mc:Fallback xmlns="">
      <p:transition spd="slow" advTm="2320"/>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yagram 3"/>
          <p:cNvGraphicFramePr/>
          <p:nvPr/>
        </p:nvGraphicFramePr>
        <p:xfrm>
          <a:off x="1355997" y="812074"/>
          <a:ext cx="10171975" cy="59697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Metin kutusu 1"/>
          <p:cNvSpPr txBox="1"/>
          <p:nvPr/>
        </p:nvSpPr>
        <p:spPr>
          <a:xfrm>
            <a:off x="3907972" y="227299"/>
            <a:ext cx="6150429" cy="584775"/>
          </a:xfrm>
          <a:prstGeom prst="rect">
            <a:avLst/>
          </a:prstGeom>
          <a:noFill/>
        </p:spPr>
        <p:txBody>
          <a:bodyPr wrap="square" rtlCol="0">
            <a:spAutoFit/>
          </a:bodyPr>
          <a:lstStyle/>
          <a:p>
            <a:r>
              <a:rPr lang="tr-TR" sz="3200" b="1" dirty="0"/>
              <a:t>Üniversite Yönetim Şeması</a:t>
            </a:r>
            <a:endParaRPr lang="en-GB" sz="3200" b="1" dirty="0"/>
          </a:p>
        </p:txBody>
      </p:sp>
    </p:spTree>
    <p:extLst>
      <p:ext uri="{BB962C8B-B14F-4D97-AF65-F5344CB8AC3E}">
        <p14:creationId xmlns:p14="http://schemas.microsoft.com/office/powerpoint/2010/main" val="3989611697"/>
      </p:ext>
    </p:extLst>
  </p:cSld>
  <p:clrMapOvr>
    <a:masterClrMapping/>
  </p:clrMapOvr>
  <mc:AlternateContent xmlns:mc="http://schemas.openxmlformats.org/markup-compatibility/2006" xmlns:p14="http://schemas.microsoft.com/office/powerpoint/2010/main">
    <mc:Choice Requires="p14">
      <p:transition spd="slow" p14:dur="2000" advTm="23368"/>
    </mc:Choice>
    <mc:Fallback xmlns="">
      <p:transition spd="slow" advTm="23368"/>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p:txBody>
          <a:bodyPr>
            <a:normAutofit/>
          </a:bodyPr>
          <a:lstStyle/>
          <a:p>
            <a:r>
              <a:rPr lang="tr-TR" sz="3600" b="1" i="1" dirty="0"/>
              <a:t>FAKÜLTE YÖNETİMİ</a:t>
            </a:r>
          </a:p>
        </p:txBody>
      </p:sp>
      <p:sp>
        <p:nvSpPr>
          <p:cNvPr id="4" name="Slayt Numarası Yer Tutucusu 3"/>
          <p:cNvSpPr>
            <a:spLocks noGrp="1"/>
          </p:cNvSpPr>
          <p:nvPr>
            <p:ph type="sldNum" sz="quarter" idx="12"/>
          </p:nvPr>
        </p:nvSpPr>
        <p:spPr/>
        <p:txBody>
          <a:bodyPr/>
          <a:lstStyle/>
          <a:p>
            <a:fld id="{F302176B-0E47-46AC-8F43-DAB4B8A37D06}" type="slidenum">
              <a:rPr lang="tr-TR" smtClean="0"/>
              <a:pPr/>
              <a:t>74</a:t>
            </a:fld>
            <a:endParaRPr lang="tr-TR"/>
          </a:p>
        </p:txBody>
      </p:sp>
      <p:pic>
        <p:nvPicPr>
          <p:cNvPr id="6" name="Picture 5">
            <a:extLst>
              <a:ext uri="{FF2B5EF4-FFF2-40B4-BE49-F238E27FC236}">
                <a16:creationId xmlns:a16="http://schemas.microsoft.com/office/drawing/2014/main" id="{4185FEFE-8C28-4475-AE24-E1DF5F5C560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68030" y="1572322"/>
            <a:ext cx="4382430" cy="5069778"/>
          </a:xfrm>
          <a:prstGeom prst="rect">
            <a:avLst/>
          </a:prstGeom>
        </p:spPr>
      </p:pic>
      <p:pic>
        <p:nvPicPr>
          <p:cNvPr id="7" name="Ses 6">
            <a:hlinkClick r:id="" action="ppaction://media"/>
            <a:extLst>
              <a:ext uri="{FF2B5EF4-FFF2-40B4-BE49-F238E27FC236}">
                <a16:creationId xmlns:a16="http://schemas.microsoft.com/office/drawing/2014/main" id="{5386E581-4E26-436E-87C8-B6CFD6BE3E2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559381082"/>
      </p:ext>
    </p:extLst>
  </p:cSld>
  <p:clrMapOvr>
    <a:masterClrMapping/>
  </p:clrMapOvr>
  <mc:AlternateContent xmlns:mc="http://schemas.openxmlformats.org/markup-compatibility/2006" xmlns:p14="http://schemas.microsoft.com/office/powerpoint/2010/main">
    <mc:Choice Requires="p14">
      <p:transition spd="slow" p14:dur="2000" advTm="18371"/>
    </mc:Choice>
    <mc:Fallback xmlns="">
      <p:transition spd="slow" advTm="183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p:txBody>
          <a:bodyPr>
            <a:normAutofit/>
          </a:bodyPr>
          <a:lstStyle/>
          <a:p>
            <a:r>
              <a:rPr lang="tr-TR" sz="3600" b="1" i="1" dirty="0"/>
              <a:t>FAKÜLTE YÖNETİMİ</a:t>
            </a:r>
          </a:p>
        </p:txBody>
      </p:sp>
      <p:pic>
        <p:nvPicPr>
          <p:cNvPr id="8" name="Content Placeholder 7">
            <a:extLst>
              <a:ext uri="{FF2B5EF4-FFF2-40B4-BE49-F238E27FC236}">
                <a16:creationId xmlns:a16="http://schemas.microsoft.com/office/drawing/2014/main" id="{8A6228A1-1181-4DEE-B3C7-D10E2571701A}"/>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951464" y="1739590"/>
            <a:ext cx="3334214" cy="4496109"/>
          </a:xfrm>
        </p:spPr>
      </p:pic>
      <p:sp>
        <p:nvSpPr>
          <p:cNvPr id="4" name="Slayt Numarası Yer Tutucusu 3"/>
          <p:cNvSpPr>
            <a:spLocks noGrp="1"/>
          </p:cNvSpPr>
          <p:nvPr>
            <p:ph type="sldNum" sz="quarter" idx="12"/>
          </p:nvPr>
        </p:nvSpPr>
        <p:spPr/>
        <p:txBody>
          <a:bodyPr/>
          <a:lstStyle/>
          <a:p>
            <a:fld id="{F302176B-0E47-46AC-8F43-DAB4B8A37D06}" type="slidenum">
              <a:rPr lang="tr-TR" smtClean="0"/>
              <a:pPr/>
              <a:t>75</a:t>
            </a:fld>
            <a:endParaRPr lang="tr-TR"/>
          </a:p>
        </p:txBody>
      </p:sp>
      <p:pic>
        <p:nvPicPr>
          <p:cNvPr id="10" name="Picture 9">
            <a:extLst>
              <a:ext uri="{FF2B5EF4-FFF2-40B4-BE49-F238E27FC236}">
                <a16:creationId xmlns:a16="http://schemas.microsoft.com/office/drawing/2014/main" id="{3C0CAB47-500B-43A8-99B8-45C6E7173C5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62334" y="1594624"/>
            <a:ext cx="3172266" cy="4449337"/>
          </a:xfrm>
          <a:prstGeom prst="rect">
            <a:avLst/>
          </a:prstGeom>
        </p:spPr>
      </p:pic>
      <p:pic>
        <p:nvPicPr>
          <p:cNvPr id="7" name="Ses 6">
            <a:hlinkClick r:id="" action="ppaction://media"/>
            <a:extLst>
              <a:ext uri="{FF2B5EF4-FFF2-40B4-BE49-F238E27FC236}">
                <a16:creationId xmlns:a16="http://schemas.microsoft.com/office/drawing/2014/main" id="{5386E581-4E26-436E-87C8-B6CFD6BE3E2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020613825"/>
      </p:ext>
    </p:extLst>
  </p:cSld>
  <p:clrMapOvr>
    <a:masterClrMapping/>
  </p:clrMapOvr>
  <mc:AlternateContent xmlns:mc="http://schemas.openxmlformats.org/markup-compatibility/2006" xmlns:p14="http://schemas.microsoft.com/office/powerpoint/2010/main">
    <mc:Choice Requires="p14">
      <p:transition spd="slow" p14:dur="2000" advTm="18371"/>
    </mc:Choice>
    <mc:Fallback xmlns="">
      <p:transition spd="slow" advTm="183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p:txBody>
          <a:bodyPr>
            <a:normAutofit/>
          </a:bodyPr>
          <a:lstStyle/>
          <a:p>
            <a:r>
              <a:rPr lang="tr-TR" sz="3600" b="1" i="1" dirty="0"/>
              <a:t>FAKÜLTE SEKRETERİ</a:t>
            </a:r>
          </a:p>
        </p:txBody>
      </p:sp>
      <p:sp>
        <p:nvSpPr>
          <p:cNvPr id="4" name="Slayt Numarası Yer Tutucusu 3"/>
          <p:cNvSpPr>
            <a:spLocks noGrp="1"/>
          </p:cNvSpPr>
          <p:nvPr>
            <p:ph type="sldNum" sz="quarter" idx="12"/>
          </p:nvPr>
        </p:nvSpPr>
        <p:spPr/>
        <p:txBody>
          <a:bodyPr/>
          <a:lstStyle/>
          <a:p>
            <a:fld id="{F302176B-0E47-46AC-8F43-DAB4B8A37D06}" type="slidenum">
              <a:rPr lang="tr-TR" smtClean="0"/>
              <a:pPr/>
              <a:t>76</a:t>
            </a:fld>
            <a:endParaRPr lang="tr-TR"/>
          </a:p>
        </p:txBody>
      </p:sp>
      <p:pic>
        <p:nvPicPr>
          <p:cNvPr id="6" name="Picture 5">
            <a:extLst>
              <a:ext uri="{FF2B5EF4-FFF2-40B4-BE49-F238E27FC236}">
                <a16:creationId xmlns:a16="http://schemas.microsoft.com/office/drawing/2014/main" id="{4185FEFE-8C28-4475-AE24-E1DF5F5C560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36020" y="1692274"/>
            <a:ext cx="4114800" cy="4543425"/>
          </a:xfrm>
          <a:prstGeom prst="rect">
            <a:avLst/>
          </a:prstGeom>
        </p:spPr>
      </p:pic>
      <p:pic>
        <p:nvPicPr>
          <p:cNvPr id="7" name="Ses 6">
            <a:hlinkClick r:id="" action="ppaction://media"/>
            <a:extLst>
              <a:ext uri="{FF2B5EF4-FFF2-40B4-BE49-F238E27FC236}">
                <a16:creationId xmlns:a16="http://schemas.microsoft.com/office/drawing/2014/main" id="{5386E581-4E26-436E-87C8-B6CFD6BE3E2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743974183"/>
      </p:ext>
    </p:extLst>
  </p:cSld>
  <p:clrMapOvr>
    <a:masterClrMapping/>
  </p:clrMapOvr>
  <mc:AlternateContent xmlns:mc="http://schemas.openxmlformats.org/markup-compatibility/2006" xmlns:p14="http://schemas.microsoft.com/office/powerpoint/2010/main">
    <mc:Choice Requires="p14">
      <p:transition spd="slow" p14:dur="2000" advTm="18371"/>
    </mc:Choice>
    <mc:Fallback xmlns="">
      <p:transition spd="slow" advTm="183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27BC179-8928-4591-8BFB-0072DC21621C}"/>
              </a:ext>
            </a:extLst>
          </p:cNvPr>
          <p:cNvPicPr>
            <a:picLocks noChangeAspect="1"/>
          </p:cNvPicPr>
          <p:nvPr/>
        </p:nvPicPr>
        <p:blipFill>
          <a:blip r:embed="rId2"/>
          <a:stretch>
            <a:fillRect/>
          </a:stretch>
        </p:blipFill>
        <p:spPr>
          <a:xfrm>
            <a:off x="223837" y="314325"/>
            <a:ext cx="11744325" cy="6229350"/>
          </a:xfrm>
          <a:prstGeom prst="rect">
            <a:avLst/>
          </a:prstGeom>
        </p:spPr>
      </p:pic>
      <p:sp>
        <p:nvSpPr>
          <p:cNvPr id="3" name="Oval 2">
            <a:extLst>
              <a:ext uri="{FF2B5EF4-FFF2-40B4-BE49-F238E27FC236}">
                <a16:creationId xmlns:a16="http://schemas.microsoft.com/office/drawing/2014/main" id="{DCF29019-CE02-44C7-B922-D8D871C03ABA}"/>
              </a:ext>
            </a:extLst>
          </p:cNvPr>
          <p:cNvSpPr/>
          <p:nvPr/>
        </p:nvSpPr>
        <p:spPr>
          <a:xfrm>
            <a:off x="8584707" y="4323425"/>
            <a:ext cx="1331651" cy="1091954"/>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15528617"/>
      </p:ext>
    </p:extLst>
  </p:cSld>
  <p:clrMapOvr>
    <a:masterClrMapping/>
  </p:clrMapOvr>
  <mc:AlternateContent xmlns:mc="http://schemas.openxmlformats.org/markup-compatibility/2006" xmlns:p14="http://schemas.microsoft.com/office/powerpoint/2010/main">
    <mc:Choice Requires="p14">
      <p:transition spd="slow" p14:dur="2000" advTm="25966"/>
    </mc:Choice>
    <mc:Fallback xmlns="">
      <p:transition spd="slow" advTm="25966"/>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4650377"/>
          </a:xfrm>
          <a:prstGeom prst="rect">
            <a:avLst/>
          </a:prstGeom>
        </p:spPr>
      </p:pic>
      <p:sp>
        <p:nvSpPr>
          <p:cNvPr id="6" name="İçerik Yer Tutucusu 2"/>
          <p:cNvSpPr txBox="1">
            <a:spLocks/>
          </p:cNvSpPr>
          <p:nvPr/>
        </p:nvSpPr>
        <p:spPr>
          <a:xfrm>
            <a:off x="155242" y="4841967"/>
            <a:ext cx="11881515" cy="3193576"/>
          </a:xfrm>
          <a:prstGeom prst="rect">
            <a:avLst/>
          </a:prstGeom>
        </p:spPr>
        <p:txBody>
          <a:bodyPr>
            <a:normAutofit/>
          </a:bodyPr>
          <a:lstStyle>
            <a:lvl1pPr marL="91440" indent="-91440" algn="l" defTabSz="914400" rtl="0" eaLnBrk="1" latinLnBrk="0" hangingPunct="1">
              <a:lnSpc>
                <a:spcPct val="85000"/>
              </a:lnSpc>
              <a:spcBef>
                <a:spcPts val="1300"/>
              </a:spcBef>
              <a:buFont typeface="Arial" pitchFamily="34" charset="0"/>
              <a:buChar char=" "/>
              <a:defRPr sz="2400" kern="1200">
                <a:solidFill>
                  <a:schemeClr val="tx1">
                    <a:lumMod val="85000"/>
                    <a:lumOff val="15000"/>
                  </a:schemeClr>
                </a:solidFill>
                <a:latin typeface="+mn-lt"/>
                <a:ea typeface="+mn-ea"/>
                <a:cs typeface="+mn-cs"/>
              </a:defRPr>
            </a:lvl1pPr>
            <a:lvl2pPr marL="347472" indent="-342900" algn="l" defTabSz="914400" rtl="0" eaLnBrk="1" latinLnBrk="0" hangingPunct="1">
              <a:lnSpc>
                <a:spcPct val="85000"/>
              </a:lnSpc>
              <a:spcBef>
                <a:spcPts val="600"/>
              </a:spcBef>
              <a:buFont typeface="Arial" pitchFamily="34" charset="0"/>
              <a:buChar char=" "/>
              <a:defRPr sz="2400" kern="1200">
                <a:solidFill>
                  <a:schemeClr val="tx1">
                    <a:lumMod val="85000"/>
                    <a:lumOff val="15000"/>
                  </a:schemeClr>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tx1">
                    <a:lumMod val="85000"/>
                    <a:lumOff val="15000"/>
                  </a:schemeClr>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a:lstStyle>
          <a:p>
            <a:pPr algn="just">
              <a:buFont typeface="Arial" pitchFamily="34" charset="0"/>
              <a:buChar char="•"/>
            </a:pPr>
            <a:r>
              <a:rPr lang="tr-TR" sz="2800" b="1" dirty="0">
                <a:solidFill>
                  <a:schemeClr val="tx1"/>
                </a:solidFill>
              </a:rPr>
              <a:t> Fakültemiz Kınıklı Kampüsünde yer almakta olup </a:t>
            </a:r>
            <a:r>
              <a:rPr lang="tr-TR" sz="3600" b="1" dirty="0">
                <a:solidFill>
                  <a:srgbClr val="FF0000"/>
                </a:solidFill>
              </a:rPr>
              <a:t>A-B-C Blok </a:t>
            </a:r>
            <a:r>
              <a:rPr lang="tr-TR" sz="2800" b="1" dirty="0">
                <a:solidFill>
                  <a:schemeClr val="tx1"/>
                </a:solidFill>
              </a:rPr>
              <a:t>olmak üzere üç binada eğitim-öğretim faaliyetini sürdürmektedir. </a:t>
            </a:r>
          </a:p>
          <a:p>
            <a:pPr algn="just">
              <a:buFont typeface="Arial" pitchFamily="34" charset="0"/>
              <a:buChar char="•"/>
            </a:pPr>
            <a:r>
              <a:rPr lang="tr-TR" sz="2800" b="1" dirty="0">
                <a:solidFill>
                  <a:schemeClr val="tx1"/>
                </a:solidFill>
              </a:rPr>
              <a:t> Fakültemizde 4 adet </a:t>
            </a:r>
            <a:r>
              <a:rPr lang="tr-TR" sz="2800" b="1" u="sng" dirty="0">
                <a:solidFill>
                  <a:schemeClr val="tx1"/>
                </a:solidFill>
              </a:rPr>
              <a:t>bilgisayar laboratuvarı</a:t>
            </a:r>
            <a:r>
              <a:rPr lang="tr-TR" sz="2800" b="1" dirty="0">
                <a:solidFill>
                  <a:schemeClr val="tx1"/>
                </a:solidFill>
              </a:rPr>
              <a:t>, 1 adet </a:t>
            </a:r>
            <a:r>
              <a:rPr lang="tr-TR" sz="2800" b="1" u="sng" dirty="0">
                <a:solidFill>
                  <a:schemeClr val="tx1"/>
                </a:solidFill>
              </a:rPr>
              <a:t>finans laboratuvarı</a:t>
            </a:r>
            <a:r>
              <a:rPr lang="tr-TR" sz="2800" b="1" dirty="0">
                <a:solidFill>
                  <a:schemeClr val="tx1"/>
                </a:solidFill>
              </a:rPr>
              <a:t>, 2 adet </a:t>
            </a:r>
            <a:r>
              <a:rPr lang="tr-TR" sz="2800" b="1" u="sng" dirty="0">
                <a:solidFill>
                  <a:schemeClr val="tx1"/>
                </a:solidFill>
              </a:rPr>
              <a:t>konferans salonu</a:t>
            </a:r>
            <a:r>
              <a:rPr lang="tr-TR" sz="2800" b="1" dirty="0">
                <a:solidFill>
                  <a:schemeClr val="tx1"/>
                </a:solidFill>
              </a:rPr>
              <a:t>, 41 adet </a:t>
            </a:r>
            <a:r>
              <a:rPr lang="tr-TR" sz="2800" b="1" u="sng" dirty="0">
                <a:solidFill>
                  <a:schemeClr val="tx1"/>
                </a:solidFill>
              </a:rPr>
              <a:t>derslik </a:t>
            </a:r>
            <a:r>
              <a:rPr lang="tr-TR" sz="2800" b="1" dirty="0">
                <a:solidFill>
                  <a:schemeClr val="tx1"/>
                </a:solidFill>
              </a:rPr>
              <a:t>mevcuttur.</a:t>
            </a:r>
          </a:p>
        </p:txBody>
      </p:sp>
      <p:sp>
        <p:nvSpPr>
          <p:cNvPr id="3" name="Metin kutusu 2"/>
          <p:cNvSpPr txBox="1"/>
          <p:nvPr/>
        </p:nvSpPr>
        <p:spPr>
          <a:xfrm>
            <a:off x="1421675" y="1288868"/>
            <a:ext cx="1698171" cy="707886"/>
          </a:xfrm>
          <a:prstGeom prst="rect">
            <a:avLst/>
          </a:prstGeom>
          <a:noFill/>
        </p:spPr>
        <p:txBody>
          <a:bodyPr wrap="square" rtlCol="0">
            <a:spAutoFit/>
          </a:bodyPr>
          <a:lstStyle/>
          <a:p>
            <a:r>
              <a:rPr lang="tr-TR" sz="4000" b="1" dirty="0"/>
              <a:t>A Blok</a:t>
            </a:r>
            <a:endParaRPr lang="en-GB" sz="4000" b="1" dirty="0"/>
          </a:p>
        </p:txBody>
      </p:sp>
      <p:sp>
        <p:nvSpPr>
          <p:cNvPr id="7" name="Metin kutusu 6"/>
          <p:cNvSpPr txBox="1"/>
          <p:nvPr/>
        </p:nvSpPr>
        <p:spPr>
          <a:xfrm>
            <a:off x="6611984" y="1288868"/>
            <a:ext cx="1611085" cy="707886"/>
          </a:xfrm>
          <a:prstGeom prst="rect">
            <a:avLst/>
          </a:prstGeom>
          <a:noFill/>
        </p:spPr>
        <p:txBody>
          <a:bodyPr wrap="square" rtlCol="0">
            <a:spAutoFit/>
          </a:bodyPr>
          <a:lstStyle/>
          <a:p>
            <a:r>
              <a:rPr lang="tr-TR" sz="4000" b="1" dirty="0"/>
              <a:t>B Blok</a:t>
            </a:r>
            <a:endParaRPr lang="en-GB" sz="4000" b="1" dirty="0"/>
          </a:p>
        </p:txBody>
      </p:sp>
      <p:sp>
        <p:nvSpPr>
          <p:cNvPr id="8" name="Metin kutusu 7"/>
          <p:cNvSpPr txBox="1"/>
          <p:nvPr/>
        </p:nvSpPr>
        <p:spPr>
          <a:xfrm>
            <a:off x="10104122" y="1288868"/>
            <a:ext cx="1611085" cy="707886"/>
          </a:xfrm>
          <a:prstGeom prst="rect">
            <a:avLst/>
          </a:prstGeom>
          <a:noFill/>
        </p:spPr>
        <p:txBody>
          <a:bodyPr wrap="square" rtlCol="0">
            <a:spAutoFit/>
          </a:bodyPr>
          <a:lstStyle/>
          <a:p>
            <a:r>
              <a:rPr lang="tr-TR" sz="4000" b="1" dirty="0"/>
              <a:t>C Blok</a:t>
            </a:r>
            <a:endParaRPr lang="en-GB" sz="4000" b="1" dirty="0"/>
          </a:p>
        </p:txBody>
      </p:sp>
    </p:spTree>
    <p:extLst>
      <p:ext uri="{BB962C8B-B14F-4D97-AF65-F5344CB8AC3E}">
        <p14:creationId xmlns:p14="http://schemas.microsoft.com/office/powerpoint/2010/main" val="3307127232"/>
      </p:ext>
    </p:extLst>
  </p:cSld>
  <p:clrMapOvr>
    <a:masterClrMapping/>
  </p:clrMapOvr>
  <mc:AlternateContent xmlns:mc="http://schemas.openxmlformats.org/markup-compatibility/2006" xmlns:p14="http://schemas.microsoft.com/office/powerpoint/2010/main">
    <mc:Choice Requires="p14">
      <p:transition spd="slow" p14:dur="2000" advTm="33288"/>
    </mc:Choice>
    <mc:Fallback xmlns="">
      <p:transition spd="slow" advTm="33288"/>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kutusu 3"/>
          <p:cNvSpPr txBox="1"/>
          <p:nvPr/>
        </p:nvSpPr>
        <p:spPr>
          <a:xfrm>
            <a:off x="2025481" y="563756"/>
            <a:ext cx="9231404" cy="646331"/>
          </a:xfrm>
          <a:prstGeom prst="rect">
            <a:avLst/>
          </a:prstGeom>
          <a:noFill/>
        </p:spPr>
        <p:txBody>
          <a:bodyPr wrap="square" rtlCol="0">
            <a:spAutoFit/>
          </a:bodyPr>
          <a:lstStyle/>
          <a:p>
            <a:r>
              <a:rPr lang="tr-TR" sz="3600" b="1" i="1" dirty="0"/>
              <a:t>İKTİSADİ VE İDARİ BİLİMLER FAKÜLTESİ</a:t>
            </a:r>
          </a:p>
        </p:txBody>
      </p:sp>
      <p:sp>
        <p:nvSpPr>
          <p:cNvPr id="5" name="Aşağı Ok 4"/>
          <p:cNvSpPr/>
          <p:nvPr/>
        </p:nvSpPr>
        <p:spPr>
          <a:xfrm>
            <a:off x="2887510" y="1340769"/>
            <a:ext cx="504056" cy="1266527"/>
          </a:xfrm>
          <a:prstGeom prst="downArrow">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tr-TR"/>
          </a:p>
        </p:txBody>
      </p:sp>
      <p:cxnSp>
        <p:nvCxnSpPr>
          <p:cNvPr id="7" name="Düz Bağlayıcı 6"/>
          <p:cNvCxnSpPr/>
          <p:nvPr/>
        </p:nvCxnSpPr>
        <p:spPr>
          <a:xfrm>
            <a:off x="3139538" y="1340768"/>
            <a:ext cx="5692766"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
        <p:nvSpPr>
          <p:cNvPr id="8" name="Metin kutusu 7"/>
          <p:cNvSpPr txBox="1"/>
          <p:nvPr/>
        </p:nvSpPr>
        <p:spPr>
          <a:xfrm>
            <a:off x="1982563" y="2745548"/>
            <a:ext cx="3096344" cy="369332"/>
          </a:xfrm>
          <a:prstGeom prst="rect">
            <a:avLst/>
          </a:prstGeom>
          <a:noFill/>
        </p:spPr>
        <p:txBody>
          <a:bodyPr wrap="square" rtlCol="0">
            <a:spAutoFit/>
          </a:bodyPr>
          <a:lstStyle/>
          <a:p>
            <a:r>
              <a:rPr lang="tr-TR" b="1" dirty="0"/>
              <a:t>AKADEMİK BİRİMLER</a:t>
            </a:r>
          </a:p>
        </p:txBody>
      </p:sp>
      <p:sp>
        <p:nvSpPr>
          <p:cNvPr id="9" name="Aşağı Ok 8"/>
          <p:cNvSpPr/>
          <p:nvPr/>
        </p:nvSpPr>
        <p:spPr>
          <a:xfrm>
            <a:off x="8556879" y="1340769"/>
            <a:ext cx="504056" cy="1266527"/>
          </a:xfrm>
          <a:prstGeom prst="downArrow">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tr-TR"/>
          </a:p>
        </p:txBody>
      </p:sp>
      <p:sp>
        <p:nvSpPr>
          <p:cNvPr id="11" name="Dikdörtgen 10"/>
          <p:cNvSpPr/>
          <p:nvPr/>
        </p:nvSpPr>
        <p:spPr>
          <a:xfrm>
            <a:off x="7302834" y="2763238"/>
            <a:ext cx="2952327" cy="369332"/>
          </a:xfrm>
          <a:prstGeom prst="rect">
            <a:avLst/>
          </a:prstGeom>
        </p:spPr>
        <p:txBody>
          <a:bodyPr wrap="square">
            <a:spAutoFit/>
          </a:bodyPr>
          <a:lstStyle/>
          <a:p>
            <a:pPr algn="ctr"/>
            <a:r>
              <a:rPr lang="tr-TR" b="1" dirty="0"/>
              <a:t>İDARİ BİRİMLER</a:t>
            </a:r>
          </a:p>
        </p:txBody>
      </p:sp>
      <p:sp>
        <p:nvSpPr>
          <p:cNvPr id="2" name="Slayt Numarası Yer Tutucusu 1"/>
          <p:cNvSpPr>
            <a:spLocks noGrp="1"/>
          </p:cNvSpPr>
          <p:nvPr>
            <p:ph type="sldNum" sz="quarter" idx="12"/>
          </p:nvPr>
        </p:nvSpPr>
        <p:spPr/>
        <p:txBody>
          <a:bodyPr/>
          <a:lstStyle/>
          <a:p>
            <a:fld id="{F302176B-0E47-46AC-8F43-DAB4B8A37D06}" type="slidenum">
              <a:rPr lang="tr-TR" smtClean="0"/>
              <a:pPr/>
              <a:t>79</a:t>
            </a:fld>
            <a:endParaRPr lang="tr-TR"/>
          </a:p>
        </p:txBody>
      </p:sp>
      <p:pic>
        <p:nvPicPr>
          <p:cNvPr id="6" name="Ses 5">
            <a:hlinkClick r:id="" action="ppaction://media"/>
            <a:extLst>
              <a:ext uri="{FF2B5EF4-FFF2-40B4-BE49-F238E27FC236}">
                <a16:creationId xmlns:a16="http://schemas.microsoft.com/office/drawing/2014/main" id="{18646BCA-0D44-4955-ACBC-D2C64ECE3C8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pic>
        <p:nvPicPr>
          <p:cNvPr id="3" name="Resim 2"/>
          <p:cNvPicPr>
            <a:picLocks noChangeAspect="1"/>
          </p:cNvPicPr>
          <p:nvPr/>
        </p:nvPicPr>
        <p:blipFill>
          <a:blip r:embed="rId5"/>
          <a:stretch>
            <a:fillRect/>
          </a:stretch>
        </p:blipFill>
        <p:spPr>
          <a:xfrm>
            <a:off x="1594189" y="3184224"/>
            <a:ext cx="3267743" cy="3051475"/>
          </a:xfrm>
          <a:prstGeom prst="rect">
            <a:avLst/>
          </a:prstGeom>
        </p:spPr>
      </p:pic>
      <p:pic>
        <p:nvPicPr>
          <p:cNvPr id="10" name="Resim 9"/>
          <p:cNvPicPr>
            <a:picLocks noChangeAspect="1"/>
          </p:cNvPicPr>
          <p:nvPr/>
        </p:nvPicPr>
        <p:blipFill>
          <a:blip r:embed="rId6"/>
          <a:stretch>
            <a:fillRect/>
          </a:stretch>
        </p:blipFill>
        <p:spPr>
          <a:xfrm>
            <a:off x="7681761" y="3292063"/>
            <a:ext cx="2162477" cy="2943636"/>
          </a:xfrm>
          <a:prstGeom prst="rect">
            <a:avLst/>
          </a:prstGeom>
        </p:spPr>
      </p:pic>
    </p:spTree>
    <p:extLst>
      <p:ext uri="{BB962C8B-B14F-4D97-AF65-F5344CB8AC3E}">
        <p14:creationId xmlns:p14="http://schemas.microsoft.com/office/powerpoint/2010/main" val="742608172"/>
      </p:ext>
    </p:extLst>
  </p:cSld>
  <p:clrMapOvr>
    <a:masterClrMapping/>
  </p:clrMapOvr>
  <mc:AlternateContent xmlns:mc="http://schemas.openxmlformats.org/markup-compatibility/2006" xmlns:p14="http://schemas.microsoft.com/office/powerpoint/2010/main">
    <mc:Choice Requires="p14">
      <p:transition spd="slow" p14:dur="2000" advTm="31249"/>
    </mc:Choice>
    <mc:Fallback xmlns="">
      <p:transition spd="slow" advTm="312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3600" b="1" i="1" dirty="0"/>
              <a:t>ENSTİTÜLER</a:t>
            </a:r>
          </a:p>
        </p:txBody>
      </p:sp>
      <p:sp>
        <p:nvSpPr>
          <p:cNvPr id="3" name="İçerik Yer Tutucusu 2"/>
          <p:cNvSpPr>
            <a:spLocks noGrp="1"/>
          </p:cNvSpPr>
          <p:nvPr>
            <p:ph idx="1"/>
          </p:nvPr>
        </p:nvSpPr>
        <p:spPr/>
        <p:txBody>
          <a:bodyPr>
            <a:normAutofit/>
          </a:bodyPr>
          <a:lstStyle/>
          <a:p>
            <a:pPr marL="0" indent="0" algn="r">
              <a:lnSpc>
                <a:spcPct val="150000"/>
              </a:lnSpc>
              <a:buNone/>
            </a:pPr>
            <a:r>
              <a:rPr lang="tr-TR" sz="2000" dirty="0"/>
              <a:t>Arkeoloji Enstitüsü</a:t>
            </a:r>
          </a:p>
          <a:p>
            <a:pPr marL="0" indent="0" algn="r">
              <a:lnSpc>
                <a:spcPct val="150000"/>
              </a:lnSpc>
              <a:buNone/>
            </a:pPr>
            <a:r>
              <a:rPr lang="tr-TR" sz="2000" dirty="0"/>
              <a:t>Eğitim Bilimleri Enstitüsü</a:t>
            </a:r>
          </a:p>
          <a:p>
            <a:pPr marL="0" indent="0" algn="r">
              <a:lnSpc>
                <a:spcPct val="150000"/>
              </a:lnSpc>
              <a:buNone/>
            </a:pPr>
            <a:r>
              <a:rPr lang="tr-TR" sz="2000" dirty="0"/>
              <a:t>Fen Bilimleri Enstitüsü</a:t>
            </a:r>
          </a:p>
          <a:p>
            <a:pPr marL="0" indent="0" algn="r">
              <a:lnSpc>
                <a:spcPct val="150000"/>
              </a:lnSpc>
              <a:buNone/>
            </a:pPr>
            <a:r>
              <a:rPr lang="tr-TR" sz="2000" dirty="0"/>
              <a:t>İslami İlimler Enstitüsü</a:t>
            </a:r>
          </a:p>
          <a:p>
            <a:pPr marL="0" indent="0" algn="r">
              <a:lnSpc>
                <a:spcPct val="150000"/>
              </a:lnSpc>
              <a:buNone/>
            </a:pPr>
            <a:r>
              <a:rPr lang="tr-TR" sz="2000" dirty="0"/>
              <a:t>Sağlık Bilimleri Enstitüsü</a:t>
            </a:r>
          </a:p>
          <a:p>
            <a:pPr marL="0" indent="0" algn="r">
              <a:lnSpc>
                <a:spcPct val="150000"/>
              </a:lnSpc>
              <a:buNone/>
            </a:pPr>
            <a:r>
              <a:rPr lang="tr-TR" sz="2000" dirty="0"/>
              <a:t>Sosyal Bilimler Enstitüsü</a:t>
            </a:r>
          </a:p>
        </p:txBody>
      </p:sp>
      <p:sp>
        <p:nvSpPr>
          <p:cNvPr id="4" name="Slayt Numarası Yer Tutucusu 3"/>
          <p:cNvSpPr>
            <a:spLocks noGrp="1"/>
          </p:cNvSpPr>
          <p:nvPr>
            <p:ph type="sldNum" sz="quarter" idx="12"/>
          </p:nvPr>
        </p:nvSpPr>
        <p:spPr/>
        <p:txBody>
          <a:bodyPr/>
          <a:lstStyle/>
          <a:p>
            <a:fld id="{F302176B-0E47-46AC-8F43-DAB4B8A37D06}" type="slidenum">
              <a:rPr lang="tr-TR" smtClean="0"/>
              <a:pPr/>
              <a:t>8</a:t>
            </a:fld>
            <a:endParaRPr lang="tr-TR"/>
          </a:p>
        </p:txBody>
      </p:sp>
      <p:pic>
        <p:nvPicPr>
          <p:cNvPr id="6" name="Resim 5"/>
          <p:cNvPicPr>
            <a:picLocks noChangeAspect="1"/>
          </p:cNvPicPr>
          <p:nvPr/>
        </p:nvPicPr>
        <p:blipFill>
          <a:blip r:embed="rId2">
            <a:extLst>
              <a:ext uri="{BEBA8EAE-BF5A-486C-A8C5-ECC9F3942E4B}">
                <a14:imgProps xmlns:a14="http://schemas.microsoft.com/office/drawing/2010/main">
                  <a14:imgLayer r:embed="rId3">
                    <a14:imgEffect>
                      <a14:colorTemperature colorTemp="5957"/>
                    </a14:imgEffect>
                    <a14:imgEffect>
                      <a14:brightnessContrast bright="20000" contrast="13000"/>
                    </a14:imgEffect>
                  </a14:imgLayer>
                </a14:imgProps>
              </a:ext>
              <a:ext uri="{28A0092B-C50C-407E-A947-70E740481C1C}">
                <a14:useLocalDpi xmlns:a14="http://schemas.microsoft.com/office/drawing/2010/main" val="0"/>
              </a:ext>
            </a:extLst>
          </a:blip>
          <a:stretch>
            <a:fillRect/>
          </a:stretch>
        </p:blipFill>
        <p:spPr>
          <a:xfrm>
            <a:off x="1230951" y="2364509"/>
            <a:ext cx="5141841" cy="3424466"/>
          </a:xfrm>
          <a:prstGeom prst="rect">
            <a:avLst/>
          </a:prstGeom>
        </p:spPr>
      </p:pic>
    </p:spTree>
    <p:extLst>
      <p:ext uri="{BB962C8B-B14F-4D97-AF65-F5344CB8AC3E}">
        <p14:creationId xmlns:p14="http://schemas.microsoft.com/office/powerpoint/2010/main" val="290281488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EFFFF42-9833-49B9-9823-5871C718DA62}"/>
              </a:ext>
            </a:extLst>
          </p:cNvPr>
          <p:cNvSpPr>
            <a:spLocks noGrp="1"/>
          </p:cNvSpPr>
          <p:nvPr>
            <p:ph type="sldNum" sz="quarter" idx="12"/>
          </p:nvPr>
        </p:nvSpPr>
        <p:spPr/>
        <p:txBody>
          <a:bodyPr/>
          <a:lstStyle/>
          <a:p>
            <a:fld id="{F302176B-0E47-46AC-8F43-DAB4B8A37D06}" type="slidenum">
              <a:rPr lang="tr-TR" smtClean="0"/>
              <a:pPr/>
              <a:t>80</a:t>
            </a:fld>
            <a:endParaRPr lang="tr-TR"/>
          </a:p>
        </p:txBody>
      </p:sp>
      <p:pic>
        <p:nvPicPr>
          <p:cNvPr id="5" name="Picture 4">
            <a:extLst>
              <a:ext uri="{FF2B5EF4-FFF2-40B4-BE49-F238E27FC236}">
                <a16:creationId xmlns:a16="http://schemas.microsoft.com/office/drawing/2014/main" id="{D7B955F3-A08E-4C1C-A060-DAFA18DF5A0A}"/>
              </a:ext>
            </a:extLst>
          </p:cNvPr>
          <p:cNvPicPr>
            <a:picLocks noChangeAspect="1"/>
          </p:cNvPicPr>
          <p:nvPr/>
        </p:nvPicPr>
        <p:blipFill>
          <a:blip r:embed="rId4"/>
          <a:stretch>
            <a:fillRect/>
          </a:stretch>
        </p:blipFill>
        <p:spPr>
          <a:xfrm>
            <a:off x="1228045" y="680654"/>
            <a:ext cx="9735909" cy="5496692"/>
          </a:xfrm>
          <a:prstGeom prst="rect">
            <a:avLst/>
          </a:prstGeom>
        </p:spPr>
      </p:pic>
      <p:pic>
        <p:nvPicPr>
          <p:cNvPr id="4" name="Ses 3">
            <a:hlinkClick r:id="" action="ppaction://media"/>
            <a:extLst>
              <a:ext uri="{FF2B5EF4-FFF2-40B4-BE49-F238E27FC236}">
                <a16:creationId xmlns:a16="http://schemas.microsoft.com/office/drawing/2014/main" id="{1237AD55-8DFB-4F61-AE52-4053C4FAC48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277109059"/>
      </p:ext>
    </p:extLst>
  </p:cSld>
  <p:clrMapOvr>
    <a:masterClrMapping/>
  </p:clrMapOvr>
  <mc:AlternateContent xmlns:mc="http://schemas.openxmlformats.org/markup-compatibility/2006" xmlns:p14="http://schemas.microsoft.com/office/powerpoint/2010/main">
    <mc:Choice Requires="p14">
      <p:transition spd="slow" p14:dur="2000" advTm="19239"/>
    </mc:Choice>
    <mc:Fallback xmlns="">
      <p:transition spd="slow" advTm="192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ayt Numarası Yer Tutucusu 2"/>
          <p:cNvSpPr>
            <a:spLocks noGrp="1"/>
          </p:cNvSpPr>
          <p:nvPr>
            <p:ph type="sldNum" sz="quarter" idx="12"/>
          </p:nvPr>
        </p:nvSpPr>
        <p:spPr/>
        <p:txBody>
          <a:bodyPr/>
          <a:lstStyle/>
          <a:p>
            <a:fld id="{F302176B-0E47-46AC-8F43-DAB4B8A37D06}" type="slidenum">
              <a:rPr lang="tr-TR" smtClean="0"/>
              <a:pPr/>
              <a:t>81</a:t>
            </a:fld>
            <a:endParaRPr lang="tr-TR" dirty="0"/>
          </a:p>
        </p:txBody>
      </p:sp>
      <p:sp>
        <p:nvSpPr>
          <p:cNvPr id="10" name="Başlık 3"/>
          <p:cNvSpPr txBox="1">
            <a:spLocks/>
          </p:cNvSpPr>
          <p:nvPr/>
        </p:nvSpPr>
        <p:spPr>
          <a:xfrm>
            <a:off x="-247828" y="1089292"/>
            <a:ext cx="12117936" cy="1223963"/>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200" b="1" i="1" dirty="0"/>
              <a:t>Fakülte Derslikleri</a:t>
            </a:r>
          </a:p>
        </p:txBody>
      </p:sp>
      <p:pic>
        <p:nvPicPr>
          <p:cNvPr id="5" name="Picture 4">
            <a:extLst>
              <a:ext uri="{FF2B5EF4-FFF2-40B4-BE49-F238E27FC236}">
                <a16:creationId xmlns:a16="http://schemas.microsoft.com/office/drawing/2014/main" id="{534FE397-C616-40BD-8F7F-518B213FB368}"/>
              </a:ext>
            </a:extLst>
          </p:cNvPr>
          <p:cNvPicPr>
            <a:picLocks noChangeAspect="1"/>
          </p:cNvPicPr>
          <p:nvPr/>
        </p:nvPicPr>
        <p:blipFill>
          <a:blip r:embed="rId4"/>
          <a:stretch>
            <a:fillRect/>
          </a:stretch>
        </p:blipFill>
        <p:spPr>
          <a:xfrm>
            <a:off x="2187829" y="1997639"/>
            <a:ext cx="7816342" cy="4406745"/>
          </a:xfrm>
          <a:prstGeom prst="rect">
            <a:avLst/>
          </a:prstGeom>
        </p:spPr>
      </p:pic>
      <p:pic>
        <p:nvPicPr>
          <p:cNvPr id="4" name="Ses 3">
            <a:hlinkClick r:id="" action="ppaction://media"/>
            <a:extLst>
              <a:ext uri="{FF2B5EF4-FFF2-40B4-BE49-F238E27FC236}">
                <a16:creationId xmlns:a16="http://schemas.microsoft.com/office/drawing/2014/main" id="{54998C09-A00D-4C95-86DA-5416EA57447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458917662"/>
      </p:ext>
    </p:extLst>
  </p:cSld>
  <p:clrMapOvr>
    <a:masterClrMapping/>
  </p:clrMapOvr>
  <mc:AlternateContent xmlns:mc="http://schemas.openxmlformats.org/markup-compatibility/2006" xmlns:p14="http://schemas.microsoft.com/office/powerpoint/2010/main">
    <mc:Choice Requires="p14">
      <p:transition spd="slow" p14:dur="2000" advTm="25599"/>
    </mc:Choice>
    <mc:Fallback xmlns="">
      <p:transition spd="slow" advTm="255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ayt Numarası Yer Tutucusu 2"/>
          <p:cNvSpPr>
            <a:spLocks noGrp="1"/>
          </p:cNvSpPr>
          <p:nvPr>
            <p:ph type="sldNum" sz="quarter" idx="12"/>
          </p:nvPr>
        </p:nvSpPr>
        <p:spPr/>
        <p:txBody>
          <a:bodyPr/>
          <a:lstStyle/>
          <a:p>
            <a:fld id="{F302176B-0E47-46AC-8F43-DAB4B8A37D06}" type="slidenum">
              <a:rPr lang="tr-TR" smtClean="0"/>
              <a:pPr/>
              <a:t>82</a:t>
            </a:fld>
            <a:endParaRPr lang="tr-TR" dirty="0"/>
          </a:p>
        </p:txBody>
      </p:sp>
      <p:sp>
        <p:nvSpPr>
          <p:cNvPr id="10" name="Başlık 3"/>
          <p:cNvSpPr txBox="1">
            <a:spLocks/>
          </p:cNvSpPr>
          <p:nvPr/>
        </p:nvSpPr>
        <p:spPr>
          <a:xfrm>
            <a:off x="-247828" y="1089292"/>
            <a:ext cx="12117936" cy="1223963"/>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200" b="1" i="1" dirty="0"/>
              <a:t>Fakülte Derslikleri</a:t>
            </a:r>
          </a:p>
        </p:txBody>
      </p:sp>
      <p:pic>
        <p:nvPicPr>
          <p:cNvPr id="4" name="Picture 3">
            <a:extLst>
              <a:ext uri="{FF2B5EF4-FFF2-40B4-BE49-F238E27FC236}">
                <a16:creationId xmlns:a16="http://schemas.microsoft.com/office/drawing/2014/main" id="{9E791255-83D0-4CEE-9EE7-D15DA992EB85}"/>
              </a:ext>
            </a:extLst>
          </p:cNvPr>
          <p:cNvPicPr>
            <a:picLocks noChangeAspect="1"/>
          </p:cNvPicPr>
          <p:nvPr/>
        </p:nvPicPr>
        <p:blipFill>
          <a:blip r:embed="rId4"/>
          <a:stretch>
            <a:fillRect/>
          </a:stretch>
        </p:blipFill>
        <p:spPr>
          <a:xfrm>
            <a:off x="2196097" y="2007909"/>
            <a:ext cx="7799806" cy="4382956"/>
          </a:xfrm>
          <a:prstGeom prst="rect">
            <a:avLst/>
          </a:prstGeom>
        </p:spPr>
      </p:pic>
      <p:pic>
        <p:nvPicPr>
          <p:cNvPr id="6" name="Ses 5">
            <a:hlinkClick r:id="" action="ppaction://media"/>
            <a:extLst>
              <a:ext uri="{FF2B5EF4-FFF2-40B4-BE49-F238E27FC236}">
                <a16:creationId xmlns:a16="http://schemas.microsoft.com/office/drawing/2014/main" id="{B55EC372-0D04-4DC5-8934-7C9F499D77D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622251222"/>
      </p:ext>
    </p:extLst>
  </p:cSld>
  <p:clrMapOvr>
    <a:masterClrMapping/>
  </p:clrMapOvr>
  <mc:AlternateContent xmlns:mc="http://schemas.openxmlformats.org/markup-compatibility/2006" xmlns:p14="http://schemas.microsoft.com/office/powerpoint/2010/main">
    <mc:Choice Requires="p14">
      <p:transition spd="slow" p14:dur="2000" advTm="41242"/>
    </mc:Choice>
    <mc:Fallback xmlns="">
      <p:transition spd="slow" advTm="412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694586" y="600634"/>
            <a:ext cx="10753725" cy="5889065"/>
          </a:xfrm>
        </p:spPr>
        <p:txBody>
          <a:bodyPr>
            <a:normAutofit fontScale="85000" lnSpcReduction="20000"/>
          </a:bodyPr>
          <a:lstStyle/>
          <a:p>
            <a:pPr algn="ctr">
              <a:lnSpc>
                <a:spcPct val="150000"/>
              </a:lnSpc>
            </a:pPr>
            <a:r>
              <a:rPr lang="en-GB" sz="5400" dirty="0" err="1"/>
              <a:t>Fakültemizin</a:t>
            </a:r>
            <a:r>
              <a:rPr lang="en-GB" sz="5400" dirty="0"/>
              <a:t> </a:t>
            </a:r>
            <a:r>
              <a:rPr lang="en-GB" sz="5400" b="1" u="sng" dirty="0" err="1"/>
              <a:t>tüm</a:t>
            </a:r>
            <a:r>
              <a:rPr lang="en-GB" sz="5400" b="1" u="sng" dirty="0"/>
              <a:t> </a:t>
            </a:r>
            <a:r>
              <a:rPr lang="en-GB" sz="5400" b="1" u="sng" dirty="0" err="1"/>
              <a:t>bölümlerinde</a:t>
            </a:r>
            <a:r>
              <a:rPr lang="en-GB" sz="5400" b="1" u="sng" dirty="0"/>
              <a:t> </a:t>
            </a:r>
            <a:r>
              <a:rPr lang="en-GB" sz="5400" b="1" dirty="0" err="1"/>
              <a:t>fakülte</a:t>
            </a:r>
            <a:r>
              <a:rPr lang="en-GB" sz="5400" b="1" dirty="0"/>
              <a:t> </a:t>
            </a:r>
            <a:r>
              <a:rPr lang="en-GB" sz="5400" b="1" dirty="0" err="1"/>
              <a:t>içi</a:t>
            </a:r>
            <a:r>
              <a:rPr lang="en-GB" sz="5400" b="1" dirty="0"/>
              <a:t> </a:t>
            </a:r>
            <a:r>
              <a:rPr lang="en-GB" sz="5400" dirty="0" err="1"/>
              <a:t>ve</a:t>
            </a:r>
            <a:r>
              <a:rPr lang="en-GB" sz="5400" dirty="0"/>
              <a:t> </a:t>
            </a:r>
            <a:r>
              <a:rPr lang="tr-TR" sz="5400" b="1" dirty="0"/>
              <a:t>fakülte </a:t>
            </a:r>
            <a:r>
              <a:rPr lang="en-GB" sz="5400" b="1" dirty="0" err="1"/>
              <a:t>dışı</a:t>
            </a:r>
            <a:r>
              <a:rPr lang="en-GB" sz="5400" b="1" dirty="0"/>
              <a:t> </a:t>
            </a:r>
            <a:r>
              <a:rPr lang="en-GB" sz="5400" dirty="0" err="1"/>
              <a:t>öğrenciler</a:t>
            </a:r>
            <a:r>
              <a:rPr lang="en-GB" sz="5400" dirty="0"/>
              <a:t> </a:t>
            </a:r>
            <a:r>
              <a:rPr lang="en-GB" sz="5400" dirty="0" err="1"/>
              <a:t>için</a:t>
            </a:r>
            <a:r>
              <a:rPr lang="en-GB" sz="5400" dirty="0"/>
              <a:t> </a:t>
            </a:r>
            <a:r>
              <a:rPr lang="en-GB" sz="5400" b="1" dirty="0" err="1">
                <a:hlinkClick r:id="rId2"/>
              </a:rPr>
              <a:t>Çift</a:t>
            </a:r>
            <a:r>
              <a:rPr lang="en-GB" sz="5400" b="1" dirty="0">
                <a:hlinkClick r:id="rId2"/>
              </a:rPr>
              <a:t> </a:t>
            </a:r>
            <a:r>
              <a:rPr lang="en-GB" sz="5400" b="1" dirty="0" err="1">
                <a:hlinkClick r:id="rId2"/>
              </a:rPr>
              <a:t>Anadal</a:t>
            </a:r>
            <a:r>
              <a:rPr lang="en-GB" sz="5400" dirty="0"/>
              <a:t> </a:t>
            </a:r>
            <a:r>
              <a:rPr lang="en-GB" sz="5400" dirty="0" err="1"/>
              <a:t>ve</a:t>
            </a:r>
            <a:r>
              <a:rPr lang="en-GB" sz="5400" dirty="0"/>
              <a:t> </a:t>
            </a:r>
            <a:r>
              <a:rPr lang="en-GB" sz="5400" b="1" u="sng" dirty="0" err="1">
                <a:hlinkClick r:id="rId3"/>
              </a:rPr>
              <a:t>Yandal</a:t>
            </a:r>
            <a:r>
              <a:rPr lang="en-GB" sz="5400" dirty="0"/>
              <a:t> </a:t>
            </a:r>
            <a:r>
              <a:rPr lang="en-GB" sz="5400" dirty="0" err="1"/>
              <a:t>programları</a:t>
            </a:r>
            <a:r>
              <a:rPr lang="en-GB" sz="5400" dirty="0"/>
              <a:t> </a:t>
            </a:r>
            <a:r>
              <a:rPr lang="en-GB" sz="5400" dirty="0" err="1"/>
              <a:t>mevcuttur</a:t>
            </a:r>
            <a:r>
              <a:rPr lang="en-GB" sz="5400" dirty="0"/>
              <a:t>.</a:t>
            </a:r>
            <a:endParaRPr lang="tr-TR" sz="5400" dirty="0"/>
          </a:p>
          <a:p>
            <a:pPr algn="ctr">
              <a:lnSpc>
                <a:spcPct val="150000"/>
              </a:lnSpc>
            </a:pPr>
            <a:r>
              <a:rPr lang="tr-TR" sz="5400" b="1" dirty="0">
                <a:solidFill>
                  <a:srgbClr val="C00000"/>
                </a:solidFill>
              </a:rPr>
              <a:t>Detaylar fakülte web sitesinde!</a:t>
            </a:r>
            <a:endParaRPr lang="en-GB" sz="5400" b="1" dirty="0">
              <a:solidFill>
                <a:srgbClr val="C00000"/>
              </a:solidFill>
            </a:endParaRPr>
          </a:p>
          <a:p>
            <a:endParaRPr lang="en-GB" dirty="0"/>
          </a:p>
        </p:txBody>
      </p:sp>
    </p:spTree>
    <p:extLst>
      <p:ext uri="{BB962C8B-B14F-4D97-AF65-F5344CB8AC3E}">
        <p14:creationId xmlns:p14="http://schemas.microsoft.com/office/powerpoint/2010/main" val="797484908"/>
      </p:ext>
    </p:extLst>
  </p:cSld>
  <p:clrMapOvr>
    <a:masterClrMapping/>
  </p:clrMapOvr>
  <mc:AlternateContent xmlns:mc="http://schemas.openxmlformats.org/markup-compatibility/2006" xmlns:p14="http://schemas.microsoft.com/office/powerpoint/2010/main">
    <mc:Choice Requires="p14">
      <p:transition spd="slow" p14:dur="2000" advTm="34235"/>
    </mc:Choice>
    <mc:Fallback xmlns="">
      <p:transition spd="slow" advTm="34235"/>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ctrTitle"/>
          </p:nvPr>
        </p:nvSpPr>
        <p:spPr/>
        <p:txBody>
          <a:bodyPr>
            <a:normAutofit/>
          </a:bodyPr>
          <a:lstStyle/>
          <a:p>
            <a:r>
              <a:rPr lang="tr-TR" sz="4800" b="1" i="1" dirty="0"/>
              <a:t>BÖLÜM/ANABİLİM DALI </a:t>
            </a:r>
            <a:br>
              <a:rPr lang="tr-TR" sz="4800" b="1" i="1" dirty="0"/>
            </a:br>
            <a:r>
              <a:rPr lang="tr-TR" sz="4800" b="1" i="1" dirty="0"/>
              <a:t>İLE İLGİLİ BİLGİLER</a:t>
            </a:r>
          </a:p>
        </p:txBody>
      </p:sp>
      <p:pic>
        <p:nvPicPr>
          <p:cNvPr id="2" name="Ses 1">
            <a:hlinkClick r:id="" action="ppaction://media"/>
            <a:extLst>
              <a:ext uri="{FF2B5EF4-FFF2-40B4-BE49-F238E27FC236}">
                <a16:creationId xmlns:a16="http://schemas.microsoft.com/office/drawing/2014/main" id="{923970CB-54BD-4A04-ADC7-20A03EF7EA5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702804710"/>
      </p:ext>
    </p:extLst>
  </p:cSld>
  <p:clrMapOvr>
    <a:masterClrMapping/>
  </p:clrMapOvr>
  <mc:AlternateContent xmlns:mc="http://schemas.openxmlformats.org/markup-compatibility/2006" xmlns:p14="http://schemas.microsoft.com/office/powerpoint/2010/main">
    <mc:Choice Requires="p14">
      <p:transition spd="slow" p14:dur="2000" advTm="3701"/>
    </mc:Choice>
    <mc:Fallback xmlns="">
      <p:transition spd="slow" advTm="37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ayt Numarası Yer Tutucusu 4"/>
          <p:cNvSpPr>
            <a:spLocks noGrp="1"/>
          </p:cNvSpPr>
          <p:nvPr>
            <p:ph type="sldNum" sz="quarter" idx="12"/>
          </p:nvPr>
        </p:nvSpPr>
        <p:spPr/>
        <p:txBody>
          <a:bodyPr/>
          <a:lstStyle/>
          <a:p>
            <a:fld id="{F302176B-0E47-46AC-8F43-DAB4B8A37D06}" type="slidenum">
              <a:rPr lang="tr-TR" smtClean="0"/>
              <a:pPr/>
              <a:t>85</a:t>
            </a:fld>
            <a:endParaRPr lang="tr-TR"/>
          </a:p>
        </p:txBody>
      </p:sp>
      <p:sp>
        <p:nvSpPr>
          <p:cNvPr id="4" name="Başlık 3"/>
          <p:cNvSpPr>
            <a:spLocks noGrp="1"/>
          </p:cNvSpPr>
          <p:nvPr>
            <p:ph type="ctrTitle" idx="4294967295"/>
          </p:nvPr>
        </p:nvSpPr>
        <p:spPr>
          <a:xfrm>
            <a:off x="-228974" y="490655"/>
            <a:ext cx="12117936" cy="1127257"/>
          </a:xfrm>
        </p:spPr>
        <p:txBody>
          <a:bodyPr>
            <a:normAutofit/>
          </a:bodyPr>
          <a:lstStyle/>
          <a:p>
            <a:pPr algn="ctr"/>
            <a:r>
              <a:rPr lang="tr-TR" sz="3200" b="1" i="1" dirty="0" err="1"/>
              <a:t>İŞletme</a:t>
            </a:r>
            <a:r>
              <a:rPr lang="tr-TR" sz="3200" b="1" i="1" dirty="0"/>
              <a:t> Bölümü</a:t>
            </a:r>
          </a:p>
        </p:txBody>
      </p:sp>
      <p:sp>
        <p:nvSpPr>
          <p:cNvPr id="7" name="Content Placeholder 2">
            <a:extLst>
              <a:ext uri="{FF2B5EF4-FFF2-40B4-BE49-F238E27FC236}">
                <a16:creationId xmlns:a16="http://schemas.microsoft.com/office/drawing/2014/main" id="{F5F802B8-DB31-445C-B571-E947124E01B6}"/>
              </a:ext>
            </a:extLst>
          </p:cNvPr>
          <p:cNvSpPr txBox="1">
            <a:spLocks/>
          </p:cNvSpPr>
          <p:nvPr/>
        </p:nvSpPr>
        <p:spPr>
          <a:xfrm>
            <a:off x="832347" y="1617912"/>
            <a:ext cx="10753725" cy="453499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a:buFont typeface="Wingdings" panose="05000000000000000000" pitchFamily="2" charset="2"/>
              <a:buChar char="Ø"/>
            </a:pPr>
            <a:endParaRPr lang="tr-TR" dirty="0"/>
          </a:p>
          <a:p>
            <a:pPr marL="0" indent="0">
              <a:buFont typeface="Arial" panose="020B0604020202020204" pitchFamily="34" charset="0"/>
              <a:buNone/>
            </a:pPr>
            <a:endParaRPr lang="tr-TR" dirty="0"/>
          </a:p>
          <a:p>
            <a:pPr marL="0" indent="0">
              <a:buFont typeface="Arial" panose="020B0604020202020204" pitchFamily="34" charset="0"/>
              <a:buNone/>
            </a:pPr>
            <a:endParaRPr lang="tr-TR" dirty="0"/>
          </a:p>
          <a:p>
            <a:pPr marL="0" indent="0">
              <a:buFont typeface="Arial" panose="020B0604020202020204" pitchFamily="34" charset="0"/>
              <a:buNone/>
            </a:pPr>
            <a:endParaRPr lang="tr-TR" dirty="0"/>
          </a:p>
          <a:p>
            <a:pPr marL="0" indent="0" algn="ctr">
              <a:buFont typeface="Arial" panose="020B0604020202020204" pitchFamily="34" charset="0"/>
              <a:buNone/>
            </a:pPr>
            <a:endParaRPr lang="tr-TR" dirty="0"/>
          </a:p>
          <a:p>
            <a:pPr marL="0" indent="0">
              <a:buFont typeface="Arial" panose="020B0604020202020204" pitchFamily="34" charset="0"/>
              <a:buNone/>
            </a:pPr>
            <a:endParaRPr lang="en-US" dirty="0"/>
          </a:p>
        </p:txBody>
      </p:sp>
      <p:pic>
        <p:nvPicPr>
          <p:cNvPr id="2" name="Ses 1">
            <a:hlinkClick r:id="" action="ppaction://media"/>
            <a:extLst>
              <a:ext uri="{FF2B5EF4-FFF2-40B4-BE49-F238E27FC236}">
                <a16:creationId xmlns:a16="http://schemas.microsoft.com/office/drawing/2014/main" id="{C067D196-374E-4463-AC45-D16F8289A5F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pic>
        <p:nvPicPr>
          <p:cNvPr id="3" name="Resim 2"/>
          <p:cNvPicPr>
            <a:picLocks noChangeAspect="1"/>
          </p:cNvPicPr>
          <p:nvPr/>
        </p:nvPicPr>
        <p:blipFill>
          <a:blip r:embed="rId5"/>
          <a:stretch>
            <a:fillRect/>
          </a:stretch>
        </p:blipFill>
        <p:spPr>
          <a:xfrm>
            <a:off x="2263697" y="1304692"/>
            <a:ext cx="6980663" cy="5337407"/>
          </a:xfrm>
          <a:prstGeom prst="rect">
            <a:avLst/>
          </a:prstGeom>
        </p:spPr>
      </p:pic>
    </p:spTree>
    <p:extLst>
      <p:ext uri="{BB962C8B-B14F-4D97-AF65-F5344CB8AC3E}">
        <p14:creationId xmlns:p14="http://schemas.microsoft.com/office/powerpoint/2010/main" val="3032285675"/>
      </p:ext>
    </p:extLst>
  </p:cSld>
  <p:clrMapOvr>
    <a:masterClrMapping/>
  </p:clrMapOvr>
  <mc:AlternateContent xmlns:mc="http://schemas.openxmlformats.org/markup-compatibility/2006" xmlns:p14="http://schemas.microsoft.com/office/powerpoint/2010/main">
    <mc:Choice Requires="p14">
      <p:transition spd="slow" p14:dur="2000" advTm="15428"/>
    </mc:Choice>
    <mc:Fallback xmlns="">
      <p:transition spd="slow" advTm="154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685800" y="2194560"/>
            <a:ext cx="5689363" cy="4024125"/>
          </a:xfrm>
        </p:spPr>
        <p:txBody>
          <a:bodyPr>
            <a:normAutofit/>
          </a:bodyPr>
          <a:lstStyle/>
          <a:p>
            <a:pPr>
              <a:buFont typeface="Wingdings" panose="05000000000000000000" pitchFamily="2" charset="2"/>
              <a:buChar char="Ø"/>
            </a:pPr>
            <a:r>
              <a:rPr lang="tr-TR" sz="1800" dirty="0"/>
              <a:t>İşletme Bölüm Başkanlığı A Blok 1. katta yer almaktadır.</a:t>
            </a:r>
          </a:p>
          <a:p>
            <a:pPr>
              <a:buFont typeface="Wingdings" panose="05000000000000000000" pitchFamily="2" charset="2"/>
              <a:buChar char="Ø"/>
            </a:pPr>
            <a:r>
              <a:rPr lang="tr-TR" sz="1800" dirty="0"/>
              <a:t>Bölümümüzde </a:t>
            </a:r>
            <a:r>
              <a:rPr lang="tr-TR" sz="1800" b="1" dirty="0"/>
              <a:t>Türkçe</a:t>
            </a:r>
            <a:r>
              <a:rPr lang="tr-TR" sz="1800" dirty="0"/>
              <a:t> ve </a:t>
            </a:r>
            <a:r>
              <a:rPr lang="tr-TR" sz="1800" b="1" dirty="0"/>
              <a:t>İngilizce</a:t>
            </a:r>
            <a:r>
              <a:rPr lang="tr-TR" sz="1800" dirty="0"/>
              <a:t> dillerinde eğitim veren iki ayrı program bulunmaktadır.</a:t>
            </a:r>
          </a:p>
          <a:p>
            <a:pPr>
              <a:buFont typeface="Wingdings" panose="05000000000000000000" pitchFamily="2" charset="2"/>
              <a:buChar char="Ø"/>
            </a:pPr>
            <a:r>
              <a:rPr lang="tr-TR" sz="1800" dirty="0"/>
              <a:t>Bölüm web sitesine </a:t>
            </a:r>
            <a:r>
              <a:rPr lang="tr-TR" sz="1800" dirty="0">
                <a:hlinkClick r:id="rId4"/>
              </a:rPr>
              <a:t>http://www.pau.edu.tr/isletme/tr</a:t>
            </a:r>
            <a:r>
              <a:rPr lang="tr-TR" sz="1800" dirty="0"/>
              <a:t> adresinden ulaşılmaktadır.</a:t>
            </a:r>
          </a:p>
          <a:p>
            <a:pPr>
              <a:buFont typeface="Wingdings" panose="05000000000000000000" pitchFamily="2" charset="2"/>
              <a:buChar char="Ø"/>
            </a:pPr>
            <a:r>
              <a:rPr lang="tr-TR" sz="1800" dirty="0"/>
              <a:t>Eğitiminiz süresince yapacağınız resmi yazışmalar için ilk olarak bölüm başkanlığına başvurmanız gerekmektedir.</a:t>
            </a:r>
          </a:p>
          <a:p>
            <a:pPr>
              <a:buFont typeface="Wingdings" panose="05000000000000000000" pitchFamily="2" charset="2"/>
              <a:buChar char="Ø"/>
            </a:pPr>
            <a:r>
              <a:rPr lang="tr-TR" sz="1800" dirty="0"/>
              <a:t>İşletme Bölüm Sekreteri ilgili belgelerinizi teslim alarak sizi yönlendirecektir.</a:t>
            </a:r>
          </a:p>
          <a:p>
            <a:pPr marL="0" indent="0">
              <a:buNone/>
            </a:pPr>
            <a:endParaRPr lang="tr-TR" sz="1800" dirty="0"/>
          </a:p>
        </p:txBody>
      </p:sp>
      <p:sp>
        <p:nvSpPr>
          <p:cNvPr id="3" name="Slayt Numarası Yer Tutucusu 2"/>
          <p:cNvSpPr>
            <a:spLocks noGrp="1"/>
          </p:cNvSpPr>
          <p:nvPr>
            <p:ph type="sldNum" sz="quarter" idx="12"/>
          </p:nvPr>
        </p:nvSpPr>
        <p:spPr/>
        <p:txBody>
          <a:bodyPr/>
          <a:lstStyle/>
          <a:p>
            <a:fld id="{F302176B-0E47-46AC-8F43-DAB4B8A37D06}" type="slidenum">
              <a:rPr lang="tr-TR" smtClean="0"/>
              <a:pPr/>
              <a:t>86</a:t>
            </a:fld>
            <a:endParaRPr lang="tr-TR"/>
          </a:p>
        </p:txBody>
      </p:sp>
      <p:sp>
        <p:nvSpPr>
          <p:cNvPr id="6" name="Başlık 3"/>
          <p:cNvSpPr txBox="1">
            <a:spLocks/>
          </p:cNvSpPr>
          <p:nvPr/>
        </p:nvSpPr>
        <p:spPr>
          <a:xfrm>
            <a:off x="-247828" y="746124"/>
            <a:ext cx="12117936" cy="748139"/>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pPr algn="ctr"/>
            <a:r>
              <a:rPr lang="tr-TR" sz="3200" b="1" i="1" dirty="0"/>
              <a:t>İşletme Bölümü Hakkında</a:t>
            </a:r>
          </a:p>
        </p:txBody>
      </p:sp>
      <p:sp>
        <p:nvSpPr>
          <p:cNvPr id="5" name="Rectangle 4">
            <a:extLst>
              <a:ext uri="{FF2B5EF4-FFF2-40B4-BE49-F238E27FC236}">
                <a16:creationId xmlns:a16="http://schemas.microsoft.com/office/drawing/2014/main" id="{4AFB21A8-9374-4099-976D-095955CE688B}"/>
              </a:ext>
            </a:extLst>
          </p:cNvPr>
          <p:cNvSpPr/>
          <p:nvPr/>
        </p:nvSpPr>
        <p:spPr>
          <a:xfrm>
            <a:off x="8258496" y="5849353"/>
            <a:ext cx="2813591" cy="369332"/>
          </a:xfrm>
          <a:prstGeom prst="rect">
            <a:avLst/>
          </a:prstGeom>
        </p:spPr>
        <p:txBody>
          <a:bodyPr wrap="none">
            <a:spAutoFit/>
          </a:bodyPr>
          <a:lstStyle/>
          <a:p>
            <a:r>
              <a:rPr lang="tr-TR" b="1" dirty="0">
                <a:latin typeface="Helvetica" panose="020B0604020202020204" pitchFamily="34" charset="0"/>
              </a:rPr>
              <a:t>İşletme Bölüm Sekreteri</a:t>
            </a:r>
          </a:p>
        </p:txBody>
      </p:sp>
      <p:pic>
        <p:nvPicPr>
          <p:cNvPr id="18" name="Picture 17">
            <a:extLst>
              <a:ext uri="{FF2B5EF4-FFF2-40B4-BE49-F238E27FC236}">
                <a16:creationId xmlns:a16="http://schemas.microsoft.com/office/drawing/2014/main" id="{578F503E-2139-4A82-B96E-D661A4A88AF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58496" y="1282390"/>
            <a:ext cx="2813591" cy="4566963"/>
          </a:xfrm>
          <a:prstGeom prst="rect">
            <a:avLst/>
          </a:prstGeom>
        </p:spPr>
      </p:pic>
      <p:pic>
        <p:nvPicPr>
          <p:cNvPr id="4" name="Ses 3">
            <a:hlinkClick r:id="" action="ppaction://media"/>
            <a:extLst>
              <a:ext uri="{FF2B5EF4-FFF2-40B4-BE49-F238E27FC236}">
                <a16:creationId xmlns:a16="http://schemas.microsoft.com/office/drawing/2014/main" id="{24DCB7D9-1A03-4D90-9EC4-2F9D257B292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481325289"/>
      </p:ext>
    </p:extLst>
  </p:cSld>
  <p:clrMapOvr>
    <a:masterClrMapping/>
  </p:clrMapOvr>
  <mc:AlternateContent xmlns:mc="http://schemas.openxmlformats.org/markup-compatibility/2006" xmlns:p14="http://schemas.microsoft.com/office/powerpoint/2010/main">
    <mc:Choice Requires="p14">
      <p:transition spd="slow" p14:dur="2000" advTm="34561"/>
    </mc:Choice>
    <mc:Fallback xmlns="">
      <p:transition spd="slow" advTm="345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166CD-FE3E-49E3-9F98-E8972FF86F3A}"/>
              </a:ext>
            </a:extLst>
          </p:cNvPr>
          <p:cNvSpPr>
            <a:spLocks noGrp="1"/>
          </p:cNvSpPr>
          <p:nvPr>
            <p:ph type="title"/>
          </p:nvPr>
        </p:nvSpPr>
        <p:spPr/>
        <p:txBody>
          <a:bodyPr/>
          <a:lstStyle/>
          <a:p>
            <a:pPr algn="ctr"/>
            <a:r>
              <a:rPr lang="tr-TR" b="1" dirty="0">
                <a:solidFill>
                  <a:schemeClr val="tx1"/>
                </a:solidFill>
              </a:rPr>
              <a:t>İşletme Bölümü Hakkında</a:t>
            </a:r>
            <a:endParaRPr lang="tr-TR" dirty="0"/>
          </a:p>
        </p:txBody>
      </p:sp>
      <p:sp>
        <p:nvSpPr>
          <p:cNvPr id="3" name="Content Placeholder 2">
            <a:extLst>
              <a:ext uri="{FF2B5EF4-FFF2-40B4-BE49-F238E27FC236}">
                <a16:creationId xmlns:a16="http://schemas.microsoft.com/office/drawing/2014/main" id="{EDFAE4F7-723D-444E-A17F-24956ABB54C8}"/>
              </a:ext>
            </a:extLst>
          </p:cNvPr>
          <p:cNvSpPr>
            <a:spLocks noGrp="1"/>
          </p:cNvSpPr>
          <p:nvPr>
            <p:ph idx="1"/>
          </p:nvPr>
        </p:nvSpPr>
        <p:spPr/>
        <p:txBody>
          <a:bodyPr/>
          <a:lstStyle/>
          <a:p>
            <a:pPr algn="just"/>
            <a:r>
              <a:rPr lang="tr-TR" dirty="0"/>
              <a:t>İşletme Bölümü bünyesinde çeşitli alt bilim dalları bulunmaktadır. Bunlar:</a:t>
            </a:r>
          </a:p>
          <a:p>
            <a:pPr>
              <a:buFont typeface="Wingdings" panose="05000000000000000000" pitchFamily="2" charset="2"/>
              <a:buChar char="Ø"/>
            </a:pPr>
            <a:r>
              <a:rPr lang="tr-TR" b="1" dirty="0"/>
              <a:t>Yönetim</a:t>
            </a:r>
            <a:r>
              <a:rPr lang="en-US" b="1" dirty="0"/>
              <a:t> </a:t>
            </a:r>
            <a:r>
              <a:rPr lang="tr-TR" b="1" dirty="0"/>
              <a:t>ve</a:t>
            </a:r>
            <a:r>
              <a:rPr lang="en-US" b="1" dirty="0"/>
              <a:t> </a:t>
            </a:r>
            <a:r>
              <a:rPr lang="en-US" b="1" dirty="0" err="1"/>
              <a:t>Organizasyon</a:t>
            </a:r>
            <a:r>
              <a:rPr lang="en-US" b="1" dirty="0"/>
              <a:t> </a:t>
            </a:r>
            <a:r>
              <a:rPr lang="en-US" b="1" dirty="0" err="1"/>
              <a:t>Anabilim</a:t>
            </a:r>
            <a:r>
              <a:rPr lang="en-US" b="1" dirty="0"/>
              <a:t> </a:t>
            </a:r>
            <a:r>
              <a:rPr lang="en-US" b="1" dirty="0" err="1"/>
              <a:t>Dalı</a:t>
            </a:r>
            <a:endParaRPr lang="en-US" dirty="0"/>
          </a:p>
          <a:p>
            <a:pPr>
              <a:buFont typeface="Wingdings" panose="05000000000000000000" pitchFamily="2" charset="2"/>
              <a:buChar char="Ø"/>
            </a:pPr>
            <a:r>
              <a:rPr lang="tr-TR" b="1" noProof="1"/>
              <a:t>Muhasebe</a:t>
            </a:r>
            <a:r>
              <a:rPr lang="en-US" b="1" dirty="0"/>
              <a:t> </a:t>
            </a:r>
            <a:r>
              <a:rPr lang="en-US" b="1" dirty="0" err="1"/>
              <a:t>ve</a:t>
            </a:r>
            <a:r>
              <a:rPr lang="en-US" b="1" dirty="0"/>
              <a:t> </a:t>
            </a:r>
            <a:r>
              <a:rPr lang="en-US" b="1" dirty="0" err="1"/>
              <a:t>Finansman</a:t>
            </a:r>
            <a:r>
              <a:rPr lang="en-US" b="1" dirty="0"/>
              <a:t> </a:t>
            </a:r>
            <a:r>
              <a:rPr lang="en-US" b="1" dirty="0" err="1"/>
              <a:t>Anabilim</a:t>
            </a:r>
            <a:r>
              <a:rPr lang="en-US" b="1" dirty="0"/>
              <a:t> </a:t>
            </a:r>
            <a:r>
              <a:rPr lang="en-US" b="1" dirty="0" err="1"/>
              <a:t>Dalı</a:t>
            </a:r>
            <a:endParaRPr lang="en-US" dirty="0"/>
          </a:p>
          <a:p>
            <a:pPr>
              <a:buFont typeface="Wingdings" panose="05000000000000000000" pitchFamily="2" charset="2"/>
              <a:buChar char="Ø"/>
            </a:pPr>
            <a:r>
              <a:rPr lang="en-US" b="1" dirty="0" err="1"/>
              <a:t>Üretim</a:t>
            </a:r>
            <a:r>
              <a:rPr lang="en-US" b="1" dirty="0"/>
              <a:t> </a:t>
            </a:r>
            <a:r>
              <a:rPr lang="en-US" b="1" dirty="0" err="1"/>
              <a:t>Yönetimi</a:t>
            </a:r>
            <a:r>
              <a:rPr lang="en-US" b="1" dirty="0"/>
              <a:t> </a:t>
            </a:r>
            <a:r>
              <a:rPr lang="en-US" b="1" dirty="0" err="1"/>
              <a:t>ve</a:t>
            </a:r>
            <a:r>
              <a:rPr lang="en-US" b="1" dirty="0"/>
              <a:t> </a:t>
            </a:r>
            <a:r>
              <a:rPr lang="en-US" b="1" dirty="0" err="1"/>
              <a:t>Pazarlama</a:t>
            </a:r>
            <a:r>
              <a:rPr lang="en-US" b="1" dirty="0"/>
              <a:t> </a:t>
            </a:r>
            <a:r>
              <a:rPr lang="en-US" b="1" dirty="0" err="1"/>
              <a:t>Anabilim</a:t>
            </a:r>
            <a:r>
              <a:rPr lang="en-US" b="1" dirty="0"/>
              <a:t> </a:t>
            </a:r>
            <a:r>
              <a:rPr lang="en-US" b="1" dirty="0" err="1"/>
              <a:t>Dalı</a:t>
            </a:r>
            <a:endParaRPr lang="en-US" dirty="0"/>
          </a:p>
          <a:p>
            <a:pPr>
              <a:buFont typeface="Wingdings" panose="05000000000000000000" pitchFamily="2" charset="2"/>
              <a:buChar char="Ø"/>
            </a:pPr>
            <a:r>
              <a:rPr lang="en-US" dirty="0"/>
              <a:t> </a:t>
            </a:r>
            <a:r>
              <a:rPr lang="en-US" b="1" dirty="0" err="1"/>
              <a:t>Sayısal</a:t>
            </a:r>
            <a:r>
              <a:rPr lang="en-US" b="1" dirty="0"/>
              <a:t> </a:t>
            </a:r>
            <a:r>
              <a:rPr lang="en-US" b="1" dirty="0" err="1"/>
              <a:t>Yöntemler</a:t>
            </a:r>
            <a:r>
              <a:rPr lang="en-US" b="1" dirty="0"/>
              <a:t> </a:t>
            </a:r>
            <a:r>
              <a:rPr lang="en-US" b="1" dirty="0" err="1"/>
              <a:t>Anabilim</a:t>
            </a:r>
            <a:r>
              <a:rPr lang="en-US" b="1" dirty="0"/>
              <a:t> </a:t>
            </a:r>
            <a:r>
              <a:rPr lang="en-US" b="1" dirty="0" err="1"/>
              <a:t>Dalı</a:t>
            </a:r>
            <a:r>
              <a:rPr lang="en-US" dirty="0"/>
              <a:t> </a:t>
            </a:r>
            <a:endParaRPr lang="tr-TR" dirty="0"/>
          </a:p>
          <a:p>
            <a:pPr>
              <a:buFont typeface="Wingdings" panose="05000000000000000000" pitchFamily="2" charset="2"/>
              <a:buChar char="Ø"/>
            </a:pPr>
            <a:r>
              <a:rPr lang="en-US" b="1" dirty="0" err="1"/>
              <a:t>Ticaret</a:t>
            </a:r>
            <a:r>
              <a:rPr lang="en-US" b="1" dirty="0"/>
              <a:t> </a:t>
            </a:r>
            <a:r>
              <a:rPr lang="en-US" b="1" dirty="0" err="1"/>
              <a:t>Hukuku</a:t>
            </a:r>
            <a:r>
              <a:rPr lang="en-US" b="1" dirty="0"/>
              <a:t> </a:t>
            </a:r>
            <a:r>
              <a:rPr lang="en-US" b="1" dirty="0" err="1"/>
              <a:t>Anabilim</a:t>
            </a:r>
            <a:r>
              <a:rPr lang="en-US" b="1" dirty="0"/>
              <a:t> </a:t>
            </a:r>
            <a:r>
              <a:rPr lang="en-US" b="1" dirty="0" err="1"/>
              <a:t>Dalı</a:t>
            </a:r>
            <a:endParaRPr lang="tr-TR" b="1" dirty="0"/>
          </a:p>
          <a:p>
            <a:pPr marL="0" indent="0" algn="just">
              <a:buNone/>
            </a:pPr>
            <a:r>
              <a:rPr lang="tr-TR" dirty="0"/>
              <a:t>Eğitiminiz boyunca alacağınız İşletme Bilimi ile ilgili dersler yukarıda verilen Anabilim Dalı hocaları tarafından verilecektir.</a:t>
            </a:r>
          </a:p>
          <a:p>
            <a:pPr marL="0" indent="0" algn="just">
              <a:buNone/>
            </a:pPr>
            <a:r>
              <a:rPr lang="tr-TR" dirty="0"/>
              <a:t>İlerleyen dönemlerde alacağınız seçmeli dersler ile bu alanlarda uzmanlaşmanız mümkündür.</a:t>
            </a:r>
            <a:endParaRPr lang="en-US" dirty="0"/>
          </a:p>
          <a:p>
            <a:endParaRPr lang="tr-TR" dirty="0"/>
          </a:p>
        </p:txBody>
      </p:sp>
      <p:sp>
        <p:nvSpPr>
          <p:cNvPr id="4" name="Slide Number Placeholder 3">
            <a:extLst>
              <a:ext uri="{FF2B5EF4-FFF2-40B4-BE49-F238E27FC236}">
                <a16:creationId xmlns:a16="http://schemas.microsoft.com/office/drawing/2014/main" id="{5B97181B-03F3-4833-8DB2-B1115559E62F}"/>
              </a:ext>
            </a:extLst>
          </p:cNvPr>
          <p:cNvSpPr>
            <a:spLocks noGrp="1"/>
          </p:cNvSpPr>
          <p:nvPr>
            <p:ph type="sldNum" sz="quarter" idx="12"/>
          </p:nvPr>
        </p:nvSpPr>
        <p:spPr/>
        <p:txBody>
          <a:bodyPr/>
          <a:lstStyle/>
          <a:p>
            <a:fld id="{F302176B-0E47-46AC-8F43-DAB4B8A37D06}" type="slidenum">
              <a:rPr lang="tr-TR" smtClean="0"/>
              <a:pPr/>
              <a:t>87</a:t>
            </a:fld>
            <a:endParaRPr lang="tr-TR"/>
          </a:p>
        </p:txBody>
      </p:sp>
      <p:pic>
        <p:nvPicPr>
          <p:cNvPr id="5" name="Ses 4">
            <a:hlinkClick r:id="" action="ppaction://media"/>
            <a:extLst>
              <a:ext uri="{FF2B5EF4-FFF2-40B4-BE49-F238E27FC236}">
                <a16:creationId xmlns:a16="http://schemas.microsoft.com/office/drawing/2014/main" id="{4F899C6D-74FD-4AFB-BF43-ACAB4C633B2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958218458"/>
      </p:ext>
    </p:extLst>
  </p:cSld>
  <p:clrMapOvr>
    <a:masterClrMapping/>
  </p:clrMapOvr>
  <mc:AlternateContent xmlns:mc="http://schemas.openxmlformats.org/markup-compatibility/2006" xmlns:p14="http://schemas.microsoft.com/office/powerpoint/2010/main">
    <mc:Choice Requires="p14">
      <p:transition spd="slow" p14:dur="2000" advTm="32564"/>
    </mc:Choice>
    <mc:Fallback xmlns="">
      <p:transition spd="slow" advTm="325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ctrTitle"/>
          </p:nvPr>
        </p:nvSpPr>
        <p:spPr/>
        <p:txBody>
          <a:bodyPr>
            <a:normAutofit/>
          </a:bodyPr>
          <a:lstStyle/>
          <a:p>
            <a:r>
              <a:rPr lang="tr-TR" sz="4800" b="1" i="1" dirty="0"/>
              <a:t>AKADEMİK PERSONEL</a:t>
            </a:r>
          </a:p>
        </p:txBody>
      </p:sp>
      <p:pic>
        <p:nvPicPr>
          <p:cNvPr id="2" name="Ses 1">
            <a:hlinkClick r:id="" action="ppaction://media"/>
            <a:extLst>
              <a:ext uri="{FF2B5EF4-FFF2-40B4-BE49-F238E27FC236}">
                <a16:creationId xmlns:a16="http://schemas.microsoft.com/office/drawing/2014/main" id="{BC8FF877-4973-43E0-892B-0247FDBE04E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885243229"/>
      </p:ext>
    </p:extLst>
  </p:cSld>
  <p:clrMapOvr>
    <a:masterClrMapping/>
  </p:clrMapOvr>
  <mc:AlternateContent xmlns:mc="http://schemas.openxmlformats.org/markup-compatibility/2006" xmlns:p14="http://schemas.microsoft.com/office/powerpoint/2010/main">
    <mc:Choice Requires="p14">
      <p:transition spd="slow" p14:dur="2000" advTm="2424"/>
    </mc:Choice>
    <mc:Fallback xmlns="">
      <p:transition spd="slow" advTm="24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F302176B-0E47-46AC-8F43-DAB4B8A37D06}" type="slidenum">
              <a:rPr lang="tr-TR" smtClean="0"/>
              <a:pPr/>
              <a:t>89</a:t>
            </a:fld>
            <a:endParaRPr lang="tr-TR"/>
          </a:p>
        </p:txBody>
      </p:sp>
      <p:sp>
        <p:nvSpPr>
          <p:cNvPr id="12" name="Başlık 3"/>
          <p:cNvSpPr txBox="1">
            <a:spLocks/>
          </p:cNvSpPr>
          <p:nvPr/>
        </p:nvSpPr>
        <p:spPr>
          <a:xfrm>
            <a:off x="6964822" y="457122"/>
            <a:ext cx="4541378" cy="1223963"/>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200" b="1" i="1" dirty="0"/>
              <a:t>AKADEMİK PERSONEL</a:t>
            </a:r>
          </a:p>
        </p:txBody>
      </p:sp>
      <p:pic>
        <p:nvPicPr>
          <p:cNvPr id="4" name="Picture 3">
            <a:extLst>
              <a:ext uri="{FF2B5EF4-FFF2-40B4-BE49-F238E27FC236}">
                <a16:creationId xmlns:a16="http://schemas.microsoft.com/office/drawing/2014/main" id="{8968DE04-8CA5-4E2D-AF08-C2E64C80F30B}"/>
              </a:ext>
            </a:extLst>
          </p:cNvPr>
          <p:cNvPicPr>
            <a:picLocks noChangeAspect="1"/>
          </p:cNvPicPr>
          <p:nvPr/>
        </p:nvPicPr>
        <p:blipFill>
          <a:blip r:embed="rId4"/>
          <a:stretch>
            <a:fillRect/>
          </a:stretch>
        </p:blipFill>
        <p:spPr>
          <a:xfrm>
            <a:off x="3746811" y="1315844"/>
            <a:ext cx="3719970" cy="441363"/>
          </a:xfrm>
          <a:prstGeom prst="rect">
            <a:avLst/>
          </a:prstGeom>
        </p:spPr>
      </p:pic>
      <p:pic>
        <p:nvPicPr>
          <p:cNvPr id="7" name="Picture 6">
            <a:extLst>
              <a:ext uri="{FF2B5EF4-FFF2-40B4-BE49-F238E27FC236}">
                <a16:creationId xmlns:a16="http://schemas.microsoft.com/office/drawing/2014/main" id="{B765936A-012E-464F-8B10-427843D7333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3746" y="2029722"/>
            <a:ext cx="2821256" cy="3456678"/>
          </a:xfrm>
          <a:prstGeom prst="rect">
            <a:avLst/>
          </a:prstGeom>
        </p:spPr>
      </p:pic>
      <p:pic>
        <p:nvPicPr>
          <p:cNvPr id="15" name="Picture 14">
            <a:extLst>
              <a:ext uri="{FF2B5EF4-FFF2-40B4-BE49-F238E27FC236}">
                <a16:creationId xmlns:a16="http://schemas.microsoft.com/office/drawing/2014/main" id="{1DFF82C4-C769-4A8B-85A3-21F7E81FA31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89971" y="2029722"/>
            <a:ext cx="2921616" cy="3456677"/>
          </a:xfrm>
          <a:prstGeom prst="rect">
            <a:avLst/>
          </a:prstGeom>
        </p:spPr>
      </p:pic>
      <p:pic>
        <p:nvPicPr>
          <p:cNvPr id="17" name="Picture 16">
            <a:extLst>
              <a:ext uri="{FF2B5EF4-FFF2-40B4-BE49-F238E27FC236}">
                <a16:creationId xmlns:a16="http://schemas.microsoft.com/office/drawing/2014/main" id="{6867CAB4-F82F-44CC-9058-6A42677D169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56556" y="2029721"/>
            <a:ext cx="2743199" cy="3456677"/>
          </a:xfrm>
          <a:prstGeom prst="rect">
            <a:avLst/>
          </a:prstGeom>
        </p:spPr>
      </p:pic>
      <p:pic>
        <p:nvPicPr>
          <p:cNvPr id="19" name="Picture 18">
            <a:extLst>
              <a:ext uri="{FF2B5EF4-FFF2-40B4-BE49-F238E27FC236}">
                <a16:creationId xmlns:a16="http://schemas.microsoft.com/office/drawing/2014/main" id="{8445AD3D-8CE0-487F-AF5C-605855B9EA6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344724" y="2003241"/>
            <a:ext cx="2430964" cy="2145013"/>
          </a:xfrm>
          <a:prstGeom prst="rect">
            <a:avLst/>
          </a:prstGeom>
        </p:spPr>
      </p:pic>
      <p:pic>
        <p:nvPicPr>
          <p:cNvPr id="5" name="Ses 4">
            <a:hlinkClick r:id="" action="ppaction://media"/>
            <a:extLst>
              <a:ext uri="{FF2B5EF4-FFF2-40B4-BE49-F238E27FC236}">
                <a16:creationId xmlns:a16="http://schemas.microsoft.com/office/drawing/2014/main" id="{711953DB-A126-4534-B1DF-6401AA3C9CC5}"/>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065941565"/>
      </p:ext>
    </p:extLst>
  </p:cSld>
  <p:clrMapOvr>
    <a:masterClrMapping/>
  </p:clrMapOvr>
  <mc:AlternateContent xmlns:mc="http://schemas.openxmlformats.org/markup-compatibility/2006" xmlns:p14="http://schemas.microsoft.com/office/powerpoint/2010/main">
    <mc:Choice Requires="p14">
      <p:transition spd="slow" p14:dur="2000" advTm="15261"/>
    </mc:Choice>
    <mc:Fallback xmlns="">
      <p:transition spd="slow" advTm="152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3600" b="1" i="1" dirty="0"/>
              <a:t>YÜKSEKOKULLAR</a:t>
            </a:r>
          </a:p>
        </p:txBody>
      </p:sp>
      <p:sp>
        <p:nvSpPr>
          <p:cNvPr id="3" name="İçerik Yer Tutucusu 2"/>
          <p:cNvSpPr>
            <a:spLocks noGrp="1"/>
          </p:cNvSpPr>
          <p:nvPr>
            <p:ph idx="1"/>
          </p:nvPr>
        </p:nvSpPr>
        <p:spPr/>
        <p:txBody>
          <a:bodyPr>
            <a:normAutofit/>
          </a:bodyPr>
          <a:lstStyle/>
          <a:p>
            <a:pPr marL="0" indent="0" algn="r">
              <a:lnSpc>
                <a:spcPct val="150000"/>
              </a:lnSpc>
              <a:buNone/>
            </a:pPr>
            <a:r>
              <a:rPr lang="tr-TR" sz="2000" dirty="0"/>
              <a:t>Yabancı Diller Yüksekokulu</a:t>
            </a:r>
          </a:p>
        </p:txBody>
      </p:sp>
      <p:sp>
        <p:nvSpPr>
          <p:cNvPr id="4" name="Slayt Numarası Yer Tutucusu 3"/>
          <p:cNvSpPr>
            <a:spLocks noGrp="1"/>
          </p:cNvSpPr>
          <p:nvPr>
            <p:ph type="sldNum" sz="quarter" idx="12"/>
          </p:nvPr>
        </p:nvSpPr>
        <p:spPr/>
        <p:txBody>
          <a:bodyPr/>
          <a:lstStyle/>
          <a:p>
            <a:fld id="{F302176B-0E47-46AC-8F43-DAB4B8A37D06}" type="slidenum">
              <a:rPr lang="tr-TR" smtClean="0"/>
              <a:pPr/>
              <a:t>9</a:t>
            </a:fld>
            <a:endParaRPr lang="tr-TR"/>
          </a:p>
        </p:txBody>
      </p:sp>
      <p:pic>
        <p:nvPicPr>
          <p:cNvPr id="5" name="Resim 4"/>
          <p:cNvPicPr>
            <a:picLocks noChangeAspect="1"/>
          </p:cNvPicPr>
          <p:nvPr/>
        </p:nvPicPr>
        <p:blipFill>
          <a:blip r:embed="rId2">
            <a:extLst>
              <a:ext uri="{BEBA8EAE-BF5A-486C-A8C5-ECC9F3942E4B}">
                <a14:imgProps xmlns:a14="http://schemas.microsoft.com/office/drawing/2010/main">
                  <a14:imgLayer r:embed="rId3">
                    <a14:imgEffect>
                      <a14:colorTemperature colorTemp="6115"/>
                    </a14:imgEffect>
                    <a14:imgEffect>
                      <a14:brightnessContrast bright="16000" contrast="11000"/>
                    </a14:imgEffect>
                  </a14:imgLayer>
                </a14:imgProps>
              </a:ext>
              <a:ext uri="{28A0092B-C50C-407E-A947-70E740481C1C}">
                <a14:useLocalDpi xmlns:a14="http://schemas.microsoft.com/office/drawing/2010/main" val="0"/>
              </a:ext>
            </a:extLst>
          </a:blip>
          <a:stretch>
            <a:fillRect/>
          </a:stretch>
        </p:blipFill>
        <p:spPr>
          <a:xfrm>
            <a:off x="752386" y="2057401"/>
            <a:ext cx="4913476" cy="3272375"/>
          </a:xfrm>
          <a:prstGeom prst="rect">
            <a:avLst/>
          </a:prstGeom>
        </p:spPr>
      </p:pic>
    </p:spTree>
    <p:extLst>
      <p:ext uri="{BB962C8B-B14F-4D97-AF65-F5344CB8AC3E}">
        <p14:creationId xmlns:p14="http://schemas.microsoft.com/office/powerpoint/2010/main" val="160755206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F302176B-0E47-46AC-8F43-DAB4B8A37D06}" type="slidenum">
              <a:rPr lang="tr-TR" smtClean="0"/>
              <a:pPr/>
              <a:t>90</a:t>
            </a:fld>
            <a:endParaRPr lang="tr-TR"/>
          </a:p>
        </p:txBody>
      </p:sp>
      <p:sp>
        <p:nvSpPr>
          <p:cNvPr id="10" name="Başlık 3"/>
          <p:cNvSpPr txBox="1">
            <a:spLocks/>
          </p:cNvSpPr>
          <p:nvPr/>
        </p:nvSpPr>
        <p:spPr>
          <a:xfrm>
            <a:off x="6964822" y="457122"/>
            <a:ext cx="4541378" cy="1223963"/>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200" b="1" i="1" dirty="0"/>
              <a:t>AKADEMİK PERSONEL</a:t>
            </a:r>
          </a:p>
        </p:txBody>
      </p:sp>
      <p:pic>
        <p:nvPicPr>
          <p:cNvPr id="11" name="Picture 10">
            <a:extLst>
              <a:ext uri="{FF2B5EF4-FFF2-40B4-BE49-F238E27FC236}">
                <a16:creationId xmlns:a16="http://schemas.microsoft.com/office/drawing/2014/main" id="{126DDFAE-5A2E-4989-9707-EB6E1C620986}"/>
              </a:ext>
            </a:extLst>
          </p:cNvPr>
          <p:cNvPicPr>
            <a:picLocks noChangeAspect="1"/>
          </p:cNvPicPr>
          <p:nvPr/>
        </p:nvPicPr>
        <p:blipFill>
          <a:blip r:embed="rId4"/>
          <a:stretch>
            <a:fillRect/>
          </a:stretch>
        </p:blipFill>
        <p:spPr>
          <a:xfrm>
            <a:off x="3531308" y="1386672"/>
            <a:ext cx="3894286" cy="294413"/>
          </a:xfrm>
          <a:prstGeom prst="rect">
            <a:avLst/>
          </a:prstGeom>
        </p:spPr>
      </p:pic>
      <p:pic>
        <p:nvPicPr>
          <p:cNvPr id="13" name="Picture 12">
            <a:extLst>
              <a:ext uri="{FF2B5EF4-FFF2-40B4-BE49-F238E27FC236}">
                <a16:creationId xmlns:a16="http://schemas.microsoft.com/office/drawing/2014/main" id="{3A3C7DB3-E1CF-4FC8-9B94-7877B4949DD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6050" y="2096429"/>
            <a:ext cx="2531808" cy="3401122"/>
          </a:xfrm>
          <a:prstGeom prst="rect">
            <a:avLst/>
          </a:prstGeom>
        </p:spPr>
      </p:pic>
      <p:pic>
        <p:nvPicPr>
          <p:cNvPr id="15" name="Picture 14">
            <a:extLst>
              <a:ext uri="{FF2B5EF4-FFF2-40B4-BE49-F238E27FC236}">
                <a16:creationId xmlns:a16="http://schemas.microsoft.com/office/drawing/2014/main" id="{7EB58456-7CE3-4AFE-9CBF-2479AA5C67C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57184" y="2096429"/>
            <a:ext cx="2430659" cy="3401122"/>
          </a:xfrm>
          <a:prstGeom prst="rect">
            <a:avLst/>
          </a:prstGeom>
        </p:spPr>
      </p:pic>
      <p:pic>
        <p:nvPicPr>
          <p:cNvPr id="17" name="Picture 16">
            <a:extLst>
              <a:ext uri="{FF2B5EF4-FFF2-40B4-BE49-F238E27FC236}">
                <a16:creationId xmlns:a16="http://schemas.microsoft.com/office/drawing/2014/main" id="{6E6272B0-5F02-43E5-B5B0-F7FED7C4ADB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88188" y="2096429"/>
            <a:ext cx="2674812" cy="3401122"/>
          </a:xfrm>
          <a:prstGeom prst="rect">
            <a:avLst/>
          </a:prstGeom>
        </p:spPr>
      </p:pic>
      <p:pic>
        <p:nvPicPr>
          <p:cNvPr id="19" name="Picture 18">
            <a:extLst>
              <a:ext uri="{FF2B5EF4-FFF2-40B4-BE49-F238E27FC236}">
                <a16:creationId xmlns:a16="http://schemas.microsoft.com/office/drawing/2014/main" id="{FBFEAA42-EE5C-4A25-9DC3-D9F646BB127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946855" y="2096429"/>
            <a:ext cx="2505510" cy="2263698"/>
          </a:xfrm>
          <a:prstGeom prst="rect">
            <a:avLst/>
          </a:prstGeom>
        </p:spPr>
      </p:pic>
      <p:pic>
        <p:nvPicPr>
          <p:cNvPr id="3" name="Ses 2">
            <a:hlinkClick r:id="" action="ppaction://media"/>
            <a:extLst>
              <a:ext uri="{FF2B5EF4-FFF2-40B4-BE49-F238E27FC236}">
                <a16:creationId xmlns:a16="http://schemas.microsoft.com/office/drawing/2014/main" id="{6C67A8C8-53F0-4119-B429-EB1249AD70C6}"/>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19706501"/>
      </p:ext>
    </p:extLst>
  </p:cSld>
  <p:clrMapOvr>
    <a:masterClrMapping/>
  </p:clrMapOvr>
  <mc:AlternateContent xmlns:mc="http://schemas.openxmlformats.org/markup-compatibility/2006" xmlns:p14="http://schemas.microsoft.com/office/powerpoint/2010/main">
    <mc:Choice Requires="p14">
      <p:transition spd="slow" p14:dur="2000" advTm="3446"/>
    </mc:Choice>
    <mc:Fallback xmlns="">
      <p:transition spd="slow" advTm="34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F302176B-0E47-46AC-8F43-DAB4B8A37D06}" type="slidenum">
              <a:rPr lang="tr-TR" smtClean="0"/>
              <a:pPr/>
              <a:t>91</a:t>
            </a:fld>
            <a:endParaRPr lang="tr-TR"/>
          </a:p>
        </p:txBody>
      </p:sp>
      <p:sp>
        <p:nvSpPr>
          <p:cNvPr id="10" name="Başlık 3"/>
          <p:cNvSpPr txBox="1">
            <a:spLocks/>
          </p:cNvSpPr>
          <p:nvPr/>
        </p:nvSpPr>
        <p:spPr>
          <a:xfrm>
            <a:off x="6964822" y="457122"/>
            <a:ext cx="4541378" cy="1223963"/>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200" b="1" i="1" dirty="0"/>
              <a:t>AKADEMİK PERSONEL</a:t>
            </a:r>
          </a:p>
        </p:txBody>
      </p:sp>
      <p:pic>
        <p:nvPicPr>
          <p:cNvPr id="11" name="Picture 10">
            <a:extLst>
              <a:ext uri="{FF2B5EF4-FFF2-40B4-BE49-F238E27FC236}">
                <a16:creationId xmlns:a16="http://schemas.microsoft.com/office/drawing/2014/main" id="{54DFD7DF-A139-4E05-89E4-E0ACC16941F0}"/>
              </a:ext>
            </a:extLst>
          </p:cNvPr>
          <p:cNvPicPr>
            <a:picLocks noChangeAspect="1"/>
          </p:cNvPicPr>
          <p:nvPr/>
        </p:nvPicPr>
        <p:blipFill>
          <a:blip r:embed="rId4"/>
          <a:stretch>
            <a:fillRect/>
          </a:stretch>
        </p:blipFill>
        <p:spPr>
          <a:xfrm>
            <a:off x="3679903" y="1282390"/>
            <a:ext cx="3826940" cy="398695"/>
          </a:xfrm>
          <a:prstGeom prst="rect">
            <a:avLst/>
          </a:prstGeom>
        </p:spPr>
      </p:pic>
      <p:pic>
        <p:nvPicPr>
          <p:cNvPr id="13" name="Picture 12">
            <a:extLst>
              <a:ext uri="{FF2B5EF4-FFF2-40B4-BE49-F238E27FC236}">
                <a16:creationId xmlns:a16="http://schemas.microsoft.com/office/drawing/2014/main" id="{0CF9AB67-FBDE-4A7E-B284-65F156C3189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8694" y="2074127"/>
            <a:ext cx="3156243" cy="3412272"/>
          </a:xfrm>
          <a:prstGeom prst="rect">
            <a:avLst/>
          </a:prstGeom>
        </p:spPr>
      </p:pic>
      <p:pic>
        <p:nvPicPr>
          <p:cNvPr id="15" name="Picture 14">
            <a:extLst>
              <a:ext uri="{FF2B5EF4-FFF2-40B4-BE49-F238E27FC236}">
                <a16:creationId xmlns:a16="http://schemas.microsoft.com/office/drawing/2014/main" id="{745555D3-6C52-4E44-A34C-32640E74F90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15522" y="2074127"/>
            <a:ext cx="3376138" cy="3412271"/>
          </a:xfrm>
          <a:prstGeom prst="rect">
            <a:avLst/>
          </a:prstGeom>
        </p:spPr>
      </p:pic>
      <p:pic>
        <p:nvPicPr>
          <p:cNvPr id="17" name="Picture 16">
            <a:extLst>
              <a:ext uri="{FF2B5EF4-FFF2-40B4-BE49-F238E27FC236}">
                <a16:creationId xmlns:a16="http://schemas.microsoft.com/office/drawing/2014/main" id="{E570166F-0641-456D-A23F-AED4A4B546E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74205" y="2074128"/>
            <a:ext cx="3010829" cy="3412270"/>
          </a:xfrm>
          <a:prstGeom prst="rect">
            <a:avLst/>
          </a:prstGeom>
        </p:spPr>
      </p:pic>
      <p:pic>
        <p:nvPicPr>
          <p:cNvPr id="3" name="Ses 2">
            <a:hlinkClick r:id="" action="ppaction://media"/>
            <a:extLst>
              <a:ext uri="{FF2B5EF4-FFF2-40B4-BE49-F238E27FC236}">
                <a16:creationId xmlns:a16="http://schemas.microsoft.com/office/drawing/2014/main" id="{18455BA0-C695-4C1D-82E8-D1F6AEF0E080}"/>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317850783"/>
      </p:ext>
    </p:extLst>
  </p:cSld>
  <p:clrMapOvr>
    <a:masterClrMapping/>
  </p:clrMapOvr>
  <mc:AlternateContent xmlns:mc="http://schemas.openxmlformats.org/markup-compatibility/2006" xmlns:p14="http://schemas.microsoft.com/office/powerpoint/2010/main">
    <mc:Choice Requires="p14">
      <p:transition spd="slow" p14:dur="2000" advTm="2355"/>
    </mc:Choice>
    <mc:Fallback xmlns="">
      <p:transition spd="slow" advTm="23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3"/>
          <p:cNvSpPr>
            <a:spLocks noGrp="1"/>
          </p:cNvSpPr>
          <p:nvPr>
            <p:ph type="sldNum" sz="quarter" idx="12"/>
          </p:nvPr>
        </p:nvSpPr>
        <p:spPr/>
        <p:txBody>
          <a:bodyPr/>
          <a:lstStyle/>
          <a:p>
            <a:fld id="{F302176B-0E47-46AC-8F43-DAB4B8A37D06}" type="slidenum">
              <a:rPr lang="tr-TR" smtClean="0"/>
              <a:pPr/>
              <a:t>92</a:t>
            </a:fld>
            <a:endParaRPr lang="tr-TR"/>
          </a:p>
        </p:txBody>
      </p:sp>
      <p:sp>
        <p:nvSpPr>
          <p:cNvPr id="11" name="Başlık 3"/>
          <p:cNvSpPr txBox="1">
            <a:spLocks/>
          </p:cNvSpPr>
          <p:nvPr/>
        </p:nvSpPr>
        <p:spPr>
          <a:xfrm>
            <a:off x="6964822" y="457122"/>
            <a:ext cx="4541378" cy="1223963"/>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200" b="1" i="1" dirty="0"/>
              <a:t>AKADEMİK PERSONEL</a:t>
            </a:r>
          </a:p>
        </p:txBody>
      </p:sp>
      <p:pic>
        <p:nvPicPr>
          <p:cNvPr id="8" name="Picture 7">
            <a:extLst>
              <a:ext uri="{FF2B5EF4-FFF2-40B4-BE49-F238E27FC236}">
                <a16:creationId xmlns:a16="http://schemas.microsoft.com/office/drawing/2014/main" id="{A648F304-D2C0-4027-8033-D917EB3C114E}"/>
              </a:ext>
            </a:extLst>
          </p:cNvPr>
          <p:cNvPicPr>
            <a:picLocks noChangeAspect="1"/>
          </p:cNvPicPr>
          <p:nvPr/>
        </p:nvPicPr>
        <p:blipFill>
          <a:blip r:embed="rId4"/>
          <a:stretch>
            <a:fillRect/>
          </a:stretch>
        </p:blipFill>
        <p:spPr>
          <a:xfrm>
            <a:off x="3743279" y="1424967"/>
            <a:ext cx="3510170" cy="332239"/>
          </a:xfrm>
          <a:prstGeom prst="rect">
            <a:avLst/>
          </a:prstGeom>
        </p:spPr>
      </p:pic>
      <p:pic>
        <p:nvPicPr>
          <p:cNvPr id="13" name="Picture 12">
            <a:extLst>
              <a:ext uri="{FF2B5EF4-FFF2-40B4-BE49-F238E27FC236}">
                <a16:creationId xmlns:a16="http://schemas.microsoft.com/office/drawing/2014/main" id="{4B4E3A3D-5817-4B45-B247-E2689CEA4C4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4018" y="2170213"/>
            <a:ext cx="3283446" cy="3360792"/>
          </a:xfrm>
          <a:prstGeom prst="rect">
            <a:avLst/>
          </a:prstGeom>
        </p:spPr>
      </p:pic>
      <p:pic>
        <p:nvPicPr>
          <p:cNvPr id="15" name="Picture 14">
            <a:extLst>
              <a:ext uri="{FF2B5EF4-FFF2-40B4-BE49-F238E27FC236}">
                <a16:creationId xmlns:a16="http://schemas.microsoft.com/office/drawing/2014/main" id="{DF128D93-ACC3-43D1-86D3-F5CB3C50BCB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05454" y="2170213"/>
            <a:ext cx="3178097" cy="3360791"/>
          </a:xfrm>
          <a:prstGeom prst="rect">
            <a:avLst/>
          </a:prstGeom>
        </p:spPr>
      </p:pic>
      <p:pic>
        <p:nvPicPr>
          <p:cNvPr id="17" name="Picture 16">
            <a:extLst>
              <a:ext uri="{FF2B5EF4-FFF2-40B4-BE49-F238E27FC236}">
                <a16:creationId xmlns:a16="http://schemas.microsoft.com/office/drawing/2014/main" id="{DA73CF04-A8D4-438E-9E5F-C98A120DBA1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51541" y="2170213"/>
            <a:ext cx="3106067" cy="3360791"/>
          </a:xfrm>
          <a:prstGeom prst="rect">
            <a:avLst/>
          </a:prstGeom>
        </p:spPr>
      </p:pic>
      <p:pic>
        <p:nvPicPr>
          <p:cNvPr id="2" name="Ses 1">
            <a:hlinkClick r:id="" action="ppaction://media"/>
            <a:extLst>
              <a:ext uri="{FF2B5EF4-FFF2-40B4-BE49-F238E27FC236}">
                <a16:creationId xmlns:a16="http://schemas.microsoft.com/office/drawing/2014/main" id="{545DE2C0-3844-429A-94E3-AE93646A2EB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913583304"/>
      </p:ext>
    </p:extLst>
  </p:cSld>
  <p:clrMapOvr>
    <a:masterClrMapping/>
  </p:clrMapOvr>
  <mc:AlternateContent xmlns:mc="http://schemas.openxmlformats.org/markup-compatibility/2006" xmlns:p14="http://schemas.microsoft.com/office/powerpoint/2010/main">
    <mc:Choice Requires="p14">
      <p:transition spd="slow" p14:dur="2000" advTm="2749"/>
    </mc:Choice>
    <mc:Fallback xmlns="">
      <p:transition spd="slow" advTm="27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3"/>
          <p:cNvSpPr>
            <a:spLocks noGrp="1"/>
          </p:cNvSpPr>
          <p:nvPr>
            <p:ph type="sldNum" sz="quarter" idx="12"/>
          </p:nvPr>
        </p:nvSpPr>
        <p:spPr/>
        <p:txBody>
          <a:bodyPr/>
          <a:lstStyle/>
          <a:p>
            <a:fld id="{F302176B-0E47-46AC-8F43-DAB4B8A37D06}" type="slidenum">
              <a:rPr lang="tr-TR" smtClean="0"/>
              <a:pPr/>
              <a:t>93</a:t>
            </a:fld>
            <a:endParaRPr lang="tr-TR"/>
          </a:p>
        </p:txBody>
      </p:sp>
      <p:sp>
        <p:nvSpPr>
          <p:cNvPr id="12" name="Başlık 3"/>
          <p:cNvSpPr txBox="1">
            <a:spLocks/>
          </p:cNvSpPr>
          <p:nvPr/>
        </p:nvSpPr>
        <p:spPr>
          <a:xfrm>
            <a:off x="6964822" y="457122"/>
            <a:ext cx="4541378" cy="1223963"/>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200" b="1" i="1" dirty="0"/>
              <a:t>AKADEMİK PERSONEL</a:t>
            </a:r>
          </a:p>
        </p:txBody>
      </p:sp>
      <p:pic>
        <p:nvPicPr>
          <p:cNvPr id="5" name="Picture 4">
            <a:extLst>
              <a:ext uri="{FF2B5EF4-FFF2-40B4-BE49-F238E27FC236}">
                <a16:creationId xmlns:a16="http://schemas.microsoft.com/office/drawing/2014/main" id="{956AD720-88F5-4185-9807-3B72DD99705F}"/>
              </a:ext>
            </a:extLst>
          </p:cNvPr>
          <p:cNvPicPr>
            <a:picLocks noChangeAspect="1"/>
          </p:cNvPicPr>
          <p:nvPr/>
        </p:nvPicPr>
        <p:blipFill>
          <a:blip r:embed="rId4"/>
          <a:stretch>
            <a:fillRect/>
          </a:stretch>
        </p:blipFill>
        <p:spPr>
          <a:xfrm>
            <a:off x="4249784" y="1471506"/>
            <a:ext cx="2898876" cy="288576"/>
          </a:xfrm>
          <a:prstGeom prst="rect">
            <a:avLst/>
          </a:prstGeom>
        </p:spPr>
      </p:pic>
      <p:pic>
        <p:nvPicPr>
          <p:cNvPr id="13" name="Picture 12">
            <a:extLst>
              <a:ext uri="{FF2B5EF4-FFF2-40B4-BE49-F238E27FC236}">
                <a16:creationId xmlns:a16="http://schemas.microsoft.com/office/drawing/2014/main" id="{6A35E576-9AD1-48B9-AC09-DA77EED89ED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67308" y="2370251"/>
            <a:ext cx="4172016" cy="3015787"/>
          </a:xfrm>
          <a:prstGeom prst="rect">
            <a:avLst/>
          </a:prstGeom>
        </p:spPr>
      </p:pic>
      <p:pic>
        <p:nvPicPr>
          <p:cNvPr id="2" name="Ses 1">
            <a:hlinkClick r:id="" action="ppaction://media"/>
            <a:extLst>
              <a:ext uri="{FF2B5EF4-FFF2-40B4-BE49-F238E27FC236}">
                <a16:creationId xmlns:a16="http://schemas.microsoft.com/office/drawing/2014/main" id="{80BED7F5-ABBF-4351-93E4-D201CEDDA4A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626888828"/>
      </p:ext>
    </p:extLst>
  </p:cSld>
  <p:clrMapOvr>
    <a:masterClrMapping/>
  </p:clrMapOvr>
  <mc:AlternateContent xmlns:mc="http://schemas.openxmlformats.org/markup-compatibility/2006" xmlns:p14="http://schemas.microsoft.com/office/powerpoint/2010/main">
    <mc:Choice Requires="p14">
      <p:transition spd="slow" p14:dur="2000" advTm="3121"/>
    </mc:Choice>
    <mc:Fallback xmlns="">
      <p:transition spd="slow" advTm="31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F302176B-0E47-46AC-8F43-DAB4B8A37D06}" type="slidenum">
              <a:rPr lang="tr-TR" smtClean="0"/>
              <a:pPr/>
              <a:t>94</a:t>
            </a:fld>
            <a:endParaRPr lang="tr-TR"/>
          </a:p>
        </p:txBody>
      </p:sp>
      <p:sp>
        <p:nvSpPr>
          <p:cNvPr id="7" name="Başlık 3"/>
          <p:cNvSpPr txBox="1">
            <a:spLocks/>
          </p:cNvSpPr>
          <p:nvPr/>
        </p:nvSpPr>
        <p:spPr>
          <a:xfrm>
            <a:off x="-247828" y="1089292"/>
            <a:ext cx="12117936" cy="1223963"/>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pPr algn="ctr"/>
            <a:endParaRPr lang="tr-TR" sz="3200" b="1" i="1" dirty="0"/>
          </a:p>
        </p:txBody>
      </p:sp>
      <p:pic>
        <p:nvPicPr>
          <p:cNvPr id="9" name="Picture 8">
            <a:extLst>
              <a:ext uri="{FF2B5EF4-FFF2-40B4-BE49-F238E27FC236}">
                <a16:creationId xmlns:a16="http://schemas.microsoft.com/office/drawing/2014/main" id="{76A25679-B4B2-44ED-8DAA-CB44A46EA95D}"/>
              </a:ext>
            </a:extLst>
          </p:cNvPr>
          <p:cNvPicPr>
            <a:picLocks noChangeAspect="1"/>
          </p:cNvPicPr>
          <p:nvPr/>
        </p:nvPicPr>
        <p:blipFill>
          <a:blip r:embed="rId4"/>
          <a:stretch>
            <a:fillRect/>
          </a:stretch>
        </p:blipFill>
        <p:spPr>
          <a:xfrm>
            <a:off x="1024510" y="603305"/>
            <a:ext cx="10142980" cy="5651390"/>
          </a:xfrm>
          <a:prstGeom prst="rect">
            <a:avLst/>
          </a:prstGeom>
        </p:spPr>
      </p:pic>
      <p:pic>
        <p:nvPicPr>
          <p:cNvPr id="5" name="Ses 4">
            <a:hlinkClick r:id="" action="ppaction://media"/>
            <a:extLst>
              <a:ext uri="{FF2B5EF4-FFF2-40B4-BE49-F238E27FC236}">
                <a16:creationId xmlns:a16="http://schemas.microsoft.com/office/drawing/2014/main" id="{A1BED866-A787-47F8-8CAA-9E5DA012944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4009493564"/>
      </p:ext>
    </p:extLst>
  </p:cSld>
  <p:clrMapOvr>
    <a:masterClrMapping/>
  </p:clrMapOvr>
  <mc:AlternateContent xmlns:mc="http://schemas.openxmlformats.org/markup-compatibility/2006" xmlns:p14="http://schemas.microsoft.com/office/powerpoint/2010/main">
    <mc:Choice Requires="p14">
      <p:transition spd="slow" p14:dur="2000" advTm="10683"/>
    </mc:Choice>
    <mc:Fallback xmlns="">
      <p:transition spd="slow" advTm="106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F302176B-0E47-46AC-8F43-DAB4B8A37D06}" type="slidenum">
              <a:rPr lang="tr-TR" smtClean="0"/>
              <a:pPr/>
              <a:t>95</a:t>
            </a:fld>
            <a:endParaRPr lang="tr-TR"/>
          </a:p>
        </p:txBody>
      </p:sp>
      <p:sp>
        <p:nvSpPr>
          <p:cNvPr id="7" name="Başlık 3"/>
          <p:cNvSpPr txBox="1">
            <a:spLocks/>
          </p:cNvSpPr>
          <p:nvPr/>
        </p:nvSpPr>
        <p:spPr>
          <a:xfrm>
            <a:off x="-247828" y="1089292"/>
            <a:ext cx="12117936" cy="1223963"/>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pPr algn="ctr"/>
            <a:endParaRPr lang="tr-TR" sz="3200" b="1" i="1" dirty="0"/>
          </a:p>
        </p:txBody>
      </p:sp>
      <p:pic>
        <p:nvPicPr>
          <p:cNvPr id="9" name="Picture 8">
            <a:extLst>
              <a:ext uri="{FF2B5EF4-FFF2-40B4-BE49-F238E27FC236}">
                <a16:creationId xmlns:a16="http://schemas.microsoft.com/office/drawing/2014/main" id="{4A727FF9-9065-4D7A-A80B-180944672866}"/>
              </a:ext>
            </a:extLst>
          </p:cNvPr>
          <p:cNvPicPr>
            <a:picLocks noChangeAspect="1"/>
          </p:cNvPicPr>
          <p:nvPr/>
        </p:nvPicPr>
        <p:blipFill>
          <a:blip r:embed="rId4"/>
          <a:stretch>
            <a:fillRect/>
          </a:stretch>
        </p:blipFill>
        <p:spPr>
          <a:xfrm>
            <a:off x="1115705" y="639261"/>
            <a:ext cx="10390495" cy="5837739"/>
          </a:xfrm>
          <a:prstGeom prst="rect">
            <a:avLst/>
          </a:prstGeom>
        </p:spPr>
      </p:pic>
      <p:pic>
        <p:nvPicPr>
          <p:cNvPr id="3" name="Ses 2">
            <a:hlinkClick r:id="" action="ppaction://media"/>
            <a:extLst>
              <a:ext uri="{FF2B5EF4-FFF2-40B4-BE49-F238E27FC236}">
                <a16:creationId xmlns:a16="http://schemas.microsoft.com/office/drawing/2014/main" id="{D7D49590-43C4-49F4-87D5-E676AADDDD9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606362682"/>
      </p:ext>
    </p:extLst>
  </p:cSld>
  <p:clrMapOvr>
    <a:masterClrMapping/>
  </p:clrMapOvr>
  <mc:AlternateContent xmlns:mc="http://schemas.openxmlformats.org/markup-compatibility/2006" xmlns:p14="http://schemas.microsoft.com/office/powerpoint/2010/main">
    <mc:Choice Requires="p14">
      <p:transition spd="slow" p14:dur="2000" advTm="3655"/>
    </mc:Choice>
    <mc:Fallback xmlns="">
      <p:transition spd="slow" advTm="36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F302176B-0E47-46AC-8F43-DAB4B8A37D06}" type="slidenum">
              <a:rPr lang="tr-TR" smtClean="0"/>
              <a:pPr/>
              <a:t>96</a:t>
            </a:fld>
            <a:endParaRPr lang="tr-TR"/>
          </a:p>
        </p:txBody>
      </p:sp>
      <p:sp>
        <p:nvSpPr>
          <p:cNvPr id="4" name="Metin kutusu 3"/>
          <p:cNvSpPr txBox="1"/>
          <p:nvPr/>
        </p:nvSpPr>
        <p:spPr>
          <a:xfrm>
            <a:off x="3535748" y="836341"/>
            <a:ext cx="8116324" cy="369332"/>
          </a:xfrm>
          <a:prstGeom prst="rect">
            <a:avLst/>
          </a:prstGeom>
          <a:noFill/>
        </p:spPr>
        <p:txBody>
          <a:bodyPr wrap="none" rtlCol="0">
            <a:spAutoFit/>
          </a:bodyPr>
          <a:lstStyle/>
          <a:p>
            <a:r>
              <a:rPr lang="tr-TR" b="1" dirty="0"/>
              <a:t>Psikolojik Danışma ve Rehberlik Eğitim, Uygulama ve Araştırma Merkezi</a:t>
            </a:r>
          </a:p>
        </p:txBody>
      </p:sp>
      <p:sp>
        <p:nvSpPr>
          <p:cNvPr id="5" name="Metin kutusu 4"/>
          <p:cNvSpPr txBox="1"/>
          <p:nvPr/>
        </p:nvSpPr>
        <p:spPr>
          <a:xfrm>
            <a:off x="4684069" y="1295889"/>
            <a:ext cx="5450531" cy="369332"/>
          </a:xfrm>
          <a:prstGeom prst="rect">
            <a:avLst/>
          </a:prstGeom>
          <a:noFill/>
        </p:spPr>
        <p:txBody>
          <a:bodyPr wrap="none" rtlCol="0">
            <a:spAutoFit/>
          </a:bodyPr>
          <a:lstStyle/>
          <a:p>
            <a:r>
              <a:rPr lang="tr-TR" dirty="0"/>
              <a:t>Bağlantı adresi: https://www.pau.edu.tr/pdrem</a:t>
            </a:r>
          </a:p>
        </p:txBody>
      </p:sp>
      <p:pic>
        <p:nvPicPr>
          <p:cNvPr id="6" name="Resim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1674346"/>
            <a:ext cx="10058400" cy="5038688"/>
          </a:xfrm>
          <a:prstGeom prst="rect">
            <a:avLst/>
          </a:prstGeom>
        </p:spPr>
      </p:pic>
    </p:spTree>
    <p:extLst>
      <p:ext uri="{BB962C8B-B14F-4D97-AF65-F5344CB8AC3E}">
        <p14:creationId xmlns:p14="http://schemas.microsoft.com/office/powerpoint/2010/main" val="189333326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F302176B-0E47-46AC-8F43-DAB4B8A37D06}" type="slidenum">
              <a:rPr lang="tr-TR" smtClean="0"/>
              <a:pPr/>
              <a:t>97</a:t>
            </a:fld>
            <a:endParaRPr lang="tr-TR"/>
          </a:p>
        </p:txBody>
      </p:sp>
      <p:sp>
        <p:nvSpPr>
          <p:cNvPr id="4" name="Metin kutusu 3"/>
          <p:cNvSpPr txBox="1"/>
          <p:nvPr/>
        </p:nvSpPr>
        <p:spPr>
          <a:xfrm>
            <a:off x="3535748" y="836341"/>
            <a:ext cx="8116324" cy="369332"/>
          </a:xfrm>
          <a:prstGeom prst="rect">
            <a:avLst/>
          </a:prstGeom>
          <a:noFill/>
        </p:spPr>
        <p:txBody>
          <a:bodyPr wrap="none" rtlCol="0">
            <a:spAutoFit/>
          </a:bodyPr>
          <a:lstStyle/>
          <a:p>
            <a:r>
              <a:rPr lang="tr-TR" b="1" dirty="0"/>
              <a:t>Psikolojik Danışma ve Rehberlik Eğitim, Uygulama ve Araştırma Merkezi</a:t>
            </a:r>
          </a:p>
        </p:txBody>
      </p:sp>
      <p:sp>
        <p:nvSpPr>
          <p:cNvPr id="5" name="Metin kutusu 4"/>
          <p:cNvSpPr txBox="1"/>
          <p:nvPr/>
        </p:nvSpPr>
        <p:spPr>
          <a:xfrm>
            <a:off x="3623914" y="1276369"/>
            <a:ext cx="7882286" cy="369332"/>
          </a:xfrm>
          <a:prstGeom prst="rect">
            <a:avLst/>
          </a:prstGeom>
          <a:noFill/>
        </p:spPr>
        <p:txBody>
          <a:bodyPr wrap="none" rtlCol="0">
            <a:spAutoFit/>
          </a:bodyPr>
          <a:lstStyle/>
          <a:p>
            <a:r>
              <a:rPr lang="tr-TR" dirty="0"/>
              <a:t>Bağlantı adresi: https://www.pau.edu.tr/pdrem/tr/sayfa/oryantasyon</a:t>
            </a:r>
          </a:p>
        </p:txBody>
      </p:sp>
      <p:pic>
        <p:nvPicPr>
          <p:cNvPr id="6" name="Resim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1716398"/>
            <a:ext cx="10058400" cy="4954583"/>
          </a:xfrm>
          <a:prstGeom prst="rect">
            <a:avLst/>
          </a:prstGeom>
        </p:spPr>
      </p:pic>
    </p:spTree>
    <p:extLst>
      <p:ext uri="{BB962C8B-B14F-4D97-AF65-F5344CB8AC3E}">
        <p14:creationId xmlns:p14="http://schemas.microsoft.com/office/powerpoint/2010/main" val="236980857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F302176B-0E47-46AC-8F43-DAB4B8A37D06}" type="slidenum">
              <a:rPr lang="tr-TR" smtClean="0"/>
              <a:pPr/>
              <a:t>98</a:t>
            </a:fld>
            <a:endParaRPr lang="tr-TR"/>
          </a:p>
        </p:txBody>
      </p:sp>
      <p:sp>
        <p:nvSpPr>
          <p:cNvPr id="3" name="Metin kutusu 2"/>
          <p:cNvSpPr txBox="1"/>
          <p:nvPr/>
        </p:nvSpPr>
        <p:spPr>
          <a:xfrm>
            <a:off x="1469985" y="1943494"/>
            <a:ext cx="8843595" cy="3139321"/>
          </a:xfrm>
          <a:prstGeom prst="rect">
            <a:avLst/>
          </a:prstGeom>
          <a:noFill/>
        </p:spPr>
        <p:txBody>
          <a:bodyPr wrap="square" rtlCol="0">
            <a:spAutoFit/>
          </a:bodyPr>
          <a:lstStyle/>
          <a:p>
            <a:r>
              <a:rPr lang="tr-TR" dirty="0"/>
              <a:t>-Pusula bilgi sistemine sadece yeni kayıt olan öğrenciler için değil, bütün sınıf seviyelerindeki </a:t>
            </a:r>
            <a:r>
              <a:rPr lang="tr-TR" dirty="0" err="1"/>
              <a:t>önlisans</a:t>
            </a:r>
            <a:r>
              <a:rPr lang="tr-TR" dirty="0"/>
              <a:t>, lisans ve lisansüstü öğrencilerinin akademik ve psikolojik dayanıklılığını artırmaya yönelik çeşitli konuları içeren ve öğrencilerin </a:t>
            </a:r>
            <a:r>
              <a:rPr lang="tr-TR" b="1" dirty="0"/>
              <a:t>EDS</a:t>
            </a:r>
            <a:r>
              <a:rPr lang="tr-TR" dirty="0"/>
              <a:t> üzerinden 14 haftalık kredisiz bir ders olarak takip edebileceği </a:t>
            </a:r>
            <a:r>
              <a:rPr lang="tr-TR" b="1" dirty="0"/>
              <a:t>ORY101</a:t>
            </a:r>
            <a:r>
              <a:rPr lang="tr-TR" dirty="0"/>
              <a:t> kodlu Oryantasyon dersi eklenmiştir. </a:t>
            </a:r>
          </a:p>
          <a:p>
            <a:endParaRPr lang="tr-TR" dirty="0"/>
          </a:p>
          <a:p>
            <a:r>
              <a:rPr lang="tr-TR" dirty="0"/>
              <a:t>-Her öğrenci kendi hızına ve rutinine göre ORY101 dersini uzaktan takip edebileceği bir planlama yapabilecektir. </a:t>
            </a:r>
          </a:p>
          <a:p>
            <a:endParaRPr lang="tr-TR" dirty="0"/>
          </a:p>
          <a:p>
            <a:r>
              <a:rPr lang="tr-TR" dirty="0"/>
              <a:t>-Oryantasyon Kitapçığı ve Denizli Tanıtım Broşürü de </a:t>
            </a:r>
            <a:r>
              <a:rPr lang="tr-TR" dirty="0" err="1"/>
              <a:t>EDS’deki</a:t>
            </a:r>
            <a:r>
              <a:rPr lang="tr-TR" dirty="0"/>
              <a:t> ORY101 kodlu dersin içerisine PDREM tarafından yüklenecektir. </a:t>
            </a:r>
          </a:p>
        </p:txBody>
      </p:sp>
      <p:sp>
        <p:nvSpPr>
          <p:cNvPr id="5" name="Metin kutusu 4"/>
          <p:cNvSpPr txBox="1"/>
          <p:nvPr/>
        </p:nvSpPr>
        <p:spPr>
          <a:xfrm>
            <a:off x="3535748" y="836341"/>
            <a:ext cx="8116324" cy="369332"/>
          </a:xfrm>
          <a:prstGeom prst="rect">
            <a:avLst/>
          </a:prstGeom>
          <a:noFill/>
        </p:spPr>
        <p:txBody>
          <a:bodyPr wrap="none" rtlCol="0">
            <a:spAutoFit/>
          </a:bodyPr>
          <a:lstStyle/>
          <a:p>
            <a:r>
              <a:rPr lang="tr-TR" b="1" dirty="0"/>
              <a:t>Psikolojik Danışma ve Rehberlik Eğitim, Uygulama ve Araştırma Merkezi</a:t>
            </a:r>
          </a:p>
        </p:txBody>
      </p:sp>
    </p:spTree>
    <p:extLst>
      <p:ext uri="{BB962C8B-B14F-4D97-AF65-F5344CB8AC3E}">
        <p14:creationId xmlns:p14="http://schemas.microsoft.com/office/powerpoint/2010/main" val="216036090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8A89F43-9036-4DB7-8126-2E86332B51D9}"/>
              </a:ext>
            </a:extLst>
          </p:cNvPr>
          <p:cNvSpPr>
            <a:spLocks noGrp="1"/>
          </p:cNvSpPr>
          <p:nvPr>
            <p:ph type="title"/>
          </p:nvPr>
        </p:nvSpPr>
        <p:spPr/>
        <p:txBody>
          <a:bodyPr/>
          <a:lstStyle/>
          <a:p>
            <a:r>
              <a:rPr lang="tr-TR" dirty="0" err="1"/>
              <a:t>Ory</a:t>
            </a:r>
            <a:r>
              <a:rPr lang="tr-TR" dirty="0"/>
              <a:t> 101 dersi</a:t>
            </a:r>
          </a:p>
        </p:txBody>
      </p:sp>
      <p:sp>
        <p:nvSpPr>
          <p:cNvPr id="3" name="İçerik Yer Tutucusu 2">
            <a:extLst>
              <a:ext uri="{FF2B5EF4-FFF2-40B4-BE49-F238E27FC236}">
                <a16:creationId xmlns:a16="http://schemas.microsoft.com/office/drawing/2014/main" id="{250CB262-B2EE-4E49-9030-DAE43BD81B5D}"/>
              </a:ext>
            </a:extLst>
          </p:cNvPr>
          <p:cNvSpPr>
            <a:spLocks noGrp="1"/>
          </p:cNvSpPr>
          <p:nvPr>
            <p:ph idx="1"/>
          </p:nvPr>
        </p:nvSpPr>
        <p:spPr/>
        <p:txBody>
          <a:bodyPr/>
          <a:lstStyle/>
          <a:p>
            <a:pPr marL="0" indent="0">
              <a:buNone/>
            </a:pPr>
            <a:r>
              <a:rPr lang="tr-TR" b="0" i="0" dirty="0" err="1">
                <a:effectLst/>
                <a:latin typeface="+mj-lt"/>
              </a:rPr>
              <a:t>EDS’de</a:t>
            </a:r>
            <a:r>
              <a:rPr lang="tr-TR" b="0" i="0" dirty="0">
                <a:effectLst/>
                <a:latin typeface="+mj-lt"/>
              </a:rPr>
              <a:t> 14 haftalık ORY 101 dersi bulunmaktadır. </a:t>
            </a:r>
          </a:p>
          <a:p>
            <a:pPr marL="0" indent="0">
              <a:buNone/>
            </a:pPr>
            <a:r>
              <a:rPr lang="tr-TR" b="0" i="0" dirty="0">
                <a:effectLst/>
                <a:latin typeface="+mj-lt"/>
              </a:rPr>
              <a:t>Bu ders devam zorunluluğu olan ya da geçme kalma durumu olan bir ders değildir. Burada kendi kendine yardım şeklinde, öğrencilerimizin uyum sağlamasına yardım edecek içerikler bulunmaktadır.</a:t>
            </a:r>
          </a:p>
          <a:p>
            <a:pPr marL="0" indent="0">
              <a:buNone/>
            </a:pPr>
            <a:r>
              <a:rPr lang="tr-TR" b="0" i="0" dirty="0">
                <a:effectLst/>
                <a:latin typeface="+mj-lt"/>
              </a:rPr>
              <a:t>İçerikler PDREM’ de görev yapan psikolog ve psikolojik danışmanlar tarafından oluşturulmuş ve yüklenmiştir. </a:t>
            </a:r>
          </a:p>
          <a:p>
            <a:pPr marL="0" indent="0">
              <a:buNone/>
            </a:pPr>
            <a:r>
              <a:rPr lang="tr-TR" b="0" i="0" dirty="0">
                <a:effectLst/>
                <a:latin typeface="+mj-lt"/>
              </a:rPr>
              <a:t>Bu içerikler arasında, üniversitemizin değerli öğretim elemanlarının katkı sunduğu kısa bilgilendirme videoları da yer almaktadır.</a:t>
            </a:r>
            <a:endParaRPr lang="tr-TR" dirty="0">
              <a:latin typeface="+mj-lt"/>
            </a:endParaRPr>
          </a:p>
        </p:txBody>
      </p:sp>
      <p:sp>
        <p:nvSpPr>
          <p:cNvPr id="4" name="Slayt Numarası Yer Tutucusu 3">
            <a:extLst>
              <a:ext uri="{FF2B5EF4-FFF2-40B4-BE49-F238E27FC236}">
                <a16:creationId xmlns:a16="http://schemas.microsoft.com/office/drawing/2014/main" id="{7117D5F8-A2BB-4567-8812-E431A4A53469}"/>
              </a:ext>
            </a:extLst>
          </p:cNvPr>
          <p:cNvSpPr>
            <a:spLocks noGrp="1"/>
          </p:cNvSpPr>
          <p:nvPr>
            <p:ph type="sldNum" sz="quarter" idx="12"/>
          </p:nvPr>
        </p:nvSpPr>
        <p:spPr/>
        <p:txBody>
          <a:bodyPr/>
          <a:lstStyle/>
          <a:p>
            <a:fld id="{F302176B-0E47-46AC-8F43-DAB4B8A37D06}" type="slidenum">
              <a:rPr lang="tr-TR" smtClean="0"/>
              <a:pPr/>
              <a:t>99</a:t>
            </a:fld>
            <a:endParaRPr lang="tr-TR"/>
          </a:p>
        </p:txBody>
      </p:sp>
    </p:spTree>
    <p:extLst>
      <p:ext uri="{BB962C8B-B14F-4D97-AF65-F5344CB8AC3E}">
        <p14:creationId xmlns:p14="http://schemas.microsoft.com/office/powerpoint/2010/main" val="1297381436"/>
      </p:ext>
    </p:extLst>
  </p:cSld>
  <p:clrMapOvr>
    <a:masterClrMapping/>
  </p:clrMapOvr>
</p:sld>
</file>

<file path=ppt/theme/theme1.xml><?xml version="1.0" encoding="utf-8"?>
<a:theme xmlns:a="http://schemas.openxmlformats.org/drawingml/2006/main" name="Uçak İzi">
  <a:themeElements>
    <a:clrScheme name="Uçak İzi">
      <a:dk1>
        <a:sysClr val="windowText" lastClr="000000"/>
      </a:dk1>
      <a:lt1>
        <a:sysClr val="window" lastClr="FFFFFF"/>
      </a:lt1>
      <a:dk2>
        <a:srgbClr val="454545"/>
      </a:dk2>
      <a:lt2>
        <a:srgbClr val="DADADA"/>
      </a:lt2>
      <a:accent1>
        <a:srgbClr val="DF2E28"/>
      </a:accent1>
      <a:accent2>
        <a:srgbClr val="FE801A"/>
      </a:accent2>
      <a:accent3>
        <a:srgbClr val="E9BF35"/>
      </a:accent3>
      <a:accent4>
        <a:srgbClr val="81BB42"/>
      </a:accent4>
      <a:accent5>
        <a:srgbClr val="32C7A9"/>
      </a:accent5>
      <a:accent6>
        <a:srgbClr val="4A9BDC"/>
      </a:accent6>
      <a:hlink>
        <a:srgbClr val="F0532B"/>
      </a:hlink>
      <a:folHlink>
        <a:srgbClr val="F38B53"/>
      </a:folHlink>
    </a:clrScheme>
    <a:fontScheme name="Uçak İzi">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Uçak İzi">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8F31A783-2159-4870-BC29-2BA7D038EA44}"/>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5030</TotalTime>
  <Words>6146</Words>
  <Application>Microsoft Office PowerPoint</Application>
  <PresentationFormat>Geniş ekran</PresentationFormat>
  <Paragraphs>894</Paragraphs>
  <Slides>143</Slides>
  <Notes>5</Notes>
  <HiddenSlides>0</HiddenSlides>
  <MMClips>21</MMClips>
  <ScaleCrop>false</ScaleCrop>
  <HeadingPairs>
    <vt:vector size="8" baseType="variant">
      <vt:variant>
        <vt:lpstr>Kullanılan Yazı Tipleri</vt:lpstr>
      </vt:variant>
      <vt:variant>
        <vt:i4>8</vt:i4>
      </vt:variant>
      <vt:variant>
        <vt:lpstr>Tema</vt:lpstr>
      </vt:variant>
      <vt:variant>
        <vt:i4>1</vt:i4>
      </vt:variant>
      <vt:variant>
        <vt:lpstr>Eklenmiş OLE Hizmet Programları</vt:lpstr>
      </vt:variant>
      <vt:variant>
        <vt:i4>1</vt:i4>
      </vt:variant>
      <vt:variant>
        <vt:lpstr>Slayt Başlıkları</vt:lpstr>
      </vt:variant>
      <vt:variant>
        <vt:i4>143</vt:i4>
      </vt:variant>
    </vt:vector>
  </HeadingPairs>
  <TitlesOfParts>
    <vt:vector size="153" baseType="lpstr">
      <vt:lpstr>Arial</vt:lpstr>
      <vt:lpstr>Arial Black</vt:lpstr>
      <vt:lpstr>Arial Narrow</vt:lpstr>
      <vt:lpstr>Calibri</vt:lpstr>
      <vt:lpstr>Century Gothic</vt:lpstr>
      <vt:lpstr>Helvetica</vt:lpstr>
      <vt:lpstr>Segoe Print</vt:lpstr>
      <vt:lpstr>Wingdings</vt:lpstr>
      <vt:lpstr>Uçak İzi</vt:lpstr>
      <vt:lpstr>Belge</vt:lpstr>
      <vt:lpstr>PAMUKKALE ÜNİVERSİTESİ  oryantasyon programı 02-06 EKİM 2023</vt:lpstr>
      <vt:lpstr>PowerPoint Sunusu</vt:lpstr>
      <vt:lpstr>ÜNİVERSİTEMİZ</vt:lpstr>
      <vt:lpstr>PowerPoint Sunusu</vt:lpstr>
      <vt:lpstr>PowerPoint Sunusu</vt:lpstr>
      <vt:lpstr>FAKÜLTELER</vt:lpstr>
      <vt:lpstr>MESLEK YÜKSEKOKULLARI</vt:lpstr>
      <vt:lpstr>ENSTİTÜLER</vt:lpstr>
      <vt:lpstr>YÜKSEKOKULLAR</vt:lpstr>
      <vt:lpstr>ARAŞTIRMA MERKEZLERİ</vt:lpstr>
      <vt:lpstr>ARAŞTIRMA MERKEZLERİ</vt:lpstr>
      <vt:lpstr>ARAŞTIRMA MERKEZLERİ</vt:lpstr>
      <vt:lpstr>ÜNİVERSİTE GENEL TEŞKİLAT ŞEMASI</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ÖĞRENİM KATKI ÜCRETİ</vt:lpstr>
      <vt:lpstr>DERS KAYDI </vt:lpstr>
      <vt:lpstr>DERS seçimi</vt:lpstr>
      <vt:lpstr>DERS SEÇİMİ</vt:lpstr>
      <vt:lpstr>DERSLERE DEVAM</vt:lpstr>
      <vt:lpstr>SINAVLAR</vt:lpstr>
      <vt:lpstr>SINAVLAR</vt:lpstr>
      <vt:lpstr>DERS BAŞARI NOTU</vt:lpstr>
      <vt:lpstr>DERS BAŞARI NOTU</vt:lpstr>
      <vt:lpstr>DERS BAŞARI NOTU</vt:lpstr>
      <vt:lpstr>Mutlak değerlendirme tablosu</vt:lpstr>
      <vt:lpstr>PowerPoint Sunusu</vt:lpstr>
      <vt:lpstr>PowerPoint Sunusu</vt:lpstr>
      <vt:lpstr>PowerPoint Sunusu</vt:lpstr>
      <vt:lpstr>PowerPoint Sunusu</vt:lpstr>
      <vt:lpstr>ÖĞRENCİ İŞLERİ</vt:lpstr>
      <vt:lpstr>PowerPoint Sunusu</vt:lpstr>
      <vt:lpstr>ÖĞRENCİ TOPLULUKLARI</vt:lpstr>
      <vt:lpstr>ÖĞRENCİ TOPLULUKLARI</vt:lpstr>
      <vt:lpstr>ÖĞRENCİ TOPLULUKLARI</vt:lpstr>
      <vt:lpstr>PowerPoint Sunusu</vt:lpstr>
      <vt:lpstr>PowerPoint Sunusu</vt:lpstr>
      <vt:lpstr>PowerPoint Sunusu</vt:lpstr>
      <vt:lpstr>  </vt:lpstr>
      <vt:lpstr>PowerPoint Sunusu</vt:lpstr>
      <vt:lpstr>HASTANELER </vt:lpstr>
      <vt:lpstr>  </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PAÜ MERKEZ YEMEKHANELERİ</vt:lpstr>
      <vt:lpstr>PowerPoint Sunusu</vt:lpstr>
      <vt:lpstr>PowerPoint Sunusu</vt:lpstr>
      <vt:lpstr>PowerPoint Sunusu</vt:lpstr>
      <vt:lpstr>PowerPoint Sunusu</vt:lpstr>
      <vt:lpstr>PowerPoint Sunusu</vt:lpstr>
      <vt:lpstr>BOTANİK BAHÇE</vt:lpstr>
      <vt:lpstr>PowerPoint Sunusu</vt:lpstr>
      <vt:lpstr>PowerPoint Sunusu</vt:lpstr>
      <vt:lpstr>PowerPoint Sunusu</vt:lpstr>
      <vt:lpstr>PowerPoint Sunusu</vt:lpstr>
      <vt:lpstr>FAKÜLTE İLE İLGİLİ BİLGİLER</vt:lpstr>
      <vt:lpstr>PowerPoint Sunusu</vt:lpstr>
      <vt:lpstr>PowerPoint Sunusu</vt:lpstr>
      <vt:lpstr>FAKÜLTE YÖNETİMİ</vt:lpstr>
      <vt:lpstr>FAKÜLTE YÖNETİMİ</vt:lpstr>
      <vt:lpstr>FAKÜLTE SEKRETERİ</vt:lpstr>
      <vt:lpstr>PowerPoint Sunusu</vt:lpstr>
      <vt:lpstr>PowerPoint Sunusu</vt:lpstr>
      <vt:lpstr>PowerPoint Sunusu</vt:lpstr>
      <vt:lpstr>PowerPoint Sunusu</vt:lpstr>
      <vt:lpstr>PowerPoint Sunusu</vt:lpstr>
      <vt:lpstr>PowerPoint Sunusu</vt:lpstr>
      <vt:lpstr>PowerPoint Sunusu</vt:lpstr>
      <vt:lpstr>BÖLÜM/ANABİLİM DALI  İLE İLGİLİ BİLGİLER</vt:lpstr>
      <vt:lpstr>İŞletme Bölümü</vt:lpstr>
      <vt:lpstr>PowerPoint Sunusu</vt:lpstr>
      <vt:lpstr>İşletme Bölümü Hakkında</vt:lpstr>
      <vt:lpstr>AKADEMİK PERSONEL</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Ory 101 dersi</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www.pau.edu.tr/iibf   (Desktop)</vt:lpstr>
      <vt:lpstr>PowerPoint Sunusu</vt:lpstr>
      <vt:lpstr>www.pau.edu.tr/iibf  (Mobil Görünüm)</vt:lpstr>
      <vt:lpstr>PowerPoint Sunusu</vt:lpstr>
      <vt:lpstr>İstek ve Sorunlarınız için Dilekçe ve Formlar</vt:lpstr>
      <vt:lpstr>Öğrenciler için İş Akış Şemaları</vt:lpstr>
      <vt:lpstr>PowerPoint Sunusu</vt:lpstr>
      <vt:lpstr>PowerPoint Sunusu</vt:lpstr>
      <vt:lpstr>PowerPoint Sunusu</vt:lpstr>
      <vt:lpstr>PowerPoint Sunusu</vt:lpstr>
      <vt:lpstr>PowerPoint Sunusu</vt:lpstr>
      <vt:lpstr>PowerPoint Sunusu</vt:lpstr>
      <vt:lpstr>PowerPoint Sunusu</vt:lpstr>
      <vt:lpstr>Danışmanınızın Yapabileceği İşler</vt:lpstr>
      <vt:lpstr>Bölümlerin Ders Kataloğu (Müfredatı) – Eğitim Bilgi Sistemi http://ebs.pau.edu.tr üzerinden akademik programlar</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PAMUKKALE ÜNİVERSİTESİ’NE HOŞGELDİNİZ</dc:title>
  <dc:creator>Pau</dc:creator>
  <cp:lastModifiedBy>kaan yag</cp:lastModifiedBy>
  <cp:revision>404</cp:revision>
  <dcterms:modified xsi:type="dcterms:W3CDTF">2023-10-01T23:43:23Z</dcterms:modified>
</cp:coreProperties>
</file>