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45"/>
  </p:notesMasterIdLst>
  <p:handoutMasterIdLst>
    <p:handoutMasterId r:id="rId146"/>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278" r:id="rId55"/>
    <p:sldId id="411" r:id="rId56"/>
    <p:sldId id="413" r:id="rId57"/>
    <p:sldId id="388" r:id="rId58"/>
    <p:sldId id="403" r:id="rId59"/>
    <p:sldId id="412" r:id="rId60"/>
    <p:sldId id="283" r:id="rId61"/>
    <p:sldId id="374" r:id="rId62"/>
    <p:sldId id="386" r:id="rId63"/>
    <p:sldId id="375" r:id="rId64"/>
    <p:sldId id="385" r:id="rId65"/>
    <p:sldId id="404" r:id="rId66"/>
    <p:sldId id="423" r:id="rId67"/>
    <p:sldId id="415" r:id="rId68"/>
    <p:sldId id="421" r:id="rId69"/>
    <p:sldId id="416" r:id="rId70"/>
    <p:sldId id="419" r:id="rId71"/>
    <p:sldId id="425" r:id="rId72"/>
    <p:sldId id="460" r:id="rId73"/>
    <p:sldId id="461" r:id="rId74"/>
    <p:sldId id="428" r:id="rId75"/>
    <p:sldId id="462" r:id="rId76"/>
    <p:sldId id="429" r:id="rId77"/>
    <p:sldId id="463" r:id="rId78"/>
    <p:sldId id="464" r:id="rId79"/>
    <p:sldId id="430" r:id="rId80"/>
    <p:sldId id="431" r:id="rId81"/>
    <p:sldId id="465" r:id="rId82"/>
    <p:sldId id="466" r:id="rId83"/>
    <p:sldId id="467" r:id="rId84"/>
    <p:sldId id="432" r:id="rId85"/>
    <p:sldId id="433" r:id="rId86"/>
    <p:sldId id="434" r:id="rId87"/>
    <p:sldId id="435" r:id="rId88"/>
    <p:sldId id="436" r:id="rId89"/>
    <p:sldId id="437" r:id="rId90"/>
    <p:sldId id="438" r:id="rId91"/>
    <p:sldId id="439" r:id="rId92"/>
    <p:sldId id="440" r:id="rId93"/>
    <p:sldId id="441" r:id="rId94"/>
    <p:sldId id="444" r:id="rId95"/>
    <p:sldId id="445" r:id="rId96"/>
    <p:sldId id="447" r:id="rId97"/>
    <p:sldId id="450" r:id="rId98"/>
    <p:sldId id="448" r:id="rId99"/>
    <p:sldId id="501" r:id="rId100"/>
    <p:sldId id="503" r:id="rId101"/>
    <p:sldId id="449" r:id="rId102"/>
    <p:sldId id="484" r:id="rId103"/>
    <p:sldId id="424" r:id="rId104"/>
    <p:sldId id="485" r:id="rId105"/>
    <p:sldId id="426" r:id="rId106"/>
    <p:sldId id="427" r:id="rId107"/>
    <p:sldId id="486" r:id="rId108"/>
    <p:sldId id="487" r:id="rId109"/>
    <p:sldId id="488" r:id="rId110"/>
    <p:sldId id="489" r:id="rId111"/>
    <p:sldId id="490" r:id="rId112"/>
    <p:sldId id="451" r:id="rId113"/>
    <p:sldId id="452" r:id="rId114"/>
    <p:sldId id="453" r:id="rId115"/>
    <p:sldId id="454" r:id="rId116"/>
    <p:sldId id="455" r:id="rId117"/>
    <p:sldId id="456" r:id="rId118"/>
    <p:sldId id="457" r:id="rId119"/>
    <p:sldId id="468" r:id="rId120"/>
    <p:sldId id="469" r:id="rId121"/>
    <p:sldId id="470" r:id="rId122"/>
    <p:sldId id="458" r:id="rId123"/>
    <p:sldId id="471" r:id="rId124"/>
    <p:sldId id="472" r:id="rId125"/>
    <p:sldId id="473" r:id="rId126"/>
    <p:sldId id="474" r:id="rId127"/>
    <p:sldId id="475" r:id="rId128"/>
    <p:sldId id="459" r:id="rId129"/>
    <p:sldId id="295" r:id="rId130"/>
    <p:sldId id="476" r:id="rId131"/>
    <p:sldId id="477" r:id="rId132"/>
    <p:sldId id="478" r:id="rId133"/>
    <p:sldId id="479" r:id="rId134"/>
    <p:sldId id="480" r:id="rId135"/>
    <p:sldId id="481" r:id="rId136"/>
    <p:sldId id="482" r:id="rId137"/>
    <p:sldId id="483" r:id="rId138"/>
    <p:sldId id="491" r:id="rId139"/>
    <p:sldId id="492" r:id="rId140"/>
    <p:sldId id="505" r:id="rId141"/>
    <p:sldId id="506" r:id="rId142"/>
    <p:sldId id="507" r:id="rId143"/>
    <p:sldId id="446" r:id="rId144"/>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51" d="100"/>
          <a:sy n="151" d="100"/>
        </p:scale>
        <p:origin x="702" y="15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Durmuş AKALIN</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0_1" csCatId="mainScheme"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solidFill>
                <a:schemeClr val="tx2"/>
              </a:solidFill>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solidFill>
                <a:schemeClr val="tx2"/>
              </a:solidFill>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(Müdür)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1" u="none" strike="noStrike" cap="none" normalizeH="0" baseline="0" dirty="0">
              <a:ln/>
              <a:effectLst/>
              <a:latin typeface="Arial" charset="0"/>
            </a:rPr>
            <a:t>Lisansüstü</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solidFill>
                <a:srgbClr val="FF0000"/>
              </a:solidFill>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solidFill>
                <a:srgbClr val="FF0000"/>
              </a:solidFill>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1" u="none" strike="noStrike" cap="none" normalizeH="0" baseline="0" dirty="0">
              <a:ln/>
              <a:solidFill>
                <a:srgbClr val="FF0000"/>
              </a:solidFill>
              <a:effectLst/>
              <a:latin typeface="Arial" charset="0"/>
            </a:rPr>
            <a:t>Lisans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solidFill>
                <a:srgbClr val="0070C0"/>
              </a:solidFill>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solidFill>
                <a:srgbClr val="0070C0"/>
              </a:solidFill>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solidFill>
                <a:schemeClr val="tx1"/>
              </a:solidFill>
              <a:effectLst/>
              <a:latin typeface="Arial" charset="0"/>
            </a:rPr>
            <a:t>Anabilim Dalı </a:t>
          </a:r>
          <a:r>
            <a:rPr kumimoji="0" lang="tr-TR" altLang="tr-TR" sz="1600" b="1" i="0" u="none" strike="noStrike" cap="none" normalizeH="0" baseline="0" dirty="0">
              <a:ln/>
              <a:effectLst/>
              <a:latin typeface="Arial" charset="0"/>
            </a:rPr>
            <a:t>(Anabilim Dalı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 Okullar</a:t>
          </a:r>
        </a:p>
        <a:p>
          <a:pPr marL="0" lvl="0" indent="0" algn="ctr" defTabSz="914400" rtl="0">
            <a:lnSpc>
              <a:spcPct val="100000"/>
            </a:lnSpc>
            <a:spcBef>
              <a:spcPct val="0"/>
            </a:spcBef>
            <a:spcAft>
              <a:spcPct val="0"/>
            </a:spcAft>
            <a:buNone/>
          </a:pPr>
          <a:r>
            <a:rPr kumimoji="0" lang="tr-TR" altLang="tr-TR" sz="1600" b="1" i="0" u="none" strike="noStrike" cap="none" normalizeH="0" baseline="0" dirty="0">
              <a:ln/>
              <a:effectLst/>
              <a:latin typeface="Arial" charset="0"/>
            </a:rPr>
            <a:t>(Müdür)</a:t>
          </a:r>
        </a:p>
        <a:p>
          <a:pPr marL="0" lvl="0" indent="0" algn="ctr" defTabSz="914400" rtl="0">
            <a:lnSpc>
              <a:spcPct val="100000"/>
            </a:lnSpc>
            <a:spcBef>
              <a:spcPct val="0"/>
            </a:spcBef>
            <a:spcAft>
              <a:spcPct val="0"/>
            </a:spcAft>
            <a:buNone/>
          </a:pPr>
          <a:r>
            <a:rPr kumimoji="0" lang="tr-TR" altLang="tr-TR" sz="1600" b="1" i="1" u="none" strike="noStrike" cap="none" normalizeH="0" baseline="0" dirty="0" err="1">
              <a:ln/>
              <a:effectLst/>
              <a:latin typeface="Arial" charset="0"/>
            </a:rPr>
            <a:t>Önlisans</a:t>
          </a:r>
          <a:endParaRPr kumimoji="0" lang="tr-TR" altLang="tr-TR" sz="1600" b="1" i="1" u="none" strike="noStrike" cap="none" normalizeH="0" baseline="0" dirty="0">
            <a:ln/>
            <a:effectLst/>
            <a:latin typeface="Arial" charset="0"/>
          </a:endParaRP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1" u="none" strike="noStrike" cap="none" normalizeH="0" baseline="0" dirty="0" err="1">
              <a:ln/>
              <a:effectLst/>
              <a:latin typeface="Arial" charset="0"/>
            </a:rPr>
            <a:t>l</a:t>
          </a:r>
          <a:r>
            <a:rPr kumimoji="0" lang="tr-TR" altLang="tr-TR" sz="1600" b="1" i="0" u="none" strike="noStrike" cap="none" normalizeH="0" baseline="0" dirty="0" err="1">
              <a:ln/>
              <a:effectLst/>
              <a:latin typeface="Arial" charset="0"/>
            </a:rPr>
            <a:t>Merkezler</a:t>
          </a:r>
          <a:endParaRPr kumimoji="0" lang="tr-TR" altLang="tr-TR" sz="1600" b="1" i="0" u="none" strike="noStrike" cap="none" normalizeH="0" baseline="0" dirty="0">
            <a:ln/>
            <a:effectLst/>
            <a:latin typeface="Arial" charset="0"/>
          </a:endParaRPr>
        </a:p>
        <a:p>
          <a:pPr marL="0" lvl="0" indent="0" algn="ctr" defTabSz="914400" rtl="0">
            <a:lnSpc>
              <a:spcPct val="100000"/>
            </a:lnSpc>
            <a:spcBef>
              <a:spcPct val="0"/>
            </a:spcBef>
            <a:spcAft>
              <a:spcPct val="0"/>
            </a:spcAft>
            <a:buNone/>
          </a:pPr>
          <a:r>
            <a:rPr kumimoji="0" lang="tr-TR" altLang="tr-TR" sz="1600" b="1" i="0" u="none" strike="noStrike" cap="none" normalizeH="0" baseline="0" dirty="0">
              <a:ln/>
              <a:effectLst/>
              <a:latin typeface="Arial" charset="0"/>
            </a:rPr>
            <a:t>(Müdür)</a:t>
          </a:r>
        </a:p>
        <a:p>
          <a:pPr marL="0" lvl="0" indent="0" algn="ctr" defTabSz="914400" rtl="0">
            <a:lnSpc>
              <a:spcPct val="100000"/>
            </a:lnSpc>
            <a:spcBef>
              <a:spcPct val="0"/>
            </a:spcBef>
            <a:spcAft>
              <a:spcPct val="0"/>
            </a:spcAft>
            <a:buNone/>
          </a:pPr>
          <a:r>
            <a:rPr kumimoji="0" lang="tr-TR" altLang="tr-TR" sz="1600" b="1" i="1" u="none" strike="noStrike" cap="none" normalizeH="0" baseline="0" dirty="0">
              <a:ln/>
              <a:effectLst/>
              <a:latin typeface="Arial" charset="0"/>
            </a:rPr>
            <a:t>Araştırma</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65E91915-B1AC-4C32-AE86-46EA2DB416B9}" type="presOf" srcId="{4ABCB4A9-A477-458E-80E0-E24022051EE0}" destId="{327C7F54-C95B-48C5-B295-BEAA546371EF}" srcOrd="0" destOrd="0" presId="urn:microsoft.com/office/officeart/2005/8/layout/orgChart1"/>
    <dgm:cxn modelId="{0B997B2D-3413-471A-8A3D-F1C68CB83C14}" type="presOf" srcId="{A56C28C3-D77D-4804-84E4-EBEA4546375C}" destId="{BCFDFC24-081F-4312-B77E-A359892F16CF}" srcOrd="1" destOrd="0" presId="urn:microsoft.com/office/officeart/2005/8/layout/orgChart1"/>
    <dgm:cxn modelId="{E516B63B-2ACB-42EB-9FFF-E776E6932A41}" type="presOf" srcId="{23142766-D62E-4A07-A5B9-2BB8BF57CA24}" destId="{8BB0CEDB-B393-4782-9D67-A1E37F9C6F60}" srcOrd="0" destOrd="0" presId="urn:microsoft.com/office/officeart/2005/8/layout/orgChart1"/>
    <dgm:cxn modelId="{EF170749-3174-41EB-9A3A-0AB68BABFA4D}" type="presOf" srcId="{EE18A607-5585-4511-B7FC-32B052D1CA6C}" destId="{E80218A6-574C-4898-A0CA-56319FDEF6C5}" srcOrd="1" destOrd="0" presId="urn:microsoft.com/office/officeart/2005/8/layout/orgChart1"/>
    <dgm:cxn modelId="{7B10FA6A-A133-453E-AD72-048F34FBD4D6}" type="presOf" srcId="{B627F02D-E4EC-40BA-879F-B4B11A5E50ED}" destId="{CCA1E7E8-2309-4340-B6D1-B91289C147B1}" srcOrd="1" destOrd="0" presId="urn:microsoft.com/office/officeart/2005/8/layout/orgChart1"/>
    <dgm:cxn modelId="{74AF946C-44ED-41CC-9ED7-444479707AEF}" type="presOf" srcId="{516C5814-66BF-4399-8E6B-89E804F8E505}" destId="{D3B81FD6-26AC-49BC-9011-D3E5D6987D44}"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1A861D70-73AE-4F2F-8F91-D7E41A58A56E}" srcId="{B373045E-D1DD-4606-B10D-55423BA9EAA9}" destId="{94E2E353-62E2-4218-BFBF-C03F2B070231}" srcOrd="1" destOrd="0" parTransId="{4ABCB4A9-A477-458E-80E0-E24022051EE0}" sibTransId="{C6DAA0F1-B06B-4234-9235-3884530A8D7B}"/>
    <dgm:cxn modelId="{756BD750-805D-46D8-864F-AB35DF07B665}" type="presOf" srcId="{96153FDA-2ACB-406D-BA65-E989DC054974}" destId="{94AC3476-AB74-4E2C-AB1E-2082D9BF710C}" srcOrd="0" destOrd="0" presId="urn:microsoft.com/office/officeart/2005/8/layout/orgChart1"/>
    <dgm:cxn modelId="{681DB651-FE78-4F52-AA48-33A635F88524}" type="presOf" srcId="{94E2E353-62E2-4218-BFBF-C03F2B070231}" destId="{3370BA8B-7FC6-461E-AE72-1E9FDFD7AAB0}" srcOrd="0" destOrd="0" presId="urn:microsoft.com/office/officeart/2005/8/layout/orgChart1"/>
    <dgm:cxn modelId="{8647DD53-1A2A-4418-A662-95E93C4FEE65}" type="presOf" srcId="{BF3B50E4-D294-4CE5-AF27-C22D08210662}" destId="{F535DCDC-A388-487F-ACC8-1CA40C79B9AE}" srcOrd="0" destOrd="0" presId="urn:microsoft.com/office/officeart/2005/8/layout/orgChart1"/>
    <dgm:cxn modelId="{50893275-0834-42E5-812B-48BBF9A1ECDB}" type="presOf" srcId="{41A31E47-D659-45A4-B4C5-16C7F6B9F271}" destId="{A0FD34A4-52F2-4116-9AAD-C6B216EA779F}" srcOrd="1" destOrd="0" presId="urn:microsoft.com/office/officeart/2005/8/layout/orgChart1"/>
    <dgm:cxn modelId="{717B138A-409E-4BC7-85BC-834ACEC7C562}" type="presOf" srcId="{EE18A607-5585-4511-B7FC-32B052D1CA6C}" destId="{66E4BBD9-133F-4022-B4F3-53894CC3BD17}" srcOrd="0" destOrd="0" presId="urn:microsoft.com/office/officeart/2005/8/layout/orgChart1"/>
    <dgm:cxn modelId="{16D50098-5EF9-45B1-9190-48E6BC2E1E26}" type="presOf" srcId="{94E2E353-62E2-4218-BFBF-C03F2B070231}" destId="{35D33F6A-5326-4DAD-8696-F79EDF32548C}" srcOrd="1" destOrd="0" presId="urn:microsoft.com/office/officeart/2005/8/layout/orgChart1"/>
    <dgm:cxn modelId="{4846B5A1-ED51-4298-A901-DB83342285C0}" type="presOf" srcId="{B627F02D-E4EC-40BA-879F-B4B11A5E50ED}" destId="{8F22D1B3-60E1-4BF7-8F94-AF425CC47B61}" srcOrd="0" destOrd="0" presId="urn:microsoft.com/office/officeart/2005/8/layout/orgChart1"/>
    <dgm:cxn modelId="{80BB93A9-7121-41D3-9E36-4C0BF28F1EF1}" type="presOf" srcId="{B373045E-D1DD-4606-B10D-55423BA9EAA9}" destId="{320473D6-BF44-41CC-B546-8CE438CDEDB2}" srcOrd="0" destOrd="0" presId="urn:microsoft.com/office/officeart/2005/8/layout/orgChart1"/>
    <dgm:cxn modelId="{E36DF4AC-3F4C-4D60-955E-F91ADB5D6C87}" type="presOf" srcId="{9B333C46-BDA1-4CE0-9A14-4B949462FA0F}" destId="{A59A835F-5AF8-4CF3-AB01-047D0C92111D}" srcOrd="1" destOrd="0" presId="urn:microsoft.com/office/officeart/2005/8/layout/orgChart1"/>
    <dgm:cxn modelId="{9FA689C6-0EDE-4B24-9977-04600BEFE561}" type="presOf" srcId="{A56C28C3-D77D-4804-84E4-EBEA4546375C}" destId="{D016E18C-0EFA-4197-9D1C-A962A6FB6E02}" srcOrd="0" destOrd="0" presId="urn:microsoft.com/office/officeart/2005/8/layout/orgChart1"/>
    <dgm:cxn modelId="{90C609CB-FE0B-415A-BBF7-CB0BE561941C}" type="presOf" srcId="{B60DB14B-F419-4D9D-B8C3-C2BC27092B14}" destId="{BCBD7774-2F3E-42D3-8D3C-71149891F389}" srcOrd="0" destOrd="0" presId="urn:microsoft.com/office/officeart/2005/8/layout/orgChart1"/>
    <dgm:cxn modelId="{5C5F38D0-778F-4A99-913A-68DF01E80FF7}" type="presOf" srcId="{13B0A4F8-B14C-4912-8E8D-DB3113385D4B}" destId="{8EBE0991-F341-47B8-9F87-87F9B45DCBCF}"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1DC027D6-6AE3-4235-89B9-653D95B4CBE3}" type="presOf" srcId="{9B333C46-BDA1-4CE0-9A14-4B949462FA0F}" destId="{3020FF1B-A4AA-4EE7-80D7-57E9CDE81D68}" srcOrd="0" destOrd="0" presId="urn:microsoft.com/office/officeart/2005/8/layout/orgChart1"/>
    <dgm:cxn modelId="{A857AEDA-2868-4E08-BA76-BF50DD70DDAE}" type="presOf" srcId="{41A31E47-D659-45A4-B4C5-16C7F6B9F271}" destId="{5D7D71E3-5A74-47E2-B2D8-D62B9CA5C6E9}"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79549F3-4D24-4372-B8D8-F70C6A819055}" type="presOf" srcId="{B373045E-D1DD-4606-B10D-55423BA9EAA9}" destId="{7199509C-36DF-4ED5-8926-0C2B2505BC90}" srcOrd="1" destOrd="0" presId="urn:microsoft.com/office/officeart/2005/8/layout/orgChart1"/>
    <dgm:cxn modelId="{C292499D-8108-48E7-9806-5D3FA8A83CC7}" type="presParOf" srcId="{8BB0CEDB-B393-4782-9D67-A1E37F9C6F60}" destId="{5DA8EE47-5914-4A81-85C9-28B6F9A17583}" srcOrd="0" destOrd="0" presId="urn:microsoft.com/office/officeart/2005/8/layout/orgChart1"/>
    <dgm:cxn modelId="{50200840-C032-4503-BA04-EC2F3AA2B35B}" type="presParOf" srcId="{5DA8EE47-5914-4A81-85C9-28B6F9A17583}" destId="{5A4E911C-1132-413A-8948-2BEF63C4D231}" srcOrd="0" destOrd="0" presId="urn:microsoft.com/office/officeart/2005/8/layout/orgChart1"/>
    <dgm:cxn modelId="{5DA444D2-FDF3-42E6-B305-72C4DD860912}" type="presParOf" srcId="{5A4E911C-1132-413A-8948-2BEF63C4D231}" destId="{320473D6-BF44-41CC-B546-8CE438CDEDB2}" srcOrd="0" destOrd="0" presId="urn:microsoft.com/office/officeart/2005/8/layout/orgChart1"/>
    <dgm:cxn modelId="{47959D26-1710-4891-B226-61F903411283}" type="presParOf" srcId="{5A4E911C-1132-413A-8948-2BEF63C4D231}" destId="{7199509C-36DF-4ED5-8926-0C2B2505BC90}" srcOrd="1" destOrd="0" presId="urn:microsoft.com/office/officeart/2005/8/layout/orgChart1"/>
    <dgm:cxn modelId="{B5C55405-12B7-4249-B89F-0A8AE0706CE2}" type="presParOf" srcId="{5DA8EE47-5914-4A81-85C9-28B6F9A17583}" destId="{1DFF4FFD-E380-41B6-AD31-85E32752C42E}" srcOrd="1" destOrd="0" presId="urn:microsoft.com/office/officeart/2005/8/layout/orgChart1"/>
    <dgm:cxn modelId="{A165D792-9A5B-4269-929D-D247055AD981}" type="presParOf" srcId="{1DFF4FFD-E380-41B6-AD31-85E32752C42E}" destId="{F535DCDC-A388-487F-ACC8-1CA40C79B9AE}" srcOrd="0" destOrd="0" presId="urn:microsoft.com/office/officeart/2005/8/layout/orgChart1"/>
    <dgm:cxn modelId="{49D4F1C2-6FD8-49D8-973B-88DD3D9BA5D1}" type="presParOf" srcId="{1DFF4FFD-E380-41B6-AD31-85E32752C42E}" destId="{0144EA0D-DF1F-4649-920E-8FD82F2D669E}" srcOrd="1" destOrd="0" presId="urn:microsoft.com/office/officeart/2005/8/layout/orgChart1"/>
    <dgm:cxn modelId="{C82BEDD4-627E-47C5-B1F0-4B4F8562FD50}" type="presParOf" srcId="{0144EA0D-DF1F-4649-920E-8FD82F2D669E}" destId="{F5479AE9-8A70-477E-92B0-70FA53F07D96}" srcOrd="0" destOrd="0" presId="urn:microsoft.com/office/officeart/2005/8/layout/orgChart1"/>
    <dgm:cxn modelId="{28C3C532-541F-4D9A-98D6-52D95734F56A}" type="presParOf" srcId="{F5479AE9-8A70-477E-92B0-70FA53F07D96}" destId="{D016E18C-0EFA-4197-9D1C-A962A6FB6E02}" srcOrd="0" destOrd="0" presId="urn:microsoft.com/office/officeart/2005/8/layout/orgChart1"/>
    <dgm:cxn modelId="{3D254E20-A846-463B-885D-A24226D7F97C}" type="presParOf" srcId="{F5479AE9-8A70-477E-92B0-70FA53F07D96}" destId="{BCFDFC24-081F-4312-B77E-A359892F16CF}" srcOrd="1" destOrd="0" presId="urn:microsoft.com/office/officeart/2005/8/layout/orgChart1"/>
    <dgm:cxn modelId="{A86A6237-2799-45D8-A04B-E4F82A7E84EC}" type="presParOf" srcId="{0144EA0D-DF1F-4649-920E-8FD82F2D669E}" destId="{7A77F4BA-43D8-4D88-B38B-0C2179591088}" srcOrd="1" destOrd="0" presId="urn:microsoft.com/office/officeart/2005/8/layout/orgChart1"/>
    <dgm:cxn modelId="{225C0913-7E29-4F22-A1B9-F79F2455C979}" type="presParOf" srcId="{0144EA0D-DF1F-4649-920E-8FD82F2D669E}" destId="{75A2CFA5-AEA4-4658-A0C1-65E1E847AF14}" srcOrd="2" destOrd="0" presId="urn:microsoft.com/office/officeart/2005/8/layout/orgChart1"/>
    <dgm:cxn modelId="{5ABB165F-0E2D-498F-8DD9-831F864CF8EC}" type="presParOf" srcId="{1DFF4FFD-E380-41B6-AD31-85E32752C42E}" destId="{327C7F54-C95B-48C5-B295-BEAA546371EF}" srcOrd="2" destOrd="0" presId="urn:microsoft.com/office/officeart/2005/8/layout/orgChart1"/>
    <dgm:cxn modelId="{250F82E6-6366-4B25-93A9-54990CC340D0}" type="presParOf" srcId="{1DFF4FFD-E380-41B6-AD31-85E32752C42E}" destId="{2237ABAF-E152-470A-9282-843CFD1D05EE}" srcOrd="3" destOrd="0" presId="urn:microsoft.com/office/officeart/2005/8/layout/orgChart1"/>
    <dgm:cxn modelId="{71CEDAB8-E7F6-4067-8FBC-B5719E865A42}" type="presParOf" srcId="{2237ABAF-E152-470A-9282-843CFD1D05EE}" destId="{F008818B-99CC-48D4-A92D-FB5114BB0E40}" srcOrd="0" destOrd="0" presId="urn:microsoft.com/office/officeart/2005/8/layout/orgChart1"/>
    <dgm:cxn modelId="{F10E240E-BC89-40BA-B87E-3DE5DAD33194}" type="presParOf" srcId="{F008818B-99CC-48D4-A92D-FB5114BB0E40}" destId="{3370BA8B-7FC6-461E-AE72-1E9FDFD7AAB0}" srcOrd="0" destOrd="0" presId="urn:microsoft.com/office/officeart/2005/8/layout/orgChart1"/>
    <dgm:cxn modelId="{EA0A0A07-E033-4384-AAA3-DF74F4D8CE27}" type="presParOf" srcId="{F008818B-99CC-48D4-A92D-FB5114BB0E40}" destId="{35D33F6A-5326-4DAD-8696-F79EDF32548C}" srcOrd="1" destOrd="0" presId="urn:microsoft.com/office/officeart/2005/8/layout/orgChart1"/>
    <dgm:cxn modelId="{A9266F66-F223-418E-9D2B-26651F11E954}" type="presParOf" srcId="{2237ABAF-E152-470A-9282-843CFD1D05EE}" destId="{86322039-730A-45B5-A700-D419515C3F66}" srcOrd="1" destOrd="0" presId="urn:microsoft.com/office/officeart/2005/8/layout/orgChart1"/>
    <dgm:cxn modelId="{5A85AF26-EB07-4B12-A0A9-97F76A52E1B3}" type="presParOf" srcId="{86322039-730A-45B5-A700-D419515C3F66}" destId="{D3B81FD6-26AC-49BC-9011-D3E5D6987D44}" srcOrd="0" destOrd="0" presId="urn:microsoft.com/office/officeart/2005/8/layout/orgChart1"/>
    <dgm:cxn modelId="{E83A531C-FC5C-4008-982A-5D7BDF0DE1D4}" type="presParOf" srcId="{86322039-730A-45B5-A700-D419515C3F66}" destId="{D36B53E4-761D-4E8B-BFD0-CB407B139DB3}" srcOrd="1" destOrd="0" presId="urn:microsoft.com/office/officeart/2005/8/layout/orgChart1"/>
    <dgm:cxn modelId="{0598B89E-C7B6-49F2-80E1-A99AFE27F1C7}" type="presParOf" srcId="{D36B53E4-761D-4E8B-BFD0-CB407B139DB3}" destId="{654CB3AF-0BED-444A-A9A1-08D0A97CA1CD}" srcOrd="0" destOrd="0" presId="urn:microsoft.com/office/officeart/2005/8/layout/orgChart1"/>
    <dgm:cxn modelId="{BAEC3180-B018-4264-951A-97A7A641B713}" type="presParOf" srcId="{654CB3AF-0BED-444A-A9A1-08D0A97CA1CD}" destId="{66E4BBD9-133F-4022-B4F3-53894CC3BD17}" srcOrd="0" destOrd="0" presId="urn:microsoft.com/office/officeart/2005/8/layout/orgChart1"/>
    <dgm:cxn modelId="{C427AAD3-48D2-42A7-89B3-242A3AF9641C}" type="presParOf" srcId="{654CB3AF-0BED-444A-A9A1-08D0A97CA1CD}" destId="{E80218A6-574C-4898-A0CA-56319FDEF6C5}" srcOrd="1" destOrd="0" presId="urn:microsoft.com/office/officeart/2005/8/layout/orgChart1"/>
    <dgm:cxn modelId="{24ABD5E8-A06F-446B-8AE6-AACF4504CE0D}" type="presParOf" srcId="{D36B53E4-761D-4E8B-BFD0-CB407B139DB3}" destId="{7C9C93FD-132F-4659-9225-261CA9776706}" srcOrd="1" destOrd="0" presId="urn:microsoft.com/office/officeart/2005/8/layout/orgChart1"/>
    <dgm:cxn modelId="{4B983EFA-20A3-45DB-9148-73DE02BD4B08}" type="presParOf" srcId="{7C9C93FD-132F-4659-9225-261CA9776706}" destId="{94AC3476-AB74-4E2C-AB1E-2082D9BF710C}" srcOrd="0" destOrd="0" presId="urn:microsoft.com/office/officeart/2005/8/layout/orgChart1"/>
    <dgm:cxn modelId="{5D66C779-6A47-405A-86B3-BC1DF166A550}" type="presParOf" srcId="{7C9C93FD-132F-4659-9225-261CA9776706}" destId="{4D5C04DF-C1FD-4C7A-A8E9-CB8F2A31291D}" srcOrd="1" destOrd="0" presId="urn:microsoft.com/office/officeart/2005/8/layout/orgChart1"/>
    <dgm:cxn modelId="{72D68120-FA58-47B8-8ED7-0BC342D4DC4F}" type="presParOf" srcId="{4D5C04DF-C1FD-4C7A-A8E9-CB8F2A31291D}" destId="{1A5C7A14-C7D9-4599-B2DD-351A15335BD4}" srcOrd="0" destOrd="0" presId="urn:microsoft.com/office/officeart/2005/8/layout/orgChart1"/>
    <dgm:cxn modelId="{C193C68B-EE73-438E-918D-DDE8ADF11592}" type="presParOf" srcId="{1A5C7A14-C7D9-4599-B2DD-351A15335BD4}" destId="{8F22D1B3-60E1-4BF7-8F94-AF425CC47B61}" srcOrd="0" destOrd="0" presId="urn:microsoft.com/office/officeart/2005/8/layout/orgChart1"/>
    <dgm:cxn modelId="{49E935BA-F5D3-404C-BA39-14EB4C7BE967}" type="presParOf" srcId="{1A5C7A14-C7D9-4599-B2DD-351A15335BD4}" destId="{CCA1E7E8-2309-4340-B6D1-B91289C147B1}" srcOrd="1" destOrd="0" presId="urn:microsoft.com/office/officeart/2005/8/layout/orgChart1"/>
    <dgm:cxn modelId="{066C41DE-2ECE-4136-B427-C5439C5256F3}" type="presParOf" srcId="{4D5C04DF-C1FD-4C7A-A8E9-CB8F2A31291D}" destId="{B86951C8-B6B7-4641-BB9B-65A0926DC970}" srcOrd="1" destOrd="0" presId="urn:microsoft.com/office/officeart/2005/8/layout/orgChart1"/>
    <dgm:cxn modelId="{B732F7B0-0BA2-4C42-8C49-A9C3EE635401}" type="presParOf" srcId="{4D5C04DF-C1FD-4C7A-A8E9-CB8F2A31291D}" destId="{C89A5ECD-C0F4-492F-B906-5DD7337706B9}" srcOrd="2" destOrd="0" presId="urn:microsoft.com/office/officeart/2005/8/layout/orgChart1"/>
    <dgm:cxn modelId="{04CAF686-AE6D-4D88-9AF6-7D9B21E04EBF}" type="presParOf" srcId="{D36B53E4-761D-4E8B-BFD0-CB407B139DB3}" destId="{5FFB3A8E-B42A-4DA2-824E-918FC228AD8A}" srcOrd="2" destOrd="0" presId="urn:microsoft.com/office/officeart/2005/8/layout/orgChart1"/>
    <dgm:cxn modelId="{203D3128-2486-4051-AADC-A3CE3B9FF542}" type="presParOf" srcId="{2237ABAF-E152-470A-9282-843CFD1D05EE}" destId="{22CC91C8-796F-451C-8777-8EC713522C2E}" srcOrd="2" destOrd="0" presId="urn:microsoft.com/office/officeart/2005/8/layout/orgChart1"/>
    <dgm:cxn modelId="{0B542675-F316-4874-BA18-94921294B473}" type="presParOf" srcId="{1DFF4FFD-E380-41B6-AD31-85E32752C42E}" destId="{BCBD7774-2F3E-42D3-8D3C-71149891F389}" srcOrd="4" destOrd="0" presId="urn:microsoft.com/office/officeart/2005/8/layout/orgChart1"/>
    <dgm:cxn modelId="{22706AFB-A80B-47F6-BEEE-1430060692AC}" type="presParOf" srcId="{1DFF4FFD-E380-41B6-AD31-85E32752C42E}" destId="{48C40DCF-3A8E-440F-A5FF-9679AE56CDD9}" srcOrd="5" destOrd="0" presId="urn:microsoft.com/office/officeart/2005/8/layout/orgChart1"/>
    <dgm:cxn modelId="{F6163B0F-1A3C-4920-9160-BE2DBE747D0C}" type="presParOf" srcId="{48C40DCF-3A8E-440F-A5FF-9679AE56CDD9}" destId="{57C1EB96-E0B6-4B37-A659-95E09F73F0BE}" srcOrd="0" destOrd="0" presId="urn:microsoft.com/office/officeart/2005/8/layout/orgChart1"/>
    <dgm:cxn modelId="{00DE96EA-0CEA-475A-989A-E8E66654A280}" type="presParOf" srcId="{57C1EB96-E0B6-4B37-A659-95E09F73F0BE}" destId="{5D7D71E3-5A74-47E2-B2D8-D62B9CA5C6E9}" srcOrd="0" destOrd="0" presId="urn:microsoft.com/office/officeart/2005/8/layout/orgChart1"/>
    <dgm:cxn modelId="{4B9BFE1D-85F7-4C5B-9082-0CD86169CE2B}" type="presParOf" srcId="{57C1EB96-E0B6-4B37-A659-95E09F73F0BE}" destId="{A0FD34A4-52F2-4116-9AAD-C6B216EA779F}" srcOrd="1" destOrd="0" presId="urn:microsoft.com/office/officeart/2005/8/layout/orgChart1"/>
    <dgm:cxn modelId="{54101A10-B43B-4C7F-8FE3-69E41167FDF2}" type="presParOf" srcId="{48C40DCF-3A8E-440F-A5FF-9679AE56CDD9}" destId="{B171DE49-F90D-4DB1-B46B-41F3174BA697}" srcOrd="1" destOrd="0" presId="urn:microsoft.com/office/officeart/2005/8/layout/orgChart1"/>
    <dgm:cxn modelId="{7BA50919-4CC7-4D34-A286-C045931FB80D}" type="presParOf" srcId="{48C40DCF-3A8E-440F-A5FF-9679AE56CDD9}" destId="{7FFB1EC9-C7F4-4101-B78F-498384046B7B}" srcOrd="2" destOrd="0" presId="urn:microsoft.com/office/officeart/2005/8/layout/orgChart1"/>
    <dgm:cxn modelId="{E1F4B1B7-0BF8-4AD3-A484-6D750E6341AD}" type="presParOf" srcId="{1DFF4FFD-E380-41B6-AD31-85E32752C42E}" destId="{8EBE0991-F341-47B8-9F87-87F9B45DCBCF}" srcOrd="6" destOrd="0" presId="urn:microsoft.com/office/officeart/2005/8/layout/orgChart1"/>
    <dgm:cxn modelId="{38690247-15B5-462D-A083-214D08F5918E}" type="presParOf" srcId="{1DFF4FFD-E380-41B6-AD31-85E32752C42E}" destId="{8CBB7C19-9412-4A55-B762-2DBAD3CAD27A}" srcOrd="7" destOrd="0" presId="urn:microsoft.com/office/officeart/2005/8/layout/orgChart1"/>
    <dgm:cxn modelId="{7330FECD-F496-45E1-B2A5-059ED3D5BFEA}" type="presParOf" srcId="{8CBB7C19-9412-4A55-B762-2DBAD3CAD27A}" destId="{97D45B47-241E-4E4A-AA1E-A8D1B83DE1B1}" srcOrd="0" destOrd="0" presId="urn:microsoft.com/office/officeart/2005/8/layout/orgChart1"/>
    <dgm:cxn modelId="{F4C73712-DFDD-4E36-83CD-55A315A59A6A}" type="presParOf" srcId="{97D45B47-241E-4E4A-AA1E-A8D1B83DE1B1}" destId="{3020FF1B-A4AA-4EE7-80D7-57E9CDE81D68}" srcOrd="0" destOrd="0" presId="urn:microsoft.com/office/officeart/2005/8/layout/orgChart1"/>
    <dgm:cxn modelId="{70C587D4-3DBB-4B56-B295-14A4F27F037B}" type="presParOf" srcId="{97D45B47-241E-4E4A-AA1E-A8D1B83DE1B1}" destId="{A59A835F-5AF8-4CF3-AB01-047D0C92111D}" srcOrd="1" destOrd="0" presId="urn:microsoft.com/office/officeart/2005/8/layout/orgChart1"/>
    <dgm:cxn modelId="{90F114AA-5900-4E98-8DD1-C4A4598E5C21}" type="presParOf" srcId="{8CBB7C19-9412-4A55-B762-2DBAD3CAD27A}" destId="{77906ED4-0FFA-4106-A5E7-2BBC1AA47848}" srcOrd="1" destOrd="0" presId="urn:microsoft.com/office/officeart/2005/8/layout/orgChart1"/>
    <dgm:cxn modelId="{BB18C90D-D867-48EC-8989-783C7A47C9C1}" type="presParOf" srcId="{8CBB7C19-9412-4A55-B762-2DBAD3CAD27A}" destId="{3E4E7364-0CF6-4880-B880-00014C0333C0}" srcOrd="2" destOrd="0" presId="urn:microsoft.com/office/officeart/2005/8/layout/orgChart1"/>
    <dgm:cxn modelId="{1D61049D-B98C-482F-9D3D-393744B616E4}"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Durmuş AKALIN</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5085987" y="1196184"/>
          <a:ext cx="3983376" cy="460886"/>
        </a:xfrm>
        <a:custGeom>
          <a:avLst/>
          <a:gdLst/>
          <a:ahLst/>
          <a:cxnLst/>
          <a:rect l="0" t="0" r="0" b="0"/>
          <a:pathLst>
            <a:path>
              <a:moveTo>
                <a:pt x="0" y="0"/>
              </a:moveTo>
              <a:lnTo>
                <a:pt x="0" y="230443"/>
              </a:lnTo>
              <a:lnTo>
                <a:pt x="3983376" y="230443"/>
              </a:lnTo>
              <a:lnTo>
                <a:pt x="3983376" y="460886"/>
              </a:lnTo>
            </a:path>
          </a:pathLst>
        </a:custGeom>
        <a:noFill/>
        <a:ln w="12700" cap="flat" cmpd="sng" algn="ctr">
          <a:solidFill>
            <a:schemeClr val="dk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5085987" y="1196184"/>
          <a:ext cx="1327792" cy="460886"/>
        </a:xfrm>
        <a:custGeom>
          <a:avLst/>
          <a:gdLst/>
          <a:ahLst/>
          <a:cxnLst/>
          <a:rect l="0" t="0" r="0" b="0"/>
          <a:pathLst>
            <a:path>
              <a:moveTo>
                <a:pt x="0" y="0"/>
              </a:moveTo>
              <a:lnTo>
                <a:pt x="0" y="230443"/>
              </a:lnTo>
              <a:lnTo>
                <a:pt x="1327792" y="230443"/>
              </a:lnTo>
              <a:lnTo>
                <a:pt x="1327792" y="460886"/>
              </a:lnTo>
            </a:path>
          </a:pathLst>
        </a:custGeom>
        <a:noFill/>
        <a:ln w="12700" cap="flat" cmpd="sng" algn="ctr">
          <a:solidFill>
            <a:schemeClr val="dk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880316" y="4312655"/>
          <a:ext cx="329204" cy="1009561"/>
        </a:xfrm>
        <a:custGeom>
          <a:avLst/>
          <a:gdLst/>
          <a:ahLst/>
          <a:cxnLst/>
          <a:rect l="0" t="0" r="0" b="0"/>
          <a:pathLst>
            <a:path>
              <a:moveTo>
                <a:pt x="0" y="0"/>
              </a:moveTo>
              <a:lnTo>
                <a:pt x="0" y="1009561"/>
              </a:lnTo>
              <a:lnTo>
                <a:pt x="329204" y="1009561"/>
              </a:lnTo>
            </a:path>
          </a:pathLst>
        </a:custGeom>
        <a:noFill/>
        <a:ln w="127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3712475" y="2754419"/>
          <a:ext cx="91440" cy="460886"/>
        </a:xfrm>
        <a:custGeom>
          <a:avLst/>
          <a:gdLst/>
          <a:ahLst/>
          <a:cxnLst/>
          <a:rect l="0" t="0" r="0" b="0"/>
          <a:pathLst>
            <a:path>
              <a:moveTo>
                <a:pt x="45720" y="0"/>
              </a:moveTo>
              <a:lnTo>
                <a:pt x="45720" y="460886"/>
              </a:lnTo>
            </a:path>
          </a:pathLst>
        </a:custGeom>
        <a:noFill/>
        <a:ln w="12700" cap="flat" cmpd="sng" algn="ctr">
          <a:solidFill>
            <a:schemeClr val="dk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3758195" y="1196184"/>
          <a:ext cx="1327792" cy="460886"/>
        </a:xfrm>
        <a:custGeom>
          <a:avLst/>
          <a:gdLst/>
          <a:ahLst/>
          <a:cxnLst/>
          <a:rect l="0" t="0" r="0" b="0"/>
          <a:pathLst>
            <a:path>
              <a:moveTo>
                <a:pt x="1327792" y="0"/>
              </a:moveTo>
              <a:lnTo>
                <a:pt x="1327792" y="230443"/>
              </a:lnTo>
              <a:lnTo>
                <a:pt x="0" y="230443"/>
              </a:lnTo>
              <a:lnTo>
                <a:pt x="0" y="460886"/>
              </a:lnTo>
            </a:path>
          </a:pathLst>
        </a:custGeom>
        <a:noFill/>
        <a:ln w="12700" cap="flat" cmpd="sng" algn="ctr">
          <a:solidFill>
            <a:schemeClr val="dk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1102610" y="1196184"/>
          <a:ext cx="3983376" cy="460886"/>
        </a:xfrm>
        <a:custGeom>
          <a:avLst/>
          <a:gdLst/>
          <a:ahLst/>
          <a:cxnLst/>
          <a:rect l="0" t="0" r="0" b="0"/>
          <a:pathLst>
            <a:path>
              <a:moveTo>
                <a:pt x="3983376" y="0"/>
              </a:moveTo>
              <a:lnTo>
                <a:pt x="3983376" y="230443"/>
              </a:lnTo>
              <a:lnTo>
                <a:pt x="0" y="230443"/>
              </a:lnTo>
              <a:lnTo>
                <a:pt x="0" y="460886"/>
              </a:lnTo>
            </a:path>
          </a:pathLst>
        </a:custGeom>
        <a:noFill/>
        <a:ln w="12700" cap="flat" cmpd="sng" algn="ctr">
          <a:solidFill>
            <a:schemeClr val="dk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3988638" y="98835"/>
          <a:ext cx="2194697" cy="1097348"/>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solidFill>
                <a:schemeClr val="tx2"/>
              </a:solidFill>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solidFill>
                <a:schemeClr val="tx2"/>
              </a:solidFill>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988638" y="98835"/>
        <a:ext cx="2194697" cy="1097348"/>
      </dsp:txXfrm>
    </dsp:sp>
    <dsp:sp modelId="{D016E18C-0EFA-4197-9D1C-A962A6FB6E02}">
      <dsp:nvSpPr>
        <dsp:cNvPr id="0" name=""/>
        <dsp:cNvSpPr/>
      </dsp:nvSpPr>
      <dsp:spPr>
        <a:xfrm>
          <a:off x="5261" y="1657070"/>
          <a:ext cx="2194697" cy="1097348"/>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(Müdür)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1" u="none" strike="noStrike" kern="1200" cap="none" normalizeH="0" baseline="0" dirty="0">
              <a:ln/>
              <a:effectLst/>
              <a:latin typeface="Arial" charset="0"/>
            </a:rPr>
            <a:t>Lisansüstü</a:t>
          </a:r>
        </a:p>
      </dsp:txBody>
      <dsp:txXfrm>
        <a:off x="5261" y="1657070"/>
        <a:ext cx="2194697" cy="1097348"/>
      </dsp:txXfrm>
    </dsp:sp>
    <dsp:sp modelId="{3370BA8B-7FC6-461E-AE72-1E9FDFD7AAB0}">
      <dsp:nvSpPr>
        <dsp:cNvPr id="0" name=""/>
        <dsp:cNvSpPr/>
      </dsp:nvSpPr>
      <dsp:spPr>
        <a:xfrm>
          <a:off x="2660846" y="1657070"/>
          <a:ext cx="2194697" cy="1097348"/>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solidFill>
                <a:srgbClr val="FF0000"/>
              </a:solidFill>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solidFill>
                <a:srgbClr val="FF0000"/>
              </a:solidFill>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1" u="none" strike="noStrike" kern="1200" cap="none" normalizeH="0" baseline="0" dirty="0">
              <a:ln/>
              <a:solidFill>
                <a:srgbClr val="FF0000"/>
              </a:solidFill>
              <a:effectLst/>
              <a:latin typeface="Arial" charset="0"/>
            </a:rPr>
            <a:t>Lisans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660846" y="1657070"/>
        <a:ext cx="2194697" cy="1097348"/>
      </dsp:txXfrm>
    </dsp:sp>
    <dsp:sp modelId="{66E4BBD9-133F-4022-B4F3-53894CC3BD17}">
      <dsp:nvSpPr>
        <dsp:cNvPr id="0" name=""/>
        <dsp:cNvSpPr/>
      </dsp:nvSpPr>
      <dsp:spPr>
        <a:xfrm>
          <a:off x="2660846" y="3215306"/>
          <a:ext cx="2194697" cy="1097348"/>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solidFill>
                <a:srgbClr val="0070C0"/>
              </a:solidFill>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solidFill>
                <a:srgbClr val="0070C0"/>
              </a:solidFill>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660846" y="3215306"/>
        <a:ext cx="2194697" cy="1097348"/>
      </dsp:txXfrm>
    </dsp:sp>
    <dsp:sp modelId="{8F22D1B3-60E1-4BF7-8F94-AF425CC47B61}">
      <dsp:nvSpPr>
        <dsp:cNvPr id="0" name=""/>
        <dsp:cNvSpPr/>
      </dsp:nvSpPr>
      <dsp:spPr>
        <a:xfrm>
          <a:off x="3209520" y="4773541"/>
          <a:ext cx="2194697" cy="1097348"/>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solidFill>
                <a:schemeClr val="tx1"/>
              </a:solidFill>
              <a:effectLst/>
              <a:latin typeface="Arial" charset="0"/>
            </a:rPr>
            <a:t>Anabilim Dalı </a:t>
          </a:r>
          <a:r>
            <a:rPr kumimoji="0" lang="tr-TR" altLang="tr-TR" sz="1600" b="1" i="0" u="none" strike="noStrike" kern="1200" cap="none" normalizeH="0" baseline="0" dirty="0">
              <a:ln/>
              <a:effectLst/>
              <a:latin typeface="Arial" charset="0"/>
            </a:rPr>
            <a:t>(Anabilim Dalı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209520" y="4773541"/>
        <a:ext cx="2194697" cy="1097348"/>
      </dsp:txXfrm>
    </dsp:sp>
    <dsp:sp modelId="{5D7D71E3-5A74-47E2-B2D8-D62B9CA5C6E9}">
      <dsp:nvSpPr>
        <dsp:cNvPr id="0" name=""/>
        <dsp:cNvSpPr/>
      </dsp:nvSpPr>
      <dsp:spPr>
        <a:xfrm>
          <a:off x="5316430" y="1657070"/>
          <a:ext cx="2194697" cy="1097348"/>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 Okullar</a:t>
          </a:r>
        </a:p>
        <a:p>
          <a:pPr marL="0" lvl="0" indent="0" algn="ctr" defTabSz="914400" rtl="0">
            <a:lnSpc>
              <a:spcPct val="100000"/>
            </a:lnSpc>
            <a:spcBef>
              <a:spcPct val="0"/>
            </a:spcBef>
            <a:spcAft>
              <a:spcPct val="0"/>
            </a:spcAft>
            <a:buNone/>
          </a:pPr>
          <a:r>
            <a:rPr kumimoji="0" lang="tr-TR" altLang="tr-TR" sz="1600" b="1" i="0" u="none" strike="noStrike" kern="1200" cap="none" normalizeH="0" baseline="0" dirty="0">
              <a:ln/>
              <a:effectLst/>
              <a:latin typeface="Arial" charset="0"/>
            </a:rPr>
            <a:t>(Müdür)</a:t>
          </a:r>
        </a:p>
        <a:p>
          <a:pPr marL="0" lvl="0" indent="0" algn="ctr" defTabSz="914400" rtl="0">
            <a:lnSpc>
              <a:spcPct val="100000"/>
            </a:lnSpc>
            <a:spcBef>
              <a:spcPct val="0"/>
            </a:spcBef>
            <a:spcAft>
              <a:spcPct val="0"/>
            </a:spcAft>
            <a:buNone/>
          </a:pPr>
          <a:r>
            <a:rPr kumimoji="0" lang="tr-TR" altLang="tr-TR" sz="1600" b="1" i="1" u="none" strike="noStrike" kern="1200" cap="none" normalizeH="0" baseline="0" dirty="0" err="1">
              <a:ln/>
              <a:effectLst/>
              <a:latin typeface="Arial" charset="0"/>
            </a:rPr>
            <a:t>Önlisans</a:t>
          </a:r>
          <a:endParaRPr kumimoji="0" lang="tr-TR" altLang="tr-TR" sz="1600" b="1" i="1" u="none" strike="noStrike" kern="1200" cap="none" normalizeH="0" baseline="0" dirty="0">
            <a:ln/>
            <a:effectLst/>
            <a:latin typeface="Arial" charset="0"/>
          </a:endParaRPr>
        </a:p>
      </dsp:txBody>
      <dsp:txXfrm>
        <a:off x="5316430" y="1657070"/>
        <a:ext cx="2194697" cy="1097348"/>
      </dsp:txXfrm>
    </dsp:sp>
    <dsp:sp modelId="{3020FF1B-A4AA-4EE7-80D7-57E9CDE81D68}">
      <dsp:nvSpPr>
        <dsp:cNvPr id="0" name=""/>
        <dsp:cNvSpPr/>
      </dsp:nvSpPr>
      <dsp:spPr>
        <a:xfrm>
          <a:off x="7972015" y="1657070"/>
          <a:ext cx="2194697" cy="1097348"/>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1" u="none" strike="noStrike" kern="1200" cap="none" normalizeH="0" baseline="0" dirty="0" err="1">
              <a:ln/>
              <a:effectLst/>
              <a:latin typeface="Arial" charset="0"/>
            </a:rPr>
            <a:t>l</a:t>
          </a:r>
          <a:r>
            <a:rPr kumimoji="0" lang="tr-TR" altLang="tr-TR" sz="1600" b="1" i="0" u="none" strike="noStrike" kern="1200" cap="none" normalizeH="0" baseline="0" dirty="0" err="1">
              <a:ln/>
              <a:effectLst/>
              <a:latin typeface="Arial" charset="0"/>
            </a:rPr>
            <a:t>Merkezler</a:t>
          </a:r>
          <a:endParaRPr kumimoji="0" lang="tr-TR" altLang="tr-TR" sz="1600" b="1" i="0" u="none" strike="noStrike" kern="1200" cap="none" normalizeH="0" baseline="0" dirty="0">
            <a:ln/>
            <a:effectLst/>
            <a:latin typeface="Arial" charset="0"/>
          </a:endParaRPr>
        </a:p>
        <a:p>
          <a:pPr marL="0" lvl="0" indent="0" algn="ctr" defTabSz="914400" rtl="0">
            <a:lnSpc>
              <a:spcPct val="100000"/>
            </a:lnSpc>
            <a:spcBef>
              <a:spcPct val="0"/>
            </a:spcBef>
            <a:spcAft>
              <a:spcPct val="0"/>
            </a:spcAft>
            <a:buNone/>
          </a:pPr>
          <a:r>
            <a:rPr kumimoji="0" lang="tr-TR" altLang="tr-TR" sz="1600" b="1" i="0" u="none" strike="noStrike" kern="1200" cap="none" normalizeH="0" baseline="0" dirty="0">
              <a:ln/>
              <a:effectLst/>
              <a:latin typeface="Arial" charset="0"/>
            </a:rPr>
            <a:t>(Müdür)</a:t>
          </a:r>
        </a:p>
        <a:p>
          <a:pPr marL="0" lvl="0" indent="0" algn="ctr" defTabSz="914400" rtl="0">
            <a:lnSpc>
              <a:spcPct val="100000"/>
            </a:lnSpc>
            <a:spcBef>
              <a:spcPct val="0"/>
            </a:spcBef>
            <a:spcAft>
              <a:spcPct val="0"/>
            </a:spcAft>
            <a:buNone/>
          </a:pPr>
          <a:r>
            <a:rPr kumimoji="0" lang="tr-TR" altLang="tr-TR" sz="1600" b="1" i="1" u="none" strike="noStrike" kern="1200" cap="none" normalizeH="0" baseline="0" dirty="0">
              <a:ln/>
              <a:effectLst/>
              <a:latin typeface="Arial" charset="0"/>
            </a:rPr>
            <a:t>Araştırma</a:t>
          </a:r>
        </a:p>
      </dsp:txBody>
      <dsp:txXfrm>
        <a:off x="7972015" y="1657070"/>
        <a:ext cx="2194697" cy="109734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2.10.2023</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48.755"/>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0 240 0,'0'-35'47,"70"0"31,-35-36-62,1 71 0,-1 0-16,0 0 15,71 0-15,-71 0 16,1 0-1,34 0-15,-35 0 16,36-35-16,0 35 16,-36 0-16,0 0 15,0 0-15,36 0 16,-1 0-16,-34 0 16,-1 0-1,0 0-15,1 0 16,34 0-1,-35 0-15,1 0 16,-1 0-16,0 0 16,71 0-16,-35 0 15,34 0-15,-69 0 16,34 0-16,-34 0 16,34 0-16,-35 0 15,1 0-15,-1 0 16,36 0-1,-1 0-15,1 0 16,-36 0 0,0 0-16,0 0 15,1 0-15,70 0 16,-71 0-16,0 0 16,0 0-16,71 0 15,-70 0-15,34 0 16,-35 0-16,36 0 15,-36 0-15,0 0 16,1 0 0,-1 0-16,0 0 15,1 0 1,69 0-16,-69 0 16,-1 0-16,36 0 15,-1 0-15,-35 0 16,36 0-16,35 0 15,-71 0-15</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54.603"/>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0 152 0,'35'0'32,"0"0"-17,0 0-15,1 0 16,-1 0-16,71 0 15,-36 0-15,36 0 16,0 0-16,-71 0 16,106 0-1,-105 0-15,34 0 16,36 0-16,35 0 16,-70 0-16,35 0 15,35 0-15,-106 0 16,35 0-16,-34 0 15,-1 0-15,0 0 16,1 0 0,-1 0-16,0 0 15,36 0-15,-1 0 16,-34 0-16,-1-71 16,71 71-16,-71 0 15,106 0-15,-70 0 16,105-35-16,-141 35 15,36 0-15,35-35 16,35 35-16,-35 0 16,-36 0-16,-35 0 15,71 0-15,-70 0 16,-1 0-16,71 0 16,-71 0-16,0 0 15,36 0-15,-36 0 16,71 0-1,-36 0-15,36 0 16,-35 0-16,35 0 16,-1 0-16,37 0 15,-72 0-15,107 0 16,-36 0-16,-36 0 16,-34 0-16,35 0 15,-71 0-15,0 0 16,36 0-16,-36 0 15,36 0-15,-36 0 16,0 0 0,1 0-16</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58.427"/>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37 71 0,'-36'-35'93,"142"-1"-61,-70 36-32,34 0 15,36 0-15,-36 0 16,107 0-16,-107 0 16,107 0-16,-142 0 15,36 0-15,34 0 16,-69 0-16,34 0 15,-34 0-15,34 0 16,-35 0-16,37 0 16,-37 0-16,71 0 15,-71 0-15,36 0 16,-36 0-16,71 0 16,-71 0-16,1 0 15,-1 0-15,0 0 16,0 0-1,36 0-15,0 0 16,-36 0-16,71 0 16,-36 0-1,-35 0-15,1 0 16,70 0-16,-36 0 16,1 0-16,-1 0 15,1 0-15,35 0 16,-71 0-16,71 0 15,-71 0-15,36 0 16,34 0-16,-34 0 16,35 0-16,-36 0 15,36 0-15,0 0 16,-35 0-16,-36 0 16,71 0-16,-71 0 15,0 0-15,37 0 16,-37 0-16,36 0 15,-1 0-15,-35 0 16,1 0-16,-1 0 16,36 0-16,-1 0 15,-35 0-15,1 0 16,-1 0-16,36 0 16,-36 0-16,35 0 15,36 0-15,-35 0 16,35 0-16,-71 0 15,35 0 1,-34 0-16,34 0 16,-34 0-1</inkml:trace>
</inkml:ink>
</file>

<file path=ppt/ink/ink4.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7:00:19.539"/>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1906 0 0,'-35'0'15,"0"0"1,-71 0 0,35 0-16,1 0 15,-1 0-15,36 0 16,-106 0-16,70 0 16,-35 0-16,-35 0 15,35 36-15,-35-36 16,-35 0-16,105 35 15,36-35-15,-35 0 16,34 0-16,1 35 16,0-35 15,-1 0-15,1 36-1,0-36 1,-36 0-1,36 0 1,0 0-16,0 0 16,-1 0-1</inkml:trace>
</inkml:ink>
</file>

<file path=ppt/ink/ink5.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7:00:21.180"/>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1 26 0,'36'0'94,"34"0"-78,-35 0-1,1 0-15,34 0 16,36 0-16,-35 0 16,105 0-16,-141 0 15,36 0-15,-36 0 16,0 0-16,36 0 31,-36 0 0,1 0-31,-1 0 16,0 0-16,0 0 16,71 0-16,-71 0 15,1 0-15,34 0 16,1 0-16,-1 0 16,-34 0-1,-1 0-15,0 0 31,36 0-15,-36 0-16,0 0 16,1 0-16,-1 0 15,35 0-15,36 0 16,-70 0-16,69 0 16,-34 0-16,35 0 15,-71 0-15,36 35 16,-1-35-16,-35 0 15,36 0-15,-36 0 16,1 0 0,-1 0-1</inkml:trace>
</inkml:ink>
</file>

<file path=ppt/ink/ink6.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7:00:23.339"/>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3739 25 0,'-35'0'62,"0"0"-62,0 0 16,-1 0-16,-69 0 16,34 0-16,0 0 15,1 0-15,-36 0 16,35 0-16,36 0 16,-71 0-16,36 0 15,35 0-15,-36 0 16,36 0-16,-1 0 15,1 0 1,0 0 0,-71 0-16,71 0 15,-36 0-15,-35 0 16,36 0-16,35 0 16,-71 0-16,70 0 15,1 0-15,-35 0 16,-1 0-16,36 0 15,-1 0-15,1 0 16,0 0-16,0 0 16,-1 0-16,-34 70 15,35-70 1,-36 0 0,36 0-16,-71 0 15,71 0-15,-1 0 16,-34 0-16,34 36 15,-34-36-15,35 0 16,-1 0-16,1 0 16,0 0-16,0 0 15,-1 0-15,-105 0 16,35 0-16,36 0 16,-36 0-16,-35 35 15,106-35-15,-36 0 16,0 0-16,36 0 15,-71 35-15,71-35 157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2.10.2023</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138</a:t>
            </a:fld>
            <a:endParaRPr lang="tr-TR"/>
          </a:p>
        </p:txBody>
      </p:sp>
    </p:spTree>
    <p:extLst>
      <p:ext uri="{BB962C8B-B14F-4D97-AF65-F5344CB8AC3E}">
        <p14:creationId xmlns:p14="http://schemas.microsoft.com/office/powerpoint/2010/main" val="3478714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139</a:t>
            </a:fld>
            <a:endParaRPr lang="tr-TR"/>
          </a:p>
        </p:txBody>
      </p:sp>
    </p:spTree>
    <p:extLst>
      <p:ext uri="{BB962C8B-B14F-4D97-AF65-F5344CB8AC3E}">
        <p14:creationId xmlns:p14="http://schemas.microsoft.com/office/powerpoint/2010/main" val="3587805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140</a:t>
            </a:fld>
            <a:endParaRPr lang="tr-TR"/>
          </a:p>
        </p:txBody>
      </p:sp>
    </p:spTree>
    <p:extLst>
      <p:ext uri="{BB962C8B-B14F-4D97-AF65-F5344CB8AC3E}">
        <p14:creationId xmlns:p14="http://schemas.microsoft.com/office/powerpoint/2010/main" val="912139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141</a:t>
            </a:fld>
            <a:endParaRPr lang="tr-TR"/>
          </a:p>
        </p:txBody>
      </p:sp>
    </p:spTree>
    <p:extLst>
      <p:ext uri="{BB962C8B-B14F-4D97-AF65-F5344CB8AC3E}">
        <p14:creationId xmlns:p14="http://schemas.microsoft.com/office/powerpoint/2010/main" val="848251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142</a:t>
            </a:fld>
            <a:endParaRPr lang="tr-TR"/>
          </a:p>
        </p:txBody>
      </p:sp>
    </p:spTree>
    <p:extLst>
      <p:ext uri="{BB962C8B-B14F-4D97-AF65-F5344CB8AC3E}">
        <p14:creationId xmlns:p14="http://schemas.microsoft.com/office/powerpoint/2010/main" val="984497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2.10.2023</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2.10.2023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2.10.2023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2.10.2023</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2.10.2023</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2.10.2023</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2.10.2023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2.10.2023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2.10.2023</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73.jpg"/><Relationship Id="rId2" Type="http://schemas.openxmlformats.org/officeDocument/2006/relationships/hyperlink" Target="http://www.pau.edu.tr/iib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8" Type="http://schemas.openxmlformats.org/officeDocument/2006/relationships/image" Target="../media/image168.emf"/><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70.emf"/><Relationship Id="rId2" Type="http://schemas.openxmlformats.org/officeDocument/2006/relationships/image" Target="../media/image174.png"/><Relationship Id="rId1" Type="http://schemas.openxmlformats.org/officeDocument/2006/relationships/slideLayout" Target="../slideLayouts/slideLayout2.xml"/><Relationship Id="rId6" Type="http://schemas.openxmlformats.org/officeDocument/2006/relationships/image" Target="../media/image167.emf"/><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169.emf"/><Relationship Id="rId4" Type="http://schemas.openxmlformats.org/officeDocument/2006/relationships/image" Target="../media/image166.emf"/><Relationship Id="rId9" Type="http://schemas.openxmlformats.org/officeDocument/2006/relationships/customXml" Target="../ink/ink4.xml"/><Relationship Id="rId14" Type="http://schemas.openxmlformats.org/officeDocument/2006/relationships/image" Target="../media/image171.emf"/></Relationships>
</file>

<file path=ppt/slides/_rels/slide121.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hyperlink" Target="http://www.pau.edu.tr/iibf"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78.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0.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84.jp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hyperlink" Target="http://ebs.pau.edu.tr/" TargetMode="Externa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hyperlink" Target="https://www.pau.edu.tr/sks/tr/haber/halkbank-kampust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139.xml.rels><?xml version="1.0" encoding="UTF-8" standalone="yes"?>
<Relationships xmlns="http://schemas.openxmlformats.org/package/2006/relationships"><Relationship Id="rId3" Type="http://schemas.openxmlformats.org/officeDocument/2006/relationships/hyperlink" Target="https://www.pau.edu.tr/sks/tr/haber/halkbank-kampuste-"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93.jpg"/></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slideLayout" Target="../slideLayouts/slideLayout2.xml"/><Relationship Id="rId7" Type="http://schemas.openxmlformats.org/officeDocument/2006/relationships/image" Target="../media/image198.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97.png"/><Relationship Id="rId5" Type="http://schemas.microsoft.com/office/2007/relationships/hdphoto" Target="../media/hdphoto1.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5.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4.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image" Target="../media/image105.jpeg"/><Relationship Id="rId7" Type="http://schemas.openxmlformats.org/officeDocument/2006/relationships/image" Target="../media/image109.jp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11.png"/></Relationships>
</file>

<file path=ppt/slides/_rels/slide65.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 Id="rId4" Type="http://schemas.microsoft.com/office/2007/relationships/hdphoto" Target="../media/hdphoto13.wdp"/></Relationships>
</file>

<file path=ppt/slides/_rels/slide69.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19.png"/></Relationships>
</file>

<file path=ppt/slides/_rels/slide72.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19.png"/><Relationship Id="rId4" Type="http://schemas.openxmlformats.org/officeDocument/2006/relationships/image" Target="../media/image122.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19.png"/><Relationship Id="rId5" Type="http://schemas.openxmlformats.org/officeDocument/2006/relationships/image" Target="../media/image124.png"/><Relationship Id="rId4" Type="http://schemas.openxmlformats.org/officeDocument/2006/relationships/image" Target="../media/image123.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19.png"/><Relationship Id="rId4" Type="http://schemas.openxmlformats.org/officeDocument/2006/relationships/image" Target="../media/image125.png"/></Relationships>
</file>

<file path=ppt/slides/_rels/slide77.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19.png"/></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19.png"/><Relationship Id="rId4" Type="http://schemas.openxmlformats.org/officeDocument/2006/relationships/image" Target="../media/image130.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19.png"/><Relationship Id="rId4" Type="http://schemas.openxmlformats.org/officeDocument/2006/relationships/image" Target="../media/image131.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19.png"/><Relationship Id="rId4" Type="http://schemas.openxmlformats.org/officeDocument/2006/relationships/image" Target="../media/image132.png"/></Relationships>
</file>

<file path=ppt/slides/_rels/slide83.xml.rels><?xml version="1.0" encoding="UTF-8" standalone="yes"?>
<Relationships xmlns="http://schemas.openxmlformats.org/package/2006/relationships"><Relationship Id="rId3" Type="http://schemas.openxmlformats.org/officeDocument/2006/relationships/hyperlink" Target="http://www.pau.edu.tr/iibf/tr/sayfa/yandal-2" TargetMode="External"/><Relationship Id="rId2" Type="http://schemas.openxmlformats.org/officeDocument/2006/relationships/hyperlink" Target="http://www.pau.edu.tr/iibf/tr/sayfa/cift-anadal-2"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19.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33.png"/><Relationship Id="rId4" Type="http://schemas.openxmlformats.org/officeDocument/2006/relationships/image" Target="../media/image119.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19.png"/><Relationship Id="rId5" Type="http://schemas.openxmlformats.org/officeDocument/2006/relationships/image" Target="../media/image134.png"/><Relationship Id="rId4" Type="http://schemas.openxmlformats.org/officeDocument/2006/relationships/hyperlink" Target="http://www.pau.edu.tr/isletme/tr" TargetMode="Externa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19.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19.png"/></Relationships>
</file>

<file path=ppt/slides/_rels/slide89.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slideLayout" Target="../slideLayouts/slideLayout7.xml"/><Relationship Id="rId7" Type="http://schemas.openxmlformats.org/officeDocument/2006/relationships/image" Target="../media/image138.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 Id="rId9" Type="http://schemas.openxmlformats.org/officeDocument/2006/relationships/image" Target="../media/image119.png"/></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slideLayout" Target="../slideLayouts/slideLayout7.xml"/><Relationship Id="rId7" Type="http://schemas.openxmlformats.org/officeDocument/2006/relationships/image" Target="../media/image14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 Id="rId9" Type="http://schemas.openxmlformats.org/officeDocument/2006/relationships/image" Target="../media/image119.png"/></Relationships>
</file>

<file path=ppt/slides/_rels/slide91.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slideLayout" Target="../slideLayouts/slideLayout7.xml"/><Relationship Id="rId7" Type="http://schemas.openxmlformats.org/officeDocument/2006/relationships/image" Target="../media/image148.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92.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slideLayout" Target="../slideLayouts/slideLayout7.xml"/><Relationship Id="rId7" Type="http://schemas.openxmlformats.org/officeDocument/2006/relationships/image" Target="../media/image15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19.png"/><Relationship Id="rId5" Type="http://schemas.openxmlformats.org/officeDocument/2006/relationships/image" Target="../media/image154.png"/><Relationship Id="rId4" Type="http://schemas.openxmlformats.org/officeDocument/2006/relationships/image" Target="../media/image153.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19.png"/><Relationship Id="rId4" Type="http://schemas.openxmlformats.org/officeDocument/2006/relationships/image" Target="../media/image155.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19.png"/><Relationship Id="rId4" Type="http://schemas.openxmlformats.org/officeDocument/2006/relationships/image" Target="../media/image156.png"/></Relationships>
</file>

<file path=ppt/slides/_rels/slide96.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02-06 EKİM 2023</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918AE8-0E37-432A-A26B-544CD8DED3F9}"/>
              </a:ext>
            </a:extLst>
          </p:cNvPr>
          <p:cNvSpPr>
            <a:spLocks noGrp="1"/>
          </p:cNvSpPr>
          <p:nvPr>
            <p:ph idx="1"/>
          </p:nvPr>
        </p:nvSpPr>
        <p:spPr>
          <a:xfrm>
            <a:off x="1457739" y="1444487"/>
            <a:ext cx="10999304" cy="6235148"/>
          </a:xfrm>
        </p:spPr>
        <p:txBody>
          <a:bodyPr>
            <a:normAutofit/>
          </a:bodyPr>
          <a:lstStyle/>
          <a:p>
            <a:pPr marL="0" indent="0">
              <a:buNone/>
            </a:pPr>
            <a:r>
              <a:rPr lang="tr-TR" b="0" i="0" dirty="0">
                <a:effectLst/>
              </a:rPr>
              <a:t>ORY101 için hedeflenen yaşam becerilerine dair haftalık konu başlıkları ise şu şekildedir:</a:t>
            </a:r>
            <a:br>
              <a:rPr lang="tr-TR" dirty="0"/>
            </a:br>
            <a:br>
              <a:rPr lang="tr-TR" dirty="0"/>
            </a:br>
            <a:r>
              <a:rPr lang="tr-TR" b="0" i="0" dirty="0">
                <a:effectLst/>
              </a:rPr>
              <a:t>1. Üniversiteli Olmak</a:t>
            </a:r>
            <a:br>
              <a:rPr lang="tr-TR" dirty="0"/>
            </a:br>
            <a:r>
              <a:rPr lang="tr-TR" b="0" i="0" dirty="0">
                <a:effectLst/>
              </a:rPr>
              <a:t>2. Uzaktan Eğitime Uyum Sağlamak</a:t>
            </a:r>
            <a:br>
              <a:rPr lang="tr-TR" dirty="0"/>
            </a:br>
            <a:r>
              <a:rPr lang="tr-TR" b="0" i="0" dirty="0">
                <a:effectLst/>
              </a:rPr>
              <a:t>3. Fiziksel Sağlığı Korumak</a:t>
            </a:r>
            <a:br>
              <a:rPr lang="tr-TR" dirty="0"/>
            </a:br>
            <a:r>
              <a:rPr lang="tr-TR" b="0" i="0" dirty="0">
                <a:effectLst/>
              </a:rPr>
              <a:t>4. İyi Oluşu Korumak ve Artırmak</a:t>
            </a:r>
            <a:br>
              <a:rPr lang="tr-TR" dirty="0"/>
            </a:br>
            <a:r>
              <a:rPr lang="tr-TR" b="0" i="0" dirty="0">
                <a:effectLst/>
              </a:rPr>
              <a:t>5. Stres ve Kaygıyla Baş Etmek</a:t>
            </a:r>
            <a:br>
              <a:rPr lang="tr-TR" dirty="0"/>
            </a:br>
            <a:r>
              <a:rPr lang="tr-TR" b="0" i="0" dirty="0">
                <a:effectLst/>
              </a:rPr>
              <a:t>6. Odaklanmak, Motivasyonu Artırmak ve Verimli Çalışmak</a:t>
            </a:r>
            <a:br>
              <a:rPr lang="tr-TR" dirty="0"/>
            </a:br>
            <a:r>
              <a:rPr lang="tr-TR" b="0" i="0" dirty="0">
                <a:effectLst/>
              </a:rPr>
              <a:t>7. Topluluk Önünde Konuşmak ve Sınav Kaygısı ile Baş Etmek</a:t>
            </a:r>
            <a:br>
              <a:rPr lang="tr-TR" dirty="0"/>
            </a:br>
            <a:r>
              <a:rPr lang="tr-TR" b="0" i="0" dirty="0">
                <a:effectLst/>
              </a:rPr>
              <a:t>8. Yalnızlık Hissi ile Baş Etmek</a:t>
            </a:r>
            <a:br>
              <a:rPr lang="tr-TR" dirty="0"/>
            </a:br>
            <a:r>
              <a:rPr lang="tr-TR" b="0" i="0" dirty="0">
                <a:effectLst/>
              </a:rPr>
              <a:t>9. Depresyon ile Başa Çıkmak</a:t>
            </a:r>
            <a:br>
              <a:rPr lang="tr-TR" dirty="0"/>
            </a:br>
            <a:r>
              <a:rPr lang="tr-TR" b="0" i="0" dirty="0">
                <a:effectLst/>
              </a:rPr>
              <a:t>10. Kişisel Gelişimi Öncelik Yapmak</a:t>
            </a:r>
            <a:br>
              <a:rPr lang="tr-TR" dirty="0"/>
            </a:br>
            <a:r>
              <a:rPr lang="tr-TR" b="0" i="0" dirty="0">
                <a:effectLst/>
              </a:rPr>
              <a:t>11. Kendine ve Başkalarına Şefkatli Davranmak</a:t>
            </a:r>
            <a:br>
              <a:rPr lang="tr-TR" dirty="0"/>
            </a:br>
            <a:r>
              <a:rPr lang="tr-TR" b="0" i="0" dirty="0">
                <a:effectLst/>
              </a:rPr>
              <a:t>12. Özgüveni Korumak ve Artırmak</a:t>
            </a:r>
            <a:br>
              <a:rPr lang="tr-TR" dirty="0"/>
            </a:br>
            <a:r>
              <a:rPr lang="tr-TR" b="0" i="0" dirty="0">
                <a:effectLst/>
              </a:rPr>
              <a:t>13. Sağlıklı İlişkiler Kurmak ve Sürdürmek</a:t>
            </a:r>
            <a:br>
              <a:rPr lang="tr-TR" dirty="0"/>
            </a:br>
            <a:r>
              <a:rPr lang="tr-TR" b="0" i="0" dirty="0">
                <a:effectLst/>
              </a:rPr>
              <a:t>14. </a:t>
            </a:r>
            <a:r>
              <a:rPr lang="tr-TR" b="0" i="0" dirty="0" err="1">
                <a:effectLst/>
              </a:rPr>
              <a:t>Psikososyal</a:t>
            </a:r>
            <a:r>
              <a:rPr lang="tr-TR" b="0" i="0" dirty="0">
                <a:effectLst/>
              </a:rPr>
              <a:t> Becerileri Geliştirmek</a:t>
            </a:r>
            <a:endParaRPr lang="tr-TR" dirty="0"/>
          </a:p>
        </p:txBody>
      </p:sp>
      <p:sp>
        <p:nvSpPr>
          <p:cNvPr id="4" name="Slayt Numarası Yer Tutucusu 3">
            <a:extLst>
              <a:ext uri="{FF2B5EF4-FFF2-40B4-BE49-F238E27FC236}">
                <a16:creationId xmlns:a16="http://schemas.microsoft.com/office/drawing/2014/main" id="{06D5DA86-3C77-49AE-BD5F-1C81C2220D00}"/>
              </a:ext>
            </a:extLst>
          </p:cNvPr>
          <p:cNvSpPr>
            <a:spLocks noGrp="1"/>
          </p:cNvSpPr>
          <p:nvPr>
            <p:ph type="sldNum" sz="quarter" idx="12"/>
          </p:nvPr>
        </p:nvSpPr>
        <p:spPr/>
        <p:txBody>
          <a:bodyPr/>
          <a:lstStyle/>
          <a:p>
            <a:fld id="{F302176B-0E47-46AC-8F43-DAB4B8A37D06}" type="slidenum">
              <a:rPr lang="tr-TR" smtClean="0"/>
              <a:pPr/>
              <a:t>100</a:t>
            </a:fld>
            <a:endParaRPr lang="tr-TR"/>
          </a:p>
        </p:txBody>
      </p:sp>
    </p:spTree>
    <p:extLst>
      <p:ext uri="{BB962C8B-B14F-4D97-AF65-F5344CB8AC3E}">
        <p14:creationId xmlns:p14="http://schemas.microsoft.com/office/powerpoint/2010/main" val="246794428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101</a:t>
            </a:fld>
            <a:endParaRPr lang="tr-TR"/>
          </a:p>
        </p:txBody>
      </p:sp>
      <p:pic>
        <p:nvPicPr>
          <p:cNvPr id="3" name="Resim 2"/>
          <p:cNvPicPr>
            <a:picLocks noChangeAspect="1"/>
          </p:cNvPicPr>
          <p:nvPr/>
        </p:nvPicPr>
        <p:blipFill rotWithShape="1">
          <a:blip r:embed="rId2"/>
          <a:srcRect t="12347" b="4685"/>
          <a:stretch/>
        </p:blipFill>
        <p:spPr>
          <a:xfrm>
            <a:off x="331808" y="1260848"/>
            <a:ext cx="11528384" cy="5092861"/>
          </a:xfrm>
          <a:prstGeom prst="rect">
            <a:avLst/>
          </a:prstGeom>
        </p:spPr>
      </p:pic>
      <p:sp>
        <p:nvSpPr>
          <p:cNvPr id="4" name="Metin kutusu 3"/>
          <p:cNvSpPr txBox="1"/>
          <p:nvPr/>
        </p:nvSpPr>
        <p:spPr>
          <a:xfrm>
            <a:off x="6255798" y="628763"/>
            <a:ext cx="4352474" cy="369332"/>
          </a:xfrm>
          <a:prstGeom prst="rect">
            <a:avLst/>
          </a:prstGeom>
          <a:noFill/>
        </p:spPr>
        <p:txBody>
          <a:bodyPr wrap="none" rtlCol="0">
            <a:spAutoFit/>
          </a:bodyPr>
          <a:lstStyle/>
          <a:p>
            <a:r>
              <a:rPr lang="tr-TR" b="1" dirty="0"/>
              <a:t>Pusula Bilgi Sisteminden </a:t>
            </a:r>
            <a:r>
              <a:rPr lang="tr-TR" b="1" dirty="0" err="1"/>
              <a:t>EDS’ye</a:t>
            </a:r>
            <a:r>
              <a:rPr lang="tr-TR" b="1" dirty="0"/>
              <a:t> Erişim</a:t>
            </a:r>
          </a:p>
        </p:txBody>
      </p:sp>
    </p:spTree>
    <p:extLst>
      <p:ext uri="{BB962C8B-B14F-4D97-AF65-F5344CB8AC3E}">
        <p14:creationId xmlns:p14="http://schemas.microsoft.com/office/powerpoint/2010/main" val="262642717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5123658" cy="3139321"/>
          </a:xfrm>
          <a:prstGeom prst="rect">
            <a:avLst/>
          </a:prstGeom>
          <a:noFill/>
        </p:spPr>
        <p:txBody>
          <a:bodyPr wrap="square" rtlCol="0">
            <a:spAutoFit/>
          </a:bodyPr>
          <a:lstStyle/>
          <a:p>
            <a:r>
              <a:rPr lang="tr-TR" b="1" i="0" dirty="0">
                <a:solidFill>
                  <a:srgbClr val="3A3A3C"/>
                </a:solidFill>
                <a:effectLst/>
                <a:latin typeface="+mj-lt"/>
              </a:rPr>
              <a:t>Bağımlılık; </a:t>
            </a:r>
            <a:r>
              <a:rPr lang="tr-TR" b="0" i="0" dirty="0">
                <a:solidFill>
                  <a:srgbClr val="3A3A3C"/>
                </a:solidFill>
                <a:effectLst/>
                <a:latin typeface="+mj-lt"/>
              </a:rPr>
              <a:t>kişinin kullandığı bir madde, alkol, nesne veya yaptığı bir davranış üzerinde kontrolünü kaybetmesidir. </a:t>
            </a:r>
          </a:p>
          <a:p>
            <a:r>
              <a:rPr lang="tr-TR" b="0" i="0" dirty="0">
                <a:solidFill>
                  <a:srgbClr val="3A3A3C"/>
                </a:solidFill>
                <a:effectLst/>
                <a:latin typeface="+mj-lt"/>
              </a:rPr>
              <a:t>Kontrolsüzce kullanılan her madde ya da gerçekleştirilen her davranış bağımlılık oluşturma riski taşır. Kişiler hayatta birçok şeye karşı bağımlı olabilir. </a:t>
            </a:r>
          </a:p>
          <a:p>
            <a:r>
              <a:rPr lang="tr-TR" b="0" i="0" dirty="0">
                <a:solidFill>
                  <a:srgbClr val="3A3A3C"/>
                </a:solidFill>
                <a:effectLst/>
                <a:latin typeface="+mj-lt"/>
              </a:rPr>
              <a:t>Örnek: madde, alkol, sigara, kumar, teknoloji, herhangi bir eşya veya davranış</a:t>
            </a:r>
            <a:br>
              <a:rPr lang="tr-TR" b="0" i="0" dirty="0">
                <a:solidFill>
                  <a:srgbClr val="3A3A3C"/>
                </a:solidFill>
                <a:effectLst/>
                <a:latin typeface="+mj-lt"/>
              </a:rPr>
            </a:br>
            <a:endParaRPr lang="tr-TR" b="0" i="0" dirty="0">
              <a:solidFill>
                <a:srgbClr val="3A3A3C"/>
              </a:solidFill>
              <a:effectLst/>
              <a:latin typeface="+mj-lt"/>
            </a:endParaRPr>
          </a:p>
          <a:p>
            <a:r>
              <a:rPr lang="tr-TR" b="0" i="0" dirty="0">
                <a:solidFill>
                  <a:srgbClr val="3A3A3C"/>
                </a:solidFill>
                <a:effectLst/>
                <a:latin typeface="+mj-lt"/>
              </a:rPr>
              <a:t>(Ögel, 2018; Yeşilay Yayınları, 2018).</a:t>
            </a:r>
            <a:endParaRPr lang="tr-TR" dirty="0">
              <a:latin typeface="+mj-lt"/>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273584" y="1334277"/>
            <a:ext cx="4232616" cy="5236029"/>
          </a:xfrm>
          <a:prstGeom prst="rect">
            <a:avLst/>
          </a:prstGeom>
        </p:spPr>
      </p:pic>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spTree>
    <p:extLst>
      <p:ext uri="{BB962C8B-B14F-4D97-AF65-F5344CB8AC3E}">
        <p14:creationId xmlns:p14="http://schemas.microsoft.com/office/powerpoint/2010/main" val="17677885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1754326"/>
          </a:xfrm>
          <a:prstGeom prst="rect">
            <a:avLst/>
          </a:prstGeom>
          <a:noFill/>
        </p:spPr>
        <p:txBody>
          <a:bodyPr wrap="square" rtlCol="0">
            <a:spAutoFit/>
          </a:bodyPr>
          <a:lstStyle/>
          <a:p>
            <a:r>
              <a:rPr lang="tr-TR" b="1" dirty="0"/>
              <a:t>Bağımlılığın Belirtileri</a:t>
            </a:r>
          </a:p>
          <a:p>
            <a:endParaRPr lang="tr-TR" b="1" dirty="0"/>
          </a:p>
          <a:p>
            <a:r>
              <a:rPr lang="tr-TR" b="0" i="0" dirty="0">
                <a:solidFill>
                  <a:srgbClr val="333333"/>
                </a:solidFill>
                <a:effectLst/>
                <a:latin typeface="+mj-lt"/>
              </a:rPr>
              <a:t>Kullanım/davranış sıklığı azaldığında veya kesildiğinde huzursuzluk, uykusuzluk, öfke gibi yoksunluk belirtileri görülür.</a:t>
            </a:r>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5846166" y="1595535"/>
            <a:ext cx="5660034" cy="3853418"/>
          </a:xfrm>
          <a:prstGeom prst="rect">
            <a:avLst/>
          </a:prstGeom>
        </p:spPr>
      </p:pic>
    </p:spTree>
    <p:extLst>
      <p:ext uri="{BB962C8B-B14F-4D97-AF65-F5344CB8AC3E}">
        <p14:creationId xmlns:p14="http://schemas.microsoft.com/office/powerpoint/2010/main" val="34661391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980589" cy="2862322"/>
          </a:xfrm>
          <a:prstGeom prst="rect">
            <a:avLst/>
          </a:prstGeom>
          <a:noFill/>
        </p:spPr>
        <p:txBody>
          <a:bodyPr wrap="square" rtlCol="0">
            <a:spAutoFit/>
          </a:bodyPr>
          <a:lstStyle/>
          <a:p>
            <a:r>
              <a:rPr lang="tr-TR" b="1" dirty="0">
                <a:latin typeface="+mj-lt"/>
              </a:rPr>
              <a:t>Bağımlılığın Olumsuz Etkileri</a:t>
            </a:r>
          </a:p>
          <a:p>
            <a:endParaRPr lang="tr-TR" b="1" dirty="0">
              <a:latin typeface="+mj-lt"/>
            </a:endParaRPr>
          </a:p>
          <a:p>
            <a:pPr marL="285750" indent="-285750">
              <a:buFont typeface="Arial" panose="020B0604020202020204" pitchFamily="34" charset="0"/>
              <a:buChar char="•"/>
            </a:pPr>
            <a:r>
              <a:rPr lang="tr-TR" sz="1800" dirty="0"/>
              <a:t>Bağımlının kendine güveni azalır.</a:t>
            </a:r>
          </a:p>
          <a:p>
            <a:pPr marL="285750" indent="-285750">
              <a:buFont typeface="Arial" panose="020B0604020202020204" pitchFamily="34" charset="0"/>
              <a:buChar char="•"/>
            </a:pPr>
            <a:r>
              <a:rPr lang="tr-TR" sz="1800" dirty="0"/>
              <a:t>Bağımlının kontrolü zayıflar.</a:t>
            </a:r>
          </a:p>
          <a:p>
            <a:pPr marL="285750" indent="-285750">
              <a:buFont typeface="Arial" panose="020B0604020202020204" pitchFamily="34" charset="0"/>
              <a:buChar char="•"/>
            </a:pPr>
            <a:r>
              <a:rPr lang="tr-TR" sz="1800" dirty="0"/>
              <a:t>Bağımlının insani prensipleri ve değerleri yok olmaya başlar.</a:t>
            </a:r>
          </a:p>
          <a:p>
            <a:pPr marL="285750" indent="-285750">
              <a:buFont typeface="Arial" panose="020B0604020202020204" pitchFamily="34" charset="0"/>
              <a:buChar char="•"/>
            </a:pPr>
            <a:r>
              <a:rPr lang="nn-NO" sz="1800" dirty="0"/>
              <a:t>Kullandığı maddeler bağımlının vücudundaki savunma mekanizmalarını yok edip bağışıklık sistemini zayıflatır.</a:t>
            </a:r>
          </a:p>
          <a:p>
            <a:pPr marL="285750" indent="-285750">
              <a:buFont typeface="Arial" panose="020B0604020202020204" pitchFamily="34" charset="0"/>
              <a:buChar char="•"/>
            </a:pPr>
            <a:endParaRPr lang="tr-TR" b="1"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582490" y="1268486"/>
            <a:ext cx="3637168" cy="5094867"/>
          </a:xfrm>
          <a:prstGeom prst="rect">
            <a:avLst/>
          </a:prstGeom>
        </p:spPr>
      </p:pic>
    </p:spTree>
    <p:extLst>
      <p:ext uri="{BB962C8B-B14F-4D97-AF65-F5344CB8AC3E}">
        <p14:creationId xmlns:p14="http://schemas.microsoft.com/office/powerpoint/2010/main" val="71342480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1754326"/>
          </a:xfrm>
          <a:prstGeom prst="rect">
            <a:avLst/>
          </a:prstGeom>
          <a:noFill/>
        </p:spPr>
        <p:txBody>
          <a:bodyPr wrap="square" rtlCol="0">
            <a:spAutoFit/>
          </a:bodyPr>
          <a:lstStyle/>
          <a:p>
            <a:r>
              <a:rPr lang="tr-TR" b="1" dirty="0"/>
              <a:t>Bağımlılık Türleri</a:t>
            </a:r>
          </a:p>
          <a:p>
            <a:endParaRPr lang="tr-TR" b="1" dirty="0"/>
          </a:p>
          <a:p>
            <a:pPr marL="285750" indent="-285750">
              <a:buFont typeface="Arial" panose="020B0604020202020204" pitchFamily="34" charset="0"/>
              <a:buChar char="•"/>
            </a:pPr>
            <a:r>
              <a:rPr lang="tr-TR" dirty="0"/>
              <a:t>Tütün bağımlılığı</a:t>
            </a:r>
          </a:p>
          <a:p>
            <a:pPr marL="285750" indent="-285750">
              <a:buFont typeface="Arial" panose="020B0604020202020204" pitchFamily="34" charset="0"/>
              <a:buChar char="•"/>
            </a:pPr>
            <a:r>
              <a:rPr lang="tr-TR" dirty="0"/>
              <a:t>Alkol bağımlılığı</a:t>
            </a:r>
          </a:p>
          <a:p>
            <a:pPr marL="285750" indent="-285750">
              <a:buFont typeface="Arial" panose="020B0604020202020204" pitchFamily="34" charset="0"/>
              <a:buChar char="•"/>
            </a:pPr>
            <a:r>
              <a:rPr lang="tr-TR" dirty="0"/>
              <a:t>Madde bağımlılığı</a:t>
            </a:r>
          </a:p>
          <a:p>
            <a:pPr marL="285750" indent="-285750">
              <a:buFont typeface="Arial" panose="020B0604020202020204" pitchFamily="34" charset="0"/>
              <a:buChar char="•"/>
            </a:pPr>
            <a:r>
              <a:rPr lang="tr-TR" dirty="0"/>
              <a:t>Teknoloji bağımlılığı</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169296" y="1410887"/>
            <a:ext cx="4254207" cy="5303909"/>
          </a:xfrm>
          <a:prstGeom prst="rect">
            <a:avLst/>
          </a:prstGeom>
        </p:spPr>
      </p:pic>
    </p:spTree>
    <p:extLst>
      <p:ext uri="{BB962C8B-B14F-4D97-AF65-F5344CB8AC3E}">
        <p14:creationId xmlns:p14="http://schemas.microsoft.com/office/powerpoint/2010/main" val="247519649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106</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3139321"/>
          </a:xfrm>
          <a:prstGeom prst="rect">
            <a:avLst/>
          </a:prstGeom>
          <a:noFill/>
        </p:spPr>
        <p:txBody>
          <a:bodyPr wrap="square" rtlCol="0">
            <a:spAutoFit/>
          </a:bodyPr>
          <a:lstStyle/>
          <a:p>
            <a:r>
              <a:rPr lang="tr-TR" b="1" dirty="0">
                <a:latin typeface="+mj-lt"/>
              </a:rPr>
              <a:t>Tütün Bağımlılığı</a:t>
            </a:r>
          </a:p>
          <a:p>
            <a:endParaRPr lang="tr-TR" dirty="0"/>
          </a:p>
          <a:p>
            <a:r>
              <a:rPr lang="tr-TR" dirty="0"/>
              <a:t>Sigara dünyada en yaygın kullanılan, sağlığa zararlı, bağımlılık yapıcı maddedir. </a:t>
            </a:r>
          </a:p>
          <a:p>
            <a:r>
              <a:rPr lang="tr-TR" dirty="0"/>
              <a:t>Sigara ve sigara dumanı, katran, karbonmonoksit ve nikotine ek olarak amonyak, arsenik, hidrojen siyanür, formaldehit ve metan gibi son derece zehirli olan 4.000’den fazla kimyasal madde içerir.</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292853" y="1158960"/>
            <a:ext cx="4007094" cy="5386907"/>
          </a:xfrm>
          <a:prstGeom prst="rect">
            <a:avLst/>
          </a:prstGeom>
        </p:spPr>
      </p:pic>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spTree>
    <p:extLst>
      <p:ext uri="{BB962C8B-B14F-4D97-AF65-F5344CB8AC3E}">
        <p14:creationId xmlns:p14="http://schemas.microsoft.com/office/powerpoint/2010/main" val="39048983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3139321"/>
          </a:xfrm>
          <a:prstGeom prst="rect">
            <a:avLst/>
          </a:prstGeom>
          <a:noFill/>
        </p:spPr>
        <p:txBody>
          <a:bodyPr wrap="square" rtlCol="0">
            <a:spAutoFit/>
          </a:bodyPr>
          <a:lstStyle/>
          <a:p>
            <a:r>
              <a:rPr lang="tr-TR" b="1" dirty="0">
                <a:latin typeface="+mj-lt"/>
              </a:rPr>
              <a:t>Alkol Bağımlılığı</a:t>
            </a:r>
          </a:p>
          <a:p>
            <a:endParaRPr lang="tr-TR" dirty="0"/>
          </a:p>
          <a:p>
            <a:r>
              <a:rPr lang="tr-TR" dirty="0"/>
              <a:t>Alkol sadece kişinin kendisine değil, çevresine de büyük zararlar verir.</a:t>
            </a:r>
          </a:p>
          <a:p>
            <a:r>
              <a:rPr lang="tr-TR" dirty="0"/>
              <a:t>Dünya Sağlık Örgütü (DSÖ) verilerine göre dünyadaki tüm ölümlerin %6’sının (3.3 milyon) alkol kullanımı nedeniyle oluştuğu görülmektedir. </a:t>
            </a:r>
          </a:p>
          <a:p>
            <a:r>
              <a:rPr lang="tr-TR" dirty="0"/>
              <a:t>Avrupa’da her yıl yaşanan hastalık ve erken ölümlerin yaklaşık onda birinin sebebi de alkoldür.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436498" y="1355992"/>
            <a:ext cx="3812922" cy="5121008"/>
          </a:xfrm>
          <a:prstGeom prst="rect">
            <a:avLst/>
          </a:prstGeom>
        </p:spPr>
      </p:pic>
    </p:spTree>
    <p:extLst>
      <p:ext uri="{BB962C8B-B14F-4D97-AF65-F5344CB8AC3E}">
        <p14:creationId xmlns:p14="http://schemas.microsoft.com/office/powerpoint/2010/main" val="7387387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178699"/>
            <a:ext cx="4556787" cy="3970318"/>
          </a:xfrm>
          <a:prstGeom prst="rect">
            <a:avLst/>
          </a:prstGeom>
          <a:noFill/>
        </p:spPr>
        <p:txBody>
          <a:bodyPr wrap="square" rtlCol="0">
            <a:spAutoFit/>
          </a:bodyPr>
          <a:lstStyle/>
          <a:p>
            <a:r>
              <a:rPr lang="tr-TR" b="1" dirty="0">
                <a:latin typeface="+mj-lt"/>
              </a:rPr>
              <a:t>Madde Bağımlılığı</a:t>
            </a:r>
          </a:p>
          <a:p>
            <a:endParaRPr lang="tr-TR" b="1" dirty="0">
              <a:latin typeface="+mj-lt"/>
            </a:endParaRPr>
          </a:p>
          <a:p>
            <a:r>
              <a:rPr lang="tr-TR" dirty="0"/>
              <a:t>Madde bağımlılığı, vücudun bir ya da birden çok işlevini olumsuz yönde etkileyen maddelerin kullanılması, bu maddelerden zarar görülmesine rağmen bu maddelerin kullanımının bırakılamamasıdır. </a:t>
            </a:r>
          </a:p>
          <a:p>
            <a:r>
              <a:rPr lang="tr-TR" dirty="0"/>
              <a:t>Madde bağımlısı, her durum ve koşulda maddeyi almak için engellenemeyen bir arzu ve istek duyar. Madde kullanımına ara verdiğinde yoksunluk belirtileri yaşar. Zamanla madde kullanımını ve dozunu arttırır.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200900" y="2178699"/>
            <a:ext cx="4260410" cy="3711217"/>
          </a:xfrm>
          <a:prstGeom prst="rect">
            <a:avLst/>
          </a:prstGeom>
        </p:spPr>
      </p:pic>
    </p:spTree>
    <p:extLst>
      <p:ext uri="{BB962C8B-B14F-4D97-AF65-F5344CB8AC3E}">
        <p14:creationId xmlns:p14="http://schemas.microsoft.com/office/powerpoint/2010/main" val="223120332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109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031325"/>
          </a:xfrm>
          <a:prstGeom prst="rect">
            <a:avLst/>
          </a:prstGeom>
          <a:noFill/>
        </p:spPr>
        <p:txBody>
          <a:bodyPr wrap="square" rtlCol="0">
            <a:spAutoFit/>
          </a:bodyPr>
          <a:lstStyle/>
          <a:p>
            <a:r>
              <a:rPr lang="tr-TR" b="1" dirty="0">
                <a:latin typeface="+mj-lt"/>
              </a:rPr>
              <a:t>Teknoloji Bağımlılığı</a:t>
            </a:r>
          </a:p>
          <a:p>
            <a:endParaRPr lang="tr-TR" dirty="0"/>
          </a:p>
          <a:p>
            <a:r>
              <a:rPr lang="tr-TR" sz="1800" dirty="0">
                <a:solidFill>
                  <a:srgbClr val="575757"/>
                </a:solidFill>
              </a:rPr>
              <a:t>Teknoloji bağımlılığı, teknolojiyi kullanmada ve onunla ilişkide kişinin iradesini kaybetmesi, kendini denetleyememesi ve onsuz bir yaşam sürememeye başlaması hâlidir.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884367" y="1728781"/>
            <a:ext cx="3335291" cy="4287971"/>
          </a:xfrm>
          <a:prstGeom prst="rect">
            <a:avLst/>
          </a:prstGeom>
        </p:spPr>
      </p:pic>
    </p:spTree>
    <p:extLst>
      <p:ext uri="{BB962C8B-B14F-4D97-AF65-F5344CB8AC3E}">
        <p14:creationId xmlns:p14="http://schemas.microsoft.com/office/powerpoint/2010/main" val="40809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110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1477328"/>
          </a:xfrm>
          <a:prstGeom prst="rect">
            <a:avLst/>
          </a:prstGeom>
          <a:noFill/>
        </p:spPr>
        <p:txBody>
          <a:bodyPr wrap="square" rtlCol="0">
            <a:spAutoFit/>
          </a:bodyPr>
          <a:lstStyle/>
          <a:p>
            <a:r>
              <a:rPr lang="tr-TR" sz="1800" b="1" dirty="0">
                <a:latin typeface="+mj-lt"/>
              </a:rPr>
              <a:t>“Hayır!” diyebilirsiniz: </a:t>
            </a:r>
          </a:p>
          <a:p>
            <a:endParaRPr lang="tr-TR" sz="1800" b="1" dirty="0">
              <a:latin typeface="+mj-lt"/>
            </a:endParaRPr>
          </a:p>
          <a:p>
            <a:r>
              <a:rPr lang="tr-TR" sz="1800" dirty="0"/>
              <a:t>Alkol veya bağımlılık yapıcı maddelerle ilgili bir teklif geldiğinde verebileceğiniz en kısa ve net cevap “Hayır!” demektir.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rcRect/>
          <a:stretch/>
        </p:blipFill>
        <p:spPr>
          <a:xfrm>
            <a:off x="7604301" y="1295650"/>
            <a:ext cx="3615357" cy="5077034"/>
          </a:xfrm>
          <a:prstGeom prst="rect">
            <a:avLst/>
          </a:prstGeom>
        </p:spPr>
      </p:pic>
    </p:spTree>
    <p:extLst>
      <p:ext uri="{BB962C8B-B14F-4D97-AF65-F5344CB8AC3E}">
        <p14:creationId xmlns:p14="http://schemas.microsoft.com/office/powerpoint/2010/main" val="116492508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BAĞIMLILIKLA MÜCADELE</a:t>
            </a:r>
          </a:p>
        </p:txBody>
      </p:sp>
      <p:sp>
        <p:nvSpPr>
          <p:cNvPr id="3" name="Dikdörtgen 2"/>
          <p:cNvSpPr/>
          <p:nvPr/>
        </p:nvSpPr>
        <p:spPr>
          <a:xfrm>
            <a:off x="2233246" y="2967335"/>
            <a:ext cx="8062546" cy="923330"/>
          </a:xfrm>
          <a:prstGeom prst="rect">
            <a:avLst/>
          </a:prstGeom>
        </p:spPr>
        <p:txBody>
          <a:bodyPr wrap="square">
            <a:spAutoFit/>
          </a:bodyPr>
          <a:lstStyle/>
          <a:p>
            <a:pPr algn="ctr"/>
            <a:r>
              <a:rPr lang="tr-TR" dirty="0"/>
              <a:t>Bağımlılıkla Mücadelede Ülkemiz Genelinde </a:t>
            </a:r>
            <a:r>
              <a:rPr lang="tr-TR" dirty="0" err="1"/>
              <a:t>YEŞİLAY’dan</a:t>
            </a:r>
            <a:r>
              <a:rPr lang="tr-TR" dirty="0"/>
              <a:t>; </a:t>
            </a:r>
          </a:p>
          <a:p>
            <a:pPr algn="ctr"/>
            <a:r>
              <a:rPr lang="tr-TR" dirty="0"/>
              <a:t>Üniversitemizde Psikolojik Danışma ve Rehberlik Eğitim, Uygulama ve Araştırma Merkezinden destek alabilirler.</a:t>
            </a:r>
          </a:p>
        </p:txBody>
      </p:sp>
    </p:spTree>
    <p:extLst>
      <p:ext uri="{BB962C8B-B14F-4D97-AF65-F5344CB8AC3E}">
        <p14:creationId xmlns:p14="http://schemas.microsoft.com/office/powerpoint/2010/main" val="20821175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112</a:t>
            </a:fld>
            <a:endParaRPr lang="tr-TR"/>
          </a:p>
        </p:txBody>
      </p:sp>
      <p:sp>
        <p:nvSpPr>
          <p:cNvPr id="4" name="Metin kutusu 3"/>
          <p:cNvSpPr txBox="1"/>
          <p:nvPr/>
        </p:nvSpPr>
        <p:spPr>
          <a:xfrm>
            <a:off x="3269530" y="836341"/>
            <a:ext cx="8081058" cy="369332"/>
          </a:xfrm>
          <a:prstGeom prst="rect">
            <a:avLst/>
          </a:prstGeom>
          <a:noFill/>
        </p:spPr>
        <p:txBody>
          <a:bodyPr wrap="none" rtlCol="0">
            <a:spAutoFit/>
          </a:bodyPr>
          <a:lstStyle/>
          <a:p>
            <a:r>
              <a:rPr lang="tr-TR" b="1" dirty="0"/>
              <a:t>Alkol ve Madde Bağımlılığı Uygulama ve Araştırma Merkezi (AMATEM)</a:t>
            </a:r>
          </a:p>
        </p:txBody>
      </p:sp>
      <p:sp>
        <p:nvSpPr>
          <p:cNvPr id="5" name="Metin kutusu 4"/>
          <p:cNvSpPr txBox="1"/>
          <p:nvPr/>
        </p:nvSpPr>
        <p:spPr>
          <a:xfrm>
            <a:off x="4684069" y="1295889"/>
            <a:ext cx="5674951" cy="369332"/>
          </a:xfrm>
          <a:prstGeom prst="rect">
            <a:avLst/>
          </a:prstGeom>
          <a:noFill/>
        </p:spPr>
        <p:txBody>
          <a:bodyPr wrap="none" rtlCol="0">
            <a:spAutoFit/>
          </a:bodyPr>
          <a:lstStyle/>
          <a:p>
            <a:r>
              <a:rPr lang="tr-TR" dirty="0"/>
              <a:t>Bağlantı adresi: https://www.pau.edu.tr/amatem</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80" y="1674346"/>
            <a:ext cx="9475439" cy="5038688"/>
          </a:xfrm>
          <a:prstGeom prst="rect">
            <a:avLst/>
          </a:prstGeom>
        </p:spPr>
      </p:pic>
    </p:spTree>
    <p:extLst>
      <p:ext uri="{BB962C8B-B14F-4D97-AF65-F5344CB8AC3E}">
        <p14:creationId xmlns:p14="http://schemas.microsoft.com/office/powerpoint/2010/main" val="139945578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113</a:t>
            </a:fld>
            <a:endParaRPr lang="tr-TR"/>
          </a:p>
        </p:txBody>
      </p:sp>
      <p:sp>
        <p:nvSpPr>
          <p:cNvPr id="4" name="Metin kutusu 3"/>
          <p:cNvSpPr txBox="1"/>
          <p:nvPr/>
        </p:nvSpPr>
        <p:spPr>
          <a:xfrm>
            <a:off x="3269530" y="836341"/>
            <a:ext cx="8081058" cy="369332"/>
          </a:xfrm>
          <a:prstGeom prst="rect">
            <a:avLst/>
          </a:prstGeom>
          <a:noFill/>
        </p:spPr>
        <p:txBody>
          <a:bodyPr wrap="none" rtlCol="0">
            <a:spAutoFit/>
          </a:bodyPr>
          <a:lstStyle/>
          <a:p>
            <a:r>
              <a:rPr lang="tr-TR" b="1" dirty="0"/>
              <a:t>Alkol ve Madde Bağımlılığı Uygulama ve Araştırma Merkezi (AMATEM)</a:t>
            </a:r>
          </a:p>
        </p:txBody>
      </p:sp>
      <p:sp>
        <p:nvSpPr>
          <p:cNvPr id="5" name="Metin kutusu 4"/>
          <p:cNvSpPr txBox="1"/>
          <p:nvPr/>
        </p:nvSpPr>
        <p:spPr>
          <a:xfrm>
            <a:off x="3117244" y="1305014"/>
            <a:ext cx="8233344" cy="369332"/>
          </a:xfrm>
          <a:prstGeom prst="rect">
            <a:avLst/>
          </a:prstGeom>
          <a:noFill/>
        </p:spPr>
        <p:txBody>
          <a:bodyPr wrap="none" rtlCol="0">
            <a:spAutoFit/>
          </a:bodyPr>
          <a:lstStyle/>
          <a:p>
            <a:r>
              <a:rPr lang="tr-TR" dirty="0"/>
              <a:t>Bağlantı adresi: https://www.pau.edu.tr/amatem/tr/sayfa/pau-amatem</a:t>
            </a:r>
          </a:p>
        </p:txBody>
      </p:sp>
      <p:sp>
        <p:nvSpPr>
          <p:cNvPr id="7" name="Metin kutusu 6"/>
          <p:cNvSpPr txBox="1"/>
          <p:nvPr/>
        </p:nvSpPr>
        <p:spPr>
          <a:xfrm>
            <a:off x="415842" y="1779687"/>
            <a:ext cx="11437904" cy="5078313"/>
          </a:xfrm>
          <a:prstGeom prst="rect">
            <a:avLst/>
          </a:prstGeom>
          <a:noFill/>
        </p:spPr>
        <p:txBody>
          <a:bodyPr wrap="square" rtlCol="0">
            <a:spAutoFit/>
          </a:bodyPr>
          <a:lstStyle/>
          <a:p>
            <a:r>
              <a:rPr lang="tr-TR" dirty="0"/>
              <a:t>PAMUKKALE ÜNİVERSİTESİ HABİB KIZILTAŞ PSİKİYATRİ HASTANESİ</a:t>
            </a:r>
          </a:p>
          <a:p>
            <a:r>
              <a:rPr lang="tr-TR" dirty="0"/>
              <a:t>ALKOL VE MADDE BAĞIMLILIĞI TEDAVİ VE EĞİTİM MERKEZİ (AMATEM)</a:t>
            </a:r>
          </a:p>
          <a:p>
            <a:r>
              <a:rPr lang="tr-TR" dirty="0"/>
              <a:t> </a:t>
            </a:r>
          </a:p>
          <a:p>
            <a:r>
              <a:rPr lang="tr-TR" dirty="0"/>
              <a:t>Pamukkale üniversitesi (PAÜ) Psikiyatri Anabilim Dalı’na bağlı bulunan AMATEM birimi alkol ve madde kullanım bozuklukları tedavilerinin yapıldığı bir kliniktir. 18 yaş üzeri, kadın ve erkek hastalara hizmet verilmektedir. Uygulanan ilaç tedavilerine ek olarak bireysel ve grup psikoterapileri, uğraş tedavileri, </a:t>
            </a:r>
            <a:r>
              <a:rPr lang="tr-TR" dirty="0" err="1"/>
              <a:t>spor,hasta</a:t>
            </a:r>
            <a:r>
              <a:rPr lang="tr-TR" dirty="0"/>
              <a:t> ve ailelere yönelik SAMBA (Sigara, Alkol ve Madde Bağımlılığı Tedavi Programı) </a:t>
            </a:r>
            <a:r>
              <a:rPr lang="tr-TR" dirty="0" err="1"/>
              <a:t>psikoeğitimleri</a:t>
            </a:r>
            <a:r>
              <a:rPr lang="tr-TR" dirty="0"/>
              <a:t> ve </a:t>
            </a:r>
            <a:r>
              <a:rPr lang="tr-TR" dirty="0" err="1"/>
              <a:t>psikososyal</a:t>
            </a:r>
            <a:r>
              <a:rPr lang="tr-TR" dirty="0"/>
              <a:t> rehabilitasyona yönelik etkinlikler (kermes, sinema, kahvaltı, spor müsabakaları </a:t>
            </a:r>
            <a:r>
              <a:rPr lang="tr-TR" dirty="0" err="1"/>
              <a:t>vs</a:t>
            </a:r>
            <a:r>
              <a:rPr lang="tr-TR" dirty="0"/>
              <a:t>…) yapılmaktadır.</a:t>
            </a:r>
          </a:p>
          <a:p>
            <a:r>
              <a:rPr lang="tr-TR" dirty="0"/>
              <a:t>AMATEM biriminde ayaktan poliklinik hizmetleri (hafta içi </a:t>
            </a:r>
            <a:r>
              <a:rPr lang="tr-TR" dirty="0" err="1"/>
              <a:t>hergün</a:t>
            </a:r>
            <a:r>
              <a:rPr lang="tr-TR" dirty="0"/>
              <a:t> 09:00 – 16:30) ve yataklı tedavi hizmetleri verilmektedir. Yataklı tedavi kliniği 14 erkek, 4 kadın toplam 18 yatak kapasiteli olup, hasta odaları iki kişiliktir. Her odada banyo ve tuvalet bulunmaktadır. Servis içinde bireysel ve grup görüşme odası, hastaların ortak kullandığı bir adet çok amaçlı salon ve spor alanı (masa tenisi </a:t>
            </a:r>
            <a:r>
              <a:rPr lang="tr-TR" dirty="0" err="1"/>
              <a:t>vs</a:t>
            </a:r>
            <a:r>
              <a:rPr lang="tr-TR" dirty="0"/>
              <a:t>…) bulunmaktadır. Yatan hastalar günün belirli saatlerinde ön ve arka bahçeyi, kantini ve çok amaçlı açık spor sahasını kullanabilmektedir. Servis ziyaret saatleri Cuma günleri 13:30 – 14:30 olacak şekilde düzenlenmiş olup ayrıca her Cuma 09:30 – 11:30 saatlerinde yatan hasta ailelerine yönelik SAMBA </a:t>
            </a:r>
            <a:r>
              <a:rPr lang="tr-TR" dirty="0" err="1"/>
              <a:t>psikoeğitimi</a:t>
            </a:r>
            <a:r>
              <a:rPr lang="tr-TR" dirty="0"/>
              <a:t> yapılmaktadır.</a:t>
            </a:r>
          </a:p>
          <a:p>
            <a:endParaRPr lang="tr-TR" dirty="0"/>
          </a:p>
        </p:txBody>
      </p:sp>
    </p:spTree>
    <p:extLst>
      <p:ext uri="{BB962C8B-B14F-4D97-AF65-F5344CB8AC3E}">
        <p14:creationId xmlns:p14="http://schemas.microsoft.com/office/powerpoint/2010/main" val="341564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114</a:t>
            </a:fld>
            <a:endParaRPr lang="tr-TR"/>
          </a:p>
        </p:txBody>
      </p:sp>
      <p:sp>
        <p:nvSpPr>
          <p:cNvPr id="4" name="Metin kutusu 3"/>
          <p:cNvSpPr txBox="1"/>
          <p:nvPr/>
        </p:nvSpPr>
        <p:spPr>
          <a:xfrm>
            <a:off x="3269530" y="836341"/>
            <a:ext cx="8081058" cy="369332"/>
          </a:xfrm>
          <a:prstGeom prst="rect">
            <a:avLst/>
          </a:prstGeom>
          <a:noFill/>
        </p:spPr>
        <p:txBody>
          <a:bodyPr wrap="none" rtlCol="0">
            <a:spAutoFit/>
          </a:bodyPr>
          <a:lstStyle/>
          <a:p>
            <a:r>
              <a:rPr lang="tr-TR" b="1" dirty="0"/>
              <a:t>Alkol ve Madde Bağımlılığı Uygulama ve Araştırma Merkezi (AMATEM)</a:t>
            </a:r>
          </a:p>
        </p:txBody>
      </p:sp>
      <p:sp>
        <p:nvSpPr>
          <p:cNvPr id="5" name="Metin kutusu 4"/>
          <p:cNvSpPr txBox="1"/>
          <p:nvPr/>
        </p:nvSpPr>
        <p:spPr>
          <a:xfrm>
            <a:off x="3117244" y="1305014"/>
            <a:ext cx="8233344" cy="369332"/>
          </a:xfrm>
          <a:prstGeom prst="rect">
            <a:avLst/>
          </a:prstGeom>
          <a:noFill/>
        </p:spPr>
        <p:txBody>
          <a:bodyPr wrap="none" rtlCol="0">
            <a:spAutoFit/>
          </a:bodyPr>
          <a:lstStyle/>
          <a:p>
            <a:r>
              <a:rPr lang="tr-TR" dirty="0"/>
              <a:t>Bağlantı adresi: https://www.pau.edu.tr/amatem/tr/sayfa/pau-amatem</a:t>
            </a:r>
          </a:p>
        </p:txBody>
      </p:sp>
      <p:sp>
        <p:nvSpPr>
          <p:cNvPr id="7" name="Metin kutusu 6"/>
          <p:cNvSpPr txBox="1"/>
          <p:nvPr/>
        </p:nvSpPr>
        <p:spPr>
          <a:xfrm>
            <a:off x="393540" y="1909823"/>
            <a:ext cx="11112660" cy="3970318"/>
          </a:xfrm>
          <a:prstGeom prst="rect">
            <a:avLst/>
          </a:prstGeom>
          <a:noFill/>
        </p:spPr>
        <p:txBody>
          <a:bodyPr wrap="square" rtlCol="0">
            <a:spAutoFit/>
          </a:bodyPr>
          <a:lstStyle/>
          <a:p>
            <a:r>
              <a:rPr lang="tr-TR" dirty="0"/>
              <a:t>PAMUKKALE ÜNİVERSİTESİ HABİB KIZILTAŞ PSİKİYATRİ HASTANESİ</a:t>
            </a:r>
          </a:p>
          <a:p>
            <a:r>
              <a:rPr lang="tr-TR" dirty="0"/>
              <a:t>ALKOL VE MADDE BAĞIMLILIĞI TEDAVİ VE EĞİTİM MERKEZİ (AMATEM)</a:t>
            </a:r>
          </a:p>
          <a:p>
            <a:r>
              <a:rPr lang="tr-TR" dirty="0"/>
              <a:t> </a:t>
            </a:r>
          </a:p>
          <a:p>
            <a:r>
              <a:rPr lang="tr-TR" dirty="0"/>
              <a:t>Bağımlılık tedavisinde kişinin yardım almak istemesi çok önemlidir. Zorla tedavi yapılamaz. Tedavi </a:t>
            </a:r>
            <a:r>
              <a:rPr lang="tr-TR" dirty="0" err="1"/>
              <a:t>detoksifikasyon</a:t>
            </a:r>
            <a:r>
              <a:rPr lang="tr-TR" dirty="0"/>
              <a:t> (arındırma) ve sonrasında </a:t>
            </a:r>
            <a:r>
              <a:rPr lang="tr-TR" dirty="0" err="1"/>
              <a:t>psikososyal</a:t>
            </a:r>
            <a:r>
              <a:rPr lang="tr-TR" dirty="0"/>
              <a:t>/sürdürüm tedavi programından oluşmaktadır. Yatarak tedavi süresi hastanın ihtiyacına göre belirlenmekte olup yaklaşık 4 – 6 hafta sürmektedir. Taburculuk sonrası en az 1 yıl süreyle poliklinik takipleri devam etmektedir. Bağımlılık tedavisi ömür boyu sürebilir.</a:t>
            </a:r>
          </a:p>
          <a:p>
            <a:r>
              <a:rPr lang="tr-TR" dirty="0"/>
              <a:t>AMATEM yatışları Pazartesi, Salı, Çarşamba ve Perşembe günleri yapılmaktadır. Hafta sonu ve Cuma günü yatış yapılmamaktadır.</a:t>
            </a:r>
            <a:br>
              <a:rPr lang="tr-TR" dirty="0"/>
            </a:br>
            <a:r>
              <a:rPr lang="tr-TR" dirty="0"/>
              <a:t>Alkollü ve bariz madde etkisi altında yatış yapılmaz.</a:t>
            </a:r>
            <a:br>
              <a:rPr lang="tr-TR" dirty="0"/>
            </a:br>
            <a:r>
              <a:rPr lang="tr-TR" dirty="0"/>
              <a:t>Hastane kurallarını kabul etmeyenlere yatış yapılmaz.</a:t>
            </a:r>
            <a:br>
              <a:rPr lang="tr-TR" dirty="0"/>
            </a:br>
            <a:r>
              <a:rPr lang="tr-TR" dirty="0"/>
              <a:t>Yatıştan sonraki 6 ay içinde tekrar yatış yapılmaz.</a:t>
            </a:r>
          </a:p>
          <a:p>
            <a:endParaRPr lang="tr-TR" dirty="0"/>
          </a:p>
        </p:txBody>
      </p:sp>
    </p:spTree>
    <p:extLst>
      <p:ext uri="{BB962C8B-B14F-4D97-AF65-F5344CB8AC3E}">
        <p14:creationId xmlns:p14="http://schemas.microsoft.com/office/powerpoint/2010/main" val="7753323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115</a:t>
            </a:fld>
            <a:endParaRPr lang="tr-TR"/>
          </a:p>
        </p:txBody>
      </p:sp>
      <p:sp>
        <p:nvSpPr>
          <p:cNvPr id="4" name="Metin kutusu 3"/>
          <p:cNvSpPr txBox="1"/>
          <p:nvPr/>
        </p:nvSpPr>
        <p:spPr>
          <a:xfrm>
            <a:off x="5468720" y="697842"/>
            <a:ext cx="5896166" cy="646331"/>
          </a:xfrm>
          <a:prstGeom prst="rect">
            <a:avLst/>
          </a:prstGeom>
          <a:noFill/>
        </p:spPr>
        <p:txBody>
          <a:bodyPr wrap="none" rtlCol="0">
            <a:spAutoFit/>
          </a:bodyPr>
          <a:lstStyle/>
          <a:p>
            <a:r>
              <a:rPr lang="tr-TR" b="1" dirty="0"/>
              <a:t>İKTİSADİ VE İDARİ BİLİMLER FAKÜLTESİ BÜNYESİNDEKİ </a:t>
            </a:r>
          </a:p>
          <a:p>
            <a:r>
              <a:rPr lang="tr-TR" b="1" dirty="0"/>
              <a:t>BAĞIMLILIKLA MÜCADELE EYLEM PLANI KOMİSYONU</a:t>
            </a:r>
          </a:p>
        </p:txBody>
      </p:sp>
      <p:sp>
        <p:nvSpPr>
          <p:cNvPr id="5" name="Metin kutusu 4"/>
          <p:cNvSpPr txBox="1"/>
          <p:nvPr/>
        </p:nvSpPr>
        <p:spPr>
          <a:xfrm>
            <a:off x="2836589" y="1374148"/>
            <a:ext cx="8528297" cy="369332"/>
          </a:xfrm>
          <a:prstGeom prst="rect">
            <a:avLst/>
          </a:prstGeom>
          <a:noFill/>
        </p:spPr>
        <p:txBody>
          <a:bodyPr wrap="none" rtlCol="0">
            <a:spAutoFit/>
          </a:bodyPr>
          <a:lstStyle/>
          <a:p>
            <a:r>
              <a:rPr lang="tr-TR" dirty="0"/>
              <a:t>Bağlantı adresi: https://www.pau.edu.tr/iibf/tr/sayfa/kurul-ve-komisyonlar-4</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80" y="2121157"/>
            <a:ext cx="9475439" cy="4145066"/>
          </a:xfrm>
          <a:prstGeom prst="rect">
            <a:avLst/>
          </a:prstGeom>
        </p:spPr>
      </p:pic>
    </p:spTree>
    <p:extLst>
      <p:ext uri="{BB962C8B-B14F-4D97-AF65-F5344CB8AC3E}">
        <p14:creationId xmlns:p14="http://schemas.microsoft.com/office/powerpoint/2010/main" val="262947988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116</a:t>
            </a:fld>
            <a:endParaRPr lang="tr-TR"/>
          </a:p>
        </p:txBody>
      </p:sp>
      <p:sp>
        <p:nvSpPr>
          <p:cNvPr id="4" name="Metin kutusu 3"/>
          <p:cNvSpPr txBox="1"/>
          <p:nvPr/>
        </p:nvSpPr>
        <p:spPr>
          <a:xfrm>
            <a:off x="5468720" y="697842"/>
            <a:ext cx="5974713" cy="369332"/>
          </a:xfrm>
          <a:prstGeom prst="rect">
            <a:avLst/>
          </a:prstGeom>
          <a:noFill/>
        </p:spPr>
        <p:txBody>
          <a:bodyPr wrap="none" rtlCol="0">
            <a:spAutoFit/>
          </a:bodyPr>
          <a:lstStyle/>
          <a:p>
            <a:r>
              <a:rPr lang="tr-TR" b="1" dirty="0"/>
              <a:t>2023-2024 Eğitim - Öğretim Yılı Akademik Takvimleri</a:t>
            </a:r>
          </a:p>
        </p:txBody>
      </p:sp>
      <p:sp>
        <p:nvSpPr>
          <p:cNvPr id="5" name="Metin kutusu 4"/>
          <p:cNvSpPr txBox="1"/>
          <p:nvPr/>
        </p:nvSpPr>
        <p:spPr>
          <a:xfrm>
            <a:off x="2836589" y="1374148"/>
            <a:ext cx="8528297" cy="369332"/>
          </a:xfrm>
          <a:prstGeom prst="rect">
            <a:avLst/>
          </a:prstGeom>
          <a:noFill/>
        </p:spPr>
        <p:txBody>
          <a:bodyPr wrap="none" rtlCol="0">
            <a:spAutoFit/>
          </a:bodyPr>
          <a:lstStyle/>
          <a:p>
            <a:r>
              <a:rPr lang="tr-TR" dirty="0"/>
              <a:t>Bağlantı adresi: https://www.pau.edu.tr/oidb/tr/sayfa/akademik-takvim-3</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935" y="2121157"/>
            <a:ext cx="9397328" cy="4145066"/>
          </a:xfrm>
          <a:prstGeom prst="rect">
            <a:avLst/>
          </a:prstGeom>
        </p:spPr>
      </p:pic>
    </p:spTree>
    <p:extLst>
      <p:ext uri="{BB962C8B-B14F-4D97-AF65-F5344CB8AC3E}">
        <p14:creationId xmlns:p14="http://schemas.microsoft.com/office/powerpoint/2010/main" val="303113414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117</a:t>
            </a:fld>
            <a:endParaRPr lang="tr-TR"/>
          </a:p>
        </p:txBody>
      </p:sp>
      <p:sp>
        <p:nvSpPr>
          <p:cNvPr id="4" name="Metin kutusu 3"/>
          <p:cNvSpPr txBox="1"/>
          <p:nvPr/>
        </p:nvSpPr>
        <p:spPr>
          <a:xfrm>
            <a:off x="5468720" y="697842"/>
            <a:ext cx="5974713" cy="369332"/>
          </a:xfrm>
          <a:prstGeom prst="rect">
            <a:avLst/>
          </a:prstGeom>
          <a:noFill/>
        </p:spPr>
        <p:txBody>
          <a:bodyPr wrap="none" rtlCol="0">
            <a:spAutoFit/>
          </a:bodyPr>
          <a:lstStyle/>
          <a:p>
            <a:r>
              <a:rPr lang="tr-TR" b="1" dirty="0"/>
              <a:t>2023-2024 Eğitim - Öğretim Yılı Akademik Takvimleri</a:t>
            </a:r>
          </a:p>
        </p:txBody>
      </p:sp>
      <p:sp>
        <p:nvSpPr>
          <p:cNvPr id="5" name="Metin kutusu 4"/>
          <p:cNvSpPr txBox="1"/>
          <p:nvPr/>
        </p:nvSpPr>
        <p:spPr>
          <a:xfrm>
            <a:off x="2836589" y="1374148"/>
            <a:ext cx="8528297" cy="369332"/>
          </a:xfrm>
          <a:prstGeom prst="rect">
            <a:avLst/>
          </a:prstGeom>
          <a:noFill/>
        </p:spPr>
        <p:txBody>
          <a:bodyPr wrap="none" rtlCol="0">
            <a:spAutoFit/>
          </a:bodyPr>
          <a:lstStyle/>
          <a:p>
            <a:r>
              <a:rPr lang="tr-TR" dirty="0"/>
              <a:t>Bağlantı adresi: https://www.pau.edu.tr/oidb/tr/sayfa/akademik-takvim-3</a:t>
            </a:r>
          </a:p>
        </p:txBody>
      </p:sp>
      <p:sp>
        <p:nvSpPr>
          <p:cNvPr id="3" name="Metin kutusu 2"/>
          <p:cNvSpPr txBox="1"/>
          <p:nvPr/>
        </p:nvSpPr>
        <p:spPr>
          <a:xfrm>
            <a:off x="735980" y="2163336"/>
            <a:ext cx="10770220" cy="4247317"/>
          </a:xfrm>
          <a:prstGeom prst="rect">
            <a:avLst/>
          </a:prstGeom>
          <a:noFill/>
        </p:spPr>
        <p:txBody>
          <a:bodyPr wrap="square" rtlCol="0">
            <a:spAutoFit/>
          </a:bodyPr>
          <a:lstStyle/>
          <a:p>
            <a:endParaRPr lang="tr-TR" dirty="0"/>
          </a:p>
          <a:p>
            <a:r>
              <a:rPr lang="tr-TR" dirty="0"/>
              <a:t> </a:t>
            </a:r>
            <a:r>
              <a:rPr lang="tr-TR" b="1" dirty="0"/>
              <a:t>02.10.2023 </a:t>
            </a:r>
            <a:r>
              <a:rPr lang="tr-TR" dirty="0"/>
              <a:t>	</a:t>
            </a:r>
            <a:r>
              <a:rPr lang="tr-TR" b="1" dirty="0"/>
              <a:t>Derslerin İlk Günü </a:t>
            </a:r>
            <a:r>
              <a:rPr lang="tr-TR" dirty="0"/>
              <a:t>	</a:t>
            </a:r>
          </a:p>
          <a:p>
            <a:endParaRPr lang="tr-TR" b="1" dirty="0"/>
          </a:p>
          <a:p>
            <a:r>
              <a:rPr lang="tr-TR" b="1" dirty="0"/>
              <a:t>02.10.2023 - 04.10.2023 </a:t>
            </a:r>
            <a:r>
              <a:rPr lang="tr-TR" dirty="0"/>
              <a:t>	Üç ders sınavlarının yapılması 	</a:t>
            </a:r>
          </a:p>
          <a:p>
            <a:endParaRPr lang="tr-TR" b="1" dirty="0"/>
          </a:p>
          <a:p>
            <a:r>
              <a:rPr lang="tr-TR" b="1" dirty="0"/>
              <a:t>02.10.2023 - 06.10.2023 </a:t>
            </a:r>
            <a:r>
              <a:rPr lang="tr-TR" dirty="0"/>
              <a:t>	Yeni kayıt olan öğrenciler için oryantasyon programının düzenlenmesi 	</a:t>
            </a:r>
          </a:p>
          <a:p>
            <a:r>
              <a:rPr lang="tr-TR" b="1" dirty="0"/>
              <a:t>09.10.2023 - 11.10.2023 </a:t>
            </a:r>
            <a:r>
              <a:rPr lang="tr-TR" dirty="0"/>
              <a:t>	</a:t>
            </a:r>
            <a:r>
              <a:rPr lang="tr-TR" b="1" dirty="0"/>
              <a:t>Mazeretli ders kayıt başvurularının öğrenciler tarafından sistem üzerinden yapılması </a:t>
            </a:r>
            <a:r>
              <a:rPr lang="tr-TR" dirty="0"/>
              <a:t>	</a:t>
            </a:r>
          </a:p>
          <a:p>
            <a:endParaRPr lang="tr-TR" b="1" dirty="0"/>
          </a:p>
          <a:p>
            <a:r>
              <a:rPr lang="tr-TR" b="1" dirty="0"/>
              <a:t>09.10.2023 - 13.10.2023 </a:t>
            </a:r>
            <a:r>
              <a:rPr lang="tr-TR" dirty="0"/>
              <a:t>	</a:t>
            </a:r>
            <a:r>
              <a:rPr lang="tr-TR" b="1" dirty="0"/>
              <a:t>Ekle-Sil ve Onayla Günleri </a:t>
            </a:r>
            <a:r>
              <a:rPr lang="tr-TR" dirty="0"/>
              <a:t>	</a:t>
            </a:r>
          </a:p>
          <a:p>
            <a:endParaRPr lang="tr-TR" b="1" dirty="0"/>
          </a:p>
          <a:p>
            <a:r>
              <a:rPr lang="tr-TR" b="1" dirty="0"/>
              <a:t>09.10.2023 - 13.10.2023 </a:t>
            </a:r>
            <a:r>
              <a:rPr lang="tr-TR" dirty="0"/>
              <a:t>	Azami öğrenim süresini dolduran öğrencilerden tercih yapanların ders kayıt işlemleri 	</a:t>
            </a:r>
          </a:p>
          <a:p>
            <a:endParaRPr lang="tr-TR" dirty="0"/>
          </a:p>
        </p:txBody>
      </p:sp>
    </p:spTree>
    <p:extLst>
      <p:ext uri="{BB962C8B-B14F-4D97-AF65-F5344CB8AC3E}">
        <p14:creationId xmlns:p14="http://schemas.microsoft.com/office/powerpoint/2010/main" val="107773645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118</a:t>
            </a:fld>
            <a:endParaRPr lang="tr-TR"/>
          </a:p>
        </p:txBody>
      </p:sp>
      <p:sp>
        <p:nvSpPr>
          <p:cNvPr id="4" name="Metin kutusu 3"/>
          <p:cNvSpPr txBox="1"/>
          <p:nvPr/>
        </p:nvSpPr>
        <p:spPr>
          <a:xfrm>
            <a:off x="5468720" y="697842"/>
            <a:ext cx="5298245" cy="369332"/>
          </a:xfrm>
          <a:prstGeom prst="rect">
            <a:avLst/>
          </a:prstGeom>
          <a:noFill/>
        </p:spPr>
        <p:txBody>
          <a:bodyPr wrap="none" rtlCol="0">
            <a:spAutoFit/>
          </a:bodyPr>
          <a:lstStyle/>
          <a:p>
            <a:r>
              <a:rPr lang="tr-TR" b="1" dirty="0"/>
              <a:t>Duyuruların Takip Edilmesi – Fakülte Duyuruları</a:t>
            </a:r>
          </a:p>
        </p:txBody>
      </p:sp>
      <p:sp>
        <p:nvSpPr>
          <p:cNvPr id="5" name="Metin kutusu 4"/>
          <p:cNvSpPr txBox="1"/>
          <p:nvPr/>
        </p:nvSpPr>
        <p:spPr>
          <a:xfrm>
            <a:off x="5497574" y="1384016"/>
            <a:ext cx="5269391" cy="369332"/>
          </a:xfrm>
          <a:prstGeom prst="rect">
            <a:avLst/>
          </a:prstGeom>
          <a:noFill/>
        </p:spPr>
        <p:txBody>
          <a:bodyPr wrap="none" rtlCol="0">
            <a:spAutoFit/>
          </a:bodyPr>
          <a:lstStyle/>
          <a:p>
            <a:r>
              <a:rPr lang="tr-TR" dirty="0"/>
              <a:t>Bağlantı adresi: https://www.pau.edu.tr/iibf/tr</a:t>
            </a:r>
          </a:p>
        </p:txBody>
      </p:sp>
      <p:sp>
        <p:nvSpPr>
          <p:cNvPr id="3" name="Metin kutusu 2"/>
          <p:cNvSpPr txBox="1"/>
          <p:nvPr/>
        </p:nvSpPr>
        <p:spPr>
          <a:xfrm>
            <a:off x="735980" y="2163336"/>
            <a:ext cx="10770220" cy="646331"/>
          </a:xfrm>
          <a:prstGeom prst="rect">
            <a:avLst/>
          </a:prstGeom>
          <a:noFill/>
        </p:spPr>
        <p:txBody>
          <a:bodyPr wrap="square" rtlCol="0">
            <a:spAutoFit/>
          </a:bodyPr>
          <a:lstStyle/>
          <a:p>
            <a:r>
              <a:rPr lang="tr-TR" dirty="0"/>
              <a:t>-Duyurular Fakültemizin ana sayfasında yer almaktadır.</a:t>
            </a:r>
          </a:p>
          <a:p>
            <a:r>
              <a:rPr lang="tr-TR" dirty="0"/>
              <a:t> </a:t>
            </a:r>
          </a:p>
        </p:txBody>
      </p:sp>
      <p:pic>
        <p:nvPicPr>
          <p:cNvPr id="6" name="Resim 5"/>
          <p:cNvPicPr>
            <a:picLocks noChangeAspect="1"/>
          </p:cNvPicPr>
          <p:nvPr/>
        </p:nvPicPr>
        <p:blipFill>
          <a:blip r:embed="rId2"/>
          <a:stretch>
            <a:fillRect/>
          </a:stretch>
        </p:blipFill>
        <p:spPr>
          <a:xfrm>
            <a:off x="1226634" y="2631688"/>
            <a:ext cx="9813073" cy="3780263"/>
          </a:xfrm>
          <a:prstGeom prst="rect">
            <a:avLst/>
          </a:prstGeom>
        </p:spPr>
      </p:pic>
    </p:spTree>
    <p:extLst>
      <p:ext uri="{BB962C8B-B14F-4D97-AF65-F5344CB8AC3E}">
        <p14:creationId xmlns:p14="http://schemas.microsoft.com/office/powerpoint/2010/main" val="342490771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066" y="-46673"/>
            <a:ext cx="10772775" cy="659417"/>
          </a:xfrm>
        </p:spPr>
        <p:txBody>
          <a:bodyPr>
            <a:noAutofit/>
          </a:bodyPr>
          <a:lstStyle/>
          <a:p>
            <a:pPr algn="ctr"/>
            <a:r>
              <a:rPr lang="tr-TR" sz="6000" b="1" dirty="0">
                <a:solidFill>
                  <a:schemeClr val="tx2"/>
                </a:solidFill>
                <a:hlinkClick r:id="rId2"/>
              </a:rPr>
              <a:t>www.pau.edu.tr/iibf</a:t>
            </a:r>
            <a:r>
              <a:rPr lang="tr-TR" sz="6000" b="1" dirty="0">
                <a:solidFill>
                  <a:schemeClr val="tx2"/>
                </a:solidFill>
              </a:rPr>
              <a:t>   (Desktop)</a:t>
            </a:r>
            <a:endParaRPr lang="en-GB" sz="6000" b="1" dirty="0">
              <a:solidFill>
                <a:schemeClr val="tx2"/>
              </a:solidFill>
            </a:endParaRP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05" y="1245865"/>
            <a:ext cx="11503295" cy="5090344"/>
          </a:xfrm>
          <a:prstGeom prst="rect">
            <a:avLst/>
          </a:prstGeom>
        </p:spPr>
      </p:pic>
      <p:sp>
        <p:nvSpPr>
          <p:cNvPr id="5" name="Oval Belirtme Çizgisi 7"/>
          <p:cNvSpPr/>
          <p:nvPr/>
        </p:nvSpPr>
        <p:spPr>
          <a:xfrm rot="10800000">
            <a:off x="6848977" y="4953975"/>
            <a:ext cx="3714389" cy="1382233"/>
          </a:xfrm>
          <a:prstGeom prst="wedgeEllipseCallout">
            <a:avLst>
              <a:gd name="adj1" fmla="val 63710"/>
              <a:gd name="adj2" fmla="val 1273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6" name="Metin kutusu 8"/>
          <p:cNvSpPr txBox="1"/>
          <p:nvPr/>
        </p:nvSpPr>
        <p:spPr>
          <a:xfrm>
            <a:off x="7522376" y="5044927"/>
            <a:ext cx="2863570" cy="923330"/>
          </a:xfrm>
          <a:prstGeom prst="rect">
            <a:avLst/>
          </a:prstGeom>
          <a:noFill/>
        </p:spPr>
        <p:txBody>
          <a:bodyPr wrap="square" rtlCol="0">
            <a:spAutoFit/>
          </a:bodyPr>
          <a:lstStyle/>
          <a:p>
            <a:r>
              <a:rPr lang="tr-TR" b="1" dirty="0"/>
              <a:t>Ders ve Sınav Programı değişiklikleri </a:t>
            </a:r>
            <a:r>
              <a:rPr lang="en-GB" b="1" dirty="0" err="1"/>
              <a:t>takip</a:t>
            </a:r>
            <a:r>
              <a:rPr lang="en-GB" b="1" dirty="0"/>
              <a:t> </a:t>
            </a:r>
            <a:r>
              <a:rPr lang="tr-TR" b="1" dirty="0"/>
              <a:t>edilmeli</a:t>
            </a:r>
            <a:endParaRPr lang="en-GB" b="1" dirty="0"/>
          </a:p>
        </p:txBody>
      </p:sp>
    </p:spTree>
    <p:extLst>
      <p:ext uri="{BB962C8B-B14F-4D97-AF65-F5344CB8AC3E}">
        <p14:creationId xmlns:p14="http://schemas.microsoft.com/office/powerpoint/2010/main" val="1177298925"/>
      </p:ext>
    </p:extLst>
  </p:cSld>
  <p:clrMapOvr>
    <a:masterClrMapping/>
  </p:clrMapOvr>
  <mc:AlternateContent xmlns:mc="http://schemas.openxmlformats.org/markup-compatibility/2006" xmlns:p14="http://schemas.microsoft.com/office/powerpoint/2010/main">
    <mc:Choice Requires="p14">
      <p:transition spd="slow" p14:dur="2000" advTm="18597"/>
    </mc:Choice>
    <mc:Fallback xmlns="">
      <p:transition spd="slow" advTm="1859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en-GB"/>
          </a:p>
        </p:txBody>
      </p:sp>
      <p:pic>
        <p:nvPicPr>
          <p:cNvPr id="4" name="Resim 3"/>
          <p:cNvPicPr>
            <a:picLocks noChangeAspect="1"/>
          </p:cNvPicPr>
          <p:nvPr/>
        </p:nvPicPr>
        <p:blipFill>
          <a:blip r:embed="rId2"/>
          <a:stretch>
            <a:fillRect/>
          </a:stretch>
        </p:blipFill>
        <p:spPr>
          <a:xfrm>
            <a:off x="685800" y="1148873"/>
            <a:ext cx="10901147" cy="5208140"/>
          </a:xfrm>
          <a:prstGeom prst="rect">
            <a:avLst/>
          </a:prstGeom>
        </p:spPr>
      </p:pic>
      <p:sp>
        <p:nvSpPr>
          <p:cNvPr id="6" name="Yuvarlatılmış Dikdörtgen 5"/>
          <p:cNvSpPr/>
          <p:nvPr/>
        </p:nvSpPr>
        <p:spPr>
          <a:xfrm>
            <a:off x="676656" y="3009900"/>
            <a:ext cx="2646188" cy="3208785"/>
          </a:xfrm>
          <a:prstGeom prst="round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0" name="Düz Ok Bağlayıcısı 9"/>
          <p:cNvCxnSpPr/>
          <p:nvPr/>
        </p:nvCxnSpPr>
        <p:spPr>
          <a:xfrm>
            <a:off x="3403600" y="4572000"/>
            <a:ext cx="3656767" cy="449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p:nvPr/>
        </p:nvCxnSpPr>
        <p:spPr>
          <a:xfrm flipH="1">
            <a:off x="8058880" y="3009900"/>
            <a:ext cx="1" cy="1386866"/>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16" name="Metin kutusu 15"/>
          <p:cNvSpPr txBox="1"/>
          <p:nvPr/>
        </p:nvSpPr>
        <p:spPr>
          <a:xfrm>
            <a:off x="7060367" y="4396766"/>
            <a:ext cx="4526582" cy="1384995"/>
          </a:xfrm>
          <a:prstGeom prst="rect">
            <a:avLst/>
          </a:prstGeom>
          <a:noFill/>
        </p:spPr>
        <p:txBody>
          <a:bodyPr wrap="square" rtlCol="0">
            <a:spAutoFit/>
          </a:bodyPr>
          <a:lstStyle/>
          <a:p>
            <a:pPr algn="just"/>
            <a:r>
              <a:rPr lang="tr-TR" sz="2800" b="1" dirty="0"/>
              <a:t>Öğrenim boyunca gerekli tüm bilgi ve belgeler üst ve yan menülerde</a:t>
            </a:r>
          </a:p>
        </p:txBody>
      </p:sp>
      <p:cxnSp>
        <p:nvCxnSpPr>
          <p:cNvPr id="8" name="Düz Ok Bağlayıcısı 13"/>
          <p:cNvCxnSpPr/>
          <p:nvPr/>
        </p:nvCxnSpPr>
        <p:spPr>
          <a:xfrm flipH="1">
            <a:off x="9698886" y="500987"/>
            <a:ext cx="2" cy="3895779"/>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3">
            <p14:nvContentPartPr>
              <p14:cNvPr id="2" name="Mürekkep 1"/>
              <p14:cNvContentPartPr/>
              <p14:nvPr/>
            </p14:nvContentPartPr>
            <p14:xfrm>
              <a:off x="1117760" y="3863140"/>
              <a:ext cx="1257480" cy="86400"/>
            </p14:xfrm>
          </p:contentPart>
        </mc:Choice>
        <mc:Fallback xmlns="">
          <p:pic>
            <p:nvPicPr>
              <p:cNvPr id="2" name="Mürekkep 1"/>
              <p:cNvPicPr/>
              <p:nvPr/>
            </p:nvPicPr>
            <p:blipFill>
              <a:blip r:embed="rId4"/>
              <a:stretch>
                <a:fillRect/>
              </a:stretch>
            </p:blipFill>
            <p:spPr>
              <a:xfrm>
                <a:off x="1057640" y="3743757"/>
                <a:ext cx="1377720" cy="325165"/>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Mürekkep 4"/>
              <p14:cNvContentPartPr/>
              <p14:nvPr/>
            </p14:nvContentPartPr>
            <p14:xfrm>
              <a:off x="1117760" y="3183820"/>
              <a:ext cx="1880280" cy="60480"/>
            </p14:xfrm>
          </p:contentPart>
        </mc:Choice>
        <mc:Fallback xmlns="">
          <p:pic>
            <p:nvPicPr>
              <p:cNvPr id="5" name="Mürekkep 4"/>
              <p:cNvPicPr/>
              <p:nvPr/>
            </p:nvPicPr>
            <p:blipFill>
              <a:blip r:embed="rId6"/>
              <a:stretch>
                <a:fillRect/>
              </a:stretch>
            </p:blipFill>
            <p:spPr>
              <a:xfrm>
                <a:off x="1057628" y="3064649"/>
                <a:ext cx="2000543" cy="298821"/>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Mürekkep 6"/>
              <p14:cNvContentPartPr/>
              <p14:nvPr/>
            </p14:nvContentPartPr>
            <p14:xfrm>
              <a:off x="1066280" y="4902100"/>
              <a:ext cx="1881000" cy="25920"/>
            </p14:xfrm>
          </p:contentPart>
        </mc:Choice>
        <mc:Fallback xmlns="">
          <p:pic>
            <p:nvPicPr>
              <p:cNvPr id="7" name="Mürekkep 6"/>
              <p:cNvPicPr/>
              <p:nvPr/>
            </p:nvPicPr>
            <p:blipFill>
              <a:blip r:embed="rId8"/>
              <a:stretch>
                <a:fillRect/>
              </a:stretch>
            </p:blipFill>
            <p:spPr>
              <a:xfrm>
                <a:off x="1006160" y="4782220"/>
                <a:ext cx="200124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Mürekkep 14"/>
              <p14:cNvContentPartPr/>
              <p14:nvPr/>
            </p14:nvContentPartPr>
            <p14:xfrm>
              <a:off x="7276640" y="1892140"/>
              <a:ext cx="686520" cy="51480"/>
            </p14:xfrm>
          </p:contentPart>
        </mc:Choice>
        <mc:Fallback xmlns="">
          <p:pic>
            <p:nvPicPr>
              <p:cNvPr id="15" name="Mürekkep 14"/>
              <p:cNvPicPr/>
              <p:nvPr/>
            </p:nvPicPr>
            <p:blipFill>
              <a:blip r:embed="rId10"/>
              <a:stretch>
                <a:fillRect/>
              </a:stretch>
            </p:blipFill>
            <p:spPr>
              <a:xfrm>
                <a:off x="7216488" y="1772260"/>
                <a:ext cx="806823" cy="2912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Mürekkep 16"/>
              <p14:cNvContentPartPr/>
              <p14:nvPr/>
            </p14:nvContentPartPr>
            <p14:xfrm>
              <a:off x="7187720" y="2187700"/>
              <a:ext cx="940680" cy="24120"/>
            </p14:xfrm>
          </p:contentPart>
        </mc:Choice>
        <mc:Fallback xmlns="">
          <p:pic>
            <p:nvPicPr>
              <p:cNvPr id="17" name="Mürekkep 16"/>
              <p:cNvPicPr/>
              <p:nvPr/>
            </p:nvPicPr>
            <p:blipFill>
              <a:blip r:embed="rId12"/>
              <a:stretch>
                <a:fillRect/>
              </a:stretch>
            </p:blipFill>
            <p:spPr>
              <a:xfrm>
                <a:off x="7127577" y="2069583"/>
                <a:ext cx="1060966" cy="260354"/>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Mürekkep 17"/>
              <p14:cNvContentPartPr/>
              <p14:nvPr/>
            </p14:nvContentPartPr>
            <p14:xfrm>
              <a:off x="7175480" y="1438900"/>
              <a:ext cx="1346400" cy="72720"/>
            </p14:xfrm>
          </p:contentPart>
        </mc:Choice>
        <mc:Fallback xmlns="">
          <p:pic>
            <p:nvPicPr>
              <p:cNvPr id="18" name="Mürekkep 17"/>
              <p:cNvPicPr/>
              <p:nvPr/>
            </p:nvPicPr>
            <p:blipFill>
              <a:blip r:embed="rId14"/>
              <a:stretch>
                <a:fillRect/>
              </a:stretch>
            </p:blipFill>
            <p:spPr>
              <a:xfrm>
                <a:off x="7115360" y="1319611"/>
                <a:ext cx="1466640" cy="311299"/>
              </a:xfrm>
              <a:prstGeom prst="rect">
                <a:avLst/>
              </a:prstGeom>
            </p:spPr>
          </p:pic>
        </mc:Fallback>
      </mc:AlternateContent>
    </p:spTree>
    <p:extLst>
      <p:ext uri="{BB962C8B-B14F-4D97-AF65-F5344CB8AC3E}">
        <p14:creationId xmlns:p14="http://schemas.microsoft.com/office/powerpoint/2010/main" val="947896586"/>
      </p:ext>
    </p:extLst>
  </p:cSld>
  <p:clrMapOvr>
    <a:masterClrMapping/>
  </p:clrMapOvr>
  <mc:AlternateContent xmlns:mc="http://schemas.openxmlformats.org/markup-compatibility/2006" xmlns:p14="http://schemas.microsoft.com/office/powerpoint/2010/main">
    <mc:Choice Requires="p14">
      <p:transition spd="slow" p14:dur="2000" advTm="25797"/>
    </mc:Choice>
    <mc:Fallback xmlns="">
      <p:transition spd="slow" advTm="25797"/>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0068" y="159705"/>
            <a:ext cx="11698875" cy="659417"/>
          </a:xfrm>
        </p:spPr>
        <p:txBody>
          <a:bodyPr>
            <a:noAutofit/>
          </a:bodyPr>
          <a:lstStyle/>
          <a:p>
            <a:pPr algn="ctr"/>
            <a:r>
              <a:rPr lang="tr-TR" sz="6000" b="1">
                <a:solidFill>
                  <a:schemeClr val="tx2"/>
                </a:solidFill>
                <a:hlinkClick r:id="rId2"/>
              </a:rPr>
              <a:t>www.pau.edu.tr/iibf</a:t>
            </a:r>
            <a:r>
              <a:rPr lang="tr-TR" sz="6000" b="1">
                <a:solidFill>
                  <a:schemeClr val="tx2"/>
                </a:solidFill>
              </a:rPr>
              <a:t>  (</a:t>
            </a:r>
            <a:r>
              <a:rPr lang="tr-TR" sz="6000" b="1" dirty="0">
                <a:solidFill>
                  <a:schemeClr val="tx2"/>
                </a:solidFill>
              </a:rPr>
              <a:t>Mobil Görünüm)</a:t>
            </a:r>
            <a:endParaRPr lang="en-GB" sz="6000" b="1" dirty="0">
              <a:solidFill>
                <a:schemeClr val="tx2"/>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353" y="987709"/>
            <a:ext cx="5714568" cy="5678905"/>
          </a:xfrm>
          <a:prstGeom prst="rect">
            <a:avLst/>
          </a:prstGeom>
          <a:ln>
            <a:noFill/>
          </a:ln>
          <a:effectLst>
            <a:outerShdw blurRad="190500" algn="tl" rotWithShape="0">
              <a:srgbClr val="000000">
                <a:alpha val="70000"/>
              </a:srgbClr>
            </a:outerShdw>
          </a:effectLst>
        </p:spPr>
      </p:pic>
      <p:sp>
        <p:nvSpPr>
          <p:cNvPr id="8" name="Oval Belirtme Çizgisi 7"/>
          <p:cNvSpPr/>
          <p:nvPr/>
        </p:nvSpPr>
        <p:spPr>
          <a:xfrm rot="10800000">
            <a:off x="8358265" y="2647505"/>
            <a:ext cx="3018571" cy="1382233"/>
          </a:xfrm>
          <a:prstGeom prst="wedgeEllipseCallout">
            <a:avLst>
              <a:gd name="adj1" fmla="val 39460"/>
              <a:gd name="adj2" fmla="val 1233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9" name="Metin kutusu 8"/>
          <p:cNvSpPr txBox="1"/>
          <p:nvPr/>
        </p:nvSpPr>
        <p:spPr>
          <a:xfrm>
            <a:off x="8686800" y="2984678"/>
            <a:ext cx="2519915" cy="707886"/>
          </a:xfrm>
          <a:prstGeom prst="rect">
            <a:avLst/>
          </a:prstGeom>
          <a:noFill/>
        </p:spPr>
        <p:txBody>
          <a:bodyPr wrap="square" rtlCol="0">
            <a:spAutoFit/>
          </a:bodyPr>
          <a:lstStyle/>
          <a:p>
            <a:r>
              <a:rPr lang="tr-TR" sz="2000" b="1" dirty="0"/>
              <a:t>Üst ve Yan Menülere buradan ulaşabilirsiniz</a:t>
            </a:r>
            <a:r>
              <a:rPr lang="tr-TR" b="1" dirty="0"/>
              <a:t>.</a:t>
            </a:r>
            <a:endParaRPr lang="en-GB" b="1" dirty="0"/>
          </a:p>
        </p:txBody>
      </p:sp>
    </p:spTree>
    <p:extLst>
      <p:ext uri="{BB962C8B-B14F-4D97-AF65-F5344CB8AC3E}">
        <p14:creationId xmlns:p14="http://schemas.microsoft.com/office/powerpoint/2010/main" val="1577946140"/>
      </p:ext>
    </p:extLst>
  </p:cSld>
  <p:clrMapOvr>
    <a:masterClrMapping/>
  </p:clrMapOvr>
  <mc:AlternateContent xmlns:mc="http://schemas.openxmlformats.org/markup-compatibility/2006" xmlns:p14="http://schemas.microsoft.com/office/powerpoint/2010/main">
    <mc:Choice Requires="p14">
      <p:transition spd="slow" p14:dur="2000" advTm="5407"/>
    </mc:Choice>
    <mc:Fallback xmlns="">
      <p:transition spd="slow" advTm="5407"/>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122</a:t>
            </a:fld>
            <a:endParaRPr lang="tr-TR"/>
          </a:p>
        </p:txBody>
      </p:sp>
      <p:sp>
        <p:nvSpPr>
          <p:cNvPr id="4" name="Metin kutusu 3"/>
          <p:cNvSpPr txBox="1"/>
          <p:nvPr/>
        </p:nvSpPr>
        <p:spPr>
          <a:xfrm>
            <a:off x="5034305" y="695738"/>
            <a:ext cx="6195927" cy="369332"/>
          </a:xfrm>
          <a:prstGeom prst="rect">
            <a:avLst/>
          </a:prstGeom>
          <a:noFill/>
        </p:spPr>
        <p:txBody>
          <a:bodyPr wrap="none" rtlCol="0">
            <a:spAutoFit/>
          </a:bodyPr>
          <a:lstStyle/>
          <a:p>
            <a:r>
              <a:rPr lang="tr-TR" b="1" dirty="0"/>
              <a:t>Duyuruların Takip Edilmesi – İşletme Bölümü Duyuruları</a:t>
            </a:r>
          </a:p>
        </p:txBody>
      </p:sp>
      <p:sp>
        <p:nvSpPr>
          <p:cNvPr id="5" name="Metin kutusu 4"/>
          <p:cNvSpPr txBox="1"/>
          <p:nvPr/>
        </p:nvSpPr>
        <p:spPr>
          <a:xfrm>
            <a:off x="5497574" y="1384016"/>
            <a:ext cx="5726248" cy="369332"/>
          </a:xfrm>
          <a:prstGeom prst="rect">
            <a:avLst/>
          </a:prstGeom>
          <a:noFill/>
        </p:spPr>
        <p:txBody>
          <a:bodyPr wrap="none" rtlCol="0">
            <a:spAutoFit/>
          </a:bodyPr>
          <a:lstStyle/>
          <a:p>
            <a:r>
              <a:rPr lang="tr-TR" dirty="0"/>
              <a:t>Bağlantı adresi: https://www.pau.edu.tr/isletme/tr</a:t>
            </a:r>
          </a:p>
        </p:txBody>
      </p:sp>
      <p:sp>
        <p:nvSpPr>
          <p:cNvPr id="3" name="Metin kutusu 2"/>
          <p:cNvSpPr txBox="1"/>
          <p:nvPr/>
        </p:nvSpPr>
        <p:spPr>
          <a:xfrm>
            <a:off x="735980" y="2163336"/>
            <a:ext cx="10770220" cy="646331"/>
          </a:xfrm>
          <a:prstGeom prst="rect">
            <a:avLst/>
          </a:prstGeom>
          <a:noFill/>
        </p:spPr>
        <p:txBody>
          <a:bodyPr wrap="square" rtlCol="0">
            <a:spAutoFit/>
          </a:bodyPr>
          <a:lstStyle/>
          <a:p>
            <a:r>
              <a:rPr lang="tr-TR" dirty="0"/>
              <a:t>-İşletme Bölümümüzün duyuruları Bölüm ana sayfasında yer almaktadır.</a:t>
            </a:r>
          </a:p>
          <a:p>
            <a:r>
              <a:rPr lang="tr-TR" dirty="0"/>
              <a:t> </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6052" y="2631688"/>
            <a:ext cx="7514237" cy="3780263"/>
          </a:xfrm>
          <a:prstGeom prst="rect">
            <a:avLst/>
          </a:prstGeom>
        </p:spPr>
      </p:pic>
    </p:spTree>
    <p:extLst>
      <p:ext uri="{BB962C8B-B14F-4D97-AF65-F5344CB8AC3E}">
        <p14:creationId xmlns:p14="http://schemas.microsoft.com/office/powerpoint/2010/main" val="402123900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690274" y="77118"/>
            <a:ext cx="10772775" cy="914400"/>
          </a:xfrm>
        </p:spPr>
        <p:txBody>
          <a:bodyPr>
            <a:normAutofit fontScale="90000"/>
          </a:bodyPr>
          <a:lstStyle/>
          <a:p>
            <a:pPr algn="ctr"/>
            <a:r>
              <a:rPr lang="tr-TR" b="1" dirty="0">
                <a:solidFill>
                  <a:schemeClr val="tx1"/>
                </a:solidFill>
              </a:rPr>
              <a:t>İstek ve Sorunlarınız için Dilekçe ve Formlar</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43149"/>
            <a:ext cx="12362213" cy="6014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Şeritli Sağ Ok 7"/>
          <p:cNvSpPr/>
          <p:nvPr/>
        </p:nvSpPr>
        <p:spPr>
          <a:xfrm rot="8616409">
            <a:off x="8850284" y="1237253"/>
            <a:ext cx="591032" cy="379474"/>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Straight Connector 7"/>
          <p:cNvCxnSpPr/>
          <p:nvPr/>
        </p:nvCxnSpPr>
        <p:spPr>
          <a:xfrm>
            <a:off x="7222309" y="2404134"/>
            <a:ext cx="22739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896366"/>
      </p:ext>
    </p:extLst>
  </p:cSld>
  <p:clrMapOvr>
    <a:masterClrMapping/>
  </p:clrMapOvr>
  <mc:AlternateContent xmlns:mc="http://schemas.openxmlformats.org/markup-compatibility/2006" xmlns:p14="http://schemas.microsoft.com/office/powerpoint/2010/main">
    <mc:Choice Requires="p14">
      <p:transition spd="slow" p14:dur="2000" advTm="46623"/>
    </mc:Choice>
    <mc:Fallback xmlns="">
      <p:transition spd="slow" advTm="46623"/>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690274" y="77118"/>
            <a:ext cx="10772775" cy="914400"/>
          </a:xfrm>
        </p:spPr>
        <p:txBody>
          <a:bodyPr>
            <a:normAutofit/>
          </a:bodyPr>
          <a:lstStyle/>
          <a:p>
            <a:pPr algn="ctr"/>
            <a:r>
              <a:rPr lang="tr-TR" b="1" dirty="0">
                <a:solidFill>
                  <a:schemeClr val="tx1"/>
                </a:solidFill>
              </a:rPr>
              <a:t>Öğrenciler için İş Akış Şemaları</a:t>
            </a:r>
          </a:p>
        </p:txBody>
      </p:sp>
      <p:graphicFrame>
        <p:nvGraphicFramePr>
          <p:cNvPr id="4" name="Nesne 3"/>
          <p:cNvGraphicFramePr>
            <a:graphicFrameLocks noChangeAspect="1"/>
          </p:cNvGraphicFramePr>
          <p:nvPr/>
        </p:nvGraphicFramePr>
        <p:xfrm>
          <a:off x="3710450" y="991518"/>
          <a:ext cx="4732421" cy="5879526"/>
        </p:xfrm>
        <a:graphic>
          <a:graphicData uri="http://schemas.openxmlformats.org/presentationml/2006/ole">
            <mc:AlternateContent xmlns:mc="http://schemas.openxmlformats.org/markup-compatibility/2006">
              <mc:Choice xmlns:v="urn:schemas-microsoft-com:vml" Requires="v">
                <p:oleObj name="Belge" r:id="rId2" imgW="6870132" imgH="10228302" progId="Word.Document.12">
                  <p:embed/>
                </p:oleObj>
              </mc:Choice>
              <mc:Fallback>
                <p:oleObj name="Belge" r:id="rId2" imgW="6870132" imgH="10228302" progId="Word.Document.12">
                  <p:embed/>
                  <p:pic>
                    <p:nvPicPr>
                      <p:cNvPr id="0" name=""/>
                      <p:cNvPicPr/>
                      <p:nvPr/>
                    </p:nvPicPr>
                    <p:blipFill>
                      <a:blip r:embed="rId3"/>
                      <a:stretch>
                        <a:fillRect/>
                      </a:stretch>
                    </p:blipFill>
                    <p:spPr>
                      <a:xfrm>
                        <a:off x="3710450" y="991518"/>
                        <a:ext cx="4732421" cy="5879526"/>
                      </a:xfrm>
                      <a:prstGeom prst="rect">
                        <a:avLst/>
                      </a:prstGeom>
                    </p:spPr>
                  </p:pic>
                </p:oleObj>
              </mc:Fallback>
            </mc:AlternateContent>
          </a:graphicData>
        </a:graphic>
      </p:graphicFrame>
    </p:spTree>
    <p:extLst>
      <p:ext uri="{BB962C8B-B14F-4D97-AF65-F5344CB8AC3E}">
        <p14:creationId xmlns:p14="http://schemas.microsoft.com/office/powerpoint/2010/main" val="2428332164"/>
      </p:ext>
    </p:extLst>
  </p:cSld>
  <p:clrMapOvr>
    <a:masterClrMapping/>
  </p:clrMapOvr>
  <mc:AlternateContent xmlns:mc="http://schemas.openxmlformats.org/markup-compatibility/2006" xmlns:p14="http://schemas.microsoft.com/office/powerpoint/2010/main">
    <mc:Choice Requires="p14">
      <p:transition spd="slow" p14:dur="2000" advTm="10688"/>
    </mc:Choice>
    <mc:Fallback xmlns="">
      <p:transition spd="slow" advTm="10688"/>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747908" y="534392"/>
            <a:ext cx="10753725" cy="5593278"/>
          </a:xfrm>
        </p:spPr>
        <p:txBody>
          <a:bodyPr>
            <a:noAutofit/>
          </a:bodyPr>
          <a:lstStyle/>
          <a:p>
            <a:pPr algn="just">
              <a:lnSpc>
                <a:spcPct val="100000"/>
              </a:lnSpc>
            </a:pPr>
            <a:r>
              <a:rPr lang="tr-TR" sz="3200" dirty="0"/>
              <a:t>Fakülte web sayfasından indirdiğiniz sorununuzla ilgili </a:t>
            </a:r>
            <a:r>
              <a:rPr lang="tr-TR" sz="3200" b="1" dirty="0"/>
              <a:t>dilekçe ve formu </a:t>
            </a:r>
            <a:r>
              <a:rPr lang="tr-TR" sz="3200" dirty="0"/>
              <a:t>doldurduktan sonra </a:t>
            </a:r>
            <a:r>
              <a:rPr lang="tr-TR" sz="3200" b="1" u="sng" dirty="0"/>
              <a:t>bölüm sekreterliğine </a:t>
            </a:r>
            <a:r>
              <a:rPr lang="tr-TR" sz="3200" dirty="0"/>
              <a:t> veriniz.</a:t>
            </a:r>
          </a:p>
          <a:p>
            <a:pPr algn="just">
              <a:lnSpc>
                <a:spcPct val="100000"/>
              </a:lnSpc>
            </a:pPr>
            <a:endParaRPr lang="tr-TR" sz="3200" dirty="0"/>
          </a:p>
          <a:p>
            <a:pPr algn="just">
              <a:lnSpc>
                <a:spcPct val="100000"/>
              </a:lnSpc>
            </a:pPr>
            <a:r>
              <a:rPr lang="tr-TR" sz="3200" dirty="0"/>
              <a:t>Bölüm sekreterleri dilekçe ve formunuzu üst yazı ile </a:t>
            </a:r>
            <a:r>
              <a:rPr lang="tr-TR" sz="3200" b="1" dirty="0"/>
              <a:t>Fakülte Yönetim Kurulu’na (FYK)</a:t>
            </a:r>
            <a:r>
              <a:rPr lang="tr-TR" sz="3200" dirty="0"/>
              <a:t> iletmektedir. </a:t>
            </a:r>
            <a:r>
              <a:rPr lang="tr-TR" sz="3200" b="1" dirty="0"/>
              <a:t>Karar verme yetkisi FYK’na aitdir</a:t>
            </a:r>
            <a:r>
              <a:rPr lang="tr-TR" sz="3200" dirty="0"/>
              <a:t>.</a:t>
            </a:r>
          </a:p>
          <a:p>
            <a:pPr algn="just">
              <a:lnSpc>
                <a:spcPct val="100000"/>
              </a:lnSpc>
            </a:pPr>
            <a:endParaRPr lang="tr-TR" sz="3200" dirty="0"/>
          </a:p>
          <a:p>
            <a:pPr algn="just">
              <a:lnSpc>
                <a:spcPct val="100000"/>
              </a:lnSpc>
            </a:pPr>
            <a:r>
              <a:rPr lang="tr-TR" sz="3200" dirty="0"/>
              <a:t>Dilekçe ve formu verdikten sonra süreci öğrenmek için web sayfasında yer alan </a:t>
            </a:r>
            <a:r>
              <a:rPr lang="tr-TR" sz="3200" b="1" dirty="0"/>
              <a:t>Öğrenciler için İş Akış Şeması </a:t>
            </a:r>
            <a:r>
              <a:rPr lang="tr-TR" sz="3200" dirty="0"/>
              <a:t>linkine tıklayabilirsiniz.</a:t>
            </a:r>
            <a:endParaRPr lang="en-GB" sz="3200" dirty="0"/>
          </a:p>
        </p:txBody>
      </p:sp>
    </p:spTree>
    <p:extLst>
      <p:ext uri="{BB962C8B-B14F-4D97-AF65-F5344CB8AC3E}">
        <p14:creationId xmlns:p14="http://schemas.microsoft.com/office/powerpoint/2010/main" val="243241915"/>
      </p:ext>
    </p:extLst>
  </p:cSld>
  <p:clrMapOvr>
    <a:masterClrMapping/>
  </p:clrMapOvr>
  <mc:AlternateContent xmlns:mc="http://schemas.openxmlformats.org/markup-compatibility/2006" xmlns:p14="http://schemas.microsoft.com/office/powerpoint/2010/main">
    <mc:Choice Requires="p14">
      <p:transition spd="slow" p14:dur="2000" advTm="36201"/>
    </mc:Choice>
    <mc:Fallback xmlns="">
      <p:transition spd="slow" advTm="36201"/>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652905" y="546265"/>
            <a:ext cx="10961163" cy="5866410"/>
          </a:xfrm>
        </p:spPr>
        <p:txBody>
          <a:bodyPr>
            <a:normAutofit/>
          </a:bodyPr>
          <a:lstStyle/>
          <a:p>
            <a:pPr algn="ctr">
              <a:lnSpc>
                <a:spcPct val="100000"/>
              </a:lnSpc>
            </a:pPr>
            <a:r>
              <a:rPr lang="tr-TR" sz="2800" b="1" dirty="0">
                <a:solidFill>
                  <a:srgbClr val="C00000"/>
                </a:solidFill>
              </a:rPr>
              <a:t>Öğrenci Belgesi</a:t>
            </a:r>
            <a:r>
              <a:rPr lang="tr-TR" sz="2800" dirty="0">
                <a:solidFill>
                  <a:schemeClr val="tx1"/>
                </a:solidFill>
              </a:rPr>
              <a:t>,</a:t>
            </a:r>
            <a:r>
              <a:rPr lang="tr-TR" sz="2800" dirty="0">
                <a:solidFill>
                  <a:srgbClr val="C00000"/>
                </a:solidFill>
              </a:rPr>
              <a:t> </a:t>
            </a:r>
            <a:r>
              <a:rPr lang="tr-TR" sz="2800" b="1" dirty="0">
                <a:solidFill>
                  <a:srgbClr val="00B0F0"/>
                </a:solidFill>
              </a:rPr>
              <a:t>Transkript</a:t>
            </a:r>
            <a:r>
              <a:rPr lang="tr-TR" sz="2800" dirty="0">
                <a:solidFill>
                  <a:schemeClr val="tx1"/>
                </a:solidFill>
              </a:rPr>
              <a:t>,</a:t>
            </a:r>
            <a:r>
              <a:rPr lang="tr-TR" sz="2800" dirty="0">
                <a:solidFill>
                  <a:srgbClr val="C00000"/>
                </a:solidFill>
              </a:rPr>
              <a:t> </a:t>
            </a:r>
            <a:r>
              <a:rPr lang="tr-TR" sz="2800" b="1" dirty="0">
                <a:solidFill>
                  <a:srgbClr val="C00000"/>
                </a:solidFill>
              </a:rPr>
              <a:t>Diploma</a:t>
            </a:r>
            <a:r>
              <a:rPr lang="tr-TR" sz="2800" dirty="0">
                <a:solidFill>
                  <a:schemeClr val="tx1"/>
                </a:solidFill>
              </a:rPr>
              <a:t> ve </a:t>
            </a:r>
            <a:r>
              <a:rPr lang="tr-TR" sz="2800" b="1" dirty="0">
                <a:solidFill>
                  <a:srgbClr val="00B0F0"/>
                </a:solidFill>
              </a:rPr>
              <a:t>Geçici Mezuniyet Belgesi</a:t>
            </a:r>
            <a:r>
              <a:rPr lang="tr-TR" sz="2800" b="1" dirty="0">
                <a:solidFill>
                  <a:schemeClr val="tx1"/>
                </a:solidFill>
              </a:rPr>
              <a:t> </a:t>
            </a:r>
            <a:r>
              <a:rPr lang="tr-TR" sz="2800" dirty="0">
                <a:solidFill>
                  <a:schemeClr val="tx1"/>
                </a:solidFill>
              </a:rPr>
              <a:t>için</a:t>
            </a:r>
          </a:p>
          <a:p>
            <a:pPr marL="0" indent="0" algn="ctr">
              <a:lnSpc>
                <a:spcPct val="100000"/>
              </a:lnSpc>
              <a:buNone/>
            </a:pPr>
            <a:r>
              <a:rPr lang="tr-TR" sz="2800" b="1" u="sng" dirty="0">
                <a:solidFill>
                  <a:srgbClr val="C00000"/>
                </a:solidFill>
              </a:rPr>
              <a:t>Fakülte Öğrenci İşleri</a:t>
            </a:r>
            <a:r>
              <a:rPr lang="tr-TR" sz="2800" b="1" dirty="0">
                <a:solidFill>
                  <a:srgbClr val="C00000"/>
                </a:solidFill>
              </a:rPr>
              <a:t> </a:t>
            </a:r>
            <a:r>
              <a:rPr lang="tr-TR" sz="2800" dirty="0">
                <a:solidFill>
                  <a:schemeClr val="tx1"/>
                </a:solidFill>
              </a:rPr>
              <a:t>ile irtibata geç</a:t>
            </a:r>
            <a:r>
              <a:rPr lang="en-GB" sz="2800" dirty="0" err="1">
                <a:solidFill>
                  <a:schemeClr val="tx1"/>
                </a:solidFill>
              </a:rPr>
              <a:t>ebilirsiniz</a:t>
            </a:r>
            <a:r>
              <a:rPr lang="tr-TR" sz="2800" dirty="0">
                <a:solidFill>
                  <a:schemeClr val="tx1"/>
                </a:solidFill>
              </a:rPr>
              <a:t>.</a:t>
            </a:r>
          </a:p>
          <a:p>
            <a:pPr>
              <a:lnSpc>
                <a:spcPct val="100000"/>
              </a:lnSpc>
            </a:pPr>
            <a:endParaRPr lang="tr-TR" sz="2800" dirty="0"/>
          </a:p>
          <a:p>
            <a:pPr>
              <a:lnSpc>
                <a:spcPct val="100000"/>
              </a:lnSpc>
            </a:pPr>
            <a:r>
              <a:rPr lang="tr-TR" sz="2800" dirty="0"/>
              <a:t>Soru ve Sorunlarınız için;</a:t>
            </a:r>
          </a:p>
          <a:p>
            <a:pPr>
              <a:lnSpc>
                <a:spcPct val="100000"/>
              </a:lnSpc>
            </a:pPr>
            <a:r>
              <a:rPr lang="tr-TR" sz="2800" dirty="0"/>
              <a:t>- Fakülte web sayfasında yer alan </a:t>
            </a:r>
            <a:r>
              <a:rPr lang="tr-TR" sz="2800" b="1" dirty="0"/>
              <a:t>Sık Sorulan Sorular </a:t>
            </a:r>
            <a:r>
              <a:rPr lang="tr-TR" sz="2800" dirty="0"/>
              <a:t>linkine tıklayabilirsiniz.</a:t>
            </a:r>
            <a:endParaRPr lang="en-GB" sz="2800" dirty="0"/>
          </a:p>
          <a:p>
            <a:pPr>
              <a:lnSpc>
                <a:spcPct val="100000"/>
              </a:lnSpc>
            </a:pPr>
            <a:r>
              <a:rPr lang="tr-TR" sz="2800" dirty="0"/>
              <a:t>- PAÜ Öğrenci İşleri Çağrı Merkezini arayabilirsiniz.</a:t>
            </a:r>
            <a:endParaRPr lang="en-GB" sz="28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3829" y="4209496"/>
            <a:ext cx="6362145" cy="2013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3638186"/>
      </p:ext>
    </p:extLst>
  </p:cSld>
  <p:clrMapOvr>
    <a:masterClrMapping/>
  </p:clrMapOvr>
  <mc:AlternateContent xmlns:mc="http://schemas.openxmlformats.org/markup-compatibility/2006" xmlns:p14="http://schemas.microsoft.com/office/powerpoint/2010/main">
    <mc:Choice Requires="p14">
      <p:transition spd="slow" p14:dur="2000" advTm="11973"/>
    </mc:Choice>
    <mc:Fallback xmlns="">
      <p:transition spd="slow" advTm="11973"/>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en-GB"/>
          </a:p>
        </p:txBody>
      </p:sp>
      <p:pic>
        <p:nvPicPr>
          <p:cNvPr id="4" name="Resim 3"/>
          <p:cNvPicPr>
            <a:picLocks noChangeAspect="1"/>
          </p:cNvPicPr>
          <p:nvPr/>
        </p:nvPicPr>
        <p:blipFill>
          <a:blip r:embed="rId2"/>
          <a:stretch>
            <a:fillRect/>
          </a:stretch>
        </p:blipFill>
        <p:spPr>
          <a:xfrm>
            <a:off x="0" y="0"/>
            <a:ext cx="12357100" cy="6858000"/>
          </a:xfrm>
          <a:prstGeom prst="rect">
            <a:avLst/>
          </a:prstGeom>
        </p:spPr>
      </p:pic>
      <p:sp>
        <p:nvSpPr>
          <p:cNvPr id="6" name="Yuvarlatılmış Dikdörtgen 5"/>
          <p:cNvSpPr/>
          <p:nvPr/>
        </p:nvSpPr>
        <p:spPr>
          <a:xfrm>
            <a:off x="676656" y="3009900"/>
            <a:ext cx="2726944" cy="3733800"/>
          </a:xfrm>
          <a:prstGeom prst="round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0" name="Düz Ok Bağlayıcısı 9"/>
          <p:cNvCxnSpPr/>
          <p:nvPr/>
        </p:nvCxnSpPr>
        <p:spPr>
          <a:xfrm>
            <a:off x="3403600" y="4572000"/>
            <a:ext cx="3656767" cy="4497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p:nvPr/>
        </p:nvCxnSpPr>
        <p:spPr>
          <a:xfrm flipH="1">
            <a:off x="8058880" y="3009900"/>
            <a:ext cx="1" cy="1386866"/>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16" name="Metin kutusu 15"/>
          <p:cNvSpPr txBox="1"/>
          <p:nvPr/>
        </p:nvSpPr>
        <p:spPr>
          <a:xfrm>
            <a:off x="7060367" y="4396766"/>
            <a:ext cx="4370014" cy="1569660"/>
          </a:xfrm>
          <a:prstGeom prst="rect">
            <a:avLst/>
          </a:prstGeom>
          <a:noFill/>
        </p:spPr>
        <p:txBody>
          <a:bodyPr wrap="square" rtlCol="0">
            <a:spAutoFit/>
          </a:bodyPr>
          <a:lstStyle/>
          <a:p>
            <a:pPr algn="just"/>
            <a:r>
              <a:rPr lang="tr-TR" sz="2400" b="1" dirty="0"/>
              <a:t>Bu sunumda gösterilen tüm bilgilere, belgelere ve adreslere fakülte web sayfasının üst ve yan menülerden ulaşabilirsiniz.</a:t>
            </a:r>
          </a:p>
        </p:txBody>
      </p:sp>
      <p:cxnSp>
        <p:nvCxnSpPr>
          <p:cNvPr id="11" name="Düz Ok Bağlayıcısı 13"/>
          <p:cNvCxnSpPr/>
          <p:nvPr/>
        </p:nvCxnSpPr>
        <p:spPr>
          <a:xfrm flipH="1">
            <a:off x="9713004" y="514104"/>
            <a:ext cx="2" cy="3882662"/>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951516"/>
      </p:ext>
    </p:extLst>
  </p:cSld>
  <p:clrMapOvr>
    <a:masterClrMapping/>
  </p:clrMapOvr>
  <mc:AlternateContent xmlns:mc="http://schemas.openxmlformats.org/markup-compatibility/2006" xmlns:p14="http://schemas.microsoft.com/office/powerpoint/2010/main">
    <mc:Choice Requires="p14">
      <p:transition spd="slow" p14:dur="2000" advTm="2575"/>
    </mc:Choice>
    <mc:Fallback xmlns="">
      <p:transition spd="slow" advTm="2575"/>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128</a:t>
            </a:fld>
            <a:endParaRPr lang="tr-TR"/>
          </a:p>
        </p:txBody>
      </p:sp>
      <p:sp>
        <p:nvSpPr>
          <p:cNvPr id="4" name="Metin kutusu 3"/>
          <p:cNvSpPr txBox="1"/>
          <p:nvPr/>
        </p:nvSpPr>
        <p:spPr>
          <a:xfrm>
            <a:off x="5034305" y="695738"/>
            <a:ext cx="6336991" cy="369332"/>
          </a:xfrm>
          <a:prstGeom prst="rect">
            <a:avLst/>
          </a:prstGeom>
          <a:noFill/>
        </p:spPr>
        <p:txBody>
          <a:bodyPr wrap="none" rtlCol="0">
            <a:spAutoFit/>
          </a:bodyPr>
          <a:lstStyle/>
          <a:p>
            <a:r>
              <a:rPr lang="tr-TR" b="1" dirty="0"/>
              <a:t>Duyuruların Takip Edilmesi – Sosyal Medya Hesaplarımız</a:t>
            </a:r>
          </a:p>
        </p:txBody>
      </p:sp>
      <p:sp>
        <p:nvSpPr>
          <p:cNvPr id="5" name="Metin kutusu 4"/>
          <p:cNvSpPr txBox="1"/>
          <p:nvPr/>
        </p:nvSpPr>
        <p:spPr>
          <a:xfrm>
            <a:off x="2561123" y="1348756"/>
            <a:ext cx="8945077" cy="369332"/>
          </a:xfrm>
          <a:prstGeom prst="rect">
            <a:avLst/>
          </a:prstGeom>
          <a:noFill/>
        </p:spPr>
        <p:txBody>
          <a:bodyPr wrap="none" rtlCol="0">
            <a:spAutoFit/>
          </a:bodyPr>
          <a:lstStyle/>
          <a:p>
            <a:r>
              <a:rPr lang="tr-TR" dirty="0"/>
              <a:t>Bağlantı adresi: https://www.pau.edu.tr/iibf/tr/haber/iibf-artik-sosyal-medyada</a:t>
            </a:r>
          </a:p>
        </p:txBody>
      </p:sp>
      <p:sp>
        <p:nvSpPr>
          <p:cNvPr id="3" name="Metin kutusu 2"/>
          <p:cNvSpPr txBox="1"/>
          <p:nvPr/>
        </p:nvSpPr>
        <p:spPr>
          <a:xfrm>
            <a:off x="735980" y="2001774"/>
            <a:ext cx="10770220" cy="646331"/>
          </a:xfrm>
          <a:prstGeom prst="rect">
            <a:avLst/>
          </a:prstGeom>
          <a:noFill/>
        </p:spPr>
        <p:txBody>
          <a:bodyPr wrap="square" rtlCol="0">
            <a:spAutoFit/>
          </a:bodyPr>
          <a:lstStyle/>
          <a:p>
            <a:r>
              <a:rPr lang="tr-TR" dirty="0"/>
              <a:t>-Sosyal medya hesaplarımızı takip ediniz.</a:t>
            </a:r>
          </a:p>
          <a:p>
            <a:r>
              <a:rPr lang="tr-TR" dirty="0"/>
              <a:t> </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6927" y="2453268"/>
            <a:ext cx="8697951" cy="4226312"/>
          </a:xfrm>
          <a:prstGeom prst="rect">
            <a:avLst/>
          </a:prstGeom>
        </p:spPr>
      </p:pic>
    </p:spTree>
    <p:extLst>
      <p:ext uri="{BB962C8B-B14F-4D97-AF65-F5344CB8AC3E}">
        <p14:creationId xmlns:p14="http://schemas.microsoft.com/office/powerpoint/2010/main" val="155885899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035039" cy="6858000"/>
          </a:xfrm>
          <a:prstGeom prst="rect">
            <a:avLst/>
          </a:prstGeom>
        </p:spPr>
      </p:pic>
      <p:pic>
        <p:nvPicPr>
          <p:cNvPr id="4" name="Resim 3"/>
          <p:cNvPicPr>
            <a:picLocks noChangeAspect="1"/>
          </p:cNvPicPr>
          <p:nvPr/>
        </p:nvPicPr>
        <p:blipFill>
          <a:blip r:embed="rId3"/>
          <a:stretch>
            <a:fillRect/>
          </a:stretch>
        </p:blipFill>
        <p:spPr>
          <a:xfrm>
            <a:off x="6035039" y="0"/>
            <a:ext cx="6156961" cy="6858000"/>
          </a:xfrm>
          <a:prstGeom prst="rect">
            <a:avLst/>
          </a:prstGeom>
        </p:spPr>
      </p:pic>
    </p:spTree>
    <p:extLst>
      <p:ext uri="{BB962C8B-B14F-4D97-AF65-F5344CB8AC3E}">
        <p14:creationId xmlns:p14="http://schemas.microsoft.com/office/powerpoint/2010/main" val="2755864073"/>
      </p:ext>
    </p:extLst>
  </p:cSld>
  <p:clrMapOvr>
    <a:masterClrMapping/>
  </p:clrMapOvr>
  <mc:AlternateContent xmlns:mc="http://schemas.openxmlformats.org/markup-compatibility/2006" xmlns:p14="http://schemas.microsoft.com/office/powerpoint/2010/main">
    <mc:Choice Requires="p14">
      <p:transition spd="slow" p14:dur="2000" advTm="24087"/>
    </mc:Choice>
    <mc:Fallback xmlns="">
      <p:transition spd="slow" advTm="2408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pic>
        <p:nvPicPr>
          <p:cNvPr id="4" name="Resim 3"/>
          <p:cNvPicPr>
            <a:picLocks noChangeAspect="1"/>
          </p:cNvPicPr>
          <p:nvPr/>
        </p:nvPicPr>
        <p:blipFill>
          <a:blip r:embed="rId2"/>
          <a:stretch>
            <a:fillRect/>
          </a:stretch>
        </p:blipFill>
        <p:spPr>
          <a:xfrm>
            <a:off x="0" y="0"/>
            <a:ext cx="12390694" cy="6743700"/>
          </a:xfrm>
          <a:prstGeom prst="rect">
            <a:avLst/>
          </a:prstGeom>
        </p:spPr>
      </p:pic>
    </p:spTree>
    <p:extLst>
      <p:ext uri="{BB962C8B-B14F-4D97-AF65-F5344CB8AC3E}">
        <p14:creationId xmlns:p14="http://schemas.microsoft.com/office/powerpoint/2010/main" val="3223054467"/>
      </p:ext>
    </p:extLst>
  </p:cSld>
  <p:clrMapOvr>
    <a:masterClrMapping/>
  </p:clrMapOvr>
  <mc:AlternateContent xmlns:mc="http://schemas.openxmlformats.org/markup-compatibility/2006" xmlns:p14="http://schemas.microsoft.com/office/powerpoint/2010/main">
    <mc:Choice Requires="p14">
      <p:transition spd="slow" p14:dur="2000" advTm="80834"/>
    </mc:Choice>
    <mc:Fallback xmlns="">
      <p:transition spd="slow" advTm="80834"/>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131</a:t>
            </a:fld>
            <a:endParaRPr lang="tr-T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8376" y="824846"/>
            <a:ext cx="6587493" cy="4932663"/>
          </a:xfrm>
          <a:prstGeom prst="rect">
            <a:avLst/>
          </a:prstGeom>
        </p:spPr>
      </p:pic>
      <p:sp>
        <p:nvSpPr>
          <p:cNvPr id="5" name="Metin kutusu 4"/>
          <p:cNvSpPr txBox="1"/>
          <p:nvPr/>
        </p:nvSpPr>
        <p:spPr>
          <a:xfrm>
            <a:off x="2690946" y="130628"/>
            <a:ext cx="6862355" cy="646331"/>
          </a:xfrm>
          <a:prstGeom prst="rect">
            <a:avLst/>
          </a:prstGeom>
          <a:noFill/>
        </p:spPr>
        <p:txBody>
          <a:bodyPr wrap="square" rtlCol="0">
            <a:spAutoFit/>
          </a:bodyPr>
          <a:lstStyle/>
          <a:p>
            <a:pPr algn="ctr"/>
            <a:r>
              <a:rPr lang="tr-TR" sz="3600" dirty="0"/>
              <a:t> C Blok Fotokopi Merkezi</a:t>
            </a:r>
          </a:p>
        </p:txBody>
      </p:sp>
      <p:sp>
        <p:nvSpPr>
          <p:cNvPr id="7" name="Metin kutusu 6"/>
          <p:cNvSpPr txBox="1"/>
          <p:nvPr/>
        </p:nvSpPr>
        <p:spPr>
          <a:xfrm>
            <a:off x="69669" y="5805396"/>
            <a:ext cx="11469187" cy="1077218"/>
          </a:xfrm>
          <a:prstGeom prst="rect">
            <a:avLst/>
          </a:prstGeom>
          <a:noFill/>
        </p:spPr>
        <p:txBody>
          <a:bodyPr wrap="square" rtlCol="0">
            <a:spAutoFit/>
          </a:bodyPr>
          <a:lstStyle/>
          <a:p>
            <a:pPr algn="ctr"/>
            <a:r>
              <a:rPr lang="tr-TR" sz="3200" dirty="0">
                <a:solidFill>
                  <a:srgbClr val="FF0000"/>
                </a:solidFill>
              </a:rPr>
              <a:t>Ayrıca PAÜ Baskı Merkezi Mevcut İktisadi İşletme Binası içerisinde</a:t>
            </a:r>
            <a:endParaRPr lang="en-GB" sz="3200" dirty="0">
              <a:solidFill>
                <a:srgbClr val="FF0000"/>
              </a:solidFill>
            </a:endParaRPr>
          </a:p>
        </p:txBody>
      </p:sp>
    </p:spTree>
    <p:extLst>
      <p:ext uri="{BB962C8B-B14F-4D97-AF65-F5344CB8AC3E}">
        <p14:creationId xmlns:p14="http://schemas.microsoft.com/office/powerpoint/2010/main" val="2587664361"/>
      </p:ext>
    </p:extLst>
  </p:cSld>
  <p:clrMapOvr>
    <a:masterClrMapping/>
  </p:clrMapOvr>
  <mc:AlternateContent xmlns:mc="http://schemas.openxmlformats.org/markup-compatibility/2006" xmlns:p14="http://schemas.microsoft.com/office/powerpoint/2010/main">
    <mc:Choice Requires="p14">
      <p:transition spd="slow" p14:dur="2000" advTm="27256"/>
    </mc:Choice>
    <mc:Fallback xmlns="">
      <p:transition spd="slow" advTm="27256"/>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0274" y="160246"/>
            <a:ext cx="10772775" cy="914400"/>
          </a:xfrm>
        </p:spPr>
        <p:txBody>
          <a:bodyPr/>
          <a:lstStyle/>
          <a:p>
            <a:pPr algn="ctr"/>
            <a:r>
              <a:rPr lang="tr-TR" b="1" dirty="0">
                <a:solidFill>
                  <a:schemeClr val="tx1"/>
                </a:solidFill>
              </a:rPr>
              <a:t>Danışmanınızın Yapabileceği İşler</a:t>
            </a:r>
          </a:p>
        </p:txBody>
      </p:sp>
      <p:sp>
        <p:nvSpPr>
          <p:cNvPr id="3" name="İçerik Yer Tutucusu 2"/>
          <p:cNvSpPr>
            <a:spLocks noGrp="1"/>
          </p:cNvSpPr>
          <p:nvPr>
            <p:ph idx="1"/>
          </p:nvPr>
        </p:nvSpPr>
        <p:spPr>
          <a:xfrm>
            <a:off x="632589" y="1116281"/>
            <a:ext cx="10753725" cy="5653795"/>
          </a:xfrm>
        </p:spPr>
        <p:txBody>
          <a:bodyPr>
            <a:normAutofit fontScale="85000" lnSpcReduction="10000"/>
          </a:bodyPr>
          <a:lstStyle/>
          <a:p>
            <a:pPr algn="just">
              <a:lnSpc>
                <a:spcPct val="100000"/>
              </a:lnSpc>
            </a:pPr>
            <a:r>
              <a:rPr lang="tr-TR" sz="3200" dirty="0"/>
              <a:t>- </a:t>
            </a:r>
            <a:r>
              <a:rPr lang="en-GB" sz="3200" dirty="0" err="1"/>
              <a:t>Kayıt</a:t>
            </a:r>
            <a:r>
              <a:rPr lang="en-GB" sz="3200" dirty="0"/>
              <a:t> </a:t>
            </a:r>
            <a:r>
              <a:rPr lang="en-GB" sz="3200" dirty="0" err="1"/>
              <a:t>yaptıran</a:t>
            </a:r>
            <a:r>
              <a:rPr lang="en-GB" sz="3200" dirty="0"/>
              <a:t> her </a:t>
            </a:r>
            <a:r>
              <a:rPr lang="en-GB" sz="3200" dirty="0" err="1"/>
              <a:t>öğrenci</a:t>
            </a:r>
            <a:r>
              <a:rPr lang="en-GB" sz="3200" dirty="0"/>
              <a:t> </a:t>
            </a:r>
            <a:r>
              <a:rPr lang="en-GB" sz="3200" dirty="0" err="1"/>
              <a:t>için</a:t>
            </a:r>
            <a:r>
              <a:rPr lang="en-GB" sz="3200" dirty="0"/>
              <a:t>, </a:t>
            </a:r>
            <a:r>
              <a:rPr lang="en-GB" sz="3200" dirty="0" err="1"/>
              <a:t>kayıt</a:t>
            </a:r>
            <a:r>
              <a:rPr lang="en-GB" sz="3200" dirty="0"/>
              <a:t> </a:t>
            </a:r>
            <a:r>
              <a:rPr lang="en-GB" sz="3200" dirty="0" err="1"/>
              <a:t>öncesinde</a:t>
            </a:r>
            <a:r>
              <a:rPr lang="en-GB" sz="3200" dirty="0"/>
              <a:t> </a:t>
            </a:r>
            <a:r>
              <a:rPr lang="en-GB" sz="3200" dirty="0" err="1"/>
              <a:t>ilgili</a:t>
            </a:r>
            <a:r>
              <a:rPr lang="en-GB" sz="3200" dirty="0"/>
              <a:t> </a:t>
            </a:r>
            <a:r>
              <a:rPr lang="en-GB" sz="3200" dirty="0" err="1">
                <a:solidFill>
                  <a:srgbClr val="FF0000"/>
                </a:solidFill>
              </a:rPr>
              <a:t>bölüm</a:t>
            </a:r>
            <a:r>
              <a:rPr lang="en-GB" sz="3200" dirty="0">
                <a:solidFill>
                  <a:srgbClr val="FF0000"/>
                </a:solidFill>
              </a:rPr>
              <a:t> </a:t>
            </a:r>
            <a:r>
              <a:rPr lang="en-GB" sz="3200" dirty="0" err="1">
                <a:solidFill>
                  <a:srgbClr val="FF0000"/>
                </a:solidFill>
              </a:rPr>
              <a:t>başkanlığı</a:t>
            </a:r>
            <a:r>
              <a:rPr lang="en-GB" sz="3200" dirty="0"/>
              <a:t> </a:t>
            </a:r>
            <a:r>
              <a:rPr lang="en-GB" sz="3200" dirty="0" err="1"/>
              <a:t>tarafından</a:t>
            </a:r>
            <a:r>
              <a:rPr lang="en-GB" sz="3200" dirty="0"/>
              <a:t> </a:t>
            </a:r>
            <a:r>
              <a:rPr lang="en-GB" sz="3200" dirty="0" err="1">
                <a:solidFill>
                  <a:srgbClr val="FF0000"/>
                </a:solidFill>
              </a:rPr>
              <a:t>bölümün</a:t>
            </a:r>
            <a:r>
              <a:rPr lang="en-GB" sz="3200" dirty="0">
                <a:solidFill>
                  <a:srgbClr val="FF0000"/>
                </a:solidFill>
              </a:rPr>
              <a:t> </a:t>
            </a:r>
            <a:r>
              <a:rPr lang="en-GB" sz="3200" dirty="0" err="1">
                <a:solidFill>
                  <a:srgbClr val="FF0000"/>
                </a:solidFill>
              </a:rPr>
              <a:t>öğretim</a:t>
            </a:r>
            <a:r>
              <a:rPr lang="en-GB" sz="3200" dirty="0">
                <a:solidFill>
                  <a:srgbClr val="FF0000"/>
                </a:solidFill>
              </a:rPr>
              <a:t> </a:t>
            </a:r>
            <a:r>
              <a:rPr lang="en-GB" sz="3200" dirty="0" err="1">
                <a:solidFill>
                  <a:srgbClr val="FF0000"/>
                </a:solidFill>
              </a:rPr>
              <a:t>elemanları</a:t>
            </a:r>
            <a:r>
              <a:rPr lang="en-GB" sz="3200" dirty="0">
                <a:solidFill>
                  <a:srgbClr val="FF0000"/>
                </a:solidFill>
              </a:rPr>
              <a:t> </a:t>
            </a:r>
            <a:r>
              <a:rPr lang="en-GB" sz="3200" dirty="0" err="1">
                <a:solidFill>
                  <a:srgbClr val="FF0000"/>
                </a:solidFill>
              </a:rPr>
              <a:t>arasından</a:t>
            </a:r>
            <a:r>
              <a:rPr lang="en-GB" sz="3200" dirty="0"/>
              <a:t> </a:t>
            </a:r>
            <a:r>
              <a:rPr lang="en-GB" sz="3200" dirty="0" err="1"/>
              <a:t>bir</a:t>
            </a:r>
            <a:r>
              <a:rPr lang="en-GB" sz="3200" dirty="0"/>
              <a:t> </a:t>
            </a:r>
            <a:r>
              <a:rPr lang="en-GB" sz="3200" b="1" dirty="0" err="1">
                <a:solidFill>
                  <a:srgbClr val="FF0000"/>
                </a:solidFill>
              </a:rPr>
              <a:t>danışman</a:t>
            </a:r>
            <a:r>
              <a:rPr lang="en-GB" sz="3200" b="1" dirty="0"/>
              <a:t> </a:t>
            </a:r>
            <a:r>
              <a:rPr lang="en-GB" sz="3200" dirty="0" err="1"/>
              <a:t>belirlenir</a:t>
            </a:r>
            <a:r>
              <a:rPr lang="en-GB" sz="3200" dirty="0"/>
              <a:t>. </a:t>
            </a:r>
            <a:endParaRPr lang="tr-TR" sz="1000" dirty="0"/>
          </a:p>
          <a:p>
            <a:pPr algn="just">
              <a:lnSpc>
                <a:spcPct val="100000"/>
              </a:lnSpc>
            </a:pPr>
            <a:endParaRPr lang="tr-TR" sz="1100" dirty="0"/>
          </a:p>
          <a:p>
            <a:pPr algn="just">
              <a:lnSpc>
                <a:spcPct val="100000"/>
              </a:lnSpc>
            </a:pPr>
            <a:r>
              <a:rPr lang="tr-TR" sz="3200" dirty="0"/>
              <a:t>- </a:t>
            </a:r>
            <a:r>
              <a:rPr lang="en-GB" sz="3200" dirty="0" err="1"/>
              <a:t>Danışman</a:t>
            </a:r>
            <a:r>
              <a:rPr lang="en-GB" sz="3200" dirty="0"/>
              <a:t>, </a:t>
            </a:r>
            <a:r>
              <a:rPr lang="en-GB" sz="3200" dirty="0" err="1"/>
              <a:t>Üniversite</a:t>
            </a:r>
            <a:r>
              <a:rPr lang="en-GB" sz="3200" dirty="0"/>
              <a:t> </a:t>
            </a:r>
            <a:r>
              <a:rPr lang="en-GB" sz="3200" dirty="0" err="1"/>
              <a:t>yaşamı</a:t>
            </a:r>
            <a:r>
              <a:rPr lang="en-GB" sz="3200" dirty="0"/>
              <a:t> </a:t>
            </a:r>
            <a:r>
              <a:rPr lang="en-GB" sz="3200" dirty="0" err="1"/>
              <a:t>ile</a:t>
            </a:r>
            <a:r>
              <a:rPr lang="en-GB" sz="3200" dirty="0"/>
              <a:t> </a:t>
            </a:r>
            <a:r>
              <a:rPr lang="en-GB" sz="3200" dirty="0" err="1"/>
              <a:t>ilgili</a:t>
            </a:r>
            <a:r>
              <a:rPr lang="en-GB" sz="3200" dirty="0"/>
              <a:t> </a:t>
            </a:r>
            <a:r>
              <a:rPr lang="en-GB" sz="3200" dirty="0" err="1"/>
              <a:t>konularda</a:t>
            </a:r>
            <a:r>
              <a:rPr lang="en-GB" sz="3200" dirty="0"/>
              <a:t> </a:t>
            </a:r>
            <a:r>
              <a:rPr lang="en-GB" sz="3200" dirty="0" err="1"/>
              <a:t>öğrenciye</a:t>
            </a:r>
            <a:r>
              <a:rPr lang="en-GB" sz="3200" dirty="0"/>
              <a:t> </a:t>
            </a:r>
            <a:r>
              <a:rPr lang="en-GB" sz="3200" b="1" dirty="0" err="1">
                <a:solidFill>
                  <a:srgbClr val="FF0000"/>
                </a:solidFill>
              </a:rPr>
              <a:t>rehberlik</a:t>
            </a:r>
            <a:r>
              <a:rPr lang="en-GB" sz="3200" b="1" dirty="0"/>
              <a:t> </a:t>
            </a:r>
            <a:r>
              <a:rPr lang="en-GB" sz="3200" dirty="0" err="1"/>
              <a:t>yaparak</a:t>
            </a:r>
            <a:r>
              <a:rPr lang="en-GB" sz="3200" dirty="0"/>
              <a:t>, </a:t>
            </a:r>
            <a:r>
              <a:rPr lang="en-GB" sz="3200" dirty="0" err="1"/>
              <a:t>sorunlarının</a:t>
            </a:r>
            <a:r>
              <a:rPr lang="en-GB" sz="3200" dirty="0"/>
              <a:t> </a:t>
            </a:r>
            <a:r>
              <a:rPr lang="en-GB" sz="3200" dirty="0" err="1"/>
              <a:t>çözümünde</a:t>
            </a:r>
            <a:r>
              <a:rPr lang="en-GB" sz="3200" dirty="0"/>
              <a:t> </a:t>
            </a:r>
            <a:r>
              <a:rPr lang="en-GB" sz="3200" dirty="0" err="1"/>
              <a:t>ve</a:t>
            </a:r>
            <a:r>
              <a:rPr lang="en-GB" sz="3200" dirty="0"/>
              <a:t> </a:t>
            </a:r>
            <a:r>
              <a:rPr lang="en-GB" sz="3200" dirty="0" err="1"/>
              <a:t>eğitim-öğretim</a:t>
            </a:r>
            <a:r>
              <a:rPr lang="en-GB" sz="3200" dirty="0"/>
              <a:t> </a:t>
            </a:r>
            <a:r>
              <a:rPr lang="en-GB" sz="3200" dirty="0" err="1"/>
              <a:t>ile</a:t>
            </a:r>
            <a:r>
              <a:rPr lang="en-GB" sz="3200" dirty="0"/>
              <a:t> </a:t>
            </a:r>
            <a:r>
              <a:rPr lang="en-GB" sz="3200" dirty="0" err="1"/>
              <a:t>ilgili</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seçme</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şubesini</a:t>
            </a:r>
            <a:r>
              <a:rPr lang="en-GB" sz="3200" b="1" dirty="0">
                <a:solidFill>
                  <a:srgbClr val="FF0000"/>
                </a:solidFill>
              </a:rPr>
              <a:t> </a:t>
            </a:r>
            <a:r>
              <a:rPr lang="en-GB" sz="3200" b="1" dirty="0" err="1">
                <a:solidFill>
                  <a:srgbClr val="FF0000"/>
                </a:solidFill>
              </a:rPr>
              <a:t>belirleme</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ekleme</a:t>
            </a:r>
            <a:r>
              <a:rPr lang="en-GB" sz="3200" dirty="0"/>
              <a:t>, </a:t>
            </a:r>
            <a:r>
              <a:rPr lang="en-GB" sz="3200" b="1" dirty="0" err="1">
                <a:solidFill>
                  <a:srgbClr val="FF0000"/>
                </a:solidFill>
              </a:rPr>
              <a:t>ders</a:t>
            </a:r>
            <a:r>
              <a:rPr lang="en-GB" sz="3200" b="1" dirty="0">
                <a:solidFill>
                  <a:srgbClr val="FF0000"/>
                </a:solidFill>
              </a:rPr>
              <a:t> </a:t>
            </a:r>
            <a:r>
              <a:rPr lang="en-GB" sz="3200" b="1" dirty="0" err="1">
                <a:solidFill>
                  <a:srgbClr val="FF0000"/>
                </a:solidFill>
              </a:rPr>
              <a:t>silme</a:t>
            </a:r>
            <a:r>
              <a:rPr lang="en-GB" sz="3200" b="1" dirty="0">
                <a:solidFill>
                  <a:srgbClr val="FF0000"/>
                </a:solidFill>
              </a:rPr>
              <a:t> </a:t>
            </a:r>
            <a:r>
              <a:rPr lang="en-GB" sz="3200" dirty="0" err="1"/>
              <a:t>işlemlerinde</a:t>
            </a:r>
            <a:r>
              <a:rPr lang="en-GB" sz="3200" dirty="0"/>
              <a:t> </a:t>
            </a:r>
            <a:r>
              <a:rPr lang="en-GB" sz="3200" dirty="0" err="1"/>
              <a:t>öğrenciye</a:t>
            </a:r>
            <a:r>
              <a:rPr lang="en-GB" sz="3200" dirty="0"/>
              <a:t> </a:t>
            </a:r>
            <a:r>
              <a:rPr lang="en-GB" sz="3200" dirty="0" err="1"/>
              <a:t>yardımcı</a:t>
            </a:r>
            <a:r>
              <a:rPr lang="en-GB" sz="3200" dirty="0"/>
              <a:t> </a:t>
            </a:r>
            <a:r>
              <a:rPr lang="en-GB" sz="3200" dirty="0" err="1"/>
              <a:t>olur</a:t>
            </a:r>
            <a:r>
              <a:rPr lang="en-GB" sz="3200" dirty="0"/>
              <a:t>. </a:t>
            </a:r>
            <a:r>
              <a:rPr lang="en-GB" sz="3200" dirty="0" err="1"/>
              <a:t>Ders</a:t>
            </a:r>
            <a:r>
              <a:rPr lang="en-GB" sz="3200" dirty="0"/>
              <a:t> </a:t>
            </a:r>
            <a:r>
              <a:rPr lang="en-GB" sz="3200" dirty="0" err="1"/>
              <a:t>kayıt</a:t>
            </a:r>
            <a:r>
              <a:rPr lang="en-GB" sz="3200" dirty="0"/>
              <a:t> </a:t>
            </a:r>
            <a:r>
              <a:rPr lang="en-GB" sz="3200" dirty="0" err="1"/>
              <a:t>ve</a:t>
            </a:r>
            <a:r>
              <a:rPr lang="en-GB" sz="3200" dirty="0"/>
              <a:t> </a:t>
            </a:r>
            <a:r>
              <a:rPr lang="en-GB" sz="3200" dirty="0" err="1"/>
              <a:t>ekle-sil</a:t>
            </a:r>
            <a:r>
              <a:rPr lang="en-GB" sz="3200" dirty="0"/>
              <a:t> </a:t>
            </a:r>
            <a:r>
              <a:rPr lang="en-GB" sz="3200" dirty="0" err="1"/>
              <a:t>işlemleri</a:t>
            </a:r>
            <a:r>
              <a:rPr lang="en-GB" sz="3200" dirty="0"/>
              <a:t>, </a:t>
            </a:r>
            <a:r>
              <a:rPr lang="en-GB" sz="3200" dirty="0" err="1"/>
              <a:t>danışman</a:t>
            </a:r>
            <a:r>
              <a:rPr lang="en-GB" sz="3200" dirty="0"/>
              <a:t> </a:t>
            </a:r>
            <a:r>
              <a:rPr lang="en-GB" sz="3200" dirty="0" err="1"/>
              <a:t>rehberliğinde</a:t>
            </a:r>
            <a:r>
              <a:rPr lang="en-GB" sz="3200" dirty="0"/>
              <a:t> </a:t>
            </a:r>
            <a:r>
              <a:rPr lang="en-GB" sz="3200" dirty="0" err="1"/>
              <a:t>öğrenci</a:t>
            </a:r>
            <a:r>
              <a:rPr lang="en-GB" sz="3200" dirty="0"/>
              <a:t> </a:t>
            </a:r>
            <a:r>
              <a:rPr lang="en-GB" sz="3200" dirty="0" err="1"/>
              <a:t>tarafından</a:t>
            </a:r>
            <a:r>
              <a:rPr lang="en-GB" sz="3200" dirty="0"/>
              <a:t> </a:t>
            </a:r>
            <a:r>
              <a:rPr lang="en-GB" sz="3200" dirty="0" err="1"/>
              <a:t>yapılır</a:t>
            </a:r>
            <a:r>
              <a:rPr lang="en-GB" sz="3200" dirty="0"/>
              <a:t>.</a:t>
            </a:r>
            <a:endParaRPr lang="tr-TR" sz="3200" dirty="0"/>
          </a:p>
          <a:p>
            <a:pPr algn="just">
              <a:lnSpc>
                <a:spcPct val="100000"/>
              </a:lnSpc>
            </a:pPr>
            <a:endParaRPr lang="tr-TR" sz="1100" dirty="0"/>
          </a:p>
          <a:p>
            <a:pPr algn="just">
              <a:lnSpc>
                <a:spcPct val="100000"/>
              </a:lnSpc>
            </a:pPr>
            <a:r>
              <a:rPr lang="tr-TR" sz="3200" dirty="0"/>
              <a:t>- </a:t>
            </a:r>
            <a:r>
              <a:rPr lang="en-GB" sz="3200" dirty="0" err="1"/>
              <a:t>Danışman</a:t>
            </a:r>
            <a:r>
              <a:rPr lang="en-GB" sz="3200" dirty="0"/>
              <a:t>, </a:t>
            </a:r>
            <a:r>
              <a:rPr lang="en-GB" sz="3200" dirty="0" err="1"/>
              <a:t>öğrencinin</a:t>
            </a:r>
            <a:r>
              <a:rPr lang="en-GB" sz="3200" dirty="0"/>
              <a:t> </a:t>
            </a:r>
            <a:r>
              <a:rPr lang="en-GB" sz="3200" dirty="0" err="1"/>
              <a:t>akademik</a:t>
            </a:r>
            <a:r>
              <a:rPr lang="en-GB" sz="3200" dirty="0"/>
              <a:t> </a:t>
            </a:r>
            <a:r>
              <a:rPr lang="en-GB" sz="3200" dirty="0" err="1"/>
              <a:t>hedeflerini</a:t>
            </a:r>
            <a:r>
              <a:rPr lang="en-GB" sz="3200" dirty="0"/>
              <a:t> </a:t>
            </a:r>
            <a:r>
              <a:rPr lang="en-GB" sz="3200" dirty="0" err="1"/>
              <a:t>ve</a:t>
            </a:r>
            <a:r>
              <a:rPr lang="en-GB" sz="3200" dirty="0"/>
              <a:t> </a:t>
            </a:r>
            <a:r>
              <a:rPr lang="en-GB" sz="3200" dirty="0" err="1"/>
              <a:t>geçmiş</a:t>
            </a:r>
            <a:r>
              <a:rPr lang="en-GB" sz="3200" dirty="0"/>
              <a:t> </a:t>
            </a:r>
            <a:r>
              <a:rPr lang="en-GB" sz="3200" dirty="0" err="1"/>
              <a:t>başarılarını</a:t>
            </a:r>
            <a:r>
              <a:rPr lang="en-GB" sz="3200" dirty="0"/>
              <a:t> </a:t>
            </a:r>
            <a:r>
              <a:rPr lang="en-GB" sz="3200" dirty="0" err="1"/>
              <a:t>dikkate</a:t>
            </a:r>
            <a:r>
              <a:rPr lang="en-GB" sz="3200" dirty="0"/>
              <a:t> </a:t>
            </a:r>
            <a:r>
              <a:rPr lang="en-GB" sz="3200" dirty="0" err="1"/>
              <a:t>alarak</a:t>
            </a:r>
            <a:r>
              <a:rPr lang="en-GB" sz="3200" dirty="0"/>
              <a:t>, </a:t>
            </a:r>
            <a:r>
              <a:rPr lang="en-GB" sz="3200" dirty="0" err="1"/>
              <a:t>öğrencinin</a:t>
            </a:r>
            <a:r>
              <a:rPr lang="en-GB" sz="3200" dirty="0"/>
              <a:t> </a:t>
            </a:r>
            <a:r>
              <a:rPr lang="en-GB" sz="3200" dirty="0" err="1"/>
              <a:t>ders</a:t>
            </a:r>
            <a:r>
              <a:rPr lang="en-GB" sz="3200" dirty="0"/>
              <a:t> </a:t>
            </a:r>
            <a:r>
              <a:rPr lang="en-GB" sz="3200" dirty="0" err="1"/>
              <a:t>seçiminde</a:t>
            </a:r>
            <a:r>
              <a:rPr lang="en-GB" sz="3200" dirty="0"/>
              <a:t> </a:t>
            </a:r>
            <a:r>
              <a:rPr lang="en-GB" sz="3200" dirty="0" err="1"/>
              <a:t>kendisine</a:t>
            </a:r>
            <a:r>
              <a:rPr lang="en-GB" sz="3200" dirty="0"/>
              <a:t> </a:t>
            </a:r>
            <a:r>
              <a:rPr lang="en-GB" sz="3200" dirty="0" err="1">
                <a:solidFill>
                  <a:srgbClr val="FF0000"/>
                </a:solidFill>
              </a:rPr>
              <a:t>önerilerde</a:t>
            </a:r>
            <a:r>
              <a:rPr lang="en-GB" sz="3200" dirty="0"/>
              <a:t> </a:t>
            </a:r>
            <a:r>
              <a:rPr lang="en-GB" sz="3200" dirty="0" err="1"/>
              <a:t>bulunur</a:t>
            </a:r>
            <a:r>
              <a:rPr lang="en-GB" sz="3200" dirty="0"/>
              <a:t>. </a:t>
            </a:r>
            <a:r>
              <a:rPr lang="en-GB" sz="3200" b="1" u="sng" dirty="0" err="1">
                <a:solidFill>
                  <a:srgbClr val="FF0000"/>
                </a:solidFill>
              </a:rPr>
              <a:t>Ancak</a:t>
            </a:r>
            <a:r>
              <a:rPr lang="en-GB" sz="3200" b="1" u="sng" dirty="0">
                <a:solidFill>
                  <a:srgbClr val="FF0000"/>
                </a:solidFill>
              </a:rPr>
              <a:t> </a:t>
            </a:r>
            <a:r>
              <a:rPr lang="en-GB" sz="3200" b="1" u="sng" dirty="0" err="1">
                <a:solidFill>
                  <a:srgbClr val="FF0000"/>
                </a:solidFill>
              </a:rPr>
              <a:t>ders</a:t>
            </a:r>
            <a:r>
              <a:rPr lang="en-GB" sz="3200" b="1" u="sng" dirty="0">
                <a:solidFill>
                  <a:srgbClr val="FF0000"/>
                </a:solidFill>
              </a:rPr>
              <a:t> </a:t>
            </a:r>
            <a:r>
              <a:rPr lang="en-GB" sz="3200" b="1" u="sng" dirty="0" err="1">
                <a:solidFill>
                  <a:srgbClr val="FF0000"/>
                </a:solidFill>
              </a:rPr>
              <a:t>seçiminden</a:t>
            </a:r>
            <a:r>
              <a:rPr lang="en-GB" sz="3200" b="1" u="sng" dirty="0">
                <a:solidFill>
                  <a:srgbClr val="FF0000"/>
                </a:solidFill>
              </a:rPr>
              <a:t> </a:t>
            </a:r>
            <a:r>
              <a:rPr lang="en-GB" sz="3200" b="1" u="sng" dirty="0" err="1">
                <a:solidFill>
                  <a:srgbClr val="FF0000"/>
                </a:solidFill>
              </a:rPr>
              <a:t>ve</a:t>
            </a:r>
            <a:r>
              <a:rPr lang="en-GB" sz="3200" b="1" u="sng" dirty="0">
                <a:solidFill>
                  <a:srgbClr val="FF0000"/>
                </a:solidFill>
              </a:rPr>
              <a:t> </a:t>
            </a:r>
            <a:r>
              <a:rPr lang="en-GB" sz="3200" b="1" u="sng" dirty="0" err="1">
                <a:solidFill>
                  <a:srgbClr val="FF0000"/>
                </a:solidFill>
              </a:rPr>
              <a:t>ders</a:t>
            </a:r>
            <a:r>
              <a:rPr lang="en-GB" sz="3200" b="1" u="sng" dirty="0">
                <a:solidFill>
                  <a:srgbClr val="FF0000"/>
                </a:solidFill>
              </a:rPr>
              <a:t> </a:t>
            </a:r>
            <a:r>
              <a:rPr lang="en-GB" sz="3200" b="1" u="sng" dirty="0" err="1">
                <a:solidFill>
                  <a:srgbClr val="FF0000"/>
                </a:solidFill>
              </a:rPr>
              <a:t>kayıt</a:t>
            </a:r>
            <a:r>
              <a:rPr lang="tr-TR" sz="3200" b="1" u="sng" dirty="0">
                <a:solidFill>
                  <a:srgbClr val="FF0000"/>
                </a:solidFill>
              </a:rPr>
              <a:t> </a:t>
            </a:r>
            <a:r>
              <a:rPr lang="en-GB" sz="3200" b="1" u="sng" dirty="0" err="1">
                <a:solidFill>
                  <a:srgbClr val="FF0000"/>
                </a:solidFill>
              </a:rPr>
              <a:t>işlemlerinden</a:t>
            </a:r>
            <a:r>
              <a:rPr lang="en-GB" sz="3200" b="1" u="sng" dirty="0">
                <a:solidFill>
                  <a:srgbClr val="FF0000"/>
                </a:solidFill>
              </a:rPr>
              <a:t> </a:t>
            </a:r>
            <a:r>
              <a:rPr lang="en-GB" sz="3200" b="1" u="sng" dirty="0" err="1">
                <a:solidFill>
                  <a:srgbClr val="FF0000"/>
                </a:solidFill>
              </a:rPr>
              <a:t>öğrenci</a:t>
            </a:r>
            <a:r>
              <a:rPr lang="en-GB" sz="3200" b="1" u="sng" dirty="0">
                <a:solidFill>
                  <a:srgbClr val="FF0000"/>
                </a:solidFill>
              </a:rPr>
              <a:t> </a:t>
            </a:r>
            <a:r>
              <a:rPr lang="en-GB" sz="3200" b="1" u="sng" dirty="0" err="1">
                <a:solidFill>
                  <a:srgbClr val="FF0000"/>
                </a:solidFill>
              </a:rPr>
              <a:t>sorumludur</a:t>
            </a:r>
            <a:r>
              <a:rPr lang="en-GB" sz="3200" b="1" u="sng" dirty="0">
                <a:solidFill>
                  <a:srgbClr val="FF0000"/>
                </a:solidFill>
              </a:rPr>
              <a:t>. </a:t>
            </a:r>
          </a:p>
          <a:p>
            <a:r>
              <a:rPr lang="en-GB" dirty="0"/>
              <a:t>  </a:t>
            </a:r>
          </a:p>
          <a:p>
            <a:endParaRPr lang="en-GB" dirty="0"/>
          </a:p>
        </p:txBody>
      </p:sp>
    </p:spTree>
    <p:extLst>
      <p:ext uri="{BB962C8B-B14F-4D97-AF65-F5344CB8AC3E}">
        <p14:creationId xmlns:p14="http://schemas.microsoft.com/office/powerpoint/2010/main" val="2215419034"/>
      </p:ext>
    </p:extLst>
  </p:cSld>
  <p:clrMapOvr>
    <a:masterClrMapping/>
  </p:clrMapOvr>
  <mc:AlternateContent xmlns:mc="http://schemas.openxmlformats.org/markup-compatibility/2006" xmlns:p14="http://schemas.microsoft.com/office/powerpoint/2010/main">
    <mc:Choice Requires="p14">
      <p:transition spd="slow" p14:dur="2000" advTm="8418"/>
    </mc:Choice>
    <mc:Fallback xmlns="">
      <p:transition spd="slow" advTm="8418"/>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309" y="110169"/>
            <a:ext cx="10772775" cy="1013552"/>
          </a:xfrm>
        </p:spPr>
        <p:txBody>
          <a:bodyPr>
            <a:normAutofit/>
          </a:bodyPr>
          <a:lstStyle/>
          <a:p>
            <a:pPr algn="ctr"/>
            <a:r>
              <a:rPr lang="tr-TR" sz="2500" b="1" dirty="0">
                <a:solidFill>
                  <a:schemeClr val="tx1"/>
                </a:solidFill>
              </a:rPr>
              <a:t>Bölümlerin Ders Kataloğu (Müfredatı) – Eğitim Bilgi Sistemi</a:t>
            </a:r>
            <a:br>
              <a:rPr lang="tr-TR" sz="2500" b="1" dirty="0">
                <a:solidFill>
                  <a:schemeClr val="tx1"/>
                </a:solidFill>
              </a:rPr>
            </a:br>
            <a:r>
              <a:rPr lang="tr-TR" sz="2500" dirty="0">
                <a:solidFill>
                  <a:schemeClr val="tx1"/>
                </a:solidFill>
                <a:hlinkClick r:id="rId2"/>
              </a:rPr>
              <a:t>http://ebs.pau.edu.tr</a:t>
            </a:r>
            <a:r>
              <a:rPr lang="tr-TR" sz="2500" dirty="0">
                <a:solidFill>
                  <a:schemeClr val="tx1"/>
                </a:solidFill>
              </a:rPr>
              <a:t> üzerinden </a:t>
            </a:r>
            <a:r>
              <a:rPr lang="tr-TR" sz="2500" b="1" dirty="0">
                <a:solidFill>
                  <a:schemeClr val="tx1"/>
                </a:solidFill>
              </a:rPr>
              <a:t>akademik programlar</a:t>
            </a:r>
            <a:endParaRPr lang="en-GB" sz="2500" b="1" dirty="0">
              <a:solidFill>
                <a:schemeClr val="tx1"/>
              </a:solidFill>
            </a:endParaRPr>
          </a:p>
        </p:txBody>
      </p:sp>
      <p:sp>
        <p:nvSpPr>
          <p:cNvPr id="13" name="Şeritli Sağ Ok 7"/>
          <p:cNvSpPr/>
          <p:nvPr/>
        </p:nvSpPr>
        <p:spPr>
          <a:xfrm>
            <a:off x="268730" y="2634983"/>
            <a:ext cx="1402907" cy="535018"/>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 name="Resim 2"/>
          <p:cNvPicPr>
            <a:picLocks noChangeAspect="1"/>
          </p:cNvPicPr>
          <p:nvPr/>
        </p:nvPicPr>
        <p:blipFill>
          <a:blip r:embed="rId3"/>
          <a:stretch>
            <a:fillRect/>
          </a:stretch>
        </p:blipFill>
        <p:spPr>
          <a:xfrm>
            <a:off x="1671637" y="996721"/>
            <a:ext cx="8589963" cy="5861279"/>
          </a:xfrm>
          <a:prstGeom prst="rect">
            <a:avLst/>
          </a:prstGeom>
        </p:spPr>
      </p:pic>
    </p:spTree>
    <p:extLst>
      <p:ext uri="{BB962C8B-B14F-4D97-AF65-F5344CB8AC3E}">
        <p14:creationId xmlns:p14="http://schemas.microsoft.com/office/powerpoint/2010/main" val="2799650740"/>
      </p:ext>
    </p:extLst>
  </p:cSld>
  <p:clrMapOvr>
    <a:masterClrMapping/>
  </p:clrMapOvr>
  <mc:AlternateContent xmlns:mc="http://schemas.openxmlformats.org/markup-compatibility/2006" xmlns:p14="http://schemas.microsoft.com/office/powerpoint/2010/main">
    <mc:Choice Requires="p14">
      <p:transition spd="slow" p14:dur="2000" advTm="57982"/>
    </mc:Choice>
    <mc:Fallback xmlns="">
      <p:transition spd="slow" advTm="57982"/>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951390" y="625520"/>
            <a:ext cx="10897849" cy="5876612"/>
          </a:xfrm>
          <a:prstGeom prst="rect">
            <a:avLst/>
          </a:prstGeom>
        </p:spPr>
      </p:pic>
      <p:sp>
        <p:nvSpPr>
          <p:cNvPr id="5" name="Yuvarlatılmış Dikdörtgen 4"/>
          <p:cNvSpPr/>
          <p:nvPr/>
        </p:nvSpPr>
        <p:spPr>
          <a:xfrm>
            <a:off x="10123644" y="1082165"/>
            <a:ext cx="1536700" cy="317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Şeritli Sağ Ok 7"/>
          <p:cNvSpPr/>
          <p:nvPr/>
        </p:nvSpPr>
        <p:spPr>
          <a:xfrm rot="3356918">
            <a:off x="5983748" y="872426"/>
            <a:ext cx="1378424" cy="73697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Şeritli Sağ Ok 8"/>
          <p:cNvSpPr/>
          <p:nvPr/>
        </p:nvSpPr>
        <p:spPr>
          <a:xfrm>
            <a:off x="8438876" y="599470"/>
            <a:ext cx="1378424" cy="641445"/>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06213485"/>
      </p:ext>
    </p:extLst>
  </p:cSld>
  <p:clrMapOvr>
    <a:masterClrMapping/>
  </p:clrMapOvr>
  <mc:AlternateContent xmlns:mc="http://schemas.openxmlformats.org/markup-compatibility/2006" xmlns:p14="http://schemas.microsoft.com/office/powerpoint/2010/main">
    <mc:Choice Requires="p14">
      <p:transition spd="slow" p14:dur="2000" advTm="10797"/>
    </mc:Choice>
    <mc:Fallback xmlns="">
      <p:transition spd="slow" advTm="10797"/>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448511" y="1057720"/>
            <a:ext cx="8959659" cy="5549582"/>
          </a:xfrm>
          <a:prstGeom prst="rect">
            <a:avLst/>
          </a:prstGeom>
        </p:spPr>
      </p:pic>
      <p:sp>
        <p:nvSpPr>
          <p:cNvPr id="6" name="Dikdörtgen 5"/>
          <p:cNvSpPr/>
          <p:nvPr/>
        </p:nvSpPr>
        <p:spPr>
          <a:xfrm>
            <a:off x="3316405" y="1401598"/>
            <a:ext cx="1296537" cy="1228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10536072" y="0"/>
            <a:ext cx="1023582" cy="17742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5"/>
          <p:cNvSpPr/>
          <p:nvPr/>
        </p:nvSpPr>
        <p:spPr>
          <a:xfrm>
            <a:off x="2830271" y="3037989"/>
            <a:ext cx="582629" cy="173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t>
            </a:r>
            <a:endParaRPr lang="tr-TR" dirty="0"/>
          </a:p>
        </p:txBody>
      </p:sp>
      <p:sp>
        <p:nvSpPr>
          <p:cNvPr id="2" name="TextBox 1"/>
          <p:cNvSpPr txBox="1"/>
          <p:nvPr/>
        </p:nvSpPr>
        <p:spPr>
          <a:xfrm>
            <a:off x="2754814" y="2939998"/>
            <a:ext cx="363690" cy="369332"/>
          </a:xfrm>
          <a:prstGeom prst="rect">
            <a:avLst/>
          </a:prstGeom>
          <a:noFill/>
        </p:spPr>
        <p:txBody>
          <a:bodyPr wrap="square" rtlCol="0">
            <a:spAutoFit/>
          </a:bodyPr>
          <a:lstStyle/>
          <a:p>
            <a:r>
              <a:rPr lang="en-GB" dirty="0">
                <a:cs typeface="Arial" panose="020B0604020202020204" pitchFamily="34" charset="0"/>
              </a:rPr>
              <a:t>,</a:t>
            </a:r>
          </a:p>
        </p:txBody>
      </p:sp>
      <p:sp>
        <p:nvSpPr>
          <p:cNvPr id="3" name="TextBox 2"/>
          <p:cNvSpPr txBox="1"/>
          <p:nvPr/>
        </p:nvSpPr>
        <p:spPr>
          <a:xfrm>
            <a:off x="2841721" y="4724901"/>
            <a:ext cx="8147303" cy="1384995"/>
          </a:xfrm>
          <a:prstGeom prst="rect">
            <a:avLst/>
          </a:prstGeom>
          <a:noFill/>
        </p:spPr>
        <p:txBody>
          <a:bodyPr wrap="square" rtlCol="0">
            <a:spAutoFit/>
          </a:bodyPr>
          <a:lstStyle/>
          <a:p>
            <a:r>
              <a:rPr lang="tr-TR" sz="2800" b="1" dirty="0">
                <a:solidFill>
                  <a:srgbClr val="FF0000"/>
                </a:solidFill>
              </a:rPr>
              <a:t>Bölüm web sayfalarından </a:t>
            </a:r>
            <a:r>
              <a:rPr lang="tr-TR" sz="2800" b="1" dirty="0"/>
              <a:t>ya da </a:t>
            </a:r>
            <a:r>
              <a:rPr lang="tr-TR" sz="2800" b="1" dirty="0">
                <a:solidFill>
                  <a:srgbClr val="FF0000"/>
                </a:solidFill>
              </a:rPr>
              <a:t>PAÜ Rehber </a:t>
            </a:r>
            <a:r>
              <a:rPr lang="tr-TR" sz="2800" b="1" dirty="0"/>
              <a:t>sayfasından akademik ve ya idari personelin e-posta adresine ulaşabilirsiniz.</a:t>
            </a:r>
            <a:endParaRPr lang="en-GB" sz="2800" b="1" dirty="0"/>
          </a:p>
        </p:txBody>
      </p:sp>
    </p:spTree>
    <p:extLst>
      <p:ext uri="{BB962C8B-B14F-4D97-AF65-F5344CB8AC3E}">
        <p14:creationId xmlns:p14="http://schemas.microsoft.com/office/powerpoint/2010/main" val="2516141849"/>
      </p:ext>
    </p:extLst>
  </p:cSld>
  <p:clrMapOvr>
    <a:masterClrMapping/>
  </p:clrMapOvr>
  <mc:AlternateContent xmlns:mc="http://schemas.openxmlformats.org/markup-compatibility/2006" xmlns:p14="http://schemas.microsoft.com/office/powerpoint/2010/main">
    <mc:Choice Requires="p14">
      <p:transition spd="slow" p14:dur="2000" advTm="85740"/>
    </mc:Choice>
    <mc:Fallback xmlns="">
      <p:transition spd="slow" advTm="8574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136</a:t>
            </a:fld>
            <a:endParaRPr lang="tr-TR"/>
          </a:p>
        </p:txBody>
      </p:sp>
      <p:sp>
        <p:nvSpPr>
          <p:cNvPr id="4" name="Metin kutusu 3"/>
          <p:cNvSpPr txBox="1"/>
          <p:nvPr/>
        </p:nvSpPr>
        <p:spPr>
          <a:xfrm>
            <a:off x="6890584" y="690804"/>
            <a:ext cx="4474302" cy="369332"/>
          </a:xfrm>
          <a:prstGeom prst="rect">
            <a:avLst/>
          </a:prstGeom>
          <a:noFill/>
        </p:spPr>
        <p:txBody>
          <a:bodyPr wrap="none" rtlCol="0">
            <a:spAutoFit/>
          </a:bodyPr>
          <a:lstStyle/>
          <a:p>
            <a:r>
              <a:rPr lang="tr-TR" b="1" dirty="0"/>
              <a:t>E-Posta ve Mesajlaşma Yoluyla İletişim</a:t>
            </a:r>
          </a:p>
        </p:txBody>
      </p:sp>
      <p:sp>
        <p:nvSpPr>
          <p:cNvPr id="5" name="Metin kutusu 4"/>
          <p:cNvSpPr txBox="1"/>
          <p:nvPr/>
        </p:nvSpPr>
        <p:spPr>
          <a:xfrm>
            <a:off x="5124075" y="1412885"/>
            <a:ext cx="6240811" cy="369332"/>
          </a:xfrm>
          <a:prstGeom prst="rect">
            <a:avLst/>
          </a:prstGeom>
          <a:noFill/>
        </p:spPr>
        <p:txBody>
          <a:bodyPr wrap="none" rtlCol="0">
            <a:spAutoFit/>
          </a:bodyPr>
          <a:lstStyle/>
          <a:p>
            <a:r>
              <a:rPr lang="tr-TR" dirty="0"/>
              <a:t>Bağlantı adresi: https://www.pau.edu.tr/pau/tr/rehber</a:t>
            </a:r>
          </a:p>
        </p:txBody>
      </p:sp>
      <p:sp>
        <p:nvSpPr>
          <p:cNvPr id="3" name="Metin kutusu 2"/>
          <p:cNvSpPr txBox="1"/>
          <p:nvPr/>
        </p:nvSpPr>
        <p:spPr>
          <a:xfrm>
            <a:off x="756643" y="1597551"/>
            <a:ext cx="10770220" cy="2308324"/>
          </a:xfrm>
          <a:prstGeom prst="rect">
            <a:avLst/>
          </a:prstGeom>
          <a:noFill/>
        </p:spPr>
        <p:txBody>
          <a:bodyPr wrap="square" rtlCol="0">
            <a:spAutoFit/>
          </a:bodyPr>
          <a:lstStyle/>
          <a:p>
            <a:endParaRPr lang="tr-TR" dirty="0"/>
          </a:p>
          <a:p>
            <a:r>
              <a:rPr lang="tr-TR" dirty="0"/>
              <a:t> - Hocalarınızla ve idari personel ile e-posta üzerinden iletişim kurabilirsiniz. İletişim esnasında yazım kurallarına ve üslubunuza dikkat ediniz.</a:t>
            </a:r>
          </a:p>
          <a:p>
            <a:endParaRPr lang="tr-TR" dirty="0"/>
          </a:p>
          <a:p>
            <a:pPr marL="285750" indent="-285750">
              <a:buFontTx/>
              <a:buChar char="-"/>
            </a:pPr>
            <a:r>
              <a:rPr lang="tr-TR" dirty="0"/>
              <a:t>Ulaşmak istediğiniz kişiyi </a:t>
            </a:r>
            <a:r>
              <a:rPr lang="tr-TR" b="1" dirty="0" err="1"/>
              <a:t>Paü</a:t>
            </a:r>
            <a:r>
              <a:rPr lang="tr-TR" b="1" dirty="0"/>
              <a:t> Rehber </a:t>
            </a:r>
            <a:r>
              <a:rPr lang="tr-TR" dirty="0"/>
              <a:t>üzerinden aratıp e posta adresini öğrenebilirsiniz.</a:t>
            </a:r>
          </a:p>
          <a:p>
            <a:pPr marL="285750" indent="-285750">
              <a:buFontTx/>
              <a:buChar char="-"/>
            </a:pPr>
            <a:endParaRPr lang="tr-TR" dirty="0"/>
          </a:p>
          <a:p>
            <a:pPr marL="285750" indent="-285750">
              <a:buFontTx/>
              <a:buChar char="-"/>
            </a:pPr>
            <a:r>
              <a:rPr lang="tr-TR" dirty="0"/>
              <a:t>Ayrıca danışman hocanıza pusula sistemi yer alan danışman mesajlaşma </a:t>
            </a:r>
            <a:r>
              <a:rPr lang="tr-TR"/>
              <a:t>ile ve mesaj </a:t>
            </a:r>
            <a:r>
              <a:rPr lang="tr-TR" dirty="0"/>
              <a:t>merkezi uygulaması ile de ulaşabilirsiniz.</a:t>
            </a:r>
          </a:p>
        </p:txBody>
      </p:sp>
      <p:pic>
        <p:nvPicPr>
          <p:cNvPr id="6" name="Resim 5"/>
          <p:cNvPicPr>
            <a:picLocks noChangeAspect="1"/>
          </p:cNvPicPr>
          <p:nvPr/>
        </p:nvPicPr>
        <p:blipFill>
          <a:blip r:embed="rId2"/>
          <a:stretch>
            <a:fillRect/>
          </a:stretch>
        </p:blipFill>
        <p:spPr>
          <a:xfrm>
            <a:off x="735981" y="4060774"/>
            <a:ext cx="10628906" cy="2618805"/>
          </a:xfrm>
          <a:prstGeom prst="rect">
            <a:avLst/>
          </a:prstGeom>
        </p:spPr>
      </p:pic>
    </p:spTree>
    <p:extLst>
      <p:ext uri="{BB962C8B-B14F-4D97-AF65-F5344CB8AC3E}">
        <p14:creationId xmlns:p14="http://schemas.microsoft.com/office/powerpoint/2010/main" val="82032749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137</a:t>
            </a:fld>
            <a:endParaRPr lang="tr-TR"/>
          </a:p>
        </p:txBody>
      </p:sp>
      <p:sp>
        <p:nvSpPr>
          <p:cNvPr id="4" name="Metin kutusu 3"/>
          <p:cNvSpPr txBox="1"/>
          <p:nvPr/>
        </p:nvSpPr>
        <p:spPr>
          <a:xfrm>
            <a:off x="6890584" y="690804"/>
            <a:ext cx="4604146" cy="369332"/>
          </a:xfrm>
          <a:prstGeom prst="rect">
            <a:avLst/>
          </a:prstGeom>
          <a:noFill/>
        </p:spPr>
        <p:txBody>
          <a:bodyPr wrap="none" rtlCol="0">
            <a:spAutoFit/>
          </a:bodyPr>
          <a:lstStyle/>
          <a:p>
            <a:r>
              <a:rPr lang="tr-TR" b="1" dirty="0"/>
              <a:t>Sınavlarda Optik Evrakının Doldurulması</a:t>
            </a:r>
          </a:p>
        </p:txBody>
      </p:sp>
      <p:sp>
        <p:nvSpPr>
          <p:cNvPr id="3" name="Metin kutusu 2"/>
          <p:cNvSpPr txBox="1"/>
          <p:nvPr/>
        </p:nvSpPr>
        <p:spPr>
          <a:xfrm>
            <a:off x="6609145" y="1753773"/>
            <a:ext cx="5058136" cy="4247317"/>
          </a:xfrm>
          <a:prstGeom prst="rect">
            <a:avLst/>
          </a:prstGeom>
          <a:noFill/>
        </p:spPr>
        <p:txBody>
          <a:bodyPr wrap="square" rtlCol="0">
            <a:spAutoFit/>
          </a:bodyPr>
          <a:lstStyle/>
          <a:p>
            <a:endParaRPr lang="tr-TR" dirty="0"/>
          </a:p>
          <a:p>
            <a:pPr algn="just"/>
            <a:r>
              <a:rPr lang="tr-TR" dirty="0"/>
              <a:t> - Sınavlarda optik evrakının doğru ve eksiksiz kodlanması önem arz etmektedir. Zira optik evrakı üzerindeki yanlışlıklardan öğrenci kendi sorumlu olacaktır.</a:t>
            </a:r>
          </a:p>
          <a:p>
            <a:pPr algn="just"/>
            <a:endParaRPr lang="tr-TR" dirty="0"/>
          </a:p>
          <a:p>
            <a:pPr marL="285750" indent="-285750" algn="just">
              <a:buFontTx/>
              <a:buChar char="-"/>
            </a:pPr>
            <a:r>
              <a:rPr lang="tr-TR" dirty="0"/>
              <a:t>Optik kağıdının üzerindeki istenen tüm bilgiler eksiksiz doldurulmalıdır. Sınavda kitapçık türü varsa işaretlenmelidir.</a:t>
            </a:r>
          </a:p>
          <a:p>
            <a:pPr marL="285750" indent="-285750" algn="just">
              <a:buFontTx/>
              <a:buChar char="-"/>
            </a:pPr>
            <a:endParaRPr lang="tr-TR" dirty="0"/>
          </a:p>
          <a:p>
            <a:pPr marL="285750" indent="-285750" algn="just">
              <a:buFontTx/>
              <a:buChar char="-"/>
            </a:pPr>
            <a:r>
              <a:rPr lang="tr-TR" dirty="0"/>
              <a:t>Fakülte numarası kısmına öğrenci numaranızı kodlayınız.</a:t>
            </a:r>
          </a:p>
          <a:p>
            <a:pPr marL="285750" indent="-285750" algn="just">
              <a:buFontTx/>
              <a:buChar char="-"/>
            </a:pPr>
            <a:endParaRPr lang="tr-TR" dirty="0"/>
          </a:p>
          <a:p>
            <a:pPr marL="285750" indent="-285750" algn="just">
              <a:buFontTx/>
              <a:buChar char="-"/>
            </a:pPr>
            <a:r>
              <a:rPr lang="tr-TR" dirty="0"/>
              <a:t>Kodlamalar için koyu kurşun kalem kullanınız.</a:t>
            </a:r>
          </a:p>
        </p:txBody>
      </p:sp>
      <p:pic>
        <p:nvPicPr>
          <p:cNvPr id="6" name="Resim 5"/>
          <p:cNvPicPr>
            <a:picLocks noChangeAspect="1"/>
          </p:cNvPicPr>
          <p:nvPr/>
        </p:nvPicPr>
        <p:blipFill rotWithShape="1">
          <a:blip r:embed="rId2" cstate="print">
            <a:extLst>
              <a:ext uri="{28A0092B-C50C-407E-A947-70E740481C1C}">
                <a14:useLocalDpi xmlns:a14="http://schemas.microsoft.com/office/drawing/2010/main" val="0"/>
              </a:ext>
            </a:extLst>
          </a:blip>
          <a:srcRect l="3799" t="3197" r="4039" b="3934"/>
          <a:stretch/>
        </p:blipFill>
        <p:spPr>
          <a:xfrm>
            <a:off x="1342663" y="277792"/>
            <a:ext cx="4490978" cy="6389226"/>
          </a:xfrm>
          <a:prstGeom prst="rect">
            <a:avLst/>
          </a:prstGeom>
        </p:spPr>
      </p:pic>
    </p:spTree>
    <p:extLst>
      <p:ext uri="{BB962C8B-B14F-4D97-AF65-F5344CB8AC3E}">
        <p14:creationId xmlns:p14="http://schemas.microsoft.com/office/powerpoint/2010/main" val="8058724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138</a:t>
            </a:fld>
            <a:endParaRPr lang="tr-TR"/>
          </a:p>
        </p:txBody>
      </p:sp>
      <p:sp>
        <p:nvSpPr>
          <p:cNvPr id="4" name="Metin kutusu 3"/>
          <p:cNvSpPr txBox="1"/>
          <p:nvPr/>
        </p:nvSpPr>
        <p:spPr>
          <a:xfrm>
            <a:off x="3429001" y="852795"/>
            <a:ext cx="8214108" cy="369332"/>
          </a:xfrm>
          <a:prstGeom prst="rect">
            <a:avLst/>
          </a:prstGeom>
          <a:noFill/>
        </p:spPr>
        <p:txBody>
          <a:bodyPr wrap="none" rtlCol="0">
            <a:spAutoFit/>
          </a:bodyPr>
          <a:lstStyle/>
          <a:p>
            <a:r>
              <a:rPr lang="tr-TR" b="1" dirty="0"/>
              <a:t>Yemekhane için Halkbank Kampüste Uygulaması ve Rezervasyon Süreci</a:t>
            </a:r>
          </a:p>
        </p:txBody>
      </p:sp>
      <p:sp>
        <p:nvSpPr>
          <p:cNvPr id="5" name="Metin kutusu 4"/>
          <p:cNvSpPr txBox="1"/>
          <p:nvPr/>
        </p:nvSpPr>
        <p:spPr>
          <a:xfrm>
            <a:off x="3169643" y="1328797"/>
            <a:ext cx="8409674" cy="646331"/>
          </a:xfrm>
          <a:prstGeom prst="rect">
            <a:avLst/>
          </a:prstGeom>
          <a:noFill/>
        </p:spPr>
        <p:txBody>
          <a:bodyPr wrap="none" rtlCol="0">
            <a:spAutoFit/>
          </a:bodyPr>
          <a:lstStyle/>
          <a:p>
            <a:r>
              <a:rPr lang="tr-TR" dirty="0"/>
              <a:t>Bağlantı adresi: </a:t>
            </a:r>
            <a:r>
              <a:rPr lang="tr-TR" dirty="0">
                <a:hlinkClick r:id="rId3"/>
              </a:rPr>
              <a:t>https://www.pau.edu.tr/sks/tr/haber/halkbank-kampuste-</a:t>
            </a:r>
            <a:endParaRPr lang="tr-TR" dirty="0"/>
          </a:p>
          <a:p>
            <a:r>
              <a:rPr lang="tr-TR" dirty="0" err="1"/>
              <a:t>uygulamasi</a:t>
            </a:r>
            <a:r>
              <a:rPr lang="tr-TR" dirty="0"/>
              <a:t>-</a:t>
            </a:r>
            <a:r>
              <a:rPr lang="tr-TR" dirty="0" err="1"/>
              <a:t>hakkinda</a:t>
            </a:r>
            <a:r>
              <a:rPr lang="tr-TR" dirty="0"/>
              <a:t>-ve-rezervasyon-sureci-</a:t>
            </a:r>
            <a:r>
              <a:rPr lang="tr-TR" dirty="0" err="1"/>
              <a:t>diyagrami</a:t>
            </a:r>
            <a:endParaRPr lang="tr-TR"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p:blipFill>
        <p:spPr>
          <a:xfrm>
            <a:off x="612683" y="1927174"/>
            <a:ext cx="3451317" cy="4662495"/>
          </a:xfrm>
          <a:prstGeom prst="rect">
            <a:avLst/>
          </a:prstGeom>
        </p:spPr>
      </p:pic>
      <p:pic>
        <p:nvPicPr>
          <p:cNvPr id="8" name="Resim 7">
            <a:extLst>
              <a:ext uri="{FF2B5EF4-FFF2-40B4-BE49-F238E27FC236}">
                <a16:creationId xmlns:a16="http://schemas.microsoft.com/office/drawing/2014/main" id="{1B9867AF-3C67-C907-38F5-C12181ED6B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6364" y="2131796"/>
            <a:ext cx="3899271" cy="4637303"/>
          </a:xfrm>
          <a:prstGeom prst="rect">
            <a:avLst/>
          </a:prstGeom>
        </p:spPr>
      </p:pic>
      <p:pic>
        <p:nvPicPr>
          <p:cNvPr id="10" name="Resim 9">
            <a:extLst>
              <a:ext uri="{FF2B5EF4-FFF2-40B4-BE49-F238E27FC236}">
                <a16:creationId xmlns:a16="http://schemas.microsoft.com/office/drawing/2014/main" id="{CFDBA86C-C3A7-9743-B4FB-2243B182FB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04063" y="2131796"/>
            <a:ext cx="4179987" cy="4513873"/>
          </a:xfrm>
          <a:prstGeom prst="rect">
            <a:avLst/>
          </a:prstGeom>
        </p:spPr>
      </p:pic>
    </p:spTree>
    <p:extLst>
      <p:ext uri="{BB962C8B-B14F-4D97-AF65-F5344CB8AC3E}">
        <p14:creationId xmlns:p14="http://schemas.microsoft.com/office/powerpoint/2010/main" val="257780354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139</a:t>
            </a:fld>
            <a:endParaRPr lang="tr-TR"/>
          </a:p>
        </p:txBody>
      </p:sp>
      <p:sp>
        <p:nvSpPr>
          <p:cNvPr id="4" name="Metin kutusu 3"/>
          <p:cNvSpPr txBox="1"/>
          <p:nvPr/>
        </p:nvSpPr>
        <p:spPr>
          <a:xfrm>
            <a:off x="3429001" y="852795"/>
            <a:ext cx="8214108" cy="369332"/>
          </a:xfrm>
          <a:prstGeom prst="rect">
            <a:avLst/>
          </a:prstGeom>
          <a:noFill/>
        </p:spPr>
        <p:txBody>
          <a:bodyPr wrap="none" rtlCol="0">
            <a:spAutoFit/>
          </a:bodyPr>
          <a:lstStyle/>
          <a:p>
            <a:r>
              <a:rPr lang="tr-TR" b="1" dirty="0"/>
              <a:t>Yemekhane için Halkbank Kampüste Uygulaması ve Rezervasyon Süreci</a:t>
            </a:r>
          </a:p>
        </p:txBody>
      </p:sp>
      <p:sp>
        <p:nvSpPr>
          <p:cNvPr id="5" name="Metin kutusu 4"/>
          <p:cNvSpPr txBox="1"/>
          <p:nvPr/>
        </p:nvSpPr>
        <p:spPr>
          <a:xfrm>
            <a:off x="3169643" y="1328797"/>
            <a:ext cx="8409674" cy="646331"/>
          </a:xfrm>
          <a:prstGeom prst="rect">
            <a:avLst/>
          </a:prstGeom>
          <a:noFill/>
        </p:spPr>
        <p:txBody>
          <a:bodyPr wrap="none" rtlCol="0">
            <a:spAutoFit/>
          </a:bodyPr>
          <a:lstStyle/>
          <a:p>
            <a:r>
              <a:rPr lang="tr-TR" dirty="0"/>
              <a:t>Bağlantı adresi: </a:t>
            </a:r>
            <a:r>
              <a:rPr lang="tr-TR" dirty="0">
                <a:hlinkClick r:id="rId3"/>
              </a:rPr>
              <a:t>https://www.pau.edu.tr/sks/tr/haber/halkbank-kampuste-</a:t>
            </a:r>
            <a:endParaRPr lang="tr-TR" dirty="0"/>
          </a:p>
          <a:p>
            <a:r>
              <a:rPr lang="tr-TR" dirty="0" err="1"/>
              <a:t>uygulamasi</a:t>
            </a:r>
            <a:r>
              <a:rPr lang="tr-TR" dirty="0"/>
              <a:t>-</a:t>
            </a:r>
            <a:r>
              <a:rPr lang="tr-TR" dirty="0" err="1"/>
              <a:t>hakkinda</a:t>
            </a:r>
            <a:r>
              <a:rPr lang="tr-TR" dirty="0"/>
              <a:t>-ve-rezervasyon-sureci-</a:t>
            </a:r>
            <a:r>
              <a:rPr lang="tr-TR" dirty="0" err="1"/>
              <a:t>diyagrami</a:t>
            </a:r>
            <a:endParaRPr lang="tr-TR" dirty="0"/>
          </a:p>
        </p:txBody>
      </p:sp>
      <p:pic>
        <p:nvPicPr>
          <p:cNvPr id="6" name="Resim 5"/>
          <p:cNvPicPr>
            <a:picLocks noChangeAspect="1"/>
          </p:cNvPicPr>
          <p:nvPr/>
        </p:nvPicPr>
        <p:blipFill>
          <a:blip r:embed="rId4">
            <a:extLst>
              <a:ext uri="{28A0092B-C50C-407E-A947-70E740481C1C}">
                <a14:useLocalDpi xmlns:a14="http://schemas.microsoft.com/office/drawing/2010/main" val="0"/>
              </a:ext>
            </a:extLst>
          </a:blip>
          <a:srcRect/>
          <a:stretch/>
        </p:blipFill>
        <p:spPr>
          <a:xfrm>
            <a:off x="2311401" y="1975128"/>
            <a:ext cx="7893050" cy="4578072"/>
          </a:xfrm>
          <a:prstGeom prst="rect">
            <a:avLst/>
          </a:prstGeom>
        </p:spPr>
      </p:pic>
    </p:spTree>
    <p:extLst>
      <p:ext uri="{BB962C8B-B14F-4D97-AF65-F5344CB8AC3E}">
        <p14:creationId xmlns:p14="http://schemas.microsoft.com/office/powerpoint/2010/main" val="52684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140</a:t>
            </a:fld>
            <a:endParaRPr lang="tr-TR"/>
          </a:p>
        </p:txBody>
      </p:sp>
      <p:sp>
        <p:nvSpPr>
          <p:cNvPr id="4" name="Metin kutusu 3"/>
          <p:cNvSpPr txBox="1"/>
          <p:nvPr/>
        </p:nvSpPr>
        <p:spPr>
          <a:xfrm>
            <a:off x="3429001" y="852795"/>
            <a:ext cx="8283037" cy="369332"/>
          </a:xfrm>
          <a:prstGeom prst="rect">
            <a:avLst/>
          </a:prstGeom>
          <a:noFill/>
        </p:spPr>
        <p:txBody>
          <a:bodyPr wrap="none" rtlCol="0">
            <a:spAutoFit/>
          </a:bodyPr>
          <a:lstStyle/>
          <a:p>
            <a:r>
              <a:rPr lang="tr-TR" b="1" dirty="0"/>
              <a:t>PAMUKKALE ÜNİVERSİTESİ İKTİSADİ ve İDARİ BİLİMLER FAKÜLTESİ STAJ BİRİMİ</a:t>
            </a:r>
          </a:p>
        </p:txBody>
      </p:sp>
      <p:sp>
        <p:nvSpPr>
          <p:cNvPr id="5" name="Metin kutusu 4"/>
          <p:cNvSpPr txBox="1"/>
          <p:nvPr/>
        </p:nvSpPr>
        <p:spPr>
          <a:xfrm>
            <a:off x="3420986" y="1328797"/>
            <a:ext cx="8291052" cy="369332"/>
          </a:xfrm>
          <a:prstGeom prst="rect">
            <a:avLst/>
          </a:prstGeom>
          <a:noFill/>
        </p:spPr>
        <p:txBody>
          <a:bodyPr wrap="none" rtlCol="0">
            <a:spAutoFit/>
          </a:bodyPr>
          <a:lstStyle/>
          <a:p>
            <a:r>
              <a:rPr lang="tr-TR" dirty="0"/>
              <a:t>Bağlantı adresi: https://www.pau.edu.tr/iibf/tr/sayfa/staj-koordinatorlugu</a:t>
            </a: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rcRect/>
          <a:stretch/>
        </p:blipFill>
        <p:spPr>
          <a:xfrm>
            <a:off x="3740150" y="1625600"/>
            <a:ext cx="4298950" cy="4927600"/>
          </a:xfrm>
          <a:prstGeom prst="rect">
            <a:avLst/>
          </a:prstGeom>
        </p:spPr>
      </p:pic>
    </p:spTree>
    <p:extLst>
      <p:ext uri="{BB962C8B-B14F-4D97-AF65-F5344CB8AC3E}">
        <p14:creationId xmlns:p14="http://schemas.microsoft.com/office/powerpoint/2010/main" val="176218250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141</a:t>
            </a:fld>
            <a:endParaRPr lang="tr-TR"/>
          </a:p>
        </p:txBody>
      </p:sp>
      <p:sp>
        <p:nvSpPr>
          <p:cNvPr id="4" name="Metin kutusu 3"/>
          <p:cNvSpPr txBox="1"/>
          <p:nvPr/>
        </p:nvSpPr>
        <p:spPr>
          <a:xfrm>
            <a:off x="2464535" y="959465"/>
            <a:ext cx="9732151" cy="369332"/>
          </a:xfrm>
          <a:prstGeom prst="rect">
            <a:avLst/>
          </a:prstGeom>
          <a:noFill/>
        </p:spPr>
        <p:txBody>
          <a:bodyPr wrap="none" rtlCol="0">
            <a:spAutoFit/>
          </a:bodyPr>
          <a:lstStyle/>
          <a:p>
            <a:r>
              <a:rPr lang="tr-TR" b="1" dirty="0"/>
              <a:t>PAMUKKALE ÜNİVERSİTESİ İKTİSADİ ve İDARİ BİLİMLER FAKÜLTESİ ÖĞRENCİ DESTEK BİRİMİ</a:t>
            </a:r>
          </a:p>
        </p:txBody>
      </p:sp>
      <p:sp>
        <p:nvSpPr>
          <p:cNvPr id="5" name="Metin kutusu 4"/>
          <p:cNvSpPr txBox="1"/>
          <p:nvPr/>
        </p:nvSpPr>
        <p:spPr>
          <a:xfrm>
            <a:off x="3420986" y="1328797"/>
            <a:ext cx="8746305" cy="369332"/>
          </a:xfrm>
          <a:prstGeom prst="rect">
            <a:avLst/>
          </a:prstGeom>
          <a:noFill/>
        </p:spPr>
        <p:txBody>
          <a:bodyPr wrap="none" rtlCol="0">
            <a:spAutoFit/>
          </a:bodyPr>
          <a:lstStyle/>
          <a:p>
            <a:r>
              <a:rPr lang="tr-TR" dirty="0"/>
              <a:t>Bağlantı adresi: https://www.pau.edu.tr/iibf/tr/sayfa/ogrenci-destek-birimi-16</a:t>
            </a: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rcRect/>
          <a:stretch/>
        </p:blipFill>
        <p:spPr>
          <a:xfrm>
            <a:off x="2527300" y="1760679"/>
            <a:ext cx="7258050" cy="5026871"/>
          </a:xfrm>
          <a:prstGeom prst="rect">
            <a:avLst/>
          </a:prstGeom>
        </p:spPr>
      </p:pic>
    </p:spTree>
    <p:extLst>
      <p:ext uri="{BB962C8B-B14F-4D97-AF65-F5344CB8AC3E}">
        <p14:creationId xmlns:p14="http://schemas.microsoft.com/office/powerpoint/2010/main" val="156689138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142</a:t>
            </a:fld>
            <a:endParaRPr lang="tr-TR"/>
          </a:p>
        </p:txBody>
      </p:sp>
      <p:sp>
        <p:nvSpPr>
          <p:cNvPr id="4" name="Metin kutusu 3"/>
          <p:cNvSpPr txBox="1"/>
          <p:nvPr/>
        </p:nvSpPr>
        <p:spPr>
          <a:xfrm>
            <a:off x="2464535" y="959465"/>
            <a:ext cx="9732151" cy="369332"/>
          </a:xfrm>
          <a:prstGeom prst="rect">
            <a:avLst/>
          </a:prstGeom>
          <a:noFill/>
        </p:spPr>
        <p:txBody>
          <a:bodyPr wrap="none" rtlCol="0">
            <a:spAutoFit/>
          </a:bodyPr>
          <a:lstStyle/>
          <a:p>
            <a:r>
              <a:rPr lang="tr-TR" b="1" dirty="0"/>
              <a:t>PAMUKKALE ÜNİVERSİTESİ İKTİSADİ ve İDARİ BİLİMLER FAKÜLTESİ ÖĞRENCİ DESTEK BİRİMİ</a:t>
            </a:r>
          </a:p>
        </p:txBody>
      </p:sp>
      <p:sp>
        <p:nvSpPr>
          <p:cNvPr id="5" name="Metin kutusu 4"/>
          <p:cNvSpPr txBox="1"/>
          <p:nvPr/>
        </p:nvSpPr>
        <p:spPr>
          <a:xfrm>
            <a:off x="5192636" y="1357471"/>
            <a:ext cx="6954148" cy="369332"/>
          </a:xfrm>
          <a:prstGeom prst="rect">
            <a:avLst/>
          </a:prstGeom>
          <a:noFill/>
        </p:spPr>
        <p:txBody>
          <a:bodyPr wrap="none" rtlCol="0">
            <a:spAutoFit/>
          </a:bodyPr>
          <a:lstStyle/>
          <a:p>
            <a:r>
              <a:rPr lang="tr-TR" dirty="0"/>
              <a:t>Bağlantı adresi: https://www.pau.edu.tr/iibf/tr/sayfa/basvuru</a:t>
            </a: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rcRect/>
          <a:stretch/>
        </p:blipFill>
        <p:spPr>
          <a:xfrm>
            <a:off x="819150" y="4546600"/>
            <a:ext cx="10687050" cy="1761084"/>
          </a:xfrm>
          <a:prstGeom prst="rect">
            <a:avLst/>
          </a:prstGeom>
        </p:spPr>
      </p:pic>
      <p:sp>
        <p:nvSpPr>
          <p:cNvPr id="7" name="Metin kutusu 6">
            <a:extLst>
              <a:ext uri="{FF2B5EF4-FFF2-40B4-BE49-F238E27FC236}">
                <a16:creationId xmlns:a16="http://schemas.microsoft.com/office/drawing/2014/main" id="{B9F06BB9-AAEC-6C9C-E621-4435D040D0D6}"/>
              </a:ext>
            </a:extLst>
          </p:cNvPr>
          <p:cNvSpPr txBox="1"/>
          <p:nvPr/>
        </p:nvSpPr>
        <p:spPr>
          <a:xfrm>
            <a:off x="819150" y="1726803"/>
            <a:ext cx="11214100" cy="2585323"/>
          </a:xfrm>
          <a:prstGeom prst="rect">
            <a:avLst/>
          </a:prstGeom>
          <a:noFill/>
        </p:spPr>
        <p:txBody>
          <a:bodyPr wrap="square">
            <a:spAutoFit/>
          </a:bodyPr>
          <a:lstStyle/>
          <a:p>
            <a:r>
              <a:rPr lang="tr-TR" dirty="0"/>
              <a:t>-Fakültemize kayıtlı öğrencileri, akademik ve psikososyal destek hizmetleri konusunda bilgilendirmek ve gerektiğinde öğrencileri yönlendirmek amacıyla fakültemiz bünyesinde öğrenci destek birimi oluşturulmuştur.</a:t>
            </a:r>
          </a:p>
          <a:p>
            <a:endParaRPr lang="tr-TR" dirty="0"/>
          </a:p>
          <a:p>
            <a:r>
              <a:rPr lang="tr-TR" dirty="0"/>
              <a:t>-Akademik, ekonomik ve psikososyal açıdan desteğe ihtiyacı olan öğrencilerimiz </a:t>
            </a:r>
            <a:r>
              <a:rPr lang="tr-TR" b="1" dirty="0"/>
              <a:t>iibfdestekbirimi@pau.edu.tr </a:t>
            </a:r>
            <a:r>
              <a:rPr lang="tr-TR" dirty="0"/>
              <a:t>adresine mail yoluyla başvurabilirler.</a:t>
            </a:r>
          </a:p>
          <a:p>
            <a:endParaRPr lang="tr-TR" dirty="0"/>
          </a:p>
          <a:p>
            <a:r>
              <a:rPr lang="tr-TR" dirty="0"/>
              <a:t>-Ayrıca, Pamukkale Üniversitesi Psikolojik Danışma ve Rehberlik Eğitim, Uygulama ve Araştırma Merkezi'nin web sayfasına pau.edu.tr/</a:t>
            </a:r>
            <a:r>
              <a:rPr lang="tr-TR" dirty="0" err="1"/>
              <a:t>pdrem</a:t>
            </a:r>
            <a:r>
              <a:rPr lang="tr-TR" dirty="0"/>
              <a:t> bağlantısından ulaşılabilir. </a:t>
            </a:r>
          </a:p>
        </p:txBody>
      </p:sp>
    </p:spTree>
    <p:extLst>
      <p:ext uri="{BB962C8B-B14F-4D97-AF65-F5344CB8AC3E}">
        <p14:creationId xmlns:p14="http://schemas.microsoft.com/office/powerpoint/2010/main" val="164019249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373416" y="4453378"/>
            <a:ext cx="7761184"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143</a:t>
            </a:fld>
            <a:endParaRPr lang="tr-TR"/>
          </a:p>
        </p:txBody>
      </p:sp>
      <p:pic>
        <p:nvPicPr>
          <p:cNvPr id="4" name="Resim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4960904" y="1645002"/>
            <a:ext cx="2592409" cy="2593711"/>
          </a:xfrm>
          <a:prstGeom prst="rect">
            <a:avLst/>
          </a:prstGeom>
        </p:spPr>
      </p:pic>
      <p:pic>
        <p:nvPicPr>
          <p:cNvPr id="5" name="Resim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7106" y="3273418"/>
            <a:ext cx="3293959" cy="3293959"/>
          </a:xfrm>
          <a:prstGeom prst="rect">
            <a:avLst/>
          </a:prstGeom>
        </p:spPr>
      </p:pic>
      <p:pic>
        <p:nvPicPr>
          <p:cNvPr id="6" name="Resim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63000" y="3273418"/>
            <a:ext cx="3294000" cy="3294000"/>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200" b="1" i="1" dirty="0"/>
              <a:t>Oryantasyon kitapçığı</a:t>
            </a:r>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200" b="1" i="1" dirty="0"/>
              <a:t>Denizli tanıtım broşürü</a:t>
            </a:r>
          </a:p>
        </p:txBody>
      </p:sp>
      <p:pic>
        <p:nvPicPr>
          <p:cNvPr id="13" name="Ses 12">
            <a:hlinkClick r:id="" action="ppaction://media"/>
            <a:extLst>
              <a:ext uri="{FF2B5EF4-FFF2-40B4-BE49-F238E27FC236}">
                <a16:creationId xmlns:a16="http://schemas.microsoft.com/office/drawing/2014/main" id="{3E130537-1C3E-46F0-8558-1D79294D531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737896861"/>
      </p:ext>
    </p:extLst>
  </p:cSld>
  <p:clrMapOvr>
    <a:masterClrMapping/>
  </p:clrMapOvr>
  <mc:AlternateContent xmlns:mc="http://schemas.openxmlformats.org/markup-compatibility/2006" xmlns:p14="http://schemas.microsoft.com/office/powerpoint/2010/main">
    <mc:Choice Requires="p14">
      <p:transition spd="slow" p14:dur="2000" advTm="24139"/>
    </mc:Choice>
    <mc:Fallback xmlns="">
      <p:transition spd="slow" advTm="241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2023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16-22 Eylül 2023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48.708 Öğrenci</a:t>
            </a:r>
          </a:p>
          <a:p>
            <a:pPr marL="0" indent="0">
              <a:buNone/>
            </a:pPr>
            <a:r>
              <a:rPr lang="tr-TR" dirty="0"/>
              <a:t>2196 Akademik Personel</a:t>
            </a:r>
          </a:p>
          <a:p>
            <a:pPr marL="0" indent="0">
              <a:buNone/>
            </a:pPr>
            <a:r>
              <a:rPr lang="tr-TR" dirty="0"/>
              <a:t>1990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174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1221944609"/>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58</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Halkbank Kampüste uygulaması üzerinden para yükleyebilirsiniz. Tabldot yemek ücreti: 15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64</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70</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FAKÜLTE İLE İLGİLİ BİLGİLER</a:t>
            </a:r>
          </a:p>
        </p:txBody>
      </p:sp>
      <p:pic>
        <p:nvPicPr>
          <p:cNvPr id="2" name="Ses 1">
            <a:hlinkClick r:id="" action="ppaction://media"/>
            <a:extLst>
              <a:ext uri="{FF2B5EF4-FFF2-40B4-BE49-F238E27FC236}">
                <a16:creationId xmlns:a16="http://schemas.microsoft.com/office/drawing/2014/main" id="{029EC692-8432-4672-8C43-B6315020D71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98800045"/>
      </p:ext>
    </p:extLst>
  </p:cSld>
  <p:clrMapOvr>
    <a:masterClrMapping/>
  </p:clrMapOvr>
  <mc:AlternateContent xmlns:mc="http://schemas.openxmlformats.org/markup-compatibility/2006" xmlns:p14="http://schemas.microsoft.com/office/powerpoint/2010/main">
    <mc:Choice Requires="p14">
      <p:transition spd="slow" p14:dur="2000" advTm="3423"/>
    </mc:Choice>
    <mc:Fallback xmlns="">
      <p:transition spd="slow" advTm="3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189" y="213654"/>
            <a:ext cx="11837182" cy="6561271"/>
          </a:xfrm>
          <a:prstGeom prst="rect">
            <a:avLst/>
          </a:prstGeom>
          <a:ln w="228600" cap="sq" cmpd="thickThin">
            <a:solidFill>
              <a:srgbClr val="000000"/>
            </a:solidFill>
            <a:prstDash val="solid"/>
            <a:miter lim="800000"/>
          </a:ln>
          <a:effectLst>
            <a:innerShdw blurRad="76200">
              <a:srgbClr val="000000"/>
            </a:innerShdw>
          </a:effectLst>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2225" y="349136"/>
            <a:ext cx="2093579" cy="209357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6" name="Dikdörtgen 5"/>
          <p:cNvSpPr/>
          <p:nvPr/>
        </p:nvSpPr>
        <p:spPr>
          <a:xfrm>
            <a:off x="4563537" y="2578197"/>
            <a:ext cx="7383438" cy="1200329"/>
          </a:xfrm>
          <a:prstGeom prst="rect">
            <a:avLst/>
          </a:prstGeom>
          <a:noFill/>
        </p:spPr>
        <p:txBody>
          <a:bodyPr wrap="square" lIns="91440" tIns="45720" rIns="91440" bIns="45720">
            <a:spAutoFit/>
          </a:bodyPr>
          <a:lstStyle/>
          <a:p>
            <a:pPr algn="ctr"/>
            <a:r>
              <a:rPr lang="tr-TR" sz="3600" dirty="0">
                <a:ln w="0"/>
                <a:solidFill>
                  <a:srgbClr val="002060"/>
                </a:solidFill>
                <a:effectLst/>
                <a:latin typeface="Arial Black" panose="020B0A04020102020204" pitchFamily="34" charset="0"/>
              </a:rPr>
              <a:t>2023-2024 Eğitim-Öğretim Yılına Hoş Geldiniz</a:t>
            </a:r>
          </a:p>
        </p:txBody>
      </p:sp>
      <p:sp>
        <p:nvSpPr>
          <p:cNvPr id="7" name="Dikdörtgen 6"/>
          <p:cNvSpPr/>
          <p:nvPr/>
        </p:nvSpPr>
        <p:spPr>
          <a:xfrm>
            <a:off x="2076320" y="5562950"/>
            <a:ext cx="12053072" cy="830997"/>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4400" b="1" cap="none" spc="0" dirty="0">
                <a:ln/>
                <a:solidFill>
                  <a:srgbClr val="C00000"/>
                </a:solidFill>
                <a:effectLst/>
                <a:latin typeface="Arial Narrow" panose="020B0606020202030204" pitchFamily="34" charset="0"/>
              </a:rPr>
              <a:t>Sosyal </a:t>
            </a:r>
            <a:r>
              <a:rPr lang="tr-TR" sz="4400" b="1" dirty="0">
                <a:ln/>
                <a:solidFill>
                  <a:srgbClr val="C00000"/>
                </a:solidFill>
                <a:latin typeface="Arial Narrow" panose="020B0606020202030204" pitchFamily="34" charset="0"/>
              </a:rPr>
              <a:t>Medya: </a:t>
            </a:r>
            <a:r>
              <a:rPr lang="tr-TR" sz="4800" b="1" cap="none" spc="0" dirty="0">
                <a:ln/>
                <a:solidFill>
                  <a:srgbClr val="C00000"/>
                </a:solidFill>
                <a:effectLst/>
                <a:latin typeface="Arial Narrow" panose="020B0606020202030204" pitchFamily="34" charset="0"/>
              </a:rPr>
              <a:t>@</a:t>
            </a:r>
            <a:r>
              <a:rPr lang="tr-TR" sz="4800" b="1" cap="none" spc="0" dirty="0" err="1">
                <a:ln/>
                <a:solidFill>
                  <a:srgbClr val="C00000"/>
                </a:solidFill>
                <a:effectLst/>
                <a:latin typeface="Arial Narrow" panose="020B0606020202030204" pitchFamily="34" charset="0"/>
              </a:rPr>
              <a:t>pamukkaleiibf</a:t>
            </a:r>
            <a:endParaRPr lang="tr-TR" sz="4800" b="1" cap="none" spc="0" dirty="0">
              <a:ln/>
              <a:solidFill>
                <a:srgbClr val="C00000"/>
              </a:solidFill>
              <a:effectLst/>
              <a:latin typeface="Arial Narrow" panose="020B0606020202030204" pitchFamily="34" charset="0"/>
            </a:endParaRPr>
          </a:p>
        </p:txBody>
      </p:sp>
    </p:spTree>
    <p:extLst>
      <p:ext uri="{BB962C8B-B14F-4D97-AF65-F5344CB8AC3E}">
        <p14:creationId xmlns:p14="http://schemas.microsoft.com/office/powerpoint/2010/main" val="3633741563"/>
      </p:ext>
    </p:extLst>
  </p:cSld>
  <p:clrMapOvr>
    <a:masterClrMapping/>
  </p:clrMapOvr>
  <mc:AlternateContent xmlns:mc="http://schemas.openxmlformats.org/markup-compatibility/2006" xmlns:p14="http://schemas.microsoft.com/office/powerpoint/2010/main">
    <mc:Choice Requires="p14">
      <p:transition spd="slow" p14:dur="2000" advTm="2320"/>
    </mc:Choice>
    <mc:Fallback xmlns="">
      <p:transition spd="slow" advTm="232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p:cNvGraphicFramePr/>
          <p:nvPr/>
        </p:nvGraphicFramePr>
        <p:xfrm>
          <a:off x="1355997" y="812074"/>
          <a:ext cx="10171975" cy="5969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etin kutusu 1"/>
          <p:cNvSpPr txBox="1"/>
          <p:nvPr/>
        </p:nvSpPr>
        <p:spPr>
          <a:xfrm>
            <a:off x="3907972" y="227299"/>
            <a:ext cx="6150429" cy="584775"/>
          </a:xfrm>
          <a:prstGeom prst="rect">
            <a:avLst/>
          </a:prstGeom>
          <a:noFill/>
        </p:spPr>
        <p:txBody>
          <a:bodyPr wrap="square" rtlCol="0">
            <a:spAutoFit/>
          </a:bodyPr>
          <a:lstStyle/>
          <a:p>
            <a:r>
              <a:rPr lang="tr-TR" sz="3200" b="1" dirty="0"/>
              <a:t>Üniversite Yönetim Şeması</a:t>
            </a:r>
            <a:endParaRPr lang="en-GB" sz="3200" b="1" dirty="0"/>
          </a:p>
        </p:txBody>
      </p:sp>
    </p:spTree>
    <p:extLst>
      <p:ext uri="{BB962C8B-B14F-4D97-AF65-F5344CB8AC3E}">
        <p14:creationId xmlns:p14="http://schemas.microsoft.com/office/powerpoint/2010/main" val="3989611697"/>
      </p:ext>
    </p:extLst>
  </p:cSld>
  <p:clrMapOvr>
    <a:masterClrMapping/>
  </p:clrMapOvr>
  <mc:AlternateContent xmlns:mc="http://schemas.openxmlformats.org/markup-compatibility/2006" xmlns:p14="http://schemas.microsoft.com/office/powerpoint/2010/main">
    <mc:Choice Requires="p14">
      <p:transition spd="slow" p14:dur="2000" advTm="23368"/>
    </mc:Choice>
    <mc:Fallback xmlns="">
      <p:transition spd="slow" advTm="23368"/>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YÖNETİMİ</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74</a:t>
            </a:fld>
            <a:endParaRPr lang="tr-TR"/>
          </a:p>
        </p:txBody>
      </p:sp>
      <p:pic>
        <p:nvPicPr>
          <p:cNvPr id="6" name="Picture 5">
            <a:extLst>
              <a:ext uri="{FF2B5EF4-FFF2-40B4-BE49-F238E27FC236}">
                <a16:creationId xmlns:a16="http://schemas.microsoft.com/office/drawing/2014/main" id="{4185FEFE-8C28-4475-AE24-E1DF5F5C56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8030" y="1572322"/>
            <a:ext cx="4382430" cy="5069778"/>
          </a:xfrm>
          <a:prstGeom prst="rect">
            <a:avLst/>
          </a:prstGeom>
        </p:spPr>
      </p:pic>
      <p:pic>
        <p:nvPicPr>
          <p:cNvPr id="7" name="Ses 6">
            <a:hlinkClick r:id="" action="ppaction://media"/>
            <a:extLst>
              <a:ext uri="{FF2B5EF4-FFF2-40B4-BE49-F238E27FC236}">
                <a16:creationId xmlns:a16="http://schemas.microsoft.com/office/drawing/2014/main" id="{5386E581-4E26-436E-87C8-B6CFD6BE3E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559381082"/>
      </p:ext>
    </p:extLst>
  </p:cSld>
  <p:clrMapOvr>
    <a:masterClrMapping/>
  </p:clrMapOvr>
  <mc:AlternateContent xmlns:mc="http://schemas.openxmlformats.org/markup-compatibility/2006" xmlns:p14="http://schemas.microsoft.com/office/powerpoint/2010/main">
    <mc:Choice Requires="p14">
      <p:transition spd="slow" p14:dur="2000" advTm="18371"/>
    </mc:Choice>
    <mc:Fallback xmlns="">
      <p:transition spd="slow" advTm="18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YÖNETİMİ</a:t>
            </a:r>
          </a:p>
        </p:txBody>
      </p:sp>
      <p:pic>
        <p:nvPicPr>
          <p:cNvPr id="8" name="Content Placeholder 7">
            <a:extLst>
              <a:ext uri="{FF2B5EF4-FFF2-40B4-BE49-F238E27FC236}">
                <a16:creationId xmlns:a16="http://schemas.microsoft.com/office/drawing/2014/main" id="{8A6228A1-1181-4DEE-B3C7-D10E2571701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951464" y="1739590"/>
            <a:ext cx="3334214" cy="4496109"/>
          </a:xfrm>
        </p:spPr>
      </p:pic>
      <p:sp>
        <p:nvSpPr>
          <p:cNvPr id="4" name="Slayt Numarası Yer Tutucusu 3"/>
          <p:cNvSpPr>
            <a:spLocks noGrp="1"/>
          </p:cNvSpPr>
          <p:nvPr>
            <p:ph type="sldNum" sz="quarter" idx="12"/>
          </p:nvPr>
        </p:nvSpPr>
        <p:spPr/>
        <p:txBody>
          <a:bodyPr/>
          <a:lstStyle/>
          <a:p>
            <a:fld id="{F302176B-0E47-46AC-8F43-DAB4B8A37D06}" type="slidenum">
              <a:rPr lang="tr-TR" smtClean="0"/>
              <a:pPr/>
              <a:t>75</a:t>
            </a:fld>
            <a:endParaRPr lang="tr-TR"/>
          </a:p>
        </p:txBody>
      </p:sp>
      <p:pic>
        <p:nvPicPr>
          <p:cNvPr id="10" name="Picture 9">
            <a:extLst>
              <a:ext uri="{FF2B5EF4-FFF2-40B4-BE49-F238E27FC236}">
                <a16:creationId xmlns:a16="http://schemas.microsoft.com/office/drawing/2014/main" id="{3C0CAB47-500B-43A8-99B8-45C6E7173C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2334" y="1594624"/>
            <a:ext cx="3172266" cy="4449337"/>
          </a:xfrm>
          <a:prstGeom prst="rect">
            <a:avLst/>
          </a:prstGeom>
        </p:spPr>
      </p:pic>
      <p:pic>
        <p:nvPicPr>
          <p:cNvPr id="7" name="Ses 6">
            <a:hlinkClick r:id="" action="ppaction://media"/>
            <a:extLst>
              <a:ext uri="{FF2B5EF4-FFF2-40B4-BE49-F238E27FC236}">
                <a16:creationId xmlns:a16="http://schemas.microsoft.com/office/drawing/2014/main" id="{5386E581-4E26-436E-87C8-B6CFD6BE3E2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020613825"/>
      </p:ext>
    </p:extLst>
  </p:cSld>
  <p:clrMapOvr>
    <a:masterClrMapping/>
  </p:clrMapOvr>
  <mc:AlternateContent xmlns:mc="http://schemas.openxmlformats.org/markup-compatibility/2006" xmlns:p14="http://schemas.microsoft.com/office/powerpoint/2010/main">
    <mc:Choice Requires="p14">
      <p:transition spd="slow" p14:dur="2000" advTm="18371"/>
    </mc:Choice>
    <mc:Fallback xmlns="">
      <p:transition spd="slow" advTm="18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FAKÜLTE SEKRETERİ</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76</a:t>
            </a:fld>
            <a:endParaRPr lang="tr-TR"/>
          </a:p>
        </p:txBody>
      </p:sp>
      <p:pic>
        <p:nvPicPr>
          <p:cNvPr id="6" name="Picture 5">
            <a:extLst>
              <a:ext uri="{FF2B5EF4-FFF2-40B4-BE49-F238E27FC236}">
                <a16:creationId xmlns:a16="http://schemas.microsoft.com/office/drawing/2014/main" id="{4185FEFE-8C28-4475-AE24-E1DF5F5C56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6020" y="1692274"/>
            <a:ext cx="4114800" cy="4543425"/>
          </a:xfrm>
          <a:prstGeom prst="rect">
            <a:avLst/>
          </a:prstGeom>
        </p:spPr>
      </p:pic>
      <p:pic>
        <p:nvPicPr>
          <p:cNvPr id="7" name="Ses 6">
            <a:hlinkClick r:id="" action="ppaction://media"/>
            <a:extLst>
              <a:ext uri="{FF2B5EF4-FFF2-40B4-BE49-F238E27FC236}">
                <a16:creationId xmlns:a16="http://schemas.microsoft.com/office/drawing/2014/main" id="{5386E581-4E26-436E-87C8-B6CFD6BE3E2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743974183"/>
      </p:ext>
    </p:extLst>
  </p:cSld>
  <p:clrMapOvr>
    <a:masterClrMapping/>
  </p:clrMapOvr>
  <mc:AlternateContent xmlns:mc="http://schemas.openxmlformats.org/markup-compatibility/2006" xmlns:p14="http://schemas.microsoft.com/office/powerpoint/2010/main">
    <mc:Choice Requires="p14">
      <p:transition spd="slow" p14:dur="2000" advTm="18371"/>
    </mc:Choice>
    <mc:Fallback xmlns="">
      <p:transition spd="slow" advTm="18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7BC179-8928-4591-8BFB-0072DC21621C}"/>
              </a:ext>
            </a:extLst>
          </p:cNvPr>
          <p:cNvPicPr>
            <a:picLocks noChangeAspect="1"/>
          </p:cNvPicPr>
          <p:nvPr/>
        </p:nvPicPr>
        <p:blipFill>
          <a:blip r:embed="rId2"/>
          <a:stretch>
            <a:fillRect/>
          </a:stretch>
        </p:blipFill>
        <p:spPr>
          <a:xfrm>
            <a:off x="223837" y="314325"/>
            <a:ext cx="11744325" cy="6229350"/>
          </a:xfrm>
          <a:prstGeom prst="rect">
            <a:avLst/>
          </a:prstGeom>
        </p:spPr>
      </p:pic>
      <p:sp>
        <p:nvSpPr>
          <p:cNvPr id="3" name="Oval 2">
            <a:extLst>
              <a:ext uri="{FF2B5EF4-FFF2-40B4-BE49-F238E27FC236}">
                <a16:creationId xmlns:a16="http://schemas.microsoft.com/office/drawing/2014/main" id="{DCF29019-CE02-44C7-B922-D8D871C03ABA}"/>
              </a:ext>
            </a:extLst>
          </p:cNvPr>
          <p:cNvSpPr/>
          <p:nvPr/>
        </p:nvSpPr>
        <p:spPr>
          <a:xfrm>
            <a:off x="8584707" y="4323425"/>
            <a:ext cx="1331651" cy="109195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5528617"/>
      </p:ext>
    </p:extLst>
  </p:cSld>
  <p:clrMapOvr>
    <a:masterClrMapping/>
  </p:clrMapOvr>
  <mc:AlternateContent xmlns:mc="http://schemas.openxmlformats.org/markup-compatibility/2006" xmlns:p14="http://schemas.microsoft.com/office/powerpoint/2010/main">
    <mc:Choice Requires="p14">
      <p:transition spd="slow" p14:dur="2000" advTm="25966"/>
    </mc:Choice>
    <mc:Fallback xmlns="">
      <p:transition spd="slow" advTm="25966"/>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650377"/>
          </a:xfrm>
          <a:prstGeom prst="rect">
            <a:avLst/>
          </a:prstGeom>
        </p:spPr>
      </p:pic>
      <p:sp>
        <p:nvSpPr>
          <p:cNvPr id="6" name="İçerik Yer Tutucusu 2"/>
          <p:cNvSpPr txBox="1">
            <a:spLocks/>
          </p:cNvSpPr>
          <p:nvPr/>
        </p:nvSpPr>
        <p:spPr>
          <a:xfrm>
            <a:off x="155242" y="4841967"/>
            <a:ext cx="11881515" cy="3193576"/>
          </a:xfrm>
          <a:prstGeom prst="rect">
            <a:avLst/>
          </a:prstGeom>
        </p:spPr>
        <p:txBody>
          <a:bodyPr>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just">
              <a:buFont typeface="Arial" pitchFamily="34" charset="0"/>
              <a:buChar char="•"/>
            </a:pPr>
            <a:r>
              <a:rPr lang="tr-TR" sz="2800" b="1" dirty="0">
                <a:solidFill>
                  <a:schemeClr val="tx1"/>
                </a:solidFill>
              </a:rPr>
              <a:t> Fakültemiz Kınıklı Kampüsünde yer almakta olup </a:t>
            </a:r>
            <a:r>
              <a:rPr lang="tr-TR" sz="3600" b="1" dirty="0">
                <a:solidFill>
                  <a:srgbClr val="FF0000"/>
                </a:solidFill>
              </a:rPr>
              <a:t>A-B-C Blok </a:t>
            </a:r>
            <a:r>
              <a:rPr lang="tr-TR" sz="2800" b="1" dirty="0">
                <a:solidFill>
                  <a:schemeClr val="tx1"/>
                </a:solidFill>
              </a:rPr>
              <a:t>olmak üzere üç binada eğitim-öğretim faaliyetini sürdürmektedir. </a:t>
            </a:r>
          </a:p>
          <a:p>
            <a:pPr algn="just">
              <a:buFont typeface="Arial" pitchFamily="34" charset="0"/>
              <a:buChar char="•"/>
            </a:pPr>
            <a:r>
              <a:rPr lang="tr-TR" sz="2800" b="1" dirty="0">
                <a:solidFill>
                  <a:schemeClr val="tx1"/>
                </a:solidFill>
              </a:rPr>
              <a:t> Fakültemizde 4 adet </a:t>
            </a:r>
            <a:r>
              <a:rPr lang="tr-TR" sz="2800" b="1" u="sng" dirty="0">
                <a:solidFill>
                  <a:schemeClr val="tx1"/>
                </a:solidFill>
              </a:rPr>
              <a:t>bilgisayar laboratuvarı</a:t>
            </a:r>
            <a:r>
              <a:rPr lang="tr-TR" sz="2800" b="1" dirty="0">
                <a:solidFill>
                  <a:schemeClr val="tx1"/>
                </a:solidFill>
              </a:rPr>
              <a:t>, 1 adet </a:t>
            </a:r>
            <a:r>
              <a:rPr lang="tr-TR" sz="2800" b="1" u="sng" dirty="0">
                <a:solidFill>
                  <a:schemeClr val="tx1"/>
                </a:solidFill>
              </a:rPr>
              <a:t>finans laboratuvarı</a:t>
            </a:r>
            <a:r>
              <a:rPr lang="tr-TR" sz="2800" b="1" dirty="0">
                <a:solidFill>
                  <a:schemeClr val="tx1"/>
                </a:solidFill>
              </a:rPr>
              <a:t>, 2 adet </a:t>
            </a:r>
            <a:r>
              <a:rPr lang="tr-TR" sz="2800" b="1" u="sng" dirty="0">
                <a:solidFill>
                  <a:schemeClr val="tx1"/>
                </a:solidFill>
              </a:rPr>
              <a:t>konferans salonu</a:t>
            </a:r>
            <a:r>
              <a:rPr lang="tr-TR" sz="2800" b="1" dirty="0">
                <a:solidFill>
                  <a:schemeClr val="tx1"/>
                </a:solidFill>
              </a:rPr>
              <a:t>, 41 adet </a:t>
            </a:r>
            <a:r>
              <a:rPr lang="tr-TR" sz="2800" b="1" u="sng" dirty="0">
                <a:solidFill>
                  <a:schemeClr val="tx1"/>
                </a:solidFill>
              </a:rPr>
              <a:t>derslik </a:t>
            </a:r>
            <a:r>
              <a:rPr lang="tr-TR" sz="2800" b="1" dirty="0">
                <a:solidFill>
                  <a:schemeClr val="tx1"/>
                </a:solidFill>
              </a:rPr>
              <a:t>mevcuttur.</a:t>
            </a:r>
          </a:p>
        </p:txBody>
      </p:sp>
      <p:sp>
        <p:nvSpPr>
          <p:cNvPr id="3" name="Metin kutusu 2"/>
          <p:cNvSpPr txBox="1"/>
          <p:nvPr/>
        </p:nvSpPr>
        <p:spPr>
          <a:xfrm>
            <a:off x="1421675" y="1288868"/>
            <a:ext cx="1698171" cy="707886"/>
          </a:xfrm>
          <a:prstGeom prst="rect">
            <a:avLst/>
          </a:prstGeom>
          <a:noFill/>
        </p:spPr>
        <p:txBody>
          <a:bodyPr wrap="square" rtlCol="0">
            <a:spAutoFit/>
          </a:bodyPr>
          <a:lstStyle/>
          <a:p>
            <a:r>
              <a:rPr lang="tr-TR" sz="4000" b="1" dirty="0"/>
              <a:t>A Blok</a:t>
            </a:r>
            <a:endParaRPr lang="en-GB" sz="4000" b="1" dirty="0"/>
          </a:p>
        </p:txBody>
      </p:sp>
      <p:sp>
        <p:nvSpPr>
          <p:cNvPr id="7" name="Metin kutusu 6"/>
          <p:cNvSpPr txBox="1"/>
          <p:nvPr/>
        </p:nvSpPr>
        <p:spPr>
          <a:xfrm>
            <a:off x="6611984" y="1288868"/>
            <a:ext cx="1611085" cy="707886"/>
          </a:xfrm>
          <a:prstGeom prst="rect">
            <a:avLst/>
          </a:prstGeom>
          <a:noFill/>
        </p:spPr>
        <p:txBody>
          <a:bodyPr wrap="square" rtlCol="0">
            <a:spAutoFit/>
          </a:bodyPr>
          <a:lstStyle/>
          <a:p>
            <a:r>
              <a:rPr lang="tr-TR" sz="4000" b="1" dirty="0"/>
              <a:t>B Blok</a:t>
            </a:r>
            <a:endParaRPr lang="en-GB" sz="4000" b="1" dirty="0"/>
          </a:p>
        </p:txBody>
      </p:sp>
      <p:sp>
        <p:nvSpPr>
          <p:cNvPr id="8" name="Metin kutusu 7"/>
          <p:cNvSpPr txBox="1"/>
          <p:nvPr/>
        </p:nvSpPr>
        <p:spPr>
          <a:xfrm>
            <a:off x="10104122" y="1288868"/>
            <a:ext cx="1611085" cy="707886"/>
          </a:xfrm>
          <a:prstGeom prst="rect">
            <a:avLst/>
          </a:prstGeom>
          <a:noFill/>
        </p:spPr>
        <p:txBody>
          <a:bodyPr wrap="square" rtlCol="0">
            <a:spAutoFit/>
          </a:bodyPr>
          <a:lstStyle/>
          <a:p>
            <a:r>
              <a:rPr lang="tr-TR" sz="4000" b="1" dirty="0"/>
              <a:t>C Blok</a:t>
            </a:r>
            <a:endParaRPr lang="en-GB" sz="4000" b="1" dirty="0"/>
          </a:p>
        </p:txBody>
      </p:sp>
    </p:spTree>
    <p:extLst>
      <p:ext uri="{BB962C8B-B14F-4D97-AF65-F5344CB8AC3E}">
        <p14:creationId xmlns:p14="http://schemas.microsoft.com/office/powerpoint/2010/main" val="3307127232"/>
      </p:ext>
    </p:extLst>
  </p:cSld>
  <p:clrMapOvr>
    <a:masterClrMapping/>
  </p:clrMapOvr>
  <mc:AlternateContent xmlns:mc="http://schemas.openxmlformats.org/markup-compatibility/2006" xmlns:p14="http://schemas.microsoft.com/office/powerpoint/2010/main">
    <mc:Choice Requires="p14">
      <p:transition spd="slow" p14:dur="2000" advTm="33288"/>
    </mc:Choice>
    <mc:Fallback xmlns="">
      <p:transition spd="slow" advTm="33288"/>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2025481" y="563756"/>
            <a:ext cx="9231404" cy="646331"/>
          </a:xfrm>
          <a:prstGeom prst="rect">
            <a:avLst/>
          </a:prstGeom>
          <a:noFill/>
        </p:spPr>
        <p:txBody>
          <a:bodyPr wrap="square" rtlCol="0">
            <a:spAutoFit/>
          </a:bodyPr>
          <a:lstStyle/>
          <a:p>
            <a:r>
              <a:rPr lang="tr-TR" sz="3600" b="1" i="1" dirty="0"/>
              <a:t>İKTİSADİ VE İDARİ BİLİMLER FAKÜLTESİ</a:t>
            </a:r>
          </a:p>
        </p:txBody>
      </p:sp>
      <p:sp>
        <p:nvSpPr>
          <p:cNvPr id="5" name="Aşağı Ok 4"/>
          <p:cNvSpPr/>
          <p:nvPr/>
        </p:nvSpPr>
        <p:spPr>
          <a:xfrm>
            <a:off x="2887510"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cxnSp>
        <p:nvCxnSpPr>
          <p:cNvPr id="7" name="Düz Bağlayıcı 6"/>
          <p:cNvCxnSpPr/>
          <p:nvPr/>
        </p:nvCxnSpPr>
        <p:spPr>
          <a:xfrm>
            <a:off x="3139538" y="1340768"/>
            <a:ext cx="5692766"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8" name="Metin kutusu 7"/>
          <p:cNvSpPr txBox="1"/>
          <p:nvPr/>
        </p:nvSpPr>
        <p:spPr>
          <a:xfrm>
            <a:off x="1982563" y="2745548"/>
            <a:ext cx="3096344" cy="369332"/>
          </a:xfrm>
          <a:prstGeom prst="rect">
            <a:avLst/>
          </a:prstGeom>
          <a:noFill/>
        </p:spPr>
        <p:txBody>
          <a:bodyPr wrap="square" rtlCol="0">
            <a:spAutoFit/>
          </a:bodyPr>
          <a:lstStyle/>
          <a:p>
            <a:r>
              <a:rPr lang="tr-TR" b="1" dirty="0"/>
              <a:t>AKADEMİK BİRİMLER</a:t>
            </a:r>
          </a:p>
        </p:txBody>
      </p:sp>
      <p:sp>
        <p:nvSpPr>
          <p:cNvPr id="9" name="Aşağı Ok 8"/>
          <p:cNvSpPr/>
          <p:nvPr/>
        </p:nvSpPr>
        <p:spPr>
          <a:xfrm>
            <a:off x="8556879" y="1340769"/>
            <a:ext cx="504056" cy="1266527"/>
          </a:xfrm>
          <a:prstGeom prst="down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1" name="Dikdörtgen 10"/>
          <p:cNvSpPr/>
          <p:nvPr/>
        </p:nvSpPr>
        <p:spPr>
          <a:xfrm>
            <a:off x="7302834" y="2763238"/>
            <a:ext cx="2952327" cy="369332"/>
          </a:xfrm>
          <a:prstGeom prst="rect">
            <a:avLst/>
          </a:prstGeom>
        </p:spPr>
        <p:txBody>
          <a:bodyPr wrap="square">
            <a:spAutoFit/>
          </a:bodyPr>
          <a:lstStyle/>
          <a:p>
            <a:pPr algn="ctr"/>
            <a:r>
              <a:rPr lang="tr-TR" b="1" dirty="0"/>
              <a:t>İDARİ BİRİMLER</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pic>
        <p:nvPicPr>
          <p:cNvPr id="6" name="Ses 5">
            <a:hlinkClick r:id="" action="ppaction://media"/>
            <a:extLst>
              <a:ext uri="{FF2B5EF4-FFF2-40B4-BE49-F238E27FC236}">
                <a16:creationId xmlns:a16="http://schemas.microsoft.com/office/drawing/2014/main" id="{18646BCA-0D44-4955-ACBC-D2C64ECE3C8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pic>
        <p:nvPicPr>
          <p:cNvPr id="3" name="Resim 2"/>
          <p:cNvPicPr>
            <a:picLocks noChangeAspect="1"/>
          </p:cNvPicPr>
          <p:nvPr/>
        </p:nvPicPr>
        <p:blipFill>
          <a:blip r:embed="rId5"/>
          <a:stretch>
            <a:fillRect/>
          </a:stretch>
        </p:blipFill>
        <p:spPr>
          <a:xfrm>
            <a:off x="1594189" y="3184224"/>
            <a:ext cx="3267743" cy="3051475"/>
          </a:xfrm>
          <a:prstGeom prst="rect">
            <a:avLst/>
          </a:prstGeom>
        </p:spPr>
      </p:pic>
      <p:pic>
        <p:nvPicPr>
          <p:cNvPr id="10" name="Resim 9"/>
          <p:cNvPicPr>
            <a:picLocks noChangeAspect="1"/>
          </p:cNvPicPr>
          <p:nvPr/>
        </p:nvPicPr>
        <p:blipFill>
          <a:blip r:embed="rId6"/>
          <a:stretch>
            <a:fillRect/>
          </a:stretch>
        </p:blipFill>
        <p:spPr>
          <a:xfrm>
            <a:off x="7681761" y="3292063"/>
            <a:ext cx="2162477" cy="2943636"/>
          </a:xfrm>
          <a:prstGeom prst="rect">
            <a:avLst/>
          </a:prstGeom>
        </p:spPr>
      </p:pic>
    </p:spTree>
    <p:extLst>
      <p:ext uri="{BB962C8B-B14F-4D97-AF65-F5344CB8AC3E}">
        <p14:creationId xmlns:p14="http://schemas.microsoft.com/office/powerpoint/2010/main" val="742608172"/>
      </p:ext>
    </p:extLst>
  </p:cSld>
  <p:clrMapOvr>
    <a:masterClrMapping/>
  </p:clrMapOvr>
  <mc:AlternateContent xmlns:mc="http://schemas.openxmlformats.org/markup-compatibility/2006" xmlns:p14="http://schemas.microsoft.com/office/powerpoint/2010/main">
    <mc:Choice Requires="p14">
      <p:transition spd="slow" p14:dur="2000" advTm="31249"/>
    </mc:Choice>
    <mc:Fallback xmlns="">
      <p:transition spd="slow" advTm="31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FFFF42-9833-49B9-9823-5871C718DA62}"/>
              </a:ext>
            </a:extLst>
          </p:cNvPr>
          <p:cNvSpPr>
            <a:spLocks noGrp="1"/>
          </p:cNvSpPr>
          <p:nvPr>
            <p:ph type="sldNum" sz="quarter" idx="12"/>
          </p:nvPr>
        </p:nvSpPr>
        <p:spPr/>
        <p:txBody>
          <a:bodyPr/>
          <a:lstStyle/>
          <a:p>
            <a:fld id="{F302176B-0E47-46AC-8F43-DAB4B8A37D06}" type="slidenum">
              <a:rPr lang="tr-TR" smtClean="0"/>
              <a:pPr/>
              <a:t>80</a:t>
            </a:fld>
            <a:endParaRPr lang="tr-TR"/>
          </a:p>
        </p:txBody>
      </p:sp>
      <p:pic>
        <p:nvPicPr>
          <p:cNvPr id="5" name="Picture 4">
            <a:extLst>
              <a:ext uri="{FF2B5EF4-FFF2-40B4-BE49-F238E27FC236}">
                <a16:creationId xmlns:a16="http://schemas.microsoft.com/office/drawing/2014/main" id="{D7B955F3-A08E-4C1C-A060-DAFA18DF5A0A}"/>
              </a:ext>
            </a:extLst>
          </p:cNvPr>
          <p:cNvPicPr>
            <a:picLocks noChangeAspect="1"/>
          </p:cNvPicPr>
          <p:nvPr/>
        </p:nvPicPr>
        <p:blipFill>
          <a:blip r:embed="rId4"/>
          <a:stretch>
            <a:fillRect/>
          </a:stretch>
        </p:blipFill>
        <p:spPr>
          <a:xfrm>
            <a:off x="1228045" y="680654"/>
            <a:ext cx="9735909" cy="5496692"/>
          </a:xfrm>
          <a:prstGeom prst="rect">
            <a:avLst/>
          </a:prstGeom>
        </p:spPr>
      </p:pic>
      <p:pic>
        <p:nvPicPr>
          <p:cNvPr id="4" name="Ses 3">
            <a:hlinkClick r:id="" action="ppaction://media"/>
            <a:extLst>
              <a:ext uri="{FF2B5EF4-FFF2-40B4-BE49-F238E27FC236}">
                <a16:creationId xmlns:a16="http://schemas.microsoft.com/office/drawing/2014/main" id="{1237AD55-8DFB-4F61-AE52-4053C4FAC4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277109059"/>
      </p:ext>
    </p:extLst>
  </p:cSld>
  <p:clrMapOvr>
    <a:masterClrMapping/>
  </p:clrMapOvr>
  <mc:AlternateContent xmlns:mc="http://schemas.openxmlformats.org/markup-compatibility/2006" xmlns:p14="http://schemas.microsoft.com/office/powerpoint/2010/main">
    <mc:Choice Requires="p14">
      <p:transition spd="slow" p14:dur="2000" advTm="19239"/>
    </mc:Choice>
    <mc:Fallback xmlns="">
      <p:transition spd="slow" advTm="192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81</a:t>
            </a:fld>
            <a:endParaRPr lang="tr-TR" dirty="0"/>
          </a:p>
        </p:txBody>
      </p:sp>
      <p:sp>
        <p:nvSpPr>
          <p:cNvPr id="10"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Fakülte Derslikleri</a:t>
            </a:r>
          </a:p>
        </p:txBody>
      </p:sp>
      <p:pic>
        <p:nvPicPr>
          <p:cNvPr id="5" name="Picture 4">
            <a:extLst>
              <a:ext uri="{FF2B5EF4-FFF2-40B4-BE49-F238E27FC236}">
                <a16:creationId xmlns:a16="http://schemas.microsoft.com/office/drawing/2014/main" id="{534FE397-C616-40BD-8F7F-518B213FB368}"/>
              </a:ext>
            </a:extLst>
          </p:cNvPr>
          <p:cNvPicPr>
            <a:picLocks noChangeAspect="1"/>
          </p:cNvPicPr>
          <p:nvPr/>
        </p:nvPicPr>
        <p:blipFill>
          <a:blip r:embed="rId4"/>
          <a:stretch>
            <a:fillRect/>
          </a:stretch>
        </p:blipFill>
        <p:spPr>
          <a:xfrm>
            <a:off x="2187829" y="1997639"/>
            <a:ext cx="7816342" cy="4406745"/>
          </a:xfrm>
          <a:prstGeom prst="rect">
            <a:avLst/>
          </a:prstGeom>
        </p:spPr>
      </p:pic>
      <p:pic>
        <p:nvPicPr>
          <p:cNvPr id="4" name="Ses 3">
            <a:hlinkClick r:id="" action="ppaction://media"/>
            <a:extLst>
              <a:ext uri="{FF2B5EF4-FFF2-40B4-BE49-F238E27FC236}">
                <a16:creationId xmlns:a16="http://schemas.microsoft.com/office/drawing/2014/main" id="{54998C09-A00D-4C95-86DA-5416EA5744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58917662"/>
      </p:ext>
    </p:extLst>
  </p:cSld>
  <p:clrMapOvr>
    <a:masterClrMapping/>
  </p:clrMapOvr>
  <mc:AlternateContent xmlns:mc="http://schemas.openxmlformats.org/markup-compatibility/2006" xmlns:p14="http://schemas.microsoft.com/office/powerpoint/2010/main">
    <mc:Choice Requires="p14">
      <p:transition spd="slow" p14:dur="2000" advTm="25599"/>
    </mc:Choice>
    <mc:Fallback xmlns="">
      <p:transition spd="slow" advTm="255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82</a:t>
            </a:fld>
            <a:endParaRPr lang="tr-TR" dirty="0"/>
          </a:p>
        </p:txBody>
      </p:sp>
      <p:sp>
        <p:nvSpPr>
          <p:cNvPr id="10"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Fakülte Derslikleri</a:t>
            </a:r>
          </a:p>
        </p:txBody>
      </p:sp>
      <p:pic>
        <p:nvPicPr>
          <p:cNvPr id="4" name="Picture 3">
            <a:extLst>
              <a:ext uri="{FF2B5EF4-FFF2-40B4-BE49-F238E27FC236}">
                <a16:creationId xmlns:a16="http://schemas.microsoft.com/office/drawing/2014/main" id="{9E791255-83D0-4CEE-9EE7-D15DA992EB85}"/>
              </a:ext>
            </a:extLst>
          </p:cNvPr>
          <p:cNvPicPr>
            <a:picLocks noChangeAspect="1"/>
          </p:cNvPicPr>
          <p:nvPr/>
        </p:nvPicPr>
        <p:blipFill>
          <a:blip r:embed="rId4"/>
          <a:stretch>
            <a:fillRect/>
          </a:stretch>
        </p:blipFill>
        <p:spPr>
          <a:xfrm>
            <a:off x="2196097" y="2007909"/>
            <a:ext cx="7799806" cy="4382956"/>
          </a:xfrm>
          <a:prstGeom prst="rect">
            <a:avLst/>
          </a:prstGeom>
        </p:spPr>
      </p:pic>
      <p:pic>
        <p:nvPicPr>
          <p:cNvPr id="6" name="Ses 5">
            <a:hlinkClick r:id="" action="ppaction://media"/>
            <a:extLst>
              <a:ext uri="{FF2B5EF4-FFF2-40B4-BE49-F238E27FC236}">
                <a16:creationId xmlns:a16="http://schemas.microsoft.com/office/drawing/2014/main" id="{B55EC372-0D04-4DC5-8934-7C9F499D77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622251222"/>
      </p:ext>
    </p:extLst>
  </p:cSld>
  <p:clrMapOvr>
    <a:masterClrMapping/>
  </p:clrMapOvr>
  <mc:AlternateContent xmlns:mc="http://schemas.openxmlformats.org/markup-compatibility/2006" xmlns:p14="http://schemas.microsoft.com/office/powerpoint/2010/main">
    <mc:Choice Requires="p14">
      <p:transition spd="slow" p14:dur="2000" advTm="41242"/>
    </mc:Choice>
    <mc:Fallback xmlns="">
      <p:transition spd="slow" advTm="412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4586" y="600634"/>
            <a:ext cx="10753725" cy="5889065"/>
          </a:xfrm>
        </p:spPr>
        <p:txBody>
          <a:bodyPr>
            <a:normAutofit fontScale="85000" lnSpcReduction="20000"/>
          </a:bodyPr>
          <a:lstStyle/>
          <a:p>
            <a:pPr algn="ctr">
              <a:lnSpc>
                <a:spcPct val="150000"/>
              </a:lnSpc>
            </a:pPr>
            <a:r>
              <a:rPr lang="en-GB" sz="5400" dirty="0" err="1"/>
              <a:t>Fakültemizin</a:t>
            </a:r>
            <a:r>
              <a:rPr lang="en-GB" sz="5400" dirty="0"/>
              <a:t> </a:t>
            </a:r>
            <a:r>
              <a:rPr lang="en-GB" sz="5400" b="1" u="sng" dirty="0" err="1"/>
              <a:t>tüm</a:t>
            </a:r>
            <a:r>
              <a:rPr lang="en-GB" sz="5400" b="1" u="sng" dirty="0"/>
              <a:t> </a:t>
            </a:r>
            <a:r>
              <a:rPr lang="en-GB" sz="5400" b="1" u="sng" dirty="0" err="1"/>
              <a:t>bölümlerinde</a:t>
            </a:r>
            <a:r>
              <a:rPr lang="en-GB" sz="5400" b="1" u="sng" dirty="0"/>
              <a:t> </a:t>
            </a:r>
            <a:r>
              <a:rPr lang="en-GB" sz="5400" b="1" dirty="0" err="1"/>
              <a:t>fakülte</a:t>
            </a:r>
            <a:r>
              <a:rPr lang="en-GB" sz="5400" b="1" dirty="0"/>
              <a:t> </a:t>
            </a:r>
            <a:r>
              <a:rPr lang="en-GB" sz="5400" b="1" dirty="0" err="1"/>
              <a:t>içi</a:t>
            </a:r>
            <a:r>
              <a:rPr lang="en-GB" sz="5400" b="1" dirty="0"/>
              <a:t> </a:t>
            </a:r>
            <a:r>
              <a:rPr lang="en-GB" sz="5400" dirty="0" err="1"/>
              <a:t>ve</a:t>
            </a:r>
            <a:r>
              <a:rPr lang="en-GB" sz="5400" dirty="0"/>
              <a:t> </a:t>
            </a:r>
            <a:r>
              <a:rPr lang="tr-TR" sz="5400" b="1" dirty="0"/>
              <a:t>fakülte </a:t>
            </a:r>
            <a:r>
              <a:rPr lang="en-GB" sz="5400" b="1" dirty="0" err="1"/>
              <a:t>dışı</a:t>
            </a:r>
            <a:r>
              <a:rPr lang="en-GB" sz="5400" b="1" dirty="0"/>
              <a:t> </a:t>
            </a:r>
            <a:r>
              <a:rPr lang="en-GB" sz="5400" dirty="0" err="1"/>
              <a:t>öğrenciler</a:t>
            </a:r>
            <a:r>
              <a:rPr lang="en-GB" sz="5400" dirty="0"/>
              <a:t> </a:t>
            </a:r>
            <a:r>
              <a:rPr lang="en-GB" sz="5400" dirty="0" err="1"/>
              <a:t>için</a:t>
            </a:r>
            <a:r>
              <a:rPr lang="en-GB" sz="5400" dirty="0"/>
              <a:t> </a:t>
            </a:r>
            <a:r>
              <a:rPr lang="en-GB" sz="5400" b="1" dirty="0" err="1">
                <a:hlinkClick r:id="rId2"/>
              </a:rPr>
              <a:t>Çift</a:t>
            </a:r>
            <a:r>
              <a:rPr lang="en-GB" sz="5400" b="1" dirty="0">
                <a:hlinkClick r:id="rId2"/>
              </a:rPr>
              <a:t> </a:t>
            </a:r>
            <a:r>
              <a:rPr lang="en-GB" sz="5400" b="1" dirty="0" err="1">
                <a:hlinkClick r:id="rId2"/>
              </a:rPr>
              <a:t>Anadal</a:t>
            </a:r>
            <a:r>
              <a:rPr lang="en-GB" sz="5400" dirty="0"/>
              <a:t> </a:t>
            </a:r>
            <a:r>
              <a:rPr lang="en-GB" sz="5400" dirty="0" err="1"/>
              <a:t>ve</a:t>
            </a:r>
            <a:r>
              <a:rPr lang="en-GB" sz="5400" dirty="0"/>
              <a:t> </a:t>
            </a:r>
            <a:r>
              <a:rPr lang="en-GB" sz="5400" b="1" u="sng" dirty="0" err="1">
                <a:hlinkClick r:id="rId3"/>
              </a:rPr>
              <a:t>Yandal</a:t>
            </a:r>
            <a:r>
              <a:rPr lang="en-GB" sz="5400" dirty="0"/>
              <a:t> </a:t>
            </a:r>
            <a:r>
              <a:rPr lang="en-GB" sz="5400" dirty="0" err="1"/>
              <a:t>programları</a:t>
            </a:r>
            <a:r>
              <a:rPr lang="en-GB" sz="5400" dirty="0"/>
              <a:t> </a:t>
            </a:r>
            <a:r>
              <a:rPr lang="en-GB" sz="5400" dirty="0" err="1"/>
              <a:t>mevcuttur</a:t>
            </a:r>
            <a:r>
              <a:rPr lang="en-GB" sz="5400" dirty="0"/>
              <a:t>.</a:t>
            </a:r>
            <a:endParaRPr lang="tr-TR" sz="5400" dirty="0"/>
          </a:p>
          <a:p>
            <a:pPr algn="ctr">
              <a:lnSpc>
                <a:spcPct val="150000"/>
              </a:lnSpc>
            </a:pPr>
            <a:r>
              <a:rPr lang="tr-TR" sz="5400" b="1" dirty="0">
                <a:solidFill>
                  <a:srgbClr val="C00000"/>
                </a:solidFill>
              </a:rPr>
              <a:t>Detaylar fakülte web sitesinde!</a:t>
            </a:r>
            <a:endParaRPr lang="en-GB" sz="5400" b="1" dirty="0">
              <a:solidFill>
                <a:srgbClr val="C00000"/>
              </a:solidFill>
            </a:endParaRPr>
          </a:p>
          <a:p>
            <a:endParaRPr lang="en-GB" dirty="0"/>
          </a:p>
        </p:txBody>
      </p:sp>
    </p:spTree>
    <p:extLst>
      <p:ext uri="{BB962C8B-B14F-4D97-AF65-F5344CB8AC3E}">
        <p14:creationId xmlns:p14="http://schemas.microsoft.com/office/powerpoint/2010/main" val="797484908"/>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BÖLÜM/ANABİLİM DALI </a:t>
            </a:r>
            <a:br>
              <a:rPr lang="tr-TR" sz="4800" b="1" i="1" dirty="0"/>
            </a:br>
            <a:r>
              <a:rPr lang="tr-TR" sz="4800" b="1" i="1" dirty="0"/>
              <a:t>İLE İLGİLİ BİLGİLER</a:t>
            </a:r>
          </a:p>
        </p:txBody>
      </p:sp>
      <p:pic>
        <p:nvPicPr>
          <p:cNvPr id="2" name="Ses 1">
            <a:hlinkClick r:id="" action="ppaction://media"/>
            <a:extLst>
              <a:ext uri="{FF2B5EF4-FFF2-40B4-BE49-F238E27FC236}">
                <a16:creationId xmlns:a16="http://schemas.microsoft.com/office/drawing/2014/main" id="{923970CB-54BD-4A04-ADC7-20A03EF7EA5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702804710"/>
      </p:ext>
    </p:extLst>
  </p:cSld>
  <p:clrMapOvr>
    <a:masterClrMapping/>
  </p:clrMapOvr>
  <mc:AlternateContent xmlns:mc="http://schemas.openxmlformats.org/markup-compatibility/2006" xmlns:p14="http://schemas.microsoft.com/office/powerpoint/2010/main">
    <mc:Choice Requires="p14">
      <p:transition spd="slow" p14:dur="2000" advTm="3701"/>
    </mc:Choice>
    <mc:Fallback xmlns="">
      <p:transition spd="slow" advTm="3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F302176B-0E47-46AC-8F43-DAB4B8A37D06}" type="slidenum">
              <a:rPr lang="tr-TR" smtClean="0"/>
              <a:pPr/>
              <a:t>85</a:t>
            </a:fld>
            <a:endParaRPr lang="tr-TR"/>
          </a:p>
        </p:txBody>
      </p:sp>
      <p:sp>
        <p:nvSpPr>
          <p:cNvPr id="4" name="Başlık 3"/>
          <p:cNvSpPr>
            <a:spLocks noGrp="1"/>
          </p:cNvSpPr>
          <p:nvPr>
            <p:ph type="ctrTitle" idx="4294967295"/>
          </p:nvPr>
        </p:nvSpPr>
        <p:spPr>
          <a:xfrm>
            <a:off x="-228974" y="490655"/>
            <a:ext cx="12117936" cy="1127257"/>
          </a:xfrm>
        </p:spPr>
        <p:txBody>
          <a:bodyPr>
            <a:normAutofit/>
          </a:bodyPr>
          <a:lstStyle/>
          <a:p>
            <a:pPr algn="ctr"/>
            <a:r>
              <a:rPr lang="tr-TR" sz="3200" b="1" i="1" dirty="0" err="1"/>
              <a:t>İŞletme</a:t>
            </a:r>
            <a:r>
              <a:rPr lang="tr-TR" sz="3200" b="1" i="1" dirty="0"/>
              <a:t> Bölümü</a:t>
            </a:r>
          </a:p>
        </p:txBody>
      </p:sp>
      <p:sp>
        <p:nvSpPr>
          <p:cNvPr id="7" name="Content Placeholder 2">
            <a:extLst>
              <a:ext uri="{FF2B5EF4-FFF2-40B4-BE49-F238E27FC236}">
                <a16:creationId xmlns:a16="http://schemas.microsoft.com/office/drawing/2014/main" id="{F5F802B8-DB31-445C-B571-E947124E01B6}"/>
              </a:ext>
            </a:extLst>
          </p:cNvPr>
          <p:cNvSpPr txBox="1">
            <a:spLocks/>
          </p:cNvSpPr>
          <p:nvPr/>
        </p:nvSpPr>
        <p:spPr>
          <a:xfrm>
            <a:off x="832347" y="1617912"/>
            <a:ext cx="10753725" cy="45349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buFont typeface="Wingdings" panose="05000000000000000000" pitchFamily="2" charset="2"/>
              <a:buChar char="Ø"/>
            </a:pPr>
            <a:endParaRPr lang="tr-TR" dirty="0"/>
          </a:p>
          <a:p>
            <a:pPr marL="0" indent="0">
              <a:buFont typeface="Arial" panose="020B0604020202020204" pitchFamily="34" charset="0"/>
              <a:buNone/>
            </a:pPr>
            <a:endParaRPr lang="tr-TR" dirty="0"/>
          </a:p>
          <a:p>
            <a:pPr marL="0" indent="0">
              <a:buFont typeface="Arial" panose="020B0604020202020204" pitchFamily="34" charset="0"/>
              <a:buNone/>
            </a:pPr>
            <a:endParaRPr lang="tr-TR" dirty="0"/>
          </a:p>
          <a:p>
            <a:pPr marL="0" indent="0">
              <a:buFont typeface="Arial" panose="020B0604020202020204" pitchFamily="34" charset="0"/>
              <a:buNone/>
            </a:pPr>
            <a:endParaRPr lang="tr-TR" dirty="0"/>
          </a:p>
          <a:p>
            <a:pPr marL="0" indent="0" algn="ctr">
              <a:buFont typeface="Arial" panose="020B0604020202020204" pitchFamily="34" charset="0"/>
              <a:buNone/>
            </a:pPr>
            <a:endParaRPr lang="tr-TR" dirty="0"/>
          </a:p>
          <a:p>
            <a:pPr marL="0" indent="0">
              <a:buFont typeface="Arial" panose="020B0604020202020204" pitchFamily="34" charset="0"/>
              <a:buNone/>
            </a:pPr>
            <a:endParaRPr lang="en-US" dirty="0"/>
          </a:p>
        </p:txBody>
      </p:sp>
      <p:pic>
        <p:nvPicPr>
          <p:cNvPr id="2" name="Ses 1">
            <a:hlinkClick r:id="" action="ppaction://media"/>
            <a:extLst>
              <a:ext uri="{FF2B5EF4-FFF2-40B4-BE49-F238E27FC236}">
                <a16:creationId xmlns:a16="http://schemas.microsoft.com/office/drawing/2014/main" id="{C067D196-374E-4463-AC45-D16F8289A5F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pic>
        <p:nvPicPr>
          <p:cNvPr id="3" name="Resim 2"/>
          <p:cNvPicPr>
            <a:picLocks noChangeAspect="1"/>
          </p:cNvPicPr>
          <p:nvPr/>
        </p:nvPicPr>
        <p:blipFill>
          <a:blip r:embed="rId5"/>
          <a:stretch>
            <a:fillRect/>
          </a:stretch>
        </p:blipFill>
        <p:spPr>
          <a:xfrm>
            <a:off x="2263697" y="1304692"/>
            <a:ext cx="6980663" cy="5337407"/>
          </a:xfrm>
          <a:prstGeom prst="rect">
            <a:avLst/>
          </a:prstGeom>
        </p:spPr>
      </p:pic>
    </p:spTree>
    <p:extLst>
      <p:ext uri="{BB962C8B-B14F-4D97-AF65-F5344CB8AC3E}">
        <p14:creationId xmlns:p14="http://schemas.microsoft.com/office/powerpoint/2010/main" val="3032285675"/>
      </p:ext>
    </p:extLst>
  </p:cSld>
  <p:clrMapOvr>
    <a:masterClrMapping/>
  </p:clrMapOvr>
  <mc:AlternateContent xmlns:mc="http://schemas.openxmlformats.org/markup-compatibility/2006" xmlns:p14="http://schemas.microsoft.com/office/powerpoint/2010/main">
    <mc:Choice Requires="p14">
      <p:transition spd="slow" p14:dur="2000" advTm="15428"/>
    </mc:Choice>
    <mc:Fallback xmlns="">
      <p:transition spd="slow" advTm="154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2194560"/>
            <a:ext cx="5689363" cy="4024125"/>
          </a:xfrm>
        </p:spPr>
        <p:txBody>
          <a:bodyPr>
            <a:normAutofit/>
          </a:bodyPr>
          <a:lstStyle/>
          <a:p>
            <a:pPr>
              <a:buFont typeface="Wingdings" panose="05000000000000000000" pitchFamily="2" charset="2"/>
              <a:buChar char="Ø"/>
            </a:pPr>
            <a:r>
              <a:rPr lang="tr-TR" sz="1800" dirty="0"/>
              <a:t>İşletme Bölüm Başkanlığı A Blok 1. katta yer almaktadır.</a:t>
            </a:r>
          </a:p>
          <a:p>
            <a:pPr>
              <a:buFont typeface="Wingdings" panose="05000000000000000000" pitchFamily="2" charset="2"/>
              <a:buChar char="Ø"/>
            </a:pPr>
            <a:r>
              <a:rPr lang="tr-TR" sz="1800" dirty="0"/>
              <a:t>Bölümümüzde </a:t>
            </a:r>
            <a:r>
              <a:rPr lang="tr-TR" sz="1800" b="1" dirty="0"/>
              <a:t>Türkçe</a:t>
            </a:r>
            <a:r>
              <a:rPr lang="tr-TR" sz="1800" dirty="0"/>
              <a:t> ve </a:t>
            </a:r>
            <a:r>
              <a:rPr lang="tr-TR" sz="1800" b="1" dirty="0"/>
              <a:t>İngilizce</a:t>
            </a:r>
            <a:r>
              <a:rPr lang="tr-TR" sz="1800" dirty="0"/>
              <a:t> dillerinde eğitim veren iki ayrı program bulunmaktadır.</a:t>
            </a:r>
          </a:p>
          <a:p>
            <a:pPr>
              <a:buFont typeface="Wingdings" panose="05000000000000000000" pitchFamily="2" charset="2"/>
              <a:buChar char="Ø"/>
            </a:pPr>
            <a:r>
              <a:rPr lang="tr-TR" sz="1800" dirty="0"/>
              <a:t>Bölüm web sitesine </a:t>
            </a:r>
            <a:r>
              <a:rPr lang="tr-TR" sz="1800" dirty="0">
                <a:hlinkClick r:id="rId4"/>
              </a:rPr>
              <a:t>http://www.pau.edu.tr/isletme/tr</a:t>
            </a:r>
            <a:r>
              <a:rPr lang="tr-TR" sz="1800" dirty="0"/>
              <a:t> adresinden ulaşılmaktadır.</a:t>
            </a:r>
          </a:p>
          <a:p>
            <a:pPr>
              <a:buFont typeface="Wingdings" panose="05000000000000000000" pitchFamily="2" charset="2"/>
              <a:buChar char="Ø"/>
            </a:pPr>
            <a:r>
              <a:rPr lang="tr-TR" sz="1800" dirty="0"/>
              <a:t>Eğitiminiz süresince yapacağınız resmi yazışmalar için ilk olarak bölüm başkanlığına başvurmanız gerekmektedir.</a:t>
            </a:r>
          </a:p>
          <a:p>
            <a:pPr>
              <a:buFont typeface="Wingdings" panose="05000000000000000000" pitchFamily="2" charset="2"/>
              <a:buChar char="Ø"/>
            </a:pPr>
            <a:r>
              <a:rPr lang="tr-TR" sz="1800" dirty="0"/>
              <a:t>İşletme Bölüm Sekreteri ilgili belgelerinizi teslim alarak sizi yönlendirecektir.</a:t>
            </a:r>
          </a:p>
          <a:p>
            <a:pPr marL="0" indent="0">
              <a:buNone/>
            </a:pP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86</a:t>
            </a:fld>
            <a:endParaRPr lang="tr-TR"/>
          </a:p>
        </p:txBody>
      </p:sp>
      <p:sp>
        <p:nvSpPr>
          <p:cNvPr id="6" name="Başlık 3"/>
          <p:cNvSpPr txBox="1">
            <a:spLocks/>
          </p:cNvSpPr>
          <p:nvPr/>
        </p:nvSpPr>
        <p:spPr>
          <a:xfrm>
            <a:off x="-247828" y="746124"/>
            <a:ext cx="12117936" cy="74813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200" b="1" i="1" dirty="0"/>
              <a:t>İşletme Bölümü Hakkında</a:t>
            </a:r>
          </a:p>
        </p:txBody>
      </p:sp>
      <p:sp>
        <p:nvSpPr>
          <p:cNvPr id="5" name="Rectangle 4">
            <a:extLst>
              <a:ext uri="{FF2B5EF4-FFF2-40B4-BE49-F238E27FC236}">
                <a16:creationId xmlns:a16="http://schemas.microsoft.com/office/drawing/2014/main" id="{4AFB21A8-9374-4099-976D-095955CE688B}"/>
              </a:ext>
            </a:extLst>
          </p:cNvPr>
          <p:cNvSpPr/>
          <p:nvPr/>
        </p:nvSpPr>
        <p:spPr>
          <a:xfrm>
            <a:off x="8258496" y="5849353"/>
            <a:ext cx="2813591" cy="369332"/>
          </a:xfrm>
          <a:prstGeom prst="rect">
            <a:avLst/>
          </a:prstGeom>
        </p:spPr>
        <p:txBody>
          <a:bodyPr wrap="none">
            <a:spAutoFit/>
          </a:bodyPr>
          <a:lstStyle/>
          <a:p>
            <a:r>
              <a:rPr lang="tr-TR" b="1" dirty="0">
                <a:latin typeface="Helvetica" panose="020B0604020202020204" pitchFamily="34" charset="0"/>
              </a:rPr>
              <a:t>İşletme Bölüm Sekreteri</a:t>
            </a:r>
          </a:p>
        </p:txBody>
      </p:sp>
      <p:pic>
        <p:nvPicPr>
          <p:cNvPr id="18" name="Picture 17">
            <a:extLst>
              <a:ext uri="{FF2B5EF4-FFF2-40B4-BE49-F238E27FC236}">
                <a16:creationId xmlns:a16="http://schemas.microsoft.com/office/drawing/2014/main" id="{578F503E-2139-4A82-B96E-D661A4A88A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8496" y="1282390"/>
            <a:ext cx="2813591" cy="4566963"/>
          </a:xfrm>
          <a:prstGeom prst="rect">
            <a:avLst/>
          </a:prstGeom>
        </p:spPr>
      </p:pic>
      <p:pic>
        <p:nvPicPr>
          <p:cNvPr id="4" name="Ses 3">
            <a:hlinkClick r:id="" action="ppaction://media"/>
            <a:extLst>
              <a:ext uri="{FF2B5EF4-FFF2-40B4-BE49-F238E27FC236}">
                <a16:creationId xmlns:a16="http://schemas.microsoft.com/office/drawing/2014/main" id="{24DCB7D9-1A03-4D90-9EC4-2F9D257B29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481325289"/>
      </p:ext>
    </p:extLst>
  </p:cSld>
  <p:clrMapOvr>
    <a:masterClrMapping/>
  </p:clrMapOvr>
  <mc:AlternateContent xmlns:mc="http://schemas.openxmlformats.org/markup-compatibility/2006" xmlns:p14="http://schemas.microsoft.com/office/powerpoint/2010/main">
    <mc:Choice Requires="p14">
      <p:transition spd="slow" p14:dur="2000" advTm="34561"/>
    </mc:Choice>
    <mc:Fallback xmlns="">
      <p:transition spd="slow" advTm="34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66CD-FE3E-49E3-9F98-E8972FF86F3A}"/>
              </a:ext>
            </a:extLst>
          </p:cNvPr>
          <p:cNvSpPr>
            <a:spLocks noGrp="1"/>
          </p:cNvSpPr>
          <p:nvPr>
            <p:ph type="title"/>
          </p:nvPr>
        </p:nvSpPr>
        <p:spPr/>
        <p:txBody>
          <a:bodyPr/>
          <a:lstStyle/>
          <a:p>
            <a:pPr algn="ctr"/>
            <a:r>
              <a:rPr lang="tr-TR" b="1" dirty="0">
                <a:solidFill>
                  <a:schemeClr val="tx1"/>
                </a:solidFill>
              </a:rPr>
              <a:t>İşletme Bölümü Hakkında</a:t>
            </a:r>
            <a:endParaRPr lang="tr-TR" dirty="0"/>
          </a:p>
        </p:txBody>
      </p:sp>
      <p:sp>
        <p:nvSpPr>
          <p:cNvPr id="3" name="Content Placeholder 2">
            <a:extLst>
              <a:ext uri="{FF2B5EF4-FFF2-40B4-BE49-F238E27FC236}">
                <a16:creationId xmlns:a16="http://schemas.microsoft.com/office/drawing/2014/main" id="{EDFAE4F7-723D-444E-A17F-24956ABB54C8}"/>
              </a:ext>
            </a:extLst>
          </p:cNvPr>
          <p:cNvSpPr>
            <a:spLocks noGrp="1"/>
          </p:cNvSpPr>
          <p:nvPr>
            <p:ph idx="1"/>
          </p:nvPr>
        </p:nvSpPr>
        <p:spPr/>
        <p:txBody>
          <a:bodyPr/>
          <a:lstStyle/>
          <a:p>
            <a:pPr algn="just"/>
            <a:r>
              <a:rPr lang="tr-TR" dirty="0"/>
              <a:t>İşletme Bölümü bünyesinde çeşitli alt bilim dalları bulunmaktadır. Bunlar:</a:t>
            </a:r>
          </a:p>
          <a:p>
            <a:pPr>
              <a:buFont typeface="Wingdings" panose="05000000000000000000" pitchFamily="2" charset="2"/>
              <a:buChar char="Ø"/>
            </a:pPr>
            <a:r>
              <a:rPr lang="tr-TR" b="1" dirty="0"/>
              <a:t>Yönetim</a:t>
            </a:r>
            <a:r>
              <a:rPr lang="en-US" b="1" dirty="0"/>
              <a:t> </a:t>
            </a:r>
            <a:r>
              <a:rPr lang="tr-TR" b="1" dirty="0"/>
              <a:t>ve</a:t>
            </a:r>
            <a:r>
              <a:rPr lang="en-US" b="1" dirty="0"/>
              <a:t> </a:t>
            </a:r>
            <a:r>
              <a:rPr lang="en-US" b="1" dirty="0" err="1"/>
              <a:t>Organizasyon</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tr-TR" b="1" noProof="1"/>
              <a:t>Muhasebe</a:t>
            </a:r>
            <a:r>
              <a:rPr lang="en-US" b="1" dirty="0"/>
              <a:t> </a:t>
            </a:r>
            <a:r>
              <a:rPr lang="en-US" b="1" dirty="0" err="1"/>
              <a:t>ve</a:t>
            </a:r>
            <a:r>
              <a:rPr lang="en-US" b="1" dirty="0"/>
              <a:t> </a:t>
            </a:r>
            <a:r>
              <a:rPr lang="en-US" b="1" dirty="0" err="1"/>
              <a:t>Finansman</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en-US" b="1" dirty="0" err="1"/>
              <a:t>Üretim</a:t>
            </a:r>
            <a:r>
              <a:rPr lang="en-US" b="1" dirty="0"/>
              <a:t> </a:t>
            </a:r>
            <a:r>
              <a:rPr lang="en-US" b="1" dirty="0" err="1"/>
              <a:t>Yönetimi</a:t>
            </a:r>
            <a:r>
              <a:rPr lang="en-US" b="1" dirty="0"/>
              <a:t> </a:t>
            </a:r>
            <a:r>
              <a:rPr lang="en-US" b="1" dirty="0" err="1"/>
              <a:t>ve</a:t>
            </a:r>
            <a:r>
              <a:rPr lang="en-US" b="1" dirty="0"/>
              <a:t> </a:t>
            </a:r>
            <a:r>
              <a:rPr lang="en-US" b="1" dirty="0" err="1"/>
              <a:t>Pazarlama</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en-US" dirty="0"/>
              <a:t> </a:t>
            </a:r>
            <a:r>
              <a:rPr lang="en-US" b="1" dirty="0" err="1"/>
              <a:t>Sayısal</a:t>
            </a:r>
            <a:r>
              <a:rPr lang="en-US" b="1" dirty="0"/>
              <a:t> </a:t>
            </a:r>
            <a:r>
              <a:rPr lang="en-US" b="1" dirty="0" err="1"/>
              <a:t>Yöntemler</a:t>
            </a:r>
            <a:r>
              <a:rPr lang="en-US" b="1" dirty="0"/>
              <a:t> </a:t>
            </a:r>
            <a:r>
              <a:rPr lang="en-US" b="1" dirty="0" err="1"/>
              <a:t>Anabilim</a:t>
            </a:r>
            <a:r>
              <a:rPr lang="en-US" b="1" dirty="0"/>
              <a:t> </a:t>
            </a:r>
            <a:r>
              <a:rPr lang="en-US" b="1" dirty="0" err="1"/>
              <a:t>Dalı</a:t>
            </a:r>
            <a:r>
              <a:rPr lang="en-US" dirty="0"/>
              <a:t> </a:t>
            </a:r>
            <a:endParaRPr lang="tr-TR" dirty="0"/>
          </a:p>
          <a:p>
            <a:pPr>
              <a:buFont typeface="Wingdings" panose="05000000000000000000" pitchFamily="2" charset="2"/>
              <a:buChar char="Ø"/>
            </a:pPr>
            <a:r>
              <a:rPr lang="en-US" b="1" dirty="0" err="1"/>
              <a:t>Ticaret</a:t>
            </a:r>
            <a:r>
              <a:rPr lang="en-US" b="1" dirty="0"/>
              <a:t> </a:t>
            </a:r>
            <a:r>
              <a:rPr lang="en-US" b="1" dirty="0" err="1"/>
              <a:t>Hukuku</a:t>
            </a:r>
            <a:r>
              <a:rPr lang="en-US" b="1" dirty="0"/>
              <a:t> </a:t>
            </a:r>
            <a:r>
              <a:rPr lang="en-US" b="1" dirty="0" err="1"/>
              <a:t>Anabilim</a:t>
            </a:r>
            <a:r>
              <a:rPr lang="en-US" b="1" dirty="0"/>
              <a:t> </a:t>
            </a:r>
            <a:r>
              <a:rPr lang="en-US" b="1" dirty="0" err="1"/>
              <a:t>Dalı</a:t>
            </a:r>
            <a:endParaRPr lang="tr-TR" b="1" dirty="0"/>
          </a:p>
          <a:p>
            <a:pPr marL="0" indent="0" algn="just">
              <a:buNone/>
            </a:pPr>
            <a:r>
              <a:rPr lang="tr-TR" dirty="0"/>
              <a:t>Eğitiminiz boyunca alacağınız İşletme Bilimi ile ilgili dersler yukarıda verilen Anabilim Dalı hocaları tarafından verilecektir.</a:t>
            </a:r>
          </a:p>
          <a:p>
            <a:pPr marL="0" indent="0" algn="just">
              <a:buNone/>
            </a:pPr>
            <a:r>
              <a:rPr lang="tr-TR" dirty="0"/>
              <a:t>İlerleyen dönemlerde alacağınız seçmeli dersler ile bu alanlarda uzmanlaşmanız mümkündür.</a:t>
            </a:r>
            <a:endParaRPr lang="en-US" dirty="0"/>
          </a:p>
          <a:p>
            <a:endParaRPr lang="tr-TR" dirty="0"/>
          </a:p>
        </p:txBody>
      </p:sp>
      <p:sp>
        <p:nvSpPr>
          <p:cNvPr id="4" name="Slide Number Placeholder 3">
            <a:extLst>
              <a:ext uri="{FF2B5EF4-FFF2-40B4-BE49-F238E27FC236}">
                <a16:creationId xmlns:a16="http://schemas.microsoft.com/office/drawing/2014/main" id="{5B97181B-03F3-4833-8DB2-B1115559E62F}"/>
              </a:ext>
            </a:extLst>
          </p:cNvPr>
          <p:cNvSpPr>
            <a:spLocks noGrp="1"/>
          </p:cNvSpPr>
          <p:nvPr>
            <p:ph type="sldNum" sz="quarter" idx="12"/>
          </p:nvPr>
        </p:nvSpPr>
        <p:spPr/>
        <p:txBody>
          <a:bodyPr/>
          <a:lstStyle/>
          <a:p>
            <a:fld id="{F302176B-0E47-46AC-8F43-DAB4B8A37D06}" type="slidenum">
              <a:rPr lang="tr-TR" smtClean="0"/>
              <a:pPr/>
              <a:t>87</a:t>
            </a:fld>
            <a:endParaRPr lang="tr-TR"/>
          </a:p>
        </p:txBody>
      </p:sp>
      <p:pic>
        <p:nvPicPr>
          <p:cNvPr id="5" name="Ses 4">
            <a:hlinkClick r:id="" action="ppaction://media"/>
            <a:extLst>
              <a:ext uri="{FF2B5EF4-FFF2-40B4-BE49-F238E27FC236}">
                <a16:creationId xmlns:a16="http://schemas.microsoft.com/office/drawing/2014/main" id="{4F899C6D-74FD-4AFB-BF43-ACAB4C633B2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958218458"/>
      </p:ext>
    </p:extLst>
  </p:cSld>
  <p:clrMapOvr>
    <a:masterClrMapping/>
  </p:clrMapOvr>
  <mc:AlternateContent xmlns:mc="http://schemas.openxmlformats.org/markup-compatibility/2006" xmlns:p14="http://schemas.microsoft.com/office/powerpoint/2010/main">
    <mc:Choice Requires="p14">
      <p:transition spd="slow" p14:dur="2000" advTm="32564"/>
    </mc:Choice>
    <mc:Fallback xmlns="">
      <p:transition spd="slow" advTm="325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AKADEMİK PERSONEL</a:t>
            </a:r>
          </a:p>
        </p:txBody>
      </p:sp>
      <p:pic>
        <p:nvPicPr>
          <p:cNvPr id="2" name="Ses 1">
            <a:hlinkClick r:id="" action="ppaction://media"/>
            <a:extLst>
              <a:ext uri="{FF2B5EF4-FFF2-40B4-BE49-F238E27FC236}">
                <a16:creationId xmlns:a16="http://schemas.microsoft.com/office/drawing/2014/main" id="{BC8FF877-4973-43E0-892B-0247FDBE04E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1885243229"/>
      </p:ext>
    </p:extLst>
  </p:cSld>
  <p:clrMapOvr>
    <a:masterClrMapping/>
  </p:clrMapOvr>
  <mc:AlternateContent xmlns:mc="http://schemas.openxmlformats.org/markup-compatibility/2006" xmlns:p14="http://schemas.microsoft.com/office/powerpoint/2010/main">
    <mc:Choice Requires="p14">
      <p:transition spd="slow" p14:dur="2000" advTm="2424"/>
    </mc:Choice>
    <mc:Fallback xmlns="">
      <p:transition spd="slow" advTm="2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89</a:t>
            </a:fld>
            <a:endParaRPr lang="tr-TR"/>
          </a:p>
        </p:txBody>
      </p:sp>
      <p:sp>
        <p:nvSpPr>
          <p:cNvPr id="12"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AKADEMİK PERSONEL</a:t>
            </a:r>
          </a:p>
        </p:txBody>
      </p:sp>
      <p:pic>
        <p:nvPicPr>
          <p:cNvPr id="4" name="Picture 3">
            <a:extLst>
              <a:ext uri="{FF2B5EF4-FFF2-40B4-BE49-F238E27FC236}">
                <a16:creationId xmlns:a16="http://schemas.microsoft.com/office/drawing/2014/main" id="{8968DE04-8CA5-4E2D-AF08-C2E64C80F30B}"/>
              </a:ext>
            </a:extLst>
          </p:cNvPr>
          <p:cNvPicPr>
            <a:picLocks noChangeAspect="1"/>
          </p:cNvPicPr>
          <p:nvPr/>
        </p:nvPicPr>
        <p:blipFill>
          <a:blip r:embed="rId4"/>
          <a:stretch>
            <a:fillRect/>
          </a:stretch>
        </p:blipFill>
        <p:spPr>
          <a:xfrm>
            <a:off x="3746811" y="1315844"/>
            <a:ext cx="3719970" cy="441363"/>
          </a:xfrm>
          <a:prstGeom prst="rect">
            <a:avLst/>
          </a:prstGeom>
        </p:spPr>
      </p:pic>
      <p:pic>
        <p:nvPicPr>
          <p:cNvPr id="7" name="Picture 6">
            <a:extLst>
              <a:ext uri="{FF2B5EF4-FFF2-40B4-BE49-F238E27FC236}">
                <a16:creationId xmlns:a16="http://schemas.microsoft.com/office/drawing/2014/main" id="{B765936A-012E-464F-8B10-427843D733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46" y="2029722"/>
            <a:ext cx="2821256" cy="3456678"/>
          </a:xfrm>
          <a:prstGeom prst="rect">
            <a:avLst/>
          </a:prstGeom>
        </p:spPr>
      </p:pic>
      <p:pic>
        <p:nvPicPr>
          <p:cNvPr id="15" name="Picture 14">
            <a:extLst>
              <a:ext uri="{FF2B5EF4-FFF2-40B4-BE49-F238E27FC236}">
                <a16:creationId xmlns:a16="http://schemas.microsoft.com/office/drawing/2014/main" id="{1DFF82C4-C769-4A8B-85A3-21F7E81FA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9971" y="2029722"/>
            <a:ext cx="2921616" cy="3456677"/>
          </a:xfrm>
          <a:prstGeom prst="rect">
            <a:avLst/>
          </a:prstGeom>
        </p:spPr>
      </p:pic>
      <p:pic>
        <p:nvPicPr>
          <p:cNvPr id="17" name="Picture 16">
            <a:extLst>
              <a:ext uri="{FF2B5EF4-FFF2-40B4-BE49-F238E27FC236}">
                <a16:creationId xmlns:a16="http://schemas.microsoft.com/office/drawing/2014/main" id="{6867CAB4-F82F-44CC-9058-6A42677D16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6556" y="2029721"/>
            <a:ext cx="2743199" cy="3456677"/>
          </a:xfrm>
          <a:prstGeom prst="rect">
            <a:avLst/>
          </a:prstGeom>
        </p:spPr>
      </p:pic>
      <p:pic>
        <p:nvPicPr>
          <p:cNvPr id="19" name="Picture 18">
            <a:extLst>
              <a:ext uri="{FF2B5EF4-FFF2-40B4-BE49-F238E27FC236}">
                <a16:creationId xmlns:a16="http://schemas.microsoft.com/office/drawing/2014/main" id="{8445AD3D-8CE0-487F-AF5C-605855B9EA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44724" y="2003241"/>
            <a:ext cx="2430964" cy="2145013"/>
          </a:xfrm>
          <a:prstGeom prst="rect">
            <a:avLst/>
          </a:prstGeom>
        </p:spPr>
      </p:pic>
      <p:pic>
        <p:nvPicPr>
          <p:cNvPr id="5" name="Ses 4">
            <a:hlinkClick r:id="" action="ppaction://media"/>
            <a:extLst>
              <a:ext uri="{FF2B5EF4-FFF2-40B4-BE49-F238E27FC236}">
                <a16:creationId xmlns:a16="http://schemas.microsoft.com/office/drawing/2014/main" id="{711953DB-A126-4534-B1DF-6401AA3C9CC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2065941565"/>
      </p:ext>
    </p:extLst>
  </p:cSld>
  <p:clrMapOvr>
    <a:masterClrMapping/>
  </p:clrMapOvr>
  <mc:AlternateContent xmlns:mc="http://schemas.openxmlformats.org/markup-compatibility/2006" xmlns:p14="http://schemas.microsoft.com/office/powerpoint/2010/main">
    <mc:Choice Requires="p14">
      <p:transition spd="slow" p14:dur="2000" advTm="15261"/>
    </mc:Choice>
    <mc:Fallback xmlns="">
      <p:transition spd="slow" advTm="15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90</a:t>
            </a:fld>
            <a:endParaRPr lang="tr-TR"/>
          </a:p>
        </p:txBody>
      </p:sp>
      <p:sp>
        <p:nvSpPr>
          <p:cNvPr id="10"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AKADEMİK PERSONEL</a:t>
            </a:r>
          </a:p>
        </p:txBody>
      </p:sp>
      <p:pic>
        <p:nvPicPr>
          <p:cNvPr id="11" name="Picture 10">
            <a:extLst>
              <a:ext uri="{FF2B5EF4-FFF2-40B4-BE49-F238E27FC236}">
                <a16:creationId xmlns:a16="http://schemas.microsoft.com/office/drawing/2014/main" id="{126DDFAE-5A2E-4989-9707-EB6E1C620986}"/>
              </a:ext>
            </a:extLst>
          </p:cNvPr>
          <p:cNvPicPr>
            <a:picLocks noChangeAspect="1"/>
          </p:cNvPicPr>
          <p:nvPr/>
        </p:nvPicPr>
        <p:blipFill>
          <a:blip r:embed="rId4"/>
          <a:stretch>
            <a:fillRect/>
          </a:stretch>
        </p:blipFill>
        <p:spPr>
          <a:xfrm>
            <a:off x="3531308" y="1386672"/>
            <a:ext cx="3894286" cy="294413"/>
          </a:xfrm>
          <a:prstGeom prst="rect">
            <a:avLst/>
          </a:prstGeom>
        </p:spPr>
      </p:pic>
      <p:pic>
        <p:nvPicPr>
          <p:cNvPr id="13" name="Picture 12">
            <a:extLst>
              <a:ext uri="{FF2B5EF4-FFF2-40B4-BE49-F238E27FC236}">
                <a16:creationId xmlns:a16="http://schemas.microsoft.com/office/drawing/2014/main" id="{3A3C7DB3-E1CF-4FC8-9B94-7877B4949D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050" y="2096429"/>
            <a:ext cx="2531808" cy="3401122"/>
          </a:xfrm>
          <a:prstGeom prst="rect">
            <a:avLst/>
          </a:prstGeom>
        </p:spPr>
      </p:pic>
      <p:pic>
        <p:nvPicPr>
          <p:cNvPr id="15" name="Picture 14">
            <a:extLst>
              <a:ext uri="{FF2B5EF4-FFF2-40B4-BE49-F238E27FC236}">
                <a16:creationId xmlns:a16="http://schemas.microsoft.com/office/drawing/2014/main" id="{7EB58456-7CE3-4AFE-9CBF-2479AA5C67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7184" y="2096429"/>
            <a:ext cx="2430659" cy="3401122"/>
          </a:xfrm>
          <a:prstGeom prst="rect">
            <a:avLst/>
          </a:prstGeom>
        </p:spPr>
      </p:pic>
      <p:pic>
        <p:nvPicPr>
          <p:cNvPr id="17" name="Picture 16">
            <a:extLst>
              <a:ext uri="{FF2B5EF4-FFF2-40B4-BE49-F238E27FC236}">
                <a16:creationId xmlns:a16="http://schemas.microsoft.com/office/drawing/2014/main" id="{6E6272B0-5F02-43E5-B5B0-F7FED7C4AD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88188" y="2096429"/>
            <a:ext cx="2674812" cy="3401122"/>
          </a:xfrm>
          <a:prstGeom prst="rect">
            <a:avLst/>
          </a:prstGeom>
        </p:spPr>
      </p:pic>
      <p:pic>
        <p:nvPicPr>
          <p:cNvPr id="19" name="Picture 18">
            <a:extLst>
              <a:ext uri="{FF2B5EF4-FFF2-40B4-BE49-F238E27FC236}">
                <a16:creationId xmlns:a16="http://schemas.microsoft.com/office/drawing/2014/main" id="{FBFEAA42-EE5C-4A25-9DC3-D9F646BB127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46855" y="2096429"/>
            <a:ext cx="2505510" cy="2263698"/>
          </a:xfrm>
          <a:prstGeom prst="rect">
            <a:avLst/>
          </a:prstGeom>
        </p:spPr>
      </p:pic>
      <p:pic>
        <p:nvPicPr>
          <p:cNvPr id="3" name="Ses 2">
            <a:hlinkClick r:id="" action="ppaction://media"/>
            <a:extLst>
              <a:ext uri="{FF2B5EF4-FFF2-40B4-BE49-F238E27FC236}">
                <a16:creationId xmlns:a16="http://schemas.microsoft.com/office/drawing/2014/main" id="{6C67A8C8-53F0-4119-B429-EB1249AD70C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19706501"/>
      </p:ext>
    </p:extLst>
  </p:cSld>
  <p:clrMapOvr>
    <a:masterClrMapping/>
  </p:clrMapOvr>
  <mc:AlternateContent xmlns:mc="http://schemas.openxmlformats.org/markup-compatibility/2006" xmlns:p14="http://schemas.microsoft.com/office/powerpoint/2010/main">
    <mc:Choice Requires="p14">
      <p:transition spd="slow" p14:dur="2000" advTm="3446"/>
    </mc:Choice>
    <mc:Fallback xmlns="">
      <p:transition spd="slow" advTm="34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91</a:t>
            </a:fld>
            <a:endParaRPr lang="tr-TR"/>
          </a:p>
        </p:txBody>
      </p:sp>
      <p:sp>
        <p:nvSpPr>
          <p:cNvPr id="10"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AKADEMİK PERSONEL</a:t>
            </a:r>
          </a:p>
        </p:txBody>
      </p:sp>
      <p:pic>
        <p:nvPicPr>
          <p:cNvPr id="11" name="Picture 10">
            <a:extLst>
              <a:ext uri="{FF2B5EF4-FFF2-40B4-BE49-F238E27FC236}">
                <a16:creationId xmlns:a16="http://schemas.microsoft.com/office/drawing/2014/main" id="{54DFD7DF-A139-4E05-89E4-E0ACC16941F0}"/>
              </a:ext>
            </a:extLst>
          </p:cNvPr>
          <p:cNvPicPr>
            <a:picLocks noChangeAspect="1"/>
          </p:cNvPicPr>
          <p:nvPr/>
        </p:nvPicPr>
        <p:blipFill>
          <a:blip r:embed="rId4"/>
          <a:stretch>
            <a:fillRect/>
          </a:stretch>
        </p:blipFill>
        <p:spPr>
          <a:xfrm>
            <a:off x="3679903" y="1282390"/>
            <a:ext cx="3826940" cy="398695"/>
          </a:xfrm>
          <a:prstGeom prst="rect">
            <a:avLst/>
          </a:prstGeom>
        </p:spPr>
      </p:pic>
      <p:pic>
        <p:nvPicPr>
          <p:cNvPr id="13" name="Picture 12">
            <a:extLst>
              <a:ext uri="{FF2B5EF4-FFF2-40B4-BE49-F238E27FC236}">
                <a16:creationId xmlns:a16="http://schemas.microsoft.com/office/drawing/2014/main" id="{0CF9AB67-FBDE-4A7E-B284-65F156C318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694" y="2074127"/>
            <a:ext cx="3156243" cy="3412272"/>
          </a:xfrm>
          <a:prstGeom prst="rect">
            <a:avLst/>
          </a:prstGeom>
        </p:spPr>
      </p:pic>
      <p:pic>
        <p:nvPicPr>
          <p:cNvPr id="15" name="Picture 14">
            <a:extLst>
              <a:ext uri="{FF2B5EF4-FFF2-40B4-BE49-F238E27FC236}">
                <a16:creationId xmlns:a16="http://schemas.microsoft.com/office/drawing/2014/main" id="{745555D3-6C52-4E44-A34C-32640E74F9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5522" y="2074127"/>
            <a:ext cx="3376138" cy="3412271"/>
          </a:xfrm>
          <a:prstGeom prst="rect">
            <a:avLst/>
          </a:prstGeom>
        </p:spPr>
      </p:pic>
      <p:pic>
        <p:nvPicPr>
          <p:cNvPr id="17" name="Picture 16">
            <a:extLst>
              <a:ext uri="{FF2B5EF4-FFF2-40B4-BE49-F238E27FC236}">
                <a16:creationId xmlns:a16="http://schemas.microsoft.com/office/drawing/2014/main" id="{E570166F-0641-456D-A23F-AED4A4B546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74205" y="2074128"/>
            <a:ext cx="3010829" cy="3412270"/>
          </a:xfrm>
          <a:prstGeom prst="rect">
            <a:avLst/>
          </a:prstGeom>
        </p:spPr>
      </p:pic>
      <p:pic>
        <p:nvPicPr>
          <p:cNvPr id="3" name="Ses 2">
            <a:hlinkClick r:id="" action="ppaction://media"/>
            <a:extLst>
              <a:ext uri="{FF2B5EF4-FFF2-40B4-BE49-F238E27FC236}">
                <a16:creationId xmlns:a16="http://schemas.microsoft.com/office/drawing/2014/main" id="{18455BA0-C695-4C1D-82E8-D1F6AEF0E08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317850783"/>
      </p:ext>
    </p:extLst>
  </p:cSld>
  <p:clrMapOvr>
    <a:masterClrMapping/>
  </p:clrMapOvr>
  <mc:AlternateContent xmlns:mc="http://schemas.openxmlformats.org/markup-compatibility/2006" xmlns:p14="http://schemas.microsoft.com/office/powerpoint/2010/main">
    <mc:Choice Requires="p14">
      <p:transition spd="slow" p14:dur="2000" advTm="2355"/>
    </mc:Choice>
    <mc:Fallback xmlns="">
      <p:transition spd="slow" advTm="2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92</a:t>
            </a:fld>
            <a:endParaRPr lang="tr-TR"/>
          </a:p>
        </p:txBody>
      </p:sp>
      <p:sp>
        <p:nvSpPr>
          <p:cNvPr id="11"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AKADEMİK PERSONEL</a:t>
            </a:r>
          </a:p>
        </p:txBody>
      </p:sp>
      <p:pic>
        <p:nvPicPr>
          <p:cNvPr id="8" name="Picture 7">
            <a:extLst>
              <a:ext uri="{FF2B5EF4-FFF2-40B4-BE49-F238E27FC236}">
                <a16:creationId xmlns:a16="http://schemas.microsoft.com/office/drawing/2014/main" id="{A648F304-D2C0-4027-8033-D917EB3C114E}"/>
              </a:ext>
            </a:extLst>
          </p:cNvPr>
          <p:cNvPicPr>
            <a:picLocks noChangeAspect="1"/>
          </p:cNvPicPr>
          <p:nvPr/>
        </p:nvPicPr>
        <p:blipFill>
          <a:blip r:embed="rId4"/>
          <a:stretch>
            <a:fillRect/>
          </a:stretch>
        </p:blipFill>
        <p:spPr>
          <a:xfrm>
            <a:off x="3743279" y="1424967"/>
            <a:ext cx="3510170" cy="332239"/>
          </a:xfrm>
          <a:prstGeom prst="rect">
            <a:avLst/>
          </a:prstGeom>
        </p:spPr>
      </p:pic>
      <p:pic>
        <p:nvPicPr>
          <p:cNvPr id="13" name="Picture 12">
            <a:extLst>
              <a:ext uri="{FF2B5EF4-FFF2-40B4-BE49-F238E27FC236}">
                <a16:creationId xmlns:a16="http://schemas.microsoft.com/office/drawing/2014/main" id="{4B4E3A3D-5817-4B45-B247-E2689CEA4C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018" y="2170213"/>
            <a:ext cx="3283446" cy="3360792"/>
          </a:xfrm>
          <a:prstGeom prst="rect">
            <a:avLst/>
          </a:prstGeom>
        </p:spPr>
      </p:pic>
      <p:pic>
        <p:nvPicPr>
          <p:cNvPr id="15" name="Picture 14">
            <a:extLst>
              <a:ext uri="{FF2B5EF4-FFF2-40B4-BE49-F238E27FC236}">
                <a16:creationId xmlns:a16="http://schemas.microsoft.com/office/drawing/2014/main" id="{DF128D93-ACC3-43D1-86D3-F5CB3C50BC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5454" y="2170213"/>
            <a:ext cx="3178097" cy="3360791"/>
          </a:xfrm>
          <a:prstGeom prst="rect">
            <a:avLst/>
          </a:prstGeom>
        </p:spPr>
      </p:pic>
      <p:pic>
        <p:nvPicPr>
          <p:cNvPr id="17" name="Picture 16">
            <a:extLst>
              <a:ext uri="{FF2B5EF4-FFF2-40B4-BE49-F238E27FC236}">
                <a16:creationId xmlns:a16="http://schemas.microsoft.com/office/drawing/2014/main" id="{DA73CF04-A8D4-438E-9E5F-C98A120DBA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1541" y="2170213"/>
            <a:ext cx="3106067" cy="3360791"/>
          </a:xfrm>
          <a:prstGeom prst="rect">
            <a:avLst/>
          </a:prstGeom>
        </p:spPr>
      </p:pic>
      <p:pic>
        <p:nvPicPr>
          <p:cNvPr id="2" name="Ses 1">
            <a:hlinkClick r:id="" action="ppaction://media"/>
            <a:extLst>
              <a:ext uri="{FF2B5EF4-FFF2-40B4-BE49-F238E27FC236}">
                <a16:creationId xmlns:a16="http://schemas.microsoft.com/office/drawing/2014/main" id="{545DE2C0-3844-429A-94E3-AE93646A2EB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913583304"/>
      </p:ext>
    </p:extLst>
  </p:cSld>
  <p:clrMapOvr>
    <a:masterClrMapping/>
  </p:clrMapOvr>
  <mc:AlternateContent xmlns:mc="http://schemas.openxmlformats.org/markup-compatibility/2006" xmlns:p14="http://schemas.microsoft.com/office/powerpoint/2010/main">
    <mc:Choice Requires="p14">
      <p:transition spd="slow" p14:dur="2000" advTm="2749"/>
    </mc:Choice>
    <mc:Fallback xmlns="">
      <p:transition spd="slow" advTm="2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93</a:t>
            </a:fld>
            <a:endParaRPr lang="tr-TR"/>
          </a:p>
        </p:txBody>
      </p:sp>
      <p:sp>
        <p:nvSpPr>
          <p:cNvPr id="12" name="Başlık 3"/>
          <p:cNvSpPr txBox="1">
            <a:spLocks/>
          </p:cNvSpPr>
          <p:nvPr/>
        </p:nvSpPr>
        <p:spPr>
          <a:xfrm>
            <a:off x="6964822" y="457122"/>
            <a:ext cx="4541378"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200" b="1" i="1" dirty="0"/>
              <a:t>AKADEMİK PERSONEL</a:t>
            </a:r>
          </a:p>
        </p:txBody>
      </p:sp>
      <p:pic>
        <p:nvPicPr>
          <p:cNvPr id="5" name="Picture 4">
            <a:extLst>
              <a:ext uri="{FF2B5EF4-FFF2-40B4-BE49-F238E27FC236}">
                <a16:creationId xmlns:a16="http://schemas.microsoft.com/office/drawing/2014/main" id="{956AD720-88F5-4185-9807-3B72DD99705F}"/>
              </a:ext>
            </a:extLst>
          </p:cNvPr>
          <p:cNvPicPr>
            <a:picLocks noChangeAspect="1"/>
          </p:cNvPicPr>
          <p:nvPr/>
        </p:nvPicPr>
        <p:blipFill>
          <a:blip r:embed="rId4"/>
          <a:stretch>
            <a:fillRect/>
          </a:stretch>
        </p:blipFill>
        <p:spPr>
          <a:xfrm>
            <a:off x="4249784" y="1471506"/>
            <a:ext cx="2898876" cy="288576"/>
          </a:xfrm>
          <a:prstGeom prst="rect">
            <a:avLst/>
          </a:prstGeom>
        </p:spPr>
      </p:pic>
      <p:pic>
        <p:nvPicPr>
          <p:cNvPr id="13" name="Picture 12">
            <a:extLst>
              <a:ext uri="{FF2B5EF4-FFF2-40B4-BE49-F238E27FC236}">
                <a16:creationId xmlns:a16="http://schemas.microsoft.com/office/drawing/2014/main" id="{6A35E576-9AD1-48B9-AC09-DA77EED89E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7308" y="2370251"/>
            <a:ext cx="4172016" cy="3015787"/>
          </a:xfrm>
          <a:prstGeom prst="rect">
            <a:avLst/>
          </a:prstGeom>
        </p:spPr>
      </p:pic>
      <p:pic>
        <p:nvPicPr>
          <p:cNvPr id="2" name="Ses 1">
            <a:hlinkClick r:id="" action="ppaction://media"/>
            <a:extLst>
              <a:ext uri="{FF2B5EF4-FFF2-40B4-BE49-F238E27FC236}">
                <a16:creationId xmlns:a16="http://schemas.microsoft.com/office/drawing/2014/main" id="{80BED7F5-ABBF-4351-93E4-D201CEDDA4A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626888828"/>
      </p:ext>
    </p:extLst>
  </p:cSld>
  <p:clrMapOvr>
    <a:masterClrMapping/>
  </p:clrMapOvr>
  <mc:AlternateContent xmlns:mc="http://schemas.openxmlformats.org/markup-compatibility/2006" xmlns:p14="http://schemas.microsoft.com/office/powerpoint/2010/main">
    <mc:Choice Requires="p14">
      <p:transition spd="slow" p14:dur="2000" advTm="3121"/>
    </mc:Choice>
    <mc:Fallback xmlns="">
      <p:transition spd="slow" advTm="3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94</a:t>
            </a:fld>
            <a:endParaRPr lang="tr-TR"/>
          </a:p>
        </p:txBody>
      </p:sp>
      <p:sp>
        <p:nvSpPr>
          <p:cNvPr id="7"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pic>
        <p:nvPicPr>
          <p:cNvPr id="9" name="Picture 8">
            <a:extLst>
              <a:ext uri="{FF2B5EF4-FFF2-40B4-BE49-F238E27FC236}">
                <a16:creationId xmlns:a16="http://schemas.microsoft.com/office/drawing/2014/main" id="{76A25679-B4B2-44ED-8DAA-CB44A46EA95D}"/>
              </a:ext>
            </a:extLst>
          </p:cNvPr>
          <p:cNvPicPr>
            <a:picLocks noChangeAspect="1"/>
          </p:cNvPicPr>
          <p:nvPr/>
        </p:nvPicPr>
        <p:blipFill>
          <a:blip r:embed="rId4"/>
          <a:stretch>
            <a:fillRect/>
          </a:stretch>
        </p:blipFill>
        <p:spPr>
          <a:xfrm>
            <a:off x="1024510" y="603305"/>
            <a:ext cx="10142980" cy="5651390"/>
          </a:xfrm>
          <a:prstGeom prst="rect">
            <a:avLst/>
          </a:prstGeom>
        </p:spPr>
      </p:pic>
      <p:pic>
        <p:nvPicPr>
          <p:cNvPr id="5" name="Ses 4">
            <a:hlinkClick r:id="" action="ppaction://media"/>
            <a:extLst>
              <a:ext uri="{FF2B5EF4-FFF2-40B4-BE49-F238E27FC236}">
                <a16:creationId xmlns:a16="http://schemas.microsoft.com/office/drawing/2014/main" id="{A1BED866-A787-47F8-8CAA-9E5DA012944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4009493564"/>
      </p:ext>
    </p:extLst>
  </p:cSld>
  <p:clrMapOvr>
    <a:masterClrMapping/>
  </p:clrMapOvr>
  <mc:AlternateContent xmlns:mc="http://schemas.openxmlformats.org/markup-compatibility/2006" xmlns:p14="http://schemas.microsoft.com/office/powerpoint/2010/main">
    <mc:Choice Requires="p14">
      <p:transition spd="slow" p14:dur="2000" advTm="10683"/>
    </mc:Choice>
    <mc:Fallback xmlns="">
      <p:transition spd="slow" advTm="106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95</a:t>
            </a:fld>
            <a:endParaRPr lang="tr-TR"/>
          </a:p>
        </p:txBody>
      </p:sp>
      <p:sp>
        <p:nvSpPr>
          <p:cNvPr id="7" name="Başlık 3"/>
          <p:cNvSpPr txBox="1">
            <a:spLocks/>
          </p:cNvSpPr>
          <p:nvPr/>
        </p:nvSpPr>
        <p:spPr>
          <a:xfrm>
            <a:off x="-247828" y="1089292"/>
            <a:ext cx="1211793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pic>
        <p:nvPicPr>
          <p:cNvPr id="9" name="Picture 8">
            <a:extLst>
              <a:ext uri="{FF2B5EF4-FFF2-40B4-BE49-F238E27FC236}">
                <a16:creationId xmlns:a16="http://schemas.microsoft.com/office/drawing/2014/main" id="{4A727FF9-9065-4D7A-A80B-180944672866}"/>
              </a:ext>
            </a:extLst>
          </p:cNvPr>
          <p:cNvPicPr>
            <a:picLocks noChangeAspect="1"/>
          </p:cNvPicPr>
          <p:nvPr/>
        </p:nvPicPr>
        <p:blipFill>
          <a:blip r:embed="rId4"/>
          <a:stretch>
            <a:fillRect/>
          </a:stretch>
        </p:blipFill>
        <p:spPr>
          <a:xfrm>
            <a:off x="1115705" y="639261"/>
            <a:ext cx="10390495" cy="5837739"/>
          </a:xfrm>
          <a:prstGeom prst="rect">
            <a:avLst/>
          </a:prstGeom>
        </p:spPr>
      </p:pic>
      <p:pic>
        <p:nvPicPr>
          <p:cNvPr id="3" name="Ses 2">
            <a:hlinkClick r:id="" action="ppaction://media"/>
            <a:extLst>
              <a:ext uri="{FF2B5EF4-FFF2-40B4-BE49-F238E27FC236}">
                <a16:creationId xmlns:a16="http://schemas.microsoft.com/office/drawing/2014/main" id="{D7D49590-43C4-49F4-87D5-E676AADDDD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69700" y="6235700"/>
            <a:ext cx="406400" cy="406400"/>
          </a:xfrm>
          <a:prstGeom prst="rect">
            <a:avLst/>
          </a:prstGeom>
        </p:spPr>
      </p:pic>
    </p:spTree>
    <p:extLst>
      <p:ext uri="{BB962C8B-B14F-4D97-AF65-F5344CB8AC3E}">
        <p14:creationId xmlns:p14="http://schemas.microsoft.com/office/powerpoint/2010/main" val="3606362682"/>
      </p:ext>
    </p:extLst>
  </p:cSld>
  <p:clrMapOvr>
    <a:masterClrMapping/>
  </p:clrMapOvr>
  <mc:AlternateContent xmlns:mc="http://schemas.openxmlformats.org/markup-compatibility/2006" xmlns:p14="http://schemas.microsoft.com/office/powerpoint/2010/main">
    <mc:Choice Requires="p14">
      <p:transition spd="slow" p14:dur="2000" advTm="3655"/>
    </mc:Choice>
    <mc:Fallback xmlns="">
      <p:transition spd="slow" advTm="36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96</a:t>
            </a:fld>
            <a:endParaRPr lang="tr-TR"/>
          </a:p>
        </p:txBody>
      </p:sp>
      <p:sp>
        <p:nvSpPr>
          <p:cNvPr id="4" name="Metin kutusu 3"/>
          <p:cNvSpPr txBox="1"/>
          <p:nvPr/>
        </p:nvSpPr>
        <p:spPr>
          <a:xfrm>
            <a:off x="3535748" y="836341"/>
            <a:ext cx="8116324" cy="369332"/>
          </a:xfrm>
          <a:prstGeom prst="rect">
            <a:avLst/>
          </a:prstGeom>
          <a:noFill/>
        </p:spPr>
        <p:txBody>
          <a:bodyPr wrap="none" rtlCol="0">
            <a:spAutoFit/>
          </a:bodyPr>
          <a:lstStyle/>
          <a:p>
            <a:r>
              <a:rPr lang="tr-TR" b="1" dirty="0"/>
              <a:t>Psikolojik Danışma ve Rehberlik Eğitim, Uygulama ve Araştırma Merkezi</a:t>
            </a:r>
          </a:p>
        </p:txBody>
      </p:sp>
      <p:sp>
        <p:nvSpPr>
          <p:cNvPr id="5" name="Metin kutusu 4"/>
          <p:cNvSpPr txBox="1"/>
          <p:nvPr/>
        </p:nvSpPr>
        <p:spPr>
          <a:xfrm>
            <a:off x="4684069" y="1295889"/>
            <a:ext cx="5450531" cy="369332"/>
          </a:xfrm>
          <a:prstGeom prst="rect">
            <a:avLst/>
          </a:prstGeom>
          <a:noFill/>
        </p:spPr>
        <p:txBody>
          <a:bodyPr wrap="none" rtlCol="0">
            <a:spAutoFit/>
          </a:bodyPr>
          <a:lstStyle/>
          <a:p>
            <a:r>
              <a:rPr lang="tr-TR" dirty="0"/>
              <a:t>Bağlantı adresi: https://www.pau.edu.tr/pdrem</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674346"/>
            <a:ext cx="10058400" cy="5038688"/>
          </a:xfrm>
          <a:prstGeom prst="rect">
            <a:avLst/>
          </a:prstGeom>
        </p:spPr>
      </p:pic>
    </p:spTree>
    <p:extLst>
      <p:ext uri="{BB962C8B-B14F-4D97-AF65-F5344CB8AC3E}">
        <p14:creationId xmlns:p14="http://schemas.microsoft.com/office/powerpoint/2010/main" val="18933332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97</a:t>
            </a:fld>
            <a:endParaRPr lang="tr-TR"/>
          </a:p>
        </p:txBody>
      </p:sp>
      <p:sp>
        <p:nvSpPr>
          <p:cNvPr id="4" name="Metin kutusu 3"/>
          <p:cNvSpPr txBox="1"/>
          <p:nvPr/>
        </p:nvSpPr>
        <p:spPr>
          <a:xfrm>
            <a:off x="3535748" y="836341"/>
            <a:ext cx="8116324" cy="369332"/>
          </a:xfrm>
          <a:prstGeom prst="rect">
            <a:avLst/>
          </a:prstGeom>
          <a:noFill/>
        </p:spPr>
        <p:txBody>
          <a:bodyPr wrap="none" rtlCol="0">
            <a:spAutoFit/>
          </a:bodyPr>
          <a:lstStyle/>
          <a:p>
            <a:r>
              <a:rPr lang="tr-TR" b="1" dirty="0"/>
              <a:t>Psikolojik Danışma ve Rehberlik Eğitim, Uygulama ve Araştırma Merkezi</a:t>
            </a:r>
          </a:p>
        </p:txBody>
      </p:sp>
      <p:sp>
        <p:nvSpPr>
          <p:cNvPr id="5" name="Metin kutusu 4"/>
          <p:cNvSpPr txBox="1"/>
          <p:nvPr/>
        </p:nvSpPr>
        <p:spPr>
          <a:xfrm>
            <a:off x="3623914" y="1276369"/>
            <a:ext cx="7882286" cy="369332"/>
          </a:xfrm>
          <a:prstGeom prst="rect">
            <a:avLst/>
          </a:prstGeom>
          <a:noFill/>
        </p:spPr>
        <p:txBody>
          <a:bodyPr wrap="none" rtlCol="0">
            <a:spAutoFit/>
          </a:bodyPr>
          <a:lstStyle/>
          <a:p>
            <a:r>
              <a:rPr lang="tr-TR" dirty="0"/>
              <a:t>Bağlantı adresi: https://www.pau.edu.tr/pdrem/tr/sayfa/oryantasyon</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716398"/>
            <a:ext cx="10058400" cy="4954583"/>
          </a:xfrm>
          <a:prstGeom prst="rect">
            <a:avLst/>
          </a:prstGeom>
        </p:spPr>
      </p:pic>
    </p:spTree>
    <p:extLst>
      <p:ext uri="{BB962C8B-B14F-4D97-AF65-F5344CB8AC3E}">
        <p14:creationId xmlns:p14="http://schemas.microsoft.com/office/powerpoint/2010/main" val="23698085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98</a:t>
            </a:fld>
            <a:endParaRPr lang="tr-TR"/>
          </a:p>
        </p:txBody>
      </p:sp>
      <p:sp>
        <p:nvSpPr>
          <p:cNvPr id="3" name="Metin kutusu 2"/>
          <p:cNvSpPr txBox="1"/>
          <p:nvPr/>
        </p:nvSpPr>
        <p:spPr>
          <a:xfrm>
            <a:off x="1469985" y="1943494"/>
            <a:ext cx="8843595" cy="3139321"/>
          </a:xfrm>
          <a:prstGeom prst="rect">
            <a:avLst/>
          </a:prstGeom>
          <a:noFill/>
        </p:spPr>
        <p:txBody>
          <a:bodyPr wrap="square" rtlCol="0">
            <a:spAutoFit/>
          </a:bodyPr>
          <a:lstStyle/>
          <a:p>
            <a:r>
              <a:rPr lang="tr-TR" dirty="0"/>
              <a:t>-Pusula bilgi sistemine sadece yeni kayıt olan öğrenciler için değil, bütün sınıf seviyelerindeki </a:t>
            </a:r>
            <a:r>
              <a:rPr lang="tr-TR" dirty="0" err="1"/>
              <a:t>önlisans</a:t>
            </a:r>
            <a:r>
              <a:rPr lang="tr-TR" dirty="0"/>
              <a:t>, lisans ve lisansüstü öğrencilerinin akademik ve psikolojik dayanıklılığını artırmaya yönelik çeşitli konuları içeren ve öğrencilerin </a:t>
            </a:r>
            <a:r>
              <a:rPr lang="tr-TR" b="1" dirty="0"/>
              <a:t>EDS</a:t>
            </a:r>
            <a:r>
              <a:rPr lang="tr-TR" dirty="0"/>
              <a:t> üzerinden 14 haftalık kredisiz bir ders olarak takip edebileceği </a:t>
            </a:r>
            <a:r>
              <a:rPr lang="tr-TR" b="1" dirty="0"/>
              <a:t>ORY101</a:t>
            </a:r>
            <a:r>
              <a:rPr lang="tr-TR" dirty="0"/>
              <a:t> kodlu Oryantasyon dersi eklenmiştir. </a:t>
            </a:r>
          </a:p>
          <a:p>
            <a:endParaRPr lang="tr-TR" dirty="0"/>
          </a:p>
          <a:p>
            <a:r>
              <a:rPr lang="tr-TR" dirty="0"/>
              <a:t>-Her öğrenci kendi hızına ve rutinine göre ORY101 dersini uzaktan takip edebileceği bir planlama yapabilecektir. </a:t>
            </a:r>
          </a:p>
          <a:p>
            <a:endParaRPr lang="tr-TR" dirty="0"/>
          </a:p>
          <a:p>
            <a:r>
              <a:rPr lang="tr-TR" dirty="0"/>
              <a:t>-Oryantasyon Kitapçığı ve Denizli Tanıtım Broşürü de </a:t>
            </a:r>
            <a:r>
              <a:rPr lang="tr-TR" dirty="0" err="1"/>
              <a:t>EDS’deki</a:t>
            </a:r>
            <a:r>
              <a:rPr lang="tr-TR" dirty="0"/>
              <a:t> ORY101 kodlu dersin içerisine PDREM tarafından yüklenecektir. </a:t>
            </a:r>
          </a:p>
        </p:txBody>
      </p:sp>
      <p:sp>
        <p:nvSpPr>
          <p:cNvPr id="5" name="Metin kutusu 4"/>
          <p:cNvSpPr txBox="1"/>
          <p:nvPr/>
        </p:nvSpPr>
        <p:spPr>
          <a:xfrm>
            <a:off x="3535748" y="836341"/>
            <a:ext cx="8116324" cy="369332"/>
          </a:xfrm>
          <a:prstGeom prst="rect">
            <a:avLst/>
          </a:prstGeom>
          <a:noFill/>
        </p:spPr>
        <p:txBody>
          <a:bodyPr wrap="none" rtlCol="0">
            <a:spAutoFit/>
          </a:bodyPr>
          <a:lstStyle/>
          <a:p>
            <a:r>
              <a:rPr lang="tr-TR" b="1" dirty="0"/>
              <a:t>Psikolojik Danışma ve Rehberlik Eğitim, Uygulama ve Araştırma Merkezi</a:t>
            </a:r>
          </a:p>
        </p:txBody>
      </p:sp>
    </p:spTree>
    <p:extLst>
      <p:ext uri="{BB962C8B-B14F-4D97-AF65-F5344CB8AC3E}">
        <p14:creationId xmlns:p14="http://schemas.microsoft.com/office/powerpoint/2010/main" val="21603609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A89F43-9036-4DB7-8126-2E86332B51D9}"/>
              </a:ext>
            </a:extLst>
          </p:cNvPr>
          <p:cNvSpPr>
            <a:spLocks noGrp="1"/>
          </p:cNvSpPr>
          <p:nvPr>
            <p:ph type="title"/>
          </p:nvPr>
        </p:nvSpPr>
        <p:spPr/>
        <p:txBody>
          <a:bodyPr/>
          <a:lstStyle/>
          <a:p>
            <a:r>
              <a:rPr lang="tr-TR" dirty="0" err="1"/>
              <a:t>Ory</a:t>
            </a:r>
            <a:r>
              <a:rPr lang="tr-TR" dirty="0"/>
              <a:t> 101 dersi</a:t>
            </a:r>
          </a:p>
        </p:txBody>
      </p:sp>
      <p:sp>
        <p:nvSpPr>
          <p:cNvPr id="3" name="İçerik Yer Tutucusu 2">
            <a:extLst>
              <a:ext uri="{FF2B5EF4-FFF2-40B4-BE49-F238E27FC236}">
                <a16:creationId xmlns:a16="http://schemas.microsoft.com/office/drawing/2014/main" id="{250CB262-B2EE-4E49-9030-DAE43BD81B5D}"/>
              </a:ext>
            </a:extLst>
          </p:cNvPr>
          <p:cNvSpPr>
            <a:spLocks noGrp="1"/>
          </p:cNvSpPr>
          <p:nvPr>
            <p:ph idx="1"/>
          </p:nvPr>
        </p:nvSpPr>
        <p:spPr/>
        <p:txBody>
          <a:bodyPr/>
          <a:lstStyle/>
          <a:p>
            <a:pPr marL="0" indent="0">
              <a:buNone/>
            </a:pPr>
            <a:r>
              <a:rPr lang="tr-TR" b="0" i="0" dirty="0" err="1">
                <a:effectLst/>
                <a:latin typeface="+mj-lt"/>
              </a:rPr>
              <a:t>EDS’de</a:t>
            </a:r>
            <a:r>
              <a:rPr lang="tr-TR" b="0" i="0" dirty="0">
                <a:effectLst/>
                <a:latin typeface="+mj-lt"/>
              </a:rPr>
              <a:t> 14 haftalık ORY 101 dersi bulunmaktadır. </a:t>
            </a:r>
          </a:p>
          <a:p>
            <a:pPr marL="0" indent="0">
              <a:buNone/>
            </a:pPr>
            <a:r>
              <a:rPr lang="tr-TR" b="0" i="0" dirty="0">
                <a:effectLst/>
                <a:latin typeface="+mj-lt"/>
              </a:rPr>
              <a:t>Bu ders devam zorunluluğu olan ya da geçme kalma durumu olan bir ders değildir. Burada kendi kendine yardım şeklinde, öğrencilerimizin uyum sağlamasına yardım edecek içerikler bulunmaktadır.</a:t>
            </a:r>
          </a:p>
          <a:p>
            <a:pPr marL="0" indent="0">
              <a:buNone/>
            </a:pPr>
            <a:r>
              <a:rPr lang="tr-TR" b="0" i="0" dirty="0">
                <a:effectLst/>
                <a:latin typeface="+mj-lt"/>
              </a:rPr>
              <a:t>İçerikler PDREM’ de görev yapan psikolog ve psikolojik danışmanlar tarafından oluşturulmuş ve yüklenmiştir. </a:t>
            </a:r>
          </a:p>
          <a:p>
            <a:pPr marL="0" indent="0">
              <a:buNone/>
            </a:pPr>
            <a:r>
              <a:rPr lang="tr-TR" b="0" i="0" dirty="0">
                <a:effectLst/>
                <a:latin typeface="+mj-lt"/>
              </a:rPr>
              <a:t>Bu içerikler arasında, üniversitemizin değerli öğretim elemanlarının katkı sunduğu kısa bilgilendirme videoları da yer almaktadır.</a:t>
            </a:r>
            <a:endParaRPr lang="tr-TR" dirty="0">
              <a:latin typeface="+mj-lt"/>
            </a:endParaRPr>
          </a:p>
        </p:txBody>
      </p:sp>
      <p:sp>
        <p:nvSpPr>
          <p:cNvPr id="4" name="Slayt Numarası Yer Tutucusu 3">
            <a:extLst>
              <a:ext uri="{FF2B5EF4-FFF2-40B4-BE49-F238E27FC236}">
                <a16:creationId xmlns:a16="http://schemas.microsoft.com/office/drawing/2014/main" id="{7117D5F8-A2BB-4567-8812-E431A4A53469}"/>
              </a:ext>
            </a:extLst>
          </p:cNvPr>
          <p:cNvSpPr>
            <a:spLocks noGrp="1"/>
          </p:cNvSpPr>
          <p:nvPr>
            <p:ph type="sldNum" sz="quarter" idx="12"/>
          </p:nvPr>
        </p:nvSpPr>
        <p:spPr/>
        <p:txBody>
          <a:bodyPr/>
          <a:lstStyle/>
          <a:p>
            <a:fld id="{F302176B-0E47-46AC-8F43-DAB4B8A37D06}" type="slidenum">
              <a:rPr lang="tr-TR" smtClean="0"/>
              <a:pPr/>
              <a:t>99</a:t>
            </a:fld>
            <a:endParaRPr lang="tr-TR"/>
          </a:p>
        </p:txBody>
      </p:sp>
    </p:spTree>
    <p:extLst>
      <p:ext uri="{BB962C8B-B14F-4D97-AF65-F5344CB8AC3E}">
        <p14:creationId xmlns:p14="http://schemas.microsoft.com/office/powerpoint/2010/main" val="1297381436"/>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5030</TotalTime>
  <Words>6146</Words>
  <Application>Microsoft Office PowerPoint</Application>
  <PresentationFormat>Geniş ekran</PresentationFormat>
  <Paragraphs>894</Paragraphs>
  <Slides>143</Slides>
  <Notes>5</Notes>
  <HiddenSlides>0</HiddenSlides>
  <MMClips>21</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143</vt:i4>
      </vt:variant>
    </vt:vector>
  </HeadingPairs>
  <TitlesOfParts>
    <vt:vector size="153" baseType="lpstr">
      <vt:lpstr>Arial</vt:lpstr>
      <vt:lpstr>Arial Black</vt:lpstr>
      <vt:lpstr>Arial Narrow</vt:lpstr>
      <vt:lpstr>Calibri</vt:lpstr>
      <vt:lpstr>Century Gothic</vt:lpstr>
      <vt:lpstr>Helvetica</vt:lpstr>
      <vt:lpstr>Segoe Print</vt:lpstr>
      <vt:lpstr>Wingdings</vt:lpstr>
      <vt:lpstr>Uçak İzi</vt:lpstr>
      <vt:lpstr>Belge</vt:lpstr>
      <vt:lpstr>PAMUKKALE ÜNİVERSİTESİ  oryantasyon programı 02-06 EKİM 2023</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FAKÜLTE İLE İLGİLİ BİLGİLER</vt:lpstr>
      <vt:lpstr>PowerPoint Sunusu</vt:lpstr>
      <vt:lpstr>PowerPoint Sunusu</vt:lpstr>
      <vt:lpstr>FAKÜLTE YÖNETİMİ</vt:lpstr>
      <vt:lpstr>FAKÜLTE YÖNETİMİ</vt:lpstr>
      <vt:lpstr>FAKÜLTE SEKRETERİ</vt:lpstr>
      <vt:lpstr>PowerPoint Sunusu</vt:lpstr>
      <vt:lpstr>PowerPoint Sunusu</vt:lpstr>
      <vt:lpstr>PowerPoint Sunusu</vt:lpstr>
      <vt:lpstr>PowerPoint Sunusu</vt:lpstr>
      <vt:lpstr>PowerPoint Sunusu</vt:lpstr>
      <vt:lpstr>PowerPoint Sunusu</vt:lpstr>
      <vt:lpstr>PowerPoint Sunusu</vt:lpstr>
      <vt:lpstr>BÖLÜM/ANABİLİM DALI  İLE İLGİLİ BİLGİLER</vt:lpstr>
      <vt:lpstr>İŞletme Bölümü</vt:lpstr>
      <vt:lpstr>PowerPoint Sunusu</vt:lpstr>
      <vt:lpstr>İşletme Bölümü Hakkında</vt:lpstr>
      <vt:lpstr>AKADEMİK PERSONEL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Ory 101 dersi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www.pau.edu.tr/iibf   (Desktop)</vt:lpstr>
      <vt:lpstr>PowerPoint Sunusu</vt:lpstr>
      <vt:lpstr>www.pau.edu.tr/iibf  (Mobil Görünüm)</vt:lpstr>
      <vt:lpstr>PowerPoint Sunusu</vt:lpstr>
      <vt:lpstr>İstek ve Sorunlarınız için Dilekçe ve Formlar</vt:lpstr>
      <vt:lpstr>Öğrenciler için İş Akış Şemaları</vt:lpstr>
      <vt:lpstr>PowerPoint Sunusu</vt:lpstr>
      <vt:lpstr>PowerPoint Sunusu</vt:lpstr>
      <vt:lpstr>PowerPoint Sunusu</vt:lpstr>
      <vt:lpstr>PowerPoint Sunusu</vt:lpstr>
      <vt:lpstr>PowerPoint Sunusu</vt:lpstr>
      <vt:lpstr>PowerPoint Sunusu</vt:lpstr>
      <vt:lpstr>PowerPoint Sunusu</vt:lpstr>
      <vt:lpstr>Danışmanınızın Yapabileceği İşler</vt:lpstr>
      <vt:lpstr>Bölümlerin Ders Kataloğu (Müfredatı) – Eğitim Bilgi Sistemi http://ebs.pau.edu.tr üzerinden akademik programlar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kaan yag</cp:lastModifiedBy>
  <cp:revision>404</cp:revision>
  <dcterms:modified xsi:type="dcterms:W3CDTF">2023-10-01T23:43:23Z</dcterms:modified>
</cp:coreProperties>
</file>