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70" r:id="rId6"/>
    <p:sldId id="271" r:id="rId7"/>
    <p:sldId id="262" r:id="rId8"/>
    <p:sldId id="263" r:id="rId9"/>
    <p:sldId id="256" r:id="rId10"/>
    <p:sldId id="265" r:id="rId11"/>
    <p:sldId id="273" r:id="rId12"/>
    <p:sldId id="266" r:id="rId13"/>
    <p:sldId id="268" r:id="rId14"/>
    <p:sldId id="272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923E-5BE3-4935-B255-F00E23549E14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BAFB-6D83-4700-B5FB-BDAF1BCE24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2435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923E-5BE3-4935-B255-F00E23549E14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BAFB-6D83-4700-B5FB-BDAF1BCE24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612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923E-5BE3-4935-B255-F00E23549E14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BAFB-6D83-4700-B5FB-BDAF1BCE24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0734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E0BC0C9-E1C8-43B4-B02D-558783360CD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4645152" y="1837944"/>
            <a:ext cx="6967728" cy="2624328"/>
          </a:xfrm>
        </p:spPr>
        <p:txBody>
          <a:bodyPr anchor="ctr">
            <a:normAutofit fontScale="90000"/>
          </a:bodyPr>
          <a:lstStyle>
            <a:lvl1pPr algn="ctr">
              <a:defRPr sz="4400" b="0">
                <a:solidFill>
                  <a:schemeClr val="accent3"/>
                </a:solidFill>
                <a:latin typeface="+mj-lt"/>
              </a:defRPr>
            </a:lvl1pPr>
          </a:lstStyle>
          <a:p>
            <a:pPr algn="l" eaLnBrk="1" hangingPunct="1"/>
            <a:endParaRPr lang="en-US" altLang="en-US" sz="6600" b="1" dirty="0">
              <a:latin typeface="+mn-lt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0A0F3C9-3AB5-4E08-8531-AA11FB7336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9525"/>
            <a:ext cx="417195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280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923E-5BE3-4935-B255-F00E23549E14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BAFB-6D83-4700-B5FB-BDAF1BCE24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85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923E-5BE3-4935-B255-F00E23549E14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BAFB-6D83-4700-B5FB-BDAF1BCE24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644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923E-5BE3-4935-B255-F00E23549E14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BAFB-6D83-4700-B5FB-BDAF1BCE24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563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923E-5BE3-4935-B255-F00E23549E14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BAFB-6D83-4700-B5FB-BDAF1BCE24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104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923E-5BE3-4935-B255-F00E23549E14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BAFB-6D83-4700-B5FB-BDAF1BCE24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757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923E-5BE3-4935-B255-F00E23549E14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BAFB-6D83-4700-B5FB-BDAF1BCE24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4140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923E-5BE3-4935-B255-F00E23549E14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BAFB-6D83-4700-B5FB-BDAF1BCE24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705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923E-5BE3-4935-B255-F00E23549E14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BAFB-6D83-4700-B5FB-BDAF1BCE24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5170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7923E-5BE3-4935-B255-F00E23549E14}" type="datetimeFigureOut">
              <a:rPr lang="tr-TR" smtClean="0"/>
              <a:t>8.11.2023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5BAFB-6D83-4700-B5FB-BDAF1BCE24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819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nizli24haber.com/haber/denizlili-sirketten-babalara-ozel-izinle-turkiyeye-ornek-oldu-53756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gk.gov.tr/Haber/Detay/Women-Up-4-Akademik-Danisma-Kurulu-Toplantisi-Istanbulda-Gerceklestirildi-2023-11-02-10-32-45" TargetMode="External"/><Relationship Id="rId2" Type="http://schemas.openxmlformats.org/officeDocument/2006/relationships/hyperlink" Target="https://lnkd.in/dbNn97V2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instagram.com/reel/CwslIKdIRcg/?igshid=MTc4MmM1YmI2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5318439" y="4880010"/>
            <a:ext cx="5621154" cy="17036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DOÇ. DR. TUĞÇE TOKER UĞURLU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PAÜ PSİKİYATRİ AD ÖĞRETİM ÜYESİ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PAÜ AMATEM MERKEZ MD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PAÜ KASUAM MERKEZ MD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118" y="186567"/>
            <a:ext cx="3188774" cy="1950268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4546230" y="2568633"/>
            <a:ext cx="7165571" cy="158773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PAÜ KASUAM 2023 YILI FALİYETLERİ</a:t>
            </a:r>
            <a:endParaRPr lang="tr-TR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4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1058780" y="462013"/>
            <a:ext cx="10299031" cy="150154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4.5.4. Üniversitelerde kadına yönelik şiddet konusunda seminer, panel, atölye çalışması gerçekleştirilecektir.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3801980" y="3096018"/>
            <a:ext cx="7690584" cy="272726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PAÜ </a:t>
            </a:r>
            <a:r>
              <a:rPr lang="tr-TR" sz="2000" b="1" dirty="0"/>
              <a:t>Çalışma Ekonomisi ve Endüstri İlişkileri Bölüm Başkanı </a:t>
            </a:r>
            <a:endParaRPr lang="tr-TR" sz="2000" b="1" dirty="0" smtClean="0"/>
          </a:p>
          <a:p>
            <a:pPr algn="ctr"/>
            <a:r>
              <a:rPr lang="tr-TR" sz="2000" b="1" dirty="0" smtClean="0"/>
              <a:t>Prof</a:t>
            </a:r>
            <a:r>
              <a:rPr lang="tr-TR" sz="2000" b="1" dirty="0"/>
              <a:t>. Dr. Oğuz </a:t>
            </a:r>
            <a:r>
              <a:rPr lang="tr-TR" sz="2000" b="1" dirty="0" smtClean="0"/>
              <a:t>Karadeniz</a:t>
            </a:r>
          </a:p>
          <a:p>
            <a:pPr algn="ctr"/>
            <a:r>
              <a:rPr lang="tr-TR" sz="2000" b="1" dirty="0" smtClean="0"/>
              <a:t>Sürdürülebilirlik faaliyetleri kapsamında </a:t>
            </a:r>
            <a:r>
              <a:rPr lang="tr-TR" sz="2000" b="1" dirty="0" smtClean="0">
                <a:solidFill>
                  <a:schemeClr val="bg1"/>
                </a:solidFill>
              </a:rPr>
              <a:t>«BABALIK İZNİ» PROJESİ</a:t>
            </a:r>
            <a:r>
              <a:rPr lang="tr-TR" sz="2000" b="1" dirty="0" smtClean="0"/>
              <a:t/>
            </a:r>
            <a:br>
              <a:rPr lang="tr-TR" sz="2000" b="1" dirty="0" smtClean="0"/>
            </a:br>
            <a:r>
              <a:rPr lang="tr-TR" sz="2000" b="1" dirty="0" smtClean="0"/>
              <a:t/>
            </a:r>
            <a:br>
              <a:rPr lang="tr-TR" sz="2000" b="1" dirty="0" smtClean="0"/>
            </a:br>
            <a:r>
              <a:rPr lang="tr-TR" sz="2000" b="1" dirty="0"/>
              <a:t>Kaynak Linki = </a:t>
            </a:r>
            <a:r>
              <a:rPr lang="tr-TR" sz="2000" b="1" dirty="0">
                <a:hlinkClick r:id="rId2"/>
              </a:rPr>
              <a:t>https://www.denizli24haber.com/haber/denizlili-sirketten-babalara-ozel-izinle-turkiyeye-ornek-oldu-53756</a:t>
            </a:r>
            <a:endParaRPr lang="tr-TR" sz="2000" b="1" dirty="0"/>
          </a:p>
        </p:txBody>
      </p:sp>
      <p:sp>
        <p:nvSpPr>
          <p:cNvPr id="7" name="Sağa Bükülü Ok 6"/>
          <p:cNvSpPr/>
          <p:nvPr/>
        </p:nvSpPr>
        <p:spPr>
          <a:xfrm rot="20078216">
            <a:off x="1338719" y="2379195"/>
            <a:ext cx="1780756" cy="3055968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 rot="20406859">
            <a:off x="1927065" y="4981074"/>
            <a:ext cx="217037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Radyo</a:t>
            </a:r>
          </a:p>
          <a:p>
            <a:pPr algn="ctr"/>
            <a:r>
              <a:rPr lang="tr-TR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TV</a:t>
            </a:r>
            <a:endParaRPr lang="tr-TR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88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1058780" y="462013"/>
            <a:ext cx="10299031" cy="150154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4.5.4. Üniversitelerde kadına yönelik şiddet konusunda seminer, panel, atölye çalışması gerçekleştirilecektir.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3801980" y="2286000"/>
            <a:ext cx="7690584" cy="418130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PAÜ </a:t>
            </a:r>
            <a:r>
              <a:rPr lang="tr-TR" sz="2000" b="1" dirty="0"/>
              <a:t>Çalışma Ekonomisi ve Endüstri İlişkileri Bölüm Başkanı </a:t>
            </a:r>
            <a:endParaRPr lang="tr-TR" sz="2000" b="1" dirty="0" smtClean="0"/>
          </a:p>
          <a:p>
            <a:pPr algn="ctr"/>
            <a:r>
              <a:rPr lang="tr-TR" sz="2000" b="1" dirty="0" smtClean="0"/>
              <a:t>Prof</a:t>
            </a:r>
            <a:r>
              <a:rPr lang="tr-TR" sz="2000" b="1" dirty="0"/>
              <a:t>. Dr. Oğuz </a:t>
            </a:r>
            <a:r>
              <a:rPr lang="tr-TR" sz="2000" b="1" dirty="0" smtClean="0"/>
              <a:t>Karadeniz</a:t>
            </a:r>
          </a:p>
          <a:p>
            <a:pPr algn="ctr"/>
            <a:r>
              <a:rPr lang="tr-TR" sz="2000" b="1" dirty="0" smtClean="0"/>
              <a:t>Kadın istihdamına yönelik toplantı ve </a:t>
            </a:r>
            <a:r>
              <a:rPr lang="tr-TR" sz="2000" b="1" dirty="0" err="1" smtClean="0"/>
              <a:t>çalıştaylara</a:t>
            </a:r>
            <a:r>
              <a:rPr lang="tr-TR" sz="2000" b="1" dirty="0" smtClean="0"/>
              <a:t> katılım sağlamıştır.</a:t>
            </a:r>
            <a:br>
              <a:rPr lang="tr-TR" sz="2000" b="1" dirty="0" smtClean="0"/>
            </a:br>
            <a:r>
              <a:rPr lang="tr-TR" sz="2000" b="1" dirty="0" smtClean="0"/>
              <a:t/>
            </a:r>
            <a:br>
              <a:rPr lang="tr-TR" sz="2000" b="1" dirty="0" smtClean="0"/>
            </a:br>
            <a:r>
              <a:rPr lang="tr-TR" sz="2000" b="1" dirty="0"/>
              <a:t>Kaynak Linki = </a:t>
            </a:r>
            <a:endParaRPr lang="tr-TR" sz="2000" b="1" dirty="0" smtClean="0"/>
          </a:p>
          <a:p>
            <a:pPr algn="ctr"/>
            <a:r>
              <a:rPr lang="tr-TR" sz="2000" b="1" dirty="0">
                <a:hlinkClick r:id="rId2"/>
              </a:rPr>
              <a:t>https://</a:t>
            </a:r>
            <a:r>
              <a:rPr lang="tr-TR" sz="2000" b="1" dirty="0" smtClean="0">
                <a:hlinkClick r:id="rId2"/>
              </a:rPr>
              <a:t>lnkd.in/dbNn97V2</a:t>
            </a:r>
            <a:endParaRPr lang="tr-TR" sz="2000" b="1" dirty="0" smtClean="0"/>
          </a:p>
          <a:p>
            <a:pPr algn="ctr"/>
            <a:r>
              <a:rPr lang="tr-TR" sz="2000" b="1" dirty="0" smtClean="0">
                <a:hlinkClick r:id="rId3"/>
              </a:rPr>
              <a:t>https</a:t>
            </a:r>
            <a:r>
              <a:rPr lang="tr-TR" sz="2000" b="1" dirty="0">
                <a:hlinkClick r:id="rId3"/>
              </a:rPr>
              <a:t>://</a:t>
            </a:r>
            <a:r>
              <a:rPr lang="tr-TR" sz="2000" b="1" dirty="0" smtClean="0">
                <a:hlinkClick r:id="rId3"/>
              </a:rPr>
              <a:t>www.sgk.gov.tr/Haber/Detay/Women-Up-4-Akademik-Danisma-Kurulu-Toplantisi-Istanbulda-Gerceklestirildi-2023-11-02-10-32-45</a:t>
            </a:r>
            <a:endParaRPr lang="tr-TR" sz="2000" b="1" dirty="0" smtClean="0"/>
          </a:p>
          <a:p>
            <a:pPr algn="ctr"/>
            <a:r>
              <a:rPr lang="tr-TR" sz="2000" b="1" dirty="0">
                <a:hlinkClick r:id="rId4"/>
              </a:rPr>
              <a:t>https://www.instagram.com/reel/CwslIKdIRcg/?</a:t>
            </a:r>
            <a:r>
              <a:rPr lang="tr-TR" sz="2000" b="1" dirty="0" smtClean="0">
                <a:hlinkClick r:id="rId4"/>
              </a:rPr>
              <a:t>igshid=MTc4MmM1YmI2Ng</a:t>
            </a:r>
            <a:endParaRPr lang="tr-TR" sz="2000" b="1" dirty="0" smtClean="0"/>
          </a:p>
        </p:txBody>
      </p:sp>
      <p:sp>
        <p:nvSpPr>
          <p:cNvPr id="7" name="Sağa Bükülü Ok 6"/>
          <p:cNvSpPr/>
          <p:nvPr/>
        </p:nvSpPr>
        <p:spPr>
          <a:xfrm rot="20078216">
            <a:off x="1338719" y="2379195"/>
            <a:ext cx="1780756" cy="3055968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 rot="20406859">
            <a:off x="1927065" y="4981074"/>
            <a:ext cx="217037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Radyo</a:t>
            </a:r>
          </a:p>
          <a:p>
            <a:pPr algn="ctr"/>
            <a:r>
              <a:rPr lang="tr-TR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TV</a:t>
            </a:r>
            <a:endParaRPr lang="tr-TR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226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113"/>
            <a:ext cx="8258476" cy="488988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41031" cy="363449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6049">
            <a:off x="5107097" y="335178"/>
            <a:ext cx="3770585" cy="232170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389" y="3391593"/>
            <a:ext cx="5199611" cy="3466407"/>
          </a:xfrm>
          <a:prstGeom prst="rect">
            <a:avLst/>
          </a:prstGeom>
        </p:spPr>
      </p:pic>
      <p:sp>
        <p:nvSpPr>
          <p:cNvPr id="7" name="Aşağı Ok 6"/>
          <p:cNvSpPr/>
          <p:nvPr/>
        </p:nvSpPr>
        <p:spPr>
          <a:xfrm>
            <a:off x="10207327" y="2513208"/>
            <a:ext cx="631184" cy="767554"/>
          </a:xfrm>
          <a:prstGeom prst="down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uvarlatılmış Dikdörtgen 7"/>
          <p:cNvSpPr/>
          <p:nvPr/>
        </p:nvSpPr>
        <p:spPr>
          <a:xfrm>
            <a:off x="9067199" y="134830"/>
            <a:ext cx="2911441" cy="226754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Karadeniz O. Kayıt dışı istihdamla mücadelede yeni yaklaşımlar. Kayıtlı Kadın İstihdamının Desteklenmesi Projesi (Women-Up) 27-29 Ekim 2023, İSTANBUL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147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1058780" y="462013"/>
            <a:ext cx="10299031" cy="150154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4.5.4. Üniversitelerde kadına yönelik şiddet konusunda seminer, panel, atölye çalışması gerçekleştirilecektir.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3351290" y="2608757"/>
            <a:ext cx="7690584" cy="12257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K</a:t>
            </a:r>
            <a:r>
              <a:rPr lang="tr-TR" sz="2000" b="1" dirty="0" smtClean="0"/>
              <a:t>adın sorunları konulu davetli toplantılara Doç. Dr. Nurhan Meydan Acımış KASUAM YK adına katılım sağlanmıştır.</a:t>
            </a:r>
            <a:endParaRPr lang="tr-TR" sz="2000" b="1" dirty="0"/>
          </a:p>
        </p:txBody>
      </p:sp>
      <p:sp>
        <p:nvSpPr>
          <p:cNvPr id="7" name="Sağa Bükülü Ok 6"/>
          <p:cNvSpPr/>
          <p:nvPr/>
        </p:nvSpPr>
        <p:spPr>
          <a:xfrm rot="20078216">
            <a:off x="1350650" y="2376511"/>
            <a:ext cx="1535514" cy="2021810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885524" y="4298159"/>
            <a:ext cx="6679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i="1" dirty="0" smtClean="0"/>
              <a:t>18-19 MART 2023 14.  EGE KADIN BULUŞMASI PLATFORMU-KADIN YOKSULLUĞU ATÖLYE ÇALIŞTAYI</a:t>
            </a:r>
            <a:endParaRPr lang="tr-TR" b="1" i="1" dirty="0"/>
          </a:p>
        </p:txBody>
      </p:sp>
      <p:sp>
        <p:nvSpPr>
          <p:cNvPr id="9" name="Dikdörtgen 8"/>
          <p:cNvSpPr/>
          <p:nvPr/>
        </p:nvSpPr>
        <p:spPr>
          <a:xfrm>
            <a:off x="2136808" y="5083351"/>
            <a:ext cx="72043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i="1" dirty="0" smtClean="0"/>
              <a:t>AVRUPA BİRLİĞİ TÜRKİYE DELEGASYONU-ESKİŞEHİR BÜYÜKŞEHİR BELEDİYESİ’NİN DÜZENLEDİĞİ 8 MART DÜNYA KADINLAR GÜNÜ AFET VE KADIN PANELİ</a:t>
            </a:r>
            <a:endParaRPr lang="tr-TR" b="1" i="1" dirty="0"/>
          </a:p>
        </p:txBody>
      </p:sp>
      <p:sp>
        <p:nvSpPr>
          <p:cNvPr id="11" name="Dikdörtgen 10"/>
          <p:cNvSpPr/>
          <p:nvPr/>
        </p:nvSpPr>
        <p:spPr>
          <a:xfrm>
            <a:off x="4124425" y="5912665"/>
            <a:ext cx="688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i="1" dirty="0" smtClean="0"/>
              <a:t>29 Nisan 2023 BULDAN EĞİTİM DAYANIŞMA VAKFININ DÜZENLEDİĞİ BULDAN VAKFI GELECEK VİZYONU ÇALIŞMA TOPLANTISI</a:t>
            </a:r>
            <a:endParaRPr lang="tr-TR" b="1" i="1" dirty="0"/>
          </a:p>
        </p:txBody>
      </p:sp>
    </p:spTree>
    <p:extLst>
      <p:ext uri="{BB962C8B-B14F-4D97-AF65-F5344CB8AC3E}">
        <p14:creationId xmlns:p14="http://schemas.microsoft.com/office/powerpoint/2010/main" val="127523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 idx="4294967295"/>
          </p:nvPr>
        </p:nvSpPr>
        <p:spPr>
          <a:xfrm>
            <a:off x="5318438" y="1857195"/>
            <a:ext cx="6294441" cy="2624328"/>
          </a:xfrm>
        </p:spPr>
        <p:txBody>
          <a:bodyPr>
            <a:normAutofit/>
          </a:bodyPr>
          <a:lstStyle/>
          <a:p>
            <a:r>
              <a:rPr lang="tr-TR" b="1" dirty="0" smtClean="0"/>
              <a:t>TEŞEKKÜRLER…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Yuvarlatılmış Dikdörtgen 2"/>
          <p:cNvSpPr/>
          <p:nvPr/>
        </p:nvSpPr>
        <p:spPr>
          <a:xfrm>
            <a:off x="5318439" y="4880010"/>
            <a:ext cx="5621154" cy="17036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DOÇ. DR. TUĞÇE TOKER UĞURLU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PAÜ PSİKİYATRİ AD ÖĞRETİM ÜYESİ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PAÜ AMATEM MERKEZ MD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PAÜ KASUAM MERKEZ MD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118" y="186567"/>
            <a:ext cx="3188774" cy="195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2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KASUAM 2023 YILI FAALİYET PLANI HEDEFLERİ</a:t>
            </a:r>
            <a:endParaRPr lang="tr-TR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244221"/>
              </p:ext>
            </p:extLst>
          </p:nvPr>
        </p:nvGraphicFramePr>
        <p:xfrm>
          <a:off x="1857675" y="1690688"/>
          <a:ext cx="8633861" cy="4711383"/>
        </p:xfrm>
        <a:graphic>
          <a:graphicData uri="http://schemas.openxmlformats.org/drawingml/2006/table">
            <a:tbl>
              <a:tblPr firstRow="1" firstCol="1">
                <a:tableStyleId>{284E427A-3D55-4303-BF80-6455036E1DE7}</a:tableStyleId>
              </a:tblPr>
              <a:tblGrid>
                <a:gridCol w="8633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40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 smtClean="0">
                          <a:effectLst/>
                        </a:rPr>
                        <a:t>HEDEFLER</a:t>
                      </a:r>
                      <a:endParaRPr lang="tr-TR" sz="2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7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effectLst/>
                        </a:rPr>
                        <a:t>4.5.1.  Üniversite öğrencilerinin kadına yönelik şiddete ilişkin tutum ve algılarını ölçmeye yönelik il düzeyinde bir araştırma gerçekleştirilecektir</a:t>
                      </a:r>
                      <a:r>
                        <a:rPr lang="tr-TR" sz="2000" dirty="0" smtClean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2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effectLst/>
                        </a:rPr>
                        <a:t>4.5.2 Kadın dostu kampüs anlayışının yaygınlaştırılması sağlanacaktır</a:t>
                      </a:r>
                      <a:r>
                        <a:rPr lang="tr-TR" sz="2000" dirty="0" smtClean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2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effectLst/>
                        </a:rPr>
                        <a:t>4.5.3 Üniversitelerin kadın çalışmaları merkezi ve bölümlerinde kadına yönelik şiddet konusunda gerçekleştirilen çalışmalar Kadına Yönelik Şiddet İzleme ve Değerlendirme Komisyonunda yılda bir kez sunulacaktır. </a:t>
                      </a:r>
                      <a:endParaRPr lang="tr-TR" sz="20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20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effectLst/>
                        </a:rPr>
                        <a:t>4.5.4. Üniversitelerde kadına yönelik şiddet konusunda seminer, panel, atölye çalışması gerçekleştirilecektir</a:t>
                      </a:r>
                      <a:r>
                        <a:rPr lang="tr-TR" sz="2000" dirty="0" smtClean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33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1058780" y="462013"/>
            <a:ext cx="10299031" cy="150154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4.5.1.  Üniversite öğrencilerinin kadına yönelik şiddete ilişkin tutum ve algılarını ölçmeye yönelik il düzeyinde bir araştırma gerçekleştirilecektir.</a:t>
            </a:r>
            <a:endParaRPr lang="tr-TR" sz="2000" b="1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4629752" y="2926080"/>
            <a:ext cx="6728059" cy="310896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PAMUKKALE ÜNİVERSİTESİ TIP FAKÜLTESİ ÖĞRENCİLERİNİN TOPLUMSAL CİNSİYET ALGILARI VE İLİŞKİLİ FAKTÖRLER</a:t>
            </a:r>
          </a:p>
          <a:p>
            <a:pPr algn="ctr"/>
            <a:endParaRPr lang="tr-TR" sz="2000" b="1" dirty="0" smtClean="0"/>
          </a:p>
          <a:p>
            <a:pPr algn="ctr"/>
            <a:r>
              <a:rPr lang="tr-TR" sz="2000" b="1" dirty="0" smtClean="0"/>
              <a:t>İsimli çalışma Halk Sağlığı AD öğretim üyeleri ve tıp öğrencilerimiz tarafından tamamlanmış olup raporlama ve yayın aşamasındadır.</a:t>
            </a:r>
            <a:endParaRPr lang="tr-TR" sz="2000" b="1" dirty="0"/>
          </a:p>
        </p:txBody>
      </p:sp>
      <p:sp>
        <p:nvSpPr>
          <p:cNvPr id="7" name="Sağa Bükülü Ok 6"/>
          <p:cNvSpPr/>
          <p:nvPr/>
        </p:nvSpPr>
        <p:spPr>
          <a:xfrm rot="20078216">
            <a:off x="2012125" y="2338815"/>
            <a:ext cx="1567718" cy="2858703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50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1183907" y="519764"/>
            <a:ext cx="9827394" cy="193467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PAMUKKALE ÜNİVERSİTESİ TIP FAKÜLTESİ ÖĞRENCİLERİNİN TOPLUMSAL CİNSİYET ALGILARI VE İLİŞKİLİ FAKTÖRLER</a:t>
            </a:r>
          </a:p>
        </p:txBody>
      </p:sp>
      <p:sp>
        <p:nvSpPr>
          <p:cNvPr id="4" name="Yatay Kaydırma 3"/>
          <p:cNvSpPr/>
          <p:nvPr/>
        </p:nvSpPr>
        <p:spPr>
          <a:xfrm>
            <a:off x="6698031" y="2813155"/>
            <a:ext cx="5092915" cy="3282273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Tıp fakültesi öğrencilerinin toplumsal cinsiyet algısı ölçeği ortalama puanları 110.41±13.26 olup, toplumsal cinsiyet algılarının </a:t>
            </a:r>
            <a:r>
              <a:rPr lang="tr-TR" sz="2000" b="1" u="sng" dirty="0" smtClean="0"/>
              <a:t>olumlu</a:t>
            </a:r>
            <a:r>
              <a:rPr lang="tr-TR" sz="2000" b="1" dirty="0" smtClean="0"/>
              <a:t> olduğunu ifade etmektedir.</a:t>
            </a:r>
            <a:endParaRPr lang="tr-TR" sz="2000" b="1" dirty="0"/>
          </a:p>
        </p:txBody>
      </p:sp>
      <p:sp>
        <p:nvSpPr>
          <p:cNvPr id="5" name="Dikdörtgen 4"/>
          <p:cNvSpPr/>
          <p:nvPr/>
        </p:nvSpPr>
        <p:spPr>
          <a:xfrm>
            <a:off x="713977" y="2820376"/>
            <a:ext cx="4931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Evlilik kadının çalışmasına engel olmaz</a:t>
            </a:r>
            <a:endParaRPr lang="tr-TR" sz="24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766539" y="3412258"/>
            <a:ext cx="46065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Kadın siyasetçiler de başarılı olabilir</a:t>
            </a:r>
            <a:endParaRPr lang="tr-TR" sz="24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0" y="4002726"/>
            <a:ext cx="67020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Kadınlar erkekler tarafından her zaman korunmalıdır</a:t>
            </a:r>
            <a:endParaRPr lang="tr-TR" sz="24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771860" y="4559374"/>
            <a:ext cx="46011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Erkek her zaman evin reisi olmalıdır</a:t>
            </a:r>
            <a:endParaRPr lang="tr-TR" sz="24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75947" y="5077116"/>
            <a:ext cx="63127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Kadın kocasından yaş olarak daha küçük olmalıdır</a:t>
            </a:r>
            <a:endParaRPr lang="tr-TR" sz="24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595080" y="5633764"/>
            <a:ext cx="54404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Ailede önemli kararları erkekler vermelidir</a:t>
            </a:r>
            <a:endParaRPr lang="tr-TR" sz="24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318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1058780" y="462013"/>
            <a:ext cx="10299031" cy="150154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4.5.2 Kadın dostu kampüs anlayışının yaygınlaştırılması sağlanacaktır.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4629752" y="3128211"/>
            <a:ext cx="6728059" cy="248868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PAMUKKALE ÜNİVERSİTESİ CİNSİYET EŞİTLİĞİ PLANI</a:t>
            </a:r>
          </a:p>
          <a:p>
            <a:pPr algn="ctr"/>
            <a:r>
              <a:rPr lang="tr-TR" sz="2000" b="1" dirty="0" smtClean="0"/>
              <a:t>2022-2025</a:t>
            </a:r>
            <a:endParaRPr lang="tr-TR" sz="2000" b="1" dirty="0"/>
          </a:p>
        </p:txBody>
      </p:sp>
      <p:sp>
        <p:nvSpPr>
          <p:cNvPr id="7" name="Sağa Bükülü Ok 6"/>
          <p:cNvSpPr/>
          <p:nvPr/>
        </p:nvSpPr>
        <p:spPr>
          <a:xfrm rot="20078216">
            <a:off x="2012125" y="2338815"/>
            <a:ext cx="1567718" cy="2858703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62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PAÜ CİNSİYET EŞİTLİĞİ PLANI 2022-2025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664141" y="2258243"/>
            <a:ext cx="111171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0" i="0" dirty="0" smtClean="0">
                <a:solidFill>
                  <a:srgbClr val="212529"/>
                </a:solidFill>
                <a:effectLst/>
                <a:latin typeface="Roboto"/>
              </a:rPr>
              <a:t>Toplumsal Cinsiyet Eşitliği Planı, kurumsal yapıda kadın ve erkek arasındaki eşitsizliği devam ettiren sorunları orta vadede aşmayı amaçlamaktadır. </a:t>
            </a:r>
          </a:p>
          <a:p>
            <a:pPr algn="ctr"/>
            <a:endParaRPr lang="tr-TR" sz="2000" dirty="0">
              <a:solidFill>
                <a:srgbClr val="212529"/>
              </a:solidFill>
              <a:latin typeface="Roboto"/>
            </a:endParaRPr>
          </a:p>
          <a:p>
            <a:pPr algn="ctr"/>
            <a:r>
              <a:rPr lang="tr-TR" sz="2000" b="0" i="0" dirty="0" smtClean="0">
                <a:solidFill>
                  <a:srgbClr val="212529"/>
                </a:solidFill>
                <a:effectLst/>
                <a:latin typeface="Roboto"/>
              </a:rPr>
              <a:t>Üç yıllık bir dönemi (2022-2025) kapsayan bu eylem planının uygulanması Üniversite Senatosu tarafından garanti altına alınmış olup Pamukkale Üniversitesi Kadın Sorunları Araştırma ve Uygulama Merkezi (KASUAM) ve Toplumsal Cinsiyet Eşitliği Komitesi tarafından yürütülecek ve izlenecektir. </a:t>
            </a:r>
            <a:endParaRPr lang="tr-TR" sz="2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776" y="130294"/>
            <a:ext cx="1964003" cy="196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4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1058780" y="462013"/>
            <a:ext cx="10299031" cy="150154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4.5.4. Üniversitelerde kadına yönelik şiddet konusunda seminer, panel, atölye çalışması gerçekleştirilecektir.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4966636" y="4167739"/>
            <a:ext cx="6343049" cy="240631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KURS 4: Olgu Örnekleriyle Madde Bağımlılığında Vaka Yönetimi</a:t>
            </a:r>
            <a:br>
              <a:rPr lang="tr-TR" sz="2000" b="1" dirty="0" smtClean="0"/>
            </a:br>
            <a:r>
              <a:rPr lang="tr-TR" sz="2000" b="1" dirty="0" smtClean="0"/>
              <a:t/>
            </a:r>
            <a:br>
              <a:rPr lang="tr-TR" sz="2000" b="1" dirty="0" smtClean="0"/>
            </a:br>
            <a:r>
              <a:rPr lang="tr-TR" sz="2000" b="1" dirty="0" smtClean="0"/>
              <a:t>Gebelik ve Eroin Kullanım Bozukluğu: </a:t>
            </a:r>
            <a:br>
              <a:rPr lang="tr-TR" sz="2000" b="1" dirty="0" smtClean="0"/>
            </a:br>
            <a:r>
              <a:rPr lang="tr-TR" sz="2000" b="1" dirty="0" smtClean="0"/>
              <a:t>Tamam mı? Devam mı?</a:t>
            </a:r>
          </a:p>
          <a:p>
            <a:pPr algn="ctr"/>
            <a:endParaRPr lang="tr-TR" sz="2000" b="1" dirty="0" smtClean="0"/>
          </a:p>
          <a:p>
            <a:pPr algn="ctr"/>
            <a:r>
              <a:rPr lang="tr-TR" sz="2000" b="1" dirty="0" smtClean="0"/>
              <a:t>Doç. Dr. Tuğçe Toker Uğurlu</a:t>
            </a:r>
            <a:endParaRPr lang="tr-TR" sz="2000" b="1" dirty="0"/>
          </a:p>
        </p:txBody>
      </p:sp>
      <p:sp>
        <p:nvSpPr>
          <p:cNvPr id="7" name="Sağa Bükülü Ok 6"/>
          <p:cNvSpPr/>
          <p:nvPr/>
        </p:nvSpPr>
        <p:spPr>
          <a:xfrm rot="20078216">
            <a:off x="1595492" y="2314199"/>
            <a:ext cx="1567718" cy="2858703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64"/>
          <a:stretch/>
        </p:blipFill>
        <p:spPr>
          <a:xfrm>
            <a:off x="2512195" y="2781701"/>
            <a:ext cx="9265920" cy="121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2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1058780" y="462013"/>
            <a:ext cx="10299031" cy="150154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4.5.4. Üniversitelerde kadına yönelik şiddet konusunda seminer, panel, atölye çalışması gerçekleştirilecektir.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4504623" y="4145173"/>
            <a:ext cx="5236144" cy="240631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PANEL: KADIN, DEPRESYON VE ŞİDDET</a:t>
            </a:r>
            <a:br>
              <a:rPr lang="tr-TR" sz="2000" b="1" dirty="0" smtClean="0"/>
            </a:br>
            <a:endParaRPr lang="tr-TR" sz="2000" b="1" dirty="0" smtClean="0"/>
          </a:p>
          <a:p>
            <a:pPr algn="ctr"/>
            <a:r>
              <a:rPr lang="tr-TR" sz="2000" b="1" dirty="0" smtClean="0"/>
              <a:t>Prof. Dr. Nalan Kalkan </a:t>
            </a:r>
            <a:r>
              <a:rPr lang="tr-TR" sz="2000" b="1" dirty="0" err="1" smtClean="0"/>
              <a:t>Oğuzhanoğlu</a:t>
            </a:r>
            <a:endParaRPr lang="tr-TR" sz="2000" b="1" dirty="0" smtClean="0"/>
          </a:p>
          <a:p>
            <a:pPr algn="ctr"/>
            <a:r>
              <a:rPr lang="tr-TR" sz="2000" b="1" dirty="0" smtClean="0"/>
              <a:t>Prof. Dr. Figen </a:t>
            </a:r>
            <a:r>
              <a:rPr lang="tr-TR" sz="2000" b="1" dirty="0" err="1" smtClean="0"/>
              <a:t>Ateşci</a:t>
            </a:r>
            <a:endParaRPr lang="tr-TR" sz="2000" b="1" dirty="0" smtClean="0"/>
          </a:p>
          <a:p>
            <a:pPr algn="ctr"/>
            <a:r>
              <a:rPr lang="tr-TR" sz="2000" b="1" dirty="0" smtClean="0"/>
              <a:t>Prof. Dr. </a:t>
            </a:r>
            <a:r>
              <a:rPr lang="tr-TR" sz="2000" b="1" dirty="0" err="1" smtClean="0"/>
              <a:t>Fisun</a:t>
            </a:r>
            <a:r>
              <a:rPr lang="tr-TR" sz="2000" b="1" dirty="0" smtClean="0"/>
              <a:t> Akdeniz</a:t>
            </a:r>
          </a:p>
          <a:p>
            <a:pPr algn="ctr"/>
            <a:r>
              <a:rPr lang="tr-TR" sz="2000" b="1" dirty="0" smtClean="0"/>
              <a:t>Doç. Dr. Münevver Hacıoğlu Yıldırım</a:t>
            </a:r>
            <a:endParaRPr lang="tr-TR" sz="2000" b="1" dirty="0"/>
          </a:p>
        </p:txBody>
      </p:sp>
      <p:sp>
        <p:nvSpPr>
          <p:cNvPr id="7" name="Sağa Bükülü Ok 6"/>
          <p:cNvSpPr/>
          <p:nvPr/>
        </p:nvSpPr>
        <p:spPr>
          <a:xfrm rot="20078216">
            <a:off x="1434972" y="2350320"/>
            <a:ext cx="1780756" cy="3055968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954" y="2365177"/>
            <a:ext cx="8970746" cy="137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5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651057" y="2300437"/>
            <a:ext cx="5428649" cy="3234089"/>
          </a:xfrm>
          <a:prstGeom prst="rect">
            <a:avLst/>
          </a:prstGeom>
        </p:spPr>
      </p:pic>
      <p:pic>
        <p:nvPicPr>
          <p:cNvPr id="4" name="Resim 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7436" y="-307437"/>
            <a:ext cx="6858001" cy="74728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481" y="0"/>
            <a:ext cx="8175519" cy="137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7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536</Words>
  <Application>Microsoft Office PowerPoint</Application>
  <PresentationFormat>Geniş ekran</PresentationFormat>
  <Paragraphs>66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Times New Roman</vt:lpstr>
      <vt:lpstr>Office Teması</vt:lpstr>
      <vt:lpstr>PowerPoint Sunusu</vt:lpstr>
      <vt:lpstr>KASUAM 2023 YILI FAALİYET PLANI HEDEFLERİ</vt:lpstr>
      <vt:lpstr>PowerPoint Sunusu</vt:lpstr>
      <vt:lpstr>PowerPoint Sunusu</vt:lpstr>
      <vt:lpstr>PowerPoint Sunusu</vt:lpstr>
      <vt:lpstr>PAÜ CİNSİYET EŞİTLİĞİ PLANI 2022-2025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TEŞEKKÜRLER…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PAÜ KASUAM 2023 YILI FAALİYETLERİ</dc:title>
  <dc:creator>adalya</dc:creator>
  <cp:lastModifiedBy>TTU</cp:lastModifiedBy>
  <cp:revision>21</cp:revision>
  <dcterms:created xsi:type="dcterms:W3CDTF">2023-11-07T17:18:11Z</dcterms:created>
  <dcterms:modified xsi:type="dcterms:W3CDTF">2023-11-08T06:27:48Z</dcterms:modified>
</cp:coreProperties>
</file>