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122"/>
  </p:notesMasterIdLst>
  <p:handoutMasterIdLst>
    <p:handoutMasterId r:id="rId123"/>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472" r:id="rId14"/>
    <p:sldId id="470" r:id="rId15"/>
    <p:sldId id="471" r:id="rId16"/>
    <p:sldId id="261" r:id="rId17"/>
    <p:sldId id="331" r:id="rId18"/>
    <p:sldId id="422" r:id="rId19"/>
    <p:sldId id="406" r:id="rId20"/>
    <p:sldId id="405" r:id="rId21"/>
    <p:sldId id="333" r:id="rId22"/>
    <p:sldId id="336" r:id="rId23"/>
    <p:sldId id="373" r:id="rId24"/>
    <p:sldId id="351" r:id="rId25"/>
    <p:sldId id="337" r:id="rId26"/>
    <p:sldId id="397" r:id="rId27"/>
    <p:sldId id="338" r:id="rId28"/>
    <p:sldId id="339" r:id="rId29"/>
    <p:sldId id="340" r:id="rId30"/>
    <p:sldId id="341" r:id="rId31"/>
    <p:sldId id="342" r:id="rId32"/>
    <p:sldId id="343" r:id="rId33"/>
    <p:sldId id="407" r:id="rId34"/>
    <p:sldId id="344" r:id="rId35"/>
    <p:sldId id="408" r:id="rId36"/>
    <p:sldId id="398" r:id="rId37"/>
    <p:sldId id="399" r:id="rId38"/>
    <p:sldId id="349" r:id="rId39"/>
    <p:sldId id="409" r:id="rId40"/>
    <p:sldId id="353" r:id="rId41"/>
    <p:sldId id="352" r:id="rId42"/>
    <p:sldId id="354" r:id="rId43"/>
    <p:sldId id="355" r:id="rId44"/>
    <p:sldId id="390" r:id="rId45"/>
    <p:sldId id="420" r:id="rId46"/>
    <p:sldId id="287" r:id="rId47"/>
    <p:sldId id="473" r:id="rId48"/>
    <p:sldId id="475" r:id="rId49"/>
    <p:sldId id="391" r:id="rId50"/>
    <p:sldId id="273" r:id="rId51"/>
    <p:sldId id="392" r:id="rId52"/>
    <p:sldId id="393" r:id="rId53"/>
    <p:sldId id="394" r:id="rId54"/>
    <p:sldId id="356" r:id="rId55"/>
    <p:sldId id="395" r:id="rId56"/>
    <p:sldId id="381" r:id="rId57"/>
    <p:sldId id="357" r:id="rId58"/>
    <p:sldId id="361" r:id="rId59"/>
    <p:sldId id="432" r:id="rId60"/>
    <p:sldId id="438" r:id="rId61"/>
    <p:sldId id="440" r:id="rId62"/>
    <p:sldId id="439" r:id="rId63"/>
    <p:sldId id="278" r:id="rId64"/>
    <p:sldId id="411" r:id="rId65"/>
    <p:sldId id="413" r:id="rId66"/>
    <p:sldId id="388" r:id="rId67"/>
    <p:sldId id="403" r:id="rId68"/>
    <p:sldId id="412" r:id="rId69"/>
    <p:sldId id="435" r:id="rId70"/>
    <p:sldId id="283" r:id="rId71"/>
    <p:sldId id="374" r:id="rId72"/>
    <p:sldId id="386" r:id="rId73"/>
    <p:sldId id="375" r:id="rId74"/>
    <p:sldId id="385" r:id="rId75"/>
    <p:sldId id="404" r:id="rId76"/>
    <p:sldId id="423" r:id="rId77"/>
    <p:sldId id="415" r:id="rId78"/>
    <p:sldId id="421" r:id="rId79"/>
    <p:sldId id="416" r:id="rId80"/>
    <p:sldId id="437" r:id="rId81"/>
    <p:sldId id="424" r:id="rId82"/>
    <p:sldId id="436" r:id="rId83"/>
    <p:sldId id="425" r:id="rId84"/>
    <p:sldId id="426" r:id="rId85"/>
    <p:sldId id="431" r:id="rId86"/>
    <p:sldId id="443" r:id="rId87"/>
    <p:sldId id="444" r:id="rId88"/>
    <p:sldId id="445" r:id="rId89"/>
    <p:sldId id="446" r:id="rId90"/>
    <p:sldId id="447" r:id="rId91"/>
    <p:sldId id="449" r:id="rId92"/>
    <p:sldId id="450" r:id="rId93"/>
    <p:sldId id="453" r:id="rId94"/>
    <p:sldId id="451" r:id="rId95"/>
    <p:sldId id="454" r:id="rId96"/>
    <p:sldId id="455" r:id="rId97"/>
    <p:sldId id="476" r:id="rId98"/>
    <p:sldId id="478" r:id="rId99"/>
    <p:sldId id="479" r:id="rId100"/>
    <p:sldId id="456" r:id="rId101"/>
    <p:sldId id="452" r:id="rId102"/>
    <p:sldId id="457" r:id="rId103"/>
    <p:sldId id="458" r:id="rId104"/>
    <p:sldId id="459" r:id="rId105"/>
    <p:sldId id="350" r:id="rId106"/>
    <p:sldId id="460" r:id="rId107"/>
    <p:sldId id="461" r:id="rId108"/>
    <p:sldId id="462" r:id="rId109"/>
    <p:sldId id="463" r:id="rId110"/>
    <p:sldId id="464" r:id="rId111"/>
    <p:sldId id="465" r:id="rId112"/>
    <p:sldId id="466" r:id="rId113"/>
    <p:sldId id="358" r:id="rId114"/>
    <p:sldId id="359" r:id="rId115"/>
    <p:sldId id="360" r:id="rId116"/>
    <p:sldId id="467" r:id="rId117"/>
    <p:sldId id="362" r:id="rId118"/>
    <p:sldId id="468" r:id="rId119"/>
    <p:sldId id="469" r:id="rId120"/>
    <p:sldId id="430" r:id="rId121"/>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drem Pdrem" initials="PP" lastIdx="0" clrIdx="0">
    <p:extLst>
      <p:ext uri="{19B8F6BF-5375-455C-9EA6-DF929625EA0E}">
        <p15:presenceInfo xmlns:p15="http://schemas.microsoft.com/office/powerpoint/2012/main" userId="Pdrem Pdre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4" autoAdjust="0"/>
    <p:restoredTop sz="92992" autoAdjust="0"/>
  </p:normalViewPr>
  <p:slideViewPr>
    <p:cSldViewPr snapToGrid="0">
      <p:cViewPr varScale="1">
        <p:scale>
          <a:sx n="117" d="100"/>
          <a:sy n="117" d="100"/>
        </p:scale>
        <p:origin x="192" y="82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t>
          </a:r>
          <a:r>
            <a:rPr lang="tr-TR" sz="1600" dirty="0" err="1"/>
            <a:t>Mahmud</a:t>
          </a:r>
          <a:r>
            <a:rPr lang="tr-TR" sz="1600" dirty="0"/>
            <a:t> GÜNGÖR </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Mehmet İNEL </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Ersan ÖZ </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CA90AC0A-26E0-4267-89D7-4DD7BEDFBD97}">
      <dgm:prSet phldrT="[Metin]"/>
      <dgm:spPr/>
      <dgm:t>
        <a:bodyPr/>
        <a:lstStyle/>
        <a:p>
          <a:r>
            <a:rPr lang="tr-TR" b="1" dirty="0"/>
            <a:t>REKTÖR YARDIMCISI</a:t>
          </a:r>
        </a:p>
        <a:p>
          <a:r>
            <a:rPr lang="tr-TR" b="0" dirty="0"/>
            <a:t>Prof. Dr. İbrahim TÜRKÇÜER </a:t>
          </a:r>
        </a:p>
      </dgm:t>
    </dgm:pt>
    <dgm:pt modelId="{461B64C8-1114-46C4-853A-DDCF6A4EEF9D}" type="parTrans" cxnId="{A34D8146-42B4-40E7-AF94-ABA52B374D65}">
      <dgm:prSet/>
      <dgm:spPr/>
      <dgm:t>
        <a:bodyPr/>
        <a:lstStyle/>
        <a:p>
          <a:endParaRPr lang="tr-TR"/>
        </a:p>
      </dgm:t>
    </dgm:pt>
    <dgm:pt modelId="{0F0280A8-0CEC-4D36-BDA9-F278E15183FD}" type="sibTrans" cxnId="{A34D8146-42B4-40E7-AF94-ABA52B374D65}">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2"/>
      <dgm:spPr/>
    </dgm:pt>
    <dgm:pt modelId="{B72984D9-24C2-4724-8522-BEC87656CF6C}" type="pres">
      <dgm:prSet presAssocID="{3ADE898B-3499-4786-A297-02479B17B3A6}" presName="text" presStyleLbl="fgAcc0" presStyleIdx="0" presStyleCnt="2" custScaleX="133469" custLinFactNeighborX="-3762" custLinFactNeighborY="3386">
        <dgm:presLayoutVars>
          <dgm:chPref val="3"/>
        </dgm:presLayoutVars>
      </dgm:prSet>
      <dgm:spPr/>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pt>
    <dgm:pt modelId="{290755A7-AE63-4EF9-93D2-C6AB76267285}" type="pres">
      <dgm:prSet presAssocID="{93461D05-5063-40B6-84AE-716274399DC7}" presName="hierChild3" presStyleCnt="0"/>
      <dgm:spPr/>
    </dgm:pt>
    <dgm:pt modelId="{15BCE840-1266-47DB-BAEB-DDE5A894BA2A}" type="pres">
      <dgm:prSet presAssocID="{CA90AC0A-26E0-4267-89D7-4DD7BEDFBD97}" presName="hierRoot1" presStyleCnt="0"/>
      <dgm:spPr/>
    </dgm:pt>
    <dgm:pt modelId="{36224876-1629-4F16-9411-40B097C01236}" type="pres">
      <dgm:prSet presAssocID="{CA90AC0A-26E0-4267-89D7-4DD7BEDFBD97}" presName="composite" presStyleCnt="0"/>
      <dgm:spPr/>
    </dgm:pt>
    <dgm:pt modelId="{44A4A3E4-0E17-429E-A5D9-F89545115AC9}" type="pres">
      <dgm:prSet presAssocID="{CA90AC0A-26E0-4267-89D7-4DD7BEDFBD97}" presName="background" presStyleLbl="node0" presStyleIdx="1" presStyleCnt="2"/>
      <dgm:spPr/>
    </dgm:pt>
    <dgm:pt modelId="{F9BEB341-FD56-4964-992B-77787026BF5F}" type="pres">
      <dgm:prSet presAssocID="{CA90AC0A-26E0-4267-89D7-4DD7BEDFBD97}" presName="text" presStyleLbl="fgAcc0" presStyleIdx="1" presStyleCnt="2" custLinFactY="28855" custLinFactNeighborX="35106" custLinFactNeighborY="100000">
        <dgm:presLayoutVars>
          <dgm:chPref val="3"/>
        </dgm:presLayoutVars>
      </dgm:prSet>
      <dgm:spPr/>
    </dgm:pt>
    <dgm:pt modelId="{87D24FA5-6347-4D8C-B52E-465EAAF27617}" type="pres">
      <dgm:prSet presAssocID="{CA90AC0A-26E0-4267-89D7-4DD7BEDFBD97}" presName="hierChild2" presStyleCnt="0"/>
      <dgm:spPr/>
    </dgm:pt>
  </dgm:ptLst>
  <dgm:cxnLst>
    <dgm:cxn modelId="{37242943-623C-4251-AB56-BE7463D6A93F}" type="presOf" srcId="{93461D05-5063-40B6-84AE-716274399DC7}" destId="{37603A01-88FD-45CD-9CE1-DA45075DDAFE}" srcOrd="0" destOrd="0" presId="urn:microsoft.com/office/officeart/2005/8/layout/hierarchy1"/>
    <dgm:cxn modelId="{A34D8146-42B4-40E7-AF94-ABA52B374D65}" srcId="{2C96B739-9F97-46C0-B76A-2CB52DFE04E6}" destId="{CA90AC0A-26E0-4267-89D7-4DD7BEDFBD97}" srcOrd="1" destOrd="0" parTransId="{461B64C8-1114-46C4-853A-DDCF6A4EEF9D}" sibTransId="{0F0280A8-0CEC-4D36-BDA9-F278E15183FD}"/>
    <dgm:cxn modelId="{C5B1A44E-E442-4792-8E60-7CC2ACF88443}" type="presOf" srcId="{987259EA-9F13-4A73-A7BD-F7855D780085}" destId="{B7709C76-3FD9-417D-B1B8-51B9EB1CB2C6}" srcOrd="0" destOrd="0" presId="urn:microsoft.com/office/officeart/2005/8/layout/hierarchy1"/>
    <dgm:cxn modelId="{3EDDDF62-A5F8-4BBE-B80D-B57D5C388CBA}" type="presOf" srcId="{CA90AC0A-26E0-4267-89D7-4DD7BEDFBD97}" destId="{F9BEB341-FD56-4964-992B-77787026BF5F}"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136912B2-74AE-461F-A7A1-18CD98ADA46C}" type="presOf" srcId="{2C96B739-9F97-46C0-B76A-2CB52DFE04E6}" destId="{4C22544B-E17B-4FC6-BCE1-BCFBCB2168D5}"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8CB822B5-29B2-4BEF-83C7-F3FB9568F76E}" type="presOf" srcId="{3ADE898B-3499-4786-A297-02479B17B3A6}" destId="{B72984D9-24C2-4724-8522-BEC87656CF6C}" srcOrd="0" destOrd="0" presId="urn:microsoft.com/office/officeart/2005/8/layout/hierarchy1"/>
    <dgm:cxn modelId="{B0FD8ED2-6B97-470A-B751-E34CFA581B95}" type="presOf" srcId="{F35B3B63-A517-43E2-B8F4-D4F24259DAD0}" destId="{4B10727F-1291-4BCB-9E65-61C5D28F851F}"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766D0EE6-1BFB-4529-94DE-EA1A5735E330}" type="presOf" srcId="{B8000792-2B1B-4AB5-8A13-3AF23A929897}" destId="{D9753188-1936-4EE5-8CEA-93FE745C7FE8}" srcOrd="0" destOrd="0" presId="urn:microsoft.com/office/officeart/2005/8/layout/hierarchy1"/>
    <dgm:cxn modelId="{3B7F0140-BE6D-46AF-945E-8937FA0F092B}" type="presParOf" srcId="{4C22544B-E17B-4FC6-BCE1-BCFBCB2168D5}" destId="{CAEE46B8-DE92-4967-B8E7-AD2F648EB40E}" srcOrd="0" destOrd="0" presId="urn:microsoft.com/office/officeart/2005/8/layout/hierarchy1"/>
    <dgm:cxn modelId="{A15CE20A-E11A-4CC2-B221-327D78132108}" type="presParOf" srcId="{CAEE46B8-DE92-4967-B8E7-AD2F648EB40E}" destId="{3DE78937-AE13-4118-8126-FB3DF6E08DFD}" srcOrd="0" destOrd="0" presId="urn:microsoft.com/office/officeart/2005/8/layout/hierarchy1"/>
    <dgm:cxn modelId="{964A6223-BCD4-43B5-9B68-04E3B7653E21}" type="presParOf" srcId="{3DE78937-AE13-4118-8126-FB3DF6E08DFD}" destId="{34FD37A4-28A6-49BE-B5CF-E10558B2A02E}" srcOrd="0" destOrd="0" presId="urn:microsoft.com/office/officeart/2005/8/layout/hierarchy1"/>
    <dgm:cxn modelId="{47EC2C86-A174-4063-B00B-50BDF253E330}" type="presParOf" srcId="{3DE78937-AE13-4118-8126-FB3DF6E08DFD}" destId="{B72984D9-24C2-4724-8522-BEC87656CF6C}" srcOrd="1" destOrd="0" presId="urn:microsoft.com/office/officeart/2005/8/layout/hierarchy1"/>
    <dgm:cxn modelId="{1BA53C03-3614-4833-8CB9-95E043EE686B}" type="presParOf" srcId="{CAEE46B8-DE92-4967-B8E7-AD2F648EB40E}" destId="{29C742F7-BBE2-4230-8764-2CF804B22C33}" srcOrd="1" destOrd="0" presId="urn:microsoft.com/office/officeart/2005/8/layout/hierarchy1"/>
    <dgm:cxn modelId="{93CCC0D4-C468-403D-84D9-FBD5241FB4D4}" type="presParOf" srcId="{29C742F7-BBE2-4230-8764-2CF804B22C33}" destId="{D9753188-1936-4EE5-8CEA-93FE745C7FE8}" srcOrd="0" destOrd="0" presId="urn:microsoft.com/office/officeart/2005/8/layout/hierarchy1"/>
    <dgm:cxn modelId="{802BF21A-CCE8-49C1-B55C-C34D3BC1382F}" type="presParOf" srcId="{29C742F7-BBE2-4230-8764-2CF804B22C33}" destId="{5F3DB532-7ADB-4E6F-ADD4-B3057A4BCA72}" srcOrd="1" destOrd="0" presId="urn:microsoft.com/office/officeart/2005/8/layout/hierarchy1"/>
    <dgm:cxn modelId="{FBC8F1C8-E1CD-4B25-A744-E820C9D18FCA}" type="presParOf" srcId="{5F3DB532-7ADB-4E6F-ADD4-B3057A4BCA72}" destId="{5CACF998-6723-47E9-8A18-3035EE0AB62B}" srcOrd="0" destOrd="0" presId="urn:microsoft.com/office/officeart/2005/8/layout/hierarchy1"/>
    <dgm:cxn modelId="{10B70958-C654-47DD-A0B1-987AD047BFD0}" type="presParOf" srcId="{5CACF998-6723-47E9-8A18-3035EE0AB62B}" destId="{9B2645A0-4323-45E6-A1A0-C5BE84282623}" srcOrd="0" destOrd="0" presId="urn:microsoft.com/office/officeart/2005/8/layout/hierarchy1"/>
    <dgm:cxn modelId="{57B75A25-5C9B-46FE-98F9-7B7AD4D475E8}" type="presParOf" srcId="{5CACF998-6723-47E9-8A18-3035EE0AB62B}" destId="{4B10727F-1291-4BCB-9E65-61C5D28F851F}" srcOrd="1" destOrd="0" presId="urn:microsoft.com/office/officeart/2005/8/layout/hierarchy1"/>
    <dgm:cxn modelId="{283BF6AF-9138-489D-9443-15ECC4DD4CA5}" type="presParOf" srcId="{5F3DB532-7ADB-4E6F-ADD4-B3057A4BCA72}" destId="{A335C440-440F-4EF7-9C06-7339961FDB1B}" srcOrd="1" destOrd="0" presId="urn:microsoft.com/office/officeart/2005/8/layout/hierarchy1"/>
    <dgm:cxn modelId="{E0CFF861-A2E8-476E-9F55-4C55F246D70E}" type="presParOf" srcId="{29C742F7-BBE2-4230-8764-2CF804B22C33}" destId="{B7709C76-3FD9-417D-B1B8-51B9EB1CB2C6}" srcOrd="2" destOrd="0" presId="urn:microsoft.com/office/officeart/2005/8/layout/hierarchy1"/>
    <dgm:cxn modelId="{91702008-6070-4BFC-BBF5-E8F47602FAA7}" type="presParOf" srcId="{29C742F7-BBE2-4230-8764-2CF804B22C33}" destId="{6101E8CE-0BB5-4C76-B18D-0941F7E6874A}" srcOrd="3" destOrd="0" presId="urn:microsoft.com/office/officeart/2005/8/layout/hierarchy1"/>
    <dgm:cxn modelId="{43CDB64A-ABD7-4EAA-857D-09FE33090D95}" type="presParOf" srcId="{6101E8CE-0BB5-4C76-B18D-0941F7E6874A}" destId="{32689E91-72AD-43C8-B741-DAEF33C74B7B}" srcOrd="0" destOrd="0" presId="urn:microsoft.com/office/officeart/2005/8/layout/hierarchy1"/>
    <dgm:cxn modelId="{B949FA61-B5D9-4E90-93D3-97733E30340E}" type="presParOf" srcId="{32689E91-72AD-43C8-B741-DAEF33C74B7B}" destId="{E78B7142-65A3-4D7F-A323-04923BA5A963}" srcOrd="0" destOrd="0" presId="urn:microsoft.com/office/officeart/2005/8/layout/hierarchy1"/>
    <dgm:cxn modelId="{5C11A1FE-F821-4F52-AF15-CB96E678C3B1}" type="presParOf" srcId="{32689E91-72AD-43C8-B741-DAEF33C74B7B}" destId="{37603A01-88FD-45CD-9CE1-DA45075DDAFE}" srcOrd="1" destOrd="0" presId="urn:microsoft.com/office/officeart/2005/8/layout/hierarchy1"/>
    <dgm:cxn modelId="{5B1B532E-4443-4BD4-81DC-437CED195162}" type="presParOf" srcId="{6101E8CE-0BB5-4C76-B18D-0941F7E6874A}" destId="{290755A7-AE63-4EF9-93D2-C6AB76267285}" srcOrd="1" destOrd="0" presId="urn:microsoft.com/office/officeart/2005/8/layout/hierarchy1"/>
    <dgm:cxn modelId="{593EAFA2-76B6-450F-ACA0-FD9907DC57D4}" type="presParOf" srcId="{4C22544B-E17B-4FC6-BCE1-BCFBCB2168D5}" destId="{15BCE840-1266-47DB-BAEB-DDE5A894BA2A}" srcOrd="1" destOrd="0" presId="urn:microsoft.com/office/officeart/2005/8/layout/hierarchy1"/>
    <dgm:cxn modelId="{586DFCBD-6DF2-4728-9B1C-DB7CDE21772A}" type="presParOf" srcId="{15BCE840-1266-47DB-BAEB-DDE5A894BA2A}" destId="{36224876-1629-4F16-9411-40B097C01236}" srcOrd="0" destOrd="0" presId="urn:microsoft.com/office/officeart/2005/8/layout/hierarchy1"/>
    <dgm:cxn modelId="{DC245EB0-6EE0-458D-AA2E-8585876F8C0E}" type="presParOf" srcId="{36224876-1629-4F16-9411-40B097C01236}" destId="{44A4A3E4-0E17-429E-A5D9-F89545115AC9}" srcOrd="0" destOrd="0" presId="urn:microsoft.com/office/officeart/2005/8/layout/hierarchy1"/>
    <dgm:cxn modelId="{073E1261-F212-4DD7-B82A-94B36D5D1280}" type="presParOf" srcId="{36224876-1629-4F16-9411-40B097C01236}" destId="{F9BEB341-FD56-4964-992B-77787026BF5F}" srcOrd="1" destOrd="0" presId="urn:microsoft.com/office/officeart/2005/8/layout/hierarchy1"/>
    <dgm:cxn modelId="{97AF97A5-07D4-41A8-B1DD-FC6682921571}" type="presParOf" srcId="{15BCE840-1266-47DB-BAEB-DDE5A894BA2A}" destId="{87D24FA5-6347-4D8C-B52E-465EAAF2761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Fatih IŞIK </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 YARDIMCISI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Bilal BOZOĞLU </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pt>
    <dgm:pt modelId="{7199509C-36DF-4ED5-8926-0C2B2505BC90}" type="pres">
      <dgm:prSet presAssocID="{B373045E-D1DD-4606-B10D-55423BA9EAA9}" presName="rootConnector1" presStyleLbl="node1" presStyleIdx="0" presStyleCnt="0"/>
      <dgm:spPr/>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pt>
    <dgm:pt modelId="{BCFDFC24-081F-4312-B77E-A359892F16CF}" type="pres">
      <dgm:prSet presAssocID="{A56C28C3-D77D-4804-84E4-EBEA4546375C}" presName="rootConnector" presStyleLbl="node2" presStyleIdx="0" presStyleCnt="4"/>
      <dgm:spPr/>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pt>
    <dgm:pt modelId="{35D33F6A-5326-4DAD-8696-F79EDF32548C}" type="pres">
      <dgm:prSet presAssocID="{94E2E353-62E2-4218-BFBF-C03F2B070231}" presName="rootConnector" presStyleLbl="node2" presStyleIdx="1" presStyleCnt="4"/>
      <dgm:spPr/>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pt>
    <dgm:pt modelId="{E80218A6-574C-4898-A0CA-56319FDEF6C5}" type="pres">
      <dgm:prSet presAssocID="{EE18A607-5585-4511-B7FC-32B052D1CA6C}" presName="rootConnector" presStyleLbl="node3" presStyleIdx="0" presStyleCnt="1"/>
      <dgm:spPr/>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pt>
    <dgm:pt modelId="{CCA1E7E8-2309-4340-B6D1-B91289C147B1}" type="pres">
      <dgm:prSet presAssocID="{B627F02D-E4EC-40BA-879F-B4B11A5E50ED}" presName="rootConnector" presStyleLbl="node4" presStyleIdx="0" presStyleCnt="1"/>
      <dgm:spPr/>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pt>
    <dgm:pt modelId="{A0FD34A4-52F2-4116-9AAD-C6B216EA779F}" type="pres">
      <dgm:prSet presAssocID="{41A31E47-D659-45A4-B4C5-16C7F6B9F271}" presName="rootConnector" presStyleLbl="node2" presStyleIdx="2" presStyleCnt="4"/>
      <dgm:spPr/>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pt>
    <dgm:pt modelId="{A59A835F-5AF8-4CF3-AB01-047D0C92111D}" type="pres">
      <dgm:prSet presAssocID="{9B333C46-BDA1-4CE0-9A14-4B949462FA0F}" presName="rootConnector" presStyleLbl="node2" presStyleIdx="3" presStyleCnt="4"/>
      <dgm:spPr/>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79F19910-BFB8-445B-81EA-9AA87B646561}" type="presOf" srcId="{B627F02D-E4EC-40BA-879F-B4B11A5E50ED}" destId="{CCA1E7E8-2309-4340-B6D1-B91289C147B1}"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69C79E24-8F3D-475F-9892-BA42899A4F6C}" type="presOf" srcId="{B627F02D-E4EC-40BA-879F-B4B11A5E50ED}" destId="{8F22D1B3-60E1-4BF7-8F94-AF425CC47B61}"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AE57124F-DEC0-41A2-8D0A-DD6DDBE002A6}" type="presOf" srcId="{96153FDA-2ACB-406D-BA65-E989DC054974}" destId="{94AC3476-AB74-4E2C-AB1E-2082D9BF710C}" srcOrd="0" destOrd="0" presId="urn:microsoft.com/office/officeart/2005/8/layout/orgChart1"/>
    <dgm:cxn modelId="{CB49F150-E10C-41FF-8BF8-DD7AFDC8F46C}" type="presOf" srcId="{9B333C46-BDA1-4CE0-9A14-4B949462FA0F}" destId="{A59A835F-5AF8-4CF3-AB01-047D0C92111D}" srcOrd="1" destOrd="0" presId="urn:microsoft.com/office/officeart/2005/8/layout/orgChart1"/>
    <dgm:cxn modelId="{B6205763-24B5-4595-8CF9-386A6C933C4A}" type="presOf" srcId="{41A31E47-D659-45A4-B4C5-16C7F6B9F271}" destId="{5D7D71E3-5A74-47E2-B2D8-D62B9CA5C6E9}" srcOrd="0"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F2E1A3A2-D3C9-4C1E-8682-EB68B7B2F27E}" type="presOf" srcId="{13B0A4F8-B14C-4912-8E8D-DB3113385D4B}" destId="{8EBE0991-F341-47B8-9F87-87F9B45DCBCF}" srcOrd="0" destOrd="0" presId="urn:microsoft.com/office/officeart/2005/8/layout/orgChart1"/>
    <dgm:cxn modelId="{77DE11A5-0F3B-439E-9730-4D3C2553E8C1}" type="presOf" srcId="{A56C28C3-D77D-4804-84E4-EBEA4546375C}" destId="{D016E18C-0EFA-4197-9D1C-A962A6FB6E02}" srcOrd="0"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727EE1A7-6A86-45AA-8DD4-57E1EE29291F}" type="presOf" srcId="{A56C28C3-D77D-4804-84E4-EBEA4546375C}" destId="{BCFDFC24-081F-4312-B77E-A359892F16CF}"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8BF99D0-D240-4857-A219-E503A945CF30}" type="presOf" srcId="{516C5814-66BF-4399-8E6B-89E804F8E505}" destId="{D3B81FD6-26AC-49BC-9011-D3E5D6987D44}"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44E8E1D5-0276-4356-A94D-CF429AB4498B}" srcId="{94E2E353-62E2-4218-BFBF-C03F2B070231}" destId="{EE18A607-5585-4511-B7FC-32B052D1CA6C}" srcOrd="0" destOrd="0" parTransId="{516C5814-66BF-4399-8E6B-89E804F8E505}" sibTransId="{F44C9018-0772-4A9C-9FBF-17C03A90E6FA}"/>
    <dgm:cxn modelId="{42CB80DB-6D50-4DB6-A430-FC795CDC19AD}" srcId="{23142766-D62E-4A07-A5B9-2BB8BF57CA24}" destId="{B373045E-D1DD-4606-B10D-55423BA9EAA9}" srcOrd="0" destOrd="0" parTransId="{A6B9D84D-E1B0-4428-8D7C-D002F54E20EF}" sibTransId="{6408105C-84D0-4B67-9D89-23B03FD5C567}"/>
    <dgm:cxn modelId="{594463DF-D267-4A53-B59F-ACF148C931E9}" srcId="{B373045E-D1DD-4606-B10D-55423BA9EAA9}" destId="{9B333C46-BDA1-4CE0-9A14-4B949462FA0F}" srcOrd="3" destOrd="0" parTransId="{13B0A4F8-B14C-4912-8E8D-DB3113385D4B}" sibTransId="{FC76D93D-7520-4E95-AE94-3CB86094E9A3}"/>
    <dgm:cxn modelId="{D8898DEC-334D-4CB5-8BBE-6D4FF6A3CF7C}" srcId="{B373045E-D1DD-4606-B10D-55423BA9EAA9}" destId="{A56C28C3-D77D-4804-84E4-EBEA4546375C}" srcOrd="0" destOrd="0" parTransId="{BF3B50E4-D294-4CE5-AF27-C22D08210662}" sibTransId="{67953AAE-A290-477E-B290-D2ACDE7A6FDD}"/>
    <dgm:cxn modelId="{4BDCBEFA-2DD2-402D-8479-B3D6559F5BD7}" type="presOf" srcId="{B60DB14B-F419-4D9D-B8C3-C2BC27092B14}" destId="{BCBD7774-2F3E-42D3-8D3C-71149891F389}"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2740889" y="1089246"/>
          <a:ext cx="989932" cy="238691"/>
        </a:xfrm>
        <a:custGeom>
          <a:avLst/>
          <a:gdLst/>
          <a:ahLst/>
          <a:cxnLst/>
          <a:rect l="0" t="0" r="0" b="0"/>
          <a:pathLst>
            <a:path>
              <a:moveTo>
                <a:pt x="0" y="0"/>
              </a:moveTo>
              <a:lnTo>
                <a:pt x="0" y="85015"/>
              </a:lnTo>
              <a:lnTo>
                <a:pt x="989932" y="85015"/>
              </a:lnTo>
              <a:lnTo>
                <a:pt x="989932" y="238691"/>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1514651" y="1089246"/>
          <a:ext cx="1226238" cy="211419"/>
        </a:xfrm>
        <a:custGeom>
          <a:avLst/>
          <a:gdLst/>
          <a:ahLst/>
          <a:cxnLst/>
          <a:rect l="0" t="0" r="0" b="0"/>
          <a:pathLst>
            <a:path>
              <a:moveTo>
                <a:pt x="1226238" y="0"/>
              </a:moveTo>
              <a:lnTo>
                <a:pt x="1226238" y="57743"/>
              </a:lnTo>
              <a:lnTo>
                <a:pt x="0" y="57743"/>
              </a:lnTo>
              <a:lnTo>
                <a:pt x="0" y="211419"/>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1633851" y="35864"/>
          <a:ext cx="2214076"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72984D9-24C2-4724-8522-BEC87656CF6C}">
      <dsp:nvSpPr>
        <dsp:cNvPr id="0" name=""/>
        <dsp:cNvSpPr/>
      </dsp:nvSpPr>
      <dsp:spPr>
        <a:xfrm>
          <a:off x="1818170" y="210967"/>
          <a:ext cx="2214076"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a:t>
          </a:r>
        </a:p>
        <a:p>
          <a:pPr marL="0" lvl="0" indent="0" algn="ctr" defTabSz="711200">
            <a:lnSpc>
              <a:spcPct val="90000"/>
            </a:lnSpc>
            <a:spcBef>
              <a:spcPct val="0"/>
            </a:spcBef>
            <a:spcAft>
              <a:spcPct val="35000"/>
            </a:spcAft>
            <a:buNone/>
          </a:pPr>
          <a:r>
            <a:rPr lang="tr-TR" sz="1600" kern="1200" dirty="0"/>
            <a:t>Prof. Dr. </a:t>
          </a:r>
          <a:r>
            <a:rPr lang="tr-TR" sz="1600" kern="1200" dirty="0" err="1"/>
            <a:t>Mahmud</a:t>
          </a:r>
          <a:r>
            <a:rPr lang="tr-TR" sz="1600" kern="1200" dirty="0"/>
            <a:t> GÜNGÖR </a:t>
          </a:r>
        </a:p>
      </dsp:txBody>
      <dsp:txXfrm>
        <a:off x="1849023" y="241820"/>
        <a:ext cx="2152370" cy="991676"/>
      </dsp:txXfrm>
    </dsp:sp>
    <dsp:sp modelId="{9B2645A0-4323-45E6-A1A0-C5BE84282623}">
      <dsp:nvSpPr>
        <dsp:cNvPr id="0" name=""/>
        <dsp:cNvSpPr/>
      </dsp:nvSpPr>
      <dsp:spPr>
        <a:xfrm>
          <a:off x="685217" y="1300666"/>
          <a:ext cx="1658869" cy="1294754"/>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B10727F-1291-4BCB-9E65-61C5D28F851F}">
      <dsp:nvSpPr>
        <dsp:cNvPr id="0" name=""/>
        <dsp:cNvSpPr/>
      </dsp:nvSpPr>
      <dsp:spPr>
        <a:xfrm>
          <a:off x="869536" y="1475769"/>
          <a:ext cx="1658869" cy="129475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kern="1200" dirty="0"/>
            <a:t>Prof. Dr. Mehmet İNEL </a:t>
          </a:r>
        </a:p>
      </dsp:txBody>
      <dsp:txXfrm>
        <a:off x="907458" y="1513691"/>
        <a:ext cx="1583025" cy="1218910"/>
      </dsp:txXfrm>
    </dsp:sp>
    <dsp:sp modelId="{E78B7142-65A3-4D7F-A323-04923BA5A963}">
      <dsp:nvSpPr>
        <dsp:cNvPr id="0" name=""/>
        <dsp:cNvSpPr/>
      </dsp:nvSpPr>
      <dsp:spPr>
        <a:xfrm>
          <a:off x="2901387" y="1327938"/>
          <a:ext cx="1658869"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37603A01-88FD-45CD-9CE1-DA45075DDAFE}">
      <dsp:nvSpPr>
        <dsp:cNvPr id="0" name=""/>
        <dsp:cNvSpPr/>
      </dsp:nvSpPr>
      <dsp:spPr>
        <a:xfrm>
          <a:off x="3085706" y="1503041"/>
          <a:ext cx="1658869"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b="0" kern="1200" dirty="0"/>
            <a:t>Prof. Dr. Ersan ÖZ </a:t>
          </a:r>
        </a:p>
      </dsp:txBody>
      <dsp:txXfrm>
        <a:off x="3116559" y="1533894"/>
        <a:ext cx="1597163" cy="991676"/>
      </dsp:txXfrm>
    </dsp:sp>
    <dsp:sp modelId="{44A4A3E4-0E17-429E-A5D9-F89545115AC9}">
      <dsp:nvSpPr>
        <dsp:cNvPr id="0" name=""/>
        <dsp:cNvSpPr/>
      </dsp:nvSpPr>
      <dsp:spPr>
        <a:xfrm>
          <a:off x="4861335" y="1357532"/>
          <a:ext cx="1658869"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9BEB341-FD56-4964-992B-77787026BF5F}">
      <dsp:nvSpPr>
        <dsp:cNvPr id="0" name=""/>
        <dsp:cNvSpPr/>
      </dsp:nvSpPr>
      <dsp:spPr>
        <a:xfrm>
          <a:off x="5045653" y="1532635"/>
          <a:ext cx="1658869"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b="0" kern="1200" dirty="0"/>
            <a:t>Prof. Dr. İbrahim TÜRKÇÜER </a:t>
          </a:r>
        </a:p>
      </dsp:txBody>
      <dsp:txXfrm>
        <a:off x="5076506" y="1563488"/>
        <a:ext cx="1597163" cy="9916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400" b="1" kern="1200" dirty="0"/>
            <a:t>GENEL SEKRETER </a:t>
          </a:r>
        </a:p>
        <a:p>
          <a:pPr marL="0" marR="0" lvl="0" indent="0" algn="ctr" defTabSz="914400" eaLnBrk="1" fontAlgn="auto" latinLnBrk="0" hangingPunct="1">
            <a:lnSpc>
              <a:spcPct val="100000"/>
            </a:lnSpc>
            <a:spcBef>
              <a:spcPts val="0"/>
            </a:spcBef>
            <a:spcAft>
              <a:spcPts val="0"/>
            </a:spcAft>
            <a:buClrTx/>
            <a:buSzTx/>
            <a:buFontTx/>
            <a:buNone/>
            <a:tabLst/>
            <a:defRPr/>
          </a:pPr>
          <a:r>
            <a:rPr lang="tr-TR" sz="1400" b="0" kern="1200" dirty="0"/>
            <a:t>Fatih IŞIK </a:t>
          </a:r>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400" b="1" kern="1200" dirty="0"/>
            <a:t>GENEL SEKRETER YARDIMCISI  </a:t>
          </a:r>
        </a:p>
        <a:p>
          <a:pPr marL="0" marR="0" lvl="0" indent="0" algn="ctr" defTabSz="914400" eaLnBrk="1" fontAlgn="auto" latinLnBrk="0" hangingPunct="1">
            <a:lnSpc>
              <a:spcPct val="100000"/>
            </a:lnSpc>
            <a:spcBef>
              <a:spcPts val="0"/>
            </a:spcBef>
            <a:spcAft>
              <a:spcPts val="0"/>
            </a:spcAft>
            <a:buClrTx/>
            <a:buSzTx/>
            <a:buFontTx/>
            <a:buNone/>
            <a:tabLst/>
            <a:defRPr/>
          </a:pPr>
          <a:r>
            <a:rPr lang="tr-TR" sz="1400" b="0" kern="1200" dirty="0"/>
            <a:t>Bilal BOZOĞLU </a:t>
          </a:r>
        </a:p>
      </dsp:txBody>
      <dsp:txXfrm>
        <a:off x="1195055" y="29185"/>
        <a:ext cx="1510847" cy="9380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16.09.2025</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16.09.2025</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5</a:t>
            </a:fld>
            <a:endParaRPr lang="tr-TR"/>
          </a:p>
        </p:txBody>
      </p:sp>
    </p:spTree>
    <p:extLst>
      <p:ext uri="{BB962C8B-B14F-4D97-AF65-F5344CB8AC3E}">
        <p14:creationId xmlns:p14="http://schemas.microsoft.com/office/powerpoint/2010/main" val="2624982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99:notes"/>
          <p:cNvSpPr txBox="1">
            <a:spLocks noGrp="1"/>
          </p:cNvSpPr>
          <p:nvPr>
            <p:ph type="body" idx="1"/>
          </p:nvPr>
        </p:nvSpPr>
        <p:spPr>
          <a:xfrm>
            <a:off x="986632" y="3241586"/>
            <a:ext cx="7893050" cy="265220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4" name="Google Shape;1014;p99: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100:notes"/>
          <p:cNvSpPr txBox="1">
            <a:spLocks noGrp="1"/>
          </p:cNvSpPr>
          <p:nvPr>
            <p:ph type="body" idx="1"/>
          </p:nvPr>
        </p:nvSpPr>
        <p:spPr>
          <a:xfrm>
            <a:off x="986632" y="3241586"/>
            <a:ext cx="7893050" cy="265220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2" name="Google Shape;1042;p100: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101:notes"/>
          <p:cNvSpPr txBox="1">
            <a:spLocks noGrp="1"/>
          </p:cNvSpPr>
          <p:nvPr>
            <p:ph type="body" idx="1"/>
          </p:nvPr>
        </p:nvSpPr>
        <p:spPr>
          <a:xfrm>
            <a:off x="986632" y="3241586"/>
            <a:ext cx="7893050" cy="265220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0" name="Google Shape;1050;p101: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p102:notes"/>
          <p:cNvSpPr txBox="1">
            <a:spLocks noGrp="1"/>
          </p:cNvSpPr>
          <p:nvPr>
            <p:ph type="body" idx="1"/>
          </p:nvPr>
        </p:nvSpPr>
        <p:spPr>
          <a:xfrm>
            <a:off x="986632" y="3241586"/>
            <a:ext cx="7893050" cy="265220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3" name="Google Shape;1063;p102: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103:notes"/>
          <p:cNvSpPr txBox="1">
            <a:spLocks noGrp="1"/>
          </p:cNvSpPr>
          <p:nvPr>
            <p:ph type="body" idx="1"/>
          </p:nvPr>
        </p:nvSpPr>
        <p:spPr>
          <a:xfrm>
            <a:off x="986632" y="3241586"/>
            <a:ext cx="7893050" cy="265220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5" name="Google Shape;1075;p103: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104:notes"/>
          <p:cNvSpPr txBox="1">
            <a:spLocks noGrp="1"/>
          </p:cNvSpPr>
          <p:nvPr>
            <p:ph type="body" idx="1"/>
          </p:nvPr>
        </p:nvSpPr>
        <p:spPr>
          <a:xfrm>
            <a:off x="986632" y="3241586"/>
            <a:ext cx="7893050" cy="265220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3" name="Google Shape;1083;p104: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105:notes"/>
          <p:cNvSpPr txBox="1">
            <a:spLocks noGrp="1"/>
          </p:cNvSpPr>
          <p:nvPr>
            <p:ph type="body" idx="1"/>
          </p:nvPr>
        </p:nvSpPr>
        <p:spPr>
          <a:xfrm>
            <a:off x="986632" y="3241586"/>
            <a:ext cx="7893050" cy="265220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0" name="Google Shape;1090;p105: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106:notes"/>
          <p:cNvSpPr txBox="1">
            <a:spLocks noGrp="1"/>
          </p:cNvSpPr>
          <p:nvPr>
            <p:ph type="body" idx="1"/>
          </p:nvPr>
        </p:nvSpPr>
        <p:spPr>
          <a:xfrm>
            <a:off x="986632" y="3241586"/>
            <a:ext cx="7893050" cy="265220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2" name="Google Shape;1112;p106: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107:notes"/>
          <p:cNvSpPr txBox="1">
            <a:spLocks noGrp="1"/>
          </p:cNvSpPr>
          <p:nvPr>
            <p:ph type="body" idx="1"/>
          </p:nvPr>
        </p:nvSpPr>
        <p:spPr>
          <a:xfrm>
            <a:off x="986632" y="3241586"/>
            <a:ext cx="7893050" cy="265220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0" name="Google Shape;1120;p107: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83</a:t>
            </a:fld>
            <a:endParaRPr lang="tr-TR"/>
          </a:p>
        </p:txBody>
      </p:sp>
    </p:spTree>
    <p:extLst>
      <p:ext uri="{BB962C8B-B14F-4D97-AF65-F5344CB8AC3E}">
        <p14:creationId xmlns:p14="http://schemas.microsoft.com/office/powerpoint/2010/main" val="1043558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84</a:t>
            </a:fld>
            <a:endParaRPr lang="tr-TR"/>
          </a:p>
        </p:txBody>
      </p:sp>
    </p:spTree>
    <p:extLst>
      <p:ext uri="{BB962C8B-B14F-4D97-AF65-F5344CB8AC3E}">
        <p14:creationId xmlns:p14="http://schemas.microsoft.com/office/powerpoint/2010/main" val="3336294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a:t>Bugün, anabilim dalı, alanındaki gelişmeleri takip ederek eğitim öğretim faaliyetlerini sürdürmekte ve sürekli olarak niteliksel ve niceliksel olarak büyümektedir. </a:t>
            </a:r>
          </a:p>
          <a:p>
            <a:r>
              <a:rPr lang="tr-TR" sz="1200" b="0" i="0" kern="1200" dirty="0">
                <a:solidFill>
                  <a:schemeClr val="tx1"/>
                </a:solidFill>
                <a:effectLst/>
                <a:latin typeface="+mn-lt"/>
                <a:ea typeface="+mn-ea"/>
                <a:cs typeface="+mn-cs"/>
              </a:rPr>
              <a:t>Eğitim dili Türkçe olan programlar, öğrencilere hem teorik hem de uygulamalı eğitim sunmaktadır. Gelişen eğitim teknolojileri ve pedagojik yaklaşımlar doğrultusunda, eğitimde demokrasi ve katılım ön planda tutulmakta, öğrencilere çağdaş bir öğretim ortamı sağlanmaktadır.</a:t>
            </a:r>
            <a:endParaRPr lang="tr-TR" dirty="0"/>
          </a:p>
        </p:txBody>
      </p:sp>
      <p:sp>
        <p:nvSpPr>
          <p:cNvPr id="4" name="Slayt Numarası Yer Tutucusu 3"/>
          <p:cNvSpPr>
            <a:spLocks noGrp="1"/>
          </p:cNvSpPr>
          <p:nvPr>
            <p:ph type="sldNum" sz="quarter" idx="5"/>
          </p:nvPr>
        </p:nvSpPr>
        <p:spPr/>
        <p:txBody>
          <a:bodyPr/>
          <a:lstStyle/>
          <a:p>
            <a:fld id="{B111B67E-9989-4556-A9D5-2FDB13DC093C}" type="slidenum">
              <a:rPr lang="tr-TR" smtClean="0"/>
              <a:t>87</a:t>
            </a:fld>
            <a:endParaRPr lang="tr-TR"/>
          </a:p>
        </p:txBody>
      </p:sp>
    </p:spTree>
    <p:extLst>
      <p:ext uri="{BB962C8B-B14F-4D97-AF65-F5344CB8AC3E}">
        <p14:creationId xmlns:p14="http://schemas.microsoft.com/office/powerpoint/2010/main" val="3754420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11B67E-9989-4556-A9D5-2FDB13DC093C}" type="slidenum">
              <a:rPr lang="tr-TR" smtClean="0"/>
              <a:t>88</a:t>
            </a:fld>
            <a:endParaRPr lang="tr-TR"/>
          </a:p>
        </p:txBody>
      </p:sp>
    </p:spTree>
    <p:extLst>
      <p:ext uri="{BB962C8B-B14F-4D97-AF65-F5344CB8AC3E}">
        <p14:creationId xmlns:p14="http://schemas.microsoft.com/office/powerpoint/2010/main" val="662461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95:notes"/>
          <p:cNvSpPr txBox="1">
            <a:spLocks noGrp="1"/>
          </p:cNvSpPr>
          <p:nvPr>
            <p:ph type="body" idx="1"/>
          </p:nvPr>
        </p:nvSpPr>
        <p:spPr>
          <a:xfrm>
            <a:off x="986632" y="3241586"/>
            <a:ext cx="7893050" cy="265220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5" name="Google Shape;985;p95: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96:notes"/>
          <p:cNvSpPr txBox="1">
            <a:spLocks noGrp="1"/>
          </p:cNvSpPr>
          <p:nvPr>
            <p:ph type="body" idx="1"/>
          </p:nvPr>
        </p:nvSpPr>
        <p:spPr>
          <a:xfrm>
            <a:off x="986632" y="3241586"/>
            <a:ext cx="7893050" cy="265220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2" name="Google Shape;992;p96: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97:notes"/>
          <p:cNvSpPr txBox="1">
            <a:spLocks noGrp="1"/>
          </p:cNvSpPr>
          <p:nvPr>
            <p:ph type="body" idx="1"/>
          </p:nvPr>
        </p:nvSpPr>
        <p:spPr>
          <a:xfrm>
            <a:off x="986632" y="3241586"/>
            <a:ext cx="7893050" cy="265220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8" name="Google Shape;998;p97: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98:notes"/>
          <p:cNvSpPr txBox="1">
            <a:spLocks noGrp="1"/>
          </p:cNvSpPr>
          <p:nvPr>
            <p:ph type="body" idx="1"/>
          </p:nvPr>
        </p:nvSpPr>
        <p:spPr>
          <a:xfrm>
            <a:off x="986632" y="3241586"/>
            <a:ext cx="7893050" cy="265220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6" name="Google Shape;1006;p98:notes"/>
          <p:cNvSpPr>
            <a:spLocks noGrp="1" noRot="1" noChangeAspect="1"/>
          </p:cNvSpPr>
          <p:nvPr>
            <p:ph type="sldImg" idx="2"/>
          </p:nvPr>
        </p:nvSpPr>
        <p:spPr>
          <a:xfrm>
            <a:off x="2913063" y="841375"/>
            <a:ext cx="4040187" cy="2273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16.09.2025</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16.09.2025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16.09.2025</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16.09.2025</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16.09.2025</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16.09.2025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16.09.2025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16.09.2025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16.09.2025</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16.09.2025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16.09.2025</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16.09.2025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16.09.2025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16.09.2025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16.09.2025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16.09.2025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16.09.2025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16.09.2025</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1.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112.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8.png"/></Relationships>
</file>

<file path=ppt/slides/_rels/slide113.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1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116.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0.jpg"/><Relationship Id="rId5" Type="http://schemas.openxmlformats.org/officeDocument/2006/relationships/image" Target="../media/image169.png"/><Relationship Id="rId4" Type="http://schemas.openxmlformats.org/officeDocument/2006/relationships/image" Target="../media/image168.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www.pau.edu.tr/pdre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instagram.com/pau_uyamana" TargetMode="External"/><Relationship Id="rId2" Type="http://schemas.openxmlformats.org/officeDocument/2006/relationships/hyperlink" Target="https://www.pau.edu.tr/uyamana" TargetMode="Externa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6.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pau.edu.tr/eduroam/tr"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44.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48.jpeg"/><Relationship Id="rId15" Type="http://schemas.openxmlformats.org/officeDocument/2006/relationships/image" Target="../media/image58.jpe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jpeg"/></Relationships>
</file>

<file path=ppt/slides/_rels/slide4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www.instagram.com/paue_cot/"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8.png"/><Relationship Id="rId18" Type="http://schemas.openxmlformats.org/officeDocument/2006/relationships/diagramColors" Target="../diagrams/colors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diagramQuickStyle" Target="../diagrams/quickStyle3.xml"/><Relationship Id="rId2" Type="http://schemas.openxmlformats.org/officeDocument/2006/relationships/notesSlide" Target="../notesSlides/notesSlide1.xml"/><Relationship Id="rId16" Type="http://schemas.openxmlformats.org/officeDocument/2006/relationships/diagramLayout" Target="../diagrams/layout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Data" Target="../diagrams/data3.xml"/><Relationship Id="rId10" Type="http://schemas.openxmlformats.org/officeDocument/2006/relationships/diagramQuickStyle" Target="../diagrams/quickStyle2.xml"/><Relationship Id="rId19" Type="http://schemas.microsoft.com/office/2007/relationships/diagramDrawing" Target="../diagrams/drawing3.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microsoft.com/office/2007/relationships/hdphoto" Target="../media/hdphoto3.wdp"/></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78.png"/><Relationship Id="rId7" Type="http://schemas.openxmlformats.org/officeDocument/2006/relationships/image" Target="../media/image82.jp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jpg"/><Relationship Id="rId4" Type="http://schemas.openxmlformats.org/officeDocument/2006/relationships/image" Target="../media/image79.png"/><Relationship Id="rId9" Type="http://schemas.openxmlformats.org/officeDocument/2006/relationships/image" Target="../media/image84.jpeg"/></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www.pau.edu.tr/kariyer/tr"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6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7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74.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4.png"/><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111.png"/></Relationships>
</file>

<file path=ppt/slides/_rels/slide75.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g"/><Relationship Id="rId1" Type="http://schemas.openxmlformats.org/officeDocument/2006/relationships/slideLayout" Target="../slideLayouts/slideLayout7.xml"/><Relationship Id="rId4" Type="http://schemas.microsoft.com/office/2007/relationships/hdphoto" Target="../media/hdphoto13.wdp"/></Relationships>
</file>

<file path=ppt/slides/_rels/slide79.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www.pau.edu.tr/kariyer" TargetMode="Externa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hyperlink" Target="https://app.pusula.pau.edu.tr/gbs/Oneri/Talep.aspx"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14.xml"/><Relationship Id="rId5" Type="http://schemas.openxmlformats.org/officeDocument/2006/relationships/image" Target="../media/image132.png"/><Relationship Id="rId4" Type="http://schemas.openxmlformats.org/officeDocument/2006/relationships/image" Target="../media/image131.png"/></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4.xml"/><Relationship Id="rId5" Type="http://schemas.openxmlformats.org/officeDocument/2006/relationships/image" Target="../media/image136.png"/><Relationship Id="rId4" Type="http://schemas.openxmlformats.org/officeDocument/2006/relationships/image" Target="../media/image135.png"/></Relationships>
</file>

<file path=ppt/slides/_rels/slide9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4.xml"/><Relationship Id="rId5" Type="http://schemas.openxmlformats.org/officeDocument/2006/relationships/image" Target="../media/image140.jpeg"/><Relationship Id="rId4" Type="http://schemas.openxmlformats.org/officeDocument/2006/relationships/image" Target="../media/image139.png"/></Relationships>
</file>

<file path=ppt/slides/_rels/slide9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ebs.pusula.pau.edu.tr/bilgigoster/Program.aspx?lng=1&amp;dzy=3&amp;br=19&amp;bl=43&amp;pr=7&amp;dm=1&amp;ps=0" TargetMode="External"/><Relationship Id="rId2" Type="http://schemas.openxmlformats.org/officeDocument/2006/relationships/hyperlink" Target="https://www.pau.edu.tr/okuloncesi" TargetMode="External"/><Relationship Id="rId1" Type="http://schemas.openxmlformats.org/officeDocument/2006/relationships/slideLayout" Target="../slideLayouts/slideLayout2.xml"/><Relationship Id="rId4" Type="http://schemas.openxmlformats.org/officeDocument/2006/relationships/hyperlink" Target="https://www.pau.edu.tr/okuloncesi/tr/haberler"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www.instagram.com/pau_uyamana" TargetMode="External"/><Relationship Id="rId2" Type="http://schemas.openxmlformats.org/officeDocument/2006/relationships/hyperlink" Target="https://www.pau.edu.tr/uyamana" TargetMode="Externa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www.instagram.com/paue_cot/"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868448" y="3609591"/>
            <a:ext cx="8455104" cy="1341121"/>
          </a:xfrm>
        </p:spPr>
        <p:txBody>
          <a:bodyPr>
            <a:noAutofit/>
          </a:bodyPr>
          <a:lstStyle/>
          <a:p>
            <a:pPr algn="ctr">
              <a:lnSpc>
                <a:spcPct val="100000"/>
              </a:lnSpc>
            </a:pPr>
            <a:r>
              <a:rPr lang="tr-TR" sz="3200" b="1" dirty="0">
                <a:solidFill>
                  <a:srgbClr val="002060"/>
                </a:solidFill>
              </a:rPr>
              <a:t>PAMUKKALE ÜNİVERSİTESİ</a:t>
            </a:r>
            <a:br>
              <a:rPr lang="tr-TR" sz="2800" dirty="0">
                <a:solidFill>
                  <a:srgbClr val="002060"/>
                </a:solidFill>
              </a:rPr>
            </a:br>
            <a:r>
              <a:rPr lang="tr-TR" sz="2800" dirty="0">
                <a:solidFill>
                  <a:srgbClr val="002060"/>
                </a:solidFill>
              </a:rPr>
              <a:t>EĞİTİM FAKÜLTESİ TEMEL EĞİTİM BÖLÜMÜ</a:t>
            </a:r>
            <a:br>
              <a:rPr lang="tr-TR" sz="2800" dirty="0">
                <a:solidFill>
                  <a:srgbClr val="002060"/>
                </a:solidFill>
              </a:rPr>
            </a:br>
            <a:r>
              <a:rPr lang="tr-TR" sz="2800" dirty="0">
                <a:solidFill>
                  <a:srgbClr val="002060"/>
                </a:solidFill>
              </a:rPr>
              <a:t>OKUL ÖNCESİ EĞİTİMİ ANA BİLİM DALI</a:t>
            </a: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a:solidFill>
                  <a:srgbClr val="002060"/>
                </a:solidFill>
              </a:rPr>
              <a:t>16 EYLÜL 2025</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2185112" y="5141212"/>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Altay Toplulukları Dil ve Kültürleri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017F834-1AE1-F47D-34F2-EA3AE271A169}"/>
              </a:ext>
            </a:extLst>
          </p:cNvPr>
          <p:cNvSpPr>
            <a:spLocks noGrp="1"/>
          </p:cNvSpPr>
          <p:nvPr>
            <p:ph type="title"/>
          </p:nvPr>
        </p:nvSpPr>
        <p:spPr>
          <a:xfrm>
            <a:off x="2781700" y="764373"/>
            <a:ext cx="7940843" cy="1006675"/>
          </a:xfrm>
        </p:spPr>
        <p:txBody>
          <a:bodyPr>
            <a:normAutofit/>
          </a:bodyPr>
          <a:lstStyle/>
          <a:p>
            <a:r>
              <a:rPr lang="tr-TR" sz="3200" dirty="0"/>
              <a:t>1. Sınıf 1. yarı yılda alınması gereken dersler</a:t>
            </a:r>
          </a:p>
        </p:txBody>
      </p:sp>
      <p:pic>
        <p:nvPicPr>
          <p:cNvPr id="6" name="İçerik Yer Tutucusu 5" descr="metin, ekran görüntüsü, yazılım, sayı, numara içeren bir resim&#10;&#10;Yapay zeka tarafından oluşturulmuş içerik yanlış olabilir.">
            <a:extLst>
              <a:ext uri="{FF2B5EF4-FFF2-40B4-BE49-F238E27FC236}">
                <a16:creationId xmlns:a16="http://schemas.microsoft.com/office/drawing/2014/main" id="{EB47E1A3-2F05-C38F-80D2-AD32EA04FA3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0598" t="7691" r="11780"/>
          <a:stretch>
            <a:fillRect/>
          </a:stretch>
        </p:blipFill>
        <p:spPr>
          <a:xfrm>
            <a:off x="3243714" y="1789296"/>
            <a:ext cx="7757962" cy="4831882"/>
          </a:xfrm>
        </p:spPr>
      </p:pic>
      <p:sp>
        <p:nvSpPr>
          <p:cNvPr id="4" name="Slayt Numarası Yer Tutucusu 3">
            <a:extLst>
              <a:ext uri="{FF2B5EF4-FFF2-40B4-BE49-F238E27FC236}">
                <a16:creationId xmlns:a16="http://schemas.microsoft.com/office/drawing/2014/main" id="{B90C015F-7BEE-4D76-ED35-C6AC627CCE0B}"/>
              </a:ext>
            </a:extLst>
          </p:cNvPr>
          <p:cNvSpPr>
            <a:spLocks noGrp="1"/>
          </p:cNvSpPr>
          <p:nvPr>
            <p:ph type="sldNum" sz="quarter" idx="12"/>
          </p:nvPr>
        </p:nvSpPr>
        <p:spPr/>
        <p:txBody>
          <a:bodyPr/>
          <a:lstStyle/>
          <a:p>
            <a:fld id="{F302176B-0E47-46AC-8F43-DAB4B8A37D06}" type="slidenum">
              <a:rPr lang="tr-TR" smtClean="0"/>
              <a:pPr/>
              <a:t>100</a:t>
            </a:fld>
            <a:endParaRPr lang="tr-TR"/>
          </a:p>
        </p:txBody>
      </p:sp>
    </p:spTree>
    <p:extLst>
      <p:ext uri="{BB962C8B-B14F-4D97-AF65-F5344CB8AC3E}">
        <p14:creationId xmlns:p14="http://schemas.microsoft.com/office/powerpoint/2010/main" val="38000827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aşlık 9">
            <a:extLst>
              <a:ext uri="{FF2B5EF4-FFF2-40B4-BE49-F238E27FC236}">
                <a16:creationId xmlns:a16="http://schemas.microsoft.com/office/drawing/2014/main" id="{23DCA317-F5A3-8837-4891-362956DC4669}"/>
              </a:ext>
            </a:extLst>
          </p:cNvPr>
          <p:cNvSpPr>
            <a:spLocks noGrp="1"/>
          </p:cNvSpPr>
          <p:nvPr>
            <p:ph type="title"/>
          </p:nvPr>
        </p:nvSpPr>
        <p:spPr/>
        <p:txBody>
          <a:bodyPr/>
          <a:lstStyle/>
          <a:p>
            <a:r>
              <a:rPr lang="tr-TR" dirty="0"/>
              <a:t>Ön koşullu dersler</a:t>
            </a:r>
          </a:p>
        </p:txBody>
      </p:sp>
      <p:sp>
        <p:nvSpPr>
          <p:cNvPr id="11" name="İçerik Yer Tutucusu 10">
            <a:extLst>
              <a:ext uri="{FF2B5EF4-FFF2-40B4-BE49-F238E27FC236}">
                <a16:creationId xmlns:a16="http://schemas.microsoft.com/office/drawing/2014/main" id="{5FA84C1D-530B-189F-8185-589F57FC091E}"/>
              </a:ext>
            </a:extLst>
          </p:cNvPr>
          <p:cNvSpPr>
            <a:spLocks noGrp="1"/>
          </p:cNvSpPr>
          <p:nvPr>
            <p:ph idx="1"/>
          </p:nvPr>
        </p:nvSpPr>
        <p:spPr/>
        <p:txBody>
          <a:bodyPr>
            <a:normAutofit fontScale="85000" lnSpcReduction="10000"/>
          </a:bodyPr>
          <a:lstStyle/>
          <a:p>
            <a:r>
              <a:rPr lang="tr-TR" sz="4000" dirty="0"/>
              <a:t> «Yabancı Dil-I» dersi «Yabancı Dil-II» dersinin,</a:t>
            </a:r>
          </a:p>
          <a:p>
            <a:r>
              <a:rPr lang="tr-TR" sz="4000" dirty="0"/>
              <a:t> «Türk Dili-I» dersi «Türk Dili-II» dersinin,</a:t>
            </a:r>
          </a:p>
          <a:p>
            <a:r>
              <a:rPr lang="tr-TR" sz="4000" dirty="0"/>
              <a:t> «Atatürk İlkeleri ve İnkılap Tarihi-I» dersi «Atatürk İlkeleri ve İnkılap Tarihi-II» dersinin,</a:t>
            </a:r>
          </a:p>
          <a:p>
            <a:r>
              <a:rPr lang="tr-TR" sz="4000" dirty="0"/>
              <a:t>«Okul Deneyimi» dersi «Öğretmenlik Uygulaması I» dersinin,</a:t>
            </a:r>
          </a:p>
          <a:p>
            <a:r>
              <a:rPr lang="tr-TR" sz="4000" dirty="0"/>
              <a:t>«Öğretmenlik Uygulaması I» dersi «Öğretmenlik Uygulaması II» dersinin ön koşuludur. </a:t>
            </a:r>
          </a:p>
        </p:txBody>
      </p:sp>
      <p:sp>
        <p:nvSpPr>
          <p:cNvPr id="9" name="Slayt Numarası Yer Tutucusu 8">
            <a:extLst>
              <a:ext uri="{FF2B5EF4-FFF2-40B4-BE49-F238E27FC236}">
                <a16:creationId xmlns:a16="http://schemas.microsoft.com/office/drawing/2014/main" id="{BF02001C-09F6-BDF9-08BF-3AF899AD545B}"/>
              </a:ext>
            </a:extLst>
          </p:cNvPr>
          <p:cNvSpPr>
            <a:spLocks noGrp="1"/>
          </p:cNvSpPr>
          <p:nvPr>
            <p:ph type="sldNum" sz="quarter" idx="12"/>
          </p:nvPr>
        </p:nvSpPr>
        <p:spPr/>
        <p:txBody>
          <a:bodyPr/>
          <a:lstStyle/>
          <a:p>
            <a:fld id="{F302176B-0E47-46AC-8F43-DAB4B8A37D06}" type="slidenum">
              <a:rPr lang="tr-TR" smtClean="0"/>
              <a:pPr/>
              <a:t>101</a:t>
            </a:fld>
            <a:endParaRPr lang="tr-TR"/>
          </a:p>
        </p:txBody>
      </p:sp>
    </p:spTree>
    <p:extLst>
      <p:ext uri="{BB962C8B-B14F-4D97-AF65-F5344CB8AC3E}">
        <p14:creationId xmlns:p14="http://schemas.microsoft.com/office/powerpoint/2010/main" val="3840641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A8F1E5-35B9-BC31-3472-5C3E8D028487}"/>
              </a:ext>
            </a:extLst>
          </p:cNvPr>
          <p:cNvSpPr>
            <a:spLocks noGrp="1"/>
          </p:cNvSpPr>
          <p:nvPr>
            <p:ph type="title"/>
          </p:nvPr>
        </p:nvSpPr>
        <p:spPr/>
        <p:txBody>
          <a:bodyPr/>
          <a:lstStyle/>
          <a:p>
            <a:r>
              <a:rPr lang="tr-TR" dirty="0"/>
              <a:t>etkinliklerimiz</a:t>
            </a:r>
          </a:p>
        </p:txBody>
      </p:sp>
      <p:sp>
        <p:nvSpPr>
          <p:cNvPr id="4" name="Slayt Numarası Yer Tutucusu 3">
            <a:extLst>
              <a:ext uri="{FF2B5EF4-FFF2-40B4-BE49-F238E27FC236}">
                <a16:creationId xmlns:a16="http://schemas.microsoft.com/office/drawing/2014/main" id="{B0FDBD66-0401-3604-EFFF-4ECBD4191FC3}"/>
              </a:ext>
            </a:extLst>
          </p:cNvPr>
          <p:cNvSpPr>
            <a:spLocks noGrp="1"/>
          </p:cNvSpPr>
          <p:nvPr>
            <p:ph type="sldNum" sz="quarter" idx="12"/>
          </p:nvPr>
        </p:nvSpPr>
        <p:spPr/>
        <p:txBody>
          <a:bodyPr/>
          <a:lstStyle/>
          <a:p>
            <a:fld id="{F302176B-0E47-46AC-8F43-DAB4B8A37D06}" type="slidenum">
              <a:rPr lang="tr-TR" smtClean="0"/>
              <a:pPr/>
              <a:t>102</a:t>
            </a:fld>
            <a:endParaRPr lang="tr-TR"/>
          </a:p>
        </p:txBody>
      </p:sp>
      <p:pic>
        <p:nvPicPr>
          <p:cNvPr id="10242" name="Picture 2">
            <a:extLst>
              <a:ext uri="{FF2B5EF4-FFF2-40B4-BE49-F238E27FC236}">
                <a16:creationId xmlns:a16="http://schemas.microsoft.com/office/drawing/2014/main" id="{4BFFC0BC-DE86-3DD1-1EF2-45F24BB3F0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1480458"/>
            <a:ext cx="9906000" cy="4996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2875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4050D37-002F-B373-C7FF-A1A702944187}"/>
              </a:ext>
            </a:extLst>
          </p:cNvPr>
          <p:cNvSpPr>
            <a:spLocks noGrp="1"/>
          </p:cNvSpPr>
          <p:nvPr>
            <p:ph type="title"/>
          </p:nvPr>
        </p:nvSpPr>
        <p:spPr/>
        <p:txBody>
          <a:bodyPr/>
          <a:lstStyle/>
          <a:p>
            <a:r>
              <a:rPr lang="tr-TR" dirty="0"/>
              <a:t>dersliklerimiz</a:t>
            </a:r>
          </a:p>
        </p:txBody>
      </p:sp>
      <p:sp>
        <p:nvSpPr>
          <p:cNvPr id="3" name="İçerik Yer Tutucusu 2">
            <a:extLst>
              <a:ext uri="{FF2B5EF4-FFF2-40B4-BE49-F238E27FC236}">
                <a16:creationId xmlns:a16="http://schemas.microsoft.com/office/drawing/2014/main" id="{786E7705-3E09-06EB-0DEF-0EEB807494D0}"/>
              </a:ext>
            </a:extLst>
          </p:cNvPr>
          <p:cNvSpPr>
            <a:spLocks noGrp="1"/>
          </p:cNvSpPr>
          <p:nvPr>
            <p:ph idx="1"/>
          </p:nvPr>
        </p:nvSpPr>
        <p:spPr>
          <a:xfrm>
            <a:off x="685800" y="2194560"/>
            <a:ext cx="5116286" cy="3182983"/>
          </a:xfrm>
        </p:spPr>
        <p:txBody>
          <a:bodyPr/>
          <a:lstStyle/>
          <a:p>
            <a:pPr marL="0" indent="0">
              <a:buNone/>
            </a:pPr>
            <a:r>
              <a:rPr lang="tr-TR" dirty="0"/>
              <a:t>K1-31</a:t>
            </a:r>
          </a:p>
          <a:p>
            <a:pPr marL="0" indent="0">
              <a:buNone/>
            </a:pPr>
            <a:r>
              <a:rPr lang="tr-TR" dirty="0"/>
              <a:t>K1-32</a:t>
            </a:r>
          </a:p>
          <a:p>
            <a:pPr marL="0" indent="0">
              <a:buNone/>
            </a:pPr>
            <a:r>
              <a:rPr lang="tr-TR" dirty="0"/>
              <a:t>K1-33 (Erken Çocukluk Atölyesi-EÇA)</a:t>
            </a:r>
          </a:p>
          <a:p>
            <a:pPr marL="0" indent="0">
              <a:buNone/>
            </a:pPr>
            <a:r>
              <a:rPr lang="tr-TR" dirty="0"/>
              <a:t>K1-37</a:t>
            </a:r>
          </a:p>
          <a:p>
            <a:pPr marL="0" indent="0">
              <a:buNone/>
            </a:pPr>
            <a:r>
              <a:rPr lang="tr-TR" dirty="0"/>
              <a:t>K1-38</a:t>
            </a:r>
          </a:p>
          <a:p>
            <a:pPr marL="0" indent="0">
              <a:buNone/>
            </a:pPr>
            <a:r>
              <a:rPr lang="tr-TR" dirty="0"/>
              <a:t>K-39</a:t>
            </a:r>
          </a:p>
          <a:p>
            <a:pPr marL="0" indent="0">
              <a:buNone/>
            </a:pPr>
            <a:r>
              <a:rPr lang="tr-TR" dirty="0"/>
              <a:t>K2-22</a:t>
            </a:r>
          </a:p>
        </p:txBody>
      </p:sp>
      <p:sp>
        <p:nvSpPr>
          <p:cNvPr id="4" name="Slayt Numarası Yer Tutucusu 3">
            <a:extLst>
              <a:ext uri="{FF2B5EF4-FFF2-40B4-BE49-F238E27FC236}">
                <a16:creationId xmlns:a16="http://schemas.microsoft.com/office/drawing/2014/main" id="{CE255D98-C38D-EC2B-3A39-F11B5EE1DDB8}"/>
              </a:ext>
            </a:extLst>
          </p:cNvPr>
          <p:cNvSpPr>
            <a:spLocks noGrp="1"/>
          </p:cNvSpPr>
          <p:nvPr>
            <p:ph type="sldNum" sz="quarter" idx="12"/>
          </p:nvPr>
        </p:nvSpPr>
        <p:spPr/>
        <p:txBody>
          <a:bodyPr/>
          <a:lstStyle/>
          <a:p>
            <a:fld id="{F302176B-0E47-46AC-8F43-DAB4B8A37D06}" type="slidenum">
              <a:rPr lang="tr-TR" smtClean="0"/>
              <a:pPr/>
              <a:t>103</a:t>
            </a:fld>
            <a:endParaRPr lang="tr-TR"/>
          </a:p>
        </p:txBody>
      </p:sp>
      <p:pic>
        <p:nvPicPr>
          <p:cNvPr id="11266" name="Picture 2">
            <a:extLst>
              <a:ext uri="{FF2B5EF4-FFF2-40B4-BE49-F238E27FC236}">
                <a16:creationId xmlns:a16="http://schemas.microsoft.com/office/drawing/2014/main" id="{260D3197-D70B-E79A-0482-3D9DCFEDE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8892" y="2194559"/>
            <a:ext cx="6148216" cy="3182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2221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51FEFD-1C91-9AB0-ECF7-8413166D0BD7}"/>
              </a:ext>
            </a:extLst>
          </p:cNvPr>
          <p:cNvSpPr>
            <a:spLocks noGrp="1"/>
          </p:cNvSpPr>
          <p:nvPr>
            <p:ph type="title"/>
          </p:nvPr>
        </p:nvSpPr>
        <p:spPr>
          <a:xfrm>
            <a:off x="2895600" y="764373"/>
            <a:ext cx="8349343" cy="1118856"/>
          </a:xfrm>
        </p:spPr>
        <p:txBody>
          <a:bodyPr/>
          <a:lstStyle/>
          <a:p>
            <a:r>
              <a:rPr lang="tr-TR" dirty="0"/>
              <a:t>SORULAR</a:t>
            </a:r>
          </a:p>
        </p:txBody>
      </p:sp>
      <p:sp>
        <p:nvSpPr>
          <p:cNvPr id="4" name="Slayt Numarası Yer Tutucusu 3">
            <a:extLst>
              <a:ext uri="{FF2B5EF4-FFF2-40B4-BE49-F238E27FC236}">
                <a16:creationId xmlns:a16="http://schemas.microsoft.com/office/drawing/2014/main" id="{D6DAF5B9-A057-8A5F-EAF1-4FCC96CB1C4A}"/>
              </a:ext>
            </a:extLst>
          </p:cNvPr>
          <p:cNvSpPr>
            <a:spLocks noGrp="1"/>
          </p:cNvSpPr>
          <p:nvPr>
            <p:ph type="sldNum" sz="quarter" idx="12"/>
          </p:nvPr>
        </p:nvSpPr>
        <p:spPr/>
        <p:txBody>
          <a:bodyPr/>
          <a:lstStyle/>
          <a:p>
            <a:fld id="{F302176B-0E47-46AC-8F43-DAB4B8A37D06}" type="slidenum">
              <a:rPr lang="tr-TR" smtClean="0"/>
              <a:pPr/>
              <a:t>104</a:t>
            </a:fld>
            <a:endParaRPr lang="tr-TR"/>
          </a:p>
        </p:txBody>
      </p:sp>
      <p:pic>
        <p:nvPicPr>
          <p:cNvPr id="12290" name="Picture 2">
            <a:extLst>
              <a:ext uri="{FF2B5EF4-FFF2-40B4-BE49-F238E27FC236}">
                <a16:creationId xmlns:a16="http://schemas.microsoft.com/office/drawing/2014/main" id="{F08A9912-7A04-A97D-2482-86EBC2E06C0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65715" y="1665513"/>
            <a:ext cx="6609749" cy="4428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6172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95"/>
          <p:cNvSpPr txBox="1">
            <a:spLocks noGrp="1"/>
          </p:cNvSpPr>
          <p:nvPr>
            <p:ph type="ctrTitle"/>
          </p:nvPr>
        </p:nvSpPr>
        <p:spPr>
          <a:xfrm>
            <a:off x="3560618" y="2070772"/>
            <a:ext cx="5611092" cy="1341121"/>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2060"/>
              </a:buClr>
              <a:buSzPts val="2800"/>
              <a:buFont typeface="Century Gothic"/>
              <a:buNone/>
            </a:pPr>
            <a:br>
              <a:rPr lang="tr-TR" sz="2800">
                <a:solidFill>
                  <a:srgbClr val="002060"/>
                </a:solidFill>
              </a:rPr>
            </a:br>
            <a:r>
              <a:rPr lang="tr-TR" sz="2800" b="1">
                <a:solidFill>
                  <a:srgbClr val="174E7B"/>
                </a:solidFill>
              </a:rPr>
              <a:t>BAĞIMLILIKLA MÜCADELE </a:t>
            </a:r>
            <a:br>
              <a:rPr lang="tr-TR" sz="2800" b="1"/>
            </a:br>
            <a:endParaRPr sz="2800" i="1" cap="none">
              <a:solidFill>
                <a:srgbClr val="002060"/>
              </a:solidFill>
            </a:endParaRPr>
          </a:p>
        </p:txBody>
      </p:sp>
      <p:pic>
        <p:nvPicPr>
          <p:cNvPr id="988" name="Google Shape;988;p95" descr="logo, simge, sembol, amblem, ticari marka içeren bir resim&#10;&#10;Açıklama otomatik olarak oluşturuldu"/>
          <p:cNvPicPr preferRelativeResize="0"/>
          <p:nvPr/>
        </p:nvPicPr>
        <p:blipFill rotWithShape="1">
          <a:blip r:embed="rId3">
            <a:alphaModFix/>
          </a:blip>
          <a:srcRect/>
          <a:stretch/>
        </p:blipFill>
        <p:spPr>
          <a:xfrm>
            <a:off x="9247707" y="1855019"/>
            <a:ext cx="1856527" cy="1856527"/>
          </a:xfrm>
          <a:prstGeom prst="rect">
            <a:avLst/>
          </a:prstGeom>
          <a:noFill/>
          <a:ln>
            <a:noFill/>
          </a:ln>
        </p:spPr>
      </p:pic>
      <p:pic>
        <p:nvPicPr>
          <p:cNvPr id="989" name="Google Shape;989;p95" descr="logo, simge, sembol, yazı tipi, ticari marka içeren bir resim&#10;&#10;Açıklama otomatik olarak oluşturuldu"/>
          <p:cNvPicPr preferRelativeResize="0"/>
          <p:nvPr/>
        </p:nvPicPr>
        <p:blipFill rotWithShape="1">
          <a:blip r:embed="rId4">
            <a:alphaModFix/>
          </a:blip>
          <a:srcRect/>
          <a:stretch/>
        </p:blipFill>
        <p:spPr>
          <a:xfrm>
            <a:off x="2019980" y="1935407"/>
            <a:ext cx="1856527" cy="1856527"/>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96"/>
          <p:cNvSpPr txBox="1">
            <a:spLocks noGrp="1"/>
          </p:cNvSpPr>
          <p:nvPr>
            <p:ph type="body" idx="1"/>
          </p:nvPr>
        </p:nvSpPr>
        <p:spPr>
          <a:xfrm>
            <a:off x="1487424" y="1533421"/>
            <a:ext cx="9899903" cy="4379699"/>
          </a:xfrm>
          <a:prstGeom prst="rect">
            <a:avLst/>
          </a:prstGeom>
          <a:noFill/>
          <a:ln>
            <a:noFill/>
          </a:ln>
        </p:spPr>
        <p:txBody>
          <a:bodyPr spcFirstLastPara="1" wrap="square" lIns="91425" tIns="45700" rIns="91425" bIns="45700" anchor="t" anchorCtr="0">
            <a:noAutofit/>
          </a:bodyPr>
          <a:lstStyle/>
          <a:p>
            <a:pPr marL="0" indent="0" algn="just" rtl="0" eaLnBrk="1" latinLnBrk="0" hangingPunct="1">
              <a:lnSpc>
                <a:spcPct val="90000"/>
              </a:lnSpc>
              <a:buNone/>
            </a:pPr>
            <a:r>
              <a:rPr lang="tr-TR" sz="2400" b="1">
                <a:solidFill>
                  <a:srgbClr val="000000"/>
                </a:solidFill>
                <a:effectLst/>
                <a:latin typeface="Century Gothic" panose="020B0502020202020204" pitchFamily="34" charset="0"/>
              </a:rPr>
              <a:t>Bağımlılık;</a:t>
            </a:r>
            <a:endParaRPr lang="tr-TR" sz="2400">
              <a:solidFill>
                <a:srgbClr val="000000"/>
              </a:solidFill>
              <a:effectLst/>
              <a:latin typeface="Century Gothic" panose="020B0502020202020204" pitchFamily="34" charset="0"/>
            </a:endParaRPr>
          </a:p>
          <a:p>
            <a:pPr marL="0" indent="-164592" algn="just" rtl="0" eaLnBrk="1" latinLnBrk="0" hangingPunct="1">
              <a:lnSpc>
                <a:spcPct val="90000"/>
              </a:lnSpc>
              <a:buFont typeface="Arial" panose="020B0604020202020204" pitchFamily="34" charset="0"/>
              <a:buChar char="•"/>
            </a:pPr>
            <a:r>
              <a:rPr lang="tr-TR" sz="2400">
                <a:solidFill>
                  <a:srgbClr val="000000"/>
                </a:solidFill>
                <a:effectLst/>
                <a:latin typeface="Century Gothic" panose="020B0502020202020204" pitchFamily="34" charset="0"/>
              </a:rPr>
              <a:t>Bir kişinin kullandığı madde, alkol, nesne ya da yaptığı bir davranış üzerinde kontrolünü kaybetmesi durumudur.</a:t>
            </a:r>
          </a:p>
          <a:p>
            <a:pPr marL="0" indent="-164592" algn="just" rtl="0" eaLnBrk="1" latinLnBrk="0" hangingPunct="1">
              <a:lnSpc>
                <a:spcPct val="90000"/>
              </a:lnSpc>
              <a:buFont typeface="Arial" panose="020B0604020202020204" pitchFamily="34" charset="0"/>
              <a:buChar char="•"/>
            </a:pPr>
            <a:r>
              <a:rPr lang="tr-TR" sz="2400">
                <a:solidFill>
                  <a:srgbClr val="000000"/>
                </a:solidFill>
                <a:effectLst/>
                <a:latin typeface="Century Gothic" panose="020B0502020202020204" pitchFamily="34" charset="0"/>
              </a:rPr>
              <a:t>Kontrolsüz şekilde kullanılan her madde veya yapılan her davranış bağımlılık riski taşır. İnsanlar hayatta birçok farklı şeye bağımlı olabilirler.</a:t>
            </a:r>
          </a:p>
          <a:p>
            <a:pPr marL="0" indent="-164592" algn="just" rtl="0" eaLnBrk="1" latinLnBrk="0" hangingPunct="1">
              <a:lnSpc>
                <a:spcPct val="90000"/>
              </a:lnSpc>
              <a:buFont typeface="Arial" panose="020B0604020202020204" pitchFamily="34" charset="0"/>
              <a:buChar char="•"/>
            </a:pPr>
            <a:r>
              <a:rPr lang="tr-TR" sz="2400">
                <a:solidFill>
                  <a:srgbClr val="000000"/>
                </a:solidFill>
                <a:effectLst/>
                <a:latin typeface="Century Gothic" panose="020B0502020202020204" pitchFamily="34" charset="0"/>
              </a:rPr>
              <a:t>Örnek olarak; madde, alkol, sigara, kumar, teknoloji veya herhangi bir eşya ya da davranış gösterilebilir.</a:t>
            </a:r>
          </a:p>
          <a:p>
            <a:pPr marL="0" indent="-164592" algn="just" rtl="0" eaLnBrk="1" latinLnBrk="0" hangingPunct="1">
              <a:lnSpc>
                <a:spcPct val="90000"/>
              </a:lnSpc>
              <a:buFont typeface="Arial" panose="020B0604020202020204" pitchFamily="34" charset="0"/>
              <a:buChar char="•"/>
            </a:pPr>
            <a:r>
              <a:rPr lang="tr-TR" sz="2400">
                <a:solidFill>
                  <a:srgbClr val="000000"/>
                </a:solidFill>
                <a:effectLst/>
                <a:latin typeface="Century Gothic" panose="020B0502020202020204" pitchFamily="34" charset="0"/>
              </a:rPr>
              <a:t>Kullanım ya da davranış sıklığı azaldığında ya da bırakıldığında huzursuzluk, uykusuzluk, öfke gibi yoksunluk belirtileri ortaya çıkar.</a:t>
            </a:r>
            <a:endParaRPr sz="1600" dirty="0"/>
          </a:p>
        </p:txBody>
      </p:sp>
      <p:sp>
        <p:nvSpPr>
          <p:cNvPr id="995" name="Google Shape;995;p96"/>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106</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97"/>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107</a:t>
            </a:fld>
            <a:endParaRPr/>
          </a:p>
        </p:txBody>
      </p:sp>
      <p:sp>
        <p:nvSpPr>
          <p:cNvPr id="1001" name="Google Shape;1001;p97"/>
          <p:cNvSpPr txBox="1"/>
          <p:nvPr/>
        </p:nvSpPr>
        <p:spPr>
          <a:xfrm>
            <a:off x="2016668" y="1131213"/>
            <a:ext cx="8309956"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4000" b="1">
                <a:solidFill>
                  <a:srgbClr val="000000"/>
                </a:solidFill>
                <a:effectLst/>
                <a:latin typeface="Century Gothic" panose="020B0502020202020204" pitchFamily="34" charset="0"/>
              </a:rPr>
              <a:t>Madde Bağımlılığı Tanımı Nedir?</a:t>
            </a:r>
            <a:endParaRPr sz="4000" dirty="0"/>
          </a:p>
        </p:txBody>
      </p:sp>
      <p:sp>
        <p:nvSpPr>
          <p:cNvPr id="1002" name="Google Shape;1002;p97"/>
          <p:cNvSpPr txBox="1"/>
          <p:nvPr/>
        </p:nvSpPr>
        <p:spPr>
          <a:xfrm>
            <a:off x="1280839" y="2413337"/>
            <a:ext cx="9630322" cy="1015663"/>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chemeClr val="dk1"/>
              </a:buClr>
              <a:buSzPts val="2000"/>
              <a:buFont typeface="Arial"/>
              <a:buChar char="•"/>
            </a:pPr>
            <a:r>
              <a:rPr lang="tr-TR" sz="2000">
                <a:solidFill>
                  <a:srgbClr val="000000"/>
                </a:solidFill>
                <a:effectLst/>
                <a:latin typeface="Century Gothic" panose="020B0502020202020204" pitchFamily="34" charset="0"/>
              </a:rPr>
              <a:t>Vücuda alındığında davranışsal, psikolojik ve fiziksel değişiklikler oluşturan ve bağımlılık yapabilen kimyasal maddelere bağımlılık yapıcı maddeler adı verilir.</a:t>
            </a:r>
            <a:endParaRPr sz="2800" dirty="0">
              <a:solidFill>
                <a:schemeClr val="dk1"/>
              </a:solidFill>
              <a:latin typeface="Century Gothic"/>
              <a:ea typeface="Century Gothic"/>
              <a:cs typeface="Century Gothic"/>
              <a:sym typeface="Century Gothic"/>
            </a:endParaRPr>
          </a:p>
        </p:txBody>
      </p:sp>
      <p:sp>
        <p:nvSpPr>
          <p:cNvPr id="1003" name="Google Shape;1003;p97"/>
          <p:cNvSpPr/>
          <p:nvPr/>
        </p:nvSpPr>
        <p:spPr>
          <a:xfrm>
            <a:off x="1271050" y="3547004"/>
            <a:ext cx="9367087" cy="1015663"/>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chemeClr val="dk1"/>
              </a:buClr>
              <a:buSzPts val="2000"/>
              <a:buFont typeface="Arial"/>
              <a:buChar char="•"/>
            </a:pPr>
            <a:r>
              <a:rPr lang="tr-TR" sz="2000" dirty="0">
                <a:solidFill>
                  <a:srgbClr val="000000"/>
                </a:solidFill>
                <a:effectLst/>
                <a:latin typeface="Century Gothic" panose="020B0502020202020204" pitchFamily="34" charset="0"/>
              </a:rPr>
              <a:t>Bu maddeler beyindeki dopamin hormonunu etkilerken, meydana gelen bozulma tekrarlanan kullanım davranışını güçlendirmektedir. Madde kullanımı sürekli hale geldiğinde ise bağımlılık gelişebilir.</a:t>
            </a:r>
            <a:endParaRPr sz="2800" dirty="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1"/>
                                        </p:tgtEl>
                                        <p:attrNameLst>
                                          <p:attrName>style.visibility</p:attrName>
                                        </p:attrNameLst>
                                      </p:cBhvr>
                                      <p:to>
                                        <p:strVal val="visible"/>
                                      </p:to>
                                    </p:set>
                                    <p:animEffect transition="in" filter="fade">
                                      <p:cBhvr>
                                        <p:cTn id="7" dur="250"/>
                                        <p:tgtEl>
                                          <p:spTgt spid="1001"/>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002"/>
                                        </p:tgtEl>
                                        <p:attrNameLst>
                                          <p:attrName>style.visibility</p:attrName>
                                        </p:attrNameLst>
                                      </p:cBhvr>
                                      <p:to>
                                        <p:strVal val="visible"/>
                                      </p:to>
                                    </p:set>
                                    <p:animEffect transition="in" filter="fade">
                                      <p:cBhvr>
                                        <p:cTn id="11" dur="250"/>
                                        <p:tgtEl>
                                          <p:spTgt spid="100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03"/>
                                        </p:tgtEl>
                                        <p:attrNameLst>
                                          <p:attrName>style.visibility</p:attrName>
                                        </p:attrNameLst>
                                      </p:cBhvr>
                                      <p:to>
                                        <p:strVal val="visible"/>
                                      </p:to>
                                    </p:set>
                                    <p:animEffect transition="in" filter="fade">
                                      <p:cBhvr>
                                        <p:cTn id="15" dur="250"/>
                                        <p:tgtEl>
                                          <p:spTgt spid="1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98"/>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108</a:t>
            </a:fld>
            <a:endParaRPr/>
          </a:p>
        </p:txBody>
      </p:sp>
      <p:sp>
        <p:nvSpPr>
          <p:cNvPr id="1009" name="Google Shape;1009;p98"/>
          <p:cNvSpPr txBox="1">
            <a:spLocks noGrp="1"/>
          </p:cNvSpPr>
          <p:nvPr>
            <p:ph type="title"/>
          </p:nvPr>
        </p:nvSpPr>
        <p:spPr>
          <a:xfrm>
            <a:off x="3066288" y="678601"/>
            <a:ext cx="8610600" cy="978689"/>
          </a:xfrm>
          <a:prstGeom prst="rect">
            <a:avLst/>
          </a:prstGeom>
          <a:noFill/>
          <a:ln>
            <a:noFill/>
          </a:ln>
        </p:spPr>
        <p:txBody>
          <a:bodyPr spcFirstLastPara="1" wrap="square" lIns="91425" tIns="45700" rIns="91425" bIns="45700" anchor="ctr" anchorCtr="0">
            <a:spAutoFit/>
          </a:bodyPr>
          <a:lstStyle/>
          <a:p>
            <a:pPr marL="0" lvl="0" indent="0" algn="r" rtl="0">
              <a:lnSpc>
                <a:spcPct val="90000"/>
              </a:lnSpc>
              <a:spcBef>
                <a:spcPts val="0"/>
              </a:spcBef>
              <a:spcAft>
                <a:spcPts val="0"/>
              </a:spcAft>
              <a:buClr>
                <a:schemeClr val="dk1"/>
              </a:buClr>
              <a:buSzPts val="3600"/>
              <a:buFont typeface="Century Gothic"/>
              <a:buNone/>
            </a:pPr>
            <a:r>
              <a:rPr lang="tr-TR" sz="3200" b="1" dirty="0">
                <a:solidFill>
                  <a:srgbClr val="000000"/>
                </a:solidFill>
                <a:effectLst/>
                <a:latin typeface="Century Gothic" panose="020B0502020202020204" pitchFamily="34" charset="0"/>
              </a:rPr>
              <a:t>BİR KİŞİ NE ZAMAN BAĞIMLI OLARAK KABUL EDİLİR?</a:t>
            </a:r>
            <a:endParaRPr sz="3200" dirty="0"/>
          </a:p>
        </p:txBody>
      </p:sp>
      <p:sp>
        <p:nvSpPr>
          <p:cNvPr id="1010" name="Google Shape;1010;p98"/>
          <p:cNvSpPr/>
          <p:nvPr/>
        </p:nvSpPr>
        <p:spPr>
          <a:xfrm>
            <a:off x="927250" y="1572002"/>
            <a:ext cx="1033750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000" b="1" dirty="0">
                <a:solidFill>
                  <a:srgbClr val="E61F4F"/>
                </a:solidFill>
                <a:effectLst/>
                <a:latin typeface="Century Gothic" panose="020B0502020202020204" pitchFamily="34" charset="0"/>
              </a:rPr>
              <a:t>Son 12 ay içinde aşağıdaki semptomlardan en az ikisini sergileyen kişi bağımlı olarak kabul edilir:</a:t>
            </a:r>
            <a:endParaRPr dirty="0"/>
          </a:p>
        </p:txBody>
      </p:sp>
      <p:sp>
        <p:nvSpPr>
          <p:cNvPr id="1011" name="Google Shape;1011;p98"/>
          <p:cNvSpPr txBox="1">
            <a:spLocks noGrp="1"/>
          </p:cNvSpPr>
          <p:nvPr>
            <p:ph type="body" idx="1"/>
          </p:nvPr>
        </p:nvSpPr>
        <p:spPr>
          <a:xfrm>
            <a:off x="927250" y="2279848"/>
            <a:ext cx="10578950" cy="3938837"/>
          </a:xfrm>
          <a:prstGeom prst="rect">
            <a:avLst/>
          </a:prstGeom>
          <a:noFill/>
          <a:ln>
            <a:noFill/>
          </a:ln>
        </p:spPr>
        <p:txBody>
          <a:bodyPr spcFirstLastPara="1" wrap="square" lIns="91425" tIns="45700" rIns="91425" bIns="45700" anchor="t" anchorCtr="0">
            <a:normAutofit lnSpcReduction="10000"/>
          </a:bodyPr>
          <a:lstStyle/>
          <a:p>
            <a:pPr marL="228600" indent="-228600" algn="l" rtl="0" eaLnBrk="1" latinLnBrk="0" hangingPunct="1">
              <a:lnSpc>
                <a:spcPct val="90000"/>
              </a:lnSpc>
              <a:spcBef>
                <a:spcPts val="600"/>
              </a:spcBef>
              <a:buFont typeface="Arial" panose="020B0604020202020204" pitchFamily="34" charset="0"/>
              <a:buChar char="•"/>
            </a:pPr>
            <a:r>
              <a:rPr lang="tr-TR" sz="2200" dirty="0">
                <a:solidFill>
                  <a:srgbClr val="000000"/>
                </a:solidFill>
                <a:effectLst/>
                <a:latin typeface="Century Gothic" panose="020B0502020202020204" pitchFamily="34" charset="0"/>
              </a:rPr>
              <a:t>Madde kullanımına karşı güçlü bir arzu duyulması</a:t>
            </a:r>
          </a:p>
          <a:p>
            <a:pPr marL="228600" indent="-228600" algn="l" rtl="0" eaLnBrk="1" latinLnBrk="0" hangingPunct="1">
              <a:lnSpc>
                <a:spcPct val="90000"/>
              </a:lnSpc>
              <a:spcBef>
                <a:spcPts val="600"/>
              </a:spcBef>
              <a:buFont typeface="Arial" panose="020B0604020202020204" pitchFamily="34" charset="0"/>
              <a:buChar char="•"/>
            </a:pPr>
            <a:r>
              <a:rPr lang="tr-TR" sz="2200" dirty="0">
                <a:solidFill>
                  <a:srgbClr val="000000"/>
                </a:solidFill>
                <a:effectLst/>
                <a:latin typeface="Century Gothic" panose="020B0502020202020204" pitchFamily="34" charset="0"/>
              </a:rPr>
              <a:t>İstem dışı olarak madde kullanımının artması</a:t>
            </a:r>
          </a:p>
          <a:p>
            <a:pPr marL="228600" indent="-228600" algn="l" rtl="0" eaLnBrk="1" latinLnBrk="0" hangingPunct="1">
              <a:lnSpc>
                <a:spcPct val="90000"/>
              </a:lnSpc>
              <a:spcBef>
                <a:spcPts val="600"/>
              </a:spcBef>
              <a:buFont typeface="Arial" panose="020B0604020202020204" pitchFamily="34" charset="0"/>
              <a:buChar char="•"/>
            </a:pPr>
            <a:r>
              <a:rPr lang="tr-TR" sz="2200" dirty="0">
                <a:solidFill>
                  <a:srgbClr val="000000"/>
                </a:solidFill>
                <a:effectLst/>
                <a:latin typeface="Century Gothic" panose="020B0502020202020204" pitchFamily="34" charset="0"/>
              </a:rPr>
              <a:t>Maddeyi bırakmak için sürekli istek duymak ya da sonuç vermeyen çabalar göstermek</a:t>
            </a:r>
          </a:p>
          <a:p>
            <a:pPr marL="228600" indent="-228600" algn="l" rtl="0" eaLnBrk="1" latinLnBrk="0" hangingPunct="1">
              <a:lnSpc>
                <a:spcPct val="90000"/>
              </a:lnSpc>
              <a:spcBef>
                <a:spcPts val="600"/>
              </a:spcBef>
              <a:buFont typeface="Arial" panose="020B0604020202020204" pitchFamily="34" charset="0"/>
              <a:buChar char="•"/>
            </a:pPr>
            <a:r>
              <a:rPr lang="tr-TR" sz="2200" dirty="0">
                <a:solidFill>
                  <a:srgbClr val="000000"/>
                </a:solidFill>
                <a:effectLst/>
                <a:latin typeface="Century Gothic" panose="020B0502020202020204" pitchFamily="34" charset="0"/>
              </a:rPr>
              <a:t>Madde temin etmek, kullanmak veya etkilerinden kurtulmak için çok fazla zaman harcanması</a:t>
            </a:r>
          </a:p>
          <a:p>
            <a:pPr marL="228600" indent="-228600" algn="l" rtl="0" eaLnBrk="1" latinLnBrk="0" hangingPunct="1">
              <a:lnSpc>
                <a:spcPct val="90000"/>
              </a:lnSpc>
              <a:spcBef>
                <a:spcPts val="600"/>
              </a:spcBef>
              <a:buFont typeface="Arial" panose="020B0604020202020204" pitchFamily="34" charset="0"/>
              <a:buChar char="•"/>
            </a:pPr>
            <a:r>
              <a:rPr lang="tr-TR" sz="2200" dirty="0">
                <a:solidFill>
                  <a:srgbClr val="000000"/>
                </a:solidFill>
                <a:effectLst/>
                <a:latin typeface="Century Gothic" panose="020B0502020202020204" pitchFamily="34" charset="0"/>
              </a:rPr>
              <a:t>Günlük yaşamın olumsuz etkilenmesi</a:t>
            </a:r>
          </a:p>
          <a:p>
            <a:pPr marL="228600" indent="-228600" algn="l" rtl="0" eaLnBrk="1" latinLnBrk="0" hangingPunct="1">
              <a:lnSpc>
                <a:spcPct val="90000"/>
              </a:lnSpc>
              <a:spcBef>
                <a:spcPts val="600"/>
              </a:spcBef>
              <a:buFont typeface="Arial" panose="020B0604020202020204" pitchFamily="34" charset="0"/>
              <a:buChar char="•"/>
            </a:pPr>
            <a:r>
              <a:rPr lang="tr-TR" sz="2200" dirty="0">
                <a:solidFill>
                  <a:srgbClr val="000000"/>
                </a:solidFill>
                <a:effectLst/>
                <a:latin typeface="Century Gothic" panose="020B0502020202020204" pitchFamily="34" charset="0"/>
              </a:rPr>
              <a:t>Olumsuz sonuçlara rağmen madde kullanımına devam edilmesi</a:t>
            </a:r>
          </a:p>
          <a:p>
            <a:pPr marL="228600" indent="-228600" algn="l" rtl="0" eaLnBrk="1" latinLnBrk="0" hangingPunct="1">
              <a:lnSpc>
                <a:spcPct val="90000"/>
              </a:lnSpc>
              <a:spcBef>
                <a:spcPts val="600"/>
              </a:spcBef>
              <a:buFont typeface="Arial" panose="020B0604020202020204" pitchFamily="34" charset="0"/>
              <a:buChar char="•"/>
            </a:pPr>
            <a:r>
              <a:rPr lang="tr-TR" sz="2200" dirty="0">
                <a:solidFill>
                  <a:srgbClr val="000000"/>
                </a:solidFill>
                <a:effectLst/>
                <a:latin typeface="Century Gothic" panose="020B0502020202020204" pitchFamily="34" charset="0"/>
              </a:rPr>
              <a:t>Maddeye karşı tolerans gelişmesi</a:t>
            </a:r>
          </a:p>
          <a:p>
            <a:pPr marL="228600" indent="-228600" algn="l" rtl="0" eaLnBrk="1" latinLnBrk="0" hangingPunct="1">
              <a:lnSpc>
                <a:spcPct val="90000"/>
              </a:lnSpc>
              <a:spcBef>
                <a:spcPts val="600"/>
              </a:spcBef>
              <a:buFont typeface="Arial" panose="020B0604020202020204" pitchFamily="34" charset="0"/>
              <a:buChar char="•"/>
            </a:pPr>
            <a:r>
              <a:rPr lang="tr-TR" sz="2200" dirty="0">
                <a:solidFill>
                  <a:srgbClr val="000000"/>
                </a:solidFill>
                <a:effectLst/>
                <a:latin typeface="Century Gothic" panose="020B0502020202020204" pitchFamily="34" charset="0"/>
              </a:rPr>
              <a:t>Madde kullanımı ertelendiğinde veya engellendiğinde yoksunluk belirtilerinin ortaya çıkması (Yeşilay, 2024)</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9"/>
                                        </p:tgtEl>
                                        <p:attrNameLst>
                                          <p:attrName>style.visibility</p:attrName>
                                        </p:attrNameLst>
                                      </p:cBhvr>
                                      <p:to>
                                        <p:strVal val="visible"/>
                                      </p:to>
                                    </p:set>
                                    <p:animEffect transition="in" filter="fade">
                                      <p:cBhvr>
                                        <p:cTn id="7" dur="250"/>
                                        <p:tgtEl>
                                          <p:spTgt spid="1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99"/>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109</a:t>
            </a:fld>
            <a:endParaRPr/>
          </a:p>
        </p:txBody>
      </p:sp>
      <p:sp>
        <p:nvSpPr>
          <p:cNvPr id="1017" name="Google Shape;1017;p99"/>
          <p:cNvSpPr txBox="1"/>
          <p:nvPr/>
        </p:nvSpPr>
        <p:spPr>
          <a:xfrm>
            <a:off x="1036341" y="1929287"/>
            <a:ext cx="3133324" cy="1938952"/>
          </a:xfrm>
          <a:prstGeom prst="rect">
            <a:avLst/>
          </a:prstGeom>
          <a:noFill/>
          <a:ln>
            <a:noFill/>
          </a:ln>
        </p:spPr>
        <p:txBody>
          <a:bodyPr spcFirstLastPara="1" wrap="square" lIns="91425" tIns="45700" rIns="91425" bIns="45700" anchor="t" anchorCtr="0">
            <a:spAutoFit/>
          </a:bodyPr>
          <a:lstStyle/>
          <a:p>
            <a:pPr marL="0" indent="0" algn="l" rtl="0" eaLnBrk="1" latinLnBrk="0" hangingPunct="1">
              <a:buNone/>
            </a:pPr>
            <a:r>
              <a:rPr lang="tr-TR" sz="2400" b="1" dirty="0">
                <a:solidFill>
                  <a:srgbClr val="000000"/>
                </a:solidFill>
                <a:effectLst/>
                <a:latin typeface="Century Gothic" panose="020B0502020202020204" pitchFamily="34" charset="0"/>
              </a:rPr>
              <a:t>Madde</a:t>
            </a:r>
            <a:endParaRPr lang="tr-TR" sz="2400" dirty="0">
              <a:solidFill>
                <a:srgbClr val="000000"/>
              </a:solidFill>
              <a:effectLst/>
              <a:latin typeface="Century Gothic" panose="020B0502020202020204" pitchFamily="34" charset="0"/>
            </a:endParaRPr>
          </a:p>
          <a:p>
            <a:pPr marL="0" indent="0" algn="l" rtl="0" eaLnBrk="1" latinLnBrk="0" hangingPunct="1">
              <a:buNone/>
            </a:pPr>
            <a:r>
              <a:rPr lang="tr-TR" sz="2400" b="1" dirty="0">
                <a:solidFill>
                  <a:srgbClr val="000000"/>
                </a:solidFill>
                <a:effectLst/>
                <a:latin typeface="Century Gothic" panose="020B0502020202020204" pitchFamily="34" charset="0"/>
              </a:rPr>
              <a:t>Bağımlılığının</a:t>
            </a:r>
            <a:endParaRPr lang="tr-TR" sz="2400" dirty="0">
              <a:solidFill>
                <a:srgbClr val="000000"/>
              </a:solidFill>
              <a:effectLst/>
              <a:latin typeface="Century Gothic" panose="020B0502020202020204" pitchFamily="34" charset="0"/>
            </a:endParaRPr>
          </a:p>
          <a:p>
            <a:pPr marL="0" indent="0" algn="l" rtl="0" eaLnBrk="1" latinLnBrk="0" hangingPunct="1">
              <a:buNone/>
            </a:pPr>
            <a:r>
              <a:rPr lang="tr-TR" sz="2400" b="1" dirty="0">
                <a:solidFill>
                  <a:srgbClr val="000000"/>
                </a:solidFill>
                <a:effectLst/>
                <a:latin typeface="Century Gothic" panose="020B0502020202020204" pitchFamily="34" charset="0"/>
              </a:rPr>
              <a:t>Muhtemel Sonuçları</a:t>
            </a:r>
            <a:endParaRPr lang="tr-TR" sz="2400" dirty="0">
              <a:solidFill>
                <a:srgbClr val="000000"/>
              </a:solidFill>
              <a:effectLst/>
              <a:latin typeface="Century Gothic" panose="020B0502020202020204" pitchFamily="34" charset="0"/>
            </a:endParaRPr>
          </a:p>
          <a:p>
            <a:pPr marL="0" indent="0" algn="l" rtl="0" eaLnBrk="1" latinLnBrk="0" hangingPunct="1">
              <a:buNone/>
            </a:pPr>
            <a:r>
              <a:rPr lang="tr-TR" sz="2400" b="1" dirty="0">
                <a:solidFill>
                  <a:srgbClr val="000000"/>
                </a:solidFill>
                <a:effectLst/>
                <a:latin typeface="Century Gothic" panose="020B0502020202020204" pitchFamily="34" charset="0"/>
              </a:rPr>
              <a:t>ve Zararları (Yeşilay, 2024)</a:t>
            </a:r>
            <a:endParaRPr sz="2400" b="1" dirty="0">
              <a:solidFill>
                <a:schemeClr val="dk1"/>
              </a:solidFill>
              <a:latin typeface="Century Gothic"/>
              <a:ea typeface="Century Gothic"/>
              <a:cs typeface="Century Gothic"/>
              <a:sym typeface="Century Gothic"/>
            </a:endParaRPr>
          </a:p>
        </p:txBody>
      </p:sp>
      <p:sp>
        <p:nvSpPr>
          <p:cNvPr id="1037" name="Google Shape;1037;p99"/>
          <p:cNvSpPr txBox="1"/>
          <p:nvPr/>
        </p:nvSpPr>
        <p:spPr>
          <a:xfrm>
            <a:off x="4693920" y="447304"/>
            <a:ext cx="7329509" cy="6247824"/>
          </a:xfrm>
          <a:prstGeom prst="rect">
            <a:avLst/>
          </a:prstGeom>
          <a:noFill/>
          <a:ln>
            <a:noFill/>
          </a:ln>
        </p:spPr>
        <p:txBody>
          <a:bodyPr spcFirstLastPara="1" wrap="square" lIns="91425" tIns="45700" rIns="91425" bIns="45700" anchor="t" anchorCtr="0">
            <a:spAutoFit/>
          </a:bodyPr>
          <a:lstStyle/>
          <a:p>
            <a:pPr marL="0" indent="0" algn="l" rtl="0" eaLnBrk="1" latinLnBrk="0" hangingPunct="1">
              <a:buNone/>
            </a:pPr>
            <a:r>
              <a:rPr lang="tr-TR" sz="2000" dirty="0">
                <a:solidFill>
                  <a:srgbClr val="000000"/>
                </a:solidFill>
                <a:effectLst/>
                <a:latin typeface="Century Gothic" panose="020B0502020202020204" pitchFamily="34" charset="0"/>
              </a:rPr>
              <a:t>DAVRANIŞLARIN KONTROLÜNDE ZORLUKLAR</a:t>
            </a:r>
          </a:p>
          <a:p>
            <a:pPr marL="0" indent="0" algn="l" rtl="0" eaLnBrk="1" latinLnBrk="0" hangingPunct="1">
              <a:buNone/>
            </a:pPr>
            <a:r>
              <a:rPr lang="tr-TR" sz="2000" dirty="0">
                <a:solidFill>
                  <a:srgbClr val="000000"/>
                </a:solidFill>
                <a:effectLst/>
                <a:latin typeface="Century Gothic" panose="020B0502020202020204" pitchFamily="34" charset="0"/>
              </a:rPr>
              <a:t>KALP KRİZİ RİSKİ</a:t>
            </a:r>
          </a:p>
          <a:p>
            <a:pPr marL="0" indent="0" algn="l" rtl="0" eaLnBrk="1" latinLnBrk="0" hangingPunct="1">
              <a:buNone/>
            </a:pPr>
            <a:r>
              <a:rPr lang="tr-TR" sz="2000" dirty="0">
                <a:solidFill>
                  <a:srgbClr val="000000"/>
                </a:solidFill>
                <a:effectLst/>
                <a:latin typeface="Century Gothic" panose="020B0502020202020204" pitchFamily="34" charset="0"/>
              </a:rPr>
              <a:t>İNTİHAR TEHLİKESİ</a:t>
            </a:r>
          </a:p>
          <a:p>
            <a:pPr marL="0" indent="0" algn="l" rtl="0" eaLnBrk="1" latinLnBrk="0" hangingPunct="1">
              <a:buNone/>
            </a:pPr>
            <a:r>
              <a:rPr lang="tr-TR" sz="2000" dirty="0">
                <a:solidFill>
                  <a:srgbClr val="000000"/>
                </a:solidFill>
                <a:effectLst/>
                <a:latin typeface="Century Gothic" panose="020B0502020202020204" pitchFamily="34" charset="0"/>
              </a:rPr>
              <a:t>FARKLI KANSER TÜRLERİ</a:t>
            </a:r>
          </a:p>
          <a:p>
            <a:pPr marL="0" indent="0" algn="l" rtl="0" eaLnBrk="1" latinLnBrk="0" hangingPunct="1">
              <a:buNone/>
            </a:pPr>
            <a:r>
              <a:rPr lang="tr-TR" sz="2000" dirty="0">
                <a:solidFill>
                  <a:srgbClr val="000000"/>
                </a:solidFill>
                <a:effectLst/>
                <a:latin typeface="Century Gothic" panose="020B0502020202020204" pitchFamily="34" charset="0"/>
              </a:rPr>
              <a:t>GENÇ YAŞTA ÖLÜM DURUMLARI</a:t>
            </a:r>
          </a:p>
          <a:p>
            <a:pPr marL="0" indent="0" algn="l" rtl="0" eaLnBrk="1" latinLnBrk="0" hangingPunct="1">
              <a:buNone/>
            </a:pPr>
            <a:r>
              <a:rPr lang="tr-TR" sz="2000" dirty="0">
                <a:solidFill>
                  <a:srgbClr val="000000"/>
                </a:solidFill>
                <a:effectLst/>
                <a:latin typeface="Century Gothic" panose="020B0502020202020204" pitchFamily="34" charset="0"/>
              </a:rPr>
              <a:t>AİLESEL VE SOSYAL SORUNLAR</a:t>
            </a:r>
          </a:p>
          <a:p>
            <a:pPr marL="0" indent="0" algn="l" rtl="0" eaLnBrk="1" latinLnBrk="0" hangingPunct="1">
              <a:buNone/>
            </a:pPr>
            <a:r>
              <a:rPr lang="tr-TR" sz="2000" dirty="0">
                <a:solidFill>
                  <a:srgbClr val="000000"/>
                </a:solidFill>
                <a:effectLst/>
                <a:latin typeface="Century Gothic" panose="020B0502020202020204" pitchFamily="34" charset="0"/>
              </a:rPr>
              <a:t>SUÇ EYLEMLERİ</a:t>
            </a:r>
          </a:p>
          <a:p>
            <a:pPr marL="0" indent="0" algn="l" rtl="0" eaLnBrk="1" latinLnBrk="0" hangingPunct="1">
              <a:buNone/>
            </a:pPr>
            <a:r>
              <a:rPr lang="tr-TR" sz="2000" dirty="0">
                <a:solidFill>
                  <a:srgbClr val="000000"/>
                </a:solidFill>
                <a:effectLst/>
                <a:latin typeface="Century Gothic" panose="020B0502020202020204" pitchFamily="34" charset="0"/>
              </a:rPr>
              <a:t>FELÇ RİSKİ</a:t>
            </a:r>
          </a:p>
          <a:p>
            <a:pPr marL="0" indent="0" algn="l" rtl="0" eaLnBrk="1" latinLnBrk="0" hangingPunct="1">
              <a:buNone/>
            </a:pPr>
            <a:r>
              <a:rPr lang="tr-TR" sz="2000" dirty="0">
                <a:solidFill>
                  <a:srgbClr val="000000"/>
                </a:solidFill>
                <a:effectLst/>
                <a:latin typeface="Century Gothic" panose="020B0502020202020204" pitchFamily="34" charset="0"/>
              </a:rPr>
              <a:t>KALP HASTALIKLARI</a:t>
            </a:r>
          </a:p>
          <a:p>
            <a:pPr marL="0" indent="0" algn="l" rtl="0" eaLnBrk="1" latinLnBrk="0" hangingPunct="1">
              <a:buNone/>
            </a:pPr>
            <a:r>
              <a:rPr lang="tr-TR" sz="2000" dirty="0">
                <a:solidFill>
                  <a:srgbClr val="000000"/>
                </a:solidFill>
                <a:effectLst/>
                <a:latin typeface="Century Gothic" panose="020B0502020202020204" pitchFamily="34" charset="0"/>
              </a:rPr>
              <a:t>İŞ KAYBI DURUMLARI</a:t>
            </a:r>
          </a:p>
          <a:p>
            <a:pPr marL="0" indent="0" algn="l" rtl="0" eaLnBrk="1" latinLnBrk="0" hangingPunct="1">
              <a:buNone/>
            </a:pPr>
            <a:r>
              <a:rPr lang="tr-TR" sz="2000" dirty="0">
                <a:solidFill>
                  <a:srgbClr val="000000"/>
                </a:solidFill>
                <a:effectLst/>
                <a:latin typeface="Century Gothic" panose="020B0502020202020204" pitchFamily="34" charset="0"/>
              </a:rPr>
              <a:t>KAYGI</a:t>
            </a:r>
          </a:p>
          <a:p>
            <a:pPr marL="0" indent="0" algn="l" rtl="0" eaLnBrk="1" latinLnBrk="0" hangingPunct="1">
              <a:buNone/>
            </a:pPr>
            <a:r>
              <a:rPr lang="tr-TR" sz="2000" dirty="0">
                <a:solidFill>
                  <a:srgbClr val="000000"/>
                </a:solidFill>
                <a:effectLst/>
                <a:latin typeface="Century Gothic" panose="020B0502020202020204" pitchFamily="34" charset="0"/>
              </a:rPr>
              <a:t>DEPRESYON</a:t>
            </a:r>
          </a:p>
          <a:p>
            <a:pPr marL="0" indent="0" algn="l" rtl="0" eaLnBrk="1" latinLnBrk="0" hangingPunct="1">
              <a:buNone/>
            </a:pPr>
            <a:r>
              <a:rPr lang="tr-TR" sz="2000" dirty="0">
                <a:solidFill>
                  <a:srgbClr val="000000"/>
                </a:solidFill>
                <a:effectLst/>
                <a:latin typeface="Century Gothic" panose="020B0502020202020204" pitchFamily="34" charset="0"/>
              </a:rPr>
              <a:t>HAFIZA SORUNLARI</a:t>
            </a:r>
          </a:p>
          <a:p>
            <a:pPr marL="0" indent="0" algn="l" rtl="0" eaLnBrk="1" latinLnBrk="0" hangingPunct="1">
              <a:buNone/>
            </a:pPr>
            <a:r>
              <a:rPr lang="tr-TR" sz="2000" dirty="0">
                <a:solidFill>
                  <a:srgbClr val="000000"/>
                </a:solidFill>
                <a:effectLst/>
                <a:latin typeface="Century Gothic" panose="020B0502020202020204" pitchFamily="34" charset="0"/>
              </a:rPr>
              <a:t>UYKU PROBLEMLERİ</a:t>
            </a:r>
          </a:p>
          <a:p>
            <a:pPr marL="0" indent="0" algn="l" rtl="0" eaLnBrk="1" latinLnBrk="0" hangingPunct="1">
              <a:buNone/>
            </a:pPr>
            <a:r>
              <a:rPr lang="tr-TR" sz="2000" dirty="0">
                <a:solidFill>
                  <a:srgbClr val="000000"/>
                </a:solidFill>
                <a:effectLst/>
                <a:latin typeface="Century Gothic" panose="020B0502020202020204" pitchFamily="34" charset="0"/>
              </a:rPr>
              <a:t>KORKU VE PANİK DURUMLARI</a:t>
            </a:r>
          </a:p>
          <a:p>
            <a:pPr marL="0" indent="0" algn="l" rtl="0" eaLnBrk="1" latinLnBrk="0" hangingPunct="1">
              <a:buNone/>
            </a:pPr>
            <a:r>
              <a:rPr lang="tr-TR" sz="2000" dirty="0">
                <a:solidFill>
                  <a:srgbClr val="000000"/>
                </a:solidFill>
                <a:effectLst/>
                <a:latin typeface="Century Gothic" panose="020B0502020202020204" pitchFamily="34" charset="0"/>
              </a:rPr>
              <a:t>NÖROBİLİŞSEL BOZUKLUKLAR</a:t>
            </a:r>
          </a:p>
          <a:p>
            <a:pPr marL="0" indent="0" algn="l" rtl="0" eaLnBrk="1" latinLnBrk="0" hangingPunct="1">
              <a:buNone/>
            </a:pPr>
            <a:r>
              <a:rPr lang="tr-TR" sz="2000" dirty="0">
                <a:solidFill>
                  <a:srgbClr val="000000"/>
                </a:solidFill>
                <a:effectLst/>
                <a:latin typeface="Century Gothic" panose="020B0502020202020204" pitchFamily="34" charset="0"/>
              </a:rPr>
              <a:t>SAÇ DÖKÜLMESİ</a:t>
            </a:r>
          </a:p>
          <a:p>
            <a:pPr marL="0" indent="0" algn="l" rtl="0" eaLnBrk="1" latinLnBrk="0" hangingPunct="1">
              <a:buNone/>
            </a:pPr>
            <a:r>
              <a:rPr lang="tr-TR" sz="2000" dirty="0">
                <a:solidFill>
                  <a:srgbClr val="000000"/>
                </a:solidFill>
                <a:effectLst/>
                <a:latin typeface="Century Gothic" panose="020B0502020202020204" pitchFamily="34" charset="0"/>
              </a:rPr>
              <a:t>BEYNİN KARAR VERME SÜREÇLERİNİN OLUMSUZ ETKİLENMESİ</a:t>
            </a:r>
          </a:p>
          <a:p>
            <a:pPr marL="0" indent="0" algn="l" rtl="0" eaLnBrk="1" latinLnBrk="0" hangingPunct="1">
              <a:buNone/>
            </a:pPr>
            <a:r>
              <a:rPr lang="tr-TR" sz="2000" dirty="0">
                <a:solidFill>
                  <a:srgbClr val="000000"/>
                </a:solidFill>
                <a:effectLst/>
                <a:latin typeface="Century Gothic" panose="020B0502020202020204" pitchFamily="34" charset="0"/>
              </a:rPr>
              <a:t>HAFIZA GÜÇLÜKLERİ</a:t>
            </a:r>
            <a:endParaRPr sz="2000" b="1" dirty="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7"/>
                                        </p:tgtEl>
                                        <p:attrNameLst>
                                          <p:attrName>style.visibility</p:attrName>
                                        </p:attrNameLst>
                                      </p:cBhvr>
                                      <p:to>
                                        <p:strVal val="visible"/>
                                      </p:to>
                                    </p:set>
                                    <p:animEffect transition="in" filter="fade">
                                      <p:cBhvr>
                                        <p:cTn id="7" dur="250"/>
                                        <p:tgtEl>
                                          <p:spTgt spid="1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00"/>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110</a:t>
            </a:fld>
            <a:endParaRPr/>
          </a:p>
        </p:txBody>
      </p:sp>
      <p:pic>
        <p:nvPicPr>
          <p:cNvPr id="1045" name="Google Shape;1045;p100"/>
          <p:cNvPicPr preferRelativeResize="0"/>
          <p:nvPr/>
        </p:nvPicPr>
        <p:blipFill rotWithShape="1">
          <a:blip r:embed="rId3">
            <a:alphaModFix/>
          </a:blip>
          <a:srcRect/>
          <a:stretch/>
        </p:blipFill>
        <p:spPr>
          <a:xfrm>
            <a:off x="5436367" y="487361"/>
            <a:ext cx="6069833" cy="5883275"/>
          </a:xfrm>
          <a:prstGeom prst="rect">
            <a:avLst/>
          </a:prstGeom>
          <a:noFill/>
          <a:ln>
            <a:noFill/>
          </a:ln>
        </p:spPr>
      </p:pic>
      <p:sp>
        <p:nvSpPr>
          <p:cNvPr id="1046" name="Google Shape;1046;p100"/>
          <p:cNvSpPr txBox="1"/>
          <p:nvPr/>
        </p:nvSpPr>
        <p:spPr>
          <a:xfrm>
            <a:off x="411983" y="2828835"/>
            <a:ext cx="3667648"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3600" b="1" dirty="0">
                <a:solidFill>
                  <a:srgbClr val="C00000"/>
                </a:solidFill>
                <a:latin typeface="Century Gothic"/>
                <a:ea typeface="Century Gothic"/>
                <a:cs typeface="Century Gothic"/>
                <a:sym typeface="Century Gothic"/>
              </a:rPr>
              <a:t>BAĞIMLILIK</a:t>
            </a:r>
            <a:r>
              <a:rPr lang="tr-TR" sz="3600" b="1" dirty="0">
                <a:solidFill>
                  <a:schemeClr val="dk1"/>
                </a:solidFill>
                <a:latin typeface="Century Gothic"/>
                <a:ea typeface="Century Gothic"/>
                <a:cs typeface="Century Gothic"/>
                <a:sym typeface="Century Gothic"/>
              </a:rPr>
              <a:t> </a:t>
            </a:r>
            <a:r>
              <a:rPr lang="tr-TR" sz="3600" b="1" dirty="0">
                <a:solidFill>
                  <a:srgbClr val="00B050"/>
                </a:solidFill>
                <a:latin typeface="Century Gothic"/>
                <a:ea typeface="Century Gothic"/>
                <a:cs typeface="Century Gothic"/>
                <a:sym typeface="Century Gothic"/>
              </a:rPr>
              <a:t>DÖNGÜSÜ</a:t>
            </a:r>
            <a:endParaRPr lang="tr-TR" dirty="0"/>
          </a:p>
        </p:txBody>
      </p:sp>
      <p:sp>
        <p:nvSpPr>
          <p:cNvPr id="1047" name="Google Shape;1047;p100"/>
          <p:cNvSpPr txBox="1"/>
          <p:nvPr/>
        </p:nvSpPr>
        <p:spPr>
          <a:xfrm>
            <a:off x="9983038" y="6392426"/>
            <a:ext cx="19443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a:solidFill>
                  <a:schemeClr val="dk1"/>
                </a:solidFill>
                <a:latin typeface="Century Gothic"/>
                <a:ea typeface="Century Gothic"/>
                <a:cs typeface="Century Gothic"/>
                <a:sym typeface="Century Gothic"/>
              </a:rPr>
              <a:t>(Yeşilay, 2024)</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01"/>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111</a:t>
            </a:fld>
            <a:endParaRPr/>
          </a:p>
        </p:txBody>
      </p:sp>
      <p:sp>
        <p:nvSpPr>
          <p:cNvPr id="1053" name="Google Shape;1053;p101"/>
          <p:cNvSpPr txBox="1"/>
          <p:nvPr/>
        </p:nvSpPr>
        <p:spPr>
          <a:xfrm>
            <a:off x="467487" y="1427190"/>
            <a:ext cx="6750731"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4200" b="1">
                <a:solidFill>
                  <a:schemeClr val="dk1"/>
                </a:solidFill>
                <a:latin typeface="Century Gothic"/>
                <a:ea typeface="Century Gothic"/>
                <a:cs typeface="Century Gothic"/>
                <a:sym typeface="Century Gothic"/>
              </a:rPr>
              <a:t>Nasıl Önleyebiliriz?</a:t>
            </a:r>
            <a:endParaRPr lang="tr-TR"/>
          </a:p>
          <a:p>
            <a:pPr marL="0" marR="0" lvl="0" indent="0" algn="l" rtl="0">
              <a:spcBef>
                <a:spcPts val="0"/>
              </a:spcBef>
              <a:spcAft>
                <a:spcPts val="0"/>
              </a:spcAft>
              <a:buNone/>
            </a:pPr>
            <a:endParaRPr lang="tr-TR" sz="4200" b="1" dirty="0">
              <a:solidFill>
                <a:schemeClr val="dk1"/>
              </a:solidFill>
              <a:latin typeface="Century Gothic"/>
              <a:ea typeface="Century Gothic"/>
              <a:cs typeface="Century Gothic"/>
              <a:sym typeface="Century Gothic"/>
            </a:endParaRPr>
          </a:p>
        </p:txBody>
      </p:sp>
      <p:pic>
        <p:nvPicPr>
          <p:cNvPr id="1054" name="Google Shape;1054;p101"/>
          <p:cNvPicPr preferRelativeResize="0"/>
          <p:nvPr/>
        </p:nvPicPr>
        <p:blipFill rotWithShape="1">
          <a:blip r:embed="rId3">
            <a:alphaModFix/>
          </a:blip>
          <a:srcRect/>
          <a:stretch/>
        </p:blipFill>
        <p:spPr>
          <a:xfrm>
            <a:off x="664895" y="4045931"/>
            <a:ext cx="5779509" cy="1457070"/>
          </a:xfrm>
          <a:prstGeom prst="rect">
            <a:avLst/>
          </a:prstGeom>
          <a:noFill/>
          <a:ln>
            <a:noFill/>
          </a:ln>
        </p:spPr>
      </p:pic>
      <p:grpSp>
        <p:nvGrpSpPr>
          <p:cNvPr id="1055" name="Google Shape;1055;p101"/>
          <p:cNvGrpSpPr/>
          <p:nvPr/>
        </p:nvGrpSpPr>
        <p:grpSpPr>
          <a:xfrm>
            <a:off x="651040" y="2315230"/>
            <a:ext cx="5778760" cy="1323439"/>
            <a:chOff x="554927" y="1881525"/>
            <a:chExt cx="5778760" cy="1323439"/>
          </a:xfrm>
        </p:grpSpPr>
        <p:sp>
          <p:nvSpPr>
            <p:cNvPr id="1056" name="Google Shape;1056;p101"/>
            <p:cNvSpPr txBox="1"/>
            <p:nvPr/>
          </p:nvSpPr>
          <p:spPr>
            <a:xfrm>
              <a:off x="746176" y="1881525"/>
              <a:ext cx="5587511"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000" dirty="0">
                  <a:solidFill>
                    <a:srgbClr val="575757"/>
                  </a:solidFill>
                  <a:latin typeface="Century Gothic"/>
                  <a:ea typeface="Century Gothic"/>
                  <a:cs typeface="Century Gothic"/>
                  <a:sym typeface="Century Gothic"/>
                </a:rPr>
                <a:t>Bağımlılık yapıcı bir maddenin kullanılma</a:t>
              </a:r>
              <a:endParaRPr dirty="0"/>
            </a:p>
            <a:p>
              <a:pPr marL="0" marR="0" lvl="0" indent="0" algn="l" rtl="0">
                <a:spcBef>
                  <a:spcPts val="0"/>
                </a:spcBef>
                <a:spcAft>
                  <a:spcPts val="0"/>
                </a:spcAft>
                <a:buNone/>
              </a:pPr>
              <a:r>
                <a:rPr lang="tr-TR" sz="2000" dirty="0">
                  <a:solidFill>
                    <a:srgbClr val="575757"/>
                  </a:solidFill>
                  <a:latin typeface="Century Gothic"/>
                  <a:ea typeface="Century Gothic"/>
                  <a:cs typeface="Century Gothic"/>
                  <a:sym typeface="Century Gothic"/>
                </a:rPr>
                <a:t>olasılığı olan ortamlardan uzak kalarak</a:t>
              </a:r>
              <a:endParaRPr dirty="0"/>
            </a:p>
            <a:p>
              <a:pPr marL="0" marR="0" lvl="0" indent="0" algn="l" rtl="0">
                <a:spcBef>
                  <a:spcPts val="0"/>
                </a:spcBef>
                <a:spcAft>
                  <a:spcPts val="0"/>
                </a:spcAft>
                <a:buNone/>
              </a:pPr>
              <a:r>
                <a:rPr lang="tr-TR" sz="2000" dirty="0">
                  <a:solidFill>
                    <a:srgbClr val="575757"/>
                  </a:solidFill>
                  <a:latin typeface="Century Gothic"/>
                  <a:ea typeface="Century Gothic"/>
                  <a:cs typeface="Century Gothic"/>
                  <a:sym typeface="Century Gothic"/>
                </a:rPr>
                <a:t>kendinizi madde kullanımı ve bağımlılık</a:t>
              </a:r>
              <a:endParaRPr dirty="0"/>
            </a:p>
            <a:p>
              <a:pPr marL="0" marR="0" lvl="0" indent="0" algn="l" rtl="0">
                <a:spcBef>
                  <a:spcPts val="0"/>
                </a:spcBef>
                <a:spcAft>
                  <a:spcPts val="0"/>
                </a:spcAft>
                <a:buNone/>
              </a:pPr>
              <a:r>
                <a:rPr lang="tr-TR" sz="2000" dirty="0">
                  <a:solidFill>
                    <a:srgbClr val="575757"/>
                  </a:solidFill>
                  <a:latin typeface="Century Gothic"/>
                  <a:ea typeface="Century Gothic"/>
                  <a:cs typeface="Century Gothic"/>
                  <a:sym typeface="Century Gothic"/>
                </a:rPr>
                <a:t>riskinin dışında tutabilirsiniz.</a:t>
              </a:r>
              <a:endParaRPr dirty="0"/>
            </a:p>
          </p:txBody>
        </p:sp>
        <p:pic>
          <p:nvPicPr>
            <p:cNvPr id="1057" name="Google Shape;1057;p101"/>
            <p:cNvPicPr preferRelativeResize="0"/>
            <p:nvPr/>
          </p:nvPicPr>
          <p:blipFill rotWithShape="1">
            <a:blip r:embed="rId4">
              <a:alphaModFix/>
            </a:blip>
            <a:srcRect/>
            <a:stretch/>
          </p:blipFill>
          <p:spPr>
            <a:xfrm>
              <a:off x="554927" y="1991580"/>
              <a:ext cx="191250" cy="180000"/>
            </a:xfrm>
            <a:prstGeom prst="rect">
              <a:avLst/>
            </a:prstGeom>
            <a:noFill/>
            <a:ln>
              <a:noFill/>
            </a:ln>
          </p:spPr>
        </p:pic>
      </p:grpSp>
      <p:pic>
        <p:nvPicPr>
          <p:cNvPr id="1058" name="Google Shape;1058;p101"/>
          <p:cNvPicPr preferRelativeResize="0"/>
          <p:nvPr/>
        </p:nvPicPr>
        <p:blipFill rotWithShape="1">
          <a:blip r:embed="rId5">
            <a:alphaModFix/>
          </a:blip>
          <a:srcRect/>
          <a:stretch/>
        </p:blipFill>
        <p:spPr>
          <a:xfrm>
            <a:off x="6599446" y="4320731"/>
            <a:ext cx="5651482" cy="1152244"/>
          </a:xfrm>
          <a:prstGeom prst="rect">
            <a:avLst/>
          </a:prstGeom>
          <a:noFill/>
          <a:ln>
            <a:noFill/>
          </a:ln>
        </p:spPr>
      </p:pic>
      <p:pic>
        <p:nvPicPr>
          <p:cNvPr id="1059" name="Google Shape;1059;p101"/>
          <p:cNvPicPr preferRelativeResize="0"/>
          <p:nvPr/>
        </p:nvPicPr>
        <p:blipFill rotWithShape="1">
          <a:blip r:embed="rId6">
            <a:alphaModFix/>
          </a:blip>
          <a:srcRect/>
          <a:stretch/>
        </p:blipFill>
        <p:spPr>
          <a:xfrm>
            <a:off x="7361760" y="684730"/>
            <a:ext cx="2810500" cy="3286029"/>
          </a:xfrm>
          <a:prstGeom prst="rect">
            <a:avLst/>
          </a:prstGeom>
          <a:noFill/>
          <a:ln>
            <a:noFill/>
          </a:ln>
        </p:spPr>
      </p:pic>
      <p:sp>
        <p:nvSpPr>
          <p:cNvPr id="1060" name="Google Shape;1060;p101"/>
          <p:cNvSpPr/>
          <p:nvPr/>
        </p:nvSpPr>
        <p:spPr>
          <a:xfrm>
            <a:off x="6096000" y="4632158"/>
            <a:ext cx="503446" cy="613610"/>
          </a:xfrm>
          <a:prstGeom prst="lightningBolt">
            <a:avLst/>
          </a:prstGeom>
          <a:solidFill>
            <a:schemeClr val="accent1"/>
          </a:solidFill>
          <a:ln w="12700" cap="flat" cmpd="sng">
            <a:solidFill>
              <a:srgbClr val="5E13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53"/>
                                        </p:tgtEl>
                                        <p:attrNameLst>
                                          <p:attrName>style.visibility</p:attrName>
                                        </p:attrNameLst>
                                      </p:cBhvr>
                                      <p:to>
                                        <p:strVal val="visible"/>
                                      </p:to>
                                    </p:set>
                                    <p:animEffect transition="in" filter="fade">
                                      <p:cBhvr>
                                        <p:cTn id="7" dur="250"/>
                                        <p:tgtEl>
                                          <p:spTgt spid="105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055"/>
                                        </p:tgtEl>
                                        <p:attrNameLst>
                                          <p:attrName>style.visibility</p:attrName>
                                        </p:attrNameLst>
                                      </p:cBhvr>
                                      <p:to>
                                        <p:strVal val="visible"/>
                                      </p:to>
                                    </p:set>
                                    <p:animEffect transition="in" filter="fade">
                                      <p:cBhvr>
                                        <p:cTn id="11" dur="250"/>
                                        <p:tgtEl>
                                          <p:spTgt spid="1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pic>
        <p:nvPicPr>
          <p:cNvPr id="1065" name="Google Shape;1065;p102" descr="Çocuk ve Gençlerde Madde Bağımlılığı: Ailelerin Uyuşturucu Bağımlılığındaki  Etkisi - Mutlu Yaşam Danışmanlık"/>
          <p:cNvPicPr preferRelativeResize="0"/>
          <p:nvPr/>
        </p:nvPicPr>
        <p:blipFill rotWithShape="1">
          <a:blip r:embed="rId3">
            <a:alphaModFix/>
          </a:blip>
          <a:srcRect/>
          <a:stretch/>
        </p:blipFill>
        <p:spPr>
          <a:xfrm>
            <a:off x="8763000" y="911597"/>
            <a:ext cx="3109692" cy="2588098"/>
          </a:xfrm>
          <a:prstGeom prst="rect">
            <a:avLst/>
          </a:prstGeom>
          <a:noFill/>
          <a:ln>
            <a:noFill/>
          </a:ln>
        </p:spPr>
      </p:pic>
      <p:sp>
        <p:nvSpPr>
          <p:cNvPr id="1066" name="Google Shape;1066;p102"/>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112</a:t>
            </a:fld>
            <a:endParaRPr/>
          </a:p>
        </p:txBody>
      </p:sp>
      <p:sp>
        <p:nvSpPr>
          <p:cNvPr id="1067" name="Google Shape;1067;p102"/>
          <p:cNvSpPr txBox="1"/>
          <p:nvPr/>
        </p:nvSpPr>
        <p:spPr>
          <a:xfrm>
            <a:off x="356650" y="1427190"/>
            <a:ext cx="6849952"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4200" b="1">
                <a:solidFill>
                  <a:schemeClr val="dk1"/>
                </a:solidFill>
                <a:latin typeface="Century Gothic"/>
                <a:ea typeface="Century Gothic"/>
                <a:cs typeface="Century Gothic"/>
                <a:sym typeface="Century Gothic"/>
              </a:rPr>
              <a:t>Bağımlılık Tedavi Edilebilir</a:t>
            </a:r>
            <a:endParaRPr/>
          </a:p>
        </p:txBody>
      </p:sp>
      <p:pic>
        <p:nvPicPr>
          <p:cNvPr id="1068" name="Google Shape;1068;p102"/>
          <p:cNvPicPr preferRelativeResize="0"/>
          <p:nvPr/>
        </p:nvPicPr>
        <p:blipFill rotWithShape="1">
          <a:blip r:embed="rId4">
            <a:alphaModFix/>
          </a:blip>
          <a:srcRect/>
          <a:stretch/>
        </p:blipFill>
        <p:spPr>
          <a:xfrm>
            <a:off x="410849" y="2265923"/>
            <a:ext cx="7440799" cy="1181776"/>
          </a:xfrm>
          <a:prstGeom prst="rect">
            <a:avLst/>
          </a:prstGeom>
          <a:noFill/>
          <a:ln>
            <a:noFill/>
          </a:ln>
        </p:spPr>
      </p:pic>
      <p:grpSp>
        <p:nvGrpSpPr>
          <p:cNvPr id="1069" name="Google Shape;1069;p102"/>
          <p:cNvGrpSpPr/>
          <p:nvPr/>
        </p:nvGrpSpPr>
        <p:grpSpPr>
          <a:xfrm>
            <a:off x="580668" y="3406534"/>
            <a:ext cx="7804350" cy="1938992"/>
            <a:chOff x="594523" y="3008129"/>
            <a:chExt cx="7804350" cy="1938992"/>
          </a:xfrm>
        </p:grpSpPr>
        <p:sp>
          <p:nvSpPr>
            <p:cNvPr id="1070" name="Google Shape;1070;p102"/>
            <p:cNvSpPr/>
            <p:nvPr/>
          </p:nvSpPr>
          <p:spPr>
            <a:xfrm>
              <a:off x="746176" y="3008129"/>
              <a:ext cx="7652697"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000">
                  <a:solidFill>
                    <a:srgbClr val="575757"/>
                  </a:solidFill>
                  <a:latin typeface="Century Gothic"/>
                  <a:ea typeface="Century Gothic"/>
                  <a:cs typeface="Century Gothic"/>
                  <a:sym typeface="Century Gothic"/>
                </a:rPr>
                <a:t>Kullanıcılar arasında “bu hastalığın tedavisi olmadığı” yolunda bir kanı yerleşmiştir. Oysa madde kullanan kişiler için zor da olsa tedavi vardır. </a:t>
              </a:r>
              <a:endParaRPr lang="tr-TR"/>
            </a:p>
            <a:p>
              <a:pPr marL="0" marR="0" lvl="0" indent="0" algn="l" rtl="0">
                <a:spcBef>
                  <a:spcPts val="0"/>
                </a:spcBef>
                <a:spcAft>
                  <a:spcPts val="0"/>
                </a:spcAft>
                <a:buNone/>
              </a:pPr>
              <a:endParaRPr lang="tr-TR" sz="2000">
                <a:solidFill>
                  <a:srgbClr val="575757"/>
                </a:solidFill>
                <a:latin typeface="Century Gothic"/>
                <a:ea typeface="Century Gothic"/>
                <a:cs typeface="Century Gothic"/>
                <a:sym typeface="Century Gothic"/>
              </a:endParaRPr>
            </a:p>
            <a:p>
              <a:pPr marL="0" marR="0" lvl="0" indent="0" algn="l" rtl="0">
                <a:spcBef>
                  <a:spcPts val="0"/>
                </a:spcBef>
                <a:spcAft>
                  <a:spcPts val="0"/>
                </a:spcAft>
                <a:buNone/>
              </a:pPr>
              <a:r>
                <a:rPr lang="tr-TR" sz="2000">
                  <a:solidFill>
                    <a:srgbClr val="575757"/>
                  </a:solidFill>
                  <a:latin typeface="Century Gothic"/>
                  <a:ea typeface="Century Gothic"/>
                  <a:cs typeface="Century Gothic"/>
                  <a:sym typeface="Century Gothic"/>
                </a:rPr>
                <a:t>Tedavi ilkelerini eksiksiz yerine getiren kişilerde maddeyi bırakma ve “temiz kalma davranışı” sıklıkla görülmektedir. </a:t>
              </a:r>
              <a:endParaRPr lang="tr-TR" dirty="0"/>
            </a:p>
          </p:txBody>
        </p:sp>
        <p:pic>
          <p:nvPicPr>
            <p:cNvPr id="1071" name="Google Shape;1071;p102"/>
            <p:cNvPicPr preferRelativeResize="0"/>
            <p:nvPr/>
          </p:nvPicPr>
          <p:blipFill rotWithShape="1">
            <a:blip r:embed="rId5">
              <a:alphaModFix/>
            </a:blip>
            <a:srcRect/>
            <a:stretch/>
          </p:blipFill>
          <p:spPr>
            <a:xfrm>
              <a:off x="594523" y="3146494"/>
              <a:ext cx="191250" cy="180000"/>
            </a:xfrm>
            <a:prstGeom prst="rect">
              <a:avLst/>
            </a:prstGeom>
            <a:noFill/>
            <a:ln>
              <a:noFill/>
            </a:ln>
          </p:spPr>
        </p:pic>
      </p:grpSp>
      <p:sp>
        <p:nvSpPr>
          <p:cNvPr id="1072" name="Google Shape;1072;p102"/>
          <p:cNvSpPr/>
          <p:nvPr/>
        </p:nvSpPr>
        <p:spPr>
          <a:xfrm>
            <a:off x="8706490" y="650801"/>
            <a:ext cx="3109692" cy="3109691"/>
          </a:xfrm>
          <a:prstGeom prst="ellipse">
            <a:avLst/>
          </a:prstGeom>
          <a:noFill/>
          <a:ln w="241300" cap="flat" cmpd="sng">
            <a:solidFill>
              <a:srgbClr val="DADADA"/>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Effect transition="in" filter="fade">
                                      <p:cBhvr>
                                        <p:cTn id="7" dur="250"/>
                                        <p:tgtEl>
                                          <p:spTgt spid="1067"/>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069"/>
                                        </p:tgtEl>
                                        <p:attrNameLst>
                                          <p:attrName>style.visibility</p:attrName>
                                        </p:attrNameLst>
                                      </p:cBhvr>
                                      <p:to>
                                        <p:strVal val="visible"/>
                                      </p:to>
                                    </p:set>
                                    <p:animEffect transition="in" filter="fade">
                                      <p:cBhvr>
                                        <p:cTn id="11" dur="250"/>
                                        <p:tgtEl>
                                          <p:spTgt spid="1069"/>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72"/>
                                        </p:tgtEl>
                                        <p:attrNameLst>
                                          <p:attrName>style.visibility</p:attrName>
                                        </p:attrNameLst>
                                      </p:cBhvr>
                                      <p:to>
                                        <p:strVal val="visible"/>
                                      </p:to>
                                    </p:set>
                                    <p:animEffect transition="in" filter="fade">
                                      <p:cBhvr>
                                        <p:cTn id="15" dur="250"/>
                                        <p:tgtEl>
                                          <p:spTgt spid="1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pic>
        <p:nvPicPr>
          <p:cNvPr id="1077" name="Google Shape;1077;p103" descr="Bağımlılıkla mücadele edenlerin destekçisi: YEDAM - Son Dakika Haberleri"/>
          <p:cNvPicPr preferRelativeResize="0">
            <a:picLocks noGrp="1"/>
          </p:cNvPicPr>
          <p:nvPr>
            <p:ph type="body" idx="1"/>
          </p:nvPr>
        </p:nvPicPr>
        <p:blipFill rotWithShape="1">
          <a:blip r:embed="rId3">
            <a:alphaModFix/>
          </a:blip>
          <a:srcRect/>
          <a:stretch/>
        </p:blipFill>
        <p:spPr>
          <a:xfrm>
            <a:off x="7269145" y="1309636"/>
            <a:ext cx="4789713" cy="4789713"/>
          </a:xfrm>
          <a:prstGeom prst="rect">
            <a:avLst/>
          </a:prstGeom>
          <a:noFill/>
          <a:ln>
            <a:noFill/>
          </a:ln>
        </p:spPr>
      </p:pic>
      <p:sp>
        <p:nvSpPr>
          <p:cNvPr id="1078" name="Google Shape;1078;p103"/>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113</a:t>
            </a:fld>
            <a:endParaRPr/>
          </a:p>
        </p:txBody>
      </p:sp>
      <p:sp>
        <p:nvSpPr>
          <p:cNvPr id="1079" name="Google Shape;1079;p103"/>
          <p:cNvSpPr txBox="1"/>
          <p:nvPr/>
        </p:nvSpPr>
        <p:spPr>
          <a:xfrm>
            <a:off x="504967" y="1410355"/>
            <a:ext cx="6641926" cy="443198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800" b="1">
                <a:solidFill>
                  <a:srgbClr val="00B050"/>
                </a:solidFill>
                <a:latin typeface="Century Gothic"/>
                <a:ea typeface="Century Gothic"/>
                <a:cs typeface="Century Gothic"/>
                <a:sym typeface="Century Gothic"/>
              </a:rPr>
              <a:t>NEREYE BAŞVURULMALIDIR?</a:t>
            </a:r>
            <a:endParaRPr/>
          </a:p>
          <a:p>
            <a:pPr marL="342900" marR="0" lvl="0" indent="-215900" algn="l" rtl="0">
              <a:spcBef>
                <a:spcPts val="0"/>
              </a:spcBef>
              <a:spcAft>
                <a:spcPts val="0"/>
              </a:spcAft>
              <a:buClr>
                <a:schemeClr val="dk1"/>
              </a:buClr>
              <a:buSzPts val="2000"/>
              <a:buFont typeface="Arial"/>
              <a:buNone/>
            </a:pPr>
            <a:endParaRPr sz="20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1800"/>
              <a:buFont typeface="Arial"/>
              <a:buChar char="•"/>
            </a:pPr>
            <a:r>
              <a:rPr lang="tr-TR" sz="1800">
                <a:solidFill>
                  <a:schemeClr val="dk1"/>
                </a:solidFill>
                <a:latin typeface="Century Gothic"/>
                <a:ea typeface="Century Gothic"/>
                <a:cs typeface="Century Gothic"/>
                <a:sym typeface="Century Gothic"/>
              </a:rPr>
              <a:t>Bağımlılık sürecinde tedavi aşamaları AMATEM (Alkol ve Uyuşturucu Madde Bağımlılığı Tedavi ve Araştırma Merkezi), ATM (Ayaktan Tedavi Merkezi) ve Psikiyatri Polikliniklerinde gerçekleştirilmektedir. </a:t>
            </a:r>
            <a:endParaRPr/>
          </a:p>
          <a:p>
            <a:pPr marL="342900" marR="0" lvl="0" indent="-228600" algn="l" rtl="0">
              <a:spcBef>
                <a:spcPts val="0"/>
              </a:spcBef>
              <a:spcAft>
                <a:spcPts val="0"/>
              </a:spcAft>
              <a:buClr>
                <a:schemeClr val="dk1"/>
              </a:buClr>
              <a:buSzPts val="1800"/>
              <a:buFont typeface="Arial"/>
              <a:buNone/>
            </a:pPr>
            <a:endParaRPr sz="18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1800"/>
              <a:buFont typeface="Arial"/>
              <a:buChar char="•"/>
            </a:pPr>
            <a:r>
              <a:rPr lang="tr-TR" sz="1800">
                <a:solidFill>
                  <a:schemeClr val="dk1"/>
                </a:solidFill>
                <a:latin typeface="Century Gothic"/>
                <a:ea typeface="Century Gothic"/>
                <a:cs typeface="Century Gothic"/>
                <a:sym typeface="Century Gothic"/>
              </a:rPr>
              <a:t>Dilediğiniz zaman size en yakın tedavi merkezi hakkında bilgi için 191 hattından destek alabilirsiniz.</a:t>
            </a:r>
            <a:endParaRPr/>
          </a:p>
          <a:p>
            <a:pPr marL="342900" marR="0" lvl="0" indent="-228600" algn="l" rtl="0">
              <a:spcBef>
                <a:spcPts val="0"/>
              </a:spcBef>
              <a:spcAft>
                <a:spcPts val="0"/>
              </a:spcAft>
              <a:buClr>
                <a:schemeClr val="dk1"/>
              </a:buClr>
              <a:buSzPts val="1800"/>
              <a:buFont typeface="Arial"/>
              <a:buNone/>
            </a:pPr>
            <a:endParaRPr sz="18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1800"/>
              <a:buFont typeface="Arial"/>
              <a:buChar char="•"/>
            </a:pPr>
            <a:r>
              <a:rPr lang="tr-TR" sz="1800">
                <a:solidFill>
                  <a:schemeClr val="dk1"/>
                </a:solidFill>
                <a:latin typeface="Century Gothic"/>
                <a:ea typeface="Century Gothic"/>
                <a:cs typeface="Century Gothic"/>
                <a:sym typeface="Century Gothic"/>
              </a:rPr>
              <a:t>Tütün bağımlılığı için 171 hattından destek alabilirsiniz. </a:t>
            </a:r>
            <a:endParaRPr/>
          </a:p>
          <a:p>
            <a:pPr marL="342900" marR="0" lvl="0" indent="-228600" algn="l" rtl="0">
              <a:spcBef>
                <a:spcPts val="0"/>
              </a:spcBef>
              <a:spcAft>
                <a:spcPts val="0"/>
              </a:spcAft>
              <a:buClr>
                <a:schemeClr val="dk1"/>
              </a:buClr>
              <a:buSzPts val="1800"/>
              <a:buFont typeface="Arial"/>
              <a:buNone/>
            </a:pPr>
            <a:endParaRPr sz="18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1800"/>
              <a:buFont typeface="Arial"/>
              <a:buChar char="•"/>
            </a:pPr>
            <a:r>
              <a:rPr lang="tr-TR" sz="1800">
                <a:solidFill>
                  <a:schemeClr val="dk1"/>
                </a:solidFill>
                <a:latin typeface="Century Gothic"/>
                <a:ea typeface="Century Gothic"/>
                <a:cs typeface="Century Gothic"/>
                <a:sym typeface="Century Gothic"/>
              </a:rPr>
              <a:t>Ücretsiz Psiko-sosyal destek hizmeti almak için YEDAM’ı (Yeşilay Danışmanlık Merkezi)  444 79 75’i veya 115 numaralarından arayabilirsiniz.</a:t>
            </a:r>
            <a:endParaRPr sz="1800">
              <a:solidFill>
                <a:schemeClr val="dk1"/>
              </a:solidFill>
              <a:latin typeface="Century Gothic"/>
              <a:ea typeface="Century Gothic"/>
              <a:cs typeface="Century Gothic"/>
              <a:sym typeface="Century Gothic"/>
            </a:endParaRPr>
          </a:p>
        </p:txBody>
      </p:sp>
      <p:pic>
        <p:nvPicPr>
          <p:cNvPr id="1080" name="Google Shape;1080;p103"/>
          <p:cNvPicPr preferRelativeResize="0"/>
          <p:nvPr/>
        </p:nvPicPr>
        <p:blipFill rotWithShape="1">
          <a:blip r:embed="rId4">
            <a:alphaModFix/>
          </a:blip>
          <a:srcRect/>
          <a:stretch/>
        </p:blipFill>
        <p:spPr>
          <a:xfrm>
            <a:off x="10679789" y="5548364"/>
            <a:ext cx="1501321" cy="401254"/>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104"/>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114</a:t>
            </a:fld>
            <a:endParaRPr/>
          </a:p>
        </p:txBody>
      </p:sp>
      <p:sp>
        <p:nvSpPr>
          <p:cNvPr id="1086" name="Google Shape;1086;p104"/>
          <p:cNvSpPr txBox="1"/>
          <p:nvPr/>
        </p:nvSpPr>
        <p:spPr>
          <a:xfrm>
            <a:off x="458276" y="1584858"/>
            <a:ext cx="11387982" cy="23391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800" b="1">
                <a:solidFill>
                  <a:srgbClr val="00B050"/>
                </a:solidFill>
                <a:latin typeface="Century Gothic"/>
                <a:ea typeface="Century Gothic"/>
                <a:cs typeface="Century Gothic"/>
                <a:sym typeface="Century Gothic"/>
              </a:rPr>
              <a:t>TEKNOLOJİ BAĞIMLILIĞI NEDİR?</a:t>
            </a:r>
            <a:endParaRPr/>
          </a:p>
          <a:p>
            <a:pPr marL="0" marR="0" lvl="0" indent="0" algn="l" rtl="0">
              <a:spcBef>
                <a:spcPts val="0"/>
              </a:spcBef>
              <a:spcAft>
                <a:spcPts val="0"/>
              </a:spcAft>
              <a:buNone/>
            </a:pPr>
            <a:endParaRPr sz="2000">
              <a:solidFill>
                <a:schemeClr val="dk1"/>
              </a:solidFill>
              <a:latin typeface="Century Gothic"/>
              <a:ea typeface="Century Gothic"/>
              <a:cs typeface="Century Gothic"/>
              <a:sym typeface="Century Gothic"/>
            </a:endParaRPr>
          </a:p>
          <a:p>
            <a:pPr marL="0" marR="0" lvl="0" indent="-127000" algn="l" rtl="0">
              <a:spcBef>
                <a:spcPts val="0"/>
              </a:spcBef>
              <a:spcAft>
                <a:spcPts val="0"/>
              </a:spcAft>
              <a:buClr>
                <a:schemeClr val="dk1"/>
              </a:buClr>
              <a:buSzPts val="2000"/>
              <a:buFont typeface="Noto Sans Symbols"/>
              <a:buChar char="⮚"/>
            </a:pPr>
            <a:r>
              <a:rPr lang="tr-TR" sz="2000">
                <a:solidFill>
                  <a:schemeClr val="dk1"/>
                </a:solidFill>
                <a:latin typeface="Century Gothic"/>
                <a:ea typeface="Century Gothic"/>
                <a:cs typeface="Century Gothic"/>
                <a:sym typeface="Century Gothic"/>
              </a:rPr>
              <a:t>Teknoloji ve internetin bilinçli olmayan, kontrolsüz bir şekilde kullanımına bağlı olarak ortaya çıkan davranışsal bağımlılıklar; oyun oynama bozukluğu, kumar oynama bozukluğu, sosyal medyanın ve akıllı telefonun aşırı kullanımı gibi bağımlılık yapıcı alt davranışlarla kendini gösteren bağımlılık türü teknoloji bağımlılığı olarak tanımlanır </a:t>
            </a:r>
            <a:r>
              <a:rPr lang="tr-TR" sz="1200">
                <a:solidFill>
                  <a:schemeClr val="dk1"/>
                </a:solidFill>
                <a:latin typeface="Century Gothic"/>
                <a:ea typeface="Century Gothic"/>
                <a:cs typeface="Century Gothic"/>
                <a:sym typeface="Century Gothic"/>
              </a:rPr>
              <a:t>(Yeşilay, 2024).</a:t>
            </a:r>
            <a:endParaRPr sz="11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1087" name="Google Shape;1087;p104"/>
          <p:cNvPicPr preferRelativeResize="0"/>
          <p:nvPr/>
        </p:nvPicPr>
        <p:blipFill rotWithShape="1">
          <a:blip r:embed="rId3">
            <a:alphaModFix/>
          </a:blip>
          <a:srcRect/>
          <a:stretch/>
        </p:blipFill>
        <p:spPr>
          <a:xfrm>
            <a:off x="1791064" y="3923960"/>
            <a:ext cx="8609870" cy="2252582"/>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105"/>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115</a:t>
            </a:fld>
            <a:endParaRPr/>
          </a:p>
        </p:txBody>
      </p:sp>
      <p:sp>
        <p:nvSpPr>
          <p:cNvPr id="1093" name="Google Shape;1093;p105"/>
          <p:cNvSpPr txBox="1"/>
          <p:nvPr/>
        </p:nvSpPr>
        <p:spPr>
          <a:xfrm>
            <a:off x="5191886" y="803736"/>
            <a:ext cx="5615640"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200"/>
              <a:buFont typeface="Calibri"/>
              <a:buNone/>
            </a:pPr>
            <a:r>
              <a:rPr lang="tr-TR" sz="4200" b="1" i="0" u="none" strike="noStrike" cap="none">
                <a:solidFill>
                  <a:srgbClr val="FF0000"/>
                </a:solidFill>
                <a:latin typeface="Calibri"/>
                <a:ea typeface="Calibri"/>
                <a:cs typeface="Calibri"/>
                <a:sym typeface="Calibri"/>
              </a:rPr>
              <a:t>Belirtileri Neler Olabilir?</a:t>
            </a:r>
            <a:endParaRPr/>
          </a:p>
        </p:txBody>
      </p:sp>
      <p:grpSp>
        <p:nvGrpSpPr>
          <p:cNvPr id="1094" name="Google Shape;1094;p105"/>
          <p:cNvGrpSpPr/>
          <p:nvPr/>
        </p:nvGrpSpPr>
        <p:grpSpPr>
          <a:xfrm>
            <a:off x="1536143" y="1737680"/>
            <a:ext cx="2605265" cy="1974658"/>
            <a:chOff x="1536143" y="1737680"/>
            <a:chExt cx="2605265" cy="1974658"/>
          </a:xfrm>
        </p:grpSpPr>
        <p:cxnSp>
          <p:nvCxnSpPr>
            <p:cNvPr id="1095" name="Google Shape;1095;p105"/>
            <p:cNvCxnSpPr/>
            <p:nvPr/>
          </p:nvCxnSpPr>
          <p:spPr>
            <a:xfrm>
              <a:off x="1597676" y="3034924"/>
              <a:ext cx="2482198" cy="0"/>
            </a:xfrm>
            <a:prstGeom prst="straightConnector1">
              <a:avLst/>
            </a:prstGeom>
            <a:noFill/>
            <a:ln w="14275" cap="flat" cmpd="sng">
              <a:solidFill>
                <a:srgbClr val="DADADA"/>
              </a:solidFill>
              <a:prstDash val="solid"/>
              <a:miter lim="800000"/>
              <a:headEnd type="none" w="med" len="med"/>
              <a:tailEnd type="none" w="med" len="med"/>
            </a:ln>
          </p:spPr>
        </p:cxnSp>
        <p:sp>
          <p:nvSpPr>
            <p:cNvPr id="1096" name="Google Shape;1096;p105"/>
            <p:cNvSpPr/>
            <p:nvPr/>
          </p:nvSpPr>
          <p:spPr>
            <a:xfrm>
              <a:off x="1536143" y="3127563"/>
              <a:ext cx="260526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95959"/>
                </a:buClr>
                <a:buSzPts val="1600"/>
                <a:buFont typeface="Calibri"/>
                <a:buNone/>
              </a:pPr>
              <a:r>
                <a:rPr lang="tr-TR" sz="1600" b="0" i="0" u="none" strike="noStrike" cap="none">
                  <a:solidFill>
                    <a:srgbClr val="595959"/>
                  </a:solidFill>
                  <a:latin typeface="Calibri"/>
                  <a:ea typeface="Calibri"/>
                  <a:cs typeface="Calibri"/>
                  <a:sym typeface="Calibri"/>
                </a:rPr>
                <a:t>Planlanandan daha fazla </a:t>
              </a:r>
              <a:endParaRPr/>
            </a:p>
            <a:p>
              <a:pPr marL="0" marR="0" lvl="0" indent="0" algn="ctr" rtl="0">
                <a:lnSpc>
                  <a:spcPct val="100000"/>
                </a:lnSpc>
                <a:spcBef>
                  <a:spcPts val="0"/>
                </a:spcBef>
                <a:spcAft>
                  <a:spcPts val="0"/>
                </a:spcAft>
                <a:buClr>
                  <a:srgbClr val="595959"/>
                </a:buClr>
                <a:buSzPts val="1600"/>
                <a:buFont typeface="Calibri"/>
                <a:buNone/>
              </a:pPr>
              <a:r>
                <a:rPr lang="tr-TR" sz="1600" b="0" i="0" u="none" strike="noStrike" cap="none">
                  <a:solidFill>
                    <a:srgbClr val="595959"/>
                  </a:solidFill>
                  <a:latin typeface="Calibri"/>
                  <a:ea typeface="Calibri"/>
                  <a:cs typeface="Calibri"/>
                  <a:sym typeface="Calibri"/>
                </a:rPr>
                <a:t>teknoloji karşısında kalınması</a:t>
              </a:r>
              <a:endParaRPr/>
            </a:p>
          </p:txBody>
        </p:sp>
        <p:pic>
          <p:nvPicPr>
            <p:cNvPr id="1097" name="Google Shape;1097;p105"/>
            <p:cNvPicPr preferRelativeResize="0"/>
            <p:nvPr/>
          </p:nvPicPr>
          <p:blipFill rotWithShape="1">
            <a:blip r:embed="rId3">
              <a:alphaModFix/>
            </a:blip>
            <a:srcRect/>
            <a:stretch/>
          </p:blipFill>
          <p:spPr>
            <a:xfrm>
              <a:off x="2253775" y="1737680"/>
              <a:ext cx="1170000" cy="1068750"/>
            </a:xfrm>
            <a:prstGeom prst="rect">
              <a:avLst/>
            </a:prstGeom>
            <a:noFill/>
            <a:ln>
              <a:noFill/>
            </a:ln>
          </p:spPr>
        </p:pic>
      </p:grpSp>
      <p:grpSp>
        <p:nvGrpSpPr>
          <p:cNvPr id="1098" name="Google Shape;1098;p105"/>
          <p:cNvGrpSpPr/>
          <p:nvPr/>
        </p:nvGrpSpPr>
        <p:grpSpPr>
          <a:xfrm>
            <a:off x="3530730" y="3613251"/>
            <a:ext cx="3104248" cy="2133356"/>
            <a:chOff x="3458217" y="3909340"/>
            <a:chExt cx="3104248" cy="2133356"/>
          </a:xfrm>
        </p:grpSpPr>
        <p:cxnSp>
          <p:nvCxnSpPr>
            <p:cNvPr id="1099" name="Google Shape;1099;p105"/>
            <p:cNvCxnSpPr/>
            <p:nvPr/>
          </p:nvCxnSpPr>
          <p:spPr>
            <a:xfrm>
              <a:off x="3769241" y="5119060"/>
              <a:ext cx="2482198" cy="0"/>
            </a:xfrm>
            <a:prstGeom prst="straightConnector1">
              <a:avLst/>
            </a:prstGeom>
            <a:noFill/>
            <a:ln w="14275" cap="flat" cmpd="sng">
              <a:solidFill>
                <a:srgbClr val="DADADA"/>
              </a:solidFill>
              <a:prstDash val="solid"/>
              <a:miter lim="800000"/>
              <a:headEnd type="none" w="med" len="med"/>
              <a:tailEnd type="none" w="med" len="med"/>
            </a:ln>
          </p:spPr>
        </p:cxnSp>
        <p:sp>
          <p:nvSpPr>
            <p:cNvPr id="1100" name="Google Shape;1100;p105"/>
            <p:cNvSpPr/>
            <p:nvPr/>
          </p:nvSpPr>
          <p:spPr>
            <a:xfrm>
              <a:off x="3458217" y="5211699"/>
              <a:ext cx="310424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95959"/>
                </a:buClr>
                <a:buSzPts val="1600"/>
                <a:buFont typeface="Calibri"/>
                <a:buNone/>
              </a:pPr>
              <a:r>
                <a:rPr lang="tr-TR" sz="1600" b="0" i="0" u="none" strike="noStrike" cap="none">
                  <a:solidFill>
                    <a:srgbClr val="595959"/>
                  </a:solidFill>
                  <a:latin typeface="Calibri"/>
                  <a:ea typeface="Calibri"/>
                  <a:cs typeface="Calibri"/>
                  <a:sym typeface="Calibri"/>
                </a:rPr>
                <a:t>Teknolojinin, sorumlulukların </a:t>
              </a:r>
              <a:endParaRPr/>
            </a:p>
            <a:p>
              <a:pPr marL="0" marR="0" lvl="0" indent="0" algn="ctr" rtl="0">
                <a:lnSpc>
                  <a:spcPct val="100000"/>
                </a:lnSpc>
                <a:spcBef>
                  <a:spcPts val="0"/>
                </a:spcBef>
                <a:spcAft>
                  <a:spcPts val="0"/>
                </a:spcAft>
                <a:buClr>
                  <a:srgbClr val="595959"/>
                </a:buClr>
                <a:buSzPts val="1600"/>
                <a:buFont typeface="Calibri"/>
                <a:buNone/>
              </a:pPr>
              <a:r>
                <a:rPr lang="tr-TR" sz="1600" b="0" i="0" u="none" strike="noStrike" cap="none">
                  <a:solidFill>
                    <a:srgbClr val="595959"/>
                  </a:solidFill>
                  <a:latin typeface="Calibri"/>
                  <a:ea typeface="Calibri"/>
                  <a:cs typeface="Calibri"/>
                  <a:sym typeface="Calibri"/>
                </a:rPr>
                <a:t>(iş, okul, aile, bireysel temizlik gibi) </a:t>
              </a:r>
              <a:endParaRPr/>
            </a:p>
            <a:p>
              <a:pPr marL="0" marR="0" lvl="0" indent="0" algn="ctr" rtl="0">
                <a:lnSpc>
                  <a:spcPct val="100000"/>
                </a:lnSpc>
                <a:spcBef>
                  <a:spcPts val="0"/>
                </a:spcBef>
                <a:spcAft>
                  <a:spcPts val="0"/>
                </a:spcAft>
                <a:buClr>
                  <a:srgbClr val="595959"/>
                </a:buClr>
                <a:buSzPts val="1600"/>
                <a:buFont typeface="Calibri"/>
                <a:buNone/>
              </a:pPr>
              <a:r>
                <a:rPr lang="tr-TR" sz="1600" b="0" i="0" u="none" strike="noStrike" cap="none">
                  <a:solidFill>
                    <a:srgbClr val="595959"/>
                  </a:solidFill>
                  <a:latin typeface="Calibri"/>
                  <a:ea typeface="Calibri"/>
                  <a:cs typeface="Calibri"/>
                  <a:sym typeface="Calibri"/>
                </a:rPr>
                <a:t>yerine getirilmesini engellemesi</a:t>
              </a:r>
              <a:endParaRPr/>
            </a:p>
          </p:txBody>
        </p:sp>
        <p:pic>
          <p:nvPicPr>
            <p:cNvPr id="1101" name="Google Shape;1101;p105"/>
            <p:cNvPicPr preferRelativeResize="0"/>
            <p:nvPr/>
          </p:nvPicPr>
          <p:blipFill rotWithShape="1">
            <a:blip r:embed="rId4">
              <a:alphaModFix/>
            </a:blip>
            <a:srcRect/>
            <a:stretch/>
          </p:blipFill>
          <p:spPr>
            <a:xfrm>
              <a:off x="4537840" y="3909340"/>
              <a:ext cx="945000" cy="1080000"/>
            </a:xfrm>
            <a:prstGeom prst="rect">
              <a:avLst/>
            </a:prstGeom>
            <a:noFill/>
            <a:ln>
              <a:noFill/>
            </a:ln>
          </p:spPr>
        </p:pic>
      </p:grpSp>
      <p:grpSp>
        <p:nvGrpSpPr>
          <p:cNvPr id="1102" name="Google Shape;1102;p105"/>
          <p:cNvGrpSpPr/>
          <p:nvPr/>
        </p:nvGrpSpPr>
        <p:grpSpPr>
          <a:xfrm>
            <a:off x="6424625" y="1737680"/>
            <a:ext cx="3242041" cy="1876566"/>
            <a:chOff x="6225791" y="1795450"/>
            <a:chExt cx="3242041" cy="1876566"/>
          </a:xfrm>
        </p:grpSpPr>
        <p:cxnSp>
          <p:nvCxnSpPr>
            <p:cNvPr id="1103" name="Google Shape;1103;p105"/>
            <p:cNvCxnSpPr/>
            <p:nvPr/>
          </p:nvCxnSpPr>
          <p:spPr>
            <a:xfrm>
              <a:off x="6605712" y="2994602"/>
              <a:ext cx="2482198" cy="0"/>
            </a:xfrm>
            <a:prstGeom prst="straightConnector1">
              <a:avLst/>
            </a:prstGeom>
            <a:noFill/>
            <a:ln w="14275" cap="flat" cmpd="sng">
              <a:solidFill>
                <a:srgbClr val="DADADA"/>
              </a:solidFill>
              <a:prstDash val="solid"/>
              <a:miter lim="800000"/>
              <a:headEnd type="none" w="med" len="med"/>
              <a:tailEnd type="none" w="med" len="med"/>
            </a:ln>
          </p:spPr>
        </p:cxnSp>
        <p:sp>
          <p:nvSpPr>
            <p:cNvPr id="1104" name="Google Shape;1104;p105"/>
            <p:cNvSpPr/>
            <p:nvPr/>
          </p:nvSpPr>
          <p:spPr>
            <a:xfrm>
              <a:off x="6225791" y="3087241"/>
              <a:ext cx="324204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95959"/>
                </a:buClr>
                <a:buSzPts val="1600"/>
                <a:buFont typeface="Calibri"/>
                <a:buNone/>
              </a:pPr>
              <a:r>
                <a:rPr lang="tr-TR" sz="1600" b="0" i="0" u="none" strike="noStrike" cap="none">
                  <a:solidFill>
                    <a:srgbClr val="595959"/>
                  </a:solidFill>
                  <a:latin typeface="Calibri"/>
                  <a:ea typeface="Calibri"/>
                  <a:cs typeface="Calibri"/>
                  <a:sym typeface="Calibri"/>
                </a:rPr>
                <a:t>Zamanın büyük çoğunluğunun, fiilen </a:t>
              </a:r>
              <a:endParaRPr/>
            </a:p>
            <a:p>
              <a:pPr marL="0" marR="0" lvl="0" indent="0" algn="ctr" rtl="0">
                <a:lnSpc>
                  <a:spcPct val="100000"/>
                </a:lnSpc>
                <a:spcBef>
                  <a:spcPts val="0"/>
                </a:spcBef>
                <a:spcAft>
                  <a:spcPts val="0"/>
                </a:spcAft>
                <a:buClr>
                  <a:srgbClr val="595959"/>
                </a:buClr>
                <a:buSzPts val="1600"/>
                <a:buFont typeface="Calibri"/>
                <a:buNone/>
              </a:pPr>
              <a:r>
                <a:rPr lang="tr-TR" sz="1600" b="0" i="0" u="none" strike="noStrike" cap="none">
                  <a:solidFill>
                    <a:srgbClr val="595959"/>
                  </a:solidFill>
                  <a:latin typeface="Calibri"/>
                  <a:ea typeface="Calibri"/>
                  <a:cs typeface="Calibri"/>
                  <a:sym typeface="Calibri"/>
                </a:rPr>
                <a:t>ya da zihnen teknolojiyle geçirilmesi</a:t>
              </a:r>
              <a:endParaRPr/>
            </a:p>
          </p:txBody>
        </p:sp>
        <p:pic>
          <p:nvPicPr>
            <p:cNvPr id="1105" name="Google Shape;1105;p105"/>
            <p:cNvPicPr preferRelativeResize="0"/>
            <p:nvPr/>
          </p:nvPicPr>
          <p:blipFill rotWithShape="1">
            <a:blip r:embed="rId5">
              <a:alphaModFix/>
            </a:blip>
            <a:srcRect/>
            <a:stretch/>
          </p:blipFill>
          <p:spPr>
            <a:xfrm>
              <a:off x="7318061" y="1795450"/>
              <a:ext cx="1057500" cy="1035000"/>
            </a:xfrm>
            <a:prstGeom prst="rect">
              <a:avLst/>
            </a:prstGeom>
            <a:noFill/>
            <a:ln>
              <a:noFill/>
            </a:ln>
          </p:spPr>
        </p:pic>
      </p:grpSp>
      <p:grpSp>
        <p:nvGrpSpPr>
          <p:cNvPr id="1106" name="Google Shape;1106;p105"/>
          <p:cNvGrpSpPr/>
          <p:nvPr/>
        </p:nvGrpSpPr>
        <p:grpSpPr>
          <a:xfrm>
            <a:off x="7781620" y="4153251"/>
            <a:ext cx="3010248" cy="1902743"/>
            <a:chOff x="7781621" y="4390531"/>
            <a:chExt cx="3010248" cy="1902743"/>
          </a:xfrm>
        </p:grpSpPr>
        <p:cxnSp>
          <p:nvCxnSpPr>
            <p:cNvPr id="1107" name="Google Shape;1107;p105"/>
            <p:cNvCxnSpPr/>
            <p:nvPr/>
          </p:nvCxnSpPr>
          <p:spPr>
            <a:xfrm>
              <a:off x="8045646" y="5615860"/>
              <a:ext cx="2482198" cy="0"/>
            </a:xfrm>
            <a:prstGeom prst="straightConnector1">
              <a:avLst/>
            </a:prstGeom>
            <a:noFill/>
            <a:ln w="14275" cap="flat" cmpd="sng">
              <a:solidFill>
                <a:srgbClr val="DADADA"/>
              </a:solidFill>
              <a:prstDash val="solid"/>
              <a:miter lim="800000"/>
              <a:headEnd type="none" w="med" len="med"/>
              <a:tailEnd type="none" w="med" len="med"/>
            </a:ln>
          </p:spPr>
        </p:cxnSp>
        <p:sp>
          <p:nvSpPr>
            <p:cNvPr id="1108" name="Google Shape;1108;p105"/>
            <p:cNvSpPr/>
            <p:nvPr/>
          </p:nvSpPr>
          <p:spPr>
            <a:xfrm>
              <a:off x="7781621" y="5708499"/>
              <a:ext cx="301024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95959"/>
                </a:buClr>
                <a:buSzPts val="1600"/>
                <a:buFont typeface="Calibri"/>
                <a:buNone/>
              </a:pPr>
              <a:r>
                <a:rPr lang="tr-TR" sz="1600" b="0" i="0" u="none" strike="noStrike" cap="none">
                  <a:solidFill>
                    <a:srgbClr val="595959"/>
                  </a:solidFill>
                  <a:latin typeface="Calibri"/>
                  <a:ea typeface="Calibri"/>
                  <a:cs typeface="Calibri"/>
                  <a:sym typeface="Calibri"/>
                </a:rPr>
                <a:t>Teknoloji başında geçirilen vakitle </a:t>
              </a:r>
              <a:endParaRPr/>
            </a:p>
            <a:p>
              <a:pPr marL="0" marR="0" lvl="0" indent="0" algn="ctr" rtl="0">
                <a:lnSpc>
                  <a:spcPct val="100000"/>
                </a:lnSpc>
                <a:spcBef>
                  <a:spcPts val="0"/>
                </a:spcBef>
                <a:spcAft>
                  <a:spcPts val="0"/>
                </a:spcAft>
                <a:buClr>
                  <a:srgbClr val="595959"/>
                </a:buClr>
                <a:buSzPts val="1600"/>
                <a:buFont typeface="Calibri"/>
                <a:buNone/>
              </a:pPr>
              <a:r>
                <a:rPr lang="tr-TR" sz="1600" b="0" i="0" u="none" strike="noStrike" cap="none">
                  <a:solidFill>
                    <a:srgbClr val="595959"/>
                  </a:solidFill>
                  <a:latin typeface="Calibri"/>
                  <a:ea typeface="Calibri"/>
                  <a:cs typeface="Calibri"/>
                  <a:sym typeface="Calibri"/>
                </a:rPr>
                <a:t>ilgili kontrolün kaybedilmesi</a:t>
              </a:r>
              <a:endParaRPr/>
            </a:p>
          </p:txBody>
        </p:sp>
        <p:pic>
          <p:nvPicPr>
            <p:cNvPr id="1109" name="Google Shape;1109;p105"/>
            <p:cNvPicPr preferRelativeResize="0"/>
            <p:nvPr/>
          </p:nvPicPr>
          <p:blipFill rotWithShape="1">
            <a:blip r:embed="rId6">
              <a:alphaModFix/>
            </a:blip>
            <a:srcRect/>
            <a:stretch/>
          </p:blipFill>
          <p:spPr>
            <a:xfrm>
              <a:off x="8917043" y="4390531"/>
              <a:ext cx="731250" cy="103500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3"/>
                                        </p:tgtEl>
                                        <p:attrNameLst>
                                          <p:attrName>style.visibility</p:attrName>
                                        </p:attrNameLst>
                                      </p:cBhvr>
                                      <p:to>
                                        <p:strVal val="visible"/>
                                      </p:to>
                                    </p:set>
                                    <p:animEffect transition="in" filter="fade">
                                      <p:cBhvr>
                                        <p:cTn id="7" dur="250"/>
                                        <p:tgtEl>
                                          <p:spTgt spid="109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094"/>
                                        </p:tgtEl>
                                        <p:attrNameLst>
                                          <p:attrName>style.visibility</p:attrName>
                                        </p:attrNameLst>
                                      </p:cBhvr>
                                      <p:to>
                                        <p:strVal val="visible"/>
                                      </p:to>
                                    </p:set>
                                    <p:animEffect transition="in" filter="fade">
                                      <p:cBhvr>
                                        <p:cTn id="11" dur="250"/>
                                        <p:tgtEl>
                                          <p:spTgt spid="1094"/>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98"/>
                                        </p:tgtEl>
                                        <p:attrNameLst>
                                          <p:attrName>style.visibility</p:attrName>
                                        </p:attrNameLst>
                                      </p:cBhvr>
                                      <p:to>
                                        <p:strVal val="visible"/>
                                      </p:to>
                                    </p:set>
                                    <p:animEffect transition="in" filter="fade">
                                      <p:cBhvr>
                                        <p:cTn id="15" dur="250"/>
                                        <p:tgtEl>
                                          <p:spTgt spid="1098"/>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102"/>
                                        </p:tgtEl>
                                        <p:attrNameLst>
                                          <p:attrName>style.visibility</p:attrName>
                                        </p:attrNameLst>
                                      </p:cBhvr>
                                      <p:to>
                                        <p:strVal val="visible"/>
                                      </p:to>
                                    </p:set>
                                    <p:animEffect transition="in" filter="fade">
                                      <p:cBhvr>
                                        <p:cTn id="19" dur="250"/>
                                        <p:tgtEl>
                                          <p:spTgt spid="1102"/>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106"/>
                                        </p:tgtEl>
                                        <p:attrNameLst>
                                          <p:attrName>style.visibility</p:attrName>
                                        </p:attrNameLst>
                                      </p:cBhvr>
                                      <p:to>
                                        <p:strVal val="visible"/>
                                      </p:to>
                                    </p:set>
                                    <p:animEffect transition="in" filter="fade">
                                      <p:cBhvr>
                                        <p:cTn id="23" dur="250"/>
                                        <p:tgtEl>
                                          <p:spTgt spid="1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pic>
        <p:nvPicPr>
          <p:cNvPr id="1114" name="Google Shape;1114;p106" descr="Teknoloji Bağımlılığı Gelecek Adına Kaygıya Neden Oluyor! - Haberler | ADYÜ"/>
          <p:cNvPicPr preferRelativeResize="0"/>
          <p:nvPr/>
        </p:nvPicPr>
        <p:blipFill rotWithShape="1">
          <a:blip r:embed="rId3">
            <a:alphaModFix/>
          </a:blip>
          <a:srcRect/>
          <a:stretch/>
        </p:blipFill>
        <p:spPr>
          <a:xfrm>
            <a:off x="6496334" y="3580144"/>
            <a:ext cx="5393378" cy="2896856"/>
          </a:xfrm>
          <a:prstGeom prst="rect">
            <a:avLst/>
          </a:prstGeom>
          <a:noFill/>
          <a:ln>
            <a:noFill/>
          </a:ln>
        </p:spPr>
      </p:pic>
      <p:sp>
        <p:nvSpPr>
          <p:cNvPr id="1115" name="Google Shape;1115;p106"/>
          <p:cNvSpPr txBox="1">
            <a:spLocks noGrp="1"/>
          </p:cNvSpPr>
          <p:nvPr>
            <p:ph type="title"/>
          </p:nvPr>
        </p:nvSpPr>
        <p:spPr>
          <a:xfrm>
            <a:off x="4364180" y="681245"/>
            <a:ext cx="6435437" cy="1036718"/>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chemeClr val="dk1"/>
              </a:buClr>
              <a:buSzPct val="100000"/>
              <a:buFont typeface="Century Gothic"/>
              <a:buNone/>
            </a:pPr>
            <a:r>
              <a:rPr lang="tr-TR" sz="3600" b="1" i="1"/>
              <a:t>BAŞA ÇIKMAK İÇİN ÖNERİLER</a:t>
            </a:r>
            <a:endParaRPr/>
          </a:p>
        </p:txBody>
      </p:sp>
      <p:sp>
        <p:nvSpPr>
          <p:cNvPr id="1116" name="Google Shape;1116;p106"/>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116</a:t>
            </a:fld>
            <a:endParaRPr/>
          </a:p>
        </p:txBody>
      </p:sp>
      <p:sp>
        <p:nvSpPr>
          <p:cNvPr id="1117" name="Google Shape;1117;p106"/>
          <p:cNvSpPr txBox="1">
            <a:spLocks noGrp="1"/>
          </p:cNvSpPr>
          <p:nvPr>
            <p:ph type="body" idx="4294967295"/>
          </p:nvPr>
        </p:nvSpPr>
        <p:spPr>
          <a:xfrm>
            <a:off x="418911" y="1717963"/>
            <a:ext cx="8747469" cy="392061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200"/>
              <a:buFont typeface="Noto Sans Symbols"/>
              <a:buChar char="✔"/>
            </a:pPr>
            <a:r>
              <a:rPr lang="tr-TR"/>
              <a:t>Yavaş yavaş ama kararlı olarak kullanımı azaltın.</a:t>
            </a:r>
            <a:endParaRPr/>
          </a:p>
          <a:p>
            <a:pPr marL="0" lvl="0" indent="0" algn="l" rtl="0">
              <a:lnSpc>
                <a:spcPct val="90000"/>
              </a:lnSpc>
              <a:spcBef>
                <a:spcPts val="0"/>
              </a:spcBef>
              <a:spcAft>
                <a:spcPts val="0"/>
              </a:spcAft>
              <a:buClr>
                <a:schemeClr val="dk1"/>
              </a:buClr>
              <a:buSzPts val="2200"/>
              <a:buNone/>
            </a:pPr>
            <a:endParaRPr/>
          </a:p>
          <a:p>
            <a:pPr marL="228600" lvl="0" indent="-228600" algn="l" rtl="0">
              <a:lnSpc>
                <a:spcPct val="90000"/>
              </a:lnSpc>
              <a:spcBef>
                <a:spcPts val="0"/>
              </a:spcBef>
              <a:spcAft>
                <a:spcPts val="0"/>
              </a:spcAft>
              <a:buClr>
                <a:schemeClr val="dk1"/>
              </a:buClr>
              <a:buSzPts val="2200"/>
              <a:buFont typeface="Noto Sans Symbols"/>
              <a:buChar char="✔"/>
            </a:pPr>
            <a:r>
              <a:rPr lang="tr-TR"/>
              <a:t>Yerini doldurun (spor, hobi, vb.)</a:t>
            </a:r>
            <a:endParaRPr/>
          </a:p>
          <a:p>
            <a:pPr marL="228600" lvl="0" indent="-88900" algn="l" rtl="0">
              <a:lnSpc>
                <a:spcPct val="90000"/>
              </a:lnSpc>
              <a:spcBef>
                <a:spcPts val="0"/>
              </a:spcBef>
              <a:spcAft>
                <a:spcPts val="0"/>
              </a:spcAft>
              <a:buClr>
                <a:schemeClr val="dk1"/>
              </a:buClr>
              <a:buSzPts val="2200"/>
              <a:buFont typeface="Noto Sans Symbols"/>
              <a:buNone/>
            </a:pPr>
            <a:endParaRPr/>
          </a:p>
          <a:p>
            <a:pPr marL="228600" lvl="0" indent="-228600" algn="l" rtl="0">
              <a:lnSpc>
                <a:spcPct val="90000"/>
              </a:lnSpc>
              <a:spcBef>
                <a:spcPts val="0"/>
              </a:spcBef>
              <a:spcAft>
                <a:spcPts val="0"/>
              </a:spcAft>
              <a:buClr>
                <a:schemeClr val="dk1"/>
              </a:buClr>
              <a:buSzPts val="2200"/>
              <a:buFont typeface="Noto Sans Symbols"/>
              <a:buChar char="✔"/>
            </a:pPr>
            <a:r>
              <a:rPr lang="tr-TR"/>
              <a:t>Düşünün! Sanal ortamdaki başarı ve saygınlık mı daha değerli? Gerçek hayattaki mi?</a:t>
            </a:r>
            <a:endParaRPr/>
          </a:p>
          <a:p>
            <a:pPr marL="228600" lvl="0" indent="-88900" algn="l" rtl="0">
              <a:lnSpc>
                <a:spcPct val="90000"/>
              </a:lnSpc>
              <a:spcBef>
                <a:spcPts val="0"/>
              </a:spcBef>
              <a:spcAft>
                <a:spcPts val="0"/>
              </a:spcAft>
              <a:buClr>
                <a:schemeClr val="dk1"/>
              </a:buClr>
              <a:buSzPts val="2200"/>
              <a:buFont typeface="Noto Sans Symbols"/>
              <a:buNone/>
            </a:pPr>
            <a:endParaRPr/>
          </a:p>
          <a:p>
            <a:pPr marL="228600" lvl="0" indent="-228600" algn="l" rtl="0">
              <a:lnSpc>
                <a:spcPct val="90000"/>
              </a:lnSpc>
              <a:spcBef>
                <a:spcPts val="0"/>
              </a:spcBef>
              <a:spcAft>
                <a:spcPts val="0"/>
              </a:spcAft>
              <a:buClr>
                <a:schemeClr val="dk1"/>
              </a:buClr>
              <a:buSzPts val="2200"/>
              <a:buFont typeface="Noto Sans Symbols"/>
              <a:buChar char="✔"/>
            </a:pPr>
            <a:r>
              <a:rPr lang="tr-TR"/>
              <a:t>Zararlarını, sizden aldıklarını değerlendirin.</a:t>
            </a:r>
            <a:endParaRPr/>
          </a:p>
          <a:p>
            <a:pPr marL="228600" lvl="0" indent="-88900" algn="l" rtl="0">
              <a:lnSpc>
                <a:spcPct val="90000"/>
              </a:lnSpc>
              <a:spcBef>
                <a:spcPts val="0"/>
              </a:spcBef>
              <a:spcAft>
                <a:spcPts val="0"/>
              </a:spcAft>
              <a:buClr>
                <a:schemeClr val="dk1"/>
              </a:buClr>
              <a:buSzPts val="2200"/>
              <a:buFont typeface="Noto Sans Symbols"/>
              <a:buNone/>
            </a:pPr>
            <a:endParaRPr/>
          </a:p>
          <a:p>
            <a:pPr marL="228600" lvl="0" indent="-228600" algn="l" rtl="0">
              <a:lnSpc>
                <a:spcPct val="90000"/>
              </a:lnSpc>
              <a:spcBef>
                <a:spcPts val="0"/>
              </a:spcBef>
              <a:spcAft>
                <a:spcPts val="0"/>
              </a:spcAft>
              <a:buClr>
                <a:schemeClr val="dk1"/>
              </a:buClr>
              <a:buSzPts val="2200"/>
              <a:buFont typeface="Noto Sans Symbols"/>
              <a:buChar char="✔"/>
            </a:pPr>
            <a:r>
              <a:rPr lang="tr-TR"/>
              <a:t>Gerekirse uzman yardımı alın.</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107"/>
          <p:cNvSpPr txBox="1">
            <a:spLocks noGrp="1"/>
          </p:cNvSpPr>
          <p:nvPr>
            <p:ph type="body" idx="1"/>
          </p:nvPr>
        </p:nvSpPr>
        <p:spPr>
          <a:xfrm>
            <a:off x="685800" y="2194560"/>
            <a:ext cx="10820400" cy="402412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3A3A3C"/>
              </a:buClr>
              <a:buSzPts val="2800"/>
              <a:buFont typeface="Noto Sans Symbols"/>
              <a:buChar char="⮚"/>
            </a:pPr>
            <a:r>
              <a:rPr lang="tr-TR" sz="2800" b="0" i="0">
                <a:solidFill>
                  <a:srgbClr val="3A3A3C"/>
                </a:solidFill>
                <a:latin typeface="Open Sans"/>
                <a:ea typeface="Open Sans"/>
                <a:cs typeface="Open Sans"/>
                <a:sym typeface="Open Sans"/>
              </a:rPr>
              <a:t>Ayrıntılı bilgi için;</a:t>
            </a:r>
            <a:endParaRPr sz="2800" b="1">
              <a:solidFill>
                <a:srgbClr val="92D050"/>
              </a:solidFill>
              <a:latin typeface="Open Sans"/>
              <a:ea typeface="Open Sans"/>
              <a:cs typeface="Open Sans"/>
              <a:sym typeface="Open Sans"/>
            </a:endParaRPr>
          </a:p>
          <a:p>
            <a:pPr marL="228600" lvl="0" indent="-228600" algn="l" rtl="0">
              <a:lnSpc>
                <a:spcPct val="90000"/>
              </a:lnSpc>
              <a:spcBef>
                <a:spcPts val="1000"/>
              </a:spcBef>
              <a:spcAft>
                <a:spcPts val="0"/>
              </a:spcAft>
              <a:buClr>
                <a:srgbClr val="92D050"/>
              </a:buClr>
              <a:buSzPts val="2400"/>
              <a:buFont typeface="Noto Sans Symbols"/>
              <a:buChar char="❖"/>
            </a:pPr>
            <a:r>
              <a:rPr lang="tr-TR" sz="2400" b="1" i="0">
                <a:solidFill>
                  <a:srgbClr val="92D050"/>
                </a:solidFill>
                <a:latin typeface="Open Sans"/>
                <a:ea typeface="Open Sans"/>
                <a:cs typeface="Open Sans"/>
                <a:sym typeface="Open Sans"/>
              </a:rPr>
              <a:t>yesilay.org.tr/</a:t>
            </a:r>
            <a:endParaRPr/>
          </a:p>
          <a:p>
            <a:pPr marL="228600" lvl="0" indent="-228600" algn="l" rtl="0">
              <a:lnSpc>
                <a:spcPct val="90000"/>
              </a:lnSpc>
              <a:spcBef>
                <a:spcPts val="1000"/>
              </a:spcBef>
              <a:spcAft>
                <a:spcPts val="0"/>
              </a:spcAft>
              <a:buClr>
                <a:srgbClr val="92D050"/>
              </a:buClr>
              <a:buSzPts val="2400"/>
              <a:buFont typeface="Noto Sans Symbols"/>
              <a:buChar char="❖"/>
            </a:pPr>
            <a:r>
              <a:rPr lang="tr-TR" sz="2400" b="1" i="0">
                <a:solidFill>
                  <a:srgbClr val="92D050"/>
                </a:solidFill>
                <a:latin typeface="Open Sans"/>
                <a:ea typeface="Open Sans"/>
                <a:cs typeface="Open Sans"/>
                <a:sym typeface="Open Sans"/>
              </a:rPr>
              <a:t>tbm.org.tr</a:t>
            </a:r>
            <a:endParaRPr/>
          </a:p>
          <a:p>
            <a:pPr marL="228600" lvl="0" indent="-228600" algn="l" rtl="0">
              <a:lnSpc>
                <a:spcPct val="90000"/>
              </a:lnSpc>
              <a:spcBef>
                <a:spcPts val="1000"/>
              </a:spcBef>
              <a:spcAft>
                <a:spcPts val="0"/>
              </a:spcAft>
              <a:buClr>
                <a:srgbClr val="92D050"/>
              </a:buClr>
              <a:buSzPts val="2400"/>
              <a:buFont typeface="Noto Sans Symbols"/>
              <a:buChar char="❖"/>
            </a:pPr>
            <a:r>
              <a:rPr lang="tr-TR" sz="2400" b="1" i="0">
                <a:solidFill>
                  <a:srgbClr val="92D050"/>
                </a:solidFill>
                <a:latin typeface="Open Sans"/>
                <a:ea typeface="Open Sans"/>
                <a:cs typeface="Open Sans"/>
                <a:sym typeface="Open Sans"/>
              </a:rPr>
              <a:t>yedam.org.tr</a:t>
            </a:r>
            <a:endParaRPr/>
          </a:p>
          <a:p>
            <a:pPr marL="228600" lvl="0" indent="-228600" algn="l" rtl="0">
              <a:lnSpc>
                <a:spcPct val="90000"/>
              </a:lnSpc>
              <a:spcBef>
                <a:spcPts val="1000"/>
              </a:spcBef>
              <a:spcAft>
                <a:spcPts val="0"/>
              </a:spcAft>
              <a:buClr>
                <a:srgbClr val="92D050"/>
              </a:buClr>
              <a:buSzPts val="2400"/>
              <a:buFont typeface="Noto Sans Symbols"/>
              <a:buChar char="❖"/>
            </a:pPr>
            <a:r>
              <a:rPr lang="tr-TR" sz="2400" b="1" i="0">
                <a:solidFill>
                  <a:srgbClr val="92D050"/>
                </a:solidFill>
                <a:latin typeface="Open Sans"/>
                <a:ea typeface="Open Sans"/>
                <a:cs typeface="Open Sans"/>
                <a:sym typeface="Open Sans"/>
              </a:rPr>
              <a:t>birakabilirsin.org</a:t>
            </a:r>
            <a:endParaRPr/>
          </a:p>
          <a:p>
            <a:pPr marL="0" lvl="0" indent="0" algn="l" rtl="0">
              <a:lnSpc>
                <a:spcPct val="90000"/>
              </a:lnSpc>
              <a:spcBef>
                <a:spcPts val="1000"/>
              </a:spcBef>
              <a:spcAft>
                <a:spcPts val="0"/>
              </a:spcAft>
              <a:buClr>
                <a:schemeClr val="dk1"/>
              </a:buClr>
              <a:buSzPts val="2200"/>
              <a:buNone/>
            </a:pPr>
            <a:endParaRPr/>
          </a:p>
        </p:txBody>
      </p:sp>
      <p:sp>
        <p:nvSpPr>
          <p:cNvPr id="1123" name="Google Shape;1123;p107"/>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t>117</a:t>
            </a:fld>
            <a:endParaRPr/>
          </a:p>
        </p:txBody>
      </p:sp>
      <p:pic>
        <p:nvPicPr>
          <p:cNvPr id="1124" name="Google Shape;1124;p107" descr="Uyuşturucu Madde Bağımlılığı için Homeopati Tedavisi ve Remediler –  Homeopati Türkiye"/>
          <p:cNvPicPr preferRelativeResize="0"/>
          <p:nvPr/>
        </p:nvPicPr>
        <p:blipFill rotWithShape="1">
          <a:blip r:embed="rId3">
            <a:alphaModFix/>
          </a:blip>
          <a:srcRect/>
          <a:stretch/>
        </p:blipFill>
        <p:spPr>
          <a:xfrm>
            <a:off x="5935226" y="381000"/>
            <a:ext cx="5655547" cy="3263251"/>
          </a:xfrm>
          <a:prstGeom prst="rect">
            <a:avLst/>
          </a:prstGeom>
          <a:noFill/>
          <a:ln>
            <a:noFill/>
          </a:ln>
        </p:spPr>
      </p:pic>
      <p:sp>
        <p:nvSpPr>
          <p:cNvPr id="1125" name="Google Shape;1125;p107"/>
          <p:cNvSpPr/>
          <p:nvPr/>
        </p:nvSpPr>
        <p:spPr>
          <a:xfrm>
            <a:off x="5943599" y="3276599"/>
            <a:ext cx="1104481" cy="110448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1126" name="Google Shape;1126;p107" descr="Yeşilay Diyarbakır Şubesi"/>
          <p:cNvPicPr preferRelativeResize="0"/>
          <p:nvPr/>
        </p:nvPicPr>
        <p:blipFill rotWithShape="1">
          <a:blip r:embed="rId4">
            <a:alphaModFix/>
          </a:blip>
          <a:srcRect/>
          <a:stretch/>
        </p:blipFill>
        <p:spPr>
          <a:xfrm>
            <a:off x="9206027" y="3276599"/>
            <a:ext cx="2438140" cy="2438140"/>
          </a:xfrm>
          <a:prstGeom prst="rect">
            <a:avLst/>
          </a:prstGeom>
          <a:noFill/>
          <a:ln>
            <a:noFill/>
          </a:ln>
        </p:spPr>
      </p:pic>
      <p:pic>
        <p:nvPicPr>
          <p:cNvPr id="1127" name="Google Shape;1127;p107" descr="Bırakabilirsin - Google Play'de Uygulamalar"/>
          <p:cNvPicPr preferRelativeResize="0"/>
          <p:nvPr/>
        </p:nvPicPr>
        <p:blipFill rotWithShape="1">
          <a:blip r:embed="rId5">
            <a:alphaModFix/>
          </a:blip>
          <a:srcRect/>
          <a:stretch/>
        </p:blipFill>
        <p:spPr>
          <a:xfrm>
            <a:off x="6164596" y="3705335"/>
            <a:ext cx="2958402" cy="2958402"/>
          </a:xfrm>
          <a:prstGeom prst="rect">
            <a:avLst/>
          </a:prstGeom>
          <a:noFill/>
          <a:ln>
            <a:noFill/>
          </a:ln>
        </p:spPr>
      </p:pic>
      <p:pic>
        <p:nvPicPr>
          <p:cNvPr id="1128" name="Google Shape;1128;p107" descr="TÜRKİYE BAĞIMLILIKLA MÜCADELE EĞİTİMİ İÇERİKLERİ 'EĞİTİM BİLİŞİM AĞINDA'  (EBA) - Sorgun Rehberlik ve Araştırma Merkezi"/>
          <p:cNvPicPr preferRelativeResize="0"/>
          <p:nvPr/>
        </p:nvPicPr>
        <p:blipFill rotWithShape="1">
          <a:blip r:embed="rId6">
            <a:alphaModFix/>
          </a:blip>
          <a:srcRect/>
          <a:stretch/>
        </p:blipFill>
        <p:spPr>
          <a:xfrm>
            <a:off x="1766903" y="4614606"/>
            <a:ext cx="3647834" cy="2049131"/>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91B5387-2B68-C4FE-953C-4A4B9981CA57}"/>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42ADF6BE-EFFF-811B-8F5E-29F2477401E2}"/>
              </a:ext>
            </a:extLst>
          </p:cNvPr>
          <p:cNvSpPr>
            <a:spLocks noGrp="1"/>
          </p:cNvSpPr>
          <p:nvPr>
            <p:ph idx="1"/>
          </p:nvPr>
        </p:nvSpPr>
        <p:spPr>
          <a:xfrm>
            <a:off x="685800" y="2194561"/>
            <a:ext cx="10820400" cy="3547872"/>
          </a:xfrm>
        </p:spPr>
        <p:txBody>
          <a:bodyPr/>
          <a:lstStyle/>
          <a:p>
            <a:pPr marL="0" lvl="0" indent="0">
              <a:lnSpc>
                <a:spcPct val="120000"/>
              </a:lnSpc>
              <a:spcBef>
                <a:spcPts val="0"/>
              </a:spcBef>
              <a:buClr>
                <a:schemeClr val="dk1"/>
              </a:buClr>
              <a:buSzPct val="100000"/>
              <a:buNone/>
            </a:pPr>
            <a:r>
              <a:rPr lang="tr-TR" sz="2400" b="1" dirty="0"/>
              <a:t>Kaynakça</a:t>
            </a:r>
          </a:p>
          <a:p>
            <a:pPr marL="0" lvl="0" indent="0">
              <a:lnSpc>
                <a:spcPct val="120000"/>
              </a:lnSpc>
              <a:spcBef>
                <a:spcPts val="2400"/>
              </a:spcBef>
              <a:buClr>
                <a:schemeClr val="dk1"/>
              </a:buClr>
              <a:buSzPct val="100000"/>
              <a:buNone/>
            </a:pPr>
            <a:r>
              <a:rPr lang="tr-TR" sz="2400" dirty="0"/>
              <a:t>Uyuşturucu Özgürlüğün Sonu, Yeşilay Bilim Kurulu, 2016, İstanbul, Yeşilay TBM Alan Kitaplığı Dizisi No: 10.</a:t>
            </a:r>
          </a:p>
          <a:p>
            <a:pPr marL="0" lvl="0" indent="0">
              <a:lnSpc>
                <a:spcPct val="120000"/>
              </a:lnSpc>
              <a:spcBef>
                <a:spcPts val="2400"/>
              </a:spcBef>
              <a:buClr>
                <a:schemeClr val="dk1"/>
              </a:buClr>
              <a:buSzPct val="100000"/>
              <a:buNone/>
            </a:pPr>
            <a:r>
              <a:rPr lang="tr-TR" sz="2400" dirty="0"/>
              <a:t>Yeşilay, (2024). Bağımlılık. </a:t>
            </a:r>
            <a:r>
              <a:rPr lang="tr-TR" sz="2400" dirty="0" err="1"/>
              <a:t>https</a:t>
            </a:r>
            <a:r>
              <a:rPr lang="tr-TR" sz="2400" dirty="0"/>
              <a:t>://</a:t>
            </a:r>
            <a:r>
              <a:rPr lang="tr-TR" sz="2400" dirty="0" err="1"/>
              <a:t>www.yesilay.org.tr</a:t>
            </a:r>
            <a:r>
              <a:rPr lang="tr-TR" sz="2400" dirty="0"/>
              <a:t>/tr/</a:t>
            </a:r>
            <a:r>
              <a:rPr lang="tr-TR" sz="2400" dirty="0" err="1"/>
              <a:t>bagimlilik</a:t>
            </a:r>
            <a:r>
              <a:rPr lang="tr-TR" sz="2400" dirty="0"/>
              <a:t> sayfasından erişilmiştir. </a:t>
            </a:r>
            <a:endParaRPr lang="tr-TR" dirty="0"/>
          </a:p>
          <a:p>
            <a:pPr marL="0" indent="0">
              <a:buNone/>
            </a:pPr>
            <a:endParaRPr lang="tr-TR" dirty="0"/>
          </a:p>
        </p:txBody>
      </p:sp>
      <p:sp>
        <p:nvSpPr>
          <p:cNvPr id="4" name="Slayt Numarası Yer Tutucusu 3">
            <a:extLst>
              <a:ext uri="{FF2B5EF4-FFF2-40B4-BE49-F238E27FC236}">
                <a16:creationId xmlns:a16="http://schemas.microsoft.com/office/drawing/2014/main" id="{DACF1E39-A31F-96D1-7E13-39A185D23B7C}"/>
              </a:ext>
            </a:extLst>
          </p:cNvPr>
          <p:cNvSpPr>
            <a:spLocks noGrp="1"/>
          </p:cNvSpPr>
          <p:nvPr>
            <p:ph type="sldNum" sz="quarter" idx="12"/>
          </p:nvPr>
        </p:nvSpPr>
        <p:spPr/>
        <p:txBody>
          <a:bodyPr/>
          <a:lstStyle/>
          <a:p>
            <a:fld id="{F302176B-0E47-46AC-8F43-DAB4B8A37D06}" type="slidenum">
              <a:rPr lang="tr-TR" smtClean="0"/>
              <a:pPr/>
              <a:t>118</a:t>
            </a:fld>
            <a:endParaRPr lang="tr-TR"/>
          </a:p>
        </p:txBody>
      </p:sp>
    </p:spTree>
    <p:extLst>
      <p:ext uri="{BB962C8B-B14F-4D97-AF65-F5344CB8AC3E}">
        <p14:creationId xmlns:p14="http://schemas.microsoft.com/office/powerpoint/2010/main" val="417002612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DE6E3-11D2-A29E-9499-8F4CE0E7C558}"/>
              </a:ext>
            </a:extLst>
          </p:cNvPr>
          <p:cNvSpPr>
            <a:spLocks noGrp="1"/>
          </p:cNvSpPr>
          <p:nvPr>
            <p:ph type="title"/>
          </p:nvPr>
        </p:nvSpPr>
        <p:spPr>
          <a:xfrm>
            <a:off x="2895600" y="764373"/>
            <a:ext cx="8610600" cy="942507"/>
          </a:xfrm>
        </p:spPr>
        <p:txBody>
          <a:bodyPr>
            <a:normAutofit/>
          </a:bodyPr>
          <a:lstStyle/>
          <a:p>
            <a:r>
              <a:rPr lang="tr-TR" sz="2000" dirty="0">
                <a:solidFill>
                  <a:srgbClr val="000000"/>
                </a:solidFill>
                <a:latin typeface="Century Gothic" panose="020B0502020202020204" pitchFamily="34" charset="0"/>
              </a:rPr>
              <a:t>2025-2026 Eğitim-Öğretim Yılı Akademik Takvimi kapsamında düzenlenen Oryantasyon Programı çerçevesinde</a:t>
            </a:r>
            <a:endParaRPr lang="tr-TR" dirty="0"/>
          </a:p>
        </p:txBody>
      </p:sp>
      <p:sp>
        <p:nvSpPr>
          <p:cNvPr id="3" name="İçerik Yer Tutucusu 2">
            <a:extLst>
              <a:ext uri="{FF2B5EF4-FFF2-40B4-BE49-F238E27FC236}">
                <a16:creationId xmlns:a16="http://schemas.microsoft.com/office/drawing/2014/main" id="{8A3EF2A3-CFF6-AA06-A36E-1A0B5A6CBBC0}"/>
              </a:ext>
            </a:extLst>
          </p:cNvPr>
          <p:cNvSpPr>
            <a:spLocks noGrp="1"/>
          </p:cNvSpPr>
          <p:nvPr>
            <p:ph idx="1"/>
          </p:nvPr>
        </p:nvSpPr>
        <p:spPr/>
        <p:txBody>
          <a:bodyPr>
            <a:normAutofit fontScale="92500" lnSpcReduction="20000"/>
          </a:bodyPr>
          <a:lstStyle/>
          <a:p>
            <a:pPr marL="0" indent="0" algn="l" rtl="0" eaLnBrk="1" latinLnBrk="0" hangingPunct="1">
              <a:lnSpc>
                <a:spcPct val="90000"/>
              </a:lnSpc>
              <a:spcBef>
                <a:spcPts val="1000"/>
              </a:spcBef>
              <a:buNone/>
            </a:pPr>
            <a:r>
              <a:rPr lang="tr-TR" sz="3600" dirty="0">
                <a:solidFill>
                  <a:srgbClr val="000000"/>
                </a:solidFill>
                <a:effectLst/>
                <a:latin typeface="Abadi" panose="020F0502020204030204" pitchFamily="34" charset="0"/>
                <a:cs typeface="Abadi" panose="020F0502020204030204" pitchFamily="34" charset="0"/>
              </a:rPr>
              <a:t>Üniversitemiz Turizm Fakültesi Hierapolis Konferans Salonu'nda, </a:t>
            </a:r>
            <a:r>
              <a:rPr lang="tr-TR" sz="3600" dirty="0">
                <a:solidFill>
                  <a:srgbClr val="FF0000"/>
                </a:solidFill>
                <a:effectLst/>
                <a:latin typeface="Abadi" panose="020F0502020204030204" pitchFamily="34" charset="0"/>
                <a:cs typeface="Abadi" panose="020F0502020204030204" pitchFamily="34" charset="0"/>
              </a:rPr>
              <a:t>17.09.2025 tarihinde saat 10.30-12.00 arasında</a:t>
            </a:r>
            <a:r>
              <a:rPr lang="tr-TR" sz="3600" dirty="0">
                <a:solidFill>
                  <a:srgbClr val="000000"/>
                </a:solidFill>
                <a:effectLst/>
                <a:latin typeface="Abadi" panose="020F0502020204030204" pitchFamily="34" charset="0"/>
                <a:cs typeface="Abadi" panose="020F0502020204030204" pitchFamily="34" charset="0"/>
              </a:rPr>
              <a:t>, Yeşilay Denizli Şube Başkanlığı ve Denizli İl Emniyet Müdürlüğü iş birliğiyle </a:t>
            </a:r>
            <a:r>
              <a:rPr lang="tr-TR" sz="3600" dirty="0">
                <a:solidFill>
                  <a:srgbClr val="FF0000"/>
                </a:solidFill>
                <a:effectLst/>
                <a:latin typeface="Abadi" panose="020F0502020204030204" pitchFamily="34" charset="0"/>
                <a:cs typeface="Abadi" panose="020F0502020204030204" pitchFamily="34" charset="0"/>
              </a:rPr>
              <a:t>"Bağımlılıkla Mücadele ve Uyuşturucu Madde"</a:t>
            </a:r>
            <a:r>
              <a:rPr lang="tr-TR" sz="3600" dirty="0">
                <a:solidFill>
                  <a:srgbClr val="000000"/>
                </a:solidFill>
                <a:effectLst/>
                <a:latin typeface="Abadi" panose="020F0502020204030204" pitchFamily="34" charset="0"/>
                <a:cs typeface="Abadi" panose="020F0502020204030204" pitchFamily="34" charset="0"/>
              </a:rPr>
              <a:t> konulu bir eğitim verilecektir. Ayrıca, akademik birimlerimizde yer alan Öğrenci Destek Birimleri hakkında Öğrenci Destek Birimi Başkan Yardımcısı tarafından bilgilendirme sunumu gerçekleştirilecektir. Etkinlik, üniversitemizin resmi PAÜ Youtube kanalından canlı olarak yayınlanacaktır.</a:t>
            </a:r>
            <a:endParaRPr lang="tr-TR" sz="3600" dirty="0">
              <a:latin typeface="Abadi" panose="020F0502020204030204" pitchFamily="34" charset="0"/>
              <a:cs typeface="Abadi" panose="020F0502020204030204" pitchFamily="34" charset="0"/>
            </a:endParaRPr>
          </a:p>
        </p:txBody>
      </p:sp>
      <p:sp>
        <p:nvSpPr>
          <p:cNvPr id="4" name="Slayt Numarası Yer Tutucusu 3">
            <a:extLst>
              <a:ext uri="{FF2B5EF4-FFF2-40B4-BE49-F238E27FC236}">
                <a16:creationId xmlns:a16="http://schemas.microsoft.com/office/drawing/2014/main" id="{A4F2E42E-6113-40BF-1C46-5C64D6082E66}"/>
              </a:ext>
            </a:extLst>
          </p:cNvPr>
          <p:cNvSpPr>
            <a:spLocks noGrp="1"/>
          </p:cNvSpPr>
          <p:nvPr>
            <p:ph type="sldNum" sz="quarter" idx="12"/>
          </p:nvPr>
        </p:nvSpPr>
        <p:spPr/>
        <p:txBody>
          <a:bodyPr/>
          <a:lstStyle/>
          <a:p>
            <a:fld id="{F302176B-0E47-46AC-8F43-DAB4B8A37D06}" type="slidenum">
              <a:rPr lang="tr-TR" smtClean="0"/>
              <a:pPr/>
              <a:t>119</a:t>
            </a:fld>
            <a:endParaRPr lang="tr-TR"/>
          </a:p>
        </p:txBody>
      </p:sp>
    </p:spTree>
    <p:extLst>
      <p:ext uri="{BB962C8B-B14F-4D97-AF65-F5344CB8AC3E}">
        <p14:creationId xmlns:p14="http://schemas.microsoft.com/office/powerpoint/2010/main" val="2829144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Spor </a:t>
            </a:r>
            <a:r>
              <a:rPr lang="tr-TR" sz="1500"/>
              <a:t>Bilimleri Teknolojisi Araştırma </a:t>
            </a:r>
            <a:r>
              <a:rPr lang="tr-TR" sz="1500" dirty="0"/>
              <a:t>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120</a:t>
            </a:fld>
            <a:endParaRPr lang="tr-TR"/>
          </a:p>
        </p:txBody>
      </p:sp>
      <p:sp>
        <p:nvSpPr>
          <p:cNvPr id="3" name="Metin kutusu 2">
            <a:extLst>
              <a:ext uri="{FF2B5EF4-FFF2-40B4-BE49-F238E27FC236}">
                <a16:creationId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dirty="0"/>
              <a:t>Başarılı ve Sağlıklı Bir Eğitim Öğretim Yılı Dileriz…</a:t>
            </a: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5" name="İçerik Yer Tutucusu 1"/>
          <p:cNvSpPr txBox="1">
            <a:spLocks/>
          </p:cNvSpPr>
          <p:nvPr/>
        </p:nvSpPr>
        <p:spPr>
          <a:xfrm>
            <a:off x="6692348" y="4453378"/>
            <a:ext cx="4452730" cy="108012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tr-TR" sz="3600" i="1" cap="all" dirty="0">
                <a:latin typeface="+mj-lt"/>
                <a:ea typeface="+mj-ea"/>
                <a:cs typeface="+mj-cs"/>
              </a:rPr>
              <a:t>Oryantasyon programı</a:t>
            </a:r>
          </a:p>
          <a:p>
            <a:pPr marL="0" indent="0" algn="ctr">
              <a:buFont typeface="Arial" panose="020B0604020202020204" pitchFamily="34" charset="0"/>
              <a:buNone/>
            </a:pPr>
            <a:r>
              <a:rPr lang="tr-TR" sz="3600" i="1" cap="all" dirty="0">
                <a:latin typeface="+mj-lt"/>
                <a:ea typeface="+mj-ea"/>
                <a:cs typeface="+mj-cs"/>
              </a:rPr>
              <a:t>ile ilgili Ayrıntılı bilgi için</a:t>
            </a:r>
          </a:p>
          <a:p>
            <a:pPr marL="0" indent="0" algn="ctr">
              <a:buFont typeface="Arial" panose="020B0604020202020204" pitchFamily="34" charset="0"/>
              <a:buNone/>
            </a:pPr>
            <a:r>
              <a:rPr lang="tr-TR" sz="3600" b="1" i="1" cap="all" dirty="0">
                <a:latin typeface="+mj-lt"/>
                <a:ea typeface="+mj-ea"/>
                <a:cs typeface="+mj-cs"/>
                <a:hlinkClick r:id="rId4"/>
              </a:rPr>
              <a:t>www.pau.edu.tr/pdrem</a:t>
            </a:r>
            <a:endParaRPr lang="tr-TR" sz="3600" b="1" i="1" cap="all" dirty="0">
              <a:latin typeface="+mj-lt"/>
              <a:ea typeface="+mj-ea"/>
              <a:cs typeface="+mj-cs"/>
            </a:endParaRPr>
          </a:p>
          <a:p>
            <a:pPr marL="0" indent="0" algn="ctr">
              <a:buFont typeface="Arial" panose="020B0604020202020204" pitchFamily="34" charset="0"/>
              <a:buNone/>
            </a:pPr>
            <a:endParaRPr lang="tr-TR" sz="3600" b="1" i="1" cap="all" dirty="0">
              <a:latin typeface="+mj-lt"/>
              <a:ea typeface="+mj-ea"/>
              <a:cs typeface="+mj-cs"/>
            </a:endParaRPr>
          </a:p>
        </p:txBody>
      </p:sp>
    </p:spTree>
    <p:extLst>
      <p:ext uri="{BB962C8B-B14F-4D97-AF65-F5344CB8AC3E}">
        <p14:creationId xmlns:p14="http://schemas.microsoft.com/office/powerpoint/2010/main" val="1020948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45DA48E-5994-B85E-1B19-38458F8C6C6A}"/>
              </a:ext>
            </a:extLst>
          </p:cNvPr>
          <p:cNvSpPr>
            <a:spLocks noGrp="1"/>
          </p:cNvSpPr>
          <p:nvPr>
            <p:ph type="title"/>
          </p:nvPr>
        </p:nvSpPr>
        <p:spPr/>
        <p:txBody>
          <a:bodyPr>
            <a:normAutofit fontScale="90000"/>
          </a:bodyPr>
          <a:lstStyle/>
          <a:p>
            <a:r>
              <a:rPr lang="tr-TR" dirty="0"/>
              <a:t>OKUL ÖNCESİ EĞİTİM UYGULAMA VE ARAŞTIRMA MERKEZİ (UYAMANA)</a:t>
            </a:r>
          </a:p>
        </p:txBody>
      </p:sp>
      <p:sp>
        <p:nvSpPr>
          <p:cNvPr id="3" name="İçerik Yer Tutucusu 2">
            <a:extLst>
              <a:ext uri="{FF2B5EF4-FFF2-40B4-BE49-F238E27FC236}">
                <a16:creationId xmlns:a16="http://schemas.microsoft.com/office/drawing/2014/main" id="{1A31E0DE-799D-FF1C-761A-FAA202819968}"/>
              </a:ext>
            </a:extLst>
          </p:cNvPr>
          <p:cNvSpPr>
            <a:spLocks noGrp="1"/>
          </p:cNvSpPr>
          <p:nvPr>
            <p:ph idx="1"/>
          </p:nvPr>
        </p:nvSpPr>
        <p:spPr/>
        <p:txBody>
          <a:bodyPr/>
          <a:lstStyle/>
          <a:p>
            <a:r>
              <a:rPr lang="tr-TR" dirty="0">
                <a:hlinkClick r:id="rId2"/>
              </a:rPr>
              <a:t>https://www.pau.edu.tr/uyamana</a:t>
            </a:r>
            <a:endParaRPr lang="tr-TR" dirty="0"/>
          </a:p>
          <a:p>
            <a:r>
              <a:rPr lang="tr-TR" dirty="0">
                <a:hlinkClick r:id="rId3"/>
              </a:rPr>
              <a:t>https://www.instagram.com/pau_uyamana</a:t>
            </a:r>
            <a:endParaRPr lang="tr-TR" dirty="0"/>
          </a:p>
          <a:p>
            <a:pPr marL="0" indent="0">
              <a:buNone/>
            </a:pPr>
            <a:endParaRPr lang="tr-TR" dirty="0"/>
          </a:p>
        </p:txBody>
      </p:sp>
      <p:sp>
        <p:nvSpPr>
          <p:cNvPr id="4" name="Slayt Numarası Yer Tutucusu 3">
            <a:extLst>
              <a:ext uri="{FF2B5EF4-FFF2-40B4-BE49-F238E27FC236}">
                <a16:creationId xmlns:a16="http://schemas.microsoft.com/office/drawing/2014/main" id="{FBBAE28F-49B9-C5C4-942E-9AF252F1B7A5}"/>
              </a:ext>
            </a:extLst>
          </p:cNvPr>
          <p:cNvSpPr>
            <a:spLocks noGrp="1"/>
          </p:cNvSpPr>
          <p:nvPr>
            <p:ph type="sldNum" sz="quarter" idx="12"/>
          </p:nvPr>
        </p:nvSpPr>
        <p:spPr/>
        <p:txBody>
          <a:bodyPr/>
          <a:lstStyle/>
          <a:p>
            <a:fld id="{F302176B-0E47-46AC-8F43-DAB4B8A37D06}" type="slidenum">
              <a:rPr lang="tr-TR" smtClean="0"/>
              <a:pPr/>
              <a:t>13</a:t>
            </a:fld>
            <a:endParaRPr lang="tr-TR"/>
          </a:p>
        </p:txBody>
      </p:sp>
      <p:pic>
        <p:nvPicPr>
          <p:cNvPr id="6" name="Picture 2" descr="pau_uyamana'in profil resmi">
            <a:extLst>
              <a:ext uri="{FF2B5EF4-FFF2-40B4-BE49-F238E27FC236}">
                <a16:creationId xmlns:a16="http://schemas.microsoft.com/office/drawing/2014/main" id="{176D6E53-4218-C5BD-332F-D11220558C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6345" y="2279905"/>
            <a:ext cx="3612072" cy="3612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317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33DD9B9-5BDA-4EAF-3B8F-4F05952CEBA3}"/>
              </a:ext>
            </a:extLst>
          </p:cNvPr>
          <p:cNvSpPr>
            <a:spLocks noGrp="1"/>
          </p:cNvSpPr>
          <p:nvPr>
            <p:ph type="title"/>
          </p:nvPr>
        </p:nvSpPr>
        <p:spPr/>
        <p:txBody>
          <a:bodyPr>
            <a:normAutofit/>
          </a:bodyPr>
          <a:lstStyle/>
          <a:p>
            <a:endParaRPr lang="tr-TR" dirty="0"/>
          </a:p>
        </p:txBody>
      </p:sp>
      <p:sp>
        <p:nvSpPr>
          <p:cNvPr id="3" name="İçerik Yer Tutucusu 2">
            <a:extLst>
              <a:ext uri="{FF2B5EF4-FFF2-40B4-BE49-F238E27FC236}">
                <a16:creationId xmlns:a16="http://schemas.microsoft.com/office/drawing/2014/main" id="{CC6E5C2A-FDD2-A46C-3118-133CCA4A63D7}"/>
              </a:ext>
            </a:extLst>
          </p:cNvPr>
          <p:cNvSpPr>
            <a:spLocks noGrp="1"/>
          </p:cNvSpPr>
          <p:nvPr>
            <p:ph idx="1"/>
          </p:nvPr>
        </p:nvSpPr>
        <p:spPr/>
        <p:txBody>
          <a:bodyPr>
            <a:normAutofit/>
          </a:bodyPr>
          <a:lstStyle/>
          <a:p>
            <a:pPr marL="0" indent="0">
              <a:buNone/>
            </a:pPr>
            <a:endParaRPr lang="tr-TR" dirty="0"/>
          </a:p>
          <a:p>
            <a:pPr marL="0" indent="0">
              <a:buNone/>
            </a:pPr>
            <a:r>
              <a:rPr lang="tr-TR" b="1" dirty="0"/>
              <a:t>Okul Öncesi Eğitim Uygulama ve Araştırma Merkezi Faaliyet Alanları</a:t>
            </a:r>
            <a:endParaRPr lang="tr-TR" dirty="0"/>
          </a:p>
          <a:p>
            <a:pPr marL="0" indent="0">
              <a:buNone/>
            </a:pPr>
            <a:r>
              <a:rPr lang="tr-TR" dirty="0"/>
              <a:t>a) Bölgenin okul öncesi eğitim çağı çocuklarının eğitim sorunlarını tespit etmek, var olan sorunların giderilmesine yönelik yeni projeler üretmek ve bu suretle eğitim kalitesini arttırmak, okul öncesi eğitim, aile-çocuk iletişimi, çocuk sağlığı ve çocuk psikolojisi alanlarında bilimsel araştırmalar ve çalışmalar yapmak,</a:t>
            </a:r>
          </a:p>
          <a:p>
            <a:pPr marL="0" indent="0">
              <a:buNone/>
            </a:pPr>
            <a:r>
              <a:rPr lang="tr-TR" dirty="0"/>
              <a:t>b) İlgili kamu kurum ve kuruluşlarıyla işbirliği yaparak, Üniversitenin bu alanda öğrenim gören öğrencilerine ve öğretim elemanlarına uygulama, araştırma ve bilimsel çalışma ortamları hazırlamak,</a:t>
            </a:r>
          </a:p>
          <a:p>
            <a:pPr marL="0" indent="0">
              <a:buNone/>
            </a:pPr>
            <a:endParaRPr lang="tr-TR" dirty="0"/>
          </a:p>
        </p:txBody>
      </p:sp>
      <p:sp>
        <p:nvSpPr>
          <p:cNvPr id="4" name="Slayt Numarası Yer Tutucusu 3">
            <a:extLst>
              <a:ext uri="{FF2B5EF4-FFF2-40B4-BE49-F238E27FC236}">
                <a16:creationId xmlns:a16="http://schemas.microsoft.com/office/drawing/2014/main" id="{441EF868-CF4B-B0F3-5BB8-C7994478186C}"/>
              </a:ext>
            </a:extLst>
          </p:cNvPr>
          <p:cNvSpPr>
            <a:spLocks noGrp="1"/>
          </p:cNvSpPr>
          <p:nvPr>
            <p:ph type="sldNum" sz="quarter" idx="12"/>
          </p:nvPr>
        </p:nvSpPr>
        <p:spPr/>
        <p:txBody>
          <a:bodyPr/>
          <a:lstStyle/>
          <a:p>
            <a:fld id="{F302176B-0E47-46AC-8F43-DAB4B8A37D06}" type="slidenum">
              <a:rPr lang="tr-TR" smtClean="0"/>
              <a:pPr/>
              <a:t>14</a:t>
            </a:fld>
            <a:endParaRPr lang="tr-TR"/>
          </a:p>
        </p:txBody>
      </p:sp>
    </p:spTree>
    <p:extLst>
      <p:ext uri="{BB962C8B-B14F-4D97-AF65-F5344CB8AC3E}">
        <p14:creationId xmlns:p14="http://schemas.microsoft.com/office/powerpoint/2010/main" val="1925810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5C0D8CF-E13F-669B-BE57-ACBAFC58E748}"/>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490F9D0A-E154-D9B6-B5D3-A92809BC9B7F}"/>
              </a:ext>
            </a:extLst>
          </p:cNvPr>
          <p:cNvSpPr>
            <a:spLocks noGrp="1"/>
          </p:cNvSpPr>
          <p:nvPr>
            <p:ph idx="1"/>
          </p:nvPr>
        </p:nvSpPr>
        <p:spPr/>
        <p:txBody>
          <a:bodyPr>
            <a:normAutofit lnSpcReduction="10000"/>
          </a:bodyPr>
          <a:lstStyle/>
          <a:p>
            <a:pPr marL="0" indent="0">
              <a:buNone/>
            </a:pPr>
            <a:r>
              <a:rPr lang="tr-TR" dirty="0"/>
              <a:t>c) Merkezde eğitim görecek çocukların, eğitim ve sağlık bilimleri gereklerine uygun fiziksel, zihinsel, sosyal ve duygusal açılardan gelişimlerini ve yaratıcılıklarını en üst seviyeye çıkarmak, problem çözme, düşünme ve karar verme becerilerini desteklemek, bunun için ailelere danışmanlık yapmak ve eğitim kalitesini geliştirecek programlar oluşturmak,</a:t>
            </a:r>
          </a:p>
          <a:p>
            <a:pPr marL="0" indent="0">
              <a:buNone/>
            </a:pPr>
            <a:r>
              <a:rPr lang="tr-TR" dirty="0"/>
              <a:t>ç) Faaliyet konularıyla ilgili olarak ulusal ve uluslararası alanda, resmi ve özel kurum ve kuruluşlarla işbirliği yapmak, ortak projeler üretmek,</a:t>
            </a:r>
          </a:p>
          <a:p>
            <a:pPr marL="0" indent="0">
              <a:buNone/>
            </a:pPr>
            <a:r>
              <a:rPr lang="tr-TR" dirty="0"/>
              <a:t>d) Okul öncesi ve ilgili alan öğretmenlerinin mesleki yeterliliklerinin arttırılması konusunda resmi ve özel kuruluşların ihtiyaç duydukları hizmet öncesi ve hizmet içi eğitim desteğini sunmak,</a:t>
            </a:r>
          </a:p>
          <a:p>
            <a:pPr marL="0" indent="0">
              <a:buNone/>
            </a:pPr>
            <a:r>
              <a:rPr lang="tr-TR" dirty="0"/>
              <a:t>e) Faaliyet alanına giren konularda yayınlar yapmak, konferans, kongre, sempozyum, seminer, panel ve benzeri toplantılar düzenlemek.</a:t>
            </a:r>
          </a:p>
          <a:p>
            <a:endParaRPr lang="tr-TR" dirty="0"/>
          </a:p>
        </p:txBody>
      </p:sp>
      <p:sp>
        <p:nvSpPr>
          <p:cNvPr id="4" name="Slayt Numarası Yer Tutucusu 3">
            <a:extLst>
              <a:ext uri="{FF2B5EF4-FFF2-40B4-BE49-F238E27FC236}">
                <a16:creationId xmlns:a16="http://schemas.microsoft.com/office/drawing/2014/main" id="{48BCC868-963F-020B-BD8E-2B98DAFD62D6}"/>
              </a:ext>
            </a:extLst>
          </p:cNvPr>
          <p:cNvSpPr>
            <a:spLocks noGrp="1"/>
          </p:cNvSpPr>
          <p:nvPr>
            <p:ph type="sldNum" sz="quarter" idx="12"/>
          </p:nvPr>
        </p:nvSpPr>
        <p:spPr/>
        <p:txBody>
          <a:bodyPr/>
          <a:lstStyle/>
          <a:p>
            <a:fld id="{F302176B-0E47-46AC-8F43-DAB4B8A37D06}" type="slidenum">
              <a:rPr lang="tr-TR" smtClean="0"/>
              <a:pPr/>
              <a:t>15</a:t>
            </a:fld>
            <a:endParaRPr lang="tr-TR"/>
          </a:p>
        </p:txBody>
      </p:sp>
    </p:spTree>
    <p:extLst>
      <p:ext uri="{BB962C8B-B14F-4D97-AF65-F5344CB8AC3E}">
        <p14:creationId xmlns:p14="http://schemas.microsoft.com/office/powerpoint/2010/main" val="2463015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19</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Uygulama ve Araştırma Merkezi (PDREM) tarafından Oryantasyon Programı 2025 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dirty="0"/>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20</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21</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23</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24</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 </a:t>
            </a:r>
            <a:r>
              <a:rPr lang="tr-TR" altLang="tr-TR" sz="1600" dirty="0"/>
              <a:t>(08-12.09.2025)</a:t>
            </a:r>
            <a:endParaRPr lang="tr-TR" altLang="tr-TR" sz="1600" dirty="0">
              <a:solidFill>
                <a:schemeClr val="tx1"/>
              </a:solidFill>
            </a:endParaRP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a:t>(6-12.09.2025)</a:t>
            </a:r>
          </a:p>
          <a:p>
            <a:pPr marL="457200" lvl="1" indent="0" algn="r">
              <a:lnSpc>
                <a:spcPct val="100000"/>
              </a:lnSpc>
              <a:spcBef>
                <a:spcPts val="0"/>
              </a:spcBef>
              <a:buNone/>
            </a:pPr>
            <a:endParaRPr lang="tr-TR" altLang="tr-TR" sz="1600" dirty="0"/>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(15.09.2025 -19.09.2025)</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25</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26</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dirty="0"/>
              <a:t>6-12 Eylül 2025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28</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29</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t>
            </a:r>
            <a:r>
              <a:rPr lang="tr-TR" dirty="0" err="1"/>
              <a:t>Mahmud</a:t>
            </a:r>
            <a:r>
              <a:rPr lang="tr-TR" dirty="0"/>
              <a:t> GÜNGÖR</a:t>
            </a:r>
          </a:p>
          <a:p>
            <a:pPr marL="0" indent="0">
              <a:buNone/>
            </a:pPr>
            <a:r>
              <a:rPr lang="tr-TR" dirty="0"/>
              <a:t>Web adresi: </a:t>
            </a:r>
            <a:r>
              <a:rPr lang="tr-TR" dirty="0">
                <a:hlinkClick r:id="rId2"/>
              </a:rPr>
              <a:t>www.pau.edu.tr</a:t>
            </a:r>
            <a:endParaRPr lang="tr-TR" dirty="0"/>
          </a:p>
          <a:p>
            <a:pPr marL="0" indent="0">
              <a:buNone/>
            </a:pPr>
            <a:r>
              <a:rPr lang="tr-TR" dirty="0"/>
              <a:t>39.153 Öğrenci</a:t>
            </a:r>
          </a:p>
          <a:p>
            <a:pPr marL="0" indent="0">
              <a:buNone/>
            </a:pPr>
            <a:r>
              <a:rPr lang="tr-TR" dirty="0"/>
              <a:t>2056 Akademik Personel</a:t>
            </a:r>
          </a:p>
          <a:p>
            <a:pPr marL="0" indent="0">
              <a:buNone/>
            </a:pPr>
            <a:r>
              <a:rPr lang="tr-TR" dirty="0"/>
              <a:t>1918 İdari Personel</a:t>
            </a:r>
          </a:p>
          <a:p>
            <a:pPr marL="0" indent="0">
              <a:buNone/>
            </a:pPr>
            <a:r>
              <a:rPr lang="tr-TR" dirty="0"/>
              <a:t>20</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a:t>2.25’in 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a:solidFill>
                  <a:schemeClr val="tx1"/>
                </a:solidFill>
              </a:rPr>
              <a:t>2.26-2.99 arası olanlar için en fazla 36 kredi, </a:t>
            </a:r>
          </a:p>
          <a:p>
            <a:pPr marL="0" lvl="2" indent="0">
              <a:lnSpc>
                <a:spcPct val="80000"/>
              </a:lnSpc>
              <a:buFont typeface="Wingdings" panose="05000000000000000000" pitchFamily="2" charset="2"/>
              <a:buChar char="Ø"/>
            </a:pPr>
            <a:r>
              <a:rPr lang="tr-TR" altLang="tr-TR" dirty="0"/>
              <a:t>3.00</a:t>
            </a:r>
            <a:r>
              <a:rPr lang="tr-TR" altLang="tr-TR" dirty="0">
                <a:solidFill>
                  <a:schemeClr val="tx1"/>
                </a:solidFill>
              </a:rPr>
              <a:t>’den 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31</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33</a:t>
            </a:fld>
            <a:endParaRPr lang="tr-TR"/>
          </a:p>
        </p:txBody>
      </p:sp>
    </p:spTree>
    <p:extLst>
      <p:ext uri="{BB962C8B-B14F-4D97-AF65-F5344CB8AC3E}">
        <p14:creationId xmlns:p14="http://schemas.microsoft.com/office/powerpoint/2010/main" val="1987990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34</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35</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3985656"/>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37</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38</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39</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pic>
        <p:nvPicPr>
          <p:cNvPr id="3" name="Resim 2"/>
          <p:cNvPicPr>
            <a:picLocks noChangeAspect="1"/>
          </p:cNvPicPr>
          <p:nvPr/>
        </p:nvPicPr>
        <p:blipFill>
          <a:blip r:embed="rId3"/>
          <a:stretch>
            <a:fillRect/>
          </a:stretch>
        </p:blipFill>
        <p:spPr>
          <a:xfrm>
            <a:off x="1819835" y="1730188"/>
            <a:ext cx="7987553" cy="4096871"/>
          </a:xfrm>
          <a:prstGeom prst="rect">
            <a:avLst/>
          </a:prstGeom>
        </p:spPr>
      </p:pic>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4"/>
            <a:ext cx="4100639" cy="2880319"/>
          </a:xfrm>
        </p:spPr>
        <p:txBody>
          <a:bodyPr>
            <a:noAutofit/>
          </a:bodyPr>
          <a:lstStyle/>
          <a:p>
            <a:pPr marL="0" indent="0" algn="just">
              <a:lnSpc>
                <a:spcPct val="100000"/>
              </a:lnSpc>
              <a:buNone/>
            </a:pPr>
            <a:r>
              <a:rPr lang="tr-TR" sz="1600" dirty="0" err="1">
                <a:latin typeface="Cambria" panose="02040503050406030204" pitchFamily="18" charset="0"/>
                <a:ea typeface="Cambria" panose="02040503050406030204" pitchFamily="18" charset="0"/>
              </a:rPr>
              <a:t>Eduroam’ı</a:t>
            </a:r>
            <a:r>
              <a:rPr lang="tr-TR" sz="1600" dirty="0">
                <a:latin typeface="Cambria" panose="02040503050406030204" pitchFamily="18" charset="0"/>
                <a:ea typeface="Cambria" panose="02040503050406030204" pitchFamily="18" charset="0"/>
              </a:rPr>
              <a:t> dizüstü veya masaüstü bilgisayarına, IOS ya da </a:t>
            </a:r>
            <a:r>
              <a:rPr lang="tr-TR" sz="1600" dirty="0" err="1">
                <a:latin typeface="Cambria" panose="02040503050406030204" pitchFamily="18" charset="0"/>
                <a:ea typeface="Cambria" panose="02040503050406030204" pitchFamily="18" charset="0"/>
              </a:rPr>
              <a:t>Android</a:t>
            </a:r>
            <a:r>
              <a:rPr lang="tr-TR" sz="1600" dirty="0">
                <a:latin typeface="Cambria" panose="02040503050406030204" pitchFamily="18" charset="0"/>
                <a:ea typeface="Cambria" panose="02040503050406030204" pitchFamily="18" charset="0"/>
              </a:rPr>
              <a:t> işletim sistemine sahip cep telefonuna yükleyebilirsin. Ekran görüntüleri ile birlikte adım adım kurulum için: </a:t>
            </a:r>
            <a:r>
              <a:rPr lang="tr-TR" sz="1600" u="sng" dirty="0">
                <a:solidFill>
                  <a:srgbClr val="FF0000"/>
                </a:solidFill>
                <a:latin typeface="Cambria" panose="02040503050406030204" pitchFamily="18" charset="0"/>
                <a:ea typeface="Cambria" panose="02040503050406030204" pitchFamily="18" charset="0"/>
                <a:hlinkClick r:id="rId2"/>
              </a:rPr>
              <a:t>https://www.pau.edu.tr/eduroam/tr</a:t>
            </a:r>
            <a:r>
              <a:rPr lang="tr-TR" sz="1600" u="sng" dirty="0">
                <a:solidFill>
                  <a:srgbClr val="FF0000"/>
                </a:solidFill>
                <a:latin typeface="Cambria" panose="02040503050406030204" pitchFamily="18" charset="0"/>
                <a:ea typeface="Cambria" panose="02040503050406030204" pitchFamily="18" charset="0"/>
              </a:rPr>
              <a:t>  </a:t>
            </a:r>
            <a:r>
              <a:rPr lang="tr-TR" sz="1600" dirty="0">
                <a:latin typeface="Cambria" panose="02040503050406030204" pitchFamily="18" charset="0"/>
                <a:ea typeface="Cambria" panose="02040503050406030204" pitchFamily="18" charset="0"/>
              </a:rPr>
              <a:t>bağlantısından ulaşabilirsin.</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40</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41</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42</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43</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44</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45</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141 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46</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B99987F-804D-C281-20B5-CAB122E83AE9}"/>
              </a:ext>
            </a:extLst>
          </p:cNvPr>
          <p:cNvSpPr>
            <a:spLocks noGrp="1"/>
          </p:cNvSpPr>
          <p:nvPr>
            <p:ph type="title"/>
          </p:nvPr>
        </p:nvSpPr>
        <p:spPr/>
        <p:txBody>
          <a:bodyPr/>
          <a:lstStyle/>
          <a:p>
            <a:r>
              <a:rPr lang="tr-TR" dirty="0"/>
              <a:t>Eğitimciler ve çocuk topluluğu</a:t>
            </a:r>
          </a:p>
        </p:txBody>
      </p:sp>
      <p:sp>
        <p:nvSpPr>
          <p:cNvPr id="3" name="İçerik Yer Tutucusu 2">
            <a:extLst>
              <a:ext uri="{FF2B5EF4-FFF2-40B4-BE49-F238E27FC236}">
                <a16:creationId xmlns:a16="http://schemas.microsoft.com/office/drawing/2014/main" id="{C5B4DC41-83BB-86D3-D94F-8481AE0DF0CC}"/>
              </a:ext>
            </a:extLst>
          </p:cNvPr>
          <p:cNvSpPr>
            <a:spLocks noGrp="1"/>
          </p:cNvSpPr>
          <p:nvPr>
            <p:ph idx="1"/>
          </p:nvPr>
        </p:nvSpPr>
        <p:spPr/>
        <p:txBody>
          <a:bodyPr/>
          <a:lstStyle/>
          <a:p>
            <a:r>
              <a:rPr lang="tr-TR" dirty="0">
                <a:hlinkClick r:id="rId2"/>
              </a:rPr>
              <a:t>https://www.instagram.com/paue_cot/</a:t>
            </a:r>
            <a:r>
              <a:rPr lang="tr-TR" dirty="0"/>
              <a:t> </a:t>
            </a:r>
          </a:p>
          <a:p>
            <a:endParaRPr lang="tr-TR" dirty="0"/>
          </a:p>
        </p:txBody>
      </p:sp>
      <p:sp>
        <p:nvSpPr>
          <p:cNvPr id="4" name="Slayt Numarası Yer Tutucusu 3">
            <a:extLst>
              <a:ext uri="{FF2B5EF4-FFF2-40B4-BE49-F238E27FC236}">
                <a16:creationId xmlns:a16="http://schemas.microsoft.com/office/drawing/2014/main" id="{2E6441E9-661F-1A0B-B3EB-FD9B05FA532E}"/>
              </a:ext>
            </a:extLst>
          </p:cNvPr>
          <p:cNvSpPr>
            <a:spLocks noGrp="1"/>
          </p:cNvSpPr>
          <p:nvPr>
            <p:ph type="sldNum" sz="quarter" idx="12"/>
          </p:nvPr>
        </p:nvSpPr>
        <p:spPr/>
        <p:txBody>
          <a:bodyPr/>
          <a:lstStyle/>
          <a:p>
            <a:fld id="{F302176B-0E47-46AC-8F43-DAB4B8A37D06}" type="slidenum">
              <a:rPr lang="tr-TR" smtClean="0"/>
              <a:pPr/>
              <a:t>47</a:t>
            </a:fld>
            <a:endParaRPr lang="tr-TR"/>
          </a:p>
        </p:txBody>
      </p:sp>
      <p:pic>
        <p:nvPicPr>
          <p:cNvPr id="9" name="Picture 8" descr="paue_cot'in profil resmi">
            <a:extLst>
              <a:ext uri="{FF2B5EF4-FFF2-40B4-BE49-F238E27FC236}">
                <a16:creationId xmlns:a16="http://schemas.microsoft.com/office/drawing/2014/main" id="{6D8D2540-1E23-995B-E746-A041F7079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280" y="2154685"/>
            <a:ext cx="4064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8517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42E36E8-4F6C-47FA-C6C6-9C1F1066B216}"/>
              </a:ext>
            </a:extLst>
          </p:cNvPr>
          <p:cNvSpPr>
            <a:spLocks noGrp="1"/>
          </p:cNvSpPr>
          <p:nvPr>
            <p:ph type="title"/>
          </p:nvPr>
        </p:nvSpPr>
        <p:spPr/>
        <p:txBody>
          <a:bodyPr/>
          <a:lstStyle/>
          <a:p>
            <a:endParaRPr lang="tr-TR"/>
          </a:p>
        </p:txBody>
      </p:sp>
      <p:sp>
        <p:nvSpPr>
          <p:cNvPr id="4" name="Slayt Numarası Yer Tutucusu 3">
            <a:extLst>
              <a:ext uri="{FF2B5EF4-FFF2-40B4-BE49-F238E27FC236}">
                <a16:creationId xmlns:a16="http://schemas.microsoft.com/office/drawing/2014/main" id="{F10327CC-33BB-7906-8F9D-985780A0AD6D}"/>
              </a:ext>
            </a:extLst>
          </p:cNvPr>
          <p:cNvSpPr>
            <a:spLocks noGrp="1"/>
          </p:cNvSpPr>
          <p:nvPr>
            <p:ph type="sldNum" sz="quarter" idx="12"/>
          </p:nvPr>
        </p:nvSpPr>
        <p:spPr/>
        <p:txBody>
          <a:bodyPr/>
          <a:lstStyle/>
          <a:p>
            <a:fld id="{F302176B-0E47-46AC-8F43-DAB4B8A37D06}" type="slidenum">
              <a:rPr lang="tr-TR" smtClean="0"/>
              <a:pPr/>
              <a:t>48</a:t>
            </a:fld>
            <a:endParaRPr lang="tr-TR"/>
          </a:p>
        </p:txBody>
      </p:sp>
      <p:pic>
        <p:nvPicPr>
          <p:cNvPr id="5" name="Picture 6" descr="Photo by Eğitimciler Ve Çocuk Topluluğu on May 05, 2025.">
            <a:extLst>
              <a:ext uri="{FF2B5EF4-FFF2-40B4-BE49-F238E27FC236}">
                <a16:creationId xmlns:a16="http://schemas.microsoft.com/office/drawing/2014/main" id="{347CB68D-BCB1-AB7A-F804-3F5A4B308C1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363" t="18700" r="2457" b="16192"/>
          <a:stretch>
            <a:fillRect/>
          </a:stretch>
        </p:blipFill>
        <p:spPr bwMode="auto">
          <a:xfrm>
            <a:off x="5359756" y="2057401"/>
            <a:ext cx="3239683" cy="4206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hoto by Eğitimciler Ve Çocuk Topluluğu on May 06, 2025.">
            <a:extLst>
              <a:ext uri="{FF2B5EF4-FFF2-40B4-BE49-F238E27FC236}">
                <a16:creationId xmlns:a16="http://schemas.microsoft.com/office/drawing/2014/main" id="{17ABDCD0-41AC-0838-C637-90365E8B77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77" t="10880" r="2277" b="20178"/>
          <a:stretch>
            <a:fillRect/>
          </a:stretch>
        </p:blipFill>
        <p:spPr bwMode="auto">
          <a:xfrm>
            <a:off x="8763001" y="2057401"/>
            <a:ext cx="3098292" cy="4206200"/>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a:extLst>
              <a:ext uri="{FF2B5EF4-FFF2-40B4-BE49-F238E27FC236}">
                <a16:creationId xmlns:a16="http://schemas.microsoft.com/office/drawing/2014/main" id="{B121D52D-3E50-D1D9-D124-4304767ADAD9}"/>
              </a:ext>
            </a:extLst>
          </p:cNvPr>
          <p:cNvPicPr>
            <a:picLocks noChangeAspect="1"/>
          </p:cNvPicPr>
          <p:nvPr/>
        </p:nvPicPr>
        <p:blipFill>
          <a:blip r:embed="rId4"/>
          <a:stretch>
            <a:fillRect/>
          </a:stretch>
        </p:blipFill>
        <p:spPr>
          <a:xfrm>
            <a:off x="487680" y="2075649"/>
            <a:ext cx="4708515" cy="4187952"/>
          </a:xfrm>
          <a:prstGeom prst="rect">
            <a:avLst/>
          </a:prstGeom>
        </p:spPr>
      </p:pic>
    </p:spTree>
    <p:extLst>
      <p:ext uri="{BB962C8B-B14F-4D97-AF65-F5344CB8AC3E}">
        <p14:creationId xmlns:p14="http://schemas.microsoft.com/office/powerpoint/2010/main" val="2462288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49</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317048903"/>
              </p:ext>
            </p:extLst>
          </p:nvPr>
        </p:nvGraphicFramePr>
        <p:xfrm>
          <a:off x="4864751" y="2075649"/>
          <a:ext cx="7082269" cy="300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4016219714"/>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3" cstate="print">
            <a:extLst>
              <a:ext uri="{BEBA8EAE-BF5A-486C-A8C5-ECC9F3942E4B}">
                <a14:imgProps xmlns:a14="http://schemas.microsoft.com/office/drawing/2010/main">
                  <a14:imgLayer r:embed="rId14">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graphicFrame>
        <p:nvGraphicFramePr>
          <p:cNvPr id="9" name="Diyagram 8"/>
          <p:cNvGraphicFramePr/>
          <p:nvPr>
            <p:extLst>
              <p:ext uri="{D42A27DB-BD31-4B8C-83A1-F6EECF244321}">
                <p14:modId xmlns:p14="http://schemas.microsoft.com/office/powerpoint/2010/main" val="548710691"/>
              </p:ext>
            </p:extLst>
          </p:nvPr>
        </p:nvGraphicFramePr>
        <p:xfrm>
          <a:off x="8763000" y="5071600"/>
          <a:ext cx="3823172" cy="116259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50</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Prof. </a:t>
            </a:r>
            <a:r>
              <a:rPr lang="tr-TR" sz="3600" b="1" i="1" dirty="0" err="1"/>
              <a:t>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51</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Prof. </a:t>
            </a:r>
            <a:r>
              <a:rPr lang="tr-TR" sz="3600" b="1" i="1" dirty="0" err="1"/>
              <a:t>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br>
              <a:rPr lang="tr-TR" sz="2800" b="1" dirty="0"/>
            </a:b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52</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53</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Yüz yüze,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76 06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54</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br>
              <a:rPr lang="tr-TR" b="1" i="1" dirty="0"/>
            </a:b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55</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56</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ve 1 uzman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57</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139321"/>
          </a:xfrm>
          <a:prstGeom prst="rect">
            <a:avLst/>
          </a:prstGeom>
          <a:noFill/>
        </p:spPr>
        <p:txBody>
          <a:bodyPr wrap="square" rtlCol="0">
            <a:spAutoFit/>
          </a:bodyPr>
          <a:lstStyle/>
          <a:p>
            <a:r>
              <a:rPr lang="tr-TR" dirty="0"/>
              <a:t>Bireysel psikolojik Danışma Hizmetlerimizi yüz yüze sunmaktayız. Bireysel</a:t>
            </a:r>
          </a:p>
          <a:p>
            <a:r>
              <a:rPr lang="tr-TR" dirty="0"/>
              <a:t>psikolojik danışmanlık hizmetine başvurmak için PDREM </a:t>
            </a:r>
            <a:r>
              <a:rPr lang="tr-TR" dirty="0" err="1"/>
              <a:t>Sekreteryaya</a:t>
            </a:r>
            <a:r>
              <a:rPr lang="tr-TR" dirty="0"/>
              <a:t> uğrayıp başvuru yapabilirsiniz. </a:t>
            </a:r>
          </a:p>
          <a:p>
            <a:endParaRPr lang="tr-TR" dirty="0"/>
          </a:p>
          <a:p>
            <a:r>
              <a:rPr lang="tr-TR" dirty="0"/>
              <a:t>Sorularınız için PDREM </a:t>
            </a:r>
            <a:r>
              <a:rPr lang="tr-TR" dirty="0" err="1"/>
              <a:t>Sekreterya</a:t>
            </a:r>
            <a:r>
              <a:rPr lang="tr-TR" dirty="0"/>
              <a:t> ile hafta içi 08.00- 12.00/13.00-17.00 saatleri arasında iletişime geçebilirsiniz:</a:t>
            </a:r>
          </a:p>
          <a:p>
            <a:r>
              <a:rPr lang="tr-TR" dirty="0"/>
              <a:t>+90 258 296 13 42</a:t>
            </a:r>
          </a:p>
          <a:p>
            <a:r>
              <a:rPr lang="tr-TR" dirty="0"/>
              <a:t>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58</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DBBB242-38D1-4561-AE31-318F82DD524D}"/>
              </a:ext>
            </a:extLst>
          </p:cNvPr>
          <p:cNvSpPr>
            <a:spLocks noGrp="1"/>
          </p:cNvSpPr>
          <p:nvPr>
            <p:ph type="title"/>
          </p:nvPr>
        </p:nvSpPr>
        <p:spPr>
          <a:xfrm>
            <a:off x="2685448" y="1061401"/>
            <a:ext cx="8820752" cy="1324309"/>
          </a:xfrm>
        </p:spPr>
        <p:txBody>
          <a:bodyPr>
            <a:normAutofit fontScale="90000"/>
          </a:bodyPr>
          <a:lstStyle/>
          <a:p>
            <a:pPr lvl="0">
              <a:lnSpc>
                <a:spcPct val="100000"/>
              </a:lnSpc>
              <a:spcBef>
                <a:spcPts val="0"/>
              </a:spcBef>
            </a:pPr>
            <a:r>
              <a:rPr lang="tr-TR" sz="3600" b="1" i="1" cap="none" dirty="0">
                <a:solidFill>
                  <a:prstClr val="black"/>
                </a:solidFill>
                <a:ea typeface="+mn-ea"/>
                <a:cs typeface="+mn-cs"/>
              </a:rPr>
              <a:t>PSİKOLOJİK DANIŞMA VE REHBERLİK </a:t>
            </a:r>
            <a:br>
              <a:rPr lang="tr-TR" sz="3600" b="1" i="1" cap="none" dirty="0">
                <a:solidFill>
                  <a:prstClr val="black"/>
                </a:solidFill>
                <a:ea typeface="+mn-ea"/>
                <a:cs typeface="+mn-cs"/>
              </a:rPr>
            </a:br>
            <a:r>
              <a:rPr lang="tr-TR" sz="3600" b="1" i="1" cap="none" dirty="0">
                <a:solidFill>
                  <a:prstClr val="black"/>
                </a:solidFill>
                <a:ea typeface="+mn-ea"/>
                <a:cs typeface="+mn-cs"/>
              </a:rPr>
              <a:t>EĞİTİM, UYGULAMA VE ARAŞTIRMA MERKEZİ</a:t>
            </a:r>
            <a:br>
              <a:rPr lang="tr-TR" sz="2800" cap="none" dirty="0">
                <a:solidFill>
                  <a:prstClr val="black"/>
                </a:solidFill>
                <a:ea typeface="+mn-ea"/>
                <a:cs typeface="+mn-cs"/>
              </a:rPr>
            </a:br>
            <a:endParaRPr lang="tr-TR" dirty="0"/>
          </a:p>
        </p:txBody>
      </p:sp>
      <p:sp>
        <p:nvSpPr>
          <p:cNvPr id="3" name="İçerik Yer Tutucusu 2">
            <a:extLst>
              <a:ext uri="{FF2B5EF4-FFF2-40B4-BE49-F238E27FC236}">
                <a16:creationId xmlns:a16="http://schemas.microsoft.com/office/drawing/2014/main" id="{7ED1E231-A85A-4127-B8A5-B30C0E8B617A}"/>
              </a:ext>
            </a:extLst>
          </p:cNvPr>
          <p:cNvSpPr>
            <a:spLocks noGrp="1"/>
          </p:cNvSpPr>
          <p:nvPr>
            <p:ph idx="1"/>
          </p:nvPr>
        </p:nvSpPr>
        <p:spPr>
          <a:xfrm>
            <a:off x="685800" y="2715768"/>
            <a:ext cx="10820400" cy="3502917"/>
          </a:xfrm>
        </p:spPr>
        <p:txBody>
          <a:bodyPr/>
          <a:lstStyle/>
          <a:p>
            <a:r>
              <a:rPr lang="tr-TR" dirty="0"/>
              <a:t>Üniversite yaşamına uyum, etkili zaman yönetimi, verimli ders çalışma, oda arkadaşıyla yaşamak, hayır diyebilmek, girişkenlik, sunum kaygısı, flört şiddeti, depresyon, kaygı vb. gibi konulardaki broşürlerimize web sitemizden ulaşabilirsiniz.</a:t>
            </a:r>
          </a:p>
        </p:txBody>
      </p:sp>
      <p:sp>
        <p:nvSpPr>
          <p:cNvPr id="4" name="Slayt Numarası Yer Tutucusu 3">
            <a:extLst>
              <a:ext uri="{FF2B5EF4-FFF2-40B4-BE49-F238E27FC236}">
                <a16:creationId xmlns:a16="http://schemas.microsoft.com/office/drawing/2014/main" id="{E07B264B-38DB-4B86-8B1A-33F857063C9D}"/>
              </a:ext>
            </a:extLst>
          </p:cNvPr>
          <p:cNvSpPr>
            <a:spLocks noGrp="1"/>
          </p:cNvSpPr>
          <p:nvPr>
            <p:ph type="sldNum" sz="quarter" idx="12"/>
          </p:nvPr>
        </p:nvSpPr>
        <p:spPr/>
        <p:txBody>
          <a:bodyPr/>
          <a:lstStyle/>
          <a:p>
            <a:fld id="{F302176B-0E47-46AC-8F43-DAB4B8A37D06}" type="slidenum">
              <a:rPr lang="tr-TR" smtClean="0"/>
              <a:pPr/>
              <a:t>59</a:t>
            </a:fld>
            <a:endParaRPr lang="tr-TR"/>
          </a:p>
        </p:txBody>
      </p:sp>
    </p:spTree>
    <p:extLst>
      <p:ext uri="{BB962C8B-B14F-4D97-AF65-F5344CB8AC3E}">
        <p14:creationId xmlns:p14="http://schemas.microsoft.com/office/powerpoint/2010/main" val="3628234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200" b="1" i="1" dirty="0"/>
              <a:t>FAKÜLTELER</a:t>
            </a:r>
          </a:p>
        </p:txBody>
      </p:sp>
      <p:sp>
        <p:nvSpPr>
          <p:cNvPr id="3" name="İçerik Yer Tutucusu 2"/>
          <p:cNvSpPr>
            <a:spLocks noGrp="1"/>
          </p:cNvSpPr>
          <p:nvPr>
            <p:ph idx="1"/>
          </p:nvPr>
        </p:nvSpPr>
        <p:spPr>
          <a:xfrm>
            <a:off x="4286251" y="1671638"/>
            <a:ext cx="7219949" cy="4957762"/>
          </a:xfrm>
        </p:spPr>
        <p:txBody>
          <a:bodyPr numCol="2">
            <a:noAutofit/>
          </a:bodyPr>
          <a:lstStyle/>
          <a:p>
            <a:pPr marL="0" indent="0" algn="r">
              <a:lnSpc>
                <a:spcPct val="170000"/>
              </a:lnSpc>
              <a:buNone/>
            </a:pPr>
            <a:r>
              <a:rPr lang="tr-TR" sz="1400" dirty="0">
                <a:solidFill>
                  <a:schemeClr val="tx1"/>
                </a:solidFill>
              </a:rPr>
              <a:t>Diş Hekimliği Fakültesi</a:t>
            </a:r>
          </a:p>
          <a:p>
            <a:pPr marL="0" indent="0" algn="r">
              <a:lnSpc>
                <a:spcPct val="170000"/>
              </a:lnSpc>
              <a:buNone/>
            </a:pPr>
            <a:r>
              <a:rPr lang="tr-TR" sz="1400" dirty="0">
                <a:solidFill>
                  <a:schemeClr val="tx1"/>
                </a:solidFill>
              </a:rPr>
              <a:t>Eğitim Fakültesi</a:t>
            </a:r>
          </a:p>
          <a:p>
            <a:pPr marL="0" indent="0" algn="r">
              <a:lnSpc>
                <a:spcPct val="170000"/>
              </a:lnSpc>
              <a:buNone/>
            </a:pPr>
            <a:r>
              <a:rPr lang="tr-TR" sz="1400" dirty="0"/>
              <a:t>İnsan ve Toplum Bilimleri </a:t>
            </a:r>
            <a:r>
              <a:rPr lang="tr-TR" sz="1400" dirty="0">
                <a:solidFill>
                  <a:schemeClr val="tx1"/>
                </a:solidFill>
              </a:rPr>
              <a:t>Fakültesi</a:t>
            </a:r>
          </a:p>
          <a:p>
            <a:pPr marL="0" indent="0" algn="r">
              <a:lnSpc>
                <a:spcPct val="170000"/>
              </a:lnSpc>
              <a:buNone/>
            </a:pPr>
            <a:r>
              <a:rPr lang="tr-TR" sz="1400" dirty="0">
                <a:solidFill>
                  <a:schemeClr val="tx1"/>
                </a:solidFill>
              </a:rPr>
              <a:t>Fen Fakültesi</a:t>
            </a:r>
          </a:p>
          <a:p>
            <a:pPr marL="0" indent="0" algn="r">
              <a:lnSpc>
                <a:spcPct val="170000"/>
              </a:lnSpc>
              <a:buNone/>
            </a:pPr>
            <a:r>
              <a:rPr lang="tr-TR" sz="1400" dirty="0"/>
              <a:t>Fizyoterapi ve Rehabilitasyon Fakültesi </a:t>
            </a:r>
            <a:endParaRPr lang="tr-TR" sz="1400" dirty="0">
              <a:solidFill>
                <a:schemeClr val="tx1"/>
              </a:solidFill>
            </a:endParaRPr>
          </a:p>
          <a:p>
            <a:pPr marL="0" indent="0" algn="r">
              <a:lnSpc>
                <a:spcPct val="170000"/>
              </a:lnSpc>
              <a:buNone/>
            </a:pPr>
            <a:r>
              <a:rPr lang="tr-TR" sz="1400" dirty="0">
                <a:solidFill>
                  <a:schemeClr val="tx1"/>
                </a:solidFill>
              </a:rPr>
              <a:t>İktisadi ve İdari Bilimler Fakültesi</a:t>
            </a:r>
          </a:p>
          <a:p>
            <a:pPr marL="0" indent="0" algn="r">
              <a:lnSpc>
                <a:spcPct val="170000"/>
              </a:lnSpc>
              <a:buNone/>
            </a:pPr>
            <a:r>
              <a:rPr lang="tr-TR" sz="1400" dirty="0">
                <a:solidFill>
                  <a:schemeClr val="tx1"/>
                </a:solidFill>
              </a:rPr>
              <a:t>Hukuk Fakültesi</a:t>
            </a:r>
          </a:p>
          <a:p>
            <a:pPr marL="0" indent="0" algn="r">
              <a:lnSpc>
                <a:spcPct val="170000"/>
              </a:lnSpc>
              <a:buNone/>
            </a:pPr>
            <a:r>
              <a:rPr lang="tr-TR" sz="1400" dirty="0">
                <a:solidFill>
                  <a:schemeClr val="tx1"/>
                </a:solidFill>
              </a:rPr>
              <a:t>İlahiyat Fakültesi</a:t>
            </a:r>
          </a:p>
          <a:p>
            <a:pPr marL="0" indent="0" algn="r">
              <a:lnSpc>
                <a:spcPct val="170000"/>
              </a:lnSpc>
              <a:buNone/>
            </a:pPr>
            <a:r>
              <a:rPr lang="tr-TR" sz="1400" dirty="0">
                <a:solidFill>
                  <a:schemeClr val="tx1"/>
                </a:solidFill>
              </a:rPr>
              <a:t>İletişim Fakültesi</a:t>
            </a:r>
          </a:p>
          <a:p>
            <a:pPr marL="0" indent="0" algn="r">
              <a:lnSpc>
                <a:spcPct val="170000"/>
              </a:lnSpc>
              <a:buNone/>
            </a:pPr>
            <a:r>
              <a:rPr lang="tr-TR" sz="1400" dirty="0">
                <a:solidFill>
                  <a:schemeClr val="tx1"/>
                </a:solidFill>
              </a:rPr>
              <a:t>Mimarlık ve Tasarım Fakültesi</a:t>
            </a:r>
          </a:p>
          <a:p>
            <a:pPr marL="0" indent="0" algn="r">
              <a:lnSpc>
                <a:spcPct val="170000"/>
              </a:lnSpc>
              <a:buNone/>
            </a:pPr>
            <a:endParaRPr lang="tr-TR" sz="1400" dirty="0"/>
          </a:p>
          <a:p>
            <a:pPr marL="0" indent="0" algn="r">
              <a:lnSpc>
                <a:spcPct val="170000"/>
              </a:lnSpc>
              <a:buNone/>
            </a:pPr>
            <a:endParaRPr lang="tr-TR" sz="1400" dirty="0"/>
          </a:p>
          <a:p>
            <a:pPr marL="0" indent="0" algn="r">
              <a:lnSpc>
                <a:spcPct val="170000"/>
              </a:lnSpc>
              <a:buNone/>
            </a:pPr>
            <a:r>
              <a:rPr lang="tr-TR" sz="1400" dirty="0"/>
              <a:t>Mühendislik Fakültesi</a:t>
            </a:r>
          </a:p>
          <a:p>
            <a:pPr marL="0" indent="0" algn="r">
              <a:lnSpc>
                <a:spcPct val="170000"/>
              </a:lnSpc>
              <a:buNone/>
            </a:pPr>
            <a:r>
              <a:rPr lang="tr-TR" sz="1400" dirty="0"/>
              <a:t>Müzik ve Sahne Sanatları Fakültesi</a:t>
            </a:r>
          </a:p>
          <a:p>
            <a:pPr marL="0" indent="0" algn="r">
              <a:lnSpc>
                <a:spcPct val="170000"/>
              </a:lnSpc>
              <a:buNone/>
            </a:pPr>
            <a:r>
              <a:rPr lang="tr-TR" sz="1400" dirty="0"/>
              <a:t>Sağlık Bilimleri Fakültesi</a:t>
            </a:r>
          </a:p>
          <a:p>
            <a:pPr marL="0" indent="0" algn="r">
              <a:lnSpc>
                <a:spcPct val="170000"/>
              </a:lnSpc>
              <a:buNone/>
            </a:pPr>
            <a:r>
              <a:rPr lang="tr-TR" sz="1400" dirty="0"/>
              <a:t>Spor Bilimleri Fakültesi</a:t>
            </a:r>
          </a:p>
          <a:p>
            <a:pPr marL="0" indent="0" algn="r">
              <a:lnSpc>
                <a:spcPct val="170000"/>
              </a:lnSpc>
              <a:buNone/>
            </a:pPr>
            <a:r>
              <a:rPr lang="tr-TR" sz="1400" dirty="0"/>
              <a:t>Teknik Eğitim Fakültesi</a:t>
            </a:r>
          </a:p>
          <a:p>
            <a:pPr marL="0" indent="0" algn="r">
              <a:lnSpc>
                <a:spcPct val="170000"/>
              </a:lnSpc>
              <a:buNone/>
            </a:pPr>
            <a:r>
              <a:rPr lang="tr-TR" sz="1400" dirty="0"/>
              <a:t>Teknoloji Fakültesi</a:t>
            </a:r>
          </a:p>
          <a:p>
            <a:pPr marL="0" indent="0" algn="r">
              <a:lnSpc>
                <a:spcPct val="170000"/>
              </a:lnSpc>
              <a:buNone/>
            </a:pPr>
            <a:r>
              <a:rPr lang="tr-TR" sz="1400" dirty="0"/>
              <a:t>Tıp Fakültesi</a:t>
            </a:r>
          </a:p>
          <a:p>
            <a:pPr marL="0" indent="0" algn="r">
              <a:lnSpc>
                <a:spcPct val="170000"/>
              </a:lnSpc>
              <a:buNone/>
            </a:pPr>
            <a:r>
              <a:rPr lang="tr-TR" sz="1400" dirty="0"/>
              <a:t>Turizm Fakültesi</a:t>
            </a:r>
          </a:p>
          <a:p>
            <a:pPr marL="0" indent="0" algn="r">
              <a:lnSpc>
                <a:spcPct val="170000"/>
              </a:lnSpc>
              <a:buNone/>
            </a:pPr>
            <a:r>
              <a:rPr lang="tr-TR" sz="1400" dirty="0"/>
              <a:t>Uygulamalı Bilimler Fakültesi</a:t>
            </a:r>
          </a:p>
          <a:p>
            <a:pPr marL="0" indent="0" algn="r">
              <a:lnSpc>
                <a:spcPct val="170000"/>
              </a:lnSpc>
              <a:buNone/>
            </a:pPr>
            <a:r>
              <a:rPr lang="tr-TR" sz="14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03728" y="746125"/>
            <a:ext cx="10802471" cy="1293028"/>
          </a:xfrm>
        </p:spPr>
        <p:txBody>
          <a:bodyPr>
            <a:normAutofit/>
          </a:bodyPr>
          <a:lstStyle/>
          <a:p>
            <a:pPr algn="ctr"/>
            <a:r>
              <a:rPr lang="tr-TR" sz="3200" b="1" cap="none" dirty="0">
                <a:solidFill>
                  <a:prstClr val="black"/>
                </a:solidFill>
                <a:ea typeface="+mn-ea"/>
                <a:cs typeface="+mn-cs"/>
              </a:rPr>
              <a:t>ÖĞRENCİ DESTEK BİRİMİ (ÖDB)</a:t>
            </a:r>
          </a:p>
        </p:txBody>
      </p:sp>
      <p:sp>
        <p:nvSpPr>
          <p:cNvPr id="3" name="İçerik Yer Tutucusu 2"/>
          <p:cNvSpPr>
            <a:spLocks noGrp="1"/>
          </p:cNvSpPr>
          <p:nvPr>
            <p:ph idx="1"/>
          </p:nvPr>
        </p:nvSpPr>
        <p:spPr>
          <a:xfrm>
            <a:off x="685800" y="1846729"/>
            <a:ext cx="10820400" cy="4536142"/>
          </a:xfrm>
        </p:spPr>
        <p:txBody>
          <a:bodyPr>
            <a:normAutofit fontScale="62500" lnSpcReduction="20000"/>
          </a:bodyPr>
          <a:lstStyle/>
          <a:p>
            <a:pPr indent="0" algn="just">
              <a:lnSpc>
                <a:spcPct val="150000"/>
              </a:lnSpc>
              <a:buNone/>
            </a:pPr>
            <a:r>
              <a:rPr lang="tr-TR" sz="2900" dirty="0"/>
              <a:t>Öğrenci Destek Birimi nedir?</a:t>
            </a:r>
          </a:p>
          <a:p>
            <a:pPr indent="0" algn="just">
              <a:lnSpc>
                <a:spcPct val="150000"/>
              </a:lnSpc>
              <a:buNone/>
            </a:pPr>
            <a:r>
              <a:rPr lang="tr-TR" sz="2900" dirty="0"/>
              <a:t>Öğrencileri merkeze alan ve onları pek çok anlamda desteklemeyi amaç edinmiş, bu doğrultuda projeler geliştiren ve sürdüren öğrenci odaklı bir oluşumdur. Bu yönüyle öğrenci destek birimleri, üniversitemizin öğrenci merkezli yaklaşımının bir göstergesidir ve üniversitemizi diğer üniversitelerden ayıran önemli bir artı değerdir.</a:t>
            </a:r>
          </a:p>
          <a:p>
            <a:pPr indent="0" algn="just">
              <a:lnSpc>
                <a:spcPct val="150000"/>
              </a:lnSpc>
              <a:buNone/>
            </a:pPr>
            <a:r>
              <a:rPr lang="tr-TR" sz="2900" dirty="0"/>
              <a:t>ÖDB öğrencilerin;</a:t>
            </a:r>
          </a:p>
          <a:p>
            <a:pPr indent="449580" algn="just">
              <a:lnSpc>
                <a:spcPct val="150000"/>
              </a:lnSpc>
            </a:pPr>
            <a:r>
              <a:rPr lang="tr-TR" sz="2900" dirty="0"/>
              <a:t>akademik, </a:t>
            </a:r>
          </a:p>
          <a:p>
            <a:pPr indent="449580" algn="just">
              <a:lnSpc>
                <a:spcPct val="150000"/>
              </a:lnSpc>
            </a:pPr>
            <a:r>
              <a:rPr lang="tr-TR" sz="2900" dirty="0"/>
              <a:t>psikolojik,</a:t>
            </a:r>
          </a:p>
          <a:p>
            <a:pPr indent="449580" algn="just">
              <a:lnSpc>
                <a:spcPct val="150000"/>
              </a:lnSpc>
            </a:pPr>
            <a:r>
              <a:rPr lang="tr-TR" sz="2900" dirty="0"/>
              <a:t>sosyal destek almalarını sağlamak,</a:t>
            </a:r>
          </a:p>
          <a:p>
            <a:pPr indent="449580" algn="just">
              <a:lnSpc>
                <a:spcPct val="150000"/>
              </a:lnSpc>
            </a:pPr>
            <a:r>
              <a:rPr lang="tr-TR" sz="2900" dirty="0"/>
              <a:t>sosyal yardım hizmetlerine ulaşmalarını kolaylaştırmak amacıyla kurulmuştur.</a:t>
            </a:r>
          </a:p>
          <a:p>
            <a:pPr indent="449580" algn="just">
              <a:lnSpc>
                <a:spcPct val="150000"/>
              </a:lnSpc>
            </a:pPr>
            <a:endParaRPr lang="tr-TR" i="1" kern="100" dirty="0">
              <a:solidFill>
                <a:srgbClr val="000000"/>
              </a:solidFill>
              <a:latin typeface="Times New Roman" panose="02020603050405020304" pitchFamily="18" charset="0"/>
              <a:ea typeface="Times New Roman" panose="02020603050405020304" pitchFamily="18" charset="0"/>
            </a:endParaRPr>
          </a:p>
          <a:p>
            <a:pPr indent="449580" algn="just">
              <a:lnSpc>
                <a:spcPct val="150000"/>
              </a:lnSpc>
            </a:pPr>
            <a:endParaRPr lang="tr-TR" kern="100" dirty="0">
              <a:latin typeface="Calibri" panose="020F0502020204030204" pitchFamily="34" charset="0"/>
              <a:ea typeface="Calibri" panose="020F0502020204030204" pitchFamily="34" charset="0"/>
            </a:endParaRPr>
          </a:p>
          <a:p>
            <a:endParaRPr lang="tr-TR" dirty="0"/>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60</a:t>
            </a:fld>
            <a:endParaRPr lang="tr-TR"/>
          </a:p>
        </p:txBody>
      </p:sp>
    </p:spTree>
    <p:extLst>
      <p:ext uri="{BB962C8B-B14F-4D97-AF65-F5344CB8AC3E}">
        <p14:creationId xmlns:p14="http://schemas.microsoft.com/office/powerpoint/2010/main" val="738669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5800" y="851648"/>
            <a:ext cx="10820400" cy="5367038"/>
          </a:xfrm>
        </p:spPr>
        <p:txBody>
          <a:bodyPr/>
          <a:lstStyle/>
          <a:p>
            <a:pPr marL="0" indent="0">
              <a:buNone/>
            </a:pPr>
            <a:endParaRPr lang="tr-TR" dirty="0">
              <a:latin typeface="Times New Roman" panose="02020603050405020304" pitchFamily="18" charset="0"/>
              <a:cs typeface="Times New Roman" panose="02020603050405020304" pitchFamily="18" charset="0"/>
            </a:endParaRPr>
          </a:p>
          <a:p>
            <a:pPr algn="just"/>
            <a:r>
              <a:rPr lang="tr-TR" dirty="0">
                <a:latin typeface="Times New Roman" panose="02020603050405020304" pitchFamily="18" charset="0"/>
                <a:cs typeface="Times New Roman" panose="02020603050405020304" pitchFamily="18" charset="0"/>
              </a:rPr>
              <a:t>Fakülte, yüksekokul ya da meslek yüksekokulu bünyesinde </a:t>
            </a:r>
            <a:r>
              <a:rPr lang="tr-TR" b="1" dirty="0">
                <a:latin typeface="Times New Roman" panose="02020603050405020304" pitchFamily="18" charset="0"/>
                <a:cs typeface="Times New Roman" panose="02020603050405020304" pitchFamily="18" charset="0"/>
              </a:rPr>
              <a:t>Öğrenci Destek Birimi</a:t>
            </a:r>
            <a:r>
              <a:rPr lang="tr-TR" dirty="0">
                <a:latin typeface="Times New Roman" panose="02020603050405020304" pitchFamily="18" charset="0"/>
                <a:cs typeface="Times New Roman" panose="02020603050405020304" pitchFamily="18" charset="0"/>
              </a:rPr>
              <a:t>nin ayrı birer komisyonu bulunmaktadır. </a:t>
            </a:r>
          </a:p>
          <a:p>
            <a:pPr algn="just"/>
            <a:r>
              <a:rPr lang="tr-TR" dirty="0">
                <a:latin typeface="Times New Roman" panose="02020603050405020304" pitchFamily="18" charset="0"/>
                <a:cs typeface="Times New Roman" panose="02020603050405020304" pitchFamily="18" charset="0"/>
              </a:rPr>
              <a:t>Her birim, </a:t>
            </a:r>
            <a:r>
              <a:rPr lang="tr-TR" b="1" dirty="0">
                <a:latin typeface="Times New Roman" panose="02020603050405020304" pitchFamily="18" charset="0"/>
                <a:cs typeface="Times New Roman" panose="02020603050405020304" pitchFamily="18" charset="0"/>
              </a:rPr>
              <a:t>Öğrenci Destek Birimi Yönetim Kurulu</a:t>
            </a:r>
            <a:r>
              <a:rPr lang="tr-TR" dirty="0">
                <a:latin typeface="Times New Roman" panose="02020603050405020304" pitchFamily="18" charset="0"/>
                <a:cs typeface="Times New Roman" panose="02020603050405020304" pitchFamily="18" charset="0"/>
              </a:rPr>
              <a:t>na bağlıdır. İlgili kurul, geneli ruh sağlığı alanında çalışmalar yapan öğretim elemanları ile idari işleyişte rol alabilecek farklı birimlerin idari yöneticilerinden oluşmaktadır.</a:t>
            </a:r>
          </a:p>
          <a:p>
            <a:pPr algn="just"/>
            <a:r>
              <a:rPr lang="tr-TR" dirty="0">
                <a:latin typeface="Times New Roman" panose="02020603050405020304" pitchFamily="18" charset="0"/>
                <a:cs typeface="Times New Roman" panose="02020603050405020304" pitchFamily="18" charset="0"/>
              </a:rPr>
              <a:t>Öğrenci Destek Birimleri, kendi internet sayfalarında ayrı bir sekme olarak eklemişler, birimler için sosyal medya hesapları oluşturmuşlar ve öğrencilerle iletişimi sağlamak amacıyla e-posta adresleri almışlardır.</a:t>
            </a:r>
          </a:p>
          <a:p>
            <a:pPr algn="just"/>
            <a:r>
              <a:rPr lang="tr-TR" dirty="0">
                <a:latin typeface="Times New Roman" panose="02020603050405020304" pitchFamily="18" charset="0"/>
                <a:cs typeface="Times New Roman" panose="02020603050405020304" pitchFamily="18" charset="0"/>
              </a:rPr>
              <a:t>Bazı akademik departmanlarda öğrenci temsilcileri seçilmekte ve bu temsilciler öğrencilerin taleplerini, şikayetlerini iletmek üzere birim toplantılarına katılmaktadırlar. </a:t>
            </a:r>
          </a:p>
          <a:p>
            <a:pPr marL="0" indent="0" algn="just">
              <a:buNone/>
            </a:pPr>
            <a:endParaRPr lang="tr-TR" dirty="0">
              <a:solidFill>
                <a:srgbClr val="FF0000"/>
              </a:solidFill>
              <a:latin typeface="Times New Roman" panose="02020603050405020304" pitchFamily="18" charset="0"/>
              <a:cs typeface="Times New Roman" panose="02020603050405020304" pitchFamily="18" charset="0"/>
            </a:endParaRPr>
          </a:p>
          <a:p>
            <a:pPr marL="0" indent="0" algn="just">
              <a:buNone/>
            </a:pPr>
            <a:r>
              <a:rPr lang="tr-TR" dirty="0">
                <a:solidFill>
                  <a:srgbClr val="FF0000"/>
                </a:solidFill>
                <a:latin typeface="Times New Roman" panose="02020603050405020304" pitchFamily="18" charset="0"/>
                <a:cs typeface="Times New Roman" panose="02020603050405020304" pitchFamily="18" charset="0"/>
              </a:rPr>
              <a:t>(NOT: Bu kısma her fakülte/yüksekokul/meslek yüksekokulu kendi ÖDB uygulamalarını yazabilir)</a:t>
            </a:r>
          </a:p>
          <a:p>
            <a:pPr marL="0" indent="0" algn="just">
              <a:buNone/>
            </a:pPr>
            <a:endParaRPr lang="tr-TR" dirty="0">
              <a:latin typeface="Times New Roman" panose="02020603050405020304" pitchFamily="18" charset="0"/>
              <a:cs typeface="Times New Roman" panose="02020603050405020304" pitchFamily="18" charset="0"/>
            </a:endParaRPr>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61</a:t>
            </a:fld>
            <a:endParaRPr lang="tr-TR"/>
          </a:p>
        </p:txBody>
      </p:sp>
    </p:spTree>
    <p:extLst>
      <p:ext uri="{BB962C8B-B14F-4D97-AF65-F5344CB8AC3E}">
        <p14:creationId xmlns:p14="http://schemas.microsoft.com/office/powerpoint/2010/main" val="24779044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5800" y="764373"/>
            <a:ext cx="10717306" cy="1293028"/>
          </a:xfrm>
        </p:spPr>
        <p:txBody>
          <a:bodyPr>
            <a:normAutofit/>
          </a:bodyPr>
          <a:lstStyle/>
          <a:p>
            <a:pPr algn="ctr"/>
            <a:r>
              <a:rPr lang="tr-TR" sz="3200" b="1" cap="none" dirty="0">
                <a:solidFill>
                  <a:prstClr val="black"/>
                </a:solidFill>
                <a:ea typeface="+mn-ea"/>
                <a:cs typeface="+mn-cs"/>
              </a:rPr>
              <a:t>KARİYER PLANLAMA VE UYGULAMA MERKEZİ</a:t>
            </a:r>
          </a:p>
        </p:txBody>
      </p:sp>
      <p:sp>
        <p:nvSpPr>
          <p:cNvPr id="3" name="İçerik Yer Tutucusu 2"/>
          <p:cNvSpPr>
            <a:spLocks noGrp="1"/>
          </p:cNvSpPr>
          <p:nvPr>
            <p:ph idx="1"/>
          </p:nvPr>
        </p:nvSpPr>
        <p:spPr>
          <a:xfrm>
            <a:off x="685800" y="1783976"/>
            <a:ext cx="10820400" cy="4751295"/>
          </a:xfrm>
        </p:spPr>
        <p:txBody>
          <a:bodyPr>
            <a:normAutofit lnSpcReduction="10000"/>
          </a:bodyPr>
          <a:lstStyle/>
          <a:p>
            <a:pPr marL="0" indent="0">
              <a:buNone/>
            </a:pPr>
            <a:r>
              <a:rPr lang="tr-TR" sz="1800" dirty="0"/>
              <a:t>Merkezin amaçları şunlardır:</a:t>
            </a:r>
          </a:p>
          <a:p>
            <a:pPr marL="0" indent="0">
              <a:buNone/>
            </a:pPr>
            <a:r>
              <a:rPr lang="tr-TR" sz="1800" dirty="0"/>
              <a:t>a) Üniversitenin ilgili birimlerinin ve tüm akademik programlarının iş birliğiyle kariyer danışmanlığı alanında araştırmalar yapmak; Üniversite öğrencilerinin kariyer planlamalarına; Üniversiteden çalışma yaşamına geçişlerinde uyum sağlayabilmelerine ve mezuniyet sonrasında kendi özelliklerine uygun işlere yerleşmelerine, kariyer psikolojik danışmanlığı yoluyla yardımcı olmak.</a:t>
            </a:r>
          </a:p>
          <a:p>
            <a:pPr marL="0" indent="0">
              <a:buNone/>
            </a:pPr>
            <a:r>
              <a:rPr lang="tr-TR" sz="1800" dirty="0"/>
              <a:t>b) Gerektiğinde Pamukkale Üniversitesi Sürekli Eğitim Uygulama ve Araştırma Merkezi ile iş birliği içinde Üniversitenin öğrencilerine ve mezunlarına, mesleki yeterliklerini artırmalarına ve alanlarındaki yeni gelişmeleri takip etmelerine yönelik eğitimler vermek.</a:t>
            </a:r>
          </a:p>
          <a:p>
            <a:pPr marL="0" indent="0">
              <a:buNone/>
            </a:pPr>
            <a:r>
              <a:rPr lang="tr-TR" sz="1800" dirty="0"/>
              <a:t>c) Mezunlara ve Üniversiteye değer katacak çalışmaların yapılabilmesine imkân sağlamak üzere, Üniversite ile mezunlar arasında bir iletişim birimi ve kanalı oluşturmak.</a:t>
            </a:r>
          </a:p>
          <a:p>
            <a:pPr marL="0" indent="0">
              <a:buNone/>
            </a:pPr>
            <a:r>
              <a:rPr lang="tr-TR" sz="1800" dirty="0"/>
              <a:t>d) Üniversite öğrencilerinin staj yapabilecekleri kurum sayısını artırarak, öğrencilerin staj yapabilecekleri kurumlarla bağlantılar kurmalarını sağlamak.</a:t>
            </a:r>
          </a:p>
          <a:p>
            <a:pPr marL="0" indent="0">
              <a:buNone/>
            </a:pPr>
            <a:r>
              <a:rPr lang="tr-TR" sz="1800" dirty="0"/>
              <a:t>e) Üniversite öğrencilerinin ve mezunlarının kariyer gelişim süreçlerine ilişkin izleme çalışmalarını yapmak.</a:t>
            </a:r>
          </a:p>
          <a:p>
            <a:pPr marL="0" indent="0">
              <a:buNone/>
            </a:pPr>
            <a:endParaRPr lang="tr-TR" sz="1800" dirty="0"/>
          </a:p>
          <a:p>
            <a:pPr marL="0" indent="0">
              <a:buNone/>
            </a:pPr>
            <a:r>
              <a:rPr lang="tr-TR" sz="1800" dirty="0"/>
              <a:t>Merkez faaliyetlerine </a:t>
            </a:r>
            <a:r>
              <a:rPr lang="tr-TR" sz="1800" dirty="0">
                <a:hlinkClick r:id="rId2"/>
              </a:rPr>
              <a:t>https://www.pau.edu.tr/kariyer/tr</a:t>
            </a:r>
            <a:r>
              <a:rPr lang="tr-TR" sz="1800" dirty="0"/>
              <a:t> üzerinden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62</a:t>
            </a:fld>
            <a:endParaRPr lang="tr-TR"/>
          </a:p>
        </p:txBody>
      </p:sp>
    </p:spTree>
    <p:extLst>
      <p:ext uri="{BB962C8B-B14F-4D97-AF65-F5344CB8AC3E}">
        <p14:creationId xmlns:p14="http://schemas.microsoft.com/office/powerpoint/2010/main" val="36251586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63</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64</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65</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66</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67</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68</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BE27743-443D-4DF7-915A-5B32F8FB4325}"/>
              </a:ext>
            </a:extLst>
          </p:cNvPr>
          <p:cNvSpPr>
            <a:spLocks noGrp="1"/>
          </p:cNvSpPr>
          <p:nvPr>
            <p:ph type="title"/>
          </p:nvPr>
        </p:nvSpPr>
        <p:spPr/>
        <p:txBody>
          <a:bodyPr/>
          <a:lstStyle/>
          <a:p>
            <a:pPr algn="ctr"/>
            <a:r>
              <a:rPr lang="tr-TR" dirty="0"/>
              <a:t>KAMPÜSTE TEMASSIZ ÖDEME</a:t>
            </a:r>
          </a:p>
        </p:txBody>
      </p:sp>
      <p:sp>
        <p:nvSpPr>
          <p:cNvPr id="3" name="İçerik Yer Tutucusu 2">
            <a:extLst>
              <a:ext uri="{FF2B5EF4-FFF2-40B4-BE49-F238E27FC236}">
                <a16:creationId xmlns:a16="http://schemas.microsoft.com/office/drawing/2014/main" id="{B6DFF431-2101-4A51-8654-42EDC965F90A}"/>
              </a:ext>
            </a:extLst>
          </p:cNvPr>
          <p:cNvSpPr>
            <a:spLocks noGrp="1"/>
          </p:cNvSpPr>
          <p:nvPr>
            <p:ph idx="1"/>
          </p:nvPr>
        </p:nvSpPr>
        <p:spPr>
          <a:xfrm>
            <a:off x="685800" y="1700784"/>
            <a:ext cx="10820400" cy="4024125"/>
          </a:xfrm>
        </p:spPr>
        <p:txBody>
          <a:bodyPr>
            <a:normAutofit/>
          </a:bodyPr>
          <a:lstStyle/>
          <a:p>
            <a:r>
              <a:rPr lang="tr-TR" b="1" dirty="0">
                <a:solidFill>
                  <a:schemeClr val="accent6">
                    <a:lumMod val="50000"/>
                  </a:schemeClr>
                </a:solidFill>
              </a:rPr>
              <a:t>HALKBANK KAMPÜSTE UYGULAMASI</a:t>
            </a:r>
          </a:p>
          <a:p>
            <a:r>
              <a:rPr lang="tr-TR" dirty="0">
                <a:latin typeface="Candara" panose="020E0502030303020204" pitchFamily="34" charset="0"/>
              </a:rPr>
              <a:t>Mobil uygulama içindeki kare kod ile kampüs içerisindeki yemekhane, kafeler, kantin, sosyal tesisler gibi noktalarda tüm ödemeler artık tek bir uygulamadan yapılabileceksin.</a:t>
            </a:r>
          </a:p>
          <a:p>
            <a:r>
              <a:rPr lang="tr-TR" dirty="0">
                <a:latin typeface="Candara" panose="020E0502030303020204" pitchFamily="34" charset="0"/>
              </a:rPr>
              <a:t>PAÜ yemekhanelerindeki menüler hakkında bilgi edinme, doluluk oranlarını takip etme, rezervasyon yapabilme gibi olanaklarla birlikte sağlık, kültür, spor ve sanat ile ilgili içerikler, etkinlikler, duyurular, kampüs içi anlık bildirimler de bu uygulama içinde yer alıyor.</a:t>
            </a:r>
          </a:p>
          <a:p>
            <a:r>
              <a:rPr lang="tr-TR" dirty="0">
                <a:latin typeface="Candara" panose="020E0502030303020204" pitchFamily="34" charset="0"/>
              </a:rPr>
              <a:t>Halkbank Kampüste uygulamasının indirilmesi ve Pusula Bilgi Sistemi’nde yer alan aşağıdaki linkten Temassız Ödeme ile ilgili metnin onaylanması ile işlemler otomatik olarak gerçekleştirilecek.</a:t>
            </a:r>
          </a:p>
          <a:p>
            <a:r>
              <a:rPr lang="tr-TR" dirty="0">
                <a:latin typeface="Candara" panose="020E0502030303020204" pitchFamily="34" charset="0"/>
              </a:rPr>
              <a:t>https://pusula.pau.edu.tr/yemekOnay.aspx</a:t>
            </a:r>
          </a:p>
        </p:txBody>
      </p:sp>
      <p:sp>
        <p:nvSpPr>
          <p:cNvPr id="4" name="Slayt Numarası Yer Tutucusu 3">
            <a:extLst>
              <a:ext uri="{FF2B5EF4-FFF2-40B4-BE49-F238E27FC236}">
                <a16:creationId xmlns:a16="http://schemas.microsoft.com/office/drawing/2014/main" id="{3ECD9DA0-1B8F-4E8E-8485-3C353BFCC18A}"/>
              </a:ext>
            </a:extLst>
          </p:cNvPr>
          <p:cNvSpPr>
            <a:spLocks noGrp="1"/>
          </p:cNvSpPr>
          <p:nvPr>
            <p:ph type="sldNum" sz="quarter" idx="12"/>
          </p:nvPr>
        </p:nvSpPr>
        <p:spPr/>
        <p:txBody>
          <a:bodyPr/>
          <a:lstStyle/>
          <a:p>
            <a:fld id="{F302176B-0E47-46AC-8F43-DAB4B8A37D06}" type="slidenum">
              <a:rPr lang="tr-TR" smtClean="0"/>
              <a:pPr/>
              <a:t>69</a:t>
            </a:fld>
            <a:endParaRPr lang="tr-TR"/>
          </a:p>
        </p:txBody>
      </p:sp>
    </p:spTree>
    <p:extLst>
      <p:ext uri="{BB962C8B-B14F-4D97-AF65-F5344CB8AC3E}">
        <p14:creationId xmlns:p14="http://schemas.microsoft.com/office/powerpoint/2010/main" val="4059987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Pamukkale Üniversitesi Kınıklı Yerleşkesi yemekhane binasında öğrenciler için yeşil salon ve beyaz salon olmak üzere iki salonda hizmet verilmektedir. Beyaz ve yeşil salonda önceden rezervasyon yaptırdıysan yemeğini 25 TL’ye yiyebilirsin, eğer rezervasyonun yoksa 50 TL ödemen gerekir.</a:t>
            </a:r>
          </a:p>
          <a:p>
            <a:pPr marL="0" indent="0">
              <a:buNone/>
            </a:pPr>
            <a:r>
              <a:rPr lang="tr-TR" sz="1800" dirty="0"/>
              <a:t>Halkbank Kampüste uygulaması üzerinden rezervasyonu en geç bir önceki gün saat 22.00 saatine kadar alabilirsin. </a:t>
            </a:r>
          </a:p>
          <a:p>
            <a:pPr marL="0" indent="0">
              <a:buNone/>
            </a:pPr>
            <a:endParaRPr lang="tr-TR" sz="1800" b="1" dirty="0"/>
          </a:p>
          <a:p>
            <a:pPr marL="0" indent="0">
              <a:buNone/>
            </a:pPr>
            <a:endParaRPr lang="tr-TR" sz="1800" b="1" dirty="0"/>
          </a:p>
          <a:p>
            <a:pPr marL="0" indent="0">
              <a:buNone/>
            </a:pPr>
            <a:endParaRPr lang="tr-TR" sz="1800" b="1" dirty="0"/>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70</a:t>
            </a:fld>
            <a:endParaRPr lang="tr-TR"/>
          </a:p>
        </p:txBody>
      </p:sp>
      <p:pic>
        <p:nvPicPr>
          <p:cNvPr id="4" name="Resim 3"/>
          <p:cNvPicPr>
            <a:picLocks noChangeAspect="1"/>
          </p:cNvPicPr>
          <p:nvPr/>
        </p:nvPicPr>
        <p:blipFill>
          <a:blip r:embed="rId2"/>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71</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72</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73</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3804264" y="1940717"/>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3804265" y="1520148"/>
            <a:ext cx="2477664"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74</a:t>
            </a:fld>
            <a:endParaRPr lang="tr-T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4"/>
          <a:stretch>
            <a:fillRect/>
          </a:stretch>
        </p:blipFill>
        <p:spPr>
          <a:xfrm>
            <a:off x="7546594" y="4086824"/>
            <a:ext cx="2771706" cy="195002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7726681" y="1520148"/>
            <a:ext cx="2103120"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3" name="Resi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4264" y="4162274"/>
            <a:ext cx="2556000" cy="1950022"/>
          </a:xfrm>
          <a:prstGeom prst="rect">
            <a:avLst/>
          </a:prstGeom>
        </p:spPr>
      </p:pic>
      <p:pic>
        <p:nvPicPr>
          <p:cNvPr id="15" name="Resim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6300" y="194071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75</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76</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77</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893100"/>
          </a:xfrm>
          <a:prstGeom prst="rect">
            <a:avLst/>
          </a:prstGeom>
          <a:noFill/>
        </p:spPr>
        <p:txBody>
          <a:bodyPr wrap="square" rtlCol="0">
            <a:spAutoFit/>
          </a:bodyPr>
          <a:lstStyle/>
          <a:p>
            <a:pPr algn="just"/>
            <a:r>
              <a:rPr lang="tr-TR" sz="1400" dirty="0"/>
              <a:t>Daha yeşil bir yerleşke ve sürdürülebilir çevre adına Pamukkale Üniversitesi olarak yerleşkemiz içerisinde iki noktaya “Mobil Atık Getirme Ünitesi” yerleştirilmiştir. İlki Merkez Yemekhane önü diğeri ise üniversite hastanemizin poliklinikler</a:t>
            </a:r>
          </a:p>
          <a:p>
            <a:pPr algn="just"/>
            <a:r>
              <a:rPr lang="tr-TR" sz="1400" dirty="0"/>
              <a:t>bölgesine konumlandırılmıştır.</a:t>
            </a:r>
          </a:p>
          <a:p>
            <a:pPr algn="just"/>
            <a:endParaRPr lang="tr-TR" sz="1400" dirty="0"/>
          </a:p>
          <a:p>
            <a:pPr algn="just"/>
            <a:r>
              <a:rPr lang="tr-TR" sz="1400" dirty="0"/>
              <a:t>Ayrıca 22 ayrı noktaya yerleştirilen</a:t>
            </a:r>
          </a:p>
          <a:p>
            <a:pPr algn="just"/>
            <a:r>
              <a:rPr lang="tr-TR" sz="1400" dirty="0"/>
              <a:t>yıpranma ve aşınmaya karşı dayanıklı, yüzde yüz</a:t>
            </a:r>
          </a:p>
          <a:p>
            <a:pPr algn="just"/>
            <a:r>
              <a:rPr lang="tr-TR" sz="1400" dirty="0"/>
              <a:t>sızdırmazlık özelliğine sahip 2 bin 200 litre kapasiteli</a:t>
            </a:r>
          </a:p>
          <a:p>
            <a:pPr algn="just"/>
            <a:r>
              <a:rPr lang="tr-TR" sz="1400" dirty="0"/>
              <a:t>hidrolik sistem yeraltı çöp konteynerleri ile kötü koku ve görüntü kirliliğinin önüne geçilmesi planlanmıştır.</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78</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79</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80</a:t>
            </a:fld>
            <a:endParaRPr lang="tr-TR"/>
          </a:p>
        </p:txBody>
      </p:sp>
      <p:sp>
        <p:nvSpPr>
          <p:cNvPr id="5" name="Dikdörtgen 4"/>
          <p:cNvSpPr/>
          <p:nvPr/>
        </p:nvSpPr>
        <p:spPr>
          <a:xfrm>
            <a:off x="5382185" y="1035578"/>
            <a:ext cx="6096000" cy="646331"/>
          </a:xfrm>
          <a:prstGeom prst="rect">
            <a:avLst/>
          </a:prstGeom>
        </p:spPr>
        <p:txBody>
          <a:bodyPr>
            <a:spAutoFit/>
          </a:bodyPr>
          <a:lstStyle/>
          <a:p>
            <a:r>
              <a:rPr lang="tr-TR" b="1" dirty="0"/>
              <a:t>Kariyer Planlama Uygulama Ve Araştırma Merkezi (KARMER)  </a:t>
            </a:r>
          </a:p>
        </p:txBody>
      </p:sp>
      <p:sp>
        <p:nvSpPr>
          <p:cNvPr id="3" name="Dikdörtgen 2"/>
          <p:cNvSpPr/>
          <p:nvPr/>
        </p:nvSpPr>
        <p:spPr>
          <a:xfrm>
            <a:off x="726141" y="2798820"/>
            <a:ext cx="6096000" cy="2031325"/>
          </a:xfrm>
          <a:prstGeom prst="rect">
            <a:avLst/>
          </a:prstGeom>
        </p:spPr>
        <p:txBody>
          <a:bodyPr>
            <a:spAutoFit/>
          </a:bodyPr>
          <a:lstStyle/>
          <a:p>
            <a:r>
              <a:rPr lang="tr-TR" dirty="0">
                <a:solidFill>
                  <a:srgbClr val="212529"/>
                </a:solidFill>
                <a:latin typeface="inherit"/>
              </a:rPr>
              <a:t>Üniversitemiz bünyesinde Kariyer Destek hizmeti vermektedir. Yetenek Kapısı üzerinden kayıt ve başvuru yapıldığı taktirde, </a:t>
            </a:r>
            <a:r>
              <a:rPr lang="tr-TR" dirty="0" err="1">
                <a:solidFill>
                  <a:srgbClr val="212529"/>
                </a:solidFill>
                <a:latin typeface="inherit"/>
              </a:rPr>
              <a:t>KARMER’den</a:t>
            </a:r>
            <a:r>
              <a:rPr lang="tr-TR" dirty="0">
                <a:solidFill>
                  <a:srgbClr val="212529"/>
                </a:solidFill>
                <a:latin typeface="inherit"/>
              </a:rPr>
              <a:t> alınacak randevu ile Kariyer Destek hizmeti alınabilmektedir. </a:t>
            </a:r>
            <a:r>
              <a:rPr lang="tr-TR" dirty="0" err="1">
                <a:solidFill>
                  <a:srgbClr val="212529"/>
                </a:solidFill>
                <a:latin typeface="inherit"/>
              </a:rPr>
              <a:t>KARMER’in</a:t>
            </a:r>
            <a:r>
              <a:rPr lang="tr-TR" dirty="0">
                <a:solidFill>
                  <a:srgbClr val="212529"/>
                </a:solidFill>
                <a:latin typeface="inherit"/>
              </a:rPr>
              <a:t> web sayfası aynı zamanda güncel kariyer etkinliklerini ve staj duyurularını da paylaşmaktadır. </a:t>
            </a:r>
          </a:p>
          <a:p>
            <a:r>
              <a:rPr lang="tr-TR" dirty="0">
                <a:solidFill>
                  <a:srgbClr val="212529"/>
                </a:solidFill>
                <a:latin typeface="inherit"/>
              </a:rPr>
              <a:t>Erişim için: </a:t>
            </a:r>
            <a:r>
              <a:rPr lang="tr-TR" dirty="0">
                <a:solidFill>
                  <a:srgbClr val="0D6EFD"/>
                </a:solidFill>
                <a:latin typeface="inherit"/>
                <a:hlinkClick r:id="rId2"/>
              </a:rPr>
              <a:t>https://www.pau.edu.tr/kariyer</a:t>
            </a:r>
            <a:endParaRPr lang="tr-TR" b="0" i="0" dirty="0">
              <a:solidFill>
                <a:srgbClr val="212529"/>
              </a:solidFill>
              <a:effectLst/>
              <a:latin typeface="inherit"/>
            </a:endParaRPr>
          </a:p>
        </p:txBody>
      </p:sp>
      <p:pic>
        <p:nvPicPr>
          <p:cNvPr id="4" name="Resim 3"/>
          <p:cNvPicPr>
            <a:picLocks noChangeAspect="1"/>
          </p:cNvPicPr>
          <p:nvPr/>
        </p:nvPicPr>
        <p:blipFill>
          <a:blip r:embed="rId3"/>
          <a:stretch>
            <a:fillRect/>
          </a:stretch>
        </p:blipFill>
        <p:spPr>
          <a:xfrm>
            <a:off x="7315200" y="2375648"/>
            <a:ext cx="3808606" cy="3092824"/>
          </a:xfrm>
          <a:prstGeom prst="rect">
            <a:avLst/>
          </a:prstGeom>
        </p:spPr>
      </p:pic>
    </p:spTree>
    <p:extLst>
      <p:ext uri="{BB962C8B-B14F-4D97-AF65-F5344CB8AC3E}">
        <p14:creationId xmlns:p14="http://schemas.microsoft.com/office/powerpoint/2010/main" val="41219908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611907" y="952321"/>
            <a:ext cx="5422526" cy="646331"/>
          </a:xfrm>
          <a:prstGeom prst="rect">
            <a:avLst/>
          </a:prstGeom>
        </p:spPr>
        <p:txBody>
          <a:bodyPr wrap="square">
            <a:spAutoFit/>
          </a:bodyPr>
          <a:lstStyle/>
          <a:p>
            <a:r>
              <a:rPr lang="tr-TR" dirty="0"/>
              <a:t>ÖĞRENCİ KATILIMI</a:t>
            </a:r>
            <a:br>
              <a:rPr lang="tr-TR" dirty="0"/>
            </a:br>
            <a:r>
              <a:rPr lang="tr-TR" i="1" dirty="0"/>
              <a:t>«ÖNEMLİ, EŞİT VE SORUMLU OYUNCULAR»</a:t>
            </a:r>
            <a:endParaRPr lang="tr-TR" dirty="0"/>
          </a:p>
        </p:txBody>
      </p:sp>
      <p:pic>
        <p:nvPicPr>
          <p:cNvPr id="6" name="Resim 5">
            <a:extLst>
              <a:ext uri="{FF2B5EF4-FFF2-40B4-BE49-F238E27FC236}">
                <a16:creationId xmlns:a16="http://schemas.microsoft.com/office/drawing/2014/main" id="{08614772-7BC3-4FEC-99C3-DEE3A7D53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8879" y="2655815"/>
            <a:ext cx="6003121" cy="4202185"/>
          </a:xfrm>
          <a:prstGeom prst="rect">
            <a:avLst/>
          </a:prstGeom>
        </p:spPr>
      </p:pic>
      <p:sp>
        <p:nvSpPr>
          <p:cNvPr id="9" name="Dikdörtgen 8"/>
          <p:cNvSpPr/>
          <p:nvPr/>
        </p:nvSpPr>
        <p:spPr>
          <a:xfrm>
            <a:off x="491939" y="1735596"/>
            <a:ext cx="10542494" cy="1338828"/>
          </a:xfrm>
          <a:prstGeom prst="rect">
            <a:avLst/>
          </a:prstGeom>
        </p:spPr>
        <p:txBody>
          <a:bodyPr wrap="square">
            <a:spAutoFit/>
          </a:bodyPr>
          <a:lstStyle/>
          <a:p>
            <a:pPr lvl="0">
              <a:lnSpc>
                <a:spcPct val="150000"/>
              </a:lnSpc>
            </a:pPr>
            <a:r>
              <a:rPr lang="tr-TR" dirty="0">
                <a:solidFill>
                  <a:prstClr val="black"/>
                </a:solidFill>
              </a:rPr>
              <a:t>Aktif öğrenci </a:t>
            </a:r>
            <a:r>
              <a:rPr lang="tr-TR" dirty="0">
                <a:solidFill>
                  <a:prstClr val="black"/>
                </a:solidFill>
                <a:sym typeface="Wingdings" panose="05000000000000000000" pitchFamily="2" charset="2"/>
              </a:rPr>
              <a:t></a:t>
            </a:r>
            <a:r>
              <a:rPr lang="tr-TR" dirty="0">
                <a:solidFill>
                  <a:prstClr val="black"/>
                </a:solidFill>
              </a:rPr>
              <a:t> “çalışmaya önemli ölçüde zaman harcayan, yerleşkede vakit geçiren, öğrenci organizasyonlarına aktif katılan, öğrenciler ve biriminin diğer personelleri ile sık sık etkileşime giren kişi”</a:t>
            </a:r>
          </a:p>
        </p:txBody>
      </p:sp>
      <p:sp>
        <p:nvSpPr>
          <p:cNvPr id="10" name="İçerik Yer Tutucusu 2">
            <a:extLst>
              <a:ext uri="{FF2B5EF4-FFF2-40B4-BE49-F238E27FC236}">
                <a16:creationId xmlns:a16="http://schemas.microsoft.com/office/drawing/2014/main" id="{B0ECB63A-2229-4633-B5B3-EE04A05196D8}"/>
              </a:ext>
            </a:extLst>
          </p:cNvPr>
          <p:cNvSpPr txBox="1">
            <a:spLocks/>
          </p:cNvSpPr>
          <p:nvPr/>
        </p:nvSpPr>
        <p:spPr>
          <a:xfrm>
            <a:off x="1014748" y="3582300"/>
            <a:ext cx="5099180" cy="31381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Sürekli Öğrenme ve Gelişim</a:t>
            </a:r>
          </a:p>
          <a:p>
            <a:pPr marL="285750" indent="-285750">
              <a:lnSpc>
                <a:spcPct val="150000"/>
              </a:lnSpc>
              <a:buFont typeface="Wingdings" panose="05000000000000000000" pitchFamily="2" charset="2"/>
              <a:buChar char="ü"/>
            </a:pPr>
            <a:r>
              <a:rPr lang="tr-TR" dirty="0"/>
              <a:t>Aidiyet ve Motivasyon</a:t>
            </a:r>
          </a:p>
          <a:p>
            <a:pPr marL="285750" indent="-285750">
              <a:lnSpc>
                <a:spcPct val="150000"/>
              </a:lnSpc>
              <a:buFont typeface="Wingdings" panose="05000000000000000000" pitchFamily="2" charset="2"/>
              <a:buChar char="ü"/>
            </a:pPr>
            <a:r>
              <a:rPr lang="tr-TR" dirty="0"/>
              <a:t>Farklı Deneyimler</a:t>
            </a:r>
          </a:p>
          <a:p>
            <a:pPr marL="285750" indent="-285750">
              <a:lnSpc>
                <a:spcPct val="150000"/>
              </a:lnSpc>
              <a:buFont typeface="Wingdings" panose="05000000000000000000" pitchFamily="2" charset="2"/>
              <a:buChar char="ü"/>
            </a:pPr>
            <a:r>
              <a:rPr lang="tr-TR" dirty="0"/>
              <a:t>Problem Çözme</a:t>
            </a:r>
          </a:p>
          <a:p>
            <a:pPr marL="285750" indent="-285750">
              <a:lnSpc>
                <a:spcPct val="150000"/>
              </a:lnSpc>
              <a:buFont typeface="Wingdings" panose="05000000000000000000" pitchFamily="2" charset="2"/>
              <a:buChar char="ü"/>
            </a:pPr>
            <a:r>
              <a:rPr lang="tr-TR" dirty="0"/>
              <a:t>Sorumluluk</a:t>
            </a:r>
          </a:p>
          <a:p>
            <a:pPr marL="285750" indent="-285750">
              <a:lnSpc>
                <a:spcPct val="150000"/>
              </a:lnSpc>
              <a:buFont typeface="Wingdings" panose="05000000000000000000" pitchFamily="2" charset="2"/>
              <a:buChar char="ü"/>
            </a:pPr>
            <a:r>
              <a:rPr lang="tr-TR" dirty="0"/>
              <a:t>Gönüllülük</a:t>
            </a:r>
          </a:p>
        </p:txBody>
      </p:sp>
      <p:sp>
        <p:nvSpPr>
          <p:cNvPr id="3" name="Dikdörtgen 2"/>
          <p:cNvSpPr/>
          <p:nvPr/>
        </p:nvSpPr>
        <p:spPr>
          <a:xfrm>
            <a:off x="6113928" y="173256"/>
            <a:ext cx="4992221" cy="646331"/>
          </a:xfrm>
          <a:prstGeom prst="rect">
            <a:avLst/>
          </a:prstGeom>
        </p:spPr>
        <p:txBody>
          <a:bodyPr wrap="square">
            <a:spAutoFit/>
          </a:bodyPr>
          <a:lstStyle/>
          <a:p>
            <a:pPr algn="just"/>
            <a:r>
              <a:rPr lang="tr-TR" b="1" dirty="0">
                <a:solidFill>
                  <a:srgbClr val="212529"/>
                </a:solidFill>
                <a:latin typeface="inherit"/>
              </a:rPr>
              <a:t>Kalite Yönetimi ve Veri Değerlendirme Uygulama ve Araştırma Merkezi (KAVDEM) </a:t>
            </a:r>
            <a:endParaRPr lang="tr-TR" b="1" i="0" dirty="0">
              <a:solidFill>
                <a:srgbClr val="212529"/>
              </a:solidFill>
              <a:effectLst/>
              <a:latin typeface="Roboto"/>
            </a:endParaRPr>
          </a:p>
        </p:txBody>
      </p:sp>
    </p:spTree>
    <p:extLst>
      <p:ext uri="{BB962C8B-B14F-4D97-AF65-F5344CB8AC3E}">
        <p14:creationId xmlns:p14="http://schemas.microsoft.com/office/powerpoint/2010/main" val="9362224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214804" y="1100102"/>
            <a:ext cx="6979669" cy="369332"/>
          </a:xfrm>
          <a:prstGeom prst="rect">
            <a:avLst/>
          </a:prstGeom>
        </p:spPr>
        <p:txBody>
          <a:bodyPr wrap="square">
            <a:spAutoFit/>
          </a:bodyPr>
          <a:lstStyle/>
          <a:p>
            <a:r>
              <a:rPr lang="tr-TR" b="1" dirty="0"/>
              <a:t>YÜKSEKÖĞRETİMDE KALİTE GÜVENCE SİSTEMİNİN HEDEFİ</a:t>
            </a:r>
            <a:endParaRPr lang="tr-TR" dirty="0"/>
          </a:p>
        </p:txBody>
      </p:sp>
      <p:pic>
        <p:nvPicPr>
          <p:cNvPr id="2" name="Resim 1"/>
          <p:cNvPicPr>
            <a:picLocks noChangeAspect="1"/>
          </p:cNvPicPr>
          <p:nvPr/>
        </p:nvPicPr>
        <p:blipFill rotWithShape="1">
          <a:blip r:embed="rId2"/>
          <a:srcRect l="209" r="429"/>
          <a:stretch/>
        </p:blipFill>
        <p:spPr>
          <a:xfrm>
            <a:off x="790144" y="1469434"/>
            <a:ext cx="8732548" cy="3712166"/>
          </a:xfrm>
          <a:prstGeom prst="rect">
            <a:avLst/>
          </a:prstGeom>
        </p:spPr>
      </p:pic>
      <p:sp>
        <p:nvSpPr>
          <p:cNvPr id="4" name="Dikdörtgen 3"/>
          <p:cNvSpPr/>
          <p:nvPr/>
        </p:nvSpPr>
        <p:spPr>
          <a:xfrm>
            <a:off x="4214804" y="4673769"/>
            <a:ext cx="7758546" cy="1754326"/>
          </a:xfrm>
          <a:prstGeom prst="rect">
            <a:avLst/>
          </a:prstGeom>
        </p:spPr>
        <p:txBody>
          <a:bodyPr wrap="square">
            <a:spAutoFit/>
          </a:bodyPr>
          <a:lstStyle/>
          <a:p>
            <a:r>
              <a:rPr lang="tr-TR" dirty="0">
                <a:solidFill>
                  <a:srgbClr val="000000"/>
                </a:solidFill>
                <a:latin typeface="Arial-BoldMT"/>
              </a:rPr>
              <a:t>Yükseköğretim kurumlarında kalite güvence sisteminin en önemli boyutu; öğrencilerin hedeflenen yeterliliklere ulaşabilmesinin güvence altına alınmasıdır. </a:t>
            </a:r>
          </a:p>
          <a:p>
            <a:endParaRPr lang="tr-TR" b="1" dirty="0">
              <a:solidFill>
                <a:srgbClr val="000000"/>
              </a:solidFill>
              <a:latin typeface="Arial-BoldMT"/>
            </a:endParaRPr>
          </a:p>
          <a:p>
            <a:r>
              <a:rPr lang="tr-TR" dirty="0">
                <a:solidFill>
                  <a:srgbClr val="000000"/>
                </a:solidFill>
                <a:latin typeface="Arial-BoldMT"/>
              </a:rPr>
              <a:t>Bu nedenle öğrenciler </a:t>
            </a:r>
            <a:r>
              <a:rPr lang="tr-TR" dirty="0">
                <a:solidFill>
                  <a:srgbClr val="000000"/>
                </a:solidFill>
                <a:latin typeface="ArialMT"/>
              </a:rPr>
              <a:t>yükseköğretimde kalite güvencesi süreçlerinin en önemli paydaşlarından birisi olup süreçlere katılımı beklenmektedir.</a:t>
            </a:r>
          </a:p>
        </p:txBody>
      </p:sp>
    </p:spTree>
    <p:extLst>
      <p:ext uri="{BB962C8B-B14F-4D97-AF65-F5344CB8AC3E}">
        <p14:creationId xmlns:p14="http://schemas.microsoft.com/office/powerpoint/2010/main" val="25518761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83</a:t>
            </a:fld>
            <a:endParaRPr lang="tr-TR" dirty="0"/>
          </a:p>
        </p:txBody>
      </p:sp>
      <p:sp>
        <p:nvSpPr>
          <p:cNvPr id="3" name="Dikdörtgen 2"/>
          <p:cNvSpPr/>
          <p:nvPr/>
        </p:nvSpPr>
        <p:spPr>
          <a:xfrm>
            <a:off x="5168701" y="729972"/>
            <a:ext cx="5665695" cy="584775"/>
          </a:xfrm>
          <a:prstGeom prst="rect">
            <a:avLst/>
          </a:prstGeom>
        </p:spPr>
        <p:txBody>
          <a:bodyPr wrap="square">
            <a:spAutoFit/>
          </a:bodyPr>
          <a:lstStyle/>
          <a:p>
            <a:r>
              <a:rPr lang="tr-TR" sz="3200" dirty="0"/>
              <a:t>ÖĞRENCİ KATILIMI NASIL?</a:t>
            </a:r>
          </a:p>
        </p:txBody>
      </p:sp>
      <p:pic>
        <p:nvPicPr>
          <p:cNvPr id="4" name="Resim 3">
            <a:extLst>
              <a:ext uri="{FF2B5EF4-FFF2-40B4-BE49-F238E27FC236}">
                <a16:creationId xmlns:a16="http://schemas.microsoft.com/office/drawing/2014/main" id="{D855472F-857F-49A7-BDA3-3795F38146B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28" t="12718" r="4615" b="9333"/>
          <a:stretch/>
        </p:blipFill>
        <p:spPr>
          <a:xfrm>
            <a:off x="5607161" y="1314747"/>
            <a:ext cx="5137299" cy="4436758"/>
          </a:xfrm>
          <a:prstGeom prst="rect">
            <a:avLst/>
          </a:prstGeom>
        </p:spPr>
      </p:pic>
      <p:sp>
        <p:nvSpPr>
          <p:cNvPr id="5" name="İçerik Yer Tutucusu 2">
            <a:extLst>
              <a:ext uri="{FF2B5EF4-FFF2-40B4-BE49-F238E27FC236}">
                <a16:creationId xmlns:a16="http://schemas.microsoft.com/office/drawing/2014/main" id="{14FF0742-3D5F-4D18-B5B2-C7614CE2418E}"/>
              </a:ext>
            </a:extLst>
          </p:cNvPr>
          <p:cNvSpPr txBox="1">
            <a:spLocks/>
          </p:cNvSpPr>
          <p:nvPr/>
        </p:nvSpPr>
        <p:spPr>
          <a:xfrm>
            <a:off x="696491" y="1835078"/>
            <a:ext cx="5099180" cy="43898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Fakülte/Bölüm Program Değerlendirme Komiteleri</a:t>
            </a:r>
          </a:p>
          <a:p>
            <a:pPr marL="285750" indent="-285750">
              <a:lnSpc>
                <a:spcPct val="150000"/>
              </a:lnSpc>
              <a:buFont typeface="Wingdings" panose="05000000000000000000" pitchFamily="2" charset="2"/>
              <a:buChar char="ü"/>
            </a:pPr>
            <a:r>
              <a:rPr lang="tr-TR" dirty="0"/>
              <a:t>Fakülte/Bölüm Kurulları</a:t>
            </a:r>
          </a:p>
          <a:p>
            <a:pPr marL="285750" indent="-285750">
              <a:lnSpc>
                <a:spcPct val="150000"/>
              </a:lnSpc>
              <a:buFont typeface="Wingdings" panose="05000000000000000000" pitchFamily="2" charset="2"/>
              <a:buChar char="ü"/>
            </a:pPr>
            <a:r>
              <a:rPr lang="tr-TR" dirty="0"/>
              <a:t>Bölüm Danışma Kurulları</a:t>
            </a:r>
          </a:p>
          <a:p>
            <a:pPr marL="285750" indent="-285750">
              <a:lnSpc>
                <a:spcPct val="150000"/>
              </a:lnSpc>
              <a:buFont typeface="Wingdings" panose="05000000000000000000" pitchFamily="2" charset="2"/>
              <a:buChar char="ü"/>
            </a:pPr>
            <a:r>
              <a:rPr lang="tr-TR" dirty="0"/>
              <a:t>Kalite Komisyonu Öğrenci Temsilcisi</a:t>
            </a:r>
          </a:p>
          <a:p>
            <a:pPr marL="285750" indent="-285750">
              <a:lnSpc>
                <a:spcPct val="150000"/>
              </a:lnSpc>
              <a:buFont typeface="Wingdings" panose="05000000000000000000" pitchFamily="2" charset="2"/>
              <a:buChar char="ü"/>
            </a:pPr>
            <a:r>
              <a:rPr lang="tr-TR" dirty="0"/>
              <a:t>Birim </a:t>
            </a:r>
            <a:r>
              <a:rPr lang="tr-TR"/>
              <a:t>Kalite Komiteleri</a:t>
            </a:r>
            <a:endParaRPr lang="tr-TR" dirty="0"/>
          </a:p>
        </p:txBody>
      </p:sp>
      <p:sp>
        <p:nvSpPr>
          <p:cNvPr id="6" name="Dikdörtgen 5">
            <a:extLst>
              <a:ext uri="{FF2B5EF4-FFF2-40B4-BE49-F238E27FC236}">
                <a16:creationId xmlns:a16="http://schemas.microsoft.com/office/drawing/2014/main" id="{C46E597D-9729-4BEF-A597-794BF338C76E}"/>
              </a:ext>
            </a:extLst>
          </p:cNvPr>
          <p:cNvSpPr/>
          <p:nvPr/>
        </p:nvSpPr>
        <p:spPr>
          <a:xfrm>
            <a:off x="8134618" y="5566839"/>
            <a:ext cx="2699778" cy="369332"/>
          </a:xfrm>
          <a:prstGeom prst="rect">
            <a:avLst/>
          </a:prstGeom>
        </p:spPr>
        <p:txBody>
          <a:bodyPr wrap="none">
            <a:spAutoFit/>
          </a:bodyPr>
          <a:lstStyle/>
          <a:p>
            <a:r>
              <a:rPr lang="tr-TR" i="1" dirty="0"/>
              <a:t>«ÖĞRENCİ HER YERDE»</a:t>
            </a:r>
            <a:endParaRPr lang="tr-TR" dirty="0"/>
          </a:p>
        </p:txBody>
      </p:sp>
    </p:spTree>
    <p:extLst>
      <p:ext uri="{BB962C8B-B14F-4D97-AF65-F5344CB8AC3E}">
        <p14:creationId xmlns:p14="http://schemas.microsoft.com/office/powerpoint/2010/main" val="7073879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84</a:t>
            </a:fld>
            <a:endParaRPr lang="tr-TR"/>
          </a:p>
        </p:txBody>
      </p:sp>
      <p:sp>
        <p:nvSpPr>
          <p:cNvPr id="3" name="Unvan 1">
            <a:extLst>
              <a:ext uri="{FF2B5EF4-FFF2-40B4-BE49-F238E27FC236}">
                <a16:creationId xmlns:a16="http://schemas.microsoft.com/office/drawing/2014/main" id="{1A910938-AAC9-4ADC-AB4E-AA48621F1E10}"/>
              </a:ext>
            </a:extLst>
          </p:cNvPr>
          <p:cNvSpPr txBox="1">
            <a:spLocks/>
          </p:cNvSpPr>
          <p:nvPr/>
        </p:nvSpPr>
        <p:spPr>
          <a:xfrm>
            <a:off x="2792963" y="612283"/>
            <a:ext cx="8610600"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a:t>ANKETLER</a:t>
            </a:r>
            <a:endParaRPr lang="tr-TR" dirty="0"/>
          </a:p>
        </p:txBody>
      </p:sp>
      <p:sp>
        <p:nvSpPr>
          <p:cNvPr id="4" name="İçerik Yer Tutucusu 2">
            <a:extLst>
              <a:ext uri="{FF2B5EF4-FFF2-40B4-BE49-F238E27FC236}">
                <a16:creationId xmlns:a16="http://schemas.microsoft.com/office/drawing/2014/main" id="{48DA286B-7AF5-46C7-8C80-0032C1DB2BB7}"/>
              </a:ext>
            </a:extLst>
          </p:cNvPr>
          <p:cNvSpPr txBox="1">
            <a:spLocks/>
          </p:cNvSpPr>
          <p:nvPr/>
        </p:nvSpPr>
        <p:spPr>
          <a:xfrm>
            <a:off x="685800" y="2054601"/>
            <a:ext cx="5257800" cy="402412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200000"/>
              </a:lnSpc>
              <a:buFont typeface="Wingdings" panose="05000000000000000000" pitchFamily="2" charset="2"/>
              <a:buChar char="Ø"/>
            </a:pPr>
            <a:r>
              <a:rPr lang="tr-TR"/>
              <a:t>PUSULA Bilgi Sistemi</a:t>
            </a:r>
          </a:p>
          <a:p>
            <a:pPr lvl="1">
              <a:lnSpc>
                <a:spcPct val="200000"/>
              </a:lnSpc>
              <a:buFont typeface="Wingdings" panose="05000000000000000000" pitchFamily="2" charset="2"/>
              <a:buChar char="ü"/>
            </a:pPr>
            <a:r>
              <a:rPr lang="tr-TR"/>
              <a:t>DERS DEĞERLENDİRME ANKETLERİ</a:t>
            </a:r>
          </a:p>
          <a:p>
            <a:pPr lvl="1">
              <a:lnSpc>
                <a:spcPct val="200000"/>
              </a:lnSpc>
              <a:buFont typeface="Wingdings" panose="05000000000000000000" pitchFamily="2" charset="2"/>
              <a:buChar char="ü"/>
            </a:pPr>
            <a:r>
              <a:rPr lang="tr-TR"/>
              <a:t>DERS KAZANIMLARI ANKETİ</a:t>
            </a:r>
          </a:p>
          <a:p>
            <a:pPr lvl="1">
              <a:lnSpc>
                <a:spcPct val="200000"/>
              </a:lnSpc>
              <a:buFont typeface="Wingdings" panose="05000000000000000000" pitchFamily="2" charset="2"/>
              <a:buChar char="ü"/>
            </a:pPr>
            <a:r>
              <a:rPr lang="tr-TR"/>
              <a:t>PROGRAM YETERLİLİKLERİ ANKETİ</a:t>
            </a:r>
          </a:p>
          <a:p>
            <a:pPr lvl="1">
              <a:lnSpc>
                <a:spcPct val="200000"/>
              </a:lnSpc>
              <a:buFont typeface="Wingdings" panose="05000000000000000000" pitchFamily="2" charset="2"/>
              <a:buChar char="ü"/>
            </a:pPr>
            <a:r>
              <a:rPr lang="tr-TR"/>
              <a:t>AKTS İŞ YÜKÜ ANKETİ</a:t>
            </a:r>
          </a:p>
          <a:p>
            <a:pPr>
              <a:lnSpc>
                <a:spcPct val="200000"/>
              </a:lnSpc>
              <a:buFont typeface="Wingdings" panose="05000000000000000000" pitchFamily="2" charset="2"/>
              <a:buChar char="Ø"/>
            </a:pPr>
            <a:r>
              <a:rPr lang="tr-TR"/>
              <a:t>ÖZDEĞERLENDİRME ANKETİ (YILLIK)</a:t>
            </a:r>
            <a:endParaRPr lang="tr-TR" dirty="0"/>
          </a:p>
        </p:txBody>
      </p:sp>
      <p:sp>
        <p:nvSpPr>
          <p:cNvPr id="5" name="İçerik Yer Tutucusu 2">
            <a:extLst>
              <a:ext uri="{FF2B5EF4-FFF2-40B4-BE49-F238E27FC236}">
                <a16:creationId xmlns:a16="http://schemas.microsoft.com/office/drawing/2014/main" id="{F9629CB4-678F-4B45-AD00-E08744BDE31B}"/>
              </a:ext>
            </a:extLst>
          </p:cNvPr>
          <p:cNvSpPr txBox="1">
            <a:spLocks/>
          </p:cNvSpPr>
          <p:nvPr/>
        </p:nvSpPr>
        <p:spPr>
          <a:xfrm>
            <a:off x="6380583" y="1746113"/>
            <a:ext cx="5257800" cy="40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200000"/>
              </a:lnSpc>
              <a:buNone/>
            </a:pPr>
            <a:r>
              <a:rPr lang="tr-TR" dirty="0"/>
              <a:t>Aldığınız eğitim ve hizmetlerin kalitesini iyileştirmek, Üniversitemizin sürekli gelişimini sağlamak amacıyla görüşleriniz bizim için değerli…</a:t>
            </a:r>
          </a:p>
        </p:txBody>
      </p:sp>
      <p:pic>
        <p:nvPicPr>
          <p:cNvPr id="6" name="Resim 5">
            <a:extLst>
              <a:ext uri="{FF2B5EF4-FFF2-40B4-BE49-F238E27FC236}">
                <a16:creationId xmlns:a16="http://schemas.microsoft.com/office/drawing/2014/main" id="{1A128F04-80F2-40C3-AB4E-CB20F5E921A8}"/>
              </a:ext>
            </a:extLst>
          </p:cNvPr>
          <p:cNvPicPr>
            <a:picLocks noChangeAspect="1"/>
          </p:cNvPicPr>
          <p:nvPr/>
        </p:nvPicPr>
        <p:blipFill>
          <a:blip r:embed="rId3" cstate="print">
            <a:clrChange>
              <a:clrFrom>
                <a:srgbClr val="D6E7FB"/>
              </a:clrFrom>
              <a:clrTo>
                <a:srgbClr val="D6E7FB">
                  <a:alpha val="0"/>
                </a:srgbClr>
              </a:clrTo>
            </a:clrChange>
            <a:extLst>
              <a:ext uri="{28A0092B-C50C-407E-A947-70E740481C1C}">
                <a14:useLocalDpi xmlns:a14="http://schemas.microsoft.com/office/drawing/2010/main" val="0"/>
              </a:ext>
            </a:extLst>
          </a:blip>
          <a:stretch>
            <a:fillRect/>
          </a:stretch>
        </p:blipFill>
        <p:spPr>
          <a:xfrm>
            <a:off x="8415705" y="3724390"/>
            <a:ext cx="3659661" cy="3659661"/>
          </a:xfrm>
          <a:prstGeom prst="rect">
            <a:avLst/>
          </a:prstGeom>
        </p:spPr>
      </p:pic>
    </p:spTree>
    <p:extLst>
      <p:ext uri="{BB962C8B-B14F-4D97-AF65-F5344CB8AC3E}">
        <p14:creationId xmlns:p14="http://schemas.microsoft.com/office/powerpoint/2010/main" val="11487319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85</a:t>
            </a:fld>
            <a:endParaRPr lang="tr-TR"/>
          </a:p>
        </p:txBody>
      </p:sp>
      <p:sp>
        <p:nvSpPr>
          <p:cNvPr id="3" name="Unvan 1">
            <a:extLst>
              <a:ext uri="{FF2B5EF4-FFF2-40B4-BE49-F238E27FC236}">
                <a16:creationId xmlns:a16="http://schemas.microsoft.com/office/drawing/2014/main" id="{3587D680-CFB6-4DE9-8B8D-2086C5DFA270}"/>
              </a:ext>
            </a:extLst>
          </p:cNvPr>
          <p:cNvSpPr txBox="1">
            <a:spLocks/>
          </p:cNvSpPr>
          <p:nvPr/>
        </p:nvSpPr>
        <p:spPr>
          <a:xfrm>
            <a:off x="2599764" y="477175"/>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dirty="0"/>
              <a:t>GENEL BİLDİRİM(ÖNERİ) SİSTEMİ</a:t>
            </a:r>
          </a:p>
        </p:txBody>
      </p:sp>
      <p:pic>
        <p:nvPicPr>
          <p:cNvPr id="4" name="Resim 3"/>
          <p:cNvPicPr>
            <a:picLocks noChangeAspect="1"/>
          </p:cNvPicPr>
          <p:nvPr/>
        </p:nvPicPr>
        <p:blipFill>
          <a:blip r:embed="rId2"/>
          <a:stretch>
            <a:fillRect/>
          </a:stretch>
        </p:blipFill>
        <p:spPr>
          <a:xfrm>
            <a:off x="251928" y="1424276"/>
            <a:ext cx="4154840" cy="3185046"/>
          </a:xfrm>
          <a:prstGeom prst="rect">
            <a:avLst/>
          </a:prstGeom>
        </p:spPr>
      </p:pic>
      <p:pic>
        <p:nvPicPr>
          <p:cNvPr id="5" name="Resim 4"/>
          <p:cNvPicPr>
            <a:picLocks noChangeAspect="1"/>
          </p:cNvPicPr>
          <p:nvPr/>
        </p:nvPicPr>
        <p:blipFill>
          <a:blip r:embed="rId3"/>
          <a:stretch>
            <a:fillRect/>
          </a:stretch>
        </p:blipFill>
        <p:spPr>
          <a:xfrm>
            <a:off x="5136812" y="1358767"/>
            <a:ext cx="6875851" cy="5175250"/>
          </a:xfrm>
          <a:prstGeom prst="rect">
            <a:avLst/>
          </a:prstGeom>
        </p:spPr>
      </p:pic>
      <p:sp>
        <p:nvSpPr>
          <p:cNvPr id="6" name="İçerik Yer Tutucusu 2">
            <a:extLst>
              <a:ext uri="{FF2B5EF4-FFF2-40B4-BE49-F238E27FC236}">
                <a16:creationId xmlns:a16="http://schemas.microsoft.com/office/drawing/2014/main" id="{5108EE76-9F58-4DF3-8978-F4B1050F2291}"/>
              </a:ext>
            </a:extLst>
          </p:cNvPr>
          <p:cNvSpPr txBox="1">
            <a:spLocks/>
          </p:cNvSpPr>
          <p:nvPr/>
        </p:nvSpPr>
        <p:spPr>
          <a:xfrm>
            <a:off x="251928" y="4609322"/>
            <a:ext cx="5024584" cy="17634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tr-TR"/>
              <a:t>Üniversitede yaşadığınız deneyimlere yönelik istek, memnuniyet, öneri ya da şikayetlerinizi paylaşabilirsiniz…</a:t>
            </a:r>
          </a:p>
          <a:p>
            <a:pPr marL="0" indent="0">
              <a:buFont typeface="Arial" panose="020B0604020202020204" pitchFamily="34" charset="0"/>
              <a:buNone/>
            </a:pPr>
            <a:r>
              <a:rPr lang="tr-TR">
                <a:hlinkClick r:id="rId4"/>
              </a:rPr>
              <a:t>Genel Bildirim Sistemi</a:t>
            </a:r>
            <a:endParaRPr lang="tr-TR" dirty="0"/>
          </a:p>
        </p:txBody>
      </p:sp>
    </p:spTree>
    <p:extLst>
      <p:ext uri="{BB962C8B-B14F-4D97-AF65-F5344CB8AC3E}">
        <p14:creationId xmlns:p14="http://schemas.microsoft.com/office/powerpoint/2010/main" val="18351787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B8E5CA-9D7C-308C-B7EE-C5EFA326B6A6}"/>
              </a:ext>
            </a:extLst>
          </p:cNvPr>
          <p:cNvSpPr>
            <a:spLocks noGrp="1"/>
          </p:cNvSpPr>
          <p:nvPr>
            <p:ph type="ctrTitle"/>
          </p:nvPr>
        </p:nvSpPr>
        <p:spPr>
          <a:xfrm>
            <a:off x="2432304" y="1839980"/>
            <a:ext cx="7327392" cy="2683252"/>
          </a:xfrm>
        </p:spPr>
        <p:txBody>
          <a:bodyPr>
            <a:normAutofit/>
          </a:bodyPr>
          <a:lstStyle/>
          <a:p>
            <a:pPr algn="ctr"/>
            <a:r>
              <a:rPr lang="tr-TR" dirty="0"/>
              <a:t>BÖLÜM VE ANA BİLİM DALI İLE İLGİLİ BİLGİLER</a:t>
            </a:r>
          </a:p>
        </p:txBody>
      </p:sp>
    </p:spTree>
    <p:extLst>
      <p:ext uri="{BB962C8B-B14F-4D97-AF65-F5344CB8AC3E}">
        <p14:creationId xmlns:p14="http://schemas.microsoft.com/office/powerpoint/2010/main" val="6296696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E108EC3-625D-6891-6D1C-F1A2F321272D}"/>
              </a:ext>
            </a:extLst>
          </p:cNvPr>
          <p:cNvSpPr>
            <a:spLocks noGrp="1"/>
          </p:cNvSpPr>
          <p:nvPr>
            <p:ph type="title"/>
          </p:nvPr>
        </p:nvSpPr>
        <p:spPr>
          <a:xfrm>
            <a:off x="2121408" y="764373"/>
            <a:ext cx="9384792" cy="1293028"/>
          </a:xfrm>
        </p:spPr>
        <p:txBody>
          <a:bodyPr/>
          <a:lstStyle/>
          <a:p>
            <a:r>
              <a:rPr lang="tr-TR" dirty="0"/>
              <a:t>OKUL ÖNCESİ EĞİTİMİ ANA BİLİM DALI</a:t>
            </a:r>
          </a:p>
        </p:txBody>
      </p:sp>
      <p:sp>
        <p:nvSpPr>
          <p:cNvPr id="3" name="İçerik Yer Tutucusu 2">
            <a:extLst>
              <a:ext uri="{FF2B5EF4-FFF2-40B4-BE49-F238E27FC236}">
                <a16:creationId xmlns:a16="http://schemas.microsoft.com/office/drawing/2014/main" id="{612E3617-FCBF-21D4-FAF8-951BA47E0AB5}"/>
              </a:ext>
            </a:extLst>
          </p:cNvPr>
          <p:cNvSpPr>
            <a:spLocks noGrp="1"/>
          </p:cNvSpPr>
          <p:nvPr>
            <p:ph idx="1"/>
          </p:nvPr>
        </p:nvSpPr>
        <p:spPr>
          <a:xfrm>
            <a:off x="1280160" y="2194560"/>
            <a:ext cx="10460736" cy="4024125"/>
          </a:xfrm>
        </p:spPr>
        <p:txBody>
          <a:bodyPr>
            <a:normAutofit/>
          </a:bodyPr>
          <a:lstStyle/>
          <a:p>
            <a:pPr marL="0" indent="0" fontAlgn="base">
              <a:buNone/>
            </a:pPr>
            <a:r>
              <a:rPr lang="tr-TR" sz="3200" dirty="0"/>
              <a:t>Pamukkale Üniversitesi Okul Öncesi Eğitimi Anabilim Dalı, 1993 yılında lisans programı ile eğitim faaliyetlerine başlamıştır. İlk lisans mezunlarını 1997 yılında veren anabilim dalı, 1998 yılında yüksek lisans programını, 2018 yılında ise doktora programını hayata geçirmiştir. 2020 yılında tezsiz yüksek lisans programı da eklenerek eğitim yelpazesi genişletilmiştir. </a:t>
            </a:r>
          </a:p>
        </p:txBody>
      </p:sp>
      <p:sp>
        <p:nvSpPr>
          <p:cNvPr id="4" name="Slayt Numarası Yer Tutucusu 3">
            <a:extLst>
              <a:ext uri="{FF2B5EF4-FFF2-40B4-BE49-F238E27FC236}">
                <a16:creationId xmlns:a16="http://schemas.microsoft.com/office/drawing/2014/main" id="{AE482428-244F-E646-57AD-A7B524F7A97E}"/>
              </a:ext>
            </a:extLst>
          </p:cNvPr>
          <p:cNvSpPr>
            <a:spLocks noGrp="1"/>
          </p:cNvSpPr>
          <p:nvPr>
            <p:ph type="sldNum" sz="quarter" idx="12"/>
          </p:nvPr>
        </p:nvSpPr>
        <p:spPr/>
        <p:txBody>
          <a:bodyPr/>
          <a:lstStyle/>
          <a:p>
            <a:fld id="{F302176B-0E47-46AC-8F43-DAB4B8A37D06}" type="slidenum">
              <a:rPr lang="tr-TR" smtClean="0"/>
              <a:pPr/>
              <a:t>87</a:t>
            </a:fld>
            <a:endParaRPr lang="tr-TR"/>
          </a:p>
        </p:txBody>
      </p:sp>
    </p:spTree>
    <p:extLst>
      <p:ext uri="{BB962C8B-B14F-4D97-AF65-F5344CB8AC3E}">
        <p14:creationId xmlns:p14="http://schemas.microsoft.com/office/powerpoint/2010/main" val="22000718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7242800-C887-27D1-E9CD-1220F423F322}"/>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1FA16BD5-C198-3D85-AC72-93C135737CC1}"/>
              </a:ext>
            </a:extLst>
          </p:cNvPr>
          <p:cNvSpPr>
            <a:spLocks noGrp="1"/>
          </p:cNvSpPr>
          <p:nvPr>
            <p:ph idx="1"/>
          </p:nvPr>
        </p:nvSpPr>
        <p:spPr/>
        <p:txBody>
          <a:bodyPr>
            <a:normAutofit/>
          </a:bodyPr>
          <a:lstStyle/>
          <a:p>
            <a:pPr marL="0" indent="0">
              <a:buNone/>
            </a:pPr>
            <a:r>
              <a:rPr lang="tr-TR" dirty="0"/>
              <a:t>2025-2026 akademik yılı itibariyle ana bilim dalımızda</a:t>
            </a:r>
          </a:p>
          <a:p>
            <a:r>
              <a:rPr lang="tr-TR" dirty="0"/>
              <a:t>4 Prof. Dr.</a:t>
            </a:r>
          </a:p>
          <a:p>
            <a:r>
              <a:rPr lang="tr-TR" dirty="0"/>
              <a:t>4 Doç. Dr.</a:t>
            </a:r>
          </a:p>
          <a:p>
            <a:r>
              <a:rPr lang="tr-TR" dirty="0"/>
              <a:t>4 Dr. Öğr. Üyesi</a:t>
            </a:r>
          </a:p>
          <a:p>
            <a:r>
              <a:rPr lang="tr-TR" dirty="0"/>
              <a:t>1 Öğr. Gör.</a:t>
            </a:r>
          </a:p>
          <a:p>
            <a:r>
              <a:rPr lang="tr-TR" dirty="0"/>
              <a:t>1 Arş. Gör. Dr.</a:t>
            </a:r>
          </a:p>
          <a:p>
            <a:r>
              <a:rPr lang="tr-TR" dirty="0"/>
              <a:t>1 Arş. Gör. olmak üzere </a:t>
            </a:r>
            <a:r>
              <a:rPr lang="tr-TR" b="1" dirty="0"/>
              <a:t>15 öğretim elemanı </a:t>
            </a:r>
            <a:r>
              <a:rPr lang="tr-TR" dirty="0"/>
              <a:t>bulunmaktadır. </a:t>
            </a:r>
          </a:p>
          <a:p>
            <a:pPr marL="0" indent="0">
              <a:buNone/>
            </a:pPr>
            <a:r>
              <a:rPr lang="tr-TR" dirty="0"/>
              <a:t>Ana bilim dalımızda yürütülen lisans, yüksek lisans ve doktora programlarının eğitim dili Türkçedir.</a:t>
            </a:r>
          </a:p>
          <a:p>
            <a:endParaRPr lang="tr-TR" dirty="0"/>
          </a:p>
        </p:txBody>
      </p:sp>
      <p:sp>
        <p:nvSpPr>
          <p:cNvPr id="4" name="Slayt Numarası Yer Tutucusu 3">
            <a:extLst>
              <a:ext uri="{FF2B5EF4-FFF2-40B4-BE49-F238E27FC236}">
                <a16:creationId xmlns:a16="http://schemas.microsoft.com/office/drawing/2014/main" id="{AA5ACEFA-1A5A-B39E-7A4A-E35ABEEBADBB}"/>
              </a:ext>
            </a:extLst>
          </p:cNvPr>
          <p:cNvSpPr>
            <a:spLocks noGrp="1"/>
          </p:cNvSpPr>
          <p:nvPr>
            <p:ph type="sldNum" sz="quarter" idx="12"/>
          </p:nvPr>
        </p:nvSpPr>
        <p:spPr/>
        <p:txBody>
          <a:bodyPr/>
          <a:lstStyle/>
          <a:p>
            <a:fld id="{F302176B-0E47-46AC-8F43-DAB4B8A37D06}" type="slidenum">
              <a:rPr lang="tr-TR" smtClean="0"/>
              <a:pPr/>
              <a:t>88</a:t>
            </a:fld>
            <a:endParaRPr lang="tr-TR"/>
          </a:p>
        </p:txBody>
      </p:sp>
    </p:spTree>
    <p:extLst>
      <p:ext uri="{BB962C8B-B14F-4D97-AF65-F5344CB8AC3E}">
        <p14:creationId xmlns:p14="http://schemas.microsoft.com/office/powerpoint/2010/main" val="15148226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ECD819F-FEF6-4524-6C7D-548F7DD316D2}"/>
              </a:ext>
            </a:extLst>
          </p:cNvPr>
          <p:cNvSpPr>
            <a:spLocks noGrp="1"/>
          </p:cNvSpPr>
          <p:nvPr>
            <p:ph type="title"/>
          </p:nvPr>
        </p:nvSpPr>
        <p:spPr/>
        <p:txBody>
          <a:bodyPr/>
          <a:lstStyle/>
          <a:p>
            <a:r>
              <a:rPr lang="tr-TR" dirty="0"/>
              <a:t>Akademik kadro</a:t>
            </a:r>
          </a:p>
        </p:txBody>
      </p:sp>
      <p:sp>
        <p:nvSpPr>
          <p:cNvPr id="5" name="Metin Yer Tutucusu 4">
            <a:extLst>
              <a:ext uri="{FF2B5EF4-FFF2-40B4-BE49-F238E27FC236}">
                <a16:creationId xmlns:a16="http://schemas.microsoft.com/office/drawing/2014/main" id="{A99D3EEA-E3BE-40CE-66D4-C4F3D497A45D}"/>
              </a:ext>
            </a:extLst>
          </p:cNvPr>
          <p:cNvSpPr>
            <a:spLocks noGrp="1"/>
          </p:cNvSpPr>
          <p:nvPr>
            <p:ph type="body" idx="1"/>
          </p:nvPr>
        </p:nvSpPr>
        <p:spPr>
          <a:xfrm>
            <a:off x="685801" y="2202080"/>
            <a:ext cx="2209800" cy="617320"/>
          </a:xfrm>
        </p:spPr>
        <p:txBody>
          <a:bodyPr/>
          <a:lstStyle/>
          <a:p>
            <a:r>
              <a:rPr lang="tr-TR" sz="2000" b="1" dirty="0"/>
              <a:t>Prof. Dr. Nesrin IŞIKOĞLU</a:t>
            </a:r>
          </a:p>
        </p:txBody>
      </p:sp>
      <p:sp>
        <p:nvSpPr>
          <p:cNvPr id="6" name="Metin Yer Tutucusu 5">
            <a:extLst>
              <a:ext uri="{FF2B5EF4-FFF2-40B4-BE49-F238E27FC236}">
                <a16:creationId xmlns:a16="http://schemas.microsoft.com/office/drawing/2014/main" id="{4799D99B-828F-BDD1-153F-08D8D4B1A207}"/>
              </a:ext>
            </a:extLst>
          </p:cNvPr>
          <p:cNvSpPr>
            <a:spLocks noGrp="1"/>
          </p:cNvSpPr>
          <p:nvPr>
            <p:ph type="body" sz="quarter" idx="3"/>
          </p:nvPr>
        </p:nvSpPr>
        <p:spPr>
          <a:xfrm>
            <a:off x="3488654" y="2257691"/>
            <a:ext cx="2209801" cy="617320"/>
          </a:xfrm>
        </p:spPr>
        <p:txBody>
          <a:bodyPr/>
          <a:lstStyle/>
          <a:p>
            <a:r>
              <a:rPr lang="tr-TR" sz="2000" b="1" dirty="0"/>
              <a:t>Prof. Dr. Asiye İVRENDİ</a:t>
            </a:r>
          </a:p>
        </p:txBody>
      </p:sp>
      <p:sp>
        <p:nvSpPr>
          <p:cNvPr id="7" name="Metin Yer Tutucusu 6">
            <a:extLst>
              <a:ext uri="{FF2B5EF4-FFF2-40B4-BE49-F238E27FC236}">
                <a16:creationId xmlns:a16="http://schemas.microsoft.com/office/drawing/2014/main" id="{CF287FEC-41EF-8795-CBE4-74FB460850EC}"/>
              </a:ext>
            </a:extLst>
          </p:cNvPr>
          <p:cNvSpPr>
            <a:spLocks noGrp="1"/>
          </p:cNvSpPr>
          <p:nvPr>
            <p:ph type="body" sz="quarter" idx="13"/>
          </p:nvPr>
        </p:nvSpPr>
        <p:spPr>
          <a:xfrm>
            <a:off x="6493545" y="2192866"/>
            <a:ext cx="2209801" cy="626534"/>
          </a:xfrm>
        </p:spPr>
        <p:txBody>
          <a:bodyPr/>
          <a:lstStyle/>
          <a:p>
            <a:r>
              <a:rPr lang="tr-TR" sz="2000" b="1" dirty="0"/>
              <a:t>Prof. Dr. Mustafa BULUŞ</a:t>
            </a:r>
          </a:p>
        </p:txBody>
      </p:sp>
      <p:sp>
        <p:nvSpPr>
          <p:cNvPr id="4" name="Slayt Numarası Yer Tutucusu 3">
            <a:extLst>
              <a:ext uri="{FF2B5EF4-FFF2-40B4-BE49-F238E27FC236}">
                <a16:creationId xmlns:a16="http://schemas.microsoft.com/office/drawing/2014/main" id="{0AFA883B-D7F3-4C19-EEAF-224071D2585C}"/>
              </a:ext>
            </a:extLst>
          </p:cNvPr>
          <p:cNvSpPr>
            <a:spLocks noGrp="1"/>
          </p:cNvSpPr>
          <p:nvPr>
            <p:ph type="sldNum" sz="quarter" idx="12"/>
          </p:nvPr>
        </p:nvSpPr>
        <p:spPr/>
        <p:txBody>
          <a:bodyPr/>
          <a:lstStyle/>
          <a:p>
            <a:fld id="{F302176B-0E47-46AC-8F43-DAB4B8A37D06}" type="slidenum">
              <a:rPr lang="tr-TR" smtClean="0"/>
              <a:pPr/>
              <a:t>89</a:t>
            </a:fld>
            <a:endParaRPr lang="tr-TR"/>
          </a:p>
        </p:txBody>
      </p:sp>
      <p:pic>
        <p:nvPicPr>
          <p:cNvPr id="1026" name="Picture 2">
            <a:extLst>
              <a:ext uri="{FF2B5EF4-FFF2-40B4-BE49-F238E27FC236}">
                <a16:creationId xmlns:a16="http://schemas.microsoft.com/office/drawing/2014/main" id="{7A98543E-F166-B6AB-291A-BEBF70B1B84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835440" y="3277819"/>
            <a:ext cx="1858122" cy="2299656"/>
          </a:xfrm>
          <a:prstGeom prst="rect">
            <a:avLst/>
          </a:prstGeom>
          <a:noFill/>
          <a:extLst>
            <a:ext uri="{909E8E84-426E-40DD-AFC4-6F175D3DCCD1}">
              <a14:hiddenFill xmlns:a14="http://schemas.microsoft.com/office/drawing/2010/main">
                <a:solidFill>
                  <a:srgbClr val="FFFFFF"/>
                </a:solidFill>
              </a14:hiddenFill>
            </a:ext>
          </a:extLst>
        </p:spPr>
      </p:pic>
      <p:sp>
        <p:nvSpPr>
          <p:cNvPr id="13" name="Metin kutusu 12">
            <a:extLst>
              <a:ext uri="{FF2B5EF4-FFF2-40B4-BE49-F238E27FC236}">
                <a16:creationId xmlns:a16="http://schemas.microsoft.com/office/drawing/2014/main" id="{496002AF-B696-3754-AEB0-9BF8B0E723B2}"/>
              </a:ext>
            </a:extLst>
          </p:cNvPr>
          <p:cNvSpPr txBox="1"/>
          <p:nvPr/>
        </p:nvSpPr>
        <p:spPr>
          <a:xfrm>
            <a:off x="8945880" y="2111514"/>
            <a:ext cx="2920858" cy="707886"/>
          </a:xfrm>
          <a:prstGeom prst="rect">
            <a:avLst/>
          </a:prstGeom>
          <a:noFill/>
        </p:spPr>
        <p:txBody>
          <a:bodyPr wrap="square" rtlCol="0">
            <a:spAutoFit/>
          </a:bodyPr>
          <a:lstStyle/>
          <a:p>
            <a:r>
              <a:rPr lang="tr-TR" sz="2000" b="1" dirty="0"/>
              <a:t>Prof. Dr. F. Nilgün CEVHER KALBURAN</a:t>
            </a:r>
          </a:p>
        </p:txBody>
      </p:sp>
      <p:pic>
        <p:nvPicPr>
          <p:cNvPr id="15" name="Picture 2">
            <a:extLst>
              <a:ext uri="{FF2B5EF4-FFF2-40B4-BE49-F238E27FC236}">
                <a16:creationId xmlns:a16="http://schemas.microsoft.com/office/drawing/2014/main" id="{0690B04A-F397-FEDD-8016-5AE19C5B4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0420" y="3429000"/>
            <a:ext cx="1612828" cy="21484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AC2FA67D-B0CC-62B6-B2E5-4961F6FEBE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8741" y="3429000"/>
            <a:ext cx="1639411" cy="21838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CF365FA6-D13F-CAE3-A7C7-7A61CA96DE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4672" y="3335407"/>
            <a:ext cx="1639855" cy="2184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906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6EF9AB66-DEFB-BD16-2C39-64F102FF441D}"/>
              </a:ext>
            </a:extLst>
          </p:cNvPr>
          <p:cNvSpPr>
            <a:spLocks noGrp="1"/>
          </p:cNvSpPr>
          <p:nvPr>
            <p:ph type="body" idx="1"/>
          </p:nvPr>
        </p:nvSpPr>
        <p:spPr>
          <a:xfrm>
            <a:off x="685800" y="2202080"/>
            <a:ext cx="2203704" cy="617320"/>
          </a:xfrm>
        </p:spPr>
        <p:txBody>
          <a:bodyPr/>
          <a:lstStyle/>
          <a:p>
            <a:r>
              <a:rPr lang="tr-TR" sz="2000" dirty="0"/>
              <a:t>Doç. Dr. Atiye ADAK ÖZDEMİR</a:t>
            </a:r>
          </a:p>
        </p:txBody>
      </p:sp>
      <p:sp>
        <p:nvSpPr>
          <p:cNvPr id="4" name="Metin Yer Tutucusu 3">
            <a:extLst>
              <a:ext uri="{FF2B5EF4-FFF2-40B4-BE49-F238E27FC236}">
                <a16:creationId xmlns:a16="http://schemas.microsoft.com/office/drawing/2014/main" id="{69FE5090-A03F-B245-DF07-D5677773FC28}"/>
              </a:ext>
            </a:extLst>
          </p:cNvPr>
          <p:cNvSpPr>
            <a:spLocks noGrp="1"/>
          </p:cNvSpPr>
          <p:nvPr>
            <p:ph type="body" sz="half" idx="15"/>
          </p:nvPr>
        </p:nvSpPr>
        <p:spPr>
          <a:xfrm>
            <a:off x="685799" y="2904565"/>
            <a:ext cx="2203705" cy="3314132"/>
          </a:xfrm>
        </p:spPr>
        <p:txBody>
          <a:bodyPr/>
          <a:lstStyle/>
          <a:p>
            <a:endParaRPr lang="tr-TR" dirty="0"/>
          </a:p>
        </p:txBody>
      </p:sp>
      <p:sp>
        <p:nvSpPr>
          <p:cNvPr id="5" name="Metin Yer Tutucusu 4">
            <a:extLst>
              <a:ext uri="{FF2B5EF4-FFF2-40B4-BE49-F238E27FC236}">
                <a16:creationId xmlns:a16="http://schemas.microsoft.com/office/drawing/2014/main" id="{CA62C16F-AADE-20B9-C8D2-7CC60288B29C}"/>
              </a:ext>
            </a:extLst>
          </p:cNvPr>
          <p:cNvSpPr>
            <a:spLocks noGrp="1"/>
          </p:cNvSpPr>
          <p:nvPr>
            <p:ph type="body" sz="quarter" idx="3"/>
          </p:nvPr>
        </p:nvSpPr>
        <p:spPr>
          <a:xfrm>
            <a:off x="3501226" y="2202080"/>
            <a:ext cx="2203704" cy="626534"/>
          </a:xfrm>
        </p:spPr>
        <p:txBody>
          <a:bodyPr/>
          <a:lstStyle/>
          <a:p>
            <a:r>
              <a:rPr lang="tr-TR" sz="2000" dirty="0"/>
              <a:t>Doç. Dr. Emel TOK</a:t>
            </a:r>
          </a:p>
        </p:txBody>
      </p:sp>
      <p:sp>
        <p:nvSpPr>
          <p:cNvPr id="6" name="Metin Yer Tutucusu 5">
            <a:extLst>
              <a:ext uri="{FF2B5EF4-FFF2-40B4-BE49-F238E27FC236}">
                <a16:creationId xmlns:a16="http://schemas.microsoft.com/office/drawing/2014/main" id="{0B3C1B27-B8B6-24C8-5660-3B812AC26742}"/>
              </a:ext>
            </a:extLst>
          </p:cNvPr>
          <p:cNvSpPr>
            <a:spLocks noGrp="1"/>
          </p:cNvSpPr>
          <p:nvPr>
            <p:ph type="body" sz="half" idx="16"/>
          </p:nvPr>
        </p:nvSpPr>
        <p:spPr>
          <a:xfrm>
            <a:off x="3501226" y="2904565"/>
            <a:ext cx="2203705" cy="3314618"/>
          </a:xfrm>
        </p:spPr>
        <p:txBody>
          <a:bodyPr/>
          <a:lstStyle/>
          <a:p>
            <a:endParaRPr lang="tr-TR" dirty="0"/>
          </a:p>
        </p:txBody>
      </p:sp>
      <p:sp>
        <p:nvSpPr>
          <p:cNvPr id="7" name="Metin Yer Tutucusu 6">
            <a:extLst>
              <a:ext uri="{FF2B5EF4-FFF2-40B4-BE49-F238E27FC236}">
                <a16:creationId xmlns:a16="http://schemas.microsoft.com/office/drawing/2014/main" id="{21338C6E-9A3C-8AB1-76C7-DB7134ED864F}"/>
              </a:ext>
            </a:extLst>
          </p:cNvPr>
          <p:cNvSpPr>
            <a:spLocks noGrp="1"/>
          </p:cNvSpPr>
          <p:nvPr>
            <p:ph type="body" sz="quarter" idx="13"/>
          </p:nvPr>
        </p:nvSpPr>
        <p:spPr>
          <a:xfrm>
            <a:off x="6278226" y="2278031"/>
            <a:ext cx="2242132" cy="626534"/>
          </a:xfrm>
        </p:spPr>
        <p:txBody>
          <a:bodyPr/>
          <a:lstStyle/>
          <a:p>
            <a:r>
              <a:rPr lang="tr-TR" sz="2000" dirty="0"/>
              <a:t>Doç. Dr. Zeynep Ceren ŞİMŞEK</a:t>
            </a:r>
          </a:p>
        </p:txBody>
      </p:sp>
      <p:sp>
        <p:nvSpPr>
          <p:cNvPr id="8" name="Metin Yer Tutucusu 7">
            <a:extLst>
              <a:ext uri="{FF2B5EF4-FFF2-40B4-BE49-F238E27FC236}">
                <a16:creationId xmlns:a16="http://schemas.microsoft.com/office/drawing/2014/main" id="{016CFF60-79A8-3D60-351A-E4EFF623CBBD}"/>
              </a:ext>
            </a:extLst>
          </p:cNvPr>
          <p:cNvSpPr>
            <a:spLocks noGrp="1"/>
          </p:cNvSpPr>
          <p:nvPr>
            <p:ph type="body" sz="half" idx="17"/>
          </p:nvPr>
        </p:nvSpPr>
        <p:spPr>
          <a:xfrm>
            <a:off x="6316653" y="2904565"/>
            <a:ext cx="2203705" cy="3314132"/>
          </a:xfrm>
        </p:spPr>
        <p:txBody>
          <a:bodyPr/>
          <a:lstStyle/>
          <a:p>
            <a:endParaRPr lang="tr-TR" dirty="0"/>
          </a:p>
        </p:txBody>
      </p:sp>
      <p:sp>
        <p:nvSpPr>
          <p:cNvPr id="9" name="Slayt Numarası Yer Tutucusu 8">
            <a:extLst>
              <a:ext uri="{FF2B5EF4-FFF2-40B4-BE49-F238E27FC236}">
                <a16:creationId xmlns:a16="http://schemas.microsoft.com/office/drawing/2014/main" id="{A49D0B3D-7EB1-4C1C-9634-9630C3FA3A13}"/>
              </a:ext>
            </a:extLst>
          </p:cNvPr>
          <p:cNvSpPr>
            <a:spLocks noGrp="1"/>
          </p:cNvSpPr>
          <p:nvPr>
            <p:ph type="sldNum" sz="quarter" idx="12"/>
          </p:nvPr>
        </p:nvSpPr>
        <p:spPr/>
        <p:txBody>
          <a:bodyPr/>
          <a:lstStyle/>
          <a:p>
            <a:fld id="{F302176B-0E47-46AC-8F43-DAB4B8A37D06}" type="slidenum">
              <a:rPr lang="tr-TR" smtClean="0"/>
              <a:pPr/>
              <a:t>90</a:t>
            </a:fld>
            <a:endParaRPr lang="tr-TR"/>
          </a:p>
        </p:txBody>
      </p:sp>
      <p:sp>
        <p:nvSpPr>
          <p:cNvPr id="10" name="Metin kutusu 9">
            <a:extLst>
              <a:ext uri="{FF2B5EF4-FFF2-40B4-BE49-F238E27FC236}">
                <a16:creationId xmlns:a16="http://schemas.microsoft.com/office/drawing/2014/main" id="{AB3198AE-93BA-404B-79CB-22A5DF7ACCB5}"/>
              </a:ext>
            </a:extLst>
          </p:cNvPr>
          <p:cNvSpPr txBox="1"/>
          <p:nvPr/>
        </p:nvSpPr>
        <p:spPr>
          <a:xfrm>
            <a:off x="9132080" y="2258234"/>
            <a:ext cx="2203704" cy="646331"/>
          </a:xfrm>
          <a:prstGeom prst="rect">
            <a:avLst/>
          </a:prstGeom>
          <a:noFill/>
        </p:spPr>
        <p:txBody>
          <a:bodyPr wrap="square" rtlCol="0">
            <a:spAutoFit/>
          </a:bodyPr>
          <a:lstStyle/>
          <a:p>
            <a:r>
              <a:rPr lang="tr-TR" dirty="0"/>
              <a:t>Doç. Dr. Ahmet EROL</a:t>
            </a:r>
          </a:p>
        </p:txBody>
      </p:sp>
      <p:pic>
        <p:nvPicPr>
          <p:cNvPr id="11" name="Picture 2">
            <a:extLst>
              <a:ext uri="{FF2B5EF4-FFF2-40B4-BE49-F238E27FC236}">
                <a16:creationId xmlns:a16="http://schemas.microsoft.com/office/drawing/2014/main" id="{B5C30544-1256-42E6-E903-3FA61FA4E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701" y="3186341"/>
            <a:ext cx="1739900" cy="22872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F6E01D7F-884C-A7B2-B83A-CD0F172AA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6161" y="3186342"/>
            <a:ext cx="1773833" cy="22872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EA16A8ED-C473-04B2-7CF3-2801240D7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3754" y="3186342"/>
            <a:ext cx="1971075" cy="22872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A26523A0-0A29-05B8-72EA-1DC912F615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2878" y="3186341"/>
            <a:ext cx="1794034" cy="2287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3087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49BA8A72-A9AA-58EC-DF5B-E8215F0CCF22}"/>
              </a:ext>
            </a:extLst>
          </p:cNvPr>
          <p:cNvSpPr>
            <a:spLocks noGrp="1"/>
          </p:cNvSpPr>
          <p:nvPr>
            <p:ph type="body" idx="1"/>
          </p:nvPr>
        </p:nvSpPr>
        <p:spPr>
          <a:xfrm>
            <a:off x="711798" y="2051711"/>
            <a:ext cx="2423160" cy="617320"/>
          </a:xfrm>
        </p:spPr>
        <p:txBody>
          <a:bodyPr/>
          <a:lstStyle/>
          <a:p>
            <a:r>
              <a:rPr lang="tr-TR" sz="2000" dirty="0"/>
              <a:t>Dr. Öğr. Üyesi İzzet Baki KARAOĞLU</a:t>
            </a:r>
          </a:p>
        </p:txBody>
      </p:sp>
      <p:sp>
        <p:nvSpPr>
          <p:cNvPr id="4" name="Metin Yer Tutucusu 3">
            <a:extLst>
              <a:ext uri="{FF2B5EF4-FFF2-40B4-BE49-F238E27FC236}">
                <a16:creationId xmlns:a16="http://schemas.microsoft.com/office/drawing/2014/main" id="{F43FC8B6-A298-70A5-281F-098920A1760A}"/>
              </a:ext>
            </a:extLst>
          </p:cNvPr>
          <p:cNvSpPr>
            <a:spLocks noGrp="1"/>
          </p:cNvSpPr>
          <p:nvPr>
            <p:ph type="body" sz="half" idx="15"/>
          </p:nvPr>
        </p:nvSpPr>
        <p:spPr>
          <a:xfrm>
            <a:off x="685799" y="2904565"/>
            <a:ext cx="2325625" cy="3314132"/>
          </a:xfrm>
        </p:spPr>
        <p:txBody>
          <a:bodyPr/>
          <a:lstStyle/>
          <a:p>
            <a:endParaRPr lang="tr-TR" dirty="0"/>
          </a:p>
        </p:txBody>
      </p:sp>
      <p:sp>
        <p:nvSpPr>
          <p:cNvPr id="5" name="Metin Yer Tutucusu 4">
            <a:extLst>
              <a:ext uri="{FF2B5EF4-FFF2-40B4-BE49-F238E27FC236}">
                <a16:creationId xmlns:a16="http://schemas.microsoft.com/office/drawing/2014/main" id="{308C438F-C145-2FE2-1D8C-215D3912B9AB}"/>
              </a:ext>
            </a:extLst>
          </p:cNvPr>
          <p:cNvSpPr>
            <a:spLocks noGrp="1"/>
          </p:cNvSpPr>
          <p:nvPr>
            <p:ph type="body" sz="quarter" idx="3"/>
          </p:nvPr>
        </p:nvSpPr>
        <p:spPr>
          <a:xfrm>
            <a:off x="3417824" y="2058621"/>
            <a:ext cx="2678176" cy="626534"/>
          </a:xfrm>
        </p:spPr>
        <p:txBody>
          <a:bodyPr/>
          <a:lstStyle/>
          <a:p>
            <a:r>
              <a:rPr lang="tr-TR" sz="2000" dirty="0"/>
              <a:t>Dr. Öğr. Üyesi Merve CANBELDEK EROL</a:t>
            </a:r>
          </a:p>
        </p:txBody>
      </p:sp>
      <p:sp>
        <p:nvSpPr>
          <p:cNvPr id="6" name="Metin Yer Tutucusu 5">
            <a:extLst>
              <a:ext uri="{FF2B5EF4-FFF2-40B4-BE49-F238E27FC236}">
                <a16:creationId xmlns:a16="http://schemas.microsoft.com/office/drawing/2014/main" id="{596BD4F5-DAB8-641C-0E3D-1A73E84F9A64}"/>
              </a:ext>
            </a:extLst>
          </p:cNvPr>
          <p:cNvSpPr>
            <a:spLocks noGrp="1"/>
          </p:cNvSpPr>
          <p:nvPr>
            <p:ph type="body" sz="half" idx="16"/>
          </p:nvPr>
        </p:nvSpPr>
        <p:spPr>
          <a:xfrm>
            <a:off x="3417824" y="2904079"/>
            <a:ext cx="2558198" cy="3314618"/>
          </a:xfrm>
        </p:spPr>
        <p:txBody>
          <a:bodyPr/>
          <a:lstStyle/>
          <a:p>
            <a:endParaRPr lang="tr-TR" dirty="0"/>
          </a:p>
        </p:txBody>
      </p:sp>
      <p:sp>
        <p:nvSpPr>
          <p:cNvPr id="7" name="Metin Yer Tutucusu 6">
            <a:extLst>
              <a:ext uri="{FF2B5EF4-FFF2-40B4-BE49-F238E27FC236}">
                <a16:creationId xmlns:a16="http://schemas.microsoft.com/office/drawing/2014/main" id="{CA072B6A-F917-6EEC-8ACC-2226DDA81E7E}"/>
              </a:ext>
            </a:extLst>
          </p:cNvPr>
          <p:cNvSpPr>
            <a:spLocks noGrp="1"/>
          </p:cNvSpPr>
          <p:nvPr>
            <p:ph type="body" sz="quarter" idx="13"/>
          </p:nvPr>
        </p:nvSpPr>
        <p:spPr>
          <a:xfrm>
            <a:off x="6468110" y="2058621"/>
            <a:ext cx="2678176" cy="626534"/>
          </a:xfrm>
        </p:spPr>
        <p:txBody>
          <a:bodyPr/>
          <a:lstStyle/>
          <a:p>
            <a:r>
              <a:rPr lang="tr-TR" sz="2000" dirty="0"/>
              <a:t>Dr. Öğr. Üyesi Abdullah ATAN</a:t>
            </a:r>
          </a:p>
        </p:txBody>
      </p:sp>
      <p:sp>
        <p:nvSpPr>
          <p:cNvPr id="8" name="Metin Yer Tutucusu 7">
            <a:extLst>
              <a:ext uri="{FF2B5EF4-FFF2-40B4-BE49-F238E27FC236}">
                <a16:creationId xmlns:a16="http://schemas.microsoft.com/office/drawing/2014/main" id="{00232944-2064-06EE-2F17-E4AB226ECFD6}"/>
              </a:ext>
            </a:extLst>
          </p:cNvPr>
          <p:cNvSpPr>
            <a:spLocks noGrp="1"/>
          </p:cNvSpPr>
          <p:nvPr>
            <p:ph type="body" sz="half" idx="17"/>
          </p:nvPr>
        </p:nvSpPr>
        <p:spPr>
          <a:xfrm>
            <a:off x="6468110" y="2918654"/>
            <a:ext cx="2302166" cy="3314132"/>
          </a:xfrm>
        </p:spPr>
        <p:txBody>
          <a:bodyPr/>
          <a:lstStyle/>
          <a:p>
            <a:endParaRPr lang="tr-TR" dirty="0"/>
          </a:p>
        </p:txBody>
      </p:sp>
      <p:sp>
        <p:nvSpPr>
          <p:cNvPr id="9" name="Slayt Numarası Yer Tutucusu 8">
            <a:extLst>
              <a:ext uri="{FF2B5EF4-FFF2-40B4-BE49-F238E27FC236}">
                <a16:creationId xmlns:a16="http://schemas.microsoft.com/office/drawing/2014/main" id="{4F79828F-403B-4B48-255A-476C60CD704E}"/>
              </a:ext>
            </a:extLst>
          </p:cNvPr>
          <p:cNvSpPr>
            <a:spLocks noGrp="1"/>
          </p:cNvSpPr>
          <p:nvPr>
            <p:ph type="sldNum" sz="quarter" idx="12"/>
          </p:nvPr>
        </p:nvSpPr>
        <p:spPr/>
        <p:txBody>
          <a:bodyPr/>
          <a:lstStyle/>
          <a:p>
            <a:fld id="{F302176B-0E47-46AC-8F43-DAB4B8A37D06}" type="slidenum">
              <a:rPr lang="tr-TR" smtClean="0"/>
              <a:pPr/>
              <a:t>91</a:t>
            </a:fld>
            <a:endParaRPr lang="tr-TR"/>
          </a:p>
        </p:txBody>
      </p:sp>
      <p:sp>
        <p:nvSpPr>
          <p:cNvPr id="10" name="Metin kutusu 9">
            <a:extLst>
              <a:ext uri="{FF2B5EF4-FFF2-40B4-BE49-F238E27FC236}">
                <a16:creationId xmlns:a16="http://schemas.microsoft.com/office/drawing/2014/main" id="{04E1219E-289E-6DB0-988B-396E716A7DE2}"/>
              </a:ext>
            </a:extLst>
          </p:cNvPr>
          <p:cNvSpPr txBox="1"/>
          <p:nvPr/>
        </p:nvSpPr>
        <p:spPr>
          <a:xfrm>
            <a:off x="9282086" y="2062076"/>
            <a:ext cx="2198116" cy="707886"/>
          </a:xfrm>
          <a:prstGeom prst="rect">
            <a:avLst/>
          </a:prstGeom>
          <a:noFill/>
        </p:spPr>
        <p:txBody>
          <a:bodyPr wrap="square" rtlCol="0">
            <a:spAutoFit/>
          </a:bodyPr>
          <a:lstStyle/>
          <a:p>
            <a:r>
              <a:rPr lang="tr-TR" sz="2000" dirty="0"/>
              <a:t>Dr. Öğr. Üyesi Serkan AYTEKİN</a:t>
            </a:r>
          </a:p>
        </p:txBody>
      </p:sp>
      <p:pic>
        <p:nvPicPr>
          <p:cNvPr id="11" name="Picture 10">
            <a:extLst>
              <a:ext uri="{FF2B5EF4-FFF2-40B4-BE49-F238E27FC236}">
                <a16:creationId xmlns:a16="http://schemas.microsoft.com/office/drawing/2014/main" id="{9158D575-3865-9057-A612-E8A610401A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0654" y="3209544"/>
            <a:ext cx="1912515" cy="21527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a:extLst>
              <a:ext uri="{FF2B5EF4-FFF2-40B4-BE49-F238E27FC236}">
                <a16:creationId xmlns:a16="http://schemas.microsoft.com/office/drawing/2014/main" id="{F9234FEE-F112-64C3-C5B3-C166CCF86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74" y="3120325"/>
            <a:ext cx="1683018" cy="22419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a:extLst>
              <a:ext uri="{FF2B5EF4-FFF2-40B4-BE49-F238E27FC236}">
                <a16:creationId xmlns:a16="http://schemas.microsoft.com/office/drawing/2014/main" id="{B31D48F8-8115-74C1-A9B9-6F45057A2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5051" y="3209544"/>
            <a:ext cx="1968284" cy="2240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Serkan Aytekin (@SerkanAytekin_) / X">
            <a:extLst>
              <a:ext uri="{FF2B5EF4-FFF2-40B4-BE49-F238E27FC236}">
                <a16:creationId xmlns:a16="http://schemas.microsoft.com/office/drawing/2014/main" id="{FA841459-4472-B877-8B75-A4921FAB24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1023" y="3120325"/>
            <a:ext cx="1759203" cy="2329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7722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BA8D5A-B9BE-B0B5-E852-F4BA7806E213}"/>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7422C299-4480-A1B4-E60A-418C0CCC481E}"/>
              </a:ext>
            </a:extLst>
          </p:cNvPr>
          <p:cNvSpPr>
            <a:spLocks noGrp="1"/>
          </p:cNvSpPr>
          <p:nvPr>
            <p:ph type="body" idx="1"/>
          </p:nvPr>
        </p:nvSpPr>
        <p:spPr/>
        <p:txBody>
          <a:bodyPr/>
          <a:lstStyle/>
          <a:p>
            <a:r>
              <a:rPr lang="tr-TR" dirty="0"/>
              <a:t>Öğr. Gör. Filiz TÜRKSEVEN</a:t>
            </a:r>
          </a:p>
        </p:txBody>
      </p:sp>
      <p:sp>
        <p:nvSpPr>
          <p:cNvPr id="4" name="Metin Yer Tutucusu 3">
            <a:extLst>
              <a:ext uri="{FF2B5EF4-FFF2-40B4-BE49-F238E27FC236}">
                <a16:creationId xmlns:a16="http://schemas.microsoft.com/office/drawing/2014/main" id="{41C32BCA-3AEA-0672-3490-293C0AA3BE7F}"/>
              </a:ext>
            </a:extLst>
          </p:cNvPr>
          <p:cNvSpPr>
            <a:spLocks noGrp="1"/>
          </p:cNvSpPr>
          <p:nvPr>
            <p:ph type="body" sz="half" idx="15"/>
          </p:nvPr>
        </p:nvSpPr>
        <p:spPr/>
        <p:txBody>
          <a:bodyPr/>
          <a:lstStyle/>
          <a:p>
            <a:endParaRPr lang="tr-TR" dirty="0"/>
          </a:p>
        </p:txBody>
      </p:sp>
      <p:sp>
        <p:nvSpPr>
          <p:cNvPr id="5" name="Metin Yer Tutucusu 4">
            <a:extLst>
              <a:ext uri="{FF2B5EF4-FFF2-40B4-BE49-F238E27FC236}">
                <a16:creationId xmlns:a16="http://schemas.microsoft.com/office/drawing/2014/main" id="{1F578186-31C6-AF35-8214-42C3E43365A1}"/>
              </a:ext>
            </a:extLst>
          </p:cNvPr>
          <p:cNvSpPr>
            <a:spLocks noGrp="1"/>
          </p:cNvSpPr>
          <p:nvPr>
            <p:ph type="body" sz="quarter" idx="3"/>
          </p:nvPr>
        </p:nvSpPr>
        <p:spPr/>
        <p:txBody>
          <a:bodyPr/>
          <a:lstStyle/>
          <a:p>
            <a:r>
              <a:rPr lang="tr-TR" dirty="0"/>
              <a:t>Arş. Gör. Dr. Şadiye CAN GÜL</a:t>
            </a:r>
          </a:p>
        </p:txBody>
      </p:sp>
      <p:sp>
        <p:nvSpPr>
          <p:cNvPr id="6" name="Metin Yer Tutucusu 5">
            <a:extLst>
              <a:ext uri="{FF2B5EF4-FFF2-40B4-BE49-F238E27FC236}">
                <a16:creationId xmlns:a16="http://schemas.microsoft.com/office/drawing/2014/main" id="{246F5A13-AAAF-CE0F-A030-92D1761869F9}"/>
              </a:ext>
            </a:extLst>
          </p:cNvPr>
          <p:cNvSpPr>
            <a:spLocks noGrp="1"/>
          </p:cNvSpPr>
          <p:nvPr>
            <p:ph type="body" sz="half" idx="16"/>
          </p:nvPr>
        </p:nvSpPr>
        <p:spPr/>
        <p:txBody>
          <a:bodyPr/>
          <a:lstStyle/>
          <a:p>
            <a:endParaRPr lang="tr-TR" dirty="0"/>
          </a:p>
        </p:txBody>
      </p:sp>
      <p:sp>
        <p:nvSpPr>
          <p:cNvPr id="7" name="Metin Yer Tutucusu 6">
            <a:extLst>
              <a:ext uri="{FF2B5EF4-FFF2-40B4-BE49-F238E27FC236}">
                <a16:creationId xmlns:a16="http://schemas.microsoft.com/office/drawing/2014/main" id="{DAA6BF94-4B0E-1F85-E447-17750D9396AF}"/>
              </a:ext>
            </a:extLst>
          </p:cNvPr>
          <p:cNvSpPr>
            <a:spLocks noGrp="1"/>
          </p:cNvSpPr>
          <p:nvPr>
            <p:ph type="body" sz="quarter" idx="13"/>
          </p:nvPr>
        </p:nvSpPr>
        <p:spPr/>
        <p:txBody>
          <a:bodyPr/>
          <a:lstStyle/>
          <a:p>
            <a:r>
              <a:rPr lang="tr-TR" dirty="0"/>
              <a:t>Arş. Gör. Tuba OĞUZ İPEK</a:t>
            </a:r>
          </a:p>
        </p:txBody>
      </p:sp>
      <p:sp>
        <p:nvSpPr>
          <p:cNvPr id="8" name="Metin Yer Tutucusu 7">
            <a:extLst>
              <a:ext uri="{FF2B5EF4-FFF2-40B4-BE49-F238E27FC236}">
                <a16:creationId xmlns:a16="http://schemas.microsoft.com/office/drawing/2014/main" id="{1A1B6A46-696F-550D-235F-62E9936B5F10}"/>
              </a:ext>
            </a:extLst>
          </p:cNvPr>
          <p:cNvSpPr>
            <a:spLocks noGrp="1"/>
          </p:cNvSpPr>
          <p:nvPr>
            <p:ph type="body" sz="half" idx="17"/>
          </p:nvPr>
        </p:nvSpPr>
        <p:spPr/>
        <p:txBody>
          <a:bodyPr/>
          <a:lstStyle/>
          <a:p>
            <a:endParaRPr lang="tr-TR" dirty="0"/>
          </a:p>
        </p:txBody>
      </p:sp>
      <p:sp>
        <p:nvSpPr>
          <p:cNvPr id="9" name="Slayt Numarası Yer Tutucusu 8">
            <a:extLst>
              <a:ext uri="{FF2B5EF4-FFF2-40B4-BE49-F238E27FC236}">
                <a16:creationId xmlns:a16="http://schemas.microsoft.com/office/drawing/2014/main" id="{98627EF5-B54D-2B51-B2B7-EECBD0388873}"/>
              </a:ext>
            </a:extLst>
          </p:cNvPr>
          <p:cNvSpPr>
            <a:spLocks noGrp="1"/>
          </p:cNvSpPr>
          <p:nvPr>
            <p:ph type="sldNum" sz="quarter" idx="12"/>
          </p:nvPr>
        </p:nvSpPr>
        <p:spPr/>
        <p:txBody>
          <a:bodyPr/>
          <a:lstStyle/>
          <a:p>
            <a:fld id="{F302176B-0E47-46AC-8F43-DAB4B8A37D06}" type="slidenum">
              <a:rPr lang="tr-TR" smtClean="0"/>
              <a:pPr/>
              <a:t>92</a:t>
            </a:fld>
            <a:endParaRPr lang="tr-TR"/>
          </a:p>
        </p:txBody>
      </p:sp>
      <p:pic>
        <p:nvPicPr>
          <p:cNvPr id="10" name="Picture 2">
            <a:extLst>
              <a:ext uri="{FF2B5EF4-FFF2-40B4-BE49-F238E27FC236}">
                <a16:creationId xmlns:a16="http://schemas.microsoft.com/office/drawing/2014/main" id="{B1E17763-6062-8234-6527-E07E77D4D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29" y="3422488"/>
            <a:ext cx="2522798" cy="25227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1BFC59A4-8867-1D26-25A3-D39C79FD1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481" y="3343656"/>
            <a:ext cx="2459186" cy="2680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0909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8B641C9-9488-B1C4-9BE4-A1FD096F6D84}"/>
              </a:ext>
            </a:extLst>
          </p:cNvPr>
          <p:cNvSpPr>
            <a:spLocks noGrp="1"/>
          </p:cNvSpPr>
          <p:nvPr>
            <p:ph type="title"/>
          </p:nvPr>
        </p:nvSpPr>
        <p:spPr/>
        <p:txBody>
          <a:bodyPr/>
          <a:lstStyle/>
          <a:p>
            <a:r>
              <a:rPr lang="tr-TR" dirty="0"/>
              <a:t>İDARİ KADRO</a:t>
            </a:r>
          </a:p>
        </p:txBody>
      </p:sp>
      <p:sp>
        <p:nvSpPr>
          <p:cNvPr id="5" name="Metin Yer Tutucusu 4">
            <a:extLst>
              <a:ext uri="{FF2B5EF4-FFF2-40B4-BE49-F238E27FC236}">
                <a16:creationId xmlns:a16="http://schemas.microsoft.com/office/drawing/2014/main" id="{0479D76C-205C-FCFE-CC9A-ACA0D954BC9E}"/>
              </a:ext>
            </a:extLst>
          </p:cNvPr>
          <p:cNvSpPr>
            <a:spLocks noGrp="1"/>
          </p:cNvSpPr>
          <p:nvPr>
            <p:ph type="body" sz="quarter" idx="3"/>
          </p:nvPr>
        </p:nvSpPr>
        <p:spPr>
          <a:xfrm>
            <a:off x="3425952" y="1853184"/>
            <a:ext cx="5337048" cy="945049"/>
          </a:xfrm>
        </p:spPr>
        <p:txBody>
          <a:bodyPr/>
          <a:lstStyle/>
          <a:p>
            <a:pPr algn="ctr"/>
            <a:r>
              <a:rPr lang="tr-TR" dirty="0"/>
              <a:t>Temel Eğitim Bölüm Sekreteri </a:t>
            </a:r>
          </a:p>
          <a:p>
            <a:pPr algn="ctr"/>
            <a:r>
              <a:rPr lang="tr-TR" dirty="0"/>
              <a:t>Ayşe KAN</a:t>
            </a:r>
          </a:p>
        </p:txBody>
      </p:sp>
      <p:sp>
        <p:nvSpPr>
          <p:cNvPr id="9" name="Slayt Numarası Yer Tutucusu 8">
            <a:extLst>
              <a:ext uri="{FF2B5EF4-FFF2-40B4-BE49-F238E27FC236}">
                <a16:creationId xmlns:a16="http://schemas.microsoft.com/office/drawing/2014/main" id="{853363D4-CBA3-491F-84BD-858F6CD38998}"/>
              </a:ext>
            </a:extLst>
          </p:cNvPr>
          <p:cNvSpPr>
            <a:spLocks noGrp="1"/>
          </p:cNvSpPr>
          <p:nvPr>
            <p:ph type="sldNum" sz="quarter" idx="12"/>
          </p:nvPr>
        </p:nvSpPr>
        <p:spPr/>
        <p:txBody>
          <a:bodyPr/>
          <a:lstStyle/>
          <a:p>
            <a:fld id="{F302176B-0E47-46AC-8F43-DAB4B8A37D06}" type="slidenum">
              <a:rPr lang="tr-TR" smtClean="0"/>
              <a:pPr/>
              <a:t>93</a:t>
            </a:fld>
            <a:endParaRPr lang="tr-TR"/>
          </a:p>
        </p:txBody>
      </p:sp>
      <p:pic>
        <p:nvPicPr>
          <p:cNvPr id="10" name="Picture 2">
            <a:extLst>
              <a:ext uri="{FF2B5EF4-FFF2-40B4-BE49-F238E27FC236}">
                <a16:creationId xmlns:a16="http://schemas.microsoft.com/office/drawing/2014/main" id="{ED50EA17-D427-FCF7-8DF8-28AF4AA9E4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1315" y="2798233"/>
            <a:ext cx="2020317" cy="3040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7041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D16696F-5D5A-F6DB-1073-A084DE864953}"/>
              </a:ext>
            </a:extLst>
          </p:cNvPr>
          <p:cNvSpPr>
            <a:spLocks noGrp="1"/>
          </p:cNvSpPr>
          <p:nvPr>
            <p:ph type="title"/>
          </p:nvPr>
        </p:nvSpPr>
        <p:spPr/>
        <p:txBody>
          <a:bodyPr/>
          <a:lstStyle/>
          <a:p>
            <a:pPr algn="ctr"/>
            <a:r>
              <a:rPr lang="tr-TR" dirty="0"/>
              <a:t>1. Sınıf danışmanları</a:t>
            </a:r>
          </a:p>
        </p:txBody>
      </p:sp>
      <p:sp>
        <p:nvSpPr>
          <p:cNvPr id="3" name="Metin Yer Tutucusu 2">
            <a:extLst>
              <a:ext uri="{FF2B5EF4-FFF2-40B4-BE49-F238E27FC236}">
                <a16:creationId xmlns:a16="http://schemas.microsoft.com/office/drawing/2014/main" id="{4A5E5C54-F0EF-BD8C-57E5-99267E207710}"/>
              </a:ext>
            </a:extLst>
          </p:cNvPr>
          <p:cNvSpPr>
            <a:spLocks noGrp="1"/>
          </p:cNvSpPr>
          <p:nvPr>
            <p:ph type="body" idx="1"/>
          </p:nvPr>
        </p:nvSpPr>
        <p:spPr>
          <a:xfrm>
            <a:off x="2057400" y="1901952"/>
            <a:ext cx="3456432" cy="871967"/>
          </a:xfrm>
        </p:spPr>
        <p:txBody>
          <a:bodyPr/>
          <a:lstStyle/>
          <a:p>
            <a:pPr algn="ctr"/>
            <a:r>
              <a:rPr lang="tr-TR" dirty="0"/>
              <a:t>1-A </a:t>
            </a:r>
          </a:p>
          <a:p>
            <a:r>
              <a:rPr lang="tr-TR" dirty="0"/>
              <a:t>Doç. Dr. Ahmet EROL</a:t>
            </a:r>
          </a:p>
        </p:txBody>
      </p:sp>
      <p:sp>
        <p:nvSpPr>
          <p:cNvPr id="4" name="Metin Yer Tutucusu 3">
            <a:extLst>
              <a:ext uri="{FF2B5EF4-FFF2-40B4-BE49-F238E27FC236}">
                <a16:creationId xmlns:a16="http://schemas.microsoft.com/office/drawing/2014/main" id="{52E348ED-03E1-35BE-3DA2-A726CC621543}"/>
              </a:ext>
            </a:extLst>
          </p:cNvPr>
          <p:cNvSpPr>
            <a:spLocks noGrp="1"/>
          </p:cNvSpPr>
          <p:nvPr>
            <p:ph type="body" sz="half" idx="15"/>
          </p:nvPr>
        </p:nvSpPr>
        <p:spPr>
          <a:xfrm>
            <a:off x="2057400" y="3014293"/>
            <a:ext cx="3456432" cy="3314132"/>
          </a:xfrm>
        </p:spPr>
        <p:txBody>
          <a:bodyPr/>
          <a:lstStyle/>
          <a:p>
            <a:endParaRPr lang="tr-TR" dirty="0"/>
          </a:p>
        </p:txBody>
      </p:sp>
      <p:sp>
        <p:nvSpPr>
          <p:cNvPr id="7" name="Metin Yer Tutucusu 6">
            <a:extLst>
              <a:ext uri="{FF2B5EF4-FFF2-40B4-BE49-F238E27FC236}">
                <a16:creationId xmlns:a16="http://schemas.microsoft.com/office/drawing/2014/main" id="{99D62EC5-5FDF-6F65-1FFF-F042080236F7}"/>
              </a:ext>
            </a:extLst>
          </p:cNvPr>
          <p:cNvSpPr>
            <a:spLocks noGrp="1"/>
          </p:cNvSpPr>
          <p:nvPr>
            <p:ph type="body" sz="quarter" idx="13"/>
          </p:nvPr>
        </p:nvSpPr>
        <p:spPr>
          <a:xfrm>
            <a:off x="5900928" y="1901952"/>
            <a:ext cx="5839968" cy="850418"/>
          </a:xfrm>
        </p:spPr>
        <p:txBody>
          <a:bodyPr/>
          <a:lstStyle/>
          <a:p>
            <a:pPr algn="ctr"/>
            <a:r>
              <a:rPr lang="tr-TR" dirty="0"/>
              <a:t>1-B</a:t>
            </a:r>
          </a:p>
          <a:p>
            <a:r>
              <a:rPr lang="tr-TR" dirty="0"/>
              <a:t>Dr. Öğr. Üyesi Merve CANBELDEK EROL</a:t>
            </a:r>
          </a:p>
        </p:txBody>
      </p:sp>
      <p:sp>
        <p:nvSpPr>
          <p:cNvPr id="8" name="Metin Yer Tutucusu 7">
            <a:extLst>
              <a:ext uri="{FF2B5EF4-FFF2-40B4-BE49-F238E27FC236}">
                <a16:creationId xmlns:a16="http://schemas.microsoft.com/office/drawing/2014/main" id="{33D14428-9565-7DAC-0B79-443F35D6C7D5}"/>
              </a:ext>
            </a:extLst>
          </p:cNvPr>
          <p:cNvSpPr>
            <a:spLocks noGrp="1"/>
          </p:cNvSpPr>
          <p:nvPr>
            <p:ph type="body" sz="half" idx="17"/>
          </p:nvPr>
        </p:nvSpPr>
        <p:spPr>
          <a:xfrm>
            <a:off x="6678168" y="3014293"/>
            <a:ext cx="3456432" cy="3314132"/>
          </a:xfrm>
        </p:spPr>
        <p:txBody>
          <a:bodyPr/>
          <a:lstStyle/>
          <a:p>
            <a:endParaRPr lang="tr-TR" dirty="0"/>
          </a:p>
        </p:txBody>
      </p:sp>
      <p:sp>
        <p:nvSpPr>
          <p:cNvPr id="9" name="Slayt Numarası Yer Tutucusu 8">
            <a:extLst>
              <a:ext uri="{FF2B5EF4-FFF2-40B4-BE49-F238E27FC236}">
                <a16:creationId xmlns:a16="http://schemas.microsoft.com/office/drawing/2014/main" id="{AE481E4F-432B-6646-D4E8-321079099EB4}"/>
              </a:ext>
            </a:extLst>
          </p:cNvPr>
          <p:cNvSpPr>
            <a:spLocks noGrp="1"/>
          </p:cNvSpPr>
          <p:nvPr>
            <p:ph type="sldNum" sz="quarter" idx="12"/>
          </p:nvPr>
        </p:nvSpPr>
        <p:spPr/>
        <p:txBody>
          <a:bodyPr/>
          <a:lstStyle/>
          <a:p>
            <a:fld id="{F302176B-0E47-46AC-8F43-DAB4B8A37D06}" type="slidenum">
              <a:rPr lang="tr-TR" smtClean="0"/>
              <a:pPr/>
              <a:t>94</a:t>
            </a:fld>
            <a:endParaRPr lang="tr-TR"/>
          </a:p>
        </p:txBody>
      </p:sp>
      <p:pic>
        <p:nvPicPr>
          <p:cNvPr id="10" name="Picture 8">
            <a:extLst>
              <a:ext uri="{FF2B5EF4-FFF2-40B4-BE49-F238E27FC236}">
                <a16:creationId xmlns:a16="http://schemas.microsoft.com/office/drawing/2014/main" id="{4595C781-F77A-C0E7-3437-16914AB151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5310" y="3429000"/>
            <a:ext cx="1794034" cy="22872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652084D-369E-B6AE-0390-A61BCFE94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0126" y="3563527"/>
            <a:ext cx="1912515" cy="2152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9726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aşlık 11">
            <a:extLst>
              <a:ext uri="{FF2B5EF4-FFF2-40B4-BE49-F238E27FC236}">
                <a16:creationId xmlns:a16="http://schemas.microsoft.com/office/drawing/2014/main" id="{77863A47-2C8F-B2B8-BD2B-A17C34FF72E2}"/>
              </a:ext>
            </a:extLst>
          </p:cNvPr>
          <p:cNvSpPr>
            <a:spLocks noGrp="1"/>
          </p:cNvSpPr>
          <p:nvPr>
            <p:ph type="title"/>
          </p:nvPr>
        </p:nvSpPr>
        <p:spPr/>
        <p:txBody>
          <a:bodyPr/>
          <a:lstStyle/>
          <a:p>
            <a:r>
              <a:rPr lang="tr-TR" dirty="0"/>
              <a:t>Ana bilim dalı mezunlarımızın çalışma alanı</a:t>
            </a:r>
          </a:p>
        </p:txBody>
      </p:sp>
      <p:sp>
        <p:nvSpPr>
          <p:cNvPr id="13" name="İçerik Yer Tutucusu 12">
            <a:extLst>
              <a:ext uri="{FF2B5EF4-FFF2-40B4-BE49-F238E27FC236}">
                <a16:creationId xmlns:a16="http://schemas.microsoft.com/office/drawing/2014/main" id="{2581E9BE-21FD-15CA-CA0D-52C2631CA515}"/>
              </a:ext>
            </a:extLst>
          </p:cNvPr>
          <p:cNvSpPr>
            <a:spLocks noGrp="1"/>
          </p:cNvSpPr>
          <p:nvPr>
            <p:ph idx="1"/>
          </p:nvPr>
        </p:nvSpPr>
        <p:spPr/>
        <p:txBody>
          <a:bodyPr/>
          <a:lstStyle/>
          <a:p>
            <a:pPr marL="0" indent="0" fontAlgn="base">
              <a:buNone/>
            </a:pPr>
            <a:r>
              <a:rPr lang="tr-TR" sz="2400" dirty="0"/>
              <a:t>Okul Öncesi Eğitimi ana bilim dalı mezunları, resmî ve özel ilköğretim okullarının birinci kademesinde, kamu ve özel bakım evleri, etüt merkezleri gibi eğitim kurumlarında okul öncesi öğretmeni olarak görev yapabilmektedir. </a:t>
            </a:r>
          </a:p>
          <a:p>
            <a:pPr marL="0" indent="0" fontAlgn="base">
              <a:buNone/>
            </a:pPr>
            <a:r>
              <a:rPr lang="tr-TR" sz="2400" dirty="0"/>
              <a:t>Lisans programından sonra öğrencilerin bu alanda yüksek lisans ve doktora yapma imkanları da bulunmaktadır. </a:t>
            </a:r>
          </a:p>
          <a:p>
            <a:pPr marL="0" indent="0" fontAlgn="base">
              <a:buNone/>
            </a:pPr>
            <a:r>
              <a:rPr lang="tr-TR" sz="2400" dirty="0"/>
              <a:t>Lisans eğitimini başarı ile tamamlayan adaylar ALES sınavından geçerli not almaları ve yeterli düzeyde İngilizce dil bilgisine sahip olmaları koşuluyla lisansüstü (yüksek lisans ve doktora) programlarda öğrenim görebilirler.</a:t>
            </a:r>
          </a:p>
          <a:p>
            <a:pPr marL="0" indent="0">
              <a:buNone/>
            </a:pPr>
            <a:endParaRPr lang="tr-TR" dirty="0"/>
          </a:p>
        </p:txBody>
      </p:sp>
      <p:sp>
        <p:nvSpPr>
          <p:cNvPr id="9" name="Slayt Numarası Yer Tutucusu 8">
            <a:extLst>
              <a:ext uri="{FF2B5EF4-FFF2-40B4-BE49-F238E27FC236}">
                <a16:creationId xmlns:a16="http://schemas.microsoft.com/office/drawing/2014/main" id="{13A6701D-014C-0817-90A5-836E5ED801E6}"/>
              </a:ext>
            </a:extLst>
          </p:cNvPr>
          <p:cNvSpPr>
            <a:spLocks noGrp="1"/>
          </p:cNvSpPr>
          <p:nvPr>
            <p:ph type="sldNum" sz="quarter" idx="12"/>
          </p:nvPr>
        </p:nvSpPr>
        <p:spPr/>
        <p:txBody>
          <a:bodyPr/>
          <a:lstStyle/>
          <a:p>
            <a:fld id="{F302176B-0E47-46AC-8F43-DAB4B8A37D06}" type="slidenum">
              <a:rPr lang="tr-TR" smtClean="0"/>
              <a:pPr/>
              <a:t>95</a:t>
            </a:fld>
            <a:endParaRPr lang="tr-TR"/>
          </a:p>
        </p:txBody>
      </p:sp>
    </p:spTree>
    <p:extLst>
      <p:ext uri="{BB962C8B-B14F-4D97-AF65-F5344CB8AC3E}">
        <p14:creationId xmlns:p14="http://schemas.microsoft.com/office/powerpoint/2010/main" val="30622453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B2EDDB7-DF26-F8C1-D2B0-1F1DD1C1F5E3}"/>
              </a:ext>
            </a:extLst>
          </p:cNvPr>
          <p:cNvSpPr>
            <a:spLocks noGrp="1"/>
          </p:cNvSpPr>
          <p:nvPr>
            <p:ph type="title"/>
          </p:nvPr>
        </p:nvSpPr>
        <p:spPr>
          <a:xfrm>
            <a:off x="1560576" y="764373"/>
            <a:ext cx="9945624" cy="1293028"/>
          </a:xfrm>
        </p:spPr>
        <p:txBody>
          <a:bodyPr/>
          <a:lstStyle/>
          <a:p>
            <a:r>
              <a:rPr lang="tr-TR" dirty="0"/>
              <a:t>OKUL ÖNCESİ EĞİTİMİ Ana bilim dalı</a:t>
            </a:r>
          </a:p>
        </p:txBody>
      </p:sp>
      <p:sp>
        <p:nvSpPr>
          <p:cNvPr id="3" name="İçerik Yer Tutucusu 2">
            <a:extLst>
              <a:ext uri="{FF2B5EF4-FFF2-40B4-BE49-F238E27FC236}">
                <a16:creationId xmlns:a16="http://schemas.microsoft.com/office/drawing/2014/main" id="{F42604D5-C959-54E7-F468-4075A237238A}"/>
              </a:ext>
            </a:extLst>
          </p:cNvPr>
          <p:cNvSpPr>
            <a:spLocks noGrp="1"/>
          </p:cNvSpPr>
          <p:nvPr>
            <p:ph idx="1"/>
          </p:nvPr>
        </p:nvSpPr>
        <p:spPr/>
        <p:txBody>
          <a:bodyPr>
            <a:normAutofit/>
          </a:bodyPr>
          <a:lstStyle/>
          <a:p>
            <a:pPr marL="0" indent="0">
              <a:buNone/>
            </a:pPr>
            <a:r>
              <a:rPr lang="tr-TR" sz="2800" b="1" dirty="0"/>
              <a:t>Okul Öncesi Eğitimi Programı ile ilgili genel bilgiler için: </a:t>
            </a:r>
            <a:endParaRPr lang="tr-TR" sz="2800" dirty="0"/>
          </a:p>
          <a:p>
            <a:pPr marL="0" indent="0">
              <a:buNone/>
            </a:pPr>
            <a:r>
              <a:rPr lang="tr-TR" sz="2800" u="sng" dirty="0">
                <a:hlinkClick r:id="rId2"/>
              </a:rPr>
              <a:t>https://www.pau.edu.tr/okuloncesi</a:t>
            </a:r>
            <a:endParaRPr lang="tr-TR" sz="2800" u="sng" dirty="0"/>
          </a:p>
          <a:p>
            <a:pPr marL="0" indent="0">
              <a:buNone/>
            </a:pPr>
            <a:r>
              <a:rPr lang="tr-TR" sz="2800" b="1" dirty="0"/>
              <a:t>Ders içerikleri için: </a:t>
            </a:r>
            <a:endParaRPr lang="tr-TR" sz="2800" dirty="0"/>
          </a:p>
          <a:p>
            <a:pPr marL="0" indent="0">
              <a:buNone/>
            </a:pPr>
            <a:r>
              <a:rPr lang="tr-TR" sz="2800" u="sng" dirty="0">
                <a:hlinkClick r:id="rId3"/>
              </a:rPr>
              <a:t>https://ebs.pusula.pau.edu.tr/bilgigoster/Program.aspx?lng=1&amp;dzy=3&amp;br=19&amp;bl=43&amp;pr=7&amp;dm=1&amp;ps=0</a:t>
            </a:r>
            <a:endParaRPr lang="tr-TR" sz="2800" u="sng" dirty="0"/>
          </a:p>
          <a:p>
            <a:pPr marL="0" indent="0">
              <a:buNone/>
            </a:pPr>
            <a:r>
              <a:rPr lang="tr-TR" sz="2800" b="1" dirty="0"/>
              <a:t>Anabilim Dalı Duyuruları için:</a:t>
            </a:r>
            <a:endParaRPr lang="tr-TR" sz="2800" dirty="0"/>
          </a:p>
          <a:p>
            <a:pPr marL="0" indent="0">
              <a:buNone/>
            </a:pPr>
            <a:r>
              <a:rPr lang="tr-TR" sz="2800" u="sng" dirty="0">
                <a:hlinkClick r:id="rId4"/>
              </a:rPr>
              <a:t>https://www.pau.edu.tr/okuloncesi/tr/haberler</a:t>
            </a:r>
            <a:br>
              <a:rPr lang="tr-TR" sz="2800" dirty="0"/>
            </a:br>
            <a:endParaRPr lang="tr-TR" sz="2800" dirty="0"/>
          </a:p>
        </p:txBody>
      </p:sp>
      <p:sp>
        <p:nvSpPr>
          <p:cNvPr id="4" name="Slayt Numarası Yer Tutucusu 3">
            <a:extLst>
              <a:ext uri="{FF2B5EF4-FFF2-40B4-BE49-F238E27FC236}">
                <a16:creationId xmlns:a16="http://schemas.microsoft.com/office/drawing/2014/main" id="{C1FCFCD3-57C2-8185-D4AD-775DA6BBED11}"/>
              </a:ext>
            </a:extLst>
          </p:cNvPr>
          <p:cNvSpPr>
            <a:spLocks noGrp="1"/>
          </p:cNvSpPr>
          <p:nvPr>
            <p:ph type="sldNum" sz="quarter" idx="12"/>
          </p:nvPr>
        </p:nvSpPr>
        <p:spPr/>
        <p:txBody>
          <a:bodyPr/>
          <a:lstStyle/>
          <a:p>
            <a:fld id="{F302176B-0E47-46AC-8F43-DAB4B8A37D06}" type="slidenum">
              <a:rPr lang="tr-TR" smtClean="0"/>
              <a:pPr/>
              <a:t>96</a:t>
            </a:fld>
            <a:endParaRPr lang="tr-TR"/>
          </a:p>
        </p:txBody>
      </p:sp>
    </p:spTree>
    <p:extLst>
      <p:ext uri="{BB962C8B-B14F-4D97-AF65-F5344CB8AC3E}">
        <p14:creationId xmlns:p14="http://schemas.microsoft.com/office/powerpoint/2010/main" val="5283413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3068F047-85F8-16ED-0A28-E4B50D6C5360}"/>
              </a:ext>
            </a:extLst>
          </p:cNvPr>
          <p:cNvSpPr>
            <a:spLocks noGrp="1"/>
          </p:cNvSpPr>
          <p:nvPr>
            <p:ph type="sldNum" sz="quarter" idx="12"/>
          </p:nvPr>
        </p:nvSpPr>
        <p:spPr/>
        <p:txBody>
          <a:bodyPr/>
          <a:lstStyle/>
          <a:p>
            <a:fld id="{F302176B-0E47-46AC-8F43-DAB4B8A37D06}" type="slidenum">
              <a:rPr lang="tr-TR" smtClean="0"/>
              <a:pPr/>
              <a:t>97</a:t>
            </a:fld>
            <a:endParaRPr lang="tr-TR" dirty="0"/>
          </a:p>
        </p:txBody>
      </p:sp>
      <p:sp>
        <p:nvSpPr>
          <p:cNvPr id="6" name="Metin kutusu 5">
            <a:extLst>
              <a:ext uri="{FF2B5EF4-FFF2-40B4-BE49-F238E27FC236}">
                <a16:creationId xmlns:a16="http://schemas.microsoft.com/office/drawing/2014/main" id="{D348D30B-F888-295B-58D0-92418392AB35}"/>
              </a:ext>
            </a:extLst>
          </p:cNvPr>
          <p:cNvSpPr txBox="1"/>
          <p:nvPr/>
        </p:nvSpPr>
        <p:spPr>
          <a:xfrm>
            <a:off x="1124151" y="1670284"/>
            <a:ext cx="6096000" cy="369332"/>
          </a:xfrm>
          <a:prstGeom prst="rect">
            <a:avLst/>
          </a:prstGeom>
          <a:noFill/>
        </p:spPr>
        <p:txBody>
          <a:bodyPr wrap="square">
            <a:spAutoFit/>
          </a:bodyPr>
          <a:lstStyle/>
          <a:p>
            <a:r>
              <a:rPr lang="tr-TR" dirty="0" err="1"/>
              <a:t>https</a:t>
            </a:r>
            <a:r>
              <a:rPr lang="tr-TR" dirty="0"/>
              <a:t>://</a:t>
            </a:r>
            <a:r>
              <a:rPr lang="tr-TR" dirty="0" err="1"/>
              <a:t>www.instagram.com</a:t>
            </a:r>
            <a:r>
              <a:rPr lang="tr-TR" dirty="0"/>
              <a:t>/</a:t>
            </a:r>
            <a:r>
              <a:rPr lang="tr-TR" dirty="0" err="1"/>
              <a:t>pauokl</a:t>
            </a:r>
            <a:r>
              <a:rPr lang="tr-TR" dirty="0"/>
              <a:t>/</a:t>
            </a:r>
          </a:p>
        </p:txBody>
      </p:sp>
      <p:pic>
        <p:nvPicPr>
          <p:cNvPr id="10" name="Resim 9" descr="insan yüzü, metin, giyim, gülümsemek, gülüş içeren bir resim&#10;&#10;Yapay zeka tarafından oluşturulmuş içerik yanlış olabilir.">
            <a:extLst>
              <a:ext uri="{FF2B5EF4-FFF2-40B4-BE49-F238E27FC236}">
                <a16:creationId xmlns:a16="http://schemas.microsoft.com/office/drawing/2014/main" id="{BE23ECAA-E6AF-30C5-4BF0-13C01314D72A}"/>
              </a:ext>
            </a:extLst>
          </p:cNvPr>
          <p:cNvPicPr>
            <a:picLocks noChangeAspect="1"/>
          </p:cNvPicPr>
          <p:nvPr/>
        </p:nvPicPr>
        <p:blipFill>
          <a:blip r:embed="rId2">
            <a:extLst>
              <a:ext uri="{28A0092B-C50C-407E-A947-70E740481C1C}">
                <a14:useLocalDpi xmlns:a14="http://schemas.microsoft.com/office/drawing/2010/main" val="0"/>
              </a:ext>
            </a:extLst>
          </a:blip>
          <a:srcRect l="3541" r="2714" b="1842"/>
          <a:stretch>
            <a:fillRect/>
          </a:stretch>
        </p:blipFill>
        <p:spPr>
          <a:xfrm>
            <a:off x="6410425" y="1350027"/>
            <a:ext cx="5095776" cy="4636887"/>
          </a:xfrm>
          <a:prstGeom prst="rect">
            <a:avLst/>
          </a:prstGeom>
        </p:spPr>
      </p:pic>
      <p:pic>
        <p:nvPicPr>
          <p:cNvPr id="7172" name="Picture 4" descr="pauokl'in profil resmi">
            <a:extLst>
              <a:ext uri="{FF2B5EF4-FFF2-40B4-BE49-F238E27FC236}">
                <a16:creationId xmlns:a16="http://schemas.microsoft.com/office/drawing/2014/main" id="{D94100B7-F9DE-0F79-D1CE-E8C4EDE7E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488" y="2376711"/>
            <a:ext cx="3697224" cy="3697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059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2FB6E-FC17-D8A6-D63F-64EA4662CED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03E935F-F899-B463-6F52-F8DC3C0880F4}"/>
              </a:ext>
            </a:extLst>
          </p:cNvPr>
          <p:cNvSpPr>
            <a:spLocks noGrp="1"/>
          </p:cNvSpPr>
          <p:nvPr>
            <p:ph type="title"/>
          </p:nvPr>
        </p:nvSpPr>
        <p:spPr/>
        <p:txBody>
          <a:bodyPr>
            <a:normAutofit fontScale="90000"/>
          </a:bodyPr>
          <a:lstStyle/>
          <a:p>
            <a:r>
              <a:rPr lang="tr-TR" dirty="0"/>
              <a:t>OKUL ÖNCESİ EĞİTİM UYGULAMA VE ARAŞTIRMA MERKEZİ (UYAMANA)</a:t>
            </a:r>
          </a:p>
        </p:txBody>
      </p:sp>
      <p:sp>
        <p:nvSpPr>
          <p:cNvPr id="3" name="İçerik Yer Tutucusu 2">
            <a:extLst>
              <a:ext uri="{FF2B5EF4-FFF2-40B4-BE49-F238E27FC236}">
                <a16:creationId xmlns:a16="http://schemas.microsoft.com/office/drawing/2014/main" id="{7516FA3E-9DA6-F623-F612-56AF9FECF6F6}"/>
              </a:ext>
            </a:extLst>
          </p:cNvPr>
          <p:cNvSpPr>
            <a:spLocks noGrp="1"/>
          </p:cNvSpPr>
          <p:nvPr>
            <p:ph idx="1"/>
          </p:nvPr>
        </p:nvSpPr>
        <p:spPr/>
        <p:txBody>
          <a:bodyPr/>
          <a:lstStyle/>
          <a:p>
            <a:r>
              <a:rPr lang="tr-TR" dirty="0">
                <a:hlinkClick r:id="rId2"/>
              </a:rPr>
              <a:t>https://www.pau.edu.tr/uyamana</a:t>
            </a:r>
            <a:endParaRPr lang="tr-TR" dirty="0"/>
          </a:p>
          <a:p>
            <a:r>
              <a:rPr lang="tr-TR" dirty="0">
                <a:hlinkClick r:id="rId3"/>
              </a:rPr>
              <a:t>https://www.instagram.com/pau_uyamana</a:t>
            </a:r>
            <a:endParaRPr lang="tr-TR" dirty="0"/>
          </a:p>
          <a:p>
            <a:pPr marL="0" indent="0">
              <a:buNone/>
            </a:pPr>
            <a:endParaRPr lang="tr-TR" dirty="0"/>
          </a:p>
        </p:txBody>
      </p:sp>
      <p:sp>
        <p:nvSpPr>
          <p:cNvPr id="4" name="Slayt Numarası Yer Tutucusu 3">
            <a:extLst>
              <a:ext uri="{FF2B5EF4-FFF2-40B4-BE49-F238E27FC236}">
                <a16:creationId xmlns:a16="http://schemas.microsoft.com/office/drawing/2014/main" id="{3B991CC6-3AFB-11DC-3E29-1C51CEDB6E96}"/>
              </a:ext>
            </a:extLst>
          </p:cNvPr>
          <p:cNvSpPr>
            <a:spLocks noGrp="1"/>
          </p:cNvSpPr>
          <p:nvPr>
            <p:ph type="sldNum" sz="quarter" idx="12"/>
          </p:nvPr>
        </p:nvSpPr>
        <p:spPr/>
        <p:txBody>
          <a:bodyPr/>
          <a:lstStyle/>
          <a:p>
            <a:fld id="{F302176B-0E47-46AC-8F43-DAB4B8A37D06}" type="slidenum">
              <a:rPr lang="tr-TR" smtClean="0"/>
              <a:pPr/>
              <a:t>98</a:t>
            </a:fld>
            <a:endParaRPr lang="tr-TR"/>
          </a:p>
        </p:txBody>
      </p:sp>
      <p:pic>
        <p:nvPicPr>
          <p:cNvPr id="6" name="Picture 2" descr="pau_uyamana'in profil resmi">
            <a:extLst>
              <a:ext uri="{FF2B5EF4-FFF2-40B4-BE49-F238E27FC236}">
                <a16:creationId xmlns:a16="http://schemas.microsoft.com/office/drawing/2014/main" id="{89BF7940-8399-7518-14A6-E03CBD10C9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6345" y="2279905"/>
            <a:ext cx="3612072" cy="3612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9752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A12CF-56CA-4D0A-3DE2-928A2188790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9D6A75D-4141-8293-78D8-E0B2B74E8244}"/>
              </a:ext>
            </a:extLst>
          </p:cNvPr>
          <p:cNvSpPr>
            <a:spLocks noGrp="1"/>
          </p:cNvSpPr>
          <p:nvPr>
            <p:ph type="title"/>
          </p:nvPr>
        </p:nvSpPr>
        <p:spPr/>
        <p:txBody>
          <a:bodyPr/>
          <a:lstStyle/>
          <a:p>
            <a:r>
              <a:rPr lang="tr-TR" dirty="0"/>
              <a:t>Eğitimciler ve çocuk topluluğu</a:t>
            </a:r>
          </a:p>
        </p:txBody>
      </p:sp>
      <p:sp>
        <p:nvSpPr>
          <p:cNvPr id="3" name="İçerik Yer Tutucusu 2">
            <a:extLst>
              <a:ext uri="{FF2B5EF4-FFF2-40B4-BE49-F238E27FC236}">
                <a16:creationId xmlns:a16="http://schemas.microsoft.com/office/drawing/2014/main" id="{8E1773F3-91DE-7C51-0612-6A19133C0A7E}"/>
              </a:ext>
            </a:extLst>
          </p:cNvPr>
          <p:cNvSpPr>
            <a:spLocks noGrp="1"/>
          </p:cNvSpPr>
          <p:nvPr>
            <p:ph idx="1"/>
          </p:nvPr>
        </p:nvSpPr>
        <p:spPr/>
        <p:txBody>
          <a:bodyPr/>
          <a:lstStyle/>
          <a:p>
            <a:r>
              <a:rPr lang="tr-TR" dirty="0">
                <a:hlinkClick r:id="rId2"/>
              </a:rPr>
              <a:t>https://www.instagram.com/paue_cot/</a:t>
            </a:r>
            <a:r>
              <a:rPr lang="tr-TR" dirty="0"/>
              <a:t> </a:t>
            </a:r>
          </a:p>
          <a:p>
            <a:endParaRPr lang="tr-TR" dirty="0"/>
          </a:p>
        </p:txBody>
      </p:sp>
      <p:sp>
        <p:nvSpPr>
          <p:cNvPr id="4" name="Slayt Numarası Yer Tutucusu 3">
            <a:extLst>
              <a:ext uri="{FF2B5EF4-FFF2-40B4-BE49-F238E27FC236}">
                <a16:creationId xmlns:a16="http://schemas.microsoft.com/office/drawing/2014/main" id="{0F3E82B7-C700-65C1-9462-D8A7C2AE906A}"/>
              </a:ext>
            </a:extLst>
          </p:cNvPr>
          <p:cNvSpPr>
            <a:spLocks noGrp="1"/>
          </p:cNvSpPr>
          <p:nvPr>
            <p:ph type="sldNum" sz="quarter" idx="12"/>
          </p:nvPr>
        </p:nvSpPr>
        <p:spPr/>
        <p:txBody>
          <a:bodyPr/>
          <a:lstStyle/>
          <a:p>
            <a:fld id="{F302176B-0E47-46AC-8F43-DAB4B8A37D06}" type="slidenum">
              <a:rPr lang="tr-TR" smtClean="0"/>
              <a:pPr/>
              <a:t>99</a:t>
            </a:fld>
            <a:endParaRPr lang="tr-TR"/>
          </a:p>
        </p:txBody>
      </p:sp>
      <p:pic>
        <p:nvPicPr>
          <p:cNvPr id="9" name="Picture 8" descr="paue_cot'in profil resmi">
            <a:extLst>
              <a:ext uri="{FF2B5EF4-FFF2-40B4-BE49-F238E27FC236}">
                <a16:creationId xmlns:a16="http://schemas.microsoft.com/office/drawing/2014/main" id="{3ADC3D05-4291-79DD-F2EA-AF17C03CA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280" y="2154685"/>
            <a:ext cx="4064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885648"/>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5554</TotalTime>
  <Words>6174</Words>
  <Application>Microsoft Macintosh PowerPoint</Application>
  <PresentationFormat>Geniş ekran</PresentationFormat>
  <Paragraphs>896</Paragraphs>
  <Slides>120</Slides>
  <Notes>18</Notes>
  <HiddenSlides>0</HiddenSlides>
  <MMClips>0</MMClips>
  <ScaleCrop>false</ScaleCrop>
  <HeadingPairs>
    <vt:vector size="6" baseType="variant">
      <vt:variant>
        <vt:lpstr>Kullanılan Yazı Tipleri</vt:lpstr>
      </vt:variant>
      <vt:variant>
        <vt:i4>15</vt:i4>
      </vt:variant>
      <vt:variant>
        <vt:lpstr>Tema</vt:lpstr>
      </vt:variant>
      <vt:variant>
        <vt:i4>1</vt:i4>
      </vt:variant>
      <vt:variant>
        <vt:lpstr>Slayt Başlıkları</vt:lpstr>
      </vt:variant>
      <vt:variant>
        <vt:i4>120</vt:i4>
      </vt:variant>
    </vt:vector>
  </HeadingPairs>
  <TitlesOfParts>
    <vt:vector size="136" baseType="lpstr">
      <vt:lpstr>Abadi</vt:lpstr>
      <vt:lpstr>Arial</vt:lpstr>
      <vt:lpstr>Arial-BoldMT</vt:lpstr>
      <vt:lpstr>ArialMT</vt:lpstr>
      <vt:lpstr>Calibri</vt:lpstr>
      <vt:lpstr>Cambria</vt:lpstr>
      <vt:lpstr>Candara</vt:lpstr>
      <vt:lpstr>Century Gothic</vt:lpstr>
      <vt:lpstr>inherit</vt:lpstr>
      <vt:lpstr>Noto Sans Symbols</vt:lpstr>
      <vt:lpstr>Open Sans</vt:lpstr>
      <vt:lpstr>Roboto</vt:lpstr>
      <vt:lpstr>Segoe Print</vt:lpstr>
      <vt:lpstr>Times New Roman</vt:lpstr>
      <vt:lpstr>Wingdings</vt:lpstr>
      <vt:lpstr>Uçak İzi</vt:lpstr>
      <vt:lpstr>PAMUKKALE ÜNİVERSİTESİ EĞİTİM FAKÜLTESİ TEMEL EĞİTİM BÖLÜMÜ OKUL ÖNCESİ EĞİTİMİ ANA BİLİM DALI oryantasyon programı 16 EYLÜL 2025</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OKUL ÖNCESİ EĞİTİM UYGULAMA VE ARAŞTIRMA MERKEZİ (UYAMANA)</vt:lpstr>
      <vt:lpstr>PowerPoint Sunusu</vt:lpstr>
      <vt:lpstr>PowerPoint Sunusu</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Eğitimciler ve çocuk topluluğu</vt:lpstr>
      <vt:lpstr>PowerPoint Sunusu</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PSİKOLOJİK DANIŞMA VE REHBERLİK  EĞİTİM, UYGULAMA VE ARAŞTIRMA MERKEZİ </vt:lpstr>
      <vt:lpstr>ÖĞRENCİ DESTEK BİRİMİ (ÖDB)</vt:lpstr>
      <vt:lpstr>PowerPoint Sunusu</vt:lpstr>
      <vt:lpstr>KARİYER PLANLAMA VE UYGULAMA MERKEZİ</vt:lpstr>
      <vt:lpstr>PowerPoint Sunusu</vt:lpstr>
      <vt:lpstr>PowerPoint Sunusu</vt:lpstr>
      <vt:lpstr>PowerPoint Sunusu</vt:lpstr>
      <vt:lpstr>PowerPoint Sunusu</vt:lpstr>
      <vt:lpstr>PowerPoint Sunusu</vt:lpstr>
      <vt:lpstr>PowerPoint Sunusu</vt:lpstr>
      <vt:lpstr>KAMPÜSTE TEMASSIZ ÖDEME</vt:lpstr>
      <vt:lpstr>PAÜ MERKEZ YEMEKHANELERİ</vt:lpstr>
      <vt:lpstr>PowerPoint Sunusu</vt:lpstr>
      <vt:lpstr>PowerPoint Sunusu</vt:lpstr>
      <vt:lpstr>PowerPoint Sunusu</vt:lpstr>
      <vt:lpstr>PowerPoint Sunusu</vt:lpstr>
      <vt:lpstr>PowerPoint Sunusu</vt:lpstr>
      <vt:lpstr>BOTANİK BAHÇE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BÖLÜM VE ANA BİLİM DALI İLE İLGİLİ BİLGİLER</vt:lpstr>
      <vt:lpstr>OKUL ÖNCESİ EĞİTİMİ ANA BİLİM DALI</vt:lpstr>
      <vt:lpstr>PowerPoint Sunusu</vt:lpstr>
      <vt:lpstr>Akademik kadro</vt:lpstr>
      <vt:lpstr>PowerPoint Sunusu</vt:lpstr>
      <vt:lpstr>PowerPoint Sunusu</vt:lpstr>
      <vt:lpstr>PowerPoint Sunusu</vt:lpstr>
      <vt:lpstr>İDARİ KADRO</vt:lpstr>
      <vt:lpstr>1. Sınıf danışmanları</vt:lpstr>
      <vt:lpstr>Ana bilim dalı mezunlarımızın çalışma alanı</vt:lpstr>
      <vt:lpstr>OKUL ÖNCESİ EĞİTİMİ Ana bilim dalı</vt:lpstr>
      <vt:lpstr>PowerPoint Sunusu</vt:lpstr>
      <vt:lpstr>OKUL ÖNCESİ EĞİTİM UYGULAMA VE ARAŞTIRMA MERKEZİ (UYAMANA)</vt:lpstr>
      <vt:lpstr>Eğitimciler ve çocuk topluluğu</vt:lpstr>
      <vt:lpstr>1. Sınıf 1. yarı yılda alınması gereken dersler</vt:lpstr>
      <vt:lpstr>Ön koşullu dersler</vt:lpstr>
      <vt:lpstr>etkinliklerimiz</vt:lpstr>
      <vt:lpstr>dersliklerimiz</vt:lpstr>
      <vt:lpstr>SORULAR</vt:lpstr>
      <vt:lpstr> BAĞIMLILIKLA MÜCADELE  </vt:lpstr>
      <vt:lpstr>PowerPoint Sunusu</vt:lpstr>
      <vt:lpstr>PowerPoint Sunusu</vt:lpstr>
      <vt:lpstr>BİR KİŞİ NE ZAMAN BAĞIMLI OLARAK KABUL EDİLİR?</vt:lpstr>
      <vt:lpstr>PowerPoint Sunusu</vt:lpstr>
      <vt:lpstr>PowerPoint Sunusu</vt:lpstr>
      <vt:lpstr>PowerPoint Sunusu</vt:lpstr>
      <vt:lpstr>PowerPoint Sunusu</vt:lpstr>
      <vt:lpstr>PowerPoint Sunusu</vt:lpstr>
      <vt:lpstr>PowerPoint Sunusu</vt:lpstr>
      <vt:lpstr>PowerPoint Sunusu</vt:lpstr>
      <vt:lpstr>BAŞA ÇIKMAK İÇİN ÖNERİLER</vt:lpstr>
      <vt:lpstr>PowerPoint Sunusu</vt:lpstr>
      <vt:lpstr>PowerPoint Sunusu</vt:lpstr>
      <vt:lpstr>2025-2026 Eğitim-Öğretim Yılı Akademik Takvimi kapsamında düzenlenen Oryantasyon Programı çerçevesinde</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Şadiye Can Gül</cp:lastModifiedBy>
  <cp:revision>416</cp:revision>
  <dcterms:modified xsi:type="dcterms:W3CDTF">2025-09-16T01:28:36Z</dcterms:modified>
</cp:coreProperties>
</file>