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DF008-4511-4369-8AF3-038D65B349D5}" v="1" dt="2023-02-22T12:27:29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TEKIN GUNER" userId="8a3bfaf7-3db6-4045-837e-88d2495fba61" providerId="ADAL" clId="{276DF008-4511-4369-8AF3-038D65B349D5}"/>
    <pc:docChg chg="modSld">
      <pc:chgData name="ALI TEKIN GUNER" userId="8a3bfaf7-3db6-4045-837e-88d2495fba61" providerId="ADAL" clId="{276DF008-4511-4369-8AF3-038D65B349D5}" dt="2023-02-22T12:27:39.280" v="19" actId="1076"/>
      <pc:docMkLst>
        <pc:docMk/>
      </pc:docMkLst>
      <pc:sldChg chg="addSp modSp mod">
        <pc:chgData name="ALI TEKIN GUNER" userId="8a3bfaf7-3db6-4045-837e-88d2495fba61" providerId="ADAL" clId="{276DF008-4511-4369-8AF3-038D65B349D5}" dt="2023-02-22T12:27:39.280" v="19" actId="1076"/>
        <pc:sldMkLst>
          <pc:docMk/>
          <pc:sldMk cId="0" sldId="256"/>
        </pc:sldMkLst>
        <pc:spChg chg="mod">
          <ac:chgData name="ALI TEKIN GUNER" userId="8a3bfaf7-3db6-4045-837e-88d2495fba61" providerId="ADAL" clId="{276DF008-4511-4369-8AF3-038D65B349D5}" dt="2023-02-22T12:23:59.954" v="17" actId="2057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ALI TEKIN GUNER" userId="8a3bfaf7-3db6-4045-837e-88d2495fba61" providerId="ADAL" clId="{276DF008-4511-4369-8AF3-038D65B349D5}" dt="2023-02-22T12:27:39.280" v="19" actId="1076"/>
          <ac:spMkLst>
            <pc:docMk/>
            <pc:sldMk cId="0" sldId="256"/>
            <ac:spMk id="4" creationId="{44697B94-487D-FD2B-B006-88C37764D6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22.02.2023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0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OTOMOTİV MÜHENDİSLİĞİNE GİRİŞ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</a:t>
            </a:r>
            <a:r>
              <a:rPr lang="tr-TR"/>
              <a:t>Ali Tekin GÜNER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514350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2 Alt Başlık">
            <a:extLst>
              <a:ext uri="{FF2B5EF4-FFF2-40B4-BE49-F238E27FC236}">
                <a16:creationId xmlns:a16="http://schemas.microsoft.com/office/drawing/2014/main" id="{44697B94-487D-FD2B-B006-88C37764D6F4}"/>
              </a:ext>
            </a:extLst>
          </p:cNvPr>
          <p:cNvSpPr txBox="1">
            <a:spLocks/>
          </p:cNvSpPr>
          <p:nvPr/>
        </p:nvSpPr>
        <p:spPr>
          <a:xfrm>
            <a:off x="685800" y="5358384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alitekinguner@pau.edu.tr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pic>
        <p:nvPicPr>
          <p:cNvPr id="8" name="Picture 6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437658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49254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8" y="1557288"/>
            <a:ext cx="856895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motorlu, önden çekişli otomatik </a:t>
            </a:r>
            <a:r>
              <a:rPr lang="tr-TR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transakslı</a:t>
            </a: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Motor &gt;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Tork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Konvertör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>
                <a:latin typeface="Arial Narrow" pitchFamily="34" charset="0"/>
              </a:rPr>
              <a:t>&gt; 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Otomatik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Transaks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>
                <a:latin typeface="Arial Narrow" pitchFamily="34" charset="0"/>
              </a:rPr>
              <a:t>&gt; Tahrik Şaftı &gt; Aks &gt; Lastik ve Tekerlek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1.	Motor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6885" y="2492895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2.	Debriyaj (Kavrama)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7" name="Picture 6" descr="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2492895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3.	Düz </a:t>
            </a:r>
            <a:r>
              <a:rPr lang="tr-TR" b="1" dirty="0" err="1">
                <a:latin typeface="Arial Narrow" pitchFamily="34" charset="0"/>
              </a:rPr>
              <a:t>Transaks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2511368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4.	Şaft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7" name="Picture 6" descr="1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2511368"/>
            <a:ext cx="6214751" cy="4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5.	Diferansiyel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1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2511368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6.	Arka Aks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7" name="Picture 6" descr="1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2492896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 Arkadan itişli) Düz Şanzımanlı Araç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7.	Lastik ve Tekerlek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7" name="Picture 5" descr="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7609" y="2492896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8" y="1557288"/>
            <a:ext cx="856895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 (Önden motorlu, Arkadan İtişli Otomatik Şanzımanlı) 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Motor &gt;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Tork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Konvertör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>
                <a:latin typeface="Arial Narrow" pitchFamily="34" charset="0"/>
              </a:rPr>
              <a:t>&gt; 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Otomatik </a:t>
            </a:r>
            <a:r>
              <a:rPr lang="tr-TR" b="1" dirty="0" err="1">
                <a:solidFill>
                  <a:srgbClr val="FF0000"/>
                </a:solidFill>
                <a:latin typeface="Arial Narrow" pitchFamily="34" charset="0"/>
              </a:rPr>
              <a:t>Transaks</a:t>
            </a:r>
            <a:r>
              <a:rPr lang="tr-TR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tr-TR" b="1" dirty="0">
                <a:latin typeface="Arial Narrow" pitchFamily="34" charset="0"/>
              </a:rPr>
              <a:t>&gt; Şaft &gt; Diferansiyel &gt; Arka Aks &gt; Lastik ve Tek.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449408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7"/>
            <a:ext cx="431658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DEBRİYAJ (Kavrama - Baskı Balata) </a:t>
            </a:r>
          </a:p>
          <a:p>
            <a:pPr>
              <a:spcAft>
                <a:spcPts val="1200"/>
              </a:spcAft>
            </a:pPr>
            <a:r>
              <a:rPr lang="tr-TR" dirty="0"/>
              <a:t>Dönen bir milin hareketini aynı doğrultuda, diğer bir mile iletmek veya hareketi kesmek için kullanılan bir mekanizmadır.</a:t>
            </a:r>
          </a:p>
          <a:p>
            <a:pPr>
              <a:spcAft>
                <a:spcPts val="1200"/>
              </a:spcAft>
            </a:pPr>
            <a:r>
              <a:rPr lang="tr-TR" dirty="0"/>
              <a:t>Debriyajın görevleri şu şekilde özetlenebilir: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3356992"/>
            <a:ext cx="5328592" cy="3096344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İlk hareket sırasında motorun hareketini tekerleklere tedricen ileterek taşıtın sarsıntısız olarak harekete geçişini sağlamak.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Taşıt hareket halinde iken vites durumlarını değiştirmek için motordan vites kutusuna hareket iletimini geçici olarak kesmek.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Gerekli hallerde motorla güç aktarma organlarının bağlantısını kesmek.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27734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928"/>
          <a:stretch>
            <a:fillRect/>
          </a:stretch>
        </p:blipFill>
        <p:spPr bwMode="auto">
          <a:xfrm>
            <a:off x="3707904" y="2780928"/>
            <a:ext cx="5313673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Araç Hareket İletim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1200"/>
              </a:spcBef>
              <a:buNone/>
            </a:pPr>
            <a:r>
              <a:rPr lang="tr-TR" sz="3400" b="1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HAREKET AKTARMA ORGANLARI:</a:t>
            </a:r>
          </a:p>
          <a:p>
            <a:pPr algn="just">
              <a:spcBef>
                <a:spcPts val="1200"/>
              </a:spcBef>
              <a:buNone/>
            </a:pPr>
            <a:endParaRPr lang="tr-TR" b="1" dirty="0"/>
          </a:p>
          <a:p>
            <a:pPr algn="just">
              <a:spcBef>
                <a:spcPts val="1200"/>
              </a:spcBef>
            </a:pPr>
            <a:r>
              <a:rPr lang="tr-TR" b="1" dirty="0"/>
              <a:t>DEBRİYAJ</a:t>
            </a:r>
          </a:p>
          <a:p>
            <a:pPr algn="just">
              <a:spcBef>
                <a:spcPts val="1200"/>
              </a:spcBef>
            </a:pPr>
            <a:endParaRPr lang="tr-TR" b="1" dirty="0"/>
          </a:p>
          <a:p>
            <a:pPr algn="just">
              <a:spcBef>
                <a:spcPts val="1200"/>
              </a:spcBef>
            </a:pPr>
            <a:r>
              <a:rPr lang="tr-TR" b="1" dirty="0"/>
              <a:t>ŞANZIMAN</a:t>
            </a:r>
          </a:p>
          <a:p>
            <a:pPr algn="just">
              <a:spcBef>
                <a:spcPts val="1200"/>
              </a:spcBef>
            </a:pPr>
            <a:endParaRPr lang="tr-TR" b="1" dirty="0"/>
          </a:p>
          <a:p>
            <a:pPr algn="just">
              <a:spcBef>
                <a:spcPts val="1200"/>
              </a:spcBef>
            </a:pPr>
            <a:r>
              <a:rPr lang="tr-TR" b="1" dirty="0"/>
              <a:t>ŞAFT VEYA TAHRİK MİLİ</a:t>
            </a:r>
          </a:p>
          <a:p>
            <a:pPr algn="just">
              <a:spcBef>
                <a:spcPts val="1200"/>
              </a:spcBef>
            </a:pPr>
            <a:endParaRPr lang="tr-TR" b="1" dirty="0"/>
          </a:p>
          <a:p>
            <a:pPr algn="just">
              <a:spcBef>
                <a:spcPts val="1200"/>
              </a:spcBef>
            </a:pPr>
            <a:r>
              <a:rPr lang="tr-TR" b="1" dirty="0"/>
              <a:t>DİFRANSİYEL</a:t>
            </a:r>
          </a:p>
          <a:p>
            <a:pPr algn="just">
              <a:spcBef>
                <a:spcPts val="1200"/>
              </a:spcBef>
            </a:pPr>
            <a:endParaRPr lang="tr-TR" b="1" dirty="0"/>
          </a:p>
          <a:p>
            <a:pPr algn="just">
              <a:spcBef>
                <a:spcPts val="1200"/>
              </a:spcBef>
            </a:pPr>
            <a:r>
              <a:rPr lang="tr-TR" b="1" dirty="0"/>
              <a:t>AKS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8" y="1557288"/>
            <a:ext cx="8568952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DEBRİYAJ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13298"/>
            <a:ext cx="6264696" cy="426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4025" y="1844824"/>
            <a:ext cx="23399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buSzPct val="150000"/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Sistemde mekanik ve hidrolik çalışan bölümler mevcuttur.</a:t>
            </a:r>
          </a:p>
          <a:p>
            <a:pPr marL="287338" lvl="4" indent="-287338">
              <a:buSzPct val="150000"/>
            </a:pPr>
            <a:endParaRPr lang="tr-TR" dirty="0">
              <a:solidFill>
                <a:schemeClr val="tx2"/>
              </a:solidFill>
              <a:latin typeface="Arial Narrow" pitchFamily="34" charset="0"/>
            </a:endParaRPr>
          </a:p>
          <a:p>
            <a:pPr marL="287338" lvl="4" indent="-287338">
              <a:buSzPct val="150000"/>
              <a:buFontTx/>
              <a:buBlip>
                <a:blip r:embed="rId3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Mekanik çalışma</a:t>
            </a:r>
          </a:p>
          <a:p>
            <a:pPr marL="287338" lvl="4" indent="-287338">
              <a:buSzPct val="150000"/>
              <a:buFontTx/>
              <a:buBlip>
                <a:blip r:embed="rId4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Hidrolik çalışma</a:t>
            </a:r>
          </a:p>
          <a:p>
            <a:pPr marL="287338" lvl="4" indent="-287338">
              <a:buSzPct val="150000"/>
              <a:buFontTx/>
              <a:buBlip>
                <a:blip r:embed="rId5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Debriyaj pedalı</a:t>
            </a:r>
          </a:p>
          <a:p>
            <a:pPr marL="287338" lvl="4" indent="-287338">
              <a:buSzPct val="150000"/>
              <a:buFontTx/>
              <a:buBlip>
                <a:blip r:embed="rId6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İtme çubuğu</a:t>
            </a:r>
          </a:p>
          <a:p>
            <a:pPr marL="287338" lvl="4" indent="-287338">
              <a:buSzPct val="150000"/>
              <a:buFontTx/>
              <a:buBlip>
                <a:blip r:embed="rId7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Ana silindir</a:t>
            </a:r>
          </a:p>
          <a:p>
            <a:pPr marL="287338" lvl="4" indent="-287338">
              <a:buSzPct val="150000"/>
              <a:buFontTx/>
              <a:buBlip>
                <a:blip r:embed="rId8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Hortum</a:t>
            </a:r>
          </a:p>
          <a:p>
            <a:pPr marL="287338" lvl="4" indent="-287338">
              <a:buSzPct val="150000"/>
              <a:buFontTx/>
              <a:buBlip>
                <a:blip r:embed="rId9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Ayırma silindiri</a:t>
            </a:r>
          </a:p>
          <a:p>
            <a:pPr marL="287338" lvl="4" indent="-287338">
              <a:buSzPct val="150000"/>
              <a:buFontTx/>
              <a:buBlip>
                <a:blip r:embed="rId10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Debriyaj çatalı</a:t>
            </a:r>
          </a:p>
          <a:p>
            <a:pPr marL="287338" lvl="4" indent="-287338">
              <a:buSzPct val="150000"/>
              <a:buFontTx/>
              <a:buBlip>
                <a:blip r:embed="rId11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Debriyaj </a:t>
            </a:r>
            <a:r>
              <a:rPr lang="tr-TR" dirty="0" err="1">
                <a:solidFill>
                  <a:schemeClr val="tx2"/>
                </a:solidFill>
                <a:latin typeface="Arial Narrow" pitchFamily="34" charset="0"/>
              </a:rPr>
              <a:t>bilyası</a:t>
            </a:r>
            <a:endParaRPr lang="tr-TR" dirty="0">
              <a:solidFill>
                <a:schemeClr val="tx2"/>
              </a:solidFill>
              <a:latin typeface="Arial Narrow" pitchFamily="34" charset="0"/>
            </a:endParaRPr>
          </a:p>
          <a:p>
            <a:pPr marL="287338" lvl="4" indent="-287338">
              <a:buSzPct val="150000"/>
              <a:buFontTx/>
              <a:buBlip>
                <a:blip r:embed="rId12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Diyafram yay</a:t>
            </a:r>
          </a:p>
          <a:p>
            <a:pPr marL="287338" lvl="4" indent="-287338">
              <a:buSzPct val="150000"/>
              <a:buFontTx/>
              <a:buBlip>
                <a:blip r:embed="rId13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Baskı plakası</a:t>
            </a:r>
          </a:p>
          <a:p>
            <a:pPr marL="287338" lvl="4" indent="-287338">
              <a:buSzPct val="150000"/>
              <a:buFontTx/>
              <a:buBlip>
                <a:blip r:embed="rId14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Debriyaj balatası (diski)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8892480" cy="522920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ŞANZIMAN (VİTES KUTUSU)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Motordan, baskı balata (kavrama) yolu ile aldığı hareketi istenilen </a:t>
            </a:r>
            <a:r>
              <a:rPr lang="tr-TR" dirty="0" err="1"/>
              <a:t>tork</a:t>
            </a:r>
            <a:r>
              <a:rPr lang="tr-TR" dirty="0"/>
              <a:t> değerinde, şaft veya diferansiyele ileten aktarma organıdır.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Sözcük; Fransızca kökenli olup </a:t>
            </a:r>
            <a:r>
              <a:rPr lang="tr-TR" dirty="0" err="1"/>
              <a:t>Boite</a:t>
            </a:r>
            <a:r>
              <a:rPr lang="tr-TR" dirty="0"/>
              <a:t> de </a:t>
            </a:r>
            <a:r>
              <a:rPr lang="tr-TR" dirty="0" err="1"/>
              <a:t>changement'dır</a:t>
            </a:r>
            <a:r>
              <a:rPr lang="tr-TR" dirty="0"/>
              <a:t> (Okunuşu: Buat </a:t>
            </a:r>
            <a:r>
              <a:rPr lang="tr-TR" dirty="0" err="1"/>
              <a:t>dö</a:t>
            </a:r>
            <a:r>
              <a:rPr lang="tr-TR" dirty="0"/>
              <a:t> şanjman). Fransızcadaki anlamı "değişim </a:t>
            </a:r>
            <a:r>
              <a:rPr lang="tr-TR" dirty="0" err="1"/>
              <a:t>kutusu"dur</a:t>
            </a:r>
            <a:r>
              <a:rPr lang="tr-TR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tr-TR" dirty="0"/>
              <a:t>Şanzımanın görevleri;</a:t>
            </a:r>
          </a:p>
          <a:p>
            <a:pPr lvl="1" algn="just">
              <a:spcAft>
                <a:spcPts val="1200"/>
              </a:spcAft>
            </a:pPr>
            <a:r>
              <a:rPr lang="tr-TR" dirty="0"/>
              <a:t>Döndürme momentini arttırarak aracın kalkışını sağlamak (1.vites).</a:t>
            </a:r>
          </a:p>
          <a:p>
            <a:pPr lvl="1" algn="just">
              <a:spcAft>
                <a:spcPts val="1200"/>
              </a:spcAft>
            </a:pPr>
            <a:r>
              <a:rPr lang="tr-TR" dirty="0"/>
              <a:t>Araç dururken motorun çalışır vaziyette kalmasını sağlamak (boş vites).</a:t>
            </a:r>
          </a:p>
          <a:p>
            <a:pPr lvl="1" algn="just">
              <a:spcAft>
                <a:spcPts val="1200"/>
              </a:spcAft>
            </a:pPr>
            <a:r>
              <a:rPr lang="tr-TR" dirty="0"/>
              <a:t>Yol ve trafik durumuna göre araca en uygun olan hızı ve </a:t>
            </a:r>
            <a:r>
              <a:rPr lang="tr-TR" dirty="0" err="1"/>
              <a:t>torku</a:t>
            </a:r>
            <a:r>
              <a:rPr lang="tr-TR" dirty="0"/>
              <a:t> (momenti) sağlamak.</a:t>
            </a:r>
          </a:p>
          <a:p>
            <a:pPr lvl="1" algn="just">
              <a:spcAft>
                <a:spcPts val="1200"/>
              </a:spcAft>
            </a:pPr>
            <a:r>
              <a:rPr lang="tr-TR" dirty="0"/>
              <a:t>Hızlanmanın sağlanması ve geçirilen uygun vites ile yüksek hızlarda dahi ekonomik sürüşün mümkün kılınması.</a:t>
            </a:r>
          </a:p>
          <a:p>
            <a:pPr lvl="1" algn="just">
              <a:spcAft>
                <a:spcPts val="1200"/>
              </a:spcAft>
            </a:pPr>
            <a:r>
              <a:rPr lang="tr-TR" dirty="0"/>
              <a:t>Aracı ileri, geri hareket ettirmesi.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8892480" cy="86409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DİŞLİ ÇARK PRENSİPLERİ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31640" y="2007319"/>
            <a:ext cx="6403975" cy="4518025"/>
            <a:chOff x="480" y="432"/>
            <a:chExt cx="4896" cy="3306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392" y="864"/>
              <a:ext cx="3171" cy="1827"/>
              <a:chOff x="1392" y="960"/>
              <a:chExt cx="3171" cy="1827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587" cy="158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sz="2800">
                    <a:solidFill>
                      <a:schemeClr val="bg1"/>
                    </a:solidFill>
                    <a:latin typeface="Times New Roman" pitchFamily="18" charset="0"/>
                  </a:rPr>
                  <a:t>Z </a:t>
                </a:r>
                <a:r>
                  <a:rPr lang="tr-TR" sz="2000">
                    <a:solidFill>
                      <a:schemeClr val="bg1"/>
                    </a:solidFill>
                    <a:latin typeface="Times New Roman" pitchFamily="18" charset="0"/>
                  </a:rPr>
                  <a:t>ÇIKIŞ</a:t>
                </a:r>
              </a:p>
              <a:p>
                <a:pPr algn="ctr"/>
                <a:r>
                  <a:rPr lang="tr-TR" sz="2000">
                    <a:solidFill>
                      <a:schemeClr val="bg1"/>
                    </a:solidFill>
                    <a:latin typeface="Times New Roman" pitchFamily="18" charset="0"/>
                  </a:rPr>
                  <a:t>10</a:t>
                </a:r>
                <a:endParaRPr lang="en-US" sz="2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392" y="1197"/>
                <a:ext cx="1587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sz="2800" dirty="0">
                    <a:latin typeface="Times New Roman" pitchFamily="18" charset="0"/>
                  </a:rPr>
                  <a:t>Z</a:t>
                </a:r>
                <a:r>
                  <a:rPr lang="tr-TR" sz="2400" dirty="0">
                    <a:latin typeface="Times New Roman" pitchFamily="18" charset="0"/>
                  </a:rPr>
                  <a:t> </a:t>
                </a:r>
                <a:r>
                  <a:rPr lang="tr-TR" sz="2000" dirty="0">
                    <a:latin typeface="Times New Roman" pitchFamily="18" charset="0"/>
                  </a:rPr>
                  <a:t>GİRİŞ</a:t>
                </a:r>
              </a:p>
              <a:p>
                <a:pPr algn="ctr"/>
                <a:r>
                  <a:rPr lang="tr-TR" sz="2000" dirty="0">
                    <a:latin typeface="Times New Roman" pitchFamily="18" charset="0"/>
                  </a:rPr>
                  <a:t>10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1584" y="960"/>
                <a:ext cx="1152" cy="432"/>
              </a:xfrm>
              <a:custGeom>
                <a:avLst/>
                <a:gdLst>
                  <a:gd name="T0" fmla="*/ 457 w 21600"/>
                  <a:gd name="T1" fmla="*/ 5 h 21600"/>
                  <a:gd name="T2" fmla="*/ 87 w 21600"/>
                  <a:gd name="T3" fmla="*/ 211 h 21600"/>
                  <a:gd name="T4" fmla="*/ 493 w 21600"/>
                  <a:gd name="T5" fmla="*/ 69 h 21600"/>
                  <a:gd name="T6" fmla="*/ 1227 w 21600"/>
                  <a:gd name="T7" fmla="*/ 100 h 21600"/>
                  <a:gd name="T8" fmla="*/ 1117 w 21600"/>
                  <a:gd name="T9" fmla="*/ 216 h 21600"/>
                  <a:gd name="T10" fmla="*/ 809 w 21600"/>
                  <a:gd name="T11" fmla="*/ 175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9 w 21600"/>
                  <a:gd name="T19" fmla="*/ 3150 h 21600"/>
                  <a:gd name="T20" fmla="*/ 18431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04" y="7575"/>
                    </a:moveTo>
                    <a:cubicBezTo>
                      <a:pt x="16358" y="4946"/>
                      <a:pt x="13709" y="3270"/>
                      <a:pt x="10800" y="3270"/>
                    </a:cubicBezTo>
                    <a:cubicBezTo>
                      <a:pt x="6720" y="3269"/>
                      <a:pt x="3382" y="6519"/>
                      <a:pt x="3272" y="10597"/>
                    </a:cubicBezTo>
                    <a:lnTo>
                      <a:pt x="3" y="10509"/>
                    </a:lnTo>
                    <a:cubicBezTo>
                      <a:pt x="161" y="4659"/>
                      <a:pt x="4948" y="-1"/>
                      <a:pt x="10800" y="0"/>
                    </a:cubicBezTo>
                    <a:cubicBezTo>
                      <a:pt x="14972" y="0"/>
                      <a:pt x="18772" y="2403"/>
                      <a:pt x="20559" y="6174"/>
                    </a:cubicBezTo>
                    <a:lnTo>
                      <a:pt x="22999" y="5018"/>
                    </a:lnTo>
                    <a:lnTo>
                      <a:pt x="20938" y="10793"/>
                    </a:lnTo>
                    <a:lnTo>
                      <a:pt x="15164" y="8731"/>
                    </a:lnTo>
                    <a:lnTo>
                      <a:pt x="17604" y="75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 flipH="1">
                <a:off x="3264" y="960"/>
                <a:ext cx="1056" cy="432"/>
              </a:xfrm>
              <a:custGeom>
                <a:avLst/>
                <a:gdLst>
                  <a:gd name="T0" fmla="*/ 419 w 21600"/>
                  <a:gd name="T1" fmla="*/ 5 h 21600"/>
                  <a:gd name="T2" fmla="*/ 80 w 21600"/>
                  <a:gd name="T3" fmla="*/ 211 h 21600"/>
                  <a:gd name="T4" fmla="*/ 452 w 21600"/>
                  <a:gd name="T5" fmla="*/ 69 h 21600"/>
                  <a:gd name="T6" fmla="*/ 1124 w 21600"/>
                  <a:gd name="T7" fmla="*/ 100 h 21600"/>
                  <a:gd name="T8" fmla="*/ 1024 w 21600"/>
                  <a:gd name="T9" fmla="*/ 216 h 21600"/>
                  <a:gd name="T10" fmla="*/ 741 w 21600"/>
                  <a:gd name="T11" fmla="*/ 175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50 h 21600"/>
                  <a:gd name="T20" fmla="*/ 1843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04" y="7575"/>
                    </a:moveTo>
                    <a:cubicBezTo>
                      <a:pt x="16358" y="4946"/>
                      <a:pt x="13709" y="3270"/>
                      <a:pt x="10800" y="3270"/>
                    </a:cubicBezTo>
                    <a:cubicBezTo>
                      <a:pt x="6720" y="3269"/>
                      <a:pt x="3382" y="6519"/>
                      <a:pt x="3272" y="10597"/>
                    </a:cubicBezTo>
                    <a:lnTo>
                      <a:pt x="3" y="10509"/>
                    </a:lnTo>
                    <a:cubicBezTo>
                      <a:pt x="161" y="4659"/>
                      <a:pt x="4948" y="-1"/>
                      <a:pt x="10800" y="0"/>
                    </a:cubicBezTo>
                    <a:cubicBezTo>
                      <a:pt x="14972" y="0"/>
                      <a:pt x="18772" y="2403"/>
                      <a:pt x="20559" y="6174"/>
                    </a:cubicBezTo>
                    <a:lnTo>
                      <a:pt x="22999" y="5018"/>
                    </a:lnTo>
                    <a:lnTo>
                      <a:pt x="20938" y="10793"/>
                    </a:lnTo>
                    <a:lnTo>
                      <a:pt x="15164" y="8731"/>
                    </a:lnTo>
                    <a:lnTo>
                      <a:pt x="17604" y="75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864" y="432"/>
              <a:ext cx="34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tr-TR" b="1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80" y="2784"/>
              <a:ext cx="48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İKİ EŞİT DİŞLİ : Hareket yönü ters, Hız ve </a:t>
              </a:r>
              <a:r>
                <a:rPr lang="tr-TR" dirty="0" err="1">
                  <a:latin typeface="Arial Narrow" pitchFamily="34" charset="0"/>
                </a:rPr>
                <a:t>Tork</a:t>
              </a:r>
              <a:r>
                <a:rPr lang="tr-TR" dirty="0">
                  <a:latin typeface="Arial Narrow" pitchFamily="34" charset="0"/>
                </a:rPr>
                <a:t> eşittir.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76" y="3168"/>
              <a:ext cx="4751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Dişli Oranı (r) = Z ÇIKIŞ / Z GİRİŞ = 10 / 10 = 1</a:t>
              </a:r>
            </a:p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r = 1</a:t>
              </a:r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8892480" cy="86409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DİŞLİ ÇARK PRENSİPLERİ</a:t>
            </a:r>
          </a:p>
        </p:txBody>
      </p:sp>
      <p:grpSp>
        <p:nvGrpSpPr>
          <p:cNvPr id="19" name="18 Grup"/>
          <p:cNvGrpSpPr/>
          <p:nvPr/>
        </p:nvGrpSpPr>
        <p:grpSpPr>
          <a:xfrm>
            <a:off x="683568" y="2348880"/>
            <a:ext cx="7772400" cy="4284663"/>
            <a:chOff x="762000" y="1219200"/>
            <a:chExt cx="7772400" cy="4284663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555875" y="23495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latin typeface="Times New Roman" pitchFamily="18" charset="0"/>
                </a:rPr>
                <a:t>Z</a:t>
              </a:r>
              <a:r>
                <a:rPr lang="tr-TR" sz="2400">
                  <a:latin typeface="Times New Roman" pitchFamily="18" charset="0"/>
                </a:rPr>
                <a:t> </a:t>
              </a:r>
              <a:r>
                <a:rPr lang="tr-TR" sz="2000">
                  <a:latin typeface="Times New Roman" pitchFamily="18" charset="0"/>
                </a:rPr>
                <a:t>GİRİŞ</a:t>
              </a:r>
            </a:p>
            <a:p>
              <a:pPr algn="ctr"/>
              <a:r>
                <a:rPr lang="tr-TR" sz="2000">
                  <a:latin typeface="Times New Roman" pitchFamily="18" charset="0"/>
                </a:rPr>
                <a:t>10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886200" y="1524000"/>
              <a:ext cx="2519363" cy="25193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Times New Roman" pitchFamily="18" charset="0"/>
                </a:rPr>
                <a:t>Z </a:t>
              </a:r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ÇIKIŞ</a:t>
              </a:r>
            </a:p>
            <a:p>
              <a:pPr algn="ctr"/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30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 flipH="1">
              <a:off x="4267200" y="1219200"/>
              <a:ext cx="1676400" cy="685800"/>
            </a:xfrm>
            <a:custGeom>
              <a:avLst/>
              <a:gdLst>
                <a:gd name="T0" fmla="*/ 665205 w 21600"/>
                <a:gd name="T1" fmla="*/ 7366 h 21600"/>
                <a:gd name="T2" fmla="*/ 127127 w 21600"/>
                <a:gd name="T3" fmla="*/ 335058 h 21600"/>
                <a:gd name="T4" fmla="*/ 717592 w 21600"/>
                <a:gd name="T5" fmla="*/ 108966 h 21600"/>
                <a:gd name="T6" fmla="*/ 1784978 w 21600"/>
                <a:gd name="T7" fmla="*/ 159322 h 21600"/>
                <a:gd name="T8" fmla="*/ 1625021 w 21600"/>
                <a:gd name="T9" fmla="*/ 342678 h 21600"/>
                <a:gd name="T10" fmla="*/ 1176895 w 21600"/>
                <a:gd name="T11" fmla="*/ 27720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843213" y="2205038"/>
              <a:ext cx="762000" cy="304800"/>
            </a:xfrm>
            <a:custGeom>
              <a:avLst/>
              <a:gdLst>
                <a:gd name="T0" fmla="*/ 302366 w 21600"/>
                <a:gd name="T1" fmla="*/ 3274 h 21600"/>
                <a:gd name="T2" fmla="*/ 57785 w 21600"/>
                <a:gd name="T3" fmla="*/ 148915 h 21600"/>
                <a:gd name="T4" fmla="*/ 326178 w 21600"/>
                <a:gd name="T5" fmla="*/ 48429 h 21600"/>
                <a:gd name="T6" fmla="*/ 811354 w 21600"/>
                <a:gd name="T7" fmla="*/ 70810 h 21600"/>
                <a:gd name="T8" fmla="*/ 738646 w 21600"/>
                <a:gd name="T9" fmla="*/ 152301 h 21600"/>
                <a:gd name="T10" fmla="*/ 534952 w 21600"/>
                <a:gd name="T11" fmla="*/ 12320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62000" y="4267200"/>
              <a:ext cx="777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KÜÇÜK DİŞLİDEN BÜYÜK DİŞLİYE : Hareket yönü ters, Hız azalır, </a:t>
              </a:r>
              <a:r>
                <a:rPr lang="tr-TR" dirty="0" err="1">
                  <a:latin typeface="Arial Narrow" pitchFamily="34" charset="0"/>
                </a:rPr>
                <a:t>Tork</a:t>
              </a:r>
              <a:r>
                <a:rPr lang="tr-TR" dirty="0">
                  <a:latin typeface="Arial Narrow" pitchFamily="34" charset="0"/>
                </a:rPr>
                <a:t> artar.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900113" y="4724400"/>
              <a:ext cx="75438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Dişli Oranı (r) = Z ÇIKIŞ / Z GİRİŞ = 30 / 10 = 3</a:t>
              </a:r>
            </a:p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r = 3</a:t>
              </a:r>
              <a:endParaRPr lang="en-US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8892480" cy="86409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DİŞLİ ÇARK PRENSİPLERİ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755576" y="2248172"/>
            <a:ext cx="7772400" cy="4421188"/>
            <a:chOff x="755650" y="1371600"/>
            <a:chExt cx="7772400" cy="4421188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209800" y="1747838"/>
              <a:ext cx="2519363" cy="2519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latin typeface="Times New Roman" pitchFamily="18" charset="0"/>
                </a:rPr>
                <a:t>Z</a:t>
              </a:r>
              <a:r>
                <a:rPr lang="tr-TR" sz="2400">
                  <a:latin typeface="Times New Roman" pitchFamily="18" charset="0"/>
                </a:rPr>
                <a:t> </a:t>
              </a:r>
              <a:r>
                <a:rPr lang="tr-TR" sz="2000">
                  <a:latin typeface="Times New Roman" pitchFamily="18" charset="0"/>
                </a:rPr>
                <a:t>GİRİŞ</a:t>
              </a:r>
            </a:p>
            <a:p>
              <a:pPr algn="ctr"/>
              <a:r>
                <a:rPr lang="tr-TR" sz="2000">
                  <a:latin typeface="Times New Roman" pitchFamily="18" charset="0"/>
                </a:rPr>
                <a:t>20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4724400" y="2057400"/>
              <a:ext cx="1905000" cy="19097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Times New Roman" pitchFamily="18" charset="0"/>
                </a:rPr>
                <a:t>Z </a:t>
              </a:r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ÇIKIŞ</a:t>
              </a:r>
            </a:p>
            <a:p>
              <a:pPr algn="ctr"/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15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2514600" y="1371600"/>
              <a:ext cx="1828800" cy="685800"/>
            </a:xfrm>
            <a:custGeom>
              <a:avLst/>
              <a:gdLst>
                <a:gd name="T0" fmla="*/ 725678 w 21600"/>
                <a:gd name="T1" fmla="*/ 7366 h 21600"/>
                <a:gd name="T2" fmla="*/ 138684 w 21600"/>
                <a:gd name="T3" fmla="*/ 335058 h 21600"/>
                <a:gd name="T4" fmla="*/ 782828 w 21600"/>
                <a:gd name="T5" fmla="*/ 108966 h 21600"/>
                <a:gd name="T6" fmla="*/ 1947249 w 21600"/>
                <a:gd name="T7" fmla="*/ 159322 h 21600"/>
                <a:gd name="T8" fmla="*/ 1772751 w 21600"/>
                <a:gd name="T9" fmla="*/ 342678 h 21600"/>
                <a:gd name="T10" fmla="*/ 1283885 w 21600"/>
                <a:gd name="T11" fmla="*/ 27720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 flipH="1">
              <a:off x="4953000" y="1752600"/>
              <a:ext cx="1371600" cy="533400"/>
            </a:xfrm>
            <a:custGeom>
              <a:avLst/>
              <a:gdLst>
                <a:gd name="T0" fmla="*/ 544259 w 21600"/>
                <a:gd name="T1" fmla="*/ 5729 h 21600"/>
                <a:gd name="T2" fmla="*/ 104013 w 21600"/>
                <a:gd name="T3" fmla="*/ 260600 h 21600"/>
                <a:gd name="T4" fmla="*/ 587121 w 21600"/>
                <a:gd name="T5" fmla="*/ 84751 h 21600"/>
                <a:gd name="T6" fmla="*/ 1460436 w 21600"/>
                <a:gd name="T7" fmla="*/ 123917 h 21600"/>
                <a:gd name="T8" fmla="*/ 1329563 w 21600"/>
                <a:gd name="T9" fmla="*/ 266527 h 21600"/>
                <a:gd name="T10" fmla="*/ 962914 w 21600"/>
                <a:gd name="T11" fmla="*/ 21560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55650" y="4437063"/>
              <a:ext cx="7772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BÜYÜK DİŞLİDEN KÜÇÜK DİŞLİYE : Hareket yönü ters, Hız artar, Tork azalır.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900113" y="5013325"/>
              <a:ext cx="75438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Dişli Oranı (r) = Z ÇIKIŞ / Z GİRİŞ = 15 / 20 = 0.75</a:t>
              </a:r>
            </a:p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r = 0.75</a:t>
              </a:r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8892480" cy="86409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b="1" dirty="0">
                <a:solidFill>
                  <a:srgbClr val="002060"/>
                </a:solidFill>
              </a:rPr>
              <a:t>DİŞLİ ÇARK PRENSİPLERİ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539750" y="2392064"/>
            <a:ext cx="8210550" cy="4205288"/>
            <a:chOff x="539750" y="1371600"/>
            <a:chExt cx="8210550" cy="4205288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214438" y="1747838"/>
              <a:ext cx="2519362" cy="2519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latin typeface="Times New Roman" pitchFamily="18" charset="0"/>
                </a:rPr>
                <a:t>Z</a:t>
              </a:r>
              <a:r>
                <a:rPr lang="tr-TR" sz="2400">
                  <a:latin typeface="Times New Roman" pitchFamily="18" charset="0"/>
                </a:rPr>
                <a:t> </a:t>
              </a:r>
              <a:r>
                <a:rPr lang="tr-TR" sz="2000">
                  <a:latin typeface="Times New Roman" pitchFamily="18" charset="0"/>
                </a:rPr>
                <a:t>GİRİŞ</a:t>
              </a:r>
            </a:p>
            <a:p>
              <a:pPr algn="ctr"/>
              <a:r>
                <a:rPr lang="tr-TR" sz="2000">
                  <a:latin typeface="Times New Roman" pitchFamily="18" charset="0"/>
                </a:rPr>
                <a:t>10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79838" y="2205038"/>
              <a:ext cx="1676400" cy="16049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latin typeface="Times New Roman" pitchFamily="18" charset="0"/>
                </a:rPr>
                <a:t>Z</a:t>
              </a:r>
              <a:r>
                <a:rPr lang="tr-TR" sz="2400">
                  <a:latin typeface="Times New Roman" pitchFamily="18" charset="0"/>
                </a:rPr>
                <a:t> </a:t>
              </a:r>
              <a:r>
                <a:rPr lang="tr-TR" sz="2000">
                  <a:latin typeface="Times New Roman" pitchFamily="18" charset="0"/>
                </a:rPr>
                <a:t>GİRİŞ</a:t>
              </a:r>
            </a:p>
            <a:p>
              <a:pPr algn="ctr"/>
              <a:r>
                <a:rPr lang="tr-TR" sz="2000">
                  <a:latin typeface="Times New Roman" pitchFamily="18" charset="0"/>
                </a:rPr>
                <a:t>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5508625" y="1773238"/>
              <a:ext cx="2519363" cy="25193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Times New Roman" pitchFamily="18" charset="0"/>
                </a:rPr>
                <a:t>Z </a:t>
              </a:r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ÇIKIŞ</a:t>
              </a:r>
            </a:p>
            <a:p>
              <a:pPr algn="ctr"/>
              <a:r>
                <a:rPr lang="tr-TR" sz="2000">
                  <a:solidFill>
                    <a:schemeClr val="bg1"/>
                  </a:solidFill>
                  <a:latin typeface="Times New Roman" pitchFamily="18" charset="0"/>
                </a:rPr>
                <a:t>10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447800" y="1371600"/>
              <a:ext cx="1828800" cy="685800"/>
            </a:xfrm>
            <a:custGeom>
              <a:avLst/>
              <a:gdLst>
                <a:gd name="T0" fmla="*/ 725678 w 21600"/>
                <a:gd name="T1" fmla="*/ 7366 h 21600"/>
                <a:gd name="T2" fmla="*/ 138684 w 21600"/>
                <a:gd name="T3" fmla="*/ 335058 h 21600"/>
                <a:gd name="T4" fmla="*/ 782828 w 21600"/>
                <a:gd name="T5" fmla="*/ 108966 h 21600"/>
                <a:gd name="T6" fmla="*/ 1947249 w 21600"/>
                <a:gd name="T7" fmla="*/ 159322 h 21600"/>
                <a:gd name="T8" fmla="*/ 1772751 w 21600"/>
                <a:gd name="T9" fmla="*/ 342678 h 21600"/>
                <a:gd name="T10" fmla="*/ 1283885 w 21600"/>
                <a:gd name="T11" fmla="*/ 27720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flipH="1">
              <a:off x="3733800" y="1905000"/>
              <a:ext cx="1676400" cy="685800"/>
            </a:xfrm>
            <a:custGeom>
              <a:avLst/>
              <a:gdLst>
                <a:gd name="T0" fmla="*/ 665205 w 21600"/>
                <a:gd name="T1" fmla="*/ 7366 h 21600"/>
                <a:gd name="T2" fmla="*/ 127127 w 21600"/>
                <a:gd name="T3" fmla="*/ 335058 h 21600"/>
                <a:gd name="T4" fmla="*/ 717592 w 21600"/>
                <a:gd name="T5" fmla="*/ 108966 h 21600"/>
                <a:gd name="T6" fmla="*/ 1784978 w 21600"/>
                <a:gd name="T7" fmla="*/ 159322 h 21600"/>
                <a:gd name="T8" fmla="*/ 1625021 w 21600"/>
                <a:gd name="T9" fmla="*/ 342678 h 21600"/>
                <a:gd name="T10" fmla="*/ 1176895 w 21600"/>
                <a:gd name="T11" fmla="*/ 27720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715000" y="1447800"/>
              <a:ext cx="1828800" cy="685800"/>
            </a:xfrm>
            <a:custGeom>
              <a:avLst/>
              <a:gdLst>
                <a:gd name="T0" fmla="*/ 725678 w 21600"/>
                <a:gd name="T1" fmla="*/ 7366 h 21600"/>
                <a:gd name="T2" fmla="*/ 138684 w 21600"/>
                <a:gd name="T3" fmla="*/ 335058 h 21600"/>
                <a:gd name="T4" fmla="*/ 782828 w 21600"/>
                <a:gd name="T5" fmla="*/ 108966 h 21600"/>
                <a:gd name="T6" fmla="*/ 1947249 w 21600"/>
                <a:gd name="T7" fmla="*/ 159322 h 21600"/>
                <a:gd name="T8" fmla="*/ 1772751 w 21600"/>
                <a:gd name="T9" fmla="*/ 342678 h 21600"/>
                <a:gd name="T10" fmla="*/ 1283885 w 21600"/>
                <a:gd name="T11" fmla="*/ 27720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04" y="7575"/>
                  </a:moveTo>
                  <a:cubicBezTo>
                    <a:pt x="16358" y="4946"/>
                    <a:pt x="13709" y="3270"/>
                    <a:pt x="10800" y="3270"/>
                  </a:cubicBezTo>
                  <a:cubicBezTo>
                    <a:pt x="6720" y="3269"/>
                    <a:pt x="3382" y="6519"/>
                    <a:pt x="3272" y="10597"/>
                  </a:cubicBezTo>
                  <a:lnTo>
                    <a:pt x="3" y="10509"/>
                  </a:lnTo>
                  <a:cubicBezTo>
                    <a:pt x="161" y="4659"/>
                    <a:pt x="4948" y="-1"/>
                    <a:pt x="10800" y="0"/>
                  </a:cubicBezTo>
                  <a:cubicBezTo>
                    <a:pt x="14972" y="0"/>
                    <a:pt x="18772" y="2403"/>
                    <a:pt x="20559" y="6174"/>
                  </a:cubicBezTo>
                  <a:lnTo>
                    <a:pt x="22999" y="5018"/>
                  </a:lnTo>
                  <a:lnTo>
                    <a:pt x="20938" y="10793"/>
                  </a:lnTo>
                  <a:lnTo>
                    <a:pt x="15164" y="8731"/>
                  </a:lnTo>
                  <a:lnTo>
                    <a:pt x="17604" y="7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39750" y="4437063"/>
              <a:ext cx="821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>
                  <a:latin typeface="Arial Narrow" pitchFamily="34" charset="0"/>
                </a:rPr>
                <a:t>ARA DİŞLİ : Hareket yönü aynı olup, dişli oranına etkisi yoktur.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331913" y="4797425"/>
              <a:ext cx="7126287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Dişli Oranı (r) = Z ÇIKIŞ / Z GİRİŞ = 10 / 10 = 1</a:t>
              </a:r>
            </a:p>
            <a:p>
              <a:pPr algn="ctr">
                <a:spcBef>
                  <a:spcPct val="50000"/>
                </a:spcBef>
              </a:pPr>
              <a:r>
                <a:rPr lang="tr-TR" dirty="0">
                  <a:latin typeface="Arial Narrow" pitchFamily="34" charset="0"/>
                </a:rPr>
                <a:t>r = 1</a:t>
              </a:r>
              <a:endParaRPr lang="en-US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pic>
        <p:nvPicPr>
          <p:cNvPr id="20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2883" y="2398613"/>
            <a:ext cx="5329237" cy="3622675"/>
          </a:xfrm>
          <a:prstGeom prst="rect">
            <a:avLst/>
          </a:prstGeom>
          <a:noFill/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96855" y="4165576"/>
            <a:ext cx="3095625" cy="26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buSzPct val="150000"/>
              <a:buFontTx/>
              <a:buBlip>
                <a:blip r:embed="rId3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Motor	                           	</a:t>
            </a:r>
          </a:p>
          <a:p>
            <a:pPr marL="287338" lvl="4" indent="-287338">
              <a:buSzPct val="150000"/>
              <a:buFontTx/>
              <a:buBlip>
                <a:blip r:embed="rId4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Debriyaj</a:t>
            </a:r>
          </a:p>
          <a:p>
            <a:pPr marL="287338" lvl="4" indent="-287338">
              <a:buSzPct val="150000"/>
              <a:buFontTx/>
              <a:buBlip>
                <a:blip r:embed="rId5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Giriş mili</a:t>
            </a:r>
          </a:p>
          <a:p>
            <a:pPr marL="287338" lvl="4" indent="-287338">
              <a:buSzPct val="150000"/>
              <a:buFontTx/>
              <a:buBlip>
                <a:blip r:embed="rId6"/>
              </a:buBlip>
            </a:pPr>
            <a:r>
              <a:rPr lang="tr-TR" dirty="0" err="1">
                <a:solidFill>
                  <a:schemeClr val="tx2"/>
                </a:solidFill>
                <a:latin typeface="Arial Narrow" pitchFamily="34" charset="0"/>
              </a:rPr>
              <a:t>Senkromeç</a:t>
            </a: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 kayıcısı</a:t>
            </a:r>
          </a:p>
          <a:p>
            <a:pPr marL="287338" lvl="4" indent="-287338">
              <a:buSzPct val="150000"/>
              <a:buFontTx/>
              <a:buBlip>
                <a:blip r:embed="rId7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Vites kolu</a:t>
            </a:r>
          </a:p>
          <a:p>
            <a:pPr marL="287338" lvl="4" indent="-287338">
              <a:buSzPct val="150000"/>
              <a:buFontTx/>
              <a:buBlip>
                <a:blip r:embed="rId8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Çıkış mili</a:t>
            </a:r>
          </a:p>
          <a:p>
            <a:pPr marL="287338" lvl="4" indent="-287338">
              <a:buSzPct val="150000"/>
              <a:buFontTx/>
              <a:buBlip>
                <a:blip r:embed="rId9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Diferansiyel</a:t>
            </a:r>
          </a:p>
          <a:p>
            <a:pPr marL="287338" lvl="4" indent="-287338">
              <a:buSzPct val="150000"/>
              <a:buFontTx/>
              <a:buBlip>
                <a:blip r:embed="rId10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Tahrik şaftı</a:t>
            </a:r>
          </a:p>
          <a:p>
            <a:pPr marL="287338" lvl="4" indent="-287338">
              <a:buSzPct val="150000"/>
              <a:buFontTx/>
              <a:buBlip>
                <a:blip r:embed="rId11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Tekerlekler</a:t>
            </a:r>
          </a:p>
        </p:txBody>
      </p:sp>
      <p:sp>
        <p:nvSpPr>
          <p:cNvPr id="22" name="21 Dikdörtgen"/>
          <p:cNvSpPr/>
          <p:nvPr/>
        </p:nvSpPr>
        <p:spPr>
          <a:xfrm>
            <a:off x="251520" y="170080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tr-TR" sz="2400" b="1" dirty="0">
                <a:solidFill>
                  <a:srgbClr val="002060"/>
                </a:solidFill>
              </a:rPr>
              <a:t>ŞANZIMANIN PARÇALARI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75074" y="1700808"/>
            <a:ext cx="3105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08" y="1484784"/>
            <a:ext cx="8229600" cy="645697"/>
          </a:xfrm>
        </p:spPr>
        <p:txBody>
          <a:bodyPr/>
          <a:lstStyle/>
          <a:p>
            <a:pPr>
              <a:buNone/>
            </a:pPr>
            <a:r>
              <a:rPr lang="tr-TR" b="1" dirty="0">
                <a:solidFill>
                  <a:srgbClr val="002060"/>
                </a:solidFill>
              </a:rPr>
              <a:t>Diferansiyel</a:t>
            </a:r>
          </a:p>
          <a:p>
            <a:endParaRPr lang="tr-T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4488" y="2204988"/>
            <a:ext cx="2627312" cy="42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buSzPct val="150000"/>
            </a:pPr>
            <a:r>
              <a:rPr lang="tr-TR" dirty="0">
                <a:latin typeface="Arial Narrow" pitchFamily="34" charset="0"/>
              </a:rPr>
              <a:t>Diferansiyel aşağıdaki fonksiyonlara sahiptir:</a:t>
            </a:r>
          </a:p>
          <a:p>
            <a:pPr marL="287338" lvl="4" indent="-287338">
              <a:buSzPct val="150000"/>
            </a:pPr>
            <a:endParaRPr lang="tr-TR" dirty="0">
              <a:latin typeface="Arial Narrow" pitchFamily="34" charset="0"/>
            </a:endParaRPr>
          </a:p>
          <a:p>
            <a:pPr marL="287338" lvl="4" indent="-287338">
              <a:spcAft>
                <a:spcPts val="1200"/>
              </a:spcAft>
              <a:buSzPct val="150000"/>
              <a:buFontTx/>
              <a:buBlip>
                <a:blip r:embed="rId2"/>
              </a:buBlip>
            </a:pPr>
            <a:r>
              <a:rPr lang="tr-TR" dirty="0">
                <a:latin typeface="Arial Narrow" pitchFamily="34" charset="0"/>
              </a:rPr>
              <a:t>Redüksiyon fonksiyonu</a:t>
            </a:r>
            <a:br>
              <a:rPr lang="tr-TR" dirty="0">
                <a:latin typeface="Arial Narrow" pitchFamily="34" charset="0"/>
              </a:rPr>
            </a:br>
            <a:r>
              <a:rPr lang="tr-TR" dirty="0">
                <a:latin typeface="Arial Narrow" pitchFamily="34" charset="0"/>
              </a:rPr>
              <a:t>Ayna mahruti farkından dolayı hız düşümü sağlar.</a:t>
            </a:r>
          </a:p>
          <a:p>
            <a:pPr marL="287338" lvl="4" indent="-287338">
              <a:spcAft>
                <a:spcPts val="1200"/>
              </a:spcAft>
              <a:buSzPct val="150000"/>
              <a:buFontTx/>
              <a:buBlip>
                <a:blip r:embed="rId3"/>
              </a:buBlip>
            </a:pPr>
            <a:r>
              <a:rPr lang="tr-TR" dirty="0">
                <a:latin typeface="Arial Narrow" pitchFamily="34" charset="0"/>
              </a:rPr>
              <a:t>Diferansiyel fonksiyonu</a:t>
            </a:r>
            <a:br>
              <a:rPr lang="tr-TR" dirty="0">
                <a:latin typeface="Arial Narrow" pitchFamily="34" charset="0"/>
              </a:rPr>
            </a:br>
            <a:r>
              <a:rPr lang="tr-TR" dirty="0">
                <a:latin typeface="Arial Narrow" pitchFamily="34" charset="0"/>
              </a:rPr>
              <a:t>Virajlarda tekerleklerin farklı hızda dönmesini sağlar.</a:t>
            </a:r>
          </a:p>
          <a:p>
            <a:pPr marL="287338" lvl="4" indent="-287338">
              <a:spcAft>
                <a:spcPts val="1200"/>
              </a:spcAft>
              <a:buSzPct val="150000"/>
              <a:buFontTx/>
              <a:buBlip>
                <a:blip r:embed="rId4"/>
              </a:buBlip>
            </a:pPr>
            <a:r>
              <a:rPr lang="tr-TR" dirty="0">
                <a:latin typeface="Arial Narrow" pitchFamily="34" charset="0"/>
              </a:rPr>
              <a:t>Hareketi 90° çevirir.</a:t>
            </a:r>
            <a:br>
              <a:rPr lang="tr-TR" dirty="0">
                <a:latin typeface="Arial Narrow" pitchFamily="34" charset="0"/>
              </a:rPr>
            </a:br>
            <a:r>
              <a:rPr lang="tr-TR" dirty="0">
                <a:latin typeface="Arial Narrow" pitchFamily="34" charset="0"/>
              </a:rPr>
              <a:t>Arkadan itişli araçlarda şaftın hareketi 90° çevrilip tekerleklere iletilir.</a:t>
            </a:r>
          </a:p>
        </p:txBody>
      </p:sp>
      <p:pic>
        <p:nvPicPr>
          <p:cNvPr id="5" name="Picture 5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386" y="1671004"/>
            <a:ext cx="6192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085184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08" y="1484784"/>
            <a:ext cx="8229600" cy="645697"/>
          </a:xfrm>
        </p:spPr>
        <p:txBody>
          <a:bodyPr/>
          <a:lstStyle/>
          <a:p>
            <a:pPr>
              <a:buNone/>
            </a:pPr>
            <a:r>
              <a:rPr lang="tr-TR" sz="2400" b="1" dirty="0">
                <a:solidFill>
                  <a:srgbClr val="002060"/>
                </a:solidFill>
              </a:rPr>
              <a:t>Şaft (Kadran Mili)</a:t>
            </a:r>
          </a:p>
          <a:p>
            <a:endParaRPr lang="tr-TR" dirty="0"/>
          </a:p>
        </p:txBody>
      </p:sp>
      <p:grpSp>
        <p:nvGrpSpPr>
          <p:cNvPr id="9" name="8 Grup"/>
          <p:cNvGrpSpPr/>
          <p:nvPr/>
        </p:nvGrpSpPr>
        <p:grpSpPr>
          <a:xfrm>
            <a:off x="288702" y="2060848"/>
            <a:ext cx="2051050" cy="4032448"/>
            <a:chOff x="467544" y="2060849"/>
            <a:chExt cx="2051050" cy="403244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7544" y="2060849"/>
              <a:ext cx="2051050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lvl="4" indent="-287338">
                <a:buSzPct val="150000"/>
              </a:pPr>
              <a:r>
                <a:rPr lang="tr-TR" dirty="0">
                  <a:latin typeface="Arial Narrow" pitchFamily="34" charset="0"/>
                </a:rPr>
                <a:t>Değişik açılardaki</a:t>
              </a:r>
            </a:p>
            <a:p>
              <a:pPr marL="287338" lvl="4" indent="-287338">
                <a:buSzPct val="150000"/>
              </a:pPr>
              <a:r>
                <a:rPr lang="tr-TR" dirty="0">
                  <a:latin typeface="Arial Narrow" pitchFamily="34" charset="0"/>
                </a:rPr>
                <a:t>yumuşak güç</a:t>
              </a:r>
            </a:p>
            <a:p>
              <a:pPr marL="287338" lvl="4" indent="-287338">
                <a:buSzPct val="150000"/>
              </a:pPr>
              <a:r>
                <a:rPr lang="tr-TR" dirty="0">
                  <a:latin typeface="Arial Narrow" pitchFamily="34" charset="0"/>
                </a:rPr>
                <a:t>aktarımını sağlamak</a:t>
              </a:r>
            </a:p>
            <a:p>
              <a:pPr marL="287338" lvl="4" indent="-287338">
                <a:buSzPct val="150000"/>
              </a:pPr>
              <a:r>
                <a:rPr lang="tr-TR" dirty="0">
                  <a:latin typeface="Arial Narrow" pitchFamily="34" charset="0"/>
                </a:rPr>
                <a:t>için Kardan Mafsalları</a:t>
              </a:r>
            </a:p>
            <a:p>
              <a:pPr marL="287338" lvl="4" indent="-287338">
                <a:buSzPct val="150000"/>
              </a:pPr>
              <a:r>
                <a:rPr lang="tr-TR" dirty="0">
                  <a:latin typeface="Arial Narrow" pitchFamily="34" charset="0"/>
                </a:rPr>
                <a:t>kullanılmıştır.</a:t>
              </a:r>
            </a:p>
            <a:p>
              <a:pPr marL="287338" lvl="4" indent="-287338">
                <a:buSzPct val="150000"/>
              </a:pPr>
              <a:endParaRPr lang="tr-TR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9552" y="3717827"/>
              <a:ext cx="1619250" cy="230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lvl="4" indent="-287338">
                <a:buSzPct val="150000"/>
                <a:buFontTx/>
                <a:buBlip>
                  <a:blip r:embed="rId2"/>
                </a:buBlip>
              </a:pPr>
              <a:r>
                <a:rPr lang="tr-TR" dirty="0">
                  <a:latin typeface="Arial Narrow" pitchFamily="34" charset="0"/>
                </a:rPr>
                <a:t>3 mafsallı tip</a:t>
              </a:r>
            </a:p>
            <a:p>
              <a:pPr marL="287338" lvl="4" indent="-287338">
                <a:buSzPct val="150000"/>
                <a:buFontTx/>
                <a:buBlip>
                  <a:blip r:embed="rId3"/>
                </a:buBlip>
              </a:pPr>
              <a:r>
                <a:rPr lang="tr-TR" dirty="0">
                  <a:latin typeface="Arial Narrow" pitchFamily="34" charset="0"/>
                </a:rPr>
                <a:t>2 mafsallı tip</a:t>
              </a:r>
            </a:p>
            <a:p>
              <a:pPr marL="287338" lvl="4" indent="-287338">
                <a:buSzPct val="150000"/>
              </a:pPr>
              <a:endParaRPr lang="tr-TR" dirty="0">
                <a:latin typeface="Arial Narrow" pitchFamily="34" charset="0"/>
              </a:endParaRPr>
            </a:p>
            <a:p>
              <a:pPr marL="287338" lvl="4" indent="-287338">
                <a:buSzPct val="150000"/>
                <a:buFontTx/>
                <a:buBlip>
                  <a:blip r:embed="rId4"/>
                </a:buBlip>
              </a:pPr>
              <a:r>
                <a:rPr lang="tr-TR" dirty="0">
                  <a:latin typeface="Arial Narrow" pitchFamily="34" charset="0"/>
                </a:rPr>
                <a:t>Kardan mafsalı</a:t>
              </a:r>
            </a:p>
            <a:p>
              <a:pPr marL="287338" lvl="4" indent="-287338">
                <a:buSzPct val="150000"/>
                <a:buFontTx/>
                <a:buBlip>
                  <a:blip r:embed="rId5"/>
                </a:buBlip>
              </a:pPr>
              <a:r>
                <a:rPr lang="tr-TR" dirty="0">
                  <a:latin typeface="Arial Narrow" pitchFamily="34" charset="0"/>
                </a:rPr>
                <a:t>Askı </a:t>
              </a:r>
              <a:r>
                <a:rPr lang="tr-TR" dirty="0" err="1">
                  <a:latin typeface="Arial Narrow" pitchFamily="34" charset="0"/>
                </a:rPr>
                <a:t>bilyası</a:t>
              </a:r>
              <a:endParaRPr lang="tr-TR" dirty="0">
                <a:latin typeface="Arial Narrow" pitchFamily="34" charset="0"/>
              </a:endParaRPr>
            </a:p>
            <a:p>
              <a:pPr marL="287338" lvl="4" indent="-287338">
                <a:buSzPct val="150000"/>
                <a:buFontTx/>
                <a:buBlip>
                  <a:blip r:embed="rId6"/>
                </a:buBlip>
              </a:pPr>
              <a:r>
                <a:rPr lang="tr-TR" dirty="0">
                  <a:latin typeface="Arial Narrow" pitchFamily="34" charset="0"/>
                </a:rPr>
                <a:t>Kayıcı çatal</a:t>
              </a:r>
            </a:p>
            <a:p>
              <a:pPr marL="287338" lvl="4" indent="-287338">
                <a:buSzPct val="150000"/>
                <a:buFontTx/>
                <a:buBlip>
                  <a:blip r:embed="rId7"/>
                </a:buBlip>
              </a:pPr>
              <a:r>
                <a:rPr lang="tr-TR" dirty="0">
                  <a:latin typeface="Arial Narrow" pitchFamily="34" charset="0"/>
                </a:rPr>
                <a:t>Esnek </a:t>
              </a:r>
              <a:r>
                <a:rPr lang="tr-TR" dirty="0" err="1">
                  <a:latin typeface="Arial Narrow" pitchFamily="34" charset="0"/>
                </a:rPr>
                <a:t>kaplin</a:t>
              </a:r>
              <a:endParaRPr lang="tr-TR" dirty="0">
                <a:latin typeface="Arial Narrow" pitchFamily="34" charset="0"/>
              </a:endParaRPr>
            </a:p>
          </p:txBody>
        </p:sp>
      </p:grpSp>
      <p:pic>
        <p:nvPicPr>
          <p:cNvPr id="10" name="Picture 5" descr="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132856"/>
            <a:ext cx="656703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Aktarma Organları</a:t>
            </a:r>
          </a:p>
        </p:txBody>
      </p:sp>
      <p:pic>
        <p:nvPicPr>
          <p:cNvPr id="9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8163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106" y="4219401"/>
            <a:ext cx="38163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3528" y="1556792"/>
            <a:ext cx="27574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 Narrow" pitchFamily="34" charset="0"/>
              </a:rPr>
              <a:t>Kardan mafsalı</a:t>
            </a:r>
          </a:p>
          <a:p>
            <a:pPr marL="287338" lvl="4" indent="-287338">
              <a:lnSpc>
                <a:spcPct val="150000"/>
              </a:lnSpc>
              <a:buSzPct val="150000"/>
              <a:buFontTx/>
              <a:buBlip>
                <a:blip r:embed="rId4"/>
              </a:buBlip>
            </a:pPr>
            <a:r>
              <a:rPr lang="tr-TR" dirty="0">
                <a:latin typeface="Arial Narrow" pitchFamily="34" charset="0"/>
              </a:rPr>
              <a:t>Çatal</a:t>
            </a:r>
          </a:p>
          <a:p>
            <a:pPr marL="287338" lvl="4" indent="-287338">
              <a:lnSpc>
                <a:spcPct val="150000"/>
              </a:lnSpc>
              <a:buSzPct val="150000"/>
              <a:buFontTx/>
              <a:buBlip>
                <a:blip r:embed="rId5"/>
              </a:buBlip>
            </a:pPr>
            <a:r>
              <a:rPr lang="tr-TR" dirty="0">
                <a:latin typeface="Arial Narrow" pitchFamily="34" charset="0"/>
              </a:rPr>
              <a:t>İstavroz zarfı</a:t>
            </a:r>
          </a:p>
          <a:p>
            <a:pPr marL="287338" lvl="4" indent="-287338">
              <a:lnSpc>
                <a:spcPct val="150000"/>
              </a:lnSpc>
              <a:buSzPct val="150000"/>
              <a:buFontTx/>
              <a:buBlip>
                <a:blip r:embed="rId6"/>
              </a:buBlip>
            </a:pPr>
            <a:r>
              <a:rPr lang="tr-TR" dirty="0">
                <a:latin typeface="Arial Narrow" pitchFamily="34" charset="0"/>
              </a:rPr>
              <a:t>İstavroz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74327" y="4076154"/>
            <a:ext cx="4557713" cy="25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 Narrow" pitchFamily="34" charset="0"/>
              </a:rPr>
              <a:t>Tahrik şaftı</a:t>
            </a:r>
          </a:p>
          <a:p>
            <a:pPr marL="0" lvl="4">
              <a:spcAft>
                <a:spcPts val="600"/>
              </a:spcAft>
              <a:buSzPct val="150000"/>
            </a:pPr>
            <a:r>
              <a:rPr lang="tr-TR" dirty="0">
                <a:latin typeface="Arial Narrow" pitchFamily="34" charset="0"/>
              </a:rPr>
              <a:t>Bağımsız süspansiyonlu </a:t>
            </a:r>
            <a:r>
              <a:rPr lang="tr-TR" dirty="0" err="1">
                <a:latin typeface="Arial Narrow" pitchFamily="34" charset="0"/>
              </a:rPr>
              <a:t>araçlarlarda</a:t>
            </a:r>
            <a:r>
              <a:rPr lang="tr-TR" dirty="0">
                <a:latin typeface="Arial Narrow" pitchFamily="34" charset="0"/>
              </a:rPr>
              <a:t> diferansiyelin hareketini tekerleklere iletir.</a:t>
            </a:r>
          </a:p>
          <a:p>
            <a:pPr marL="287338" lvl="4" indent="-287338">
              <a:spcAft>
                <a:spcPts val="600"/>
              </a:spcAft>
              <a:buSzPct val="150000"/>
            </a:pPr>
            <a:r>
              <a:rPr lang="tr-TR" dirty="0">
                <a:latin typeface="Arial Narrow" pitchFamily="34" charset="0"/>
              </a:rPr>
              <a:t>(Aks mili sabit akslı süspansiyonda kullanılır.)</a:t>
            </a:r>
          </a:p>
          <a:p>
            <a:pPr marL="287338" lvl="4" indent="-287338">
              <a:buSzPct val="150000"/>
              <a:buFontTx/>
              <a:buBlip>
                <a:blip r:embed="rId4"/>
              </a:buBlip>
            </a:pPr>
            <a:r>
              <a:rPr lang="tr-TR" dirty="0">
                <a:latin typeface="Arial Narrow" pitchFamily="34" charset="0"/>
              </a:rPr>
              <a:t>Diferansiyel</a:t>
            </a:r>
          </a:p>
          <a:p>
            <a:pPr marL="287338" lvl="4" indent="-287338">
              <a:buSzPct val="150000"/>
              <a:buFontTx/>
              <a:buBlip>
                <a:blip r:embed="rId5"/>
              </a:buBlip>
            </a:pPr>
            <a:r>
              <a:rPr lang="tr-TR" dirty="0">
                <a:latin typeface="Arial Narrow" pitchFamily="34" charset="0"/>
              </a:rPr>
              <a:t>Tahrik şaftı</a:t>
            </a:r>
          </a:p>
          <a:p>
            <a:pPr marL="287338" lvl="4" indent="-287338">
              <a:buSzPct val="150000"/>
              <a:buFontTx/>
              <a:buBlip>
                <a:blip r:embed="rId6"/>
              </a:buBlip>
            </a:pPr>
            <a:r>
              <a:rPr lang="tr-TR" dirty="0">
                <a:latin typeface="Arial Narrow" pitchFamily="34" charset="0"/>
              </a:rPr>
              <a:t>Aks milleri</a:t>
            </a:r>
          </a:p>
          <a:p>
            <a:pPr marL="287338" lvl="4" indent="-287338">
              <a:buSzPct val="150000"/>
              <a:buFontTx/>
              <a:buBlip>
                <a:blip r:embed="rId7"/>
              </a:buBlip>
            </a:pPr>
            <a:r>
              <a:rPr lang="tr-TR" dirty="0">
                <a:latin typeface="Arial Narrow" pitchFamily="34" charset="0"/>
              </a:rPr>
              <a:t>Aks kovanı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1776"/>
            <a:ext cx="5689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11863" y="1628750"/>
            <a:ext cx="2952750" cy="52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lvl="4" indent="-188913">
              <a:spcAft>
                <a:spcPts val="600"/>
              </a:spcAft>
              <a:buSzPct val="150000"/>
            </a:pPr>
            <a:r>
              <a:rPr lang="tr-TR" b="1" dirty="0">
                <a:latin typeface="Arial Narrow" pitchFamily="34" charset="0"/>
              </a:rPr>
              <a:t>Aktarma organlarıyla ilgili aşağıdaki sınıflandırmalar yapılabilir:</a:t>
            </a:r>
          </a:p>
          <a:p>
            <a:pPr marL="190500" lvl="4" indent="-188913">
              <a:spcAft>
                <a:spcPts val="600"/>
              </a:spcAft>
              <a:buSzPct val="150000"/>
              <a:buFontTx/>
              <a:buChar char="•"/>
            </a:pPr>
            <a:r>
              <a:rPr lang="tr-TR" dirty="0">
                <a:latin typeface="Arial Narrow" pitchFamily="34" charset="0"/>
              </a:rPr>
              <a:t>FF (Önden motorlu önden çekişli)</a:t>
            </a:r>
          </a:p>
          <a:p>
            <a:pPr marL="190500" lvl="4" indent="-188913">
              <a:spcAft>
                <a:spcPts val="600"/>
              </a:spcAft>
              <a:buSzPct val="150000"/>
              <a:buFontTx/>
              <a:buChar char="•"/>
            </a:pPr>
            <a:r>
              <a:rPr lang="tr-TR" dirty="0">
                <a:latin typeface="Arial Narrow" pitchFamily="34" charset="0"/>
              </a:rPr>
              <a:t>FR (Önden motorlu arkadan itişli)</a:t>
            </a:r>
          </a:p>
          <a:p>
            <a:pPr marL="190500" lvl="4" indent="-188913">
              <a:spcAft>
                <a:spcPts val="600"/>
              </a:spcAft>
              <a:buSzPct val="150000"/>
              <a:buFontTx/>
              <a:buChar char="•"/>
            </a:pPr>
            <a:r>
              <a:rPr lang="tr-TR" dirty="0">
                <a:latin typeface="Arial Narrow" pitchFamily="34" charset="0"/>
              </a:rPr>
              <a:t>Düz şanzımanlı</a:t>
            </a:r>
          </a:p>
          <a:p>
            <a:pPr marL="190500" lvl="4" indent="-188913">
              <a:spcAft>
                <a:spcPts val="600"/>
              </a:spcAft>
              <a:buSzPct val="150000"/>
              <a:buFontTx/>
              <a:buChar char="•"/>
            </a:pPr>
            <a:r>
              <a:rPr lang="tr-TR" dirty="0">
                <a:latin typeface="Arial Narrow" pitchFamily="34" charset="0"/>
              </a:rPr>
              <a:t>Otomatik şanzımanlı</a:t>
            </a:r>
          </a:p>
          <a:p>
            <a:pPr marL="190500" lvl="4" indent="-188913">
              <a:spcAft>
                <a:spcPts val="600"/>
              </a:spcAft>
              <a:buSzPct val="150000"/>
            </a:pPr>
            <a:endParaRPr lang="tr-TR" dirty="0">
              <a:latin typeface="Arial Narrow" pitchFamily="34" charset="0"/>
            </a:endParaRPr>
          </a:p>
          <a:p>
            <a:pPr marL="190500" lvl="4" indent="-188913">
              <a:spcAft>
                <a:spcPts val="600"/>
              </a:spcAft>
              <a:buSzPct val="150000"/>
            </a:pPr>
            <a:r>
              <a:rPr lang="tr-TR" dirty="0">
                <a:latin typeface="Arial Narrow" pitchFamily="34" charset="0"/>
              </a:rPr>
              <a:t>FF ve FR tipi araçlara ilave olarak 4WD (Dört Çeker) ve MR (ortadan motorlu arkadan itişli) araçlarda mevcuttur.</a:t>
            </a:r>
          </a:p>
          <a:p>
            <a:pPr marL="190500" lvl="4" indent="-188913">
              <a:spcBef>
                <a:spcPts val="600"/>
              </a:spcBef>
              <a:buSzPct val="150000"/>
              <a:buFontTx/>
              <a:buBlip>
                <a:blip r:embed="rId3"/>
              </a:buBlip>
            </a:pPr>
            <a:r>
              <a:rPr lang="tr-TR" dirty="0">
                <a:latin typeface="Arial Narrow" pitchFamily="34" charset="0"/>
              </a:rPr>
              <a:t>FF</a:t>
            </a:r>
          </a:p>
          <a:p>
            <a:pPr marL="190500" lvl="4" indent="-188913">
              <a:buSzPct val="150000"/>
              <a:buFontTx/>
              <a:buBlip>
                <a:blip r:embed="rId4"/>
              </a:buBlip>
            </a:pPr>
            <a:r>
              <a:rPr lang="tr-TR" dirty="0">
                <a:latin typeface="Arial Narrow" pitchFamily="34" charset="0"/>
              </a:rPr>
              <a:t>FR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1520" y="5733752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buSzPct val="150000"/>
              <a:buFontTx/>
              <a:buBlip>
                <a:blip r:embed="rId5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Motor</a:t>
            </a:r>
          </a:p>
          <a:p>
            <a:pPr marL="287338" lvl="4" indent="-287338">
              <a:buSzPct val="150000"/>
              <a:buFontTx/>
              <a:buBlip>
                <a:blip r:embed="rId6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Trans aks</a:t>
            </a:r>
          </a:p>
          <a:p>
            <a:pPr marL="287338" lvl="4" indent="-287338">
              <a:buSzPct val="150000"/>
              <a:buFontTx/>
              <a:buBlip>
                <a:blip r:embed="rId7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Şanzıman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63688" y="5733256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buSzPct val="150000"/>
              <a:buFontTx/>
              <a:buBlip>
                <a:blip r:embed="rId8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Tahrik Şaftı</a:t>
            </a:r>
          </a:p>
          <a:p>
            <a:pPr marL="287338" lvl="4" indent="-287338">
              <a:buSzPct val="150000"/>
              <a:buFontTx/>
              <a:buBlip>
                <a:blip r:embed="rId9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Şaft (kardan mili)</a:t>
            </a:r>
          </a:p>
          <a:p>
            <a:pPr marL="287338" lvl="4" indent="-287338">
              <a:buSzPct val="150000"/>
              <a:buFontTx/>
              <a:buBlip>
                <a:blip r:embed="rId10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Diferansiyel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80011" y="5733752"/>
            <a:ext cx="201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4" indent="-287338">
              <a:buSzPct val="150000"/>
              <a:buFontTx/>
              <a:buBlip>
                <a:blip r:embed="rId11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Aks mili</a:t>
            </a:r>
          </a:p>
          <a:p>
            <a:pPr marL="287338" lvl="4" indent="-287338">
              <a:buSzPct val="150000"/>
              <a:buFontTx/>
              <a:buBlip>
                <a:blip r:embed="rId12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Aks</a:t>
            </a:r>
          </a:p>
          <a:p>
            <a:pPr marL="287338" lvl="4" indent="-287338">
              <a:buSzPct val="150000"/>
              <a:buFontTx/>
              <a:buBlip>
                <a:blip r:embed="rId13"/>
              </a:buBlip>
            </a:pPr>
            <a:r>
              <a:rPr lang="tr-TR" dirty="0">
                <a:solidFill>
                  <a:schemeClr val="tx2"/>
                </a:solidFill>
                <a:latin typeface="Arial Narrow" pitchFamily="34" charset="0"/>
              </a:rPr>
              <a:t>Lastik ve tekerlek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pic>
        <p:nvPicPr>
          <p:cNvPr id="4" name="Picture 7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1413" y="2511251"/>
            <a:ext cx="6214923" cy="42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1.	Motor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2.	Debriyaj (Kavrama)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2492896"/>
            <a:ext cx="6214750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3.	Düz </a:t>
            </a:r>
            <a:r>
              <a:rPr lang="tr-TR" b="1" dirty="0" err="1">
                <a:latin typeface="Arial Narrow" pitchFamily="34" charset="0"/>
              </a:rPr>
              <a:t>Transaks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8" name="Picture 6" descr="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1585" y="2564904"/>
            <a:ext cx="6214751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4.	Tahrik Şaftı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217230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5.	Aks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7" name="Picture 9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217095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İletim Türleri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1557288"/>
            <a:ext cx="6767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 (Önden motorlu önden çekişli düz şanzımanlı araç)</a:t>
            </a:r>
          </a:p>
          <a:p>
            <a:pPr marL="288925" lvl="4" indent="-287338">
              <a:lnSpc>
                <a:spcPct val="150000"/>
              </a:lnSpc>
              <a:buSzPct val="150000"/>
            </a:pPr>
            <a:r>
              <a:rPr lang="tr-TR" b="1" dirty="0">
                <a:latin typeface="Arial Narrow" pitchFamily="34" charset="0"/>
              </a:rPr>
              <a:t>6.	Lastik ve Teker</a:t>
            </a:r>
            <a:br>
              <a:rPr lang="tr-TR" dirty="0">
                <a:latin typeface="Arial Narrow" pitchFamily="34" charset="0"/>
              </a:rPr>
            </a:b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10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328157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1341</TotalTime>
  <Words>967</Words>
  <Application>Microsoft Office PowerPoint</Application>
  <PresentationFormat>Ekran Gösterisi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Aharoni</vt:lpstr>
      <vt:lpstr>Arial</vt:lpstr>
      <vt:lpstr>Arial Narrow</vt:lpstr>
      <vt:lpstr>Corbel</vt:lpstr>
      <vt:lpstr>Times New Roman</vt:lpstr>
      <vt:lpstr>Wingdings</vt:lpstr>
      <vt:lpstr>Wingdings 2</vt:lpstr>
      <vt:lpstr>Wingdings 3</vt:lpstr>
      <vt:lpstr>Modül</vt:lpstr>
      <vt:lpstr>OTOMOTİV MÜHENDİSLİĞİNE GİRİŞ</vt:lpstr>
      <vt:lpstr>Araç Hareket İletim Sistemleri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İletim Türleri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  <vt:lpstr>Hareket Aktarma Organları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OTOMOTİV MÜHENDİSLİĞİNE GİRİŞ</dc:title>
  <dc:creator>Betta</dc:creator>
  <cp:lastModifiedBy>ALI TEKIN GUNER</cp:lastModifiedBy>
  <cp:revision>83</cp:revision>
  <dcterms:created xsi:type="dcterms:W3CDTF">2013-10-22T08:06:11Z</dcterms:created>
  <dcterms:modified xsi:type="dcterms:W3CDTF">2023-02-22T12:27:41Z</dcterms:modified>
</cp:coreProperties>
</file>