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41"/>
  </p:notesMasterIdLst>
  <p:sldIdLst>
    <p:sldId id="256" r:id="rId2"/>
    <p:sldId id="260" r:id="rId3"/>
    <p:sldId id="261" r:id="rId4"/>
    <p:sldId id="258" r:id="rId5"/>
    <p:sldId id="262" r:id="rId6"/>
    <p:sldId id="272" r:id="rId7"/>
    <p:sldId id="273" r:id="rId8"/>
    <p:sldId id="274" r:id="rId9"/>
    <p:sldId id="275" r:id="rId10"/>
    <p:sldId id="276" r:id="rId11"/>
    <p:sldId id="277" r:id="rId12"/>
    <p:sldId id="278" r:id="rId13"/>
    <p:sldId id="279" r:id="rId14"/>
    <p:sldId id="280" r:id="rId15"/>
    <p:sldId id="281" r:id="rId16"/>
    <p:sldId id="282" r:id="rId17"/>
    <p:sldId id="286" r:id="rId18"/>
    <p:sldId id="287" r:id="rId19"/>
    <p:sldId id="288" r:id="rId20"/>
    <p:sldId id="283" r:id="rId21"/>
    <p:sldId id="284" r:id="rId22"/>
    <p:sldId id="285" r:id="rId23"/>
    <p:sldId id="263" r:id="rId24"/>
    <p:sldId id="264" r:id="rId25"/>
    <p:sldId id="265" r:id="rId26"/>
    <p:sldId id="266" r:id="rId27"/>
    <p:sldId id="271" r:id="rId28"/>
    <p:sldId id="267" r:id="rId29"/>
    <p:sldId id="268" r:id="rId30"/>
    <p:sldId id="269" r:id="rId31"/>
    <p:sldId id="270" r:id="rId32"/>
    <p:sldId id="290" r:id="rId33"/>
    <p:sldId id="291" r:id="rId34"/>
    <p:sldId id="289" r:id="rId35"/>
    <p:sldId id="292" r:id="rId36"/>
    <p:sldId id="293" r:id="rId37"/>
    <p:sldId id="294" r:id="rId38"/>
    <p:sldId id="295" r:id="rId39"/>
    <p:sldId id="297"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FCC25B-398D-49C4-A605-348491422090}" v="1" dt="2023-02-22T12:26:02.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24" autoAdjust="0"/>
  </p:normalViewPr>
  <p:slideViewPr>
    <p:cSldViewPr>
      <p:cViewPr varScale="1">
        <p:scale>
          <a:sx n="115" d="100"/>
          <a:sy n="115" d="100"/>
        </p:scale>
        <p:origin x="1738" y="67"/>
      </p:cViewPr>
      <p:guideLst>
        <p:guide orient="horz" pos="2160"/>
        <p:guide pos="2880"/>
      </p:guideLst>
    </p:cSldViewPr>
  </p:slideViewPr>
  <p:outlineViewPr>
    <p:cViewPr>
      <p:scale>
        <a:sx n="33" d="100"/>
        <a:sy n="33" d="100"/>
      </p:scale>
      <p:origin x="48" y="4380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TEKIN GUNER" userId="8a3bfaf7-3db6-4045-837e-88d2495fba61" providerId="ADAL" clId="{28FCC25B-398D-49C4-A605-348491422090}"/>
    <pc:docChg chg="modSld">
      <pc:chgData name="ALI TEKIN GUNER" userId="8a3bfaf7-3db6-4045-837e-88d2495fba61" providerId="ADAL" clId="{28FCC25B-398D-49C4-A605-348491422090}" dt="2023-02-22T12:26:29.888" v="44" actId="20577"/>
      <pc:docMkLst>
        <pc:docMk/>
      </pc:docMkLst>
      <pc:sldChg chg="addSp modSp mod">
        <pc:chgData name="ALI TEKIN GUNER" userId="8a3bfaf7-3db6-4045-837e-88d2495fba61" providerId="ADAL" clId="{28FCC25B-398D-49C4-A605-348491422090}" dt="2023-02-22T12:26:29.888" v="44" actId="20577"/>
        <pc:sldMkLst>
          <pc:docMk/>
          <pc:sldMk cId="0" sldId="256"/>
        </pc:sldMkLst>
        <pc:spChg chg="mod">
          <ac:chgData name="ALI TEKIN GUNER" userId="8a3bfaf7-3db6-4045-837e-88d2495fba61" providerId="ADAL" clId="{28FCC25B-398D-49C4-A605-348491422090}" dt="2023-02-22T12:21:53.028" v="15" actId="20577"/>
          <ac:spMkLst>
            <pc:docMk/>
            <pc:sldMk cId="0" sldId="256"/>
            <ac:spMk id="3" creationId="{00000000-0000-0000-0000-000000000000}"/>
          </ac:spMkLst>
        </pc:spChg>
        <pc:spChg chg="add mod">
          <ac:chgData name="ALI TEKIN GUNER" userId="8a3bfaf7-3db6-4045-837e-88d2495fba61" providerId="ADAL" clId="{28FCC25B-398D-49C4-A605-348491422090}" dt="2023-02-22T12:26:29.888" v="44" actId="20577"/>
          <ac:spMkLst>
            <pc:docMk/>
            <pc:sldMk cId="0" sldId="256"/>
            <ac:spMk id="4" creationId="{44697B94-487D-FD2B-B006-88C37764D6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F4F4F-9741-43CD-B5D3-16B2DAAC7414}" type="datetimeFigureOut">
              <a:rPr lang="tr-TR" smtClean="0"/>
              <a:pPr/>
              <a:t>22.02.2023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798BD9-9FB1-4F3C-B734-C018ADAF2766}"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9" name="8 Dikdörtgen"/>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tr-TR"/>
              <a:t>Asıl başlık stili için tıklatın</a:t>
            </a:r>
            <a:endParaRPr kumimoji="0" lang="en-US"/>
          </a:p>
        </p:txBody>
      </p:sp>
      <p:sp>
        <p:nvSpPr>
          <p:cNvPr id="3" name="2 Alt Başlık"/>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tr-TR"/>
              <a:t>Asıl alt başlık stilini düzenlemek için tıklatın</a:t>
            </a:r>
            <a:endParaRPr kumimoji="0" lang="en-US"/>
          </a:p>
        </p:txBody>
      </p:sp>
      <p:sp>
        <p:nvSpPr>
          <p:cNvPr id="4" name="3 Veri Yer Tutucusu"/>
          <p:cNvSpPr>
            <a:spLocks noGrp="1"/>
          </p:cNvSpPr>
          <p:nvPr>
            <p:ph type="dt" sz="half" idx="10"/>
          </p:nvPr>
        </p:nvSpPr>
        <p:spPr/>
        <p:txBody>
          <a:bodyPr/>
          <a:lstStyle/>
          <a:p>
            <a:fld id="{07A4260B-8D0E-4E2A-819F-B58854A01E99}" type="datetime1">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0" name="9 Dikdörtgen"/>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0E281D79-F17B-4194-8849-787475CA42B8}" type="datetime1">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9" name="8 Dikdörtgen"/>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Dikdörtgen"/>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Dikey Başlık"/>
          <p:cNvSpPr>
            <a:spLocks noGrp="1"/>
          </p:cNvSpPr>
          <p:nvPr>
            <p:ph type="title" orient="vert"/>
          </p:nvPr>
        </p:nvSpPr>
        <p:spPr>
          <a:xfrm>
            <a:off x="6781800" y="274640"/>
            <a:ext cx="19050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304800"/>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5AEC7ABF-82F6-4E81-8966-D147A218F6AC}" type="datetime1">
              <a:rPr lang="tr-TR" smtClean="0"/>
              <a:pPr/>
              <a:t>22.02.2023</a:t>
            </a:fld>
            <a:endParaRPr lang="tr-TR"/>
          </a:p>
        </p:txBody>
      </p:sp>
      <p:sp>
        <p:nvSpPr>
          <p:cNvPr id="5" name="4 Altbilgi Yer Tutucusu"/>
          <p:cNvSpPr>
            <a:spLocks noGrp="1"/>
          </p:cNvSpPr>
          <p:nvPr>
            <p:ph type="ftr" sz="quarter" idx="11"/>
          </p:nvPr>
        </p:nvSpPr>
        <p:spPr>
          <a:xfrm>
            <a:off x="2640597" y="6377459"/>
            <a:ext cx="3836404" cy="365125"/>
          </a:xfrm>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5448"/>
            <a:ext cx="8229600" cy="1252728"/>
          </a:xfrm>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24B596A8-C353-423E-83BC-5CB4DF4DED64}" type="datetime1">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9" name="8 Dikdörtgen"/>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dörtgen"/>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0057F989-8191-4557-9364-501AA41289DA}" type="datetime1">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5D4FF231-3866-4E42-B8F0-54CDEB1FA622}" type="datetime1">
              <a:rPr lang="tr-TR" smtClean="0"/>
              <a:pPr/>
              <a:t>22.02.2023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a:t>Asıl metin stillerini düzenlemek için tıklatın</a:t>
            </a:r>
          </a:p>
        </p:txBody>
      </p:sp>
      <p:sp>
        <p:nvSpPr>
          <p:cNvPr id="4" name="3 İçerik Yer Tutucusu"/>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Metin Yer Tutucusu"/>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a:t>Asıl metin stillerini düzenlemek için tıklatın</a:t>
            </a:r>
          </a:p>
        </p:txBody>
      </p:sp>
      <p:sp>
        <p:nvSpPr>
          <p:cNvPr id="6" name="5 İçerik Yer Tutucusu"/>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0B6D5E37-FE8C-45CC-B020-B5892832A1A9}" type="datetime1">
              <a:rPr lang="tr-TR" smtClean="0"/>
              <a:pPr/>
              <a:t>22.02.2023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3A81363B-F760-4A9D-AC2C-4DE5936958A2}" type="datetime1">
              <a:rPr lang="tr-TR" smtClean="0"/>
              <a:pPr/>
              <a:t>22.02.2023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66866B5-FB4A-4F5F-A4B2-F8B88D85D998}" type="datetime1">
              <a:rPr lang="tr-TR" smtClean="0"/>
              <a:pPr/>
              <a:t>22.02.2023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tr-TR"/>
              <a:t>Asıl başlık stili için tıklatın</a:t>
            </a:r>
            <a:endParaRPr kumimoji="0" lang="en-US"/>
          </a:p>
        </p:txBody>
      </p:sp>
      <p:sp>
        <p:nvSpPr>
          <p:cNvPr id="3" name="2 İçerik Yer Tutucusu"/>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Metin Yer Tutucusu"/>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B089B68F-FE66-4461-B3D8-1E1B64260A7D}" type="datetime1">
              <a:rPr lang="tr-TR" smtClean="0"/>
              <a:pPr/>
              <a:t>22.02.2023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2" name="11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tr-TR"/>
              <a:t>Asıl başlık stili için tıklatın</a:t>
            </a:r>
            <a:endParaRPr kumimoji="0" lang="en-US"/>
          </a:p>
        </p:txBody>
      </p:sp>
      <p:sp>
        <p:nvSpPr>
          <p:cNvPr id="3" name="2 Resim Yer Tutucusu"/>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tr-TR"/>
              <a:t>Resim eklemek için simgeyi tıklatın</a:t>
            </a:r>
            <a:endParaRPr kumimoji="0" lang="en-US" dirty="0"/>
          </a:p>
        </p:txBody>
      </p:sp>
      <p:sp>
        <p:nvSpPr>
          <p:cNvPr id="4" name="3 Metin Yer Tutucusu"/>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a:xfrm>
            <a:off x="164592" y="1170432"/>
            <a:ext cx="2523744" cy="201168"/>
          </a:xfrm>
        </p:spPr>
        <p:txBody>
          <a:bodyPr/>
          <a:lstStyle/>
          <a:p>
            <a:fld id="{5F4A0315-E5F9-441B-8552-5CBFF249D54E}" type="datetime1">
              <a:rPr lang="tr-TR" smtClean="0"/>
              <a:pPr/>
              <a:t>22.02.2023</a:t>
            </a:fld>
            <a:endParaRPr lang="tr-TR"/>
          </a:p>
        </p:txBody>
      </p:sp>
      <p:sp>
        <p:nvSpPr>
          <p:cNvPr id="11" name="10 Dikdörtgen"/>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Altbilgi Yer Tutucusu"/>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tr-TR"/>
          </a:p>
        </p:txBody>
      </p:sp>
      <p:sp>
        <p:nvSpPr>
          <p:cNvPr id="7" name="6 Slayt Numarası Yer Tutucusu"/>
          <p:cNvSpPr>
            <a:spLocks noGrp="1"/>
          </p:cNvSpPr>
          <p:nvPr>
            <p:ph type="sldNum" sz="quarter" idx="12"/>
          </p:nvPr>
        </p:nvSpPr>
        <p:spPr>
          <a:xfrm>
            <a:off x="8339328" y="1170432"/>
            <a:ext cx="733864" cy="201168"/>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Dikdörtgen"/>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6 Dikdörtgen"/>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Yer Tutucusu"/>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4" name="3 Veri Yer Tutucusu"/>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17FADD2-CE3A-48F8-B77F-A5B622A3C00F}" type="datetime1">
              <a:rPr lang="tr-TR" smtClean="0"/>
              <a:pPr/>
              <a:t>22.02.2023</a:t>
            </a:fld>
            <a:endParaRPr lang="tr-TR"/>
          </a:p>
        </p:txBody>
      </p:sp>
      <p:sp>
        <p:nvSpPr>
          <p:cNvPr id="5" name="4 Altbilgi Yer Tutucusu"/>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tr-TR"/>
          </a:p>
        </p:txBody>
      </p:sp>
      <p:sp>
        <p:nvSpPr>
          <p:cNvPr id="6" name="5 Slayt Numarası Yer Tutucusu"/>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a:t>OTOMOTİV MÜHENDİSLİĞİNE GİRİŞ</a:t>
            </a:r>
          </a:p>
        </p:txBody>
      </p:sp>
      <p:sp>
        <p:nvSpPr>
          <p:cNvPr id="3" name="2 Alt Başlık"/>
          <p:cNvSpPr>
            <a:spLocks noGrp="1"/>
          </p:cNvSpPr>
          <p:nvPr>
            <p:ph type="subTitle" idx="1"/>
          </p:nvPr>
        </p:nvSpPr>
        <p:spPr/>
        <p:txBody>
          <a:bodyPr/>
          <a:lstStyle/>
          <a:p>
            <a:r>
              <a:rPr lang="tr-TR" dirty="0"/>
              <a:t>Dr. Ali Tekin GÜNER</a:t>
            </a:r>
          </a:p>
        </p:txBody>
      </p:sp>
      <p:pic>
        <p:nvPicPr>
          <p:cNvPr id="1026" name="Picture 2"/>
          <p:cNvPicPr>
            <a:picLocks noChangeAspect="1" noChangeArrowheads="1"/>
          </p:cNvPicPr>
          <p:nvPr/>
        </p:nvPicPr>
        <p:blipFill>
          <a:blip r:embed="rId2" cstate="print"/>
          <a:srcRect/>
          <a:stretch>
            <a:fillRect/>
          </a:stretch>
        </p:blipFill>
        <p:spPr bwMode="auto">
          <a:xfrm>
            <a:off x="3779912" y="620688"/>
            <a:ext cx="5143500" cy="2733675"/>
          </a:xfrm>
          <a:prstGeom prst="rect">
            <a:avLst/>
          </a:prstGeom>
          <a:ln>
            <a:noFill/>
          </a:ln>
          <a:effectLst>
            <a:softEdge rad="112500"/>
          </a:effectLst>
        </p:spPr>
      </p:pic>
      <p:sp>
        <p:nvSpPr>
          <p:cNvPr id="4" name="2 Alt Başlık">
            <a:extLst>
              <a:ext uri="{FF2B5EF4-FFF2-40B4-BE49-F238E27FC236}">
                <a16:creationId xmlns:a16="http://schemas.microsoft.com/office/drawing/2014/main" id="{44697B94-487D-FD2B-B006-88C37764D6F4}"/>
              </a:ext>
            </a:extLst>
          </p:cNvPr>
          <p:cNvSpPr txBox="1">
            <a:spLocks/>
          </p:cNvSpPr>
          <p:nvPr/>
        </p:nvSpPr>
        <p:spPr>
          <a:xfrm>
            <a:off x="685800" y="5358384"/>
            <a:ext cx="8077200" cy="1499616"/>
          </a:xfrm>
          <a:prstGeom prst="rect">
            <a:avLst/>
          </a:prstGeom>
        </p:spPr>
        <p:txBody>
          <a:bodyPr vert="horz" lIns="118872" tIns="0" rIns="45720" bIns="0" rtlCol="0" anchor="b">
            <a:norm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r>
              <a:rPr lang="tr-TR" dirty="0"/>
              <a:t>alitekinguner@pau.edu.tr</a:t>
            </a:r>
          </a:p>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Tarihsel Gelişim</a:t>
            </a:r>
            <a:br>
              <a:rPr lang="tr-TR" dirty="0"/>
            </a:br>
            <a:r>
              <a:rPr lang="tr-TR" sz="3600" dirty="0"/>
              <a:t>Yunanlılarda Mühendislik</a:t>
            </a:r>
            <a:endParaRPr lang="tr-TR" dirty="0"/>
          </a:p>
        </p:txBody>
      </p:sp>
      <p:sp>
        <p:nvSpPr>
          <p:cNvPr id="3" name="2 İçerik Yer Tutucusu"/>
          <p:cNvSpPr>
            <a:spLocks noGrp="1"/>
          </p:cNvSpPr>
          <p:nvPr>
            <p:ph idx="1"/>
          </p:nvPr>
        </p:nvSpPr>
        <p:spPr>
          <a:xfrm>
            <a:off x="107504" y="1556792"/>
            <a:ext cx="5040560" cy="5301208"/>
          </a:xfrm>
        </p:spPr>
        <p:txBody>
          <a:bodyPr>
            <a:normAutofit lnSpcReduction="10000"/>
          </a:bodyPr>
          <a:lstStyle/>
          <a:p>
            <a:pPr algn="just">
              <a:spcAft>
                <a:spcPts val="1200"/>
              </a:spcAft>
            </a:pPr>
            <a:r>
              <a:rPr lang="tr-TR" sz="2000" dirty="0"/>
              <a:t>M.Ö. 600’den başlayarak Doğu Akdeniz Bölgesi’nde Yunanlı yaşam ve düşünce tarzı egemen olmuştur. Deneme, doğrulama ve uygulamadan ziyade kuramsal çalışmalara ağırlık vermişlerdir.</a:t>
            </a:r>
          </a:p>
          <a:p>
            <a:pPr algn="just">
              <a:spcAft>
                <a:spcPts val="1200"/>
              </a:spcAft>
            </a:pPr>
            <a:r>
              <a:rPr lang="tr-TR" sz="2000" dirty="0"/>
              <a:t>Yunanlılar mekanik tasarımlara da katkıda bulunmuşlardır.</a:t>
            </a:r>
          </a:p>
          <a:p>
            <a:pPr algn="just">
              <a:spcAft>
                <a:spcPts val="1200"/>
              </a:spcAft>
            </a:pPr>
            <a:r>
              <a:rPr lang="tr-TR" sz="2000" dirty="0"/>
              <a:t>Arşimet bileşik makaraları, hidrolik vidaları, büyüteci ve çeşitli savaş araçları icat etmişlerdir. Yunanlılar, denizle bağlantıları sonucunda, limanlar ve dalga kıranlar inşa etmişlerdir.</a:t>
            </a:r>
          </a:p>
          <a:p>
            <a:pPr algn="just">
              <a:spcAft>
                <a:spcPts val="1200"/>
              </a:spcAft>
            </a:pPr>
            <a:r>
              <a:rPr lang="tr-TR" sz="2000" dirty="0"/>
              <a:t>Antik çağın yedi harikasından biri olarak bilinen İskenderiye Feneri bu dönemde inşa edilmiş olup, 113 metre yüksekliğindeydi.</a:t>
            </a:r>
          </a:p>
        </p:txBody>
      </p:sp>
      <p:pic>
        <p:nvPicPr>
          <p:cNvPr id="6146" name="Picture 2"/>
          <p:cNvPicPr>
            <a:picLocks noChangeAspect="1" noChangeArrowheads="1"/>
          </p:cNvPicPr>
          <p:nvPr/>
        </p:nvPicPr>
        <p:blipFill>
          <a:blip r:embed="rId2" cstate="print"/>
          <a:srcRect/>
          <a:stretch>
            <a:fillRect/>
          </a:stretch>
        </p:blipFill>
        <p:spPr bwMode="auto">
          <a:xfrm>
            <a:off x="5652120" y="1700808"/>
            <a:ext cx="3168352" cy="4071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6 Dikdörtgen"/>
          <p:cNvSpPr/>
          <p:nvPr/>
        </p:nvSpPr>
        <p:spPr>
          <a:xfrm>
            <a:off x="5652120" y="5818038"/>
            <a:ext cx="3168352" cy="923330"/>
          </a:xfrm>
          <a:prstGeom prst="rect">
            <a:avLst/>
          </a:prstGeom>
        </p:spPr>
        <p:txBody>
          <a:bodyPr wrap="square">
            <a:spAutoFit/>
          </a:bodyPr>
          <a:lstStyle/>
          <a:p>
            <a:pPr algn="ctr"/>
            <a:r>
              <a:rPr lang="tr-TR" dirty="0"/>
              <a:t>Depremler sonucu yıkılan İskenderiye Feneri'nin tahmini olarak çizilmiş grafiği</a:t>
            </a:r>
          </a:p>
        </p:txBody>
      </p:sp>
      <p:sp>
        <p:nvSpPr>
          <p:cNvPr id="6" name="5 Slayt Numarası Yer Tutucusu"/>
          <p:cNvSpPr>
            <a:spLocks noGrp="1"/>
          </p:cNvSpPr>
          <p:nvPr>
            <p:ph type="sldNum" sz="quarter" idx="12"/>
          </p:nvPr>
        </p:nvSpPr>
        <p:spPr/>
        <p:txBody>
          <a:bodyPr/>
          <a:lstStyle/>
          <a:p>
            <a:fld id="{B1DEFA8C-F947-479F-BE07-76B6B3F80BF1}" type="slidenum">
              <a:rPr lang="tr-TR" smtClean="0"/>
              <a:pPr/>
              <a:t>10</a:t>
            </a:fld>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Tarihsel Gelişim</a:t>
            </a:r>
            <a:br>
              <a:rPr lang="tr-TR" dirty="0"/>
            </a:br>
            <a:r>
              <a:rPr lang="tr-TR" sz="3600" dirty="0"/>
              <a:t>Romalılarda Mühendislik</a:t>
            </a:r>
          </a:p>
        </p:txBody>
      </p:sp>
      <p:sp>
        <p:nvSpPr>
          <p:cNvPr id="3" name="2 İçerik Yer Tutucusu"/>
          <p:cNvSpPr>
            <a:spLocks noGrp="1"/>
          </p:cNvSpPr>
          <p:nvPr>
            <p:ph idx="1"/>
          </p:nvPr>
        </p:nvSpPr>
        <p:spPr>
          <a:xfrm>
            <a:off x="457200" y="1631175"/>
            <a:ext cx="8229600" cy="2661921"/>
          </a:xfrm>
        </p:spPr>
        <p:txBody>
          <a:bodyPr>
            <a:normAutofit fontScale="62500" lnSpcReduction="20000"/>
          </a:bodyPr>
          <a:lstStyle/>
          <a:p>
            <a:pPr algn="just">
              <a:spcAft>
                <a:spcPts val="1200"/>
              </a:spcAft>
            </a:pPr>
            <a:r>
              <a:rPr lang="tr-TR" dirty="0"/>
              <a:t>Romalılar kaynaklarını daha çok bayındırlık işlerine ayırmışlardır.</a:t>
            </a:r>
          </a:p>
          <a:p>
            <a:pPr algn="just">
              <a:spcAft>
                <a:spcPts val="1200"/>
              </a:spcAft>
            </a:pPr>
            <a:r>
              <a:rPr lang="tr-TR" dirty="0"/>
              <a:t>Romalılar matematiksel mantık ve bilimden çok deneyime güvenen uygulamacı inşaatçılardı. Yapılan tasarım açısından basit, ancak ölçüt olarak etkileyici olmuştur.</a:t>
            </a:r>
          </a:p>
          <a:p>
            <a:pPr algn="just">
              <a:spcAft>
                <a:spcPts val="1200"/>
              </a:spcAft>
            </a:pPr>
            <a:r>
              <a:rPr lang="tr-TR" dirty="0"/>
              <a:t>Genellikle sanat ve estetikten çok işleve önem verilmiştir.</a:t>
            </a:r>
          </a:p>
          <a:p>
            <a:pPr algn="just">
              <a:spcAft>
                <a:spcPts val="1200"/>
              </a:spcAft>
            </a:pPr>
            <a:r>
              <a:rPr lang="tr-TR" dirty="0"/>
              <a:t>İleri inşaat yöntemleri geliştirilmiş</a:t>
            </a:r>
            <a:r>
              <a:rPr lang="tr-TR" b="1" dirty="0">
                <a:solidFill>
                  <a:srgbClr val="002060"/>
                </a:solidFill>
              </a:rPr>
              <a:t>, sulu çimento </a:t>
            </a:r>
            <a:r>
              <a:rPr lang="tr-TR" dirty="0"/>
              <a:t>keşfedilmiş, </a:t>
            </a:r>
            <a:r>
              <a:rPr lang="tr-TR" b="1" dirty="0">
                <a:solidFill>
                  <a:srgbClr val="002060"/>
                </a:solidFill>
              </a:rPr>
              <a:t>şahmerdan</a:t>
            </a:r>
            <a:r>
              <a:rPr lang="tr-TR" dirty="0"/>
              <a:t>, ayak gücüyle çalışan </a:t>
            </a:r>
            <a:r>
              <a:rPr lang="tr-TR" b="1" dirty="0">
                <a:solidFill>
                  <a:srgbClr val="002060"/>
                </a:solidFill>
              </a:rPr>
              <a:t>vinçler</a:t>
            </a:r>
            <a:r>
              <a:rPr lang="tr-TR" dirty="0"/>
              <a:t>, vb. bir çok </a:t>
            </a:r>
            <a:r>
              <a:rPr lang="tr-TR" b="1" dirty="0">
                <a:solidFill>
                  <a:srgbClr val="002060"/>
                </a:solidFill>
              </a:rPr>
              <a:t>inşaat makinesi </a:t>
            </a:r>
            <a:r>
              <a:rPr lang="tr-TR" dirty="0"/>
              <a:t>tasarlanmıştır.</a:t>
            </a:r>
          </a:p>
        </p:txBody>
      </p:sp>
      <p:pic>
        <p:nvPicPr>
          <p:cNvPr id="7170" name="Picture 2"/>
          <p:cNvPicPr>
            <a:picLocks noChangeAspect="1" noChangeArrowheads="1"/>
          </p:cNvPicPr>
          <p:nvPr/>
        </p:nvPicPr>
        <p:blipFill>
          <a:blip r:embed="rId2" cstate="print"/>
          <a:srcRect b="18415"/>
          <a:stretch>
            <a:fillRect/>
          </a:stretch>
        </p:blipFill>
        <p:spPr bwMode="auto">
          <a:xfrm>
            <a:off x="1232753" y="4365104"/>
            <a:ext cx="4059327" cy="2202183"/>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sp>
        <p:nvSpPr>
          <p:cNvPr id="5" name="4 Dikdörtgen"/>
          <p:cNvSpPr/>
          <p:nvPr/>
        </p:nvSpPr>
        <p:spPr>
          <a:xfrm>
            <a:off x="5580112" y="4869160"/>
            <a:ext cx="3168352" cy="1200329"/>
          </a:xfrm>
          <a:prstGeom prst="rect">
            <a:avLst/>
          </a:prstGeom>
        </p:spPr>
        <p:txBody>
          <a:bodyPr wrap="square">
            <a:spAutoFit/>
          </a:bodyPr>
          <a:lstStyle/>
          <a:p>
            <a:r>
              <a:rPr lang="tr-TR" dirty="0"/>
              <a:t>Roma İmparatoru Valens tarafından 4. yüzyılın sonlarında İstanbul’da inşa edilen Bozdoğan Kemeri</a:t>
            </a:r>
          </a:p>
        </p:txBody>
      </p:sp>
      <p:sp>
        <p:nvSpPr>
          <p:cNvPr id="6" name="5 Slayt Numarası Yer Tutucusu"/>
          <p:cNvSpPr>
            <a:spLocks noGrp="1"/>
          </p:cNvSpPr>
          <p:nvPr>
            <p:ph type="sldNum" sz="quarter" idx="12"/>
          </p:nvPr>
        </p:nvSpPr>
        <p:spPr/>
        <p:txBody>
          <a:bodyPr/>
          <a:lstStyle/>
          <a:p>
            <a:fld id="{B1DEFA8C-F947-479F-BE07-76B6B3F80BF1}" type="slidenum">
              <a:rPr lang="tr-TR" smtClean="0"/>
              <a:pPr/>
              <a:t>11</a:t>
            </a:fld>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Tarihsel Gelişim</a:t>
            </a:r>
            <a:br>
              <a:rPr lang="tr-TR" dirty="0"/>
            </a:br>
            <a:r>
              <a:rPr lang="tr-TR" sz="3600" dirty="0"/>
              <a:t>Ortaçağ’da Mühendislik</a:t>
            </a:r>
            <a:endParaRPr lang="tr-TR" dirty="0"/>
          </a:p>
        </p:txBody>
      </p:sp>
      <p:sp>
        <p:nvSpPr>
          <p:cNvPr id="3" name="2 İçerik Yer Tutucusu"/>
          <p:cNvSpPr>
            <a:spLocks noGrp="1"/>
          </p:cNvSpPr>
          <p:nvPr>
            <p:ph idx="1"/>
          </p:nvPr>
        </p:nvSpPr>
        <p:spPr>
          <a:xfrm>
            <a:off x="179512" y="1628800"/>
            <a:ext cx="8784976" cy="5040560"/>
          </a:xfrm>
        </p:spPr>
        <p:txBody>
          <a:bodyPr>
            <a:normAutofit fontScale="62500" lnSpcReduction="20000"/>
          </a:bodyPr>
          <a:lstStyle/>
          <a:p>
            <a:pPr algn="just">
              <a:spcAft>
                <a:spcPts val="1200"/>
              </a:spcAft>
            </a:pPr>
            <a:r>
              <a:rPr lang="tr-TR" dirty="0"/>
              <a:t>Roma İmparatorluğu’nun yıkılmasından yaklaşık sekiz yüzyıl boyunca mühendislikte çok az ilerleme olmakla birlikte,özellikle yapı tasarımında enerji tasarrufu sağlayan ve gücü artıran makine ve aletlerde bazı önemli ilerlemeler bu dönemde olmuştur.</a:t>
            </a:r>
          </a:p>
          <a:p>
            <a:pPr algn="just">
              <a:spcAft>
                <a:spcPts val="1200"/>
              </a:spcAft>
            </a:pPr>
            <a:r>
              <a:rPr lang="tr-TR" dirty="0"/>
              <a:t>Yel değirmenleri geliştirilmiş, su değirmenleri daha etkili yapılmıştır.</a:t>
            </a:r>
          </a:p>
          <a:p>
            <a:pPr algn="just">
              <a:spcAft>
                <a:spcPts val="1200"/>
              </a:spcAft>
            </a:pPr>
            <a:r>
              <a:rPr lang="tr-TR" dirty="0"/>
              <a:t>Ortaçağın gelişkin mühendislik aletleri, malzemeleri ve tekniklerinin bir çoğu ilk kez Çin’de görülmüştür. </a:t>
            </a:r>
          </a:p>
          <a:p>
            <a:pPr algn="just">
              <a:spcAft>
                <a:spcPts val="1200"/>
              </a:spcAft>
            </a:pPr>
            <a:r>
              <a:rPr lang="tr-TR" dirty="0"/>
              <a:t>Barutun icadı ve kağıt yapımı, demirin dökümü ve kumaşların imalatına ilişkin işlemlerin geliştirilmesi bu ilerlemeler arasındadır.</a:t>
            </a:r>
          </a:p>
          <a:p>
            <a:pPr algn="just">
              <a:spcAft>
                <a:spcPts val="1200"/>
              </a:spcAft>
            </a:pPr>
            <a:r>
              <a:rPr lang="tr-TR" dirty="0"/>
              <a:t>Ortaçağın sonlarında ulaşım ve iletişimde önemli ilerlemeler sağlandı. Böylece bilginin yayılması hızlandı.</a:t>
            </a:r>
          </a:p>
          <a:p>
            <a:pPr algn="just">
              <a:spcAft>
                <a:spcPts val="1200"/>
              </a:spcAft>
            </a:pPr>
            <a:r>
              <a:rPr lang="tr-TR" dirty="0"/>
              <a:t>Johann Gutenberg hareketli tipte kalıbı icat etti ve 1450 yılında ilk kitabı basarak tarihe geçti. Bunun sayesinde, bilim ve mühendislik dahil, pek çok konuda bilginin geniş bir şekilde yayılması mümkün oldu. </a:t>
            </a:r>
          </a:p>
          <a:p>
            <a:pPr algn="just">
              <a:spcAft>
                <a:spcPts val="1200"/>
              </a:spcAft>
            </a:pPr>
            <a:r>
              <a:rPr lang="tr-TR" dirty="0"/>
              <a:t>1500 yılına gelindiğinde arazi ölçümü, hidrolik, kimya, madencilik, </a:t>
            </a:r>
            <a:r>
              <a:rPr lang="tr-TR" dirty="0" err="1"/>
              <a:t>metalurji</a:t>
            </a:r>
            <a:r>
              <a:rPr lang="tr-TR" dirty="0"/>
              <a:t> vb. alanlarda kitaplar basılıyordu.</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12</a:t>
            </a:fld>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Tarihsel Gelişim</a:t>
            </a:r>
            <a:br>
              <a:rPr lang="tr-TR" dirty="0"/>
            </a:br>
            <a:r>
              <a:rPr lang="tr-TR" sz="2800" dirty="0"/>
              <a:t>Ortaçağ’da Bilimin İlerlemesine Katkıda Bulunanlar</a:t>
            </a:r>
            <a:endParaRPr lang="tr-TR" dirty="0"/>
          </a:p>
        </p:txBody>
      </p:sp>
      <p:sp>
        <p:nvSpPr>
          <p:cNvPr id="3" name="2 İçerik Yer Tutucusu"/>
          <p:cNvSpPr>
            <a:spLocks noGrp="1"/>
          </p:cNvSpPr>
          <p:nvPr>
            <p:ph idx="1"/>
          </p:nvPr>
        </p:nvSpPr>
        <p:spPr>
          <a:xfrm>
            <a:off x="251520" y="1628800"/>
            <a:ext cx="8568952" cy="5040559"/>
          </a:xfrm>
        </p:spPr>
        <p:txBody>
          <a:bodyPr>
            <a:normAutofit fontScale="62500" lnSpcReduction="20000"/>
          </a:bodyPr>
          <a:lstStyle/>
          <a:p>
            <a:pPr algn="just">
              <a:spcAft>
                <a:spcPts val="1200"/>
              </a:spcAft>
            </a:pPr>
            <a:r>
              <a:rPr lang="tr-TR" b="1" dirty="0">
                <a:solidFill>
                  <a:srgbClr val="002060"/>
                </a:solidFill>
              </a:rPr>
              <a:t>Leonardo da Vinci (1452-1519) </a:t>
            </a:r>
            <a:r>
              <a:rPr lang="tr-TR" dirty="0"/>
              <a:t>Rönesans'ın büyük bir sanatçısı, mimarı ve deneysel bilimcisi. Kavramsal tasarımları ile tanınmaktadır.</a:t>
            </a:r>
          </a:p>
          <a:p>
            <a:pPr algn="just">
              <a:spcAft>
                <a:spcPts val="1200"/>
              </a:spcAft>
            </a:pPr>
            <a:r>
              <a:rPr lang="tr-TR" b="1" dirty="0" err="1">
                <a:solidFill>
                  <a:srgbClr val="002060"/>
                </a:solidFill>
              </a:rPr>
              <a:t>Nicolas</a:t>
            </a:r>
            <a:r>
              <a:rPr lang="tr-TR" b="1" dirty="0">
                <a:solidFill>
                  <a:srgbClr val="002060"/>
                </a:solidFill>
              </a:rPr>
              <a:t> </a:t>
            </a:r>
            <a:r>
              <a:rPr lang="tr-TR" b="1" dirty="0" err="1">
                <a:solidFill>
                  <a:srgbClr val="002060"/>
                </a:solidFill>
              </a:rPr>
              <a:t>Copernicus</a:t>
            </a:r>
            <a:r>
              <a:rPr lang="tr-TR" b="1" dirty="0">
                <a:solidFill>
                  <a:srgbClr val="002060"/>
                </a:solidFill>
              </a:rPr>
              <a:t> (1473-1543) </a:t>
            </a:r>
            <a:r>
              <a:rPr lang="tr-TR" dirty="0"/>
              <a:t>Modern astronominin temellerini atan bilim adamı.</a:t>
            </a:r>
          </a:p>
          <a:p>
            <a:pPr algn="just">
              <a:spcAft>
                <a:spcPts val="1200"/>
              </a:spcAft>
            </a:pPr>
            <a:r>
              <a:rPr lang="tr-TR" b="1" dirty="0">
                <a:solidFill>
                  <a:srgbClr val="002060"/>
                </a:solidFill>
              </a:rPr>
              <a:t>Galileo (1564-1642) </a:t>
            </a:r>
            <a:r>
              <a:rPr lang="tr-TR" dirty="0"/>
              <a:t>İtalyan astronom ve fizikçi. Bilgi edinmenin bilimsel yönünü formüle etti. Düşmekte olan cisimlere ilişkin ünlü bir yasayı keşfetti.</a:t>
            </a:r>
          </a:p>
          <a:p>
            <a:pPr algn="just">
              <a:spcAft>
                <a:spcPts val="1200"/>
              </a:spcAft>
            </a:pPr>
            <a:r>
              <a:rPr lang="tr-TR" b="1" dirty="0" err="1">
                <a:solidFill>
                  <a:srgbClr val="002060"/>
                </a:solidFill>
              </a:rPr>
              <a:t>Sir</a:t>
            </a:r>
            <a:r>
              <a:rPr lang="tr-TR" b="1" dirty="0">
                <a:solidFill>
                  <a:srgbClr val="002060"/>
                </a:solidFill>
              </a:rPr>
              <a:t> </a:t>
            </a:r>
            <a:r>
              <a:rPr lang="tr-TR" b="1" dirty="0" err="1">
                <a:solidFill>
                  <a:srgbClr val="002060"/>
                </a:solidFill>
              </a:rPr>
              <a:t>Isaac</a:t>
            </a:r>
            <a:r>
              <a:rPr lang="tr-TR" b="1" dirty="0">
                <a:solidFill>
                  <a:srgbClr val="002060"/>
                </a:solidFill>
              </a:rPr>
              <a:t> Newton (1642-1727) </a:t>
            </a:r>
            <a:r>
              <a:rPr lang="tr-TR" dirty="0"/>
              <a:t>Yüksek matematiğin temellerini attı, evrensel çekim yasasını formüle etti.</a:t>
            </a:r>
          </a:p>
          <a:p>
            <a:pPr algn="just">
              <a:spcAft>
                <a:spcPts val="1200"/>
              </a:spcAft>
            </a:pPr>
            <a:r>
              <a:rPr lang="tr-TR" b="1" dirty="0">
                <a:solidFill>
                  <a:srgbClr val="002060"/>
                </a:solidFill>
              </a:rPr>
              <a:t>Robert </a:t>
            </a:r>
            <a:r>
              <a:rPr lang="tr-TR" b="1" dirty="0" err="1">
                <a:solidFill>
                  <a:srgbClr val="002060"/>
                </a:solidFill>
              </a:rPr>
              <a:t>Boyle</a:t>
            </a:r>
            <a:r>
              <a:rPr lang="tr-TR" b="1" dirty="0">
                <a:solidFill>
                  <a:srgbClr val="002060"/>
                </a:solidFill>
              </a:rPr>
              <a:t> (1627-1691) </a:t>
            </a:r>
            <a:r>
              <a:rPr lang="tr-TR" dirty="0"/>
              <a:t>Hava ve diğer gazların sıkışması ve genleşmesini inceleyen kimyacı ve fizikçi.</a:t>
            </a:r>
          </a:p>
          <a:p>
            <a:pPr algn="just">
              <a:spcAft>
                <a:spcPts val="1200"/>
              </a:spcAft>
            </a:pPr>
            <a:r>
              <a:rPr lang="tr-TR" b="1" dirty="0">
                <a:solidFill>
                  <a:srgbClr val="002060"/>
                </a:solidFill>
              </a:rPr>
              <a:t>Robert </a:t>
            </a:r>
            <a:r>
              <a:rPr lang="tr-TR" b="1" dirty="0" err="1">
                <a:solidFill>
                  <a:srgbClr val="002060"/>
                </a:solidFill>
              </a:rPr>
              <a:t>Hooke</a:t>
            </a:r>
            <a:r>
              <a:rPr lang="tr-TR" b="1" dirty="0">
                <a:solidFill>
                  <a:srgbClr val="002060"/>
                </a:solidFill>
              </a:rPr>
              <a:t> (1653-1703) </a:t>
            </a:r>
            <a:r>
              <a:rPr lang="tr-TR" dirty="0"/>
              <a:t>Elastikiyet kuramını formüle etmiştir.</a:t>
            </a:r>
          </a:p>
          <a:p>
            <a:pPr algn="just">
              <a:spcAft>
                <a:spcPts val="1200"/>
              </a:spcAft>
            </a:pPr>
            <a:r>
              <a:rPr lang="tr-TR" b="1" dirty="0">
                <a:solidFill>
                  <a:srgbClr val="002060"/>
                </a:solidFill>
              </a:rPr>
              <a:t>Thomas </a:t>
            </a:r>
            <a:r>
              <a:rPr lang="tr-TR" b="1" dirty="0" err="1">
                <a:solidFill>
                  <a:srgbClr val="002060"/>
                </a:solidFill>
              </a:rPr>
              <a:t>Newcomen</a:t>
            </a:r>
            <a:r>
              <a:rPr lang="tr-TR" b="1" dirty="0">
                <a:solidFill>
                  <a:srgbClr val="002060"/>
                </a:solidFill>
              </a:rPr>
              <a:t> (1663-1729) </a:t>
            </a:r>
            <a:r>
              <a:rPr lang="tr-TR" dirty="0"/>
              <a:t>1712 yılında ilk kullanışlı buhar makinelerinden birini yaptı. Onun atmosferik basınçlı buhar makinesi, yerini James </a:t>
            </a:r>
            <a:r>
              <a:rPr lang="tr-TR" dirty="0" err="1"/>
              <a:t>Watt’ın</a:t>
            </a:r>
            <a:r>
              <a:rPr lang="tr-TR" dirty="0"/>
              <a:t> daha etkin olan makinesine bırakana dek, hemen hemen 75 yıl boyunca İngiliz madenlerinden su pompalamada kullanıldı.</a:t>
            </a:r>
          </a:p>
          <a:p>
            <a:pPr algn="just">
              <a:spcAft>
                <a:spcPts val="1200"/>
              </a:spcAft>
            </a:pPr>
            <a:endParaRPr lang="tr-TR" dirty="0"/>
          </a:p>
          <a:p>
            <a:pPr algn="just">
              <a:spcAft>
                <a:spcPts val="1200"/>
              </a:spcAft>
            </a:pPr>
            <a:endParaRPr lang="tr-TR" dirty="0"/>
          </a:p>
          <a:p>
            <a:pPr algn="just">
              <a:spcAft>
                <a:spcPts val="1200"/>
              </a:spcAft>
            </a:pPr>
            <a:endParaRPr lang="tr-TR" dirty="0"/>
          </a:p>
          <a:p>
            <a:pPr algn="just">
              <a:spcAft>
                <a:spcPts val="1200"/>
              </a:spcAft>
            </a:pP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13</a:t>
            </a:fld>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Tarihsel Gelişim</a:t>
            </a:r>
            <a:br>
              <a:rPr lang="tr-TR" dirty="0"/>
            </a:br>
            <a:r>
              <a:rPr lang="tr-TR" sz="2800" dirty="0"/>
              <a:t>Ortaçağ’da Bilimin İlerlemesine Katkıda Bulunanlar</a:t>
            </a:r>
            <a:endParaRPr lang="tr-TR" dirty="0"/>
          </a:p>
        </p:txBody>
      </p:sp>
      <p:pic>
        <p:nvPicPr>
          <p:cNvPr id="1026" name="Picture 2" descr="E:\Belgelerim\Dökümanlar\Otomotiv Mühendisliği\Otomotiv Mühendisliğine Giriş\Newcomen_atmospheric_engine_animation.gif"/>
          <p:cNvPicPr>
            <a:picLocks noChangeAspect="1" noChangeArrowheads="1" noCrop="1"/>
          </p:cNvPicPr>
          <p:nvPr/>
        </p:nvPicPr>
        <p:blipFill>
          <a:blip r:embed="rId2" cstate="print"/>
          <a:srcRect/>
          <a:stretch>
            <a:fillRect/>
          </a:stretch>
        </p:blipFill>
        <p:spPr bwMode="auto">
          <a:xfrm>
            <a:off x="323528" y="1556792"/>
            <a:ext cx="3139823" cy="4536504"/>
          </a:xfrm>
          <a:prstGeom prst="rect">
            <a:avLst/>
          </a:prstGeom>
          <a:noFill/>
        </p:spPr>
      </p:pic>
      <p:pic>
        <p:nvPicPr>
          <p:cNvPr id="1027" name="Picture 3"/>
          <p:cNvPicPr>
            <a:picLocks noChangeAspect="1" noChangeArrowheads="1"/>
          </p:cNvPicPr>
          <p:nvPr/>
        </p:nvPicPr>
        <p:blipFill>
          <a:blip r:embed="rId3" cstate="print">
            <a:lum contrast="20000"/>
          </a:blip>
          <a:srcRect/>
          <a:stretch>
            <a:fillRect/>
          </a:stretch>
        </p:blipFill>
        <p:spPr bwMode="auto">
          <a:xfrm>
            <a:off x="6156176" y="1556792"/>
            <a:ext cx="2540125" cy="2304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p:cNvPicPr>
            <a:picLocks noChangeAspect="1" noChangeArrowheads="1"/>
          </p:cNvPicPr>
          <p:nvPr/>
        </p:nvPicPr>
        <p:blipFill>
          <a:blip r:embed="rId4" cstate="print">
            <a:lum contrast="20000"/>
          </a:blip>
          <a:srcRect/>
          <a:stretch>
            <a:fillRect/>
          </a:stretch>
        </p:blipFill>
        <p:spPr bwMode="auto">
          <a:xfrm>
            <a:off x="3685718" y="1556792"/>
            <a:ext cx="2254434" cy="2304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9" name="Picture 5"/>
          <p:cNvPicPr>
            <a:picLocks noChangeAspect="1" noChangeArrowheads="1"/>
          </p:cNvPicPr>
          <p:nvPr/>
        </p:nvPicPr>
        <p:blipFill>
          <a:blip r:embed="rId5" cstate="print"/>
          <a:srcRect/>
          <a:stretch>
            <a:fillRect/>
          </a:stretch>
        </p:blipFill>
        <p:spPr bwMode="auto">
          <a:xfrm>
            <a:off x="5004048" y="4437112"/>
            <a:ext cx="2214246" cy="2160240"/>
          </a:xfrm>
          <a:prstGeom prst="rect">
            <a:avLst/>
          </a:prstGeom>
          <a:noFill/>
          <a:ln w="9525">
            <a:noFill/>
            <a:miter lim="800000"/>
            <a:headEnd/>
            <a:tailEnd/>
          </a:ln>
        </p:spPr>
      </p:pic>
      <p:sp>
        <p:nvSpPr>
          <p:cNvPr id="8" name="7 Dikdörtgen"/>
          <p:cNvSpPr/>
          <p:nvPr/>
        </p:nvSpPr>
        <p:spPr>
          <a:xfrm>
            <a:off x="611560" y="6165304"/>
            <a:ext cx="2718758" cy="369332"/>
          </a:xfrm>
          <a:prstGeom prst="rect">
            <a:avLst/>
          </a:prstGeom>
        </p:spPr>
        <p:txBody>
          <a:bodyPr wrap="none">
            <a:spAutoFit/>
          </a:bodyPr>
          <a:lstStyle/>
          <a:p>
            <a:r>
              <a:rPr lang="tr-TR" dirty="0" err="1"/>
              <a:t>Tomas</a:t>
            </a:r>
            <a:r>
              <a:rPr lang="tr-TR" dirty="0"/>
              <a:t> </a:t>
            </a:r>
            <a:r>
              <a:rPr lang="tr-TR" dirty="0" err="1"/>
              <a:t>Newcomen</a:t>
            </a:r>
            <a:r>
              <a:rPr lang="tr-TR" dirty="0"/>
              <a:t> Motoru</a:t>
            </a:r>
          </a:p>
        </p:txBody>
      </p:sp>
      <p:sp>
        <p:nvSpPr>
          <p:cNvPr id="9" name="8 Dikdörtgen"/>
          <p:cNvSpPr/>
          <p:nvPr/>
        </p:nvSpPr>
        <p:spPr>
          <a:xfrm>
            <a:off x="3851920" y="3923764"/>
            <a:ext cx="4671663" cy="369332"/>
          </a:xfrm>
          <a:prstGeom prst="rect">
            <a:avLst/>
          </a:prstGeom>
        </p:spPr>
        <p:txBody>
          <a:bodyPr wrap="none">
            <a:spAutoFit/>
          </a:bodyPr>
          <a:lstStyle/>
          <a:p>
            <a:r>
              <a:rPr lang="tr-TR" dirty="0"/>
              <a:t>Leonardo da Vinci’nin Tasarımlarından Örnekler</a:t>
            </a:r>
          </a:p>
        </p:txBody>
      </p:sp>
      <p:sp>
        <p:nvSpPr>
          <p:cNvPr id="10" name="9 Dikdörtgen"/>
          <p:cNvSpPr/>
          <p:nvPr/>
        </p:nvSpPr>
        <p:spPr>
          <a:xfrm>
            <a:off x="7319547" y="5805264"/>
            <a:ext cx="1307089" cy="646331"/>
          </a:xfrm>
          <a:prstGeom prst="rect">
            <a:avLst/>
          </a:prstGeom>
        </p:spPr>
        <p:txBody>
          <a:bodyPr wrap="none">
            <a:spAutoFit/>
          </a:bodyPr>
          <a:lstStyle/>
          <a:p>
            <a:r>
              <a:rPr lang="tr-TR" dirty="0" err="1"/>
              <a:t>Hooke</a:t>
            </a:r>
            <a:br>
              <a:rPr lang="tr-TR" dirty="0"/>
            </a:br>
            <a:r>
              <a:rPr lang="tr-TR" dirty="0"/>
              <a:t>Mikroskobu</a:t>
            </a:r>
          </a:p>
        </p:txBody>
      </p:sp>
      <p:sp>
        <p:nvSpPr>
          <p:cNvPr id="11" name="10 Slayt Numarası Yer Tutucusu"/>
          <p:cNvSpPr>
            <a:spLocks noGrp="1"/>
          </p:cNvSpPr>
          <p:nvPr>
            <p:ph type="sldNum" sz="quarter" idx="12"/>
          </p:nvPr>
        </p:nvSpPr>
        <p:spPr/>
        <p:txBody>
          <a:bodyPr/>
          <a:lstStyle/>
          <a:p>
            <a:fld id="{B1DEFA8C-F947-479F-BE07-76B6B3F80BF1}" type="slidenum">
              <a:rPr lang="tr-TR" smtClean="0"/>
              <a:pPr/>
              <a:t>14</a:t>
            </a:fld>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Meslek Nedir?</a:t>
            </a:r>
          </a:p>
        </p:txBody>
      </p:sp>
      <p:sp>
        <p:nvSpPr>
          <p:cNvPr id="3" name="2 İçerik Yer Tutucusu"/>
          <p:cNvSpPr>
            <a:spLocks noGrp="1"/>
          </p:cNvSpPr>
          <p:nvPr>
            <p:ph idx="1"/>
          </p:nvPr>
        </p:nvSpPr>
        <p:spPr>
          <a:xfrm>
            <a:off x="107504" y="1628801"/>
            <a:ext cx="8712968" cy="4968552"/>
          </a:xfrm>
        </p:spPr>
        <p:txBody>
          <a:bodyPr>
            <a:normAutofit fontScale="62500" lnSpcReduction="20000"/>
          </a:bodyPr>
          <a:lstStyle/>
          <a:p>
            <a:pPr algn="just">
              <a:spcAft>
                <a:spcPts val="1200"/>
              </a:spcAft>
            </a:pPr>
            <a:r>
              <a:rPr lang="tr-TR" b="1" i="1" dirty="0"/>
              <a:t>Meslek</a:t>
            </a:r>
            <a:r>
              <a:rPr lang="tr-TR" dirty="0"/>
              <a:t> insanlara yararlı mal veya hizmet üretmek ve karşılığında bir gelir elde etmek için yapılan belli bir eğitimle kazanılan ve kuralları toplumca belirlenmiş faaliyetler bütünüdür.</a:t>
            </a:r>
          </a:p>
          <a:p>
            <a:pPr algn="just">
              <a:spcAft>
                <a:spcPts val="1200"/>
              </a:spcAft>
            </a:pPr>
            <a:r>
              <a:rPr lang="tr-TR" dirty="0"/>
              <a:t>Hem bireylerin temel ihtiyaçlarını karşılayabilmesi ve hayatlarını idame ettirebilmeleri için  önemlidir, hem de toplumsal statü ve doyum sağlama aracıdır.</a:t>
            </a:r>
          </a:p>
          <a:p>
            <a:pPr algn="just">
              <a:spcAft>
                <a:spcPts val="1200"/>
              </a:spcAft>
            </a:pPr>
            <a:r>
              <a:rPr lang="tr-TR" dirty="0"/>
              <a:t>Bu açıdan bakıldığında meslek seçimi hem bireysel hem de toplumsal bir yarar sağlar. </a:t>
            </a:r>
          </a:p>
          <a:p>
            <a:pPr algn="just">
              <a:spcAft>
                <a:spcPts val="1200"/>
              </a:spcAft>
            </a:pPr>
            <a:r>
              <a:rPr lang="tr-TR" dirty="0"/>
              <a:t>Mesleğin dört temel özelliği bulunmaktadır:</a:t>
            </a:r>
          </a:p>
          <a:p>
            <a:pPr lvl="1" algn="just">
              <a:spcAft>
                <a:spcPts val="1200"/>
              </a:spcAft>
            </a:pPr>
            <a:r>
              <a:rPr lang="tr-TR" dirty="0"/>
              <a:t>İlgili konuda biçimsel eğitim almış olmak,</a:t>
            </a:r>
          </a:p>
          <a:p>
            <a:pPr lvl="1" algn="just">
              <a:spcAft>
                <a:spcPts val="1200"/>
              </a:spcAft>
            </a:pPr>
            <a:r>
              <a:rPr lang="tr-TR" dirty="0"/>
              <a:t>Biçimsel eğitimi izleyen dönemde uygulamalı çalışma (staj) yapmak,</a:t>
            </a:r>
          </a:p>
          <a:p>
            <a:pPr lvl="1" algn="just">
              <a:spcAft>
                <a:spcPts val="1200"/>
              </a:spcAft>
            </a:pPr>
            <a:r>
              <a:rPr lang="tr-TR" dirty="0"/>
              <a:t>Mesleğin gereklerinin yetkili kurullarca belirlenmiş olması,</a:t>
            </a:r>
          </a:p>
          <a:p>
            <a:pPr lvl="1" algn="just">
              <a:spcAft>
                <a:spcPts val="1200"/>
              </a:spcAft>
            </a:pPr>
            <a:r>
              <a:rPr lang="tr-TR" dirty="0"/>
              <a:t>Meslek adabına uymanın zorunlu olması ve bunun meslek kuruluşunca izlenmesi.</a:t>
            </a:r>
          </a:p>
          <a:p>
            <a:pPr algn="just"/>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15</a:t>
            </a:fld>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Mühendislik Yaklaşımı</a:t>
            </a:r>
          </a:p>
        </p:txBody>
      </p:sp>
      <p:sp>
        <p:nvSpPr>
          <p:cNvPr id="3" name="2 İçerik Yer Tutucusu"/>
          <p:cNvSpPr>
            <a:spLocks noGrp="1"/>
          </p:cNvSpPr>
          <p:nvPr>
            <p:ph idx="1"/>
          </p:nvPr>
        </p:nvSpPr>
        <p:spPr>
          <a:xfrm>
            <a:off x="35496" y="1556792"/>
            <a:ext cx="8964488" cy="5229200"/>
          </a:xfrm>
        </p:spPr>
        <p:txBody>
          <a:bodyPr>
            <a:normAutofit fontScale="62500" lnSpcReduction="20000"/>
          </a:bodyPr>
          <a:lstStyle/>
          <a:p>
            <a:pPr algn="just"/>
            <a:r>
              <a:rPr lang="tr-TR" dirty="0"/>
              <a:t>Mühendislerin karşılaştıkları problemleri çözümlerinde, mühendislik tasarımlarının farklı olması nedeni ile belli bir prosedür bulunmamaktadır. Ancak mühendislik eğitiminin temelini oluşturan </a:t>
            </a:r>
            <a:r>
              <a:rPr lang="tr-TR" b="1" i="1" dirty="0"/>
              <a:t>analitik düşünme şekli </a:t>
            </a:r>
            <a:r>
              <a:rPr lang="tr-TR" dirty="0"/>
              <a:t>her disiplin için geçerlidir. Mühendisler her probleme sistematik olarak yaklaşma eğiliminde eğitilmişlerdir.</a:t>
            </a:r>
          </a:p>
          <a:p>
            <a:pPr algn="just"/>
            <a:endParaRPr lang="tr-TR" dirty="0"/>
          </a:p>
          <a:p>
            <a:pPr algn="just"/>
            <a:r>
              <a:rPr lang="tr-TR" dirty="0"/>
              <a:t>Mühendislik yaklaşımı </a:t>
            </a:r>
            <a:r>
              <a:rPr lang="tr-TR" b="1" i="1" dirty="0"/>
              <a:t>mühendislik tasarım yöntemi </a:t>
            </a:r>
            <a:r>
              <a:rPr lang="tr-TR" dirty="0"/>
              <a:t>olarak da isimlendirilmekte ve yedi adımdan oluşmaktadır:</a:t>
            </a:r>
          </a:p>
          <a:p>
            <a:pPr algn="just"/>
            <a:endParaRPr lang="tr-TR" dirty="0"/>
          </a:p>
          <a:p>
            <a:pPr lvl="1" algn="just">
              <a:spcAft>
                <a:spcPts val="1200"/>
              </a:spcAft>
            </a:pPr>
            <a:r>
              <a:rPr lang="tr-TR" dirty="0"/>
              <a:t>Problemin tanımlanması </a:t>
            </a:r>
          </a:p>
          <a:p>
            <a:pPr lvl="1" algn="just">
              <a:spcAft>
                <a:spcPts val="1200"/>
              </a:spcAft>
            </a:pPr>
            <a:r>
              <a:rPr lang="tr-TR" dirty="0"/>
              <a:t>Gerekli bilgilerin elde edilmesi </a:t>
            </a:r>
          </a:p>
          <a:p>
            <a:pPr lvl="1" algn="just">
              <a:spcAft>
                <a:spcPts val="1200"/>
              </a:spcAft>
            </a:pPr>
            <a:r>
              <a:rPr lang="tr-TR" dirty="0"/>
              <a:t>Yaratıcı çözümler için araştırma yapmak </a:t>
            </a:r>
          </a:p>
          <a:p>
            <a:pPr lvl="1" algn="just">
              <a:spcAft>
                <a:spcPts val="1200"/>
              </a:spcAft>
            </a:pPr>
            <a:r>
              <a:rPr lang="tr-TR" dirty="0"/>
              <a:t>İdeal çözüm için belli bir model oluşturmak </a:t>
            </a:r>
          </a:p>
          <a:p>
            <a:pPr lvl="1" algn="just">
              <a:spcAft>
                <a:spcPts val="1200"/>
              </a:spcAft>
            </a:pPr>
            <a:r>
              <a:rPr lang="tr-TR" dirty="0"/>
              <a:t>Tercih edilen çözümün değerlendirilmesi </a:t>
            </a:r>
          </a:p>
          <a:p>
            <a:pPr lvl="1" algn="just">
              <a:spcAft>
                <a:spcPts val="1200"/>
              </a:spcAft>
            </a:pPr>
            <a:r>
              <a:rPr lang="tr-TR" dirty="0"/>
              <a:t>Rapor ve planların hazırlanması </a:t>
            </a:r>
          </a:p>
          <a:p>
            <a:pPr lvl="1" algn="just">
              <a:spcAft>
                <a:spcPts val="1200"/>
              </a:spcAft>
            </a:pPr>
            <a:r>
              <a:rPr lang="tr-TR" dirty="0"/>
              <a:t>Tasarımın hayata geçirilmesi </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16</a:t>
            </a:fld>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Mühendislik Yaklaşımı</a:t>
            </a:r>
          </a:p>
        </p:txBody>
      </p:sp>
      <p:sp>
        <p:nvSpPr>
          <p:cNvPr id="3" name="2 İçerik Yer Tutucusu"/>
          <p:cNvSpPr>
            <a:spLocks noGrp="1"/>
          </p:cNvSpPr>
          <p:nvPr>
            <p:ph idx="1"/>
          </p:nvPr>
        </p:nvSpPr>
        <p:spPr>
          <a:xfrm>
            <a:off x="457200" y="1775191"/>
            <a:ext cx="8229600" cy="4822161"/>
          </a:xfrm>
        </p:spPr>
        <p:txBody>
          <a:bodyPr>
            <a:normAutofit fontScale="55000" lnSpcReduction="20000"/>
          </a:bodyPr>
          <a:lstStyle/>
          <a:p>
            <a:pPr algn="just">
              <a:spcAft>
                <a:spcPts val="1800"/>
              </a:spcAft>
              <a:buNone/>
            </a:pPr>
            <a:r>
              <a:rPr lang="tr-TR" sz="3600" i="1" dirty="0"/>
              <a:t>1) </a:t>
            </a:r>
            <a:r>
              <a:rPr lang="tr-TR" sz="3600" b="1" i="1" dirty="0"/>
              <a:t>Problemin Tanımlanması </a:t>
            </a:r>
          </a:p>
          <a:p>
            <a:pPr algn="just">
              <a:spcAft>
                <a:spcPts val="1800"/>
              </a:spcAft>
            </a:pPr>
            <a:r>
              <a:rPr lang="tr-TR" sz="3600" dirty="0"/>
              <a:t>Mühendislik amaçlı çalışmalarda problemin net ve doğru tanımlanması çözüme daha çabuk ve kolay ulaşılmasını sağlar. Ekonomik anlamda da zaman kaybı bu tür çalışmalarda oldukça önemlidir. </a:t>
            </a:r>
          </a:p>
          <a:p>
            <a:pPr algn="just">
              <a:spcAft>
                <a:spcPts val="1800"/>
              </a:spcAft>
              <a:buNone/>
            </a:pPr>
            <a:r>
              <a:rPr lang="tr-TR" sz="3600" dirty="0"/>
              <a:t>2) </a:t>
            </a:r>
            <a:r>
              <a:rPr lang="tr-TR" sz="3600" b="1" i="1" dirty="0"/>
              <a:t>Gerekli bilgilerin </a:t>
            </a:r>
            <a:r>
              <a:rPr lang="tr-TR" sz="3600" b="1" i="1" dirty="0" err="1"/>
              <a:t>eldesi</a:t>
            </a:r>
            <a:r>
              <a:rPr lang="tr-TR" sz="3600" b="1" i="1" dirty="0"/>
              <a:t> </a:t>
            </a:r>
          </a:p>
          <a:p>
            <a:pPr algn="just">
              <a:spcAft>
                <a:spcPts val="1800"/>
              </a:spcAft>
            </a:pPr>
            <a:r>
              <a:rPr lang="tr-TR" sz="3600" dirty="0"/>
              <a:t>Mühendis problemin doğru belirlenmesinden sonra, konu ile ilgili bilgi ve doküman elde etmeye başlar. Bu </a:t>
            </a:r>
            <a:r>
              <a:rPr lang="tr-TR" sz="3600" dirty="0" err="1"/>
              <a:t>dökümanlar</a:t>
            </a:r>
            <a:r>
              <a:rPr lang="tr-TR" sz="3600" dirty="0"/>
              <a:t> başlangıç için fiziksel ölçümler, haritalar, deney sonuçları olabilir. </a:t>
            </a:r>
          </a:p>
          <a:p>
            <a:pPr algn="just">
              <a:spcAft>
                <a:spcPts val="1800"/>
              </a:spcAft>
              <a:buNone/>
            </a:pPr>
            <a:r>
              <a:rPr lang="tr-TR" sz="3600" dirty="0"/>
              <a:t>3) </a:t>
            </a:r>
            <a:r>
              <a:rPr lang="tr-TR" sz="3600" b="1" i="1" dirty="0"/>
              <a:t>Yaratıcı çözümler için araştırma yapmak </a:t>
            </a:r>
          </a:p>
          <a:p>
            <a:pPr algn="just">
              <a:spcAft>
                <a:spcPts val="1800"/>
              </a:spcAft>
            </a:pPr>
            <a:r>
              <a:rPr lang="tr-TR" sz="3600" dirty="0"/>
              <a:t>Genel olarak tasarım süreci ile ilgili çalışmalar bittikten sonra, mühendis yaratıcı çözümleri tanımlamak ve belirlemek için hazırdır. Bu çalışmalar motivasyonu arttırmak için ya belli bir grup ile ya da belli tekniklerle yapılır. </a:t>
            </a:r>
          </a:p>
          <a:p>
            <a:pPr algn="just"/>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17</a:t>
            </a:fld>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Mühendislik Yaklaşımı</a:t>
            </a:r>
          </a:p>
        </p:txBody>
      </p:sp>
      <p:sp>
        <p:nvSpPr>
          <p:cNvPr id="3" name="2 İçerik Yer Tutucusu"/>
          <p:cNvSpPr>
            <a:spLocks noGrp="1"/>
          </p:cNvSpPr>
          <p:nvPr>
            <p:ph idx="1"/>
          </p:nvPr>
        </p:nvSpPr>
        <p:spPr>
          <a:xfrm>
            <a:off x="457200" y="1775191"/>
            <a:ext cx="8229600" cy="4822161"/>
          </a:xfrm>
        </p:spPr>
        <p:txBody>
          <a:bodyPr>
            <a:normAutofit lnSpcReduction="10000"/>
          </a:bodyPr>
          <a:lstStyle/>
          <a:p>
            <a:pPr algn="just">
              <a:spcAft>
                <a:spcPts val="1800"/>
              </a:spcAft>
              <a:buNone/>
            </a:pPr>
            <a:r>
              <a:rPr lang="tr-TR" sz="2000" dirty="0"/>
              <a:t>4) </a:t>
            </a:r>
            <a:r>
              <a:rPr lang="tr-TR" sz="2000" b="1" i="1" dirty="0"/>
              <a:t>İdeal çözüm için belli bir model oluşturmak </a:t>
            </a:r>
          </a:p>
          <a:p>
            <a:pPr algn="just">
              <a:spcAft>
                <a:spcPts val="1800"/>
              </a:spcAft>
            </a:pPr>
            <a:r>
              <a:rPr lang="tr-TR" sz="2000" dirty="0"/>
              <a:t>Bu aşamada idealleştirmeden ilksel tasarıma kadar olan süreç hazırdır. Bu da tasarım sürecinin beyin kısmını oluşturur. Tasarım sürecini oluşturmak için mühendisler çoğu kez belli modeller üzerinde çalışırlar. ‟Model‟ bir mühendislik sisteminin daha basitleştirilmiş şeklidir. Matematiksel, fiziksel ve simülasyon şeklinde olan modeller mühendislik problemlerinin çözümünde kullanılırlar. </a:t>
            </a:r>
          </a:p>
          <a:p>
            <a:pPr algn="just">
              <a:spcAft>
                <a:spcPts val="1800"/>
              </a:spcAft>
              <a:buNone/>
            </a:pPr>
            <a:r>
              <a:rPr lang="tr-TR" sz="2000" dirty="0"/>
              <a:t>5) </a:t>
            </a:r>
            <a:r>
              <a:rPr lang="tr-TR" sz="2000" b="1" i="1" dirty="0"/>
              <a:t>Tercih edilen çözümün değerlendirilmesi </a:t>
            </a:r>
          </a:p>
          <a:p>
            <a:pPr algn="just">
              <a:spcAft>
                <a:spcPts val="1800"/>
              </a:spcAft>
            </a:pPr>
            <a:r>
              <a:rPr lang="tr-TR" sz="2000" dirty="0"/>
              <a:t>Belirlenen ve önerilen tasarımı değerlendirmek için çeşitli teknikler kullanılarak, basit anlamda test edilebilir. Örneğin, yeni uçak tasarımının aerodinamiği beklenen uçuş koşulları bilgisayar simülasyonu kullanılarak değerlendirilebilir. Mühendislik çalışmalarının insan ve çevre üzerindeki etkilerini de göz önünde bulundurmak diğer bir değerlendirme yöntemidir. </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18</a:t>
            </a:fld>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Mühendislik Yaklaşımı</a:t>
            </a:r>
          </a:p>
        </p:txBody>
      </p:sp>
      <p:sp>
        <p:nvSpPr>
          <p:cNvPr id="3" name="2 İçerik Yer Tutucusu"/>
          <p:cNvSpPr>
            <a:spLocks noGrp="1"/>
          </p:cNvSpPr>
          <p:nvPr>
            <p:ph idx="1"/>
          </p:nvPr>
        </p:nvSpPr>
        <p:spPr>
          <a:xfrm>
            <a:off x="457200" y="1775191"/>
            <a:ext cx="8229600" cy="4822161"/>
          </a:xfrm>
        </p:spPr>
        <p:txBody>
          <a:bodyPr>
            <a:normAutofit/>
          </a:bodyPr>
          <a:lstStyle/>
          <a:p>
            <a:pPr algn="just">
              <a:spcAft>
                <a:spcPts val="1800"/>
              </a:spcAft>
              <a:buNone/>
            </a:pPr>
            <a:r>
              <a:rPr lang="tr-TR" sz="2000" dirty="0"/>
              <a:t>6) </a:t>
            </a:r>
            <a:r>
              <a:rPr lang="tr-TR" sz="2000" b="1" i="1" dirty="0"/>
              <a:t>Rapor ve planların hazırlanması </a:t>
            </a:r>
          </a:p>
          <a:p>
            <a:pPr algn="just">
              <a:spcAft>
                <a:spcPts val="1800"/>
              </a:spcAft>
            </a:pPr>
            <a:r>
              <a:rPr lang="tr-TR" sz="2000" dirty="0"/>
              <a:t>Tercih edilen tasarım belirlendikten sonra, onu isteyen kurumlar ya da kişiler ile iletişime geçilerek, bilgiler rapor formatı ve planlar şeklinde sunulur.</a:t>
            </a:r>
          </a:p>
          <a:p>
            <a:pPr algn="just">
              <a:spcAft>
                <a:spcPts val="1800"/>
              </a:spcAft>
              <a:buNone/>
            </a:pPr>
            <a:r>
              <a:rPr lang="tr-TR" sz="2000" dirty="0"/>
              <a:t>7) </a:t>
            </a:r>
            <a:r>
              <a:rPr lang="tr-TR" sz="2000" b="1" i="1" dirty="0"/>
              <a:t>Tasarımın hayata geçirilmesi </a:t>
            </a:r>
          </a:p>
          <a:p>
            <a:pPr algn="just">
              <a:spcAft>
                <a:spcPts val="1800"/>
              </a:spcAft>
            </a:pPr>
            <a:r>
              <a:rPr lang="tr-TR" sz="2000" dirty="0"/>
              <a:t>Mühendislik raporları ve planlar bitirildikten sonra, tasarım sürecinin hayata geçirilmesi yani fiziksel bir aletin ya da sistemin yapımıdır. </a:t>
            </a:r>
          </a:p>
          <a:p>
            <a:pPr algn="just"/>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19</a:t>
            </a:fld>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36512" y="1490283"/>
            <a:ext cx="9180512" cy="5395101"/>
          </a:xfrm>
          <a:prstGeom prst="rect">
            <a:avLst/>
          </a:prstGeom>
          <a:noFill/>
          <a:ln w="9525">
            <a:noFill/>
            <a:miter lim="800000"/>
            <a:headEnd/>
            <a:tailEnd/>
          </a:ln>
        </p:spPr>
      </p:pic>
      <p:sp>
        <p:nvSpPr>
          <p:cNvPr id="2" name="1 Başlık"/>
          <p:cNvSpPr>
            <a:spLocks noGrp="1"/>
          </p:cNvSpPr>
          <p:nvPr>
            <p:ph type="title"/>
          </p:nvPr>
        </p:nvSpPr>
        <p:spPr/>
        <p:txBody>
          <a:bodyPr/>
          <a:lstStyle/>
          <a:p>
            <a:r>
              <a:rPr lang="tr-TR" dirty="0"/>
              <a:t>Mühendis ve Mühendislik</a:t>
            </a:r>
          </a:p>
        </p:txBody>
      </p:sp>
      <p:sp>
        <p:nvSpPr>
          <p:cNvPr id="3" name="2 İçerik Yer Tutucusu"/>
          <p:cNvSpPr>
            <a:spLocks noGrp="1"/>
          </p:cNvSpPr>
          <p:nvPr>
            <p:ph idx="1"/>
          </p:nvPr>
        </p:nvSpPr>
        <p:spPr>
          <a:xfrm>
            <a:off x="457200" y="4993704"/>
            <a:ext cx="8229600" cy="1675656"/>
          </a:xfrm>
        </p:spPr>
        <p:txBody>
          <a:bodyPr>
            <a:normAutofit fontScale="77500" lnSpcReduction="20000"/>
          </a:bodyPr>
          <a:lstStyle/>
          <a:p>
            <a:pPr algn="just">
              <a:spcAft>
                <a:spcPts val="1200"/>
              </a:spcAft>
            </a:pPr>
            <a:r>
              <a:rPr lang="tr-TR" dirty="0"/>
              <a:t>İngilizcedeki </a:t>
            </a:r>
            <a:r>
              <a:rPr lang="tr-TR" b="1" dirty="0">
                <a:solidFill>
                  <a:srgbClr val="C00000"/>
                </a:solidFill>
              </a:rPr>
              <a:t>mühendis</a:t>
            </a:r>
            <a:r>
              <a:rPr lang="tr-TR" dirty="0"/>
              <a:t> anlamında kullanılan </a:t>
            </a:r>
            <a:r>
              <a:rPr lang="tr-TR" b="1" dirty="0" err="1">
                <a:solidFill>
                  <a:srgbClr val="0070C0"/>
                </a:solidFill>
              </a:rPr>
              <a:t>Engineer</a:t>
            </a:r>
            <a:r>
              <a:rPr lang="tr-TR" dirty="0"/>
              <a:t> kelimesi </a:t>
            </a:r>
            <a:r>
              <a:rPr lang="tr-TR" dirty="0" err="1"/>
              <a:t>latince</a:t>
            </a:r>
            <a:r>
              <a:rPr lang="tr-TR" dirty="0"/>
              <a:t> “</a:t>
            </a:r>
            <a:r>
              <a:rPr lang="tr-TR" b="1" dirty="0" err="1">
                <a:solidFill>
                  <a:schemeClr val="accent4">
                    <a:lumMod val="50000"/>
                  </a:schemeClr>
                </a:solidFill>
              </a:rPr>
              <a:t>İngeniatorem</a:t>
            </a:r>
            <a:r>
              <a:rPr lang="tr-TR" dirty="0"/>
              <a:t>” kelimesinden türemiştir ve icat etmede ya da günümüze uygun bir diğer deyişle </a:t>
            </a:r>
            <a:r>
              <a:rPr lang="tr-TR" b="1" dirty="0">
                <a:solidFill>
                  <a:srgbClr val="C00000"/>
                </a:solidFill>
              </a:rPr>
              <a:t>teknoloji tasarımında yaratıcılığı olan kişi </a:t>
            </a:r>
            <a:r>
              <a:rPr lang="tr-TR" dirty="0"/>
              <a:t>anlamına gelir. </a:t>
            </a:r>
          </a:p>
        </p:txBody>
      </p:sp>
      <p:sp>
        <p:nvSpPr>
          <p:cNvPr id="5" name="4 Dikdörtgen"/>
          <p:cNvSpPr/>
          <p:nvPr/>
        </p:nvSpPr>
        <p:spPr>
          <a:xfrm>
            <a:off x="323528" y="1556792"/>
            <a:ext cx="6343404" cy="923330"/>
          </a:xfrm>
          <a:prstGeom prst="rect">
            <a:avLst/>
          </a:prstGeom>
          <a:noFill/>
        </p:spPr>
        <p:txBody>
          <a:bodyPr wrap="none" lIns="91440" tIns="45720" rIns="91440" bIns="45720">
            <a:spAutoFit/>
          </a:bodyPr>
          <a:lstStyle/>
          <a:p>
            <a:pPr algn="ctr"/>
            <a:r>
              <a:rPr lang="tr-T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Mühendis (</a:t>
            </a:r>
            <a:r>
              <a:rPr lang="tr-TR"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Engineer</a:t>
            </a:r>
            <a:r>
              <a:rPr lang="tr-T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p>
        </p:txBody>
      </p:sp>
      <p:sp>
        <p:nvSpPr>
          <p:cNvPr id="6" name="5 Dikdörtgen"/>
          <p:cNvSpPr/>
          <p:nvPr/>
        </p:nvSpPr>
        <p:spPr>
          <a:xfrm>
            <a:off x="899592" y="2420888"/>
            <a:ext cx="7560840" cy="523220"/>
          </a:xfrm>
          <a:prstGeom prst="rect">
            <a:avLst/>
          </a:prstGeom>
          <a:noFill/>
        </p:spPr>
        <p:txBody>
          <a:bodyPr wrap="square" lIns="91440" tIns="45720" rIns="91440" bIns="45720">
            <a:spAutoFit/>
          </a:bodyPr>
          <a:lstStyle/>
          <a:p>
            <a:r>
              <a:rPr lang="tr-TR" sz="2800" b="1" i="1" dirty="0" err="1">
                <a:ln w="1905"/>
                <a:gradFill flip="none" rotWithShape="1">
                  <a:gsLst>
                    <a:gs pos="0">
                      <a:srgbClr val="000000"/>
                    </a:gs>
                    <a:gs pos="39999">
                      <a:srgbClr val="0A128C"/>
                    </a:gs>
                    <a:gs pos="70000">
                      <a:srgbClr val="181CC7"/>
                    </a:gs>
                    <a:gs pos="88000">
                      <a:srgbClr val="7005D4"/>
                    </a:gs>
                    <a:gs pos="100000">
                      <a:srgbClr val="8C3D91"/>
                    </a:gs>
                  </a:gsLst>
                  <a:lin ang="16200000" scaled="1"/>
                  <a:tileRect/>
                </a:gradFill>
                <a:effectLst>
                  <a:glow rad="63500">
                    <a:schemeClr val="accent2">
                      <a:satMod val="175000"/>
                      <a:alpha val="40000"/>
                    </a:schemeClr>
                  </a:glow>
                  <a:innerShdw blurRad="69850" dist="43180" dir="5400000">
                    <a:srgbClr val="000000">
                      <a:alpha val="65000"/>
                    </a:srgbClr>
                  </a:innerShdw>
                </a:effectLst>
              </a:rPr>
              <a:t>İngeniatorem</a:t>
            </a:r>
            <a:r>
              <a:rPr lang="tr-TR" sz="2800" b="1" i="1" dirty="0">
                <a:ln w="1905"/>
                <a:gradFill flip="none" rotWithShape="1">
                  <a:gsLst>
                    <a:gs pos="0">
                      <a:srgbClr val="000000"/>
                    </a:gs>
                    <a:gs pos="39999">
                      <a:srgbClr val="0A128C"/>
                    </a:gs>
                    <a:gs pos="70000">
                      <a:srgbClr val="181CC7"/>
                    </a:gs>
                    <a:gs pos="88000">
                      <a:srgbClr val="7005D4"/>
                    </a:gs>
                    <a:gs pos="100000">
                      <a:srgbClr val="8C3D91"/>
                    </a:gs>
                  </a:gsLst>
                  <a:lin ang="16200000" scaled="1"/>
                  <a:tileRect/>
                </a:gradFill>
                <a:effectLst>
                  <a:glow rad="63500">
                    <a:schemeClr val="accent2">
                      <a:satMod val="175000"/>
                      <a:alpha val="40000"/>
                    </a:schemeClr>
                  </a:glow>
                  <a:innerShdw blurRad="69850" dist="43180" dir="5400000">
                    <a:srgbClr val="000000">
                      <a:alpha val="65000"/>
                    </a:srgbClr>
                  </a:innerShdw>
                </a:effectLst>
              </a:rPr>
              <a:t>: </a:t>
            </a:r>
            <a:r>
              <a:rPr lang="tr-TR" sz="2800" b="1" dirty="0">
                <a:ln w="1905"/>
                <a:gradFill flip="none" rotWithShape="1">
                  <a:gsLst>
                    <a:gs pos="0">
                      <a:srgbClr val="000000"/>
                    </a:gs>
                    <a:gs pos="39999">
                      <a:srgbClr val="0A128C"/>
                    </a:gs>
                    <a:gs pos="70000">
                      <a:srgbClr val="181CC7"/>
                    </a:gs>
                    <a:gs pos="88000">
                      <a:srgbClr val="7005D4"/>
                    </a:gs>
                    <a:gs pos="100000">
                      <a:srgbClr val="8C3D91"/>
                    </a:gs>
                  </a:gsLst>
                  <a:lin ang="16200000" scaled="1"/>
                  <a:tileRect/>
                </a:gradFill>
                <a:effectLst>
                  <a:innerShdw blurRad="69850" dist="43180" dir="5400000">
                    <a:srgbClr val="000000">
                      <a:alpha val="65000"/>
                    </a:srgbClr>
                  </a:innerShdw>
                </a:effectLst>
              </a:rPr>
              <a:t>icat etmede yaratıcı olan kişi</a:t>
            </a:r>
          </a:p>
        </p:txBody>
      </p:sp>
      <p:sp>
        <p:nvSpPr>
          <p:cNvPr id="7" name="6 Dikdörtgen"/>
          <p:cNvSpPr/>
          <p:nvPr/>
        </p:nvSpPr>
        <p:spPr>
          <a:xfrm>
            <a:off x="323528" y="2924944"/>
            <a:ext cx="6951135" cy="923330"/>
          </a:xfrm>
          <a:prstGeom prst="rect">
            <a:avLst/>
          </a:prstGeom>
          <a:noFill/>
        </p:spPr>
        <p:txBody>
          <a:bodyPr wrap="none" lIns="91440" tIns="45720" rIns="91440" bIns="45720">
            <a:spAutoFit/>
          </a:bodyPr>
          <a:lstStyle/>
          <a:p>
            <a:pPr algn="ctr"/>
            <a:r>
              <a:rPr lang="tr-T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Teknoloji (</a:t>
            </a:r>
            <a:r>
              <a:rPr lang="tr-TR"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Technology</a:t>
            </a:r>
            <a:r>
              <a:rPr lang="tr-T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p>
        </p:txBody>
      </p:sp>
      <p:sp>
        <p:nvSpPr>
          <p:cNvPr id="8" name="7 Dikdörtgen"/>
          <p:cNvSpPr/>
          <p:nvPr/>
        </p:nvSpPr>
        <p:spPr>
          <a:xfrm>
            <a:off x="899592" y="3789040"/>
            <a:ext cx="7560840" cy="954107"/>
          </a:xfrm>
          <a:prstGeom prst="rect">
            <a:avLst/>
          </a:prstGeom>
          <a:noFill/>
        </p:spPr>
        <p:txBody>
          <a:bodyPr wrap="square" lIns="91440" tIns="45720" rIns="91440" bIns="45720">
            <a:spAutoFit/>
          </a:bodyPr>
          <a:lstStyle/>
          <a:p>
            <a:r>
              <a:rPr lang="tr-TR" sz="2800" b="1" i="1" dirty="0" err="1">
                <a:ln w="1905"/>
                <a:gradFill flip="none" rotWithShape="1">
                  <a:gsLst>
                    <a:gs pos="0">
                      <a:srgbClr val="000000"/>
                    </a:gs>
                    <a:gs pos="39999">
                      <a:srgbClr val="0A128C"/>
                    </a:gs>
                    <a:gs pos="70000">
                      <a:srgbClr val="181CC7"/>
                    </a:gs>
                    <a:gs pos="88000">
                      <a:srgbClr val="7005D4"/>
                    </a:gs>
                    <a:gs pos="100000">
                      <a:srgbClr val="8C3D91"/>
                    </a:gs>
                  </a:gsLst>
                  <a:lin ang="16200000" scaled="1"/>
                  <a:tileRect/>
                </a:gradFill>
                <a:effectLst>
                  <a:glow rad="63500">
                    <a:schemeClr val="accent2">
                      <a:satMod val="175000"/>
                      <a:alpha val="40000"/>
                    </a:schemeClr>
                  </a:glow>
                  <a:innerShdw blurRad="69850" dist="43180" dir="5400000">
                    <a:srgbClr val="000000">
                      <a:alpha val="65000"/>
                    </a:srgbClr>
                  </a:innerShdw>
                </a:effectLst>
              </a:rPr>
              <a:t>Techne</a:t>
            </a:r>
            <a:r>
              <a:rPr lang="tr-TR" sz="2800" b="1" i="1" dirty="0">
                <a:ln w="1905"/>
                <a:gradFill flip="none" rotWithShape="1">
                  <a:gsLst>
                    <a:gs pos="0">
                      <a:srgbClr val="000000"/>
                    </a:gs>
                    <a:gs pos="39999">
                      <a:srgbClr val="0A128C"/>
                    </a:gs>
                    <a:gs pos="70000">
                      <a:srgbClr val="181CC7"/>
                    </a:gs>
                    <a:gs pos="88000">
                      <a:srgbClr val="7005D4"/>
                    </a:gs>
                    <a:gs pos="100000">
                      <a:srgbClr val="8C3D91"/>
                    </a:gs>
                  </a:gsLst>
                  <a:lin ang="16200000" scaled="1"/>
                  <a:tileRect/>
                </a:gradFill>
                <a:effectLst>
                  <a:glow rad="63500">
                    <a:schemeClr val="accent2">
                      <a:satMod val="175000"/>
                      <a:alpha val="40000"/>
                    </a:schemeClr>
                  </a:glow>
                  <a:innerShdw blurRad="69850" dist="43180" dir="5400000">
                    <a:srgbClr val="000000">
                      <a:alpha val="65000"/>
                    </a:srgbClr>
                  </a:innerShdw>
                </a:effectLst>
              </a:rPr>
              <a:t>: </a:t>
            </a:r>
            <a:r>
              <a:rPr lang="tr-TR" sz="2800" b="1" dirty="0">
                <a:ln w="1905"/>
                <a:gradFill flip="none" rotWithShape="1">
                  <a:gsLst>
                    <a:gs pos="0">
                      <a:srgbClr val="000000"/>
                    </a:gs>
                    <a:gs pos="39999">
                      <a:srgbClr val="0A128C"/>
                    </a:gs>
                    <a:gs pos="70000">
                      <a:srgbClr val="181CC7"/>
                    </a:gs>
                    <a:gs pos="88000">
                      <a:srgbClr val="7005D4"/>
                    </a:gs>
                    <a:gs pos="100000">
                      <a:srgbClr val="8C3D91"/>
                    </a:gs>
                  </a:gsLst>
                  <a:lin ang="16200000" scaled="1"/>
                  <a:tileRect/>
                </a:gradFill>
                <a:effectLst>
                  <a:innerShdw blurRad="69850" dist="43180" dir="5400000">
                    <a:srgbClr val="000000">
                      <a:alpha val="65000"/>
                    </a:srgbClr>
                  </a:innerShdw>
                </a:effectLst>
              </a:rPr>
              <a:t>Sanat ya da hüner</a:t>
            </a:r>
          </a:p>
          <a:p>
            <a:r>
              <a:rPr lang="tr-TR" sz="2800" b="1" i="1" dirty="0" err="1">
                <a:ln w="1905"/>
                <a:gradFill flip="none" rotWithShape="1">
                  <a:gsLst>
                    <a:gs pos="0">
                      <a:srgbClr val="000000"/>
                    </a:gs>
                    <a:gs pos="39999">
                      <a:srgbClr val="0A128C"/>
                    </a:gs>
                    <a:gs pos="70000">
                      <a:srgbClr val="181CC7"/>
                    </a:gs>
                    <a:gs pos="88000">
                      <a:srgbClr val="7005D4"/>
                    </a:gs>
                    <a:gs pos="100000">
                      <a:srgbClr val="8C3D91"/>
                    </a:gs>
                  </a:gsLst>
                  <a:lin ang="16200000" scaled="1"/>
                  <a:tileRect/>
                </a:gradFill>
                <a:effectLst>
                  <a:glow rad="63500">
                    <a:schemeClr val="accent2">
                      <a:satMod val="175000"/>
                      <a:alpha val="40000"/>
                    </a:schemeClr>
                  </a:glow>
                  <a:innerShdw blurRad="69850" dist="43180" dir="5400000">
                    <a:srgbClr val="000000">
                      <a:alpha val="65000"/>
                    </a:srgbClr>
                  </a:innerShdw>
                </a:effectLst>
              </a:rPr>
              <a:t>Logia</a:t>
            </a:r>
            <a:r>
              <a:rPr lang="tr-TR" sz="2800" b="1" i="1" dirty="0">
                <a:ln w="1905"/>
                <a:gradFill flip="none" rotWithShape="1">
                  <a:gsLst>
                    <a:gs pos="0">
                      <a:srgbClr val="000000"/>
                    </a:gs>
                    <a:gs pos="39999">
                      <a:srgbClr val="0A128C"/>
                    </a:gs>
                    <a:gs pos="70000">
                      <a:srgbClr val="181CC7"/>
                    </a:gs>
                    <a:gs pos="88000">
                      <a:srgbClr val="7005D4"/>
                    </a:gs>
                    <a:gs pos="100000">
                      <a:srgbClr val="8C3D91"/>
                    </a:gs>
                  </a:gsLst>
                  <a:lin ang="16200000" scaled="1"/>
                  <a:tileRect/>
                </a:gradFill>
                <a:effectLst>
                  <a:glow rad="63500">
                    <a:schemeClr val="accent2">
                      <a:satMod val="175000"/>
                      <a:alpha val="40000"/>
                    </a:schemeClr>
                  </a:glow>
                  <a:innerShdw blurRad="69850" dist="43180" dir="5400000">
                    <a:srgbClr val="000000">
                      <a:alpha val="65000"/>
                    </a:srgbClr>
                  </a:innerShdw>
                </a:effectLst>
              </a:rPr>
              <a:t>:</a:t>
            </a:r>
            <a:r>
              <a:rPr lang="tr-TR" sz="2800" b="1" i="1" dirty="0">
                <a:ln w="1905"/>
                <a:gradFill flip="none" rotWithShape="1">
                  <a:gsLst>
                    <a:gs pos="0">
                      <a:srgbClr val="000000"/>
                    </a:gs>
                    <a:gs pos="39999">
                      <a:srgbClr val="0A128C"/>
                    </a:gs>
                    <a:gs pos="70000">
                      <a:srgbClr val="181CC7"/>
                    </a:gs>
                    <a:gs pos="88000">
                      <a:srgbClr val="7005D4"/>
                    </a:gs>
                    <a:gs pos="100000">
                      <a:srgbClr val="8C3D91"/>
                    </a:gs>
                  </a:gsLst>
                  <a:lin ang="16200000" scaled="1"/>
                  <a:tileRect/>
                </a:gradFill>
                <a:effectLst>
                  <a:innerShdw blurRad="69850" dist="43180" dir="5400000">
                    <a:srgbClr val="000000">
                      <a:alpha val="65000"/>
                    </a:srgbClr>
                  </a:innerShdw>
                </a:effectLst>
              </a:rPr>
              <a:t> </a:t>
            </a:r>
            <a:r>
              <a:rPr lang="tr-TR" sz="2800" b="1" dirty="0">
                <a:ln w="1905"/>
                <a:gradFill flip="none" rotWithShape="1">
                  <a:gsLst>
                    <a:gs pos="0">
                      <a:srgbClr val="000000"/>
                    </a:gs>
                    <a:gs pos="39999">
                      <a:srgbClr val="0A128C"/>
                    </a:gs>
                    <a:gs pos="70000">
                      <a:srgbClr val="181CC7"/>
                    </a:gs>
                    <a:gs pos="88000">
                      <a:srgbClr val="7005D4"/>
                    </a:gs>
                    <a:gs pos="100000">
                      <a:srgbClr val="8C3D91"/>
                    </a:gs>
                  </a:gsLst>
                  <a:lin ang="16200000" scaled="1"/>
                  <a:tileRect/>
                </a:gradFill>
                <a:effectLst>
                  <a:innerShdw blurRad="69850" dist="43180" dir="5400000">
                    <a:srgbClr val="000000">
                      <a:alpha val="65000"/>
                    </a:srgbClr>
                  </a:innerShdw>
                </a:effectLst>
              </a:rPr>
              <a:t>Bilim ya da çalışma</a:t>
            </a:r>
          </a:p>
        </p:txBody>
      </p:sp>
      <p:sp>
        <p:nvSpPr>
          <p:cNvPr id="9" name="8 Slayt Numarası Yer Tutucusu"/>
          <p:cNvSpPr>
            <a:spLocks noGrp="1"/>
          </p:cNvSpPr>
          <p:nvPr>
            <p:ph type="sldNum" sz="quarter" idx="12"/>
          </p:nvPr>
        </p:nvSpPr>
        <p:spPr/>
        <p:txBody>
          <a:bodyPr/>
          <a:lstStyle/>
          <a:p>
            <a:fld id="{B1DEFA8C-F947-479F-BE07-76B6B3F80BF1}" type="slidenum">
              <a:rPr lang="tr-TR" smtClean="0"/>
              <a:pPr/>
              <a:t>2</a:t>
            </a:fld>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Mühendislik Etiği</a:t>
            </a:r>
          </a:p>
        </p:txBody>
      </p:sp>
      <p:sp>
        <p:nvSpPr>
          <p:cNvPr id="3" name="2 İçerik Yer Tutucusu"/>
          <p:cNvSpPr>
            <a:spLocks noGrp="1"/>
          </p:cNvSpPr>
          <p:nvPr>
            <p:ph idx="1"/>
          </p:nvPr>
        </p:nvSpPr>
        <p:spPr/>
        <p:txBody>
          <a:bodyPr>
            <a:normAutofit fontScale="92500" lnSpcReduction="20000"/>
          </a:bodyPr>
          <a:lstStyle/>
          <a:p>
            <a:pPr algn="just">
              <a:spcAft>
                <a:spcPts val="1200"/>
              </a:spcAft>
            </a:pPr>
            <a:r>
              <a:rPr lang="tr-TR" sz="2400" dirty="0"/>
              <a:t>Mühendislik eğitiminde temel hedef problemleri belirleyen sorgulayan, yenilikleri takip eden, toplumun ihtiyaçlarına yönelik çalışmalar yaparak ekonomik açıdan da topluma katkı sunan bireyler yetiştirmektir. </a:t>
            </a:r>
          </a:p>
          <a:p>
            <a:pPr algn="just">
              <a:spcAft>
                <a:spcPts val="1200"/>
              </a:spcAft>
            </a:pPr>
            <a:r>
              <a:rPr lang="tr-TR" sz="2400" dirty="0"/>
              <a:t>ABET (</a:t>
            </a:r>
            <a:r>
              <a:rPr lang="tr-TR" sz="2400" dirty="0" err="1"/>
              <a:t>The</a:t>
            </a:r>
            <a:r>
              <a:rPr lang="tr-TR" sz="2400" dirty="0"/>
              <a:t> </a:t>
            </a:r>
            <a:r>
              <a:rPr lang="tr-TR" sz="2400" dirty="0" err="1"/>
              <a:t>Accreditation</a:t>
            </a:r>
            <a:r>
              <a:rPr lang="tr-TR" sz="2400" dirty="0"/>
              <a:t> Board </a:t>
            </a:r>
            <a:r>
              <a:rPr lang="tr-TR" sz="2400" dirty="0" err="1"/>
              <a:t>for</a:t>
            </a:r>
            <a:r>
              <a:rPr lang="tr-TR" sz="2400" dirty="0"/>
              <a:t> </a:t>
            </a:r>
            <a:r>
              <a:rPr lang="tr-TR" sz="2400" dirty="0" err="1"/>
              <a:t>Engineering</a:t>
            </a:r>
            <a:r>
              <a:rPr lang="tr-TR" sz="2400" dirty="0"/>
              <a:t> </a:t>
            </a:r>
            <a:r>
              <a:rPr lang="tr-TR" sz="2400" dirty="0" err="1"/>
              <a:t>and</a:t>
            </a:r>
            <a:r>
              <a:rPr lang="tr-TR" sz="2400" dirty="0"/>
              <a:t> </a:t>
            </a:r>
            <a:r>
              <a:rPr lang="tr-TR" sz="2400" dirty="0" err="1"/>
              <a:t>Technology</a:t>
            </a:r>
            <a:r>
              <a:rPr lang="tr-TR" sz="2400" dirty="0"/>
              <a:t>) mühendisliği, doğadaki kaynakların ve gücün, doğa bilimleri ve matematiği kullanarak, uygulama, pratik ve deneyim yaparak insanlığın yararına sunulması şeklinde tanımlar. </a:t>
            </a:r>
            <a:endParaRPr lang="tr-TR" sz="2400" b="1" dirty="0">
              <a:solidFill>
                <a:srgbClr val="002060"/>
              </a:solidFill>
            </a:endParaRPr>
          </a:p>
          <a:p>
            <a:pPr algn="just">
              <a:spcAft>
                <a:spcPts val="1200"/>
              </a:spcAft>
            </a:pPr>
            <a:r>
              <a:rPr lang="tr-TR" sz="2400" b="1" dirty="0">
                <a:solidFill>
                  <a:srgbClr val="002060"/>
                </a:solidFill>
              </a:rPr>
              <a:t>Ahlak:</a:t>
            </a:r>
            <a:r>
              <a:rPr lang="tr-TR" sz="2400" dirty="0"/>
              <a:t> Doğru, iyi ve adil değerlendirme yapmamızı sağlayan temel kurallar ve inanışlardır.</a:t>
            </a:r>
          </a:p>
          <a:p>
            <a:pPr algn="just">
              <a:spcAft>
                <a:spcPts val="1200"/>
              </a:spcAft>
            </a:pPr>
            <a:r>
              <a:rPr lang="tr-TR" sz="2400" b="1" dirty="0">
                <a:solidFill>
                  <a:srgbClr val="002060"/>
                </a:solidFill>
              </a:rPr>
              <a:t>Etik:</a:t>
            </a:r>
            <a:r>
              <a:rPr lang="tr-TR" sz="2400" dirty="0"/>
              <a:t> Ahlak anlayışımızı yansıtan karar ve davranışlardır.</a:t>
            </a:r>
          </a:p>
          <a:p>
            <a:pPr algn="just">
              <a:spcAft>
                <a:spcPts val="1200"/>
              </a:spcAft>
            </a:pPr>
            <a:r>
              <a:rPr lang="tr-TR" sz="2400" b="1" dirty="0">
                <a:solidFill>
                  <a:srgbClr val="002060"/>
                </a:solidFill>
              </a:rPr>
              <a:t>Mühendislik Etiği Kuralları (</a:t>
            </a:r>
            <a:r>
              <a:rPr lang="tr-TR" sz="2400" b="1" dirty="0" err="1">
                <a:solidFill>
                  <a:srgbClr val="002060"/>
                </a:solidFill>
              </a:rPr>
              <a:t>Code</a:t>
            </a:r>
            <a:r>
              <a:rPr lang="tr-TR" sz="2400" b="1" dirty="0">
                <a:solidFill>
                  <a:srgbClr val="002060"/>
                </a:solidFill>
              </a:rPr>
              <a:t> of </a:t>
            </a:r>
            <a:r>
              <a:rPr lang="tr-TR" sz="2400" b="1" dirty="0" err="1">
                <a:solidFill>
                  <a:srgbClr val="002060"/>
                </a:solidFill>
              </a:rPr>
              <a:t>Ethics</a:t>
            </a:r>
            <a:r>
              <a:rPr lang="tr-TR" sz="2400" b="1" dirty="0">
                <a:solidFill>
                  <a:srgbClr val="002060"/>
                </a:solidFill>
              </a:rPr>
              <a:t> of </a:t>
            </a:r>
            <a:r>
              <a:rPr lang="tr-TR" sz="2400" b="1" dirty="0" err="1">
                <a:solidFill>
                  <a:srgbClr val="002060"/>
                </a:solidFill>
              </a:rPr>
              <a:t>Engineering</a:t>
            </a:r>
            <a:r>
              <a:rPr lang="tr-TR" sz="2400" b="1" dirty="0">
                <a:solidFill>
                  <a:srgbClr val="002060"/>
                </a:solidFill>
              </a:rPr>
              <a:t>):</a:t>
            </a:r>
            <a:r>
              <a:rPr lang="tr-TR" sz="2400" dirty="0"/>
              <a:t> Mühendislik mesleğinin uygulanmasında neyin yapılması, neyin yapılmaması konusunda yol gösteren kurallardır.</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20</a:t>
            </a:fld>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Mühendislik Etiği</a:t>
            </a:r>
            <a:br>
              <a:rPr lang="tr-TR" dirty="0"/>
            </a:br>
            <a:r>
              <a:rPr lang="tr-TR" sz="3600" dirty="0"/>
              <a:t>Temel İlkeler</a:t>
            </a:r>
            <a:endParaRPr lang="tr-TR" dirty="0"/>
          </a:p>
        </p:txBody>
      </p:sp>
      <p:sp>
        <p:nvSpPr>
          <p:cNvPr id="3" name="2 İçerik Yer Tutucusu"/>
          <p:cNvSpPr>
            <a:spLocks noGrp="1"/>
          </p:cNvSpPr>
          <p:nvPr>
            <p:ph idx="1"/>
          </p:nvPr>
        </p:nvSpPr>
        <p:spPr/>
        <p:txBody>
          <a:bodyPr>
            <a:normAutofit fontScale="62500" lnSpcReduction="20000"/>
          </a:bodyPr>
          <a:lstStyle/>
          <a:p>
            <a:pPr>
              <a:spcAft>
                <a:spcPts val="1200"/>
              </a:spcAft>
              <a:buNone/>
            </a:pPr>
            <a:r>
              <a:rPr lang="tr-TR" b="1" dirty="0"/>
              <a:t>Mühendisler,</a:t>
            </a:r>
          </a:p>
          <a:p>
            <a:pPr>
              <a:spcAft>
                <a:spcPts val="1200"/>
              </a:spcAft>
            </a:pPr>
            <a:r>
              <a:rPr lang="tr-TR" dirty="0"/>
              <a:t>Bilgi ve becerilerini insanların refahını arttırmak için kullanarak,</a:t>
            </a:r>
          </a:p>
          <a:p>
            <a:pPr>
              <a:spcAft>
                <a:spcPts val="1200"/>
              </a:spcAft>
            </a:pPr>
            <a:r>
              <a:rPr lang="tr-TR" dirty="0"/>
              <a:t>Topluma, işverenlerine ve müşterilerine dürüst ve tarafsız bir şekilde doğrulukla hizmet ederek,</a:t>
            </a:r>
          </a:p>
          <a:p>
            <a:pPr>
              <a:spcAft>
                <a:spcPts val="1200"/>
              </a:spcAft>
            </a:pPr>
            <a:r>
              <a:rPr lang="tr-TR" dirty="0"/>
              <a:t>Mühendislik mesleğinin yetkinlik ve saygınlığını arttırmaya çabalayarak,</a:t>
            </a:r>
          </a:p>
          <a:p>
            <a:pPr>
              <a:spcAft>
                <a:spcPts val="1200"/>
              </a:spcAft>
            </a:pPr>
            <a:r>
              <a:rPr lang="tr-TR" dirty="0"/>
              <a:t>Kendi dallarındaki teknik ve mesleki kuruluşları destekleyerek,</a:t>
            </a:r>
          </a:p>
          <a:p>
            <a:pPr>
              <a:spcAft>
                <a:spcPts val="1200"/>
              </a:spcAft>
            </a:pPr>
            <a:r>
              <a:rPr lang="tr-TR" dirty="0"/>
              <a:t>Mühendislik mesleğinin saygınlık, onur ve güvenilirliğini destekler ve arttırırlar.</a:t>
            </a:r>
          </a:p>
          <a:p>
            <a:endParaRPr lang="tr-TR" dirty="0"/>
          </a:p>
          <a:p>
            <a:endParaRPr lang="tr-TR" dirty="0"/>
          </a:p>
          <a:p>
            <a:endParaRPr lang="tr-TR" dirty="0"/>
          </a:p>
          <a:p>
            <a:pPr>
              <a:buNone/>
            </a:pPr>
            <a:endParaRPr lang="tr-TR" dirty="0"/>
          </a:p>
          <a:p>
            <a:pPr algn="ctr">
              <a:buNone/>
            </a:pPr>
            <a:r>
              <a:rPr lang="tr-TR" sz="2300" i="1" dirty="0" err="1"/>
              <a:t>Code</a:t>
            </a:r>
            <a:r>
              <a:rPr lang="tr-TR" sz="2300" i="1" dirty="0"/>
              <a:t> of </a:t>
            </a:r>
            <a:r>
              <a:rPr lang="tr-TR" sz="2300" i="1" dirty="0" err="1"/>
              <a:t>Ethics</a:t>
            </a:r>
            <a:r>
              <a:rPr lang="tr-TR" sz="2300" i="1" dirty="0"/>
              <a:t> of </a:t>
            </a:r>
            <a:r>
              <a:rPr lang="tr-TR" sz="2300" i="1" dirty="0" err="1"/>
              <a:t>Engineers</a:t>
            </a:r>
            <a:r>
              <a:rPr lang="tr-TR" sz="2300" i="1" dirty="0"/>
              <a:t>, ABET – </a:t>
            </a:r>
            <a:r>
              <a:rPr lang="tr-TR" sz="2300" i="1" dirty="0" err="1"/>
              <a:t>Accreditation</a:t>
            </a:r>
            <a:r>
              <a:rPr lang="tr-TR" sz="2300" i="1" dirty="0"/>
              <a:t> Board </a:t>
            </a:r>
            <a:r>
              <a:rPr lang="tr-TR" sz="2300" i="1" dirty="0" err="1"/>
              <a:t>for</a:t>
            </a:r>
            <a:r>
              <a:rPr lang="tr-TR" sz="2300" i="1" dirty="0"/>
              <a:t> </a:t>
            </a:r>
            <a:r>
              <a:rPr lang="tr-TR" sz="2300" i="1" dirty="0" err="1"/>
              <a:t>Engineering</a:t>
            </a:r>
            <a:r>
              <a:rPr lang="tr-TR" sz="2300" i="1" dirty="0"/>
              <a:t> </a:t>
            </a:r>
            <a:r>
              <a:rPr lang="tr-TR" sz="2300" i="1" dirty="0" err="1"/>
              <a:t>and</a:t>
            </a:r>
            <a:r>
              <a:rPr lang="tr-TR" sz="2300" i="1" dirty="0"/>
              <a:t> </a:t>
            </a:r>
            <a:r>
              <a:rPr lang="tr-TR" sz="2300" i="1" dirty="0" err="1"/>
              <a:t>Technology</a:t>
            </a:r>
            <a:endParaRPr lang="tr-TR" sz="2300"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21</a:t>
            </a:fld>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Mühendislik Etiği</a:t>
            </a:r>
            <a:br>
              <a:rPr lang="tr-TR" dirty="0"/>
            </a:br>
            <a:r>
              <a:rPr lang="tr-TR" sz="3600" dirty="0"/>
              <a:t>Temel Kurallar</a:t>
            </a:r>
            <a:endParaRPr lang="tr-TR" dirty="0"/>
          </a:p>
        </p:txBody>
      </p:sp>
      <p:sp>
        <p:nvSpPr>
          <p:cNvPr id="3" name="2 İçerik Yer Tutucusu"/>
          <p:cNvSpPr>
            <a:spLocks noGrp="1"/>
          </p:cNvSpPr>
          <p:nvPr>
            <p:ph idx="1"/>
          </p:nvPr>
        </p:nvSpPr>
        <p:spPr>
          <a:xfrm>
            <a:off x="179512" y="1628801"/>
            <a:ext cx="8712968" cy="5040560"/>
          </a:xfrm>
        </p:spPr>
        <p:txBody>
          <a:bodyPr>
            <a:normAutofit fontScale="55000" lnSpcReduction="20000"/>
          </a:bodyPr>
          <a:lstStyle/>
          <a:p>
            <a:pPr algn="just">
              <a:spcAft>
                <a:spcPts val="1800"/>
              </a:spcAft>
              <a:buNone/>
            </a:pPr>
            <a:r>
              <a:rPr lang="tr-TR" sz="3600" b="1" dirty="0"/>
              <a:t>Mühendisler,</a:t>
            </a:r>
          </a:p>
          <a:p>
            <a:pPr algn="just">
              <a:spcAft>
                <a:spcPts val="1800"/>
              </a:spcAft>
            </a:pPr>
            <a:r>
              <a:rPr lang="tr-TR" sz="3600" dirty="0"/>
              <a:t>Mesleki görevlerini yerine getirirken toplumun sağlık, güvenlik ve refahını her şeyin üstünde tutarlar.</a:t>
            </a:r>
          </a:p>
          <a:p>
            <a:pPr algn="just">
              <a:spcAft>
                <a:spcPts val="1800"/>
              </a:spcAft>
            </a:pPr>
            <a:r>
              <a:rPr lang="tr-TR" sz="3600" dirty="0"/>
              <a:t>Sadece kendi yetkinlik alanlarında hizmet sunarlar.</a:t>
            </a:r>
          </a:p>
          <a:p>
            <a:pPr algn="just">
              <a:spcAft>
                <a:spcPts val="1800"/>
              </a:spcAft>
            </a:pPr>
            <a:r>
              <a:rPr lang="tr-TR" sz="3600" dirty="0"/>
              <a:t>Kamu açıklamalarını tarafsız ve doğru bir şekilde yaparlar.</a:t>
            </a:r>
          </a:p>
          <a:p>
            <a:pPr algn="just">
              <a:spcAft>
                <a:spcPts val="1800"/>
              </a:spcAft>
            </a:pPr>
            <a:r>
              <a:rPr lang="tr-TR" sz="3600" dirty="0"/>
              <a:t>Her işveren ve müşteri için mesleki konularda, güvenilir ve doğru bir temsilci olarak davranırlar ve çıkar çatışmasından sakınırlar.</a:t>
            </a:r>
          </a:p>
          <a:p>
            <a:pPr algn="just">
              <a:spcAft>
                <a:spcPts val="1800"/>
              </a:spcAft>
            </a:pPr>
            <a:r>
              <a:rPr lang="tr-TR" sz="3600" dirty="0"/>
              <a:t>Başkalarıyla haksız rekabet etmezler ve meslekte tanınmalarını sundukları hizmetin mükemmelliği ile sağlarlar.</a:t>
            </a:r>
          </a:p>
          <a:p>
            <a:pPr algn="just">
              <a:spcAft>
                <a:spcPts val="1800"/>
              </a:spcAft>
            </a:pPr>
            <a:r>
              <a:rPr lang="tr-TR" sz="3600" dirty="0"/>
              <a:t>Meslek yaşamları süresince kendi mesleki gelişmelerine sürekli devam ederler ve denetimleri altındaki mühendislerin mesleki açıdan gelişmeleri için olanaklar sağlarlar.</a:t>
            </a:r>
          </a:p>
          <a:p>
            <a:pPr algn="ctr">
              <a:buNone/>
            </a:pPr>
            <a:endParaRPr lang="tr-TR" sz="2600" i="1" dirty="0"/>
          </a:p>
          <a:p>
            <a:pPr algn="ctr">
              <a:buNone/>
            </a:pPr>
            <a:r>
              <a:rPr lang="tr-TR" sz="2600" i="1" dirty="0" err="1"/>
              <a:t>Code</a:t>
            </a:r>
            <a:r>
              <a:rPr lang="tr-TR" sz="2600" i="1" dirty="0"/>
              <a:t> of </a:t>
            </a:r>
            <a:r>
              <a:rPr lang="tr-TR" sz="2600" i="1" dirty="0" err="1"/>
              <a:t>Ethics</a:t>
            </a:r>
            <a:r>
              <a:rPr lang="tr-TR" sz="2600" i="1" dirty="0"/>
              <a:t> of </a:t>
            </a:r>
            <a:r>
              <a:rPr lang="tr-TR" sz="2600" i="1" dirty="0" err="1"/>
              <a:t>Engineers</a:t>
            </a:r>
            <a:r>
              <a:rPr lang="tr-TR" sz="2600" i="1" dirty="0"/>
              <a:t>, ABET – </a:t>
            </a:r>
            <a:r>
              <a:rPr lang="tr-TR" sz="2600" i="1" dirty="0" err="1"/>
              <a:t>Accreditation</a:t>
            </a:r>
            <a:r>
              <a:rPr lang="tr-TR" sz="2600" i="1" dirty="0"/>
              <a:t> Board </a:t>
            </a:r>
            <a:r>
              <a:rPr lang="tr-TR" sz="2600" i="1" dirty="0" err="1"/>
              <a:t>for</a:t>
            </a:r>
            <a:r>
              <a:rPr lang="tr-TR" sz="2600" i="1" dirty="0"/>
              <a:t> </a:t>
            </a:r>
            <a:r>
              <a:rPr lang="tr-TR" sz="2600" i="1" dirty="0" err="1"/>
              <a:t>Engineering</a:t>
            </a:r>
            <a:r>
              <a:rPr lang="tr-TR" sz="2600" i="1" dirty="0"/>
              <a:t> </a:t>
            </a:r>
            <a:r>
              <a:rPr lang="tr-TR" sz="2600" i="1" dirty="0" err="1"/>
              <a:t>and</a:t>
            </a:r>
            <a:r>
              <a:rPr lang="tr-TR" sz="2600" i="1" dirty="0"/>
              <a:t> </a:t>
            </a:r>
            <a:r>
              <a:rPr lang="tr-TR" sz="2600" i="1" dirty="0" err="1"/>
              <a:t>Technology</a:t>
            </a:r>
            <a:endParaRPr lang="tr-TR" sz="2600"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22</a:t>
            </a:fld>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Temel Mühendislik Kavramları</a:t>
            </a:r>
          </a:p>
        </p:txBody>
      </p:sp>
      <p:sp>
        <p:nvSpPr>
          <p:cNvPr id="3" name="2 İçerik Yer Tutucusu"/>
          <p:cNvSpPr>
            <a:spLocks noGrp="1"/>
          </p:cNvSpPr>
          <p:nvPr>
            <p:ph idx="1"/>
          </p:nvPr>
        </p:nvSpPr>
        <p:spPr/>
        <p:txBody>
          <a:bodyPr>
            <a:normAutofit fontScale="92500"/>
          </a:bodyPr>
          <a:lstStyle/>
          <a:p>
            <a:pPr algn="just">
              <a:spcAft>
                <a:spcPts val="1200"/>
              </a:spcAft>
            </a:pPr>
            <a:r>
              <a:rPr lang="tr-TR" dirty="0"/>
              <a:t>Bilimsel dilde her kelimenin açık ve tek bir anlamı vardır. Bu yüzden bilimsel dilde günlük hayatta kullanılan kelimelerden kaçınılır.</a:t>
            </a:r>
          </a:p>
          <a:p>
            <a:pPr algn="just">
              <a:spcAft>
                <a:spcPts val="1200"/>
              </a:spcAft>
            </a:pPr>
            <a:r>
              <a:rPr lang="tr-TR" dirty="0"/>
              <a:t>Örneğin </a:t>
            </a:r>
            <a:r>
              <a:rPr lang="tr-TR" b="1" dirty="0">
                <a:solidFill>
                  <a:srgbClr val="002060"/>
                </a:solidFill>
              </a:rPr>
              <a:t>kütle</a:t>
            </a:r>
            <a:r>
              <a:rPr lang="tr-TR" dirty="0"/>
              <a:t> ve </a:t>
            </a:r>
            <a:r>
              <a:rPr lang="tr-TR" b="1" dirty="0">
                <a:solidFill>
                  <a:srgbClr val="002060"/>
                </a:solidFill>
              </a:rPr>
              <a:t>ağırlık</a:t>
            </a:r>
            <a:r>
              <a:rPr lang="tr-TR" dirty="0"/>
              <a:t> iki farklı terimdir. Bir insanın kütlesi dünyada ve ayda aynıdır. Fakat ağırlığı ayda daha az olur.</a:t>
            </a:r>
          </a:p>
          <a:p>
            <a:pPr algn="just">
              <a:spcAft>
                <a:spcPts val="1200"/>
              </a:spcAft>
            </a:pPr>
            <a:r>
              <a:rPr lang="tr-TR" dirty="0"/>
              <a:t>Benzer şekilde </a:t>
            </a:r>
            <a:r>
              <a:rPr lang="tr-TR" b="1" dirty="0">
                <a:solidFill>
                  <a:schemeClr val="accent3">
                    <a:lumMod val="50000"/>
                  </a:schemeClr>
                </a:solidFill>
              </a:rPr>
              <a:t>ısı</a:t>
            </a:r>
            <a:r>
              <a:rPr lang="tr-TR" dirty="0"/>
              <a:t> ve </a:t>
            </a:r>
            <a:r>
              <a:rPr lang="tr-TR" b="1" dirty="0">
                <a:solidFill>
                  <a:schemeClr val="accent3">
                    <a:lumMod val="50000"/>
                  </a:schemeClr>
                </a:solidFill>
              </a:rPr>
              <a:t>sıcaklık</a:t>
            </a:r>
            <a:r>
              <a:rPr lang="tr-TR" dirty="0"/>
              <a:t> günlük hayatta birbirleri yerine kullanılabilen kelimeler olsa da bilimsel dilde çok farklı anlamlarda kullanılır.</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23</a:t>
            </a:fld>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SI Birim Sistemi</a:t>
            </a:r>
          </a:p>
        </p:txBody>
      </p:sp>
      <p:sp>
        <p:nvSpPr>
          <p:cNvPr id="3" name="2 İçerik Yer Tutucusu"/>
          <p:cNvSpPr>
            <a:spLocks noGrp="1"/>
          </p:cNvSpPr>
          <p:nvPr>
            <p:ph idx="1"/>
          </p:nvPr>
        </p:nvSpPr>
        <p:spPr/>
        <p:txBody>
          <a:bodyPr>
            <a:normAutofit fontScale="70000" lnSpcReduction="20000"/>
          </a:bodyPr>
          <a:lstStyle/>
          <a:p>
            <a:pPr algn="just">
              <a:spcAft>
                <a:spcPts val="1200"/>
              </a:spcAft>
            </a:pPr>
            <a:r>
              <a:rPr lang="tr-TR" b="1" dirty="0"/>
              <a:t>Uluslararası Birimler Sistemi (</a:t>
            </a:r>
            <a:r>
              <a:rPr lang="fr-FR" b="1" dirty="0" err="1"/>
              <a:t>Fransızca</a:t>
            </a:r>
            <a:r>
              <a:rPr lang="fr-FR" b="1" dirty="0"/>
              <a:t>: </a:t>
            </a:r>
            <a:r>
              <a:rPr lang="fr-FR" b="1" i="1" dirty="0"/>
              <a:t>Système international d'unités</a:t>
            </a:r>
            <a:r>
              <a:rPr lang="fr-FR" b="1" dirty="0"/>
              <a:t>, </a:t>
            </a:r>
            <a:r>
              <a:rPr lang="fr-FR" b="1" dirty="0" err="1"/>
              <a:t>kısaca</a:t>
            </a:r>
            <a:r>
              <a:rPr lang="fr-FR" b="1" dirty="0"/>
              <a:t> SI</a:t>
            </a:r>
            <a:r>
              <a:rPr lang="tr-TR" b="1" dirty="0"/>
              <a:t>), </a:t>
            </a:r>
            <a:r>
              <a:rPr lang="tr-TR" dirty="0"/>
              <a:t>başta endüstride gelişmiş ülkeler olmak üzere hemen hemen bütün dünya ülkelerince kabul edilmiş ya da kabul edilmek üzeredir.</a:t>
            </a:r>
          </a:p>
          <a:p>
            <a:pPr algn="just">
              <a:spcAft>
                <a:spcPts val="1200"/>
              </a:spcAft>
            </a:pPr>
            <a:r>
              <a:rPr lang="tr-TR" dirty="0"/>
              <a:t>Bu birim değişikliğinin nedeni, SI birimlerinin kullanımında getirdiği kolaylık ve yararları göz önüne alındığında kendiliğinden ortaya çıkmaktadır.</a:t>
            </a:r>
          </a:p>
          <a:p>
            <a:pPr algn="just">
              <a:spcAft>
                <a:spcPts val="1200"/>
              </a:spcAft>
            </a:pPr>
            <a:r>
              <a:rPr lang="tr-TR" dirty="0"/>
              <a:t>Bu sistemin en büyük özelliği her fiziksel büyüklük için bir tek birimin tanımlanmış olmasıdır. </a:t>
            </a:r>
          </a:p>
          <a:p>
            <a:pPr algn="just">
              <a:spcAft>
                <a:spcPts val="1200"/>
              </a:spcAft>
            </a:pPr>
            <a:r>
              <a:rPr lang="tr-TR" dirty="0"/>
              <a:t>Diğer önemli bir özelliği ise her fiziksel değer için tek ve iyi tanımlanmış simgelerin kullanılmasıdır.</a:t>
            </a:r>
          </a:p>
          <a:p>
            <a:pPr algn="just">
              <a:spcAft>
                <a:spcPts val="1200"/>
              </a:spcAft>
            </a:pPr>
            <a:r>
              <a:rPr lang="tr-TR" dirty="0"/>
              <a:t>Bu şekilde farklı disiplinlerde aynı simgelerin farklı değerler için kullanılması sonucu görülen karışıklıklar giderilmiş olacaktır.</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24</a:t>
            </a:fld>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SI Birim Sistemi</a:t>
            </a:r>
          </a:p>
        </p:txBody>
      </p:sp>
      <p:sp>
        <p:nvSpPr>
          <p:cNvPr id="3" name="2 İçerik Yer Tutucusu"/>
          <p:cNvSpPr>
            <a:spLocks noGrp="1"/>
          </p:cNvSpPr>
          <p:nvPr>
            <p:ph idx="1"/>
          </p:nvPr>
        </p:nvSpPr>
        <p:spPr>
          <a:xfrm>
            <a:off x="457200" y="1775191"/>
            <a:ext cx="8229600" cy="789713"/>
          </a:xfrm>
        </p:spPr>
        <p:txBody>
          <a:bodyPr/>
          <a:lstStyle/>
          <a:p>
            <a:r>
              <a:rPr lang="tr-TR" b="1" dirty="0">
                <a:solidFill>
                  <a:srgbClr val="002060"/>
                </a:solidFill>
              </a:rPr>
              <a:t>TEMEL BİRİMLER</a:t>
            </a:r>
          </a:p>
        </p:txBody>
      </p:sp>
      <p:pic>
        <p:nvPicPr>
          <p:cNvPr id="1026" name="Picture 2"/>
          <p:cNvPicPr>
            <a:picLocks noChangeAspect="1" noChangeArrowheads="1"/>
          </p:cNvPicPr>
          <p:nvPr/>
        </p:nvPicPr>
        <p:blipFill>
          <a:blip r:embed="rId2" cstate="print"/>
          <a:srcRect/>
          <a:stretch>
            <a:fillRect/>
          </a:stretch>
        </p:blipFill>
        <p:spPr bwMode="auto">
          <a:xfrm>
            <a:off x="2339752" y="2708920"/>
            <a:ext cx="4533900" cy="367665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25</a:t>
            </a:fld>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263023"/>
            <a:ext cx="8229600" cy="717705"/>
          </a:xfrm>
        </p:spPr>
        <p:txBody>
          <a:bodyPr>
            <a:normAutofit fontScale="77500" lnSpcReduction="20000"/>
          </a:bodyPr>
          <a:lstStyle/>
          <a:p>
            <a:r>
              <a:rPr lang="tr-TR" b="1" dirty="0">
                <a:solidFill>
                  <a:schemeClr val="bg1"/>
                </a:solidFill>
              </a:rPr>
              <a:t>Bazı SI türeme birimleri için özel isimler ve semboller</a:t>
            </a:r>
          </a:p>
        </p:txBody>
      </p:sp>
      <p:pic>
        <p:nvPicPr>
          <p:cNvPr id="2050" name="Picture 2"/>
          <p:cNvPicPr>
            <a:picLocks noChangeAspect="1" noChangeArrowheads="1"/>
          </p:cNvPicPr>
          <p:nvPr/>
        </p:nvPicPr>
        <p:blipFill>
          <a:blip r:embed="rId2" cstate="print"/>
          <a:srcRect/>
          <a:stretch>
            <a:fillRect/>
          </a:stretch>
        </p:blipFill>
        <p:spPr bwMode="auto">
          <a:xfrm>
            <a:off x="1331640" y="887685"/>
            <a:ext cx="6543675" cy="5781675"/>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B1DEFA8C-F947-479F-BE07-76B6B3F80BF1}" type="slidenum">
              <a:rPr lang="tr-TR" smtClean="0"/>
              <a:pPr/>
              <a:t>26</a:t>
            </a:fld>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Birimlerin Ondalık Katlarının Gösterimi</a:t>
            </a:r>
          </a:p>
        </p:txBody>
      </p:sp>
      <p:sp>
        <p:nvSpPr>
          <p:cNvPr id="3" name="2 İçerik Yer Tutucusu"/>
          <p:cNvSpPr>
            <a:spLocks noGrp="1"/>
          </p:cNvSpPr>
          <p:nvPr>
            <p:ph idx="1"/>
          </p:nvPr>
        </p:nvSpPr>
        <p:spPr>
          <a:xfrm>
            <a:off x="1979712" y="1827727"/>
            <a:ext cx="5205264" cy="4625609"/>
          </a:xfrm>
        </p:spPr>
        <p:txBody>
          <a:bodyPr>
            <a:normAutofit/>
          </a:bodyPr>
          <a:lstStyle/>
          <a:p>
            <a:pPr>
              <a:buNone/>
            </a:pPr>
            <a:r>
              <a:rPr lang="en-US" sz="2000" b="1" dirty="0">
                <a:solidFill>
                  <a:srgbClr val="0070C0"/>
                </a:solidFill>
              </a:rPr>
              <a:t>T</a:t>
            </a:r>
            <a:r>
              <a:rPr lang="tr-TR" sz="2000" dirty="0">
                <a:solidFill>
                  <a:srgbClr val="0070C0"/>
                </a:solidFill>
              </a:rPr>
              <a:t>	</a:t>
            </a:r>
            <a:r>
              <a:rPr lang="tr-TR" sz="2000" dirty="0"/>
              <a:t>	</a:t>
            </a:r>
            <a:r>
              <a:rPr lang="en-US" sz="2000" i="1" dirty="0" err="1"/>
              <a:t>tera</a:t>
            </a:r>
            <a:r>
              <a:rPr lang="tr-TR" sz="2000" i="1" dirty="0"/>
              <a:t>	</a:t>
            </a:r>
            <a:r>
              <a:rPr lang="en-US" sz="2000" dirty="0"/>
              <a:t>=  10</a:t>
            </a:r>
            <a:r>
              <a:rPr lang="en-US" sz="2000" baseline="30000" dirty="0"/>
              <a:t>12 </a:t>
            </a:r>
            <a:r>
              <a:rPr lang="tr-TR" sz="2000" dirty="0"/>
              <a:t>	= </a:t>
            </a:r>
            <a:r>
              <a:rPr lang="en-US" sz="2000" dirty="0"/>
              <a:t>1 000 000 000 000</a:t>
            </a:r>
            <a:endParaRPr lang="tr-TR" sz="2000" dirty="0"/>
          </a:p>
          <a:p>
            <a:pPr>
              <a:buNone/>
            </a:pPr>
            <a:r>
              <a:rPr lang="en-US" sz="2000" b="1" dirty="0">
                <a:solidFill>
                  <a:srgbClr val="0070C0"/>
                </a:solidFill>
              </a:rPr>
              <a:t>G</a:t>
            </a:r>
            <a:r>
              <a:rPr lang="tr-TR" sz="2000" b="1" dirty="0">
                <a:solidFill>
                  <a:srgbClr val="0070C0"/>
                </a:solidFill>
              </a:rPr>
              <a:t>	</a:t>
            </a:r>
            <a:r>
              <a:rPr lang="tr-TR" sz="2000" dirty="0"/>
              <a:t>	</a:t>
            </a:r>
            <a:r>
              <a:rPr lang="en-US" sz="2000" i="1" dirty="0" err="1"/>
              <a:t>giga</a:t>
            </a:r>
            <a:r>
              <a:rPr lang="en-US" sz="2000" i="1" dirty="0"/>
              <a:t>   </a:t>
            </a:r>
            <a:r>
              <a:rPr lang="tr-TR" sz="2000" i="1" dirty="0"/>
              <a:t>	</a:t>
            </a:r>
            <a:r>
              <a:rPr lang="en-US" sz="2000" dirty="0"/>
              <a:t>=  10</a:t>
            </a:r>
            <a:r>
              <a:rPr lang="en-US" sz="2000" baseline="30000" dirty="0"/>
              <a:t>9</a:t>
            </a:r>
            <a:r>
              <a:rPr lang="en-US" sz="2000" dirty="0"/>
              <a:t>  </a:t>
            </a:r>
            <a:r>
              <a:rPr lang="tr-TR" sz="2000" dirty="0"/>
              <a:t>	= </a:t>
            </a:r>
            <a:r>
              <a:rPr lang="en-US" sz="2000" dirty="0"/>
              <a:t>1 000 000 000</a:t>
            </a:r>
            <a:endParaRPr lang="tr-TR" sz="2000" dirty="0"/>
          </a:p>
          <a:p>
            <a:pPr>
              <a:buNone/>
            </a:pPr>
            <a:r>
              <a:rPr lang="en-US" sz="2000" b="1" dirty="0">
                <a:solidFill>
                  <a:srgbClr val="0070C0"/>
                </a:solidFill>
              </a:rPr>
              <a:t>M</a:t>
            </a:r>
            <a:r>
              <a:rPr lang="tr-TR" sz="2000" dirty="0">
                <a:solidFill>
                  <a:srgbClr val="0070C0"/>
                </a:solidFill>
              </a:rPr>
              <a:t>	</a:t>
            </a:r>
            <a:r>
              <a:rPr lang="tr-TR" sz="2000" dirty="0"/>
              <a:t>	</a:t>
            </a:r>
            <a:r>
              <a:rPr lang="en-US" sz="2000" i="1" dirty="0"/>
              <a:t>mega</a:t>
            </a:r>
            <a:r>
              <a:rPr lang="en-US" sz="2000" dirty="0"/>
              <a:t>  </a:t>
            </a:r>
            <a:r>
              <a:rPr lang="tr-TR" sz="2000" dirty="0"/>
              <a:t>	</a:t>
            </a:r>
            <a:r>
              <a:rPr lang="en-US" sz="2000" dirty="0"/>
              <a:t>=  10</a:t>
            </a:r>
            <a:r>
              <a:rPr lang="en-US" sz="2000" baseline="30000" dirty="0"/>
              <a:t>6</a:t>
            </a:r>
            <a:r>
              <a:rPr lang="en-US" sz="2000" dirty="0"/>
              <a:t>  </a:t>
            </a:r>
            <a:r>
              <a:rPr lang="tr-TR" sz="2000" dirty="0"/>
              <a:t>	= </a:t>
            </a:r>
            <a:r>
              <a:rPr lang="en-US" sz="2000" dirty="0"/>
              <a:t>1 000 000</a:t>
            </a:r>
            <a:endParaRPr lang="tr-TR" sz="2000" dirty="0"/>
          </a:p>
          <a:p>
            <a:pPr>
              <a:buNone/>
            </a:pPr>
            <a:r>
              <a:rPr lang="tr-TR" sz="2000" b="1" dirty="0">
                <a:solidFill>
                  <a:srgbClr val="0070C0"/>
                </a:solidFill>
              </a:rPr>
              <a:t>k</a:t>
            </a:r>
            <a:r>
              <a:rPr lang="tr-TR" sz="2000" dirty="0">
                <a:solidFill>
                  <a:srgbClr val="0070C0"/>
                </a:solidFill>
              </a:rPr>
              <a:t>	</a:t>
            </a:r>
            <a:r>
              <a:rPr lang="tr-TR" sz="2000" dirty="0"/>
              <a:t>	</a:t>
            </a:r>
            <a:r>
              <a:rPr lang="en-US" sz="2000" i="1" dirty="0"/>
              <a:t>kilo  </a:t>
            </a:r>
            <a:r>
              <a:rPr lang="tr-TR" sz="2000" dirty="0"/>
              <a:t>	</a:t>
            </a:r>
            <a:r>
              <a:rPr lang="en-US" sz="2000" dirty="0"/>
              <a:t>=  10</a:t>
            </a:r>
            <a:r>
              <a:rPr lang="en-US" sz="2000" baseline="30000" dirty="0"/>
              <a:t>3 </a:t>
            </a:r>
            <a:r>
              <a:rPr lang="en-US" sz="2000" dirty="0"/>
              <a:t> </a:t>
            </a:r>
            <a:r>
              <a:rPr lang="tr-TR" sz="2000" dirty="0"/>
              <a:t>	= </a:t>
            </a:r>
            <a:r>
              <a:rPr lang="en-US" sz="2000" dirty="0"/>
              <a:t>1 000</a:t>
            </a:r>
            <a:endParaRPr lang="tr-TR" sz="2000" dirty="0"/>
          </a:p>
          <a:p>
            <a:pPr>
              <a:buNone/>
            </a:pPr>
            <a:r>
              <a:rPr lang="en-US" sz="2000" b="1" dirty="0">
                <a:solidFill>
                  <a:srgbClr val="0070C0"/>
                </a:solidFill>
              </a:rPr>
              <a:t>h</a:t>
            </a:r>
            <a:r>
              <a:rPr lang="en-US" sz="2000" b="1" dirty="0"/>
              <a:t> </a:t>
            </a:r>
            <a:r>
              <a:rPr lang="tr-TR" sz="2000" dirty="0"/>
              <a:t>		</a:t>
            </a:r>
            <a:r>
              <a:rPr lang="en-US" sz="2000" i="1" dirty="0" err="1"/>
              <a:t>hekto</a:t>
            </a:r>
            <a:r>
              <a:rPr lang="en-US" sz="2000" dirty="0"/>
              <a:t>  </a:t>
            </a:r>
            <a:r>
              <a:rPr lang="tr-TR" sz="2000" dirty="0"/>
              <a:t>	</a:t>
            </a:r>
            <a:r>
              <a:rPr lang="en-US" sz="2000" dirty="0"/>
              <a:t>=  10</a:t>
            </a:r>
            <a:r>
              <a:rPr lang="en-US" sz="2000" baseline="30000" dirty="0"/>
              <a:t>2 </a:t>
            </a:r>
            <a:r>
              <a:rPr lang="en-US" sz="2000" dirty="0"/>
              <a:t> </a:t>
            </a:r>
            <a:r>
              <a:rPr lang="tr-TR" sz="2000" dirty="0"/>
              <a:t>	= </a:t>
            </a:r>
            <a:r>
              <a:rPr lang="en-US" sz="2000" dirty="0"/>
              <a:t>100</a:t>
            </a:r>
            <a:endParaRPr lang="tr-TR" sz="2000" dirty="0"/>
          </a:p>
          <a:p>
            <a:pPr>
              <a:buNone/>
            </a:pPr>
            <a:r>
              <a:rPr lang="en-US" sz="2000" b="1" dirty="0">
                <a:solidFill>
                  <a:srgbClr val="0070C0"/>
                </a:solidFill>
              </a:rPr>
              <a:t>D</a:t>
            </a:r>
            <a:r>
              <a:rPr lang="en-US" sz="2000" dirty="0">
                <a:solidFill>
                  <a:srgbClr val="0070C0"/>
                </a:solidFill>
              </a:rPr>
              <a:t> </a:t>
            </a:r>
            <a:r>
              <a:rPr lang="tr-TR" sz="2000" dirty="0"/>
              <a:t>		</a:t>
            </a:r>
            <a:r>
              <a:rPr lang="en-US" sz="2000" i="1" dirty="0" err="1"/>
              <a:t>deka</a:t>
            </a:r>
            <a:r>
              <a:rPr lang="tr-TR" sz="2000" i="1" dirty="0"/>
              <a:t>	</a:t>
            </a:r>
            <a:r>
              <a:rPr lang="en-US" sz="2000" dirty="0"/>
              <a:t>=  10</a:t>
            </a:r>
            <a:r>
              <a:rPr lang="en-US" sz="2000" baseline="30000" dirty="0"/>
              <a:t>1</a:t>
            </a:r>
            <a:r>
              <a:rPr lang="en-US" sz="2000" dirty="0"/>
              <a:t>  </a:t>
            </a:r>
            <a:r>
              <a:rPr lang="tr-TR" sz="2000" dirty="0"/>
              <a:t>	= </a:t>
            </a:r>
            <a:r>
              <a:rPr lang="en-US" sz="2000" dirty="0"/>
              <a:t>10</a:t>
            </a:r>
            <a:endParaRPr lang="tr-TR" sz="2000" dirty="0"/>
          </a:p>
          <a:p>
            <a:pPr>
              <a:buNone/>
            </a:pPr>
            <a:r>
              <a:rPr lang="en-US" sz="2000" b="1" dirty="0">
                <a:solidFill>
                  <a:srgbClr val="0070C0"/>
                </a:solidFill>
              </a:rPr>
              <a:t>d</a:t>
            </a:r>
            <a:r>
              <a:rPr lang="tr-TR" sz="2000" dirty="0"/>
              <a:t>		</a:t>
            </a:r>
            <a:r>
              <a:rPr lang="en-US" sz="2000" i="1" dirty="0" err="1"/>
              <a:t>desi</a:t>
            </a:r>
            <a:r>
              <a:rPr lang="en-US" sz="2000" i="1" dirty="0"/>
              <a:t> </a:t>
            </a:r>
            <a:r>
              <a:rPr lang="en-US" sz="2000" dirty="0"/>
              <a:t>    </a:t>
            </a:r>
            <a:r>
              <a:rPr lang="tr-TR" sz="2000" dirty="0"/>
              <a:t>	</a:t>
            </a:r>
            <a:r>
              <a:rPr lang="en-US" sz="2000" dirty="0"/>
              <a:t>=  10</a:t>
            </a:r>
            <a:r>
              <a:rPr lang="en-US" sz="2000" baseline="30000" dirty="0"/>
              <a:t>-1</a:t>
            </a:r>
            <a:r>
              <a:rPr lang="en-US" sz="2000" dirty="0"/>
              <a:t>  </a:t>
            </a:r>
            <a:r>
              <a:rPr lang="tr-TR" sz="2000" dirty="0"/>
              <a:t>	= </a:t>
            </a:r>
            <a:r>
              <a:rPr lang="en-US" sz="2000" dirty="0"/>
              <a:t>0,1</a:t>
            </a:r>
            <a:endParaRPr lang="tr-TR" sz="2000" dirty="0"/>
          </a:p>
          <a:p>
            <a:pPr>
              <a:buNone/>
            </a:pPr>
            <a:r>
              <a:rPr lang="en-US" sz="2000" b="1" dirty="0">
                <a:solidFill>
                  <a:srgbClr val="0070C0"/>
                </a:solidFill>
              </a:rPr>
              <a:t>c</a:t>
            </a:r>
            <a:r>
              <a:rPr lang="en-US" sz="2000" dirty="0">
                <a:solidFill>
                  <a:srgbClr val="0070C0"/>
                </a:solidFill>
              </a:rPr>
              <a:t> </a:t>
            </a:r>
            <a:r>
              <a:rPr lang="tr-TR" sz="2000" dirty="0">
                <a:solidFill>
                  <a:srgbClr val="0070C0"/>
                </a:solidFill>
              </a:rPr>
              <a:t>	</a:t>
            </a:r>
            <a:r>
              <a:rPr lang="tr-TR" sz="2000" dirty="0"/>
              <a:t>	</a:t>
            </a:r>
            <a:r>
              <a:rPr lang="en-US" sz="2000" i="1" dirty="0" err="1"/>
              <a:t>senti</a:t>
            </a:r>
            <a:r>
              <a:rPr lang="en-US" sz="2000" i="1" dirty="0"/>
              <a:t> </a:t>
            </a:r>
            <a:r>
              <a:rPr lang="en-US" sz="2000" dirty="0"/>
              <a:t>   </a:t>
            </a:r>
            <a:r>
              <a:rPr lang="tr-TR" sz="2000" dirty="0"/>
              <a:t>	</a:t>
            </a:r>
            <a:r>
              <a:rPr lang="en-US" sz="2000" dirty="0"/>
              <a:t>=  10</a:t>
            </a:r>
            <a:r>
              <a:rPr lang="en-US" sz="2000" baseline="30000" dirty="0"/>
              <a:t>-2 </a:t>
            </a:r>
            <a:r>
              <a:rPr lang="en-US" sz="2000" dirty="0"/>
              <a:t> </a:t>
            </a:r>
            <a:r>
              <a:rPr lang="tr-TR" sz="2000" dirty="0"/>
              <a:t>	= </a:t>
            </a:r>
            <a:r>
              <a:rPr lang="en-US" sz="2000" dirty="0"/>
              <a:t>0,01</a:t>
            </a:r>
            <a:endParaRPr lang="tr-TR" sz="2000" dirty="0"/>
          </a:p>
          <a:p>
            <a:pPr>
              <a:buNone/>
            </a:pPr>
            <a:r>
              <a:rPr lang="en-US" sz="2000" b="1" dirty="0">
                <a:solidFill>
                  <a:srgbClr val="0070C0"/>
                </a:solidFill>
              </a:rPr>
              <a:t>m</a:t>
            </a:r>
            <a:r>
              <a:rPr lang="en-US" sz="2000" dirty="0">
                <a:solidFill>
                  <a:srgbClr val="0070C0"/>
                </a:solidFill>
              </a:rPr>
              <a:t> </a:t>
            </a:r>
            <a:r>
              <a:rPr lang="tr-TR" sz="2000" dirty="0"/>
              <a:t>		</a:t>
            </a:r>
            <a:r>
              <a:rPr lang="en-US" sz="2000" i="1" dirty="0" err="1"/>
              <a:t>mili</a:t>
            </a:r>
            <a:r>
              <a:rPr lang="en-US" sz="2000" i="1" dirty="0"/>
              <a:t> </a:t>
            </a:r>
            <a:r>
              <a:rPr lang="en-US" sz="2000" dirty="0"/>
              <a:t>     </a:t>
            </a:r>
            <a:r>
              <a:rPr lang="tr-TR" sz="2000" dirty="0"/>
              <a:t>	</a:t>
            </a:r>
            <a:r>
              <a:rPr lang="en-US" sz="2000" dirty="0"/>
              <a:t>=  10</a:t>
            </a:r>
            <a:r>
              <a:rPr lang="en-US" sz="2000" baseline="30000" dirty="0"/>
              <a:t>-3</a:t>
            </a:r>
            <a:r>
              <a:rPr lang="en-US" sz="2000" dirty="0"/>
              <a:t>  </a:t>
            </a:r>
            <a:r>
              <a:rPr lang="tr-TR" sz="2000" dirty="0"/>
              <a:t>	= </a:t>
            </a:r>
            <a:r>
              <a:rPr lang="en-US" sz="2000" dirty="0"/>
              <a:t>0,001</a:t>
            </a:r>
            <a:endParaRPr lang="tr-TR" sz="2000" dirty="0"/>
          </a:p>
          <a:p>
            <a:pPr>
              <a:buNone/>
            </a:pPr>
            <a:r>
              <a:rPr lang="en-US" sz="2000" b="1" dirty="0">
                <a:solidFill>
                  <a:srgbClr val="0070C0"/>
                </a:solidFill>
              </a:rPr>
              <a:t>µ</a:t>
            </a:r>
            <a:r>
              <a:rPr lang="tr-TR" sz="2000" dirty="0"/>
              <a:t>		</a:t>
            </a:r>
            <a:r>
              <a:rPr lang="en-US" sz="2000" i="1" dirty="0" err="1"/>
              <a:t>mikro</a:t>
            </a:r>
            <a:r>
              <a:rPr lang="en-US" sz="2000" i="1" dirty="0"/>
              <a:t> </a:t>
            </a:r>
            <a:r>
              <a:rPr lang="en-US" sz="2000" dirty="0"/>
              <a:t> </a:t>
            </a:r>
            <a:r>
              <a:rPr lang="tr-TR" sz="2000" dirty="0"/>
              <a:t>	</a:t>
            </a:r>
            <a:r>
              <a:rPr lang="en-US" sz="2000" dirty="0"/>
              <a:t>=  10</a:t>
            </a:r>
            <a:r>
              <a:rPr lang="en-US" sz="2000" baseline="30000" dirty="0"/>
              <a:t>-6</a:t>
            </a:r>
            <a:r>
              <a:rPr lang="en-US" sz="2000" dirty="0"/>
              <a:t>  </a:t>
            </a:r>
            <a:r>
              <a:rPr lang="tr-TR" sz="2000" dirty="0"/>
              <a:t>	= </a:t>
            </a:r>
            <a:r>
              <a:rPr lang="en-US" sz="2000" dirty="0"/>
              <a:t>0,000 001</a:t>
            </a:r>
            <a:endParaRPr lang="tr-TR" sz="2000" dirty="0"/>
          </a:p>
          <a:p>
            <a:pPr>
              <a:buNone/>
            </a:pPr>
            <a:r>
              <a:rPr lang="en-US" sz="2000" b="1" dirty="0">
                <a:solidFill>
                  <a:srgbClr val="0070C0"/>
                </a:solidFill>
              </a:rPr>
              <a:t>n</a:t>
            </a:r>
            <a:r>
              <a:rPr lang="tr-TR" sz="2000" dirty="0">
                <a:solidFill>
                  <a:srgbClr val="0070C0"/>
                </a:solidFill>
              </a:rPr>
              <a:t>	</a:t>
            </a:r>
            <a:r>
              <a:rPr lang="tr-TR" sz="2000" dirty="0"/>
              <a:t>	</a:t>
            </a:r>
            <a:r>
              <a:rPr lang="en-US" sz="2000" i="1" dirty="0" err="1"/>
              <a:t>nano</a:t>
            </a:r>
            <a:r>
              <a:rPr lang="en-US" sz="2000" i="1" dirty="0"/>
              <a:t> </a:t>
            </a:r>
            <a:r>
              <a:rPr lang="en-US" sz="2000" dirty="0"/>
              <a:t>   </a:t>
            </a:r>
            <a:r>
              <a:rPr lang="tr-TR" sz="2000" dirty="0"/>
              <a:t>	</a:t>
            </a:r>
            <a:r>
              <a:rPr lang="en-US" sz="2000" dirty="0"/>
              <a:t>=  10</a:t>
            </a:r>
            <a:r>
              <a:rPr lang="en-US" sz="2000" baseline="30000" dirty="0"/>
              <a:t>-9 </a:t>
            </a:r>
            <a:endParaRPr lang="tr-TR" sz="2000" dirty="0"/>
          </a:p>
          <a:p>
            <a:pPr>
              <a:buNone/>
            </a:pPr>
            <a:r>
              <a:rPr lang="en-US" sz="2000" b="1" dirty="0">
                <a:solidFill>
                  <a:srgbClr val="0070C0"/>
                </a:solidFill>
              </a:rPr>
              <a:t>p</a:t>
            </a:r>
            <a:r>
              <a:rPr lang="tr-TR" sz="2000" dirty="0"/>
              <a:t>		</a:t>
            </a:r>
            <a:r>
              <a:rPr lang="en-US" sz="2000" i="1" dirty="0" err="1"/>
              <a:t>piko</a:t>
            </a:r>
            <a:r>
              <a:rPr lang="en-US" sz="2000" i="1" dirty="0"/>
              <a:t> </a:t>
            </a:r>
            <a:r>
              <a:rPr lang="en-US" sz="2000" dirty="0"/>
              <a:t> </a:t>
            </a:r>
            <a:r>
              <a:rPr lang="tr-TR" sz="2000" dirty="0"/>
              <a:t>	</a:t>
            </a:r>
            <a:r>
              <a:rPr lang="en-US" sz="2000" dirty="0"/>
              <a:t>=  10</a:t>
            </a:r>
            <a:r>
              <a:rPr lang="en-US" sz="2000" baseline="30000" dirty="0"/>
              <a:t>-12</a:t>
            </a:r>
            <a:endParaRPr lang="tr-TR" sz="2000" dirty="0"/>
          </a:p>
          <a:p>
            <a:pPr>
              <a:buNone/>
            </a:pPr>
            <a:r>
              <a:rPr lang="en-US" sz="2000" b="1" dirty="0">
                <a:solidFill>
                  <a:srgbClr val="0070C0"/>
                </a:solidFill>
              </a:rPr>
              <a:t>f</a:t>
            </a:r>
            <a:r>
              <a:rPr lang="en-US" sz="2000" dirty="0"/>
              <a:t> </a:t>
            </a:r>
            <a:r>
              <a:rPr lang="tr-TR" sz="2000" dirty="0"/>
              <a:t>		</a:t>
            </a:r>
            <a:r>
              <a:rPr lang="en-US" sz="2000" i="1" dirty="0" err="1"/>
              <a:t>femto</a:t>
            </a:r>
            <a:r>
              <a:rPr lang="en-US" sz="2000" dirty="0"/>
              <a:t>  </a:t>
            </a:r>
            <a:r>
              <a:rPr lang="tr-TR" sz="2000" dirty="0"/>
              <a:t>	</a:t>
            </a:r>
            <a:r>
              <a:rPr lang="en-US" sz="2000" dirty="0"/>
              <a:t>=  10</a:t>
            </a:r>
            <a:r>
              <a:rPr lang="en-US" sz="2000" baseline="30000" dirty="0"/>
              <a:t>-15</a:t>
            </a:r>
            <a:endParaRPr lang="tr-TR" sz="2000" dirty="0"/>
          </a:p>
          <a:p>
            <a:pPr>
              <a:buNone/>
            </a:pPr>
            <a:r>
              <a:rPr lang="en-US" sz="2000" b="1" dirty="0">
                <a:solidFill>
                  <a:srgbClr val="0070C0"/>
                </a:solidFill>
              </a:rPr>
              <a:t>a</a:t>
            </a:r>
            <a:r>
              <a:rPr lang="en-US" sz="2000" dirty="0"/>
              <a:t> </a:t>
            </a:r>
            <a:r>
              <a:rPr lang="tr-TR" sz="2000" dirty="0"/>
              <a:t>		</a:t>
            </a:r>
            <a:r>
              <a:rPr lang="en-US" sz="2000" i="1" dirty="0" err="1"/>
              <a:t>atto</a:t>
            </a:r>
            <a:r>
              <a:rPr lang="en-US" sz="2000" dirty="0"/>
              <a:t>     </a:t>
            </a:r>
            <a:r>
              <a:rPr lang="tr-TR" sz="2000" dirty="0"/>
              <a:t>	</a:t>
            </a:r>
            <a:r>
              <a:rPr lang="en-US" sz="2000" dirty="0"/>
              <a:t>=  10</a:t>
            </a:r>
            <a:r>
              <a:rPr lang="en-US" sz="2000" baseline="30000" dirty="0"/>
              <a:t>-18</a:t>
            </a:r>
            <a:endParaRPr lang="tr-TR" sz="2000"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27</a:t>
            </a:fld>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Temel Mühendislik Kavramları</a:t>
            </a:r>
          </a:p>
        </p:txBody>
      </p:sp>
      <p:sp>
        <p:nvSpPr>
          <p:cNvPr id="3" name="2 İçerik Yer Tutucusu"/>
          <p:cNvSpPr>
            <a:spLocks noGrp="1"/>
          </p:cNvSpPr>
          <p:nvPr>
            <p:ph idx="1"/>
          </p:nvPr>
        </p:nvSpPr>
        <p:spPr>
          <a:xfrm>
            <a:off x="0" y="1556792"/>
            <a:ext cx="8892480" cy="5544616"/>
          </a:xfrm>
        </p:spPr>
        <p:txBody>
          <a:bodyPr>
            <a:normAutofit fontScale="47500" lnSpcReduction="20000"/>
          </a:bodyPr>
          <a:lstStyle/>
          <a:p>
            <a:pPr algn="just">
              <a:spcAft>
                <a:spcPts val="1200"/>
              </a:spcAft>
              <a:buNone/>
            </a:pPr>
            <a:r>
              <a:rPr lang="tr-TR" sz="4200" b="1" dirty="0">
                <a:solidFill>
                  <a:srgbClr val="002060"/>
                </a:solidFill>
              </a:rPr>
              <a:t>KÜTLE</a:t>
            </a:r>
          </a:p>
          <a:p>
            <a:pPr algn="just">
              <a:spcAft>
                <a:spcPts val="1200"/>
              </a:spcAft>
            </a:pPr>
            <a:r>
              <a:rPr lang="tr-TR" sz="4200" dirty="0"/>
              <a:t>Kütle, bir cismin özündeki niceliklerin ölçüsüdür. Diğer bir deyişle kütle, </a:t>
            </a:r>
            <a:r>
              <a:rPr lang="tr-TR" sz="4200" b="1" dirty="0">
                <a:solidFill>
                  <a:srgbClr val="C00000"/>
                </a:solidFill>
              </a:rPr>
              <a:t>madde miktarıdır</a:t>
            </a:r>
            <a:r>
              <a:rPr lang="tr-TR" sz="4200" dirty="0"/>
              <a:t>.</a:t>
            </a:r>
          </a:p>
          <a:p>
            <a:pPr algn="just">
              <a:spcAft>
                <a:spcPts val="1200"/>
              </a:spcAft>
            </a:pPr>
            <a:r>
              <a:rPr lang="tr-TR" sz="4200" dirty="0"/>
              <a:t>Ayrıca nesnenin hareket etmeye karşı gösterdiği direnç olarak da adlandırılabilir. </a:t>
            </a:r>
          </a:p>
          <a:p>
            <a:pPr algn="just">
              <a:spcAft>
                <a:spcPts val="1200"/>
              </a:spcAft>
            </a:pPr>
            <a:r>
              <a:rPr lang="tr-TR" sz="4200" dirty="0"/>
              <a:t>Kütlesi büyük olan nesneye aynı kuvvet uygulandığında hızlanması daha düşük olur. Diğer bir deyişle kütlesi büyük olan daha büyük eylemsizliğe sahiptir.</a:t>
            </a:r>
          </a:p>
          <a:p>
            <a:pPr algn="just">
              <a:spcAft>
                <a:spcPts val="1200"/>
              </a:spcAft>
            </a:pPr>
            <a:r>
              <a:rPr lang="tr-TR" sz="4200" dirty="0"/>
              <a:t>Günlük kullanımda kütle genellikle ağırlık ile karıştırılır. Kütle bulunduğu ortamın yerçekimine göre değişmez bir değerdir. </a:t>
            </a:r>
            <a:r>
              <a:rPr lang="tr-TR" sz="4200" dirty="0" err="1"/>
              <a:t>Skaler</a:t>
            </a:r>
            <a:r>
              <a:rPr lang="tr-TR" sz="4200" dirty="0"/>
              <a:t> bir büyüklüktür.</a:t>
            </a:r>
          </a:p>
          <a:p>
            <a:pPr algn="just">
              <a:spcAft>
                <a:spcPts val="1200"/>
              </a:spcAft>
            </a:pPr>
            <a:endParaRPr lang="tr-TR" sz="4200" b="1" dirty="0"/>
          </a:p>
          <a:p>
            <a:pPr algn="just">
              <a:spcAft>
                <a:spcPts val="1200"/>
              </a:spcAft>
            </a:pPr>
            <a:r>
              <a:rPr lang="tr-TR" sz="4200" b="1" dirty="0"/>
              <a:t>SI birimi: </a:t>
            </a:r>
            <a:r>
              <a:rPr lang="tr-TR" sz="4200" dirty="0"/>
              <a:t>kilogram</a:t>
            </a:r>
          </a:p>
          <a:p>
            <a:pPr algn="just">
              <a:spcAft>
                <a:spcPts val="1200"/>
              </a:spcAft>
            </a:pPr>
            <a:r>
              <a:rPr lang="tr-TR" sz="4200" b="1" dirty="0"/>
              <a:t>Sembol:</a:t>
            </a:r>
            <a:r>
              <a:rPr lang="tr-TR" sz="4200" dirty="0"/>
              <a:t> kg</a:t>
            </a:r>
          </a:p>
          <a:p>
            <a:pPr algn="just">
              <a:spcAft>
                <a:spcPts val="1200"/>
              </a:spcAft>
            </a:pPr>
            <a:r>
              <a:rPr lang="tr-TR" sz="4200" b="1" dirty="0"/>
              <a:t>Temel büyüklük:</a:t>
            </a:r>
            <a:r>
              <a:rPr lang="tr-TR" sz="4200" dirty="0"/>
              <a:t> gram</a:t>
            </a:r>
          </a:p>
          <a:p>
            <a:pPr algn="just">
              <a:spcAft>
                <a:spcPts val="1200"/>
              </a:spcAft>
            </a:pPr>
            <a:r>
              <a:rPr lang="tr-TR" sz="4200" b="1" dirty="0"/>
              <a:t>Ölçen araç: </a:t>
            </a:r>
            <a:r>
              <a:rPr lang="tr-TR" sz="4200" dirty="0"/>
              <a:t>Eşit kollu terazi</a:t>
            </a:r>
          </a:p>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28</a:t>
            </a:fld>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Temel Mühendislik Kavramları</a:t>
            </a:r>
          </a:p>
        </p:txBody>
      </p:sp>
      <p:sp>
        <p:nvSpPr>
          <p:cNvPr id="3" name="2 İçerik Yer Tutucusu"/>
          <p:cNvSpPr>
            <a:spLocks noGrp="1"/>
          </p:cNvSpPr>
          <p:nvPr>
            <p:ph idx="1"/>
          </p:nvPr>
        </p:nvSpPr>
        <p:spPr>
          <a:xfrm>
            <a:off x="0" y="1556792"/>
            <a:ext cx="8892480" cy="5040560"/>
          </a:xfrm>
        </p:spPr>
        <p:txBody>
          <a:bodyPr>
            <a:normAutofit fontScale="47500" lnSpcReduction="20000"/>
          </a:bodyPr>
          <a:lstStyle/>
          <a:p>
            <a:pPr algn="just">
              <a:spcAft>
                <a:spcPts val="1200"/>
              </a:spcAft>
              <a:buNone/>
            </a:pPr>
            <a:r>
              <a:rPr lang="tr-TR" sz="4200" b="1" dirty="0">
                <a:solidFill>
                  <a:srgbClr val="002060"/>
                </a:solidFill>
              </a:rPr>
              <a:t>HIZ</a:t>
            </a:r>
          </a:p>
          <a:p>
            <a:pPr algn="just">
              <a:spcAft>
                <a:spcPts val="1200"/>
              </a:spcAft>
            </a:pPr>
            <a:r>
              <a:rPr lang="tr-TR" sz="4200" dirty="0"/>
              <a:t>Hız, bir şeyin kat ettiği </a:t>
            </a:r>
            <a:r>
              <a:rPr lang="tr-TR" sz="4200" b="1" dirty="0"/>
              <a:t>mesafenin</a:t>
            </a:r>
            <a:r>
              <a:rPr lang="tr-TR" sz="4200" dirty="0"/>
              <a:t>, bu mesafe kat edilirken geçen </a:t>
            </a:r>
            <a:r>
              <a:rPr lang="tr-TR" sz="4200" b="1" dirty="0"/>
              <a:t>zamana bölünmesiyle </a:t>
            </a:r>
            <a:r>
              <a:rPr lang="tr-TR" sz="4200" dirty="0"/>
              <a:t>ölçülen olgudur. </a:t>
            </a:r>
          </a:p>
          <a:p>
            <a:pPr algn="just">
              <a:spcAft>
                <a:spcPts val="1200"/>
              </a:spcAft>
            </a:pPr>
            <a:r>
              <a:rPr lang="tr-TR" sz="4200" dirty="0"/>
              <a:t>Hareketlinin herhangi bir andaki hızına </a:t>
            </a:r>
            <a:r>
              <a:rPr lang="tr-TR" sz="4200" b="1" i="1" dirty="0">
                <a:solidFill>
                  <a:srgbClr val="002060"/>
                </a:solidFill>
              </a:rPr>
              <a:t>ani hız</a:t>
            </a:r>
            <a:r>
              <a:rPr lang="tr-TR" sz="4200" dirty="0"/>
              <a:t>, yol boyundaki hızların ortalamasına da </a:t>
            </a:r>
            <a:r>
              <a:rPr lang="tr-TR" sz="4200" b="1" i="1" dirty="0">
                <a:solidFill>
                  <a:srgbClr val="002060"/>
                </a:solidFill>
              </a:rPr>
              <a:t>ortalama hız </a:t>
            </a:r>
            <a:r>
              <a:rPr lang="tr-TR" sz="4200" dirty="0"/>
              <a:t>adı verilir. </a:t>
            </a:r>
          </a:p>
          <a:p>
            <a:pPr algn="just">
              <a:spcAft>
                <a:spcPts val="1200"/>
              </a:spcAft>
            </a:pPr>
            <a:r>
              <a:rPr lang="tr-TR" sz="4200" dirty="0"/>
              <a:t>Hız, </a:t>
            </a:r>
            <a:r>
              <a:rPr lang="tr-TR" sz="4200" dirty="0" err="1"/>
              <a:t>vektörel</a:t>
            </a:r>
            <a:r>
              <a:rPr lang="tr-TR" sz="4200" dirty="0"/>
              <a:t> bir büyüklüktür. Yönü ve büyüklüğü ile ifade edilir. Hız birimleri SI birim sisteminde </a:t>
            </a:r>
            <a:r>
              <a:rPr lang="tr-TR" sz="4200" b="1" dirty="0">
                <a:solidFill>
                  <a:srgbClr val="C00000"/>
                </a:solidFill>
              </a:rPr>
              <a:t>m/s</a:t>
            </a:r>
            <a:r>
              <a:rPr lang="tr-TR" sz="4200" dirty="0"/>
              <a:t> (metre/saniye) </a:t>
            </a:r>
            <a:r>
              <a:rPr lang="tr-TR" sz="4200" dirty="0" err="1"/>
              <a:t>dir</a:t>
            </a:r>
            <a:r>
              <a:rPr lang="tr-TR" sz="4200" dirty="0"/>
              <a:t>. </a:t>
            </a:r>
          </a:p>
          <a:p>
            <a:pPr algn="just">
              <a:spcAft>
                <a:spcPts val="1200"/>
              </a:spcAft>
            </a:pPr>
            <a:r>
              <a:rPr lang="tr-TR" sz="4200" dirty="0"/>
              <a:t>Ancak araçlarda yaygın olarak kullanılan hız birimi 1 saatte alınan yolu kilometre cinsinden ifade eden </a:t>
            </a:r>
            <a:r>
              <a:rPr lang="tr-TR" sz="4200" b="1" dirty="0">
                <a:solidFill>
                  <a:srgbClr val="C00000"/>
                </a:solidFill>
              </a:rPr>
              <a:t>km/h</a:t>
            </a:r>
            <a:r>
              <a:rPr lang="tr-TR" sz="4200" dirty="0"/>
              <a:t> (kilometre/saat) </a:t>
            </a:r>
            <a:r>
              <a:rPr lang="tr-TR" sz="4200" dirty="0" err="1"/>
              <a:t>dir</a:t>
            </a:r>
            <a:r>
              <a:rPr lang="tr-TR" sz="4200" dirty="0"/>
              <a:t> (1 m/s = 3,6 km/h). </a:t>
            </a:r>
          </a:p>
          <a:p>
            <a:pPr algn="just">
              <a:spcAft>
                <a:spcPts val="1200"/>
              </a:spcAft>
              <a:buNone/>
            </a:pPr>
            <a:r>
              <a:rPr lang="tr-TR" sz="4200" b="1" dirty="0">
                <a:solidFill>
                  <a:srgbClr val="002060"/>
                </a:solidFill>
              </a:rPr>
              <a:t>İVME</a:t>
            </a:r>
          </a:p>
          <a:p>
            <a:pPr algn="just">
              <a:spcAft>
                <a:spcPts val="1200"/>
              </a:spcAft>
            </a:pPr>
            <a:r>
              <a:rPr lang="tr-TR" sz="4200" dirty="0"/>
              <a:t>İvme, </a:t>
            </a:r>
            <a:r>
              <a:rPr lang="tr-TR" sz="4200" b="1" dirty="0"/>
              <a:t>hızın zamana göre değişim hızı </a:t>
            </a:r>
            <a:r>
              <a:rPr lang="tr-TR" sz="4200" dirty="0"/>
              <a:t>veya zamana göre türevi olarak tanımlanır. </a:t>
            </a:r>
          </a:p>
          <a:p>
            <a:pPr algn="just">
              <a:spcAft>
                <a:spcPts val="1200"/>
              </a:spcAft>
            </a:pPr>
            <a:r>
              <a:rPr lang="tr-TR" sz="4200" dirty="0"/>
              <a:t>Büyüklüğü uzaklık/zaman</a:t>
            </a:r>
            <a:r>
              <a:rPr lang="tr-TR" sz="4200" baseline="30000" dirty="0"/>
              <a:t>2</a:t>
            </a:r>
            <a:r>
              <a:rPr lang="tr-TR" sz="4200" dirty="0"/>
              <a:t> olan bir </a:t>
            </a:r>
            <a:r>
              <a:rPr lang="tr-TR" sz="4200" dirty="0" err="1"/>
              <a:t>vektörel</a:t>
            </a:r>
            <a:r>
              <a:rPr lang="tr-TR" sz="4200" dirty="0"/>
              <a:t> niceliktir ve cismin hem hızının hem de yönünün şiddetlerindeki değişimini gösterir.</a:t>
            </a:r>
          </a:p>
          <a:p>
            <a:pPr algn="just">
              <a:spcAft>
                <a:spcPts val="1200"/>
              </a:spcAft>
            </a:pPr>
            <a:r>
              <a:rPr lang="tr-TR" sz="4200" dirty="0"/>
              <a:t>İvmenin SI birimi </a:t>
            </a:r>
            <a:r>
              <a:rPr lang="tr-TR" sz="4200" b="1" dirty="0">
                <a:solidFill>
                  <a:srgbClr val="C00000"/>
                </a:solidFill>
              </a:rPr>
              <a:t>m/s²</a:t>
            </a:r>
            <a:r>
              <a:rPr lang="tr-TR" sz="4200" dirty="0"/>
              <a:t> (metre/saniye</a:t>
            </a:r>
            <a:r>
              <a:rPr lang="tr-TR" sz="4200" baseline="30000" dirty="0"/>
              <a:t>2</a:t>
            </a:r>
            <a:r>
              <a:rPr lang="tr-TR" sz="4200" dirty="0"/>
              <a:t>) </a:t>
            </a:r>
            <a:r>
              <a:rPr lang="tr-TR" sz="4200" dirty="0" err="1"/>
              <a:t>dir</a:t>
            </a:r>
            <a:r>
              <a:rPr lang="tr-TR" sz="4200" dirty="0"/>
              <a:t>.</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29</a:t>
            </a:fld>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Mühendis ve Mühendislik</a:t>
            </a:r>
          </a:p>
        </p:txBody>
      </p:sp>
      <p:sp>
        <p:nvSpPr>
          <p:cNvPr id="3" name="2 İçerik Yer Tutucusu"/>
          <p:cNvSpPr>
            <a:spLocks noGrp="1"/>
          </p:cNvSpPr>
          <p:nvPr>
            <p:ph idx="1"/>
          </p:nvPr>
        </p:nvSpPr>
        <p:spPr>
          <a:xfrm>
            <a:off x="35496" y="1628800"/>
            <a:ext cx="5760640" cy="5112568"/>
          </a:xfrm>
        </p:spPr>
        <p:txBody>
          <a:bodyPr>
            <a:noAutofit/>
          </a:bodyPr>
          <a:lstStyle/>
          <a:p>
            <a:pPr algn="just">
              <a:lnSpc>
                <a:spcPts val="3200"/>
              </a:lnSpc>
              <a:spcAft>
                <a:spcPts val="1200"/>
              </a:spcAft>
            </a:pPr>
            <a:r>
              <a:rPr lang="tr-TR" sz="2200" dirty="0"/>
              <a:t>Türkçede kullanılan </a:t>
            </a:r>
            <a:r>
              <a:rPr lang="tr-TR" sz="2200" b="1" dirty="0">
                <a:solidFill>
                  <a:srgbClr val="002060"/>
                </a:solidFill>
              </a:rPr>
              <a:t>mühendis</a:t>
            </a:r>
            <a:r>
              <a:rPr lang="tr-TR" sz="2200" dirty="0"/>
              <a:t> sözcüğü ise Eski Osmanlıcada (ve Arapçada) </a:t>
            </a:r>
            <a:r>
              <a:rPr lang="tr-TR" sz="2200" b="1" dirty="0">
                <a:solidFill>
                  <a:srgbClr val="C00000"/>
                </a:solidFill>
              </a:rPr>
              <a:t>Geometri</a:t>
            </a:r>
            <a:r>
              <a:rPr lang="tr-TR" sz="2200" dirty="0"/>
              <a:t> anlamına gelen </a:t>
            </a:r>
            <a:r>
              <a:rPr lang="tr-TR" sz="2200" b="1" dirty="0">
                <a:solidFill>
                  <a:schemeClr val="accent3">
                    <a:lumMod val="50000"/>
                  </a:schemeClr>
                </a:solidFill>
              </a:rPr>
              <a:t>”Hendese”</a:t>
            </a:r>
            <a:r>
              <a:rPr lang="tr-TR" sz="2200" dirty="0"/>
              <a:t> sözcüğünden türetilmiştir.</a:t>
            </a:r>
          </a:p>
          <a:p>
            <a:pPr algn="just">
              <a:lnSpc>
                <a:spcPts val="3200"/>
              </a:lnSpc>
              <a:spcAft>
                <a:spcPts val="1200"/>
              </a:spcAft>
            </a:pPr>
            <a:r>
              <a:rPr lang="tr-TR" sz="2200" b="1" dirty="0">
                <a:solidFill>
                  <a:srgbClr val="002060"/>
                </a:solidFill>
              </a:rPr>
              <a:t>Mühendis</a:t>
            </a:r>
            <a:r>
              <a:rPr lang="tr-TR" sz="2200" dirty="0"/>
              <a:t>, </a:t>
            </a:r>
            <a:r>
              <a:rPr lang="tr-TR" sz="2200" b="1" dirty="0">
                <a:solidFill>
                  <a:srgbClr val="002060"/>
                </a:solidFill>
              </a:rPr>
              <a:t>"hendese ile uğraşan" </a:t>
            </a:r>
            <a:r>
              <a:rPr lang="tr-TR" sz="2200" dirty="0"/>
              <a:t>anlamına gelir.</a:t>
            </a:r>
          </a:p>
          <a:p>
            <a:pPr algn="just">
              <a:lnSpc>
                <a:spcPts val="3200"/>
              </a:lnSpc>
              <a:spcAft>
                <a:spcPts val="1200"/>
              </a:spcAft>
            </a:pPr>
            <a:r>
              <a:rPr lang="tr-TR" sz="2200" dirty="0"/>
              <a:t>M.Ö 3000 civarında Mısırda piramitlerin yapımında çalışan mühendisler matematiğin bilinebilen kurallarını büyük bir ustalıkla kullanarak </a:t>
            </a:r>
            <a:r>
              <a:rPr lang="tr-TR" sz="2200" dirty="0" err="1"/>
              <a:t>pramitin</a:t>
            </a:r>
            <a:r>
              <a:rPr lang="tr-TR" sz="2200" dirty="0"/>
              <a:t> yapımını binde birlik bir hata payıyla tamamlamışlardır.</a:t>
            </a:r>
          </a:p>
        </p:txBody>
      </p:sp>
      <p:pic>
        <p:nvPicPr>
          <p:cNvPr id="2050" name="Picture 2"/>
          <p:cNvPicPr>
            <a:picLocks noChangeAspect="1" noChangeArrowheads="1"/>
          </p:cNvPicPr>
          <p:nvPr/>
        </p:nvPicPr>
        <p:blipFill>
          <a:blip r:embed="rId2" cstate="print"/>
          <a:srcRect r="10057"/>
          <a:stretch>
            <a:fillRect/>
          </a:stretch>
        </p:blipFill>
        <p:spPr bwMode="auto">
          <a:xfrm>
            <a:off x="6228184" y="1700808"/>
            <a:ext cx="2592288" cy="2808312"/>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pic>
        <p:nvPicPr>
          <p:cNvPr id="2051" name="Picture 3"/>
          <p:cNvPicPr>
            <a:picLocks noChangeAspect="1" noChangeArrowheads="1"/>
          </p:cNvPicPr>
          <p:nvPr/>
        </p:nvPicPr>
        <p:blipFill>
          <a:blip r:embed="rId3" cstate="print"/>
          <a:srcRect/>
          <a:stretch>
            <a:fillRect/>
          </a:stretch>
        </p:blipFill>
        <p:spPr bwMode="auto">
          <a:xfrm>
            <a:off x="6156176" y="4854277"/>
            <a:ext cx="2619375" cy="1743075"/>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sp>
        <p:nvSpPr>
          <p:cNvPr id="6" name="5 Slayt Numarası Yer Tutucusu"/>
          <p:cNvSpPr>
            <a:spLocks noGrp="1"/>
          </p:cNvSpPr>
          <p:nvPr>
            <p:ph type="sldNum" sz="quarter" idx="12"/>
          </p:nvPr>
        </p:nvSpPr>
        <p:spPr/>
        <p:txBody>
          <a:bodyPr/>
          <a:lstStyle/>
          <a:p>
            <a:fld id="{B1DEFA8C-F947-479F-BE07-76B6B3F80BF1}" type="slidenum">
              <a:rPr lang="tr-TR" smtClean="0"/>
              <a:pPr/>
              <a:t>3</a:t>
            </a:fld>
            <a:endParaRPr lang="tr-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3635896" y="3223708"/>
            <a:ext cx="1728192" cy="6199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2" name="1 Başlık"/>
          <p:cNvSpPr>
            <a:spLocks noGrp="1"/>
          </p:cNvSpPr>
          <p:nvPr>
            <p:ph type="title"/>
          </p:nvPr>
        </p:nvSpPr>
        <p:spPr/>
        <p:txBody>
          <a:bodyPr/>
          <a:lstStyle/>
          <a:p>
            <a:r>
              <a:rPr lang="tr-TR" dirty="0"/>
              <a:t>Temel Mühendislik Kavramları</a:t>
            </a:r>
          </a:p>
        </p:txBody>
      </p:sp>
      <p:sp>
        <p:nvSpPr>
          <p:cNvPr id="3" name="2 İçerik Yer Tutucusu"/>
          <p:cNvSpPr>
            <a:spLocks noGrp="1"/>
          </p:cNvSpPr>
          <p:nvPr>
            <p:ph idx="1"/>
          </p:nvPr>
        </p:nvSpPr>
        <p:spPr>
          <a:xfrm>
            <a:off x="0" y="1556792"/>
            <a:ext cx="8892480" cy="5040560"/>
          </a:xfrm>
        </p:spPr>
        <p:txBody>
          <a:bodyPr>
            <a:normAutofit fontScale="55000" lnSpcReduction="20000"/>
          </a:bodyPr>
          <a:lstStyle/>
          <a:p>
            <a:pPr algn="just">
              <a:spcAft>
                <a:spcPts val="1200"/>
              </a:spcAft>
              <a:buNone/>
            </a:pPr>
            <a:r>
              <a:rPr lang="tr-TR" sz="4200" b="1" dirty="0">
                <a:solidFill>
                  <a:srgbClr val="002060"/>
                </a:solidFill>
              </a:rPr>
              <a:t>KUVVET</a:t>
            </a:r>
          </a:p>
          <a:p>
            <a:pPr algn="just">
              <a:spcAft>
                <a:spcPts val="1200"/>
              </a:spcAft>
            </a:pPr>
            <a:r>
              <a:rPr lang="tr-TR" sz="4200" dirty="0"/>
              <a:t>Kuvvet kavramı </a:t>
            </a:r>
            <a:r>
              <a:rPr lang="tr-TR" sz="4200" dirty="0" err="1"/>
              <a:t>Newtonun</a:t>
            </a:r>
            <a:r>
              <a:rPr lang="tr-TR" sz="4200" dirty="0"/>
              <a:t> ikinci kanunu ile tanımlanmıştır.</a:t>
            </a:r>
          </a:p>
          <a:p>
            <a:pPr algn="just">
              <a:spcAft>
                <a:spcPts val="1200"/>
              </a:spcAft>
            </a:pPr>
            <a:r>
              <a:rPr lang="tr-TR" sz="4200" b="1" i="1" dirty="0">
                <a:solidFill>
                  <a:srgbClr val="C00000"/>
                </a:solidFill>
              </a:rPr>
              <a:t>Newton’un ikinci kanunu: </a:t>
            </a:r>
            <a:r>
              <a:rPr lang="tr-TR" sz="4200" dirty="0"/>
              <a:t>Bir kütle üzerine etki eden kuvvet, söz konusu kütle ile o kütlenin sahip olduğu ivmenin çarpımına eşittir.</a:t>
            </a:r>
          </a:p>
          <a:p>
            <a:pPr algn="ctr">
              <a:spcBef>
                <a:spcPts val="1800"/>
              </a:spcBef>
              <a:spcAft>
                <a:spcPts val="1800"/>
              </a:spcAft>
              <a:buNone/>
            </a:pPr>
            <a:r>
              <a:rPr lang="tr-TR" sz="4200" b="1" dirty="0">
                <a:latin typeface="Times New Roman" pitchFamily="18" charset="0"/>
                <a:cs typeface="Times New Roman" pitchFamily="18" charset="0"/>
              </a:rPr>
              <a:t>F = </a:t>
            </a:r>
            <a:r>
              <a:rPr lang="tr-TR" sz="4200" b="1" dirty="0" err="1">
                <a:latin typeface="Times New Roman" pitchFamily="18" charset="0"/>
                <a:cs typeface="Times New Roman" pitchFamily="18" charset="0"/>
              </a:rPr>
              <a:t>m.a</a:t>
            </a:r>
            <a:endParaRPr lang="tr-TR" sz="4200" dirty="0">
              <a:latin typeface="Times New Roman" pitchFamily="18" charset="0"/>
              <a:cs typeface="Times New Roman" pitchFamily="18" charset="0"/>
            </a:endParaRPr>
          </a:p>
          <a:p>
            <a:pPr algn="just">
              <a:spcAft>
                <a:spcPts val="1200"/>
              </a:spcAft>
            </a:pPr>
            <a:r>
              <a:rPr lang="tr-TR" sz="4200" dirty="0"/>
              <a:t>Bu formülde m: Kütle (kg), a: ivme (m/s</a:t>
            </a:r>
            <a:r>
              <a:rPr lang="tr-TR" sz="4200" baseline="30000" dirty="0"/>
              <a:t>2</a:t>
            </a:r>
            <a:r>
              <a:rPr lang="tr-TR" sz="4200" dirty="0"/>
              <a:t>), F: kuvvet (</a:t>
            </a:r>
            <a:r>
              <a:rPr lang="tr-TR" sz="4200" dirty="0" err="1"/>
              <a:t>kg.m</a:t>
            </a:r>
            <a:r>
              <a:rPr lang="tr-TR" sz="4200" dirty="0"/>
              <a:t>/s</a:t>
            </a:r>
            <a:r>
              <a:rPr lang="tr-TR" sz="4200" baseline="30000" dirty="0"/>
              <a:t>2</a:t>
            </a:r>
            <a:r>
              <a:rPr lang="tr-TR" sz="4200" dirty="0"/>
              <a:t>)</a:t>
            </a:r>
          </a:p>
          <a:p>
            <a:pPr algn="just">
              <a:spcAft>
                <a:spcPts val="1200"/>
              </a:spcAft>
            </a:pPr>
            <a:endParaRPr lang="tr-TR" sz="4200" dirty="0"/>
          </a:p>
          <a:p>
            <a:pPr algn="just">
              <a:spcAft>
                <a:spcPts val="1200"/>
              </a:spcAft>
            </a:pPr>
            <a:r>
              <a:rPr lang="tr-TR" sz="4200" dirty="0"/>
              <a:t>Burada kuvvet birimi olarak (</a:t>
            </a:r>
            <a:r>
              <a:rPr lang="tr-TR" sz="4200" dirty="0" err="1"/>
              <a:t>kg.m</a:t>
            </a:r>
            <a:r>
              <a:rPr lang="tr-TR" sz="4200" dirty="0"/>
              <a:t>/sn</a:t>
            </a:r>
            <a:r>
              <a:rPr lang="tr-TR" sz="4200" baseline="30000" dirty="0"/>
              <a:t>2</a:t>
            </a:r>
            <a:r>
              <a:rPr lang="tr-TR" sz="4200" dirty="0"/>
              <a:t>) yerine bu kavramı tanımlayan Newton’un adına izafeten kısaca Newton (N) denilmiştir.  </a:t>
            </a:r>
          </a:p>
          <a:p>
            <a:pPr algn="just">
              <a:spcAft>
                <a:spcPts val="1200"/>
              </a:spcAft>
            </a:pPr>
            <a:r>
              <a:rPr lang="tr-TR" sz="4200" dirty="0"/>
              <a:t>Böylece SI birim sisteminde kuvvet birimi olarak </a:t>
            </a:r>
            <a:r>
              <a:rPr lang="tr-TR" sz="4200" b="1" dirty="0"/>
              <a:t>N (Newton) </a:t>
            </a:r>
            <a:r>
              <a:rPr lang="tr-TR" sz="4200" dirty="0"/>
              <a:t>kullanılmaktadır.</a:t>
            </a:r>
          </a:p>
        </p:txBody>
      </p:sp>
      <p:sp>
        <p:nvSpPr>
          <p:cNvPr id="5" name="4 Slayt Numarası Yer Tutucusu"/>
          <p:cNvSpPr>
            <a:spLocks noGrp="1"/>
          </p:cNvSpPr>
          <p:nvPr>
            <p:ph type="sldNum" sz="quarter" idx="12"/>
          </p:nvPr>
        </p:nvSpPr>
        <p:spPr/>
        <p:txBody>
          <a:bodyPr/>
          <a:lstStyle/>
          <a:p>
            <a:fld id="{B1DEFA8C-F947-479F-BE07-76B6B3F80BF1}" type="slidenum">
              <a:rPr lang="tr-TR" smtClean="0"/>
              <a:pPr/>
              <a:t>30</a:t>
            </a:fld>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707904" y="4725144"/>
            <a:ext cx="158417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lstStyle/>
          <a:p>
            <a:r>
              <a:rPr lang="tr-TR" dirty="0"/>
              <a:t>Temel Mühendislik Kavramları</a:t>
            </a:r>
          </a:p>
        </p:txBody>
      </p:sp>
      <p:sp>
        <p:nvSpPr>
          <p:cNvPr id="3" name="2 İçerik Yer Tutucusu"/>
          <p:cNvSpPr>
            <a:spLocks noGrp="1"/>
          </p:cNvSpPr>
          <p:nvPr>
            <p:ph idx="1"/>
          </p:nvPr>
        </p:nvSpPr>
        <p:spPr>
          <a:xfrm>
            <a:off x="0" y="1556792"/>
            <a:ext cx="8892480" cy="4968552"/>
          </a:xfrm>
        </p:spPr>
        <p:txBody>
          <a:bodyPr>
            <a:normAutofit fontScale="55000" lnSpcReduction="20000"/>
          </a:bodyPr>
          <a:lstStyle/>
          <a:p>
            <a:pPr algn="just">
              <a:spcAft>
                <a:spcPts val="1200"/>
              </a:spcAft>
              <a:buNone/>
            </a:pPr>
            <a:r>
              <a:rPr lang="tr-TR" sz="4200" b="1" dirty="0">
                <a:solidFill>
                  <a:srgbClr val="002060"/>
                </a:solidFill>
              </a:rPr>
              <a:t>AĞIRLIK</a:t>
            </a:r>
          </a:p>
          <a:p>
            <a:pPr algn="just">
              <a:spcAft>
                <a:spcPts val="1200"/>
              </a:spcAft>
            </a:pPr>
            <a:r>
              <a:rPr lang="tr-TR" sz="4200" dirty="0"/>
              <a:t>Ağırlık, bir cisme yer yüzü tarafından uygulanan </a:t>
            </a:r>
            <a:r>
              <a:rPr lang="tr-TR" sz="4200" b="1" dirty="0"/>
              <a:t>kütle çekim kuvvetidir</a:t>
            </a:r>
            <a:r>
              <a:rPr lang="tr-TR" sz="4200" dirty="0"/>
              <a:t>. Ağırlık birimi Newton'dur ve kısaca </a:t>
            </a:r>
            <a:r>
              <a:rPr lang="tr-TR" sz="4200" b="1" dirty="0"/>
              <a:t>'N' </a:t>
            </a:r>
            <a:r>
              <a:rPr lang="tr-TR" sz="4200" dirty="0"/>
              <a:t>ile gösterilir.</a:t>
            </a:r>
          </a:p>
          <a:p>
            <a:pPr algn="just">
              <a:spcAft>
                <a:spcPts val="1200"/>
              </a:spcAft>
            </a:pPr>
            <a:r>
              <a:rPr lang="tr-TR" sz="4200" dirty="0"/>
              <a:t>Kütle çekimi, nesnelerin birbirlerine doğru çekme kuvveti uygulamasına denir. Bu çekme kuvveti, cisimlerin kütleleriyle doğru orantılıdır. Kütle, merkezlerini birleştiren uzaklığın karesiyle ters orantılıdır.</a:t>
            </a:r>
          </a:p>
          <a:p>
            <a:pPr algn="ctr">
              <a:spcAft>
                <a:spcPts val="1200"/>
              </a:spcAft>
              <a:buNone/>
            </a:pPr>
            <a:r>
              <a:rPr lang="tr-TR" sz="4200" dirty="0"/>
              <a:t>Ağırlık = kütle x yerçekimi ivmesi</a:t>
            </a:r>
          </a:p>
          <a:p>
            <a:pPr algn="ctr">
              <a:spcAft>
                <a:spcPts val="1200"/>
              </a:spcAft>
              <a:buNone/>
            </a:pPr>
            <a:endParaRPr lang="tr-TR" sz="4200" dirty="0"/>
          </a:p>
          <a:p>
            <a:pPr algn="ctr">
              <a:spcAft>
                <a:spcPts val="1200"/>
              </a:spcAft>
              <a:buNone/>
            </a:pPr>
            <a:r>
              <a:rPr lang="tr-TR" sz="4200" b="1" dirty="0">
                <a:latin typeface="Times New Roman" pitchFamily="18" charset="0"/>
                <a:cs typeface="Times New Roman" pitchFamily="18" charset="0"/>
              </a:rPr>
              <a:t>G = m x g</a:t>
            </a:r>
          </a:p>
          <a:p>
            <a:pPr algn="ctr">
              <a:spcAft>
                <a:spcPts val="1200"/>
              </a:spcAft>
              <a:buNone/>
            </a:pPr>
            <a:endParaRPr lang="tr-TR" sz="4200" dirty="0"/>
          </a:p>
          <a:p>
            <a:pPr algn="ctr">
              <a:spcAft>
                <a:spcPts val="1200"/>
              </a:spcAft>
              <a:buNone/>
            </a:pPr>
            <a:r>
              <a:rPr lang="tr-TR" sz="4200" dirty="0"/>
              <a:t>(g = 9,80665 m/s</a:t>
            </a:r>
            <a:r>
              <a:rPr lang="tr-TR" sz="4200" baseline="30000" dirty="0"/>
              <a:t>2</a:t>
            </a:r>
            <a:r>
              <a:rPr lang="tr-TR" sz="4200" dirty="0"/>
              <a:t>)</a:t>
            </a:r>
            <a:endParaRPr lang="tr-TR" sz="4200" baseline="30000"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31</a:t>
            </a:fld>
            <a:endParaRPr 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Yuvarlatılmış Dikdörtgen"/>
          <p:cNvSpPr/>
          <p:nvPr/>
        </p:nvSpPr>
        <p:spPr>
          <a:xfrm>
            <a:off x="6876256" y="5013176"/>
            <a:ext cx="165618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ysClr val="windowText" lastClr="000000"/>
                </a:solidFill>
                <a:latin typeface="Times New Roman" pitchFamily="18" charset="0"/>
                <a:cs typeface="Times New Roman" pitchFamily="18" charset="0"/>
              </a:rPr>
              <a:t>τ = </a:t>
            </a:r>
            <a:r>
              <a:rPr lang="tr-TR" sz="2400" b="1" dirty="0">
                <a:solidFill>
                  <a:sysClr val="windowText" lastClr="000000"/>
                </a:solidFill>
                <a:latin typeface="Times New Roman" pitchFamily="18" charset="0"/>
                <a:cs typeface="Times New Roman" pitchFamily="18" charset="0"/>
              </a:rPr>
              <a:t>r × F</a:t>
            </a:r>
          </a:p>
        </p:txBody>
      </p:sp>
      <p:pic>
        <p:nvPicPr>
          <p:cNvPr id="2054" name="Picture 6"/>
          <p:cNvPicPr>
            <a:picLocks noChangeAspect="1" noChangeArrowheads="1"/>
          </p:cNvPicPr>
          <p:nvPr/>
        </p:nvPicPr>
        <p:blipFill>
          <a:blip r:embed="rId2" cstate="print"/>
          <a:srcRect/>
          <a:stretch>
            <a:fillRect/>
          </a:stretch>
        </p:blipFill>
        <p:spPr bwMode="auto">
          <a:xfrm>
            <a:off x="6012160" y="1916832"/>
            <a:ext cx="3096344" cy="2340665"/>
          </a:xfrm>
          <a:prstGeom prst="rect">
            <a:avLst/>
          </a:prstGeom>
          <a:noFill/>
          <a:ln w="9525">
            <a:noFill/>
            <a:miter lim="800000"/>
            <a:headEnd/>
            <a:tailEnd/>
          </a:ln>
        </p:spPr>
      </p:pic>
      <p:sp>
        <p:nvSpPr>
          <p:cNvPr id="2" name="1 Başlık"/>
          <p:cNvSpPr>
            <a:spLocks noGrp="1"/>
          </p:cNvSpPr>
          <p:nvPr>
            <p:ph type="title"/>
          </p:nvPr>
        </p:nvSpPr>
        <p:spPr/>
        <p:txBody>
          <a:bodyPr/>
          <a:lstStyle/>
          <a:p>
            <a:r>
              <a:rPr lang="tr-TR" dirty="0"/>
              <a:t>Temel Mühendislik Kavramları</a:t>
            </a:r>
          </a:p>
        </p:txBody>
      </p:sp>
      <p:sp>
        <p:nvSpPr>
          <p:cNvPr id="3" name="2 İçerik Yer Tutucusu"/>
          <p:cNvSpPr>
            <a:spLocks noGrp="1"/>
          </p:cNvSpPr>
          <p:nvPr>
            <p:ph idx="1"/>
          </p:nvPr>
        </p:nvSpPr>
        <p:spPr>
          <a:xfrm>
            <a:off x="0" y="1556792"/>
            <a:ext cx="6084168" cy="5301208"/>
          </a:xfrm>
        </p:spPr>
        <p:txBody>
          <a:bodyPr>
            <a:normAutofit fontScale="47500" lnSpcReduction="20000"/>
          </a:bodyPr>
          <a:lstStyle/>
          <a:p>
            <a:pPr algn="just">
              <a:spcAft>
                <a:spcPts val="1200"/>
              </a:spcAft>
              <a:buNone/>
            </a:pPr>
            <a:r>
              <a:rPr lang="tr-TR" sz="4200" b="1" dirty="0">
                <a:solidFill>
                  <a:srgbClr val="002060"/>
                </a:solidFill>
              </a:rPr>
              <a:t>TORK</a:t>
            </a:r>
          </a:p>
          <a:p>
            <a:pPr algn="just">
              <a:spcAft>
                <a:spcPts val="1800"/>
              </a:spcAft>
            </a:pPr>
            <a:r>
              <a:rPr lang="tr-TR" sz="4200" dirty="0"/>
              <a:t>Tork, kuvvet momenti ya da dönme momenti bir cismin, bir eksen etrafında dönmesine sebep olan etkidir. Bu etki, dönme eksenine olan uzaklıkla ve dönmeyi sağlayan kuvvetle doğru orantılıdır.</a:t>
            </a:r>
          </a:p>
          <a:p>
            <a:pPr algn="just">
              <a:spcAft>
                <a:spcPts val="1800"/>
              </a:spcAft>
            </a:pPr>
            <a:r>
              <a:rPr lang="tr-TR" sz="4200" dirty="0" err="1"/>
              <a:t>Torkun</a:t>
            </a:r>
            <a:r>
              <a:rPr lang="tr-TR" sz="4200" dirty="0"/>
              <a:t> sembolü Yunan alfabesindeki </a:t>
            </a:r>
            <a:r>
              <a:rPr lang="tr-TR" sz="4200" dirty="0" err="1"/>
              <a:t>tau</a:t>
            </a:r>
            <a:r>
              <a:rPr lang="tr-TR" sz="4200" dirty="0"/>
              <a:t> harfidir: </a:t>
            </a:r>
            <a:r>
              <a:rPr lang="el-GR" sz="4200" b="1" dirty="0"/>
              <a:t>τ</a:t>
            </a:r>
          </a:p>
          <a:p>
            <a:pPr algn="just">
              <a:spcAft>
                <a:spcPts val="1800"/>
              </a:spcAft>
            </a:pPr>
            <a:r>
              <a:rPr lang="tr-TR" sz="4200" dirty="0" err="1"/>
              <a:t>Torkun</a:t>
            </a:r>
            <a:r>
              <a:rPr lang="tr-TR" sz="4200" dirty="0"/>
              <a:t> büyüklüğü üç değişkene bağlıdır: uygulanan kuvvet, kuvvet kolunun uzunluğu ve kuvvet koluyla kuvvet arasındaki açı.</a:t>
            </a:r>
          </a:p>
          <a:p>
            <a:pPr algn="just">
              <a:spcAft>
                <a:spcPts val="1800"/>
              </a:spcAft>
            </a:pPr>
            <a:r>
              <a:rPr lang="tr-TR" sz="4200" dirty="0"/>
              <a:t>F kuvvetinin etkisinde dönen bir cisme, döndürme etkisini sadece kuvvetin konum vektörüne dik olan bileşeni uygular.</a:t>
            </a:r>
          </a:p>
          <a:p>
            <a:pPr algn="ctr">
              <a:spcAft>
                <a:spcPts val="1800"/>
              </a:spcAft>
              <a:buNone/>
            </a:pPr>
            <a:r>
              <a:rPr lang="el-GR" sz="4200" dirty="0"/>
              <a:t>τ = </a:t>
            </a:r>
            <a:r>
              <a:rPr lang="tr-TR" sz="4200" dirty="0"/>
              <a:t>r × F, büyüklüğü </a:t>
            </a:r>
            <a:r>
              <a:rPr lang="el-GR" sz="4200" dirty="0"/>
              <a:t>τ = </a:t>
            </a:r>
            <a:r>
              <a:rPr lang="tr-TR" sz="4200" dirty="0"/>
              <a:t>r F</a:t>
            </a:r>
            <a:r>
              <a:rPr lang="tr-TR" sz="4200" baseline="-25000" dirty="0"/>
              <a:t>⊥</a:t>
            </a:r>
            <a:r>
              <a:rPr lang="tr-TR" sz="4200" dirty="0"/>
              <a:t> = r F sin</a:t>
            </a:r>
            <a:r>
              <a:rPr lang="el-GR" sz="4200" dirty="0"/>
              <a:t>θ </a:t>
            </a:r>
            <a:r>
              <a:rPr lang="tr-TR" sz="4200" dirty="0"/>
              <a:t>olur.</a:t>
            </a:r>
          </a:p>
          <a:p>
            <a:pPr algn="just">
              <a:spcAft>
                <a:spcPts val="1800"/>
              </a:spcAft>
            </a:pPr>
            <a:r>
              <a:rPr lang="it-IT" sz="4200" dirty="0"/>
              <a:t>Torkun SI birimi newton metre dir. (N.m)</a:t>
            </a:r>
            <a:endParaRPr lang="tr-TR" sz="4200" dirty="0"/>
          </a:p>
          <a:p>
            <a:pPr algn="just">
              <a:spcAft>
                <a:spcPts val="1200"/>
              </a:spcAft>
            </a:pPr>
            <a:endParaRPr lang="tr-TR" sz="4200"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32</a:t>
            </a:fld>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Temel Mühendislik Kavramları</a:t>
            </a:r>
          </a:p>
        </p:txBody>
      </p:sp>
      <p:sp>
        <p:nvSpPr>
          <p:cNvPr id="3" name="2 İçerik Yer Tutucusu"/>
          <p:cNvSpPr>
            <a:spLocks noGrp="1"/>
          </p:cNvSpPr>
          <p:nvPr>
            <p:ph idx="1"/>
          </p:nvPr>
        </p:nvSpPr>
        <p:spPr>
          <a:xfrm>
            <a:off x="107504" y="1556792"/>
            <a:ext cx="8892480" cy="5229200"/>
          </a:xfrm>
        </p:spPr>
        <p:txBody>
          <a:bodyPr>
            <a:normAutofit fontScale="47500" lnSpcReduction="20000"/>
          </a:bodyPr>
          <a:lstStyle/>
          <a:p>
            <a:pPr algn="just">
              <a:spcAft>
                <a:spcPts val="1200"/>
              </a:spcAft>
              <a:buNone/>
            </a:pPr>
            <a:r>
              <a:rPr lang="tr-TR" sz="4200" b="1" dirty="0">
                <a:solidFill>
                  <a:srgbClr val="002060"/>
                </a:solidFill>
              </a:rPr>
              <a:t>İŞ</a:t>
            </a:r>
          </a:p>
          <a:p>
            <a:pPr algn="just">
              <a:spcAft>
                <a:spcPts val="1200"/>
              </a:spcAft>
            </a:pPr>
            <a:r>
              <a:rPr lang="tr-TR" sz="4200" dirty="0"/>
              <a:t>İş, bir cisme uygulanan kuvvetin cismi hareket ettirmesidir. "İş" terimi ilk kez 1826'da Fransız matematikçi </a:t>
            </a:r>
            <a:r>
              <a:rPr lang="tr-TR" sz="4200" dirty="0" err="1"/>
              <a:t>Gaspard</a:t>
            </a:r>
            <a:r>
              <a:rPr lang="tr-TR" sz="4200" dirty="0"/>
              <a:t>-</a:t>
            </a:r>
            <a:r>
              <a:rPr lang="tr-TR" sz="4200" dirty="0" err="1"/>
              <a:t>Gustave</a:t>
            </a:r>
            <a:r>
              <a:rPr lang="tr-TR" sz="4200" dirty="0"/>
              <a:t> </a:t>
            </a:r>
            <a:r>
              <a:rPr lang="tr-TR" sz="4200" dirty="0" err="1"/>
              <a:t>Coriolis</a:t>
            </a:r>
            <a:r>
              <a:rPr lang="tr-TR" sz="4200" dirty="0"/>
              <a:t> tarafından kullanılmıştır.</a:t>
            </a:r>
          </a:p>
          <a:p>
            <a:pPr algn="just">
              <a:spcAft>
                <a:spcPts val="1200"/>
              </a:spcAft>
            </a:pPr>
            <a:r>
              <a:rPr lang="tr-TR" sz="4200" dirty="0"/>
              <a:t>İş </a:t>
            </a:r>
            <a:r>
              <a:rPr lang="tr-TR" sz="4200" dirty="0" err="1"/>
              <a:t>skaler</a:t>
            </a:r>
            <a:r>
              <a:rPr lang="tr-TR" sz="4200" dirty="0"/>
              <a:t> bir nicelik olup birimi kuvvet çarpı uzunluktur. Dolayısıyla işin </a:t>
            </a:r>
            <a:r>
              <a:rPr lang="tr-TR" sz="4200" dirty="0" err="1"/>
              <a:t>SI'daki</a:t>
            </a:r>
            <a:r>
              <a:rPr lang="tr-TR" sz="4200" dirty="0"/>
              <a:t> birimi </a:t>
            </a:r>
            <a:r>
              <a:rPr lang="tr-TR" sz="4200" dirty="0" err="1"/>
              <a:t>newton</a:t>
            </a:r>
            <a:r>
              <a:rPr lang="tr-TR" sz="4200" dirty="0"/>
              <a:t>.metre (N.m) </a:t>
            </a:r>
            <a:r>
              <a:rPr lang="tr-TR" sz="4200" dirty="0" err="1"/>
              <a:t>dir</a:t>
            </a:r>
            <a:r>
              <a:rPr lang="tr-TR" sz="4200" dirty="0"/>
              <a:t>. Bu çarpım tek kelime ile yani </a:t>
            </a:r>
            <a:r>
              <a:rPr lang="tr-TR" sz="4200" dirty="0" err="1"/>
              <a:t>Joule</a:t>
            </a:r>
            <a:r>
              <a:rPr lang="tr-TR" sz="4200" dirty="0"/>
              <a:t> (J) ile ifade edilir.</a:t>
            </a:r>
          </a:p>
          <a:p>
            <a:pPr algn="just">
              <a:spcAft>
                <a:spcPts val="1200"/>
              </a:spcAft>
              <a:buNone/>
            </a:pPr>
            <a:r>
              <a:rPr lang="tr-TR" sz="4200" b="1" dirty="0">
                <a:solidFill>
                  <a:srgbClr val="002060"/>
                </a:solidFill>
              </a:rPr>
              <a:t>GÜÇ</a:t>
            </a:r>
          </a:p>
          <a:p>
            <a:pPr algn="just">
              <a:spcAft>
                <a:spcPts val="1200"/>
              </a:spcAft>
            </a:pPr>
            <a:r>
              <a:rPr lang="tr-TR" sz="4200" dirty="0"/>
              <a:t>Güç, belli bir işi yapmanın hızı ya da birim zamanda yapılan iş miktarıdır.</a:t>
            </a:r>
          </a:p>
          <a:p>
            <a:pPr algn="just">
              <a:spcAft>
                <a:spcPts val="1200"/>
              </a:spcAft>
            </a:pPr>
            <a:r>
              <a:rPr lang="tr-TR" sz="4200" dirty="0"/>
              <a:t>Birimi Newton.metre/saniye=</a:t>
            </a:r>
            <a:r>
              <a:rPr lang="tr-TR" sz="4200" dirty="0" err="1"/>
              <a:t>Joule</a:t>
            </a:r>
            <a:r>
              <a:rPr lang="tr-TR" sz="4200" dirty="0"/>
              <a:t>/s (J/s)</a:t>
            </a:r>
            <a:r>
              <a:rPr lang="tr-TR" sz="4200" dirty="0" err="1"/>
              <a:t>dir</a:t>
            </a:r>
            <a:r>
              <a:rPr lang="tr-TR" sz="4200" dirty="0"/>
              <a:t>.  Bu çarpım SI birim sisteminde </a:t>
            </a:r>
            <a:r>
              <a:rPr lang="tr-TR" sz="4200" dirty="0" err="1"/>
              <a:t>Watt</a:t>
            </a:r>
            <a:r>
              <a:rPr lang="tr-TR" sz="4200" dirty="0"/>
              <a:t> (W) ile ifade edilir.</a:t>
            </a:r>
          </a:p>
          <a:p>
            <a:pPr algn="just">
              <a:spcAft>
                <a:spcPts val="1200"/>
              </a:spcAft>
            </a:pPr>
            <a:r>
              <a:rPr lang="tr-TR" sz="4200" dirty="0"/>
              <a:t>Otomotiv endüstrisinde yaygın olarak kullanılan beygir gücü (</a:t>
            </a:r>
            <a:r>
              <a:rPr lang="tr-TR" sz="4200" dirty="0" err="1"/>
              <a:t>Horsepower</a:t>
            </a:r>
            <a:r>
              <a:rPr lang="tr-TR" sz="4200" dirty="0"/>
              <a:t> – </a:t>
            </a:r>
            <a:r>
              <a:rPr lang="tr-TR" sz="4200" dirty="0" err="1"/>
              <a:t>hp</a:t>
            </a:r>
            <a:r>
              <a:rPr lang="tr-TR" sz="4200" dirty="0"/>
              <a:t>) İngiliz Birim Sisteminden gelmektedir.</a:t>
            </a:r>
          </a:p>
          <a:p>
            <a:pPr algn="just">
              <a:spcAft>
                <a:spcPts val="1200"/>
              </a:spcAft>
            </a:pPr>
            <a:r>
              <a:rPr lang="pl-PL" sz="4200" dirty="0"/>
              <a:t>1000 W=1 kW </a:t>
            </a:r>
            <a:r>
              <a:rPr lang="tr-TR" sz="4200" dirty="0"/>
              <a:t>(</a:t>
            </a:r>
            <a:r>
              <a:rPr lang="pl-PL" sz="4200" dirty="0"/>
              <a:t>Kilowatt</a:t>
            </a:r>
            <a:r>
              <a:rPr lang="tr-TR" sz="4200" dirty="0"/>
              <a:t>)</a:t>
            </a:r>
            <a:r>
              <a:rPr lang="pl-PL" sz="4200" dirty="0"/>
              <a:t> </a:t>
            </a:r>
            <a:endParaRPr lang="tr-TR" sz="4200" dirty="0"/>
          </a:p>
          <a:p>
            <a:pPr algn="just">
              <a:spcAft>
                <a:spcPts val="1200"/>
              </a:spcAft>
            </a:pPr>
            <a:r>
              <a:rPr lang="pl-PL" sz="4200" dirty="0"/>
              <a:t>1kW = 1.341 hp </a:t>
            </a:r>
            <a:endParaRPr lang="tr-TR" sz="4200" dirty="0"/>
          </a:p>
          <a:p>
            <a:pPr algn="just">
              <a:spcAft>
                <a:spcPts val="1200"/>
              </a:spcAft>
            </a:pPr>
            <a:r>
              <a:rPr lang="pl-PL" sz="4200" dirty="0"/>
              <a:t>1 hp = 0.746 kW</a:t>
            </a:r>
            <a:endParaRPr lang="tr-TR" sz="4200" dirty="0"/>
          </a:p>
        </p:txBody>
      </p:sp>
      <p:sp>
        <p:nvSpPr>
          <p:cNvPr id="6" name="5 Metin kutusu"/>
          <p:cNvSpPr txBox="1"/>
          <p:nvPr/>
        </p:nvSpPr>
        <p:spPr>
          <a:xfrm>
            <a:off x="6228184" y="5589240"/>
            <a:ext cx="201622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tr-TR" sz="2400" b="1" dirty="0">
                <a:latin typeface="Times New Roman" pitchFamily="18" charset="0"/>
                <a:cs typeface="Times New Roman" pitchFamily="18" charset="0"/>
              </a:rPr>
              <a:t>W = F.x</a:t>
            </a:r>
          </a:p>
          <a:p>
            <a:pPr algn="ctr"/>
            <a:r>
              <a:rPr lang="tr-TR" sz="2400" b="1" dirty="0">
                <a:latin typeface="Times New Roman" pitchFamily="18" charset="0"/>
                <a:cs typeface="Times New Roman" pitchFamily="18" charset="0"/>
              </a:rPr>
              <a:t>P = W/t</a:t>
            </a:r>
          </a:p>
        </p:txBody>
      </p:sp>
      <p:sp>
        <p:nvSpPr>
          <p:cNvPr id="5" name="4 Slayt Numarası Yer Tutucusu"/>
          <p:cNvSpPr>
            <a:spLocks noGrp="1"/>
          </p:cNvSpPr>
          <p:nvPr>
            <p:ph type="sldNum" sz="quarter" idx="12"/>
          </p:nvPr>
        </p:nvSpPr>
        <p:spPr/>
        <p:txBody>
          <a:bodyPr/>
          <a:lstStyle/>
          <a:p>
            <a:fld id="{B1DEFA8C-F947-479F-BE07-76B6B3F80BF1}" type="slidenum">
              <a:rPr lang="tr-TR" smtClean="0"/>
              <a:pPr/>
              <a:t>33</a:t>
            </a:fld>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Temel Mühendislik Kavramları</a:t>
            </a:r>
          </a:p>
        </p:txBody>
      </p:sp>
      <p:sp>
        <p:nvSpPr>
          <p:cNvPr id="3" name="2 İçerik Yer Tutucusu"/>
          <p:cNvSpPr>
            <a:spLocks noGrp="1"/>
          </p:cNvSpPr>
          <p:nvPr>
            <p:ph idx="1"/>
          </p:nvPr>
        </p:nvSpPr>
        <p:spPr/>
        <p:txBody>
          <a:bodyPr/>
          <a:lstStyle/>
          <a:p>
            <a:pPr>
              <a:buNone/>
            </a:pPr>
            <a:r>
              <a:rPr lang="tr-TR" b="1" dirty="0">
                <a:solidFill>
                  <a:srgbClr val="002060"/>
                </a:solidFill>
              </a:rPr>
              <a:t>Örnek: </a:t>
            </a:r>
            <a:r>
              <a:rPr lang="tr-TR" b="1" dirty="0"/>
              <a:t>1000 kg kütleli bir cisim</a:t>
            </a:r>
          </a:p>
          <a:p>
            <a:pPr>
              <a:buNone/>
            </a:pPr>
            <a:endParaRPr lang="tr-TR" b="1" dirty="0"/>
          </a:p>
          <a:p>
            <a:pPr>
              <a:buNone/>
            </a:pPr>
            <a:r>
              <a:rPr lang="tr-TR" b="1" dirty="0"/>
              <a:t>10 m yüksekliğe 20 s sürede çıkarılıyor.</a:t>
            </a:r>
          </a:p>
          <a:p>
            <a:pPr>
              <a:buNone/>
            </a:pPr>
            <a:endParaRPr lang="tr-TR" b="1" dirty="0"/>
          </a:p>
          <a:p>
            <a:pPr>
              <a:buNone/>
            </a:pPr>
            <a:r>
              <a:rPr lang="tr-TR" b="1" dirty="0"/>
              <a:t>a)İş ? b)Güç?</a:t>
            </a:r>
            <a:endParaRPr lang="tr-TR" dirty="0"/>
          </a:p>
        </p:txBody>
      </p:sp>
      <p:sp>
        <p:nvSpPr>
          <p:cNvPr id="4" name="3 Metin kutusu"/>
          <p:cNvSpPr txBox="1"/>
          <p:nvPr/>
        </p:nvSpPr>
        <p:spPr>
          <a:xfrm>
            <a:off x="5112568" y="5301208"/>
            <a:ext cx="370790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400" b="1" dirty="0">
                <a:latin typeface="Times New Roman" pitchFamily="18" charset="0"/>
                <a:cs typeface="Times New Roman" pitchFamily="18" charset="0"/>
              </a:rPr>
              <a:t>G = </a:t>
            </a:r>
            <a:r>
              <a:rPr lang="tr-TR" sz="2400" b="1" dirty="0" err="1">
                <a:latin typeface="Times New Roman" pitchFamily="18" charset="0"/>
                <a:cs typeface="Times New Roman" pitchFamily="18" charset="0"/>
              </a:rPr>
              <a:t>m.g</a:t>
            </a:r>
            <a:r>
              <a:rPr lang="tr-TR" sz="2400" b="1" dirty="0">
                <a:latin typeface="Times New Roman" pitchFamily="18" charset="0"/>
                <a:cs typeface="Times New Roman" pitchFamily="18" charset="0"/>
              </a:rPr>
              <a:t>	</a:t>
            </a:r>
            <a:r>
              <a:rPr lang="tr-TR" sz="2400" dirty="0">
                <a:latin typeface="Times New Roman" pitchFamily="18" charset="0"/>
                <a:cs typeface="Times New Roman" pitchFamily="18" charset="0"/>
              </a:rPr>
              <a:t>[</a:t>
            </a:r>
            <a:r>
              <a:rPr lang="tr-TR" sz="2400" dirty="0" err="1">
                <a:latin typeface="Times New Roman" pitchFamily="18" charset="0"/>
                <a:cs typeface="Times New Roman" pitchFamily="18" charset="0"/>
              </a:rPr>
              <a:t>kg.m</a:t>
            </a:r>
            <a:r>
              <a:rPr lang="tr-TR" sz="2400" dirty="0">
                <a:latin typeface="Times New Roman" pitchFamily="18" charset="0"/>
                <a:cs typeface="Times New Roman" pitchFamily="18" charset="0"/>
              </a:rPr>
              <a:t>/s</a:t>
            </a:r>
            <a:r>
              <a:rPr lang="tr-TR" sz="2400" baseline="30000" dirty="0">
                <a:latin typeface="Times New Roman" pitchFamily="18" charset="0"/>
                <a:cs typeface="Times New Roman" pitchFamily="18" charset="0"/>
              </a:rPr>
              <a:t>2</a:t>
            </a:r>
            <a:r>
              <a:rPr lang="tr-TR" sz="2400" dirty="0">
                <a:latin typeface="Times New Roman" pitchFamily="18" charset="0"/>
                <a:cs typeface="Times New Roman" pitchFamily="18" charset="0"/>
              </a:rPr>
              <a:t> = N]</a:t>
            </a:r>
          </a:p>
          <a:p>
            <a:r>
              <a:rPr lang="tr-TR" sz="2400" b="1" dirty="0">
                <a:latin typeface="Times New Roman" pitchFamily="18" charset="0"/>
                <a:cs typeface="Times New Roman" pitchFamily="18" charset="0"/>
              </a:rPr>
              <a:t>W = F.x	</a:t>
            </a:r>
            <a:r>
              <a:rPr lang="tr-TR" sz="2400" dirty="0">
                <a:latin typeface="Times New Roman" pitchFamily="18" charset="0"/>
                <a:cs typeface="Times New Roman" pitchFamily="18" charset="0"/>
              </a:rPr>
              <a:t>[N.m = J]</a:t>
            </a:r>
          </a:p>
          <a:p>
            <a:r>
              <a:rPr lang="tr-TR" sz="2400" b="1" dirty="0">
                <a:latin typeface="Times New Roman" pitchFamily="18" charset="0"/>
                <a:cs typeface="Times New Roman" pitchFamily="18" charset="0"/>
              </a:rPr>
              <a:t>P = W/t	</a:t>
            </a:r>
            <a:r>
              <a:rPr lang="tr-TR" sz="2400" dirty="0">
                <a:latin typeface="Times New Roman" pitchFamily="18" charset="0"/>
                <a:cs typeface="Times New Roman" pitchFamily="18" charset="0"/>
              </a:rPr>
              <a:t>[J/s = W]</a:t>
            </a:r>
          </a:p>
        </p:txBody>
      </p:sp>
      <p:sp>
        <p:nvSpPr>
          <p:cNvPr id="5" name="4 Slayt Numarası Yer Tutucusu"/>
          <p:cNvSpPr>
            <a:spLocks noGrp="1"/>
          </p:cNvSpPr>
          <p:nvPr>
            <p:ph type="sldNum" sz="quarter" idx="12"/>
          </p:nvPr>
        </p:nvSpPr>
        <p:spPr/>
        <p:txBody>
          <a:bodyPr/>
          <a:lstStyle/>
          <a:p>
            <a:fld id="{B1DEFA8C-F947-479F-BE07-76B6B3F80BF1}" type="slidenum">
              <a:rPr lang="tr-TR" smtClean="0"/>
              <a:pPr/>
              <a:t>34</a:t>
            </a:fld>
            <a:endParaRPr 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Temel Mühendislik Kavramları</a:t>
            </a:r>
          </a:p>
        </p:txBody>
      </p:sp>
      <p:sp>
        <p:nvSpPr>
          <p:cNvPr id="3" name="2 İçerik Yer Tutucusu"/>
          <p:cNvSpPr>
            <a:spLocks noGrp="1"/>
          </p:cNvSpPr>
          <p:nvPr>
            <p:ph idx="1"/>
          </p:nvPr>
        </p:nvSpPr>
        <p:spPr>
          <a:xfrm>
            <a:off x="251520" y="1584176"/>
            <a:ext cx="8496944" cy="5157192"/>
          </a:xfrm>
        </p:spPr>
        <p:txBody>
          <a:bodyPr>
            <a:normAutofit fontScale="62500" lnSpcReduction="20000"/>
          </a:bodyPr>
          <a:lstStyle/>
          <a:p>
            <a:pPr algn="just">
              <a:spcAft>
                <a:spcPts val="1200"/>
              </a:spcAft>
              <a:buNone/>
            </a:pPr>
            <a:r>
              <a:rPr lang="tr-TR" b="1" dirty="0">
                <a:solidFill>
                  <a:srgbClr val="002060"/>
                </a:solidFill>
              </a:rPr>
              <a:t>ENERJİ</a:t>
            </a:r>
          </a:p>
          <a:p>
            <a:pPr algn="just">
              <a:spcAft>
                <a:spcPts val="1200"/>
              </a:spcAft>
            </a:pPr>
            <a:r>
              <a:rPr lang="tr-TR" dirty="0"/>
              <a:t>Bir cismin ya da sistemin iş yapabilme kabiliyetine enerji denir. Değişik enerjiler vardır. Mekanik enerji iki kısımdır;</a:t>
            </a:r>
          </a:p>
          <a:p>
            <a:pPr lvl="1" algn="just">
              <a:lnSpc>
                <a:spcPct val="120000"/>
              </a:lnSpc>
            </a:pPr>
            <a:r>
              <a:rPr lang="tr-TR" dirty="0"/>
              <a:t>Kinetik enerji (Hareket enerjisi) ve</a:t>
            </a:r>
          </a:p>
          <a:p>
            <a:pPr lvl="1" algn="just">
              <a:lnSpc>
                <a:spcPct val="120000"/>
              </a:lnSpc>
            </a:pPr>
            <a:r>
              <a:rPr lang="tr-TR" dirty="0"/>
              <a:t>Potansiyel enerji</a:t>
            </a:r>
          </a:p>
          <a:p>
            <a:pPr lvl="1" algn="just">
              <a:lnSpc>
                <a:spcPct val="120000"/>
              </a:lnSpc>
            </a:pPr>
            <a:endParaRPr lang="tr-TR" dirty="0"/>
          </a:p>
          <a:p>
            <a:pPr algn="just">
              <a:spcAft>
                <a:spcPts val="1200"/>
              </a:spcAft>
              <a:buNone/>
            </a:pPr>
            <a:r>
              <a:rPr lang="tr-TR" b="1" dirty="0">
                <a:solidFill>
                  <a:srgbClr val="002060"/>
                </a:solidFill>
              </a:rPr>
              <a:t>KİNETİK ENERJİ</a:t>
            </a:r>
            <a:endParaRPr lang="tr-TR" sz="1600" b="1" dirty="0">
              <a:solidFill>
                <a:srgbClr val="002060"/>
              </a:solidFill>
            </a:endParaRPr>
          </a:p>
          <a:p>
            <a:pPr algn="just">
              <a:spcAft>
                <a:spcPts val="1200"/>
              </a:spcAft>
            </a:pPr>
            <a:r>
              <a:rPr lang="tr-TR" dirty="0"/>
              <a:t>Bir cismin hareketinden (hızından) dolayı sahip olduğu enerjidir.</a:t>
            </a:r>
            <a:endParaRPr lang="tr-TR" sz="2000" dirty="0"/>
          </a:p>
          <a:p>
            <a:pPr algn="just">
              <a:spcAft>
                <a:spcPts val="1200"/>
              </a:spcAft>
            </a:pPr>
            <a:r>
              <a:rPr lang="tr-TR" b="1" dirty="0"/>
              <a:t>Ek=1/2.m.v</a:t>
            </a:r>
            <a:r>
              <a:rPr lang="tr-TR" b="1" baseline="30000" dirty="0"/>
              <a:t>2</a:t>
            </a:r>
            <a:r>
              <a:rPr lang="tr-TR" dirty="0"/>
              <a:t> formülüyle hesaplanır.</a:t>
            </a:r>
          </a:p>
          <a:p>
            <a:pPr algn="just">
              <a:spcAft>
                <a:spcPts val="1200"/>
              </a:spcAft>
            </a:pPr>
            <a:r>
              <a:rPr lang="tr-TR" dirty="0"/>
              <a:t>Burada;</a:t>
            </a:r>
          </a:p>
          <a:p>
            <a:pPr lvl="1" algn="just">
              <a:spcAft>
                <a:spcPts val="1200"/>
              </a:spcAft>
            </a:pPr>
            <a:r>
              <a:rPr lang="tr-TR" b="1" dirty="0"/>
              <a:t>E</a:t>
            </a:r>
            <a:r>
              <a:rPr lang="tr-TR" b="1" baseline="-25000" dirty="0"/>
              <a:t>k</a:t>
            </a:r>
            <a:r>
              <a:rPr lang="tr-TR" b="1" dirty="0"/>
              <a:t>=</a:t>
            </a:r>
            <a:r>
              <a:rPr lang="tr-TR" dirty="0"/>
              <a:t>Kinetik enerji (</a:t>
            </a:r>
            <a:r>
              <a:rPr lang="tr-TR" dirty="0" err="1"/>
              <a:t>joule</a:t>
            </a:r>
            <a:r>
              <a:rPr lang="tr-TR" dirty="0"/>
              <a:t>)</a:t>
            </a:r>
            <a:endParaRPr lang="tr-TR" sz="1600" dirty="0"/>
          </a:p>
          <a:p>
            <a:pPr lvl="1" algn="just">
              <a:spcAft>
                <a:spcPts val="1200"/>
              </a:spcAft>
            </a:pPr>
            <a:r>
              <a:rPr lang="tr-TR" b="1" dirty="0"/>
              <a:t>m=</a:t>
            </a:r>
            <a:r>
              <a:rPr lang="tr-TR" dirty="0"/>
              <a:t>Cismin kütlesi (kg)</a:t>
            </a:r>
            <a:endParaRPr lang="tr-TR" sz="1600" dirty="0"/>
          </a:p>
          <a:p>
            <a:pPr lvl="1" algn="just">
              <a:spcAft>
                <a:spcPts val="1200"/>
              </a:spcAft>
            </a:pPr>
            <a:r>
              <a:rPr lang="tr-TR" b="1" dirty="0"/>
              <a:t>v=</a:t>
            </a:r>
            <a:r>
              <a:rPr lang="tr-TR" dirty="0"/>
              <a:t>Cismin hızı (m/s) </a:t>
            </a:r>
            <a:r>
              <a:rPr lang="tr-TR" dirty="0" err="1"/>
              <a:t>dir</a:t>
            </a:r>
            <a:r>
              <a:rPr lang="tr-TR" dirty="0"/>
              <a:t>.</a:t>
            </a:r>
            <a:endParaRPr lang="tr-TR" sz="1600" dirty="0"/>
          </a:p>
        </p:txBody>
      </p:sp>
      <p:sp>
        <p:nvSpPr>
          <p:cNvPr id="4098" name="Rectangle 2"/>
          <p:cNvSpPr>
            <a:spLocks noChangeArrowheads="1"/>
          </p:cNvSpPr>
          <p:nvPr/>
        </p:nvSpPr>
        <p:spPr bwMode="auto">
          <a:xfrm>
            <a:off x="4427984" y="6300028"/>
            <a:ext cx="453650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b="0" i="1" u="none" strike="noStrike" cap="none" normalizeH="0" baseline="0" dirty="0">
                <a:ln>
                  <a:noFill/>
                </a:ln>
                <a:solidFill>
                  <a:srgbClr val="FF0000"/>
                </a:solidFill>
                <a:effectLst/>
                <a:latin typeface="Arial" pitchFamily="34" charset="0"/>
                <a:ea typeface="Times New Roman" pitchFamily="18" charset="0"/>
                <a:cs typeface="Arial" pitchFamily="34" charset="0"/>
              </a:rPr>
              <a:t>Not:</a:t>
            </a:r>
            <a:r>
              <a:rPr kumimoji="0" lang="tr-TR" b="0" i="1" u="none" strike="noStrike" cap="none" normalizeH="0" baseline="0" dirty="0">
                <a:ln>
                  <a:noFill/>
                </a:ln>
                <a:solidFill>
                  <a:srgbClr val="000000"/>
                </a:solidFill>
                <a:effectLst/>
                <a:latin typeface="Arial" pitchFamily="34" charset="0"/>
                <a:ea typeface="Times New Roman" pitchFamily="18" charset="0"/>
                <a:cs typeface="Arial" pitchFamily="34" charset="0"/>
              </a:rPr>
              <a:t> Enerji birimleri iş birimlerinin aynısıdır.    </a:t>
            </a:r>
            <a:endParaRPr kumimoji="0" lang="tr-TR" sz="2800" b="0" i="1" u="none" strike="noStrike" cap="none" normalizeH="0" baseline="0" dirty="0">
              <a:ln>
                <a:noFill/>
              </a:ln>
              <a:solidFill>
                <a:schemeClr val="tx1"/>
              </a:solidFill>
              <a:effectLst/>
              <a:latin typeface="Arial" pitchFamily="34" charset="0"/>
              <a:cs typeface="Arial" pitchFamily="34" charset="0"/>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pPr/>
              <a:t>35</a:t>
            </a:fld>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Temel Mühendislik Kavramları</a:t>
            </a:r>
          </a:p>
        </p:txBody>
      </p:sp>
      <p:sp>
        <p:nvSpPr>
          <p:cNvPr id="3" name="2 İçerik Yer Tutucusu"/>
          <p:cNvSpPr>
            <a:spLocks noGrp="1"/>
          </p:cNvSpPr>
          <p:nvPr>
            <p:ph idx="1"/>
          </p:nvPr>
        </p:nvSpPr>
        <p:spPr>
          <a:xfrm>
            <a:off x="251520" y="1584176"/>
            <a:ext cx="8496944" cy="5157192"/>
          </a:xfrm>
        </p:spPr>
        <p:txBody>
          <a:bodyPr>
            <a:normAutofit fontScale="70000" lnSpcReduction="20000"/>
          </a:bodyPr>
          <a:lstStyle/>
          <a:p>
            <a:pPr algn="just">
              <a:spcAft>
                <a:spcPts val="1200"/>
              </a:spcAft>
              <a:buNone/>
            </a:pPr>
            <a:r>
              <a:rPr lang="tr-TR" b="1" dirty="0">
                <a:solidFill>
                  <a:srgbClr val="002060"/>
                </a:solidFill>
              </a:rPr>
              <a:t>POTANSİYEL ENERJİ</a:t>
            </a:r>
          </a:p>
          <a:p>
            <a:pPr algn="just">
              <a:spcAft>
                <a:spcPts val="1200"/>
              </a:spcAft>
            </a:pPr>
            <a:r>
              <a:rPr lang="tr-TR" dirty="0"/>
              <a:t>Cisimlerin durumları nedeniyle sahip oldukları enerjidir. Gerilmiş ya da sıkıştırılmış yayın, yukarıya kaldırılmış cismin, barajda birikmiş suyun potansiyel enerjileri vardır.</a:t>
            </a:r>
          </a:p>
          <a:p>
            <a:pPr algn="just">
              <a:spcAft>
                <a:spcPts val="1200"/>
              </a:spcAft>
            </a:pPr>
            <a:r>
              <a:rPr lang="tr-TR" dirty="0"/>
              <a:t>	Bir yayı gererken ya da sıkıştırırken, bir taşı kaldırırken iş yaparız. Yay ve taş, yapılan bu iş kadar potansiyel enerji kazanır.</a:t>
            </a:r>
          </a:p>
          <a:p>
            <a:pPr algn="just">
              <a:spcAft>
                <a:spcPts val="1200"/>
              </a:spcAft>
            </a:pPr>
            <a:r>
              <a:rPr lang="tr-TR" dirty="0"/>
              <a:t>	Belirtilen bir yere göre G=m .g ağırlığındaki bir cismin potansiyel enerjisi  </a:t>
            </a:r>
            <a:r>
              <a:rPr lang="tr-TR" b="1" dirty="0"/>
              <a:t>“</a:t>
            </a:r>
            <a:r>
              <a:rPr lang="tr-TR" b="1" dirty="0" err="1"/>
              <a:t>E</a:t>
            </a:r>
            <a:r>
              <a:rPr lang="tr-TR" b="1" baseline="-25000" dirty="0" err="1"/>
              <a:t>p</a:t>
            </a:r>
            <a:r>
              <a:rPr lang="tr-TR" b="1" dirty="0"/>
              <a:t>=m .</a:t>
            </a:r>
            <a:r>
              <a:rPr lang="tr-TR" b="1" dirty="0" err="1"/>
              <a:t>g.h”</a:t>
            </a:r>
            <a:r>
              <a:rPr lang="tr-TR" dirty="0" err="1"/>
              <a:t>dır</a:t>
            </a:r>
            <a:r>
              <a:rPr lang="tr-TR" dirty="0"/>
              <a:t>.</a:t>
            </a:r>
          </a:p>
          <a:p>
            <a:pPr algn="just">
              <a:spcAft>
                <a:spcPts val="1200"/>
              </a:spcAft>
            </a:pPr>
            <a:r>
              <a:rPr lang="tr-TR" dirty="0"/>
              <a:t>	Cismi  h yüksekliğinden aşağıya bırakırsak potansiyel enerji; kinetik enerjiye dönüşür.</a:t>
            </a:r>
          </a:p>
          <a:p>
            <a:pPr algn="just">
              <a:spcAft>
                <a:spcPts val="1200"/>
              </a:spcAft>
            </a:pPr>
            <a:r>
              <a:rPr lang="tr-TR" dirty="0"/>
              <a:t>	Burada h cismi hangi seviyeye göre potansiyel enerjisini yazıyorsak, cismin o seviyeye olan yüksekliği alınacaktır. Mesela masanın üzerinde duran bir cismin masaya göre h yüksekliği olmadığından potansiyel enerjisi sıfırdır. Fakat aynı cismin yere göre bir potansiyel enerjisi vardır.</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36</a:t>
            </a:fld>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Temel Mühendislik Kavramları</a:t>
            </a:r>
          </a:p>
        </p:txBody>
      </p:sp>
      <p:sp>
        <p:nvSpPr>
          <p:cNvPr id="3" name="2 İçerik Yer Tutucusu"/>
          <p:cNvSpPr>
            <a:spLocks noGrp="1"/>
          </p:cNvSpPr>
          <p:nvPr>
            <p:ph idx="1"/>
          </p:nvPr>
        </p:nvSpPr>
        <p:spPr>
          <a:xfrm>
            <a:off x="457200" y="1775191"/>
            <a:ext cx="8229600" cy="3093969"/>
          </a:xfrm>
        </p:spPr>
        <p:txBody>
          <a:bodyPr>
            <a:normAutofit fontScale="55000" lnSpcReduction="20000"/>
          </a:bodyPr>
          <a:lstStyle/>
          <a:p>
            <a:pPr algn="just">
              <a:buNone/>
            </a:pPr>
            <a:r>
              <a:rPr lang="tr-TR" b="1" dirty="0">
                <a:solidFill>
                  <a:srgbClr val="002060"/>
                </a:solidFill>
              </a:rPr>
              <a:t>ENERJİNİN KORUNUMU</a:t>
            </a:r>
          </a:p>
          <a:p>
            <a:pPr algn="just">
              <a:buNone/>
            </a:pPr>
            <a:endParaRPr lang="tr-TR" b="1" dirty="0">
              <a:solidFill>
                <a:srgbClr val="002060"/>
              </a:solidFill>
            </a:endParaRPr>
          </a:p>
          <a:p>
            <a:pPr algn="just">
              <a:spcAft>
                <a:spcPts val="1200"/>
              </a:spcAft>
            </a:pPr>
            <a:r>
              <a:rPr lang="tr-TR" dirty="0"/>
              <a:t>Hiçbir enerji kendi kendine var olmaz, kendi kendine de yok olmaz. Fakat bir türden başka bir tür enerjiye dönüşebilir.</a:t>
            </a:r>
          </a:p>
          <a:p>
            <a:pPr algn="just">
              <a:spcAft>
                <a:spcPts val="1200"/>
              </a:spcAft>
            </a:pPr>
            <a:r>
              <a:rPr lang="tr-TR" dirty="0"/>
              <a:t>Bu dönüşüm sırasında toplam enerji daima sabittir. Toplam enerjinin sabit olması demek bir tür enerji azalırken başka tür enerjinin aynı miktarda artması demektir.</a:t>
            </a:r>
          </a:p>
          <a:p>
            <a:pPr algn="just">
              <a:spcAft>
                <a:spcPts val="1200"/>
              </a:spcAft>
            </a:pPr>
            <a:r>
              <a:rPr lang="tr-TR" dirty="0"/>
              <a:t>Örneğin belli bir yükseklikten yere doğru hızlanarak düşen bir cismin kinetik enerjisi artarken, aynı miktarda potansiyel enerjisi de azalmaktadır.</a:t>
            </a:r>
          </a:p>
          <a:p>
            <a:pPr algn="just">
              <a:spcAft>
                <a:spcPts val="1200"/>
              </a:spcAft>
            </a:pPr>
            <a:r>
              <a:rPr lang="tr-TR" dirty="0"/>
              <a:t>Barajda birikerek potansiyel enerji kazanan su daha sonra yüksekten düşerek kinetik, sonra elektrik ve oradan da ısı ve ışık enerjisine dönüşmektedir.    </a:t>
            </a:r>
          </a:p>
          <a:p>
            <a:pPr algn="just"/>
            <a:endParaRPr lang="tr-TR" dirty="0"/>
          </a:p>
        </p:txBody>
      </p:sp>
      <p:pic>
        <p:nvPicPr>
          <p:cNvPr id="50178" name="Picture 2" descr="E:\Belgelerim\Dökümanlar\Otomotiv Mühendisliği\Otomotiv Mühendisliğine Giriş\enerji dönüşümleri\enerji4ye4.gif"/>
          <p:cNvPicPr>
            <a:picLocks noChangeAspect="1" noChangeArrowheads="1" noCrop="1"/>
          </p:cNvPicPr>
          <p:nvPr/>
        </p:nvPicPr>
        <p:blipFill>
          <a:blip r:embed="rId2" cstate="print"/>
          <a:srcRect/>
          <a:stretch>
            <a:fillRect/>
          </a:stretch>
        </p:blipFill>
        <p:spPr bwMode="auto">
          <a:xfrm>
            <a:off x="827584" y="5013176"/>
            <a:ext cx="3921108" cy="1296144"/>
          </a:xfrm>
          <a:prstGeom prst="rect">
            <a:avLst/>
          </a:prstGeom>
          <a:noFill/>
        </p:spPr>
      </p:pic>
      <p:pic>
        <p:nvPicPr>
          <p:cNvPr id="50180" name="Picture 4" descr="E:\Belgelerim\Dökümanlar\Otomotiv Mühendisliği\Otomotiv Mühendisliğine Giriş\enerji dönüşümleri\enerji6rj1.gif"/>
          <p:cNvPicPr>
            <a:picLocks noChangeAspect="1" noChangeArrowheads="1" noCrop="1"/>
          </p:cNvPicPr>
          <p:nvPr/>
        </p:nvPicPr>
        <p:blipFill>
          <a:blip r:embed="rId3" cstate="print"/>
          <a:srcRect/>
          <a:stretch>
            <a:fillRect/>
          </a:stretch>
        </p:blipFill>
        <p:spPr bwMode="auto">
          <a:xfrm>
            <a:off x="5508104" y="4725144"/>
            <a:ext cx="2962275" cy="1895475"/>
          </a:xfrm>
          <a:prstGeom prst="rect">
            <a:avLst/>
          </a:prstGeom>
          <a:noFill/>
        </p:spPr>
      </p:pic>
      <p:sp>
        <p:nvSpPr>
          <p:cNvPr id="6" name="5 Slayt Numarası Yer Tutucusu"/>
          <p:cNvSpPr>
            <a:spLocks noGrp="1"/>
          </p:cNvSpPr>
          <p:nvPr>
            <p:ph type="sldNum" sz="quarter" idx="12"/>
          </p:nvPr>
        </p:nvSpPr>
        <p:spPr/>
        <p:txBody>
          <a:bodyPr/>
          <a:lstStyle/>
          <a:p>
            <a:fld id="{B1DEFA8C-F947-479F-BE07-76B6B3F80BF1}" type="slidenum">
              <a:rPr lang="tr-TR" smtClean="0"/>
              <a:pPr/>
              <a:t>37</a:t>
            </a:fld>
            <a:endParaRPr lang="tr-T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Temel Mühendislik Kavramları</a:t>
            </a:r>
          </a:p>
        </p:txBody>
      </p:sp>
      <p:sp>
        <p:nvSpPr>
          <p:cNvPr id="3" name="2 İçerik Yer Tutucusu"/>
          <p:cNvSpPr>
            <a:spLocks noGrp="1"/>
          </p:cNvSpPr>
          <p:nvPr>
            <p:ph idx="1"/>
          </p:nvPr>
        </p:nvSpPr>
        <p:spPr>
          <a:xfrm>
            <a:off x="457200" y="1775191"/>
            <a:ext cx="8229600" cy="4822161"/>
          </a:xfrm>
        </p:spPr>
        <p:txBody>
          <a:bodyPr>
            <a:normAutofit fontScale="55000" lnSpcReduction="20000"/>
          </a:bodyPr>
          <a:lstStyle/>
          <a:p>
            <a:pPr>
              <a:spcAft>
                <a:spcPts val="1200"/>
              </a:spcAft>
              <a:buNone/>
            </a:pPr>
            <a:r>
              <a:rPr lang="tr-TR" b="1" dirty="0">
                <a:solidFill>
                  <a:srgbClr val="002060"/>
                </a:solidFill>
              </a:rPr>
              <a:t>ISI VE SICAKLIK</a:t>
            </a:r>
          </a:p>
          <a:p>
            <a:pPr algn="just">
              <a:spcAft>
                <a:spcPts val="1200"/>
              </a:spcAft>
            </a:pPr>
            <a:r>
              <a:rPr lang="tr-TR" dirty="0"/>
              <a:t>Isı, belirli sıcaklıktaki bir sistemin sınırlarından, daha düşük sıcaklıktaki bir sisteme, sıcaklık farkı nedeniyle transfer edilen enerjidir. Isı da iş gibi bir enerji transfer biçimidir. SI sistemindeki birimi </a:t>
            </a:r>
            <a:r>
              <a:rPr lang="tr-TR" dirty="0" err="1"/>
              <a:t>Joule</a:t>
            </a:r>
            <a:r>
              <a:rPr lang="tr-TR" dirty="0"/>
              <a:t> (J) dür.</a:t>
            </a:r>
          </a:p>
          <a:p>
            <a:pPr algn="just">
              <a:spcAft>
                <a:spcPts val="1200"/>
              </a:spcAft>
            </a:pPr>
            <a:r>
              <a:rPr lang="tr-TR" dirty="0"/>
              <a:t>Sıcaklık, bir cismin sıcak-soğukluğunun ya da başka bir değişle bir sistemin ortalama moleküler kinetik enerjisinin bir ölçüsüdür. SI sistemindeki birimi Kelvin (K) </a:t>
            </a:r>
            <a:r>
              <a:rPr lang="tr-TR" dirty="0" err="1"/>
              <a:t>dir</a:t>
            </a:r>
            <a:r>
              <a:rPr lang="tr-TR" dirty="0"/>
              <a:t>.</a:t>
            </a:r>
          </a:p>
          <a:p>
            <a:pPr algn="just">
              <a:spcAft>
                <a:spcPts val="1200"/>
              </a:spcAft>
            </a:pPr>
            <a:r>
              <a:rPr lang="tr-TR" dirty="0"/>
              <a:t>Yani ısı bir enerji, sıcaklık ise bir ölçüdür. Aşağıdaki formülde bu daha iyi görülmektedir:</a:t>
            </a:r>
          </a:p>
          <a:p>
            <a:pPr algn="just">
              <a:spcAft>
                <a:spcPts val="1200"/>
              </a:spcAft>
            </a:pPr>
            <a:r>
              <a:rPr lang="tr-TR" b="1" dirty="0">
                <a:latin typeface="Times New Roman" pitchFamily="18" charset="0"/>
                <a:cs typeface="Times New Roman" pitchFamily="18" charset="0"/>
              </a:rPr>
              <a:t>Q=</a:t>
            </a:r>
            <a:r>
              <a:rPr lang="tr-TR" b="1" dirty="0" err="1">
                <a:latin typeface="Times New Roman" pitchFamily="18" charset="0"/>
                <a:cs typeface="Times New Roman" pitchFamily="18" charset="0"/>
              </a:rPr>
              <a:t>m.c</a:t>
            </a:r>
            <a:r>
              <a:rPr lang="tr-TR" b="1" dirty="0">
                <a:latin typeface="Times New Roman" pitchFamily="18" charset="0"/>
                <a:cs typeface="Times New Roman" pitchFamily="18" charset="0"/>
              </a:rPr>
              <a:t>.</a:t>
            </a:r>
            <a:r>
              <a:rPr lang="el-GR" b="1" dirty="0">
                <a:latin typeface="Times New Roman" pitchFamily="18" charset="0"/>
                <a:cs typeface="Times New Roman" pitchFamily="18" charset="0"/>
              </a:rPr>
              <a:t>Δ</a:t>
            </a:r>
            <a:r>
              <a:rPr lang="tr-TR" b="1" dirty="0">
                <a:latin typeface="Times New Roman" pitchFamily="18" charset="0"/>
                <a:cs typeface="Times New Roman" pitchFamily="18" charset="0"/>
              </a:rPr>
              <a:t>T</a:t>
            </a:r>
          </a:p>
          <a:p>
            <a:pPr lvl="1" algn="just">
              <a:spcAft>
                <a:spcPts val="1200"/>
              </a:spcAft>
            </a:pPr>
            <a:r>
              <a:rPr lang="tr-TR" dirty="0"/>
              <a:t>Q: verilen veya alınan ısı enerjisi miktarı</a:t>
            </a:r>
          </a:p>
          <a:p>
            <a:pPr lvl="1" algn="just">
              <a:spcAft>
                <a:spcPts val="1200"/>
              </a:spcAft>
            </a:pPr>
            <a:r>
              <a:rPr lang="tr-TR" dirty="0"/>
              <a:t>m: kütle</a:t>
            </a:r>
          </a:p>
          <a:p>
            <a:pPr lvl="1" algn="just">
              <a:spcAft>
                <a:spcPts val="1200"/>
              </a:spcAft>
            </a:pPr>
            <a:r>
              <a:rPr lang="tr-TR" dirty="0"/>
              <a:t>c: öz ısı</a:t>
            </a:r>
          </a:p>
          <a:p>
            <a:pPr lvl="1" algn="just">
              <a:spcAft>
                <a:spcPts val="1200"/>
              </a:spcAft>
            </a:pPr>
            <a:r>
              <a:rPr lang="el-GR" dirty="0"/>
              <a:t>Δ</a:t>
            </a:r>
            <a:r>
              <a:rPr lang="tr-TR" dirty="0"/>
              <a:t>T: sıcaklık farkı (sıcaklık değişimi)</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38</a:t>
            </a:fld>
            <a:endParaRPr lang="tr-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Temel Mühendislik Kavramları</a:t>
            </a:r>
          </a:p>
        </p:txBody>
      </p:sp>
      <p:sp>
        <p:nvSpPr>
          <p:cNvPr id="3" name="2 İçerik Yer Tutucusu"/>
          <p:cNvSpPr>
            <a:spLocks noGrp="1"/>
          </p:cNvSpPr>
          <p:nvPr>
            <p:ph idx="1"/>
          </p:nvPr>
        </p:nvSpPr>
        <p:spPr>
          <a:xfrm>
            <a:off x="457200" y="1775191"/>
            <a:ext cx="8229600" cy="3526017"/>
          </a:xfrm>
        </p:spPr>
        <p:txBody>
          <a:bodyPr>
            <a:normAutofit fontScale="55000" lnSpcReduction="20000"/>
          </a:bodyPr>
          <a:lstStyle/>
          <a:p>
            <a:pPr>
              <a:spcAft>
                <a:spcPts val="1200"/>
              </a:spcAft>
              <a:buNone/>
            </a:pPr>
            <a:r>
              <a:rPr lang="tr-TR" b="1" dirty="0">
                <a:solidFill>
                  <a:srgbClr val="002060"/>
                </a:solidFill>
              </a:rPr>
              <a:t>BASINÇ</a:t>
            </a:r>
          </a:p>
          <a:p>
            <a:pPr algn="just">
              <a:spcAft>
                <a:spcPts val="1200"/>
              </a:spcAft>
            </a:pPr>
            <a:r>
              <a:rPr lang="tr-TR" dirty="0"/>
              <a:t>Basınç, bir yüzey üzerine etkide bulunan dik kuvvetin, birim alana düşen miktarıdır.</a:t>
            </a:r>
          </a:p>
          <a:p>
            <a:pPr algn="just">
              <a:spcAft>
                <a:spcPts val="1200"/>
              </a:spcAft>
            </a:pPr>
            <a:r>
              <a:rPr lang="tr-TR" dirty="0"/>
              <a:t>Katı, sıvı ve gazlar ağırlıkları nedeniyle bulundukları yüzeye bir kuvvet uygularlar. Kuvvetin kaynağı ne olursa olsun birim yüzeye dik olarak etki eden kuvvete basınç (P), bütün yüzeye dik olarak etki eden kuvvete de basınç kuvveti (F) denir.</a:t>
            </a:r>
          </a:p>
          <a:p>
            <a:pPr lvl="1" algn="just">
              <a:lnSpc>
                <a:spcPct val="120000"/>
              </a:lnSpc>
            </a:pPr>
            <a:r>
              <a:rPr lang="tr-TR" b="1" dirty="0"/>
              <a:t>P=F/S</a:t>
            </a:r>
          </a:p>
          <a:p>
            <a:pPr lvl="1" algn="just">
              <a:lnSpc>
                <a:spcPct val="120000"/>
              </a:lnSpc>
            </a:pPr>
            <a:r>
              <a:rPr lang="nl-NL" dirty="0"/>
              <a:t>P : Basınç</a:t>
            </a:r>
            <a:r>
              <a:rPr lang="tr-TR" dirty="0"/>
              <a:t> [N/m</a:t>
            </a:r>
            <a:r>
              <a:rPr lang="tr-TR" baseline="30000" dirty="0"/>
              <a:t>2</a:t>
            </a:r>
            <a:r>
              <a:rPr lang="tr-TR" dirty="0"/>
              <a:t>=</a:t>
            </a:r>
            <a:r>
              <a:rPr lang="tr-TR" dirty="0" err="1"/>
              <a:t>Pa</a:t>
            </a:r>
            <a:r>
              <a:rPr lang="tr-TR" dirty="0"/>
              <a:t>]</a:t>
            </a:r>
            <a:endParaRPr lang="nl-NL" dirty="0"/>
          </a:p>
          <a:p>
            <a:pPr lvl="1" algn="just">
              <a:lnSpc>
                <a:spcPct val="120000"/>
              </a:lnSpc>
            </a:pPr>
            <a:r>
              <a:rPr lang="nl-NL" dirty="0"/>
              <a:t>F: Kuvvet</a:t>
            </a:r>
            <a:r>
              <a:rPr lang="tr-TR" dirty="0"/>
              <a:t> [N]</a:t>
            </a:r>
            <a:endParaRPr lang="nl-NL" dirty="0"/>
          </a:p>
          <a:p>
            <a:pPr lvl="1" algn="just">
              <a:lnSpc>
                <a:spcPct val="120000"/>
              </a:lnSpc>
            </a:pPr>
            <a:r>
              <a:rPr lang="nl-NL" dirty="0"/>
              <a:t>S: Alan</a:t>
            </a:r>
            <a:r>
              <a:rPr lang="tr-TR" dirty="0"/>
              <a:t> [m</a:t>
            </a:r>
            <a:r>
              <a:rPr lang="tr-TR" baseline="30000" dirty="0"/>
              <a:t>2</a:t>
            </a:r>
            <a:r>
              <a:rPr lang="tr-TR" dirty="0"/>
              <a:t>]</a:t>
            </a:r>
          </a:p>
        </p:txBody>
      </p:sp>
      <p:pic>
        <p:nvPicPr>
          <p:cNvPr id="51202" name="Picture 2"/>
          <p:cNvPicPr>
            <a:picLocks noChangeAspect="1" noChangeArrowheads="1"/>
          </p:cNvPicPr>
          <p:nvPr/>
        </p:nvPicPr>
        <p:blipFill>
          <a:blip r:embed="rId2" cstate="print"/>
          <a:srcRect/>
          <a:stretch>
            <a:fillRect/>
          </a:stretch>
        </p:blipFill>
        <p:spPr bwMode="auto">
          <a:xfrm>
            <a:off x="5724128" y="3645024"/>
            <a:ext cx="2400300" cy="1924050"/>
          </a:xfrm>
          <a:prstGeom prst="rect">
            <a:avLst/>
          </a:prstGeom>
          <a:noFill/>
          <a:ln w="9525">
            <a:noFill/>
            <a:miter lim="800000"/>
            <a:headEnd/>
            <a:tailEnd/>
          </a:ln>
        </p:spPr>
      </p:pic>
      <p:sp>
        <p:nvSpPr>
          <p:cNvPr id="5" name="4 Dikdörtgen"/>
          <p:cNvSpPr/>
          <p:nvPr/>
        </p:nvSpPr>
        <p:spPr>
          <a:xfrm>
            <a:off x="827584" y="5373216"/>
            <a:ext cx="6091219" cy="1200329"/>
          </a:xfrm>
          <a:prstGeom prst="rect">
            <a:avLst/>
          </a:prstGeom>
        </p:spPr>
        <p:txBody>
          <a:bodyPr wrap="none">
            <a:spAutoFit/>
          </a:bodyPr>
          <a:lstStyle/>
          <a:p>
            <a:r>
              <a:rPr lang="tr-TR" dirty="0"/>
              <a:t>1 Bar = 10</a:t>
            </a:r>
            <a:r>
              <a:rPr lang="tr-TR" baseline="30000" dirty="0"/>
              <a:t>5 </a:t>
            </a:r>
            <a:r>
              <a:rPr lang="tr-TR" dirty="0" err="1"/>
              <a:t>Pa</a:t>
            </a:r>
            <a:r>
              <a:rPr lang="tr-TR" dirty="0"/>
              <a:t> = 0.98692316931 </a:t>
            </a:r>
            <a:r>
              <a:rPr lang="tr-TR" dirty="0" err="1"/>
              <a:t>atm</a:t>
            </a:r>
            <a:r>
              <a:rPr lang="tr-TR" dirty="0"/>
              <a:t> ≈ 1 </a:t>
            </a:r>
            <a:r>
              <a:rPr lang="tr-TR" dirty="0" err="1"/>
              <a:t>atm</a:t>
            </a:r>
            <a:endParaRPr lang="tr-TR" dirty="0"/>
          </a:p>
          <a:p>
            <a:r>
              <a:rPr lang="tr-TR" dirty="0"/>
              <a:t>1 </a:t>
            </a:r>
            <a:r>
              <a:rPr lang="tr-TR" dirty="0" err="1"/>
              <a:t>atm</a:t>
            </a:r>
            <a:r>
              <a:rPr lang="tr-TR" dirty="0"/>
              <a:t> = 760 </a:t>
            </a:r>
            <a:r>
              <a:rPr lang="tr-TR" dirty="0" err="1"/>
              <a:t>mmHg</a:t>
            </a:r>
            <a:r>
              <a:rPr lang="tr-TR" dirty="0"/>
              <a:t> = 101325.01000043828 </a:t>
            </a:r>
            <a:r>
              <a:rPr lang="tr-TR" dirty="0" err="1"/>
              <a:t>Pa</a:t>
            </a:r>
            <a:r>
              <a:rPr lang="tr-TR" dirty="0"/>
              <a:t> ≈ 10</a:t>
            </a:r>
            <a:r>
              <a:rPr lang="tr-TR" baseline="30000" dirty="0"/>
              <a:t>5 </a:t>
            </a:r>
            <a:r>
              <a:rPr lang="tr-TR" dirty="0" err="1"/>
              <a:t>Pa</a:t>
            </a:r>
            <a:endParaRPr lang="tr-TR" dirty="0"/>
          </a:p>
          <a:p>
            <a:r>
              <a:rPr lang="tr-TR" dirty="0"/>
              <a:t>1 </a:t>
            </a:r>
            <a:r>
              <a:rPr lang="tr-TR" dirty="0" err="1"/>
              <a:t>psi</a:t>
            </a:r>
            <a:r>
              <a:rPr lang="tr-TR" dirty="0"/>
              <a:t> = 6894.757293168 </a:t>
            </a:r>
            <a:r>
              <a:rPr lang="tr-TR" dirty="0" err="1"/>
              <a:t>Pa</a:t>
            </a:r>
            <a:endParaRPr lang="tr-TR" dirty="0"/>
          </a:p>
          <a:p>
            <a:r>
              <a:rPr lang="tr-TR" i="1" dirty="0"/>
              <a:t>Not: Araçların lastik basınçları genellikle </a:t>
            </a:r>
            <a:r>
              <a:rPr lang="tr-TR" i="1" dirty="0" err="1"/>
              <a:t>psi</a:t>
            </a:r>
            <a:r>
              <a:rPr lang="tr-TR" i="1" dirty="0"/>
              <a:t> birimiyle gösterilir</a:t>
            </a:r>
            <a:r>
              <a:rPr lang="tr-TR" dirty="0"/>
              <a:t>. </a:t>
            </a:r>
          </a:p>
        </p:txBody>
      </p:sp>
      <p:sp>
        <p:nvSpPr>
          <p:cNvPr id="6" name="5 Slayt Numarası Yer Tutucusu"/>
          <p:cNvSpPr>
            <a:spLocks noGrp="1"/>
          </p:cNvSpPr>
          <p:nvPr>
            <p:ph type="sldNum" sz="quarter" idx="12"/>
          </p:nvPr>
        </p:nvSpPr>
        <p:spPr/>
        <p:txBody>
          <a:bodyPr/>
          <a:lstStyle/>
          <a:p>
            <a:fld id="{B1DEFA8C-F947-479F-BE07-76B6B3F80BF1}" type="slidenum">
              <a:rPr lang="tr-TR" smtClean="0"/>
              <a:pPr/>
              <a:t>39</a:t>
            </a:fld>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Mühendis ve Mühendislik</a:t>
            </a:r>
          </a:p>
        </p:txBody>
      </p:sp>
      <p:sp>
        <p:nvSpPr>
          <p:cNvPr id="3" name="2 İçerik Yer Tutucusu"/>
          <p:cNvSpPr>
            <a:spLocks noGrp="1"/>
          </p:cNvSpPr>
          <p:nvPr>
            <p:ph idx="1"/>
          </p:nvPr>
        </p:nvSpPr>
        <p:spPr>
          <a:xfrm>
            <a:off x="457200" y="1628799"/>
            <a:ext cx="8229600" cy="5040561"/>
          </a:xfrm>
        </p:spPr>
        <p:txBody>
          <a:bodyPr>
            <a:normAutofit fontScale="70000" lnSpcReduction="20000"/>
          </a:bodyPr>
          <a:lstStyle/>
          <a:p>
            <a:pPr algn="just">
              <a:lnSpc>
                <a:spcPts val="2800"/>
              </a:lnSpc>
              <a:spcAft>
                <a:spcPts val="1200"/>
              </a:spcAft>
            </a:pPr>
            <a:r>
              <a:rPr lang="tr-TR" b="1" dirty="0"/>
              <a:t>Mühendis</a:t>
            </a:r>
            <a:r>
              <a:rPr lang="tr-TR" dirty="0"/>
              <a:t>, dar anlamda geometriyi kullanan demektir. Geniş anlamda ise insan yaşantısını daha iyiye götürmek için doğa verilerinden (ırmaklar, rüzgar, güneş, hava, kömür vs.) matematik aracılığıyla yararlanan kişiye mühendis denir.</a:t>
            </a:r>
          </a:p>
          <a:p>
            <a:pPr algn="just">
              <a:lnSpc>
                <a:spcPts val="2800"/>
              </a:lnSpc>
              <a:spcAft>
                <a:spcPts val="1200"/>
              </a:spcAft>
            </a:pPr>
            <a:r>
              <a:rPr lang="tr-TR" dirty="0"/>
              <a:t>Fizikçiler, kimyacılar, matematikçiler genel anlamda temel bilimciler doğa verilerini keşfeder ve onların yasalarını çıkartırlar. (Örnek: F = </a:t>
            </a:r>
            <a:r>
              <a:rPr lang="tr-TR" dirty="0" err="1"/>
              <a:t>m.a</a:t>
            </a:r>
            <a:r>
              <a:rPr lang="tr-TR" dirty="0"/>
              <a:t>, yerçekimi kanunu gibi) </a:t>
            </a:r>
          </a:p>
          <a:p>
            <a:pPr algn="just">
              <a:lnSpc>
                <a:spcPts val="2800"/>
              </a:lnSpc>
              <a:spcAft>
                <a:spcPts val="1200"/>
              </a:spcAft>
            </a:pPr>
            <a:r>
              <a:rPr lang="tr-TR" dirty="0"/>
              <a:t>Mühendisler ise çıkartılan bu formülleri </a:t>
            </a:r>
            <a:r>
              <a:rPr lang="tr-TR" b="1" dirty="0">
                <a:solidFill>
                  <a:srgbClr val="002060"/>
                </a:solidFill>
              </a:rPr>
              <a:t>uygulamaya</a:t>
            </a:r>
            <a:r>
              <a:rPr lang="tr-TR" dirty="0"/>
              <a:t> sokarlar. </a:t>
            </a:r>
          </a:p>
          <a:p>
            <a:pPr algn="just">
              <a:lnSpc>
                <a:spcPts val="2800"/>
              </a:lnSpc>
              <a:spcAft>
                <a:spcPts val="1200"/>
              </a:spcAft>
            </a:pPr>
            <a:r>
              <a:rPr lang="tr-TR" dirty="0"/>
              <a:t>Böylece </a:t>
            </a:r>
            <a:r>
              <a:rPr lang="tr-TR" b="1" dirty="0">
                <a:solidFill>
                  <a:srgbClr val="002060"/>
                </a:solidFill>
              </a:rPr>
              <a:t>insan yaşamını kolaylaştırmaya </a:t>
            </a:r>
            <a:r>
              <a:rPr lang="tr-TR" dirty="0"/>
              <a:t>yönelik çalışırlar. Hata yapmamak için de </a:t>
            </a:r>
            <a:r>
              <a:rPr lang="tr-TR" b="1" dirty="0">
                <a:solidFill>
                  <a:schemeClr val="accent6"/>
                </a:solidFill>
              </a:rPr>
              <a:t>matematiği</a:t>
            </a:r>
            <a:r>
              <a:rPr lang="tr-TR" dirty="0"/>
              <a:t> kullanırlar. </a:t>
            </a:r>
          </a:p>
          <a:p>
            <a:pPr algn="just">
              <a:lnSpc>
                <a:spcPts val="2800"/>
              </a:lnSpc>
              <a:spcAft>
                <a:spcPts val="1200"/>
              </a:spcAft>
            </a:pPr>
            <a:r>
              <a:rPr lang="tr-TR" i="1" dirty="0">
                <a:solidFill>
                  <a:schemeClr val="accent6">
                    <a:lumMod val="50000"/>
                  </a:schemeClr>
                </a:solidFill>
              </a:rPr>
              <a:t>“Bir toplumda mühendislik düşüncesi (zekası) ne kadar yaygın olursa o toplum refahı daha çabuk yakalayacağı unutulamamalıdır.”</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4</a:t>
            </a:fld>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Mühendis ve Mühendislik</a:t>
            </a:r>
          </a:p>
        </p:txBody>
      </p:sp>
      <p:sp>
        <p:nvSpPr>
          <p:cNvPr id="3" name="2 İçerik Yer Tutucusu"/>
          <p:cNvSpPr>
            <a:spLocks noGrp="1"/>
          </p:cNvSpPr>
          <p:nvPr>
            <p:ph idx="1"/>
          </p:nvPr>
        </p:nvSpPr>
        <p:spPr>
          <a:xfrm>
            <a:off x="107504" y="1484784"/>
            <a:ext cx="6624736" cy="5373215"/>
          </a:xfrm>
        </p:spPr>
        <p:txBody>
          <a:bodyPr>
            <a:normAutofit fontScale="70000" lnSpcReduction="20000"/>
          </a:bodyPr>
          <a:lstStyle/>
          <a:p>
            <a:pPr>
              <a:lnSpc>
                <a:spcPts val="2800"/>
              </a:lnSpc>
              <a:spcAft>
                <a:spcPts val="1800"/>
              </a:spcAft>
            </a:pPr>
            <a:r>
              <a:rPr lang="tr-TR" b="1" dirty="0"/>
              <a:t>Mühendisler</a:t>
            </a:r>
            <a:r>
              <a:rPr lang="tr-TR" dirty="0"/>
              <a:t>,</a:t>
            </a:r>
            <a:br>
              <a:rPr lang="tr-TR" dirty="0"/>
            </a:br>
            <a:r>
              <a:rPr lang="tr-TR" dirty="0"/>
              <a:t>	Müşteri gereksinim ve beklentilerini en uygun şekilde karşılayacak ürün ve hizmetleri,</a:t>
            </a:r>
            <a:br>
              <a:rPr lang="tr-TR" dirty="0"/>
            </a:br>
            <a:r>
              <a:rPr lang="tr-TR" dirty="0"/>
              <a:t>	En kaliteli, en ucuz ve en kısa zamanda üretmeyi ve sunmayı hedefler.</a:t>
            </a:r>
          </a:p>
          <a:p>
            <a:pPr algn="just">
              <a:lnSpc>
                <a:spcPts val="2800"/>
              </a:lnSpc>
              <a:spcAft>
                <a:spcPts val="1800"/>
              </a:spcAft>
            </a:pPr>
            <a:r>
              <a:rPr lang="tr-TR" dirty="0"/>
              <a:t>Söz konusu ürünün tasarım, kullanım ve elden çıkarma aşamalarını içeren toplam yaşam çevrimi süresince </a:t>
            </a:r>
            <a:r>
              <a:rPr lang="tr-TR" b="1" dirty="0">
                <a:solidFill>
                  <a:srgbClr val="002060"/>
                </a:solidFill>
              </a:rPr>
              <a:t>güvenli olması </a:t>
            </a:r>
            <a:r>
              <a:rPr lang="tr-TR" dirty="0"/>
              <a:t>ve</a:t>
            </a:r>
            <a:r>
              <a:rPr lang="tr-TR" dirty="0">
                <a:solidFill>
                  <a:schemeClr val="accent3">
                    <a:lumMod val="50000"/>
                  </a:schemeClr>
                </a:solidFill>
              </a:rPr>
              <a:t> </a:t>
            </a:r>
            <a:r>
              <a:rPr lang="tr-TR" b="1" dirty="0">
                <a:solidFill>
                  <a:schemeClr val="accent3">
                    <a:lumMod val="50000"/>
                  </a:schemeClr>
                </a:solidFill>
              </a:rPr>
              <a:t>çevreye zarar vermemesi</a:t>
            </a:r>
            <a:r>
              <a:rPr lang="tr-TR" b="1" dirty="0">
                <a:solidFill>
                  <a:srgbClr val="002060"/>
                </a:solidFill>
              </a:rPr>
              <a:t> </a:t>
            </a:r>
            <a:r>
              <a:rPr lang="tr-TR" dirty="0"/>
              <a:t>önemle üzerinde durulması gereken konulardır.</a:t>
            </a:r>
          </a:p>
          <a:p>
            <a:pPr algn="just">
              <a:lnSpc>
                <a:spcPts val="2800"/>
              </a:lnSpc>
              <a:spcAft>
                <a:spcPts val="1800"/>
              </a:spcAft>
            </a:pPr>
            <a:r>
              <a:rPr lang="tr-TR" dirty="0"/>
              <a:t>Mühendisler kaynakların </a:t>
            </a:r>
            <a:r>
              <a:rPr lang="tr-TR" b="1" dirty="0">
                <a:solidFill>
                  <a:schemeClr val="accent3">
                    <a:lumMod val="50000"/>
                  </a:schemeClr>
                </a:solidFill>
              </a:rPr>
              <a:t>etkin</a:t>
            </a:r>
            <a:r>
              <a:rPr lang="tr-TR" dirty="0"/>
              <a:t> ve </a:t>
            </a:r>
            <a:r>
              <a:rPr lang="tr-TR" b="1" dirty="0">
                <a:solidFill>
                  <a:schemeClr val="accent3">
                    <a:lumMod val="50000"/>
                  </a:schemeClr>
                </a:solidFill>
              </a:rPr>
              <a:t>verimli</a:t>
            </a:r>
            <a:r>
              <a:rPr lang="tr-TR" dirty="0"/>
              <a:t> kullanımı yanı sıra, sürdürülebilirlik sorunları, </a:t>
            </a:r>
            <a:r>
              <a:rPr lang="tr-TR" b="1" dirty="0">
                <a:solidFill>
                  <a:srgbClr val="002060"/>
                </a:solidFill>
              </a:rPr>
              <a:t>sosyal ve kültürel boyutlar</a:t>
            </a:r>
            <a:r>
              <a:rPr lang="tr-TR" dirty="0"/>
              <a:t> üzerinde de dururlar.</a:t>
            </a:r>
          </a:p>
        </p:txBody>
      </p:sp>
      <p:pic>
        <p:nvPicPr>
          <p:cNvPr id="4098" name="Picture 2"/>
          <p:cNvPicPr>
            <a:picLocks noChangeAspect="1" noChangeArrowheads="1"/>
          </p:cNvPicPr>
          <p:nvPr/>
        </p:nvPicPr>
        <p:blipFill>
          <a:blip r:embed="rId2" cstate="print"/>
          <a:srcRect l="23349"/>
          <a:stretch>
            <a:fillRect/>
          </a:stretch>
        </p:blipFill>
        <p:spPr bwMode="auto">
          <a:xfrm rot="16200000">
            <a:off x="5417418" y="3231655"/>
            <a:ext cx="5110708" cy="1905000"/>
          </a:xfrm>
          <a:prstGeom prst="snip2DiagRect">
            <a:avLst/>
          </a:prstGeom>
          <a:solidFill>
            <a:srgbClr val="FFFFFF">
              <a:shade val="85000"/>
            </a:srgbClr>
          </a:solidFill>
          <a:ln w="88900" cap="sq">
            <a:solidFill>
              <a:schemeClr val="accent1">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4 Slayt Numarası Yer Tutucusu"/>
          <p:cNvSpPr>
            <a:spLocks noGrp="1"/>
          </p:cNvSpPr>
          <p:nvPr>
            <p:ph type="sldNum" sz="quarter" idx="12"/>
          </p:nvPr>
        </p:nvSpPr>
        <p:spPr/>
        <p:txBody>
          <a:bodyPr/>
          <a:lstStyle/>
          <a:p>
            <a:fld id="{B1DEFA8C-F947-479F-BE07-76B6B3F80BF1}" type="slidenum">
              <a:rPr lang="tr-TR" smtClean="0"/>
              <a:pPr/>
              <a:t>5</a:t>
            </a:fld>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Tarihsel Gelişim</a:t>
            </a:r>
          </a:p>
        </p:txBody>
      </p:sp>
      <p:sp>
        <p:nvSpPr>
          <p:cNvPr id="3" name="2 İçerik Yer Tutucusu"/>
          <p:cNvSpPr>
            <a:spLocks noGrp="1"/>
          </p:cNvSpPr>
          <p:nvPr>
            <p:ph idx="1"/>
          </p:nvPr>
        </p:nvSpPr>
        <p:spPr>
          <a:xfrm>
            <a:off x="457200" y="1775191"/>
            <a:ext cx="8229600" cy="4894169"/>
          </a:xfrm>
        </p:spPr>
        <p:txBody>
          <a:bodyPr>
            <a:normAutofit fontScale="70000" lnSpcReduction="20000"/>
          </a:bodyPr>
          <a:lstStyle/>
          <a:p>
            <a:pPr algn="just">
              <a:spcAft>
                <a:spcPts val="1200"/>
              </a:spcAft>
            </a:pPr>
            <a:r>
              <a:rPr lang="tr-TR" dirty="0"/>
              <a:t>İnsanoğlunun yaşam süreci boyunca her dönemde, bilgi bir gereksinim olmuştur. </a:t>
            </a:r>
          </a:p>
          <a:p>
            <a:pPr algn="just">
              <a:spcAft>
                <a:spcPts val="1200"/>
              </a:spcAft>
            </a:pPr>
            <a:r>
              <a:rPr lang="tr-TR" dirty="0"/>
              <a:t>Özellikle günümüz dünyasında </a:t>
            </a:r>
            <a:r>
              <a:rPr lang="tr-TR" b="1" dirty="0">
                <a:solidFill>
                  <a:srgbClr val="FF0000"/>
                </a:solidFill>
              </a:rPr>
              <a:t>bilgi güçtür </a:t>
            </a:r>
            <a:r>
              <a:rPr lang="tr-TR" dirty="0"/>
              <a:t>ve teknolojik gelişmelerle bu güç daha da geliştirilebilmektedir. </a:t>
            </a:r>
          </a:p>
          <a:p>
            <a:pPr algn="just">
              <a:spcAft>
                <a:spcPts val="1200"/>
              </a:spcAft>
            </a:pPr>
            <a:r>
              <a:rPr lang="tr-TR" dirty="0"/>
              <a:t>Bilim ise, bilgiden çok daha üst kademede düşüncelerin daha </a:t>
            </a:r>
            <a:r>
              <a:rPr lang="tr-TR" b="1" dirty="0">
                <a:solidFill>
                  <a:srgbClr val="002060"/>
                </a:solidFill>
              </a:rPr>
              <a:t>bilimsel bir tabana dayandığı gerçekçi, gözleme ve deneye dayalı </a:t>
            </a:r>
            <a:r>
              <a:rPr lang="tr-TR" dirty="0"/>
              <a:t>metotların tümüdür. </a:t>
            </a:r>
          </a:p>
          <a:p>
            <a:pPr algn="just">
              <a:spcAft>
                <a:spcPts val="1200"/>
              </a:spcAft>
            </a:pPr>
            <a:r>
              <a:rPr lang="tr-TR" dirty="0"/>
              <a:t>Bilim, </a:t>
            </a:r>
            <a:r>
              <a:rPr lang="tr-TR" b="1" dirty="0">
                <a:solidFill>
                  <a:srgbClr val="002060"/>
                </a:solidFill>
              </a:rPr>
              <a:t>sürekli gelişen dinamik </a:t>
            </a:r>
            <a:r>
              <a:rPr lang="tr-TR" dirty="0"/>
              <a:t>bir bilgidir; bilimsel bilgi hiç bir zaman statikleşmez. </a:t>
            </a:r>
          </a:p>
          <a:p>
            <a:pPr algn="just">
              <a:spcAft>
                <a:spcPts val="1200"/>
              </a:spcAft>
            </a:pPr>
            <a:r>
              <a:rPr lang="tr-TR" b="1" dirty="0">
                <a:solidFill>
                  <a:srgbClr val="002060"/>
                </a:solidFill>
              </a:rPr>
              <a:t>Mühendislik</a:t>
            </a:r>
            <a:r>
              <a:rPr lang="tr-TR" dirty="0"/>
              <a:t> ise insanların günlük yaşantısında ki somut ihtiyaçlarını karşılayarak, belli amaçlara varmak için oluşturulan bir sistemli mekanizmadır.  Matematik ve temel bilimler alanında eğitim ve deneyim ile elde edilen bilgileri kullanarak, doğadaki malzemelerin ve güçlerin/enerjilerin en verimli biçimde yapılara, makinelere, ürünlere ve proseslere/süreçlere dönüştürülmesidir.</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6</a:t>
            </a:fld>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Tarihsel Gelişim</a:t>
            </a:r>
            <a:br>
              <a:rPr lang="tr-TR" dirty="0"/>
            </a:br>
            <a:r>
              <a:rPr lang="tr-TR" sz="3600" dirty="0"/>
              <a:t>İlk Mühendislik Örnekleri</a:t>
            </a:r>
            <a:endParaRPr lang="tr-TR" dirty="0"/>
          </a:p>
        </p:txBody>
      </p:sp>
      <p:sp>
        <p:nvSpPr>
          <p:cNvPr id="3" name="2 İçerik Yer Tutucusu"/>
          <p:cNvSpPr>
            <a:spLocks noGrp="1"/>
          </p:cNvSpPr>
          <p:nvPr>
            <p:ph idx="1"/>
          </p:nvPr>
        </p:nvSpPr>
        <p:spPr>
          <a:xfrm>
            <a:off x="457200" y="1628800"/>
            <a:ext cx="8229600" cy="5229199"/>
          </a:xfrm>
        </p:spPr>
        <p:txBody>
          <a:bodyPr>
            <a:normAutofit fontScale="70000" lnSpcReduction="20000"/>
          </a:bodyPr>
          <a:lstStyle/>
          <a:p>
            <a:pPr algn="just">
              <a:spcAft>
                <a:spcPts val="1200"/>
              </a:spcAft>
            </a:pPr>
            <a:r>
              <a:rPr lang="tr-TR" dirty="0"/>
              <a:t>Mühendislik tarihi medeniyet tarihi ile hemen hemen aynıdır.</a:t>
            </a:r>
          </a:p>
          <a:p>
            <a:pPr algn="just">
              <a:spcAft>
                <a:spcPts val="1200"/>
              </a:spcAft>
            </a:pPr>
            <a:r>
              <a:rPr lang="tr-TR" dirty="0"/>
              <a:t>İlk çağlarda insanların barınma, avcılık, yemek, korunmak bir başka değişle hayata tutunmak ve günlük ihtiyaçlarını karşılamak için yapmış oldukları faaliyetler aslında mühendislik kavramının temelini oluşturmaktadır. </a:t>
            </a:r>
          </a:p>
          <a:p>
            <a:pPr algn="just">
              <a:spcAft>
                <a:spcPts val="1200"/>
              </a:spcAft>
            </a:pPr>
            <a:r>
              <a:rPr lang="tr-TR" dirty="0"/>
              <a:t>İnsanoğlu bu ihtiyaçlarını karşılamak için basit aparatlar icat etmişlerdir. Yaşamda kalabilmek ve yaşamlarını sürdürebilmek için yaratıcılıklarını ön plana çıkararak bir takım yenilikler geliştirmişlerdir.</a:t>
            </a:r>
          </a:p>
          <a:p>
            <a:pPr algn="just">
              <a:spcAft>
                <a:spcPts val="1200"/>
              </a:spcAft>
            </a:pPr>
            <a:r>
              <a:rPr lang="tr-TR" sz="3100" dirty="0"/>
              <a:t>Bunların </a:t>
            </a:r>
            <a:r>
              <a:rPr lang="tr-TR" sz="3100" dirty="0" err="1"/>
              <a:t>başlıcaları</a:t>
            </a:r>
            <a:r>
              <a:rPr lang="tr-TR" sz="3100" dirty="0"/>
              <a:t> şu şekilde sıralanabilir:</a:t>
            </a:r>
          </a:p>
          <a:p>
            <a:pPr lvl="1" algn="just">
              <a:spcAft>
                <a:spcPts val="1200"/>
              </a:spcAft>
            </a:pPr>
            <a:r>
              <a:rPr lang="tr-TR" sz="2700" dirty="0"/>
              <a:t>Mezopotamya’da su kanalları, tapınaklar, surlar,</a:t>
            </a:r>
          </a:p>
          <a:p>
            <a:pPr lvl="1" algn="just">
              <a:spcAft>
                <a:spcPts val="1200"/>
              </a:spcAft>
            </a:pPr>
            <a:r>
              <a:rPr lang="tr-TR" sz="2700" dirty="0"/>
              <a:t>Tekerleğin icadı ve taşımada kullanılması,</a:t>
            </a:r>
          </a:p>
          <a:p>
            <a:pPr lvl="1" algn="just">
              <a:spcAft>
                <a:spcPts val="1200"/>
              </a:spcAft>
            </a:pPr>
            <a:r>
              <a:rPr lang="tr-TR" sz="2700" dirty="0"/>
              <a:t>Su kemerleri ve ilk çimentonun su kanalı yapımında kullanımı,</a:t>
            </a:r>
          </a:p>
          <a:p>
            <a:pPr algn="just">
              <a:spcAft>
                <a:spcPts val="1200"/>
              </a:spcAft>
            </a:pP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7</a:t>
            </a:fld>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Tarihsel Gelişim</a:t>
            </a:r>
            <a:br>
              <a:rPr lang="tr-TR" dirty="0"/>
            </a:br>
            <a:r>
              <a:rPr lang="tr-TR" sz="3600" dirty="0"/>
              <a:t>İlk Mühendislik Örnekleri</a:t>
            </a:r>
            <a:endParaRPr lang="tr-TR" dirty="0"/>
          </a:p>
        </p:txBody>
      </p:sp>
      <p:sp>
        <p:nvSpPr>
          <p:cNvPr id="3" name="2 İçerik Yer Tutucusu"/>
          <p:cNvSpPr>
            <a:spLocks noGrp="1"/>
          </p:cNvSpPr>
          <p:nvPr>
            <p:ph idx="1"/>
          </p:nvPr>
        </p:nvSpPr>
        <p:spPr>
          <a:xfrm>
            <a:off x="-36512" y="1772817"/>
            <a:ext cx="4906888" cy="4752528"/>
          </a:xfrm>
        </p:spPr>
        <p:txBody>
          <a:bodyPr>
            <a:normAutofit fontScale="70000" lnSpcReduction="20000"/>
          </a:bodyPr>
          <a:lstStyle/>
          <a:p>
            <a:pPr algn="just">
              <a:spcAft>
                <a:spcPts val="1200"/>
              </a:spcAft>
            </a:pPr>
            <a:r>
              <a:rPr lang="tr-TR" dirty="0"/>
              <a:t>M.Ö. 1760 yılı civarında Mezopotamya’da kaleme alınan </a:t>
            </a:r>
            <a:r>
              <a:rPr lang="tr-TR" dirty="0" err="1"/>
              <a:t>Hammurabi</a:t>
            </a:r>
            <a:r>
              <a:rPr lang="tr-TR" dirty="0"/>
              <a:t> Yasaları, içerdiği yapı inşası ilkelerinden ötürü, inşaat mühendisliği üzerine ilk yazılı kanun olarak kabul edilir:</a:t>
            </a:r>
          </a:p>
          <a:p>
            <a:pPr lvl="1" algn="just"/>
            <a:r>
              <a:rPr lang="tr-TR" dirty="0"/>
              <a:t>İnşaatçının yaptığı bina çökerse ve ev sahibi ölürse, evi yapan usta idam edilir.</a:t>
            </a:r>
          </a:p>
          <a:p>
            <a:pPr lvl="1" algn="just"/>
            <a:r>
              <a:rPr lang="tr-TR" dirty="0"/>
              <a:t>Ev sahibinin oğlunun ölümüne sebep olur ise, evi yapan ustanın oğlu idam edilir.</a:t>
            </a:r>
          </a:p>
          <a:p>
            <a:pPr lvl="1" algn="just"/>
            <a:r>
              <a:rPr lang="tr-TR" dirty="0"/>
              <a:t>Ev sahibinin kölesinin ölümüne sebep olursa, usta ev sahibine köle verir.</a:t>
            </a:r>
          </a:p>
          <a:p>
            <a:pPr lvl="1" algn="just"/>
            <a:r>
              <a:rPr lang="tr-TR" dirty="0"/>
              <a:t>Mala ve mülke zarar verilir ise tazmin edilir.</a:t>
            </a:r>
          </a:p>
          <a:p>
            <a:pPr algn="just">
              <a:spcAft>
                <a:spcPts val="1200"/>
              </a:spcAft>
            </a:pPr>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5076056" y="1628800"/>
            <a:ext cx="2143918"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p:cNvPicPr>
            <a:picLocks noChangeAspect="1" noChangeArrowheads="1"/>
          </p:cNvPicPr>
          <p:nvPr/>
        </p:nvPicPr>
        <p:blipFill>
          <a:blip r:embed="rId3" cstate="print"/>
          <a:srcRect/>
          <a:stretch>
            <a:fillRect/>
          </a:stretch>
        </p:blipFill>
        <p:spPr bwMode="auto">
          <a:xfrm>
            <a:off x="6981137" y="3717032"/>
            <a:ext cx="1983352" cy="2924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Dikdörtgen"/>
          <p:cNvSpPr/>
          <p:nvPr/>
        </p:nvSpPr>
        <p:spPr>
          <a:xfrm>
            <a:off x="7380312" y="1628800"/>
            <a:ext cx="1475656" cy="1754326"/>
          </a:xfrm>
          <a:prstGeom prst="rect">
            <a:avLst/>
          </a:prstGeom>
        </p:spPr>
        <p:txBody>
          <a:bodyPr wrap="square">
            <a:spAutoFit/>
          </a:bodyPr>
          <a:lstStyle/>
          <a:p>
            <a:r>
              <a:rPr lang="tr-TR" dirty="0"/>
              <a:t>Kral </a:t>
            </a:r>
            <a:r>
              <a:rPr lang="tr-TR" dirty="0" err="1"/>
              <a:t>Hammurabi</a:t>
            </a:r>
            <a:r>
              <a:rPr lang="tr-TR" dirty="0"/>
              <a:t> güneş tanrısı </a:t>
            </a:r>
            <a:r>
              <a:rPr lang="tr-TR" dirty="0" err="1"/>
              <a:t>Şamaş'ın</a:t>
            </a:r>
            <a:r>
              <a:rPr lang="tr-TR" dirty="0"/>
              <a:t> tahtının önünde</a:t>
            </a:r>
          </a:p>
        </p:txBody>
      </p:sp>
      <p:sp>
        <p:nvSpPr>
          <p:cNvPr id="7" name="6 Dikdörtgen"/>
          <p:cNvSpPr/>
          <p:nvPr/>
        </p:nvSpPr>
        <p:spPr>
          <a:xfrm>
            <a:off x="5364088" y="5469031"/>
            <a:ext cx="1584176" cy="1200329"/>
          </a:xfrm>
          <a:prstGeom prst="rect">
            <a:avLst/>
          </a:prstGeom>
        </p:spPr>
        <p:txBody>
          <a:bodyPr wrap="square">
            <a:spAutoFit/>
          </a:bodyPr>
          <a:lstStyle/>
          <a:p>
            <a:pPr algn="r"/>
            <a:r>
              <a:rPr lang="tr-TR" dirty="0" err="1"/>
              <a:t>Akatça</a:t>
            </a:r>
            <a:r>
              <a:rPr lang="tr-TR" dirty="0"/>
              <a:t> dilinde çivi yazısı ile yazılmış olan 282 madde</a:t>
            </a:r>
          </a:p>
        </p:txBody>
      </p:sp>
      <p:sp>
        <p:nvSpPr>
          <p:cNvPr id="8" name="7 Slayt Numarası Yer Tutucusu"/>
          <p:cNvSpPr>
            <a:spLocks noGrp="1"/>
          </p:cNvSpPr>
          <p:nvPr>
            <p:ph type="sldNum" sz="quarter" idx="12"/>
          </p:nvPr>
        </p:nvSpPr>
        <p:spPr/>
        <p:txBody>
          <a:bodyPr/>
          <a:lstStyle/>
          <a:p>
            <a:fld id="{B1DEFA8C-F947-479F-BE07-76B6B3F80BF1}" type="slidenum">
              <a:rPr lang="tr-TR" smtClean="0"/>
              <a:pPr/>
              <a:t>8</a:t>
            </a:fld>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Tarihsel Gelişim</a:t>
            </a:r>
            <a:br>
              <a:rPr lang="tr-TR" dirty="0"/>
            </a:br>
            <a:r>
              <a:rPr lang="tr-TR" sz="3600" dirty="0"/>
              <a:t>Eski Mısır’da Mühendislik</a:t>
            </a:r>
            <a:endParaRPr lang="tr-TR" dirty="0"/>
          </a:p>
        </p:txBody>
      </p:sp>
      <p:sp>
        <p:nvSpPr>
          <p:cNvPr id="3" name="2 İçerik Yer Tutucusu"/>
          <p:cNvSpPr>
            <a:spLocks noGrp="1"/>
          </p:cNvSpPr>
          <p:nvPr>
            <p:ph idx="1"/>
          </p:nvPr>
        </p:nvSpPr>
        <p:spPr>
          <a:xfrm>
            <a:off x="107504" y="1556792"/>
            <a:ext cx="8784976" cy="3024336"/>
          </a:xfrm>
        </p:spPr>
        <p:txBody>
          <a:bodyPr>
            <a:normAutofit/>
          </a:bodyPr>
          <a:lstStyle/>
          <a:p>
            <a:pPr algn="just"/>
            <a:r>
              <a:rPr lang="tr-TR" sz="2000" dirty="0"/>
              <a:t>Mısır’da öne çıkan mühendislik uygulamaları şunlardır:</a:t>
            </a:r>
          </a:p>
          <a:p>
            <a:pPr lvl="1" algn="just"/>
            <a:r>
              <a:rPr lang="tr-TR" sz="2000" dirty="0"/>
              <a:t>İlk plan ve inşaat uzmanları Eski Mısır’da ortaya çıkmıştır.</a:t>
            </a:r>
          </a:p>
          <a:p>
            <a:pPr lvl="1" algn="just"/>
            <a:r>
              <a:rPr lang="tr-TR" sz="2000" dirty="0"/>
              <a:t>Mühendisliğin ilk habercileri olarak </a:t>
            </a:r>
            <a:r>
              <a:rPr lang="tr-TR" sz="2000" b="1" dirty="0">
                <a:solidFill>
                  <a:srgbClr val="002060"/>
                </a:solidFill>
              </a:rPr>
              <a:t>“</a:t>
            </a:r>
            <a:r>
              <a:rPr lang="tr-TR" sz="2000" b="1" i="1" dirty="0">
                <a:solidFill>
                  <a:srgbClr val="002060"/>
                </a:solidFill>
              </a:rPr>
              <a:t>Bayındırlık Şefi” </a:t>
            </a:r>
            <a:r>
              <a:rPr lang="tr-TR" sz="2000" dirty="0"/>
              <a:t>kişiler görülmeye başlanmıştır.</a:t>
            </a:r>
          </a:p>
          <a:p>
            <a:pPr lvl="1" algn="just"/>
            <a:r>
              <a:rPr lang="tr-TR" sz="2000" dirty="0"/>
              <a:t>Nil Nehri’nin her yıl taşması nedeniyle karanın sınırlarının belirlenmesi için </a:t>
            </a:r>
            <a:r>
              <a:rPr lang="tr-TR" sz="2000" b="1" i="1" dirty="0">
                <a:solidFill>
                  <a:srgbClr val="002060"/>
                </a:solidFill>
              </a:rPr>
              <a:t>arazi ölçümlemesi </a:t>
            </a:r>
            <a:r>
              <a:rPr lang="tr-TR" sz="2000" dirty="0"/>
              <a:t>yapılmaya başlanmıştır. Bu amaçla ölçüm için araçlar geliştirilmiştir.</a:t>
            </a:r>
          </a:p>
          <a:p>
            <a:pPr lvl="1" algn="just"/>
            <a:r>
              <a:rPr lang="tr-TR" sz="2000" dirty="0"/>
              <a:t>Mısır’daki en önemli mühendislik çalışmaları </a:t>
            </a:r>
            <a:r>
              <a:rPr lang="tr-TR" sz="2000" b="1" i="1" dirty="0">
                <a:solidFill>
                  <a:schemeClr val="accent6">
                    <a:lumMod val="50000"/>
                  </a:schemeClr>
                </a:solidFill>
              </a:rPr>
              <a:t>piramitlerdir</a:t>
            </a:r>
            <a:r>
              <a:rPr lang="tr-TR" sz="2000" i="1" dirty="0"/>
              <a:t>.</a:t>
            </a:r>
          </a:p>
          <a:p>
            <a:pPr algn="just"/>
            <a:endParaRPr lang="tr-TR" sz="2000" dirty="0"/>
          </a:p>
          <a:p>
            <a:pPr algn="just"/>
            <a:endParaRPr lang="tr-TR" sz="2000" dirty="0"/>
          </a:p>
          <a:p>
            <a:pPr algn="just"/>
            <a:endParaRPr lang="tr-TR" sz="2000" i="1" dirty="0"/>
          </a:p>
          <a:p>
            <a:pPr algn="just"/>
            <a:endParaRPr lang="tr-TR" sz="2000" dirty="0"/>
          </a:p>
        </p:txBody>
      </p:sp>
      <p:sp>
        <p:nvSpPr>
          <p:cNvPr id="4" name="2 İçerik Yer Tutucusu"/>
          <p:cNvSpPr txBox="1">
            <a:spLocks/>
          </p:cNvSpPr>
          <p:nvPr/>
        </p:nvSpPr>
        <p:spPr>
          <a:xfrm>
            <a:off x="323528" y="4509120"/>
            <a:ext cx="4680520" cy="2088232"/>
          </a:xfrm>
          <a:prstGeom prst="rect">
            <a:avLst/>
          </a:prstGeom>
        </p:spPr>
        <p:txBody>
          <a:bodyPr vert="horz" lIns="54864" tIns="91440" rtlCol="0">
            <a:normAutofit/>
          </a:bodyPr>
          <a:lstStyle/>
          <a:p>
            <a:pPr algn="just"/>
            <a:r>
              <a:rPr lang="tr-TR" sz="2000" dirty="0"/>
              <a:t>En büyüğü olan KEOPS piramidi yaklaşık 147 metre yüksekliğinde olup, 5,25 dönümlük bir alanı kapsamaktadır. Her biri ortalama, 2,5 ton olan iki milyondan fazla taş bloktan oluşmuştur. Bazı taş bloklar 30 tona çıkmaktadır.</a:t>
            </a:r>
          </a:p>
        </p:txBody>
      </p:sp>
      <p:pic>
        <p:nvPicPr>
          <p:cNvPr id="5122" name="Picture 2"/>
          <p:cNvPicPr>
            <a:picLocks noChangeAspect="1" noChangeArrowheads="1"/>
          </p:cNvPicPr>
          <p:nvPr/>
        </p:nvPicPr>
        <p:blipFill>
          <a:blip r:embed="rId2" cstate="print"/>
          <a:srcRect l="4167" t="10176"/>
          <a:stretch>
            <a:fillRect/>
          </a:stretch>
        </p:blipFill>
        <p:spPr bwMode="auto">
          <a:xfrm>
            <a:off x="5508104" y="4618568"/>
            <a:ext cx="3312368" cy="1906776"/>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sp>
        <p:nvSpPr>
          <p:cNvPr id="6" name="5 Slayt Numarası Yer Tutucusu"/>
          <p:cNvSpPr>
            <a:spLocks noGrp="1"/>
          </p:cNvSpPr>
          <p:nvPr>
            <p:ph type="sldNum" sz="quarter" idx="12"/>
          </p:nvPr>
        </p:nvSpPr>
        <p:spPr/>
        <p:txBody>
          <a:bodyPr/>
          <a:lstStyle/>
          <a:p>
            <a:fld id="{B1DEFA8C-F947-479F-BE07-76B6B3F80BF1}" type="slidenum">
              <a:rPr lang="tr-TR" smtClean="0"/>
              <a:pPr/>
              <a:t>9</a:t>
            </a:fld>
            <a:endParaRPr lang="tr-T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ül">
  <a:themeElements>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ü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ü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2174</TotalTime>
  <Words>3700</Words>
  <Application>Microsoft Office PowerPoint</Application>
  <PresentationFormat>Ekran Gösterisi (4:3)</PresentationFormat>
  <Paragraphs>341</Paragraphs>
  <Slides>39</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39</vt:i4>
      </vt:variant>
    </vt:vector>
  </HeadingPairs>
  <TitlesOfParts>
    <vt:vector size="47" baseType="lpstr">
      <vt:lpstr>Arial</vt:lpstr>
      <vt:lpstr>Calibri</vt:lpstr>
      <vt:lpstr>Corbel</vt:lpstr>
      <vt:lpstr>Times New Roman</vt:lpstr>
      <vt:lpstr>Wingdings</vt:lpstr>
      <vt:lpstr>Wingdings 2</vt:lpstr>
      <vt:lpstr>Wingdings 3</vt:lpstr>
      <vt:lpstr>Modül</vt:lpstr>
      <vt:lpstr>OTOMOTİV MÜHENDİSLİĞİNE GİRİŞ</vt:lpstr>
      <vt:lpstr>Mühendis ve Mühendislik</vt:lpstr>
      <vt:lpstr>Mühendis ve Mühendislik</vt:lpstr>
      <vt:lpstr>Mühendis ve Mühendislik</vt:lpstr>
      <vt:lpstr>Mühendis ve Mühendislik</vt:lpstr>
      <vt:lpstr>Tarihsel Gelişim</vt:lpstr>
      <vt:lpstr>Tarihsel Gelişim İlk Mühendislik Örnekleri</vt:lpstr>
      <vt:lpstr>Tarihsel Gelişim İlk Mühendislik Örnekleri</vt:lpstr>
      <vt:lpstr>Tarihsel Gelişim Eski Mısır’da Mühendislik</vt:lpstr>
      <vt:lpstr>Tarihsel Gelişim Yunanlılarda Mühendislik</vt:lpstr>
      <vt:lpstr>Tarihsel Gelişim Romalılarda Mühendislik</vt:lpstr>
      <vt:lpstr>Tarihsel Gelişim Ortaçağ’da Mühendislik</vt:lpstr>
      <vt:lpstr>Tarihsel Gelişim Ortaçağ’da Bilimin İlerlemesine Katkıda Bulunanlar</vt:lpstr>
      <vt:lpstr>Tarihsel Gelişim Ortaçağ’da Bilimin İlerlemesine Katkıda Bulunanlar</vt:lpstr>
      <vt:lpstr>Meslek Nedir?</vt:lpstr>
      <vt:lpstr>Mühendislik Yaklaşımı</vt:lpstr>
      <vt:lpstr>Mühendislik Yaklaşımı</vt:lpstr>
      <vt:lpstr>Mühendislik Yaklaşımı</vt:lpstr>
      <vt:lpstr>Mühendislik Yaklaşımı</vt:lpstr>
      <vt:lpstr>Mühendislik Etiği</vt:lpstr>
      <vt:lpstr>Mühendislik Etiği Temel İlkeler</vt:lpstr>
      <vt:lpstr>Mühendislik Etiği Temel Kurallar</vt:lpstr>
      <vt:lpstr>Temel Mühendislik Kavramları</vt:lpstr>
      <vt:lpstr>SI Birim Sistemi</vt:lpstr>
      <vt:lpstr>SI Birim Sistemi</vt:lpstr>
      <vt:lpstr>PowerPoint Sunusu</vt:lpstr>
      <vt:lpstr>Birimlerin Ondalık Katlarının Gösterimi</vt:lpstr>
      <vt:lpstr>Temel Mühendislik Kavramları</vt:lpstr>
      <vt:lpstr>Temel Mühendislik Kavramları</vt:lpstr>
      <vt:lpstr>Temel Mühendislik Kavramları</vt:lpstr>
      <vt:lpstr>Temel Mühendislik Kavramları</vt:lpstr>
      <vt:lpstr>Temel Mühendislik Kavramları</vt:lpstr>
      <vt:lpstr>Temel Mühendislik Kavramları</vt:lpstr>
      <vt:lpstr>Temel Mühendislik Kavramları</vt:lpstr>
      <vt:lpstr>Temel Mühendislik Kavramları</vt:lpstr>
      <vt:lpstr>Temel Mühendislik Kavramları</vt:lpstr>
      <vt:lpstr>Temel Mühendislik Kavramları</vt:lpstr>
      <vt:lpstr>Temel Mühendislik Kavramları</vt:lpstr>
      <vt:lpstr>Temel Mühendislik Kavramları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OTOMOTİV MÜHENDİSLİĞİNE GİRİŞ</dc:title>
  <dc:creator>Betta</dc:creator>
  <cp:lastModifiedBy>ALI TEKIN GUNER</cp:lastModifiedBy>
  <cp:revision>166</cp:revision>
  <dcterms:created xsi:type="dcterms:W3CDTF">2013-10-22T08:06:11Z</dcterms:created>
  <dcterms:modified xsi:type="dcterms:W3CDTF">2023-02-22T12:26:32Z</dcterms:modified>
</cp:coreProperties>
</file>