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78"/>
  </p:notesMasterIdLst>
  <p:handoutMasterIdLst>
    <p:handoutMasterId r:id="rId79"/>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381" r:id="rId52"/>
    <p:sldId id="357" r:id="rId53"/>
    <p:sldId id="361" r:id="rId54"/>
    <p:sldId id="278" r:id="rId55"/>
    <p:sldId id="411" r:id="rId56"/>
    <p:sldId id="413" r:id="rId57"/>
    <p:sldId id="388" r:id="rId58"/>
    <p:sldId id="403" r:id="rId59"/>
    <p:sldId id="412" r:id="rId60"/>
    <p:sldId id="283" r:id="rId61"/>
    <p:sldId id="374" r:id="rId62"/>
    <p:sldId id="386" r:id="rId63"/>
    <p:sldId id="375" r:id="rId64"/>
    <p:sldId id="385" r:id="rId65"/>
    <p:sldId id="404" r:id="rId66"/>
    <p:sldId id="423" r:id="rId67"/>
    <p:sldId id="415" r:id="rId68"/>
    <p:sldId id="421" r:id="rId69"/>
    <p:sldId id="416" r:id="rId70"/>
    <p:sldId id="424" r:id="rId71"/>
    <p:sldId id="425" r:id="rId72"/>
    <p:sldId id="426" r:id="rId73"/>
    <p:sldId id="431" r:id="rId74"/>
    <p:sldId id="427" r:id="rId75"/>
    <p:sldId id="428" r:id="rId76"/>
    <p:sldId id="430" r:id="rId77"/>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002" autoAdjust="0"/>
  </p:normalViewPr>
  <p:slideViewPr>
    <p:cSldViewPr snapToGrid="0">
      <p:cViewPr varScale="1">
        <p:scale>
          <a:sx n="107" d="100"/>
          <a:sy n="107" d="100"/>
        </p:scale>
        <p:origin x="750"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a:t>
          </a:r>
          <a:r>
            <a:rPr lang="tr-TR" dirty="0" smtClean="0"/>
            <a:t>Durmuş AKALIN</a:t>
          </a:r>
          <a:endParaRPr lang="tr-TR" dirty="0"/>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tr-TR"/>
        </a:p>
      </dgm:t>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t>
        <a:bodyPr/>
        <a:lstStyle/>
        <a:p>
          <a:endParaRPr lang="tr-TR"/>
        </a:p>
      </dgm:t>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t>
        <a:bodyPr/>
        <a:lstStyle/>
        <a:p>
          <a:endParaRPr lang="tr-TR"/>
        </a:p>
      </dgm:t>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t>
        <a:bodyPr/>
        <a:lstStyle/>
        <a:p>
          <a:endParaRPr lang="tr-TR"/>
        </a:p>
      </dgm:t>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t>
        <a:bodyPr/>
        <a:lstStyle/>
        <a:p>
          <a:endParaRPr lang="tr-TR"/>
        </a:p>
      </dgm:t>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t>
        <a:bodyPr/>
        <a:lstStyle/>
        <a:p>
          <a:endParaRPr lang="tr-TR"/>
        </a:p>
      </dgm:t>
    </dgm:pt>
    <dgm:pt modelId="{290755A7-AE63-4EF9-93D2-C6AB76267285}" type="pres">
      <dgm:prSet presAssocID="{93461D05-5063-40B6-84AE-716274399DC7}" presName="hierChild3" presStyleCnt="0"/>
      <dgm:spPr/>
    </dgm:pt>
  </dgm:ptLst>
  <dgm:cxnLst>
    <dgm:cxn modelId="{424B38D6-B3C2-4B42-BC23-6ECDD9EB4467}" type="presOf" srcId="{2C96B739-9F97-46C0-B76A-2CB52DFE04E6}" destId="{4C22544B-E17B-4FC6-BCE1-BCFBCB2168D5}" srcOrd="0" destOrd="0" presId="urn:microsoft.com/office/officeart/2005/8/layout/hierarchy1"/>
    <dgm:cxn modelId="{E063F709-AECC-4CC4-A8B9-6DA5209E9054}" type="presOf" srcId="{F35B3B63-A517-43E2-B8F4-D4F24259DAD0}" destId="{4B10727F-1291-4BCB-9E65-61C5D28F851F}" srcOrd="0" destOrd="0" presId="urn:microsoft.com/office/officeart/2005/8/layout/hierarchy1"/>
    <dgm:cxn modelId="{E5679BCF-EDB7-4E7A-97C3-7FF0C395B05B}" type="presOf" srcId="{987259EA-9F13-4A73-A7BD-F7855D780085}" destId="{B7709C76-3FD9-417D-B1B8-51B9EB1CB2C6}"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2DDA6B1E-31BC-416A-8232-268498B35941}" type="presOf" srcId="{B8000792-2B1B-4AB5-8A13-3AF23A929897}" destId="{D9753188-1936-4EE5-8CEA-93FE745C7FE8}"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61817055-9031-4958-AA49-8CB7408AE70A}" type="presOf" srcId="{3ADE898B-3499-4786-A297-02479B17B3A6}" destId="{B72984D9-24C2-4724-8522-BEC87656CF6C}"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Tamer CEYLAN</a:t>
          </a:r>
          <a:endParaRPr lang="tr-TR" sz="1000" b="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t>
        <a:bodyPr/>
        <a:lstStyle/>
        <a:p>
          <a:endParaRPr lang="tr-TR"/>
        </a:p>
      </dgm:t>
    </dgm:pt>
    <dgm:pt modelId="{7199509C-36DF-4ED5-8926-0C2B2505BC90}" type="pres">
      <dgm:prSet presAssocID="{B373045E-D1DD-4606-B10D-55423BA9EAA9}" presName="rootConnector1" presStyleLbl="node1" presStyleIdx="0" presStyleCnt="0"/>
      <dgm:spPr/>
      <dgm:t>
        <a:bodyPr/>
        <a:lstStyle/>
        <a:p>
          <a:endParaRPr lang="tr-TR"/>
        </a:p>
      </dgm:t>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t>
        <a:bodyPr/>
        <a:lstStyle/>
        <a:p>
          <a:endParaRPr lang="tr-TR"/>
        </a:p>
      </dgm:t>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t>
        <a:bodyPr/>
        <a:lstStyle/>
        <a:p>
          <a:endParaRPr lang="tr-TR"/>
        </a:p>
      </dgm:t>
    </dgm:pt>
    <dgm:pt modelId="{BCFDFC24-081F-4312-B77E-A359892F16CF}" type="pres">
      <dgm:prSet presAssocID="{A56C28C3-D77D-4804-84E4-EBEA4546375C}" presName="rootConnector" presStyleLbl="node2" presStyleIdx="0" presStyleCnt="4"/>
      <dgm:spPr/>
      <dgm:t>
        <a:bodyPr/>
        <a:lstStyle/>
        <a:p>
          <a:endParaRPr lang="tr-TR"/>
        </a:p>
      </dgm:t>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t>
        <a:bodyPr/>
        <a:lstStyle/>
        <a:p>
          <a:endParaRPr lang="tr-TR"/>
        </a:p>
      </dgm:t>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t>
        <a:bodyPr/>
        <a:lstStyle/>
        <a:p>
          <a:endParaRPr lang="tr-TR"/>
        </a:p>
      </dgm:t>
    </dgm:pt>
    <dgm:pt modelId="{35D33F6A-5326-4DAD-8696-F79EDF32548C}" type="pres">
      <dgm:prSet presAssocID="{94E2E353-62E2-4218-BFBF-C03F2B070231}" presName="rootConnector" presStyleLbl="node2" presStyleIdx="1" presStyleCnt="4"/>
      <dgm:spPr/>
      <dgm:t>
        <a:bodyPr/>
        <a:lstStyle/>
        <a:p>
          <a:endParaRPr lang="tr-TR"/>
        </a:p>
      </dgm:t>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t>
        <a:bodyPr/>
        <a:lstStyle/>
        <a:p>
          <a:endParaRPr lang="tr-TR"/>
        </a:p>
      </dgm:t>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t>
        <a:bodyPr/>
        <a:lstStyle/>
        <a:p>
          <a:endParaRPr lang="tr-TR"/>
        </a:p>
      </dgm:t>
    </dgm:pt>
    <dgm:pt modelId="{E80218A6-574C-4898-A0CA-56319FDEF6C5}" type="pres">
      <dgm:prSet presAssocID="{EE18A607-5585-4511-B7FC-32B052D1CA6C}" presName="rootConnector" presStyleLbl="node3" presStyleIdx="0" presStyleCnt="1"/>
      <dgm:spPr/>
      <dgm:t>
        <a:bodyPr/>
        <a:lstStyle/>
        <a:p>
          <a:endParaRPr lang="tr-TR"/>
        </a:p>
      </dgm:t>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t>
        <a:bodyPr/>
        <a:lstStyle/>
        <a:p>
          <a:endParaRPr lang="tr-TR"/>
        </a:p>
      </dgm:t>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t>
        <a:bodyPr/>
        <a:lstStyle/>
        <a:p>
          <a:endParaRPr lang="tr-TR"/>
        </a:p>
      </dgm:t>
    </dgm:pt>
    <dgm:pt modelId="{CCA1E7E8-2309-4340-B6D1-B91289C147B1}" type="pres">
      <dgm:prSet presAssocID="{B627F02D-E4EC-40BA-879F-B4B11A5E50ED}" presName="rootConnector" presStyleLbl="node4" presStyleIdx="0" presStyleCnt="1"/>
      <dgm:spPr/>
      <dgm:t>
        <a:bodyPr/>
        <a:lstStyle/>
        <a:p>
          <a:endParaRPr lang="tr-TR"/>
        </a:p>
      </dgm:t>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t>
        <a:bodyPr/>
        <a:lstStyle/>
        <a:p>
          <a:endParaRPr lang="tr-TR"/>
        </a:p>
      </dgm:t>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t>
        <a:bodyPr/>
        <a:lstStyle/>
        <a:p>
          <a:endParaRPr lang="tr-TR"/>
        </a:p>
      </dgm:t>
    </dgm:pt>
    <dgm:pt modelId="{A0FD34A4-52F2-4116-9AAD-C6B216EA779F}" type="pres">
      <dgm:prSet presAssocID="{41A31E47-D659-45A4-B4C5-16C7F6B9F271}" presName="rootConnector" presStyleLbl="node2" presStyleIdx="2" presStyleCnt="4"/>
      <dgm:spPr/>
      <dgm:t>
        <a:bodyPr/>
        <a:lstStyle/>
        <a:p>
          <a:endParaRPr lang="tr-TR"/>
        </a:p>
      </dgm:t>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t>
        <a:bodyPr/>
        <a:lstStyle/>
        <a:p>
          <a:endParaRPr lang="tr-TR"/>
        </a:p>
      </dgm:t>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t>
        <a:bodyPr/>
        <a:lstStyle/>
        <a:p>
          <a:endParaRPr lang="tr-TR"/>
        </a:p>
      </dgm:t>
    </dgm:pt>
    <dgm:pt modelId="{A59A835F-5AF8-4CF3-AB01-047D0C92111D}" type="pres">
      <dgm:prSet presAssocID="{9B333C46-BDA1-4CE0-9A14-4B949462FA0F}" presName="rootConnector" presStyleLbl="node2" presStyleIdx="3" presStyleCnt="4"/>
      <dgm:spPr/>
      <dgm:t>
        <a:bodyPr/>
        <a:lstStyle/>
        <a:p>
          <a:endParaRPr lang="tr-TR"/>
        </a:p>
      </dgm:t>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58BF99D0-D240-4857-A219-E503A945CF30}" type="presOf" srcId="{516C5814-66BF-4399-8E6B-89E804F8E505}" destId="{D3B81FD6-26AC-49BC-9011-D3E5D6987D44}" srcOrd="0" destOrd="0" presId="urn:microsoft.com/office/officeart/2005/8/layout/orgChart1"/>
    <dgm:cxn modelId="{44E8E1D5-0276-4356-A94D-CF429AB4498B}" srcId="{94E2E353-62E2-4218-BFBF-C03F2B070231}" destId="{EE18A607-5585-4511-B7FC-32B052D1CA6C}" srcOrd="0" destOrd="0" parTransId="{516C5814-66BF-4399-8E6B-89E804F8E505}" sibTransId="{F44C9018-0772-4A9C-9FBF-17C03A90E6FA}"/>
    <dgm:cxn modelId="{77DE11A5-0F3B-439E-9730-4D3C2553E8C1}" type="presOf" srcId="{A56C28C3-D77D-4804-84E4-EBEA4546375C}" destId="{D016E18C-0EFA-4197-9D1C-A962A6FB6E02}"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42CB80DB-6D50-4DB6-A430-FC795CDC19AD}" srcId="{23142766-D62E-4A07-A5B9-2BB8BF57CA24}" destId="{B373045E-D1DD-4606-B10D-55423BA9EAA9}" srcOrd="0" destOrd="0" parTransId="{A6B9D84D-E1B0-4428-8D7C-D002F54E20EF}" sibTransId="{6408105C-84D0-4B67-9D89-23B03FD5C567}"/>
    <dgm:cxn modelId="{79F19910-BFB8-445B-81EA-9AA87B646561}" type="presOf" srcId="{B627F02D-E4EC-40BA-879F-B4B11A5E50ED}" destId="{CCA1E7E8-2309-4340-B6D1-B91289C147B1}" srcOrd="1"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69C79E24-8F3D-475F-9892-BA42899A4F6C}" type="presOf" srcId="{B627F02D-E4EC-40BA-879F-B4B11A5E50ED}" destId="{8F22D1B3-60E1-4BF7-8F94-AF425CC47B61}"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F2E1A3A2-D3C9-4C1E-8682-EB68B7B2F27E}" type="presOf" srcId="{13B0A4F8-B14C-4912-8E8D-DB3113385D4B}" destId="{8EBE0991-F341-47B8-9F87-87F9B45DCBCF}"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B6205763-24B5-4595-8CF9-386A6C933C4A}" type="presOf" srcId="{41A31E47-D659-45A4-B4C5-16C7F6B9F271}" destId="{5D7D71E3-5A74-47E2-B2D8-D62B9CA5C6E9}" srcOrd="0"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594463DF-D267-4A53-B59F-ACF148C931E9}" srcId="{B373045E-D1DD-4606-B10D-55423BA9EAA9}" destId="{9B333C46-BDA1-4CE0-9A14-4B949462FA0F}" srcOrd="3" destOrd="0" parTransId="{13B0A4F8-B14C-4912-8E8D-DB3113385D4B}" sibTransId="{FC76D93D-7520-4E95-AE94-3CB86094E9A3}"/>
    <dgm:cxn modelId="{AE57124F-DEC0-41A2-8D0A-DD6DDBE002A6}" type="presOf" srcId="{96153FDA-2ACB-406D-BA65-E989DC054974}" destId="{94AC3476-AB74-4E2C-AB1E-2082D9BF710C}" srcOrd="0" destOrd="0" presId="urn:microsoft.com/office/officeart/2005/8/layout/orgChart1"/>
    <dgm:cxn modelId="{4BDCBEFA-2DD2-402D-8479-B3D6559F5BD7}" type="presOf" srcId="{B60DB14B-F419-4D9D-B8C3-C2BC27092B14}" destId="{BCBD7774-2F3E-42D3-8D3C-71149891F389}"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D8898DEC-334D-4CB5-8BBE-6D4FF6A3CF7C}" srcId="{B373045E-D1DD-4606-B10D-55423BA9EAA9}" destId="{A56C28C3-D77D-4804-84E4-EBEA4546375C}" srcOrd="0" destOrd="0" parTransId="{BF3B50E4-D294-4CE5-AF27-C22D08210662}" sibTransId="{67953AAE-A290-477E-B290-D2ACDE7A6FDD}"/>
    <dgm:cxn modelId="{727EE1A7-6A86-45AA-8DD4-57E1EE29291F}" type="presOf" srcId="{A56C28C3-D77D-4804-84E4-EBEA4546375C}" destId="{BCFDFC24-081F-4312-B77E-A359892F16CF}" srcOrd="1"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t>REKTÖR</a:t>
          </a:r>
        </a:p>
        <a:p>
          <a:pPr lvl="0" algn="ctr" defTabSz="711200">
            <a:lnSpc>
              <a:spcPct val="90000"/>
            </a:lnSpc>
            <a:spcBef>
              <a:spcPct val="0"/>
            </a:spcBef>
            <a:spcAft>
              <a:spcPct val="35000"/>
            </a:spcAft>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kern="1200" dirty="0"/>
            <a:t>Prof. Dr. </a:t>
          </a:r>
          <a:r>
            <a:rPr lang="tr-TR" sz="1400" kern="1200" dirty="0" smtClean="0"/>
            <a:t>Durmuş AKALIN</a:t>
          </a:r>
          <a:endParaRPr lang="tr-TR" sz="1400" kern="1200" dirty="0"/>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b="0" kern="1200" dirty="0"/>
            <a:t>Prof. Dr. Necip ATAR</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Tamer CEYLAN</a:t>
          </a:r>
          <a:endParaRPr lang="tr-TR" sz="1000" b="0" kern="1200" dirty="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5.12.2023</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5.12.2023</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71</a:t>
            </a:fld>
            <a:endParaRPr lang="tr-TR"/>
          </a:p>
        </p:txBody>
      </p:sp>
    </p:spTree>
    <p:extLst>
      <p:ext uri="{BB962C8B-B14F-4D97-AF65-F5344CB8AC3E}">
        <p14:creationId xmlns:p14="http://schemas.microsoft.com/office/powerpoint/2010/main" val="104355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72</a:t>
            </a:fld>
            <a:endParaRPr lang="tr-TR"/>
          </a:p>
        </p:txBody>
      </p:sp>
    </p:spTree>
    <p:extLst>
      <p:ext uri="{BB962C8B-B14F-4D97-AF65-F5344CB8AC3E}">
        <p14:creationId xmlns:p14="http://schemas.microsoft.com/office/powerpoint/2010/main" val="3336294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5.12.2023</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5.12.2023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5.12.2023</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5.12.2023</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5.12.2023</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5.12.2023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5.12.2023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5.12.2023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5.12.2023</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5.12.2023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5.12.2023</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5.12.2023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5.12.2023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5.12.2023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5.12.2023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5.12.2023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5.12.2023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5.12.2023</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pau.edu.tr/eduroa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3.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jpeg"/><Relationship Id="rId7" Type="http://schemas.openxmlformats.org/officeDocument/2006/relationships/image" Target="../media/image109.jp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6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g"/><Relationship Id="rId1" Type="http://schemas.openxmlformats.org/officeDocument/2006/relationships/slideLayout" Target="../slideLayouts/slideLayout7.xml"/><Relationship Id="rId4" Type="http://schemas.microsoft.com/office/2007/relationships/hdphoto" Target="../media/hdphoto13.wdp"/></Relationships>
</file>

<file path=ppt/slides/_rels/slide6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74.xml.rels><?xml version="1.0" encoding="UTF-8" standalone="yes"?>
<Relationships xmlns="http://schemas.openxmlformats.org/package/2006/relationships"><Relationship Id="rId2" Type="http://schemas.openxmlformats.org/officeDocument/2006/relationships/hyperlink" Target="https://api.yokak.gov.tr/Storage/AnnouncementFiles/12-05-2023/465/Kalite%20Elcisi%20El%20Kitabi%20(Surum%202.0).pdf"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hyperlink" Target="https://d.pau.edu.tr/46eba191"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www.pau.edu.tr/pdrem" TargetMode="Externa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r>
              <a:rPr lang="tr-TR" sz="2800" dirty="0">
                <a:solidFill>
                  <a:srgbClr val="002060"/>
                </a:solidFill>
              </a:rPr>
              <a:t/>
            </a:r>
            <a:br>
              <a:rPr lang="tr-TR" sz="2800" dirty="0">
                <a:solidFill>
                  <a:srgbClr val="002060"/>
                </a:solidFill>
              </a:rPr>
            </a:br>
            <a:r>
              <a:rPr lang="tr-TR" sz="2800" dirty="0">
                <a:solidFill>
                  <a:srgbClr val="002060"/>
                </a:solidFill>
              </a:rPr>
              <a:t/>
            </a: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smtClean="0">
                <a:solidFill>
                  <a:srgbClr val="002060"/>
                </a:solidFill>
              </a:rPr>
              <a:t>02-06 EKİM 2023</a:t>
            </a:r>
            <a:endParaRPr lang="tr-TR" sz="2800" i="1" cap="none" dirty="0">
              <a:solidFill>
                <a:srgbClr val="002060"/>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smtClean="0"/>
              <a:t>İş </a:t>
            </a:r>
            <a:r>
              <a:rPr lang="tr-TR" sz="1400" dirty="0"/>
              <a:t>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smtClean="0"/>
              <a:t>Spor </a:t>
            </a:r>
            <a:r>
              <a:rPr lang="tr-TR" sz="1500"/>
              <a:t>Bilimleri </a:t>
            </a:r>
            <a:r>
              <a:rPr lang="tr-TR" sz="1500" smtClean="0"/>
              <a:t>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a:t>
            </a:r>
            <a:r>
              <a:rPr lang="tr-TR" sz="2800" dirty="0" smtClean="0"/>
              <a:t>2023 </a:t>
            </a:r>
            <a:r>
              <a:rPr lang="tr-TR" sz="2800" dirty="0"/>
              <a:t>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a:t>
            </a: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a:t>
            </a:r>
            <a:r>
              <a:rPr lang="tr-TR" altLang="tr-TR" sz="1600" b="1" u="sng" dirty="0"/>
              <a:t>2. öğretim öğrencileri ve öğrencinin ikinci kazandığı üniversite ise</a:t>
            </a:r>
            <a:r>
              <a:rPr lang="tr-TR" altLang="tr-TR" sz="1600" dirty="0"/>
              <a:t>)</a:t>
            </a:r>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(26.09-28.09.2022)</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İkinci öğretim öğrencileri ve 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smtClean="0"/>
              <a:t>16-22 Eylül 2023</a:t>
            </a:r>
            <a:r>
              <a:rPr lang="tr-TR" sz="1800" dirty="0"/>
              <a:t>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2.00’ın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2.00-2.49 arası olanlar için en fazla 36 kredi, </a:t>
            </a:r>
          </a:p>
          <a:p>
            <a:pPr marL="0" lvl="2" indent="0">
              <a:lnSpc>
                <a:spcPct val="80000"/>
              </a:lnSpc>
              <a:buFont typeface="Wingdings" panose="05000000000000000000" pitchFamily="2" charset="2"/>
              <a:buChar char="Ø"/>
            </a:pPr>
            <a:r>
              <a:rPr lang="tr-TR" altLang="tr-TR" dirty="0">
                <a:solidFill>
                  <a:schemeClr val="tx1"/>
                </a:solidFill>
              </a:rPr>
              <a:t>2.50’den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smtClean="0"/>
              <a:t>48.708 Öğrenci</a:t>
            </a:r>
            <a:endParaRPr lang="tr-TR" dirty="0"/>
          </a:p>
          <a:p>
            <a:pPr marL="0" indent="0">
              <a:buNone/>
            </a:pPr>
            <a:r>
              <a:rPr lang="tr-TR" dirty="0" smtClean="0"/>
              <a:t>2196 Akademik </a:t>
            </a:r>
            <a:r>
              <a:rPr lang="tr-TR" dirty="0"/>
              <a:t>Personel</a:t>
            </a:r>
          </a:p>
          <a:p>
            <a:pPr marL="0" indent="0">
              <a:buNone/>
            </a:pPr>
            <a:r>
              <a:rPr lang="tr-TR" dirty="0" smtClean="0"/>
              <a:t>1990 İdari </a:t>
            </a:r>
            <a:r>
              <a:rPr lang="tr-TR" dirty="0"/>
              <a:t>Personel</a:t>
            </a:r>
          </a:p>
          <a:p>
            <a:pPr marL="0" indent="0">
              <a:buNone/>
            </a:pPr>
            <a:r>
              <a:rPr lang="tr-TR" dirty="0" smtClean="0"/>
              <a:t>20</a:t>
            </a:r>
            <a:r>
              <a:rPr lang="tr-TR" dirty="0" smtClean="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4005849"/>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5"/>
            <a:ext cx="3946815" cy="2132856"/>
          </a:xfrm>
        </p:spPr>
        <p:txBody>
          <a:bodyPr>
            <a:normAutofit/>
          </a:bodyPr>
          <a:lstStyle/>
          <a:p>
            <a:pPr marL="0" indent="0">
              <a:lnSpc>
                <a:spcPct val="100000"/>
              </a:lnSpc>
              <a:buNone/>
            </a:pPr>
            <a:r>
              <a:rPr lang="tr-TR" sz="1800" dirty="0"/>
              <a:t>Kurulum için;</a:t>
            </a:r>
          </a:p>
          <a:p>
            <a:pPr marL="0" indent="0">
              <a:lnSpc>
                <a:spcPct val="100000"/>
              </a:lnSpc>
              <a:buNone/>
            </a:pPr>
            <a:r>
              <a:rPr lang="tr-TR" sz="1800" dirty="0">
                <a:hlinkClick r:id="rId2"/>
              </a:rPr>
              <a:t>http://www.pau.edu.tr/eduroam</a:t>
            </a:r>
            <a:r>
              <a:rPr lang="tr-TR" sz="1800" dirty="0"/>
              <a:t> sayfasını ziyaret ederek hem bilgisayarınıza hem de cep telefonunuzdaki ücretsiz </a:t>
            </a:r>
            <a:r>
              <a:rPr lang="tr-TR" sz="1800" dirty="0" err="1"/>
              <a:t>Wi</a:t>
            </a:r>
            <a:r>
              <a:rPr lang="tr-TR" sz="1800" dirty="0"/>
              <a:t>-Fi kurulumunu yapabilirsiniz.</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r>
              <a:rPr lang="tr-TR" dirty="0"/>
              <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a:t>
            </a:r>
            <a:r>
              <a:rPr lang="tr-TR" sz="1800" dirty="0" smtClean="0"/>
              <a:t>174 </a:t>
            </a:r>
            <a:r>
              <a:rPr lang="tr-TR" sz="1800" dirty="0"/>
              <a:t>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r>
              <a:rPr lang="tr-TR" sz="2800" b="1" dirty="0"/>
              <a:t/>
            </a:r>
            <a:br>
              <a:rPr lang="tr-TR" sz="2800" b="1" dirty="0"/>
            </a:br>
            <a:r>
              <a:rPr lang="tr-TR" sz="2800" b="1" dirty="0"/>
              <a:t/>
            </a: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a:t>
            </a:r>
            <a:r>
              <a:rPr lang="tr-TR" sz="1800" dirty="0" err="1"/>
              <a:t>Yüzyüze</a:t>
            </a:r>
            <a:r>
              <a:rPr lang="tr-TR" sz="1800" dirty="0"/>
              <a:t>,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4218-19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1221944609"/>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3271867127"/>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r>
              <a:rPr lang="tr-TR" b="1" i="1" dirty="0"/>
              <a:t/>
            </a:r>
            <a:br>
              <a:rPr lang="tr-TR" b="1" i="1" dirty="0"/>
            </a:br>
            <a:r>
              <a:rPr lang="tr-TR" sz="2800" b="1" dirty="0"/>
              <a:t/>
            </a: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1 uzman psikolojik danışman ve 1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Duygu Odaklı Çift Terapisi</a:t>
            </a:r>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693319"/>
          </a:xfrm>
          <a:prstGeom prst="rect">
            <a:avLst/>
          </a:prstGeom>
          <a:noFill/>
        </p:spPr>
        <p:txBody>
          <a:bodyPr wrap="square" rtlCol="0">
            <a:spAutoFit/>
          </a:bodyPr>
          <a:lstStyle/>
          <a:p>
            <a:r>
              <a:rPr lang="tr-TR" dirty="0" err="1"/>
              <a:t>PDREM’e</a:t>
            </a:r>
            <a:r>
              <a:rPr lang="tr-TR" dirty="0"/>
              <a:t> Pusula Bilgi Sistemi’nde bulunan </a:t>
            </a:r>
            <a:r>
              <a:rPr lang="tr-TR" b="1" dirty="0"/>
              <a:t>PDREM Randevu Sistemi</a:t>
            </a:r>
            <a:r>
              <a:rPr lang="tr-TR" dirty="0"/>
              <a:t> üzerinden başvuru formunu doldurabilir ve hizmetlerimizden yararlanmak için randevu alabilirsiniz.</a:t>
            </a:r>
          </a:p>
          <a:p>
            <a:endParaRPr lang="tr-TR" dirty="0"/>
          </a:p>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54</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56</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57</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58</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59</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dirty="0"/>
              <a:t>FAKÜLTELER</a:t>
            </a:r>
          </a:p>
        </p:txBody>
      </p:sp>
      <p:sp>
        <p:nvSpPr>
          <p:cNvPr id="3" name="İçerik Yer Tutucusu 2"/>
          <p:cNvSpPr>
            <a:spLocks noGrp="1"/>
          </p:cNvSpPr>
          <p:nvPr>
            <p:ph idx="1"/>
          </p:nvPr>
        </p:nvSpPr>
        <p:spPr>
          <a:xfrm>
            <a:off x="4286251" y="1671638"/>
            <a:ext cx="7905750" cy="4957762"/>
          </a:xfrm>
        </p:spPr>
        <p:txBody>
          <a:bodyPr numCol="2">
            <a:noAutofit/>
          </a:bodyPr>
          <a:lstStyle/>
          <a:p>
            <a:pPr marL="0" indent="0" algn="r">
              <a:lnSpc>
                <a:spcPct val="170000"/>
              </a:lnSpc>
              <a:buNone/>
            </a:pPr>
            <a:r>
              <a:rPr lang="tr-TR" sz="1500" dirty="0">
                <a:solidFill>
                  <a:schemeClr val="tx1"/>
                </a:solidFill>
              </a:rPr>
              <a:t>Diş Hekimliği Fakültesi</a:t>
            </a:r>
          </a:p>
          <a:p>
            <a:pPr marL="0" indent="0" algn="r">
              <a:lnSpc>
                <a:spcPct val="170000"/>
              </a:lnSpc>
              <a:buNone/>
            </a:pPr>
            <a:r>
              <a:rPr lang="tr-TR" sz="1500" dirty="0">
                <a:solidFill>
                  <a:schemeClr val="tx1"/>
                </a:solidFill>
              </a:rPr>
              <a:t>Eğitim Fakültesi</a:t>
            </a:r>
          </a:p>
          <a:p>
            <a:pPr marL="0" indent="0" algn="r">
              <a:lnSpc>
                <a:spcPct val="170000"/>
              </a:lnSpc>
              <a:buNone/>
            </a:pPr>
            <a:r>
              <a:rPr lang="tr-TR" sz="1500" dirty="0"/>
              <a:t>İnsan ve Toplum </a:t>
            </a:r>
            <a:r>
              <a:rPr lang="tr-TR" sz="1500" dirty="0" smtClean="0"/>
              <a:t>Bilimleri </a:t>
            </a:r>
            <a:r>
              <a:rPr lang="tr-TR" sz="1500" dirty="0">
                <a:solidFill>
                  <a:schemeClr val="tx1"/>
                </a:solidFill>
              </a:rPr>
              <a:t>Fakültesi</a:t>
            </a:r>
          </a:p>
          <a:p>
            <a:pPr marL="0" indent="0" algn="r">
              <a:lnSpc>
                <a:spcPct val="170000"/>
              </a:lnSpc>
              <a:buNone/>
            </a:pPr>
            <a:r>
              <a:rPr lang="tr-TR" sz="1500" dirty="0">
                <a:solidFill>
                  <a:schemeClr val="tx1"/>
                </a:solidFill>
              </a:rPr>
              <a:t>Fen Fakültesi</a:t>
            </a:r>
          </a:p>
          <a:p>
            <a:pPr marL="0" indent="0" algn="r">
              <a:lnSpc>
                <a:spcPct val="170000"/>
              </a:lnSpc>
              <a:buNone/>
            </a:pPr>
            <a:r>
              <a:rPr lang="tr-TR" sz="1500" dirty="0"/>
              <a:t>Fizyoterapi ve Rehabilitasyon Fakültesi </a:t>
            </a:r>
            <a:endParaRPr lang="tr-TR" sz="1500" dirty="0">
              <a:solidFill>
                <a:schemeClr val="tx1"/>
              </a:solidFill>
            </a:endParaRPr>
          </a:p>
          <a:p>
            <a:pPr marL="0" indent="0" algn="r">
              <a:lnSpc>
                <a:spcPct val="170000"/>
              </a:lnSpc>
              <a:buNone/>
            </a:pPr>
            <a:r>
              <a:rPr lang="tr-TR" sz="1500" dirty="0">
                <a:solidFill>
                  <a:schemeClr val="tx1"/>
                </a:solidFill>
              </a:rPr>
              <a:t>İktisadi ve İdari Bilimler Fakültesi</a:t>
            </a:r>
          </a:p>
          <a:p>
            <a:pPr marL="0" indent="0" algn="r">
              <a:lnSpc>
                <a:spcPct val="170000"/>
              </a:lnSpc>
              <a:buNone/>
            </a:pPr>
            <a:r>
              <a:rPr lang="tr-TR" sz="1500" dirty="0">
                <a:solidFill>
                  <a:schemeClr val="tx1"/>
                </a:solidFill>
              </a:rPr>
              <a:t>Hukuk Fakültesi</a:t>
            </a:r>
          </a:p>
          <a:p>
            <a:pPr marL="0" indent="0" algn="r">
              <a:lnSpc>
                <a:spcPct val="170000"/>
              </a:lnSpc>
              <a:buNone/>
            </a:pPr>
            <a:r>
              <a:rPr lang="tr-TR" sz="1500" dirty="0">
                <a:solidFill>
                  <a:schemeClr val="tx1"/>
                </a:solidFill>
              </a:rPr>
              <a:t>İlahiyat Fakültesi</a:t>
            </a:r>
          </a:p>
          <a:p>
            <a:pPr marL="0" indent="0" algn="r">
              <a:lnSpc>
                <a:spcPct val="170000"/>
              </a:lnSpc>
              <a:buNone/>
            </a:pPr>
            <a:r>
              <a:rPr lang="tr-TR" sz="1500" dirty="0">
                <a:solidFill>
                  <a:schemeClr val="tx1"/>
                </a:solidFill>
              </a:rPr>
              <a:t>İletişim </a:t>
            </a:r>
            <a:r>
              <a:rPr lang="tr-TR" sz="1500" dirty="0" smtClean="0">
                <a:solidFill>
                  <a:schemeClr val="tx1"/>
                </a:solidFill>
              </a:rPr>
              <a:t>Fakültesi</a:t>
            </a:r>
          </a:p>
          <a:p>
            <a:pPr marL="0" indent="0" algn="r">
              <a:lnSpc>
                <a:spcPct val="170000"/>
              </a:lnSpc>
              <a:buNone/>
            </a:pPr>
            <a:r>
              <a:rPr lang="tr-TR" sz="1500" dirty="0" smtClean="0">
                <a:solidFill>
                  <a:schemeClr val="tx1"/>
                </a:solidFill>
              </a:rPr>
              <a:t>Mimarlık ve Tasarım Fakültesi</a:t>
            </a:r>
          </a:p>
          <a:p>
            <a:pPr marL="0" indent="0" algn="r">
              <a:lnSpc>
                <a:spcPct val="170000"/>
              </a:lnSpc>
              <a:buNone/>
            </a:pPr>
            <a:endParaRPr lang="tr-TR" sz="1500" dirty="0"/>
          </a:p>
          <a:p>
            <a:pPr marL="0" indent="0" algn="r">
              <a:lnSpc>
                <a:spcPct val="170000"/>
              </a:lnSpc>
              <a:buNone/>
            </a:pPr>
            <a:r>
              <a:rPr lang="tr-TR" sz="1500" dirty="0"/>
              <a:t>Mimarlık ve Tasarım Fakültesi</a:t>
            </a:r>
          </a:p>
          <a:p>
            <a:pPr marL="0" indent="0" algn="r">
              <a:lnSpc>
                <a:spcPct val="170000"/>
              </a:lnSpc>
              <a:buNone/>
            </a:pPr>
            <a:r>
              <a:rPr lang="tr-TR" sz="1500" dirty="0"/>
              <a:t>Mühendislik Fakültesi</a:t>
            </a:r>
          </a:p>
          <a:p>
            <a:pPr marL="0" indent="0" algn="r">
              <a:lnSpc>
                <a:spcPct val="170000"/>
              </a:lnSpc>
              <a:buNone/>
            </a:pPr>
            <a:r>
              <a:rPr lang="tr-TR" sz="1500" dirty="0"/>
              <a:t>Müzik ve Sahne Sanatları Fakültesi</a:t>
            </a:r>
          </a:p>
          <a:p>
            <a:pPr marL="0" indent="0" algn="r">
              <a:lnSpc>
                <a:spcPct val="170000"/>
              </a:lnSpc>
              <a:buNone/>
            </a:pPr>
            <a:r>
              <a:rPr lang="tr-TR" sz="1500" dirty="0"/>
              <a:t>Sağlık Bilimleri Fakültesi</a:t>
            </a:r>
          </a:p>
          <a:p>
            <a:pPr marL="0" indent="0" algn="r">
              <a:lnSpc>
                <a:spcPct val="170000"/>
              </a:lnSpc>
              <a:buNone/>
            </a:pPr>
            <a:r>
              <a:rPr lang="tr-TR" sz="1500" dirty="0"/>
              <a:t>Spor Bilimleri Fakültesi</a:t>
            </a:r>
          </a:p>
          <a:p>
            <a:pPr marL="0" indent="0" algn="r">
              <a:lnSpc>
                <a:spcPct val="170000"/>
              </a:lnSpc>
              <a:buNone/>
            </a:pPr>
            <a:r>
              <a:rPr lang="tr-TR" sz="1500" dirty="0"/>
              <a:t>Teknik Eğitim Fakültesi</a:t>
            </a:r>
          </a:p>
          <a:p>
            <a:pPr marL="0" indent="0" algn="r">
              <a:lnSpc>
                <a:spcPct val="170000"/>
              </a:lnSpc>
              <a:buNone/>
            </a:pPr>
            <a:r>
              <a:rPr lang="tr-TR" sz="1500" dirty="0"/>
              <a:t>Teknoloji Fakültesi</a:t>
            </a:r>
          </a:p>
          <a:p>
            <a:pPr marL="0" indent="0" algn="r">
              <a:lnSpc>
                <a:spcPct val="170000"/>
              </a:lnSpc>
              <a:buNone/>
            </a:pPr>
            <a:r>
              <a:rPr lang="tr-TR" sz="1500" dirty="0"/>
              <a:t>Tıp Fakültesi</a:t>
            </a:r>
          </a:p>
          <a:p>
            <a:pPr marL="0" indent="0" algn="r">
              <a:lnSpc>
                <a:spcPct val="170000"/>
              </a:lnSpc>
              <a:buNone/>
            </a:pPr>
            <a:r>
              <a:rPr lang="tr-TR" sz="1500" dirty="0"/>
              <a:t>Turizm Fakültesi</a:t>
            </a:r>
          </a:p>
          <a:p>
            <a:pPr marL="0" indent="0" algn="r">
              <a:lnSpc>
                <a:spcPct val="170000"/>
              </a:lnSpc>
              <a:buNone/>
            </a:pPr>
            <a:r>
              <a:rPr lang="tr-TR" sz="1500" dirty="0"/>
              <a:t>Uygulamalı Bilimler Fakültesi</a:t>
            </a:r>
          </a:p>
          <a:p>
            <a:pPr marL="0" indent="0" algn="r">
              <a:lnSpc>
                <a:spcPct val="170000"/>
              </a:lnSpc>
              <a:buNone/>
            </a:pPr>
            <a:r>
              <a:rPr lang="tr-TR" sz="15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Öğrenci kartına yemekhanede, Ay Kafe’de bulunan para yükleme </a:t>
            </a:r>
            <a:r>
              <a:rPr lang="tr-TR" sz="1800" dirty="0" err="1"/>
              <a:t>standlarından</a:t>
            </a:r>
            <a:r>
              <a:rPr lang="tr-TR" sz="1800" dirty="0"/>
              <a:t> ve </a:t>
            </a:r>
            <a:r>
              <a:rPr lang="tr-TR" sz="1800" dirty="0" smtClean="0"/>
              <a:t>Halkbank Kampüste </a:t>
            </a:r>
            <a:r>
              <a:rPr lang="tr-TR" sz="1800" dirty="0"/>
              <a:t>uygulaması üzerinden para yükleyebilirsiniz. Tabldot yemek ücreti: </a:t>
            </a:r>
            <a:r>
              <a:rPr lang="tr-TR" sz="1800" dirty="0" smtClean="0"/>
              <a:t>15 </a:t>
            </a:r>
            <a:r>
              <a:rPr lang="tr-TR" sz="1800" dirty="0"/>
              <a:t>liradır.</a:t>
            </a:r>
          </a:p>
          <a:p>
            <a:pPr marL="0" indent="0">
              <a:buNone/>
            </a:pPr>
            <a:r>
              <a:rPr lang="tr-TR" sz="1800" dirty="0"/>
              <a:t>Üniversitemizde her yıl 1000 öğrenciye yemek bursu verilmektedir. </a:t>
            </a:r>
          </a:p>
          <a:p>
            <a:pPr marL="0" indent="0">
              <a:buNone/>
            </a:pPr>
            <a:r>
              <a:rPr lang="tr-TR" sz="1800" b="1" dirty="0"/>
              <a:t>Yemek bursu: </a:t>
            </a:r>
            <a:r>
              <a:rPr lang="tr-TR" sz="1800" u="sng" dirty="0">
                <a:hlinkClick r:id="rId2"/>
              </a:rPr>
              <a:t>https://pusula.pau.edu.tr/Login.aspx</a:t>
            </a:r>
            <a:r>
              <a:rPr lang="tr-TR" sz="1800" dirty="0"/>
              <a:t> sitesinden SKS Bilgi Sistemi’nden başvurunu yapabilirsiniz. Yemek bursu için PAÜ </a:t>
            </a:r>
            <a:r>
              <a:rPr lang="tr-TR" sz="1800" dirty="0" err="1"/>
              <a:t>Anasayfadaki</a:t>
            </a:r>
            <a:r>
              <a:rPr lang="tr-TR" sz="1800" dirty="0"/>
              <a:t>  duyuruları takip ediniz.</a:t>
            </a:r>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60</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62</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64</a:t>
            </a:fld>
            <a:endParaRPr lang="tr-TR"/>
          </a:p>
        </p:txBody>
      </p:sp>
      <p:pic>
        <p:nvPicPr>
          <p:cNvPr id="7" name="Resim 6">
            <a:extLst>
              <a:ext uri="{FF2B5EF4-FFF2-40B4-BE49-F238E27FC236}">
                <a16:creationId xmlns:a16="http://schemas.microsoft.com/office/drawing/2014/main"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a16="http://schemas.microsoft.com/office/drawing/2014/main"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dirty="0">
                <a:latin typeface="+mj-lt"/>
                <a:ea typeface="+mj-ea"/>
                <a:cs typeface="+mj-cs"/>
              </a:rPr>
              <a:t>KAFEBÜS</a:t>
            </a: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65</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66</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67</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585323"/>
          </a:xfrm>
          <a:prstGeom prst="rect">
            <a:avLst/>
          </a:prstGeom>
          <a:noFill/>
        </p:spPr>
        <p:txBody>
          <a:bodyPr wrap="square" rtlCol="0">
            <a:spAutoFit/>
          </a:bodyPr>
          <a:lstStyle/>
          <a:p>
            <a:r>
              <a:rPr lang="tr-TR" dirty="0"/>
              <a:t>Kampüsteki 11 ayrı noktaya, geri dönüşümün sağlanabilmesi için kartla çalışan atık toplama makineleri kuruldu. </a:t>
            </a:r>
          </a:p>
          <a:p>
            <a:endParaRPr lang="tr-TR" dirty="0"/>
          </a:p>
          <a:p>
            <a:r>
              <a:rPr lang="tr-TR" dirty="0" err="1"/>
              <a:t>Atıkmatikler</a:t>
            </a:r>
            <a:r>
              <a:rPr lang="tr-TR" dirty="0"/>
              <a:t> içine atlan her cam, plastik ve metal için bir puan kazandırıyor. Kazanılan puanlar, okullardaki kantin ve kafelerde kullanılabiliyor.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68</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69</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a:t>
            </a:r>
            <a:r>
              <a:rPr lang="tr-TR" i="1" dirty="0" smtClean="0"/>
              <a:t>OYUNCULAR</a:t>
            </a:r>
            <a:r>
              <a:rPr lang="tr-TR" i="1" dirty="0"/>
              <a:t>»</a:t>
            </a:r>
            <a:endParaRPr lang="tr-TR" dirty="0"/>
          </a:p>
        </p:txBody>
      </p:sp>
      <p:pic>
        <p:nvPicPr>
          <p:cNvPr id="6" name="Resim 5">
            <a:extLst>
              <a:ext uri="{FF2B5EF4-FFF2-40B4-BE49-F238E27FC236}">
                <a16:creationId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71</a:t>
            </a:fld>
            <a:endParaRPr lang="tr-TR" dirty="0"/>
          </a:p>
        </p:txBody>
      </p:sp>
      <p:sp>
        <p:nvSpPr>
          <p:cNvPr id="3" name="Dikdörtgen 2"/>
          <p:cNvSpPr/>
          <p:nvPr/>
        </p:nvSpPr>
        <p:spPr>
          <a:xfrm>
            <a:off x="5342964" y="392182"/>
            <a:ext cx="5665695" cy="707886"/>
          </a:xfrm>
          <a:prstGeom prst="rect">
            <a:avLst/>
          </a:prstGeom>
        </p:spPr>
        <p:txBody>
          <a:bodyPr wrap="square">
            <a:spAutoFit/>
          </a:bodyPr>
          <a:lstStyle/>
          <a:p>
            <a:r>
              <a:rPr lang="tr-TR" sz="4000" dirty="0"/>
              <a:t>ÖĞRENCİ KATILIMI</a:t>
            </a:r>
          </a:p>
        </p:txBody>
      </p:sp>
      <p:pic>
        <p:nvPicPr>
          <p:cNvPr id="4" name="Resim 3">
            <a:extLst>
              <a:ext uri="{FF2B5EF4-FFF2-40B4-BE49-F238E27FC236}">
                <a16:creationId xmlns:a16="http://schemas.microsoft.com/office/drawing/2014/main" id="{D855472F-857F-49A7-BDA3-3795F38146B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45718" y="1314747"/>
            <a:ext cx="5137299" cy="4436758"/>
          </a:xfrm>
          <a:prstGeom prst="rect">
            <a:avLst/>
          </a:prstGeom>
        </p:spPr>
      </p:pic>
      <p:sp>
        <p:nvSpPr>
          <p:cNvPr id="5" name="İçerik Yer Tutucusu 2">
            <a:extLst>
              <a:ext uri="{FF2B5EF4-FFF2-40B4-BE49-F238E27FC236}">
                <a16:creationId xmlns:a16="http://schemas.microsoft.com/office/drawing/2014/main" id="{14FF0742-3D5F-4D18-B5B2-C7614CE2418E}"/>
              </a:ext>
            </a:extLst>
          </p:cNvPr>
          <p:cNvSpPr txBox="1">
            <a:spLocks/>
          </p:cNvSpPr>
          <p:nvPr/>
        </p:nvSpPr>
        <p:spPr>
          <a:xfrm>
            <a:off x="696491" y="1835078"/>
            <a:ext cx="5099180" cy="438988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smtClean="0"/>
              <a:t>Öğrenci Temsilcilikleri</a:t>
            </a:r>
          </a:p>
          <a:p>
            <a:pPr marL="285750" indent="-285750">
              <a:lnSpc>
                <a:spcPct val="150000"/>
              </a:lnSpc>
              <a:buFont typeface="Wingdings" panose="05000000000000000000" pitchFamily="2" charset="2"/>
              <a:buChar char="ü"/>
            </a:pPr>
            <a:r>
              <a:rPr lang="tr-TR" smtClean="0"/>
              <a:t>Fakülte/Bölüm Program Değerlendirme Komiteleri</a:t>
            </a:r>
          </a:p>
          <a:p>
            <a:pPr marL="285750" indent="-285750">
              <a:lnSpc>
                <a:spcPct val="150000"/>
              </a:lnSpc>
              <a:buFont typeface="Wingdings" panose="05000000000000000000" pitchFamily="2" charset="2"/>
              <a:buChar char="ü"/>
            </a:pPr>
            <a:r>
              <a:rPr lang="tr-TR" smtClean="0"/>
              <a:t>Fakülte/Bölüm Kurulları</a:t>
            </a:r>
          </a:p>
          <a:p>
            <a:pPr marL="285750" indent="-285750">
              <a:lnSpc>
                <a:spcPct val="150000"/>
              </a:lnSpc>
              <a:buFont typeface="Wingdings" panose="05000000000000000000" pitchFamily="2" charset="2"/>
              <a:buChar char="ü"/>
            </a:pPr>
            <a:r>
              <a:rPr lang="tr-TR" smtClean="0"/>
              <a:t>Bölüm Danışma Kurulları</a:t>
            </a:r>
          </a:p>
          <a:p>
            <a:pPr marL="285750" indent="-285750">
              <a:lnSpc>
                <a:spcPct val="150000"/>
              </a:lnSpc>
              <a:buFont typeface="Wingdings" panose="05000000000000000000" pitchFamily="2" charset="2"/>
              <a:buChar char="ü"/>
            </a:pPr>
            <a:r>
              <a:rPr lang="tr-TR" smtClean="0"/>
              <a:t>Kalite Komisyonu Öğrenci Temsilcisi</a:t>
            </a:r>
          </a:p>
          <a:p>
            <a:pPr marL="285750" indent="-285750">
              <a:lnSpc>
                <a:spcPct val="150000"/>
              </a:lnSpc>
              <a:buFont typeface="Wingdings" panose="05000000000000000000" pitchFamily="2" charset="2"/>
              <a:buChar char="ü"/>
            </a:pPr>
            <a:r>
              <a:rPr lang="tr-TR" smtClean="0"/>
              <a:t>Birim Kalite Komiteleri</a:t>
            </a:r>
          </a:p>
          <a:p>
            <a:pPr marL="285750" indent="-285750">
              <a:lnSpc>
                <a:spcPct val="150000"/>
              </a:lnSpc>
              <a:buFont typeface="Wingdings" panose="05000000000000000000" pitchFamily="2" charset="2"/>
              <a:buChar char="ü"/>
            </a:pPr>
            <a:r>
              <a:rPr lang="tr-TR" smtClean="0"/>
              <a:t>KAVDEM Kısmi Zamanlı Çalışma</a:t>
            </a:r>
            <a:endParaRPr lang="tr-TR" dirty="0"/>
          </a:p>
        </p:txBody>
      </p:sp>
      <p:sp>
        <p:nvSpPr>
          <p:cNvPr id="6" name="Dikdörtgen 5">
            <a:extLst>
              <a:ext uri="{FF2B5EF4-FFF2-40B4-BE49-F238E27FC236}">
                <a16:creationId xmlns:a16="http://schemas.microsoft.com/office/drawing/2014/main" id="{C46E597D-9729-4BEF-A597-794BF338C76E}"/>
              </a:ext>
            </a:extLst>
          </p:cNvPr>
          <p:cNvSpPr/>
          <p:nvPr/>
        </p:nvSpPr>
        <p:spPr>
          <a:xfrm>
            <a:off x="8134618" y="5566839"/>
            <a:ext cx="2699778" cy="369332"/>
          </a:xfrm>
          <a:prstGeom prst="rect">
            <a:avLst/>
          </a:prstGeom>
        </p:spPr>
        <p:txBody>
          <a:bodyPr wrap="none">
            <a:spAutoFit/>
          </a:bodyPr>
          <a:lstStyle/>
          <a:p>
            <a:r>
              <a:rPr lang="tr-TR" i="1" dirty="0"/>
              <a:t>«ÖĞRENCİ HER YERDE»</a:t>
            </a:r>
            <a:endParaRPr lang="tr-TR" dirty="0"/>
          </a:p>
        </p:txBody>
      </p:sp>
    </p:spTree>
    <p:extLst>
      <p:ext uri="{BB962C8B-B14F-4D97-AF65-F5344CB8AC3E}">
        <p14:creationId xmlns:p14="http://schemas.microsoft.com/office/powerpoint/2010/main" val="7073879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72</a:t>
            </a:fld>
            <a:endParaRPr lang="tr-TR"/>
          </a:p>
        </p:txBody>
      </p:sp>
      <p:sp>
        <p:nvSpPr>
          <p:cNvPr id="3" name="Unvan 1">
            <a:extLst>
              <a:ext uri="{FF2B5EF4-FFF2-40B4-BE49-F238E27FC236}">
                <a16:creationId xmlns:a16="http://schemas.microsoft.com/office/drawing/2014/main" id="{1A910938-AAC9-4ADC-AB4E-AA48621F1E10}"/>
              </a:ext>
            </a:extLst>
          </p:cNvPr>
          <p:cNvSpPr txBox="1">
            <a:spLocks/>
          </p:cNvSpPr>
          <p:nvPr/>
        </p:nvSpPr>
        <p:spPr>
          <a:xfrm>
            <a:off x="2792963" y="61228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mtClean="0"/>
              <a:t>ANKETLER</a:t>
            </a:r>
            <a:endParaRPr lang="tr-TR" dirty="0"/>
          </a:p>
        </p:txBody>
      </p:sp>
      <p:sp>
        <p:nvSpPr>
          <p:cNvPr id="4" name="İçerik Yer Tutucusu 2">
            <a:extLst>
              <a:ext uri="{FF2B5EF4-FFF2-40B4-BE49-F238E27FC236}">
                <a16:creationId xmlns:a16="http://schemas.microsoft.com/office/drawing/2014/main" id="{48DA286B-7AF5-46C7-8C80-0032C1DB2BB7}"/>
              </a:ext>
            </a:extLst>
          </p:cNvPr>
          <p:cNvSpPr txBox="1">
            <a:spLocks/>
          </p:cNvSpPr>
          <p:nvPr/>
        </p:nvSpPr>
        <p:spPr>
          <a:xfrm>
            <a:off x="685800" y="2054601"/>
            <a:ext cx="5257800" cy="402412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tr-TR" smtClean="0"/>
              <a:t>PUSULA Bilgi Sistemi</a:t>
            </a:r>
          </a:p>
          <a:p>
            <a:pPr lvl="1">
              <a:lnSpc>
                <a:spcPct val="200000"/>
              </a:lnSpc>
              <a:buFont typeface="Wingdings" panose="05000000000000000000" pitchFamily="2" charset="2"/>
              <a:buChar char="ü"/>
            </a:pPr>
            <a:r>
              <a:rPr lang="tr-TR" smtClean="0"/>
              <a:t>DERS DEĞERLENDİRME ANKETLERİ</a:t>
            </a:r>
          </a:p>
          <a:p>
            <a:pPr lvl="1">
              <a:lnSpc>
                <a:spcPct val="200000"/>
              </a:lnSpc>
              <a:buFont typeface="Wingdings" panose="05000000000000000000" pitchFamily="2" charset="2"/>
              <a:buChar char="ü"/>
            </a:pPr>
            <a:r>
              <a:rPr lang="tr-TR" smtClean="0"/>
              <a:t>DERS KAZANIMLARI ANKETİ</a:t>
            </a:r>
          </a:p>
          <a:p>
            <a:pPr lvl="1">
              <a:lnSpc>
                <a:spcPct val="200000"/>
              </a:lnSpc>
              <a:buFont typeface="Wingdings" panose="05000000000000000000" pitchFamily="2" charset="2"/>
              <a:buChar char="ü"/>
            </a:pPr>
            <a:r>
              <a:rPr lang="tr-TR" smtClean="0"/>
              <a:t>PROGRAM YETERLİLİKLERİ ANKETİ</a:t>
            </a:r>
          </a:p>
          <a:p>
            <a:pPr lvl="1">
              <a:lnSpc>
                <a:spcPct val="200000"/>
              </a:lnSpc>
              <a:buFont typeface="Wingdings" panose="05000000000000000000" pitchFamily="2" charset="2"/>
              <a:buChar char="ü"/>
            </a:pPr>
            <a:r>
              <a:rPr lang="tr-TR" smtClean="0"/>
              <a:t>AKTS İŞ YÜKÜ ANKETİ</a:t>
            </a:r>
          </a:p>
          <a:p>
            <a:pPr>
              <a:lnSpc>
                <a:spcPct val="200000"/>
              </a:lnSpc>
              <a:buFont typeface="Wingdings" panose="05000000000000000000" pitchFamily="2" charset="2"/>
              <a:buChar char="Ø"/>
            </a:pPr>
            <a:r>
              <a:rPr lang="tr-TR" smtClean="0"/>
              <a:t>ÖZDEĞERLENDİRME ANKETİ (YILLIK)</a:t>
            </a:r>
            <a:endParaRPr lang="tr-TR" dirty="0"/>
          </a:p>
        </p:txBody>
      </p:sp>
      <p:sp>
        <p:nvSpPr>
          <p:cNvPr id="5" name="İçerik Yer Tutucusu 2">
            <a:extLst>
              <a:ext uri="{FF2B5EF4-FFF2-40B4-BE49-F238E27FC236}">
                <a16:creationId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t>Aldığınız eğitim ve hizmetlerin kalitesini iyileştirmek, Üniversitemizin sürekli gelişimini sağlamak amacıyla görüşleriniz bizim için değerli…</a:t>
            </a:r>
          </a:p>
        </p:txBody>
      </p:sp>
      <p:pic>
        <p:nvPicPr>
          <p:cNvPr id="6" name="Resim 5">
            <a:extLst>
              <a:ext uri="{FF2B5EF4-FFF2-40B4-BE49-F238E27FC236}">
                <a16:creationId xmlns:a16="http://schemas.microsoft.com/office/drawing/2014/main" id="{1A128F04-80F2-40C3-AB4E-CB20F5E921A8}"/>
              </a:ext>
            </a:extLst>
          </p:cNvPr>
          <p:cNvPicPr>
            <a:picLocks noChangeAspect="1"/>
          </p:cNvPicPr>
          <p:nvPr/>
        </p:nvPicPr>
        <p:blipFill>
          <a:blip r:embed="rId3" cstate="print">
            <a:clrChange>
              <a:clrFrom>
                <a:srgbClr val="D6E7FB"/>
              </a:clrFrom>
              <a:clrTo>
                <a:srgbClr val="D6E7FB">
                  <a:alpha val="0"/>
                </a:srgbClr>
              </a:clrTo>
            </a:clrChange>
            <a:extLst>
              <a:ext uri="{28A0092B-C50C-407E-A947-70E740481C1C}">
                <a14:useLocalDpi xmlns:a14="http://schemas.microsoft.com/office/drawing/2010/main" val="0"/>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148731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73</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smtClean="0"/>
              <a:t>GENEL BİLDİRİM(ÖNERİ) SİSTEMİ</a:t>
            </a:r>
            <a:endParaRPr lang="tr-TR" sz="3600" dirty="0"/>
          </a:p>
        </p:txBody>
      </p:sp>
      <p:pic>
        <p:nvPicPr>
          <p:cNvPr id="4" name="Resim 3"/>
          <p:cNvPicPr>
            <a:picLocks noChangeAspect="1"/>
          </p:cNvPicPr>
          <p:nvPr/>
        </p:nvPicPr>
        <p:blipFill>
          <a:blip r:embed="rId2"/>
          <a:stretch>
            <a:fillRect/>
          </a:stretch>
        </p:blipFill>
        <p:spPr>
          <a:xfrm>
            <a:off x="251928" y="1424276"/>
            <a:ext cx="4154840" cy="3185046"/>
          </a:xfrm>
          <a:prstGeom prst="rect">
            <a:avLst/>
          </a:prstGeom>
        </p:spPr>
      </p:pic>
      <p:pic>
        <p:nvPicPr>
          <p:cNvPr id="5" name="Resim 4"/>
          <p:cNvPicPr>
            <a:picLocks noChangeAspect="1"/>
          </p:cNvPicPr>
          <p:nvPr/>
        </p:nvPicPr>
        <p:blipFill>
          <a:blip r:embed="rId3"/>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smtClean="0"/>
              <a:t>Üniversitede yaşadığınız deneyimlere yönelik istek, memnuniyet, öneri ya da şikayetlerinizi paylaşabilirsiniz…</a:t>
            </a:r>
          </a:p>
          <a:p>
            <a:pPr marL="0" indent="0">
              <a:buFont typeface="Arial" panose="020B0604020202020204" pitchFamily="34" charset="0"/>
              <a:buNone/>
            </a:pPr>
            <a:r>
              <a:rPr lang="tr-TR" smtClean="0">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74</a:t>
            </a:fld>
            <a:endParaRPr lang="tr-TR"/>
          </a:p>
        </p:txBody>
      </p:sp>
      <p:sp>
        <p:nvSpPr>
          <p:cNvPr id="3" name="Unvan 1">
            <a:extLst>
              <a:ext uri="{FF2B5EF4-FFF2-40B4-BE49-F238E27FC236}">
                <a16:creationId xmlns:a16="http://schemas.microsoft.com/office/drawing/2014/main" id="{2CA72B55-7BE7-4F26-B8D5-820EDF7C86C6}"/>
              </a:ext>
            </a:extLst>
          </p:cNvPr>
          <p:cNvSpPr txBox="1">
            <a:spLocks/>
          </p:cNvSpPr>
          <p:nvPr/>
        </p:nvSpPr>
        <p:spPr>
          <a:xfrm>
            <a:off x="2895600" y="76437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mtClean="0"/>
              <a:t>Akreditasyon nedir?</a:t>
            </a:r>
            <a:endParaRPr lang="tr-TR" dirty="0"/>
          </a:p>
        </p:txBody>
      </p:sp>
      <p:sp>
        <p:nvSpPr>
          <p:cNvPr id="4" name="İçerik Yer Tutucusu 2">
            <a:extLst>
              <a:ext uri="{FF2B5EF4-FFF2-40B4-BE49-F238E27FC236}">
                <a16:creationId xmlns:a16="http://schemas.microsoft.com/office/drawing/2014/main" id="{E59B3292-40BF-40C8-B9E0-06504C15B2E1}"/>
              </a:ext>
            </a:extLst>
          </p:cNvPr>
          <p:cNvSpPr txBox="1">
            <a:spLocks/>
          </p:cNvSpPr>
          <p:nvPr/>
        </p:nvSpPr>
        <p:spPr>
          <a:xfrm>
            <a:off x="654424" y="2169460"/>
            <a:ext cx="10851776" cy="404922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tr-TR" smtClean="0"/>
              <a:t>Yükseköğretim kurumlarının; eğitim ve öğretim, araştırma ve geliştirme, toplumsal katkı ve idari hizmet süreçlerindeki planlama, uygulama, izleme ve iyileştirme süreçlerinin nitel ve nicel olarak değerlendirilmesi ve belgelendirilmesidir. </a:t>
            </a:r>
          </a:p>
          <a:p>
            <a:r>
              <a:rPr lang="tr-TR" smtClean="0"/>
              <a:t>Kurumsal Akreditasyon Programı’na (KAP) ilişkin tam ve koşullu akreditasyon kararları YKS Yükseköğretim Programları ve Kontenjanları Kılavuzunda belirtilir.</a:t>
            </a:r>
          </a:p>
          <a:p>
            <a:pPr algn="just"/>
            <a:r>
              <a:rPr lang="tr-TR" smtClean="0"/>
              <a:t>Kalite güvencesi ve akreditasyon süreçlerinde başarı elde edilmesiyle birlikte, üniversitemizin ulusal ve uluslararası düzeyde tanınırlığı ve bilinirliği artacaktır. </a:t>
            </a:r>
          </a:p>
          <a:p>
            <a:pPr algn="just"/>
            <a:r>
              <a:rPr lang="tr-TR" smtClean="0"/>
              <a:t>Aynı zamanda iç kalite güvence sistemi belgelendirilmiş bir üniversiteden mezun olmak ulusal ve uluslararası düzeyde iş bulma imkanına katkı sağlayacaktır.</a:t>
            </a:r>
          </a:p>
          <a:p>
            <a:pPr algn="just"/>
            <a:r>
              <a:rPr lang="tr-TR" smtClean="0"/>
              <a:t>Detaylı bilgiler için </a:t>
            </a:r>
            <a:r>
              <a:rPr lang="tr-TR" smtClean="0">
                <a:hlinkClick r:id="rId2"/>
              </a:rPr>
              <a:t>tıklayınız.</a:t>
            </a:r>
            <a:endParaRPr lang="tr-TR" dirty="0"/>
          </a:p>
        </p:txBody>
      </p:sp>
    </p:spTree>
    <p:extLst>
      <p:ext uri="{BB962C8B-B14F-4D97-AF65-F5344CB8AC3E}">
        <p14:creationId xmlns:p14="http://schemas.microsoft.com/office/powerpoint/2010/main" val="14855569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75</a:t>
            </a:fld>
            <a:endParaRPr lang="tr-TR"/>
          </a:p>
        </p:txBody>
      </p:sp>
      <p:sp>
        <p:nvSpPr>
          <p:cNvPr id="3" name="Unvan 1"/>
          <p:cNvSpPr txBox="1">
            <a:spLocks/>
          </p:cNvSpPr>
          <p:nvPr/>
        </p:nvSpPr>
        <p:spPr>
          <a:xfrm>
            <a:off x="2788023" y="502863"/>
            <a:ext cx="9148482"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smtClean="0"/>
              <a:t>Yükseköğretim kalite kurulu (YÖKAK) Kurumsal Akreditasyon Programı</a:t>
            </a:r>
            <a:endParaRPr lang="tr-TR" sz="3200" dirty="0"/>
          </a:p>
        </p:txBody>
      </p:sp>
      <p:sp>
        <p:nvSpPr>
          <p:cNvPr id="4" name="İçerik Yer Tutucusu 2"/>
          <p:cNvSpPr txBox="1">
            <a:spLocks/>
          </p:cNvSpPr>
          <p:nvPr/>
        </p:nvSpPr>
        <p:spPr>
          <a:xfrm>
            <a:off x="649941" y="1687051"/>
            <a:ext cx="10950388" cy="447618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gn="just"/>
            <a:r>
              <a:rPr lang="tr-TR" smtClean="0"/>
              <a:t>Üniversitemiz bu yıl YÖKAK kurumsal Akreditasyon Programına dahil olmuştur.</a:t>
            </a:r>
          </a:p>
          <a:p>
            <a:pPr algn="just"/>
            <a:r>
              <a:rPr lang="tr-TR" smtClean="0"/>
              <a:t>Program kapsamında YÖKAK Değerlendiricileri üniversitemizi ziyaret ederek yönetici, personel ve öğrenciler ile görüşmeler gerçekleştirecektir.</a:t>
            </a:r>
          </a:p>
          <a:p>
            <a:pPr algn="just"/>
            <a:r>
              <a:rPr lang="tr-TR" smtClean="0"/>
              <a:t>Öğrencilerimizden beklentilerimiz;</a:t>
            </a:r>
          </a:p>
          <a:p>
            <a:pPr lvl="1" algn="just">
              <a:lnSpc>
                <a:spcPct val="100000"/>
              </a:lnSpc>
              <a:buFont typeface="Wingdings" panose="05000000000000000000" pitchFamily="2" charset="2"/>
              <a:buChar char="ü"/>
            </a:pPr>
            <a:r>
              <a:rPr lang="tr-TR" smtClean="0"/>
              <a:t>Biriminiz web sitesini, öğrenci menüsü ve Kalite Güvencesi menüsünü incelemeniz,</a:t>
            </a:r>
          </a:p>
          <a:p>
            <a:pPr lvl="1" algn="just">
              <a:lnSpc>
                <a:spcPct val="100000"/>
              </a:lnSpc>
              <a:buFont typeface="Wingdings" panose="05000000000000000000" pitchFamily="2" charset="2"/>
              <a:buChar char="ü"/>
            </a:pPr>
            <a:r>
              <a:rPr lang="tr-TR" smtClean="0"/>
              <a:t>Üniversitemiz Kalite Komisyonu, KAVDEM, Birim Kalite Komiteleri, Kalite ve Sürekli Gelişim Topluluğu ve faaliyetlerinden haberdar olmanız,</a:t>
            </a:r>
          </a:p>
          <a:p>
            <a:pPr lvl="1" algn="just">
              <a:lnSpc>
                <a:spcPct val="100000"/>
              </a:lnSpc>
              <a:buFont typeface="Wingdings" panose="05000000000000000000" pitchFamily="2" charset="2"/>
              <a:buChar char="ü"/>
            </a:pPr>
            <a:r>
              <a:rPr lang="tr-TR" smtClean="0"/>
              <a:t>Danışmanınızı bilmeniz ve iletişim halinde olmanız,</a:t>
            </a:r>
          </a:p>
          <a:p>
            <a:pPr lvl="1" algn="just">
              <a:lnSpc>
                <a:spcPct val="100000"/>
              </a:lnSpc>
              <a:buFont typeface="Wingdings" panose="05000000000000000000" pitchFamily="2" charset="2"/>
              <a:buChar char="ü"/>
            </a:pPr>
            <a:r>
              <a:rPr lang="tr-TR" smtClean="0"/>
              <a:t>Eğitim Destek Sisteminde ORY 101 kodlu ders içeriğindeki bilgilendirme sunumunu incelemeniz,</a:t>
            </a:r>
          </a:p>
          <a:p>
            <a:pPr lvl="1" algn="just">
              <a:lnSpc>
                <a:spcPct val="100000"/>
              </a:lnSpc>
              <a:buFont typeface="Wingdings" panose="05000000000000000000" pitchFamily="2" charset="2"/>
              <a:buChar char="ü"/>
            </a:pPr>
            <a:r>
              <a:rPr lang="tr-TR" smtClean="0"/>
              <a:t>Pusula Bilgi Sisteminde yer alan bu sunumda da belirtilen öğrenci anketlerinden haberdar olmanız,</a:t>
            </a:r>
          </a:p>
          <a:p>
            <a:pPr lvl="1" algn="just">
              <a:lnSpc>
                <a:spcPct val="100000"/>
              </a:lnSpc>
              <a:buFont typeface="Wingdings" panose="05000000000000000000" pitchFamily="2" charset="2"/>
              <a:buChar char="ü"/>
            </a:pPr>
            <a:r>
              <a:rPr lang="tr-TR" smtClean="0"/>
              <a:t>Üniversitemiz 2022 Kurum İç Değerlendirme Raporundan haberdar olmanız.</a:t>
            </a:r>
          </a:p>
          <a:p>
            <a:pPr lvl="1" algn="just">
              <a:lnSpc>
                <a:spcPct val="100000"/>
              </a:lnSpc>
              <a:buFont typeface="Wingdings" panose="05000000000000000000" pitchFamily="2" charset="2"/>
              <a:buChar char="ü"/>
            </a:pPr>
            <a:r>
              <a:rPr lang="tr-TR" smtClean="0"/>
              <a:t>KAP Broşürü için </a:t>
            </a:r>
            <a:r>
              <a:rPr lang="tr-TR" smtClean="0">
                <a:hlinkClick r:id="rId2"/>
              </a:rPr>
              <a:t>tıklayınız</a:t>
            </a:r>
            <a:r>
              <a:rPr lang="tr-TR" smtClean="0"/>
              <a:t>.</a:t>
            </a:r>
            <a:endParaRPr lang="tr-TR" dirty="0"/>
          </a:p>
        </p:txBody>
      </p:sp>
    </p:spTree>
    <p:extLst>
      <p:ext uri="{BB962C8B-B14F-4D97-AF65-F5344CB8AC3E}">
        <p14:creationId xmlns:p14="http://schemas.microsoft.com/office/powerpoint/2010/main" val="24407401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76</a:t>
            </a:fld>
            <a:endParaRPr lang="tr-TR"/>
          </a:p>
        </p:txBody>
      </p:sp>
      <p:sp>
        <p:nvSpPr>
          <p:cNvPr id="3" name="Metin kutusu 2">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5" name="İçerik Yer Tutucusu 1"/>
          <p:cNvSpPr txBox="1">
            <a:spLocks/>
          </p:cNvSpPr>
          <p:nvPr/>
        </p:nvSpPr>
        <p:spPr>
          <a:xfrm>
            <a:off x="6692348" y="4453378"/>
            <a:ext cx="4452730"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tr-TR" sz="3600" i="1" cap="all" dirty="0" smtClean="0">
                <a:latin typeface="+mj-lt"/>
                <a:ea typeface="+mj-ea"/>
                <a:cs typeface="+mj-cs"/>
              </a:rPr>
              <a:t>Oryantasyon programı</a:t>
            </a:r>
          </a:p>
          <a:p>
            <a:pPr marL="0" indent="0" algn="ctr">
              <a:buFont typeface="Arial" panose="020B0604020202020204" pitchFamily="34" charset="0"/>
              <a:buNone/>
            </a:pPr>
            <a:r>
              <a:rPr lang="tr-TR" sz="3600" i="1" cap="all" dirty="0" smtClean="0">
                <a:latin typeface="+mj-lt"/>
                <a:ea typeface="+mj-ea"/>
                <a:cs typeface="+mj-cs"/>
              </a:rPr>
              <a:t>ile ilgili Ayrıntılı bilgi için</a:t>
            </a:r>
          </a:p>
          <a:p>
            <a:pPr marL="0" indent="0" algn="ctr">
              <a:buFont typeface="Arial" panose="020B0604020202020204" pitchFamily="34" charset="0"/>
              <a:buNone/>
            </a:pPr>
            <a:r>
              <a:rPr lang="tr-TR" sz="3600" b="1" i="1" cap="all" dirty="0" smtClean="0">
                <a:latin typeface="+mj-lt"/>
                <a:ea typeface="+mj-ea"/>
                <a:cs typeface="+mj-cs"/>
                <a:hlinkClick r:id="rId4"/>
              </a:rPr>
              <a:t>www.pau.edu.tr/pdrem</a:t>
            </a:r>
            <a:endParaRPr lang="tr-TR" sz="3600" b="1" i="1" cap="all" dirty="0" smtClean="0">
              <a:latin typeface="+mj-lt"/>
              <a:ea typeface="+mj-ea"/>
              <a:cs typeface="+mj-cs"/>
            </a:endParaRPr>
          </a:p>
          <a:p>
            <a:pPr marL="0" indent="0" algn="ctr">
              <a:buFont typeface="Arial" panose="020B0604020202020204" pitchFamily="34" charset="0"/>
              <a:buNone/>
            </a:pPr>
            <a:endParaRPr lang="tr-TR" sz="3600" b="1" i="1" cap="all" dirty="0">
              <a:latin typeface="+mj-lt"/>
              <a:ea typeface="+mj-ea"/>
              <a:cs typeface="+mj-cs"/>
            </a:endParaRPr>
          </a:p>
        </p:txBody>
      </p:sp>
    </p:spTree>
    <p:extLst>
      <p:ext uri="{BB962C8B-B14F-4D97-AF65-F5344CB8AC3E}">
        <p14:creationId xmlns:p14="http://schemas.microsoft.com/office/powerpoint/2010/main" val="1020948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4777</TotalTime>
  <Words>3785</Words>
  <Application>Microsoft Office PowerPoint</Application>
  <PresentationFormat>Geniş ekran</PresentationFormat>
  <Paragraphs>640</Paragraphs>
  <Slides>76</Slides>
  <Notes>2</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76</vt:i4>
      </vt:variant>
    </vt:vector>
  </HeadingPairs>
  <TitlesOfParts>
    <vt:vector size="86" baseType="lpstr">
      <vt:lpstr>Arial</vt:lpstr>
      <vt:lpstr>Calibri</vt:lpstr>
      <vt:lpstr>Century Gothic</vt:lpstr>
      <vt:lpstr>inherit</vt:lpstr>
      <vt:lpstr>MV Boli</vt:lpstr>
      <vt:lpstr>Roboto</vt:lpstr>
      <vt:lpstr>Segoe Print</vt:lpstr>
      <vt:lpstr>Times New Roman</vt:lpstr>
      <vt:lpstr>Wingdings</vt:lpstr>
      <vt:lpstr>Uçak İzi</vt:lpstr>
      <vt:lpstr>PAMUKKALE ÜNİVERSİTESİ  oryantasyon programı 02-06 EKİM 2023</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Pdrem Pdrem</cp:lastModifiedBy>
  <cp:revision>371</cp:revision>
  <dcterms:modified xsi:type="dcterms:W3CDTF">2023-12-05T08:59:11Z</dcterms:modified>
</cp:coreProperties>
</file>