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78"/>
  </p:notesMasterIdLst>
  <p:handoutMasterIdLst>
    <p:handoutMasterId r:id="rId79"/>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278" r:id="rId55"/>
    <p:sldId id="411" r:id="rId56"/>
    <p:sldId id="413" r:id="rId57"/>
    <p:sldId id="388" r:id="rId58"/>
    <p:sldId id="403" r:id="rId59"/>
    <p:sldId id="412" r:id="rId60"/>
    <p:sldId id="283" r:id="rId61"/>
    <p:sldId id="374" r:id="rId62"/>
    <p:sldId id="386" r:id="rId63"/>
    <p:sldId id="375" r:id="rId64"/>
    <p:sldId id="385" r:id="rId65"/>
    <p:sldId id="404" r:id="rId66"/>
    <p:sldId id="423" r:id="rId67"/>
    <p:sldId id="415" r:id="rId68"/>
    <p:sldId id="421" r:id="rId69"/>
    <p:sldId id="416" r:id="rId70"/>
    <p:sldId id="424" r:id="rId71"/>
    <p:sldId id="425" r:id="rId72"/>
    <p:sldId id="426" r:id="rId73"/>
    <p:sldId id="431" r:id="rId74"/>
    <p:sldId id="427" r:id="rId75"/>
    <p:sldId id="428" r:id="rId76"/>
    <p:sldId id="430" r:id="rId77"/>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107" d="100"/>
          <a:sy n="107" d="100"/>
        </p:scale>
        <p:origin x="75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a:t>
          </a:r>
          <a:r>
            <a:rPr lang="tr-TR" dirty="0" smtClean="0"/>
            <a:t>Durmuş AKALIN</a:t>
          </a:r>
          <a:endParaRPr lang="tr-TR" dirty="0"/>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pt>
  </dgm:ptLst>
  <dgm:cxnLst>
    <dgm:cxn modelId="{424B38D6-B3C2-4B42-BC23-6ECDD9EB4467}" type="presOf" srcId="{2C96B739-9F97-46C0-B76A-2CB52DFE04E6}" destId="{4C22544B-E17B-4FC6-BCE1-BCFBCB2168D5}" srcOrd="0" destOrd="0" presId="urn:microsoft.com/office/officeart/2005/8/layout/hierarchy1"/>
    <dgm:cxn modelId="{E063F709-AECC-4CC4-A8B9-6DA5209E9054}" type="presOf" srcId="{F35B3B63-A517-43E2-B8F4-D4F24259DAD0}" destId="{4B10727F-1291-4BCB-9E65-61C5D28F851F}" srcOrd="0" destOrd="0" presId="urn:microsoft.com/office/officeart/2005/8/layout/hierarchy1"/>
    <dgm:cxn modelId="{E5679BCF-EDB7-4E7A-97C3-7FF0C395B05B}" type="presOf" srcId="{987259EA-9F13-4A73-A7BD-F7855D780085}" destId="{B7709C76-3FD9-417D-B1B8-51B9EB1CB2C6}"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2DDA6B1E-31BC-416A-8232-268498B35941}"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61817055-9031-4958-AA49-8CB7408AE70A}" type="presOf" srcId="{3ADE898B-3499-4786-A297-02479B17B3A6}" destId="{B72984D9-24C2-4724-8522-BEC87656CF6C}"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a:t>
          </a:r>
          <a:r>
            <a:rPr lang="tr-TR" sz="1400" kern="1200" dirty="0" smtClean="0"/>
            <a:t>Durmuş AKALIN</a:t>
          </a:r>
          <a:endParaRPr lang="tr-TR" sz="1400" kern="1200" dirty="0"/>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5.12.2023</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5.12.2023</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71</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72</a:t>
            </a:fld>
            <a:endParaRPr lang="tr-TR"/>
          </a:p>
        </p:txBody>
      </p:sp>
    </p:spTree>
    <p:extLst>
      <p:ext uri="{BB962C8B-B14F-4D97-AF65-F5344CB8AC3E}">
        <p14:creationId xmlns:p14="http://schemas.microsoft.com/office/powerpoint/2010/main" val="333629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5.12.2023</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5.12.2023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5.12.2023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5.12.2023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5.12.2023</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5.12.2023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5.12.2023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5.12.2023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5.12.2023</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5.12.2023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5.12.2023</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5.12.2023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5.12.2023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5.12.2023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5.12.2023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5.12.2023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5.12.2023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5.12.2023</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5.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4.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image" Target="../media/image105.jpeg"/><Relationship Id="rId7" Type="http://schemas.openxmlformats.org/officeDocument/2006/relationships/image" Target="../media/image109.jp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111.png"/></Relationships>
</file>

<file path=ppt/slides/_rels/slide65.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g"/><Relationship Id="rId1" Type="http://schemas.openxmlformats.org/officeDocument/2006/relationships/slideLayout" Target="../slideLayouts/slideLayout7.xml"/><Relationship Id="rId4" Type="http://schemas.microsoft.com/office/2007/relationships/hdphoto" Target="../media/hdphoto13.wdp"/></Relationships>
</file>

<file path=ppt/slides/_rels/slide69.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74.xml.rels><?xml version="1.0" encoding="UTF-8" standalone="yes"?>
<Relationships xmlns="http://schemas.openxmlformats.org/package/2006/relationships"><Relationship Id="rId2" Type="http://schemas.openxmlformats.org/officeDocument/2006/relationships/hyperlink" Target="https://api.yokak.gov.tr/Storage/AnnouncementFiles/12-05-2023/465/Kalite%20Elcisi%20El%20Kitabi%20(Surum%202.0).pdf" TargetMode="Externa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hyperlink" Target="https://d.pau.edu.tr/46eba191"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smtClean="0">
                <a:solidFill>
                  <a:srgbClr val="002060"/>
                </a:solidFill>
              </a:rPr>
              <a:t>02-06 EKİM 2023</a:t>
            </a:r>
            <a:endParaRPr lang="tr-TR" sz="2800" i="1" cap="none" dirty="0">
              <a:solidFill>
                <a:srgbClr val="002060"/>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smtClean="0"/>
              <a:t>İş </a:t>
            </a:r>
            <a:r>
              <a:rPr lang="tr-TR" sz="1400" dirty="0"/>
              <a:t>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smtClean="0"/>
              <a:t>Spor </a:t>
            </a:r>
            <a:r>
              <a:rPr lang="tr-TR" sz="1500"/>
              <a:t>Bilimleri </a:t>
            </a:r>
            <a:r>
              <a:rPr lang="tr-TR" sz="1500" smtClean="0"/>
              <a:t>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a:t>
            </a:r>
            <a:r>
              <a:rPr lang="tr-TR" sz="2800" dirty="0" smtClean="0"/>
              <a:t>2023 </a:t>
            </a:r>
            <a:r>
              <a:rPr lang="tr-TR" sz="2800" dirty="0"/>
              <a:t>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(26.09-28.09.2022)</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smtClean="0"/>
              <a:t>16-22 Eylül 2023</a:t>
            </a:r>
            <a:r>
              <a:rPr lang="tr-TR" sz="1800" dirty="0"/>
              <a:t>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smtClean="0"/>
              <a:t>48.708 Öğrenci</a:t>
            </a:r>
            <a:endParaRPr lang="tr-TR" dirty="0"/>
          </a:p>
          <a:p>
            <a:pPr marL="0" indent="0">
              <a:buNone/>
            </a:pPr>
            <a:r>
              <a:rPr lang="tr-TR" dirty="0" smtClean="0"/>
              <a:t>2196 Akademik </a:t>
            </a:r>
            <a:r>
              <a:rPr lang="tr-TR" dirty="0"/>
              <a:t>Personel</a:t>
            </a:r>
          </a:p>
          <a:p>
            <a:pPr marL="0" indent="0">
              <a:buNone/>
            </a:pPr>
            <a:r>
              <a:rPr lang="tr-TR" dirty="0" smtClean="0"/>
              <a:t>1990 İdari </a:t>
            </a:r>
            <a:r>
              <a:rPr lang="tr-TR" dirty="0"/>
              <a:t>Personel</a:t>
            </a:r>
          </a:p>
          <a:p>
            <a:pPr marL="0" indent="0">
              <a:buNone/>
            </a:pPr>
            <a:r>
              <a:rPr lang="tr-TR" dirty="0" smtClean="0"/>
              <a:t>20</a:t>
            </a:r>
            <a:r>
              <a:rPr lang="tr-TR" dirty="0" smtClean="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a:t>
            </a:r>
            <a:r>
              <a:rPr lang="tr-TR" sz="1800" dirty="0" smtClean="0"/>
              <a:t>174 </a:t>
            </a:r>
            <a:r>
              <a:rPr lang="tr-TR" sz="1800" dirty="0"/>
              <a:t>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1221944609"/>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271867127"/>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58</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59</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286251" y="1671638"/>
            <a:ext cx="7905750" cy="4957762"/>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t>İnsan ve Toplum </a:t>
            </a:r>
            <a:r>
              <a:rPr lang="tr-TR" sz="1500" dirty="0" smtClean="0"/>
              <a:t>Bilimleri </a:t>
            </a:r>
            <a:r>
              <a:rPr lang="tr-TR" sz="1500" dirty="0">
                <a:solidFill>
                  <a:schemeClr val="tx1"/>
                </a:solidFill>
              </a:rPr>
              <a:t>Fakültesi</a:t>
            </a:r>
          </a:p>
          <a:p>
            <a:pPr marL="0" indent="0" algn="r">
              <a:lnSpc>
                <a:spcPct val="170000"/>
              </a:lnSpc>
              <a:buNone/>
            </a:pPr>
            <a:r>
              <a:rPr lang="tr-TR" sz="1500" dirty="0">
                <a:solidFill>
                  <a:schemeClr val="tx1"/>
                </a:solidFill>
              </a:rPr>
              <a:t>Fen Fakültesi</a:t>
            </a:r>
          </a:p>
          <a:p>
            <a:pPr marL="0" indent="0" algn="r">
              <a:lnSpc>
                <a:spcPct val="170000"/>
              </a:lnSpc>
              <a:buNone/>
            </a:pPr>
            <a:r>
              <a:rPr lang="tr-TR" sz="1500" dirty="0"/>
              <a:t>Fizyoterapi ve Rehabilitasyon Fakültesi </a:t>
            </a:r>
            <a:endParaRPr lang="tr-TR" sz="1500" dirty="0">
              <a:solidFill>
                <a:schemeClr val="tx1"/>
              </a:solidFill>
            </a:endParaRP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a:t>
            </a:r>
            <a:r>
              <a:rPr lang="tr-TR" sz="1500" dirty="0" smtClean="0">
                <a:solidFill>
                  <a:schemeClr val="tx1"/>
                </a:solidFill>
              </a:rPr>
              <a:t>Fakültesi</a:t>
            </a:r>
          </a:p>
          <a:p>
            <a:pPr marL="0" indent="0" algn="r">
              <a:lnSpc>
                <a:spcPct val="170000"/>
              </a:lnSpc>
              <a:buNone/>
            </a:pPr>
            <a:r>
              <a:rPr lang="tr-TR" sz="1500" dirty="0" smtClean="0">
                <a:solidFill>
                  <a:schemeClr val="tx1"/>
                </a:solidFill>
              </a:rPr>
              <a:t>Mimarlık ve Tasarım Fakültesi</a:t>
            </a:r>
          </a:p>
          <a:p>
            <a:pPr marL="0" indent="0" algn="r">
              <a:lnSpc>
                <a:spcPct val="170000"/>
              </a:lnSpc>
              <a:buNone/>
            </a:pPr>
            <a:endParaRPr lang="tr-TR" sz="1500" dirty="0"/>
          </a:p>
          <a:p>
            <a:pPr marL="0" indent="0" algn="r">
              <a:lnSpc>
                <a:spcPct val="170000"/>
              </a:lnSpc>
              <a:buNone/>
            </a:pPr>
            <a:r>
              <a:rPr lang="tr-TR" sz="1500" dirty="0"/>
              <a:t>Mimarlık ve Tasarım Fakültesi</a:t>
            </a:r>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gn="r">
              <a:lnSpc>
                <a:spcPct val="170000"/>
              </a:lnSpc>
              <a:buNone/>
            </a:pPr>
            <a:r>
              <a:rPr lang="tr-TR" sz="15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a:t>
            </a:r>
            <a:r>
              <a:rPr lang="tr-TR" sz="1800" dirty="0" smtClean="0"/>
              <a:t>Halkbank Kampüste </a:t>
            </a:r>
            <a:r>
              <a:rPr lang="tr-TR" sz="1800" dirty="0"/>
              <a:t>uygulaması üzerinden para yükleyebilirsiniz. Tabldot yemek ücreti: </a:t>
            </a:r>
            <a:r>
              <a:rPr lang="tr-TR" sz="1800" dirty="0" smtClean="0"/>
              <a:t>15 </a:t>
            </a:r>
            <a:r>
              <a:rPr lang="tr-TR" sz="1800" dirty="0"/>
              <a:t>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60</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64</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66</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a:t>
            </a:r>
            <a:r>
              <a:rPr lang="tr-TR" i="1" dirty="0" smtClean="0"/>
              <a:t>OYUNCULAR</a:t>
            </a:r>
            <a:r>
              <a:rPr lang="tr-TR" i="1" dirty="0"/>
              <a:t>»</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71</a:t>
            </a:fld>
            <a:endParaRPr lang="tr-TR" dirty="0"/>
          </a:p>
        </p:txBody>
      </p:sp>
      <p:sp>
        <p:nvSpPr>
          <p:cNvPr id="3" name="Dikdörtgen 2"/>
          <p:cNvSpPr/>
          <p:nvPr/>
        </p:nvSpPr>
        <p:spPr>
          <a:xfrm>
            <a:off x="5342964" y="392182"/>
            <a:ext cx="5665695" cy="707886"/>
          </a:xfrm>
          <a:prstGeom prst="rect">
            <a:avLst/>
          </a:prstGeom>
        </p:spPr>
        <p:txBody>
          <a:bodyPr wrap="square">
            <a:spAutoFit/>
          </a:bodyPr>
          <a:lstStyle/>
          <a:p>
            <a:r>
              <a:rPr lang="tr-TR" sz="4000" dirty="0"/>
              <a:t>ÖĞRENCİ KATILIMI</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45718"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smtClean="0"/>
              <a:t>Öğrenci Temsilcilikleri</a:t>
            </a:r>
          </a:p>
          <a:p>
            <a:pPr marL="285750" indent="-285750">
              <a:lnSpc>
                <a:spcPct val="150000"/>
              </a:lnSpc>
              <a:buFont typeface="Wingdings" panose="05000000000000000000" pitchFamily="2" charset="2"/>
              <a:buChar char="ü"/>
            </a:pPr>
            <a:r>
              <a:rPr lang="tr-TR" smtClean="0"/>
              <a:t>Fakülte/Bölüm Program Değerlendirme Komiteleri</a:t>
            </a:r>
          </a:p>
          <a:p>
            <a:pPr marL="285750" indent="-285750">
              <a:lnSpc>
                <a:spcPct val="150000"/>
              </a:lnSpc>
              <a:buFont typeface="Wingdings" panose="05000000000000000000" pitchFamily="2" charset="2"/>
              <a:buChar char="ü"/>
            </a:pPr>
            <a:r>
              <a:rPr lang="tr-TR" smtClean="0"/>
              <a:t>Fakülte/Bölüm Kurulları</a:t>
            </a:r>
          </a:p>
          <a:p>
            <a:pPr marL="285750" indent="-285750">
              <a:lnSpc>
                <a:spcPct val="150000"/>
              </a:lnSpc>
              <a:buFont typeface="Wingdings" panose="05000000000000000000" pitchFamily="2" charset="2"/>
              <a:buChar char="ü"/>
            </a:pPr>
            <a:r>
              <a:rPr lang="tr-TR" smtClean="0"/>
              <a:t>Bölüm Danışma Kurulları</a:t>
            </a:r>
          </a:p>
          <a:p>
            <a:pPr marL="285750" indent="-285750">
              <a:lnSpc>
                <a:spcPct val="150000"/>
              </a:lnSpc>
              <a:buFont typeface="Wingdings" panose="05000000000000000000" pitchFamily="2" charset="2"/>
              <a:buChar char="ü"/>
            </a:pPr>
            <a:r>
              <a:rPr lang="tr-TR" smtClean="0"/>
              <a:t>Kalite Komisyonu Öğrenci Temsilcisi</a:t>
            </a:r>
          </a:p>
          <a:p>
            <a:pPr marL="285750" indent="-285750">
              <a:lnSpc>
                <a:spcPct val="150000"/>
              </a:lnSpc>
              <a:buFont typeface="Wingdings" panose="05000000000000000000" pitchFamily="2" charset="2"/>
              <a:buChar char="ü"/>
            </a:pPr>
            <a:r>
              <a:rPr lang="tr-TR" smtClean="0"/>
              <a:t>Birim Kalite Komiteleri</a:t>
            </a:r>
          </a:p>
          <a:p>
            <a:pPr marL="285750" indent="-285750">
              <a:lnSpc>
                <a:spcPct val="150000"/>
              </a:lnSpc>
              <a:buFont typeface="Wingdings" panose="05000000000000000000" pitchFamily="2" charset="2"/>
              <a:buChar char="ü"/>
            </a:pPr>
            <a:r>
              <a:rPr lang="tr-TR" smtClean="0"/>
              <a:t>KAVDEM Kısmi Zamanlı Çalışma</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72</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mtClean="0"/>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smtClean="0"/>
              <a:t>PUSULA Bilgi Sistemi</a:t>
            </a:r>
          </a:p>
          <a:p>
            <a:pPr lvl="1">
              <a:lnSpc>
                <a:spcPct val="200000"/>
              </a:lnSpc>
              <a:buFont typeface="Wingdings" panose="05000000000000000000" pitchFamily="2" charset="2"/>
              <a:buChar char="ü"/>
            </a:pPr>
            <a:r>
              <a:rPr lang="tr-TR" smtClean="0"/>
              <a:t>DERS DEĞERLENDİRME ANKETLERİ</a:t>
            </a:r>
          </a:p>
          <a:p>
            <a:pPr lvl="1">
              <a:lnSpc>
                <a:spcPct val="200000"/>
              </a:lnSpc>
              <a:buFont typeface="Wingdings" panose="05000000000000000000" pitchFamily="2" charset="2"/>
              <a:buChar char="ü"/>
            </a:pPr>
            <a:r>
              <a:rPr lang="tr-TR" smtClean="0"/>
              <a:t>DERS KAZANIMLARI ANKETİ</a:t>
            </a:r>
          </a:p>
          <a:p>
            <a:pPr lvl="1">
              <a:lnSpc>
                <a:spcPct val="200000"/>
              </a:lnSpc>
              <a:buFont typeface="Wingdings" panose="05000000000000000000" pitchFamily="2" charset="2"/>
              <a:buChar char="ü"/>
            </a:pPr>
            <a:r>
              <a:rPr lang="tr-TR" smtClean="0"/>
              <a:t>PROGRAM YETERLİLİKLERİ ANKETİ</a:t>
            </a:r>
          </a:p>
          <a:p>
            <a:pPr lvl="1">
              <a:lnSpc>
                <a:spcPct val="200000"/>
              </a:lnSpc>
              <a:buFont typeface="Wingdings" panose="05000000000000000000" pitchFamily="2" charset="2"/>
              <a:buChar char="ü"/>
            </a:pPr>
            <a:r>
              <a:rPr lang="tr-TR" smtClean="0"/>
              <a:t>AKTS İŞ YÜKÜ ANKETİ</a:t>
            </a:r>
          </a:p>
          <a:p>
            <a:pPr>
              <a:lnSpc>
                <a:spcPct val="200000"/>
              </a:lnSpc>
              <a:buFont typeface="Wingdings" panose="05000000000000000000" pitchFamily="2" charset="2"/>
              <a:buChar char="Ø"/>
            </a:pPr>
            <a:r>
              <a:rPr lang="tr-TR" smtClean="0"/>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73</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smtClean="0"/>
              <a:t>GENEL BİLDİRİM(ÖNERİ) SİSTEMİ</a:t>
            </a:r>
            <a:endParaRPr lang="tr-TR" sz="3600" dirty="0"/>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smtClean="0"/>
              <a:t>Üniversitede yaşadığınız deneyimlere yönelik istek, memnuniyet, öneri ya da şikayetlerinizi paylaşabilirsiniz…</a:t>
            </a:r>
          </a:p>
          <a:p>
            <a:pPr marL="0" indent="0">
              <a:buFont typeface="Arial" panose="020B0604020202020204" pitchFamily="34" charset="0"/>
              <a:buNone/>
            </a:pPr>
            <a:r>
              <a:rPr lang="tr-TR" smtClean="0">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74</a:t>
            </a:fld>
            <a:endParaRPr lang="tr-TR"/>
          </a:p>
        </p:txBody>
      </p:sp>
      <p:sp>
        <p:nvSpPr>
          <p:cNvPr id="3" name="Unvan 1">
            <a:extLst>
              <a:ext uri="{FF2B5EF4-FFF2-40B4-BE49-F238E27FC236}">
                <a16:creationId xmlns:a16="http://schemas.microsoft.com/office/drawing/2014/main" id="{2CA72B55-7BE7-4F26-B8D5-820EDF7C86C6}"/>
              </a:ext>
            </a:extLst>
          </p:cNvPr>
          <p:cNvSpPr txBox="1">
            <a:spLocks/>
          </p:cNvSpPr>
          <p:nvPr/>
        </p:nvSpPr>
        <p:spPr>
          <a:xfrm>
            <a:off x="2895600" y="76437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mtClean="0"/>
              <a:t>Akreditasyon nedir?</a:t>
            </a:r>
            <a:endParaRPr lang="tr-TR" dirty="0"/>
          </a:p>
        </p:txBody>
      </p:sp>
      <p:sp>
        <p:nvSpPr>
          <p:cNvPr id="4" name="İçerik Yer Tutucusu 2">
            <a:extLst>
              <a:ext uri="{FF2B5EF4-FFF2-40B4-BE49-F238E27FC236}">
                <a16:creationId xmlns:a16="http://schemas.microsoft.com/office/drawing/2014/main" id="{E59B3292-40BF-40C8-B9E0-06504C15B2E1}"/>
              </a:ext>
            </a:extLst>
          </p:cNvPr>
          <p:cNvSpPr txBox="1">
            <a:spLocks/>
          </p:cNvSpPr>
          <p:nvPr/>
        </p:nvSpPr>
        <p:spPr>
          <a:xfrm>
            <a:off x="654424" y="2169460"/>
            <a:ext cx="10851776" cy="404922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tr-TR" smtClean="0"/>
              <a:t>Yükseköğretim kurumlarının; eğitim ve öğretim, araştırma ve geliştirme, toplumsal katkı ve idari hizmet süreçlerindeki planlama, uygulama, izleme ve iyileştirme süreçlerinin nitel ve nicel olarak değerlendirilmesi ve belgelendirilmesidir. </a:t>
            </a:r>
          </a:p>
          <a:p>
            <a:r>
              <a:rPr lang="tr-TR" smtClean="0"/>
              <a:t>Kurumsal Akreditasyon Programı’na (KAP) ilişkin tam ve koşullu akreditasyon kararları YKS Yükseköğretim Programları ve Kontenjanları Kılavuzunda belirtilir.</a:t>
            </a:r>
          </a:p>
          <a:p>
            <a:pPr algn="just"/>
            <a:r>
              <a:rPr lang="tr-TR" smtClean="0"/>
              <a:t>Kalite güvencesi ve akreditasyon süreçlerinde başarı elde edilmesiyle birlikte, üniversitemizin ulusal ve uluslararası düzeyde tanınırlığı ve bilinirliği artacaktır. </a:t>
            </a:r>
          </a:p>
          <a:p>
            <a:pPr algn="just"/>
            <a:r>
              <a:rPr lang="tr-TR" smtClean="0"/>
              <a:t>Aynı zamanda iç kalite güvence sistemi belgelendirilmiş bir üniversiteden mezun olmak ulusal ve uluslararası düzeyde iş bulma imkanına katkı sağlayacaktır.</a:t>
            </a:r>
          </a:p>
          <a:p>
            <a:pPr algn="just"/>
            <a:r>
              <a:rPr lang="tr-TR" smtClean="0"/>
              <a:t>Detaylı bilgiler için </a:t>
            </a:r>
            <a:r>
              <a:rPr lang="tr-TR" smtClean="0">
                <a:hlinkClick r:id="rId2"/>
              </a:rPr>
              <a:t>tıklayınız.</a:t>
            </a:r>
            <a:endParaRPr lang="tr-TR" dirty="0"/>
          </a:p>
        </p:txBody>
      </p:sp>
    </p:spTree>
    <p:extLst>
      <p:ext uri="{BB962C8B-B14F-4D97-AF65-F5344CB8AC3E}">
        <p14:creationId xmlns:p14="http://schemas.microsoft.com/office/powerpoint/2010/main" val="14855569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3" name="Unvan 1"/>
          <p:cNvSpPr txBox="1">
            <a:spLocks/>
          </p:cNvSpPr>
          <p:nvPr/>
        </p:nvSpPr>
        <p:spPr>
          <a:xfrm>
            <a:off x="2788023" y="502863"/>
            <a:ext cx="9148482"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smtClean="0"/>
              <a:t>Yükseköğretim kalite kurulu (YÖKAK) Kurumsal Akreditasyon Programı</a:t>
            </a:r>
            <a:endParaRPr lang="tr-TR" sz="3200" dirty="0"/>
          </a:p>
        </p:txBody>
      </p:sp>
      <p:sp>
        <p:nvSpPr>
          <p:cNvPr id="4" name="İçerik Yer Tutucusu 2"/>
          <p:cNvSpPr txBox="1">
            <a:spLocks/>
          </p:cNvSpPr>
          <p:nvPr/>
        </p:nvSpPr>
        <p:spPr>
          <a:xfrm>
            <a:off x="649941" y="1687051"/>
            <a:ext cx="10950388" cy="4476184"/>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just"/>
            <a:r>
              <a:rPr lang="tr-TR" smtClean="0"/>
              <a:t>Üniversitemiz bu yıl YÖKAK kurumsal Akreditasyon Programına dahil olmuştur.</a:t>
            </a:r>
          </a:p>
          <a:p>
            <a:pPr algn="just"/>
            <a:r>
              <a:rPr lang="tr-TR" smtClean="0"/>
              <a:t>Program kapsamında YÖKAK Değerlendiricileri üniversitemizi ziyaret ederek yönetici, personel ve öğrenciler ile görüşmeler gerçekleştirecektir.</a:t>
            </a:r>
          </a:p>
          <a:p>
            <a:pPr algn="just"/>
            <a:r>
              <a:rPr lang="tr-TR" smtClean="0"/>
              <a:t>Öğrencilerimizden beklentilerimiz;</a:t>
            </a:r>
          </a:p>
          <a:p>
            <a:pPr lvl="1" algn="just">
              <a:lnSpc>
                <a:spcPct val="100000"/>
              </a:lnSpc>
              <a:buFont typeface="Wingdings" panose="05000000000000000000" pitchFamily="2" charset="2"/>
              <a:buChar char="ü"/>
            </a:pPr>
            <a:r>
              <a:rPr lang="tr-TR" smtClean="0"/>
              <a:t>Biriminiz web sitesini, öğrenci menüsü ve Kalite Güvencesi menüsünü incelemeniz,</a:t>
            </a:r>
          </a:p>
          <a:p>
            <a:pPr lvl="1" algn="just">
              <a:lnSpc>
                <a:spcPct val="100000"/>
              </a:lnSpc>
              <a:buFont typeface="Wingdings" panose="05000000000000000000" pitchFamily="2" charset="2"/>
              <a:buChar char="ü"/>
            </a:pPr>
            <a:r>
              <a:rPr lang="tr-TR" smtClean="0"/>
              <a:t>Üniversitemiz Kalite Komisyonu, KAVDEM, Birim Kalite Komiteleri, Kalite ve Sürekli Gelişim Topluluğu ve faaliyetlerinden haberdar olmanız,</a:t>
            </a:r>
          </a:p>
          <a:p>
            <a:pPr lvl="1" algn="just">
              <a:lnSpc>
                <a:spcPct val="100000"/>
              </a:lnSpc>
              <a:buFont typeface="Wingdings" panose="05000000000000000000" pitchFamily="2" charset="2"/>
              <a:buChar char="ü"/>
            </a:pPr>
            <a:r>
              <a:rPr lang="tr-TR" smtClean="0"/>
              <a:t>Danışmanınızı bilmeniz ve iletişim halinde olmanız,</a:t>
            </a:r>
          </a:p>
          <a:p>
            <a:pPr lvl="1" algn="just">
              <a:lnSpc>
                <a:spcPct val="100000"/>
              </a:lnSpc>
              <a:buFont typeface="Wingdings" panose="05000000000000000000" pitchFamily="2" charset="2"/>
              <a:buChar char="ü"/>
            </a:pPr>
            <a:r>
              <a:rPr lang="tr-TR" smtClean="0"/>
              <a:t>Eğitim Destek Sisteminde ORY 101 kodlu ders içeriğindeki bilgilendirme sunumunu incelemeniz,</a:t>
            </a:r>
          </a:p>
          <a:p>
            <a:pPr lvl="1" algn="just">
              <a:lnSpc>
                <a:spcPct val="100000"/>
              </a:lnSpc>
              <a:buFont typeface="Wingdings" panose="05000000000000000000" pitchFamily="2" charset="2"/>
              <a:buChar char="ü"/>
            </a:pPr>
            <a:r>
              <a:rPr lang="tr-TR" smtClean="0"/>
              <a:t>Pusula Bilgi Sisteminde yer alan bu sunumda da belirtilen öğrenci anketlerinden haberdar olmanız,</a:t>
            </a:r>
          </a:p>
          <a:p>
            <a:pPr lvl="1" algn="just">
              <a:lnSpc>
                <a:spcPct val="100000"/>
              </a:lnSpc>
              <a:buFont typeface="Wingdings" panose="05000000000000000000" pitchFamily="2" charset="2"/>
              <a:buChar char="ü"/>
            </a:pPr>
            <a:r>
              <a:rPr lang="tr-TR" smtClean="0"/>
              <a:t>Üniversitemiz 2022 Kurum İç Değerlendirme Raporundan haberdar olmanız.</a:t>
            </a:r>
          </a:p>
          <a:p>
            <a:pPr lvl="1" algn="just">
              <a:lnSpc>
                <a:spcPct val="100000"/>
              </a:lnSpc>
              <a:buFont typeface="Wingdings" panose="05000000000000000000" pitchFamily="2" charset="2"/>
              <a:buChar char="ü"/>
            </a:pPr>
            <a:r>
              <a:rPr lang="tr-TR" smtClean="0"/>
              <a:t>KAP Broşürü için </a:t>
            </a:r>
            <a:r>
              <a:rPr lang="tr-TR" smtClean="0">
                <a:hlinkClick r:id="rId2"/>
              </a:rPr>
              <a:t>tıklayınız</a:t>
            </a:r>
            <a:r>
              <a:rPr lang="tr-TR" smtClean="0"/>
              <a:t>.</a:t>
            </a:r>
            <a:endParaRPr lang="tr-TR" dirty="0"/>
          </a:p>
        </p:txBody>
      </p:sp>
    </p:spTree>
    <p:extLst>
      <p:ext uri="{BB962C8B-B14F-4D97-AF65-F5344CB8AC3E}">
        <p14:creationId xmlns:p14="http://schemas.microsoft.com/office/powerpoint/2010/main" val="24407401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76</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smtClean="0">
                <a:latin typeface="+mj-lt"/>
                <a:ea typeface="+mj-ea"/>
                <a:cs typeface="+mj-cs"/>
              </a:rPr>
              <a:t>Oryantasyon programı</a:t>
            </a:r>
          </a:p>
          <a:p>
            <a:pPr marL="0" indent="0" algn="ctr">
              <a:buFont typeface="Arial" panose="020B0604020202020204" pitchFamily="34" charset="0"/>
              <a:buNone/>
            </a:pPr>
            <a:r>
              <a:rPr lang="tr-TR" sz="3600" i="1" cap="all" dirty="0" smtClean="0">
                <a:latin typeface="+mj-lt"/>
                <a:ea typeface="+mj-ea"/>
                <a:cs typeface="+mj-cs"/>
              </a:rPr>
              <a:t>ile ilgili Ayrıntılı bilgi için</a:t>
            </a:r>
          </a:p>
          <a:p>
            <a:pPr marL="0" indent="0" algn="ctr">
              <a:buFont typeface="Arial" panose="020B0604020202020204" pitchFamily="34" charset="0"/>
              <a:buNone/>
            </a:pPr>
            <a:r>
              <a:rPr lang="tr-TR" sz="3600" b="1" i="1" cap="all" dirty="0" smtClean="0">
                <a:latin typeface="+mj-lt"/>
                <a:ea typeface="+mj-ea"/>
                <a:cs typeface="+mj-cs"/>
                <a:hlinkClick r:id="rId4"/>
              </a:rPr>
              <a:t>www.pau.edu.tr/pdrem</a:t>
            </a:r>
            <a:endParaRPr lang="tr-TR" sz="3600" b="1" i="1" cap="all" dirty="0" smtClean="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4777</TotalTime>
  <Words>3785</Words>
  <Application>Microsoft Office PowerPoint</Application>
  <PresentationFormat>Geniş ekran</PresentationFormat>
  <Paragraphs>640</Paragraphs>
  <Slides>76</Slides>
  <Notes>2</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76</vt:i4>
      </vt:variant>
    </vt:vector>
  </HeadingPairs>
  <TitlesOfParts>
    <vt:vector size="86" baseType="lpstr">
      <vt:lpstr>Arial</vt:lpstr>
      <vt:lpstr>Calibri</vt:lpstr>
      <vt:lpstr>Century Gothic</vt:lpstr>
      <vt:lpstr>inherit</vt:lpstr>
      <vt:lpstr>MV Boli</vt:lpstr>
      <vt:lpstr>Roboto</vt:lpstr>
      <vt:lpstr>Segoe Print</vt:lpstr>
      <vt:lpstr>Times New Roman</vt:lpstr>
      <vt:lpstr>Wingdings</vt:lpstr>
      <vt:lpstr>Uçak İzi</vt:lpstr>
      <vt:lpstr>PAMUKKALE ÜNİVERSİTESİ  oryantasyon programı 02-06 EKİM 2023</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Pdrem Pdrem</cp:lastModifiedBy>
  <cp:revision>371</cp:revision>
  <dcterms:modified xsi:type="dcterms:W3CDTF">2023-12-05T08:59:11Z</dcterms:modified>
</cp:coreProperties>
</file>