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97" r:id="rId20"/>
    <p:sldId id="298" r:id="rId21"/>
    <p:sldId id="299" r:id="rId22"/>
    <p:sldId id="300" r:id="rId23"/>
    <p:sldId id="275" r:id="rId24"/>
    <p:sldId id="301" r:id="rId25"/>
    <p:sldId id="303" r:id="rId26"/>
    <p:sldId id="304" r:id="rId27"/>
    <p:sldId id="308" r:id="rId28"/>
    <p:sldId id="307" r:id="rId29"/>
    <p:sldId id="277" r:id="rId30"/>
    <p:sldId id="309" r:id="rId31"/>
    <p:sldId id="310" r:id="rId32"/>
    <p:sldId id="311" r:id="rId33"/>
    <p:sldId id="287" r:id="rId34"/>
    <p:sldId id="288" r:id="rId35"/>
    <p:sldId id="312" r:id="rId36"/>
    <p:sldId id="313" r:id="rId37"/>
    <p:sldId id="282" r:id="rId38"/>
    <p:sldId id="283" r:id="rId39"/>
    <p:sldId id="281" r:id="rId40"/>
    <p:sldId id="280" r:id="rId41"/>
    <p:sldId id="290" r:id="rId42"/>
    <p:sldId id="291" r:id="rId43"/>
    <p:sldId id="292" r:id="rId44"/>
    <p:sldId id="293" r:id="rId4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069" autoAdjust="0"/>
  </p:normalViewPr>
  <p:slideViewPr>
    <p:cSldViewPr>
      <p:cViewPr>
        <p:scale>
          <a:sx n="100" d="100"/>
          <a:sy n="100" d="100"/>
        </p:scale>
        <p:origin x="-2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B33B4-F0C5-42E2-BFF1-55393710C029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E11AA-C18B-4042-8A87-7CDA00002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14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1012F-AED5-47C1-9896-D7A579E177A8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08BD1-E5B4-4969-B7A1-ACCF0F039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263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525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Hastanelerde</a:t>
            </a:r>
            <a:r>
              <a:rPr lang="en-US" dirty="0" smtClean="0"/>
              <a:t> </a:t>
            </a:r>
            <a:r>
              <a:rPr lang="en-US" dirty="0" err="1" smtClean="0"/>
              <a:t>bilgisayar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1960’lı </a:t>
            </a:r>
            <a:r>
              <a:rPr lang="en-US" dirty="0" err="1" smtClean="0"/>
              <a:t>yıllarda</a:t>
            </a:r>
            <a:r>
              <a:rPr lang="en-US" dirty="0" smtClean="0"/>
              <a:t> </a:t>
            </a:r>
            <a:r>
              <a:rPr lang="en-US" dirty="0" err="1" smtClean="0"/>
              <a:t>faturalama</a:t>
            </a:r>
            <a:r>
              <a:rPr lang="en-US" dirty="0" smtClean="0"/>
              <a:t>, 1970’lerden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 </a:t>
            </a:r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b="1" dirty="0" err="1" smtClean="0"/>
              <a:t>teşhisten</a:t>
            </a:r>
            <a:r>
              <a:rPr lang="en-US" b="1" dirty="0" smtClean="0"/>
              <a:t> </a:t>
            </a:r>
            <a:r>
              <a:rPr lang="en-US" b="1" dirty="0" err="1" smtClean="0"/>
              <a:t>tedaviye</a:t>
            </a:r>
            <a:r>
              <a:rPr lang="en-US" dirty="0" smtClean="0"/>
              <a:t>, </a:t>
            </a:r>
            <a:r>
              <a:rPr lang="en-US" b="1" dirty="0" err="1" smtClean="0"/>
              <a:t>personelin</a:t>
            </a:r>
            <a:r>
              <a:rPr lang="en-US" b="1" dirty="0" smtClean="0"/>
              <a:t> </a:t>
            </a:r>
            <a:r>
              <a:rPr lang="en-US" b="1" dirty="0" err="1" smtClean="0"/>
              <a:t>eğitiminden</a:t>
            </a:r>
            <a:r>
              <a:rPr lang="en-US" b="1" dirty="0" smtClean="0"/>
              <a:t>, </a:t>
            </a:r>
            <a:r>
              <a:rPr lang="en-US" b="1" dirty="0" err="1" smtClean="0"/>
              <a:t>yönetimine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her </a:t>
            </a:r>
            <a:r>
              <a:rPr lang="en-US" dirty="0" err="1" smtClean="0"/>
              <a:t>alana</a:t>
            </a:r>
            <a:r>
              <a:rPr lang="en-US" dirty="0" smtClean="0"/>
              <a:t> </a:t>
            </a:r>
            <a:r>
              <a:rPr lang="en-US" dirty="0" err="1" smtClean="0"/>
              <a:t>bilgisayar</a:t>
            </a:r>
            <a:r>
              <a:rPr lang="en-US" dirty="0" smtClean="0"/>
              <a:t> </a:t>
            </a:r>
            <a:r>
              <a:rPr lang="en-US" dirty="0" err="1" smtClean="0"/>
              <a:t>girmiştir</a:t>
            </a:r>
            <a:r>
              <a:rPr lang="en-US" dirty="0" smtClean="0"/>
              <a:t>. hasta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, </a:t>
            </a:r>
            <a:r>
              <a:rPr lang="en-US" dirty="0" err="1" smtClean="0"/>
              <a:t>randevu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,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takibi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uygulamalar</a:t>
            </a:r>
            <a:r>
              <a:rPr lang="en-US" dirty="0" smtClean="0"/>
              <a:t> </a:t>
            </a:r>
            <a:r>
              <a:rPr lang="en-US" dirty="0" err="1" smtClean="0"/>
              <a:t>oluşturulmuştur</a:t>
            </a:r>
            <a:r>
              <a:rPr lang="en-US" dirty="0" smtClean="0"/>
              <a:t>,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501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uygulamaları</a:t>
            </a:r>
            <a:r>
              <a:rPr lang="en-US" dirty="0" smtClean="0"/>
              <a:t> HBS </a:t>
            </a:r>
            <a:r>
              <a:rPr lang="en-US" dirty="0" err="1" smtClean="0"/>
              <a:t>başlığı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düşünecek</a:t>
            </a:r>
            <a:r>
              <a:rPr lang="en-US" dirty="0" smtClean="0"/>
              <a:t> </a:t>
            </a:r>
            <a:r>
              <a:rPr lang="en-US" dirty="0" err="1" smtClean="0"/>
              <a:t>olursak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sınıflandırmayı</a:t>
            </a:r>
            <a:r>
              <a:rPr lang="en-US" dirty="0" smtClean="0"/>
              <a:t> </a:t>
            </a:r>
            <a:r>
              <a:rPr lang="en-US" dirty="0" err="1" smtClean="0"/>
              <a:t>yapabiliriz</a:t>
            </a:r>
            <a:r>
              <a:rPr lang="tr-TR" dirty="0" smtClean="0"/>
              <a:t>.</a:t>
            </a:r>
            <a:r>
              <a:rPr lang="en-US" dirty="0" smtClean="0"/>
              <a:t>Bu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düşünülmemektedir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134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, </a:t>
            </a:r>
            <a:r>
              <a:rPr lang="en-US" dirty="0" err="1" smtClean="0"/>
              <a:t>hastanelerde</a:t>
            </a:r>
            <a:r>
              <a:rPr lang="en-US" dirty="0" smtClean="0"/>
              <a:t> </a:t>
            </a:r>
            <a:r>
              <a:rPr lang="en-US" b="1" dirty="0" err="1" smtClean="0"/>
              <a:t>finansal</a:t>
            </a:r>
            <a:r>
              <a:rPr lang="en-US" dirty="0" smtClean="0"/>
              <a:t>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b="1" dirty="0" err="1" smtClean="0"/>
              <a:t>yaygın</a:t>
            </a:r>
            <a:r>
              <a:rPr lang="en-US" b="1" dirty="0" smtClean="0"/>
              <a:t> </a:t>
            </a:r>
            <a:r>
              <a:rPr lang="en-US" b="1" dirty="0" err="1" smtClean="0"/>
              <a:t>kullanılmamakla</a:t>
            </a:r>
            <a:r>
              <a:rPr lang="en-US" b="1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1980’li </a:t>
            </a:r>
            <a:r>
              <a:rPr lang="en-US" dirty="0" err="1" smtClean="0"/>
              <a:t>yıllardan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artmıştır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727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yanısıra</a:t>
            </a:r>
            <a:r>
              <a:rPr lang="en-US" dirty="0" smtClean="0"/>
              <a:t> </a:t>
            </a:r>
            <a:r>
              <a:rPr lang="en-US" dirty="0" err="1" smtClean="0"/>
              <a:t>hemşirelik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yürütülmesinde</a:t>
            </a:r>
            <a:r>
              <a:rPr lang="en-US" dirty="0" smtClean="0"/>
              <a:t>, tıp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araştırmalarda</a:t>
            </a:r>
            <a:r>
              <a:rPr lang="en-US" dirty="0" smtClean="0"/>
              <a:t>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 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819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hastane</a:t>
            </a:r>
            <a:r>
              <a:rPr lang="en-US" dirty="0" smtClean="0"/>
              <a:t> </a:t>
            </a:r>
            <a:r>
              <a:rPr lang="en-US" dirty="0" err="1" smtClean="0"/>
              <a:t>yönetimine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r>
              <a:rPr lang="en-US" dirty="0" smtClean="0"/>
              <a:t> </a:t>
            </a:r>
            <a:r>
              <a:rPr lang="en-US" dirty="0" err="1" smtClean="0"/>
              <a:t>vermek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tr-TR" dirty="0" smtClean="0"/>
              <a:t> amacıyla YBS kullanılır.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903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 smtClean="0"/>
              <a:t>Ağ</a:t>
            </a:r>
            <a:r>
              <a:rPr lang="en-US" b="1" dirty="0" smtClean="0"/>
              <a:t>(</a:t>
            </a:r>
            <a:r>
              <a:rPr lang="en-US" b="1" dirty="0" err="1" smtClean="0"/>
              <a:t>Netwo</a:t>
            </a:r>
            <a:r>
              <a:rPr lang="tr-TR" b="1" smtClean="0"/>
              <a:t>r</a:t>
            </a:r>
            <a:r>
              <a:rPr lang="en-US" b="1" smtClean="0"/>
              <a:t>k</a:t>
            </a:r>
            <a:r>
              <a:rPr lang="en-US" b="1" dirty="0" smtClean="0"/>
              <a:t>) </a:t>
            </a:r>
            <a:r>
              <a:rPr lang="en-US" b="1" dirty="0" err="1" smtClean="0"/>
              <a:t>Yapısı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Bilgisayarların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kablolarla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bağlanması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oluşturulan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ağlara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Ağlar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Bilgisayar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ağı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bilgisayarı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çevre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cihazlarını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tarayıcı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vb.)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kablo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araçları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bağlayan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aralarında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haberleşmeyi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sağlayan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projelerinde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"Network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Kablolaması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büyük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taşır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garantiler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10-15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yılı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kapsayacak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bileşenlerin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kaliteli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güvenilir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bütün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projesinin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kaderini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etkilemektedir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Server </a:t>
            </a:r>
            <a:r>
              <a:rPr lang="en-US" b="1" dirty="0" err="1" smtClean="0"/>
              <a:t>Yapısı</a:t>
            </a:r>
            <a:r>
              <a:rPr lang="tr-TR" b="1" dirty="0" smtClean="0"/>
              <a:t>: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hızlı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işleyen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büyük depolama</a:t>
            </a:r>
            <a:r>
              <a:rPr lang="tr-T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kapasitesine sahip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elektronik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tanımlayabiliriz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Anabilgisayar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seçilirken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disklerin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kaliteli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hızlı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öncelik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taşır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RAM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Hafıza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kapasitesi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işlemcinin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hızı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taşır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 smtClean="0"/>
              <a:t>İşletim</a:t>
            </a:r>
            <a:r>
              <a:rPr lang="en-US" b="1" dirty="0" smtClean="0"/>
              <a:t> </a:t>
            </a:r>
            <a:r>
              <a:rPr lang="en-US" b="1" dirty="0" err="1" smtClean="0"/>
              <a:t>Sistemi</a:t>
            </a:r>
            <a:r>
              <a:rPr lang="tr-TR" b="1" dirty="0" smtClean="0"/>
              <a:t>: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işletim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projelerinde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uzun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yıllar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denenmiş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güvenilirliğini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kanıtlamış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stratejik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taşımaktadır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Veritabanı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Yönetim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Eğer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veritabanı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seçilmezse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bileşenleriniz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kadar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olursa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olsun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sonuç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başarısızlık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Yazılım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Programlama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Dili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dostu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tasarlanmış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idealdir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Gerçek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programcılık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kalitesi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kilitlenmesini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engellemek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görünmeyen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önlemlerdedir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nedenle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modüllerinin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network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üzerinde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kilitlenmeyen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modüller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yazmakta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deneyim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kazanmış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ustalar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geliştirilmesi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Teknik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Destek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güvenilir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otomasyonu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sisteminin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arkasında</a:t>
            </a:r>
            <a:r>
              <a:rPr lang="tr-TR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24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saat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aksamadan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gerekli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bakımı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verebilecek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deneyimli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profesyonel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uzman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kadrosunun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gerekmektedir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Kullanıcılar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projesinde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stratejik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bileşenlerde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biride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Kullanım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görülmektedir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kullanacak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personelin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eğitilmesi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önemlidir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582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288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2754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4267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261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Toplumsal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gelişimin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kaynağını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kullanımı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oluşturmaktadır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Ham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toplandıktan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forma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sokulması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almada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yürütmede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olacaktır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ülkelerin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ekonomik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güçlerinin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göstergesi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teknolojiye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dayanan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endüstri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ürünleri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baraj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fabrikaları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dayandığı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bilimsel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kültürel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birikimleridir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7214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733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8761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1955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1159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9727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613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864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8179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802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488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9699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3965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7921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2148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6296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2413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7104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9403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37155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58430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942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hızla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teknolojik</a:t>
            </a:r>
            <a:r>
              <a:rPr lang="en-US" dirty="0" smtClean="0"/>
              <a:t> </a:t>
            </a:r>
            <a:r>
              <a:rPr lang="en-US" dirty="0" err="1" smtClean="0"/>
              <a:t>çevrede</a:t>
            </a:r>
            <a:r>
              <a:rPr lang="en-US" dirty="0" smtClean="0"/>
              <a:t> her </a:t>
            </a:r>
            <a:r>
              <a:rPr lang="en-US" dirty="0" err="1" smtClean="0"/>
              <a:t>düzeydeki</a:t>
            </a:r>
            <a:r>
              <a:rPr lang="en-US" dirty="0" smtClean="0"/>
              <a:t> </a:t>
            </a:r>
            <a:r>
              <a:rPr lang="en-US" dirty="0" err="1" smtClean="0"/>
              <a:t>yöneticinin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nitelikli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r>
              <a:rPr lang="en-US" dirty="0" smtClean="0"/>
              <a:t> </a:t>
            </a:r>
            <a:r>
              <a:rPr lang="en-US" dirty="0" err="1" smtClean="0"/>
              <a:t>alması</a:t>
            </a:r>
            <a:r>
              <a:rPr lang="en-US" dirty="0" smtClean="0"/>
              <a:t> </a:t>
            </a:r>
            <a:r>
              <a:rPr lang="en-US" dirty="0" err="1" smtClean="0"/>
              <a:t>zorunluluğu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YBS’nin</a:t>
            </a:r>
            <a:r>
              <a:rPr lang="en-US" dirty="0" smtClean="0"/>
              <a:t> </a:t>
            </a:r>
            <a:r>
              <a:rPr lang="en-US" dirty="0" err="1" smtClean="0"/>
              <a:t>gerekliliğini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çıkarmıştır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01319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6304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5916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4089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11384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21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gereksinimlerin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ofis</a:t>
            </a:r>
            <a:r>
              <a:rPr lang="en-US" dirty="0" smtClean="0"/>
              <a:t> </a:t>
            </a:r>
            <a:r>
              <a:rPr lang="en-US" dirty="0" err="1" smtClean="0"/>
              <a:t>çalışanı</a:t>
            </a:r>
            <a:r>
              <a:rPr lang="en-US" dirty="0" smtClean="0"/>
              <a:t> </a:t>
            </a:r>
            <a:r>
              <a:rPr lang="en-US" dirty="0" err="1" smtClean="0"/>
              <a:t>sayısının</a:t>
            </a:r>
            <a:r>
              <a:rPr lang="en-US" dirty="0" smtClean="0"/>
              <a:t> </a:t>
            </a:r>
            <a:r>
              <a:rPr lang="en-US" dirty="0" err="1" smtClean="0"/>
              <a:t>artırılması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pratik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karşılanmasını</a:t>
            </a:r>
            <a:r>
              <a:rPr lang="tr-TR" dirty="0" smtClean="0"/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imkansız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kılmıştır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055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099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576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174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08BD1-E5B4-4969-B7A1-ACCF0F039064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718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rgbClr val="7030A0"/>
                </a:solidFill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DBF3-A5B8-4631-B225-C081DBAE3904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5456C-56C9-4C6B-A6AA-E27214522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37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rgbClr val="7030A0"/>
                </a:solidFill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08.02.2017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8206680" cy="2599929"/>
          </a:xfrm>
        </p:spPr>
        <p:txBody>
          <a:bodyPr/>
          <a:lstStyle/>
          <a:p>
            <a:r>
              <a:rPr lang="tr-TR" sz="4800" dirty="0" smtClean="0">
                <a:solidFill>
                  <a:srgbClr val="7030A0"/>
                </a:solidFill>
              </a:rPr>
              <a:t>HASTANE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sz="4800" dirty="0" smtClean="0">
                <a:solidFill>
                  <a:srgbClr val="7030A0"/>
                </a:solidFill>
              </a:rPr>
              <a:t>OTOMASYONU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i="1" dirty="0" err="1"/>
              <a:t>Öğr</a:t>
            </a:r>
            <a:r>
              <a:rPr lang="tr-TR" i="1" dirty="0"/>
              <a:t>. Gör. Bedia </a:t>
            </a:r>
            <a:r>
              <a:rPr lang="tr-TR" i="1" dirty="0" err="1"/>
              <a:t>Sündüz</a:t>
            </a:r>
            <a:r>
              <a:rPr lang="tr-TR" i="1" dirty="0"/>
              <a:t> </a:t>
            </a:r>
            <a:r>
              <a:rPr lang="tr-TR" i="1" dirty="0" smtClean="0"/>
              <a:t>KILIÇ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16558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Geçmişten Günümüze HBS Kullanımı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1960’lı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 smtClean="0"/>
              <a:t>faturalama</a:t>
            </a:r>
            <a:endParaRPr lang="tr-TR" dirty="0" smtClean="0"/>
          </a:p>
          <a:p>
            <a:r>
              <a:rPr lang="en-US" dirty="0" smtClean="0"/>
              <a:t>1970’lerden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 smtClean="0"/>
              <a:t>işlem</a:t>
            </a:r>
            <a:endParaRPr lang="tr-TR" dirty="0" smtClean="0"/>
          </a:p>
          <a:p>
            <a:r>
              <a:rPr lang="en-US" dirty="0" err="1"/>
              <a:t>Günümüzde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b="1" dirty="0" err="1"/>
              <a:t>teşhisten</a:t>
            </a:r>
            <a:r>
              <a:rPr lang="en-US" b="1" dirty="0"/>
              <a:t> </a:t>
            </a:r>
            <a:r>
              <a:rPr lang="en-US" b="1" dirty="0" err="1"/>
              <a:t>tedaviye</a:t>
            </a:r>
            <a:r>
              <a:rPr lang="en-US" dirty="0"/>
              <a:t>, </a:t>
            </a:r>
            <a:r>
              <a:rPr lang="en-US" b="1" dirty="0" err="1"/>
              <a:t>personelin</a:t>
            </a:r>
            <a:r>
              <a:rPr lang="en-US" b="1" dirty="0"/>
              <a:t> </a:t>
            </a:r>
            <a:r>
              <a:rPr lang="en-US" b="1" dirty="0" err="1"/>
              <a:t>eğitiminden</a:t>
            </a:r>
            <a:r>
              <a:rPr lang="en-US" b="1" dirty="0"/>
              <a:t>, </a:t>
            </a:r>
            <a:r>
              <a:rPr lang="en-US" b="1" dirty="0" err="1"/>
              <a:t>yönetimine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her </a:t>
            </a:r>
            <a:r>
              <a:rPr lang="en-US" dirty="0" err="1" smtClean="0"/>
              <a:t>alan</a:t>
            </a:r>
            <a:r>
              <a:rPr lang="tr-TR" dirty="0" smtClean="0"/>
              <a:t>d</a:t>
            </a:r>
            <a:r>
              <a:rPr lang="en-US" dirty="0" smtClean="0"/>
              <a:t>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332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HBS İçinde Bulunan Temel Bilgi Sistemleri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/>
              <a:t>Medikal</a:t>
            </a:r>
            <a:r>
              <a:rPr lang="tr-TR" dirty="0" smtClean="0"/>
              <a:t> </a:t>
            </a:r>
            <a:r>
              <a:rPr lang="tr-TR" dirty="0"/>
              <a:t>bilgi </a:t>
            </a:r>
            <a:r>
              <a:rPr lang="tr-TR" dirty="0" smtClean="0"/>
              <a:t>sistemleri</a:t>
            </a:r>
            <a:endParaRPr lang="tr-TR" dirty="0"/>
          </a:p>
          <a:p>
            <a:pPr lvl="0"/>
            <a:r>
              <a:rPr lang="tr-TR" b="1" dirty="0"/>
              <a:t>Yönetim</a:t>
            </a:r>
            <a:r>
              <a:rPr lang="tr-TR" dirty="0"/>
              <a:t> bilgi </a:t>
            </a:r>
            <a:r>
              <a:rPr lang="tr-TR" dirty="0" smtClean="0"/>
              <a:t>sistemleri</a:t>
            </a:r>
            <a:endParaRPr lang="tr-TR" dirty="0"/>
          </a:p>
          <a:p>
            <a:pPr lvl="0"/>
            <a:r>
              <a:rPr lang="tr-TR" b="1" dirty="0"/>
              <a:t>Finansal</a:t>
            </a:r>
            <a:r>
              <a:rPr lang="tr-TR" dirty="0"/>
              <a:t> Bilgi </a:t>
            </a:r>
            <a:r>
              <a:rPr lang="tr-TR" dirty="0" smtClean="0"/>
              <a:t>Sistemleri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97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>
                <a:effectLst/>
              </a:rPr>
              <a:t>Medikal Bilgi Sistemleri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1980’li </a:t>
            </a:r>
            <a:r>
              <a:rPr lang="en-US" dirty="0" err="1"/>
              <a:t>yıllardan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 smtClean="0"/>
              <a:t>artmıştır</a:t>
            </a:r>
            <a:endParaRPr lang="tr-TR" dirty="0" smtClean="0"/>
          </a:p>
          <a:p>
            <a:r>
              <a:rPr lang="en-US" b="1" dirty="0" err="1" smtClean="0"/>
              <a:t>Medikal</a:t>
            </a:r>
            <a:r>
              <a:rPr lang="en-US" dirty="0" smtClean="0"/>
              <a:t> </a:t>
            </a:r>
            <a:r>
              <a:rPr lang="en-US" dirty="0" err="1"/>
              <a:t>sistemlerin</a:t>
            </a:r>
            <a:r>
              <a:rPr lang="en-US" dirty="0"/>
              <a:t> </a:t>
            </a:r>
            <a:r>
              <a:rPr lang="en-US" dirty="0" err="1"/>
              <a:t>kullanımındaki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b="1" dirty="0" err="1"/>
              <a:t>yavaş</a:t>
            </a:r>
            <a:r>
              <a:rPr lang="en-US" b="1" dirty="0"/>
              <a:t> </a:t>
            </a:r>
            <a:r>
              <a:rPr lang="en-US" b="1" dirty="0" err="1"/>
              <a:t>ilerlemenin</a:t>
            </a:r>
            <a:r>
              <a:rPr lang="en-US" b="1" dirty="0"/>
              <a:t> </a:t>
            </a:r>
            <a:r>
              <a:rPr lang="en-US" b="1" dirty="0" err="1"/>
              <a:t>nedeni</a:t>
            </a:r>
            <a:r>
              <a:rPr lang="en-US" dirty="0"/>
              <a:t>, </a:t>
            </a:r>
            <a:r>
              <a:rPr lang="en-US" dirty="0" err="1"/>
              <a:t>doktorların</a:t>
            </a:r>
            <a:r>
              <a:rPr lang="en-US" dirty="0"/>
              <a:t> </a:t>
            </a:r>
            <a:r>
              <a:rPr lang="en-US" dirty="0" err="1"/>
              <a:t>alışkanlıklarını</a:t>
            </a:r>
            <a:r>
              <a:rPr lang="en-US" dirty="0"/>
              <a:t> </a:t>
            </a:r>
            <a:r>
              <a:rPr lang="en-US" dirty="0" err="1"/>
              <a:t>değiştirmek</a:t>
            </a:r>
            <a:r>
              <a:rPr lang="en-US" dirty="0"/>
              <a:t> </a:t>
            </a:r>
            <a:r>
              <a:rPr lang="en-US" dirty="0" err="1"/>
              <a:t>istemeyişlerine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dönemlerinde</a:t>
            </a:r>
            <a:r>
              <a:rPr lang="en-US" dirty="0"/>
              <a:t> </a:t>
            </a:r>
            <a:r>
              <a:rPr lang="en-US" dirty="0" err="1"/>
              <a:t>yeterince</a:t>
            </a:r>
            <a:r>
              <a:rPr lang="en-US" dirty="0"/>
              <a:t> 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almamalarına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kaygılarına</a:t>
            </a:r>
            <a:r>
              <a:rPr lang="en-US" dirty="0"/>
              <a:t> </a:t>
            </a:r>
            <a:r>
              <a:rPr lang="en-US" dirty="0" err="1"/>
              <a:t>bağlanmaktadır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360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Medikal</a:t>
            </a:r>
            <a:r>
              <a:rPr lang="en-US" sz="4000" dirty="0" smtClean="0"/>
              <a:t> </a:t>
            </a:r>
            <a:r>
              <a:rPr lang="en-US" sz="4000" dirty="0" err="1" smtClean="0"/>
              <a:t>Bilgi</a:t>
            </a:r>
            <a:r>
              <a:rPr lang="en-US" sz="4000" dirty="0" smtClean="0"/>
              <a:t> </a:t>
            </a:r>
            <a:r>
              <a:rPr lang="en-US" sz="4000" dirty="0" err="1" smtClean="0"/>
              <a:t>Sistemleri</a:t>
            </a:r>
            <a:r>
              <a:rPr lang="en-US" sz="4000" dirty="0" smtClean="0"/>
              <a:t> İle </a:t>
            </a:r>
            <a:r>
              <a:rPr lang="en-US" sz="4000" dirty="0" err="1" smtClean="0"/>
              <a:t>İlgili</a:t>
            </a:r>
            <a:r>
              <a:rPr lang="en-US" sz="4000" dirty="0" smtClean="0"/>
              <a:t> </a:t>
            </a:r>
            <a:r>
              <a:rPr lang="en-US" sz="4000" dirty="0" err="1" smtClean="0"/>
              <a:t>Kullanım</a:t>
            </a:r>
            <a:r>
              <a:rPr lang="en-US" sz="4000" dirty="0" smtClean="0"/>
              <a:t> </a:t>
            </a:r>
            <a:r>
              <a:rPr lang="en-US" sz="4000" dirty="0" err="1" smtClean="0"/>
              <a:t>Alanları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Bilgisayar destekli medikal karar </a:t>
            </a:r>
            <a:r>
              <a:rPr lang="tr-TR" dirty="0" smtClean="0"/>
              <a:t>alınması</a:t>
            </a:r>
          </a:p>
          <a:p>
            <a:pPr lvl="0"/>
            <a:r>
              <a:rPr lang="tr-TR" dirty="0" smtClean="0"/>
              <a:t>Medikal </a:t>
            </a:r>
            <a:r>
              <a:rPr lang="tr-TR" dirty="0"/>
              <a:t>faaliyetlerin yürütülmesinde bilgisayar </a:t>
            </a:r>
            <a:r>
              <a:rPr lang="tr-TR" dirty="0" smtClean="0"/>
              <a:t>kullanımı</a:t>
            </a:r>
            <a:endParaRPr lang="tr-TR" dirty="0"/>
          </a:p>
          <a:p>
            <a:pPr lvl="0"/>
            <a:r>
              <a:rPr lang="tr-TR" dirty="0" err="1"/>
              <a:t>Laboratuar</a:t>
            </a:r>
            <a:r>
              <a:rPr lang="tr-TR" dirty="0"/>
              <a:t> </a:t>
            </a:r>
            <a:r>
              <a:rPr lang="tr-TR" dirty="0" smtClean="0"/>
              <a:t>otomasyonu</a:t>
            </a:r>
          </a:p>
          <a:p>
            <a:pPr lvl="0"/>
            <a:r>
              <a:rPr lang="tr-TR" dirty="0" smtClean="0"/>
              <a:t>Eczane </a:t>
            </a:r>
            <a:r>
              <a:rPr lang="tr-TR" dirty="0"/>
              <a:t>otomasyon </a:t>
            </a:r>
            <a:r>
              <a:rPr lang="tr-TR" dirty="0" smtClean="0"/>
              <a:t>hizmetleri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19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Fonksiyonların</a:t>
            </a:r>
            <a:r>
              <a:rPr lang="en-US" sz="4000" b="1" dirty="0"/>
              <a:t> </a:t>
            </a:r>
            <a:r>
              <a:rPr lang="en-US" sz="4000" b="1" dirty="0" err="1"/>
              <a:t>Destekleyen</a:t>
            </a:r>
            <a:r>
              <a:rPr lang="en-US" sz="4000" b="1" dirty="0"/>
              <a:t> </a:t>
            </a:r>
            <a:r>
              <a:rPr lang="en-US" sz="4000" b="1" dirty="0" err="1"/>
              <a:t>Bilgi</a:t>
            </a:r>
            <a:r>
              <a:rPr lang="en-US" sz="4000" b="1" dirty="0"/>
              <a:t> </a:t>
            </a:r>
            <a:r>
              <a:rPr lang="en-US" sz="4000" b="1" dirty="0" err="1" smtClean="0"/>
              <a:t>Sistemleri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Finansal </a:t>
            </a:r>
            <a:r>
              <a:rPr lang="tr-TR" dirty="0"/>
              <a:t>uygulamalar;</a:t>
            </a:r>
          </a:p>
          <a:p>
            <a:pPr lvl="0"/>
            <a:r>
              <a:rPr lang="tr-TR" dirty="0"/>
              <a:t>Personel sistemine ilişkin uygulamalar,</a:t>
            </a:r>
          </a:p>
          <a:p>
            <a:pPr lvl="0"/>
            <a:r>
              <a:rPr lang="tr-TR" dirty="0"/>
              <a:t>Faaliyet planlaması, haberleşme vb.,</a:t>
            </a:r>
          </a:p>
          <a:p>
            <a:pPr lvl="0"/>
            <a:r>
              <a:rPr lang="tr-TR" dirty="0"/>
              <a:t>Ayniyat yönetim sistemleri,</a:t>
            </a:r>
          </a:p>
          <a:p>
            <a:pPr lvl="0"/>
            <a:r>
              <a:rPr lang="tr-TR" dirty="0"/>
              <a:t>Ofis otomasyon sistemleri.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3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effectLst/>
              </a:rPr>
              <a:t>HBS </a:t>
            </a:r>
            <a:r>
              <a:rPr lang="en-US" sz="4000" dirty="0" err="1" smtClean="0">
                <a:effectLst/>
              </a:rPr>
              <a:t>Projelerinin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Başarısı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İçin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Stratejik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İlkeler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Ağ</a:t>
            </a:r>
            <a:r>
              <a:rPr lang="en-US" b="1" dirty="0"/>
              <a:t>(</a:t>
            </a:r>
            <a:r>
              <a:rPr lang="en-US" b="1" dirty="0" err="1"/>
              <a:t>Netwokk</a:t>
            </a:r>
            <a:r>
              <a:rPr lang="en-US" b="1" dirty="0"/>
              <a:t>) </a:t>
            </a:r>
            <a:r>
              <a:rPr lang="en-US" b="1" dirty="0" err="1" smtClean="0"/>
              <a:t>Yapısı</a:t>
            </a:r>
            <a:endParaRPr lang="tr-TR" b="1" dirty="0" smtClean="0"/>
          </a:p>
          <a:p>
            <a:r>
              <a:rPr lang="en-US" b="1" dirty="0"/>
              <a:t>Server </a:t>
            </a:r>
            <a:r>
              <a:rPr lang="en-US" b="1" dirty="0" err="1" smtClean="0"/>
              <a:t>Yapısı</a:t>
            </a:r>
            <a:r>
              <a:rPr lang="en-US" b="1" dirty="0" smtClean="0"/>
              <a:t>(Ana </a:t>
            </a:r>
            <a:r>
              <a:rPr lang="en-US" b="1" dirty="0" err="1"/>
              <a:t>Bilgisayar</a:t>
            </a:r>
            <a:r>
              <a:rPr lang="en-US" b="1" dirty="0" smtClean="0"/>
              <a:t>)</a:t>
            </a:r>
            <a:endParaRPr lang="tr-TR" b="1" dirty="0" smtClean="0"/>
          </a:p>
          <a:p>
            <a:r>
              <a:rPr lang="en-US" b="1" dirty="0" err="1"/>
              <a:t>İşletim</a:t>
            </a:r>
            <a:r>
              <a:rPr lang="en-US" b="1" dirty="0"/>
              <a:t> </a:t>
            </a:r>
            <a:r>
              <a:rPr lang="en-US" b="1" dirty="0" err="1" smtClean="0"/>
              <a:t>Sistemi</a:t>
            </a:r>
            <a:endParaRPr lang="tr-TR" b="1" dirty="0" smtClean="0"/>
          </a:p>
          <a:p>
            <a:r>
              <a:rPr lang="en-US" b="1" dirty="0" err="1"/>
              <a:t>Veritabanı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 smtClean="0"/>
              <a:t>Sistemi</a:t>
            </a:r>
            <a:endParaRPr lang="tr-TR" b="1" dirty="0" smtClean="0"/>
          </a:p>
          <a:p>
            <a:r>
              <a:rPr lang="en-US" b="1" dirty="0" err="1"/>
              <a:t>Yazılım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Programlama</a:t>
            </a:r>
            <a:r>
              <a:rPr lang="en-US" b="1" dirty="0"/>
              <a:t> </a:t>
            </a:r>
            <a:r>
              <a:rPr lang="en-US" b="1" dirty="0" err="1" smtClean="0"/>
              <a:t>Dili</a:t>
            </a:r>
            <a:endParaRPr lang="tr-TR" b="1" dirty="0" smtClean="0"/>
          </a:p>
          <a:p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 smtClean="0"/>
              <a:t>Destek</a:t>
            </a:r>
            <a:endParaRPr lang="tr-TR" b="1" dirty="0" smtClean="0"/>
          </a:p>
          <a:p>
            <a:r>
              <a:rPr lang="en-US" b="1" dirty="0" err="1"/>
              <a:t>Kullanıcılar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9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effectLst/>
              </a:rPr>
              <a:t>Hastane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Bilgi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Sistemi</a:t>
            </a:r>
            <a:r>
              <a:rPr lang="en-US" sz="4000" dirty="0" smtClean="0">
                <a:effectLst/>
              </a:rPr>
              <a:t>  </a:t>
            </a:r>
            <a:r>
              <a:rPr lang="en-US" sz="4000" dirty="0" err="1" smtClean="0">
                <a:effectLst/>
              </a:rPr>
              <a:t>Modülleri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50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4000" b="1" i="0" u="none" strike="noStrike" baseline="0" dirty="0" err="1" smtClean="0">
                <a:latin typeface="Times New Roman"/>
              </a:rPr>
              <a:t>Danışma</a:t>
            </a:r>
            <a:r>
              <a:rPr lang="en-US" sz="4000" b="1" i="0" u="none" strike="noStrike" baseline="0" dirty="0" smtClean="0">
                <a:latin typeface="Times New Roman"/>
              </a:rPr>
              <a:t> </a:t>
            </a:r>
            <a:r>
              <a:rPr lang="en-US" sz="4000" b="1" i="0" u="none" strike="noStrike" baseline="0" dirty="0" err="1" smtClean="0">
                <a:latin typeface="Times New Roman"/>
              </a:rPr>
              <a:t>Modülü</a:t>
            </a:r>
            <a:endParaRPr lang="en-US" sz="4000" b="1" i="0" u="none" strike="noStrike" baseline="0" dirty="0" smtClean="0">
              <a:latin typeface="Times New Roman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Doktor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hastane</a:t>
            </a:r>
            <a:r>
              <a:rPr lang="en-US" dirty="0"/>
              <a:t> </a:t>
            </a:r>
            <a:r>
              <a:rPr lang="en-US" dirty="0" err="1"/>
              <a:t>personelinin</a:t>
            </a:r>
            <a:r>
              <a:rPr lang="en-US" dirty="0"/>
              <a:t> </a:t>
            </a:r>
            <a:r>
              <a:rPr lang="en-US" dirty="0" err="1"/>
              <a:t>telefon</a:t>
            </a:r>
            <a:r>
              <a:rPr lang="en-US" dirty="0"/>
              <a:t> </a:t>
            </a:r>
            <a:r>
              <a:rPr lang="en-US" dirty="0" err="1" smtClean="0"/>
              <a:t>numarası</a:t>
            </a:r>
            <a:endParaRPr lang="tr-TR" dirty="0" smtClean="0"/>
          </a:p>
          <a:p>
            <a:r>
              <a:rPr lang="en-US" dirty="0" smtClean="0"/>
              <a:t>Hastaların </a:t>
            </a:r>
            <a:r>
              <a:rPr lang="en-US" dirty="0" err="1" smtClean="0"/>
              <a:t>müracaat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servis</a:t>
            </a:r>
            <a:endParaRPr lang="tr-TR" dirty="0" smtClean="0"/>
          </a:p>
          <a:p>
            <a:r>
              <a:rPr lang="en-US" dirty="0" err="1" smtClean="0"/>
              <a:t>Müracaat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tr-TR" dirty="0" smtClean="0"/>
          </a:p>
          <a:p>
            <a:r>
              <a:rPr lang="en-US" dirty="0" err="1" smtClean="0"/>
              <a:t>Yattığı</a:t>
            </a:r>
            <a:r>
              <a:rPr lang="en-US" dirty="0" smtClean="0"/>
              <a:t> </a:t>
            </a:r>
            <a:r>
              <a:rPr lang="en-US" dirty="0" err="1" smtClean="0"/>
              <a:t>servis</a:t>
            </a:r>
            <a:endParaRPr lang="tr-TR" dirty="0" smtClean="0"/>
          </a:p>
          <a:p>
            <a:r>
              <a:rPr lang="en-US" dirty="0" err="1" smtClean="0"/>
              <a:t>Yattığı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(</a:t>
            </a:r>
            <a:r>
              <a:rPr lang="en-US" dirty="0" err="1" smtClean="0"/>
              <a:t>blok</a:t>
            </a:r>
            <a:r>
              <a:rPr lang="en-US" dirty="0" smtClean="0"/>
              <a:t>/</a:t>
            </a:r>
            <a:r>
              <a:rPr lang="en-US" dirty="0" err="1" smtClean="0"/>
              <a:t>kat</a:t>
            </a:r>
            <a:r>
              <a:rPr lang="en-US" dirty="0" smtClean="0"/>
              <a:t>/</a:t>
            </a:r>
            <a:r>
              <a:rPr lang="en-US" dirty="0" err="1" smtClean="0"/>
              <a:t>oda</a:t>
            </a:r>
            <a:r>
              <a:rPr lang="en-US" dirty="0" smtClean="0"/>
              <a:t> no)</a:t>
            </a:r>
            <a:endParaRPr lang="tr-TR" dirty="0" smtClean="0"/>
          </a:p>
          <a:p>
            <a:r>
              <a:rPr lang="en-US" dirty="0" err="1" smtClean="0"/>
              <a:t>Telefon</a:t>
            </a:r>
            <a:r>
              <a:rPr lang="en-US" dirty="0" smtClean="0"/>
              <a:t> </a:t>
            </a:r>
            <a:r>
              <a:rPr lang="en-US" dirty="0" err="1" smtClean="0"/>
              <a:t>numarası</a:t>
            </a:r>
            <a:endParaRPr lang="tr-TR" dirty="0" smtClean="0"/>
          </a:p>
          <a:p>
            <a:r>
              <a:rPr lang="en-US" dirty="0" err="1" smtClean="0"/>
              <a:t>Yatışını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doktor</a:t>
            </a:r>
            <a:endParaRPr lang="tr-TR" dirty="0" smtClean="0"/>
          </a:p>
          <a:p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06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4000" b="1" i="0" u="none" strike="noStrike" baseline="0" dirty="0" smtClean="0">
                <a:latin typeface="Times New Roman"/>
              </a:rPr>
              <a:t>Hasta </a:t>
            </a:r>
            <a:r>
              <a:rPr lang="en-US" sz="4000" b="1" i="0" u="none" strike="noStrike" baseline="0" dirty="0" err="1" smtClean="0">
                <a:latin typeface="Times New Roman"/>
              </a:rPr>
              <a:t>Kayıt</a:t>
            </a:r>
            <a:r>
              <a:rPr lang="en-US" sz="4000" b="1" i="0" u="none" strike="noStrike" baseline="0" dirty="0" smtClean="0">
                <a:latin typeface="Times New Roman"/>
              </a:rPr>
              <a:t>/Kabul </a:t>
            </a:r>
            <a:r>
              <a:rPr lang="en-US" sz="4000" b="1" i="0" u="none" strike="noStrike" baseline="0" dirty="0" err="1" smtClean="0">
                <a:latin typeface="Times New Roman"/>
              </a:rPr>
              <a:t>Modülü</a:t>
            </a:r>
            <a:endParaRPr lang="en-US" sz="4000" b="1" i="0" u="none" strike="noStrike" baseline="0" dirty="0" smtClean="0">
              <a:latin typeface="Times New Roman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sz="2400" dirty="0"/>
              <a:t>İlk başvuru ve kayıt </a:t>
            </a:r>
          </a:p>
          <a:p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geliş</a:t>
            </a:r>
            <a:r>
              <a:rPr lang="en-US" dirty="0" smtClean="0"/>
              <a:t> </a:t>
            </a:r>
            <a:r>
              <a:rPr lang="en-US" dirty="0" err="1" smtClean="0"/>
              <a:t>kaydı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görüntüleme</a:t>
            </a:r>
            <a:r>
              <a:rPr lang="en-US" dirty="0" smtClean="0"/>
              <a:t> </a:t>
            </a:r>
            <a:r>
              <a:rPr lang="en-US" dirty="0" err="1" smtClean="0"/>
              <a:t>işlemi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218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Başvuru Ve Kayıt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b="1" dirty="0" err="1"/>
              <a:t>kimlik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, </a:t>
            </a:r>
            <a:r>
              <a:rPr lang="en-US" dirty="0" err="1"/>
              <a:t>adres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sevk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tr-TR" dirty="0" smtClean="0"/>
              <a:t>hastanın ilk gelişinde bir kez kaydedilmeli</a:t>
            </a:r>
          </a:p>
          <a:p>
            <a:r>
              <a:rPr lang="tr-TR" dirty="0" smtClean="0"/>
              <a:t>H</a:t>
            </a:r>
            <a:r>
              <a:rPr lang="en-US" dirty="0" err="1" smtClean="0"/>
              <a:t>astanın</a:t>
            </a:r>
            <a:r>
              <a:rPr lang="en-US" dirty="0" smtClean="0"/>
              <a:t> </a:t>
            </a:r>
            <a:r>
              <a:rPr lang="en-US" b="1" dirty="0" err="1"/>
              <a:t>mevcut</a:t>
            </a:r>
            <a:r>
              <a:rPr lang="en-US" b="1" dirty="0"/>
              <a:t> </a:t>
            </a:r>
            <a:r>
              <a:rPr lang="en-US" b="1" dirty="0" err="1"/>
              <a:t>kaydının</a:t>
            </a:r>
            <a:r>
              <a:rPr lang="en-US" b="1" dirty="0"/>
              <a:t> </a:t>
            </a:r>
            <a:r>
              <a:rPr lang="en-US" b="1" dirty="0" err="1"/>
              <a:t>olup</a:t>
            </a:r>
            <a:r>
              <a:rPr lang="en-US" b="1" dirty="0"/>
              <a:t> </a:t>
            </a:r>
            <a:r>
              <a:rPr lang="en-US" b="1" dirty="0" err="1"/>
              <a:t>olmadığı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sorgulanmalı</a:t>
            </a:r>
            <a:r>
              <a:rPr lang="tr-TR" dirty="0" smtClean="0"/>
              <a:t>, aynı hasta için </a:t>
            </a:r>
            <a:r>
              <a:rPr lang="tr-TR" b="1" dirty="0" smtClean="0"/>
              <a:t>1den fazla kayıt </a:t>
            </a:r>
            <a:r>
              <a:rPr lang="tr-TR" dirty="0" smtClean="0"/>
              <a:t>açılmamalı</a:t>
            </a:r>
          </a:p>
          <a:p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hastaneyi</a:t>
            </a:r>
            <a:r>
              <a:rPr lang="en-US" dirty="0"/>
              <a:t> her </a:t>
            </a:r>
            <a:r>
              <a:rPr lang="en-US" dirty="0" err="1"/>
              <a:t>ziyareti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; </a:t>
            </a:r>
            <a:r>
              <a:rPr lang="en-US" dirty="0" err="1" smtClean="0"/>
              <a:t>dosya</a:t>
            </a:r>
            <a:r>
              <a:rPr lang="en-US" dirty="0" smtClean="0"/>
              <a:t> </a:t>
            </a:r>
            <a:r>
              <a:rPr lang="en-US" dirty="0" err="1"/>
              <a:t>numarasından</a:t>
            </a:r>
            <a:r>
              <a:rPr lang="en-US" dirty="0"/>
              <a:t> </a:t>
            </a:r>
            <a:r>
              <a:rPr lang="en-US" b="1" dirty="0" err="1"/>
              <a:t>ayrı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sıra</a:t>
            </a:r>
            <a:r>
              <a:rPr lang="en-US" b="1" dirty="0"/>
              <a:t>/</a:t>
            </a:r>
            <a:r>
              <a:rPr lang="en-US" b="1" dirty="0" err="1"/>
              <a:t>geliş</a:t>
            </a:r>
            <a:r>
              <a:rPr lang="en-US" b="1" dirty="0"/>
              <a:t> </a:t>
            </a:r>
            <a:r>
              <a:rPr lang="en-US" b="1" dirty="0" err="1"/>
              <a:t>numarası</a:t>
            </a:r>
            <a:r>
              <a:rPr lang="en-US" b="1" dirty="0"/>
              <a:t> </a:t>
            </a:r>
            <a:r>
              <a:rPr lang="en-US" dirty="0" err="1" smtClean="0"/>
              <a:t>verilebilmeli</a:t>
            </a:r>
            <a:endParaRPr lang="tr-TR" dirty="0" smtClean="0"/>
          </a:p>
          <a:p>
            <a:r>
              <a:rPr lang="en-US" dirty="0" err="1"/>
              <a:t>poliklinik</a:t>
            </a:r>
            <a:r>
              <a:rPr lang="en-US" dirty="0"/>
              <a:t> </a:t>
            </a:r>
            <a:r>
              <a:rPr lang="en-US" dirty="0" err="1"/>
              <a:t>işlemlerini</a:t>
            </a:r>
            <a:r>
              <a:rPr lang="en-US" dirty="0"/>
              <a:t> </a:t>
            </a:r>
            <a:r>
              <a:rPr lang="en-US" b="1" dirty="0" err="1"/>
              <a:t>kolaylaştırmak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barkod</a:t>
            </a:r>
            <a:r>
              <a:rPr lang="en-US" dirty="0"/>
              <a:t> </a:t>
            </a:r>
            <a:r>
              <a:rPr lang="en-US" dirty="0" err="1"/>
              <a:t>destekli</a:t>
            </a:r>
            <a:r>
              <a:rPr lang="en-US" dirty="0"/>
              <a:t> </a:t>
            </a:r>
            <a:r>
              <a:rPr lang="en-US" dirty="0" err="1" smtClean="0"/>
              <a:t>sistemler</a:t>
            </a:r>
            <a:r>
              <a:rPr lang="tr-TR" dirty="0" smtClean="0"/>
              <a:t> olmalı</a:t>
            </a:r>
          </a:p>
          <a:p>
            <a:r>
              <a:rPr lang="tr-TR" dirty="0" smtClean="0"/>
              <a:t>Randevu </a:t>
            </a:r>
            <a:r>
              <a:rPr lang="en-US" dirty="0" err="1"/>
              <a:t>verme</a:t>
            </a:r>
            <a:r>
              <a:rPr lang="en-US" dirty="0"/>
              <a:t>, </a:t>
            </a:r>
            <a:r>
              <a:rPr lang="en-US" dirty="0" err="1"/>
              <a:t>iptal</a:t>
            </a:r>
            <a:r>
              <a:rPr lang="en-US" dirty="0"/>
              <a:t>, </a:t>
            </a:r>
            <a:r>
              <a:rPr lang="en-US" dirty="0" err="1" smtClean="0"/>
              <a:t>güncelleme</a:t>
            </a:r>
            <a:r>
              <a:rPr lang="tr-TR" dirty="0"/>
              <a:t> </a:t>
            </a:r>
            <a:r>
              <a:rPr lang="tr-TR" dirty="0" smtClean="0"/>
              <a:t>vb. işlemler yapılabilmeli</a:t>
            </a:r>
          </a:p>
          <a:p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modüllerle</a:t>
            </a:r>
            <a:r>
              <a:rPr lang="en-US" dirty="0"/>
              <a:t> (</a:t>
            </a:r>
            <a:r>
              <a:rPr lang="en-US" dirty="0" err="1"/>
              <a:t>vezne</a:t>
            </a:r>
            <a:r>
              <a:rPr lang="en-US" dirty="0"/>
              <a:t> </a:t>
            </a:r>
            <a:r>
              <a:rPr lang="en-US" dirty="0" err="1"/>
              <a:t>modülü</a:t>
            </a:r>
            <a:r>
              <a:rPr lang="en-US" dirty="0"/>
              <a:t> vb.) </a:t>
            </a:r>
            <a:r>
              <a:rPr lang="en-US" b="1" dirty="0" err="1"/>
              <a:t>entegre</a:t>
            </a:r>
            <a:r>
              <a:rPr lang="en-US" dirty="0"/>
              <a:t> </a:t>
            </a:r>
            <a:r>
              <a:rPr lang="en-US" dirty="0" err="1"/>
              <a:t>çalışabilmeli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441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Bilgi</a:t>
            </a:r>
            <a:r>
              <a:rPr lang="en-US" sz="4000" dirty="0" smtClean="0"/>
              <a:t> </a:t>
            </a:r>
            <a:r>
              <a:rPr lang="en-US" sz="4000" dirty="0" err="1" smtClean="0"/>
              <a:t>Kavramı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Bilginin</a:t>
            </a:r>
            <a:r>
              <a:rPr lang="en-US" sz="4000" dirty="0" smtClean="0"/>
              <a:t> </a:t>
            </a:r>
            <a:r>
              <a:rPr lang="en-US" sz="4000" dirty="0" err="1" smtClean="0"/>
              <a:t>Önemi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Veri</a:t>
            </a:r>
            <a:r>
              <a:rPr lang="en-US" b="1" dirty="0"/>
              <a:t> (data): </a:t>
            </a:r>
            <a:r>
              <a:rPr lang="en-US" dirty="0" err="1"/>
              <a:t>İnsanın</a:t>
            </a:r>
            <a:r>
              <a:rPr lang="en-US" dirty="0"/>
              <a:t> </a:t>
            </a:r>
            <a:r>
              <a:rPr lang="en-US" dirty="0" err="1"/>
              <a:t>yaşadığı</a:t>
            </a:r>
            <a:r>
              <a:rPr lang="en-US" dirty="0"/>
              <a:t>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düzenlenmemiş</a:t>
            </a:r>
            <a:r>
              <a:rPr lang="en-US" dirty="0"/>
              <a:t>,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forma </a:t>
            </a:r>
            <a:r>
              <a:rPr lang="en-US" dirty="0" err="1"/>
              <a:t>sokulmamış</a:t>
            </a:r>
            <a:r>
              <a:rPr lang="en-US" dirty="0"/>
              <a:t> </a:t>
            </a:r>
            <a:r>
              <a:rPr lang="en-US" dirty="0" err="1"/>
              <a:t>bilgilerdir</a:t>
            </a:r>
            <a:r>
              <a:rPr lang="en-US" b="1" dirty="0"/>
              <a:t>. </a:t>
            </a:r>
            <a:endParaRPr lang="tr-TR" dirty="0"/>
          </a:p>
          <a:p>
            <a:r>
              <a:rPr lang="en-US" b="1" dirty="0" err="1"/>
              <a:t>Bilgi</a:t>
            </a:r>
            <a:r>
              <a:rPr lang="en-US" b="1" dirty="0"/>
              <a:t> : </a:t>
            </a:r>
            <a:r>
              <a:rPr lang="en-US" dirty="0" err="1"/>
              <a:t>İnsanların</a:t>
            </a:r>
            <a:r>
              <a:rPr lang="en-US" dirty="0"/>
              <a:t> </a:t>
            </a:r>
            <a:r>
              <a:rPr lang="en-US" dirty="0" err="1"/>
              <a:t>anlayabileceği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kullanabileceği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, </a:t>
            </a:r>
            <a:r>
              <a:rPr lang="en-US" dirty="0" err="1"/>
              <a:t>yorumlanmış</a:t>
            </a:r>
            <a:r>
              <a:rPr lang="en-US" dirty="0"/>
              <a:t> </a:t>
            </a:r>
            <a:r>
              <a:rPr lang="en-US" dirty="0" err="1"/>
              <a:t>verilerdir</a:t>
            </a:r>
            <a:r>
              <a:rPr lang="en-US" dirty="0"/>
              <a:t>. </a:t>
            </a:r>
            <a:r>
              <a:rPr lang="en-US" dirty="0" err="1"/>
              <a:t>Bilgi</a:t>
            </a:r>
            <a:r>
              <a:rPr lang="en-US" dirty="0"/>
              <a:t>, </a:t>
            </a:r>
            <a:r>
              <a:rPr lang="en-US" dirty="0" err="1"/>
              <a:t>verinin</a:t>
            </a:r>
            <a:r>
              <a:rPr lang="en-US" dirty="0"/>
              <a:t> </a:t>
            </a:r>
            <a:r>
              <a:rPr lang="en-US" dirty="0" err="1"/>
              <a:t>işlenmiş</a:t>
            </a:r>
            <a:r>
              <a:rPr lang="en-US" dirty="0"/>
              <a:t> </a:t>
            </a:r>
            <a:r>
              <a:rPr lang="en-US" dirty="0" err="1"/>
              <a:t>hali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yorumlanmış</a:t>
            </a:r>
            <a:r>
              <a:rPr lang="en-US" dirty="0"/>
              <a:t> </a:t>
            </a:r>
            <a:r>
              <a:rPr lang="en-US" dirty="0" err="1"/>
              <a:t>şeklidir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116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Tekrar Geliş Kaydı Ve Kayıt Görüntüleme İşlemi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Aramalarda kısmi bilgi girilebilmeli, arama sonucu </a:t>
            </a:r>
            <a:r>
              <a:rPr lang="tr-TR" b="1" dirty="0"/>
              <a:t>birden fazla kayıt bulunursa bunların listelenip </a:t>
            </a:r>
            <a:r>
              <a:rPr lang="tr-TR" b="1" dirty="0" smtClean="0"/>
              <a:t>gösterilmeli</a:t>
            </a:r>
            <a:r>
              <a:rPr lang="tr-TR" b="1" dirty="0"/>
              <a:t>,</a:t>
            </a:r>
            <a:r>
              <a:rPr lang="tr-TR" dirty="0"/>
              <a:t> </a:t>
            </a:r>
            <a:r>
              <a:rPr lang="tr-TR" dirty="0" smtClean="0"/>
              <a:t>seçilmeli </a:t>
            </a:r>
          </a:p>
          <a:p>
            <a:pPr lvl="0"/>
            <a:r>
              <a:rPr lang="tr-TR" dirty="0" smtClean="0"/>
              <a:t>Hastaların önceki geliş bilgileri</a:t>
            </a:r>
            <a:r>
              <a:rPr lang="tr-TR" dirty="0"/>
              <a:t>, </a:t>
            </a:r>
            <a:r>
              <a:rPr lang="tr-TR" b="1" dirty="0"/>
              <a:t>değiştirilemez şekilde </a:t>
            </a:r>
            <a:r>
              <a:rPr lang="tr-TR" b="1" dirty="0" smtClean="0"/>
              <a:t>görüntülenmeli</a:t>
            </a:r>
          </a:p>
          <a:p>
            <a:pPr lvl="0"/>
            <a:r>
              <a:rPr lang="tr-TR" dirty="0" smtClean="0"/>
              <a:t>Hastaya yapılan </a:t>
            </a:r>
            <a:r>
              <a:rPr lang="tr-TR" dirty="0"/>
              <a:t>tüm işlemler ve kullanılan tüm malzemeler hastanın elektronik ortamda bulunan dosyasına anında </a:t>
            </a:r>
            <a:r>
              <a:rPr lang="tr-TR" dirty="0" smtClean="0"/>
              <a:t>aktarılmalı</a:t>
            </a:r>
            <a:endParaRPr lang="tr-TR" dirty="0"/>
          </a:p>
          <a:p>
            <a:r>
              <a:rPr lang="en-US" dirty="0"/>
              <a:t>Hasta/</a:t>
            </a:r>
            <a:r>
              <a:rPr lang="en-US" dirty="0" err="1"/>
              <a:t>vaka</a:t>
            </a:r>
            <a:r>
              <a:rPr lang="en-US" dirty="0"/>
              <a:t> </a:t>
            </a:r>
            <a:r>
              <a:rPr lang="en-US" dirty="0" err="1"/>
              <a:t>kayıtlarından</a:t>
            </a:r>
            <a:r>
              <a:rPr lang="en-US" dirty="0"/>
              <a:t> </a:t>
            </a:r>
            <a:r>
              <a:rPr lang="en-US" dirty="0" err="1"/>
              <a:t>günlük</a:t>
            </a:r>
            <a:r>
              <a:rPr lang="en-US" dirty="0"/>
              <a:t>, </a:t>
            </a:r>
            <a:r>
              <a:rPr lang="en-US" dirty="0" err="1"/>
              <a:t>haftalık</a:t>
            </a:r>
            <a:r>
              <a:rPr lang="en-US" dirty="0"/>
              <a:t>, </a:t>
            </a:r>
            <a:r>
              <a:rPr lang="en-US" dirty="0" err="1"/>
              <a:t>aylık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istenilen</a:t>
            </a:r>
            <a:r>
              <a:rPr lang="en-US" dirty="0"/>
              <a:t> </a:t>
            </a:r>
            <a:r>
              <a:rPr lang="en-US" dirty="0" err="1"/>
              <a:t>tarih</a:t>
            </a:r>
            <a:r>
              <a:rPr lang="en-US" dirty="0"/>
              <a:t> </a:t>
            </a:r>
            <a:r>
              <a:rPr lang="en-US" dirty="0" err="1"/>
              <a:t>dilimleri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dökümler</a:t>
            </a:r>
            <a:r>
              <a:rPr lang="en-US" dirty="0"/>
              <a:t> </a:t>
            </a:r>
            <a:r>
              <a:rPr lang="en-US" dirty="0" err="1"/>
              <a:t>alınmalıdır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201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Çıkış/Sevk İşlemi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dirty="0"/>
              <a:t>Hastanın çıkışının yapılmasından sonra her hangi bir kullanıcı tarafından hasta dosyasında değişiklik </a:t>
            </a:r>
            <a:r>
              <a:rPr lang="tr-TR" b="1" dirty="0"/>
              <a:t>yapılmasına izin verilmemelidir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Hasta sevk ve çıkış kayıtlarının </a:t>
            </a:r>
            <a:r>
              <a:rPr lang="tr-TR" b="1" dirty="0" smtClean="0"/>
              <a:t>istenilen </a:t>
            </a:r>
            <a:r>
              <a:rPr lang="tr-TR" b="1" dirty="0"/>
              <a:t>tarih dilimleri</a:t>
            </a:r>
            <a:r>
              <a:rPr lang="tr-TR" dirty="0"/>
              <a:t> arasında dökümü alınmalıdır.</a:t>
            </a:r>
          </a:p>
          <a:p>
            <a:pPr lvl="0"/>
            <a:r>
              <a:rPr lang="tr-TR" dirty="0"/>
              <a:t>Hastanın laboratuvar ve röntgen gibi birimlere </a:t>
            </a:r>
            <a:r>
              <a:rPr lang="tr-TR" b="1" dirty="0"/>
              <a:t>sevki otomatik olarak iletilmeli</a:t>
            </a:r>
            <a:r>
              <a:rPr lang="tr-TR" dirty="0"/>
              <a:t> ve sonuçlar da </a:t>
            </a:r>
            <a:r>
              <a:rPr lang="tr-TR" b="1" dirty="0"/>
              <a:t>otomatik olarak görüntülenmelidir</a:t>
            </a:r>
            <a:r>
              <a:rPr lang="tr-TR" dirty="0"/>
              <a:t>. </a:t>
            </a:r>
          </a:p>
          <a:p>
            <a:pPr lvl="0"/>
            <a:r>
              <a:rPr lang="tr-TR" b="1" dirty="0"/>
              <a:t>Özel fiyat/indirim uygulanması</a:t>
            </a:r>
            <a:r>
              <a:rPr lang="tr-TR" dirty="0"/>
              <a:t> için yetkilendirme </a:t>
            </a:r>
            <a:r>
              <a:rPr lang="tr-TR" dirty="0" smtClean="0"/>
              <a:t>yapılmalı</a:t>
            </a:r>
          </a:p>
          <a:p>
            <a:pPr lvl="0"/>
            <a:r>
              <a:rPr lang="tr-TR" dirty="0" smtClean="0"/>
              <a:t>Ücretli </a:t>
            </a:r>
            <a:r>
              <a:rPr lang="tr-TR" dirty="0"/>
              <a:t>hastanın ücretini ödemeden </a:t>
            </a:r>
            <a:r>
              <a:rPr lang="tr-TR" b="1" dirty="0"/>
              <a:t>tetkik sonuçlarını alması önlenmelidir</a:t>
            </a:r>
            <a:r>
              <a:rPr lang="tr-TR" dirty="0"/>
              <a:t>. </a:t>
            </a:r>
            <a:endParaRPr lang="tr-TR" dirty="0" smtClean="0"/>
          </a:p>
          <a:p>
            <a:pPr lvl="0"/>
            <a:r>
              <a:rPr lang="tr-TR" dirty="0" smtClean="0"/>
              <a:t>Hastalar </a:t>
            </a:r>
            <a:r>
              <a:rPr lang="tr-TR" dirty="0"/>
              <a:t>için yapılan muayene, laboratuvar, röntgen </a:t>
            </a:r>
            <a:r>
              <a:rPr lang="tr-TR" dirty="0" err="1"/>
              <a:t>v.b</a:t>
            </a:r>
            <a:r>
              <a:rPr lang="tr-TR" dirty="0"/>
              <a:t>. tüm işlemler otomatik olarak hastalara </a:t>
            </a:r>
            <a:r>
              <a:rPr lang="tr-TR" b="1" dirty="0"/>
              <a:t>ait mali kayıtlara aktarılmalıdır</a:t>
            </a:r>
            <a:r>
              <a:rPr lang="tr-TR" dirty="0"/>
              <a:t>. </a:t>
            </a:r>
          </a:p>
          <a:p>
            <a:pPr lvl="0"/>
            <a:r>
              <a:rPr lang="tr-TR" dirty="0"/>
              <a:t>Hastaların kontrol </a:t>
            </a:r>
            <a:r>
              <a:rPr lang="tr-TR" b="1" dirty="0"/>
              <a:t>kayıtları tutulmalı</a:t>
            </a:r>
            <a:r>
              <a:rPr lang="tr-TR" dirty="0"/>
              <a:t> ve çeşitli istatistiki </a:t>
            </a:r>
            <a:r>
              <a:rPr lang="tr-TR" b="1" dirty="0"/>
              <a:t>bilgiler üretilmelidir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40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Randevu Modülü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tr-TR" b="1" dirty="0"/>
              <a:t>Randevu girişi, randevu görüntüleme</a:t>
            </a:r>
            <a:r>
              <a:rPr lang="tr-TR" dirty="0"/>
              <a:t> ve arama işlemleri hem </a:t>
            </a:r>
            <a:r>
              <a:rPr lang="tr-TR" b="1" dirty="0"/>
              <a:t>yetkili kişi hem de servis doktoru</a:t>
            </a:r>
            <a:r>
              <a:rPr lang="tr-TR" dirty="0"/>
              <a:t> tarafından gerçekleştirilebilmelidir.</a:t>
            </a:r>
          </a:p>
          <a:p>
            <a:pPr lvl="0"/>
            <a:r>
              <a:rPr lang="tr-TR" dirty="0"/>
              <a:t>Hastaların </a:t>
            </a:r>
            <a:r>
              <a:rPr lang="tr-TR" b="1" dirty="0"/>
              <a:t>internet, telefon ve doğrudan başvuru ile randevu</a:t>
            </a:r>
            <a:r>
              <a:rPr lang="tr-TR" dirty="0"/>
              <a:t> alabilecekleri ve bu randevuların aksamadan yürüyebileceği bir randevu sistemi tasarlanmış olmalıdır. </a:t>
            </a:r>
          </a:p>
          <a:p>
            <a:pPr lvl="0"/>
            <a:r>
              <a:rPr lang="tr-TR" dirty="0" smtClean="0"/>
              <a:t>Randevu </a:t>
            </a:r>
            <a:r>
              <a:rPr lang="tr-TR" dirty="0"/>
              <a:t>gününden önce </a:t>
            </a:r>
            <a:r>
              <a:rPr lang="tr-TR" dirty="0" smtClean="0"/>
              <a:t>randevular </a:t>
            </a:r>
            <a:r>
              <a:rPr lang="tr-TR" dirty="0"/>
              <a:t>hatırlatılabilir.</a:t>
            </a:r>
          </a:p>
          <a:p>
            <a:pPr lvl="0"/>
            <a:r>
              <a:rPr lang="tr-TR" dirty="0"/>
              <a:t>Özel, saatsiz randevu alma özelliği olmalıdır. </a:t>
            </a:r>
          </a:p>
          <a:p>
            <a:pPr lvl="0"/>
            <a:r>
              <a:rPr lang="tr-TR" dirty="0"/>
              <a:t>Doktorların </a:t>
            </a:r>
            <a:r>
              <a:rPr lang="tr-TR" b="1" dirty="0"/>
              <a:t>izin, ders gibi zamanlarda</a:t>
            </a:r>
            <a:r>
              <a:rPr lang="tr-TR" dirty="0"/>
              <a:t> randevu saatlerini kapatmaları mümkün olabilmelidir. </a:t>
            </a:r>
          </a:p>
          <a:p>
            <a:pPr lvl="0"/>
            <a:r>
              <a:rPr lang="tr-TR" dirty="0"/>
              <a:t>Randevu girilirken </a:t>
            </a:r>
            <a:r>
              <a:rPr lang="tr-TR" b="1" dirty="0"/>
              <a:t>randevu çeşitleri</a:t>
            </a:r>
            <a:r>
              <a:rPr lang="tr-TR" dirty="0"/>
              <a:t> (poliklinik, </a:t>
            </a:r>
            <a:r>
              <a:rPr lang="tr-TR" dirty="0"/>
              <a:t>kontrol, </a:t>
            </a:r>
            <a:r>
              <a:rPr lang="tr-TR" dirty="0" smtClean="0"/>
              <a:t>radyoloji, tetkik</a:t>
            </a:r>
            <a:r>
              <a:rPr lang="tr-TR" dirty="0"/>
              <a:t>, </a:t>
            </a:r>
            <a:r>
              <a:rPr lang="tr-TR" dirty="0" err="1"/>
              <a:t>check-up</a:t>
            </a:r>
            <a:r>
              <a:rPr lang="tr-TR" dirty="0"/>
              <a:t>, </a:t>
            </a:r>
            <a:r>
              <a:rPr lang="tr-TR" dirty="0" smtClean="0"/>
              <a:t>konsültasyon</a:t>
            </a:r>
            <a:r>
              <a:rPr lang="tr-TR" dirty="0"/>
              <a:t>,  fizik tedavi, </a:t>
            </a:r>
            <a:r>
              <a:rPr lang="tr-TR" dirty="0" smtClean="0"/>
              <a:t>laboratuvar vb</a:t>
            </a:r>
            <a:r>
              <a:rPr lang="tr-TR" dirty="0"/>
              <a:t>.) belirtilmelidir.</a:t>
            </a:r>
          </a:p>
          <a:p>
            <a:pPr lvl="0"/>
            <a:r>
              <a:rPr lang="tr-TR" dirty="0"/>
              <a:t>Randevu düzenlerken uygulanacak </a:t>
            </a:r>
            <a:r>
              <a:rPr lang="tr-TR" b="1" dirty="0"/>
              <a:t>başlama ve bitiş saatleri</a:t>
            </a:r>
            <a:r>
              <a:rPr lang="tr-TR" dirty="0"/>
              <a:t>, </a:t>
            </a:r>
            <a:r>
              <a:rPr lang="tr-TR" b="1" dirty="0"/>
              <a:t>muayene </a:t>
            </a:r>
            <a:r>
              <a:rPr lang="tr-TR" b="1" dirty="0" smtClean="0"/>
              <a:t>süreleri </a:t>
            </a:r>
            <a:r>
              <a:rPr lang="tr-TR" dirty="0" smtClean="0"/>
              <a:t>belirlenebilmelidir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Randevu arama işlemleri randevu çeşitleri, hasta bilgileri, bölüm ve/veya tarih aralığı girilerek gerçekleştirilebilmeli, kısmi bilgi girişi ile </a:t>
            </a:r>
            <a:r>
              <a:rPr lang="tr-TR" b="1" dirty="0"/>
              <a:t>de arama yapılmalıdır</a:t>
            </a:r>
            <a:r>
              <a:rPr lang="tr-TR" dirty="0"/>
              <a:t>.</a:t>
            </a:r>
          </a:p>
          <a:p>
            <a:pPr lvl="0"/>
            <a:r>
              <a:rPr lang="tr-TR" b="1" dirty="0"/>
              <a:t>Günlük randevu</a:t>
            </a:r>
            <a:r>
              <a:rPr lang="tr-TR" dirty="0"/>
              <a:t> listelerinin dökümü istenildiği zaman alınmalıdır.</a:t>
            </a:r>
          </a:p>
          <a:p>
            <a:pPr lvl="0"/>
            <a:r>
              <a:rPr lang="tr-TR" dirty="0"/>
              <a:t>Hastaya aynı tarih ve saat için farklı birimlerden randevu verilmesi engellenmelidir.</a:t>
            </a:r>
          </a:p>
          <a:p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/>
              <a:t>odalarına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randevu</a:t>
            </a:r>
            <a:r>
              <a:rPr lang="en-US" dirty="0"/>
              <a:t> </a:t>
            </a:r>
            <a:r>
              <a:rPr lang="en-US" dirty="0" err="1"/>
              <a:t>işleminin</a:t>
            </a:r>
            <a:r>
              <a:rPr lang="en-US" dirty="0"/>
              <a:t> </a:t>
            </a:r>
            <a:r>
              <a:rPr lang="en-US" dirty="0" err="1"/>
              <a:t>gerçekleştirilmesi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03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err="1" smtClean="0">
                <a:latin typeface="Times New Roman"/>
              </a:rPr>
              <a:t>Poliklinik</a:t>
            </a:r>
            <a:r>
              <a:rPr lang="en-US" b="1" i="0" u="none" strike="noStrike" baseline="0" dirty="0" smtClean="0"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latin typeface="Times New Roman"/>
              </a:rPr>
              <a:t>Modülü</a:t>
            </a:r>
            <a:endParaRPr lang="en-US" b="1" i="0" u="none" strike="noStrike" baseline="0" dirty="0" smtClean="0">
              <a:latin typeface="Times New Roman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Poliklinik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endParaRPr lang="tr-TR" dirty="0" smtClean="0"/>
          </a:p>
          <a:p>
            <a:pPr lvl="0"/>
            <a:r>
              <a:rPr lang="tr-TR" dirty="0"/>
              <a:t>Doktor atama</a:t>
            </a:r>
          </a:p>
          <a:p>
            <a:pPr lvl="0"/>
            <a:r>
              <a:rPr lang="tr-TR" dirty="0"/>
              <a:t>Hasta tıbbi bilgi girişi </a:t>
            </a:r>
          </a:p>
          <a:p>
            <a:pPr lvl="0"/>
            <a:r>
              <a:rPr lang="tr-TR" dirty="0" smtClean="0"/>
              <a:t>Poliklinik/servis </a:t>
            </a:r>
            <a:r>
              <a:rPr lang="tr-TR" dirty="0"/>
              <a:t>raporlama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39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Poliklinik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İşlemleri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Acil</a:t>
            </a:r>
            <a:r>
              <a:rPr lang="en-US" b="1" dirty="0" smtClean="0"/>
              <a:t> </a:t>
            </a:r>
            <a:r>
              <a:rPr lang="en-US" b="1" dirty="0" err="1" smtClean="0"/>
              <a:t>servis</a:t>
            </a:r>
            <a:r>
              <a:rPr lang="en-US" b="1" dirty="0" smtClean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polikliniklerin</a:t>
            </a:r>
            <a:r>
              <a:rPr lang="en-US" b="1" dirty="0"/>
              <a:t> </a:t>
            </a:r>
            <a:r>
              <a:rPr lang="en-US" b="1" dirty="0" err="1"/>
              <a:t>ihtiyaçlarına</a:t>
            </a:r>
            <a:r>
              <a:rPr lang="en-US" dirty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 smtClean="0"/>
              <a:t>verebil</a:t>
            </a:r>
            <a:r>
              <a:rPr lang="tr-TR" dirty="0" err="1" smtClean="0"/>
              <a:t>melidir</a:t>
            </a:r>
            <a:r>
              <a:rPr lang="tr-TR" dirty="0" smtClean="0"/>
              <a:t>.</a:t>
            </a:r>
          </a:p>
          <a:p>
            <a:pPr lvl="0"/>
            <a:r>
              <a:rPr lang="tr-TR" dirty="0" smtClean="0"/>
              <a:t>Hemşireler ve doktorlar </a:t>
            </a:r>
            <a:r>
              <a:rPr lang="tr-TR" dirty="0"/>
              <a:t>tarafından hasta dosyalarına işlenen tüm muayene ve tedavi </a:t>
            </a:r>
            <a:r>
              <a:rPr lang="tr-TR" dirty="0" smtClean="0"/>
              <a:t>bilgileri </a:t>
            </a:r>
            <a:r>
              <a:rPr lang="tr-TR" b="1" dirty="0" smtClean="0"/>
              <a:t>elektronik </a:t>
            </a:r>
            <a:r>
              <a:rPr lang="tr-TR" b="1" dirty="0"/>
              <a:t>ortama aktarılabilmeli</a:t>
            </a:r>
            <a:r>
              <a:rPr lang="tr-TR" dirty="0"/>
              <a:t>, </a:t>
            </a:r>
            <a:r>
              <a:rPr lang="tr-TR" dirty="0" smtClean="0"/>
              <a:t>otomatik </a:t>
            </a:r>
            <a:r>
              <a:rPr lang="tr-TR" dirty="0"/>
              <a:t>olarak epikriz düzenlenebilmelidir. </a:t>
            </a:r>
          </a:p>
          <a:p>
            <a:pPr lvl="0"/>
            <a:r>
              <a:rPr lang="tr-TR" dirty="0" smtClean="0"/>
              <a:t>Doktorlar </a:t>
            </a:r>
            <a:r>
              <a:rPr lang="tr-TR" dirty="0"/>
              <a:t>tarafından, hastaya </a:t>
            </a:r>
            <a:r>
              <a:rPr lang="tr-TR" dirty="0"/>
              <a:t>Uluslararası Hastalık Kodlaması </a:t>
            </a:r>
            <a:r>
              <a:rPr lang="tr-TR" b="1" dirty="0"/>
              <a:t>ICD-10’a ya da Sağlık Bakanlığı’nın önereceği</a:t>
            </a:r>
            <a:r>
              <a:rPr lang="tr-TR" dirty="0"/>
              <a:t> kodlamalara uygun olarak </a:t>
            </a:r>
            <a:r>
              <a:rPr lang="tr-TR" b="1" dirty="0"/>
              <a:t>tanı</a:t>
            </a:r>
            <a:r>
              <a:rPr lang="tr-TR" dirty="0"/>
              <a:t> </a:t>
            </a:r>
            <a:r>
              <a:rPr lang="tr-TR" dirty="0" smtClean="0"/>
              <a:t>girebilmelidir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Ücretli hastalar haricinde </a:t>
            </a:r>
            <a:r>
              <a:rPr lang="tr-TR" dirty="0" smtClean="0"/>
              <a:t>kalan hastaların </a:t>
            </a:r>
            <a:r>
              <a:rPr lang="tr-TR" dirty="0"/>
              <a:t>muayene ve tedavi bilgileri ile laboratuvar, röntgen vb. tetkik istek işlemleri yapılabilmeli ve tamamlanan işlemler hasta faturalarına </a:t>
            </a:r>
            <a:r>
              <a:rPr lang="tr-TR" b="1" dirty="0"/>
              <a:t>(mali kayıtlarına) otomatik olarak atılmalıdır.</a:t>
            </a:r>
            <a:r>
              <a:rPr lang="tr-TR" dirty="0"/>
              <a:t> </a:t>
            </a:r>
            <a:r>
              <a:rPr lang="tr-TR" dirty="0" smtClean="0"/>
              <a:t>Doktor </a:t>
            </a:r>
            <a:r>
              <a:rPr lang="tr-TR" b="1" dirty="0"/>
              <a:t>tetkik isteklerinde</a:t>
            </a:r>
            <a:r>
              <a:rPr lang="tr-TR" dirty="0"/>
              <a:t> tetkiki isteyen klinik, doktor, işlem yapan kullanıcı, isteğin yapıldığı tarih ve saat gibi bilgiler istekte otomatik olarak yer almalıdır.</a:t>
            </a:r>
          </a:p>
          <a:p>
            <a:pPr lvl="0"/>
            <a:r>
              <a:rPr lang="tr-TR" dirty="0"/>
              <a:t>Poliklinik modülünden yapılacak tetkik istekleri </a:t>
            </a:r>
            <a:r>
              <a:rPr lang="tr-TR" b="1" dirty="0"/>
              <a:t>laboratuvar modülünde doğrudan görüntülenebilmelidir.</a:t>
            </a:r>
            <a:r>
              <a:rPr lang="tr-TR" dirty="0"/>
              <a:t> İstenen tetkiklerin sonuçları da poliklinik modülünde görülebilmelidir. </a:t>
            </a:r>
            <a:endParaRPr lang="tr-TR" dirty="0" smtClean="0"/>
          </a:p>
          <a:p>
            <a:pPr lvl="0"/>
            <a:r>
              <a:rPr lang="tr-TR" dirty="0" smtClean="0"/>
              <a:t>Polikliniklerde</a:t>
            </a:r>
            <a:r>
              <a:rPr lang="tr-TR" dirty="0"/>
              <a:t>; poliklinik yada doktor bazında olmak üzere, </a:t>
            </a:r>
            <a:r>
              <a:rPr lang="tr-TR" b="1" dirty="0"/>
              <a:t>muayene sırası almış olan hastaların listeleri, poliklinik hemşiresi ya da doktoru tarafından kolayca görüntülenebilmeli</a:t>
            </a:r>
            <a:r>
              <a:rPr lang="tr-TR" dirty="0"/>
              <a:t>; bu listeler gerektiğinde “dijital board” </a:t>
            </a:r>
            <a:r>
              <a:rPr lang="tr-TR" dirty="0" err="1"/>
              <a:t>lara</a:t>
            </a:r>
            <a:r>
              <a:rPr lang="tr-TR" dirty="0"/>
              <a:t> yansıtılabilecek şekilde düzenlenmiş olmalıdır. </a:t>
            </a:r>
            <a:endParaRPr lang="tr-TR" dirty="0" smtClean="0"/>
          </a:p>
          <a:p>
            <a:pPr lvl="0"/>
            <a:r>
              <a:rPr lang="tr-TR" dirty="0" smtClean="0"/>
              <a:t>Hastanın </a:t>
            </a:r>
            <a:r>
              <a:rPr lang="tr-TR" dirty="0"/>
              <a:t>herhangi bir </a:t>
            </a:r>
            <a:r>
              <a:rPr lang="tr-TR" b="1" dirty="0"/>
              <a:t>andaki fatura bilgileri, istenildiği</a:t>
            </a:r>
            <a:r>
              <a:rPr lang="tr-TR" dirty="0"/>
              <a:t> taktirde bu modül ekranlarından  görüntülenebilmeli ve/veya yazdırılabilmelidir.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04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Doktor Atama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dirty="0"/>
              <a:t>Doktor atama işlemi poliklinik ve/veya servis hemşiresi yetkisindeki personel tarafından gerçekleştirilmelidir.</a:t>
            </a:r>
            <a:endParaRPr lang="tr-TR" sz="1800" dirty="0"/>
          </a:p>
          <a:p>
            <a:pPr lvl="1"/>
            <a:r>
              <a:rPr lang="tr-TR" dirty="0"/>
              <a:t>Kullanıcı, “otomatik” ve “seçerek” atama olmak üzere iki şekilde Doktor atama yapabilmedir.</a:t>
            </a:r>
          </a:p>
          <a:p>
            <a:pPr lvl="1"/>
            <a:r>
              <a:rPr lang="tr-TR" dirty="0"/>
              <a:t>Otomatik atamada hasta sıradaki </a:t>
            </a:r>
            <a:r>
              <a:rPr lang="tr-TR" b="1" dirty="0"/>
              <a:t>en müsait doktora</a:t>
            </a:r>
            <a:r>
              <a:rPr lang="tr-TR" dirty="0"/>
              <a:t> atanmalıdır. </a:t>
            </a:r>
          </a:p>
          <a:p>
            <a:pPr lvl="1"/>
            <a:r>
              <a:rPr lang="tr-TR" dirty="0"/>
              <a:t>Otomatik atamaya dahil olacak doktorlar bir atama listesine eklenip çıkartılmalıdır. </a:t>
            </a:r>
          </a:p>
          <a:p>
            <a:pPr lvl="1"/>
            <a:r>
              <a:rPr lang="tr-TR" dirty="0"/>
              <a:t>Hemşire veya yetkisindeki personel, her doktor için atanan hastaların listesini görmelidir. </a:t>
            </a:r>
          </a:p>
          <a:p>
            <a:pPr lvl="1"/>
            <a:r>
              <a:rPr lang="tr-TR" dirty="0"/>
              <a:t>Doktor, kendisine atanan hastaların listesinin görüntülenmesi ve raporlanması yetkisine sahip olmalıdır. </a:t>
            </a:r>
          </a:p>
          <a:p>
            <a:pPr lvl="1"/>
            <a:r>
              <a:rPr lang="tr-TR" dirty="0"/>
              <a:t>Doktor, hasta listesindeki hasta isminden tek tuşla geçmiş </a:t>
            </a:r>
            <a:r>
              <a:rPr lang="tr-TR" dirty="0" err="1"/>
              <a:t>vizitlere</a:t>
            </a:r>
            <a:r>
              <a:rPr lang="tr-TR" dirty="0"/>
              <a:t> ulaşmalıdır.</a:t>
            </a:r>
          </a:p>
          <a:p>
            <a:pPr lvl="1"/>
            <a:r>
              <a:rPr lang="tr-TR" dirty="0"/>
              <a:t>Doktor, atanan hastalar listesinden hastasını seçerek tıbbi bilgi girişi ekranına geçebilmelidir. </a:t>
            </a:r>
          </a:p>
          <a:p>
            <a:pPr lvl="1"/>
            <a:r>
              <a:rPr lang="tr-TR" dirty="0"/>
              <a:t>Performans puanları ile ilgili işlemler bu modülden de yapılabilmeli, istenen kriterlere uygun sorgulamalar (verilen zaman aralığına, verilen hizmet çeşidine göre </a:t>
            </a:r>
            <a:r>
              <a:rPr lang="tr-TR" dirty="0" err="1"/>
              <a:t>v.b</a:t>
            </a:r>
            <a:r>
              <a:rPr lang="tr-TR" dirty="0"/>
              <a:t>. sorgular) yapılabilmeli ve istenildiği taktirde raporların çıktısı alınabilmelidir.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04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</a:t>
            </a:r>
            <a:r>
              <a:rPr lang="tr-TR" dirty="0"/>
              <a:t>Tıbbi Bilgi Girişi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r-TR" b="1" dirty="0"/>
              <a:t>Tanı girişinde</a:t>
            </a:r>
            <a:r>
              <a:rPr lang="tr-TR" dirty="0"/>
              <a:t> en kısa zamanda gerekli düzenlemeler yapılıp </a:t>
            </a:r>
            <a:r>
              <a:rPr lang="tr-TR" b="1" dirty="0"/>
              <a:t>ICD-10 kodları</a:t>
            </a:r>
            <a:r>
              <a:rPr lang="tr-TR" dirty="0"/>
              <a:t> kullanılmalıdır.</a:t>
            </a:r>
          </a:p>
          <a:p>
            <a:pPr lvl="1"/>
            <a:r>
              <a:rPr lang="tr-TR" dirty="0" smtClean="0"/>
              <a:t>Hastaya </a:t>
            </a:r>
            <a:r>
              <a:rPr lang="tr-TR" dirty="0"/>
              <a:t>ait temel tıbbi bilgilerin doktor tarafından girilmesi ile ilgili serbest bir bölüm olmalıdır. </a:t>
            </a:r>
          </a:p>
          <a:p>
            <a:pPr lvl="1"/>
            <a:r>
              <a:rPr lang="tr-TR" dirty="0"/>
              <a:t>Bir vakaya</a:t>
            </a:r>
            <a:r>
              <a:rPr lang="tr-TR" b="1" dirty="0"/>
              <a:t>, birden fazla tanı girişi</a:t>
            </a:r>
            <a:r>
              <a:rPr lang="tr-TR" dirty="0"/>
              <a:t> (ön tanı, kesin tanı, radyografik tanı, kabul, taburcu, </a:t>
            </a:r>
            <a:r>
              <a:rPr lang="tr-TR" dirty="0" err="1"/>
              <a:t>primer</a:t>
            </a:r>
            <a:r>
              <a:rPr lang="tr-TR" dirty="0"/>
              <a:t> ve </a:t>
            </a:r>
            <a:r>
              <a:rPr lang="tr-TR" dirty="0" err="1"/>
              <a:t>sekonder</a:t>
            </a:r>
            <a:r>
              <a:rPr lang="tr-TR" dirty="0"/>
              <a:t> tanı vb.) imkanı olmalıdır.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36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Poliklinik/Servis </a:t>
            </a:r>
            <a:r>
              <a:rPr lang="tr-TR" dirty="0"/>
              <a:t>Raporlama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Servise </a:t>
            </a:r>
            <a:r>
              <a:rPr lang="tr-TR" dirty="0"/>
              <a:t>başvuran hastaların günlük, haftalık, aylık, yıllık sayıları, grup ve sevk eden makam ve maksatlara göre dağılımları, hasta akıbetleri, poliklinik/servis sarf malzeme raporları, maliyetleri ve  tanımlı istatistik raporları kapsamalıdır.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7450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İlaç </a:t>
            </a:r>
            <a:r>
              <a:rPr lang="tr-TR" dirty="0"/>
              <a:t>Ve Sarf Malzeme </a:t>
            </a:r>
            <a:r>
              <a:rPr lang="tr-TR" dirty="0" smtClean="0"/>
              <a:t>İstemi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İlaç ve sarf malzemesi isteklerini ilgili bölüme bildirip süreci takip etmek için kullanılacak işlemlerdir. İlaç ve sarf malzeme istek, arama ve görüntüleme işlemlerini kapsamalıdır. </a:t>
            </a:r>
            <a:endParaRPr lang="tr-TR" sz="2800" dirty="0"/>
          </a:p>
          <a:p>
            <a:pPr lvl="1"/>
            <a:r>
              <a:rPr lang="tr-TR" dirty="0"/>
              <a:t>İlaç ve sarf malzemeleri, kodlu listelerden seçilerek istekte bulunulmalıdır.</a:t>
            </a:r>
          </a:p>
          <a:p>
            <a:pPr lvl="1"/>
            <a:r>
              <a:rPr lang="tr-TR" dirty="0"/>
              <a:t>İstekler üzerine tarama kriterleri girilerek arama yapılabilmelidir.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001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latin typeface="Times New Roman"/>
              </a:rPr>
              <a:t>Hasta </a:t>
            </a:r>
            <a:r>
              <a:rPr lang="en-US" b="1" i="0" u="none" strike="noStrike" baseline="0" dirty="0" err="1" smtClean="0">
                <a:latin typeface="Times New Roman"/>
              </a:rPr>
              <a:t>Yatış</a:t>
            </a:r>
            <a:r>
              <a:rPr lang="en-US" b="1" i="0" u="none" strike="noStrike" baseline="0" dirty="0" smtClean="0">
                <a:latin typeface="Times New Roman"/>
              </a:rPr>
              <a:t>, </a:t>
            </a:r>
            <a:r>
              <a:rPr lang="en-US" b="1" i="0" u="none" strike="noStrike" baseline="0" dirty="0" err="1" smtClean="0">
                <a:latin typeface="Times New Roman"/>
              </a:rPr>
              <a:t>Yatan</a:t>
            </a:r>
            <a:r>
              <a:rPr lang="en-US" b="1" i="0" u="none" strike="noStrike" baseline="0" dirty="0" smtClean="0">
                <a:latin typeface="Times New Roman"/>
              </a:rPr>
              <a:t> Hasta </a:t>
            </a:r>
            <a:r>
              <a:rPr lang="en-US" b="1" i="0" u="none" strike="noStrike" baseline="0" dirty="0" err="1" smtClean="0">
                <a:latin typeface="Times New Roman"/>
              </a:rPr>
              <a:t>Takip</a:t>
            </a:r>
            <a:r>
              <a:rPr lang="en-US" b="1" i="0" u="none" strike="noStrike" baseline="0" dirty="0" smtClean="0"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latin typeface="Times New Roman"/>
              </a:rPr>
              <a:t>ve</a:t>
            </a:r>
            <a:r>
              <a:rPr lang="en-US" b="1" i="0" u="none" strike="noStrike" baseline="0" dirty="0" smtClean="0">
                <a:latin typeface="Times New Roman"/>
              </a:rPr>
              <a:t> Hasta </a:t>
            </a:r>
            <a:r>
              <a:rPr lang="en-US" b="1" i="0" u="none" strike="noStrike" baseline="0" dirty="0" err="1" smtClean="0">
                <a:latin typeface="Times New Roman"/>
              </a:rPr>
              <a:t>Çıkış</a:t>
            </a:r>
            <a:r>
              <a:rPr lang="en-US" b="1" i="0" u="none" strike="noStrike" baseline="0" dirty="0" smtClean="0"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latin typeface="Times New Roman"/>
              </a:rPr>
              <a:t>İşlemleri</a:t>
            </a:r>
            <a:r>
              <a:rPr lang="en-US" b="1" i="0" u="none" strike="noStrike" baseline="0" dirty="0" smtClean="0"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latin typeface="Times New Roman"/>
              </a:rPr>
              <a:t>Modülü</a:t>
            </a:r>
            <a:r>
              <a:rPr lang="en-US" b="1" i="0" u="none" strike="noStrike" baseline="0" dirty="0" smtClean="0">
                <a:latin typeface="Times New Roman"/>
              </a:rPr>
              <a:t>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 b="1" dirty="0" smtClean="0"/>
              <a:t>Yatış işlemleri</a:t>
            </a:r>
          </a:p>
          <a:p>
            <a:pPr lvl="0"/>
            <a:r>
              <a:rPr lang="tr-TR" b="1" dirty="0" smtClean="0"/>
              <a:t>Yatan hasta takip işlemleri</a:t>
            </a:r>
          </a:p>
          <a:p>
            <a:pPr lvl="0"/>
            <a:r>
              <a:rPr lang="tr-TR" b="1" dirty="0" smtClean="0"/>
              <a:t>Hasta taburcu işlemleri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99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Bilginin</a:t>
            </a:r>
            <a:r>
              <a:rPr lang="en-US" sz="4000" dirty="0" smtClean="0"/>
              <a:t> </a:t>
            </a:r>
            <a:r>
              <a:rPr lang="en-US" sz="4000" dirty="0" err="1" smtClean="0"/>
              <a:t>İşe</a:t>
            </a:r>
            <a:r>
              <a:rPr lang="en-US" sz="4000" dirty="0" smtClean="0"/>
              <a:t> </a:t>
            </a:r>
            <a:r>
              <a:rPr lang="en-US" sz="4000" dirty="0" err="1" smtClean="0"/>
              <a:t>Yarar</a:t>
            </a:r>
            <a:r>
              <a:rPr lang="en-US" sz="4000" dirty="0" smtClean="0"/>
              <a:t> </a:t>
            </a:r>
            <a:r>
              <a:rPr lang="en-US" sz="4000" dirty="0" err="1" smtClean="0"/>
              <a:t>Olması</a:t>
            </a:r>
            <a:r>
              <a:rPr lang="en-US" sz="4000" dirty="0" smtClean="0"/>
              <a:t> </a:t>
            </a:r>
            <a:r>
              <a:rPr lang="tr-TR" sz="4000" dirty="0" smtClean="0"/>
              <a:t>İçin Gerekli </a:t>
            </a:r>
            <a:r>
              <a:rPr lang="en-US" sz="4000" dirty="0" err="1" smtClean="0"/>
              <a:t>Özellikler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doğru ve </a:t>
            </a:r>
            <a:r>
              <a:rPr lang="tr-TR" dirty="0" smtClean="0"/>
              <a:t>kesin </a:t>
            </a:r>
            <a:r>
              <a:rPr lang="en-US" dirty="0" err="1"/>
              <a:t>olmalı</a:t>
            </a:r>
            <a:endParaRPr lang="tr-TR" dirty="0" smtClean="0"/>
          </a:p>
          <a:p>
            <a:r>
              <a:rPr lang="en-US" dirty="0" err="1"/>
              <a:t>zamanlı</a:t>
            </a:r>
            <a:r>
              <a:rPr lang="en-US" dirty="0"/>
              <a:t>,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olmalı</a:t>
            </a:r>
            <a:endParaRPr lang="tr-TR" dirty="0" smtClean="0"/>
          </a:p>
          <a:p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hedeflere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olmalı</a:t>
            </a:r>
            <a:endParaRPr lang="tr-TR" dirty="0" smtClean="0"/>
          </a:p>
          <a:p>
            <a:r>
              <a:rPr lang="en-US" dirty="0" err="1"/>
              <a:t>tarafsız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titiz</a:t>
            </a:r>
            <a:r>
              <a:rPr lang="en-US" dirty="0"/>
              <a:t> </a:t>
            </a:r>
            <a:r>
              <a:rPr lang="en-US" dirty="0" err="1" smtClean="0"/>
              <a:t>hazırlanmalı</a:t>
            </a:r>
            <a:endParaRPr lang="tr-TR" dirty="0" smtClean="0"/>
          </a:p>
          <a:p>
            <a:r>
              <a:rPr lang="en-US" dirty="0" err="1"/>
              <a:t>uygulanabilir</a:t>
            </a:r>
            <a:r>
              <a:rPr lang="en-US" dirty="0"/>
              <a:t> </a:t>
            </a:r>
            <a:r>
              <a:rPr lang="en-US" dirty="0" err="1"/>
              <a:t>hedefleri</a:t>
            </a:r>
            <a:r>
              <a:rPr lang="en-US" dirty="0"/>
              <a:t> </a:t>
            </a:r>
            <a:r>
              <a:rPr lang="en-US" dirty="0" err="1" smtClean="0"/>
              <a:t>içerme</a:t>
            </a:r>
            <a:r>
              <a:rPr lang="tr-TR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/>
              <a:t>sade</a:t>
            </a:r>
            <a:r>
              <a:rPr lang="en-US" dirty="0"/>
              <a:t>, </a:t>
            </a:r>
            <a:r>
              <a:rPr lang="en-US" dirty="0" err="1"/>
              <a:t>yorumlanabilir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anlaşılır</a:t>
            </a:r>
            <a:r>
              <a:rPr lang="en-US" dirty="0"/>
              <a:t> </a:t>
            </a:r>
            <a:r>
              <a:rPr lang="en-US" dirty="0" err="1" smtClean="0"/>
              <a:t>olmalı</a:t>
            </a:r>
            <a:endParaRPr lang="tr-TR" dirty="0" smtClean="0"/>
          </a:p>
          <a:p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olduğunca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formatta</a:t>
            </a:r>
            <a:r>
              <a:rPr lang="en-US" dirty="0"/>
              <a:t> </a:t>
            </a:r>
            <a:r>
              <a:rPr lang="en-US" dirty="0" err="1" smtClean="0"/>
              <a:t>olma</a:t>
            </a:r>
            <a:r>
              <a:rPr lang="tr-TR" dirty="0" smtClean="0"/>
              <a:t>l</a:t>
            </a:r>
            <a:r>
              <a:rPr lang="en-US" dirty="0" err="1" smtClean="0"/>
              <a:t>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6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Yatış İşlemleri</a:t>
            </a:r>
            <a:endParaRPr lang="tr-TR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dirty="0" smtClean="0"/>
              <a:t>Poliklinik</a:t>
            </a:r>
            <a:r>
              <a:rPr lang="tr-TR" dirty="0"/>
              <a:t>, acil servis ya da doğumhaneden </a:t>
            </a:r>
            <a:r>
              <a:rPr lang="tr-TR" b="1" dirty="0"/>
              <a:t>tüm servislere</a:t>
            </a:r>
            <a:r>
              <a:rPr lang="tr-TR" dirty="0"/>
              <a:t> kabul ile ilgili işlemler gerçekleştirilebilmelidir.</a:t>
            </a:r>
          </a:p>
          <a:p>
            <a:pPr lvl="0"/>
            <a:r>
              <a:rPr lang="tr-TR" b="1" dirty="0"/>
              <a:t>Refakatçi</a:t>
            </a:r>
            <a:r>
              <a:rPr lang="tr-TR" dirty="0"/>
              <a:t> işlemleri yapılabilmelidir. </a:t>
            </a:r>
            <a:r>
              <a:rPr lang="tr-TR" dirty="0" err="1"/>
              <a:t>Refakçi</a:t>
            </a:r>
            <a:r>
              <a:rPr lang="tr-TR" dirty="0"/>
              <a:t> ücretleri, hastanın elektronik ortamdaki mali kayıtlarına otomatik olarak yansıtılabilmelidir.</a:t>
            </a:r>
          </a:p>
          <a:p>
            <a:pPr lvl="0"/>
            <a:r>
              <a:rPr lang="tr-TR" b="1" dirty="0"/>
              <a:t>Hastanın yatışıyla</a:t>
            </a:r>
            <a:r>
              <a:rPr lang="tr-TR" dirty="0"/>
              <a:t> ilgili tüm işlemler (Hasta bilgileri, yatış onayı bilgileri, vb.) gerçekleştirilebilmelidir. </a:t>
            </a:r>
          </a:p>
          <a:p>
            <a:pPr lvl="0"/>
            <a:r>
              <a:rPr lang="tr-TR" b="1" dirty="0"/>
              <a:t>Hasta yatağı ile ilgili özelliklere</a:t>
            </a:r>
            <a:r>
              <a:rPr lang="tr-TR" dirty="0"/>
              <a:t> göre ücret farkları kayıtlara otomatik olarak işlenebilmelidir.</a:t>
            </a:r>
          </a:p>
          <a:p>
            <a:pPr lvl="0"/>
            <a:r>
              <a:rPr lang="tr-TR" dirty="0"/>
              <a:t>Yatak atama işleminde </a:t>
            </a:r>
            <a:r>
              <a:rPr lang="tr-TR" b="1" dirty="0"/>
              <a:t>boş yataklardan oluşan listeden seçim yapılarak</a:t>
            </a:r>
            <a:r>
              <a:rPr lang="tr-TR" dirty="0"/>
              <a:t> yatak ataması gerçekleştirilmelidir. </a:t>
            </a:r>
          </a:p>
          <a:p>
            <a:pPr lvl="0"/>
            <a:r>
              <a:rPr lang="tr-TR" dirty="0"/>
              <a:t>Yatış formu elektronik ortamda üretilebilmelidir.</a:t>
            </a:r>
          </a:p>
          <a:p>
            <a:pPr lvl="0"/>
            <a:r>
              <a:rPr lang="tr-TR" dirty="0"/>
              <a:t>Hasta yatış onay formları elektronik ortamda üretilebilmelidir.</a:t>
            </a:r>
          </a:p>
          <a:p>
            <a:pPr lvl="0"/>
            <a:r>
              <a:rPr lang="tr-TR" dirty="0"/>
              <a:t>Hasta yatışta, yatışı yapan doktor, ön tanı ve taburcu zamanı görülmelidir.</a:t>
            </a:r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79552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Yatan Hasta Takip İşlemleri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/>
              <a:t>Hastaların </a:t>
            </a:r>
            <a:r>
              <a:rPr lang="tr-TR" b="1" dirty="0"/>
              <a:t>hasta yatış kaydı onaylanmalıdır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Hastaya verilmesi gereken ve ilgili sevk birimine yazılması gereken </a:t>
            </a:r>
            <a:r>
              <a:rPr lang="tr-TR" b="1" dirty="0"/>
              <a:t>raporların hazırlanmasını sağlamalıdır.</a:t>
            </a:r>
            <a:endParaRPr lang="tr-TR" dirty="0"/>
          </a:p>
          <a:p>
            <a:pPr lvl="0"/>
            <a:r>
              <a:rPr lang="tr-TR" dirty="0"/>
              <a:t>Hastanın sağlık seyriyle ilgili bilgiler, ilaç dozaj bilgileri, ameliyat bilgileri, </a:t>
            </a:r>
            <a:r>
              <a:rPr lang="tr-TR" dirty="0" err="1"/>
              <a:t>v.b</a:t>
            </a:r>
            <a:r>
              <a:rPr lang="tr-TR" dirty="0"/>
              <a:t>.  gerektiğinde raporlanabilmelidir.</a:t>
            </a:r>
          </a:p>
          <a:p>
            <a:pPr lvl="0"/>
            <a:r>
              <a:rPr lang="tr-TR" b="1" dirty="0"/>
              <a:t>Ameliyathane ve ileri tetkik</a:t>
            </a:r>
            <a:r>
              <a:rPr lang="tr-TR" dirty="0"/>
              <a:t> için randevu istek işlemleri gerçekleştirilmelidir.</a:t>
            </a:r>
          </a:p>
          <a:p>
            <a:pPr lvl="0"/>
            <a:r>
              <a:rPr lang="tr-TR" dirty="0" smtClean="0"/>
              <a:t>Klinikte </a:t>
            </a:r>
            <a:r>
              <a:rPr lang="tr-TR" dirty="0"/>
              <a:t>yatan hastalar için istenen bütün </a:t>
            </a:r>
            <a:r>
              <a:rPr lang="tr-TR" b="1" dirty="0"/>
              <a:t>tıbbi istekler görüntülenmeli</a:t>
            </a:r>
            <a:r>
              <a:rPr lang="tr-TR" dirty="0"/>
              <a:t> ve/veya raporlanabilmelidir. </a:t>
            </a:r>
          </a:p>
          <a:p>
            <a:pPr lvl="0"/>
            <a:r>
              <a:rPr lang="tr-TR" dirty="0"/>
              <a:t>Yatan hastaların poliklinik bilgilerine ve önceki yatış bilgilerine istenilen şekilde ulaşılmalıdır. </a:t>
            </a:r>
          </a:p>
          <a:p>
            <a:pPr lvl="0"/>
            <a:r>
              <a:rPr lang="tr-TR" dirty="0"/>
              <a:t>Numune ve diğer gereksinimler için </a:t>
            </a:r>
            <a:r>
              <a:rPr lang="tr-TR" dirty="0" smtClean="0"/>
              <a:t>hasta </a:t>
            </a:r>
            <a:r>
              <a:rPr lang="tr-TR" dirty="0"/>
              <a:t>bilgileri etiketi basılmalıdır.</a:t>
            </a:r>
          </a:p>
          <a:p>
            <a:pPr lvl="0"/>
            <a:r>
              <a:rPr lang="tr-TR" dirty="0" smtClean="0"/>
              <a:t>Hekime  </a:t>
            </a:r>
            <a:r>
              <a:rPr lang="tr-TR" dirty="0"/>
              <a:t>epikriz ve ameliyat notu yazma imkanı sağlamalı ve hekim onayı verildikten sonra bu raporların sistemde yer alması sağlanmalıdır.</a:t>
            </a:r>
          </a:p>
          <a:p>
            <a:pPr lvl="0"/>
            <a:r>
              <a:rPr lang="tr-TR" dirty="0"/>
              <a:t>Hastanın ön ve kesin tanısına ulaşım sağlanmalıdır. </a:t>
            </a:r>
          </a:p>
          <a:p>
            <a:pPr lvl="0"/>
            <a:r>
              <a:rPr lang="tr-TR" dirty="0" smtClean="0"/>
              <a:t>Hastalık kodları </a:t>
            </a:r>
            <a:r>
              <a:rPr lang="tr-TR" dirty="0"/>
              <a:t>(ICD-10) </a:t>
            </a:r>
            <a:r>
              <a:rPr lang="tr-TR" dirty="0" smtClean="0"/>
              <a:t>kullanılabilmelidir</a:t>
            </a:r>
            <a:r>
              <a:rPr lang="tr-TR" dirty="0"/>
              <a:t>.  </a:t>
            </a:r>
          </a:p>
          <a:p>
            <a:pPr lvl="0"/>
            <a:r>
              <a:rPr lang="tr-TR" dirty="0"/>
              <a:t>Yetkilendirilmiş kişiler doğrultusunda işlem </a:t>
            </a:r>
            <a:r>
              <a:rPr lang="tr-TR" dirty="0" smtClean="0"/>
              <a:t>iptali</a:t>
            </a:r>
            <a:r>
              <a:rPr lang="tr-TR" b="1" dirty="0" smtClean="0"/>
              <a:t> </a:t>
            </a:r>
            <a:r>
              <a:rPr lang="tr-TR" b="1" dirty="0"/>
              <a:t>hasta faturasından </a:t>
            </a:r>
            <a:r>
              <a:rPr lang="tr-TR" b="1" dirty="0" smtClean="0"/>
              <a:t>da</a:t>
            </a:r>
            <a:r>
              <a:rPr lang="tr-TR" dirty="0" smtClean="0"/>
              <a:t> </a:t>
            </a:r>
            <a:r>
              <a:rPr lang="tr-TR" dirty="0"/>
              <a:t>otomatik olarak yapılmalıdır.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7640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Hasta Taburcu İşlemleri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/>
              <a:t>Belirli tarih aralıklarında taburcu olan hastaların listesi alınmalıdır. </a:t>
            </a:r>
          </a:p>
          <a:p>
            <a:pPr lvl="0"/>
            <a:r>
              <a:rPr lang="tr-TR" dirty="0"/>
              <a:t>Hasta taburcu ve çıkışı işlemleri ve ilgili bilgilerin girilmesi sağlanmalıdır. </a:t>
            </a:r>
          </a:p>
          <a:p>
            <a:pPr lvl="0"/>
            <a:r>
              <a:rPr lang="tr-TR" dirty="0"/>
              <a:t>Hastanın klinikten çıkışında diğer kurumlara  sevk işlemleri gerçekleştirilebilmelidir.</a:t>
            </a:r>
          </a:p>
          <a:p>
            <a:pPr lvl="0"/>
            <a:r>
              <a:rPr lang="tr-TR" dirty="0"/>
              <a:t>Hastanın yatışına ait her türlü bilginin hasta yatış ve taburcu bölümüne gitmesi sağlanmalıdır. </a:t>
            </a:r>
          </a:p>
          <a:p>
            <a:pPr lvl="0"/>
            <a:r>
              <a:rPr lang="tr-TR" dirty="0"/>
              <a:t>Hastanın taburcu faturası </a:t>
            </a:r>
            <a:r>
              <a:rPr lang="tr-TR" dirty="0" err="1"/>
              <a:t>saatlendirilerek</a:t>
            </a:r>
            <a:r>
              <a:rPr lang="tr-TR" dirty="0"/>
              <a:t> bu andan sonra yapılacak hizmet girişleri engellenmelidir. Fatura iptali ya da değiştirilmesi yetkilendirilmiş kişiler tarafından yapılmalıdır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82319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Vezne Modülü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tr-TR" dirty="0" smtClean="0"/>
              <a:t>Veznelerde yapılan </a:t>
            </a:r>
            <a:r>
              <a:rPr lang="tr-TR" dirty="0"/>
              <a:t>giriş/çıkışların kayıtları bir arada tutulmalıdır. </a:t>
            </a:r>
          </a:p>
          <a:p>
            <a:pPr lvl="0"/>
            <a:r>
              <a:rPr lang="tr-TR" dirty="0"/>
              <a:t>Vezne makbuzunun çıktısı alınmalı ve bu çıktıda ödenen ücretin ayrıntılı dökümü de yer almalıdır.</a:t>
            </a:r>
          </a:p>
          <a:p>
            <a:pPr lvl="0"/>
            <a:r>
              <a:rPr lang="tr-TR" dirty="0"/>
              <a:t>Ücretli hastanın gerekli ücreti ödediğine dair bilgiler, ilgili hizmet birimine otomatik olarak anında aktarılmalıdır. </a:t>
            </a:r>
          </a:p>
          <a:p>
            <a:pPr lvl="0"/>
            <a:r>
              <a:rPr lang="tr-TR" dirty="0"/>
              <a:t>Vezne modülü kapsamında gerçekleştirilen tüm tahsilat bilgileri, Muhasebe modülüne aktarılmalıdır. </a:t>
            </a:r>
          </a:p>
          <a:p>
            <a:pPr lvl="0"/>
            <a:r>
              <a:rPr lang="tr-TR" dirty="0"/>
              <a:t>Seçilen bir sonraki tarihe göre kaydı tutulan kasa miktarının devri yapılmalıdır. </a:t>
            </a:r>
          </a:p>
          <a:p>
            <a:pPr lvl="0"/>
            <a:r>
              <a:rPr lang="tr-TR" dirty="0"/>
              <a:t>Belirlenen tarihte kasaya giren, çıkan, devir ve kalan sorgulaması yapılmalıdır.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8265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Eczane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/>
              <a:t>İlaç çıkış işlemleri</a:t>
            </a:r>
          </a:p>
          <a:p>
            <a:r>
              <a:rPr lang="tr-TR" b="1" dirty="0" smtClean="0"/>
              <a:t>Eczane depo kontrol işlemleri </a:t>
            </a:r>
          </a:p>
          <a:p>
            <a:pPr lvl="0"/>
            <a:endParaRPr lang="tr-TR" b="1" cap="al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538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/>
              <a:t>İlaç Çıkış </a:t>
            </a:r>
            <a:r>
              <a:rPr lang="tr-TR" b="1" dirty="0" smtClean="0"/>
              <a:t>İşlemleri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Modül barkod </a:t>
            </a:r>
            <a:r>
              <a:rPr lang="tr-TR" dirty="0"/>
              <a:t>uygulamasını desteklemelidir. </a:t>
            </a:r>
          </a:p>
          <a:p>
            <a:pPr lvl="0"/>
            <a:r>
              <a:rPr lang="tr-TR" dirty="0"/>
              <a:t>Doktorların hazırladığı ilaç isteklerinin görüntülenmesi ve bu istekler üzerinde tarama yapabilme imkanı sağlamalıdır</a:t>
            </a:r>
            <a:r>
              <a:rPr lang="tr-TR" dirty="0" smtClean="0"/>
              <a:t>. </a:t>
            </a:r>
            <a:endParaRPr lang="tr-TR" dirty="0"/>
          </a:p>
          <a:p>
            <a:pPr lvl="0"/>
            <a:r>
              <a:rPr lang="tr-TR" dirty="0"/>
              <a:t>Hekim istem süresi boyunca; ilaçlar ve dozları, hasta bazında kullanımı durdurulan ve ertelenen ilaçları, değiştirilen ilaçları, mevcut hekim istemlerinin başlangıç ve bitiş zamanlarını, hastanın </a:t>
            </a:r>
            <a:r>
              <a:rPr lang="tr-TR" dirty="0" smtClean="0"/>
              <a:t>alerjilerini </a:t>
            </a:r>
            <a:r>
              <a:rPr lang="tr-TR" dirty="0"/>
              <a:t>izleyebilmelidir.</a:t>
            </a:r>
          </a:p>
          <a:p>
            <a:pPr lvl="0"/>
            <a:r>
              <a:rPr lang="tr-TR" dirty="0" smtClean="0"/>
              <a:t>Sistem</a:t>
            </a:r>
            <a:r>
              <a:rPr lang="tr-TR" dirty="0"/>
              <a:t>, </a:t>
            </a:r>
            <a:r>
              <a:rPr lang="tr-TR" dirty="0" err="1"/>
              <a:t>Allerjik</a:t>
            </a:r>
            <a:r>
              <a:rPr lang="tr-TR" dirty="0"/>
              <a:t> reaksiyonlar </a:t>
            </a:r>
            <a:r>
              <a:rPr lang="tr-TR" dirty="0" smtClean="0"/>
              <a:t>ve ilaç </a:t>
            </a:r>
            <a:r>
              <a:rPr lang="tr-TR" dirty="0"/>
              <a:t>etkileşimlerini rapor halinde üretmelidir.</a:t>
            </a:r>
          </a:p>
          <a:p>
            <a:pPr lvl="0"/>
            <a:r>
              <a:rPr lang="tr-TR" dirty="0"/>
              <a:t>Sistem, otomatik olarak fiyat güncellemesi yapmalıdır. </a:t>
            </a:r>
          </a:p>
          <a:p>
            <a:pPr lvl="0"/>
            <a:r>
              <a:rPr lang="tr-TR" dirty="0"/>
              <a:t>Sistem, yatan hastaların poliklinik sürecinde kullandığı ilaçları görüntülemelidir.</a:t>
            </a:r>
          </a:p>
          <a:p>
            <a:pPr lvl="0"/>
            <a:r>
              <a:rPr lang="tr-TR" dirty="0" smtClean="0"/>
              <a:t>Çıkışı </a:t>
            </a:r>
            <a:r>
              <a:rPr lang="tr-TR" dirty="0"/>
              <a:t>yapılan ilaç ve malzemelerin otomatik stoktan düşümünü gerçekleştirmelidir.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42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Eczane Depo Kontrol İşlemleri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Eczane</a:t>
            </a:r>
            <a:r>
              <a:rPr lang="en-US" dirty="0"/>
              <a:t> </a:t>
            </a:r>
            <a:r>
              <a:rPr lang="en-US" dirty="0" err="1"/>
              <a:t>stoklarındaki</a:t>
            </a:r>
            <a:r>
              <a:rPr lang="en-US" dirty="0"/>
              <a:t> </a:t>
            </a:r>
            <a:r>
              <a:rPr lang="en-US" dirty="0" err="1"/>
              <a:t>ilaç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malzemenin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, </a:t>
            </a:r>
            <a:r>
              <a:rPr lang="en-US" dirty="0" err="1" smtClean="0"/>
              <a:t>fiyatları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miyadları</a:t>
            </a:r>
            <a:r>
              <a:rPr lang="tr-TR" dirty="0" smtClean="0"/>
              <a:t> ve </a:t>
            </a:r>
            <a:r>
              <a:rPr lang="tr-TR" dirty="0"/>
              <a:t>minimum-maksimum stok seviyelerinin </a:t>
            </a:r>
            <a:r>
              <a:rPr lang="en-US" dirty="0" err="1" smtClean="0"/>
              <a:t>gösterimini</a:t>
            </a:r>
            <a:r>
              <a:rPr lang="en-US" dirty="0" smtClean="0"/>
              <a:t> </a:t>
            </a:r>
            <a:r>
              <a:rPr lang="en-US" dirty="0" err="1"/>
              <a:t>yapacak</a:t>
            </a:r>
            <a:r>
              <a:rPr lang="en-US" dirty="0"/>
              <a:t> </a:t>
            </a:r>
            <a:r>
              <a:rPr lang="en-US" dirty="0" err="1"/>
              <a:t>fonksiyondur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1469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err="1" smtClean="0">
                <a:solidFill>
                  <a:srgbClr val="365F91"/>
                </a:solidFill>
                <a:latin typeface="Times New Roman"/>
              </a:rPr>
              <a:t>Laboratuar</a:t>
            </a:r>
            <a:r>
              <a:rPr lang="en-US" b="1" i="0" u="none" strike="noStrike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solidFill>
                  <a:srgbClr val="365F91"/>
                </a:solidFill>
                <a:latin typeface="Times New Roman"/>
              </a:rPr>
              <a:t>Bilgi</a:t>
            </a:r>
            <a:r>
              <a:rPr lang="en-US" b="1" i="0" u="none" strike="noStrike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b="1" i="0" u="none" strike="noStrike" baseline="0" dirty="0" err="1" smtClean="0">
                <a:solidFill>
                  <a:srgbClr val="365F91"/>
                </a:solidFill>
                <a:latin typeface="Times New Roman"/>
              </a:rPr>
              <a:t>Sistemleri</a:t>
            </a:r>
            <a:r>
              <a:rPr lang="en-US" b="1" i="0" u="none" strike="noStrike" baseline="0" dirty="0" smtClean="0">
                <a:solidFill>
                  <a:srgbClr val="365F91"/>
                </a:solidFill>
                <a:latin typeface="Times New Roman"/>
              </a:rPr>
              <a:t>(LIS)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Tetkik</a:t>
            </a:r>
            <a:r>
              <a:rPr lang="en-US" dirty="0" smtClean="0"/>
              <a:t> 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, </a:t>
            </a:r>
            <a:r>
              <a:rPr lang="en-US" dirty="0" err="1" smtClean="0"/>
              <a:t>tetkik</a:t>
            </a:r>
            <a:r>
              <a:rPr lang="en-US" dirty="0" smtClean="0"/>
              <a:t> </a:t>
            </a:r>
            <a:r>
              <a:rPr lang="en-US" dirty="0" err="1" smtClean="0"/>
              <a:t>istek</a:t>
            </a:r>
            <a:r>
              <a:rPr lang="en-US" dirty="0" smtClean="0"/>
              <a:t> </a:t>
            </a:r>
            <a:r>
              <a:rPr lang="en-US" dirty="0" err="1" smtClean="0"/>
              <a:t>görüntüleme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hasta/</a:t>
            </a:r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etiketleme</a:t>
            </a:r>
            <a:r>
              <a:rPr lang="tr-TR" dirty="0" smtClean="0"/>
              <a:t>, tetkik sonucu girme</a:t>
            </a:r>
            <a:r>
              <a:rPr lang="en-US" dirty="0" smtClean="0"/>
              <a:t> </a:t>
            </a:r>
            <a:r>
              <a:rPr lang="en-US" dirty="0" err="1" smtClean="0"/>
              <a:t>gereklerini</a:t>
            </a:r>
            <a:r>
              <a:rPr lang="en-US" dirty="0" smtClean="0"/>
              <a:t> </a:t>
            </a:r>
            <a:r>
              <a:rPr lang="en-US" dirty="0" err="1" smtClean="0"/>
              <a:t>karşılıyor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45239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Radyoloji Bilgi Sistemi(RIS)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Radyoloji</a:t>
            </a:r>
            <a:r>
              <a:rPr lang="en-US" dirty="0" smtClean="0"/>
              <a:t> 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, </a:t>
            </a:r>
            <a:r>
              <a:rPr lang="en-US" dirty="0" err="1" smtClean="0"/>
              <a:t>randevu</a:t>
            </a:r>
            <a:r>
              <a:rPr lang="en-US" dirty="0" smtClean="0"/>
              <a:t> </a:t>
            </a:r>
            <a:r>
              <a:rPr lang="en-US" dirty="0" err="1" smtClean="0"/>
              <a:t>planlama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hasta </a:t>
            </a:r>
            <a:r>
              <a:rPr lang="en-US" dirty="0" err="1" smtClean="0"/>
              <a:t>kabul</a:t>
            </a:r>
            <a:r>
              <a:rPr lang="tr-TR" dirty="0" smtClean="0"/>
              <a:t>,istem sonucunu girme</a:t>
            </a:r>
            <a:r>
              <a:rPr lang="en-US" dirty="0" smtClean="0"/>
              <a:t> </a:t>
            </a:r>
            <a:r>
              <a:rPr lang="en-US" dirty="0" err="1" smtClean="0"/>
              <a:t>gereklerini</a:t>
            </a:r>
            <a:r>
              <a:rPr lang="en-US" dirty="0" smtClean="0"/>
              <a:t> </a:t>
            </a:r>
            <a:r>
              <a:rPr lang="en-US" dirty="0" err="1" smtClean="0"/>
              <a:t>karşılıyor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95894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Ameliyathane Modülü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Ameliyathelerin</a:t>
            </a:r>
            <a:r>
              <a:rPr lang="tr-TR" dirty="0" smtClean="0"/>
              <a:t> randevuları ayarlanabilmeli</a:t>
            </a:r>
          </a:p>
          <a:p>
            <a:r>
              <a:rPr lang="tr-TR" dirty="0" smtClean="0"/>
              <a:t>Ameliyat ekibi listesi hazırlanabilmeli</a:t>
            </a:r>
            <a:endParaRPr lang="tr-TR" dirty="0" smtClean="0"/>
          </a:p>
          <a:p>
            <a:r>
              <a:rPr lang="tr-TR" dirty="0"/>
              <a:t>Hastanın ameliyathaneye girme ve çıkma </a:t>
            </a:r>
            <a:r>
              <a:rPr lang="tr-TR" dirty="0" smtClean="0"/>
              <a:t>zamanları, hastanın o an hangi aşamada ulunduğu izlenmeli</a:t>
            </a:r>
          </a:p>
          <a:p>
            <a:r>
              <a:rPr lang="tr-TR" dirty="0"/>
              <a:t>Ameliyat notu yazılabilmeli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067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Bilgi Sistemi Nedir?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Enformasyon</a:t>
            </a:r>
            <a:r>
              <a:rPr lang="en-US" b="1" dirty="0"/>
              <a:t> </a:t>
            </a:r>
            <a:r>
              <a:rPr lang="en-US" b="1" dirty="0" err="1"/>
              <a:t>Sistemi</a:t>
            </a:r>
            <a:r>
              <a:rPr lang="en-US" b="1" dirty="0"/>
              <a:t> (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sistemi</a:t>
            </a:r>
            <a:r>
              <a:rPr lang="en-US" b="1" dirty="0"/>
              <a:t>),</a:t>
            </a:r>
            <a:r>
              <a:rPr lang="en-US" dirty="0"/>
              <a:t> belli </a:t>
            </a:r>
            <a:r>
              <a:rPr lang="en-US" dirty="0" err="1"/>
              <a:t>konularda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oluşturulan</a:t>
            </a:r>
            <a:r>
              <a:rPr lang="en-US" dirty="0"/>
              <a:t> </a:t>
            </a:r>
            <a:r>
              <a:rPr lang="en-US" dirty="0" err="1"/>
              <a:t>sistemlerdir</a:t>
            </a:r>
            <a:r>
              <a:rPr lang="en-US" dirty="0"/>
              <a:t>.  </a:t>
            </a:r>
            <a:endParaRPr lang="tr-TR" dirty="0"/>
          </a:p>
          <a:p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Sistemi</a:t>
            </a:r>
            <a:r>
              <a:rPr lang="en-US" b="1" dirty="0"/>
              <a:t>(YBS)</a:t>
            </a:r>
            <a:r>
              <a:rPr lang="en-US" dirty="0"/>
              <a:t>, her </a:t>
            </a:r>
            <a:r>
              <a:rPr lang="en-US" dirty="0" err="1"/>
              <a:t>düzeydeki</a:t>
            </a:r>
            <a:r>
              <a:rPr lang="en-US" dirty="0"/>
              <a:t> </a:t>
            </a:r>
            <a:r>
              <a:rPr lang="en-US" dirty="0" err="1"/>
              <a:t>yöneticiye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,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 smtClean="0"/>
              <a:t>sistemdir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26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Sağlık Kurulu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dirty="0"/>
              <a:t>Sağlık Kuruluna müracaat eden hastaların müracaatta hangi heyet raporu için geldiği belirlenerek, sağlık kuruluna otomatik yansıması </a:t>
            </a:r>
            <a:r>
              <a:rPr lang="tr-TR" altLang="en-US" dirty="0" smtClean="0"/>
              <a:t>sağlanır.</a:t>
            </a:r>
          </a:p>
          <a:p>
            <a:r>
              <a:rPr lang="tr-TR" altLang="en-US" dirty="0" smtClean="0"/>
              <a:t>Ehliyet</a:t>
            </a:r>
            <a:r>
              <a:rPr lang="tr-TR" altLang="en-US" dirty="0"/>
              <a:t>, ilaç</a:t>
            </a:r>
            <a:r>
              <a:rPr lang="tr-TR" altLang="en-US" dirty="0" smtClean="0"/>
              <a:t>, özürlü vb. </a:t>
            </a:r>
            <a:r>
              <a:rPr lang="tr-TR" altLang="en-US" dirty="0"/>
              <a:t>raporları yazıcıdan çıktı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99583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Stok Takip, Satınalma ve Demirbaş İşlemleri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dirty="0"/>
              <a:t>Hastane depo ve ambarlarında tutulan sarf malzemelerine ilişkin stok işlemlerinin yürütülmesini, demirbaş kayıtlarının tutulmasını </a:t>
            </a:r>
            <a:r>
              <a:rPr lang="tr-TR" altLang="en-US" dirty="0" smtClean="0"/>
              <a:t>amaçlar</a:t>
            </a:r>
            <a:r>
              <a:rPr lang="tr-TR" altLang="en-US" dirty="0"/>
              <a:t>. </a:t>
            </a:r>
            <a:endParaRPr lang="tr-TR" altLang="en-US" dirty="0" smtClean="0"/>
          </a:p>
          <a:p>
            <a:r>
              <a:rPr lang="tr-TR" altLang="en-US" dirty="0" smtClean="0"/>
              <a:t>Devlet </a:t>
            </a:r>
            <a:r>
              <a:rPr lang="tr-TR" altLang="en-US" dirty="0"/>
              <a:t>ayniyat ve muhasebe sisteminin gereklerini yerine getirir.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8200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Döner Sermaye,  Muhasebe, Fatura, Finansman İşlemleri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Hasta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operasyon</a:t>
            </a:r>
            <a:r>
              <a:rPr lang="en-US" dirty="0"/>
              <a:t>,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, </a:t>
            </a:r>
            <a:r>
              <a:rPr lang="en-US" dirty="0" err="1"/>
              <a:t>ilaç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tr-TR" dirty="0" smtClean="0"/>
              <a:t>hasta faturasında olmalıdır</a:t>
            </a:r>
            <a:r>
              <a:rPr lang="en-US" dirty="0" smtClean="0"/>
              <a:t>.</a:t>
            </a:r>
            <a:endParaRPr lang="tr-TR" dirty="0"/>
          </a:p>
          <a:p>
            <a:pPr lvl="0"/>
            <a:r>
              <a:rPr lang="en-US" dirty="0" err="1"/>
              <a:t>Kodların</a:t>
            </a:r>
            <a:r>
              <a:rPr lang="en-US" dirty="0"/>
              <a:t> </a:t>
            </a:r>
            <a:r>
              <a:rPr lang="en-US" dirty="0" err="1"/>
              <a:t>fiyatlandırılması</a:t>
            </a:r>
            <a:r>
              <a:rPr lang="en-US" dirty="0"/>
              <a:t> </a:t>
            </a:r>
            <a:r>
              <a:rPr lang="en-US" dirty="0" err="1"/>
              <a:t>yapılmalıdır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Fiyatların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revizyonu</a:t>
            </a:r>
            <a:r>
              <a:rPr lang="en-US" dirty="0"/>
              <a:t>  </a:t>
            </a:r>
            <a:r>
              <a:rPr lang="en-US" dirty="0" err="1"/>
              <a:t>sağlanmalıdır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şekline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fiyatlandırma</a:t>
            </a:r>
            <a:r>
              <a:rPr lang="en-US" dirty="0"/>
              <a:t> </a:t>
            </a:r>
            <a:r>
              <a:rPr lang="en-US" dirty="0" err="1"/>
              <a:t>yapılmalıdır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Faturaların</a:t>
            </a:r>
            <a:r>
              <a:rPr lang="en-US" dirty="0"/>
              <a:t> on-line </a:t>
            </a:r>
            <a:r>
              <a:rPr lang="en-US" dirty="0" err="1"/>
              <a:t>muhasebeye</a:t>
            </a:r>
            <a:r>
              <a:rPr lang="en-US" dirty="0"/>
              <a:t> </a:t>
            </a:r>
            <a:r>
              <a:rPr lang="en-US" dirty="0" err="1"/>
              <a:t>aktarılması</a:t>
            </a:r>
            <a:r>
              <a:rPr lang="en-US" dirty="0"/>
              <a:t> </a:t>
            </a:r>
            <a:r>
              <a:rPr lang="en-US" dirty="0" err="1"/>
              <a:t>sağlanmalıdır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Faturalarda</a:t>
            </a:r>
            <a:r>
              <a:rPr lang="en-US" dirty="0"/>
              <a:t> </a:t>
            </a:r>
            <a:r>
              <a:rPr lang="en-US" dirty="0" err="1"/>
              <a:t>tahsilat</a:t>
            </a:r>
            <a:r>
              <a:rPr lang="en-US" dirty="0"/>
              <a:t> </a:t>
            </a:r>
            <a:r>
              <a:rPr lang="en-US" dirty="0" err="1"/>
              <a:t>şekli</a:t>
            </a:r>
            <a:r>
              <a:rPr lang="en-US" dirty="0"/>
              <a:t> </a:t>
            </a:r>
            <a:r>
              <a:rPr lang="en-US" dirty="0" err="1"/>
              <a:t>belirtilmelidir</a:t>
            </a:r>
            <a:r>
              <a:rPr lang="en-US" dirty="0"/>
              <a:t>. </a:t>
            </a:r>
            <a:endParaRPr lang="tr-TR" dirty="0"/>
          </a:p>
          <a:p>
            <a:pPr lvl="0"/>
            <a:r>
              <a:rPr lang="en-US" dirty="0" err="1"/>
              <a:t>Ödenmemiş</a:t>
            </a:r>
            <a:r>
              <a:rPr lang="en-US" dirty="0"/>
              <a:t> </a:t>
            </a:r>
            <a:r>
              <a:rPr lang="en-US" dirty="0" err="1"/>
              <a:t>faturaların</a:t>
            </a:r>
            <a:r>
              <a:rPr lang="en-US" dirty="0"/>
              <a:t> </a:t>
            </a:r>
            <a:r>
              <a:rPr lang="en-US" dirty="0" err="1"/>
              <a:t>takibi</a:t>
            </a:r>
            <a:r>
              <a:rPr lang="en-US" dirty="0"/>
              <a:t> </a:t>
            </a:r>
            <a:r>
              <a:rPr lang="en-US" dirty="0" err="1"/>
              <a:t>yapılmalıdır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31980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Personel İşlemleri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Personel işlemleri modülünün amacı tüm personel(memur, sözleşmeli, geçici görevli, vb.) işlemlerinin elektronik ortamda yürütülebilmesi ve yönetilebilmesidir.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93448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Times New Roman"/>
              </a:rPr>
              <a:t>Bilgi Yönetim, İstatistik ve Raporlama İşlemleri Modülü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/>
              <a:t>İstenen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aralığında</a:t>
            </a:r>
            <a:r>
              <a:rPr lang="en-US" dirty="0"/>
              <a:t> </a:t>
            </a:r>
            <a:r>
              <a:rPr lang="en-US" dirty="0" err="1"/>
              <a:t>laboratuvarlar</a:t>
            </a:r>
            <a:r>
              <a:rPr lang="en-US" dirty="0"/>
              <a:t>, </a:t>
            </a:r>
            <a:r>
              <a:rPr lang="en-US" dirty="0" err="1"/>
              <a:t>acil</a:t>
            </a:r>
            <a:r>
              <a:rPr lang="en-US" dirty="0"/>
              <a:t> </a:t>
            </a:r>
            <a:r>
              <a:rPr lang="en-US" dirty="0" err="1"/>
              <a:t>servis</a:t>
            </a:r>
            <a:r>
              <a:rPr lang="en-US" dirty="0"/>
              <a:t>, </a:t>
            </a:r>
            <a:r>
              <a:rPr lang="en-US" dirty="0" err="1"/>
              <a:t>klinikler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doktorların</a:t>
            </a:r>
            <a:r>
              <a:rPr lang="en-US" dirty="0"/>
              <a:t>  </a:t>
            </a:r>
            <a:r>
              <a:rPr lang="en-US" dirty="0" err="1"/>
              <a:t>performansları</a:t>
            </a:r>
            <a:r>
              <a:rPr lang="en-US" dirty="0"/>
              <a:t> </a:t>
            </a:r>
            <a:r>
              <a:rPr lang="en-US" dirty="0" err="1"/>
              <a:t>değerlendirilebilmelidir</a:t>
            </a:r>
            <a:r>
              <a:rPr lang="en-US" dirty="0"/>
              <a:t>. </a:t>
            </a:r>
            <a:endParaRPr lang="tr-TR" dirty="0"/>
          </a:p>
          <a:p>
            <a:pPr lvl="0"/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tutulan</a:t>
            </a:r>
            <a:r>
              <a:rPr lang="en-US" dirty="0"/>
              <a:t> </a:t>
            </a:r>
            <a:r>
              <a:rPr lang="en-US" dirty="0" err="1"/>
              <a:t>kayıtlardan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</a:t>
            </a:r>
            <a:r>
              <a:rPr lang="en-US" dirty="0" err="1"/>
              <a:t>alınabilmeli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edilebilmelidir</a:t>
            </a:r>
            <a:r>
              <a:rPr lang="en-US" dirty="0"/>
              <a:t>. </a:t>
            </a:r>
            <a:endParaRPr lang="tr-TR" dirty="0"/>
          </a:p>
          <a:p>
            <a:pPr lvl="0"/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kuruluşlara</a:t>
            </a:r>
            <a:r>
              <a:rPr lang="en-US" dirty="0"/>
              <a:t> </a:t>
            </a:r>
            <a:r>
              <a:rPr lang="en-US" dirty="0" err="1"/>
              <a:t>gönderilmesi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istatistiki</a:t>
            </a:r>
            <a:r>
              <a:rPr lang="en-US" dirty="0"/>
              <a:t> </a:t>
            </a:r>
            <a:r>
              <a:rPr lang="en-US" dirty="0" err="1"/>
              <a:t>formlar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bildirimler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Bulaşıcı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r>
              <a:rPr lang="en-US" dirty="0"/>
              <a:t>) </a:t>
            </a:r>
            <a:r>
              <a:rPr lang="en-US" dirty="0" err="1"/>
              <a:t>üretilmelidir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poliklinik</a:t>
            </a:r>
            <a:r>
              <a:rPr lang="en-US" dirty="0"/>
              <a:t> </a:t>
            </a:r>
            <a:r>
              <a:rPr lang="en-US" dirty="0" err="1"/>
              <a:t>hastaları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, </a:t>
            </a:r>
            <a:r>
              <a:rPr lang="en-US" dirty="0" err="1"/>
              <a:t>yatan</a:t>
            </a:r>
            <a:r>
              <a:rPr lang="en-US" dirty="0"/>
              <a:t> </a:t>
            </a:r>
            <a:r>
              <a:rPr lang="en-US" dirty="0" err="1"/>
              <a:t>hastalar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, </a:t>
            </a:r>
            <a:r>
              <a:rPr lang="en-US" dirty="0" err="1"/>
              <a:t>refakatçiler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 </a:t>
            </a:r>
            <a:r>
              <a:rPr lang="en-US" dirty="0" err="1"/>
              <a:t>kolaylıkla</a:t>
            </a:r>
            <a:r>
              <a:rPr lang="en-US" dirty="0"/>
              <a:t> </a:t>
            </a:r>
            <a:r>
              <a:rPr lang="en-US" dirty="0" err="1"/>
              <a:t>alınabilmelidir</a:t>
            </a:r>
            <a:r>
              <a:rPr lang="en-US" dirty="0"/>
              <a:t>.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belli </a:t>
            </a:r>
            <a:r>
              <a:rPr lang="en-US" dirty="0" err="1"/>
              <a:t>tarih</a:t>
            </a:r>
            <a:r>
              <a:rPr lang="en-US" dirty="0"/>
              <a:t> </a:t>
            </a:r>
            <a:r>
              <a:rPr lang="en-US" dirty="0" err="1"/>
              <a:t>aralıkları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de </a:t>
            </a:r>
            <a:r>
              <a:rPr lang="en-US" dirty="0" err="1"/>
              <a:t>yapılabilmelidir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Tanı</a:t>
            </a:r>
            <a:r>
              <a:rPr lang="en-US" dirty="0"/>
              <a:t>, </a:t>
            </a:r>
            <a:r>
              <a:rPr lang="en-US" dirty="0" err="1"/>
              <a:t>tedavi</a:t>
            </a:r>
            <a:r>
              <a:rPr lang="en-US" dirty="0"/>
              <a:t>, </a:t>
            </a:r>
            <a:r>
              <a:rPr lang="en-US" dirty="0" err="1"/>
              <a:t>yatış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, </a:t>
            </a:r>
            <a:r>
              <a:rPr lang="en-US" dirty="0" err="1"/>
              <a:t>doktor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bazında</a:t>
            </a:r>
            <a:r>
              <a:rPr lang="en-US" dirty="0"/>
              <a:t> </a:t>
            </a:r>
            <a:r>
              <a:rPr lang="en-US" dirty="0" err="1"/>
              <a:t>maliyet</a:t>
            </a:r>
            <a:r>
              <a:rPr lang="en-US" dirty="0"/>
              <a:t> </a:t>
            </a:r>
            <a:r>
              <a:rPr lang="en-US" dirty="0" err="1"/>
              <a:t>analizleri</a:t>
            </a:r>
            <a:r>
              <a:rPr lang="en-US" dirty="0"/>
              <a:t> </a:t>
            </a:r>
            <a:r>
              <a:rPr lang="en-US" dirty="0" err="1"/>
              <a:t>yapılabilmelidir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55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Neden Bilgi Sistemi Gereklidir?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Teknolojik</a:t>
            </a:r>
            <a:r>
              <a:rPr lang="en-US" dirty="0"/>
              <a:t> </a:t>
            </a:r>
            <a:r>
              <a:rPr lang="en-US" dirty="0" err="1" smtClean="0"/>
              <a:t>gelişmeler</a:t>
            </a:r>
            <a:endParaRPr lang="tr-TR" dirty="0" smtClean="0"/>
          </a:p>
          <a:p>
            <a:r>
              <a:rPr lang="en-US" dirty="0" err="1" smtClean="0"/>
              <a:t>ihtiyaçların</a:t>
            </a:r>
            <a:r>
              <a:rPr lang="en-US" dirty="0" smtClean="0"/>
              <a:t> </a:t>
            </a:r>
            <a:r>
              <a:rPr lang="en-US" dirty="0" err="1" smtClean="0"/>
              <a:t>çeşitlenmesi</a:t>
            </a:r>
            <a:endParaRPr lang="tr-TR" dirty="0" smtClean="0"/>
          </a:p>
          <a:p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/>
              <a:t>artışı</a:t>
            </a:r>
            <a:r>
              <a:rPr lang="en-US" dirty="0"/>
              <a:t> </a:t>
            </a:r>
            <a:r>
              <a:rPr lang="tr-TR" dirty="0" smtClean="0"/>
              <a:t>vb. </a:t>
            </a:r>
            <a:r>
              <a:rPr lang="en-US" dirty="0" err="1" smtClean="0"/>
              <a:t>nedenlerle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/>
              <a:t>akışının</a:t>
            </a:r>
            <a:r>
              <a:rPr lang="en-US" dirty="0"/>
              <a:t> </a:t>
            </a:r>
            <a:r>
              <a:rPr lang="en-US" dirty="0" err="1"/>
              <a:t>artışı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işlenmesine</a:t>
            </a:r>
            <a:r>
              <a:rPr lang="en-US" dirty="0"/>
              <a:t>, </a:t>
            </a:r>
            <a:r>
              <a:rPr lang="en-US" dirty="0" err="1"/>
              <a:t>depolanmasına</a:t>
            </a:r>
            <a:r>
              <a:rPr lang="en-US" dirty="0"/>
              <a:t>, </a:t>
            </a:r>
            <a:r>
              <a:rPr lang="en-US" dirty="0" err="1"/>
              <a:t>sıkça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çağrılmasına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talepler</a:t>
            </a:r>
            <a:r>
              <a:rPr lang="en-US" dirty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582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İdeal </a:t>
            </a:r>
            <a:r>
              <a:rPr lang="en-US" sz="4000" dirty="0" err="1" smtClean="0"/>
              <a:t>Bir</a:t>
            </a:r>
            <a:r>
              <a:rPr lang="en-US" sz="4000" dirty="0" smtClean="0"/>
              <a:t> </a:t>
            </a:r>
            <a:r>
              <a:rPr lang="en-US" sz="4000" dirty="0" err="1" smtClean="0"/>
              <a:t>Bilgi</a:t>
            </a:r>
            <a:r>
              <a:rPr lang="en-US" sz="4000" dirty="0" smtClean="0"/>
              <a:t> </a:t>
            </a:r>
            <a:r>
              <a:rPr lang="en-US" sz="4000" dirty="0" err="1" smtClean="0"/>
              <a:t>Sistemi</a:t>
            </a:r>
            <a:r>
              <a:rPr lang="tr-TR" sz="4000" dirty="0" smtClean="0"/>
              <a:t> </a:t>
            </a:r>
            <a:r>
              <a:rPr lang="tr-TR" sz="4000" dirty="0"/>
              <a:t>Nasıl Olmalı?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kullanıcı</a:t>
            </a:r>
            <a:r>
              <a:rPr lang="en-US" dirty="0"/>
              <a:t> </a:t>
            </a:r>
            <a:r>
              <a:rPr lang="en-US" dirty="0" err="1"/>
              <a:t>gereklerini</a:t>
            </a:r>
            <a:r>
              <a:rPr lang="en-US" dirty="0"/>
              <a:t> </a:t>
            </a:r>
            <a:r>
              <a:rPr lang="en-US" dirty="0" err="1" smtClean="0"/>
              <a:t>karşılayan</a:t>
            </a:r>
            <a:endParaRPr lang="tr-TR" dirty="0" smtClean="0"/>
          </a:p>
          <a:p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endParaRPr lang="tr-TR" dirty="0" smtClean="0"/>
          </a:p>
          <a:p>
            <a:r>
              <a:rPr lang="en-US" dirty="0" err="1" smtClean="0"/>
              <a:t>Etkin</a:t>
            </a:r>
            <a:endParaRPr lang="tr-TR" dirty="0" smtClean="0"/>
          </a:p>
          <a:p>
            <a:r>
              <a:rPr lang="en-US" dirty="0" err="1" smtClean="0"/>
              <a:t>Güvenilir</a:t>
            </a:r>
            <a:endParaRPr lang="tr-TR" dirty="0" smtClean="0"/>
          </a:p>
          <a:p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güncelleşebilir</a:t>
            </a:r>
            <a:endParaRPr lang="tr-TR" dirty="0" smtClean="0"/>
          </a:p>
          <a:p>
            <a:r>
              <a:rPr lang="en-US" dirty="0" err="1" smtClean="0"/>
              <a:t>modüler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yapıda</a:t>
            </a:r>
            <a:r>
              <a:rPr lang="tr-TR" dirty="0" smtClean="0"/>
              <a:t> </a:t>
            </a:r>
          </a:p>
          <a:p>
            <a:r>
              <a:rPr lang="en-US" dirty="0" err="1"/>
              <a:t>kurumun</a:t>
            </a:r>
            <a:r>
              <a:rPr lang="en-US" dirty="0"/>
              <a:t> </a:t>
            </a:r>
            <a:r>
              <a:rPr lang="en-US" dirty="0" err="1"/>
              <a:t>istek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ihtiyaçları</a:t>
            </a:r>
            <a:r>
              <a:rPr lang="tr-TR" dirty="0" err="1"/>
              <a:t>na</a:t>
            </a:r>
            <a:r>
              <a:rPr lang="tr-TR" dirty="0"/>
              <a:t> cevap </a:t>
            </a:r>
            <a:r>
              <a:rPr lang="tr-TR" dirty="0" smtClean="0"/>
              <a:t>vermelidir.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8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Hastanelerde Neden Bilgi Sistemi Gereklidir?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sunulan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hizmetinin</a:t>
            </a:r>
            <a:r>
              <a:rPr lang="en-US" dirty="0"/>
              <a:t> en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 smtClean="0"/>
              <a:t>verilebilmesi</a:t>
            </a:r>
            <a:endParaRPr lang="tr-TR" dirty="0" smtClean="0"/>
          </a:p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giderlerin</a:t>
            </a:r>
            <a:r>
              <a:rPr lang="en-US" dirty="0"/>
              <a:t> </a:t>
            </a:r>
            <a:r>
              <a:rPr lang="en-US" dirty="0" err="1" smtClean="0"/>
              <a:t>izlenebilmesi</a:t>
            </a:r>
            <a:endParaRPr lang="tr-TR" dirty="0" smtClean="0"/>
          </a:p>
          <a:p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/>
              <a:t>kaçaklarının</a:t>
            </a:r>
            <a:r>
              <a:rPr lang="en-US" dirty="0"/>
              <a:t> </a:t>
            </a:r>
            <a:r>
              <a:rPr lang="en-US" dirty="0" err="1" smtClean="0"/>
              <a:t>önlenmesi</a:t>
            </a:r>
            <a:endParaRPr lang="tr-TR" dirty="0" smtClean="0"/>
          </a:p>
          <a:p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 smtClean="0"/>
              <a:t>yönlendirilmesi</a:t>
            </a:r>
            <a:endParaRPr lang="tr-TR" dirty="0" smtClean="0"/>
          </a:p>
          <a:p>
            <a:r>
              <a:rPr lang="en-US" dirty="0" err="1" smtClean="0"/>
              <a:t>hastane</a:t>
            </a:r>
            <a:r>
              <a:rPr lang="en-US" dirty="0" smtClean="0"/>
              <a:t> </a:t>
            </a:r>
            <a:r>
              <a:rPr lang="en-US" dirty="0" err="1"/>
              <a:t>yönetimine</a:t>
            </a:r>
            <a:r>
              <a:rPr lang="en-US" dirty="0"/>
              <a:t>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8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Hastane </a:t>
            </a:r>
            <a:r>
              <a:rPr lang="tr-TR" sz="4000" dirty="0"/>
              <a:t>Bilgi </a:t>
            </a:r>
            <a:r>
              <a:rPr lang="tr-TR" sz="4000" dirty="0" smtClean="0"/>
              <a:t>Sistemi(HBS) </a:t>
            </a:r>
            <a:r>
              <a:rPr lang="tr-TR" sz="4000" dirty="0"/>
              <a:t>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sistemlerinde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; </a:t>
            </a:r>
            <a:r>
              <a:rPr lang="en-US" dirty="0" err="1"/>
              <a:t>hastane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sistemide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yapının</a:t>
            </a:r>
            <a:r>
              <a:rPr lang="en-US" dirty="0"/>
              <a:t> </a:t>
            </a:r>
            <a:r>
              <a:rPr lang="en-US" dirty="0" err="1"/>
              <a:t>işleyişi</a:t>
            </a:r>
            <a:r>
              <a:rPr lang="en-US" dirty="0"/>
              <a:t> </a:t>
            </a:r>
            <a:r>
              <a:rPr lang="en-US" dirty="0" err="1"/>
              <a:t>esnasında</a:t>
            </a:r>
            <a:r>
              <a:rPr lang="en-US" dirty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çevreden</a:t>
            </a:r>
            <a:r>
              <a:rPr lang="en-US" dirty="0"/>
              <a:t> </a:t>
            </a:r>
            <a:r>
              <a:rPr lang="en-US" dirty="0" err="1"/>
              <a:t>aldığı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gerekse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dinamikleri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model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işleyen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ilgililere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sunan</a:t>
            </a:r>
            <a:r>
              <a:rPr lang="en-US" dirty="0"/>
              <a:t> </a:t>
            </a:r>
            <a:r>
              <a:rPr lang="en-US" dirty="0" err="1"/>
              <a:t>sistemdir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71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 smtClean="0">
                <a:effectLst/>
              </a:rPr>
              <a:t>Hbs’nin</a:t>
            </a:r>
            <a:r>
              <a:rPr lang="en-US" sz="4000" b="1" dirty="0" smtClean="0">
                <a:effectLst/>
              </a:rPr>
              <a:t> </a:t>
            </a:r>
            <a:r>
              <a:rPr lang="en-US" sz="4000" b="1" dirty="0" err="1" smtClean="0">
                <a:effectLst/>
              </a:rPr>
              <a:t>Temel</a:t>
            </a:r>
            <a:r>
              <a:rPr lang="en-US" sz="4000" b="1" dirty="0" smtClean="0">
                <a:effectLst/>
              </a:rPr>
              <a:t> </a:t>
            </a:r>
            <a:r>
              <a:rPr lang="en-US" sz="4000" b="1" dirty="0" err="1" smtClean="0">
                <a:effectLst/>
              </a:rPr>
              <a:t>Amaçları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Doğru bilginin, doğru zamanda</a:t>
            </a:r>
            <a:r>
              <a:rPr lang="tr-TR" dirty="0"/>
              <a:t>, doğru yerde olması,</a:t>
            </a:r>
          </a:p>
          <a:p>
            <a:pPr lvl="0"/>
            <a:r>
              <a:rPr lang="tr-TR" dirty="0"/>
              <a:t>Bilgi elde etmede ve veri girişinde </a:t>
            </a:r>
            <a:r>
              <a:rPr lang="tr-TR" b="1" dirty="0"/>
              <a:t>en uygun araçların kullanılması</a:t>
            </a:r>
            <a:r>
              <a:rPr lang="tr-TR" dirty="0"/>
              <a:t>,</a:t>
            </a:r>
          </a:p>
          <a:p>
            <a:pPr lvl="0"/>
            <a:r>
              <a:rPr lang="tr-TR" dirty="0"/>
              <a:t>Mümkün olduğunca </a:t>
            </a:r>
            <a:r>
              <a:rPr lang="tr-TR" b="1" dirty="0"/>
              <a:t>az medya aracı kullanılması</a:t>
            </a:r>
            <a:r>
              <a:rPr lang="tr-TR" dirty="0"/>
              <a:t> (telefon, </a:t>
            </a:r>
            <a:r>
              <a:rPr lang="tr-TR" dirty="0" err="1"/>
              <a:t>fax</a:t>
            </a:r>
            <a:r>
              <a:rPr lang="tr-TR" dirty="0"/>
              <a:t>, vb.),</a:t>
            </a:r>
          </a:p>
          <a:p>
            <a:pPr lvl="0"/>
            <a:r>
              <a:rPr lang="tr-TR" dirty="0"/>
              <a:t>Araçlara </a:t>
            </a:r>
            <a:r>
              <a:rPr lang="tr-TR" b="1" dirty="0"/>
              <a:t>erişim en uygun</a:t>
            </a:r>
            <a:r>
              <a:rPr lang="tr-TR" dirty="0"/>
              <a:t> yerde olması,</a:t>
            </a:r>
          </a:p>
          <a:p>
            <a:pPr lvl="0"/>
            <a:r>
              <a:rPr lang="tr-TR" dirty="0"/>
              <a:t>Araçların kullanımında </a:t>
            </a:r>
            <a:r>
              <a:rPr lang="tr-TR" b="1" dirty="0"/>
              <a:t>basit ve mümkün olduğunca</a:t>
            </a:r>
            <a:r>
              <a:rPr lang="tr-TR" dirty="0"/>
              <a:t> tek düze bir yolun izlenmesi.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0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317</TotalTime>
  <Words>2740</Words>
  <Application>Microsoft Office PowerPoint</Application>
  <PresentationFormat>Ekran Gösterisi (4:3)</PresentationFormat>
  <Paragraphs>291</Paragraphs>
  <Slides>44</Slides>
  <Notes>44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Üst Düzey</vt:lpstr>
      <vt:lpstr>HASTANE OTOMASYONU</vt:lpstr>
      <vt:lpstr>Bilgi Kavramı Ve Bilginin Önemi</vt:lpstr>
      <vt:lpstr>Bilginin İşe Yarar Olması İçin Gerekli Özellikler</vt:lpstr>
      <vt:lpstr>Bilgi Sistemi Nedir?</vt:lpstr>
      <vt:lpstr>Neden Bilgi Sistemi Gereklidir?</vt:lpstr>
      <vt:lpstr>İdeal Bir Bilgi Sistemi Nasıl Olmalı?</vt:lpstr>
      <vt:lpstr>Hastanelerde Neden Bilgi Sistemi Gereklidir?</vt:lpstr>
      <vt:lpstr>Hastane Bilgi Sistemi(HBS) Nedir?</vt:lpstr>
      <vt:lpstr>Hbs’nin Temel Amaçları</vt:lpstr>
      <vt:lpstr>Geçmişten Günümüze HBS Kullanımı</vt:lpstr>
      <vt:lpstr>HBS İçinde Bulunan Temel Bilgi Sistemleri</vt:lpstr>
      <vt:lpstr>Medikal Bilgi Sistemleri</vt:lpstr>
      <vt:lpstr>Medikal Bilgi Sistemleri İle İlgili Kullanım Alanları</vt:lpstr>
      <vt:lpstr>Yönetim Fonksiyonların Destekleyen Bilgi Sistemleri</vt:lpstr>
      <vt:lpstr>HBS Projelerinin Başarısı İçin Stratejik İlkeler</vt:lpstr>
      <vt:lpstr>Hastane Bilgi Sistemi  Modülleri</vt:lpstr>
      <vt:lpstr>Danışma Modülü</vt:lpstr>
      <vt:lpstr>Hasta Kayıt/Kabul Modülü</vt:lpstr>
      <vt:lpstr>İlk Başvuru Ve Kayıt </vt:lpstr>
      <vt:lpstr>Tekrar Geliş Kaydı Ve Kayıt Görüntüleme İşlemi</vt:lpstr>
      <vt:lpstr>Hasta Çıkış/Sevk İşlemi</vt:lpstr>
      <vt:lpstr>Randevu Modülü</vt:lpstr>
      <vt:lpstr>Poliklinik Modülü</vt:lpstr>
      <vt:lpstr>Poliklinik Kayıt İşlemleri</vt:lpstr>
      <vt:lpstr>Doktor Atama</vt:lpstr>
      <vt:lpstr>Hasta Tıbbi Bilgi Girişi </vt:lpstr>
      <vt:lpstr>Poliklinik/Servis Raporlama</vt:lpstr>
      <vt:lpstr>İlaç Ve Sarf Malzeme İstemi</vt:lpstr>
      <vt:lpstr>Hasta Yatış, Yatan Hasta Takip ve Hasta Çıkış İşlemleri Modülü </vt:lpstr>
      <vt:lpstr>Yatış İşlemleri</vt:lpstr>
      <vt:lpstr>Yatan Hasta Takip İşlemleri</vt:lpstr>
      <vt:lpstr>Hasta Taburcu İşlemleri</vt:lpstr>
      <vt:lpstr>Vezne Modülü </vt:lpstr>
      <vt:lpstr>Eczane Modülü</vt:lpstr>
      <vt:lpstr>İlaç Çıkış İşlemleri</vt:lpstr>
      <vt:lpstr>Eczane Depo Kontrol İşlemleri </vt:lpstr>
      <vt:lpstr>Laboratuar Bilgi Sistemleri(LIS)</vt:lpstr>
      <vt:lpstr>Radyoloji Bilgi Sistemi(RIS)</vt:lpstr>
      <vt:lpstr>Ameliyathane Modülü </vt:lpstr>
      <vt:lpstr>Sağlık Kurulu Modülü</vt:lpstr>
      <vt:lpstr>Stok Takip, Satınalma ve Demirbaş İşlemleri Modülü</vt:lpstr>
      <vt:lpstr>Döner Sermaye,  Muhasebe, Fatura, Finansman İşlemleri Modülü</vt:lpstr>
      <vt:lpstr>Personel İşlemleri Modülü</vt:lpstr>
      <vt:lpstr>Bilgi Yönetim, İstatistik ve Raporlama İşlemleri Modülü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Pau</cp:lastModifiedBy>
  <cp:revision>104</cp:revision>
  <cp:lastPrinted>2017-02-08T11:54:53Z</cp:lastPrinted>
  <dcterms:created xsi:type="dcterms:W3CDTF">2017-02-02T11:37:22Z</dcterms:created>
  <dcterms:modified xsi:type="dcterms:W3CDTF">2017-02-08T11:55:48Z</dcterms:modified>
</cp:coreProperties>
</file>