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4" r:id="rId3"/>
    <p:sldId id="275" r:id="rId4"/>
    <p:sldId id="276" r:id="rId5"/>
    <p:sldId id="277" r:id="rId6"/>
    <p:sldId id="257" r:id="rId7"/>
    <p:sldId id="260" r:id="rId8"/>
    <p:sldId id="261" r:id="rId9"/>
    <p:sldId id="259" r:id="rId10"/>
    <p:sldId id="262" r:id="rId11"/>
    <p:sldId id="263" r:id="rId12"/>
    <p:sldId id="264" r:id="rId13"/>
    <p:sldId id="265" r:id="rId14"/>
    <p:sldId id="271" r:id="rId15"/>
    <p:sldId id="266" r:id="rId16"/>
    <p:sldId id="267" r:id="rId17"/>
    <p:sldId id="268" r:id="rId18"/>
    <p:sldId id="269" r:id="rId19"/>
    <p:sldId id="270" r:id="rId20"/>
    <p:sldId id="272" r:id="rId21"/>
    <p:sldId id="273" r:id="rId22"/>
    <p:sldId id="278" r:id="rId23"/>
    <p:sldId id="279" r:id="rId24"/>
    <p:sldId id="280" r:id="rId25"/>
    <p:sldId id="281" r:id="rId26"/>
    <p:sldId id="282" r:id="rId27"/>
    <p:sldId id="283" r:id="rId28"/>
    <p:sldId id="284" r:id="rId29"/>
    <p:sldId id="285" r:id="rId30"/>
    <p:sldId id="286" r:id="rId31"/>
    <p:sldId id="288" r:id="rId32"/>
    <p:sldId id="287" r:id="rId33"/>
    <p:sldId id="289" r:id="rId34"/>
    <p:sldId id="290" r:id="rId35"/>
    <p:sldId id="291" r:id="rId36"/>
    <p:sldId id="292" r:id="rId37"/>
    <p:sldId id="293" r:id="rId3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Orta Stil 4 - Vurgu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95" d="100"/>
          <a:sy n="95" d="100"/>
        </p:scale>
        <p:origin x="-44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D9F75050-0E15-4C5B-92B0-66D068882F1F}" type="datetimeFigureOut">
              <a:rPr lang="tr-TR" smtClean="0"/>
              <a:pPr/>
              <a:t>03.09.2012</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03.09.2012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03.09.2012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D9F75050-0E15-4C5B-92B0-66D068882F1F}" type="datetimeFigureOut">
              <a:rPr lang="tr-TR" smtClean="0"/>
              <a:pPr/>
              <a:t>03.09.2012</a:t>
            </a:fld>
            <a:endParaRPr lang="tr-TR"/>
          </a:p>
        </p:txBody>
      </p:sp>
      <p:sp>
        <p:nvSpPr>
          <p:cNvPr id="9" name="8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D9F75050-0E15-4C5B-92B0-66D068882F1F}" type="datetimeFigureOut">
              <a:rPr lang="tr-TR" smtClean="0"/>
              <a:pPr/>
              <a:t>03.09.2012</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03.09.2012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03.09.2012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D9F75050-0E15-4C5B-92B0-66D068882F1F}" type="datetimeFigureOut">
              <a:rPr lang="tr-TR" smtClean="0"/>
              <a:pPr/>
              <a:t>03.09.2012</a:t>
            </a:fld>
            <a:endParaRPr lang="tr-TR"/>
          </a:p>
        </p:txBody>
      </p:sp>
      <p:sp>
        <p:nvSpPr>
          <p:cNvPr id="7" name="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03.09.2012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D9F75050-0E15-4C5B-92B0-66D068882F1F}" type="datetimeFigureOut">
              <a:rPr lang="tr-TR" smtClean="0"/>
              <a:pPr/>
              <a:t>03.09.2012</a:t>
            </a:fld>
            <a:endParaRPr lang="tr-TR"/>
          </a:p>
        </p:txBody>
      </p:sp>
      <p:sp>
        <p:nvSpPr>
          <p:cNvPr id="22" name="21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D9F75050-0E15-4C5B-92B0-66D068882F1F}" type="datetimeFigureOut">
              <a:rPr lang="tr-TR" smtClean="0"/>
              <a:pPr/>
              <a:t>03.09.2012</a:t>
            </a:fld>
            <a:endParaRPr lang="tr-TR"/>
          </a:p>
        </p:txBody>
      </p:sp>
      <p:sp>
        <p:nvSpPr>
          <p:cNvPr id="18" name="17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9F75050-0E15-4C5B-92B0-66D068882F1F}" type="datetimeFigureOut">
              <a:rPr lang="tr-TR" smtClean="0"/>
              <a:pPr/>
              <a:t>03.09.2012</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tr.wikipedia.org/wiki/Donan%C4%B1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Bilgisayar işletmenliği</a:t>
            </a:r>
            <a:endParaRPr lang="tr-TR" dirty="0"/>
          </a:p>
        </p:txBody>
      </p:sp>
      <p:sp>
        <p:nvSpPr>
          <p:cNvPr id="3" name="2 Alt Başlık"/>
          <p:cNvSpPr>
            <a:spLocks noGrp="1"/>
          </p:cNvSpPr>
          <p:nvPr>
            <p:ph type="subTitle" idx="1"/>
          </p:nvPr>
        </p:nvSpPr>
        <p:spPr/>
        <p:txBody>
          <a:bodyPr/>
          <a:lstStyle/>
          <a:p>
            <a:endParaRPr lang="tr-T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GİRDİ VE ÇIKTI BİRİMLERİ</a:t>
            </a:r>
            <a:endParaRPr lang="tr-TR" dirty="0"/>
          </a:p>
        </p:txBody>
      </p:sp>
      <p:sp>
        <p:nvSpPr>
          <p:cNvPr id="4" name="3 Yuvarlatılmış Dikdörtgen"/>
          <p:cNvSpPr/>
          <p:nvPr/>
        </p:nvSpPr>
        <p:spPr>
          <a:xfrm>
            <a:off x="857224" y="1714488"/>
            <a:ext cx="2643206" cy="44291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dirty="0" smtClean="0"/>
              <a:t>GİRDİ BİRİMLERİ</a:t>
            </a:r>
          </a:p>
          <a:p>
            <a:r>
              <a:rPr lang="tr-TR" dirty="0" smtClean="0"/>
              <a:t>1-) Klavye (</a:t>
            </a:r>
            <a:r>
              <a:rPr lang="tr-TR" dirty="0" err="1" smtClean="0"/>
              <a:t>Keyboard</a:t>
            </a:r>
            <a:r>
              <a:rPr lang="tr-TR" dirty="0" smtClean="0"/>
              <a:t>)</a:t>
            </a:r>
          </a:p>
          <a:p>
            <a:r>
              <a:rPr lang="tr-TR" dirty="0" smtClean="0"/>
              <a:t>2-) Fare (Mouse)</a:t>
            </a:r>
          </a:p>
          <a:p>
            <a:r>
              <a:rPr lang="tr-TR" dirty="0" smtClean="0"/>
              <a:t>3-) Optik</a:t>
            </a:r>
          </a:p>
          <a:p>
            <a:r>
              <a:rPr lang="tr-TR" dirty="0" smtClean="0"/>
              <a:t>4-) </a:t>
            </a:r>
            <a:r>
              <a:rPr lang="tr-TR" dirty="0" err="1" smtClean="0"/>
              <a:t>Barkod</a:t>
            </a:r>
            <a:r>
              <a:rPr lang="tr-TR" dirty="0" smtClean="0"/>
              <a:t> okuyucu</a:t>
            </a:r>
          </a:p>
          <a:p>
            <a:r>
              <a:rPr lang="tr-TR" dirty="0" smtClean="0"/>
              <a:t>5-) Optik Kalem</a:t>
            </a:r>
          </a:p>
          <a:p>
            <a:r>
              <a:rPr lang="tr-TR" dirty="0" smtClean="0"/>
              <a:t>6-) Tarayıcı (</a:t>
            </a:r>
            <a:r>
              <a:rPr lang="tr-TR" dirty="0" err="1" smtClean="0"/>
              <a:t>Scanner</a:t>
            </a:r>
            <a:r>
              <a:rPr lang="tr-TR" dirty="0" smtClean="0"/>
              <a:t>)</a:t>
            </a:r>
          </a:p>
          <a:p>
            <a:r>
              <a:rPr lang="tr-TR" dirty="0" smtClean="0"/>
              <a:t>7-) Mikrofon (Ses)</a:t>
            </a:r>
          </a:p>
          <a:p>
            <a:r>
              <a:rPr lang="tr-TR" dirty="0" smtClean="0"/>
              <a:t>8-) Kamera</a:t>
            </a:r>
            <a:endParaRPr lang="tr-TR" dirty="0"/>
          </a:p>
        </p:txBody>
      </p:sp>
      <p:sp>
        <p:nvSpPr>
          <p:cNvPr id="6" name="5 Yuvarlatılmış Dikdörtgen"/>
          <p:cNvSpPr/>
          <p:nvPr/>
        </p:nvSpPr>
        <p:spPr>
          <a:xfrm>
            <a:off x="4786314" y="1714488"/>
            <a:ext cx="2643206" cy="44291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dirty="0" smtClean="0"/>
              <a:t>ÇIKTI BİRİMLERİ</a:t>
            </a:r>
          </a:p>
          <a:p>
            <a:pPr algn="ctr"/>
            <a:r>
              <a:rPr lang="tr-TR" dirty="0" smtClean="0"/>
              <a:t>1-) Ekran (Monitör)</a:t>
            </a:r>
          </a:p>
          <a:p>
            <a:pPr algn="ctr"/>
            <a:r>
              <a:rPr lang="tr-TR" dirty="0" smtClean="0"/>
              <a:t>2-) Yazıcı (Printer)</a:t>
            </a:r>
          </a:p>
          <a:p>
            <a:pPr algn="ctr"/>
            <a:r>
              <a:rPr lang="tr-TR" dirty="0" smtClean="0"/>
              <a:t>3-) Çizici/Kesici (</a:t>
            </a:r>
            <a:r>
              <a:rPr lang="tr-TR" dirty="0" err="1" smtClean="0"/>
              <a:t>Plotter</a:t>
            </a:r>
            <a:r>
              <a:rPr lang="tr-TR" dirty="0" smtClean="0"/>
              <a:t>)</a:t>
            </a:r>
          </a:p>
          <a:p>
            <a:pPr algn="ctr"/>
            <a:r>
              <a:rPr lang="tr-TR" dirty="0" smtClean="0"/>
              <a:t>4-) Hoparlör (Ses)</a:t>
            </a:r>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Merkezi işlem birimi</a:t>
            </a:r>
            <a:endParaRPr lang="tr-TR" dirty="0"/>
          </a:p>
        </p:txBody>
      </p:sp>
      <p:sp>
        <p:nvSpPr>
          <p:cNvPr id="3" name="2 İçerik Yer Tutucusu"/>
          <p:cNvSpPr>
            <a:spLocks noGrp="1"/>
          </p:cNvSpPr>
          <p:nvPr>
            <p:ph sz="quarter" idx="1"/>
          </p:nvPr>
        </p:nvSpPr>
        <p:spPr>
          <a:xfrm>
            <a:off x="457200" y="1600200"/>
            <a:ext cx="7329510" cy="3686188"/>
          </a:xfrm>
        </p:spPr>
        <p:txBody>
          <a:bodyPr>
            <a:normAutofit fontScale="92500"/>
          </a:bodyPr>
          <a:lstStyle/>
          <a:p>
            <a:pPr algn="ctr">
              <a:buNone/>
            </a:pPr>
            <a:r>
              <a:rPr lang="tr-TR" dirty="0" smtClean="0"/>
              <a:t>Kısaca bilgisayarın beynidir. Yapılan her işlemi kontrol eder. Bir bilgisayarın CPU’su ne kadar</a:t>
            </a:r>
          </a:p>
          <a:p>
            <a:pPr algn="ctr">
              <a:buNone/>
            </a:pPr>
            <a:r>
              <a:rPr lang="tr-TR" dirty="0" smtClean="0"/>
              <a:t>gelişmişse bilgisayar o kadar hızlı ve yetenekli olur. Aynı zamanda CPU bilgisayarın modemini de</a:t>
            </a:r>
          </a:p>
          <a:p>
            <a:pPr algn="ctr">
              <a:buNone/>
            </a:pPr>
            <a:r>
              <a:rPr lang="tr-TR" dirty="0" smtClean="0"/>
              <a:t>tayin eder.</a:t>
            </a:r>
          </a:p>
          <a:p>
            <a:pPr algn="ctr">
              <a:buNone/>
            </a:pPr>
            <a:endParaRPr lang="tr-TR" dirty="0" smtClean="0"/>
          </a:p>
          <a:p>
            <a:pPr>
              <a:buNone/>
            </a:pPr>
            <a:r>
              <a:rPr lang="tr-TR" b="1" dirty="0" smtClean="0"/>
              <a:t>   MHZ (Megahertz): </a:t>
            </a:r>
            <a:r>
              <a:rPr lang="tr-TR" dirty="0" smtClean="0"/>
              <a:t>Bilgisayarın hız birimidir. CPU’nun bir mili saniyede yapabileceği</a:t>
            </a:r>
          </a:p>
          <a:p>
            <a:pPr>
              <a:buNone/>
            </a:pPr>
            <a:r>
              <a:rPr lang="tr-TR" dirty="0" smtClean="0"/>
              <a:t>    işlemin büyüklüğüdür.</a:t>
            </a: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Ana bellek (</a:t>
            </a:r>
            <a:r>
              <a:rPr lang="tr-TR" dirty="0" err="1" smtClean="0"/>
              <a:t>Main</a:t>
            </a:r>
            <a:r>
              <a:rPr lang="tr-TR" dirty="0" smtClean="0"/>
              <a:t> </a:t>
            </a:r>
            <a:r>
              <a:rPr lang="tr-TR" dirty="0" err="1" smtClean="0"/>
              <a:t>Memory</a:t>
            </a:r>
            <a:r>
              <a:rPr lang="tr-TR" dirty="0" smtClean="0"/>
              <a:t>)</a:t>
            </a:r>
            <a:endParaRPr lang="tr-TR" dirty="0"/>
          </a:p>
        </p:txBody>
      </p:sp>
      <p:sp>
        <p:nvSpPr>
          <p:cNvPr id="3" name="2 İçerik Yer Tutucusu"/>
          <p:cNvSpPr>
            <a:spLocks noGrp="1"/>
          </p:cNvSpPr>
          <p:nvPr>
            <p:ph sz="quarter" idx="1"/>
          </p:nvPr>
        </p:nvSpPr>
        <p:spPr>
          <a:xfrm>
            <a:off x="642910" y="1500174"/>
            <a:ext cx="7467600" cy="4873752"/>
          </a:xfrm>
        </p:spPr>
        <p:txBody>
          <a:bodyPr>
            <a:normAutofit fontScale="92500" lnSpcReduction="10000"/>
          </a:bodyPr>
          <a:lstStyle/>
          <a:p>
            <a:pPr algn="ctr">
              <a:buNone/>
            </a:pPr>
            <a:r>
              <a:rPr lang="tr-TR" dirty="0" smtClean="0"/>
              <a:t>Bilgilerin geçici olarak tutulduğu bellektir. Aynı zamanda bilgisayarın çalışabilmesi için gerekli</a:t>
            </a:r>
          </a:p>
          <a:p>
            <a:pPr algn="ctr">
              <a:buNone/>
            </a:pPr>
            <a:r>
              <a:rPr lang="tr-TR" dirty="0" smtClean="0"/>
              <a:t>bilgiler de bu bölümde tutulur. Ana bellek 2’ye ayrılır:</a:t>
            </a:r>
          </a:p>
          <a:p>
            <a:pPr algn="ctr">
              <a:buNone/>
            </a:pPr>
            <a:r>
              <a:rPr lang="tr-TR" dirty="0" smtClean="0"/>
              <a:t>1) ROM (</a:t>
            </a:r>
            <a:r>
              <a:rPr lang="tr-TR" dirty="0" err="1" smtClean="0"/>
              <a:t>Read</a:t>
            </a:r>
            <a:r>
              <a:rPr lang="tr-TR" dirty="0" smtClean="0"/>
              <a:t> </a:t>
            </a:r>
            <a:r>
              <a:rPr lang="tr-TR" dirty="0" err="1" smtClean="0"/>
              <a:t>Only</a:t>
            </a:r>
            <a:r>
              <a:rPr lang="tr-TR" dirty="0" smtClean="0"/>
              <a:t> </a:t>
            </a:r>
            <a:r>
              <a:rPr lang="tr-TR" dirty="0" err="1" smtClean="0"/>
              <a:t>Memory</a:t>
            </a:r>
            <a:r>
              <a:rPr lang="tr-TR" dirty="0" smtClean="0"/>
              <a:t>): Sadece okunabilir bellektir. Buradaki bilgiler silinemez,</a:t>
            </a:r>
          </a:p>
          <a:p>
            <a:pPr algn="ctr">
              <a:buNone/>
            </a:pPr>
            <a:r>
              <a:rPr lang="tr-TR" dirty="0" err="1" smtClean="0"/>
              <a:t>değistirilemez</a:t>
            </a:r>
            <a:r>
              <a:rPr lang="tr-TR" dirty="0" smtClean="0"/>
              <a:t>, herhangi bir elektrik kesintisinden etkilenemez.</a:t>
            </a:r>
          </a:p>
          <a:p>
            <a:pPr algn="ctr">
              <a:buNone/>
            </a:pPr>
            <a:r>
              <a:rPr lang="tr-TR" dirty="0" smtClean="0"/>
              <a:t>2) RAM (</a:t>
            </a:r>
            <a:r>
              <a:rPr lang="tr-TR" dirty="0" err="1" smtClean="0"/>
              <a:t>Random</a:t>
            </a:r>
            <a:r>
              <a:rPr lang="tr-TR" dirty="0" smtClean="0"/>
              <a:t> Access </a:t>
            </a:r>
            <a:r>
              <a:rPr lang="tr-TR" dirty="0" err="1" smtClean="0"/>
              <a:t>Memory</a:t>
            </a:r>
            <a:r>
              <a:rPr lang="tr-TR" dirty="0" smtClean="0"/>
              <a:t>): Doğrudan veya rastgele erişimli bellektir.</a:t>
            </a:r>
          </a:p>
          <a:p>
            <a:pPr algn="ctr">
              <a:buNone/>
            </a:pPr>
            <a:r>
              <a:rPr lang="tr-TR" dirty="0" smtClean="0"/>
              <a:t>Bilgisayar açılır açılmaz kullanıcıya bos olarak sunulan bellektir. Bilgiler geçici olarak bu bölümde</a:t>
            </a:r>
          </a:p>
          <a:p>
            <a:pPr algn="ctr">
              <a:buNone/>
            </a:pPr>
            <a:r>
              <a:rPr lang="tr-TR" dirty="0" smtClean="0"/>
              <a:t>tutulur. RAM bellek elektrik kesintisinden etkilenir. Bellek bilgisayarın özelliğine göre yükseltilebilir.</a:t>
            </a: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Yan-diş yardımcı bellek </a:t>
            </a:r>
            <a:endParaRPr lang="tr-TR" dirty="0"/>
          </a:p>
        </p:txBody>
      </p:sp>
      <p:sp>
        <p:nvSpPr>
          <p:cNvPr id="3" name="2 İçerik Yer Tutucusu"/>
          <p:cNvSpPr>
            <a:spLocks noGrp="1"/>
          </p:cNvSpPr>
          <p:nvPr>
            <p:ph sz="quarter" idx="1"/>
          </p:nvPr>
        </p:nvSpPr>
        <p:spPr>
          <a:xfrm>
            <a:off x="428596" y="2428868"/>
            <a:ext cx="7472386" cy="1614486"/>
          </a:xfrm>
        </p:spPr>
        <p:txBody>
          <a:bodyPr/>
          <a:lstStyle/>
          <a:p>
            <a:pPr algn="ctr">
              <a:buNone/>
            </a:pPr>
            <a:r>
              <a:rPr lang="tr-TR" dirty="0" smtClean="0"/>
              <a:t>Bilgilerin kalıcı olarak depolandığı ürünlere denir. Kısaca disk ve disketlerdir. Disk ve disketler</a:t>
            </a:r>
          </a:p>
          <a:p>
            <a:pPr algn="ctr">
              <a:buNone/>
            </a:pPr>
            <a:r>
              <a:rPr lang="tr-TR" dirty="0" smtClean="0"/>
              <a:t>hem girdi hem çıktı birimidirler</a:t>
            </a:r>
            <a:r>
              <a:rPr lang="tr-TR" dirty="0" smtClean="0"/>
              <a:t>.</a:t>
            </a:r>
            <a:endParaRPr lang="tr-TR"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C:\Documents and Settings\user.PC1\Desktop\Disket.jpg"/>
          <p:cNvPicPr>
            <a:picLocks noChangeAspect="1" noChangeArrowheads="1"/>
          </p:cNvPicPr>
          <p:nvPr/>
        </p:nvPicPr>
        <p:blipFill>
          <a:blip r:embed="rId2"/>
          <a:srcRect/>
          <a:stretch>
            <a:fillRect/>
          </a:stretch>
        </p:blipFill>
        <p:spPr bwMode="auto">
          <a:xfrm>
            <a:off x="214282" y="285728"/>
            <a:ext cx="2857501" cy="2466975"/>
          </a:xfrm>
          <a:prstGeom prst="rect">
            <a:avLst/>
          </a:prstGeom>
          <a:noFill/>
        </p:spPr>
      </p:pic>
      <p:pic>
        <p:nvPicPr>
          <p:cNvPr id="3078" name="Picture 6" descr="C:\Documents and Settings\user.PC1\Desktop\cd.jpg"/>
          <p:cNvPicPr>
            <a:picLocks noChangeAspect="1" noChangeArrowheads="1"/>
          </p:cNvPicPr>
          <p:nvPr/>
        </p:nvPicPr>
        <p:blipFill>
          <a:blip r:embed="rId3"/>
          <a:srcRect/>
          <a:stretch>
            <a:fillRect/>
          </a:stretch>
        </p:blipFill>
        <p:spPr bwMode="auto">
          <a:xfrm>
            <a:off x="1071538" y="3643314"/>
            <a:ext cx="2433657" cy="2433657"/>
          </a:xfrm>
          <a:prstGeom prst="rect">
            <a:avLst/>
          </a:prstGeom>
          <a:noFill/>
        </p:spPr>
      </p:pic>
      <p:pic>
        <p:nvPicPr>
          <p:cNvPr id="3079" name="Picture 7" descr="C:\Documents and Settings\user.PC1\Desktop\flash.jpg"/>
          <p:cNvPicPr>
            <a:picLocks noChangeAspect="1" noChangeArrowheads="1"/>
          </p:cNvPicPr>
          <p:nvPr/>
        </p:nvPicPr>
        <p:blipFill>
          <a:blip r:embed="rId4"/>
          <a:srcRect/>
          <a:stretch>
            <a:fillRect/>
          </a:stretch>
        </p:blipFill>
        <p:spPr bwMode="auto">
          <a:xfrm>
            <a:off x="4643438" y="3000372"/>
            <a:ext cx="3524250" cy="2819400"/>
          </a:xfrm>
          <a:prstGeom prst="rect">
            <a:avLst/>
          </a:prstGeom>
          <a:noFill/>
        </p:spPr>
      </p:pic>
      <p:sp>
        <p:nvSpPr>
          <p:cNvPr id="10" name="9 Metin kutusu"/>
          <p:cNvSpPr txBox="1"/>
          <p:nvPr/>
        </p:nvSpPr>
        <p:spPr>
          <a:xfrm>
            <a:off x="1857356" y="2643182"/>
            <a:ext cx="885179" cy="369332"/>
          </a:xfrm>
          <a:prstGeom prst="rect">
            <a:avLst/>
          </a:prstGeom>
          <a:noFill/>
        </p:spPr>
        <p:txBody>
          <a:bodyPr wrap="none" rtlCol="0">
            <a:spAutoFit/>
          </a:bodyPr>
          <a:lstStyle/>
          <a:p>
            <a:r>
              <a:rPr lang="tr-TR" dirty="0" smtClean="0"/>
              <a:t>Disket</a:t>
            </a:r>
            <a:endParaRPr lang="tr-TR" dirty="0"/>
          </a:p>
        </p:txBody>
      </p:sp>
      <p:sp>
        <p:nvSpPr>
          <p:cNvPr id="11" name="10 Metin kutusu"/>
          <p:cNvSpPr txBox="1"/>
          <p:nvPr/>
        </p:nvSpPr>
        <p:spPr>
          <a:xfrm>
            <a:off x="1571604" y="5929330"/>
            <a:ext cx="484428" cy="369332"/>
          </a:xfrm>
          <a:prstGeom prst="rect">
            <a:avLst/>
          </a:prstGeom>
          <a:noFill/>
        </p:spPr>
        <p:txBody>
          <a:bodyPr wrap="none" rtlCol="0">
            <a:spAutoFit/>
          </a:bodyPr>
          <a:lstStyle/>
          <a:p>
            <a:r>
              <a:rPr lang="tr-TR" dirty="0" err="1" smtClean="0"/>
              <a:t>Cd</a:t>
            </a:r>
            <a:endParaRPr lang="tr-TR" dirty="0"/>
          </a:p>
        </p:txBody>
      </p:sp>
      <p:sp>
        <p:nvSpPr>
          <p:cNvPr id="12" name="11 Metin kutusu"/>
          <p:cNvSpPr txBox="1"/>
          <p:nvPr/>
        </p:nvSpPr>
        <p:spPr>
          <a:xfrm>
            <a:off x="6500826" y="6000768"/>
            <a:ext cx="1346844" cy="369332"/>
          </a:xfrm>
          <a:prstGeom prst="rect">
            <a:avLst/>
          </a:prstGeom>
          <a:noFill/>
        </p:spPr>
        <p:txBody>
          <a:bodyPr wrap="none" rtlCol="0">
            <a:spAutoFit/>
          </a:bodyPr>
          <a:lstStyle/>
          <a:p>
            <a:r>
              <a:rPr lang="tr-TR" dirty="0" err="1" smtClean="0"/>
              <a:t>Flash</a:t>
            </a:r>
            <a:r>
              <a:rPr lang="tr-TR" dirty="0" smtClean="0"/>
              <a:t> Disk</a:t>
            </a:r>
            <a:endParaRPr lang="tr-TR" dirty="0"/>
          </a:p>
        </p:txBody>
      </p:sp>
      <p:pic>
        <p:nvPicPr>
          <p:cNvPr id="3080" name="Picture 8" descr="C:\Documents and Settings\user.PC1\Desktop\harddisk.jpg"/>
          <p:cNvPicPr>
            <a:picLocks noChangeAspect="1" noChangeArrowheads="1"/>
          </p:cNvPicPr>
          <p:nvPr/>
        </p:nvPicPr>
        <p:blipFill>
          <a:blip r:embed="rId5"/>
          <a:srcRect/>
          <a:stretch>
            <a:fillRect/>
          </a:stretch>
        </p:blipFill>
        <p:spPr bwMode="auto">
          <a:xfrm>
            <a:off x="5286380" y="357166"/>
            <a:ext cx="2025664" cy="2224159"/>
          </a:xfrm>
          <a:prstGeom prst="rect">
            <a:avLst/>
          </a:prstGeom>
          <a:noFill/>
        </p:spPr>
      </p:pic>
      <p:sp>
        <p:nvSpPr>
          <p:cNvPr id="15" name="14 Metin kutusu"/>
          <p:cNvSpPr txBox="1"/>
          <p:nvPr/>
        </p:nvSpPr>
        <p:spPr>
          <a:xfrm>
            <a:off x="6143636" y="2786058"/>
            <a:ext cx="1189749" cy="369332"/>
          </a:xfrm>
          <a:prstGeom prst="rect">
            <a:avLst/>
          </a:prstGeom>
          <a:noFill/>
        </p:spPr>
        <p:txBody>
          <a:bodyPr wrap="none" rtlCol="0">
            <a:spAutoFit/>
          </a:bodyPr>
          <a:lstStyle/>
          <a:p>
            <a:r>
              <a:rPr lang="tr-TR" dirty="0" err="1" smtClean="0"/>
              <a:t>Harddisk</a:t>
            </a:r>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Cıktı </a:t>
            </a:r>
            <a:r>
              <a:rPr lang="tr-TR" dirty="0" err="1" smtClean="0"/>
              <a:t>bırımlerı</a:t>
            </a:r>
            <a:endParaRPr lang="tr-TR" dirty="0"/>
          </a:p>
        </p:txBody>
      </p:sp>
      <p:sp>
        <p:nvSpPr>
          <p:cNvPr id="3" name="2 İçerik Yer Tutucusu"/>
          <p:cNvSpPr>
            <a:spLocks noGrp="1"/>
          </p:cNvSpPr>
          <p:nvPr>
            <p:ph sz="quarter" idx="1"/>
          </p:nvPr>
        </p:nvSpPr>
        <p:spPr/>
        <p:txBody>
          <a:bodyPr/>
          <a:lstStyle/>
          <a:p>
            <a:pPr algn="ctr">
              <a:buNone/>
            </a:pPr>
            <a:r>
              <a:rPr lang="tr-TR" dirty="0" smtClean="0"/>
              <a:t>Bilgisayar ortamındaki bilgilerin </a:t>
            </a:r>
            <a:r>
              <a:rPr lang="tr-TR" dirty="0" smtClean="0"/>
              <a:t>dış </a:t>
            </a:r>
            <a:r>
              <a:rPr lang="tr-TR" dirty="0" smtClean="0"/>
              <a:t>ortama aktarılmasını </a:t>
            </a:r>
            <a:r>
              <a:rPr lang="tr-TR" dirty="0" smtClean="0"/>
              <a:t>sağlayan </a:t>
            </a:r>
            <a:r>
              <a:rPr lang="tr-TR" dirty="0" smtClean="0"/>
              <a:t>ürünlerdir</a:t>
            </a:r>
            <a:r>
              <a:rPr lang="tr-TR" dirty="0" smtClean="0"/>
              <a:t>.</a:t>
            </a:r>
          </a:p>
          <a:p>
            <a:pPr algn="ctr">
              <a:buNone/>
            </a:pPr>
            <a:endParaRPr lang="tr-TR" dirty="0" smtClean="0"/>
          </a:p>
          <a:p>
            <a:pPr algn="ctr">
              <a:buNone/>
            </a:pPr>
            <a:r>
              <a:rPr lang="tr-TR" dirty="0" smtClean="0"/>
              <a:t>1-</a:t>
            </a:r>
            <a:r>
              <a:rPr lang="tr-TR" dirty="0" smtClean="0"/>
              <a:t>) Ekran (</a:t>
            </a:r>
            <a:r>
              <a:rPr lang="tr-TR" dirty="0" err="1" smtClean="0"/>
              <a:t>Monitor</a:t>
            </a:r>
            <a:r>
              <a:rPr lang="tr-TR" dirty="0" smtClean="0"/>
              <a:t>)</a:t>
            </a:r>
          </a:p>
          <a:p>
            <a:pPr algn="ctr">
              <a:buNone/>
            </a:pPr>
            <a:r>
              <a:rPr lang="tr-TR" dirty="0" smtClean="0"/>
              <a:t>2-) Yazıcı (Printer)</a:t>
            </a:r>
          </a:p>
          <a:p>
            <a:pPr algn="ctr">
              <a:buNone/>
            </a:pPr>
            <a:r>
              <a:rPr lang="tr-TR" dirty="0" smtClean="0"/>
              <a:t>3-) Çizici/ Kesici (</a:t>
            </a:r>
            <a:r>
              <a:rPr lang="tr-TR" dirty="0" err="1" smtClean="0"/>
              <a:t>Plotter</a:t>
            </a:r>
            <a:r>
              <a:rPr lang="tr-TR" dirty="0" smtClean="0"/>
              <a:t>)</a:t>
            </a:r>
          </a:p>
          <a:p>
            <a:pPr algn="ctr">
              <a:buNone/>
            </a:pPr>
            <a:r>
              <a:rPr lang="tr-TR" dirty="0" smtClean="0"/>
              <a:t>4-) Hoparlör (Ses)</a:t>
            </a:r>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Yazıcı Türleri</a:t>
            </a:r>
            <a:endParaRPr lang="tr-TR" dirty="0"/>
          </a:p>
        </p:txBody>
      </p:sp>
      <p:pic>
        <p:nvPicPr>
          <p:cNvPr id="1026" name="Picture 2" descr="C:\Documents and Settings\user.PC1\Desktop\cazurcuzuryazıcı.jpg"/>
          <p:cNvPicPr>
            <a:picLocks noChangeAspect="1" noChangeArrowheads="1"/>
          </p:cNvPicPr>
          <p:nvPr/>
        </p:nvPicPr>
        <p:blipFill>
          <a:blip r:embed="rId2"/>
          <a:srcRect/>
          <a:stretch>
            <a:fillRect/>
          </a:stretch>
        </p:blipFill>
        <p:spPr bwMode="auto">
          <a:xfrm>
            <a:off x="428596" y="1500174"/>
            <a:ext cx="2073275" cy="1554957"/>
          </a:xfrm>
          <a:prstGeom prst="rect">
            <a:avLst/>
          </a:prstGeom>
          <a:noFill/>
        </p:spPr>
      </p:pic>
      <p:pic>
        <p:nvPicPr>
          <p:cNvPr id="1027" name="Picture 3" descr="C:\Documents and Settings\user.PC1\Desktop\mürekkeppüskürtmeli.jpg"/>
          <p:cNvPicPr>
            <a:picLocks noChangeAspect="1" noChangeArrowheads="1"/>
          </p:cNvPicPr>
          <p:nvPr/>
        </p:nvPicPr>
        <p:blipFill>
          <a:blip r:embed="rId3"/>
          <a:srcRect/>
          <a:stretch>
            <a:fillRect/>
          </a:stretch>
        </p:blipFill>
        <p:spPr bwMode="auto">
          <a:xfrm>
            <a:off x="3286116" y="2786058"/>
            <a:ext cx="1943096" cy="2094288"/>
          </a:xfrm>
          <a:prstGeom prst="rect">
            <a:avLst/>
          </a:prstGeom>
          <a:noFill/>
        </p:spPr>
      </p:pic>
      <p:pic>
        <p:nvPicPr>
          <p:cNvPr id="1028" name="Picture 4" descr="C:\Documents and Settings\user.PC1\Desktop\lazer .jpg"/>
          <p:cNvPicPr>
            <a:picLocks noChangeAspect="1" noChangeArrowheads="1"/>
          </p:cNvPicPr>
          <p:nvPr/>
        </p:nvPicPr>
        <p:blipFill>
          <a:blip r:embed="rId4"/>
          <a:srcRect/>
          <a:stretch>
            <a:fillRect/>
          </a:stretch>
        </p:blipFill>
        <p:spPr bwMode="auto">
          <a:xfrm>
            <a:off x="6223000" y="1671638"/>
            <a:ext cx="2143125" cy="2143125"/>
          </a:xfrm>
          <a:prstGeom prst="rect">
            <a:avLst/>
          </a:prstGeom>
          <a:noFill/>
        </p:spPr>
      </p:pic>
      <p:sp>
        <p:nvSpPr>
          <p:cNvPr id="7" name="6 Metin kutusu"/>
          <p:cNvSpPr txBox="1"/>
          <p:nvPr/>
        </p:nvSpPr>
        <p:spPr>
          <a:xfrm>
            <a:off x="357158" y="3286124"/>
            <a:ext cx="2792752" cy="369332"/>
          </a:xfrm>
          <a:prstGeom prst="rect">
            <a:avLst/>
          </a:prstGeom>
          <a:noFill/>
        </p:spPr>
        <p:txBody>
          <a:bodyPr wrap="none" rtlCol="0">
            <a:spAutoFit/>
          </a:bodyPr>
          <a:lstStyle/>
          <a:p>
            <a:r>
              <a:rPr lang="tr-TR" dirty="0" smtClean="0"/>
              <a:t>Nokta Vuruşlu Yazıcılar</a:t>
            </a:r>
            <a:endParaRPr lang="tr-TR" dirty="0"/>
          </a:p>
        </p:txBody>
      </p:sp>
      <p:sp>
        <p:nvSpPr>
          <p:cNvPr id="8" name="7 Metin kutusu"/>
          <p:cNvSpPr txBox="1"/>
          <p:nvPr/>
        </p:nvSpPr>
        <p:spPr>
          <a:xfrm>
            <a:off x="2500298" y="4929198"/>
            <a:ext cx="3698448" cy="369332"/>
          </a:xfrm>
          <a:prstGeom prst="rect">
            <a:avLst/>
          </a:prstGeom>
          <a:noFill/>
        </p:spPr>
        <p:txBody>
          <a:bodyPr wrap="none" rtlCol="0">
            <a:spAutoFit/>
          </a:bodyPr>
          <a:lstStyle/>
          <a:p>
            <a:r>
              <a:rPr lang="tr-TR" dirty="0" smtClean="0"/>
              <a:t>Mürekkep Püskürtmeli Yazıcılar</a:t>
            </a:r>
            <a:endParaRPr lang="tr-TR" dirty="0"/>
          </a:p>
        </p:txBody>
      </p:sp>
      <p:sp>
        <p:nvSpPr>
          <p:cNvPr id="9" name="8 Metin kutusu"/>
          <p:cNvSpPr txBox="1"/>
          <p:nvPr/>
        </p:nvSpPr>
        <p:spPr>
          <a:xfrm>
            <a:off x="6572264" y="4000504"/>
            <a:ext cx="1810111" cy="369332"/>
          </a:xfrm>
          <a:prstGeom prst="rect">
            <a:avLst/>
          </a:prstGeom>
          <a:noFill/>
        </p:spPr>
        <p:txBody>
          <a:bodyPr wrap="none" rtlCol="0">
            <a:spAutoFit/>
          </a:bodyPr>
          <a:lstStyle/>
          <a:p>
            <a:r>
              <a:rPr lang="tr-TR" dirty="0" smtClean="0"/>
              <a:t>Lazer Yazıcılar</a:t>
            </a:r>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Çızıcı</a:t>
            </a:r>
            <a:endParaRPr lang="tr-TR" dirty="0"/>
          </a:p>
        </p:txBody>
      </p:sp>
      <p:sp>
        <p:nvSpPr>
          <p:cNvPr id="3" name="2 İçerik Yer Tutucusu"/>
          <p:cNvSpPr>
            <a:spLocks noGrp="1"/>
          </p:cNvSpPr>
          <p:nvPr>
            <p:ph sz="quarter" idx="1"/>
          </p:nvPr>
        </p:nvSpPr>
        <p:spPr>
          <a:xfrm>
            <a:off x="4500562" y="3071810"/>
            <a:ext cx="4000528" cy="571504"/>
          </a:xfrm>
        </p:spPr>
        <p:txBody>
          <a:bodyPr/>
          <a:lstStyle/>
          <a:p>
            <a:pPr>
              <a:buNone/>
            </a:pPr>
            <a:r>
              <a:rPr lang="tr-TR" dirty="0" smtClean="0"/>
              <a:t>Reklamcılıkta kullanılır.</a:t>
            </a:r>
            <a:endParaRPr lang="tr-TR" dirty="0"/>
          </a:p>
        </p:txBody>
      </p:sp>
      <p:pic>
        <p:nvPicPr>
          <p:cNvPr id="2050" name="Picture 2" descr="C:\Documents and Settings\user.PC1\Desktop\çizici.jpg"/>
          <p:cNvPicPr>
            <a:picLocks noChangeAspect="1" noChangeArrowheads="1"/>
          </p:cNvPicPr>
          <p:nvPr/>
        </p:nvPicPr>
        <p:blipFill>
          <a:blip r:embed="rId2"/>
          <a:srcRect/>
          <a:stretch>
            <a:fillRect/>
          </a:stretch>
        </p:blipFill>
        <p:spPr bwMode="auto">
          <a:xfrm>
            <a:off x="357158" y="2143116"/>
            <a:ext cx="3696713" cy="2460624"/>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Dosya(file-kütük) </a:t>
            </a:r>
            <a:r>
              <a:rPr lang="tr-TR" dirty="0" err="1" smtClean="0"/>
              <a:t>kavrami</a:t>
            </a:r>
            <a:endParaRPr lang="tr-TR" dirty="0"/>
          </a:p>
        </p:txBody>
      </p:sp>
      <p:sp>
        <p:nvSpPr>
          <p:cNvPr id="3" name="2 İçerik Yer Tutucusu"/>
          <p:cNvSpPr>
            <a:spLocks noGrp="1"/>
          </p:cNvSpPr>
          <p:nvPr>
            <p:ph sz="quarter" idx="1"/>
          </p:nvPr>
        </p:nvSpPr>
        <p:spPr>
          <a:xfrm>
            <a:off x="785786" y="1643050"/>
            <a:ext cx="7286676" cy="857256"/>
          </a:xfrm>
        </p:spPr>
        <p:txBody>
          <a:bodyPr>
            <a:normAutofit/>
          </a:bodyPr>
          <a:lstStyle/>
          <a:p>
            <a:pPr>
              <a:buNone/>
            </a:pPr>
            <a:r>
              <a:rPr lang="tr-TR" dirty="0" smtClean="0"/>
              <a:t>Bilgilerin bilgisayar ortamından saklı </a:t>
            </a:r>
            <a:r>
              <a:rPr lang="tr-TR" dirty="0" smtClean="0"/>
              <a:t>tutulduğu </a:t>
            </a:r>
            <a:r>
              <a:rPr lang="tr-TR" dirty="0" smtClean="0"/>
              <a:t>ortamlara dosya(file) denir.</a:t>
            </a:r>
            <a:endParaRPr lang="tr-T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İçerik Yer Tutucusu"/>
          <p:cNvSpPr txBox="1">
            <a:spLocks noGrp="1"/>
          </p:cNvSpPr>
          <p:nvPr>
            <p:ph sz="quarter" idx="1"/>
          </p:nvPr>
        </p:nvSpPr>
        <p:spPr>
          <a:xfrm>
            <a:off x="428596" y="285728"/>
            <a:ext cx="617477" cy="984885"/>
          </a:xfrm>
          <a:prstGeom prst="rect">
            <a:avLst/>
          </a:prstGeom>
          <a:noFill/>
        </p:spPr>
        <p:txBody>
          <a:bodyPr wrap="none" rtlCol="0">
            <a:spAutoFit/>
          </a:bodyPr>
          <a:lstStyle/>
          <a:p>
            <a:pPr>
              <a:buNone/>
            </a:pPr>
            <a:r>
              <a:rPr lang="tr-TR" sz="1600" dirty="0" smtClean="0"/>
              <a:t>Com</a:t>
            </a:r>
          </a:p>
          <a:p>
            <a:pPr>
              <a:buNone/>
            </a:pPr>
            <a:r>
              <a:rPr lang="tr-TR" sz="1600" dirty="0" err="1" smtClean="0"/>
              <a:t>Exe</a:t>
            </a:r>
            <a:endParaRPr lang="tr-TR" sz="1600" dirty="0" smtClean="0"/>
          </a:p>
          <a:p>
            <a:pPr>
              <a:buNone/>
            </a:pPr>
            <a:r>
              <a:rPr lang="tr-TR" sz="1600" dirty="0" smtClean="0"/>
              <a:t>B</a:t>
            </a:r>
            <a:r>
              <a:rPr lang="tr-TR" sz="1600" dirty="0" smtClean="0"/>
              <a:t>at</a:t>
            </a:r>
            <a:endParaRPr lang="tr-TR" sz="1600" dirty="0"/>
          </a:p>
        </p:txBody>
      </p:sp>
      <p:cxnSp>
        <p:nvCxnSpPr>
          <p:cNvPr id="5" name="4 Düz Bağlayıcı"/>
          <p:cNvCxnSpPr/>
          <p:nvPr/>
        </p:nvCxnSpPr>
        <p:spPr>
          <a:xfrm rot="5400000">
            <a:off x="607985" y="892157"/>
            <a:ext cx="107157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5 Düz Ok Bağlayıcısı"/>
          <p:cNvCxnSpPr/>
          <p:nvPr/>
        </p:nvCxnSpPr>
        <p:spPr>
          <a:xfrm>
            <a:off x="1142976" y="857232"/>
            <a:ext cx="107157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9 Metin kutusu"/>
          <p:cNvSpPr txBox="1"/>
          <p:nvPr/>
        </p:nvSpPr>
        <p:spPr>
          <a:xfrm>
            <a:off x="2357422" y="642918"/>
            <a:ext cx="3717684" cy="369332"/>
          </a:xfrm>
          <a:prstGeom prst="rect">
            <a:avLst/>
          </a:prstGeom>
          <a:noFill/>
        </p:spPr>
        <p:txBody>
          <a:bodyPr wrap="none" rtlCol="0">
            <a:spAutoFit/>
          </a:bodyPr>
          <a:lstStyle/>
          <a:p>
            <a:r>
              <a:rPr lang="tr-TR" dirty="0" smtClean="0"/>
              <a:t>Doğrudan çalışabilir dosyalardır.</a:t>
            </a:r>
            <a:endParaRPr lang="tr-TR" dirty="0"/>
          </a:p>
        </p:txBody>
      </p:sp>
      <p:sp>
        <p:nvSpPr>
          <p:cNvPr id="11" name="10 Metin kutusu"/>
          <p:cNvSpPr txBox="1"/>
          <p:nvPr/>
        </p:nvSpPr>
        <p:spPr>
          <a:xfrm>
            <a:off x="500034" y="1928802"/>
            <a:ext cx="710451" cy="369332"/>
          </a:xfrm>
          <a:prstGeom prst="rect">
            <a:avLst/>
          </a:prstGeom>
          <a:noFill/>
        </p:spPr>
        <p:txBody>
          <a:bodyPr wrap="none" rtlCol="0">
            <a:spAutoFit/>
          </a:bodyPr>
          <a:lstStyle/>
          <a:p>
            <a:r>
              <a:rPr lang="tr-TR" dirty="0" smtClean="0"/>
              <a:t>DOC</a:t>
            </a:r>
            <a:endParaRPr lang="tr-TR" dirty="0"/>
          </a:p>
        </p:txBody>
      </p:sp>
      <p:cxnSp>
        <p:nvCxnSpPr>
          <p:cNvPr id="15" name="14 Düz Ok Bağlayıcısı"/>
          <p:cNvCxnSpPr/>
          <p:nvPr/>
        </p:nvCxnSpPr>
        <p:spPr>
          <a:xfrm>
            <a:off x="1142976" y="2143116"/>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15 Metin kutusu"/>
          <p:cNvSpPr txBox="1"/>
          <p:nvPr/>
        </p:nvSpPr>
        <p:spPr>
          <a:xfrm>
            <a:off x="2071670" y="1857364"/>
            <a:ext cx="2823209" cy="369332"/>
          </a:xfrm>
          <a:prstGeom prst="rect">
            <a:avLst/>
          </a:prstGeom>
          <a:noFill/>
        </p:spPr>
        <p:txBody>
          <a:bodyPr wrap="none" rtlCol="0">
            <a:spAutoFit/>
          </a:bodyPr>
          <a:lstStyle/>
          <a:p>
            <a:r>
              <a:rPr lang="tr-TR" dirty="0" err="1" smtClean="0"/>
              <a:t>Winword</a:t>
            </a:r>
            <a:r>
              <a:rPr lang="tr-TR" dirty="0" smtClean="0"/>
              <a:t> metin belgeleri</a:t>
            </a:r>
            <a:endParaRPr lang="tr-TR" dirty="0"/>
          </a:p>
        </p:txBody>
      </p:sp>
      <p:sp>
        <p:nvSpPr>
          <p:cNvPr id="17" name="16 Metin kutusu"/>
          <p:cNvSpPr txBox="1"/>
          <p:nvPr/>
        </p:nvSpPr>
        <p:spPr>
          <a:xfrm>
            <a:off x="642910" y="2643182"/>
            <a:ext cx="646331" cy="369332"/>
          </a:xfrm>
          <a:prstGeom prst="rect">
            <a:avLst/>
          </a:prstGeom>
          <a:noFill/>
        </p:spPr>
        <p:txBody>
          <a:bodyPr wrap="none" rtlCol="0">
            <a:spAutoFit/>
          </a:bodyPr>
          <a:lstStyle/>
          <a:p>
            <a:r>
              <a:rPr lang="tr-TR" dirty="0" smtClean="0"/>
              <a:t>XLS</a:t>
            </a:r>
            <a:endParaRPr lang="tr-TR" dirty="0"/>
          </a:p>
        </p:txBody>
      </p:sp>
      <p:cxnSp>
        <p:nvCxnSpPr>
          <p:cNvPr id="18" name="17 Düz Ok Bağlayıcısı"/>
          <p:cNvCxnSpPr/>
          <p:nvPr/>
        </p:nvCxnSpPr>
        <p:spPr>
          <a:xfrm>
            <a:off x="1214414" y="2857496"/>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18 Metin kutusu"/>
          <p:cNvSpPr txBox="1"/>
          <p:nvPr/>
        </p:nvSpPr>
        <p:spPr>
          <a:xfrm>
            <a:off x="2214546" y="2643182"/>
            <a:ext cx="2751074" cy="369332"/>
          </a:xfrm>
          <a:prstGeom prst="rect">
            <a:avLst/>
          </a:prstGeom>
          <a:noFill/>
        </p:spPr>
        <p:txBody>
          <a:bodyPr wrap="none" rtlCol="0">
            <a:spAutoFit/>
          </a:bodyPr>
          <a:lstStyle/>
          <a:p>
            <a:r>
              <a:rPr lang="tr-TR" dirty="0" smtClean="0"/>
              <a:t>Excel Çalışma Sayfaları</a:t>
            </a:r>
            <a:endParaRPr lang="tr-TR" dirty="0"/>
          </a:p>
        </p:txBody>
      </p:sp>
      <p:sp>
        <p:nvSpPr>
          <p:cNvPr id="20" name="19 Metin kutusu"/>
          <p:cNvSpPr txBox="1"/>
          <p:nvPr/>
        </p:nvSpPr>
        <p:spPr>
          <a:xfrm>
            <a:off x="642910" y="3286124"/>
            <a:ext cx="748923" cy="369332"/>
          </a:xfrm>
          <a:prstGeom prst="rect">
            <a:avLst/>
          </a:prstGeom>
          <a:noFill/>
        </p:spPr>
        <p:txBody>
          <a:bodyPr wrap="none" rtlCol="0">
            <a:spAutoFit/>
          </a:bodyPr>
          <a:lstStyle/>
          <a:p>
            <a:r>
              <a:rPr lang="tr-TR" dirty="0" smtClean="0"/>
              <a:t>MDB</a:t>
            </a:r>
            <a:endParaRPr lang="tr-TR" dirty="0"/>
          </a:p>
        </p:txBody>
      </p:sp>
      <p:cxnSp>
        <p:nvCxnSpPr>
          <p:cNvPr id="21" name="20 Düz Ok Bağlayıcısı"/>
          <p:cNvCxnSpPr/>
          <p:nvPr/>
        </p:nvCxnSpPr>
        <p:spPr>
          <a:xfrm>
            <a:off x="1285852" y="3500438"/>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21 Metin kutusu"/>
          <p:cNvSpPr txBox="1"/>
          <p:nvPr/>
        </p:nvSpPr>
        <p:spPr>
          <a:xfrm>
            <a:off x="2214546" y="3286124"/>
            <a:ext cx="3163045" cy="369332"/>
          </a:xfrm>
          <a:prstGeom prst="rect">
            <a:avLst/>
          </a:prstGeom>
          <a:noFill/>
        </p:spPr>
        <p:txBody>
          <a:bodyPr wrap="none" rtlCol="0">
            <a:spAutoFit/>
          </a:bodyPr>
          <a:lstStyle/>
          <a:p>
            <a:r>
              <a:rPr lang="tr-TR" dirty="0" smtClean="0"/>
              <a:t>Access veri tabanı programı</a:t>
            </a:r>
            <a:endParaRPr lang="tr-TR" dirty="0"/>
          </a:p>
        </p:txBody>
      </p:sp>
      <p:sp>
        <p:nvSpPr>
          <p:cNvPr id="24" name="23 Dikdörtgen"/>
          <p:cNvSpPr/>
          <p:nvPr/>
        </p:nvSpPr>
        <p:spPr>
          <a:xfrm>
            <a:off x="500034" y="3857628"/>
            <a:ext cx="6786610" cy="2585323"/>
          </a:xfrm>
          <a:prstGeom prst="rect">
            <a:avLst/>
          </a:prstGeom>
        </p:spPr>
        <p:txBody>
          <a:bodyPr wrap="square">
            <a:spAutoFit/>
          </a:bodyPr>
          <a:lstStyle/>
          <a:p>
            <a:r>
              <a:rPr lang="en-US" dirty="0" smtClean="0"/>
              <a:t>PPT </a:t>
            </a:r>
            <a:r>
              <a:rPr lang="tr-TR" dirty="0" smtClean="0"/>
              <a:t>               </a:t>
            </a:r>
            <a:r>
              <a:rPr lang="en-US" dirty="0" smtClean="0"/>
              <a:t>Power </a:t>
            </a:r>
            <a:r>
              <a:rPr lang="en-US" dirty="0" smtClean="0"/>
              <a:t>Point </a:t>
            </a:r>
            <a:r>
              <a:rPr lang="en-US" dirty="0" err="1" smtClean="0"/>
              <a:t>sunu</a:t>
            </a:r>
            <a:r>
              <a:rPr lang="en-US" dirty="0" smtClean="0"/>
              <a:t> </a:t>
            </a:r>
            <a:r>
              <a:rPr lang="en-US" dirty="0" err="1" smtClean="0"/>
              <a:t>programı</a:t>
            </a:r>
            <a:endParaRPr lang="tr-TR" dirty="0" smtClean="0"/>
          </a:p>
          <a:p>
            <a:endParaRPr lang="en-US" dirty="0" smtClean="0"/>
          </a:p>
          <a:p>
            <a:r>
              <a:rPr lang="tr-TR" dirty="0" smtClean="0"/>
              <a:t>TXT </a:t>
            </a:r>
            <a:r>
              <a:rPr lang="tr-TR" dirty="0" smtClean="0"/>
              <a:t>               Metin </a:t>
            </a:r>
            <a:r>
              <a:rPr lang="tr-TR" dirty="0" smtClean="0"/>
              <a:t>(</a:t>
            </a:r>
            <a:r>
              <a:rPr lang="tr-TR" dirty="0" err="1" smtClean="0"/>
              <a:t>text</a:t>
            </a:r>
            <a:r>
              <a:rPr lang="tr-TR" dirty="0" smtClean="0"/>
              <a:t>) </a:t>
            </a:r>
            <a:r>
              <a:rPr lang="tr-TR" dirty="0" smtClean="0"/>
              <a:t>dosyaları</a:t>
            </a:r>
          </a:p>
          <a:p>
            <a:endParaRPr lang="tr-TR" dirty="0" smtClean="0"/>
          </a:p>
          <a:p>
            <a:r>
              <a:rPr lang="tr-TR" dirty="0" smtClean="0"/>
              <a:t>LNK </a:t>
            </a:r>
            <a:r>
              <a:rPr lang="tr-TR" dirty="0" smtClean="0"/>
              <a:t>              </a:t>
            </a:r>
            <a:r>
              <a:rPr lang="tr-TR" dirty="0" err="1" smtClean="0"/>
              <a:t>Kısayol</a:t>
            </a:r>
            <a:r>
              <a:rPr lang="tr-TR" dirty="0" smtClean="0"/>
              <a:t> dosyaları</a:t>
            </a:r>
          </a:p>
          <a:p>
            <a:endParaRPr lang="tr-TR" dirty="0" smtClean="0"/>
          </a:p>
          <a:p>
            <a:r>
              <a:rPr lang="tr-TR" dirty="0" smtClean="0"/>
              <a:t>BMP</a:t>
            </a:r>
          </a:p>
          <a:p>
            <a:r>
              <a:rPr lang="pt-BR" dirty="0" smtClean="0"/>
              <a:t>JPG </a:t>
            </a:r>
            <a:r>
              <a:rPr lang="tr-TR" dirty="0" smtClean="0"/>
              <a:t>                </a:t>
            </a:r>
            <a:r>
              <a:rPr lang="pt-BR" dirty="0" smtClean="0"/>
              <a:t>Çizim</a:t>
            </a:r>
            <a:r>
              <a:rPr lang="pt-BR" dirty="0" smtClean="0"/>
              <a:t>, resim ya da fotograf dosyaları</a:t>
            </a:r>
          </a:p>
          <a:p>
            <a:r>
              <a:rPr lang="tr-TR" dirty="0" smtClean="0"/>
              <a:t>GIF</a:t>
            </a:r>
            <a:endParaRPr lang="tr-TR" dirty="0" smtClean="0"/>
          </a:p>
        </p:txBody>
      </p:sp>
      <p:cxnSp>
        <p:nvCxnSpPr>
          <p:cNvPr id="25" name="24 Düz Ok Bağlayıcısı"/>
          <p:cNvCxnSpPr/>
          <p:nvPr/>
        </p:nvCxnSpPr>
        <p:spPr>
          <a:xfrm>
            <a:off x="1142976" y="4071942"/>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25 Düz Ok Bağlayıcısı"/>
          <p:cNvCxnSpPr/>
          <p:nvPr/>
        </p:nvCxnSpPr>
        <p:spPr>
          <a:xfrm>
            <a:off x="1142976" y="4572008"/>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26 Düz Ok Bağlayıcısı"/>
          <p:cNvCxnSpPr/>
          <p:nvPr/>
        </p:nvCxnSpPr>
        <p:spPr>
          <a:xfrm>
            <a:off x="1142976" y="5143512"/>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27 Düz Bağlayıcı"/>
          <p:cNvCxnSpPr/>
          <p:nvPr/>
        </p:nvCxnSpPr>
        <p:spPr>
          <a:xfrm rot="5400000">
            <a:off x="858018" y="5928536"/>
            <a:ext cx="71438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29 Düz Ok Bağlayıcısı"/>
          <p:cNvCxnSpPr/>
          <p:nvPr/>
        </p:nvCxnSpPr>
        <p:spPr>
          <a:xfrm>
            <a:off x="1214414" y="5929330"/>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Bilgisayar ve </a:t>
            </a:r>
            <a:r>
              <a:rPr lang="tr-TR" dirty="0" err="1" smtClean="0"/>
              <a:t>sağlik</a:t>
            </a:r>
            <a:endParaRPr lang="tr-TR" dirty="0"/>
          </a:p>
        </p:txBody>
      </p:sp>
      <p:pic>
        <p:nvPicPr>
          <p:cNvPr id="5122" name="Picture 2" descr="C:\Documents and Settings\user.PC1\Desktop\dogruoturus.JPG"/>
          <p:cNvPicPr>
            <a:picLocks noChangeAspect="1" noChangeArrowheads="1"/>
          </p:cNvPicPr>
          <p:nvPr/>
        </p:nvPicPr>
        <p:blipFill>
          <a:blip r:embed="rId2"/>
          <a:srcRect/>
          <a:stretch>
            <a:fillRect/>
          </a:stretch>
        </p:blipFill>
        <p:spPr bwMode="auto">
          <a:xfrm>
            <a:off x="2571736" y="1785926"/>
            <a:ext cx="2752725" cy="2428875"/>
          </a:xfrm>
          <a:prstGeom prst="rect">
            <a:avLst/>
          </a:prstGeom>
          <a:noFill/>
        </p:spPr>
      </p:pic>
      <p:sp>
        <p:nvSpPr>
          <p:cNvPr id="5" name="4 Metin kutusu"/>
          <p:cNvSpPr txBox="1"/>
          <p:nvPr/>
        </p:nvSpPr>
        <p:spPr>
          <a:xfrm>
            <a:off x="2428860" y="4786322"/>
            <a:ext cx="1672253" cy="369332"/>
          </a:xfrm>
          <a:prstGeom prst="rect">
            <a:avLst/>
          </a:prstGeom>
          <a:noFill/>
        </p:spPr>
        <p:txBody>
          <a:bodyPr wrap="none" rtlCol="0">
            <a:spAutoFit/>
          </a:bodyPr>
          <a:lstStyle/>
          <a:p>
            <a:r>
              <a:rPr lang="tr-TR" dirty="0" smtClean="0"/>
              <a:t>Doğru Oturuş</a:t>
            </a:r>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428604"/>
            <a:ext cx="7467600" cy="6045348"/>
          </a:xfrm>
        </p:spPr>
        <p:txBody>
          <a:bodyPr/>
          <a:lstStyle/>
          <a:p>
            <a:pPr>
              <a:buNone/>
            </a:pPr>
            <a:r>
              <a:rPr lang="tr-TR" sz="1800" dirty="0" smtClean="0"/>
              <a:t>DAT</a:t>
            </a:r>
          </a:p>
          <a:p>
            <a:pPr>
              <a:buNone/>
            </a:pPr>
            <a:r>
              <a:rPr lang="tr-TR" sz="1800" dirty="0" smtClean="0"/>
              <a:t>MPG </a:t>
            </a:r>
            <a:r>
              <a:rPr lang="tr-TR" sz="1800" dirty="0" smtClean="0"/>
              <a:t>                   Film</a:t>
            </a:r>
            <a:r>
              <a:rPr lang="tr-TR" sz="1800" dirty="0" smtClean="0"/>
              <a:t>, gösteri ya da animasyon dosyaları</a:t>
            </a:r>
          </a:p>
          <a:p>
            <a:pPr>
              <a:buNone/>
            </a:pPr>
            <a:r>
              <a:rPr lang="tr-TR" sz="1800" dirty="0" smtClean="0"/>
              <a:t>AVI</a:t>
            </a:r>
          </a:p>
          <a:p>
            <a:pPr>
              <a:buNone/>
            </a:pPr>
            <a:endParaRPr lang="tr-TR" sz="1800" dirty="0" smtClean="0"/>
          </a:p>
          <a:p>
            <a:pPr>
              <a:buNone/>
            </a:pPr>
            <a:endParaRPr lang="tr-TR" sz="1800" dirty="0" smtClean="0"/>
          </a:p>
          <a:p>
            <a:pPr>
              <a:buNone/>
            </a:pPr>
            <a:r>
              <a:rPr lang="tr-TR" sz="1800" dirty="0" smtClean="0"/>
              <a:t>MP3</a:t>
            </a:r>
          </a:p>
          <a:p>
            <a:pPr>
              <a:buNone/>
            </a:pPr>
            <a:r>
              <a:rPr lang="tr-TR" sz="1800" dirty="0" smtClean="0"/>
              <a:t>WAV </a:t>
            </a:r>
            <a:r>
              <a:rPr lang="tr-TR" sz="1800" dirty="0" smtClean="0"/>
              <a:t>                   Ses </a:t>
            </a:r>
            <a:r>
              <a:rPr lang="tr-TR" sz="1800" dirty="0" smtClean="0"/>
              <a:t>ve müzik dosyaları</a:t>
            </a:r>
          </a:p>
          <a:p>
            <a:pPr>
              <a:buNone/>
            </a:pPr>
            <a:r>
              <a:rPr lang="tr-TR" sz="1800" dirty="0" smtClean="0"/>
              <a:t>MID</a:t>
            </a:r>
          </a:p>
          <a:p>
            <a:pPr>
              <a:buNone/>
            </a:pPr>
            <a:endParaRPr lang="tr-TR" dirty="0"/>
          </a:p>
        </p:txBody>
      </p:sp>
      <p:cxnSp>
        <p:nvCxnSpPr>
          <p:cNvPr id="4" name="3 Düz Bağlayıcı"/>
          <p:cNvCxnSpPr/>
          <p:nvPr/>
        </p:nvCxnSpPr>
        <p:spPr>
          <a:xfrm rot="5400000">
            <a:off x="679423" y="1035033"/>
            <a:ext cx="107157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4 Düz Bağlayıcı"/>
          <p:cNvCxnSpPr/>
          <p:nvPr/>
        </p:nvCxnSpPr>
        <p:spPr>
          <a:xfrm rot="5400000">
            <a:off x="750861" y="2749545"/>
            <a:ext cx="107157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5 Düz Ok Bağlayıcısı"/>
          <p:cNvCxnSpPr/>
          <p:nvPr/>
        </p:nvCxnSpPr>
        <p:spPr>
          <a:xfrm>
            <a:off x="1214414" y="1000108"/>
            <a:ext cx="107157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6 Düz Ok Bağlayıcısı"/>
          <p:cNvCxnSpPr/>
          <p:nvPr/>
        </p:nvCxnSpPr>
        <p:spPr>
          <a:xfrm>
            <a:off x="1285852" y="2714620"/>
            <a:ext cx="107157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Klasör (</a:t>
            </a:r>
            <a:r>
              <a:rPr lang="tr-TR" dirty="0" err="1" smtClean="0"/>
              <a:t>folder</a:t>
            </a:r>
            <a:r>
              <a:rPr lang="tr-TR" dirty="0" smtClean="0"/>
              <a:t>) kavramı</a:t>
            </a:r>
            <a:endParaRPr lang="tr-TR" dirty="0"/>
          </a:p>
        </p:txBody>
      </p:sp>
      <p:sp>
        <p:nvSpPr>
          <p:cNvPr id="3" name="2 İçerik Yer Tutucusu"/>
          <p:cNvSpPr>
            <a:spLocks noGrp="1"/>
          </p:cNvSpPr>
          <p:nvPr>
            <p:ph sz="quarter" idx="1"/>
          </p:nvPr>
        </p:nvSpPr>
        <p:spPr>
          <a:xfrm>
            <a:off x="457200" y="1600200"/>
            <a:ext cx="7472386" cy="2328866"/>
          </a:xfrm>
        </p:spPr>
        <p:txBody>
          <a:bodyPr>
            <a:normAutofit/>
          </a:bodyPr>
          <a:lstStyle/>
          <a:p>
            <a:pPr>
              <a:buNone/>
            </a:pPr>
            <a:r>
              <a:rPr lang="tr-TR" sz="1800" dirty="0" smtClean="0"/>
              <a:t>Birbirine benzeyen dosyaların bir arada </a:t>
            </a:r>
            <a:r>
              <a:rPr lang="tr-TR" sz="1800" dirty="0" smtClean="0"/>
              <a:t>tutulduğu </a:t>
            </a:r>
            <a:r>
              <a:rPr lang="tr-TR" sz="1800" dirty="0" smtClean="0"/>
              <a:t>bölümlere </a:t>
            </a:r>
            <a:r>
              <a:rPr lang="tr-TR" sz="1800" i="1" dirty="0" smtClean="0"/>
              <a:t>KLASÖR (</a:t>
            </a:r>
            <a:r>
              <a:rPr lang="tr-TR" sz="1800" i="1" dirty="0" err="1" smtClean="0"/>
              <a:t>Folder</a:t>
            </a:r>
            <a:r>
              <a:rPr lang="tr-TR" sz="1800" i="1" dirty="0" smtClean="0"/>
              <a:t>) denir.</a:t>
            </a:r>
          </a:p>
          <a:p>
            <a:pPr>
              <a:buNone/>
            </a:pPr>
            <a:r>
              <a:rPr lang="tr-TR" sz="1800" dirty="0" smtClean="0"/>
              <a:t>K </a:t>
            </a:r>
            <a:r>
              <a:rPr lang="tr-TR" sz="1800" dirty="0" err="1" smtClean="0"/>
              <a:t>lasörler</a:t>
            </a:r>
            <a:r>
              <a:rPr lang="tr-TR" sz="1800" dirty="0" smtClean="0"/>
              <a:t> </a:t>
            </a:r>
            <a:r>
              <a:rPr lang="tr-TR" sz="1800" dirty="0" smtClean="0"/>
              <a:t>ilk </a:t>
            </a:r>
            <a:r>
              <a:rPr lang="tr-TR" sz="1800" dirty="0" smtClean="0"/>
              <a:t>oluşturulduklarında </a:t>
            </a:r>
            <a:r>
              <a:rPr lang="tr-TR" sz="1800" dirty="0" smtClean="0"/>
              <a:t>bosturlar.</a:t>
            </a:r>
          </a:p>
          <a:p>
            <a:pPr>
              <a:buNone/>
            </a:pPr>
            <a:r>
              <a:rPr lang="tr-TR" sz="1800" dirty="0" smtClean="0"/>
              <a:t>Klasörler ad verilirken dosya adı verilirken dikkat edilmesi gereken kurallara uyulur.</a:t>
            </a:r>
          </a:p>
          <a:p>
            <a:pPr>
              <a:buNone/>
            </a:pPr>
            <a:r>
              <a:rPr lang="tr-TR" sz="1800" dirty="0" smtClean="0"/>
              <a:t>Klasörlere uzantı verilmez.</a:t>
            </a:r>
            <a:endParaRPr lang="tr-TR" sz="18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İşletim sistemi nedir?</a:t>
            </a:r>
            <a:endParaRPr lang="tr-TR" dirty="0"/>
          </a:p>
        </p:txBody>
      </p:sp>
      <p:sp>
        <p:nvSpPr>
          <p:cNvPr id="3" name="2 İçerik Yer Tutucusu"/>
          <p:cNvSpPr>
            <a:spLocks noGrp="1"/>
          </p:cNvSpPr>
          <p:nvPr>
            <p:ph sz="quarter" idx="1"/>
          </p:nvPr>
        </p:nvSpPr>
        <p:spPr>
          <a:xfrm>
            <a:off x="457200" y="1600200"/>
            <a:ext cx="7686700" cy="1900238"/>
          </a:xfrm>
        </p:spPr>
        <p:txBody>
          <a:bodyPr/>
          <a:lstStyle/>
          <a:p>
            <a:pPr>
              <a:buNone/>
            </a:pPr>
            <a:r>
              <a:rPr lang="tr-TR" b="1" dirty="0" smtClean="0"/>
              <a:t>İşletim sistemi</a:t>
            </a:r>
            <a:r>
              <a:rPr lang="tr-TR" dirty="0" smtClean="0"/>
              <a:t>, bilgisayarda çalışan, bilgisayar </a:t>
            </a:r>
            <a:r>
              <a:rPr lang="tr-TR" dirty="0" smtClean="0">
                <a:hlinkClick r:id="rId2" tooltip="Donanım"/>
              </a:rPr>
              <a:t>donanım</a:t>
            </a:r>
            <a:r>
              <a:rPr lang="tr-TR" dirty="0" smtClean="0"/>
              <a:t> kaynaklarını yöneten ve çeşitli uygulama yazılımları için yaygın servisleri sağlayan bir yazılımdır.</a:t>
            </a:r>
            <a:endParaRPr lang="tr-T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285728"/>
            <a:ext cx="8258204" cy="6143668"/>
          </a:xfrm>
        </p:spPr>
        <p:txBody>
          <a:bodyPr>
            <a:normAutofit fontScale="55000" lnSpcReduction="20000"/>
          </a:bodyPr>
          <a:lstStyle/>
          <a:p>
            <a:pPr>
              <a:buNone/>
            </a:pPr>
            <a:r>
              <a:rPr lang="tr-TR" b="1" dirty="0" smtClean="0"/>
              <a:t>MASAÜSTÜ:</a:t>
            </a:r>
          </a:p>
          <a:p>
            <a:pPr>
              <a:buNone/>
            </a:pPr>
            <a:r>
              <a:rPr lang="tr-TR" dirty="0" smtClean="0"/>
              <a:t>Windows ilk </a:t>
            </a:r>
            <a:r>
              <a:rPr lang="tr-TR" dirty="0" smtClean="0"/>
              <a:t>açıldığında </a:t>
            </a:r>
            <a:r>
              <a:rPr lang="tr-TR" dirty="0" smtClean="0"/>
              <a:t>gelen, üzerinde simgelerin </a:t>
            </a:r>
            <a:r>
              <a:rPr lang="tr-TR" dirty="0" smtClean="0"/>
              <a:t>olduğu</a:t>
            </a:r>
            <a:r>
              <a:rPr lang="tr-TR" dirty="0" smtClean="0"/>
              <a:t>, altında görev </a:t>
            </a:r>
            <a:r>
              <a:rPr lang="tr-TR" dirty="0" smtClean="0"/>
              <a:t>çubuğunun olduğu </a:t>
            </a:r>
            <a:r>
              <a:rPr lang="tr-TR" dirty="0" smtClean="0"/>
              <a:t>alana</a:t>
            </a:r>
          </a:p>
          <a:p>
            <a:pPr>
              <a:buNone/>
            </a:pPr>
            <a:r>
              <a:rPr lang="tr-TR" dirty="0" smtClean="0"/>
              <a:t>denir. </a:t>
            </a:r>
            <a:endParaRPr lang="tr-TR" dirty="0" smtClean="0"/>
          </a:p>
          <a:p>
            <a:pPr>
              <a:buNone/>
            </a:pPr>
            <a:r>
              <a:rPr lang="tr-TR" b="1" dirty="0" smtClean="0"/>
              <a:t>SİMGE:</a:t>
            </a:r>
          </a:p>
          <a:p>
            <a:pPr>
              <a:buNone/>
            </a:pPr>
            <a:r>
              <a:rPr lang="tr-TR" dirty="0" smtClean="0"/>
              <a:t>Masaüstünde yer alan küçük resimlere denir. Simgeler üzerlerine gelinip çift tıklanarak programlar</a:t>
            </a:r>
          </a:p>
          <a:p>
            <a:pPr>
              <a:buNone/>
            </a:pPr>
            <a:r>
              <a:rPr lang="tr-TR" dirty="0" smtClean="0"/>
              <a:t>çalıştırılır</a:t>
            </a:r>
            <a:r>
              <a:rPr lang="tr-TR" dirty="0" smtClean="0"/>
              <a:t>.</a:t>
            </a:r>
          </a:p>
          <a:p>
            <a:pPr>
              <a:buNone/>
            </a:pPr>
            <a:r>
              <a:rPr lang="tr-TR" b="1" dirty="0" smtClean="0"/>
              <a:t>BASLAT MENÜSÜ:</a:t>
            </a:r>
          </a:p>
          <a:p>
            <a:pPr>
              <a:buNone/>
            </a:pPr>
            <a:r>
              <a:rPr lang="tr-TR" dirty="0" smtClean="0"/>
              <a:t>Masaüstünde en altta yer alan </a:t>
            </a:r>
            <a:r>
              <a:rPr lang="tr-TR" dirty="0" smtClean="0"/>
              <a:t>çubuğa </a:t>
            </a:r>
            <a:r>
              <a:rPr lang="tr-TR" dirty="0" smtClean="0"/>
              <a:t>Görev </a:t>
            </a:r>
            <a:r>
              <a:rPr lang="tr-TR" dirty="0" smtClean="0"/>
              <a:t>çubuğu </a:t>
            </a:r>
            <a:r>
              <a:rPr lang="tr-TR" dirty="0" smtClean="0"/>
              <a:t>denir. Görev </a:t>
            </a:r>
            <a:r>
              <a:rPr lang="tr-TR" dirty="0" smtClean="0"/>
              <a:t>çubuğu </a:t>
            </a:r>
            <a:r>
              <a:rPr lang="tr-TR" dirty="0" smtClean="0"/>
              <a:t>üzerinde en solda yer alan</a:t>
            </a:r>
          </a:p>
          <a:p>
            <a:pPr>
              <a:buNone/>
            </a:pPr>
            <a:r>
              <a:rPr lang="tr-TR" b="1" dirty="0" smtClean="0"/>
              <a:t>Başlat </a:t>
            </a:r>
            <a:r>
              <a:rPr lang="tr-TR" b="1" dirty="0" smtClean="0"/>
              <a:t>üzerine gelinip </a:t>
            </a:r>
            <a:r>
              <a:rPr lang="tr-TR" b="1" dirty="0" smtClean="0"/>
              <a:t>tıklandığında </a:t>
            </a:r>
            <a:r>
              <a:rPr lang="tr-TR" b="1" dirty="0" smtClean="0"/>
              <a:t>açılan menüye </a:t>
            </a:r>
            <a:r>
              <a:rPr lang="tr-TR" b="1" dirty="0" smtClean="0"/>
              <a:t>Başlat </a:t>
            </a:r>
            <a:r>
              <a:rPr lang="tr-TR" b="1" dirty="0" smtClean="0"/>
              <a:t>Menüsü denir.</a:t>
            </a:r>
          </a:p>
          <a:p>
            <a:pPr>
              <a:buNone/>
            </a:pPr>
            <a:endParaRPr lang="tr-TR" b="1" dirty="0" smtClean="0"/>
          </a:p>
          <a:p>
            <a:pPr>
              <a:buNone/>
            </a:pPr>
            <a:r>
              <a:rPr lang="tr-TR" b="1" dirty="0" smtClean="0"/>
              <a:t>SEÇİM İSLEMLERİ:</a:t>
            </a:r>
            <a:endParaRPr lang="tr-TR" b="1" dirty="0" smtClean="0"/>
          </a:p>
          <a:p>
            <a:pPr>
              <a:buNone/>
            </a:pPr>
            <a:r>
              <a:rPr lang="tr-TR" b="1" i="1" dirty="0" smtClean="0"/>
              <a:t>Tek Tıklama:</a:t>
            </a:r>
          </a:p>
          <a:p>
            <a:pPr>
              <a:buNone/>
            </a:pPr>
            <a:r>
              <a:rPr lang="tr-TR" dirty="0" smtClean="0"/>
              <a:t>Mouse ile herhangi bir simgeyi seçmek için seçilecek simge üzerine gelinip </a:t>
            </a:r>
            <a:r>
              <a:rPr lang="tr-TR" dirty="0" err="1" smtClean="0"/>
              <a:t>mouseun</a:t>
            </a:r>
            <a:r>
              <a:rPr lang="tr-TR" dirty="0" smtClean="0"/>
              <a:t> sol </a:t>
            </a:r>
            <a:r>
              <a:rPr lang="tr-TR" dirty="0" err="1" smtClean="0"/>
              <a:t>tusu</a:t>
            </a:r>
            <a:r>
              <a:rPr lang="tr-TR" dirty="0" smtClean="0"/>
              <a:t> ile bir</a:t>
            </a:r>
          </a:p>
          <a:p>
            <a:pPr>
              <a:buNone/>
            </a:pPr>
            <a:r>
              <a:rPr lang="tr-TR" dirty="0" smtClean="0"/>
              <a:t>kez tıklanır. Bu isleme tıklama (klikleme) veya tek tıklama denir. Renk </a:t>
            </a:r>
            <a:r>
              <a:rPr lang="tr-TR" dirty="0" err="1" smtClean="0"/>
              <a:t>degisirse</a:t>
            </a:r>
            <a:r>
              <a:rPr lang="tr-TR" dirty="0" smtClean="0"/>
              <a:t> simge </a:t>
            </a:r>
            <a:r>
              <a:rPr lang="tr-TR" dirty="0" err="1" smtClean="0"/>
              <a:t>seçilmis</a:t>
            </a:r>
            <a:endParaRPr lang="tr-TR" dirty="0" smtClean="0"/>
          </a:p>
          <a:p>
            <a:pPr>
              <a:buNone/>
            </a:pPr>
            <a:r>
              <a:rPr lang="tr-TR" dirty="0" smtClean="0"/>
              <a:t>demektir.</a:t>
            </a:r>
          </a:p>
          <a:p>
            <a:pPr>
              <a:buNone/>
            </a:pPr>
            <a:r>
              <a:rPr lang="tr-TR" dirty="0" smtClean="0"/>
              <a:t>Seçimi iptal etmek için bos bir yere tıklamak yeterlidir.</a:t>
            </a:r>
          </a:p>
          <a:p>
            <a:pPr>
              <a:buNone/>
            </a:pPr>
            <a:r>
              <a:rPr lang="tr-TR" b="1" i="1" dirty="0" smtClean="0"/>
              <a:t>Çift Tıklama:</a:t>
            </a:r>
          </a:p>
          <a:p>
            <a:pPr>
              <a:buNone/>
            </a:pPr>
            <a:r>
              <a:rPr lang="tr-TR" dirty="0" smtClean="0"/>
              <a:t>Mouse ile herhangi bir simge üzerine gelinip </a:t>
            </a:r>
            <a:r>
              <a:rPr lang="tr-TR" dirty="0" err="1" smtClean="0"/>
              <a:t>ard</a:t>
            </a:r>
            <a:r>
              <a:rPr lang="tr-TR" dirty="0" smtClean="0"/>
              <a:t> arda seri bir </a:t>
            </a:r>
            <a:r>
              <a:rPr lang="tr-TR" dirty="0" err="1" smtClean="0"/>
              <a:t>sekilde</a:t>
            </a:r>
            <a:r>
              <a:rPr lang="tr-TR" dirty="0" smtClean="0"/>
              <a:t> iki kere tıklanırsa buna çift</a:t>
            </a:r>
          </a:p>
          <a:p>
            <a:pPr>
              <a:buNone/>
            </a:pPr>
            <a:r>
              <a:rPr lang="tr-TR" dirty="0" smtClean="0"/>
              <a:t>tıklama denir. Böylece çift tıklanan uygulama </a:t>
            </a:r>
            <a:r>
              <a:rPr lang="tr-TR" dirty="0" err="1" smtClean="0"/>
              <a:t>açılmıs</a:t>
            </a:r>
            <a:r>
              <a:rPr lang="tr-TR" dirty="0" smtClean="0"/>
              <a:t> olur.</a:t>
            </a:r>
          </a:p>
          <a:p>
            <a:pPr>
              <a:buNone/>
            </a:pPr>
            <a:r>
              <a:rPr lang="tr-TR" b="1" dirty="0" smtClean="0"/>
              <a:t>SÜRÜKLEME </a:t>
            </a:r>
            <a:r>
              <a:rPr lang="tr-TR" b="1" dirty="0" smtClean="0"/>
              <a:t>İSLEMLERİ:</a:t>
            </a:r>
            <a:endParaRPr lang="tr-TR" b="1" dirty="0" smtClean="0"/>
          </a:p>
          <a:p>
            <a:pPr>
              <a:buNone/>
            </a:pPr>
            <a:r>
              <a:rPr lang="tr-TR" dirty="0" smtClean="0"/>
              <a:t>Mouse’ un sol </a:t>
            </a:r>
            <a:r>
              <a:rPr lang="tr-TR" dirty="0" err="1" smtClean="0"/>
              <a:t>tusu</a:t>
            </a:r>
            <a:r>
              <a:rPr lang="tr-TR" dirty="0" smtClean="0"/>
              <a:t> basılı tutularak </a:t>
            </a:r>
            <a:r>
              <a:rPr lang="tr-TR" dirty="0" err="1" smtClean="0"/>
              <a:t>mouse</a:t>
            </a:r>
            <a:r>
              <a:rPr lang="tr-TR" dirty="0" smtClean="0"/>
              <a:t> hareket </a:t>
            </a:r>
            <a:r>
              <a:rPr lang="tr-TR" dirty="0" err="1" smtClean="0"/>
              <a:t>ettirildiginde</a:t>
            </a:r>
            <a:r>
              <a:rPr lang="tr-TR" dirty="0" smtClean="0"/>
              <a:t> </a:t>
            </a:r>
            <a:r>
              <a:rPr lang="tr-TR" dirty="0" err="1" smtClean="0"/>
              <a:t>seçilmis</a:t>
            </a:r>
            <a:r>
              <a:rPr lang="tr-TR" dirty="0" smtClean="0"/>
              <a:t> simgenin </a:t>
            </a:r>
            <a:r>
              <a:rPr lang="tr-TR" dirty="0" err="1" smtClean="0"/>
              <a:t>sürüklendigi</a:t>
            </a:r>
            <a:r>
              <a:rPr lang="tr-TR" dirty="0" smtClean="0"/>
              <a:t> görülür.</a:t>
            </a:r>
          </a:p>
          <a:p>
            <a:pPr>
              <a:buNone/>
            </a:pPr>
            <a:r>
              <a:rPr lang="tr-TR" dirty="0" smtClean="0"/>
              <a:t>Böylece seçilen simgeler ekran üzerinde istenilen yere götürülebilirler. (Dikkat! Otomatik düzenle</a:t>
            </a:r>
          </a:p>
          <a:p>
            <a:pPr>
              <a:buNone/>
            </a:pPr>
            <a:r>
              <a:rPr lang="tr-TR" dirty="0" smtClean="0"/>
              <a:t>komutu kapalı olmalı. Aksi taktirde sürüklenen simge </a:t>
            </a:r>
            <a:r>
              <a:rPr lang="tr-TR" dirty="0" err="1" smtClean="0"/>
              <a:t>bırakıldıgında</a:t>
            </a:r>
            <a:r>
              <a:rPr lang="tr-TR" dirty="0" smtClean="0"/>
              <a:t> tekrar eski yerine gider.)</a:t>
            </a:r>
            <a:endParaRPr lang="tr-T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214282" y="214290"/>
            <a:ext cx="8429684" cy="6429420"/>
          </a:xfrm>
        </p:spPr>
        <p:txBody>
          <a:bodyPr>
            <a:normAutofit fontScale="92500" lnSpcReduction="10000"/>
          </a:bodyPr>
          <a:lstStyle/>
          <a:p>
            <a:pPr>
              <a:buNone/>
            </a:pPr>
            <a:r>
              <a:rPr lang="tr-TR" b="1" i="1" dirty="0" smtClean="0"/>
              <a:t>Klasör </a:t>
            </a:r>
            <a:r>
              <a:rPr lang="tr-TR" b="1" i="1" dirty="0" err="1" smtClean="0"/>
              <a:t>olusturma</a:t>
            </a:r>
            <a:r>
              <a:rPr lang="tr-TR" b="1" i="1" dirty="0" smtClean="0"/>
              <a:t>:</a:t>
            </a:r>
          </a:p>
          <a:p>
            <a:pPr>
              <a:buNone/>
            </a:pPr>
            <a:r>
              <a:rPr lang="tr-TR" dirty="0" smtClean="0"/>
              <a:t>1- Masaüstünde </a:t>
            </a:r>
            <a:r>
              <a:rPr lang="tr-TR" dirty="0" err="1" smtClean="0"/>
              <a:t>sag</a:t>
            </a:r>
            <a:r>
              <a:rPr lang="tr-TR" dirty="0" smtClean="0"/>
              <a:t> </a:t>
            </a:r>
            <a:r>
              <a:rPr lang="tr-TR" dirty="0" err="1" smtClean="0"/>
              <a:t>tusa</a:t>
            </a:r>
            <a:r>
              <a:rPr lang="tr-TR" dirty="0" smtClean="0"/>
              <a:t> basılır.</a:t>
            </a:r>
          </a:p>
          <a:p>
            <a:pPr>
              <a:buNone/>
            </a:pPr>
            <a:r>
              <a:rPr lang="tr-TR" dirty="0" smtClean="0"/>
              <a:t>2- Gelen menüden Yeni üzerine gidilir.</a:t>
            </a:r>
          </a:p>
          <a:p>
            <a:pPr>
              <a:buNone/>
            </a:pPr>
            <a:r>
              <a:rPr lang="tr-TR" dirty="0" smtClean="0"/>
              <a:t>3- Klasör üzerine gelinir ve </a:t>
            </a:r>
            <a:r>
              <a:rPr lang="tr-TR" dirty="0" err="1" smtClean="0"/>
              <a:t>mouse</a:t>
            </a:r>
            <a:r>
              <a:rPr lang="tr-TR" dirty="0" smtClean="0"/>
              <a:t>’ un sol </a:t>
            </a:r>
            <a:r>
              <a:rPr lang="tr-TR" dirty="0" err="1" smtClean="0"/>
              <a:t>tusu</a:t>
            </a:r>
            <a:r>
              <a:rPr lang="tr-TR" dirty="0" smtClean="0"/>
              <a:t> ile tıklanır.</a:t>
            </a:r>
          </a:p>
          <a:p>
            <a:pPr>
              <a:buNone/>
            </a:pPr>
            <a:r>
              <a:rPr lang="tr-TR" dirty="0" smtClean="0"/>
              <a:t>4- Klasöre istenilen isim verilir. sim verilmezse </a:t>
            </a:r>
            <a:r>
              <a:rPr lang="tr-TR" dirty="0" err="1" smtClean="0"/>
              <a:t>windows</a:t>
            </a:r>
            <a:r>
              <a:rPr lang="tr-TR" dirty="0" smtClean="0"/>
              <a:t> “Yeni Klasör” adını </a:t>
            </a:r>
            <a:endParaRPr lang="tr-TR" dirty="0" smtClean="0"/>
          </a:p>
          <a:p>
            <a:pPr>
              <a:buNone/>
            </a:pPr>
            <a:r>
              <a:rPr lang="tr-TR" b="1" i="1" dirty="0" smtClean="0"/>
              <a:t>Klasör </a:t>
            </a:r>
            <a:r>
              <a:rPr lang="tr-TR" b="1" i="1" dirty="0" smtClean="0"/>
              <a:t>silme:</a:t>
            </a:r>
          </a:p>
          <a:p>
            <a:pPr>
              <a:buNone/>
            </a:pPr>
            <a:r>
              <a:rPr lang="tr-TR" dirty="0" smtClean="0"/>
              <a:t>I. YOL:</a:t>
            </a:r>
          </a:p>
          <a:p>
            <a:pPr>
              <a:buNone/>
            </a:pPr>
            <a:r>
              <a:rPr lang="tr-TR" dirty="0" smtClean="0"/>
              <a:t>1- Silinecek klasör </a:t>
            </a:r>
            <a:r>
              <a:rPr lang="tr-TR" dirty="0" err="1" smtClean="0"/>
              <a:t>isaretlenir</a:t>
            </a:r>
            <a:r>
              <a:rPr lang="tr-TR" dirty="0" smtClean="0"/>
              <a:t>.</a:t>
            </a:r>
          </a:p>
          <a:p>
            <a:pPr>
              <a:buNone/>
            </a:pPr>
            <a:r>
              <a:rPr lang="tr-TR" dirty="0" smtClean="0"/>
              <a:t>2- Üzerindeyken </a:t>
            </a:r>
            <a:r>
              <a:rPr lang="tr-TR" dirty="0" err="1" smtClean="0"/>
              <a:t>mouseun</a:t>
            </a:r>
            <a:r>
              <a:rPr lang="tr-TR" dirty="0" smtClean="0"/>
              <a:t> </a:t>
            </a:r>
            <a:r>
              <a:rPr lang="tr-TR" dirty="0" err="1" smtClean="0"/>
              <a:t>sag</a:t>
            </a:r>
            <a:r>
              <a:rPr lang="tr-TR" dirty="0" smtClean="0"/>
              <a:t> </a:t>
            </a:r>
            <a:r>
              <a:rPr lang="tr-TR" dirty="0" err="1" smtClean="0"/>
              <a:t>tusuna</a:t>
            </a:r>
            <a:r>
              <a:rPr lang="tr-TR" dirty="0" smtClean="0"/>
              <a:t> basılır.</a:t>
            </a:r>
          </a:p>
          <a:p>
            <a:pPr>
              <a:buNone/>
            </a:pPr>
            <a:r>
              <a:rPr lang="tr-TR" dirty="0" smtClean="0"/>
              <a:t>3- Gelen menüden Sil üzerine gidilip tıklanır.</a:t>
            </a:r>
          </a:p>
          <a:p>
            <a:pPr>
              <a:buNone/>
            </a:pPr>
            <a:r>
              <a:rPr lang="tr-TR" dirty="0" smtClean="0"/>
              <a:t>II. YOL:</a:t>
            </a:r>
          </a:p>
          <a:p>
            <a:pPr>
              <a:buNone/>
            </a:pPr>
            <a:r>
              <a:rPr lang="tr-TR" dirty="0" smtClean="0"/>
              <a:t>1- Silinecek klasör </a:t>
            </a:r>
            <a:r>
              <a:rPr lang="tr-TR" dirty="0" err="1" smtClean="0"/>
              <a:t>isaretlenir</a:t>
            </a:r>
            <a:r>
              <a:rPr lang="tr-TR" dirty="0" smtClean="0"/>
              <a:t>.</a:t>
            </a:r>
          </a:p>
          <a:p>
            <a:pPr>
              <a:buNone/>
            </a:pPr>
            <a:r>
              <a:rPr lang="es-ES" dirty="0" smtClean="0"/>
              <a:t>2- Klavyeden DEL tusuna basılır</a:t>
            </a:r>
          </a:p>
          <a:p>
            <a:pPr>
              <a:buNone/>
            </a:pPr>
            <a:r>
              <a:rPr lang="tr-TR" dirty="0" smtClean="0"/>
              <a:t>III. YOL:</a:t>
            </a:r>
          </a:p>
          <a:p>
            <a:pPr>
              <a:buNone/>
            </a:pPr>
            <a:r>
              <a:rPr lang="tr-TR" dirty="0" smtClean="0"/>
              <a:t>1- Silinecek klasör </a:t>
            </a:r>
            <a:r>
              <a:rPr lang="tr-TR" dirty="0" err="1" smtClean="0"/>
              <a:t>mouse</a:t>
            </a:r>
            <a:r>
              <a:rPr lang="tr-TR" dirty="0" smtClean="0"/>
              <a:t> ile sürüklenerek Geri </a:t>
            </a:r>
            <a:r>
              <a:rPr lang="tr-TR" dirty="0" err="1" smtClean="0"/>
              <a:t>Dönüsüm</a:t>
            </a:r>
            <a:r>
              <a:rPr lang="tr-TR" dirty="0" smtClean="0"/>
              <a:t> Kutusu üzerine bırakılır.</a:t>
            </a:r>
            <a:endParaRPr lang="tr-T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428604"/>
            <a:ext cx="7467600" cy="6045348"/>
          </a:xfrm>
        </p:spPr>
        <p:txBody>
          <a:bodyPr>
            <a:normAutofit/>
          </a:bodyPr>
          <a:lstStyle/>
          <a:p>
            <a:pPr>
              <a:buNone/>
            </a:pPr>
            <a:r>
              <a:rPr lang="tr-TR" sz="6000" dirty="0" smtClean="0"/>
              <a:t>!!!  </a:t>
            </a:r>
            <a:r>
              <a:rPr lang="tr-TR" sz="4400" dirty="0" smtClean="0"/>
              <a:t>Klasör silindiğinde tüm alt klasörler ve dosyalar silinir.</a:t>
            </a:r>
          </a:p>
          <a:p>
            <a:pPr>
              <a:buNone/>
            </a:pPr>
            <a:endParaRPr lang="tr-TR" sz="2000" dirty="0" smtClean="0"/>
          </a:p>
          <a:p>
            <a:pPr algn="ctr">
              <a:buNone/>
            </a:pPr>
            <a:r>
              <a:rPr lang="tr-TR" sz="1300" dirty="0" smtClean="0"/>
              <a:t>Silinen dosya ve klasörler masaüstündeki Geri </a:t>
            </a:r>
            <a:r>
              <a:rPr lang="tr-TR" sz="1300" dirty="0" err="1" smtClean="0"/>
              <a:t>Dönüsüm</a:t>
            </a:r>
            <a:r>
              <a:rPr lang="tr-TR" sz="1300" dirty="0" smtClean="0"/>
              <a:t> Kutusuna gönderilir. Kullanıcı isterse daha</a:t>
            </a:r>
          </a:p>
          <a:p>
            <a:pPr algn="ctr">
              <a:buNone/>
            </a:pPr>
            <a:r>
              <a:rPr lang="tr-TR" sz="1300" dirty="0" smtClean="0"/>
              <a:t>sonra silinen dosyaları geri alabilir. Bunun için de </a:t>
            </a:r>
            <a:r>
              <a:rPr lang="tr-TR" sz="1300" b="1" dirty="0" smtClean="0"/>
              <a:t>Geri </a:t>
            </a:r>
            <a:r>
              <a:rPr lang="tr-TR" sz="1300" b="1" dirty="0" err="1" smtClean="0"/>
              <a:t>Dönüsüm</a:t>
            </a:r>
            <a:r>
              <a:rPr lang="tr-TR" sz="1300" b="1" dirty="0" smtClean="0"/>
              <a:t> Kutusu çift tıklanarak açılır ve geri</a:t>
            </a:r>
          </a:p>
          <a:p>
            <a:pPr algn="ctr">
              <a:buNone/>
            </a:pPr>
            <a:r>
              <a:rPr lang="tr-TR" sz="1300" dirty="0" smtClean="0"/>
              <a:t>alınacak olan üzerindeyken </a:t>
            </a:r>
            <a:r>
              <a:rPr lang="tr-TR" sz="1300" dirty="0" err="1" smtClean="0"/>
              <a:t>sag</a:t>
            </a:r>
            <a:r>
              <a:rPr lang="tr-TR" sz="1300" dirty="0" smtClean="0"/>
              <a:t> </a:t>
            </a:r>
            <a:r>
              <a:rPr lang="tr-TR" sz="1300" dirty="0" err="1" smtClean="0"/>
              <a:t>tusa</a:t>
            </a:r>
            <a:r>
              <a:rPr lang="tr-TR" sz="1300" dirty="0" smtClean="0"/>
              <a:t> basılıp </a:t>
            </a:r>
            <a:r>
              <a:rPr lang="tr-TR" sz="1300" b="1" dirty="0" smtClean="0"/>
              <a:t>Geri Yükle tıklanır.</a:t>
            </a:r>
          </a:p>
          <a:p>
            <a:pPr algn="ctr">
              <a:buNone/>
            </a:pPr>
            <a:r>
              <a:rPr lang="tr-TR" sz="1300" b="1" dirty="0" smtClean="0"/>
              <a:t>**</a:t>
            </a:r>
            <a:r>
              <a:rPr lang="tr-TR" sz="1300" b="1" dirty="0" err="1" smtClean="0"/>
              <a:t>Shift</a:t>
            </a:r>
            <a:r>
              <a:rPr lang="tr-TR" sz="1300" b="1" dirty="0" smtClean="0"/>
              <a:t> </a:t>
            </a:r>
            <a:r>
              <a:rPr lang="tr-TR" sz="1300" b="1" dirty="0" err="1" smtClean="0"/>
              <a:t>tusu</a:t>
            </a:r>
            <a:r>
              <a:rPr lang="tr-TR" sz="1300" b="1" dirty="0" smtClean="0"/>
              <a:t> basılı tutularak silinenler Geri </a:t>
            </a:r>
            <a:r>
              <a:rPr lang="tr-TR" sz="1300" b="1" dirty="0" err="1" smtClean="0"/>
              <a:t>Dönüsüm</a:t>
            </a:r>
            <a:r>
              <a:rPr lang="tr-TR" sz="1300" b="1" dirty="0" smtClean="0"/>
              <a:t> Kutusuna gönderilmeden </a:t>
            </a:r>
            <a:r>
              <a:rPr lang="tr-TR" sz="1300" b="1" dirty="0" err="1" smtClean="0"/>
              <a:t>dogrudan</a:t>
            </a:r>
            <a:r>
              <a:rPr lang="tr-TR" sz="1300" b="1" dirty="0" smtClean="0"/>
              <a:t> silinirler</a:t>
            </a:r>
            <a:endParaRPr lang="tr-TR" sz="13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642918"/>
            <a:ext cx="7467600" cy="5831034"/>
          </a:xfrm>
        </p:spPr>
        <p:txBody>
          <a:bodyPr>
            <a:normAutofit/>
          </a:bodyPr>
          <a:lstStyle/>
          <a:p>
            <a:pPr>
              <a:buNone/>
            </a:pPr>
            <a:r>
              <a:rPr lang="tr-TR" b="1" i="1" dirty="0" smtClean="0"/>
              <a:t>Klasörün adını </a:t>
            </a:r>
            <a:r>
              <a:rPr lang="tr-TR" b="1" i="1" dirty="0" err="1" smtClean="0"/>
              <a:t>degistirme</a:t>
            </a:r>
            <a:r>
              <a:rPr lang="tr-TR" b="1" i="1" dirty="0" smtClean="0"/>
              <a:t>:</a:t>
            </a:r>
          </a:p>
          <a:p>
            <a:pPr>
              <a:buNone/>
            </a:pPr>
            <a:r>
              <a:rPr lang="tr-TR" dirty="0" smtClean="0"/>
              <a:t>I. YOL:</a:t>
            </a:r>
          </a:p>
          <a:p>
            <a:pPr>
              <a:buNone/>
            </a:pPr>
            <a:r>
              <a:rPr lang="tr-TR" dirty="0" smtClean="0"/>
              <a:t>1- Adı </a:t>
            </a:r>
            <a:r>
              <a:rPr lang="tr-TR" dirty="0" err="1" smtClean="0"/>
              <a:t>degistirilecek</a:t>
            </a:r>
            <a:r>
              <a:rPr lang="tr-TR" dirty="0" smtClean="0"/>
              <a:t> olan klasör </a:t>
            </a:r>
            <a:r>
              <a:rPr lang="tr-TR" dirty="0" err="1" smtClean="0"/>
              <a:t>isaretlenir</a:t>
            </a:r>
            <a:endParaRPr lang="tr-TR" dirty="0" smtClean="0"/>
          </a:p>
          <a:p>
            <a:pPr>
              <a:buNone/>
            </a:pPr>
            <a:r>
              <a:rPr lang="tr-TR" dirty="0" smtClean="0"/>
              <a:t>2- Üzerindeyken </a:t>
            </a:r>
            <a:r>
              <a:rPr lang="tr-TR" dirty="0" err="1" smtClean="0"/>
              <a:t>mousun</a:t>
            </a:r>
            <a:r>
              <a:rPr lang="tr-TR" dirty="0" smtClean="0"/>
              <a:t> </a:t>
            </a:r>
            <a:r>
              <a:rPr lang="tr-TR" dirty="0" err="1" smtClean="0"/>
              <a:t>sag</a:t>
            </a:r>
            <a:r>
              <a:rPr lang="tr-TR" dirty="0" smtClean="0"/>
              <a:t> </a:t>
            </a:r>
            <a:r>
              <a:rPr lang="tr-TR" dirty="0" err="1" smtClean="0"/>
              <a:t>tusuna</a:t>
            </a:r>
            <a:r>
              <a:rPr lang="tr-TR" dirty="0" smtClean="0"/>
              <a:t> basılır.</a:t>
            </a:r>
          </a:p>
          <a:p>
            <a:pPr>
              <a:buNone/>
            </a:pPr>
            <a:r>
              <a:rPr lang="tr-TR" dirty="0" smtClean="0"/>
              <a:t>3- Gelen menüden Ad </a:t>
            </a:r>
            <a:r>
              <a:rPr lang="tr-TR" dirty="0" err="1" smtClean="0"/>
              <a:t>degistir</a:t>
            </a:r>
            <a:r>
              <a:rPr lang="tr-TR" dirty="0" smtClean="0"/>
              <a:t> üzerine gidilip tıklanır.</a:t>
            </a:r>
          </a:p>
          <a:p>
            <a:pPr>
              <a:buNone/>
            </a:pPr>
            <a:r>
              <a:rPr lang="tr-TR" dirty="0" smtClean="0"/>
              <a:t>II. YOL:</a:t>
            </a:r>
          </a:p>
          <a:p>
            <a:pPr>
              <a:buNone/>
            </a:pPr>
            <a:r>
              <a:rPr lang="tr-TR" dirty="0" smtClean="0"/>
              <a:t>1- Adı </a:t>
            </a:r>
            <a:r>
              <a:rPr lang="tr-TR" dirty="0" err="1" smtClean="0"/>
              <a:t>degisecek</a:t>
            </a:r>
            <a:r>
              <a:rPr lang="tr-TR" dirty="0" smtClean="0"/>
              <a:t> klasör </a:t>
            </a:r>
            <a:r>
              <a:rPr lang="tr-TR" dirty="0" err="1" smtClean="0"/>
              <a:t>isaretlenir</a:t>
            </a:r>
            <a:endParaRPr lang="tr-TR" dirty="0" smtClean="0"/>
          </a:p>
          <a:p>
            <a:pPr>
              <a:buNone/>
            </a:pPr>
            <a:r>
              <a:rPr lang="es-ES" dirty="0" smtClean="0"/>
              <a:t>2- Klavyeden F2 tusuna basılır ve yeni ad yazılır</a:t>
            </a:r>
          </a:p>
          <a:p>
            <a:pPr>
              <a:buNone/>
            </a:pPr>
            <a:r>
              <a:rPr lang="tr-TR" dirty="0" smtClean="0"/>
              <a:t>III. YOL:</a:t>
            </a:r>
          </a:p>
          <a:p>
            <a:pPr>
              <a:buNone/>
            </a:pPr>
            <a:r>
              <a:rPr lang="tr-TR" dirty="0" smtClean="0"/>
              <a:t>1- Adı </a:t>
            </a:r>
            <a:r>
              <a:rPr lang="tr-TR" dirty="0" err="1" smtClean="0"/>
              <a:t>degisecek</a:t>
            </a:r>
            <a:r>
              <a:rPr lang="tr-TR" dirty="0" smtClean="0"/>
              <a:t> klasör </a:t>
            </a:r>
            <a:r>
              <a:rPr lang="tr-TR" dirty="0" err="1" smtClean="0"/>
              <a:t>isaretlenir</a:t>
            </a:r>
            <a:endParaRPr lang="tr-TR" dirty="0" smtClean="0"/>
          </a:p>
          <a:p>
            <a:pPr>
              <a:buNone/>
            </a:pPr>
            <a:r>
              <a:rPr lang="tr-TR" dirty="0" smtClean="0"/>
              <a:t>2- Adı üzerine bir kez tıklanır ve </a:t>
            </a:r>
            <a:r>
              <a:rPr lang="tr-TR" dirty="0" err="1" smtClean="0"/>
              <a:t>aktiflesince</a:t>
            </a:r>
            <a:r>
              <a:rPr lang="tr-TR" dirty="0" smtClean="0"/>
              <a:t> yeni ad yazılır.</a:t>
            </a:r>
            <a:endParaRPr lang="tr-T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1600200"/>
            <a:ext cx="7258072" cy="2257428"/>
          </a:xfrm>
        </p:spPr>
        <p:txBody>
          <a:bodyPr/>
          <a:lstStyle/>
          <a:p>
            <a:pPr>
              <a:buNone/>
            </a:pPr>
            <a:r>
              <a:rPr lang="tr-TR" b="1" dirty="0" smtClean="0"/>
              <a:t>PENCEREYİ </a:t>
            </a:r>
            <a:r>
              <a:rPr lang="tr-TR" b="1" dirty="0" err="1" smtClean="0"/>
              <a:t>TAşIMA</a:t>
            </a:r>
            <a:endParaRPr lang="tr-TR" b="1" dirty="0" smtClean="0"/>
          </a:p>
          <a:p>
            <a:pPr>
              <a:buNone/>
            </a:pPr>
            <a:r>
              <a:rPr lang="tr-TR" dirty="0" smtClean="0"/>
              <a:t>• Pencere </a:t>
            </a:r>
            <a:r>
              <a:rPr lang="tr-TR" dirty="0" smtClean="0"/>
              <a:t>başlığına </a:t>
            </a:r>
            <a:r>
              <a:rPr lang="tr-TR" dirty="0" smtClean="0"/>
              <a:t>gidilir.</a:t>
            </a:r>
          </a:p>
          <a:p>
            <a:pPr>
              <a:buNone/>
            </a:pPr>
            <a:r>
              <a:rPr lang="fr-FR" dirty="0" smtClean="0"/>
              <a:t>• </a:t>
            </a:r>
            <a:r>
              <a:rPr lang="fr-FR" dirty="0" err="1" smtClean="0"/>
              <a:t>Mouseun</a:t>
            </a:r>
            <a:r>
              <a:rPr lang="fr-FR" dirty="0" smtClean="0"/>
              <a:t> sol </a:t>
            </a:r>
            <a:r>
              <a:rPr lang="fr-FR" dirty="0" err="1" smtClean="0"/>
              <a:t>tusu</a:t>
            </a:r>
            <a:r>
              <a:rPr lang="fr-FR" dirty="0" smtClean="0"/>
              <a:t> </a:t>
            </a:r>
            <a:r>
              <a:rPr lang="fr-FR" dirty="0" err="1" smtClean="0"/>
              <a:t>basılı</a:t>
            </a:r>
            <a:r>
              <a:rPr lang="fr-FR" dirty="0" smtClean="0"/>
              <a:t> </a:t>
            </a:r>
            <a:r>
              <a:rPr lang="fr-FR" dirty="0" err="1" smtClean="0"/>
              <a:t>tutularak</a:t>
            </a:r>
            <a:r>
              <a:rPr lang="fr-FR" dirty="0" smtClean="0"/>
              <a:t> </a:t>
            </a:r>
            <a:r>
              <a:rPr lang="fr-FR" dirty="0" err="1" smtClean="0"/>
              <a:t>hareket</a:t>
            </a:r>
            <a:r>
              <a:rPr lang="fr-FR" dirty="0" smtClean="0"/>
              <a:t> </a:t>
            </a:r>
            <a:r>
              <a:rPr lang="fr-FR" dirty="0" err="1" smtClean="0"/>
              <a:t>edilir</a:t>
            </a:r>
            <a:endParaRPr lang="fr-FR" dirty="0" smtClean="0"/>
          </a:p>
          <a:p>
            <a:pPr>
              <a:buNone/>
            </a:pPr>
            <a:r>
              <a:rPr lang="tr-TR" dirty="0" smtClean="0"/>
              <a:t>• </a:t>
            </a:r>
            <a:r>
              <a:rPr lang="tr-TR" dirty="0" smtClean="0"/>
              <a:t>İstenen </a:t>
            </a:r>
            <a:r>
              <a:rPr lang="tr-TR" dirty="0" smtClean="0"/>
              <a:t>konuma sürüklenip bırakılır.</a:t>
            </a:r>
            <a:endParaRPr lang="tr-T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1600200"/>
            <a:ext cx="7472386" cy="3257560"/>
          </a:xfrm>
        </p:spPr>
        <p:txBody>
          <a:bodyPr/>
          <a:lstStyle/>
          <a:p>
            <a:pPr>
              <a:buNone/>
            </a:pPr>
            <a:r>
              <a:rPr lang="tr-TR" b="1" dirty="0" smtClean="0"/>
              <a:t>PENCEREYİ </a:t>
            </a:r>
            <a:r>
              <a:rPr lang="tr-TR" b="1" dirty="0" smtClean="0"/>
              <a:t>BOYUTLANDIRMA</a:t>
            </a:r>
          </a:p>
          <a:p>
            <a:pPr>
              <a:buNone/>
            </a:pPr>
            <a:r>
              <a:rPr lang="tr-TR" dirty="0" smtClean="0"/>
              <a:t>• Pencerenin herhangi bir kenarına veya kösesine gidilir</a:t>
            </a:r>
          </a:p>
          <a:p>
            <a:pPr>
              <a:buNone/>
            </a:pPr>
            <a:r>
              <a:rPr lang="tr-TR" dirty="0" smtClean="0"/>
              <a:t>• Boyutlandırma okları </a:t>
            </a:r>
            <a:r>
              <a:rPr lang="tr-TR" dirty="0" smtClean="0"/>
              <a:t>göründüğünde </a:t>
            </a:r>
            <a:r>
              <a:rPr lang="tr-TR" dirty="0" err="1" smtClean="0"/>
              <a:t>mouse</a:t>
            </a:r>
            <a:r>
              <a:rPr lang="tr-TR" dirty="0" smtClean="0"/>
              <a:t> un </a:t>
            </a:r>
            <a:r>
              <a:rPr lang="tr-TR" dirty="0" smtClean="0"/>
              <a:t>sol </a:t>
            </a:r>
            <a:r>
              <a:rPr lang="tr-TR" dirty="0" smtClean="0"/>
              <a:t>tuşu </a:t>
            </a:r>
            <a:r>
              <a:rPr lang="tr-TR" dirty="0" smtClean="0"/>
              <a:t>basılı tutulur ve hareket edilir.</a:t>
            </a:r>
          </a:p>
          <a:p>
            <a:pPr>
              <a:buNone/>
            </a:pPr>
            <a:r>
              <a:rPr lang="tr-TR" dirty="0" smtClean="0"/>
              <a:t>• </a:t>
            </a:r>
            <a:r>
              <a:rPr lang="tr-TR" dirty="0" smtClean="0"/>
              <a:t>İstenilen </a:t>
            </a:r>
            <a:r>
              <a:rPr lang="tr-TR" dirty="0" smtClean="0"/>
              <a:t>boyuta </a:t>
            </a:r>
            <a:r>
              <a:rPr lang="tr-TR" dirty="0" smtClean="0"/>
              <a:t>ulaşıldığında </a:t>
            </a:r>
            <a:r>
              <a:rPr lang="tr-TR" dirty="0" err="1" smtClean="0"/>
              <a:t>mouseun</a:t>
            </a:r>
            <a:r>
              <a:rPr lang="tr-TR" dirty="0" smtClean="0"/>
              <a:t> sol </a:t>
            </a:r>
            <a:r>
              <a:rPr lang="tr-TR" dirty="0" smtClean="0"/>
              <a:t>tuşu </a:t>
            </a:r>
            <a:r>
              <a:rPr lang="tr-TR" dirty="0" smtClean="0"/>
              <a:t>bırakılır.</a:t>
            </a:r>
            <a:endParaRPr lang="tr-T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Masaüstü sağ tuş seçenekleri</a:t>
            </a:r>
            <a:endParaRPr lang="tr-TR" dirty="0"/>
          </a:p>
        </p:txBody>
      </p:sp>
      <p:sp>
        <p:nvSpPr>
          <p:cNvPr id="3" name="2 İçerik Yer Tutucusu"/>
          <p:cNvSpPr>
            <a:spLocks noGrp="1"/>
          </p:cNvSpPr>
          <p:nvPr>
            <p:ph sz="quarter" idx="1"/>
          </p:nvPr>
        </p:nvSpPr>
        <p:spPr/>
        <p:txBody>
          <a:bodyPr>
            <a:normAutofit fontScale="70000" lnSpcReduction="20000"/>
          </a:bodyPr>
          <a:lstStyle/>
          <a:p>
            <a:pPr>
              <a:buNone/>
            </a:pPr>
            <a:r>
              <a:rPr lang="tr-TR" b="1" dirty="0" smtClean="0"/>
              <a:t>1. </a:t>
            </a:r>
            <a:r>
              <a:rPr lang="tr-TR" b="1" dirty="0" smtClean="0"/>
              <a:t>SİMGELERİ YERLESTİR</a:t>
            </a:r>
            <a:r>
              <a:rPr lang="tr-TR" b="1" dirty="0" smtClean="0"/>
              <a:t>: Simgeleri istenilen düzene göre sıralar.</a:t>
            </a:r>
          </a:p>
          <a:p>
            <a:r>
              <a:rPr lang="sv-SE" i="1" dirty="0" smtClean="0"/>
              <a:t>Ad: Simgeleri ada göre sıralar.</a:t>
            </a:r>
          </a:p>
          <a:p>
            <a:r>
              <a:rPr lang="tr-TR" i="1" dirty="0" smtClean="0"/>
              <a:t>Tür: Simgeleri türlerine (uzantılarına) göre sıralar.</a:t>
            </a:r>
          </a:p>
          <a:p>
            <a:r>
              <a:rPr lang="tr-TR" i="1" dirty="0" smtClean="0"/>
              <a:t>Boyut: Simgeleri kapladıkları alana göre sıralar.</a:t>
            </a:r>
          </a:p>
          <a:p>
            <a:r>
              <a:rPr lang="tr-TR" i="1" dirty="0" err="1" smtClean="0"/>
              <a:t>Degistirme</a:t>
            </a:r>
            <a:r>
              <a:rPr lang="tr-TR" i="1" dirty="0" smtClean="0"/>
              <a:t>: Simgeleri </a:t>
            </a:r>
            <a:r>
              <a:rPr lang="tr-TR" i="1" dirty="0" err="1" smtClean="0"/>
              <a:t>olusturulma</a:t>
            </a:r>
            <a:r>
              <a:rPr lang="tr-TR" i="1" dirty="0" smtClean="0"/>
              <a:t> tarihlerine göre sıralar.</a:t>
            </a:r>
          </a:p>
          <a:p>
            <a:r>
              <a:rPr lang="tr-TR" i="1" dirty="0" smtClean="0"/>
              <a:t>Otomatik Düzenle: Simgeleri otomatik olarak sıralar. Bu seçenek aktif iken simgeler serbestçe</a:t>
            </a:r>
          </a:p>
          <a:p>
            <a:r>
              <a:rPr lang="tr-TR" dirty="0" err="1" smtClean="0"/>
              <a:t>tasınamaz</a:t>
            </a:r>
            <a:r>
              <a:rPr lang="tr-TR" dirty="0" smtClean="0"/>
              <a:t>.</a:t>
            </a:r>
          </a:p>
          <a:p>
            <a:r>
              <a:rPr lang="tr-TR" i="1" dirty="0" smtClean="0"/>
              <a:t>Kılavuz Çizgisine Hizala: Simgeleri en yakın kılavuz çizgilerine hizalar.</a:t>
            </a:r>
          </a:p>
          <a:p>
            <a:r>
              <a:rPr lang="tr-TR" i="1" dirty="0" smtClean="0"/>
              <a:t>Masaüstü Simgelerini Göster: Masaüstündeki simgeleri görüntüler/görüntüden kaldırır.</a:t>
            </a:r>
          </a:p>
          <a:p>
            <a:r>
              <a:rPr lang="tr-TR" i="1" dirty="0" smtClean="0"/>
              <a:t>Web </a:t>
            </a:r>
            <a:r>
              <a:rPr lang="tr-TR" i="1" dirty="0" err="1" smtClean="0"/>
              <a:t>Ögelerini</a:t>
            </a:r>
            <a:r>
              <a:rPr lang="tr-TR" i="1" dirty="0" smtClean="0"/>
              <a:t> Masaüstüne Kilitle: Masaüstünde yer alan herhangi bir web sayfasının boyutlarının</a:t>
            </a:r>
          </a:p>
          <a:p>
            <a:r>
              <a:rPr lang="tr-TR" dirty="0" err="1" smtClean="0"/>
              <a:t>degistirilmemesi</a:t>
            </a:r>
            <a:r>
              <a:rPr lang="tr-TR" dirty="0" smtClean="0"/>
              <a:t> için kullanılır.</a:t>
            </a:r>
          </a:p>
          <a:p>
            <a:r>
              <a:rPr lang="tr-TR" i="1" dirty="0" smtClean="0"/>
              <a:t>Masaüstü Temizleme Sihirbazını </a:t>
            </a:r>
            <a:r>
              <a:rPr lang="tr-TR" i="1" dirty="0" err="1" smtClean="0"/>
              <a:t>Çalıstır</a:t>
            </a:r>
            <a:r>
              <a:rPr lang="tr-TR" i="1" dirty="0" smtClean="0"/>
              <a:t>: Masaüstündeki kullanılmayan simgeleri temizler.</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357166"/>
            <a:ext cx="7467600" cy="6116786"/>
          </a:xfrm>
        </p:spPr>
        <p:txBody>
          <a:bodyPr/>
          <a:lstStyle/>
          <a:p>
            <a:pPr>
              <a:buNone/>
            </a:pPr>
            <a:r>
              <a:rPr lang="tr-TR" dirty="0" smtClean="0"/>
              <a:t>Bilgisayarın karşısında otururken şunlara özen göstermeliyiz..</a:t>
            </a:r>
          </a:p>
          <a:p>
            <a:pPr>
              <a:buNone/>
            </a:pPr>
            <a:endParaRPr lang="tr-TR" dirty="0" smtClean="0"/>
          </a:p>
          <a:p>
            <a:pPr>
              <a:buNone/>
            </a:pPr>
            <a:endParaRPr lang="tr-TR" dirty="0" smtClean="0"/>
          </a:p>
          <a:p>
            <a:pPr lvl="0"/>
            <a:r>
              <a:rPr lang="tr-TR" sz="1800" dirty="0" smtClean="0"/>
              <a:t>Masa yüksekliği 65-70 cm. </a:t>
            </a:r>
          </a:p>
          <a:p>
            <a:pPr lvl="0"/>
            <a:r>
              <a:rPr lang="tr-TR" sz="1800" dirty="0" smtClean="0"/>
              <a:t>Yüksekliği ayarlanabilir, sırtı bele uygun ve esnek bir ergonomik koltuk </a:t>
            </a:r>
          </a:p>
          <a:p>
            <a:pPr lvl="0"/>
            <a:r>
              <a:rPr lang="tr-TR" sz="1800" dirty="0" smtClean="0"/>
              <a:t>Omuzlar rahat bırakılmış </a:t>
            </a:r>
          </a:p>
          <a:p>
            <a:pPr lvl="0"/>
            <a:r>
              <a:rPr lang="tr-TR" sz="1800" dirty="0" smtClean="0"/>
              <a:t>Dik oturulmuş ve sırt desteklenmiş </a:t>
            </a:r>
          </a:p>
          <a:p>
            <a:pPr lvl="0"/>
            <a:r>
              <a:rPr lang="tr-TR" sz="1800" dirty="0" smtClean="0"/>
              <a:t>Kollar yatay veya biraz yukarıda </a:t>
            </a:r>
          </a:p>
          <a:p>
            <a:pPr lvl="0"/>
            <a:r>
              <a:rPr lang="tr-TR" sz="1800" dirty="0" smtClean="0"/>
              <a:t>Dirsek ve eller düz bir çizgide </a:t>
            </a:r>
          </a:p>
          <a:p>
            <a:pPr lvl="0"/>
            <a:r>
              <a:rPr lang="tr-TR" sz="1800" dirty="0" smtClean="0"/>
              <a:t>Bacakların üst kısmı yatay </a:t>
            </a:r>
          </a:p>
          <a:p>
            <a:pPr lvl="0"/>
            <a:r>
              <a:rPr lang="tr-TR" sz="1800" dirty="0" smtClean="0"/>
              <a:t>Dizler 9 veya 110 derece açıda olmalı </a:t>
            </a:r>
          </a:p>
          <a:p>
            <a:pPr>
              <a:buNone/>
            </a:pPr>
            <a:endParaRPr lang="tr-T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buNone/>
            </a:pPr>
            <a:r>
              <a:rPr lang="tr-TR" sz="1700" dirty="0" smtClean="0"/>
              <a:t>2. </a:t>
            </a:r>
            <a:r>
              <a:rPr lang="tr-TR" sz="1700" dirty="0" smtClean="0"/>
              <a:t>YENİLE </a:t>
            </a:r>
            <a:r>
              <a:rPr lang="tr-TR" sz="1700" dirty="0" smtClean="0"/>
              <a:t>(F5): Masaüstünün, pencerenin veya geçerli olan sayfanın </a:t>
            </a:r>
            <a:r>
              <a:rPr lang="tr-TR" sz="1700" dirty="0" err="1" smtClean="0"/>
              <a:t>içerigini</a:t>
            </a:r>
            <a:r>
              <a:rPr lang="tr-TR" sz="1700" dirty="0" smtClean="0"/>
              <a:t> yeniler.</a:t>
            </a:r>
          </a:p>
          <a:p>
            <a:pPr>
              <a:buNone/>
            </a:pPr>
            <a:r>
              <a:rPr lang="tr-TR" sz="1700" dirty="0" smtClean="0"/>
              <a:t>3. YAPISTIR: </a:t>
            </a:r>
            <a:r>
              <a:rPr lang="tr-TR" sz="1700" i="1" dirty="0" smtClean="0"/>
              <a:t>Kes veya Kopyala komutu ile </a:t>
            </a:r>
            <a:r>
              <a:rPr lang="tr-TR" sz="1700" i="1" dirty="0" err="1" smtClean="0"/>
              <a:t>bellege</a:t>
            </a:r>
            <a:r>
              <a:rPr lang="tr-TR" sz="1700" i="1" dirty="0" smtClean="0"/>
              <a:t> alınan simgeyi istenilen yere </a:t>
            </a:r>
            <a:r>
              <a:rPr lang="tr-TR" sz="1700" i="1" dirty="0" err="1" smtClean="0"/>
              <a:t>yapıstırır</a:t>
            </a:r>
            <a:r>
              <a:rPr lang="tr-TR" sz="1700" i="1" dirty="0" smtClean="0"/>
              <a:t>.</a:t>
            </a:r>
          </a:p>
          <a:p>
            <a:pPr>
              <a:buNone/>
            </a:pPr>
            <a:r>
              <a:rPr lang="tr-TR" sz="1700" dirty="0" smtClean="0"/>
              <a:t>4. KISAYOL YAPISTIR: </a:t>
            </a:r>
            <a:r>
              <a:rPr lang="tr-TR" sz="1700" i="1" dirty="0" smtClean="0"/>
              <a:t>Kes veya Kopyala komutu ile </a:t>
            </a:r>
            <a:r>
              <a:rPr lang="tr-TR" sz="1700" i="1" dirty="0" err="1" smtClean="0"/>
              <a:t>bellege</a:t>
            </a:r>
            <a:r>
              <a:rPr lang="tr-TR" sz="1700" i="1" dirty="0" smtClean="0"/>
              <a:t> alınan simgenin kısa yolunu</a:t>
            </a:r>
          </a:p>
          <a:p>
            <a:pPr>
              <a:buNone/>
            </a:pPr>
            <a:r>
              <a:rPr lang="tr-TR" sz="1700" dirty="0" smtClean="0"/>
              <a:t>istenilen yere </a:t>
            </a:r>
            <a:r>
              <a:rPr lang="tr-TR" sz="1700" dirty="0" err="1" smtClean="0"/>
              <a:t>olusturur</a:t>
            </a:r>
            <a:r>
              <a:rPr lang="tr-TR" sz="1700" dirty="0" smtClean="0"/>
              <a:t>.</a:t>
            </a:r>
          </a:p>
          <a:p>
            <a:pPr>
              <a:buNone/>
            </a:pPr>
            <a:r>
              <a:rPr lang="tr-TR" sz="1700" dirty="0" smtClean="0"/>
              <a:t>5. GER AL (</a:t>
            </a:r>
            <a:r>
              <a:rPr lang="tr-TR" sz="1700" dirty="0" err="1" smtClean="0"/>
              <a:t>Ctrl</a:t>
            </a:r>
            <a:r>
              <a:rPr lang="tr-TR" sz="1700" dirty="0" smtClean="0"/>
              <a:t>+Z): Son yapılan </a:t>
            </a:r>
            <a:r>
              <a:rPr lang="tr-TR" sz="1700" dirty="0" err="1" smtClean="0"/>
              <a:t>islemi</a:t>
            </a:r>
            <a:r>
              <a:rPr lang="tr-TR" sz="1700" dirty="0" smtClean="0"/>
              <a:t> geri almak için kullanılır.</a:t>
            </a:r>
          </a:p>
          <a:p>
            <a:pPr>
              <a:buNone/>
            </a:pPr>
            <a:r>
              <a:rPr lang="tr-TR" sz="1700" dirty="0" smtClean="0"/>
              <a:t>6. </a:t>
            </a:r>
            <a:r>
              <a:rPr lang="tr-TR" sz="1700" dirty="0" smtClean="0"/>
              <a:t>YENİ: </a:t>
            </a:r>
            <a:r>
              <a:rPr lang="tr-TR" sz="1700" dirty="0" smtClean="0"/>
              <a:t>Yeni bir </a:t>
            </a:r>
            <a:r>
              <a:rPr lang="tr-TR" sz="1700" i="1" dirty="0" smtClean="0"/>
              <a:t>Klasör veya </a:t>
            </a:r>
            <a:r>
              <a:rPr lang="tr-TR" sz="1700" i="1" dirty="0" err="1" smtClean="0"/>
              <a:t>Kısayol</a:t>
            </a:r>
            <a:r>
              <a:rPr lang="tr-TR" sz="1700" i="1" dirty="0" smtClean="0"/>
              <a:t> </a:t>
            </a:r>
            <a:r>
              <a:rPr lang="tr-TR" sz="1700" i="1" dirty="0" err="1" smtClean="0"/>
              <a:t>olusturmak</a:t>
            </a:r>
            <a:r>
              <a:rPr lang="tr-TR" sz="1700" i="1" dirty="0" smtClean="0"/>
              <a:t> için kullanılır. Ayrıca listede yer alan </a:t>
            </a:r>
            <a:r>
              <a:rPr lang="tr-TR" sz="1700" i="1" dirty="0" smtClean="0"/>
              <a:t>programları </a:t>
            </a:r>
            <a:r>
              <a:rPr lang="tr-TR" sz="1700" dirty="0" smtClean="0"/>
              <a:t>açar</a:t>
            </a:r>
            <a:r>
              <a:rPr lang="tr-TR" sz="1700" dirty="0" smtClean="0"/>
              <a:t>.</a:t>
            </a:r>
            <a:endParaRPr lang="tr-TR" sz="17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sz="quarter" idx="1"/>
          </p:nvPr>
        </p:nvPicPr>
        <p:blipFill>
          <a:blip r:embed="rId2"/>
          <a:srcRect/>
          <a:stretch>
            <a:fillRect/>
          </a:stretch>
        </p:blipFill>
        <p:spPr bwMode="auto">
          <a:xfrm>
            <a:off x="2357422" y="1785926"/>
            <a:ext cx="3648075" cy="400050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972452" cy="1082660"/>
          </a:xfrm>
        </p:spPr>
        <p:txBody>
          <a:bodyPr>
            <a:normAutofit fontScale="90000"/>
          </a:bodyPr>
          <a:lstStyle/>
          <a:p>
            <a:r>
              <a:rPr lang="tr-TR" b="1" dirty="0" smtClean="0"/>
              <a:t>MASAÜSTÜNDE KISAYOL OLUSTURMA</a:t>
            </a:r>
            <a:br>
              <a:rPr lang="tr-TR" b="1" dirty="0" smtClean="0"/>
            </a:br>
            <a:endParaRPr lang="tr-TR" dirty="0"/>
          </a:p>
        </p:txBody>
      </p:sp>
      <p:sp>
        <p:nvSpPr>
          <p:cNvPr id="3" name="2 İçerik Yer Tutucusu"/>
          <p:cNvSpPr>
            <a:spLocks noGrp="1"/>
          </p:cNvSpPr>
          <p:nvPr>
            <p:ph sz="quarter" idx="1"/>
          </p:nvPr>
        </p:nvSpPr>
        <p:spPr/>
        <p:txBody>
          <a:bodyPr>
            <a:normAutofit/>
          </a:bodyPr>
          <a:lstStyle/>
          <a:p>
            <a:pPr>
              <a:buNone/>
            </a:pPr>
            <a:r>
              <a:rPr lang="tr-TR" b="1" dirty="0" smtClean="0"/>
              <a:t>Örnek</a:t>
            </a:r>
            <a:r>
              <a:rPr lang="tr-TR" b="1" dirty="0" smtClean="0"/>
              <a:t>: Hesap makinesi</a:t>
            </a:r>
          </a:p>
          <a:p>
            <a:r>
              <a:rPr lang="tr-TR" dirty="0" smtClean="0"/>
              <a:t> Mouse’un </a:t>
            </a:r>
            <a:r>
              <a:rPr lang="tr-TR" i="1" dirty="0" err="1" smtClean="0"/>
              <a:t>sag</a:t>
            </a:r>
            <a:r>
              <a:rPr lang="tr-TR" i="1" dirty="0" smtClean="0"/>
              <a:t> </a:t>
            </a:r>
            <a:r>
              <a:rPr lang="tr-TR" i="1" dirty="0" err="1" smtClean="0"/>
              <a:t>tusuna</a:t>
            </a:r>
            <a:r>
              <a:rPr lang="tr-TR" i="1" dirty="0" smtClean="0"/>
              <a:t> basılır</a:t>
            </a:r>
          </a:p>
          <a:p>
            <a:r>
              <a:rPr lang="tr-TR" dirty="0" smtClean="0"/>
              <a:t> Açılan menüden </a:t>
            </a:r>
            <a:r>
              <a:rPr lang="tr-TR" i="1" dirty="0" smtClean="0"/>
              <a:t>Yeni üzerine gelinir</a:t>
            </a:r>
          </a:p>
          <a:p>
            <a:r>
              <a:rPr lang="tr-TR" dirty="0" smtClean="0"/>
              <a:t> Takip eden menüden </a:t>
            </a:r>
            <a:r>
              <a:rPr lang="tr-TR" i="1" dirty="0" err="1" smtClean="0"/>
              <a:t>Kısayol</a:t>
            </a:r>
            <a:r>
              <a:rPr lang="tr-TR" i="1" dirty="0" smtClean="0"/>
              <a:t> üzerine gelinir ve tıklanır</a:t>
            </a:r>
          </a:p>
          <a:p>
            <a:r>
              <a:rPr lang="tr-TR" dirty="0" smtClean="0"/>
              <a:t> </a:t>
            </a:r>
            <a:r>
              <a:rPr lang="tr-TR" i="1" dirty="0" err="1" smtClean="0"/>
              <a:t>Gözat</a:t>
            </a:r>
            <a:r>
              <a:rPr lang="tr-TR" i="1" dirty="0" smtClean="0"/>
              <a:t> seçilir</a:t>
            </a:r>
          </a:p>
          <a:p>
            <a:r>
              <a:rPr lang="tr-TR" dirty="0" smtClean="0"/>
              <a:t> C:\Windows\System32\klasörüne gidilir</a:t>
            </a:r>
          </a:p>
          <a:p>
            <a:r>
              <a:rPr lang="tr-TR" dirty="0" smtClean="0"/>
              <a:t> </a:t>
            </a:r>
            <a:r>
              <a:rPr lang="tr-TR" i="1" dirty="0" err="1" smtClean="0"/>
              <a:t>Calc</a:t>
            </a:r>
            <a:r>
              <a:rPr lang="tr-TR" i="1" dirty="0" smtClean="0"/>
              <a:t>.</a:t>
            </a:r>
            <a:r>
              <a:rPr lang="tr-TR" i="1" dirty="0" err="1" smtClean="0"/>
              <a:t>Exe</a:t>
            </a:r>
            <a:r>
              <a:rPr lang="tr-TR" i="1" dirty="0" smtClean="0"/>
              <a:t> dosyası bulunur ve seçilir</a:t>
            </a:r>
          </a:p>
          <a:p>
            <a:r>
              <a:rPr lang="tr-TR" dirty="0" smtClean="0"/>
              <a:t> </a:t>
            </a:r>
            <a:r>
              <a:rPr lang="tr-TR" dirty="0" smtClean="0"/>
              <a:t>i</a:t>
            </a:r>
            <a:r>
              <a:rPr lang="tr-TR" i="1" dirty="0" smtClean="0"/>
              <a:t>leri </a:t>
            </a:r>
            <a:r>
              <a:rPr lang="tr-TR" i="1" dirty="0" err="1" smtClean="0"/>
              <a:t>tusuna</a:t>
            </a:r>
            <a:r>
              <a:rPr lang="tr-TR" i="1" dirty="0" smtClean="0"/>
              <a:t> basılır</a:t>
            </a:r>
          </a:p>
          <a:p>
            <a:pPr>
              <a:buNone/>
            </a:pPr>
            <a:r>
              <a:rPr lang="tr-TR" dirty="0" smtClean="0"/>
              <a:t> istenirse </a:t>
            </a:r>
            <a:r>
              <a:rPr lang="tr-TR" dirty="0" smtClean="0"/>
              <a:t>isim </a:t>
            </a:r>
            <a:r>
              <a:rPr lang="tr-TR" dirty="0" err="1" smtClean="0"/>
              <a:t>degistirilir</a:t>
            </a:r>
            <a:endParaRPr lang="tr-TR" dirty="0" smtClean="0"/>
          </a:p>
          <a:p>
            <a:r>
              <a:rPr lang="tr-TR" dirty="0" smtClean="0"/>
              <a:t> </a:t>
            </a:r>
            <a:r>
              <a:rPr lang="tr-TR" i="1" dirty="0" smtClean="0"/>
              <a:t>Son </a:t>
            </a:r>
            <a:r>
              <a:rPr lang="tr-TR" i="1" dirty="0" err="1" smtClean="0"/>
              <a:t>tusuna</a:t>
            </a:r>
            <a:r>
              <a:rPr lang="tr-TR" i="1" dirty="0" smtClean="0"/>
              <a:t> basılır</a:t>
            </a:r>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428604"/>
            <a:ext cx="8258204" cy="1082660"/>
          </a:xfrm>
        </p:spPr>
        <p:txBody>
          <a:bodyPr>
            <a:normAutofit fontScale="90000"/>
          </a:bodyPr>
          <a:lstStyle/>
          <a:p>
            <a:r>
              <a:rPr lang="tr-TR" sz="2700" b="1" dirty="0" smtClean="0"/>
              <a:t>BAŞLAT </a:t>
            </a:r>
            <a:r>
              <a:rPr lang="tr-TR" sz="2700" b="1" dirty="0" smtClean="0"/>
              <a:t>MENÜSÜNDE </a:t>
            </a:r>
            <a:r>
              <a:rPr lang="tr-TR" sz="2700" b="1" dirty="0" smtClean="0"/>
              <a:t>KISAYOL   OLUSTURMA</a:t>
            </a:r>
            <a:r>
              <a:rPr lang="tr-TR" b="1" dirty="0" smtClean="0"/>
              <a:t/>
            </a:r>
            <a:br>
              <a:rPr lang="tr-TR" b="1" dirty="0" smtClean="0"/>
            </a:br>
            <a:endParaRPr lang="tr-TR" dirty="0"/>
          </a:p>
        </p:txBody>
      </p:sp>
      <p:sp>
        <p:nvSpPr>
          <p:cNvPr id="3" name="2 İçerik Yer Tutucusu"/>
          <p:cNvSpPr>
            <a:spLocks noGrp="1"/>
          </p:cNvSpPr>
          <p:nvPr>
            <p:ph sz="quarter" idx="1"/>
          </p:nvPr>
        </p:nvSpPr>
        <p:spPr/>
        <p:txBody>
          <a:bodyPr>
            <a:normAutofit/>
          </a:bodyPr>
          <a:lstStyle/>
          <a:p>
            <a:r>
              <a:rPr lang="tr-TR" dirty="0" smtClean="0"/>
              <a:t>Görev </a:t>
            </a:r>
            <a:r>
              <a:rPr lang="tr-TR" dirty="0" err="1" smtClean="0"/>
              <a:t>çubugunde</a:t>
            </a:r>
            <a:r>
              <a:rPr lang="tr-TR" dirty="0" smtClean="0"/>
              <a:t> </a:t>
            </a:r>
            <a:r>
              <a:rPr lang="tr-TR" dirty="0" err="1" smtClean="0"/>
              <a:t>sag</a:t>
            </a:r>
            <a:r>
              <a:rPr lang="tr-TR" dirty="0" smtClean="0"/>
              <a:t> </a:t>
            </a:r>
            <a:r>
              <a:rPr lang="tr-TR" dirty="0" err="1" smtClean="0"/>
              <a:t>tusa</a:t>
            </a:r>
            <a:r>
              <a:rPr lang="tr-TR" dirty="0" smtClean="0"/>
              <a:t> basılır</a:t>
            </a:r>
          </a:p>
          <a:p>
            <a:r>
              <a:rPr lang="tr-TR" dirty="0" smtClean="0"/>
              <a:t> Özellikler tıklanır</a:t>
            </a:r>
          </a:p>
          <a:p>
            <a:r>
              <a:rPr lang="tr-TR" dirty="0" smtClean="0"/>
              <a:t> </a:t>
            </a:r>
            <a:r>
              <a:rPr lang="tr-TR" i="1" dirty="0" smtClean="0"/>
              <a:t>Görev </a:t>
            </a:r>
            <a:r>
              <a:rPr lang="tr-TR" i="1" dirty="0" err="1" smtClean="0"/>
              <a:t>çubugu</a:t>
            </a:r>
            <a:r>
              <a:rPr lang="tr-TR" i="1" dirty="0" smtClean="0"/>
              <a:t> ile </a:t>
            </a:r>
            <a:r>
              <a:rPr lang="tr-TR" i="1" dirty="0" err="1" smtClean="0"/>
              <a:t>Baslat</a:t>
            </a:r>
            <a:r>
              <a:rPr lang="tr-TR" i="1" dirty="0" smtClean="0"/>
              <a:t> Menüsü Özellikleri penceresi gelir</a:t>
            </a:r>
          </a:p>
          <a:p>
            <a:r>
              <a:rPr lang="tr-TR" dirty="0" smtClean="0"/>
              <a:t> kinci sekme olan </a:t>
            </a:r>
            <a:r>
              <a:rPr lang="tr-TR" i="1" dirty="0" err="1" smtClean="0"/>
              <a:t>Baslat</a:t>
            </a:r>
            <a:r>
              <a:rPr lang="tr-TR" i="1" dirty="0" smtClean="0"/>
              <a:t> Menüsü tıklanır</a:t>
            </a:r>
          </a:p>
          <a:p>
            <a:r>
              <a:rPr lang="tr-TR" dirty="0" smtClean="0"/>
              <a:t> Klasik </a:t>
            </a:r>
            <a:r>
              <a:rPr lang="tr-TR" dirty="0" err="1" smtClean="0"/>
              <a:t>Baslat</a:t>
            </a:r>
            <a:r>
              <a:rPr lang="tr-TR" dirty="0" smtClean="0"/>
              <a:t> Menüsü </a:t>
            </a:r>
            <a:r>
              <a:rPr lang="tr-TR" dirty="0" err="1" smtClean="0"/>
              <a:t>isaretlenir</a:t>
            </a:r>
            <a:r>
              <a:rPr lang="tr-TR" dirty="0" smtClean="0"/>
              <a:t> ve </a:t>
            </a:r>
            <a:r>
              <a:rPr lang="tr-TR" dirty="0" err="1" smtClean="0"/>
              <a:t>yanındak</a:t>
            </a:r>
            <a:r>
              <a:rPr lang="tr-TR" dirty="0" smtClean="0"/>
              <a:t> </a:t>
            </a:r>
            <a:r>
              <a:rPr lang="tr-TR" dirty="0" err="1" smtClean="0"/>
              <a:t>Özellestir’e</a:t>
            </a:r>
            <a:r>
              <a:rPr lang="tr-TR" dirty="0" smtClean="0"/>
              <a:t> basılır.</a:t>
            </a:r>
          </a:p>
          <a:p>
            <a:r>
              <a:rPr lang="tr-TR" dirty="0" smtClean="0"/>
              <a:t> Açılan pencerede EKLE </a:t>
            </a:r>
            <a:r>
              <a:rPr lang="tr-TR" dirty="0" err="1" smtClean="0"/>
              <a:t>tusuna</a:t>
            </a:r>
            <a:r>
              <a:rPr lang="tr-TR" dirty="0" smtClean="0"/>
              <a:t> basılır</a:t>
            </a:r>
          </a:p>
          <a:p>
            <a:r>
              <a:rPr lang="tr-TR" dirty="0" smtClean="0"/>
              <a:t> Bundan sonraki </a:t>
            </a:r>
            <a:r>
              <a:rPr lang="tr-TR" dirty="0" err="1" smtClean="0"/>
              <a:t>asamalar</a:t>
            </a:r>
            <a:r>
              <a:rPr lang="tr-TR" dirty="0" smtClean="0"/>
              <a:t> yukarıdaki Hesap Makinesi </a:t>
            </a:r>
            <a:r>
              <a:rPr lang="tr-TR" dirty="0" err="1" smtClean="0"/>
              <a:t>örnegi</a:t>
            </a:r>
            <a:r>
              <a:rPr lang="tr-TR" dirty="0" smtClean="0"/>
              <a:t> ile aynıdır.</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b="1" dirty="0" smtClean="0"/>
              <a:t>KES – KOPYALA – YAPISTIR KULLANIMI</a:t>
            </a:r>
            <a:br>
              <a:rPr lang="tr-TR" sz="2400" b="1" dirty="0" smtClean="0"/>
            </a:br>
            <a:endParaRPr lang="tr-TR" sz="2400" dirty="0"/>
          </a:p>
        </p:txBody>
      </p:sp>
      <p:sp>
        <p:nvSpPr>
          <p:cNvPr id="3" name="2 İçerik Yer Tutucusu"/>
          <p:cNvSpPr>
            <a:spLocks noGrp="1"/>
          </p:cNvSpPr>
          <p:nvPr>
            <p:ph sz="quarter" idx="1"/>
          </p:nvPr>
        </p:nvSpPr>
        <p:spPr/>
        <p:txBody>
          <a:bodyPr/>
          <a:lstStyle/>
          <a:p>
            <a:pPr>
              <a:buNone/>
            </a:pPr>
            <a:r>
              <a:rPr lang="tr-TR" b="1" i="1" dirty="0" smtClean="0"/>
              <a:t>Kes</a:t>
            </a:r>
            <a:r>
              <a:rPr lang="tr-TR" b="1" i="1" dirty="0" smtClean="0"/>
              <a:t>: Seçili olanı siler ve </a:t>
            </a:r>
            <a:r>
              <a:rPr lang="tr-TR" b="1" i="1" dirty="0" err="1" smtClean="0"/>
              <a:t>bellege</a:t>
            </a:r>
            <a:r>
              <a:rPr lang="tr-TR" b="1" i="1" dirty="0" smtClean="0"/>
              <a:t> alır</a:t>
            </a:r>
            <a:r>
              <a:rPr lang="tr-TR" b="1" i="1" dirty="0" smtClean="0"/>
              <a:t>.</a:t>
            </a:r>
          </a:p>
          <a:p>
            <a:pPr>
              <a:buNone/>
            </a:pPr>
            <a:endParaRPr lang="tr-TR" b="1" i="1" dirty="0" smtClean="0"/>
          </a:p>
          <a:p>
            <a:pPr>
              <a:buNone/>
            </a:pPr>
            <a:r>
              <a:rPr lang="tr-TR" b="1" i="1" dirty="0" smtClean="0"/>
              <a:t>KES</a:t>
            </a:r>
          </a:p>
          <a:p>
            <a:r>
              <a:rPr lang="da-DK" dirty="0" smtClean="0"/>
              <a:t> Simge üzerinde, Sag tus, </a:t>
            </a:r>
            <a:r>
              <a:rPr lang="da-DK" b="1" i="1" dirty="0" smtClean="0"/>
              <a:t>Kes</a:t>
            </a:r>
          </a:p>
          <a:p>
            <a:r>
              <a:rPr lang="tr-TR" dirty="0" smtClean="0"/>
              <a:t> Simge </a:t>
            </a:r>
            <a:r>
              <a:rPr lang="tr-TR" dirty="0" err="1" smtClean="0"/>
              <a:t>isaretlenir</a:t>
            </a:r>
            <a:r>
              <a:rPr lang="tr-TR" dirty="0" smtClean="0"/>
              <a:t>, </a:t>
            </a:r>
            <a:r>
              <a:rPr lang="tr-TR" b="1" i="1" dirty="0" err="1" smtClean="0"/>
              <a:t>Ctrl</a:t>
            </a:r>
            <a:r>
              <a:rPr lang="tr-TR" b="1" i="1" dirty="0" smtClean="0"/>
              <a:t>+X</a:t>
            </a:r>
          </a:p>
          <a:p>
            <a:r>
              <a:rPr lang="tr-TR" dirty="0" smtClean="0"/>
              <a:t> Simge </a:t>
            </a:r>
            <a:r>
              <a:rPr lang="tr-TR" dirty="0" err="1" smtClean="0"/>
              <a:t>isaretlenir</a:t>
            </a:r>
            <a:r>
              <a:rPr lang="tr-TR" dirty="0" smtClean="0"/>
              <a:t>, </a:t>
            </a:r>
            <a:r>
              <a:rPr lang="tr-TR" b="1" i="1" dirty="0" smtClean="0"/>
              <a:t>Düzen Menüsü - Kes</a:t>
            </a:r>
          </a:p>
          <a:p>
            <a:r>
              <a:rPr lang="tr-TR" dirty="0" smtClean="0"/>
              <a:t> Simge </a:t>
            </a:r>
            <a:r>
              <a:rPr lang="tr-TR" dirty="0" err="1" smtClean="0"/>
              <a:t>isaretlenir</a:t>
            </a:r>
            <a:r>
              <a:rPr lang="tr-TR" dirty="0" smtClean="0"/>
              <a:t>, </a:t>
            </a:r>
            <a:r>
              <a:rPr lang="tr-TR" b="1" i="1" dirty="0" smtClean="0"/>
              <a:t>Araç </a:t>
            </a:r>
            <a:r>
              <a:rPr lang="tr-TR" b="1" i="1" dirty="0" err="1" smtClean="0"/>
              <a:t>Çubugu</a:t>
            </a:r>
            <a:r>
              <a:rPr lang="tr-TR" b="1" i="1" dirty="0" smtClean="0"/>
              <a:t> - Kes </a:t>
            </a:r>
            <a:r>
              <a:rPr lang="tr-TR" b="1" i="1" dirty="0" err="1" smtClean="0"/>
              <a:t>dügmesi</a:t>
            </a:r>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lstStyle/>
          <a:p>
            <a:pPr>
              <a:buNone/>
            </a:pPr>
            <a:r>
              <a:rPr lang="tr-TR" b="1" i="1" dirty="0" smtClean="0"/>
              <a:t>Kopyala: Seçili olanı silmeden </a:t>
            </a:r>
            <a:r>
              <a:rPr lang="tr-TR" b="1" i="1" dirty="0" err="1" smtClean="0"/>
              <a:t>bellege</a:t>
            </a:r>
            <a:r>
              <a:rPr lang="tr-TR" b="1" i="1" dirty="0" smtClean="0"/>
              <a:t> alır</a:t>
            </a:r>
            <a:r>
              <a:rPr lang="tr-TR" b="1" i="1" dirty="0" smtClean="0"/>
              <a:t>.</a:t>
            </a:r>
          </a:p>
          <a:p>
            <a:pPr>
              <a:buNone/>
            </a:pPr>
            <a:endParaRPr lang="tr-TR" b="1" i="1" dirty="0" smtClean="0"/>
          </a:p>
          <a:p>
            <a:pPr>
              <a:buNone/>
            </a:pPr>
            <a:r>
              <a:rPr lang="tr-TR" b="1" i="1" dirty="0" smtClean="0"/>
              <a:t>KOPYALA</a:t>
            </a:r>
          </a:p>
          <a:p>
            <a:pPr>
              <a:buNone/>
            </a:pPr>
            <a:endParaRPr lang="tr-TR" b="1" i="1" dirty="0" smtClean="0"/>
          </a:p>
          <a:p>
            <a:r>
              <a:rPr lang="da-DK" dirty="0" smtClean="0"/>
              <a:t> Simge üzerinde, Sag tus, </a:t>
            </a:r>
            <a:r>
              <a:rPr lang="da-DK" b="1" i="1" dirty="0" smtClean="0"/>
              <a:t>Kopyala</a:t>
            </a:r>
          </a:p>
          <a:p>
            <a:r>
              <a:rPr lang="tr-TR" dirty="0" smtClean="0"/>
              <a:t> Simge </a:t>
            </a:r>
            <a:r>
              <a:rPr lang="tr-TR" dirty="0" err="1" smtClean="0"/>
              <a:t>isaretlenir</a:t>
            </a:r>
            <a:r>
              <a:rPr lang="tr-TR" dirty="0" smtClean="0"/>
              <a:t>, </a:t>
            </a:r>
            <a:r>
              <a:rPr lang="tr-TR" b="1" i="1" dirty="0" err="1" smtClean="0"/>
              <a:t>Ctrl</a:t>
            </a:r>
            <a:r>
              <a:rPr lang="tr-TR" b="1" i="1" dirty="0" smtClean="0"/>
              <a:t>+C</a:t>
            </a:r>
          </a:p>
          <a:p>
            <a:r>
              <a:rPr lang="tr-TR" dirty="0" smtClean="0"/>
              <a:t> Simge </a:t>
            </a:r>
            <a:r>
              <a:rPr lang="tr-TR" dirty="0" err="1" smtClean="0"/>
              <a:t>isaretlenir</a:t>
            </a:r>
            <a:r>
              <a:rPr lang="tr-TR" dirty="0" smtClean="0"/>
              <a:t>, </a:t>
            </a:r>
            <a:r>
              <a:rPr lang="tr-TR" b="1" i="1" dirty="0" smtClean="0"/>
              <a:t>Düzen Menüsü - Kopyala</a:t>
            </a:r>
          </a:p>
          <a:p>
            <a:r>
              <a:rPr lang="tr-TR" dirty="0" smtClean="0"/>
              <a:t> Simge </a:t>
            </a:r>
            <a:r>
              <a:rPr lang="tr-TR" dirty="0" err="1" smtClean="0"/>
              <a:t>isaretlenir</a:t>
            </a:r>
            <a:r>
              <a:rPr lang="tr-TR" dirty="0" smtClean="0"/>
              <a:t>, </a:t>
            </a:r>
            <a:r>
              <a:rPr lang="tr-TR" b="1" i="1" dirty="0" smtClean="0"/>
              <a:t>Araç </a:t>
            </a:r>
            <a:r>
              <a:rPr lang="tr-TR" b="1" i="1" dirty="0" err="1" smtClean="0"/>
              <a:t>Çubugu</a:t>
            </a:r>
            <a:r>
              <a:rPr lang="tr-TR" b="1" i="1" dirty="0" smtClean="0"/>
              <a:t> - Kopyala </a:t>
            </a:r>
            <a:r>
              <a:rPr lang="tr-TR" b="1" i="1" dirty="0" err="1" smtClean="0"/>
              <a:t>dügmesi</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lstStyle/>
          <a:p>
            <a:pPr>
              <a:buNone/>
            </a:pPr>
            <a:r>
              <a:rPr lang="tr-TR" b="1" i="1" dirty="0" err="1" smtClean="0"/>
              <a:t>Yapıstır</a:t>
            </a:r>
            <a:r>
              <a:rPr lang="tr-TR" b="1" i="1" dirty="0" smtClean="0"/>
              <a:t> komutu ile de, Kes veya Kopyala ile </a:t>
            </a:r>
            <a:r>
              <a:rPr lang="tr-TR" b="1" i="1" dirty="0" err="1" smtClean="0"/>
              <a:t>bellege</a:t>
            </a:r>
            <a:r>
              <a:rPr lang="tr-TR" b="1" i="1" dirty="0" smtClean="0"/>
              <a:t> </a:t>
            </a:r>
            <a:r>
              <a:rPr lang="tr-TR" b="1" i="1" dirty="0" err="1" smtClean="0"/>
              <a:t>alınmıs</a:t>
            </a:r>
            <a:r>
              <a:rPr lang="tr-TR" b="1" i="1" dirty="0" smtClean="0"/>
              <a:t> olan istenilen yere </a:t>
            </a:r>
            <a:r>
              <a:rPr lang="tr-TR" b="1" i="1" dirty="0" err="1" smtClean="0"/>
              <a:t>yapıstırılır</a:t>
            </a:r>
            <a:r>
              <a:rPr lang="tr-TR" b="1" i="1" dirty="0" smtClean="0"/>
              <a:t>.</a:t>
            </a:r>
          </a:p>
          <a:p>
            <a:pPr>
              <a:buNone/>
            </a:pPr>
            <a:endParaRPr lang="tr-TR" b="1" i="1" dirty="0" smtClean="0"/>
          </a:p>
          <a:p>
            <a:pPr>
              <a:buNone/>
            </a:pPr>
            <a:r>
              <a:rPr lang="tr-TR" b="1" i="1" dirty="0" smtClean="0"/>
              <a:t>YAPISTIR</a:t>
            </a:r>
            <a:r>
              <a:rPr lang="tr-TR" b="1" i="1" dirty="0" smtClean="0"/>
              <a:t>:</a:t>
            </a:r>
          </a:p>
          <a:p>
            <a:pPr>
              <a:buNone/>
            </a:pPr>
            <a:endParaRPr lang="tr-TR" b="1" i="1" dirty="0" smtClean="0"/>
          </a:p>
          <a:p>
            <a:r>
              <a:rPr lang="tr-TR" dirty="0" smtClean="0"/>
              <a:t> Bos yerde </a:t>
            </a:r>
            <a:r>
              <a:rPr lang="tr-TR" dirty="0" err="1" smtClean="0"/>
              <a:t>Sag</a:t>
            </a:r>
            <a:r>
              <a:rPr lang="tr-TR" dirty="0" smtClean="0"/>
              <a:t> </a:t>
            </a:r>
            <a:r>
              <a:rPr lang="tr-TR" dirty="0" err="1" smtClean="0"/>
              <a:t>tusa</a:t>
            </a:r>
            <a:r>
              <a:rPr lang="tr-TR" dirty="0" smtClean="0"/>
              <a:t> basılır, </a:t>
            </a:r>
            <a:r>
              <a:rPr lang="tr-TR" b="1" i="1" dirty="0" err="1" smtClean="0"/>
              <a:t>Yapıstır</a:t>
            </a:r>
            <a:r>
              <a:rPr lang="tr-TR" b="1" i="1" dirty="0" smtClean="0"/>
              <a:t> tıklanır</a:t>
            </a:r>
          </a:p>
          <a:p>
            <a:r>
              <a:rPr lang="tr-TR" dirty="0" smtClean="0"/>
              <a:t> </a:t>
            </a:r>
            <a:r>
              <a:rPr lang="tr-TR" b="1" i="1" dirty="0" err="1" smtClean="0"/>
              <a:t>Ctrl</a:t>
            </a:r>
            <a:r>
              <a:rPr lang="tr-TR" b="1" i="1" dirty="0" smtClean="0"/>
              <a:t>+V </a:t>
            </a:r>
            <a:r>
              <a:rPr lang="tr-TR" b="1" i="1" dirty="0" err="1" smtClean="0"/>
              <a:t>tuslarına</a:t>
            </a:r>
            <a:r>
              <a:rPr lang="tr-TR" b="1" i="1" dirty="0" smtClean="0"/>
              <a:t> basılır</a:t>
            </a:r>
          </a:p>
          <a:p>
            <a:r>
              <a:rPr lang="tr-TR" dirty="0" smtClean="0"/>
              <a:t> </a:t>
            </a:r>
            <a:r>
              <a:rPr lang="tr-TR" b="1" i="1" dirty="0" smtClean="0"/>
              <a:t>Düzen menüsü - </a:t>
            </a:r>
            <a:r>
              <a:rPr lang="tr-TR" b="1" i="1" dirty="0" err="1" smtClean="0"/>
              <a:t>Yapıstır</a:t>
            </a:r>
            <a:endParaRPr lang="tr-TR" b="1" i="1" dirty="0" smtClean="0"/>
          </a:p>
          <a:p>
            <a:r>
              <a:rPr lang="tr-TR" dirty="0" smtClean="0"/>
              <a:t> Araç </a:t>
            </a:r>
            <a:r>
              <a:rPr lang="tr-TR" dirty="0" err="1" smtClean="0"/>
              <a:t>Çubugu</a:t>
            </a:r>
            <a:r>
              <a:rPr lang="tr-TR" dirty="0" smtClean="0"/>
              <a:t> </a:t>
            </a:r>
            <a:r>
              <a:rPr lang="tr-TR" b="1" i="1" dirty="0" err="1" smtClean="0"/>
              <a:t>Yapıstır</a:t>
            </a:r>
            <a:r>
              <a:rPr lang="tr-TR" b="1" i="1" dirty="0" smtClean="0"/>
              <a:t> </a:t>
            </a:r>
            <a:r>
              <a:rPr lang="tr-TR" b="1" i="1" dirty="0" err="1" smtClean="0"/>
              <a:t>dügmesi</a:t>
            </a:r>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1600200"/>
            <a:ext cx="7615262" cy="1614486"/>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pPr>
              <a:buNone/>
            </a:pPr>
            <a:r>
              <a:rPr lang="es-ES" b="1" dirty="0" smtClean="0"/>
              <a:t>KES + YAPISTIR  TASIMA </a:t>
            </a:r>
            <a:r>
              <a:rPr lang="tr-TR" b="1" dirty="0" smtClean="0"/>
              <a:t>İ</a:t>
            </a:r>
            <a:r>
              <a:rPr lang="es-ES" b="1" dirty="0" smtClean="0"/>
              <a:t>SLEM</a:t>
            </a:r>
            <a:r>
              <a:rPr lang="tr-TR" b="1" dirty="0" smtClean="0"/>
              <a:t>İ</a:t>
            </a:r>
            <a:r>
              <a:rPr lang="es-ES" b="1" dirty="0" smtClean="0"/>
              <a:t> YAPAR</a:t>
            </a:r>
            <a:endParaRPr lang="tr-TR" b="1" dirty="0" smtClean="0"/>
          </a:p>
          <a:p>
            <a:pPr>
              <a:buNone/>
            </a:pPr>
            <a:endParaRPr lang="tr-TR" b="1" dirty="0" smtClean="0"/>
          </a:p>
          <a:p>
            <a:pPr>
              <a:buNone/>
            </a:pPr>
            <a:endParaRPr lang="es-ES" b="1" dirty="0" smtClean="0"/>
          </a:p>
          <a:p>
            <a:pPr>
              <a:buNone/>
            </a:pPr>
            <a:r>
              <a:rPr lang="tr-TR" b="1" dirty="0" smtClean="0"/>
              <a:t>KOPYALA + YAPISTIR  ÇOGALTMA </a:t>
            </a:r>
            <a:r>
              <a:rPr lang="tr-TR" b="1" dirty="0" smtClean="0"/>
              <a:t>İSLEMİ </a:t>
            </a:r>
            <a:r>
              <a:rPr lang="tr-TR" b="1" dirty="0" smtClean="0"/>
              <a:t>YAPAR</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285720" y="642918"/>
            <a:ext cx="7786742" cy="5429288"/>
          </a:xfrm>
        </p:spPr>
        <p:txBody>
          <a:bodyPr>
            <a:normAutofit fontScale="85000" lnSpcReduction="20000"/>
          </a:bodyPr>
          <a:lstStyle/>
          <a:p>
            <a:pPr>
              <a:buNone/>
            </a:pPr>
            <a:r>
              <a:rPr lang="tr-TR" dirty="0" smtClean="0"/>
              <a:t> </a:t>
            </a:r>
            <a:r>
              <a:rPr lang="tr-TR" b="1" dirty="0" smtClean="0"/>
              <a:t>Gözlerimizin sağlığı için:</a:t>
            </a:r>
            <a:r>
              <a:rPr lang="tr-TR" dirty="0" smtClean="0"/>
              <a:t>   </a:t>
            </a:r>
          </a:p>
          <a:p>
            <a:pPr lvl="0"/>
            <a:r>
              <a:rPr lang="tr-TR" dirty="0" smtClean="0"/>
              <a:t>Bilgisayar kullanmadan önce bir göz muayenesinden geçmeli, görme bozukluğu varsa mutlaka düzeltilmeli </a:t>
            </a:r>
          </a:p>
          <a:p>
            <a:pPr lvl="0"/>
            <a:r>
              <a:rPr lang="tr-TR" dirty="0" smtClean="0"/>
              <a:t>Ekrandan 45-75 cm. uzakta oturmalı </a:t>
            </a:r>
          </a:p>
          <a:p>
            <a:pPr lvl="0"/>
            <a:r>
              <a:rPr lang="tr-TR" dirty="0" smtClean="0"/>
              <a:t>Ekranın üst kenarı ile göz hizasının aynı seviyede olmasına dikkat etmeli </a:t>
            </a:r>
          </a:p>
          <a:p>
            <a:pPr lvl="0"/>
            <a:r>
              <a:rPr lang="tr-TR" dirty="0" smtClean="0"/>
              <a:t>Kağıt tutucu kullanıyorsak bunu ekranla aynı hizada tutmalı </a:t>
            </a:r>
          </a:p>
          <a:p>
            <a:pPr lvl="0"/>
            <a:r>
              <a:rPr lang="tr-TR" dirty="0" smtClean="0"/>
              <a:t>Odanın loş ışıklı, aydınlatma 30-50 mumluk ve </a:t>
            </a:r>
            <a:r>
              <a:rPr lang="tr-TR" dirty="0" err="1" smtClean="0"/>
              <a:t>indirekt</a:t>
            </a:r>
            <a:r>
              <a:rPr lang="tr-TR" dirty="0" smtClean="0"/>
              <a:t> olmalı </a:t>
            </a:r>
          </a:p>
          <a:p>
            <a:pPr lvl="0"/>
            <a:r>
              <a:rPr lang="tr-TR" dirty="0" smtClean="0"/>
              <a:t>Işık ekrana dik açıyla gelmemeli </a:t>
            </a:r>
          </a:p>
          <a:p>
            <a:pPr lvl="0"/>
            <a:r>
              <a:rPr lang="tr-TR" dirty="0" smtClean="0"/>
              <a:t>Işık yansıma ve parlamaları önlemeli </a:t>
            </a:r>
          </a:p>
          <a:p>
            <a:pPr lvl="0"/>
            <a:r>
              <a:rPr lang="tr-TR" dirty="0" smtClean="0"/>
              <a:t>15-20 dakikada bir kısa süre gözleri uzağa odaklayarak göz kaslarının dinlenmesi sağlanmalı. </a:t>
            </a:r>
            <a:endParaRPr lang="tr-TR" dirty="0" smtClean="0"/>
          </a:p>
          <a:p>
            <a:pPr>
              <a:buNone/>
            </a:pPr>
            <a:r>
              <a:rPr lang="tr-TR" b="1" dirty="0" smtClean="0"/>
              <a:t>Bunların yanı sıra:</a:t>
            </a:r>
            <a:r>
              <a:rPr lang="tr-TR" dirty="0" smtClean="0"/>
              <a:t> </a:t>
            </a:r>
          </a:p>
          <a:p>
            <a:pPr lvl="0"/>
            <a:r>
              <a:rPr lang="tr-TR" dirty="0" smtClean="0"/>
              <a:t> Saat başı mola vererek odayı temiz hava ile doldurmak ve ufak </a:t>
            </a:r>
            <a:r>
              <a:rPr lang="tr-TR" dirty="0" err="1" smtClean="0"/>
              <a:t>ekzersizler</a:t>
            </a:r>
            <a:r>
              <a:rPr lang="tr-TR" dirty="0" smtClean="0"/>
              <a:t> yapmak </a:t>
            </a:r>
          </a:p>
          <a:p>
            <a:r>
              <a:rPr lang="tr-TR" dirty="0" smtClean="0"/>
              <a:t>Hamilelerin ekran başına geçmemelerini sağlamak gerekiyor</a:t>
            </a:r>
            <a:br>
              <a:rPr lang="tr-TR" dirty="0" smtClean="0"/>
            </a:br>
            <a:endParaRPr lang="tr-TR" dirty="0" smtClean="0"/>
          </a:p>
          <a:p>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214290"/>
            <a:ext cx="8115328" cy="6500858"/>
          </a:xfrm>
        </p:spPr>
        <p:txBody>
          <a:bodyPr>
            <a:noAutofit/>
          </a:bodyPr>
          <a:lstStyle/>
          <a:p>
            <a:pPr>
              <a:buNone/>
            </a:pPr>
            <a:r>
              <a:rPr lang="tr-TR" sz="1100" b="1" dirty="0" smtClean="0"/>
              <a:t>Monitörünüzü Kullanırken Dikkat Etmeniz Gerekenler</a:t>
            </a:r>
            <a:r>
              <a:rPr lang="tr-TR" sz="1100" dirty="0" smtClean="0"/>
              <a:t/>
            </a:r>
            <a:br>
              <a:rPr lang="tr-TR" sz="1100" dirty="0" smtClean="0"/>
            </a:br>
            <a:r>
              <a:rPr lang="tr-TR" sz="1100" dirty="0" smtClean="0"/>
              <a:t/>
            </a:r>
            <a:br>
              <a:rPr lang="tr-TR" sz="1100" dirty="0" smtClean="0"/>
            </a:br>
            <a:r>
              <a:rPr lang="tr-TR" sz="1100" dirty="0" smtClean="0"/>
              <a:t>1-)Monitörü güçlü manyetik alan yaratabilecek yüksek kapasiteli transformatörler, elektrik motorları ve harici hoparlörler veya fanlar gibi diğer aygıtlardan uzak tutun.</a:t>
            </a:r>
            <a:br>
              <a:rPr lang="tr-TR" sz="1100" dirty="0" smtClean="0"/>
            </a:br>
            <a:r>
              <a:rPr lang="tr-TR" sz="1100" dirty="0" smtClean="0"/>
              <a:t/>
            </a:r>
            <a:br>
              <a:rPr lang="tr-TR" sz="1100" dirty="0" smtClean="0"/>
            </a:br>
            <a:r>
              <a:rPr lang="tr-TR" sz="1100" dirty="0" smtClean="0"/>
              <a:t>2-)Eğer mümkünse monitörü doğu yönünde yerleştirerek dünyanın manyetik alanından etkilenmesini en aza indirin.</a:t>
            </a:r>
            <a:br>
              <a:rPr lang="tr-TR" sz="1100" dirty="0" smtClean="0"/>
            </a:br>
            <a:r>
              <a:rPr lang="tr-TR" sz="1100" dirty="0" smtClean="0"/>
              <a:t/>
            </a:r>
            <a:br>
              <a:rPr lang="tr-TR" sz="1100" dirty="0" smtClean="0"/>
            </a:br>
            <a:r>
              <a:rPr lang="tr-TR" sz="1100" dirty="0" smtClean="0"/>
              <a:t>3-)Monitör açıkken yerinin değiştirilmesi görüntüde renk kaybına yol açabilir. Bunu düzeltmek için, monitörü kapatın ve tekrar açmadan önce 15- 20 dakika bekleyin.</a:t>
            </a:r>
            <a:br>
              <a:rPr lang="tr-TR" sz="1100" dirty="0" smtClean="0"/>
            </a:br>
            <a:r>
              <a:rPr lang="tr-TR" sz="1100" dirty="0" smtClean="0"/>
              <a:t/>
            </a:r>
            <a:br>
              <a:rPr lang="tr-TR" sz="1100" dirty="0" smtClean="0"/>
            </a:br>
            <a:r>
              <a:rPr lang="tr-TR" sz="1100" dirty="0" smtClean="0"/>
              <a:t>4-)Isının düzgün olarak dağılması için, monitörün etrafında yeterli havalandırma alanı olmasına dikkat edin.</a:t>
            </a:r>
          </a:p>
          <a:p>
            <a:pPr>
              <a:buNone/>
            </a:pPr>
            <a:r>
              <a:rPr lang="tr-TR" sz="1100" dirty="0" smtClean="0"/>
              <a:t/>
            </a:r>
            <a:br>
              <a:rPr lang="tr-TR" sz="1100" dirty="0" smtClean="0"/>
            </a:br>
            <a:r>
              <a:rPr lang="tr-TR" sz="1100" dirty="0" smtClean="0"/>
              <a:t>5-)Monitörün yüksekliğini ekran göz seviyesinde veya biraz altında olacak şekilde</a:t>
            </a:r>
            <a:br>
              <a:rPr lang="tr-TR" sz="1100" dirty="0" smtClean="0"/>
            </a:br>
            <a:r>
              <a:rPr lang="tr-TR" sz="1100" dirty="0" smtClean="0"/>
              <a:t>ayarlayın. Ekranın ortasına bakarken gözleriniz çok hafif aşağıya doğru bakmalıdır.</a:t>
            </a:r>
            <a:br>
              <a:rPr lang="tr-TR" sz="1100" dirty="0" smtClean="0"/>
            </a:br>
            <a:r>
              <a:rPr lang="tr-TR" sz="1100" dirty="0" smtClean="0"/>
              <a:t/>
            </a:r>
            <a:br>
              <a:rPr lang="tr-TR" sz="1100" dirty="0" smtClean="0"/>
            </a:br>
            <a:r>
              <a:rPr lang="tr-TR" sz="1100" dirty="0" smtClean="0"/>
              <a:t>6-)Monitör gözlerinize 40 </a:t>
            </a:r>
            <a:r>
              <a:rPr lang="tr-TR" sz="1100" dirty="0" err="1" smtClean="0"/>
              <a:t>cm’den</a:t>
            </a:r>
            <a:r>
              <a:rPr lang="tr-TR" sz="1100" dirty="0" smtClean="0"/>
              <a:t> yakın ve70 </a:t>
            </a:r>
            <a:r>
              <a:rPr lang="tr-TR" sz="1100" dirty="0" err="1" smtClean="0"/>
              <a:t>cm’den</a:t>
            </a:r>
            <a:r>
              <a:rPr lang="tr-TR" sz="1100" dirty="0" smtClean="0"/>
              <a:t> uzak olmamalıdır. En iyi mesafe 60 </a:t>
            </a:r>
            <a:r>
              <a:rPr lang="tr-TR" sz="1100" dirty="0" err="1" smtClean="0"/>
              <a:t>cm’dir</a:t>
            </a:r>
            <a:r>
              <a:rPr lang="tr-TR" sz="1100" dirty="0" smtClean="0"/>
              <a:t>.</a:t>
            </a:r>
            <a:br>
              <a:rPr lang="tr-TR" sz="1100" dirty="0" smtClean="0"/>
            </a:br>
            <a:r>
              <a:rPr lang="tr-TR" sz="1100" dirty="0" smtClean="0"/>
              <a:t/>
            </a:r>
            <a:br>
              <a:rPr lang="tr-TR" sz="1100" dirty="0" smtClean="0"/>
            </a:br>
            <a:r>
              <a:rPr lang="tr-TR" sz="1100" dirty="0" smtClean="0"/>
              <a:t>7-)Gözlerinizi periyodik olarak en az 6 m. uzaktaki bir nesneye odaklayarak</a:t>
            </a:r>
            <a:br>
              <a:rPr lang="tr-TR" sz="1100" dirty="0" smtClean="0"/>
            </a:br>
            <a:r>
              <a:rPr lang="tr-TR" sz="1100" dirty="0" smtClean="0"/>
              <a:t>dinlendirin. Sık sık göz kırpın.</a:t>
            </a:r>
            <a:br>
              <a:rPr lang="tr-TR" sz="1100" dirty="0" smtClean="0"/>
            </a:br>
            <a:r>
              <a:rPr lang="tr-TR" sz="1100" dirty="0" smtClean="0"/>
              <a:t/>
            </a:r>
            <a:br>
              <a:rPr lang="tr-TR" sz="1100" dirty="0" smtClean="0"/>
            </a:br>
            <a:r>
              <a:rPr lang="tr-TR" sz="1100" dirty="0" smtClean="0"/>
              <a:t>8-)Parlama ve yansımaları en aza indirmek için monitörü pencere ve diğer ışık</a:t>
            </a:r>
            <a:br>
              <a:rPr lang="tr-TR" sz="1100" dirty="0" smtClean="0"/>
            </a:br>
            <a:r>
              <a:rPr lang="tr-TR" sz="1100" dirty="0" smtClean="0"/>
              <a:t>kaynaklarına 90Â° açı ile yerleştirin. Monitörün eğimini ayarlayarak tavan ışıklarının ekranınıza yansımasını engelleyiniz.</a:t>
            </a:r>
            <a:br>
              <a:rPr lang="tr-TR" sz="1100" dirty="0" smtClean="0"/>
            </a:br>
            <a:r>
              <a:rPr lang="tr-TR" sz="1100" dirty="0" smtClean="0"/>
              <a:t/>
            </a:r>
            <a:br>
              <a:rPr lang="tr-TR" sz="1100" dirty="0" smtClean="0"/>
            </a:br>
            <a:r>
              <a:rPr lang="tr-TR" sz="1100" dirty="0" smtClean="0"/>
              <a:t>9-)Eğer ışık yansımaları ekranınızı görmeyi zorlaştırıyorsa, parlama engelleyici filtre kullanın.</a:t>
            </a:r>
            <a:br>
              <a:rPr lang="tr-TR" sz="1100" dirty="0" smtClean="0"/>
            </a:br>
            <a:r>
              <a:rPr lang="tr-TR" sz="1100" dirty="0" smtClean="0"/>
              <a:t/>
            </a:r>
            <a:br>
              <a:rPr lang="tr-TR" sz="1100" dirty="0" smtClean="0"/>
            </a:br>
            <a:r>
              <a:rPr lang="tr-TR" sz="1100" dirty="0" smtClean="0"/>
              <a:t>10-)Monitörün cam (CRT) yüzeyinde cam üzerindeki yansımayı ve statik elektriği azaltmak için özel bir kaplama mevcuttur</a:t>
            </a:r>
            <a:r>
              <a:rPr lang="tr-TR" sz="1100" dirty="0" smtClean="0"/>
              <a:t>.</a:t>
            </a:r>
          </a:p>
          <a:p>
            <a:pPr>
              <a:buNone/>
            </a:pPr>
            <a:r>
              <a:rPr lang="tr-TR" sz="1100" dirty="0" smtClean="0"/>
              <a:t/>
            </a:r>
            <a:br>
              <a:rPr lang="tr-TR" sz="1100" dirty="0" smtClean="0"/>
            </a:br>
            <a:r>
              <a:rPr lang="tr-TR" sz="1100" dirty="0" smtClean="0"/>
              <a:t>11-) Yüzey üzerindeki hassas kaplama sebebiyle, tozlanmayı en aza indirmek için tiftiksiz, aşındırıcı olmayan (pamuklu veya benzer) bir bez ve alkolsüz , doğal, aşındırıcı olmayan temizleme solüsyonları veya cam temizleyici kullanın. Eğer ekranın hafif bir temizlikten fazlasına ihtiyacı varsa, su veya doğal deterjanı bol su ile yumuşatarak doğrudan yumuşak bir bezin üzerine uygulayın ve camı bu şekilde temizleyin.</a:t>
            </a:r>
            <a:br>
              <a:rPr lang="tr-TR" sz="1100" dirty="0" smtClean="0"/>
            </a:br>
            <a:r>
              <a:rPr lang="tr-TR" sz="1100" dirty="0" smtClean="0"/>
              <a:t/>
            </a:r>
            <a:br>
              <a:rPr lang="tr-TR" sz="1100" dirty="0" smtClean="0"/>
            </a:br>
            <a:r>
              <a:rPr lang="tr-TR" sz="1100" dirty="0" smtClean="0"/>
              <a:t>12-) Havalandırma boşluklarını kapatmayın ya da monitörü radyatör veya diğer ısı kaynaklarının yakınına yerleştirmeyin. Monitörün üzerine hiçbir şey koymayın.</a:t>
            </a:r>
            <a:br>
              <a:rPr lang="tr-TR" sz="1100" dirty="0" smtClean="0"/>
            </a:br>
            <a:r>
              <a:rPr lang="tr-TR" sz="1100" dirty="0" smtClean="0"/>
              <a:t/>
            </a:r>
            <a:br>
              <a:rPr lang="tr-TR" sz="1100" dirty="0" smtClean="0"/>
            </a:br>
            <a:endParaRPr lang="tr-TR" sz="11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Bilgisayar nedir</a:t>
            </a:r>
            <a:endParaRPr lang="tr-TR" dirty="0"/>
          </a:p>
        </p:txBody>
      </p:sp>
      <p:sp>
        <p:nvSpPr>
          <p:cNvPr id="3" name="2 İçerik Yer Tutucusu"/>
          <p:cNvSpPr>
            <a:spLocks noGrp="1"/>
          </p:cNvSpPr>
          <p:nvPr>
            <p:ph sz="quarter" idx="1"/>
          </p:nvPr>
        </p:nvSpPr>
        <p:spPr/>
        <p:txBody>
          <a:bodyPr>
            <a:normAutofit lnSpcReduction="10000"/>
          </a:bodyPr>
          <a:lstStyle/>
          <a:p>
            <a:endParaRPr lang="tr-TR" dirty="0" smtClean="0"/>
          </a:p>
          <a:p>
            <a:pPr>
              <a:buNone/>
            </a:pPr>
            <a:r>
              <a:rPr lang="tr-TR" dirty="0" smtClean="0"/>
              <a:t> </a:t>
            </a:r>
            <a:r>
              <a:rPr lang="tr-TR" b="1" dirty="0" smtClean="0"/>
              <a:t>Bilgisayar, kullanıcıdan aldığı verilerle mantıksal ve aritmetiksel işlemleri yapan; yaptığı işlemlerin sonucunu saklayabilen; sakladığı bilgilere istenildiğinde ulaşılabilen elektronik bir makinedir. </a:t>
            </a:r>
          </a:p>
          <a:p>
            <a:endParaRPr lang="tr-TR" dirty="0" smtClean="0"/>
          </a:p>
          <a:p>
            <a:pPr>
              <a:buNone/>
            </a:pPr>
            <a:r>
              <a:rPr lang="tr-TR" dirty="0" smtClean="0"/>
              <a:t> Bu işlemleri yaparken veriler girilir, işlenir, depolanabilir ve çıkışı alınabilir. Bilgisayar işlem yaparken çok hızlıdır (1 Saniyede 1 Milyar değişik toplama yapabilir), yorulmaz ve sıkılmaz. Bilgisayar programlanabilir. Bilgisayar kendi başına bir iş yapmaz. </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85720" y="2500306"/>
            <a:ext cx="1714512" cy="64294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INPUT UNIT</a:t>
            </a:r>
          </a:p>
          <a:p>
            <a:r>
              <a:rPr lang="tr-TR" dirty="0" smtClean="0"/>
              <a:t>(Girdi Birimi)</a:t>
            </a:r>
            <a:endParaRPr lang="tr-TR" dirty="0"/>
          </a:p>
        </p:txBody>
      </p:sp>
      <p:sp>
        <p:nvSpPr>
          <p:cNvPr id="5" name="4 Metin kutusu"/>
          <p:cNvSpPr txBox="1"/>
          <p:nvPr/>
        </p:nvSpPr>
        <p:spPr>
          <a:xfrm>
            <a:off x="2500298" y="1071546"/>
            <a:ext cx="3084499"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tr-TR" dirty="0" smtClean="0"/>
              <a:t>Ana Bellek (</a:t>
            </a:r>
            <a:r>
              <a:rPr lang="tr-TR" dirty="0" err="1" smtClean="0"/>
              <a:t>Main</a:t>
            </a:r>
            <a:r>
              <a:rPr lang="tr-TR" dirty="0" smtClean="0"/>
              <a:t> </a:t>
            </a:r>
            <a:r>
              <a:rPr lang="tr-TR" dirty="0" err="1" smtClean="0"/>
              <a:t>Memory</a:t>
            </a:r>
            <a:r>
              <a:rPr lang="tr-TR" dirty="0" smtClean="0"/>
              <a:t>)</a:t>
            </a:r>
            <a:endParaRPr lang="tr-TR" dirty="0"/>
          </a:p>
        </p:txBody>
      </p:sp>
      <p:cxnSp>
        <p:nvCxnSpPr>
          <p:cNvPr id="8" name="7 Düz Bağlayıcı"/>
          <p:cNvCxnSpPr/>
          <p:nvPr/>
        </p:nvCxnSpPr>
        <p:spPr>
          <a:xfrm>
            <a:off x="2571736" y="2500306"/>
            <a:ext cx="3286148" cy="1588"/>
          </a:xfrm>
          <a:prstGeom prst="line">
            <a:avLst/>
          </a:prstGeom>
        </p:spPr>
        <p:style>
          <a:lnRef idx="1">
            <a:schemeClr val="accent3"/>
          </a:lnRef>
          <a:fillRef idx="2">
            <a:schemeClr val="accent3"/>
          </a:fillRef>
          <a:effectRef idx="1">
            <a:schemeClr val="accent3"/>
          </a:effectRef>
          <a:fontRef idx="minor">
            <a:schemeClr val="dk1"/>
          </a:fontRef>
        </p:style>
      </p:cxnSp>
      <p:sp>
        <p:nvSpPr>
          <p:cNvPr id="9" name="8 Metin kutusu"/>
          <p:cNvSpPr txBox="1"/>
          <p:nvPr/>
        </p:nvSpPr>
        <p:spPr>
          <a:xfrm>
            <a:off x="3643306" y="1857364"/>
            <a:ext cx="976549" cy="52322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tr-TR" sz="2800" dirty="0" smtClean="0"/>
              <a:t>CPU</a:t>
            </a:r>
            <a:endParaRPr lang="tr-TR" sz="2800" dirty="0"/>
          </a:p>
        </p:txBody>
      </p:sp>
      <p:sp>
        <p:nvSpPr>
          <p:cNvPr id="10" name="9 Metin kutusu"/>
          <p:cNvSpPr txBox="1"/>
          <p:nvPr/>
        </p:nvSpPr>
        <p:spPr>
          <a:xfrm>
            <a:off x="2786050" y="2714620"/>
            <a:ext cx="2914580" cy="646331"/>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tr-TR" dirty="0" smtClean="0"/>
              <a:t>(</a:t>
            </a:r>
            <a:r>
              <a:rPr lang="tr-TR" dirty="0" err="1" smtClean="0"/>
              <a:t>Central</a:t>
            </a:r>
            <a:r>
              <a:rPr lang="tr-TR" dirty="0" smtClean="0"/>
              <a:t> </a:t>
            </a:r>
            <a:r>
              <a:rPr lang="tr-TR" dirty="0" err="1" smtClean="0"/>
              <a:t>Processing</a:t>
            </a:r>
            <a:r>
              <a:rPr lang="tr-TR" dirty="0" smtClean="0"/>
              <a:t> </a:t>
            </a:r>
            <a:r>
              <a:rPr lang="tr-TR" dirty="0" err="1" smtClean="0"/>
              <a:t>Unit</a:t>
            </a:r>
            <a:r>
              <a:rPr lang="tr-TR" dirty="0" smtClean="0"/>
              <a:t>)</a:t>
            </a:r>
          </a:p>
          <a:p>
            <a:r>
              <a:rPr lang="tr-TR" b="1" dirty="0" smtClean="0"/>
              <a:t>                 MIB</a:t>
            </a:r>
            <a:endParaRPr lang="tr-TR" dirty="0"/>
          </a:p>
        </p:txBody>
      </p:sp>
      <p:graphicFrame>
        <p:nvGraphicFramePr>
          <p:cNvPr id="11" name="10 Tablo"/>
          <p:cNvGraphicFramePr>
            <a:graphicFrameLocks noGrp="1"/>
          </p:cNvGraphicFramePr>
          <p:nvPr/>
        </p:nvGraphicFramePr>
        <p:xfrm>
          <a:off x="1643042" y="3500438"/>
          <a:ext cx="5357850" cy="365760"/>
        </p:xfrm>
        <a:graphic>
          <a:graphicData uri="http://schemas.openxmlformats.org/drawingml/2006/table">
            <a:tbl>
              <a:tblPr firstRow="1" bandRow="1">
                <a:tableStyleId>{0505E3EF-67EA-436B-97B2-0124C06EBD24}</a:tableStyleId>
              </a:tblPr>
              <a:tblGrid>
                <a:gridCol w="1785950"/>
                <a:gridCol w="1785950"/>
                <a:gridCol w="1785950"/>
              </a:tblGrid>
              <a:tr h="357190">
                <a:tc>
                  <a:txBody>
                    <a:bodyPr/>
                    <a:lstStyle/>
                    <a:p>
                      <a:r>
                        <a:rPr lang="tr-TR" dirty="0" err="1" smtClean="0"/>
                        <a:t>Logical</a:t>
                      </a:r>
                      <a:r>
                        <a:rPr lang="tr-TR" dirty="0" smtClean="0"/>
                        <a:t> </a:t>
                      </a:r>
                      <a:r>
                        <a:rPr lang="tr-TR" dirty="0" err="1" smtClean="0"/>
                        <a:t>Unit</a:t>
                      </a:r>
                      <a:endParaRPr lang="tr-TR" dirty="0"/>
                    </a:p>
                  </a:txBody>
                  <a:tcPr/>
                </a:tc>
                <a:tc>
                  <a:txBody>
                    <a:bodyPr/>
                    <a:lstStyle/>
                    <a:p>
                      <a:r>
                        <a:rPr lang="tr-TR" dirty="0" err="1" smtClean="0"/>
                        <a:t>Ctrl</a:t>
                      </a:r>
                      <a:r>
                        <a:rPr lang="tr-TR" dirty="0" smtClean="0"/>
                        <a:t>.</a:t>
                      </a:r>
                      <a:r>
                        <a:rPr lang="tr-TR" baseline="0" dirty="0" smtClean="0"/>
                        <a:t> </a:t>
                      </a:r>
                      <a:r>
                        <a:rPr lang="tr-TR" baseline="0" dirty="0" err="1" smtClean="0"/>
                        <a:t>Unit</a:t>
                      </a:r>
                      <a:endParaRPr lang="tr-TR" dirty="0"/>
                    </a:p>
                  </a:txBody>
                  <a:tcPr/>
                </a:tc>
                <a:tc>
                  <a:txBody>
                    <a:bodyPr/>
                    <a:lstStyle/>
                    <a:p>
                      <a:r>
                        <a:rPr lang="tr-TR" dirty="0" err="1" smtClean="0"/>
                        <a:t>Aritm</a:t>
                      </a:r>
                      <a:r>
                        <a:rPr lang="tr-TR" dirty="0" smtClean="0"/>
                        <a:t>.</a:t>
                      </a:r>
                      <a:r>
                        <a:rPr lang="tr-TR" baseline="0" dirty="0" smtClean="0"/>
                        <a:t> </a:t>
                      </a:r>
                      <a:r>
                        <a:rPr lang="tr-TR" baseline="0" dirty="0" err="1" smtClean="0"/>
                        <a:t>Unit</a:t>
                      </a:r>
                      <a:endParaRPr lang="tr-TR" dirty="0"/>
                    </a:p>
                  </a:txBody>
                  <a:tcPr/>
                </a:tc>
              </a:tr>
            </a:tbl>
          </a:graphicData>
        </a:graphic>
      </p:graphicFrame>
      <p:sp>
        <p:nvSpPr>
          <p:cNvPr id="12" name="11 Metin kutusu"/>
          <p:cNvSpPr txBox="1"/>
          <p:nvPr/>
        </p:nvSpPr>
        <p:spPr>
          <a:xfrm>
            <a:off x="2857488" y="4143380"/>
            <a:ext cx="2977097" cy="646331"/>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tr-TR" dirty="0" smtClean="0"/>
              <a:t>    </a:t>
            </a:r>
            <a:r>
              <a:rPr lang="tr-TR" dirty="0" err="1" smtClean="0"/>
              <a:t>Auxellary</a:t>
            </a:r>
            <a:r>
              <a:rPr lang="tr-TR" dirty="0" smtClean="0"/>
              <a:t> </a:t>
            </a:r>
            <a:r>
              <a:rPr lang="tr-TR" dirty="0" err="1" smtClean="0"/>
              <a:t>Memory</a:t>
            </a:r>
            <a:endParaRPr lang="tr-TR" dirty="0" smtClean="0"/>
          </a:p>
          <a:p>
            <a:r>
              <a:rPr lang="tr-TR" dirty="0" smtClean="0"/>
              <a:t>(Yan/</a:t>
            </a:r>
            <a:r>
              <a:rPr lang="tr-TR" dirty="0" err="1" smtClean="0"/>
              <a:t>Dıs</a:t>
            </a:r>
            <a:r>
              <a:rPr lang="tr-TR" dirty="0" smtClean="0"/>
              <a:t>/Yardımcı Bellek)</a:t>
            </a:r>
            <a:endParaRPr lang="tr-TR" dirty="0"/>
          </a:p>
        </p:txBody>
      </p:sp>
      <p:sp>
        <p:nvSpPr>
          <p:cNvPr id="13" name="12 Metin kutusu"/>
          <p:cNvSpPr txBox="1"/>
          <p:nvPr/>
        </p:nvSpPr>
        <p:spPr>
          <a:xfrm>
            <a:off x="6786578" y="2571744"/>
            <a:ext cx="1928826"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dirty="0" smtClean="0"/>
              <a:t>OUTPUT UNIT</a:t>
            </a:r>
          </a:p>
          <a:p>
            <a:r>
              <a:rPr lang="tr-TR" dirty="0" smtClean="0"/>
              <a:t>(Çıktı Birimi)</a:t>
            </a:r>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17 Tablo"/>
          <p:cNvGraphicFramePr>
            <a:graphicFrameLocks noGrp="1"/>
          </p:cNvGraphicFramePr>
          <p:nvPr/>
        </p:nvGraphicFramePr>
        <p:xfrm>
          <a:off x="1500166" y="857232"/>
          <a:ext cx="6096000" cy="2225040"/>
        </p:xfrm>
        <a:graphic>
          <a:graphicData uri="http://schemas.openxmlformats.org/drawingml/2006/table">
            <a:tbl>
              <a:tblPr firstRow="1" bandRow="1">
                <a:tableStyleId>{5C22544A-7EE6-4342-B048-85BDC9FD1C3A}</a:tableStyleId>
              </a:tblPr>
              <a:tblGrid>
                <a:gridCol w="3048000"/>
                <a:gridCol w="3048000"/>
              </a:tblGrid>
              <a:tr h="370840">
                <a:tc gridSpan="2">
                  <a:txBody>
                    <a:bodyPr/>
                    <a:lstStyle/>
                    <a:p>
                      <a:pPr algn="ctr"/>
                      <a:r>
                        <a:rPr lang="tr-TR" dirty="0" smtClean="0"/>
                        <a:t>ÖLÇÜ</a:t>
                      </a:r>
                      <a:r>
                        <a:rPr lang="tr-TR" baseline="0" dirty="0" smtClean="0"/>
                        <a:t> BİRİMLERİ</a:t>
                      </a:r>
                      <a:endParaRPr lang="tr-TR" dirty="0"/>
                    </a:p>
                  </a:txBody>
                  <a:tcPr/>
                </a:tc>
                <a:tc hMerge="1">
                  <a:txBody>
                    <a:bodyPr/>
                    <a:lstStyle/>
                    <a:p>
                      <a:endParaRPr lang="tr-TR" dirty="0"/>
                    </a:p>
                  </a:txBody>
                  <a:tcPr/>
                </a:tc>
              </a:tr>
              <a:tr h="370840">
                <a:tc>
                  <a:txBody>
                    <a:bodyPr/>
                    <a:lstStyle/>
                    <a:p>
                      <a:r>
                        <a:rPr lang="tr-TR" dirty="0" smtClean="0"/>
                        <a:t>8 BİT</a:t>
                      </a:r>
                      <a:endParaRPr lang="tr-TR" dirty="0"/>
                    </a:p>
                  </a:txBody>
                  <a:tcPr/>
                </a:tc>
                <a:tc>
                  <a:txBody>
                    <a:bodyPr/>
                    <a:lstStyle/>
                    <a:p>
                      <a:r>
                        <a:rPr lang="tr-TR" dirty="0" smtClean="0"/>
                        <a:t>1 BYTE(B)</a:t>
                      </a:r>
                      <a:endParaRPr lang="tr-TR" dirty="0"/>
                    </a:p>
                  </a:txBody>
                  <a:tcPr/>
                </a:tc>
              </a:tr>
              <a:tr h="370840">
                <a:tc>
                  <a:txBody>
                    <a:bodyPr/>
                    <a:lstStyle/>
                    <a:p>
                      <a:r>
                        <a:rPr lang="tr-TR" dirty="0" smtClean="0"/>
                        <a:t>1024</a:t>
                      </a:r>
                      <a:r>
                        <a:rPr lang="tr-TR" baseline="0" dirty="0" smtClean="0"/>
                        <a:t> BYTE</a:t>
                      </a:r>
                      <a:endParaRPr lang="tr-TR" dirty="0"/>
                    </a:p>
                  </a:txBody>
                  <a:tcPr/>
                </a:tc>
                <a:tc>
                  <a:txBody>
                    <a:bodyPr/>
                    <a:lstStyle/>
                    <a:p>
                      <a:r>
                        <a:rPr lang="tr-TR" dirty="0" smtClean="0"/>
                        <a:t>1 KILOBYTE(KB)</a:t>
                      </a:r>
                      <a:endParaRPr lang="tr-TR" dirty="0"/>
                    </a:p>
                  </a:txBody>
                  <a:tcPr/>
                </a:tc>
              </a:tr>
              <a:tr h="370840">
                <a:tc>
                  <a:txBody>
                    <a:bodyPr/>
                    <a:lstStyle/>
                    <a:p>
                      <a:r>
                        <a:rPr lang="tr-TR" dirty="0" smtClean="0"/>
                        <a:t>1024 KILOBYTE</a:t>
                      </a:r>
                      <a:endParaRPr lang="tr-TR" dirty="0"/>
                    </a:p>
                  </a:txBody>
                  <a:tcPr/>
                </a:tc>
                <a:tc>
                  <a:txBody>
                    <a:bodyPr/>
                    <a:lstStyle/>
                    <a:p>
                      <a:r>
                        <a:rPr lang="tr-TR" dirty="0" smtClean="0"/>
                        <a:t>1 MEGABYTE(MB)</a:t>
                      </a:r>
                      <a:endParaRPr lang="tr-TR" dirty="0"/>
                    </a:p>
                  </a:txBody>
                  <a:tcPr/>
                </a:tc>
              </a:tr>
              <a:tr h="370840">
                <a:tc>
                  <a:txBody>
                    <a:bodyPr/>
                    <a:lstStyle/>
                    <a:p>
                      <a:r>
                        <a:rPr lang="tr-TR" dirty="0" smtClean="0"/>
                        <a:t>1024 MEGABYTE</a:t>
                      </a:r>
                      <a:endParaRPr lang="tr-TR" dirty="0"/>
                    </a:p>
                  </a:txBody>
                  <a:tcPr/>
                </a:tc>
                <a:tc>
                  <a:txBody>
                    <a:bodyPr/>
                    <a:lstStyle/>
                    <a:p>
                      <a:r>
                        <a:rPr lang="tr-TR" dirty="0" smtClean="0"/>
                        <a:t>1 GİGABYTE(GB)</a:t>
                      </a:r>
                      <a:endParaRPr lang="tr-TR" dirty="0"/>
                    </a:p>
                  </a:txBody>
                  <a:tcPr/>
                </a:tc>
              </a:tr>
              <a:tr h="370840">
                <a:tc>
                  <a:txBody>
                    <a:bodyPr/>
                    <a:lstStyle/>
                    <a:p>
                      <a:r>
                        <a:rPr lang="tr-TR" dirty="0" smtClean="0"/>
                        <a:t>1024 GİGABYTE</a:t>
                      </a:r>
                      <a:endParaRPr lang="tr-TR" dirty="0"/>
                    </a:p>
                  </a:txBody>
                  <a:tcPr/>
                </a:tc>
                <a:tc>
                  <a:txBody>
                    <a:bodyPr/>
                    <a:lstStyle/>
                    <a:p>
                      <a:r>
                        <a:rPr lang="tr-TR" dirty="0" smtClean="0"/>
                        <a:t>1 TERABYTE(TB)</a:t>
                      </a:r>
                      <a:endParaRPr lang="tr-TR" dirty="0"/>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Oval"/>
          <p:cNvSpPr/>
          <p:nvPr/>
        </p:nvSpPr>
        <p:spPr>
          <a:xfrm rot="2226233">
            <a:off x="1430900" y="1214551"/>
            <a:ext cx="2500330" cy="321471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dirty="0" smtClean="0"/>
              <a:t>BİLGİSAYAR </a:t>
            </a:r>
          </a:p>
          <a:p>
            <a:pPr algn="ctr"/>
            <a:r>
              <a:rPr lang="tr-TR" dirty="0" smtClean="0"/>
              <a:t>DONANIMI</a:t>
            </a:r>
            <a:endParaRPr lang="tr-TR" dirty="0"/>
          </a:p>
        </p:txBody>
      </p:sp>
      <p:sp>
        <p:nvSpPr>
          <p:cNvPr id="5" name="4 Oval"/>
          <p:cNvSpPr/>
          <p:nvPr/>
        </p:nvSpPr>
        <p:spPr>
          <a:xfrm rot="19820154">
            <a:off x="4417841" y="1336737"/>
            <a:ext cx="2500330" cy="3214710"/>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r"/>
            <a:r>
              <a:rPr lang="tr-TR" dirty="0" smtClean="0"/>
              <a:t>BİLGİSAYAR </a:t>
            </a:r>
          </a:p>
          <a:p>
            <a:pPr algn="ctr"/>
            <a:r>
              <a:rPr lang="tr-TR" dirty="0" smtClean="0"/>
              <a:t>YAZILIMI</a:t>
            </a:r>
            <a:endParaRPr lang="tr-TR" dirty="0"/>
          </a:p>
        </p:txBody>
      </p:sp>
      <p:cxnSp>
        <p:nvCxnSpPr>
          <p:cNvPr id="7" name="6 Dirsek Bağlayıcısı"/>
          <p:cNvCxnSpPr/>
          <p:nvPr/>
        </p:nvCxnSpPr>
        <p:spPr>
          <a:xfrm>
            <a:off x="5429256" y="4429132"/>
            <a:ext cx="1214446" cy="92869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8" name="7 Metin kutusu"/>
          <p:cNvSpPr txBox="1"/>
          <p:nvPr/>
        </p:nvSpPr>
        <p:spPr>
          <a:xfrm>
            <a:off x="6357950" y="5429264"/>
            <a:ext cx="2476960" cy="923330"/>
          </a:xfrm>
          <a:prstGeom prst="rect">
            <a:avLst/>
          </a:prstGeom>
          <a:noFill/>
        </p:spPr>
        <p:txBody>
          <a:bodyPr wrap="none" rtlCol="0">
            <a:spAutoFit/>
          </a:bodyPr>
          <a:lstStyle/>
          <a:p>
            <a:r>
              <a:rPr lang="tr-TR" dirty="0" smtClean="0"/>
              <a:t>-</a:t>
            </a:r>
            <a:r>
              <a:rPr lang="tr-TR" dirty="0" smtClean="0">
                <a:solidFill>
                  <a:srgbClr val="FF0000"/>
                </a:solidFill>
              </a:rPr>
              <a:t>İşletim Sistemleri</a:t>
            </a:r>
          </a:p>
          <a:p>
            <a:r>
              <a:rPr lang="tr-TR" dirty="0" smtClean="0">
                <a:solidFill>
                  <a:srgbClr val="FF0000"/>
                </a:solidFill>
              </a:rPr>
              <a:t>-Paket Programlar</a:t>
            </a:r>
          </a:p>
          <a:p>
            <a:r>
              <a:rPr lang="tr-TR" dirty="0" smtClean="0">
                <a:solidFill>
                  <a:srgbClr val="FF0000"/>
                </a:solidFill>
              </a:rPr>
              <a:t>-Programlama Dilleri</a:t>
            </a:r>
            <a:endParaRPr lang="tr-TR" dirty="0">
              <a:solidFill>
                <a:srgbClr val="FF0000"/>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399</TotalTime>
  <Words>1562</Words>
  <PresentationFormat>Ekran Gösterisi (4:3)</PresentationFormat>
  <Paragraphs>280</Paragraphs>
  <Slides>37</Slides>
  <Notes>0</Notes>
  <HiddenSlides>0</HiddenSlides>
  <MMClips>0</MMClips>
  <ScaleCrop>false</ScaleCrop>
  <HeadingPairs>
    <vt:vector size="4" baseType="variant">
      <vt:variant>
        <vt:lpstr>Tema</vt:lpstr>
      </vt:variant>
      <vt:variant>
        <vt:i4>1</vt:i4>
      </vt:variant>
      <vt:variant>
        <vt:lpstr>Slayt Başlıkları</vt:lpstr>
      </vt:variant>
      <vt:variant>
        <vt:i4>37</vt:i4>
      </vt:variant>
    </vt:vector>
  </HeadingPairs>
  <TitlesOfParts>
    <vt:vector size="38" baseType="lpstr">
      <vt:lpstr>Cumba</vt:lpstr>
      <vt:lpstr>Bilgisayar işletmenliği</vt:lpstr>
      <vt:lpstr>Bilgisayar ve sağlik</vt:lpstr>
      <vt:lpstr>Slayt 3</vt:lpstr>
      <vt:lpstr>Slayt 4</vt:lpstr>
      <vt:lpstr>Slayt 5</vt:lpstr>
      <vt:lpstr>Bilgisayar nedir</vt:lpstr>
      <vt:lpstr>Slayt 7</vt:lpstr>
      <vt:lpstr>Slayt 8</vt:lpstr>
      <vt:lpstr>Slayt 9</vt:lpstr>
      <vt:lpstr>GİRDİ VE ÇIKTI BİRİMLERİ</vt:lpstr>
      <vt:lpstr>Merkezi işlem birimi</vt:lpstr>
      <vt:lpstr>Ana bellek (Main Memory)</vt:lpstr>
      <vt:lpstr>Yan-diş yardımcı bellek </vt:lpstr>
      <vt:lpstr>Slayt 14</vt:lpstr>
      <vt:lpstr>Cıktı bırımlerı</vt:lpstr>
      <vt:lpstr>Yazıcı Türleri</vt:lpstr>
      <vt:lpstr>Çızıcı</vt:lpstr>
      <vt:lpstr>Dosya(file-kütük) kavrami</vt:lpstr>
      <vt:lpstr>Slayt 19</vt:lpstr>
      <vt:lpstr>Slayt 20</vt:lpstr>
      <vt:lpstr>Klasör (folder) kavramı</vt:lpstr>
      <vt:lpstr>İşletim sistemi nedir?</vt:lpstr>
      <vt:lpstr>Slayt 23</vt:lpstr>
      <vt:lpstr>Slayt 24</vt:lpstr>
      <vt:lpstr>Slayt 25</vt:lpstr>
      <vt:lpstr>Slayt 26</vt:lpstr>
      <vt:lpstr>Slayt 27</vt:lpstr>
      <vt:lpstr>Slayt 28</vt:lpstr>
      <vt:lpstr>Masaüstü sağ tuş seçenekleri</vt:lpstr>
      <vt:lpstr>Slayt 30</vt:lpstr>
      <vt:lpstr>Slayt 31</vt:lpstr>
      <vt:lpstr>MASAÜSTÜNDE KISAYOL OLUSTURMA </vt:lpstr>
      <vt:lpstr>BAŞLAT MENÜSÜNDE KISAYOL   OLUSTURMA </vt:lpstr>
      <vt:lpstr>KES – KOPYALA – YAPISTIR KULLANIMI </vt:lpstr>
      <vt:lpstr>Slayt 35</vt:lpstr>
      <vt:lpstr>Slayt 36</vt:lpstr>
      <vt:lpstr>Slayt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Bilgisayara Giriş</dc:title>
  <cp:lastModifiedBy>BILGISAYAR</cp:lastModifiedBy>
  <cp:revision>29</cp:revision>
  <dcterms:modified xsi:type="dcterms:W3CDTF">2012-09-03T15:54:21Z</dcterms:modified>
</cp:coreProperties>
</file>