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65" r:id="rId7"/>
    <p:sldId id="266" r:id="rId8"/>
    <p:sldId id="268" r:id="rId9"/>
    <p:sldId id="278" r:id="rId10"/>
    <p:sldId id="279" r:id="rId11"/>
    <p:sldId id="280" r:id="rId12"/>
    <p:sldId id="283" r:id="rId13"/>
    <p:sldId id="284" r:id="rId14"/>
    <p:sldId id="264" r:id="rId15"/>
    <p:sldId id="272" r:id="rId16"/>
    <p:sldId id="273" r:id="rId17"/>
    <p:sldId id="274" r:id="rId18"/>
    <p:sldId id="275" r:id="rId19"/>
    <p:sldId id="271" r:id="rId20"/>
    <p:sldId id="276" r:id="rId21"/>
    <p:sldId id="261" r:id="rId22"/>
    <p:sldId id="281" r:id="rId23"/>
    <p:sldId id="28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2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9A86-65A0-4F96-948F-4545A7BEEC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B4FCDF31-8BF9-4DFF-9809-511C405C4008}">
      <dgm:prSet phldrT="[Metin]"/>
      <dgm:spPr/>
      <dgm:t>
        <a:bodyPr/>
        <a:lstStyle/>
        <a:p>
          <a:r>
            <a:rPr lang="tr-TR" dirty="0" smtClean="0"/>
            <a:t>Görev tanımı: </a:t>
          </a:r>
        </a:p>
        <a:p>
          <a:r>
            <a:rPr lang="tr-TR" dirty="0" smtClean="0"/>
            <a:t>GT.12 Öğrenci Danışmanlığı Tanımı</a:t>
          </a:r>
        </a:p>
        <a:p>
          <a:r>
            <a:rPr lang="tr-TR" dirty="0" smtClean="0"/>
            <a:t>GT.36 Satın alma Memuru Tanımı</a:t>
          </a:r>
          <a:endParaRPr lang="tr-TR" dirty="0"/>
        </a:p>
      </dgm:t>
    </dgm:pt>
    <dgm:pt modelId="{0602F3F9-D4A3-472C-8679-B69B6C00335E}" type="parTrans" cxnId="{D129B19B-8026-47EA-B9DB-BD976550E96A}">
      <dgm:prSet/>
      <dgm:spPr/>
      <dgm:t>
        <a:bodyPr/>
        <a:lstStyle/>
        <a:p>
          <a:endParaRPr lang="tr-TR"/>
        </a:p>
      </dgm:t>
    </dgm:pt>
    <dgm:pt modelId="{19A0169A-589E-4DE6-B900-3CB83576A5FE}" type="sibTrans" cxnId="{D129B19B-8026-47EA-B9DB-BD976550E96A}">
      <dgm:prSet/>
      <dgm:spPr/>
      <dgm:t>
        <a:bodyPr/>
        <a:lstStyle/>
        <a:p>
          <a:endParaRPr lang="tr-TR"/>
        </a:p>
      </dgm:t>
    </dgm:pt>
    <dgm:pt modelId="{EF9D323E-1815-4F09-B063-721AAFCDB53F}">
      <dgm:prSet phldrT="[Metin]"/>
      <dgm:spPr/>
      <dgm:t>
        <a:bodyPr/>
        <a:lstStyle/>
        <a:p>
          <a:r>
            <a:rPr lang="tr-TR" dirty="0" smtClean="0"/>
            <a:t>Prosedür: </a:t>
          </a:r>
        </a:p>
        <a:p>
          <a:r>
            <a:rPr lang="tr-TR" dirty="0" smtClean="0"/>
            <a:t>Yönetsel İşler Prosedürü</a:t>
          </a:r>
          <a:endParaRPr lang="tr-TR" dirty="0"/>
        </a:p>
      </dgm:t>
    </dgm:pt>
    <dgm:pt modelId="{EB39E645-4DA0-444C-A0B1-FE7187DB02AA}" type="parTrans" cxnId="{81B277C8-3273-4AD6-A390-E7E35923A63F}">
      <dgm:prSet/>
      <dgm:spPr/>
      <dgm:t>
        <a:bodyPr/>
        <a:lstStyle/>
        <a:p>
          <a:endParaRPr lang="tr-TR"/>
        </a:p>
      </dgm:t>
    </dgm:pt>
    <dgm:pt modelId="{E26604DF-CC9B-450E-BBBF-4FB878B7D8EE}" type="sibTrans" cxnId="{81B277C8-3273-4AD6-A390-E7E35923A63F}">
      <dgm:prSet/>
      <dgm:spPr/>
      <dgm:t>
        <a:bodyPr/>
        <a:lstStyle/>
        <a:p>
          <a:endParaRPr lang="tr-TR"/>
        </a:p>
      </dgm:t>
    </dgm:pt>
    <dgm:pt modelId="{1C96BE9D-9FD8-4C5C-886C-BB202299E27B}">
      <dgm:prSet phldrT="[Metin]"/>
      <dgm:spPr/>
      <dgm:t>
        <a:bodyPr/>
        <a:lstStyle/>
        <a:p>
          <a:r>
            <a:rPr lang="tr-TR" dirty="0" smtClean="0"/>
            <a:t>Talimat:</a:t>
          </a:r>
        </a:p>
        <a:p>
          <a:r>
            <a:rPr lang="tr-TR" dirty="0" smtClean="0"/>
            <a:t>Öğrenci İşleri Talimatı</a:t>
          </a:r>
          <a:endParaRPr lang="tr-TR" dirty="0"/>
        </a:p>
      </dgm:t>
    </dgm:pt>
    <dgm:pt modelId="{E3BDC664-A6A0-43B3-961C-6FF7C86FDFEF}" type="parTrans" cxnId="{06991206-A83F-4305-AA00-BEC1EEE3FBE6}">
      <dgm:prSet/>
      <dgm:spPr/>
      <dgm:t>
        <a:bodyPr/>
        <a:lstStyle/>
        <a:p>
          <a:endParaRPr lang="tr-TR"/>
        </a:p>
      </dgm:t>
    </dgm:pt>
    <dgm:pt modelId="{E98C8A17-7DE4-48A7-84AF-A39EEC0C31BA}" type="sibTrans" cxnId="{06991206-A83F-4305-AA00-BEC1EEE3FBE6}">
      <dgm:prSet/>
      <dgm:spPr/>
      <dgm:t>
        <a:bodyPr/>
        <a:lstStyle/>
        <a:p>
          <a:endParaRPr lang="tr-TR"/>
        </a:p>
      </dgm:t>
    </dgm:pt>
    <dgm:pt modelId="{00DD7B89-588D-40F0-A758-237672FAD70B}" type="pres">
      <dgm:prSet presAssocID="{4F019A86-65A0-4F96-948F-4545A7BEECB3}" presName="linear" presStyleCnt="0">
        <dgm:presLayoutVars>
          <dgm:dir/>
          <dgm:animLvl val="lvl"/>
          <dgm:resizeHandles val="exact"/>
        </dgm:presLayoutVars>
      </dgm:prSet>
      <dgm:spPr/>
      <dgm:t>
        <a:bodyPr/>
        <a:lstStyle/>
        <a:p>
          <a:endParaRPr lang="tr-TR"/>
        </a:p>
      </dgm:t>
    </dgm:pt>
    <dgm:pt modelId="{C0CA1751-8B8F-4175-82EF-FB2C82705D3E}" type="pres">
      <dgm:prSet presAssocID="{B4FCDF31-8BF9-4DFF-9809-511C405C4008}" presName="parentLin" presStyleCnt="0"/>
      <dgm:spPr/>
    </dgm:pt>
    <dgm:pt modelId="{ADEE27E4-7ACD-4E6E-9602-69BF64741E8F}" type="pres">
      <dgm:prSet presAssocID="{B4FCDF31-8BF9-4DFF-9809-511C405C4008}" presName="parentLeftMargin" presStyleLbl="node1" presStyleIdx="0" presStyleCnt="3"/>
      <dgm:spPr/>
      <dgm:t>
        <a:bodyPr/>
        <a:lstStyle/>
        <a:p>
          <a:endParaRPr lang="tr-TR"/>
        </a:p>
      </dgm:t>
    </dgm:pt>
    <dgm:pt modelId="{E796196B-7C95-4C2F-BB66-D552696E6298}" type="pres">
      <dgm:prSet presAssocID="{B4FCDF31-8BF9-4DFF-9809-511C405C4008}" presName="parentText" presStyleLbl="node1" presStyleIdx="0" presStyleCnt="3" custScaleY="215614" custLinFactX="22346" custLinFactNeighborX="100000">
        <dgm:presLayoutVars>
          <dgm:chMax val="0"/>
          <dgm:bulletEnabled val="1"/>
        </dgm:presLayoutVars>
      </dgm:prSet>
      <dgm:spPr/>
      <dgm:t>
        <a:bodyPr/>
        <a:lstStyle/>
        <a:p>
          <a:endParaRPr lang="tr-TR"/>
        </a:p>
      </dgm:t>
    </dgm:pt>
    <dgm:pt modelId="{388613CE-1777-49CA-A078-238BDA8F3F28}" type="pres">
      <dgm:prSet presAssocID="{B4FCDF31-8BF9-4DFF-9809-511C405C4008}" presName="negativeSpace" presStyleCnt="0"/>
      <dgm:spPr/>
    </dgm:pt>
    <dgm:pt modelId="{AB433C84-2A6D-4973-A1B6-6FFFB978E7FA}" type="pres">
      <dgm:prSet presAssocID="{B4FCDF31-8BF9-4DFF-9809-511C405C4008}" presName="childText" presStyleLbl="conFgAcc1" presStyleIdx="0" presStyleCnt="3">
        <dgm:presLayoutVars>
          <dgm:bulletEnabled val="1"/>
        </dgm:presLayoutVars>
      </dgm:prSet>
      <dgm:spPr/>
    </dgm:pt>
    <dgm:pt modelId="{AAB5C218-C4C4-41BA-914D-B5C522A098AC}" type="pres">
      <dgm:prSet presAssocID="{19A0169A-589E-4DE6-B900-3CB83576A5FE}" presName="spaceBetweenRectangles" presStyleCnt="0"/>
      <dgm:spPr/>
    </dgm:pt>
    <dgm:pt modelId="{EFEBEF4A-186D-45D2-9070-B1EADD6EF7CF}" type="pres">
      <dgm:prSet presAssocID="{EF9D323E-1815-4F09-B063-721AAFCDB53F}" presName="parentLin" presStyleCnt="0"/>
      <dgm:spPr/>
    </dgm:pt>
    <dgm:pt modelId="{24652D6D-379C-453D-9774-EC2A365D7E1E}" type="pres">
      <dgm:prSet presAssocID="{EF9D323E-1815-4F09-B063-721AAFCDB53F}" presName="parentLeftMargin" presStyleLbl="node1" presStyleIdx="0" presStyleCnt="3"/>
      <dgm:spPr/>
      <dgm:t>
        <a:bodyPr/>
        <a:lstStyle/>
        <a:p>
          <a:endParaRPr lang="tr-TR"/>
        </a:p>
      </dgm:t>
    </dgm:pt>
    <dgm:pt modelId="{060FBDDA-E135-442C-8AE6-661D87433176}" type="pres">
      <dgm:prSet presAssocID="{EF9D323E-1815-4F09-B063-721AAFCDB53F}" presName="parentText" presStyleLbl="node1" presStyleIdx="1" presStyleCnt="3" custScaleY="150686" custLinFactX="22346" custLinFactNeighborX="100000">
        <dgm:presLayoutVars>
          <dgm:chMax val="0"/>
          <dgm:bulletEnabled val="1"/>
        </dgm:presLayoutVars>
      </dgm:prSet>
      <dgm:spPr/>
      <dgm:t>
        <a:bodyPr/>
        <a:lstStyle/>
        <a:p>
          <a:endParaRPr lang="tr-TR"/>
        </a:p>
      </dgm:t>
    </dgm:pt>
    <dgm:pt modelId="{E3856A09-C938-4B72-B3FD-9251569A28AC}" type="pres">
      <dgm:prSet presAssocID="{EF9D323E-1815-4F09-B063-721AAFCDB53F}" presName="negativeSpace" presStyleCnt="0"/>
      <dgm:spPr/>
    </dgm:pt>
    <dgm:pt modelId="{536D2F7A-7AE0-4962-99C2-FD19C72FC5D0}" type="pres">
      <dgm:prSet presAssocID="{EF9D323E-1815-4F09-B063-721AAFCDB53F}" presName="childText" presStyleLbl="conFgAcc1" presStyleIdx="1" presStyleCnt="3">
        <dgm:presLayoutVars>
          <dgm:bulletEnabled val="1"/>
        </dgm:presLayoutVars>
      </dgm:prSet>
      <dgm:spPr/>
    </dgm:pt>
    <dgm:pt modelId="{33C6B546-E2E8-4989-9ACD-9582AE1F1692}" type="pres">
      <dgm:prSet presAssocID="{E26604DF-CC9B-450E-BBBF-4FB878B7D8EE}" presName="spaceBetweenRectangles" presStyleCnt="0"/>
      <dgm:spPr/>
    </dgm:pt>
    <dgm:pt modelId="{024B03EA-8E6B-4877-83B1-6CBBE0013824}" type="pres">
      <dgm:prSet presAssocID="{1C96BE9D-9FD8-4C5C-886C-BB202299E27B}" presName="parentLin" presStyleCnt="0"/>
      <dgm:spPr/>
    </dgm:pt>
    <dgm:pt modelId="{8564B27B-901A-44A4-AAAB-411A5639DF8D}" type="pres">
      <dgm:prSet presAssocID="{1C96BE9D-9FD8-4C5C-886C-BB202299E27B}" presName="parentLeftMargin" presStyleLbl="node1" presStyleIdx="1" presStyleCnt="3"/>
      <dgm:spPr/>
      <dgm:t>
        <a:bodyPr/>
        <a:lstStyle/>
        <a:p>
          <a:endParaRPr lang="tr-TR"/>
        </a:p>
      </dgm:t>
    </dgm:pt>
    <dgm:pt modelId="{76C2E453-87C3-41DE-A601-7E8A5602C5FF}" type="pres">
      <dgm:prSet presAssocID="{1C96BE9D-9FD8-4C5C-886C-BB202299E27B}" presName="parentText" presStyleLbl="node1" presStyleIdx="2" presStyleCnt="3" custScaleY="159182" custLinFactX="22346" custLinFactNeighborX="100000">
        <dgm:presLayoutVars>
          <dgm:chMax val="0"/>
          <dgm:bulletEnabled val="1"/>
        </dgm:presLayoutVars>
      </dgm:prSet>
      <dgm:spPr/>
      <dgm:t>
        <a:bodyPr/>
        <a:lstStyle/>
        <a:p>
          <a:endParaRPr lang="tr-TR"/>
        </a:p>
      </dgm:t>
    </dgm:pt>
    <dgm:pt modelId="{1B78A5BC-40FA-42EC-8678-48EC2D435CA4}" type="pres">
      <dgm:prSet presAssocID="{1C96BE9D-9FD8-4C5C-886C-BB202299E27B}" presName="negativeSpace" presStyleCnt="0"/>
      <dgm:spPr/>
    </dgm:pt>
    <dgm:pt modelId="{018566B5-C4CD-49E5-9452-58F09B64286A}" type="pres">
      <dgm:prSet presAssocID="{1C96BE9D-9FD8-4C5C-886C-BB202299E27B}" presName="childText" presStyleLbl="conFgAcc1" presStyleIdx="2" presStyleCnt="3">
        <dgm:presLayoutVars>
          <dgm:bulletEnabled val="1"/>
        </dgm:presLayoutVars>
      </dgm:prSet>
      <dgm:spPr/>
    </dgm:pt>
  </dgm:ptLst>
  <dgm:cxnLst>
    <dgm:cxn modelId="{2E8160CF-B486-4BC9-825B-EA38CC8A483E}" type="presOf" srcId="{4F019A86-65A0-4F96-948F-4545A7BEECB3}" destId="{00DD7B89-588D-40F0-A758-237672FAD70B}" srcOrd="0" destOrd="0" presId="urn:microsoft.com/office/officeart/2005/8/layout/list1"/>
    <dgm:cxn modelId="{684E1C3F-499B-4FB1-B856-1F34E5BFB39B}" type="presOf" srcId="{1C96BE9D-9FD8-4C5C-886C-BB202299E27B}" destId="{8564B27B-901A-44A4-AAAB-411A5639DF8D}" srcOrd="0" destOrd="0" presId="urn:microsoft.com/office/officeart/2005/8/layout/list1"/>
    <dgm:cxn modelId="{81B277C8-3273-4AD6-A390-E7E35923A63F}" srcId="{4F019A86-65A0-4F96-948F-4545A7BEECB3}" destId="{EF9D323E-1815-4F09-B063-721AAFCDB53F}" srcOrd="1" destOrd="0" parTransId="{EB39E645-4DA0-444C-A0B1-FE7187DB02AA}" sibTransId="{E26604DF-CC9B-450E-BBBF-4FB878B7D8EE}"/>
    <dgm:cxn modelId="{C13F5B3C-029D-44CD-9569-822FEAEB1473}" type="presOf" srcId="{1C96BE9D-9FD8-4C5C-886C-BB202299E27B}" destId="{76C2E453-87C3-41DE-A601-7E8A5602C5FF}" srcOrd="1" destOrd="0" presId="urn:microsoft.com/office/officeart/2005/8/layout/list1"/>
    <dgm:cxn modelId="{06991206-A83F-4305-AA00-BEC1EEE3FBE6}" srcId="{4F019A86-65A0-4F96-948F-4545A7BEECB3}" destId="{1C96BE9D-9FD8-4C5C-886C-BB202299E27B}" srcOrd="2" destOrd="0" parTransId="{E3BDC664-A6A0-43B3-961C-6FF7C86FDFEF}" sibTransId="{E98C8A17-7DE4-48A7-84AF-A39EEC0C31BA}"/>
    <dgm:cxn modelId="{658451C9-DA6C-454B-B2FF-2300CE53A88E}" type="presOf" srcId="{EF9D323E-1815-4F09-B063-721AAFCDB53F}" destId="{24652D6D-379C-453D-9774-EC2A365D7E1E}" srcOrd="0" destOrd="0" presId="urn:microsoft.com/office/officeart/2005/8/layout/list1"/>
    <dgm:cxn modelId="{168E876F-070C-48DE-B756-42A76895E7E7}" type="presOf" srcId="{B4FCDF31-8BF9-4DFF-9809-511C405C4008}" destId="{ADEE27E4-7ACD-4E6E-9602-69BF64741E8F}" srcOrd="0" destOrd="0" presId="urn:microsoft.com/office/officeart/2005/8/layout/list1"/>
    <dgm:cxn modelId="{D129B19B-8026-47EA-B9DB-BD976550E96A}" srcId="{4F019A86-65A0-4F96-948F-4545A7BEECB3}" destId="{B4FCDF31-8BF9-4DFF-9809-511C405C4008}" srcOrd="0" destOrd="0" parTransId="{0602F3F9-D4A3-472C-8679-B69B6C00335E}" sibTransId="{19A0169A-589E-4DE6-B900-3CB83576A5FE}"/>
    <dgm:cxn modelId="{EEEB96C7-37B2-4AA2-9106-F4879FFC9659}" type="presOf" srcId="{EF9D323E-1815-4F09-B063-721AAFCDB53F}" destId="{060FBDDA-E135-442C-8AE6-661D87433176}" srcOrd="1" destOrd="0" presId="urn:microsoft.com/office/officeart/2005/8/layout/list1"/>
    <dgm:cxn modelId="{6BD9862B-F73E-41C2-B46C-ED742ED19E45}" type="presOf" srcId="{B4FCDF31-8BF9-4DFF-9809-511C405C4008}" destId="{E796196B-7C95-4C2F-BB66-D552696E6298}" srcOrd="1" destOrd="0" presId="urn:microsoft.com/office/officeart/2005/8/layout/list1"/>
    <dgm:cxn modelId="{106402BE-7905-49E5-A3CA-2324C2250606}" type="presParOf" srcId="{00DD7B89-588D-40F0-A758-237672FAD70B}" destId="{C0CA1751-8B8F-4175-82EF-FB2C82705D3E}" srcOrd="0" destOrd="0" presId="urn:microsoft.com/office/officeart/2005/8/layout/list1"/>
    <dgm:cxn modelId="{CEEA6CC9-A953-446E-AF38-A519B37367AF}" type="presParOf" srcId="{C0CA1751-8B8F-4175-82EF-FB2C82705D3E}" destId="{ADEE27E4-7ACD-4E6E-9602-69BF64741E8F}" srcOrd="0" destOrd="0" presId="urn:microsoft.com/office/officeart/2005/8/layout/list1"/>
    <dgm:cxn modelId="{3D372462-7186-4762-ABD1-D02B44E9C7F7}" type="presParOf" srcId="{C0CA1751-8B8F-4175-82EF-FB2C82705D3E}" destId="{E796196B-7C95-4C2F-BB66-D552696E6298}" srcOrd="1" destOrd="0" presId="urn:microsoft.com/office/officeart/2005/8/layout/list1"/>
    <dgm:cxn modelId="{BA480CFE-A766-4779-BCE9-482AC1F32732}" type="presParOf" srcId="{00DD7B89-588D-40F0-A758-237672FAD70B}" destId="{388613CE-1777-49CA-A078-238BDA8F3F28}" srcOrd="1" destOrd="0" presId="urn:microsoft.com/office/officeart/2005/8/layout/list1"/>
    <dgm:cxn modelId="{680334BF-11F5-46A1-B2F3-1D961314D250}" type="presParOf" srcId="{00DD7B89-588D-40F0-A758-237672FAD70B}" destId="{AB433C84-2A6D-4973-A1B6-6FFFB978E7FA}" srcOrd="2" destOrd="0" presId="urn:microsoft.com/office/officeart/2005/8/layout/list1"/>
    <dgm:cxn modelId="{AC5DA6F2-A5ED-46E5-9A11-9983B4A9EC80}" type="presParOf" srcId="{00DD7B89-588D-40F0-A758-237672FAD70B}" destId="{AAB5C218-C4C4-41BA-914D-B5C522A098AC}" srcOrd="3" destOrd="0" presId="urn:microsoft.com/office/officeart/2005/8/layout/list1"/>
    <dgm:cxn modelId="{042C840C-3FCB-43FE-993A-725E4837192E}" type="presParOf" srcId="{00DD7B89-588D-40F0-A758-237672FAD70B}" destId="{EFEBEF4A-186D-45D2-9070-B1EADD6EF7CF}" srcOrd="4" destOrd="0" presId="urn:microsoft.com/office/officeart/2005/8/layout/list1"/>
    <dgm:cxn modelId="{A1BF1D7B-8178-4413-8519-CF161584BEE9}" type="presParOf" srcId="{EFEBEF4A-186D-45D2-9070-B1EADD6EF7CF}" destId="{24652D6D-379C-453D-9774-EC2A365D7E1E}" srcOrd="0" destOrd="0" presId="urn:microsoft.com/office/officeart/2005/8/layout/list1"/>
    <dgm:cxn modelId="{9FA51BFE-05BA-4FC8-B0EA-676CD99F2151}" type="presParOf" srcId="{EFEBEF4A-186D-45D2-9070-B1EADD6EF7CF}" destId="{060FBDDA-E135-442C-8AE6-661D87433176}" srcOrd="1" destOrd="0" presId="urn:microsoft.com/office/officeart/2005/8/layout/list1"/>
    <dgm:cxn modelId="{C0923BB5-E64D-432B-9003-E50997FC16E8}" type="presParOf" srcId="{00DD7B89-588D-40F0-A758-237672FAD70B}" destId="{E3856A09-C938-4B72-B3FD-9251569A28AC}" srcOrd="5" destOrd="0" presId="urn:microsoft.com/office/officeart/2005/8/layout/list1"/>
    <dgm:cxn modelId="{FB7B6746-397B-4D98-A4F7-119D23A814BE}" type="presParOf" srcId="{00DD7B89-588D-40F0-A758-237672FAD70B}" destId="{536D2F7A-7AE0-4962-99C2-FD19C72FC5D0}" srcOrd="6" destOrd="0" presId="urn:microsoft.com/office/officeart/2005/8/layout/list1"/>
    <dgm:cxn modelId="{F30FD344-D995-4959-82C2-3F5B099C3D9F}" type="presParOf" srcId="{00DD7B89-588D-40F0-A758-237672FAD70B}" destId="{33C6B546-E2E8-4989-9ACD-9582AE1F1692}" srcOrd="7" destOrd="0" presId="urn:microsoft.com/office/officeart/2005/8/layout/list1"/>
    <dgm:cxn modelId="{380F6B2B-A1E1-45C9-97B8-375B0EE83B12}" type="presParOf" srcId="{00DD7B89-588D-40F0-A758-237672FAD70B}" destId="{024B03EA-8E6B-4877-83B1-6CBBE0013824}" srcOrd="8" destOrd="0" presId="urn:microsoft.com/office/officeart/2005/8/layout/list1"/>
    <dgm:cxn modelId="{C6C86066-D079-4589-952C-7EFB7CD5DEF7}" type="presParOf" srcId="{024B03EA-8E6B-4877-83B1-6CBBE0013824}" destId="{8564B27B-901A-44A4-AAAB-411A5639DF8D}" srcOrd="0" destOrd="0" presId="urn:microsoft.com/office/officeart/2005/8/layout/list1"/>
    <dgm:cxn modelId="{7CBA238D-6720-499E-A7BA-3E5DC4132548}" type="presParOf" srcId="{024B03EA-8E6B-4877-83B1-6CBBE0013824}" destId="{76C2E453-87C3-41DE-A601-7E8A5602C5FF}" srcOrd="1" destOrd="0" presId="urn:microsoft.com/office/officeart/2005/8/layout/list1"/>
    <dgm:cxn modelId="{74957CF1-CF6B-44A0-87DB-A1A4DF26865D}" type="presParOf" srcId="{00DD7B89-588D-40F0-A758-237672FAD70B}" destId="{1B78A5BC-40FA-42EC-8678-48EC2D435CA4}" srcOrd="9" destOrd="0" presId="urn:microsoft.com/office/officeart/2005/8/layout/list1"/>
    <dgm:cxn modelId="{83297227-EB6C-475B-A7C2-67A86965A216}" type="presParOf" srcId="{00DD7B89-588D-40F0-A758-237672FAD70B}" destId="{018566B5-C4CD-49E5-9452-58F09B64286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7265C-4052-4918-9DDE-5D2CD3F6E1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D5C7A42F-617E-4C70-8300-B6E581FCFD92}">
      <dgm:prSet phldrT="[Metin]" custT="1"/>
      <dgm:spPr/>
      <dgm:t>
        <a:bodyPr/>
        <a:lstStyle/>
        <a:p>
          <a:r>
            <a:rPr lang="tr-TR" sz="2400" dirty="0" smtClean="0"/>
            <a:t>Periyodik İç Eğitim </a:t>
          </a:r>
          <a:r>
            <a:rPr lang="tr-TR" sz="2400" dirty="0" smtClean="0">
              <a:latin typeface="Calibri"/>
              <a:cs typeface="Calibri"/>
            </a:rPr>
            <a:t>→ </a:t>
          </a:r>
          <a:r>
            <a:rPr lang="tr-TR" sz="2400" dirty="0" smtClean="0"/>
            <a:t>Müşteri Memnuniyeti</a:t>
          </a:r>
        </a:p>
      </dgm:t>
    </dgm:pt>
    <dgm:pt modelId="{F5DDAD1B-60CD-4C15-9DC9-5F17011A4E54}" type="parTrans" cxnId="{9D2B1720-FEE5-43CD-A786-418837611BEC}">
      <dgm:prSet/>
      <dgm:spPr/>
      <dgm:t>
        <a:bodyPr/>
        <a:lstStyle/>
        <a:p>
          <a:endParaRPr lang="tr-TR" sz="2400"/>
        </a:p>
      </dgm:t>
    </dgm:pt>
    <dgm:pt modelId="{E5BDAD5A-68C0-4FF2-BBF6-A857A7CDC249}" type="sibTrans" cxnId="{9D2B1720-FEE5-43CD-A786-418837611BEC}">
      <dgm:prSet/>
      <dgm:spPr/>
      <dgm:t>
        <a:bodyPr/>
        <a:lstStyle/>
        <a:p>
          <a:endParaRPr lang="tr-TR" sz="2400"/>
        </a:p>
      </dgm:t>
    </dgm:pt>
    <dgm:pt modelId="{DA2CF6A4-7741-4301-A59B-4DA2E0C3ABEB}">
      <dgm:prSet phldrT="[Metin]" custT="1"/>
      <dgm:spPr/>
      <dgm:t>
        <a:bodyPr/>
        <a:lstStyle/>
        <a:p>
          <a:r>
            <a:rPr lang="tr-TR" sz="2400" dirty="0" smtClean="0"/>
            <a:t>Standart Formlar </a:t>
          </a:r>
          <a:r>
            <a:rPr lang="tr-TR" sz="2400" dirty="0" smtClean="0">
              <a:latin typeface="Calibri"/>
              <a:cs typeface="Calibri"/>
            </a:rPr>
            <a:t>→</a:t>
          </a:r>
          <a:r>
            <a:rPr lang="tr-TR" sz="2400" dirty="0" smtClean="0"/>
            <a:t>Öİ.SF.31 Ders İntibak Formu</a:t>
          </a:r>
          <a:endParaRPr lang="tr-TR" sz="2400" dirty="0"/>
        </a:p>
      </dgm:t>
    </dgm:pt>
    <dgm:pt modelId="{39A19E85-C04A-4E4D-8FC4-85E5D489A609}" type="parTrans" cxnId="{5EAD8044-D135-4F02-8E61-3578BDDA7A48}">
      <dgm:prSet/>
      <dgm:spPr/>
      <dgm:t>
        <a:bodyPr/>
        <a:lstStyle/>
        <a:p>
          <a:endParaRPr lang="tr-TR" sz="2400"/>
        </a:p>
      </dgm:t>
    </dgm:pt>
    <dgm:pt modelId="{5D1AB582-1013-406E-9618-0B57C3CF3F50}" type="sibTrans" cxnId="{5EAD8044-D135-4F02-8E61-3578BDDA7A48}">
      <dgm:prSet/>
      <dgm:spPr/>
      <dgm:t>
        <a:bodyPr/>
        <a:lstStyle/>
        <a:p>
          <a:endParaRPr lang="tr-TR" sz="2400"/>
        </a:p>
      </dgm:t>
    </dgm:pt>
    <dgm:pt modelId="{99F7A714-2D18-4CDA-9A83-8EA64096FBA5}">
      <dgm:prSet custT="1"/>
      <dgm:spPr/>
      <dgm:t>
        <a:bodyPr/>
        <a:lstStyle/>
        <a:p>
          <a:r>
            <a:rPr lang="tr-TR" sz="2400" dirty="0" smtClean="0"/>
            <a:t>Şikayet/Dilek Kutusu </a:t>
          </a:r>
          <a:r>
            <a:rPr lang="tr-TR" sz="2400" dirty="0" smtClean="0">
              <a:latin typeface="Calibri"/>
              <a:cs typeface="Calibri"/>
            </a:rPr>
            <a:t>→ Öğrenci ve Personelden </a:t>
          </a:r>
        </a:p>
        <a:p>
          <a:r>
            <a:rPr lang="tr-TR" sz="2400" dirty="0" smtClean="0">
              <a:latin typeface="Calibri"/>
              <a:cs typeface="Calibri"/>
            </a:rPr>
            <a:t>(ağaç dikimi için alan, bank, formaların değişimi, öğrenci mailleri ile aktif duyuru)</a:t>
          </a:r>
          <a:endParaRPr lang="tr-TR" sz="2400" dirty="0"/>
        </a:p>
      </dgm:t>
    </dgm:pt>
    <dgm:pt modelId="{128AB819-01E1-485A-B212-62F0EE8E0167}" type="parTrans" cxnId="{2A3C4552-E4E1-4D71-836A-E7BFA2756B50}">
      <dgm:prSet/>
      <dgm:spPr/>
      <dgm:t>
        <a:bodyPr/>
        <a:lstStyle/>
        <a:p>
          <a:endParaRPr lang="tr-TR" sz="2400"/>
        </a:p>
      </dgm:t>
    </dgm:pt>
    <dgm:pt modelId="{E1C3D7CF-BCC8-4F29-80A2-29EB96E06431}" type="sibTrans" cxnId="{2A3C4552-E4E1-4D71-836A-E7BFA2756B50}">
      <dgm:prSet/>
      <dgm:spPr/>
      <dgm:t>
        <a:bodyPr/>
        <a:lstStyle/>
        <a:p>
          <a:endParaRPr lang="tr-TR" sz="2400"/>
        </a:p>
      </dgm:t>
    </dgm:pt>
    <dgm:pt modelId="{0B79379B-2358-4851-A70A-3C821B29F972}">
      <dgm:prSet custT="1"/>
      <dgm:spPr/>
      <dgm:t>
        <a:bodyPr/>
        <a:lstStyle/>
        <a:p>
          <a:r>
            <a:rPr lang="tr-TR" sz="2400" dirty="0" smtClean="0"/>
            <a:t>ftp sistemi (şifreli) </a:t>
          </a:r>
          <a:r>
            <a:rPr lang="tr-TR" sz="2400" dirty="0" smtClean="0">
              <a:latin typeface="Calibri"/>
              <a:cs typeface="Calibri"/>
            </a:rPr>
            <a:t>→  </a:t>
          </a:r>
          <a:r>
            <a:rPr lang="tr-TR" sz="2400" dirty="0" smtClean="0"/>
            <a:t>ftp://hemsirelik.pau.edu.tr</a:t>
          </a:r>
          <a:endParaRPr lang="tr-TR" sz="2400" dirty="0"/>
        </a:p>
      </dgm:t>
    </dgm:pt>
    <dgm:pt modelId="{0DDC4D31-9421-4A08-86DA-C844040C1219}" type="parTrans" cxnId="{C2052984-6D48-4B1E-9012-492FBA62B416}">
      <dgm:prSet/>
      <dgm:spPr/>
      <dgm:t>
        <a:bodyPr/>
        <a:lstStyle/>
        <a:p>
          <a:endParaRPr lang="tr-TR" sz="2400"/>
        </a:p>
      </dgm:t>
    </dgm:pt>
    <dgm:pt modelId="{2B8DA9A9-5F9C-4064-91B6-9333D37A360F}" type="sibTrans" cxnId="{C2052984-6D48-4B1E-9012-492FBA62B416}">
      <dgm:prSet/>
      <dgm:spPr/>
      <dgm:t>
        <a:bodyPr/>
        <a:lstStyle/>
        <a:p>
          <a:endParaRPr lang="tr-TR" sz="2400"/>
        </a:p>
      </dgm:t>
    </dgm:pt>
    <dgm:pt modelId="{CD43E841-89CB-471D-8489-39727410EF35}">
      <dgm:prSet custT="1"/>
      <dgm:spPr/>
      <dgm:t>
        <a:bodyPr/>
        <a:lstStyle/>
        <a:p>
          <a:r>
            <a:rPr lang="tr-TR" sz="2400" dirty="0" smtClean="0"/>
            <a:t>Okulun web sayfasına öğrencilere yönelik ilgili formların eklenmesi </a:t>
          </a:r>
          <a:endParaRPr lang="tr-TR" sz="2400" dirty="0"/>
        </a:p>
      </dgm:t>
    </dgm:pt>
    <dgm:pt modelId="{1CF412B2-C451-4DAD-947A-4AD4BCE65421}" type="parTrans" cxnId="{4D4E3EB2-A8A9-48B7-8FE9-9AD090411CB2}">
      <dgm:prSet/>
      <dgm:spPr/>
      <dgm:t>
        <a:bodyPr/>
        <a:lstStyle/>
        <a:p>
          <a:endParaRPr lang="tr-TR" sz="2400"/>
        </a:p>
      </dgm:t>
    </dgm:pt>
    <dgm:pt modelId="{B4243C42-EFB3-4DB7-8049-80F73C7492CB}" type="sibTrans" cxnId="{4D4E3EB2-A8A9-48B7-8FE9-9AD090411CB2}">
      <dgm:prSet/>
      <dgm:spPr/>
      <dgm:t>
        <a:bodyPr/>
        <a:lstStyle/>
        <a:p>
          <a:endParaRPr lang="tr-TR" sz="2400"/>
        </a:p>
      </dgm:t>
    </dgm:pt>
    <dgm:pt modelId="{F4A61B48-0237-4E8B-91DC-91629A19CD22}" type="pres">
      <dgm:prSet presAssocID="{5707265C-4052-4918-9DDE-5D2CD3F6E1E7}" presName="linear" presStyleCnt="0">
        <dgm:presLayoutVars>
          <dgm:animLvl val="lvl"/>
          <dgm:resizeHandles val="exact"/>
        </dgm:presLayoutVars>
      </dgm:prSet>
      <dgm:spPr/>
      <dgm:t>
        <a:bodyPr/>
        <a:lstStyle/>
        <a:p>
          <a:endParaRPr lang="tr-TR"/>
        </a:p>
      </dgm:t>
    </dgm:pt>
    <dgm:pt modelId="{FBAD01A5-3D0A-478F-A326-E9BF05EC409E}" type="pres">
      <dgm:prSet presAssocID="{D5C7A42F-617E-4C70-8300-B6E581FCFD92}" presName="parentText" presStyleLbl="node1" presStyleIdx="0" presStyleCnt="5">
        <dgm:presLayoutVars>
          <dgm:chMax val="0"/>
          <dgm:bulletEnabled val="1"/>
        </dgm:presLayoutVars>
      </dgm:prSet>
      <dgm:spPr/>
      <dgm:t>
        <a:bodyPr/>
        <a:lstStyle/>
        <a:p>
          <a:endParaRPr lang="tr-TR"/>
        </a:p>
      </dgm:t>
    </dgm:pt>
    <dgm:pt modelId="{E9978FE0-C7F3-427E-BC7D-3607BC4520ED}" type="pres">
      <dgm:prSet presAssocID="{E5BDAD5A-68C0-4FF2-BBF6-A857A7CDC249}" presName="spacer" presStyleCnt="0"/>
      <dgm:spPr/>
    </dgm:pt>
    <dgm:pt modelId="{4DAD536A-608D-41D9-89FE-8F2B8FA27A3D}" type="pres">
      <dgm:prSet presAssocID="{DA2CF6A4-7741-4301-A59B-4DA2E0C3ABEB}" presName="parentText" presStyleLbl="node1" presStyleIdx="1" presStyleCnt="5">
        <dgm:presLayoutVars>
          <dgm:chMax val="0"/>
          <dgm:bulletEnabled val="1"/>
        </dgm:presLayoutVars>
      </dgm:prSet>
      <dgm:spPr/>
      <dgm:t>
        <a:bodyPr/>
        <a:lstStyle/>
        <a:p>
          <a:endParaRPr lang="tr-TR"/>
        </a:p>
      </dgm:t>
    </dgm:pt>
    <dgm:pt modelId="{8BBC3AFA-E7A4-4CEB-BC83-B63E36B1B820}" type="pres">
      <dgm:prSet presAssocID="{5D1AB582-1013-406E-9618-0B57C3CF3F50}" presName="spacer" presStyleCnt="0"/>
      <dgm:spPr/>
    </dgm:pt>
    <dgm:pt modelId="{34731EE2-E974-4243-B10C-27D3ED46527A}" type="pres">
      <dgm:prSet presAssocID="{99F7A714-2D18-4CDA-9A83-8EA64096FBA5}" presName="parentText" presStyleLbl="node1" presStyleIdx="2" presStyleCnt="5" custLinFactNeighborX="-909" custLinFactNeighborY="-31560">
        <dgm:presLayoutVars>
          <dgm:chMax val="0"/>
          <dgm:bulletEnabled val="1"/>
        </dgm:presLayoutVars>
      </dgm:prSet>
      <dgm:spPr/>
      <dgm:t>
        <a:bodyPr/>
        <a:lstStyle/>
        <a:p>
          <a:endParaRPr lang="tr-TR"/>
        </a:p>
      </dgm:t>
    </dgm:pt>
    <dgm:pt modelId="{6F3D9B10-99B1-429B-8CDD-7649EAAA7ACA}" type="pres">
      <dgm:prSet presAssocID="{E1C3D7CF-BCC8-4F29-80A2-29EB96E06431}" presName="spacer" presStyleCnt="0"/>
      <dgm:spPr/>
    </dgm:pt>
    <dgm:pt modelId="{BAE559CD-6051-442F-BFFB-482EFF0ACD82}" type="pres">
      <dgm:prSet presAssocID="{0B79379B-2358-4851-A70A-3C821B29F972}" presName="parentText" presStyleLbl="node1" presStyleIdx="3" presStyleCnt="5">
        <dgm:presLayoutVars>
          <dgm:chMax val="0"/>
          <dgm:bulletEnabled val="1"/>
        </dgm:presLayoutVars>
      </dgm:prSet>
      <dgm:spPr/>
      <dgm:t>
        <a:bodyPr/>
        <a:lstStyle/>
        <a:p>
          <a:endParaRPr lang="tr-TR"/>
        </a:p>
      </dgm:t>
    </dgm:pt>
    <dgm:pt modelId="{331CEF71-C0E5-440E-8957-5D59B3D9B84E}" type="pres">
      <dgm:prSet presAssocID="{2B8DA9A9-5F9C-4064-91B6-9333D37A360F}" presName="spacer" presStyleCnt="0"/>
      <dgm:spPr/>
    </dgm:pt>
    <dgm:pt modelId="{3A1343B5-A5C2-4B93-B8B9-0EFC12115199}" type="pres">
      <dgm:prSet presAssocID="{CD43E841-89CB-471D-8489-39727410EF35}" presName="parentText" presStyleLbl="node1" presStyleIdx="4" presStyleCnt="5">
        <dgm:presLayoutVars>
          <dgm:chMax val="0"/>
          <dgm:bulletEnabled val="1"/>
        </dgm:presLayoutVars>
      </dgm:prSet>
      <dgm:spPr/>
      <dgm:t>
        <a:bodyPr/>
        <a:lstStyle/>
        <a:p>
          <a:endParaRPr lang="tr-TR"/>
        </a:p>
      </dgm:t>
    </dgm:pt>
  </dgm:ptLst>
  <dgm:cxnLst>
    <dgm:cxn modelId="{3DE48A07-DA45-4288-B2B6-8F3B6F480820}" type="presOf" srcId="{CD43E841-89CB-471D-8489-39727410EF35}" destId="{3A1343B5-A5C2-4B93-B8B9-0EFC12115199}" srcOrd="0" destOrd="0" presId="urn:microsoft.com/office/officeart/2005/8/layout/vList2"/>
    <dgm:cxn modelId="{5EAD8044-D135-4F02-8E61-3578BDDA7A48}" srcId="{5707265C-4052-4918-9DDE-5D2CD3F6E1E7}" destId="{DA2CF6A4-7741-4301-A59B-4DA2E0C3ABEB}" srcOrd="1" destOrd="0" parTransId="{39A19E85-C04A-4E4D-8FC4-85E5D489A609}" sibTransId="{5D1AB582-1013-406E-9618-0B57C3CF3F50}"/>
    <dgm:cxn modelId="{9D2B1720-FEE5-43CD-A786-418837611BEC}" srcId="{5707265C-4052-4918-9DDE-5D2CD3F6E1E7}" destId="{D5C7A42F-617E-4C70-8300-B6E581FCFD92}" srcOrd="0" destOrd="0" parTransId="{F5DDAD1B-60CD-4C15-9DC9-5F17011A4E54}" sibTransId="{E5BDAD5A-68C0-4FF2-BBF6-A857A7CDC249}"/>
    <dgm:cxn modelId="{C2052984-6D48-4B1E-9012-492FBA62B416}" srcId="{5707265C-4052-4918-9DDE-5D2CD3F6E1E7}" destId="{0B79379B-2358-4851-A70A-3C821B29F972}" srcOrd="3" destOrd="0" parTransId="{0DDC4D31-9421-4A08-86DA-C844040C1219}" sibTransId="{2B8DA9A9-5F9C-4064-91B6-9333D37A360F}"/>
    <dgm:cxn modelId="{2A3C4552-E4E1-4D71-836A-E7BFA2756B50}" srcId="{5707265C-4052-4918-9DDE-5D2CD3F6E1E7}" destId="{99F7A714-2D18-4CDA-9A83-8EA64096FBA5}" srcOrd="2" destOrd="0" parTransId="{128AB819-01E1-485A-B212-62F0EE8E0167}" sibTransId="{E1C3D7CF-BCC8-4F29-80A2-29EB96E06431}"/>
    <dgm:cxn modelId="{2F271F73-9022-4B13-A922-1392CB2D2BEE}" type="presOf" srcId="{0B79379B-2358-4851-A70A-3C821B29F972}" destId="{BAE559CD-6051-442F-BFFB-482EFF0ACD82}" srcOrd="0" destOrd="0" presId="urn:microsoft.com/office/officeart/2005/8/layout/vList2"/>
    <dgm:cxn modelId="{E7930874-226F-4572-98E0-68E15A600520}" type="presOf" srcId="{5707265C-4052-4918-9DDE-5D2CD3F6E1E7}" destId="{F4A61B48-0237-4E8B-91DC-91629A19CD22}" srcOrd="0" destOrd="0" presId="urn:microsoft.com/office/officeart/2005/8/layout/vList2"/>
    <dgm:cxn modelId="{CB346956-709A-4643-B19A-A531E0B04880}" type="presOf" srcId="{DA2CF6A4-7741-4301-A59B-4DA2E0C3ABEB}" destId="{4DAD536A-608D-41D9-89FE-8F2B8FA27A3D}" srcOrd="0" destOrd="0" presId="urn:microsoft.com/office/officeart/2005/8/layout/vList2"/>
    <dgm:cxn modelId="{4D4E3EB2-A8A9-48B7-8FE9-9AD090411CB2}" srcId="{5707265C-4052-4918-9DDE-5D2CD3F6E1E7}" destId="{CD43E841-89CB-471D-8489-39727410EF35}" srcOrd="4" destOrd="0" parTransId="{1CF412B2-C451-4DAD-947A-4AD4BCE65421}" sibTransId="{B4243C42-EFB3-4DB7-8049-80F73C7492CB}"/>
    <dgm:cxn modelId="{32847158-3D89-4951-A54E-A16370F63962}" type="presOf" srcId="{99F7A714-2D18-4CDA-9A83-8EA64096FBA5}" destId="{34731EE2-E974-4243-B10C-27D3ED46527A}" srcOrd="0" destOrd="0" presId="urn:microsoft.com/office/officeart/2005/8/layout/vList2"/>
    <dgm:cxn modelId="{8B2A1A60-E9FB-4733-B893-257798EA8DA1}" type="presOf" srcId="{D5C7A42F-617E-4C70-8300-B6E581FCFD92}" destId="{FBAD01A5-3D0A-478F-A326-E9BF05EC409E}" srcOrd="0" destOrd="0" presId="urn:microsoft.com/office/officeart/2005/8/layout/vList2"/>
    <dgm:cxn modelId="{BC6EEC57-7680-4619-95FE-242B3F477311}" type="presParOf" srcId="{F4A61B48-0237-4E8B-91DC-91629A19CD22}" destId="{FBAD01A5-3D0A-478F-A326-E9BF05EC409E}" srcOrd="0" destOrd="0" presId="urn:microsoft.com/office/officeart/2005/8/layout/vList2"/>
    <dgm:cxn modelId="{269832A9-538A-48A5-9995-2F20E7463B08}" type="presParOf" srcId="{F4A61B48-0237-4E8B-91DC-91629A19CD22}" destId="{E9978FE0-C7F3-427E-BC7D-3607BC4520ED}" srcOrd="1" destOrd="0" presId="urn:microsoft.com/office/officeart/2005/8/layout/vList2"/>
    <dgm:cxn modelId="{6930F871-8A8E-453B-9269-FBA53A3C4E79}" type="presParOf" srcId="{F4A61B48-0237-4E8B-91DC-91629A19CD22}" destId="{4DAD536A-608D-41D9-89FE-8F2B8FA27A3D}" srcOrd="2" destOrd="0" presId="urn:microsoft.com/office/officeart/2005/8/layout/vList2"/>
    <dgm:cxn modelId="{DD584A64-BFF3-43E8-8ECB-E84370394F96}" type="presParOf" srcId="{F4A61B48-0237-4E8B-91DC-91629A19CD22}" destId="{8BBC3AFA-E7A4-4CEB-BC83-B63E36B1B820}" srcOrd="3" destOrd="0" presId="urn:microsoft.com/office/officeart/2005/8/layout/vList2"/>
    <dgm:cxn modelId="{6EDAA128-8E15-4DB1-A3F2-E1B67FA92CF1}" type="presParOf" srcId="{F4A61B48-0237-4E8B-91DC-91629A19CD22}" destId="{34731EE2-E974-4243-B10C-27D3ED46527A}" srcOrd="4" destOrd="0" presId="urn:microsoft.com/office/officeart/2005/8/layout/vList2"/>
    <dgm:cxn modelId="{777CC471-5E5A-42E4-ABCF-E36447DA8F2F}" type="presParOf" srcId="{F4A61B48-0237-4E8B-91DC-91629A19CD22}" destId="{6F3D9B10-99B1-429B-8CDD-7649EAAA7ACA}" srcOrd="5" destOrd="0" presId="urn:microsoft.com/office/officeart/2005/8/layout/vList2"/>
    <dgm:cxn modelId="{94A0E98E-E199-4E8D-A096-D2EC0C6DABED}" type="presParOf" srcId="{F4A61B48-0237-4E8B-91DC-91629A19CD22}" destId="{BAE559CD-6051-442F-BFFB-482EFF0ACD82}" srcOrd="6" destOrd="0" presId="urn:microsoft.com/office/officeart/2005/8/layout/vList2"/>
    <dgm:cxn modelId="{0B1B5E65-1A97-4C03-95C5-74E0F9A32C6D}" type="presParOf" srcId="{F4A61B48-0237-4E8B-91DC-91629A19CD22}" destId="{331CEF71-C0E5-440E-8957-5D59B3D9B84E}" srcOrd="7" destOrd="0" presId="urn:microsoft.com/office/officeart/2005/8/layout/vList2"/>
    <dgm:cxn modelId="{9B4B11EF-2F0A-4908-B7BC-C70E9F3BAB27}" type="presParOf" srcId="{F4A61B48-0237-4E8B-91DC-91629A19CD22}" destId="{3A1343B5-A5C2-4B93-B8B9-0EFC121151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3C84-2A6D-4973-A1B6-6FFFB978E7FA}">
      <dsp:nvSpPr>
        <dsp:cNvPr id="0" name=""/>
        <dsp:cNvSpPr/>
      </dsp:nvSpPr>
      <dsp:spPr>
        <a:xfrm>
          <a:off x="0" y="1248866"/>
          <a:ext cx="7152456"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96196B-7C95-4C2F-BB66-D552696E6298}">
      <dsp:nvSpPr>
        <dsp:cNvPr id="0" name=""/>
        <dsp:cNvSpPr/>
      </dsp:nvSpPr>
      <dsp:spPr>
        <a:xfrm>
          <a:off x="1834047" y="26635"/>
          <a:ext cx="5006719" cy="15912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111250">
            <a:lnSpc>
              <a:spcPct val="90000"/>
            </a:lnSpc>
            <a:spcBef>
              <a:spcPct val="0"/>
            </a:spcBef>
            <a:spcAft>
              <a:spcPct val="35000"/>
            </a:spcAft>
          </a:pPr>
          <a:r>
            <a:rPr lang="tr-TR" sz="2500" kern="1200" dirty="0" smtClean="0"/>
            <a:t>Görev tanımı: </a:t>
          </a:r>
        </a:p>
        <a:p>
          <a:pPr lvl="0" algn="l" defTabSz="1111250">
            <a:lnSpc>
              <a:spcPct val="90000"/>
            </a:lnSpc>
            <a:spcBef>
              <a:spcPct val="0"/>
            </a:spcBef>
            <a:spcAft>
              <a:spcPct val="35000"/>
            </a:spcAft>
          </a:pPr>
          <a:r>
            <a:rPr lang="tr-TR" sz="2500" kern="1200" dirty="0" smtClean="0"/>
            <a:t>GT.12 Öğrenci Danışmanlığı Tanımı</a:t>
          </a:r>
        </a:p>
        <a:p>
          <a:pPr lvl="0" algn="l" defTabSz="1111250">
            <a:lnSpc>
              <a:spcPct val="90000"/>
            </a:lnSpc>
            <a:spcBef>
              <a:spcPct val="0"/>
            </a:spcBef>
            <a:spcAft>
              <a:spcPct val="35000"/>
            </a:spcAft>
          </a:pPr>
          <a:r>
            <a:rPr lang="tr-TR" sz="2500" kern="1200" dirty="0" smtClean="0"/>
            <a:t>GT.36 Satın alma Memuru Tanımı</a:t>
          </a:r>
          <a:endParaRPr lang="tr-TR" sz="2500" kern="1200" dirty="0"/>
        </a:p>
      </dsp:txBody>
      <dsp:txXfrm>
        <a:off x="1911724" y="104312"/>
        <a:ext cx="4851365" cy="1435877"/>
      </dsp:txXfrm>
    </dsp:sp>
    <dsp:sp modelId="{536D2F7A-7AE0-4962-99C2-FD19C72FC5D0}">
      <dsp:nvSpPr>
        <dsp:cNvPr id="0" name=""/>
        <dsp:cNvSpPr/>
      </dsp:nvSpPr>
      <dsp:spPr>
        <a:xfrm>
          <a:off x="0" y="2756929"/>
          <a:ext cx="7152456" cy="6300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60FBDDA-E135-442C-8AE6-661D87433176}">
      <dsp:nvSpPr>
        <dsp:cNvPr id="0" name=""/>
        <dsp:cNvSpPr/>
      </dsp:nvSpPr>
      <dsp:spPr>
        <a:xfrm>
          <a:off x="1834047" y="2013866"/>
          <a:ext cx="5006719" cy="111206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111250">
            <a:lnSpc>
              <a:spcPct val="90000"/>
            </a:lnSpc>
            <a:spcBef>
              <a:spcPct val="0"/>
            </a:spcBef>
            <a:spcAft>
              <a:spcPct val="35000"/>
            </a:spcAft>
          </a:pPr>
          <a:r>
            <a:rPr lang="tr-TR" sz="2500" kern="1200" dirty="0" smtClean="0"/>
            <a:t>Prosedür: </a:t>
          </a:r>
        </a:p>
        <a:p>
          <a:pPr lvl="0" algn="l" defTabSz="1111250">
            <a:lnSpc>
              <a:spcPct val="90000"/>
            </a:lnSpc>
            <a:spcBef>
              <a:spcPct val="0"/>
            </a:spcBef>
            <a:spcAft>
              <a:spcPct val="35000"/>
            </a:spcAft>
          </a:pPr>
          <a:r>
            <a:rPr lang="tr-TR" sz="2500" kern="1200" dirty="0" smtClean="0"/>
            <a:t>Yönetsel İşler Prosedürü</a:t>
          </a:r>
          <a:endParaRPr lang="tr-TR" sz="2500" kern="1200" dirty="0"/>
        </a:p>
      </dsp:txBody>
      <dsp:txXfrm>
        <a:off x="1888333" y="2068152"/>
        <a:ext cx="4898147" cy="1003490"/>
      </dsp:txXfrm>
    </dsp:sp>
    <dsp:sp modelId="{018566B5-C4CD-49E5-9452-58F09B64286A}">
      <dsp:nvSpPr>
        <dsp:cNvPr id="0" name=""/>
        <dsp:cNvSpPr/>
      </dsp:nvSpPr>
      <dsp:spPr>
        <a:xfrm>
          <a:off x="0" y="4327692"/>
          <a:ext cx="7152456" cy="6300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6C2E453-87C3-41DE-A601-7E8A5602C5FF}">
      <dsp:nvSpPr>
        <dsp:cNvPr id="0" name=""/>
        <dsp:cNvSpPr/>
      </dsp:nvSpPr>
      <dsp:spPr>
        <a:xfrm>
          <a:off x="1834047" y="3521929"/>
          <a:ext cx="5006719" cy="117476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111250">
            <a:lnSpc>
              <a:spcPct val="90000"/>
            </a:lnSpc>
            <a:spcBef>
              <a:spcPct val="0"/>
            </a:spcBef>
            <a:spcAft>
              <a:spcPct val="35000"/>
            </a:spcAft>
          </a:pPr>
          <a:r>
            <a:rPr lang="tr-TR" sz="2500" kern="1200" dirty="0" smtClean="0"/>
            <a:t>Talimat:</a:t>
          </a:r>
        </a:p>
        <a:p>
          <a:pPr lvl="0" algn="l" defTabSz="1111250">
            <a:lnSpc>
              <a:spcPct val="90000"/>
            </a:lnSpc>
            <a:spcBef>
              <a:spcPct val="0"/>
            </a:spcBef>
            <a:spcAft>
              <a:spcPct val="35000"/>
            </a:spcAft>
          </a:pPr>
          <a:r>
            <a:rPr lang="tr-TR" sz="2500" kern="1200" dirty="0" smtClean="0"/>
            <a:t>Öğrenci İşleri Talimatı</a:t>
          </a:r>
          <a:endParaRPr lang="tr-TR" sz="2500" kern="1200" dirty="0"/>
        </a:p>
      </dsp:txBody>
      <dsp:txXfrm>
        <a:off x="1891394" y="3579276"/>
        <a:ext cx="4892025" cy="106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8C912A8-E19A-4BB3-A89A-8449A5D41656}" type="datetimeFigureOut">
              <a:rPr lang="tr-TR" smtClean="0"/>
              <a:pPr/>
              <a:t>01.04.2016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8A75DC-2684-4B41-8AF1-29492417826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912A8-E19A-4BB3-A89A-8449A5D41656}" type="datetimeFigureOut">
              <a:rPr lang="tr-TR" smtClean="0"/>
              <a:pPr/>
              <a:t>01.04.2016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A75DC-2684-4B41-8AF1-29492417826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19672" y="548681"/>
            <a:ext cx="5974432" cy="3888431"/>
          </a:xfrm>
        </p:spPr>
        <p:txBody>
          <a:bodyPr>
            <a:normAutofit/>
          </a:bodyPr>
          <a:lstStyle/>
          <a:p>
            <a:pPr>
              <a:lnSpc>
                <a:spcPct val="100000"/>
              </a:lnSpc>
              <a:spcAft>
                <a:spcPct val="0"/>
              </a:spcAft>
            </a:pPr>
            <a:r>
              <a:rPr lang="tr-TR" altLang="tr-TR" sz="3600" b="1" dirty="0" smtClean="0">
                <a:latin typeface="+mn-lt"/>
              </a:rPr>
              <a:t>PAMUKKALE ÜNİVERSİTESİ</a:t>
            </a:r>
            <a:br>
              <a:rPr lang="tr-TR" altLang="tr-TR" sz="3600" b="1" dirty="0" smtClean="0">
                <a:latin typeface="+mn-lt"/>
              </a:rPr>
            </a:br>
            <a:r>
              <a:rPr lang="tr-TR" altLang="tr-TR" sz="3600" b="1" dirty="0" smtClean="0">
                <a:latin typeface="+mn-lt"/>
              </a:rPr>
              <a:t>SAĞLIK BİLİMLERİ FAKÜLTESİ</a:t>
            </a:r>
            <a:br>
              <a:rPr lang="tr-TR" altLang="tr-TR" sz="3600" b="1" dirty="0" smtClean="0">
                <a:latin typeface="+mn-lt"/>
              </a:rPr>
            </a:br>
            <a:r>
              <a:rPr lang="tr-TR" altLang="tr-TR" sz="3600" b="1" dirty="0" smtClean="0">
                <a:latin typeface="+mn-lt"/>
              </a:rPr>
              <a:t/>
            </a:r>
            <a:br>
              <a:rPr lang="tr-TR" altLang="tr-TR" sz="3600" b="1" dirty="0" smtClean="0">
                <a:latin typeface="+mn-lt"/>
              </a:rPr>
            </a:br>
            <a:r>
              <a:rPr lang="tr-TR" altLang="tr-TR" sz="3600" b="1" dirty="0" smtClean="0">
                <a:latin typeface="+mn-lt"/>
              </a:rPr>
              <a:t/>
            </a:r>
            <a:br>
              <a:rPr lang="tr-TR" altLang="tr-TR" sz="3600" b="1" dirty="0" smtClean="0">
                <a:latin typeface="+mn-lt"/>
              </a:rPr>
            </a:br>
            <a:r>
              <a:rPr lang="tr-TR" altLang="tr-TR" sz="3600" b="1" dirty="0">
                <a:latin typeface="+mn-lt"/>
              </a:rPr>
              <a:t/>
            </a:r>
            <a:br>
              <a:rPr lang="tr-TR" altLang="tr-TR" sz="3600" b="1" dirty="0">
                <a:latin typeface="+mn-lt"/>
              </a:rPr>
            </a:br>
            <a:r>
              <a:rPr lang="tr-TR" altLang="tr-TR" sz="3600" b="1" dirty="0" smtClean="0">
                <a:latin typeface="+mn-lt"/>
              </a:rPr>
              <a:t>KALİTE ÇALIŞMALARI</a:t>
            </a:r>
            <a:endParaRPr lang="tr-TR" sz="3600" dirty="0"/>
          </a:p>
        </p:txBody>
      </p:sp>
      <p:sp>
        <p:nvSpPr>
          <p:cNvPr id="3" name="2 Alt Başlık"/>
          <p:cNvSpPr>
            <a:spLocks noGrp="1"/>
          </p:cNvSpPr>
          <p:nvPr>
            <p:ph type="subTitle" idx="1"/>
          </p:nvPr>
        </p:nvSpPr>
        <p:spPr>
          <a:xfrm>
            <a:off x="1979712" y="5013176"/>
            <a:ext cx="5000600" cy="1080120"/>
          </a:xfrm>
        </p:spPr>
        <p:txBody>
          <a:bodyPr>
            <a:normAutofit/>
          </a:bodyPr>
          <a:lstStyle/>
          <a:p>
            <a:r>
              <a:rPr lang="tr-TR" altLang="tr-TR" sz="3000" b="1" dirty="0" smtClean="0">
                <a:solidFill>
                  <a:schemeClr val="tx1"/>
                </a:solidFill>
                <a:latin typeface="+mj-lt"/>
              </a:rPr>
              <a:t>Kalite Birimi</a:t>
            </a:r>
          </a:p>
          <a:p>
            <a:r>
              <a:rPr lang="tr-TR" altLang="tr-TR" sz="2800" b="1" dirty="0" smtClean="0">
                <a:solidFill>
                  <a:schemeClr val="tx1"/>
                </a:solidFill>
                <a:latin typeface="+mj-lt"/>
              </a:rPr>
              <a:t>Şubat 2016</a:t>
            </a:r>
          </a:p>
          <a:p>
            <a:endParaRPr lang="tr-TR" dirty="0"/>
          </a:p>
        </p:txBody>
      </p:sp>
      <p:pic>
        <p:nvPicPr>
          <p:cNvPr id="11266" name="Picture 2" descr="http://stumpffi.pau.edu.tr/siteler/tanitim/tinyMCE/logo.png"/>
          <p:cNvPicPr>
            <a:picLocks noChangeAspect="1" noChangeArrowheads="1"/>
          </p:cNvPicPr>
          <p:nvPr/>
        </p:nvPicPr>
        <p:blipFill>
          <a:blip r:embed="rId2" cstate="print"/>
          <a:srcRect/>
          <a:stretch>
            <a:fillRect/>
          </a:stretch>
        </p:blipFill>
        <p:spPr bwMode="auto">
          <a:xfrm>
            <a:off x="-468560" y="404664"/>
            <a:ext cx="2900067" cy="1901156"/>
          </a:xfrm>
          <a:prstGeom prst="rect">
            <a:avLst/>
          </a:prstGeom>
          <a:noFill/>
        </p:spPr>
      </p:pic>
      <p:pic>
        <p:nvPicPr>
          <p:cNvPr id="5" name="Resim 4" descr="C:\Users\Pau\Downloads\PAÜ SAĞLIK BİL. FAK. 2015.jpg"/>
          <p:cNvPicPr/>
          <p:nvPr/>
        </p:nvPicPr>
        <p:blipFill>
          <a:blip r:embed="rId3" cstate="print"/>
          <a:srcRect/>
          <a:stretch>
            <a:fillRect/>
          </a:stretch>
        </p:blipFill>
        <p:spPr bwMode="auto">
          <a:xfrm>
            <a:off x="7213798" y="620688"/>
            <a:ext cx="1894706" cy="1771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a:bodyPr>
          <a:lstStyle/>
          <a:p>
            <a:pPr eaLnBrk="1" hangingPunct="1"/>
            <a:r>
              <a:rPr lang="tr-TR" altLang="tr-TR" b="0" dirty="0" smtClean="0">
                <a:solidFill>
                  <a:srgbClr val="990000"/>
                </a:solidFill>
                <a:latin typeface="Arial" charset="0"/>
              </a:rPr>
              <a:t>VİZYONUMUZ</a:t>
            </a:r>
            <a:endParaRPr lang="tr-TR" altLang="tr-TR" dirty="0" smtClean="0">
              <a:solidFill>
                <a:srgbClr val="990000"/>
              </a:solidFill>
              <a:latin typeface="Arial" charset="0"/>
            </a:endParaRPr>
          </a:p>
        </p:txBody>
      </p:sp>
      <p:sp>
        <p:nvSpPr>
          <p:cNvPr id="12291" name="Rectangle 3"/>
          <p:cNvSpPr>
            <a:spLocks noGrp="1"/>
          </p:cNvSpPr>
          <p:nvPr>
            <p:ph idx="1"/>
          </p:nvPr>
        </p:nvSpPr>
        <p:spPr/>
        <p:txBody>
          <a:bodyPr/>
          <a:lstStyle/>
          <a:p>
            <a:pPr marL="0" indent="0" algn="ctr">
              <a:lnSpc>
                <a:spcPct val="150000"/>
              </a:lnSpc>
              <a:spcBef>
                <a:spcPct val="0"/>
              </a:spcBef>
              <a:buFont typeface="Wingdings" pitchFamily="2" charset="2"/>
              <a:buNone/>
            </a:pPr>
            <a:r>
              <a:rPr lang="tr-TR" altLang="tr-TR" sz="2800" dirty="0" smtClean="0"/>
              <a:t>Eğitim-öğretim sürecinde kazanılan bilgi ve becerilerini kullanabilen, ulusal ve uluslararası düzeyde tanınan ve tercih edilen, sürekli iyileşme ve gelişme hedefi olan bir eğitim kurumu olmaktır. </a:t>
            </a:r>
          </a:p>
        </p:txBody>
      </p:sp>
    </p:spTree>
    <p:extLst>
      <p:ext uri="{BB962C8B-B14F-4D97-AF65-F5344CB8AC3E}">
        <p14:creationId xmlns:p14="http://schemas.microsoft.com/office/powerpoint/2010/main" val="1763457023"/>
      </p:ext>
    </p:extLst>
  </p:cSld>
  <p:clrMapOvr>
    <a:masterClrMapping/>
  </p:clrMapOvr>
  <mc:AlternateContent xmlns:mc="http://schemas.openxmlformats.org/markup-compatibility/2006" xmlns:p14="http://schemas.microsoft.com/office/powerpoint/2010/main">
    <mc:Choice Requires="p14">
      <p:transition spd="slow" p14:dur="2000" advTm="3875"/>
    </mc:Choice>
    <mc:Fallback xmlns="">
      <p:transition spd="slow" advTm="387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a:bodyPr>
          <a:lstStyle/>
          <a:p>
            <a:pPr eaLnBrk="1" hangingPunct="1"/>
            <a:r>
              <a:rPr lang="tr-TR" altLang="tr-TR" b="0" dirty="0" smtClean="0">
                <a:solidFill>
                  <a:srgbClr val="990000"/>
                </a:solidFill>
                <a:latin typeface="Arial" charset="0"/>
              </a:rPr>
              <a:t>MİSYONUMUZ</a:t>
            </a:r>
            <a:endParaRPr lang="tr-TR" altLang="tr-TR" dirty="0" smtClean="0">
              <a:solidFill>
                <a:srgbClr val="990000"/>
              </a:solidFill>
              <a:latin typeface="Arial" charset="0"/>
            </a:endParaRPr>
          </a:p>
        </p:txBody>
      </p:sp>
      <p:sp>
        <p:nvSpPr>
          <p:cNvPr id="13315" name="Rectangle 3"/>
          <p:cNvSpPr>
            <a:spLocks noGrp="1"/>
          </p:cNvSpPr>
          <p:nvPr>
            <p:ph idx="1"/>
          </p:nvPr>
        </p:nvSpPr>
        <p:spPr/>
        <p:txBody>
          <a:bodyPr/>
          <a:lstStyle/>
          <a:p>
            <a:pPr marL="0" indent="0" algn="ctr">
              <a:lnSpc>
                <a:spcPct val="150000"/>
              </a:lnSpc>
              <a:spcBef>
                <a:spcPct val="0"/>
              </a:spcBef>
              <a:buFont typeface="Wingdings" pitchFamily="2" charset="2"/>
              <a:buNone/>
            </a:pPr>
            <a:r>
              <a:rPr lang="tr-TR" altLang="tr-TR" sz="2800" dirty="0" smtClean="0"/>
              <a:t>Bilimsel yaklaşımlar doğrultusunda birey, aile ve toplumun sağlığını koruma, geliştirme ve sürdürmede; eğitim, uygulama, araştırma, yönetim ve liderlik rollerini etkin şekilde kullanabilen meslek üyeleri yetiştirmektir.</a:t>
            </a:r>
          </a:p>
        </p:txBody>
      </p:sp>
    </p:spTree>
    <p:extLst>
      <p:ext uri="{BB962C8B-B14F-4D97-AF65-F5344CB8AC3E}">
        <p14:creationId xmlns:p14="http://schemas.microsoft.com/office/powerpoint/2010/main" val="1537550239"/>
      </p:ext>
    </p:extLst>
  </p:cSld>
  <p:clrMapOvr>
    <a:masterClrMapping/>
  </p:clrMapOvr>
  <mc:AlternateContent xmlns:mc="http://schemas.openxmlformats.org/markup-compatibility/2006" xmlns:p14="http://schemas.microsoft.com/office/powerpoint/2010/main">
    <mc:Choice Requires="p14">
      <p:transition spd="slow" p14:dur="2000" advTm="3781"/>
    </mc:Choice>
    <mc:Fallback xmlns="">
      <p:transition spd="slow" advTm="37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17" y="1340768"/>
            <a:ext cx="8132523" cy="433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14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Süreçler </a:t>
            </a:r>
            <a:endParaRPr lang="tr-TR" dirty="0"/>
          </a:p>
        </p:txBody>
      </p:sp>
      <p:sp>
        <p:nvSpPr>
          <p:cNvPr id="3" name="İçerik Yer Tutucusu 2"/>
          <p:cNvSpPr>
            <a:spLocks noGrp="1"/>
          </p:cNvSpPr>
          <p:nvPr>
            <p:ph idx="1"/>
          </p:nvPr>
        </p:nvSpPr>
        <p:spPr/>
        <p:txBody>
          <a:bodyPr/>
          <a:lstStyle/>
          <a:p>
            <a:r>
              <a:rPr lang="tr-TR" dirty="0" smtClean="0"/>
              <a:t>ÖİS Öğrenci İşleri Süreci</a:t>
            </a:r>
          </a:p>
          <a:p>
            <a:r>
              <a:rPr lang="tr-TR" dirty="0" smtClean="0"/>
              <a:t>EÖS Eğitim-Öğretim Süreci</a:t>
            </a:r>
          </a:p>
          <a:p>
            <a:r>
              <a:rPr lang="tr-TR" dirty="0" smtClean="0"/>
              <a:t>YİS Yönetsel İşler Süreci</a:t>
            </a:r>
            <a:endParaRPr lang="tr-TR" dirty="0"/>
          </a:p>
        </p:txBody>
      </p:sp>
    </p:spTree>
    <p:extLst>
      <p:ext uri="{BB962C8B-B14F-4D97-AF65-F5344CB8AC3E}">
        <p14:creationId xmlns:p14="http://schemas.microsoft.com/office/powerpoint/2010/main" val="349514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2741711743"/>
              </p:ext>
            </p:extLst>
          </p:nvPr>
        </p:nvGraphicFramePr>
        <p:xfrm>
          <a:off x="971600" y="692696"/>
          <a:ext cx="7258000" cy="4762869"/>
        </p:xfrm>
        <a:graphic>
          <a:graphicData uri="http://schemas.openxmlformats.org/drawingml/2006/table">
            <a:tbl>
              <a:tblPr firstRow="1" bandRow="1">
                <a:tableStyleId>{5C22544A-7EE6-4342-B048-85BDC9FD1C3A}</a:tableStyleId>
              </a:tblPr>
              <a:tblGrid>
                <a:gridCol w="2376264"/>
                <a:gridCol w="4881736"/>
              </a:tblGrid>
              <a:tr h="648069">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2400" b="1" dirty="0" smtClean="0"/>
                        <a:t>Tarih </a:t>
                      </a:r>
                    </a:p>
                  </a:txBody>
                  <a:tcPr/>
                </a:tc>
                <a:tc>
                  <a:txBody>
                    <a:bodyPr/>
                    <a:lstStyle/>
                    <a:p>
                      <a:pPr algn="ctr">
                        <a:lnSpc>
                          <a:spcPct val="150000"/>
                        </a:lnSpc>
                      </a:pPr>
                      <a:r>
                        <a:rPr lang="tr-TR" sz="2400" b="1" dirty="0" smtClean="0"/>
                        <a:t>Gerçekleşen Etkinlik</a:t>
                      </a:r>
                      <a:endParaRPr lang="tr-TR" sz="2400" b="1" dirty="0"/>
                    </a:p>
                  </a:txBody>
                  <a:tcPr/>
                </a:tc>
              </a:tr>
              <a:tr h="436283">
                <a:tc>
                  <a:txBody>
                    <a:bodyPr/>
                    <a:lstStyle/>
                    <a:p>
                      <a:pPr algn="ctr">
                        <a:lnSpc>
                          <a:spcPct val="150000"/>
                        </a:lnSpc>
                      </a:pPr>
                      <a:r>
                        <a:rPr lang="tr-TR" sz="2400" b="1" dirty="0" smtClean="0"/>
                        <a:t>11 Aralık 2012 </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2400" b="1" dirty="0" smtClean="0"/>
                        <a:t>Kalite</a:t>
                      </a:r>
                      <a:r>
                        <a:rPr lang="tr-TR" sz="2400" b="1" baseline="0" dirty="0" smtClean="0"/>
                        <a:t> Belgesinin TSE’den alınması</a:t>
                      </a:r>
                      <a:endParaRPr lang="tr-TR" sz="2400" b="1" dirty="0"/>
                    </a:p>
                  </a:txBody>
                  <a:tcPr/>
                </a:tc>
              </a:tr>
              <a:tr h="436283">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2400" b="1" dirty="0" smtClean="0"/>
                        <a:t>6 Kasım 2013</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2400" b="1" dirty="0" smtClean="0"/>
                        <a:t>İlk Gözetim Tetkiki</a:t>
                      </a:r>
                    </a:p>
                    <a:p>
                      <a:pPr marL="0" marR="0" indent="0" algn="ctr" defTabSz="914400" rtl="0" eaLnBrk="1" fontAlgn="auto" latinLnBrk="0" hangingPunct="1">
                        <a:lnSpc>
                          <a:spcPct val="150000"/>
                        </a:lnSpc>
                        <a:spcBef>
                          <a:spcPts val="0"/>
                        </a:spcBef>
                        <a:spcAft>
                          <a:spcPts val="0"/>
                        </a:spcAft>
                        <a:buClrTx/>
                        <a:buSzTx/>
                        <a:buFontTx/>
                        <a:buNone/>
                        <a:tabLst/>
                        <a:defRPr/>
                      </a:pPr>
                      <a:r>
                        <a:rPr lang="tr-TR" sz="2400" b="0" dirty="0" smtClean="0"/>
                        <a:t>Bu gözetim tetkiki sonucunda</a:t>
                      </a:r>
                      <a:r>
                        <a:rPr lang="tr-TR" sz="2400" b="0" baseline="0" dirty="0" smtClean="0"/>
                        <a:t> </a:t>
                      </a:r>
                      <a:r>
                        <a:rPr lang="tr-TR" sz="2400" b="0" dirty="0" smtClean="0"/>
                        <a:t>öneriler doğrultusunda gerekli düzenlemeler yapılmıştır, gözetim tetkiklerinden geliştirici yönde faydalanılmıştır</a:t>
                      </a:r>
                    </a:p>
                  </a:txBody>
                  <a:tcPr/>
                </a:tc>
              </a:tr>
              <a:tr h="436283">
                <a:tc>
                  <a:txBody>
                    <a:bodyPr/>
                    <a:lstStyle/>
                    <a:p>
                      <a:pPr algn="ctr">
                        <a:lnSpc>
                          <a:spcPct val="150000"/>
                        </a:lnSpc>
                      </a:pPr>
                      <a:r>
                        <a:rPr lang="tr-TR" sz="2400" b="1" dirty="0" smtClean="0"/>
                        <a:t>27 Kasım 2014</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tr-TR" sz="2400" b="1" dirty="0" smtClean="0"/>
                        <a:t>2. Gözetim Tetkiki</a:t>
                      </a:r>
                      <a:endParaRPr lang="tr-TR" sz="2400"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kalite\IMG_7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8100392" cy="540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88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kalite\IMG_7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8063880" cy="537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5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kalite\IMG_7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8100392" cy="540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89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kalite\IMG_7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92696"/>
            <a:ext cx="8172400" cy="54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43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kalite\Kalite tören gazete haberleri 14.2.2013\yeni ol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620688"/>
            <a:ext cx="5616624" cy="509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5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Kalite?</a:t>
            </a:r>
            <a:endParaRPr lang="tr-TR" dirty="0"/>
          </a:p>
        </p:txBody>
      </p:sp>
      <p:sp>
        <p:nvSpPr>
          <p:cNvPr id="3" name="2 İçerik Yer Tutucusu"/>
          <p:cNvSpPr>
            <a:spLocks noGrp="1"/>
          </p:cNvSpPr>
          <p:nvPr>
            <p:ph idx="1"/>
          </p:nvPr>
        </p:nvSpPr>
        <p:spPr/>
        <p:txBody>
          <a:bodyPr>
            <a:noAutofit/>
          </a:bodyPr>
          <a:lstStyle/>
          <a:p>
            <a:pPr>
              <a:lnSpc>
                <a:spcPct val="110000"/>
              </a:lnSpc>
              <a:spcBef>
                <a:spcPct val="0"/>
              </a:spcBef>
            </a:pPr>
            <a:r>
              <a:rPr lang="tr-TR" altLang="tr-TR" dirty="0"/>
              <a:t>Kalite anlayışının artması</a:t>
            </a:r>
          </a:p>
          <a:p>
            <a:pPr>
              <a:lnSpc>
                <a:spcPct val="110000"/>
              </a:lnSpc>
              <a:spcBef>
                <a:spcPct val="0"/>
              </a:spcBef>
            </a:pPr>
            <a:r>
              <a:rPr lang="tr-TR" altLang="tr-TR" dirty="0"/>
              <a:t>Maliyetin azalması</a:t>
            </a:r>
          </a:p>
          <a:p>
            <a:pPr>
              <a:lnSpc>
                <a:spcPct val="110000"/>
              </a:lnSpc>
              <a:spcBef>
                <a:spcPct val="0"/>
              </a:spcBef>
            </a:pPr>
            <a:r>
              <a:rPr lang="tr-TR" altLang="tr-TR" dirty="0"/>
              <a:t>Verimliliğin artması </a:t>
            </a:r>
          </a:p>
          <a:p>
            <a:pPr>
              <a:lnSpc>
                <a:spcPct val="110000"/>
              </a:lnSpc>
              <a:spcBef>
                <a:spcPct val="0"/>
              </a:spcBef>
            </a:pPr>
            <a:r>
              <a:rPr lang="tr-TR" altLang="tr-TR" dirty="0"/>
              <a:t>Etkin bir yönetimin sağlanması</a:t>
            </a:r>
          </a:p>
          <a:p>
            <a:pPr>
              <a:lnSpc>
                <a:spcPct val="110000"/>
              </a:lnSpc>
              <a:spcBef>
                <a:spcPct val="0"/>
              </a:spcBef>
            </a:pPr>
            <a:r>
              <a:rPr lang="tr-TR" altLang="tr-TR" dirty="0"/>
              <a:t>Öğrencilerin ve Çalışanların memnuniyetinin artması, şikayetinin azalmasının sağlanması</a:t>
            </a:r>
          </a:p>
          <a:p>
            <a:pPr>
              <a:lnSpc>
                <a:spcPct val="110000"/>
              </a:lnSpc>
              <a:spcBef>
                <a:spcPct val="0"/>
              </a:spcBef>
            </a:pPr>
            <a:r>
              <a:rPr lang="tr-TR" altLang="tr-TR" dirty="0"/>
              <a:t>İletişimde iyileşmenin sağlanması </a:t>
            </a:r>
          </a:p>
          <a:p>
            <a:pPr>
              <a:lnSpc>
                <a:spcPct val="110000"/>
              </a:lnSpc>
              <a:spcBef>
                <a:spcPct val="0"/>
              </a:spcBef>
            </a:pPr>
            <a:r>
              <a:rPr lang="tr-TR" altLang="tr-TR" dirty="0"/>
              <a:t>Ulusal ve Uluslar arası düzeyde uygulanabilen bir yönetim sistemi modeli olduğu için</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088" y="1300393"/>
            <a:ext cx="6849839" cy="51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115616" y="332656"/>
            <a:ext cx="7056784" cy="707886"/>
          </a:xfrm>
          <a:prstGeom prst="rect">
            <a:avLst/>
          </a:prstGeom>
          <a:noFill/>
        </p:spPr>
        <p:txBody>
          <a:bodyPr wrap="square" rtlCol="0">
            <a:spAutoFit/>
          </a:bodyPr>
          <a:lstStyle/>
          <a:p>
            <a:pPr algn="ctr"/>
            <a:r>
              <a:rPr lang="tr-TR" sz="4000" dirty="0" smtClean="0"/>
              <a:t>Dış tetkik sürecinden bir kare…</a:t>
            </a:r>
            <a:endParaRPr lang="tr-TR" sz="4000" dirty="0"/>
          </a:p>
        </p:txBody>
      </p:sp>
    </p:spTree>
    <p:extLst>
      <p:ext uri="{BB962C8B-B14F-4D97-AF65-F5344CB8AC3E}">
        <p14:creationId xmlns:p14="http://schemas.microsoft.com/office/powerpoint/2010/main" val="501754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2561018045"/>
              </p:ext>
            </p:extLst>
          </p:nvPr>
        </p:nvGraphicFramePr>
        <p:xfrm>
          <a:off x="611560" y="548680"/>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KALİTEYİ GELİŞTİRMEK İÇİN </a:t>
            </a:r>
            <a:br>
              <a:rPr lang="tr-TR" dirty="0" smtClean="0"/>
            </a:br>
            <a:r>
              <a:rPr lang="tr-TR" dirty="0" smtClean="0"/>
              <a:t>NELER YAPIYORUZ?</a:t>
            </a:r>
            <a:endParaRPr lang="tr-TR" dirty="0"/>
          </a:p>
        </p:txBody>
      </p:sp>
      <p:sp>
        <p:nvSpPr>
          <p:cNvPr id="3" name="İçerik Yer Tutucusu 2"/>
          <p:cNvSpPr>
            <a:spLocks noGrp="1"/>
          </p:cNvSpPr>
          <p:nvPr>
            <p:ph idx="1"/>
          </p:nvPr>
        </p:nvSpPr>
        <p:spPr/>
        <p:txBody>
          <a:bodyPr>
            <a:noAutofit/>
          </a:bodyPr>
          <a:lstStyle/>
          <a:p>
            <a:pPr>
              <a:lnSpc>
                <a:spcPct val="150000"/>
              </a:lnSpc>
            </a:pPr>
            <a:r>
              <a:rPr lang="tr-TR" sz="2400" dirty="0" smtClean="0"/>
              <a:t>Düzenli olarak personel ve öğrenci memnuniyeti anketleri</a:t>
            </a:r>
          </a:p>
          <a:p>
            <a:pPr>
              <a:lnSpc>
                <a:spcPct val="150000"/>
              </a:lnSpc>
            </a:pPr>
            <a:r>
              <a:rPr lang="tr-TR" sz="2400" dirty="0" smtClean="0"/>
              <a:t>Aktif olarak dilek/şikayet kutusunun kullanılması</a:t>
            </a:r>
          </a:p>
          <a:p>
            <a:pPr>
              <a:lnSpc>
                <a:spcPct val="150000"/>
              </a:lnSpc>
            </a:pPr>
            <a:r>
              <a:rPr lang="tr-TR" sz="2400" dirty="0" smtClean="0"/>
              <a:t>Yeni gelen personelin sürece uyumu için kalite bağlamında eğitimlerinin verilmesi</a:t>
            </a:r>
          </a:p>
          <a:p>
            <a:pPr>
              <a:lnSpc>
                <a:spcPct val="150000"/>
              </a:lnSpc>
            </a:pPr>
            <a:r>
              <a:rPr lang="tr-TR" sz="2400" dirty="0" smtClean="0"/>
              <a:t>Her güz dönemi başında öğrencilere oryantasyon eğitimi içinde kalite yönetim sistemi ve kullanımı konusunda eğitim verilmesi</a:t>
            </a:r>
          </a:p>
          <a:p>
            <a:pPr>
              <a:lnSpc>
                <a:spcPct val="150000"/>
              </a:lnSpc>
            </a:pPr>
            <a:r>
              <a:rPr lang="tr-TR" sz="2400" dirty="0" smtClean="0"/>
              <a:t>Akademik ve idari personeli kapsayan  periyodik iç eğitimlerin düzenlenmesi </a:t>
            </a:r>
            <a:endParaRPr lang="tr-TR" sz="2400" dirty="0"/>
          </a:p>
        </p:txBody>
      </p:sp>
    </p:spTree>
    <p:extLst>
      <p:ext uri="{BB962C8B-B14F-4D97-AF65-F5344CB8AC3E}">
        <p14:creationId xmlns:p14="http://schemas.microsoft.com/office/powerpoint/2010/main" val="967792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75656" y="2363396"/>
            <a:ext cx="6264696" cy="1569660"/>
          </a:xfrm>
          <a:prstGeom prst="rect">
            <a:avLst/>
          </a:prstGeom>
          <a:solidFill>
            <a:srgbClr val="00B0F0"/>
          </a:solidFill>
          <a:ln w="31750" cmpd="sng">
            <a:solidFill>
              <a:schemeClr val="tx1"/>
            </a:solidFill>
          </a:ln>
        </p:spPr>
        <p:txBody>
          <a:bodyPr wrap="square" rtlCol="0">
            <a:spAutoFit/>
          </a:bodyPr>
          <a:lstStyle/>
          <a:p>
            <a:pPr algn="ctr"/>
            <a:r>
              <a:rPr lang="tr-TR" sz="9600" dirty="0" smtClean="0">
                <a:latin typeface="+mj-lt"/>
              </a:rPr>
              <a:t>Teşekkürler </a:t>
            </a:r>
            <a:endParaRPr lang="tr-TR" sz="9600" dirty="0">
              <a:latin typeface="+mj-lt"/>
            </a:endParaRPr>
          </a:p>
        </p:txBody>
      </p:sp>
    </p:spTree>
    <p:extLst>
      <p:ext uri="{BB962C8B-B14F-4D97-AF65-F5344CB8AC3E}">
        <p14:creationId xmlns:p14="http://schemas.microsoft.com/office/powerpoint/2010/main" val="361571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763688" y="3861048"/>
            <a:ext cx="5688632" cy="1440160"/>
          </a:xfrm>
          <a:ln w="38100"/>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tr-TR" dirty="0" smtClean="0"/>
              <a:t>TS EN ISO 9001:2008</a:t>
            </a:r>
            <a:endParaRPr lang="tr-TR" dirty="0"/>
          </a:p>
        </p:txBody>
      </p:sp>
      <p:sp>
        <p:nvSpPr>
          <p:cNvPr id="5" name="4 Aşağı Ok Belirtme Çizgisi"/>
          <p:cNvSpPr/>
          <p:nvPr/>
        </p:nvSpPr>
        <p:spPr>
          <a:xfrm>
            <a:off x="1763688" y="476672"/>
            <a:ext cx="5688632" cy="3024336"/>
          </a:xfrm>
          <a:prstGeom prst="downArrowCallou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tr-TR" sz="3600" dirty="0" smtClean="0"/>
              <a:t>DÖKÜMANTASYON </a:t>
            </a:r>
            <a:br>
              <a:rPr lang="tr-TR" sz="3600" dirty="0" smtClean="0"/>
            </a:br>
            <a:r>
              <a:rPr lang="tr-TR" sz="3600" dirty="0" smtClean="0"/>
              <a:t>KALİTESİ</a:t>
            </a:r>
            <a:endParaRPr lang="tr-TR"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Ekim 2010’da ilk temel kalite çalışmalarına başlanmıştır. </a:t>
            </a:r>
          </a:p>
          <a:p>
            <a:endParaRPr lang="tr-TR" dirty="0" smtClean="0"/>
          </a:p>
        </p:txBody>
      </p:sp>
      <p:sp>
        <p:nvSpPr>
          <p:cNvPr id="4" name="3 Akış Çizelgesi: Belge"/>
          <p:cNvSpPr/>
          <p:nvPr/>
        </p:nvSpPr>
        <p:spPr>
          <a:xfrm>
            <a:off x="5292080" y="3429000"/>
            <a:ext cx="3024336" cy="129614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Ekim 2010</a:t>
            </a:r>
            <a:endParaRPr lang="tr-TR"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aşamada akademik ve idari personele temel kalite eğitimleri verilmiştir.</a:t>
            </a:r>
          </a:p>
          <a:p>
            <a:endParaRPr lang="tr-TR" dirty="0" smtClean="0"/>
          </a:p>
          <a:p>
            <a:pPr lvl="1"/>
            <a:r>
              <a:rPr lang="tr-TR" dirty="0" smtClean="0"/>
              <a:t>TS EN ISO 9001 Kalite Yönetim Sistemi Temel Eğitimi</a:t>
            </a:r>
          </a:p>
          <a:p>
            <a:pPr lvl="1"/>
            <a:r>
              <a:rPr lang="tr-TR" dirty="0" smtClean="0"/>
              <a:t>TS EN ISO 9001 Kalite Yönetim Sistemi İç Tetkik Eğitimi</a:t>
            </a:r>
          </a:p>
          <a:p>
            <a:endParaRPr lang="tr-TR" dirty="0"/>
          </a:p>
        </p:txBody>
      </p:sp>
    </p:spTree>
    <p:extLst>
      <p:ext uri="{BB962C8B-B14F-4D97-AF65-F5344CB8AC3E}">
        <p14:creationId xmlns:p14="http://schemas.microsoft.com/office/powerpoint/2010/main" val="301247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Kalite çalışmalarına kurumsal olarak </a:t>
            </a:r>
            <a:r>
              <a:rPr lang="tr-TR" b="1" dirty="0" smtClean="0">
                <a:effectLst>
                  <a:outerShdw blurRad="38100" dist="38100" dir="2700000" algn="tl">
                    <a:srgbClr val="000000">
                      <a:alpha val="43137"/>
                    </a:srgbClr>
                  </a:outerShdw>
                </a:effectLst>
              </a:rPr>
              <a:t>tüm çalışanlar ile beraber </a:t>
            </a:r>
            <a:r>
              <a:rPr lang="tr-TR" dirty="0" smtClean="0"/>
              <a:t>başlanılmıştır. </a:t>
            </a:r>
          </a:p>
          <a:p>
            <a:endParaRPr lang="tr-TR" dirty="0" smtClean="0"/>
          </a:p>
          <a:p>
            <a:r>
              <a:rPr lang="tr-TR" dirty="0" smtClean="0"/>
              <a:t>Öncelikle tüm çalışanlar bağlı oldukları yasa-yönetmelikler doğrultusunda görev tanımlarını yapmış ardından yaptıkları işleri (prosedür ve talimatları) yazmışlardır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yagram"/>
          <p:cNvGraphicFramePr/>
          <p:nvPr/>
        </p:nvGraphicFramePr>
        <p:xfrm>
          <a:off x="467544" y="1397000"/>
          <a:ext cx="715245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Metin kutusu"/>
          <p:cNvSpPr txBox="1"/>
          <p:nvPr/>
        </p:nvSpPr>
        <p:spPr>
          <a:xfrm>
            <a:off x="611560" y="404664"/>
            <a:ext cx="4248472" cy="754694"/>
          </a:xfrm>
          <a:prstGeom prst="rect">
            <a:avLst/>
          </a:prstGeom>
          <a:noFill/>
        </p:spPr>
        <p:txBody>
          <a:bodyPr wrap="square" rtlCol="0">
            <a:spAutoFit/>
          </a:bodyPr>
          <a:lstStyle/>
          <a:p>
            <a:pPr>
              <a:lnSpc>
                <a:spcPct val="150000"/>
              </a:lnSpc>
            </a:pPr>
            <a:r>
              <a:rPr lang="tr-TR" sz="3200" b="1" dirty="0" smtClean="0"/>
              <a:t>Örnekler…</a:t>
            </a:r>
            <a:endParaRPr lang="tr-TR"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Kalite ekibi ve yönetim bir araya gelerek aşağıdakileri oluşturmuştur:</a:t>
            </a:r>
            <a:endParaRPr lang="tr-TR" dirty="0"/>
          </a:p>
        </p:txBody>
      </p:sp>
      <p:sp>
        <p:nvSpPr>
          <p:cNvPr id="7" name="6 Metin kutusu"/>
          <p:cNvSpPr txBox="1"/>
          <p:nvPr/>
        </p:nvSpPr>
        <p:spPr>
          <a:xfrm>
            <a:off x="2699792" y="2996952"/>
            <a:ext cx="3456384" cy="2862322"/>
          </a:xfrm>
          <a:custGeom>
            <a:avLst/>
            <a:gdLst>
              <a:gd name="connsiteX0" fmla="*/ 0 w 3456384"/>
              <a:gd name="connsiteY0" fmla="*/ 0 h 2862322"/>
              <a:gd name="connsiteX1" fmla="*/ 3456384 w 3456384"/>
              <a:gd name="connsiteY1" fmla="*/ 0 h 2862322"/>
              <a:gd name="connsiteX2" fmla="*/ 3456384 w 3456384"/>
              <a:gd name="connsiteY2" fmla="*/ 2862322 h 2862322"/>
              <a:gd name="connsiteX3" fmla="*/ 0 w 3456384"/>
              <a:gd name="connsiteY3" fmla="*/ 2862322 h 2862322"/>
              <a:gd name="connsiteX4" fmla="*/ 0 w 3456384"/>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384" h="2862322">
                <a:moveTo>
                  <a:pt x="0" y="0"/>
                </a:moveTo>
                <a:lnTo>
                  <a:pt x="3456384" y="0"/>
                </a:lnTo>
                <a:lnTo>
                  <a:pt x="3456384" y="2862322"/>
                </a:lnTo>
                <a:lnTo>
                  <a:pt x="0" y="2862322"/>
                </a:lnTo>
                <a:lnTo>
                  <a:pt x="0" y="0"/>
                </a:lnTo>
                <a:close/>
              </a:path>
            </a:pathLst>
          </a:custGeom>
          <a:solidFill>
            <a:srgbClr val="FFCC00"/>
          </a:solid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lnSpc>
                <a:spcPct val="150000"/>
              </a:lnSpc>
            </a:pPr>
            <a:r>
              <a:rPr lang="tr-TR" sz="2400" b="1" dirty="0" smtClean="0">
                <a:solidFill>
                  <a:schemeClr val="tx1"/>
                </a:solidFill>
              </a:rPr>
              <a:t>Kalite El Kitabı</a:t>
            </a:r>
          </a:p>
          <a:p>
            <a:pPr algn="ctr">
              <a:lnSpc>
                <a:spcPct val="150000"/>
              </a:lnSpc>
            </a:pPr>
            <a:r>
              <a:rPr lang="tr-TR" sz="2400" b="1" dirty="0" smtClean="0">
                <a:solidFill>
                  <a:schemeClr val="tx1"/>
                </a:solidFill>
              </a:rPr>
              <a:t>Kalite Politikası</a:t>
            </a:r>
          </a:p>
          <a:p>
            <a:pPr lvl="0" algn="ctr">
              <a:lnSpc>
                <a:spcPct val="150000"/>
              </a:lnSpc>
            </a:pPr>
            <a:r>
              <a:rPr lang="tr-TR" sz="2400" b="1" dirty="0" smtClean="0">
                <a:solidFill>
                  <a:schemeClr val="tx1"/>
                </a:solidFill>
              </a:rPr>
              <a:t>Vizyon </a:t>
            </a:r>
          </a:p>
          <a:p>
            <a:pPr lvl="0" algn="ctr">
              <a:lnSpc>
                <a:spcPct val="150000"/>
              </a:lnSpc>
            </a:pPr>
            <a:r>
              <a:rPr lang="tr-TR" sz="2400" b="1" dirty="0" smtClean="0">
                <a:solidFill>
                  <a:schemeClr val="tx1"/>
                </a:solidFill>
              </a:rPr>
              <a:t>Misyon</a:t>
            </a:r>
          </a:p>
          <a:p>
            <a:pPr lvl="0" algn="ctr">
              <a:lnSpc>
                <a:spcPct val="150000"/>
              </a:lnSpc>
            </a:pPr>
            <a:r>
              <a:rPr lang="tr-TR" sz="2400" b="1" dirty="0" smtClean="0">
                <a:solidFill>
                  <a:schemeClr val="tx1"/>
                </a:solidFill>
              </a:rPr>
              <a:t>Organizasyon Şeması</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normAutofit fontScale="90000"/>
          </a:bodyPr>
          <a:lstStyle/>
          <a:p>
            <a:pPr eaLnBrk="1" hangingPunct="1"/>
            <a:r>
              <a:rPr lang="tr-TR" altLang="tr-TR" b="0" dirty="0" smtClean="0">
                <a:solidFill>
                  <a:srgbClr val="0D0D0D"/>
                </a:solidFill>
                <a:latin typeface="Arial" charset="0"/>
              </a:rPr>
              <a:t/>
            </a:r>
            <a:br>
              <a:rPr lang="tr-TR" altLang="tr-TR" b="0" dirty="0" smtClean="0">
                <a:solidFill>
                  <a:srgbClr val="0D0D0D"/>
                </a:solidFill>
                <a:latin typeface="Arial" charset="0"/>
              </a:rPr>
            </a:br>
            <a:r>
              <a:rPr lang="tr-TR" altLang="tr-TR" b="0" dirty="0" smtClean="0">
                <a:solidFill>
                  <a:srgbClr val="990000"/>
                </a:solidFill>
                <a:latin typeface="Arial" charset="0"/>
              </a:rPr>
              <a:t>KALİTE POLİTİKASI</a:t>
            </a:r>
            <a:r>
              <a:rPr lang="tr-TR" altLang="tr-TR" dirty="0" smtClean="0">
                <a:solidFill>
                  <a:srgbClr val="990000"/>
                </a:solidFill>
                <a:latin typeface="Arial" charset="0"/>
              </a:rPr>
              <a:t/>
            </a:r>
            <a:br>
              <a:rPr lang="tr-TR" altLang="tr-TR" dirty="0" smtClean="0">
                <a:solidFill>
                  <a:srgbClr val="990000"/>
                </a:solidFill>
                <a:latin typeface="Arial" charset="0"/>
              </a:rPr>
            </a:br>
            <a:endParaRPr lang="tr-TR" altLang="tr-TR" dirty="0" smtClean="0">
              <a:solidFill>
                <a:srgbClr val="990000"/>
              </a:solidFill>
              <a:latin typeface="Arial" charset="0"/>
            </a:endParaRPr>
          </a:p>
        </p:txBody>
      </p:sp>
      <p:sp>
        <p:nvSpPr>
          <p:cNvPr id="11267" name="Rectangle 3"/>
          <p:cNvSpPr>
            <a:spLocks noGrp="1"/>
          </p:cNvSpPr>
          <p:nvPr>
            <p:ph idx="1"/>
          </p:nvPr>
        </p:nvSpPr>
        <p:spPr/>
        <p:txBody>
          <a:bodyPr>
            <a:normAutofit fontScale="92500"/>
          </a:bodyPr>
          <a:lstStyle/>
          <a:p>
            <a:pPr marL="0" indent="0" algn="ctr">
              <a:lnSpc>
                <a:spcPct val="150000"/>
              </a:lnSpc>
              <a:spcBef>
                <a:spcPct val="0"/>
              </a:spcBef>
              <a:buFont typeface="Wingdings" pitchFamily="2" charset="2"/>
              <a:buNone/>
            </a:pPr>
            <a:r>
              <a:rPr lang="tr-TR" altLang="tr-TR" sz="2800" dirty="0" smtClean="0"/>
              <a:t>Öğrencilerimizin, çalışanlarımızın ve paydaşlarımızın beklentilerini, bilimsel, teknolojik ve mesleki gelişmelerle desteklemek, sürekli iyileştirerek kaliteli eğitim vermek, ekip ruhu bilinciyle görev ve sorumluluklarımızı kalite yönetim sistemi şartlarına ve yasal mevzuatlara eksiksiz uyarak yerine getirmektir.														</a:t>
            </a:r>
            <a:endParaRPr lang="tr-TR" altLang="tr-TR" sz="2800" dirty="0" smtClean="0">
              <a:latin typeface="Constantia" pitchFamily="18" charset="0"/>
            </a:endParaRPr>
          </a:p>
        </p:txBody>
      </p:sp>
    </p:spTree>
    <p:extLst>
      <p:ext uri="{BB962C8B-B14F-4D97-AF65-F5344CB8AC3E}">
        <p14:creationId xmlns:p14="http://schemas.microsoft.com/office/powerpoint/2010/main" val="2127327259"/>
      </p:ext>
    </p:extLst>
  </p:cSld>
  <p:clrMapOvr>
    <a:masterClrMapping/>
  </p:clrMapOvr>
  <mc:AlternateContent xmlns:mc="http://schemas.openxmlformats.org/markup-compatibility/2006" xmlns:p14="http://schemas.microsoft.com/office/powerpoint/2010/main">
    <mc:Choice Requires="p14">
      <p:transition spd="slow" p14:dur="2000" advTm="3205"/>
    </mc:Choice>
    <mc:Fallback xmlns="">
      <p:transition spd="slow" advTm="3205"/>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422</Words>
  <Application>Microsoft Office PowerPoint</Application>
  <PresentationFormat>Ekran Gösterisi (4:3)</PresentationFormat>
  <Paragraphs>69</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PAMUKKALE ÜNİVERSİTESİ SAĞLIK BİLİMLERİ FAKÜLTESİ    KALİTE ÇALIŞMALARI</vt:lpstr>
      <vt:lpstr>Neden Kalite?</vt:lpstr>
      <vt:lpstr>TS EN ISO 9001:2008</vt:lpstr>
      <vt:lpstr>PowerPoint Sunusu</vt:lpstr>
      <vt:lpstr>PowerPoint Sunusu</vt:lpstr>
      <vt:lpstr>PowerPoint Sunusu</vt:lpstr>
      <vt:lpstr>PowerPoint Sunusu</vt:lpstr>
      <vt:lpstr>PowerPoint Sunusu</vt:lpstr>
      <vt:lpstr> KALİTE POLİTİKASI </vt:lpstr>
      <vt:lpstr>VİZYONUMUZ</vt:lpstr>
      <vt:lpstr>MİSYONUMUZ</vt:lpstr>
      <vt:lpstr>PowerPoint Sunusu</vt:lpstr>
      <vt:lpstr>Süreçler </vt:lpstr>
      <vt:lpstr>PowerPoint Sunusu</vt:lpstr>
      <vt:lpstr>PowerPoint Sunusu</vt:lpstr>
      <vt:lpstr>PowerPoint Sunusu</vt:lpstr>
      <vt:lpstr>PowerPoint Sunusu</vt:lpstr>
      <vt:lpstr>PowerPoint Sunusu</vt:lpstr>
      <vt:lpstr>PowerPoint Sunusu</vt:lpstr>
      <vt:lpstr>PowerPoint Sunusu</vt:lpstr>
      <vt:lpstr>PowerPoint Sunusu</vt:lpstr>
      <vt:lpstr>KALİTEYİ GELİŞTİRMEK İÇİN  NELER YAPIYORUZ?</vt:lpstr>
      <vt:lpstr>PowerPoint Sunusu</vt:lpstr>
    </vt:vector>
  </TitlesOfParts>
  <Company>Pamukkale Üniversitesi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PAMUKKALE ÜNİVERSİTESİ SAĞLIK BİLİMLERİ FAKÜLTESİ HEMŞİRELİK BÖLÜMÜ  KALİTE ÇALIŞMALARI</dc:title>
  <dc:creator>User</dc:creator>
  <cp:lastModifiedBy>Pau</cp:lastModifiedBy>
  <cp:revision>20</cp:revision>
  <dcterms:created xsi:type="dcterms:W3CDTF">2016-02-09T20:43:21Z</dcterms:created>
  <dcterms:modified xsi:type="dcterms:W3CDTF">2016-04-01T08:47:34Z</dcterms:modified>
</cp:coreProperties>
</file>