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15277-BF7B-458D-AF52-2DD17EF17DF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34616-4F2C-4D53-99AF-010B372244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43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4616-4F2C-4D53-99AF-010B3722440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henticate.com/" TargetMode="External"/><Relationship Id="rId2" Type="http://schemas.openxmlformats.org/officeDocument/2006/relationships/hyperlink" Target="http://turnitin.com/tr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nitin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nitin.com/tr/hom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Turnitin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>
                <a:hlinkClick r:id="rId2"/>
              </a:rPr>
              <a:t>http://turnitin.com/tr/</a:t>
            </a:r>
            <a:r>
              <a:rPr lang="tr-TR" dirty="0" smtClean="0"/>
              <a:t> </a:t>
            </a:r>
            <a:r>
              <a:rPr lang="tr-TR" dirty="0" err="1" smtClean="0"/>
              <a:t>Url</a:t>
            </a:r>
            <a:r>
              <a:rPr lang="tr-TR" dirty="0" smtClean="0"/>
              <a:t> adresi üzerinden sadece tez için kullanılacaktır.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hlinkClick r:id="rId3"/>
              </a:rPr>
              <a:t>http://www.</a:t>
            </a:r>
            <a:r>
              <a:rPr lang="tr-TR" dirty="0" err="1" smtClean="0">
                <a:hlinkClick r:id="rId3"/>
              </a:rPr>
              <a:t>ithenticate</a:t>
            </a:r>
            <a:r>
              <a:rPr lang="tr-TR" dirty="0" smtClean="0">
                <a:hlinkClick r:id="rId3"/>
              </a:rPr>
              <a:t>.com/</a:t>
            </a:r>
            <a:r>
              <a:rPr lang="tr-TR" dirty="0" smtClean="0"/>
              <a:t> programını ise diğer çalışmalarınız için kullanınız.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Her iki programı kütüphanemizin web sayfasından </a:t>
            </a:r>
            <a:r>
              <a:rPr lang="tr-TR" smtClean="0"/>
              <a:t>programlar sekmesinden </a:t>
            </a:r>
            <a:r>
              <a:rPr lang="tr-TR" dirty="0" smtClean="0"/>
              <a:t>ulaşabilirsiz.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Tez danışmanı (ÖA) tarafından eklenen öğrenci</a:t>
            </a: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612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Öğrencinin Sorumlulukları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Tez danışmanı tarafından eklenen öğrencinin mail adresine bilgilendirme maili gider.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Tez danışmanı öğrenciyi kaydetmişse </a:t>
            </a:r>
            <a:r>
              <a:rPr lang="tr-TR" dirty="0" err="1" smtClean="0"/>
              <a:t>mail’ine</a:t>
            </a:r>
            <a:r>
              <a:rPr lang="tr-TR" dirty="0" smtClean="0"/>
              <a:t> gelen bilgiler </a:t>
            </a:r>
            <a:r>
              <a:rPr lang="tr-TR" dirty="0" err="1" smtClean="0"/>
              <a:t>eşliginde</a:t>
            </a:r>
            <a:r>
              <a:rPr lang="tr-TR" dirty="0" smtClean="0"/>
              <a:t> </a:t>
            </a:r>
            <a:r>
              <a:rPr lang="tr-TR" dirty="0" err="1" smtClean="0"/>
              <a:t>turnitin</a:t>
            </a:r>
            <a:r>
              <a:rPr lang="tr-TR" dirty="0" smtClean="0"/>
              <a:t> sayfasından </a:t>
            </a:r>
            <a:r>
              <a:rPr lang="tr-TR" dirty="0" err="1" smtClean="0"/>
              <a:t>login</a:t>
            </a:r>
            <a:r>
              <a:rPr lang="tr-TR" dirty="0" smtClean="0"/>
              <a:t> sekmesinden girerek şifre değişikliği yapacak , istenirse sağ üst köşeden ekranı Türkçe yapacak ödev gönder sekmesinden dosyasını ekleyerek gönderiyi tamamlayacak.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Tez Danışmanı Ekleme Yapmaz ise aşağıdaki yolu izler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turnitin</a:t>
            </a:r>
            <a:r>
              <a:rPr lang="tr-TR" dirty="0" smtClean="0">
                <a:hlinkClick r:id="rId2"/>
              </a:rPr>
              <a:t>.com</a:t>
            </a:r>
            <a:r>
              <a:rPr lang="tr-TR" dirty="0" smtClean="0"/>
              <a:t> adresine gider Hesap oluştur ve öğrenci sekmeleri tıklanır.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Bölüm numarası, şifresi, adı, soyadı, e posta adresini yazar 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Bir sınıfa kaydol ekranı gelir.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Bölüm numarası ve şifresini yazar ( bölüm numara ve şifresi hocadan alınır.)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Enstitünün  Görev Ve Yetkileri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160840" cy="5112568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Mail adresine gelen kullanıcı adı ve şifresi güncellenir. ( Öğretmen olarak yetkilendirilir.)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Ekran Türkçeleştirilir.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Sınıf ekle Sekmesinden sınıf türü </a:t>
            </a:r>
            <a:r>
              <a:rPr lang="tr-TR" sz="1800" dirty="0" smtClean="0">
                <a:solidFill>
                  <a:srgbClr val="FF0000"/>
                </a:solidFill>
              </a:rPr>
              <a:t>TEMEL</a:t>
            </a:r>
            <a:r>
              <a:rPr lang="tr-TR" sz="1800" dirty="0" smtClean="0"/>
              <a:t> Olarak işaretlenir.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Sınıf adı “x enstitüsü 2015 lisans tezleri” veya “x enstitüsü 2015 yüksek lisans tezleri” olarak girilebilir.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ÖA ( Öğrenci asistanı / Tez danışmanı ) katılım şifresi akılda kalıcı bir numara olabilir. ÖR: 123456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Sınıf başlama ve bitiş tarihleri belirlenip gönder tıklanır.</a:t>
            </a:r>
          </a:p>
          <a:p>
            <a:pPr algn="l">
              <a:buFont typeface="Wingdings" pitchFamily="2" charset="2"/>
              <a:buChar char="Ø"/>
            </a:pPr>
            <a:r>
              <a:rPr lang="tr-TR" sz="1800" dirty="0" smtClean="0"/>
              <a:t>Kayıt işlemi bitince Sınıf no	</a:t>
            </a:r>
            <a:r>
              <a:rPr lang="tr-TR" sz="1800" dirty="0" err="1" smtClean="0"/>
              <a:t>xxxx</a:t>
            </a:r>
            <a:r>
              <a:rPr lang="tr-TR" sz="1800" dirty="0" smtClean="0"/>
              <a:t> ve Kayıt şifresi 123456 ekranda görüntülenecek. Bu Sınıf no Kayıt şifresi ile Tez danışmanları kayıt yapabilecek.</a:t>
            </a:r>
          </a:p>
          <a:p>
            <a:pPr algn="l">
              <a:buFont typeface="Wingdings" pitchFamily="2" charset="2"/>
              <a:buChar char="Ø"/>
            </a:pPr>
            <a:endParaRPr lang="tr-TR" sz="1800" dirty="0" smtClean="0"/>
          </a:p>
          <a:p>
            <a:pPr algn="l">
              <a:buFont typeface="Wingdings" pitchFamily="2" charset="2"/>
              <a:buChar char="Ø"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49288"/>
            <a:ext cx="8856984" cy="679613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6632"/>
            <a:ext cx="8856984" cy="69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611560" y="385175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Kayıt sonrası ekran bu şekilde görüntülenecektir. İstenirse başka sınıf ekleme yapılmayabilir. Enstitü isminin yanında bölüm sekmesi tıklanarak Tez Danışmanlarınız Bu alana ekleyiniz . Yetkilendirilen Tez Danışmanlarının mail adresine e posta adresi gidecektir.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Sizin için yeni bir </a:t>
            </a:r>
            <a:r>
              <a:rPr lang="tr-TR" dirty="0" err="1" smtClean="0"/>
              <a:t>Turnitin</a:t>
            </a:r>
            <a:r>
              <a:rPr lang="tr-TR" dirty="0" smtClean="0"/>
              <a:t> hesabı oluşturuldu ve </a:t>
            </a:r>
            <a:r>
              <a:rPr lang="tr-TR" dirty="0" err="1" smtClean="0"/>
              <a:t>Ögretmen</a:t>
            </a:r>
            <a:r>
              <a:rPr lang="tr-TR" dirty="0" smtClean="0"/>
              <a:t> “x enstitüsü” tarafından “</a:t>
            </a:r>
            <a:r>
              <a:rPr lang="tr-TR" dirty="0" err="1" smtClean="0"/>
              <a:t>xxxxxxxxxxxx</a:t>
            </a:r>
            <a:r>
              <a:rPr lang="tr-TR" dirty="0" smtClean="0"/>
              <a:t>" sınıfına Ö–A olarak eklendiniz.</a:t>
            </a:r>
          </a:p>
          <a:p>
            <a:r>
              <a:rPr lang="tr-TR" dirty="0" err="1" smtClean="0"/>
              <a:t>Turnitin</a:t>
            </a:r>
            <a:r>
              <a:rPr lang="tr-TR" dirty="0" smtClean="0"/>
              <a:t> </a:t>
            </a:r>
            <a:r>
              <a:rPr lang="tr-TR" dirty="0" err="1" smtClean="0"/>
              <a:t>Originality</a:t>
            </a:r>
            <a:r>
              <a:rPr lang="tr-TR" dirty="0" smtClean="0"/>
              <a:t> </a:t>
            </a:r>
            <a:r>
              <a:rPr lang="tr-TR" dirty="0" err="1" smtClean="0"/>
              <a:t>Check</a:t>
            </a:r>
            <a:r>
              <a:rPr lang="tr-TR" dirty="0" smtClean="0"/>
              <a:t>, </a:t>
            </a:r>
            <a:r>
              <a:rPr lang="tr-TR" dirty="0" err="1" smtClean="0"/>
              <a:t>egitimcilerin</a:t>
            </a:r>
            <a:r>
              <a:rPr lang="tr-TR" dirty="0" smtClean="0"/>
              <a:t>, </a:t>
            </a:r>
            <a:r>
              <a:rPr lang="tr-TR" dirty="0" err="1" smtClean="0"/>
              <a:t>Ögrenci</a:t>
            </a:r>
            <a:r>
              <a:rPr lang="tr-TR" dirty="0" smtClean="0"/>
              <a:t> Ödevlerini yanlış alıntılama ve olası intihale karşı sürekli olarak güncellenen veri tabanı ile karşılaştırarak kontrol etmelerini </a:t>
            </a:r>
            <a:r>
              <a:rPr lang="tr-TR" dirty="0" err="1" smtClean="0"/>
              <a:t>saglar</a:t>
            </a:r>
            <a:r>
              <a:rPr lang="tr-TR" dirty="0" smtClean="0"/>
              <a:t>. Her bir Orijinallik Raporu, </a:t>
            </a:r>
            <a:r>
              <a:rPr lang="tr-TR" dirty="0" err="1" smtClean="0"/>
              <a:t>Ögrencilerinin</a:t>
            </a:r>
            <a:r>
              <a:rPr lang="tr-TR" dirty="0" smtClean="0"/>
              <a:t> akademik </a:t>
            </a:r>
            <a:r>
              <a:rPr lang="tr-TR" dirty="0" err="1" smtClean="0"/>
              <a:t>dogrulunu</a:t>
            </a:r>
            <a:r>
              <a:rPr lang="tr-TR" dirty="0" smtClean="0"/>
              <a:t> korumanın yanında aynı zamanda </a:t>
            </a:r>
            <a:r>
              <a:rPr lang="tr-TR" dirty="0" err="1" smtClean="0"/>
              <a:t>Ögretmenlere</a:t>
            </a:r>
            <a:r>
              <a:rPr lang="tr-TR" dirty="0" smtClean="0"/>
              <a:t> </a:t>
            </a:r>
            <a:r>
              <a:rPr lang="tr-TR" dirty="0" err="1" smtClean="0"/>
              <a:t>Ögrencilerine</a:t>
            </a:r>
            <a:r>
              <a:rPr lang="tr-TR" dirty="0" smtClean="0"/>
              <a:t> </a:t>
            </a:r>
            <a:r>
              <a:rPr lang="tr-TR" dirty="0" err="1" smtClean="0"/>
              <a:t>dogru</a:t>
            </a:r>
            <a:r>
              <a:rPr lang="tr-TR" dirty="0" smtClean="0"/>
              <a:t> alıntılama yapmayı </a:t>
            </a:r>
            <a:r>
              <a:rPr lang="tr-TR" dirty="0" err="1" smtClean="0"/>
              <a:t>Ögretme</a:t>
            </a:r>
            <a:r>
              <a:rPr lang="tr-TR" dirty="0" smtClean="0"/>
              <a:t> fırsatı verir. </a:t>
            </a:r>
          </a:p>
          <a:p>
            <a:r>
              <a:rPr lang="tr-TR" dirty="0" err="1" smtClean="0"/>
              <a:t>Turnitin</a:t>
            </a:r>
            <a:r>
              <a:rPr lang="tr-TR" dirty="0" smtClean="0"/>
              <a:t> kullanmaya başlamak için, </a:t>
            </a:r>
            <a:r>
              <a:rPr lang="tr-TR" dirty="0" smtClean="0">
                <a:hlinkClick r:id="rId2"/>
              </a:rPr>
              <a:t>http://www.</a:t>
            </a:r>
            <a:r>
              <a:rPr lang="tr-TR" dirty="0" err="1" smtClean="0">
                <a:hlinkClick r:id="rId2"/>
              </a:rPr>
              <a:t>turnitin</a:t>
            </a:r>
            <a:r>
              <a:rPr lang="tr-TR" dirty="0" smtClean="0">
                <a:hlinkClick r:id="rId2"/>
              </a:rPr>
              <a:t>.com/tr/</a:t>
            </a:r>
            <a:r>
              <a:rPr lang="tr-TR" dirty="0" err="1" smtClean="0">
                <a:hlinkClick r:id="rId2"/>
              </a:rPr>
              <a:t>home</a:t>
            </a:r>
            <a:r>
              <a:rPr lang="tr-TR" dirty="0" smtClean="0"/>
              <a:t> adresine gidiniz ve </a:t>
            </a:r>
            <a:r>
              <a:rPr lang="tr-TR" dirty="0" err="1" smtClean="0"/>
              <a:t>aşagıdaki</a:t>
            </a:r>
            <a:r>
              <a:rPr lang="tr-TR" dirty="0" smtClean="0"/>
              <a:t> geçici bilgileri kullanarak giriş yapınız:</a:t>
            </a:r>
          </a:p>
          <a:p>
            <a:r>
              <a:rPr lang="tr-TR" dirty="0" smtClean="0"/>
              <a:t>E-posta adresi: </a:t>
            </a:r>
            <a:r>
              <a:rPr lang="tr-TR" dirty="0" err="1" smtClean="0"/>
              <a:t>nkirkbas</a:t>
            </a:r>
            <a:r>
              <a:rPr lang="tr-TR" dirty="0" smtClean="0"/>
              <a:t>@</a:t>
            </a:r>
            <a:r>
              <a:rPr lang="tr-TR" dirty="0" err="1" smtClean="0"/>
              <a:t>pau</a:t>
            </a:r>
            <a:r>
              <a:rPr lang="tr-TR" dirty="0" smtClean="0"/>
              <a:t>.edu.tr</a:t>
            </a:r>
            <a:br>
              <a:rPr lang="tr-TR" dirty="0" smtClean="0"/>
            </a:br>
            <a:r>
              <a:rPr lang="tr-TR" dirty="0" smtClean="0"/>
              <a:t>Şifre: </a:t>
            </a:r>
            <a:r>
              <a:rPr lang="tr-TR" dirty="0" err="1" smtClean="0"/>
              <a:t>xxxxxxx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467544" y="620688"/>
            <a:ext cx="56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smtClean="0"/>
              <a:t>Tez danışmanına gönderilen mail örneği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Danışmanının işlemleri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sz="2200" dirty="0" smtClean="0"/>
              <a:t>Sınıf ekleme </a:t>
            </a:r>
            <a:r>
              <a:rPr lang="tr-TR" sz="2200" dirty="0" smtClean="0">
                <a:solidFill>
                  <a:srgbClr val="FF0000"/>
                </a:solidFill>
              </a:rPr>
              <a:t>Yapmayacaktır</a:t>
            </a:r>
            <a:r>
              <a:rPr lang="tr-TR" sz="2200" dirty="0" smtClean="0"/>
              <a:t>. (Çünkü eklenmiş bir sınıfın içerisindedir.</a:t>
            </a:r>
          </a:p>
          <a:p>
            <a:pPr>
              <a:buFont typeface="Wingdings" pitchFamily="2" charset="2"/>
              <a:buChar char="Ø"/>
            </a:pPr>
            <a:r>
              <a:rPr lang="tr-TR" sz="2200" dirty="0" smtClean="0"/>
              <a:t>Ödev ekle yapabilecek. Ödev tarihini kendisi belirleyebilecek. Belirlediği tarih aralığı harici ödev gönderilemeyecektir.</a:t>
            </a:r>
          </a:p>
          <a:p>
            <a:pPr>
              <a:buFont typeface="Wingdings" pitchFamily="2" charset="2"/>
              <a:buChar char="Ø"/>
            </a:pPr>
            <a:r>
              <a:rPr lang="tr-TR" sz="2200" dirty="0" smtClean="0"/>
              <a:t>Öğrenciler sekmesi altından öğrenci ekleme işlemi yapılacaktır. (Öğrencinin adı, soyadı, e posta adresi girilecektir.)</a:t>
            </a:r>
          </a:p>
          <a:p>
            <a:pPr>
              <a:buFont typeface="Wingdings" pitchFamily="2" charset="2"/>
              <a:buChar char="Ø"/>
            </a:pPr>
            <a:r>
              <a:rPr lang="tr-TR" sz="2200" dirty="0" smtClean="0"/>
              <a:t>Tez öğrencisi Sınıf kullanıcı adı ve şifresini kullanarak kayıt yapabilecektir. </a:t>
            </a:r>
          </a:p>
          <a:p>
            <a:pPr>
              <a:buFont typeface="Wingdings" pitchFamily="2" charset="2"/>
              <a:buChar char="Ø"/>
            </a:pPr>
            <a:r>
              <a:rPr lang="tr-TR" sz="2200" dirty="0" smtClean="0"/>
              <a:t>Tezin adı ve yazar adı düzgünce girilmelidir. Tez sahibi bir tezi en fazla aynı ad ve yazarla 2 kez gönderebilecektir. Farklı bir isimle gönderilirse ilk gönderilen tezin bir nüshasını sistemde kayıt ettiği için öğrenci o tezin kendisinin olduğunu ispatlamak durumundadır ( aksi halde tez intihal durumuna düşer). Sisteme bir tez için en fazla aynı isimle iki gönderi yapınız.</a:t>
            </a:r>
          </a:p>
          <a:p>
            <a:pPr>
              <a:buFont typeface="Wingdings" pitchFamily="2" charset="2"/>
              <a:buChar char="Ø"/>
            </a:pPr>
            <a:r>
              <a:rPr lang="tr-TR" sz="2200" dirty="0" smtClean="0"/>
              <a:t>Sisteme gönderilen tez otomatik olarak bir oran verilecektir. Verilen bu oranı Enstitüde Görebilecektir.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600" dirty="0" smtClean="0"/>
              <a:t>Sınıf bölüm numarasını ve kayıt şifresini enstitüden veya tez danışmanından alan öğrenci ilgili bölüme  kaydolur. Gönder ikonunu tıklayıp gerekli alanları doldurarak dosya gönderir.</a:t>
            </a:r>
            <a:endParaRPr lang="tr-T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8676456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ekleme 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8820472" cy="5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Öğrenci kayıt İçin adı soyadı eposta adresi girilecektir.</a:t>
            </a:r>
            <a:endParaRPr lang="tr-T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40093"/>
            <a:ext cx="8784976" cy="5705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528</Words>
  <Application>Microsoft Office PowerPoint</Application>
  <PresentationFormat>Ekran Gösterisi (4:3)</PresentationFormat>
  <Paragraphs>39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Turnitin</vt:lpstr>
      <vt:lpstr>Enstitünün  Görev Ve Yetkileri  </vt:lpstr>
      <vt:lpstr>PowerPoint Sunusu</vt:lpstr>
      <vt:lpstr>PowerPoint Sunusu</vt:lpstr>
      <vt:lpstr>PowerPoint Sunusu</vt:lpstr>
      <vt:lpstr>Tez Danışmanının işlemleri</vt:lpstr>
      <vt:lpstr>Sınıf bölüm numarasını ve kayıt şifresini enstitüden veya tez danışmanından alan öğrenci ilgili bölüme  kaydolur. Gönder ikonunu tıklayıp gerekli alanları doldurarak dosya gönderir.</vt:lpstr>
      <vt:lpstr>Öğrenci ekleme </vt:lpstr>
      <vt:lpstr>Öğrenci kayıt İçin adı soyadı eposta adresi girilecektir.</vt:lpstr>
      <vt:lpstr>Tez danışmanı (ÖA) tarafından eklenen öğrenci</vt:lpstr>
      <vt:lpstr>Öğrencinin Sorumlulukları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Enstitünün  Görev Ve Yetkileri</dc:title>
  <dc:creator>HP</dc:creator>
  <cp:lastModifiedBy>HP</cp:lastModifiedBy>
  <cp:revision>27</cp:revision>
  <dcterms:modified xsi:type="dcterms:W3CDTF">2016-04-28T14:14:05Z</dcterms:modified>
</cp:coreProperties>
</file>