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86" r:id="rId1"/>
  </p:sldMasterIdLst>
  <p:notesMasterIdLst>
    <p:notesMasterId r:id="rId73"/>
  </p:notesMasterIdLst>
  <p:handoutMasterIdLst>
    <p:handoutMasterId r:id="rId74"/>
  </p:handoutMasterIdLst>
  <p:sldIdLst>
    <p:sldId id="256" r:id="rId2"/>
    <p:sldId id="257" r:id="rId3"/>
    <p:sldId id="258" r:id="rId4"/>
    <p:sldId id="259" r:id="rId5"/>
    <p:sldId id="260" r:id="rId6"/>
    <p:sldId id="261" r:id="rId7"/>
    <p:sldId id="262" r:id="rId8"/>
    <p:sldId id="263" r:id="rId9"/>
    <p:sldId id="264" r:id="rId10"/>
    <p:sldId id="265" r:id="rId11"/>
    <p:sldId id="266" r:id="rId12"/>
    <p:sldId id="30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300" r:id="rId27"/>
    <p:sldId id="308" r:id="rId28"/>
    <p:sldId id="309" r:id="rId29"/>
    <p:sldId id="310" r:id="rId30"/>
    <p:sldId id="311" r:id="rId31"/>
    <p:sldId id="312"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6" r:id="rId45"/>
    <p:sldId id="307" r:id="rId46"/>
    <p:sldId id="313" r:id="rId47"/>
    <p:sldId id="314" r:id="rId48"/>
    <p:sldId id="292" r:id="rId49"/>
    <p:sldId id="293" r:id="rId50"/>
    <p:sldId id="294" r:id="rId51"/>
    <p:sldId id="295" r:id="rId52"/>
    <p:sldId id="297" r:id="rId53"/>
    <p:sldId id="301" r:id="rId54"/>
    <p:sldId id="302" r:id="rId55"/>
    <p:sldId id="304" r:id="rId56"/>
    <p:sldId id="315" r:id="rId57"/>
    <p:sldId id="316" r:id="rId58"/>
    <p:sldId id="317" r:id="rId59"/>
    <p:sldId id="318" r:id="rId60"/>
    <p:sldId id="319" r:id="rId61"/>
    <p:sldId id="321" r:id="rId62"/>
    <p:sldId id="326" r:id="rId63"/>
    <p:sldId id="324" r:id="rId64"/>
    <p:sldId id="325" r:id="rId65"/>
    <p:sldId id="331" r:id="rId66"/>
    <p:sldId id="327" r:id="rId67"/>
    <p:sldId id="328" r:id="rId68"/>
    <p:sldId id="329" r:id="rId69"/>
    <p:sldId id="330" r:id="rId70"/>
    <p:sldId id="322" r:id="rId71"/>
    <p:sldId id="323" r:id="rId72"/>
  </p:sldIdLst>
  <p:sldSz cx="12193588"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57">
          <p15:clr>
            <a:srgbClr val="A4A3A4"/>
          </p15:clr>
        </p15:guide>
        <p15:guide id="2" pos="20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94667" autoAdjust="0"/>
  </p:normalViewPr>
  <p:slideViewPr>
    <p:cSldViewPr>
      <p:cViewPr varScale="1">
        <p:scale>
          <a:sx n="108" d="100"/>
          <a:sy n="108" d="100"/>
        </p:scale>
        <p:origin x="510" y="102"/>
      </p:cViewPr>
      <p:guideLst>
        <p:guide orient="horz" pos="2160"/>
        <p:guide pos="2880"/>
      </p:guideLst>
    </p:cSldViewPr>
  </p:slideViewPr>
  <p:outlineViewPr>
    <p:cViewPr varScale="1">
      <p:scale>
        <a:sx n="170" d="200"/>
        <a:sy n="170" d="200"/>
      </p:scale>
      <p:origin x="0" y="-2196"/>
    </p:cViewPr>
  </p:outlineViewPr>
  <p:notesTextViewPr>
    <p:cViewPr>
      <p:scale>
        <a:sx n="1" d="1"/>
        <a:sy n="1" d="1"/>
      </p:scale>
      <p:origin x="0" y="0"/>
    </p:cViewPr>
  </p:notesTextViewPr>
  <p:notesViewPr>
    <p:cSldViewPr>
      <p:cViewPr varScale="1">
        <p:scale>
          <a:sx n="78" d="100"/>
          <a:sy n="78" d="100"/>
        </p:scale>
        <p:origin x="3984" y="114"/>
      </p:cViewPr>
      <p:guideLst>
        <p:guide orient="horz" pos="2757"/>
        <p:guide pos="20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ltbilgi Yer Tutucusu 3"/>
          <p:cNvSpPr>
            <a:spLocks noGrp="1"/>
          </p:cNvSpPr>
          <p:nvPr>
            <p:ph type="ftr" sz="quarter" idx="2"/>
          </p:nvPr>
        </p:nvSpPr>
        <p:spPr>
          <a:xfrm>
            <a:off x="0" y="9720263"/>
            <a:ext cx="3079750" cy="514350"/>
          </a:xfrm>
          <a:prstGeom prst="rect">
            <a:avLst/>
          </a:prstGeom>
        </p:spPr>
        <p:txBody>
          <a:bodyPr vert="horz" lIns="86859" tIns="43429" rIns="86859" bIns="43429" rtlCol="0" anchor="b"/>
          <a:lstStyle>
            <a:lvl1pPr algn="l">
              <a:defRPr sz="1100" smtClean="0"/>
            </a:lvl1pPr>
          </a:lstStyle>
          <a:p>
            <a:pPr>
              <a:defRPr/>
            </a:pPr>
            <a:r>
              <a:rPr lang="tr-TR"/>
              <a:t>Bilgi İşlem Yönetimi - B.İ.D.B.</a:t>
            </a:r>
          </a:p>
        </p:txBody>
      </p:sp>
      <p:sp>
        <p:nvSpPr>
          <p:cNvPr id="5" name="Slayt Numarası Yer Tutucusu 4"/>
          <p:cNvSpPr>
            <a:spLocks noGrp="1"/>
          </p:cNvSpPr>
          <p:nvPr>
            <p:ph type="sldNum" sz="quarter" idx="3"/>
          </p:nvPr>
        </p:nvSpPr>
        <p:spPr>
          <a:xfrm>
            <a:off x="4022725" y="9720263"/>
            <a:ext cx="3079750" cy="514350"/>
          </a:xfrm>
          <a:prstGeom prst="rect">
            <a:avLst/>
          </a:prstGeom>
        </p:spPr>
        <p:txBody>
          <a:bodyPr vert="horz" lIns="86859" tIns="43429" rIns="86859" bIns="43429" rtlCol="0" anchor="b"/>
          <a:lstStyle>
            <a:lvl1pPr algn="r">
              <a:defRPr sz="1100" smtClean="0"/>
            </a:lvl1pPr>
          </a:lstStyle>
          <a:p>
            <a:pPr>
              <a:defRPr/>
            </a:pPr>
            <a:fld id="{2BFD5465-D18D-4364-8F64-3F0CFA0303A2}" type="slidenum">
              <a:rPr lang="tr-TR"/>
              <a:pPr>
                <a:defRPr/>
              </a:pPr>
              <a:t>‹#›</a:t>
            </a:fld>
            <a:endParaRPr lang="tr-TR"/>
          </a:p>
        </p:txBody>
      </p:sp>
    </p:spTree>
    <p:extLst>
      <p:ext uri="{BB962C8B-B14F-4D97-AF65-F5344CB8AC3E}">
        <p14:creationId xmlns:p14="http://schemas.microsoft.com/office/powerpoint/2010/main" val="875695965"/>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AutoShape 1"/>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7" name="AutoShape 2"/>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8" name="AutoShape 3"/>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9" name="Rectangle 4"/>
          <p:cNvSpPr>
            <a:spLocks noGrp="1" noRot="1" noChangeAspect="1" noChangeArrowheads="1"/>
          </p:cNvSpPr>
          <p:nvPr>
            <p:ph type="sldImg"/>
          </p:nvPr>
        </p:nvSpPr>
        <p:spPr bwMode="auto">
          <a:xfrm>
            <a:off x="144463" y="777875"/>
            <a:ext cx="6808787" cy="383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5"/>
          <p:cNvSpPr>
            <a:spLocks noGrp="1" noChangeArrowheads="1"/>
          </p:cNvSpPr>
          <p:nvPr>
            <p:ph type="body"/>
          </p:nvPr>
        </p:nvSpPr>
        <p:spPr bwMode="auto">
          <a:xfrm>
            <a:off x="709613" y="4860925"/>
            <a:ext cx="5678487"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tr-TR" altLang="tr-TR" noProof="0"/>
          </a:p>
        </p:txBody>
      </p:sp>
      <p:sp>
        <p:nvSpPr>
          <p:cNvPr id="6151" name="Text Box 6"/>
          <p:cNvSpPr txBox="1">
            <a:spLocks noChangeArrowheads="1"/>
          </p:cNvSpPr>
          <p:nvPr/>
        </p:nvSpPr>
        <p:spPr bwMode="auto">
          <a:xfrm>
            <a:off x="0" y="0"/>
            <a:ext cx="3081338"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52" name="Text Box 7"/>
          <p:cNvSpPr txBox="1">
            <a:spLocks noChangeArrowheads="1"/>
          </p:cNvSpPr>
          <p:nvPr/>
        </p:nvSpPr>
        <p:spPr bwMode="auto">
          <a:xfrm>
            <a:off x="4021138" y="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53" name="Text Box 8"/>
          <p:cNvSpPr txBox="1">
            <a:spLocks noChangeArrowheads="1"/>
          </p:cNvSpPr>
          <p:nvPr/>
        </p:nvSpPr>
        <p:spPr bwMode="auto">
          <a:xfrm>
            <a:off x="0" y="9721850"/>
            <a:ext cx="3081338"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 name="Rectangle 9"/>
          <p:cNvSpPr>
            <a:spLocks noGrp="1" noChangeArrowheads="1"/>
          </p:cNvSpPr>
          <p:nvPr>
            <p:ph type="sldNum"/>
          </p:nvPr>
        </p:nvSpPr>
        <p:spPr bwMode="auto">
          <a:xfrm>
            <a:off x="4021138" y="9721850"/>
            <a:ext cx="3076575"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0" algn="l"/>
                <a:tab pos="425246" algn="l"/>
                <a:tab pos="852001" algn="l"/>
                <a:tab pos="1278755" algn="l"/>
                <a:tab pos="1705510" algn="l"/>
                <a:tab pos="2132264" algn="l"/>
                <a:tab pos="2559019" algn="l"/>
                <a:tab pos="2985773" algn="l"/>
                <a:tab pos="3412528" algn="l"/>
                <a:tab pos="3839282" algn="l"/>
                <a:tab pos="4266037" algn="l"/>
                <a:tab pos="4692791" algn="l"/>
                <a:tab pos="5119546" algn="l"/>
                <a:tab pos="5546300" algn="l"/>
                <a:tab pos="5973055" algn="l"/>
                <a:tab pos="6399809" algn="l"/>
                <a:tab pos="6826564" algn="l"/>
                <a:tab pos="7253318" algn="l"/>
                <a:tab pos="7680073" algn="l"/>
                <a:tab pos="8106827" algn="l"/>
                <a:tab pos="8533581" algn="l"/>
              </a:tabLst>
              <a:defRPr sz="1300">
                <a:solidFill>
                  <a:srgbClr val="000000"/>
                </a:solidFill>
                <a:latin typeface="Times New Roman" panose="02020603050405020304" pitchFamily="18" charset="0"/>
                <a:cs typeface="Arial Unicode MS" panose="020B0604020202020204" pitchFamily="34" charset="-128"/>
              </a:defRPr>
            </a:lvl1pPr>
          </a:lstStyle>
          <a:p>
            <a:pPr>
              <a:defRPr/>
            </a:pPr>
            <a:fld id="{BFE8FF2C-594C-4705-840B-5C461CA0D42E}" type="slidenum">
              <a:rPr lang="tr-TR" altLang="tr-TR"/>
              <a:pPr>
                <a:defRPr/>
              </a:pPr>
              <a:t>‹#›</a:t>
            </a:fld>
            <a:endParaRPr lang="tr-TR" altLang="tr-TR"/>
          </a:p>
        </p:txBody>
      </p:sp>
    </p:spTree>
    <p:extLst>
      <p:ext uri="{BB962C8B-B14F-4D97-AF65-F5344CB8AC3E}">
        <p14:creationId xmlns:p14="http://schemas.microsoft.com/office/powerpoint/2010/main" val="1926389427"/>
      </p:ext>
    </p:extLst>
  </p:cSld>
  <p:clrMap bg1="lt1" tx1="dk1" bg2="lt2" tx2="dk2" accent1="accent1" accent2="accent2" accent3="accent3" accent4="accent4" accent5="accent5" accent6="accent6" hlink="hlink" folHlink="folHlink"/>
  <p:hf sldNum="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9"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4115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3B1CDA7A-67C5-4A9B-8B74-3052C61C4858}" type="slidenum">
              <a:rPr lang="tr-TR" altLang="tr-TR" sz="1300">
                <a:cs typeface="Arial Unicode MS" pitchFamily="32" charset="0"/>
              </a:rPr>
              <a:pPr algn="r" eaLnBrk="1">
                <a:lnSpc>
                  <a:spcPct val="95000"/>
                </a:lnSpc>
                <a:spcBef>
                  <a:spcPct val="0"/>
                </a:spcBef>
                <a:buClrTx/>
                <a:buFontTx/>
                <a:buNone/>
              </a:pPr>
              <a:t>10</a:t>
            </a:fld>
            <a:endParaRPr lang="tr-TR" altLang="tr-TR" sz="1300">
              <a:cs typeface="Arial Unicode MS" pitchFamily="32" charset="0"/>
            </a:endParaRPr>
          </a:p>
        </p:txBody>
      </p:sp>
      <p:sp>
        <p:nvSpPr>
          <p:cNvPr id="27652"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23623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A633E30B-1EBD-4D1A-B537-74D899E33C2D}" type="slidenum">
              <a:rPr lang="tr-TR" altLang="tr-TR" sz="1300">
                <a:cs typeface="Arial Unicode MS" pitchFamily="32" charset="0"/>
              </a:rPr>
              <a:pPr algn="r" eaLnBrk="1">
                <a:lnSpc>
                  <a:spcPct val="95000"/>
                </a:lnSpc>
                <a:spcBef>
                  <a:spcPct val="0"/>
                </a:spcBef>
                <a:buClrTx/>
                <a:buFontTx/>
                <a:buNone/>
              </a:pPr>
              <a:t>11</a:t>
            </a:fld>
            <a:endParaRPr lang="tr-TR" altLang="tr-TR" sz="1300">
              <a:cs typeface="Arial Unicode MS" pitchFamily="32" charset="0"/>
            </a:endParaRPr>
          </a:p>
        </p:txBody>
      </p:sp>
      <p:sp>
        <p:nvSpPr>
          <p:cNvPr id="29700"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00765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A633E30B-1EBD-4D1A-B537-74D899E33C2D}" type="slidenum">
              <a:rPr lang="tr-TR" altLang="tr-TR" sz="1300">
                <a:cs typeface="Arial Unicode MS" pitchFamily="32" charset="0"/>
              </a:rPr>
              <a:pPr algn="r" eaLnBrk="1">
                <a:lnSpc>
                  <a:spcPct val="95000"/>
                </a:lnSpc>
                <a:spcBef>
                  <a:spcPct val="0"/>
                </a:spcBef>
                <a:buClrTx/>
                <a:buFontTx/>
                <a:buNone/>
              </a:pPr>
              <a:t>12</a:t>
            </a:fld>
            <a:endParaRPr lang="tr-TR" altLang="tr-TR" sz="1300">
              <a:cs typeface="Arial Unicode MS" pitchFamily="32" charset="0"/>
            </a:endParaRPr>
          </a:p>
        </p:txBody>
      </p:sp>
      <p:sp>
        <p:nvSpPr>
          <p:cNvPr id="29700"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247578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CB73C323-BAF7-43D0-87E3-293F66E7781B}" type="slidenum">
              <a:rPr lang="tr-TR" altLang="tr-TR" sz="1300">
                <a:cs typeface="Arial Unicode MS" pitchFamily="32" charset="0"/>
              </a:rPr>
              <a:pPr algn="r" eaLnBrk="1">
                <a:lnSpc>
                  <a:spcPct val="95000"/>
                </a:lnSpc>
                <a:spcBef>
                  <a:spcPct val="0"/>
                </a:spcBef>
                <a:buClrTx/>
                <a:buFontTx/>
                <a:buNone/>
              </a:pPr>
              <a:t>13</a:t>
            </a:fld>
            <a:endParaRPr lang="tr-TR" altLang="tr-TR" sz="1300">
              <a:cs typeface="Arial Unicode MS" pitchFamily="32" charset="0"/>
            </a:endParaRPr>
          </a:p>
        </p:txBody>
      </p:sp>
      <p:sp>
        <p:nvSpPr>
          <p:cNvPr id="31748"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540674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5"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710701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41FA1CDD-C344-46EF-93B2-2A305BEA7589}" type="slidenum">
              <a:rPr lang="tr-TR" altLang="tr-TR" sz="1300">
                <a:cs typeface="Arial Unicode MS" pitchFamily="32" charset="0"/>
              </a:rPr>
              <a:pPr algn="r" eaLnBrk="1">
                <a:lnSpc>
                  <a:spcPct val="95000"/>
                </a:lnSpc>
                <a:spcBef>
                  <a:spcPct val="0"/>
                </a:spcBef>
                <a:buClrTx/>
                <a:buFontTx/>
                <a:buNone/>
              </a:pPr>
              <a:t>15</a:t>
            </a:fld>
            <a:endParaRPr lang="tr-TR" altLang="tr-TR" sz="1300">
              <a:cs typeface="Arial Unicode MS" pitchFamily="32" charset="0"/>
            </a:endParaRPr>
          </a:p>
        </p:txBody>
      </p:sp>
      <p:sp>
        <p:nvSpPr>
          <p:cNvPr id="35844"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91978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1"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19597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FC65996E-50FA-4EFC-8B28-C4D105502F90}" type="slidenum">
              <a:rPr lang="tr-TR" altLang="tr-TR" sz="1300">
                <a:cs typeface="Arial Unicode MS" pitchFamily="32" charset="0"/>
              </a:rPr>
              <a:pPr algn="r" eaLnBrk="1">
                <a:lnSpc>
                  <a:spcPct val="95000"/>
                </a:lnSpc>
                <a:spcBef>
                  <a:spcPct val="0"/>
                </a:spcBef>
                <a:buClrTx/>
                <a:buFontTx/>
                <a:buNone/>
              </a:pPr>
              <a:t>17</a:t>
            </a:fld>
            <a:endParaRPr lang="tr-TR" altLang="tr-TR" sz="1300">
              <a:cs typeface="Arial Unicode MS" pitchFamily="32" charset="0"/>
            </a:endParaRPr>
          </a:p>
        </p:txBody>
      </p:sp>
      <p:sp>
        <p:nvSpPr>
          <p:cNvPr id="3994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327068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44C6570-5E38-40F8-A995-49A6854FEE5E}" type="slidenum">
              <a:rPr lang="tr-TR" altLang="tr-TR" sz="1300">
                <a:cs typeface="Arial Unicode MS" pitchFamily="32" charset="0"/>
              </a:rPr>
              <a:pPr algn="r" eaLnBrk="1">
                <a:lnSpc>
                  <a:spcPct val="95000"/>
                </a:lnSpc>
                <a:spcBef>
                  <a:spcPct val="0"/>
                </a:spcBef>
                <a:buClrTx/>
                <a:buFontTx/>
                <a:buNone/>
              </a:pPr>
              <a:t>18</a:t>
            </a:fld>
            <a:endParaRPr lang="tr-TR" altLang="tr-TR" sz="1300">
              <a:cs typeface="Arial Unicode MS" pitchFamily="32" charset="0"/>
            </a:endParaRPr>
          </a:p>
        </p:txBody>
      </p:sp>
      <p:sp>
        <p:nvSpPr>
          <p:cNvPr id="41988"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594956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8EC64842-2064-4AE3-9750-E3F077CA0CFA}" type="slidenum">
              <a:rPr lang="tr-TR" altLang="tr-TR" sz="1300">
                <a:cs typeface="Arial Unicode MS" pitchFamily="32" charset="0"/>
              </a:rPr>
              <a:pPr algn="r" eaLnBrk="1">
                <a:lnSpc>
                  <a:spcPct val="95000"/>
                </a:lnSpc>
                <a:spcBef>
                  <a:spcPct val="0"/>
                </a:spcBef>
                <a:buClrTx/>
                <a:buFontTx/>
                <a:buNone/>
              </a:pPr>
              <a:t>19</a:t>
            </a:fld>
            <a:endParaRPr lang="tr-TR" altLang="tr-TR" sz="1300">
              <a:cs typeface="Arial Unicode MS" pitchFamily="32" charset="0"/>
            </a:endParaRPr>
          </a:p>
        </p:txBody>
      </p:sp>
      <p:sp>
        <p:nvSpPr>
          <p:cNvPr id="4403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2088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8222008-E227-4F1F-A982-8C5F9C763CD3}" type="slidenum">
              <a:rPr lang="tr-TR" altLang="tr-TR" sz="1300">
                <a:cs typeface="Arial Unicode MS" pitchFamily="32" charset="0"/>
              </a:rPr>
              <a:pPr algn="r" eaLnBrk="1">
                <a:lnSpc>
                  <a:spcPct val="95000"/>
                </a:lnSpc>
                <a:spcBef>
                  <a:spcPct val="0"/>
                </a:spcBef>
                <a:buClrTx/>
                <a:buFontTx/>
                <a:buNone/>
              </a:pPr>
              <a:t>2</a:t>
            </a:fld>
            <a:endParaRPr lang="tr-TR" altLang="tr-TR" sz="1300">
              <a:cs typeface="Arial Unicode MS" pitchFamily="32" charset="0"/>
            </a:endParaRPr>
          </a:p>
        </p:txBody>
      </p:sp>
      <p:sp>
        <p:nvSpPr>
          <p:cNvPr id="11268"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64564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5C75233-6824-4BC1-BDBA-3A7C321BEBF5}" type="slidenum">
              <a:rPr lang="tr-TR" altLang="tr-TR" sz="1300">
                <a:cs typeface="Arial Unicode MS" pitchFamily="32" charset="0"/>
              </a:rPr>
              <a:pPr algn="r" eaLnBrk="1">
                <a:lnSpc>
                  <a:spcPct val="95000"/>
                </a:lnSpc>
                <a:spcBef>
                  <a:spcPct val="0"/>
                </a:spcBef>
                <a:buClrTx/>
                <a:buFontTx/>
                <a:buNone/>
              </a:pPr>
              <a:t>20</a:t>
            </a:fld>
            <a:endParaRPr lang="tr-TR" altLang="tr-TR" sz="1300">
              <a:cs typeface="Arial Unicode MS" pitchFamily="32" charset="0"/>
            </a:endParaRPr>
          </a:p>
        </p:txBody>
      </p:sp>
      <p:sp>
        <p:nvSpPr>
          <p:cNvPr id="4608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179824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2F20B13-2743-408E-8D47-010215C3A6EE}" type="slidenum">
              <a:rPr lang="tr-TR" altLang="tr-TR" sz="1300">
                <a:cs typeface="Arial Unicode MS" pitchFamily="32" charset="0"/>
              </a:rPr>
              <a:pPr algn="r" eaLnBrk="1">
                <a:lnSpc>
                  <a:spcPct val="95000"/>
                </a:lnSpc>
                <a:spcBef>
                  <a:spcPct val="0"/>
                </a:spcBef>
                <a:buClrTx/>
                <a:buFontTx/>
                <a:buNone/>
              </a:pPr>
              <a:t>21</a:t>
            </a:fld>
            <a:endParaRPr lang="tr-TR" altLang="tr-TR" sz="1300">
              <a:cs typeface="Arial Unicode MS" pitchFamily="32" charset="0"/>
            </a:endParaRPr>
          </a:p>
        </p:txBody>
      </p:sp>
      <p:sp>
        <p:nvSpPr>
          <p:cNvPr id="4813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742558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DBEE9D17-6E81-4D53-88A9-C5ADC18A3C54}" type="slidenum">
              <a:rPr lang="tr-TR" altLang="tr-TR" sz="1300">
                <a:cs typeface="Arial Unicode MS" pitchFamily="32" charset="0"/>
              </a:rPr>
              <a:pPr algn="r" eaLnBrk="1">
                <a:lnSpc>
                  <a:spcPct val="95000"/>
                </a:lnSpc>
                <a:spcBef>
                  <a:spcPct val="0"/>
                </a:spcBef>
                <a:buClrTx/>
                <a:buFontTx/>
                <a:buNone/>
              </a:pPr>
              <a:t>22</a:t>
            </a:fld>
            <a:endParaRPr lang="tr-TR" altLang="tr-TR" sz="1300">
              <a:cs typeface="Arial Unicode MS" pitchFamily="32" charset="0"/>
            </a:endParaRPr>
          </a:p>
        </p:txBody>
      </p:sp>
      <p:sp>
        <p:nvSpPr>
          <p:cNvPr id="5018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680841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86354E73-34D3-4AC0-8BD7-EF30C64AC88C}" type="slidenum">
              <a:rPr lang="tr-TR" altLang="tr-TR" sz="1300">
                <a:cs typeface="Arial Unicode MS" pitchFamily="32" charset="0"/>
              </a:rPr>
              <a:pPr algn="r" eaLnBrk="1">
                <a:lnSpc>
                  <a:spcPct val="95000"/>
                </a:lnSpc>
                <a:spcBef>
                  <a:spcPct val="0"/>
                </a:spcBef>
                <a:buClrTx/>
                <a:buFontTx/>
                <a:buNone/>
              </a:pPr>
              <a:t>23</a:t>
            </a:fld>
            <a:endParaRPr lang="tr-TR" altLang="tr-TR" sz="1300">
              <a:cs typeface="Arial Unicode MS" pitchFamily="32" charset="0"/>
            </a:endParaRPr>
          </a:p>
        </p:txBody>
      </p:sp>
      <p:sp>
        <p:nvSpPr>
          <p:cNvPr id="52228"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4095931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E78B31B0-5124-4717-9950-CA303ACB237B}" type="slidenum">
              <a:rPr lang="tr-TR" altLang="tr-TR" sz="1300">
                <a:cs typeface="Arial Unicode MS" pitchFamily="32" charset="0"/>
              </a:rPr>
              <a:pPr algn="r" eaLnBrk="1">
                <a:lnSpc>
                  <a:spcPct val="95000"/>
                </a:lnSpc>
                <a:spcBef>
                  <a:spcPct val="0"/>
                </a:spcBef>
                <a:buClrTx/>
                <a:buFontTx/>
                <a:buNone/>
              </a:pPr>
              <a:t>24</a:t>
            </a:fld>
            <a:endParaRPr lang="tr-TR" altLang="tr-TR" sz="1300">
              <a:cs typeface="Arial Unicode MS" pitchFamily="32" charset="0"/>
            </a:endParaRPr>
          </a:p>
        </p:txBody>
      </p:sp>
      <p:sp>
        <p:nvSpPr>
          <p:cNvPr id="5427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167651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19BE0A4-8505-4BA9-B7C4-96F8F8C54A51}" type="slidenum">
              <a:rPr lang="tr-TR" altLang="tr-TR" sz="1300">
                <a:cs typeface="Arial Unicode MS" pitchFamily="32" charset="0"/>
              </a:rPr>
              <a:pPr algn="r" eaLnBrk="1">
                <a:lnSpc>
                  <a:spcPct val="95000"/>
                </a:lnSpc>
                <a:spcBef>
                  <a:spcPct val="0"/>
                </a:spcBef>
                <a:buClrTx/>
                <a:buFontTx/>
                <a:buNone/>
              </a:pPr>
              <a:t>25</a:t>
            </a:fld>
            <a:endParaRPr lang="tr-TR" altLang="tr-TR" sz="1300">
              <a:cs typeface="Arial Unicode MS" pitchFamily="32" charset="0"/>
            </a:endParaRPr>
          </a:p>
        </p:txBody>
      </p:sp>
      <p:sp>
        <p:nvSpPr>
          <p:cNvPr id="5632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4265583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D66D957-E286-4F90-86B7-B99EE65F83A4}" type="slidenum">
              <a:rPr lang="tr-TR" altLang="tr-TR" sz="1300">
                <a:cs typeface="Arial Unicode MS" pitchFamily="32" charset="0"/>
              </a:rPr>
              <a:pPr algn="r" eaLnBrk="1">
                <a:lnSpc>
                  <a:spcPct val="95000"/>
                </a:lnSpc>
                <a:spcBef>
                  <a:spcPct val="0"/>
                </a:spcBef>
                <a:buClrTx/>
                <a:buFontTx/>
                <a:buNone/>
              </a:pPr>
              <a:t>26</a:t>
            </a:fld>
            <a:endParaRPr lang="tr-TR" altLang="tr-TR" sz="1300">
              <a:cs typeface="Arial Unicode MS" pitchFamily="32" charset="0"/>
            </a:endParaRPr>
          </a:p>
        </p:txBody>
      </p:sp>
      <p:sp>
        <p:nvSpPr>
          <p:cNvPr id="5837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681670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D66D957-E286-4F90-86B7-B99EE65F83A4}" type="slidenum">
              <a:rPr lang="tr-TR" altLang="tr-TR" sz="1300">
                <a:cs typeface="Arial Unicode MS" pitchFamily="32" charset="0"/>
              </a:rPr>
              <a:pPr algn="r" eaLnBrk="1">
                <a:lnSpc>
                  <a:spcPct val="95000"/>
                </a:lnSpc>
                <a:spcBef>
                  <a:spcPct val="0"/>
                </a:spcBef>
                <a:buClrTx/>
                <a:buFontTx/>
                <a:buNone/>
              </a:pPr>
              <a:t>27</a:t>
            </a:fld>
            <a:endParaRPr lang="tr-TR" altLang="tr-TR" sz="1300">
              <a:cs typeface="Arial Unicode MS" pitchFamily="32" charset="0"/>
            </a:endParaRPr>
          </a:p>
        </p:txBody>
      </p:sp>
      <p:sp>
        <p:nvSpPr>
          <p:cNvPr id="5837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61845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D66D957-E286-4F90-86B7-B99EE65F83A4}" type="slidenum">
              <a:rPr lang="tr-TR" altLang="tr-TR" sz="1300">
                <a:cs typeface="Arial Unicode MS" pitchFamily="32" charset="0"/>
              </a:rPr>
              <a:pPr algn="r" eaLnBrk="1">
                <a:lnSpc>
                  <a:spcPct val="95000"/>
                </a:lnSpc>
                <a:spcBef>
                  <a:spcPct val="0"/>
                </a:spcBef>
                <a:buClrTx/>
                <a:buFontTx/>
                <a:buNone/>
              </a:pPr>
              <a:t>28</a:t>
            </a:fld>
            <a:endParaRPr lang="tr-TR" altLang="tr-TR" sz="1300">
              <a:cs typeface="Arial Unicode MS" pitchFamily="32" charset="0"/>
            </a:endParaRPr>
          </a:p>
        </p:txBody>
      </p:sp>
      <p:sp>
        <p:nvSpPr>
          <p:cNvPr id="5837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857532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D66D957-E286-4F90-86B7-B99EE65F83A4}" type="slidenum">
              <a:rPr lang="tr-TR" altLang="tr-TR" sz="1300">
                <a:cs typeface="Arial Unicode MS" pitchFamily="32" charset="0"/>
              </a:rPr>
              <a:pPr algn="r" eaLnBrk="1">
                <a:lnSpc>
                  <a:spcPct val="95000"/>
                </a:lnSpc>
                <a:spcBef>
                  <a:spcPct val="0"/>
                </a:spcBef>
                <a:buClrTx/>
                <a:buFontTx/>
                <a:buNone/>
              </a:pPr>
              <a:t>29</a:t>
            </a:fld>
            <a:endParaRPr lang="tr-TR" altLang="tr-TR" sz="1300">
              <a:cs typeface="Arial Unicode MS" pitchFamily="32" charset="0"/>
            </a:endParaRPr>
          </a:p>
        </p:txBody>
      </p:sp>
      <p:sp>
        <p:nvSpPr>
          <p:cNvPr id="5837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409309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2D4B0F6C-6DF1-472C-B614-C79DF88AA247}" type="slidenum">
              <a:rPr lang="tr-TR" altLang="tr-TR" sz="1300">
                <a:cs typeface="Arial Unicode MS" pitchFamily="32" charset="0"/>
              </a:rPr>
              <a:pPr algn="r" eaLnBrk="1">
                <a:lnSpc>
                  <a:spcPct val="95000"/>
                </a:lnSpc>
                <a:spcBef>
                  <a:spcPct val="0"/>
                </a:spcBef>
                <a:buClrTx/>
                <a:buFontTx/>
                <a:buNone/>
              </a:pPr>
              <a:t>3</a:t>
            </a:fld>
            <a:endParaRPr lang="tr-TR" altLang="tr-TR" sz="1300">
              <a:cs typeface="Arial Unicode MS" pitchFamily="32" charset="0"/>
            </a:endParaRPr>
          </a:p>
        </p:txBody>
      </p:sp>
      <p:sp>
        <p:nvSpPr>
          <p:cNvPr id="13316"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940102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D66D957-E286-4F90-86B7-B99EE65F83A4}" type="slidenum">
              <a:rPr lang="tr-TR" altLang="tr-TR" sz="1300">
                <a:cs typeface="Arial Unicode MS" pitchFamily="32" charset="0"/>
              </a:rPr>
              <a:pPr algn="r" eaLnBrk="1">
                <a:lnSpc>
                  <a:spcPct val="95000"/>
                </a:lnSpc>
                <a:spcBef>
                  <a:spcPct val="0"/>
                </a:spcBef>
                <a:buClrTx/>
                <a:buFontTx/>
                <a:buNone/>
              </a:pPr>
              <a:t>30</a:t>
            </a:fld>
            <a:endParaRPr lang="tr-TR" altLang="tr-TR" sz="1300">
              <a:cs typeface="Arial Unicode MS" pitchFamily="32" charset="0"/>
            </a:endParaRPr>
          </a:p>
        </p:txBody>
      </p:sp>
      <p:sp>
        <p:nvSpPr>
          <p:cNvPr id="5837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631018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D66D957-E286-4F90-86B7-B99EE65F83A4}" type="slidenum">
              <a:rPr lang="tr-TR" altLang="tr-TR" sz="1300">
                <a:cs typeface="Arial Unicode MS" pitchFamily="32" charset="0"/>
              </a:rPr>
              <a:pPr algn="r" eaLnBrk="1">
                <a:lnSpc>
                  <a:spcPct val="95000"/>
                </a:lnSpc>
                <a:spcBef>
                  <a:spcPct val="0"/>
                </a:spcBef>
                <a:buClrTx/>
                <a:buFontTx/>
                <a:buNone/>
              </a:pPr>
              <a:t>31</a:t>
            </a:fld>
            <a:endParaRPr lang="tr-TR" altLang="tr-TR" sz="1300">
              <a:cs typeface="Arial Unicode MS" pitchFamily="32" charset="0"/>
            </a:endParaRPr>
          </a:p>
        </p:txBody>
      </p:sp>
      <p:sp>
        <p:nvSpPr>
          <p:cNvPr id="5837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36509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7"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4104682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7BE24F1-7233-4E5D-88B3-A3AF039C4D4D}" type="slidenum">
              <a:rPr lang="tr-TR" altLang="tr-TR" sz="1300">
                <a:cs typeface="Arial Unicode MS" pitchFamily="32" charset="0"/>
              </a:rPr>
              <a:pPr algn="r" eaLnBrk="1">
                <a:lnSpc>
                  <a:spcPct val="95000"/>
                </a:lnSpc>
                <a:spcBef>
                  <a:spcPct val="0"/>
                </a:spcBef>
                <a:buClrTx/>
                <a:buFontTx/>
                <a:buNone/>
              </a:pPr>
              <a:t>33</a:t>
            </a:fld>
            <a:endParaRPr lang="tr-TR" altLang="tr-TR" sz="1300">
              <a:cs typeface="Arial Unicode MS" pitchFamily="32" charset="0"/>
            </a:endParaRPr>
          </a:p>
        </p:txBody>
      </p:sp>
      <p:sp>
        <p:nvSpPr>
          <p:cNvPr id="6451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919917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672E5B0-53CB-49F8-813D-D86CBBBDFD63}" type="slidenum">
              <a:rPr lang="tr-TR" altLang="tr-TR" sz="1300">
                <a:cs typeface="Arial Unicode MS" pitchFamily="32" charset="0"/>
              </a:rPr>
              <a:pPr algn="r" eaLnBrk="1">
                <a:lnSpc>
                  <a:spcPct val="95000"/>
                </a:lnSpc>
                <a:spcBef>
                  <a:spcPct val="0"/>
                </a:spcBef>
                <a:buClrTx/>
                <a:buFontTx/>
                <a:buNone/>
              </a:pPr>
              <a:t>34</a:t>
            </a:fld>
            <a:endParaRPr lang="tr-TR" altLang="tr-TR" sz="1300">
              <a:cs typeface="Arial Unicode MS" pitchFamily="32" charset="0"/>
            </a:endParaRPr>
          </a:p>
        </p:txBody>
      </p:sp>
      <p:sp>
        <p:nvSpPr>
          <p:cNvPr id="6656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822853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471CB213-3C0D-456F-B72F-8BED6776D9A4}" type="slidenum">
              <a:rPr lang="tr-TR" altLang="tr-TR" sz="1300">
                <a:cs typeface="Arial Unicode MS" pitchFamily="32" charset="0"/>
              </a:rPr>
              <a:pPr algn="r" eaLnBrk="1">
                <a:lnSpc>
                  <a:spcPct val="95000"/>
                </a:lnSpc>
                <a:spcBef>
                  <a:spcPct val="0"/>
                </a:spcBef>
                <a:buClrTx/>
                <a:buFontTx/>
                <a:buNone/>
              </a:pPr>
              <a:t>35</a:t>
            </a:fld>
            <a:endParaRPr lang="tr-TR" altLang="tr-TR" sz="1300">
              <a:cs typeface="Arial Unicode MS" pitchFamily="32" charset="0"/>
            </a:endParaRPr>
          </a:p>
        </p:txBody>
      </p:sp>
      <p:sp>
        <p:nvSpPr>
          <p:cNvPr id="6861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968675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E538D3B4-97C8-437A-814F-69B6B2FFB09D}" type="slidenum">
              <a:rPr lang="tr-TR" altLang="tr-TR" sz="1300">
                <a:cs typeface="Arial Unicode MS" pitchFamily="32" charset="0"/>
              </a:rPr>
              <a:pPr algn="r" eaLnBrk="1">
                <a:lnSpc>
                  <a:spcPct val="95000"/>
                </a:lnSpc>
                <a:spcBef>
                  <a:spcPct val="0"/>
                </a:spcBef>
                <a:buClrTx/>
                <a:buFontTx/>
                <a:buNone/>
              </a:pPr>
              <a:t>36</a:t>
            </a:fld>
            <a:endParaRPr lang="tr-TR" altLang="tr-TR" sz="1300">
              <a:cs typeface="Arial Unicode MS" pitchFamily="32" charset="0"/>
            </a:endParaRPr>
          </a:p>
        </p:txBody>
      </p:sp>
      <p:sp>
        <p:nvSpPr>
          <p:cNvPr id="7066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940304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F311A22-B0C8-4737-938A-E1DB3A333B81}" type="slidenum">
              <a:rPr lang="tr-TR" altLang="tr-TR" sz="1300">
                <a:cs typeface="Arial Unicode MS" pitchFamily="32" charset="0"/>
              </a:rPr>
              <a:pPr algn="r" eaLnBrk="1">
                <a:lnSpc>
                  <a:spcPct val="95000"/>
                </a:lnSpc>
                <a:spcBef>
                  <a:spcPct val="0"/>
                </a:spcBef>
                <a:buClrTx/>
                <a:buFontTx/>
                <a:buNone/>
              </a:pPr>
              <a:t>37</a:t>
            </a:fld>
            <a:endParaRPr lang="tr-TR" altLang="tr-TR" sz="1300">
              <a:cs typeface="Arial Unicode MS" pitchFamily="32" charset="0"/>
            </a:endParaRPr>
          </a:p>
        </p:txBody>
      </p:sp>
      <p:sp>
        <p:nvSpPr>
          <p:cNvPr id="72708"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265861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AF114B8-2EA2-43EA-A1CE-08F93F1DD36E}" type="slidenum">
              <a:rPr lang="tr-TR" altLang="tr-TR" sz="1300">
                <a:cs typeface="Arial Unicode MS" pitchFamily="32" charset="0"/>
              </a:rPr>
              <a:pPr algn="r" eaLnBrk="1">
                <a:lnSpc>
                  <a:spcPct val="95000"/>
                </a:lnSpc>
                <a:spcBef>
                  <a:spcPct val="0"/>
                </a:spcBef>
                <a:buClrTx/>
                <a:buFontTx/>
                <a:buNone/>
              </a:pPr>
              <a:t>38</a:t>
            </a:fld>
            <a:endParaRPr lang="tr-TR" altLang="tr-TR" sz="1300">
              <a:cs typeface="Arial Unicode MS" pitchFamily="32" charset="0"/>
            </a:endParaRPr>
          </a:p>
        </p:txBody>
      </p:sp>
      <p:sp>
        <p:nvSpPr>
          <p:cNvPr id="7475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781540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0EF2B65-EFA1-4F18-8172-24D4C8F4C4A1}" type="slidenum">
              <a:rPr lang="tr-TR" altLang="tr-TR" sz="1300">
                <a:cs typeface="Arial Unicode MS" pitchFamily="32" charset="0"/>
              </a:rPr>
              <a:pPr algn="r" eaLnBrk="1">
                <a:lnSpc>
                  <a:spcPct val="95000"/>
                </a:lnSpc>
                <a:spcBef>
                  <a:spcPct val="0"/>
                </a:spcBef>
                <a:buClrTx/>
                <a:buFontTx/>
                <a:buNone/>
              </a:pPr>
              <a:t>39</a:t>
            </a:fld>
            <a:endParaRPr lang="tr-TR" altLang="tr-TR" sz="1300">
              <a:cs typeface="Arial Unicode MS" pitchFamily="32" charset="0"/>
            </a:endParaRPr>
          </a:p>
        </p:txBody>
      </p:sp>
      <p:sp>
        <p:nvSpPr>
          <p:cNvPr id="7680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401087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A402268-9B3E-470A-AC68-66B1109E983B}" type="slidenum">
              <a:rPr lang="tr-TR" altLang="tr-TR" sz="1300">
                <a:cs typeface="Arial Unicode MS" pitchFamily="32" charset="0"/>
              </a:rPr>
              <a:pPr algn="r" eaLnBrk="1">
                <a:lnSpc>
                  <a:spcPct val="95000"/>
                </a:lnSpc>
                <a:spcBef>
                  <a:spcPct val="0"/>
                </a:spcBef>
                <a:buClrTx/>
                <a:buFontTx/>
                <a:buNone/>
              </a:pPr>
              <a:t>4</a:t>
            </a:fld>
            <a:endParaRPr lang="tr-TR" altLang="tr-TR" sz="1300">
              <a:cs typeface="Arial Unicode MS" pitchFamily="32" charset="0"/>
            </a:endParaRPr>
          </a:p>
        </p:txBody>
      </p:sp>
      <p:sp>
        <p:nvSpPr>
          <p:cNvPr id="15364"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15366" name="Not Yer Tutucusu 1"/>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tr-TR" altLang="tr-TR"/>
          </a:p>
        </p:txBody>
      </p:sp>
    </p:spTree>
    <p:extLst>
      <p:ext uri="{BB962C8B-B14F-4D97-AF65-F5344CB8AC3E}">
        <p14:creationId xmlns:p14="http://schemas.microsoft.com/office/powerpoint/2010/main" val="1669930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2DFB9DE-DA7B-42CB-A9FE-A9203311FEB3}" type="slidenum">
              <a:rPr lang="tr-TR" altLang="tr-TR" sz="1300">
                <a:cs typeface="Arial Unicode MS" pitchFamily="32" charset="0"/>
              </a:rPr>
              <a:pPr algn="r" eaLnBrk="1">
                <a:lnSpc>
                  <a:spcPct val="95000"/>
                </a:lnSpc>
                <a:spcBef>
                  <a:spcPct val="0"/>
                </a:spcBef>
                <a:buClrTx/>
                <a:buFontTx/>
                <a:buNone/>
              </a:pPr>
              <a:t>40</a:t>
            </a:fld>
            <a:endParaRPr lang="tr-TR" altLang="tr-TR" sz="1300">
              <a:cs typeface="Arial Unicode MS" pitchFamily="32" charset="0"/>
            </a:endParaRPr>
          </a:p>
        </p:txBody>
      </p:sp>
      <p:sp>
        <p:nvSpPr>
          <p:cNvPr id="7885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877473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774654F-4FA7-43BF-870A-5DB6E66217EA}" type="slidenum">
              <a:rPr lang="tr-TR" altLang="tr-TR" sz="1300">
                <a:cs typeface="Arial Unicode MS" pitchFamily="32" charset="0"/>
              </a:rPr>
              <a:pPr algn="r" eaLnBrk="1">
                <a:lnSpc>
                  <a:spcPct val="95000"/>
                </a:lnSpc>
                <a:spcBef>
                  <a:spcPct val="0"/>
                </a:spcBef>
                <a:buClrTx/>
                <a:buFontTx/>
                <a:buNone/>
              </a:pPr>
              <a:t>41</a:t>
            </a:fld>
            <a:endParaRPr lang="tr-TR" altLang="tr-TR" sz="1300">
              <a:cs typeface="Arial Unicode MS" pitchFamily="32" charset="0"/>
            </a:endParaRPr>
          </a:p>
        </p:txBody>
      </p:sp>
      <p:sp>
        <p:nvSpPr>
          <p:cNvPr id="8090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508943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3166475D-9769-4246-9E96-9F00DE7D9D8B}" type="slidenum">
              <a:rPr lang="tr-TR" altLang="tr-TR" sz="1300">
                <a:cs typeface="Arial Unicode MS" pitchFamily="32" charset="0"/>
              </a:rPr>
              <a:pPr algn="r" eaLnBrk="1">
                <a:lnSpc>
                  <a:spcPct val="95000"/>
                </a:lnSpc>
                <a:spcBef>
                  <a:spcPct val="0"/>
                </a:spcBef>
                <a:buClrTx/>
                <a:buFontTx/>
                <a:buNone/>
              </a:pPr>
              <a:t>42</a:t>
            </a:fld>
            <a:endParaRPr lang="tr-TR" altLang="tr-TR" sz="1300">
              <a:cs typeface="Arial Unicode MS" pitchFamily="32" charset="0"/>
            </a:endParaRPr>
          </a:p>
        </p:txBody>
      </p:sp>
      <p:sp>
        <p:nvSpPr>
          <p:cNvPr id="82948"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741549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9C67925-EAB4-4A17-9C2E-216EE102EBAA}" type="slidenum">
              <a:rPr lang="tr-TR" altLang="tr-TR" sz="1300">
                <a:cs typeface="Arial Unicode MS" pitchFamily="32" charset="0"/>
              </a:rPr>
              <a:pPr algn="r" eaLnBrk="1">
                <a:lnSpc>
                  <a:spcPct val="95000"/>
                </a:lnSpc>
                <a:spcBef>
                  <a:spcPct val="0"/>
                </a:spcBef>
                <a:buClrTx/>
                <a:buFontTx/>
                <a:buNone/>
              </a:pPr>
              <a:t>43</a:t>
            </a:fld>
            <a:endParaRPr lang="tr-TR" altLang="tr-TR" sz="1300">
              <a:cs typeface="Arial Unicode MS" pitchFamily="32" charset="0"/>
            </a:endParaRPr>
          </a:p>
        </p:txBody>
      </p:sp>
      <p:sp>
        <p:nvSpPr>
          <p:cNvPr id="8499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852719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3"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2427565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3"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59163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3"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669187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3"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225825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1"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4082329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D84BE4EF-D343-470B-A07E-2D3A4ECA3ACE}" type="slidenum">
              <a:rPr lang="tr-TR" altLang="tr-TR" sz="1300">
                <a:cs typeface="Arial Unicode MS" pitchFamily="32" charset="0"/>
              </a:rPr>
              <a:pPr algn="r" eaLnBrk="1">
                <a:lnSpc>
                  <a:spcPct val="95000"/>
                </a:lnSpc>
                <a:spcBef>
                  <a:spcPct val="0"/>
                </a:spcBef>
                <a:buClrTx/>
                <a:buFontTx/>
                <a:buNone/>
              </a:pPr>
              <a:t>49</a:t>
            </a:fld>
            <a:endParaRPr lang="tr-TR" altLang="tr-TR" sz="1300">
              <a:cs typeface="Arial Unicode MS" pitchFamily="32" charset="0"/>
            </a:endParaRPr>
          </a:p>
        </p:txBody>
      </p:sp>
      <p:sp>
        <p:nvSpPr>
          <p:cNvPr id="9114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13028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72032D4-9CF5-4775-B926-A5B8FB5539CE}" type="slidenum">
              <a:rPr lang="tr-TR" altLang="tr-TR" sz="1300">
                <a:cs typeface="Arial Unicode MS" pitchFamily="32" charset="0"/>
              </a:rPr>
              <a:pPr algn="r" eaLnBrk="1">
                <a:lnSpc>
                  <a:spcPct val="95000"/>
                </a:lnSpc>
                <a:spcBef>
                  <a:spcPct val="0"/>
                </a:spcBef>
                <a:buClrTx/>
                <a:buFontTx/>
                <a:buNone/>
              </a:pPr>
              <a:t>5</a:t>
            </a:fld>
            <a:endParaRPr lang="tr-TR" altLang="tr-TR" sz="1300">
              <a:cs typeface="Arial Unicode MS" pitchFamily="32" charset="0"/>
            </a:endParaRPr>
          </a:p>
        </p:txBody>
      </p:sp>
      <p:sp>
        <p:nvSpPr>
          <p:cNvPr id="17412"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1531243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7DF7D95-B3EE-4ED2-BBF7-2AC41D7D1E0E}" type="slidenum">
              <a:rPr lang="tr-TR" altLang="tr-TR" sz="1300">
                <a:cs typeface="Arial Unicode MS" pitchFamily="32" charset="0"/>
              </a:rPr>
              <a:pPr algn="r" eaLnBrk="1">
                <a:lnSpc>
                  <a:spcPct val="95000"/>
                </a:lnSpc>
                <a:spcBef>
                  <a:spcPct val="0"/>
                </a:spcBef>
                <a:buClrTx/>
                <a:buFontTx/>
                <a:buNone/>
              </a:pPr>
              <a:t>50</a:t>
            </a:fld>
            <a:endParaRPr lang="tr-TR" altLang="tr-TR" sz="1300">
              <a:cs typeface="Arial Unicode MS" pitchFamily="32" charset="0"/>
            </a:endParaRPr>
          </a:p>
        </p:txBody>
      </p:sp>
      <p:sp>
        <p:nvSpPr>
          <p:cNvPr id="93188"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9077198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5"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2992942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3"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3655838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1"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7143390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9"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7454256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55</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7144608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61</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9994412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62</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9162826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63</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374310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64</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26087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179EE1B-52F2-48FF-8E78-9519CB6954DA}" type="slidenum">
              <a:rPr lang="tr-TR" altLang="tr-TR" sz="1300">
                <a:cs typeface="Arial Unicode MS" pitchFamily="32" charset="0"/>
              </a:rPr>
              <a:pPr algn="r" eaLnBrk="1">
                <a:lnSpc>
                  <a:spcPct val="95000"/>
                </a:lnSpc>
                <a:spcBef>
                  <a:spcPct val="0"/>
                </a:spcBef>
                <a:buClrTx/>
                <a:buFontTx/>
                <a:buNone/>
              </a:pPr>
              <a:t>6</a:t>
            </a:fld>
            <a:endParaRPr lang="tr-TR" altLang="tr-TR" sz="1300">
              <a:cs typeface="Arial Unicode MS" pitchFamily="32" charset="0"/>
            </a:endParaRPr>
          </a:p>
        </p:txBody>
      </p:sp>
      <p:sp>
        <p:nvSpPr>
          <p:cNvPr id="19460"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8375728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65</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6269243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66</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4012827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67</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5543396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68</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643983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69</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6938921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70</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9558706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71</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59134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3193E17-BC35-4875-91CC-C9A3AB88E14B}" type="slidenum">
              <a:rPr lang="tr-TR" altLang="tr-TR" sz="1300">
                <a:cs typeface="Arial Unicode MS" pitchFamily="32" charset="0"/>
              </a:rPr>
              <a:pPr algn="r" eaLnBrk="1">
                <a:lnSpc>
                  <a:spcPct val="95000"/>
                </a:lnSpc>
                <a:spcBef>
                  <a:spcPct val="0"/>
                </a:spcBef>
                <a:buClrTx/>
                <a:buFontTx/>
                <a:buNone/>
              </a:pPr>
              <a:t>7</a:t>
            </a:fld>
            <a:endParaRPr lang="tr-TR" altLang="tr-TR" sz="1300">
              <a:cs typeface="Arial Unicode MS" pitchFamily="32" charset="0"/>
            </a:endParaRPr>
          </a:p>
        </p:txBody>
      </p:sp>
      <p:sp>
        <p:nvSpPr>
          <p:cNvPr id="21508"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664789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B915AFF8-1E07-44BF-B21F-E78832C6CA12}" type="slidenum">
              <a:rPr lang="tr-TR" altLang="tr-TR" sz="1300">
                <a:cs typeface="Arial Unicode MS" pitchFamily="32" charset="0"/>
              </a:rPr>
              <a:pPr algn="r" eaLnBrk="1">
                <a:lnSpc>
                  <a:spcPct val="95000"/>
                </a:lnSpc>
                <a:spcBef>
                  <a:spcPct val="0"/>
                </a:spcBef>
                <a:buClrTx/>
                <a:buFontTx/>
                <a:buNone/>
              </a:pPr>
              <a:t>8</a:t>
            </a:fld>
            <a:endParaRPr lang="tr-TR" altLang="tr-TR" sz="1300">
              <a:cs typeface="Arial Unicode MS" pitchFamily="32" charset="0"/>
            </a:endParaRPr>
          </a:p>
        </p:txBody>
      </p:sp>
      <p:sp>
        <p:nvSpPr>
          <p:cNvPr id="23556"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55894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859B1D62-8A21-477B-9C00-0E8925361597}" type="slidenum">
              <a:rPr lang="tr-TR" altLang="tr-TR" sz="1300">
                <a:cs typeface="Arial Unicode MS" pitchFamily="32" charset="0"/>
              </a:rPr>
              <a:pPr algn="r" eaLnBrk="1">
                <a:lnSpc>
                  <a:spcPct val="95000"/>
                </a:lnSpc>
                <a:spcBef>
                  <a:spcPct val="0"/>
                </a:spcBef>
                <a:buClrTx/>
                <a:buFontTx/>
                <a:buNone/>
              </a:pPr>
              <a:t>9</a:t>
            </a:fld>
            <a:endParaRPr lang="tr-TR" altLang="tr-TR" sz="1300">
              <a:cs typeface="Arial Unicode MS" pitchFamily="32" charset="0"/>
            </a:endParaRPr>
          </a:p>
        </p:txBody>
      </p:sp>
      <p:sp>
        <p:nvSpPr>
          <p:cNvPr id="25604"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59835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12193591"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1" y="1"/>
            <a:ext cx="23053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669" y="1122363"/>
            <a:ext cx="8792720" cy="2387600"/>
          </a:xfrm>
        </p:spPr>
        <p:txBody>
          <a:bodyPr anchor="b">
            <a:normAutofit/>
          </a:bodyPr>
          <a:lstStyle>
            <a:lvl1pPr algn="l">
              <a:defRPr sz="4800"/>
            </a:lvl1pPr>
          </a:lstStyle>
          <a:p>
            <a:r>
              <a:rPr lang="tr-TR"/>
              <a:t>Asıl başlık stili için tıklatın</a:t>
            </a:r>
            <a:endParaRPr lang="en-US" dirty="0"/>
          </a:p>
        </p:txBody>
      </p:sp>
      <p:sp>
        <p:nvSpPr>
          <p:cNvPr id="3" name="Subtitle 2"/>
          <p:cNvSpPr>
            <a:spLocks noGrp="1"/>
          </p:cNvSpPr>
          <p:nvPr>
            <p:ph type="subTitle" idx="1"/>
          </p:nvPr>
        </p:nvSpPr>
        <p:spPr>
          <a:xfrm>
            <a:off x="1876669" y="3602038"/>
            <a:ext cx="8792720"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078433" y="5410202"/>
            <a:ext cx="2743557" cy="365125"/>
          </a:xfrm>
        </p:spPr>
        <p:txBody>
          <a:bodyPr/>
          <a:lstStyle/>
          <a:p>
            <a:fld id="{48A87A34-81AB-432B-8DAE-1953F412C126}" type="datetimeFigureOut">
              <a:rPr lang="en-US" smtClean="0"/>
              <a:t>10/7/2021</a:t>
            </a:fld>
            <a:endParaRPr lang="en-US" dirty="0"/>
          </a:p>
        </p:txBody>
      </p:sp>
      <p:sp>
        <p:nvSpPr>
          <p:cNvPr id="5" name="Footer Placeholder 4"/>
          <p:cNvSpPr>
            <a:spLocks noGrp="1"/>
          </p:cNvSpPr>
          <p:nvPr>
            <p:ph type="ftr" sz="quarter" idx="11"/>
          </p:nvPr>
        </p:nvSpPr>
        <p:spPr>
          <a:xfrm>
            <a:off x="1876668" y="5410202"/>
            <a:ext cx="5125554" cy="365125"/>
          </a:xfrm>
        </p:spPr>
        <p:txBody>
          <a:bodyPr/>
          <a:lstStyle/>
          <a:p>
            <a:endParaRPr lang="en-US" dirty="0"/>
          </a:p>
        </p:txBody>
      </p:sp>
      <p:sp>
        <p:nvSpPr>
          <p:cNvPr id="6" name="Slide Number Placeholder 5"/>
          <p:cNvSpPr>
            <a:spLocks noGrp="1"/>
          </p:cNvSpPr>
          <p:nvPr>
            <p:ph type="sldNum" sz="quarter" idx="12"/>
          </p:nvPr>
        </p:nvSpPr>
        <p:spPr>
          <a:xfrm>
            <a:off x="9898201" y="5410200"/>
            <a:ext cx="771189" cy="365125"/>
          </a:xfrm>
        </p:spPr>
        <p:txBody>
          <a:bodyPr/>
          <a:lstStyle/>
          <a:p>
            <a:pPr>
              <a:defRPr/>
            </a:pPr>
            <a:fld id="{6174511A-15FB-4136-868A-471F6D1CA8E7}" type="slidenum">
              <a:rPr lang="tr-TR" altLang="tr-TR" smtClean="0"/>
              <a:pPr>
                <a:defRPr/>
              </a:pPr>
              <a:t>‹#›</a:t>
            </a:fld>
            <a:endParaRPr lang="tr-TR" altLang="tr-TR"/>
          </a:p>
        </p:txBody>
      </p:sp>
    </p:spTree>
    <p:extLst>
      <p:ext uri="{BB962C8B-B14F-4D97-AF65-F5344CB8AC3E}">
        <p14:creationId xmlns:p14="http://schemas.microsoft.com/office/powerpoint/2010/main" val="23571785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559" y="4304665"/>
            <a:ext cx="9913646" cy="819355"/>
          </a:xfrm>
        </p:spPr>
        <p:txBody>
          <a:bodyPr anchor="b">
            <a:normAutofit/>
          </a:bodyPr>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41560" y="606426"/>
            <a:ext cx="9913645"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simgeyi tıklatın</a:t>
            </a:r>
            <a:endParaRPr lang="en-US" dirty="0"/>
          </a:p>
        </p:txBody>
      </p:sp>
      <p:sp>
        <p:nvSpPr>
          <p:cNvPr id="4" name="Text Placeholder 3"/>
          <p:cNvSpPr>
            <a:spLocks noGrp="1"/>
          </p:cNvSpPr>
          <p:nvPr>
            <p:ph type="body" sz="half" idx="2"/>
          </p:nvPr>
        </p:nvSpPr>
        <p:spPr>
          <a:xfrm>
            <a:off x="1141513" y="5124020"/>
            <a:ext cx="9912150"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5C0DF6E-6404-46AA-A7A2-52955103A21F}" type="slidenum">
              <a:rPr lang="tr-TR" altLang="tr-TR" smtClean="0"/>
              <a:pPr>
                <a:defRPr/>
              </a:pPr>
              <a:t>‹#›</a:t>
            </a:fld>
            <a:endParaRPr lang="tr-TR" altLang="tr-TR"/>
          </a:p>
        </p:txBody>
      </p:sp>
    </p:spTree>
    <p:extLst>
      <p:ext uri="{BB962C8B-B14F-4D97-AF65-F5344CB8AC3E}">
        <p14:creationId xmlns:p14="http://schemas.microsoft.com/office/powerpoint/2010/main" val="3980051603"/>
      </p:ext>
    </p:extLst>
  </p:cSld>
  <p:clrMapOvr>
    <a:masterClrMapping/>
  </p:clrMapOvr>
  <p:transition spd="med">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605" y="609600"/>
            <a:ext cx="9907245" cy="3429000"/>
          </a:xfrm>
        </p:spPr>
        <p:txBody>
          <a:bodyPr anchor="ctr">
            <a:normAutofit/>
          </a:bodyPr>
          <a:lstStyle>
            <a:lvl1pPr>
              <a:defRPr sz="3600"/>
            </a:lvl1pPr>
          </a:lstStyle>
          <a:p>
            <a:r>
              <a:rPr lang="tr-TR"/>
              <a:t>Asıl başlık stili için tıklatın</a:t>
            </a:r>
            <a:endParaRPr lang="en-US" dirty="0"/>
          </a:p>
        </p:txBody>
      </p:sp>
      <p:sp>
        <p:nvSpPr>
          <p:cNvPr id="4" name="Text Placeholder 3"/>
          <p:cNvSpPr>
            <a:spLocks noGrp="1"/>
          </p:cNvSpPr>
          <p:nvPr>
            <p:ph type="body" sz="half" idx="2"/>
          </p:nvPr>
        </p:nvSpPr>
        <p:spPr>
          <a:xfrm>
            <a:off x="1141559" y="4419600"/>
            <a:ext cx="990574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endParaRPr lang="tr-TR" alt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2636786415"/>
      </p:ext>
    </p:extLst>
  </p:cSld>
  <p:clrMapOvr>
    <a:masterClrMapping/>
  </p:clrMapOvr>
  <p:transition spd="med">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400" y="609600"/>
            <a:ext cx="9303964" cy="2748429"/>
          </a:xfrm>
        </p:spPr>
        <p:txBody>
          <a:bodyPr anchor="ctr">
            <a:normAutofit/>
          </a:bodyPr>
          <a:lstStyle>
            <a:lvl1pPr>
              <a:defRPr sz="3600"/>
            </a:lvl1pPr>
          </a:lstStyle>
          <a:p>
            <a:r>
              <a:rPr lang="tr-TR"/>
              <a:t>Asıl başlık stili için tıklatın</a:t>
            </a:r>
            <a:endParaRPr lang="en-US" dirty="0"/>
          </a:p>
        </p:txBody>
      </p:sp>
      <p:sp>
        <p:nvSpPr>
          <p:cNvPr id="12" name="Text Placeholder 3"/>
          <p:cNvSpPr>
            <a:spLocks noGrp="1"/>
          </p:cNvSpPr>
          <p:nvPr>
            <p:ph type="body" sz="half" idx="13"/>
          </p:nvPr>
        </p:nvSpPr>
        <p:spPr>
          <a:xfrm>
            <a:off x="1720869" y="3365557"/>
            <a:ext cx="875343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1141560" y="4309919"/>
            <a:ext cx="990729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endParaRPr lang="tr-TR" alt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EE202219-4ED6-465E-AC5A-DD86F1C417D2}" type="slidenum">
              <a:rPr lang="tr-TR" altLang="tr-TR" smtClean="0"/>
              <a:pPr>
                <a:defRPr/>
              </a:pPr>
              <a:t>‹#›</a:t>
            </a:fld>
            <a:endParaRPr lang="tr-TR" altLang="tr-TR"/>
          </a:p>
        </p:txBody>
      </p:sp>
      <p:sp>
        <p:nvSpPr>
          <p:cNvPr id="60" name="TextBox 59"/>
          <p:cNvSpPr txBox="1"/>
          <p:nvPr/>
        </p:nvSpPr>
        <p:spPr>
          <a:xfrm>
            <a:off x="903630" y="732394"/>
            <a:ext cx="60967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8743" y="2764972"/>
            <a:ext cx="60967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80884831"/>
      </p:ext>
    </p:extLst>
  </p:cSld>
  <p:clrMapOvr>
    <a:masterClrMapping/>
  </p:clrMapOvr>
  <p:transition spd="med">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559" y="2134042"/>
            <a:ext cx="9907291" cy="2511835"/>
          </a:xfrm>
        </p:spPr>
        <p:txBody>
          <a:bodyPr anchor="b">
            <a:normAutofit/>
          </a:bodyPr>
          <a:lstStyle>
            <a:lvl1pPr>
              <a:defRPr sz="3600"/>
            </a:lvl1pPr>
          </a:lstStyle>
          <a:p>
            <a:r>
              <a:rPr lang="tr-TR"/>
              <a:t>Asıl başlık stili için tıklatın</a:t>
            </a:r>
            <a:endParaRPr lang="en-US" dirty="0"/>
          </a:p>
        </p:txBody>
      </p:sp>
      <p:sp>
        <p:nvSpPr>
          <p:cNvPr id="4" name="Text Placeholder 3"/>
          <p:cNvSpPr>
            <a:spLocks noGrp="1"/>
          </p:cNvSpPr>
          <p:nvPr>
            <p:ph type="body" sz="half" idx="2"/>
          </p:nvPr>
        </p:nvSpPr>
        <p:spPr>
          <a:xfrm>
            <a:off x="1141513" y="4657655"/>
            <a:ext cx="990579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endParaRPr lang="tr-TR" alt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236127358"/>
      </p:ext>
    </p:extLst>
  </p:cSld>
  <p:clrMapOvr>
    <a:masterClrMapping/>
  </p:clrMapOvr>
  <p:transition spd="med">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562" y="609600"/>
            <a:ext cx="9907288" cy="1905000"/>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1141559" y="2674463"/>
            <a:ext cx="319731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1128065" y="3360263"/>
            <a:ext cx="320915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515354" y="2677635"/>
            <a:ext cx="3184800"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4504800" y="3363435"/>
            <a:ext cx="319624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7853465" y="2674463"/>
            <a:ext cx="319538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7853465" y="3360263"/>
            <a:ext cx="3195384"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pPr>
              <a:defRPr/>
            </a:pPr>
            <a:endParaRPr lang="tr-TR" altLang="tr-T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284812580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560" y="609600"/>
            <a:ext cx="9907289" cy="19050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1141562" y="4404596"/>
            <a:ext cx="31956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1141562" y="2666998"/>
            <a:ext cx="3195656"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simgeyi tıklatın</a:t>
            </a:r>
            <a:endParaRPr lang="en-US" dirty="0"/>
          </a:p>
        </p:txBody>
      </p:sp>
      <p:sp>
        <p:nvSpPr>
          <p:cNvPr id="21" name="Text Placeholder 3"/>
          <p:cNvSpPr>
            <a:spLocks noGrp="1"/>
          </p:cNvSpPr>
          <p:nvPr>
            <p:ph type="body" sz="half" idx="18"/>
          </p:nvPr>
        </p:nvSpPr>
        <p:spPr>
          <a:xfrm>
            <a:off x="1141562" y="4980859"/>
            <a:ext cx="3195656"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489638" y="4404596"/>
            <a:ext cx="3200817"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489638" y="2666998"/>
            <a:ext cx="319935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simgeyi tıklatın</a:t>
            </a:r>
            <a:endParaRPr lang="en-US" dirty="0"/>
          </a:p>
        </p:txBody>
      </p:sp>
      <p:sp>
        <p:nvSpPr>
          <p:cNvPr id="24" name="Text Placeholder 3"/>
          <p:cNvSpPr>
            <a:spLocks noGrp="1"/>
          </p:cNvSpPr>
          <p:nvPr>
            <p:ph type="body" sz="half" idx="19"/>
          </p:nvPr>
        </p:nvSpPr>
        <p:spPr>
          <a:xfrm>
            <a:off x="4488177" y="4980857"/>
            <a:ext cx="3200817"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7853590" y="4404595"/>
            <a:ext cx="3191157"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7853465" y="2666998"/>
            <a:ext cx="319538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a:t>Resim eklemek için simgeyi tıklatın</a:t>
            </a:r>
            <a:endParaRPr lang="en-US" dirty="0"/>
          </a:p>
        </p:txBody>
      </p:sp>
      <p:sp>
        <p:nvSpPr>
          <p:cNvPr id="27" name="Text Placeholder 3"/>
          <p:cNvSpPr>
            <a:spLocks noGrp="1"/>
          </p:cNvSpPr>
          <p:nvPr>
            <p:ph type="body" sz="half" idx="20"/>
          </p:nvPr>
        </p:nvSpPr>
        <p:spPr>
          <a:xfrm>
            <a:off x="7853465" y="4980855"/>
            <a:ext cx="3195384"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pPr>
              <a:defRPr/>
            </a:pPr>
            <a:endParaRPr lang="tr-TR" altLang="tr-T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147431339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F5C0DF6E-6404-46AA-A7A2-52955103A21F}" type="slidenum">
              <a:rPr lang="tr-TR" altLang="tr-TR" smtClean="0"/>
              <a:pPr>
                <a:defRPr/>
              </a:pPr>
              <a:t>‹#›</a:t>
            </a:fld>
            <a:endParaRPr lang="tr-TR" altLang="tr-TR"/>
          </a:p>
        </p:txBody>
      </p:sp>
    </p:spTree>
    <p:extLst>
      <p:ext uri="{BB962C8B-B14F-4D97-AF65-F5344CB8AC3E}">
        <p14:creationId xmlns:p14="http://schemas.microsoft.com/office/powerpoint/2010/main" val="536064364"/>
      </p:ext>
    </p:extLst>
  </p:cSld>
  <p:clrMapOvr>
    <a:masterClrMapping/>
  </p:clrMapOvr>
  <p:transition spd="med">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3578" y="609600"/>
            <a:ext cx="2005272" cy="518160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141559" y="609600"/>
            <a:ext cx="7749599" cy="5181601"/>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F87F04E2-7324-42CE-AF70-F028EAA659AD}" type="slidenum">
              <a:rPr lang="tr-TR" altLang="tr-TR" smtClean="0"/>
              <a:pPr>
                <a:defRPr/>
              </a:pPr>
              <a:t>‹#›</a:t>
            </a:fld>
            <a:endParaRPr lang="tr-TR" altLang="tr-TR"/>
          </a:p>
        </p:txBody>
      </p:sp>
    </p:spTree>
    <p:extLst>
      <p:ext uri="{BB962C8B-B14F-4D97-AF65-F5344CB8AC3E}">
        <p14:creationId xmlns:p14="http://schemas.microsoft.com/office/powerpoint/2010/main" val="134133204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12E259E-C608-47A8-BFC0-2E7DB670983B}" type="slidenum">
              <a:rPr lang="tr-TR" altLang="tr-TR" smtClean="0"/>
              <a:pPr>
                <a:defRPr/>
              </a:pPr>
              <a:t>‹#›</a:t>
            </a:fld>
            <a:endParaRPr lang="tr-TR" altLang="tr-TR"/>
          </a:p>
        </p:txBody>
      </p:sp>
    </p:spTree>
    <p:extLst>
      <p:ext uri="{BB962C8B-B14F-4D97-AF65-F5344CB8AC3E}">
        <p14:creationId xmlns:p14="http://schemas.microsoft.com/office/powerpoint/2010/main" val="394278144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560" y="1419227"/>
            <a:ext cx="9907290" cy="2852737"/>
          </a:xfrm>
        </p:spPr>
        <p:txBody>
          <a:bodyPr anchor="b">
            <a:normAutofit/>
          </a:bodyPr>
          <a:lstStyle>
            <a:lvl1pPr>
              <a:defRPr sz="3600"/>
            </a:lvl1pPr>
          </a:lstStyle>
          <a:p>
            <a:r>
              <a:rPr lang="tr-TR"/>
              <a:t>Asıl başlık stili için tıklatın</a:t>
            </a:r>
            <a:endParaRPr lang="en-US" dirty="0"/>
          </a:p>
        </p:txBody>
      </p:sp>
      <p:sp>
        <p:nvSpPr>
          <p:cNvPr id="3" name="Text Placeholder 2"/>
          <p:cNvSpPr>
            <a:spLocks noGrp="1"/>
          </p:cNvSpPr>
          <p:nvPr>
            <p:ph type="body" idx="1"/>
          </p:nvPr>
        </p:nvSpPr>
        <p:spPr>
          <a:xfrm>
            <a:off x="1141560" y="4424362"/>
            <a:ext cx="990729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C29C80D9-9CBC-4544-A542-812269911872}" type="slidenum">
              <a:rPr lang="tr-TR" altLang="tr-TR" smtClean="0"/>
              <a:pPr>
                <a:defRPr/>
              </a:pPr>
              <a:t>‹#›</a:t>
            </a:fld>
            <a:endParaRPr lang="tr-TR" altLang="tr-TR"/>
          </a:p>
        </p:txBody>
      </p:sp>
    </p:spTree>
    <p:extLst>
      <p:ext uri="{BB962C8B-B14F-4D97-AF65-F5344CB8AC3E}">
        <p14:creationId xmlns:p14="http://schemas.microsoft.com/office/powerpoint/2010/main" val="364392398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41559" y="2249486"/>
            <a:ext cx="4879024" cy="354171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3004" y="2249486"/>
            <a:ext cx="4875846" cy="354171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AF90F5E-67AC-4C3C-BAAD-DE61FAF405FF}" type="slidenum">
              <a:rPr lang="tr-TR" altLang="tr-TR" smtClean="0"/>
              <a:pPr>
                <a:defRPr/>
              </a:pPr>
              <a:t>‹#›</a:t>
            </a:fld>
            <a:endParaRPr lang="tr-TR" altLang="tr-TR"/>
          </a:p>
        </p:txBody>
      </p:sp>
    </p:spTree>
    <p:extLst>
      <p:ext uri="{BB962C8B-B14F-4D97-AF65-F5344CB8AC3E}">
        <p14:creationId xmlns:p14="http://schemas.microsoft.com/office/powerpoint/2010/main" val="212163102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560" y="619127"/>
            <a:ext cx="9907290" cy="1477961"/>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370198" y="2249486"/>
            <a:ext cx="465038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41559" y="3073398"/>
            <a:ext cx="4879026" cy="271780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1642" y="2249485"/>
            <a:ext cx="464720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3004" y="3073398"/>
            <a:ext cx="4875845" cy="271780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endParaRPr lang="tr-TR" altLang="tr-T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E9838AAC-63C6-4CE9-AE12-7D402F63BB2B}" type="slidenum">
              <a:rPr lang="tr-TR" altLang="tr-TR" smtClean="0"/>
              <a:pPr>
                <a:defRPr/>
              </a:pPr>
              <a:t>‹#›</a:t>
            </a:fld>
            <a:endParaRPr lang="tr-TR" altLang="tr-TR"/>
          </a:p>
        </p:txBody>
      </p:sp>
    </p:spTree>
    <p:extLst>
      <p:ext uri="{BB962C8B-B14F-4D97-AF65-F5344CB8AC3E}">
        <p14:creationId xmlns:p14="http://schemas.microsoft.com/office/powerpoint/2010/main" val="213429950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tr-TR" altLang="tr-T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041DCC2C-20BA-4AA1-8CB3-CD040AD7D076}" type="slidenum">
              <a:rPr lang="tr-TR" altLang="tr-TR" smtClean="0"/>
              <a:pPr>
                <a:defRPr/>
              </a:pPr>
              <a:t>‹#›</a:t>
            </a:fld>
            <a:endParaRPr lang="tr-TR" altLang="tr-TR"/>
          </a:p>
        </p:txBody>
      </p:sp>
    </p:spTree>
    <p:extLst>
      <p:ext uri="{BB962C8B-B14F-4D97-AF65-F5344CB8AC3E}">
        <p14:creationId xmlns:p14="http://schemas.microsoft.com/office/powerpoint/2010/main" val="392082057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F3D1E1F3-6AA5-4036-A6CC-665C123756EA}" type="slidenum">
              <a:rPr lang="tr-TR" altLang="tr-TR" smtClean="0"/>
              <a:pPr>
                <a:defRPr/>
              </a:pPr>
              <a:t>‹#›</a:t>
            </a:fld>
            <a:endParaRPr lang="tr-TR" altLang="tr-TR"/>
          </a:p>
        </p:txBody>
      </p:sp>
    </p:spTree>
    <p:extLst>
      <p:ext uri="{BB962C8B-B14F-4D97-AF65-F5344CB8AC3E}">
        <p14:creationId xmlns:p14="http://schemas.microsoft.com/office/powerpoint/2010/main" val="116142574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855" y="609601"/>
            <a:ext cx="3856539" cy="1639884"/>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56872" y="592666"/>
            <a:ext cx="5891976" cy="5198534"/>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6855" y="2249486"/>
            <a:ext cx="3856539"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endParaRPr lang="tr-TR" alt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D1FF0F2C-C98C-4074-A0A8-2D11414546A3}" type="slidenum">
              <a:rPr lang="tr-TR" altLang="tr-TR" smtClean="0"/>
              <a:pPr>
                <a:defRPr/>
              </a:pPr>
              <a:t>‹#›</a:t>
            </a:fld>
            <a:endParaRPr lang="tr-TR" altLang="tr-TR"/>
          </a:p>
        </p:txBody>
      </p:sp>
    </p:spTree>
    <p:extLst>
      <p:ext uri="{BB962C8B-B14F-4D97-AF65-F5344CB8AC3E}">
        <p14:creationId xmlns:p14="http://schemas.microsoft.com/office/powerpoint/2010/main" val="19159864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562" y="609600"/>
            <a:ext cx="5935281" cy="1639886"/>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381682" y="609602"/>
            <a:ext cx="366716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141559" y="2249486"/>
            <a:ext cx="593528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2A4098A8-CD2E-4E96-BFBA-96A57CFC4A28}" type="slidenum">
              <a:rPr lang="tr-TR" altLang="tr-TR" smtClean="0"/>
              <a:pPr>
                <a:defRPr/>
              </a:pPr>
              <a:t>‹#›</a:t>
            </a:fld>
            <a:endParaRPr lang="tr-TR" altLang="tr-TR"/>
          </a:p>
        </p:txBody>
      </p:sp>
    </p:spTree>
    <p:extLst>
      <p:ext uri="{BB962C8B-B14F-4D97-AF65-F5344CB8AC3E}">
        <p14:creationId xmlns:p14="http://schemas.microsoft.com/office/powerpoint/2010/main" val="117049147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12193591"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90" y="1"/>
            <a:ext cx="1205545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562" y="618518"/>
            <a:ext cx="990728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561" y="2249487"/>
            <a:ext cx="9907289" cy="354171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57892" y="5883277"/>
            <a:ext cx="274355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tr-TR" altLang="tr-TR"/>
          </a:p>
        </p:txBody>
      </p:sp>
      <p:sp>
        <p:nvSpPr>
          <p:cNvPr id="5" name="Footer Placeholder 4"/>
          <p:cNvSpPr>
            <a:spLocks noGrp="1"/>
          </p:cNvSpPr>
          <p:nvPr>
            <p:ph type="ftr" sz="quarter" idx="3"/>
          </p:nvPr>
        </p:nvSpPr>
        <p:spPr>
          <a:xfrm>
            <a:off x="1141560" y="5883276"/>
            <a:ext cx="624012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7660" y="5883275"/>
            <a:ext cx="7711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2957111361"/>
      </p:ext>
    </p:extLst>
  </p:cSld>
  <p:clrMap bg1="dk1" tx1="lt1" bg2="dk2" tx2="lt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Lst>
  <p:transition spd="med">
    <p:fade/>
  </p:transition>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pautube.pau.edu.tr/"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984226" y="2996952"/>
            <a:ext cx="10225136" cy="837288"/>
          </a:xfrm>
        </p:spPr>
        <p:txBody>
          <a:bodyPr/>
          <a:lstStyle/>
          <a:p>
            <a:pPr algn="ctr"/>
            <a:r>
              <a:rPr lang="tr-TR" b="1" dirty="0"/>
              <a:t>Bilgi İşlem Daire Başkanlığı</a:t>
            </a:r>
          </a:p>
        </p:txBody>
      </p:sp>
      <p:sp>
        <p:nvSpPr>
          <p:cNvPr id="5" name="Alt Başlık 4"/>
          <p:cNvSpPr>
            <a:spLocks noGrp="1"/>
          </p:cNvSpPr>
          <p:nvPr>
            <p:ph type="subTitle" idx="1"/>
          </p:nvPr>
        </p:nvSpPr>
        <p:spPr>
          <a:xfrm>
            <a:off x="2280370" y="4437112"/>
            <a:ext cx="8064896" cy="1405467"/>
          </a:xfrm>
        </p:spPr>
        <p:txBody>
          <a:bodyPr>
            <a:normAutofit fontScale="70000" lnSpcReduction="20000"/>
          </a:bodyPr>
          <a:lstStyle/>
          <a:p>
            <a:pPr algn="ctr"/>
            <a:r>
              <a:rPr lang="tr-TR" dirty="0"/>
              <a:t>BİLGİ İŞLEM YÖNETİMİ </a:t>
            </a:r>
          </a:p>
          <a:p>
            <a:pPr algn="ctr"/>
            <a:endParaRPr lang="tr-TR" dirty="0"/>
          </a:p>
          <a:p>
            <a:pPr algn="ctr"/>
            <a:endParaRPr lang="tr-TR" dirty="0"/>
          </a:p>
          <a:p>
            <a:pPr algn="ctr"/>
            <a:r>
              <a:rPr lang="tr-TR" dirty="0"/>
              <a:t>Ekim 2020</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809625" y="447675"/>
            <a:ext cx="10571163" cy="749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dirty="0">
                <a:latin typeface="+mn-lt"/>
              </a:rPr>
              <a:t>Sunulan Hizmetler</a:t>
            </a:r>
          </a:p>
        </p:txBody>
      </p:sp>
      <p:sp>
        <p:nvSpPr>
          <p:cNvPr id="26627" name="Rectangle 2"/>
          <p:cNvSpPr>
            <a:spLocks noChangeArrowheads="1"/>
          </p:cNvSpPr>
          <p:nvPr/>
        </p:nvSpPr>
        <p:spPr bwMode="auto">
          <a:xfrm>
            <a:off x="819150" y="1557338"/>
            <a:ext cx="10553700"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marL="431800">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lvl="1" algn="just" eaLnBrk="1">
              <a:spcBef>
                <a:spcPct val="0"/>
              </a:spcBef>
              <a:buClrTx/>
            </a:pPr>
            <a:r>
              <a:rPr lang="tr-TR" altLang="tr-TR" sz="2000" i="1" dirty="0">
                <a:latin typeface="+mn-lt"/>
              </a:rPr>
              <a:t>4. Güvenlik, hız ihlal tespit ve plaka tanıma sistemlerinin yönetilmesi</a:t>
            </a:r>
          </a:p>
          <a:p>
            <a:pPr lvl="1" algn="just" eaLnBrk="1">
              <a:spcBef>
                <a:spcPct val="0"/>
              </a:spcBef>
              <a:buClrTx/>
              <a:buFontTx/>
              <a:buNone/>
            </a:pPr>
            <a:r>
              <a:rPr lang="tr-TR" altLang="tr-TR" sz="2000" b="0" i="1" dirty="0">
                <a:latin typeface="+mn-lt"/>
              </a:rPr>
              <a:t>   Üniversitemizin tüm yerleşkelerinde güvenlik kameralarının yönetilmesi, bakımı ve onarımı işlemleri yapılarak merkez yerleşkedeki hız ihlal tespit ve plaka tanıma sistemlerinin kurulumu, yönetimi ve sürekliliği sağlanmaktadır.</a:t>
            </a:r>
          </a:p>
          <a:p>
            <a:pPr lvl="1" algn="just" eaLnBrk="1">
              <a:spcBef>
                <a:spcPct val="0"/>
              </a:spcBef>
              <a:buClrTx/>
              <a:buFontTx/>
              <a:buNone/>
            </a:pPr>
            <a:endParaRPr lang="tr-TR" altLang="tr-TR" sz="2000" b="0" i="1" dirty="0">
              <a:latin typeface="+mn-lt"/>
            </a:endParaRPr>
          </a:p>
          <a:p>
            <a:pPr algn="just" eaLnBrk="1">
              <a:spcBef>
                <a:spcPct val="0"/>
              </a:spcBef>
              <a:buClrTx/>
              <a:buFontTx/>
              <a:buNone/>
            </a:pPr>
            <a:r>
              <a:rPr lang="tr-TR" altLang="tr-TR" sz="2000" dirty="0">
                <a:latin typeface="+mn-lt"/>
              </a:rPr>
              <a:t>	   5. Üniversitemiz web sayfasının tasarlanması, işletilmesi ve yönetilmesi</a:t>
            </a:r>
          </a:p>
          <a:p>
            <a:pPr lvl="2" indent="0" algn="just" eaLnBrk="1">
              <a:spcBef>
                <a:spcPct val="0"/>
              </a:spcBef>
              <a:buClrTx/>
            </a:pPr>
            <a:r>
              <a:rPr lang="tr-TR" altLang="tr-TR" sz="2000" i="1" dirty="0">
                <a:latin typeface="+mn-lt"/>
              </a:rPr>
              <a:t>Üniversitemiz web sayfasının hem Türkçe, hem de İngilizce olarak tasarımı, kodlanması yayınlanması, okul/idari birim/kulüp/etkinlik amaçlı web sitelerinin şablonlarının oluşturulması, web tabanlı yazılımların ara yüzlerinin oluşturulması işlemleri gerçekleştirilmektedir.</a:t>
            </a:r>
          </a:p>
          <a:p>
            <a:pPr lvl="2" indent="0" algn="just" eaLnBrk="1">
              <a:spcBef>
                <a:spcPct val="0"/>
              </a:spcBef>
              <a:buClrTx/>
            </a:pPr>
            <a:endParaRPr lang="tr-TR" altLang="tr-TR" sz="2000" i="1" dirty="0">
              <a:latin typeface="+mn-lt"/>
            </a:endParaRPr>
          </a:p>
          <a:p>
            <a:pPr lvl="1" algn="just" eaLnBrk="1">
              <a:spcBef>
                <a:spcPct val="0"/>
              </a:spcBef>
              <a:buClrTx/>
            </a:pPr>
            <a:r>
              <a:rPr lang="tr-TR" altLang="tr-TR" sz="2000" i="1" dirty="0">
                <a:latin typeface="+mn-lt"/>
              </a:rPr>
              <a:t>6. Bilişim teknolojilerinin kullanımına destek verilerek yaygınlaştırılması</a:t>
            </a:r>
          </a:p>
          <a:p>
            <a:pPr lvl="1" algn="just" eaLnBrk="1">
              <a:spcBef>
                <a:spcPct val="0"/>
              </a:spcBef>
              <a:buClrTx/>
              <a:buFontTx/>
              <a:buNone/>
            </a:pPr>
            <a:r>
              <a:rPr lang="tr-TR" altLang="tr-TR" sz="2000" b="0" i="1" dirty="0">
                <a:latin typeface="+mn-lt"/>
              </a:rPr>
              <a:t>   Üniversitemizin tüm akademik ve idari birimlerinin bilişim, donanım ve yazılım ihtiyaçları karşılanmakta, personele bu yazılım ve donanımların kullanımına dair eğitimler verilmektedir.</a:t>
            </a:r>
          </a:p>
          <a:p>
            <a:pPr algn="just" eaLnBrk="1">
              <a:spcBef>
                <a:spcPct val="0"/>
              </a:spcBef>
              <a:buClrTx/>
              <a:buFontTx/>
              <a:buNone/>
            </a:pPr>
            <a:r>
              <a:rPr lang="tr-TR" altLang="tr-TR" sz="2000" dirty="0"/>
              <a:t> </a:t>
            </a:r>
            <a:endParaRPr lang="tr-TR" altLang="tr-TR" sz="2000" b="0" dirty="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809625" y="447675"/>
            <a:ext cx="10571163" cy="677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dirty="0">
                <a:latin typeface="+mn-lt"/>
              </a:rPr>
              <a:t>Sunulan Hizmetler</a:t>
            </a:r>
          </a:p>
        </p:txBody>
      </p:sp>
      <p:sp>
        <p:nvSpPr>
          <p:cNvPr id="28675" name="Rectangle 2"/>
          <p:cNvSpPr>
            <a:spLocks noChangeArrowheads="1"/>
          </p:cNvSpPr>
          <p:nvPr/>
        </p:nvSpPr>
        <p:spPr bwMode="auto">
          <a:xfrm>
            <a:off x="819150" y="1416050"/>
            <a:ext cx="10553700" cy="516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sz="2000" dirty="0">
                <a:latin typeface="+mn-lt"/>
              </a:rPr>
              <a:t>7. Bilişim teknolojileri ürünlerine teknik hizmet desteğinin verilmesi</a:t>
            </a:r>
          </a:p>
          <a:p>
            <a:pPr lvl="1" algn="just" eaLnBrk="1">
              <a:spcBef>
                <a:spcPct val="0"/>
              </a:spcBef>
              <a:buClrTx/>
              <a:buFontTx/>
              <a:buNone/>
            </a:pPr>
            <a:r>
              <a:rPr lang="tr-TR" altLang="tr-TR" sz="2000" b="0" i="1" dirty="0">
                <a:latin typeface="+mn-lt"/>
              </a:rPr>
              <a:t>   Akademik ve idari birimlerde bulunan bilişim ürünlerinin arızaları giderilmekte ve garanti kapsamı dahilinde onarıma gönderilen ürünlerin takibi gerçekleştirilmektedir.</a:t>
            </a:r>
          </a:p>
          <a:p>
            <a:pPr lvl="1" algn="just" eaLnBrk="1">
              <a:spcBef>
                <a:spcPct val="0"/>
              </a:spcBef>
              <a:buClrTx/>
              <a:buFontTx/>
              <a:buNone/>
            </a:pPr>
            <a:endParaRPr lang="tr-TR" altLang="tr-TR" sz="2000" b="0" i="1" dirty="0">
              <a:latin typeface="+mn-lt"/>
            </a:endParaRPr>
          </a:p>
          <a:p>
            <a:pPr algn="just" eaLnBrk="1">
              <a:spcBef>
                <a:spcPct val="0"/>
              </a:spcBef>
              <a:buClrTx/>
              <a:buFontTx/>
              <a:buNone/>
            </a:pPr>
            <a:r>
              <a:rPr lang="tr-TR" altLang="tr-TR" sz="2000" dirty="0">
                <a:latin typeface="+mn-lt"/>
              </a:rPr>
              <a:t>8. Rektörlüğümüzce yapılan Bilişim Teknolojileri alımları ile ilgili  Taşınır Kayıt Kontrol İşlemlerinin  yürütülmesi</a:t>
            </a:r>
          </a:p>
          <a:p>
            <a:pPr lvl="1" algn="just" eaLnBrk="1">
              <a:spcBef>
                <a:spcPct val="0"/>
              </a:spcBef>
              <a:buClrTx/>
              <a:buFontTx/>
              <a:buNone/>
            </a:pPr>
            <a:r>
              <a:rPr lang="tr-TR" altLang="tr-TR" sz="2000" b="0" i="1" dirty="0">
                <a:latin typeface="+mn-lt"/>
              </a:rPr>
              <a:t>   Üniversitemiz akademik ve idari birimlerinin ihtiyaçları dikkate alınarak masaüstü bilgisayar, dizüstü bilgisayar, lazer yazıcı, </a:t>
            </a:r>
            <a:r>
              <a:rPr lang="tr-TR" altLang="tr-TR" sz="2000" b="0" i="1" dirty="0" err="1">
                <a:latin typeface="+mn-lt"/>
              </a:rPr>
              <a:t>switch</a:t>
            </a:r>
            <a:r>
              <a:rPr lang="tr-TR" altLang="tr-TR" sz="2000" b="0" i="1" dirty="0">
                <a:latin typeface="+mn-lt"/>
              </a:rPr>
              <a:t>, projeksiyon, akıllı tahta gibi bilişim ürünlerinin ilgili birimlere sevk ve teslimi gerçekleştirilmektedir.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809625" y="447675"/>
            <a:ext cx="10571163" cy="677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dirty="0">
                <a:latin typeface="+mn-lt"/>
              </a:rPr>
              <a:t>Sunulan Hizmetler</a:t>
            </a:r>
          </a:p>
        </p:txBody>
      </p:sp>
      <p:sp>
        <p:nvSpPr>
          <p:cNvPr id="28675" name="Rectangle 2"/>
          <p:cNvSpPr>
            <a:spLocks noChangeArrowheads="1"/>
          </p:cNvSpPr>
          <p:nvPr/>
        </p:nvSpPr>
        <p:spPr bwMode="auto">
          <a:xfrm>
            <a:off x="819150" y="1416050"/>
            <a:ext cx="10553700" cy="4749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sz="2000" dirty="0">
                <a:latin typeface="+mn-lt"/>
              </a:rPr>
              <a:t>9. Kurumun ihtiyaç duyduğu yazılımların planlanması, kodlanması ve geliştirilmesi </a:t>
            </a:r>
          </a:p>
          <a:p>
            <a:pPr lvl="1" algn="just" eaLnBrk="1">
              <a:spcBef>
                <a:spcPct val="0"/>
              </a:spcBef>
              <a:buClrTx/>
              <a:buFontTx/>
              <a:buNone/>
            </a:pPr>
            <a:r>
              <a:rPr lang="tr-TR" altLang="tr-TR" sz="1800" b="0" i="1" dirty="0">
                <a:latin typeface="+mn-lt"/>
              </a:rPr>
              <a:t>	</a:t>
            </a:r>
            <a:r>
              <a:rPr lang="tr-TR" altLang="tr-TR" sz="2000" b="0" i="1" dirty="0">
                <a:latin typeface="+mn-lt"/>
              </a:rPr>
              <a:t>Üniversitemizde ihtiyaç duyulan yazılımların tamamına yakını Başkanlığımızca geliştirilip kullanıma sunulmaktadır. İhtiyaç duyulan yazılımların belirlenmesi, analizinin ve tasarımının hazırlanması, ihtiyaca yönelik olarak kodlanması ve ilgili birim/kişilerin kullanımına sunulması, güvenliğinin sağlanması, problemlerinin giderilmesi ve sürekli olarak güncel tutulması için gerekli çalışmalar gerçekleştirilmektedir. </a:t>
            </a:r>
          </a:p>
          <a:p>
            <a:pPr lvl="1" algn="just" eaLnBrk="1">
              <a:spcBef>
                <a:spcPct val="0"/>
              </a:spcBef>
              <a:buClrTx/>
              <a:buFontTx/>
              <a:buNone/>
            </a:pPr>
            <a:endParaRPr lang="tr-TR" altLang="tr-TR" sz="2000" b="0" i="1" dirty="0">
              <a:latin typeface="+mn-lt"/>
            </a:endParaRPr>
          </a:p>
          <a:p>
            <a:pPr algn="just" eaLnBrk="1">
              <a:spcBef>
                <a:spcPct val="0"/>
              </a:spcBef>
              <a:buClrTx/>
              <a:buFontTx/>
              <a:buNone/>
            </a:pPr>
            <a:r>
              <a:rPr lang="tr-TR" altLang="tr-TR" sz="2000" dirty="0">
                <a:latin typeface="+mn-lt"/>
              </a:rPr>
              <a:t>10. Çağrı Merkezi ile tüm bilişim hizmetlerine destek verilmesi</a:t>
            </a:r>
          </a:p>
          <a:p>
            <a:pPr lvl="1" algn="just">
              <a:spcBef>
                <a:spcPct val="0"/>
              </a:spcBef>
              <a:buClrTx/>
            </a:pPr>
            <a:r>
              <a:rPr lang="tr-TR" altLang="tr-TR" sz="1800" b="0" i="1" dirty="0">
                <a:latin typeface="+mn-lt"/>
              </a:rPr>
              <a:t>	</a:t>
            </a:r>
            <a:r>
              <a:rPr lang="tr-TR" altLang="tr-TR" sz="2000" b="0" i="1" dirty="0">
                <a:latin typeface="+mn-lt"/>
              </a:rPr>
              <a:t>Pusula Bilgi Sistemi yazılımları, EDUROAM bağlantıları, şifre işlemleri ile ilgili tüm personel, öğrenciler, öğrenci adayları ve mezunlarımıza telefonla ya da yüz yüze destek verilmektedir. </a:t>
            </a:r>
          </a:p>
        </p:txBody>
      </p:sp>
    </p:spTree>
    <p:extLst>
      <p:ext uri="{BB962C8B-B14F-4D97-AF65-F5344CB8AC3E}">
        <p14:creationId xmlns:p14="http://schemas.microsoft.com/office/powerpoint/2010/main" val="2199439547"/>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809625" y="447675"/>
            <a:ext cx="10571163" cy="605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dirty="0">
                <a:latin typeface="+mn-lt"/>
              </a:rPr>
              <a:t>Sunulan Hizmetler </a:t>
            </a:r>
          </a:p>
        </p:txBody>
      </p:sp>
      <p:sp>
        <p:nvSpPr>
          <p:cNvPr id="30723" name="Rectangle 2"/>
          <p:cNvSpPr>
            <a:spLocks noChangeArrowheads="1"/>
          </p:cNvSpPr>
          <p:nvPr/>
        </p:nvSpPr>
        <p:spPr bwMode="auto">
          <a:xfrm>
            <a:off x="647700" y="1439863"/>
            <a:ext cx="10553700" cy="5145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dirty="0">
                <a:latin typeface="+mn-lt"/>
              </a:rPr>
              <a:t>Pusula Bilgi Sistemi</a:t>
            </a:r>
          </a:p>
          <a:p>
            <a:pPr algn="just" eaLnBrk="1">
              <a:spcBef>
                <a:spcPct val="0"/>
              </a:spcBef>
              <a:buClrTx/>
              <a:buFontTx/>
              <a:buNone/>
            </a:pPr>
            <a:r>
              <a:rPr lang="tr-TR" altLang="tr-TR" b="0" dirty="0">
                <a:latin typeface="+mn-lt"/>
              </a:rPr>
              <a:t> </a:t>
            </a:r>
          </a:p>
          <a:p>
            <a:pPr algn="just" eaLnBrk="1">
              <a:spcBef>
                <a:spcPct val="0"/>
              </a:spcBef>
              <a:buClrTx/>
              <a:buFontTx/>
              <a:buNone/>
            </a:pPr>
            <a:r>
              <a:rPr lang="tr-TR" altLang="tr-TR" b="0" dirty="0">
                <a:latin typeface="+mn-lt"/>
              </a:rPr>
              <a:t>Daire Başkanlığımız tarafından geliştirilen Pusula Bilgi Sistemi ile birçok idari ve akademik sürece destek verilmektedir.  Bütünleşik çalışan bilgi sistemleri ile ilgili istenilen format ve içeriklerde rapor ve istatistiki bilgi alınabilmektedir.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1"/>
          <p:cNvSpPr>
            <a:spLocks noChangeArrowheads="1"/>
          </p:cNvSpPr>
          <p:nvPr/>
        </p:nvSpPr>
        <p:spPr bwMode="auto">
          <a:xfrm>
            <a:off x="1704306" y="1297022"/>
            <a:ext cx="3960000" cy="1824037"/>
          </a:xfrm>
          <a:custGeom>
            <a:avLst/>
            <a:gdLst>
              <a:gd name="T0" fmla="*/ 2110010 w 3156937"/>
              <a:gd name="T1" fmla="*/ 0 h 1639030"/>
              <a:gd name="T2" fmla="*/ 2325749 w 3156937"/>
              <a:gd name="T3" fmla="*/ 4199 h 1639030"/>
              <a:gd name="T4" fmla="*/ 2331298 w 3156937"/>
              <a:gd name="T5" fmla="*/ 4528 h 1639030"/>
              <a:gd name="T6" fmla="*/ 2370689 w 3156937"/>
              <a:gd name="T7" fmla="*/ 1455 h 1639030"/>
              <a:gd name="T8" fmla="*/ 7714784 w 3156937"/>
              <a:gd name="T9" fmla="*/ 1455 h 1639030"/>
              <a:gd name="T10" fmla="*/ 8128180 w 3156937"/>
              <a:gd name="T11" fmla="*/ 160882 h 1639030"/>
              <a:gd name="T12" fmla="*/ 8128180 w 3156937"/>
              <a:gd name="T13" fmla="*/ 1467966 h 1639030"/>
              <a:gd name="T14" fmla="*/ 7714784 w 3156937"/>
              <a:gd name="T15" fmla="*/ 1627389 h 1639030"/>
              <a:gd name="T16" fmla="*/ 2370689 w 3156937"/>
              <a:gd name="T17" fmla="*/ 1627389 h 1639030"/>
              <a:gd name="T18" fmla="*/ 2318542 w 3156937"/>
              <a:gd name="T19" fmla="*/ 1623327 h 1639030"/>
              <a:gd name="T20" fmla="*/ 2110010 w 3156937"/>
              <a:gd name="T21" fmla="*/ 1627390 h 1639030"/>
              <a:gd name="T22" fmla="*/ 0 w 3156937"/>
              <a:gd name="T23" fmla="*/ 813693 h 1639030"/>
              <a:gd name="T24" fmla="*/ 2110010 w 3156937"/>
              <a:gd name="T25" fmla="*/ 0 h 16390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56937"/>
              <a:gd name="T40" fmla="*/ 0 h 1639030"/>
              <a:gd name="T41" fmla="*/ 3156937 w 3156937"/>
              <a:gd name="T42" fmla="*/ 1639030 h 16390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56937" h="1639030">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chemeClr val="accent2">
              <a:lumMod val="60000"/>
              <a:lumOff val="40000"/>
            </a:schemeClr>
          </a:solidFill>
          <a:ln>
            <a:noFill/>
          </a:ln>
          <a:effectLst/>
        </p:spPr>
        <p:txBody>
          <a:bodyPr lIns="1548000" tIns="46800" rIns="144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r" eaLnBrk="1" hangingPunct="1">
              <a:lnSpc>
                <a:spcPct val="130000"/>
              </a:lnSpc>
              <a:spcBef>
                <a:spcPct val="0"/>
              </a:spcBef>
              <a:buClrTx/>
              <a:buFontTx/>
              <a:buNone/>
            </a:pPr>
            <a:r>
              <a:rPr lang="tr-TR" altLang="tr-TR" sz="1600" i="0" dirty="0">
                <a:solidFill>
                  <a:schemeClr val="accent2">
                    <a:lumMod val="75000"/>
                  </a:schemeClr>
                </a:solidFill>
                <a:latin typeface="Yu Gothic UI Semibold" panose="020B0700000000000000" pitchFamily="34" charset="-128"/>
                <a:ea typeface="Yu Gothic UI Semibold" panose="020B0700000000000000" pitchFamily="34" charset="-128"/>
              </a:rPr>
              <a:t>PUSULA BİLGİ SİSTEMİ</a:t>
            </a:r>
          </a:p>
        </p:txBody>
      </p:sp>
      <p:sp>
        <p:nvSpPr>
          <p:cNvPr id="32771" name="Oval 2"/>
          <p:cNvSpPr>
            <a:spLocks noChangeArrowheads="1"/>
          </p:cNvSpPr>
          <p:nvPr/>
        </p:nvSpPr>
        <p:spPr bwMode="auto">
          <a:xfrm>
            <a:off x="1992338" y="1535271"/>
            <a:ext cx="1314450" cy="1282700"/>
          </a:xfrm>
          <a:prstGeom prst="ellipse">
            <a:avLst/>
          </a:prstGeom>
          <a:solidFill>
            <a:schemeClr val="accent2">
              <a:lumMod val="75000"/>
            </a:schemeClr>
          </a:solidFill>
          <a:ln>
            <a:noFill/>
          </a:ln>
          <a:effectLst>
            <a:outerShdw dist="12600" dir="5400000" algn="ctr" rotWithShape="0">
              <a:srgbClr val="000000">
                <a:alpha val="45029"/>
              </a:srgbClr>
            </a:outerShdw>
          </a:effectLst>
        </p:spPr>
        <p:txBody>
          <a:bodyPr lIns="90000" tIns="46800" rIns="90000" bIns="144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5400" b="0" i="0" dirty="0">
                <a:latin typeface="Broadway" panose="04040905080B02020502" pitchFamily="82" charset="0"/>
                <a:ea typeface="宋体" panose="02010600030101010101" pitchFamily="2" charset="-122"/>
              </a:rPr>
              <a:t>1</a:t>
            </a:r>
          </a:p>
        </p:txBody>
      </p:sp>
      <p:sp>
        <p:nvSpPr>
          <p:cNvPr id="32772" name="AutoShape 3"/>
          <p:cNvSpPr>
            <a:spLocks noChangeArrowheads="1"/>
          </p:cNvSpPr>
          <p:nvPr/>
        </p:nvSpPr>
        <p:spPr bwMode="auto">
          <a:xfrm>
            <a:off x="5889803" y="1297021"/>
            <a:ext cx="3960000" cy="1824037"/>
          </a:xfrm>
          <a:custGeom>
            <a:avLst/>
            <a:gdLst>
              <a:gd name="T0" fmla="*/ 7316396 w 3136255"/>
              <a:gd name="T1" fmla="*/ 0 h 1639030"/>
              <a:gd name="T2" fmla="*/ 9904469 w 3136255"/>
              <a:gd name="T3" fmla="*/ 813693 h 1639030"/>
              <a:gd name="T4" fmla="*/ 7316396 w 3136255"/>
              <a:gd name="T5" fmla="*/ 1627390 h 1639030"/>
              <a:gd name="T6" fmla="*/ 7112855 w 3136255"/>
              <a:gd name="T7" fmla="*/ 1624157 h 1639030"/>
              <a:gd name="T8" fmla="*/ 7061966 w 3136255"/>
              <a:gd name="T9" fmla="*/ 1627389 h 1639030"/>
              <a:gd name="T10" fmla="*/ 507066 w 3136255"/>
              <a:gd name="T11" fmla="*/ 1627389 h 1639030"/>
              <a:gd name="T12" fmla="*/ 0 w 3136255"/>
              <a:gd name="T13" fmla="*/ 1467966 h 1639030"/>
              <a:gd name="T14" fmla="*/ 0 w 3136255"/>
              <a:gd name="T15" fmla="*/ 160882 h 1639030"/>
              <a:gd name="T16" fmla="*/ 507066 w 3136255"/>
              <a:gd name="T17" fmla="*/ 1455 h 1639030"/>
              <a:gd name="T18" fmla="*/ 7061966 w 3136255"/>
              <a:gd name="T19" fmla="*/ 1455 h 1639030"/>
              <a:gd name="T20" fmla="*/ 7094463 w 3136255"/>
              <a:gd name="T21" fmla="*/ 3517 h 16390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36255"/>
              <a:gd name="T34" fmla="*/ 0 h 1639030"/>
              <a:gd name="T35" fmla="*/ 3136255 w 3136255"/>
              <a:gd name="T36" fmla="*/ 1639030 h 16390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36255" h="1639030">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lnTo>
                  <a:pt x="2316740" y="0"/>
                </a:lnTo>
                <a:close/>
              </a:path>
            </a:pathLst>
          </a:custGeom>
          <a:solidFill>
            <a:schemeClr val="bg2">
              <a:lumMod val="20000"/>
              <a:lumOff val="80000"/>
            </a:schemeClr>
          </a:solidFill>
          <a:ln>
            <a:noFill/>
          </a:ln>
          <a:effectLst/>
        </p:spPr>
        <p:txBody>
          <a:bodyPr lIns="144000" tIns="46800" rIns="1548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30000"/>
              </a:lnSpc>
              <a:spcBef>
                <a:spcPct val="0"/>
              </a:spcBef>
              <a:buClrTx/>
              <a:buFontTx/>
              <a:buNone/>
            </a:pPr>
            <a:r>
              <a:rPr lang="tr-TR" altLang="tr-TR" sz="1600" i="0" dirty="0">
                <a:solidFill>
                  <a:schemeClr val="bg2">
                    <a:lumMod val="75000"/>
                  </a:schemeClr>
                </a:solidFill>
                <a:latin typeface="Yu Gothic UI Semibold" panose="020B0700000000000000" pitchFamily="34" charset="-128"/>
                <a:ea typeface="Yu Gothic UI Semibold" panose="020B0700000000000000" pitchFamily="34" charset="-128"/>
              </a:rPr>
              <a:t>PUSULA BİLGİ SİSTEMİ DIŞINDAN ERİŞİLEN YAZILIMLAR</a:t>
            </a:r>
          </a:p>
        </p:txBody>
      </p:sp>
      <p:sp>
        <p:nvSpPr>
          <p:cNvPr id="32773" name="Oval 4"/>
          <p:cNvSpPr>
            <a:spLocks noChangeArrowheads="1"/>
          </p:cNvSpPr>
          <p:nvPr/>
        </p:nvSpPr>
        <p:spPr bwMode="auto">
          <a:xfrm>
            <a:off x="8257034" y="1535271"/>
            <a:ext cx="1316037" cy="1282700"/>
          </a:xfrm>
          <a:prstGeom prst="ellipse">
            <a:avLst/>
          </a:prstGeom>
          <a:solidFill>
            <a:schemeClr val="bg2">
              <a:lumMod val="75000"/>
            </a:schemeClr>
          </a:solidFill>
          <a:ln>
            <a:noFill/>
          </a:ln>
          <a:effectLst>
            <a:outerShdw dist="12600" dir="5400000" algn="ctr" rotWithShape="0">
              <a:srgbClr val="000000">
                <a:alpha val="45029"/>
              </a:srgbClr>
            </a:outerShdw>
          </a:effectLst>
        </p:spPr>
        <p:txBody>
          <a:bodyPr lIns="90000" tIns="46800" rIns="90000" bIns="144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5400" b="0" i="0" dirty="0">
                <a:latin typeface="Broadway" panose="04040905080B02020502" pitchFamily="82" charset="0"/>
                <a:ea typeface="宋体" panose="02010600030101010101" pitchFamily="2" charset="-122"/>
              </a:rPr>
              <a:t>2</a:t>
            </a:r>
          </a:p>
        </p:txBody>
      </p:sp>
      <p:sp>
        <p:nvSpPr>
          <p:cNvPr id="32774" name="Text Box 5"/>
          <p:cNvSpPr txBox="1">
            <a:spLocks noChangeArrowheads="1"/>
          </p:cNvSpPr>
          <p:nvPr/>
        </p:nvSpPr>
        <p:spPr bwMode="auto">
          <a:xfrm>
            <a:off x="1272258" y="318760"/>
            <a:ext cx="686373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ea typeface="宋体" panose="02010600030101010101" pitchFamily="2" charset="-122"/>
              </a:rPr>
              <a:t>Geliştirdiğimiz Yazılımlar</a:t>
            </a:r>
          </a:p>
        </p:txBody>
      </p:sp>
      <p:sp>
        <p:nvSpPr>
          <p:cNvPr id="32775" name="Text Box 6"/>
          <p:cNvSpPr txBox="1">
            <a:spLocks noChangeArrowheads="1"/>
          </p:cNvSpPr>
          <p:nvPr/>
        </p:nvSpPr>
        <p:spPr bwMode="auto">
          <a:xfrm>
            <a:off x="1844781" y="3230365"/>
            <a:ext cx="3819525" cy="2087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9pPr>
          </a:lstStyle>
          <a:p>
            <a:pPr eaLnBrk="1" hangingPunct="1">
              <a:buClr>
                <a:schemeClr val="accent4">
                  <a:lumMod val="75000"/>
                </a:schemeClr>
              </a:buClr>
              <a:buSzPct val="80000"/>
              <a:buFont typeface="Wingdings 3" panose="05040102010807070707" pitchFamily="18" charset="2"/>
              <a:buChar char=""/>
            </a:pPr>
            <a:r>
              <a:rPr lang="tr-TR" altLang="tr-TR" sz="1800" dirty="0">
                <a:latin typeface="Yu Gothic UI Semibold" panose="020B0700000000000000" pitchFamily="34" charset="-128"/>
                <a:ea typeface="Yu Gothic UI Semibold" panose="020B0700000000000000" pitchFamily="34" charset="-128"/>
              </a:rPr>
              <a:t>İdari Süreç Yazılımları</a:t>
            </a:r>
          </a:p>
          <a:p>
            <a:pPr eaLnBrk="1" hangingPunct="1">
              <a:buClr>
                <a:schemeClr val="accent4">
                  <a:lumMod val="75000"/>
                </a:schemeClr>
              </a:buClr>
              <a:buSzPct val="80000"/>
              <a:buFont typeface="Wingdings 3" panose="05040102010807070707" pitchFamily="18" charset="2"/>
              <a:buChar char=""/>
            </a:pPr>
            <a:r>
              <a:rPr lang="tr-TR" altLang="tr-TR" sz="1800" dirty="0">
                <a:latin typeface="Yu Gothic UI Semibold" panose="020B0700000000000000" pitchFamily="34" charset="-128"/>
                <a:ea typeface="Yu Gothic UI Semibold" panose="020B0700000000000000" pitchFamily="34" charset="-128"/>
              </a:rPr>
              <a:t>Eğitim-Öğretim Süreç Yazılımları</a:t>
            </a:r>
          </a:p>
          <a:p>
            <a:pPr eaLnBrk="1" hangingPunct="1">
              <a:buClr>
                <a:schemeClr val="accent4">
                  <a:lumMod val="75000"/>
                </a:schemeClr>
              </a:buClr>
              <a:buSzPct val="80000"/>
              <a:buFont typeface="Wingdings 3" panose="05040102010807070707" pitchFamily="18" charset="2"/>
              <a:buChar char=""/>
            </a:pPr>
            <a:r>
              <a:rPr lang="tr-TR" altLang="tr-TR" sz="1800" dirty="0">
                <a:latin typeface="Yu Gothic UI Semibold" panose="020B0700000000000000" pitchFamily="34" charset="-128"/>
                <a:ea typeface="Yu Gothic UI Semibold" panose="020B0700000000000000" pitchFamily="34" charset="-128"/>
              </a:rPr>
              <a:t>Genel Kullanıma Açık Yazılımlar</a:t>
            </a:r>
          </a:p>
        </p:txBody>
      </p:sp>
      <p:sp>
        <p:nvSpPr>
          <p:cNvPr id="32776" name="Text Box 7"/>
          <p:cNvSpPr txBox="1">
            <a:spLocks noChangeArrowheads="1"/>
          </p:cNvSpPr>
          <p:nvPr/>
        </p:nvSpPr>
        <p:spPr bwMode="auto">
          <a:xfrm>
            <a:off x="5881523" y="3230365"/>
            <a:ext cx="3673475" cy="2303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338138" indent="-338138">
              <a:spcBef>
                <a:spcPts val="1000"/>
              </a:spcBef>
              <a:buClr>
                <a:schemeClr val="accent4">
                  <a:lumMod val="75000"/>
                </a:schemeClr>
              </a:buClr>
              <a:buSzPct val="80000"/>
              <a:buFont typeface="Wingdings 3" panose="05040102010807070707" pitchFamily="18"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9pPr>
          </a:lstStyle>
          <a:p>
            <a:r>
              <a:rPr lang="tr-TR" altLang="tr-TR" dirty="0">
                <a:latin typeface="Yu Gothic UI Semibold" panose="020B0700000000000000" pitchFamily="34" charset="-128"/>
                <a:ea typeface="Yu Gothic UI Semibold" panose="020B0700000000000000" pitchFamily="34" charset="-128"/>
              </a:rPr>
              <a:t>Maaş-Tahakkuk </a:t>
            </a:r>
          </a:p>
          <a:p>
            <a:r>
              <a:rPr lang="tr-TR" altLang="tr-TR" dirty="0">
                <a:latin typeface="Yu Gothic UI Semibold" panose="020B0700000000000000" pitchFamily="34" charset="-128"/>
                <a:ea typeface="Yu Gothic UI Semibold" panose="020B0700000000000000" pitchFamily="34" charset="-128"/>
              </a:rPr>
              <a:t>Rektör Randevu Sistemi</a:t>
            </a:r>
          </a:p>
          <a:p>
            <a:r>
              <a:rPr lang="tr-TR" altLang="tr-TR" dirty="0">
                <a:latin typeface="Yu Gothic UI Semibold" panose="020B0700000000000000" pitchFamily="34" charset="-128"/>
                <a:ea typeface="Yu Gothic UI Semibold" panose="020B0700000000000000" pitchFamily="34" charset="-128"/>
              </a:rPr>
              <a:t>Salon Rezervasyon Sistemi</a:t>
            </a:r>
          </a:p>
          <a:p>
            <a:r>
              <a:rPr lang="tr-TR" altLang="tr-TR" dirty="0">
                <a:latin typeface="Yu Gothic UI Semibold" panose="020B0700000000000000" pitchFamily="34" charset="-128"/>
                <a:ea typeface="Yu Gothic UI Semibold" panose="020B0700000000000000" pitchFamily="34" charset="-128"/>
              </a:rPr>
              <a:t>Ekonomi Yaz Seminerleri</a:t>
            </a:r>
          </a:p>
          <a:p>
            <a:r>
              <a:rPr lang="tr-TR" altLang="tr-TR" dirty="0">
                <a:latin typeface="Yu Gothic UI Semibold" panose="020B0700000000000000" pitchFamily="34" charset="-128"/>
                <a:ea typeface="Yu Gothic UI Semibold" panose="020B0700000000000000" pitchFamily="34" charset="-128"/>
              </a:rPr>
              <a:t>İLTAM Rezervasyon Sistemi</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625850" y="2768600"/>
            <a:ext cx="7942263" cy="657225"/>
          </a:xfrm>
          <a:prstGeom prst="rect">
            <a:avLst/>
          </a:prstGeom>
          <a:solidFill>
            <a:srgbClr val="000000">
              <a:alpha val="47842"/>
            </a:srgbClr>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93000"/>
              </a:lnSpc>
              <a:spcBef>
                <a:spcPct val="0"/>
              </a:spcBef>
              <a:buClrTx/>
              <a:buFontTx/>
              <a:buNone/>
            </a:pPr>
            <a:r>
              <a:rPr lang="tr-TR" altLang="tr-TR" sz="1800" b="0" i="0" dirty="0">
                <a:latin typeface="Microsoft YaHei" panose="020B0503020204020204" pitchFamily="34" charset="-122"/>
                <a:ea typeface="宋体" panose="02010600030101010101" pitchFamily="2" charset="-122"/>
              </a:rPr>
              <a:t>Öğretim Elemanları, Öğrenci İşleri Personeli ve Öğrencilerin kullandıkları bilgi sistemlerini kapsar.</a:t>
            </a:r>
          </a:p>
        </p:txBody>
      </p:sp>
      <p:sp>
        <p:nvSpPr>
          <p:cNvPr id="34819" name="Rectangle 2"/>
          <p:cNvSpPr>
            <a:spLocks noChangeArrowheads="1"/>
          </p:cNvSpPr>
          <p:nvPr/>
        </p:nvSpPr>
        <p:spPr bwMode="auto">
          <a:xfrm>
            <a:off x="3625850" y="3606800"/>
            <a:ext cx="7942263" cy="657225"/>
          </a:xfrm>
          <a:prstGeom prst="rect">
            <a:avLst/>
          </a:prstGeom>
          <a:solidFill>
            <a:srgbClr val="000000">
              <a:alpha val="47842"/>
            </a:srgbClr>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93000"/>
              </a:lnSpc>
              <a:spcBef>
                <a:spcPct val="0"/>
              </a:spcBef>
              <a:buClrTx/>
              <a:buFontTx/>
              <a:buNone/>
            </a:pPr>
            <a:r>
              <a:rPr lang="tr-TR" altLang="tr-TR" sz="1800" b="0" i="0">
                <a:latin typeface="Microsoft YaHei" panose="020B0503020204020204" pitchFamily="34" charset="-122"/>
                <a:ea typeface="宋体" panose="02010600030101010101" pitchFamily="2" charset="-122"/>
              </a:rPr>
              <a:t>Genel olarak, tüm kullanıcıların kullanımına açık yazılımlar grubudur.</a:t>
            </a:r>
          </a:p>
        </p:txBody>
      </p:sp>
      <p:sp>
        <p:nvSpPr>
          <p:cNvPr id="34820" name="Rectangle 3"/>
          <p:cNvSpPr>
            <a:spLocks noChangeArrowheads="1"/>
          </p:cNvSpPr>
          <p:nvPr/>
        </p:nvSpPr>
        <p:spPr bwMode="auto">
          <a:xfrm>
            <a:off x="3625850" y="1930400"/>
            <a:ext cx="7942263" cy="657225"/>
          </a:xfrm>
          <a:prstGeom prst="rect">
            <a:avLst/>
          </a:prstGeom>
          <a:solidFill>
            <a:srgbClr val="000000">
              <a:alpha val="47842"/>
            </a:srgbClr>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93000"/>
              </a:lnSpc>
              <a:spcBef>
                <a:spcPct val="0"/>
              </a:spcBef>
              <a:buClrTx/>
              <a:buFontTx/>
              <a:buNone/>
            </a:pPr>
            <a:r>
              <a:rPr lang="tr-TR" altLang="tr-TR" sz="1800" b="0" i="0" dirty="0">
                <a:latin typeface="Microsoft YaHei" panose="020B0503020204020204" pitchFamily="34" charset="-122"/>
                <a:ea typeface="宋体" panose="02010600030101010101" pitchFamily="2" charset="-122"/>
              </a:rPr>
              <a:t>Üniversite personelinin kullanımında bulunan yazılımlar grubudur.</a:t>
            </a:r>
          </a:p>
        </p:txBody>
      </p:sp>
      <p:sp>
        <p:nvSpPr>
          <p:cNvPr id="34821" name="AutoShape 4"/>
          <p:cNvSpPr>
            <a:spLocks noChangeArrowheads="1"/>
          </p:cNvSpPr>
          <p:nvPr/>
        </p:nvSpPr>
        <p:spPr bwMode="auto">
          <a:xfrm rot="-840000">
            <a:off x="-134938" y="2401888"/>
            <a:ext cx="3898901" cy="635000"/>
          </a:xfrm>
          <a:prstGeom prst="parallelogram">
            <a:avLst>
              <a:gd name="adj" fmla="val 24986"/>
            </a:avLst>
          </a:prstGeom>
          <a:solidFill>
            <a:schemeClr val="accent3">
              <a:lumMod val="60000"/>
              <a:lumOff val="40000"/>
            </a:schemeClr>
          </a:solidFill>
          <a:ln>
            <a:noFill/>
          </a:ln>
          <a:effec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r" eaLnBrk="1" hangingPunct="1">
              <a:lnSpc>
                <a:spcPct val="93000"/>
              </a:lnSpc>
              <a:spcBef>
                <a:spcPct val="0"/>
              </a:spcBef>
              <a:buClrTx/>
              <a:buFontTx/>
              <a:buNone/>
            </a:pPr>
            <a:r>
              <a:rPr lang="tr-TR" altLang="tr-TR" sz="1800" b="0" i="0" dirty="0">
                <a:latin typeface="Microsoft YaHei" panose="020B0503020204020204" pitchFamily="34" charset="-122"/>
                <a:ea typeface="宋体" panose="02010600030101010101" pitchFamily="2" charset="-122"/>
              </a:rPr>
              <a:t>İdari Süreç Yazılımları</a:t>
            </a:r>
          </a:p>
        </p:txBody>
      </p:sp>
      <p:sp>
        <p:nvSpPr>
          <p:cNvPr id="34822" name="AutoShape 5"/>
          <p:cNvSpPr>
            <a:spLocks noChangeArrowheads="1"/>
          </p:cNvSpPr>
          <p:nvPr/>
        </p:nvSpPr>
        <p:spPr bwMode="auto">
          <a:xfrm>
            <a:off x="3611123" y="1925637"/>
            <a:ext cx="920750" cy="657225"/>
          </a:xfrm>
          <a:prstGeom prst="homePlate">
            <a:avLst>
              <a:gd name="adj" fmla="val 40310"/>
            </a:avLst>
          </a:prstGeom>
          <a:solidFill>
            <a:schemeClr val="accent3">
              <a:lumMod val="75000"/>
            </a:schemeClr>
          </a:solidFill>
          <a:ln>
            <a:noFill/>
          </a:ln>
          <a:effec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3200" b="0" i="0">
                <a:latin typeface="Arial" panose="020B0604020202020204" pitchFamily="34" charset="0"/>
              </a:rPr>
              <a:t>1</a:t>
            </a:r>
          </a:p>
        </p:txBody>
      </p:sp>
      <p:sp>
        <p:nvSpPr>
          <p:cNvPr id="34823" name="AutoShape 6"/>
          <p:cNvSpPr>
            <a:spLocks noChangeArrowheads="1"/>
          </p:cNvSpPr>
          <p:nvPr/>
        </p:nvSpPr>
        <p:spPr bwMode="auto">
          <a:xfrm rot="-840000">
            <a:off x="-134938" y="3240088"/>
            <a:ext cx="3898901" cy="635000"/>
          </a:xfrm>
          <a:prstGeom prst="parallelogram">
            <a:avLst>
              <a:gd name="adj" fmla="val 24986"/>
            </a:avLst>
          </a:prstGeom>
          <a:solidFill>
            <a:schemeClr val="accent2">
              <a:lumMod val="60000"/>
              <a:lumOff val="40000"/>
            </a:schemeClr>
          </a:solidFill>
          <a:ln>
            <a:noFill/>
          </a:ln>
          <a:effec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r" eaLnBrk="1" hangingPunct="1">
              <a:lnSpc>
                <a:spcPct val="93000"/>
              </a:lnSpc>
              <a:spcBef>
                <a:spcPct val="0"/>
              </a:spcBef>
              <a:buClrTx/>
              <a:buFontTx/>
              <a:buNone/>
            </a:pPr>
            <a:r>
              <a:rPr lang="tr-TR" altLang="tr-TR" sz="1800" b="0" i="0" dirty="0">
                <a:latin typeface="Microsoft YaHei" panose="020B0503020204020204" pitchFamily="34" charset="-122"/>
                <a:ea typeface="宋体" panose="02010600030101010101" pitchFamily="2" charset="-122"/>
              </a:rPr>
              <a:t>Eğitim-Öğretim Süreç Yazılımları</a:t>
            </a:r>
          </a:p>
        </p:txBody>
      </p:sp>
      <p:sp>
        <p:nvSpPr>
          <p:cNvPr id="34824" name="AutoShape 7"/>
          <p:cNvSpPr>
            <a:spLocks noChangeArrowheads="1"/>
          </p:cNvSpPr>
          <p:nvPr/>
        </p:nvSpPr>
        <p:spPr bwMode="auto">
          <a:xfrm>
            <a:off x="3625850" y="2773363"/>
            <a:ext cx="920750" cy="657225"/>
          </a:xfrm>
          <a:prstGeom prst="homePlate">
            <a:avLst>
              <a:gd name="adj" fmla="val 40310"/>
            </a:avLst>
          </a:prstGeom>
          <a:solidFill>
            <a:schemeClr val="accent2">
              <a:lumMod val="75000"/>
            </a:schemeClr>
          </a:solidFill>
          <a:ln>
            <a:noFill/>
          </a:ln>
          <a:effec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3200" b="0" i="0">
                <a:latin typeface="Arial" panose="020B0604020202020204" pitchFamily="34" charset="0"/>
              </a:rPr>
              <a:t>2</a:t>
            </a:r>
          </a:p>
        </p:txBody>
      </p:sp>
      <p:sp>
        <p:nvSpPr>
          <p:cNvPr id="34825" name="AutoShape 8"/>
          <p:cNvSpPr>
            <a:spLocks noChangeArrowheads="1"/>
          </p:cNvSpPr>
          <p:nvPr/>
        </p:nvSpPr>
        <p:spPr bwMode="auto">
          <a:xfrm rot="-840000">
            <a:off x="-134938" y="4078288"/>
            <a:ext cx="3898901" cy="635000"/>
          </a:xfrm>
          <a:prstGeom prst="parallelogram">
            <a:avLst>
              <a:gd name="adj" fmla="val 24986"/>
            </a:avLst>
          </a:prstGeom>
          <a:solidFill>
            <a:schemeClr val="accent4">
              <a:lumMod val="60000"/>
              <a:lumOff val="40000"/>
            </a:schemeClr>
          </a:solidFill>
          <a:ln>
            <a:noFill/>
          </a:ln>
          <a:effec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r" eaLnBrk="1" hangingPunct="1">
              <a:lnSpc>
                <a:spcPct val="93000"/>
              </a:lnSpc>
              <a:spcBef>
                <a:spcPct val="0"/>
              </a:spcBef>
              <a:buClrTx/>
              <a:buFontTx/>
              <a:buNone/>
            </a:pPr>
            <a:r>
              <a:rPr lang="tr-TR" altLang="tr-TR" sz="1800" b="0" i="0" dirty="0">
                <a:latin typeface="Microsoft YaHei" panose="020B0503020204020204" pitchFamily="34" charset="-122"/>
                <a:ea typeface="宋体" panose="02010600030101010101" pitchFamily="2" charset="-122"/>
              </a:rPr>
              <a:t>Genel Kullanıma Açık Yazılımlar</a:t>
            </a:r>
          </a:p>
        </p:txBody>
      </p:sp>
      <p:sp>
        <p:nvSpPr>
          <p:cNvPr id="34826" name="AutoShape 9"/>
          <p:cNvSpPr>
            <a:spLocks noChangeArrowheads="1"/>
          </p:cNvSpPr>
          <p:nvPr/>
        </p:nvSpPr>
        <p:spPr bwMode="auto">
          <a:xfrm>
            <a:off x="3625850" y="3611563"/>
            <a:ext cx="920750" cy="657225"/>
          </a:xfrm>
          <a:prstGeom prst="homePlate">
            <a:avLst>
              <a:gd name="adj" fmla="val 40310"/>
            </a:avLst>
          </a:prstGeom>
          <a:solidFill>
            <a:schemeClr val="accent4">
              <a:lumMod val="75000"/>
            </a:schemeClr>
          </a:solidFill>
          <a:ln>
            <a:noFill/>
          </a:ln>
          <a:effec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3200" b="0" i="0">
                <a:latin typeface="Arial" panose="020B0604020202020204" pitchFamily="34" charset="0"/>
              </a:rPr>
              <a:t>3</a:t>
            </a:r>
          </a:p>
        </p:txBody>
      </p:sp>
      <p:sp>
        <p:nvSpPr>
          <p:cNvPr id="34827" name="Text Box 10"/>
          <p:cNvSpPr txBox="1">
            <a:spLocks noChangeArrowheads="1"/>
          </p:cNvSpPr>
          <p:nvPr/>
        </p:nvSpPr>
        <p:spPr bwMode="auto">
          <a:xfrm>
            <a:off x="1344266" y="188640"/>
            <a:ext cx="822960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ea typeface="宋体" panose="02010600030101010101" pitchFamily="2" charset="-122"/>
              </a:rPr>
              <a:t>Pusula Bilgi Sistemi</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1"/>
          <p:cNvSpPr>
            <a:spLocks noChangeArrowheads="1"/>
          </p:cNvSpPr>
          <p:nvPr/>
        </p:nvSpPr>
        <p:spPr bwMode="auto">
          <a:xfrm>
            <a:off x="10023623" y="109418"/>
            <a:ext cx="2084924" cy="1734706"/>
          </a:xfrm>
          <a:prstGeom prst="ellipse">
            <a:avLst/>
          </a:prstGeom>
          <a:solidFill>
            <a:srgbClr val="FFFFFF"/>
          </a:solidFill>
          <a:ln w="63360" cap="sq">
            <a:solidFill>
              <a:schemeClr val="accent4">
                <a:lumMod val="60000"/>
                <a:lumOff val="4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2800" b="0" i="0" dirty="0">
                <a:solidFill>
                  <a:schemeClr val="accent4">
                    <a:lumMod val="75000"/>
                  </a:schemeClr>
                </a:solidFill>
                <a:latin typeface="+mn-lt"/>
              </a:rPr>
              <a:t>İdari Süreç Yazılımları</a:t>
            </a:r>
          </a:p>
        </p:txBody>
      </p:sp>
      <p:sp>
        <p:nvSpPr>
          <p:cNvPr id="36867" name="AutoShape 2"/>
          <p:cNvSpPr>
            <a:spLocks noChangeArrowheads="1"/>
          </p:cNvSpPr>
          <p:nvPr/>
        </p:nvSpPr>
        <p:spPr bwMode="auto">
          <a:xfrm>
            <a:off x="264146" y="3246438"/>
            <a:ext cx="11593288" cy="503237"/>
          </a:xfrm>
          <a:prstGeom prst="rightArrow">
            <a:avLst>
              <a:gd name="adj1" fmla="val 48917"/>
              <a:gd name="adj2" fmla="val 63848"/>
            </a:avLst>
          </a:prstGeom>
          <a:solidFill>
            <a:schemeClr val="accent4">
              <a:lumMod val="60000"/>
              <a:lumOff val="40000"/>
            </a:schemeClr>
          </a:solidFill>
          <a:ln>
            <a:noFill/>
          </a:ln>
          <a:effec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68" name="AutoShape 3"/>
          <p:cNvSpPr>
            <a:spLocks noChangeArrowheads="1"/>
          </p:cNvSpPr>
          <p:nvPr/>
        </p:nvSpPr>
        <p:spPr bwMode="auto">
          <a:xfrm>
            <a:off x="4860000" y="3419999"/>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69" name="AutoShape 4"/>
          <p:cNvSpPr>
            <a:spLocks noChangeArrowheads="1"/>
          </p:cNvSpPr>
          <p:nvPr/>
        </p:nvSpPr>
        <p:spPr bwMode="auto">
          <a:xfrm>
            <a:off x="5579999" y="3419999"/>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70" name="AutoShape 5"/>
          <p:cNvSpPr>
            <a:spLocks noChangeArrowheads="1"/>
          </p:cNvSpPr>
          <p:nvPr/>
        </p:nvSpPr>
        <p:spPr bwMode="auto">
          <a:xfrm>
            <a:off x="6299999" y="3419999"/>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71" name="AutoShape 6"/>
          <p:cNvSpPr>
            <a:spLocks noChangeArrowheads="1"/>
          </p:cNvSpPr>
          <p:nvPr/>
        </p:nvSpPr>
        <p:spPr bwMode="auto">
          <a:xfrm>
            <a:off x="7020000" y="3419999"/>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72" name="AutoShape 7"/>
          <p:cNvSpPr>
            <a:spLocks noChangeArrowheads="1"/>
          </p:cNvSpPr>
          <p:nvPr/>
        </p:nvSpPr>
        <p:spPr bwMode="auto">
          <a:xfrm>
            <a:off x="7739999" y="3419999"/>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73" name="Text Box 8"/>
          <p:cNvSpPr txBox="1">
            <a:spLocks noChangeArrowheads="1"/>
          </p:cNvSpPr>
          <p:nvPr/>
        </p:nvSpPr>
        <p:spPr bwMode="auto">
          <a:xfrm rot="-2460000">
            <a:off x="4559179" y="2328139"/>
            <a:ext cx="2557462"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Personel Bilgi Sistemi</a:t>
            </a:r>
          </a:p>
        </p:txBody>
      </p:sp>
      <p:sp>
        <p:nvSpPr>
          <p:cNvPr id="36874" name="Text Box 9"/>
          <p:cNvSpPr txBox="1">
            <a:spLocks noChangeArrowheads="1"/>
          </p:cNvSpPr>
          <p:nvPr/>
        </p:nvSpPr>
        <p:spPr bwMode="auto">
          <a:xfrm rot="-2460000">
            <a:off x="5882098" y="1867269"/>
            <a:ext cx="3689350"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Bukalemun İçerik Yönetim Sistemi</a:t>
            </a:r>
          </a:p>
        </p:txBody>
      </p:sp>
      <p:sp>
        <p:nvSpPr>
          <p:cNvPr id="36875" name="Text Box 10"/>
          <p:cNvSpPr txBox="1">
            <a:spLocks noChangeArrowheads="1"/>
          </p:cNvSpPr>
          <p:nvPr/>
        </p:nvSpPr>
        <p:spPr bwMode="auto">
          <a:xfrm rot="-2460000">
            <a:off x="7429492" y="2307090"/>
            <a:ext cx="244792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Alt Yapı Bilgi Sistemi</a:t>
            </a:r>
          </a:p>
        </p:txBody>
      </p:sp>
      <p:sp>
        <p:nvSpPr>
          <p:cNvPr id="36876" name="Text Box 11"/>
          <p:cNvSpPr txBox="1">
            <a:spLocks noChangeArrowheads="1"/>
          </p:cNvSpPr>
          <p:nvPr/>
        </p:nvSpPr>
        <p:spPr bwMode="auto">
          <a:xfrm rot="2640000">
            <a:off x="5125879" y="4562161"/>
            <a:ext cx="2949575" cy="559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Doküman Yönetim Sistemi (Entegrasyon)</a:t>
            </a:r>
          </a:p>
        </p:txBody>
      </p:sp>
      <p:sp>
        <p:nvSpPr>
          <p:cNvPr id="36877" name="Text Box 12"/>
          <p:cNvSpPr txBox="1">
            <a:spLocks noChangeArrowheads="1"/>
          </p:cNvSpPr>
          <p:nvPr/>
        </p:nvSpPr>
        <p:spPr bwMode="auto">
          <a:xfrm rot="2640000">
            <a:off x="6643685" y="4468750"/>
            <a:ext cx="2702904" cy="41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F1 Bildirim Takip Sistemi</a:t>
            </a:r>
          </a:p>
        </p:txBody>
      </p:sp>
      <p:sp>
        <p:nvSpPr>
          <p:cNvPr id="36878" name="AutoShape 13"/>
          <p:cNvSpPr>
            <a:spLocks noChangeArrowheads="1"/>
          </p:cNvSpPr>
          <p:nvPr/>
        </p:nvSpPr>
        <p:spPr bwMode="auto">
          <a:xfrm>
            <a:off x="4139999" y="3419999"/>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79" name="Text Box 14"/>
          <p:cNvSpPr txBox="1">
            <a:spLocks noChangeArrowheads="1"/>
          </p:cNvSpPr>
          <p:nvPr/>
        </p:nvSpPr>
        <p:spPr bwMode="auto">
          <a:xfrm rot="2640000">
            <a:off x="2225361" y="4687690"/>
            <a:ext cx="3414712"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Stratejik Yönetim Bilgi Sistemi</a:t>
            </a:r>
          </a:p>
        </p:txBody>
      </p:sp>
      <p:sp>
        <p:nvSpPr>
          <p:cNvPr id="36880" name="AutoShape 15"/>
          <p:cNvSpPr>
            <a:spLocks noChangeArrowheads="1"/>
          </p:cNvSpPr>
          <p:nvPr/>
        </p:nvSpPr>
        <p:spPr bwMode="auto">
          <a:xfrm>
            <a:off x="3420000" y="3419999"/>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81" name="Text Box 16"/>
          <p:cNvSpPr txBox="1">
            <a:spLocks noChangeArrowheads="1"/>
          </p:cNvSpPr>
          <p:nvPr/>
        </p:nvSpPr>
        <p:spPr bwMode="auto">
          <a:xfrm rot="-2460000">
            <a:off x="3071240" y="2151501"/>
            <a:ext cx="2963667"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Süreç Yönetimi Bilgi Sistemi</a:t>
            </a:r>
          </a:p>
        </p:txBody>
      </p:sp>
      <p:sp>
        <p:nvSpPr>
          <p:cNvPr id="36882" name="AutoShape 17"/>
          <p:cNvSpPr>
            <a:spLocks noChangeArrowheads="1"/>
          </p:cNvSpPr>
          <p:nvPr/>
        </p:nvSpPr>
        <p:spPr bwMode="auto">
          <a:xfrm>
            <a:off x="2699999" y="3420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83" name="Text Box 18"/>
          <p:cNvSpPr txBox="1">
            <a:spLocks noChangeArrowheads="1"/>
          </p:cNvSpPr>
          <p:nvPr/>
        </p:nvSpPr>
        <p:spPr bwMode="auto">
          <a:xfrm rot="2640000">
            <a:off x="3845855" y="4268622"/>
            <a:ext cx="2178050"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Proje Bilgi Sistemi</a:t>
            </a:r>
          </a:p>
        </p:txBody>
      </p:sp>
      <p:sp>
        <p:nvSpPr>
          <p:cNvPr id="36884" name="AutoShape 19"/>
          <p:cNvSpPr>
            <a:spLocks noChangeArrowheads="1"/>
          </p:cNvSpPr>
          <p:nvPr/>
        </p:nvSpPr>
        <p:spPr bwMode="auto">
          <a:xfrm>
            <a:off x="1979999" y="3420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85" name="Text Box 20"/>
          <p:cNvSpPr txBox="1">
            <a:spLocks noChangeArrowheads="1"/>
          </p:cNvSpPr>
          <p:nvPr/>
        </p:nvSpPr>
        <p:spPr bwMode="auto">
          <a:xfrm rot="-2460000">
            <a:off x="1695394" y="2243476"/>
            <a:ext cx="2806700"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Toplantı Bilgi Sistemi</a:t>
            </a:r>
          </a:p>
        </p:txBody>
      </p:sp>
      <p:sp>
        <p:nvSpPr>
          <p:cNvPr id="36886" name="Text Box 21"/>
          <p:cNvSpPr txBox="1">
            <a:spLocks noChangeArrowheads="1"/>
          </p:cNvSpPr>
          <p:nvPr/>
        </p:nvSpPr>
        <p:spPr bwMode="auto">
          <a:xfrm>
            <a:off x="1259999" y="260350"/>
            <a:ext cx="9404350" cy="798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6887" name="AutoShape 19"/>
          <p:cNvSpPr>
            <a:spLocks noChangeArrowheads="1"/>
          </p:cNvSpPr>
          <p:nvPr/>
        </p:nvSpPr>
        <p:spPr bwMode="auto">
          <a:xfrm>
            <a:off x="1259999" y="3420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88" name="Text Box 14"/>
          <p:cNvSpPr txBox="1">
            <a:spLocks noChangeArrowheads="1"/>
          </p:cNvSpPr>
          <p:nvPr/>
        </p:nvSpPr>
        <p:spPr bwMode="auto">
          <a:xfrm rot="2640000">
            <a:off x="654925" y="4676207"/>
            <a:ext cx="3414712"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Taşınmaz Kira Bilgi Sistemi</a:t>
            </a:r>
          </a:p>
        </p:txBody>
      </p:sp>
      <p:sp>
        <p:nvSpPr>
          <p:cNvPr id="25" name="AutoShape 19"/>
          <p:cNvSpPr>
            <a:spLocks noChangeArrowheads="1"/>
          </p:cNvSpPr>
          <p:nvPr/>
        </p:nvSpPr>
        <p:spPr bwMode="auto">
          <a:xfrm>
            <a:off x="642998" y="3426071"/>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26" name="Text Box 20"/>
          <p:cNvSpPr txBox="1">
            <a:spLocks noChangeArrowheads="1"/>
          </p:cNvSpPr>
          <p:nvPr/>
        </p:nvSpPr>
        <p:spPr bwMode="auto">
          <a:xfrm rot="-2460000">
            <a:off x="258078" y="2055773"/>
            <a:ext cx="3420516"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Ulaştırma Hizmetleri Bilgi Sistemi</a:t>
            </a:r>
          </a:p>
        </p:txBody>
      </p:sp>
      <p:sp>
        <p:nvSpPr>
          <p:cNvPr id="28" name="Text Box 12"/>
          <p:cNvSpPr txBox="1">
            <a:spLocks noChangeArrowheads="1"/>
          </p:cNvSpPr>
          <p:nvPr/>
        </p:nvSpPr>
        <p:spPr bwMode="auto">
          <a:xfrm rot="2640000">
            <a:off x="7994545" y="4344812"/>
            <a:ext cx="2390775" cy="41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solidFill>
                  <a:srgbClr val="92D050"/>
                </a:solidFill>
              </a:rPr>
              <a:t>Yönetici Bilgi Sistemi</a:t>
            </a:r>
          </a:p>
        </p:txBody>
      </p:sp>
      <p:sp>
        <p:nvSpPr>
          <p:cNvPr id="29" name="Text Box 10"/>
          <p:cNvSpPr txBox="1">
            <a:spLocks noChangeArrowheads="1"/>
          </p:cNvSpPr>
          <p:nvPr/>
        </p:nvSpPr>
        <p:spPr bwMode="auto">
          <a:xfrm rot="19140000">
            <a:off x="8649693" y="2313446"/>
            <a:ext cx="244792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solidFill>
                  <a:srgbClr val="92D050"/>
                </a:solidFill>
              </a:rPr>
              <a:t>Öneri Sistemi</a:t>
            </a:r>
          </a:p>
        </p:txBody>
      </p:sp>
      <p:sp>
        <p:nvSpPr>
          <p:cNvPr id="30" name="AutoShape 7"/>
          <p:cNvSpPr>
            <a:spLocks noChangeArrowheads="1"/>
          </p:cNvSpPr>
          <p:nvPr/>
        </p:nvSpPr>
        <p:spPr bwMode="auto">
          <a:xfrm>
            <a:off x="8322568" y="342266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1" name="AutoShape 7"/>
          <p:cNvSpPr>
            <a:spLocks noChangeArrowheads="1"/>
          </p:cNvSpPr>
          <p:nvPr/>
        </p:nvSpPr>
        <p:spPr bwMode="auto">
          <a:xfrm>
            <a:off x="8977130" y="3414059"/>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2" name="Text Box 12"/>
          <p:cNvSpPr txBox="1">
            <a:spLocks noChangeArrowheads="1"/>
          </p:cNvSpPr>
          <p:nvPr/>
        </p:nvSpPr>
        <p:spPr bwMode="auto">
          <a:xfrm rot="2640000">
            <a:off x="9290689" y="4327919"/>
            <a:ext cx="2390775" cy="41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solidFill>
                  <a:srgbClr val="92D050"/>
                </a:solidFill>
              </a:rPr>
              <a:t>Faaliyet Bilgi Sistemi</a:t>
            </a:r>
          </a:p>
        </p:txBody>
      </p:sp>
      <p:sp>
        <p:nvSpPr>
          <p:cNvPr id="33" name="AutoShape 7"/>
          <p:cNvSpPr>
            <a:spLocks noChangeArrowheads="1"/>
          </p:cNvSpPr>
          <p:nvPr/>
        </p:nvSpPr>
        <p:spPr bwMode="auto">
          <a:xfrm>
            <a:off x="9625202" y="3424176"/>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4" name="Text Box 10"/>
          <p:cNvSpPr txBox="1">
            <a:spLocks noChangeArrowheads="1"/>
          </p:cNvSpPr>
          <p:nvPr/>
        </p:nvSpPr>
        <p:spPr bwMode="auto">
          <a:xfrm rot="19140000">
            <a:off x="9939898" y="2280595"/>
            <a:ext cx="256745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solidFill>
                  <a:srgbClr val="92D050"/>
                </a:solidFill>
              </a:rPr>
              <a:t>Kütüphane Bilgi Sistemi</a:t>
            </a:r>
          </a:p>
        </p:txBody>
      </p:sp>
      <p:sp>
        <p:nvSpPr>
          <p:cNvPr id="35" name="AutoShape 7"/>
          <p:cNvSpPr>
            <a:spLocks noChangeArrowheads="1"/>
          </p:cNvSpPr>
          <p:nvPr/>
        </p:nvSpPr>
        <p:spPr bwMode="auto">
          <a:xfrm>
            <a:off x="10239229" y="3419999"/>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8915" name="Text Box 2"/>
          <p:cNvSpPr txBox="1">
            <a:spLocks noChangeArrowheads="1"/>
          </p:cNvSpPr>
          <p:nvPr/>
        </p:nvSpPr>
        <p:spPr bwMode="auto">
          <a:xfrm>
            <a:off x="1103312" y="1052736"/>
            <a:ext cx="10106049" cy="5195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9pPr>
          </a:lstStyle>
          <a:p>
            <a:pPr algn="just" eaLnBrk="1" hangingPunct="1">
              <a:buClr>
                <a:schemeClr val="accent4">
                  <a:lumMod val="75000"/>
                </a:schemeClr>
              </a:buClr>
              <a:buSzPct val="80000"/>
              <a:buFont typeface="Wingdings 3" panose="05040102010807070707" pitchFamily="18" charset="2"/>
              <a:buChar char=""/>
            </a:pPr>
            <a:r>
              <a:rPr lang="tr-TR" altLang="tr-TR" sz="2400" dirty="0">
                <a:latin typeface="+mn-lt"/>
              </a:rPr>
              <a:t>Alt Yapı Bilgi Sistemi </a:t>
            </a:r>
            <a:r>
              <a:rPr lang="tr-TR" altLang="tr-TR" dirty="0">
                <a:latin typeface="+mn-lt"/>
              </a:rPr>
              <a:t>	</a:t>
            </a:r>
          </a:p>
          <a:p>
            <a:pPr lvl="1" algn="just" eaLnBrk="1" hangingPunct="1">
              <a:buClrTx/>
              <a:buSzPct val="45000"/>
              <a:buFontTx/>
              <a:buNone/>
            </a:pPr>
            <a:r>
              <a:rPr lang="tr-TR" altLang="tr-TR" sz="900" i="1" dirty="0">
                <a:latin typeface="+mn-lt"/>
              </a:rPr>
              <a:t>	</a:t>
            </a:r>
          </a:p>
          <a:p>
            <a:pPr lvl="1" algn="just" eaLnBrk="1" hangingPunct="1">
              <a:buClrTx/>
              <a:buSzPct val="45000"/>
              <a:buFontTx/>
              <a:buNone/>
            </a:pPr>
            <a:r>
              <a:rPr lang="tr-TR" altLang="tr-TR" i="1" dirty="0">
                <a:latin typeface="+mn-lt"/>
              </a:rPr>
              <a:t>	</a:t>
            </a:r>
            <a:r>
              <a:rPr lang="tr-TR" altLang="tr-TR" b="0" i="1" dirty="0">
                <a:latin typeface="+mn-lt"/>
              </a:rPr>
              <a:t>Üniversitemize ait tüm kapalı ve açık alanların (yerleşke, bina, yeşil alan, otopark, spor alanları, derslik, laboratuvar vb.) kullanım durumları, kapasite bilgileri, teknolojik imkanları, iç mekan özellikleri ile birlikte sisteme aktarılmasını sağlayan modüldür. </a:t>
            </a:r>
          </a:p>
          <a:p>
            <a:pPr lvl="1" algn="just" eaLnBrk="1" hangingPunct="1">
              <a:buClrTx/>
              <a:buSzPct val="45000"/>
              <a:buFontTx/>
              <a:buNone/>
            </a:pPr>
            <a:r>
              <a:rPr lang="tr-TR" altLang="tr-TR" b="0" i="1" dirty="0">
                <a:latin typeface="+mn-lt"/>
              </a:rPr>
              <a:t>	Ayrıca sistem, Yapı İşleri ve Teknik Dairesi Başkanlığının birimlerden gelen arıza bildirimlerini takip ettiği bir alt modülü içermektedir.</a:t>
            </a:r>
          </a:p>
          <a:p>
            <a:pPr lvl="1" algn="just" eaLnBrk="1" hangingPunct="1">
              <a:buClrTx/>
              <a:buSzPct val="45000"/>
              <a:buFontTx/>
              <a:buNone/>
            </a:pPr>
            <a:r>
              <a:rPr lang="tr-TR" altLang="tr-TR" b="0" i="1" dirty="0">
                <a:latin typeface="+mn-lt"/>
              </a:rPr>
              <a:t>	Bu modüldeki veriler ders - sınav programı girişlerinde de kullanılmaktadır.</a:t>
            </a:r>
          </a:p>
          <a:p>
            <a:pPr marL="1274762" lvl="2" indent="-342900" algn="just" eaLnBrk="1" hangingPunct="1">
              <a:buClrTx/>
              <a:buSzPct val="45000"/>
              <a:buFont typeface="Wingdings" panose="05000000000000000000" pitchFamily="2" charset="2"/>
              <a:buChar char="Ø"/>
            </a:pPr>
            <a:r>
              <a:rPr lang="tr-TR" altLang="tr-TR" b="0" i="1" dirty="0">
                <a:latin typeface="+mn-lt"/>
              </a:rPr>
              <a:t>Derslik kullanım oranları </a:t>
            </a:r>
          </a:p>
          <a:p>
            <a:pPr marL="1274762" lvl="2" indent="-342900" algn="just" eaLnBrk="1" hangingPunct="1">
              <a:buClrTx/>
              <a:buSzPct val="45000"/>
              <a:buFont typeface="Wingdings" panose="05000000000000000000" pitchFamily="2" charset="2"/>
              <a:buChar char="Ø"/>
            </a:pPr>
            <a:r>
              <a:rPr lang="tr-TR" altLang="tr-TR" i="1" dirty="0">
                <a:latin typeface="+mn-lt"/>
              </a:rPr>
              <a:t>Derslik kapasiteleri</a:t>
            </a:r>
          </a:p>
          <a:p>
            <a:pPr marL="1274762" lvl="2" indent="-342900" algn="just" eaLnBrk="1" hangingPunct="1">
              <a:buClrTx/>
              <a:buSzPct val="45000"/>
              <a:buFont typeface="Wingdings" panose="05000000000000000000" pitchFamily="2" charset="2"/>
              <a:buChar char="Ø"/>
            </a:pPr>
            <a:r>
              <a:rPr lang="tr-TR" altLang="tr-TR" b="0" i="1" dirty="0">
                <a:latin typeface="+mn-lt"/>
              </a:rPr>
              <a:t>Sınav oturma planları vb. raporlar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3554" name="Text Box 2"/>
          <p:cNvSpPr txBox="1">
            <a:spLocks noChangeArrowheads="1"/>
          </p:cNvSpPr>
          <p:nvPr/>
        </p:nvSpPr>
        <p:spPr bwMode="auto">
          <a:xfrm>
            <a:off x="1128242" y="1682261"/>
            <a:ext cx="10009112" cy="4267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F1 Bildirim Takip Sistemi </a:t>
            </a:r>
            <a:r>
              <a:rPr lang="tr-TR" altLang="tr-TR" sz="2200" b="1" i="1" dirty="0">
                <a:latin typeface="+mn-lt"/>
              </a:rPr>
              <a:t>	</a:t>
            </a:r>
          </a:p>
          <a:p>
            <a:pPr marL="342900" algn="just" eaLnBrk="1" hangingPunct="1">
              <a:spcBef>
                <a:spcPts val="1000"/>
              </a:spcBef>
              <a:buSzPct val="45000"/>
              <a:defRPr/>
            </a:pPr>
            <a:r>
              <a:rPr lang="tr-TR" altLang="tr-TR" sz="900" b="1" i="1" dirty="0">
                <a:latin typeface="+mn-lt"/>
              </a:rPr>
              <a:t>	</a:t>
            </a:r>
          </a:p>
          <a:p>
            <a:pPr lvl="1" algn="just" eaLnBrk="1" hangingPunct="1">
              <a:spcBef>
                <a:spcPts val="1000"/>
              </a:spcBef>
              <a:buSzPct val="80000"/>
              <a:defRPr/>
            </a:pPr>
            <a:r>
              <a:rPr lang="tr-TR" altLang="tr-TR" sz="2200" b="1" i="1" dirty="0">
                <a:latin typeface="+mn-lt"/>
              </a:rPr>
              <a:t> 	</a:t>
            </a:r>
            <a:r>
              <a:rPr lang="tr-TR" altLang="tr-TR" sz="2200" i="1" dirty="0">
                <a:latin typeface="+mn-lt"/>
              </a:rPr>
              <a:t>Daire Başkanlığımızdan alınan tüm hizmetler için, taleplerin ve takip aşamalarının kayıt altına alınarak daha kaliteli çözümler sunma amaçlı bir iş takip sistemidir. Üniversitemizdeki tüm idari ve akademik personelimiz F1 Bildirim Takip Sistemi üzerinden iyileştirme, hata, yeni istek, bilgi taleplerini Başkanlığımıza ileterek takibini yapabilmektedirler.</a:t>
            </a:r>
          </a:p>
          <a:p>
            <a:pPr lvl="1" algn="just" eaLnBrk="1" hangingPunct="1">
              <a:spcBef>
                <a:spcPts val="1000"/>
              </a:spcBef>
              <a:buSzPct val="80000"/>
              <a:defRPr/>
            </a:pPr>
            <a:r>
              <a:rPr lang="tr-TR" altLang="tr-TR" sz="2200" i="1" dirty="0">
                <a:latin typeface="+mn-lt"/>
              </a:rPr>
              <a:t>	Ayrıca tüm öğrencilerimiz bu sistemin altında yer alan ÖİDB Bildirim İşlemleri modülü ile Öğrenci işleri ile ilgili problem ve taleplerini Öğrenci İşleri Daire Başkanlığına ileterek takibini yapabilmektedirler.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839788" y="260351"/>
            <a:ext cx="9404350" cy="8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4578" name="Text Box 2"/>
          <p:cNvSpPr txBox="1">
            <a:spLocks noChangeArrowheads="1"/>
          </p:cNvSpPr>
          <p:nvPr/>
        </p:nvSpPr>
        <p:spPr bwMode="auto">
          <a:xfrm>
            <a:off x="1103312" y="2052638"/>
            <a:ext cx="10178057"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Bukalemun Web İçerik Yönetimi Bilgi Sistemi</a:t>
            </a:r>
          </a:p>
          <a:p>
            <a:pPr marL="342900" algn="just" eaLnBrk="1" hangingPunct="1">
              <a:spcBef>
                <a:spcPts val="1000"/>
              </a:spcBef>
              <a:buSzPct val="80000"/>
              <a:defRPr/>
            </a:pPr>
            <a:r>
              <a:rPr lang="tr-TR" altLang="tr-TR" sz="900" b="1" i="1" dirty="0">
                <a:latin typeface="+mn-lt"/>
              </a:rPr>
              <a:t>	</a:t>
            </a:r>
          </a:p>
          <a:p>
            <a:pPr marL="342900" algn="just" eaLnBrk="1" hangingPunct="1">
              <a:spcBef>
                <a:spcPts val="1000"/>
              </a:spcBef>
              <a:buSzPct val="80000"/>
              <a:defRPr/>
            </a:pPr>
            <a:r>
              <a:rPr lang="tr-TR" altLang="tr-TR" sz="2200" b="1" i="1" dirty="0">
                <a:latin typeface="+mn-lt"/>
              </a:rPr>
              <a:t>	</a:t>
            </a:r>
            <a:r>
              <a:rPr lang="tr-TR" altLang="tr-TR" sz="2200" i="1" dirty="0">
                <a:latin typeface="+mn-lt"/>
              </a:rPr>
              <a:t>Üniversite bünyesindeki bölüm, fakülte, enstitü, araştırma merkezleri, idari birimlerin ya da akademik ve idari personelin bilgi paylaşmak, tanıtım yapmak, etkinlik haberi vermek gibi amaçlarla kullanmak istedikleri web sitelerinin, bir programcı veya tasarımcıya ihtiyaç duymaksızın yönetimini, güncellenmesini ve yayınlanmasını sağlayan içerik yönetim sistemdir.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825500" y="200025"/>
            <a:ext cx="8553450"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4000" i="0" dirty="0">
                <a:solidFill>
                  <a:srgbClr val="FEFEFE"/>
                </a:solidFill>
                <a:latin typeface="Calibri" panose="020F0502020204030204" pitchFamily="34" charset="0"/>
                <a:cs typeface="Calibri" panose="020F0502020204030204" pitchFamily="34" charset="0"/>
              </a:rPr>
              <a:t>SUNUŞ</a:t>
            </a:r>
          </a:p>
        </p:txBody>
      </p:sp>
      <p:sp>
        <p:nvSpPr>
          <p:cNvPr id="10243" name="Rectangle 2"/>
          <p:cNvSpPr>
            <a:spLocks noChangeArrowheads="1"/>
          </p:cNvSpPr>
          <p:nvPr/>
        </p:nvSpPr>
        <p:spPr bwMode="auto">
          <a:xfrm>
            <a:off x="619125" y="1844675"/>
            <a:ext cx="10748963" cy="486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b="0" dirty="0">
                <a:latin typeface="Calibri" panose="020F0502020204030204" pitchFamily="34" charset="0"/>
                <a:cs typeface="Calibri" panose="020F0502020204030204" pitchFamily="34" charset="0"/>
              </a:rPr>
              <a:t>Günümüzde bilişim teknolojilerinde sunulan imkanlar üniversitelerin en önemli tercih sebeplerinden birisi durumundadır. Üniversitemiz hem sistem bilişim altyapısı, hem de yazılım ve donanım alanlarında yaptığı yatırımlar ile ülkemizin sayılı kurumlarından birisi durumundadır.</a:t>
            </a:r>
          </a:p>
          <a:p>
            <a:pPr algn="just" eaLnBrk="1">
              <a:spcBef>
                <a:spcPct val="0"/>
              </a:spcBef>
              <a:buClrTx/>
              <a:buFontTx/>
              <a:buNone/>
            </a:pPr>
            <a:endParaRPr lang="tr-TR" altLang="tr-TR" b="0" i="0" dirty="0">
              <a:latin typeface="Calibri" panose="020F0502020204030204" pitchFamily="34" charset="0"/>
              <a:cs typeface="Calibri" panose="020F0502020204030204" pitchFamily="34" charset="0"/>
            </a:endParaRPr>
          </a:p>
          <a:p>
            <a:pPr algn="just" eaLnBrk="1">
              <a:spcBef>
                <a:spcPct val="0"/>
              </a:spcBef>
              <a:buClrTx/>
              <a:buFontTx/>
              <a:buNone/>
            </a:pPr>
            <a:r>
              <a:rPr lang="tr-TR" altLang="tr-TR" b="0" dirty="0">
                <a:latin typeface="Calibri" panose="020F0502020204030204" pitchFamily="34" charset="0"/>
                <a:cs typeface="Calibri" panose="020F0502020204030204" pitchFamily="34" charset="0"/>
              </a:rPr>
              <a:t>Bilgi çağının önemine inanan ve kurumsal gücü ile paydaşlarını memnun etmeyi hedefleyen Üniversitemizin bilgi teknolojilerinden en üst düzeyde yararlanması için, bu alandaki gelişmeler başkanlığımızca sürekli izlenmektedir. </a:t>
            </a:r>
          </a:p>
          <a:p>
            <a:pPr algn="just" eaLnBrk="1">
              <a:spcBef>
                <a:spcPct val="0"/>
              </a:spcBef>
              <a:buClrTx/>
              <a:buFontTx/>
              <a:buNone/>
            </a:pPr>
            <a:endParaRPr lang="tr-TR" altLang="tr-TR" b="0" i="0" dirty="0">
              <a:latin typeface="Calibri" panose="020F0502020204030204" pitchFamily="34" charset="0"/>
              <a:cs typeface="Calibri" panose="020F0502020204030204" pitchFamily="34" charset="0"/>
            </a:endParaRPr>
          </a:p>
          <a:p>
            <a:pPr algn="just" eaLnBrk="1">
              <a:spcBef>
                <a:spcPct val="0"/>
              </a:spcBef>
              <a:buClrTx/>
              <a:buFontTx/>
              <a:buNone/>
            </a:pPr>
            <a:r>
              <a:rPr lang="tr-TR" altLang="tr-TR" b="0" dirty="0">
                <a:latin typeface="Calibri" panose="020F0502020204030204" pitchFamily="34" charset="0"/>
                <a:cs typeface="Calibri" panose="020F0502020204030204" pitchFamily="34" charset="0"/>
              </a:rPr>
              <a:t>Bilişim alanında tüm akademisyenlerimizin ve öğrencilerimizin, ulusal ve uluslararası standartlarda eğitim-öğretim, araştırma, geliştirme ve uygulama-hizmet süreçlerini destekleyecek en son teknolojilerden yararlanmaları sağlanmaktadır.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5602" name="Text Box 2"/>
          <p:cNvSpPr txBox="1">
            <a:spLocks noChangeArrowheads="1"/>
          </p:cNvSpPr>
          <p:nvPr/>
        </p:nvSpPr>
        <p:spPr bwMode="auto">
          <a:xfrm>
            <a:off x="1103312" y="2052638"/>
            <a:ext cx="10106049" cy="4544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Doküman Yönetim Sistemi (DYS) </a:t>
            </a:r>
            <a:r>
              <a:rPr lang="tr-TR" altLang="tr-TR" sz="2200" b="1" i="1" dirty="0">
                <a:latin typeface="+mn-lt"/>
              </a:rPr>
              <a:t>	</a:t>
            </a:r>
          </a:p>
          <a:p>
            <a:pPr marL="342900" algn="just" eaLnBrk="1" hangingPunct="1">
              <a:spcBef>
                <a:spcPts val="1000"/>
              </a:spcBef>
              <a:buSzPct val="45000"/>
              <a:defRPr/>
            </a:pPr>
            <a:endParaRPr lang="tr-TR" altLang="tr-TR" sz="900" b="1" i="1" dirty="0">
              <a:latin typeface="+mn-lt"/>
            </a:endParaRPr>
          </a:p>
          <a:p>
            <a:pPr marL="342900" algn="just" eaLnBrk="1" hangingPunct="1">
              <a:spcBef>
                <a:spcPts val="1000"/>
              </a:spcBef>
              <a:buSzPct val="45000"/>
              <a:defRPr/>
            </a:pPr>
            <a:r>
              <a:rPr lang="tr-TR" altLang="tr-TR" sz="2200" i="1" dirty="0">
                <a:latin typeface="+mn-lt"/>
              </a:rPr>
              <a:t>	Üniversitemizin her türlü resmi yazışmalarına ait dokümanlarının mevzuata uygun olarak; oluşturulması, işlem yapılması (paraflanması, e-imza veya ıslak imza ile imzalanması), dosyalanması, arşivlenmesi, imha edilmesi ve Kayıtlı Elektronik Posta (KEP) entegrasyon işlemlerinin elektronik ortamda gerçekleştirildiği modüldür.</a:t>
            </a:r>
          </a:p>
          <a:p>
            <a:pPr marL="342900" algn="just" eaLnBrk="1" hangingPunct="1">
              <a:spcBef>
                <a:spcPts val="1000"/>
              </a:spcBef>
              <a:buSzPct val="45000"/>
              <a:defRPr/>
            </a:pPr>
            <a:r>
              <a:rPr lang="tr-TR" altLang="tr-TR" sz="2200" i="1" dirty="0">
                <a:latin typeface="+mn-lt"/>
              </a:rPr>
              <a:t>	Bu sistemde Başkanlığımız alınan yazılımın Personel Bilgi Sistemi ile entegrasyon çalışmalarını (kullanıcı, unvan, birim, vekalet vb.) üstlenmiştir.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6626" name="Text Box 2"/>
          <p:cNvSpPr txBox="1">
            <a:spLocks noChangeArrowheads="1"/>
          </p:cNvSpPr>
          <p:nvPr/>
        </p:nvSpPr>
        <p:spPr bwMode="auto">
          <a:xfrm>
            <a:off x="1103312" y="2052638"/>
            <a:ext cx="9962033"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Personel Bilgi Sistemi </a:t>
            </a:r>
            <a:r>
              <a:rPr lang="tr-TR" altLang="tr-TR" sz="2200" b="1" i="1" dirty="0">
                <a:latin typeface="+mn-lt"/>
              </a:rPr>
              <a:t>	</a:t>
            </a:r>
          </a:p>
          <a:p>
            <a:pPr marL="342900" algn="just" eaLnBrk="1" hangingPunct="1">
              <a:spcBef>
                <a:spcPts val="1000"/>
              </a:spcBef>
              <a:buSzPct val="45000"/>
              <a:defRPr/>
            </a:pPr>
            <a:endParaRPr lang="tr-TR" altLang="tr-TR" sz="900" b="1" i="1" dirty="0">
              <a:latin typeface="+mn-lt"/>
            </a:endParaRPr>
          </a:p>
          <a:p>
            <a:pPr lvl="1" algn="just" eaLnBrk="1" hangingPunct="1">
              <a:spcBef>
                <a:spcPts val="1000"/>
              </a:spcBef>
              <a:buSzPct val="45000"/>
              <a:defRPr/>
            </a:pPr>
            <a:r>
              <a:rPr lang="tr-TR" altLang="tr-TR" sz="2200" b="1" i="1" dirty="0">
                <a:latin typeface="+mn-lt"/>
              </a:rPr>
              <a:t>	</a:t>
            </a:r>
            <a:r>
              <a:rPr lang="tr-TR" altLang="tr-TR" sz="2200" i="1" dirty="0">
                <a:latin typeface="+mn-lt"/>
              </a:rPr>
              <a:t>Personel Modülü, tüm personelin Kadro, Atama, Terfi, Sicil, Birim Değişikliği, İzin, Görevlendirme, Öğrenim İntibak, Hizmet Değerlendirme, Hizmet Belgesi, Emeklilik İşlemleri, Giyim Yardımı gibi tüm işlemlerinin yürütüldüğü uygulama yazılımlarını ve SGK (HİTAP) ile DYS entegrasyonlarını kapsamaktadır.</a:t>
            </a:r>
          </a:p>
          <a:p>
            <a:pPr lvl="1" algn="just" eaLnBrk="1" hangingPunct="1">
              <a:spcBef>
                <a:spcPts val="1000"/>
              </a:spcBef>
              <a:buSzPct val="45000"/>
              <a:defRPr/>
            </a:pPr>
            <a:r>
              <a:rPr lang="tr-TR" altLang="tr-TR" sz="2200" i="1" dirty="0">
                <a:latin typeface="+mn-lt"/>
              </a:rPr>
              <a:t>	Personel Bilgi Sisteminde yer alan veriler tüm bilgi sistemleri ile bütünleşik çalışmaktadır.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7650" name="Text Box 2"/>
          <p:cNvSpPr txBox="1">
            <a:spLocks noChangeArrowheads="1"/>
          </p:cNvSpPr>
          <p:nvPr/>
        </p:nvSpPr>
        <p:spPr bwMode="auto">
          <a:xfrm>
            <a:off x="1200250" y="2060848"/>
            <a:ext cx="9818017" cy="3744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Proje Bilgi Sistemi </a:t>
            </a:r>
            <a:r>
              <a:rPr lang="tr-TR" altLang="tr-TR" sz="2200" b="1" i="1" dirty="0">
                <a:latin typeface="+mn-lt"/>
              </a:rPr>
              <a:t>	</a:t>
            </a:r>
          </a:p>
          <a:p>
            <a:pPr lvl="1" algn="just" eaLnBrk="1" hangingPunct="1">
              <a:spcBef>
                <a:spcPts val="1000"/>
              </a:spcBef>
              <a:buSzPct val="45000"/>
              <a:defRPr/>
            </a:pPr>
            <a:endParaRPr lang="tr-TR" altLang="tr-TR" sz="2200" b="1" i="1" dirty="0">
              <a:latin typeface="+mn-lt"/>
            </a:endParaRPr>
          </a:p>
          <a:p>
            <a:pPr lvl="1" algn="just" eaLnBrk="1" hangingPunct="1">
              <a:spcBef>
                <a:spcPts val="1000"/>
              </a:spcBef>
              <a:buSzPct val="45000"/>
              <a:defRPr/>
            </a:pPr>
            <a:r>
              <a:rPr lang="tr-TR" altLang="tr-TR" sz="2200" i="1" dirty="0">
                <a:latin typeface="+mn-lt"/>
              </a:rPr>
              <a:t>	Akademik personelin proje başvurularının ve takibinin (proje onay, proje güncellenmesi, ve raporlarının alınması işlemleri) yapıldığı modüldür. </a:t>
            </a:r>
          </a:p>
          <a:p>
            <a:pPr marL="1147762" lvl="2" indent="-342900" algn="just" eaLnBrk="1" hangingPunct="1">
              <a:spcBef>
                <a:spcPts val="1000"/>
              </a:spcBef>
              <a:buClr>
                <a:schemeClr val="accent4">
                  <a:lumMod val="60000"/>
                  <a:lumOff val="40000"/>
                </a:schemeClr>
              </a:buClr>
              <a:buSzPct val="45000"/>
              <a:buFont typeface="Wingdings 3" panose="05040102010807070707" pitchFamily="18" charset="2"/>
              <a:buChar char="u"/>
              <a:defRPr/>
            </a:pPr>
            <a:r>
              <a:rPr lang="tr-TR" altLang="tr-TR" sz="2200" i="1" dirty="0">
                <a:latin typeface="+mn-lt"/>
              </a:rPr>
              <a:t>Dış Kaynaklı Projeler</a:t>
            </a:r>
          </a:p>
          <a:p>
            <a:pPr marL="1147762" lvl="2" indent="-342900" algn="just" eaLnBrk="1" hangingPunct="1">
              <a:spcBef>
                <a:spcPts val="1000"/>
              </a:spcBef>
              <a:buClr>
                <a:schemeClr val="accent4">
                  <a:lumMod val="60000"/>
                  <a:lumOff val="40000"/>
                </a:schemeClr>
              </a:buClr>
              <a:buSzPct val="45000"/>
              <a:buFont typeface="Wingdings 3" panose="05040102010807070707" pitchFamily="18" charset="2"/>
              <a:buChar char="u"/>
              <a:defRPr/>
            </a:pPr>
            <a:r>
              <a:rPr lang="tr-TR" altLang="tr-TR" sz="2200" i="1" dirty="0" err="1">
                <a:latin typeface="+mn-lt"/>
              </a:rPr>
              <a:t>Mentör</a:t>
            </a:r>
            <a:r>
              <a:rPr lang="tr-TR" altLang="tr-TR" sz="2200" i="1" dirty="0">
                <a:latin typeface="+mn-lt"/>
              </a:rPr>
              <a:t> –</a:t>
            </a:r>
            <a:r>
              <a:rPr lang="tr-TR" altLang="tr-TR" sz="2200" i="1" dirty="0" err="1">
                <a:latin typeface="+mn-lt"/>
              </a:rPr>
              <a:t>Mentee</a:t>
            </a:r>
            <a:r>
              <a:rPr lang="tr-TR" altLang="tr-TR" sz="2200" i="1" dirty="0">
                <a:latin typeface="+mn-lt"/>
              </a:rPr>
              <a:t> Başvuruları</a:t>
            </a:r>
          </a:p>
          <a:p>
            <a:pPr marL="1147762" lvl="2" indent="-342900" algn="just" eaLnBrk="1" hangingPunct="1">
              <a:spcBef>
                <a:spcPts val="1000"/>
              </a:spcBef>
              <a:buClr>
                <a:schemeClr val="accent4">
                  <a:lumMod val="60000"/>
                  <a:lumOff val="40000"/>
                </a:schemeClr>
              </a:buClr>
              <a:buSzPct val="45000"/>
              <a:buFont typeface="Wingdings 3" panose="05040102010807070707" pitchFamily="18" charset="2"/>
              <a:buChar char="u"/>
              <a:defRPr/>
            </a:pPr>
            <a:r>
              <a:rPr lang="tr-TR" altLang="tr-TR" sz="2200" i="1" dirty="0">
                <a:latin typeface="+mn-lt"/>
              </a:rPr>
              <a:t>Döner Sermaye Projeleri</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8674" name="Text Box 2"/>
          <p:cNvSpPr txBox="1">
            <a:spLocks noChangeArrowheads="1"/>
          </p:cNvSpPr>
          <p:nvPr/>
        </p:nvSpPr>
        <p:spPr bwMode="auto">
          <a:xfrm>
            <a:off x="1103312" y="2052638"/>
            <a:ext cx="10034041" cy="3536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Süreç Yönetimi Bilgi Sistemi</a:t>
            </a:r>
            <a:r>
              <a:rPr lang="tr-TR" altLang="tr-TR" sz="2200" b="1" i="1" dirty="0">
                <a:latin typeface="+mn-lt"/>
              </a:rPr>
              <a:t>	</a:t>
            </a:r>
          </a:p>
          <a:p>
            <a:pPr marL="341313" algn="just" eaLnBrk="1" hangingPunct="1">
              <a:spcBef>
                <a:spcPts val="1000"/>
              </a:spcBef>
              <a:buSzPct val="80000"/>
              <a:defRPr/>
            </a:pPr>
            <a:endParaRPr lang="tr-TR" altLang="tr-TR" sz="900" b="1" i="1" dirty="0">
              <a:latin typeface="+mn-lt"/>
            </a:endParaRPr>
          </a:p>
          <a:p>
            <a:pPr marL="342900" algn="just" eaLnBrk="1" hangingPunct="1">
              <a:spcBef>
                <a:spcPts val="1000"/>
              </a:spcBef>
              <a:buSzPct val="80000"/>
              <a:defRPr/>
            </a:pPr>
            <a:r>
              <a:rPr lang="tr-TR" altLang="tr-TR" sz="2200" b="1" i="1" dirty="0">
                <a:latin typeface="+mn-lt"/>
              </a:rPr>
              <a:t>	</a:t>
            </a:r>
            <a:r>
              <a:rPr lang="tr-TR" altLang="tr-TR" sz="2200" i="1" dirty="0">
                <a:latin typeface="+mn-lt"/>
              </a:rPr>
              <a:t>Üniversitedeki süreçlerin ve iş analizlerinin tanımlanması, kontrolü, onaylanması, organizasyon ve pozisyon şemasının tanımlanıp oluşturulması ile ilgili formların hazırlandığı modüldür.</a:t>
            </a:r>
          </a:p>
          <a:p>
            <a:pPr marL="342900" algn="just" eaLnBrk="1" hangingPunct="1">
              <a:spcBef>
                <a:spcPts val="1000"/>
              </a:spcBef>
              <a:buSzPct val="80000"/>
              <a:defRPr/>
            </a:pPr>
            <a:r>
              <a:rPr lang="tr-TR" altLang="tr-TR" sz="2200" i="1" dirty="0">
                <a:latin typeface="+mn-lt"/>
              </a:rPr>
              <a:t>	Hazırlayan birimlerde, süreçleri tanımlamakla yetkilendirilen  personel ve onaylayan amirler tarafından kullanılmaktadır.</a:t>
            </a:r>
            <a:r>
              <a:rPr lang="tr-TR" altLang="tr-TR" sz="2200" b="1" i="1" dirty="0">
                <a:latin typeface="+mn-lt"/>
              </a:rPr>
              <a:t>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1272258" y="188640"/>
            <a:ext cx="9404350" cy="720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9698" name="Text Box 2"/>
          <p:cNvSpPr txBox="1">
            <a:spLocks noChangeArrowheads="1"/>
          </p:cNvSpPr>
          <p:nvPr/>
        </p:nvSpPr>
        <p:spPr bwMode="auto">
          <a:xfrm>
            <a:off x="1128242" y="1484784"/>
            <a:ext cx="10009112" cy="511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Stratejik Yönetim Bilgi Sistemi</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marL="342900" algn="just" eaLnBrk="1" hangingPunct="1">
              <a:spcBef>
                <a:spcPts val="1000"/>
              </a:spcBef>
              <a:buSzPct val="45000"/>
              <a:defRPr/>
            </a:pPr>
            <a:r>
              <a:rPr lang="tr-TR" altLang="tr-TR" sz="2200" b="1" i="1" dirty="0">
                <a:latin typeface="+mn-lt"/>
              </a:rPr>
              <a:t>	S</a:t>
            </a:r>
            <a:r>
              <a:rPr lang="tr-TR" altLang="tr-TR" sz="2000" i="1" dirty="0">
                <a:latin typeface="+mn-lt"/>
              </a:rPr>
              <a:t>tratejik plan hazırlama, performans izleme ve bütçe işlemleri ile stratejik planın ilişkilendirilmesi işlemlerinin gerçekleştirildiği modüldür. Halen geliştirilmesi ile ilgili çalışmalar devam etmektedir.</a:t>
            </a:r>
          </a:p>
          <a:p>
            <a:pPr marL="342900" algn="just" eaLnBrk="1" hangingPunct="1">
              <a:spcBef>
                <a:spcPts val="1000"/>
              </a:spcBef>
              <a:buSzPct val="45000"/>
              <a:defRPr/>
            </a:pPr>
            <a:r>
              <a:rPr lang="tr-TR" altLang="tr-TR" sz="2000" i="1" dirty="0">
                <a:latin typeface="+mn-lt"/>
              </a:rPr>
              <a:t>	Strateji Daire Başkanlığı ve birimlerde Strateji Daire Başkanlığı tarafından yetkilendirilen veri girişinden sorumlu personel tarafından kullanılmaktadır.</a:t>
            </a:r>
          </a:p>
          <a:p>
            <a:pPr marL="342900" algn="just" eaLnBrk="1" hangingPunct="1">
              <a:spcBef>
                <a:spcPts val="1000"/>
              </a:spcBef>
              <a:buSzPct val="45000"/>
              <a:defRPr/>
            </a:pPr>
            <a:r>
              <a:rPr lang="tr-TR" altLang="tr-TR" sz="2000" i="1" dirty="0">
                <a:latin typeface="+mn-lt"/>
              </a:rPr>
              <a:t>	Ayrıca bu bilgi sistemi altında yer alan «Belge/Doküman Paylaşım Modülü», tek bir belge üzerinde yetkilendirilen birden çok kişinin aynı anda belgeye erişerek değişiklik önerisinde bulunabileceği bir modüldür.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0722" name="Text Box 2"/>
          <p:cNvSpPr txBox="1">
            <a:spLocks noChangeArrowheads="1"/>
          </p:cNvSpPr>
          <p:nvPr/>
        </p:nvSpPr>
        <p:spPr bwMode="auto">
          <a:xfrm>
            <a:off x="1103312" y="2052638"/>
            <a:ext cx="10106049" cy="454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Toplantı Bilgi Sistemi</a:t>
            </a:r>
          </a:p>
          <a:p>
            <a:pPr marL="342900" algn="just" eaLnBrk="1" hangingPunct="1">
              <a:spcBef>
                <a:spcPts val="1000"/>
              </a:spcBef>
              <a:buSzPct val="45000"/>
              <a:defRPr/>
            </a:pPr>
            <a:r>
              <a:rPr lang="tr-TR" altLang="tr-TR" sz="2200" b="1" i="1" dirty="0">
                <a:latin typeface="+mn-lt"/>
              </a:rPr>
              <a:t>	</a:t>
            </a:r>
          </a:p>
          <a:p>
            <a:pPr marL="342900" algn="just" eaLnBrk="1" hangingPunct="1">
              <a:spcBef>
                <a:spcPts val="1000"/>
              </a:spcBef>
              <a:buSzPct val="45000"/>
              <a:defRPr/>
            </a:pPr>
            <a:r>
              <a:rPr lang="tr-TR" altLang="tr-TR" sz="2200" b="1" i="1" dirty="0">
                <a:latin typeface="+mn-lt"/>
              </a:rPr>
              <a:t>	</a:t>
            </a:r>
            <a:r>
              <a:rPr lang="tr-TR" altLang="tr-TR" sz="2200" i="1" dirty="0">
                <a:latin typeface="+mn-lt"/>
              </a:rPr>
              <a:t>Komisyon ve kurul oluşturma, üye girişi, toplantıya davet, toplantı takvimi oluşturma, toplantı gündem, karar ve  tutanak işlemlerinin yapıldığı modüldür. </a:t>
            </a:r>
          </a:p>
          <a:p>
            <a:pPr marL="342900" algn="just">
              <a:spcBef>
                <a:spcPts val="1000"/>
              </a:spcBef>
              <a:buSzPct val="45000"/>
              <a:defRPr/>
            </a:pPr>
            <a:r>
              <a:rPr lang="tr-TR" altLang="tr-TR" sz="2200" i="1" dirty="0">
                <a:latin typeface="+mn-lt"/>
              </a:rPr>
              <a:t>	Bu modül ile katılımcılara, sistem üzerinden hazırlanan davet ve toplantı öncesi gündem tutanağı, toplantı sonrası karar tutanakları e-posta ile gönderilmekte böylece kurum içinde yapılan tüm toplantıların kayıt altına alınması amaçlanmaktadır.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272258" y="116633"/>
            <a:ext cx="9404350"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0722" name="Text Box 2"/>
          <p:cNvSpPr txBox="1">
            <a:spLocks noChangeArrowheads="1"/>
          </p:cNvSpPr>
          <p:nvPr/>
        </p:nvSpPr>
        <p:spPr bwMode="auto">
          <a:xfrm>
            <a:off x="1103312" y="2052638"/>
            <a:ext cx="10034041"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Taşınmaz Kira Bilgi Sistemi</a:t>
            </a:r>
          </a:p>
          <a:p>
            <a:pPr marL="342900" algn="just" eaLnBrk="1" hangingPunct="1">
              <a:spcBef>
                <a:spcPts val="1000"/>
              </a:spcBef>
              <a:buSzPct val="45000"/>
              <a:defRPr/>
            </a:pPr>
            <a:r>
              <a:rPr lang="tr-TR" altLang="tr-TR" sz="2200" b="1" i="1" dirty="0">
                <a:latin typeface="+mn-lt"/>
              </a:rPr>
              <a:t>	</a:t>
            </a:r>
          </a:p>
          <a:p>
            <a:pPr marL="342900" algn="just" eaLnBrk="1" hangingPunct="1">
              <a:spcBef>
                <a:spcPts val="1000"/>
              </a:spcBef>
              <a:buSzPct val="45000"/>
              <a:defRPr/>
            </a:pPr>
            <a:r>
              <a:rPr lang="tr-TR" altLang="tr-TR" sz="2200" b="1" i="1" dirty="0">
                <a:latin typeface="+mn-lt"/>
              </a:rPr>
              <a:t>	</a:t>
            </a:r>
            <a:r>
              <a:rPr lang="tr-TR" altLang="tr-TR" sz="2200" i="1" dirty="0">
                <a:latin typeface="+mn-lt"/>
              </a:rPr>
              <a:t>Taşınmaz Kira Bilgi Sistemi, üniversitemizin taşınmazlarının ihale yoluyla kiraya verilmesi ve bunun sonucunda gerçekleşen işlemler ile ödemelerin takip edildiği modüldür.</a:t>
            </a:r>
            <a:endParaRPr lang="tr-TR" altLang="tr-TR" sz="2200" b="1" i="1"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272258" y="116633"/>
            <a:ext cx="9404350"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0722" name="Text Box 2"/>
          <p:cNvSpPr txBox="1">
            <a:spLocks noChangeArrowheads="1"/>
          </p:cNvSpPr>
          <p:nvPr/>
        </p:nvSpPr>
        <p:spPr bwMode="auto">
          <a:xfrm>
            <a:off x="1103312" y="2052638"/>
            <a:ext cx="10034041"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Ulaştırma Hizmetleri Bilgi Sistemi</a:t>
            </a:r>
          </a:p>
          <a:p>
            <a:pPr marL="342900" algn="just" eaLnBrk="1" hangingPunct="1">
              <a:spcBef>
                <a:spcPts val="1000"/>
              </a:spcBef>
              <a:buSzPct val="45000"/>
              <a:defRPr/>
            </a:pPr>
            <a:r>
              <a:rPr lang="tr-TR" altLang="tr-TR" sz="2200" b="1" i="1" dirty="0">
                <a:latin typeface="+mn-lt"/>
              </a:rPr>
              <a:t>	</a:t>
            </a:r>
          </a:p>
          <a:p>
            <a:pPr marL="342900" algn="just">
              <a:spcBef>
                <a:spcPts val="1000"/>
              </a:spcBef>
              <a:buSzPct val="8000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pPr>
            <a:r>
              <a:rPr lang="tr-TR" altLang="tr-TR" sz="2200" b="1" i="1" dirty="0">
                <a:latin typeface="+mn-lt"/>
              </a:rPr>
              <a:t>	</a:t>
            </a:r>
            <a:r>
              <a:rPr lang="tr-TR" altLang="tr-TR" sz="2200" i="1" dirty="0">
                <a:latin typeface="+mn-lt"/>
              </a:rPr>
              <a:t>Teknik gezi programları, personelimizin şehir içi ve şehir dışı görevlendirmeleri gibi aktiviteler için kurum tarafından temin edilecek araç talep işlemlerinin gerçekleştirildiği bilgi sistemidir. Talep işlemi sonrasında İdari ve Mali İşler Daire Başkanlığı tarafından onay ve araç rezervasyon işlemleri gerçekleştirilmekte ve rezervasyonlar, Genel Sekreterlik ve İdari ve Mali İşler Daire Başkanlığı tarafından çeşitli raporlarla değerlendirilebilmektedir. </a:t>
            </a:r>
          </a:p>
        </p:txBody>
      </p:sp>
    </p:spTree>
    <p:extLst>
      <p:ext uri="{BB962C8B-B14F-4D97-AF65-F5344CB8AC3E}">
        <p14:creationId xmlns:p14="http://schemas.microsoft.com/office/powerpoint/2010/main" val="1169961791"/>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272258" y="116633"/>
            <a:ext cx="9404350"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0722" name="Text Box 2"/>
          <p:cNvSpPr txBox="1">
            <a:spLocks noChangeArrowheads="1"/>
          </p:cNvSpPr>
          <p:nvPr/>
        </p:nvSpPr>
        <p:spPr bwMode="auto">
          <a:xfrm>
            <a:off x="1103312" y="2052638"/>
            <a:ext cx="10034041"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Yönetici Bilgi Sistemi</a:t>
            </a:r>
          </a:p>
          <a:p>
            <a:pPr marL="342900" algn="just" eaLnBrk="1" hangingPunct="1">
              <a:spcBef>
                <a:spcPts val="1000"/>
              </a:spcBef>
              <a:buSzPct val="45000"/>
              <a:defRPr/>
            </a:pPr>
            <a:r>
              <a:rPr lang="tr-TR" altLang="tr-TR" sz="2200" b="1" i="1" dirty="0">
                <a:latin typeface="+mn-lt"/>
              </a:rPr>
              <a:t>	</a:t>
            </a:r>
          </a:p>
          <a:p>
            <a:pPr marL="342900" algn="just">
              <a:spcBef>
                <a:spcPts val="1000"/>
              </a:spcBef>
              <a:buSzPct val="8000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pPr>
            <a:r>
              <a:rPr lang="tr-TR" altLang="tr-TR" sz="2200" b="1" i="1" dirty="0">
                <a:latin typeface="+mn-lt"/>
              </a:rPr>
              <a:t>	</a:t>
            </a:r>
            <a:r>
              <a:rPr lang="tr-TR" sz="2200" i="1" dirty="0">
                <a:latin typeface="+mn-lt"/>
              </a:rPr>
              <a:t>Pamukkale Üniversitesi bünyesindeki bütün idari ve akademik birimler tarafından Pusula Bilgi Sistemine girişi yapılan bütün verilerin özet raporlarının istatistiksel ve grafiksel olarak Üniversitemiz yöneticileri tarafından izlenmesine olanak sağlaması amacıyla geliştirilmiş bir modüldür.</a:t>
            </a:r>
            <a:endParaRPr lang="tr-TR" altLang="tr-TR" sz="2200" i="1" dirty="0">
              <a:latin typeface="+mn-lt"/>
            </a:endParaRPr>
          </a:p>
        </p:txBody>
      </p:sp>
    </p:spTree>
    <p:extLst>
      <p:ext uri="{BB962C8B-B14F-4D97-AF65-F5344CB8AC3E}">
        <p14:creationId xmlns:p14="http://schemas.microsoft.com/office/powerpoint/2010/main" val="2424678460"/>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272258" y="116633"/>
            <a:ext cx="9404350"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0722" name="Text Box 2"/>
          <p:cNvSpPr txBox="1">
            <a:spLocks noChangeArrowheads="1"/>
          </p:cNvSpPr>
          <p:nvPr/>
        </p:nvSpPr>
        <p:spPr bwMode="auto">
          <a:xfrm>
            <a:off x="1103312" y="2052638"/>
            <a:ext cx="10034041"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Faaliyet Bilgi Sistemi</a:t>
            </a:r>
          </a:p>
          <a:p>
            <a:pPr marL="342900" algn="just" eaLnBrk="1" hangingPunct="1">
              <a:spcBef>
                <a:spcPts val="1000"/>
              </a:spcBef>
              <a:buSzPct val="45000"/>
              <a:defRPr/>
            </a:pPr>
            <a:r>
              <a:rPr lang="tr-TR" altLang="tr-TR" sz="2200" b="1" i="1" dirty="0">
                <a:latin typeface="+mn-lt"/>
              </a:rPr>
              <a:t>	</a:t>
            </a:r>
          </a:p>
          <a:p>
            <a:pPr marL="342900" algn="just">
              <a:spcBef>
                <a:spcPts val="1000"/>
              </a:spcBef>
              <a:buSzPct val="8000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pPr>
            <a:r>
              <a:rPr lang="tr-TR" altLang="tr-TR" sz="2200" b="1" i="1" dirty="0">
                <a:latin typeface="+mn-lt"/>
              </a:rPr>
              <a:t>	</a:t>
            </a:r>
            <a:r>
              <a:rPr lang="tr-TR" sz="2200" i="1" dirty="0">
                <a:latin typeface="+mn-lt"/>
              </a:rPr>
              <a:t>Pamukkale Üniversitesi ve alt birimleri tarafından planlanan ve koordine edilen faaliyetlerin sistem üzerinden girişi, yetkilendirmesi işlemlerinin </a:t>
            </a:r>
            <a:r>
              <a:rPr lang="tr-TR" sz="2200" i="1" dirty="0" err="1">
                <a:latin typeface="+mn-lt"/>
              </a:rPr>
              <a:t>yürtüldüğü</a:t>
            </a:r>
            <a:r>
              <a:rPr lang="tr-TR" sz="2200" i="1" dirty="0">
                <a:latin typeface="+mn-lt"/>
              </a:rPr>
              <a:t> ve bu faaliyetlere ait istatistiklerin izlendiği modüldür.</a:t>
            </a:r>
            <a:endParaRPr lang="tr-TR" altLang="tr-TR" sz="2200" i="1" dirty="0">
              <a:latin typeface="+mn-lt"/>
            </a:endParaRPr>
          </a:p>
        </p:txBody>
      </p:sp>
    </p:spTree>
    <p:extLst>
      <p:ext uri="{BB962C8B-B14F-4D97-AF65-F5344CB8AC3E}">
        <p14:creationId xmlns:p14="http://schemas.microsoft.com/office/powerpoint/2010/main" val="772240450"/>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809625" y="447675"/>
            <a:ext cx="1057116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4000" i="0" dirty="0">
                <a:solidFill>
                  <a:srgbClr val="FEFEFE"/>
                </a:solidFill>
                <a:latin typeface="+mn-lt"/>
              </a:rPr>
              <a:t>1. TARİHÇE</a:t>
            </a:r>
          </a:p>
        </p:txBody>
      </p:sp>
      <p:sp>
        <p:nvSpPr>
          <p:cNvPr id="12291" name="Rectangle 2"/>
          <p:cNvSpPr>
            <a:spLocks noChangeArrowheads="1"/>
          </p:cNvSpPr>
          <p:nvPr/>
        </p:nvSpPr>
        <p:spPr bwMode="auto">
          <a:xfrm>
            <a:off x="819150" y="2222500"/>
            <a:ext cx="10702925" cy="416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b="0" dirty="0">
                <a:latin typeface="Calibri" panose="020F0502020204030204" pitchFamily="34" charset="0"/>
                <a:cs typeface="Calibri" panose="020F0502020204030204" pitchFamily="34" charset="0"/>
              </a:rPr>
              <a:t>Üniversitemizin 1992 yılında kurulumu ile birlikte 8 adet daire başkanlığından birisi olarak faaliyetlerine başlamıştır.</a:t>
            </a:r>
          </a:p>
          <a:p>
            <a:pPr algn="just" eaLnBrk="1">
              <a:spcBef>
                <a:spcPct val="0"/>
              </a:spcBef>
              <a:buClrTx/>
              <a:buFontTx/>
              <a:buNone/>
            </a:pPr>
            <a:endParaRPr lang="tr-TR" altLang="tr-TR" b="0" dirty="0">
              <a:latin typeface="Calibri" panose="020F0502020204030204" pitchFamily="34" charset="0"/>
              <a:cs typeface="Calibri" panose="020F0502020204030204" pitchFamily="34" charset="0"/>
            </a:endParaRPr>
          </a:p>
          <a:p>
            <a:pPr algn="just" eaLnBrk="1">
              <a:spcBef>
                <a:spcPct val="0"/>
              </a:spcBef>
              <a:buClrTx/>
              <a:buFontTx/>
              <a:buNone/>
            </a:pPr>
            <a:r>
              <a:rPr lang="tr-TR" altLang="tr-TR" b="0" dirty="0">
                <a:latin typeface="Calibri" panose="020F0502020204030204" pitchFamily="34" charset="0"/>
                <a:cs typeface="Calibri" panose="020F0502020204030204" pitchFamily="34" charset="0"/>
              </a:rPr>
              <a:t>Bilgi İşlem Daire Başkanlığının görevleri, Yükseköğretim Üst Kuruluşları İle Yükseköğretim Kurumlarının İdari Teşkilatı  Hakkındaki 124 Sayılı Kanun Hükmünde Kararnamenin 34. Maddesince belirlenmiştir.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272258" y="116633"/>
            <a:ext cx="9404350"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0722" name="Text Box 2"/>
          <p:cNvSpPr txBox="1">
            <a:spLocks noChangeArrowheads="1"/>
          </p:cNvSpPr>
          <p:nvPr/>
        </p:nvSpPr>
        <p:spPr bwMode="auto">
          <a:xfrm>
            <a:off x="1103312" y="2052638"/>
            <a:ext cx="10034041"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Öneri Sistemi</a:t>
            </a:r>
          </a:p>
          <a:p>
            <a:pPr marL="342900" algn="just" eaLnBrk="1" hangingPunct="1">
              <a:spcBef>
                <a:spcPts val="1000"/>
              </a:spcBef>
              <a:buSzPct val="45000"/>
              <a:defRPr/>
            </a:pPr>
            <a:r>
              <a:rPr lang="tr-TR" altLang="tr-TR" sz="2200" b="1" i="1" dirty="0">
                <a:latin typeface="+mn-lt"/>
              </a:rPr>
              <a:t>	</a:t>
            </a:r>
          </a:p>
          <a:p>
            <a:pPr marL="342900" algn="just">
              <a:spcBef>
                <a:spcPts val="1000"/>
              </a:spcBef>
              <a:buSzPct val="8000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pPr>
            <a:r>
              <a:rPr lang="tr-TR" altLang="tr-TR" sz="2200" b="1" i="1" dirty="0">
                <a:latin typeface="+mn-lt"/>
              </a:rPr>
              <a:t>	</a:t>
            </a:r>
            <a:r>
              <a:rPr lang="tr-TR" sz="2200" i="1" dirty="0">
                <a:latin typeface="+mn-lt"/>
              </a:rPr>
              <a:t>Pamukkale Üniversitesi öğrenci ve personelinin, dijital ortamda üniversitenin çeşitli birimleri ile ilgili dilek, öneri, memnuniyet ve şikâyetlerini Pusula Bilgi Sistemi üzerinden iletebilmesi, üniversite içinde ilgili birimlerde bu sürecin takip edilebilmesi ve sonuçlandırılması, gerektiğinde bu bildirimlerin sonuçlandırılmasına yönelik raporlama ve istatistiki bilgilerin sağlanabilmesi amacıyla geliştirilmiş bir modüldür.</a:t>
            </a:r>
            <a:endParaRPr lang="tr-TR" altLang="tr-TR" sz="2200" i="1" dirty="0">
              <a:latin typeface="+mn-lt"/>
            </a:endParaRPr>
          </a:p>
        </p:txBody>
      </p:sp>
    </p:spTree>
    <p:extLst>
      <p:ext uri="{BB962C8B-B14F-4D97-AF65-F5344CB8AC3E}">
        <p14:creationId xmlns:p14="http://schemas.microsoft.com/office/powerpoint/2010/main" val="1149203796"/>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272258" y="116633"/>
            <a:ext cx="9404350"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0722" name="Text Box 2"/>
          <p:cNvSpPr txBox="1">
            <a:spLocks noChangeArrowheads="1"/>
          </p:cNvSpPr>
          <p:nvPr/>
        </p:nvSpPr>
        <p:spPr bwMode="auto">
          <a:xfrm>
            <a:off x="1103312" y="2052638"/>
            <a:ext cx="10034041"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Kütüphane Bilgi Sistemi</a:t>
            </a:r>
          </a:p>
          <a:p>
            <a:pPr marL="342900" algn="just" eaLnBrk="1" hangingPunct="1">
              <a:spcBef>
                <a:spcPts val="1000"/>
              </a:spcBef>
              <a:buSzPct val="45000"/>
              <a:defRPr/>
            </a:pPr>
            <a:r>
              <a:rPr lang="tr-TR" altLang="tr-TR" sz="2200" b="1" i="1" dirty="0">
                <a:latin typeface="+mn-lt"/>
              </a:rPr>
              <a:t>	</a:t>
            </a:r>
          </a:p>
          <a:p>
            <a:pPr marL="342900" algn="just">
              <a:spcBef>
                <a:spcPts val="1000"/>
              </a:spcBef>
              <a:buSzPct val="8000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pPr>
            <a:r>
              <a:rPr lang="tr-TR" altLang="tr-TR" sz="2200" b="1" i="1" dirty="0">
                <a:latin typeface="+mn-lt"/>
              </a:rPr>
              <a:t>	</a:t>
            </a:r>
            <a:r>
              <a:rPr lang="tr-TR" sz="2200" i="1" dirty="0">
                <a:latin typeface="+mn-lt"/>
              </a:rPr>
              <a:t>Kütüphaneye ait basılı ve online yayın sayıları, kütüphaneler arası ödünç verme sayıları ve lisansüstü programlarda tez teslim işlemleri yürütülmektedir.</a:t>
            </a:r>
            <a:endParaRPr lang="tr-TR" altLang="tr-TR" sz="2200" i="1" dirty="0">
              <a:latin typeface="+mn-lt"/>
            </a:endParaRPr>
          </a:p>
        </p:txBody>
      </p:sp>
    </p:spTree>
    <p:extLst>
      <p:ext uri="{BB962C8B-B14F-4D97-AF65-F5344CB8AC3E}">
        <p14:creationId xmlns:p14="http://schemas.microsoft.com/office/powerpoint/2010/main" val="3623979462"/>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val 1"/>
          <p:cNvSpPr>
            <a:spLocks noChangeArrowheads="1"/>
          </p:cNvSpPr>
          <p:nvPr/>
        </p:nvSpPr>
        <p:spPr bwMode="auto">
          <a:xfrm>
            <a:off x="9987258" y="2556550"/>
            <a:ext cx="2089391" cy="1908175"/>
          </a:xfrm>
          <a:prstGeom prst="ellipse">
            <a:avLst/>
          </a:prstGeom>
          <a:solidFill>
            <a:srgbClr val="FFFFFF"/>
          </a:solidFill>
          <a:ln w="63360" cap="sq">
            <a:solidFill>
              <a:schemeClr val="accent4">
                <a:lumMod val="60000"/>
                <a:lumOff val="4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2800" b="0" i="0" dirty="0">
                <a:solidFill>
                  <a:schemeClr val="accent4">
                    <a:lumMod val="75000"/>
                  </a:schemeClr>
                </a:solidFill>
                <a:latin typeface="+mn-lt"/>
              </a:rPr>
              <a:t>Eğitim-Öğretim Süreç Yazılımları</a:t>
            </a:r>
          </a:p>
        </p:txBody>
      </p:sp>
      <p:sp>
        <p:nvSpPr>
          <p:cNvPr id="61443" name="AutoShape 2"/>
          <p:cNvSpPr>
            <a:spLocks noChangeArrowheads="1"/>
          </p:cNvSpPr>
          <p:nvPr/>
        </p:nvSpPr>
        <p:spPr bwMode="auto">
          <a:xfrm>
            <a:off x="264146" y="3227388"/>
            <a:ext cx="9723112" cy="503237"/>
          </a:xfrm>
          <a:prstGeom prst="rightArrow">
            <a:avLst>
              <a:gd name="adj1" fmla="val 48917"/>
              <a:gd name="adj2" fmla="val 68258"/>
            </a:avLst>
          </a:prstGeom>
          <a:solidFill>
            <a:schemeClr val="accent4">
              <a:lumMod val="60000"/>
              <a:lumOff val="40000"/>
            </a:schemeClr>
          </a:solidFill>
          <a:ln>
            <a:noFill/>
          </a:ln>
          <a:effec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44" name="AutoShape 3"/>
          <p:cNvSpPr>
            <a:spLocks noChangeArrowheads="1"/>
          </p:cNvSpPr>
          <p:nvPr/>
        </p:nvSpPr>
        <p:spPr bwMode="auto">
          <a:xfrm>
            <a:off x="6642204"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45" name="AutoShape 4"/>
          <p:cNvSpPr>
            <a:spLocks noChangeArrowheads="1"/>
          </p:cNvSpPr>
          <p:nvPr/>
        </p:nvSpPr>
        <p:spPr bwMode="auto">
          <a:xfrm>
            <a:off x="7242136"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46" name="AutoShape 5"/>
          <p:cNvSpPr>
            <a:spLocks noChangeArrowheads="1"/>
          </p:cNvSpPr>
          <p:nvPr/>
        </p:nvSpPr>
        <p:spPr bwMode="auto">
          <a:xfrm>
            <a:off x="7833049"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47" name="AutoShape 6"/>
          <p:cNvSpPr>
            <a:spLocks noChangeArrowheads="1"/>
          </p:cNvSpPr>
          <p:nvPr/>
        </p:nvSpPr>
        <p:spPr bwMode="auto">
          <a:xfrm>
            <a:off x="8443034"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48" name="Text Box 7"/>
          <p:cNvSpPr txBox="1">
            <a:spLocks noChangeArrowheads="1"/>
          </p:cNvSpPr>
          <p:nvPr/>
        </p:nvSpPr>
        <p:spPr bwMode="auto">
          <a:xfrm rot="-2460000">
            <a:off x="6794852" y="1842851"/>
            <a:ext cx="3689350"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Enstitü Bilgi Sistemi</a:t>
            </a:r>
          </a:p>
        </p:txBody>
      </p:sp>
      <p:sp>
        <p:nvSpPr>
          <p:cNvPr id="61449" name="Text Box 8"/>
          <p:cNvSpPr txBox="1">
            <a:spLocks noChangeArrowheads="1"/>
          </p:cNvSpPr>
          <p:nvPr/>
        </p:nvSpPr>
        <p:spPr bwMode="auto">
          <a:xfrm rot="-2460000">
            <a:off x="7970838" y="2000550"/>
            <a:ext cx="330517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Eğitim- Öğretim Bilgi Sistemi</a:t>
            </a:r>
          </a:p>
        </p:txBody>
      </p:sp>
      <p:sp>
        <p:nvSpPr>
          <p:cNvPr id="61450" name="Text Box 9"/>
          <p:cNvSpPr txBox="1">
            <a:spLocks noChangeArrowheads="1"/>
          </p:cNvSpPr>
          <p:nvPr/>
        </p:nvSpPr>
        <p:spPr bwMode="auto">
          <a:xfrm rot="2640000">
            <a:off x="6336605" y="4434534"/>
            <a:ext cx="2582584"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err="1"/>
              <a:t>Erasmus</a:t>
            </a:r>
            <a:r>
              <a:rPr lang="tr-TR" altLang="tr-TR" dirty="0"/>
              <a:t> Bilgi Sistemi</a:t>
            </a:r>
          </a:p>
        </p:txBody>
      </p:sp>
      <p:sp>
        <p:nvSpPr>
          <p:cNvPr id="61451" name="Text Box 10"/>
          <p:cNvSpPr txBox="1">
            <a:spLocks noChangeArrowheads="1"/>
          </p:cNvSpPr>
          <p:nvPr/>
        </p:nvSpPr>
        <p:spPr bwMode="auto">
          <a:xfrm rot="2640000">
            <a:off x="7451642" y="4706375"/>
            <a:ext cx="3409950"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Eğitim Yönetim Bilgi Sistemi</a:t>
            </a:r>
          </a:p>
        </p:txBody>
      </p:sp>
      <p:sp>
        <p:nvSpPr>
          <p:cNvPr id="61452" name="AutoShape 11"/>
          <p:cNvSpPr>
            <a:spLocks noChangeArrowheads="1"/>
          </p:cNvSpPr>
          <p:nvPr/>
        </p:nvSpPr>
        <p:spPr bwMode="auto">
          <a:xfrm>
            <a:off x="4703868"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53" name="Text Box 12"/>
          <p:cNvSpPr txBox="1">
            <a:spLocks noChangeArrowheads="1"/>
          </p:cNvSpPr>
          <p:nvPr/>
        </p:nvSpPr>
        <p:spPr bwMode="auto">
          <a:xfrm rot="2640000">
            <a:off x="3760085" y="4302428"/>
            <a:ext cx="2307126"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Öğrenci Bilgi Sistemi</a:t>
            </a:r>
          </a:p>
        </p:txBody>
      </p:sp>
      <p:sp>
        <p:nvSpPr>
          <p:cNvPr id="61454" name="AutoShape 13"/>
          <p:cNvSpPr>
            <a:spLocks noChangeArrowheads="1"/>
          </p:cNvSpPr>
          <p:nvPr/>
        </p:nvSpPr>
        <p:spPr bwMode="auto">
          <a:xfrm>
            <a:off x="4030048"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55" name="Text Box 14"/>
          <p:cNvSpPr txBox="1">
            <a:spLocks noChangeArrowheads="1"/>
          </p:cNvSpPr>
          <p:nvPr/>
        </p:nvSpPr>
        <p:spPr bwMode="auto">
          <a:xfrm rot="-2460000">
            <a:off x="3028130" y="1938235"/>
            <a:ext cx="3438525"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Mezun Bilgi Sistemi</a:t>
            </a:r>
          </a:p>
        </p:txBody>
      </p:sp>
      <p:sp>
        <p:nvSpPr>
          <p:cNvPr id="61456" name="AutoShape 15"/>
          <p:cNvSpPr>
            <a:spLocks noChangeArrowheads="1"/>
          </p:cNvSpPr>
          <p:nvPr/>
        </p:nvSpPr>
        <p:spPr bwMode="auto">
          <a:xfrm>
            <a:off x="3356228"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57" name="Text Box 16"/>
          <p:cNvSpPr txBox="1">
            <a:spLocks noChangeArrowheads="1"/>
          </p:cNvSpPr>
          <p:nvPr/>
        </p:nvSpPr>
        <p:spPr bwMode="auto">
          <a:xfrm rot="2640000">
            <a:off x="5093950" y="4292482"/>
            <a:ext cx="21780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Hazırlık Bilgi Sistemi</a:t>
            </a:r>
          </a:p>
        </p:txBody>
      </p:sp>
      <p:sp>
        <p:nvSpPr>
          <p:cNvPr id="61458" name="AutoShape 17"/>
          <p:cNvSpPr>
            <a:spLocks noChangeArrowheads="1"/>
          </p:cNvSpPr>
          <p:nvPr/>
        </p:nvSpPr>
        <p:spPr bwMode="auto">
          <a:xfrm>
            <a:off x="2682408"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59" name="Text Box 18"/>
          <p:cNvSpPr txBox="1">
            <a:spLocks noChangeArrowheads="1"/>
          </p:cNvSpPr>
          <p:nvPr/>
        </p:nvSpPr>
        <p:spPr bwMode="auto">
          <a:xfrm rot="-2460000">
            <a:off x="1696041" y="2149475"/>
            <a:ext cx="2806700"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buFontTx/>
              <a:buNone/>
            </a:pPr>
            <a:r>
              <a:rPr lang="tr-TR" altLang="tr-TR" sz="1600" b="0" i="0" dirty="0">
                <a:solidFill>
                  <a:schemeClr val="accent4">
                    <a:lumMod val="60000"/>
                    <a:lumOff val="40000"/>
                  </a:schemeClr>
                </a:solidFill>
                <a:latin typeface="Microsoft YaHei" panose="020B0503020204020204" pitchFamily="34" charset="-122"/>
              </a:rPr>
              <a:t>Öğrenci İşleri Bilgi Sistemi</a:t>
            </a:r>
          </a:p>
        </p:txBody>
      </p:sp>
      <p:sp>
        <p:nvSpPr>
          <p:cNvPr id="61460" name="Text Box 19"/>
          <p:cNvSpPr txBox="1">
            <a:spLocks noChangeArrowheads="1"/>
          </p:cNvSpPr>
          <p:nvPr/>
        </p:nvSpPr>
        <p:spPr bwMode="auto">
          <a:xfrm>
            <a:off x="1251038" y="71275"/>
            <a:ext cx="9404350" cy="778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61461" name="AutoShape 20"/>
          <p:cNvSpPr>
            <a:spLocks noChangeArrowheads="1"/>
          </p:cNvSpPr>
          <p:nvPr/>
        </p:nvSpPr>
        <p:spPr bwMode="auto">
          <a:xfrm>
            <a:off x="5340744"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62" name="Text Box 21"/>
          <p:cNvSpPr txBox="1">
            <a:spLocks noChangeArrowheads="1"/>
          </p:cNvSpPr>
          <p:nvPr/>
        </p:nvSpPr>
        <p:spPr bwMode="auto">
          <a:xfrm rot="-2460000">
            <a:off x="4327760" y="2149476"/>
            <a:ext cx="2806700"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Tıp Fakültesi Bilgi Sistemi</a:t>
            </a:r>
          </a:p>
        </p:txBody>
      </p:sp>
      <p:sp>
        <p:nvSpPr>
          <p:cNvPr id="61463" name="Text Box 22"/>
          <p:cNvSpPr txBox="1">
            <a:spLocks noChangeArrowheads="1"/>
          </p:cNvSpPr>
          <p:nvPr/>
        </p:nvSpPr>
        <p:spPr bwMode="auto">
          <a:xfrm rot="2640000">
            <a:off x="2247268" y="4667875"/>
            <a:ext cx="34131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SKS Bilgi Sistemi</a:t>
            </a:r>
          </a:p>
        </p:txBody>
      </p:sp>
      <p:sp>
        <p:nvSpPr>
          <p:cNvPr id="61464" name="AutoShape 23"/>
          <p:cNvSpPr>
            <a:spLocks noChangeArrowheads="1"/>
          </p:cNvSpPr>
          <p:nvPr/>
        </p:nvSpPr>
        <p:spPr bwMode="auto">
          <a:xfrm>
            <a:off x="2036296"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65" name="AutoShape 24"/>
          <p:cNvSpPr>
            <a:spLocks noChangeArrowheads="1"/>
          </p:cNvSpPr>
          <p:nvPr/>
        </p:nvSpPr>
        <p:spPr bwMode="auto">
          <a:xfrm>
            <a:off x="6005328"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66" name="Text Box 25"/>
          <p:cNvSpPr txBox="1">
            <a:spLocks noChangeArrowheads="1"/>
          </p:cNvSpPr>
          <p:nvPr/>
        </p:nvSpPr>
        <p:spPr bwMode="auto">
          <a:xfrm rot="-2460000">
            <a:off x="5686507" y="2147704"/>
            <a:ext cx="2806700"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Formasyon Bilgi Sistemi</a:t>
            </a:r>
          </a:p>
        </p:txBody>
      </p:sp>
      <p:sp>
        <p:nvSpPr>
          <p:cNvPr id="61467" name="AutoShape 23"/>
          <p:cNvSpPr>
            <a:spLocks noChangeArrowheads="1"/>
          </p:cNvSpPr>
          <p:nvPr/>
        </p:nvSpPr>
        <p:spPr bwMode="auto">
          <a:xfrm>
            <a:off x="1371712"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68" name="Text Box 22"/>
          <p:cNvSpPr txBox="1">
            <a:spLocks noChangeArrowheads="1"/>
          </p:cNvSpPr>
          <p:nvPr/>
        </p:nvSpPr>
        <p:spPr bwMode="auto">
          <a:xfrm rot="2640000">
            <a:off x="930681" y="4648625"/>
            <a:ext cx="34131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Eğitim Destek Sistemi</a:t>
            </a:r>
          </a:p>
        </p:txBody>
      </p:sp>
      <p:sp>
        <p:nvSpPr>
          <p:cNvPr id="29" name="Text Box 18"/>
          <p:cNvSpPr txBox="1">
            <a:spLocks noChangeArrowheads="1"/>
          </p:cNvSpPr>
          <p:nvPr/>
        </p:nvSpPr>
        <p:spPr bwMode="auto">
          <a:xfrm rot="-2460000">
            <a:off x="398083" y="2137009"/>
            <a:ext cx="2806700"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buFontTx/>
              <a:buNone/>
            </a:pPr>
            <a:r>
              <a:rPr lang="tr-TR" altLang="tr-TR" sz="1600" b="0" i="0" dirty="0">
                <a:solidFill>
                  <a:schemeClr val="accent4">
                    <a:lumMod val="60000"/>
                    <a:lumOff val="40000"/>
                  </a:schemeClr>
                </a:solidFill>
                <a:latin typeface="Microsoft YaHei" panose="020B0503020204020204" pitchFamily="34" charset="-122"/>
              </a:rPr>
              <a:t>Mesaj Merkezi</a:t>
            </a:r>
          </a:p>
        </p:txBody>
      </p:sp>
      <p:sp>
        <p:nvSpPr>
          <p:cNvPr id="30" name="AutoShape 23"/>
          <p:cNvSpPr>
            <a:spLocks noChangeArrowheads="1"/>
          </p:cNvSpPr>
          <p:nvPr/>
        </p:nvSpPr>
        <p:spPr bwMode="auto">
          <a:xfrm>
            <a:off x="719709" y="3396318"/>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1" name="Text Box 10"/>
          <p:cNvSpPr txBox="1">
            <a:spLocks noChangeArrowheads="1"/>
          </p:cNvSpPr>
          <p:nvPr/>
        </p:nvSpPr>
        <p:spPr bwMode="auto">
          <a:xfrm rot="2640000">
            <a:off x="8467614" y="4639715"/>
            <a:ext cx="3409950"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solidFill>
                  <a:srgbClr val="92D050"/>
                </a:solidFill>
              </a:rPr>
              <a:t>Canlı Ders Sistemi</a:t>
            </a:r>
          </a:p>
        </p:txBody>
      </p:sp>
      <p:sp>
        <p:nvSpPr>
          <p:cNvPr id="32" name="AutoShape 6"/>
          <p:cNvSpPr>
            <a:spLocks noChangeArrowheads="1"/>
          </p:cNvSpPr>
          <p:nvPr/>
        </p:nvSpPr>
        <p:spPr bwMode="auto">
          <a:xfrm>
            <a:off x="8905106" y="3396318"/>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3" name="Text Box 8"/>
          <p:cNvSpPr txBox="1">
            <a:spLocks noChangeArrowheads="1"/>
          </p:cNvSpPr>
          <p:nvPr/>
        </p:nvSpPr>
        <p:spPr bwMode="auto">
          <a:xfrm rot="19140000">
            <a:off x="8930820" y="1893197"/>
            <a:ext cx="3687424"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solidFill>
                  <a:srgbClr val="92D050"/>
                </a:solidFill>
              </a:rPr>
              <a:t>Program Öz Değerlendirme Sistemi</a:t>
            </a:r>
          </a:p>
        </p:txBody>
      </p:sp>
      <p:sp>
        <p:nvSpPr>
          <p:cNvPr id="34" name="AutoShape 6"/>
          <p:cNvSpPr>
            <a:spLocks noChangeArrowheads="1"/>
          </p:cNvSpPr>
          <p:nvPr/>
        </p:nvSpPr>
        <p:spPr bwMode="auto">
          <a:xfrm>
            <a:off x="9374137" y="3399795"/>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32770" name="Text Box 2"/>
          <p:cNvSpPr txBox="1">
            <a:spLocks noChangeArrowheads="1"/>
          </p:cNvSpPr>
          <p:nvPr/>
        </p:nvSpPr>
        <p:spPr bwMode="auto">
          <a:xfrm>
            <a:off x="1103312" y="2052638"/>
            <a:ext cx="10178057"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Eğitim Öğretim Bilgi Sistemi </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marL="342900" algn="just" eaLnBrk="1" hangingPunct="1">
              <a:spcBef>
                <a:spcPts val="1000"/>
              </a:spcBef>
              <a:buSzPct val="80000"/>
              <a:defRPr/>
            </a:pPr>
            <a:r>
              <a:rPr lang="tr-TR" altLang="tr-TR" sz="2200" b="1" i="1" dirty="0">
                <a:latin typeface="+mn-lt"/>
              </a:rPr>
              <a:t>	</a:t>
            </a:r>
            <a:r>
              <a:rPr lang="tr-TR" altLang="tr-TR" sz="2200" i="1" dirty="0">
                <a:latin typeface="+mn-lt"/>
              </a:rPr>
              <a:t>Bologna süreci kapsamında ders içerikleri, öğrenim kazanımı, program yeterlilikleri, eğitim-öğretim kılavuz girişleri, müfredat işlemleri ile AKTS iş yüklerinin girişi ve raporlanmasının yapıldığı, Türkiye Yükseköğrenim Yeterlilikler Çerçevesiyle (TYYÇ) ilişkisinin kurulduğu modüldür.</a:t>
            </a:r>
          </a:p>
          <a:p>
            <a:pPr marL="342900" algn="just" eaLnBrk="1" hangingPunct="1">
              <a:spcBef>
                <a:spcPts val="1000"/>
              </a:spcBef>
              <a:buSzPct val="80000"/>
              <a:defRPr/>
            </a:pPr>
            <a:r>
              <a:rPr lang="tr-TR" altLang="tr-TR" sz="2200" i="1" dirty="0">
                <a:latin typeface="+mn-lt"/>
              </a:rPr>
              <a:t>	Ders görevlendirmeleri, ders programları ve sınav programları bu modülde yer alan veriler ile oluşturulmaktadır.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839788" y="260351"/>
            <a:ext cx="9404350" cy="8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33794" name="Text Box 2"/>
          <p:cNvSpPr txBox="1">
            <a:spLocks noChangeArrowheads="1"/>
          </p:cNvSpPr>
          <p:nvPr/>
        </p:nvSpPr>
        <p:spPr bwMode="auto">
          <a:xfrm>
            <a:off x="1103312" y="2052638"/>
            <a:ext cx="9962033"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Eğitim Yönetim Bilgi Sistemi</a:t>
            </a:r>
            <a:r>
              <a:rPr lang="tr-TR" altLang="tr-TR" sz="2200" b="1" i="1" dirty="0">
                <a:latin typeface="+mn-lt"/>
              </a:rPr>
              <a:t>	</a:t>
            </a:r>
          </a:p>
          <a:p>
            <a:pPr marL="342900" algn="just" eaLnBrk="1" hangingPunct="1">
              <a:spcBef>
                <a:spcPts val="1000"/>
              </a:spcBef>
              <a:buSzPct val="80000"/>
              <a:defRPr/>
            </a:pPr>
            <a:endParaRPr lang="tr-TR" altLang="tr-TR" sz="2200" b="1" i="1" dirty="0">
              <a:latin typeface="+mn-lt"/>
            </a:endParaRPr>
          </a:p>
          <a:p>
            <a:pPr marL="342900" algn="just" eaLnBrk="1" hangingPunct="1">
              <a:spcBef>
                <a:spcPts val="1000"/>
              </a:spcBef>
              <a:buSzPct val="80000"/>
              <a:defRPr/>
            </a:pPr>
            <a:r>
              <a:rPr lang="tr-TR" altLang="tr-TR" sz="2200" b="1" i="1" dirty="0">
                <a:latin typeface="+mn-lt"/>
              </a:rPr>
              <a:t>	</a:t>
            </a:r>
            <a:r>
              <a:rPr lang="tr-TR" altLang="tr-TR" sz="2200" i="1" dirty="0">
                <a:latin typeface="+mn-lt"/>
              </a:rPr>
              <a:t>Ders programı için zaman çizelgelerinin oluşturulması, uygun dersliklerin tanımlanması, ders programlarının girişi, sınav tarih girişi, sınav oturma planlarının oluşturulması, sınav kağıt ücretlerinin hesaplanması ve bu işlemlerin raporlanması için geliştirilmiş modüldür.</a:t>
            </a:r>
          </a:p>
          <a:p>
            <a:pPr marL="342900" algn="just" eaLnBrk="1" hangingPunct="1">
              <a:spcBef>
                <a:spcPts val="1000"/>
              </a:spcBef>
              <a:buSzPct val="80000"/>
              <a:defRPr/>
            </a:pPr>
            <a:r>
              <a:rPr lang="tr-TR" altLang="tr-TR" sz="2200" b="1" i="1" dirty="0">
                <a:latin typeface="+mn-lt"/>
              </a:rPr>
              <a:t>	</a:t>
            </a:r>
            <a:r>
              <a:rPr lang="tr-TR" altLang="tr-TR" sz="2200" i="1" dirty="0">
                <a:latin typeface="+mn-lt"/>
              </a:rPr>
              <a:t>Ders veren personel tarafından ek ders onaylama, telafi dersi görüntüleme, ders programı görüntüleme gibi işlemlerin yapıldığı, tahakkuk işlemleri ile ilgili personel tarafından gerekli rapor ve onay işlemlerinin gerçekleştirildiği  modüldür.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34818" name="Text Box 2"/>
          <p:cNvSpPr txBox="1">
            <a:spLocks noChangeArrowheads="1"/>
          </p:cNvSpPr>
          <p:nvPr/>
        </p:nvSpPr>
        <p:spPr bwMode="auto">
          <a:xfrm>
            <a:off x="1103312" y="2052638"/>
            <a:ext cx="9934143"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Enstitü Bilgi Sistemi</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marL="342900" algn="just" eaLnBrk="1" hangingPunct="1">
              <a:spcBef>
                <a:spcPts val="1000"/>
              </a:spcBef>
              <a:buSzPct val="80000"/>
              <a:defRPr/>
            </a:pPr>
            <a:r>
              <a:rPr lang="tr-TR" altLang="tr-TR" sz="2200" b="1" i="1" dirty="0">
                <a:latin typeface="+mn-lt"/>
              </a:rPr>
              <a:t>	</a:t>
            </a:r>
            <a:r>
              <a:rPr lang="tr-TR" altLang="tr-TR" sz="2400" i="1" dirty="0">
                <a:latin typeface="+mn-lt"/>
              </a:rPr>
              <a:t>Enstitülere dönemlik öğrenci başvurularının alınması, takibi ve ilan edilmesi, jüri işlemleri, Yönetim Kurulu Kararı işlemlerinin gerçekleştirilmesi ve Doktora işlemleri ile ilgili tüm aşamaların takip edildiği ve raporlama işlemlerinin, gerçekleştirildiği  modüldür.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35842" name="Text Box 2"/>
          <p:cNvSpPr txBox="1">
            <a:spLocks noChangeArrowheads="1"/>
          </p:cNvSpPr>
          <p:nvPr/>
        </p:nvSpPr>
        <p:spPr bwMode="auto">
          <a:xfrm>
            <a:off x="1103312" y="205263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Erasmus+ Bilgi Sistemi</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lvl="1" algn="just" eaLnBrk="1" hangingPunct="1">
              <a:spcBef>
                <a:spcPts val="1000"/>
              </a:spcBef>
              <a:buSzPct val="80000"/>
              <a:defRPr/>
            </a:pPr>
            <a:r>
              <a:rPr lang="tr-TR" altLang="tr-TR" sz="2200" b="1" i="1" dirty="0">
                <a:latin typeface="+mn-lt"/>
              </a:rPr>
              <a:t>	</a:t>
            </a:r>
            <a:r>
              <a:rPr lang="tr-TR" altLang="tr-TR" sz="2200" dirty="0">
                <a:latin typeface="+mn-lt"/>
              </a:rPr>
              <a:t>Erasmus+ ve KA107 programı kapsamında anlaşma ve kontenjan girişleri, öğrenci ve personel başvuruları ile yerleştirme işlemlerinin, gelen öğrenci kayıtlarının ve koordinatör işlemlerinin gerçekleştirildiği ve raporlandığı modüldür.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71683" name="Text Box 2"/>
          <p:cNvSpPr txBox="1">
            <a:spLocks noChangeArrowheads="1"/>
          </p:cNvSpPr>
          <p:nvPr/>
        </p:nvSpPr>
        <p:spPr bwMode="auto">
          <a:xfrm>
            <a:off x="1103312" y="205263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9pPr>
          </a:lstStyle>
          <a:p>
            <a:pPr algn="just" eaLnBrk="1" hangingPunct="1">
              <a:buClr>
                <a:schemeClr val="accent4">
                  <a:lumMod val="75000"/>
                </a:schemeClr>
              </a:buClr>
              <a:buSzPct val="80000"/>
              <a:buFont typeface="Wingdings 3" panose="05040102010807070707" pitchFamily="18" charset="2"/>
              <a:buChar char=""/>
            </a:pPr>
            <a:r>
              <a:rPr lang="tr-TR" altLang="tr-TR" sz="2400" dirty="0">
                <a:latin typeface="+mn-lt"/>
              </a:rPr>
              <a:t>Formasyon Bilgi Sistemi</a:t>
            </a:r>
          </a:p>
          <a:p>
            <a:pPr algn="just" eaLnBrk="1" hangingPunct="1">
              <a:buClrTx/>
              <a:buFontTx/>
              <a:buNone/>
            </a:pPr>
            <a:r>
              <a:rPr lang="tr-TR" altLang="tr-TR" sz="2400" dirty="0">
                <a:latin typeface="+mn-lt"/>
              </a:rPr>
              <a:t>	</a:t>
            </a:r>
            <a:r>
              <a:rPr lang="tr-TR" altLang="tr-TR" b="0" i="0" dirty="0">
                <a:latin typeface="+mn-lt"/>
              </a:rPr>
              <a:t>Eğitim Fakültesi tarafından yürütülen formasyon programları için kontenjan işlemleri, başvuruların alınması, şartları sağlayan öğrencilerin kabulü ve kayıt işlemlerinin gerçekleştirildiği modüldür. Formasyon programı dahilinde açılan derslerin belirlenmesi, şubelerin açılması, görevlendirmelerin yapılması ve not giriş işlemleri gerçekleştirilmektedir.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37890" name="Text Box 2"/>
          <p:cNvSpPr txBox="1">
            <a:spLocks noChangeArrowheads="1"/>
          </p:cNvSpPr>
          <p:nvPr/>
        </p:nvSpPr>
        <p:spPr bwMode="auto">
          <a:xfrm>
            <a:off x="1103312" y="1989138"/>
            <a:ext cx="10178057"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Hazırlık Bilgi Sistemi</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lvl="1" algn="just" eaLnBrk="1" hangingPunct="1">
              <a:spcBef>
                <a:spcPts val="1000"/>
              </a:spcBef>
              <a:buSzPct val="80000"/>
              <a:defRPr/>
            </a:pPr>
            <a:r>
              <a:rPr lang="tr-TR" altLang="tr-TR" sz="2200" b="1" i="1" dirty="0">
                <a:latin typeface="+mn-lt"/>
              </a:rPr>
              <a:t>	</a:t>
            </a:r>
            <a:r>
              <a:rPr lang="tr-TR" altLang="tr-TR" sz="2200" i="1" dirty="0">
                <a:latin typeface="+mn-lt"/>
              </a:rPr>
              <a:t>İlahiyat Fakültesi ve Yabancı Diller Yüksekokulu’ </a:t>
            </a:r>
            <a:r>
              <a:rPr lang="tr-TR" altLang="tr-TR" sz="2200" i="1" dirty="0" err="1">
                <a:latin typeface="+mn-lt"/>
              </a:rPr>
              <a:t>nun</a:t>
            </a:r>
            <a:r>
              <a:rPr lang="tr-TR" altLang="tr-TR" sz="2200" i="1" dirty="0">
                <a:latin typeface="+mn-lt"/>
              </a:rPr>
              <a:t> hazırlık programlarının ortaklaşa kullandığı modüler sistem yapısı ile kurgulanmış dönem/düzey/modül/sınıf tanımlamadan öğrencilerin not işlemlerine, görevlendirme işlemlerinden sertifika işlemlerine kadar tüm yetkilendirme ve görüntülemelerin parametrik yapıldığı modüldür.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38914" name="Text Box 2"/>
          <p:cNvSpPr txBox="1">
            <a:spLocks noChangeArrowheads="1"/>
          </p:cNvSpPr>
          <p:nvPr/>
        </p:nvSpPr>
        <p:spPr bwMode="auto">
          <a:xfrm>
            <a:off x="1103312" y="205263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Mezun Bilgi Sistemi</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lvl="1" algn="just" eaLnBrk="1" hangingPunct="1">
              <a:spcBef>
                <a:spcPts val="1000"/>
              </a:spcBef>
              <a:buSzPct val="80000"/>
              <a:defRPr/>
            </a:pPr>
            <a:r>
              <a:rPr lang="tr-TR" altLang="tr-TR" sz="2200" b="1" i="1" dirty="0">
                <a:latin typeface="+mn-lt"/>
              </a:rPr>
              <a:t>	</a:t>
            </a:r>
            <a:r>
              <a:rPr lang="tr-TR" altLang="tr-TR" sz="2200" i="1" dirty="0">
                <a:latin typeface="+mn-lt"/>
              </a:rPr>
              <a:t>Üniversitemizden mezun olan öğrencilerimizle iletişimi devam ettirebilmek amacıyla hazırlanmış anketlerin doldurulduğu ve  istihdam, kariyer bilgilerinin analiz edilerek program müfredatlarının gözden geçirilmesine olanak sağlayan modüldür.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809625" y="447675"/>
            <a:ext cx="1057116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4000" i="0" dirty="0">
                <a:solidFill>
                  <a:srgbClr val="FEFEFE"/>
                </a:solidFill>
                <a:latin typeface="+mn-lt"/>
              </a:rPr>
              <a:t>2. ORGANİZASYON YAPISI</a:t>
            </a:r>
          </a:p>
        </p:txBody>
      </p:sp>
      <p:sp>
        <p:nvSpPr>
          <p:cNvPr id="14339" name="Rectangle 2"/>
          <p:cNvSpPr>
            <a:spLocks noChangeArrowheads="1"/>
          </p:cNvSpPr>
          <p:nvPr/>
        </p:nvSpPr>
        <p:spPr bwMode="auto">
          <a:xfrm>
            <a:off x="797988" y="764704"/>
            <a:ext cx="10553700" cy="423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marL="738188" indent="-280988">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b="0" dirty="0">
                <a:latin typeface="Calibri" panose="020F0502020204030204" pitchFamily="34" charset="0"/>
                <a:cs typeface="Calibri" panose="020F0502020204030204" pitchFamily="34" charset="0"/>
              </a:rPr>
              <a:t>Daire Başkanlığımız organizasyon şemasında Genel Sekreterliğe bağlıdır.</a:t>
            </a:r>
          </a:p>
          <a:p>
            <a:pPr marL="800100" lvl="1" indent="-342900" eaLnBrk="1">
              <a:spcBef>
                <a:spcPct val="0"/>
              </a:spcBef>
              <a:buClr>
                <a:schemeClr val="accent4">
                  <a:lumMod val="75000"/>
                </a:schemeClr>
              </a:buClr>
              <a:buFont typeface="Wingdings 3" panose="05040102010807070707" pitchFamily="18" charset="2"/>
              <a:buChar char=""/>
            </a:pPr>
            <a:r>
              <a:rPr lang="tr-TR" altLang="tr-TR" b="0" i="1" dirty="0">
                <a:latin typeface="Calibri" panose="020F0502020204030204" pitchFamily="34" charset="0"/>
                <a:cs typeface="Calibri" panose="020F0502020204030204" pitchFamily="34" charset="0"/>
              </a:rPr>
              <a:t>Sistem ve Bilişim Ağları Şube Müdürlüğü, </a:t>
            </a:r>
          </a:p>
          <a:p>
            <a:pPr marL="800100" lvl="1" indent="-342900" eaLnBrk="1">
              <a:spcBef>
                <a:spcPct val="0"/>
              </a:spcBef>
              <a:buClr>
                <a:schemeClr val="accent4">
                  <a:lumMod val="75000"/>
                </a:schemeClr>
              </a:buClr>
              <a:buFont typeface="Wingdings 3" panose="05040102010807070707" pitchFamily="18" charset="2"/>
              <a:buChar char=""/>
            </a:pPr>
            <a:r>
              <a:rPr lang="tr-TR" altLang="tr-TR" b="0" i="1" dirty="0">
                <a:latin typeface="Calibri" panose="020F0502020204030204" pitchFamily="34" charset="0"/>
                <a:cs typeface="Calibri" panose="020F0502020204030204" pitchFamily="34" charset="0"/>
              </a:rPr>
              <a:t>Analiz ve Eğitim Şube Müdürlüğü,</a:t>
            </a:r>
          </a:p>
          <a:p>
            <a:pPr marL="800100" lvl="1" indent="-342900" eaLnBrk="1">
              <a:spcBef>
                <a:spcPct val="0"/>
              </a:spcBef>
              <a:buClr>
                <a:schemeClr val="accent4">
                  <a:lumMod val="75000"/>
                </a:schemeClr>
              </a:buClr>
              <a:buFont typeface="Wingdings 3" panose="05040102010807070707" pitchFamily="18" charset="2"/>
              <a:buChar char=""/>
            </a:pPr>
            <a:r>
              <a:rPr lang="tr-TR" altLang="tr-TR" b="0" i="1" dirty="0">
                <a:latin typeface="Calibri" panose="020F0502020204030204" pitchFamily="34" charset="0"/>
                <a:cs typeface="Calibri" panose="020F0502020204030204" pitchFamily="34" charset="0"/>
              </a:rPr>
              <a:t>Yazılım Teknolojileri Şube Müdürlüğü,</a:t>
            </a:r>
          </a:p>
          <a:p>
            <a:pPr marL="800100" lvl="1" indent="-342900" eaLnBrk="1">
              <a:spcBef>
                <a:spcPct val="0"/>
              </a:spcBef>
              <a:buClr>
                <a:schemeClr val="accent4">
                  <a:lumMod val="75000"/>
                </a:schemeClr>
              </a:buClr>
              <a:buFont typeface="Wingdings 3" panose="05040102010807070707" pitchFamily="18" charset="2"/>
              <a:buChar char=""/>
            </a:pPr>
            <a:r>
              <a:rPr lang="tr-TR" altLang="tr-TR" b="0" i="1" dirty="0">
                <a:latin typeface="Calibri" panose="020F0502020204030204" pitchFamily="34" charset="0"/>
                <a:cs typeface="Calibri" panose="020F0502020204030204" pitchFamily="34" charset="0"/>
              </a:rPr>
              <a:t>Teknik Destek Şube Müdürlüğü, </a:t>
            </a:r>
          </a:p>
          <a:p>
            <a:pPr eaLnBrk="1">
              <a:spcBef>
                <a:spcPct val="0"/>
              </a:spcBef>
              <a:buClrTx/>
              <a:buFontTx/>
              <a:buNone/>
            </a:pPr>
            <a:r>
              <a:rPr lang="tr-TR" altLang="tr-TR" b="0" dirty="0">
                <a:latin typeface="Calibri" panose="020F0502020204030204" pitchFamily="34" charset="0"/>
                <a:cs typeface="Calibri" panose="020F0502020204030204" pitchFamily="34" charset="0"/>
              </a:rPr>
              <a:t>olmak üzere 4 adet şube müdürlüğünden oluşmaktadır.</a:t>
            </a:r>
          </a:p>
          <a:p>
            <a:pPr eaLnBrk="1">
              <a:spcBef>
                <a:spcPct val="0"/>
              </a:spcBef>
              <a:buClrTx/>
              <a:buFontTx/>
              <a:buNone/>
            </a:pPr>
            <a:endParaRPr lang="tr-TR" altLang="tr-TR" b="0" dirty="0">
              <a:latin typeface="Calibri" panose="020F0502020204030204" pitchFamily="34" charset="0"/>
              <a:cs typeface="Calibri" panose="020F0502020204030204" pitchFamily="34" charset="0"/>
            </a:endParaRPr>
          </a:p>
          <a:p>
            <a:pPr eaLnBrk="1">
              <a:spcBef>
                <a:spcPct val="0"/>
              </a:spcBef>
              <a:buClr>
                <a:srgbClr val="FFFFFF"/>
              </a:buClr>
            </a:pPr>
            <a:r>
              <a:rPr lang="tr-TR" altLang="tr-TR" b="0" i="0" dirty="0">
                <a:latin typeface="Calibri" panose="020F0502020204030204" pitchFamily="34" charset="0"/>
                <a:cs typeface="Calibri" panose="020F0502020204030204" pitchFamily="34" charset="0"/>
              </a:rPr>
              <a:t>		</a:t>
            </a:r>
            <a:r>
              <a:rPr lang="tr-TR" altLang="tr-TR" b="0" dirty="0">
                <a:latin typeface="Calibri" panose="020F0502020204030204" pitchFamily="34" charset="0"/>
                <a:cs typeface="Calibri" panose="020F0502020204030204" pitchFamily="34" charset="0"/>
              </a:rPr>
              <a:t>Başkanlığımız, 1 Daire Başkan Vekili,1 Şube Müdürü, 3 Şube Müdür Vekili, 15 Akademik, 16 İdari, 11 Sürekli İşçi ile faaliyetlerine devam etmektedir.</a:t>
            </a:r>
          </a:p>
        </p:txBody>
      </p:sp>
      <p:pic>
        <p:nvPicPr>
          <p:cNvPr id="4" name="Picture 2" descr="http://bukalemun.pau.edu.tr/upload/BIYS/siteler/bidb/editor/OrgSem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986" y="4221088"/>
            <a:ext cx="3910616" cy="24314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839788" y="260351"/>
            <a:ext cx="9404350" cy="720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Süreçleri Yazılımları</a:t>
            </a:r>
          </a:p>
        </p:txBody>
      </p:sp>
      <p:sp>
        <p:nvSpPr>
          <p:cNvPr id="39938" name="Text Box 2"/>
          <p:cNvSpPr txBox="1">
            <a:spLocks noChangeArrowheads="1"/>
          </p:cNvSpPr>
          <p:nvPr/>
        </p:nvSpPr>
        <p:spPr bwMode="auto">
          <a:xfrm>
            <a:off x="1103312" y="1124744"/>
            <a:ext cx="10106049" cy="5184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Öğrenci Bilgi Sistemi</a:t>
            </a:r>
            <a:r>
              <a:rPr lang="tr-TR" altLang="tr-TR" sz="2200" b="1" i="1" dirty="0">
                <a:latin typeface="+mn-lt"/>
              </a:rPr>
              <a:t>	</a:t>
            </a:r>
          </a:p>
          <a:p>
            <a:pPr lvl="1" algn="just" eaLnBrk="1" hangingPunct="1">
              <a:spcBef>
                <a:spcPts val="1000"/>
              </a:spcBef>
              <a:buSzPct val="80000"/>
              <a:defRPr/>
            </a:pPr>
            <a:r>
              <a:rPr lang="tr-TR" altLang="tr-TR" sz="2200" i="1" dirty="0">
                <a:latin typeface="+mn-lt"/>
              </a:rPr>
              <a:t>	</a:t>
            </a:r>
            <a:r>
              <a:rPr lang="tr-TR" altLang="tr-TR" sz="2200" i="1" dirty="0" err="1">
                <a:latin typeface="+mn-lt"/>
              </a:rPr>
              <a:t>Önlisans</a:t>
            </a:r>
            <a:r>
              <a:rPr lang="tr-TR" altLang="tr-TR" sz="2200" i="1" dirty="0">
                <a:latin typeface="+mn-lt"/>
              </a:rPr>
              <a:t> ve lisans düzeyindeki aday öğrenciler, öğrenciler ve öğretim elemanları tarafından kullanılan, eğitim öğretim süreçlerindeki ders kayıt, not giriş ve görüntüleme, katalog işlemleri, danışmanlık vb. işlemlerin yürütüldüğü  ve izlendiği modüldür. </a:t>
            </a:r>
          </a:p>
          <a:p>
            <a:pPr lvl="1" algn="just" eaLnBrk="1" hangingPunct="1">
              <a:spcBef>
                <a:spcPts val="1000"/>
              </a:spcBef>
              <a:buSzPct val="80000"/>
              <a:defRPr/>
            </a:pPr>
            <a:endParaRPr lang="tr-TR" altLang="tr-TR" sz="1050" i="1" dirty="0">
              <a:latin typeface="+mn-lt"/>
            </a:endParaRPr>
          </a:p>
          <a:p>
            <a:pPr marL="1147762"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dirty="0">
                <a:latin typeface="+mn-lt"/>
              </a:rPr>
              <a:t>Anketler</a:t>
            </a:r>
          </a:p>
          <a:p>
            <a:pPr marL="1147762"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dirty="0">
                <a:latin typeface="+mn-lt"/>
              </a:rPr>
              <a:t>Farabi İşlemleri</a:t>
            </a:r>
          </a:p>
          <a:p>
            <a:pPr marL="1147762"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dirty="0">
                <a:latin typeface="+mn-lt"/>
              </a:rPr>
              <a:t>İşyeri Eğitimi</a:t>
            </a:r>
          </a:p>
          <a:p>
            <a:pPr marL="1147762"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dirty="0">
                <a:latin typeface="+mn-lt"/>
              </a:rPr>
              <a:t>Staj işlemleri</a:t>
            </a:r>
          </a:p>
          <a:p>
            <a:pPr marL="1147762"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dirty="0">
                <a:latin typeface="+mn-lt"/>
              </a:rPr>
              <a:t>Özel Yetenek Başvuru ve Değerlendirme</a:t>
            </a:r>
          </a:p>
          <a:p>
            <a:pPr marL="1147762"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dirty="0">
                <a:latin typeface="+mn-lt"/>
              </a:rPr>
              <a:t>Öğrenci Temsilcilik Seçimleri</a:t>
            </a:r>
          </a:p>
          <a:p>
            <a:pPr marL="1147762"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dirty="0">
                <a:latin typeface="+mn-lt"/>
              </a:rPr>
              <a:t>Yurtdışı Öğrenci Başvuru ve Değerlendirme</a:t>
            </a:r>
            <a:endParaRPr lang="tr-TR" altLang="tr-TR" b="1" i="1"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839788" y="260351"/>
            <a:ext cx="9404350" cy="1080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40962" name="Text Box 2"/>
          <p:cNvSpPr txBox="1">
            <a:spLocks noChangeArrowheads="1"/>
          </p:cNvSpPr>
          <p:nvPr/>
        </p:nvSpPr>
        <p:spPr bwMode="auto">
          <a:xfrm>
            <a:off x="984226" y="1484784"/>
            <a:ext cx="9962033" cy="489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Öğrenci İşleri Bilgi Sistemi</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lvl="1" algn="just" eaLnBrk="1" hangingPunct="1">
              <a:spcBef>
                <a:spcPts val="1000"/>
              </a:spcBef>
              <a:buSzPct val="80000"/>
              <a:defRPr/>
            </a:pPr>
            <a:r>
              <a:rPr lang="tr-TR" altLang="tr-TR" sz="2200" b="1" i="1" dirty="0">
                <a:latin typeface="+mn-lt"/>
              </a:rPr>
              <a:t>	</a:t>
            </a:r>
            <a:r>
              <a:rPr lang="tr-TR" altLang="tr-TR" sz="2400" i="1" dirty="0">
                <a:latin typeface="+mn-lt"/>
              </a:rPr>
              <a:t>Öğrencilerin Üniversitemize ilk kayıtlarından mezun oluncaya kadar öğrenci işleri personeli tarafından, kayıt, öğrenim harç işlemleri, kurul kararları, katalog düzenleme, diploma basımı, yatay geçiş işlemleri, akademik takvim giriş ve yetkilendirme gibi tüm işlemlerinin yürütüldüğü modüldür. Modül ayrıca YÖKSİS ile bütünleşik çalışmaktadır. </a:t>
            </a:r>
          </a:p>
          <a:p>
            <a:pPr lvl="1" algn="just" eaLnBrk="1" hangingPunct="1">
              <a:spcBef>
                <a:spcPts val="1000"/>
              </a:spcBef>
              <a:buSzPct val="80000"/>
              <a:defRPr/>
            </a:pPr>
            <a:r>
              <a:rPr lang="tr-TR" altLang="tr-TR" sz="2400" i="1" dirty="0">
                <a:latin typeface="+mn-lt"/>
              </a:rPr>
              <a:t>	Bu modülde yer alan veriler, Eğitim Öğretim ve Eğitim Yönetim bilgi sistemlerinde kullanılmaktadır.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41986" name="Text Box 2"/>
          <p:cNvSpPr txBox="1">
            <a:spLocks noChangeArrowheads="1"/>
          </p:cNvSpPr>
          <p:nvPr/>
        </p:nvSpPr>
        <p:spPr bwMode="auto">
          <a:xfrm>
            <a:off x="1103313" y="2052638"/>
            <a:ext cx="9313862" cy="3536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431800" indent="-211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SKS Bilgi Sistemi</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lvl="1" algn="just" eaLnBrk="1" hangingPunct="1">
              <a:spcBef>
                <a:spcPts val="1000"/>
              </a:spcBef>
              <a:buSzPct val="45000"/>
              <a:defRPr/>
            </a:pPr>
            <a:r>
              <a:rPr lang="tr-TR" altLang="tr-TR" sz="2200" b="1" i="1" dirty="0">
                <a:latin typeface="+mn-lt"/>
              </a:rPr>
              <a:t>	</a:t>
            </a:r>
            <a:r>
              <a:rPr lang="tr-TR" altLang="tr-TR" sz="2200" i="1" dirty="0">
                <a:latin typeface="+mn-lt"/>
              </a:rPr>
              <a:t>Öğrencilerin kısmi zamanlı çalışma ve yemek bursu başvuruları için kontenjanların belirlendiği, değerlendirildiği, sonuçlarının ilan edildiği modül ile öğrenci topluluklarının yönetimi, etkinlik işlemleri ve takibinin yapıldığı modüllerden oluşmaktadır.</a:t>
            </a:r>
          </a:p>
          <a:p>
            <a:pPr lvl="1" algn="just" eaLnBrk="1" hangingPunct="1">
              <a:spcBef>
                <a:spcPts val="1000"/>
              </a:spcBef>
              <a:buSzPct val="45000"/>
              <a:defRPr/>
            </a:pPr>
            <a:r>
              <a:rPr lang="tr-TR" altLang="tr-TR" sz="2200" i="1" dirty="0">
                <a:latin typeface="+mn-lt"/>
              </a:rPr>
              <a:t>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839788" y="260351"/>
            <a:ext cx="9404350" cy="8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83971" name="Text Box 2"/>
          <p:cNvSpPr txBox="1">
            <a:spLocks noChangeArrowheads="1"/>
          </p:cNvSpPr>
          <p:nvPr/>
        </p:nvSpPr>
        <p:spPr bwMode="auto">
          <a:xfrm>
            <a:off x="1103313" y="2052638"/>
            <a:ext cx="9313862"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9pPr>
          </a:lstStyle>
          <a:p>
            <a:pPr algn="just" eaLnBrk="1" hangingPunct="1">
              <a:buClr>
                <a:schemeClr val="accent4">
                  <a:lumMod val="75000"/>
                </a:schemeClr>
              </a:buClr>
              <a:buSzPct val="80000"/>
              <a:buFont typeface="Wingdings 3" panose="05040102010807070707" pitchFamily="18" charset="2"/>
              <a:buChar char=""/>
            </a:pPr>
            <a:r>
              <a:rPr lang="tr-TR" altLang="tr-TR" sz="2400" dirty="0">
                <a:latin typeface="+mn-lt"/>
              </a:rPr>
              <a:t>Tıp Fakültesi Bilgi Sistemi</a:t>
            </a:r>
            <a:r>
              <a:rPr lang="tr-TR" altLang="tr-TR" dirty="0">
                <a:latin typeface="+mn-lt"/>
              </a:rPr>
              <a:t>	</a:t>
            </a:r>
          </a:p>
          <a:p>
            <a:pPr lvl="1" algn="just" eaLnBrk="1" hangingPunct="1">
              <a:buClrTx/>
              <a:buSzPct val="45000"/>
              <a:buFontTx/>
              <a:buNone/>
            </a:pPr>
            <a:endParaRPr lang="tr-TR" altLang="tr-TR" dirty="0">
              <a:latin typeface="+mn-lt"/>
            </a:endParaRPr>
          </a:p>
          <a:p>
            <a:pPr lvl="1" algn="just" eaLnBrk="1" hangingPunct="1">
              <a:buClrTx/>
              <a:buSzPct val="45000"/>
              <a:buFontTx/>
              <a:buNone/>
            </a:pPr>
            <a:r>
              <a:rPr lang="tr-TR" altLang="tr-TR" dirty="0">
                <a:latin typeface="+mn-lt"/>
              </a:rPr>
              <a:t>	</a:t>
            </a:r>
            <a:r>
              <a:rPr lang="tr-TR" altLang="tr-TR" b="0" i="1" dirty="0">
                <a:latin typeface="+mn-lt"/>
              </a:rPr>
              <a:t>Tıp Fakültesi lisans, tıpta uzmanlık, diş hekimliği uzmanlık ders </a:t>
            </a:r>
            <a:r>
              <a:rPr lang="tr-TR" altLang="tr-TR" b="0" i="1" dirty="0" err="1">
                <a:latin typeface="+mn-lt"/>
              </a:rPr>
              <a:t>şubelendirme</a:t>
            </a:r>
            <a:r>
              <a:rPr lang="tr-TR" altLang="tr-TR" b="0" i="1" dirty="0">
                <a:latin typeface="+mn-lt"/>
              </a:rPr>
              <a:t>, görevlendirme ve program giriş işlemlerinin yapıldığı, öğrenci kayıt onay işlemlerinin yapıldığı ve öğrenci ders notlarının işlendiği modüldür.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646113" y="452438"/>
            <a:ext cx="940435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a:spcBef>
                <a:spcPct val="0"/>
              </a:spcBef>
              <a:buClrTx/>
            </a:pPr>
            <a:r>
              <a:rPr lang="tr-TR" altLang="tr-TR" sz="4200" b="0" i="0" dirty="0">
                <a:solidFill>
                  <a:srgbClr val="EBEBEB"/>
                </a:solidFill>
                <a:latin typeface="+mn-lt"/>
              </a:rPr>
              <a:t>Eğitim-Öğretim Süreç Yazılımları</a:t>
            </a:r>
          </a:p>
        </p:txBody>
      </p:sp>
      <p:sp>
        <p:nvSpPr>
          <p:cNvPr id="48130" name="Text Box 2"/>
          <p:cNvSpPr txBox="1">
            <a:spLocks noChangeArrowheads="1"/>
          </p:cNvSpPr>
          <p:nvPr/>
        </p:nvSpPr>
        <p:spPr bwMode="auto">
          <a:xfrm>
            <a:off x="1103313" y="2052638"/>
            <a:ext cx="894715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Eğitim Destek Sistemi (EDS)</a:t>
            </a:r>
          </a:p>
          <a:p>
            <a:pPr marL="0" indent="0" eaLnBrk="1">
              <a:spcBef>
                <a:spcPts val="1000"/>
              </a:spcBef>
              <a:buClr>
                <a:srgbClr val="8AD0D6"/>
              </a:buClr>
              <a:buSzPct val="80000"/>
              <a:defRPr/>
            </a:pPr>
            <a:endParaRPr lang="tr-TR" altLang="tr-TR" sz="2400" b="1" i="1" dirty="0">
              <a:latin typeface="+mn-lt"/>
            </a:endParaRPr>
          </a:p>
          <a:p>
            <a:pPr marL="342900" algn="just" eaLnBrk="1">
              <a:spcBef>
                <a:spcPts val="1000"/>
              </a:spcBef>
              <a:buSzPct val="80000"/>
              <a:defRPr/>
            </a:pPr>
            <a:r>
              <a:rPr lang="tr-TR" altLang="tr-TR" sz="2200" b="1" i="1" dirty="0">
                <a:latin typeface="+mn-lt"/>
              </a:rPr>
              <a:t>	</a:t>
            </a:r>
            <a:r>
              <a:rPr lang="tr-TR" altLang="tr-TR" sz="2200" i="1" dirty="0">
                <a:latin typeface="+mn-lt"/>
              </a:rPr>
              <a:t>Öğrenci Bilgi Sistemi ile bütünleşik çalışan, dersle ilgili kaynak ve materyallere erişim, dosya paylaşımı, sanal sınıf uygulamaları, ödev, sınav gibi etkinliklere olanak tanıyan ve bunların değerlendirilmesini sağlayan, açık kaynak kodlu (</a:t>
            </a:r>
            <a:r>
              <a:rPr lang="tr-TR" altLang="tr-TR" sz="2200" i="1" dirty="0" err="1">
                <a:latin typeface="+mn-lt"/>
              </a:rPr>
              <a:t>moodle</a:t>
            </a:r>
            <a:r>
              <a:rPr lang="tr-TR" altLang="tr-TR" sz="2200" i="1" dirty="0">
                <a:latin typeface="+mn-lt"/>
              </a:rPr>
              <a:t>) uzaktan eğitim modülüdür.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646113" y="452438"/>
            <a:ext cx="940435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a:spcBef>
                <a:spcPct val="0"/>
              </a:spcBef>
              <a:buClrTx/>
            </a:pPr>
            <a:r>
              <a:rPr lang="tr-TR" altLang="tr-TR" sz="4200" b="0" i="0" dirty="0">
                <a:solidFill>
                  <a:srgbClr val="EBEBEB"/>
                </a:solidFill>
                <a:latin typeface="+mn-lt"/>
              </a:rPr>
              <a:t>Eğitim-Öğretim Süreç Yazılımları</a:t>
            </a:r>
          </a:p>
        </p:txBody>
      </p:sp>
      <p:sp>
        <p:nvSpPr>
          <p:cNvPr id="48130" name="Text Box 2"/>
          <p:cNvSpPr txBox="1">
            <a:spLocks noChangeArrowheads="1"/>
          </p:cNvSpPr>
          <p:nvPr/>
        </p:nvSpPr>
        <p:spPr bwMode="auto">
          <a:xfrm>
            <a:off x="1103313" y="2052638"/>
            <a:ext cx="894715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Mesaj Merkezi</a:t>
            </a:r>
          </a:p>
          <a:p>
            <a:pPr marL="0" indent="0" eaLnBrk="1">
              <a:spcBef>
                <a:spcPts val="1000"/>
              </a:spcBef>
              <a:buClr>
                <a:srgbClr val="8AD0D6"/>
              </a:buClr>
              <a:buSzPct val="80000"/>
              <a:defRPr/>
            </a:pPr>
            <a:endParaRPr lang="tr-TR" altLang="tr-TR" sz="2400" b="1" i="1" dirty="0">
              <a:latin typeface="+mn-lt"/>
            </a:endParaRPr>
          </a:p>
          <a:p>
            <a:pPr marL="342900" algn="just">
              <a:spcBef>
                <a:spcPts val="1000"/>
              </a:spcBef>
              <a:buSzPct val="80000"/>
              <a:defRPr/>
            </a:pPr>
            <a:r>
              <a:rPr lang="tr-TR" altLang="tr-TR" sz="2200" b="1" i="1" dirty="0">
                <a:latin typeface="+mn-lt"/>
              </a:rPr>
              <a:t>	</a:t>
            </a:r>
            <a:r>
              <a:rPr lang="tr-TR" altLang="tr-TR" sz="2200" i="1" dirty="0">
                <a:latin typeface="+mn-lt"/>
              </a:rPr>
              <a:t>Tüm öğrencilerimizin danışmanlarına, Bölüm/Enstitü </a:t>
            </a:r>
            <a:r>
              <a:rPr lang="tr-TR" altLang="tr-TR" sz="2200" i="1" dirty="0" err="1">
                <a:latin typeface="+mn-lt"/>
              </a:rPr>
              <a:t>Anabilimdalı</a:t>
            </a:r>
            <a:r>
              <a:rPr lang="tr-TR" altLang="tr-TR" sz="2200" i="1" dirty="0">
                <a:latin typeface="+mn-lt"/>
              </a:rPr>
              <a:t> başkanlarına, Bölüm Başkan Yardımcılarına, </a:t>
            </a:r>
            <a:r>
              <a:rPr lang="tr-TR" altLang="tr-TR" sz="2200" i="1" dirty="0" err="1">
                <a:latin typeface="+mn-lt"/>
              </a:rPr>
              <a:t>Erasmus</a:t>
            </a:r>
            <a:r>
              <a:rPr lang="tr-TR" altLang="tr-TR" sz="2200" i="1" dirty="0">
                <a:latin typeface="+mn-lt"/>
              </a:rPr>
              <a:t>/Farabi/Staj Koordinatörlerine ve akademik birim sekreterlerine sorunlarını iletebildikleri bilgi sistemidir. İlgili kişilere sistem üzerinden mesaj ve e-posta gönderilir. Üst Yönetim tarafından izlenebilmektedir.</a:t>
            </a:r>
          </a:p>
        </p:txBody>
      </p:sp>
    </p:spTree>
    <p:extLst>
      <p:ext uri="{BB962C8B-B14F-4D97-AF65-F5344CB8AC3E}">
        <p14:creationId xmlns:p14="http://schemas.microsoft.com/office/powerpoint/2010/main" val="156449784"/>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646113" y="452438"/>
            <a:ext cx="940435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a:spcBef>
                <a:spcPct val="0"/>
              </a:spcBef>
              <a:buClrTx/>
            </a:pPr>
            <a:r>
              <a:rPr lang="tr-TR" altLang="tr-TR" sz="4200" b="0" i="0" dirty="0">
                <a:solidFill>
                  <a:srgbClr val="EBEBEB"/>
                </a:solidFill>
                <a:latin typeface="+mn-lt"/>
              </a:rPr>
              <a:t>Eğitim-Öğretim Süreç Yazılımları</a:t>
            </a:r>
          </a:p>
        </p:txBody>
      </p:sp>
      <p:sp>
        <p:nvSpPr>
          <p:cNvPr id="48130" name="Text Box 2"/>
          <p:cNvSpPr txBox="1">
            <a:spLocks noChangeArrowheads="1"/>
          </p:cNvSpPr>
          <p:nvPr/>
        </p:nvSpPr>
        <p:spPr bwMode="auto">
          <a:xfrm>
            <a:off x="1103313" y="2052638"/>
            <a:ext cx="894715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Canlı Ders Sistemi</a:t>
            </a:r>
          </a:p>
          <a:p>
            <a:pPr marL="0" indent="0" eaLnBrk="1">
              <a:spcBef>
                <a:spcPts val="1000"/>
              </a:spcBef>
              <a:buClr>
                <a:srgbClr val="8AD0D6"/>
              </a:buClr>
              <a:buSzPct val="80000"/>
              <a:defRPr/>
            </a:pPr>
            <a:endParaRPr lang="tr-TR" altLang="tr-TR" sz="2400" b="1" i="1" dirty="0">
              <a:latin typeface="+mn-lt"/>
            </a:endParaRPr>
          </a:p>
          <a:p>
            <a:pPr marL="342900" algn="just">
              <a:spcBef>
                <a:spcPts val="1000"/>
              </a:spcBef>
              <a:buSzPct val="80000"/>
              <a:defRPr/>
            </a:pPr>
            <a:r>
              <a:rPr lang="tr-TR" altLang="tr-TR" sz="2200" b="1" i="1" dirty="0">
                <a:latin typeface="+mn-lt"/>
              </a:rPr>
              <a:t>	</a:t>
            </a:r>
            <a:r>
              <a:rPr lang="tr-TR" altLang="tr-TR" sz="2200" i="1" dirty="0">
                <a:latin typeface="+mn-lt"/>
              </a:rPr>
              <a:t>Öğrenci Bilgi Sistemine entegre olarak çalışan uzaktan eğitimde senkron derslerin yürütüldüğü sistemdir. Aynı zamanda derslere ait materyal </a:t>
            </a:r>
            <a:r>
              <a:rPr lang="tr-TR" altLang="tr-TR" sz="2200" i="1" dirty="0" err="1">
                <a:latin typeface="+mn-lt"/>
              </a:rPr>
              <a:t>pyalaşımı</a:t>
            </a:r>
            <a:r>
              <a:rPr lang="tr-TR" altLang="tr-TR" sz="2200" i="1" dirty="0">
                <a:latin typeface="+mn-lt"/>
              </a:rPr>
              <a:t> ve ödev işlemlerinin yapılabildiği modülleri içerir.</a:t>
            </a:r>
          </a:p>
        </p:txBody>
      </p:sp>
    </p:spTree>
    <p:extLst>
      <p:ext uri="{BB962C8B-B14F-4D97-AF65-F5344CB8AC3E}">
        <p14:creationId xmlns:p14="http://schemas.microsoft.com/office/powerpoint/2010/main" val="321862364"/>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646113" y="452438"/>
            <a:ext cx="940435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a:spcBef>
                <a:spcPct val="0"/>
              </a:spcBef>
              <a:buClrTx/>
            </a:pPr>
            <a:r>
              <a:rPr lang="tr-TR" altLang="tr-TR" sz="4200" b="0" i="0" dirty="0">
                <a:solidFill>
                  <a:srgbClr val="EBEBEB"/>
                </a:solidFill>
                <a:latin typeface="+mn-lt"/>
              </a:rPr>
              <a:t>Eğitim-Öğretim Süreç Yazılımları</a:t>
            </a:r>
          </a:p>
        </p:txBody>
      </p:sp>
      <p:sp>
        <p:nvSpPr>
          <p:cNvPr id="48130" name="Text Box 2"/>
          <p:cNvSpPr txBox="1">
            <a:spLocks noChangeArrowheads="1"/>
          </p:cNvSpPr>
          <p:nvPr/>
        </p:nvSpPr>
        <p:spPr bwMode="auto">
          <a:xfrm>
            <a:off x="1103313" y="2052638"/>
            <a:ext cx="894715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Program Öz Değerlendirme Sistemi</a:t>
            </a:r>
          </a:p>
          <a:p>
            <a:pPr marL="0" indent="0" eaLnBrk="1">
              <a:spcBef>
                <a:spcPts val="1000"/>
              </a:spcBef>
              <a:buClr>
                <a:srgbClr val="8AD0D6"/>
              </a:buClr>
              <a:buSzPct val="80000"/>
              <a:defRPr/>
            </a:pPr>
            <a:endParaRPr lang="tr-TR" altLang="tr-TR" sz="2400" b="1" i="1" dirty="0">
              <a:latin typeface="+mn-lt"/>
            </a:endParaRPr>
          </a:p>
          <a:p>
            <a:pPr marL="342900" algn="just">
              <a:spcBef>
                <a:spcPts val="1000"/>
              </a:spcBef>
              <a:buSzPct val="80000"/>
              <a:defRPr/>
            </a:pPr>
            <a:r>
              <a:rPr lang="tr-TR" altLang="tr-TR" sz="2200" b="1" i="1" dirty="0">
                <a:latin typeface="+mn-lt"/>
              </a:rPr>
              <a:t>	</a:t>
            </a:r>
            <a:r>
              <a:rPr lang="tr-TR" altLang="tr-TR" sz="2200" i="1" dirty="0">
                <a:latin typeface="+mn-lt"/>
              </a:rPr>
              <a:t>YÖKAK tarafından üniversitelere sunulan bir değerlendirme yazılımı olup sistemin yönetimi KAVDEM tarafından yapılmaktadır.</a:t>
            </a:r>
          </a:p>
        </p:txBody>
      </p:sp>
    </p:spTree>
    <p:extLst>
      <p:ext uri="{BB962C8B-B14F-4D97-AF65-F5344CB8AC3E}">
        <p14:creationId xmlns:p14="http://schemas.microsoft.com/office/powerpoint/2010/main" val="1088185614"/>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3288482" y="2891631"/>
            <a:ext cx="2436270" cy="503237"/>
          </a:xfrm>
          <a:prstGeom prst="rightArrow">
            <a:avLst>
              <a:gd name="adj1" fmla="val 48917"/>
              <a:gd name="adj2" fmla="val 63823"/>
            </a:avLst>
          </a:prstGeom>
          <a:solidFill>
            <a:schemeClr val="accent4">
              <a:lumMod val="60000"/>
              <a:lumOff val="40000"/>
            </a:schemeClr>
          </a:solidFill>
          <a:ln>
            <a:noFill/>
          </a:ln>
          <a:effec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88066" name="Oval 1"/>
          <p:cNvSpPr>
            <a:spLocks noChangeArrowheads="1"/>
          </p:cNvSpPr>
          <p:nvPr/>
        </p:nvSpPr>
        <p:spPr bwMode="auto">
          <a:xfrm>
            <a:off x="5880100" y="1716088"/>
            <a:ext cx="4343400" cy="2819400"/>
          </a:xfrm>
          <a:prstGeom prst="ellipse">
            <a:avLst/>
          </a:prstGeom>
          <a:solidFill>
            <a:srgbClr val="FFFFFF"/>
          </a:solidFill>
          <a:ln w="63360" cap="sq">
            <a:solidFill>
              <a:schemeClr val="accent4">
                <a:lumMod val="60000"/>
                <a:lumOff val="4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2800" b="0" i="0" dirty="0">
                <a:solidFill>
                  <a:schemeClr val="accent4">
                    <a:lumMod val="75000"/>
                  </a:schemeClr>
                </a:solidFill>
                <a:latin typeface="Microsoft YaHei" panose="020B0503020204020204" pitchFamily="34" charset="-122"/>
              </a:rPr>
              <a:t>Genel Kullanıma Açık Yazılımlar</a:t>
            </a:r>
          </a:p>
        </p:txBody>
      </p:sp>
      <p:sp>
        <p:nvSpPr>
          <p:cNvPr id="88068" name="AutoShape 3"/>
          <p:cNvSpPr>
            <a:spLocks noChangeArrowheads="1"/>
          </p:cNvSpPr>
          <p:nvPr/>
        </p:nvSpPr>
        <p:spPr bwMode="auto">
          <a:xfrm>
            <a:off x="4010025" y="3060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88069" name="AutoShape 4"/>
          <p:cNvSpPr>
            <a:spLocks noChangeArrowheads="1"/>
          </p:cNvSpPr>
          <p:nvPr/>
        </p:nvSpPr>
        <p:spPr bwMode="auto">
          <a:xfrm>
            <a:off x="4751388" y="3060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88070" name="Text Box 5"/>
          <p:cNvSpPr txBox="1">
            <a:spLocks noChangeArrowheads="1"/>
          </p:cNvSpPr>
          <p:nvPr/>
        </p:nvSpPr>
        <p:spPr bwMode="auto">
          <a:xfrm rot="-2460000">
            <a:off x="3850482" y="1982020"/>
            <a:ext cx="17716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buFontTx/>
              <a:buNone/>
            </a:pPr>
            <a:r>
              <a:rPr lang="tr-TR" altLang="tr-TR" sz="1600" b="0" i="0" dirty="0">
                <a:solidFill>
                  <a:schemeClr val="accent4">
                    <a:lumMod val="60000"/>
                    <a:lumOff val="40000"/>
                  </a:schemeClr>
                </a:solidFill>
                <a:latin typeface="Microsoft YaHei" panose="020B0503020204020204" pitchFamily="34" charset="-122"/>
              </a:rPr>
              <a:t>E-posta Servisi</a:t>
            </a:r>
          </a:p>
        </p:txBody>
      </p:sp>
      <p:sp>
        <p:nvSpPr>
          <p:cNvPr id="88071" name="Text Box 6"/>
          <p:cNvSpPr txBox="1">
            <a:spLocks noChangeArrowheads="1"/>
          </p:cNvSpPr>
          <p:nvPr/>
        </p:nvSpPr>
        <p:spPr bwMode="auto">
          <a:xfrm rot="2640000">
            <a:off x="4225092" y="4478716"/>
            <a:ext cx="38862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Kurumsal Veri Değerlendirme Sistemi</a:t>
            </a:r>
          </a:p>
        </p:txBody>
      </p:sp>
      <p:sp>
        <p:nvSpPr>
          <p:cNvPr id="88072" name="Text Box 7"/>
          <p:cNvSpPr txBox="1">
            <a:spLocks noChangeArrowheads="1"/>
          </p:cNvSpPr>
          <p:nvPr/>
        </p:nvSpPr>
        <p:spPr bwMode="auto">
          <a:xfrm>
            <a:off x="552178" y="424978"/>
            <a:ext cx="9404350" cy="83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Genel Kullanıma Açık Yazılımlar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839788" y="260351"/>
            <a:ext cx="9404350" cy="936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Genel Kullanıma Açık Yazılımlar</a:t>
            </a:r>
          </a:p>
        </p:txBody>
      </p:sp>
      <p:sp>
        <p:nvSpPr>
          <p:cNvPr id="90115" name="Text Box 2"/>
          <p:cNvSpPr txBox="1">
            <a:spLocks noChangeArrowheads="1"/>
          </p:cNvSpPr>
          <p:nvPr/>
        </p:nvSpPr>
        <p:spPr bwMode="auto">
          <a:xfrm>
            <a:off x="1103313" y="2052638"/>
            <a:ext cx="9313862"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9pPr>
          </a:lstStyle>
          <a:p>
            <a:pPr algn="just" eaLnBrk="1" hangingPunct="1">
              <a:buClr>
                <a:schemeClr val="accent4">
                  <a:lumMod val="75000"/>
                </a:schemeClr>
              </a:buClr>
              <a:buSzPct val="80000"/>
              <a:buFont typeface="Wingdings 3" panose="05040102010807070707" pitchFamily="18" charset="2"/>
              <a:buChar char=""/>
            </a:pPr>
            <a:r>
              <a:rPr lang="tr-TR" altLang="tr-TR" sz="2400" dirty="0">
                <a:latin typeface="+mn-lt"/>
              </a:rPr>
              <a:t>E-posta Servisi </a:t>
            </a:r>
          </a:p>
          <a:p>
            <a:pPr lvl="1" algn="just" eaLnBrk="1" hangingPunct="1">
              <a:buClrTx/>
              <a:buSzPct val="45000"/>
              <a:buFontTx/>
              <a:buNone/>
            </a:pPr>
            <a:endParaRPr lang="tr-TR" altLang="tr-TR" dirty="0">
              <a:latin typeface="+mn-lt"/>
            </a:endParaRPr>
          </a:p>
          <a:p>
            <a:pPr lvl="1" algn="just" eaLnBrk="1" hangingPunct="1">
              <a:buClrTx/>
              <a:buSzPct val="45000"/>
              <a:buFontTx/>
              <a:buNone/>
            </a:pPr>
            <a:r>
              <a:rPr lang="tr-TR" altLang="tr-TR" b="0" i="1" dirty="0">
                <a:latin typeface="+mn-lt"/>
              </a:rPr>
              <a:t>		Personel ve öğrenciler tarafından kullanılabilen e-posta sistemine erişim sağlanabilen modüldür.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809625" y="447675"/>
            <a:ext cx="1057116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endParaRPr lang="tr-TR" altLang="tr-TR" sz="1800" b="0" i="0">
              <a:solidFill>
                <a:srgbClr val="000000"/>
              </a:solidFill>
              <a:latin typeface="Arial" panose="020B0604020202020204" pitchFamily="34" charset="0"/>
            </a:endParaRPr>
          </a:p>
          <a:p>
            <a:pPr eaLnBrk="1">
              <a:spcBef>
                <a:spcPct val="0"/>
              </a:spcBef>
              <a:buClrTx/>
              <a:buFontTx/>
              <a:buNone/>
            </a:pPr>
            <a:r>
              <a:rPr lang="tr-TR" altLang="tr-TR" sz="4000" i="0">
                <a:solidFill>
                  <a:srgbClr val="FEFEFE"/>
                </a:solidFill>
              </a:rPr>
              <a:t>3. GÖREV, YETKİ VE SORUMLULUKLAR</a:t>
            </a:r>
          </a:p>
        </p:txBody>
      </p:sp>
      <p:sp>
        <p:nvSpPr>
          <p:cNvPr id="16387" name="Rectangle 2"/>
          <p:cNvSpPr>
            <a:spLocks noChangeArrowheads="1"/>
          </p:cNvSpPr>
          <p:nvPr/>
        </p:nvSpPr>
        <p:spPr bwMode="auto">
          <a:xfrm>
            <a:off x="819150" y="2222500"/>
            <a:ext cx="11061700" cy="363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342900" indent="-342900">
              <a:spcBef>
                <a:spcPts val="1000"/>
              </a:spcBef>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2200" b="1" i="1">
                <a:solidFill>
                  <a:srgbClr val="FFFFFF"/>
                </a:solidFill>
                <a:latin typeface="Century Gothic" panose="020B0502020202020204" pitchFamily="34" charset="0"/>
                <a:cs typeface="DejaVu Sans" charset="0"/>
              </a:defRPr>
            </a:lvl1pPr>
            <a:lvl2pPr marL="738188" indent="-280988">
              <a:spcBef>
                <a:spcPts val="1000"/>
              </a:spcBef>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9pPr>
          </a:lstStyle>
          <a:p>
            <a:pPr marL="800100" lvl="1" indent="-342900">
              <a:spcBef>
                <a:spcPct val="0"/>
              </a:spcBef>
              <a:buClr>
                <a:schemeClr val="accent4">
                  <a:lumMod val="75000"/>
                </a:schemeClr>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lang="tr-TR" altLang="tr-TR" b="0" i="1" dirty="0">
                <a:latin typeface="Calibri" panose="020F0502020204030204" pitchFamily="34" charset="0"/>
                <a:cs typeface="Calibri" panose="020F0502020204030204" pitchFamily="34" charset="0"/>
              </a:rPr>
              <a:t> (124 sayılı KHK, 31.Madde)</a:t>
            </a:r>
          </a:p>
          <a:p>
            <a:pPr marL="800100" lvl="1" indent="-342900">
              <a:spcBef>
                <a:spcPct val="0"/>
              </a:spcBef>
              <a:buClr>
                <a:schemeClr val="accent4">
                  <a:lumMod val="75000"/>
                </a:schemeClr>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lang="tr-TR" altLang="tr-TR" b="0" i="1" dirty="0">
                <a:latin typeface="Calibri" panose="020F0502020204030204" pitchFamily="34" charset="0"/>
                <a:cs typeface="Calibri" panose="020F0502020204030204" pitchFamily="34" charset="0"/>
              </a:rPr>
              <a:t> Üniversitedeki bilgi işlem sistemini işletmek, eğitim, öğretim ve araştırmalara  destek olmak,</a:t>
            </a:r>
          </a:p>
          <a:p>
            <a:pPr marL="800100" lvl="1" indent="-342900">
              <a:spcBef>
                <a:spcPct val="0"/>
              </a:spcBef>
              <a:buClr>
                <a:schemeClr val="accent4">
                  <a:lumMod val="75000"/>
                </a:schemeClr>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lang="tr-TR" altLang="tr-TR" b="0" i="1" dirty="0">
                <a:latin typeface="Calibri" panose="020F0502020204030204" pitchFamily="34" charset="0"/>
                <a:cs typeface="Calibri" panose="020F0502020204030204" pitchFamily="34" charset="0"/>
              </a:rPr>
              <a:t> Üniversitenin ihtiyaç duyduğu diğer bilgi işlem hizmetlerini yerine getirmek.</a:t>
            </a:r>
          </a:p>
          <a:p>
            <a:pPr marL="800100" lvl="1" indent="-342900">
              <a:spcBef>
                <a:spcPct val="0"/>
              </a:spcBef>
              <a:buClr>
                <a:schemeClr val="accent4">
                  <a:lumMod val="75000"/>
                </a:schemeClr>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lang="tr-TR" altLang="tr-TR" b="0" i="1" dirty="0">
                <a:latin typeface="Calibri" panose="020F0502020204030204" pitchFamily="34" charset="0"/>
                <a:cs typeface="Calibri" panose="020F0502020204030204" pitchFamily="34" charset="0"/>
              </a:rPr>
              <a:t> İdari, mali ve resmi işlemlerde genel sekretere, karar alma ve teknik işlemlerde Rektör ve Rektör Yardımcılarına karşı sorumludur.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839788" y="260351"/>
            <a:ext cx="9404350" cy="792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Genel Kullanıma Açık Yazılımlar</a:t>
            </a:r>
          </a:p>
        </p:txBody>
      </p:sp>
      <p:sp>
        <p:nvSpPr>
          <p:cNvPr id="92163" name="Text Box 2"/>
          <p:cNvSpPr txBox="1">
            <a:spLocks noChangeArrowheads="1"/>
          </p:cNvSpPr>
          <p:nvPr/>
        </p:nvSpPr>
        <p:spPr bwMode="auto">
          <a:xfrm>
            <a:off x="1103312" y="2052638"/>
            <a:ext cx="9962033"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1pPr>
            <a:lvl2pPr marL="431800" indent="-211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pPr>
            <a:r>
              <a:rPr lang="tr-TR" altLang="tr-TR" sz="2400" b="1" i="1" dirty="0">
                <a:solidFill>
                  <a:srgbClr val="FFFFFF"/>
                </a:solidFill>
                <a:latin typeface="+mn-lt"/>
              </a:rPr>
              <a:t>Kurumsal Veri Değerlendirme Sistemi</a:t>
            </a:r>
          </a:p>
          <a:p>
            <a:pPr lvl="1" algn="just" eaLnBrk="1" hangingPunct="1">
              <a:spcBef>
                <a:spcPts val="1000"/>
              </a:spcBef>
              <a:buSzPct val="45000"/>
            </a:pPr>
            <a:endParaRPr lang="tr-TR" altLang="tr-TR" sz="2200" b="1" dirty="0">
              <a:solidFill>
                <a:srgbClr val="FFFFFF"/>
              </a:solidFill>
              <a:latin typeface="+mn-lt"/>
            </a:endParaRPr>
          </a:p>
          <a:p>
            <a:pPr lvl="1" algn="just">
              <a:spcBef>
                <a:spcPts val="1000"/>
              </a:spcBef>
              <a:buSzPct val="45000"/>
            </a:pPr>
            <a:r>
              <a:rPr lang="tr-TR" altLang="tr-TR" sz="2200" b="1" dirty="0">
                <a:solidFill>
                  <a:srgbClr val="FFFFFF"/>
                </a:solidFill>
                <a:latin typeface="+mn-lt"/>
              </a:rPr>
              <a:t>		</a:t>
            </a:r>
            <a:r>
              <a:rPr lang="tr-TR" altLang="tr-TR" sz="2200" i="1" dirty="0">
                <a:solidFill>
                  <a:srgbClr val="FFFFFF"/>
                </a:solidFill>
                <a:latin typeface="+mn-lt"/>
              </a:rPr>
              <a:t>Pusula Bilgi Sistemi içindeki tüm bilgi sistemlerinden güncel ve ya geriye dönük veriler ile istatistiki bilgilerin farklı formatlarda raporlandığı modüldür. Yetki dahilinde görülen raporlarla birlikte genel  kullanıma açık raporları da içermektedir.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Oval 1"/>
          <p:cNvSpPr>
            <a:spLocks noChangeArrowheads="1"/>
          </p:cNvSpPr>
          <p:nvPr/>
        </p:nvSpPr>
        <p:spPr bwMode="auto">
          <a:xfrm>
            <a:off x="6144391" y="2775506"/>
            <a:ext cx="3744912" cy="2357437"/>
          </a:xfrm>
          <a:prstGeom prst="ellipse">
            <a:avLst/>
          </a:prstGeom>
          <a:solidFill>
            <a:srgbClr val="FFFFFF"/>
          </a:solidFill>
          <a:ln w="63360" cap="sq">
            <a:solidFill>
              <a:schemeClr val="accent4">
                <a:lumMod val="60000"/>
                <a:lumOff val="4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2800" b="0" i="0" dirty="0">
                <a:solidFill>
                  <a:schemeClr val="accent4">
                    <a:lumMod val="75000"/>
                  </a:schemeClr>
                </a:solidFill>
                <a:latin typeface="+mn-lt"/>
              </a:rPr>
              <a:t>Pusula Bilgi Sistemi Dışından Erişilen Yazılımlar</a:t>
            </a:r>
          </a:p>
        </p:txBody>
      </p:sp>
      <p:sp>
        <p:nvSpPr>
          <p:cNvPr id="94211" name="AutoShape 2"/>
          <p:cNvSpPr>
            <a:spLocks noChangeArrowheads="1"/>
          </p:cNvSpPr>
          <p:nvPr/>
        </p:nvSpPr>
        <p:spPr bwMode="auto">
          <a:xfrm>
            <a:off x="1416274" y="3702607"/>
            <a:ext cx="4338601" cy="503237"/>
          </a:xfrm>
          <a:prstGeom prst="rightArrow">
            <a:avLst>
              <a:gd name="adj1" fmla="val 48917"/>
              <a:gd name="adj2" fmla="val 63823"/>
            </a:avLst>
          </a:prstGeom>
          <a:solidFill>
            <a:schemeClr val="accent4">
              <a:lumMod val="60000"/>
              <a:lumOff val="40000"/>
            </a:schemeClr>
          </a:solidFill>
          <a:ln>
            <a:noFill/>
          </a:ln>
          <a:effec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94212" name="AutoShape 3"/>
          <p:cNvSpPr>
            <a:spLocks noChangeArrowheads="1"/>
          </p:cNvSpPr>
          <p:nvPr/>
        </p:nvSpPr>
        <p:spPr bwMode="auto">
          <a:xfrm>
            <a:off x="4432136" y="3887705"/>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94213" name="Text Box 6"/>
          <p:cNvSpPr txBox="1">
            <a:spLocks noChangeArrowheads="1"/>
          </p:cNvSpPr>
          <p:nvPr/>
        </p:nvSpPr>
        <p:spPr bwMode="auto">
          <a:xfrm rot="2640000">
            <a:off x="4193501" y="4882926"/>
            <a:ext cx="2506010"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buFontTx/>
              <a:buNone/>
            </a:pPr>
            <a:r>
              <a:rPr lang="tr-TR" altLang="tr-TR" sz="1600" b="0" i="0" dirty="0">
                <a:solidFill>
                  <a:schemeClr val="accent4">
                    <a:lumMod val="60000"/>
                    <a:lumOff val="40000"/>
                  </a:schemeClr>
                </a:solidFill>
                <a:latin typeface="Microsoft YaHei" panose="020B0503020204020204" pitchFamily="34" charset="-122"/>
              </a:rPr>
              <a:t>Maaş-Tahakkuk Sistemi</a:t>
            </a:r>
          </a:p>
        </p:txBody>
      </p:sp>
      <p:sp>
        <p:nvSpPr>
          <p:cNvPr id="94214" name="Text Box 7"/>
          <p:cNvSpPr txBox="1">
            <a:spLocks noChangeArrowheads="1"/>
          </p:cNvSpPr>
          <p:nvPr/>
        </p:nvSpPr>
        <p:spPr bwMode="auto">
          <a:xfrm>
            <a:off x="912218" y="283632"/>
            <a:ext cx="11522595" cy="74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sp>
        <p:nvSpPr>
          <p:cNvPr id="94215" name="Text Box 5"/>
          <p:cNvSpPr txBox="1">
            <a:spLocks noChangeArrowheads="1"/>
          </p:cNvSpPr>
          <p:nvPr/>
        </p:nvSpPr>
        <p:spPr bwMode="auto">
          <a:xfrm rot="18368907">
            <a:off x="3022158" y="2338330"/>
            <a:ext cx="3174190"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pPr>
            <a:r>
              <a:rPr lang="tr-TR" altLang="tr-TR" sz="1600" b="0" i="0" dirty="0">
                <a:solidFill>
                  <a:schemeClr val="accent4">
                    <a:lumMod val="60000"/>
                    <a:lumOff val="40000"/>
                  </a:schemeClr>
                </a:solidFill>
                <a:latin typeface="Microsoft YaHei" panose="020B0503020204020204" pitchFamily="34" charset="-122"/>
              </a:rPr>
              <a:t>Rektör</a:t>
            </a:r>
            <a:r>
              <a:rPr lang="tr-TR" altLang="tr-TR" sz="1600" dirty="0">
                <a:solidFill>
                  <a:schemeClr val="accent4">
                    <a:lumMod val="60000"/>
                    <a:lumOff val="40000"/>
                  </a:schemeClr>
                </a:solidFill>
              </a:rPr>
              <a:t> </a:t>
            </a:r>
            <a:r>
              <a:rPr lang="tr-TR" altLang="tr-TR" sz="1600" b="0" i="0" dirty="0">
                <a:solidFill>
                  <a:schemeClr val="accent4">
                    <a:lumMod val="60000"/>
                    <a:lumOff val="40000"/>
                  </a:schemeClr>
                </a:solidFill>
                <a:latin typeface="Microsoft YaHei" panose="020B0503020204020204" pitchFamily="34" charset="-122"/>
              </a:rPr>
              <a:t>Randevu Talep Sistemi</a:t>
            </a:r>
          </a:p>
        </p:txBody>
      </p:sp>
      <p:sp>
        <p:nvSpPr>
          <p:cNvPr id="94216" name="AutoShape 3"/>
          <p:cNvSpPr>
            <a:spLocks noChangeArrowheads="1"/>
          </p:cNvSpPr>
          <p:nvPr/>
        </p:nvSpPr>
        <p:spPr bwMode="auto">
          <a:xfrm>
            <a:off x="2808411" y="3887705"/>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94217" name="AutoShape 3"/>
          <p:cNvSpPr>
            <a:spLocks noChangeArrowheads="1"/>
          </p:cNvSpPr>
          <p:nvPr/>
        </p:nvSpPr>
        <p:spPr bwMode="auto">
          <a:xfrm>
            <a:off x="3635997" y="3887705"/>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94218" name="Text Box 6"/>
          <p:cNvSpPr txBox="1">
            <a:spLocks noChangeArrowheads="1"/>
          </p:cNvSpPr>
          <p:nvPr/>
        </p:nvSpPr>
        <p:spPr bwMode="auto">
          <a:xfrm rot="2640000">
            <a:off x="2474973" y="4974771"/>
            <a:ext cx="2794000"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buFontTx/>
              <a:buNone/>
            </a:pPr>
            <a:r>
              <a:rPr lang="tr-TR" altLang="tr-TR" sz="1600" b="0" i="0" dirty="0">
                <a:solidFill>
                  <a:schemeClr val="accent4">
                    <a:lumMod val="60000"/>
                    <a:lumOff val="40000"/>
                  </a:schemeClr>
                </a:solidFill>
                <a:latin typeface="Microsoft YaHei" panose="020B0503020204020204" pitchFamily="34" charset="-122"/>
              </a:rPr>
              <a:t>Salon Rezervasyon Sistemi</a:t>
            </a:r>
          </a:p>
        </p:txBody>
      </p:sp>
      <p:sp>
        <p:nvSpPr>
          <p:cNvPr id="11" name="AutoShape 19"/>
          <p:cNvSpPr>
            <a:spLocks noChangeArrowheads="1"/>
          </p:cNvSpPr>
          <p:nvPr/>
        </p:nvSpPr>
        <p:spPr bwMode="auto">
          <a:xfrm>
            <a:off x="2064346" y="3887706"/>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13" name="Text Box 5"/>
          <p:cNvSpPr txBox="1">
            <a:spLocks noChangeArrowheads="1"/>
          </p:cNvSpPr>
          <p:nvPr/>
        </p:nvSpPr>
        <p:spPr bwMode="auto">
          <a:xfrm rot="18368907">
            <a:off x="1424538" y="2300744"/>
            <a:ext cx="3174190"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pPr>
            <a:r>
              <a:rPr lang="tr-TR" altLang="tr-TR" sz="1600" b="0" i="0" dirty="0">
                <a:solidFill>
                  <a:schemeClr val="accent4">
                    <a:lumMod val="60000"/>
                    <a:lumOff val="40000"/>
                  </a:schemeClr>
                </a:solidFill>
                <a:latin typeface="Microsoft YaHei" panose="020B0503020204020204" pitchFamily="34" charset="-122"/>
              </a:rPr>
              <a:t>İLTAM Analiz Bilgi Sistemi</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984225" y="1844824"/>
            <a:ext cx="979308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Maaş-Tahakkuk Sistemi </a:t>
            </a:r>
          </a:p>
          <a:p>
            <a:pPr marL="0" indent="0" eaLnBrk="1">
              <a:spcBef>
                <a:spcPts val="1000"/>
              </a:spcBef>
              <a:buClr>
                <a:srgbClr val="8AD0D6"/>
              </a:buClr>
              <a:buSzPct val="80000"/>
              <a:defRPr/>
            </a:pPr>
            <a:endParaRPr lang="tr-TR" altLang="tr-TR" sz="2400" b="1" i="1" dirty="0">
              <a:latin typeface="+mn-lt"/>
            </a:endParaRPr>
          </a:p>
          <a:p>
            <a:pPr marL="342900" algn="just" eaLnBrk="1">
              <a:spcBef>
                <a:spcPts val="1000"/>
              </a:spcBef>
              <a:buSzPct val="80000"/>
              <a:defRPr/>
            </a:pPr>
            <a:r>
              <a:rPr lang="tr-TR" altLang="tr-TR" sz="2200" b="1" i="1" dirty="0">
                <a:latin typeface="+mn-lt"/>
              </a:rPr>
              <a:t>	</a:t>
            </a:r>
            <a:r>
              <a:rPr lang="tr-TR" altLang="tr-TR" sz="2200" i="1" dirty="0">
                <a:latin typeface="+mn-lt"/>
              </a:rPr>
              <a:t>Üniversitemizdeki 4-c’li, 4-b’li, İşçi, döner sermayeden maaş alan çalışanlara ve kısmi zamanlı öğrencilere ait maaş bilgilerinin tanımlandığı ve tüm maaş hesaplamalarının yapıldığı, icmal ve bordro gibi raporların alınmasına olanak sağlayan modüldür.</a:t>
            </a:r>
          </a:p>
        </p:txBody>
      </p:sp>
      <p:sp>
        <p:nvSpPr>
          <p:cNvPr id="4" name="Text Box 7"/>
          <p:cNvSpPr txBox="1">
            <a:spLocks noChangeArrowheads="1"/>
          </p:cNvSpPr>
          <p:nvPr/>
        </p:nvSpPr>
        <p:spPr bwMode="auto">
          <a:xfrm>
            <a:off x="768202" y="260648"/>
            <a:ext cx="11576658"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103312" y="2052638"/>
            <a:ext cx="9890025"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Rektör Randevu Talep Sistemi</a:t>
            </a:r>
          </a:p>
          <a:p>
            <a:pPr marL="0" indent="0" eaLnBrk="1">
              <a:spcBef>
                <a:spcPts val="1000"/>
              </a:spcBef>
              <a:buClr>
                <a:srgbClr val="8AD0D6"/>
              </a:buClr>
              <a:buSzPct val="80000"/>
              <a:defRPr/>
            </a:pPr>
            <a:endParaRPr lang="tr-TR" altLang="tr-TR" sz="2400" b="1" i="1" dirty="0">
              <a:latin typeface="+mn-lt"/>
            </a:endParaRPr>
          </a:p>
          <a:p>
            <a:pPr marL="404812" lvl="1" indent="0" algn="just" eaLnBrk="1">
              <a:spcBef>
                <a:spcPts val="1000"/>
              </a:spcBef>
              <a:buClr>
                <a:srgbClr val="8AD0D6"/>
              </a:buClr>
              <a:buSzPct val="80000"/>
              <a:defRPr/>
            </a:pPr>
            <a:r>
              <a:rPr lang="tr-TR" altLang="tr-TR" sz="2200" i="1" dirty="0">
                <a:latin typeface="+mn-lt"/>
              </a:rPr>
              <a:t>Rektörlük Makamı ile görüşmek isteyen akademik - idari personel ve öğrenciler tarafından görüşme talep edilen modüldür. </a:t>
            </a:r>
          </a:p>
        </p:txBody>
      </p:sp>
      <p:sp>
        <p:nvSpPr>
          <p:cNvPr id="4" name="Text Box 7"/>
          <p:cNvSpPr txBox="1">
            <a:spLocks noChangeArrowheads="1"/>
          </p:cNvSpPr>
          <p:nvPr/>
        </p:nvSpPr>
        <p:spPr bwMode="auto">
          <a:xfrm>
            <a:off x="912218" y="260648"/>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912218" y="1988840"/>
            <a:ext cx="10034041"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Salon Rezervasyon Sistemi </a:t>
            </a:r>
          </a:p>
          <a:p>
            <a:pPr marL="0" indent="0" eaLnBrk="1">
              <a:spcBef>
                <a:spcPts val="1000"/>
              </a:spcBef>
              <a:buClr>
                <a:srgbClr val="8AD0D6"/>
              </a:buClr>
              <a:buSzPct val="80000"/>
              <a:defRPr/>
            </a:pPr>
            <a:endParaRPr lang="tr-TR" altLang="tr-TR" sz="2400" b="1" i="1" dirty="0">
              <a:latin typeface="+mn-lt"/>
            </a:endParaRPr>
          </a:p>
          <a:p>
            <a:pPr marL="342900" algn="just" eaLnBrk="1">
              <a:spcBef>
                <a:spcPts val="1000"/>
              </a:spcBef>
              <a:buSzPct val="80000"/>
              <a:defRPr/>
            </a:pPr>
            <a:r>
              <a:rPr lang="tr-TR" altLang="tr-TR" sz="2200" b="1" i="1" dirty="0">
                <a:latin typeface="+mn-lt"/>
              </a:rPr>
              <a:t>	</a:t>
            </a:r>
            <a:r>
              <a:rPr lang="tr-TR" altLang="tr-TR" sz="2200" i="1" dirty="0">
                <a:latin typeface="+mn-lt"/>
              </a:rPr>
              <a:t>Üniversitenin fiziki alanlarında yapılacak etkinlikler için üniversite içinden veya dışından rezervasyon talebinde bulunulan, bu taleplerin birim yetkilileri tarafından değerlendirildiği ve fiziki alanların uygunluk durumlarının izlendiği modüldür.</a:t>
            </a:r>
          </a:p>
        </p:txBody>
      </p:sp>
      <p:sp>
        <p:nvSpPr>
          <p:cNvPr id="4" name="Text Box 7"/>
          <p:cNvSpPr txBox="1">
            <a:spLocks noChangeArrowheads="1"/>
          </p:cNvSpPr>
          <p:nvPr/>
        </p:nvSpPr>
        <p:spPr bwMode="auto">
          <a:xfrm>
            <a:off x="670993" y="188640"/>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103312" y="205263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İLTAM Analiz Bilgi Sistemi</a:t>
            </a:r>
          </a:p>
          <a:p>
            <a:pPr marL="342900" algn="just" eaLnBrk="1" hangingPunct="1">
              <a:spcBef>
                <a:spcPts val="1000"/>
              </a:spcBef>
              <a:buSzPct val="45000"/>
              <a:defRPr/>
            </a:pPr>
            <a:r>
              <a:rPr lang="tr-TR" altLang="tr-TR" sz="2200" b="1" i="1" dirty="0">
                <a:latin typeface="+mn-lt"/>
              </a:rPr>
              <a:t>	</a:t>
            </a:r>
          </a:p>
          <a:p>
            <a:pPr marL="342900" algn="just" eaLnBrk="1" hangingPunct="1">
              <a:spcBef>
                <a:spcPts val="1000"/>
              </a:spcBef>
              <a:buSzPct val="45000"/>
              <a:defRPr/>
            </a:pPr>
            <a:r>
              <a:rPr lang="tr-TR" altLang="tr-TR" sz="2200" b="1" i="1" dirty="0">
                <a:latin typeface="+mn-lt"/>
              </a:rPr>
              <a:t>	</a:t>
            </a:r>
            <a:r>
              <a:rPr lang="tr-TR" altLang="tr-TR" sz="2200" i="1" dirty="0">
                <a:latin typeface="+mn-lt"/>
              </a:rPr>
              <a:t>İLTAM bünyesinde yapılacak olan bilimsel analizler için kullanılacak laboratuvarlarda rezervasyon talep tabanlı bir modüldür.</a:t>
            </a:r>
          </a:p>
          <a:p>
            <a:pPr marL="342900" algn="just" eaLnBrk="1" hangingPunct="1">
              <a:spcBef>
                <a:spcPts val="1000"/>
              </a:spcBef>
              <a:buSzPct val="45000"/>
              <a:defRPr/>
            </a:pPr>
            <a:r>
              <a:rPr lang="tr-TR" altLang="tr-TR" sz="2200" i="1" dirty="0">
                <a:latin typeface="+mn-lt"/>
              </a:rPr>
              <a:t>	Laboratuvar analizleri  ve eğitimler için üniversite içi ya da dışından başvurular alınarak, analiz </a:t>
            </a:r>
            <a:r>
              <a:rPr lang="tr-TR" altLang="tr-TR" sz="2200" i="1" dirty="0" err="1">
                <a:latin typeface="+mn-lt"/>
              </a:rPr>
              <a:t>maliyetlendirme</a:t>
            </a:r>
            <a:r>
              <a:rPr lang="tr-TR" altLang="tr-TR" sz="2200" i="1" dirty="0">
                <a:latin typeface="+mn-lt"/>
              </a:rPr>
              <a:t> ve ödemelerin takibi, örnek analiz işlemlerinin yapılması, takibi ve sonuçların raporlanması  işlemlerinin gerçekleştirildiği modüldür.</a:t>
            </a:r>
          </a:p>
        </p:txBody>
      </p:sp>
      <p:sp>
        <p:nvSpPr>
          <p:cNvPr id="4" name="Text Box 7"/>
          <p:cNvSpPr txBox="1">
            <a:spLocks noChangeArrowheads="1"/>
          </p:cNvSpPr>
          <p:nvPr/>
        </p:nvSpPr>
        <p:spPr bwMode="auto">
          <a:xfrm>
            <a:off x="768202" y="188640"/>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spTree>
    <p:extLst>
      <p:ext uri="{BB962C8B-B14F-4D97-AF65-F5344CB8AC3E}">
        <p14:creationId xmlns:p14="http://schemas.microsoft.com/office/powerpoint/2010/main" val="3673453883"/>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2218" y="1140260"/>
            <a:ext cx="4464495" cy="462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0" indent="0" algn="just">
              <a:spcBef>
                <a:spcPts val="1000"/>
              </a:spcBef>
              <a:buClr>
                <a:schemeClr val="accent4">
                  <a:lumMod val="75000"/>
                </a:schemeClr>
              </a:buClr>
              <a:buSzPct val="80000"/>
              <a:defRPr/>
            </a:pPr>
            <a:r>
              <a:rPr lang="tr-TR" sz="1200" dirty="0"/>
              <a:t>Bilişim teknolojilerinin çok hızlı geliştiği bilgi çağında teknolojik gelişmelerin gerisinde kalmak istemeyen üniversitemiz mobil uygulama projesini hayata geçirmiştir.</a:t>
            </a:r>
          </a:p>
          <a:p>
            <a:pPr marL="0" indent="0" algn="just">
              <a:spcBef>
                <a:spcPts val="1000"/>
              </a:spcBef>
              <a:buClr>
                <a:schemeClr val="accent4">
                  <a:lumMod val="75000"/>
                </a:schemeClr>
              </a:buClr>
              <a:buSzPct val="80000"/>
              <a:defRPr/>
            </a:pPr>
            <a:r>
              <a:rPr lang="tr-TR" sz="1200" dirty="0"/>
              <a:t>Üniversitemiz manuel olarak yürütülen bütün işlemleri tam entegrasyonu sağlanmış öğrenci ve personel bilgi sistemlerini içeren web tabanlı üniversite bilgi yönetim sistemi aracılığıyla şeffaf ve etkin olarak yürütmesinin yanı sıra  mobil uygulama ile birçok işlemi telefon haricinde başka bir cihaza gereksinim duymadan gerçekleştirmektedir.</a:t>
            </a:r>
          </a:p>
          <a:p>
            <a:pPr marL="0" indent="0" algn="just">
              <a:spcBef>
                <a:spcPts val="1000"/>
              </a:spcBef>
              <a:buClr>
                <a:schemeClr val="accent4">
                  <a:lumMod val="75000"/>
                </a:schemeClr>
              </a:buClr>
              <a:buSzPct val="80000"/>
              <a:defRPr/>
            </a:pPr>
            <a:r>
              <a:rPr lang="tr-TR" sz="1200" dirty="0"/>
              <a:t>Dijital dönüşüm projesi kapsamında Pamukkale Üniversitesi’ne özel olarak geliştirilmiş olan mobil uygulama üniversite öğrencilerimizin ve personelimizin üniversite işlemlerine daha kolay ve hızlı erişmesini sağlayarak zaman ve maliyet açısından daha etkin bir kullanım sağlamaktadır.</a:t>
            </a:r>
          </a:p>
        </p:txBody>
      </p:sp>
      <p:sp>
        <p:nvSpPr>
          <p:cNvPr id="3" name="Text Box 7"/>
          <p:cNvSpPr txBox="1">
            <a:spLocks noChangeArrowheads="1"/>
          </p:cNvSpPr>
          <p:nvPr/>
        </p:nvSpPr>
        <p:spPr bwMode="auto">
          <a:xfrm>
            <a:off x="768202" y="188640"/>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Mobil Uygulamalar</a:t>
            </a:r>
          </a:p>
        </p:txBody>
      </p:sp>
      <p:pic>
        <p:nvPicPr>
          <p:cNvPr id="4" name="Resim 3"/>
          <p:cNvPicPr>
            <a:picLocks noChangeAspect="1"/>
          </p:cNvPicPr>
          <p:nvPr/>
        </p:nvPicPr>
        <p:blipFill>
          <a:blip r:embed="rId2"/>
          <a:stretch>
            <a:fillRect/>
          </a:stretch>
        </p:blipFill>
        <p:spPr>
          <a:xfrm>
            <a:off x="9905998" y="2181436"/>
            <a:ext cx="2200422" cy="3911860"/>
          </a:xfrm>
          <a:prstGeom prst="rect">
            <a:avLst/>
          </a:prstGeom>
        </p:spPr>
      </p:pic>
      <p:pic>
        <p:nvPicPr>
          <p:cNvPr id="5" name="Resim 4"/>
          <p:cNvPicPr>
            <a:picLocks noChangeAspect="1"/>
          </p:cNvPicPr>
          <p:nvPr/>
        </p:nvPicPr>
        <p:blipFill>
          <a:blip r:embed="rId3"/>
          <a:stretch>
            <a:fillRect/>
          </a:stretch>
        </p:blipFill>
        <p:spPr>
          <a:xfrm>
            <a:off x="7660247" y="1844824"/>
            <a:ext cx="2123303" cy="3773413"/>
          </a:xfrm>
          <a:prstGeom prst="rect">
            <a:avLst/>
          </a:prstGeom>
        </p:spPr>
      </p:pic>
      <p:pic>
        <p:nvPicPr>
          <p:cNvPr id="6" name="Resim 5"/>
          <p:cNvPicPr>
            <a:picLocks noChangeAspect="1"/>
          </p:cNvPicPr>
          <p:nvPr/>
        </p:nvPicPr>
        <p:blipFill>
          <a:blip r:embed="rId4"/>
          <a:stretch>
            <a:fillRect/>
          </a:stretch>
        </p:blipFill>
        <p:spPr>
          <a:xfrm>
            <a:off x="5376713" y="1124744"/>
            <a:ext cx="2161087" cy="3838772"/>
          </a:xfrm>
          <a:prstGeom prst="rect">
            <a:avLst/>
          </a:prstGeom>
        </p:spPr>
      </p:pic>
    </p:spTree>
    <p:extLst>
      <p:ext uri="{BB962C8B-B14F-4D97-AF65-F5344CB8AC3E}">
        <p14:creationId xmlns:p14="http://schemas.microsoft.com/office/powerpoint/2010/main" val="1311365691"/>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2218" y="1140260"/>
            <a:ext cx="5244717" cy="1496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0" indent="0">
              <a:spcBef>
                <a:spcPts val="1000"/>
              </a:spcBef>
              <a:buClr>
                <a:schemeClr val="accent4">
                  <a:lumMod val="75000"/>
                </a:schemeClr>
              </a:buClr>
              <a:buSzPct val="80000"/>
              <a:defRPr/>
            </a:pPr>
            <a:r>
              <a:rPr lang="tr-TR" dirty="0"/>
              <a:t>Düşük enerji </a:t>
            </a:r>
            <a:r>
              <a:rPr lang="tr-TR" dirty="0" err="1"/>
              <a:t>bluetooth</a:t>
            </a:r>
            <a:r>
              <a:rPr lang="tr-TR" dirty="0"/>
              <a:t> BLE teknolojisi kullanarak mobil uygulama ile entegre çalışan elektronik yoklama ile dijital dönüşüm uygulamaları kapsamında bir adım öne çıkmayı başarmıştır.</a:t>
            </a:r>
            <a:endParaRPr lang="tr-TR" altLang="tr-TR" i="1" dirty="0"/>
          </a:p>
          <a:p>
            <a:pPr marL="0" indent="0" algn="just" eaLnBrk="1" hangingPunct="1">
              <a:spcBef>
                <a:spcPts val="1000"/>
              </a:spcBef>
              <a:buClr>
                <a:schemeClr val="accent4">
                  <a:lumMod val="75000"/>
                </a:schemeClr>
              </a:buClr>
              <a:buSzPct val="80000"/>
              <a:defRPr/>
            </a:pPr>
            <a:endParaRPr lang="tr-TR" altLang="tr-TR" sz="2200" i="1" dirty="0">
              <a:latin typeface="+mn-lt"/>
            </a:endParaRPr>
          </a:p>
        </p:txBody>
      </p:sp>
      <p:sp>
        <p:nvSpPr>
          <p:cNvPr id="3" name="Text Box 7"/>
          <p:cNvSpPr txBox="1">
            <a:spLocks noChangeArrowheads="1"/>
          </p:cNvSpPr>
          <p:nvPr/>
        </p:nvSpPr>
        <p:spPr bwMode="auto">
          <a:xfrm>
            <a:off x="768202" y="188640"/>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Mobil Yoklama</a:t>
            </a:r>
          </a:p>
        </p:txBody>
      </p:sp>
      <p:pic>
        <p:nvPicPr>
          <p:cNvPr id="4" name="Resim 3"/>
          <p:cNvPicPr>
            <a:picLocks noChangeAspect="1"/>
          </p:cNvPicPr>
          <p:nvPr/>
        </p:nvPicPr>
        <p:blipFill>
          <a:blip r:embed="rId2"/>
          <a:stretch>
            <a:fillRect/>
          </a:stretch>
        </p:blipFill>
        <p:spPr>
          <a:xfrm>
            <a:off x="3432498" y="2996952"/>
            <a:ext cx="2664296" cy="3407650"/>
          </a:xfrm>
          <a:prstGeom prst="rect">
            <a:avLst/>
          </a:prstGeom>
        </p:spPr>
      </p:pic>
      <p:pic>
        <p:nvPicPr>
          <p:cNvPr id="5" name="Resim 4"/>
          <p:cNvPicPr>
            <a:picLocks noChangeAspect="1"/>
          </p:cNvPicPr>
          <p:nvPr/>
        </p:nvPicPr>
        <p:blipFill>
          <a:blip r:embed="rId3"/>
          <a:stretch>
            <a:fillRect/>
          </a:stretch>
        </p:blipFill>
        <p:spPr>
          <a:xfrm>
            <a:off x="6418046" y="980728"/>
            <a:ext cx="2697194" cy="3401738"/>
          </a:xfrm>
          <a:prstGeom prst="rect">
            <a:avLst/>
          </a:prstGeom>
        </p:spPr>
      </p:pic>
      <p:pic>
        <p:nvPicPr>
          <p:cNvPr id="6" name="Resim 5"/>
          <p:cNvPicPr>
            <a:picLocks noChangeAspect="1"/>
          </p:cNvPicPr>
          <p:nvPr/>
        </p:nvPicPr>
        <p:blipFill>
          <a:blip r:embed="rId4"/>
          <a:stretch>
            <a:fillRect/>
          </a:stretch>
        </p:blipFill>
        <p:spPr>
          <a:xfrm>
            <a:off x="9376351" y="2348880"/>
            <a:ext cx="2409075" cy="3736231"/>
          </a:xfrm>
          <a:prstGeom prst="rect">
            <a:avLst/>
          </a:prstGeom>
        </p:spPr>
      </p:pic>
    </p:spTree>
    <p:extLst>
      <p:ext uri="{BB962C8B-B14F-4D97-AF65-F5344CB8AC3E}">
        <p14:creationId xmlns:p14="http://schemas.microsoft.com/office/powerpoint/2010/main" val="1894216777"/>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2219" y="1140260"/>
            <a:ext cx="3816424"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0" indent="0">
              <a:spcBef>
                <a:spcPts val="1000"/>
              </a:spcBef>
              <a:buClr>
                <a:schemeClr val="accent4">
                  <a:lumMod val="75000"/>
                </a:schemeClr>
              </a:buClr>
              <a:buSzPct val="80000"/>
              <a:defRPr/>
            </a:pPr>
            <a:r>
              <a:rPr lang="tr-TR" sz="1600" dirty="0"/>
              <a:t>Sıfır Atık konusunda hızlı adımlar atan üniversitemiz yemekhanelerde rezervasyon sistemi uygulamasını başlatarak israfın önlenmesi noktasında büyük kazançlar sağlamıştır.</a:t>
            </a:r>
          </a:p>
          <a:p>
            <a:pPr marL="0" indent="0">
              <a:spcBef>
                <a:spcPts val="1000"/>
              </a:spcBef>
              <a:buClr>
                <a:schemeClr val="accent4">
                  <a:lumMod val="75000"/>
                </a:schemeClr>
              </a:buClr>
              <a:buSzPct val="80000"/>
              <a:defRPr/>
            </a:pPr>
            <a:r>
              <a:rPr lang="tr-TR" altLang="tr-TR" sz="1600" dirty="0"/>
              <a:t>Mobil ve web yemekhane rezervasyon sistemi ile yemek planlamaları etkin bir şekilde yapılmaktadır.</a:t>
            </a:r>
          </a:p>
        </p:txBody>
      </p:sp>
      <p:sp>
        <p:nvSpPr>
          <p:cNvPr id="3" name="Text Box 7"/>
          <p:cNvSpPr txBox="1">
            <a:spLocks noChangeArrowheads="1"/>
          </p:cNvSpPr>
          <p:nvPr/>
        </p:nvSpPr>
        <p:spPr bwMode="auto">
          <a:xfrm>
            <a:off x="768202" y="188640"/>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Yemekhane Rezervasyon Sistemi</a:t>
            </a:r>
          </a:p>
        </p:txBody>
      </p:sp>
      <p:pic>
        <p:nvPicPr>
          <p:cNvPr id="4" name="Resim 3"/>
          <p:cNvPicPr>
            <a:picLocks noChangeAspect="1"/>
          </p:cNvPicPr>
          <p:nvPr/>
        </p:nvPicPr>
        <p:blipFill>
          <a:blip r:embed="rId2"/>
          <a:stretch>
            <a:fillRect/>
          </a:stretch>
        </p:blipFill>
        <p:spPr>
          <a:xfrm>
            <a:off x="4800650" y="836712"/>
            <a:ext cx="3241620" cy="5761978"/>
          </a:xfrm>
          <a:prstGeom prst="rect">
            <a:avLst/>
          </a:prstGeom>
        </p:spPr>
      </p:pic>
      <p:pic>
        <p:nvPicPr>
          <p:cNvPr id="5" name="Resim 4"/>
          <p:cNvPicPr>
            <a:picLocks noChangeAspect="1"/>
          </p:cNvPicPr>
          <p:nvPr/>
        </p:nvPicPr>
        <p:blipFill>
          <a:blip r:embed="rId3"/>
          <a:stretch>
            <a:fillRect/>
          </a:stretch>
        </p:blipFill>
        <p:spPr>
          <a:xfrm>
            <a:off x="8321199" y="836712"/>
            <a:ext cx="3333333" cy="5923809"/>
          </a:xfrm>
          <a:prstGeom prst="rect">
            <a:avLst/>
          </a:prstGeom>
        </p:spPr>
      </p:pic>
    </p:spTree>
    <p:extLst>
      <p:ext uri="{BB962C8B-B14F-4D97-AF65-F5344CB8AC3E}">
        <p14:creationId xmlns:p14="http://schemas.microsoft.com/office/powerpoint/2010/main" val="4129204328"/>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2218" y="1140260"/>
            <a:ext cx="9217024"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0" indent="0">
              <a:spcBef>
                <a:spcPts val="1000"/>
              </a:spcBef>
              <a:buClr>
                <a:schemeClr val="accent4">
                  <a:lumMod val="75000"/>
                </a:schemeClr>
              </a:buClr>
              <a:buSzPct val="80000"/>
              <a:defRPr/>
            </a:pPr>
            <a:r>
              <a:rPr lang="tr-TR" sz="1600" dirty="0"/>
              <a:t>Üniversitemize kayıt yaptıran tüm öğrencilerin ilk kayıt aşamasından mezun olana kadar tüm belgeleri taranarak öğrenci bazlı e-arşiv sistemi oluşturulmaktadır.</a:t>
            </a:r>
          </a:p>
          <a:p>
            <a:pPr marL="0" indent="0">
              <a:spcBef>
                <a:spcPts val="1000"/>
              </a:spcBef>
              <a:buClr>
                <a:schemeClr val="accent4">
                  <a:lumMod val="75000"/>
                </a:schemeClr>
              </a:buClr>
              <a:buSzPct val="80000"/>
              <a:defRPr/>
            </a:pPr>
            <a:r>
              <a:rPr lang="tr-TR" altLang="tr-TR" sz="1600" dirty="0"/>
              <a:t>Öğrenci dosyalarına erişim konusunda zaman kayıpları engellenmiş olup fiziksel alan konusunda kazançlar sağlanmıştır.</a:t>
            </a:r>
          </a:p>
        </p:txBody>
      </p:sp>
      <p:sp>
        <p:nvSpPr>
          <p:cNvPr id="3" name="Text Box 7"/>
          <p:cNvSpPr txBox="1">
            <a:spLocks noChangeArrowheads="1"/>
          </p:cNvSpPr>
          <p:nvPr/>
        </p:nvSpPr>
        <p:spPr bwMode="auto">
          <a:xfrm>
            <a:off x="768202" y="188640"/>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Dijital Kayıt Arşiv Sistemi</a:t>
            </a:r>
          </a:p>
        </p:txBody>
      </p:sp>
    </p:spTree>
    <p:extLst>
      <p:ext uri="{BB962C8B-B14F-4D97-AF65-F5344CB8AC3E}">
        <p14:creationId xmlns:p14="http://schemas.microsoft.com/office/powerpoint/2010/main" val="375034616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809625" y="447675"/>
            <a:ext cx="1057116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4000" i="0" dirty="0">
                <a:solidFill>
                  <a:srgbClr val="FEFEFE"/>
                </a:solidFill>
                <a:latin typeface="+mn-lt"/>
              </a:rPr>
              <a:t>2.MİSYON ve VİZYON</a:t>
            </a:r>
          </a:p>
        </p:txBody>
      </p:sp>
      <p:sp>
        <p:nvSpPr>
          <p:cNvPr id="18435" name="Rectangle 2"/>
          <p:cNvSpPr>
            <a:spLocks noChangeArrowheads="1"/>
          </p:cNvSpPr>
          <p:nvPr/>
        </p:nvSpPr>
        <p:spPr bwMode="auto">
          <a:xfrm>
            <a:off x="809625" y="1628800"/>
            <a:ext cx="10553700" cy="455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u="sng" dirty="0">
                <a:latin typeface="+mn-lt"/>
              </a:rPr>
              <a:t>Misyon</a:t>
            </a:r>
          </a:p>
          <a:p>
            <a:pPr algn="just" eaLnBrk="1">
              <a:spcBef>
                <a:spcPct val="0"/>
              </a:spcBef>
              <a:buClrTx/>
              <a:buFontTx/>
              <a:buNone/>
            </a:pPr>
            <a:endParaRPr lang="tr-TR" altLang="tr-TR" b="0" i="0" dirty="0">
              <a:latin typeface="+mn-lt"/>
            </a:endParaRPr>
          </a:p>
          <a:p>
            <a:pPr algn="just" eaLnBrk="1">
              <a:spcBef>
                <a:spcPct val="0"/>
              </a:spcBef>
              <a:buClrTx/>
              <a:buFontTx/>
              <a:buNone/>
            </a:pPr>
            <a:r>
              <a:rPr lang="tr-TR" altLang="tr-TR" b="0" dirty="0">
                <a:latin typeface="+mn-lt"/>
              </a:rPr>
              <a:t>Üniversitemizin, hızla artan öğrenci ve personel sayısı ile birlikte ihtiyaç duyduğu ağ ve internet altyapısını geliştirecek çalışmaları yapmak, yazılım, donanım ve diğer bilişim hizmetleri konusundaki ihtiyaçlarını karşılamak, bu işler için gerekli uzman kadroları oluşturarak toplam kalite ilkeleri doğrultusunda Bilgi Teknolojilerinden en üst düzeyde ve yaygın olarak faydalanmasını sağlamak.</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84226" y="1052736"/>
            <a:ext cx="3384376"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b="1" i="1" dirty="0">
                <a:latin typeface="+mn-lt"/>
              </a:rPr>
              <a:t>Kişisel Verilerin Korunması</a:t>
            </a:r>
          </a:p>
          <a:p>
            <a:pPr marL="342900" algn="just" eaLnBrk="1" hangingPunct="1">
              <a:spcBef>
                <a:spcPts val="1000"/>
              </a:spcBef>
              <a:buSzPct val="45000"/>
              <a:defRPr/>
            </a:pPr>
            <a:r>
              <a:rPr lang="tr-TR" altLang="tr-TR" b="1" i="1" dirty="0">
                <a:latin typeface="+mn-lt"/>
              </a:rPr>
              <a:t>	</a:t>
            </a:r>
          </a:p>
          <a:p>
            <a:pPr marL="342900" algn="just">
              <a:spcBef>
                <a:spcPts val="1000"/>
              </a:spcBef>
              <a:buSzPct val="45000"/>
              <a:defRPr/>
            </a:pPr>
            <a:r>
              <a:rPr lang="tr-TR" dirty="0"/>
              <a:t>     KVKK çalışmaları başlatılmış olup tüm hızı ile devam etmektedir. Üniversite Yönetim Bilgi Sistemi içerisinde KVKK modülü açılarak envanter girişleri kayıt altına alınmaktadır.</a:t>
            </a:r>
            <a:endParaRPr lang="tr-TR" altLang="tr-TR" i="1" dirty="0">
              <a:latin typeface="+mn-lt"/>
            </a:endParaRPr>
          </a:p>
        </p:txBody>
      </p:sp>
      <p:pic>
        <p:nvPicPr>
          <p:cNvPr id="3" name="Resim 2"/>
          <p:cNvPicPr>
            <a:picLocks noChangeAspect="1"/>
          </p:cNvPicPr>
          <p:nvPr/>
        </p:nvPicPr>
        <p:blipFill>
          <a:blip r:embed="rId2"/>
          <a:stretch>
            <a:fillRect/>
          </a:stretch>
        </p:blipFill>
        <p:spPr>
          <a:xfrm>
            <a:off x="5304705" y="148254"/>
            <a:ext cx="6266631" cy="6377089"/>
          </a:xfrm>
          <a:prstGeom prst="rect">
            <a:avLst/>
          </a:prstGeom>
        </p:spPr>
      </p:pic>
    </p:spTree>
    <p:extLst>
      <p:ext uri="{BB962C8B-B14F-4D97-AF65-F5344CB8AC3E}">
        <p14:creationId xmlns:p14="http://schemas.microsoft.com/office/powerpoint/2010/main" val="2111674800"/>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84226" y="1052736"/>
            <a:ext cx="3384376"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a:spcBef>
                <a:spcPts val="1000"/>
              </a:spcBef>
              <a:buClr>
                <a:schemeClr val="accent4">
                  <a:lumMod val="75000"/>
                </a:schemeClr>
              </a:buClr>
              <a:buSzPct val="80000"/>
              <a:buFont typeface="Wingdings 3" panose="05040102010807070707" pitchFamily="18" charset="2"/>
              <a:buChar char=""/>
              <a:defRPr/>
            </a:pPr>
            <a:r>
              <a:rPr lang="tr-TR" i="1" dirty="0"/>
              <a:t>Üniversitemiz kablosuz internet kapsama alanının genişletilmesi ve bağlantı hızının artırılması amacı ile 170 adet kablosuz ağ erişim noktası cihazı merkez ve ilçe kampüslerinin farklı yerlerine montajı gerçekleştirilmiştir. Öğrenci ve personelin internete her yerden hızlı bir şekilde erişmesi sağlanmıştır.</a:t>
            </a:r>
            <a:endParaRPr lang="tr-TR" dirty="0"/>
          </a:p>
          <a:p>
            <a:pPr algn="just" eaLnBrk="1" hangingPunct="1">
              <a:spcBef>
                <a:spcPts val="1000"/>
              </a:spcBef>
              <a:buClr>
                <a:schemeClr val="accent4">
                  <a:lumMod val="75000"/>
                </a:schemeClr>
              </a:buClr>
              <a:buSzPct val="80000"/>
              <a:buFont typeface="Wingdings 3" panose="05040102010807070707" pitchFamily="18" charset="2"/>
              <a:buChar char=""/>
              <a:defRPr/>
            </a:pPr>
            <a:endParaRPr lang="tr-TR" altLang="tr-TR" i="1" dirty="0">
              <a:latin typeface="+mn-lt"/>
            </a:endParaRPr>
          </a:p>
        </p:txBody>
      </p:sp>
      <p:pic>
        <p:nvPicPr>
          <p:cNvPr id="4"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634" y="1196752"/>
            <a:ext cx="5943600" cy="4457700"/>
          </a:xfrm>
          <a:prstGeom prst="rect">
            <a:avLst/>
          </a:prstGeom>
          <a:noFill/>
          <a:ln>
            <a:noFill/>
          </a:ln>
        </p:spPr>
      </p:pic>
      <p:sp>
        <p:nvSpPr>
          <p:cNvPr id="3" name="Dikdörtgen 2"/>
          <p:cNvSpPr/>
          <p:nvPr/>
        </p:nvSpPr>
        <p:spPr>
          <a:xfrm>
            <a:off x="1344266" y="404664"/>
            <a:ext cx="5184576" cy="369332"/>
          </a:xfrm>
          <a:prstGeom prst="rect">
            <a:avLst/>
          </a:prstGeom>
        </p:spPr>
        <p:txBody>
          <a:bodyPr wrap="square">
            <a:spAutoFit/>
          </a:bodyPr>
          <a:lstStyle/>
          <a:p>
            <a:r>
              <a:rPr lang="tr-TR" b="1" dirty="0">
                <a:latin typeface="Arial" panose="020B0604020202020204" pitchFamily="34" charset="0"/>
                <a:ea typeface="Calibri" panose="020F0502020204030204" pitchFamily="34" charset="0"/>
              </a:rPr>
              <a:t>Kablosuz Ağ Kapsama Alanları Kapasiteleri </a:t>
            </a:r>
            <a:endParaRPr lang="tr-TR" dirty="0"/>
          </a:p>
        </p:txBody>
      </p:sp>
    </p:spTree>
    <p:extLst>
      <p:ext uri="{BB962C8B-B14F-4D97-AF65-F5344CB8AC3E}">
        <p14:creationId xmlns:p14="http://schemas.microsoft.com/office/powerpoint/2010/main" val="2569927091"/>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84226" y="1052736"/>
            <a:ext cx="3384376"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a:spcBef>
                <a:spcPts val="1000"/>
              </a:spcBef>
              <a:buClr>
                <a:schemeClr val="accent4">
                  <a:lumMod val="75000"/>
                </a:schemeClr>
              </a:buClr>
              <a:buSzPct val="80000"/>
              <a:buFont typeface="Wingdings 3" panose="05040102010807070707" pitchFamily="18" charset="2"/>
              <a:buChar char=""/>
              <a:defRPr/>
            </a:pPr>
            <a:r>
              <a:rPr lang="tr-TR" i="1" dirty="0"/>
              <a:t>İlçelerde bulunan okullarımıza 248 adet, Kınıklı Kampüsü içerisine 224 adet güvenlik kamerası montajı yapılarak kampüslerimiz daha güvenli hale getirilmiştir</a:t>
            </a:r>
            <a:endParaRPr lang="tr-TR" altLang="tr-TR" i="1" dirty="0">
              <a:latin typeface="+mn-lt"/>
            </a:endParaRPr>
          </a:p>
        </p:txBody>
      </p:sp>
      <p:sp>
        <p:nvSpPr>
          <p:cNvPr id="3" name="Dikdörtgen 2"/>
          <p:cNvSpPr/>
          <p:nvPr/>
        </p:nvSpPr>
        <p:spPr>
          <a:xfrm>
            <a:off x="1344266" y="404664"/>
            <a:ext cx="5184576" cy="369332"/>
          </a:xfrm>
          <a:prstGeom prst="rect">
            <a:avLst/>
          </a:prstGeom>
        </p:spPr>
        <p:txBody>
          <a:bodyPr wrap="square">
            <a:spAutoFit/>
          </a:bodyPr>
          <a:lstStyle/>
          <a:p>
            <a:r>
              <a:rPr lang="tr-TR" b="1" dirty="0">
                <a:latin typeface="Arial" panose="020B0604020202020204" pitchFamily="34" charset="0"/>
                <a:ea typeface="Calibri" panose="020F0502020204030204" pitchFamily="34" charset="0"/>
              </a:rPr>
              <a:t>Güvenlik Kameraları Sistemi</a:t>
            </a:r>
            <a:endParaRPr lang="tr-TR" dirty="0"/>
          </a:p>
        </p:txBody>
      </p:sp>
      <p:pic>
        <p:nvPicPr>
          <p:cNvPr id="5"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4666" y="1052736"/>
            <a:ext cx="5943600" cy="4457700"/>
          </a:xfrm>
          <a:prstGeom prst="rect">
            <a:avLst/>
          </a:prstGeom>
          <a:noFill/>
          <a:ln>
            <a:noFill/>
          </a:ln>
        </p:spPr>
      </p:pic>
    </p:spTree>
    <p:extLst>
      <p:ext uri="{BB962C8B-B14F-4D97-AF65-F5344CB8AC3E}">
        <p14:creationId xmlns:p14="http://schemas.microsoft.com/office/powerpoint/2010/main" val="2018379328"/>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12218" y="771016"/>
            <a:ext cx="7488832" cy="280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r>
              <a:rPr lang="tr-TR" sz="1200" i="1" dirty="0"/>
              <a:t>Üniversitemiz ana internet bağlantı hızı 1500 </a:t>
            </a:r>
            <a:r>
              <a:rPr lang="tr-TR" sz="1200" i="1" dirty="0" err="1"/>
              <a:t>Mbps’ten</a:t>
            </a:r>
            <a:r>
              <a:rPr lang="tr-TR" sz="1200" i="1" dirty="0"/>
              <a:t> 2400 </a:t>
            </a:r>
            <a:r>
              <a:rPr lang="tr-TR" sz="1200" i="1" dirty="0" err="1"/>
              <a:t>Mbps’e</a:t>
            </a:r>
            <a:r>
              <a:rPr lang="tr-TR" sz="1200" i="1" dirty="0"/>
              <a:t>, </a:t>
            </a:r>
            <a:endParaRPr lang="tr-TR" sz="1200" dirty="0"/>
          </a:p>
          <a:p>
            <a:r>
              <a:rPr lang="tr-TR" sz="1200" i="1" dirty="0"/>
              <a:t>Ortak Sağlık ve Güvenlik Birimi 10 </a:t>
            </a:r>
            <a:r>
              <a:rPr lang="tr-TR" sz="1200" i="1" dirty="0" err="1"/>
              <a:t>Mbps’ten</a:t>
            </a:r>
            <a:r>
              <a:rPr lang="tr-TR" sz="1200" i="1" dirty="0"/>
              <a:t> 20 </a:t>
            </a:r>
            <a:r>
              <a:rPr lang="tr-TR" sz="1200" i="1" dirty="0" err="1"/>
              <a:t>Mbps’e</a:t>
            </a:r>
            <a:r>
              <a:rPr lang="tr-TR" sz="1200" i="1" dirty="0"/>
              <a:t>, </a:t>
            </a:r>
            <a:endParaRPr lang="tr-TR" sz="1200" dirty="0"/>
          </a:p>
          <a:p>
            <a:r>
              <a:rPr lang="tr-TR" sz="1200" i="1" dirty="0"/>
              <a:t>Acıpayam Meslek Yüksek Okulu 8 </a:t>
            </a:r>
            <a:r>
              <a:rPr lang="tr-TR" sz="1200" i="1" dirty="0" err="1"/>
              <a:t>Mbps’ten</a:t>
            </a:r>
            <a:r>
              <a:rPr lang="tr-TR" sz="1200" i="1" dirty="0"/>
              <a:t> 30 </a:t>
            </a:r>
            <a:r>
              <a:rPr lang="tr-TR" sz="1200" i="1" dirty="0" err="1"/>
              <a:t>Mbps’e</a:t>
            </a:r>
            <a:r>
              <a:rPr lang="tr-TR" sz="1200" i="1" dirty="0"/>
              <a:t>, </a:t>
            </a:r>
            <a:endParaRPr lang="tr-TR" sz="1200" dirty="0"/>
          </a:p>
          <a:p>
            <a:r>
              <a:rPr lang="tr-TR" sz="1200" i="1" dirty="0"/>
              <a:t>Çivril Kampüsü 20 </a:t>
            </a:r>
            <a:r>
              <a:rPr lang="tr-TR" sz="1200" i="1" dirty="0" err="1"/>
              <a:t>Mbps’ten</a:t>
            </a:r>
            <a:r>
              <a:rPr lang="tr-TR" sz="1200" i="1" dirty="0"/>
              <a:t> 50 </a:t>
            </a:r>
            <a:r>
              <a:rPr lang="tr-TR" sz="1200" i="1" dirty="0" err="1"/>
              <a:t>Mbps’e</a:t>
            </a:r>
            <a:r>
              <a:rPr lang="tr-TR" sz="1200" i="1" dirty="0"/>
              <a:t>, </a:t>
            </a:r>
            <a:endParaRPr lang="tr-TR" sz="1200" dirty="0"/>
          </a:p>
          <a:p>
            <a:r>
              <a:rPr lang="tr-TR" sz="1200" i="1" dirty="0"/>
              <a:t>Denizli Teknik Bilimler Meslek Yüksek Okulu 20 </a:t>
            </a:r>
            <a:r>
              <a:rPr lang="tr-TR" sz="1200" i="1" dirty="0" err="1"/>
              <a:t>Mbps’ten</a:t>
            </a:r>
            <a:r>
              <a:rPr lang="tr-TR" sz="1200" i="1" dirty="0"/>
              <a:t> 40 </a:t>
            </a:r>
            <a:r>
              <a:rPr lang="tr-TR" sz="1200" i="1" dirty="0" err="1"/>
              <a:t>Mbps’e</a:t>
            </a:r>
            <a:r>
              <a:rPr lang="tr-TR" sz="1200" i="1" dirty="0"/>
              <a:t>,</a:t>
            </a:r>
            <a:endParaRPr lang="tr-TR" sz="1200" dirty="0"/>
          </a:p>
          <a:p>
            <a:r>
              <a:rPr lang="tr-TR" sz="1200" i="1" dirty="0"/>
              <a:t>Honaz Meslek Yüksek Okulu 20 </a:t>
            </a:r>
            <a:r>
              <a:rPr lang="tr-TR" sz="1200" i="1" dirty="0" err="1"/>
              <a:t>Mbps’ten</a:t>
            </a:r>
            <a:r>
              <a:rPr lang="tr-TR" sz="1200" i="1" dirty="0"/>
              <a:t> 30 </a:t>
            </a:r>
            <a:r>
              <a:rPr lang="tr-TR" sz="1200" i="1" dirty="0" err="1"/>
              <a:t>Mbps’e</a:t>
            </a:r>
            <a:r>
              <a:rPr lang="tr-TR" sz="1200" i="1" dirty="0"/>
              <a:t>,</a:t>
            </a:r>
            <a:endParaRPr lang="tr-TR" sz="1200" dirty="0"/>
          </a:p>
          <a:p>
            <a:r>
              <a:rPr lang="tr-TR" sz="1200" i="1" dirty="0"/>
              <a:t>Kale Meslek Yüksek Okulu 8 </a:t>
            </a:r>
            <a:r>
              <a:rPr lang="tr-TR" sz="1200" i="1" dirty="0" err="1"/>
              <a:t>Mbps’ten</a:t>
            </a:r>
            <a:r>
              <a:rPr lang="tr-TR" sz="1200" i="1" dirty="0"/>
              <a:t> 20 </a:t>
            </a:r>
            <a:r>
              <a:rPr lang="tr-TR" sz="1200" i="1" dirty="0" err="1"/>
              <a:t>Mbps’e</a:t>
            </a:r>
            <a:r>
              <a:rPr lang="tr-TR" sz="1200" i="1" dirty="0"/>
              <a:t>,</a:t>
            </a:r>
            <a:endParaRPr lang="tr-TR" sz="1200" dirty="0"/>
          </a:p>
          <a:p>
            <a:r>
              <a:rPr lang="tr-TR" sz="1200" i="1" dirty="0"/>
              <a:t>Tavas Meslek Yüksek Okulu 8 </a:t>
            </a:r>
            <a:r>
              <a:rPr lang="tr-TR" sz="1200" i="1" dirty="0" err="1"/>
              <a:t>Mbps’ten</a:t>
            </a:r>
            <a:r>
              <a:rPr lang="tr-TR" sz="1200" i="1" dirty="0"/>
              <a:t> 20 </a:t>
            </a:r>
            <a:r>
              <a:rPr lang="tr-TR" sz="1200" i="1" dirty="0" err="1"/>
              <a:t>Mbps’e</a:t>
            </a:r>
            <a:r>
              <a:rPr lang="tr-TR" sz="1200" i="1" dirty="0"/>
              <a:t>,</a:t>
            </a:r>
            <a:endParaRPr lang="tr-TR" sz="1200" dirty="0"/>
          </a:p>
          <a:p>
            <a:r>
              <a:rPr lang="tr-TR" sz="1200" i="1" dirty="0"/>
              <a:t>Bekilli Meslek </a:t>
            </a:r>
            <a:r>
              <a:rPr lang="tr-TR" sz="1200" i="1" dirty="0" err="1"/>
              <a:t>Yüksokulu</a:t>
            </a:r>
            <a:r>
              <a:rPr lang="tr-TR" sz="1200" i="1" dirty="0"/>
              <a:t> 10 </a:t>
            </a:r>
            <a:r>
              <a:rPr lang="tr-TR" sz="1200" i="1" dirty="0" err="1"/>
              <a:t>Mbps’ten</a:t>
            </a:r>
            <a:r>
              <a:rPr lang="tr-TR" sz="1200" i="1" dirty="0"/>
              <a:t> 20 </a:t>
            </a:r>
            <a:r>
              <a:rPr lang="tr-TR" sz="1200" i="1" dirty="0" err="1"/>
              <a:t>Mbps’e</a:t>
            </a:r>
            <a:r>
              <a:rPr lang="tr-TR" sz="1200" i="1" dirty="0"/>
              <a:t>,</a:t>
            </a:r>
            <a:endParaRPr lang="tr-TR" sz="1200" dirty="0"/>
          </a:p>
          <a:p>
            <a:r>
              <a:rPr lang="tr-TR" sz="1200" i="1" dirty="0"/>
              <a:t>Buldan Meslek Yüksek Okulu 10 </a:t>
            </a:r>
            <a:r>
              <a:rPr lang="tr-TR" sz="1200" i="1" dirty="0" err="1"/>
              <a:t>Mbps’ten</a:t>
            </a:r>
            <a:r>
              <a:rPr lang="tr-TR" sz="1200" i="1" dirty="0"/>
              <a:t> 20 </a:t>
            </a:r>
            <a:r>
              <a:rPr lang="tr-TR" sz="1200" i="1" dirty="0" err="1"/>
              <a:t>Mbps’e</a:t>
            </a:r>
            <a:r>
              <a:rPr lang="tr-TR" sz="1200" i="1" dirty="0"/>
              <a:t> yükseltilmiştir.</a:t>
            </a:r>
            <a:endParaRPr lang="tr-TR" sz="1200" dirty="0"/>
          </a:p>
          <a:p>
            <a:r>
              <a:rPr lang="tr-TR" sz="1200" i="1" dirty="0"/>
              <a:t>Sarayköy Meslek Yüksek Okulu’na 10 </a:t>
            </a:r>
            <a:r>
              <a:rPr lang="tr-TR" sz="1200" i="1" dirty="0" err="1"/>
              <a:t>Mbps</a:t>
            </a:r>
            <a:r>
              <a:rPr lang="tr-TR" sz="1200" i="1" dirty="0"/>
              <a:t> hızında internet bağlantısı yapılmıştır.</a:t>
            </a:r>
            <a:endParaRPr lang="tr-TR" sz="1200" dirty="0"/>
          </a:p>
          <a:p>
            <a:r>
              <a:rPr lang="tr-TR" sz="1200" i="1" dirty="0"/>
              <a:t>İslami İlimler Enstitüsü’ne 10 </a:t>
            </a:r>
            <a:r>
              <a:rPr lang="tr-TR" sz="1200" i="1" dirty="0" err="1"/>
              <a:t>Mbps</a:t>
            </a:r>
            <a:r>
              <a:rPr lang="tr-TR" sz="1200" i="1" dirty="0"/>
              <a:t> hızında internet bağlantısı yapılmıştır. </a:t>
            </a:r>
            <a:endParaRPr lang="tr-TR" sz="1200" dirty="0"/>
          </a:p>
          <a:p>
            <a:r>
              <a:rPr lang="tr-TR" sz="1200" i="1" dirty="0"/>
              <a:t>Bozkurt Meslek Yüksek Okulu’na 10 </a:t>
            </a:r>
            <a:r>
              <a:rPr lang="tr-TR" sz="1200" i="1" dirty="0" err="1"/>
              <a:t>Mbps</a:t>
            </a:r>
            <a:r>
              <a:rPr lang="tr-TR" sz="1200" i="1" dirty="0"/>
              <a:t> hızında internet bağlantısı yapılmıştır.</a:t>
            </a:r>
            <a:endParaRPr lang="tr-TR" sz="1200" dirty="0"/>
          </a:p>
          <a:p>
            <a:r>
              <a:rPr lang="tr-TR" sz="1200" i="1" dirty="0"/>
              <a:t>Serinhisar Meslek Yüksek Okulu’na 20 </a:t>
            </a:r>
            <a:r>
              <a:rPr lang="tr-TR" sz="1200" i="1" dirty="0" err="1"/>
              <a:t>Mbps</a:t>
            </a:r>
            <a:r>
              <a:rPr lang="tr-TR" sz="1200" i="1" dirty="0"/>
              <a:t> hızında internet bağlantısı yapılmıştır.</a:t>
            </a:r>
            <a:endParaRPr lang="tr-TR" sz="1200" dirty="0"/>
          </a:p>
          <a:p>
            <a:r>
              <a:rPr lang="tr-TR" sz="1200" i="1" dirty="0"/>
              <a:t>Çardak Organize Sanayi Bölgesi Meslek Yüksekokulu’na 20 </a:t>
            </a:r>
            <a:r>
              <a:rPr lang="tr-TR" sz="1200" i="1" dirty="0" err="1"/>
              <a:t>Mbps</a:t>
            </a:r>
            <a:r>
              <a:rPr lang="tr-TR" sz="1200" i="1" dirty="0"/>
              <a:t> hızında internet bağlantısı yapılmıştır.</a:t>
            </a:r>
            <a:endParaRPr lang="tr-TR" sz="1200" dirty="0"/>
          </a:p>
        </p:txBody>
      </p:sp>
      <p:sp>
        <p:nvSpPr>
          <p:cNvPr id="3" name="Dikdörtgen 2"/>
          <p:cNvSpPr/>
          <p:nvPr/>
        </p:nvSpPr>
        <p:spPr>
          <a:xfrm>
            <a:off x="1344266" y="404664"/>
            <a:ext cx="5184576" cy="369332"/>
          </a:xfrm>
          <a:prstGeom prst="rect">
            <a:avLst/>
          </a:prstGeom>
        </p:spPr>
        <p:txBody>
          <a:bodyPr wrap="square">
            <a:spAutoFit/>
          </a:bodyPr>
          <a:lstStyle/>
          <a:p>
            <a:r>
              <a:rPr lang="tr-TR" b="1" dirty="0"/>
              <a:t>Internet Bağlantı Hızları </a:t>
            </a:r>
            <a:endParaRPr lang="tr-TR" dirty="0"/>
          </a:p>
        </p:txBody>
      </p:sp>
      <p:sp>
        <p:nvSpPr>
          <p:cNvPr id="2" name="Metin kutusu 1"/>
          <p:cNvSpPr txBox="1"/>
          <p:nvPr/>
        </p:nvSpPr>
        <p:spPr>
          <a:xfrm>
            <a:off x="3072458" y="5877272"/>
            <a:ext cx="184731" cy="369332"/>
          </a:xfrm>
          <a:prstGeom prst="rect">
            <a:avLst/>
          </a:prstGeom>
          <a:noFill/>
        </p:spPr>
        <p:txBody>
          <a:bodyPr wrap="none" rtlCol="0">
            <a:spAutoFit/>
          </a:bodyPr>
          <a:lstStyle/>
          <a:p>
            <a:endParaRPr lang="tr-TR"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459497" y="2351324"/>
            <a:ext cx="2599136" cy="5474568"/>
          </a:xfrm>
          <a:prstGeom prst="rect">
            <a:avLst/>
          </a:prstGeom>
          <a:noFill/>
          <a:ln>
            <a:noFill/>
          </a:ln>
        </p:spPr>
      </p:pic>
    </p:spTree>
    <p:extLst>
      <p:ext uri="{BB962C8B-B14F-4D97-AF65-F5344CB8AC3E}">
        <p14:creationId xmlns:p14="http://schemas.microsoft.com/office/powerpoint/2010/main" val="2475706987"/>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70094" y="1052736"/>
            <a:ext cx="7436296" cy="179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a:r>
              <a:rPr lang="tr-TR" sz="1600" dirty="0"/>
              <a:t>Personel ve öğrencilerimize verilen bilişim hizmetlerinin çalıştığı sunucu sistemine iki adet bütünleşik yapıda sunucu takviyesi yapılmış, verilen hizmetlerin daha hızlı ve kesintisiz çalışmasına olanak sağlanmıştır.</a:t>
            </a:r>
          </a:p>
          <a:p>
            <a:pPr algn="just"/>
            <a:r>
              <a:rPr lang="tr-TR" sz="1600" b="1" dirty="0"/>
              <a:t> </a:t>
            </a:r>
            <a:endParaRPr lang="tr-TR" sz="1600" dirty="0"/>
          </a:p>
          <a:p>
            <a:pPr lvl="0" algn="just"/>
            <a:r>
              <a:rPr lang="tr-TR" sz="1600" b="1" dirty="0"/>
              <a:t>Yedekleme Alt Yapısının Oluşturulması</a:t>
            </a:r>
            <a:endParaRPr lang="tr-TR" sz="1600" dirty="0"/>
          </a:p>
          <a:p>
            <a:pPr algn="just"/>
            <a:r>
              <a:rPr lang="tr-TR" sz="1600" dirty="0"/>
              <a:t>Mevcut sunucuların yedeklerinin sistem odaları dışında başka bir </a:t>
            </a:r>
            <a:r>
              <a:rPr lang="tr-TR" sz="1600" dirty="0" err="1"/>
              <a:t>lokasyonda</a:t>
            </a:r>
            <a:r>
              <a:rPr lang="tr-TR" sz="1600" dirty="0"/>
              <a:t> düzenli ve uzun süreli olarak yedeklerinin alınması amacı ile yedekleme sistemi kurulmuştur.</a:t>
            </a:r>
          </a:p>
          <a:p>
            <a:endParaRPr lang="tr-TR" sz="1000" dirty="0"/>
          </a:p>
          <a:p>
            <a:endParaRPr lang="tr-TR" sz="1000" dirty="0"/>
          </a:p>
        </p:txBody>
      </p:sp>
      <p:sp>
        <p:nvSpPr>
          <p:cNvPr id="3" name="Dikdörtgen 2"/>
          <p:cNvSpPr/>
          <p:nvPr/>
        </p:nvSpPr>
        <p:spPr>
          <a:xfrm>
            <a:off x="624186" y="404664"/>
            <a:ext cx="5904656" cy="523220"/>
          </a:xfrm>
          <a:prstGeom prst="rect">
            <a:avLst/>
          </a:prstGeom>
        </p:spPr>
        <p:txBody>
          <a:bodyPr wrap="square">
            <a:spAutoFit/>
          </a:bodyPr>
          <a:lstStyle/>
          <a:p>
            <a:r>
              <a:rPr lang="tr-TR" sz="2800" b="1" dirty="0"/>
              <a:t>Sunucu Sistemleri ve Yedekleme</a:t>
            </a:r>
            <a:endParaRPr lang="tr-TR" sz="2800" dirty="0"/>
          </a:p>
        </p:txBody>
      </p:sp>
      <p:sp>
        <p:nvSpPr>
          <p:cNvPr id="2" name="Metin kutusu 1"/>
          <p:cNvSpPr txBox="1"/>
          <p:nvPr/>
        </p:nvSpPr>
        <p:spPr>
          <a:xfrm>
            <a:off x="3072458" y="5877272"/>
            <a:ext cx="184731" cy="369332"/>
          </a:xfrm>
          <a:prstGeom prst="rect">
            <a:avLst/>
          </a:prstGeom>
          <a:noFill/>
        </p:spPr>
        <p:txBody>
          <a:bodyPr wrap="none" rtlCol="0">
            <a:spAutoFit/>
          </a:bodyPr>
          <a:lstStyle/>
          <a:p>
            <a:endParaRPr lang="tr-TR" dirty="0"/>
          </a:p>
        </p:txBody>
      </p:sp>
      <p:pic>
        <p:nvPicPr>
          <p:cNvPr id="6"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586" y="3177500"/>
            <a:ext cx="3907904" cy="3233564"/>
          </a:xfrm>
          <a:prstGeom prst="rect">
            <a:avLst/>
          </a:prstGeom>
          <a:noFill/>
          <a:ln>
            <a:noFill/>
          </a:ln>
        </p:spPr>
      </p:pic>
      <p:pic>
        <p:nvPicPr>
          <p:cNvPr id="7"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9042" y="404664"/>
            <a:ext cx="3024336" cy="6006400"/>
          </a:xfrm>
          <a:prstGeom prst="rect">
            <a:avLst/>
          </a:prstGeom>
          <a:noFill/>
          <a:ln>
            <a:noFill/>
          </a:ln>
        </p:spPr>
      </p:pic>
    </p:spTree>
    <p:extLst>
      <p:ext uri="{BB962C8B-B14F-4D97-AF65-F5344CB8AC3E}">
        <p14:creationId xmlns:p14="http://schemas.microsoft.com/office/powerpoint/2010/main" val="2497630484"/>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84226" y="1052736"/>
            <a:ext cx="3384376"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a:r>
              <a:rPr lang="tr-TR" sz="1400" i="1" dirty="0"/>
              <a:t>Üniversitemiz personel ve öğrencilerinin güvenli şekilde internete bağlanabilmesine olanak sağlayan güvenlik duvarı, yazılım ve donanım olarak yükseltilerek daha yüksek performanslı ve güvenli bir hale getirilmiştir.</a:t>
            </a:r>
          </a:p>
          <a:p>
            <a:pPr algn="just"/>
            <a:endParaRPr lang="tr-TR" sz="1400" i="1" dirty="0"/>
          </a:p>
          <a:p>
            <a:pPr algn="just"/>
            <a:r>
              <a:rPr lang="tr-TR" sz="1400" i="1" dirty="0"/>
              <a:t>Yetkili firma tarafından sızma testi yaptırılarak gerekli  önlemler alınarak güvenlik düzeyi yükseltilmiştir. </a:t>
            </a:r>
          </a:p>
          <a:p>
            <a:pPr algn="just"/>
            <a:endParaRPr lang="tr-TR" sz="1400" i="1" dirty="0"/>
          </a:p>
          <a:p>
            <a:pPr algn="just"/>
            <a:r>
              <a:rPr lang="tr-TR" sz="1400" dirty="0"/>
              <a:t>ISO 27001 Bilgi Güvenliği çalışmaları tamamlanarak Bilgi Güvenliği Yönetim Sistemi belgesi alınmıştır.</a:t>
            </a:r>
          </a:p>
          <a:p>
            <a:pPr algn="just"/>
            <a:endParaRPr lang="tr-TR" sz="1400" dirty="0"/>
          </a:p>
        </p:txBody>
      </p:sp>
      <p:sp>
        <p:nvSpPr>
          <p:cNvPr id="3" name="Dikdörtgen 2"/>
          <p:cNvSpPr/>
          <p:nvPr/>
        </p:nvSpPr>
        <p:spPr>
          <a:xfrm>
            <a:off x="1344266" y="404664"/>
            <a:ext cx="5184576" cy="369332"/>
          </a:xfrm>
          <a:prstGeom prst="rect">
            <a:avLst/>
          </a:prstGeom>
        </p:spPr>
        <p:txBody>
          <a:bodyPr wrap="square">
            <a:spAutoFit/>
          </a:bodyPr>
          <a:lstStyle/>
          <a:p>
            <a:r>
              <a:rPr lang="tr-TR" b="1" dirty="0">
                <a:latin typeface="Arial" panose="020B0604020202020204" pitchFamily="34" charset="0"/>
              </a:rPr>
              <a:t>Siber Güvenliği Arttırılması</a:t>
            </a:r>
            <a:endParaRPr lang="tr-TR" dirty="0"/>
          </a:p>
        </p:txBody>
      </p:sp>
      <p:pic>
        <p:nvPicPr>
          <p:cNvPr id="1026" name="Picture 2" descr="Sızma Testi Nedir ? Neden Yaptırılmal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642" y="1268760"/>
            <a:ext cx="6191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530781"/>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36204" y="1002368"/>
            <a:ext cx="3384376"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r>
              <a:rPr lang="tr-TR" i="1" dirty="0"/>
              <a:t>Üniversitemiz ana yerleşkesi içerisindeki araç trafiğinin yavaşlatılması ve güvenliğinin artırılması amacı ile 8 noktaya hız tespiti yapan kamera sistemi kurulmuştur.</a:t>
            </a:r>
            <a:endParaRPr lang="tr-TR" dirty="0"/>
          </a:p>
        </p:txBody>
      </p:sp>
      <p:sp>
        <p:nvSpPr>
          <p:cNvPr id="3" name="Dikdörtgen 2"/>
          <p:cNvSpPr/>
          <p:nvPr/>
        </p:nvSpPr>
        <p:spPr>
          <a:xfrm>
            <a:off x="1344266" y="404664"/>
            <a:ext cx="5184576" cy="369332"/>
          </a:xfrm>
          <a:prstGeom prst="rect">
            <a:avLst/>
          </a:prstGeom>
        </p:spPr>
        <p:txBody>
          <a:bodyPr wrap="square">
            <a:spAutoFit/>
          </a:bodyPr>
          <a:lstStyle/>
          <a:p>
            <a:r>
              <a:rPr lang="tr-TR" b="1" dirty="0">
                <a:latin typeface="Arial" panose="020B0604020202020204" pitchFamily="34" charset="0"/>
              </a:rPr>
              <a:t>Hız İhlal Sistemi</a:t>
            </a:r>
            <a:endParaRPr lang="tr-TR" dirty="0"/>
          </a:p>
        </p:txBody>
      </p:sp>
      <p:pic>
        <p:nvPicPr>
          <p:cNvPr id="4" name="Resim 3"/>
          <p:cNvPicPr>
            <a:picLocks noChangeAspect="1"/>
          </p:cNvPicPr>
          <p:nvPr/>
        </p:nvPicPr>
        <p:blipFill>
          <a:blip r:embed="rId3"/>
          <a:stretch>
            <a:fillRect/>
          </a:stretch>
        </p:blipFill>
        <p:spPr>
          <a:xfrm>
            <a:off x="3920580" y="773996"/>
            <a:ext cx="8135532" cy="4652507"/>
          </a:xfrm>
          <a:prstGeom prst="rect">
            <a:avLst/>
          </a:prstGeom>
        </p:spPr>
      </p:pic>
    </p:spTree>
    <p:extLst>
      <p:ext uri="{BB962C8B-B14F-4D97-AF65-F5344CB8AC3E}">
        <p14:creationId xmlns:p14="http://schemas.microsoft.com/office/powerpoint/2010/main" val="1719167091"/>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52178" y="1378764"/>
            <a:ext cx="11377264" cy="421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a:r>
              <a:rPr lang="en-US" sz="1400" i="1" dirty="0"/>
              <a:t>Digital </a:t>
            </a:r>
            <a:r>
              <a:rPr lang="en-US" sz="1400" i="1" dirty="0" err="1"/>
              <a:t>Teknoloji</a:t>
            </a:r>
            <a:r>
              <a:rPr lang="en-US" sz="1400" i="1" dirty="0"/>
              <a:t> </a:t>
            </a:r>
            <a:r>
              <a:rPr lang="en-US" sz="1400" i="1" dirty="0" err="1"/>
              <a:t>Merkezi</a:t>
            </a:r>
            <a:r>
              <a:rPr lang="en-US" sz="1400" i="1" dirty="0"/>
              <a:t> </a:t>
            </a:r>
            <a:r>
              <a:rPr lang="en-US" sz="1400" i="1" dirty="0" err="1"/>
              <a:t>içerisinde</a:t>
            </a:r>
            <a:r>
              <a:rPr lang="en-US" sz="1400" i="1" dirty="0"/>
              <a:t> </a:t>
            </a:r>
            <a:r>
              <a:rPr lang="en-US" sz="1400" i="1" dirty="0" err="1"/>
              <a:t>bulunan</a:t>
            </a:r>
            <a:r>
              <a:rPr lang="en-US" sz="1400" i="1" dirty="0"/>
              <a:t> </a:t>
            </a:r>
            <a:r>
              <a:rPr lang="en-US" sz="1400" i="1" dirty="0" err="1"/>
              <a:t>Laodikya</a:t>
            </a:r>
            <a:r>
              <a:rPr lang="en-US" sz="1400" i="1" dirty="0"/>
              <a:t> </a:t>
            </a:r>
            <a:r>
              <a:rPr lang="en-US" sz="1400" i="1" dirty="0" err="1"/>
              <a:t>İnteraktif</a:t>
            </a:r>
            <a:r>
              <a:rPr lang="en-US" sz="1400" i="1" dirty="0"/>
              <a:t> </a:t>
            </a:r>
            <a:r>
              <a:rPr lang="en-US" sz="1400" i="1" dirty="0" err="1"/>
              <a:t>Salonu</a:t>
            </a:r>
            <a:r>
              <a:rPr lang="en-US" sz="1400" i="1" dirty="0"/>
              <a:t> digital </a:t>
            </a:r>
            <a:r>
              <a:rPr lang="en-US" sz="1400" i="1" dirty="0" err="1"/>
              <a:t>ortamda</a:t>
            </a:r>
            <a:r>
              <a:rPr lang="en-US" sz="1400" i="1" dirty="0"/>
              <a:t> </a:t>
            </a:r>
            <a:r>
              <a:rPr lang="en-US" sz="1400" i="1" dirty="0" err="1"/>
              <a:t>ekran</a:t>
            </a:r>
            <a:r>
              <a:rPr lang="en-US" sz="1400" i="1" dirty="0"/>
              <a:t>, </a:t>
            </a:r>
            <a:r>
              <a:rPr lang="en-US" sz="1400" i="1" dirty="0" err="1"/>
              <a:t>görüntü</a:t>
            </a:r>
            <a:r>
              <a:rPr lang="en-US" sz="1400" i="1" dirty="0"/>
              <a:t> </a:t>
            </a:r>
            <a:r>
              <a:rPr lang="en-US" sz="1400" i="1" dirty="0" err="1"/>
              <a:t>ve</a:t>
            </a:r>
            <a:r>
              <a:rPr lang="en-US" sz="1400" i="1" dirty="0"/>
              <a:t> </a:t>
            </a:r>
            <a:r>
              <a:rPr lang="en-US" sz="1400" i="1" dirty="0" err="1"/>
              <a:t>ses</a:t>
            </a:r>
            <a:r>
              <a:rPr lang="en-US" sz="1400" i="1" dirty="0"/>
              <a:t> </a:t>
            </a:r>
            <a:r>
              <a:rPr lang="en-US" sz="1400" i="1" dirty="0" err="1"/>
              <a:t>paylaşımı</a:t>
            </a:r>
            <a:r>
              <a:rPr lang="en-US" sz="1400" i="1" dirty="0"/>
              <a:t> </a:t>
            </a:r>
            <a:r>
              <a:rPr lang="en-US" sz="1400" i="1" dirty="0" err="1"/>
              <a:t>ile</a:t>
            </a:r>
            <a:r>
              <a:rPr lang="en-US" sz="1400" i="1" dirty="0"/>
              <a:t> </a:t>
            </a:r>
            <a:r>
              <a:rPr lang="en-US" sz="1400" i="1" dirty="0" err="1"/>
              <a:t>elektronik</a:t>
            </a:r>
            <a:r>
              <a:rPr lang="en-US" sz="1400" i="1" dirty="0"/>
              <a:t> </a:t>
            </a:r>
            <a:r>
              <a:rPr lang="en-US" sz="1400" i="1" dirty="0" err="1"/>
              <a:t>olarak</a:t>
            </a:r>
            <a:r>
              <a:rPr lang="en-US" sz="1400" i="1" dirty="0"/>
              <a:t> </a:t>
            </a:r>
            <a:r>
              <a:rPr lang="en-US" sz="1400" i="1" dirty="0" err="1"/>
              <a:t>ders</a:t>
            </a:r>
            <a:r>
              <a:rPr lang="en-US" sz="1400" i="1" dirty="0"/>
              <a:t> </a:t>
            </a:r>
            <a:r>
              <a:rPr lang="en-US" sz="1400" i="1" dirty="0" err="1"/>
              <a:t>anlatımlarının</a:t>
            </a:r>
            <a:r>
              <a:rPr lang="en-US" sz="1400" i="1" dirty="0"/>
              <a:t> </a:t>
            </a:r>
            <a:r>
              <a:rPr lang="en-US" sz="1400" i="1" dirty="0" err="1"/>
              <a:t>yapılıp</a:t>
            </a:r>
            <a:r>
              <a:rPr lang="en-US" sz="1400" i="1" dirty="0"/>
              <a:t>, </a:t>
            </a:r>
            <a:r>
              <a:rPr lang="en-US" sz="1400" i="1" dirty="0" err="1"/>
              <a:t>kayıt</a:t>
            </a:r>
            <a:r>
              <a:rPr lang="en-US" sz="1400" i="1" dirty="0"/>
              <a:t> </a:t>
            </a:r>
            <a:r>
              <a:rPr lang="en-US" sz="1400" i="1" dirty="0" err="1"/>
              <a:t>altına</a:t>
            </a:r>
            <a:r>
              <a:rPr lang="en-US" sz="1400" i="1" dirty="0"/>
              <a:t> </a:t>
            </a:r>
            <a:r>
              <a:rPr lang="en-US" sz="1400" i="1" dirty="0" err="1"/>
              <a:t>alınabildiği</a:t>
            </a:r>
            <a:r>
              <a:rPr lang="en-US" sz="1400" i="1" dirty="0"/>
              <a:t>, </a:t>
            </a:r>
            <a:r>
              <a:rPr lang="en-US" sz="1400" i="1" dirty="0" err="1"/>
              <a:t>Dünya’nın</a:t>
            </a:r>
            <a:r>
              <a:rPr lang="en-US" sz="1400" i="1" dirty="0"/>
              <a:t> her </a:t>
            </a:r>
            <a:r>
              <a:rPr lang="en-US" sz="1400" i="1" dirty="0" err="1"/>
              <a:t>yerinden</a:t>
            </a:r>
            <a:r>
              <a:rPr lang="en-US" sz="1400" i="1" dirty="0"/>
              <a:t> </a:t>
            </a:r>
            <a:r>
              <a:rPr lang="en-US" sz="1400" i="1" dirty="0" err="1"/>
              <a:t>uzak</a:t>
            </a:r>
            <a:r>
              <a:rPr lang="en-US" sz="1400" i="1" dirty="0"/>
              <a:t> </a:t>
            </a:r>
            <a:r>
              <a:rPr lang="en-US" sz="1400" i="1" dirty="0" err="1"/>
              <a:t>bağlantı</a:t>
            </a:r>
            <a:r>
              <a:rPr lang="en-US" sz="1400" i="1" dirty="0"/>
              <a:t> </a:t>
            </a:r>
            <a:r>
              <a:rPr lang="en-US" sz="1400" i="1" dirty="0" err="1"/>
              <a:t>ile</a:t>
            </a:r>
            <a:r>
              <a:rPr lang="en-US" sz="1400" i="1" dirty="0"/>
              <a:t> </a:t>
            </a:r>
            <a:r>
              <a:rPr lang="en-US" sz="1400" i="1" dirty="0" err="1"/>
              <a:t>çevrimiçi</a:t>
            </a:r>
            <a:r>
              <a:rPr lang="en-US" sz="1400" i="1" dirty="0"/>
              <a:t> </a:t>
            </a:r>
            <a:r>
              <a:rPr lang="en-US" sz="1400" i="1" dirty="0" err="1"/>
              <a:t>ders</a:t>
            </a:r>
            <a:r>
              <a:rPr lang="en-US" sz="1400" i="1" dirty="0"/>
              <a:t> </a:t>
            </a:r>
            <a:r>
              <a:rPr lang="en-US" sz="1400" i="1" dirty="0" err="1"/>
              <a:t>anlatımı</a:t>
            </a:r>
            <a:r>
              <a:rPr lang="en-US" sz="1400" i="1" dirty="0"/>
              <a:t>, </a:t>
            </a:r>
            <a:r>
              <a:rPr lang="en-US" sz="1400" i="1" dirty="0" err="1"/>
              <a:t>derse</a:t>
            </a:r>
            <a:r>
              <a:rPr lang="en-US" sz="1400" i="1" dirty="0"/>
              <a:t> </a:t>
            </a:r>
            <a:r>
              <a:rPr lang="en-US" sz="1400" i="1" dirty="0" err="1"/>
              <a:t>katılım</a:t>
            </a:r>
            <a:r>
              <a:rPr lang="en-US" sz="1400" i="1" dirty="0"/>
              <a:t> </a:t>
            </a:r>
            <a:r>
              <a:rPr lang="en-US" sz="1400" i="1" dirty="0" err="1"/>
              <a:t>ve</a:t>
            </a:r>
            <a:r>
              <a:rPr lang="en-US" sz="1400" i="1" dirty="0"/>
              <a:t> online </a:t>
            </a:r>
            <a:r>
              <a:rPr lang="en-US" sz="1400" i="1" dirty="0" err="1"/>
              <a:t>toplantıların</a:t>
            </a:r>
            <a:r>
              <a:rPr lang="en-US" sz="1400" i="1" dirty="0"/>
              <a:t> </a:t>
            </a:r>
            <a:r>
              <a:rPr lang="en-US" sz="1400" i="1" dirty="0" err="1"/>
              <a:t>yapılıp</a:t>
            </a:r>
            <a:r>
              <a:rPr lang="en-US" sz="1400" i="1" dirty="0"/>
              <a:t> </a:t>
            </a:r>
            <a:r>
              <a:rPr lang="en-US" sz="1400" i="1" dirty="0" err="1"/>
              <a:t>kayıt</a:t>
            </a:r>
            <a:r>
              <a:rPr lang="en-US" sz="1400" i="1" dirty="0"/>
              <a:t> </a:t>
            </a:r>
            <a:r>
              <a:rPr lang="en-US" sz="1400" i="1" dirty="0" err="1"/>
              <a:t>altına</a:t>
            </a:r>
            <a:r>
              <a:rPr lang="en-US" sz="1400" i="1" dirty="0"/>
              <a:t> </a:t>
            </a:r>
            <a:r>
              <a:rPr lang="en-US" sz="1400" i="1" dirty="0" err="1"/>
              <a:t>alınabildiği</a:t>
            </a:r>
            <a:r>
              <a:rPr lang="en-US" sz="1400" i="1" dirty="0"/>
              <a:t>, </a:t>
            </a:r>
            <a:r>
              <a:rPr lang="en-US" sz="1400" i="1" dirty="0" err="1"/>
              <a:t>tez</a:t>
            </a:r>
            <a:r>
              <a:rPr lang="en-US" sz="1400" i="1" dirty="0"/>
              <a:t> </a:t>
            </a:r>
            <a:r>
              <a:rPr lang="en-US" sz="1400" i="1" dirty="0" err="1"/>
              <a:t>sunumlarının</a:t>
            </a:r>
            <a:r>
              <a:rPr lang="en-US" sz="1400" i="1" dirty="0"/>
              <a:t> </a:t>
            </a:r>
            <a:r>
              <a:rPr lang="en-US" sz="1400" i="1" dirty="0" err="1"/>
              <a:t>başka</a:t>
            </a:r>
            <a:r>
              <a:rPr lang="en-US" sz="1400" i="1" dirty="0"/>
              <a:t> </a:t>
            </a:r>
            <a:r>
              <a:rPr lang="en-US" sz="1400" i="1" dirty="0" err="1"/>
              <a:t>bir</a:t>
            </a:r>
            <a:r>
              <a:rPr lang="en-US" sz="1400" i="1" dirty="0"/>
              <a:t> </a:t>
            </a:r>
            <a:r>
              <a:rPr lang="en-US" sz="1400" i="1" dirty="0" err="1"/>
              <a:t>üniversiteden</a:t>
            </a:r>
            <a:r>
              <a:rPr lang="en-US" sz="1400" i="1" dirty="0"/>
              <a:t> </a:t>
            </a:r>
            <a:r>
              <a:rPr lang="en-US" sz="1400" i="1" dirty="0" err="1"/>
              <a:t>katılması</a:t>
            </a:r>
            <a:r>
              <a:rPr lang="en-US" sz="1400" i="1" dirty="0"/>
              <a:t> </a:t>
            </a:r>
            <a:r>
              <a:rPr lang="en-US" sz="1400" i="1" dirty="0" err="1"/>
              <a:t>gereken</a:t>
            </a:r>
            <a:r>
              <a:rPr lang="en-US" sz="1400" i="1" dirty="0"/>
              <a:t> </a:t>
            </a:r>
            <a:r>
              <a:rPr lang="en-US" sz="1400" i="1" dirty="0" err="1"/>
              <a:t>jüri</a:t>
            </a:r>
            <a:r>
              <a:rPr lang="en-US" sz="1400" i="1" dirty="0"/>
              <a:t> </a:t>
            </a:r>
            <a:r>
              <a:rPr lang="en-US" sz="1400" i="1" dirty="0" err="1"/>
              <a:t>üyelerinin</a:t>
            </a:r>
            <a:r>
              <a:rPr lang="en-US" sz="1400" i="1" dirty="0"/>
              <a:t> </a:t>
            </a:r>
            <a:r>
              <a:rPr lang="en-US" sz="1400" i="1" dirty="0" err="1"/>
              <a:t>uzak</a:t>
            </a:r>
            <a:r>
              <a:rPr lang="en-US" sz="1400" i="1" dirty="0"/>
              <a:t> </a:t>
            </a:r>
            <a:r>
              <a:rPr lang="en-US" sz="1400" i="1" dirty="0" err="1"/>
              <a:t>bağlantı</a:t>
            </a:r>
            <a:r>
              <a:rPr lang="en-US" sz="1400" i="1" dirty="0"/>
              <a:t> </a:t>
            </a:r>
            <a:r>
              <a:rPr lang="en-US" sz="1400" i="1" dirty="0" err="1"/>
              <a:t>ile</a:t>
            </a:r>
            <a:r>
              <a:rPr lang="en-US" sz="1400" i="1" dirty="0"/>
              <a:t> </a:t>
            </a:r>
            <a:r>
              <a:rPr lang="en-US" sz="1400" i="1" dirty="0" err="1"/>
              <a:t>katılarak</a:t>
            </a:r>
            <a:r>
              <a:rPr lang="en-US" sz="1400" i="1" dirty="0"/>
              <a:t> </a:t>
            </a:r>
            <a:r>
              <a:rPr lang="en-US" sz="1400" i="1" dirty="0" err="1"/>
              <a:t>yapılabildiği</a:t>
            </a:r>
            <a:r>
              <a:rPr lang="en-US" sz="1400" i="1" dirty="0"/>
              <a:t> </a:t>
            </a:r>
            <a:r>
              <a:rPr lang="en-US" sz="1400" i="1" dirty="0" err="1"/>
              <a:t>bir</a:t>
            </a:r>
            <a:r>
              <a:rPr lang="en-US" sz="1400" i="1" dirty="0"/>
              <a:t> </a:t>
            </a:r>
            <a:r>
              <a:rPr lang="en-US" sz="1400" i="1" dirty="0" err="1"/>
              <a:t>salondur</a:t>
            </a:r>
            <a:r>
              <a:rPr lang="en-US" sz="1400" i="1" dirty="0"/>
              <a:t>.  </a:t>
            </a:r>
            <a:r>
              <a:rPr lang="en-US" sz="1400" i="1" dirty="0" err="1"/>
              <a:t>Derse</a:t>
            </a:r>
            <a:r>
              <a:rPr lang="en-US" sz="1400" i="1" dirty="0"/>
              <a:t> </a:t>
            </a:r>
            <a:r>
              <a:rPr lang="en-US" sz="1400" i="1" dirty="0" err="1"/>
              <a:t>gelemeyen</a:t>
            </a:r>
            <a:r>
              <a:rPr lang="en-US" sz="1400" i="1" dirty="0"/>
              <a:t> </a:t>
            </a:r>
            <a:r>
              <a:rPr lang="en-US" sz="1400" i="1" dirty="0" err="1"/>
              <a:t>öğrenciler</a:t>
            </a:r>
            <a:r>
              <a:rPr lang="en-US" sz="1400" i="1" dirty="0"/>
              <a:t> </a:t>
            </a:r>
            <a:r>
              <a:rPr lang="en-US" sz="1400" i="1" dirty="0" err="1"/>
              <a:t>için</a:t>
            </a:r>
            <a:r>
              <a:rPr lang="en-US" sz="1400" i="1" dirty="0"/>
              <a:t> online </a:t>
            </a:r>
            <a:r>
              <a:rPr lang="en-US" sz="1400" i="1" dirty="0" err="1"/>
              <a:t>olarak</a:t>
            </a:r>
            <a:r>
              <a:rPr lang="en-US" sz="1400" i="1" dirty="0"/>
              <a:t> </a:t>
            </a:r>
            <a:r>
              <a:rPr lang="en-US" sz="1400" i="1" dirty="0" err="1"/>
              <a:t>derse</a:t>
            </a:r>
            <a:r>
              <a:rPr lang="en-US" sz="1400" i="1" dirty="0"/>
              <a:t> </a:t>
            </a:r>
            <a:r>
              <a:rPr lang="en-US" sz="1400" i="1" dirty="0" err="1"/>
              <a:t>katılma</a:t>
            </a:r>
            <a:r>
              <a:rPr lang="en-US" sz="1400" i="1" dirty="0"/>
              <a:t> </a:t>
            </a:r>
            <a:r>
              <a:rPr lang="en-US" sz="1400" i="1" dirty="0" err="1"/>
              <a:t>imkanı</a:t>
            </a:r>
            <a:r>
              <a:rPr lang="en-US" sz="1400" i="1" dirty="0"/>
              <a:t> 10000 </a:t>
            </a:r>
            <a:r>
              <a:rPr lang="en-US" sz="1400" i="1" dirty="0" err="1"/>
              <a:t>kişiye</a:t>
            </a:r>
            <a:r>
              <a:rPr lang="en-US" sz="1400" i="1" dirty="0"/>
              <a:t> </a:t>
            </a:r>
            <a:r>
              <a:rPr lang="en-US" sz="1400" i="1" dirty="0" err="1"/>
              <a:t>kadar</a:t>
            </a:r>
            <a:r>
              <a:rPr lang="en-US" sz="1400" i="1" dirty="0"/>
              <a:t> </a:t>
            </a:r>
            <a:r>
              <a:rPr lang="en-US" sz="1400" i="1" dirty="0" err="1"/>
              <a:t>sağlanabilmektedir</a:t>
            </a:r>
            <a:r>
              <a:rPr lang="en-US" sz="1400" i="1" dirty="0"/>
              <a:t>. </a:t>
            </a:r>
            <a:r>
              <a:rPr lang="en-US" sz="1400" i="1" dirty="0" err="1"/>
              <a:t>Ayrıca</a:t>
            </a:r>
            <a:r>
              <a:rPr lang="en-US" sz="1400" i="1" dirty="0"/>
              <a:t> online </a:t>
            </a:r>
            <a:r>
              <a:rPr lang="en-US" sz="1400" i="1" dirty="0" err="1"/>
              <a:t>olarak</a:t>
            </a:r>
            <a:r>
              <a:rPr lang="en-US" sz="1400" i="1" dirty="0"/>
              <a:t> </a:t>
            </a:r>
            <a:r>
              <a:rPr lang="en-US" sz="1400" i="1" dirty="0" err="1"/>
              <a:t>işlenen</a:t>
            </a:r>
            <a:r>
              <a:rPr lang="en-US" sz="1400" i="1" dirty="0"/>
              <a:t> </a:t>
            </a:r>
            <a:r>
              <a:rPr lang="en-US" sz="1400" i="1" dirty="0" err="1"/>
              <a:t>derslerin</a:t>
            </a:r>
            <a:r>
              <a:rPr lang="en-US" sz="1400" i="1" dirty="0"/>
              <a:t> </a:t>
            </a:r>
            <a:r>
              <a:rPr lang="en-US" sz="1400" i="1" dirty="0" err="1"/>
              <a:t>videoları</a:t>
            </a:r>
            <a:r>
              <a:rPr lang="en-US" sz="1400" i="1" dirty="0"/>
              <a:t> </a:t>
            </a:r>
            <a:r>
              <a:rPr lang="en-US" sz="1400" i="1" dirty="0" err="1"/>
              <a:t>Pamukkale</a:t>
            </a:r>
            <a:r>
              <a:rPr lang="en-US" sz="1400" i="1" dirty="0"/>
              <a:t> </a:t>
            </a:r>
            <a:r>
              <a:rPr lang="en-US" sz="1400" i="1" dirty="0" err="1"/>
              <a:t>Üniversitesi</a:t>
            </a:r>
            <a:r>
              <a:rPr lang="en-US" sz="1400" i="1" dirty="0"/>
              <a:t> video </a:t>
            </a:r>
            <a:r>
              <a:rPr lang="en-US" sz="1400" i="1" dirty="0" err="1"/>
              <a:t>platformunda</a:t>
            </a:r>
            <a:r>
              <a:rPr lang="en-US" sz="1400" i="1" dirty="0"/>
              <a:t> (</a:t>
            </a:r>
            <a:r>
              <a:rPr lang="en-US" sz="1400" i="1" u="sng" dirty="0">
                <a:hlinkClick r:id="rId3"/>
              </a:rPr>
              <a:t>http://pautube.pau.edu.tr</a:t>
            </a:r>
            <a:r>
              <a:rPr lang="en-US" sz="1400" i="1" dirty="0"/>
              <a:t>) </a:t>
            </a:r>
            <a:r>
              <a:rPr lang="en-US" sz="1400" i="1" dirty="0" err="1"/>
              <a:t>paylaşıma</a:t>
            </a:r>
            <a:r>
              <a:rPr lang="en-US" sz="1400" i="1" dirty="0"/>
              <a:t> </a:t>
            </a:r>
            <a:r>
              <a:rPr lang="en-US" sz="1400" i="1" dirty="0" err="1"/>
              <a:t>açılarak</a:t>
            </a:r>
            <a:r>
              <a:rPr lang="en-US" sz="1400" i="1" dirty="0"/>
              <a:t> </a:t>
            </a:r>
            <a:r>
              <a:rPr lang="en-US" sz="1400" i="1" dirty="0" err="1"/>
              <a:t>derslere</a:t>
            </a:r>
            <a:r>
              <a:rPr lang="en-US" sz="1400" i="1" dirty="0"/>
              <a:t> her zaman </a:t>
            </a:r>
            <a:r>
              <a:rPr lang="en-US" sz="1400" i="1" dirty="0" err="1"/>
              <a:t>erişim</a:t>
            </a:r>
            <a:r>
              <a:rPr lang="en-US" sz="1400" i="1" dirty="0"/>
              <a:t> </a:t>
            </a:r>
            <a:r>
              <a:rPr lang="en-US" sz="1400" i="1" dirty="0" err="1"/>
              <a:t>imkanı</a:t>
            </a:r>
            <a:r>
              <a:rPr lang="en-US" sz="1400" i="1" dirty="0"/>
              <a:t> </a:t>
            </a:r>
            <a:r>
              <a:rPr lang="en-US" sz="1400" i="1" dirty="0" err="1"/>
              <a:t>sunulmaktadır</a:t>
            </a:r>
            <a:r>
              <a:rPr lang="en-US" sz="1400" i="1" dirty="0"/>
              <a:t>.</a:t>
            </a:r>
            <a:endParaRPr lang="tr-TR" sz="1400" i="1" dirty="0"/>
          </a:p>
          <a:p>
            <a:pPr algn="just"/>
            <a:endParaRPr lang="tr-TR" sz="1400" i="1" dirty="0"/>
          </a:p>
          <a:p>
            <a:pPr algn="just"/>
            <a:r>
              <a:rPr lang="en-US" sz="1400" i="1" dirty="0"/>
              <a:t>Bu </a:t>
            </a:r>
            <a:r>
              <a:rPr lang="en-US" sz="1400" i="1" dirty="0" err="1"/>
              <a:t>salonda</a:t>
            </a:r>
            <a:r>
              <a:rPr lang="en-US" sz="1400" i="1" dirty="0"/>
              <a:t> </a:t>
            </a:r>
            <a:r>
              <a:rPr lang="en-US" sz="1400" i="1" dirty="0" err="1"/>
              <a:t>ses</a:t>
            </a:r>
            <a:r>
              <a:rPr lang="en-US" sz="1400" i="1" dirty="0"/>
              <a:t> </a:t>
            </a:r>
            <a:r>
              <a:rPr lang="en-US" sz="1400" i="1" dirty="0" err="1"/>
              <a:t>sistemi</a:t>
            </a:r>
            <a:r>
              <a:rPr lang="en-US" sz="1400" i="1" dirty="0"/>
              <a:t>, led </a:t>
            </a:r>
            <a:r>
              <a:rPr lang="en-US" sz="1400" i="1" dirty="0" err="1"/>
              <a:t>ekran</a:t>
            </a:r>
            <a:r>
              <a:rPr lang="en-US" sz="1400" i="1" dirty="0"/>
              <a:t>, </a:t>
            </a:r>
            <a:r>
              <a:rPr lang="en-US" sz="1400" i="1" dirty="0" err="1"/>
              <a:t>ders</a:t>
            </a:r>
            <a:r>
              <a:rPr lang="en-US" sz="1400" i="1" dirty="0"/>
              <a:t> </a:t>
            </a:r>
            <a:r>
              <a:rPr lang="en-US" sz="1400" i="1" dirty="0" err="1"/>
              <a:t>anlatımının</a:t>
            </a:r>
            <a:r>
              <a:rPr lang="en-US" sz="1400" i="1" dirty="0"/>
              <a:t> </a:t>
            </a:r>
            <a:r>
              <a:rPr lang="en-US" sz="1400" i="1" dirty="0" err="1"/>
              <a:t>yapıldığı</a:t>
            </a:r>
            <a:r>
              <a:rPr lang="en-US" sz="1400" i="1" dirty="0"/>
              <a:t> </a:t>
            </a:r>
            <a:r>
              <a:rPr lang="en-US" sz="1400" i="1" dirty="0" err="1"/>
              <a:t>dokunmatik</a:t>
            </a:r>
            <a:r>
              <a:rPr lang="en-US" sz="1400" i="1" dirty="0"/>
              <a:t> </a:t>
            </a:r>
            <a:r>
              <a:rPr lang="en-US" sz="1400" i="1" dirty="0" err="1"/>
              <a:t>tabletler</a:t>
            </a:r>
            <a:r>
              <a:rPr lang="en-US" sz="1400" i="1" dirty="0"/>
              <a:t> </a:t>
            </a:r>
            <a:r>
              <a:rPr lang="en-US" sz="1400" i="1" dirty="0" err="1"/>
              <a:t>ve</a:t>
            </a:r>
            <a:r>
              <a:rPr lang="en-US" sz="1400" i="1" dirty="0"/>
              <a:t> </a:t>
            </a:r>
            <a:r>
              <a:rPr lang="en-US" sz="1400" i="1" dirty="0" err="1"/>
              <a:t>elektronik</a:t>
            </a:r>
            <a:r>
              <a:rPr lang="en-US" sz="1400" i="1" dirty="0"/>
              <a:t> </a:t>
            </a:r>
            <a:r>
              <a:rPr lang="en-US" sz="1400" i="1" dirty="0" err="1"/>
              <a:t>kalem</a:t>
            </a:r>
            <a:r>
              <a:rPr lang="en-US" sz="1400" i="1" dirty="0"/>
              <a:t> </a:t>
            </a:r>
            <a:r>
              <a:rPr lang="en-US" sz="1400" i="1" dirty="0" err="1"/>
              <a:t>kullanılmaktadır</a:t>
            </a:r>
            <a:r>
              <a:rPr lang="en-US" sz="1400" i="1" dirty="0"/>
              <a:t>. 58 </a:t>
            </a:r>
            <a:r>
              <a:rPr lang="en-US" sz="1400" i="1" dirty="0" err="1"/>
              <a:t>kişilik</a:t>
            </a:r>
            <a:r>
              <a:rPr lang="en-US" sz="1400" i="1" dirty="0"/>
              <a:t> </a:t>
            </a:r>
            <a:r>
              <a:rPr lang="en-US" sz="1400" i="1" dirty="0" err="1"/>
              <a:t>oturma</a:t>
            </a:r>
            <a:r>
              <a:rPr lang="en-US" sz="1400" i="1" dirty="0"/>
              <a:t> </a:t>
            </a:r>
            <a:r>
              <a:rPr lang="en-US" sz="1400" i="1" dirty="0" err="1"/>
              <a:t>grubu</a:t>
            </a:r>
            <a:r>
              <a:rPr lang="en-US" sz="1400" i="1" dirty="0"/>
              <a:t> </a:t>
            </a:r>
            <a:r>
              <a:rPr lang="en-US" sz="1400" i="1" dirty="0" err="1"/>
              <a:t>ve</a:t>
            </a:r>
            <a:r>
              <a:rPr lang="en-US" sz="1400" i="1" dirty="0"/>
              <a:t> </a:t>
            </a:r>
            <a:r>
              <a:rPr lang="en-US" sz="1400" i="1" dirty="0" err="1"/>
              <a:t>altı</a:t>
            </a:r>
            <a:r>
              <a:rPr lang="en-US" sz="1400" i="1" dirty="0"/>
              <a:t> </a:t>
            </a:r>
            <a:r>
              <a:rPr lang="en-US" sz="1400" i="1" dirty="0" err="1"/>
              <a:t>kişilik</a:t>
            </a:r>
            <a:r>
              <a:rPr lang="en-US" sz="1400" i="1" dirty="0"/>
              <a:t> oval </a:t>
            </a:r>
            <a:r>
              <a:rPr lang="en-US" sz="1400" i="1" dirty="0" err="1"/>
              <a:t>toplantı</a:t>
            </a:r>
            <a:r>
              <a:rPr lang="en-US" sz="1400" i="1" dirty="0"/>
              <a:t> </a:t>
            </a:r>
            <a:r>
              <a:rPr lang="en-US" sz="1400" i="1" dirty="0" err="1"/>
              <a:t>masasının</a:t>
            </a:r>
            <a:r>
              <a:rPr lang="en-US" sz="1400" i="1" dirty="0"/>
              <a:t> </a:t>
            </a:r>
            <a:r>
              <a:rPr lang="en-US" sz="1400" i="1" dirty="0" err="1"/>
              <a:t>yer</a:t>
            </a:r>
            <a:r>
              <a:rPr lang="en-US" sz="1400" i="1" dirty="0"/>
              <a:t> </a:t>
            </a:r>
            <a:r>
              <a:rPr lang="en-US" sz="1400" i="1" dirty="0" err="1"/>
              <a:t>aldığı</a:t>
            </a:r>
            <a:r>
              <a:rPr lang="en-US" sz="1400" i="1" dirty="0"/>
              <a:t> salon </a:t>
            </a:r>
            <a:r>
              <a:rPr lang="en-US" sz="1400" i="1" dirty="0" err="1"/>
              <a:t>ses</a:t>
            </a:r>
            <a:r>
              <a:rPr lang="en-US" sz="1400" i="1" dirty="0"/>
              <a:t> </a:t>
            </a:r>
            <a:r>
              <a:rPr lang="en-US" sz="1400" i="1" dirty="0" err="1"/>
              <a:t>ve</a:t>
            </a:r>
            <a:r>
              <a:rPr lang="en-US" sz="1400" i="1" dirty="0"/>
              <a:t> </a:t>
            </a:r>
            <a:r>
              <a:rPr lang="en-US" sz="1400" i="1" dirty="0" err="1"/>
              <a:t>görüntü</a:t>
            </a:r>
            <a:r>
              <a:rPr lang="en-US" sz="1400" i="1" dirty="0"/>
              <a:t> alma </a:t>
            </a:r>
            <a:r>
              <a:rPr lang="en-US" sz="1400" i="1" dirty="0" err="1"/>
              <a:t>kalitesi</a:t>
            </a:r>
            <a:r>
              <a:rPr lang="en-US" sz="1400" i="1" dirty="0"/>
              <a:t> </a:t>
            </a:r>
            <a:r>
              <a:rPr lang="en-US" sz="1400" i="1" dirty="0" err="1"/>
              <a:t>amacıyla</a:t>
            </a:r>
            <a:r>
              <a:rPr lang="en-US" sz="1400" i="1" dirty="0"/>
              <a:t> </a:t>
            </a:r>
            <a:r>
              <a:rPr lang="en-US" sz="1400" i="1" dirty="0" err="1"/>
              <a:t>basamaklı</a:t>
            </a:r>
            <a:r>
              <a:rPr lang="en-US" sz="1400" i="1" dirty="0"/>
              <a:t> </a:t>
            </a:r>
            <a:r>
              <a:rPr lang="en-US" sz="1400" i="1" dirty="0" err="1"/>
              <a:t>şekilde</a:t>
            </a:r>
            <a:r>
              <a:rPr lang="en-US" sz="1400" i="1" dirty="0"/>
              <a:t> </a:t>
            </a:r>
            <a:r>
              <a:rPr lang="en-US" sz="1400" i="1" dirty="0" err="1"/>
              <a:t>olup</a:t>
            </a:r>
            <a:r>
              <a:rPr lang="en-US" sz="1400" i="1" dirty="0"/>
              <a:t> </a:t>
            </a:r>
            <a:r>
              <a:rPr lang="en-US" sz="1400" i="1" dirty="0" err="1"/>
              <a:t>oturma</a:t>
            </a:r>
            <a:r>
              <a:rPr lang="en-US" sz="1400" i="1" dirty="0"/>
              <a:t> </a:t>
            </a:r>
            <a:r>
              <a:rPr lang="en-US" sz="1400" i="1" dirty="0" err="1"/>
              <a:t>grubunda</a:t>
            </a:r>
            <a:r>
              <a:rPr lang="en-US" sz="1400" i="1" dirty="0"/>
              <a:t> </a:t>
            </a:r>
            <a:r>
              <a:rPr lang="en-US" sz="1400" i="1" dirty="0" err="1"/>
              <a:t>kolçaklı</a:t>
            </a:r>
            <a:r>
              <a:rPr lang="en-US" sz="1400" i="1" dirty="0"/>
              <a:t> </a:t>
            </a:r>
            <a:r>
              <a:rPr lang="en-US" sz="1400" i="1" dirty="0" err="1"/>
              <a:t>katlanıp</a:t>
            </a:r>
            <a:r>
              <a:rPr lang="en-US" sz="1400" i="1" dirty="0"/>
              <a:t> </a:t>
            </a:r>
            <a:r>
              <a:rPr lang="en-US" sz="1400" i="1" dirty="0" err="1"/>
              <a:t>kapatılabilen</a:t>
            </a:r>
            <a:r>
              <a:rPr lang="en-US" sz="1400" i="1" dirty="0"/>
              <a:t> not alma </a:t>
            </a:r>
            <a:r>
              <a:rPr lang="en-US" sz="1400" i="1" dirty="0" err="1"/>
              <a:t>sehpası</a:t>
            </a:r>
            <a:r>
              <a:rPr lang="en-US" sz="1400" i="1" dirty="0"/>
              <a:t> </a:t>
            </a:r>
            <a:r>
              <a:rPr lang="en-US" sz="1400" i="1" dirty="0" err="1"/>
              <a:t>ile</a:t>
            </a:r>
            <a:r>
              <a:rPr lang="en-US" sz="1400" i="1" dirty="0"/>
              <a:t> </a:t>
            </a:r>
            <a:r>
              <a:rPr lang="en-US" sz="1400" i="1" dirty="0" err="1"/>
              <a:t>ders</a:t>
            </a:r>
            <a:r>
              <a:rPr lang="en-US" sz="1400" i="1" dirty="0"/>
              <a:t> </a:t>
            </a:r>
            <a:r>
              <a:rPr lang="en-US" sz="1400" i="1" dirty="0" err="1"/>
              <a:t>anlatımları</a:t>
            </a:r>
            <a:r>
              <a:rPr lang="en-US" sz="1400" i="1" dirty="0"/>
              <a:t> </a:t>
            </a:r>
            <a:r>
              <a:rPr lang="en-US" sz="1400" i="1" dirty="0" err="1"/>
              <a:t>ve</a:t>
            </a:r>
            <a:r>
              <a:rPr lang="en-US" sz="1400" i="1" dirty="0"/>
              <a:t> </a:t>
            </a:r>
            <a:r>
              <a:rPr lang="en-US" sz="1400" i="1" dirty="0" err="1"/>
              <a:t>toplantılara</a:t>
            </a:r>
            <a:r>
              <a:rPr lang="en-US" sz="1400" i="1" dirty="0"/>
              <a:t> </a:t>
            </a:r>
            <a:r>
              <a:rPr lang="en-US" sz="1400" i="1" dirty="0" err="1"/>
              <a:t>uygun</a:t>
            </a:r>
            <a:r>
              <a:rPr lang="en-US" sz="1400" i="1" dirty="0"/>
              <a:t> </a:t>
            </a:r>
            <a:r>
              <a:rPr lang="en-US" sz="1400" i="1" dirty="0" err="1"/>
              <a:t>olacak</a:t>
            </a:r>
            <a:r>
              <a:rPr lang="en-US" sz="1400" i="1" dirty="0"/>
              <a:t> </a:t>
            </a:r>
            <a:r>
              <a:rPr lang="en-US" sz="1400" i="1" dirty="0" err="1"/>
              <a:t>şekilde</a:t>
            </a:r>
            <a:r>
              <a:rPr lang="en-US" sz="1400" i="1" dirty="0"/>
              <a:t> </a:t>
            </a:r>
            <a:r>
              <a:rPr lang="en-US" sz="1400" i="1" dirty="0" err="1"/>
              <a:t>tasarlanmıştır</a:t>
            </a:r>
            <a:endParaRPr lang="tr-TR" sz="1400" dirty="0"/>
          </a:p>
        </p:txBody>
      </p:sp>
      <p:sp>
        <p:nvSpPr>
          <p:cNvPr id="3" name="Dikdörtgen 2"/>
          <p:cNvSpPr/>
          <p:nvPr/>
        </p:nvSpPr>
        <p:spPr>
          <a:xfrm>
            <a:off x="1344266" y="404664"/>
            <a:ext cx="5184576" cy="369332"/>
          </a:xfrm>
          <a:prstGeom prst="rect">
            <a:avLst/>
          </a:prstGeom>
        </p:spPr>
        <p:txBody>
          <a:bodyPr wrap="square">
            <a:spAutoFit/>
          </a:bodyPr>
          <a:lstStyle/>
          <a:p>
            <a:r>
              <a:rPr lang="tr-TR" dirty="0"/>
              <a:t>Dijital Teknoloji Merkezi</a:t>
            </a:r>
          </a:p>
        </p:txBody>
      </p:sp>
      <p:pic>
        <p:nvPicPr>
          <p:cNvPr id="5" name="Picture 1"/>
          <p:cNvPicPr/>
          <p:nvPr/>
        </p:nvPicPr>
        <p:blipFill>
          <a:blip r:embed="rId4"/>
          <a:stretch>
            <a:fillRect/>
          </a:stretch>
        </p:blipFill>
        <p:spPr>
          <a:xfrm>
            <a:off x="3052986" y="4077072"/>
            <a:ext cx="5943600" cy="2690495"/>
          </a:xfrm>
          <a:prstGeom prst="rect">
            <a:avLst/>
          </a:prstGeom>
        </p:spPr>
      </p:pic>
      <p:sp>
        <p:nvSpPr>
          <p:cNvPr id="2" name="Metin kutusu 1"/>
          <p:cNvSpPr txBox="1"/>
          <p:nvPr/>
        </p:nvSpPr>
        <p:spPr>
          <a:xfrm>
            <a:off x="3072458" y="5877272"/>
            <a:ext cx="184731" cy="369332"/>
          </a:xfrm>
          <a:prstGeom prst="rect">
            <a:avLst/>
          </a:prstGeom>
          <a:noFill/>
        </p:spPr>
        <p:txBody>
          <a:bodyPr wrap="none" rtlCol="0">
            <a:spAutoFit/>
          </a:bodyPr>
          <a:lstStyle/>
          <a:p>
            <a:endParaRPr lang="tr-TR" dirty="0"/>
          </a:p>
        </p:txBody>
      </p:sp>
      <p:sp>
        <p:nvSpPr>
          <p:cNvPr id="9" name="Dikdörtgen 8"/>
          <p:cNvSpPr/>
          <p:nvPr/>
        </p:nvSpPr>
        <p:spPr>
          <a:xfrm>
            <a:off x="1344266" y="886509"/>
            <a:ext cx="5184576" cy="369332"/>
          </a:xfrm>
          <a:prstGeom prst="rect">
            <a:avLst/>
          </a:prstGeom>
        </p:spPr>
        <p:txBody>
          <a:bodyPr wrap="square">
            <a:spAutoFit/>
          </a:bodyPr>
          <a:lstStyle/>
          <a:p>
            <a:r>
              <a:rPr lang="tr-TR" dirty="0"/>
              <a:t>A- </a:t>
            </a:r>
            <a:r>
              <a:rPr lang="tr-TR" dirty="0" err="1"/>
              <a:t>Laodikya</a:t>
            </a:r>
            <a:r>
              <a:rPr lang="tr-TR" dirty="0"/>
              <a:t> İnteraktif Eğitim Salonu</a:t>
            </a:r>
          </a:p>
        </p:txBody>
      </p:sp>
    </p:spTree>
    <p:extLst>
      <p:ext uri="{BB962C8B-B14F-4D97-AF65-F5344CB8AC3E}">
        <p14:creationId xmlns:p14="http://schemas.microsoft.com/office/powerpoint/2010/main" val="4160967524"/>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344266" y="404664"/>
            <a:ext cx="5184576" cy="369332"/>
          </a:xfrm>
          <a:prstGeom prst="rect">
            <a:avLst/>
          </a:prstGeom>
        </p:spPr>
        <p:txBody>
          <a:bodyPr wrap="square">
            <a:spAutoFit/>
          </a:bodyPr>
          <a:lstStyle/>
          <a:p>
            <a:r>
              <a:rPr lang="tr-TR" dirty="0"/>
              <a:t>Dijital Teknoloji Merkezi</a:t>
            </a:r>
          </a:p>
        </p:txBody>
      </p:sp>
      <p:pic>
        <p:nvPicPr>
          <p:cNvPr id="6"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4746" y="1772816"/>
            <a:ext cx="5943600" cy="3343275"/>
          </a:xfrm>
          <a:prstGeom prst="rect">
            <a:avLst/>
          </a:prstGeom>
          <a:noFill/>
          <a:ln>
            <a:noFill/>
          </a:ln>
        </p:spPr>
      </p:pic>
      <p:sp>
        <p:nvSpPr>
          <p:cNvPr id="2" name="Metin kutusu 1"/>
          <p:cNvSpPr txBox="1"/>
          <p:nvPr/>
        </p:nvSpPr>
        <p:spPr>
          <a:xfrm>
            <a:off x="3072458" y="5877272"/>
            <a:ext cx="184731" cy="369332"/>
          </a:xfrm>
          <a:prstGeom prst="rect">
            <a:avLst/>
          </a:prstGeom>
          <a:noFill/>
        </p:spPr>
        <p:txBody>
          <a:bodyPr wrap="none" rtlCol="0">
            <a:spAutoFit/>
          </a:bodyPr>
          <a:lstStyle/>
          <a:p>
            <a:endParaRPr lang="tr-TR" dirty="0"/>
          </a:p>
        </p:txBody>
      </p:sp>
      <p:sp>
        <p:nvSpPr>
          <p:cNvPr id="8" name="Text Box 2"/>
          <p:cNvSpPr txBox="1">
            <a:spLocks noChangeArrowheads="1"/>
          </p:cNvSpPr>
          <p:nvPr/>
        </p:nvSpPr>
        <p:spPr bwMode="auto">
          <a:xfrm>
            <a:off x="1056234" y="1368354"/>
            <a:ext cx="4464496" cy="4364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a:r>
              <a:rPr lang="en-US" sz="1600" i="1" dirty="0"/>
              <a:t>. </a:t>
            </a:r>
            <a:endParaRPr lang="tr-TR" sz="1600" dirty="0"/>
          </a:p>
          <a:p>
            <a:pPr algn="just"/>
            <a:r>
              <a:rPr lang="tr-TR" sz="1600" i="1" dirty="0"/>
              <a:t>A</a:t>
            </a:r>
            <a:r>
              <a:rPr lang="en-US" sz="1600" i="1" dirty="0" err="1"/>
              <a:t>ynı</a:t>
            </a:r>
            <a:r>
              <a:rPr lang="en-US" sz="1600" i="1" dirty="0"/>
              <a:t> </a:t>
            </a:r>
            <a:r>
              <a:rPr lang="en-US" sz="1600" i="1" dirty="0" err="1"/>
              <a:t>amaçlar</a:t>
            </a:r>
            <a:r>
              <a:rPr lang="en-US" sz="1600" i="1" dirty="0"/>
              <a:t> </a:t>
            </a:r>
            <a:r>
              <a:rPr lang="en-US" sz="1600" i="1" dirty="0" err="1"/>
              <a:t>doğrultusunda</a:t>
            </a:r>
            <a:r>
              <a:rPr lang="en-US" sz="1600" i="1" dirty="0"/>
              <a:t> </a:t>
            </a:r>
            <a:r>
              <a:rPr lang="en-US" sz="1600" i="1" dirty="0" err="1"/>
              <a:t>kullanılabilen</a:t>
            </a:r>
            <a:r>
              <a:rPr lang="en-US" sz="1600" i="1" dirty="0"/>
              <a:t> </a:t>
            </a:r>
            <a:r>
              <a:rPr lang="en-US" sz="1600" i="1" dirty="0" err="1"/>
              <a:t>ancak</a:t>
            </a:r>
            <a:r>
              <a:rPr lang="en-US" sz="1600" i="1" dirty="0"/>
              <a:t> </a:t>
            </a:r>
            <a:r>
              <a:rPr lang="en-US" sz="1600" i="1" dirty="0" err="1"/>
              <a:t>daha</a:t>
            </a:r>
            <a:r>
              <a:rPr lang="en-US" sz="1600" i="1" dirty="0"/>
              <a:t> </a:t>
            </a:r>
            <a:r>
              <a:rPr lang="en-US" sz="1600" i="1" dirty="0" err="1"/>
              <a:t>çok</a:t>
            </a:r>
            <a:r>
              <a:rPr lang="en-US" sz="1600" i="1" dirty="0"/>
              <a:t> </a:t>
            </a:r>
            <a:r>
              <a:rPr lang="en-US" sz="1600" i="1" dirty="0" err="1"/>
              <a:t>tez</a:t>
            </a:r>
            <a:r>
              <a:rPr lang="en-US" sz="1600" i="1" dirty="0"/>
              <a:t> </a:t>
            </a:r>
            <a:r>
              <a:rPr lang="en-US" sz="1600" i="1" dirty="0" err="1"/>
              <a:t>sunumlarında</a:t>
            </a:r>
            <a:r>
              <a:rPr lang="en-US" sz="1600" i="1" dirty="0"/>
              <a:t> </a:t>
            </a:r>
            <a:r>
              <a:rPr lang="en-US" sz="1600" i="1" dirty="0" err="1"/>
              <a:t>kullanılmaya</a:t>
            </a:r>
            <a:r>
              <a:rPr lang="en-US" sz="1600" i="1" dirty="0"/>
              <a:t> </a:t>
            </a:r>
            <a:r>
              <a:rPr lang="en-US" sz="1600" i="1" dirty="0" err="1"/>
              <a:t>uygun</a:t>
            </a:r>
            <a:r>
              <a:rPr lang="en-US" sz="1600" i="1" dirty="0"/>
              <a:t> </a:t>
            </a:r>
            <a:r>
              <a:rPr lang="en-US" sz="1600" i="1" dirty="0" err="1"/>
              <a:t>şekilde</a:t>
            </a:r>
            <a:r>
              <a:rPr lang="en-US" sz="1600" i="1" dirty="0"/>
              <a:t> </a:t>
            </a:r>
            <a:r>
              <a:rPr lang="en-US" sz="1600" i="1" dirty="0" err="1"/>
              <a:t>düzenlenmiş</a:t>
            </a:r>
            <a:r>
              <a:rPr lang="en-US" sz="1600" i="1" dirty="0"/>
              <a:t> </a:t>
            </a:r>
            <a:r>
              <a:rPr lang="en-US" sz="1600" i="1" dirty="0" err="1"/>
              <a:t>olan</a:t>
            </a:r>
            <a:r>
              <a:rPr lang="en-US" sz="1600" i="1" dirty="0"/>
              <a:t> </a:t>
            </a:r>
            <a:r>
              <a:rPr lang="en-US" sz="1600" i="1" dirty="0" err="1"/>
              <a:t>Tripolis</a:t>
            </a:r>
            <a:r>
              <a:rPr lang="en-US" sz="1600" i="1" dirty="0"/>
              <a:t> </a:t>
            </a:r>
            <a:r>
              <a:rPr lang="en-US" sz="1600" i="1" dirty="0" err="1"/>
              <a:t>interaktif</a:t>
            </a:r>
            <a:r>
              <a:rPr lang="en-US" sz="1600" i="1" dirty="0"/>
              <a:t> </a:t>
            </a:r>
            <a:r>
              <a:rPr lang="en-US" sz="1600" i="1" dirty="0" err="1"/>
              <a:t>Salonu</a:t>
            </a:r>
            <a:r>
              <a:rPr lang="en-US" sz="1600" i="1" dirty="0"/>
              <a:t> da Digital </a:t>
            </a:r>
            <a:r>
              <a:rPr lang="en-US" sz="1600" i="1" dirty="0" err="1"/>
              <a:t>Teknoloji</a:t>
            </a:r>
            <a:r>
              <a:rPr lang="en-US" sz="1600" i="1" dirty="0"/>
              <a:t> </a:t>
            </a:r>
            <a:r>
              <a:rPr lang="en-US" sz="1600" i="1" dirty="0" err="1"/>
              <a:t>Merkezi</a:t>
            </a:r>
            <a:r>
              <a:rPr lang="en-US" sz="1600" i="1" dirty="0"/>
              <a:t> </a:t>
            </a:r>
            <a:r>
              <a:rPr lang="en-US" sz="1600" i="1" dirty="0" err="1"/>
              <a:t>içerisinde</a:t>
            </a:r>
            <a:r>
              <a:rPr lang="en-US" sz="1600" i="1" dirty="0"/>
              <a:t> </a:t>
            </a:r>
            <a:r>
              <a:rPr lang="en-US" sz="1600" i="1" dirty="0" err="1"/>
              <a:t>bulunmakta</a:t>
            </a:r>
            <a:r>
              <a:rPr lang="en-US" sz="1600" i="1" dirty="0"/>
              <a:t> </a:t>
            </a:r>
            <a:r>
              <a:rPr lang="en-US" sz="1600" i="1" dirty="0" err="1"/>
              <a:t>olup</a:t>
            </a:r>
            <a:r>
              <a:rPr lang="en-US" sz="1600" i="1" dirty="0"/>
              <a:t> U </a:t>
            </a:r>
            <a:r>
              <a:rPr lang="en-US" sz="1600" i="1" dirty="0" err="1"/>
              <a:t>şeklindeki</a:t>
            </a:r>
            <a:r>
              <a:rPr lang="en-US" sz="1600" i="1" dirty="0"/>
              <a:t> </a:t>
            </a:r>
            <a:r>
              <a:rPr lang="en-US" sz="1600" i="1" dirty="0" err="1"/>
              <a:t>jüri</a:t>
            </a:r>
            <a:r>
              <a:rPr lang="en-US" sz="1600" i="1" dirty="0"/>
              <a:t> </a:t>
            </a:r>
            <a:r>
              <a:rPr lang="en-US" sz="1600" i="1" dirty="0" err="1"/>
              <a:t>masası</a:t>
            </a:r>
            <a:r>
              <a:rPr lang="en-US" sz="1600" i="1" dirty="0"/>
              <a:t>, </a:t>
            </a:r>
            <a:r>
              <a:rPr lang="en-US" sz="1600" i="1" dirty="0" err="1"/>
              <a:t>sunum</a:t>
            </a:r>
            <a:r>
              <a:rPr lang="en-US" sz="1600" i="1" dirty="0"/>
              <a:t> </a:t>
            </a:r>
            <a:r>
              <a:rPr lang="en-US" sz="1600" i="1" dirty="0" err="1"/>
              <a:t>masası</a:t>
            </a:r>
            <a:r>
              <a:rPr lang="en-US" sz="1600" i="1" dirty="0"/>
              <a:t> </a:t>
            </a:r>
            <a:r>
              <a:rPr lang="en-US" sz="1600" i="1" dirty="0" err="1"/>
              <a:t>ve</a:t>
            </a:r>
            <a:r>
              <a:rPr lang="en-US" sz="1600" i="1" dirty="0"/>
              <a:t> </a:t>
            </a:r>
            <a:r>
              <a:rPr lang="en-US" sz="1600" i="1" dirty="0" err="1"/>
              <a:t>izleyici</a:t>
            </a:r>
            <a:r>
              <a:rPr lang="en-US" sz="1600" i="1" dirty="0"/>
              <a:t> </a:t>
            </a:r>
            <a:r>
              <a:rPr lang="en-US" sz="1600" i="1" dirty="0" err="1"/>
              <a:t>masasından</a:t>
            </a:r>
            <a:r>
              <a:rPr lang="en-US" sz="1600" i="1" dirty="0"/>
              <a:t> </a:t>
            </a:r>
            <a:r>
              <a:rPr lang="en-US" sz="1600" i="1" dirty="0" err="1"/>
              <a:t>oluşan</a:t>
            </a:r>
            <a:r>
              <a:rPr lang="en-US" sz="1600" i="1" dirty="0"/>
              <a:t> 15 </a:t>
            </a:r>
            <a:r>
              <a:rPr lang="en-US" sz="1600" i="1" dirty="0" err="1"/>
              <a:t>kişilik</a:t>
            </a:r>
            <a:r>
              <a:rPr lang="en-US" sz="1600" i="1" dirty="0"/>
              <a:t> </a:t>
            </a:r>
            <a:r>
              <a:rPr lang="en-US" sz="1600" i="1" dirty="0" err="1"/>
              <a:t>kapasitesi</a:t>
            </a:r>
            <a:r>
              <a:rPr lang="en-US" sz="1600" i="1" dirty="0"/>
              <a:t> </a:t>
            </a:r>
            <a:r>
              <a:rPr lang="en-US" sz="1600" i="1" dirty="0" err="1"/>
              <a:t>ile</a:t>
            </a:r>
            <a:r>
              <a:rPr lang="en-US" sz="1600" i="1" dirty="0"/>
              <a:t> </a:t>
            </a:r>
            <a:r>
              <a:rPr lang="en-US" sz="1600" i="1" dirty="0" err="1"/>
              <a:t>hizmet</a:t>
            </a:r>
            <a:r>
              <a:rPr lang="en-US" sz="1600" i="1" dirty="0"/>
              <a:t> </a:t>
            </a:r>
            <a:r>
              <a:rPr lang="en-US" sz="1600" i="1" dirty="0" err="1"/>
              <a:t>vermektedir</a:t>
            </a:r>
            <a:r>
              <a:rPr lang="en-US" sz="1600" i="1" dirty="0"/>
              <a:t>. </a:t>
            </a:r>
            <a:endParaRPr lang="tr-TR" sz="1600" i="1" dirty="0"/>
          </a:p>
          <a:p>
            <a:pPr algn="just"/>
            <a:endParaRPr lang="tr-TR" sz="1600" dirty="0"/>
          </a:p>
          <a:p>
            <a:pPr algn="just"/>
            <a:r>
              <a:rPr lang="tr-TR" sz="1600" i="1" dirty="0" err="1"/>
              <a:t>Laodikya</a:t>
            </a:r>
            <a:r>
              <a:rPr lang="tr-TR" sz="1600" i="1" dirty="0"/>
              <a:t> ve Tripolis İnteraktif Salonlarında</a:t>
            </a:r>
            <a:r>
              <a:rPr lang="en-US" sz="1600" i="1" dirty="0"/>
              <a:t> </a:t>
            </a:r>
            <a:r>
              <a:rPr lang="en-US" sz="1600" i="1" dirty="0" err="1"/>
              <a:t>rezervasyon</a:t>
            </a:r>
            <a:r>
              <a:rPr lang="en-US" sz="1600" i="1" dirty="0"/>
              <a:t>, </a:t>
            </a:r>
            <a:r>
              <a:rPr lang="en-US" sz="1600" i="1" dirty="0" err="1"/>
              <a:t>bağlantı</a:t>
            </a:r>
            <a:r>
              <a:rPr lang="en-US" sz="1600" i="1" dirty="0"/>
              <a:t> </a:t>
            </a:r>
            <a:r>
              <a:rPr lang="en-US" sz="1600" i="1" dirty="0" err="1"/>
              <a:t>kurma</a:t>
            </a:r>
            <a:r>
              <a:rPr lang="en-US" sz="1600" i="1" dirty="0"/>
              <a:t>, </a:t>
            </a:r>
            <a:r>
              <a:rPr lang="en-US" sz="1600" i="1" dirty="0" err="1"/>
              <a:t>sistemi</a:t>
            </a:r>
            <a:r>
              <a:rPr lang="en-US" sz="1600" i="1" dirty="0"/>
              <a:t> </a:t>
            </a:r>
            <a:r>
              <a:rPr lang="en-US" sz="1600" i="1" dirty="0" err="1"/>
              <a:t>yönetme</a:t>
            </a:r>
            <a:r>
              <a:rPr lang="en-US" sz="1600" i="1" dirty="0"/>
              <a:t>, </a:t>
            </a:r>
            <a:r>
              <a:rPr lang="en-US" sz="1600" i="1" dirty="0" err="1"/>
              <a:t>kayıt</a:t>
            </a:r>
            <a:r>
              <a:rPr lang="en-US" sz="1600" i="1" dirty="0"/>
              <a:t> </a:t>
            </a:r>
            <a:r>
              <a:rPr lang="en-US" sz="1600" i="1" dirty="0" err="1"/>
              <a:t>etme</a:t>
            </a:r>
            <a:r>
              <a:rPr lang="en-US" sz="1600" i="1" dirty="0"/>
              <a:t>, </a:t>
            </a:r>
            <a:r>
              <a:rPr lang="en-US" sz="1600" i="1" dirty="0" err="1"/>
              <a:t>kayıt</a:t>
            </a:r>
            <a:r>
              <a:rPr lang="en-US" sz="1600" i="1" dirty="0"/>
              <a:t> </a:t>
            </a:r>
            <a:r>
              <a:rPr lang="en-US" sz="1600" i="1" dirty="0" err="1"/>
              <a:t>gönderme</a:t>
            </a:r>
            <a:r>
              <a:rPr lang="en-US" sz="1600" i="1" dirty="0"/>
              <a:t>, </a:t>
            </a:r>
            <a:r>
              <a:rPr lang="en-US" sz="1600" i="1" dirty="0" err="1"/>
              <a:t>destek</a:t>
            </a:r>
            <a:r>
              <a:rPr lang="en-US" sz="1600" i="1" dirty="0"/>
              <a:t> </a:t>
            </a:r>
            <a:r>
              <a:rPr lang="en-US" sz="1600" i="1" dirty="0" err="1"/>
              <a:t>ve</a:t>
            </a:r>
            <a:r>
              <a:rPr lang="en-US" sz="1600" i="1" dirty="0"/>
              <a:t> </a:t>
            </a:r>
            <a:r>
              <a:rPr lang="en-US" sz="1600" i="1" dirty="0" err="1"/>
              <a:t>kontrol</a:t>
            </a:r>
            <a:r>
              <a:rPr lang="en-US" sz="1600" i="1" dirty="0"/>
              <a:t> </a:t>
            </a:r>
            <a:r>
              <a:rPr lang="en-US" sz="1600" i="1" dirty="0" err="1"/>
              <a:t>işlemlerini</a:t>
            </a:r>
            <a:r>
              <a:rPr lang="en-US" sz="1600" i="1" dirty="0"/>
              <a:t> </a:t>
            </a:r>
            <a:r>
              <a:rPr lang="en-US" sz="1600" i="1" dirty="0" err="1"/>
              <a:t>yapan</a:t>
            </a:r>
            <a:r>
              <a:rPr lang="en-US" sz="1600" i="1" dirty="0"/>
              <a:t> </a:t>
            </a:r>
            <a:r>
              <a:rPr lang="en-US" sz="1600" i="1" dirty="0" err="1"/>
              <a:t>personel</a:t>
            </a:r>
            <a:r>
              <a:rPr lang="en-US" sz="1600" i="1" dirty="0"/>
              <a:t> </a:t>
            </a:r>
            <a:r>
              <a:rPr lang="en-US" sz="1600" i="1" dirty="0" err="1"/>
              <a:t>sistem</a:t>
            </a:r>
            <a:r>
              <a:rPr lang="en-US" sz="1600" i="1" dirty="0"/>
              <a:t> </a:t>
            </a:r>
            <a:r>
              <a:rPr lang="en-US" sz="1600" i="1" dirty="0" err="1"/>
              <a:t>odaları</a:t>
            </a:r>
            <a:r>
              <a:rPr lang="en-US" sz="1600" i="1" dirty="0"/>
              <a:t> </a:t>
            </a:r>
            <a:r>
              <a:rPr lang="en-US" sz="1600" i="1" dirty="0" err="1"/>
              <a:t>mevcuttur</a:t>
            </a:r>
            <a:endParaRPr lang="tr-TR" sz="1600" dirty="0"/>
          </a:p>
        </p:txBody>
      </p:sp>
      <p:sp>
        <p:nvSpPr>
          <p:cNvPr id="9" name="Dikdörtgen 8"/>
          <p:cNvSpPr/>
          <p:nvPr/>
        </p:nvSpPr>
        <p:spPr>
          <a:xfrm>
            <a:off x="1344266" y="886509"/>
            <a:ext cx="5184576" cy="369332"/>
          </a:xfrm>
          <a:prstGeom prst="rect">
            <a:avLst/>
          </a:prstGeom>
        </p:spPr>
        <p:txBody>
          <a:bodyPr wrap="square">
            <a:spAutoFit/>
          </a:bodyPr>
          <a:lstStyle/>
          <a:p>
            <a:r>
              <a:rPr lang="tr-TR" dirty="0"/>
              <a:t>B- Tripolis İnteraktif Salon</a:t>
            </a:r>
          </a:p>
        </p:txBody>
      </p:sp>
    </p:spTree>
    <p:extLst>
      <p:ext uri="{BB962C8B-B14F-4D97-AF65-F5344CB8AC3E}">
        <p14:creationId xmlns:p14="http://schemas.microsoft.com/office/powerpoint/2010/main" val="3859045068"/>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344266" y="404664"/>
            <a:ext cx="5184576" cy="369332"/>
          </a:xfrm>
          <a:prstGeom prst="rect">
            <a:avLst/>
          </a:prstGeom>
        </p:spPr>
        <p:txBody>
          <a:bodyPr wrap="square">
            <a:spAutoFit/>
          </a:bodyPr>
          <a:lstStyle/>
          <a:p>
            <a:r>
              <a:rPr lang="tr-TR" dirty="0"/>
              <a:t>Dijital Teknoloji Merkezi</a:t>
            </a:r>
          </a:p>
        </p:txBody>
      </p:sp>
      <p:sp>
        <p:nvSpPr>
          <p:cNvPr id="2" name="Metin kutusu 1"/>
          <p:cNvSpPr txBox="1"/>
          <p:nvPr/>
        </p:nvSpPr>
        <p:spPr>
          <a:xfrm>
            <a:off x="3072458" y="5877272"/>
            <a:ext cx="184731" cy="369332"/>
          </a:xfrm>
          <a:prstGeom prst="rect">
            <a:avLst/>
          </a:prstGeom>
          <a:noFill/>
        </p:spPr>
        <p:txBody>
          <a:bodyPr wrap="none" rtlCol="0">
            <a:spAutoFit/>
          </a:bodyPr>
          <a:lstStyle/>
          <a:p>
            <a:endParaRPr lang="tr-TR" dirty="0"/>
          </a:p>
        </p:txBody>
      </p:sp>
      <p:sp>
        <p:nvSpPr>
          <p:cNvPr id="8" name="Text Box 2"/>
          <p:cNvSpPr txBox="1">
            <a:spLocks noChangeArrowheads="1"/>
          </p:cNvSpPr>
          <p:nvPr/>
        </p:nvSpPr>
        <p:spPr bwMode="auto">
          <a:xfrm>
            <a:off x="1056234" y="1844824"/>
            <a:ext cx="10441160" cy="280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r>
              <a:rPr lang="tr-TR" i="1" dirty="0"/>
              <a:t>Eğitim ve toplantıların canlı olarak yayınlandığı bu salonda 10000 kişiye kadar online katlımın sağlandığı sistemlerle donatılmış bir alt yapı mevcuttur. PC, tablet ve mobil cihazlardan toplantılara katılım mümkündür.</a:t>
            </a:r>
          </a:p>
          <a:p>
            <a:endParaRPr lang="tr-TR" i="1" dirty="0"/>
          </a:p>
          <a:p>
            <a:r>
              <a:rPr lang="tr-TR" i="1" dirty="0"/>
              <a:t>Bu sistem sayesinde fiziksel mekan ve zamandan büyük tasarruflar sağlanmıştır.</a:t>
            </a:r>
            <a:endParaRPr lang="tr-TR" dirty="0"/>
          </a:p>
        </p:txBody>
      </p:sp>
      <p:sp>
        <p:nvSpPr>
          <p:cNvPr id="9" name="Dikdörtgen 8"/>
          <p:cNvSpPr/>
          <p:nvPr/>
        </p:nvSpPr>
        <p:spPr>
          <a:xfrm>
            <a:off x="1344266" y="886509"/>
            <a:ext cx="5184576" cy="369332"/>
          </a:xfrm>
          <a:prstGeom prst="rect">
            <a:avLst/>
          </a:prstGeom>
        </p:spPr>
        <p:txBody>
          <a:bodyPr wrap="square">
            <a:spAutoFit/>
          </a:bodyPr>
          <a:lstStyle/>
          <a:p>
            <a:r>
              <a:rPr lang="tr-TR" dirty="0"/>
              <a:t>C- </a:t>
            </a:r>
            <a:r>
              <a:rPr lang="tr-TR" dirty="0" err="1"/>
              <a:t>Tabea</a:t>
            </a:r>
            <a:r>
              <a:rPr lang="tr-TR" dirty="0"/>
              <a:t> İnteraktif Salon</a:t>
            </a:r>
          </a:p>
        </p:txBody>
      </p:sp>
    </p:spTree>
    <p:extLst>
      <p:ext uri="{BB962C8B-B14F-4D97-AF65-F5344CB8AC3E}">
        <p14:creationId xmlns:p14="http://schemas.microsoft.com/office/powerpoint/2010/main" val="3864043137"/>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809625" y="447675"/>
            <a:ext cx="1057116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4000" i="0" dirty="0">
                <a:solidFill>
                  <a:srgbClr val="FEFEFE"/>
                </a:solidFill>
                <a:latin typeface="+mn-lt"/>
              </a:rPr>
              <a:t>2. MİSYON ve VİZYON</a:t>
            </a:r>
          </a:p>
        </p:txBody>
      </p:sp>
      <p:sp>
        <p:nvSpPr>
          <p:cNvPr id="20483" name="Rectangle 2"/>
          <p:cNvSpPr>
            <a:spLocks noChangeArrowheads="1"/>
          </p:cNvSpPr>
          <p:nvPr/>
        </p:nvSpPr>
        <p:spPr bwMode="auto">
          <a:xfrm>
            <a:off x="576263" y="2016125"/>
            <a:ext cx="10799762" cy="4773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u="sng" dirty="0">
                <a:latin typeface="+mn-lt"/>
              </a:rPr>
              <a:t>Vizyon</a:t>
            </a:r>
          </a:p>
          <a:p>
            <a:pPr eaLnBrk="1">
              <a:spcBef>
                <a:spcPct val="0"/>
              </a:spcBef>
              <a:buClrTx/>
              <a:buFontTx/>
              <a:buNone/>
            </a:pPr>
            <a:r>
              <a:rPr lang="tr-TR" altLang="tr-TR" b="0" i="0" dirty="0">
                <a:latin typeface="+mn-lt"/>
              </a:rPr>
              <a:t>                                             </a:t>
            </a:r>
          </a:p>
          <a:p>
            <a:pPr algn="just" eaLnBrk="1">
              <a:spcBef>
                <a:spcPct val="0"/>
              </a:spcBef>
              <a:buClrTx/>
              <a:buFontTx/>
              <a:buNone/>
            </a:pPr>
            <a:r>
              <a:rPr lang="tr-TR" altLang="tr-TR" b="0" dirty="0">
                <a:latin typeface="+mn-lt"/>
              </a:rPr>
              <a:t>Üniversitemizi, bilişim alt yapısı, verilen hizmet kalitesi ve çeşitliliği, kullanıcı memnuniyeti bakımından ulusal ve uluslararası üniversiteler arasında en üst seviyeye taşımak.</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28242" y="404664"/>
            <a:ext cx="8928992" cy="523220"/>
          </a:xfrm>
          <a:prstGeom prst="rect">
            <a:avLst/>
          </a:prstGeom>
        </p:spPr>
        <p:txBody>
          <a:bodyPr wrap="square">
            <a:spAutoFit/>
          </a:bodyPr>
          <a:lstStyle/>
          <a:p>
            <a:r>
              <a:rPr lang="tr-TR" sz="2800" dirty="0"/>
              <a:t>Senato ve Yönetim Kurulu Dijital Sistemleri</a:t>
            </a:r>
          </a:p>
        </p:txBody>
      </p:sp>
      <p:pic>
        <p:nvPicPr>
          <p:cNvPr id="1026" name="Picture 2" descr="paü senato salonu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44866" y="2852936"/>
            <a:ext cx="5002046"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128242" y="1247880"/>
            <a:ext cx="9903689" cy="1569660"/>
          </a:xfrm>
          <a:prstGeom prst="rect">
            <a:avLst/>
          </a:prstGeom>
          <a:noFill/>
        </p:spPr>
        <p:txBody>
          <a:bodyPr wrap="square" rtlCol="0">
            <a:spAutoFit/>
          </a:bodyPr>
          <a:lstStyle/>
          <a:p>
            <a:r>
              <a:rPr lang="tr-TR" sz="2400" dirty="0"/>
              <a:t>Senato üyelerinin dijital ortamda oy kullanabildiği, söz alabildikleri, konuşmacının kamera görüntüsünü, bilgisayar, akıllı cihazların, yoklama ve oylama sonuçlarının ekran görüntülerinin ekrana yansıtılabildiği kapalı dijital toplantı sistemidir.</a:t>
            </a:r>
          </a:p>
        </p:txBody>
      </p:sp>
    </p:spTree>
    <p:extLst>
      <p:ext uri="{BB962C8B-B14F-4D97-AF65-F5344CB8AC3E}">
        <p14:creationId xmlns:p14="http://schemas.microsoft.com/office/powerpoint/2010/main" val="3875476992"/>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23930" y="836712"/>
            <a:ext cx="6252983" cy="523220"/>
          </a:xfrm>
          <a:prstGeom prst="rect">
            <a:avLst/>
          </a:prstGeom>
        </p:spPr>
        <p:txBody>
          <a:bodyPr wrap="square">
            <a:spAutoFit/>
          </a:bodyPr>
          <a:lstStyle/>
          <a:p>
            <a:r>
              <a:rPr lang="tr-TR" sz="2800" dirty="0"/>
              <a:t>Yönetim Kurulu Salonu Dijital Sistemleri</a:t>
            </a:r>
          </a:p>
        </p:txBody>
      </p:sp>
      <p:sp>
        <p:nvSpPr>
          <p:cNvPr id="4" name="Metin kutusu 3"/>
          <p:cNvSpPr txBox="1"/>
          <p:nvPr/>
        </p:nvSpPr>
        <p:spPr>
          <a:xfrm>
            <a:off x="923931" y="1840072"/>
            <a:ext cx="9997399" cy="646331"/>
          </a:xfrm>
          <a:prstGeom prst="rect">
            <a:avLst/>
          </a:prstGeom>
          <a:noFill/>
        </p:spPr>
        <p:txBody>
          <a:bodyPr wrap="square" rtlCol="0">
            <a:spAutoFit/>
          </a:bodyPr>
          <a:lstStyle/>
          <a:p>
            <a:r>
              <a:rPr lang="tr-TR" dirty="0"/>
              <a:t>Yönetim kurulu üyelerinin dijital ortamda oy kullanabildikleri, söz alabildikleri, sunum vb. dokümanlarını sunabildikleri dijital toplantı sistemidir.</a:t>
            </a:r>
          </a:p>
        </p:txBody>
      </p:sp>
    </p:spTree>
    <p:extLst>
      <p:ext uri="{BB962C8B-B14F-4D97-AF65-F5344CB8AC3E}">
        <p14:creationId xmlns:p14="http://schemas.microsoft.com/office/powerpoint/2010/main" val="125909286"/>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809625" y="447675"/>
            <a:ext cx="10571163" cy="821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dirty="0">
                <a:latin typeface="+mn-lt"/>
              </a:rPr>
              <a:t>Sunulan Hizmetler</a:t>
            </a:r>
          </a:p>
        </p:txBody>
      </p:sp>
      <p:sp>
        <p:nvSpPr>
          <p:cNvPr id="22531" name="Rectangle 2"/>
          <p:cNvSpPr>
            <a:spLocks noChangeArrowheads="1"/>
          </p:cNvSpPr>
          <p:nvPr/>
        </p:nvSpPr>
        <p:spPr bwMode="auto">
          <a:xfrm>
            <a:off x="792163" y="1700213"/>
            <a:ext cx="105537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457200" indent="-457200">
              <a:spcBef>
                <a:spcPts val="1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
                <a:srgbClr val="FFFFFF"/>
              </a:buClr>
              <a:buFont typeface="Times New Roman" panose="02020603050405020304" pitchFamily="18" charset="0"/>
              <a:buAutoNum type="arabicPeriod"/>
            </a:pPr>
            <a:r>
              <a:rPr lang="tr-TR" altLang="tr-TR" b="0" dirty="0">
                <a:latin typeface="+mn-lt"/>
              </a:rPr>
              <a:t>Yerleşkelerin bilişim ağ alt yapısının oluşturulup, işletilmesi ve yönetilmesi </a:t>
            </a:r>
          </a:p>
          <a:p>
            <a:pPr algn="just" eaLnBrk="1">
              <a:spcBef>
                <a:spcPct val="0"/>
              </a:spcBef>
              <a:buClr>
                <a:srgbClr val="FFFFFF"/>
              </a:buClr>
              <a:buFont typeface="Times New Roman" panose="02020603050405020304" pitchFamily="18" charset="0"/>
              <a:buAutoNum type="arabicPeriod"/>
            </a:pPr>
            <a:r>
              <a:rPr lang="tr-TR" altLang="tr-TR" b="0" dirty="0">
                <a:latin typeface="+mn-lt"/>
              </a:rPr>
              <a:t>Bilgisayar sunucu sistemlerinin kurulması, işletilmesi ve yönetilmesi</a:t>
            </a:r>
          </a:p>
          <a:p>
            <a:pPr algn="just" eaLnBrk="1">
              <a:spcBef>
                <a:spcPct val="0"/>
              </a:spcBef>
              <a:buClr>
                <a:srgbClr val="FFFFFF"/>
              </a:buClr>
              <a:buFont typeface="Times New Roman" panose="02020603050405020304" pitchFamily="18" charset="0"/>
              <a:buAutoNum type="arabicPeriod"/>
            </a:pPr>
            <a:r>
              <a:rPr lang="tr-TR" altLang="tr-TR" b="0" dirty="0">
                <a:latin typeface="+mn-lt"/>
              </a:rPr>
              <a:t>Yerleşkelere personel, öğrenci giriş çıkış sistemlerinin işletilmesi ve yetkilendirilme işlemlerinin yapılması</a:t>
            </a:r>
          </a:p>
          <a:p>
            <a:pPr algn="just" eaLnBrk="1">
              <a:spcBef>
                <a:spcPct val="0"/>
              </a:spcBef>
              <a:buClr>
                <a:srgbClr val="FFFFFF"/>
              </a:buClr>
              <a:buFont typeface="Times New Roman" panose="02020603050405020304" pitchFamily="18" charset="0"/>
              <a:buAutoNum type="arabicPeriod"/>
            </a:pPr>
            <a:r>
              <a:rPr lang="tr-TR" altLang="tr-TR" b="0" dirty="0">
                <a:latin typeface="+mn-lt"/>
              </a:rPr>
              <a:t>Güvenlik, hız ihlal tespit ve plaka tanıma sistemlerinin yönetilmesi</a:t>
            </a:r>
          </a:p>
          <a:p>
            <a:pPr algn="just" eaLnBrk="1">
              <a:spcBef>
                <a:spcPct val="0"/>
              </a:spcBef>
              <a:buClr>
                <a:srgbClr val="FFFFFF"/>
              </a:buClr>
              <a:buFont typeface="Times New Roman" panose="02020603050405020304" pitchFamily="18" charset="0"/>
              <a:buAutoNum type="arabicPeriod"/>
            </a:pPr>
            <a:r>
              <a:rPr lang="tr-TR" altLang="tr-TR" b="0" dirty="0">
                <a:latin typeface="+mn-lt"/>
              </a:rPr>
              <a:t>Üniversitemiz web sayfasının tasarlanması, işletilmesi ve yönetilmesi</a:t>
            </a:r>
          </a:p>
          <a:p>
            <a:pPr algn="just" eaLnBrk="1">
              <a:spcBef>
                <a:spcPct val="0"/>
              </a:spcBef>
              <a:buClr>
                <a:srgbClr val="FFFFFF"/>
              </a:buClr>
              <a:buFont typeface="Times New Roman" panose="02020603050405020304" pitchFamily="18" charset="0"/>
              <a:buAutoNum type="arabicPeriod"/>
            </a:pPr>
            <a:r>
              <a:rPr lang="tr-TR" altLang="tr-TR" b="0" dirty="0">
                <a:latin typeface="+mn-lt"/>
              </a:rPr>
              <a:t>Bilişim teknolojilerinin kullanımına destek verilerek yaygınlaştırılması</a:t>
            </a:r>
          </a:p>
          <a:p>
            <a:pPr algn="just" eaLnBrk="1">
              <a:spcBef>
                <a:spcPct val="0"/>
              </a:spcBef>
              <a:buClr>
                <a:srgbClr val="FFFFFF"/>
              </a:buClr>
              <a:buFont typeface="Times New Roman" panose="02020603050405020304" pitchFamily="18" charset="0"/>
              <a:buAutoNum type="arabicPeriod"/>
            </a:pPr>
            <a:r>
              <a:rPr lang="tr-TR" altLang="tr-TR" b="0" dirty="0">
                <a:latin typeface="+mn-lt"/>
              </a:rPr>
              <a:t>Bilişim teknolojileri ürünlerine teknik desteğin verilmesi</a:t>
            </a:r>
          </a:p>
          <a:p>
            <a:pPr algn="just" eaLnBrk="1">
              <a:spcBef>
                <a:spcPct val="0"/>
              </a:spcBef>
              <a:buClr>
                <a:srgbClr val="FFFFFF"/>
              </a:buClr>
              <a:buFont typeface="Times New Roman" panose="02020603050405020304" pitchFamily="18" charset="0"/>
              <a:buAutoNum type="arabicPeriod"/>
            </a:pPr>
            <a:r>
              <a:rPr lang="tr-TR" altLang="tr-TR" b="0" dirty="0">
                <a:latin typeface="+mn-lt"/>
              </a:rPr>
              <a:t>Rektörlüğümüzce yapılan Bilişim Teknolojileri alımları ile ilgili taşınır kayıt kontrol işlemlerinin yürütülmesi</a:t>
            </a:r>
          </a:p>
          <a:p>
            <a:pPr algn="just" eaLnBrk="1">
              <a:spcBef>
                <a:spcPct val="0"/>
              </a:spcBef>
              <a:buClr>
                <a:srgbClr val="FFFFFF"/>
              </a:buClr>
              <a:buFont typeface="Times New Roman" panose="02020603050405020304" pitchFamily="18" charset="0"/>
              <a:buAutoNum type="arabicPeriod"/>
            </a:pPr>
            <a:r>
              <a:rPr lang="tr-TR" altLang="tr-TR" b="0" dirty="0">
                <a:latin typeface="+mn-lt"/>
              </a:rPr>
              <a:t>Kurumun ihtiyaç duyduğu yazılımların planlanması, kodlanması ve geliştirilmesi</a:t>
            </a:r>
          </a:p>
          <a:p>
            <a:pPr algn="just" eaLnBrk="1">
              <a:spcBef>
                <a:spcPct val="0"/>
              </a:spcBef>
              <a:buClr>
                <a:srgbClr val="FFFFFF"/>
              </a:buClr>
              <a:buFont typeface="Times New Roman" panose="02020603050405020304" pitchFamily="18" charset="0"/>
              <a:buAutoNum type="arabicPeriod"/>
            </a:pPr>
            <a:r>
              <a:rPr lang="tr-TR" altLang="tr-TR" b="0" dirty="0">
                <a:latin typeface="+mn-lt"/>
              </a:rPr>
              <a:t>Çağrı Merkezi ile tüm bilişim hizmetlerine destek verilmesi</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809625" y="447675"/>
            <a:ext cx="10571163" cy="749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dirty="0">
                <a:latin typeface="+mn-lt"/>
              </a:rPr>
              <a:t>Sunulan Hizmetler</a:t>
            </a:r>
          </a:p>
        </p:txBody>
      </p:sp>
      <p:sp>
        <p:nvSpPr>
          <p:cNvPr id="24579" name="Rectangle 2"/>
          <p:cNvSpPr>
            <a:spLocks noChangeArrowheads="1"/>
          </p:cNvSpPr>
          <p:nvPr/>
        </p:nvSpPr>
        <p:spPr bwMode="auto">
          <a:xfrm>
            <a:off x="766763" y="1557338"/>
            <a:ext cx="10553700"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342900" indent="-342900">
              <a:spcBef>
                <a:spcPts val="10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2200" b="1" i="1">
                <a:solidFill>
                  <a:srgbClr val="FFFFFF"/>
                </a:solidFill>
                <a:latin typeface="Century Gothic" panose="020B0502020202020204" pitchFamily="34" charset="0"/>
                <a:cs typeface="DejaVu Sans" charset="0"/>
              </a:defRPr>
            </a:lvl1pPr>
            <a:lvl2pPr indent="-280988">
              <a:spcBef>
                <a:spcPts val="10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2200" b="1">
                <a:solidFill>
                  <a:srgbClr val="FFFFFF"/>
                </a:solidFill>
                <a:latin typeface="Century Gothic" panose="020B0502020202020204" pitchFamily="34" charset="0"/>
                <a:cs typeface="DejaVu Sans" charset="0"/>
              </a:defRPr>
            </a:lvl2pPr>
            <a:lvl3pPr marL="831850" indent="-211138">
              <a:spcBef>
                <a:spcPts val="10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9pPr>
          </a:lstStyle>
          <a:p>
            <a:pPr lvl="1" algn="just" eaLnBrk="1">
              <a:spcBef>
                <a:spcPct val="0"/>
              </a:spcBef>
              <a:buClrTx/>
              <a:buFontTx/>
              <a:buNone/>
            </a:pPr>
            <a:r>
              <a:rPr lang="tr-TR" altLang="tr-TR" sz="2000" i="1" dirty="0">
                <a:latin typeface="+mn-lt"/>
              </a:rPr>
              <a:t>1. Kampus bilişim ağ alt yapısının oluşturulup, işletilmesi ve yönetilmesi</a:t>
            </a:r>
          </a:p>
          <a:p>
            <a:pPr lvl="1" algn="just">
              <a:spcBef>
                <a:spcPct val="0"/>
              </a:spcBef>
              <a:buClrTx/>
            </a:pPr>
            <a:r>
              <a:rPr lang="tr-TR" altLang="tr-TR" sz="2000" b="0" i="1" dirty="0">
                <a:latin typeface="+mn-lt"/>
              </a:rPr>
              <a:t>     Kurumun ihtiyaç duyduğu kablolu ve kablosuz ağ bağlantıları kurulmakta, sorunsuz ve güvenli bir şekilde çalışması için gerekli bakım ve onarım işleri gerçekleştirilmektedir.</a:t>
            </a:r>
          </a:p>
          <a:p>
            <a:pPr marL="612000" lvl="2" algn="just">
              <a:spcBef>
                <a:spcPct val="0"/>
              </a:spcBef>
              <a:buClrTx/>
              <a:buFontTx/>
              <a:buNone/>
            </a:pPr>
            <a:endParaRPr lang="tr-TR" altLang="tr-TR" sz="2000" i="1" dirty="0">
              <a:latin typeface="+mn-lt"/>
            </a:endParaRPr>
          </a:p>
          <a:p>
            <a:pPr lvl="1" algn="just" eaLnBrk="1">
              <a:spcBef>
                <a:spcPct val="0"/>
              </a:spcBef>
              <a:buClrTx/>
            </a:pPr>
            <a:r>
              <a:rPr lang="tr-TR" altLang="tr-TR" sz="2000" i="1" dirty="0">
                <a:latin typeface="+mn-lt"/>
              </a:rPr>
              <a:t>2. Bilgisayar sunucu sistemlerinin kurulması, işletilmesi ve yönetilmesi</a:t>
            </a:r>
          </a:p>
          <a:p>
            <a:pPr lvl="1" algn="just" eaLnBrk="1">
              <a:spcBef>
                <a:spcPct val="0"/>
              </a:spcBef>
              <a:buClrTx/>
              <a:buFontTx/>
              <a:buNone/>
            </a:pPr>
            <a:r>
              <a:rPr lang="tr-TR" altLang="tr-TR" sz="2000" i="1" dirty="0">
                <a:latin typeface="+mn-lt"/>
              </a:rPr>
              <a:t> 	</a:t>
            </a:r>
            <a:r>
              <a:rPr lang="tr-TR" altLang="tr-TR" sz="2000" b="0" i="1" dirty="0">
                <a:latin typeface="+mn-lt"/>
              </a:rPr>
              <a:t>Sunucu sistemlerinin kurulumu ve konfigürasyonları yapılmakta, sunucuların güvenli, performanslı ve kesintisiz olarak çalışması, düzenli olarak yedeklerinin alınması gerçekleştirilmektedir.</a:t>
            </a:r>
          </a:p>
          <a:p>
            <a:pPr lvl="1" algn="just" eaLnBrk="1">
              <a:spcBef>
                <a:spcPct val="0"/>
              </a:spcBef>
              <a:buClrTx/>
              <a:buFontTx/>
              <a:buNone/>
            </a:pPr>
            <a:endParaRPr lang="tr-TR" altLang="tr-TR" sz="2000" b="0" i="1" dirty="0">
              <a:latin typeface="+mn-lt"/>
            </a:endParaRPr>
          </a:p>
          <a:p>
            <a:pPr lvl="1" algn="just" eaLnBrk="1">
              <a:spcBef>
                <a:spcPct val="0"/>
              </a:spcBef>
              <a:buClrTx/>
              <a:buFontTx/>
              <a:buNone/>
            </a:pPr>
            <a:r>
              <a:rPr lang="tr-TR" altLang="tr-TR" sz="2000" i="1" dirty="0">
                <a:latin typeface="+mn-lt"/>
              </a:rPr>
              <a:t>3. Yerleşkelere personel, öğrenci giriş çıkış sistemlerinin işletilmesi ve yetkilendirilme işlemlerinin yapılması</a:t>
            </a:r>
          </a:p>
          <a:p>
            <a:pPr lvl="1" algn="just" eaLnBrk="1">
              <a:spcBef>
                <a:spcPct val="0"/>
              </a:spcBef>
              <a:buClrTx/>
              <a:buFontTx/>
              <a:buNone/>
            </a:pPr>
            <a:r>
              <a:rPr lang="tr-TR" altLang="tr-TR" sz="2000" i="1" dirty="0">
                <a:latin typeface="+mn-lt"/>
              </a:rPr>
              <a:t>	</a:t>
            </a:r>
            <a:r>
              <a:rPr lang="tr-TR" altLang="tr-TR" sz="2000" b="0" dirty="0">
                <a:latin typeface="+mn-lt"/>
              </a:rPr>
              <a:t>İlçeler ve merkezdeki yerleşkelere giriş çıkışlar ve yemekhanelerdeki turnike, bariyer ve kartlı geçiş sistemlerinin yönetimi, bakım-onarım ve yetkilendirilme  işlemleri yapılarak, pusula bilgi sistemi ile entegrasyonu gerçekleştirilmektedir.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1">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Tema1" id="{85CC3B80-9B21-4C9D-B153-B497FF5B8156}" vid="{200AAAA0-8CA5-452C-B0D9-8CB163499A73}"/>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4465</TotalTime>
  <Words>4075</Words>
  <Application>Microsoft Office PowerPoint</Application>
  <PresentationFormat>Özel</PresentationFormat>
  <Paragraphs>442</Paragraphs>
  <Slides>71</Slides>
  <Notes>66</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71</vt:i4>
      </vt:variant>
    </vt:vector>
  </HeadingPairs>
  <TitlesOfParts>
    <vt:vector size="82" baseType="lpstr">
      <vt:lpstr>Microsoft YaHei</vt:lpstr>
      <vt:lpstr>Yu Gothic UI Semibold</vt:lpstr>
      <vt:lpstr>Arial</vt:lpstr>
      <vt:lpstr>Broadway</vt:lpstr>
      <vt:lpstr>Calibri</vt:lpstr>
      <vt:lpstr>Century Gothic</vt:lpstr>
      <vt:lpstr>Times New Roman</vt:lpstr>
      <vt:lpstr>Tw Cen MT</vt:lpstr>
      <vt:lpstr>Wingdings</vt:lpstr>
      <vt:lpstr>Wingdings 3</vt:lpstr>
      <vt:lpstr>Tema1</vt:lpstr>
      <vt:lpstr>Bilgi İşlem Daire Başkanlığı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Pau</dc:creator>
  <cp:lastModifiedBy>TEVFIK YILDIRIM</cp:lastModifiedBy>
  <cp:revision>262</cp:revision>
  <cp:lastPrinted>2017-11-06T15:30:30Z</cp:lastPrinted>
  <dcterms:created xsi:type="dcterms:W3CDTF">1601-01-01T00:00:00Z</dcterms:created>
  <dcterms:modified xsi:type="dcterms:W3CDTF">2021-10-07T07:13:27Z</dcterms:modified>
</cp:coreProperties>
</file>