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92"/>
  </p:notesMasterIdLst>
  <p:handoutMasterIdLst>
    <p:handoutMasterId r:id="rId93"/>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444" r:id="rId15"/>
    <p:sldId id="424" r:id="rId16"/>
    <p:sldId id="425" r:id="rId17"/>
    <p:sldId id="426" r:id="rId18"/>
    <p:sldId id="427" r:id="rId19"/>
    <p:sldId id="428" r:id="rId20"/>
    <p:sldId id="429" r:id="rId21"/>
    <p:sldId id="430" r:id="rId22"/>
    <p:sldId id="431" r:id="rId23"/>
    <p:sldId id="432" r:id="rId24"/>
    <p:sldId id="433" r:id="rId25"/>
    <p:sldId id="434" r:id="rId26"/>
    <p:sldId id="435" r:id="rId27"/>
    <p:sldId id="437" r:id="rId28"/>
    <p:sldId id="438" r:id="rId29"/>
    <p:sldId id="439" r:id="rId30"/>
    <p:sldId id="440" r:id="rId31"/>
    <p:sldId id="441" r:id="rId32"/>
    <p:sldId id="442" r:id="rId33"/>
    <p:sldId id="443" r:id="rId34"/>
    <p:sldId id="331" r:id="rId35"/>
    <p:sldId id="422" r:id="rId36"/>
    <p:sldId id="406" r:id="rId37"/>
    <p:sldId id="405" r:id="rId38"/>
    <p:sldId id="333" r:id="rId39"/>
    <p:sldId id="336" r:id="rId40"/>
    <p:sldId id="373" r:id="rId41"/>
    <p:sldId id="351" r:id="rId42"/>
    <p:sldId id="337" r:id="rId43"/>
    <p:sldId id="397" r:id="rId44"/>
    <p:sldId id="338" r:id="rId45"/>
    <p:sldId id="339" r:id="rId46"/>
    <p:sldId id="340" r:id="rId47"/>
    <p:sldId id="341" r:id="rId48"/>
    <p:sldId id="342" r:id="rId49"/>
    <p:sldId id="343" r:id="rId50"/>
    <p:sldId id="407" r:id="rId51"/>
    <p:sldId id="344" r:id="rId52"/>
    <p:sldId id="408" r:id="rId53"/>
    <p:sldId id="398" r:id="rId54"/>
    <p:sldId id="399" r:id="rId55"/>
    <p:sldId id="349" r:id="rId56"/>
    <p:sldId id="409" r:id="rId57"/>
    <p:sldId id="353" r:id="rId58"/>
    <p:sldId id="352" r:id="rId59"/>
    <p:sldId id="354" r:id="rId60"/>
    <p:sldId id="355" r:id="rId61"/>
    <p:sldId id="390" r:id="rId62"/>
    <p:sldId id="420" r:id="rId63"/>
    <p:sldId id="287" r:id="rId64"/>
    <p:sldId id="391" r:id="rId65"/>
    <p:sldId id="273" r:id="rId66"/>
    <p:sldId id="392" r:id="rId67"/>
    <p:sldId id="393" r:id="rId68"/>
    <p:sldId id="394" r:id="rId69"/>
    <p:sldId id="356" r:id="rId70"/>
    <p:sldId id="395" r:id="rId71"/>
    <p:sldId id="381" r:id="rId72"/>
    <p:sldId id="357" r:id="rId73"/>
    <p:sldId id="361" r:id="rId74"/>
    <p:sldId id="278" r:id="rId75"/>
    <p:sldId id="411" r:id="rId76"/>
    <p:sldId id="413" r:id="rId77"/>
    <p:sldId id="388" r:id="rId78"/>
    <p:sldId id="403" r:id="rId79"/>
    <p:sldId id="412" r:id="rId80"/>
    <p:sldId id="283" r:id="rId81"/>
    <p:sldId id="374" r:id="rId82"/>
    <p:sldId id="386" r:id="rId83"/>
    <p:sldId id="375" r:id="rId84"/>
    <p:sldId id="385" r:id="rId85"/>
    <p:sldId id="404" r:id="rId86"/>
    <p:sldId id="423" r:id="rId87"/>
    <p:sldId id="415" r:id="rId88"/>
    <p:sldId id="421" r:id="rId89"/>
    <p:sldId id="416" r:id="rId90"/>
    <p:sldId id="419" r:id="rId91"/>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varScale="1">
        <p:scale>
          <a:sx n="106" d="100"/>
          <a:sy n="106" d="100"/>
        </p:scale>
        <p:origin x="79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Durmuş AKALIN</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Durmuş AKALIN</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28.09.2023</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28.09.2023</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28.09.2023</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28.09.2023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28.09.2023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28.09.2023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28.09.2023</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28.09.2023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28.09.2023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28.09.2023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28.09.2023</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28.09.2023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28.09.2023</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28.09.2023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28.09.2023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28.09.2023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28.09.2023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28.09.2023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28.09.2023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28.09.2023</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urses.lumenlearning.com/musicappreciation_with_theory/chapter/chamber-music/"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hyperlink" Target="https://creativecommons.org/licenses/by-sa/3.0/" TargetMode="Externa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fi/photo/1063193" TargetMode="External"/><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picryl.com/media/ud-ae33e3" TargetMode="External"/><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3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courses.lumenlearning.com/musicappreciation_with_theory/chapter/string-quartet/" TargetMode="External"/><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79.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1.jpeg"/><Relationship Id="rId7" Type="http://schemas.openxmlformats.org/officeDocument/2006/relationships/image" Target="../media/image85.jpeg"/><Relationship Id="rId12" Type="http://schemas.openxmlformats.org/officeDocument/2006/relationships/image" Target="../media/image90.pn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4.jpeg"/><Relationship Id="rId11" Type="http://schemas.openxmlformats.org/officeDocument/2006/relationships/image" Target="../media/image89.png"/><Relationship Id="rId5" Type="http://schemas.openxmlformats.org/officeDocument/2006/relationships/image" Target="../media/image83.jpeg"/><Relationship Id="rId15" Type="http://schemas.openxmlformats.org/officeDocument/2006/relationships/image" Target="../media/image93.jpeg"/><Relationship Id="rId10" Type="http://schemas.openxmlformats.org/officeDocument/2006/relationships/image" Target="../media/image88.png"/><Relationship Id="rId4" Type="http://schemas.openxmlformats.org/officeDocument/2006/relationships/image" Target="../media/image82.jpeg"/><Relationship Id="rId9" Type="http://schemas.openxmlformats.org/officeDocument/2006/relationships/image" Target="../media/image87.jpeg"/><Relationship Id="rId14" Type="http://schemas.openxmlformats.org/officeDocument/2006/relationships/image" Target="../media/image92.jpeg"/></Relationships>
</file>

<file path=ppt/slides/_rels/slide62.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6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2.xml"/><Relationship Id="rId5" Type="http://schemas.openxmlformats.org/officeDocument/2006/relationships/image" Target="../media/image99.jpg"/><Relationship Id="rId4" Type="http://schemas.openxmlformats.org/officeDocument/2006/relationships/image" Target="../media/image98.png"/></Relationships>
</file>

<file path=ppt/slides/_rels/slide6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10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14.jpg"/><Relationship Id="rId3" Type="http://schemas.openxmlformats.org/officeDocument/2006/relationships/image" Target="../media/image109.png"/><Relationship Id="rId7" Type="http://schemas.openxmlformats.org/officeDocument/2006/relationships/image" Target="../media/image113.jp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jpg"/><Relationship Id="rId4" Type="http://schemas.openxmlformats.org/officeDocument/2006/relationships/image" Target="../media/image110.png"/><Relationship Id="rId9" Type="http://schemas.openxmlformats.org/officeDocument/2006/relationships/image" Target="../media/image115.jpeg"/></Relationships>
</file>

<file path=ppt/slides/_rels/slide7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jpeg"/></Relationships>
</file>

<file path=ppt/slides/_rels/slide7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75.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4" Type="http://schemas.openxmlformats.org/officeDocument/2006/relationships/image" Target="../media/image132.png"/></Relationships>
</file>

<file path=ppt/slides/_rels/slide82.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png"/><Relationship Id="rId1" Type="http://schemas.openxmlformats.org/officeDocument/2006/relationships/slideLayout" Target="../slideLayouts/slideLayout7.xml"/><Relationship Id="rId4" Type="http://schemas.openxmlformats.org/officeDocument/2006/relationships/image" Target="../media/image135.jpeg"/></Relationships>
</file>

<file path=ppt/slides/_rels/slide83.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 Id="rId5" Type="http://schemas.openxmlformats.org/officeDocument/2006/relationships/image" Target="../media/image139.png"/><Relationship Id="rId4" Type="http://schemas.openxmlformats.org/officeDocument/2006/relationships/image" Target="../media/image138.png"/></Relationships>
</file>

<file path=ppt/slides/_rels/slide84.xml.rels><?xml version="1.0" encoding="UTF-8" standalone="yes"?>
<Relationships xmlns="http://schemas.openxmlformats.org/package/2006/relationships"><Relationship Id="rId8" Type="http://schemas.openxmlformats.org/officeDocument/2006/relationships/image" Target="../media/image146.jpg"/><Relationship Id="rId3" Type="http://schemas.openxmlformats.org/officeDocument/2006/relationships/image" Target="../media/image141.jpeg"/><Relationship Id="rId7" Type="http://schemas.openxmlformats.org/officeDocument/2006/relationships/image" Target="../media/image145.jpg"/><Relationship Id="rId2" Type="http://schemas.openxmlformats.org/officeDocument/2006/relationships/image" Target="../media/image140.jpeg"/><Relationship Id="rId1" Type="http://schemas.openxmlformats.org/officeDocument/2006/relationships/slideLayout" Target="../slideLayouts/slideLayout7.xml"/><Relationship Id="rId6" Type="http://schemas.openxmlformats.org/officeDocument/2006/relationships/image" Target="../media/image144.jpeg"/><Relationship Id="rId5" Type="http://schemas.openxmlformats.org/officeDocument/2006/relationships/image" Target="../media/image143.png"/><Relationship Id="rId4" Type="http://schemas.openxmlformats.org/officeDocument/2006/relationships/image" Target="../media/image142.png"/><Relationship Id="rId9" Type="http://schemas.openxmlformats.org/officeDocument/2006/relationships/image" Target="../media/image147.png"/></Relationships>
</file>

<file path=ppt/slides/_rels/slide85.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g"/><Relationship Id="rId1" Type="http://schemas.openxmlformats.org/officeDocument/2006/relationships/slideLayout" Target="../slideLayouts/slideLayout7.xml"/><Relationship Id="rId4" Type="http://schemas.microsoft.com/office/2007/relationships/hdphoto" Target="../media/hdphoto13.wdp"/></Relationships>
</file>

<file path=ppt/slides/_rels/slide89.xml.rels><?xml version="1.0" encoding="UTF-8" standalone="yes"?>
<Relationships xmlns="http://schemas.openxmlformats.org/package/2006/relationships"><Relationship Id="rId2" Type="http://schemas.openxmlformats.org/officeDocument/2006/relationships/image" Target="../media/image15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02-06 EKİM 2023</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9C0289-BE64-BA54-CDBB-BC777B15E1EB}"/>
              </a:ext>
            </a:extLst>
          </p:cNvPr>
          <p:cNvSpPr>
            <a:spLocks noGrp="1"/>
          </p:cNvSpPr>
          <p:nvPr>
            <p:ph type="title"/>
          </p:nvPr>
        </p:nvSpPr>
        <p:spPr/>
        <p:txBody>
          <a:bodyPr/>
          <a:lstStyle/>
          <a:p>
            <a:r>
              <a:rPr lang="tr-TR" dirty="0"/>
              <a:t>Tarihçe &amp; Genel </a:t>
            </a:r>
            <a:r>
              <a:rPr lang="tr-TR" dirty="0" err="1"/>
              <a:t>Bİlgi</a:t>
            </a:r>
            <a:endParaRPr lang="tr-TR" dirty="0"/>
          </a:p>
        </p:txBody>
      </p:sp>
      <p:sp>
        <p:nvSpPr>
          <p:cNvPr id="3" name="İçerik Yer Tutucusu 2">
            <a:extLst>
              <a:ext uri="{FF2B5EF4-FFF2-40B4-BE49-F238E27FC236}">
                <a16:creationId xmlns:a16="http://schemas.microsoft.com/office/drawing/2014/main" id="{DB305944-4123-923B-EC70-3F2A602A14E2}"/>
              </a:ext>
            </a:extLst>
          </p:cNvPr>
          <p:cNvSpPr>
            <a:spLocks noGrp="1"/>
          </p:cNvSpPr>
          <p:nvPr>
            <p:ph idx="1"/>
          </p:nvPr>
        </p:nvSpPr>
        <p:spPr/>
        <p:txBody>
          <a:bodyPr>
            <a:normAutofit fontScale="55000" lnSpcReduction="20000"/>
          </a:bodyPr>
          <a:lstStyle/>
          <a:p>
            <a:pPr algn="just"/>
            <a:r>
              <a:rPr lang="tr-TR" b="0" i="0" dirty="0">
                <a:solidFill>
                  <a:srgbClr val="000000"/>
                </a:solidFill>
                <a:effectLst/>
                <a:latin typeface="inherit"/>
              </a:rPr>
              <a:t>Pamukkale Üniversitesi Eğitim Fakültesi Güzel Sanatlar Eğitimi Bölümü Müzik Eğitimi Ana Bilim Dalı 1995 yılında kurulmuş, 1995 - 1996 eğitim - öğretim yılında 5 öğretim elemanı ve 20 öğrencisiyle lisans eğitimine başlamıştır. Ana Bilim Dalında yürütülen lisans ve lisansüstü programlarının eğitim dili Türkçe ve öğrenim süresi lisans programı için 4 yıl, tezli yüksek lisans programı için 2 yıl, doktora programı için ise 4 yıldır. Programda çalgı eğitimi, ses eğitimi ve müzik kuramları olarak lisans ve lisansüstü düzeyinde öğrenim yapılmaktadır. Lisans programında “Alan Eğitimi”, “Meslek Bilgisi” ve “Genel Kültür” derslerinden oluşan ve müziğin hemen hemen bütün boyutlarını içeren zorunlu ve seçmeli dersler yer almaktadır. Erasmus ve Farabi programları kapsamında, yurt içi/yurt dışı öğrenci ve öğretim elemanı değişim programları da aktif olarak sürdürülmektedir.</a:t>
            </a:r>
            <a:endParaRPr lang="tr-TR" b="0" i="0" dirty="0">
              <a:solidFill>
                <a:srgbClr val="212529"/>
              </a:solidFill>
              <a:effectLst/>
              <a:latin typeface="inherit"/>
            </a:endParaRPr>
          </a:p>
          <a:p>
            <a:pPr algn="just"/>
            <a:r>
              <a:rPr lang="tr-TR" b="0" i="0" dirty="0">
                <a:solidFill>
                  <a:srgbClr val="000000"/>
                </a:solidFill>
                <a:effectLst/>
                <a:latin typeface="inherit"/>
              </a:rPr>
              <a:t>Lisans öğrencilerinden oluşan Paü Polifonik Korosu, Paü Gençlik Oda Orkestrası, Paü Türk Halk Müziği Korosu, Paü Türk Sanat Müziği Korosu gibi topluluklarla ve öğretim elemanlarının hazırladıkları projelerle/çalışmalarla kurum içi ve kurum dışı pek çok müzik etkinliğine katılmış ve ödüller almış olan Müzik Eğitimi Ana Bilim Dalının temel amacı; yürüttüğü lisans ve lisansüstü programlarıyla, gerek akademik öğrenim yaşamına, gerekse ulusal ve uluslararası çevrelerde yer alan sanat ve müzik eğitimi kurumlarına katkıda bulunmak ve Türk müzik yaşamının gelişmesini sağlamaktır. Ana Bilim Dalından mezun olan öğrenciler, Milli Eğitim Bakanlığına bağlı devlet veya özel okullarda öğretmen olarak çalışmakta; lisansüstü eğitim olanağı ile akademik kariyer imkanına sahip olabilmekte, ayrıca çeşitli kamu ve özel kurum/kuruluşlarda sanat danışmanı olarak da çalışabilmektedirler.</a:t>
            </a:r>
            <a:br>
              <a:rPr lang="tr-TR" b="0" i="0" dirty="0">
                <a:solidFill>
                  <a:srgbClr val="000000"/>
                </a:solidFill>
                <a:effectLst/>
                <a:latin typeface="inherit"/>
              </a:rPr>
            </a:br>
            <a:endParaRPr lang="tr-TR" b="0" i="0" dirty="0">
              <a:solidFill>
                <a:srgbClr val="212529"/>
              </a:solidFill>
              <a:effectLst/>
              <a:latin typeface="inherit"/>
            </a:endParaRPr>
          </a:p>
          <a:p>
            <a:pPr algn="just"/>
            <a:r>
              <a:rPr lang="tr-TR" b="0" i="0" dirty="0">
                <a:solidFill>
                  <a:srgbClr val="000000"/>
                </a:solidFill>
                <a:effectLst/>
                <a:latin typeface="inherit"/>
              </a:rPr>
              <a:t>Ana Bilim Dalına, TYT puan türlerinden 2022 yılı için en düşük 800.000'inci başarı sırasına girmek koşulu ile; işitme, çalma ve söyleme boyutlarını içeren "Özel Yetenek Sınavı" ile her yıl 3’ü engelli olmak üzere toplam 30 öğrenci alınmaktadır. </a:t>
            </a:r>
            <a:endParaRPr lang="tr-TR" b="0" i="0" dirty="0">
              <a:solidFill>
                <a:srgbClr val="212529"/>
              </a:solidFill>
              <a:effectLst/>
              <a:latin typeface="inherit"/>
            </a:endParaRPr>
          </a:p>
          <a:p>
            <a:pPr algn="just"/>
            <a:r>
              <a:rPr lang="tr-TR" b="0" i="0" dirty="0">
                <a:solidFill>
                  <a:srgbClr val="000000"/>
                </a:solidFill>
                <a:effectLst/>
                <a:latin typeface="inherit"/>
              </a:rPr>
              <a:t>Müzik Eğitimi Ana Bilim Dalı binası; orkestra ve koro prova salonu, projeksiyonlu işitme eğitimi ve drama derslikleri, toplantı ve seminer odası, kütüphane, arşiv odası, öğretim elemanlarının bireysel çalışma ofisleri ile öğrenci çalışma odaları gibi mekan olanakları ile fiziki açıdan ihtiyaçların karşılanabileceği biçimde düzenlenmiştir.</a:t>
            </a:r>
            <a:endParaRPr lang="tr-TR" b="0" i="0" dirty="0">
              <a:solidFill>
                <a:srgbClr val="212529"/>
              </a:solidFill>
              <a:effectLst/>
              <a:latin typeface="inherit"/>
            </a:endParaRPr>
          </a:p>
          <a:p>
            <a:pPr algn="just"/>
            <a:r>
              <a:rPr lang="tr-TR" b="0" i="0" dirty="0">
                <a:solidFill>
                  <a:srgbClr val="000000"/>
                </a:solidFill>
                <a:effectLst/>
                <a:latin typeface="inherit"/>
              </a:rPr>
              <a:t>Müzik Eğitimi Ana Bilim Dalında 2022-2023 eğitim-öğretim yılı itibariyle 9 öğretim üyesi (3 Prof.Dr., 2 Doç.Dr. ve 4 </a:t>
            </a:r>
            <a:r>
              <a:rPr lang="tr-TR" b="0" i="0" dirty="0" err="1">
                <a:solidFill>
                  <a:srgbClr val="000000"/>
                </a:solidFill>
                <a:effectLst/>
                <a:latin typeface="inherit"/>
              </a:rPr>
              <a:t>Dr.Öğr.Ü</a:t>
            </a:r>
            <a:r>
              <a:rPr lang="tr-TR" b="0" i="0" dirty="0">
                <a:solidFill>
                  <a:srgbClr val="000000"/>
                </a:solidFill>
                <a:effectLst/>
                <a:latin typeface="inherit"/>
              </a:rPr>
              <a:t>.), 7 öğretim görevlisi ve 2 araştırma görevlisi olmak üzere toplam 18 öğretim elemanı görev yapmakta; 26 lisansüstü ve 105 lisans öğrencisiyle eğitim-öğretim faaliyetlerine devam etmektedir.</a:t>
            </a:r>
            <a:endParaRPr lang="tr-TR" b="0" i="0" dirty="0">
              <a:solidFill>
                <a:srgbClr val="212529"/>
              </a:solidFill>
              <a:effectLst/>
              <a:latin typeface="inherit"/>
            </a:endParaRPr>
          </a:p>
          <a:p>
            <a:endParaRPr lang="tr-TR" dirty="0"/>
          </a:p>
        </p:txBody>
      </p:sp>
      <p:sp>
        <p:nvSpPr>
          <p:cNvPr id="4" name="Slayt Numarası Yer Tutucusu 3">
            <a:extLst>
              <a:ext uri="{FF2B5EF4-FFF2-40B4-BE49-F238E27FC236}">
                <a16:creationId xmlns:a16="http://schemas.microsoft.com/office/drawing/2014/main" id="{8B4D339B-B877-C91C-2C52-085717AC9F25}"/>
              </a:ext>
            </a:extLst>
          </p:cNvPr>
          <p:cNvSpPr>
            <a:spLocks noGrp="1"/>
          </p:cNvSpPr>
          <p:nvPr>
            <p:ph type="sldNum" sz="quarter" idx="12"/>
          </p:nvPr>
        </p:nvSpPr>
        <p:spPr/>
        <p:txBody>
          <a:bodyPr/>
          <a:lstStyle/>
          <a:p>
            <a:fld id="{F302176B-0E47-46AC-8F43-DAB4B8A37D06}" type="slidenum">
              <a:rPr lang="tr-TR" smtClean="0"/>
              <a:pPr/>
              <a:t>14</a:t>
            </a:fld>
            <a:endParaRPr lang="tr-TR"/>
          </a:p>
        </p:txBody>
      </p:sp>
    </p:spTree>
    <p:extLst>
      <p:ext uri="{BB962C8B-B14F-4D97-AF65-F5344CB8AC3E}">
        <p14:creationId xmlns:p14="http://schemas.microsoft.com/office/powerpoint/2010/main" val="2027694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Violin ve sayfa müzik">
            <a:extLst>
              <a:ext uri="{FF2B5EF4-FFF2-40B4-BE49-F238E27FC236}">
                <a16:creationId xmlns:a16="http://schemas.microsoft.com/office/drawing/2014/main" id="{C1FD9F0D-5014-6A33-267D-C4CF44436666}"/>
              </a:ext>
            </a:extLst>
          </p:cNvPr>
          <p:cNvPicPr>
            <a:picLocks noChangeAspect="1"/>
          </p:cNvPicPr>
          <p:nvPr/>
        </p:nvPicPr>
        <p:blipFill rotWithShape="1">
          <a:blip r:embed="rId2">
            <a:duotone>
              <a:prstClr val="black"/>
              <a:schemeClr val="tx2">
                <a:tint val="45000"/>
                <a:satMod val="400000"/>
              </a:schemeClr>
            </a:duotone>
            <a:alphaModFix amt="30000"/>
          </a:blip>
          <a:srcRect t="6091" b="9003"/>
          <a:stretch/>
        </p:blipFill>
        <p:spPr>
          <a:xfrm>
            <a:off x="20" y="10"/>
            <a:ext cx="12191980" cy="6857990"/>
          </a:xfrm>
          <a:prstGeom prst="rect">
            <a:avLst/>
          </a:prstGeom>
        </p:spPr>
      </p:pic>
      <p:pic>
        <p:nvPicPr>
          <p:cNvPr id="12" name="Picture 11">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83519917-F46A-C14A-B3D5-13A89F29BB97}"/>
              </a:ext>
            </a:extLst>
          </p:cNvPr>
          <p:cNvSpPr>
            <a:spLocks noGrp="1"/>
          </p:cNvSpPr>
          <p:nvPr>
            <p:ph type="title"/>
          </p:nvPr>
        </p:nvSpPr>
        <p:spPr>
          <a:xfrm>
            <a:off x="2895600" y="764373"/>
            <a:ext cx="8610600" cy="1293028"/>
          </a:xfrm>
        </p:spPr>
        <p:txBody>
          <a:bodyPr>
            <a:normAutofit/>
          </a:bodyPr>
          <a:lstStyle/>
          <a:p>
            <a:r>
              <a:rPr lang="tr-TR" dirty="0"/>
              <a:t>AKADEMİK KADRO</a:t>
            </a:r>
          </a:p>
        </p:txBody>
      </p:sp>
      <p:sp>
        <p:nvSpPr>
          <p:cNvPr id="4" name="Slayt Numarası Yer Tutucusu 3">
            <a:extLst>
              <a:ext uri="{FF2B5EF4-FFF2-40B4-BE49-F238E27FC236}">
                <a16:creationId xmlns:a16="http://schemas.microsoft.com/office/drawing/2014/main" id="{102D822B-F2B3-2040-A60B-DE15F75B354B}"/>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15</a:t>
            </a:fld>
            <a:endParaRPr lang="tr-TR"/>
          </a:p>
        </p:txBody>
      </p:sp>
      <p:sp>
        <p:nvSpPr>
          <p:cNvPr id="3" name="İçerik Yer Tutucusu 2">
            <a:extLst>
              <a:ext uri="{FF2B5EF4-FFF2-40B4-BE49-F238E27FC236}">
                <a16:creationId xmlns:a16="http://schemas.microsoft.com/office/drawing/2014/main" id="{FE22E45F-05E9-014C-A040-5048BE406B82}"/>
              </a:ext>
            </a:extLst>
          </p:cNvPr>
          <p:cNvSpPr>
            <a:spLocks noGrp="1"/>
          </p:cNvSpPr>
          <p:nvPr>
            <p:ph idx="1"/>
          </p:nvPr>
        </p:nvSpPr>
        <p:spPr>
          <a:xfrm>
            <a:off x="685800" y="2194560"/>
            <a:ext cx="10820400" cy="4024125"/>
          </a:xfrm>
        </p:spPr>
        <p:txBody>
          <a:bodyPr>
            <a:normAutofit/>
          </a:bodyPr>
          <a:lstStyle/>
          <a:p>
            <a:pPr marL="0" indent="0">
              <a:buNone/>
            </a:pPr>
            <a:r>
              <a:rPr lang="tr-TR" b="1" dirty="0"/>
              <a:t>Prof. Dr. Efe AKBULUT</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F0502020204030204" pitchFamily="34" charset="0"/>
              </a:rPr>
              <a:t>Keman Eğitimi</a:t>
            </a:r>
          </a:p>
          <a:p>
            <a:pPr>
              <a:buFont typeface="Arial" panose="020B0604020202020204" pitchFamily="34" charset="0"/>
              <a:buChar char="•"/>
            </a:pPr>
            <a:r>
              <a:rPr lang="tr-TR" b="0" i="0" u="none" strike="noStrike" dirty="0">
                <a:effectLst/>
                <a:latin typeface="Roboto" panose="020F0502020204030204" pitchFamily="34" charset="0"/>
              </a:rPr>
              <a:t>Özel Öğretim Yöntemleri</a:t>
            </a:r>
          </a:p>
          <a:p>
            <a:pPr>
              <a:buFont typeface="Arial" panose="020B0604020202020204" pitchFamily="34" charset="0"/>
              <a:buChar char="•"/>
            </a:pPr>
            <a:r>
              <a:rPr lang="tr-TR" b="0" i="0" u="none" strike="noStrike" dirty="0">
                <a:effectLst/>
                <a:latin typeface="Roboto" panose="020F0502020204030204" pitchFamily="34" charset="0"/>
              </a:rPr>
              <a:t>Oda Müziği</a:t>
            </a:r>
          </a:p>
          <a:p>
            <a:pPr>
              <a:buFont typeface="Arial" panose="020B0604020202020204" pitchFamily="34" charset="0"/>
              <a:buChar char="•"/>
            </a:pPr>
            <a:r>
              <a:rPr lang="tr-TR" b="0" i="0" u="none" strike="noStrike" dirty="0">
                <a:effectLst/>
                <a:latin typeface="Roboto" panose="020F0502020204030204" pitchFamily="34" charset="0"/>
              </a:rPr>
              <a:t>Program Geliştirme</a:t>
            </a:r>
          </a:p>
          <a:p>
            <a:endParaRPr lang="tr-TR" dirty="0"/>
          </a:p>
        </p:txBody>
      </p:sp>
      <p:pic>
        <p:nvPicPr>
          <p:cNvPr id="7" name="Resim 6" descr="kişi, şahıs, giyim, kravat, insan yüzü içeren bir resim">
            <a:extLst>
              <a:ext uri="{FF2B5EF4-FFF2-40B4-BE49-F238E27FC236}">
                <a16:creationId xmlns:a16="http://schemas.microsoft.com/office/drawing/2014/main" id="{73E5AF42-9B67-D831-0F45-E0A66B91CB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6109" y="3670297"/>
            <a:ext cx="2690091" cy="2685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66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Keman çalan bir öğrenci">
            <a:extLst>
              <a:ext uri="{FF2B5EF4-FFF2-40B4-BE49-F238E27FC236}">
                <a16:creationId xmlns:a16="http://schemas.microsoft.com/office/drawing/2014/main" id="{6C5D6DC0-DD71-8DB8-7306-5A2A6B96BD14}"/>
              </a:ext>
            </a:extLst>
          </p:cNvPr>
          <p:cNvPicPr>
            <a:picLocks noChangeAspect="1"/>
          </p:cNvPicPr>
          <p:nvPr/>
        </p:nvPicPr>
        <p:blipFill rotWithShape="1">
          <a:blip r:embed="rId2" cstate="print">
            <a:alphaModFix amt="30000"/>
            <a:extLst>
              <a:ext uri="{28A0092B-C50C-407E-A947-70E740481C1C}">
                <a14:useLocalDpi xmlns:a14="http://schemas.microsoft.com/office/drawing/2010/main" val="0"/>
              </a:ext>
            </a:extLst>
          </a:blip>
          <a:srcRect t="6725" b="9005"/>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67999FA9-D311-1F4D-BF2E-3DF458348114}"/>
              </a:ext>
            </a:extLst>
          </p:cNvPr>
          <p:cNvSpPr>
            <a:spLocks noGrp="1"/>
          </p:cNvSpPr>
          <p:nvPr>
            <p:ph type="title"/>
          </p:nvPr>
        </p:nvSpPr>
        <p:spPr>
          <a:xfrm>
            <a:off x="2895600" y="764373"/>
            <a:ext cx="8610600" cy="1293028"/>
          </a:xfrm>
        </p:spPr>
        <p:txBody>
          <a:bodyPr>
            <a:normAutofit/>
          </a:bodyPr>
          <a:lstStyle/>
          <a:p>
            <a:r>
              <a:rPr lang="tr-TR" dirty="0"/>
              <a:t>Farabi koordinatörü</a:t>
            </a:r>
          </a:p>
        </p:txBody>
      </p:sp>
      <p:sp>
        <p:nvSpPr>
          <p:cNvPr id="4" name="Slayt Numarası Yer Tutucusu 3">
            <a:extLst>
              <a:ext uri="{FF2B5EF4-FFF2-40B4-BE49-F238E27FC236}">
                <a16:creationId xmlns:a16="http://schemas.microsoft.com/office/drawing/2014/main" id="{94992CC3-0E41-5744-8B89-7F0C1AEA910D}"/>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16</a:t>
            </a:fld>
            <a:endParaRPr lang="tr-TR"/>
          </a:p>
        </p:txBody>
      </p:sp>
      <p:sp>
        <p:nvSpPr>
          <p:cNvPr id="3" name="İçerik Yer Tutucusu 2">
            <a:extLst>
              <a:ext uri="{FF2B5EF4-FFF2-40B4-BE49-F238E27FC236}">
                <a16:creationId xmlns:a16="http://schemas.microsoft.com/office/drawing/2014/main" id="{64D03D54-8396-6243-8047-6CBB2C15FE72}"/>
              </a:ext>
            </a:extLst>
          </p:cNvPr>
          <p:cNvSpPr>
            <a:spLocks noGrp="1"/>
          </p:cNvSpPr>
          <p:nvPr>
            <p:ph idx="1"/>
          </p:nvPr>
        </p:nvSpPr>
        <p:spPr>
          <a:xfrm>
            <a:off x="685800" y="2194560"/>
            <a:ext cx="10820400" cy="4024125"/>
          </a:xfrm>
        </p:spPr>
        <p:txBody>
          <a:bodyPr>
            <a:normAutofit/>
          </a:bodyPr>
          <a:lstStyle/>
          <a:p>
            <a:pPr marL="0" indent="0">
              <a:buNone/>
            </a:pPr>
            <a:r>
              <a:rPr lang="tr-TR" b="1" dirty="0" err="1"/>
              <a:t>Prof</a:t>
            </a:r>
            <a:r>
              <a:rPr lang="tr-TR" b="1" dirty="0"/>
              <a:t> Dr. Ufuk Yağcı</a:t>
            </a:r>
          </a:p>
          <a:p>
            <a:pPr marL="0" indent="0">
              <a:buNone/>
            </a:pPr>
            <a:r>
              <a:rPr lang="tr-TR" b="1" dirty="0"/>
              <a:t>(Müzik Eğitimi Ana Bilim Dalı Başkanı)</a:t>
            </a:r>
          </a:p>
          <a:p>
            <a:pPr marL="0" indent="0">
              <a:buNone/>
            </a:pPr>
            <a:r>
              <a:rPr lang="tr-TR" b="1" i="0" u="none" strike="noStrike" dirty="0">
                <a:effectLst/>
                <a:latin typeface="inherit"/>
              </a:rPr>
              <a:t>Çalışma Alanları</a:t>
            </a:r>
          </a:p>
          <a:p>
            <a:r>
              <a:rPr lang="tr-TR" b="0" i="0" u="none" strike="noStrike" dirty="0">
                <a:effectLst/>
                <a:latin typeface="Roboto" panose="02000000000000000000" pitchFamily="2" charset="0"/>
              </a:rPr>
              <a:t>Viyola Eğitimi</a:t>
            </a:r>
          </a:p>
          <a:p>
            <a:r>
              <a:rPr lang="tr-TR" b="0" i="0" u="none" strike="noStrike" dirty="0">
                <a:effectLst/>
                <a:latin typeface="Roboto" panose="02000000000000000000" pitchFamily="2" charset="0"/>
              </a:rPr>
              <a:t>Çok Seslendirme</a:t>
            </a:r>
          </a:p>
          <a:p>
            <a:r>
              <a:rPr lang="tr-TR" b="0" i="0" u="none" strike="noStrike" dirty="0">
                <a:effectLst/>
                <a:latin typeface="Roboto" panose="02000000000000000000" pitchFamily="2" charset="0"/>
              </a:rPr>
              <a:t>Oda Müziği</a:t>
            </a:r>
          </a:p>
          <a:p>
            <a:r>
              <a:rPr lang="tr-TR" b="0" i="0" u="none" strike="noStrike" dirty="0">
                <a:effectLst/>
                <a:latin typeface="Roboto" panose="02000000000000000000" pitchFamily="2" charset="0"/>
              </a:rPr>
              <a:t>Müzik, Toplum ve Kültür</a:t>
            </a:r>
          </a:p>
          <a:p>
            <a:endParaRPr lang="tr-TR" dirty="0"/>
          </a:p>
        </p:txBody>
      </p:sp>
      <p:pic>
        <p:nvPicPr>
          <p:cNvPr id="9" name="Resim 8" descr="insan yüzü, portre, kişi, şahıs, insan sakalı içeren bir resim&#10;&#10;Açıklama otomatik olarak oluşturuldu">
            <a:extLst>
              <a:ext uri="{FF2B5EF4-FFF2-40B4-BE49-F238E27FC236}">
                <a16:creationId xmlns:a16="http://schemas.microsoft.com/office/drawing/2014/main" id="{0115D11B-F35D-1D18-BDF5-D73B21353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251" y="257696"/>
            <a:ext cx="1442258" cy="1799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8720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5" descr="Mikrofon ve ses filtresi">
            <a:extLst>
              <a:ext uri="{FF2B5EF4-FFF2-40B4-BE49-F238E27FC236}">
                <a16:creationId xmlns:a16="http://schemas.microsoft.com/office/drawing/2014/main" id="{173A8B43-3C7A-2A02-4C98-80B006B0F181}"/>
              </a:ext>
            </a:extLst>
          </p:cNvPr>
          <p:cNvPicPr>
            <a:picLocks noChangeAspect="1"/>
          </p:cNvPicPr>
          <p:nvPr/>
        </p:nvPicPr>
        <p:blipFill rotWithShape="1">
          <a:blip r:embed="rId2">
            <a:duotone>
              <a:prstClr val="black"/>
              <a:schemeClr val="tx2">
                <a:tint val="45000"/>
                <a:satMod val="400000"/>
              </a:schemeClr>
            </a:duotone>
            <a:alphaModFix amt="30000"/>
          </a:blip>
          <a:srcRect t="15730"/>
          <a:stretch/>
        </p:blipFill>
        <p:spPr>
          <a:xfrm>
            <a:off x="20" y="10"/>
            <a:ext cx="12191980" cy="6857990"/>
          </a:xfrm>
          <a:prstGeom prst="rect">
            <a:avLst/>
          </a:prstGeom>
        </p:spPr>
      </p:pic>
      <p:pic>
        <p:nvPicPr>
          <p:cNvPr id="12" name="Picture 11">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C09F1704-03F6-A942-A351-8A73E79AC633}"/>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A440A327-81C6-AC42-9210-57DC32A66554}"/>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17</a:t>
            </a:fld>
            <a:endParaRPr lang="tr-TR"/>
          </a:p>
        </p:txBody>
      </p:sp>
      <p:sp>
        <p:nvSpPr>
          <p:cNvPr id="3" name="İçerik Yer Tutucusu 2">
            <a:extLst>
              <a:ext uri="{FF2B5EF4-FFF2-40B4-BE49-F238E27FC236}">
                <a16:creationId xmlns:a16="http://schemas.microsoft.com/office/drawing/2014/main" id="{113A861B-78A7-7A4B-B5AA-707D8D48392E}"/>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Prof. Dr. Fatıma AKYÜZLÜER</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Ses Eğitimi</a:t>
            </a:r>
          </a:p>
          <a:p>
            <a:pPr>
              <a:buFont typeface="Arial" panose="020B0604020202020204" pitchFamily="34" charset="0"/>
              <a:buChar char="•"/>
            </a:pPr>
            <a:r>
              <a:rPr lang="tr-TR" b="0" i="0" u="none" strike="noStrike" dirty="0">
                <a:effectLst/>
                <a:latin typeface="Roboto" panose="02000000000000000000" pitchFamily="2" charset="0"/>
              </a:rPr>
              <a:t>Orff Yaklaşımı</a:t>
            </a:r>
          </a:p>
          <a:p>
            <a:pPr>
              <a:buFont typeface="Arial" panose="020B0604020202020204" pitchFamily="34" charset="0"/>
              <a:buChar char="•"/>
            </a:pPr>
            <a:r>
              <a:rPr lang="tr-TR" b="0" i="0" u="none" strike="noStrike" dirty="0">
                <a:effectLst/>
                <a:latin typeface="Roboto" panose="02000000000000000000" pitchFamily="2" charset="0"/>
              </a:rPr>
              <a:t>Yaratıcı Drama</a:t>
            </a:r>
          </a:p>
          <a:p>
            <a:pPr>
              <a:buFont typeface="Arial" panose="020B0604020202020204" pitchFamily="34" charset="0"/>
              <a:buChar char="•"/>
            </a:pPr>
            <a:r>
              <a:rPr lang="tr-TR" b="0" i="0" u="none" strike="noStrike" dirty="0">
                <a:effectLst/>
                <a:latin typeface="Roboto" panose="02000000000000000000" pitchFamily="2" charset="0"/>
              </a:rPr>
              <a:t>Aktif Öğrenme</a:t>
            </a:r>
          </a:p>
          <a:p>
            <a:endParaRPr lang="tr-TR" dirty="0"/>
          </a:p>
        </p:txBody>
      </p:sp>
      <p:pic>
        <p:nvPicPr>
          <p:cNvPr id="8" name="Resim 7" descr="insan yüzü, dudak, portre, kişi, şahıs içeren bir resim&#10;&#10;Açıklama otomatik olarak oluşturuldu">
            <a:extLst>
              <a:ext uri="{FF2B5EF4-FFF2-40B4-BE49-F238E27FC236}">
                <a16:creationId xmlns:a16="http://schemas.microsoft.com/office/drawing/2014/main" id="{985BCC43-51AC-7848-E240-0A2DAD3738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379" y="445009"/>
            <a:ext cx="1453896" cy="1612392"/>
          </a:xfrm>
          <a:prstGeom prst="rect">
            <a:avLst/>
          </a:prstGeom>
        </p:spPr>
      </p:pic>
    </p:spTree>
    <p:extLst>
      <p:ext uri="{BB962C8B-B14F-4D97-AF65-F5344CB8AC3E}">
        <p14:creationId xmlns:p14="http://schemas.microsoft.com/office/powerpoint/2010/main" val="3846127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Keman kapandı fotoğrafı">
            <a:extLst>
              <a:ext uri="{FF2B5EF4-FFF2-40B4-BE49-F238E27FC236}">
                <a16:creationId xmlns:a16="http://schemas.microsoft.com/office/drawing/2014/main" id="{8DCBE44F-DE53-8F4E-5B82-5BCEF885964E}"/>
              </a:ext>
            </a:extLst>
          </p:cNvPr>
          <p:cNvPicPr>
            <a:picLocks noChangeAspect="1"/>
          </p:cNvPicPr>
          <p:nvPr/>
        </p:nvPicPr>
        <p:blipFill rotWithShape="1">
          <a:blip r:embed="rId2">
            <a:alphaModFix amt="30000"/>
          </a:blip>
          <a:srcRect b="15730"/>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02C34950-D9FC-DA4F-888A-8F816776AC17}"/>
              </a:ext>
            </a:extLst>
          </p:cNvPr>
          <p:cNvSpPr>
            <a:spLocks noGrp="1"/>
          </p:cNvSpPr>
          <p:nvPr>
            <p:ph type="title"/>
          </p:nvPr>
        </p:nvSpPr>
        <p:spPr>
          <a:xfrm>
            <a:off x="2895600" y="764373"/>
            <a:ext cx="8610600" cy="1293028"/>
          </a:xfrm>
        </p:spPr>
        <p:txBody>
          <a:bodyPr>
            <a:normAutofit/>
          </a:bodyPr>
          <a:lstStyle/>
          <a:p>
            <a:r>
              <a:rPr lang="tr-TR" dirty="0"/>
              <a:t>Erasmus Koordinatörü</a:t>
            </a:r>
          </a:p>
        </p:txBody>
      </p:sp>
      <p:sp>
        <p:nvSpPr>
          <p:cNvPr id="4" name="Slayt Numarası Yer Tutucusu 3">
            <a:extLst>
              <a:ext uri="{FF2B5EF4-FFF2-40B4-BE49-F238E27FC236}">
                <a16:creationId xmlns:a16="http://schemas.microsoft.com/office/drawing/2014/main" id="{7106E4F2-0DF4-2B47-9557-9A6BC1B899A0}"/>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18</a:t>
            </a:fld>
            <a:endParaRPr lang="tr-TR"/>
          </a:p>
        </p:txBody>
      </p:sp>
      <p:sp>
        <p:nvSpPr>
          <p:cNvPr id="3" name="İçerik Yer Tutucusu 2">
            <a:extLst>
              <a:ext uri="{FF2B5EF4-FFF2-40B4-BE49-F238E27FC236}">
                <a16:creationId xmlns:a16="http://schemas.microsoft.com/office/drawing/2014/main" id="{5BEAA834-86E9-8844-BA2B-668C4A3662F4}"/>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Doç. Dr. Özlem AKIN ŞİŞMAN</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Keman Eğitimi</a:t>
            </a:r>
          </a:p>
          <a:p>
            <a:pPr>
              <a:buFont typeface="Arial" panose="020B0604020202020204" pitchFamily="34" charset="0"/>
              <a:buChar char="•"/>
            </a:pPr>
            <a:r>
              <a:rPr lang="tr-TR" b="0" i="0" u="none" strike="noStrike" dirty="0">
                <a:effectLst/>
                <a:latin typeface="Roboto" panose="02000000000000000000" pitchFamily="2" charset="0"/>
              </a:rPr>
              <a:t>Oda Müziği</a:t>
            </a:r>
          </a:p>
          <a:p>
            <a:pPr>
              <a:buFont typeface="Arial" panose="020B0604020202020204" pitchFamily="34" charset="0"/>
              <a:buChar char="•"/>
            </a:pPr>
            <a:r>
              <a:rPr lang="tr-TR" b="0" i="0" u="none" strike="noStrike" dirty="0">
                <a:effectLst/>
                <a:latin typeface="Roboto" panose="02000000000000000000" pitchFamily="2" charset="0"/>
              </a:rPr>
              <a:t>Müzik Eğitimi Yöntem ve Teknikleri</a:t>
            </a:r>
          </a:p>
          <a:p>
            <a:pPr>
              <a:buFont typeface="Arial" panose="020B0604020202020204" pitchFamily="34" charset="0"/>
              <a:buChar char="•"/>
            </a:pPr>
            <a:r>
              <a:rPr lang="tr-TR" b="0" i="0" u="none" strike="noStrike" dirty="0">
                <a:effectLst/>
                <a:latin typeface="Roboto" panose="02000000000000000000" pitchFamily="2" charset="0"/>
              </a:rPr>
              <a:t>Öğrenme Stratejileri</a:t>
            </a:r>
          </a:p>
          <a:p>
            <a:endParaRPr lang="tr-TR" dirty="0"/>
          </a:p>
        </p:txBody>
      </p:sp>
      <p:pic>
        <p:nvPicPr>
          <p:cNvPr id="7" name="Resim 6" descr="insan yüzü, kişi, şahıs, gülümsemek, gülüş, giyim içeren bir resim&#10;&#10;Açıklama otomatik olarak oluşturuldu">
            <a:extLst>
              <a:ext uri="{FF2B5EF4-FFF2-40B4-BE49-F238E27FC236}">
                <a16:creationId xmlns:a16="http://schemas.microsoft.com/office/drawing/2014/main" id="{26C0E175-D6C7-0284-B240-1856A7BDB8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808" y="158497"/>
            <a:ext cx="1459992" cy="1898904"/>
          </a:xfrm>
          <a:prstGeom prst="rect">
            <a:avLst/>
          </a:prstGeom>
        </p:spPr>
      </p:pic>
    </p:spTree>
    <p:extLst>
      <p:ext uri="{BB962C8B-B14F-4D97-AF65-F5344CB8AC3E}">
        <p14:creationId xmlns:p14="http://schemas.microsoft.com/office/powerpoint/2010/main" val="1161633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Beyaz ve siyah piyano klavyesi 'nin kapatması">
            <a:extLst>
              <a:ext uri="{FF2B5EF4-FFF2-40B4-BE49-F238E27FC236}">
                <a16:creationId xmlns:a16="http://schemas.microsoft.com/office/drawing/2014/main" id="{D385ECE4-6139-65B3-F590-94C0C45E113D}"/>
              </a:ext>
            </a:extLst>
          </p:cNvPr>
          <p:cNvPicPr>
            <a:picLocks noChangeAspect="1"/>
          </p:cNvPicPr>
          <p:nvPr/>
        </p:nvPicPr>
        <p:blipFill rotWithShape="1">
          <a:blip r:embed="rId2" cstate="print">
            <a:duotone>
              <a:prstClr val="black"/>
              <a:schemeClr val="tx2">
                <a:tint val="45000"/>
                <a:satMod val="400000"/>
              </a:schemeClr>
            </a:duotone>
            <a:alphaModFix amt="30000"/>
            <a:extLst>
              <a:ext uri="{28A0092B-C50C-407E-A947-70E740481C1C}">
                <a14:useLocalDpi xmlns:a14="http://schemas.microsoft.com/office/drawing/2010/main" val="0"/>
              </a:ext>
            </a:extLst>
          </a:blip>
          <a:srcRect t="8985" b="6745"/>
          <a:stretch/>
        </p:blipFill>
        <p:spPr>
          <a:xfrm>
            <a:off x="20" y="10"/>
            <a:ext cx="12191980" cy="6857990"/>
          </a:xfrm>
          <a:prstGeom prst="rect">
            <a:avLst/>
          </a:prstGeom>
        </p:spPr>
      </p:pic>
      <p:pic>
        <p:nvPicPr>
          <p:cNvPr id="19" name="Picture 18">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7F187A8C-FACE-EC4D-800F-9E49116C0D17}"/>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1068E96D-7721-B049-B98D-5DAE02288D69}"/>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19</a:t>
            </a:fld>
            <a:endParaRPr lang="tr-TR"/>
          </a:p>
        </p:txBody>
      </p:sp>
      <p:sp>
        <p:nvSpPr>
          <p:cNvPr id="3" name="İçerik Yer Tutucusu 2">
            <a:extLst>
              <a:ext uri="{FF2B5EF4-FFF2-40B4-BE49-F238E27FC236}">
                <a16:creationId xmlns:a16="http://schemas.microsoft.com/office/drawing/2014/main" id="{C1450405-C629-F848-A59A-40FF63E77A93}"/>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Doç. Dr. Ahmet Suat KARAHAN </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pPr>
              <a:buFont typeface="Arial" panose="020B0604020202020204" pitchFamily="34" charset="0"/>
              <a:buChar char="•"/>
            </a:pPr>
            <a:r>
              <a:rPr lang="tr-TR" b="0" i="0" u="none" strike="noStrike" dirty="0">
                <a:effectLst/>
                <a:latin typeface="Roboto" panose="02000000000000000000" pitchFamily="2" charset="0"/>
              </a:rPr>
              <a:t>İşitme Eğitimi</a:t>
            </a:r>
          </a:p>
          <a:p>
            <a:endParaRPr lang="tr-TR" dirty="0"/>
          </a:p>
        </p:txBody>
      </p:sp>
      <p:pic>
        <p:nvPicPr>
          <p:cNvPr id="9" name="Resim 8" descr="insan yüzü, giyim, adam, insan, kişi, şahıs içeren bir resim&#10;&#10;Açıklama otomatik olarak oluşturuldu">
            <a:extLst>
              <a:ext uri="{FF2B5EF4-FFF2-40B4-BE49-F238E27FC236}">
                <a16:creationId xmlns:a16="http://schemas.microsoft.com/office/drawing/2014/main" id="{C724AAD8-1934-3F5E-9BA4-EF69681E4D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10" y="702437"/>
            <a:ext cx="914400" cy="1115568"/>
          </a:xfrm>
          <a:prstGeom prst="rect">
            <a:avLst/>
          </a:prstGeom>
        </p:spPr>
      </p:pic>
    </p:spTree>
    <p:extLst>
      <p:ext uri="{BB962C8B-B14F-4D97-AF65-F5344CB8AC3E}">
        <p14:creationId xmlns:p14="http://schemas.microsoft.com/office/powerpoint/2010/main" val="1262993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2023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müzik, müzik aleti, kamış üflemeli çalgı, flüt içeren bir resim&#10;&#10;Açıklama otomatik olarak oluşturuldu">
            <a:extLst>
              <a:ext uri="{FF2B5EF4-FFF2-40B4-BE49-F238E27FC236}">
                <a16:creationId xmlns:a16="http://schemas.microsoft.com/office/drawing/2014/main" id="{F0B4852E-29C9-4EA2-9C21-5D11427A936A}"/>
              </a:ext>
            </a:extLst>
          </p:cNvPr>
          <p:cNvPicPr>
            <a:picLocks noChangeAspect="1"/>
          </p:cNvPicPr>
          <p:nvPr/>
        </p:nvPicPr>
        <p:blipFill rotWithShape="1">
          <a:blip r:embed="rId2">
            <a:alphaModFix amt="30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034CE77E-0E15-F842-A2F1-26FB0C8A2710}"/>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47EB3164-94ED-CC48-8C37-90FB0DF6ADA8}"/>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20</a:t>
            </a:fld>
            <a:endParaRPr lang="tr-TR"/>
          </a:p>
        </p:txBody>
      </p:sp>
      <p:sp>
        <p:nvSpPr>
          <p:cNvPr id="3" name="İçerik Yer Tutucusu 2">
            <a:extLst>
              <a:ext uri="{FF2B5EF4-FFF2-40B4-BE49-F238E27FC236}">
                <a16:creationId xmlns:a16="http://schemas.microsoft.com/office/drawing/2014/main" id="{0D156B7C-F5C6-7642-BAB7-D8F24D3BB90F}"/>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Dr. Öğr. </a:t>
            </a:r>
            <a:r>
              <a:rPr lang="tr-TR" b="1" i="0" u="none" strike="noStrike" dirty="0" err="1">
                <a:effectLst/>
                <a:latin typeface="inherit"/>
              </a:rPr>
              <a:t>Üy</a:t>
            </a:r>
            <a:r>
              <a:rPr lang="tr-TR" b="1" i="0" u="none" strike="noStrike" dirty="0">
                <a:effectLst/>
                <a:latin typeface="inherit"/>
              </a:rPr>
              <a:t>. Ayşegül ATAK YAYLA</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Flüt Eğitimi</a:t>
            </a:r>
          </a:p>
          <a:p>
            <a:pPr>
              <a:buFont typeface="Arial" panose="020B0604020202020204" pitchFamily="34" charset="0"/>
              <a:buChar char="•"/>
            </a:pPr>
            <a:r>
              <a:rPr lang="tr-TR" b="0" i="0" u="none" strike="noStrike" dirty="0">
                <a:effectLst/>
                <a:latin typeface="Roboto" panose="02000000000000000000" pitchFamily="2" charset="0"/>
              </a:rPr>
              <a:t>Oda Müziği</a:t>
            </a:r>
          </a:p>
          <a:p>
            <a:pPr>
              <a:buFont typeface="Arial" panose="020B0604020202020204" pitchFamily="34" charset="0"/>
              <a:buChar char="•"/>
            </a:pPr>
            <a:r>
              <a:rPr lang="tr-TR" b="0" i="0" u="none" strike="noStrike" dirty="0">
                <a:effectLst/>
                <a:latin typeface="Roboto" panose="02000000000000000000" pitchFamily="2" charset="0"/>
              </a:rPr>
              <a:t>Müzik Tarihi</a:t>
            </a:r>
          </a:p>
          <a:p>
            <a:pPr>
              <a:buFont typeface="Arial" panose="020B0604020202020204" pitchFamily="34" charset="0"/>
              <a:buChar char="•"/>
            </a:pPr>
            <a:r>
              <a:rPr lang="tr-TR" b="0" i="0" u="none" strike="noStrike" dirty="0">
                <a:effectLst/>
                <a:latin typeface="Roboto" panose="02000000000000000000" pitchFamily="2" charset="0"/>
              </a:rPr>
              <a:t>Müzik Psikolojisi</a:t>
            </a:r>
          </a:p>
          <a:p>
            <a:endParaRPr lang="tr-TR" dirty="0"/>
          </a:p>
        </p:txBody>
      </p:sp>
      <p:pic>
        <p:nvPicPr>
          <p:cNvPr id="9" name="Resim 8" descr="insan yüzü, portre, kişi, şahıs, giyim içeren bir resim&#10;&#10;Açıklama otomatik olarak oluşturuldu">
            <a:extLst>
              <a:ext uri="{FF2B5EF4-FFF2-40B4-BE49-F238E27FC236}">
                <a16:creationId xmlns:a16="http://schemas.microsoft.com/office/drawing/2014/main" id="{2DF5AB0E-3DBE-DE4E-FEA1-3D70ACE1D7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98" y="381000"/>
            <a:ext cx="1182624" cy="1511808"/>
          </a:xfrm>
          <a:prstGeom prst="rect">
            <a:avLst/>
          </a:prstGeom>
        </p:spPr>
      </p:pic>
    </p:spTree>
    <p:extLst>
      <p:ext uri="{BB962C8B-B14F-4D97-AF65-F5344CB8AC3E}">
        <p14:creationId xmlns:p14="http://schemas.microsoft.com/office/powerpoint/2010/main" val="2865594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insan yüzü, kişi, şahıs, giyim, siyah beyaz içeren bir resim">
            <a:extLst>
              <a:ext uri="{FF2B5EF4-FFF2-40B4-BE49-F238E27FC236}">
                <a16:creationId xmlns:a16="http://schemas.microsoft.com/office/drawing/2014/main" id="{5682B98A-DBA7-8DDC-683D-35E49BF75A1D}"/>
              </a:ext>
            </a:extLst>
          </p:cNvPr>
          <p:cNvPicPr>
            <a:picLocks noChangeAspect="1"/>
          </p:cNvPicPr>
          <p:nvPr/>
        </p:nvPicPr>
        <p:blipFill rotWithShape="1">
          <a:blip r:embed="rId2">
            <a:duotone>
              <a:prstClr val="black"/>
              <a:schemeClr val="tx2">
                <a:tint val="45000"/>
                <a:satMod val="400000"/>
              </a:schemeClr>
            </a:duotone>
            <a:alphaModFix amt="3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1186" b="7587"/>
          <a:stretch/>
        </p:blipFill>
        <p:spPr>
          <a:xfrm>
            <a:off x="20" y="10"/>
            <a:ext cx="12191980" cy="6857990"/>
          </a:xfrm>
          <a:prstGeom prst="rect">
            <a:avLst/>
          </a:prstGeom>
        </p:spPr>
      </p:pic>
      <p:pic>
        <p:nvPicPr>
          <p:cNvPr id="20" name="Picture 19">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FF80DC4C-7D5C-4D46-904C-ACAEE4E0951B}"/>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0A203B2D-BB39-AA49-8940-09E7FA9273A8}"/>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21</a:t>
            </a:fld>
            <a:endParaRPr lang="tr-TR"/>
          </a:p>
        </p:txBody>
      </p:sp>
      <p:sp>
        <p:nvSpPr>
          <p:cNvPr id="3" name="İçerik Yer Tutucusu 2">
            <a:extLst>
              <a:ext uri="{FF2B5EF4-FFF2-40B4-BE49-F238E27FC236}">
                <a16:creationId xmlns:a16="http://schemas.microsoft.com/office/drawing/2014/main" id="{DCAE0B96-A7D1-6240-A0E1-0D9ED80EF9FB}"/>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Dr. Öğr. </a:t>
            </a:r>
            <a:r>
              <a:rPr lang="tr-TR" b="1" i="0" u="none" strike="noStrike" dirty="0" err="1">
                <a:effectLst/>
                <a:latin typeface="inherit"/>
              </a:rPr>
              <a:t>Üy</a:t>
            </a:r>
            <a:r>
              <a:rPr lang="tr-TR" b="1" i="0" u="none" strike="noStrike" dirty="0">
                <a:effectLst/>
                <a:latin typeface="inherit"/>
              </a:rPr>
              <a:t>. Aykut Önder SARIÇİFTÇİ</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Ses Eğitimi</a:t>
            </a:r>
          </a:p>
          <a:p>
            <a:pPr>
              <a:buFont typeface="Arial" panose="020B0604020202020204" pitchFamily="34" charset="0"/>
              <a:buChar char="•"/>
            </a:pPr>
            <a:r>
              <a:rPr lang="tr-TR" b="0" i="0" u="none" strike="noStrike" dirty="0">
                <a:effectLst/>
                <a:latin typeface="Roboto" panose="02000000000000000000" pitchFamily="2" charset="0"/>
              </a:rPr>
              <a:t>Koro</a:t>
            </a:r>
          </a:p>
          <a:p>
            <a:pPr>
              <a:buFont typeface="Arial" panose="020B0604020202020204" pitchFamily="34" charset="0"/>
              <a:buChar char="•"/>
            </a:pPr>
            <a:r>
              <a:rPr lang="tr-TR" b="0" i="0" u="none" strike="noStrike" dirty="0">
                <a:effectLst/>
                <a:latin typeface="Roboto" panose="02000000000000000000" pitchFamily="2" charset="0"/>
              </a:rPr>
              <a:t>Armoni</a:t>
            </a:r>
          </a:p>
          <a:p>
            <a:pPr>
              <a:buFont typeface="Arial" panose="020B0604020202020204" pitchFamily="34" charset="0"/>
              <a:buChar char="•"/>
            </a:pPr>
            <a:r>
              <a:rPr lang="tr-TR" b="0" i="0" u="none" strike="noStrike" dirty="0">
                <a:effectLst/>
                <a:latin typeface="Roboto" panose="02000000000000000000" pitchFamily="2" charset="0"/>
              </a:rPr>
              <a:t>Koro Eğitimi ve Yorumlama Teknikleri</a:t>
            </a:r>
          </a:p>
          <a:p>
            <a:endParaRPr lang="tr-TR" dirty="0"/>
          </a:p>
        </p:txBody>
      </p:sp>
      <p:sp>
        <p:nvSpPr>
          <p:cNvPr id="8" name="Metin kutusu 7">
            <a:extLst>
              <a:ext uri="{FF2B5EF4-FFF2-40B4-BE49-F238E27FC236}">
                <a16:creationId xmlns:a16="http://schemas.microsoft.com/office/drawing/2014/main" id="{BC3BA543-D208-725F-ABFD-9C9C2EF169A4}"/>
              </a:ext>
            </a:extLst>
          </p:cNvPr>
          <p:cNvSpPr txBox="1"/>
          <p:nvPr/>
        </p:nvSpPr>
        <p:spPr>
          <a:xfrm>
            <a:off x="9335128" y="6657945"/>
            <a:ext cx="2856872" cy="200055"/>
          </a:xfrm>
          <a:prstGeom prst="rect">
            <a:avLst/>
          </a:prstGeom>
          <a:solidFill>
            <a:srgbClr val="000000"/>
          </a:solidFill>
        </p:spPr>
        <p:txBody>
          <a:bodyPr wrap="none" rtlCol="0">
            <a:spAutoFit/>
          </a:bodyPr>
          <a:lstStyle/>
          <a:p>
            <a:pPr algn="r">
              <a:spcAft>
                <a:spcPts val="600"/>
              </a:spcAft>
            </a:pPr>
            <a:r>
              <a:rPr lang="tr-TR" sz="700">
                <a:solidFill>
                  <a:srgbClr val="FFFFFF"/>
                </a:solidFill>
                <a:hlinkClick r:id="rId3" tooltip="https://courses.lumenlearning.com/musicappreciation_with_theory/chapter/chamber-music/">
                  <a:extLst>
                    <a:ext uri="{A12FA001-AC4F-418D-AE19-62706E023703}">
                      <ahyp:hlinkClr xmlns:ahyp="http://schemas.microsoft.com/office/drawing/2018/hyperlinkcolor" val="tx"/>
                    </a:ext>
                  </a:extLst>
                </a:hlinkClick>
              </a:rPr>
              <a:t>Bu Fotoğraf</a:t>
            </a:r>
            <a:r>
              <a:rPr lang="tr-TR" sz="700">
                <a:solidFill>
                  <a:srgbClr val="FFFFFF"/>
                </a:solidFill>
              </a:rPr>
              <a:t>, Bilinmeyen Yazar, </a:t>
            </a:r>
            <a:r>
              <a:rPr lang="tr-TR"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r>
              <a:rPr lang="tr-TR" sz="700">
                <a:solidFill>
                  <a:srgbClr val="FFFFFF"/>
                </a:solidFill>
              </a:rPr>
              <a:t> altında lisanslanmıştır</a:t>
            </a:r>
          </a:p>
        </p:txBody>
      </p:sp>
      <p:pic>
        <p:nvPicPr>
          <p:cNvPr id="11" name="Resim 10" descr="insan yüzü, kişi, şahıs, giyim, gülümsemek, gülüş içeren bir resim&#10;&#10;Açıklama otomatik olarak oluşturuldu">
            <a:extLst>
              <a:ext uri="{FF2B5EF4-FFF2-40B4-BE49-F238E27FC236}">
                <a16:creationId xmlns:a16="http://schemas.microsoft.com/office/drawing/2014/main" id="{873FCD8A-0974-C6B3-E857-8F2E0963C6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715" y="257696"/>
            <a:ext cx="1172095" cy="1799705"/>
          </a:xfrm>
          <a:prstGeom prst="rect">
            <a:avLst/>
          </a:prstGeom>
        </p:spPr>
      </p:pic>
    </p:spTree>
    <p:extLst>
      <p:ext uri="{BB962C8B-B14F-4D97-AF65-F5344CB8AC3E}">
        <p14:creationId xmlns:p14="http://schemas.microsoft.com/office/powerpoint/2010/main" val="372149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iyano">
            <a:extLst>
              <a:ext uri="{FF2B5EF4-FFF2-40B4-BE49-F238E27FC236}">
                <a16:creationId xmlns:a16="http://schemas.microsoft.com/office/drawing/2014/main" id="{6469C800-8D39-EC64-059B-13A197CFAA51}"/>
              </a:ext>
            </a:extLst>
          </p:cNvPr>
          <p:cNvPicPr>
            <a:picLocks noChangeAspect="1"/>
          </p:cNvPicPr>
          <p:nvPr/>
        </p:nvPicPr>
        <p:blipFill rotWithShape="1">
          <a:blip r:embed="rId2">
            <a:alphaModFix amt="30000"/>
          </a:blip>
          <a:srcRect t="4198" b="11532"/>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5F1DF368-8ECE-4848-A134-B963195C1995}"/>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7CAD4591-CDD8-404F-89C7-5909A2F17203}"/>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22</a:t>
            </a:fld>
            <a:endParaRPr lang="tr-TR"/>
          </a:p>
        </p:txBody>
      </p:sp>
      <p:sp>
        <p:nvSpPr>
          <p:cNvPr id="3" name="İçerik Yer Tutucusu 2">
            <a:extLst>
              <a:ext uri="{FF2B5EF4-FFF2-40B4-BE49-F238E27FC236}">
                <a16:creationId xmlns:a16="http://schemas.microsoft.com/office/drawing/2014/main" id="{A18C7DD4-B324-EE4E-8246-C8C3A998682A}"/>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Dr. Öğr. </a:t>
            </a:r>
            <a:r>
              <a:rPr lang="tr-TR" b="1" i="0" u="none" strike="noStrike" dirty="0" err="1">
                <a:effectLst/>
                <a:latin typeface="inherit"/>
              </a:rPr>
              <a:t>Üy</a:t>
            </a:r>
            <a:r>
              <a:rPr lang="tr-TR" b="1" i="0" u="none" strike="noStrike" dirty="0">
                <a:effectLst/>
                <a:latin typeface="inherit"/>
              </a:rPr>
              <a:t>. Serkan DEMİRTAŞ</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pPr>
              <a:buFont typeface="Arial" panose="020B0604020202020204" pitchFamily="34" charset="0"/>
              <a:buChar char="•"/>
            </a:pPr>
            <a:r>
              <a:rPr lang="tr-TR" b="0" i="0" u="none" strike="noStrike" dirty="0">
                <a:effectLst/>
                <a:latin typeface="Roboto" panose="02000000000000000000" pitchFamily="2" charset="0"/>
              </a:rPr>
              <a:t>İşitme Eğitimi</a:t>
            </a:r>
          </a:p>
          <a:p>
            <a:pPr>
              <a:buFont typeface="Arial" panose="020B0604020202020204" pitchFamily="34" charset="0"/>
              <a:buChar char="•"/>
            </a:pPr>
            <a:r>
              <a:rPr lang="tr-TR" b="0" i="0" u="none" strike="noStrike" dirty="0">
                <a:effectLst/>
                <a:latin typeface="Roboto" panose="02000000000000000000" pitchFamily="2" charset="0"/>
              </a:rPr>
              <a:t>Oda Müziği</a:t>
            </a:r>
          </a:p>
          <a:p>
            <a:pPr>
              <a:buFont typeface="Arial" panose="020B0604020202020204" pitchFamily="34" charset="0"/>
              <a:buChar char="•"/>
            </a:pPr>
            <a:r>
              <a:rPr lang="tr-TR" b="0" i="0" u="none" strike="noStrike" dirty="0">
                <a:effectLst/>
                <a:latin typeface="Roboto" panose="02000000000000000000" pitchFamily="2" charset="0"/>
              </a:rPr>
              <a:t>Eşlik Çalma</a:t>
            </a:r>
          </a:p>
          <a:p>
            <a:endParaRPr lang="tr-TR" dirty="0"/>
          </a:p>
        </p:txBody>
      </p:sp>
      <p:pic>
        <p:nvPicPr>
          <p:cNvPr id="7" name="Resim 6" descr="insan yüzü, giyim, kişi, şahıs, kravat içeren bir resim&#10;&#10;Açıklama otomatik olarak oluşturuldu">
            <a:extLst>
              <a:ext uri="{FF2B5EF4-FFF2-40B4-BE49-F238E27FC236}">
                <a16:creationId xmlns:a16="http://schemas.microsoft.com/office/drawing/2014/main" id="{4F1F634D-937B-8C93-3905-856D35152B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928" y="207259"/>
            <a:ext cx="1642872" cy="1987296"/>
          </a:xfrm>
          <a:prstGeom prst="rect">
            <a:avLst/>
          </a:prstGeom>
        </p:spPr>
      </p:pic>
    </p:spTree>
    <p:extLst>
      <p:ext uri="{BB962C8B-B14F-4D97-AF65-F5344CB8AC3E}">
        <p14:creationId xmlns:p14="http://schemas.microsoft.com/office/powerpoint/2010/main" val="2659524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Müzik çalan orchestra">
            <a:extLst>
              <a:ext uri="{FF2B5EF4-FFF2-40B4-BE49-F238E27FC236}">
                <a16:creationId xmlns:a16="http://schemas.microsoft.com/office/drawing/2014/main" id="{B20611FF-C838-C3A2-6232-AA5F6616547E}"/>
              </a:ext>
            </a:extLst>
          </p:cNvPr>
          <p:cNvPicPr>
            <a:picLocks noChangeAspect="1"/>
          </p:cNvPicPr>
          <p:nvPr/>
        </p:nvPicPr>
        <p:blipFill rotWithShape="1">
          <a:blip r:embed="rId2" cstate="print">
            <a:duotone>
              <a:prstClr val="black"/>
              <a:schemeClr val="tx2">
                <a:tint val="45000"/>
                <a:satMod val="400000"/>
              </a:schemeClr>
            </a:duotone>
            <a:alphaModFix amt="30000"/>
            <a:extLst>
              <a:ext uri="{28A0092B-C50C-407E-A947-70E740481C1C}">
                <a14:useLocalDpi xmlns:a14="http://schemas.microsoft.com/office/drawing/2010/main" val="0"/>
              </a:ext>
            </a:extLst>
          </a:blip>
          <a:srcRect l="10503" r="6387" b="1"/>
          <a:stretch/>
        </p:blipFill>
        <p:spPr>
          <a:xfrm>
            <a:off x="20" y="10"/>
            <a:ext cx="12191980" cy="6857990"/>
          </a:xfrm>
          <a:prstGeom prst="rect">
            <a:avLst/>
          </a:prstGeom>
        </p:spPr>
      </p:pic>
      <p:pic>
        <p:nvPicPr>
          <p:cNvPr id="14" name="Picture 13">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4E6084E2-E925-AF40-B99A-0CA59A9A4405}"/>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45EB1B17-D76F-054F-85C0-94E428F22280}"/>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23</a:t>
            </a:fld>
            <a:endParaRPr lang="tr-TR"/>
          </a:p>
        </p:txBody>
      </p:sp>
      <p:sp>
        <p:nvSpPr>
          <p:cNvPr id="3" name="İçerik Yer Tutucusu 2">
            <a:extLst>
              <a:ext uri="{FF2B5EF4-FFF2-40B4-BE49-F238E27FC236}">
                <a16:creationId xmlns:a16="http://schemas.microsoft.com/office/drawing/2014/main" id="{3AB48FDE-7A94-B24A-828A-F99831D16429}"/>
              </a:ext>
            </a:extLst>
          </p:cNvPr>
          <p:cNvSpPr>
            <a:spLocks noGrp="1"/>
          </p:cNvSpPr>
          <p:nvPr>
            <p:ph idx="1"/>
          </p:nvPr>
        </p:nvSpPr>
        <p:spPr>
          <a:xfrm>
            <a:off x="685800" y="2462418"/>
            <a:ext cx="10820400" cy="4024125"/>
          </a:xfrm>
        </p:spPr>
        <p:txBody>
          <a:bodyPr>
            <a:normAutofit/>
          </a:bodyPr>
          <a:lstStyle/>
          <a:p>
            <a:endParaRPr lang="tr-TR" b="1" i="0" u="none" strike="noStrike" dirty="0">
              <a:effectLst/>
              <a:latin typeface="inherit"/>
            </a:endParaRPr>
          </a:p>
          <a:p>
            <a:pPr marL="0" indent="0">
              <a:buNone/>
            </a:pPr>
            <a:r>
              <a:rPr lang="tr-TR" b="1" i="0" u="none" strike="noStrike" dirty="0">
                <a:effectLst/>
                <a:latin typeface="inherit"/>
              </a:rPr>
              <a:t>Dr. Öğr. Üyesi Çağatay ŞİŞMAN</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Viyolonsel Eğitimi</a:t>
            </a:r>
          </a:p>
          <a:p>
            <a:pPr algn="l">
              <a:buFont typeface="Arial" panose="020B0604020202020204" pitchFamily="34" charset="0"/>
              <a:buChar char="•"/>
            </a:pPr>
            <a:r>
              <a:rPr lang="tr-TR" b="0" i="0" dirty="0">
                <a:solidFill>
                  <a:srgbClr val="212529"/>
                </a:solidFill>
                <a:effectLst/>
                <a:latin typeface="Roboto" panose="02000000000000000000" pitchFamily="2" charset="0"/>
              </a:rPr>
              <a:t>Orkestra / Oda Müziği ve Repertuvarı</a:t>
            </a:r>
          </a:p>
          <a:p>
            <a:pPr algn="l">
              <a:buFont typeface="Arial" panose="020B0604020202020204" pitchFamily="34" charset="0"/>
              <a:buChar char="•"/>
            </a:pPr>
            <a:r>
              <a:rPr lang="tr-TR" b="0" i="0" dirty="0">
                <a:solidFill>
                  <a:srgbClr val="212529"/>
                </a:solidFill>
                <a:effectLst/>
                <a:latin typeface="Roboto" panose="02000000000000000000" pitchFamily="2" charset="0"/>
              </a:rPr>
              <a:t>Müzikte Teknolojik Eğilimler</a:t>
            </a:r>
          </a:p>
          <a:p>
            <a:pPr algn="l">
              <a:buFont typeface="Arial" panose="020B0604020202020204" pitchFamily="34" charset="0"/>
              <a:buChar char="•"/>
            </a:pPr>
            <a:r>
              <a:rPr lang="tr-TR" b="0" i="0" dirty="0">
                <a:solidFill>
                  <a:srgbClr val="212529"/>
                </a:solidFill>
                <a:effectLst/>
                <a:latin typeface="Roboto" panose="02000000000000000000" pitchFamily="2" charset="0"/>
              </a:rPr>
              <a:t>Müzikte Yapay Zeka Uygulamaları</a:t>
            </a:r>
          </a:p>
        </p:txBody>
      </p:sp>
      <p:pic>
        <p:nvPicPr>
          <p:cNvPr id="16" name="Resim 15" descr="yaylı çalgı, müzik, müzik aleti, yaylı telli çalgı içeren bir resim">
            <a:extLst>
              <a:ext uri="{FF2B5EF4-FFF2-40B4-BE49-F238E27FC236}">
                <a16:creationId xmlns:a16="http://schemas.microsoft.com/office/drawing/2014/main" id="{F3E9D828-8AEE-D2F5-7301-EC9784871A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382" y="214778"/>
            <a:ext cx="2392218" cy="2392218"/>
          </a:xfrm>
          <a:prstGeom prst="rect">
            <a:avLst/>
          </a:prstGeom>
        </p:spPr>
      </p:pic>
    </p:spTree>
    <p:extLst>
      <p:ext uri="{BB962C8B-B14F-4D97-AF65-F5344CB8AC3E}">
        <p14:creationId xmlns:p14="http://schemas.microsoft.com/office/powerpoint/2010/main" val="1031053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Eski piyano">
            <a:extLst>
              <a:ext uri="{FF2B5EF4-FFF2-40B4-BE49-F238E27FC236}">
                <a16:creationId xmlns:a16="http://schemas.microsoft.com/office/drawing/2014/main" id="{F87DD428-85ED-779E-092C-868CF1E75ADE}"/>
              </a:ext>
            </a:extLst>
          </p:cNvPr>
          <p:cNvPicPr>
            <a:picLocks noChangeAspect="1"/>
          </p:cNvPicPr>
          <p:nvPr/>
        </p:nvPicPr>
        <p:blipFill rotWithShape="1">
          <a:blip r:embed="rId2">
            <a:alphaModFix amt="30000"/>
          </a:blip>
          <a:srcRect t="15413"/>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CC726857-949C-2941-B6CF-4674DBE209C9}"/>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16FCA9DB-8899-5246-85E0-35DCF1E3311C}"/>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24</a:t>
            </a:fld>
            <a:endParaRPr lang="tr-TR"/>
          </a:p>
        </p:txBody>
      </p:sp>
      <p:sp>
        <p:nvSpPr>
          <p:cNvPr id="3" name="İçerik Yer Tutucusu 2">
            <a:extLst>
              <a:ext uri="{FF2B5EF4-FFF2-40B4-BE49-F238E27FC236}">
                <a16:creationId xmlns:a16="http://schemas.microsoft.com/office/drawing/2014/main" id="{C03301C6-CCDD-CE44-A917-3DA3D8AC6189}"/>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Necati GÜLHAN</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pPr>
              <a:buFont typeface="Arial" panose="020B0604020202020204" pitchFamily="34" charset="0"/>
              <a:buChar char="•"/>
            </a:pPr>
            <a:r>
              <a:rPr lang="tr-TR" b="0" i="0" u="none" strike="noStrike" dirty="0">
                <a:effectLst/>
                <a:latin typeface="Roboto" panose="02000000000000000000" pitchFamily="2" charset="0"/>
              </a:rPr>
              <a:t>Eşlik Çalma</a:t>
            </a:r>
          </a:p>
          <a:p>
            <a:endParaRPr lang="tr-TR" dirty="0"/>
          </a:p>
        </p:txBody>
      </p:sp>
      <p:pic>
        <p:nvPicPr>
          <p:cNvPr id="7" name="Resim 6" descr="insan yüzü, kişi, şahıs, giyim, bağ, bağlamak, ilişki, eşitlik, köstek içeren bir resim&#10;&#10;Açıklama otomatik olarak oluşturuldu">
            <a:extLst>
              <a:ext uri="{FF2B5EF4-FFF2-40B4-BE49-F238E27FC236}">
                <a16:creationId xmlns:a16="http://schemas.microsoft.com/office/drawing/2014/main" id="{71397340-2FBF-2B5A-511E-E144E0C4FD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664" y="337221"/>
            <a:ext cx="1469136" cy="1685544"/>
          </a:xfrm>
          <a:prstGeom prst="rect">
            <a:avLst/>
          </a:prstGeom>
        </p:spPr>
      </p:pic>
    </p:spTree>
    <p:extLst>
      <p:ext uri="{BB962C8B-B14F-4D97-AF65-F5344CB8AC3E}">
        <p14:creationId xmlns:p14="http://schemas.microsoft.com/office/powerpoint/2010/main" val="3404123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metin, basılı müzik, kitap içeren bir resim">
            <a:extLst>
              <a:ext uri="{FF2B5EF4-FFF2-40B4-BE49-F238E27FC236}">
                <a16:creationId xmlns:a16="http://schemas.microsoft.com/office/drawing/2014/main" id="{CE292106-7BE0-85DC-5A09-819294027818}"/>
              </a:ext>
            </a:extLst>
          </p:cNvPr>
          <p:cNvPicPr>
            <a:picLocks noChangeAspect="1"/>
          </p:cNvPicPr>
          <p:nvPr/>
        </p:nvPicPr>
        <p:blipFill rotWithShape="1">
          <a:blip r:embed="rId2">
            <a:duotone>
              <a:prstClr val="black"/>
              <a:schemeClr val="tx2">
                <a:tint val="45000"/>
                <a:satMod val="400000"/>
              </a:schemeClr>
            </a:duotone>
            <a:alphaModFix amt="3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6161" b="8839"/>
          <a:stretch/>
        </p:blipFill>
        <p:spPr>
          <a:xfrm>
            <a:off x="20" y="10"/>
            <a:ext cx="12191980" cy="6857990"/>
          </a:xfrm>
          <a:prstGeom prst="rect">
            <a:avLst/>
          </a:prstGeom>
        </p:spPr>
      </p:pic>
      <p:pic>
        <p:nvPicPr>
          <p:cNvPr id="19" name="Picture 18">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0C4856B4-1A33-D949-8970-887CA532CA38}"/>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5364B596-BDFB-654A-A655-9111CFC5AEF4}"/>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25</a:t>
            </a:fld>
            <a:endParaRPr lang="tr-TR"/>
          </a:p>
        </p:txBody>
      </p:sp>
      <p:sp>
        <p:nvSpPr>
          <p:cNvPr id="3" name="İçerik Yer Tutucusu 2">
            <a:extLst>
              <a:ext uri="{FF2B5EF4-FFF2-40B4-BE49-F238E27FC236}">
                <a16:creationId xmlns:a16="http://schemas.microsoft.com/office/drawing/2014/main" id="{061D8421-D4DC-1D4B-BA6B-C682D0BCEA13}"/>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Zühal Feray ŞENKİBAR</a:t>
            </a:r>
          </a:p>
          <a:p>
            <a:pPr marL="0" indent="0">
              <a:buNone/>
            </a:pPr>
            <a:r>
              <a:rPr lang="tr-TR" b="1" i="0" u="none" strike="noStrike" dirty="0">
                <a:effectLst/>
                <a:latin typeface="inherit"/>
              </a:rPr>
              <a:t>Çalışma Alanları</a:t>
            </a:r>
          </a:p>
          <a:p>
            <a:r>
              <a:rPr lang="tr-TR" b="0" i="0" u="none" strike="noStrike" dirty="0">
                <a:effectLst/>
                <a:latin typeface="Roboto" panose="02000000000000000000" pitchFamily="2" charset="0"/>
              </a:rPr>
              <a:t>Ses Eğitimi</a:t>
            </a:r>
          </a:p>
          <a:p>
            <a:pPr>
              <a:buFont typeface="Arial" panose="020B0604020202020204" pitchFamily="34" charset="0"/>
              <a:buChar char="•"/>
            </a:pPr>
            <a:r>
              <a:rPr lang="tr-TR" b="0" i="0" u="none" strike="noStrike" dirty="0">
                <a:effectLst/>
                <a:latin typeface="Roboto" panose="02000000000000000000" pitchFamily="2" charset="0"/>
              </a:rPr>
              <a:t>Topluma Hizmet Uygulamaları</a:t>
            </a:r>
          </a:p>
          <a:p>
            <a:endParaRPr lang="tr-TR" dirty="0"/>
          </a:p>
        </p:txBody>
      </p:sp>
      <p:pic>
        <p:nvPicPr>
          <p:cNvPr id="9" name="Resim 8" descr="kişi, şahıs, insan yüzü, giyim, iç mekan içeren bir resim&#10;&#10;Açıklama otomatik olarak oluşturuldu">
            <a:extLst>
              <a:ext uri="{FF2B5EF4-FFF2-40B4-BE49-F238E27FC236}">
                <a16:creationId xmlns:a16="http://schemas.microsoft.com/office/drawing/2014/main" id="{AF7A227B-FACE-9E33-0FBB-A28ACA308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636" y="326275"/>
            <a:ext cx="1338349" cy="1799705"/>
          </a:xfrm>
          <a:prstGeom prst="rect">
            <a:avLst/>
          </a:prstGeom>
        </p:spPr>
      </p:pic>
    </p:spTree>
    <p:extLst>
      <p:ext uri="{BB962C8B-B14F-4D97-AF65-F5344CB8AC3E}">
        <p14:creationId xmlns:p14="http://schemas.microsoft.com/office/powerpoint/2010/main" val="2606541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Ses kayıt sistemi">
            <a:extLst>
              <a:ext uri="{FF2B5EF4-FFF2-40B4-BE49-F238E27FC236}">
                <a16:creationId xmlns:a16="http://schemas.microsoft.com/office/drawing/2014/main" id="{4E2A45F9-8456-7038-BABE-EF57E68D4DE0}"/>
              </a:ext>
            </a:extLst>
          </p:cNvPr>
          <p:cNvPicPr>
            <a:picLocks noChangeAspect="1"/>
          </p:cNvPicPr>
          <p:nvPr/>
        </p:nvPicPr>
        <p:blipFill rotWithShape="1">
          <a:blip r:embed="rId2">
            <a:alphaModFix amt="30000"/>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F8B4F2BF-441D-9F45-9670-1A5D3CB73C60}"/>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BC982E2A-D2DE-9249-8A9B-C82AC3A3E065}"/>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26</a:t>
            </a:fld>
            <a:endParaRPr lang="tr-TR"/>
          </a:p>
        </p:txBody>
      </p:sp>
      <p:sp>
        <p:nvSpPr>
          <p:cNvPr id="3" name="İçerik Yer Tutucusu 2">
            <a:extLst>
              <a:ext uri="{FF2B5EF4-FFF2-40B4-BE49-F238E27FC236}">
                <a16:creationId xmlns:a16="http://schemas.microsoft.com/office/drawing/2014/main" id="{078675B3-2056-7142-BFC5-CB75A3435387}"/>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Birol IŞIKDEMİR</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pPr>
              <a:buFont typeface="Arial" panose="020B0604020202020204" pitchFamily="34" charset="0"/>
              <a:buChar char="•"/>
            </a:pPr>
            <a:r>
              <a:rPr lang="tr-TR" b="0" i="0" u="none" strike="noStrike" dirty="0">
                <a:effectLst/>
                <a:latin typeface="Roboto" panose="02000000000000000000" pitchFamily="2" charset="0"/>
              </a:rPr>
              <a:t>Eşlik Çalma</a:t>
            </a:r>
          </a:p>
          <a:p>
            <a:pPr>
              <a:buFont typeface="Arial" panose="020B0604020202020204" pitchFamily="34" charset="0"/>
              <a:buChar char="•"/>
            </a:pPr>
            <a:r>
              <a:rPr lang="tr-TR" b="0" i="0" u="none" strike="noStrike" dirty="0">
                <a:effectLst/>
                <a:latin typeface="Roboto" panose="02000000000000000000" pitchFamily="2" charset="0"/>
              </a:rPr>
              <a:t>İşitme Eğitimi</a:t>
            </a:r>
          </a:p>
          <a:p>
            <a:endParaRPr lang="tr-TR" dirty="0"/>
          </a:p>
        </p:txBody>
      </p:sp>
      <p:pic>
        <p:nvPicPr>
          <p:cNvPr id="9" name="Resim 8" descr="kişi, şahıs, insan yüzü, giyim, çene içeren bir resim&#10;&#10;Açıklama otomatik olarak oluşturuldu">
            <a:extLst>
              <a:ext uri="{FF2B5EF4-FFF2-40B4-BE49-F238E27FC236}">
                <a16:creationId xmlns:a16="http://schemas.microsoft.com/office/drawing/2014/main" id="{07924902-7A8D-FB52-CDC9-1237AECD2D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944" y="332233"/>
            <a:ext cx="1514856" cy="1725168"/>
          </a:xfrm>
          <a:prstGeom prst="rect">
            <a:avLst/>
          </a:prstGeom>
        </p:spPr>
      </p:pic>
    </p:spTree>
    <p:extLst>
      <p:ext uri="{BB962C8B-B14F-4D97-AF65-F5344CB8AC3E}">
        <p14:creationId xmlns:p14="http://schemas.microsoft.com/office/powerpoint/2010/main" val="572592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5" descr="Ahşap zemin üzerinde vinen üst görünüm">
            <a:extLst>
              <a:ext uri="{FF2B5EF4-FFF2-40B4-BE49-F238E27FC236}">
                <a16:creationId xmlns:a16="http://schemas.microsoft.com/office/drawing/2014/main" id="{701CFB70-2000-8097-DF0F-526F169DBDB1}"/>
              </a:ext>
            </a:extLst>
          </p:cNvPr>
          <p:cNvPicPr>
            <a:picLocks noChangeAspect="1"/>
          </p:cNvPicPr>
          <p:nvPr/>
        </p:nvPicPr>
        <p:blipFill rotWithShape="1">
          <a:blip r:embed="rId2">
            <a:duotone>
              <a:prstClr val="black"/>
              <a:schemeClr val="tx2">
                <a:tint val="45000"/>
                <a:satMod val="400000"/>
              </a:schemeClr>
            </a:duotone>
            <a:alphaModFix amt="30000"/>
          </a:blip>
          <a:srcRect t="9689" b="6042"/>
          <a:stretch/>
        </p:blipFill>
        <p:spPr>
          <a:xfrm>
            <a:off x="0" y="10"/>
            <a:ext cx="12191980" cy="6857990"/>
          </a:xfrm>
          <a:prstGeom prst="rect">
            <a:avLst/>
          </a:prstGeom>
        </p:spPr>
      </p:pic>
      <p:pic>
        <p:nvPicPr>
          <p:cNvPr id="22" name="Picture 21">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A7D56E46-6B66-6549-93C2-2D424C9DEF7A}"/>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6A227BA9-2A5D-BD45-84C1-F3843FB280D7}"/>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27</a:t>
            </a:fld>
            <a:endParaRPr lang="tr-TR"/>
          </a:p>
        </p:txBody>
      </p:sp>
      <p:sp>
        <p:nvSpPr>
          <p:cNvPr id="3" name="İçerik Yer Tutucusu 2">
            <a:extLst>
              <a:ext uri="{FF2B5EF4-FFF2-40B4-BE49-F238E27FC236}">
                <a16:creationId xmlns:a16="http://schemas.microsoft.com/office/drawing/2014/main" id="{0913EFC0-09C4-4440-B3A9-57B44A9F4DF1}"/>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Itri SÖZGÖTÜRMEZ</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Keman Eğitimi</a:t>
            </a:r>
          </a:p>
          <a:p>
            <a:pPr>
              <a:buFont typeface="Arial" panose="020B0604020202020204" pitchFamily="34" charset="0"/>
              <a:buChar char="•"/>
            </a:pPr>
            <a:r>
              <a:rPr lang="tr-TR" b="0" i="0" u="none" strike="noStrike" dirty="0">
                <a:effectLst/>
                <a:latin typeface="Roboto" panose="02000000000000000000" pitchFamily="2" charset="0"/>
              </a:rPr>
              <a:t>Gitar Eğitimi</a:t>
            </a:r>
          </a:p>
          <a:p>
            <a:endParaRPr lang="tr-TR" dirty="0"/>
          </a:p>
        </p:txBody>
      </p:sp>
      <p:pic>
        <p:nvPicPr>
          <p:cNvPr id="7" name="Resim 6" descr="giyim, insan yüzü, kişi, şahıs, kravat içeren bir resim&#10;&#10;Açıklama otomatik olarak oluşturuldu">
            <a:extLst>
              <a:ext uri="{FF2B5EF4-FFF2-40B4-BE49-F238E27FC236}">
                <a16:creationId xmlns:a16="http://schemas.microsoft.com/office/drawing/2014/main" id="{7F92BFA1-1C80-4C72-1D5B-7C2E170905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640" y="252523"/>
            <a:ext cx="1612392" cy="1834896"/>
          </a:xfrm>
          <a:prstGeom prst="rect">
            <a:avLst/>
          </a:prstGeom>
        </p:spPr>
      </p:pic>
    </p:spTree>
    <p:extLst>
      <p:ext uri="{BB962C8B-B14F-4D97-AF65-F5344CB8AC3E}">
        <p14:creationId xmlns:p14="http://schemas.microsoft.com/office/powerpoint/2010/main" val="1610689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müzik, müzik aleti, yaylı çalgı, kişi, şahıs içeren bir resim&#10;&#10;Açıklama otomatik olarak oluşturuldu">
            <a:extLst>
              <a:ext uri="{FF2B5EF4-FFF2-40B4-BE49-F238E27FC236}">
                <a16:creationId xmlns:a16="http://schemas.microsoft.com/office/drawing/2014/main" id="{2BF3099A-E3AF-4399-96E1-3F03786E5B35}"/>
              </a:ext>
            </a:extLst>
          </p:cNvPr>
          <p:cNvPicPr>
            <a:picLocks noChangeAspect="1"/>
          </p:cNvPicPr>
          <p:nvPr/>
        </p:nvPicPr>
        <p:blipFill rotWithShape="1">
          <a:blip r:embed="rId2">
            <a:alphaModFix amt="30000"/>
            <a:extLst>
              <a:ext uri="{28A0092B-C50C-407E-A947-70E740481C1C}">
                <a14:useLocalDpi xmlns:a14="http://schemas.microsoft.com/office/drawing/2010/main" val="0"/>
              </a:ext>
            </a:extLst>
          </a:blip>
          <a:srcRect t="1056" b="14357"/>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8BE6607C-6ACC-984E-AC26-4F4E7397313F}"/>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94D73AAD-A9F8-E744-A38B-2B11950B46F0}"/>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28</a:t>
            </a:fld>
            <a:endParaRPr lang="tr-TR"/>
          </a:p>
        </p:txBody>
      </p:sp>
      <p:sp>
        <p:nvSpPr>
          <p:cNvPr id="3" name="İçerik Yer Tutucusu 2">
            <a:extLst>
              <a:ext uri="{FF2B5EF4-FFF2-40B4-BE49-F238E27FC236}">
                <a16:creationId xmlns:a16="http://schemas.microsoft.com/office/drawing/2014/main" id="{41B463EB-8C7E-C242-8D9F-C47A5717BA3F}"/>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Muharrem Gürel ADAK</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Bağlama Eğitimi</a:t>
            </a:r>
          </a:p>
          <a:p>
            <a:pPr>
              <a:buFont typeface="Arial" panose="020B0604020202020204" pitchFamily="34" charset="0"/>
              <a:buChar char="•"/>
            </a:pPr>
            <a:r>
              <a:rPr lang="tr-TR" b="0" i="0" u="none" strike="noStrike" dirty="0">
                <a:effectLst/>
                <a:latin typeface="Roboto" panose="02000000000000000000" pitchFamily="2" charset="0"/>
              </a:rPr>
              <a:t>Türk Halk Müziği</a:t>
            </a:r>
          </a:p>
          <a:p>
            <a:pPr>
              <a:buFont typeface="Arial" panose="020B0604020202020204" pitchFamily="34" charset="0"/>
              <a:buChar char="•"/>
            </a:pPr>
            <a:r>
              <a:rPr lang="tr-TR" b="0" i="0" u="none" strike="noStrike" dirty="0">
                <a:effectLst/>
                <a:latin typeface="Roboto" panose="02000000000000000000" pitchFamily="2" charset="0"/>
              </a:rPr>
              <a:t>Oda Müziği</a:t>
            </a:r>
          </a:p>
          <a:p>
            <a:endParaRPr lang="tr-TR" dirty="0"/>
          </a:p>
        </p:txBody>
      </p:sp>
      <p:pic>
        <p:nvPicPr>
          <p:cNvPr id="8" name="Resim 7" descr="giyim, kişi, şahıs, insan yüzü, kravat içeren bir resim&#10;&#10;Açıklama otomatik olarak oluşturuldu">
            <a:extLst>
              <a:ext uri="{FF2B5EF4-FFF2-40B4-BE49-F238E27FC236}">
                <a16:creationId xmlns:a16="http://schemas.microsoft.com/office/drawing/2014/main" id="{97D3BB99-2B1F-64F3-AB37-5D675E403C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137" y="220985"/>
            <a:ext cx="1566672" cy="1752600"/>
          </a:xfrm>
          <a:prstGeom prst="rect">
            <a:avLst/>
          </a:prstGeom>
        </p:spPr>
      </p:pic>
    </p:spTree>
    <p:extLst>
      <p:ext uri="{BB962C8B-B14F-4D97-AF65-F5344CB8AC3E}">
        <p14:creationId xmlns:p14="http://schemas.microsoft.com/office/powerpoint/2010/main" val="3892775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Resim 9" descr="müzik, müzik aleti, lut, yaylı çalgı içeren bir resim&#10;&#10;Açıklama otomatik olarak oluşturuldu">
            <a:extLst>
              <a:ext uri="{FF2B5EF4-FFF2-40B4-BE49-F238E27FC236}">
                <a16:creationId xmlns:a16="http://schemas.microsoft.com/office/drawing/2014/main" id="{9B0A1F92-EF8C-FAA1-DA31-6B0643AD9C95}"/>
              </a:ext>
            </a:extLst>
          </p:cNvPr>
          <p:cNvPicPr>
            <a:picLocks noChangeAspect="1"/>
          </p:cNvPicPr>
          <p:nvPr/>
        </p:nvPicPr>
        <p:blipFill rotWithShape="1">
          <a:blip r:embed="rId2">
            <a:duotone>
              <a:prstClr val="black"/>
              <a:schemeClr val="tx2">
                <a:tint val="45000"/>
                <a:satMod val="400000"/>
              </a:schemeClr>
            </a:duotone>
            <a:alphaModFix amt="3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1149" r="1" b="8211"/>
          <a:stretch/>
        </p:blipFill>
        <p:spPr>
          <a:xfrm>
            <a:off x="20" y="10"/>
            <a:ext cx="12191980" cy="6857990"/>
          </a:xfrm>
          <a:prstGeom prst="rect">
            <a:avLst/>
          </a:prstGeom>
        </p:spPr>
      </p:pic>
      <p:pic>
        <p:nvPicPr>
          <p:cNvPr id="22" name="Picture 21">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565CB041-FEC3-AA4D-8F08-BE441553F231}"/>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DEAFE8BD-9021-2044-8E11-107CA639F7C0}"/>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29</a:t>
            </a:fld>
            <a:endParaRPr lang="tr-TR"/>
          </a:p>
        </p:txBody>
      </p:sp>
      <p:sp>
        <p:nvSpPr>
          <p:cNvPr id="3" name="İçerik Yer Tutucusu 2">
            <a:extLst>
              <a:ext uri="{FF2B5EF4-FFF2-40B4-BE49-F238E27FC236}">
                <a16:creationId xmlns:a16="http://schemas.microsoft.com/office/drawing/2014/main" id="{8FC5DFDE-41BC-5B44-9FE2-EB146F00E15F}"/>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Öğr. Gör. Mehmet Hulusi ŞİMŞEK</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Ud Eğitimi</a:t>
            </a:r>
          </a:p>
          <a:p>
            <a:pPr>
              <a:buFont typeface="Arial" panose="020B0604020202020204" pitchFamily="34" charset="0"/>
              <a:buChar char="•"/>
            </a:pPr>
            <a:r>
              <a:rPr lang="tr-TR" b="0" i="0" u="none" strike="noStrike" dirty="0">
                <a:effectLst/>
                <a:latin typeface="Roboto" panose="02000000000000000000" pitchFamily="2" charset="0"/>
              </a:rPr>
              <a:t>Türk Sanat Müziği</a:t>
            </a:r>
          </a:p>
          <a:p>
            <a:endParaRPr lang="tr-TR" dirty="0"/>
          </a:p>
        </p:txBody>
      </p:sp>
      <p:pic>
        <p:nvPicPr>
          <p:cNvPr id="14" name="Resim 13" descr="kişi, şahıs, insan yüzü, giyim, dış mekan içeren bir resim&#10;&#10;Açıklama otomatik olarak oluşturuldu">
            <a:extLst>
              <a:ext uri="{FF2B5EF4-FFF2-40B4-BE49-F238E27FC236}">
                <a16:creationId xmlns:a16="http://schemas.microsoft.com/office/drawing/2014/main" id="{A1FE6A2D-79F5-46B0-CD1C-A1C2878952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800" y="115311"/>
            <a:ext cx="1346200" cy="1857517"/>
          </a:xfrm>
          <a:prstGeom prst="rect">
            <a:avLst/>
          </a:prstGeom>
        </p:spPr>
      </p:pic>
    </p:spTree>
    <p:extLst>
      <p:ext uri="{BB962C8B-B14F-4D97-AF65-F5344CB8AC3E}">
        <p14:creationId xmlns:p14="http://schemas.microsoft.com/office/powerpoint/2010/main" val="153019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48.708 Öğrenci</a:t>
            </a:r>
          </a:p>
          <a:p>
            <a:pPr marL="0" indent="0">
              <a:buNone/>
            </a:pPr>
            <a:r>
              <a:rPr lang="tr-TR" dirty="0"/>
              <a:t>2196 Akademik Personel</a:t>
            </a:r>
          </a:p>
          <a:p>
            <a:pPr marL="0" indent="0">
              <a:buNone/>
            </a:pPr>
            <a:r>
              <a:rPr lang="tr-TR" dirty="0"/>
              <a:t>1990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Rafların göründüğü bulanık soyut halk kütüphanesi">
            <a:extLst>
              <a:ext uri="{FF2B5EF4-FFF2-40B4-BE49-F238E27FC236}">
                <a16:creationId xmlns:a16="http://schemas.microsoft.com/office/drawing/2014/main" id="{717193DB-CA49-203E-BE3B-982264954C85}"/>
              </a:ext>
            </a:extLst>
          </p:cNvPr>
          <p:cNvPicPr>
            <a:picLocks noChangeAspect="1"/>
          </p:cNvPicPr>
          <p:nvPr/>
        </p:nvPicPr>
        <p:blipFill rotWithShape="1">
          <a:blip r:embed="rId2">
            <a:alphaModFix amt="30000"/>
          </a:blip>
          <a:srcRect t="1310" b="14420"/>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F724D20A-0DFE-604B-BFC2-40B35C8EBEBF}"/>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53155DC9-2276-304B-9891-E259DC26661A}"/>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30</a:t>
            </a:fld>
            <a:endParaRPr lang="tr-TR"/>
          </a:p>
        </p:txBody>
      </p:sp>
      <p:sp>
        <p:nvSpPr>
          <p:cNvPr id="3" name="İçerik Yer Tutucusu 2">
            <a:extLst>
              <a:ext uri="{FF2B5EF4-FFF2-40B4-BE49-F238E27FC236}">
                <a16:creationId xmlns:a16="http://schemas.microsoft.com/office/drawing/2014/main" id="{947C4C63-7709-E844-8A4A-5727D7A98273}"/>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Arş. Gör. Dr. Bilge PİRLİBEYLİOĞLU</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endParaRPr lang="tr-TR" dirty="0"/>
          </a:p>
        </p:txBody>
      </p:sp>
      <p:pic>
        <p:nvPicPr>
          <p:cNvPr id="7" name="Resim 6" descr="kişi, şahıs, insan yüzü, giyim, gülümsemek, gülüş içeren bir resim&#10;&#10;Açıklama otomatik olarak oluşturuldu">
            <a:extLst>
              <a:ext uri="{FF2B5EF4-FFF2-40B4-BE49-F238E27FC236}">
                <a16:creationId xmlns:a16="http://schemas.microsoft.com/office/drawing/2014/main" id="{82E5A319-19D9-A7A3-BD97-CD896BF54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80224"/>
            <a:ext cx="1431925" cy="1885950"/>
          </a:xfrm>
          <a:prstGeom prst="rect">
            <a:avLst/>
          </a:prstGeom>
        </p:spPr>
      </p:pic>
    </p:spTree>
    <p:extLst>
      <p:ext uri="{BB962C8B-B14F-4D97-AF65-F5344CB8AC3E}">
        <p14:creationId xmlns:p14="http://schemas.microsoft.com/office/powerpoint/2010/main" val="1242380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Parquet üzerinde ışık altında siyah piyano">
            <a:extLst>
              <a:ext uri="{FF2B5EF4-FFF2-40B4-BE49-F238E27FC236}">
                <a16:creationId xmlns:a16="http://schemas.microsoft.com/office/drawing/2014/main" id="{1201B7EA-93EE-936C-9E01-7FA9D2086B52}"/>
              </a:ext>
            </a:extLst>
          </p:cNvPr>
          <p:cNvPicPr>
            <a:picLocks noChangeAspect="1"/>
          </p:cNvPicPr>
          <p:nvPr/>
        </p:nvPicPr>
        <p:blipFill rotWithShape="1">
          <a:blip r:embed="rId2" cstate="print">
            <a:duotone>
              <a:prstClr val="black"/>
              <a:schemeClr val="tx2">
                <a:tint val="45000"/>
                <a:satMod val="400000"/>
              </a:schemeClr>
            </a:duotone>
            <a:alphaModFix amt="30000"/>
            <a:extLst>
              <a:ext uri="{28A0092B-C50C-407E-A947-70E740481C1C}">
                <a14:useLocalDpi xmlns:a14="http://schemas.microsoft.com/office/drawing/2010/main" val="0"/>
              </a:ext>
            </a:extLst>
          </a:blip>
          <a:srcRect t="6758" b="8972"/>
          <a:stretch/>
        </p:blipFill>
        <p:spPr>
          <a:xfrm>
            <a:off x="20" y="10"/>
            <a:ext cx="12191980" cy="6857990"/>
          </a:xfrm>
          <a:prstGeom prst="rect">
            <a:avLst/>
          </a:prstGeom>
        </p:spPr>
      </p:pic>
      <p:pic>
        <p:nvPicPr>
          <p:cNvPr id="16" name="Picture 15">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1">
            <a:extLst>
              <a:ext uri="{FF2B5EF4-FFF2-40B4-BE49-F238E27FC236}">
                <a16:creationId xmlns:a16="http://schemas.microsoft.com/office/drawing/2014/main" id="{2CF66EC8-C09B-3E49-9162-F9BFD3830A63}"/>
              </a:ext>
            </a:extLst>
          </p:cNvPr>
          <p:cNvSpPr>
            <a:spLocks noGrp="1"/>
          </p:cNvSpPr>
          <p:nvPr>
            <p:ph type="title"/>
          </p:nvPr>
        </p:nvSpPr>
        <p:spPr>
          <a:xfrm>
            <a:off x="2895600" y="764373"/>
            <a:ext cx="8610600" cy="1293028"/>
          </a:xfrm>
        </p:spPr>
        <p:txBody>
          <a:bodyPr>
            <a:normAutofit/>
          </a:bodyPr>
          <a:lstStyle/>
          <a:p>
            <a:endParaRPr lang="tr-TR"/>
          </a:p>
        </p:txBody>
      </p:sp>
      <p:sp>
        <p:nvSpPr>
          <p:cNvPr id="4" name="Slayt Numarası Yer Tutucusu 3">
            <a:extLst>
              <a:ext uri="{FF2B5EF4-FFF2-40B4-BE49-F238E27FC236}">
                <a16:creationId xmlns:a16="http://schemas.microsoft.com/office/drawing/2014/main" id="{399BF364-867B-F440-81DF-2901B8F206EB}"/>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31</a:t>
            </a:fld>
            <a:endParaRPr lang="tr-TR"/>
          </a:p>
        </p:txBody>
      </p:sp>
      <p:sp>
        <p:nvSpPr>
          <p:cNvPr id="3" name="İçerik Yer Tutucusu 2">
            <a:extLst>
              <a:ext uri="{FF2B5EF4-FFF2-40B4-BE49-F238E27FC236}">
                <a16:creationId xmlns:a16="http://schemas.microsoft.com/office/drawing/2014/main" id="{993B636B-7D03-4A41-85CA-5293AA734FD7}"/>
              </a:ext>
            </a:extLst>
          </p:cNvPr>
          <p:cNvSpPr>
            <a:spLocks noGrp="1"/>
          </p:cNvSpPr>
          <p:nvPr>
            <p:ph idx="1"/>
          </p:nvPr>
        </p:nvSpPr>
        <p:spPr>
          <a:xfrm>
            <a:off x="685800" y="2194560"/>
            <a:ext cx="10820400" cy="4024125"/>
          </a:xfrm>
        </p:spPr>
        <p:txBody>
          <a:bodyPr>
            <a:normAutofit/>
          </a:bodyPr>
          <a:lstStyle/>
          <a:p>
            <a:pPr marL="0" indent="0">
              <a:buNone/>
            </a:pPr>
            <a:r>
              <a:rPr lang="tr-TR" b="1" i="0" u="none" strike="noStrike" dirty="0">
                <a:effectLst/>
                <a:latin typeface="inherit"/>
              </a:rPr>
              <a:t>Arş. Gör. Dr. Atakan ERTEM</a:t>
            </a:r>
          </a:p>
          <a:p>
            <a:pPr marL="0" indent="0">
              <a:buNone/>
            </a:pPr>
            <a:r>
              <a:rPr lang="tr-TR" b="1" i="0" u="none" strike="noStrike" dirty="0">
                <a:effectLst/>
                <a:latin typeface="inherit"/>
              </a:rPr>
              <a:t>Çalışma Alanları</a:t>
            </a:r>
          </a:p>
          <a:p>
            <a:pPr>
              <a:buFont typeface="Arial" panose="020B0604020202020204" pitchFamily="34" charset="0"/>
              <a:buChar char="•"/>
            </a:pPr>
            <a:r>
              <a:rPr lang="tr-TR" b="0" i="0" u="none" strike="noStrike" dirty="0">
                <a:effectLst/>
                <a:latin typeface="Roboto" panose="02000000000000000000" pitchFamily="2" charset="0"/>
              </a:rPr>
              <a:t>Piyano Eğitimi</a:t>
            </a:r>
          </a:p>
          <a:p>
            <a:endParaRPr lang="tr-TR" dirty="0"/>
          </a:p>
        </p:txBody>
      </p:sp>
      <p:pic>
        <p:nvPicPr>
          <p:cNvPr id="11" name="Resim 10" descr="insan yüzü, giyim, kişi, şahıs, gökyüzü içeren bir resim&#10;&#10;Açıklama otomatik olarak oluşturuldu">
            <a:extLst>
              <a:ext uri="{FF2B5EF4-FFF2-40B4-BE49-F238E27FC236}">
                <a16:creationId xmlns:a16="http://schemas.microsoft.com/office/drawing/2014/main" id="{FDFDCD29-3DAE-682F-F9E4-D1186544DA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545" y="678570"/>
            <a:ext cx="914400" cy="1202436"/>
          </a:xfrm>
          <a:prstGeom prst="rect">
            <a:avLst/>
          </a:prstGeom>
        </p:spPr>
      </p:pic>
    </p:spTree>
    <p:extLst>
      <p:ext uri="{BB962C8B-B14F-4D97-AF65-F5344CB8AC3E}">
        <p14:creationId xmlns:p14="http://schemas.microsoft.com/office/powerpoint/2010/main" val="63723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8751F5-1946-10BA-338F-55479F1652C3}"/>
              </a:ext>
            </a:extLst>
          </p:cNvPr>
          <p:cNvSpPr>
            <a:spLocks noGrp="1"/>
          </p:cNvSpPr>
          <p:nvPr>
            <p:ph type="title"/>
          </p:nvPr>
        </p:nvSpPr>
        <p:spPr/>
        <p:txBody>
          <a:bodyPr/>
          <a:lstStyle/>
          <a:p>
            <a:r>
              <a:rPr lang="tr-TR" dirty="0"/>
              <a:t>İdari PERSONEL</a:t>
            </a:r>
          </a:p>
        </p:txBody>
      </p:sp>
      <p:sp>
        <p:nvSpPr>
          <p:cNvPr id="3" name="İçerik Yer Tutucusu 2">
            <a:extLst>
              <a:ext uri="{FF2B5EF4-FFF2-40B4-BE49-F238E27FC236}">
                <a16:creationId xmlns:a16="http://schemas.microsoft.com/office/drawing/2014/main" id="{F5A113E2-B655-B6EC-8E4F-AD22E8086F0F}"/>
              </a:ext>
            </a:extLst>
          </p:cNvPr>
          <p:cNvSpPr>
            <a:spLocks noGrp="1"/>
          </p:cNvSpPr>
          <p:nvPr>
            <p:ph idx="1"/>
          </p:nvPr>
        </p:nvSpPr>
        <p:spPr/>
        <p:txBody>
          <a:bodyPr/>
          <a:lstStyle/>
          <a:p>
            <a:r>
              <a:rPr lang="tr-TR" dirty="0"/>
              <a:t>Şef Ali Ergün</a:t>
            </a:r>
          </a:p>
          <a:p>
            <a:r>
              <a:rPr lang="tr-TR" dirty="0"/>
              <a:t>Müzik Eğitimi Ana Bilim Dalı Sekreteri</a:t>
            </a:r>
          </a:p>
        </p:txBody>
      </p:sp>
      <p:sp>
        <p:nvSpPr>
          <p:cNvPr id="4" name="Slayt Numarası Yer Tutucusu 3">
            <a:extLst>
              <a:ext uri="{FF2B5EF4-FFF2-40B4-BE49-F238E27FC236}">
                <a16:creationId xmlns:a16="http://schemas.microsoft.com/office/drawing/2014/main" id="{0DA13D3D-8A82-65E2-2D5E-26F824F44578}"/>
              </a:ext>
            </a:extLst>
          </p:cNvPr>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insan yüzü, kişi, şahıs, giyim, alın içeren bir resim&#10;&#10;Açıklama otomatik olarak oluşturuldu">
            <a:extLst>
              <a:ext uri="{FF2B5EF4-FFF2-40B4-BE49-F238E27FC236}">
                <a16:creationId xmlns:a16="http://schemas.microsoft.com/office/drawing/2014/main" id="{98FB7CCB-6C67-4715-5FD1-5250D12F6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36" y="534017"/>
            <a:ext cx="1154545" cy="1420090"/>
          </a:xfrm>
          <a:prstGeom prst="rect">
            <a:avLst/>
          </a:prstGeom>
        </p:spPr>
      </p:pic>
    </p:spTree>
    <p:extLst>
      <p:ext uri="{BB962C8B-B14F-4D97-AF65-F5344CB8AC3E}">
        <p14:creationId xmlns:p14="http://schemas.microsoft.com/office/powerpoint/2010/main" val="167404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müzik aleti, müzik, klasik müzik, kişi, şahıs içeren bir resim&#10;&#10;Açıklama otomatik olarak oluşturuldu">
            <a:extLst>
              <a:ext uri="{FF2B5EF4-FFF2-40B4-BE49-F238E27FC236}">
                <a16:creationId xmlns:a16="http://schemas.microsoft.com/office/drawing/2014/main" id="{67B4EBCC-EA41-BBFC-A758-0297549D2099}"/>
              </a:ext>
            </a:extLst>
          </p:cNvPr>
          <p:cNvPicPr>
            <a:picLocks noChangeAspect="1"/>
          </p:cNvPicPr>
          <p:nvPr/>
        </p:nvPicPr>
        <p:blipFill rotWithShape="1">
          <a:blip r:embed="rId2">
            <a:alphaModFix amt="3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2927" b="12073"/>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87334F7B-66D0-2A20-2D1A-19F569B15A07}"/>
              </a:ext>
            </a:extLst>
          </p:cNvPr>
          <p:cNvSpPr>
            <a:spLocks noGrp="1"/>
          </p:cNvSpPr>
          <p:nvPr>
            <p:ph type="title"/>
          </p:nvPr>
        </p:nvSpPr>
        <p:spPr>
          <a:xfrm>
            <a:off x="2895600" y="764373"/>
            <a:ext cx="8610600" cy="1293028"/>
          </a:xfrm>
        </p:spPr>
        <p:txBody>
          <a:bodyPr>
            <a:normAutofit/>
          </a:bodyPr>
          <a:lstStyle/>
          <a:p>
            <a:r>
              <a:rPr lang="tr-TR" dirty="0"/>
              <a:t>Etkinlikler &amp; Topluluklar</a:t>
            </a:r>
          </a:p>
        </p:txBody>
      </p:sp>
      <p:sp>
        <p:nvSpPr>
          <p:cNvPr id="4" name="Slayt Numarası Yer Tutucusu 3">
            <a:extLst>
              <a:ext uri="{FF2B5EF4-FFF2-40B4-BE49-F238E27FC236}">
                <a16:creationId xmlns:a16="http://schemas.microsoft.com/office/drawing/2014/main" id="{B396F9CD-A7C2-BA02-90C6-F8F7680D9ACA}"/>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33</a:t>
            </a:fld>
            <a:endParaRPr lang="tr-TR"/>
          </a:p>
        </p:txBody>
      </p:sp>
      <p:sp>
        <p:nvSpPr>
          <p:cNvPr id="3" name="İçerik Yer Tutucusu 2">
            <a:extLst>
              <a:ext uri="{FF2B5EF4-FFF2-40B4-BE49-F238E27FC236}">
                <a16:creationId xmlns:a16="http://schemas.microsoft.com/office/drawing/2014/main" id="{2D6E38C7-6273-6DAB-34F4-16006062D46C}"/>
              </a:ext>
            </a:extLst>
          </p:cNvPr>
          <p:cNvSpPr>
            <a:spLocks noGrp="1"/>
          </p:cNvSpPr>
          <p:nvPr>
            <p:ph idx="1"/>
          </p:nvPr>
        </p:nvSpPr>
        <p:spPr>
          <a:xfrm>
            <a:off x="685800" y="2194560"/>
            <a:ext cx="10820400" cy="4024125"/>
          </a:xfrm>
        </p:spPr>
        <p:txBody>
          <a:bodyPr>
            <a:normAutofit/>
          </a:bodyPr>
          <a:lstStyle/>
          <a:p>
            <a:r>
              <a:rPr lang="tr-TR" dirty="0"/>
              <a:t>Pamukkale Üniversitesi Akademik Oda Orkestrası</a:t>
            </a:r>
          </a:p>
          <a:p>
            <a:r>
              <a:rPr lang="tr-TR" dirty="0"/>
              <a:t>Pamukkale Üniversitesi Gençlik Oda Orkestrası</a:t>
            </a:r>
          </a:p>
          <a:p>
            <a:r>
              <a:rPr lang="tr-TR" dirty="0"/>
              <a:t>Pamukkale Üniversitesi Çok Sesli Korosu</a:t>
            </a:r>
          </a:p>
          <a:p>
            <a:r>
              <a:rPr lang="tr-TR" dirty="0"/>
              <a:t>Pamukkale Üniversitesi Türk Halk Müziği Topluluğu Korosu</a:t>
            </a:r>
          </a:p>
          <a:p>
            <a:r>
              <a:rPr lang="tr-TR" dirty="0"/>
              <a:t>Oda Müziği Dönem Sonu Konserleri</a:t>
            </a:r>
          </a:p>
          <a:p>
            <a:r>
              <a:rPr lang="tr-TR" dirty="0"/>
              <a:t>Çeşitli Bireysel Dinletiler</a:t>
            </a:r>
          </a:p>
        </p:txBody>
      </p:sp>
      <p:sp>
        <p:nvSpPr>
          <p:cNvPr id="7" name="Metin kutusu 6">
            <a:extLst>
              <a:ext uri="{FF2B5EF4-FFF2-40B4-BE49-F238E27FC236}">
                <a16:creationId xmlns:a16="http://schemas.microsoft.com/office/drawing/2014/main" id="{2CDCA8BD-AF8F-E9EC-1899-7ABB6C0DF07F}"/>
              </a:ext>
            </a:extLst>
          </p:cNvPr>
          <p:cNvSpPr txBox="1"/>
          <p:nvPr/>
        </p:nvSpPr>
        <p:spPr>
          <a:xfrm>
            <a:off x="9335129" y="6657945"/>
            <a:ext cx="2856871" cy="200055"/>
          </a:xfrm>
          <a:prstGeom prst="rect">
            <a:avLst/>
          </a:prstGeom>
          <a:solidFill>
            <a:srgbClr val="000000"/>
          </a:solidFill>
        </p:spPr>
        <p:txBody>
          <a:bodyPr wrap="none" rtlCol="0">
            <a:spAutoFit/>
          </a:bodyPr>
          <a:lstStyle/>
          <a:p>
            <a:pPr algn="r">
              <a:spcAft>
                <a:spcPts val="600"/>
              </a:spcAft>
            </a:pPr>
            <a:r>
              <a:rPr lang="tr-TR" sz="700">
                <a:solidFill>
                  <a:srgbClr val="FFFFFF"/>
                </a:solidFill>
                <a:hlinkClick r:id="rId3" tooltip="https://courses.lumenlearning.com/musicappreciation_with_theory/chapter/string-quartet/">
                  <a:extLst>
                    <a:ext uri="{A12FA001-AC4F-418D-AE19-62706E023703}">
                      <ahyp:hlinkClr xmlns:ahyp="http://schemas.microsoft.com/office/drawing/2018/hyperlinkcolor" val="tx"/>
                    </a:ext>
                  </a:extLst>
                </a:hlinkClick>
              </a:rPr>
              <a:t>Bu Fotoğraf</a:t>
            </a:r>
            <a:r>
              <a:rPr lang="tr-TR" sz="700">
                <a:solidFill>
                  <a:srgbClr val="FFFFFF"/>
                </a:solidFill>
              </a:rPr>
              <a:t>, Bilinmeyen Yazar, </a:t>
            </a:r>
            <a:r>
              <a:rPr lang="tr-TR"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r>
              <a:rPr lang="tr-TR" sz="700">
                <a:solidFill>
                  <a:srgbClr val="FFFFFF"/>
                </a:solidFill>
              </a:rPr>
              <a:t> altında lisanslanmıştır</a:t>
            </a:r>
          </a:p>
        </p:txBody>
      </p:sp>
    </p:spTree>
    <p:extLst>
      <p:ext uri="{BB962C8B-B14F-4D97-AF65-F5344CB8AC3E}">
        <p14:creationId xmlns:p14="http://schemas.microsoft.com/office/powerpoint/2010/main" val="3463915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16-22 Eylül 2023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221944609"/>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50</a:t>
            </a:fld>
            <a:endParaRPr lang="tr-TR"/>
          </a:p>
        </p:txBody>
      </p:sp>
    </p:spTree>
    <p:extLst>
      <p:ext uri="{BB962C8B-B14F-4D97-AF65-F5344CB8AC3E}">
        <p14:creationId xmlns:p14="http://schemas.microsoft.com/office/powerpoint/2010/main" val="19879905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54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174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70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Halkbank Kampüste uygulaması üzerinden para yükleyebilirsiniz. Tabldot yemek ücreti: 15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80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81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84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86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90</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4789</TotalTime>
  <Words>4470</Words>
  <Application>Microsoft Office PowerPoint</Application>
  <PresentationFormat>Geniş ekran</PresentationFormat>
  <Paragraphs>714</Paragraphs>
  <Slides>90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90</vt:i4>
      </vt:variant>
    </vt:vector>
  </HeadingPairs>
  <TitlesOfParts>
    <vt:vector size="98" baseType="lpstr">
      <vt:lpstr>Arial</vt:lpstr>
      <vt:lpstr>Calibri</vt:lpstr>
      <vt:lpstr>Century Gothic</vt:lpstr>
      <vt:lpstr>inherit</vt:lpstr>
      <vt:lpstr>Roboto</vt:lpstr>
      <vt:lpstr>Segoe Print</vt:lpstr>
      <vt:lpstr>Wingdings</vt:lpstr>
      <vt:lpstr>Uçak İzi</vt:lpstr>
      <vt:lpstr>PAMUKKALE ÜNİVERSİTESİ  oryantasyon programı 02-06 EKİM 2023</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Tarihçe &amp; Genel Bİlgi</vt:lpstr>
      <vt:lpstr>AKADEMİK KADRO</vt:lpstr>
      <vt:lpstr>Farabi koordinatörü</vt:lpstr>
      <vt:lpstr>PowerPoint Sunusu</vt:lpstr>
      <vt:lpstr>Erasmus Koordinatörü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İdari PERSONEL</vt:lpstr>
      <vt:lpstr>Etkinlikler &amp; Topluluklar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CAGATAY SISMAN</cp:lastModifiedBy>
  <cp:revision>369</cp:revision>
  <dcterms:modified xsi:type="dcterms:W3CDTF">2023-09-28T14:18:02Z</dcterms:modified>
</cp:coreProperties>
</file>