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71"/>
  </p:notesMasterIdLst>
  <p:sldIdLst>
    <p:sldId id="256" r:id="rId2"/>
    <p:sldId id="372" r:id="rId3"/>
    <p:sldId id="257" r:id="rId4"/>
    <p:sldId id="376" r:id="rId5"/>
    <p:sldId id="266" r:id="rId6"/>
    <p:sldId id="265" r:id="rId7"/>
    <p:sldId id="264" r:id="rId8"/>
    <p:sldId id="263" r:id="rId9"/>
    <p:sldId id="262" r:id="rId10"/>
    <p:sldId id="261" r:id="rId11"/>
    <p:sldId id="331" r:id="rId12"/>
    <p:sldId id="333" r:id="rId13"/>
    <p:sldId id="336" r:id="rId14"/>
    <p:sldId id="373" r:id="rId15"/>
    <p:sldId id="351" r:id="rId16"/>
    <p:sldId id="337" r:id="rId17"/>
    <p:sldId id="338" r:id="rId18"/>
    <p:sldId id="339" r:id="rId19"/>
    <p:sldId id="340" r:id="rId20"/>
    <p:sldId id="341" r:id="rId21"/>
    <p:sldId id="342" r:id="rId22"/>
    <p:sldId id="343" r:id="rId23"/>
    <p:sldId id="344" r:id="rId24"/>
    <p:sldId id="345" r:id="rId25"/>
    <p:sldId id="349" r:id="rId26"/>
    <p:sldId id="353" r:id="rId27"/>
    <p:sldId id="352" r:id="rId28"/>
    <p:sldId id="354" r:id="rId29"/>
    <p:sldId id="355" r:id="rId30"/>
    <p:sldId id="268" r:id="rId31"/>
    <p:sldId id="356" r:id="rId32"/>
    <p:sldId id="380" r:id="rId33"/>
    <p:sldId id="381" r:id="rId34"/>
    <p:sldId id="357" r:id="rId35"/>
    <p:sldId id="361" r:id="rId36"/>
    <p:sldId id="362" r:id="rId37"/>
    <p:sldId id="269" r:id="rId38"/>
    <p:sldId id="273" r:id="rId39"/>
    <p:sldId id="275" r:id="rId40"/>
    <p:sldId id="276" r:id="rId41"/>
    <p:sldId id="358" r:id="rId42"/>
    <p:sldId id="360" r:id="rId43"/>
    <p:sldId id="279" r:id="rId44"/>
    <p:sldId id="278" r:id="rId45"/>
    <p:sldId id="379" r:id="rId46"/>
    <p:sldId id="282" r:id="rId47"/>
    <p:sldId id="283" r:id="rId48"/>
    <p:sldId id="374" r:id="rId49"/>
    <p:sldId id="375" r:id="rId50"/>
    <p:sldId id="286" r:id="rId51"/>
    <p:sldId id="287" r:id="rId52"/>
    <p:sldId id="289" r:id="rId53"/>
    <p:sldId id="303" r:id="rId54"/>
    <p:sldId id="330" r:id="rId55"/>
    <p:sldId id="291" r:id="rId56"/>
    <p:sldId id="378" r:id="rId57"/>
    <p:sldId id="294" r:id="rId58"/>
    <p:sldId id="296" r:id="rId59"/>
    <p:sldId id="297" r:id="rId60"/>
    <p:sldId id="299" r:id="rId61"/>
    <p:sldId id="383" r:id="rId62"/>
    <p:sldId id="300" r:id="rId63"/>
    <p:sldId id="301" r:id="rId64"/>
    <p:sldId id="377" r:id="rId65"/>
    <p:sldId id="319" r:id="rId66"/>
    <p:sldId id="322" r:id="rId67"/>
    <p:sldId id="323" r:id="rId68"/>
    <p:sldId id="302" r:id="rId69"/>
    <p:sldId id="317" r:id="rId7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1320"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C96B739-9F97-46C0-B76A-2CB52DFE04E6}" type="doc">
      <dgm:prSet loTypeId="urn:microsoft.com/office/officeart/2005/8/layout/hierarchy1" loCatId="hierarchy" qsTypeId="urn:microsoft.com/office/officeart/2005/8/quickstyle/3d2" qsCatId="3D" csTypeId="urn:microsoft.com/office/officeart/2005/8/colors/accent0_1" csCatId="mainScheme" phldr="1"/>
      <dgm:spPr/>
      <dgm:t>
        <a:bodyPr/>
        <a:lstStyle/>
        <a:p>
          <a:endParaRPr lang="tr-TR"/>
        </a:p>
      </dgm:t>
    </dgm:pt>
    <dgm:pt modelId="{3ADE898B-3499-4786-A297-02479B17B3A6}">
      <dgm:prSet phldrT="[Metin]" custT="1"/>
      <dgm:spPr/>
      <dgm:t>
        <a:bodyPr/>
        <a:lstStyle/>
        <a:p>
          <a:r>
            <a:rPr lang="tr-TR" sz="1600" b="1" dirty="0" smtClean="0"/>
            <a:t>REKTÖR</a:t>
          </a:r>
        </a:p>
        <a:p>
          <a:r>
            <a:rPr lang="tr-TR" sz="1600" dirty="0" err="1" smtClean="0"/>
            <a:t>Prof.Dr</a:t>
          </a:r>
          <a:r>
            <a:rPr lang="tr-TR" sz="1600" dirty="0" smtClean="0"/>
            <a:t>. Hüseyin BAĞ</a:t>
          </a:r>
          <a:endParaRPr lang="tr-TR" sz="1600" dirty="0"/>
        </a:p>
      </dgm:t>
    </dgm:pt>
    <dgm:pt modelId="{B1771CC0-9F8F-49E2-A03C-E0E2751B3513}" type="parTrans" cxnId="{489972B3-72E1-473C-BF59-9405F8FD1E5C}">
      <dgm:prSet/>
      <dgm:spPr/>
      <dgm:t>
        <a:bodyPr/>
        <a:lstStyle/>
        <a:p>
          <a:endParaRPr lang="tr-TR"/>
        </a:p>
      </dgm:t>
    </dgm:pt>
    <dgm:pt modelId="{C18284F2-2293-4D8A-8F6D-B2F9FEA8B868}" type="sibTrans" cxnId="{489972B3-72E1-473C-BF59-9405F8FD1E5C}">
      <dgm:prSet/>
      <dgm:spPr/>
      <dgm:t>
        <a:bodyPr/>
        <a:lstStyle/>
        <a:p>
          <a:endParaRPr lang="tr-TR"/>
        </a:p>
      </dgm:t>
    </dgm:pt>
    <dgm:pt modelId="{F35B3B63-A517-43E2-B8F4-D4F24259DAD0}">
      <dgm:prSet phldrT="[Metin]"/>
      <dgm:spPr/>
      <dgm:t>
        <a:bodyPr/>
        <a:lstStyle/>
        <a:p>
          <a:r>
            <a:rPr lang="tr-TR" b="1" dirty="0" smtClean="0"/>
            <a:t>REKTÖR YARDIMCISI</a:t>
          </a:r>
        </a:p>
        <a:p>
          <a:r>
            <a:rPr lang="tr-TR" dirty="0" err="1" smtClean="0"/>
            <a:t>Prof.Dr</a:t>
          </a:r>
          <a:r>
            <a:rPr lang="tr-TR" dirty="0" smtClean="0"/>
            <a:t>. Rafet KILINÇARLAN</a:t>
          </a:r>
          <a:endParaRPr lang="tr-TR" dirty="0"/>
        </a:p>
      </dgm:t>
    </dgm:pt>
    <dgm:pt modelId="{B8000792-2B1B-4AB5-8A13-3AF23A929897}" type="parTrans" cxnId="{7425ED86-D49A-4B48-B92F-1EF66532C05F}">
      <dgm:prSet/>
      <dgm:spPr/>
      <dgm:t>
        <a:bodyPr/>
        <a:lstStyle/>
        <a:p>
          <a:endParaRPr lang="tr-TR"/>
        </a:p>
      </dgm:t>
    </dgm:pt>
    <dgm:pt modelId="{A0B86196-C6B7-4C9A-958D-6208AC4643E6}" type="sibTrans" cxnId="{7425ED86-D49A-4B48-B92F-1EF66532C05F}">
      <dgm:prSet/>
      <dgm:spPr/>
      <dgm:t>
        <a:bodyPr/>
        <a:lstStyle/>
        <a:p>
          <a:endParaRPr lang="tr-TR"/>
        </a:p>
      </dgm:t>
    </dgm:pt>
    <dgm:pt modelId="{93461D05-5063-40B6-84AE-716274399DC7}">
      <dgm:prSet phldrT="[Metin]"/>
      <dgm:spPr/>
      <dgm:t>
        <a:bodyPr/>
        <a:lstStyle/>
        <a:p>
          <a:r>
            <a:rPr lang="tr-TR" b="1" dirty="0" smtClean="0"/>
            <a:t>REKTÖR YARDIMCISI</a:t>
          </a:r>
        </a:p>
        <a:p>
          <a:r>
            <a:rPr lang="tr-TR" dirty="0" err="1" smtClean="0"/>
            <a:t>Prof.Dr</a:t>
          </a:r>
          <a:r>
            <a:rPr lang="tr-TR" dirty="0" smtClean="0"/>
            <a:t>. Erdinç DURU</a:t>
          </a:r>
          <a:endParaRPr lang="tr-TR" dirty="0"/>
        </a:p>
      </dgm:t>
    </dgm:pt>
    <dgm:pt modelId="{987259EA-9F13-4A73-A7BD-F7855D780085}" type="parTrans" cxnId="{B798CCD6-16D9-44AF-BC97-FB9353EBC746}">
      <dgm:prSet/>
      <dgm:spPr/>
      <dgm:t>
        <a:bodyPr/>
        <a:lstStyle/>
        <a:p>
          <a:endParaRPr lang="tr-TR"/>
        </a:p>
      </dgm:t>
    </dgm:pt>
    <dgm:pt modelId="{0717B3E4-616B-4DE4-BC7C-7884E5E3CD68}" type="sibTrans" cxnId="{B798CCD6-16D9-44AF-BC97-FB9353EBC746}">
      <dgm:prSet/>
      <dgm:spPr/>
      <dgm:t>
        <a:bodyPr/>
        <a:lstStyle/>
        <a:p>
          <a:endParaRPr lang="tr-TR"/>
        </a:p>
      </dgm:t>
    </dgm:pt>
    <dgm:pt modelId="{FDD826BC-6ADA-4653-89E1-0FC880CFA30E}">
      <dgm:prSet phldrT="[Metin]"/>
      <dgm:spPr/>
      <dgm:t>
        <a:bodyPr/>
        <a:lstStyle/>
        <a:p>
          <a:r>
            <a:rPr lang="tr-TR" b="1" dirty="0" smtClean="0"/>
            <a:t>REKTÖR YARDIMCISI</a:t>
          </a:r>
        </a:p>
        <a:p>
          <a:r>
            <a:rPr lang="tr-TR" dirty="0" err="1" smtClean="0"/>
            <a:t>Prof.Dr</a:t>
          </a:r>
          <a:r>
            <a:rPr lang="tr-TR" dirty="0" smtClean="0"/>
            <a:t>. Semin Melahat FENKCİ</a:t>
          </a:r>
          <a:endParaRPr lang="tr-TR" dirty="0"/>
        </a:p>
      </dgm:t>
    </dgm:pt>
    <dgm:pt modelId="{79C78C8D-7B22-4B04-BA6A-0C52C62E907C}" type="parTrans" cxnId="{20FE828D-7D7D-4399-B92A-5AFD0B2D7874}">
      <dgm:prSet/>
      <dgm:spPr/>
      <dgm:t>
        <a:bodyPr/>
        <a:lstStyle/>
        <a:p>
          <a:endParaRPr lang="tr-TR"/>
        </a:p>
      </dgm:t>
    </dgm:pt>
    <dgm:pt modelId="{C947910C-246B-479C-95E0-23E9E3D38D1E}" type="sibTrans" cxnId="{20FE828D-7D7D-4399-B92A-5AFD0B2D7874}">
      <dgm:prSet/>
      <dgm:spPr/>
      <dgm:t>
        <a:bodyPr/>
        <a:lstStyle/>
        <a:p>
          <a:endParaRPr lang="tr-TR"/>
        </a:p>
      </dgm:t>
    </dgm:pt>
    <dgm:pt modelId="{4C22544B-E17B-4FC6-BCE1-BCFBCB2168D5}" type="pres">
      <dgm:prSet presAssocID="{2C96B739-9F97-46C0-B76A-2CB52DFE04E6}" presName="hierChild1" presStyleCnt="0">
        <dgm:presLayoutVars>
          <dgm:chPref val="1"/>
          <dgm:dir/>
          <dgm:animOne val="branch"/>
          <dgm:animLvl val="lvl"/>
          <dgm:resizeHandles/>
        </dgm:presLayoutVars>
      </dgm:prSet>
      <dgm:spPr/>
      <dgm:t>
        <a:bodyPr/>
        <a:lstStyle/>
        <a:p>
          <a:endParaRPr lang="tr-TR"/>
        </a:p>
      </dgm:t>
    </dgm:pt>
    <dgm:pt modelId="{CAEE46B8-DE92-4967-B8E7-AD2F648EB40E}" type="pres">
      <dgm:prSet presAssocID="{3ADE898B-3499-4786-A297-02479B17B3A6}" presName="hierRoot1" presStyleCnt="0"/>
      <dgm:spPr/>
    </dgm:pt>
    <dgm:pt modelId="{3DE78937-AE13-4118-8126-FB3DF6E08DFD}" type="pres">
      <dgm:prSet presAssocID="{3ADE898B-3499-4786-A297-02479B17B3A6}" presName="composite" presStyleCnt="0"/>
      <dgm:spPr/>
    </dgm:pt>
    <dgm:pt modelId="{34FD37A4-28A6-49BE-B5CF-E10558B2A02E}" type="pres">
      <dgm:prSet presAssocID="{3ADE898B-3499-4786-A297-02479B17B3A6}" presName="background" presStyleLbl="node0" presStyleIdx="0" presStyleCnt="1"/>
      <dgm:spPr/>
    </dgm:pt>
    <dgm:pt modelId="{B72984D9-24C2-4724-8522-BEC87656CF6C}" type="pres">
      <dgm:prSet presAssocID="{3ADE898B-3499-4786-A297-02479B17B3A6}" presName="text" presStyleLbl="fgAcc0" presStyleIdx="0" presStyleCnt="1" custScaleX="133469">
        <dgm:presLayoutVars>
          <dgm:chPref val="3"/>
        </dgm:presLayoutVars>
      </dgm:prSet>
      <dgm:spPr/>
      <dgm:t>
        <a:bodyPr/>
        <a:lstStyle/>
        <a:p>
          <a:endParaRPr lang="tr-TR"/>
        </a:p>
      </dgm:t>
    </dgm:pt>
    <dgm:pt modelId="{29C742F7-BBE2-4230-8764-2CF804B22C33}" type="pres">
      <dgm:prSet presAssocID="{3ADE898B-3499-4786-A297-02479B17B3A6}" presName="hierChild2" presStyleCnt="0"/>
      <dgm:spPr/>
    </dgm:pt>
    <dgm:pt modelId="{D9753188-1936-4EE5-8CEA-93FE745C7FE8}" type="pres">
      <dgm:prSet presAssocID="{B8000792-2B1B-4AB5-8A13-3AF23A929897}" presName="Name10" presStyleLbl="parChTrans1D2" presStyleIdx="0" presStyleCnt="3"/>
      <dgm:spPr/>
      <dgm:t>
        <a:bodyPr/>
        <a:lstStyle/>
        <a:p>
          <a:endParaRPr lang="tr-TR"/>
        </a:p>
      </dgm:t>
    </dgm:pt>
    <dgm:pt modelId="{5F3DB532-7ADB-4E6F-ADD4-B3057A4BCA72}" type="pres">
      <dgm:prSet presAssocID="{F35B3B63-A517-43E2-B8F4-D4F24259DAD0}" presName="hierRoot2" presStyleCnt="0"/>
      <dgm:spPr/>
    </dgm:pt>
    <dgm:pt modelId="{5CACF998-6723-47E9-8A18-3035EE0AB62B}" type="pres">
      <dgm:prSet presAssocID="{F35B3B63-A517-43E2-B8F4-D4F24259DAD0}" presName="composite2" presStyleCnt="0"/>
      <dgm:spPr/>
    </dgm:pt>
    <dgm:pt modelId="{9B2645A0-4323-45E6-A1A0-C5BE84282623}" type="pres">
      <dgm:prSet presAssocID="{F35B3B63-A517-43E2-B8F4-D4F24259DAD0}" presName="background2" presStyleLbl="node2" presStyleIdx="0" presStyleCnt="3"/>
      <dgm:spPr/>
    </dgm:pt>
    <dgm:pt modelId="{4B10727F-1291-4BCB-9E65-61C5D28F851F}" type="pres">
      <dgm:prSet presAssocID="{F35B3B63-A517-43E2-B8F4-D4F24259DAD0}" presName="text2" presStyleLbl="fgAcc2" presStyleIdx="0" presStyleCnt="3" custScaleY="122914" custLinFactNeighborX="-14318" custLinFactNeighborY="-23526">
        <dgm:presLayoutVars>
          <dgm:chPref val="3"/>
        </dgm:presLayoutVars>
      </dgm:prSet>
      <dgm:spPr/>
      <dgm:t>
        <a:bodyPr/>
        <a:lstStyle/>
        <a:p>
          <a:endParaRPr lang="tr-TR"/>
        </a:p>
      </dgm:t>
    </dgm:pt>
    <dgm:pt modelId="{A335C440-440F-4EF7-9C06-7339961FDB1B}" type="pres">
      <dgm:prSet presAssocID="{F35B3B63-A517-43E2-B8F4-D4F24259DAD0}" presName="hierChild3" presStyleCnt="0"/>
      <dgm:spPr/>
    </dgm:pt>
    <dgm:pt modelId="{B7709C76-3FD9-417D-B1B8-51B9EB1CB2C6}" type="pres">
      <dgm:prSet presAssocID="{987259EA-9F13-4A73-A7BD-F7855D780085}" presName="Name10" presStyleLbl="parChTrans1D2" presStyleIdx="1" presStyleCnt="3"/>
      <dgm:spPr/>
      <dgm:t>
        <a:bodyPr/>
        <a:lstStyle/>
        <a:p>
          <a:endParaRPr lang="tr-TR"/>
        </a:p>
      </dgm:t>
    </dgm:pt>
    <dgm:pt modelId="{6101E8CE-0BB5-4C76-B18D-0941F7E6874A}" type="pres">
      <dgm:prSet presAssocID="{93461D05-5063-40B6-84AE-716274399DC7}" presName="hierRoot2" presStyleCnt="0"/>
      <dgm:spPr/>
    </dgm:pt>
    <dgm:pt modelId="{32689E91-72AD-43C8-B741-DAEF33C74B7B}" type="pres">
      <dgm:prSet presAssocID="{93461D05-5063-40B6-84AE-716274399DC7}" presName="composite2" presStyleCnt="0"/>
      <dgm:spPr/>
    </dgm:pt>
    <dgm:pt modelId="{E78B7142-65A3-4D7F-A323-04923BA5A963}" type="pres">
      <dgm:prSet presAssocID="{93461D05-5063-40B6-84AE-716274399DC7}" presName="background2" presStyleLbl="node2" presStyleIdx="1" presStyleCnt="3"/>
      <dgm:spPr/>
    </dgm:pt>
    <dgm:pt modelId="{37603A01-88FD-45CD-9CE1-DA45075DDAFE}" type="pres">
      <dgm:prSet presAssocID="{93461D05-5063-40B6-84AE-716274399DC7}" presName="text2" presStyleLbl="fgAcc2" presStyleIdx="1" presStyleCnt="3" custLinFactNeighborX="-5198" custLinFactNeighborY="-19755">
        <dgm:presLayoutVars>
          <dgm:chPref val="3"/>
        </dgm:presLayoutVars>
      </dgm:prSet>
      <dgm:spPr/>
      <dgm:t>
        <a:bodyPr/>
        <a:lstStyle/>
        <a:p>
          <a:endParaRPr lang="tr-TR"/>
        </a:p>
      </dgm:t>
    </dgm:pt>
    <dgm:pt modelId="{290755A7-AE63-4EF9-93D2-C6AB76267285}" type="pres">
      <dgm:prSet presAssocID="{93461D05-5063-40B6-84AE-716274399DC7}" presName="hierChild3" presStyleCnt="0"/>
      <dgm:spPr/>
    </dgm:pt>
    <dgm:pt modelId="{4784464F-B7B9-44AE-9BE5-4398519E070F}" type="pres">
      <dgm:prSet presAssocID="{79C78C8D-7B22-4B04-BA6A-0C52C62E907C}" presName="Name10" presStyleLbl="parChTrans1D2" presStyleIdx="2" presStyleCnt="3"/>
      <dgm:spPr/>
      <dgm:t>
        <a:bodyPr/>
        <a:lstStyle/>
        <a:p>
          <a:endParaRPr lang="tr-TR"/>
        </a:p>
      </dgm:t>
    </dgm:pt>
    <dgm:pt modelId="{F6A0748C-346E-4A2B-A514-31C7C6F5BBC7}" type="pres">
      <dgm:prSet presAssocID="{FDD826BC-6ADA-4653-89E1-0FC880CFA30E}" presName="hierRoot2" presStyleCnt="0"/>
      <dgm:spPr/>
    </dgm:pt>
    <dgm:pt modelId="{45C1EEF2-F34E-42A0-A822-C63A44A67F66}" type="pres">
      <dgm:prSet presAssocID="{FDD826BC-6ADA-4653-89E1-0FC880CFA30E}" presName="composite2" presStyleCnt="0"/>
      <dgm:spPr/>
    </dgm:pt>
    <dgm:pt modelId="{0C5C4562-06BB-45F6-9E34-FB023F99831F}" type="pres">
      <dgm:prSet presAssocID="{FDD826BC-6ADA-4653-89E1-0FC880CFA30E}" presName="background2" presStyleLbl="node2" presStyleIdx="2" presStyleCnt="3"/>
      <dgm:spPr/>
    </dgm:pt>
    <dgm:pt modelId="{465BF4D6-7A40-466E-B6CF-19B04C7E0B2E}" type="pres">
      <dgm:prSet presAssocID="{FDD826BC-6ADA-4653-89E1-0FC880CFA30E}" presName="text2" presStyleLbl="fgAcc2" presStyleIdx="2" presStyleCnt="3" custScaleY="101756" custLinFactNeighborX="2082" custLinFactNeighborY="-26553">
        <dgm:presLayoutVars>
          <dgm:chPref val="3"/>
        </dgm:presLayoutVars>
      </dgm:prSet>
      <dgm:spPr/>
      <dgm:t>
        <a:bodyPr/>
        <a:lstStyle/>
        <a:p>
          <a:endParaRPr lang="tr-TR"/>
        </a:p>
      </dgm:t>
    </dgm:pt>
    <dgm:pt modelId="{9DF43B6D-7205-4708-B39C-A3E05A1C9C15}" type="pres">
      <dgm:prSet presAssocID="{FDD826BC-6ADA-4653-89E1-0FC880CFA30E}" presName="hierChild3" presStyleCnt="0"/>
      <dgm:spPr/>
    </dgm:pt>
  </dgm:ptLst>
  <dgm:cxnLst>
    <dgm:cxn modelId="{F23539A3-B8F8-45C1-84B1-DE2A2A4F0428}" type="presOf" srcId="{FDD826BC-6ADA-4653-89E1-0FC880CFA30E}" destId="{465BF4D6-7A40-466E-B6CF-19B04C7E0B2E}" srcOrd="0" destOrd="0" presId="urn:microsoft.com/office/officeart/2005/8/layout/hierarchy1"/>
    <dgm:cxn modelId="{424B38D6-B3C2-4B42-BC23-6ECDD9EB4467}" type="presOf" srcId="{2C96B739-9F97-46C0-B76A-2CB52DFE04E6}" destId="{4C22544B-E17B-4FC6-BCE1-BCFBCB2168D5}" srcOrd="0" destOrd="0" presId="urn:microsoft.com/office/officeart/2005/8/layout/hierarchy1"/>
    <dgm:cxn modelId="{E063F709-AECC-4CC4-A8B9-6DA5209E9054}" type="presOf" srcId="{F35B3B63-A517-43E2-B8F4-D4F24259DAD0}" destId="{4B10727F-1291-4BCB-9E65-61C5D28F851F}" srcOrd="0" destOrd="0" presId="urn:microsoft.com/office/officeart/2005/8/layout/hierarchy1"/>
    <dgm:cxn modelId="{D8465787-07C1-4AEB-A916-943D6A160E98}" type="presOf" srcId="{79C78C8D-7B22-4B04-BA6A-0C52C62E907C}" destId="{4784464F-B7B9-44AE-9BE5-4398519E070F}" srcOrd="0" destOrd="0" presId="urn:microsoft.com/office/officeart/2005/8/layout/hierarchy1"/>
    <dgm:cxn modelId="{E5679BCF-EDB7-4E7A-97C3-7FF0C395B05B}" type="presOf" srcId="{987259EA-9F13-4A73-A7BD-F7855D780085}" destId="{B7709C76-3FD9-417D-B1B8-51B9EB1CB2C6}" srcOrd="0" destOrd="0" presId="urn:microsoft.com/office/officeart/2005/8/layout/hierarchy1"/>
    <dgm:cxn modelId="{B798CCD6-16D9-44AF-BC97-FB9353EBC746}" srcId="{3ADE898B-3499-4786-A297-02479B17B3A6}" destId="{93461D05-5063-40B6-84AE-716274399DC7}" srcOrd="1" destOrd="0" parTransId="{987259EA-9F13-4A73-A7BD-F7855D780085}" sibTransId="{0717B3E4-616B-4DE4-BC7C-7884E5E3CD68}"/>
    <dgm:cxn modelId="{2DDA6B1E-31BC-416A-8232-268498B35941}" type="presOf" srcId="{B8000792-2B1B-4AB5-8A13-3AF23A929897}" destId="{D9753188-1936-4EE5-8CEA-93FE745C7FE8}" srcOrd="0" destOrd="0" presId="urn:microsoft.com/office/officeart/2005/8/layout/hierarchy1"/>
    <dgm:cxn modelId="{489972B3-72E1-473C-BF59-9405F8FD1E5C}" srcId="{2C96B739-9F97-46C0-B76A-2CB52DFE04E6}" destId="{3ADE898B-3499-4786-A297-02479B17B3A6}" srcOrd="0" destOrd="0" parTransId="{B1771CC0-9F8F-49E2-A03C-E0E2751B3513}" sibTransId="{C18284F2-2293-4D8A-8F6D-B2F9FEA8B868}"/>
    <dgm:cxn modelId="{61817055-9031-4958-AA49-8CB7408AE70A}" type="presOf" srcId="{3ADE898B-3499-4786-A297-02479B17B3A6}" destId="{B72984D9-24C2-4724-8522-BEC87656CF6C}" srcOrd="0" destOrd="0" presId="urn:microsoft.com/office/officeart/2005/8/layout/hierarchy1"/>
    <dgm:cxn modelId="{7D4E7E49-0D44-4F68-AD66-092138107485}" type="presOf" srcId="{93461D05-5063-40B6-84AE-716274399DC7}" destId="{37603A01-88FD-45CD-9CE1-DA45075DDAFE}" srcOrd="0" destOrd="0" presId="urn:microsoft.com/office/officeart/2005/8/layout/hierarchy1"/>
    <dgm:cxn modelId="{20FE828D-7D7D-4399-B92A-5AFD0B2D7874}" srcId="{3ADE898B-3499-4786-A297-02479B17B3A6}" destId="{FDD826BC-6ADA-4653-89E1-0FC880CFA30E}" srcOrd="2" destOrd="0" parTransId="{79C78C8D-7B22-4B04-BA6A-0C52C62E907C}" sibTransId="{C947910C-246B-479C-95E0-23E9E3D38D1E}"/>
    <dgm:cxn modelId="{7425ED86-D49A-4B48-B92F-1EF66532C05F}" srcId="{3ADE898B-3499-4786-A297-02479B17B3A6}" destId="{F35B3B63-A517-43E2-B8F4-D4F24259DAD0}" srcOrd="0" destOrd="0" parTransId="{B8000792-2B1B-4AB5-8A13-3AF23A929897}" sibTransId="{A0B86196-C6B7-4C9A-958D-6208AC4643E6}"/>
    <dgm:cxn modelId="{999AB4A7-CFE8-42B4-AF23-B6EC3F20C5D7}" type="presParOf" srcId="{4C22544B-E17B-4FC6-BCE1-BCFBCB2168D5}" destId="{CAEE46B8-DE92-4967-B8E7-AD2F648EB40E}" srcOrd="0" destOrd="0" presId="urn:microsoft.com/office/officeart/2005/8/layout/hierarchy1"/>
    <dgm:cxn modelId="{6212B7BE-2E80-4640-BCB6-EF757C0D7550}" type="presParOf" srcId="{CAEE46B8-DE92-4967-B8E7-AD2F648EB40E}" destId="{3DE78937-AE13-4118-8126-FB3DF6E08DFD}" srcOrd="0" destOrd="0" presId="urn:microsoft.com/office/officeart/2005/8/layout/hierarchy1"/>
    <dgm:cxn modelId="{2467D5BD-12DE-4DCA-9F12-CA6517E9D316}" type="presParOf" srcId="{3DE78937-AE13-4118-8126-FB3DF6E08DFD}" destId="{34FD37A4-28A6-49BE-B5CF-E10558B2A02E}" srcOrd="0" destOrd="0" presId="urn:microsoft.com/office/officeart/2005/8/layout/hierarchy1"/>
    <dgm:cxn modelId="{0FEEBAE2-2584-430B-925A-05CB6E22A278}" type="presParOf" srcId="{3DE78937-AE13-4118-8126-FB3DF6E08DFD}" destId="{B72984D9-24C2-4724-8522-BEC87656CF6C}" srcOrd="1" destOrd="0" presId="urn:microsoft.com/office/officeart/2005/8/layout/hierarchy1"/>
    <dgm:cxn modelId="{F1B5A8B0-A0E4-4CBA-91DE-E712936A5214}" type="presParOf" srcId="{CAEE46B8-DE92-4967-B8E7-AD2F648EB40E}" destId="{29C742F7-BBE2-4230-8764-2CF804B22C33}" srcOrd="1" destOrd="0" presId="urn:microsoft.com/office/officeart/2005/8/layout/hierarchy1"/>
    <dgm:cxn modelId="{F45DCAB6-9EF6-4E21-8F1C-28B163B21D84}" type="presParOf" srcId="{29C742F7-BBE2-4230-8764-2CF804B22C33}" destId="{D9753188-1936-4EE5-8CEA-93FE745C7FE8}" srcOrd="0" destOrd="0" presId="urn:microsoft.com/office/officeart/2005/8/layout/hierarchy1"/>
    <dgm:cxn modelId="{F9B1A029-DCF9-423A-82E7-E2CC35EBDB86}" type="presParOf" srcId="{29C742F7-BBE2-4230-8764-2CF804B22C33}" destId="{5F3DB532-7ADB-4E6F-ADD4-B3057A4BCA72}" srcOrd="1" destOrd="0" presId="urn:microsoft.com/office/officeart/2005/8/layout/hierarchy1"/>
    <dgm:cxn modelId="{CE1F2E2D-143F-49C8-950F-4D801D539174}" type="presParOf" srcId="{5F3DB532-7ADB-4E6F-ADD4-B3057A4BCA72}" destId="{5CACF998-6723-47E9-8A18-3035EE0AB62B}" srcOrd="0" destOrd="0" presId="urn:microsoft.com/office/officeart/2005/8/layout/hierarchy1"/>
    <dgm:cxn modelId="{4F82F99E-4CA5-4A59-946A-1E7ED41BC2B1}" type="presParOf" srcId="{5CACF998-6723-47E9-8A18-3035EE0AB62B}" destId="{9B2645A0-4323-45E6-A1A0-C5BE84282623}" srcOrd="0" destOrd="0" presId="urn:microsoft.com/office/officeart/2005/8/layout/hierarchy1"/>
    <dgm:cxn modelId="{96D2123B-8CB5-4A19-A017-319B4B654B28}" type="presParOf" srcId="{5CACF998-6723-47E9-8A18-3035EE0AB62B}" destId="{4B10727F-1291-4BCB-9E65-61C5D28F851F}" srcOrd="1" destOrd="0" presId="urn:microsoft.com/office/officeart/2005/8/layout/hierarchy1"/>
    <dgm:cxn modelId="{B22C6CF4-7BB4-467D-B55C-B7E17FE6DB51}" type="presParOf" srcId="{5F3DB532-7ADB-4E6F-ADD4-B3057A4BCA72}" destId="{A335C440-440F-4EF7-9C06-7339961FDB1B}" srcOrd="1" destOrd="0" presId="urn:microsoft.com/office/officeart/2005/8/layout/hierarchy1"/>
    <dgm:cxn modelId="{A6D715D2-E90A-48C6-B5BC-69B7E1D73058}" type="presParOf" srcId="{29C742F7-BBE2-4230-8764-2CF804B22C33}" destId="{B7709C76-3FD9-417D-B1B8-51B9EB1CB2C6}" srcOrd="2" destOrd="0" presId="urn:microsoft.com/office/officeart/2005/8/layout/hierarchy1"/>
    <dgm:cxn modelId="{37D024BE-0648-4849-B6FD-D9FF2390074D}" type="presParOf" srcId="{29C742F7-BBE2-4230-8764-2CF804B22C33}" destId="{6101E8CE-0BB5-4C76-B18D-0941F7E6874A}" srcOrd="3" destOrd="0" presId="urn:microsoft.com/office/officeart/2005/8/layout/hierarchy1"/>
    <dgm:cxn modelId="{DD6FB85C-3C94-4CF8-8F31-8CFB8183FFA9}" type="presParOf" srcId="{6101E8CE-0BB5-4C76-B18D-0941F7E6874A}" destId="{32689E91-72AD-43C8-B741-DAEF33C74B7B}" srcOrd="0" destOrd="0" presId="urn:microsoft.com/office/officeart/2005/8/layout/hierarchy1"/>
    <dgm:cxn modelId="{52DF01AA-EC13-4498-8357-07D1940892FA}" type="presParOf" srcId="{32689E91-72AD-43C8-B741-DAEF33C74B7B}" destId="{E78B7142-65A3-4D7F-A323-04923BA5A963}" srcOrd="0" destOrd="0" presId="urn:microsoft.com/office/officeart/2005/8/layout/hierarchy1"/>
    <dgm:cxn modelId="{A994B0F4-D60E-49C0-AEE8-6A80F8519641}" type="presParOf" srcId="{32689E91-72AD-43C8-B741-DAEF33C74B7B}" destId="{37603A01-88FD-45CD-9CE1-DA45075DDAFE}" srcOrd="1" destOrd="0" presId="urn:microsoft.com/office/officeart/2005/8/layout/hierarchy1"/>
    <dgm:cxn modelId="{9D7A8DCB-C782-4C35-B1ED-8487E37C8499}" type="presParOf" srcId="{6101E8CE-0BB5-4C76-B18D-0941F7E6874A}" destId="{290755A7-AE63-4EF9-93D2-C6AB76267285}" srcOrd="1" destOrd="0" presId="urn:microsoft.com/office/officeart/2005/8/layout/hierarchy1"/>
    <dgm:cxn modelId="{01AE16D2-834B-4C39-8D72-3D51362765FF}" type="presParOf" srcId="{29C742F7-BBE2-4230-8764-2CF804B22C33}" destId="{4784464F-B7B9-44AE-9BE5-4398519E070F}" srcOrd="4" destOrd="0" presId="urn:microsoft.com/office/officeart/2005/8/layout/hierarchy1"/>
    <dgm:cxn modelId="{9434BE56-E695-4FC7-97D7-0BB127133C8A}" type="presParOf" srcId="{29C742F7-BBE2-4230-8764-2CF804B22C33}" destId="{F6A0748C-346E-4A2B-A514-31C7C6F5BBC7}" srcOrd="5" destOrd="0" presId="urn:microsoft.com/office/officeart/2005/8/layout/hierarchy1"/>
    <dgm:cxn modelId="{52CBDAEB-CF72-42F3-A6B3-A085FE8DA246}" type="presParOf" srcId="{F6A0748C-346E-4A2B-A514-31C7C6F5BBC7}" destId="{45C1EEF2-F34E-42A0-A822-C63A44A67F66}" srcOrd="0" destOrd="0" presId="urn:microsoft.com/office/officeart/2005/8/layout/hierarchy1"/>
    <dgm:cxn modelId="{F082FF55-F1D0-4700-BFCD-A87E7D5845FD}" type="presParOf" srcId="{45C1EEF2-F34E-42A0-A822-C63A44A67F66}" destId="{0C5C4562-06BB-45F6-9E34-FB023F99831F}" srcOrd="0" destOrd="0" presId="urn:microsoft.com/office/officeart/2005/8/layout/hierarchy1"/>
    <dgm:cxn modelId="{E0BDD702-FBF2-46EA-961E-659F3CEA8785}" type="presParOf" srcId="{45C1EEF2-F34E-42A0-A822-C63A44A67F66}" destId="{465BF4D6-7A40-466E-B6CF-19B04C7E0B2E}" srcOrd="1" destOrd="0" presId="urn:microsoft.com/office/officeart/2005/8/layout/hierarchy1"/>
    <dgm:cxn modelId="{E4646273-FD73-4763-B2F0-2DF1D63293C7}" type="presParOf" srcId="{F6A0748C-346E-4A2B-A514-31C7C6F5BBC7}" destId="{9DF43B6D-7205-4708-B39C-A3E05A1C9C15}"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10FC9CE-874D-4A57-B41D-1C78A8AA00EA}" type="doc">
      <dgm:prSet loTypeId="urn:microsoft.com/office/officeart/2005/8/layout/hierarchy1" loCatId="hierarchy" qsTypeId="urn:microsoft.com/office/officeart/2005/8/quickstyle/simple2" qsCatId="simple" csTypeId="urn:microsoft.com/office/officeart/2005/8/colors/accent0_1" csCatId="mainScheme" phldr="1"/>
      <dgm:spPr/>
      <dgm:t>
        <a:bodyPr/>
        <a:lstStyle/>
        <a:p>
          <a:endParaRPr lang="tr-TR"/>
        </a:p>
      </dgm:t>
    </dgm:pt>
    <dgm:pt modelId="{F76407AB-A8B6-479B-AC50-673315482A80}">
      <dgm:prSet phldrT="[Metin]"/>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tr-TR" b="1" dirty="0" smtClean="0"/>
            <a:t>GENEL SEKRETER</a:t>
          </a:r>
        </a:p>
        <a:p>
          <a:pPr marL="0" marR="0" indent="0" defTabSz="488950" eaLnBrk="1" fontAlgn="auto" latinLnBrk="0" hangingPunct="1">
            <a:lnSpc>
              <a:spcPct val="90000"/>
            </a:lnSpc>
            <a:spcBef>
              <a:spcPct val="0"/>
            </a:spcBef>
            <a:spcAft>
              <a:spcPct val="35000"/>
            </a:spcAft>
            <a:buClrTx/>
            <a:buSzTx/>
            <a:buFontTx/>
            <a:buNone/>
            <a:tabLst/>
            <a:defRPr/>
          </a:pPr>
          <a:r>
            <a:rPr lang="tr-TR" b="0" dirty="0" smtClean="0"/>
            <a:t>Mehmet Ali SARI   </a:t>
          </a:r>
        </a:p>
        <a:p>
          <a:pPr defTabSz="488950">
            <a:lnSpc>
              <a:spcPct val="90000"/>
            </a:lnSpc>
            <a:spcBef>
              <a:spcPct val="0"/>
            </a:spcBef>
            <a:spcAft>
              <a:spcPct val="35000"/>
            </a:spcAft>
          </a:pPr>
          <a:endParaRPr lang="tr-TR" b="0" dirty="0"/>
        </a:p>
      </dgm:t>
    </dgm:pt>
    <dgm:pt modelId="{CD9F39B1-DA29-4F60-80BB-960FF67B35FA}" type="parTrans" cxnId="{6272FD15-0277-4C76-ADC5-EC8F311D2551}">
      <dgm:prSet/>
      <dgm:spPr/>
      <dgm:t>
        <a:bodyPr/>
        <a:lstStyle/>
        <a:p>
          <a:endParaRPr lang="tr-TR"/>
        </a:p>
      </dgm:t>
    </dgm:pt>
    <dgm:pt modelId="{92E82F9E-C7CA-4010-95AF-F9943BE30A3E}" type="sibTrans" cxnId="{6272FD15-0277-4C76-ADC5-EC8F311D2551}">
      <dgm:prSet/>
      <dgm:spPr/>
      <dgm:t>
        <a:bodyPr/>
        <a:lstStyle/>
        <a:p>
          <a:endParaRPr lang="tr-TR"/>
        </a:p>
      </dgm:t>
    </dgm:pt>
    <dgm:pt modelId="{7CC40248-6516-45E1-8BA1-4AAA8A822BCF}" type="pres">
      <dgm:prSet presAssocID="{410FC9CE-874D-4A57-B41D-1C78A8AA00EA}" presName="hierChild1" presStyleCnt="0">
        <dgm:presLayoutVars>
          <dgm:chPref val="1"/>
          <dgm:dir/>
          <dgm:animOne val="branch"/>
          <dgm:animLvl val="lvl"/>
          <dgm:resizeHandles/>
        </dgm:presLayoutVars>
      </dgm:prSet>
      <dgm:spPr/>
      <dgm:t>
        <a:bodyPr/>
        <a:lstStyle/>
        <a:p>
          <a:endParaRPr lang="tr-TR"/>
        </a:p>
      </dgm:t>
    </dgm:pt>
    <dgm:pt modelId="{5DF2F2EE-16F0-4E1E-A5A9-E2DD858B163A}" type="pres">
      <dgm:prSet presAssocID="{F76407AB-A8B6-479B-AC50-673315482A80}" presName="hierRoot1" presStyleCnt="0"/>
      <dgm:spPr/>
    </dgm:pt>
    <dgm:pt modelId="{8A2FBFEE-E881-43FB-A34F-6C58E4FC49B0}" type="pres">
      <dgm:prSet presAssocID="{F76407AB-A8B6-479B-AC50-673315482A80}" presName="composite" presStyleCnt="0"/>
      <dgm:spPr/>
    </dgm:pt>
    <dgm:pt modelId="{1C9659BB-655F-4D74-B3DD-3BF682B1B87B}" type="pres">
      <dgm:prSet presAssocID="{F76407AB-A8B6-479B-AC50-673315482A80}" presName="background" presStyleLbl="node0" presStyleIdx="0" presStyleCnt="1"/>
      <dgm:spPr/>
    </dgm:pt>
    <dgm:pt modelId="{19719BC8-C68C-48B1-B044-67FC60C2E7F2}" type="pres">
      <dgm:prSet presAssocID="{F76407AB-A8B6-479B-AC50-673315482A80}" presName="text" presStyleLbl="fgAcc0" presStyleIdx="0" presStyleCnt="1" custLinFactNeighborX="-3077" custLinFactNeighborY="-50103">
        <dgm:presLayoutVars>
          <dgm:chPref val="3"/>
        </dgm:presLayoutVars>
      </dgm:prSet>
      <dgm:spPr/>
      <dgm:t>
        <a:bodyPr/>
        <a:lstStyle/>
        <a:p>
          <a:endParaRPr lang="tr-TR"/>
        </a:p>
      </dgm:t>
    </dgm:pt>
    <dgm:pt modelId="{75587390-8673-41C8-8D7A-AE8A1A868B86}" type="pres">
      <dgm:prSet presAssocID="{F76407AB-A8B6-479B-AC50-673315482A80}" presName="hierChild2" presStyleCnt="0"/>
      <dgm:spPr/>
    </dgm:pt>
  </dgm:ptLst>
  <dgm:cxnLst>
    <dgm:cxn modelId="{6272FD15-0277-4C76-ADC5-EC8F311D2551}" srcId="{410FC9CE-874D-4A57-B41D-1C78A8AA00EA}" destId="{F76407AB-A8B6-479B-AC50-673315482A80}" srcOrd="0" destOrd="0" parTransId="{CD9F39B1-DA29-4F60-80BB-960FF67B35FA}" sibTransId="{92E82F9E-C7CA-4010-95AF-F9943BE30A3E}"/>
    <dgm:cxn modelId="{A4C7ACA0-72D5-4B21-9289-2065CE8B43D5}" type="presOf" srcId="{F76407AB-A8B6-479B-AC50-673315482A80}" destId="{19719BC8-C68C-48B1-B044-67FC60C2E7F2}" srcOrd="0" destOrd="0" presId="urn:microsoft.com/office/officeart/2005/8/layout/hierarchy1"/>
    <dgm:cxn modelId="{171F30F7-5C6E-4F49-AEB8-5AED9934F20D}" type="presOf" srcId="{410FC9CE-874D-4A57-B41D-1C78A8AA00EA}" destId="{7CC40248-6516-45E1-8BA1-4AAA8A822BCF}" srcOrd="0" destOrd="0" presId="urn:microsoft.com/office/officeart/2005/8/layout/hierarchy1"/>
    <dgm:cxn modelId="{E8A5F252-AB47-495D-B700-AF44AA7D6B73}" type="presParOf" srcId="{7CC40248-6516-45E1-8BA1-4AAA8A822BCF}" destId="{5DF2F2EE-16F0-4E1E-A5A9-E2DD858B163A}" srcOrd="0" destOrd="0" presId="urn:microsoft.com/office/officeart/2005/8/layout/hierarchy1"/>
    <dgm:cxn modelId="{8C270B0D-2DE0-4CE4-8260-7C045ED0D962}" type="presParOf" srcId="{5DF2F2EE-16F0-4E1E-A5A9-E2DD858B163A}" destId="{8A2FBFEE-E881-43FB-A34F-6C58E4FC49B0}" srcOrd="0" destOrd="0" presId="urn:microsoft.com/office/officeart/2005/8/layout/hierarchy1"/>
    <dgm:cxn modelId="{99E94945-B609-4C31-B483-632074F44784}" type="presParOf" srcId="{8A2FBFEE-E881-43FB-A34F-6C58E4FC49B0}" destId="{1C9659BB-655F-4D74-B3DD-3BF682B1B87B}" srcOrd="0" destOrd="0" presId="urn:microsoft.com/office/officeart/2005/8/layout/hierarchy1"/>
    <dgm:cxn modelId="{B372FFDD-A373-42FC-9808-A67B668F1FCE}" type="presParOf" srcId="{8A2FBFEE-E881-43FB-A34F-6C58E4FC49B0}" destId="{19719BC8-C68C-48B1-B044-67FC60C2E7F2}" srcOrd="1" destOrd="0" presId="urn:microsoft.com/office/officeart/2005/8/layout/hierarchy1"/>
    <dgm:cxn modelId="{AFC2D77B-0E1E-40A4-BC48-600E8017EB3E}" type="presParOf" srcId="{5DF2F2EE-16F0-4E1E-A5A9-E2DD858B163A}" destId="{75587390-8673-41C8-8D7A-AE8A1A868B86}" srcOrd="1" destOrd="0" presId="urn:microsoft.com/office/officeart/2005/8/layout/hierarchy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142766-D62E-4A07-A5B9-2BB8BF57CA24}" type="doc">
      <dgm:prSet loTypeId="urn:microsoft.com/office/officeart/2005/8/layout/orgChart1" loCatId="hierarchy" qsTypeId="urn:microsoft.com/office/officeart/2005/8/quickstyle/3d3" qsCatId="3D" csTypeId="urn:microsoft.com/office/officeart/2005/8/colors/accent0_1" csCatId="mainScheme" phldr="1"/>
      <dgm:spPr/>
    </dgm:pt>
    <dgm:pt modelId="{B373045E-D1DD-4606-B10D-55423BA9EAA9}">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cap="none" normalizeH="0" baseline="0" dirty="0" smtClean="0">
            <a:ln/>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dirty="0" smtClean="0">
              <a:ln/>
              <a:effectLst/>
              <a:latin typeface="Arial" charset="0"/>
            </a:rPr>
            <a:t>Üniversite</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dirty="0" smtClean="0">
              <a:ln/>
              <a:effectLst/>
              <a:latin typeface="Arial" charset="0"/>
            </a:rPr>
            <a:t>(Rektör)</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cap="none" normalizeH="0" baseline="0" dirty="0" smtClean="0">
            <a:ln/>
            <a:effectLst/>
            <a:latin typeface="Arial" charset="0"/>
          </a:endParaRPr>
        </a:p>
      </dgm:t>
    </dgm:pt>
    <dgm:pt modelId="{A6B9D84D-E1B0-4428-8D7C-D002F54E20EF}" type="parTrans" cxnId="{42CB80DB-6D50-4DB6-A430-FC795CDC19AD}">
      <dgm:prSet/>
      <dgm:spPr/>
      <dgm:t>
        <a:bodyPr/>
        <a:lstStyle/>
        <a:p>
          <a:endParaRPr lang="tr-TR"/>
        </a:p>
      </dgm:t>
    </dgm:pt>
    <dgm:pt modelId="{6408105C-84D0-4B67-9D89-23B03FD5C567}" type="sibTrans" cxnId="{42CB80DB-6D50-4DB6-A430-FC795CDC19AD}">
      <dgm:prSet/>
      <dgm:spPr/>
      <dgm:t>
        <a:bodyPr/>
        <a:lstStyle/>
        <a:p>
          <a:endParaRPr lang="tr-TR"/>
        </a:p>
      </dgm:t>
    </dgm:pt>
    <dgm:pt modelId="{A56C28C3-D77D-4804-84E4-EBEA4546375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dirty="0" smtClean="0">
              <a:ln/>
              <a:effectLst/>
              <a:latin typeface="Arial" charset="0"/>
            </a:rPr>
            <a:t>Enstitüler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dirty="0" smtClean="0">
              <a:ln/>
              <a:effectLst/>
              <a:latin typeface="Arial" charset="0"/>
            </a:rPr>
            <a:t>(Enstitü Başkanı)</a:t>
          </a:r>
        </a:p>
      </dgm:t>
    </dgm:pt>
    <dgm:pt modelId="{BF3B50E4-D294-4CE5-AF27-C22D08210662}" type="parTrans" cxnId="{D8898DEC-334D-4CB5-8BBE-6D4FF6A3CF7C}">
      <dgm:prSet/>
      <dgm:spPr/>
      <dgm:t>
        <a:bodyPr/>
        <a:lstStyle/>
        <a:p>
          <a:endParaRPr lang="tr-TR" sz="3600" b="1"/>
        </a:p>
      </dgm:t>
    </dgm:pt>
    <dgm:pt modelId="{67953AAE-A290-477E-B290-D2ACDE7A6FDD}" type="sibTrans" cxnId="{D8898DEC-334D-4CB5-8BBE-6D4FF6A3CF7C}">
      <dgm:prSet/>
      <dgm:spPr/>
      <dgm:t>
        <a:bodyPr/>
        <a:lstStyle/>
        <a:p>
          <a:endParaRPr lang="tr-TR"/>
        </a:p>
      </dgm:t>
    </dgm:pt>
    <dgm:pt modelId="{94E2E353-62E2-4218-BFBF-C03F2B070231}">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cap="none" normalizeH="0" baseline="0" dirty="0" smtClean="0">
            <a:ln/>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dirty="0" smtClean="0">
              <a:ln/>
              <a:effectLst/>
              <a:latin typeface="Arial" charset="0"/>
            </a:rPr>
            <a:t>Fakülteler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dirty="0" smtClean="0">
              <a:ln/>
              <a:effectLst/>
              <a:latin typeface="Arial" charset="0"/>
            </a:rPr>
            <a:t>(Dekan)</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cap="none" normalizeH="0" baseline="0" dirty="0" smtClean="0">
            <a:ln/>
            <a:effectLst/>
            <a:latin typeface="Arial" charset="0"/>
          </a:endParaRPr>
        </a:p>
      </dgm:t>
    </dgm:pt>
    <dgm:pt modelId="{4ABCB4A9-A477-458E-80E0-E24022051EE0}" type="parTrans" cxnId="{1A861D70-73AE-4F2F-8F91-D7E41A58A56E}">
      <dgm:prSet/>
      <dgm:spPr/>
      <dgm:t>
        <a:bodyPr/>
        <a:lstStyle/>
        <a:p>
          <a:endParaRPr lang="tr-TR" sz="3600" b="1"/>
        </a:p>
      </dgm:t>
    </dgm:pt>
    <dgm:pt modelId="{C6DAA0F1-B06B-4234-9235-3884530A8D7B}" type="sibTrans" cxnId="{1A861D70-73AE-4F2F-8F91-D7E41A58A56E}">
      <dgm:prSet/>
      <dgm:spPr/>
      <dgm:t>
        <a:bodyPr/>
        <a:lstStyle/>
        <a:p>
          <a:endParaRPr lang="tr-TR"/>
        </a:p>
      </dgm:t>
    </dgm:pt>
    <dgm:pt modelId="{EE18A607-5585-4511-B7FC-32B052D1CA6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cap="none" normalizeH="0" baseline="0" dirty="0" smtClean="0">
            <a:ln/>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dirty="0" smtClean="0">
              <a:ln/>
              <a:effectLst/>
              <a:latin typeface="Arial" charset="0"/>
            </a:rPr>
            <a:t>Bölümler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dirty="0" smtClean="0">
              <a:ln/>
              <a:effectLst/>
              <a:latin typeface="Arial" charset="0"/>
            </a:rPr>
            <a:t>(Bölüm Başkanı)</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cap="none" normalizeH="0" baseline="0" dirty="0" smtClean="0">
            <a:ln/>
            <a:effectLst/>
            <a:latin typeface="Arial" charset="0"/>
          </a:endParaRPr>
        </a:p>
      </dgm:t>
    </dgm:pt>
    <dgm:pt modelId="{516C5814-66BF-4399-8E6B-89E804F8E505}" type="parTrans" cxnId="{44E8E1D5-0276-4356-A94D-CF429AB4498B}">
      <dgm:prSet/>
      <dgm:spPr/>
      <dgm:t>
        <a:bodyPr/>
        <a:lstStyle/>
        <a:p>
          <a:endParaRPr lang="tr-TR" sz="3600" b="1"/>
        </a:p>
      </dgm:t>
    </dgm:pt>
    <dgm:pt modelId="{F44C9018-0772-4A9C-9FBF-17C03A90E6FA}" type="sibTrans" cxnId="{44E8E1D5-0276-4356-A94D-CF429AB4498B}">
      <dgm:prSet/>
      <dgm:spPr/>
      <dgm:t>
        <a:bodyPr/>
        <a:lstStyle/>
        <a:p>
          <a:endParaRPr lang="tr-TR"/>
        </a:p>
      </dgm:t>
    </dgm:pt>
    <dgm:pt modelId="{B627F02D-E4EC-40BA-879F-B4B11A5E50ED}">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cap="none" normalizeH="0" baseline="0" dirty="0" smtClean="0">
            <a:ln/>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dirty="0" smtClean="0">
              <a:ln/>
              <a:effectLst/>
              <a:latin typeface="Arial" charset="0"/>
            </a:rPr>
            <a:t>Anabilim Dalı (Anabilim Dalı Başkanı)</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cap="none" normalizeH="0" baseline="0" dirty="0" smtClean="0">
            <a:ln/>
            <a:effectLst/>
            <a:latin typeface="Arial" charset="0"/>
          </a:endParaRPr>
        </a:p>
      </dgm:t>
    </dgm:pt>
    <dgm:pt modelId="{96153FDA-2ACB-406D-BA65-E989DC054974}" type="parTrans" cxnId="{74F7EA4D-57F8-4D4A-A592-4F4C68639CB1}">
      <dgm:prSet/>
      <dgm:spPr/>
      <dgm:t>
        <a:bodyPr/>
        <a:lstStyle/>
        <a:p>
          <a:endParaRPr lang="tr-TR" sz="3600" b="1"/>
        </a:p>
      </dgm:t>
    </dgm:pt>
    <dgm:pt modelId="{BEBFF0FD-1F14-4FA1-A4AF-5BF1D9E2BB09}" type="sibTrans" cxnId="{74F7EA4D-57F8-4D4A-A592-4F4C68639CB1}">
      <dgm:prSet/>
      <dgm:spPr/>
      <dgm:t>
        <a:bodyPr/>
        <a:lstStyle/>
        <a:p>
          <a:endParaRPr lang="tr-TR"/>
        </a:p>
      </dgm:t>
    </dgm:pt>
    <dgm:pt modelId="{41A31E47-D659-45A4-B4C5-16C7F6B9F271}">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smtClean="0">
              <a:ln/>
              <a:effectLst/>
              <a:latin typeface="Arial" charset="0"/>
            </a:rPr>
            <a:t>Merkezler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smtClean="0">
              <a:ln/>
              <a:effectLst/>
              <a:latin typeface="Arial" charset="0"/>
            </a:rPr>
            <a:t>(Müdür)</a:t>
          </a:r>
        </a:p>
      </dgm:t>
    </dgm:pt>
    <dgm:pt modelId="{B60DB14B-F419-4D9D-B8C3-C2BC27092B14}" type="parTrans" cxnId="{96A6C7D3-E698-4326-B4FA-BD83534E2A51}">
      <dgm:prSet/>
      <dgm:spPr/>
      <dgm:t>
        <a:bodyPr/>
        <a:lstStyle/>
        <a:p>
          <a:endParaRPr lang="tr-TR" sz="3600" b="1"/>
        </a:p>
      </dgm:t>
    </dgm:pt>
    <dgm:pt modelId="{14852E23-A952-4561-8E6C-DBEFB3F240E2}" type="sibTrans" cxnId="{96A6C7D3-E698-4326-B4FA-BD83534E2A51}">
      <dgm:prSet/>
      <dgm:spPr/>
      <dgm:t>
        <a:bodyPr/>
        <a:lstStyle/>
        <a:p>
          <a:endParaRPr lang="tr-TR"/>
        </a:p>
      </dgm:t>
    </dgm:pt>
    <dgm:pt modelId="{9B333C46-BDA1-4CE0-9A14-4B949462FA0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smtClean="0">
              <a:ln/>
              <a:effectLst/>
              <a:latin typeface="Arial" charset="0"/>
            </a:rPr>
            <a:t>Yüksek Okullar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smtClean="0">
              <a:ln/>
              <a:effectLst/>
              <a:latin typeface="Arial" charset="0"/>
            </a:rPr>
            <a:t>(Müdür)</a:t>
          </a:r>
        </a:p>
      </dgm:t>
    </dgm:pt>
    <dgm:pt modelId="{13B0A4F8-B14C-4912-8E8D-DB3113385D4B}" type="parTrans" cxnId="{594463DF-D267-4A53-B59F-ACF148C931E9}">
      <dgm:prSet/>
      <dgm:spPr/>
      <dgm:t>
        <a:bodyPr/>
        <a:lstStyle/>
        <a:p>
          <a:endParaRPr lang="tr-TR" sz="3600" b="1"/>
        </a:p>
      </dgm:t>
    </dgm:pt>
    <dgm:pt modelId="{FC76D93D-7520-4E95-AE94-3CB86094E9A3}" type="sibTrans" cxnId="{594463DF-D267-4A53-B59F-ACF148C931E9}">
      <dgm:prSet/>
      <dgm:spPr/>
      <dgm:t>
        <a:bodyPr/>
        <a:lstStyle/>
        <a:p>
          <a:endParaRPr lang="tr-TR"/>
        </a:p>
      </dgm:t>
    </dgm:pt>
    <dgm:pt modelId="{8BB0CEDB-B393-4782-9D67-A1E37F9C6F60}" type="pres">
      <dgm:prSet presAssocID="{23142766-D62E-4A07-A5B9-2BB8BF57CA24}" presName="hierChild1" presStyleCnt="0">
        <dgm:presLayoutVars>
          <dgm:orgChart val="1"/>
          <dgm:chPref val="1"/>
          <dgm:dir/>
          <dgm:animOne val="branch"/>
          <dgm:animLvl val="lvl"/>
          <dgm:resizeHandles/>
        </dgm:presLayoutVars>
      </dgm:prSet>
      <dgm:spPr/>
    </dgm:pt>
    <dgm:pt modelId="{5DA8EE47-5914-4A81-85C9-28B6F9A17583}" type="pres">
      <dgm:prSet presAssocID="{B373045E-D1DD-4606-B10D-55423BA9EAA9}" presName="hierRoot1" presStyleCnt="0">
        <dgm:presLayoutVars>
          <dgm:hierBranch/>
        </dgm:presLayoutVars>
      </dgm:prSet>
      <dgm:spPr/>
    </dgm:pt>
    <dgm:pt modelId="{5A4E911C-1132-413A-8948-2BEF63C4D231}" type="pres">
      <dgm:prSet presAssocID="{B373045E-D1DD-4606-B10D-55423BA9EAA9}" presName="rootComposite1" presStyleCnt="0"/>
      <dgm:spPr/>
    </dgm:pt>
    <dgm:pt modelId="{320473D6-BF44-41CC-B546-8CE438CDEDB2}" type="pres">
      <dgm:prSet presAssocID="{B373045E-D1DD-4606-B10D-55423BA9EAA9}" presName="rootText1" presStyleLbl="node0" presStyleIdx="0" presStyleCnt="1">
        <dgm:presLayoutVars>
          <dgm:chPref val="3"/>
        </dgm:presLayoutVars>
      </dgm:prSet>
      <dgm:spPr/>
      <dgm:t>
        <a:bodyPr/>
        <a:lstStyle/>
        <a:p>
          <a:endParaRPr lang="tr-TR"/>
        </a:p>
      </dgm:t>
    </dgm:pt>
    <dgm:pt modelId="{7199509C-36DF-4ED5-8926-0C2B2505BC90}" type="pres">
      <dgm:prSet presAssocID="{B373045E-D1DD-4606-B10D-55423BA9EAA9}" presName="rootConnector1" presStyleLbl="node1" presStyleIdx="0" presStyleCnt="0"/>
      <dgm:spPr/>
      <dgm:t>
        <a:bodyPr/>
        <a:lstStyle/>
        <a:p>
          <a:endParaRPr lang="tr-TR"/>
        </a:p>
      </dgm:t>
    </dgm:pt>
    <dgm:pt modelId="{1DFF4FFD-E380-41B6-AD31-85E32752C42E}" type="pres">
      <dgm:prSet presAssocID="{B373045E-D1DD-4606-B10D-55423BA9EAA9}" presName="hierChild2" presStyleCnt="0"/>
      <dgm:spPr/>
    </dgm:pt>
    <dgm:pt modelId="{F535DCDC-A388-487F-ACC8-1CA40C79B9AE}" type="pres">
      <dgm:prSet presAssocID="{BF3B50E4-D294-4CE5-AF27-C22D08210662}" presName="Name35" presStyleLbl="parChTrans1D2" presStyleIdx="0" presStyleCnt="4"/>
      <dgm:spPr/>
      <dgm:t>
        <a:bodyPr/>
        <a:lstStyle/>
        <a:p>
          <a:endParaRPr lang="tr-TR"/>
        </a:p>
      </dgm:t>
    </dgm:pt>
    <dgm:pt modelId="{0144EA0D-DF1F-4649-920E-8FD82F2D669E}" type="pres">
      <dgm:prSet presAssocID="{A56C28C3-D77D-4804-84E4-EBEA4546375C}" presName="hierRoot2" presStyleCnt="0">
        <dgm:presLayoutVars>
          <dgm:hierBranch/>
        </dgm:presLayoutVars>
      </dgm:prSet>
      <dgm:spPr/>
    </dgm:pt>
    <dgm:pt modelId="{F5479AE9-8A70-477E-92B0-70FA53F07D96}" type="pres">
      <dgm:prSet presAssocID="{A56C28C3-D77D-4804-84E4-EBEA4546375C}" presName="rootComposite" presStyleCnt="0"/>
      <dgm:spPr/>
    </dgm:pt>
    <dgm:pt modelId="{D016E18C-0EFA-4197-9D1C-A962A6FB6E02}" type="pres">
      <dgm:prSet presAssocID="{A56C28C3-D77D-4804-84E4-EBEA4546375C}" presName="rootText" presStyleLbl="node2" presStyleIdx="0" presStyleCnt="4">
        <dgm:presLayoutVars>
          <dgm:chPref val="3"/>
        </dgm:presLayoutVars>
      </dgm:prSet>
      <dgm:spPr/>
      <dgm:t>
        <a:bodyPr/>
        <a:lstStyle/>
        <a:p>
          <a:endParaRPr lang="tr-TR"/>
        </a:p>
      </dgm:t>
    </dgm:pt>
    <dgm:pt modelId="{BCFDFC24-081F-4312-B77E-A359892F16CF}" type="pres">
      <dgm:prSet presAssocID="{A56C28C3-D77D-4804-84E4-EBEA4546375C}" presName="rootConnector" presStyleLbl="node2" presStyleIdx="0" presStyleCnt="4"/>
      <dgm:spPr/>
      <dgm:t>
        <a:bodyPr/>
        <a:lstStyle/>
        <a:p>
          <a:endParaRPr lang="tr-TR"/>
        </a:p>
      </dgm:t>
    </dgm:pt>
    <dgm:pt modelId="{7A77F4BA-43D8-4D88-B38B-0C2179591088}" type="pres">
      <dgm:prSet presAssocID="{A56C28C3-D77D-4804-84E4-EBEA4546375C}" presName="hierChild4" presStyleCnt="0"/>
      <dgm:spPr/>
    </dgm:pt>
    <dgm:pt modelId="{75A2CFA5-AEA4-4658-A0C1-65E1E847AF14}" type="pres">
      <dgm:prSet presAssocID="{A56C28C3-D77D-4804-84E4-EBEA4546375C}" presName="hierChild5" presStyleCnt="0"/>
      <dgm:spPr/>
    </dgm:pt>
    <dgm:pt modelId="{327C7F54-C95B-48C5-B295-BEAA546371EF}" type="pres">
      <dgm:prSet presAssocID="{4ABCB4A9-A477-458E-80E0-E24022051EE0}" presName="Name35" presStyleLbl="parChTrans1D2" presStyleIdx="1" presStyleCnt="4"/>
      <dgm:spPr/>
      <dgm:t>
        <a:bodyPr/>
        <a:lstStyle/>
        <a:p>
          <a:endParaRPr lang="tr-TR"/>
        </a:p>
      </dgm:t>
    </dgm:pt>
    <dgm:pt modelId="{2237ABAF-E152-470A-9282-843CFD1D05EE}" type="pres">
      <dgm:prSet presAssocID="{94E2E353-62E2-4218-BFBF-C03F2B070231}" presName="hierRoot2" presStyleCnt="0">
        <dgm:presLayoutVars>
          <dgm:hierBranch/>
        </dgm:presLayoutVars>
      </dgm:prSet>
      <dgm:spPr/>
    </dgm:pt>
    <dgm:pt modelId="{F008818B-99CC-48D4-A92D-FB5114BB0E40}" type="pres">
      <dgm:prSet presAssocID="{94E2E353-62E2-4218-BFBF-C03F2B070231}" presName="rootComposite" presStyleCnt="0"/>
      <dgm:spPr/>
    </dgm:pt>
    <dgm:pt modelId="{3370BA8B-7FC6-461E-AE72-1E9FDFD7AAB0}" type="pres">
      <dgm:prSet presAssocID="{94E2E353-62E2-4218-BFBF-C03F2B070231}" presName="rootText" presStyleLbl="node2" presStyleIdx="1" presStyleCnt="4">
        <dgm:presLayoutVars>
          <dgm:chPref val="3"/>
        </dgm:presLayoutVars>
      </dgm:prSet>
      <dgm:spPr/>
      <dgm:t>
        <a:bodyPr/>
        <a:lstStyle/>
        <a:p>
          <a:endParaRPr lang="tr-TR"/>
        </a:p>
      </dgm:t>
    </dgm:pt>
    <dgm:pt modelId="{35D33F6A-5326-4DAD-8696-F79EDF32548C}" type="pres">
      <dgm:prSet presAssocID="{94E2E353-62E2-4218-BFBF-C03F2B070231}" presName="rootConnector" presStyleLbl="node2" presStyleIdx="1" presStyleCnt="4"/>
      <dgm:spPr/>
      <dgm:t>
        <a:bodyPr/>
        <a:lstStyle/>
        <a:p>
          <a:endParaRPr lang="tr-TR"/>
        </a:p>
      </dgm:t>
    </dgm:pt>
    <dgm:pt modelId="{86322039-730A-45B5-A700-D419515C3F66}" type="pres">
      <dgm:prSet presAssocID="{94E2E353-62E2-4218-BFBF-C03F2B070231}" presName="hierChild4" presStyleCnt="0"/>
      <dgm:spPr/>
    </dgm:pt>
    <dgm:pt modelId="{D3B81FD6-26AC-49BC-9011-D3E5D6987D44}" type="pres">
      <dgm:prSet presAssocID="{516C5814-66BF-4399-8E6B-89E804F8E505}" presName="Name35" presStyleLbl="parChTrans1D3" presStyleIdx="0" presStyleCnt="1"/>
      <dgm:spPr/>
      <dgm:t>
        <a:bodyPr/>
        <a:lstStyle/>
        <a:p>
          <a:endParaRPr lang="tr-TR"/>
        </a:p>
      </dgm:t>
    </dgm:pt>
    <dgm:pt modelId="{D36B53E4-761D-4E8B-BFD0-CB407B139DB3}" type="pres">
      <dgm:prSet presAssocID="{EE18A607-5585-4511-B7FC-32B052D1CA6C}" presName="hierRoot2" presStyleCnt="0">
        <dgm:presLayoutVars>
          <dgm:hierBranch val="r"/>
        </dgm:presLayoutVars>
      </dgm:prSet>
      <dgm:spPr/>
    </dgm:pt>
    <dgm:pt modelId="{654CB3AF-0BED-444A-A9A1-08D0A97CA1CD}" type="pres">
      <dgm:prSet presAssocID="{EE18A607-5585-4511-B7FC-32B052D1CA6C}" presName="rootComposite" presStyleCnt="0"/>
      <dgm:spPr/>
    </dgm:pt>
    <dgm:pt modelId="{66E4BBD9-133F-4022-B4F3-53894CC3BD17}" type="pres">
      <dgm:prSet presAssocID="{EE18A607-5585-4511-B7FC-32B052D1CA6C}" presName="rootText" presStyleLbl="node3" presStyleIdx="0" presStyleCnt="1">
        <dgm:presLayoutVars>
          <dgm:chPref val="3"/>
        </dgm:presLayoutVars>
      </dgm:prSet>
      <dgm:spPr/>
      <dgm:t>
        <a:bodyPr/>
        <a:lstStyle/>
        <a:p>
          <a:endParaRPr lang="tr-TR"/>
        </a:p>
      </dgm:t>
    </dgm:pt>
    <dgm:pt modelId="{E80218A6-574C-4898-A0CA-56319FDEF6C5}" type="pres">
      <dgm:prSet presAssocID="{EE18A607-5585-4511-B7FC-32B052D1CA6C}" presName="rootConnector" presStyleLbl="node3" presStyleIdx="0" presStyleCnt="1"/>
      <dgm:spPr/>
      <dgm:t>
        <a:bodyPr/>
        <a:lstStyle/>
        <a:p>
          <a:endParaRPr lang="tr-TR"/>
        </a:p>
      </dgm:t>
    </dgm:pt>
    <dgm:pt modelId="{7C9C93FD-132F-4659-9225-261CA9776706}" type="pres">
      <dgm:prSet presAssocID="{EE18A607-5585-4511-B7FC-32B052D1CA6C}" presName="hierChild4" presStyleCnt="0"/>
      <dgm:spPr/>
    </dgm:pt>
    <dgm:pt modelId="{94AC3476-AB74-4E2C-AB1E-2082D9BF710C}" type="pres">
      <dgm:prSet presAssocID="{96153FDA-2ACB-406D-BA65-E989DC054974}" presName="Name50" presStyleLbl="parChTrans1D4" presStyleIdx="0" presStyleCnt="1"/>
      <dgm:spPr/>
      <dgm:t>
        <a:bodyPr/>
        <a:lstStyle/>
        <a:p>
          <a:endParaRPr lang="tr-TR"/>
        </a:p>
      </dgm:t>
    </dgm:pt>
    <dgm:pt modelId="{4D5C04DF-C1FD-4C7A-A8E9-CB8F2A31291D}" type="pres">
      <dgm:prSet presAssocID="{B627F02D-E4EC-40BA-879F-B4B11A5E50ED}" presName="hierRoot2" presStyleCnt="0">
        <dgm:presLayoutVars>
          <dgm:hierBranch val="r"/>
        </dgm:presLayoutVars>
      </dgm:prSet>
      <dgm:spPr/>
    </dgm:pt>
    <dgm:pt modelId="{1A5C7A14-C7D9-4599-B2DD-351A15335BD4}" type="pres">
      <dgm:prSet presAssocID="{B627F02D-E4EC-40BA-879F-B4B11A5E50ED}" presName="rootComposite" presStyleCnt="0"/>
      <dgm:spPr/>
    </dgm:pt>
    <dgm:pt modelId="{8F22D1B3-60E1-4BF7-8F94-AF425CC47B61}" type="pres">
      <dgm:prSet presAssocID="{B627F02D-E4EC-40BA-879F-B4B11A5E50ED}" presName="rootText" presStyleLbl="node4" presStyleIdx="0" presStyleCnt="1">
        <dgm:presLayoutVars>
          <dgm:chPref val="3"/>
        </dgm:presLayoutVars>
      </dgm:prSet>
      <dgm:spPr/>
      <dgm:t>
        <a:bodyPr/>
        <a:lstStyle/>
        <a:p>
          <a:endParaRPr lang="tr-TR"/>
        </a:p>
      </dgm:t>
    </dgm:pt>
    <dgm:pt modelId="{CCA1E7E8-2309-4340-B6D1-B91289C147B1}" type="pres">
      <dgm:prSet presAssocID="{B627F02D-E4EC-40BA-879F-B4B11A5E50ED}" presName="rootConnector" presStyleLbl="node4" presStyleIdx="0" presStyleCnt="1"/>
      <dgm:spPr/>
      <dgm:t>
        <a:bodyPr/>
        <a:lstStyle/>
        <a:p>
          <a:endParaRPr lang="tr-TR"/>
        </a:p>
      </dgm:t>
    </dgm:pt>
    <dgm:pt modelId="{B86951C8-B6B7-4641-BB9B-65A0926DC970}" type="pres">
      <dgm:prSet presAssocID="{B627F02D-E4EC-40BA-879F-B4B11A5E50ED}" presName="hierChild4" presStyleCnt="0"/>
      <dgm:spPr/>
    </dgm:pt>
    <dgm:pt modelId="{C89A5ECD-C0F4-492F-B906-5DD7337706B9}" type="pres">
      <dgm:prSet presAssocID="{B627F02D-E4EC-40BA-879F-B4B11A5E50ED}" presName="hierChild5" presStyleCnt="0"/>
      <dgm:spPr/>
    </dgm:pt>
    <dgm:pt modelId="{5FFB3A8E-B42A-4DA2-824E-918FC228AD8A}" type="pres">
      <dgm:prSet presAssocID="{EE18A607-5585-4511-B7FC-32B052D1CA6C}" presName="hierChild5" presStyleCnt="0"/>
      <dgm:spPr/>
    </dgm:pt>
    <dgm:pt modelId="{22CC91C8-796F-451C-8777-8EC713522C2E}" type="pres">
      <dgm:prSet presAssocID="{94E2E353-62E2-4218-BFBF-C03F2B070231}" presName="hierChild5" presStyleCnt="0"/>
      <dgm:spPr/>
    </dgm:pt>
    <dgm:pt modelId="{BCBD7774-2F3E-42D3-8D3C-71149891F389}" type="pres">
      <dgm:prSet presAssocID="{B60DB14B-F419-4D9D-B8C3-C2BC27092B14}" presName="Name35" presStyleLbl="parChTrans1D2" presStyleIdx="2" presStyleCnt="4"/>
      <dgm:spPr/>
      <dgm:t>
        <a:bodyPr/>
        <a:lstStyle/>
        <a:p>
          <a:endParaRPr lang="tr-TR"/>
        </a:p>
      </dgm:t>
    </dgm:pt>
    <dgm:pt modelId="{48C40DCF-3A8E-440F-A5FF-9679AE56CDD9}" type="pres">
      <dgm:prSet presAssocID="{41A31E47-D659-45A4-B4C5-16C7F6B9F271}" presName="hierRoot2" presStyleCnt="0">
        <dgm:presLayoutVars>
          <dgm:hierBranch/>
        </dgm:presLayoutVars>
      </dgm:prSet>
      <dgm:spPr/>
    </dgm:pt>
    <dgm:pt modelId="{57C1EB96-E0B6-4B37-A659-95E09F73F0BE}" type="pres">
      <dgm:prSet presAssocID="{41A31E47-D659-45A4-B4C5-16C7F6B9F271}" presName="rootComposite" presStyleCnt="0"/>
      <dgm:spPr/>
    </dgm:pt>
    <dgm:pt modelId="{5D7D71E3-5A74-47E2-B2D8-D62B9CA5C6E9}" type="pres">
      <dgm:prSet presAssocID="{41A31E47-D659-45A4-B4C5-16C7F6B9F271}" presName="rootText" presStyleLbl="node2" presStyleIdx="2" presStyleCnt="4">
        <dgm:presLayoutVars>
          <dgm:chPref val="3"/>
        </dgm:presLayoutVars>
      </dgm:prSet>
      <dgm:spPr/>
      <dgm:t>
        <a:bodyPr/>
        <a:lstStyle/>
        <a:p>
          <a:endParaRPr lang="tr-TR"/>
        </a:p>
      </dgm:t>
    </dgm:pt>
    <dgm:pt modelId="{A0FD34A4-52F2-4116-9AAD-C6B216EA779F}" type="pres">
      <dgm:prSet presAssocID="{41A31E47-D659-45A4-B4C5-16C7F6B9F271}" presName="rootConnector" presStyleLbl="node2" presStyleIdx="2" presStyleCnt="4"/>
      <dgm:spPr/>
      <dgm:t>
        <a:bodyPr/>
        <a:lstStyle/>
        <a:p>
          <a:endParaRPr lang="tr-TR"/>
        </a:p>
      </dgm:t>
    </dgm:pt>
    <dgm:pt modelId="{B171DE49-F90D-4DB1-B46B-41F3174BA697}" type="pres">
      <dgm:prSet presAssocID="{41A31E47-D659-45A4-B4C5-16C7F6B9F271}" presName="hierChild4" presStyleCnt="0"/>
      <dgm:spPr/>
    </dgm:pt>
    <dgm:pt modelId="{7FFB1EC9-C7F4-4101-B78F-498384046B7B}" type="pres">
      <dgm:prSet presAssocID="{41A31E47-D659-45A4-B4C5-16C7F6B9F271}" presName="hierChild5" presStyleCnt="0"/>
      <dgm:spPr/>
    </dgm:pt>
    <dgm:pt modelId="{8EBE0991-F341-47B8-9F87-87F9B45DCBCF}" type="pres">
      <dgm:prSet presAssocID="{13B0A4F8-B14C-4912-8E8D-DB3113385D4B}" presName="Name35" presStyleLbl="parChTrans1D2" presStyleIdx="3" presStyleCnt="4"/>
      <dgm:spPr/>
      <dgm:t>
        <a:bodyPr/>
        <a:lstStyle/>
        <a:p>
          <a:endParaRPr lang="tr-TR"/>
        </a:p>
      </dgm:t>
    </dgm:pt>
    <dgm:pt modelId="{8CBB7C19-9412-4A55-B762-2DBAD3CAD27A}" type="pres">
      <dgm:prSet presAssocID="{9B333C46-BDA1-4CE0-9A14-4B949462FA0F}" presName="hierRoot2" presStyleCnt="0">
        <dgm:presLayoutVars>
          <dgm:hierBranch/>
        </dgm:presLayoutVars>
      </dgm:prSet>
      <dgm:spPr/>
    </dgm:pt>
    <dgm:pt modelId="{97D45B47-241E-4E4A-AA1E-A8D1B83DE1B1}" type="pres">
      <dgm:prSet presAssocID="{9B333C46-BDA1-4CE0-9A14-4B949462FA0F}" presName="rootComposite" presStyleCnt="0"/>
      <dgm:spPr/>
    </dgm:pt>
    <dgm:pt modelId="{3020FF1B-A4AA-4EE7-80D7-57E9CDE81D68}" type="pres">
      <dgm:prSet presAssocID="{9B333C46-BDA1-4CE0-9A14-4B949462FA0F}" presName="rootText" presStyleLbl="node2" presStyleIdx="3" presStyleCnt="4">
        <dgm:presLayoutVars>
          <dgm:chPref val="3"/>
        </dgm:presLayoutVars>
      </dgm:prSet>
      <dgm:spPr/>
      <dgm:t>
        <a:bodyPr/>
        <a:lstStyle/>
        <a:p>
          <a:endParaRPr lang="tr-TR"/>
        </a:p>
      </dgm:t>
    </dgm:pt>
    <dgm:pt modelId="{A59A835F-5AF8-4CF3-AB01-047D0C92111D}" type="pres">
      <dgm:prSet presAssocID="{9B333C46-BDA1-4CE0-9A14-4B949462FA0F}" presName="rootConnector" presStyleLbl="node2" presStyleIdx="3" presStyleCnt="4"/>
      <dgm:spPr/>
      <dgm:t>
        <a:bodyPr/>
        <a:lstStyle/>
        <a:p>
          <a:endParaRPr lang="tr-TR"/>
        </a:p>
      </dgm:t>
    </dgm:pt>
    <dgm:pt modelId="{77906ED4-0FFA-4106-A5E7-2BBC1AA47848}" type="pres">
      <dgm:prSet presAssocID="{9B333C46-BDA1-4CE0-9A14-4B949462FA0F}" presName="hierChild4" presStyleCnt="0"/>
      <dgm:spPr/>
    </dgm:pt>
    <dgm:pt modelId="{3E4E7364-0CF6-4880-B880-00014C0333C0}" type="pres">
      <dgm:prSet presAssocID="{9B333C46-BDA1-4CE0-9A14-4B949462FA0F}" presName="hierChild5" presStyleCnt="0"/>
      <dgm:spPr/>
    </dgm:pt>
    <dgm:pt modelId="{E04007D5-42E4-4147-BC22-466838232437}" type="pres">
      <dgm:prSet presAssocID="{B373045E-D1DD-4606-B10D-55423BA9EAA9}" presName="hierChild3" presStyleCnt="0"/>
      <dgm:spPr/>
    </dgm:pt>
  </dgm:ptLst>
  <dgm:cxnLst>
    <dgm:cxn modelId="{58BF99D0-D240-4857-A219-E503A945CF30}" type="presOf" srcId="{516C5814-66BF-4399-8E6B-89E804F8E505}" destId="{D3B81FD6-26AC-49BC-9011-D3E5D6987D44}" srcOrd="0" destOrd="0" presId="urn:microsoft.com/office/officeart/2005/8/layout/orgChart1"/>
    <dgm:cxn modelId="{44E8E1D5-0276-4356-A94D-CF429AB4498B}" srcId="{94E2E353-62E2-4218-BFBF-C03F2B070231}" destId="{EE18A607-5585-4511-B7FC-32B052D1CA6C}" srcOrd="0" destOrd="0" parTransId="{516C5814-66BF-4399-8E6B-89E804F8E505}" sibTransId="{F44C9018-0772-4A9C-9FBF-17C03A90E6FA}"/>
    <dgm:cxn modelId="{77DE11A5-0F3B-439E-9730-4D3C2553E8C1}" type="presOf" srcId="{A56C28C3-D77D-4804-84E4-EBEA4546375C}" destId="{D016E18C-0EFA-4197-9D1C-A962A6FB6E02}" srcOrd="0" destOrd="0" presId="urn:microsoft.com/office/officeart/2005/8/layout/orgChart1"/>
    <dgm:cxn modelId="{2FAD9C2C-CF4B-4E84-A2F4-B66C0202486F}" type="presOf" srcId="{B373045E-D1DD-4606-B10D-55423BA9EAA9}" destId="{7199509C-36DF-4ED5-8926-0C2B2505BC90}" srcOrd="1" destOrd="0" presId="urn:microsoft.com/office/officeart/2005/8/layout/orgChart1"/>
    <dgm:cxn modelId="{E65A2A1C-8FA4-4860-BD82-9DDAC6FB5B65}" type="presOf" srcId="{9B333C46-BDA1-4CE0-9A14-4B949462FA0F}" destId="{3020FF1B-A4AA-4EE7-80D7-57E9CDE81D68}" srcOrd="0" destOrd="0" presId="urn:microsoft.com/office/officeart/2005/8/layout/orgChart1"/>
    <dgm:cxn modelId="{42CB80DB-6D50-4DB6-A430-FC795CDC19AD}" srcId="{23142766-D62E-4A07-A5B9-2BB8BF57CA24}" destId="{B373045E-D1DD-4606-B10D-55423BA9EAA9}" srcOrd="0" destOrd="0" parTransId="{A6B9D84D-E1B0-4428-8D7C-D002F54E20EF}" sibTransId="{6408105C-84D0-4B67-9D89-23B03FD5C567}"/>
    <dgm:cxn modelId="{79F19910-BFB8-445B-81EA-9AA87B646561}" type="presOf" srcId="{B627F02D-E4EC-40BA-879F-B4B11A5E50ED}" destId="{CCA1E7E8-2309-4340-B6D1-B91289C147B1}" srcOrd="1" destOrd="0" presId="urn:microsoft.com/office/officeart/2005/8/layout/orgChart1"/>
    <dgm:cxn modelId="{1A861D70-73AE-4F2F-8F91-D7E41A58A56E}" srcId="{B373045E-D1DD-4606-B10D-55423BA9EAA9}" destId="{94E2E353-62E2-4218-BFBF-C03F2B070231}" srcOrd="1" destOrd="0" parTransId="{4ABCB4A9-A477-458E-80E0-E24022051EE0}" sibTransId="{C6DAA0F1-B06B-4234-9235-3884530A8D7B}"/>
    <dgm:cxn modelId="{69C79E24-8F3D-475F-9892-BA42899A4F6C}" type="presOf" srcId="{B627F02D-E4EC-40BA-879F-B4B11A5E50ED}" destId="{8F22D1B3-60E1-4BF7-8F94-AF425CC47B61}" srcOrd="0" destOrd="0" presId="urn:microsoft.com/office/officeart/2005/8/layout/orgChart1"/>
    <dgm:cxn modelId="{CB49F150-E10C-41FF-8BF8-DD7AFDC8F46C}" type="presOf" srcId="{9B333C46-BDA1-4CE0-9A14-4B949462FA0F}" destId="{A59A835F-5AF8-4CF3-AB01-047D0C92111D}" srcOrd="1" destOrd="0" presId="urn:microsoft.com/office/officeart/2005/8/layout/orgChart1"/>
    <dgm:cxn modelId="{E40309A6-D643-4DA2-A1B9-64BD78282538}" type="presOf" srcId="{B373045E-D1DD-4606-B10D-55423BA9EAA9}" destId="{320473D6-BF44-41CC-B546-8CE438CDEDB2}" srcOrd="0" destOrd="0" presId="urn:microsoft.com/office/officeart/2005/8/layout/orgChart1"/>
    <dgm:cxn modelId="{74F7EA4D-57F8-4D4A-A592-4F4C68639CB1}" srcId="{EE18A607-5585-4511-B7FC-32B052D1CA6C}" destId="{B627F02D-E4EC-40BA-879F-B4B11A5E50ED}" srcOrd="0" destOrd="0" parTransId="{96153FDA-2ACB-406D-BA65-E989DC054974}" sibTransId="{BEBFF0FD-1F14-4FA1-A4AF-5BF1D9E2BB09}"/>
    <dgm:cxn modelId="{F2E1A3A2-D3C9-4C1E-8682-EB68B7B2F27E}" type="presOf" srcId="{13B0A4F8-B14C-4912-8E8D-DB3113385D4B}" destId="{8EBE0991-F341-47B8-9F87-87F9B45DCBCF}" srcOrd="0" destOrd="0" presId="urn:microsoft.com/office/officeart/2005/8/layout/orgChart1"/>
    <dgm:cxn modelId="{F60DCD32-371F-4657-878E-CEBC24AE367A}" type="presOf" srcId="{23142766-D62E-4A07-A5B9-2BB8BF57CA24}" destId="{8BB0CEDB-B393-4782-9D67-A1E37F9C6F60}" srcOrd="0" destOrd="0" presId="urn:microsoft.com/office/officeart/2005/8/layout/orgChart1"/>
    <dgm:cxn modelId="{96A6C7D3-E698-4326-B4FA-BD83534E2A51}" srcId="{B373045E-D1DD-4606-B10D-55423BA9EAA9}" destId="{41A31E47-D659-45A4-B4C5-16C7F6B9F271}" srcOrd="2" destOrd="0" parTransId="{B60DB14B-F419-4D9D-B8C3-C2BC27092B14}" sibTransId="{14852E23-A952-4561-8E6C-DBEFB3F240E2}"/>
    <dgm:cxn modelId="{B6205763-24B5-4595-8CF9-386A6C933C4A}" type="presOf" srcId="{41A31E47-D659-45A4-B4C5-16C7F6B9F271}" destId="{5D7D71E3-5A74-47E2-B2D8-D62B9CA5C6E9}" srcOrd="0" destOrd="0" presId="urn:microsoft.com/office/officeart/2005/8/layout/orgChart1"/>
    <dgm:cxn modelId="{9CE677C4-DA35-4CDC-87D3-94754B8703AD}" type="presOf" srcId="{41A31E47-D659-45A4-B4C5-16C7F6B9F271}" destId="{A0FD34A4-52F2-4116-9AAD-C6B216EA779F}" srcOrd="1" destOrd="0" presId="urn:microsoft.com/office/officeart/2005/8/layout/orgChart1"/>
    <dgm:cxn modelId="{5E7626A6-8F89-48AD-8136-E14F87FBCBB2}" type="presOf" srcId="{94E2E353-62E2-4218-BFBF-C03F2B070231}" destId="{35D33F6A-5326-4DAD-8696-F79EDF32548C}" srcOrd="1" destOrd="0" presId="urn:microsoft.com/office/officeart/2005/8/layout/orgChart1"/>
    <dgm:cxn modelId="{23CD65C2-634F-4AE2-B147-07BE70DCB429}" type="presOf" srcId="{EE18A607-5585-4511-B7FC-32B052D1CA6C}" destId="{E80218A6-574C-4898-A0CA-56319FDEF6C5}" srcOrd="1" destOrd="0" presId="urn:microsoft.com/office/officeart/2005/8/layout/orgChart1"/>
    <dgm:cxn modelId="{DE0FD668-6626-4628-8FF0-87440C0106E5}" type="presOf" srcId="{BF3B50E4-D294-4CE5-AF27-C22D08210662}" destId="{F535DCDC-A388-487F-ACC8-1CA40C79B9AE}" srcOrd="0" destOrd="0" presId="urn:microsoft.com/office/officeart/2005/8/layout/orgChart1"/>
    <dgm:cxn modelId="{594463DF-D267-4A53-B59F-ACF148C931E9}" srcId="{B373045E-D1DD-4606-B10D-55423BA9EAA9}" destId="{9B333C46-BDA1-4CE0-9A14-4B949462FA0F}" srcOrd="3" destOrd="0" parTransId="{13B0A4F8-B14C-4912-8E8D-DB3113385D4B}" sibTransId="{FC76D93D-7520-4E95-AE94-3CB86094E9A3}"/>
    <dgm:cxn modelId="{AE57124F-DEC0-41A2-8D0A-DD6DDBE002A6}" type="presOf" srcId="{96153FDA-2ACB-406D-BA65-E989DC054974}" destId="{94AC3476-AB74-4E2C-AB1E-2082D9BF710C}" srcOrd="0" destOrd="0" presId="urn:microsoft.com/office/officeart/2005/8/layout/orgChart1"/>
    <dgm:cxn modelId="{4BDCBEFA-2DD2-402D-8479-B3D6559F5BD7}" type="presOf" srcId="{B60DB14B-F419-4D9D-B8C3-C2BC27092B14}" destId="{BCBD7774-2F3E-42D3-8D3C-71149891F389}" srcOrd="0" destOrd="0" presId="urn:microsoft.com/office/officeart/2005/8/layout/orgChart1"/>
    <dgm:cxn modelId="{DC015A2B-64EB-40DE-B5B7-070E3C6B22BF}" type="presOf" srcId="{4ABCB4A9-A477-458E-80E0-E24022051EE0}" destId="{327C7F54-C95B-48C5-B295-BEAA546371EF}" srcOrd="0" destOrd="0" presId="urn:microsoft.com/office/officeart/2005/8/layout/orgChart1"/>
    <dgm:cxn modelId="{AD252231-66A1-4C71-B43E-7BF7B255D291}" type="presOf" srcId="{94E2E353-62E2-4218-BFBF-C03F2B070231}" destId="{3370BA8B-7FC6-461E-AE72-1E9FDFD7AAB0}" srcOrd="0" destOrd="0" presId="urn:microsoft.com/office/officeart/2005/8/layout/orgChart1"/>
    <dgm:cxn modelId="{D3B563FC-7F9A-4201-8A2F-2AA5A24C4197}" type="presOf" srcId="{EE18A607-5585-4511-B7FC-32B052D1CA6C}" destId="{66E4BBD9-133F-4022-B4F3-53894CC3BD17}" srcOrd="0" destOrd="0" presId="urn:microsoft.com/office/officeart/2005/8/layout/orgChart1"/>
    <dgm:cxn modelId="{D8898DEC-334D-4CB5-8BBE-6D4FF6A3CF7C}" srcId="{B373045E-D1DD-4606-B10D-55423BA9EAA9}" destId="{A56C28C3-D77D-4804-84E4-EBEA4546375C}" srcOrd="0" destOrd="0" parTransId="{BF3B50E4-D294-4CE5-AF27-C22D08210662}" sibTransId="{67953AAE-A290-477E-B290-D2ACDE7A6FDD}"/>
    <dgm:cxn modelId="{727EE1A7-6A86-45AA-8DD4-57E1EE29291F}" type="presOf" srcId="{A56C28C3-D77D-4804-84E4-EBEA4546375C}" destId="{BCFDFC24-081F-4312-B77E-A359892F16CF}" srcOrd="1" destOrd="0" presId="urn:microsoft.com/office/officeart/2005/8/layout/orgChart1"/>
    <dgm:cxn modelId="{650CBC99-8013-4E42-8BD0-E35FB3D13389}" type="presParOf" srcId="{8BB0CEDB-B393-4782-9D67-A1E37F9C6F60}" destId="{5DA8EE47-5914-4A81-85C9-28B6F9A17583}" srcOrd="0" destOrd="0" presId="urn:microsoft.com/office/officeart/2005/8/layout/orgChart1"/>
    <dgm:cxn modelId="{256C2AC6-4E10-4967-8543-ADA084FD6861}" type="presParOf" srcId="{5DA8EE47-5914-4A81-85C9-28B6F9A17583}" destId="{5A4E911C-1132-413A-8948-2BEF63C4D231}" srcOrd="0" destOrd="0" presId="urn:microsoft.com/office/officeart/2005/8/layout/orgChart1"/>
    <dgm:cxn modelId="{19EACB61-CA32-4486-94EC-3FFFAD6C609B}" type="presParOf" srcId="{5A4E911C-1132-413A-8948-2BEF63C4D231}" destId="{320473D6-BF44-41CC-B546-8CE438CDEDB2}" srcOrd="0" destOrd="0" presId="urn:microsoft.com/office/officeart/2005/8/layout/orgChart1"/>
    <dgm:cxn modelId="{0921CE3B-4DA9-4190-A46F-09B4F96C2E39}" type="presParOf" srcId="{5A4E911C-1132-413A-8948-2BEF63C4D231}" destId="{7199509C-36DF-4ED5-8926-0C2B2505BC90}" srcOrd="1" destOrd="0" presId="urn:microsoft.com/office/officeart/2005/8/layout/orgChart1"/>
    <dgm:cxn modelId="{F1C66CED-E033-4089-808B-4CE2776A77EF}" type="presParOf" srcId="{5DA8EE47-5914-4A81-85C9-28B6F9A17583}" destId="{1DFF4FFD-E380-41B6-AD31-85E32752C42E}" srcOrd="1" destOrd="0" presId="urn:microsoft.com/office/officeart/2005/8/layout/orgChart1"/>
    <dgm:cxn modelId="{A85F9AB9-2296-48C4-A862-31A74F8216C1}" type="presParOf" srcId="{1DFF4FFD-E380-41B6-AD31-85E32752C42E}" destId="{F535DCDC-A388-487F-ACC8-1CA40C79B9AE}" srcOrd="0" destOrd="0" presId="urn:microsoft.com/office/officeart/2005/8/layout/orgChart1"/>
    <dgm:cxn modelId="{FC165430-17E5-4F9A-A62E-E3675A80F37E}" type="presParOf" srcId="{1DFF4FFD-E380-41B6-AD31-85E32752C42E}" destId="{0144EA0D-DF1F-4649-920E-8FD82F2D669E}" srcOrd="1" destOrd="0" presId="urn:microsoft.com/office/officeart/2005/8/layout/orgChart1"/>
    <dgm:cxn modelId="{85C0FB5F-2C50-4B4A-8A06-9309AAAA7A90}" type="presParOf" srcId="{0144EA0D-DF1F-4649-920E-8FD82F2D669E}" destId="{F5479AE9-8A70-477E-92B0-70FA53F07D96}" srcOrd="0" destOrd="0" presId="urn:microsoft.com/office/officeart/2005/8/layout/orgChart1"/>
    <dgm:cxn modelId="{F7AB894D-6B1D-40B1-A330-F506C0B02B77}" type="presParOf" srcId="{F5479AE9-8A70-477E-92B0-70FA53F07D96}" destId="{D016E18C-0EFA-4197-9D1C-A962A6FB6E02}" srcOrd="0" destOrd="0" presId="urn:microsoft.com/office/officeart/2005/8/layout/orgChart1"/>
    <dgm:cxn modelId="{FF453FBE-DCEA-4910-9955-C083C5B2AE6C}" type="presParOf" srcId="{F5479AE9-8A70-477E-92B0-70FA53F07D96}" destId="{BCFDFC24-081F-4312-B77E-A359892F16CF}" srcOrd="1" destOrd="0" presId="urn:microsoft.com/office/officeart/2005/8/layout/orgChart1"/>
    <dgm:cxn modelId="{8ACD8F6D-207E-4CEA-9CDB-D9748305C37F}" type="presParOf" srcId="{0144EA0D-DF1F-4649-920E-8FD82F2D669E}" destId="{7A77F4BA-43D8-4D88-B38B-0C2179591088}" srcOrd="1" destOrd="0" presId="urn:microsoft.com/office/officeart/2005/8/layout/orgChart1"/>
    <dgm:cxn modelId="{EFFB7C7E-8202-4B5B-8D33-71B5EDBAA32E}" type="presParOf" srcId="{0144EA0D-DF1F-4649-920E-8FD82F2D669E}" destId="{75A2CFA5-AEA4-4658-A0C1-65E1E847AF14}" srcOrd="2" destOrd="0" presId="urn:microsoft.com/office/officeart/2005/8/layout/orgChart1"/>
    <dgm:cxn modelId="{BFD96C60-648B-442B-BE47-26F28CE59A5D}" type="presParOf" srcId="{1DFF4FFD-E380-41B6-AD31-85E32752C42E}" destId="{327C7F54-C95B-48C5-B295-BEAA546371EF}" srcOrd="2" destOrd="0" presId="urn:microsoft.com/office/officeart/2005/8/layout/orgChart1"/>
    <dgm:cxn modelId="{1D370800-F571-4BB0-9907-9D4BCCD6B417}" type="presParOf" srcId="{1DFF4FFD-E380-41B6-AD31-85E32752C42E}" destId="{2237ABAF-E152-470A-9282-843CFD1D05EE}" srcOrd="3" destOrd="0" presId="urn:microsoft.com/office/officeart/2005/8/layout/orgChart1"/>
    <dgm:cxn modelId="{CE096B0D-B58C-438D-BAAB-E4ED00082B25}" type="presParOf" srcId="{2237ABAF-E152-470A-9282-843CFD1D05EE}" destId="{F008818B-99CC-48D4-A92D-FB5114BB0E40}" srcOrd="0" destOrd="0" presId="urn:microsoft.com/office/officeart/2005/8/layout/orgChart1"/>
    <dgm:cxn modelId="{21E8B602-D8EB-498E-919C-CD7C025C1970}" type="presParOf" srcId="{F008818B-99CC-48D4-A92D-FB5114BB0E40}" destId="{3370BA8B-7FC6-461E-AE72-1E9FDFD7AAB0}" srcOrd="0" destOrd="0" presId="urn:microsoft.com/office/officeart/2005/8/layout/orgChart1"/>
    <dgm:cxn modelId="{8DAF44A5-92E6-43A1-AE92-DC468BA6C906}" type="presParOf" srcId="{F008818B-99CC-48D4-A92D-FB5114BB0E40}" destId="{35D33F6A-5326-4DAD-8696-F79EDF32548C}" srcOrd="1" destOrd="0" presId="urn:microsoft.com/office/officeart/2005/8/layout/orgChart1"/>
    <dgm:cxn modelId="{7BF9C345-0ADD-4EC0-8640-D42E32B9DC03}" type="presParOf" srcId="{2237ABAF-E152-470A-9282-843CFD1D05EE}" destId="{86322039-730A-45B5-A700-D419515C3F66}" srcOrd="1" destOrd="0" presId="urn:microsoft.com/office/officeart/2005/8/layout/orgChart1"/>
    <dgm:cxn modelId="{0A0C1F01-A3E1-44B5-8246-55E254BDAA4A}" type="presParOf" srcId="{86322039-730A-45B5-A700-D419515C3F66}" destId="{D3B81FD6-26AC-49BC-9011-D3E5D6987D44}" srcOrd="0" destOrd="0" presId="urn:microsoft.com/office/officeart/2005/8/layout/orgChart1"/>
    <dgm:cxn modelId="{5A28B895-EF10-4501-AD59-700A0522B5FE}" type="presParOf" srcId="{86322039-730A-45B5-A700-D419515C3F66}" destId="{D36B53E4-761D-4E8B-BFD0-CB407B139DB3}" srcOrd="1" destOrd="0" presId="urn:microsoft.com/office/officeart/2005/8/layout/orgChart1"/>
    <dgm:cxn modelId="{3BD70A1B-BEC0-41AD-8E65-319E42AF5B7C}" type="presParOf" srcId="{D36B53E4-761D-4E8B-BFD0-CB407B139DB3}" destId="{654CB3AF-0BED-444A-A9A1-08D0A97CA1CD}" srcOrd="0" destOrd="0" presId="urn:microsoft.com/office/officeart/2005/8/layout/orgChart1"/>
    <dgm:cxn modelId="{C244C401-57BD-4053-9316-D73BE2D874C7}" type="presParOf" srcId="{654CB3AF-0BED-444A-A9A1-08D0A97CA1CD}" destId="{66E4BBD9-133F-4022-B4F3-53894CC3BD17}" srcOrd="0" destOrd="0" presId="urn:microsoft.com/office/officeart/2005/8/layout/orgChart1"/>
    <dgm:cxn modelId="{04F3B9C6-90B1-4E54-8700-3D424E3CF91F}" type="presParOf" srcId="{654CB3AF-0BED-444A-A9A1-08D0A97CA1CD}" destId="{E80218A6-574C-4898-A0CA-56319FDEF6C5}" srcOrd="1" destOrd="0" presId="urn:microsoft.com/office/officeart/2005/8/layout/orgChart1"/>
    <dgm:cxn modelId="{E2C18B7D-FBD0-4ACA-9514-EA3B04C3B8D4}" type="presParOf" srcId="{D36B53E4-761D-4E8B-BFD0-CB407B139DB3}" destId="{7C9C93FD-132F-4659-9225-261CA9776706}" srcOrd="1" destOrd="0" presId="urn:microsoft.com/office/officeart/2005/8/layout/orgChart1"/>
    <dgm:cxn modelId="{2176C75F-CFFC-4266-8566-7A99897D240C}" type="presParOf" srcId="{7C9C93FD-132F-4659-9225-261CA9776706}" destId="{94AC3476-AB74-4E2C-AB1E-2082D9BF710C}" srcOrd="0" destOrd="0" presId="urn:microsoft.com/office/officeart/2005/8/layout/orgChart1"/>
    <dgm:cxn modelId="{AAEFA305-9A90-40E3-AEA5-727AD4CF2D09}" type="presParOf" srcId="{7C9C93FD-132F-4659-9225-261CA9776706}" destId="{4D5C04DF-C1FD-4C7A-A8E9-CB8F2A31291D}" srcOrd="1" destOrd="0" presId="urn:microsoft.com/office/officeart/2005/8/layout/orgChart1"/>
    <dgm:cxn modelId="{33E03995-14FE-4342-A656-1A80FFD79CB6}" type="presParOf" srcId="{4D5C04DF-C1FD-4C7A-A8E9-CB8F2A31291D}" destId="{1A5C7A14-C7D9-4599-B2DD-351A15335BD4}" srcOrd="0" destOrd="0" presId="urn:microsoft.com/office/officeart/2005/8/layout/orgChart1"/>
    <dgm:cxn modelId="{737E5E1F-AA8A-475F-A4D4-0ABAB79488E9}" type="presParOf" srcId="{1A5C7A14-C7D9-4599-B2DD-351A15335BD4}" destId="{8F22D1B3-60E1-4BF7-8F94-AF425CC47B61}" srcOrd="0" destOrd="0" presId="urn:microsoft.com/office/officeart/2005/8/layout/orgChart1"/>
    <dgm:cxn modelId="{EAD03D10-046E-4267-A910-9C9F6FF933C3}" type="presParOf" srcId="{1A5C7A14-C7D9-4599-B2DD-351A15335BD4}" destId="{CCA1E7E8-2309-4340-B6D1-B91289C147B1}" srcOrd="1" destOrd="0" presId="urn:microsoft.com/office/officeart/2005/8/layout/orgChart1"/>
    <dgm:cxn modelId="{AA21E932-AF2C-4AE2-BA94-09993E411415}" type="presParOf" srcId="{4D5C04DF-C1FD-4C7A-A8E9-CB8F2A31291D}" destId="{B86951C8-B6B7-4641-BB9B-65A0926DC970}" srcOrd="1" destOrd="0" presId="urn:microsoft.com/office/officeart/2005/8/layout/orgChart1"/>
    <dgm:cxn modelId="{6BE22ADF-5B50-4090-9802-00E9E5BB4384}" type="presParOf" srcId="{4D5C04DF-C1FD-4C7A-A8E9-CB8F2A31291D}" destId="{C89A5ECD-C0F4-492F-B906-5DD7337706B9}" srcOrd="2" destOrd="0" presId="urn:microsoft.com/office/officeart/2005/8/layout/orgChart1"/>
    <dgm:cxn modelId="{B44EBECD-C62E-46A9-A9DD-2B06631C6564}" type="presParOf" srcId="{D36B53E4-761D-4E8B-BFD0-CB407B139DB3}" destId="{5FFB3A8E-B42A-4DA2-824E-918FC228AD8A}" srcOrd="2" destOrd="0" presId="urn:microsoft.com/office/officeart/2005/8/layout/orgChart1"/>
    <dgm:cxn modelId="{3DC17E4A-F86F-4E00-BE77-89ED99C997AD}" type="presParOf" srcId="{2237ABAF-E152-470A-9282-843CFD1D05EE}" destId="{22CC91C8-796F-451C-8777-8EC713522C2E}" srcOrd="2" destOrd="0" presId="urn:microsoft.com/office/officeart/2005/8/layout/orgChart1"/>
    <dgm:cxn modelId="{DEDAC727-8535-436F-8616-52F1EC173C09}" type="presParOf" srcId="{1DFF4FFD-E380-41B6-AD31-85E32752C42E}" destId="{BCBD7774-2F3E-42D3-8D3C-71149891F389}" srcOrd="4" destOrd="0" presId="urn:microsoft.com/office/officeart/2005/8/layout/orgChart1"/>
    <dgm:cxn modelId="{192F2087-8B75-41A2-84DF-6A6446869013}" type="presParOf" srcId="{1DFF4FFD-E380-41B6-AD31-85E32752C42E}" destId="{48C40DCF-3A8E-440F-A5FF-9679AE56CDD9}" srcOrd="5" destOrd="0" presId="urn:microsoft.com/office/officeart/2005/8/layout/orgChart1"/>
    <dgm:cxn modelId="{370A2AC8-6B63-4FA8-A24A-BB6BFEF5A926}" type="presParOf" srcId="{48C40DCF-3A8E-440F-A5FF-9679AE56CDD9}" destId="{57C1EB96-E0B6-4B37-A659-95E09F73F0BE}" srcOrd="0" destOrd="0" presId="urn:microsoft.com/office/officeart/2005/8/layout/orgChart1"/>
    <dgm:cxn modelId="{ECFE3980-E0D4-4BF4-8394-5194137B2A17}" type="presParOf" srcId="{57C1EB96-E0B6-4B37-A659-95E09F73F0BE}" destId="{5D7D71E3-5A74-47E2-B2D8-D62B9CA5C6E9}" srcOrd="0" destOrd="0" presId="urn:microsoft.com/office/officeart/2005/8/layout/orgChart1"/>
    <dgm:cxn modelId="{105A6316-EC36-424E-8667-E3424628965B}" type="presParOf" srcId="{57C1EB96-E0B6-4B37-A659-95E09F73F0BE}" destId="{A0FD34A4-52F2-4116-9AAD-C6B216EA779F}" srcOrd="1" destOrd="0" presId="urn:microsoft.com/office/officeart/2005/8/layout/orgChart1"/>
    <dgm:cxn modelId="{1741414B-1833-466B-9838-6542E10CCBB0}" type="presParOf" srcId="{48C40DCF-3A8E-440F-A5FF-9679AE56CDD9}" destId="{B171DE49-F90D-4DB1-B46B-41F3174BA697}" srcOrd="1" destOrd="0" presId="urn:microsoft.com/office/officeart/2005/8/layout/orgChart1"/>
    <dgm:cxn modelId="{B28223B1-8234-4F19-BA57-F39268B53869}" type="presParOf" srcId="{48C40DCF-3A8E-440F-A5FF-9679AE56CDD9}" destId="{7FFB1EC9-C7F4-4101-B78F-498384046B7B}" srcOrd="2" destOrd="0" presId="urn:microsoft.com/office/officeart/2005/8/layout/orgChart1"/>
    <dgm:cxn modelId="{114B6C63-EBFA-4464-A826-0322D743AC39}" type="presParOf" srcId="{1DFF4FFD-E380-41B6-AD31-85E32752C42E}" destId="{8EBE0991-F341-47B8-9F87-87F9B45DCBCF}" srcOrd="6" destOrd="0" presId="urn:microsoft.com/office/officeart/2005/8/layout/orgChart1"/>
    <dgm:cxn modelId="{11CE3A3D-3050-48FC-BDAC-24084CB44C3F}" type="presParOf" srcId="{1DFF4FFD-E380-41B6-AD31-85E32752C42E}" destId="{8CBB7C19-9412-4A55-B762-2DBAD3CAD27A}" srcOrd="7" destOrd="0" presId="urn:microsoft.com/office/officeart/2005/8/layout/orgChart1"/>
    <dgm:cxn modelId="{A1244A69-0B81-4484-9CBF-30B99725F973}" type="presParOf" srcId="{8CBB7C19-9412-4A55-B762-2DBAD3CAD27A}" destId="{97D45B47-241E-4E4A-AA1E-A8D1B83DE1B1}" srcOrd="0" destOrd="0" presId="urn:microsoft.com/office/officeart/2005/8/layout/orgChart1"/>
    <dgm:cxn modelId="{D6A13308-52A8-4D31-A567-B30C17812449}" type="presParOf" srcId="{97D45B47-241E-4E4A-AA1E-A8D1B83DE1B1}" destId="{3020FF1B-A4AA-4EE7-80D7-57E9CDE81D68}" srcOrd="0" destOrd="0" presId="urn:microsoft.com/office/officeart/2005/8/layout/orgChart1"/>
    <dgm:cxn modelId="{921EA7F8-9088-4B10-B726-A787CDB90460}" type="presParOf" srcId="{97D45B47-241E-4E4A-AA1E-A8D1B83DE1B1}" destId="{A59A835F-5AF8-4CF3-AB01-047D0C92111D}" srcOrd="1" destOrd="0" presId="urn:microsoft.com/office/officeart/2005/8/layout/orgChart1"/>
    <dgm:cxn modelId="{DB72BB5F-0994-4F2E-B9E2-935A9CDCCE90}" type="presParOf" srcId="{8CBB7C19-9412-4A55-B762-2DBAD3CAD27A}" destId="{77906ED4-0FFA-4106-A5E7-2BBC1AA47848}" srcOrd="1" destOrd="0" presId="urn:microsoft.com/office/officeart/2005/8/layout/orgChart1"/>
    <dgm:cxn modelId="{0765DD41-A46D-4E69-B16E-B4DBC275DE2B}" type="presParOf" srcId="{8CBB7C19-9412-4A55-B762-2DBAD3CAD27A}" destId="{3E4E7364-0CF6-4880-B880-00014C0333C0}" srcOrd="2" destOrd="0" presId="urn:microsoft.com/office/officeart/2005/8/layout/orgChart1"/>
    <dgm:cxn modelId="{D09A99ED-A15B-4427-8052-A339398F74BB}" type="presParOf" srcId="{5DA8EE47-5914-4A81-85C9-28B6F9A17583}" destId="{E04007D5-42E4-4147-BC22-466838232437}"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84464F-B7B9-44AE-9BE5-4398519E070F}">
      <dsp:nvSpPr>
        <dsp:cNvPr id="0" name=""/>
        <dsp:cNvSpPr/>
      </dsp:nvSpPr>
      <dsp:spPr>
        <a:xfrm>
          <a:off x="3975779" y="1060200"/>
          <a:ext cx="2073525" cy="203878"/>
        </a:xfrm>
        <a:custGeom>
          <a:avLst/>
          <a:gdLst/>
          <a:ahLst/>
          <a:cxnLst/>
          <a:rect l="0" t="0" r="0" b="0"/>
          <a:pathLst>
            <a:path>
              <a:moveTo>
                <a:pt x="0" y="0"/>
              </a:moveTo>
              <a:lnTo>
                <a:pt x="0" y="49347"/>
              </a:lnTo>
              <a:lnTo>
                <a:pt x="2073525" y="49347"/>
              </a:lnTo>
              <a:lnTo>
                <a:pt x="2073525" y="203878"/>
              </a:lnTo>
            </a:path>
          </a:pathLst>
        </a:custGeom>
        <a:noFill/>
        <a:ln w="19050" cap="flat" cmpd="sng" algn="ctr">
          <a:solidFill>
            <a:schemeClr val="dk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B7709C76-3FD9-417D-B1B8-51B9EB1CB2C6}">
      <dsp:nvSpPr>
        <dsp:cNvPr id="0" name=""/>
        <dsp:cNvSpPr/>
      </dsp:nvSpPr>
      <dsp:spPr>
        <a:xfrm>
          <a:off x="3843351" y="1060200"/>
          <a:ext cx="91440" cy="275886"/>
        </a:xfrm>
        <a:custGeom>
          <a:avLst/>
          <a:gdLst/>
          <a:ahLst/>
          <a:cxnLst/>
          <a:rect l="0" t="0" r="0" b="0"/>
          <a:pathLst>
            <a:path>
              <a:moveTo>
                <a:pt x="132428" y="0"/>
              </a:moveTo>
              <a:lnTo>
                <a:pt x="132428" y="121354"/>
              </a:lnTo>
              <a:lnTo>
                <a:pt x="45720" y="121354"/>
              </a:lnTo>
              <a:lnTo>
                <a:pt x="45720" y="275886"/>
              </a:lnTo>
            </a:path>
          </a:pathLst>
        </a:custGeom>
        <a:noFill/>
        <a:ln w="19050" cap="flat" cmpd="sng" algn="ctr">
          <a:solidFill>
            <a:schemeClr val="dk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9753188-1936-4EE5-8CEA-93FE745C7FE8}">
      <dsp:nvSpPr>
        <dsp:cNvPr id="0" name=""/>
        <dsp:cNvSpPr/>
      </dsp:nvSpPr>
      <dsp:spPr>
        <a:xfrm>
          <a:off x="1698145" y="1060200"/>
          <a:ext cx="2277634" cy="235942"/>
        </a:xfrm>
        <a:custGeom>
          <a:avLst/>
          <a:gdLst/>
          <a:ahLst/>
          <a:cxnLst/>
          <a:rect l="0" t="0" r="0" b="0"/>
          <a:pathLst>
            <a:path>
              <a:moveTo>
                <a:pt x="2277634" y="0"/>
              </a:moveTo>
              <a:lnTo>
                <a:pt x="2277634" y="81410"/>
              </a:lnTo>
              <a:lnTo>
                <a:pt x="0" y="81410"/>
              </a:lnTo>
              <a:lnTo>
                <a:pt x="0" y="235942"/>
              </a:lnTo>
            </a:path>
          </a:pathLst>
        </a:custGeom>
        <a:noFill/>
        <a:ln w="19050" cap="flat" cmpd="sng" algn="ctr">
          <a:solidFill>
            <a:schemeClr val="dk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34FD37A4-28A6-49BE-B5CF-E10558B2A02E}">
      <dsp:nvSpPr>
        <dsp:cNvPr id="0" name=""/>
        <dsp:cNvSpPr/>
      </dsp:nvSpPr>
      <dsp:spPr>
        <a:xfrm>
          <a:off x="2862577" y="954"/>
          <a:ext cx="2226403" cy="1059246"/>
        </a:xfrm>
        <a:prstGeom prst="roundRect">
          <a:avLst>
            <a:gd name="adj" fmla="val 10000"/>
          </a:avLst>
        </a:prstGeom>
        <a:gradFill rotWithShape="0">
          <a:gsLst>
            <a:gs pos="0">
              <a:schemeClr val="lt1">
                <a:hueOff val="0"/>
                <a:satOff val="0"/>
                <a:lumOff val="0"/>
                <a:alphaOff val="0"/>
                <a:tint val="94000"/>
                <a:satMod val="180000"/>
                <a:lumMod val="98000"/>
              </a:schemeClr>
            </a:gs>
            <a:gs pos="100000">
              <a:schemeClr val="lt1">
                <a:hueOff val="0"/>
                <a:satOff val="0"/>
                <a:lumOff val="0"/>
                <a:alphaOff val="0"/>
                <a:satMod val="130000"/>
              </a:schemeClr>
            </a:gs>
          </a:gsLst>
          <a:lin ang="5160000" scaled="0"/>
        </a:gradFill>
        <a:ln>
          <a:noFill/>
        </a:ln>
        <a:effectLst>
          <a:outerShdw blurRad="50800" dist="25400" dir="5400000" rotWithShape="0">
            <a:srgbClr val="000000">
              <a:alpha val="46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B72984D9-24C2-4724-8522-BEC87656CF6C}">
      <dsp:nvSpPr>
        <dsp:cNvPr id="0" name=""/>
        <dsp:cNvSpPr/>
      </dsp:nvSpPr>
      <dsp:spPr>
        <a:xfrm>
          <a:off x="3047922" y="177031"/>
          <a:ext cx="2226403" cy="1059246"/>
        </a:xfrm>
        <a:prstGeom prst="roundRect">
          <a:avLst>
            <a:gd name="adj" fmla="val 10000"/>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ln>
        <a:effectLst>
          <a:outerShdw blurRad="50800" dist="25400" dir="5400000" rotWithShape="0">
            <a:srgbClr val="000000">
              <a:alpha val="46000"/>
            </a:srgbClr>
          </a:outerShdw>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tr-TR" sz="1600" b="1" kern="1200" dirty="0" smtClean="0"/>
            <a:t>REKTÖR</a:t>
          </a:r>
        </a:p>
        <a:p>
          <a:pPr lvl="0" algn="ctr" defTabSz="711200">
            <a:lnSpc>
              <a:spcPct val="90000"/>
            </a:lnSpc>
            <a:spcBef>
              <a:spcPct val="0"/>
            </a:spcBef>
            <a:spcAft>
              <a:spcPct val="35000"/>
            </a:spcAft>
          </a:pPr>
          <a:r>
            <a:rPr lang="tr-TR" sz="1600" kern="1200" dirty="0" err="1" smtClean="0"/>
            <a:t>Prof.Dr</a:t>
          </a:r>
          <a:r>
            <a:rPr lang="tr-TR" sz="1600" kern="1200" dirty="0" smtClean="0"/>
            <a:t>. Hüseyin BAĞ</a:t>
          </a:r>
          <a:endParaRPr lang="tr-TR" sz="1600" kern="1200" dirty="0"/>
        </a:p>
      </dsp:txBody>
      <dsp:txXfrm>
        <a:off x="3078946" y="208055"/>
        <a:ext cx="2164355" cy="997198"/>
      </dsp:txXfrm>
    </dsp:sp>
    <dsp:sp modelId="{9B2645A0-4323-45E6-A1A0-C5BE84282623}">
      <dsp:nvSpPr>
        <dsp:cNvPr id="0" name=""/>
        <dsp:cNvSpPr/>
      </dsp:nvSpPr>
      <dsp:spPr>
        <a:xfrm>
          <a:off x="864092" y="1296143"/>
          <a:ext cx="1668105" cy="1301962"/>
        </a:xfrm>
        <a:prstGeom prst="roundRect">
          <a:avLst>
            <a:gd name="adj" fmla="val 10000"/>
          </a:avLst>
        </a:prstGeom>
        <a:gradFill rotWithShape="0">
          <a:gsLst>
            <a:gs pos="0">
              <a:schemeClr val="lt1">
                <a:hueOff val="0"/>
                <a:satOff val="0"/>
                <a:lumOff val="0"/>
                <a:alphaOff val="0"/>
                <a:tint val="94000"/>
                <a:satMod val="180000"/>
                <a:lumMod val="98000"/>
              </a:schemeClr>
            </a:gs>
            <a:gs pos="100000">
              <a:schemeClr val="lt1">
                <a:hueOff val="0"/>
                <a:satOff val="0"/>
                <a:lumOff val="0"/>
                <a:alphaOff val="0"/>
                <a:satMod val="130000"/>
              </a:schemeClr>
            </a:gs>
          </a:gsLst>
          <a:lin ang="5160000" scaled="0"/>
        </a:gradFill>
        <a:ln>
          <a:noFill/>
        </a:ln>
        <a:effectLst>
          <a:outerShdw blurRad="50800" dist="25400" dir="5400000" rotWithShape="0">
            <a:srgbClr val="000000">
              <a:alpha val="46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B10727F-1291-4BCB-9E65-61C5D28F851F}">
      <dsp:nvSpPr>
        <dsp:cNvPr id="0" name=""/>
        <dsp:cNvSpPr/>
      </dsp:nvSpPr>
      <dsp:spPr>
        <a:xfrm>
          <a:off x="1049437" y="1472220"/>
          <a:ext cx="1668105" cy="1301962"/>
        </a:xfrm>
        <a:prstGeom prst="roundRect">
          <a:avLst>
            <a:gd name="adj" fmla="val 10000"/>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ln>
        <a:effectLst>
          <a:outerShdw blurRad="50800" dist="25400" dir="5400000" rotWithShape="0">
            <a:srgbClr val="000000">
              <a:alpha val="46000"/>
            </a:srgbClr>
          </a:outerShdw>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b="1" kern="1200" dirty="0" smtClean="0"/>
            <a:t>REKTÖR YARDIMCISI</a:t>
          </a:r>
        </a:p>
        <a:p>
          <a:pPr lvl="0" algn="ctr" defTabSz="622300">
            <a:lnSpc>
              <a:spcPct val="90000"/>
            </a:lnSpc>
            <a:spcBef>
              <a:spcPct val="0"/>
            </a:spcBef>
            <a:spcAft>
              <a:spcPct val="35000"/>
            </a:spcAft>
          </a:pPr>
          <a:r>
            <a:rPr lang="tr-TR" sz="1400" kern="1200" dirty="0" err="1" smtClean="0"/>
            <a:t>Prof.Dr</a:t>
          </a:r>
          <a:r>
            <a:rPr lang="tr-TR" sz="1400" kern="1200" dirty="0" smtClean="0"/>
            <a:t>. Rafet KILINÇARLAN</a:t>
          </a:r>
          <a:endParaRPr lang="tr-TR" sz="1400" kern="1200" dirty="0"/>
        </a:p>
      </dsp:txBody>
      <dsp:txXfrm>
        <a:off x="1087570" y="1510353"/>
        <a:ext cx="1591839" cy="1225696"/>
      </dsp:txXfrm>
    </dsp:sp>
    <dsp:sp modelId="{E78B7142-65A3-4D7F-A323-04923BA5A963}">
      <dsp:nvSpPr>
        <dsp:cNvPr id="0" name=""/>
        <dsp:cNvSpPr/>
      </dsp:nvSpPr>
      <dsp:spPr>
        <a:xfrm>
          <a:off x="3055018" y="1336087"/>
          <a:ext cx="1668105" cy="1059246"/>
        </a:xfrm>
        <a:prstGeom prst="roundRect">
          <a:avLst>
            <a:gd name="adj" fmla="val 10000"/>
          </a:avLst>
        </a:prstGeom>
        <a:gradFill rotWithShape="0">
          <a:gsLst>
            <a:gs pos="0">
              <a:schemeClr val="lt1">
                <a:hueOff val="0"/>
                <a:satOff val="0"/>
                <a:lumOff val="0"/>
                <a:alphaOff val="0"/>
                <a:tint val="94000"/>
                <a:satMod val="180000"/>
                <a:lumMod val="98000"/>
              </a:schemeClr>
            </a:gs>
            <a:gs pos="100000">
              <a:schemeClr val="lt1">
                <a:hueOff val="0"/>
                <a:satOff val="0"/>
                <a:lumOff val="0"/>
                <a:alphaOff val="0"/>
                <a:satMod val="130000"/>
              </a:schemeClr>
            </a:gs>
          </a:gsLst>
          <a:lin ang="5160000" scaled="0"/>
        </a:gradFill>
        <a:ln>
          <a:noFill/>
        </a:ln>
        <a:effectLst>
          <a:outerShdw blurRad="50800" dist="25400" dir="5400000" rotWithShape="0">
            <a:srgbClr val="000000">
              <a:alpha val="46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37603A01-88FD-45CD-9CE1-DA45075DDAFE}">
      <dsp:nvSpPr>
        <dsp:cNvPr id="0" name=""/>
        <dsp:cNvSpPr/>
      </dsp:nvSpPr>
      <dsp:spPr>
        <a:xfrm>
          <a:off x="3240363" y="1512165"/>
          <a:ext cx="1668105" cy="1059246"/>
        </a:xfrm>
        <a:prstGeom prst="roundRect">
          <a:avLst>
            <a:gd name="adj" fmla="val 10000"/>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ln>
        <a:effectLst>
          <a:outerShdw blurRad="50800" dist="25400" dir="5400000" rotWithShape="0">
            <a:srgbClr val="000000">
              <a:alpha val="46000"/>
            </a:srgbClr>
          </a:outerShdw>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b="1" kern="1200" dirty="0" smtClean="0"/>
            <a:t>REKTÖR YARDIMCISI</a:t>
          </a:r>
        </a:p>
        <a:p>
          <a:pPr lvl="0" algn="ctr" defTabSz="622300">
            <a:lnSpc>
              <a:spcPct val="90000"/>
            </a:lnSpc>
            <a:spcBef>
              <a:spcPct val="0"/>
            </a:spcBef>
            <a:spcAft>
              <a:spcPct val="35000"/>
            </a:spcAft>
          </a:pPr>
          <a:r>
            <a:rPr lang="tr-TR" sz="1400" kern="1200" dirty="0" err="1" smtClean="0"/>
            <a:t>Prof.Dr</a:t>
          </a:r>
          <a:r>
            <a:rPr lang="tr-TR" sz="1400" kern="1200" dirty="0" smtClean="0"/>
            <a:t>. Erdinç DURU</a:t>
          </a:r>
          <a:endParaRPr lang="tr-TR" sz="1400" kern="1200" dirty="0"/>
        </a:p>
      </dsp:txBody>
      <dsp:txXfrm>
        <a:off x="3271387" y="1543189"/>
        <a:ext cx="1606057" cy="997198"/>
      </dsp:txXfrm>
    </dsp:sp>
    <dsp:sp modelId="{0C5C4562-06BB-45F6-9E34-FB023F99831F}">
      <dsp:nvSpPr>
        <dsp:cNvPr id="0" name=""/>
        <dsp:cNvSpPr/>
      </dsp:nvSpPr>
      <dsp:spPr>
        <a:xfrm>
          <a:off x="5215251" y="1264079"/>
          <a:ext cx="1668105" cy="1077847"/>
        </a:xfrm>
        <a:prstGeom prst="roundRect">
          <a:avLst>
            <a:gd name="adj" fmla="val 10000"/>
          </a:avLst>
        </a:prstGeom>
        <a:gradFill rotWithShape="0">
          <a:gsLst>
            <a:gs pos="0">
              <a:schemeClr val="lt1">
                <a:hueOff val="0"/>
                <a:satOff val="0"/>
                <a:lumOff val="0"/>
                <a:alphaOff val="0"/>
                <a:tint val="94000"/>
                <a:satMod val="180000"/>
                <a:lumMod val="98000"/>
              </a:schemeClr>
            </a:gs>
            <a:gs pos="100000">
              <a:schemeClr val="lt1">
                <a:hueOff val="0"/>
                <a:satOff val="0"/>
                <a:lumOff val="0"/>
                <a:alphaOff val="0"/>
                <a:satMod val="130000"/>
              </a:schemeClr>
            </a:gs>
          </a:gsLst>
          <a:lin ang="5160000" scaled="0"/>
        </a:gradFill>
        <a:ln>
          <a:noFill/>
        </a:ln>
        <a:effectLst>
          <a:outerShdw blurRad="50800" dist="25400" dir="5400000" rotWithShape="0">
            <a:srgbClr val="000000">
              <a:alpha val="46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65BF4D6-7A40-466E-B6CF-19B04C7E0B2E}">
      <dsp:nvSpPr>
        <dsp:cNvPr id="0" name=""/>
        <dsp:cNvSpPr/>
      </dsp:nvSpPr>
      <dsp:spPr>
        <a:xfrm>
          <a:off x="5400596" y="1440157"/>
          <a:ext cx="1668105" cy="1077847"/>
        </a:xfrm>
        <a:prstGeom prst="roundRect">
          <a:avLst>
            <a:gd name="adj" fmla="val 10000"/>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ln>
        <a:effectLst>
          <a:outerShdw blurRad="50800" dist="25400" dir="5400000" rotWithShape="0">
            <a:srgbClr val="000000">
              <a:alpha val="46000"/>
            </a:srgbClr>
          </a:outerShdw>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tr-TR" sz="1400" b="1" kern="1200" dirty="0" smtClean="0"/>
            <a:t>REKTÖR YARDIMCISI</a:t>
          </a:r>
        </a:p>
        <a:p>
          <a:pPr lvl="0" algn="ctr" defTabSz="622300">
            <a:lnSpc>
              <a:spcPct val="90000"/>
            </a:lnSpc>
            <a:spcBef>
              <a:spcPct val="0"/>
            </a:spcBef>
            <a:spcAft>
              <a:spcPct val="35000"/>
            </a:spcAft>
          </a:pPr>
          <a:r>
            <a:rPr lang="tr-TR" sz="1400" kern="1200" dirty="0" err="1" smtClean="0"/>
            <a:t>Prof.Dr</a:t>
          </a:r>
          <a:r>
            <a:rPr lang="tr-TR" sz="1400" kern="1200" dirty="0" smtClean="0"/>
            <a:t>. Semin Melahat FENKCİ</a:t>
          </a:r>
          <a:endParaRPr lang="tr-TR" sz="1400" kern="1200" dirty="0"/>
        </a:p>
      </dsp:txBody>
      <dsp:txXfrm>
        <a:off x="5432165" y="1471726"/>
        <a:ext cx="1604967" cy="10147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9659BB-655F-4D74-B3DD-3BF682B1B87B}">
      <dsp:nvSpPr>
        <dsp:cNvPr id="0" name=""/>
        <dsp:cNvSpPr/>
      </dsp:nvSpPr>
      <dsp:spPr>
        <a:xfrm>
          <a:off x="1276106" y="-165651"/>
          <a:ext cx="1569327" cy="9965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a:outerShdw blurRad="38100" dist="12700" dir="5400000" rotWithShape="0">
            <a:srgbClr val="000000">
              <a:alpha val="15000"/>
            </a:srgbClr>
          </a:outerShdw>
        </a:effectLst>
      </dsp:spPr>
      <dsp:style>
        <a:lnRef idx="3">
          <a:scrgbClr r="0" g="0" b="0"/>
        </a:lnRef>
        <a:fillRef idx="1">
          <a:scrgbClr r="0" g="0" b="0"/>
        </a:fillRef>
        <a:effectRef idx="1">
          <a:scrgbClr r="0" g="0" b="0"/>
        </a:effectRef>
        <a:fontRef idx="minor">
          <a:schemeClr val="lt1"/>
        </a:fontRef>
      </dsp:style>
    </dsp:sp>
    <dsp:sp modelId="{19719BC8-C68C-48B1-B044-67FC60C2E7F2}">
      <dsp:nvSpPr>
        <dsp:cNvPr id="0" name=""/>
        <dsp:cNvSpPr/>
      </dsp:nvSpPr>
      <dsp:spPr>
        <a:xfrm>
          <a:off x="1450476" y="0"/>
          <a:ext cx="1569327" cy="996523"/>
        </a:xfrm>
        <a:prstGeom prst="roundRect">
          <a:avLst>
            <a:gd name="adj" fmla="val 10000"/>
          </a:avLst>
        </a:prstGeom>
        <a:solidFill>
          <a:schemeClr val="dk1">
            <a:alpha val="90000"/>
            <a:tint val="40000"/>
            <a:hueOff val="0"/>
            <a:satOff val="0"/>
            <a:lumOff val="0"/>
            <a:alphaOff val="0"/>
          </a:schemeClr>
        </a:solidFill>
        <a:ln w="19050" cap="flat" cmpd="sng" algn="ctr">
          <a:solidFill>
            <a:schemeClr val="dk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tr-TR" sz="1200" b="1" kern="1200" dirty="0" smtClean="0"/>
            <a:t>GENEL SEKRETER</a:t>
          </a:r>
        </a:p>
        <a:p>
          <a:pPr marL="0" marR="0" lvl="0" indent="0" algn="ctr" defTabSz="488950" eaLnBrk="1" fontAlgn="auto" latinLnBrk="0" hangingPunct="1">
            <a:lnSpc>
              <a:spcPct val="90000"/>
            </a:lnSpc>
            <a:spcBef>
              <a:spcPct val="0"/>
            </a:spcBef>
            <a:spcAft>
              <a:spcPct val="35000"/>
            </a:spcAft>
            <a:buClrTx/>
            <a:buSzTx/>
            <a:buFontTx/>
            <a:buNone/>
            <a:tabLst/>
            <a:defRPr/>
          </a:pPr>
          <a:r>
            <a:rPr lang="tr-TR" sz="1200" b="0" kern="1200" dirty="0" smtClean="0"/>
            <a:t>Mehmet Ali SARI   </a:t>
          </a:r>
        </a:p>
        <a:p>
          <a:pPr lvl="0" algn="ctr" defTabSz="488950">
            <a:lnSpc>
              <a:spcPct val="90000"/>
            </a:lnSpc>
            <a:spcBef>
              <a:spcPct val="0"/>
            </a:spcBef>
            <a:spcAft>
              <a:spcPct val="35000"/>
            </a:spcAft>
          </a:pPr>
          <a:endParaRPr lang="tr-TR" sz="1200" b="0" kern="1200" dirty="0"/>
        </a:p>
      </dsp:txBody>
      <dsp:txXfrm>
        <a:off x="1479663" y="29187"/>
        <a:ext cx="1510953" cy="9381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BE0991-F341-47B8-9F87-87F9B45DCBCF}">
      <dsp:nvSpPr>
        <dsp:cNvPr id="0" name=""/>
        <dsp:cNvSpPr/>
      </dsp:nvSpPr>
      <dsp:spPr>
        <a:xfrm>
          <a:off x="3873500" y="738722"/>
          <a:ext cx="2673303" cy="309307"/>
        </a:xfrm>
        <a:custGeom>
          <a:avLst/>
          <a:gdLst/>
          <a:ahLst/>
          <a:cxnLst/>
          <a:rect l="0" t="0" r="0" b="0"/>
          <a:pathLst>
            <a:path>
              <a:moveTo>
                <a:pt x="0" y="0"/>
              </a:moveTo>
              <a:lnTo>
                <a:pt x="0" y="154653"/>
              </a:lnTo>
              <a:lnTo>
                <a:pt x="2673303" y="154653"/>
              </a:lnTo>
              <a:lnTo>
                <a:pt x="2673303" y="309307"/>
              </a:lnTo>
            </a:path>
          </a:pathLst>
        </a:custGeom>
        <a:noFill/>
        <a:ln w="19050" cap="flat" cmpd="sng" algn="ctr">
          <a:solidFill>
            <a:schemeClr val="dk1">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BCBD7774-2F3E-42D3-8D3C-71149891F389}">
      <dsp:nvSpPr>
        <dsp:cNvPr id="0" name=""/>
        <dsp:cNvSpPr/>
      </dsp:nvSpPr>
      <dsp:spPr>
        <a:xfrm>
          <a:off x="3873500" y="738722"/>
          <a:ext cx="891101" cy="309307"/>
        </a:xfrm>
        <a:custGeom>
          <a:avLst/>
          <a:gdLst/>
          <a:ahLst/>
          <a:cxnLst/>
          <a:rect l="0" t="0" r="0" b="0"/>
          <a:pathLst>
            <a:path>
              <a:moveTo>
                <a:pt x="0" y="0"/>
              </a:moveTo>
              <a:lnTo>
                <a:pt x="0" y="154653"/>
              </a:lnTo>
              <a:lnTo>
                <a:pt x="891101" y="154653"/>
              </a:lnTo>
              <a:lnTo>
                <a:pt x="891101" y="309307"/>
              </a:lnTo>
            </a:path>
          </a:pathLst>
        </a:custGeom>
        <a:noFill/>
        <a:ln w="19050" cap="flat" cmpd="sng" algn="ctr">
          <a:solidFill>
            <a:schemeClr val="dk1">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4AC3476-AB74-4E2C-AB1E-2082D9BF710C}">
      <dsp:nvSpPr>
        <dsp:cNvPr id="0" name=""/>
        <dsp:cNvSpPr/>
      </dsp:nvSpPr>
      <dsp:spPr>
        <a:xfrm>
          <a:off x="2393240" y="2830232"/>
          <a:ext cx="220934" cy="677531"/>
        </a:xfrm>
        <a:custGeom>
          <a:avLst/>
          <a:gdLst/>
          <a:ahLst/>
          <a:cxnLst/>
          <a:rect l="0" t="0" r="0" b="0"/>
          <a:pathLst>
            <a:path>
              <a:moveTo>
                <a:pt x="0" y="0"/>
              </a:moveTo>
              <a:lnTo>
                <a:pt x="0" y="677531"/>
              </a:lnTo>
              <a:lnTo>
                <a:pt x="220934" y="677531"/>
              </a:lnTo>
            </a:path>
          </a:pathLst>
        </a:custGeom>
        <a:noFill/>
        <a:ln w="19050" cap="flat" cmpd="sng" algn="ctr">
          <a:solidFill>
            <a:schemeClr val="dk1">
              <a:shade val="8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D3B81FD6-26AC-49BC-9011-D3E5D6987D44}">
      <dsp:nvSpPr>
        <dsp:cNvPr id="0" name=""/>
        <dsp:cNvSpPr/>
      </dsp:nvSpPr>
      <dsp:spPr>
        <a:xfrm>
          <a:off x="2936678" y="1784477"/>
          <a:ext cx="91440" cy="309307"/>
        </a:xfrm>
        <a:custGeom>
          <a:avLst/>
          <a:gdLst/>
          <a:ahLst/>
          <a:cxnLst/>
          <a:rect l="0" t="0" r="0" b="0"/>
          <a:pathLst>
            <a:path>
              <a:moveTo>
                <a:pt x="45720" y="0"/>
              </a:moveTo>
              <a:lnTo>
                <a:pt x="45720" y="309307"/>
              </a:lnTo>
            </a:path>
          </a:pathLst>
        </a:custGeom>
        <a:noFill/>
        <a:ln w="19050" cap="flat" cmpd="sng" algn="ctr">
          <a:solidFill>
            <a:schemeClr val="dk1">
              <a:shade val="8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27C7F54-C95B-48C5-B295-BEAA546371EF}">
      <dsp:nvSpPr>
        <dsp:cNvPr id="0" name=""/>
        <dsp:cNvSpPr/>
      </dsp:nvSpPr>
      <dsp:spPr>
        <a:xfrm>
          <a:off x="2982398" y="738722"/>
          <a:ext cx="891101" cy="309307"/>
        </a:xfrm>
        <a:custGeom>
          <a:avLst/>
          <a:gdLst/>
          <a:ahLst/>
          <a:cxnLst/>
          <a:rect l="0" t="0" r="0" b="0"/>
          <a:pathLst>
            <a:path>
              <a:moveTo>
                <a:pt x="891101" y="0"/>
              </a:moveTo>
              <a:lnTo>
                <a:pt x="891101" y="154653"/>
              </a:lnTo>
              <a:lnTo>
                <a:pt x="0" y="154653"/>
              </a:lnTo>
              <a:lnTo>
                <a:pt x="0" y="309307"/>
              </a:lnTo>
            </a:path>
          </a:pathLst>
        </a:custGeom>
        <a:noFill/>
        <a:ln w="19050" cap="flat" cmpd="sng" algn="ctr">
          <a:solidFill>
            <a:schemeClr val="dk1">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F535DCDC-A388-487F-ACC8-1CA40C79B9AE}">
      <dsp:nvSpPr>
        <dsp:cNvPr id="0" name=""/>
        <dsp:cNvSpPr/>
      </dsp:nvSpPr>
      <dsp:spPr>
        <a:xfrm>
          <a:off x="1200196" y="738722"/>
          <a:ext cx="2673303" cy="309307"/>
        </a:xfrm>
        <a:custGeom>
          <a:avLst/>
          <a:gdLst/>
          <a:ahLst/>
          <a:cxnLst/>
          <a:rect l="0" t="0" r="0" b="0"/>
          <a:pathLst>
            <a:path>
              <a:moveTo>
                <a:pt x="2673303" y="0"/>
              </a:moveTo>
              <a:lnTo>
                <a:pt x="2673303" y="154653"/>
              </a:lnTo>
              <a:lnTo>
                <a:pt x="0" y="154653"/>
              </a:lnTo>
              <a:lnTo>
                <a:pt x="0" y="309307"/>
              </a:lnTo>
            </a:path>
          </a:pathLst>
        </a:custGeom>
        <a:noFill/>
        <a:ln w="19050" cap="flat" cmpd="sng" algn="ctr">
          <a:solidFill>
            <a:schemeClr val="dk1">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20473D6-BF44-41CC-B546-8CE438CDEDB2}">
      <dsp:nvSpPr>
        <dsp:cNvPr id="0" name=""/>
        <dsp:cNvSpPr/>
      </dsp:nvSpPr>
      <dsp:spPr>
        <a:xfrm>
          <a:off x="3137052" y="2275"/>
          <a:ext cx="1472894" cy="736447"/>
        </a:xfrm>
        <a:prstGeom prst="rect">
          <a:avLst/>
        </a:prstGeom>
        <a:solidFill>
          <a:schemeClr val="lt1">
            <a:hueOff val="0"/>
            <a:satOff val="0"/>
            <a:lumOff val="0"/>
            <a:alphaOff val="0"/>
          </a:schemeClr>
        </a:solidFill>
        <a:ln>
          <a:noFill/>
        </a:ln>
        <a:effectLst>
          <a:outerShdw blurRad="38100" dist="12700" dir="5400000" rotWithShape="0">
            <a:srgbClr val="000000">
              <a:alpha val="1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kern="1200" cap="none" normalizeH="0" baseline="0" dirty="0" smtClean="0">
            <a:ln/>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dirty="0" smtClean="0">
              <a:ln/>
              <a:effectLst/>
              <a:latin typeface="Arial" charset="0"/>
            </a:rPr>
            <a:t>Üniversite</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dirty="0" smtClean="0">
              <a:ln/>
              <a:effectLst/>
              <a:latin typeface="Arial" charset="0"/>
            </a:rPr>
            <a:t>(Rektör)</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kern="1200" cap="none" normalizeH="0" baseline="0" dirty="0" smtClean="0">
            <a:ln/>
            <a:effectLst/>
            <a:latin typeface="Arial" charset="0"/>
          </a:endParaRPr>
        </a:p>
      </dsp:txBody>
      <dsp:txXfrm>
        <a:off x="3137052" y="2275"/>
        <a:ext cx="1472894" cy="736447"/>
      </dsp:txXfrm>
    </dsp:sp>
    <dsp:sp modelId="{D016E18C-0EFA-4197-9D1C-A962A6FB6E02}">
      <dsp:nvSpPr>
        <dsp:cNvPr id="0" name=""/>
        <dsp:cNvSpPr/>
      </dsp:nvSpPr>
      <dsp:spPr>
        <a:xfrm>
          <a:off x="463749" y="1048030"/>
          <a:ext cx="1472894" cy="736447"/>
        </a:xfrm>
        <a:prstGeom prst="rect">
          <a:avLst/>
        </a:prstGeom>
        <a:solidFill>
          <a:schemeClr val="lt1">
            <a:hueOff val="0"/>
            <a:satOff val="0"/>
            <a:lumOff val="0"/>
            <a:alphaOff val="0"/>
          </a:schemeClr>
        </a:solidFill>
        <a:ln>
          <a:noFill/>
        </a:ln>
        <a:effectLst>
          <a:outerShdw blurRad="38100" dist="12700" dir="5400000" rotWithShape="0">
            <a:srgbClr val="000000">
              <a:alpha val="1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dirty="0" smtClean="0">
              <a:ln/>
              <a:effectLst/>
              <a:latin typeface="Arial" charset="0"/>
            </a:rPr>
            <a:t>Enstitüler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dirty="0" smtClean="0">
              <a:ln/>
              <a:effectLst/>
              <a:latin typeface="Arial" charset="0"/>
            </a:rPr>
            <a:t>(Enstitü Başkanı)</a:t>
          </a:r>
        </a:p>
      </dsp:txBody>
      <dsp:txXfrm>
        <a:off x="463749" y="1048030"/>
        <a:ext cx="1472894" cy="736447"/>
      </dsp:txXfrm>
    </dsp:sp>
    <dsp:sp modelId="{3370BA8B-7FC6-461E-AE72-1E9FDFD7AAB0}">
      <dsp:nvSpPr>
        <dsp:cNvPr id="0" name=""/>
        <dsp:cNvSpPr/>
      </dsp:nvSpPr>
      <dsp:spPr>
        <a:xfrm>
          <a:off x="2245951" y="1048030"/>
          <a:ext cx="1472894" cy="736447"/>
        </a:xfrm>
        <a:prstGeom prst="rect">
          <a:avLst/>
        </a:prstGeom>
        <a:solidFill>
          <a:schemeClr val="lt1">
            <a:hueOff val="0"/>
            <a:satOff val="0"/>
            <a:lumOff val="0"/>
            <a:alphaOff val="0"/>
          </a:schemeClr>
        </a:solidFill>
        <a:ln>
          <a:noFill/>
        </a:ln>
        <a:effectLst>
          <a:outerShdw blurRad="38100" dist="12700" dir="5400000" rotWithShape="0">
            <a:srgbClr val="000000">
              <a:alpha val="1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kern="1200" cap="none" normalizeH="0" baseline="0" dirty="0" smtClean="0">
            <a:ln/>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dirty="0" smtClean="0">
              <a:ln/>
              <a:effectLst/>
              <a:latin typeface="Arial" charset="0"/>
            </a:rPr>
            <a:t>Fakülteler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dirty="0" smtClean="0">
              <a:ln/>
              <a:effectLst/>
              <a:latin typeface="Arial" charset="0"/>
            </a:rPr>
            <a:t>(Dekan)</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kern="1200" cap="none" normalizeH="0" baseline="0" dirty="0" smtClean="0">
            <a:ln/>
            <a:effectLst/>
            <a:latin typeface="Arial" charset="0"/>
          </a:endParaRPr>
        </a:p>
      </dsp:txBody>
      <dsp:txXfrm>
        <a:off x="2245951" y="1048030"/>
        <a:ext cx="1472894" cy="736447"/>
      </dsp:txXfrm>
    </dsp:sp>
    <dsp:sp modelId="{66E4BBD9-133F-4022-B4F3-53894CC3BD17}">
      <dsp:nvSpPr>
        <dsp:cNvPr id="0" name=""/>
        <dsp:cNvSpPr/>
      </dsp:nvSpPr>
      <dsp:spPr>
        <a:xfrm>
          <a:off x="2245951" y="2093785"/>
          <a:ext cx="1472894" cy="736447"/>
        </a:xfrm>
        <a:prstGeom prst="rect">
          <a:avLst/>
        </a:prstGeom>
        <a:solidFill>
          <a:schemeClr val="lt1">
            <a:hueOff val="0"/>
            <a:satOff val="0"/>
            <a:lumOff val="0"/>
            <a:alphaOff val="0"/>
          </a:schemeClr>
        </a:solidFill>
        <a:ln>
          <a:noFill/>
        </a:ln>
        <a:effectLst>
          <a:outerShdw blurRad="38100" dist="12700" dir="5400000" rotWithShape="0">
            <a:srgbClr val="000000">
              <a:alpha val="1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kern="1200" cap="none" normalizeH="0" baseline="0" dirty="0" smtClean="0">
            <a:ln/>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dirty="0" smtClean="0">
              <a:ln/>
              <a:effectLst/>
              <a:latin typeface="Arial" charset="0"/>
            </a:rPr>
            <a:t>Bölümler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dirty="0" smtClean="0">
              <a:ln/>
              <a:effectLst/>
              <a:latin typeface="Arial" charset="0"/>
            </a:rPr>
            <a:t>(Bölüm Başkanı)</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kern="1200" cap="none" normalizeH="0" baseline="0" dirty="0" smtClean="0">
            <a:ln/>
            <a:effectLst/>
            <a:latin typeface="Arial" charset="0"/>
          </a:endParaRPr>
        </a:p>
      </dsp:txBody>
      <dsp:txXfrm>
        <a:off x="2245951" y="2093785"/>
        <a:ext cx="1472894" cy="736447"/>
      </dsp:txXfrm>
    </dsp:sp>
    <dsp:sp modelId="{8F22D1B3-60E1-4BF7-8F94-AF425CC47B61}">
      <dsp:nvSpPr>
        <dsp:cNvPr id="0" name=""/>
        <dsp:cNvSpPr/>
      </dsp:nvSpPr>
      <dsp:spPr>
        <a:xfrm>
          <a:off x="2614175" y="3139540"/>
          <a:ext cx="1472894" cy="736447"/>
        </a:xfrm>
        <a:prstGeom prst="rect">
          <a:avLst/>
        </a:prstGeom>
        <a:solidFill>
          <a:schemeClr val="lt1">
            <a:hueOff val="0"/>
            <a:satOff val="0"/>
            <a:lumOff val="0"/>
            <a:alphaOff val="0"/>
          </a:schemeClr>
        </a:solidFill>
        <a:ln>
          <a:noFill/>
        </a:ln>
        <a:effectLst>
          <a:outerShdw blurRad="38100" dist="12700" dir="5400000" rotWithShape="0">
            <a:srgbClr val="000000">
              <a:alpha val="1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kern="1200" cap="none" normalizeH="0" baseline="0" dirty="0" smtClean="0">
            <a:ln/>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dirty="0" smtClean="0">
              <a:ln/>
              <a:effectLst/>
              <a:latin typeface="Arial" charset="0"/>
            </a:rPr>
            <a:t>Anabilim Dalı (Anabilim Dalı Başkanı)</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tr-TR" altLang="tr-TR" sz="1600" b="1" i="0" u="none" strike="noStrike" kern="1200" cap="none" normalizeH="0" baseline="0" dirty="0" smtClean="0">
            <a:ln/>
            <a:effectLst/>
            <a:latin typeface="Arial" charset="0"/>
          </a:endParaRPr>
        </a:p>
      </dsp:txBody>
      <dsp:txXfrm>
        <a:off x="2614175" y="3139540"/>
        <a:ext cx="1472894" cy="736447"/>
      </dsp:txXfrm>
    </dsp:sp>
    <dsp:sp modelId="{5D7D71E3-5A74-47E2-B2D8-D62B9CA5C6E9}">
      <dsp:nvSpPr>
        <dsp:cNvPr id="0" name=""/>
        <dsp:cNvSpPr/>
      </dsp:nvSpPr>
      <dsp:spPr>
        <a:xfrm>
          <a:off x="4028153" y="1048030"/>
          <a:ext cx="1472894" cy="736447"/>
        </a:xfrm>
        <a:prstGeom prst="rect">
          <a:avLst/>
        </a:prstGeom>
        <a:solidFill>
          <a:schemeClr val="lt1">
            <a:hueOff val="0"/>
            <a:satOff val="0"/>
            <a:lumOff val="0"/>
            <a:alphaOff val="0"/>
          </a:schemeClr>
        </a:solidFill>
        <a:ln>
          <a:noFill/>
        </a:ln>
        <a:effectLst>
          <a:outerShdw blurRad="38100" dist="12700" dir="5400000" rotWithShape="0">
            <a:srgbClr val="000000">
              <a:alpha val="1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smtClean="0">
              <a:ln/>
              <a:effectLst/>
              <a:latin typeface="Arial" charset="0"/>
            </a:rPr>
            <a:t>Merkezler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smtClean="0">
              <a:ln/>
              <a:effectLst/>
              <a:latin typeface="Arial" charset="0"/>
            </a:rPr>
            <a:t>(Müdür)</a:t>
          </a:r>
        </a:p>
      </dsp:txBody>
      <dsp:txXfrm>
        <a:off x="4028153" y="1048030"/>
        <a:ext cx="1472894" cy="736447"/>
      </dsp:txXfrm>
    </dsp:sp>
    <dsp:sp modelId="{3020FF1B-A4AA-4EE7-80D7-57E9CDE81D68}">
      <dsp:nvSpPr>
        <dsp:cNvPr id="0" name=""/>
        <dsp:cNvSpPr/>
      </dsp:nvSpPr>
      <dsp:spPr>
        <a:xfrm>
          <a:off x="5810356" y="1048030"/>
          <a:ext cx="1472894" cy="736447"/>
        </a:xfrm>
        <a:prstGeom prst="rect">
          <a:avLst/>
        </a:prstGeom>
        <a:solidFill>
          <a:schemeClr val="lt1">
            <a:hueOff val="0"/>
            <a:satOff val="0"/>
            <a:lumOff val="0"/>
            <a:alphaOff val="0"/>
          </a:schemeClr>
        </a:solidFill>
        <a:ln>
          <a:noFill/>
        </a:ln>
        <a:effectLst>
          <a:outerShdw blurRad="38100" dist="12700" dir="5400000" rotWithShape="0">
            <a:srgbClr val="000000">
              <a:alpha val="1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smtClean="0">
              <a:ln/>
              <a:effectLst/>
              <a:latin typeface="Arial" charset="0"/>
            </a:rPr>
            <a:t>Yüksek Okullar</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kern="1200" cap="none" normalizeH="0" baseline="0" smtClean="0">
              <a:ln/>
              <a:effectLst/>
              <a:latin typeface="Arial" charset="0"/>
            </a:rPr>
            <a:t>(Müdür)</a:t>
          </a:r>
        </a:p>
      </dsp:txBody>
      <dsp:txXfrm>
        <a:off x="5810356" y="1048030"/>
        <a:ext cx="1472894" cy="73644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FD8D64-A02B-4B43-A38C-AC359D13C8C3}" type="datetimeFigureOut">
              <a:rPr lang="tr-TR" smtClean="0"/>
              <a:t>14.08.2017</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B5965F-4FFD-4CD7-A9AF-037618276F15}" type="slidenum">
              <a:rPr lang="tr-TR" smtClean="0"/>
              <a:t>‹#›</a:t>
            </a:fld>
            <a:endParaRPr lang="tr-TR"/>
          </a:p>
        </p:txBody>
      </p:sp>
    </p:spTree>
    <p:extLst>
      <p:ext uri="{BB962C8B-B14F-4D97-AF65-F5344CB8AC3E}">
        <p14:creationId xmlns:p14="http://schemas.microsoft.com/office/powerpoint/2010/main" val="21392177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A23720DD-5B6D-40BF-8493-A6B52D484E6B}" type="datetimeFigureOut">
              <a:rPr lang="tr-TR" smtClean="0"/>
              <a:pPr/>
              <a:t>14.08.2017</a:t>
            </a:fld>
            <a:endParaRPr lang="tr-T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tr-T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F302176B-0E47-46AC-8F43-DAB4B8A37D06}" type="slidenum">
              <a:rPr lang="tr-TR" smtClean="0"/>
              <a:pPr/>
              <a:t>‹#›</a:t>
            </a:fld>
            <a:endParaRPr lang="tr-T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14.08.2017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14.08.2017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14.08.2017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11" name="Title 10"/>
          <p:cNvSpPr>
            <a:spLocks noGrp="1"/>
          </p:cNvSpPr>
          <p:nvPr>
            <p:ph type="title"/>
          </p:nvPr>
        </p:nvSpPr>
        <p:spPr/>
        <p:txBody>
          <a:bodyPr/>
          <a:lstStyle/>
          <a:p>
            <a:r>
              <a:rPr lang="tr-TR" smtClean="0"/>
              <a:t>Asıl başlık stili için tıklatın</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14.08.2017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23720DD-5B6D-40BF-8493-A6B52D484E6B}" type="datetimeFigureOut">
              <a:rPr lang="tr-TR" smtClean="0"/>
              <a:pPr/>
              <a:t>14.08.2017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12" name="Title 11"/>
          <p:cNvSpPr>
            <a:spLocks noGrp="1"/>
          </p:cNvSpPr>
          <p:nvPr>
            <p:ph type="title"/>
          </p:nvPr>
        </p:nvSpPr>
        <p:spPr/>
        <p:txBody>
          <a:bodyPr/>
          <a:lstStyle>
            <a:lvl1pPr>
              <a:defRPr>
                <a:solidFill>
                  <a:schemeClr val="tx2"/>
                </a:solidFill>
              </a:defRPr>
            </a:lvl1pPr>
          </a:lstStyle>
          <a:p>
            <a:r>
              <a:rPr lang="tr-TR" smtClean="0"/>
              <a:t>Asıl başlık stili için tıklatın</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14.08.2017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A23720DD-5B6D-40BF-8493-A6B52D484E6B}" type="datetimeFigureOut">
              <a:rPr lang="tr-TR" smtClean="0"/>
              <a:pPr/>
              <a:t>14.08.2017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14.08.2017</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tr-TR" smtClean="0"/>
              <a:t>Asıl başlık stili için tıklatın</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14.08.2017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14.08.2017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A23720DD-5B6D-40BF-8493-A6B52D484E6B}" type="datetimeFigureOut">
              <a:rPr lang="tr-TR" smtClean="0"/>
              <a:pPr/>
              <a:t>14.08.2017</a:t>
            </a:fld>
            <a:endParaRPr lang="tr-T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tr-T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http://www.pau.edu.tr/oidb/tr/sayfa/yonetmelik"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pusula.pau.edu.tr/" TargetMode="External"/><Relationship Id="rId2" Type="http://schemas.openxmlformats.org/officeDocument/2006/relationships/hyperlink" Target="http://pusula.pau.edu.tr/"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pau.edu.tr/eduroa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pau.edu.tr/uluslararasi/tr" TargetMode="External"/><Relationship Id="rId2" Type="http://schemas.openxmlformats.org/officeDocument/2006/relationships/hyperlink" Target="http://www.pau.edu.tr/farabi/tr/" TargetMode="Externa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pau.edu.tr/"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www.pau.edu.tr/pausem"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pau.edu.tr/psikiyatri" TargetMode="External"/><Relationship Id="rId2" Type="http://schemas.openxmlformats.org/officeDocument/2006/relationships/hyperlink" Target="http://www.pau.edu.tr/hastane" TargetMode="External"/><Relationship Id="rId1" Type="http://schemas.openxmlformats.org/officeDocument/2006/relationships/slideLayout" Target="../slideLayouts/slideLayout2.xml"/><Relationship Id="rId4" Type="http://schemas.openxmlformats.org/officeDocument/2006/relationships/hyperlink" Target="http://hastanewebservis.pau.edu.tr/Hastane/ProRandevu/"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jpeg"/><Relationship Id="rId1" Type="http://schemas.openxmlformats.org/officeDocument/2006/relationships/slideLayout" Target="../slideLayouts/slideLayout2.xml"/><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hyperlink" Target="http://www.pau.edu.tr/pdrem/" TargetMode="Externa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kutuphane.pau.edu.tr/"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http://www.pau.edu.tr/sks/"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hyperlink" Target="http://spormerkezi.pau.edu.tr/"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4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8" Type="http://schemas.openxmlformats.org/officeDocument/2006/relationships/image" Target="../media/image44.jpeg"/><Relationship Id="rId13" Type="http://schemas.openxmlformats.org/officeDocument/2006/relationships/image" Target="../media/image49.jpeg"/><Relationship Id="rId3" Type="http://schemas.openxmlformats.org/officeDocument/2006/relationships/image" Target="../media/image39.jpeg"/><Relationship Id="rId7" Type="http://schemas.openxmlformats.org/officeDocument/2006/relationships/image" Target="../media/image43.jpeg"/><Relationship Id="rId12" Type="http://schemas.openxmlformats.org/officeDocument/2006/relationships/image" Target="../media/image48.jpeg"/><Relationship Id="rId2" Type="http://schemas.openxmlformats.org/officeDocument/2006/relationships/hyperlink" Target="http://www.pau.edu.tr/sks/tr/sayfa/topluluklar" TargetMode="Externa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7.jpeg"/><Relationship Id="rId5" Type="http://schemas.openxmlformats.org/officeDocument/2006/relationships/image" Target="../media/image41.jpeg"/><Relationship Id="rId10" Type="http://schemas.openxmlformats.org/officeDocument/2006/relationships/image" Target="../media/image46.jpeg"/><Relationship Id="rId4" Type="http://schemas.openxmlformats.org/officeDocument/2006/relationships/image" Target="../media/image40.jpeg"/><Relationship Id="rId9" Type="http://schemas.openxmlformats.org/officeDocument/2006/relationships/image" Target="../media/image45.jpeg"/><Relationship Id="rId14" Type="http://schemas.openxmlformats.org/officeDocument/2006/relationships/image" Target="../media/image50.jpeg"/></Relationships>
</file>

<file path=ppt/slides/_rels/slide5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6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6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 Id="rId4" Type="http://schemas.openxmlformats.org/officeDocument/2006/relationships/image" Target="../media/image61.jpeg"/></Relationships>
</file>

<file path=ppt/slides/_rels/slide6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4" Type="http://schemas.openxmlformats.org/officeDocument/2006/relationships/image" Target="../media/image64.jpg"/></Relationships>
</file>

<file path=ppt/slides/_rels/slide6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115616" y="3501008"/>
            <a:ext cx="6912768" cy="2808312"/>
          </a:xfrm>
        </p:spPr>
        <p:txBody>
          <a:bodyPr>
            <a:normAutofit/>
          </a:bodyPr>
          <a:lstStyle/>
          <a:p>
            <a:r>
              <a:rPr lang="tr-TR" dirty="0" smtClean="0"/>
              <a:t>PAMUKKALE ÜNİVERSİTESİ’NE HOŞGELDİNİZ</a:t>
            </a:r>
            <a:endParaRPr lang="tr-TR" dirty="0"/>
          </a:p>
        </p:txBody>
      </p:sp>
      <p:pic>
        <p:nvPicPr>
          <p:cNvPr id="1026" name="Picture 2" descr="C:\Users\HarunRemzi\Desktop\topluluk\logo paü p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476672"/>
            <a:ext cx="2603500" cy="261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45426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600" dirty="0" smtClean="0"/>
              <a:t>ÜNİVERSİTELER GENEL TEŞKİLAT ŞEMASI</a:t>
            </a:r>
            <a:endParaRPr lang="tr-TR" sz="3600" dirty="0"/>
          </a:p>
        </p:txBody>
      </p:sp>
      <p:graphicFrame>
        <p:nvGraphicFramePr>
          <p:cNvPr id="5" name="Diyagram 4"/>
          <p:cNvGraphicFramePr/>
          <p:nvPr>
            <p:extLst>
              <p:ext uri="{D42A27DB-BD31-4B8C-83A1-F6EECF244321}">
                <p14:modId xmlns:p14="http://schemas.microsoft.com/office/powerpoint/2010/main" val="3008260381"/>
              </p:ext>
            </p:extLst>
          </p:nvPr>
        </p:nvGraphicFramePr>
        <p:xfrm>
          <a:off x="698500" y="2247900"/>
          <a:ext cx="7747000" cy="3878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296619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4294967295"/>
          </p:nvPr>
        </p:nvSpPr>
        <p:spPr>
          <a:xfrm>
            <a:off x="683568" y="692696"/>
            <a:ext cx="7488832" cy="5472608"/>
          </a:xfrm>
        </p:spPr>
        <p:txBody>
          <a:bodyPr>
            <a:normAutofit fontScale="92500" lnSpcReduction="20000"/>
          </a:bodyPr>
          <a:lstStyle/>
          <a:p>
            <a:pPr>
              <a:buFont typeface="Wingdings" panose="05000000000000000000" pitchFamily="2" charset="2"/>
              <a:buChar char="ü"/>
            </a:pPr>
            <a:r>
              <a:rPr lang="tr-TR" altLang="tr-TR" b="1" dirty="0"/>
              <a:t>Araştırma Görevlisi: </a:t>
            </a:r>
            <a:r>
              <a:rPr lang="tr-TR" altLang="tr-TR" dirty="0" smtClean="0"/>
              <a:t>ilgili anabilim dalının </a:t>
            </a:r>
            <a:r>
              <a:rPr lang="tr-TR" altLang="tr-TR" dirty="0"/>
              <a:t>işleyişi ve ilgili problemlere ilişkin bilgi edinmek amacıyla başvurulacak ilk </a:t>
            </a:r>
            <a:r>
              <a:rPr lang="tr-TR" altLang="tr-TR" dirty="0" smtClean="0"/>
              <a:t>birim</a:t>
            </a:r>
            <a:r>
              <a:rPr lang="tr-TR" altLang="tr-TR" dirty="0"/>
              <a:t>.</a:t>
            </a:r>
            <a:endParaRPr lang="tr-TR" altLang="tr-TR" dirty="0" smtClean="0"/>
          </a:p>
          <a:p>
            <a:pPr marL="0" indent="0">
              <a:buNone/>
            </a:pPr>
            <a:endParaRPr lang="tr-TR" altLang="tr-TR" dirty="0"/>
          </a:p>
          <a:p>
            <a:pPr>
              <a:buFont typeface="Wingdings" panose="05000000000000000000" pitchFamily="2" charset="2"/>
              <a:buChar char="ü"/>
            </a:pPr>
            <a:r>
              <a:rPr lang="tr-TR" altLang="tr-TR" b="1" dirty="0"/>
              <a:t>Danışman</a:t>
            </a:r>
            <a:r>
              <a:rPr lang="tr-TR" altLang="tr-TR" dirty="0"/>
              <a:t>: öğrencinin eğitimiyle ilgili her türlü sorunu çözmede başvuracağı ilk birim.</a:t>
            </a:r>
          </a:p>
          <a:p>
            <a:pPr>
              <a:buFont typeface="Wingdings" panose="05000000000000000000" pitchFamily="2" charset="2"/>
              <a:buChar char="v"/>
            </a:pPr>
            <a:r>
              <a:rPr lang="tr-TR" altLang="tr-TR" dirty="0"/>
              <a:t>Ders kaydı</a:t>
            </a:r>
          </a:p>
          <a:p>
            <a:pPr>
              <a:buFont typeface="Wingdings" panose="05000000000000000000" pitchFamily="2" charset="2"/>
              <a:buChar char="v"/>
            </a:pPr>
            <a:r>
              <a:rPr lang="tr-TR" altLang="tr-TR" dirty="0"/>
              <a:t>Ekle-sil kontrolü</a:t>
            </a:r>
          </a:p>
          <a:p>
            <a:pPr>
              <a:buFont typeface="Wingdings" panose="05000000000000000000" pitchFamily="2" charset="2"/>
              <a:buChar char="v"/>
            </a:pPr>
            <a:r>
              <a:rPr lang="tr-TR" altLang="tr-TR" dirty="0"/>
              <a:t>Burs bilgilerinin sunulması</a:t>
            </a:r>
          </a:p>
          <a:p>
            <a:pPr marL="0" indent="0">
              <a:buNone/>
            </a:pPr>
            <a:endParaRPr lang="tr-TR" altLang="tr-TR" dirty="0"/>
          </a:p>
          <a:p>
            <a:pPr>
              <a:buFont typeface="Wingdings" panose="05000000000000000000" pitchFamily="2" charset="2"/>
              <a:buChar char="ü"/>
            </a:pPr>
            <a:r>
              <a:rPr lang="tr-TR" altLang="tr-TR" b="1" dirty="0"/>
              <a:t>Anabilim Dalı Başkanı</a:t>
            </a:r>
            <a:r>
              <a:rPr lang="tr-TR" altLang="tr-TR" dirty="0"/>
              <a:t>:</a:t>
            </a:r>
          </a:p>
          <a:p>
            <a:pPr>
              <a:buFont typeface="Wingdings" panose="05000000000000000000" pitchFamily="2" charset="2"/>
              <a:buChar char="v"/>
            </a:pPr>
            <a:r>
              <a:rPr lang="tr-TR" altLang="tr-TR" dirty="0"/>
              <a:t>Ders </a:t>
            </a:r>
            <a:r>
              <a:rPr lang="tr-TR" altLang="tr-TR" dirty="0" smtClean="0"/>
              <a:t>dağılımını yapmak,</a:t>
            </a:r>
          </a:p>
          <a:p>
            <a:pPr>
              <a:buFont typeface="Wingdings" panose="05000000000000000000" pitchFamily="2" charset="2"/>
              <a:buChar char="v"/>
            </a:pPr>
            <a:r>
              <a:rPr lang="tr-TR" altLang="tr-TR" dirty="0" smtClean="0"/>
              <a:t>Ders </a:t>
            </a:r>
            <a:r>
              <a:rPr lang="tr-TR" altLang="tr-TR" dirty="0"/>
              <a:t>programını </a:t>
            </a:r>
            <a:r>
              <a:rPr lang="tr-TR" altLang="tr-TR" dirty="0" smtClean="0"/>
              <a:t>hazırlamak,</a:t>
            </a:r>
          </a:p>
          <a:p>
            <a:pPr>
              <a:buFont typeface="Wingdings" panose="05000000000000000000" pitchFamily="2" charset="2"/>
              <a:buChar char="v"/>
            </a:pPr>
            <a:r>
              <a:rPr lang="tr-TR" altLang="tr-TR" dirty="0" smtClean="0"/>
              <a:t>Danışmanla </a:t>
            </a:r>
            <a:r>
              <a:rPr lang="tr-TR" altLang="tr-TR" dirty="0"/>
              <a:t>çözülemeyen durumlarda, rapor alma, kayıt dondurma gibi durumlarda danışmanın aracılığıyla öğrencilerle işleri yürüten yetkilidir</a:t>
            </a:r>
            <a:r>
              <a:rPr lang="tr-TR" altLang="tr-TR" dirty="0" smtClean="0"/>
              <a:t>.</a:t>
            </a:r>
            <a:endParaRPr lang="tr-TR" altLang="tr-TR" dirty="0"/>
          </a:p>
        </p:txBody>
      </p:sp>
    </p:spTree>
    <p:extLst>
      <p:ext uri="{BB962C8B-B14F-4D97-AF65-F5344CB8AC3E}">
        <p14:creationId xmlns:p14="http://schemas.microsoft.com/office/powerpoint/2010/main" val="27563475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608" y="889844"/>
            <a:ext cx="7200800" cy="5170646"/>
          </a:xfrm>
          <a:prstGeom prst="rect">
            <a:avLst/>
          </a:prstGeom>
        </p:spPr>
        <p:txBody>
          <a:bodyPr wrap="square">
            <a:spAutoFit/>
          </a:bodyPr>
          <a:lstStyle/>
          <a:p>
            <a:pPr marL="342900" indent="-342900">
              <a:lnSpc>
                <a:spcPct val="150000"/>
              </a:lnSpc>
              <a:buClr>
                <a:schemeClr val="accent1"/>
              </a:buClr>
              <a:buFont typeface="Wingdings" panose="05000000000000000000" pitchFamily="2" charset="2"/>
              <a:buChar char="ü"/>
            </a:pPr>
            <a:r>
              <a:rPr lang="tr-TR" altLang="tr-TR" sz="2200" b="1" dirty="0"/>
              <a:t>Bölüm Sekreterliği:</a:t>
            </a:r>
          </a:p>
          <a:p>
            <a:pPr marL="342900" indent="-342900">
              <a:lnSpc>
                <a:spcPct val="150000"/>
              </a:lnSpc>
              <a:buClr>
                <a:schemeClr val="accent1"/>
              </a:buClr>
              <a:buFont typeface="Wingdings" panose="05000000000000000000" pitchFamily="2" charset="2"/>
              <a:buChar char="v"/>
            </a:pPr>
            <a:r>
              <a:rPr lang="tr-TR" altLang="tr-TR" sz="2200" dirty="0" smtClean="0"/>
              <a:t>Mazeret kaydı-Mazeret sınavları,</a:t>
            </a:r>
          </a:p>
          <a:p>
            <a:pPr marL="342900" indent="-342900">
              <a:lnSpc>
                <a:spcPct val="150000"/>
              </a:lnSpc>
              <a:buClr>
                <a:schemeClr val="accent1"/>
              </a:buClr>
              <a:buFont typeface="Wingdings" panose="05000000000000000000" pitchFamily="2" charset="2"/>
              <a:buChar char="v"/>
            </a:pPr>
            <a:r>
              <a:rPr lang="tr-TR" altLang="tr-TR" sz="2200" dirty="0" smtClean="0"/>
              <a:t>Yaz </a:t>
            </a:r>
            <a:r>
              <a:rPr lang="tr-TR" altLang="tr-TR" sz="2200" dirty="0"/>
              <a:t>okulları için dışardan ders almak ve ders kodlama hataları gibi konularda dilekçelerin teslim edildiği birim</a:t>
            </a:r>
            <a:r>
              <a:rPr lang="tr-TR" altLang="tr-TR" sz="2200" dirty="0" smtClean="0"/>
              <a:t>.</a:t>
            </a:r>
            <a:endParaRPr lang="tr-TR" altLang="tr-TR" sz="2200" dirty="0"/>
          </a:p>
          <a:p>
            <a:pPr marL="342900" indent="-342900">
              <a:lnSpc>
                <a:spcPct val="150000"/>
              </a:lnSpc>
              <a:buClr>
                <a:schemeClr val="accent1"/>
              </a:buClr>
              <a:buFont typeface="Wingdings" panose="05000000000000000000" pitchFamily="2" charset="2"/>
              <a:buChar char="ü"/>
            </a:pPr>
            <a:r>
              <a:rPr lang="tr-TR" altLang="tr-TR" sz="2200" b="1" dirty="0"/>
              <a:t>Yazı İşleri:</a:t>
            </a:r>
          </a:p>
          <a:p>
            <a:pPr marL="342900" indent="-342900">
              <a:lnSpc>
                <a:spcPct val="150000"/>
              </a:lnSpc>
              <a:buClr>
                <a:schemeClr val="accent1"/>
              </a:buClr>
              <a:buFont typeface="Wingdings" panose="05000000000000000000" pitchFamily="2" charset="2"/>
              <a:buChar char="v"/>
            </a:pPr>
            <a:r>
              <a:rPr lang="tr-TR" altLang="tr-TR" sz="2200" dirty="0" smtClean="0"/>
              <a:t>Muafiyet </a:t>
            </a:r>
            <a:r>
              <a:rPr lang="tr-TR" altLang="tr-TR" sz="2200" dirty="0"/>
              <a:t>, ders silme-ekleme</a:t>
            </a:r>
            <a:r>
              <a:rPr lang="tr-TR" altLang="tr-TR" sz="2200" dirty="0" smtClean="0"/>
              <a:t>, not </a:t>
            </a:r>
            <a:r>
              <a:rPr lang="tr-TR" altLang="tr-TR" sz="2200" dirty="0"/>
              <a:t>düzeltmeler ve benzeri gibi yönetim kuruluna girmesi gereken evrakların </a:t>
            </a:r>
            <a:r>
              <a:rPr lang="tr-TR" altLang="tr-TR" sz="2200" dirty="0" smtClean="0"/>
              <a:t>takibi,</a:t>
            </a:r>
          </a:p>
          <a:p>
            <a:pPr marL="457200" indent="-457200">
              <a:lnSpc>
                <a:spcPct val="150000"/>
              </a:lnSpc>
              <a:buClr>
                <a:schemeClr val="accent1"/>
              </a:buClr>
              <a:buFont typeface="Wingdings" panose="05000000000000000000" pitchFamily="2" charset="2"/>
              <a:buChar char="v"/>
            </a:pPr>
            <a:r>
              <a:rPr lang="tr-TR" altLang="tr-TR" sz="2200" dirty="0" smtClean="0"/>
              <a:t>Soy ad </a:t>
            </a:r>
            <a:r>
              <a:rPr lang="tr-TR" altLang="tr-TR" sz="2200" dirty="0"/>
              <a:t>değişikliği ile ilgili dilekçenin  verildiği </a:t>
            </a:r>
            <a:r>
              <a:rPr lang="tr-TR" altLang="tr-TR" sz="2200" dirty="0" smtClean="0"/>
              <a:t>birim.</a:t>
            </a:r>
            <a:endParaRPr lang="tr-TR" altLang="tr-TR" sz="2200" dirty="0"/>
          </a:p>
        </p:txBody>
      </p:sp>
    </p:spTree>
    <p:extLst>
      <p:ext uri="{BB962C8B-B14F-4D97-AF65-F5344CB8AC3E}">
        <p14:creationId xmlns:p14="http://schemas.microsoft.com/office/powerpoint/2010/main" val="5516442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a:xfrm>
            <a:off x="1183341" y="365760"/>
            <a:ext cx="6777318" cy="2753959"/>
          </a:xfrm>
        </p:spPr>
        <p:txBody>
          <a:bodyPr/>
          <a:lstStyle/>
          <a:p>
            <a:r>
              <a:rPr lang="tr-TR" altLang="tr-TR" b="1" dirty="0">
                <a:solidFill>
                  <a:schemeClr val="tx2"/>
                </a:solidFill>
              </a:rPr>
              <a:t>ÖN</a:t>
            </a:r>
            <a:r>
              <a:rPr lang="de-DE" altLang="tr-TR" b="1" dirty="0">
                <a:solidFill>
                  <a:schemeClr val="tx2"/>
                </a:solidFill>
              </a:rPr>
              <a:t>LİSANS </a:t>
            </a:r>
            <a:r>
              <a:rPr lang="tr-TR" altLang="tr-TR" b="1" dirty="0">
                <a:solidFill>
                  <a:schemeClr val="tx2"/>
                </a:solidFill>
              </a:rPr>
              <a:t> </a:t>
            </a:r>
            <a:br>
              <a:rPr lang="tr-TR" altLang="tr-TR" b="1" dirty="0">
                <a:solidFill>
                  <a:schemeClr val="tx2"/>
                </a:solidFill>
              </a:rPr>
            </a:br>
            <a:r>
              <a:rPr lang="tr-TR" altLang="tr-TR" b="1" dirty="0">
                <a:solidFill>
                  <a:schemeClr val="tx2"/>
                </a:solidFill>
              </a:rPr>
              <a:t>ve </a:t>
            </a:r>
            <a:r>
              <a:rPr lang="de-DE" altLang="tr-TR" b="1" dirty="0" smtClean="0">
                <a:solidFill>
                  <a:schemeClr val="tx2"/>
                </a:solidFill>
              </a:rPr>
              <a:t>LİSANS </a:t>
            </a:r>
            <a:r>
              <a:rPr lang="de-DE" altLang="tr-TR" b="1" dirty="0" smtClean="0">
                <a:solidFill>
                  <a:schemeClr val="tx2"/>
                </a:solidFill>
              </a:rPr>
              <a:t>YÖNETMELİĞİ</a:t>
            </a:r>
            <a:endParaRPr lang="tr-TR" dirty="0"/>
          </a:p>
        </p:txBody>
      </p:sp>
      <p:sp>
        <p:nvSpPr>
          <p:cNvPr id="4" name="Alt Başlık 3"/>
          <p:cNvSpPr>
            <a:spLocks noGrp="1"/>
          </p:cNvSpPr>
          <p:nvPr>
            <p:ph type="subTitle" idx="1"/>
          </p:nvPr>
        </p:nvSpPr>
        <p:spPr>
          <a:xfrm>
            <a:off x="1371600" y="4653136"/>
            <a:ext cx="7132320" cy="1008112"/>
          </a:xfrm>
        </p:spPr>
        <p:txBody>
          <a:bodyPr>
            <a:normAutofit fontScale="92500" lnSpcReduction="10000"/>
          </a:bodyPr>
          <a:lstStyle/>
          <a:p>
            <a:r>
              <a:rPr lang="tr-TR" dirty="0" smtClean="0"/>
              <a:t>Ayrıntılı bilgiyi; </a:t>
            </a:r>
            <a:r>
              <a:rPr lang="tr-TR" dirty="0">
                <a:hlinkClick r:id="rId2"/>
              </a:rPr>
              <a:t>http://</a:t>
            </a:r>
            <a:r>
              <a:rPr lang="tr-TR" dirty="0" smtClean="0">
                <a:hlinkClick r:id="rId2"/>
              </a:rPr>
              <a:t>www.pau.edu.tr/oidb/tr/sayfa/yonetmelik</a:t>
            </a:r>
            <a:r>
              <a:rPr lang="tr-TR" dirty="0" smtClean="0"/>
              <a:t> adresinden alabilirsiniz.</a:t>
            </a:r>
            <a:endParaRPr lang="tr-TR" dirty="0"/>
          </a:p>
        </p:txBody>
      </p:sp>
    </p:spTree>
    <p:extLst>
      <p:ext uri="{BB962C8B-B14F-4D97-AF65-F5344CB8AC3E}">
        <p14:creationId xmlns:p14="http://schemas.microsoft.com/office/powerpoint/2010/main" val="29698348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a:spLocks noGrp="1"/>
          </p:cNvSpPr>
          <p:nvPr>
            <p:ph type="title"/>
          </p:nvPr>
        </p:nvSpPr>
        <p:spPr/>
        <p:txBody>
          <a:bodyPr/>
          <a:lstStyle/>
          <a:p>
            <a:r>
              <a:rPr lang="tr-TR" sz="4000" dirty="0" smtClean="0"/>
              <a:t>AKADEMİK TAKVİM</a:t>
            </a:r>
            <a:endParaRPr lang="tr-TR" sz="4000" dirty="0"/>
          </a:p>
        </p:txBody>
      </p:sp>
      <p:pic>
        <p:nvPicPr>
          <p:cNvPr id="5" name="Resim 4"/>
          <p:cNvPicPr>
            <a:picLocks noChangeAspect="1"/>
          </p:cNvPicPr>
          <p:nvPr/>
        </p:nvPicPr>
        <p:blipFill>
          <a:blip r:embed="rId2"/>
          <a:stretch>
            <a:fillRect/>
          </a:stretch>
        </p:blipFill>
        <p:spPr>
          <a:xfrm>
            <a:off x="275357" y="1596495"/>
            <a:ext cx="8563573" cy="3465172"/>
          </a:xfrm>
          <a:prstGeom prst="rect">
            <a:avLst/>
          </a:prstGeom>
        </p:spPr>
      </p:pic>
      <p:sp>
        <p:nvSpPr>
          <p:cNvPr id="7" name="Metin kutusu 6"/>
          <p:cNvSpPr txBox="1"/>
          <p:nvPr/>
        </p:nvSpPr>
        <p:spPr>
          <a:xfrm>
            <a:off x="251519" y="5445224"/>
            <a:ext cx="8578971" cy="1323439"/>
          </a:xfrm>
          <a:prstGeom prst="rect">
            <a:avLst/>
          </a:prstGeom>
          <a:noFill/>
        </p:spPr>
        <p:txBody>
          <a:bodyPr wrap="square" rtlCol="0">
            <a:spAutoFit/>
          </a:bodyPr>
          <a:lstStyle/>
          <a:p>
            <a:r>
              <a:rPr lang="tr-TR" sz="2000" dirty="0"/>
              <a:t>Akademik takvim, üniversitelerin kayıt yenileme, ders ekleme ya da bırakma, akademik konular ile ilgili son başvuru tarihleri, sınav başlangıç-bitiş tarihleri, üniversitenin resmi tatil günleri vb. bilgileri içeren takvimdir.</a:t>
            </a:r>
          </a:p>
        </p:txBody>
      </p:sp>
    </p:spTree>
    <p:extLst>
      <p:ext uri="{BB962C8B-B14F-4D97-AF65-F5344CB8AC3E}">
        <p14:creationId xmlns:p14="http://schemas.microsoft.com/office/powerpoint/2010/main" val="37060921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23529" y="4221088"/>
            <a:ext cx="8496944" cy="2636912"/>
          </a:xfrm>
        </p:spPr>
        <p:txBody>
          <a:bodyPr>
            <a:normAutofit fontScale="92500" lnSpcReduction="10000"/>
          </a:bodyPr>
          <a:lstStyle/>
          <a:p>
            <a:pPr marL="0" indent="0">
              <a:buNone/>
            </a:pPr>
            <a:endParaRPr lang="tr-TR" dirty="0" smtClean="0"/>
          </a:p>
          <a:p>
            <a:r>
              <a:rPr lang="tr-TR" dirty="0" smtClean="0"/>
              <a:t>Pusula </a:t>
            </a:r>
            <a:r>
              <a:rPr lang="tr-TR" dirty="0"/>
              <a:t>Bilgi Sistemi, </a:t>
            </a:r>
            <a:r>
              <a:rPr lang="tr-TR" dirty="0" smtClean="0"/>
              <a:t>tüm </a:t>
            </a:r>
            <a:r>
              <a:rPr lang="tr-TR" dirty="0"/>
              <a:t>uygulamalara tek bir kullanıcı adı ve şifre ile erişebilmeyi sağlayan ortak kimlik doğrulama platformudur</a:t>
            </a:r>
            <a:r>
              <a:rPr lang="tr-TR" sz="2000" dirty="0" smtClean="0"/>
              <a:t>.</a:t>
            </a:r>
            <a:endParaRPr lang="tr-TR" sz="2000" dirty="0"/>
          </a:p>
          <a:p>
            <a:r>
              <a:rPr lang="tr-TR" dirty="0" smtClean="0"/>
              <a:t>Ders </a:t>
            </a:r>
            <a:r>
              <a:rPr lang="tr-TR" dirty="0"/>
              <a:t>seçimlerinizi </a:t>
            </a:r>
            <a:r>
              <a:rPr lang="tr-TR" dirty="0" smtClean="0"/>
              <a:t>yapmak, notlarınıza (Öğrenci Bilgi Sistemi) ve e-postanıza bakmak için bu sistemi kullanabilirsiniz.</a:t>
            </a:r>
          </a:p>
          <a:p>
            <a:r>
              <a:rPr lang="tr-TR" b="1" dirty="0"/>
              <a:t>Giriş yapmak için:</a:t>
            </a:r>
            <a:r>
              <a:rPr lang="tr-TR" dirty="0">
                <a:hlinkClick r:id="rId2"/>
              </a:rPr>
              <a:t> </a:t>
            </a:r>
            <a:r>
              <a:rPr lang="tr-TR" dirty="0"/>
              <a:t> </a:t>
            </a:r>
            <a:r>
              <a:rPr lang="tr-TR" u="sng" dirty="0">
                <a:hlinkClick r:id="rId3"/>
              </a:rPr>
              <a:t>https://pusula.pau.edu.tr/</a:t>
            </a:r>
            <a:endParaRPr lang="tr-TR" dirty="0"/>
          </a:p>
          <a:p>
            <a:endParaRPr lang="tr-TR" dirty="0"/>
          </a:p>
        </p:txBody>
      </p:sp>
      <p:sp>
        <p:nvSpPr>
          <p:cNvPr id="3" name="Unvan 2"/>
          <p:cNvSpPr>
            <a:spLocks noGrp="1"/>
          </p:cNvSpPr>
          <p:nvPr>
            <p:ph type="title"/>
          </p:nvPr>
        </p:nvSpPr>
        <p:spPr>
          <a:xfrm>
            <a:off x="688490" y="332656"/>
            <a:ext cx="7756263" cy="1152128"/>
          </a:xfrm>
        </p:spPr>
        <p:txBody>
          <a:bodyPr/>
          <a:lstStyle/>
          <a:p>
            <a:r>
              <a:rPr lang="tr-TR" sz="4000" dirty="0" smtClean="0"/>
              <a:t>PUSULA BİLGİ SİSTEMİ</a:t>
            </a:r>
            <a:endParaRPr lang="tr-TR" sz="4000" dirty="0"/>
          </a:p>
        </p:txBody>
      </p:sp>
      <p:pic>
        <p:nvPicPr>
          <p:cNvPr id="4" name="Resim 3"/>
          <p:cNvPicPr/>
          <p:nvPr/>
        </p:nvPicPr>
        <p:blipFill rotWithShape="1">
          <a:blip r:embed="rId4"/>
          <a:srcRect t="12368" b="12031"/>
          <a:stretch/>
        </p:blipFill>
        <p:spPr bwMode="auto">
          <a:xfrm>
            <a:off x="1290257" y="1304764"/>
            <a:ext cx="6552728" cy="3096344"/>
          </a:xfrm>
          <a:prstGeom prst="rect">
            <a:avLst/>
          </a:prstGeom>
          <a:ln>
            <a:noFill/>
          </a:ln>
          <a:extLst>
            <a:ext uri="{53640926-AAD7-44D8-BBD7-CCE9431645EC}">
              <a14:shadowObscured xmlns:a14="http://schemas.microsoft.com/office/drawing/2010/main"/>
            </a:ext>
          </a:extLst>
        </p:spPr>
      </p:pic>
      <p:sp>
        <p:nvSpPr>
          <p:cNvPr id="5" name="Slayt Numarası Yer Tutucusu 4"/>
          <p:cNvSpPr>
            <a:spLocks noGrp="1"/>
          </p:cNvSpPr>
          <p:nvPr>
            <p:ph type="sldNum" sz="quarter" idx="12"/>
          </p:nvPr>
        </p:nvSpPr>
        <p:spPr/>
        <p:txBody>
          <a:bodyPr/>
          <a:lstStyle/>
          <a:p>
            <a:fld id="{F302176B-0E47-46AC-8F43-DAB4B8A37D06}" type="slidenum">
              <a:rPr lang="tr-TR" smtClean="0"/>
              <a:pPr/>
              <a:t>15</a:t>
            </a:fld>
            <a:endParaRPr lang="tr-TR"/>
          </a:p>
        </p:txBody>
      </p:sp>
    </p:spTree>
    <p:extLst>
      <p:ext uri="{BB962C8B-B14F-4D97-AF65-F5344CB8AC3E}">
        <p14:creationId xmlns:p14="http://schemas.microsoft.com/office/powerpoint/2010/main" val="33455862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2248347"/>
            <a:ext cx="7745505" cy="4349005"/>
          </a:xfrm>
        </p:spPr>
        <p:txBody>
          <a:bodyPr>
            <a:normAutofit/>
          </a:bodyPr>
          <a:lstStyle/>
          <a:p>
            <a:pPr marL="0" indent="0">
              <a:lnSpc>
                <a:spcPct val="90000"/>
              </a:lnSpc>
              <a:buNone/>
            </a:pPr>
            <a:r>
              <a:rPr lang="tr-TR" altLang="tr-TR" dirty="0">
                <a:solidFill>
                  <a:schemeClr val="tx1"/>
                </a:solidFill>
              </a:rPr>
              <a:t>Öğrenciler, öğrenimleri süresince güz ve bahar dönemleri başında, akademik takvimde belirtilen süre içerisinde kayıt yenilemek zorundadırlar. </a:t>
            </a:r>
          </a:p>
          <a:p>
            <a:pPr marL="0" indent="0">
              <a:lnSpc>
                <a:spcPct val="90000"/>
              </a:lnSpc>
              <a:buNone/>
            </a:pPr>
            <a:r>
              <a:rPr lang="tr-TR" altLang="tr-TR" b="1" dirty="0">
                <a:solidFill>
                  <a:schemeClr val="tx1"/>
                </a:solidFill>
              </a:rPr>
              <a:t>Kayıt yenileme işlemi</a:t>
            </a:r>
            <a:r>
              <a:rPr lang="tr-TR" altLang="tr-TR" b="1" dirty="0" smtClean="0">
                <a:solidFill>
                  <a:schemeClr val="tx1"/>
                </a:solidFill>
              </a:rPr>
              <a:t>:</a:t>
            </a:r>
          </a:p>
          <a:p>
            <a:pPr lvl="1">
              <a:lnSpc>
                <a:spcPct val="90000"/>
              </a:lnSpc>
              <a:buFont typeface="Wingdings" panose="05000000000000000000" pitchFamily="2" charset="2"/>
              <a:buChar char="Ø"/>
            </a:pPr>
            <a:r>
              <a:rPr lang="tr-TR" altLang="tr-TR" sz="2400" dirty="0" smtClean="0">
                <a:solidFill>
                  <a:schemeClr val="tx1"/>
                </a:solidFill>
              </a:rPr>
              <a:t>Öğrenci </a:t>
            </a:r>
            <a:r>
              <a:rPr lang="tr-TR" altLang="tr-TR" sz="2400" dirty="0">
                <a:solidFill>
                  <a:schemeClr val="tx1"/>
                </a:solidFill>
              </a:rPr>
              <a:t>katkı payı/öğrenim ücretinin </a:t>
            </a:r>
            <a:r>
              <a:rPr lang="tr-TR" altLang="tr-TR" sz="2400" dirty="0" smtClean="0">
                <a:solidFill>
                  <a:schemeClr val="tx1"/>
                </a:solidFill>
              </a:rPr>
              <a:t>ödenmesi (</a:t>
            </a:r>
            <a:r>
              <a:rPr lang="tr-TR" altLang="tr-TR" sz="2400" b="1" u="sng" dirty="0" smtClean="0">
                <a:solidFill>
                  <a:schemeClr val="tx1"/>
                </a:solidFill>
              </a:rPr>
              <a:t>sadece 2. öğretim öğrencileri</a:t>
            </a:r>
            <a:r>
              <a:rPr lang="tr-TR" altLang="tr-TR" sz="2400" dirty="0" smtClean="0">
                <a:solidFill>
                  <a:schemeClr val="tx1"/>
                </a:solidFill>
              </a:rPr>
              <a:t>)</a:t>
            </a:r>
            <a:endParaRPr lang="tr-TR" altLang="tr-TR" sz="2400" dirty="0">
              <a:solidFill>
                <a:schemeClr val="tx1"/>
              </a:solidFill>
            </a:endParaRPr>
          </a:p>
          <a:p>
            <a:pPr lvl="1">
              <a:lnSpc>
                <a:spcPct val="90000"/>
              </a:lnSpc>
              <a:buFont typeface="Wingdings" panose="05000000000000000000" pitchFamily="2" charset="2"/>
              <a:buChar char="Ø"/>
            </a:pPr>
            <a:r>
              <a:rPr lang="tr-TR" altLang="tr-TR" sz="2400" dirty="0">
                <a:solidFill>
                  <a:schemeClr val="tx1"/>
                </a:solidFill>
              </a:rPr>
              <a:t>D</a:t>
            </a:r>
            <a:r>
              <a:rPr lang="tr-TR" altLang="tr-TR" sz="2400" dirty="0" smtClean="0">
                <a:solidFill>
                  <a:schemeClr val="tx1"/>
                </a:solidFill>
              </a:rPr>
              <a:t>ers </a:t>
            </a:r>
            <a:r>
              <a:rPr lang="tr-TR" altLang="tr-TR" sz="2400" dirty="0">
                <a:solidFill>
                  <a:schemeClr val="tx1"/>
                </a:solidFill>
              </a:rPr>
              <a:t>kaydı </a:t>
            </a:r>
            <a:r>
              <a:rPr lang="tr-TR" altLang="tr-TR" sz="2400" dirty="0" smtClean="0">
                <a:solidFill>
                  <a:schemeClr val="tx1"/>
                </a:solidFill>
              </a:rPr>
              <a:t>(ilk kayıtta otomatik yüklenen </a:t>
            </a:r>
            <a:r>
              <a:rPr lang="tr-TR" altLang="tr-TR" sz="2400" dirty="0">
                <a:solidFill>
                  <a:schemeClr val="tx1"/>
                </a:solidFill>
              </a:rPr>
              <a:t>dersleri </a:t>
            </a:r>
            <a:r>
              <a:rPr lang="tr-TR" altLang="tr-TR" sz="2400" dirty="0" smtClean="0">
                <a:solidFill>
                  <a:schemeClr val="tx1"/>
                </a:solidFill>
              </a:rPr>
              <a:t>bahar dönemi </a:t>
            </a:r>
            <a:r>
              <a:rPr lang="tr-TR" altLang="tr-TR" sz="2400" dirty="0">
                <a:solidFill>
                  <a:schemeClr val="tx1"/>
                </a:solidFill>
              </a:rPr>
              <a:t>akademik </a:t>
            </a:r>
            <a:r>
              <a:rPr lang="tr-TR" altLang="tr-TR" sz="2400" dirty="0" smtClean="0">
                <a:solidFill>
                  <a:schemeClr val="tx1"/>
                </a:solidFill>
              </a:rPr>
              <a:t>takvimdeki tarihlerde kendiniz ekleyeceksiniz.)</a:t>
            </a:r>
            <a:endParaRPr lang="tr-TR" altLang="tr-TR" sz="2400" dirty="0">
              <a:solidFill>
                <a:schemeClr val="tx1"/>
              </a:solidFill>
            </a:endParaRPr>
          </a:p>
          <a:p>
            <a:pPr lvl="1">
              <a:lnSpc>
                <a:spcPct val="90000"/>
              </a:lnSpc>
              <a:buFont typeface="Wingdings" panose="05000000000000000000" pitchFamily="2" charset="2"/>
              <a:buChar char="Ø"/>
            </a:pPr>
            <a:r>
              <a:rPr lang="tr-TR" altLang="tr-TR" sz="2400" dirty="0">
                <a:solidFill>
                  <a:schemeClr val="tx1"/>
                </a:solidFill>
              </a:rPr>
              <a:t>E</a:t>
            </a:r>
            <a:r>
              <a:rPr lang="tr-TR" altLang="tr-TR" sz="2400" dirty="0" smtClean="0">
                <a:solidFill>
                  <a:schemeClr val="tx1"/>
                </a:solidFill>
              </a:rPr>
              <a:t>kle-sil-onayla </a:t>
            </a:r>
            <a:r>
              <a:rPr lang="tr-TR" altLang="tr-TR" sz="2400" dirty="0">
                <a:solidFill>
                  <a:schemeClr val="tx1"/>
                </a:solidFill>
              </a:rPr>
              <a:t>işlemlerinden oluşur. </a:t>
            </a:r>
          </a:p>
          <a:p>
            <a:pPr marL="0" indent="0">
              <a:buNone/>
            </a:pPr>
            <a:endParaRPr lang="tr-TR" dirty="0"/>
          </a:p>
        </p:txBody>
      </p:sp>
      <p:sp>
        <p:nvSpPr>
          <p:cNvPr id="3" name="Başlık 2"/>
          <p:cNvSpPr>
            <a:spLocks noGrp="1"/>
          </p:cNvSpPr>
          <p:nvPr>
            <p:ph type="title"/>
          </p:nvPr>
        </p:nvSpPr>
        <p:spPr/>
        <p:txBody>
          <a:bodyPr/>
          <a:lstStyle/>
          <a:p>
            <a:r>
              <a:rPr lang="tr-TR" altLang="tr-TR" sz="4000" dirty="0" smtClean="0"/>
              <a:t>KAYIT YENİLEME</a:t>
            </a:r>
            <a:endParaRPr lang="tr-TR" sz="4000" dirty="0"/>
          </a:p>
        </p:txBody>
      </p:sp>
    </p:spTree>
    <p:extLst>
      <p:ext uri="{BB962C8B-B14F-4D97-AF65-F5344CB8AC3E}">
        <p14:creationId xmlns:p14="http://schemas.microsoft.com/office/powerpoint/2010/main" val="35769527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r>
              <a:rPr lang="tr-TR" altLang="tr-TR" dirty="0"/>
              <a:t>Öğrenci, öğrenim ücretini iki taksit halinde </a:t>
            </a:r>
            <a:r>
              <a:rPr lang="tr-TR" altLang="tr-TR" dirty="0" smtClean="0"/>
              <a:t>güz ve bahar dönemlerinden önce belirtilen süre içerisinde öder. </a:t>
            </a:r>
          </a:p>
          <a:p>
            <a:pPr marL="0" indent="0">
              <a:buNone/>
            </a:pPr>
            <a:endParaRPr lang="tr-TR" altLang="tr-TR" dirty="0"/>
          </a:p>
          <a:p>
            <a:pPr marL="0" indent="0">
              <a:buNone/>
            </a:pPr>
            <a:r>
              <a:rPr lang="tr-TR" altLang="tr-TR" dirty="0"/>
              <a:t>Harcı zamanında ödemeyen  öğrenciler kayıt </a:t>
            </a:r>
            <a:r>
              <a:rPr lang="tr-TR" altLang="tr-TR" dirty="0" smtClean="0"/>
              <a:t>yaptıramaz</a:t>
            </a:r>
            <a:r>
              <a:rPr lang="tr-TR" altLang="tr-TR" dirty="0"/>
              <a:t> </a:t>
            </a:r>
            <a:r>
              <a:rPr lang="tr-TR" altLang="tr-TR" dirty="0" smtClean="0"/>
              <a:t>.</a:t>
            </a:r>
          </a:p>
          <a:p>
            <a:pPr marL="0" indent="0">
              <a:buNone/>
            </a:pPr>
            <a:endParaRPr lang="tr-TR" altLang="tr-TR" dirty="0" smtClean="0"/>
          </a:p>
          <a:p>
            <a:pPr marL="0" indent="0">
              <a:buNone/>
            </a:pPr>
            <a:r>
              <a:rPr lang="tr-TR" altLang="tr-TR" dirty="0" smtClean="0"/>
              <a:t>Bahar Dönemi: 26 Ocak-2 Şubat 2018</a:t>
            </a:r>
            <a:endParaRPr lang="tr-TR" altLang="tr-TR" dirty="0"/>
          </a:p>
        </p:txBody>
      </p:sp>
      <p:sp>
        <p:nvSpPr>
          <p:cNvPr id="3" name="Başlık 2"/>
          <p:cNvSpPr>
            <a:spLocks noGrp="1"/>
          </p:cNvSpPr>
          <p:nvPr>
            <p:ph type="title"/>
          </p:nvPr>
        </p:nvSpPr>
        <p:spPr/>
        <p:txBody>
          <a:bodyPr/>
          <a:lstStyle/>
          <a:p>
            <a:r>
              <a:rPr lang="tr-TR" altLang="tr-TR" sz="4000" dirty="0" smtClean="0"/>
              <a:t>ÖĞRENİM KATKI ÜCRETİ</a:t>
            </a:r>
            <a:endParaRPr lang="tr-TR" sz="4000" dirty="0"/>
          </a:p>
        </p:txBody>
      </p:sp>
    </p:spTree>
    <p:extLst>
      <p:ext uri="{BB962C8B-B14F-4D97-AF65-F5344CB8AC3E}">
        <p14:creationId xmlns:p14="http://schemas.microsoft.com/office/powerpoint/2010/main" val="33399609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2248347"/>
            <a:ext cx="7745505" cy="3340893"/>
          </a:xfrm>
        </p:spPr>
        <p:txBody>
          <a:bodyPr>
            <a:normAutofit lnSpcReduction="10000"/>
          </a:bodyPr>
          <a:lstStyle/>
          <a:p>
            <a:pPr marL="0" indent="0">
              <a:buNone/>
            </a:pPr>
            <a:r>
              <a:rPr lang="de-DE" altLang="tr-TR" dirty="0" err="1" smtClean="0">
                <a:solidFill>
                  <a:schemeClr val="tx1"/>
                </a:solidFill>
              </a:rPr>
              <a:t>Öğrenci</a:t>
            </a:r>
            <a:r>
              <a:rPr lang="tr-TR" altLang="tr-TR" dirty="0" err="1" smtClean="0">
                <a:solidFill>
                  <a:schemeClr val="tx1"/>
                </a:solidFill>
              </a:rPr>
              <a:t>ler</a:t>
            </a:r>
            <a:r>
              <a:rPr lang="de-DE" altLang="tr-TR" dirty="0" smtClean="0">
                <a:solidFill>
                  <a:schemeClr val="tx1"/>
                </a:solidFill>
              </a:rPr>
              <a:t> </a:t>
            </a:r>
            <a:r>
              <a:rPr lang="de-DE" altLang="tr-TR" dirty="0" err="1">
                <a:solidFill>
                  <a:schemeClr val="tx1"/>
                </a:solidFill>
              </a:rPr>
              <a:t>yarıyıl</a:t>
            </a:r>
            <a:r>
              <a:rPr lang="de-DE" altLang="tr-TR" dirty="0">
                <a:solidFill>
                  <a:schemeClr val="tx1"/>
                </a:solidFill>
              </a:rPr>
              <a:t> </a:t>
            </a:r>
            <a:r>
              <a:rPr lang="de-DE" altLang="tr-TR" dirty="0" err="1" smtClean="0">
                <a:solidFill>
                  <a:schemeClr val="tx1"/>
                </a:solidFill>
              </a:rPr>
              <a:t>başında</a:t>
            </a:r>
            <a:r>
              <a:rPr lang="de-DE" altLang="tr-TR" dirty="0" smtClean="0">
                <a:solidFill>
                  <a:schemeClr val="tx1"/>
                </a:solidFill>
              </a:rPr>
              <a:t> </a:t>
            </a:r>
            <a:r>
              <a:rPr lang="de-DE" altLang="tr-TR" dirty="0" err="1">
                <a:solidFill>
                  <a:schemeClr val="tx1"/>
                </a:solidFill>
              </a:rPr>
              <a:t>programına</a:t>
            </a:r>
            <a:r>
              <a:rPr lang="de-DE" altLang="tr-TR" dirty="0">
                <a:solidFill>
                  <a:schemeClr val="tx1"/>
                </a:solidFill>
              </a:rPr>
              <a:t> </a:t>
            </a:r>
            <a:r>
              <a:rPr lang="de-DE" altLang="tr-TR" dirty="0" err="1" smtClean="0">
                <a:solidFill>
                  <a:schemeClr val="tx1"/>
                </a:solidFill>
              </a:rPr>
              <a:t>başarısızlığı</a:t>
            </a:r>
            <a:r>
              <a:rPr lang="de-DE" altLang="tr-TR" dirty="0" smtClean="0">
                <a:solidFill>
                  <a:schemeClr val="tx1"/>
                </a:solidFill>
              </a:rPr>
              <a:t> </a:t>
            </a:r>
            <a:r>
              <a:rPr lang="de-DE" altLang="tr-TR" dirty="0" err="1">
                <a:solidFill>
                  <a:schemeClr val="tx1"/>
                </a:solidFill>
              </a:rPr>
              <a:t>nedeniyle</a:t>
            </a:r>
            <a:r>
              <a:rPr lang="de-DE" altLang="tr-TR" dirty="0">
                <a:solidFill>
                  <a:schemeClr val="tx1"/>
                </a:solidFill>
              </a:rPr>
              <a:t> </a:t>
            </a:r>
            <a:r>
              <a:rPr lang="de-DE" altLang="tr-TR" dirty="0" err="1">
                <a:solidFill>
                  <a:schemeClr val="tx1"/>
                </a:solidFill>
              </a:rPr>
              <a:t>tekrarlamak</a:t>
            </a:r>
            <a:r>
              <a:rPr lang="de-DE" altLang="tr-TR" dirty="0">
                <a:solidFill>
                  <a:schemeClr val="tx1"/>
                </a:solidFill>
              </a:rPr>
              <a:t> </a:t>
            </a:r>
            <a:r>
              <a:rPr lang="de-DE" altLang="tr-TR" dirty="0" err="1">
                <a:solidFill>
                  <a:schemeClr val="tx1"/>
                </a:solidFill>
              </a:rPr>
              <a:t>ve</a:t>
            </a:r>
            <a:r>
              <a:rPr lang="de-DE" altLang="tr-TR" dirty="0">
                <a:solidFill>
                  <a:schemeClr val="tx1"/>
                </a:solidFill>
              </a:rPr>
              <a:t> </a:t>
            </a:r>
            <a:r>
              <a:rPr lang="tr-TR" altLang="tr-TR" dirty="0" smtClean="0">
                <a:solidFill>
                  <a:schemeClr val="tx1"/>
                </a:solidFill>
              </a:rPr>
              <a:t>almak</a:t>
            </a:r>
            <a:r>
              <a:rPr lang="de-DE" altLang="tr-TR" dirty="0" smtClean="0">
                <a:solidFill>
                  <a:schemeClr val="tx1"/>
                </a:solidFill>
              </a:rPr>
              <a:t> </a:t>
            </a:r>
            <a:r>
              <a:rPr lang="de-DE" altLang="tr-TR" dirty="0" err="1">
                <a:solidFill>
                  <a:schemeClr val="tx1"/>
                </a:solidFill>
              </a:rPr>
              <a:t>zorunda</a:t>
            </a:r>
            <a:r>
              <a:rPr lang="de-DE" altLang="tr-TR" dirty="0">
                <a:solidFill>
                  <a:schemeClr val="tx1"/>
                </a:solidFill>
              </a:rPr>
              <a:t> </a:t>
            </a:r>
            <a:r>
              <a:rPr lang="de-DE" altLang="tr-TR" dirty="0" err="1">
                <a:solidFill>
                  <a:schemeClr val="tx1"/>
                </a:solidFill>
              </a:rPr>
              <a:t>olduğu</a:t>
            </a:r>
            <a:r>
              <a:rPr lang="de-DE" altLang="tr-TR" dirty="0">
                <a:solidFill>
                  <a:schemeClr val="tx1"/>
                </a:solidFill>
              </a:rPr>
              <a:t> </a:t>
            </a:r>
            <a:r>
              <a:rPr lang="de-DE" altLang="tr-TR" dirty="0" err="1">
                <a:solidFill>
                  <a:schemeClr val="tx1"/>
                </a:solidFill>
              </a:rPr>
              <a:t>dersleri</a:t>
            </a:r>
            <a:r>
              <a:rPr lang="de-DE" altLang="tr-TR" dirty="0">
                <a:solidFill>
                  <a:schemeClr val="tx1"/>
                </a:solidFill>
              </a:rPr>
              <a:t> </a:t>
            </a:r>
            <a:r>
              <a:rPr lang="tr-TR" altLang="tr-TR" dirty="0" smtClean="0">
                <a:solidFill>
                  <a:schemeClr val="tx1"/>
                </a:solidFill>
              </a:rPr>
              <a:t>eklemek</a:t>
            </a:r>
            <a:r>
              <a:rPr lang="de-DE" altLang="tr-TR" dirty="0" smtClean="0">
                <a:solidFill>
                  <a:schemeClr val="tx1"/>
                </a:solidFill>
              </a:rPr>
              <a:t> </a:t>
            </a:r>
            <a:r>
              <a:rPr lang="de-DE" altLang="tr-TR" dirty="0" err="1" smtClean="0">
                <a:solidFill>
                  <a:schemeClr val="tx1"/>
                </a:solidFill>
              </a:rPr>
              <a:t>zorundadı</a:t>
            </a:r>
            <a:r>
              <a:rPr lang="tr-TR" altLang="tr-TR" dirty="0" smtClean="0">
                <a:solidFill>
                  <a:schemeClr val="tx1"/>
                </a:solidFill>
              </a:rPr>
              <a:t>r</a:t>
            </a:r>
            <a:r>
              <a:rPr lang="de-DE" altLang="tr-TR" dirty="0" smtClean="0">
                <a:solidFill>
                  <a:schemeClr val="tx1"/>
                </a:solidFill>
              </a:rPr>
              <a:t>.</a:t>
            </a:r>
            <a:r>
              <a:rPr lang="tr-TR" altLang="tr-TR" dirty="0" smtClean="0">
                <a:solidFill>
                  <a:schemeClr val="tx1"/>
                </a:solidFill>
              </a:rPr>
              <a:t> Bu işlem PAÜ </a:t>
            </a:r>
            <a:r>
              <a:rPr lang="tr-TR" altLang="tr-TR" dirty="0" err="1" smtClean="0">
                <a:solidFill>
                  <a:schemeClr val="tx1"/>
                </a:solidFill>
              </a:rPr>
              <a:t>Pusula’daki</a:t>
            </a:r>
            <a:r>
              <a:rPr lang="tr-TR" altLang="tr-TR" dirty="0" smtClean="0">
                <a:solidFill>
                  <a:schemeClr val="tx1"/>
                </a:solidFill>
              </a:rPr>
              <a:t> Öğrenci </a:t>
            </a:r>
            <a:r>
              <a:rPr lang="tr-TR" altLang="tr-TR" dirty="0">
                <a:solidFill>
                  <a:schemeClr val="tx1"/>
                </a:solidFill>
              </a:rPr>
              <a:t>B</a:t>
            </a:r>
            <a:r>
              <a:rPr lang="tr-TR" altLang="tr-TR" dirty="0" smtClean="0">
                <a:solidFill>
                  <a:schemeClr val="tx1"/>
                </a:solidFill>
              </a:rPr>
              <a:t>ilgi Sistemi’nden yapılır ve dersler seçildikten sonra danışman tarafından onaylanması gerekir.</a:t>
            </a:r>
          </a:p>
          <a:p>
            <a:pPr marL="0" indent="0">
              <a:buNone/>
            </a:pPr>
            <a:endParaRPr lang="tr-TR" dirty="0" smtClean="0">
              <a:solidFill>
                <a:schemeClr val="tx1"/>
              </a:solidFill>
            </a:endParaRPr>
          </a:p>
          <a:p>
            <a:pPr marL="0" indent="0">
              <a:buNone/>
            </a:pPr>
            <a:r>
              <a:rPr lang="tr-TR" dirty="0" smtClean="0">
                <a:solidFill>
                  <a:schemeClr val="tx1"/>
                </a:solidFill>
              </a:rPr>
              <a:t>Zamanında ders kaydı yapamadığınız da ekle-sil döneminde dilekçe ile yapabilirsiniz.</a:t>
            </a:r>
            <a:endParaRPr lang="tr-TR" dirty="0">
              <a:solidFill>
                <a:schemeClr val="tx1"/>
              </a:solidFill>
            </a:endParaRPr>
          </a:p>
          <a:p>
            <a:pPr marL="0" indent="0">
              <a:buNone/>
            </a:pPr>
            <a:endParaRPr lang="tr-TR" dirty="0">
              <a:solidFill>
                <a:schemeClr val="tx1"/>
              </a:solidFill>
            </a:endParaRPr>
          </a:p>
        </p:txBody>
      </p:sp>
      <p:sp>
        <p:nvSpPr>
          <p:cNvPr id="3" name="Başlık 2"/>
          <p:cNvSpPr>
            <a:spLocks noGrp="1"/>
          </p:cNvSpPr>
          <p:nvPr>
            <p:ph type="title"/>
          </p:nvPr>
        </p:nvSpPr>
        <p:spPr/>
        <p:txBody>
          <a:bodyPr/>
          <a:lstStyle/>
          <a:p>
            <a:r>
              <a:rPr lang="tr-TR" altLang="tr-TR" sz="4000" dirty="0" smtClean="0"/>
              <a:t>DERS KAYDI </a:t>
            </a:r>
            <a:endParaRPr lang="tr-TR" sz="4000" dirty="0"/>
          </a:p>
        </p:txBody>
      </p:sp>
    </p:spTree>
    <p:extLst>
      <p:ext uri="{BB962C8B-B14F-4D97-AF65-F5344CB8AC3E}">
        <p14:creationId xmlns:p14="http://schemas.microsoft.com/office/powerpoint/2010/main" val="1266012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1988840"/>
            <a:ext cx="7745505" cy="4608511"/>
          </a:xfrm>
        </p:spPr>
        <p:txBody>
          <a:bodyPr>
            <a:normAutofit lnSpcReduction="10000"/>
          </a:bodyPr>
          <a:lstStyle/>
          <a:p>
            <a:pPr>
              <a:lnSpc>
                <a:spcPct val="80000"/>
              </a:lnSpc>
            </a:pPr>
            <a:r>
              <a:rPr lang="tr-TR" altLang="tr-TR" dirty="0"/>
              <a:t>Ö</a:t>
            </a:r>
            <a:r>
              <a:rPr lang="tr-TR" altLang="tr-TR" dirty="0" smtClean="0"/>
              <a:t>nceki </a:t>
            </a:r>
            <a:r>
              <a:rPr lang="tr-TR" altLang="tr-TR" dirty="0"/>
              <a:t>yarıyıllara ait derslerden alıp da başarısız olduğu </a:t>
            </a:r>
            <a:r>
              <a:rPr lang="tr-TR" altLang="tr-TR" dirty="0" smtClean="0"/>
              <a:t>dersler,</a:t>
            </a:r>
            <a:endParaRPr lang="tr-TR" altLang="tr-TR" dirty="0"/>
          </a:p>
          <a:p>
            <a:pPr>
              <a:lnSpc>
                <a:spcPct val="80000"/>
              </a:lnSpc>
            </a:pPr>
            <a:r>
              <a:rPr lang="tr-TR" altLang="tr-TR" dirty="0"/>
              <a:t>Ö</a:t>
            </a:r>
            <a:r>
              <a:rPr lang="tr-TR" altLang="tr-TR" dirty="0" smtClean="0"/>
              <a:t>nceki </a:t>
            </a:r>
            <a:r>
              <a:rPr lang="tr-TR" altLang="tr-TR" dirty="0"/>
              <a:t>yarıyıllara ait daha önce almadığı dersler</a:t>
            </a:r>
          </a:p>
          <a:p>
            <a:pPr>
              <a:lnSpc>
                <a:spcPct val="80000"/>
              </a:lnSpc>
            </a:pPr>
            <a:r>
              <a:rPr lang="tr-TR" altLang="tr-TR" dirty="0"/>
              <a:t>B</a:t>
            </a:r>
            <a:r>
              <a:rPr lang="tr-TR" altLang="tr-TR" dirty="0" smtClean="0"/>
              <a:t>ulunduğu </a:t>
            </a:r>
            <a:r>
              <a:rPr lang="tr-TR" altLang="tr-TR" dirty="0"/>
              <a:t>yarıyıla ait derslerden alıp da başarısız olduğu </a:t>
            </a:r>
            <a:r>
              <a:rPr lang="tr-TR" altLang="tr-TR" dirty="0" smtClean="0"/>
              <a:t>dersler,</a:t>
            </a:r>
            <a:endParaRPr lang="tr-TR" altLang="tr-TR" dirty="0"/>
          </a:p>
          <a:p>
            <a:pPr>
              <a:lnSpc>
                <a:spcPct val="80000"/>
              </a:lnSpc>
            </a:pPr>
            <a:r>
              <a:rPr lang="tr-TR" altLang="tr-TR" dirty="0"/>
              <a:t>B</a:t>
            </a:r>
            <a:r>
              <a:rPr lang="tr-TR" altLang="tr-TR" dirty="0" smtClean="0"/>
              <a:t>ulunduğu </a:t>
            </a:r>
            <a:r>
              <a:rPr lang="tr-TR" altLang="tr-TR" dirty="0"/>
              <a:t>yarıyıla ait daha önce almadığı dersler</a:t>
            </a:r>
          </a:p>
          <a:p>
            <a:pPr>
              <a:lnSpc>
                <a:spcPct val="80000"/>
              </a:lnSpc>
            </a:pPr>
            <a:r>
              <a:rPr lang="tr-TR" altLang="tr-TR" dirty="0"/>
              <a:t>B</a:t>
            </a:r>
            <a:r>
              <a:rPr lang="tr-TR" altLang="tr-TR" dirty="0" smtClean="0"/>
              <a:t>ulunduğu </a:t>
            </a:r>
            <a:r>
              <a:rPr lang="tr-TR" altLang="tr-TR" dirty="0"/>
              <a:t>yarıyılın bir üst yarıyılına ait alıp başarısız olduğu </a:t>
            </a:r>
            <a:r>
              <a:rPr lang="tr-TR" altLang="tr-TR" dirty="0" smtClean="0"/>
              <a:t>dersler,</a:t>
            </a:r>
            <a:endParaRPr lang="tr-TR" altLang="tr-TR" dirty="0"/>
          </a:p>
          <a:p>
            <a:pPr>
              <a:lnSpc>
                <a:spcPct val="80000"/>
              </a:lnSpc>
            </a:pPr>
            <a:r>
              <a:rPr lang="tr-TR" altLang="tr-TR" dirty="0"/>
              <a:t>B</a:t>
            </a:r>
            <a:r>
              <a:rPr lang="tr-TR" altLang="tr-TR" dirty="0" smtClean="0"/>
              <a:t>ulunduğu yarıyılın </a:t>
            </a:r>
            <a:r>
              <a:rPr lang="tr-TR" altLang="tr-TR" dirty="0"/>
              <a:t>bir üst yarıyılına ait daha önce almadığı </a:t>
            </a:r>
            <a:r>
              <a:rPr lang="tr-TR" altLang="tr-TR" dirty="0" smtClean="0"/>
              <a:t>dersler,</a:t>
            </a:r>
          </a:p>
          <a:p>
            <a:pPr>
              <a:lnSpc>
                <a:spcPct val="80000"/>
              </a:lnSpc>
            </a:pPr>
            <a:r>
              <a:rPr lang="tr-TR" altLang="tr-TR" dirty="0" smtClean="0"/>
              <a:t>Güz ve bahar yarıyıllarında en az 20 kredilik ders almak zorunludur.</a:t>
            </a:r>
          </a:p>
          <a:p>
            <a:pPr>
              <a:lnSpc>
                <a:spcPct val="80000"/>
              </a:lnSpc>
            </a:pPr>
            <a:r>
              <a:rPr lang="tr-TR" altLang="tr-TR" dirty="0" smtClean="0"/>
              <a:t>Önkoşullu </a:t>
            </a:r>
            <a:r>
              <a:rPr lang="tr-TR" altLang="tr-TR" dirty="0"/>
              <a:t>bir dersi seçebilmesi için, o derse önkoşul olan ders/dersleri daha önce almış ve en az koşullu geçer not almış olması </a:t>
            </a:r>
            <a:r>
              <a:rPr lang="tr-TR" altLang="tr-TR" dirty="0" smtClean="0"/>
              <a:t>gerekir.</a:t>
            </a:r>
            <a:endParaRPr lang="tr-TR" altLang="tr-TR" dirty="0"/>
          </a:p>
        </p:txBody>
      </p:sp>
      <p:sp>
        <p:nvSpPr>
          <p:cNvPr id="3" name="Başlık 2"/>
          <p:cNvSpPr>
            <a:spLocks noGrp="1"/>
          </p:cNvSpPr>
          <p:nvPr>
            <p:ph type="title"/>
          </p:nvPr>
        </p:nvSpPr>
        <p:spPr>
          <a:xfrm>
            <a:off x="1187624" y="570156"/>
            <a:ext cx="6840760" cy="1054250"/>
          </a:xfrm>
        </p:spPr>
        <p:txBody>
          <a:bodyPr/>
          <a:lstStyle/>
          <a:p>
            <a:r>
              <a:rPr lang="tr-TR" altLang="tr-TR" sz="3600" dirty="0"/>
              <a:t>Ders seçiminde aşağıdaki </a:t>
            </a:r>
            <a:r>
              <a:rPr lang="tr-TR" altLang="tr-TR" sz="3600" dirty="0" smtClean="0"/>
              <a:t>sıra </a:t>
            </a:r>
            <a:r>
              <a:rPr lang="tr-TR" altLang="tr-TR" sz="3600" dirty="0"/>
              <a:t>dikkate  </a:t>
            </a:r>
            <a:r>
              <a:rPr lang="tr-TR" altLang="tr-TR" sz="3600" dirty="0" smtClean="0"/>
              <a:t>alınır:</a:t>
            </a:r>
            <a:endParaRPr lang="tr-TR" sz="3600" dirty="0"/>
          </a:p>
        </p:txBody>
      </p:sp>
    </p:spTree>
    <p:extLst>
      <p:ext uri="{BB962C8B-B14F-4D97-AF65-F5344CB8AC3E}">
        <p14:creationId xmlns:p14="http://schemas.microsoft.com/office/powerpoint/2010/main" val="15205218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2132857"/>
            <a:ext cx="7745505" cy="3993306"/>
          </a:xfrm>
        </p:spPr>
        <p:txBody>
          <a:bodyPr>
            <a:normAutofit/>
          </a:bodyPr>
          <a:lstStyle/>
          <a:p>
            <a:r>
              <a:rPr lang="tr-TR" sz="2800" dirty="0" smtClean="0"/>
              <a:t>Açılış konuşması...</a:t>
            </a:r>
            <a:endParaRPr lang="tr-TR" sz="2800" dirty="0"/>
          </a:p>
        </p:txBody>
      </p:sp>
    </p:spTree>
    <p:extLst>
      <p:ext uri="{BB962C8B-B14F-4D97-AF65-F5344CB8AC3E}">
        <p14:creationId xmlns:p14="http://schemas.microsoft.com/office/powerpoint/2010/main" val="32163236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a:bodyPr>
          <a:lstStyle/>
          <a:p>
            <a:pPr marL="0" indent="0">
              <a:lnSpc>
                <a:spcPct val="80000"/>
              </a:lnSpc>
              <a:buNone/>
            </a:pPr>
            <a:r>
              <a:rPr lang="tr-TR" altLang="tr-TR" sz="2000" dirty="0">
                <a:solidFill>
                  <a:schemeClr val="tx1"/>
                </a:solidFill>
              </a:rPr>
              <a:t>Öğrencinin her dönem alabileceği azami kredi </a:t>
            </a:r>
            <a:r>
              <a:rPr lang="tr-TR" altLang="tr-TR" sz="2000" dirty="0" smtClean="0">
                <a:solidFill>
                  <a:schemeClr val="tx1"/>
                </a:solidFill>
              </a:rPr>
              <a:t>sayısı; eğer dönem içinde alması gereken kredi sayısı 30’un üstündeyse </a:t>
            </a:r>
            <a:endParaRPr lang="tr-TR" altLang="tr-TR" sz="2000" dirty="0">
              <a:solidFill>
                <a:schemeClr val="tx1"/>
              </a:solidFill>
            </a:endParaRPr>
          </a:p>
          <a:p>
            <a:pPr marL="0" indent="0">
              <a:lnSpc>
                <a:spcPct val="80000"/>
              </a:lnSpc>
              <a:buNone/>
            </a:pPr>
            <a:endParaRPr lang="tr-TR" altLang="tr-TR" sz="2000" dirty="0" smtClean="0">
              <a:solidFill>
                <a:schemeClr val="tx1"/>
              </a:solidFill>
            </a:endParaRPr>
          </a:p>
          <a:p>
            <a:pPr marL="0" indent="0">
              <a:lnSpc>
                <a:spcPct val="80000"/>
              </a:lnSpc>
              <a:buNone/>
            </a:pPr>
            <a:r>
              <a:rPr lang="tr-TR" altLang="tr-TR" sz="2000" dirty="0" smtClean="0">
                <a:solidFill>
                  <a:schemeClr val="tx1"/>
                </a:solidFill>
              </a:rPr>
              <a:t>Akademik ortalamasına göre;</a:t>
            </a:r>
            <a:endParaRPr lang="tr-TR" altLang="tr-TR" sz="2000" dirty="0">
              <a:solidFill>
                <a:schemeClr val="tx1"/>
              </a:solidFill>
            </a:endParaRPr>
          </a:p>
          <a:p>
            <a:pPr lvl="2">
              <a:lnSpc>
                <a:spcPct val="80000"/>
              </a:lnSpc>
              <a:buFont typeface="Wingdings" panose="05000000000000000000" pitchFamily="2" charset="2"/>
              <a:buChar char="Ø"/>
            </a:pPr>
            <a:r>
              <a:rPr lang="tr-TR" altLang="tr-TR" dirty="0">
                <a:solidFill>
                  <a:schemeClr val="tx1"/>
                </a:solidFill>
              </a:rPr>
              <a:t>2.00’ın altında olan öğrenciler için  en fazla </a:t>
            </a:r>
            <a:r>
              <a:rPr lang="tr-TR" altLang="tr-TR" dirty="0" smtClean="0">
                <a:solidFill>
                  <a:schemeClr val="tx1"/>
                </a:solidFill>
              </a:rPr>
              <a:t>30 </a:t>
            </a:r>
            <a:r>
              <a:rPr lang="tr-TR" altLang="tr-TR" dirty="0">
                <a:solidFill>
                  <a:schemeClr val="tx1"/>
                </a:solidFill>
              </a:rPr>
              <a:t>kredi, </a:t>
            </a:r>
          </a:p>
          <a:p>
            <a:pPr lvl="2">
              <a:lnSpc>
                <a:spcPct val="80000"/>
              </a:lnSpc>
              <a:buFont typeface="Wingdings" panose="05000000000000000000" pitchFamily="2" charset="2"/>
              <a:buChar char="Ø"/>
            </a:pPr>
            <a:r>
              <a:rPr lang="tr-TR" altLang="tr-TR" dirty="0">
                <a:solidFill>
                  <a:schemeClr val="tx1"/>
                </a:solidFill>
              </a:rPr>
              <a:t>2.00-2.49 arası olanlar için en fazla </a:t>
            </a:r>
            <a:r>
              <a:rPr lang="tr-TR" altLang="tr-TR" dirty="0" smtClean="0">
                <a:solidFill>
                  <a:schemeClr val="tx1"/>
                </a:solidFill>
              </a:rPr>
              <a:t>36 </a:t>
            </a:r>
            <a:r>
              <a:rPr lang="tr-TR" altLang="tr-TR" dirty="0">
                <a:solidFill>
                  <a:schemeClr val="tx1"/>
                </a:solidFill>
              </a:rPr>
              <a:t>kredi, </a:t>
            </a:r>
          </a:p>
          <a:p>
            <a:pPr lvl="2">
              <a:lnSpc>
                <a:spcPct val="80000"/>
              </a:lnSpc>
              <a:buFont typeface="Wingdings" panose="05000000000000000000" pitchFamily="2" charset="2"/>
              <a:buChar char="Ø"/>
            </a:pPr>
            <a:r>
              <a:rPr lang="tr-TR" altLang="tr-TR" dirty="0">
                <a:solidFill>
                  <a:schemeClr val="tx1"/>
                </a:solidFill>
              </a:rPr>
              <a:t>2.50’den fazla olanlar ise en fazla </a:t>
            </a:r>
            <a:r>
              <a:rPr lang="tr-TR" altLang="tr-TR" dirty="0" smtClean="0">
                <a:solidFill>
                  <a:schemeClr val="tx1"/>
                </a:solidFill>
              </a:rPr>
              <a:t>42 kredidir.</a:t>
            </a:r>
            <a:endParaRPr lang="tr-TR" altLang="tr-TR" dirty="0">
              <a:solidFill>
                <a:schemeClr val="tx1"/>
              </a:solidFill>
            </a:endParaRPr>
          </a:p>
          <a:p>
            <a:pPr lvl="2">
              <a:lnSpc>
                <a:spcPct val="80000"/>
              </a:lnSpc>
              <a:buFont typeface="Wingdings" panose="05000000000000000000" pitchFamily="2" charset="2"/>
              <a:buChar char="Ø"/>
            </a:pPr>
            <a:r>
              <a:rPr lang="tr-TR" altLang="tr-TR" dirty="0" smtClean="0">
                <a:solidFill>
                  <a:schemeClr val="tx1"/>
                </a:solidFill>
              </a:rPr>
              <a:t>Eğer öğrencinin dönem içinde alması gereken kredi sayısı 30’un altındaysa maksimum 30 kredi alabilir.</a:t>
            </a:r>
          </a:p>
          <a:p>
            <a:pPr marL="777240" lvl="2" indent="0">
              <a:lnSpc>
                <a:spcPct val="80000"/>
              </a:lnSpc>
              <a:buNone/>
            </a:pPr>
            <a:endParaRPr lang="tr-TR" altLang="tr-TR" dirty="0" smtClean="0">
              <a:solidFill>
                <a:schemeClr val="tx1"/>
              </a:solidFill>
            </a:endParaRPr>
          </a:p>
          <a:p>
            <a:pPr marL="777240" lvl="2" indent="0">
              <a:lnSpc>
                <a:spcPct val="80000"/>
              </a:lnSpc>
              <a:buNone/>
            </a:pPr>
            <a:r>
              <a:rPr lang="de-DE" altLang="tr-TR" dirty="0" err="1" smtClean="0">
                <a:solidFill>
                  <a:schemeClr val="tx1"/>
                </a:solidFill>
              </a:rPr>
              <a:t>Öğrenci</a:t>
            </a:r>
            <a:r>
              <a:rPr lang="de-DE" altLang="tr-TR" dirty="0">
                <a:solidFill>
                  <a:schemeClr val="tx1"/>
                </a:solidFill>
              </a:rPr>
              <a:t>, </a:t>
            </a:r>
            <a:r>
              <a:rPr lang="de-DE" altLang="tr-TR" dirty="0" err="1">
                <a:solidFill>
                  <a:schemeClr val="tx1"/>
                </a:solidFill>
              </a:rPr>
              <a:t>süresi</a:t>
            </a:r>
            <a:r>
              <a:rPr lang="de-DE" altLang="tr-TR" dirty="0">
                <a:solidFill>
                  <a:schemeClr val="tx1"/>
                </a:solidFill>
              </a:rPr>
              <a:t> </a:t>
            </a:r>
            <a:r>
              <a:rPr lang="de-DE" altLang="tr-TR" dirty="0" err="1">
                <a:solidFill>
                  <a:schemeClr val="tx1"/>
                </a:solidFill>
              </a:rPr>
              <a:t>içinde</a:t>
            </a:r>
            <a:r>
              <a:rPr lang="de-DE" altLang="tr-TR" dirty="0">
                <a:solidFill>
                  <a:schemeClr val="tx1"/>
                </a:solidFill>
              </a:rPr>
              <a:t> </a:t>
            </a:r>
            <a:r>
              <a:rPr lang="de-DE" altLang="tr-TR" dirty="0" err="1">
                <a:solidFill>
                  <a:schemeClr val="tx1"/>
                </a:solidFill>
              </a:rPr>
              <a:t>usulüne</a:t>
            </a:r>
            <a:r>
              <a:rPr lang="de-DE" altLang="tr-TR" dirty="0">
                <a:solidFill>
                  <a:schemeClr val="tx1"/>
                </a:solidFill>
              </a:rPr>
              <a:t> </a:t>
            </a:r>
            <a:r>
              <a:rPr lang="de-DE" altLang="tr-TR" dirty="0" err="1">
                <a:solidFill>
                  <a:schemeClr val="tx1"/>
                </a:solidFill>
              </a:rPr>
              <a:t>uygun</a:t>
            </a:r>
            <a:r>
              <a:rPr lang="de-DE" altLang="tr-TR" dirty="0">
                <a:solidFill>
                  <a:schemeClr val="tx1"/>
                </a:solidFill>
              </a:rPr>
              <a:t> </a:t>
            </a:r>
            <a:r>
              <a:rPr lang="de-DE" altLang="tr-TR" dirty="0" err="1">
                <a:solidFill>
                  <a:schemeClr val="tx1"/>
                </a:solidFill>
              </a:rPr>
              <a:t>olarak</a:t>
            </a:r>
            <a:r>
              <a:rPr lang="de-DE" altLang="tr-TR" dirty="0">
                <a:solidFill>
                  <a:schemeClr val="tx1"/>
                </a:solidFill>
              </a:rPr>
              <a:t> </a:t>
            </a:r>
            <a:r>
              <a:rPr lang="de-DE" altLang="tr-TR" dirty="0" err="1">
                <a:solidFill>
                  <a:schemeClr val="tx1"/>
                </a:solidFill>
              </a:rPr>
              <a:t>almadığı</a:t>
            </a:r>
            <a:r>
              <a:rPr lang="de-DE" altLang="tr-TR" dirty="0">
                <a:solidFill>
                  <a:schemeClr val="tx1"/>
                </a:solidFill>
              </a:rPr>
              <a:t> (</a:t>
            </a:r>
            <a:r>
              <a:rPr lang="de-DE" altLang="tr-TR" dirty="0" err="1">
                <a:solidFill>
                  <a:schemeClr val="tx1"/>
                </a:solidFill>
              </a:rPr>
              <a:t>kayıt</a:t>
            </a:r>
            <a:r>
              <a:rPr lang="de-DE" altLang="tr-TR" dirty="0">
                <a:solidFill>
                  <a:schemeClr val="tx1"/>
                </a:solidFill>
              </a:rPr>
              <a:t> </a:t>
            </a:r>
            <a:r>
              <a:rPr lang="de-DE" altLang="tr-TR" dirty="0" err="1">
                <a:solidFill>
                  <a:schemeClr val="tx1"/>
                </a:solidFill>
              </a:rPr>
              <a:t>yapmadığı</a:t>
            </a:r>
            <a:r>
              <a:rPr lang="de-DE" altLang="tr-TR" dirty="0">
                <a:solidFill>
                  <a:schemeClr val="tx1"/>
                </a:solidFill>
              </a:rPr>
              <a:t>) </a:t>
            </a:r>
            <a:r>
              <a:rPr lang="de-DE" altLang="tr-TR" dirty="0" err="1">
                <a:solidFill>
                  <a:schemeClr val="tx1"/>
                </a:solidFill>
              </a:rPr>
              <a:t>derslere</a:t>
            </a:r>
            <a:r>
              <a:rPr lang="de-DE" altLang="tr-TR" dirty="0">
                <a:solidFill>
                  <a:schemeClr val="tx1"/>
                </a:solidFill>
              </a:rPr>
              <a:t> </a:t>
            </a:r>
            <a:r>
              <a:rPr lang="de-DE" altLang="tr-TR" dirty="0" err="1">
                <a:solidFill>
                  <a:schemeClr val="tx1"/>
                </a:solidFill>
              </a:rPr>
              <a:t>devam</a:t>
            </a:r>
            <a:r>
              <a:rPr lang="de-DE" altLang="tr-TR" dirty="0">
                <a:solidFill>
                  <a:schemeClr val="tx1"/>
                </a:solidFill>
              </a:rPr>
              <a:t> </a:t>
            </a:r>
            <a:r>
              <a:rPr lang="de-DE" altLang="tr-TR" dirty="0" err="1">
                <a:solidFill>
                  <a:schemeClr val="tx1"/>
                </a:solidFill>
              </a:rPr>
              <a:t>edemez</a:t>
            </a:r>
            <a:r>
              <a:rPr lang="de-DE" altLang="tr-TR" dirty="0">
                <a:solidFill>
                  <a:schemeClr val="tx1"/>
                </a:solidFill>
              </a:rPr>
              <a:t> </a:t>
            </a:r>
            <a:r>
              <a:rPr lang="de-DE" altLang="tr-TR" dirty="0" err="1">
                <a:solidFill>
                  <a:schemeClr val="tx1"/>
                </a:solidFill>
              </a:rPr>
              <a:t>ve</a:t>
            </a:r>
            <a:r>
              <a:rPr lang="de-DE" altLang="tr-TR" dirty="0">
                <a:solidFill>
                  <a:schemeClr val="tx1"/>
                </a:solidFill>
              </a:rPr>
              <a:t> </a:t>
            </a:r>
            <a:r>
              <a:rPr lang="de-DE" altLang="tr-TR" dirty="0" err="1">
                <a:solidFill>
                  <a:schemeClr val="tx1"/>
                </a:solidFill>
              </a:rPr>
              <a:t>bu</a:t>
            </a:r>
            <a:r>
              <a:rPr lang="de-DE" altLang="tr-TR" dirty="0">
                <a:solidFill>
                  <a:schemeClr val="tx1"/>
                </a:solidFill>
              </a:rPr>
              <a:t> </a:t>
            </a:r>
            <a:r>
              <a:rPr lang="de-DE" altLang="tr-TR" dirty="0" err="1">
                <a:solidFill>
                  <a:schemeClr val="tx1"/>
                </a:solidFill>
              </a:rPr>
              <a:t>derslerin</a:t>
            </a:r>
            <a:r>
              <a:rPr lang="de-DE" altLang="tr-TR" dirty="0">
                <a:solidFill>
                  <a:schemeClr val="tx1"/>
                </a:solidFill>
              </a:rPr>
              <a:t> </a:t>
            </a:r>
            <a:r>
              <a:rPr lang="de-DE" altLang="tr-TR" dirty="0" err="1">
                <a:solidFill>
                  <a:schemeClr val="tx1"/>
                </a:solidFill>
              </a:rPr>
              <a:t>sınavına</a:t>
            </a:r>
            <a:r>
              <a:rPr lang="de-DE" altLang="tr-TR" dirty="0">
                <a:solidFill>
                  <a:schemeClr val="tx1"/>
                </a:solidFill>
              </a:rPr>
              <a:t> </a:t>
            </a:r>
            <a:r>
              <a:rPr lang="de-DE" altLang="tr-TR" dirty="0" err="1">
                <a:solidFill>
                  <a:schemeClr val="tx1"/>
                </a:solidFill>
              </a:rPr>
              <a:t>giremez</a:t>
            </a:r>
            <a:r>
              <a:rPr lang="de-DE" altLang="tr-TR" dirty="0">
                <a:solidFill>
                  <a:schemeClr val="tx1"/>
                </a:solidFill>
              </a:rPr>
              <a:t>, </a:t>
            </a:r>
            <a:r>
              <a:rPr lang="de-DE" altLang="tr-TR" dirty="0" err="1">
                <a:solidFill>
                  <a:schemeClr val="tx1"/>
                </a:solidFill>
              </a:rPr>
              <a:t>girse</a:t>
            </a:r>
            <a:r>
              <a:rPr lang="de-DE" altLang="tr-TR" dirty="0">
                <a:solidFill>
                  <a:schemeClr val="tx1"/>
                </a:solidFill>
              </a:rPr>
              <a:t> de </a:t>
            </a:r>
            <a:r>
              <a:rPr lang="de-DE" altLang="tr-TR" dirty="0" err="1">
                <a:solidFill>
                  <a:schemeClr val="tx1"/>
                </a:solidFill>
              </a:rPr>
              <a:t>notu</a:t>
            </a:r>
            <a:r>
              <a:rPr lang="de-DE" altLang="tr-TR" dirty="0">
                <a:solidFill>
                  <a:schemeClr val="tx1"/>
                </a:solidFill>
              </a:rPr>
              <a:t> </a:t>
            </a:r>
            <a:r>
              <a:rPr lang="de-DE" altLang="tr-TR" dirty="0" err="1">
                <a:solidFill>
                  <a:schemeClr val="tx1"/>
                </a:solidFill>
              </a:rPr>
              <a:t>iptal</a:t>
            </a:r>
            <a:r>
              <a:rPr lang="de-DE" altLang="tr-TR" dirty="0">
                <a:solidFill>
                  <a:schemeClr val="tx1"/>
                </a:solidFill>
              </a:rPr>
              <a:t> </a:t>
            </a:r>
            <a:r>
              <a:rPr lang="de-DE" altLang="tr-TR" dirty="0" err="1">
                <a:solidFill>
                  <a:schemeClr val="tx1"/>
                </a:solidFill>
              </a:rPr>
              <a:t>edilir</a:t>
            </a:r>
            <a:r>
              <a:rPr lang="de-DE" altLang="tr-TR" dirty="0">
                <a:solidFill>
                  <a:schemeClr val="tx1"/>
                </a:solidFill>
              </a:rPr>
              <a:t>.</a:t>
            </a:r>
            <a:r>
              <a:rPr lang="tr-TR" altLang="tr-TR" dirty="0" smtClean="0">
                <a:solidFill>
                  <a:schemeClr val="tx1"/>
                </a:solidFill>
              </a:rPr>
              <a:t> </a:t>
            </a:r>
            <a:endParaRPr lang="tr-TR" altLang="tr-TR" dirty="0">
              <a:solidFill>
                <a:schemeClr val="tx1"/>
              </a:solidFill>
            </a:endParaRPr>
          </a:p>
        </p:txBody>
      </p:sp>
      <p:sp>
        <p:nvSpPr>
          <p:cNvPr id="3" name="Başlık 2"/>
          <p:cNvSpPr>
            <a:spLocks noGrp="1"/>
          </p:cNvSpPr>
          <p:nvPr>
            <p:ph type="title"/>
          </p:nvPr>
        </p:nvSpPr>
        <p:spPr/>
        <p:txBody>
          <a:bodyPr/>
          <a:lstStyle/>
          <a:p>
            <a:r>
              <a:rPr lang="tr-TR" sz="4000" dirty="0" smtClean="0"/>
              <a:t>DERS SEÇİMİ</a:t>
            </a:r>
            <a:endParaRPr lang="tr-TR" sz="4000" dirty="0"/>
          </a:p>
        </p:txBody>
      </p:sp>
    </p:spTree>
    <p:extLst>
      <p:ext uri="{BB962C8B-B14F-4D97-AF65-F5344CB8AC3E}">
        <p14:creationId xmlns:p14="http://schemas.microsoft.com/office/powerpoint/2010/main" val="6591428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r>
              <a:rPr lang="de-DE" altLang="tr-TR" dirty="0" err="1"/>
              <a:t>Derslere</a:t>
            </a:r>
            <a:r>
              <a:rPr lang="de-DE" altLang="tr-TR" dirty="0"/>
              <a:t> </a:t>
            </a:r>
            <a:r>
              <a:rPr lang="de-DE" altLang="tr-TR" dirty="0" err="1"/>
              <a:t>ve</a:t>
            </a:r>
            <a:r>
              <a:rPr lang="de-DE" altLang="tr-TR" dirty="0"/>
              <a:t> </a:t>
            </a:r>
            <a:r>
              <a:rPr lang="de-DE" altLang="tr-TR" dirty="0" err="1"/>
              <a:t>uygulamalara</a:t>
            </a:r>
            <a:r>
              <a:rPr lang="de-DE" altLang="tr-TR" dirty="0"/>
              <a:t> </a:t>
            </a:r>
            <a:r>
              <a:rPr lang="de-DE" altLang="tr-TR" dirty="0" err="1"/>
              <a:t>devam</a:t>
            </a:r>
            <a:r>
              <a:rPr lang="de-DE" altLang="tr-TR" dirty="0"/>
              <a:t> </a:t>
            </a:r>
            <a:r>
              <a:rPr lang="de-DE" altLang="tr-TR" dirty="0" err="1"/>
              <a:t>zorunlu</a:t>
            </a:r>
            <a:r>
              <a:rPr lang="tr-TR" altLang="tr-TR" dirty="0" err="1"/>
              <a:t>luğu</a:t>
            </a:r>
            <a:r>
              <a:rPr lang="tr-TR" altLang="tr-TR" dirty="0"/>
              <a:t> dersin sorumlusu tarafından dönem başında belirlenir. </a:t>
            </a:r>
            <a:endParaRPr lang="tr-TR" altLang="tr-TR" dirty="0" smtClean="0"/>
          </a:p>
          <a:p>
            <a:pPr marL="0" indent="0">
              <a:buNone/>
            </a:pPr>
            <a:endParaRPr lang="tr-TR" altLang="tr-TR" dirty="0" smtClean="0"/>
          </a:p>
          <a:p>
            <a:pPr marL="0" indent="0">
              <a:buNone/>
            </a:pPr>
            <a:r>
              <a:rPr lang="de-DE" altLang="tr-TR" dirty="0" err="1">
                <a:solidFill>
                  <a:schemeClr val="tx1"/>
                </a:solidFill>
              </a:rPr>
              <a:t>Tekrarlanan</a:t>
            </a:r>
            <a:r>
              <a:rPr lang="de-DE" altLang="tr-TR" dirty="0">
                <a:solidFill>
                  <a:schemeClr val="tx1"/>
                </a:solidFill>
              </a:rPr>
              <a:t> </a:t>
            </a:r>
            <a:r>
              <a:rPr lang="de-DE" altLang="tr-TR" dirty="0" err="1">
                <a:solidFill>
                  <a:schemeClr val="tx1"/>
                </a:solidFill>
              </a:rPr>
              <a:t>derslerde</a:t>
            </a:r>
            <a:r>
              <a:rPr lang="de-DE" altLang="tr-TR" dirty="0">
                <a:solidFill>
                  <a:schemeClr val="tx1"/>
                </a:solidFill>
              </a:rPr>
              <a:t> </a:t>
            </a:r>
            <a:r>
              <a:rPr lang="de-DE" altLang="tr-TR" dirty="0" err="1">
                <a:solidFill>
                  <a:schemeClr val="tx1"/>
                </a:solidFill>
              </a:rPr>
              <a:t>önceki</a:t>
            </a:r>
            <a:r>
              <a:rPr lang="de-DE" altLang="tr-TR" dirty="0">
                <a:solidFill>
                  <a:schemeClr val="tx1"/>
                </a:solidFill>
              </a:rPr>
              <a:t> </a:t>
            </a:r>
            <a:r>
              <a:rPr lang="de-DE" altLang="tr-TR" dirty="0" err="1">
                <a:solidFill>
                  <a:schemeClr val="tx1"/>
                </a:solidFill>
              </a:rPr>
              <a:t>dönemde</a:t>
            </a:r>
            <a:r>
              <a:rPr lang="de-DE" altLang="tr-TR" dirty="0">
                <a:solidFill>
                  <a:schemeClr val="tx1"/>
                </a:solidFill>
              </a:rPr>
              <a:t> </a:t>
            </a:r>
            <a:r>
              <a:rPr lang="de-DE" altLang="tr-TR" dirty="0" err="1">
                <a:solidFill>
                  <a:schemeClr val="tx1"/>
                </a:solidFill>
              </a:rPr>
              <a:t>devam</a:t>
            </a:r>
            <a:r>
              <a:rPr lang="de-DE" altLang="tr-TR" dirty="0">
                <a:solidFill>
                  <a:schemeClr val="tx1"/>
                </a:solidFill>
              </a:rPr>
              <a:t> </a:t>
            </a:r>
            <a:r>
              <a:rPr lang="de-DE" altLang="tr-TR" dirty="0" err="1">
                <a:solidFill>
                  <a:schemeClr val="tx1"/>
                </a:solidFill>
              </a:rPr>
              <a:t>koşulu</a:t>
            </a:r>
            <a:r>
              <a:rPr lang="de-DE" altLang="tr-TR" dirty="0">
                <a:solidFill>
                  <a:schemeClr val="tx1"/>
                </a:solidFill>
              </a:rPr>
              <a:t> </a:t>
            </a:r>
            <a:r>
              <a:rPr lang="de-DE" altLang="tr-TR" dirty="0" err="1">
                <a:solidFill>
                  <a:schemeClr val="tx1"/>
                </a:solidFill>
              </a:rPr>
              <a:t>yerine</a:t>
            </a:r>
            <a:r>
              <a:rPr lang="de-DE" altLang="tr-TR" dirty="0">
                <a:solidFill>
                  <a:schemeClr val="tx1"/>
                </a:solidFill>
              </a:rPr>
              <a:t> </a:t>
            </a:r>
            <a:r>
              <a:rPr lang="de-DE" altLang="tr-TR" dirty="0" err="1">
                <a:solidFill>
                  <a:schemeClr val="tx1"/>
                </a:solidFill>
              </a:rPr>
              <a:t>getirilmişse</a:t>
            </a:r>
            <a:r>
              <a:rPr lang="de-DE" altLang="tr-TR" dirty="0">
                <a:solidFill>
                  <a:schemeClr val="tx1"/>
                </a:solidFill>
              </a:rPr>
              <a:t>, </a:t>
            </a:r>
            <a:r>
              <a:rPr lang="de-DE" altLang="tr-TR" dirty="0" err="1">
                <a:solidFill>
                  <a:schemeClr val="tx1"/>
                </a:solidFill>
              </a:rPr>
              <a:t>ara</a:t>
            </a:r>
            <a:r>
              <a:rPr lang="de-DE" altLang="tr-TR" dirty="0">
                <a:solidFill>
                  <a:schemeClr val="tx1"/>
                </a:solidFill>
              </a:rPr>
              <a:t> </a:t>
            </a:r>
            <a:r>
              <a:rPr lang="de-DE" altLang="tr-TR" dirty="0" err="1">
                <a:solidFill>
                  <a:schemeClr val="tx1"/>
                </a:solidFill>
              </a:rPr>
              <a:t>sınavlara</a:t>
            </a:r>
            <a:r>
              <a:rPr lang="de-DE" altLang="tr-TR" dirty="0">
                <a:solidFill>
                  <a:schemeClr val="tx1"/>
                </a:solidFill>
              </a:rPr>
              <a:t> </a:t>
            </a:r>
            <a:r>
              <a:rPr lang="de-DE" altLang="tr-TR" dirty="0" err="1">
                <a:solidFill>
                  <a:schemeClr val="tx1"/>
                </a:solidFill>
              </a:rPr>
              <a:t>girmek</a:t>
            </a:r>
            <a:r>
              <a:rPr lang="de-DE" altLang="tr-TR" dirty="0">
                <a:solidFill>
                  <a:schemeClr val="tx1"/>
                </a:solidFill>
              </a:rPr>
              <a:t> </a:t>
            </a:r>
            <a:r>
              <a:rPr lang="de-DE" altLang="tr-TR" dirty="0" err="1">
                <a:solidFill>
                  <a:schemeClr val="tx1"/>
                </a:solidFill>
              </a:rPr>
              <a:t>kaydıyla</a:t>
            </a:r>
            <a:r>
              <a:rPr lang="de-DE" altLang="tr-TR" dirty="0">
                <a:solidFill>
                  <a:schemeClr val="tx1"/>
                </a:solidFill>
              </a:rPr>
              <a:t> </a:t>
            </a:r>
            <a:r>
              <a:rPr lang="de-DE" altLang="tr-TR" dirty="0" err="1">
                <a:solidFill>
                  <a:schemeClr val="tx1"/>
                </a:solidFill>
              </a:rPr>
              <a:t>devam</a:t>
            </a:r>
            <a:r>
              <a:rPr lang="de-DE" altLang="tr-TR" dirty="0">
                <a:solidFill>
                  <a:schemeClr val="tx1"/>
                </a:solidFill>
              </a:rPr>
              <a:t> </a:t>
            </a:r>
            <a:r>
              <a:rPr lang="de-DE" altLang="tr-TR" dirty="0" err="1">
                <a:solidFill>
                  <a:schemeClr val="tx1"/>
                </a:solidFill>
              </a:rPr>
              <a:t>koşulu</a:t>
            </a:r>
            <a:r>
              <a:rPr lang="de-DE" altLang="tr-TR" dirty="0">
                <a:solidFill>
                  <a:schemeClr val="tx1"/>
                </a:solidFill>
              </a:rPr>
              <a:t> </a:t>
            </a:r>
            <a:r>
              <a:rPr lang="de-DE" altLang="tr-TR" dirty="0" err="1">
                <a:solidFill>
                  <a:schemeClr val="tx1"/>
                </a:solidFill>
              </a:rPr>
              <a:t>aranma</a:t>
            </a:r>
            <a:r>
              <a:rPr lang="tr-TR" altLang="tr-TR" dirty="0">
                <a:solidFill>
                  <a:schemeClr val="tx1"/>
                </a:solidFill>
              </a:rPr>
              <a:t>z</a:t>
            </a:r>
            <a:r>
              <a:rPr lang="de-DE" altLang="tr-TR" dirty="0" smtClean="0">
                <a:solidFill>
                  <a:schemeClr val="tx1"/>
                </a:solidFill>
              </a:rPr>
              <a:t>.</a:t>
            </a:r>
            <a:endParaRPr lang="tr-TR" altLang="tr-TR" dirty="0" smtClean="0">
              <a:solidFill>
                <a:schemeClr val="tx1"/>
              </a:solidFill>
            </a:endParaRPr>
          </a:p>
          <a:p>
            <a:pPr marL="0" indent="0">
              <a:buNone/>
            </a:pPr>
            <a:endParaRPr lang="tr-TR" altLang="tr-TR" dirty="0">
              <a:solidFill>
                <a:schemeClr val="tx1"/>
              </a:solidFill>
            </a:endParaRPr>
          </a:p>
        </p:txBody>
      </p:sp>
      <p:sp>
        <p:nvSpPr>
          <p:cNvPr id="3" name="Başlık 2"/>
          <p:cNvSpPr>
            <a:spLocks noGrp="1"/>
          </p:cNvSpPr>
          <p:nvPr>
            <p:ph type="title"/>
          </p:nvPr>
        </p:nvSpPr>
        <p:spPr/>
        <p:txBody>
          <a:bodyPr/>
          <a:lstStyle/>
          <a:p>
            <a:r>
              <a:rPr lang="de-DE" altLang="tr-TR" sz="4000" dirty="0" smtClean="0"/>
              <a:t>DERSLERE DEVAM</a:t>
            </a:r>
            <a:endParaRPr lang="tr-TR" sz="4000" dirty="0"/>
          </a:p>
        </p:txBody>
      </p:sp>
    </p:spTree>
    <p:extLst>
      <p:ext uri="{BB962C8B-B14F-4D97-AF65-F5344CB8AC3E}">
        <p14:creationId xmlns:p14="http://schemas.microsoft.com/office/powerpoint/2010/main" val="26069058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2248347"/>
            <a:ext cx="7745505" cy="4349005"/>
          </a:xfrm>
        </p:spPr>
        <p:txBody>
          <a:bodyPr>
            <a:normAutofit fontScale="92500" lnSpcReduction="10000"/>
          </a:bodyPr>
          <a:lstStyle/>
          <a:p>
            <a:pPr marL="0" indent="0">
              <a:lnSpc>
                <a:spcPct val="90000"/>
              </a:lnSpc>
              <a:buNone/>
            </a:pPr>
            <a:r>
              <a:rPr lang="tr-TR" altLang="tr-TR" dirty="0">
                <a:solidFill>
                  <a:schemeClr val="tx1"/>
                </a:solidFill>
              </a:rPr>
              <a:t>Sınavlar; dönem içi ve genel sınavlar olmak üzere iki ana gruba ayrılır. </a:t>
            </a:r>
            <a:r>
              <a:rPr lang="tr-TR" altLang="tr-TR" dirty="0" smtClean="0">
                <a:solidFill>
                  <a:schemeClr val="tx1"/>
                </a:solidFill>
              </a:rPr>
              <a:t>Dönem </a:t>
            </a:r>
            <a:r>
              <a:rPr lang="tr-TR" altLang="tr-TR" dirty="0">
                <a:solidFill>
                  <a:schemeClr val="tx1"/>
                </a:solidFill>
              </a:rPr>
              <a:t>içi sınavlar, küçük sınav, ara sınav ve mazeret sınavı olarak öğrencinin dönem içi çalışmalarını değerlendirmek amacıyla yapılır. </a:t>
            </a:r>
            <a:endParaRPr lang="tr-TR" altLang="tr-TR" dirty="0" smtClean="0">
              <a:solidFill>
                <a:schemeClr val="tx1"/>
              </a:solidFill>
            </a:endParaRPr>
          </a:p>
          <a:p>
            <a:pPr marL="0" indent="0">
              <a:lnSpc>
                <a:spcPct val="90000"/>
              </a:lnSpc>
              <a:buNone/>
            </a:pPr>
            <a:endParaRPr lang="tr-TR" altLang="tr-TR" dirty="0">
              <a:solidFill>
                <a:schemeClr val="tx1"/>
              </a:solidFill>
            </a:endParaRPr>
          </a:p>
          <a:p>
            <a:pPr marL="0" indent="0">
              <a:lnSpc>
                <a:spcPct val="90000"/>
              </a:lnSpc>
              <a:buNone/>
            </a:pPr>
            <a:r>
              <a:rPr lang="tr-TR" altLang="tr-TR" dirty="0">
                <a:solidFill>
                  <a:schemeClr val="tx1"/>
                </a:solidFill>
              </a:rPr>
              <a:t>Genel sınavlar ise öğrencinin dersin tümü üzerindeki başarısını belirlemek için dönem sonu sınavı,  tek ders sınavı, ek sınav ve muafiyet sınavı olarak </a:t>
            </a:r>
            <a:r>
              <a:rPr lang="tr-TR" altLang="tr-TR" dirty="0" smtClean="0">
                <a:solidFill>
                  <a:schemeClr val="tx1"/>
                </a:solidFill>
              </a:rPr>
              <a:t>yapılır. </a:t>
            </a:r>
            <a:r>
              <a:rPr lang="de-DE" altLang="tr-TR" dirty="0" err="1" smtClean="0">
                <a:solidFill>
                  <a:schemeClr val="tx1"/>
                </a:solidFill>
              </a:rPr>
              <a:t>Bu</a:t>
            </a:r>
            <a:r>
              <a:rPr lang="de-DE" altLang="tr-TR" dirty="0" smtClean="0">
                <a:solidFill>
                  <a:schemeClr val="tx1"/>
                </a:solidFill>
              </a:rPr>
              <a:t> </a:t>
            </a:r>
            <a:r>
              <a:rPr lang="de-DE" altLang="tr-TR" dirty="0" err="1">
                <a:solidFill>
                  <a:schemeClr val="tx1"/>
                </a:solidFill>
              </a:rPr>
              <a:t>sınavlar</a:t>
            </a:r>
            <a:r>
              <a:rPr lang="de-DE" altLang="tr-TR" dirty="0">
                <a:solidFill>
                  <a:schemeClr val="tx1"/>
                </a:solidFill>
              </a:rPr>
              <a:t> </a:t>
            </a:r>
            <a:r>
              <a:rPr lang="de-DE" altLang="tr-TR" dirty="0" err="1">
                <a:solidFill>
                  <a:schemeClr val="tx1"/>
                </a:solidFill>
              </a:rPr>
              <a:t>yazılı</a:t>
            </a:r>
            <a:r>
              <a:rPr lang="de-DE" altLang="tr-TR" dirty="0">
                <a:solidFill>
                  <a:schemeClr val="tx1"/>
                </a:solidFill>
              </a:rPr>
              <a:t>, </a:t>
            </a:r>
            <a:r>
              <a:rPr lang="de-DE" altLang="tr-TR" dirty="0" err="1">
                <a:solidFill>
                  <a:schemeClr val="tx1"/>
                </a:solidFill>
              </a:rPr>
              <a:t>sözlü</a:t>
            </a:r>
            <a:r>
              <a:rPr lang="de-DE" altLang="tr-TR" dirty="0">
                <a:solidFill>
                  <a:schemeClr val="tx1"/>
                </a:solidFill>
              </a:rPr>
              <a:t> </a:t>
            </a:r>
            <a:r>
              <a:rPr lang="de-DE" altLang="tr-TR" dirty="0" err="1">
                <a:solidFill>
                  <a:schemeClr val="tx1"/>
                </a:solidFill>
              </a:rPr>
              <a:t>veya</a:t>
            </a:r>
            <a:r>
              <a:rPr lang="de-DE" altLang="tr-TR" dirty="0">
                <a:solidFill>
                  <a:schemeClr val="tx1"/>
                </a:solidFill>
              </a:rPr>
              <a:t> hem </a:t>
            </a:r>
            <a:r>
              <a:rPr lang="de-DE" altLang="tr-TR" dirty="0" err="1">
                <a:solidFill>
                  <a:schemeClr val="tx1"/>
                </a:solidFill>
              </a:rPr>
              <a:t>yazılı</a:t>
            </a:r>
            <a:r>
              <a:rPr lang="de-DE" altLang="tr-TR" dirty="0">
                <a:solidFill>
                  <a:schemeClr val="tx1"/>
                </a:solidFill>
              </a:rPr>
              <a:t> hem </a:t>
            </a:r>
            <a:r>
              <a:rPr lang="de-DE" altLang="tr-TR" dirty="0" err="1">
                <a:solidFill>
                  <a:schemeClr val="tx1"/>
                </a:solidFill>
              </a:rPr>
              <a:t>sözlü</a:t>
            </a:r>
            <a:r>
              <a:rPr lang="de-DE" altLang="tr-TR" dirty="0">
                <a:solidFill>
                  <a:schemeClr val="tx1"/>
                </a:solidFill>
              </a:rPr>
              <a:t> </a:t>
            </a:r>
            <a:r>
              <a:rPr lang="de-DE" altLang="tr-TR" dirty="0" err="1">
                <a:solidFill>
                  <a:schemeClr val="tx1"/>
                </a:solidFill>
              </a:rPr>
              <a:t>ve</a:t>
            </a:r>
            <a:r>
              <a:rPr lang="de-DE" altLang="tr-TR" dirty="0">
                <a:solidFill>
                  <a:schemeClr val="tx1"/>
                </a:solidFill>
              </a:rPr>
              <a:t>/</a:t>
            </a:r>
            <a:r>
              <a:rPr lang="de-DE" altLang="tr-TR" dirty="0" err="1">
                <a:solidFill>
                  <a:schemeClr val="tx1"/>
                </a:solidFill>
              </a:rPr>
              <a:t>veya</a:t>
            </a:r>
            <a:r>
              <a:rPr lang="de-DE" altLang="tr-TR" dirty="0">
                <a:solidFill>
                  <a:schemeClr val="tx1"/>
                </a:solidFill>
              </a:rPr>
              <a:t> </a:t>
            </a:r>
            <a:r>
              <a:rPr lang="de-DE" altLang="tr-TR" dirty="0" err="1">
                <a:solidFill>
                  <a:schemeClr val="tx1"/>
                </a:solidFill>
              </a:rPr>
              <a:t>uygulamalı</a:t>
            </a:r>
            <a:r>
              <a:rPr lang="de-DE" altLang="tr-TR" dirty="0">
                <a:solidFill>
                  <a:schemeClr val="tx1"/>
                </a:solidFill>
              </a:rPr>
              <a:t> </a:t>
            </a:r>
            <a:r>
              <a:rPr lang="de-DE" altLang="tr-TR" dirty="0" err="1">
                <a:solidFill>
                  <a:schemeClr val="tx1"/>
                </a:solidFill>
              </a:rPr>
              <a:t>olarak</a:t>
            </a:r>
            <a:r>
              <a:rPr lang="de-DE" altLang="tr-TR" dirty="0">
                <a:solidFill>
                  <a:schemeClr val="tx1"/>
                </a:solidFill>
              </a:rPr>
              <a:t> </a:t>
            </a:r>
            <a:r>
              <a:rPr lang="de-DE" altLang="tr-TR" dirty="0" err="1">
                <a:solidFill>
                  <a:schemeClr val="tx1"/>
                </a:solidFill>
              </a:rPr>
              <a:t>yapılabilir</a:t>
            </a:r>
            <a:r>
              <a:rPr lang="de-DE" altLang="tr-TR" dirty="0">
                <a:solidFill>
                  <a:schemeClr val="tx1"/>
                </a:solidFill>
              </a:rPr>
              <a:t>. </a:t>
            </a:r>
            <a:endParaRPr lang="tr-TR" altLang="tr-TR" dirty="0" smtClean="0">
              <a:solidFill>
                <a:schemeClr val="tx1"/>
              </a:solidFill>
            </a:endParaRPr>
          </a:p>
          <a:p>
            <a:pPr marL="0" indent="0">
              <a:buNone/>
            </a:pPr>
            <a:endParaRPr lang="tr-TR" dirty="0" smtClean="0"/>
          </a:p>
          <a:p>
            <a:pPr marL="0" indent="0">
              <a:buNone/>
            </a:pPr>
            <a:r>
              <a:rPr lang="tr-TR" dirty="0" smtClean="0">
                <a:solidFill>
                  <a:schemeClr val="tx1"/>
                </a:solidFill>
              </a:rPr>
              <a:t>Dersten kalınması halinde;  15-16 Ocak tarihleri (akademik takvime göre) arasında Bütünleme –Yaz okulu tercihini yapabilirsiniz.</a:t>
            </a:r>
            <a:endParaRPr lang="tr-TR" altLang="tr-TR" dirty="0">
              <a:solidFill>
                <a:schemeClr val="tx1"/>
              </a:solidFill>
            </a:endParaRPr>
          </a:p>
        </p:txBody>
      </p:sp>
      <p:sp>
        <p:nvSpPr>
          <p:cNvPr id="3" name="Başlık 2"/>
          <p:cNvSpPr>
            <a:spLocks noGrp="1"/>
          </p:cNvSpPr>
          <p:nvPr>
            <p:ph type="title"/>
          </p:nvPr>
        </p:nvSpPr>
        <p:spPr/>
        <p:txBody>
          <a:bodyPr/>
          <a:lstStyle/>
          <a:p>
            <a:r>
              <a:rPr lang="de-DE" altLang="tr-TR" sz="4000" dirty="0" smtClean="0"/>
              <a:t>SINAVLAR</a:t>
            </a:r>
            <a:endParaRPr lang="tr-TR" sz="4000" dirty="0"/>
          </a:p>
        </p:txBody>
      </p:sp>
    </p:spTree>
    <p:extLst>
      <p:ext uri="{BB962C8B-B14F-4D97-AF65-F5344CB8AC3E}">
        <p14:creationId xmlns:p14="http://schemas.microsoft.com/office/powerpoint/2010/main" val="6185220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3" y="2060849"/>
            <a:ext cx="8064896" cy="4536504"/>
          </a:xfrm>
        </p:spPr>
        <p:txBody>
          <a:bodyPr>
            <a:normAutofit fontScale="25000" lnSpcReduction="20000"/>
          </a:bodyPr>
          <a:lstStyle/>
          <a:p>
            <a:pPr marL="0" indent="0">
              <a:buNone/>
            </a:pPr>
            <a:r>
              <a:rPr lang="de-DE" altLang="tr-TR" sz="7400" dirty="0" err="1" smtClean="0">
                <a:solidFill>
                  <a:schemeClr val="tx1"/>
                </a:solidFill>
              </a:rPr>
              <a:t>Bir</a:t>
            </a:r>
            <a:r>
              <a:rPr lang="de-DE" altLang="tr-TR" sz="7400" dirty="0" smtClean="0">
                <a:solidFill>
                  <a:schemeClr val="tx1"/>
                </a:solidFill>
              </a:rPr>
              <a:t> </a:t>
            </a:r>
            <a:r>
              <a:rPr lang="de-DE" altLang="tr-TR" sz="7400" dirty="0" err="1">
                <a:solidFill>
                  <a:schemeClr val="tx1"/>
                </a:solidFill>
              </a:rPr>
              <a:t>dersteki</a:t>
            </a:r>
            <a:r>
              <a:rPr lang="de-DE" altLang="tr-TR" sz="7400" dirty="0">
                <a:solidFill>
                  <a:schemeClr val="tx1"/>
                </a:solidFill>
              </a:rPr>
              <a:t> </a:t>
            </a:r>
            <a:r>
              <a:rPr lang="de-DE" altLang="tr-TR" sz="7400" dirty="0" err="1">
                <a:solidFill>
                  <a:schemeClr val="tx1"/>
                </a:solidFill>
              </a:rPr>
              <a:t>başarı</a:t>
            </a:r>
            <a:r>
              <a:rPr lang="de-DE" altLang="tr-TR" sz="7400" dirty="0">
                <a:solidFill>
                  <a:schemeClr val="tx1"/>
                </a:solidFill>
              </a:rPr>
              <a:t> </a:t>
            </a:r>
            <a:r>
              <a:rPr lang="de-DE" altLang="tr-TR" sz="7400" dirty="0" err="1">
                <a:solidFill>
                  <a:schemeClr val="tx1"/>
                </a:solidFill>
              </a:rPr>
              <a:t>durumu</a:t>
            </a:r>
            <a:r>
              <a:rPr lang="de-DE" altLang="tr-TR" sz="7400" dirty="0">
                <a:solidFill>
                  <a:schemeClr val="tx1"/>
                </a:solidFill>
              </a:rPr>
              <a:t> </a:t>
            </a:r>
            <a:r>
              <a:rPr lang="tr-TR" altLang="tr-TR" sz="7400" dirty="0" smtClean="0">
                <a:solidFill>
                  <a:schemeClr val="tx1"/>
                </a:solidFill>
              </a:rPr>
              <a:t>«</a:t>
            </a:r>
            <a:r>
              <a:rPr lang="de-DE" altLang="tr-TR" sz="7400" dirty="0" err="1" smtClean="0">
                <a:solidFill>
                  <a:schemeClr val="tx1"/>
                </a:solidFill>
              </a:rPr>
              <a:t>Ders</a:t>
            </a:r>
            <a:r>
              <a:rPr lang="de-DE" altLang="tr-TR" sz="7400" dirty="0" smtClean="0">
                <a:solidFill>
                  <a:schemeClr val="tx1"/>
                </a:solidFill>
              </a:rPr>
              <a:t> </a:t>
            </a:r>
            <a:r>
              <a:rPr lang="de-DE" altLang="tr-TR" sz="7400" dirty="0" err="1">
                <a:solidFill>
                  <a:schemeClr val="tx1"/>
                </a:solidFill>
              </a:rPr>
              <a:t>Başarı</a:t>
            </a:r>
            <a:r>
              <a:rPr lang="de-DE" altLang="tr-TR" sz="7400" dirty="0">
                <a:solidFill>
                  <a:schemeClr val="tx1"/>
                </a:solidFill>
              </a:rPr>
              <a:t> </a:t>
            </a:r>
            <a:r>
              <a:rPr lang="de-DE" altLang="tr-TR" sz="7400" dirty="0" err="1" smtClean="0">
                <a:solidFill>
                  <a:schemeClr val="tx1"/>
                </a:solidFill>
              </a:rPr>
              <a:t>Notu</a:t>
            </a:r>
            <a:r>
              <a:rPr lang="tr-TR" altLang="tr-TR" sz="7400" dirty="0" smtClean="0">
                <a:solidFill>
                  <a:schemeClr val="tx1"/>
                </a:solidFill>
              </a:rPr>
              <a:t>» </a:t>
            </a:r>
            <a:r>
              <a:rPr lang="de-DE" altLang="tr-TR" sz="7400" dirty="0" smtClean="0">
                <a:solidFill>
                  <a:schemeClr val="tx1"/>
                </a:solidFill>
              </a:rPr>
              <a:t> </a:t>
            </a:r>
            <a:r>
              <a:rPr lang="de-DE" altLang="tr-TR" sz="7400" dirty="0" err="1">
                <a:solidFill>
                  <a:schemeClr val="tx1"/>
                </a:solidFill>
              </a:rPr>
              <a:t>ile</a:t>
            </a:r>
            <a:r>
              <a:rPr lang="de-DE" altLang="tr-TR" sz="7400" dirty="0">
                <a:solidFill>
                  <a:schemeClr val="tx1"/>
                </a:solidFill>
              </a:rPr>
              <a:t> </a:t>
            </a:r>
            <a:r>
              <a:rPr lang="de-DE" altLang="tr-TR" sz="7400" dirty="0" err="1">
                <a:solidFill>
                  <a:schemeClr val="tx1"/>
                </a:solidFill>
              </a:rPr>
              <a:t>belirlenir</a:t>
            </a:r>
            <a:r>
              <a:rPr lang="de-DE" altLang="tr-TR" sz="7400" dirty="0">
                <a:solidFill>
                  <a:schemeClr val="tx1"/>
                </a:solidFill>
              </a:rPr>
              <a:t>. </a:t>
            </a:r>
            <a:endParaRPr lang="tr-TR" altLang="tr-TR" sz="7400" dirty="0" smtClean="0">
              <a:solidFill>
                <a:schemeClr val="tx1"/>
              </a:solidFill>
            </a:endParaRPr>
          </a:p>
          <a:p>
            <a:pPr marL="0" indent="0">
              <a:buNone/>
            </a:pPr>
            <a:endParaRPr lang="tr-TR" altLang="tr-TR" sz="7400" dirty="0">
              <a:solidFill>
                <a:schemeClr val="tx1"/>
              </a:solidFill>
            </a:endParaRPr>
          </a:p>
          <a:p>
            <a:pPr marL="0" indent="0">
              <a:buNone/>
            </a:pPr>
            <a:r>
              <a:rPr lang="de-DE" altLang="tr-TR" sz="7400" dirty="0" err="1">
                <a:solidFill>
                  <a:schemeClr val="tx1"/>
                </a:solidFill>
              </a:rPr>
              <a:t>Ders</a:t>
            </a:r>
            <a:r>
              <a:rPr lang="de-DE" altLang="tr-TR" sz="7400" dirty="0">
                <a:solidFill>
                  <a:schemeClr val="tx1"/>
                </a:solidFill>
              </a:rPr>
              <a:t> </a:t>
            </a:r>
            <a:r>
              <a:rPr lang="de-DE" altLang="tr-TR" sz="7400" dirty="0" err="1">
                <a:solidFill>
                  <a:schemeClr val="tx1"/>
                </a:solidFill>
              </a:rPr>
              <a:t>başarı</a:t>
            </a:r>
            <a:r>
              <a:rPr lang="de-DE" altLang="tr-TR" sz="7400" dirty="0">
                <a:solidFill>
                  <a:schemeClr val="tx1"/>
                </a:solidFill>
              </a:rPr>
              <a:t> </a:t>
            </a:r>
            <a:r>
              <a:rPr lang="de-DE" altLang="tr-TR" sz="7400" dirty="0" err="1">
                <a:solidFill>
                  <a:schemeClr val="tx1"/>
                </a:solidFill>
              </a:rPr>
              <a:t>notu</a:t>
            </a:r>
            <a:r>
              <a:rPr lang="de-DE" altLang="tr-TR" sz="7400" dirty="0">
                <a:solidFill>
                  <a:schemeClr val="tx1"/>
                </a:solidFill>
              </a:rPr>
              <a:t>, </a:t>
            </a:r>
            <a:r>
              <a:rPr lang="de-DE" altLang="tr-TR" sz="7400" dirty="0" err="1">
                <a:solidFill>
                  <a:schemeClr val="tx1"/>
                </a:solidFill>
              </a:rPr>
              <a:t>öğrencinin</a:t>
            </a:r>
            <a:r>
              <a:rPr lang="de-DE" altLang="tr-TR" sz="7400" dirty="0">
                <a:solidFill>
                  <a:schemeClr val="tx1"/>
                </a:solidFill>
              </a:rPr>
              <a:t> </a:t>
            </a:r>
            <a:r>
              <a:rPr lang="de-DE" altLang="tr-TR" sz="7400" dirty="0" err="1">
                <a:solidFill>
                  <a:schemeClr val="tx1"/>
                </a:solidFill>
              </a:rPr>
              <a:t>yarıyıl</a:t>
            </a:r>
            <a:r>
              <a:rPr lang="de-DE" altLang="tr-TR" sz="7400" dirty="0">
                <a:solidFill>
                  <a:schemeClr val="tx1"/>
                </a:solidFill>
              </a:rPr>
              <a:t> </a:t>
            </a:r>
            <a:r>
              <a:rPr lang="de-DE" altLang="tr-TR" sz="7400" dirty="0" err="1">
                <a:solidFill>
                  <a:schemeClr val="tx1"/>
                </a:solidFill>
              </a:rPr>
              <a:t>içinde</a:t>
            </a:r>
            <a:r>
              <a:rPr lang="de-DE" altLang="tr-TR" sz="7400" dirty="0">
                <a:solidFill>
                  <a:schemeClr val="tx1"/>
                </a:solidFill>
              </a:rPr>
              <a:t> </a:t>
            </a:r>
            <a:r>
              <a:rPr lang="de-DE" altLang="tr-TR" sz="7400" dirty="0" err="1">
                <a:solidFill>
                  <a:schemeClr val="tx1"/>
                </a:solidFill>
              </a:rPr>
              <a:t>gösterdiği</a:t>
            </a:r>
            <a:r>
              <a:rPr lang="de-DE" altLang="tr-TR" sz="7400" dirty="0">
                <a:solidFill>
                  <a:schemeClr val="tx1"/>
                </a:solidFill>
              </a:rPr>
              <a:t> </a:t>
            </a:r>
            <a:r>
              <a:rPr lang="de-DE" altLang="tr-TR" sz="7400" dirty="0" err="1">
                <a:solidFill>
                  <a:schemeClr val="tx1"/>
                </a:solidFill>
              </a:rPr>
              <a:t>başarı</a:t>
            </a:r>
            <a:r>
              <a:rPr lang="de-DE" altLang="tr-TR" sz="7400" dirty="0">
                <a:solidFill>
                  <a:schemeClr val="tx1"/>
                </a:solidFill>
              </a:rPr>
              <a:t> (</a:t>
            </a:r>
            <a:r>
              <a:rPr lang="de-DE" altLang="tr-TR" sz="7400" dirty="0" err="1">
                <a:solidFill>
                  <a:schemeClr val="tx1"/>
                </a:solidFill>
              </a:rPr>
              <a:t>ara</a:t>
            </a:r>
            <a:r>
              <a:rPr lang="de-DE" altLang="tr-TR" sz="7400" dirty="0">
                <a:solidFill>
                  <a:schemeClr val="tx1"/>
                </a:solidFill>
              </a:rPr>
              <a:t> </a:t>
            </a:r>
            <a:r>
              <a:rPr lang="de-DE" altLang="tr-TR" sz="7400" dirty="0" err="1">
                <a:solidFill>
                  <a:schemeClr val="tx1"/>
                </a:solidFill>
              </a:rPr>
              <a:t>sınavlar</a:t>
            </a:r>
            <a:r>
              <a:rPr lang="de-DE" altLang="tr-TR" sz="7400" dirty="0">
                <a:solidFill>
                  <a:schemeClr val="tx1"/>
                </a:solidFill>
              </a:rPr>
              <a:t>, </a:t>
            </a:r>
            <a:r>
              <a:rPr lang="de-DE" altLang="tr-TR" sz="7400" dirty="0" err="1">
                <a:solidFill>
                  <a:schemeClr val="tx1"/>
                </a:solidFill>
              </a:rPr>
              <a:t>ödevler</a:t>
            </a:r>
            <a:r>
              <a:rPr lang="de-DE" altLang="tr-TR" sz="7400" dirty="0">
                <a:solidFill>
                  <a:schemeClr val="tx1"/>
                </a:solidFill>
              </a:rPr>
              <a:t>, </a:t>
            </a:r>
            <a:r>
              <a:rPr lang="de-DE" altLang="tr-TR" sz="7400" dirty="0" err="1">
                <a:solidFill>
                  <a:schemeClr val="tx1"/>
                </a:solidFill>
              </a:rPr>
              <a:t>uygulamalı</a:t>
            </a:r>
            <a:r>
              <a:rPr lang="de-DE" altLang="tr-TR" sz="7400" dirty="0">
                <a:solidFill>
                  <a:schemeClr val="tx1"/>
                </a:solidFill>
              </a:rPr>
              <a:t> </a:t>
            </a:r>
            <a:r>
              <a:rPr lang="de-DE" altLang="tr-TR" sz="7400" dirty="0" err="1">
                <a:solidFill>
                  <a:schemeClr val="tx1"/>
                </a:solidFill>
              </a:rPr>
              <a:t>çalışmalar</a:t>
            </a:r>
            <a:r>
              <a:rPr lang="de-DE" altLang="tr-TR" sz="7400" dirty="0">
                <a:solidFill>
                  <a:schemeClr val="tx1"/>
                </a:solidFill>
              </a:rPr>
              <a:t> </a:t>
            </a:r>
            <a:r>
              <a:rPr lang="de-DE" altLang="tr-TR" sz="7400" dirty="0" err="1">
                <a:solidFill>
                  <a:schemeClr val="tx1"/>
                </a:solidFill>
              </a:rPr>
              <a:t>vb</a:t>
            </a:r>
            <a:r>
              <a:rPr lang="de-DE" altLang="tr-TR" sz="7400" dirty="0">
                <a:solidFill>
                  <a:schemeClr val="tx1"/>
                </a:solidFill>
              </a:rPr>
              <a:t>.) </a:t>
            </a:r>
            <a:r>
              <a:rPr lang="de-DE" altLang="tr-TR" sz="7400" dirty="0" err="1">
                <a:solidFill>
                  <a:schemeClr val="tx1"/>
                </a:solidFill>
              </a:rPr>
              <a:t>ve</a:t>
            </a:r>
            <a:r>
              <a:rPr lang="de-DE" altLang="tr-TR" sz="7400" dirty="0">
                <a:solidFill>
                  <a:schemeClr val="tx1"/>
                </a:solidFill>
              </a:rPr>
              <a:t> </a:t>
            </a:r>
            <a:r>
              <a:rPr lang="de-DE" altLang="tr-TR" sz="7400" dirty="0" err="1">
                <a:solidFill>
                  <a:schemeClr val="tx1"/>
                </a:solidFill>
              </a:rPr>
              <a:t>genel</a:t>
            </a:r>
            <a:r>
              <a:rPr lang="de-DE" altLang="tr-TR" sz="7400" dirty="0">
                <a:solidFill>
                  <a:schemeClr val="tx1"/>
                </a:solidFill>
              </a:rPr>
              <a:t> </a:t>
            </a:r>
            <a:r>
              <a:rPr lang="de-DE" altLang="tr-TR" sz="7400" dirty="0" err="1">
                <a:solidFill>
                  <a:schemeClr val="tx1"/>
                </a:solidFill>
              </a:rPr>
              <a:t>sınavın</a:t>
            </a:r>
            <a:r>
              <a:rPr lang="de-DE" altLang="tr-TR" sz="7400" dirty="0">
                <a:solidFill>
                  <a:schemeClr val="tx1"/>
                </a:solidFill>
              </a:rPr>
              <a:t> </a:t>
            </a:r>
            <a:r>
              <a:rPr lang="de-DE" altLang="tr-TR" sz="7400" dirty="0" err="1">
                <a:solidFill>
                  <a:schemeClr val="tx1"/>
                </a:solidFill>
              </a:rPr>
              <a:t>birlikte</a:t>
            </a:r>
            <a:r>
              <a:rPr lang="de-DE" altLang="tr-TR" sz="7400" dirty="0">
                <a:solidFill>
                  <a:schemeClr val="tx1"/>
                </a:solidFill>
              </a:rPr>
              <a:t> </a:t>
            </a:r>
            <a:r>
              <a:rPr lang="de-DE" altLang="tr-TR" sz="7400" dirty="0" err="1">
                <a:solidFill>
                  <a:schemeClr val="tx1"/>
                </a:solidFill>
              </a:rPr>
              <a:t>değerlendirmesiyle</a:t>
            </a:r>
            <a:r>
              <a:rPr lang="de-DE" altLang="tr-TR" sz="7400" dirty="0">
                <a:solidFill>
                  <a:schemeClr val="tx1"/>
                </a:solidFill>
              </a:rPr>
              <a:t> </a:t>
            </a:r>
            <a:r>
              <a:rPr lang="de-DE" altLang="tr-TR" sz="7400" dirty="0" err="1">
                <a:solidFill>
                  <a:schemeClr val="tx1"/>
                </a:solidFill>
              </a:rPr>
              <a:t>elde</a:t>
            </a:r>
            <a:r>
              <a:rPr lang="de-DE" altLang="tr-TR" sz="7400" dirty="0">
                <a:solidFill>
                  <a:schemeClr val="tx1"/>
                </a:solidFill>
              </a:rPr>
              <a:t> </a:t>
            </a:r>
            <a:r>
              <a:rPr lang="de-DE" altLang="tr-TR" sz="7400" dirty="0" err="1">
                <a:solidFill>
                  <a:schemeClr val="tx1"/>
                </a:solidFill>
              </a:rPr>
              <a:t>edilir</a:t>
            </a:r>
            <a:r>
              <a:rPr lang="de-DE" altLang="tr-TR" sz="7400" dirty="0" smtClean="0">
                <a:solidFill>
                  <a:schemeClr val="tx1"/>
                </a:solidFill>
              </a:rPr>
              <a:t>.</a:t>
            </a:r>
            <a:endParaRPr lang="tr-TR" altLang="tr-TR" sz="7400" dirty="0" smtClean="0">
              <a:solidFill>
                <a:schemeClr val="tx1"/>
              </a:solidFill>
            </a:endParaRPr>
          </a:p>
          <a:p>
            <a:pPr marL="0" indent="0">
              <a:buNone/>
            </a:pPr>
            <a:endParaRPr lang="tr-TR" altLang="tr-TR" sz="7400" dirty="0" smtClean="0">
              <a:solidFill>
                <a:schemeClr val="tx1"/>
              </a:solidFill>
            </a:endParaRPr>
          </a:p>
          <a:p>
            <a:pPr marL="0" indent="0">
              <a:lnSpc>
                <a:spcPct val="90000"/>
              </a:lnSpc>
              <a:buNone/>
            </a:pPr>
            <a:r>
              <a:rPr lang="tr-TR" altLang="tr-TR" sz="7400" dirty="0">
                <a:solidFill>
                  <a:schemeClr val="tx1"/>
                </a:solidFill>
              </a:rPr>
              <a:t>Dönem içi </a:t>
            </a:r>
            <a:r>
              <a:rPr lang="tr-TR" altLang="tr-TR" sz="7400" dirty="0" smtClean="0">
                <a:solidFill>
                  <a:schemeClr val="tx1"/>
                </a:solidFill>
              </a:rPr>
              <a:t>notlarının </a:t>
            </a:r>
            <a:r>
              <a:rPr lang="tr-TR" altLang="tr-TR" sz="7400" dirty="0">
                <a:solidFill>
                  <a:schemeClr val="tx1"/>
                </a:solidFill>
              </a:rPr>
              <a:t>her birinin ders başarı puanına katkısı toplamı %40-%70 aralığında olmak koşulu ile ilgili öğretim elemanı tarafından belirlenir. </a:t>
            </a:r>
            <a:endParaRPr lang="tr-TR" altLang="tr-TR" sz="7400" dirty="0" smtClean="0">
              <a:solidFill>
                <a:schemeClr val="tx1"/>
              </a:solidFill>
            </a:endParaRPr>
          </a:p>
          <a:p>
            <a:pPr marL="0" indent="0">
              <a:lnSpc>
                <a:spcPct val="90000"/>
              </a:lnSpc>
              <a:buNone/>
            </a:pPr>
            <a:endParaRPr lang="tr-TR" altLang="tr-TR" sz="7400" dirty="0">
              <a:solidFill>
                <a:schemeClr val="tx1"/>
              </a:solidFill>
            </a:endParaRPr>
          </a:p>
          <a:p>
            <a:pPr marL="0" indent="0">
              <a:lnSpc>
                <a:spcPct val="90000"/>
              </a:lnSpc>
              <a:buNone/>
            </a:pPr>
            <a:r>
              <a:rPr lang="tr-TR" altLang="tr-TR" sz="7400" dirty="0">
                <a:solidFill>
                  <a:schemeClr val="tx1"/>
                </a:solidFill>
              </a:rPr>
              <a:t>Dönem sonu sınavının ders başarı puanına katkısı %30-%60 aralığında olmak koşulu ile ilgili öğretim elemanı tarafından dönem başında belirlenir. </a:t>
            </a:r>
          </a:p>
          <a:p>
            <a:pPr marL="0" indent="0">
              <a:lnSpc>
                <a:spcPct val="90000"/>
              </a:lnSpc>
              <a:buNone/>
            </a:pPr>
            <a:r>
              <a:rPr lang="tr-TR" altLang="tr-TR" sz="7400" dirty="0">
                <a:solidFill>
                  <a:schemeClr val="tx1"/>
                </a:solidFill>
              </a:rPr>
              <a:t>  </a:t>
            </a:r>
          </a:p>
          <a:p>
            <a:pPr marL="0" indent="0">
              <a:buNone/>
            </a:pPr>
            <a:endParaRPr lang="tr-TR" altLang="tr-TR" dirty="0">
              <a:solidFill>
                <a:schemeClr val="tx1"/>
              </a:solidFill>
            </a:endParaRPr>
          </a:p>
        </p:txBody>
      </p:sp>
      <p:sp>
        <p:nvSpPr>
          <p:cNvPr id="3" name="Başlık 2"/>
          <p:cNvSpPr>
            <a:spLocks noGrp="1"/>
          </p:cNvSpPr>
          <p:nvPr>
            <p:ph type="title"/>
          </p:nvPr>
        </p:nvSpPr>
        <p:spPr/>
        <p:txBody>
          <a:bodyPr/>
          <a:lstStyle/>
          <a:p>
            <a:r>
              <a:rPr lang="de-DE" altLang="tr-TR" sz="4000" dirty="0" smtClean="0"/>
              <a:t>DERS BAŞARI NOTU</a:t>
            </a:r>
            <a:endParaRPr lang="tr-TR" sz="4000" dirty="0"/>
          </a:p>
        </p:txBody>
      </p:sp>
    </p:spTree>
    <p:extLst>
      <p:ext uri="{BB962C8B-B14F-4D97-AF65-F5344CB8AC3E}">
        <p14:creationId xmlns:p14="http://schemas.microsoft.com/office/powerpoint/2010/main" val="26413188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idx="4294967295"/>
          </p:nvPr>
        </p:nvSpPr>
        <p:spPr>
          <a:xfrm>
            <a:off x="1187624" y="116632"/>
            <a:ext cx="6640909" cy="842863"/>
          </a:xfrm>
        </p:spPr>
        <p:txBody>
          <a:bodyPr/>
          <a:lstStyle/>
          <a:p>
            <a:r>
              <a:rPr lang="de-DE" altLang="tr-TR" sz="4000" dirty="0" smtClean="0"/>
              <a:t>NOT</a:t>
            </a:r>
            <a:r>
              <a:rPr lang="tr-TR" altLang="tr-TR" sz="4000" dirty="0" smtClean="0"/>
              <a:t>LAR</a:t>
            </a:r>
            <a:endParaRPr lang="tr-TR" sz="4000" dirty="0"/>
          </a:p>
        </p:txBody>
      </p:sp>
      <p:graphicFrame>
        <p:nvGraphicFramePr>
          <p:cNvPr id="4" name="İçerik Yer Tutucusu 3"/>
          <p:cNvGraphicFramePr>
            <a:graphicFrameLocks noGrp="1"/>
          </p:cNvGraphicFramePr>
          <p:nvPr>
            <p:ph idx="4294967295"/>
            <p:extLst>
              <p:ext uri="{D42A27DB-BD31-4B8C-83A1-F6EECF244321}">
                <p14:modId xmlns:p14="http://schemas.microsoft.com/office/powerpoint/2010/main" val="935362033"/>
              </p:ext>
            </p:extLst>
          </p:nvPr>
        </p:nvGraphicFramePr>
        <p:xfrm>
          <a:off x="611560" y="1052736"/>
          <a:ext cx="7747000" cy="4714240"/>
        </p:xfrm>
        <a:graphic>
          <a:graphicData uri="http://schemas.openxmlformats.org/drawingml/2006/table">
            <a:tbl>
              <a:tblPr firstRow="1" bandRow="1">
                <a:tableStyleId>{073A0DAA-6AF3-43AB-8588-CEC1D06C72B9}</a:tableStyleId>
              </a:tblPr>
              <a:tblGrid>
                <a:gridCol w="1936750">
                  <a:extLst>
                    <a:ext uri="{9D8B030D-6E8A-4147-A177-3AD203B41FA5}">
                      <a16:colId xmlns:a16="http://schemas.microsoft.com/office/drawing/2014/main" val="20000"/>
                    </a:ext>
                  </a:extLst>
                </a:gridCol>
                <a:gridCol w="1936750">
                  <a:extLst>
                    <a:ext uri="{9D8B030D-6E8A-4147-A177-3AD203B41FA5}">
                      <a16:colId xmlns:a16="http://schemas.microsoft.com/office/drawing/2014/main" val="20001"/>
                    </a:ext>
                  </a:extLst>
                </a:gridCol>
                <a:gridCol w="1936750">
                  <a:extLst>
                    <a:ext uri="{9D8B030D-6E8A-4147-A177-3AD203B41FA5}">
                      <a16:colId xmlns:a16="http://schemas.microsoft.com/office/drawing/2014/main" val="20002"/>
                    </a:ext>
                  </a:extLst>
                </a:gridCol>
                <a:gridCol w="1936750">
                  <a:extLst>
                    <a:ext uri="{9D8B030D-6E8A-4147-A177-3AD203B41FA5}">
                      <a16:colId xmlns:a16="http://schemas.microsoft.com/office/drawing/2014/main" val="20003"/>
                    </a:ext>
                  </a:extLst>
                </a:gridCol>
              </a:tblGrid>
              <a:tr h="370840">
                <a:tc>
                  <a:txBody>
                    <a:bodyPr/>
                    <a:lstStyle/>
                    <a:p>
                      <a:pPr algn="ctr"/>
                      <a:r>
                        <a:rPr lang="tr-TR" dirty="0" smtClean="0"/>
                        <a:t>BAŞARI PUANI</a:t>
                      </a:r>
                      <a:endParaRPr lang="tr-TR" dirty="0"/>
                    </a:p>
                  </a:txBody>
                  <a:tcPr/>
                </a:tc>
                <a:tc>
                  <a:txBody>
                    <a:bodyPr/>
                    <a:lstStyle/>
                    <a:p>
                      <a:pPr algn="ctr"/>
                      <a:r>
                        <a:rPr lang="tr-TR" dirty="0" smtClean="0"/>
                        <a:t>BAŞARI</a:t>
                      </a:r>
                      <a:r>
                        <a:rPr lang="tr-TR" baseline="0" dirty="0" smtClean="0"/>
                        <a:t> NOTU</a:t>
                      </a:r>
                      <a:endParaRPr lang="tr-TR" dirty="0"/>
                    </a:p>
                  </a:txBody>
                  <a:tcPr/>
                </a:tc>
                <a:tc>
                  <a:txBody>
                    <a:bodyPr/>
                    <a:lstStyle/>
                    <a:p>
                      <a:pPr algn="ctr"/>
                      <a:r>
                        <a:rPr lang="tr-TR" dirty="0" smtClean="0"/>
                        <a:t>BAŞARI NOTU KATSAYISI</a:t>
                      </a:r>
                      <a:endParaRPr lang="tr-TR" dirty="0"/>
                    </a:p>
                  </a:txBody>
                  <a:tcPr/>
                </a:tc>
                <a:tc>
                  <a:txBody>
                    <a:bodyPr/>
                    <a:lstStyle/>
                    <a:p>
                      <a:pPr algn="ctr"/>
                      <a:r>
                        <a:rPr lang="tr-TR" dirty="0" smtClean="0"/>
                        <a:t>SONUÇ</a:t>
                      </a:r>
                      <a:endParaRPr lang="tr-TR" dirty="0"/>
                    </a:p>
                  </a:txBody>
                  <a:tcPr/>
                </a:tc>
                <a:extLst>
                  <a:ext uri="{0D108BD9-81ED-4DB2-BD59-A6C34878D82A}">
                    <a16:rowId xmlns:a16="http://schemas.microsoft.com/office/drawing/2014/main" val="10000"/>
                  </a:ext>
                </a:extLst>
              </a:tr>
              <a:tr h="370840">
                <a:tc>
                  <a:txBody>
                    <a:bodyPr/>
                    <a:lstStyle/>
                    <a:p>
                      <a:pPr algn="ctr"/>
                      <a:r>
                        <a:rPr lang="tr-TR" dirty="0" smtClean="0"/>
                        <a:t>90+</a:t>
                      </a:r>
                      <a:endParaRPr lang="tr-TR" dirty="0"/>
                    </a:p>
                  </a:txBody>
                  <a:tcPr/>
                </a:tc>
                <a:tc>
                  <a:txBody>
                    <a:bodyPr/>
                    <a:lstStyle/>
                    <a:p>
                      <a:pPr algn="ctr"/>
                      <a:r>
                        <a:rPr lang="tr-TR" dirty="0" smtClean="0"/>
                        <a:t>A1</a:t>
                      </a:r>
                      <a:endParaRPr lang="tr-TR" dirty="0"/>
                    </a:p>
                  </a:txBody>
                  <a:tcPr/>
                </a:tc>
                <a:tc>
                  <a:txBody>
                    <a:bodyPr/>
                    <a:lstStyle/>
                    <a:p>
                      <a:pPr algn="ctr"/>
                      <a:r>
                        <a:rPr lang="tr-TR" dirty="0" smtClean="0"/>
                        <a:t>4.0</a:t>
                      </a:r>
                      <a:endParaRPr lang="tr-TR" dirty="0"/>
                    </a:p>
                  </a:txBody>
                  <a:tcPr/>
                </a:tc>
                <a:tc>
                  <a:txBody>
                    <a:bodyPr/>
                    <a:lstStyle/>
                    <a:p>
                      <a:pPr algn="ctr"/>
                      <a:r>
                        <a:rPr lang="tr-TR" sz="1600" dirty="0" smtClean="0">
                          <a:solidFill>
                            <a:srgbClr val="00B050"/>
                          </a:solidFill>
                        </a:rPr>
                        <a:t>Geçer</a:t>
                      </a:r>
                      <a:endParaRPr lang="tr-TR" sz="1600" dirty="0">
                        <a:solidFill>
                          <a:srgbClr val="00B050"/>
                        </a:solidFill>
                      </a:endParaRPr>
                    </a:p>
                  </a:txBody>
                  <a:tcPr/>
                </a:tc>
                <a:extLst>
                  <a:ext uri="{0D108BD9-81ED-4DB2-BD59-A6C34878D82A}">
                    <a16:rowId xmlns:a16="http://schemas.microsoft.com/office/drawing/2014/main" val="10001"/>
                  </a:ext>
                </a:extLst>
              </a:tr>
              <a:tr h="370840">
                <a:tc>
                  <a:txBody>
                    <a:bodyPr/>
                    <a:lstStyle/>
                    <a:p>
                      <a:pPr algn="ctr"/>
                      <a:r>
                        <a:rPr lang="tr-TR" dirty="0" smtClean="0"/>
                        <a:t>80-89</a:t>
                      </a:r>
                      <a:endParaRPr lang="tr-TR" dirty="0"/>
                    </a:p>
                  </a:txBody>
                  <a:tcPr/>
                </a:tc>
                <a:tc>
                  <a:txBody>
                    <a:bodyPr/>
                    <a:lstStyle/>
                    <a:p>
                      <a:pPr algn="ctr"/>
                      <a:r>
                        <a:rPr lang="tr-TR" dirty="0" smtClean="0"/>
                        <a:t>A2</a:t>
                      </a:r>
                      <a:endParaRPr lang="tr-TR" dirty="0"/>
                    </a:p>
                  </a:txBody>
                  <a:tcPr/>
                </a:tc>
                <a:tc>
                  <a:txBody>
                    <a:bodyPr/>
                    <a:lstStyle/>
                    <a:p>
                      <a:pPr algn="ctr"/>
                      <a:r>
                        <a:rPr lang="tr-TR" dirty="0" smtClean="0"/>
                        <a:t>3.7</a:t>
                      </a:r>
                      <a:endParaRPr lang="tr-T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solidFill>
                            <a:srgbClr val="00B050"/>
                          </a:solidFill>
                        </a:rPr>
                        <a:t>Geçer</a:t>
                      </a:r>
                    </a:p>
                  </a:txBody>
                  <a:tcPr/>
                </a:tc>
                <a:extLst>
                  <a:ext uri="{0D108BD9-81ED-4DB2-BD59-A6C34878D82A}">
                    <a16:rowId xmlns:a16="http://schemas.microsoft.com/office/drawing/2014/main" val="10002"/>
                  </a:ext>
                </a:extLst>
              </a:tr>
              <a:tr h="370840">
                <a:tc>
                  <a:txBody>
                    <a:bodyPr/>
                    <a:lstStyle/>
                    <a:p>
                      <a:pPr algn="ctr"/>
                      <a:r>
                        <a:rPr lang="tr-TR" dirty="0" smtClean="0"/>
                        <a:t>75-79</a:t>
                      </a:r>
                      <a:endParaRPr lang="tr-TR" dirty="0"/>
                    </a:p>
                  </a:txBody>
                  <a:tcPr/>
                </a:tc>
                <a:tc>
                  <a:txBody>
                    <a:bodyPr/>
                    <a:lstStyle/>
                    <a:p>
                      <a:pPr algn="ctr"/>
                      <a:r>
                        <a:rPr lang="tr-TR" dirty="0" smtClean="0"/>
                        <a:t>B1</a:t>
                      </a:r>
                      <a:endParaRPr lang="tr-TR" dirty="0"/>
                    </a:p>
                  </a:txBody>
                  <a:tcPr/>
                </a:tc>
                <a:tc>
                  <a:txBody>
                    <a:bodyPr/>
                    <a:lstStyle/>
                    <a:p>
                      <a:pPr algn="ctr"/>
                      <a:r>
                        <a:rPr lang="tr-TR" dirty="0" smtClean="0"/>
                        <a:t>3.3</a:t>
                      </a:r>
                      <a:endParaRPr lang="tr-T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solidFill>
                            <a:srgbClr val="00B050"/>
                          </a:solidFill>
                        </a:rPr>
                        <a:t>Geçer</a:t>
                      </a:r>
                    </a:p>
                  </a:txBody>
                  <a:tcPr/>
                </a:tc>
                <a:extLst>
                  <a:ext uri="{0D108BD9-81ED-4DB2-BD59-A6C34878D82A}">
                    <a16:rowId xmlns:a16="http://schemas.microsoft.com/office/drawing/2014/main" val="10003"/>
                  </a:ext>
                </a:extLst>
              </a:tr>
              <a:tr h="370840">
                <a:tc>
                  <a:txBody>
                    <a:bodyPr/>
                    <a:lstStyle/>
                    <a:p>
                      <a:pPr algn="ctr"/>
                      <a:r>
                        <a:rPr lang="tr-TR" dirty="0" smtClean="0"/>
                        <a:t>70-74</a:t>
                      </a:r>
                      <a:endParaRPr lang="tr-TR" dirty="0"/>
                    </a:p>
                  </a:txBody>
                  <a:tcPr/>
                </a:tc>
                <a:tc>
                  <a:txBody>
                    <a:bodyPr/>
                    <a:lstStyle/>
                    <a:p>
                      <a:pPr algn="ctr"/>
                      <a:r>
                        <a:rPr lang="tr-TR" dirty="0" smtClean="0"/>
                        <a:t>B2</a:t>
                      </a:r>
                      <a:endParaRPr lang="tr-TR" dirty="0"/>
                    </a:p>
                  </a:txBody>
                  <a:tcPr/>
                </a:tc>
                <a:tc>
                  <a:txBody>
                    <a:bodyPr/>
                    <a:lstStyle/>
                    <a:p>
                      <a:pPr algn="ctr"/>
                      <a:r>
                        <a:rPr lang="tr-TR" dirty="0" smtClean="0"/>
                        <a:t>3.0</a:t>
                      </a:r>
                      <a:endParaRPr lang="tr-T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solidFill>
                            <a:srgbClr val="00B050"/>
                          </a:solidFill>
                        </a:rPr>
                        <a:t>Geçer</a:t>
                      </a:r>
                    </a:p>
                  </a:txBody>
                  <a:tcPr/>
                </a:tc>
                <a:extLst>
                  <a:ext uri="{0D108BD9-81ED-4DB2-BD59-A6C34878D82A}">
                    <a16:rowId xmlns:a16="http://schemas.microsoft.com/office/drawing/2014/main" val="10004"/>
                  </a:ext>
                </a:extLst>
              </a:tr>
              <a:tr h="370840">
                <a:tc>
                  <a:txBody>
                    <a:bodyPr/>
                    <a:lstStyle/>
                    <a:p>
                      <a:pPr algn="ctr"/>
                      <a:r>
                        <a:rPr lang="tr-TR" dirty="0" smtClean="0"/>
                        <a:t>65-69</a:t>
                      </a:r>
                      <a:endParaRPr lang="tr-TR" dirty="0"/>
                    </a:p>
                  </a:txBody>
                  <a:tcPr/>
                </a:tc>
                <a:tc>
                  <a:txBody>
                    <a:bodyPr/>
                    <a:lstStyle/>
                    <a:p>
                      <a:pPr algn="ctr"/>
                      <a:r>
                        <a:rPr lang="tr-TR" dirty="0" smtClean="0"/>
                        <a:t>C1</a:t>
                      </a:r>
                      <a:endParaRPr lang="tr-TR" dirty="0"/>
                    </a:p>
                  </a:txBody>
                  <a:tcPr/>
                </a:tc>
                <a:tc>
                  <a:txBody>
                    <a:bodyPr/>
                    <a:lstStyle/>
                    <a:p>
                      <a:pPr algn="ctr"/>
                      <a:r>
                        <a:rPr lang="tr-TR" dirty="0" smtClean="0"/>
                        <a:t>2.7</a:t>
                      </a:r>
                      <a:endParaRPr lang="tr-T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solidFill>
                            <a:srgbClr val="00B050"/>
                          </a:solidFill>
                        </a:rPr>
                        <a:t>Geçer</a:t>
                      </a:r>
                    </a:p>
                  </a:txBody>
                  <a:tcPr/>
                </a:tc>
                <a:extLst>
                  <a:ext uri="{0D108BD9-81ED-4DB2-BD59-A6C34878D82A}">
                    <a16:rowId xmlns:a16="http://schemas.microsoft.com/office/drawing/2014/main" val="10005"/>
                  </a:ext>
                </a:extLst>
              </a:tr>
              <a:tr h="370840">
                <a:tc>
                  <a:txBody>
                    <a:bodyPr/>
                    <a:lstStyle/>
                    <a:p>
                      <a:pPr algn="ctr"/>
                      <a:r>
                        <a:rPr lang="tr-TR" dirty="0" smtClean="0"/>
                        <a:t>60-64</a:t>
                      </a:r>
                      <a:endParaRPr lang="tr-TR" dirty="0"/>
                    </a:p>
                  </a:txBody>
                  <a:tcPr/>
                </a:tc>
                <a:tc>
                  <a:txBody>
                    <a:bodyPr/>
                    <a:lstStyle/>
                    <a:p>
                      <a:pPr algn="ctr"/>
                      <a:r>
                        <a:rPr lang="tr-TR" dirty="0" smtClean="0"/>
                        <a:t>C2</a:t>
                      </a:r>
                      <a:endParaRPr lang="tr-TR" dirty="0"/>
                    </a:p>
                  </a:txBody>
                  <a:tcPr/>
                </a:tc>
                <a:tc>
                  <a:txBody>
                    <a:bodyPr/>
                    <a:lstStyle/>
                    <a:p>
                      <a:pPr algn="ctr"/>
                      <a:r>
                        <a:rPr lang="tr-TR" dirty="0" smtClean="0"/>
                        <a:t>2.3</a:t>
                      </a:r>
                      <a:endParaRPr lang="tr-T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solidFill>
                            <a:srgbClr val="00B050"/>
                          </a:solidFill>
                        </a:rPr>
                        <a:t>Geçer</a:t>
                      </a:r>
                    </a:p>
                  </a:txBody>
                  <a:tcPr/>
                </a:tc>
                <a:extLst>
                  <a:ext uri="{0D108BD9-81ED-4DB2-BD59-A6C34878D82A}">
                    <a16:rowId xmlns:a16="http://schemas.microsoft.com/office/drawing/2014/main" val="10006"/>
                  </a:ext>
                </a:extLst>
              </a:tr>
              <a:tr h="370840">
                <a:tc>
                  <a:txBody>
                    <a:bodyPr/>
                    <a:lstStyle/>
                    <a:p>
                      <a:pPr algn="ctr"/>
                      <a:r>
                        <a:rPr lang="tr-TR" dirty="0" smtClean="0"/>
                        <a:t>55-59</a:t>
                      </a:r>
                      <a:endParaRPr lang="tr-TR" dirty="0"/>
                    </a:p>
                  </a:txBody>
                  <a:tcPr/>
                </a:tc>
                <a:tc>
                  <a:txBody>
                    <a:bodyPr/>
                    <a:lstStyle/>
                    <a:p>
                      <a:pPr algn="ctr"/>
                      <a:r>
                        <a:rPr lang="tr-TR" dirty="0" smtClean="0"/>
                        <a:t>D1</a:t>
                      </a:r>
                      <a:endParaRPr lang="tr-TR" dirty="0"/>
                    </a:p>
                  </a:txBody>
                  <a:tcPr/>
                </a:tc>
                <a:tc>
                  <a:txBody>
                    <a:bodyPr/>
                    <a:lstStyle/>
                    <a:p>
                      <a:pPr algn="ctr"/>
                      <a:r>
                        <a:rPr lang="tr-TR" dirty="0" smtClean="0"/>
                        <a:t>1.7</a:t>
                      </a:r>
                      <a:endParaRPr lang="tr-T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solidFill>
                            <a:srgbClr val="0070C0"/>
                          </a:solidFill>
                        </a:rPr>
                        <a:t>Koşullu Geçer*</a:t>
                      </a:r>
                    </a:p>
                  </a:txBody>
                  <a:tcPr/>
                </a:tc>
                <a:extLst>
                  <a:ext uri="{0D108BD9-81ED-4DB2-BD59-A6C34878D82A}">
                    <a16:rowId xmlns:a16="http://schemas.microsoft.com/office/drawing/2014/main" val="10007"/>
                  </a:ext>
                </a:extLst>
              </a:tr>
              <a:tr h="370840">
                <a:tc>
                  <a:txBody>
                    <a:bodyPr/>
                    <a:lstStyle/>
                    <a:p>
                      <a:pPr algn="ctr"/>
                      <a:r>
                        <a:rPr lang="tr-TR" dirty="0" smtClean="0"/>
                        <a:t>50-54</a:t>
                      </a:r>
                      <a:endParaRPr lang="tr-TR" dirty="0"/>
                    </a:p>
                  </a:txBody>
                  <a:tcPr/>
                </a:tc>
                <a:tc>
                  <a:txBody>
                    <a:bodyPr/>
                    <a:lstStyle/>
                    <a:p>
                      <a:pPr algn="ctr"/>
                      <a:r>
                        <a:rPr lang="tr-TR" dirty="0" smtClean="0"/>
                        <a:t>D2</a:t>
                      </a:r>
                      <a:endParaRPr lang="tr-TR" dirty="0"/>
                    </a:p>
                  </a:txBody>
                  <a:tcPr/>
                </a:tc>
                <a:tc>
                  <a:txBody>
                    <a:bodyPr/>
                    <a:lstStyle/>
                    <a:p>
                      <a:pPr algn="ctr"/>
                      <a:r>
                        <a:rPr lang="tr-TR" dirty="0" smtClean="0"/>
                        <a:t>1.0</a:t>
                      </a:r>
                      <a:endParaRPr lang="tr-TR"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600" dirty="0" smtClean="0">
                          <a:solidFill>
                            <a:srgbClr val="0070C0"/>
                          </a:solidFill>
                        </a:rPr>
                        <a:t>Koşullu Geçer*</a:t>
                      </a:r>
                    </a:p>
                  </a:txBody>
                  <a:tcPr/>
                </a:tc>
                <a:extLst>
                  <a:ext uri="{0D108BD9-81ED-4DB2-BD59-A6C34878D82A}">
                    <a16:rowId xmlns:a16="http://schemas.microsoft.com/office/drawing/2014/main" val="10008"/>
                  </a:ext>
                </a:extLst>
              </a:tr>
              <a:tr h="310604">
                <a:tc>
                  <a:txBody>
                    <a:bodyPr/>
                    <a:lstStyle/>
                    <a:p>
                      <a:pPr algn="ctr"/>
                      <a:r>
                        <a:rPr lang="tr-TR" dirty="0" smtClean="0"/>
                        <a:t>40-49</a:t>
                      </a:r>
                      <a:endParaRPr lang="tr-TR" dirty="0"/>
                    </a:p>
                  </a:txBody>
                  <a:tcPr/>
                </a:tc>
                <a:tc>
                  <a:txBody>
                    <a:bodyPr/>
                    <a:lstStyle/>
                    <a:p>
                      <a:pPr algn="ctr"/>
                      <a:r>
                        <a:rPr lang="tr-TR" dirty="0" smtClean="0"/>
                        <a:t>E</a:t>
                      </a:r>
                      <a:endParaRPr lang="tr-TR" dirty="0"/>
                    </a:p>
                  </a:txBody>
                  <a:tcPr/>
                </a:tc>
                <a:tc>
                  <a:txBody>
                    <a:bodyPr/>
                    <a:lstStyle/>
                    <a:p>
                      <a:pPr algn="ctr"/>
                      <a:r>
                        <a:rPr lang="tr-TR" dirty="0" smtClean="0"/>
                        <a:t>0.5</a:t>
                      </a:r>
                      <a:endParaRPr lang="tr-TR" dirty="0"/>
                    </a:p>
                  </a:txBody>
                  <a:tcPr/>
                </a:tc>
                <a:tc>
                  <a:txBody>
                    <a:bodyPr/>
                    <a:lstStyle/>
                    <a:p>
                      <a:pPr algn="ctr"/>
                      <a:r>
                        <a:rPr lang="tr-TR" dirty="0" smtClean="0">
                          <a:solidFill>
                            <a:srgbClr val="FF0000"/>
                          </a:solidFill>
                        </a:rPr>
                        <a:t>Başarısız</a:t>
                      </a:r>
                      <a:endParaRPr lang="tr-TR" dirty="0">
                        <a:solidFill>
                          <a:srgbClr val="FF0000"/>
                        </a:solidFill>
                      </a:endParaRPr>
                    </a:p>
                  </a:txBody>
                  <a:tcPr/>
                </a:tc>
                <a:extLst>
                  <a:ext uri="{0D108BD9-81ED-4DB2-BD59-A6C34878D82A}">
                    <a16:rowId xmlns:a16="http://schemas.microsoft.com/office/drawing/2014/main" val="10009"/>
                  </a:ext>
                </a:extLst>
              </a:tr>
              <a:tr h="370840">
                <a:tc>
                  <a:txBody>
                    <a:bodyPr/>
                    <a:lstStyle/>
                    <a:p>
                      <a:pPr algn="ctr"/>
                      <a:r>
                        <a:rPr lang="tr-TR" dirty="0" smtClean="0"/>
                        <a:t>0-39</a:t>
                      </a:r>
                    </a:p>
                  </a:txBody>
                  <a:tcPr/>
                </a:tc>
                <a:tc>
                  <a:txBody>
                    <a:bodyPr/>
                    <a:lstStyle/>
                    <a:p>
                      <a:pPr algn="ctr"/>
                      <a:r>
                        <a:rPr lang="tr-TR" dirty="0" smtClean="0"/>
                        <a:t>F1</a:t>
                      </a:r>
                      <a:endParaRPr lang="tr-TR" dirty="0"/>
                    </a:p>
                  </a:txBody>
                  <a:tcPr/>
                </a:tc>
                <a:tc>
                  <a:txBody>
                    <a:bodyPr/>
                    <a:lstStyle/>
                    <a:p>
                      <a:pPr algn="ctr"/>
                      <a:r>
                        <a:rPr lang="tr-TR" dirty="0" smtClean="0"/>
                        <a:t>0</a:t>
                      </a:r>
                      <a:endParaRPr lang="tr-TR" dirty="0"/>
                    </a:p>
                  </a:txBody>
                  <a:tcPr/>
                </a:tc>
                <a:tc>
                  <a:txBody>
                    <a:bodyPr/>
                    <a:lstStyle/>
                    <a:p>
                      <a:pPr algn="ctr"/>
                      <a:r>
                        <a:rPr lang="tr-TR" dirty="0" smtClean="0">
                          <a:solidFill>
                            <a:srgbClr val="FF0000"/>
                          </a:solidFill>
                        </a:rPr>
                        <a:t>Başarısız</a:t>
                      </a:r>
                      <a:endParaRPr lang="tr-TR" dirty="0">
                        <a:solidFill>
                          <a:srgbClr val="FF0000"/>
                        </a:solidFill>
                      </a:endParaRPr>
                    </a:p>
                  </a:txBody>
                  <a:tcPr/>
                </a:tc>
                <a:extLst>
                  <a:ext uri="{0D108BD9-81ED-4DB2-BD59-A6C34878D82A}">
                    <a16:rowId xmlns:a16="http://schemas.microsoft.com/office/drawing/2014/main" val="10010"/>
                  </a:ext>
                </a:extLst>
              </a:tr>
              <a:tr h="370840">
                <a:tc>
                  <a:txBody>
                    <a:bodyPr/>
                    <a:lstStyle/>
                    <a:p>
                      <a:pPr algn="ctr"/>
                      <a:r>
                        <a:rPr lang="tr-TR" dirty="0" smtClean="0"/>
                        <a:t>Devamsız</a:t>
                      </a:r>
                    </a:p>
                  </a:txBody>
                  <a:tcPr/>
                </a:tc>
                <a:tc>
                  <a:txBody>
                    <a:bodyPr/>
                    <a:lstStyle/>
                    <a:p>
                      <a:pPr algn="ctr"/>
                      <a:r>
                        <a:rPr lang="tr-TR" dirty="0" smtClean="0"/>
                        <a:t>F2</a:t>
                      </a:r>
                      <a:endParaRPr lang="tr-TR" dirty="0"/>
                    </a:p>
                  </a:txBody>
                  <a:tcPr/>
                </a:tc>
                <a:tc>
                  <a:txBody>
                    <a:bodyPr/>
                    <a:lstStyle/>
                    <a:p>
                      <a:pPr algn="ctr"/>
                      <a:r>
                        <a:rPr lang="tr-TR" dirty="0" smtClean="0"/>
                        <a:t>0</a:t>
                      </a:r>
                      <a:endParaRPr lang="tr-TR" dirty="0"/>
                    </a:p>
                  </a:txBody>
                  <a:tcPr/>
                </a:tc>
                <a:tc>
                  <a:txBody>
                    <a:bodyPr/>
                    <a:lstStyle/>
                    <a:p>
                      <a:pPr algn="ctr"/>
                      <a:r>
                        <a:rPr lang="tr-TR" dirty="0" smtClean="0">
                          <a:solidFill>
                            <a:srgbClr val="FF0000"/>
                          </a:solidFill>
                        </a:rPr>
                        <a:t>Başarısız</a:t>
                      </a:r>
                      <a:endParaRPr lang="tr-TR" dirty="0">
                        <a:solidFill>
                          <a:srgbClr val="FF0000"/>
                        </a:solidFill>
                      </a:endParaRPr>
                    </a:p>
                  </a:txBody>
                  <a:tcPr/>
                </a:tc>
                <a:extLst>
                  <a:ext uri="{0D108BD9-81ED-4DB2-BD59-A6C34878D82A}">
                    <a16:rowId xmlns:a16="http://schemas.microsoft.com/office/drawing/2014/main" val="10011"/>
                  </a:ext>
                </a:extLst>
              </a:tr>
            </a:tbl>
          </a:graphicData>
        </a:graphic>
      </p:graphicFrame>
      <p:sp>
        <p:nvSpPr>
          <p:cNvPr id="5" name="Metin kutusu 4"/>
          <p:cNvSpPr txBox="1"/>
          <p:nvPr/>
        </p:nvSpPr>
        <p:spPr>
          <a:xfrm>
            <a:off x="611560" y="5877272"/>
            <a:ext cx="7848872" cy="923330"/>
          </a:xfrm>
          <a:prstGeom prst="rect">
            <a:avLst/>
          </a:prstGeom>
          <a:noFill/>
        </p:spPr>
        <p:txBody>
          <a:bodyPr wrap="square" rtlCol="0">
            <a:spAutoFit/>
          </a:bodyPr>
          <a:lstStyle/>
          <a:p>
            <a:r>
              <a:rPr lang="tr-TR" altLang="tr-TR" dirty="0" smtClean="0"/>
              <a:t>*Koşullu </a:t>
            </a:r>
            <a:r>
              <a:rPr lang="tr-TR" altLang="tr-TR" dirty="0"/>
              <a:t>geçer notların başarılı kabul edilebilmesi için öğrencinin akademik ortalamasının mezuniyet öncesinde en az 2.30 olması gerekir. </a:t>
            </a:r>
          </a:p>
          <a:p>
            <a:endParaRPr lang="tr-TR" dirty="0"/>
          </a:p>
        </p:txBody>
      </p:sp>
    </p:spTree>
    <p:extLst>
      <p:ext uri="{BB962C8B-B14F-4D97-AF65-F5344CB8AC3E}">
        <p14:creationId xmlns:p14="http://schemas.microsoft.com/office/powerpoint/2010/main" val="15169951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13037" y="836712"/>
            <a:ext cx="8424936" cy="6001643"/>
          </a:xfrm>
          <a:prstGeom prst="rect">
            <a:avLst/>
          </a:prstGeom>
        </p:spPr>
        <p:txBody>
          <a:bodyPr wrap="square">
            <a:spAutoFit/>
          </a:bodyPr>
          <a:lstStyle/>
          <a:p>
            <a:pPr marL="342900" indent="-342900" algn="just">
              <a:lnSpc>
                <a:spcPct val="80000"/>
              </a:lnSpc>
              <a:buFont typeface="Arial" panose="020B0604020202020204" pitchFamily="34" charset="0"/>
              <a:buChar char="•"/>
            </a:pPr>
            <a:r>
              <a:rPr lang="de-DE" altLang="tr-TR" sz="2400" dirty="0" err="1"/>
              <a:t>Bir</a:t>
            </a:r>
            <a:r>
              <a:rPr lang="de-DE" altLang="tr-TR" sz="2400" dirty="0"/>
              <a:t> </a:t>
            </a:r>
            <a:r>
              <a:rPr lang="de-DE" altLang="tr-TR" sz="2400" dirty="0" err="1"/>
              <a:t>dersten</a:t>
            </a:r>
            <a:r>
              <a:rPr lang="tr-TR" altLang="tr-TR" sz="2400" dirty="0"/>
              <a:t> </a:t>
            </a:r>
            <a:r>
              <a:rPr lang="de-DE" altLang="tr-TR" sz="2400" dirty="0"/>
              <a:t>F1, F2</a:t>
            </a:r>
            <a:r>
              <a:rPr lang="tr-TR" altLang="tr-TR" sz="2400" dirty="0"/>
              <a:t> </a:t>
            </a:r>
            <a:r>
              <a:rPr lang="de-DE" altLang="tr-TR" sz="2400" dirty="0" err="1"/>
              <a:t>notlarından</a:t>
            </a:r>
            <a:r>
              <a:rPr lang="de-DE" altLang="tr-TR" sz="2400" dirty="0"/>
              <a:t> </a:t>
            </a:r>
            <a:r>
              <a:rPr lang="de-DE" altLang="tr-TR" sz="2400" dirty="0" err="1"/>
              <a:t>birini</a:t>
            </a:r>
            <a:r>
              <a:rPr lang="de-DE" altLang="tr-TR" sz="2400" dirty="0"/>
              <a:t> </a:t>
            </a:r>
            <a:r>
              <a:rPr lang="de-DE" altLang="tr-TR" sz="2400" dirty="0" err="1"/>
              <a:t>alan</a:t>
            </a:r>
            <a:r>
              <a:rPr lang="de-DE" altLang="tr-TR" sz="2400" dirty="0"/>
              <a:t> </a:t>
            </a:r>
            <a:r>
              <a:rPr lang="de-DE" altLang="tr-TR" sz="2400" dirty="0" err="1"/>
              <a:t>öğrenci</a:t>
            </a:r>
            <a:r>
              <a:rPr lang="de-DE" altLang="tr-TR" sz="2400" dirty="0"/>
              <a:t>, o </a:t>
            </a:r>
            <a:r>
              <a:rPr lang="de-DE" altLang="tr-TR" sz="2400" dirty="0" err="1"/>
              <a:t>dersi</a:t>
            </a:r>
            <a:r>
              <a:rPr lang="de-DE" altLang="tr-TR" sz="2400" dirty="0"/>
              <a:t> </a:t>
            </a:r>
            <a:r>
              <a:rPr lang="de-DE" altLang="tr-TR" sz="2400" dirty="0" err="1"/>
              <a:t>açıldığı</a:t>
            </a:r>
            <a:r>
              <a:rPr lang="de-DE" altLang="tr-TR" sz="2400" dirty="0"/>
              <a:t> </a:t>
            </a:r>
            <a:r>
              <a:rPr lang="de-DE" altLang="tr-TR" sz="2400" dirty="0" err="1"/>
              <a:t>ilk</a:t>
            </a:r>
            <a:r>
              <a:rPr lang="de-DE" altLang="tr-TR" sz="2400" dirty="0"/>
              <a:t> </a:t>
            </a:r>
            <a:r>
              <a:rPr lang="de-DE" altLang="tr-TR" sz="2400" dirty="0" err="1"/>
              <a:t>yarıyılda</a:t>
            </a:r>
            <a:r>
              <a:rPr lang="de-DE" altLang="tr-TR" sz="2400" dirty="0"/>
              <a:t> </a:t>
            </a:r>
            <a:r>
              <a:rPr lang="de-DE" altLang="tr-TR" sz="2400" dirty="0" err="1"/>
              <a:t>tekrarlamak</a:t>
            </a:r>
            <a:r>
              <a:rPr lang="de-DE" altLang="tr-TR" sz="2400" dirty="0"/>
              <a:t> </a:t>
            </a:r>
            <a:r>
              <a:rPr lang="de-DE" altLang="tr-TR" sz="2400" dirty="0" err="1"/>
              <a:t>zorundadır</a:t>
            </a:r>
            <a:r>
              <a:rPr lang="de-DE" altLang="tr-TR" sz="2400" dirty="0"/>
              <a:t>. </a:t>
            </a:r>
            <a:r>
              <a:rPr lang="de-DE" altLang="tr-TR" sz="2400" dirty="0" err="1"/>
              <a:t>Ancak</a:t>
            </a:r>
            <a:r>
              <a:rPr lang="de-DE" altLang="tr-TR" sz="2400" dirty="0"/>
              <a:t> </a:t>
            </a:r>
            <a:r>
              <a:rPr lang="de-DE" altLang="tr-TR" sz="2400" dirty="0" err="1"/>
              <a:t>tekrarlanan</a:t>
            </a:r>
            <a:r>
              <a:rPr lang="de-DE" altLang="tr-TR" sz="2400" dirty="0"/>
              <a:t> </a:t>
            </a:r>
            <a:r>
              <a:rPr lang="de-DE" altLang="tr-TR" sz="2400" dirty="0" err="1"/>
              <a:t>derslerin</a:t>
            </a:r>
            <a:r>
              <a:rPr lang="de-DE" altLang="tr-TR" sz="2400" dirty="0"/>
              <a:t> </a:t>
            </a:r>
            <a:r>
              <a:rPr lang="de-DE" altLang="tr-TR" sz="2400" dirty="0" err="1"/>
              <a:t>yarıyıl</a:t>
            </a:r>
            <a:r>
              <a:rPr lang="de-DE" altLang="tr-TR" sz="2400" dirty="0"/>
              <a:t> </a:t>
            </a:r>
            <a:r>
              <a:rPr lang="de-DE" altLang="tr-TR" sz="2400" dirty="0" err="1"/>
              <a:t>ders</a:t>
            </a:r>
            <a:r>
              <a:rPr lang="de-DE" altLang="tr-TR" sz="2400" dirty="0"/>
              <a:t> </a:t>
            </a:r>
            <a:r>
              <a:rPr lang="de-DE" altLang="tr-TR" sz="2400" dirty="0" err="1" smtClean="0"/>
              <a:t>programlarında</a:t>
            </a:r>
            <a:r>
              <a:rPr lang="tr-TR" altLang="tr-TR" sz="2400" dirty="0" smtClean="0"/>
              <a:t> </a:t>
            </a:r>
            <a:r>
              <a:rPr lang="de-DE" altLang="tr-TR" sz="2400" dirty="0" err="1" smtClean="0"/>
              <a:t>çakışması</a:t>
            </a:r>
            <a:r>
              <a:rPr lang="de-DE" altLang="tr-TR" sz="2400" dirty="0" smtClean="0"/>
              <a:t> </a:t>
            </a:r>
            <a:r>
              <a:rPr lang="de-DE" altLang="tr-TR" sz="2400" dirty="0" err="1"/>
              <a:t>halinde</a:t>
            </a:r>
            <a:r>
              <a:rPr lang="de-DE" altLang="tr-TR" sz="2400" dirty="0"/>
              <a:t>, </a:t>
            </a:r>
            <a:r>
              <a:rPr lang="de-DE" altLang="tr-TR" sz="2400" dirty="0" err="1"/>
              <a:t>öğrenci</a:t>
            </a:r>
            <a:r>
              <a:rPr lang="de-DE" altLang="tr-TR" sz="2400" dirty="0"/>
              <a:t> </a:t>
            </a:r>
            <a:r>
              <a:rPr lang="de-DE" altLang="tr-TR" sz="2400" dirty="0" err="1"/>
              <a:t>bu</a:t>
            </a:r>
            <a:r>
              <a:rPr lang="de-DE" altLang="tr-TR" sz="2400" dirty="0"/>
              <a:t> </a:t>
            </a:r>
            <a:r>
              <a:rPr lang="de-DE" altLang="tr-TR" sz="2400" dirty="0" err="1"/>
              <a:t>derslerden</a:t>
            </a:r>
            <a:r>
              <a:rPr lang="de-DE" altLang="tr-TR" sz="2400" dirty="0"/>
              <a:t> </a:t>
            </a:r>
            <a:r>
              <a:rPr lang="de-DE" altLang="tr-TR" sz="2400" dirty="0" err="1"/>
              <a:t>birini</a:t>
            </a:r>
            <a:r>
              <a:rPr lang="de-DE" altLang="tr-TR" sz="2400" dirty="0"/>
              <a:t> </a:t>
            </a:r>
            <a:r>
              <a:rPr lang="de-DE" altLang="tr-TR" sz="2400" dirty="0" err="1"/>
              <a:t>ilgili</a:t>
            </a:r>
            <a:r>
              <a:rPr lang="de-DE" altLang="tr-TR" sz="2400" dirty="0"/>
              <a:t> </a:t>
            </a:r>
            <a:r>
              <a:rPr lang="de-DE" altLang="tr-TR" sz="2400" dirty="0" err="1"/>
              <a:t>yönetim</a:t>
            </a:r>
            <a:r>
              <a:rPr lang="de-DE" altLang="tr-TR" sz="2400" dirty="0"/>
              <a:t> </a:t>
            </a:r>
            <a:r>
              <a:rPr lang="de-DE" altLang="tr-TR" sz="2400" dirty="0" err="1"/>
              <a:t>kurulu</a:t>
            </a:r>
            <a:r>
              <a:rPr lang="de-DE" altLang="tr-TR" sz="2400" dirty="0"/>
              <a:t> </a:t>
            </a:r>
            <a:r>
              <a:rPr lang="de-DE" altLang="tr-TR" sz="2400" dirty="0" err="1"/>
              <a:t>kararıyla</a:t>
            </a:r>
            <a:r>
              <a:rPr lang="de-DE" altLang="tr-TR" sz="2400" dirty="0"/>
              <a:t> </a:t>
            </a:r>
            <a:r>
              <a:rPr lang="de-DE" altLang="tr-TR" sz="2400" dirty="0" err="1"/>
              <a:t>almayabilir</a:t>
            </a:r>
            <a:r>
              <a:rPr lang="de-DE" altLang="tr-TR" sz="2400" dirty="0"/>
              <a:t>. </a:t>
            </a:r>
            <a:endParaRPr lang="tr-TR" altLang="tr-TR" sz="2400" dirty="0"/>
          </a:p>
          <a:p>
            <a:pPr algn="just">
              <a:lnSpc>
                <a:spcPct val="80000"/>
              </a:lnSpc>
            </a:pPr>
            <a:endParaRPr lang="tr-TR" altLang="tr-TR" sz="2400" dirty="0"/>
          </a:p>
          <a:p>
            <a:pPr marL="342900" indent="-342900" algn="just">
              <a:lnSpc>
                <a:spcPct val="80000"/>
              </a:lnSpc>
              <a:buFont typeface="Arial" panose="020B0604020202020204" pitchFamily="34" charset="0"/>
              <a:buChar char="•"/>
            </a:pPr>
            <a:r>
              <a:rPr lang="tr-TR" altLang="tr-TR" sz="2400" dirty="0"/>
              <a:t>Başarısız olunan kredisiz derslerin ya da eşdeğerlerinin tekrar alınması zorunlu değildir</a:t>
            </a:r>
            <a:r>
              <a:rPr lang="tr-TR" altLang="tr-TR" sz="2400" dirty="0" smtClean="0"/>
              <a:t>.</a:t>
            </a:r>
          </a:p>
          <a:p>
            <a:pPr algn="just">
              <a:lnSpc>
                <a:spcPct val="80000"/>
              </a:lnSpc>
            </a:pPr>
            <a:r>
              <a:rPr lang="tr-TR" altLang="tr-TR" sz="2400" dirty="0" smtClean="0"/>
              <a:t> </a:t>
            </a:r>
            <a:endParaRPr lang="tr-TR" altLang="tr-TR" sz="2400" dirty="0"/>
          </a:p>
          <a:p>
            <a:pPr marL="342900" indent="-342900" algn="just">
              <a:lnSpc>
                <a:spcPct val="80000"/>
              </a:lnSpc>
              <a:buFont typeface="Arial" panose="020B0604020202020204" pitchFamily="34" charset="0"/>
              <a:buChar char="•"/>
            </a:pPr>
            <a:r>
              <a:rPr lang="tr-TR" altLang="tr-TR" sz="2400" dirty="0"/>
              <a:t>Geçer not alınan bir ders tekrar alınamaz. </a:t>
            </a:r>
            <a:endParaRPr lang="tr-TR" altLang="tr-TR" sz="2400" dirty="0" smtClean="0"/>
          </a:p>
          <a:p>
            <a:pPr algn="just">
              <a:lnSpc>
                <a:spcPct val="80000"/>
              </a:lnSpc>
            </a:pPr>
            <a:endParaRPr lang="tr-TR" altLang="tr-TR" sz="2400" dirty="0" smtClean="0"/>
          </a:p>
          <a:p>
            <a:pPr marL="342900" indent="-342900" algn="just">
              <a:lnSpc>
                <a:spcPct val="80000"/>
              </a:lnSpc>
              <a:buFont typeface="Arial" panose="020B0604020202020204" pitchFamily="34" charset="0"/>
              <a:buChar char="•"/>
            </a:pPr>
            <a:r>
              <a:rPr lang="tr-TR" altLang="tr-TR" sz="2400" dirty="0" smtClean="0"/>
              <a:t>Koşullu </a:t>
            </a:r>
            <a:r>
              <a:rPr lang="tr-TR" altLang="tr-TR" sz="2400" dirty="0"/>
              <a:t>geçer not alınan dersler derslerin açılan ilk dönemde tekrar alınma zorunluluğu yoktur.  </a:t>
            </a:r>
            <a:endParaRPr lang="tr-TR" altLang="tr-TR" sz="2400" dirty="0" smtClean="0"/>
          </a:p>
          <a:p>
            <a:pPr algn="just">
              <a:lnSpc>
                <a:spcPct val="80000"/>
              </a:lnSpc>
            </a:pPr>
            <a:endParaRPr lang="tr-TR" altLang="tr-TR" sz="2400" dirty="0"/>
          </a:p>
          <a:p>
            <a:pPr marL="342900" indent="-342900" algn="just">
              <a:lnSpc>
                <a:spcPct val="80000"/>
              </a:lnSpc>
              <a:buFont typeface="Arial" panose="020B0604020202020204" pitchFamily="34" charset="0"/>
              <a:buChar char="•"/>
            </a:pPr>
            <a:r>
              <a:rPr lang="tr-TR" altLang="tr-TR" sz="2400" dirty="0" smtClean="0"/>
              <a:t>Tüm </a:t>
            </a:r>
            <a:r>
              <a:rPr lang="tr-TR" altLang="tr-TR" sz="2400" dirty="0"/>
              <a:t>derslerden geçer not ya da koşullu geçer not almış ancak akademik ortalaması 2.30 un altında olan öğrenciler, mezuniyet koşulu olan bu ortalamayı elde edinceye kadar koşullu geçer notla geçtikleri derslerden kendi seçecekleri sayıda dersi/dersleri tekrar almak zorundadır.  </a:t>
            </a:r>
            <a:endParaRPr lang="tr-TR" altLang="tr-TR" sz="2400" dirty="0" smtClean="0"/>
          </a:p>
        </p:txBody>
      </p:sp>
    </p:spTree>
    <p:extLst>
      <p:ext uri="{BB962C8B-B14F-4D97-AF65-F5344CB8AC3E}">
        <p14:creationId xmlns:p14="http://schemas.microsoft.com/office/powerpoint/2010/main" val="31421193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8" y="4725144"/>
            <a:ext cx="7745505" cy="2132856"/>
          </a:xfrm>
        </p:spPr>
        <p:txBody>
          <a:bodyPr>
            <a:normAutofit/>
          </a:bodyPr>
          <a:lstStyle/>
          <a:p>
            <a:pPr marL="0" indent="0">
              <a:buNone/>
            </a:pPr>
            <a:r>
              <a:rPr lang="tr-TR" dirty="0" smtClean="0"/>
              <a:t>Kurulumu için;</a:t>
            </a:r>
          </a:p>
          <a:p>
            <a:pPr marL="0" indent="0">
              <a:buNone/>
            </a:pPr>
            <a:r>
              <a:rPr lang="tr-TR" dirty="0" smtClean="0"/>
              <a:t> </a:t>
            </a:r>
            <a:r>
              <a:rPr lang="tr-TR" dirty="0" smtClean="0">
                <a:hlinkClick r:id="rId2"/>
              </a:rPr>
              <a:t>http</a:t>
            </a:r>
            <a:r>
              <a:rPr lang="tr-TR" dirty="0">
                <a:hlinkClick r:id="rId2"/>
              </a:rPr>
              <a:t>://</a:t>
            </a:r>
            <a:r>
              <a:rPr lang="tr-TR" dirty="0" smtClean="0">
                <a:hlinkClick r:id="rId2"/>
              </a:rPr>
              <a:t>www.pau.edu.tr/eduroam</a:t>
            </a:r>
            <a:r>
              <a:rPr lang="tr-TR" dirty="0" smtClean="0"/>
              <a:t>  sayfasını ziyaret ederek hem bilgisayarınıza hem telefonunuzdaki ücretsiz </a:t>
            </a:r>
            <a:r>
              <a:rPr lang="tr-TR" dirty="0" err="1" smtClean="0"/>
              <a:t>wifi</a:t>
            </a:r>
            <a:r>
              <a:rPr lang="tr-TR" dirty="0" smtClean="0"/>
              <a:t> kurulumunu yapabilirsiniz.</a:t>
            </a:r>
            <a:endParaRPr lang="tr-TR" dirty="0"/>
          </a:p>
        </p:txBody>
      </p:sp>
      <p:sp>
        <p:nvSpPr>
          <p:cNvPr id="3" name="Unvan 2"/>
          <p:cNvSpPr>
            <a:spLocks noGrp="1"/>
          </p:cNvSpPr>
          <p:nvPr>
            <p:ph type="title"/>
          </p:nvPr>
        </p:nvSpPr>
        <p:spPr>
          <a:xfrm>
            <a:off x="688490" y="332656"/>
            <a:ext cx="7756263" cy="1291750"/>
          </a:xfrm>
        </p:spPr>
        <p:txBody>
          <a:bodyPr/>
          <a:lstStyle/>
          <a:p>
            <a:r>
              <a:rPr lang="tr-TR" sz="4000" dirty="0" smtClean="0"/>
              <a:t>EDUROAM: </a:t>
            </a:r>
            <a:r>
              <a:rPr lang="tr-TR" sz="4800" dirty="0" smtClean="0"/>
              <a:t/>
            </a:r>
            <a:br>
              <a:rPr lang="tr-TR" sz="4800" dirty="0" smtClean="0"/>
            </a:br>
            <a:r>
              <a:rPr lang="tr-TR" sz="3600" dirty="0" smtClean="0"/>
              <a:t>PAÜ İçerisinde İnternete Giriş</a:t>
            </a:r>
            <a:endParaRPr lang="tr-TR" sz="3600" dirty="0"/>
          </a:p>
        </p:txBody>
      </p:sp>
      <p:pic>
        <p:nvPicPr>
          <p:cNvPr id="4" name="Resim 3"/>
          <p:cNvPicPr/>
          <p:nvPr/>
        </p:nvPicPr>
        <p:blipFill rotWithShape="1">
          <a:blip r:embed="rId3"/>
          <a:srcRect t="12369" r="1641" b="5501"/>
          <a:stretch/>
        </p:blipFill>
        <p:spPr bwMode="auto">
          <a:xfrm>
            <a:off x="1182245" y="1768570"/>
            <a:ext cx="6768752" cy="288032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545467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0" y="2132856"/>
            <a:ext cx="3816423" cy="4536504"/>
          </a:xfrm>
        </p:spPr>
        <p:txBody>
          <a:bodyPr>
            <a:normAutofit/>
          </a:bodyPr>
          <a:lstStyle/>
          <a:p>
            <a:r>
              <a:rPr lang="tr-TR" dirty="0" smtClean="0"/>
              <a:t>Bu sistem ile hocalarınız sisteme yüklemişse ders dokümanlarını alabilirsiniz.</a:t>
            </a:r>
          </a:p>
          <a:p>
            <a:r>
              <a:rPr lang="tr-TR" dirty="0" smtClean="0"/>
              <a:t>Bu sisteme PAÜ Pusula Bilgi Sistemi’nden erişebilirsiniz.</a:t>
            </a:r>
            <a:r>
              <a:rPr lang="tr-TR" dirty="0"/>
              <a:t/>
            </a:r>
            <a:br>
              <a:rPr lang="tr-TR" dirty="0"/>
            </a:br>
            <a:endParaRPr lang="tr-TR" dirty="0"/>
          </a:p>
        </p:txBody>
      </p:sp>
      <p:sp>
        <p:nvSpPr>
          <p:cNvPr id="3" name="Unvan 2"/>
          <p:cNvSpPr>
            <a:spLocks noGrp="1"/>
          </p:cNvSpPr>
          <p:nvPr>
            <p:ph type="title"/>
          </p:nvPr>
        </p:nvSpPr>
        <p:spPr>
          <a:xfrm>
            <a:off x="1403648" y="476672"/>
            <a:ext cx="7041105" cy="1368152"/>
          </a:xfrm>
        </p:spPr>
        <p:txBody>
          <a:bodyPr/>
          <a:lstStyle/>
          <a:p>
            <a:r>
              <a:rPr lang="tr-TR" sz="4000" dirty="0" smtClean="0"/>
              <a:t>Eğitim Destek Sistemi (EDS)</a:t>
            </a:r>
            <a:endParaRPr lang="tr-TR" sz="4000" dirty="0"/>
          </a:p>
        </p:txBody>
      </p:sp>
      <p:pic>
        <p:nvPicPr>
          <p:cNvPr id="4" name="Resim 3"/>
          <p:cNvPicPr/>
          <p:nvPr/>
        </p:nvPicPr>
        <p:blipFill rotWithShape="1">
          <a:blip r:embed="rId2"/>
          <a:srcRect l="1108" t="13228" r="1809" b="12311"/>
          <a:stretch/>
        </p:blipFill>
        <p:spPr bwMode="auto">
          <a:xfrm>
            <a:off x="3995936" y="2348880"/>
            <a:ext cx="4448817" cy="273630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663023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2564905"/>
            <a:ext cx="7745505" cy="2808312"/>
          </a:xfrm>
        </p:spPr>
        <p:txBody>
          <a:bodyPr/>
          <a:lstStyle/>
          <a:p>
            <a:pPr lvl="1"/>
            <a:r>
              <a:rPr lang="tr-TR" dirty="0" smtClean="0"/>
              <a:t>Öğrenci belgesi</a:t>
            </a:r>
          </a:p>
          <a:p>
            <a:pPr lvl="1"/>
            <a:r>
              <a:rPr lang="tr-TR" dirty="0" smtClean="0"/>
              <a:t>Transkript (not çizelgesi)</a:t>
            </a:r>
          </a:p>
          <a:p>
            <a:pPr lvl="1"/>
            <a:r>
              <a:rPr lang="tr-TR" dirty="0" smtClean="0"/>
              <a:t>Öğrenci kartı kaybedilmesi </a:t>
            </a:r>
          </a:p>
          <a:p>
            <a:pPr marL="411480" lvl="1" indent="0">
              <a:buNone/>
            </a:pPr>
            <a:endParaRPr lang="tr-TR" dirty="0"/>
          </a:p>
          <a:p>
            <a:pPr marL="411480" lvl="1" indent="0">
              <a:buNone/>
            </a:pPr>
            <a:r>
              <a:rPr lang="tr-TR" dirty="0" smtClean="0"/>
              <a:t>Durumlarında her fakültede bulunan öğrenci işlerine başvurmanız gerekmektedir.</a:t>
            </a:r>
            <a:endParaRPr lang="tr-TR" dirty="0"/>
          </a:p>
        </p:txBody>
      </p:sp>
      <p:sp>
        <p:nvSpPr>
          <p:cNvPr id="3" name="Unvan 2"/>
          <p:cNvSpPr>
            <a:spLocks noGrp="1"/>
          </p:cNvSpPr>
          <p:nvPr>
            <p:ph type="title"/>
          </p:nvPr>
        </p:nvSpPr>
        <p:spPr/>
        <p:txBody>
          <a:bodyPr/>
          <a:lstStyle/>
          <a:p>
            <a:r>
              <a:rPr lang="tr-TR" sz="4000" dirty="0" smtClean="0"/>
              <a:t>ÖĞRENCİ İŞLERİ</a:t>
            </a:r>
            <a:endParaRPr lang="tr-TR" sz="4000" dirty="0"/>
          </a:p>
        </p:txBody>
      </p:sp>
    </p:spTree>
    <p:extLst>
      <p:ext uri="{BB962C8B-B14F-4D97-AF65-F5344CB8AC3E}">
        <p14:creationId xmlns:p14="http://schemas.microsoft.com/office/powerpoint/2010/main" val="2803944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1916832"/>
            <a:ext cx="7745505" cy="4680519"/>
          </a:xfrm>
        </p:spPr>
        <p:txBody>
          <a:bodyPr>
            <a:normAutofit fontScale="55000" lnSpcReduction="20000"/>
          </a:bodyPr>
          <a:lstStyle/>
          <a:p>
            <a:pPr marL="0" indent="0">
              <a:buNone/>
            </a:pPr>
            <a:endParaRPr lang="tr-TR" sz="2000" dirty="0"/>
          </a:p>
          <a:p>
            <a:pPr marL="0" indent="0">
              <a:buNone/>
            </a:pPr>
            <a:r>
              <a:rPr lang="tr-TR" sz="2000" dirty="0" smtClean="0"/>
              <a:t>                                          </a:t>
            </a:r>
            <a:r>
              <a:rPr lang="tr-TR" sz="2600" dirty="0" smtClean="0"/>
              <a:t>Ayrıntılı </a:t>
            </a:r>
            <a:r>
              <a:rPr lang="tr-TR" sz="2600" dirty="0"/>
              <a:t>bilgi için:</a:t>
            </a:r>
          </a:p>
          <a:p>
            <a:pPr marL="0" indent="0">
              <a:buNone/>
            </a:pPr>
            <a:r>
              <a:rPr lang="tr-TR" sz="2600" dirty="0" smtClean="0"/>
              <a:t>                                </a:t>
            </a:r>
            <a:r>
              <a:rPr lang="tr-TR" sz="2600" dirty="0"/>
              <a:t> </a:t>
            </a:r>
            <a:r>
              <a:rPr lang="tr-TR" sz="2600" dirty="0" smtClean="0"/>
              <a:t>Farabi Koordinatörlüğü</a:t>
            </a:r>
          </a:p>
          <a:p>
            <a:pPr marL="0" indent="0">
              <a:buNone/>
            </a:pPr>
            <a:r>
              <a:rPr lang="tr-TR" sz="2600" u="sng" dirty="0">
                <a:hlinkClick r:id="rId2"/>
              </a:rPr>
              <a:t> </a:t>
            </a:r>
            <a:r>
              <a:rPr lang="tr-TR" sz="2600" u="sng" dirty="0" smtClean="0">
                <a:hlinkClick r:id="rId2"/>
              </a:rPr>
              <a:t>                                http</a:t>
            </a:r>
            <a:r>
              <a:rPr lang="tr-TR" sz="2600" u="sng" dirty="0">
                <a:hlinkClick r:id="rId2"/>
              </a:rPr>
              <a:t>://www.pau.edu.tr/farabi/tr/</a:t>
            </a:r>
            <a:r>
              <a:rPr lang="tr-TR" sz="2600" dirty="0"/>
              <a:t> </a:t>
            </a:r>
          </a:p>
          <a:p>
            <a:pPr marL="0" indent="0">
              <a:buNone/>
            </a:pPr>
            <a:endParaRPr lang="tr-TR" sz="2600" dirty="0"/>
          </a:p>
          <a:p>
            <a:endParaRPr lang="tr-TR" sz="2600" dirty="0" smtClean="0"/>
          </a:p>
          <a:p>
            <a:pPr marL="0" indent="0">
              <a:buNone/>
            </a:pPr>
            <a:r>
              <a:rPr lang="tr-TR" sz="2600" dirty="0" smtClean="0"/>
              <a:t>                               Ayrıntılı </a:t>
            </a:r>
            <a:r>
              <a:rPr lang="tr-TR" sz="2600" dirty="0"/>
              <a:t>bilgi için</a:t>
            </a:r>
            <a:r>
              <a:rPr lang="tr-TR" sz="2600" dirty="0" smtClean="0"/>
              <a:t>:</a:t>
            </a:r>
          </a:p>
          <a:p>
            <a:pPr marL="0" indent="0">
              <a:buNone/>
            </a:pPr>
            <a:r>
              <a:rPr lang="tr-TR" sz="2600" dirty="0" smtClean="0"/>
              <a:t>                               Uluslararası </a:t>
            </a:r>
            <a:r>
              <a:rPr lang="tr-TR" sz="2600" dirty="0"/>
              <a:t>İlişkiler </a:t>
            </a:r>
            <a:r>
              <a:rPr lang="tr-TR" sz="2600" dirty="0" smtClean="0"/>
              <a:t>Koordinatörlüğü</a:t>
            </a:r>
            <a:endParaRPr lang="tr-TR" sz="2600" dirty="0"/>
          </a:p>
          <a:p>
            <a:pPr marL="0" indent="0">
              <a:buNone/>
            </a:pPr>
            <a:r>
              <a:rPr lang="tr-TR" sz="2600" u="sng" dirty="0" smtClean="0">
                <a:hlinkClick r:id="rId3"/>
              </a:rPr>
              <a:t>                               http</a:t>
            </a:r>
            <a:r>
              <a:rPr lang="tr-TR" sz="2600" u="sng" dirty="0">
                <a:hlinkClick r:id="rId3"/>
              </a:rPr>
              <a:t>://www.pau.edu.tr/uluslararasi/tr</a:t>
            </a:r>
            <a:endParaRPr lang="tr-TR" sz="2600" dirty="0" smtClean="0"/>
          </a:p>
          <a:p>
            <a:pPr marL="0" indent="0">
              <a:buNone/>
            </a:pPr>
            <a:endParaRPr lang="tr-TR" sz="2000" dirty="0"/>
          </a:p>
          <a:p>
            <a:pPr marL="0" indent="0">
              <a:buNone/>
            </a:pPr>
            <a:endParaRPr lang="tr-TR" sz="2000" dirty="0" smtClean="0"/>
          </a:p>
          <a:p>
            <a:pPr marL="0" indent="0">
              <a:buNone/>
            </a:pPr>
            <a:r>
              <a:rPr lang="tr-TR" sz="2000" dirty="0"/>
              <a:t> </a:t>
            </a:r>
            <a:r>
              <a:rPr lang="tr-TR" sz="2000" dirty="0" smtClean="0"/>
              <a:t>                          </a:t>
            </a:r>
          </a:p>
          <a:p>
            <a:pPr marL="0" indent="0">
              <a:buNone/>
            </a:pPr>
            <a:r>
              <a:rPr lang="tr-TR" dirty="0" smtClean="0"/>
              <a:t>                                </a:t>
            </a:r>
          </a:p>
          <a:p>
            <a:pPr marL="0" indent="0">
              <a:buNone/>
            </a:pPr>
            <a:r>
              <a:rPr lang="tr-TR" dirty="0"/>
              <a:t> </a:t>
            </a:r>
            <a:r>
              <a:rPr lang="tr-TR" dirty="0" smtClean="0"/>
              <a:t>                                 </a:t>
            </a:r>
            <a:r>
              <a:rPr lang="tr-TR" sz="2600" dirty="0" smtClean="0"/>
              <a:t>Ayrıntılı </a:t>
            </a:r>
            <a:r>
              <a:rPr lang="tr-TR" sz="2600" dirty="0"/>
              <a:t>bilgi </a:t>
            </a:r>
            <a:r>
              <a:rPr lang="tr-TR" sz="2600" dirty="0" smtClean="0"/>
              <a:t>için:</a:t>
            </a:r>
          </a:p>
          <a:p>
            <a:pPr marL="0" indent="0">
              <a:buNone/>
            </a:pPr>
            <a:r>
              <a:rPr lang="tr-TR" sz="2600" dirty="0" smtClean="0"/>
              <a:t>                                Uluslararası </a:t>
            </a:r>
            <a:r>
              <a:rPr lang="tr-TR" sz="2600" dirty="0"/>
              <a:t>İlişkiler Koordinatörlüğü</a:t>
            </a:r>
            <a:endParaRPr lang="tr-TR" sz="2600" dirty="0" smtClean="0"/>
          </a:p>
          <a:p>
            <a:pPr marL="0" indent="0">
              <a:buNone/>
            </a:pPr>
            <a:r>
              <a:rPr lang="tr-TR" sz="2600" dirty="0" smtClean="0"/>
              <a:t>                                </a:t>
            </a:r>
            <a:r>
              <a:rPr lang="tr-TR" sz="2600" u="sng" dirty="0">
                <a:hlinkClick r:id="rId3"/>
              </a:rPr>
              <a:t>http://www.pau.edu.tr/uluslararasi/tr</a:t>
            </a:r>
            <a:r>
              <a:rPr lang="tr-TR" sz="2600" dirty="0"/>
              <a:t> </a:t>
            </a:r>
          </a:p>
          <a:p>
            <a:pPr marL="0" indent="0">
              <a:buNone/>
            </a:pPr>
            <a:endParaRPr lang="tr-TR" sz="2000" dirty="0"/>
          </a:p>
          <a:p>
            <a:pPr marL="0" indent="0">
              <a:buNone/>
            </a:pPr>
            <a:endParaRPr lang="tr-TR" sz="2900" dirty="0" smtClean="0"/>
          </a:p>
          <a:p>
            <a:pPr marL="0" indent="0">
              <a:buNone/>
            </a:pPr>
            <a:endParaRPr lang="tr-TR" sz="2900" dirty="0" smtClean="0"/>
          </a:p>
          <a:p>
            <a:pPr marL="0" indent="0">
              <a:buNone/>
            </a:pPr>
            <a:r>
              <a:rPr lang="tr-TR" sz="3300" dirty="0" smtClean="0"/>
              <a:t>Yurtiçi ve yurtdışı öğrenci değişim programlarıdır. Başvurabilmek için belirli bir not ortalaması ve yabancı dil seviyesi gereklidir. Başvurular bu kriterlere göre değerlendirilecektir.</a:t>
            </a:r>
          </a:p>
        </p:txBody>
      </p:sp>
      <p:sp>
        <p:nvSpPr>
          <p:cNvPr id="3" name="Unvan 2"/>
          <p:cNvSpPr>
            <a:spLocks noGrp="1"/>
          </p:cNvSpPr>
          <p:nvPr>
            <p:ph type="title"/>
          </p:nvPr>
        </p:nvSpPr>
        <p:spPr>
          <a:xfrm>
            <a:off x="688490" y="332657"/>
            <a:ext cx="7756263" cy="1404156"/>
          </a:xfrm>
        </p:spPr>
        <p:txBody>
          <a:bodyPr/>
          <a:lstStyle/>
          <a:p>
            <a:r>
              <a:rPr lang="tr-TR" sz="4000" dirty="0" smtClean="0"/>
              <a:t>ÖĞRENCİ DEĞİŞİM PROGRAMLARI</a:t>
            </a:r>
            <a:endParaRPr lang="tr-TR" sz="4000" dirty="0"/>
          </a:p>
        </p:txBody>
      </p:sp>
      <p:pic>
        <p:nvPicPr>
          <p:cNvPr id="10" name="Resim 9" descr="http://uluslararasi.karabuk.edu.tr/yuklenen/resimler/1262122016115326.png"/>
          <p:cNvPicPr/>
          <p:nvPr/>
        </p:nvPicPr>
        <p:blipFill rotWithShape="1">
          <a:blip r:embed="rId4" cstate="print">
            <a:extLst>
              <a:ext uri="{28A0092B-C50C-407E-A947-70E740481C1C}">
                <a14:useLocalDpi xmlns:a14="http://schemas.microsoft.com/office/drawing/2010/main" val="0"/>
              </a:ext>
            </a:extLst>
          </a:blip>
          <a:srcRect t="9920" b="13632"/>
          <a:stretch/>
        </p:blipFill>
        <p:spPr bwMode="auto">
          <a:xfrm>
            <a:off x="827584" y="1893677"/>
            <a:ext cx="1329055" cy="1016000"/>
          </a:xfrm>
          <a:prstGeom prst="rect">
            <a:avLst/>
          </a:prstGeom>
          <a:noFill/>
          <a:ln>
            <a:noFill/>
          </a:ln>
          <a:extLst>
            <a:ext uri="{53640926-AAD7-44D8-BBD7-CCE9431645EC}">
              <a14:shadowObscured xmlns:a14="http://schemas.microsoft.com/office/drawing/2010/main"/>
            </a:ext>
          </a:extLst>
        </p:spPr>
      </p:pic>
      <p:pic>
        <p:nvPicPr>
          <p:cNvPr id="11" name="Resim 10" descr="https://www.caie-caei.org/wp-content/uploads/2014/11/erasmus-logo.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552" y="3089696"/>
            <a:ext cx="1800200" cy="976645"/>
          </a:xfrm>
          <a:prstGeom prst="rect">
            <a:avLst/>
          </a:prstGeom>
          <a:noFill/>
          <a:ln>
            <a:noFill/>
          </a:ln>
        </p:spPr>
      </p:pic>
      <p:pic>
        <p:nvPicPr>
          <p:cNvPr id="12" name="Resim 11" descr="http://mevlana.akdeniz.edu.tr/_dinamik/234/12.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3993" y="4509120"/>
            <a:ext cx="1224136" cy="1016000"/>
          </a:xfrm>
          <a:prstGeom prst="rect">
            <a:avLst/>
          </a:prstGeom>
          <a:noFill/>
          <a:ln>
            <a:noFill/>
          </a:ln>
        </p:spPr>
      </p:pic>
    </p:spTree>
    <p:extLst>
      <p:ext uri="{BB962C8B-B14F-4D97-AF65-F5344CB8AC3E}">
        <p14:creationId xmlns:p14="http://schemas.microsoft.com/office/powerpoint/2010/main" val="30693340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80256" y="1894114"/>
            <a:ext cx="5328592" cy="4271189"/>
          </a:xfrm>
        </p:spPr>
        <p:txBody>
          <a:bodyPr>
            <a:normAutofit fontScale="92500" lnSpcReduction="10000"/>
          </a:bodyPr>
          <a:lstStyle/>
          <a:p>
            <a:pPr marL="0" indent="0">
              <a:buNone/>
            </a:pPr>
            <a:r>
              <a:rPr lang="tr-TR" b="1" dirty="0" smtClean="0"/>
              <a:t>GENEL BİLGİLER</a:t>
            </a:r>
          </a:p>
          <a:p>
            <a:pPr marL="0" indent="0">
              <a:buNone/>
            </a:pPr>
            <a:r>
              <a:rPr lang="tr-TR" dirty="0" smtClean="0"/>
              <a:t>Kuruluş Tarihi: 1992</a:t>
            </a:r>
          </a:p>
          <a:p>
            <a:pPr marL="0" indent="0">
              <a:buNone/>
            </a:pPr>
            <a:r>
              <a:rPr lang="tr-TR" dirty="0" smtClean="0"/>
              <a:t>Rektör: Prof. Dr. Hüseyin BAĞ</a:t>
            </a:r>
          </a:p>
          <a:p>
            <a:pPr marL="0" indent="0">
              <a:buNone/>
            </a:pPr>
            <a:r>
              <a:rPr lang="tr-TR" dirty="0" smtClean="0"/>
              <a:t>Web adresi: </a:t>
            </a:r>
            <a:r>
              <a:rPr lang="tr-TR" dirty="0" smtClean="0">
                <a:hlinkClick r:id="rId2"/>
              </a:rPr>
              <a:t>www.pau.edu.tr</a:t>
            </a:r>
            <a:endParaRPr lang="tr-TR" dirty="0" smtClean="0"/>
          </a:p>
          <a:p>
            <a:pPr marL="0" indent="0">
              <a:buNone/>
            </a:pPr>
            <a:r>
              <a:rPr lang="tr-TR" dirty="0" smtClean="0"/>
              <a:t>51.575 Öğrenci</a:t>
            </a:r>
          </a:p>
          <a:p>
            <a:pPr marL="0" indent="0">
              <a:buNone/>
            </a:pPr>
            <a:r>
              <a:rPr lang="tr-TR" dirty="0" smtClean="0"/>
              <a:t>1.897 Akademik Personel</a:t>
            </a:r>
          </a:p>
          <a:p>
            <a:pPr marL="0" indent="0">
              <a:buNone/>
            </a:pPr>
            <a:r>
              <a:rPr lang="tr-TR" dirty="0" smtClean="0"/>
              <a:t>15 Fakülte</a:t>
            </a:r>
          </a:p>
          <a:p>
            <a:pPr marL="0" indent="0">
              <a:buNone/>
            </a:pPr>
            <a:r>
              <a:rPr lang="tr-TR" dirty="0" smtClean="0"/>
              <a:t>12 Meslek Yüksekokulu</a:t>
            </a:r>
          </a:p>
          <a:p>
            <a:pPr marL="0" indent="0">
              <a:buNone/>
            </a:pPr>
            <a:r>
              <a:rPr lang="tr-TR" dirty="0"/>
              <a:t>3</a:t>
            </a:r>
            <a:r>
              <a:rPr lang="tr-TR" dirty="0" smtClean="0"/>
              <a:t> Yüksekokul</a:t>
            </a:r>
          </a:p>
          <a:p>
            <a:pPr marL="0" indent="0">
              <a:buNone/>
            </a:pPr>
            <a:r>
              <a:rPr lang="tr-TR" dirty="0"/>
              <a:t>6</a:t>
            </a:r>
            <a:r>
              <a:rPr lang="tr-TR" dirty="0" smtClean="0"/>
              <a:t> Enstitü</a:t>
            </a:r>
          </a:p>
          <a:p>
            <a:pPr marL="0" indent="0">
              <a:buNone/>
            </a:pPr>
            <a:r>
              <a:rPr lang="tr-TR" dirty="0" smtClean="0"/>
              <a:t>36 Araştırma Merkezi</a:t>
            </a:r>
          </a:p>
          <a:p>
            <a:pPr marL="0" indent="0">
              <a:buNone/>
            </a:pPr>
            <a:endParaRPr lang="tr-TR" dirty="0" smtClean="0"/>
          </a:p>
          <a:p>
            <a:pPr marL="0" indent="0">
              <a:buNone/>
            </a:pPr>
            <a:endParaRPr lang="tr-TR" dirty="0"/>
          </a:p>
        </p:txBody>
      </p:sp>
      <p:sp>
        <p:nvSpPr>
          <p:cNvPr id="2" name="Başlık 1"/>
          <p:cNvSpPr>
            <a:spLocks noGrp="1"/>
          </p:cNvSpPr>
          <p:nvPr>
            <p:ph type="title"/>
          </p:nvPr>
        </p:nvSpPr>
        <p:spPr/>
        <p:txBody>
          <a:bodyPr/>
          <a:lstStyle/>
          <a:p>
            <a:r>
              <a:rPr lang="tr-TR" dirty="0" smtClean="0"/>
              <a:t>ÜNİVERSİTEMİZ</a:t>
            </a:r>
            <a:endParaRPr lang="tr-TR" dirty="0"/>
          </a:p>
        </p:txBody>
      </p:sp>
      <p:pic>
        <p:nvPicPr>
          <p:cNvPr id="1026" name="Picture 2" descr="C:\Users\HarunRemzi\Desktop\topluluk\logo paü p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8848" y="2849680"/>
            <a:ext cx="2631981" cy="2644820"/>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p:cNvSpPr txBox="1"/>
          <p:nvPr/>
        </p:nvSpPr>
        <p:spPr>
          <a:xfrm>
            <a:off x="539552" y="6165304"/>
            <a:ext cx="6912768" cy="369332"/>
          </a:xfrm>
          <a:prstGeom prst="rect">
            <a:avLst/>
          </a:prstGeom>
          <a:noFill/>
        </p:spPr>
        <p:txBody>
          <a:bodyPr wrap="square" rtlCol="0">
            <a:spAutoFit/>
          </a:bodyPr>
          <a:lstStyle/>
          <a:p>
            <a:r>
              <a:rPr lang="tr-TR" smtClean="0"/>
              <a:t>*10.8.2017 </a:t>
            </a:r>
            <a:r>
              <a:rPr lang="tr-TR" dirty="0" smtClean="0"/>
              <a:t>itibari </a:t>
            </a:r>
            <a:r>
              <a:rPr lang="tr-TR" dirty="0"/>
              <a:t>ile güncel verilerden elde edilmiştir.</a:t>
            </a:r>
          </a:p>
        </p:txBody>
      </p:sp>
    </p:spTree>
    <p:extLst>
      <p:ext uri="{BB962C8B-B14F-4D97-AF65-F5344CB8AC3E}">
        <p14:creationId xmlns:p14="http://schemas.microsoft.com/office/powerpoint/2010/main" val="15558886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normAutofit fontScale="85000" lnSpcReduction="20000"/>
          </a:bodyPr>
          <a:lstStyle/>
          <a:p>
            <a:pPr marL="0" indent="0">
              <a:buNone/>
            </a:pPr>
            <a:r>
              <a:rPr lang="tr-TR" dirty="0"/>
              <a:t>Bu merkezde çeşitli alanlarda öğrencilere yönelik kurslar ve seminerler verilmektedir. Verilen kurslardan bazıları şunlardır</a:t>
            </a:r>
            <a:r>
              <a:rPr lang="tr-TR" dirty="0" smtClean="0"/>
              <a:t>:</a:t>
            </a:r>
          </a:p>
          <a:p>
            <a:pPr marL="0" indent="0">
              <a:buNone/>
            </a:pPr>
            <a:endParaRPr lang="tr-TR" dirty="0"/>
          </a:p>
          <a:p>
            <a:pPr>
              <a:buFont typeface="Wingdings" panose="05000000000000000000" pitchFamily="2" charset="2"/>
              <a:buChar char="Ø"/>
            </a:pPr>
            <a:r>
              <a:rPr lang="tr-TR" dirty="0" smtClean="0"/>
              <a:t>YÖKDİL, YDS Hazırlık</a:t>
            </a:r>
          </a:p>
          <a:p>
            <a:pPr>
              <a:buFont typeface="Wingdings" panose="05000000000000000000" pitchFamily="2" charset="2"/>
              <a:buChar char="Ø"/>
            </a:pPr>
            <a:r>
              <a:rPr lang="tr-TR" dirty="0" smtClean="0"/>
              <a:t>Zeka Oyunları Öğretmen Eğitimi</a:t>
            </a:r>
            <a:endParaRPr lang="tr-TR" dirty="0"/>
          </a:p>
          <a:p>
            <a:pPr>
              <a:buFont typeface="Wingdings" panose="05000000000000000000" pitchFamily="2" charset="2"/>
              <a:buChar char="Ø"/>
            </a:pPr>
            <a:r>
              <a:rPr lang="tr-TR" dirty="0"/>
              <a:t>Öğretmen ve Öğretmen Adaylarına yönelik seminerler</a:t>
            </a:r>
          </a:p>
          <a:p>
            <a:pPr>
              <a:buFont typeface="Wingdings" panose="05000000000000000000" pitchFamily="2" charset="2"/>
              <a:buChar char="Ø"/>
            </a:pPr>
            <a:r>
              <a:rPr lang="tr-TR" dirty="0" smtClean="0"/>
              <a:t>İngilizce, Almanca, İtalyanca, Fransızca Kursları</a:t>
            </a:r>
            <a:endParaRPr lang="tr-TR" dirty="0"/>
          </a:p>
          <a:p>
            <a:pPr>
              <a:buFont typeface="Wingdings" panose="05000000000000000000" pitchFamily="2" charset="2"/>
              <a:buChar char="Ø"/>
            </a:pPr>
            <a:r>
              <a:rPr lang="tr-TR" dirty="0" err="1" smtClean="0"/>
              <a:t>Autocad</a:t>
            </a:r>
            <a:r>
              <a:rPr lang="tr-TR" dirty="0" smtClean="0"/>
              <a:t> Kursu</a:t>
            </a:r>
            <a:endParaRPr lang="tr-TR" dirty="0"/>
          </a:p>
          <a:p>
            <a:pPr>
              <a:buFont typeface="Wingdings" panose="05000000000000000000" pitchFamily="2" charset="2"/>
              <a:buChar char="Ø"/>
            </a:pPr>
            <a:r>
              <a:rPr lang="tr-TR" dirty="0"/>
              <a:t>Grafik Tasarım Kursu</a:t>
            </a:r>
          </a:p>
          <a:p>
            <a:pPr>
              <a:buFont typeface="Wingdings" panose="05000000000000000000" pitchFamily="2" charset="2"/>
              <a:buChar char="Ø"/>
            </a:pPr>
            <a:r>
              <a:rPr lang="tr-TR" dirty="0" smtClean="0"/>
              <a:t>Temel Aşçılık ve Pastacılık Kursu</a:t>
            </a:r>
          </a:p>
          <a:p>
            <a:pPr marL="0" indent="0">
              <a:buNone/>
            </a:pPr>
            <a:endParaRPr lang="tr-TR" dirty="0"/>
          </a:p>
          <a:p>
            <a:pPr marL="0" indent="0">
              <a:buNone/>
            </a:pPr>
            <a:r>
              <a:rPr lang="tr-TR" dirty="0"/>
              <a:t>*Kurslar veya seminerler hakkında ayrıntılı bilgi almak için </a:t>
            </a:r>
            <a:r>
              <a:rPr lang="tr-TR" dirty="0">
                <a:hlinkClick r:id="rId2"/>
              </a:rPr>
              <a:t>http://www.pau.edu.tr/pausem</a:t>
            </a:r>
            <a:r>
              <a:rPr lang="tr-TR" dirty="0"/>
              <a:t> adresini ziyaret edebilirsiniz</a:t>
            </a:r>
            <a:r>
              <a:rPr lang="tr-TR" dirty="0" smtClean="0"/>
              <a:t>.</a:t>
            </a:r>
            <a:endParaRPr lang="tr-TR" dirty="0"/>
          </a:p>
        </p:txBody>
      </p:sp>
      <p:sp>
        <p:nvSpPr>
          <p:cNvPr id="3" name="Başlık 2"/>
          <p:cNvSpPr>
            <a:spLocks noGrp="1"/>
          </p:cNvSpPr>
          <p:nvPr>
            <p:ph type="title"/>
          </p:nvPr>
        </p:nvSpPr>
        <p:spPr>
          <a:xfrm>
            <a:off x="688490" y="332656"/>
            <a:ext cx="7756263" cy="1368152"/>
          </a:xfrm>
        </p:spPr>
        <p:txBody>
          <a:bodyPr/>
          <a:lstStyle/>
          <a:p>
            <a:r>
              <a:rPr lang="tr-TR" sz="4000" dirty="0" smtClean="0"/>
              <a:t>PAMUKKALE ÜNİVERSİTESİ SÜREKLİ EĞİTİM MERKEZİ</a:t>
            </a:r>
            <a:endParaRPr lang="tr-TR" sz="4000" dirty="0"/>
          </a:p>
        </p:txBody>
      </p:sp>
    </p:spTree>
    <p:extLst>
      <p:ext uri="{BB962C8B-B14F-4D97-AF65-F5344CB8AC3E}">
        <p14:creationId xmlns:p14="http://schemas.microsoft.com/office/powerpoint/2010/main" val="23527964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0" y="1988840"/>
            <a:ext cx="8712967" cy="4680519"/>
          </a:xfrm>
        </p:spPr>
        <p:txBody>
          <a:bodyPr>
            <a:normAutofit fontScale="92500" lnSpcReduction="20000"/>
          </a:bodyPr>
          <a:lstStyle/>
          <a:p>
            <a:r>
              <a:rPr lang="tr-TR" dirty="0"/>
              <a:t>Pamukkale Üniversitesi Eğitim Uygulama </a:t>
            </a:r>
            <a:r>
              <a:rPr lang="tr-TR" dirty="0" smtClean="0"/>
              <a:t>ve </a:t>
            </a:r>
            <a:r>
              <a:rPr lang="tr-TR" dirty="0"/>
              <a:t>Araştırma </a:t>
            </a:r>
            <a:r>
              <a:rPr lang="tr-TR" dirty="0" smtClean="0"/>
              <a:t>Hastanesi</a:t>
            </a:r>
          </a:p>
          <a:p>
            <a:pPr marL="0" indent="0">
              <a:buNone/>
            </a:pPr>
            <a:r>
              <a:rPr lang="tr-TR" dirty="0" smtClean="0"/>
              <a:t>	*Ayrıntılı </a:t>
            </a:r>
            <a:r>
              <a:rPr lang="tr-TR" dirty="0"/>
              <a:t>bilgi için </a:t>
            </a:r>
            <a:r>
              <a:rPr lang="tr-TR" u="sng" dirty="0">
                <a:hlinkClick r:id="rId2"/>
              </a:rPr>
              <a:t>http://www.pau.edu.tr/hastane</a:t>
            </a:r>
            <a:r>
              <a:rPr lang="tr-TR" dirty="0"/>
              <a:t> </a:t>
            </a:r>
            <a:r>
              <a:rPr lang="tr-TR" dirty="0" smtClean="0"/>
              <a:t>	adresini </a:t>
            </a:r>
            <a:r>
              <a:rPr lang="tr-TR" dirty="0"/>
              <a:t>ziyaret </a:t>
            </a:r>
            <a:r>
              <a:rPr lang="tr-TR" dirty="0" smtClean="0"/>
              <a:t>edebilirsiniz. </a:t>
            </a:r>
          </a:p>
          <a:p>
            <a:pPr marL="0" indent="0">
              <a:buNone/>
            </a:pPr>
            <a:endParaRPr lang="tr-TR" dirty="0" smtClean="0"/>
          </a:p>
          <a:p>
            <a:r>
              <a:rPr lang="tr-TR" dirty="0" smtClean="0">
                <a:solidFill>
                  <a:srgbClr val="000000"/>
                </a:solidFill>
              </a:rPr>
              <a:t>Pamukkale Üniversitesi Habib Kızıltaş Psikiyatri Hastanesi</a:t>
            </a:r>
          </a:p>
          <a:p>
            <a:pPr marL="0" indent="0">
              <a:buNone/>
            </a:pPr>
            <a:r>
              <a:rPr lang="tr-TR" dirty="0" smtClean="0"/>
              <a:t>	*Ayrıntılı bilgi için: 		</a:t>
            </a:r>
            <a:r>
              <a:rPr lang="tr-TR" u="sng" dirty="0" smtClean="0">
                <a:hlinkClick r:id="rId3"/>
              </a:rPr>
              <a:t>http://www.pau.edu.tr/psikiyatri</a:t>
            </a:r>
            <a:r>
              <a:rPr lang="tr-TR" dirty="0" smtClean="0"/>
              <a:t> </a:t>
            </a:r>
          </a:p>
          <a:p>
            <a:pPr marL="0" indent="0">
              <a:buNone/>
            </a:pPr>
            <a:r>
              <a:rPr lang="tr-TR" dirty="0" smtClean="0"/>
              <a:t>	*Pamukkale Üniversitesi öğrencileri 	</a:t>
            </a:r>
            <a:r>
              <a:rPr lang="tr-TR" u="sng" dirty="0" smtClean="0">
                <a:hlinkClick r:id="rId4"/>
              </a:rPr>
              <a:t>http://hastanewebservis.pau.edu.tr/Hastane/ProRandevu/</a:t>
            </a:r>
            <a:r>
              <a:rPr lang="tr-TR" dirty="0" smtClean="0"/>
              <a:t> 	adresinden poliklinikler için online olarak randevu 	alabilirler.</a:t>
            </a:r>
          </a:p>
          <a:p>
            <a:pPr marL="0" indent="0">
              <a:buNone/>
            </a:pPr>
            <a:endParaRPr lang="tr-TR" dirty="0" smtClean="0"/>
          </a:p>
          <a:p>
            <a:r>
              <a:rPr lang="tr-TR" dirty="0" smtClean="0"/>
              <a:t>Pamukkale </a:t>
            </a:r>
            <a:r>
              <a:rPr lang="tr-TR" dirty="0"/>
              <a:t>Üniversitesi Diş Hastanesi</a:t>
            </a:r>
          </a:p>
          <a:p>
            <a:pPr marL="0" indent="0">
              <a:buNone/>
            </a:pPr>
            <a:endParaRPr lang="tr-TR" dirty="0" smtClean="0"/>
          </a:p>
          <a:p>
            <a:pPr marL="0" indent="0">
              <a:buNone/>
            </a:pPr>
            <a:endParaRPr lang="tr-TR" dirty="0"/>
          </a:p>
        </p:txBody>
      </p:sp>
      <p:sp>
        <p:nvSpPr>
          <p:cNvPr id="3" name="Unvan 2"/>
          <p:cNvSpPr>
            <a:spLocks noGrp="1"/>
          </p:cNvSpPr>
          <p:nvPr>
            <p:ph type="title"/>
          </p:nvPr>
        </p:nvSpPr>
        <p:spPr/>
        <p:txBody>
          <a:bodyPr/>
          <a:lstStyle/>
          <a:p>
            <a:r>
              <a:rPr lang="tr-TR" sz="4000" dirty="0" smtClean="0"/>
              <a:t>HASTANELER</a:t>
            </a:r>
            <a:r>
              <a:rPr lang="tr-TR" dirty="0" smtClean="0"/>
              <a:t> </a:t>
            </a:r>
            <a:endParaRPr lang="tr-TR" dirty="0"/>
          </a:p>
        </p:txBody>
      </p:sp>
    </p:spTree>
    <p:extLst>
      <p:ext uri="{BB962C8B-B14F-4D97-AF65-F5344CB8AC3E}">
        <p14:creationId xmlns:p14="http://schemas.microsoft.com/office/powerpoint/2010/main" val="33784486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88490" y="404664"/>
            <a:ext cx="7756263" cy="499662"/>
          </a:xfrm>
        </p:spPr>
        <p:txBody>
          <a:bodyPr/>
          <a:lstStyle/>
          <a:p>
            <a:r>
              <a:rPr lang="tr-TR" sz="4000" dirty="0" smtClean="0"/>
              <a:t/>
            </a:r>
            <a:br>
              <a:rPr lang="tr-TR" sz="4000" dirty="0" smtClean="0"/>
            </a:br>
            <a:r>
              <a:rPr lang="tr-TR" sz="4000" dirty="0" smtClean="0"/>
              <a:t>Online Randevu Ekranı </a:t>
            </a:r>
            <a:br>
              <a:rPr lang="tr-TR" sz="4000" dirty="0" smtClean="0"/>
            </a:br>
            <a:endParaRPr lang="tr-TR" sz="4000" dirty="0"/>
          </a:p>
        </p:txBody>
      </p:sp>
      <p:pic>
        <p:nvPicPr>
          <p:cNvPr id="3" name="Resim 2" descr="Image result for paü hastane online randevu"/>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956924"/>
            <a:ext cx="6912768" cy="3568420"/>
          </a:xfrm>
          <a:prstGeom prst="rect">
            <a:avLst/>
          </a:prstGeom>
          <a:noFill/>
          <a:ln>
            <a:noFill/>
          </a:ln>
        </p:spPr>
      </p:pic>
      <p:pic>
        <p:nvPicPr>
          <p:cNvPr id="4" name="Resim 3" descr="http://stumpffi.pau.edu.tr/siteler/psikiyatri/banner/759501b3-509a-434b-9703-f129141c2979.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1124744"/>
            <a:ext cx="2880995" cy="1584176"/>
          </a:xfrm>
          <a:prstGeom prst="rect">
            <a:avLst/>
          </a:prstGeom>
          <a:noFill/>
          <a:ln>
            <a:noFill/>
          </a:ln>
        </p:spPr>
      </p:pic>
      <p:pic>
        <p:nvPicPr>
          <p:cNvPr id="5" name="Resim 4" descr="http://stumpffi.pau.edu.tr/siteler/psikiyatri/banner/e9604ac5-69f9-492e-bbec-4a9b656dcff7.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48020" y="1091141"/>
            <a:ext cx="2768600" cy="1588570"/>
          </a:xfrm>
          <a:prstGeom prst="rect">
            <a:avLst/>
          </a:prstGeom>
          <a:noFill/>
          <a:ln>
            <a:noFill/>
          </a:ln>
        </p:spPr>
      </p:pic>
    </p:spTree>
    <p:extLst>
      <p:ext uri="{BB962C8B-B14F-4D97-AF65-F5344CB8AC3E}">
        <p14:creationId xmlns:p14="http://schemas.microsoft.com/office/powerpoint/2010/main" val="4446552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p:cNvSpPr>
            <a:spLocks noGrp="1"/>
          </p:cNvSpPr>
          <p:nvPr>
            <p:ph type="title"/>
          </p:nvPr>
        </p:nvSpPr>
        <p:spPr>
          <a:xfrm>
            <a:off x="701553" y="188640"/>
            <a:ext cx="7756263" cy="1452897"/>
          </a:xfrm>
        </p:spPr>
        <p:txBody>
          <a:bodyPr/>
          <a:lstStyle/>
          <a:p>
            <a:r>
              <a:rPr lang="tr-TR" sz="3200" dirty="0"/>
              <a:t>PSİKOLOJİK DANIŞMA VE REHBERLİK EĞİTİM, UYGULAMA VE ARAŞTIRMA MERKEZİ (PDREM)</a:t>
            </a:r>
          </a:p>
        </p:txBody>
      </p:sp>
      <p:pic>
        <p:nvPicPr>
          <p:cNvPr id="4" name="İçerik Yer Tutucusu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1231312" y="1707176"/>
            <a:ext cx="6696744" cy="3600400"/>
          </a:xfrm>
          <a:prstGeom prst="rect">
            <a:avLst/>
          </a:prstGeom>
        </p:spPr>
      </p:pic>
      <p:sp>
        <p:nvSpPr>
          <p:cNvPr id="5" name="Metin kutusu 4"/>
          <p:cNvSpPr txBox="1"/>
          <p:nvPr/>
        </p:nvSpPr>
        <p:spPr>
          <a:xfrm>
            <a:off x="688490" y="5373216"/>
            <a:ext cx="7411902" cy="1015663"/>
          </a:xfrm>
          <a:prstGeom prst="rect">
            <a:avLst/>
          </a:prstGeom>
          <a:noFill/>
        </p:spPr>
        <p:txBody>
          <a:bodyPr wrap="square" rtlCol="0">
            <a:spAutoFit/>
          </a:bodyPr>
          <a:lstStyle/>
          <a:p>
            <a:r>
              <a:rPr lang="tr-TR" sz="2400" b="1" dirty="0" smtClean="0"/>
              <a:t>PDREM nerede?</a:t>
            </a:r>
            <a:endParaRPr lang="tr-TR" dirty="0" smtClean="0"/>
          </a:p>
          <a:p>
            <a:r>
              <a:rPr lang="tr-TR" dirty="0" smtClean="0"/>
              <a:t>Eğitim Fakültesi ve Devlet Tiyatrosu’nun arasında, Mühendislik Fakültesi karşısında yer almaktadır.</a:t>
            </a:r>
            <a:endParaRPr lang="tr-TR" dirty="0"/>
          </a:p>
        </p:txBody>
      </p:sp>
    </p:spTree>
    <p:extLst>
      <p:ext uri="{BB962C8B-B14F-4D97-AF65-F5344CB8AC3E}">
        <p14:creationId xmlns:p14="http://schemas.microsoft.com/office/powerpoint/2010/main" val="4017806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p:cNvSpPr>
            <a:spLocks noGrp="1"/>
          </p:cNvSpPr>
          <p:nvPr>
            <p:ph type="title"/>
          </p:nvPr>
        </p:nvSpPr>
        <p:spPr>
          <a:xfrm>
            <a:off x="1187624" y="764704"/>
            <a:ext cx="7257129" cy="936104"/>
          </a:xfrm>
        </p:spPr>
        <p:txBody>
          <a:bodyPr/>
          <a:lstStyle/>
          <a:p>
            <a:r>
              <a:rPr lang="tr-TR" sz="4000" dirty="0" smtClean="0"/>
              <a:t>Neden PDREM?</a:t>
            </a:r>
            <a:endParaRPr lang="tr-TR" sz="4000" dirty="0"/>
          </a:p>
        </p:txBody>
      </p:sp>
      <p:sp>
        <p:nvSpPr>
          <p:cNvPr id="6" name="İçerik Yer Tutucusu 5"/>
          <p:cNvSpPr>
            <a:spLocks noGrp="1"/>
          </p:cNvSpPr>
          <p:nvPr>
            <p:ph idx="1"/>
          </p:nvPr>
        </p:nvSpPr>
        <p:spPr>
          <a:xfrm>
            <a:off x="611561" y="1988840"/>
            <a:ext cx="7833192" cy="4392489"/>
          </a:xfrm>
        </p:spPr>
        <p:txBody>
          <a:bodyPr>
            <a:normAutofit/>
          </a:bodyPr>
          <a:lstStyle/>
          <a:p>
            <a:r>
              <a:rPr lang="tr-TR" sz="2000" dirty="0" smtClean="0"/>
              <a:t>Öğrencilerin üniversiteye uyum, aile, arkadaş ilişkileri ve kişisel problemleri vb. durumlarla başa çıkmalarına yardımcı olmak için kurulan bir birimdir.</a:t>
            </a:r>
          </a:p>
          <a:p>
            <a:r>
              <a:rPr lang="tr-TR" sz="2000" dirty="0" smtClean="0"/>
              <a:t>Hizmetlerimiz;</a:t>
            </a:r>
          </a:p>
          <a:p>
            <a:pPr>
              <a:buFont typeface="Arial" panose="020B0604020202020204" pitchFamily="34" charset="0"/>
              <a:buChar char="•"/>
            </a:pPr>
            <a:r>
              <a:rPr lang="tr-TR" sz="2000" dirty="0" smtClean="0"/>
              <a:t>Bireysel Psikolojik Danışma</a:t>
            </a:r>
          </a:p>
          <a:p>
            <a:pPr>
              <a:buFont typeface="Arial" panose="020B0604020202020204" pitchFamily="34" charset="0"/>
              <a:buChar char="•"/>
            </a:pPr>
            <a:r>
              <a:rPr lang="tr-TR" sz="2000" dirty="0" smtClean="0"/>
              <a:t>Grupla Psikolojik Danışma</a:t>
            </a:r>
          </a:p>
          <a:p>
            <a:pPr>
              <a:buFont typeface="Arial" panose="020B0604020202020204" pitchFamily="34" charset="0"/>
              <a:buChar char="•"/>
            </a:pPr>
            <a:r>
              <a:rPr lang="tr-TR" sz="2000" dirty="0" smtClean="0"/>
              <a:t>Duygu Odaklı Çift Terapisi</a:t>
            </a:r>
          </a:p>
          <a:p>
            <a:pPr>
              <a:buFont typeface="Arial" panose="020B0604020202020204" pitchFamily="34" charset="0"/>
              <a:buChar char="•"/>
            </a:pPr>
            <a:r>
              <a:rPr lang="tr-TR" sz="2000" dirty="0" err="1" smtClean="0"/>
              <a:t>Psikoeğitim</a:t>
            </a:r>
            <a:endParaRPr lang="tr-TR" sz="2000" dirty="0" smtClean="0"/>
          </a:p>
          <a:p>
            <a:pPr>
              <a:buFont typeface="Arial" panose="020B0604020202020204" pitchFamily="34" charset="0"/>
              <a:buChar char="•"/>
            </a:pPr>
            <a:r>
              <a:rPr lang="tr-TR" sz="2000" dirty="0" smtClean="0"/>
              <a:t>Oryantasyon</a:t>
            </a:r>
          </a:p>
          <a:p>
            <a:pPr>
              <a:buFont typeface="Arial" panose="020B0604020202020204" pitchFamily="34" charset="0"/>
              <a:buChar char="•"/>
            </a:pPr>
            <a:r>
              <a:rPr lang="tr-TR" sz="2000" dirty="0" smtClean="0"/>
              <a:t>Atölye  çalışmaları</a:t>
            </a:r>
          </a:p>
          <a:p>
            <a:pPr>
              <a:buFont typeface="Arial" panose="020B0604020202020204" pitchFamily="34" charset="0"/>
              <a:buChar char="•"/>
            </a:pPr>
            <a:r>
              <a:rPr lang="tr-TR" sz="2000" dirty="0" smtClean="0"/>
              <a:t>Araştırma ve Yayın         </a:t>
            </a:r>
            <a:endParaRPr lang="tr-TR" sz="2000" dirty="0"/>
          </a:p>
        </p:txBody>
      </p:sp>
      <p:pic>
        <p:nvPicPr>
          <p:cNvPr id="4" name="Resim 3"/>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100000">
                        <a14:foregroundMark x1="33631" y1="19296" x2="83214" y2="69842"/>
                        <a14:foregroundMark x1="54464" y1="16080" x2="93452" y2="46723"/>
                        <a14:foregroundMark x1="22440" y1="30400" x2="70774" y2="73119"/>
                        <a14:foregroundMark x1="17321" y1="48665" x2="55714" y2="82585"/>
                        <a14:foregroundMark x1="43571" y1="58131" x2="67560" y2="69539"/>
                        <a14:foregroundMark x1="55714" y1="29733" x2="82619" y2="45085"/>
                        <a14:foregroundMark x1="36488" y1="47027" x2="46786" y2="58434"/>
                        <a14:foregroundMark x1="52202" y1="65655" x2="68810" y2="76092"/>
                        <a14:backgroundMark x1="14762" y1="7585" x2="2619" y2="15049"/>
                        <a14:backgroundMark x1="8036" y1="82888" x2="19583" y2="94357"/>
                        <a14:backgroundMark x1="96667" y1="80947" x2="83571" y2="92354"/>
                        <a14:backgroundMark x1="85476" y1="5643" x2="99226" y2="15049"/>
                      </a14:backgroundRemoval>
                    </a14:imgEffect>
                  </a14:imgLayer>
                </a14:imgProps>
              </a:ext>
              <a:ext uri="{28A0092B-C50C-407E-A947-70E740481C1C}">
                <a14:useLocalDpi xmlns:a14="http://schemas.microsoft.com/office/drawing/2010/main" val="0"/>
              </a:ext>
            </a:extLst>
          </a:blip>
          <a:stretch>
            <a:fillRect/>
          </a:stretch>
        </p:blipFill>
        <p:spPr>
          <a:xfrm>
            <a:off x="6691045" y="4797152"/>
            <a:ext cx="1785966" cy="1752199"/>
          </a:xfrm>
          <a:prstGeom prst="rect">
            <a:avLst/>
          </a:prstGeom>
        </p:spPr>
      </p:pic>
    </p:spTree>
    <p:extLst>
      <p:ext uri="{BB962C8B-B14F-4D97-AF65-F5344CB8AC3E}">
        <p14:creationId xmlns:p14="http://schemas.microsoft.com/office/powerpoint/2010/main" val="17507010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etin kutusu 7"/>
          <p:cNvSpPr txBox="1"/>
          <p:nvPr/>
        </p:nvSpPr>
        <p:spPr>
          <a:xfrm>
            <a:off x="2150360" y="5439407"/>
            <a:ext cx="6382080" cy="707886"/>
          </a:xfrm>
          <a:prstGeom prst="rect">
            <a:avLst/>
          </a:prstGeom>
          <a:noFill/>
        </p:spPr>
        <p:txBody>
          <a:bodyPr wrap="square" rtlCol="0">
            <a:spAutoFit/>
          </a:bodyPr>
          <a:lstStyle/>
          <a:p>
            <a:r>
              <a:rPr lang="tr-TR" sz="2000" dirty="0" err="1" smtClean="0"/>
              <a:t>PDREM’e</a:t>
            </a:r>
            <a:r>
              <a:rPr lang="tr-TR" sz="2000" dirty="0" smtClean="0"/>
              <a:t> gelerek başvuru formunu doldurabilir ve hizmetlerden yararlanmak için randevu alabilirsiniz.</a:t>
            </a:r>
            <a:endParaRPr lang="tr-TR" sz="2000" dirty="0"/>
          </a:p>
        </p:txBody>
      </p:sp>
      <p:pic>
        <p:nvPicPr>
          <p:cNvPr id="9" name="İçerik Yer Tutucusu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50360" y="1182189"/>
            <a:ext cx="5707376" cy="4088675"/>
          </a:xfrm>
          <a:prstGeom prst="rect">
            <a:avLst/>
          </a:prstGeom>
        </p:spPr>
      </p:pic>
      <p:pic>
        <p:nvPicPr>
          <p:cNvPr id="10" name="Resim 9"/>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foregroundMark x1="33631" y1="19296" x2="83214" y2="69842"/>
                        <a14:foregroundMark x1="54464" y1="16080" x2="93452" y2="46723"/>
                        <a14:foregroundMark x1="22440" y1="30400" x2="70774" y2="73119"/>
                        <a14:foregroundMark x1="17321" y1="48665" x2="55714" y2="82585"/>
                        <a14:foregroundMark x1="43571" y1="58131" x2="67560" y2="69539"/>
                        <a14:foregroundMark x1="55714" y1="29733" x2="82619" y2="45085"/>
                        <a14:foregroundMark x1="36488" y1="47027" x2="46786" y2="58434"/>
                        <a14:foregroundMark x1="52202" y1="65655" x2="68810" y2="76092"/>
                        <a14:backgroundMark x1="14762" y1="7585" x2="2619" y2="15049"/>
                        <a14:backgroundMark x1="8036" y1="82888" x2="19583" y2="94357"/>
                        <a14:backgroundMark x1="96667" y1="80947" x2="83571" y2="92354"/>
                        <a14:backgroundMark x1="85476" y1="5643" x2="99226" y2="15049"/>
                      </a14:backgroundRemoval>
                    </a14:imgEffect>
                  </a14:imgLayer>
                </a14:imgProps>
              </a:ext>
              <a:ext uri="{28A0092B-C50C-407E-A947-70E740481C1C}">
                <a14:useLocalDpi xmlns:a14="http://schemas.microsoft.com/office/drawing/2010/main" val="0"/>
              </a:ext>
            </a:extLst>
          </a:blip>
          <a:stretch>
            <a:fillRect/>
          </a:stretch>
        </p:blipFill>
        <p:spPr>
          <a:xfrm>
            <a:off x="378824" y="404949"/>
            <a:ext cx="1515290" cy="1554480"/>
          </a:xfrm>
          <a:prstGeom prst="rect">
            <a:avLst/>
          </a:prstGeom>
        </p:spPr>
      </p:pic>
    </p:spTree>
    <p:extLst>
      <p:ext uri="{BB962C8B-B14F-4D97-AF65-F5344CB8AC3E}">
        <p14:creationId xmlns:p14="http://schemas.microsoft.com/office/powerpoint/2010/main" val="5392099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p:cNvSpPr>
            <a:spLocks noGrp="1"/>
          </p:cNvSpPr>
          <p:nvPr>
            <p:ph type="title"/>
          </p:nvPr>
        </p:nvSpPr>
        <p:spPr>
          <a:xfrm>
            <a:off x="688490" y="332657"/>
            <a:ext cx="7756263" cy="705022"/>
          </a:xfrm>
        </p:spPr>
        <p:txBody>
          <a:bodyPr/>
          <a:lstStyle/>
          <a:p>
            <a:r>
              <a:rPr lang="tr-TR" sz="2400" dirty="0">
                <a:hlinkClick r:id="rId2"/>
              </a:rPr>
              <a:t>http://www.pau.edu.tr/pdrem</a:t>
            </a:r>
            <a:r>
              <a:rPr lang="tr-TR" sz="2400" dirty="0" smtClean="0">
                <a:hlinkClick r:id="rId2"/>
              </a:rPr>
              <a:t>/</a:t>
            </a:r>
            <a:r>
              <a:rPr lang="tr-TR" sz="2400" dirty="0" smtClean="0"/>
              <a:t> </a:t>
            </a:r>
            <a:endParaRPr lang="tr-TR" sz="2400" dirty="0"/>
          </a:p>
        </p:txBody>
      </p:sp>
      <p:pic>
        <p:nvPicPr>
          <p:cNvPr id="2" name="Resim 1"/>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foregroundMark x1="33631" y1="19296" x2="83214" y2="69842"/>
                        <a14:foregroundMark x1="54464" y1="16080" x2="93452" y2="46723"/>
                        <a14:foregroundMark x1="22440" y1="30400" x2="70774" y2="73119"/>
                        <a14:foregroundMark x1="17321" y1="48665" x2="55714" y2="82585"/>
                        <a14:foregroundMark x1="43571" y1="58131" x2="67560" y2="69539"/>
                        <a14:foregroundMark x1="55714" y1="29733" x2="82619" y2="45085"/>
                        <a14:foregroundMark x1="36488" y1="47027" x2="46786" y2="58434"/>
                        <a14:foregroundMark x1="52202" y1="65655" x2="68810" y2="76092"/>
                        <a14:backgroundMark x1="14762" y1="7585" x2="2619" y2="15049"/>
                        <a14:backgroundMark x1="8036" y1="82888" x2="19583" y2="94357"/>
                        <a14:backgroundMark x1="96667" y1="80947" x2="83571" y2="92354"/>
                        <a14:backgroundMark x1="85476" y1="5643" x2="99226" y2="15049"/>
                      </a14:backgroundRemoval>
                    </a14:imgEffect>
                  </a14:imgLayer>
                </a14:imgProps>
              </a:ext>
              <a:ext uri="{28A0092B-C50C-407E-A947-70E740481C1C}">
                <a14:useLocalDpi xmlns:a14="http://schemas.microsoft.com/office/drawing/2010/main" val="0"/>
              </a:ext>
            </a:extLst>
          </a:blip>
          <a:stretch>
            <a:fillRect/>
          </a:stretch>
        </p:blipFill>
        <p:spPr>
          <a:xfrm>
            <a:off x="7524328" y="188640"/>
            <a:ext cx="1080120" cy="1008112"/>
          </a:xfrm>
          <a:prstGeom prst="rect">
            <a:avLst/>
          </a:prstGeom>
        </p:spPr>
      </p:pic>
      <p:pic>
        <p:nvPicPr>
          <p:cNvPr id="7" name="İçerik Yer Tutucusu 6"/>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395536" y="1328307"/>
            <a:ext cx="4104456" cy="2407021"/>
          </a:xfrm>
        </p:spPr>
      </p:pic>
      <p:pic>
        <p:nvPicPr>
          <p:cNvPr id="8" name="Resim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92946" y="1310011"/>
            <a:ext cx="3651807" cy="2407021"/>
          </a:xfrm>
          <a:prstGeom prst="rect">
            <a:avLst/>
          </a:prstGeom>
        </p:spPr>
      </p:pic>
      <p:pic>
        <p:nvPicPr>
          <p:cNvPr id="12" name="İçerik Yer Tutucusu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5536" y="3989365"/>
            <a:ext cx="4104456" cy="2376264"/>
          </a:xfrm>
          <a:prstGeom prst="rect">
            <a:avLst/>
          </a:prstGeom>
        </p:spPr>
      </p:pic>
      <p:pic>
        <p:nvPicPr>
          <p:cNvPr id="4" name="Resim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92946" y="3989364"/>
            <a:ext cx="3651807" cy="2376265"/>
          </a:xfrm>
          <a:prstGeom prst="rect">
            <a:avLst/>
          </a:prstGeom>
        </p:spPr>
      </p:pic>
    </p:spTree>
    <p:extLst>
      <p:ext uri="{BB962C8B-B14F-4D97-AF65-F5344CB8AC3E}">
        <p14:creationId xmlns:p14="http://schemas.microsoft.com/office/powerpoint/2010/main" val="11333015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88491" y="4941168"/>
            <a:ext cx="7756262" cy="1800200"/>
          </a:xfrm>
        </p:spPr>
        <p:txBody>
          <a:bodyPr>
            <a:normAutofit/>
          </a:bodyPr>
          <a:lstStyle/>
          <a:p>
            <a:pPr marL="0" indent="0">
              <a:buNone/>
            </a:pPr>
            <a:r>
              <a:rPr lang="tr-TR" sz="2000" dirty="0" smtClean="0"/>
              <a:t>08:30-16:30 saatleri arasında hizmet vermektedir. Sosyal </a:t>
            </a:r>
            <a:r>
              <a:rPr lang="tr-TR" sz="2000" dirty="0"/>
              <a:t>g</a:t>
            </a:r>
            <a:r>
              <a:rPr lang="tr-TR" sz="2000" dirty="0" smtClean="0"/>
              <a:t>üvenceniz </a:t>
            </a:r>
            <a:r>
              <a:rPr lang="tr-TR" sz="2000" dirty="0"/>
              <a:t>olsun </a:t>
            </a:r>
            <a:r>
              <a:rPr lang="tr-TR" sz="2000" dirty="0" smtClean="0"/>
              <a:t>ya da olmasın ücretsiz </a:t>
            </a:r>
            <a:r>
              <a:rPr lang="tr-TR" sz="2000" dirty="0"/>
              <a:t>muayene </a:t>
            </a:r>
            <a:r>
              <a:rPr lang="tr-TR" sz="2000" dirty="0" smtClean="0"/>
              <a:t>olabilirsiniz.</a:t>
            </a:r>
          </a:p>
          <a:p>
            <a:pPr marL="0" indent="0">
              <a:buNone/>
            </a:pPr>
            <a:endParaRPr lang="tr-TR" sz="2000" dirty="0" smtClean="0"/>
          </a:p>
          <a:p>
            <a:pPr marL="0" indent="0">
              <a:buNone/>
            </a:pPr>
            <a:r>
              <a:rPr lang="tr-TR" sz="2000" dirty="0" err="1" smtClean="0"/>
              <a:t>Mediko</a:t>
            </a:r>
            <a:r>
              <a:rPr lang="tr-TR" sz="2000" dirty="0" smtClean="0"/>
              <a:t> binası </a:t>
            </a:r>
            <a:r>
              <a:rPr lang="tr-TR" sz="2000" dirty="0" err="1" smtClean="0"/>
              <a:t>Gölbahçe’yi</a:t>
            </a:r>
            <a:r>
              <a:rPr lang="tr-TR" sz="2000" dirty="0" smtClean="0"/>
              <a:t> geçince sağınızda kalacaktır.</a:t>
            </a:r>
            <a:endParaRPr lang="tr-TR" sz="2000" dirty="0"/>
          </a:p>
        </p:txBody>
      </p:sp>
      <p:sp>
        <p:nvSpPr>
          <p:cNvPr id="3" name="Başlık 2"/>
          <p:cNvSpPr>
            <a:spLocks noGrp="1"/>
          </p:cNvSpPr>
          <p:nvPr>
            <p:ph type="title"/>
          </p:nvPr>
        </p:nvSpPr>
        <p:spPr>
          <a:xfrm>
            <a:off x="1182245" y="570156"/>
            <a:ext cx="7262508" cy="842620"/>
          </a:xfrm>
        </p:spPr>
        <p:txBody>
          <a:bodyPr/>
          <a:lstStyle/>
          <a:p>
            <a:pPr algn="l"/>
            <a:r>
              <a:rPr lang="tr-TR" sz="4400" dirty="0"/>
              <a:t/>
            </a:r>
            <a:br>
              <a:rPr lang="tr-TR" sz="4400" dirty="0"/>
            </a:br>
            <a:r>
              <a:rPr lang="tr-TR" sz="4400" dirty="0" smtClean="0"/>
              <a:t/>
            </a:r>
            <a:br>
              <a:rPr lang="tr-TR" sz="4400" dirty="0" smtClean="0"/>
            </a:br>
            <a:r>
              <a:rPr lang="tr-TR" sz="4000" dirty="0" smtClean="0"/>
              <a:t>MEDİKO SOSYAL MERKEZİ</a:t>
            </a:r>
            <a:r>
              <a:rPr lang="tr-TR" sz="4400" dirty="0" smtClean="0"/>
              <a:t/>
            </a:r>
            <a:br>
              <a:rPr lang="tr-TR" sz="4400" dirty="0" smtClean="0"/>
            </a:br>
            <a:r>
              <a:rPr lang="tr-TR" sz="4400" dirty="0"/>
              <a:t/>
            </a:r>
            <a:br>
              <a:rPr lang="tr-TR" sz="4400" dirty="0"/>
            </a:br>
            <a:endParaRPr lang="tr-TR" sz="4400" dirty="0"/>
          </a:p>
        </p:txBody>
      </p:sp>
      <p:pic>
        <p:nvPicPr>
          <p:cNvPr id="4" name="İçerik Yer Tutucusu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2245" y="1624406"/>
            <a:ext cx="6768752" cy="3172746"/>
          </a:xfrm>
          <a:prstGeom prst="rect">
            <a:avLst/>
          </a:prstGeom>
        </p:spPr>
      </p:pic>
    </p:spTree>
    <p:extLst>
      <p:ext uri="{BB962C8B-B14F-4D97-AF65-F5344CB8AC3E}">
        <p14:creationId xmlns:p14="http://schemas.microsoft.com/office/powerpoint/2010/main" val="31859795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sz="4000" dirty="0" smtClean="0"/>
              <a:t>KONGRE KÜLTÜR MERKEZİ</a:t>
            </a:r>
            <a:endParaRPr lang="tr-TR" sz="4000" dirty="0"/>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3" y="1623919"/>
            <a:ext cx="7617169" cy="4325361"/>
          </a:xfrm>
          <a:prstGeom prst="rect">
            <a:avLst/>
          </a:prstGeom>
        </p:spPr>
      </p:pic>
    </p:spTree>
    <p:extLst>
      <p:ext uri="{BB962C8B-B14F-4D97-AF65-F5344CB8AC3E}">
        <p14:creationId xmlns:p14="http://schemas.microsoft.com/office/powerpoint/2010/main" val="391234147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115616" y="692696"/>
            <a:ext cx="6524777" cy="4896544"/>
          </a:xfrm>
        </p:spPr>
      </p:pic>
      <p:sp>
        <p:nvSpPr>
          <p:cNvPr id="2" name="Metin kutusu 1"/>
          <p:cNvSpPr txBox="1"/>
          <p:nvPr/>
        </p:nvSpPr>
        <p:spPr>
          <a:xfrm>
            <a:off x="1173648" y="5805264"/>
            <a:ext cx="6408712" cy="369332"/>
          </a:xfrm>
          <a:prstGeom prst="rect">
            <a:avLst/>
          </a:prstGeom>
          <a:noFill/>
        </p:spPr>
        <p:txBody>
          <a:bodyPr wrap="square" rtlCol="0">
            <a:spAutoFit/>
          </a:bodyPr>
          <a:lstStyle/>
          <a:p>
            <a:pPr algn="ctr"/>
            <a:r>
              <a:rPr lang="tr-TR" dirty="0" smtClean="0"/>
              <a:t>KONGRE KÜLTÜR MERKEZİ </a:t>
            </a:r>
            <a:endParaRPr lang="tr-TR" dirty="0"/>
          </a:p>
        </p:txBody>
      </p:sp>
    </p:spTree>
    <p:extLst>
      <p:ext uri="{BB962C8B-B14F-4D97-AF65-F5344CB8AC3E}">
        <p14:creationId xmlns:p14="http://schemas.microsoft.com/office/powerpoint/2010/main" val="24466051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955" y="195943"/>
            <a:ext cx="8085908" cy="6244046"/>
          </a:xfrm>
          <a:prstGeom prst="rect">
            <a:avLst/>
          </a:prstGeom>
        </p:spPr>
      </p:pic>
    </p:spTree>
    <p:extLst>
      <p:ext uri="{BB962C8B-B14F-4D97-AF65-F5344CB8AC3E}">
        <p14:creationId xmlns:p14="http://schemas.microsoft.com/office/powerpoint/2010/main" val="20314663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688490" y="332656"/>
            <a:ext cx="7756263" cy="1291750"/>
          </a:xfrm>
        </p:spPr>
        <p:txBody>
          <a:bodyPr/>
          <a:lstStyle/>
          <a:p>
            <a:r>
              <a:rPr lang="tr-TR" sz="3200" dirty="0" smtClean="0"/>
              <a:t>HASAN KASAPOĞLU KÜLTÜR MERKEZİ</a:t>
            </a:r>
            <a:br>
              <a:rPr lang="tr-TR" sz="3200" dirty="0" smtClean="0"/>
            </a:br>
            <a:r>
              <a:rPr lang="tr-TR" sz="3200" dirty="0" smtClean="0"/>
              <a:t>(DENİZLİ DEVLET TİYATROSU)</a:t>
            </a:r>
            <a:endParaRPr lang="tr-TR" sz="3200" dirty="0"/>
          </a:p>
        </p:txBody>
      </p:sp>
      <p:pic>
        <p:nvPicPr>
          <p:cNvPr id="4" name="İçerik Yer Tutucusu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971600" y="1772816"/>
            <a:ext cx="7473153" cy="4896544"/>
          </a:xfrm>
        </p:spPr>
      </p:pic>
    </p:spTree>
    <p:extLst>
      <p:ext uri="{BB962C8B-B14F-4D97-AF65-F5344CB8AC3E}">
        <p14:creationId xmlns:p14="http://schemas.microsoft.com/office/powerpoint/2010/main" val="24814381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2248347"/>
            <a:ext cx="7745505" cy="3340893"/>
          </a:xfrm>
        </p:spPr>
        <p:txBody>
          <a:bodyPr>
            <a:normAutofit fontScale="92500" lnSpcReduction="10000"/>
          </a:bodyPr>
          <a:lstStyle/>
          <a:p>
            <a:r>
              <a:rPr lang="tr-TR" dirty="0" smtClean="0"/>
              <a:t>Kütüphanemizden öğrenci kartınızla kitap ödünç alabilirsiniz.</a:t>
            </a:r>
          </a:p>
          <a:p>
            <a:r>
              <a:rPr lang="tr-TR" dirty="0" smtClean="0"/>
              <a:t>Aynı zamanda </a:t>
            </a:r>
            <a:r>
              <a:rPr lang="tr-TR" dirty="0">
                <a:hlinkClick r:id="rId2"/>
              </a:rPr>
              <a:t>http://kutuphane.pau.edu.tr</a:t>
            </a:r>
            <a:r>
              <a:rPr lang="tr-TR" dirty="0" smtClean="0">
                <a:hlinkClick r:id="rId2"/>
              </a:rPr>
              <a:t>/</a:t>
            </a:r>
            <a:r>
              <a:rPr lang="tr-TR" dirty="0" smtClean="0"/>
              <a:t> üst alanda yer alan kısma aradığınız konuyu yazarak yayınlanmış makale ve bildirilere ulaşabilirsiniz.</a:t>
            </a:r>
          </a:p>
          <a:p>
            <a:r>
              <a:rPr lang="tr-TR" dirty="0" smtClean="0"/>
              <a:t>Toplu Katalog ile başka bir üniversitenin kütüphanesindeki istediğiniz kitabı kargo ücretini ödeyerek ödünç alabilirsiniz.</a:t>
            </a:r>
          </a:p>
          <a:p>
            <a:r>
              <a:rPr lang="tr-TR" dirty="0" smtClean="0"/>
              <a:t>Kütüphaneye başvuru ile kampüs dışı erişim formunu doldurarak online makale, dergilere ulaşabilirsiniz.</a:t>
            </a:r>
            <a:endParaRPr lang="tr-TR" dirty="0"/>
          </a:p>
        </p:txBody>
      </p:sp>
      <p:sp>
        <p:nvSpPr>
          <p:cNvPr id="3" name="Unvan 2"/>
          <p:cNvSpPr>
            <a:spLocks noGrp="1"/>
          </p:cNvSpPr>
          <p:nvPr>
            <p:ph type="title"/>
          </p:nvPr>
        </p:nvSpPr>
        <p:spPr>
          <a:xfrm>
            <a:off x="688491" y="570156"/>
            <a:ext cx="7756262" cy="914628"/>
          </a:xfrm>
        </p:spPr>
        <p:txBody>
          <a:bodyPr/>
          <a:lstStyle/>
          <a:p>
            <a:r>
              <a:rPr lang="tr-TR" sz="4000" dirty="0" smtClean="0"/>
              <a:t>KÜTÜPHANE</a:t>
            </a:r>
            <a:endParaRPr lang="tr-TR" sz="4000" dirty="0"/>
          </a:p>
        </p:txBody>
      </p:sp>
    </p:spTree>
    <p:extLst>
      <p:ext uri="{BB962C8B-B14F-4D97-AF65-F5344CB8AC3E}">
        <p14:creationId xmlns:p14="http://schemas.microsoft.com/office/powerpoint/2010/main" val="10279132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2276871"/>
            <a:ext cx="7745505" cy="3849291"/>
          </a:xfrm>
        </p:spPr>
        <p:txBody>
          <a:bodyPr/>
          <a:lstStyle/>
          <a:p>
            <a:pPr marL="0" indent="0">
              <a:buNone/>
            </a:pPr>
            <a:r>
              <a:rPr lang="tr-TR" b="1" dirty="0" smtClean="0">
                <a:solidFill>
                  <a:schemeClr val="tx2">
                    <a:lumMod val="75000"/>
                  </a:schemeClr>
                </a:solidFill>
              </a:rPr>
              <a:t>Kısmi Zamanlı Öğrenci</a:t>
            </a:r>
          </a:p>
          <a:p>
            <a:pPr marL="0" indent="0">
              <a:buNone/>
            </a:pPr>
            <a:endParaRPr lang="tr-TR" dirty="0" smtClean="0">
              <a:solidFill>
                <a:schemeClr val="tx1"/>
              </a:solidFill>
            </a:endParaRPr>
          </a:p>
          <a:p>
            <a:pPr marL="0" indent="0">
              <a:buNone/>
            </a:pPr>
            <a:r>
              <a:rPr lang="tr-TR" dirty="0" smtClean="0">
                <a:solidFill>
                  <a:schemeClr val="tx1"/>
                </a:solidFill>
              </a:rPr>
              <a:t>Akademik ve idari birimlerde geçici işerde çalıştırılan ve işçi sayılmayan öğrenciye denir.</a:t>
            </a:r>
          </a:p>
          <a:p>
            <a:pPr marL="0" indent="0">
              <a:buNone/>
            </a:pPr>
            <a:r>
              <a:rPr lang="tr-TR" dirty="0" smtClean="0">
                <a:solidFill>
                  <a:schemeClr val="tx1"/>
                </a:solidFill>
              </a:rPr>
              <a:t>Her </a:t>
            </a:r>
            <a:r>
              <a:rPr lang="tr-TR" b="1" dirty="0" smtClean="0">
                <a:solidFill>
                  <a:schemeClr val="tx1"/>
                </a:solidFill>
              </a:rPr>
              <a:t>ekim</a:t>
            </a:r>
            <a:r>
              <a:rPr lang="tr-TR" dirty="0" smtClean="0">
                <a:solidFill>
                  <a:schemeClr val="tx1"/>
                </a:solidFill>
              </a:rPr>
              <a:t> ayında başvurusu yapılır,  ihtiyaç halinde </a:t>
            </a:r>
            <a:r>
              <a:rPr lang="tr-TR" b="1" dirty="0" smtClean="0">
                <a:solidFill>
                  <a:schemeClr val="tx1"/>
                </a:solidFill>
              </a:rPr>
              <a:t>şubat</a:t>
            </a:r>
            <a:r>
              <a:rPr lang="tr-TR" dirty="0" smtClean="0">
                <a:solidFill>
                  <a:schemeClr val="tx1"/>
                </a:solidFill>
              </a:rPr>
              <a:t> ayında da yapılır.</a:t>
            </a:r>
          </a:p>
          <a:p>
            <a:pPr marL="0" indent="0">
              <a:buNone/>
            </a:pPr>
            <a:endParaRPr lang="tr-TR" dirty="0">
              <a:solidFill>
                <a:schemeClr val="tx1"/>
              </a:solidFill>
            </a:endParaRPr>
          </a:p>
          <a:p>
            <a:pPr marL="0" indent="0">
              <a:buNone/>
            </a:pPr>
            <a:r>
              <a:rPr lang="tr-TR" dirty="0" smtClean="0">
                <a:solidFill>
                  <a:schemeClr val="tx1"/>
                </a:solidFill>
              </a:rPr>
              <a:t>Başvurular için</a:t>
            </a:r>
            <a:r>
              <a:rPr lang="tr-TR" dirty="0">
                <a:solidFill>
                  <a:schemeClr val="tx1"/>
                </a:solidFill>
              </a:rPr>
              <a:t>; </a:t>
            </a:r>
            <a:r>
              <a:rPr lang="tr-TR" dirty="0">
                <a:solidFill>
                  <a:schemeClr val="tx1"/>
                </a:solidFill>
                <a:hlinkClick r:id="rId2"/>
              </a:rPr>
              <a:t>http://www.pau.edu.tr/sks</a:t>
            </a:r>
            <a:r>
              <a:rPr lang="tr-TR" dirty="0" smtClean="0">
                <a:solidFill>
                  <a:schemeClr val="tx1"/>
                </a:solidFill>
                <a:hlinkClick r:id="rId2"/>
              </a:rPr>
              <a:t>/</a:t>
            </a:r>
            <a:r>
              <a:rPr lang="tr-TR" dirty="0" smtClean="0">
                <a:solidFill>
                  <a:schemeClr val="tx1"/>
                </a:solidFill>
              </a:rPr>
              <a:t> adresinden ilgili kısma bakabilirsiniz.</a:t>
            </a:r>
            <a:endParaRPr lang="tr-TR" dirty="0">
              <a:solidFill>
                <a:schemeClr val="tx1"/>
              </a:solidFill>
            </a:endParaRPr>
          </a:p>
        </p:txBody>
      </p:sp>
      <p:sp>
        <p:nvSpPr>
          <p:cNvPr id="3" name="Unvan 2"/>
          <p:cNvSpPr>
            <a:spLocks noGrp="1"/>
          </p:cNvSpPr>
          <p:nvPr>
            <p:ph type="title"/>
          </p:nvPr>
        </p:nvSpPr>
        <p:spPr>
          <a:xfrm>
            <a:off x="688490" y="836712"/>
            <a:ext cx="7756263" cy="864096"/>
          </a:xfrm>
        </p:spPr>
        <p:txBody>
          <a:bodyPr/>
          <a:lstStyle/>
          <a:p>
            <a:r>
              <a:rPr lang="tr-TR" sz="4000" dirty="0" smtClean="0"/>
              <a:t>İŞ OLANAKLARI</a:t>
            </a:r>
            <a:endParaRPr lang="tr-TR" sz="4000" dirty="0"/>
          </a:p>
        </p:txBody>
      </p:sp>
    </p:spTree>
    <p:extLst>
      <p:ext uri="{BB962C8B-B14F-4D97-AF65-F5344CB8AC3E}">
        <p14:creationId xmlns:p14="http://schemas.microsoft.com/office/powerpoint/2010/main" val="19872628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p:txBody>
          <a:bodyPr/>
          <a:lstStyle/>
          <a:p>
            <a:r>
              <a:rPr lang="tr-TR" dirty="0" smtClean="0">
                <a:effectLst>
                  <a:outerShdw blurRad="38100" dist="38100" dir="2700000" algn="tl">
                    <a:srgbClr val="000000">
                      <a:alpha val="43137"/>
                    </a:srgbClr>
                  </a:outerShdw>
                </a:effectLst>
              </a:rPr>
              <a:t>SPOR</a:t>
            </a:r>
            <a:endParaRPr lang="tr-TR"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582014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23528" y="2132856"/>
            <a:ext cx="8424935" cy="4608512"/>
          </a:xfrm>
        </p:spPr>
        <p:txBody>
          <a:bodyPr>
            <a:normAutofit fontScale="77500" lnSpcReduction="20000"/>
          </a:bodyPr>
          <a:lstStyle/>
          <a:p>
            <a:pPr marL="0" indent="0" algn="ctr">
              <a:buNone/>
            </a:pPr>
            <a:r>
              <a:rPr lang="tr-TR" b="1" dirty="0"/>
              <a:t>TESİSLER</a:t>
            </a:r>
            <a:endParaRPr lang="tr-TR" dirty="0"/>
          </a:p>
          <a:p>
            <a:pPr marL="0" indent="0">
              <a:buNone/>
            </a:pPr>
            <a:r>
              <a:rPr lang="tr-TR" dirty="0"/>
              <a:t>Yüzme havuzu, </a:t>
            </a:r>
            <a:r>
              <a:rPr lang="tr-TR" dirty="0" err="1"/>
              <a:t>fitness</a:t>
            </a:r>
            <a:r>
              <a:rPr lang="tr-TR" dirty="0"/>
              <a:t>, </a:t>
            </a:r>
            <a:r>
              <a:rPr lang="tr-TR" dirty="0" err="1"/>
              <a:t>squash</a:t>
            </a:r>
            <a:r>
              <a:rPr lang="tr-TR" dirty="0"/>
              <a:t>, tenis kortları, tırmanma duvarı, </a:t>
            </a:r>
            <a:r>
              <a:rPr lang="tr-TR" dirty="0" err="1"/>
              <a:t>spinning</a:t>
            </a:r>
            <a:r>
              <a:rPr lang="tr-TR" dirty="0"/>
              <a:t> </a:t>
            </a:r>
            <a:r>
              <a:rPr lang="tr-TR" dirty="0" err="1"/>
              <a:t>bike</a:t>
            </a:r>
            <a:r>
              <a:rPr lang="tr-TR" dirty="0"/>
              <a:t> stüdyosu, step-aerobik ve </a:t>
            </a:r>
            <a:r>
              <a:rPr lang="tr-TR" dirty="0" err="1"/>
              <a:t>pilates</a:t>
            </a:r>
            <a:r>
              <a:rPr lang="tr-TR" dirty="0"/>
              <a:t> salonu, halı sahalar, ıslak zemin. </a:t>
            </a:r>
          </a:p>
          <a:p>
            <a:pPr marL="0" indent="0" algn="ctr">
              <a:buNone/>
            </a:pPr>
            <a:endParaRPr lang="tr-TR" b="1" dirty="0" smtClean="0"/>
          </a:p>
          <a:p>
            <a:pPr marL="0" indent="0" algn="ctr">
              <a:buNone/>
            </a:pPr>
            <a:r>
              <a:rPr lang="tr-TR" b="1" dirty="0" smtClean="0"/>
              <a:t>KURSLAR</a:t>
            </a:r>
            <a:endParaRPr lang="tr-TR" dirty="0"/>
          </a:p>
          <a:p>
            <a:pPr marL="0" indent="0">
              <a:buNone/>
            </a:pPr>
            <a:r>
              <a:rPr lang="tr-TR" dirty="0"/>
              <a:t>Yüzme, tenis, step-aerobik-</a:t>
            </a:r>
            <a:r>
              <a:rPr lang="tr-TR" dirty="0" err="1"/>
              <a:t>pilates</a:t>
            </a:r>
            <a:r>
              <a:rPr lang="tr-TR" dirty="0"/>
              <a:t>-</a:t>
            </a:r>
            <a:r>
              <a:rPr lang="tr-TR" dirty="0" err="1"/>
              <a:t>zumba</a:t>
            </a:r>
            <a:r>
              <a:rPr lang="tr-TR" dirty="0"/>
              <a:t>, </a:t>
            </a:r>
            <a:r>
              <a:rPr lang="tr-TR" dirty="0" err="1"/>
              <a:t>squash</a:t>
            </a:r>
            <a:r>
              <a:rPr lang="tr-TR" dirty="0"/>
              <a:t>, </a:t>
            </a:r>
            <a:r>
              <a:rPr lang="tr-TR" dirty="0" err="1"/>
              <a:t>scuba-diving</a:t>
            </a:r>
            <a:r>
              <a:rPr lang="tr-TR" dirty="0"/>
              <a:t>, tırmanma, karate, jimnastik, </a:t>
            </a:r>
            <a:r>
              <a:rPr lang="tr-TR" dirty="0" err="1"/>
              <a:t>spinning</a:t>
            </a:r>
            <a:r>
              <a:rPr lang="tr-TR" dirty="0"/>
              <a:t>, basketbol ve voleybol kursları bulunmaktadır. </a:t>
            </a:r>
            <a:endParaRPr lang="tr-TR" dirty="0" smtClean="0"/>
          </a:p>
          <a:p>
            <a:pPr marL="0" indent="0" algn="ctr">
              <a:buNone/>
            </a:pPr>
            <a:r>
              <a:rPr lang="tr-TR" b="1" dirty="0" smtClean="0"/>
              <a:t>ÜYELİK</a:t>
            </a:r>
            <a:endParaRPr lang="tr-TR" dirty="0"/>
          </a:p>
          <a:p>
            <a:pPr marL="0" indent="0">
              <a:buNone/>
            </a:pPr>
            <a:r>
              <a:rPr lang="tr-TR" dirty="0"/>
              <a:t>Pamukkale Üniversitesi Mensupları (Akademik ve İdari Personel, Öğrenciler) Spor Merkezi'ni Üniversite kimlik kartları ile “günübirlik” kullanabilirler. Ayrıca Spor Merkezi'ni yıl içinde fazla kullanmak isteyen Üniversite mensupları için “Spor Paketi” hazırlanmıştır. Bu paketin amacı, Spor Merkezi'ni sürekli kullanan kullanıcılarımıza daha uygun fiyat seçeneği sunabilmektir. </a:t>
            </a:r>
          </a:p>
          <a:p>
            <a:pPr marL="0" indent="0">
              <a:buNone/>
            </a:pPr>
            <a:r>
              <a:rPr lang="tr-TR" dirty="0"/>
              <a:t> </a:t>
            </a:r>
          </a:p>
          <a:p>
            <a:pPr marL="0" indent="0">
              <a:buNone/>
            </a:pPr>
            <a:r>
              <a:rPr lang="tr-TR" dirty="0"/>
              <a:t>Ayrıntılı bilgi için: </a:t>
            </a:r>
            <a:r>
              <a:rPr lang="tr-TR" u="sng" dirty="0">
                <a:hlinkClick r:id="rId2"/>
              </a:rPr>
              <a:t>http://spormerkezi.pau.edu.tr/</a:t>
            </a:r>
            <a:endParaRPr lang="tr-TR" dirty="0"/>
          </a:p>
          <a:p>
            <a:pPr marL="0" indent="0">
              <a:buNone/>
            </a:pPr>
            <a:r>
              <a:rPr lang="tr-TR" dirty="0"/>
              <a:t>Telefon: 0 258 296 28 </a:t>
            </a:r>
            <a:r>
              <a:rPr lang="tr-TR" dirty="0" smtClean="0"/>
              <a:t>68</a:t>
            </a:r>
            <a:endParaRPr lang="tr-TR" dirty="0"/>
          </a:p>
        </p:txBody>
      </p:sp>
      <p:sp>
        <p:nvSpPr>
          <p:cNvPr id="3" name="Başlık 2"/>
          <p:cNvSpPr>
            <a:spLocks noGrp="1"/>
          </p:cNvSpPr>
          <p:nvPr>
            <p:ph type="title"/>
          </p:nvPr>
        </p:nvSpPr>
        <p:spPr>
          <a:xfrm>
            <a:off x="688489" y="476672"/>
            <a:ext cx="7756263" cy="1270274"/>
          </a:xfrm>
        </p:spPr>
        <p:txBody>
          <a:bodyPr/>
          <a:lstStyle/>
          <a:p>
            <a:r>
              <a:rPr lang="tr-TR" sz="4000" dirty="0" smtClean="0"/>
              <a:t>PAÜ ÖMER HALİSDEMİR SPOR MERKEZİ</a:t>
            </a:r>
            <a:endParaRPr lang="tr-TR" sz="4000" dirty="0"/>
          </a:p>
        </p:txBody>
      </p:sp>
    </p:spTree>
    <p:extLst>
      <p:ext uri="{BB962C8B-B14F-4D97-AF65-F5344CB8AC3E}">
        <p14:creationId xmlns:p14="http://schemas.microsoft.com/office/powerpoint/2010/main" val="294506905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p:nvPr/>
        </p:nvPicPr>
        <p:blipFill>
          <a:blip r:embed="rId2">
            <a:extLst>
              <a:ext uri="{28A0092B-C50C-407E-A947-70E740481C1C}">
                <a14:useLocalDpi xmlns:a14="http://schemas.microsoft.com/office/drawing/2010/main" val="0"/>
              </a:ext>
            </a:extLst>
          </a:blip>
          <a:stretch>
            <a:fillRect/>
          </a:stretch>
        </p:blipFill>
        <p:spPr>
          <a:xfrm>
            <a:off x="611560" y="476672"/>
            <a:ext cx="5832648" cy="2952328"/>
          </a:xfrm>
          <a:prstGeom prst="rect">
            <a:avLst/>
          </a:prstGeom>
        </p:spPr>
      </p:pic>
      <p:pic>
        <p:nvPicPr>
          <p:cNvPr id="5" name="Picture 2" descr="http://spormerkezi.pau.edu.tr/images/facilities/pool/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3645024"/>
            <a:ext cx="5914300" cy="3080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12124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4"/>
          <p:cNvSpPr>
            <a:spLocks noGrp="1"/>
          </p:cNvSpPr>
          <p:nvPr>
            <p:ph type="ctrTitle"/>
          </p:nvPr>
        </p:nvSpPr>
        <p:spPr/>
        <p:txBody>
          <a:bodyPr/>
          <a:lstStyle/>
          <a:p>
            <a:r>
              <a:rPr lang="tr-TR" dirty="0" smtClean="0"/>
              <a:t>BESLENME HİZMETLERİ</a:t>
            </a:r>
            <a:endParaRPr lang="tr-TR" dirty="0"/>
          </a:p>
        </p:txBody>
      </p:sp>
    </p:spTree>
    <p:extLst>
      <p:ext uri="{BB962C8B-B14F-4D97-AF65-F5344CB8AC3E}">
        <p14:creationId xmlns:p14="http://schemas.microsoft.com/office/powerpoint/2010/main" val="352982370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6" y="4708008"/>
            <a:ext cx="8121225" cy="1673320"/>
          </a:xfrm>
        </p:spPr>
        <p:txBody>
          <a:bodyPr>
            <a:normAutofit fontScale="77500" lnSpcReduction="20000"/>
          </a:bodyPr>
          <a:lstStyle/>
          <a:p>
            <a:pPr marL="0" indent="0">
              <a:buNone/>
            </a:pPr>
            <a:endParaRPr lang="tr-TR" dirty="0" smtClean="0"/>
          </a:p>
          <a:p>
            <a:pPr marL="0" indent="0">
              <a:buNone/>
            </a:pPr>
            <a:r>
              <a:rPr lang="tr-TR" dirty="0" smtClean="0"/>
              <a:t>Öğrenci kartınızla yemekhanedeki stantlardan para yükleyerek yeşil ve kırmızı salonda yemek yiyebilirsiniz. Tabldot yemek ücreti: 2 liradır.</a:t>
            </a:r>
          </a:p>
          <a:p>
            <a:pPr marL="0" indent="0">
              <a:buNone/>
            </a:pPr>
            <a:r>
              <a:rPr lang="tr-TR" dirty="0"/>
              <a:t> </a:t>
            </a:r>
            <a:endParaRPr lang="tr-TR" dirty="0" smtClean="0"/>
          </a:p>
          <a:p>
            <a:pPr marL="0" indent="0">
              <a:buNone/>
            </a:pPr>
            <a:r>
              <a:rPr lang="tr-TR" dirty="0" smtClean="0"/>
              <a:t>Üniversitemizde her yıl 1000 öğrenciye yemek bursu verilmektedir. Yemek bursu için ana sayfadaki  duyuruları takip ediniz.</a:t>
            </a:r>
          </a:p>
          <a:p>
            <a:pPr marL="0" indent="0">
              <a:buNone/>
            </a:pPr>
            <a:endParaRPr lang="tr-TR" dirty="0"/>
          </a:p>
        </p:txBody>
      </p:sp>
      <p:sp>
        <p:nvSpPr>
          <p:cNvPr id="3" name="Başlık 2"/>
          <p:cNvSpPr>
            <a:spLocks noGrp="1"/>
          </p:cNvSpPr>
          <p:nvPr>
            <p:ph type="title"/>
          </p:nvPr>
        </p:nvSpPr>
        <p:spPr/>
        <p:txBody>
          <a:bodyPr/>
          <a:lstStyle/>
          <a:p>
            <a:r>
              <a:rPr lang="tr-TR" sz="4000" dirty="0" smtClean="0"/>
              <a:t>PAÜ MERKEZ YEMEKHANE</a:t>
            </a:r>
            <a:endParaRPr lang="tr-TR" sz="4000" dirty="0"/>
          </a:p>
        </p:txBody>
      </p:sp>
      <p:pic>
        <p:nvPicPr>
          <p:cNvPr id="4" name="Resim 3"/>
          <p:cNvPicPr>
            <a:picLocks noChangeAspect="1"/>
          </p:cNvPicPr>
          <p:nvPr/>
        </p:nvPicPr>
        <p:blipFill>
          <a:blip r:embed="rId2"/>
          <a:stretch>
            <a:fillRect/>
          </a:stretch>
        </p:blipFill>
        <p:spPr>
          <a:xfrm>
            <a:off x="1835696" y="1644325"/>
            <a:ext cx="5328592" cy="3297552"/>
          </a:xfrm>
          <a:prstGeom prst="rect">
            <a:avLst/>
          </a:prstGeom>
        </p:spPr>
      </p:pic>
    </p:spTree>
    <p:extLst>
      <p:ext uri="{BB962C8B-B14F-4D97-AF65-F5344CB8AC3E}">
        <p14:creationId xmlns:p14="http://schemas.microsoft.com/office/powerpoint/2010/main" val="165195761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descr="http://stumpffi.pau.edu.tr/siteler/sks/tinyMCE/beslenme_hizmetleri/beyazsaln.png"/>
          <p:cNvPicPr/>
          <p:nvPr/>
        </p:nvPicPr>
        <p:blipFill>
          <a:blip r:embed="rId2">
            <a:extLst>
              <a:ext uri="{28A0092B-C50C-407E-A947-70E740481C1C}">
                <a14:useLocalDpi xmlns:a14="http://schemas.microsoft.com/office/drawing/2010/main" val="0"/>
              </a:ext>
            </a:extLst>
          </a:blip>
          <a:srcRect/>
          <a:stretch>
            <a:fillRect/>
          </a:stretch>
        </p:blipFill>
        <p:spPr bwMode="auto">
          <a:xfrm>
            <a:off x="5551432" y="354100"/>
            <a:ext cx="3312368" cy="2880320"/>
          </a:xfrm>
          <a:prstGeom prst="rect">
            <a:avLst/>
          </a:prstGeom>
          <a:noFill/>
          <a:ln>
            <a:noFill/>
          </a:ln>
        </p:spPr>
      </p:pic>
      <p:pic>
        <p:nvPicPr>
          <p:cNvPr id="5" name="Resim 4" descr="http://stumpffi.pau.edu.tr/siteler/sks/tinyMCE/beslenme_hizmetleri/ksalon.png"/>
          <p:cNvPicPr/>
          <p:nvPr/>
        </p:nvPicPr>
        <p:blipFill>
          <a:blip r:embed="rId3">
            <a:extLst>
              <a:ext uri="{28A0092B-C50C-407E-A947-70E740481C1C}">
                <a14:useLocalDpi xmlns:a14="http://schemas.microsoft.com/office/drawing/2010/main" val="0"/>
              </a:ext>
            </a:extLst>
          </a:blip>
          <a:srcRect/>
          <a:stretch>
            <a:fillRect/>
          </a:stretch>
        </p:blipFill>
        <p:spPr bwMode="auto">
          <a:xfrm>
            <a:off x="226571" y="3527443"/>
            <a:ext cx="4770864" cy="2602406"/>
          </a:xfrm>
          <a:prstGeom prst="rect">
            <a:avLst/>
          </a:prstGeom>
          <a:noFill/>
          <a:ln>
            <a:noFill/>
          </a:ln>
        </p:spPr>
      </p:pic>
      <p:pic>
        <p:nvPicPr>
          <p:cNvPr id="6" name="Resim 5" descr="http://stumpffi.pau.edu.tr/siteler/sks/tinyMCE/beslenme_hizmetleri/ysalon.png"/>
          <p:cNvPicPr/>
          <p:nvPr/>
        </p:nvPicPr>
        <p:blipFill>
          <a:blip r:embed="rId4">
            <a:extLst>
              <a:ext uri="{28A0092B-C50C-407E-A947-70E740481C1C}">
                <a14:useLocalDpi xmlns:a14="http://schemas.microsoft.com/office/drawing/2010/main" val="0"/>
              </a:ext>
            </a:extLst>
          </a:blip>
          <a:srcRect/>
          <a:stretch>
            <a:fillRect/>
          </a:stretch>
        </p:blipFill>
        <p:spPr bwMode="auto">
          <a:xfrm>
            <a:off x="226571" y="354101"/>
            <a:ext cx="5112568" cy="2880320"/>
          </a:xfrm>
          <a:prstGeom prst="rect">
            <a:avLst/>
          </a:prstGeom>
          <a:noFill/>
          <a:ln>
            <a:noFill/>
          </a:ln>
        </p:spPr>
      </p:pic>
      <p:pic>
        <p:nvPicPr>
          <p:cNvPr id="7" name="Resim 6" descr="http://stumpffi.pau.edu.tr/siteler/sks/tinyMCE/beyazkafe/beyazkafee.png"/>
          <p:cNvPicPr/>
          <p:nvPr/>
        </p:nvPicPr>
        <p:blipFill>
          <a:blip r:embed="rId5">
            <a:extLst>
              <a:ext uri="{28A0092B-C50C-407E-A947-70E740481C1C}">
                <a14:useLocalDpi xmlns:a14="http://schemas.microsoft.com/office/drawing/2010/main" val="0"/>
              </a:ext>
            </a:extLst>
          </a:blip>
          <a:srcRect/>
          <a:stretch>
            <a:fillRect/>
          </a:stretch>
        </p:blipFill>
        <p:spPr bwMode="auto">
          <a:xfrm>
            <a:off x="5067862" y="3419431"/>
            <a:ext cx="3816424" cy="2818430"/>
          </a:xfrm>
          <a:prstGeom prst="rect">
            <a:avLst/>
          </a:prstGeom>
          <a:noFill/>
          <a:ln>
            <a:noFill/>
          </a:ln>
        </p:spPr>
      </p:pic>
    </p:spTree>
    <p:extLst>
      <p:ext uri="{BB962C8B-B14F-4D97-AF65-F5344CB8AC3E}">
        <p14:creationId xmlns:p14="http://schemas.microsoft.com/office/powerpoint/2010/main" val="1785600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descr="http://stumpffi.pau.edu.tr/siteler/sks/tinyMCE/paukafe/paukafeee.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166" y="1328574"/>
            <a:ext cx="2904743" cy="1556556"/>
          </a:xfrm>
          <a:prstGeom prst="rect">
            <a:avLst/>
          </a:prstGeom>
          <a:noFill/>
          <a:ln>
            <a:noFill/>
          </a:ln>
        </p:spPr>
      </p:pic>
      <p:pic>
        <p:nvPicPr>
          <p:cNvPr id="3" name="Resim 2" descr="http://stumpffi.pau.edu.tr/siteler/sosyaltesisler/tinyMCE/_MG_6907.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82567" y="611285"/>
            <a:ext cx="3420462" cy="1705474"/>
          </a:xfrm>
          <a:prstGeom prst="rect">
            <a:avLst/>
          </a:prstGeom>
          <a:noFill/>
          <a:ln>
            <a:noFill/>
          </a:ln>
        </p:spPr>
      </p:pic>
      <p:pic>
        <p:nvPicPr>
          <p:cNvPr id="4" name="Resim 3" descr="Görüntünün olası içeriği: iç meka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04880" y="5215511"/>
            <a:ext cx="3187337" cy="1547984"/>
          </a:xfrm>
          <a:prstGeom prst="rect">
            <a:avLst/>
          </a:prstGeom>
          <a:noFill/>
          <a:ln>
            <a:noFill/>
          </a:ln>
        </p:spPr>
      </p:pic>
      <p:pic>
        <p:nvPicPr>
          <p:cNvPr id="5" name="Resim 4" descr="http://haber.pau.edu.tr/Content/newsimg/sosyal-alanlar-artti/xl_50d556d4-291f-4d59-ac8c-967f0b60061a.jpe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9451" y="4036422"/>
            <a:ext cx="3176881" cy="2028511"/>
          </a:xfrm>
          <a:prstGeom prst="rect">
            <a:avLst/>
          </a:prstGeom>
          <a:noFill/>
          <a:ln>
            <a:noFill/>
          </a:ln>
        </p:spPr>
      </p:pic>
      <p:pic>
        <p:nvPicPr>
          <p:cNvPr id="6" name="Resim 5" descr="http://stumpffi.pau.edu.tr/siteler/sks/tinyMCE/aykafe/ayyy.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02293" y="3058434"/>
            <a:ext cx="3498150" cy="1610705"/>
          </a:xfrm>
          <a:prstGeom prst="rect">
            <a:avLst/>
          </a:prstGeom>
          <a:noFill/>
          <a:ln>
            <a:noFill/>
          </a:ln>
        </p:spPr>
      </p:pic>
      <p:sp>
        <p:nvSpPr>
          <p:cNvPr id="7" name="Metin kutusu 6"/>
          <p:cNvSpPr txBox="1"/>
          <p:nvPr/>
        </p:nvSpPr>
        <p:spPr>
          <a:xfrm>
            <a:off x="509451" y="878315"/>
            <a:ext cx="1783969" cy="369332"/>
          </a:xfrm>
          <a:prstGeom prst="rect">
            <a:avLst/>
          </a:prstGeom>
          <a:noFill/>
        </p:spPr>
        <p:txBody>
          <a:bodyPr wrap="square" rtlCol="0">
            <a:spAutoFit/>
          </a:bodyPr>
          <a:lstStyle/>
          <a:p>
            <a:r>
              <a:rPr lang="tr-TR" dirty="0" smtClean="0"/>
              <a:t>PAÜ KAFE</a:t>
            </a:r>
            <a:endParaRPr lang="tr-TR" dirty="0"/>
          </a:p>
        </p:txBody>
      </p:sp>
      <p:sp>
        <p:nvSpPr>
          <p:cNvPr id="8" name="Metin kutusu 7"/>
          <p:cNvSpPr txBox="1"/>
          <p:nvPr/>
        </p:nvSpPr>
        <p:spPr>
          <a:xfrm>
            <a:off x="4404880" y="136701"/>
            <a:ext cx="2520280" cy="369332"/>
          </a:xfrm>
          <a:prstGeom prst="rect">
            <a:avLst/>
          </a:prstGeom>
          <a:noFill/>
        </p:spPr>
        <p:txBody>
          <a:bodyPr wrap="square" rtlCol="0">
            <a:spAutoFit/>
          </a:bodyPr>
          <a:lstStyle/>
          <a:p>
            <a:r>
              <a:rPr lang="tr-TR" dirty="0" smtClean="0"/>
              <a:t>SOSYAL TESİSLER</a:t>
            </a:r>
            <a:endParaRPr lang="tr-TR" dirty="0"/>
          </a:p>
        </p:txBody>
      </p:sp>
      <p:sp>
        <p:nvSpPr>
          <p:cNvPr id="9" name="Metin kutusu 8"/>
          <p:cNvSpPr txBox="1"/>
          <p:nvPr/>
        </p:nvSpPr>
        <p:spPr>
          <a:xfrm>
            <a:off x="4270356" y="2618863"/>
            <a:ext cx="1728192" cy="369332"/>
          </a:xfrm>
          <a:prstGeom prst="rect">
            <a:avLst/>
          </a:prstGeom>
          <a:noFill/>
        </p:spPr>
        <p:txBody>
          <a:bodyPr wrap="square" rtlCol="0">
            <a:spAutoFit/>
          </a:bodyPr>
          <a:lstStyle/>
          <a:p>
            <a:r>
              <a:rPr lang="tr-TR" dirty="0" smtClean="0"/>
              <a:t>AY KAFE</a:t>
            </a:r>
            <a:endParaRPr lang="tr-TR" dirty="0"/>
          </a:p>
        </p:txBody>
      </p:sp>
      <p:sp>
        <p:nvSpPr>
          <p:cNvPr id="10" name="Metin kutusu 9"/>
          <p:cNvSpPr txBox="1"/>
          <p:nvPr/>
        </p:nvSpPr>
        <p:spPr>
          <a:xfrm>
            <a:off x="4404880" y="4869160"/>
            <a:ext cx="2471376" cy="369332"/>
          </a:xfrm>
          <a:prstGeom prst="rect">
            <a:avLst/>
          </a:prstGeom>
          <a:noFill/>
        </p:spPr>
        <p:txBody>
          <a:bodyPr wrap="square" rtlCol="0">
            <a:spAutoFit/>
          </a:bodyPr>
          <a:lstStyle/>
          <a:p>
            <a:r>
              <a:rPr lang="tr-TR" dirty="0" smtClean="0"/>
              <a:t>VİTAMİN KAFE</a:t>
            </a:r>
            <a:endParaRPr lang="tr-TR" dirty="0"/>
          </a:p>
        </p:txBody>
      </p:sp>
      <p:sp>
        <p:nvSpPr>
          <p:cNvPr id="11" name="Metin kutusu 10"/>
          <p:cNvSpPr txBox="1"/>
          <p:nvPr/>
        </p:nvSpPr>
        <p:spPr>
          <a:xfrm>
            <a:off x="418011" y="3501008"/>
            <a:ext cx="2093830" cy="369332"/>
          </a:xfrm>
          <a:prstGeom prst="rect">
            <a:avLst/>
          </a:prstGeom>
          <a:noFill/>
        </p:spPr>
        <p:txBody>
          <a:bodyPr wrap="square" rtlCol="0">
            <a:spAutoFit/>
          </a:bodyPr>
          <a:lstStyle/>
          <a:p>
            <a:r>
              <a:rPr lang="tr-TR" dirty="0" smtClean="0"/>
              <a:t>GÖL KAFE</a:t>
            </a:r>
          </a:p>
        </p:txBody>
      </p:sp>
      <p:sp>
        <p:nvSpPr>
          <p:cNvPr id="12" name="Dikdörtgen 11"/>
          <p:cNvSpPr/>
          <p:nvPr/>
        </p:nvSpPr>
        <p:spPr>
          <a:xfrm>
            <a:off x="853259" y="188640"/>
            <a:ext cx="2660649" cy="707886"/>
          </a:xfrm>
          <a:prstGeom prst="rect">
            <a:avLst/>
          </a:prstGeom>
        </p:spPr>
        <p:txBody>
          <a:bodyPr wrap="square">
            <a:spAutoFit/>
          </a:bodyPr>
          <a:lstStyle/>
          <a:p>
            <a:r>
              <a:rPr lang="tr-TR" sz="4000" dirty="0" smtClean="0"/>
              <a:t>KAFELER</a:t>
            </a:r>
            <a:endParaRPr lang="tr-TR" sz="4000" dirty="0"/>
          </a:p>
        </p:txBody>
      </p:sp>
    </p:spTree>
    <p:extLst>
      <p:ext uri="{BB962C8B-B14F-4D97-AF65-F5344CB8AC3E}">
        <p14:creationId xmlns:p14="http://schemas.microsoft.com/office/powerpoint/2010/main" val="40204981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sz="4000" dirty="0" smtClean="0"/>
              <a:t>YÖNETİM</a:t>
            </a:r>
            <a:endParaRPr lang="tr-TR" sz="4000" dirty="0"/>
          </a:p>
        </p:txBody>
      </p:sp>
      <p:graphicFrame>
        <p:nvGraphicFramePr>
          <p:cNvPr id="10" name="İçerik Yer Tutucusu 9"/>
          <p:cNvGraphicFramePr>
            <a:graphicFrameLocks noGrp="1"/>
          </p:cNvGraphicFramePr>
          <p:nvPr>
            <p:ph idx="1"/>
            <p:extLst>
              <p:ext uri="{D42A27DB-BD31-4B8C-83A1-F6EECF244321}">
                <p14:modId xmlns:p14="http://schemas.microsoft.com/office/powerpoint/2010/main" val="3598488838"/>
              </p:ext>
            </p:extLst>
          </p:nvPr>
        </p:nvGraphicFramePr>
        <p:xfrm>
          <a:off x="395536" y="2060848"/>
          <a:ext cx="8136904" cy="302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Diyagram 10"/>
          <p:cNvGraphicFramePr/>
          <p:nvPr>
            <p:extLst>
              <p:ext uri="{D42A27DB-BD31-4B8C-83A1-F6EECF244321}">
                <p14:modId xmlns:p14="http://schemas.microsoft.com/office/powerpoint/2010/main" val="3826274559"/>
              </p:ext>
            </p:extLst>
          </p:nvPr>
        </p:nvGraphicFramePr>
        <p:xfrm>
          <a:off x="2339752" y="5264331"/>
          <a:ext cx="4392488" cy="116259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97176572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ctrTitle"/>
          </p:nvPr>
        </p:nvSpPr>
        <p:spPr/>
        <p:txBody>
          <a:bodyPr/>
          <a:lstStyle/>
          <a:p>
            <a:r>
              <a:rPr lang="tr-TR" dirty="0" smtClean="0"/>
              <a:t>ÖĞRENCİ TOPLULUKLARI</a:t>
            </a:r>
            <a:endParaRPr lang="tr-TR" dirty="0"/>
          </a:p>
        </p:txBody>
      </p:sp>
    </p:spTree>
    <p:extLst>
      <p:ext uri="{BB962C8B-B14F-4D97-AF65-F5344CB8AC3E}">
        <p14:creationId xmlns:p14="http://schemas.microsoft.com/office/powerpoint/2010/main" val="145011234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539552" y="2492896"/>
            <a:ext cx="8352928" cy="3960440"/>
          </a:xfrm>
        </p:spPr>
        <p:txBody>
          <a:bodyPr>
            <a:normAutofit fontScale="92500" lnSpcReduction="10000"/>
          </a:bodyPr>
          <a:lstStyle/>
          <a:p>
            <a:pPr marL="0" indent="0">
              <a:buNone/>
            </a:pPr>
            <a:r>
              <a:rPr lang="tr-TR" dirty="0" err="1" smtClean="0"/>
              <a:t>PAÜ’de</a:t>
            </a:r>
            <a:r>
              <a:rPr lang="tr-TR" dirty="0" smtClean="0"/>
              <a:t> danstan bilişime, sosyal bilgilerden </a:t>
            </a:r>
            <a:r>
              <a:rPr lang="tr-TR" dirty="0"/>
              <a:t>i</a:t>
            </a:r>
            <a:r>
              <a:rPr lang="tr-TR" dirty="0" smtClean="0"/>
              <a:t>letişime, müzikten </a:t>
            </a:r>
            <a:r>
              <a:rPr lang="tr-TR" dirty="0" err="1"/>
              <a:t>r</a:t>
            </a:r>
            <a:r>
              <a:rPr lang="tr-TR" dirty="0" err="1" smtClean="0"/>
              <a:t>esime</a:t>
            </a:r>
            <a:r>
              <a:rPr lang="tr-TR" dirty="0" smtClean="0"/>
              <a:t> bir çok alanda öğrenciler tarafından oluşturulan ve yönetilen toplam 155 tane topluluk vardır.</a:t>
            </a:r>
          </a:p>
          <a:p>
            <a:pPr marL="0" indent="0">
              <a:buNone/>
            </a:pPr>
            <a:endParaRPr lang="tr-TR" dirty="0" smtClean="0"/>
          </a:p>
          <a:p>
            <a:pPr marL="0" indent="0">
              <a:buNone/>
            </a:pPr>
            <a:r>
              <a:rPr lang="tr-TR" dirty="0" smtClean="0"/>
              <a:t>Bir topluluğa </a:t>
            </a:r>
            <a:r>
              <a:rPr lang="tr-TR" dirty="0"/>
              <a:t>kayıt başvurusu yapabilmek için, PAÜ pusula bilgi sistemine giriş yaparak, SKS Bilgi Sistemi &gt; Topluluk İşlemleri &gt; Topluluk Başvurusu adımlarını izleyebilir, istediğiniz topluluğu seçerek başvuru işlemini tamamlayabilirsiniz. T</a:t>
            </a:r>
            <a:r>
              <a:rPr lang="tr-TR" dirty="0" smtClean="0"/>
              <a:t>oplulukların </a:t>
            </a:r>
            <a:r>
              <a:rPr lang="tr-TR" dirty="0"/>
              <a:t>sosyal medya hesaplarını takip ederek ve üniversite içinde birçok yerde kurulu panolardan takip ederek çeşitli toplulukların faaliyet duyurularına ulaşabilirsiniz</a:t>
            </a:r>
            <a:r>
              <a:rPr lang="tr-TR" dirty="0" smtClean="0"/>
              <a:t>.</a:t>
            </a:r>
            <a:endParaRPr lang="tr-TR" dirty="0"/>
          </a:p>
          <a:p>
            <a:pPr marL="0" indent="0">
              <a:buNone/>
            </a:pPr>
            <a:r>
              <a:rPr lang="tr-TR" u="sng" dirty="0">
                <a:hlinkClick r:id="rId2"/>
              </a:rPr>
              <a:t>http://www.pau.edu.tr/sks/tr/sayfa/topluluklar</a:t>
            </a:r>
            <a:endParaRPr lang="tr-TR" dirty="0"/>
          </a:p>
          <a:p>
            <a:pPr marL="0" indent="0">
              <a:buNone/>
            </a:pPr>
            <a:endParaRPr lang="tr-TR" dirty="0"/>
          </a:p>
        </p:txBody>
      </p:sp>
      <p:pic>
        <p:nvPicPr>
          <p:cNvPr id="4" name="Resim 3" descr="Otomatik alternatif metin yok."/>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498" y="1273192"/>
            <a:ext cx="899233" cy="899795"/>
          </a:xfrm>
          <a:prstGeom prst="rect">
            <a:avLst/>
          </a:prstGeom>
          <a:noFill/>
          <a:ln>
            <a:noFill/>
          </a:ln>
        </p:spPr>
      </p:pic>
      <p:pic>
        <p:nvPicPr>
          <p:cNvPr id="6" name="Resim 5" descr="https://pbs.twimg.com/profile_images/794861154434711552/e_40aUyv_400x400.jpg"/>
          <p:cNvPicPr/>
          <p:nvPr/>
        </p:nvPicPr>
        <p:blipFill>
          <a:blip cstate="print">
            <a:extLst>
              <a:ext uri="{28A0092B-C50C-407E-A947-70E740481C1C}">
                <a14:useLocalDpi xmlns:a14="http://schemas.microsoft.com/office/drawing/2010/main" val="0"/>
              </a:ext>
            </a:extLst>
          </a:blip>
          <a:srcRect/>
          <a:stretch>
            <a:fillRect/>
          </a:stretch>
        </p:blipFill>
        <p:spPr bwMode="auto">
          <a:xfrm>
            <a:off x="1873813" y="182432"/>
            <a:ext cx="899795" cy="899795"/>
          </a:xfrm>
          <a:prstGeom prst="rect">
            <a:avLst/>
          </a:prstGeom>
          <a:noFill/>
          <a:ln>
            <a:noFill/>
          </a:ln>
        </p:spPr>
      </p:pic>
      <p:pic>
        <p:nvPicPr>
          <p:cNvPr id="8" name="Resim 7" descr="Otomatik alternatif metin yok."/>
          <p:cNvPicPr/>
          <p:nvPr/>
        </p:nvPicPr>
        <p:blipFill rotWithShape="1">
          <a:blip cstate="print">
            <a:extLst>
              <a:ext uri="{28A0092B-C50C-407E-A947-70E740481C1C}">
                <a14:useLocalDpi xmlns:a14="http://schemas.microsoft.com/office/drawing/2010/main" val="0"/>
              </a:ext>
            </a:extLst>
          </a:blip>
          <a:srcRect l="11737" t="12465" r="9957" b="14651"/>
          <a:stretch/>
        </p:blipFill>
        <p:spPr bwMode="auto">
          <a:xfrm>
            <a:off x="3131840" y="182432"/>
            <a:ext cx="948690" cy="899795"/>
          </a:xfrm>
          <a:prstGeom prst="rect">
            <a:avLst/>
          </a:prstGeom>
          <a:noFill/>
          <a:ln>
            <a:noFill/>
          </a:ln>
          <a:extLst>
            <a:ext uri="{53640926-AAD7-44D8-BBD7-CCE9431645EC}">
              <a14:shadowObscured xmlns:a14="http://schemas.microsoft.com/office/drawing/2010/main"/>
            </a:ext>
          </a:extLst>
        </p:spPr>
      </p:pic>
      <p:pic>
        <p:nvPicPr>
          <p:cNvPr id="9" name="Resim 8" descr="https://pbs.twimg.com/profile_images/424903729670668288/oCe8nCRG_400x400.jpe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0" y="1231718"/>
            <a:ext cx="899795" cy="941269"/>
          </a:xfrm>
          <a:prstGeom prst="rect">
            <a:avLst/>
          </a:prstGeom>
          <a:noFill/>
          <a:ln>
            <a:noFill/>
          </a:ln>
        </p:spPr>
      </p:pic>
      <p:pic>
        <p:nvPicPr>
          <p:cNvPr id="12" name="Resim 11" descr="Otomatik alternatif metin yok."/>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19246" y="223772"/>
            <a:ext cx="983344" cy="858456"/>
          </a:xfrm>
          <a:prstGeom prst="rect">
            <a:avLst/>
          </a:prstGeom>
          <a:noFill/>
          <a:ln>
            <a:noFill/>
          </a:ln>
        </p:spPr>
      </p:pic>
      <p:pic>
        <p:nvPicPr>
          <p:cNvPr id="13" name="Resim 12" descr="Görüntünün olası içeriği: yazı"/>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19246" y="1239802"/>
            <a:ext cx="983344" cy="828634"/>
          </a:xfrm>
          <a:prstGeom prst="rect">
            <a:avLst/>
          </a:prstGeom>
          <a:noFill/>
          <a:ln>
            <a:noFill/>
          </a:ln>
        </p:spPr>
      </p:pic>
      <p:pic>
        <p:nvPicPr>
          <p:cNvPr id="14" name="Resim 13" descr="Otomatik alternatif metin yok."/>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12324" y="203034"/>
            <a:ext cx="987675" cy="879193"/>
          </a:xfrm>
          <a:prstGeom prst="rect">
            <a:avLst/>
          </a:prstGeom>
          <a:noFill/>
          <a:ln>
            <a:noFill/>
          </a:ln>
        </p:spPr>
      </p:pic>
      <p:pic>
        <p:nvPicPr>
          <p:cNvPr id="15" name="Resim 14" descr="Görüntünün olası içeriği: yazı"/>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68615" y="223772"/>
            <a:ext cx="1015753" cy="858456"/>
          </a:xfrm>
          <a:prstGeom prst="rect">
            <a:avLst/>
          </a:prstGeom>
          <a:noFill/>
          <a:ln>
            <a:noFill/>
          </a:ln>
        </p:spPr>
      </p:pic>
      <p:pic>
        <p:nvPicPr>
          <p:cNvPr id="16" name="Resim 15" descr="https://pbs.twimg.com/profile_images/664345598091534337/bfHATpKB_400x400.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7498" y="182432"/>
            <a:ext cx="885073" cy="899795"/>
          </a:xfrm>
          <a:prstGeom prst="rect">
            <a:avLst/>
          </a:prstGeom>
          <a:noFill/>
          <a:ln>
            <a:noFill/>
          </a:ln>
        </p:spPr>
      </p:pic>
      <p:pic>
        <p:nvPicPr>
          <p:cNvPr id="17" name="Resim 16" descr="https://pbs.twimg.com/profile_images/794861154434711552/e_40aUyv_400x400.jpg"/>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873812" y="182431"/>
            <a:ext cx="899795" cy="899795"/>
          </a:xfrm>
          <a:prstGeom prst="rect">
            <a:avLst/>
          </a:prstGeom>
          <a:noFill/>
          <a:ln>
            <a:noFill/>
          </a:ln>
        </p:spPr>
      </p:pic>
      <p:pic>
        <p:nvPicPr>
          <p:cNvPr id="18" name="Resim 17" descr="Otomatik alternatif metin yok."/>
          <p:cNvPicPr/>
          <p:nvPr/>
        </p:nvPicPr>
        <p:blipFill rotWithShape="1">
          <a:blip r:embed="rId11" cstate="print">
            <a:extLst>
              <a:ext uri="{28A0092B-C50C-407E-A947-70E740481C1C}">
                <a14:useLocalDpi xmlns:a14="http://schemas.microsoft.com/office/drawing/2010/main" val="0"/>
              </a:ext>
            </a:extLst>
          </a:blip>
          <a:srcRect l="11737" t="12465" r="9957" b="14651"/>
          <a:stretch/>
        </p:blipFill>
        <p:spPr bwMode="auto">
          <a:xfrm>
            <a:off x="3087276" y="145443"/>
            <a:ext cx="948690" cy="899795"/>
          </a:xfrm>
          <a:prstGeom prst="rect">
            <a:avLst/>
          </a:prstGeom>
          <a:noFill/>
          <a:ln>
            <a:noFill/>
          </a:ln>
          <a:extLst>
            <a:ext uri="{53640926-AAD7-44D8-BBD7-CCE9431645EC}">
              <a14:shadowObscured xmlns:a14="http://schemas.microsoft.com/office/drawing/2010/main"/>
            </a:ext>
          </a:extLst>
        </p:spPr>
      </p:pic>
      <p:pic>
        <p:nvPicPr>
          <p:cNvPr id="19" name="Resim 18" descr="Otomatik alternatif metin yok."/>
          <p:cNvPicPr/>
          <p:nvPr/>
        </p:nvPicPr>
        <p:blipFill rotWithShape="1">
          <a:blip r:embed="rId12" cstate="print">
            <a:extLst>
              <a:ext uri="{28A0092B-C50C-407E-A947-70E740481C1C}">
                <a14:useLocalDpi xmlns:a14="http://schemas.microsoft.com/office/drawing/2010/main" val="0"/>
              </a:ext>
            </a:extLst>
          </a:blip>
          <a:srcRect l="31606" t="12279" r="30510" b="13447"/>
          <a:stretch/>
        </p:blipFill>
        <p:spPr bwMode="auto">
          <a:xfrm>
            <a:off x="1897943" y="1273192"/>
            <a:ext cx="875665" cy="899795"/>
          </a:xfrm>
          <a:prstGeom prst="rect">
            <a:avLst/>
          </a:prstGeom>
          <a:noFill/>
          <a:ln>
            <a:noFill/>
          </a:ln>
          <a:extLst>
            <a:ext uri="{53640926-AAD7-44D8-BBD7-CCE9431645EC}">
              <a14:shadowObscured xmlns:a14="http://schemas.microsoft.com/office/drawing/2010/main"/>
            </a:ext>
          </a:extLst>
        </p:spPr>
      </p:pic>
      <p:pic>
        <p:nvPicPr>
          <p:cNvPr id="20" name="Resim 19" descr="http://www.denizlikampus.com/wp-content/uploads/2016/12/munazara-toplulugu-logo-5.jpg"/>
          <p:cNvPicPr/>
          <p:nvPr/>
        </p:nvPicPr>
        <p:blipFill rotWithShape="1">
          <a:blip r:embed="rId13" cstate="print">
            <a:extLst>
              <a:ext uri="{28A0092B-C50C-407E-A947-70E740481C1C}">
                <a14:useLocalDpi xmlns:a14="http://schemas.microsoft.com/office/drawing/2010/main" val="0"/>
              </a:ext>
            </a:extLst>
          </a:blip>
          <a:srcRect l="29611" r="30361"/>
          <a:stretch/>
        </p:blipFill>
        <p:spPr bwMode="auto">
          <a:xfrm>
            <a:off x="4344708" y="1204222"/>
            <a:ext cx="987675" cy="899795"/>
          </a:xfrm>
          <a:prstGeom prst="rect">
            <a:avLst/>
          </a:prstGeom>
          <a:noFill/>
          <a:ln>
            <a:noFill/>
          </a:ln>
          <a:extLst>
            <a:ext uri="{53640926-AAD7-44D8-BBD7-CCE9431645EC}">
              <a14:shadowObscured xmlns:a14="http://schemas.microsoft.com/office/drawing/2010/main"/>
            </a:ext>
          </a:extLst>
        </p:spPr>
      </p:pic>
      <p:pic>
        <p:nvPicPr>
          <p:cNvPr id="21" name="Resim 20" descr="Otomatik alternatif metin yok."/>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868615" y="1239803"/>
            <a:ext cx="1015752" cy="864214"/>
          </a:xfrm>
          <a:prstGeom prst="rect">
            <a:avLst/>
          </a:prstGeom>
          <a:noFill/>
          <a:ln>
            <a:noFill/>
          </a:ln>
        </p:spPr>
      </p:pic>
    </p:spTree>
    <p:extLst>
      <p:ext uri="{BB962C8B-B14F-4D97-AF65-F5344CB8AC3E}">
        <p14:creationId xmlns:p14="http://schemas.microsoft.com/office/powerpoint/2010/main" val="352074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ctrTitle" idx="4294967295"/>
          </p:nvPr>
        </p:nvSpPr>
        <p:spPr>
          <a:xfrm>
            <a:off x="395536" y="332657"/>
            <a:ext cx="8280920" cy="1296143"/>
          </a:xfrm>
        </p:spPr>
        <p:txBody>
          <a:bodyPr/>
          <a:lstStyle/>
          <a:p>
            <a:r>
              <a:rPr lang="tr-TR" sz="4000" dirty="0" smtClean="0"/>
              <a:t>PAÜ EĞİTİM FAKÜLTESİ</a:t>
            </a:r>
            <a:endParaRPr lang="tr-TR" sz="4000" dirty="0"/>
          </a:p>
        </p:txBody>
      </p:sp>
      <p:pic>
        <p:nvPicPr>
          <p:cNvPr id="7" name="Picture 9" descr="d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636" y="1828800"/>
            <a:ext cx="6480720" cy="4180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238554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lgn="ctr">
              <a:buNone/>
            </a:pPr>
            <a:r>
              <a:rPr lang="tr-TR" b="1" dirty="0" smtClean="0"/>
              <a:t>DEKAN:</a:t>
            </a:r>
            <a:r>
              <a:rPr lang="tr-TR" dirty="0" smtClean="0"/>
              <a:t> Prof. Dr. Erdinç DURU</a:t>
            </a:r>
          </a:p>
          <a:p>
            <a:pPr marL="0" indent="0" algn="ctr">
              <a:buNone/>
            </a:pPr>
            <a:endParaRPr lang="tr-TR" sz="2000" b="1" dirty="0" smtClean="0"/>
          </a:p>
          <a:p>
            <a:pPr marL="0" indent="0">
              <a:buNone/>
            </a:pPr>
            <a:r>
              <a:rPr lang="tr-TR" sz="2000" b="1" dirty="0" smtClean="0"/>
              <a:t>DEKAN YARDIMCISI:</a:t>
            </a:r>
            <a:r>
              <a:rPr lang="tr-TR" b="1" dirty="0" smtClean="0"/>
              <a:t>		</a:t>
            </a:r>
            <a:r>
              <a:rPr lang="tr-TR" sz="2000" b="1" dirty="0" smtClean="0"/>
              <a:t>DEKAN YARDIMCISI:</a:t>
            </a:r>
            <a:endParaRPr lang="tr-TR" b="1" dirty="0" smtClean="0"/>
          </a:p>
          <a:p>
            <a:pPr marL="0" indent="0">
              <a:buNone/>
            </a:pPr>
            <a:r>
              <a:rPr lang="tr-TR" sz="2000" dirty="0"/>
              <a:t>Doç. Dr. Kazım </a:t>
            </a:r>
            <a:r>
              <a:rPr lang="tr-TR" sz="2000" dirty="0" smtClean="0"/>
              <a:t>ÇELİK	</a:t>
            </a:r>
            <a:r>
              <a:rPr lang="tr-TR" dirty="0" smtClean="0"/>
              <a:t>		</a:t>
            </a:r>
            <a:r>
              <a:rPr lang="tr-TR" sz="2000" dirty="0" smtClean="0"/>
              <a:t>Doç. Dr. Bilge CAN</a:t>
            </a:r>
          </a:p>
          <a:p>
            <a:pPr marL="0" indent="0">
              <a:buNone/>
            </a:pPr>
            <a:r>
              <a:rPr lang="tr-TR" dirty="0"/>
              <a:t>	</a:t>
            </a:r>
            <a:endParaRPr lang="tr-TR" dirty="0" smtClean="0"/>
          </a:p>
          <a:p>
            <a:pPr marL="0" indent="0" algn="ctr">
              <a:buNone/>
            </a:pPr>
            <a:r>
              <a:rPr lang="tr-TR" sz="2000" b="1" dirty="0" smtClean="0"/>
              <a:t>FAKÜLTE SEKRETERİ</a:t>
            </a:r>
          </a:p>
          <a:p>
            <a:pPr marL="0" indent="0" algn="ctr">
              <a:buNone/>
            </a:pPr>
            <a:r>
              <a:rPr lang="tr-TR" sz="2000" dirty="0" smtClean="0"/>
              <a:t>Mustafa MIZRAK</a:t>
            </a:r>
          </a:p>
        </p:txBody>
      </p:sp>
      <p:sp>
        <p:nvSpPr>
          <p:cNvPr id="3" name="Başlık 2"/>
          <p:cNvSpPr>
            <a:spLocks noGrp="1"/>
          </p:cNvSpPr>
          <p:nvPr>
            <p:ph type="title"/>
          </p:nvPr>
        </p:nvSpPr>
        <p:spPr/>
        <p:txBody>
          <a:bodyPr/>
          <a:lstStyle/>
          <a:p>
            <a:r>
              <a:rPr lang="tr-TR" dirty="0" smtClean="0"/>
              <a:t>YÖNETİM</a:t>
            </a:r>
            <a:endParaRPr lang="tr-TR" dirty="0"/>
          </a:p>
        </p:txBody>
      </p:sp>
    </p:spTree>
    <p:extLst>
      <p:ext uri="{BB962C8B-B14F-4D97-AF65-F5344CB8AC3E}">
        <p14:creationId xmlns:p14="http://schemas.microsoft.com/office/powerpoint/2010/main" val="2334354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501481" y="563756"/>
            <a:ext cx="7920880" cy="707886"/>
          </a:xfrm>
          <a:prstGeom prst="rect">
            <a:avLst/>
          </a:prstGeom>
          <a:noFill/>
        </p:spPr>
        <p:txBody>
          <a:bodyPr wrap="square" rtlCol="0">
            <a:spAutoFit/>
          </a:bodyPr>
          <a:lstStyle/>
          <a:p>
            <a:pPr algn="ctr"/>
            <a:r>
              <a:rPr lang="tr-TR" sz="4000" dirty="0" smtClean="0"/>
              <a:t>EĞİTİM FAKÜLTESİ</a:t>
            </a:r>
            <a:endParaRPr lang="tr-TR" sz="4000" dirty="0"/>
          </a:p>
        </p:txBody>
      </p:sp>
      <p:sp>
        <p:nvSpPr>
          <p:cNvPr id="5" name="Aşağı Ok 4"/>
          <p:cNvSpPr/>
          <p:nvPr/>
        </p:nvSpPr>
        <p:spPr>
          <a:xfrm>
            <a:off x="1363510" y="1340768"/>
            <a:ext cx="504056" cy="1266527"/>
          </a:xfrm>
          <a:prstGeom prst="downArrow">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cxnSp>
        <p:nvCxnSpPr>
          <p:cNvPr id="7" name="Düz Bağlayıcı 6"/>
          <p:cNvCxnSpPr/>
          <p:nvPr/>
        </p:nvCxnSpPr>
        <p:spPr>
          <a:xfrm>
            <a:off x="1615538" y="1340768"/>
            <a:ext cx="5692766"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8" name="Metin kutusu 7"/>
          <p:cNvSpPr txBox="1"/>
          <p:nvPr/>
        </p:nvSpPr>
        <p:spPr>
          <a:xfrm>
            <a:off x="458563" y="2745548"/>
            <a:ext cx="3096344" cy="369332"/>
          </a:xfrm>
          <a:prstGeom prst="rect">
            <a:avLst/>
          </a:prstGeom>
          <a:noFill/>
        </p:spPr>
        <p:txBody>
          <a:bodyPr wrap="square" rtlCol="0">
            <a:spAutoFit/>
          </a:bodyPr>
          <a:lstStyle/>
          <a:p>
            <a:r>
              <a:rPr lang="tr-TR" b="1" dirty="0" smtClean="0"/>
              <a:t>AKADEMİK BİRİMLER</a:t>
            </a:r>
            <a:endParaRPr lang="tr-TR" b="1" dirty="0"/>
          </a:p>
        </p:txBody>
      </p:sp>
      <p:sp>
        <p:nvSpPr>
          <p:cNvPr id="9" name="Aşağı Ok 8"/>
          <p:cNvSpPr/>
          <p:nvPr/>
        </p:nvSpPr>
        <p:spPr>
          <a:xfrm>
            <a:off x="7032879" y="1340768"/>
            <a:ext cx="504056" cy="1266527"/>
          </a:xfrm>
          <a:prstGeom prst="downArrow">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1" name="Dikdörtgen 10"/>
          <p:cNvSpPr/>
          <p:nvPr/>
        </p:nvSpPr>
        <p:spPr>
          <a:xfrm>
            <a:off x="5778833" y="2763238"/>
            <a:ext cx="2952327" cy="369332"/>
          </a:xfrm>
          <a:prstGeom prst="rect">
            <a:avLst/>
          </a:prstGeom>
        </p:spPr>
        <p:txBody>
          <a:bodyPr wrap="square">
            <a:spAutoFit/>
          </a:bodyPr>
          <a:lstStyle/>
          <a:p>
            <a:pPr algn="ctr"/>
            <a:r>
              <a:rPr lang="tr-TR" b="1" dirty="0" smtClean="0"/>
              <a:t>İDARİ </a:t>
            </a:r>
            <a:r>
              <a:rPr lang="tr-TR" b="1" dirty="0"/>
              <a:t>BİRİMLER</a:t>
            </a:r>
          </a:p>
        </p:txBody>
      </p:sp>
      <p:sp>
        <p:nvSpPr>
          <p:cNvPr id="12" name="Metin kutusu 11"/>
          <p:cNvSpPr txBox="1"/>
          <p:nvPr/>
        </p:nvSpPr>
        <p:spPr>
          <a:xfrm>
            <a:off x="179512" y="3116323"/>
            <a:ext cx="4752527" cy="3170099"/>
          </a:xfrm>
          <a:prstGeom prst="rect">
            <a:avLst/>
          </a:prstGeom>
          <a:noFill/>
        </p:spPr>
        <p:txBody>
          <a:bodyPr wrap="square" rtlCol="0">
            <a:spAutoFit/>
          </a:bodyPr>
          <a:lstStyle/>
          <a:p>
            <a:pPr marL="285750" indent="-285750">
              <a:spcBef>
                <a:spcPct val="50000"/>
              </a:spcBef>
              <a:buFont typeface="Wingdings" panose="05000000000000000000" pitchFamily="2" charset="2"/>
              <a:buChar char="ü"/>
            </a:pPr>
            <a:r>
              <a:rPr lang="tr-TR" altLang="tr-TR" sz="1600" dirty="0" smtClean="0"/>
              <a:t>Matematik ve Fen Bilimleri Bölümü</a:t>
            </a:r>
          </a:p>
          <a:p>
            <a:pPr marL="285750" indent="-285750">
              <a:spcBef>
                <a:spcPct val="50000"/>
              </a:spcBef>
              <a:buFont typeface="Wingdings" panose="05000000000000000000" pitchFamily="2" charset="2"/>
              <a:buChar char="ü"/>
            </a:pPr>
            <a:r>
              <a:rPr lang="tr-TR" altLang="tr-TR" sz="1600" dirty="0" smtClean="0"/>
              <a:t>Türkçe ve Sosyal Bilimler Eğitimi Bölümü</a:t>
            </a:r>
          </a:p>
          <a:p>
            <a:pPr marL="285750" indent="-285750">
              <a:spcBef>
                <a:spcPct val="50000"/>
              </a:spcBef>
              <a:buFont typeface="Wingdings" panose="05000000000000000000" pitchFamily="2" charset="2"/>
              <a:buChar char="ü"/>
            </a:pPr>
            <a:r>
              <a:rPr lang="tr-TR" altLang="tr-TR" sz="1600" dirty="0" smtClean="0"/>
              <a:t>Temel Eğitim Bölümü</a:t>
            </a:r>
          </a:p>
          <a:p>
            <a:pPr marL="285750" indent="-285750">
              <a:spcBef>
                <a:spcPct val="50000"/>
              </a:spcBef>
              <a:buFont typeface="Wingdings" panose="05000000000000000000" pitchFamily="2" charset="2"/>
              <a:buChar char="ü"/>
            </a:pPr>
            <a:r>
              <a:rPr lang="tr-TR" altLang="tr-TR" sz="1600" dirty="0" smtClean="0"/>
              <a:t>Eğitim Bilimleri Bölümü</a:t>
            </a:r>
          </a:p>
          <a:p>
            <a:pPr marL="285750" indent="-285750">
              <a:spcBef>
                <a:spcPct val="50000"/>
              </a:spcBef>
              <a:buFont typeface="Wingdings" panose="05000000000000000000" pitchFamily="2" charset="2"/>
              <a:buChar char="ü"/>
            </a:pPr>
            <a:r>
              <a:rPr lang="tr-TR" altLang="tr-TR" sz="1600" dirty="0" smtClean="0"/>
              <a:t>Bilgisayar ve Öğretim Teknolojileri Eğitimi Bölümü</a:t>
            </a:r>
          </a:p>
          <a:p>
            <a:pPr marL="285750" indent="-285750">
              <a:spcBef>
                <a:spcPct val="50000"/>
              </a:spcBef>
              <a:buFont typeface="Wingdings" panose="05000000000000000000" pitchFamily="2" charset="2"/>
              <a:buChar char="ü"/>
            </a:pPr>
            <a:r>
              <a:rPr lang="tr-TR" altLang="tr-TR" sz="1600" dirty="0" smtClean="0"/>
              <a:t>Güzel Sanatlar </a:t>
            </a:r>
            <a:r>
              <a:rPr lang="tr-TR" altLang="tr-TR" sz="1600" dirty="0"/>
              <a:t>E</a:t>
            </a:r>
            <a:r>
              <a:rPr lang="tr-TR" altLang="tr-TR" sz="1600" dirty="0" smtClean="0"/>
              <a:t>ğitimi Bölümü</a:t>
            </a:r>
          </a:p>
          <a:p>
            <a:pPr marL="285750" indent="-285750">
              <a:spcBef>
                <a:spcPct val="50000"/>
              </a:spcBef>
              <a:buFont typeface="Wingdings" panose="05000000000000000000" pitchFamily="2" charset="2"/>
              <a:buChar char="ü"/>
            </a:pPr>
            <a:r>
              <a:rPr lang="tr-TR" altLang="tr-TR" sz="1600" dirty="0" smtClean="0"/>
              <a:t>Özel Eğitim Bölümü</a:t>
            </a:r>
          </a:p>
          <a:p>
            <a:pPr marL="285750" indent="-285750">
              <a:spcBef>
                <a:spcPct val="50000"/>
              </a:spcBef>
              <a:buFont typeface="Wingdings" panose="05000000000000000000" pitchFamily="2" charset="2"/>
              <a:buChar char="ü"/>
            </a:pPr>
            <a:r>
              <a:rPr lang="tr-TR" altLang="tr-TR" sz="1600" dirty="0" smtClean="0"/>
              <a:t>Yabancı Diller Eğitimi Bölümü</a:t>
            </a:r>
            <a:endParaRPr lang="tr-TR" altLang="tr-TR" sz="1600" dirty="0"/>
          </a:p>
        </p:txBody>
      </p:sp>
      <p:sp>
        <p:nvSpPr>
          <p:cNvPr id="13" name="Dikdörtgen 12"/>
          <p:cNvSpPr/>
          <p:nvPr/>
        </p:nvSpPr>
        <p:spPr>
          <a:xfrm>
            <a:off x="5933076" y="3172377"/>
            <a:ext cx="2808312" cy="2185214"/>
          </a:xfrm>
          <a:prstGeom prst="rect">
            <a:avLst/>
          </a:prstGeom>
        </p:spPr>
        <p:txBody>
          <a:bodyPr wrap="square">
            <a:spAutoFit/>
          </a:bodyPr>
          <a:lstStyle/>
          <a:p>
            <a:pPr marL="285750" indent="-285750">
              <a:spcBef>
                <a:spcPct val="50000"/>
              </a:spcBef>
              <a:buFont typeface="Wingdings" panose="05000000000000000000" pitchFamily="2" charset="2"/>
              <a:buChar char="ü"/>
            </a:pPr>
            <a:r>
              <a:rPr lang="tr-TR" altLang="tr-TR" sz="1600" dirty="0"/>
              <a:t>Yazı İşleri</a:t>
            </a:r>
          </a:p>
          <a:p>
            <a:pPr marL="285750" indent="-285750">
              <a:spcBef>
                <a:spcPct val="50000"/>
              </a:spcBef>
              <a:buFont typeface="Wingdings" panose="05000000000000000000" pitchFamily="2" charset="2"/>
              <a:buChar char="ü"/>
            </a:pPr>
            <a:r>
              <a:rPr lang="tr-TR" altLang="tr-TR" sz="1600" dirty="0"/>
              <a:t>İdari İşler</a:t>
            </a:r>
          </a:p>
          <a:p>
            <a:pPr marL="285750" indent="-285750">
              <a:spcBef>
                <a:spcPct val="50000"/>
              </a:spcBef>
              <a:buFont typeface="Wingdings" panose="05000000000000000000" pitchFamily="2" charset="2"/>
              <a:buChar char="ü"/>
            </a:pPr>
            <a:r>
              <a:rPr lang="tr-TR" altLang="tr-TR" sz="1600" dirty="0"/>
              <a:t>Tahakkuk</a:t>
            </a:r>
          </a:p>
          <a:p>
            <a:pPr marL="285750" indent="-285750">
              <a:spcBef>
                <a:spcPct val="50000"/>
              </a:spcBef>
              <a:buFont typeface="Wingdings" panose="05000000000000000000" pitchFamily="2" charset="2"/>
              <a:buChar char="ü"/>
            </a:pPr>
            <a:r>
              <a:rPr lang="tr-TR" altLang="tr-TR" sz="1600" dirty="0"/>
              <a:t>Bölüm Sekreterliği</a:t>
            </a:r>
          </a:p>
          <a:p>
            <a:pPr marL="285750" indent="-285750">
              <a:spcBef>
                <a:spcPct val="50000"/>
              </a:spcBef>
              <a:buFont typeface="Wingdings" panose="05000000000000000000" pitchFamily="2" charset="2"/>
              <a:buChar char="ü"/>
            </a:pPr>
            <a:r>
              <a:rPr lang="tr-TR" altLang="tr-TR" sz="1600" dirty="0"/>
              <a:t>Bilişim </a:t>
            </a:r>
            <a:r>
              <a:rPr lang="tr-TR" altLang="tr-TR" sz="1600" dirty="0" smtClean="0"/>
              <a:t>Ofisi</a:t>
            </a:r>
          </a:p>
          <a:p>
            <a:pPr marL="285750" indent="-285750">
              <a:spcBef>
                <a:spcPct val="50000"/>
              </a:spcBef>
              <a:buFont typeface="Wingdings" panose="05000000000000000000" pitchFamily="2" charset="2"/>
              <a:buChar char="ü"/>
            </a:pPr>
            <a:r>
              <a:rPr lang="tr-TR" altLang="tr-TR" sz="1600" dirty="0" smtClean="0"/>
              <a:t>Öğrenci İşleri</a:t>
            </a:r>
            <a:endParaRPr lang="tr-TR" altLang="tr-TR" sz="1600" dirty="0"/>
          </a:p>
        </p:txBody>
      </p:sp>
    </p:spTree>
    <p:extLst>
      <p:ext uri="{BB962C8B-B14F-4D97-AF65-F5344CB8AC3E}">
        <p14:creationId xmlns:p14="http://schemas.microsoft.com/office/powerpoint/2010/main" val="35028142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699247" y="2204864"/>
            <a:ext cx="7745505" cy="4176463"/>
          </a:xfrm>
        </p:spPr>
        <p:txBody>
          <a:bodyPr>
            <a:normAutofit fontScale="92500" lnSpcReduction="10000"/>
          </a:bodyPr>
          <a:lstStyle/>
          <a:p>
            <a:pPr marL="285750" indent="-285750">
              <a:spcBef>
                <a:spcPct val="50000"/>
              </a:spcBef>
              <a:buFont typeface="Wingdings" panose="05000000000000000000" pitchFamily="2" charset="2"/>
              <a:buChar char="ü"/>
            </a:pPr>
            <a:r>
              <a:rPr lang="tr-TR" altLang="tr-TR" b="1" dirty="0">
                <a:solidFill>
                  <a:schemeClr val="tx1"/>
                </a:solidFill>
              </a:rPr>
              <a:t>Matematik ve Fen Bilimleri </a:t>
            </a:r>
            <a:r>
              <a:rPr lang="tr-TR" altLang="tr-TR" b="1" dirty="0" smtClean="0">
                <a:solidFill>
                  <a:schemeClr val="tx1"/>
                </a:solidFill>
              </a:rPr>
              <a:t>Bölümü</a:t>
            </a:r>
          </a:p>
          <a:p>
            <a:pPr>
              <a:spcBef>
                <a:spcPct val="50000"/>
              </a:spcBef>
              <a:buFont typeface="Wingdings" panose="05000000000000000000" pitchFamily="2" charset="2"/>
              <a:buChar char="§"/>
            </a:pPr>
            <a:r>
              <a:rPr lang="tr-TR" altLang="tr-TR" dirty="0" smtClean="0"/>
              <a:t>Fen Bilgisi Eğitimi</a:t>
            </a:r>
          </a:p>
          <a:p>
            <a:pPr>
              <a:spcBef>
                <a:spcPct val="50000"/>
              </a:spcBef>
              <a:buFont typeface="Wingdings" panose="05000000000000000000" pitchFamily="2" charset="2"/>
              <a:buChar char="§"/>
            </a:pPr>
            <a:r>
              <a:rPr lang="tr-TR" altLang="tr-TR" dirty="0" smtClean="0"/>
              <a:t>Matematik Eğitimi</a:t>
            </a:r>
          </a:p>
          <a:p>
            <a:pPr>
              <a:spcBef>
                <a:spcPct val="50000"/>
              </a:spcBef>
              <a:buFont typeface="Wingdings" panose="05000000000000000000" pitchFamily="2" charset="2"/>
              <a:buChar char="ü"/>
            </a:pPr>
            <a:r>
              <a:rPr lang="tr-TR" altLang="tr-TR" b="1" dirty="0">
                <a:solidFill>
                  <a:schemeClr val="tx1"/>
                </a:solidFill>
              </a:rPr>
              <a:t>Türkçe ve Sosyal Bilimler Eğitimi Bölümü</a:t>
            </a:r>
          </a:p>
          <a:p>
            <a:pPr>
              <a:spcBef>
                <a:spcPct val="50000"/>
              </a:spcBef>
              <a:buFont typeface="Wingdings" panose="05000000000000000000" pitchFamily="2" charset="2"/>
              <a:buChar char="§"/>
            </a:pPr>
            <a:r>
              <a:rPr lang="tr-TR" altLang="tr-TR" dirty="0" smtClean="0"/>
              <a:t>Türkçe Eğitimi</a:t>
            </a:r>
          </a:p>
          <a:p>
            <a:pPr>
              <a:spcBef>
                <a:spcPct val="50000"/>
              </a:spcBef>
              <a:buFont typeface="Wingdings" panose="05000000000000000000" pitchFamily="2" charset="2"/>
              <a:buChar char="§"/>
            </a:pPr>
            <a:r>
              <a:rPr lang="tr-TR" altLang="tr-TR" dirty="0" smtClean="0"/>
              <a:t>Sosyal Bilgiler Eğitimi</a:t>
            </a:r>
          </a:p>
          <a:p>
            <a:pPr>
              <a:spcBef>
                <a:spcPct val="50000"/>
              </a:spcBef>
              <a:buFont typeface="Wingdings" panose="05000000000000000000" pitchFamily="2" charset="2"/>
              <a:buChar char="ü"/>
            </a:pPr>
            <a:r>
              <a:rPr lang="tr-TR" altLang="tr-TR" b="1" dirty="0">
                <a:solidFill>
                  <a:schemeClr val="tx1"/>
                </a:solidFill>
              </a:rPr>
              <a:t>Temel Eğitim Bölümü</a:t>
            </a:r>
          </a:p>
          <a:p>
            <a:pPr>
              <a:spcBef>
                <a:spcPct val="50000"/>
              </a:spcBef>
              <a:buFont typeface="Wingdings" panose="05000000000000000000" pitchFamily="2" charset="2"/>
              <a:buChar char="§"/>
            </a:pPr>
            <a:r>
              <a:rPr lang="tr-TR" altLang="tr-TR" dirty="0" smtClean="0"/>
              <a:t>Okulöncesi Eğitimi</a:t>
            </a:r>
          </a:p>
          <a:p>
            <a:pPr>
              <a:spcBef>
                <a:spcPct val="50000"/>
              </a:spcBef>
              <a:buFont typeface="Wingdings" panose="05000000000000000000" pitchFamily="2" charset="2"/>
              <a:buChar char="§"/>
            </a:pPr>
            <a:r>
              <a:rPr lang="tr-TR" altLang="tr-TR" dirty="0" smtClean="0"/>
              <a:t>Sınıf Eğitimi</a:t>
            </a:r>
          </a:p>
          <a:p>
            <a:pPr marL="0" indent="0">
              <a:spcBef>
                <a:spcPct val="50000"/>
              </a:spcBef>
              <a:buNone/>
            </a:pPr>
            <a:endParaRPr lang="tr-TR" altLang="tr-TR" sz="2000" dirty="0"/>
          </a:p>
        </p:txBody>
      </p:sp>
      <p:sp>
        <p:nvSpPr>
          <p:cNvPr id="3" name="Başlık 2"/>
          <p:cNvSpPr>
            <a:spLocks noGrp="1"/>
          </p:cNvSpPr>
          <p:nvPr>
            <p:ph type="title"/>
          </p:nvPr>
        </p:nvSpPr>
        <p:spPr/>
        <p:txBody>
          <a:bodyPr/>
          <a:lstStyle/>
          <a:p>
            <a:r>
              <a:rPr lang="tr-TR" sz="3600" dirty="0" smtClean="0"/>
              <a:t>FAKÜLTE BÖLÜMLERİ VE ANABİLİM DALLARI</a:t>
            </a:r>
            <a:endParaRPr lang="tr-TR" sz="3600" dirty="0"/>
          </a:p>
        </p:txBody>
      </p:sp>
    </p:spTree>
    <p:extLst>
      <p:ext uri="{BB962C8B-B14F-4D97-AF65-F5344CB8AC3E}">
        <p14:creationId xmlns:p14="http://schemas.microsoft.com/office/powerpoint/2010/main" val="40097029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txBox="1">
            <a:spLocks/>
          </p:cNvSpPr>
          <p:nvPr/>
        </p:nvSpPr>
        <p:spPr>
          <a:xfrm>
            <a:off x="467545" y="620688"/>
            <a:ext cx="8424936" cy="5544617"/>
          </a:xfrm>
          <a:prstGeom prst="rect">
            <a:avLst/>
          </a:prstGeom>
        </p:spPr>
        <p:txBody>
          <a:bodyPr>
            <a:normAutofit/>
          </a:bodyPr>
          <a:lst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a:lstStyle>
          <a:p>
            <a:pPr>
              <a:buFont typeface="Wingdings" panose="05000000000000000000" pitchFamily="2" charset="2"/>
              <a:buChar char="ü"/>
            </a:pPr>
            <a:r>
              <a:rPr lang="tr-TR" sz="2200" b="1" dirty="0"/>
              <a:t>Eğitim Bilimleri Bölümü </a:t>
            </a:r>
          </a:p>
          <a:p>
            <a:pPr>
              <a:buFont typeface="Wingdings" panose="05000000000000000000" pitchFamily="2" charset="2"/>
              <a:buChar char="§"/>
            </a:pPr>
            <a:r>
              <a:rPr lang="tr-TR" sz="2200" dirty="0"/>
              <a:t>Eğitim Programları ve Öğretim Anabilim </a:t>
            </a:r>
            <a:r>
              <a:rPr lang="tr-TR" sz="2200" dirty="0" smtClean="0"/>
              <a:t>Dalı</a:t>
            </a:r>
          </a:p>
          <a:p>
            <a:pPr>
              <a:buFont typeface="Wingdings" panose="05000000000000000000" pitchFamily="2" charset="2"/>
              <a:buChar char="§"/>
            </a:pPr>
            <a:r>
              <a:rPr lang="tr-TR" sz="2200" dirty="0" smtClean="0"/>
              <a:t>Eğitim </a:t>
            </a:r>
            <a:r>
              <a:rPr lang="tr-TR" sz="2200" dirty="0"/>
              <a:t>Yönetimi, Denetimi, Planlaması ve Ekonomisi Anabilim </a:t>
            </a:r>
            <a:r>
              <a:rPr lang="tr-TR" sz="2200" dirty="0" smtClean="0"/>
              <a:t>Dalı</a:t>
            </a:r>
          </a:p>
          <a:p>
            <a:pPr>
              <a:buFont typeface="Wingdings" panose="05000000000000000000" pitchFamily="2" charset="2"/>
              <a:buChar char="§"/>
            </a:pPr>
            <a:r>
              <a:rPr lang="tr-TR" sz="2200" dirty="0" smtClean="0"/>
              <a:t>Ölçme </a:t>
            </a:r>
            <a:r>
              <a:rPr lang="tr-TR" sz="2200" dirty="0"/>
              <a:t>ve Değerlendirme Anabilim Dalı </a:t>
            </a:r>
            <a:endParaRPr lang="tr-TR" sz="2200" dirty="0" smtClean="0"/>
          </a:p>
          <a:p>
            <a:pPr>
              <a:buFont typeface="Wingdings" panose="05000000000000000000" pitchFamily="2" charset="2"/>
              <a:buChar char="§"/>
            </a:pPr>
            <a:r>
              <a:rPr lang="tr-TR" sz="2200" dirty="0" smtClean="0"/>
              <a:t>Psikolojik </a:t>
            </a:r>
            <a:r>
              <a:rPr lang="tr-TR" sz="2200" dirty="0"/>
              <a:t>Danışma ve Rehberlik Anabilim Dalı</a:t>
            </a:r>
          </a:p>
          <a:p>
            <a:pPr>
              <a:buFont typeface="Wingdings" panose="05000000000000000000" pitchFamily="2" charset="2"/>
              <a:buChar char="ü"/>
            </a:pPr>
            <a:r>
              <a:rPr lang="tr-TR" altLang="tr-TR" sz="2200" b="1" dirty="0" smtClean="0"/>
              <a:t>Bilgisayar </a:t>
            </a:r>
            <a:r>
              <a:rPr lang="tr-TR" altLang="tr-TR" sz="2200" b="1" dirty="0"/>
              <a:t>ve Öğretim Teknolojileri Eğitimi </a:t>
            </a:r>
            <a:r>
              <a:rPr lang="tr-TR" altLang="tr-TR" sz="2200" b="1" dirty="0" smtClean="0"/>
              <a:t>Bölü</a:t>
            </a:r>
            <a:r>
              <a:rPr lang="tr-TR" altLang="tr-TR" sz="2200" dirty="0" smtClean="0"/>
              <a:t>mü</a:t>
            </a:r>
            <a:endParaRPr lang="tr-TR" sz="2200" dirty="0" smtClean="0"/>
          </a:p>
          <a:p>
            <a:pPr>
              <a:buFont typeface="Wingdings" panose="05000000000000000000" pitchFamily="2" charset="2"/>
              <a:buChar char="ü"/>
            </a:pPr>
            <a:r>
              <a:rPr lang="tr-TR" altLang="tr-TR" sz="2200" b="1" dirty="0"/>
              <a:t>Güzel Sanatlar Eğitimi </a:t>
            </a:r>
            <a:r>
              <a:rPr lang="tr-TR" altLang="tr-TR" sz="2200" b="1" dirty="0" smtClean="0"/>
              <a:t>Bölümü</a:t>
            </a:r>
          </a:p>
          <a:p>
            <a:pPr>
              <a:buFont typeface="Wingdings" panose="05000000000000000000" pitchFamily="2" charset="2"/>
              <a:buChar char="§"/>
            </a:pPr>
            <a:r>
              <a:rPr lang="tr-TR" sz="2200" dirty="0" smtClean="0"/>
              <a:t>Müzik Eğitimi</a:t>
            </a:r>
          </a:p>
          <a:p>
            <a:pPr>
              <a:buFont typeface="Wingdings" panose="05000000000000000000" pitchFamily="2" charset="2"/>
              <a:buChar char="§"/>
            </a:pPr>
            <a:r>
              <a:rPr lang="tr-TR" sz="2200" dirty="0" smtClean="0"/>
              <a:t>Resim-İş Eğitimi</a:t>
            </a:r>
          </a:p>
          <a:p>
            <a:pPr>
              <a:buFont typeface="Wingdings" panose="05000000000000000000" pitchFamily="2" charset="2"/>
              <a:buChar char="ü"/>
            </a:pPr>
            <a:r>
              <a:rPr lang="tr-TR" sz="2200" b="1" dirty="0" smtClean="0"/>
              <a:t>Özel Eğitim Bölümü</a:t>
            </a:r>
          </a:p>
          <a:p>
            <a:pPr>
              <a:buFont typeface="Wingdings" panose="05000000000000000000" pitchFamily="2" charset="2"/>
              <a:buChar char="ü"/>
            </a:pPr>
            <a:r>
              <a:rPr lang="tr-TR" sz="2200" b="1" dirty="0"/>
              <a:t>Y</a:t>
            </a:r>
            <a:r>
              <a:rPr lang="tr-TR" sz="2200" b="1" dirty="0" smtClean="0"/>
              <a:t>abancı Diller Eğitimi Bölümü</a:t>
            </a:r>
          </a:p>
          <a:p>
            <a:pPr marL="0" indent="0">
              <a:buFont typeface="Wingdings" pitchFamily="2" charset="2"/>
              <a:buNone/>
            </a:pPr>
            <a:endParaRPr lang="tr-TR" b="1" dirty="0" smtClean="0"/>
          </a:p>
          <a:p>
            <a:pPr marL="0" indent="0">
              <a:buFont typeface="Wingdings" pitchFamily="2" charset="2"/>
              <a:buNone/>
            </a:pPr>
            <a:endParaRPr lang="tr-TR" dirty="0" smtClean="0"/>
          </a:p>
        </p:txBody>
      </p:sp>
    </p:spTree>
    <p:extLst>
      <p:ext uri="{BB962C8B-B14F-4D97-AF65-F5344CB8AC3E}">
        <p14:creationId xmlns:p14="http://schemas.microsoft.com/office/powerpoint/2010/main" val="422142778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ctrTitle" idx="4294967295"/>
          </p:nvPr>
        </p:nvSpPr>
        <p:spPr>
          <a:xfrm>
            <a:off x="539552" y="260648"/>
            <a:ext cx="8064896" cy="1224136"/>
          </a:xfrm>
        </p:spPr>
        <p:txBody>
          <a:bodyPr/>
          <a:lstStyle/>
          <a:p>
            <a:r>
              <a:rPr lang="tr-TR" sz="3600" dirty="0"/>
              <a:t>PSİKOLOJİK </a:t>
            </a:r>
            <a:r>
              <a:rPr lang="tr-TR" sz="3600" dirty="0" smtClean="0"/>
              <a:t>DANIŞMANLIK VE  </a:t>
            </a:r>
            <a:r>
              <a:rPr lang="tr-TR" sz="3600" dirty="0"/>
              <a:t>REHBERLİK </a:t>
            </a:r>
            <a:r>
              <a:rPr lang="tr-TR" sz="3600" dirty="0" smtClean="0"/>
              <a:t>ANABİLİM DALI</a:t>
            </a:r>
            <a:endParaRPr lang="tr-TR" sz="3600" dirty="0"/>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628800"/>
            <a:ext cx="5112568" cy="4104456"/>
          </a:xfrm>
          <a:prstGeom prst="rect">
            <a:avLst/>
          </a:prstGeom>
        </p:spPr>
      </p:pic>
      <p:sp>
        <p:nvSpPr>
          <p:cNvPr id="3" name="Dikdörtgen 2"/>
          <p:cNvSpPr/>
          <p:nvPr/>
        </p:nvSpPr>
        <p:spPr>
          <a:xfrm>
            <a:off x="5292080" y="2118833"/>
            <a:ext cx="3744416" cy="3631763"/>
          </a:xfrm>
          <a:prstGeom prst="rect">
            <a:avLst/>
          </a:prstGeom>
        </p:spPr>
        <p:txBody>
          <a:bodyPr wrap="square">
            <a:spAutoFit/>
          </a:bodyPr>
          <a:lstStyle/>
          <a:p>
            <a:endParaRPr lang="tr-TR" dirty="0" smtClean="0"/>
          </a:p>
          <a:p>
            <a:endParaRPr lang="tr-TR" dirty="0"/>
          </a:p>
          <a:p>
            <a:r>
              <a:rPr lang="tr-TR" sz="2000" dirty="0" smtClean="0"/>
              <a:t>Lisans </a:t>
            </a:r>
            <a:r>
              <a:rPr lang="tr-TR" sz="2000" dirty="0"/>
              <a:t>ve yüksek lisans programları yer almaktadır. </a:t>
            </a:r>
            <a:endParaRPr lang="tr-TR" sz="2000" dirty="0" smtClean="0"/>
          </a:p>
          <a:p>
            <a:r>
              <a:rPr lang="tr-TR" sz="2000" dirty="0" smtClean="0"/>
              <a:t>2002–2003 </a:t>
            </a:r>
            <a:r>
              <a:rPr lang="tr-TR" sz="2000" dirty="0"/>
              <a:t>öğretim yılında lisans, 2005–2006 öğretim yılında yüksek lisans programlarında öğrenim vermeye başlamıştır</a:t>
            </a:r>
            <a:r>
              <a:rPr lang="tr-TR" sz="2000" dirty="0" smtClean="0"/>
              <a:t>.</a:t>
            </a:r>
          </a:p>
          <a:p>
            <a:endParaRPr lang="tr-TR" dirty="0"/>
          </a:p>
          <a:p>
            <a:endParaRPr lang="tr-TR" dirty="0" smtClean="0"/>
          </a:p>
          <a:p>
            <a:endParaRPr lang="tr-TR" dirty="0"/>
          </a:p>
        </p:txBody>
      </p:sp>
    </p:spTree>
    <p:extLst>
      <p:ext uri="{BB962C8B-B14F-4D97-AF65-F5344CB8AC3E}">
        <p14:creationId xmlns:p14="http://schemas.microsoft.com/office/powerpoint/2010/main" val="262160392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pPr marL="0" indent="0">
              <a:buNone/>
            </a:pPr>
            <a:r>
              <a:rPr lang="tr-TR" dirty="0"/>
              <a:t>Psikolojik </a:t>
            </a:r>
            <a:r>
              <a:rPr lang="tr-TR" dirty="0" smtClean="0"/>
              <a:t>Danışmanlık </a:t>
            </a:r>
            <a:r>
              <a:rPr lang="tr-TR" dirty="0"/>
              <a:t>ve </a:t>
            </a:r>
            <a:r>
              <a:rPr lang="tr-TR" dirty="0" smtClean="0"/>
              <a:t>Rehberlik </a:t>
            </a:r>
            <a:r>
              <a:rPr lang="tr-TR" dirty="0"/>
              <a:t>lisans </a:t>
            </a:r>
            <a:r>
              <a:rPr lang="tr-TR" dirty="0" smtClean="0"/>
              <a:t>programında </a:t>
            </a:r>
            <a:r>
              <a:rPr lang="tr-TR" dirty="0"/>
              <a:t>hem gündüz öğretimi (I. Öğretim), hem de gece öğretimi (II. Öğretim) yapılmaktadır. Fiziksel mekân olarak </a:t>
            </a:r>
            <a:r>
              <a:rPr lang="tr-TR" dirty="0" smtClean="0"/>
              <a:t>4 </a:t>
            </a:r>
            <a:r>
              <a:rPr lang="tr-TR" dirty="0"/>
              <a:t>derslik, 1 seminer  odasının  </a:t>
            </a:r>
            <a:r>
              <a:rPr lang="tr-TR" dirty="0" smtClean="0"/>
              <a:t>yanı sıra, 4 bireysel </a:t>
            </a:r>
            <a:r>
              <a:rPr lang="tr-TR" dirty="0"/>
              <a:t>psikolojik danışma odası </a:t>
            </a:r>
            <a:r>
              <a:rPr lang="tr-TR" dirty="0" smtClean="0"/>
              <a:t>ve 1 grupla </a:t>
            </a:r>
            <a:r>
              <a:rPr lang="tr-TR" dirty="0"/>
              <a:t>psikolojik danışma odası </a:t>
            </a:r>
            <a:r>
              <a:rPr lang="tr-TR" dirty="0" smtClean="0"/>
              <a:t>öğrencilerin </a:t>
            </a:r>
            <a:r>
              <a:rPr lang="tr-TR" dirty="0"/>
              <a:t>uygulama çalışmaları için düzenlenmiştir</a:t>
            </a:r>
            <a:r>
              <a:rPr lang="tr-TR" dirty="0" smtClean="0"/>
              <a:t>.</a:t>
            </a:r>
          </a:p>
          <a:p>
            <a:pPr marL="0" indent="0">
              <a:buNone/>
            </a:pPr>
            <a:r>
              <a:rPr lang="tr-TR" dirty="0" smtClean="0"/>
              <a:t>Hâlen anabilim dalında 2 Profesör, 6 Doçent, 2 </a:t>
            </a:r>
            <a:r>
              <a:rPr lang="tr-TR" dirty="0"/>
              <a:t>Y</a:t>
            </a:r>
            <a:r>
              <a:rPr lang="tr-TR" dirty="0" smtClean="0"/>
              <a:t>ardımcı Doçent, 1 Öğretim </a:t>
            </a:r>
            <a:r>
              <a:rPr lang="tr-TR" dirty="0"/>
              <a:t>G</a:t>
            </a:r>
            <a:r>
              <a:rPr lang="tr-TR" dirty="0" smtClean="0"/>
              <a:t>örevlisi ve 1 Araştırma Görevlisi görev yapmaktadır. </a:t>
            </a:r>
            <a:endParaRPr lang="tr-TR" dirty="0"/>
          </a:p>
        </p:txBody>
      </p:sp>
      <p:sp>
        <p:nvSpPr>
          <p:cNvPr id="5" name="Başlık 3"/>
          <p:cNvSpPr txBox="1">
            <a:spLocks/>
          </p:cNvSpPr>
          <p:nvPr/>
        </p:nvSpPr>
        <p:spPr>
          <a:xfrm>
            <a:off x="899591" y="332657"/>
            <a:ext cx="7344816" cy="16561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tr-TR" sz="3600" dirty="0" smtClean="0"/>
              <a:t>PSİKOLOJİK DANIŞMANLIK VE REHBERLİK ANABİLİM DALI</a:t>
            </a:r>
            <a:endParaRPr lang="tr-TR" sz="3600" dirty="0"/>
          </a:p>
        </p:txBody>
      </p:sp>
    </p:spTree>
    <p:extLst>
      <p:ext uri="{BB962C8B-B14F-4D97-AF65-F5344CB8AC3E}">
        <p14:creationId xmlns:p14="http://schemas.microsoft.com/office/powerpoint/2010/main" val="270719566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p:txBody>
          <a:bodyPr/>
          <a:lstStyle/>
          <a:p>
            <a:r>
              <a:rPr lang="tr-TR" dirty="0" smtClean="0"/>
              <a:t>AKADEMİK PERSONEL</a:t>
            </a:r>
            <a:endParaRPr lang="tr-TR" dirty="0"/>
          </a:p>
        </p:txBody>
      </p:sp>
    </p:spTree>
    <p:extLst>
      <p:ext uri="{BB962C8B-B14F-4D97-AF65-F5344CB8AC3E}">
        <p14:creationId xmlns:p14="http://schemas.microsoft.com/office/powerpoint/2010/main" val="19299323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2231829"/>
            <a:ext cx="3728737" cy="3645443"/>
          </a:xfrm>
        </p:spPr>
        <p:txBody>
          <a:bodyPr>
            <a:normAutofit lnSpcReduction="10000"/>
          </a:bodyPr>
          <a:lstStyle/>
          <a:p>
            <a:pPr marL="0" indent="0">
              <a:buNone/>
            </a:pPr>
            <a:r>
              <a:rPr lang="tr-TR" dirty="0">
                <a:solidFill>
                  <a:schemeClr val="tx1"/>
                </a:solidFill>
              </a:rPr>
              <a:t>Diş Hekimliği Fakültesi</a:t>
            </a:r>
          </a:p>
          <a:p>
            <a:pPr marL="0" indent="0">
              <a:buNone/>
            </a:pPr>
            <a:r>
              <a:rPr lang="tr-TR" dirty="0">
                <a:solidFill>
                  <a:schemeClr val="tx1"/>
                </a:solidFill>
              </a:rPr>
              <a:t>Eğitim Fakültesi</a:t>
            </a:r>
          </a:p>
          <a:p>
            <a:pPr marL="0" indent="0">
              <a:buNone/>
            </a:pPr>
            <a:r>
              <a:rPr lang="tr-TR" dirty="0" smtClean="0">
                <a:solidFill>
                  <a:schemeClr val="tx1"/>
                </a:solidFill>
              </a:rPr>
              <a:t>Fen-Edebiyat </a:t>
            </a:r>
            <a:r>
              <a:rPr lang="tr-TR" dirty="0">
                <a:solidFill>
                  <a:schemeClr val="tx1"/>
                </a:solidFill>
              </a:rPr>
              <a:t>Fakültesi</a:t>
            </a:r>
          </a:p>
          <a:p>
            <a:pPr marL="0" indent="0">
              <a:buNone/>
            </a:pPr>
            <a:r>
              <a:rPr lang="tr-TR" dirty="0" smtClean="0">
                <a:solidFill>
                  <a:schemeClr val="tx1"/>
                </a:solidFill>
              </a:rPr>
              <a:t>İktisadi ve İdari Bilimler Fakültesi</a:t>
            </a:r>
          </a:p>
          <a:p>
            <a:pPr marL="0" indent="0">
              <a:buNone/>
            </a:pPr>
            <a:r>
              <a:rPr lang="tr-TR" dirty="0" smtClean="0">
                <a:solidFill>
                  <a:schemeClr val="tx1"/>
                </a:solidFill>
              </a:rPr>
              <a:t>İlahiyat </a:t>
            </a:r>
            <a:r>
              <a:rPr lang="tr-TR" dirty="0">
                <a:solidFill>
                  <a:schemeClr val="tx1"/>
                </a:solidFill>
              </a:rPr>
              <a:t>Fakültesi</a:t>
            </a:r>
          </a:p>
          <a:p>
            <a:pPr marL="0" indent="0">
              <a:buNone/>
            </a:pPr>
            <a:r>
              <a:rPr lang="tr-TR" dirty="0">
                <a:solidFill>
                  <a:schemeClr val="tx1"/>
                </a:solidFill>
              </a:rPr>
              <a:t>İletişim </a:t>
            </a:r>
            <a:r>
              <a:rPr lang="tr-TR" dirty="0" smtClean="0">
                <a:solidFill>
                  <a:schemeClr val="tx1"/>
                </a:solidFill>
              </a:rPr>
              <a:t>Fakültesi</a:t>
            </a:r>
          </a:p>
          <a:p>
            <a:pPr marL="0" indent="0">
              <a:buNone/>
            </a:pPr>
            <a:r>
              <a:rPr lang="tr-TR" dirty="0" smtClean="0">
                <a:solidFill>
                  <a:schemeClr val="tx1"/>
                </a:solidFill>
              </a:rPr>
              <a:t>Mimarlık </a:t>
            </a:r>
            <a:r>
              <a:rPr lang="tr-TR" dirty="0">
                <a:solidFill>
                  <a:schemeClr val="tx1"/>
                </a:solidFill>
              </a:rPr>
              <a:t>ve </a:t>
            </a:r>
            <a:r>
              <a:rPr lang="tr-TR" dirty="0" smtClean="0">
                <a:solidFill>
                  <a:schemeClr val="tx1"/>
                </a:solidFill>
              </a:rPr>
              <a:t>Tasarım Fakültesi</a:t>
            </a:r>
            <a:endParaRPr lang="tr-TR" dirty="0">
              <a:solidFill>
                <a:schemeClr val="tx1"/>
              </a:solidFill>
            </a:endParaRPr>
          </a:p>
          <a:p>
            <a:endParaRPr lang="tr-TR" dirty="0"/>
          </a:p>
        </p:txBody>
      </p:sp>
      <p:sp>
        <p:nvSpPr>
          <p:cNvPr id="2" name="Başlık 1"/>
          <p:cNvSpPr>
            <a:spLocks noGrp="1"/>
          </p:cNvSpPr>
          <p:nvPr>
            <p:ph type="title"/>
          </p:nvPr>
        </p:nvSpPr>
        <p:spPr/>
        <p:txBody>
          <a:bodyPr/>
          <a:lstStyle/>
          <a:p>
            <a:r>
              <a:rPr lang="tr-TR" sz="4000" dirty="0" smtClean="0"/>
              <a:t>FAKÜLTELER</a:t>
            </a:r>
            <a:endParaRPr lang="tr-TR" sz="4000" dirty="0"/>
          </a:p>
        </p:txBody>
      </p:sp>
      <p:sp>
        <p:nvSpPr>
          <p:cNvPr id="4" name="Dikdörtgen 3"/>
          <p:cNvSpPr/>
          <p:nvPr/>
        </p:nvSpPr>
        <p:spPr>
          <a:xfrm>
            <a:off x="4211960" y="2204864"/>
            <a:ext cx="4752528" cy="3416320"/>
          </a:xfrm>
          <a:prstGeom prst="rect">
            <a:avLst/>
          </a:prstGeom>
        </p:spPr>
        <p:txBody>
          <a:bodyPr wrap="square">
            <a:spAutoFit/>
          </a:bodyPr>
          <a:lstStyle/>
          <a:p>
            <a:r>
              <a:rPr lang="tr-TR" sz="2400" dirty="0"/>
              <a:t>Mühendislik </a:t>
            </a:r>
            <a:r>
              <a:rPr lang="tr-TR" sz="2400" dirty="0" smtClean="0"/>
              <a:t>Fakültesi</a:t>
            </a:r>
          </a:p>
          <a:p>
            <a:r>
              <a:rPr lang="tr-TR" sz="2400" dirty="0" smtClean="0"/>
              <a:t>Müzik </a:t>
            </a:r>
            <a:r>
              <a:rPr lang="tr-TR" sz="2400" dirty="0"/>
              <a:t>ve </a:t>
            </a:r>
            <a:r>
              <a:rPr lang="tr-TR" sz="2400" dirty="0" smtClean="0"/>
              <a:t>Sahne Sanatları </a:t>
            </a:r>
            <a:r>
              <a:rPr lang="tr-TR" sz="2400" dirty="0"/>
              <a:t>Fakültesi</a:t>
            </a:r>
          </a:p>
          <a:p>
            <a:r>
              <a:rPr lang="tr-TR" sz="2400" dirty="0"/>
              <a:t>Sağlık Bilimleri Fakültesi</a:t>
            </a:r>
          </a:p>
          <a:p>
            <a:r>
              <a:rPr lang="tr-TR" sz="2400" dirty="0"/>
              <a:t>Spor Bilimleri Fakültesi</a:t>
            </a:r>
          </a:p>
          <a:p>
            <a:r>
              <a:rPr lang="tr-TR" sz="2400" dirty="0"/>
              <a:t>Teknik Eğitim Fakültesi</a:t>
            </a:r>
          </a:p>
          <a:p>
            <a:r>
              <a:rPr lang="tr-TR" sz="2400" dirty="0"/>
              <a:t>Teknoloji Fakültesi</a:t>
            </a:r>
          </a:p>
          <a:p>
            <a:r>
              <a:rPr lang="tr-TR" sz="2400" dirty="0"/>
              <a:t>Tıp Fakültesi</a:t>
            </a:r>
          </a:p>
          <a:p>
            <a:r>
              <a:rPr lang="tr-TR" sz="2400" dirty="0"/>
              <a:t>Turizm Fakültesi</a:t>
            </a:r>
          </a:p>
        </p:txBody>
      </p:sp>
    </p:spTree>
    <p:extLst>
      <p:ext uri="{BB962C8B-B14F-4D97-AF65-F5344CB8AC3E}">
        <p14:creationId xmlns:p14="http://schemas.microsoft.com/office/powerpoint/2010/main" val="342065293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7624" y="548680"/>
            <a:ext cx="1315242" cy="1523929"/>
          </a:xfrm>
          <a:prstGeom prst="rect">
            <a:avLst/>
          </a:prstGeom>
        </p:spPr>
      </p:pic>
      <p:sp>
        <p:nvSpPr>
          <p:cNvPr id="5" name="Dikdörtgen 4"/>
          <p:cNvSpPr/>
          <p:nvPr/>
        </p:nvSpPr>
        <p:spPr>
          <a:xfrm>
            <a:off x="2843808" y="1145731"/>
            <a:ext cx="4572000" cy="707886"/>
          </a:xfrm>
          <a:prstGeom prst="rect">
            <a:avLst/>
          </a:prstGeom>
        </p:spPr>
        <p:txBody>
          <a:bodyPr>
            <a:spAutoFit/>
          </a:bodyPr>
          <a:lstStyle/>
          <a:p>
            <a:pPr algn="ctr"/>
            <a:r>
              <a:rPr lang="tr-TR" sz="2000" b="1" dirty="0"/>
              <a:t>Doç. Dr. Hülya ŞAHİN BALTACI</a:t>
            </a:r>
            <a:endParaRPr lang="tr-TR" sz="2000" dirty="0"/>
          </a:p>
          <a:p>
            <a:pPr algn="ctr"/>
            <a:r>
              <a:rPr lang="tr-TR" sz="2000" b="1" dirty="0"/>
              <a:t>(Anabilim Dalı Başkanı) </a:t>
            </a:r>
            <a:endParaRPr lang="tr-TR" sz="2000" dirty="0"/>
          </a:p>
        </p:txBody>
      </p:sp>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8057" y="2492896"/>
            <a:ext cx="1334809" cy="1307905"/>
          </a:xfrm>
          <a:prstGeom prst="rect">
            <a:avLst/>
          </a:prstGeom>
        </p:spPr>
      </p:pic>
      <p:sp>
        <p:nvSpPr>
          <p:cNvPr id="9" name="Metin kutusu 8"/>
          <p:cNvSpPr txBox="1"/>
          <p:nvPr/>
        </p:nvSpPr>
        <p:spPr>
          <a:xfrm>
            <a:off x="3257600" y="2772003"/>
            <a:ext cx="3744416" cy="923330"/>
          </a:xfrm>
          <a:prstGeom prst="rect">
            <a:avLst/>
          </a:prstGeom>
          <a:noFill/>
        </p:spPr>
        <p:txBody>
          <a:bodyPr wrap="square" rtlCol="0">
            <a:spAutoFit/>
          </a:bodyPr>
          <a:lstStyle/>
          <a:p>
            <a:pPr algn="ctr"/>
            <a:r>
              <a:rPr lang="tr-TR" b="1" dirty="0" smtClean="0"/>
              <a:t>Prof. Dr. Erdinç DURU </a:t>
            </a:r>
          </a:p>
          <a:p>
            <a:pPr algn="ctr"/>
            <a:r>
              <a:rPr lang="tr-TR" b="1" dirty="0" smtClean="0"/>
              <a:t>(Rektör Yardımcısı)</a:t>
            </a:r>
          </a:p>
          <a:p>
            <a:pPr algn="ctr"/>
            <a:r>
              <a:rPr lang="tr-TR" b="1" dirty="0" smtClean="0"/>
              <a:t>(Eğitim Fakültesi Dekanı)</a:t>
            </a:r>
          </a:p>
        </p:txBody>
      </p:sp>
      <p:pic>
        <p:nvPicPr>
          <p:cNvPr id="11" name="Resim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1783" y="4293096"/>
            <a:ext cx="1271886" cy="1512168"/>
          </a:xfrm>
          <a:prstGeom prst="rect">
            <a:avLst/>
          </a:prstGeom>
        </p:spPr>
      </p:pic>
      <p:sp>
        <p:nvSpPr>
          <p:cNvPr id="13" name="Dikdörtgen 12"/>
          <p:cNvSpPr/>
          <p:nvPr/>
        </p:nvSpPr>
        <p:spPr>
          <a:xfrm>
            <a:off x="3777521" y="4798386"/>
            <a:ext cx="2704587" cy="369332"/>
          </a:xfrm>
          <a:prstGeom prst="rect">
            <a:avLst/>
          </a:prstGeom>
        </p:spPr>
        <p:txBody>
          <a:bodyPr wrap="none">
            <a:spAutoFit/>
          </a:bodyPr>
          <a:lstStyle/>
          <a:p>
            <a:pPr algn="ctr"/>
            <a:r>
              <a:rPr lang="tr-TR" b="1" dirty="0" smtClean="0"/>
              <a:t>Prof. Dr. Asım ÇİVİTCİ</a:t>
            </a:r>
            <a:endParaRPr lang="tr-TR" b="1" dirty="0"/>
          </a:p>
        </p:txBody>
      </p:sp>
    </p:spTree>
    <p:extLst>
      <p:ext uri="{BB962C8B-B14F-4D97-AF65-F5344CB8AC3E}">
        <p14:creationId xmlns:p14="http://schemas.microsoft.com/office/powerpoint/2010/main" val="124688059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2461596" y="1097935"/>
            <a:ext cx="5134740" cy="369332"/>
          </a:xfrm>
          <a:prstGeom prst="rect">
            <a:avLst/>
          </a:prstGeom>
        </p:spPr>
        <p:txBody>
          <a:bodyPr wrap="square">
            <a:spAutoFit/>
          </a:bodyPr>
          <a:lstStyle/>
          <a:p>
            <a:pPr algn="ctr"/>
            <a:r>
              <a:rPr lang="es-ES" b="1" dirty="0"/>
              <a:t>Doç. Dr. Necla ACUN </a:t>
            </a:r>
            <a:r>
              <a:rPr lang="es-ES" b="1" dirty="0" smtClean="0"/>
              <a:t>KAPIKIRAN</a:t>
            </a:r>
            <a:endParaRPr lang="es-ES" dirty="0"/>
          </a:p>
        </p:txBody>
      </p:sp>
      <p:pic>
        <p:nvPicPr>
          <p:cNvPr id="6" name="Resim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5984" y="592644"/>
            <a:ext cx="1305612" cy="1379913"/>
          </a:xfrm>
          <a:prstGeom prst="rect">
            <a:avLst/>
          </a:prstGeom>
        </p:spPr>
      </p:pic>
      <p:pic>
        <p:nvPicPr>
          <p:cNvPr id="7" name="Resi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666" y="2420888"/>
            <a:ext cx="1333321" cy="1379913"/>
          </a:xfrm>
          <a:prstGeom prst="rect">
            <a:avLst/>
          </a:prstGeom>
        </p:spPr>
      </p:pic>
      <p:sp>
        <p:nvSpPr>
          <p:cNvPr id="8" name="Dikdörtgen 7"/>
          <p:cNvSpPr/>
          <p:nvPr/>
        </p:nvSpPr>
        <p:spPr>
          <a:xfrm>
            <a:off x="2461596" y="2998320"/>
            <a:ext cx="5134740" cy="369332"/>
          </a:xfrm>
          <a:prstGeom prst="rect">
            <a:avLst/>
          </a:prstGeom>
        </p:spPr>
        <p:txBody>
          <a:bodyPr wrap="square">
            <a:spAutoFit/>
          </a:bodyPr>
          <a:lstStyle/>
          <a:p>
            <a:pPr algn="ctr"/>
            <a:r>
              <a:rPr lang="tr-TR" b="1" dirty="0"/>
              <a:t>Doç. Dr. Nazmiye </a:t>
            </a:r>
            <a:r>
              <a:rPr lang="tr-TR" b="1" dirty="0" smtClean="0"/>
              <a:t>ÇİVİTCİ</a:t>
            </a:r>
            <a:endParaRPr lang="tr-TR" dirty="0"/>
          </a:p>
        </p:txBody>
      </p:sp>
      <p:pic>
        <p:nvPicPr>
          <p:cNvPr id="10" name="Resim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3057" y="4221088"/>
            <a:ext cx="1345930" cy="1508219"/>
          </a:xfrm>
          <a:prstGeom prst="rect">
            <a:avLst/>
          </a:prstGeom>
        </p:spPr>
      </p:pic>
      <p:sp>
        <p:nvSpPr>
          <p:cNvPr id="11" name="Dikdörtgen 10"/>
          <p:cNvSpPr/>
          <p:nvPr/>
        </p:nvSpPr>
        <p:spPr>
          <a:xfrm>
            <a:off x="2461596" y="4790531"/>
            <a:ext cx="5134740" cy="369332"/>
          </a:xfrm>
          <a:prstGeom prst="rect">
            <a:avLst/>
          </a:prstGeom>
        </p:spPr>
        <p:txBody>
          <a:bodyPr wrap="square">
            <a:spAutoFit/>
          </a:bodyPr>
          <a:lstStyle/>
          <a:p>
            <a:pPr algn="ctr"/>
            <a:r>
              <a:rPr lang="tr-TR" b="1" dirty="0"/>
              <a:t>Doç. Dr. Şahin KAPIKIRAN</a:t>
            </a:r>
            <a:endParaRPr lang="tr-TR" dirty="0"/>
          </a:p>
        </p:txBody>
      </p:sp>
    </p:spTree>
    <p:extLst>
      <p:ext uri="{BB962C8B-B14F-4D97-AF65-F5344CB8AC3E}">
        <p14:creationId xmlns:p14="http://schemas.microsoft.com/office/powerpoint/2010/main" val="290087786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620688"/>
            <a:ext cx="1345930" cy="1522650"/>
          </a:xfrm>
          <a:prstGeom prst="rect">
            <a:avLst/>
          </a:prstGeom>
        </p:spPr>
      </p:pic>
      <p:sp>
        <p:nvSpPr>
          <p:cNvPr id="5" name="Dikdörtgen 4"/>
          <p:cNvSpPr/>
          <p:nvPr/>
        </p:nvSpPr>
        <p:spPr>
          <a:xfrm>
            <a:off x="2296717" y="1269355"/>
            <a:ext cx="6307731" cy="369332"/>
          </a:xfrm>
          <a:prstGeom prst="rect">
            <a:avLst/>
          </a:prstGeom>
        </p:spPr>
        <p:txBody>
          <a:bodyPr wrap="square">
            <a:spAutoFit/>
          </a:bodyPr>
          <a:lstStyle/>
          <a:p>
            <a:pPr algn="ctr"/>
            <a:r>
              <a:rPr lang="tr-TR" b="1" dirty="0"/>
              <a:t>Doç. Dr. Sevgi ÖZGÜNGÖR</a:t>
            </a:r>
            <a:endParaRPr lang="tr-TR" dirty="0"/>
          </a:p>
        </p:txBody>
      </p:sp>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6626" y="2492896"/>
            <a:ext cx="1350091" cy="1656184"/>
          </a:xfrm>
          <a:prstGeom prst="rect">
            <a:avLst/>
          </a:prstGeom>
        </p:spPr>
      </p:pic>
      <p:sp>
        <p:nvSpPr>
          <p:cNvPr id="7" name="Dikdörtgen 6"/>
          <p:cNvSpPr/>
          <p:nvPr/>
        </p:nvSpPr>
        <p:spPr>
          <a:xfrm>
            <a:off x="2348153" y="2997547"/>
            <a:ext cx="6112279" cy="369332"/>
          </a:xfrm>
          <a:prstGeom prst="rect">
            <a:avLst/>
          </a:prstGeom>
        </p:spPr>
        <p:txBody>
          <a:bodyPr wrap="square">
            <a:spAutoFit/>
          </a:bodyPr>
          <a:lstStyle/>
          <a:p>
            <a:pPr algn="ctr"/>
            <a:r>
              <a:rPr lang="tr-TR" b="1" dirty="0"/>
              <a:t>Doç. Dr. Murat BALKIS</a:t>
            </a:r>
            <a:endParaRPr lang="tr-TR" dirty="0"/>
          </a:p>
        </p:txBody>
      </p:sp>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2403" y="4437112"/>
            <a:ext cx="1350091" cy="1512168"/>
          </a:xfrm>
          <a:prstGeom prst="rect">
            <a:avLst/>
          </a:prstGeom>
        </p:spPr>
      </p:pic>
      <p:sp>
        <p:nvSpPr>
          <p:cNvPr id="9" name="Dikdörtgen 8"/>
          <p:cNvSpPr/>
          <p:nvPr/>
        </p:nvSpPr>
        <p:spPr>
          <a:xfrm>
            <a:off x="2348153" y="4941763"/>
            <a:ext cx="6256295" cy="369332"/>
          </a:xfrm>
          <a:prstGeom prst="rect">
            <a:avLst/>
          </a:prstGeom>
        </p:spPr>
        <p:txBody>
          <a:bodyPr wrap="square">
            <a:spAutoFit/>
          </a:bodyPr>
          <a:lstStyle/>
          <a:p>
            <a:pPr algn="ctr"/>
            <a:r>
              <a:rPr lang="tr-TR" b="1" dirty="0"/>
              <a:t>Yrd. Doç. Dr. Ahu </a:t>
            </a:r>
            <a:r>
              <a:rPr lang="tr-TR" b="1" dirty="0" smtClean="0"/>
              <a:t>ARICIOĞLU</a:t>
            </a:r>
            <a:endParaRPr lang="tr-TR" dirty="0"/>
          </a:p>
        </p:txBody>
      </p:sp>
    </p:spTree>
    <p:extLst>
      <p:ext uri="{BB962C8B-B14F-4D97-AF65-F5344CB8AC3E}">
        <p14:creationId xmlns:p14="http://schemas.microsoft.com/office/powerpoint/2010/main" val="245959218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600" y="2348880"/>
            <a:ext cx="1345453" cy="1555332"/>
          </a:xfrm>
          <a:prstGeom prst="rect">
            <a:avLst/>
          </a:prstGeo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3216" y="404664"/>
            <a:ext cx="1353837" cy="1550923"/>
          </a:xfrm>
          <a:prstGeom prst="rect">
            <a:avLst/>
          </a:prstGeom>
        </p:spPr>
      </p:pic>
      <p:sp>
        <p:nvSpPr>
          <p:cNvPr id="9" name="Dikdörtgen 8"/>
          <p:cNvSpPr/>
          <p:nvPr/>
        </p:nvSpPr>
        <p:spPr>
          <a:xfrm>
            <a:off x="3491880" y="4941168"/>
            <a:ext cx="3117907" cy="369332"/>
          </a:xfrm>
          <a:prstGeom prst="rect">
            <a:avLst/>
          </a:prstGeom>
        </p:spPr>
        <p:txBody>
          <a:bodyPr wrap="square">
            <a:spAutoFit/>
          </a:bodyPr>
          <a:lstStyle/>
          <a:p>
            <a:r>
              <a:rPr lang="tr-TR" b="1" dirty="0" smtClean="0"/>
              <a:t>Arş. Gör. Yılmaz HASRET</a:t>
            </a:r>
            <a:endParaRPr lang="tr-TR" b="1" dirty="0"/>
          </a:p>
        </p:txBody>
      </p:sp>
      <p:sp>
        <p:nvSpPr>
          <p:cNvPr id="2" name="Dikdörtgen 1"/>
          <p:cNvSpPr/>
          <p:nvPr/>
        </p:nvSpPr>
        <p:spPr>
          <a:xfrm>
            <a:off x="2957671" y="924997"/>
            <a:ext cx="4038285" cy="369332"/>
          </a:xfrm>
          <a:prstGeom prst="rect">
            <a:avLst/>
          </a:prstGeom>
        </p:spPr>
        <p:txBody>
          <a:bodyPr wrap="none">
            <a:spAutoFit/>
          </a:bodyPr>
          <a:lstStyle/>
          <a:p>
            <a:pPr algn="ctr"/>
            <a:r>
              <a:rPr lang="tr-TR" b="1" dirty="0" smtClean="0"/>
              <a:t>Yrd. Doç. </a:t>
            </a:r>
            <a:r>
              <a:rPr lang="tr-TR" b="1" dirty="0"/>
              <a:t>Dr. Turgut TÜRKDOĞAN</a:t>
            </a:r>
            <a:endParaRPr lang="tr-TR" dirty="0"/>
          </a:p>
        </p:txBody>
      </p:sp>
      <p:sp>
        <p:nvSpPr>
          <p:cNvPr id="6" name="Dikdörtgen 5"/>
          <p:cNvSpPr/>
          <p:nvPr/>
        </p:nvSpPr>
        <p:spPr>
          <a:xfrm>
            <a:off x="2970494" y="3244334"/>
            <a:ext cx="4012637" cy="369332"/>
          </a:xfrm>
          <a:prstGeom prst="rect">
            <a:avLst/>
          </a:prstGeom>
        </p:spPr>
        <p:txBody>
          <a:bodyPr wrap="square">
            <a:spAutoFit/>
          </a:bodyPr>
          <a:lstStyle/>
          <a:p>
            <a:pPr algn="ctr"/>
            <a:r>
              <a:rPr lang="sv-SE" b="1" dirty="0" smtClean="0"/>
              <a:t>Öğr</a:t>
            </a:r>
            <a:r>
              <a:rPr lang="sv-SE" b="1" dirty="0"/>
              <a:t>. Gör. Nuran Ceren GÜZEL</a:t>
            </a:r>
            <a:endParaRPr lang="tr-TR" dirty="0"/>
          </a:p>
        </p:txBody>
      </p:sp>
      <p:pic>
        <p:nvPicPr>
          <p:cNvPr id="10" name="Resim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3216" y="4262605"/>
            <a:ext cx="1361574" cy="1542660"/>
          </a:xfrm>
          <a:prstGeom prst="rect">
            <a:avLst/>
          </a:prstGeom>
        </p:spPr>
      </p:pic>
    </p:spTree>
    <p:extLst>
      <p:ext uri="{BB962C8B-B14F-4D97-AF65-F5344CB8AC3E}">
        <p14:creationId xmlns:p14="http://schemas.microsoft.com/office/powerpoint/2010/main" val="219955374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1043608" y="332656"/>
            <a:ext cx="6624737" cy="584775"/>
          </a:xfrm>
          <a:prstGeom prst="rect">
            <a:avLst/>
          </a:prstGeom>
          <a:noFill/>
        </p:spPr>
        <p:txBody>
          <a:bodyPr wrap="square" rtlCol="0">
            <a:spAutoFit/>
          </a:bodyPr>
          <a:lstStyle/>
          <a:p>
            <a:pPr algn="ctr"/>
            <a:r>
              <a:rPr lang="tr-TR" sz="1600" dirty="0" smtClean="0"/>
              <a:t>PSİKOLOJİK DANIŞMANLIK VE REHBERLİK ANABİLİM DALI DUYURU PANOSU </a:t>
            </a:r>
            <a:endParaRPr lang="tr-TR" sz="1600"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1268760"/>
            <a:ext cx="6624736" cy="2736304"/>
          </a:xfrm>
          <a:prstGeom prst="rect">
            <a:avLst/>
          </a:prstGeom>
        </p:spPr>
      </p:pic>
      <p:sp>
        <p:nvSpPr>
          <p:cNvPr id="5" name="6-Noktalı Yıldız 4"/>
          <p:cNvSpPr/>
          <p:nvPr/>
        </p:nvSpPr>
        <p:spPr>
          <a:xfrm>
            <a:off x="3187337" y="4245429"/>
            <a:ext cx="3866606" cy="2246811"/>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5"/>
          <p:cNvSpPr txBox="1"/>
          <p:nvPr/>
        </p:nvSpPr>
        <p:spPr>
          <a:xfrm>
            <a:off x="2168435" y="5193930"/>
            <a:ext cx="7087534" cy="369332"/>
          </a:xfrm>
          <a:prstGeom prst="rect">
            <a:avLst/>
          </a:prstGeom>
          <a:noFill/>
        </p:spPr>
        <p:txBody>
          <a:bodyPr wrap="square" rtlCol="0">
            <a:spAutoFit/>
          </a:bodyPr>
          <a:lstStyle/>
          <a:p>
            <a:r>
              <a:rPr lang="tr-TR" dirty="0" smtClean="0">
                <a:ln w="0"/>
                <a:effectLst>
                  <a:outerShdw blurRad="38100" dist="19050" dir="2700000" algn="tl" rotWithShape="0">
                    <a:schemeClr val="dk1">
                      <a:alpha val="40000"/>
                    </a:schemeClr>
                  </a:outerShdw>
                </a:effectLst>
              </a:rPr>
              <a:t>DUYURU PANOSUNU TAKİP ETMEYİ UNUTMAYIN…</a:t>
            </a:r>
            <a:endParaRPr lang="tr-TR"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86679676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8229" y="3441779"/>
            <a:ext cx="5040560" cy="3069406"/>
          </a:xfrm>
          <a:prstGeom prst="rect">
            <a:avLst/>
          </a:prstGeom>
        </p:spPr>
      </p:pic>
      <p:sp>
        <p:nvSpPr>
          <p:cNvPr id="2" name="Metin kutusu 1"/>
          <p:cNvSpPr txBox="1"/>
          <p:nvPr/>
        </p:nvSpPr>
        <p:spPr>
          <a:xfrm>
            <a:off x="5436096" y="1052736"/>
            <a:ext cx="2592288" cy="369332"/>
          </a:xfrm>
          <a:prstGeom prst="rect">
            <a:avLst/>
          </a:prstGeom>
          <a:noFill/>
        </p:spPr>
        <p:txBody>
          <a:bodyPr wrap="square" rtlCol="0">
            <a:spAutoFit/>
          </a:bodyPr>
          <a:lstStyle/>
          <a:p>
            <a:pPr algn="ctr"/>
            <a:r>
              <a:rPr lang="tr-TR" dirty="0"/>
              <a:t>DERSLİKLER GİRİŞ</a:t>
            </a:r>
          </a:p>
        </p:txBody>
      </p:sp>
      <p:sp>
        <p:nvSpPr>
          <p:cNvPr id="8" name="Metin kutusu 7"/>
          <p:cNvSpPr txBox="1"/>
          <p:nvPr/>
        </p:nvSpPr>
        <p:spPr>
          <a:xfrm>
            <a:off x="971601" y="4083766"/>
            <a:ext cx="1800200" cy="1477328"/>
          </a:xfrm>
          <a:prstGeom prst="rect">
            <a:avLst/>
          </a:prstGeom>
          <a:noFill/>
        </p:spPr>
        <p:txBody>
          <a:bodyPr wrap="square" rtlCol="0">
            <a:spAutoFit/>
          </a:bodyPr>
          <a:lstStyle/>
          <a:p>
            <a:r>
              <a:rPr lang="tr-TR" dirty="0" smtClean="0"/>
              <a:t>DERSLİKLER</a:t>
            </a:r>
          </a:p>
          <a:p>
            <a:r>
              <a:rPr lang="tr-TR" dirty="0" smtClean="0"/>
              <a:t>A0432/1</a:t>
            </a:r>
          </a:p>
          <a:p>
            <a:r>
              <a:rPr lang="tr-TR" dirty="0" smtClean="0"/>
              <a:t>A0432/2</a:t>
            </a:r>
          </a:p>
          <a:p>
            <a:r>
              <a:rPr lang="tr-TR" dirty="0" smtClean="0"/>
              <a:t>A432/14</a:t>
            </a:r>
          </a:p>
          <a:p>
            <a:r>
              <a:rPr lang="tr-TR" dirty="0" smtClean="0"/>
              <a:t>A432/15</a:t>
            </a:r>
          </a:p>
        </p:txBody>
      </p:sp>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172778"/>
            <a:ext cx="4968552" cy="3096345"/>
          </a:xfrm>
          <a:prstGeom prst="rect">
            <a:avLst/>
          </a:prstGeom>
        </p:spPr>
      </p:pic>
    </p:spTree>
    <p:extLst>
      <p:ext uri="{BB962C8B-B14F-4D97-AF65-F5344CB8AC3E}">
        <p14:creationId xmlns:p14="http://schemas.microsoft.com/office/powerpoint/2010/main" val="75085149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1115616" y="5413742"/>
            <a:ext cx="3528392" cy="369332"/>
          </a:xfrm>
          <a:prstGeom prst="rect">
            <a:avLst/>
          </a:prstGeom>
          <a:noFill/>
        </p:spPr>
        <p:txBody>
          <a:bodyPr wrap="square" rtlCol="0">
            <a:spAutoFit/>
          </a:bodyPr>
          <a:lstStyle/>
          <a:p>
            <a:pPr algn="ctr"/>
            <a:r>
              <a:rPr lang="tr-TR" dirty="0" smtClean="0"/>
              <a:t>SEMİNER  ODASI</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599" y="1805189"/>
            <a:ext cx="4331595" cy="3341578"/>
          </a:xfrm>
          <a:prstGeom prst="rect">
            <a:avLst/>
          </a:prstGeom>
        </p:spPr>
      </p:pic>
      <p:sp>
        <p:nvSpPr>
          <p:cNvPr id="5" name="Metin kutusu 4"/>
          <p:cNvSpPr txBox="1"/>
          <p:nvPr/>
        </p:nvSpPr>
        <p:spPr>
          <a:xfrm>
            <a:off x="6156176" y="5733256"/>
            <a:ext cx="2304256" cy="646331"/>
          </a:xfrm>
          <a:prstGeom prst="rect">
            <a:avLst/>
          </a:prstGeom>
          <a:noFill/>
        </p:spPr>
        <p:txBody>
          <a:bodyPr wrap="square" rtlCol="0">
            <a:spAutoFit/>
          </a:bodyPr>
          <a:lstStyle/>
          <a:p>
            <a:pPr algn="ctr"/>
            <a:r>
              <a:rPr lang="tr-TR" dirty="0" smtClean="0"/>
              <a:t>PDR ABD KİTAPLIĞI</a:t>
            </a:r>
            <a:endParaRPr lang="tr-TR" dirty="0"/>
          </a:p>
        </p:txBody>
      </p:sp>
      <p:pic>
        <p:nvPicPr>
          <p:cNvPr id="6" name="Resi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9160" y="595658"/>
            <a:ext cx="3107662" cy="4551109"/>
          </a:xfrm>
          <a:prstGeom prst="rect">
            <a:avLst/>
          </a:prstGeom>
        </p:spPr>
      </p:pic>
    </p:spTree>
    <p:extLst>
      <p:ext uri="{BB962C8B-B14F-4D97-AF65-F5344CB8AC3E}">
        <p14:creationId xmlns:p14="http://schemas.microsoft.com/office/powerpoint/2010/main" val="80607061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5724128" y="908720"/>
            <a:ext cx="2952328" cy="646331"/>
          </a:xfrm>
          <a:prstGeom prst="rect">
            <a:avLst/>
          </a:prstGeom>
          <a:noFill/>
        </p:spPr>
        <p:txBody>
          <a:bodyPr wrap="square" rtlCol="0">
            <a:spAutoFit/>
          </a:bodyPr>
          <a:lstStyle/>
          <a:p>
            <a:pPr algn="ctr"/>
            <a:r>
              <a:rPr lang="tr-TR" dirty="0" smtClean="0"/>
              <a:t>BİREYLE PSİKOLOJİK DANIŞMA ODASI</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165" y="221906"/>
            <a:ext cx="5328592" cy="3017683"/>
          </a:xfrm>
          <a:prstGeom prst="rect">
            <a:avLst/>
          </a:prstGeom>
        </p:spPr>
      </p:pic>
      <p:sp>
        <p:nvSpPr>
          <p:cNvPr id="5" name="Metin kutusu 4"/>
          <p:cNvSpPr txBox="1"/>
          <p:nvPr/>
        </p:nvSpPr>
        <p:spPr>
          <a:xfrm>
            <a:off x="6156176" y="4005064"/>
            <a:ext cx="2385435" cy="923330"/>
          </a:xfrm>
          <a:prstGeom prst="rect">
            <a:avLst/>
          </a:prstGeom>
          <a:noFill/>
        </p:spPr>
        <p:txBody>
          <a:bodyPr wrap="square" rtlCol="0">
            <a:spAutoFit/>
          </a:bodyPr>
          <a:lstStyle/>
          <a:p>
            <a:pPr algn="ctr"/>
            <a:r>
              <a:rPr lang="tr-TR" dirty="0" smtClean="0"/>
              <a:t>GRUPLA PSİKOLOJİK DANIŞMA ODASI</a:t>
            </a:r>
            <a:endParaRPr lang="tr-TR" dirty="0"/>
          </a:p>
        </p:txBody>
      </p:sp>
      <p:pic>
        <p:nvPicPr>
          <p:cNvPr id="6" name="Resi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165" y="3513747"/>
            <a:ext cx="5328592" cy="3096344"/>
          </a:xfrm>
          <a:prstGeom prst="rect">
            <a:avLst/>
          </a:prstGeom>
        </p:spPr>
      </p:pic>
    </p:spTree>
    <p:extLst>
      <p:ext uri="{BB962C8B-B14F-4D97-AF65-F5344CB8AC3E}">
        <p14:creationId xmlns:p14="http://schemas.microsoft.com/office/powerpoint/2010/main" val="6244262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ctrTitle"/>
          </p:nvPr>
        </p:nvSpPr>
        <p:spPr>
          <a:xfrm>
            <a:off x="1979712" y="908719"/>
            <a:ext cx="6768752" cy="1855681"/>
          </a:xfrm>
        </p:spPr>
        <p:txBody>
          <a:bodyPr/>
          <a:lstStyle/>
          <a:p>
            <a:r>
              <a:rPr lang="tr-TR" sz="2800" dirty="0"/>
              <a:t>PAMUKKALE ÜNİVERSİTESİ</a:t>
            </a:r>
            <a:br>
              <a:rPr lang="tr-TR" sz="2800" dirty="0"/>
            </a:br>
            <a:r>
              <a:rPr lang="tr-TR" sz="2800" dirty="0"/>
              <a:t>PSİKOLOJİK DANIŞMANLIK VE REHBERLİK TOPLULUĞU</a:t>
            </a: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4217" y="3100728"/>
            <a:ext cx="6872158" cy="3424616"/>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541" y="391808"/>
            <a:ext cx="2356117" cy="2708920"/>
          </a:xfrm>
          <a:prstGeom prst="rect">
            <a:avLst/>
          </a:prstGeom>
        </p:spPr>
      </p:pic>
    </p:spTree>
    <p:extLst>
      <p:ext uri="{BB962C8B-B14F-4D97-AF65-F5344CB8AC3E}">
        <p14:creationId xmlns:p14="http://schemas.microsoft.com/office/powerpoint/2010/main" val="250297326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899592" y="3068960"/>
            <a:ext cx="7761184" cy="1080120"/>
          </a:xfrm>
        </p:spPr>
        <p:txBody>
          <a:bodyPr>
            <a:normAutofit/>
          </a:bodyPr>
          <a:lstStyle/>
          <a:p>
            <a:pPr marL="0" indent="0" algn="ctr">
              <a:buNone/>
            </a:pPr>
            <a:r>
              <a:rPr lang="tr-TR" sz="4800" dirty="0" smtClean="0"/>
              <a:t>TEŞEKKÜRLER… </a:t>
            </a:r>
            <a:r>
              <a:rPr lang="tr-TR" sz="4800" dirty="0" smtClean="0">
                <a:sym typeface="Wingdings" panose="05000000000000000000" pitchFamily="2" charset="2"/>
              </a:rPr>
              <a:t></a:t>
            </a:r>
            <a:endParaRPr lang="tr-TR" sz="4800" dirty="0"/>
          </a:p>
        </p:txBody>
      </p:sp>
    </p:spTree>
    <p:extLst>
      <p:ext uri="{BB962C8B-B14F-4D97-AF65-F5344CB8AC3E}">
        <p14:creationId xmlns:p14="http://schemas.microsoft.com/office/powerpoint/2010/main" val="15308933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fontScale="85000" lnSpcReduction="20000"/>
          </a:bodyPr>
          <a:lstStyle/>
          <a:p>
            <a:pPr marL="0" indent="0">
              <a:buNone/>
            </a:pPr>
            <a:r>
              <a:rPr lang="tr-TR" dirty="0"/>
              <a:t>Acıpayam Meslek Yüksekokulu</a:t>
            </a:r>
          </a:p>
          <a:p>
            <a:pPr marL="0" indent="0">
              <a:buNone/>
            </a:pPr>
            <a:r>
              <a:rPr lang="tr-TR" dirty="0"/>
              <a:t>Bekilli Meslek Yüksekokulu</a:t>
            </a:r>
          </a:p>
          <a:p>
            <a:pPr marL="0" indent="0">
              <a:buNone/>
            </a:pPr>
            <a:r>
              <a:rPr lang="tr-TR" dirty="0"/>
              <a:t>Buldan Meslek Yüksekokulu</a:t>
            </a:r>
          </a:p>
          <a:p>
            <a:pPr marL="0" indent="0">
              <a:buNone/>
            </a:pPr>
            <a:r>
              <a:rPr lang="tr-TR" dirty="0"/>
              <a:t>Çal Meslek Yüksekokulu</a:t>
            </a:r>
          </a:p>
          <a:p>
            <a:pPr marL="0" indent="0">
              <a:buNone/>
            </a:pPr>
            <a:r>
              <a:rPr lang="tr-TR" dirty="0"/>
              <a:t>Çivril Atasay Kamer Meslek Yüksekokulu</a:t>
            </a:r>
          </a:p>
          <a:p>
            <a:pPr marL="0" indent="0">
              <a:buNone/>
            </a:pPr>
            <a:r>
              <a:rPr lang="tr-TR" dirty="0"/>
              <a:t>Denizli Sağlık Hizmetleri Meslek </a:t>
            </a:r>
            <a:r>
              <a:rPr lang="tr-TR" dirty="0" smtClean="0"/>
              <a:t>Yüksekokulu</a:t>
            </a:r>
          </a:p>
          <a:p>
            <a:pPr marL="0" indent="0">
              <a:buNone/>
            </a:pPr>
            <a:r>
              <a:rPr lang="tr-TR" dirty="0" smtClean="0"/>
              <a:t>Denizli Sosyal Bilimler Meslek Yüksekokulu</a:t>
            </a:r>
          </a:p>
          <a:p>
            <a:pPr marL="0" indent="0">
              <a:buNone/>
            </a:pPr>
            <a:r>
              <a:rPr lang="tr-TR" dirty="0" smtClean="0"/>
              <a:t>Denizli Teknik Bilimler Meslek Yüksekokulu</a:t>
            </a:r>
          </a:p>
          <a:p>
            <a:pPr marL="0" indent="0">
              <a:buNone/>
            </a:pPr>
            <a:r>
              <a:rPr lang="tr-TR" dirty="0" smtClean="0"/>
              <a:t>Honaz Meslek Yüksekokulu</a:t>
            </a:r>
          </a:p>
          <a:p>
            <a:pPr marL="0" indent="0">
              <a:buNone/>
            </a:pPr>
            <a:r>
              <a:rPr lang="tr-TR" dirty="0" smtClean="0"/>
              <a:t>Kale Meslek Yüksekokulu</a:t>
            </a:r>
          </a:p>
          <a:p>
            <a:pPr marL="0" indent="0">
              <a:buNone/>
            </a:pPr>
            <a:r>
              <a:rPr lang="tr-TR" dirty="0" smtClean="0"/>
              <a:t>Sarayköy Meslek Yüksekokulu</a:t>
            </a:r>
          </a:p>
          <a:p>
            <a:pPr marL="0" indent="0">
              <a:buNone/>
            </a:pPr>
            <a:r>
              <a:rPr lang="tr-TR" dirty="0" smtClean="0"/>
              <a:t>Tavas Meslek Yüksekokulu</a:t>
            </a:r>
            <a:endParaRPr lang="tr-TR" dirty="0"/>
          </a:p>
        </p:txBody>
      </p:sp>
      <p:sp>
        <p:nvSpPr>
          <p:cNvPr id="2" name="Başlık 1"/>
          <p:cNvSpPr>
            <a:spLocks noGrp="1"/>
          </p:cNvSpPr>
          <p:nvPr>
            <p:ph type="title"/>
          </p:nvPr>
        </p:nvSpPr>
        <p:spPr/>
        <p:txBody>
          <a:bodyPr/>
          <a:lstStyle/>
          <a:p>
            <a:r>
              <a:rPr lang="tr-TR" sz="4000" dirty="0" smtClean="0"/>
              <a:t>MESLEK YÜKSEKOKULLARI</a:t>
            </a:r>
            <a:endParaRPr lang="tr-TR" sz="4000" dirty="0"/>
          </a:p>
        </p:txBody>
      </p:sp>
    </p:spTree>
    <p:extLst>
      <p:ext uri="{BB962C8B-B14F-4D97-AF65-F5344CB8AC3E}">
        <p14:creationId xmlns:p14="http://schemas.microsoft.com/office/powerpoint/2010/main" val="14497964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marL="0" indent="0">
              <a:buNone/>
            </a:pPr>
            <a:r>
              <a:rPr lang="tr-TR" dirty="0"/>
              <a:t>Arkeoloji Enstitüsü</a:t>
            </a:r>
          </a:p>
          <a:p>
            <a:pPr marL="0" indent="0">
              <a:buNone/>
            </a:pPr>
            <a:r>
              <a:rPr lang="tr-TR" dirty="0"/>
              <a:t>Eğitim Bilimleri Enstitüsü</a:t>
            </a:r>
          </a:p>
          <a:p>
            <a:pPr marL="0" indent="0">
              <a:buNone/>
            </a:pPr>
            <a:r>
              <a:rPr lang="tr-TR" dirty="0"/>
              <a:t>Fen Bilimleri Enstitüsü</a:t>
            </a:r>
          </a:p>
          <a:p>
            <a:pPr marL="0" indent="0">
              <a:buNone/>
            </a:pPr>
            <a:r>
              <a:rPr lang="tr-TR" dirty="0"/>
              <a:t>İslami İlimler Enstitüsü</a:t>
            </a:r>
          </a:p>
          <a:p>
            <a:pPr marL="0" indent="0">
              <a:buNone/>
            </a:pPr>
            <a:r>
              <a:rPr lang="tr-TR" dirty="0"/>
              <a:t>Sağlık Bilimleri Enstitüsü</a:t>
            </a:r>
          </a:p>
          <a:p>
            <a:pPr marL="0" indent="0">
              <a:buNone/>
            </a:pPr>
            <a:r>
              <a:rPr lang="tr-TR" dirty="0"/>
              <a:t>Sosyal Bilimler </a:t>
            </a:r>
            <a:r>
              <a:rPr lang="tr-TR" dirty="0" smtClean="0"/>
              <a:t>Enstitüsü</a:t>
            </a:r>
            <a:endParaRPr lang="tr-TR" dirty="0"/>
          </a:p>
        </p:txBody>
      </p:sp>
      <p:sp>
        <p:nvSpPr>
          <p:cNvPr id="2" name="Başlık 1"/>
          <p:cNvSpPr>
            <a:spLocks noGrp="1"/>
          </p:cNvSpPr>
          <p:nvPr>
            <p:ph type="title"/>
          </p:nvPr>
        </p:nvSpPr>
        <p:spPr/>
        <p:txBody>
          <a:bodyPr/>
          <a:lstStyle/>
          <a:p>
            <a:r>
              <a:rPr lang="tr-TR" sz="4000" dirty="0" smtClean="0"/>
              <a:t>ENSTİTÜLER</a:t>
            </a:r>
            <a:endParaRPr lang="tr-TR" sz="4000" dirty="0"/>
          </a:p>
        </p:txBody>
      </p:sp>
    </p:spTree>
    <p:extLst>
      <p:ext uri="{BB962C8B-B14F-4D97-AF65-F5344CB8AC3E}">
        <p14:creationId xmlns:p14="http://schemas.microsoft.com/office/powerpoint/2010/main" val="29028148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a:t>Fizik Tedavi ve Rehabilitasyon Yüksekokulu</a:t>
            </a:r>
          </a:p>
          <a:p>
            <a:pPr marL="0" indent="0">
              <a:buNone/>
            </a:pPr>
            <a:r>
              <a:rPr lang="tr-TR" dirty="0"/>
              <a:t>Uygulamalı Bilimler Yüksekokulu</a:t>
            </a:r>
          </a:p>
          <a:p>
            <a:pPr marL="0" indent="0">
              <a:buNone/>
            </a:pPr>
            <a:r>
              <a:rPr lang="tr-TR" dirty="0"/>
              <a:t>Yabancı Diller </a:t>
            </a:r>
            <a:r>
              <a:rPr lang="tr-TR" dirty="0" smtClean="0"/>
              <a:t>Yüksekokulu</a:t>
            </a:r>
            <a:endParaRPr lang="tr-TR" dirty="0"/>
          </a:p>
        </p:txBody>
      </p:sp>
      <p:sp>
        <p:nvSpPr>
          <p:cNvPr id="2" name="Başlık 1"/>
          <p:cNvSpPr>
            <a:spLocks noGrp="1"/>
          </p:cNvSpPr>
          <p:nvPr>
            <p:ph type="title"/>
          </p:nvPr>
        </p:nvSpPr>
        <p:spPr/>
        <p:txBody>
          <a:bodyPr/>
          <a:lstStyle/>
          <a:p>
            <a:r>
              <a:rPr lang="tr-TR" sz="4000" dirty="0" smtClean="0"/>
              <a:t>YÜKSEKOKULLAR</a:t>
            </a:r>
            <a:endParaRPr lang="tr-TR" sz="4000" dirty="0"/>
          </a:p>
        </p:txBody>
      </p:sp>
    </p:spTree>
    <p:extLst>
      <p:ext uri="{BB962C8B-B14F-4D97-AF65-F5344CB8AC3E}">
        <p14:creationId xmlns:p14="http://schemas.microsoft.com/office/powerpoint/2010/main" val="160755206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lt">
  <a:themeElements>
    <a:clrScheme name="Bileşik">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Cilt">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lt">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TotalTime>
  <Words>2233</Words>
  <Application>Microsoft Office PowerPoint</Application>
  <PresentationFormat>Ekran Gösterisi (4:3)</PresentationFormat>
  <Paragraphs>428</Paragraphs>
  <Slides>69</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69</vt:i4>
      </vt:variant>
    </vt:vector>
  </HeadingPairs>
  <TitlesOfParts>
    <vt:vector size="74" baseType="lpstr">
      <vt:lpstr>Arial</vt:lpstr>
      <vt:lpstr>Book Antiqua</vt:lpstr>
      <vt:lpstr>Calibri</vt:lpstr>
      <vt:lpstr>Wingdings</vt:lpstr>
      <vt:lpstr>Cilt</vt:lpstr>
      <vt:lpstr>PAMUKKALE ÜNİVERSİTESİ’NE HOŞGELDİNİZ</vt:lpstr>
      <vt:lpstr>PowerPoint Sunusu</vt:lpstr>
      <vt:lpstr>ÜNİVERSİTEMİZ</vt:lpstr>
      <vt:lpstr>PowerPoint Sunusu</vt:lpstr>
      <vt:lpstr>YÖNETİM</vt:lpstr>
      <vt:lpstr>FAKÜLTELER</vt:lpstr>
      <vt:lpstr>MESLEK YÜKSEKOKULLARI</vt:lpstr>
      <vt:lpstr>ENSTİTÜLER</vt:lpstr>
      <vt:lpstr>YÜKSEKOKULLAR</vt:lpstr>
      <vt:lpstr>ÜNİVERSİTELER GENEL TEŞKİLAT ŞEMASI</vt:lpstr>
      <vt:lpstr>PowerPoint Sunusu</vt:lpstr>
      <vt:lpstr>PowerPoint Sunusu</vt:lpstr>
      <vt:lpstr>ÖNLİSANS   ve LİSANS YÖNETMELİĞİ</vt:lpstr>
      <vt:lpstr>AKADEMİK TAKVİM</vt:lpstr>
      <vt:lpstr>PUSULA BİLGİ SİSTEMİ</vt:lpstr>
      <vt:lpstr>KAYIT YENİLEME</vt:lpstr>
      <vt:lpstr>ÖĞRENİM KATKI ÜCRETİ</vt:lpstr>
      <vt:lpstr>DERS KAYDI </vt:lpstr>
      <vt:lpstr>Ders seçiminde aşağıdaki sıra dikkate  alınır:</vt:lpstr>
      <vt:lpstr>DERS SEÇİMİ</vt:lpstr>
      <vt:lpstr>DERSLERE DEVAM</vt:lpstr>
      <vt:lpstr>SINAVLAR</vt:lpstr>
      <vt:lpstr>DERS BAŞARI NOTU</vt:lpstr>
      <vt:lpstr>NOTLAR</vt:lpstr>
      <vt:lpstr>PowerPoint Sunusu</vt:lpstr>
      <vt:lpstr>EDUROAM:  PAÜ İçerisinde İnternete Giriş</vt:lpstr>
      <vt:lpstr>Eğitim Destek Sistemi (EDS)</vt:lpstr>
      <vt:lpstr>ÖĞRENCİ İŞLERİ</vt:lpstr>
      <vt:lpstr>ÖĞRENCİ DEĞİŞİM PROGRAMLARI</vt:lpstr>
      <vt:lpstr>PAMUKKALE ÜNİVERSİTESİ SÜREKLİ EĞİTİM MERKEZİ</vt:lpstr>
      <vt:lpstr>HASTANELER </vt:lpstr>
      <vt:lpstr> Online Randevu Ekranı  </vt:lpstr>
      <vt:lpstr>PSİKOLOJİK DANIŞMA VE REHBERLİK EĞİTİM, UYGULAMA VE ARAŞTIRMA MERKEZİ (PDREM)</vt:lpstr>
      <vt:lpstr>Neden PDREM?</vt:lpstr>
      <vt:lpstr>PowerPoint Sunusu</vt:lpstr>
      <vt:lpstr>http://www.pau.edu.tr/pdrem/ </vt:lpstr>
      <vt:lpstr>  MEDİKO SOSYAL MERKEZİ  </vt:lpstr>
      <vt:lpstr>KONGRE KÜLTÜR MERKEZİ</vt:lpstr>
      <vt:lpstr>PowerPoint Sunusu</vt:lpstr>
      <vt:lpstr>HASAN KASAPOĞLU KÜLTÜR MERKEZİ (DENİZLİ DEVLET TİYATROSU)</vt:lpstr>
      <vt:lpstr>KÜTÜPHANE</vt:lpstr>
      <vt:lpstr>İŞ OLANAKLARI</vt:lpstr>
      <vt:lpstr>SPOR</vt:lpstr>
      <vt:lpstr>PAÜ ÖMER HALİSDEMİR SPOR MERKEZİ</vt:lpstr>
      <vt:lpstr>PowerPoint Sunusu</vt:lpstr>
      <vt:lpstr>BESLENME HİZMETLERİ</vt:lpstr>
      <vt:lpstr>PAÜ MERKEZ YEMEKHANE</vt:lpstr>
      <vt:lpstr>PowerPoint Sunusu</vt:lpstr>
      <vt:lpstr>PowerPoint Sunusu</vt:lpstr>
      <vt:lpstr>ÖĞRENCİ TOPLULUKLARI</vt:lpstr>
      <vt:lpstr>PowerPoint Sunusu</vt:lpstr>
      <vt:lpstr>PAÜ EĞİTİM FAKÜLTESİ</vt:lpstr>
      <vt:lpstr>YÖNETİM</vt:lpstr>
      <vt:lpstr>PowerPoint Sunusu</vt:lpstr>
      <vt:lpstr>FAKÜLTE BÖLÜMLERİ VE ANABİLİM DALLARI</vt:lpstr>
      <vt:lpstr>PowerPoint Sunusu</vt:lpstr>
      <vt:lpstr>PSİKOLOJİK DANIŞMANLIK VE  REHBERLİK ANABİLİM DALI</vt:lpstr>
      <vt:lpstr>PowerPoint Sunusu</vt:lpstr>
      <vt:lpstr>AKADEMİK PERSONEL</vt:lpstr>
      <vt:lpstr>PowerPoint Sunusu</vt:lpstr>
      <vt:lpstr>PowerPoint Sunusu</vt:lpstr>
      <vt:lpstr>PowerPoint Sunusu</vt:lpstr>
      <vt:lpstr>PowerPoint Sunusu</vt:lpstr>
      <vt:lpstr>PowerPoint Sunusu</vt:lpstr>
      <vt:lpstr>PowerPoint Sunusu</vt:lpstr>
      <vt:lpstr>PowerPoint Sunusu</vt:lpstr>
      <vt:lpstr>PowerPoint Sunusu</vt:lpstr>
      <vt:lpstr>PAMUKKALE ÜNİVERSİTESİ PSİKOLOJİK DANIŞMANLIK VE REHBERLİK TOPLULUĞU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PAMUKKALE ÜNİVERSİTESİ’NE HOŞGELDİNİZ</dc:title>
  <dc:creator>Pau</dc:creator>
  <cp:lastModifiedBy>Windows Kullanıcısı</cp:lastModifiedBy>
  <cp:revision>32</cp:revision>
  <dcterms:modified xsi:type="dcterms:W3CDTF">2017-08-14T13:31:36Z</dcterms:modified>
</cp:coreProperties>
</file>