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77" r:id="rId1"/>
  </p:sldMasterIdLst>
  <p:notesMasterIdLst>
    <p:notesMasterId r:id="rId147"/>
  </p:notesMasterIdLst>
  <p:handoutMasterIdLst>
    <p:handoutMasterId r:id="rId148"/>
  </p:handoutMasterIdLst>
  <p:sldIdLst>
    <p:sldId id="256" r:id="rId2"/>
    <p:sldId id="372" r:id="rId3"/>
    <p:sldId id="257" r:id="rId4"/>
    <p:sldId id="376" r:id="rId5"/>
    <p:sldId id="266" r:id="rId6"/>
    <p:sldId id="265" r:id="rId7"/>
    <p:sldId id="264" r:id="rId8"/>
    <p:sldId id="263" r:id="rId9"/>
    <p:sldId id="262" r:id="rId10"/>
    <p:sldId id="400" r:id="rId11"/>
    <p:sldId id="401" r:id="rId12"/>
    <p:sldId id="402" r:id="rId13"/>
    <p:sldId id="261" r:id="rId14"/>
    <p:sldId id="331" r:id="rId15"/>
    <p:sldId id="422" r:id="rId16"/>
    <p:sldId id="406" r:id="rId17"/>
    <p:sldId id="405" r:id="rId18"/>
    <p:sldId id="333" r:id="rId19"/>
    <p:sldId id="465" r:id="rId20"/>
    <p:sldId id="354" r:id="rId21"/>
    <p:sldId id="336" r:id="rId22"/>
    <p:sldId id="373" r:id="rId23"/>
    <p:sldId id="351" r:id="rId24"/>
    <p:sldId id="337" r:id="rId25"/>
    <p:sldId id="397" r:id="rId26"/>
    <p:sldId id="338" r:id="rId27"/>
    <p:sldId id="339" r:id="rId28"/>
    <p:sldId id="340" r:id="rId29"/>
    <p:sldId id="341" r:id="rId30"/>
    <p:sldId id="342" r:id="rId31"/>
    <p:sldId id="343" r:id="rId32"/>
    <p:sldId id="407" r:id="rId33"/>
    <p:sldId id="344" r:id="rId34"/>
    <p:sldId id="408" r:id="rId35"/>
    <p:sldId id="398" r:id="rId36"/>
    <p:sldId id="399" r:id="rId37"/>
    <p:sldId id="349" r:id="rId38"/>
    <p:sldId id="409" r:id="rId39"/>
    <p:sldId id="353" r:id="rId40"/>
    <p:sldId id="352" r:id="rId41"/>
    <p:sldId id="355" r:id="rId42"/>
    <p:sldId id="391" r:id="rId43"/>
    <p:sldId id="273" r:id="rId44"/>
    <p:sldId id="392" r:id="rId45"/>
    <p:sldId id="393" r:id="rId46"/>
    <p:sldId id="394" r:id="rId47"/>
    <p:sldId id="356" r:id="rId48"/>
    <p:sldId id="395" r:id="rId49"/>
    <p:sldId id="381" r:id="rId50"/>
    <p:sldId id="357" r:id="rId51"/>
    <p:sldId id="361" r:id="rId52"/>
    <p:sldId id="432" r:id="rId53"/>
    <p:sldId id="278" r:id="rId54"/>
    <p:sldId id="411" r:id="rId55"/>
    <p:sldId id="413" r:id="rId56"/>
    <p:sldId id="388" r:id="rId57"/>
    <p:sldId id="403" r:id="rId58"/>
    <p:sldId id="412" r:id="rId59"/>
    <p:sldId id="435" r:id="rId60"/>
    <p:sldId id="283" r:id="rId61"/>
    <p:sldId id="374" r:id="rId62"/>
    <p:sldId id="386" r:id="rId63"/>
    <p:sldId id="375" r:id="rId64"/>
    <p:sldId id="385" r:id="rId65"/>
    <p:sldId id="404" r:id="rId66"/>
    <p:sldId id="423" r:id="rId67"/>
    <p:sldId id="415" r:id="rId68"/>
    <p:sldId id="421" r:id="rId69"/>
    <p:sldId id="416" r:id="rId70"/>
    <p:sldId id="424" r:id="rId71"/>
    <p:sldId id="436" r:id="rId72"/>
    <p:sldId id="425" r:id="rId73"/>
    <p:sldId id="426" r:id="rId74"/>
    <p:sldId id="431" r:id="rId75"/>
    <p:sldId id="442" r:id="rId76"/>
    <p:sldId id="443" r:id="rId77"/>
    <p:sldId id="444" r:id="rId78"/>
    <p:sldId id="445" r:id="rId79"/>
    <p:sldId id="446" r:id="rId80"/>
    <p:sldId id="447" r:id="rId81"/>
    <p:sldId id="448" r:id="rId82"/>
    <p:sldId id="449" r:id="rId83"/>
    <p:sldId id="450" r:id="rId84"/>
    <p:sldId id="451" r:id="rId85"/>
    <p:sldId id="452" r:id="rId86"/>
    <p:sldId id="454" r:id="rId87"/>
    <p:sldId id="491" r:id="rId88"/>
    <p:sldId id="494" r:id="rId89"/>
    <p:sldId id="479" r:id="rId90"/>
    <p:sldId id="493" r:id="rId91"/>
    <p:sldId id="477" r:id="rId92"/>
    <p:sldId id="478" r:id="rId93"/>
    <p:sldId id="480" r:id="rId94"/>
    <p:sldId id="466" r:id="rId95"/>
    <p:sldId id="470" r:id="rId96"/>
    <p:sldId id="475" r:id="rId97"/>
    <p:sldId id="476" r:id="rId98"/>
    <p:sldId id="495" r:id="rId99"/>
    <p:sldId id="455" r:id="rId100"/>
    <p:sldId id="456" r:id="rId101"/>
    <p:sldId id="457" r:id="rId102"/>
    <p:sldId id="390" r:id="rId103"/>
    <p:sldId id="420" r:id="rId104"/>
    <p:sldId id="287" r:id="rId105"/>
    <p:sldId id="458" r:id="rId106"/>
    <p:sldId id="459" r:id="rId107"/>
    <p:sldId id="511" r:id="rId108"/>
    <p:sldId id="258" r:id="rId109"/>
    <p:sldId id="270" r:id="rId110"/>
    <p:sldId id="460" r:id="rId111"/>
    <p:sldId id="268" r:id="rId112"/>
    <p:sldId id="269" r:id="rId113"/>
    <p:sldId id="271" r:id="rId114"/>
    <p:sldId id="512" r:id="rId115"/>
    <p:sldId id="513" r:id="rId116"/>
    <p:sldId id="272" r:id="rId117"/>
    <p:sldId id="462" r:id="rId118"/>
    <p:sldId id="463" r:id="rId119"/>
    <p:sldId id="464" r:id="rId120"/>
    <p:sldId id="488" r:id="rId121"/>
    <p:sldId id="482" r:id="rId122"/>
    <p:sldId id="483" r:id="rId123"/>
    <p:sldId id="484" r:id="rId124"/>
    <p:sldId id="485" r:id="rId125"/>
    <p:sldId id="486" r:id="rId126"/>
    <p:sldId id="487" r:id="rId127"/>
    <p:sldId id="489" r:id="rId128"/>
    <p:sldId id="490" r:id="rId129"/>
    <p:sldId id="496" r:id="rId130"/>
    <p:sldId id="497" r:id="rId131"/>
    <p:sldId id="498" r:id="rId132"/>
    <p:sldId id="499" r:id="rId133"/>
    <p:sldId id="500" r:id="rId134"/>
    <p:sldId id="427" r:id="rId135"/>
    <p:sldId id="501" r:id="rId136"/>
    <p:sldId id="502" r:id="rId137"/>
    <p:sldId id="503" r:id="rId138"/>
    <p:sldId id="504" r:id="rId139"/>
    <p:sldId id="505" r:id="rId140"/>
    <p:sldId id="506" r:id="rId141"/>
    <p:sldId id="507" r:id="rId142"/>
    <p:sldId id="508" r:id="rId143"/>
    <p:sldId id="509" r:id="rId144"/>
    <p:sldId id="510" r:id="rId145"/>
    <p:sldId id="419" r:id="rId146"/>
  </p:sldIdLst>
  <p:sldSz cx="12192000" cy="6858000"/>
  <p:notesSz cx="9866313" cy="6735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D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3002" autoAdjust="0"/>
  </p:normalViewPr>
  <p:slideViewPr>
    <p:cSldViewPr snapToGrid="0">
      <p:cViewPr varScale="1">
        <p:scale>
          <a:sx n="67" d="100"/>
          <a:sy n="67" d="100"/>
        </p:scale>
        <p:origin x="858" y="7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presProps" Target="presProps.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viewProps" Target="view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theme" Target="theme/theme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6B739-9F97-46C0-B76A-2CB52DFE04E6}" type="doc">
      <dgm:prSet loTypeId="urn:microsoft.com/office/officeart/2005/8/layout/hierarchy1" loCatId="hierarchy" qsTypeId="urn:microsoft.com/office/officeart/2005/8/quickstyle/3d2" qsCatId="3D" csTypeId="urn:microsoft.com/office/officeart/2005/8/colors/accent6_2" csCatId="accent6" phldr="1"/>
      <dgm:spPr/>
      <dgm:t>
        <a:bodyPr/>
        <a:lstStyle/>
        <a:p>
          <a:endParaRPr lang="tr-TR"/>
        </a:p>
      </dgm:t>
    </dgm:pt>
    <dgm:pt modelId="{3ADE898B-3499-4786-A297-02479B17B3A6}">
      <dgm:prSet phldrT="[Metin]" custT="1"/>
      <dgm:spPr/>
      <dgm:t>
        <a:bodyPr/>
        <a:lstStyle/>
        <a:p>
          <a:r>
            <a:rPr lang="tr-TR" sz="1600" b="1" dirty="0"/>
            <a:t>REKTÖR</a:t>
          </a:r>
        </a:p>
        <a:p>
          <a:r>
            <a:rPr lang="tr-TR" sz="1600" dirty="0"/>
            <a:t>Prof. Dr. Ahmet KUTLUHAN</a:t>
          </a:r>
        </a:p>
      </dgm:t>
    </dgm:pt>
    <dgm:pt modelId="{B1771CC0-9F8F-49E2-A03C-E0E2751B3513}" type="parTrans" cxnId="{489972B3-72E1-473C-BF59-9405F8FD1E5C}">
      <dgm:prSet/>
      <dgm:spPr/>
      <dgm:t>
        <a:bodyPr/>
        <a:lstStyle/>
        <a:p>
          <a:endParaRPr lang="tr-TR"/>
        </a:p>
      </dgm:t>
    </dgm:pt>
    <dgm:pt modelId="{C18284F2-2293-4D8A-8F6D-B2F9FEA8B868}" type="sibTrans" cxnId="{489972B3-72E1-473C-BF59-9405F8FD1E5C}">
      <dgm:prSet/>
      <dgm:spPr/>
      <dgm:t>
        <a:bodyPr/>
        <a:lstStyle/>
        <a:p>
          <a:endParaRPr lang="tr-TR"/>
        </a:p>
      </dgm:t>
    </dgm:pt>
    <dgm:pt modelId="{F35B3B63-A517-43E2-B8F4-D4F24259DAD0}">
      <dgm:prSet phldrT="[Metin]"/>
      <dgm:spPr/>
      <dgm:t>
        <a:bodyPr/>
        <a:lstStyle/>
        <a:p>
          <a:r>
            <a:rPr lang="tr-TR" b="1" dirty="0"/>
            <a:t>REKTÖR YARDIMCISI</a:t>
          </a:r>
        </a:p>
        <a:p>
          <a:r>
            <a:rPr lang="tr-TR" dirty="0"/>
            <a:t>Prof. Dr. Turan KARADENİZ</a:t>
          </a:r>
        </a:p>
      </dgm:t>
    </dgm:pt>
    <dgm:pt modelId="{B8000792-2B1B-4AB5-8A13-3AF23A929897}" type="parTrans" cxnId="{7425ED86-D49A-4B48-B92F-1EF66532C05F}">
      <dgm:prSet/>
      <dgm:spPr/>
      <dgm:t>
        <a:bodyPr/>
        <a:lstStyle/>
        <a:p>
          <a:endParaRPr lang="tr-TR"/>
        </a:p>
      </dgm:t>
    </dgm:pt>
    <dgm:pt modelId="{A0B86196-C6B7-4C9A-958D-6208AC4643E6}" type="sibTrans" cxnId="{7425ED86-D49A-4B48-B92F-1EF66532C05F}">
      <dgm:prSet/>
      <dgm:spPr/>
      <dgm:t>
        <a:bodyPr/>
        <a:lstStyle/>
        <a:p>
          <a:endParaRPr lang="tr-TR"/>
        </a:p>
      </dgm:t>
    </dgm:pt>
    <dgm:pt modelId="{93461D05-5063-40B6-84AE-716274399DC7}">
      <dgm:prSet phldrT="[Metin]"/>
      <dgm:spPr/>
      <dgm:t>
        <a:bodyPr/>
        <a:lstStyle/>
        <a:p>
          <a:r>
            <a:rPr lang="tr-TR" b="1" dirty="0"/>
            <a:t>REKTÖR YARDIMCISI</a:t>
          </a:r>
        </a:p>
        <a:p>
          <a:r>
            <a:rPr lang="tr-TR" b="0" dirty="0"/>
            <a:t>Prof. Dr. Recep Şahin ARSLAN</a:t>
          </a:r>
        </a:p>
      </dgm:t>
    </dgm:pt>
    <dgm:pt modelId="{987259EA-9F13-4A73-A7BD-F7855D780085}" type="parTrans" cxnId="{B798CCD6-16D9-44AF-BC97-FB9353EBC746}">
      <dgm:prSet/>
      <dgm:spPr/>
      <dgm:t>
        <a:bodyPr/>
        <a:lstStyle/>
        <a:p>
          <a:endParaRPr lang="tr-TR"/>
        </a:p>
      </dgm:t>
    </dgm:pt>
    <dgm:pt modelId="{0717B3E4-616B-4DE4-BC7C-7884E5E3CD68}" type="sibTrans" cxnId="{B798CCD6-16D9-44AF-BC97-FB9353EBC746}">
      <dgm:prSet/>
      <dgm:spPr/>
      <dgm:t>
        <a:bodyPr/>
        <a:lstStyle/>
        <a:p>
          <a:endParaRPr lang="tr-TR"/>
        </a:p>
      </dgm:t>
    </dgm:pt>
    <dgm:pt modelId="{4C22544B-E17B-4FC6-BCE1-BCFBCB2168D5}" type="pres">
      <dgm:prSet presAssocID="{2C96B739-9F97-46C0-B76A-2CB52DFE04E6}" presName="hierChild1" presStyleCnt="0">
        <dgm:presLayoutVars>
          <dgm:chPref val="1"/>
          <dgm:dir/>
          <dgm:animOne val="branch"/>
          <dgm:animLvl val="lvl"/>
          <dgm:resizeHandles/>
        </dgm:presLayoutVars>
      </dgm:prSet>
      <dgm:spPr/>
    </dgm:pt>
    <dgm:pt modelId="{CAEE46B8-DE92-4967-B8E7-AD2F648EB40E}" type="pres">
      <dgm:prSet presAssocID="{3ADE898B-3499-4786-A297-02479B17B3A6}" presName="hierRoot1" presStyleCnt="0"/>
      <dgm:spPr/>
    </dgm:pt>
    <dgm:pt modelId="{3DE78937-AE13-4118-8126-FB3DF6E08DFD}" type="pres">
      <dgm:prSet presAssocID="{3ADE898B-3499-4786-A297-02479B17B3A6}" presName="composite" presStyleCnt="0"/>
      <dgm:spPr/>
    </dgm:pt>
    <dgm:pt modelId="{34FD37A4-28A6-49BE-B5CF-E10558B2A02E}" type="pres">
      <dgm:prSet presAssocID="{3ADE898B-3499-4786-A297-02479B17B3A6}" presName="background" presStyleLbl="node0" presStyleIdx="0" presStyleCnt="1"/>
      <dgm:spPr/>
    </dgm:pt>
    <dgm:pt modelId="{B72984D9-24C2-4724-8522-BEC87656CF6C}" type="pres">
      <dgm:prSet presAssocID="{3ADE898B-3499-4786-A297-02479B17B3A6}" presName="text" presStyleLbl="fgAcc0" presStyleIdx="0" presStyleCnt="1" custScaleX="133469">
        <dgm:presLayoutVars>
          <dgm:chPref val="3"/>
        </dgm:presLayoutVars>
      </dgm:prSet>
      <dgm:spPr/>
    </dgm:pt>
    <dgm:pt modelId="{29C742F7-BBE2-4230-8764-2CF804B22C33}" type="pres">
      <dgm:prSet presAssocID="{3ADE898B-3499-4786-A297-02479B17B3A6}" presName="hierChild2" presStyleCnt="0"/>
      <dgm:spPr/>
    </dgm:pt>
    <dgm:pt modelId="{D9753188-1936-4EE5-8CEA-93FE745C7FE8}" type="pres">
      <dgm:prSet presAssocID="{B8000792-2B1B-4AB5-8A13-3AF23A929897}" presName="Name10" presStyleLbl="parChTrans1D2" presStyleIdx="0" presStyleCnt="2"/>
      <dgm:spPr/>
    </dgm:pt>
    <dgm:pt modelId="{5F3DB532-7ADB-4E6F-ADD4-B3057A4BCA72}" type="pres">
      <dgm:prSet presAssocID="{F35B3B63-A517-43E2-B8F4-D4F24259DAD0}" presName="hierRoot2" presStyleCnt="0"/>
      <dgm:spPr/>
    </dgm:pt>
    <dgm:pt modelId="{5CACF998-6723-47E9-8A18-3035EE0AB62B}" type="pres">
      <dgm:prSet presAssocID="{F35B3B63-A517-43E2-B8F4-D4F24259DAD0}" presName="composite2" presStyleCnt="0"/>
      <dgm:spPr/>
    </dgm:pt>
    <dgm:pt modelId="{9B2645A0-4323-45E6-A1A0-C5BE84282623}" type="pres">
      <dgm:prSet presAssocID="{F35B3B63-A517-43E2-B8F4-D4F24259DAD0}" presName="background2" presStyleLbl="node2" presStyleIdx="0" presStyleCnt="2"/>
      <dgm:spPr/>
    </dgm:pt>
    <dgm:pt modelId="{4B10727F-1291-4BCB-9E65-61C5D28F851F}" type="pres">
      <dgm:prSet presAssocID="{F35B3B63-A517-43E2-B8F4-D4F24259DAD0}" presName="text2" presStyleLbl="fgAcc2" presStyleIdx="0" presStyleCnt="2" custScaleY="122914" custLinFactNeighborX="-16571" custLinFactNeighborY="-22344">
        <dgm:presLayoutVars>
          <dgm:chPref val="3"/>
        </dgm:presLayoutVars>
      </dgm:prSet>
      <dgm:spPr/>
    </dgm:pt>
    <dgm:pt modelId="{A335C440-440F-4EF7-9C06-7339961FDB1B}" type="pres">
      <dgm:prSet presAssocID="{F35B3B63-A517-43E2-B8F4-D4F24259DAD0}" presName="hierChild3" presStyleCnt="0"/>
      <dgm:spPr/>
    </dgm:pt>
    <dgm:pt modelId="{B7709C76-3FD9-417D-B1B8-51B9EB1CB2C6}" type="pres">
      <dgm:prSet presAssocID="{987259EA-9F13-4A73-A7BD-F7855D780085}" presName="Name10" presStyleLbl="parChTrans1D2" presStyleIdx="1" presStyleCnt="2"/>
      <dgm:spPr/>
    </dgm:pt>
    <dgm:pt modelId="{6101E8CE-0BB5-4C76-B18D-0941F7E6874A}" type="pres">
      <dgm:prSet presAssocID="{93461D05-5063-40B6-84AE-716274399DC7}" presName="hierRoot2" presStyleCnt="0"/>
      <dgm:spPr/>
    </dgm:pt>
    <dgm:pt modelId="{32689E91-72AD-43C8-B741-DAEF33C74B7B}" type="pres">
      <dgm:prSet presAssocID="{93461D05-5063-40B6-84AE-716274399DC7}" presName="composite2" presStyleCnt="0"/>
      <dgm:spPr/>
    </dgm:pt>
    <dgm:pt modelId="{E78B7142-65A3-4D7F-A323-04923BA5A963}" type="pres">
      <dgm:prSet presAssocID="{93461D05-5063-40B6-84AE-716274399DC7}" presName="background2" presStyleLbl="node2" presStyleIdx="1" presStyleCnt="2"/>
      <dgm:spPr/>
    </dgm:pt>
    <dgm:pt modelId="{37603A01-88FD-45CD-9CE1-DA45075DDAFE}" type="pres">
      <dgm:prSet presAssocID="{93461D05-5063-40B6-84AE-716274399DC7}" presName="text2" presStyleLbl="fgAcc2" presStyleIdx="1" presStyleCnt="2" custLinFactNeighborX="-5198" custLinFactNeighborY="-19755">
        <dgm:presLayoutVars>
          <dgm:chPref val="3"/>
        </dgm:presLayoutVars>
      </dgm:prSet>
      <dgm:spPr/>
    </dgm:pt>
    <dgm:pt modelId="{290755A7-AE63-4EF9-93D2-C6AB76267285}" type="pres">
      <dgm:prSet presAssocID="{93461D05-5063-40B6-84AE-716274399DC7}" presName="hierChild3" presStyleCnt="0"/>
      <dgm:spPr/>
    </dgm:pt>
  </dgm:ptLst>
  <dgm:cxnLst>
    <dgm:cxn modelId="{E063F709-AECC-4CC4-A8B9-6DA5209E9054}" type="presOf" srcId="{F35B3B63-A517-43E2-B8F4-D4F24259DAD0}" destId="{4B10727F-1291-4BCB-9E65-61C5D28F851F}" srcOrd="0" destOrd="0" presId="urn:microsoft.com/office/officeart/2005/8/layout/hierarchy1"/>
    <dgm:cxn modelId="{2DDA6B1E-31BC-416A-8232-268498B35941}" type="presOf" srcId="{B8000792-2B1B-4AB5-8A13-3AF23A929897}" destId="{D9753188-1936-4EE5-8CEA-93FE745C7FE8}" srcOrd="0" destOrd="0" presId="urn:microsoft.com/office/officeart/2005/8/layout/hierarchy1"/>
    <dgm:cxn modelId="{7D4E7E49-0D44-4F68-AD66-092138107485}" type="presOf" srcId="{93461D05-5063-40B6-84AE-716274399DC7}" destId="{37603A01-88FD-45CD-9CE1-DA45075DDAFE}" srcOrd="0" destOrd="0" presId="urn:microsoft.com/office/officeart/2005/8/layout/hierarchy1"/>
    <dgm:cxn modelId="{61817055-9031-4958-AA49-8CB7408AE70A}" type="presOf" srcId="{3ADE898B-3499-4786-A297-02479B17B3A6}" destId="{B72984D9-24C2-4724-8522-BEC87656CF6C}" srcOrd="0" destOrd="0" presId="urn:microsoft.com/office/officeart/2005/8/layout/hierarchy1"/>
    <dgm:cxn modelId="{7425ED86-D49A-4B48-B92F-1EF66532C05F}" srcId="{3ADE898B-3499-4786-A297-02479B17B3A6}" destId="{F35B3B63-A517-43E2-B8F4-D4F24259DAD0}" srcOrd="0" destOrd="0" parTransId="{B8000792-2B1B-4AB5-8A13-3AF23A929897}" sibTransId="{A0B86196-C6B7-4C9A-958D-6208AC4643E6}"/>
    <dgm:cxn modelId="{489972B3-72E1-473C-BF59-9405F8FD1E5C}" srcId="{2C96B739-9F97-46C0-B76A-2CB52DFE04E6}" destId="{3ADE898B-3499-4786-A297-02479B17B3A6}" srcOrd="0" destOrd="0" parTransId="{B1771CC0-9F8F-49E2-A03C-E0E2751B3513}" sibTransId="{C18284F2-2293-4D8A-8F6D-B2F9FEA8B868}"/>
    <dgm:cxn modelId="{E5679BCF-EDB7-4E7A-97C3-7FF0C395B05B}" type="presOf" srcId="{987259EA-9F13-4A73-A7BD-F7855D780085}" destId="{B7709C76-3FD9-417D-B1B8-51B9EB1CB2C6}" srcOrd="0" destOrd="0" presId="urn:microsoft.com/office/officeart/2005/8/layout/hierarchy1"/>
    <dgm:cxn modelId="{424B38D6-B3C2-4B42-BC23-6ECDD9EB4467}" type="presOf" srcId="{2C96B739-9F97-46C0-B76A-2CB52DFE04E6}" destId="{4C22544B-E17B-4FC6-BCE1-BCFBCB2168D5}" srcOrd="0" destOrd="0" presId="urn:microsoft.com/office/officeart/2005/8/layout/hierarchy1"/>
    <dgm:cxn modelId="{B798CCD6-16D9-44AF-BC97-FB9353EBC746}" srcId="{3ADE898B-3499-4786-A297-02479B17B3A6}" destId="{93461D05-5063-40B6-84AE-716274399DC7}" srcOrd="1" destOrd="0" parTransId="{987259EA-9F13-4A73-A7BD-F7855D780085}" sibTransId="{0717B3E4-616B-4DE4-BC7C-7884E5E3CD68}"/>
    <dgm:cxn modelId="{999AB4A7-CFE8-42B4-AF23-B6EC3F20C5D7}" type="presParOf" srcId="{4C22544B-E17B-4FC6-BCE1-BCFBCB2168D5}" destId="{CAEE46B8-DE92-4967-B8E7-AD2F648EB40E}" srcOrd="0" destOrd="0" presId="urn:microsoft.com/office/officeart/2005/8/layout/hierarchy1"/>
    <dgm:cxn modelId="{6212B7BE-2E80-4640-BCB6-EF757C0D7550}" type="presParOf" srcId="{CAEE46B8-DE92-4967-B8E7-AD2F648EB40E}" destId="{3DE78937-AE13-4118-8126-FB3DF6E08DFD}" srcOrd="0" destOrd="0" presId="urn:microsoft.com/office/officeart/2005/8/layout/hierarchy1"/>
    <dgm:cxn modelId="{2467D5BD-12DE-4DCA-9F12-CA6517E9D316}" type="presParOf" srcId="{3DE78937-AE13-4118-8126-FB3DF6E08DFD}" destId="{34FD37A4-28A6-49BE-B5CF-E10558B2A02E}" srcOrd="0" destOrd="0" presId="urn:microsoft.com/office/officeart/2005/8/layout/hierarchy1"/>
    <dgm:cxn modelId="{0FEEBAE2-2584-430B-925A-05CB6E22A278}" type="presParOf" srcId="{3DE78937-AE13-4118-8126-FB3DF6E08DFD}" destId="{B72984D9-24C2-4724-8522-BEC87656CF6C}" srcOrd="1" destOrd="0" presId="urn:microsoft.com/office/officeart/2005/8/layout/hierarchy1"/>
    <dgm:cxn modelId="{F1B5A8B0-A0E4-4CBA-91DE-E712936A5214}" type="presParOf" srcId="{CAEE46B8-DE92-4967-B8E7-AD2F648EB40E}" destId="{29C742F7-BBE2-4230-8764-2CF804B22C33}" srcOrd="1" destOrd="0" presId="urn:microsoft.com/office/officeart/2005/8/layout/hierarchy1"/>
    <dgm:cxn modelId="{F45DCAB6-9EF6-4E21-8F1C-28B163B21D84}" type="presParOf" srcId="{29C742F7-BBE2-4230-8764-2CF804B22C33}" destId="{D9753188-1936-4EE5-8CEA-93FE745C7FE8}" srcOrd="0" destOrd="0" presId="urn:microsoft.com/office/officeart/2005/8/layout/hierarchy1"/>
    <dgm:cxn modelId="{F9B1A029-DCF9-423A-82E7-E2CC35EBDB86}" type="presParOf" srcId="{29C742F7-BBE2-4230-8764-2CF804B22C33}" destId="{5F3DB532-7ADB-4E6F-ADD4-B3057A4BCA72}" srcOrd="1" destOrd="0" presId="urn:microsoft.com/office/officeart/2005/8/layout/hierarchy1"/>
    <dgm:cxn modelId="{CE1F2E2D-143F-49C8-950F-4D801D539174}" type="presParOf" srcId="{5F3DB532-7ADB-4E6F-ADD4-B3057A4BCA72}" destId="{5CACF998-6723-47E9-8A18-3035EE0AB62B}" srcOrd="0" destOrd="0" presId="urn:microsoft.com/office/officeart/2005/8/layout/hierarchy1"/>
    <dgm:cxn modelId="{4F82F99E-4CA5-4A59-946A-1E7ED41BC2B1}" type="presParOf" srcId="{5CACF998-6723-47E9-8A18-3035EE0AB62B}" destId="{9B2645A0-4323-45E6-A1A0-C5BE84282623}" srcOrd="0" destOrd="0" presId="urn:microsoft.com/office/officeart/2005/8/layout/hierarchy1"/>
    <dgm:cxn modelId="{96D2123B-8CB5-4A19-A017-319B4B654B28}" type="presParOf" srcId="{5CACF998-6723-47E9-8A18-3035EE0AB62B}" destId="{4B10727F-1291-4BCB-9E65-61C5D28F851F}" srcOrd="1" destOrd="0" presId="urn:microsoft.com/office/officeart/2005/8/layout/hierarchy1"/>
    <dgm:cxn modelId="{B22C6CF4-7BB4-467D-B55C-B7E17FE6DB51}" type="presParOf" srcId="{5F3DB532-7ADB-4E6F-ADD4-B3057A4BCA72}" destId="{A335C440-440F-4EF7-9C06-7339961FDB1B}" srcOrd="1" destOrd="0" presId="urn:microsoft.com/office/officeart/2005/8/layout/hierarchy1"/>
    <dgm:cxn modelId="{A6D715D2-E90A-48C6-B5BC-69B7E1D73058}" type="presParOf" srcId="{29C742F7-BBE2-4230-8764-2CF804B22C33}" destId="{B7709C76-3FD9-417D-B1B8-51B9EB1CB2C6}" srcOrd="2" destOrd="0" presId="urn:microsoft.com/office/officeart/2005/8/layout/hierarchy1"/>
    <dgm:cxn modelId="{37D024BE-0648-4849-B6FD-D9FF2390074D}" type="presParOf" srcId="{29C742F7-BBE2-4230-8764-2CF804B22C33}" destId="{6101E8CE-0BB5-4C76-B18D-0941F7E6874A}" srcOrd="3" destOrd="0" presId="urn:microsoft.com/office/officeart/2005/8/layout/hierarchy1"/>
    <dgm:cxn modelId="{DD6FB85C-3C94-4CF8-8F31-8CFB8183FFA9}" type="presParOf" srcId="{6101E8CE-0BB5-4C76-B18D-0941F7E6874A}" destId="{32689E91-72AD-43C8-B741-DAEF33C74B7B}" srcOrd="0" destOrd="0" presId="urn:microsoft.com/office/officeart/2005/8/layout/hierarchy1"/>
    <dgm:cxn modelId="{52DF01AA-EC13-4498-8357-07D1940892FA}" type="presParOf" srcId="{32689E91-72AD-43C8-B741-DAEF33C74B7B}" destId="{E78B7142-65A3-4D7F-A323-04923BA5A963}" srcOrd="0" destOrd="0" presId="urn:microsoft.com/office/officeart/2005/8/layout/hierarchy1"/>
    <dgm:cxn modelId="{A994B0F4-D60E-49C0-AEE8-6A80F8519641}" type="presParOf" srcId="{32689E91-72AD-43C8-B741-DAEF33C74B7B}" destId="{37603A01-88FD-45CD-9CE1-DA45075DDAFE}" srcOrd="1" destOrd="0" presId="urn:microsoft.com/office/officeart/2005/8/layout/hierarchy1"/>
    <dgm:cxn modelId="{9D7A8DCB-C782-4C35-B1ED-8487E37C8499}" type="presParOf" srcId="{6101E8CE-0BB5-4C76-B18D-0941F7E6874A}" destId="{290755A7-AE63-4EF9-93D2-C6AB7626728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SEKRETER VEKİLİ </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a:t>Bilal BOZOĞLU </a:t>
          </a:r>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142766-D62E-4A07-A5B9-2BB8BF57CA24}" type="doc">
      <dgm:prSet loTypeId="urn:microsoft.com/office/officeart/2005/8/layout/orgChart1" loCatId="hierarchy" qsTypeId="urn:microsoft.com/office/officeart/2005/8/quickstyle/3d3" qsCatId="3D" csTypeId="urn:microsoft.com/office/officeart/2005/8/colors/accent6_3" csCatId="accent6" phldr="1"/>
      <dgm:spPr/>
    </dgm:pt>
    <dgm:pt modelId="{B373045E-D1DD-4606-B10D-55423BA9EAA9}">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A6B9D84D-E1B0-4428-8D7C-D002F54E20EF}" type="parTrans" cxnId="{42CB80DB-6D50-4DB6-A430-FC795CDC19AD}">
      <dgm:prSet/>
      <dgm:spPr/>
      <dgm:t>
        <a:bodyPr/>
        <a:lstStyle/>
        <a:p>
          <a:endParaRPr lang="tr-TR"/>
        </a:p>
      </dgm:t>
    </dgm:pt>
    <dgm:pt modelId="{6408105C-84D0-4B67-9D89-23B03FD5C567}" type="sibTrans" cxnId="{42CB80DB-6D50-4DB6-A430-FC795CDC19AD}">
      <dgm:prSet/>
      <dgm:spPr/>
      <dgm:t>
        <a:bodyPr/>
        <a:lstStyle/>
        <a:p>
          <a:endParaRPr lang="tr-TR"/>
        </a:p>
      </dgm:t>
    </dgm:pt>
    <dgm:pt modelId="{A56C28C3-D77D-4804-84E4-EBEA4546375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(Enstitü Başkanı)</a:t>
          </a:r>
        </a:p>
      </dgm:t>
    </dgm:pt>
    <dgm:pt modelId="{BF3B50E4-D294-4CE5-AF27-C22D08210662}" type="parTrans" cxnId="{D8898DEC-334D-4CB5-8BBE-6D4FF6A3CF7C}">
      <dgm:prSet/>
      <dgm:spPr/>
      <dgm:t>
        <a:bodyPr/>
        <a:lstStyle/>
        <a:p>
          <a:endParaRPr lang="tr-TR" sz="3600" b="1"/>
        </a:p>
      </dgm:t>
    </dgm:pt>
    <dgm:pt modelId="{67953AAE-A290-477E-B290-D2ACDE7A6FDD}" type="sibTrans" cxnId="{D8898DEC-334D-4CB5-8BBE-6D4FF6A3CF7C}">
      <dgm:prSet/>
      <dgm:spPr/>
      <dgm:t>
        <a:bodyPr/>
        <a:lstStyle/>
        <a:p>
          <a:endParaRPr lang="tr-TR"/>
        </a:p>
      </dgm:t>
    </dgm:pt>
    <dgm:pt modelId="{94E2E353-62E2-4218-BFBF-C03F2B07023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4ABCB4A9-A477-458E-80E0-E24022051EE0}" type="parTrans" cxnId="{1A861D70-73AE-4F2F-8F91-D7E41A58A56E}">
      <dgm:prSet/>
      <dgm:spPr/>
      <dgm:t>
        <a:bodyPr/>
        <a:lstStyle/>
        <a:p>
          <a:endParaRPr lang="tr-TR" sz="3600" b="1"/>
        </a:p>
      </dgm:t>
    </dgm:pt>
    <dgm:pt modelId="{C6DAA0F1-B06B-4234-9235-3884530A8D7B}" type="sibTrans" cxnId="{1A861D70-73AE-4F2F-8F91-D7E41A58A56E}">
      <dgm:prSet/>
      <dgm:spPr/>
      <dgm:t>
        <a:bodyPr/>
        <a:lstStyle/>
        <a:p>
          <a:endParaRPr lang="tr-TR"/>
        </a:p>
      </dgm:t>
    </dgm:pt>
    <dgm:pt modelId="{EE18A607-5585-4511-B7FC-32B052D1CA6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516C5814-66BF-4399-8E6B-89E804F8E505}" type="parTrans" cxnId="{44E8E1D5-0276-4356-A94D-CF429AB4498B}">
      <dgm:prSet/>
      <dgm:spPr/>
      <dgm:t>
        <a:bodyPr/>
        <a:lstStyle/>
        <a:p>
          <a:endParaRPr lang="tr-TR" sz="3600" b="1"/>
        </a:p>
      </dgm:t>
    </dgm:pt>
    <dgm:pt modelId="{F44C9018-0772-4A9C-9FBF-17C03A90E6FA}" type="sibTrans" cxnId="{44E8E1D5-0276-4356-A94D-CF429AB4498B}">
      <dgm:prSet/>
      <dgm:spPr/>
      <dgm:t>
        <a:bodyPr/>
        <a:lstStyle/>
        <a:p>
          <a:endParaRPr lang="tr-TR"/>
        </a:p>
      </dgm:t>
    </dgm:pt>
    <dgm:pt modelId="{B627F02D-E4EC-40BA-879F-B4B11A5E50ED}">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(Anabilim Dalı Başkanı)</a:t>
          </a:r>
          <a:endParaRPr kumimoji="0" lang="tr-TR" altLang="tr-TR" sz="1600" b="0"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96153FDA-2ACB-406D-BA65-E989DC054974}" type="parTrans" cxnId="{74F7EA4D-57F8-4D4A-A592-4F4C68639CB1}">
      <dgm:prSet/>
      <dgm:spPr/>
      <dgm:t>
        <a:bodyPr/>
        <a:lstStyle/>
        <a:p>
          <a:endParaRPr lang="tr-TR" sz="3600" b="1"/>
        </a:p>
      </dgm:t>
    </dgm:pt>
    <dgm:pt modelId="{BEBFF0FD-1F14-4FA1-A4AF-5BF1D9E2BB09}" type="sibTrans" cxnId="{74F7EA4D-57F8-4D4A-A592-4F4C68639CB1}">
      <dgm:prSet/>
      <dgm:spPr/>
      <dgm:t>
        <a:bodyPr/>
        <a:lstStyle/>
        <a:p>
          <a:endParaRPr lang="tr-TR"/>
        </a:p>
      </dgm:t>
    </dgm:pt>
    <dgm:pt modelId="{41A31E47-D659-45A4-B4C5-16C7F6B9F27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B60DB14B-F419-4D9D-B8C3-C2BC27092B14}" type="parTrans" cxnId="{96A6C7D3-E698-4326-B4FA-BD83534E2A51}">
      <dgm:prSet/>
      <dgm:spPr/>
      <dgm:t>
        <a:bodyPr/>
        <a:lstStyle/>
        <a:p>
          <a:endParaRPr lang="tr-TR" sz="3600" b="1"/>
        </a:p>
      </dgm:t>
    </dgm:pt>
    <dgm:pt modelId="{14852E23-A952-4561-8E6C-DBEFB3F240E2}" type="sibTrans" cxnId="{96A6C7D3-E698-4326-B4FA-BD83534E2A51}">
      <dgm:prSet/>
      <dgm:spPr/>
      <dgm:t>
        <a:bodyPr/>
        <a:lstStyle/>
        <a:p>
          <a:endParaRPr lang="tr-TR"/>
        </a:p>
      </dgm:t>
    </dgm:pt>
    <dgm:pt modelId="{9B333C46-BDA1-4CE0-9A14-4B949462FA0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13B0A4F8-B14C-4912-8E8D-DB3113385D4B}" type="parTrans" cxnId="{594463DF-D267-4A53-B59F-ACF148C931E9}">
      <dgm:prSet/>
      <dgm:spPr/>
      <dgm:t>
        <a:bodyPr/>
        <a:lstStyle/>
        <a:p>
          <a:endParaRPr lang="tr-TR" sz="3600" b="1"/>
        </a:p>
      </dgm:t>
    </dgm:pt>
    <dgm:pt modelId="{FC76D93D-7520-4E95-AE94-3CB86094E9A3}" type="sibTrans" cxnId="{594463DF-D267-4A53-B59F-ACF148C931E9}">
      <dgm:prSet/>
      <dgm:spPr/>
      <dgm:t>
        <a:bodyPr/>
        <a:lstStyle/>
        <a:p>
          <a:endParaRPr lang="tr-TR"/>
        </a:p>
      </dgm:t>
    </dgm:pt>
    <dgm:pt modelId="{8BB0CEDB-B393-4782-9D67-A1E37F9C6F60}" type="pres">
      <dgm:prSet presAssocID="{23142766-D62E-4A07-A5B9-2BB8BF57CA24}" presName="hierChild1" presStyleCnt="0">
        <dgm:presLayoutVars>
          <dgm:orgChart val="1"/>
          <dgm:chPref val="1"/>
          <dgm:dir/>
          <dgm:animOne val="branch"/>
          <dgm:animLvl val="lvl"/>
          <dgm:resizeHandles/>
        </dgm:presLayoutVars>
      </dgm:prSet>
      <dgm:spPr/>
    </dgm:pt>
    <dgm:pt modelId="{5DA8EE47-5914-4A81-85C9-28B6F9A17583}" type="pres">
      <dgm:prSet presAssocID="{B373045E-D1DD-4606-B10D-55423BA9EAA9}" presName="hierRoot1" presStyleCnt="0">
        <dgm:presLayoutVars>
          <dgm:hierBranch/>
        </dgm:presLayoutVars>
      </dgm:prSet>
      <dgm:spPr/>
    </dgm:pt>
    <dgm:pt modelId="{5A4E911C-1132-413A-8948-2BEF63C4D231}" type="pres">
      <dgm:prSet presAssocID="{B373045E-D1DD-4606-B10D-55423BA9EAA9}" presName="rootComposite1" presStyleCnt="0"/>
      <dgm:spPr/>
    </dgm:pt>
    <dgm:pt modelId="{320473D6-BF44-41CC-B546-8CE438CDEDB2}" type="pres">
      <dgm:prSet presAssocID="{B373045E-D1DD-4606-B10D-55423BA9EAA9}" presName="rootText1" presStyleLbl="node0" presStyleIdx="0" presStyleCnt="1">
        <dgm:presLayoutVars>
          <dgm:chPref val="3"/>
        </dgm:presLayoutVars>
      </dgm:prSet>
      <dgm:spPr/>
    </dgm:pt>
    <dgm:pt modelId="{7199509C-36DF-4ED5-8926-0C2B2505BC90}" type="pres">
      <dgm:prSet presAssocID="{B373045E-D1DD-4606-B10D-55423BA9EAA9}" presName="rootConnector1" presStyleLbl="node1" presStyleIdx="0" presStyleCnt="0"/>
      <dgm:spPr/>
    </dgm:pt>
    <dgm:pt modelId="{1DFF4FFD-E380-41B6-AD31-85E32752C42E}" type="pres">
      <dgm:prSet presAssocID="{B373045E-D1DD-4606-B10D-55423BA9EAA9}" presName="hierChild2" presStyleCnt="0"/>
      <dgm:spPr/>
    </dgm:pt>
    <dgm:pt modelId="{F535DCDC-A388-487F-ACC8-1CA40C79B9AE}" type="pres">
      <dgm:prSet presAssocID="{BF3B50E4-D294-4CE5-AF27-C22D08210662}" presName="Name35" presStyleLbl="parChTrans1D2" presStyleIdx="0" presStyleCnt="4"/>
      <dgm:spPr/>
    </dgm:pt>
    <dgm:pt modelId="{0144EA0D-DF1F-4649-920E-8FD82F2D669E}" type="pres">
      <dgm:prSet presAssocID="{A56C28C3-D77D-4804-84E4-EBEA4546375C}" presName="hierRoot2" presStyleCnt="0">
        <dgm:presLayoutVars>
          <dgm:hierBranch/>
        </dgm:presLayoutVars>
      </dgm:prSet>
      <dgm:spPr/>
    </dgm:pt>
    <dgm:pt modelId="{F5479AE9-8A70-477E-92B0-70FA53F07D96}" type="pres">
      <dgm:prSet presAssocID="{A56C28C3-D77D-4804-84E4-EBEA4546375C}" presName="rootComposite" presStyleCnt="0"/>
      <dgm:spPr/>
    </dgm:pt>
    <dgm:pt modelId="{D016E18C-0EFA-4197-9D1C-A962A6FB6E02}" type="pres">
      <dgm:prSet presAssocID="{A56C28C3-D77D-4804-84E4-EBEA4546375C}" presName="rootText" presStyleLbl="node2" presStyleIdx="0" presStyleCnt="4">
        <dgm:presLayoutVars>
          <dgm:chPref val="3"/>
        </dgm:presLayoutVars>
      </dgm:prSet>
      <dgm:spPr/>
    </dgm:pt>
    <dgm:pt modelId="{BCFDFC24-081F-4312-B77E-A359892F16CF}" type="pres">
      <dgm:prSet presAssocID="{A56C28C3-D77D-4804-84E4-EBEA4546375C}" presName="rootConnector" presStyleLbl="node2" presStyleIdx="0" presStyleCnt="4"/>
      <dgm:spPr/>
    </dgm:pt>
    <dgm:pt modelId="{7A77F4BA-43D8-4D88-B38B-0C2179591088}" type="pres">
      <dgm:prSet presAssocID="{A56C28C3-D77D-4804-84E4-EBEA4546375C}" presName="hierChild4" presStyleCnt="0"/>
      <dgm:spPr/>
    </dgm:pt>
    <dgm:pt modelId="{75A2CFA5-AEA4-4658-A0C1-65E1E847AF14}" type="pres">
      <dgm:prSet presAssocID="{A56C28C3-D77D-4804-84E4-EBEA4546375C}" presName="hierChild5" presStyleCnt="0"/>
      <dgm:spPr/>
    </dgm:pt>
    <dgm:pt modelId="{327C7F54-C95B-48C5-B295-BEAA546371EF}" type="pres">
      <dgm:prSet presAssocID="{4ABCB4A9-A477-458E-80E0-E24022051EE0}" presName="Name35" presStyleLbl="parChTrans1D2" presStyleIdx="1" presStyleCnt="4"/>
      <dgm:spPr/>
    </dgm:pt>
    <dgm:pt modelId="{2237ABAF-E152-470A-9282-843CFD1D05EE}" type="pres">
      <dgm:prSet presAssocID="{94E2E353-62E2-4218-BFBF-C03F2B070231}" presName="hierRoot2" presStyleCnt="0">
        <dgm:presLayoutVars>
          <dgm:hierBranch/>
        </dgm:presLayoutVars>
      </dgm:prSet>
      <dgm:spPr/>
    </dgm:pt>
    <dgm:pt modelId="{F008818B-99CC-48D4-A92D-FB5114BB0E40}" type="pres">
      <dgm:prSet presAssocID="{94E2E353-62E2-4218-BFBF-C03F2B070231}" presName="rootComposite" presStyleCnt="0"/>
      <dgm:spPr/>
    </dgm:pt>
    <dgm:pt modelId="{3370BA8B-7FC6-461E-AE72-1E9FDFD7AAB0}" type="pres">
      <dgm:prSet presAssocID="{94E2E353-62E2-4218-BFBF-C03F2B070231}" presName="rootText" presStyleLbl="node2" presStyleIdx="1" presStyleCnt="4">
        <dgm:presLayoutVars>
          <dgm:chPref val="3"/>
        </dgm:presLayoutVars>
      </dgm:prSet>
      <dgm:spPr/>
    </dgm:pt>
    <dgm:pt modelId="{35D33F6A-5326-4DAD-8696-F79EDF32548C}" type="pres">
      <dgm:prSet presAssocID="{94E2E353-62E2-4218-BFBF-C03F2B070231}" presName="rootConnector" presStyleLbl="node2" presStyleIdx="1" presStyleCnt="4"/>
      <dgm:spPr/>
    </dgm:pt>
    <dgm:pt modelId="{86322039-730A-45B5-A700-D419515C3F66}" type="pres">
      <dgm:prSet presAssocID="{94E2E353-62E2-4218-BFBF-C03F2B070231}" presName="hierChild4" presStyleCnt="0"/>
      <dgm:spPr/>
    </dgm:pt>
    <dgm:pt modelId="{D3B81FD6-26AC-49BC-9011-D3E5D6987D44}" type="pres">
      <dgm:prSet presAssocID="{516C5814-66BF-4399-8E6B-89E804F8E505}" presName="Name35" presStyleLbl="parChTrans1D3" presStyleIdx="0" presStyleCnt="1"/>
      <dgm:spPr/>
    </dgm:pt>
    <dgm:pt modelId="{D36B53E4-761D-4E8B-BFD0-CB407B139DB3}" type="pres">
      <dgm:prSet presAssocID="{EE18A607-5585-4511-B7FC-32B052D1CA6C}" presName="hierRoot2" presStyleCnt="0">
        <dgm:presLayoutVars>
          <dgm:hierBranch val="r"/>
        </dgm:presLayoutVars>
      </dgm:prSet>
      <dgm:spPr/>
    </dgm:pt>
    <dgm:pt modelId="{654CB3AF-0BED-444A-A9A1-08D0A97CA1CD}" type="pres">
      <dgm:prSet presAssocID="{EE18A607-5585-4511-B7FC-32B052D1CA6C}" presName="rootComposite" presStyleCnt="0"/>
      <dgm:spPr/>
    </dgm:pt>
    <dgm:pt modelId="{66E4BBD9-133F-4022-B4F3-53894CC3BD17}" type="pres">
      <dgm:prSet presAssocID="{EE18A607-5585-4511-B7FC-32B052D1CA6C}" presName="rootText" presStyleLbl="node3" presStyleIdx="0" presStyleCnt="1">
        <dgm:presLayoutVars>
          <dgm:chPref val="3"/>
        </dgm:presLayoutVars>
      </dgm:prSet>
      <dgm:spPr/>
    </dgm:pt>
    <dgm:pt modelId="{E80218A6-574C-4898-A0CA-56319FDEF6C5}" type="pres">
      <dgm:prSet presAssocID="{EE18A607-5585-4511-B7FC-32B052D1CA6C}" presName="rootConnector" presStyleLbl="node3" presStyleIdx="0" presStyleCnt="1"/>
      <dgm:spPr/>
    </dgm:pt>
    <dgm:pt modelId="{7C9C93FD-132F-4659-9225-261CA9776706}" type="pres">
      <dgm:prSet presAssocID="{EE18A607-5585-4511-B7FC-32B052D1CA6C}" presName="hierChild4" presStyleCnt="0"/>
      <dgm:spPr/>
    </dgm:pt>
    <dgm:pt modelId="{94AC3476-AB74-4E2C-AB1E-2082D9BF710C}" type="pres">
      <dgm:prSet presAssocID="{96153FDA-2ACB-406D-BA65-E989DC054974}" presName="Name50" presStyleLbl="parChTrans1D4" presStyleIdx="0" presStyleCnt="1"/>
      <dgm:spPr/>
    </dgm:pt>
    <dgm:pt modelId="{4D5C04DF-C1FD-4C7A-A8E9-CB8F2A31291D}" type="pres">
      <dgm:prSet presAssocID="{B627F02D-E4EC-40BA-879F-B4B11A5E50ED}" presName="hierRoot2" presStyleCnt="0">
        <dgm:presLayoutVars>
          <dgm:hierBranch val="r"/>
        </dgm:presLayoutVars>
      </dgm:prSet>
      <dgm:spPr/>
    </dgm:pt>
    <dgm:pt modelId="{1A5C7A14-C7D9-4599-B2DD-351A15335BD4}" type="pres">
      <dgm:prSet presAssocID="{B627F02D-E4EC-40BA-879F-B4B11A5E50ED}" presName="rootComposite" presStyleCnt="0"/>
      <dgm:spPr/>
    </dgm:pt>
    <dgm:pt modelId="{8F22D1B3-60E1-4BF7-8F94-AF425CC47B61}" type="pres">
      <dgm:prSet presAssocID="{B627F02D-E4EC-40BA-879F-B4B11A5E50ED}" presName="rootText" presStyleLbl="node4" presStyleIdx="0" presStyleCnt="1" custScaleX="176476" custLinFactNeighborX="98634" custLinFactNeighborY="-5493">
        <dgm:presLayoutVars>
          <dgm:chPref val="3"/>
        </dgm:presLayoutVars>
      </dgm:prSet>
      <dgm:spPr/>
    </dgm:pt>
    <dgm:pt modelId="{CCA1E7E8-2309-4340-B6D1-B91289C147B1}" type="pres">
      <dgm:prSet presAssocID="{B627F02D-E4EC-40BA-879F-B4B11A5E50ED}" presName="rootConnector" presStyleLbl="node4" presStyleIdx="0" presStyleCnt="1"/>
      <dgm:spPr/>
    </dgm:pt>
    <dgm:pt modelId="{B86951C8-B6B7-4641-BB9B-65A0926DC970}" type="pres">
      <dgm:prSet presAssocID="{B627F02D-E4EC-40BA-879F-B4B11A5E50ED}" presName="hierChild4" presStyleCnt="0"/>
      <dgm:spPr/>
    </dgm:pt>
    <dgm:pt modelId="{C89A5ECD-C0F4-492F-B906-5DD7337706B9}" type="pres">
      <dgm:prSet presAssocID="{B627F02D-E4EC-40BA-879F-B4B11A5E50ED}" presName="hierChild5" presStyleCnt="0"/>
      <dgm:spPr/>
    </dgm:pt>
    <dgm:pt modelId="{5FFB3A8E-B42A-4DA2-824E-918FC228AD8A}" type="pres">
      <dgm:prSet presAssocID="{EE18A607-5585-4511-B7FC-32B052D1CA6C}" presName="hierChild5" presStyleCnt="0"/>
      <dgm:spPr/>
    </dgm:pt>
    <dgm:pt modelId="{22CC91C8-796F-451C-8777-8EC713522C2E}" type="pres">
      <dgm:prSet presAssocID="{94E2E353-62E2-4218-BFBF-C03F2B070231}" presName="hierChild5" presStyleCnt="0"/>
      <dgm:spPr/>
    </dgm:pt>
    <dgm:pt modelId="{BCBD7774-2F3E-42D3-8D3C-71149891F389}" type="pres">
      <dgm:prSet presAssocID="{B60DB14B-F419-4D9D-B8C3-C2BC27092B14}" presName="Name35" presStyleLbl="parChTrans1D2" presStyleIdx="2" presStyleCnt="4"/>
      <dgm:spPr/>
    </dgm:pt>
    <dgm:pt modelId="{48C40DCF-3A8E-440F-A5FF-9679AE56CDD9}" type="pres">
      <dgm:prSet presAssocID="{41A31E47-D659-45A4-B4C5-16C7F6B9F271}" presName="hierRoot2" presStyleCnt="0">
        <dgm:presLayoutVars>
          <dgm:hierBranch/>
        </dgm:presLayoutVars>
      </dgm:prSet>
      <dgm:spPr/>
    </dgm:pt>
    <dgm:pt modelId="{57C1EB96-E0B6-4B37-A659-95E09F73F0BE}" type="pres">
      <dgm:prSet presAssocID="{41A31E47-D659-45A4-B4C5-16C7F6B9F271}" presName="rootComposite" presStyleCnt="0"/>
      <dgm:spPr/>
    </dgm:pt>
    <dgm:pt modelId="{5D7D71E3-5A74-47E2-B2D8-D62B9CA5C6E9}" type="pres">
      <dgm:prSet presAssocID="{41A31E47-D659-45A4-B4C5-16C7F6B9F271}" presName="rootText" presStyleLbl="node2" presStyleIdx="2" presStyleCnt="4">
        <dgm:presLayoutVars>
          <dgm:chPref val="3"/>
        </dgm:presLayoutVars>
      </dgm:prSet>
      <dgm:spPr/>
    </dgm:pt>
    <dgm:pt modelId="{A0FD34A4-52F2-4116-9AAD-C6B216EA779F}" type="pres">
      <dgm:prSet presAssocID="{41A31E47-D659-45A4-B4C5-16C7F6B9F271}" presName="rootConnector" presStyleLbl="node2" presStyleIdx="2" presStyleCnt="4"/>
      <dgm:spPr/>
    </dgm:pt>
    <dgm:pt modelId="{B171DE49-F90D-4DB1-B46B-41F3174BA697}" type="pres">
      <dgm:prSet presAssocID="{41A31E47-D659-45A4-B4C5-16C7F6B9F271}" presName="hierChild4" presStyleCnt="0"/>
      <dgm:spPr/>
    </dgm:pt>
    <dgm:pt modelId="{7FFB1EC9-C7F4-4101-B78F-498384046B7B}" type="pres">
      <dgm:prSet presAssocID="{41A31E47-D659-45A4-B4C5-16C7F6B9F271}" presName="hierChild5" presStyleCnt="0"/>
      <dgm:spPr/>
    </dgm:pt>
    <dgm:pt modelId="{8EBE0991-F341-47B8-9F87-87F9B45DCBCF}" type="pres">
      <dgm:prSet presAssocID="{13B0A4F8-B14C-4912-8E8D-DB3113385D4B}" presName="Name35" presStyleLbl="parChTrans1D2" presStyleIdx="3" presStyleCnt="4"/>
      <dgm:spPr/>
    </dgm:pt>
    <dgm:pt modelId="{8CBB7C19-9412-4A55-B762-2DBAD3CAD27A}" type="pres">
      <dgm:prSet presAssocID="{9B333C46-BDA1-4CE0-9A14-4B949462FA0F}" presName="hierRoot2" presStyleCnt="0">
        <dgm:presLayoutVars>
          <dgm:hierBranch/>
        </dgm:presLayoutVars>
      </dgm:prSet>
      <dgm:spPr/>
    </dgm:pt>
    <dgm:pt modelId="{97D45B47-241E-4E4A-AA1E-A8D1B83DE1B1}" type="pres">
      <dgm:prSet presAssocID="{9B333C46-BDA1-4CE0-9A14-4B949462FA0F}" presName="rootComposite" presStyleCnt="0"/>
      <dgm:spPr/>
    </dgm:pt>
    <dgm:pt modelId="{3020FF1B-A4AA-4EE7-80D7-57E9CDE81D68}" type="pres">
      <dgm:prSet presAssocID="{9B333C46-BDA1-4CE0-9A14-4B949462FA0F}" presName="rootText" presStyleLbl="node2" presStyleIdx="3" presStyleCnt="4">
        <dgm:presLayoutVars>
          <dgm:chPref val="3"/>
        </dgm:presLayoutVars>
      </dgm:prSet>
      <dgm:spPr/>
    </dgm:pt>
    <dgm:pt modelId="{A59A835F-5AF8-4CF3-AB01-047D0C92111D}" type="pres">
      <dgm:prSet presAssocID="{9B333C46-BDA1-4CE0-9A14-4B949462FA0F}" presName="rootConnector" presStyleLbl="node2" presStyleIdx="3" presStyleCnt="4"/>
      <dgm:spPr/>
    </dgm:pt>
    <dgm:pt modelId="{77906ED4-0FFA-4106-A5E7-2BBC1AA47848}" type="pres">
      <dgm:prSet presAssocID="{9B333C46-BDA1-4CE0-9A14-4B949462FA0F}" presName="hierChild4" presStyleCnt="0"/>
      <dgm:spPr/>
    </dgm:pt>
    <dgm:pt modelId="{3E4E7364-0CF6-4880-B880-00014C0333C0}" type="pres">
      <dgm:prSet presAssocID="{9B333C46-BDA1-4CE0-9A14-4B949462FA0F}" presName="hierChild5" presStyleCnt="0"/>
      <dgm:spPr/>
    </dgm:pt>
    <dgm:pt modelId="{E04007D5-42E4-4147-BC22-466838232437}" type="pres">
      <dgm:prSet presAssocID="{B373045E-D1DD-4606-B10D-55423BA9EAA9}" presName="hierChild3" presStyleCnt="0"/>
      <dgm:spPr/>
    </dgm:pt>
  </dgm:ptLst>
  <dgm:cxnLst>
    <dgm:cxn modelId="{79F19910-BFB8-445B-81EA-9AA87B646561}" type="presOf" srcId="{B627F02D-E4EC-40BA-879F-B4B11A5E50ED}" destId="{CCA1E7E8-2309-4340-B6D1-B91289C147B1}" srcOrd="1" destOrd="0" presId="urn:microsoft.com/office/officeart/2005/8/layout/orgChart1"/>
    <dgm:cxn modelId="{E65A2A1C-8FA4-4860-BD82-9DDAC6FB5B65}" type="presOf" srcId="{9B333C46-BDA1-4CE0-9A14-4B949462FA0F}" destId="{3020FF1B-A4AA-4EE7-80D7-57E9CDE81D68}" srcOrd="0" destOrd="0" presId="urn:microsoft.com/office/officeart/2005/8/layout/orgChart1"/>
    <dgm:cxn modelId="{69C79E24-8F3D-475F-9892-BA42899A4F6C}" type="presOf" srcId="{B627F02D-E4EC-40BA-879F-B4B11A5E50ED}" destId="{8F22D1B3-60E1-4BF7-8F94-AF425CC47B61}" srcOrd="0" destOrd="0" presId="urn:microsoft.com/office/officeart/2005/8/layout/orgChart1"/>
    <dgm:cxn modelId="{DC015A2B-64EB-40DE-B5B7-070E3C6B22BF}" type="presOf" srcId="{4ABCB4A9-A477-458E-80E0-E24022051EE0}" destId="{327C7F54-C95B-48C5-B295-BEAA546371EF}" srcOrd="0" destOrd="0" presId="urn:microsoft.com/office/officeart/2005/8/layout/orgChart1"/>
    <dgm:cxn modelId="{2FAD9C2C-CF4B-4E84-A2F4-B66C0202486F}" type="presOf" srcId="{B373045E-D1DD-4606-B10D-55423BA9EAA9}" destId="{7199509C-36DF-4ED5-8926-0C2B2505BC90}" srcOrd="1" destOrd="0" presId="urn:microsoft.com/office/officeart/2005/8/layout/orgChart1"/>
    <dgm:cxn modelId="{AD252231-66A1-4C71-B43E-7BF7B255D291}" type="presOf" srcId="{94E2E353-62E2-4218-BFBF-C03F2B070231}" destId="{3370BA8B-7FC6-461E-AE72-1E9FDFD7AAB0}" srcOrd="0" destOrd="0" presId="urn:microsoft.com/office/officeart/2005/8/layout/orgChart1"/>
    <dgm:cxn modelId="{F60DCD32-371F-4657-878E-CEBC24AE367A}" type="presOf" srcId="{23142766-D62E-4A07-A5B9-2BB8BF57CA24}" destId="{8BB0CEDB-B393-4782-9D67-A1E37F9C6F60}" srcOrd="0" destOrd="0" presId="urn:microsoft.com/office/officeart/2005/8/layout/orgChart1"/>
    <dgm:cxn modelId="{B6205763-24B5-4595-8CF9-386A6C933C4A}" type="presOf" srcId="{41A31E47-D659-45A4-B4C5-16C7F6B9F271}" destId="{5D7D71E3-5A74-47E2-B2D8-D62B9CA5C6E9}" srcOrd="0" destOrd="0" presId="urn:microsoft.com/office/officeart/2005/8/layout/orgChart1"/>
    <dgm:cxn modelId="{DE0FD668-6626-4628-8FF0-87440C0106E5}" type="presOf" srcId="{BF3B50E4-D294-4CE5-AF27-C22D08210662}" destId="{F535DCDC-A388-487F-ACC8-1CA40C79B9AE}" srcOrd="0" destOrd="0" presId="urn:microsoft.com/office/officeart/2005/8/layout/orgChart1"/>
    <dgm:cxn modelId="{74F7EA4D-57F8-4D4A-A592-4F4C68639CB1}" srcId="{EE18A607-5585-4511-B7FC-32B052D1CA6C}" destId="{B627F02D-E4EC-40BA-879F-B4B11A5E50ED}" srcOrd="0" destOrd="0" parTransId="{96153FDA-2ACB-406D-BA65-E989DC054974}" sibTransId="{BEBFF0FD-1F14-4FA1-A4AF-5BF1D9E2BB09}"/>
    <dgm:cxn modelId="{AE57124F-DEC0-41A2-8D0A-DD6DDBE002A6}" type="presOf" srcId="{96153FDA-2ACB-406D-BA65-E989DC054974}" destId="{94AC3476-AB74-4E2C-AB1E-2082D9BF710C}" srcOrd="0" destOrd="0" presId="urn:microsoft.com/office/officeart/2005/8/layout/orgChart1"/>
    <dgm:cxn modelId="{1A861D70-73AE-4F2F-8F91-D7E41A58A56E}" srcId="{B373045E-D1DD-4606-B10D-55423BA9EAA9}" destId="{94E2E353-62E2-4218-BFBF-C03F2B070231}" srcOrd="1" destOrd="0" parTransId="{4ABCB4A9-A477-458E-80E0-E24022051EE0}" sibTransId="{C6DAA0F1-B06B-4234-9235-3884530A8D7B}"/>
    <dgm:cxn modelId="{CB49F150-E10C-41FF-8BF8-DD7AFDC8F46C}" type="presOf" srcId="{9B333C46-BDA1-4CE0-9A14-4B949462FA0F}" destId="{A59A835F-5AF8-4CF3-AB01-047D0C92111D}" srcOrd="1" destOrd="0" presId="urn:microsoft.com/office/officeart/2005/8/layout/orgChart1"/>
    <dgm:cxn modelId="{F2E1A3A2-D3C9-4C1E-8682-EB68B7B2F27E}" type="presOf" srcId="{13B0A4F8-B14C-4912-8E8D-DB3113385D4B}" destId="{8EBE0991-F341-47B8-9F87-87F9B45DCBCF}" srcOrd="0" destOrd="0" presId="urn:microsoft.com/office/officeart/2005/8/layout/orgChart1"/>
    <dgm:cxn modelId="{77DE11A5-0F3B-439E-9730-4D3C2553E8C1}" type="presOf" srcId="{A56C28C3-D77D-4804-84E4-EBEA4546375C}" destId="{D016E18C-0EFA-4197-9D1C-A962A6FB6E02}" srcOrd="0" destOrd="0" presId="urn:microsoft.com/office/officeart/2005/8/layout/orgChart1"/>
    <dgm:cxn modelId="{E40309A6-D643-4DA2-A1B9-64BD78282538}" type="presOf" srcId="{B373045E-D1DD-4606-B10D-55423BA9EAA9}" destId="{320473D6-BF44-41CC-B546-8CE438CDEDB2}" srcOrd="0" destOrd="0" presId="urn:microsoft.com/office/officeart/2005/8/layout/orgChart1"/>
    <dgm:cxn modelId="{5E7626A6-8F89-48AD-8136-E14F87FBCBB2}" type="presOf" srcId="{94E2E353-62E2-4218-BFBF-C03F2B070231}" destId="{35D33F6A-5326-4DAD-8696-F79EDF32548C}" srcOrd="1" destOrd="0" presId="urn:microsoft.com/office/officeart/2005/8/layout/orgChart1"/>
    <dgm:cxn modelId="{727EE1A7-6A86-45AA-8DD4-57E1EE29291F}" type="presOf" srcId="{A56C28C3-D77D-4804-84E4-EBEA4546375C}" destId="{BCFDFC24-081F-4312-B77E-A359892F16CF}" srcOrd="1" destOrd="0" presId="urn:microsoft.com/office/officeart/2005/8/layout/orgChart1"/>
    <dgm:cxn modelId="{23CD65C2-634F-4AE2-B147-07BE70DCB429}" type="presOf" srcId="{EE18A607-5585-4511-B7FC-32B052D1CA6C}" destId="{E80218A6-574C-4898-A0CA-56319FDEF6C5}" srcOrd="1" destOrd="0" presId="urn:microsoft.com/office/officeart/2005/8/layout/orgChart1"/>
    <dgm:cxn modelId="{9CE677C4-DA35-4CDC-87D3-94754B8703AD}" type="presOf" srcId="{41A31E47-D659-45A4-B4C5-16C7F6B9F271}" destId="{A0FD34A4-52F2-4116-9AAD-C6B216EA779F}" srcOrd="1" destOrd="0" presId="urn:microsoft.com/office/officeart/2005/8/layout/orgChart1"/>
    <dgm:cxn modelId="{58BF99D0-D240-4857-A219-E503A945CF30}" type="presOf" srcId="{516C5814-66BF-4399-8E6B-89E804F8E505}" destId="{D3B81FD6-26AC-49BC-9011-D3E5D6987D44}" srcOrd="0" destOrd="0" presId="urn:microsoft.com/office/officeart/2005/8/layout/orgChart1"/>
    <dgm:cxn modelId="{96A6C7D3-E698-4326-B4FA-BD83534E2A51}" srcId="{B373045E-D1DD-4606-B10D-55423BA9EAA9}" destId="{41A31E47-D659-45A4-B4C5-16C7F6B9F271}" srcOrd="2" destOrd="0" parTransId="{B60DB14B-F419-4D9D-B8C3-C2BC27092B14}" sibTransId="{14852E23-A952-4561-8E6C-DBEFB3F240E2}"/>
    <dgm:cxn modelId="{44E8E1D5-0276-4356-A94D-CF429AB4498B}" srcId="{94E2E353-62E2-4218-BFBF-C03F2B070231}" destId="{EE18A607-5585-4511-B7FC-32B052D1CA6C}" srcOrd="0" destOrd="0" parTransId="{516C5814-66BF-4399-8E6B-89E804F8E505}" sibTransId="{F44C9018-0772-4A9C-9FBF-17C03A90E6FA}"/>
    <dgm:cxn modelId="{42CB80DB-6D50-4DB6-A430-FC795CDC19AD}" srcId="{23142766-D62E-4A07-A5B9-2BB8BF57CA24}" destId="{B373045E-D1DD-4606-B10D-55423BA9EAA9}" srcOrd="0" destOrd="0" parTransId="{A6B9D84D-E1B0-4428-8D7C-D002F54E20EF}" sibTransId="{6408105C-84D0-4B67-9D89-23B03FD5C567}"/>
    <dgm:cxn modelId="{594463DF-D267-4A53-B59F-ACF148C931E9}" srcId="{B373045E-D1DD-4606-B10D-55423BA9EAA9}" destId="{9B333C46-BDA1-4CE0-9A14-4B949462FA0F}" srcOrd="3" destOrd="0" parTransId="{13B0A4F8-B14C-4912-8E8D-DB3113385D4B}" sibTransId="{FC76D93D-7520-4E95-AE94-3CB86094E9A3}"/>
    <dgm:cxn modelId="{D8898DEC-334D-4CB5-8BBE-6D4FF6A3CF7C}" srcId="{B373045E-D1DD-4606-B10D-55423BA9EAA9}" destId="{A56C28C3-D77D-4804-84E4-EBEA4546375C}" srcOrd="0" destOrd="0" parTransId="{BF3B50E4-D294-4CE5-AF27-C22D08210662}" sibTransId="{67953AAE-A290-477E-B290-D2ACDE7A6FDD}"/>
    <dgm:cxn modelId="{4BDCBEFA-2DD2-402D-8479-B3D6559F5BD7}" type="presOf" srcId="{B60DB14B-F419-4D9D-B8C3-C2BC27092B14}" destId="{BCBD7774-2F3E-42D3-8D3C-71149891F389}" srcOrd="0" destOrd="0" presId="urn:microsoft.com/office/officeart/2005/8/layout/orgChart1"/>
    <dgm:cxn modelId="{D3B563FC-7F9A-4201-8A2F-2AA5A24C4197}" type="presOf" srcId="{EE18A607-5585-4511-B7FC-32B052D1CA6C}" destId="{66E4BBD9-133F-4022-B4F3-53894CC3BD17}" srcOrd="0" destOrd="0" presId="urn:microsoft.com/office/officeart/2005/8/layout/orgChart1"/>
    <dgm:cxn modelId="{650CBC99-8013-4E42-8BD0-E35FB3D13389}" type="presParOf" srcId="{8BB0CEDB-B393-4782-9D67-A1E37F9C6F60}" destId="{5DA8EE47-5914-4A81-85C9-28B6F9A17583}" srcOrd="0" destOrd="0" presId="urn:microsoft.com/office/officeart/2005/8/layout/orgChart1"/>
    <dgm:cxn modelId="{256C2AC6-4E10-4967-8543-ADA084FD6861}" type="presParOf" srcId="{5DA8EE47-5914-4A81-85C9-28B6F9A17583}" destId="{5A4E911C-1132-413A-8948-2BEF63C4D231}" srcOrd="0" destOrd="0" presId="urn:microsoft.com/office/officeart/2005/8/layout/orgChart1"/>
    <dgm:cxn modelId="{19EACB61-CA32-4486-94EC-3FFFAD6C609B}" type="presParOf" srcId="{5A4E911C-1132-413A-8948-2BEF63C4D231}" destId="{320473D6-BF44-41CC-B546-8CE438CDEDB2}" srcOrd="0" destOrd="0" presId="urn:microsoft.com/office/officeart/2005/8/layout/orgChart1"/>
    <dgm:cxn modelId="{0921CE3B-4DA9-4190-A46F-09B4F96C2E39}" type="presParOf" srcId="{5A4E911C-1132-413A-8948-2BEF63C4D231}" destId="{7199509C-36DF-4ED5-8926-0C2B2505BC90}" srcOrd="1" destOrd="0" presId="urn:microsoft.com/office/officeart/2005/8/layout/orgChart1"/>
    <dgm:cxn modelId="{F1C66CED-E033-4089-808B-4CE2776A77EF}" type="presParOf" srcId="{5DA8EE47-5914-4A81-85C9-28B6F9A17583}" destId="{1DFF4FFD-E380-41B6-AD31-85E32752C42E}" srcOrd="1" destOrd="0" presId="urn:microsoft.com/office/officeart/2005/8/layout/orgChart1"/>
    <dgm:cxn modelId="{A85F9AB9-2296-48C4-A862-31A74F8216C1}" type="presParOf" srcId="{1DFF4FFD-E380-41B6-AD31-85E32752C42E}" destId="{F535DCDC-A388-487F-ACC8-1CA40C79B9AE}" srcOrd="0" destOrd="0" presId="urn:microsoft.com/office/officeart/2005/8/layout/orgChart1"/>
    <dgm:cxn modelId="{FC165430-17E5-4F9A-A62E-E3675A80F37E}" type="presParOf" srcId="{1DFF4FFD-E380-41B6-AD31-85E32752C42E}" destId="{0144EA0D-DF1F-4649-920E-8FD82F2D669E}" srcOrd="1" destOrd="0" presId="urn:microsoft.com/office/officeart/2005/8/layout/orgChart1"/>
    <dgm:cxn modelId="{85C0FB5F-2C50-4B4A-8A06-9309AAAA7A90}" type="presParOf" srcId="{0144EA0D-DF1F-4649-920E-8FD82F2D669E}" destId="{F5479AE9-8A70-477E-92B0-70FA53F07D96}" srcOrd="0" destOrd="0" presId="urn:microsoft.com/office/officeart/2005/8/layout/orgChart1"/>
    <dgm:cxn modelId="{F7AB894D-6B1D-40B1-A330-F506C0B02B77}" type="presParOf" srcId="{F5479AE9-8A70-477E-92B0-70FA53F07D96}" destId="{D016E18C-0EFA-4197-9D1C-A962A6FB6E02}" srcOrd="0" destOrd="0" presId="urn:microsoft.com/office/officeart/2005/8/layout/orgChart1"/>
    <dgm:cxn modelId="{FF453FBE-DCEA-4910-9955-C083C5B2AE6C}" type="presParOf" srcId="{F5479AE9-8A70-477E-92B0-70FA53F07D96}" destId="{BCFDFC24-081F-4312-B77E-A359892F16CF}" srcOrd="1" destOrd="0" presId="urn:microsoft.com/office/officeart/2005/8/layout/orgChart1"/>
    <dgm:cxn modelId="{8ACD8F6D-207E-4CEA-9CDB-D9748305C37F}" type="presParOf" srcId="{0144EA0D-DF1F-4649-920E-8FD82F2D669E}" destId="{7A77F4BA-43D8-4D88-B38B-0C2179591088}" srcOrd="1" destOrd="0" presId="urn:microsoft.com/office/officeart/2005/8/layout/orgChart1"/>
    <dgm:cxn modelId="{EFFB7C7E-8202-4B5B-8D33-71B5EDBAA32E}" type="presParOf" srcId="{0144EA0D-DF1F-4649-920E-8FD82F2D669E}" destId="{75A2CFA5-AEA4-4658-A0C1-65E1E847AF14}" srcOrd="2" destOrd="0" presId="urn:microsoft.com/office/officeart/2005/8/layout/orgChart1"/>
    <dgm:cxn modelId="{BFD96C60-648B-442B-BE47-26F28CE59A5D}" type="presParOf" srcId="{1DFF4FFD-E380-41B6-AD31-85E32752C42E}" destId="{327C7F54-C95B-48C5-B295-BEAA546371EF}" srcOrd="2" destOrd="0" presId="urn:microsoft.com/office/officeart/2005/8/layout/orgChart1"/>
    <dgm:cxn modelId="{1D370800-F571-4BB0-9907-9D4BCCD6B417}" type="presParOf" srcId="{1DFF4FFD-E380-41B6-AD31-85E32752C42E}" destId="{2237ABAF-E152-470A-9282-843CFD1D05EE}" srcOrd="3" destOrd="0" presId="urn:microsoft.com/office/officeart/2005/8/layout/orgChart1"/>
    <dgm:cxn modelId="{CE096B0D-B58C-438D-BAAB-E4ED00082B25}" type="presParOf" srcId="{2237ABAF-E152-470A-9282-843CFD1D05EE}" destId="{F008818B-99CC-48D4-A92D-FB5114BB0E40}" srcOrd="0" destOrd="0" presId="urn:microsoft.com/office/officeart/2005/8/layout/orgChart1"/>
    <dgm:cxn modelId="{21E8B602-D8EB-498E-919C-CD7C025C1970}" type="presParOf" srcId="{F008818B-99CC-48D4-A92D-FB5114BB0E40}" destId="{3370BA8B-7FC6-461E-AE72-1E9FDFD7AAB0}" srcOrd="0" destOrd="0" presId="urn:microsoft.com/office/officeart/2005/8/layout/orgChart1"/>
    <dgm:cxn modelId="{8DAF44A5-92E6-43A1-AE92-DC468BA6C906}" type="presParOf" srcId="{F008818B-99CC-48D4-A92D-FB5114BB0E40}" destId="{35D33F6A-5326-4DAD-8696-F79EDF32548C}" srcOrd="1" destOrd="0" presId="urn:microsoft.com/office/officeart/2005/8/layout/orgChart1"/>
    <dgm:cxn modelId="{7BF9C345-0ADD-4EC0-8640-D42E32B9DC03}" type="presParOf" srcId="{2237ABAF-E152-470A-9282-843CFD1D05EE}" destId="{86322039-730A-45B5-A700-D419515C3F66}" srcOrd="1" destOrd="0" presId="urn:microsoft.com/office/officeart/2005/8/layout/orgChart1"/>
    <dgm:cxn modelId="{0A0C1F01-A3E1-44B5-8246-55E254BDAA4A}" type="presParOf" srcId="{86322039-730A-45B5-A700-D419515C3F66}" destId="{D3B81FD6-26AC-49BC-9011-D3E5D6987D44}" srcOrd="0" destOrd="0" presId="urn:microsoft.com/office/officeart/2005/8/layout/orgChart1"/>
    <dgm:cxn modelId="{5A28B895-EF10-4501-AD59-700A0522B5FE}" type="presParOf" srcId="{86322039-730A-45B5-A700-D419515C3F66}" destId="{D36B53E4-761D-4E8B-BFD0-CB407B139DB3}" srcOrd="1" destOrd="0" presId="urn:microsoft.com/office/officeart/2005/8/layout/orgChart1"/>
    <dgm:cxn modelId="{3BD70A1B-BEC0-41AD-8E65-319E42AF5B7C}" type="presParOf" srcId="{D36B53E4-761D-4E8B-BFD0-CB407B139DB3}" destId="{654CB3AF-0BED-444A-A9A1-08D0A97CA1CD}" srcOrd="0" destOrd="0" presId="urn:microsoft.com/office/officeart/2005/8/layout/orgChart1"/>
    <dgm:cxn modelId="{C244C401-57BD-4053-9316-D73BE2D874C7}" type="presParOf" srcId="{654CB3AF-0BED-444A-A9A1-08D0A97CA1CD}" destId="{66E4BBD9-133F-4022-B4F3-53894CC3BD17}" srcOrd="0" destOrd="0" presId="urn:microsoft.com/office/officeart/2005/8/layout/orgChart1"/>
    <dgm:cxn modelId="{04F3B9C6-90B1-4E54-8700-3D424E3CF91F}" type="presParOf" srcId="{654CB3AF-0BED-444A-A9A1-08D0A97CA1CD}" destId="{E80218A6-574C-4898-A0CA-56319FDEF6C5}" srcOrd="1" destOrd="0" presId="urn:microsoft.com/office/officeart/2005/8/layout/orgChart1"/>
    <dgm:cxn modelId="{E2C18B7D-FBD0-4ACA-9514-EA3B04C3B8D4}" type="presParOf" srcId="{D36B53E4-761D-4E8B-BFD0-CB407B139DB3}" destId="{7C9C93FD-132F-4659-9225-261CA9776706}" srcOrd="1" destOrd="0" presId="urn:microsoft.com/office/officeart/2005/8/layout/orgChart1"/>
    <dgm:cxn modelId="{2176C75F-CFFC-4266-8566-7A99897D240C}" type="presParOf" srcId="{7C9C93FD-132F-4659-9225-261CA9776706}" destId="{94AC3476-AB74-4E2C-AB1E-2082D9BF710C}" srcOrd="0" destOrd="0" presId="urn:microsoft.com/office/officeart/2005/8/layout/orgChart1"/>
    <dgm:cxn modelId="{AAEFA305-9A90-40E3-AEA5-727AD4CF2D09}" type="presParOf" srcId="{7C9C93FD-132F-4659-9225-261CA9776706}" destId="{4D5C04DF-C1FD-4C7A-A8E9-CB8F2A31291D}" srcOrd="1" destOrd="0" presId="urn:microsoft.com/office/officeart/2005/8/layout/orgChart1"/>
    <dgm:cxn modelId="{33E03995-14FE-4342-A656-1A80FFD79CB6}" type="presParOf" srcId="{4D5C04DF-C1FD-4C7A-A8E9-CB8F2A31291D}" destId="{1A5C7A14-C7D9-4599-B2DD-351A15335BD4}" srcOrd="0" destOrd="0" presId="urn:microsoft.com/office/officeart/2005/8/layout/orgChart1"/>
    <dgm:cxn modelId="{737E5E1F-AA8A-475F-A4D4-0ABAB79488E9}" type="presParOf" srcId="{1A5C7A14-C7D9-4599-B2DD-351A15335BD4}" destId="{8F22D1B3-60E1-4BF7-8F94-AF425CC47B61}" srcOrd="0" destOrd="0" presId="urn:microsoft.com/office/officeart/2005/8/layout/orgChart1"/>
    <dgm:cxn modelId="{EAD03D10-046E-4267-A910-9C9F6FF933C3}" type="presParOf" srcId="{1A5C7A14-C7D9-4599-B2DD-351A15335BD4}" destId="{CCA1E7E8-2309-4340-B6D1-B91289C147B1}" srcOrd="1" destOrd="0" presId="urn:microsoft.com/office/officeart/2005/8/layout/orgChart1"/>
    <dgm:cxn modelId="{AA21E932-AF2C-4AE2-BA94-09993E411415}" type="presParOf" srcId="{4D5C04DF-C1FD-4C7A-A8E9-CB8F2A31291D}" destId="{B86951C8-B6B7-4641-BB9B-65A0926DC970}" srcOrd="1" destOrd="0" presId="urn:microsoft.com/office/officeart/2005/8/layout/orgChart1"/>
    <dgm:cxn modelId="{6BE22ADF-5B50-4090-9802-00E9E5BB4384}" type="presParOf" srcId="{4D5C04DF-C1FD-4C7A-A8E9-CB8F2A31291D}" destId="{C89A5ECD-C0F4-492F-B906-5DD7337706B9}" srcOrd="2" destOrd="0" presId="urn:microsoft.com/office/officeart/2005/8/layout/orgChart1"/>
    <dgm:cxn modelId="{B44EBECD-C62E-46A9-A9DD-2B06631C6564}" type="presParOf" srcId="{D36B53E4-761D-4E8B-BFD0-CB407B139DB3}" destId="{5FFB3A8E-B42A-4DA2-824E-918FC228AD8A}" srcOrd="2" destOrd="0" presId="urn:microsoft.com/office/officeart/2005/8/layout/orgChart1"/>
    <dgm:cxn modelId="{3DC17E4A-F86F-4E00-BE77-89ED99C997AD}" type="presParOf" srcId="{2237ABAF-E152-470A-9282-843CFD1D05EE}" destId="{22CC91C8-796F-451C-8777-8EC713522C2E}" srcOrd="2" destOrd="0" presId="urn:microsoft.com/office/officeart/2005/8/layout/orgChart1"/>
    <dgm:cxn modelId="{DEDAC727-8535-436F-8616-52F1EC173C09}" type="presParOf" srcId="{1DFF4FFD-E380-41B6-AD31-85E32752C42E}" destId="{BCBD7774-2F3E-42D3-8D3C-71149891F389}" srcOrd="4" destOrd="0" presId="urn:microsoft.com/office/officeart/2005/8/layout/orgChart1"/>
    <dgm:cxn modelId="{192F2087-8B75-41A2-84DF-6A6446869013}" type="presParOf" srcId="{1DFF4FFD-E380-41B6-AD31-85E32752C42E}" destId="{48C40DCF-3A8E-440F-A5FF-9679AE56CDD9}" srcOrd="5" destOrd="0" presId="urn:microsoft.com/office/officeart/2005/8/layout/orgChart1"/>
    <dgm:cxn modelId="{370A2AC8-6B63-4FA8-A24A-BB6BFEF5A926}" type="presParOf" srcId="{48C40DCF-3A8E-440F-A5FF-9679AE56CDD9}" destId="{57C1EB96-E0B6-4B37-A659-95E09F73F0BE}" srcOrd="0" destOrd="0" presId="urn:microsoft.com/office/officeart/2005/8/layout/orgChart1"/>
    <dgm:cxn modelId="{ECFE3980-E0D4-4BF4-8394-5194137B2A17}" type="presParOf" srcId="{57C1EB96-E0B6-4B37-A659-95E09F73F0BE}" destId="{5D7D71E3-5A74-47E2-B2D8-D62B9CA5C6E9}" srcOrd="0" destOrd="0" presId="urn:microsoft.com/office/officeart/2005/8/layout/orgChart1"/>
    <dgm:cxn modelId="{105A6316-EC36-424E-8667-E3424628965B}" type="presParOf" srcId="{57C1EB96-E0B6-4B37-A659-95E09F73F0BE}" destId="{A0FD34A4-52F2-4116-9AAD-C6B216EA779F}" srcOrd="1" destOrd="0" presId="urn:microsoft.com/office/officeart/2005/8/layout/orgChart1"/>
    <dgm:cxn modelId="{1741414B-1833-466B-9838-6542E10CCBB0}" type="presParOf" srcId="{48C40DCF-3A8E-440F-A5FF-9679AE56CDD9}" destId="{B171DE49-F90D-4DB1-B46B-41F3174BA697}" srcOrd="1" destOrd="0" presId="urn:microsoft.com/office/officeart/2005/8/layout/orgChart1"/>
    <dgm:cxn modelId="{B28223B1-8234-4F19-BA57-F39268B53869}" type="presParOf" srcId="{48C40DCF-3A8E-440F-A5FF-9679AE56CDD9}" destId="{7FFB1EC9-C7F4-4101-B78F-498384046B7B}" srcOrd="2" destOrd="0" presId="urn:microsoft.com/office/officeart/2005/8/layout/orgChart1"/>
    <dgm:cxn modelId="{114B6C63-EBFA-4464-A826-0322D743AC39}" type="presParOf" srcId="{1DFF4FFD-E380-41B6-AD31-85E32752C42E}" destId="{8EBE0991-F341-47B8-9F87-87F9B45DCBCF}" srcOrd="6" destOrd="0" presId="urn:microsoft.com/office/officeart/2005/8/layout/orgChart1"/>
    <dgm:cxn modelId="{11CE3A3D-3050-48FC-BDAC-24084CB44C3F}" type="presParOf" srcId="{1DFF4FFD-E380-41B6-AD31-85E32752C42E}" destId="{8CBB7C19-9412-4A55-B762-2DBAD3CAD27A}" srcOrd="7" destOrd="0" presId="urn:microsoft.com/office/officeart/2005/8/layout/orgChart1"/>
    <dgm:cxn modelId="{A1244A69-0B81-4484-9CBF-30B99725F973}" type="presParOf" srcId="{8CBB7C19-9412-4A55-B762-2DBAD3CAD27A}" destId="{97D45B47-241E-4E4A-AA1E-A8D1B83DE1B1}" srcOrd="0" destOrd="0" presId="urn:microsoft.com/office/officeart/2005/8/layout/orgChart1"/>
    <dgm:cxn modelId="{D6A13308-52A8-4D31-A567-B30C17812449}" type="presParOf" srcId="{97D45B47-241E-4E4A-AA1E-A8D1B83DE1B1}" destId="{3020FF1B-A4AA-4EE7-80D7-57E9CDE81D68}" srcOrd="0" destOrd="0" presId="urn:microsoft.com/office/officeart/2005/8/layout/orgChart1"/>
    <dgm:cxn modelId="{921EA7F8-9088-4B10-B726-A787CDB90460}" type="presParOf" srcId="{97D45B47-241E-4E4A-AA1E-A8D1B83DE1B1}" destId="{A59A835F-5AF8-4CF3-AB01-047D0C92111D}" srcOrd="1" destOrd="0" presId="urn:microsoft.com/office/officeart/2005/8/layout/orgChart1"/>
    <dgm:cxn modelId="{DB72BB5F-0994-4F2E-B9E2-935A9CDCCE90}" type="presParOf" srcId="{8CBB7C19-9412-4A55-B762-2DBAD3CAD27A}" destId="{77906ED4-0FFA-4106-A5E7-2BBC1AA47848}" srcOrd="1" destOrd="0" presId="urn:microsoft.com/office/officeart/2005/8/layout/orgChart1"/>
    <dgm:cxn modelId="{0765DD41-A46D-4E69-B16E-B4DBC275DE2B}" type="presParOf" srcId="{8CBB7C19-9412-4A55-B762-2DBAD3CAD27A}" destId="{3E4E7364-0CF6-4880-B880-00014C0333C0}" srcOrd="2" destOrd="0" presId="urn:microsoft.com/office/officeart/2005/8/layout/orgChart1"/>
    <dgm:cxn modelId="{D09A99ED-A15B-4427-8052-A339398F74BB}" type="presParOf" srcId="{5DA8EE47-5914-4A81-85C9-28B6F9A17583}" destId="{E04007D5-42E4-4147-BC22-4668382324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D0F6141-6BBB-4E37-ABC1-FBA76DC9E144}" type="doc">
      <dgm:prSet loTypeId="urn:microsoft.com/office/officeart/2005/8/layout/vList2" loCatId="list" qsTypeId="urn:microsoft.com/office/officeart/2005/8/quickstyle/simple4" qsCatId="simple" csTypeId="urn:microsoft.com/office/officeart/2005/8/colors/accent3_2" csCatId="accent3"/>
      <dgm:spPr/>
      <dgm:t>
        <a:bodyPr/>
        <a:lstStyle/>
        <a:p>
          <a:endParaRPr lang="en-US"/>
        </a:p>
      </dgm:t>
    </dgm:pt>
    <dgm:pt modelId="{C25BE8FD-9A0C-4804-B69A-06F034FB703A}">
      <dgm:prSet/>
      <dgm:spPr/>
      <dgm:t>
        <a:bodyPr/>
        <a:lstStyle/>
        <a:p>
          <a:r>
            <a:rPr lang="tr-TR"/>
            <a:t>Küçük geziler</a:t>
          </a:r>
          <a:endParaRPr lang="en-US"/>
        </a:p>
      </dgm:t>
    </dgm:pt>
    <dgm:pt modelId="{362F2640-EBF6-4475-9631-DF61B8035E7E}" type="parTrans" cxnId="{9439D9F9-A776-4933-89D4-C3CF7E9204BB}">
      <dgm:prSet/>
      <dgm:spPr/>
      <dgm:t>
        <a:bodyPr/>
        <a:lstStyle/>
        <a:p>
          <a:endParaRPr lang="en-US"/>
        </a:p>
      </dgm:t>
    </dgm:pt>
    <dgm:pt modelId="{448881EC-71C5-496B-82BD-D385E428F0E0}" type="sibTrans" cxnId="{9439D9F9-A776-4933-89D4-C3CF7E9204BB}">
      <dgm:prSet/>
      <dgm:spPr/>
      <dgm:t>
        <a:bodyPr/>
        <a:lstStyle/>
        <a:p>
          <a:endParaRPr lang="en-US"/>
        </a:p>
      </dgm:t>
    </dgm:pt>
    <dgm:pt modelId="{0DA53723-0C79-4FD3-960D-ABD2460A0200}">
      <dgm:prSet/>
      <dgm:spPr/>
      <dgm:t>
        <a:bodyPr/>
        <a:lstStyle/>
        <a:p>
          <a:r>
            <a:rPr lang="tr-TR"/>
            <a:t>Oyun geceleri</a:t>
          </a:r>
          <a:endParaRPr lang="en-US"/>
        </a:p>
      </dgm:t>
    </dgm:pt>
    <dgm:pt modelId="{E20AF6D0-8344-4963-AA54-68C8B5FD4C77}" type="parTrans" cxnId="{27482AB5-A5F3-4204-B961-9418424F4E0B}">
      <dgm:prSet/>
      <dgm:spPr/>
      <dgm:t>
        <a:bodyPr/>
        <a:lstStyle/>
        <a:p>
          <a:endParaRPr lang="en-US"/>
        </a:p>
      </dgm:t>
    </dgm:pt>
    <dgm:pt modelId="{C315BA66-F6E2-495E-A52A-16B3438242DE}" type="sibTrans" cxnId="{27482AB5-A5F3-4204-B961-9418424F4E0B}">
      <dgm:prSet/>
      <dgm:spPr/>
      <dgm:t>
        <a:bodyPr/>
        <a:lstStyle/>
        <a:p>
          <a:endParaRPr lang="en-US"/>
        </a:p>
      </dgm:t>
    </dgm:pt>
    <dgm:pt modelId="{D0F052F8-B9AD-4910-A311-70ED6DE239D4}">
      <dgm:prSet/>
      <dgm:spPr/>
      <dgm:t>
        <a:bodyPr/>
        <a:lstStyle/>
        <a:p>
          <a:r>
            <a:rPr lang="tr-TR"/>
            <a:t>Halloween partisi</a:t>
          </a:r>
          <a:endParaRPr lang="en-US"/>
        </a:p>
      </dgm:t>
    </dgm:pt>
    <dgm:pt modelId="{A81135D5-D7BB-4FAF-B52E-26D761EA6A26}" type="parTrans" cxnId="{8D4468E6-7658-4375-B15D-4F23637259EA}">
      <dgm:prSet/>
      <dgm:spPr/>
      <dgm:t>
        <a:bodyPr/>
        <a:lstStyle/>
        <a:p>
          <a:endParaRPr lang="en-US"/>
        </a:p>
      </dgm:t>
    </dgm:pt>
    <dgm:pt modelId="{2D434EF5-FF43-4BE0-A222-8019950E0769}" type="sibTrans" cxnId="{8D4468E6-7658-4375-B15D-4F23637259EA}">
      <dgm:prSet/>
      <dgm:spPr/>
      <dgm:t>
        <a:bodyPr/>
        <a:lstStyle/>
        <a:p>
          <a:endParaRPr lang="en-US"/>
        </a:p>
      </dgm:t>
    </dgm:pt>
    <dgm:pt modelId="{1001DDAF-B365-4BF5-8D71-E048E0D620A1}">
      <dgm:prSet/>
      <dgm:spPr/>
      <dgm:t>
        <a:bodyPr/>
        <a:lstStyle/>
        <a:p>
          <a:r>
            <a:rPr lang="tr-TR"/>
            <a:t>Film geceleri</a:t>
          </a:r>
          <a:endParaRPr lang="en-US"/>
        </a:p>
      </dgm:t>
    </dgm:pt>
    <dgm:pt modelId="{381CFF9C-5B00-4486-A068-DD9FB4565FDB}" type="parTrans" cxnId="{08C8EC7D-C565-4CC9-ABBE-68DC8EAC253E}">
      <dgm:prSet/>
      <dgm:spPr/>
      <dgm:t>
        <a:bodyPr/>
        <a:lstStyle/>
        <a:p>
          <a:endParaRPr lang="en-US"/>
        </a:p>
      </dgm:t>
    </dgm:pt>
    <dgm:pt modelId="{4000D7FA-5A28-433A-8CB4-5BF7B9757634}" type="sibTrans" cxnId="{08C8EC7D-C565-4CC9-ABBE-68DC8EAC253E}">
      <dgm:prSet/>
      <dgm:spPr/>
      <dgm:t>
        <a:bodyPr/>
        <a:lstStyle/>
        <a:p>
          <a:endParaRPr lang="en-US"/>
        </a:p>
      </dgm:t>
    </dgm:pt>
    <dgm:pt modelId="{0629D3AD-1DE7-453A-B4F1-E5B8C595C610}">
      <dgm:prSet/>
      <dgm:spPr/>
      <dgm:t>
        <a:bodyPr/>
        <a:lstStyle/>
        <a:p>
          <a:r>
            <a:rPr lang="tr-TR"/>
            <a:t>Söyleşiler</a:t>
          </a:r>
          <a:endParaRPr lang="en-US"/>
        </a:p>
      </dgm:t>
    </dgm:pt>
    <dgm:pt modelId="{D7F0A5B6-EFB9-4431-99D8-BC717BB8BB5E}" type="parTrans" cxnId="{C1849F9A-5592-4C6C-A40B-FF6AB0B789AD}">
      <dgm:prSet/>
      <dgm:spPr/>
      <dgm:t>
        <a:bodyPr/>
        <a:lstStyle/>
        <a:p>
          <a:endParaRPr lang="en-US"/>
        </a:p>
      </dgm:t>
    </dgm:pt>
    <dgm:pt modelId="{B038ED2E-EDEC-45AD-A268-E05F8D1DCE3E}" type="sibTrans" cxnId="{C1849F9A-5592-4C6C-A40B-FF6AB0B789AD}">
      <dgm:prSet/>
      <dgm:spPr/>
      <dgm:t>
        <a:bodyPr/>
        <a:lstStyle/>
        <a:p>
          <a:endParaRPr lang="en-US"/>
        </a:p>
      </dgm:t>
    </dgm:pt>
    <dgm:pt modelId="{B52567F7-1508-4876-8AE0-43848F555DF6}">
      <dgm:prSet/>
      <dgm:spPr/>
      <dgm:t>
        <a:bodyPr/>
        <a:lstStyle/>
        <a:p>
          <a:r>
            <a:rPr lang="tr-TR"/>
            <a:t>Sportif aktiviteler ( voleybol, futbol)</a:t>
          </a:r>
          <a:endParaRPr lang="en-US"/>
        </a:p>
      </dgm:t>
    </dgm:pt>
    <dgm:pt modelId="{4016552F-E2B1-4E1A-B318-308FCE2165C4}" type="parTrans" cxnId="{11133196-D12C-4171-B206-CCF57B9CF78A}">
      <dgm:prSet/>
      <dgm:spPr/>
      <dgm:t>
        <a:bodyPr/>
        <a:lstStyle/>
        <a:p>
          <a:endParaRPr lang="en-US"/>
        </a:p>
      </dgm:t>
    </dgm:pt>
    <dgm:pt modelId="{66BBF93F-85FE-48D1-9D6B-AB629358BACA}" type="sibTrans" cxnId="{11133196-D12C-4171-B206-CCF57B9CF78A}">
      <dgm:prSet/>
      <dgm:spPr/>
      <dgm:t>
        <a:bodyPr/>
        <a:lstStyle/>
        <a:p>
          <a:endParaRPr lang="en-US"/>
        </a:p>
      </dgm:t>
    </dgm:pt>
    <dgm:pt modelId="{BD574B62-93BF-4847-9338-A85C52EBFFE3}">
      <dgm:prSet/>
      <dgm:spPr/>
      <dgm:t>
        <a:bodyPr/>
        <a:lstStyle/>
        <a:p>
          <a:r>
            <a:rPr lang="tr-TR"/>
            <a:t>ve daha fazlası</a:t>
          </a:r>
          <a:endParaRPr lang="en-US"/>
        </a:p>
      </dgm:t>
    </dgm:pt>
    <dgm:pt modelId="{0E1EB79A-09ED-4C60-8E6E-4548565F4B32}" type="parTrans" cxnId="{BA9C27F4-3AF5-4D40-88B9-8F429D6E82DF}">
      <dgm:prSet/>
      <dgm:spPr/>
      <dgm:t>
        <a:bodyPr/>
        <a:lstStyle/>
        <a:p>
          <a:endParaRPr lang="en-US"/>
        </a:p>
      </dgm:t>
    </dgm:pt>
    <dgm:pt modelId="{C6EC3A0F-34B4-4242-9DA2-F036AE111081}" type="sibTrans" cxnId="{BA9C27F4-3AF5-4D40-88B9-8F429D6E82DF}">
      <dgm:prSet/>
      <dgm:spPr/>
      <dgm:t>
        <a:bodyPr/>
        <a:lstStyle/>
        <a:p>
          <a:endParaRPr lang="en-US"/>
        </a:p>
      </dgm:t>
    </dgm:pt>
    <dgm:pt modelId="{FFE5ECD1-A578-408B-A034-22D1EC8064FF}" type="pres">
      <dgm:prSet presAssocID="{CD0F6141-6BBB-4E37-ABC1-FBA76DC9E144}" presName="linear" presStyleCnt="0">
        <dgm:presLayoutVars>
          <dgm:animLvl val="lvl"/>
          <dgm:resizeHandles val="exact"/>
        </dgm:presLayoutVars>
      </dgm:prSet>
      <dgm:spPr/>
    </dgm:pt>
    <dgm:pt modelId="{5880BC28-A0A5-4C84-ABBA-11CA26E5620D}" type="pres">
      <dgm:prSet presAssocID="{C25BE8FD-9A0C-4804-B69A-06F034FB703A}" presName="parentText" presStyleLbl="node1" presStyleIdx="0" presStyleCnt="7">
        <dgm:presLayoutVars>
          <dgm:chMax val="0"/>
          <dgm:bulletEnabled val="1"/>
        </dgm:presLayoutVars>
      </dgm:prSet>
      <dgm:spPr/>
    </dgm:pt>
    <dgm:pt modelId="{C529BB28-8F0E-4260-BF3C-4157EF15ED95}" type="pres">
      <dgm:prSet presAssocID="{448881EC-71C5-496B-82BD-D385E428F0E0}" presName="spacer" presStyleCnt="0"/>
      <dgm:spPr/>
    </dgm:pt>
    <dgm:pt modelId="{B3DDA98A-CCC7-463A-8ADA-9BFB9AA21383}" type="pres">
      <dgm:prSet presAssocID="{0DA53723-0C79-4FD3-960D-ABD2460A0200}" presName="parentText" presStyleLbl="node1" presStyleIdx="1" presStyleCnt="7">
        <dgm:presLayoutVars>
          <dgm:chMax val="0"/>
          <dgm:bulletEnabled val="1"/>
        </dgm:presLayoutVars>
      </dgm:prSet>
      <dgm:spPr/>
    </dgm:pt>
    <dgm:pt modelId="{0C962BEF-25B2-40F5-BDEA-DBEE6A8A8C39}" type="pres">
      <dgm:prSet presAssocID="{C315BA66-F6E2-495E-A52A-16B3438242DE}" presName="spacer" presStyleCnt="0"/>
      <dgm:spPr/>
    </dgm:pt>
    <dgm:pt modelId="{892ABFBA-8817-4577-8975-E9B6BE0C0C2B}" type="pres">
      <dgm:prSet presAssocID="{D0F052F8-B9AD-4910-A311-70ED6DE239D4}" presName="parentText" presStyleLbl="node1" presStyleIdx="2" presStyleCnt="7">
        <dgm:presLayoutVars>
          <dgm:chMax val="0"/>
          <dgm:bulletEnabled val="1"/>
        </dgm:presLayoutVars>
      </dgm:prSet>
      <dgm:spPr/>
    </dgm:pt>
    <dgm:pt modelId="{EBDB1FC9-5D98-4534-BAAB-DADAB4B41A66}" type="pres">
      <dgm:prSet presAssocID="{2D434EF5-FF43-4BE0-A222-8019950E0769}" presName="spacer" presStyleCnt="0"/>
      <dgm:spPr/>
    </dgm:pt>
    <dgm:pt modelId="{07643E3F-0C28-4FC1-B601-C03A8EA6AFB6}" type="pres">
      <dgm:prSet presAssocID="{1001DDAF-B365-4BF5-8D71-E048E0D620A1}" presName="parentText" presStyleLbl="node1" presStyleIdx="3" presStyleCnt="7">
        <dgm:presLayoutVars>
          <dgm:chMax val="0"/>
          <dgm:bulletEnabled val="1"/>
        </dgm:presLayoutVars>
      </dgm:prSet>
      <dgm:spPr/>
    </dgm:pt>
    <dgm:pt modelId="{BA8499D3-7286-4EDF-B667-0632267E6384}" type="pres">
      <dgm:prSet presAssocID="{4000D7FA-5A28-433A-8CB4-5BF7B9757634}" presName="spacer" presStyleCnt="0"/>
      <dgm:spPr/>
    </dgm:pt>
    <dgm:pt modelId="{B9A7AD54-D955-4E23-9396-A181119AAD0F}" type="pres">
      <dgm:prSet presAssocID="{0629D3AD-1DE7-453A-B4F1-E5B8C595C610}" presName="parentText" presStyleLbl="node1" presStyleIdx="4" presStyleCnt="7">
        <dgm:presLayoutVars>
          <dgm:chMax val="0"/>
          <dgm:bulletEnabled val="1"/>
        </dgm:presLayoutVars>
      </dgm:prSet>
      <dgm:spPr/>
    </dgm:pt>
    <dgm:pt modelId="{1847388D-AE3F-434A-84CE-B4A3DAEADB52}" type="pres">
      <dgm:prSet presAssocID="{B038ED2E-EDEC-45AD-A268-E05F8D1DCE3E}" presName="spacer" presStyleCnt="0"/>
      <dgm:spPr/>
    </dgm:pt>
    <dgm:pt modelId="{3564FE42-1363-4BFD-9B12-27778543C519}" type="pres">
      <dgm:prSet presAssocID="{B52567F7-1508-4876-8AE0-43848F555DF6}" presName="parentText" presStyleLbl="node1" presStyleIdx="5" presStyleCnt="7">
        <dgm:presLayoutVars>
          <dgm:chMax val="0"/>
          <dgm:bulletEnabled val="1"/>
        </dgm:presLayoutVars>
      </dgm:prSet>
      <dgm:spPr/>
    </dgm:pt>
    <dgm:pt modelId="{BA91ED51-A227-4F18-965F-782528DD2F32}" type="pres">
      <dgm:prSet presAssocID="{66BBF93F-85FE-48D1-9D6B-AB629358BACA}" presName="spacer" presStyleCnt="0"/>
      <dgm:spPr/>
    </dgm:pt>
    <dgm:pt modelId="{5C36E546-A258-4A97-AAB9-E1AC35D77C96}" type="pres">
      <dgm:prSet presAssocID="{BD574B62-93BF-4847-9338-A85C52EBFFE3}" presName="parentText" presStyleLbl="node1" presStyleIdx="6" presStyleCnt="7">
        <dgm:presLayoutVars>
          <dgm:chMax val="0"/>
          <dgm:bulletEnabled val="1"/>
        </dgm:presLayoutVars>
      </dgm:prSet>
      <dgm:spPr/>
    </dgm:pt>
  </dgm:ptLst>
  <dgm:cxnLst>
    <dgm:cxn modelId="{ADCDFF04-0383-40A8-9028-3BB8D76EF4DB}" type="presOf" srcId="{0DA53723-0C79-4FD3-960D-ABD2460A0200}" destId="{B3DDA98A-CCC7-463A-8ADA-9BFB9AA21383}" srcOrd="0" destOrd="0" presId="urn:microsoft.com/office/officeart/2005/8/layout/vList2"/>
    <dgm:cxn modelId="{3A210C14-5CE6-4253-816C-1DBCDCDE9554}" type="presOf" srcId="{0629D3AD-1DE7-453A-B4F1-E5B8C595C610}" destId="{B9A7AD54-D955-4E23-9396-A181119AAD0F}" srcOrd="0" destOrd="0" presId="urn:microsoft.com/office/officeart/2005/8/layout/vList2"/>
    <dgm:cxn modelId="{D48D0623-0122-4D86-90C8-A364B8133734}" type="presOf" srcId="{D0F052F8-B9AD-4910-A311-70ED6DE239D4}" destId="{892ABFBA-8817-4577-8975-E9B6BE0C0C2B}" srcOrd="0" destOrd="0" presId="urn:microsoft.com/office/officeart/2005/8/layout/vList2"/>
    <dgm:cxn modelId="{AD7E7C31-DB9E-48C3-B30B-D776B3BAD394}" type="presOf" srcId="{C25BE8FD-9A0C-4804-B69A-06F034FB703A}" destId="{5880BC28-A0A5-4C84-ABBA-11CA26E5620D}" srcOrd="0" destOrd="0" presId="urn:microsoft.com/office/officeart/2005/8/layout/vList2"/>
    <dgm:cxn modelId="{0E538464-D194-4A99-8D46-51792DC08002}" type="presOf" srcId="{1001DDAF-B365-4BF5-8D71-E048E0D620A1}" destId="{07643E3F-0C28-4FC1-B601-C03A8EA6AFB6}" srcOrd="0" destOrd="0" presId="urn:microsoft.com/office/officeart/2005/8/layout/vList2"/>
    <dgm:cxn modelId="{B50B7046-010F-48C1-B65D-0E64A13425FB}" type="presOf" srcId="{BD574B62-93BF-4847-9338-A85C52EBFFE3}" destId="{5C36E546-A258-4A97-AAB9-E1AC35D77C96}" srcOrd="0" destOrd="0" presId="urn:microsoft.com/office/officeart/2005/8/layout/vList2"/>
    <dgm:cxn modelId="{08C8EC7D-C565-4CC9-ABBE-68DC8EAC253E}" srcId="{CD0F6141-6BBB-4E37-ABC1-FBA76DC9E144}" destId="{1001DDAF-B365-4BF5-8D71-E048E0D620A1}" srcOrd="3" destOrd="0" parTransId="{381CFF9C-5B00-4486-A068-DD9FB4565FDB}" sibTransId="{4000D7FA-5A28-433A-8CB4-5BF7B9757634}"/>
    <dgm:cxn modelId="{11133196-D12C-4171-B206-CCF57B9CF78A}" srcId="{CD0F6141-6BBB-4E37-ABC1-FBA76DC9E144}" destId="{B52567F7-1508-4876-8AE0-43848F555DF6}" srcOrd="5" destOrd="0" parTransId="{4016552F-E2B1-4E1A-B318-308FCE2165C4}" sibTransId="{66BBF93F-85FE-48D1-9D6B-AB629358BACA}"/>
    <dgm:cxn modelId="{C1849F9A-5592-4C6C-A40B-FF6AB0B789AD}" srcId="{CD0F6141-6BBB-4E37-ABC1-FBA76DC9E144}" destId="{0629D3AD-1DE7-453A-B4F1-E5B8C595C610}" srcOrd="4" destOrd="0" parTransId="{D7F0A5B6-EFB9-4431-99D8-BC717BB8BB5E}" sibTransId="{B038ED2E-EDEC-45AD-A268-E05F8D1DCE3E}"/>
    <dgm:cxn modelId="{27482AB5-A5F3-4204-B961-9418424F4E0B}" srcId="{CD0F6141-6BBB-4E37-ABC1-FBA76DC9E144}" destId="{0DA53723-0C79-4FD3-960D-ABD2460A0200}" srcOrd="1" destOrd="0" parTransId="{E20AF6D0-8344-4963-AA54-68C8B5FD4C77}" sibTransId="{C315BA66-F6E2-495E-A52A-16B3438242DE}"/>
    <dgm:cxn modelId="{CE5754E5-40A9-4EAF-9151-856131EC3FAC}" type="presOf" srcId="{CD0F6141-6BBB-4E37-ABC1-FBA76DC9E144}" destId="{FFE5ECD1-A578-408B-A034-22D1EC8064FF}" srcOrd="0" destOrd="0" presId="urn:microsoft.com/office/officeart/2005/8/layout/vList2"/>
    <dgm:cxn modelId="{8D4468E6-7658-4375-B15D-4F23637259EA}" srcId="{CD0F6141-6BBB-4E37-ABC1-FBA76DC9E144}" destId="{D0F052F8-B9AD-4910-A311-70ED6DE239D4}" srcOrd="2" destOrd="0" parTransId="{A81135D5-D7BB-4FAF-B52E-26D761EA6A26}" sibTransId="{2D434EF5-FF43-4BE0-A222-8019950E0769}"/>
    <dgm:cxn modelId="{BA9C27F4-3AF5-4D40-88B9-8F429D6E82DF}" srcId="{CD0F6141-6BBB-4E37-ABC1-FBA76DC9E144}" destId="{BD574B62-93BF-4847-9338-A85C52EBFFE3}" srcOrd="6" destOrd="0" parTransId="{0E1EB79A-09ED-4C60-8E6E-4548565F4B32}" sibTransId="{C6EC3A0F-34B4-4242-9DA2-F036AE111081}"/>
    <dgm:cxn modelId="{9439D9F9-A776-4933-89D4-C3CF7E9204BB}" srcId="{CD0F6141-6BBB-4E37-ABC1-FBA76DC9E144}" destId="{C25BE8FD-9A0C-4804-B69A-06F034FB703A}" srcOrd="0" destOrd="0" parTransId="{362F2640-EBF6-4475-9631-DF61B8035E7E}" sibTransId="{448881EC-71C5-496B-82BD-D385E428F0E0}"/>
    <dgm:cxn modelId="{B04707FB-D0CB-4620-9473-15BFFD074600}" type="presOf" srcId="{B52567F7-1508-4876-8AE0-43848F555DF6}" destId="{3564FE42-1363-4BFD-9B12-27778543C519}" srcOrd="0" destOrd="0" presId="urn:microsoft.com/office/officeart/2005/8/layout/vList2"/>
    <dgm:cxn modelId="{79A3AE5E-881F-4044-818B-602B36740659}" type="presParOf" srcId="{FFE5ECD1-A578-408B-A034-22D1EC8064FF}" destId="{5880BC28-A0A5-4C84-ABBA-11CA26E5620D}" srcOrd="0" destOrd="0" presId="urn:microsoft.com/office/officeart/2005/8/layout/vList2"/>
    <dgm:cxn modelId="{6BFDC36F-DA31-4B2C-A00B-CD6B058D6F3A}" type="presParOf" srcId="{FFE5ECD1-A578-408B-A034-22D1EC8064FF}" destId="{C529BB28-8F0E-4260-BF3C-4157EF15ED95}" srcOrd="1" destOrd="0" presId="urn:microsoft.com/office/officeart/2005/8/layout/vList2"/>
    <dgm:cxn modelId="{83C32E97-550A-48AD-9053-8E1D59C40D0F}" type="presParOf" srcId="{FFE5ECD1-A578-408B-A034-22D1EC8064FF}" destId="{B3DDA98A-CCC7-463A-8ADA-9BFB9AA21383}" srcOrd="2" destOrd="0" presId="urn:microsoft.com/office/officeart/2005/8/layout/vList2"/>
    <dgm:cxn modelId="{B6CD3B25-6934-430F-8D4E-082B71C60B7D}" type="presParOf" srcId="{FFE5ECD1-A578-408B-A034-22D1EC8064FF}" destId="{0C962BEF-25B2-40F5-BDEA-DBEE6A8A8C39}" srcOrd="3" destOrd="0" presId="urn:microsoft.com/office/officeart/2005/8/layout/vList2"/>
    <dgm:cxn modelId="{974B891C-27BA-4A12-B80E-312D9FF20849}" type="presParOf" srcId="{FFE5ECD1-A578-408B-A034-22D1EC8064FF}" destId="{892ABFBA-8817-4577-8975-E9B6BE0C0C2B}" srcOrd="4" destOrd="0" presId="urn:microsoft.com/office/officeart/2005/8/layout/vList2"/>
    <dgm:cxn modelId="{C46DBD87-BD0F-4F45-BCE7-7B3CFAA42411}" type="presParOf" srcId="{FFE5ECD1-A578-408B-A034-22D1EC8064FF}" destId="{EBDB1FC9-5D98-4534-BAAB-DADAB4B41A66}" srcOrd="5" destOrd="0" presId="urn:microsoft.com/office/officeart/2005/8/layout/vList2"/>
    <dgm:cxn modelId="{89920FB5-9AD1-4F46-ACE4-03DCD62287A1}" type="presParOf" srcId="{FFE5ECD1-A578-408B-A034-22D1EC8064FF}" destId="{07643E3F-0C28-4FC1-B601-C03A8EA6AFB6}" srcOrd="6" destOrd="0" presId="urn:microsoft.com/office/officeart/2005/8/layout/vList2"/>
    <dgm:cxn modelId="{A6F27B1D-CD02-4716-B26E-1E904D0FB23B}" type="presParOf" srcId="{FFE5ECD1-A578-408B-A034-22D1EC8064FF}" destId="{BA8499D3-7286-4EDF-B667-0632267E6384}" srcOrd="7" destOrd="0" presId="urn:microsoft.com/office/officeart/2005/8/layout/vList2"/>
    <dgm:cxn modelId="{9E5FD1B8-32D6-430D-8E8E-D499D444FE58}" type="presParOf" srcId="{FFE5ECD1-A578-408B-A034-22D1EC8064FF}" destId="{B9A7AD54-D955-4E23-9396-A181119AAD0F}" srcOrd="8" destOrd="0" presId="urn:microsoft.com/office/officeart/2005/8/layout/vList2"/>
    <dgm:cxn modelId="{B3F1C11F-D2DA-4967-849D-6ACC20A5D73C}" type="presParOf" srcId="{FFE5ECD1-A578-408B-A034-22D1EC8064FF}" destId="{1847388D-AE3F-434A-84CE-B4A3DAEADB52}" srcOrd="9" destOrd="0" presId="urn:microsoft.com/office/officeart/2005/8/layout/vList2"/>
    <dgm:cxn modelId="{805B8D24-64A3-4029-917B-EC876A5671F2}" type="presParOf" srcId="{FFE5ECD1-A578-408B-A034-22D1EC8064FF}" destId="{3564FE42-1363-4BFD-9B12-27778543C519}" srcOrd="10" destOrd="0" presId="urn:microsoft.com/office/officeart/2005/8/layout/vList2"/>
    <dgm:cxn modelId="{F2B90307-BFF9-401A-9D07-2BC54FACF26E}" type="presParOf" srcId="{FFE5ECD1-A578-408B-A034-22D1EC8064FF}" destId="{BA91ED51-A227-4F18-965F-782528DD2F32}" srcOrd="11" destOrd="0" presId="urn:microsoft.com/office/officeart/2005/8/layout/vList2"/>
    <dgm:cxn modelId="{7DBA9503-DCA5-43F0-8C96-330F88FB7598}" type="presParOf" srcId="{FFE5ECD1-A578-408B-A034-22D1EC8064FF}" destId="{5C36E546-A258-4A97-AAB9-E1AC35D77C96}" srcOrd="12"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09C76-3FD9-417D-B1B8-51B9EB1CB2C6}">
      <dsp:nvSpPr>
        <dsp:cNvPr id="0" name=""/>
        <dsp:cNvSpPr/>
      </dsp:nvSpPr>
      <dsp:spPr>
        <a:xfrm>
          <a:off x="3448456" y="1060173"/>
          <a:ext cx="932746" cy="275903"/>
        </a:xfrm>
        <a:custGeom>
          <a:avLst/>
          <a:gdLst/>
          <a:ahLst/>
          <a:cxnLst/>
          <a:rect l="0" t="0" r="0" b="0"/>
          <a:pathLst>
            <a:path>
              <a:moveTo>
                <a:pt x="0" y="0"/>
              </a:moveTo>
              <a:lnTo>
                <a:pt x="0" y="121362"/>
              </a:lnTo>
              <a:lnTo>
                <a:pt x="932746" y="121362"/>
              </a:lnTo>
              <a:lnTo>
                <a:pt x="932746" y="275903"/>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9753188-1936-4EE5-8CEA-93FE745C7FE8}">
      <dsp:nvSpPr>
        <dsp:cNvPr id="0" name=""/>
        <dsp:cNvSpPr/>
      </dsp:nvSpPr>
      <dsp:spPr>
        <a:xfrm>
          <a:off x="2152558" y="1060173"/>
          <a:ext cx="1295897" cy="248477"/>
        </a:xfrm>
        <a:custGeom>
          <a:avLst/>
          <a:gdLst/>
          <a:ahLst/>
          <a:cxnLst/>
          <a:rect l="0" t="0" r="0" b="0"/>
          <a:pathLst>
            <a:path>
              <a:moveTo>
                <a:pt x="1295897" y="0"/>
              </a:moveTo>
              <a:lnTo>
                <a:pt x="1295897" y="93936"/>
              </a:lnTo>
              <a:lnTo>
                <a:pt x="0" y="93936"/>
              </a:lnTo>
              <a:lnTo>
                <a:pt x="0" y="248477"/>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4FD37A4-28A6-49BE-B5CF-E10558B2A02E}">
      <dsp:nvSpPr>
        <dsp:cNvPr id="0" name=""/>
        <dsp:cNvSpPr/>
      </dsp:nvSpPr>
      <dsp:spPr>
        <a:xfrm>
          <a:off x="2335187" y="862"/>
          <a:ext cx="2226538"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72984D9-24C2-4724-8522-BEC87656CF6C}">
      <dsp:nvSpPr>
        <dsp:cNvPr id="0" name=""/>
        <dsp:cNvSpPr/>
      </dsp:nvSpPr>
      <dsp:spPr>
        <a:xfrm>
          <a:off x="2520543" y="176950"/>
          <a:ext cx="2226538"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dirty="0"/>
            <a:t>REKTÖR</a:t>
          </a:r>
        </a:p>
        <a:p>
          <a:pPr marL="0" lvl="0" indent="0" algn="ctr" defTabSz="711200">
            <a:lnSpc>
              <a:spcPct val="90000"/>
            </a:lnSpc>
            <a:spcBef>
              <a:spcPct val="0"/>
            </a:spcBef>
            <a:spcAft>
              <a:spcPct val="35000"/>
            </a:spcAft>
            <a:buNone/>
          </a:pPr>
          <a:r>
            <a:rPr lang="tr-TR" sz="1600" kern="1200" dirty="0"/>
            <a:t>Prof. Dr. Ahmet KUTLUHAN</a:t>
          </a:r>
        </a:p>
      </dsp:txBody>
      <dsp:txXfrm>
        <a:off x="2551569" y="207976"/>
        <a:ext cx="2164486" cy="997259"/>
      </dsp:txXfrm>
    </dsp:sp>
    <dsp:sp modelId="{9B2645A0-4323-45E6-A1A0-C5BE84282623}">
      <dsp:nvSpPr>
        <dsp:cNvPr id="0" name=""/>
        <dsp:cNvSpPr/>
      </dsp:nvSpPr>
      <dsp:spPr>
        <a:xfrm>
          <a:off x="1318455" y="1308651"/>
          <a:ext cx="1668206" cy="130204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B10727F-1291-4BCB-9E65-61C5D28F851F}">
      <dsp:nvSpPr>
        <dsp:cNvPr id="0" name=""/>
        <dsp:cNvSpPr/>
      </dsp:nvSpPr>
      <dsp:spPr>
        <a:xfrm>
          <a:off x="1503811" y="1484739"/>
          <a:ext cx="1668206" cy="130204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kern="1200" dirty="0"/>
            <a:t>Prof. Dr. Turan KARADENİZ</a:t>
          </a:r>
        </a:p>
      </dsp:txBody>
      <dsp:txXfrm>
        <a:off x="1541946" y="1522874"/>
        <a:ext cx="1591936" cy="1225771"/>
      </dsp:txXfrm>
    </dsp:sp>
    <dsp:sp modelId="{E78B7142-65A3-4D7F-A323-04923BA5A963}">
      <dsp:nvSpPr>
        <dsp:cNvPr id="0" name=""/>
        <dsp:cNvSpPr/>
      </dsp:nvSpPr>
      <dsp:spPr>
        <a:xfrm>
          <a:off x="3547099" y="1336076"/>
          <a:ext cx="1668206"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7603A01-88FD-45CD-9CE1-DA45075DDAFE}">
      <dsp:nvSpPr>
        <dsp:cNvPr id="0" name=""/>
        <dsp:cNvSpPr/>
      </dsp:nvSpPr>
      <dsp:spPr>
        <a:xfrm>
          <a:off x="3732455" y="1512165"/>
          <a:ext cx="1668206"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b="0" kern="1200" dirty="0"/>
            <a:t>Prof. Dr. Recep Şahin ARSLAN</a:t>
          </a:r>
        </a:p>
      </dsp:txBody>
      <dsp:txXfrm>
        <a:off x="3763481" y="1543191"/>
        <a:ext cx="1606154" cy="9972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400" b="1" kern="1200" dirty="0"/>
            <a:t>GENEL SEKRETER VEKİLİ </a:t>
          </a:r>
        </a:p>
        <a:p>
          <a:pPr marL="0" marR="0" lvl="0" indent="0" algn="ctr" defTabSz="914400" eaLnBrk="1" fontAlgn="auto" latinLnBrk="0" hangingPunct="1">
            <a:lnSpc>
              <a:spcPct val="100000"/>
            </a:lnSpc>
            <a:spcBef>
              <a:spcPct val="0"/>
            </a:spcBef>
            <a:spcAft>
              <a:spcPts val="0"/>
            </a:spcAft>
            <a:buClrTx/>
            <a:buSzTx/>
            <a:buFontTx/>
            <a:buNone/>
            <a:tabLst/>
            <a:defRPr/>
          </a:pPr>
          <a:r>
            <a:rPr lang="tr-TR" sz="1400" b="0" kern="1200" dirty="0"/>
            <a:t>Bilal BOZOĞLU </a:t>
          </a:r>
        </a:p>
      </dsp:txBody>
      <dsp:txXfrm>
        <a:off x="1195055" y="29185"/>
        <a:ext cx="1510847" cy="9380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E0991-F341-47B8-9F87-87F9B45DCBCF}">
      <dsp:nvSpPr>
        <dsp:cNvPr id="0" name=""/>
        <dsp:cNvSpPr/>
      </dsp:nvSpPr>
      <dsp:spPr>
        <a:xfrm>
          <a:off x="3541855" y="737551"/>
          <a:ext cx="2675912" cy="309609"/>
        </a:xfrm>
        <a:custGeom>
          <a:avLst/>
          <a:gdLst/>
          <a:ahLst/>
          <a:cxnLst/>
          <a:rect l="0" t="0" r="0" b="0"/>
          <a:pathLst>
            <a:path>
              <a:moveTo>
                <a:pt x="0" y="0"/>
              </a:moveTo>
              <a:lnTo>
                <a:pt x="0" y="154804"/>
              </a:lnTo>
              <a:lnTo>
                <a:pt x="2675912" y="154804"/>
              </a:lnTo>
              <a:lnTo>
                <a:pt x="2675912"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CBD7774-2F3E-42D3-8D3C-71149891F389}">
      <dsp:nvSpPr>
        <dsp:cNvPr id="0" name=""/>
        <dsp:cNvSpPr/>
      </dsp:nvSpPr>
      <dsp:spPr>
        <a:xfrm>
          <a:off x="3541855" y="737551"/>
          <a:ext cx="891970" cy="309609"/>
        </a:xfrm>
        <a:custGeom>
          <a:avLst/>
          <a:gdLst/>
          <a:ahLst/>
          <a:cxnLst/>
          <a:rect l="0" t="0" r="0" b="0"/>
          <a:pathLst>
            <a:path>
              <a:moveTo>
                <a:pt x="0" y="0"/>
              </a:moveTo>
              <a:lnTo>
                <a:pt x="0" y="154804"/>
              </a:lnTo>
              <a:lnTo>
                <a:pt x="891970" y="154804"/>
              </a:lnTo>
              <a:lnTo>
                <a:pt x="89197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4AC3476-AB74-4E2C-AB1E-2082D9BF710C}">
      <dsp:nvSpPr>
        <dsp:cNvPr id="0" name=""/>
        <dsp:cNvSpPr/>
      </dsp:nvSpPr>
      <dsp:spPr>
        <a:xfrm>
          <a:off x="2060151" y="2831102"/>
          <a:ext cx="1675342" cy="637700"/>
        </a:xfrm>
        <a:custGeom>
          <a:avLst/>
          <a:gdLst/>
          <a:ahLst/>
          <a:cxnLst/>
          <a:rect l="0" t="0" r="0" b="0"/>
          <a:pathLst>
            <a:path>
              <a:moveTo>
                <a:pt x="0" y="0"/>
              </a:moveTo>
              <a:lnTo>
                <a:pt x="0" y="637700"/>
              </a:lnTo>
              <a:lnTo>
                <a:pt x="1675342" y="637700"/>
              </a:lnTo>
            </a:path>
          </a:pathLst>
        </a:custGeom>
        <a:noFill/>
        <a:ln w="12700" cap="flat" cmpd="sng" algn="ctr">
          <a:solidFill>
            <a:schemeClr val="accent6">
              <a:tint val="7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3B81FD6-26AC-49BC-9011-D3E5D6987D44}">
      <dsp:nvSpPr>
        <dsp:cNvPr id="0" name=""/>
        <dsp:cNvSpPr/>
      </dsp:nvSpPr>
      <dsp:spPr>
        <a:xfrm>
          <a:off x="2604164" y="1784326"/>
          <a:ext cx="91440" cy="309609"/>
        </a:xfrm>
        <a:custGeom>
          <a:avLst/>
          <a:gdLst/>
          <a:ahLst/>
          <a:cxnLst/>
          <a:rect l="0" t="0" r="0" b="0"/>
          <a:pathLst>
            <a:path>
              <a:moveTo>
                <a:pt x="45720" y="0"/>
              </a:moveTo>
              <a:lnTo>
                <a:pt x="45720" y="309609"/>
              </a:lnTo>
            </a:path>
          </a:pathLst>
        </a:custGeom>
        <a:noFill/>
        <a:ln w="12700" cap="flat" cmpd="sng" algn="ctr">
          <a:solidFill>
            <a:schemeClr val="accent6">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7C7F54-C95B-48C5-B295-BEAA546371EF}">
      <dsp:nvSpPr>
        <dsp:cNvPr id="0" name=""/>
        <dsp:cNvSpPr/>
      </dsp:nvSpPr>
      <dsp:spPr>
        <a:xfrm>
          <a:off x="2649884" y="737551"/>
          <a:ext cx="891970" cy="309609"/>
        </a:xfrm>
        <a:custGeom>
          <a:avLst/>
          <a:gdLst/>
          <a:ahLst/>
          <a:cxnLst/>
          <a:rect l="0" t="0" r="0" b="0"/>
          <a:pathLst>
            <a:path>
              <a:moveTo>
                <a:pt x="891970" y="0"/>
              </a:moveTo>
              <a:lnTo>
                <a:pt x="891970"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535DCDC-A388-487F-ACC8-1CA40C79B9AE}">
      <dsp:nvSpPr>
        <dsp:cNvPr id="0" name=""/>
        <dsp:cNvSpPr/>
      </dsp:nvSpPr>
      <dsp:spPr>
        <a:xfrm>
          <a:off x="865942" y="737551"/>
          <a:ext cx="2675912" cy="309609"/>
        </a:xfrm>
        <a:custGeom>
          <a:avLst/>
          <a:gdLst/>
          <a:ahLst/>
          <a:cxnLst/>
          <a:rect l="0" t="0" r="0" b="0"/>
          <a:pathLst>
            <a:path>
              <a:moveTo>
                <a:pt x="2675912" y="0"/>
              </a:moveTo>
              <a:lnTo>
                <a:pt x="2675912"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0473D6-BF44-41CC-B546-8CE438CDEDB2}">
      <dsp:nvSpPr>
        <dsp:cNvPr id="0" name=""/>
        <dsp:cNvSpPr/>
      </dsp:nvSpPr>
      <dsp:spPr>
        <a:xfrm>
          <a:off x="2804689" y="385"/>
          <a:ext cx="1474331" cy="737165"/>
        </a:xfrm>
        <a:prstGeom prst="rect">
          <a:avLst/>
        </a:prstGeom>
        <a:solidFill>
          <a:schemeClr val="accent6">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2804689" y="385"/>
        <a:ext cx="1474331" cy="737165"/>
      </dsp:txXfrm>
    </dsp:sp>
    <dsp:sp modelId="{D016E18C-0EFA-4197-9D1C-A962A6FB6E02}">
      <dsp:nvSpPr>
        <dsp:cNvPr id="0" name=""/>
        <dsp:cNvSpPr/>
      </dsp:nvSpPr>
      <dsp:spPr>
        <a:xfrm>
          <a:off x="128777"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(Enstitü Başkanı)</a:t>
          </a:r>
        </a:p>
      </dsp:txBody>
      <dsp:txXfrm>
        <a:off x="128777" y="1047160"/>
        <a:ext cx="1474331" cy="737165"/>
      </dsp:txXfrm>
    </dsp:sp>
    <dsp:sp modelId="{3370BA8B-7FC6-461E-AE72-1E9FDFD7AAB0}">
      <dsp:nvSpPr>
        <dsp:cNvPr id="0" name=""/>
        <dsp:cNvSpPr/>
      </dsp:nvSpPr>
      <dsp:spPr>
        <a:xfrm>
          <a:off x="1912718"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1047160"/>
        <a:ext cx="1474331" cy="737165"/>
      </dsp:txXfrm>
    </dsp:sp>
    <dsp:sp modelId="{66E4BBD9-133F-4022-B4F3-53894CC3BD17}">
      <dsp:nvSpPr>
        <dsp:cNvPr id="0" name=""/>
        <dsp:cNvSpPr/>
      </dsp:nvSpPr>
      <dsp:spPr>
        <a:xfrm>
          <a:off x="1912718" y="2093936"/>
          <a:ext cx="1474331" cy="737165"/>
        </a:xfrm>
        <a:prstGeom prst="rect">
          <a:avLst/>
        </a:prstGeom>
        <a:solidFill>
          <a:schemeClr val="accent6">
            <a:tint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2093936"/>
        <a:ext cx="1474331" cy="737165"/>
      </dsp:txXfrm>
    </dsp:sp>
    <dsp:sp modelId="{8F22D1B3-60E1-4BF7-8F94-AF425CC47B61}">
      <dsp:nvSpPr>
        <dsp:cNvPr id="0" name=""/>
        <dsp:cNvSpPr/>
      </dsp:nvSpPr>
      <dsp:spPr>
        <a:xfrm>
          <a:off x="3735493" y="3100219"/>
          <a:ext cx="2601841" cy="737165"/>
        </a:xfrm>
        <a:prstGeom prst="rect">
          <a:avLst/>
        </a:prstGeom>
        <a:solidFill>
          <a:schemeClr val="accent6">
            <a:tint val="7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(Anabilim Dalı Başkanı)</a:t>
          </a:r>
          <a:endParaRPr kumimoji="0" lang="tr-TR" altLang="tr-TR" sz="1600" b="0"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3735493" y="3100219"/>
        <a:ext cx="2601841" cy="737165"/>
      </dsp:txXfrm>
    </dsp:sp>
    <dsp:sp modelId="{5D7D71E3-5A74-47E2-B2D8-D62B9CA5C6E9}">
      <dsp:nvSpPr>
        <dsp:cNvPr id="0" name=""/>
        <dsp:cNvSpPr/>
      </dsp:nvSpPr>
      <dsp:spPr>
        <a:xfrm>
          <a:off x="3696659"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3696659" y="1047160"/>
        <a:ext cx="1474331" cy="737165"/>
      </dsp:txXfrm>
    </dsp:sp>
    <dsp:sp modelId="{3020FF1B-A4AA-4EE7-80D7-57E9CDE81D68}">
      <dsp:nvSpPr>
        <dsp:cNvPr id="0" name=""/>
        <dsp:cNvSpPr/>
      </dsp:nvSpPr>
      <dsp:spPr>
        <a:xfrm>
          <a:off x="5480601"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5480601" y="1047160"/>
        <a:ext cx="1474331" cy="73716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80BC28-A0A5-4C84-ABBA-11CA26E5620D}">
      <dsp:nvSpPr>
        <dsp:cNvPr id="0" name=""/>
        <dsp:cNvSpPr/>
      </dsp:nvSpPr>
      <dsp:spPr>
        <a:xfrm>
          <a:off x="0" y="60482"/>
          <a:ext cx="4333468" cy="455715"/>
        </a:xfrm>
        <a:prstGeom prst="roundRect">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Küçük geziler</a:t>
          </a:r>
          <a:endParaRPr lang="en-US" sz="1900" kern="1200"/>
        </a:p>
      </dsp:txBody>
      <dsp:txXfrm>
        <a:off x="22246" y="82728"/>
        <a:ext cx="4288976" cy="411223"/>
      </dsp:txXfrm>
    </dsp:sp>
    <dsp:sp modelId="{B3DDA98A-CCC7-463A-8ADA-9BFB9AA21383}">
      <dsp:nvSpPr>
        <dsp:cNvPr id="0" name=""/>
        <dsp:cNvSpPr/>
      </dsp:nvSpPr>
      <dsp:spPr>
        <a:xfrm>
          <a:off x="0" y="570917"/>
          <a:ext cx="4333468" cy="455715"/>
        </a:xfrm>
        <a:prstGeom prst="roundRect">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Oyun geceleri</a:t>
          </a:r>
          <a:endParaRPr lang="en-US" sz="1900" kern="1200"/>
        </a:p>
      </dsp:txBody>
      <dsp:txXfrm>
        <a:off x="22246" y="593163"/>
        <a:ext cx="4288976" cy="411223"/>
      </dsp:txXfrm>
    </dsp:sp>
    <dsp:sp modelId="{892ABFBA-8817-4577-8975-E9B6BE0C0C2B}">
      <dsp:nvSpPr>
        <dsp:cNvPr id="0" name=""/>
        <dsp:cNvSpPr/>
      </dsp:nvSpPr>
      <dsp:spPr>
        <a:xfrm>
          <a:off x="0" y="1081352"/>
          <a:ext cx="4333468" cy="455715"/>
        </a:xfrm>
        <a:prstGeom prst="roundRect">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Halloween partisi</a:t>
          </a:r>
          <a:endParaRPr lang="en-US" sz="1900" kern="1200"/>
        </a:p>
      </dsp:txBody>
      <dsp:txXfrm>
        <a:off x="22246" y="1103598"/>
        <a:ext cx="4288976" cy="411223"/>
      </dsp:txXfrm>
    </dsp:sp>
    <dsp:sp modelId="{07643E3F-0C28-4FC1-B601-C03A8EA6AFB6}">
      <dsp:nvSpPr>
        <dsp:cNvPr id="0" name=""/>
        <dsp:cNvSpPr/>
      </dsp:nvSpPr>
      <dsp:spPr>
        <a:xfrm>
          <a:off x="0" y="1591787"/>
          <a:ext cx="4333468" cy="455715"/>
        </a:xfrm>
        <a:prstGeom prst="roundRect">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Film geceleri</a:t>
          </a:r>
          <a:endParaRPr lang="en-US" sz="1900" kern="1200"/>
        </a:p>
      </dsp:txBody>
      <dsp:txXfrm>
        <a:off x="22246" y="1614033"/>
        <a:ext cx="4288976" cy="411223"/>
      </dsp:txXfrm>
    </dsp:sp>
    <dsp:sp modelId="{B9A7AD54-D955-4E23-9396-A181119AAD0F}">
      <dsp:nvSpPr>
        <dsp:cNvPr id="0" name=""/>
        <dsp:cNvSpPr/>
      </dsp:nvSpPr>
      <dsp:spPr>
        <a:xfrm>
          <a:off x="0" y="2102222"/>
          <a:ext cx="4333468" cy="455715"/>
        </a:xfrm>
        <a:prstGeom prst="roundRect">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Söyleşiler</a:t>
          </a:r>
          <a:endParaRPr lang="en-US" sz="1900" kern="1200"/>
        </a:p>
      </dsp:txBody>
      <dsp:txXfrm>
        <a:off x="22246" y="2124468"/>
        <a:ext cx="4288976" cy="411223"/>
      </dsp:txXfrm>
    </dsp:sp>
    <dsp:sp modelId="{3564FE42-1363-4BFD-9B12-27778543C519}">
      <dsp:nvSpPr>
        <dsp:cNvPr id="0" name=""/>
        <dsp:cNvSpPr/>
      </dsp:nvSpPr>
      <dsp:spPr>
        <a:xfrm>
          <a:off x="0" y="2612657"/>
          <a:ext cx="4333468" cy="455715"/>
        </a:xfrm>
        <a:prstGeom prst="roundRect">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Sportif aktiviteler ( voleybol, futbol)</a:t>
          </a:r>
          <a:endParaRPr lang="en-US" sz="1900" kern="1200"/>
        </a:p>
      </dsp:txBody>
      <dsp:txXfrm>
        <a:off x="22246" y="2634903"/>
        <a:ext cx="4288976" cy="411223"/>
      </dsp:txXfrm>
    </dsp:sp>
    <dsp:sp modelId="{5C36E546-A258-4A97-AAB9-E1AC35D77C96}">
      <dsp:nvSpPr>
        <dsp:cNvPr id="0" name=""/>
        <dsp:cNvSpPr/>
      </dsp:nvSpPr>
      <dsp:spPr>
        <a:xfrm>
          <a:off x="0" y="3123091"/>
          <a:ext cx="4333468" cy="455715"/>
        </a:xfrm>
        <a:prstGeom prst="roundRect">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ve daha fazlası</a:t>
          </a:r>
          <a:endParaRPr lang="en-US" sz="1900" kern="1200"/>
        </a:p>
      </dsp:txBody>
      <dsp:txXfrm>
        <a:off x="22246" y="3145337"/>
        <a:ext cx="4288976" cy="41122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7CEEFFBD-CCA9-4344-8073-642F7A5F3707}" type="datetimeFigureOut">
              <a:rPr lang="tr-TR" smtClean="0"/>
              <a:t>2.10.2024</a:t>
            </a:fld>
            <a:endParaRPr lang="tr-TR"/>
          </a:p>
        </p:txBody>
      </p:sp>
      <p:sp>
        <p:nvSpPr>
          <p:cNvPr id="4" name="Altbilgi Yer Tutucusu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6FA81262-D0CA-468A-8B5D-55AC27C999AA}" type="slidenum">
              <a:rPr lang="tr-TR" smtClean="0"/>
              <a:t>‹#›</a:t>
            </a:fld>
            <a:endParaRPr lang="tr-TR"/>
          </a:p>
        </p:txBody>
      </p:sp>
    </p:spTree>
    <p:extLst>
      <p:ext uri="{BB962C8B-B14F-4D97-AF65-F5344CB8AC3E}">
        <p14:creationId xmlns:p14="http://schemas.microsoft.com/office/powerpoint/2010/main" val="1732598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E20ED9C9-2698-4758-98C7-592B44962890}" type="datetimeFigureOut">
              <a:rPr lang="tr-TR" smtClean="0"/>
              <a:t>2.10.2024</a:t>
            </a:fld>
            <a:endParaRPr lang="tr-TR"/>
          </a:p>
        </p:txBody>
      </p:sp>
      <p:sp>
        <p:nvSpPr>
          <p:cNvPr id="4" name="Slayt Görüntüsü Yer Tutucusu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B111B67E-9989-4556-A9D5-2FDB13DC093C}" type="slidenum">
              <a:rPr lang="tr-TR" smtClean="0"/>
              <a:t>‹#›</a:t>
            </a:fld>
            <a:endParaRPr lang="tr-TR"/>
          </a:p>
        </p:txBody>
      </p:sp>
    </p:spTree>
    <p:extLst>
      <p:ext uri="{BB962C8B-B14F-4D97-AF65-F5344CB8AC3E}">
        <p14:creationId xmlns:p14="http://schemas.microsoft.com/office/powerpoint/2010/main" val="275016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72</a:t>
            </a:fld>
            <a:endParaRPr lang="tr-TR"/>
          </a:p>
        </p:txBody>
      </p:sp>
    </p:spTree>
    <p:extLst>
      <p:ext uri="{BB962C8B-B14F-4D97-AF65-F5344CB8AC3E}">
        <p14:creationId xmlns:p14="http://schemas.microsoft.com/office/powerpoint/2010/main" val="1043558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73</a:t>
            </a:fld>
            <a:endParaRPr lang="tr-TR"/>
          </a:p>
        </p:txBody>
      </p:sp>
    </p:spTree>
    <p:extLst>
      <p:ext uri="{BB962C8B-B14F-4D97-AF65-F5344CB8AC3E}">
        <p14:creationId xmlns:p14="http://schemas.microsoft.com/office/powerpoint/2010/main" val="3336294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GB"/>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11B67E-9989-4556-A9D5-2FDB13DC093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3067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err="1"/>
              <a:t>Professor</a:t>
            </a:r>
            <a:r>
              <a:rPr lang="tr-TR" dirty="0"/>
              <a:t> </a:t>
            </a:r>
            <a:r>
              <a:rPr lang="tr-TR" dirty="0" err="1"/>
              <a:t>means</a:t>
            </a:r>
            <a:r>
              <a:rPr lang="tr-TR" dirty="0"/>
              <a:t> «</a:t>
            </a:r>
            <a:r>
              <a:rPr lang="tr-TR" dirty="0" err="1"/>
              <a:t>any</a:t>
            </a:r>
            <a:r>
              <a:rPr lang="tr-TR" baseline="0" dirty="0"/>
              <a:t> </a:t>
            </a:r>
            <a:r>
              <a:rPr lang="tr-TR" baseline="0" dirty="0" err="1"/>
              <a:t>type</a:t>
            </a:r>
            <a:r>
              <a:rPr lang="tr-TR" baseline="0" dirty="0"/>
              <a:t> of </a:t>
            </a:r>
            <a:r>
              <a:rPr lang="tr-TR" baseline="0" dirty="0" err="1"/>
              <a:t>university</a:t>
            </a:r>
            <a:r>
              <a:rPr lang="tr-TR" baseline="0" dirty="0"/>
              <a:t> </a:t>
            </a:r>
            <a:r>
              <a:rPr lang="tr-TR" dirty="0" err="1"/>
              <a:t>instructor</a:t>
            </a:r>
            <a:r>
              <a:rPr lang="tr-TR" dirty="0"/>
              <a:t>» in English,</a:t>
            </a:r>
            <a:r>
              <a:rPr lang="tr-TR" baseline="0" dirty="0"/>
              <a:t> </a:t>
            </a:r>
            <a:r>
              <a:rPr lang="tr-TR" baseline="0" dirty="0" err="1"/>
              <a:t>Explain</a:t>
            </a:r>
            <a:r>
              <a:rPr lang="tr-TR" baseline="0" dirty="0"/>
              <a:t> </a:t>
            </a:r>
            <a:r>
              <a:rPr lang="tr-TR" baseline="0" dirty="0" err="1"/>
              <a:t>what</a:t>
            </a:r>
            <a:r>
              <a:rPr lang="tr-TR" baseline="0" dirty="0"/>
              <a:t> </a:t>
            </a:r>
            <a:r>
              <a:rPr lang="tr-TR" baseline="0" dirty="0" err="1"/>
              <a:t>you</a:t>
            </a:r>
            <a:r>
              <a:rPr lang="tr-TR" baseline="0" dirty="0"/>
              <a:t> </a:t>
            </a:r>
            <a:r>
              <a:rPr lang="tr-TR" baseline="0" dirty="0" err="1"/>
              <a:t>want</a:t>
            </a:r>
            <a:r>
              <a:rPr lang="tr-TR" baseline="0" dirty="0"/>
              <a:t> </a:t>
            </a:r>
            <a:r>
              <a:rPr lang="tr-TR" baseline="0" dirty="0" err="1"/>
              <a:t>from</a:t>
            </a:r>
            <a:r>
              <a:rPr lang="tr-TR" baseline="0" dirty="0"/>
              <a:t> </a:t>
            </a:r>
            <a:r>
              <a:rPr lang="tr-TR" baseline="0" dirty="0" err="1"/>
              <a:t>the</a:t>
            </a:r>
            <a:r>
              <a:rPr lang="tr-TR" baseline="0" dirty="0"/>
              <a:t> </a:t>
            </a:r>
            <a:r>
              <a:rPr lang="tr-TR" baseline="0" dirty="0" err="1"/>
              <a:t>instructor</a:t>
            </a:r>
            <a:r>
              <a:rPr lang="tr-TR" baseline="0" dirty="0"/>
              <a:t> </a:t>
            </a:r>
            <a:r>
              <a:rPr lang="tr-TR" baseline="0" dirty="0" err="1"/>
              <a:t>clearly</a:t>
            </a:r>
            <a:r>
              <a:rPr lang="tr-TR" baseline="0" dirty="0"/>
              <a:t>, </a:t>
            </a:r>
            <a:r>
              <a:rPr lang="tr-TR" baseline="0" dirty="0" err="1"/>
              <a:t>Give</a:t>
            </a:r>
            <a:r>
              <a:rPr lang="tr-TR" baseline="0" dirty="0"/>
              <a:t> </a:t>
            </a:r>
            <a:r>
              <a:rPr lang="tr-TR" baseline="0" dirty="0" err="1"/>
              <a:t>details</a:t>
            </a:r>
            <a:r>
              <a:rPr lang="tr-TR" baseline="0" dirty="0"/>
              <a:t>- </a:t>
            </a:r>
            <a:r>
              <a:rPr lang="tr-TR" baseline="0" dirty="0" err="1"/>
              <a:t>we</a:t>
            </a:r>
            <a:r>
              <a:rPr lang="tr-TR" baseline="0" dirty="0"/>
              <a:t> </a:t>
            </a:r>
            <a:r>
              <a:rPr lang="tr-TR" baseline="0" dirty="0" err="1"/>
              <a:t>cannot</a:t>
            </a:r>
            <a:r>
              <a:rPr lang="tr-TR" baseline="0" dirty="0"/>
              <a:t> </a:t>
            </a:r>
            <a:r>
              <a:rPr lang="tr-TR" baseline="0" dirty="0" err="1"/>
              <a:t>know</a:t>
            </a:r>
            <a:r>
              <a:rPr lang="tr-TR" baseline="0" dirty="0"/>
              <a:t> </a:t>
            </a:r>
            <a:r>
              <a:rPr lang="tr-TR" baseline="0" dirty="0" err="1"/>
              <a:t>everything</a:t>
            </a:r>
            <a:r>
              <a:rPr lang="tr-TR" baseline="0" dirty="0"/>
              <a:t> </a:t>
            </a:r>
            <a:r>
              <a:rPr lang="tr-TR" baseline="0" dirty="0" err="1"/>
              <a:t>about</a:t>
            </a:r>
            <a:r>
              <a:rPr lang="tr-TR" baseline="0" dirty="0"/>
              <a:t> </a:t>
            </a:r>
            <a:r>
              <a:rPr lang="tr-TR" baseline="0" dirty="0" err="1"/>
              <a:t>your</a:t>
            </a:r>
            <a:r>
              <a:rPr lang="tr-TR" baseline="0" dirty="0"/>
              <a:t> </a:t>
            </a:r>
            <a:r>
              <a:rPr lang="tr-TR" baseline="0" dirty="0" err="1"/>
              <a:t>condition</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25B7A-5285-4FF7-8C2B-34C62696BE6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68076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Alt Bilgi Yer Tutucusu 3"/>
          <p:cNvSpPr>
            <a:spLocks noGrp="1"/>
          </p:cNvSpPr>
          <p:nvPr>
            <p:ph type="ftr" sz="quarter" idx="4"/>
          </p:nvPr>
        </p:nvSpPr>
        <p:spPr/>
        <p:txBody>
          <a:bodyPr/>
          <a:lstStyle/>
          <a:p>
            <a:endParaRPr lang="tr-TR"/>
          </a:p>
        </p:txBody>
      </p:sp>
    </p:spTree>
    <p:extLst>
      <p:ext uri="{BB962C8B-B14F-4D97-AF65-F5344CB8AC3E}">
        <p14:creationId xmlns:p14="http://schemas.microsoft.com/office/powerpoint/2010/main" val="4210749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98E333C-0E0A-4803-8230-B40CD90D0A26}" type="datetime1">
              <a:rPr lang="tr-TR" smtClean="0"/>
              <a:t>2.10.2024</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400434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F0EDF71-B6E0-4273-84A7-4D3B9EC77D0E}" type="datetime1">
              <a:rPr lang="tr-TR" smtClean="0"/>
              <a:t>2.10.2024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2605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0CBA3D7-DDD6-4BB1-9D64-D52E97D6A028}" type="datetime1">
              <a:rPr lang="tr-TR" smtClean="0"/>
              <a:t>2.10.2024</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22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EDD30A-DFA5-4FF5-897E-64E82230FFB6}" type="datetime1">
              <a:rPr lang="tr-TR" smtClean="0"/>
              <a:t>2.10.2024</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4058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7FDD535-A0D1-4EF2-8898-A104AD84F624}" type="datetime1">
              <a:rPr lang="tr-TR" smtClean="0"/>
              <a:t>2.10.2024</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209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18A91A9C-B695-4083-A6F5-8B9EF5879B84}" type="datetime1">
              <a:rPr lang="tr-TR" smtClean="0"/>
              <a:t>2.10.2024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5580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F2530E50-2441-4E32-A71F-24A31F2FA7FD}" type="datetime1">
              <a:rPr lang="tr-TR" smtClean="0"/>
              <a:t>2.10.2024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86927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BB10E2E-E656-40A8-96D1-7521BA806DF4}" type="datetime1">
              <a:rPr lang="tr-TR" smtClean="0"/>
              <a:t>2.10.2024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43292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97CEA5-9437-4251-A781-FBB2722D1FBF}" type="datetime1">
              <a:rPr lang="tr-TR" smtClean="0"/>
              <a:t>2.10.2024</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280219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1A8CC8C-9AFA-4121-B325-3F2A28710985}" type="datetime1">
              <a:rPr lang="tr-TR" smtClean="0"/>
              <a:t>2.10.2024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9290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D35E67-FD86-40F2-806D-437C1D1959CC}" type="datetime1">
              <a:rPr lang="tr-TR" smtClean="0"/>
              <a:t>2.10.2024</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9632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127BAF2-6253-416D-8420-FD775B084F2D}" type="datetime1">
              <a:rPr lang="tr-TR" smtClean="0"/>
              <a:t>2.10.2024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76565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69BCDCE-4778-4DC9-A0E9-9EBBAB377FAA}" type="datetime1">
              <a:rPr lang="tr-TR" smtClean="0"/>
              <a:t>2.10.2024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7045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4511048-326D-4314-A963-5ADC466A5D81}" type="datetime1">
              <a:rPr lang="tr-TR" smtClean="0"/>
              <a:t>2.10.2024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7721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CD3F0-9FA3-49B3-991E-11BF67EC13DE}" type="datetime1">
              <a:rPr lang="tr-TR" smtClean="0"/>
              <a:t>2.10.2024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0798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9C29C719-6846-4ADA-AEBE-5A3F1C2F71BC}" type="datetime1">
              <a:rPr lang="tr-TR" smtClean="0"/>
              <a:t>2.10.2024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7894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CF82122-8B02-4308-8BAB-1751DBDF6E06}" type="datetime1">
              <a:rPr lang="tr-TR" smtClean="0"/>
              <a:t>2.10.2024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263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F4DBC28-A9D8-4A72-ABEC-7B4C40620B52}" type="datetime1">
              <a:rPr lang="tr-TR" smtClean="0"/>
              <a:t>2.10.2024</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711045985"/>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 id="2147484194"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jpeg"/><Relationship Id="rId1" Type="http://schemas.openxmlformats.org/officeDocument/2006/relationships/slideLayout" Target="../slideLayouts/slideLayout2.xml"/><Relationship Id="rId4" Type="http://schemas.openxmlformats.org/officeDocument/2006/relationships/image" Target="../media/image131.jpeg"/></Relationships>
</file>

<file path=ppt/slides/_rels/slide102.xml.rels><?xml version="1.0" encoding="UTF-8" standalone="yes"?>
<Relationships xmlns="http://schemas.openxmlformats.org/package/2006/relationships"><Relationship Id="rId8" Type="http://schemas.openxmlformats.org/officeDocument/2006/relationships/image" Target="../media/image138.png"/><Relationship Id="rId13" Type="http://schemas.openxmlformats.org/officeDocument/2006/relationships/image" Target="../media/image143.png"/><Relationship Id="rId3" Type="http://schemas.openxmlformats.org/officeDocument/2006/relationships/image" Target="../media/image133.jpeg"/><Relationship Id="rId7" Type="http://schemas.openxmlformats.org/officeDocument/2006/relationships/image" Target="../media/image137.jpeg"/><Relationship Id="rId12" Type="http://schemas.openxmlformats.org/officeDocument/2006/relationships/image" Target="../media/image142.png"/><Relationship Id="rId2" Type="http://schemas.openxmlformats.org/officeDocument/2006/relationships/image" Target="../media/image132.jpeg"/><Relationship Id="rId1" Type="http://schemas.openxmlformats.org/officeDocument/2006/relationships/slideLayout" Target="../slideLayouts/slideLayout2.xml"/><Relationship Id="rId6" Type="http://schemas.openxmlformats.org/officeDocument/2006/relationships/image" Target="../media/image136.jpeg"/><Relationship Id="rId11" Type="http://schemas.openxmlformats.org/officeDocument/2006/relationships/image" Target="../media/image141.png"/><Relationship Id="rId5" Type="http://schemas.openxmlformats.org/officeDocument/2006/relationships/image" Target="../media/image135.jpeg"/><Relationship Id="rId15" Type="http://schemas.openxmlformats.org/officeDocument/2006/relationships/image" Target="../media/image145.jpeg"/><Relationship Id="rId10" Type="http://schemas.openxmlformats.org/officeDocument/2006/relationships/image" Target="../media/image140.png"/><Relationship Id="rId4" Type="http://schemas.openxmlformats.org/officeDocument/2006/relationships/image" Target="../media/image134.jpeg"/><Relationship Id="rId9" Type="http://schemas.openxmlformats.org/officeDocument/2006/relationships/image" Target="../media/image139.jpeg"/><Relationship Id="rId14" Type="http://schemas.openxmlformats.org/officeDocument/2006/relationships/image" Target="../media/image144.jpeg"/></Relationships>
</file>

<file path=ppt/slides/_rels/slide103.xml.rels><?xml version="1.0" encoding="UTF-8" standalone="yes"?>
<Relationships xmlns="http://schemas.openxmlformats.org/package/2006/relationships"><Relationship Id="rId2" Type="http://schemas.openxmlformats.org/officeDocument/2006/relationships/image" Target="../media/image146.jp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hyperlink" Target="http://www.pau.edu.tr/sks/tr/sayfa/topluluklar" TargetMode="External"/><Relationship Id="rId1" Type="http://schemas.openxmlformats.org/officeDocument/2006/relationships/slideLayout" Target="../slideLayouts/slideLayout2.xml"/><Relationship Id="rId4" Type="http://schemas.microsoft.com/office/2007/relationships/hdphoto" Target="../media/hdphoto13.wdp"/></Relationships>
</file>

<file path=ppt/slides/_rels/slide105.xml.rels><?xml version="1.0" encoding="UTF-8" standalone="yes"?>
<Relationships xmlns="http://schemas.openxmlformats.org/package/2006/relationships"><Relationship Id="rId2" Type="http://schemas.openxmlformats.org/officeDocument/2006/relationships/image" Target="../media/image148.jpg"/><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2" Type="http://schemas.openxmlformats.org/officeDocument/2006/relationships/image" Target="../media/image148.jp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image" Target="../media/image149.jpeg"/><Relationship Id="rId1" Type="http://schemas.openxmlformats.org/officeDocument/2006/relationships/slideLayout" Target="../slideLayouts/slideLayout2.xml"/><Relationship Id="rId4" Type="http://schemas.openxmlformats.org/officeDocument/2006/relationships/image" Target="../media/image151.png"/></Relationships>
</file>

<file path=ppt/slides/_rels/slide10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50.jpe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53.jpeg"/><Relationship Id="rId5" Type="http://schemas.openxmlformats.org/officeDocument/2006/relationships/image" Target="../media/image149.jpeg"/><Relationship Id="rId4" Type="http://schemas.openxmlformats.org/officeDocument/2006/relationships/image" Target="../media/image152.png"/></Relationships>
</file>

<file path=ppt/slides/_rels/slide109.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png"/><Relationship Id="rId1" Type="http://schemas.openxmlformats.org/officeDocument/2006/relationships/slideLayout" Target="../slideLayouts/slideLayout2.xml"/><Relationship Id="rId5" Type="http://schemas.openxmlformats.org/officeDocument/2006/relationships/image" Target="../media/image157.jpeg"/><Relationship Id="rId4" Type="http://schemas.openxmlformats.org/officeDocument/2006/relationships/image" Target="../media/image156.png"/></Relationships>
</file>

<file path=ppt/slides/_rels/slide1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8" Type="http://schemas.openxmlformats.org/officeDocument/2006/relationships/image" Target="../media/image162.jpeg"/><Relationship Id="rId3" Type="http://schemas.openxmlformats.org/officeDocument/2006/relationships/slideLayout" Target="../slideLayouts/slideLayout2.xml"/><Relationship Id="rId7" Type="http://schemas.openxmlformats.org/officeDocument/2006/relationships/image" Target="../media/image161.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60.jpeg"/><Relationship Id="rId5" Type="http://schemas.openxmlformats.org/officeDocument/2006/relationships/image" Target="../media/image159.jpeg"/><Relationship Id="rId4" Type="http://schemas.openxmlformats.org/officeDocument/2006/relationships/image" Target="../media/image158.jpeg"/></Relationships>
</file>

<file path=ppt/slides/_rels/slide111.xml.rels><?xml version="1.0" encoding="UTF-8" standalone="yes"?>
<Relationships xmlns="http://schemas.openxmlformats.org/package/2006/relationships"><Relationship Id="rId3" Type="http://schemas.openxmlformats.org/officeDocument/2006/relationships/image" Target="../media/image163.jpeg"/><Relationship Id="rId7" Type="http://schemas.openxmlformats.org/officeDocument/2006/relationships/image" Target="../media/image16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6.jpeg"/><Relationship Id="rId5" Type="http://schemas.openxmlformats.org/officeDocument/2006/relationships/image" Target="../media/image165.jpeg"/><Relationship Id="rId4" Type="http://schemas.openxmlformats.org/officeDocument/2006/relationships/image" Target="../media/image164.jpeg"/></Relationships>
</file>

<file path=ppt/slides/_rels/slide1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68.png"/></Relationships>
</file>

<file path=ppt/slides/_rels/slide1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171.png"/><Relationship Id="rId5" Type="http://schemas.openxmlformats.org/officeDocument/2006/relationships/image" Target="../media/image170.png"/><Relationship Id="rId4" Type="http://schemas.openxmlformats.org/officeDocument/2006/relationships/image" Target="../media/image169.png"/></Relationships>
</file>

<file path=ppt/slides/_rels/slide114.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image" Target="../media/image172.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48.jp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175.png"/><Relationship Id="rId7" Type="http://schemas.openxmlformats.org/officeDocument/2006/relationships/diagramQuickStyle" Target="../diagrams/quickStyle4.xml"/><Relationship Id="rId2" Type="http://schemas.openxmlformats.org/officeDocument/2006/relationships/image" Target="../media/image174.jpeg"/><Relationship Id="rId1" Type="http://schemas.openxmlformats.org/officeDocument/2006/relationships/slideLayout" Target="../slideLayouts/slideLayout2.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176.jpeg"/><Relationship Id="rId9" Type="http://schemas.microsoft.com/office/2007/relationships/diagramDrawing" Target="../diagrams/drawing4.xml"/></Relationships>
</file>

<file path=ppt/slides/_rels/slide117.xml.rels><?xml version="1.0" encoding="UTF-8" standalone="yes"?>
<Relationships xmlns="http://schemas.openxmlformats.org/package/2006/relationships"><Relationship Id="rId3" Type="http://schemas.openxmlformats.org/officeDocument/2006/relationships/image" Target="../media/image178.svg"/><Relationship Id="rId2" Type="http://schemas.openxmlformats.org/officeDocument/2006/relationships/image" Target="../media/image177.png"/><Relationship Id="rId1" Type="http://schemas.openxmlformats.org/officeDocument/2006/relationships/slideLayout" Target="../slideLayouts/slideLayout2.xml"/><Relationship Id="rId4" Type="http://schemas.openxmlformats.org/officeDocument/2006/relationships/image" Target="../media/image148.jpg"/></Relationships>
</file>

<file path=ppt/slides/_rels/slide118.xml.rels><?xml version="1.0" encoding="UTF-8" standalone="yes"?>
<Relationships xmlns="http://schemas.openxmlformats.org/package/2006/relationships"><Relationship Id="rId3" Type="http://schemas.openxmlformats.org/officeDocument/2006/relationships/image" Target="../media/image178.svg"/><Relationship Id="rId2" Type="http://schemas.openxmlformats.org/officeDocument/2006/relationships/image" Target="../media/image177.png"/><Relationship Id="rId1" Type="http://schemas.openxmlformats.org/officeDocument/2006/relationships/slideLayout" Target="../slideLayouts/slideLayout2.xml"/><Relationship Id="rId4" Type="http://schemas.openxmlformats.org/officeDocument/2006/relationships/image" Target="../media/image148.jpg"/></Relationships>
</file>

<file path=ppt/slides/_rels/slide119.xml.rels><?xml version="1.0" encoding="UTF-8" standalone="yes"?>
<Relationships xmlns="http://schemas.openxmlformats.org/package/2006/relationships"><Relationship Id="rId2" Type="http://schemas.openxmlformats.org/officeDocument/2006/relationships/image" Target="../media/image17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hyperlink" Target="https://www.pau.edu.tr/" TargetMode="External"/><Relationship Id="rId2" Type="http://schemas.openxmlformats.org/officeDocument/2006/relationships/image" Target="../media/image180.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181.pn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image" Target="../media/image182.pn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image" Target="../media/image183.pn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image" Target="../media/image184.png"/><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2" Type="http://schemas.openxmlformats.org/officeDocument/2006/relationships/image" Target="../media/image185.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hyperlink" Target="https://www.pau.edu.tr/yabancidiller" TargetMode="External"/><Relationship Id="rId2" Type="http://schemas.openxmlformats.org/officeDocument/2006/relationships/image" Target="../media/image186.pn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image" Target="../media/image187.jpe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188.jp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5.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0.xml.rels><?xml version="1.0" encoding="UTF-8" standalone="yes"?>
<Relationships xmlns="http://schemas.openxmlformats.org/package/2006/relationships"><Relationship Id="rId3" Type="http://schemas.openxmlformats.org/officeDocument/2006/relationships/image" Target="../media/image190.jpeg"/><Relationship Id="rId2" Type="http://schemas.openxmlformats.org/officeDocument/2006/relationships/image" Target="../media/image189.jpe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image" Target="../media/image191.png"/><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2" Type="http://schemas.openxmlformats.org/officeDocument/2006/relationships/image" Target="../media/image193.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195.emf"/><Relationship Id="rId2" Type="http://schemas.openxmlformats.org/officeDocument/2006/relationships/image" Target="../media/image194.png"/><Relationship Id="rId1" Type="http://schemas.openxmlformats.org/officeDocument/2006/relationships/slideLayout" Target="../slideLayouts/slideLayout2.xml"/><Relationship Id="rId5" Type="http://schemas.openxmlformats.org/officeDocument/2006/relationships/image" Target="../media/image197.png"/><Relationship Id="rId4" Type="http://schemas.openxmlformats.org/officeDocument/2006/relationships/image" Target="../media/image196.png"/></Relationships>
</file>

<file path=ppt/slides/_rels/slide138.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image" Target="../media/image198.jpeg"/><Relationship Id="rId1" Type="http://schemas.openxmlformats.org/officeDocument/2006/relationships/slideLayout" Target="../slideLayouts/slideLayout2.xml"/><Relationship Id="rId4" Type="http://schemas.openxmlformats.org/officeDocument/2006/relationships/image" Target="../media/image195.emf"/></Relationships>
</file>

<file path=ppt/slides/_rels/slide139.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image" Target="../media/image20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2" Type="http://schemas.openxmlformats.org/officeDocument/2006/relationships/image" Target="../media/image202.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204.emf"/><Relationship Id="rId2" Type="http://schemas.openxmlformats.org/officeDocument/2006/relationships/image" Target="../media/image203.emf"/><Relationship Id="rId1" Type="http://schemas.openxmlformats.org/officeDocument/2006/relationships/slideLayout" Target="../slideLayouts/slideLayout2.xml"/><Relationship Id="rId4" Type="http://schemas.openxmlformats.org/officeDocument/2006/relationships/image" Target="../media/image205.emf"/></Relationships>
</file>

<file path=ppt/slides/_rels/slide142.xml.rels><?xml version="1.0" encoding="UTF-8" standalone="yes"?>
<Relationships xmlns="http://schemas.openxmlformats.org/package/2006/relationships"><Relationship Id="rId3" Type="http://schemas.openxmlformats.org/officeDocument/2006/relationships/image" Target="../media/image207.emf"/><Relationship Id="rId2" Type="http://schemas.openxmlformats.org/officeDocument/2006/relationships/image" Target="../media/image206.emf"/><Relationship Id="rId1" Type="http://schemas.openxmlformats.org/officeDocument/2006/relationships/slideLayout" Target="../slideLayouts/slideLayout2.xml"/><Relationship Id="rId5" Type="http://schemas.openxmlformats.org/officeDocument/2006/relationships/image" Target="../media/image209.emf"/><Relationship Id="rId4" Type="http://schemas.openxmlformats.org/officeDocument/2006/relationships/image" Target="../media/image208.emf"/></Relationships>
</file>

<file path=ppt/slides/_rels/slide143.xml.rels><?xml version="1.0" encoding="UTF-8" standalone="yes"?>
<Relationships xmlns="http://schemas.openxmlformats.org/package/2006/relationships"><Relationship Id="rId2" Type="http://schemas.openxmlformats.org/officeDocument/2006/relationships/image" Target="../media/image210.jpe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image" Target="../media/image212.jpeg"/><Relationship Id="rId2" Type="http://schemas.openxmlformats.org/officeDocument/2006/relationships/image" Target="../media/image211.jpeg"/><Relationship Id="rId1" Type="http://schemas.openxmlformats.org/officeDocument/2006/relationships/slideLayout" Target="../slideLayouts/slideLayout2.xml"/><Relationship Id="rId5" Type="http://schemas.openxmlformats.org/officeDocument/2006/relationships/image" Target="../media/image214.jpeg"/><Relationship Id="rId4" Type="http://schemas.openxmlformats.org/officeDocument/2006/relationships/image" Target="../media/image213.png"/></Relationships>
</file>

<file path=ppt/slides/_rels/slide145.xml.rels><?xml version="1.0" encoding="UTF-8" standalone="yes"?>
<Relationships xmlns="http://schemas.openxmlformats.org/package/2006/relationships"><Relationship Id="rId3" Type="http://schemas.openxmlformats.org/officeDocument/2006/relationships/hyperlink" Target="http://www.pau.edu.tr/pdrem" TargetMode="External"/><Relationship Id="rId2" Type="http://schemas.openxmlformats.org/officeDocument/2006/relationships/hyperlink" Target="https://www.yesilay.org.tr/tr/bagimlilik"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www.pau.edu.tr/oidb/tr/sayfa/yonetmelik" TargetMode="Externa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hyperlink" Target="http://pusula.pau.edu.tr/" TargetMode="Externa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s://www.youtube.com/watch?v=cQ2n1IOMPoY"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pau.edu.tr/"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www.pau.edu.tr/eduroam/tr"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www.pau.edu.tr/uluslararasi/tr" TargetMode="External"/><Relationship Id="rId7" Type="http://schemas.openxmlformats.org/officeDocument/2006/relationships/image" Target="../media/image43.png"/><Relationship Id="rId2" Type="http://schemas.openxmlformats.org/officeDocument/2006/relationships/hyperlink" Target="http://www.pau.edu.tr/farabi/tr/" TargetMode="Externa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4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2.xml"/><Relationship Id="rId5" Type="http://schemas.openxmlformats.org/officeDocument/2006/relationships/image" Target="../media/image47.jpg"/><Relationship Id="rId4" Type="http://schemas.openxmlformats.org/officeDocument/2006/relationships/image" Target="../media/image46.png"/></Relationships>
</file>

<file path=ppt/slides/_rels/slide4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hyperlink" Target="http://kutuphane.pau.edu.tr/"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hyperlink" Target="http://www.pau.edu.tr/sks/"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www.pau.edu.tr/psikiyatri" TargetMode="External"/><Relationship Id="rId2" Type="http://schemas.openxmlformats.org/officeDocument/2006/relationships/hyperlink" Target="http://www.pau.edu.tr/hastane" TargetMode="External"/><Relationship Id="rId1" Type="http://schemas.openxmlformats.org/officeDocument/2006/relationships/slideLayout" Target="../slideLayouts/slideLayout2.xml"/><Relationship Id="rId4" Type="http://schemas.openxmlformats.org/officeDocument/2006/relationships/image" Target="../media/image53.jpg"/></Relationships>
</file>

<file path=ppt/slides/_rels/slide4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13" Type="http://schemas.microsoft.com/office/2007/relationships/hdphoto" Target="../media/hdphoto3.wdp"/><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8" Type="http://schemas.openxmlformats.org/officeDocument/2006/relationships/image" Target="../media/image62.jpg"/><Relationship Id="rId3" Type="http://schemas.openxmlformats.org/officeDocument/2006/relationships/image" Target="../media/image57.png"/><Relationship Id="rId7" Type="http://schemas.openxmlformats.org/officeDocument/2006/relationships/image" Target="../media/image61.jp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jpg"/><Relationship Id="rId4" Type="http://schemas.openxmlformats.org/officeDocument/2006/relationships/image" Target="../media/image58.png"/><Relationship Id="rId9" Type="http://schemas.openxmlformats.org/officeDocument/2006/relationships/image" Target="../media/image63.jpeg"/></Relationships>
</file>

<file path=ppt/slides/_rels/slide5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 Id="rId5" Type="http://schemas.openxmlformats.org/officeDocument/2006/relationships/image" Target="../media/image67.jpeg"/><Relationship Id="rId4" Type="http://schemas.openxmlformats.org/officeDocument/2006/relationships/image" Target="../media/image66.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hyperlink" Target="http://spormerkezi.pau.edu.tr/" TargetMode="External"/><Relationship Id="rId1" Type="http://schemas.openxmlformats.org/officeDocument/2006/relationships/slideLayout" Target="../slideLayouts/slideLayout2.xml"/><Relationship Id="rId4" Type="http://schemas.openxmlformats.org/officeDocument/2006/relationships/image" Target="../media/image69.jpeg"/></Relationships>
</file>

<file path=ppt/slides/_rels/slide54.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62.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png"/><Relationship Id="rId1" Type="http://schemas.openxmlformats.org/officeDocument/2006/relationships/slideLayout" Target="../slideLayouts/slideLayout7.xml"/><Relationship Id="rId4" Type="http://schemas.openxmlformats.org/officeDocument/2006/relationships/image" Target="../media/image83.jpeg"/></Relationships>
</file>

<file path=ppt/slides/_rels/slide63.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7.xml"/><Relationship Id="rId5" Type="http://schemas.openxmlformats.org/officeDocument/2006/relationships/image" Target="../media/image87.png"/><Relationship Id="rId4" Type="http://schemas.openxmlformats.org/officeDocument/2006/relationships/image" Target="../media/image86.png"/></Relationships>
</file>

<file path=ppt/slides/_rels/slide64.xml.rels><?xml version="1.0" encoding="UTF-8" standalone="yes"?>
<Relationships xmlns="http://schemas.openxmlformats.org/package/2006/relationships"><Relationship Id="rId3" Type="http://schemas.openxmlformats.org/officeDocument/2006/relationships/image" Target="../media/image89.jpeg"/><Relationship Id="rId7" Type="http://schemas.openxmlformats.org/officeDocument/2006/relationships/image" Target="../media/image93.png"/><Relationship Id="rId2" Type="http://schemas.openxmlformats.org/officeDocument/2006/relationships/image" Target="../media/image88.jpeg"/><Relationship Id="rId1" Type="http://schemas.openxmlformats.org/officeDocument/2006/relationships/slideLayout" Target="../slideLayouts/slideLayout7.xml"/><Relationship Id="rId6" Type="http://schemas.openxmlformats.org/officeDocument/2006/relationships/image" Target="../media/image92.jpg"/><Relationship Id="rId5" Type="http://schemas.openxmlformats.org/officeDocument/2006/relationships/image" Target="../media/image91.jpg"/><Relationship Id="rId4" Type="http://schemas.openxmlformats.org/officeDocument/2006/relationships/image" Target="../media/image90.png"/></Relationships>
</file>

<file path=ppt/slides/_rels/slide65.xml.rels><?xml version="1.0" encoding="UTF-8" standalone="yes"?>
<Relationships xmlns="http://schemas.openxmlformats.org/package/2006/relationships"><Relationship Id="rId2" Type="http://schemas.openxmlformats.org/officeDocument/2006/relationships/image" Target="../media/image94.jp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jp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jpg"/><Relationship Id="rId1" Type="http://schemas.openxmlformats.org/officeDocument/2006/relationships/slideLayout" Target="../slideLayouts/slideLayout7.xml"/><Relationship Id="rId4" Type="http://schemas.microsoft.com/office/2007/relationships/hdphoto" Target="../media/hdphoto12.wdp"/></Relationships>
</file>

<file path=ppt/slides/_rels/slide69.xml.rels><?xml version="1.0" encoding="UTF-8" standalone="yes"?>
<Relationships xmlns="http://schemas.openxmlformats.org/package/2006/relationships"><Relationship Id="rId2" Type="http://schemas.openxmlformats.org/officeDocument/2006/relationships/image" Target="../media/image100.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7.xml"/><Relationship Id="rId4" Type="http://schemas.openxmlformats.org/officeDocument/2006/relationships/hyperlink" Target="https://app.pusula.pau.edu.tr/gbs/Oneri/Talep.aspx" TargetMode="External"/></Relationships>
</file>

<file path=ppt/slides/_rels/slide75.xml.rels><?xml version="1.0" encoding="UTF-8" standalone="yes"?>
<Relationships xmlns="http://schemas.openxmlformats.org/package/2006/relationships"><Relationship Id="rId2" Type="http://schemas.openxmlformats.org/officeDocument/2006/relationships/image" Target="../media/image107.jp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108.jp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image" Target="../media/image109.jpg"/><Relationship Id="rId1" Type="http://schemas.openxmlformats.org/officeDocument/2006/relationships/slideLayout" Target="../slideLayouts/slideLayout1.xml"/><Relationship Id="rId4" Type="http://schemas.openxmlformats.org/officeDocument/2006/relationships/image" Target="../media/image111.jpe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hyperlink" Target="https://epdad.org.tr/icerik/akreditasyon-nedir"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12.jp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jp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121.jpe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123.jpeg"/><Relationship Id="rId1" Type="http://schemas.openxmlformats.org/officeDocument/2006/relationships/slideLayout" Target="../slideLayouts/slideLayout7.xml"/><Relationship Id="rId4" Type="http://schemas.openxmlformats.org/officeDocument/2006/relationships/image" Target="../media/image125.emf"/></Relationships>
</file>

<file path=ppt/slides/_rels/slide94.xml.rels><?xml version="1.0" encoding="UTF-8" standalone="yes"?>
<Relationships xmlns="http://schemas.openxmlformats.org/package/2006/relationships"><Relationship Id="rId3" Type="http://schemas.openxmlformats.org/officeDocument/2006/relationships/image" Target="../media/image126.jpg"/><Relationship Id="rId2" Type="http://schemas.openxmlformats.org/officeDocument/2006/relationships/hyperlink" Target="mailto:amese@pau.edu.tr" TargetMode="Externa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27.jp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99999" y="2486408"/>
            <a:ext cx="8455104" cy="1341121"/>
          </a:xfrm>
        </p:spPr>
        <p:txBody>
          <a:bodyPr>
            <a:noAutofit/>
          </a:bodyPr>
          <a:lstStyle/>
          <a:p>
            <a:pPr algn="ctr">
              <a:lnSpc>
                <a:spcPct val="100000"/>
              </a:lnSpc>
            </a:pPr>
            <a:r>
              <a:rPr lang="tr-TR" sz="3200" b="1" dirty="0">
                <a:solidFill>
                  <a:srgbClr val="002060"/>
                </a:solidFill>
              </a:rPr>
              <a:t>PAMUKKALE ÜNİVERSİTESİ</a:t>
            </a:r>
            <a:br>
              <a:rPr lang="tr-TR" sz="2800" dirty="0">
                <a:solidFill>
                  <a:srgbClr val="002060"/>
                </a:solidFill>
              </a:rPr>
            </a:br>
            <a:br>
              <a:rPr lang="tr-TR" sz="2800" dirty="0">
                <a:solidFill>
                  <a:srgbClr val="002060"/>
                </a:solidFill>
              </a:rPr>
            </a:br>
            <a:r>
              <a:rPr lang="tr-TR" sz="2800" dirty="0">
                <a:solidFill>
                  <a:srgbClr val="002060"/>
                </a:solidFill>
              </a:rPr>
              <a:t>oryantasyon programı</a:t>
            </a:r>
            <a:br>
              <a:rPr lang="tr-TR" sz="2800" dirty="0">
                <a:solidFill>
                  <a:srgbClr val="002060"/>
                </a:solidFill>
              </a:rPr>
            </a:br>
            <a:r>
              <a:rPr lang="tr-TR" sz="2800" i="1" cap="none" dirty="0">
                <a:solidFill>
                  <a:srgbClr val="002060"/>
                </a:solidFill>
              </a:rPr>
              <a:t>30 EYLÜL- 4 EKİM 2024</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666" y="1533908"/>
            <a:ext cx="1885184" cy="1885184"/>
          </a:xfrm>
          <a:prstGeom prst="rect">
            <a:avLst/>
          </a:prstGeom>
        </p:spPr>
      </p:pic>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9312376" y="1533908"/>
            <a:ext cx="1885453" cy="1886400"/>
          </a:xfrm>
          <a:prstGeom prst="rect">
            <a:avLst/>
          </a:prstGeom>
        </p:spPr>
      </p:pic>
      <p:sp>
        <p:nvSpPr>
          <p:cNvPr id="7" name="Başlık 1"/>
          <p:cNvSpPr txBox="1">
            <a:spLocks/>
          </p:cNvSpPr>
          <p:nvPr/>
        </p:nvSpPr>
        <p:spPr>
          <a:xfrm>
            <a:off x="3843224" y="4255770"/>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dirty="0">
                <a:solidFill>
                  <a:srgbClr val="002060"/>
                </a:solidFill>
                <a:latin typeface="Century Gothic" panose="020B0502020202020204" pitchFamily="34" charset="0"/>
              </a:rPr>
              <a:t>www.pau.edu.tr/pdrem</a:t>
            </a:r>
          </a:p>
        </p:txBody>
      </p:sp>
    </p:spTree>
    <p:extLst>
      <p:ext uri="{BB962C8B-B14F-4D97-AF65-F5344CB8AC3E}">
        <p14:creationId xmlns:p14="http://schemas.microsoft.com/office/powerpoint/2010/main" val="544542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23D7E7AA-D1F4-4FD2-96AE-77926CD77101}"/>
              </a:ext>
            </a:extLst>
          </p:cNvPr>
          <p:cNvSpPr>
            <a:spLocks noGrp="1"/>
          </p:cNvSpPr>
          <p:nvPr>
            <p:ph idx="1"/>
          </p:nvPr>
        </p:nvSpPr>
        <p:spPr>
          <a:xfrm>
            <a:off x="1050758" y="1753644"/>
            <a:ext cx="10455442" cy="4493995"/>
          </a:xfrm>
        </p:spPr>
        <p:txBody>
          <a:bodyPr>
            <a:noAutofit/>
          </a:bodyPr>
          <a:lstStyle/>
          <a:p>
            <a:pPr marL="0" indent="0" algn="r">
              <a:buNone/>
            </a:pPr>
            <a:r>
              <a:rPr lang="tr-TR" sz="1400" dirty="0"/>
              <a:t>Alkol ve Madde Bağımlılığı Uygulama ve Araştırma Merkezi</a:t>
            </a:r>
          </a:p>
          <a:p>
            <a:pPr marL="0" indent="0" algn="r">
              <a:buNone/>
            </a:pPr>
            <a:r>
              <a:rPr lang="tr-TR" sz="1400" dirty="0"/>
              <a:t>Altay Toplulukları Dil ve Kültürleri Uygulama ve Araştırma Merkezi</a:t>
            </a:r>
          </a:p>
          <a:p>
            <a:pPr marL="0" indent="0" algn="r">
              <a:buNone/>
            </a:pPr>
            <a:r>
              <a:rPr lang="tr-TR" sz="1400" dirty="0"/>
              <a:t>Atatürk İlke ve İnkılapları Tarihi Araştırma ve Uygulama Merkezi </a:t>
            </a:r>
          </a:p>
          <a:p>
            <a:pPr marL="0" indent="0" algn="r">
              <a:buNone/>
            </a:pPr>
            <a:r>
              <a:rPr lang="tr-TR" sz="1400" dirty="0"/>
              <a:t>Bitki Genetiği ve Tarımsal </a:t>
            </a:r>
            <a:r>
              <a:rPr lang="tr-TR" sz="1400" dirty="0" err="1"/>
              <a:t>Biyoteknoloji</a:t>
            </a:r>
            <a:r>
              <a:rPr lang="tr-TR" sz="1400" dirty="0"/>
              <a:t> Uygulama ve Araştırma Merkezi </a:t>
            </a:r>
          </a:p>
          <a:p>
            <a:pPr marL="0" indent="0" algn="r">
              <a:buNone/>
            </a:pPr>
            <a:r>
              <a:rPr lang="tr-TR" sz="1400" dirty="0"/>
              <a:t>Botanik Bahçesi Uygulama ve Araştırma Merkezi</a:t>
            </a:r>
          </a:p>
          <a:p>
            <a:pPr marL="0" indent="0" algn="r">
              <a:buNone/>
            </a:pPr>
            <a:r>
              <a:rPr lang="tr-TR" sz="1400" dirty="0"/>
              <a:t>Çocuk ve Gençlik Eğitimi Uygulama ve Araştırma Merkezi</a:t>
            </a:r>
          </a:p>
          <a:p>
            <a:pPr marL="0" indent="0" algn="r">
              <a:buNone/>
            </a:pPr>
            <a:r>
              <a:rPr lang="tr-TR" sz="1400" dirty="0"/>
              <a:t>Deneysel Cerrahi Uygulama ve Araştırma Merkezi </a:t>
            </a:r>
          </a:p>
          <a:p>
            <a:pPr marL="0" indent="0" algn="r">
              <a:buNone/>
            </a:pPr>
            <a:r>
              <a:rPr lang="tr-TR" sz="1400" dirty="0"/>
              <a:t>Deniz Kaplumbağaları Araştırma ve Uygulama Merkezi </a:t>
            </a:r>
          </a:p>
          <a:p>
            <a:pPr marL="0" indent="0" algn="r">
              <a:buNone/>
            </a:pPr>
            <a:r>
              <a:rPr lang="tr-TR" sz="1400" dirty="0"/>
              <a:t>Deprem ve Yapı Uygulama ve Araştırma Merkezi </a:t>
            </a:r>
          </a:p>
          <a:p>
            <a:pPr marL="0" indent="0" algn="r">
              <a:buNone/>
            </a:pPr>
            <a:r>
              <a:rPr lang="tr-TR" sz="1400" dirty="0"/>
              <a:t>Dil Öğretimi Uygulama ve Araştırma Merkezi </a:t>
            </a:r>
          </a:p>
          <a:p>
            <a:pPr marL="0" indent="0" algn="r">
              <a:buNone/>
            </a:pPr>
            <a:r>
              <a:rPr lang="tr-TR" sz="1400" dirty="0"/>
              <a:t>Eğitim ve Öğretim Teknolojileri Uygulama ve Araştırma Merkezi </a:t>
            </a:r>
          </a:p>
          <a:p>
            <a:pPr marL="0" indent="0" algn="r">
              <a:buNone/>
            </a:pPr>
            <a:r>
              <a:rPr lang="tr-TR" sz="1400" dirty="0"/>
              <a:t>Ekonomik ve </a:t>
            </a:r>
            <a:r>
              <a:rPr lang="tr-TR" sz="1400" dirty="0" err="1"/>
              <a:t>Ekonometrik</a:t>
            </a:r>
            <a:r>
              <a:rPr lang="tr-TR" sz="1400" dirty="0"/>
              <a:t> Uygulama ve Araştırma Merkezi</a:t>
            </a:r>
          </a:p>
          <a:p>
            <a:pPr marL="0" indent="0" algn="r">
              <a:lnSpc>
                <a:spcPct val="110000"/>
              </a:lnSpc>
              <a:buNone/>
            </a:pPr>
            <a:r>
              <a:rPr lang="tr-TR" sz="1400" dirty="0"/>
              <a:t>Kariyer Planlama Uygulama ve Araştırma Merkezi Müdürlüğü</a:t>
            </a:r>
          </a:p>
          <a:p>
            <a:pPr marL="0" indent="0" algn="r">
              <a:lnSpc>
                <a:spcPct val="110000"/>
              </a:lnSpc>
              <a:buNone/>
            </a:pPr>
            <a:r>
              <a:rPr lang="tr-TR" sz="1400" dirty="0"/>
              <a:t>Flora ve Fauna Araştırma Geliştirme Uygulama ve Araştırma Merkezi </a:t>
            </a:r>
          </a:p>
          <a:p>
            <a:pPr marL="0" indent="0" algn="r">
              <a:lnSpc>
                <a:spcPct val="110000"/>
              </a:lnSpc>
              <a:buNone/>
            </a:pPr>
            <a:r>
              <a:rPr lang="tr-TR" sz="1400" dirty="0" err="1"/>
              <a:t>Geropsikiyatri</a:t>
            </a:r>
            <a:r>
              <a:rPr lang="tr-TR" sz="1400" dirty="0"/>
              <a:t> Uygulama ve Araştırma Merkezi </a:t>
            </a:r>
          </a:p>
          <a:p>
            <a:pPr marL="0" indent="0" algn="r">
              <a:lnSpc>
                <a:spcPct val="110000"/>
              </a:lnSpc>
              <a:buNone/>
            </a:pPr>
            <a:r>
              <a:rPr lang="tr-TR" sz="1400" dirty="0"/>
              <a:t>Güç Sistemleri Uygulama ve Araştırma Merkezi</a:t>
            </a:r>
          </a:p>
          <a:p>
            <a:pPr marL="0" indent="0" algn="r">
              <a:lnSpc>
                <a:spcPct val="110000"/>
              </a:lnSpc>
              <a:buNone/>
            </a:pPr>
            <a:r>
              <a:rPr lang="tr-TR" sz="1400" dirty="0"/>
              <a:t> </a:t>
            </a:r>
          </a:p>
          <a:p>
            <a:pPr marL="0" indent="0" algn="r">
              <a:buNone/>
            </a:pPr>
            <a:endParaRPr lang="tr-TR" sz="1400" dirty="0"/>
          </a:p>
          <a:p>
            <a:pPr marL="0" indent="0" algn="r">
              <a:buNone/>
            </a:pPr>
            <a:endParaRPr lang="tr-TR" sz="1400" dirty="0"/>
          </a:p>
        </p:txBody>
      </p:sp>
      <p:sp>
        <p:nvSpPr>
          <p:cNvPr id="3" name="Slayt Numarası Yer Tutucusu 2">
            <a:extLst>
              <a:ext uri="{FF2B5EF4-FFF2-40B4-BE49-F238E27FC236}">
                <a16:creationId xmlns:a16="http://schemas.microsoft.com/office/drawing/2014/main" id="{27FCCA80-C1D4-4AF0-A101-406377F72185}"/>
              </a:ext>
            </a:extLst>
          </p:cNvPr>
          <p:cNvSpPr>
            <a:spLocks noGrp="1"/>
          </p:cNvSpPr>
          <p:nvPr>
            <p:ph type="sldNum" sz="quarter" idx="12"/>
          </p:nvPr>
        </p:nvSpPr>
        <p:spPr/>
        <p:txBody>
          <a:bodyPr/>
          <a:lstStyle/>
          <a:p>
            <a:fld id="{F302176B-0E47-46AC-8F43-DAB4B8A37D06}" type="slidenum">
              <a:rPr lang="tr-TR" smtClean="0"/>
              <a:pPr/>
              <a:t>10</a:t>
            </a:fld>
            <a:endParaRPr lang="tr-TR"/>
          </a:p>
        </p:txBody>
      </p:sp>
      <p:sp>
        <p:nvSpPr>
          <p:cNvPr id="6" name="Başlık 1"/>
          <p:cNvSpPr>
            <a:spLocks noGrp="1"/>
          </p:cNvSpPr>
          <p:nvPr>
            <p:ph type="title"/>
          </p:nvPr>
        </p:nvSpPr>
        <p:spPr>
          <a:xfrm>
            <a:off x="2895600" y="764373"/>
            <a:ext cx="8610600" cy="772879"/>
          </a:xfrm>
        </p:spPr>
        <p:txBody>
          <a:bodyPr>
            <a:normAutofit/>
          </a:bodyPr>
          <a:lstStyle/>
          <a:p>
            <a:r>
              <a:rPr lang="tr-TR" sz="3600" b="1" i="1" dirty="0"/>
              <a:t>ARAŞTIRMA MERKEZLERİ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700"/>
                    </a14:imgEffect>
                    <a14:imgEffect>
                      <a14:brightnessContrast bright="17000" contrast="16000"/>
                    </a14:imgEffect>
                  </a14:imgLayer>
                </a14:imgProps>
              </a:ext>
              <a:ext uri="{28A0092B-C50C-407E-A947-70E740481C1C}">
                <a14:useLocalDpi xmlns:a14="http://schemas.microsoft.com/office/drawing/2010/main" val="0"/>
              </a:ext>
            </a:extLst>
          </a:blip>
          <a:srcRect r="49730"/>
          <a:stretch/>
        </p:blipFill>
        <p:spPr>
          <a:xfrm>
            <a:off x="794759" y="1922724"/>
            <a:ext cx="3264494" cy="4324916"/>
          </a:xfrm>
          <a:prstGeom prst="rect">
            <a:avLst/>
          </a:prstGeom>
        </p:spPr>
      </p:pic>
    </p:spTree>
    <p:extLst>
      <p:ext uri="{BB962C8B-B14F-4D97-AF65-F5344CB8AC3E}">
        <p14:creationId xmlns:p14="http://schemas.microsoft.com/office/powerpoint/2010/main" val="355027030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pic>
        <p:nvPicPr>
          <p:cNvPr id="3074" name="Picture 2"/>
          <p:cNvPicPr>
            <a:picLocks noChangeAspect="1" noChangeArrowheads="1"/>
          </p:cNvPicPr>
          <p:nvPr/>
        </p:nvPicPr>
        <p:blipFill>
          <a:blip r:embed="rId2" cstate="print"/>
          <a:srcRect t="10476"/>
          <a:stretch>
            <a:fillRect/>
          </a:stretch>
        </p:blipFill>
        <p:spPr bwMode="auto">
          <a:xfrm>
            <a:off x="0" y="0"/>
            <a:ext cx="12192000" cy="6858000"/>
          </a:xfrm>
          <a:prstGeom prst="rect">
            <a:avLst/>
          </a:prstGeom>
          <a:noFill/>
          <a:ln w="9525">
            <a:noFill/>
            <a:miter lim="800000"/>
            <a:headEnd/>
            <a:tailEnd/>
          </a:ln>
        </p:spPr>
      </p:pic>
      <p:sp>
        <p:nvSpPr>
          <p:cNvPr id="4" name="3 Metin kutusu"/>
          <p:cNvSpPr txBox="1"/>
          <p:nvPr/>
        </p:nvSpPr>
        <p:spPr>
          <a:xfrm>
            <a:off x="2743200" y="1201782"/>
            <a:ext cx="4741817"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a:noFill/>
                </a:ln>
                <a:solidFill>
                  <a:prstClr val="black"/>
                </a:solidFill>
                <a:effectLst/>
                <a:uLnTx/>
                <a:uFillTx/>
                <a:latin typeface="Arial Black" pitchFamily="34" charset="0"/>
                <a:ea typeface="+mn-ea"/>
                <a:cs typeface="+mn-cs"/>
              </a:rPr>
              <a:t>LX – K3 - 19</a:t>
            </a:r>
          </a:p>
        </p:txBody>
      </p:sp>
    </p:spTree>
    <p:extLst>
      <p:ext uri="{BB962C8B-B14F-4D97-AF65-F5344CB8AC3E}">
        <p14:creationId xmlns:p14="http://schemas.microsoft.com/office/powerpoint/2010/main" val="23580119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7325591" cy="4838700"/>
          </a:xfrm>
        </p:spPr>
      </p:pic>
      <p:sp>
        <p:nvSpPr>
          <p:cNvPr id="3" name="Slayt Numarası Yer Tutucusu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pic>
        <p:nvPicPr>
          <p:cNvPr id="6" name="Resim 5"/>
          <p:cNvPicPr>
            <a:picLocks noChangeAspect="1"/>
          </p:cNvPicPr>
          <p:nvPr/>
        </p:nvPicPr>
        <p:blipFill>
          <a:blip r:embed="rId3"/>
          <a:stretch>
            <a:fillRect/>
          </a:stretch>
        </p:blipFill>
        <p:spPr>
          <a:xfrm>
            <a:off x="7668491" y="381000"/>
            <a:ext cx="4242955" cy="3418609"/>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07038" y="4156363"/>
            <a:ext cx="4104408" cy="2311978"/>
          </a:xfrm>
          <a:prstGeom prst="rect">
            <a:avLst/>
          </a:prstGeom>
        </p:spPr>
      </p:pic>
    </p:spTree>
    <p:extLst>
      <p:ext uri="{BB962C8B-B14F-4D97-AF65-F5344CB8AC3E}">
        <p14:creationId xmlns:p14="http://schemas.microsoft.com/office/powerpoint/2010/main" val="172703063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102</a:t>
            </a:fld>
            <a:endParaRPr lang="tr-TR"/>
          </a:p>
        </p:txBody>
      </p:sp>
      <p:pic>
        <p:nvPicPr>
          <p:cNvPr id="7" name="Resim 6" descr="Otomatik alternatif metin yok."/>
          <p:cNvPicPr/>
          <p:nvPr/>
        </p:nvPicPr>
        <p:blipFill rotWithShape="1">
          <a:blip r:embed="rId2" cstate="print">
            <a:extLst>
              <a:ext uri="{28A0092B-C50C-407E-A947-70E740481C1C}">
                <a14:useLocalDpi xmlns:a14="http://schemas.microsoft.com/office/drawing/2010/main" val="0"/>
              </a:ext>
            </a:extLst>
          </a:blip>
          <a:srcRect l="11737" t="12465" r="9957" b="14651"/>
          <a:stretch/>
        </p:blipFill>
        <p:spPr bwMode="auto">
          <a:xfrm>
            <a:off x="4322072" y="2088724"/>
            <a:ext cx="948690" cy="899795"/>
          </a:xfrm>
          <a:prstGeom prst="rect">
            <a:avLst/>
          </a:prstGeom>
          <a:noFill/>
          <a:ln>
            <a:noFill/>
          </a:ln>
          <a:extLst>
            <a:ext uri="{53640926-AAD7-44D8-BBD7-CCE9431645EC}">
              <a14:shadowObscured xmlns:a14="http://schemas.microsoft.com/office/drawing/2010/main"/>
            </a:ext>
          </a:extLst>
        </p:spPr>
      </p:pic>
      <p:pic>
        <p:nvPicPr>
          <p:cNvPr id="8" name="Resim 7" descr="Otomatik alternatif metin yok."/>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7593" y="2109324"/>
            <a:ext cx="987675" cy="879193"/>
          </a:xfrm>
          <a:prstGeom prst="rect">
            <a:avLst/>
          </a:prstGeom>
          <a:noFill/>
          <a:ln>
            <a:noFill/>
          </a:ln>
        </p:spPr>
      </p:pic>
      <p:pic>
        <p:nvPicPr>
          <p:cNvPr id="10" name="Resim 9" descr="Görüntünün olası içeriği: yazı"/>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047" y="3322331"/>
            <a:ext cx="1015753" cy="858456"/>
          </a:xfrm>
          <a:prstGeom prst="rect">
            <a:avLst/>
          </a:prstGeom>
          <a:noFill/>
          <a:ln>
            <a:noFill/>
          </a:ln>
        </p:spPr>
      </p:pic>
      <p:pic>
        <p:nvPicPr>
          <p:cNvPr id="11" name="Resim 10" descr="Otomatik alternatif metin yok."/>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0805" y="3301662"/>
            <a:ext cx="899233" cy="899795"/>
          </a:xfrm>
          <a:prstGeom prst="rect">
            <a:avLst/>
          </a:prstGeom>
          <a:noFill/>
          <a:ln>
            <a:noFill/>
          </a:ln>
        </p:spPr>
      </p:pic>
      <p:pic>
        <p:nvPicPr>
          <p:cNvPr id="12" name="Resim 11" descr="Otomatik alternatif metin yok."/>
          <p:cNvPicPr/>
          <p:nvPr/>
        </p:nvPicPr>
        <p:blipFill rotWithShape="1">
          <a:blip r:embed="rId6" cstate="print">
            <a:extLst>
              <a:ext uri="{28A0092B-C50C-407E-A947-70E740481C1C}">
                <a14:useLocalDpi xmlns:a14="http://schemas.microsoft.com/office/drawing/2010/main" val="0"/>
              </a:ext>
            </a:extLst>
          </a:blip>
          <a:srcRect l="31606" t="12279" r="30510" b="13447"/>
          <a:stretch/>
        </p:blipFill>
        <p:spPr bwMode="auto">
          <a:xfrm>
            <a:off x="4322073" y="3338547"/>
            <a:ext cx="948690" cy="899793"/>
          </a:xfrm>
          <a:prstGeom prst="rect">
            <a:avLst/>
          </a:prstGeom>
          <a:noFill/>
          <a:ln>
            <a:noFill/>
          </a:ln>
          <a:extLst>
            <a:ext uri="{53640926-AAD7-44D8-BBD7-CCE9431645EC}">
              <a14:shadowObscured xmlns:a14="http://schemas.microsoft.com/office/drawing/2010/main"/>
            </a:ext>
          </a:extLst>
        </p:spPr>
      </p:pic>
      <p:pic>
        <p:nvPicPr>
          <p:cNvPr id="13" name="Resim 12" descr="https://pbs.twimg.com/profile_images/424903729670668288/oCe8nCRG_400x400.jpe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07593" y="3317809"/>
            <a:ext cx="987675" cy="941269"/>
          </a:xfrm>
          <a:prstGeom prst="rect">
            <a:avLst/>
          </a:prstGeom>
          <a:noFill/>
          <a:ln>
            <a:noFill/>
          </a:ln>
        </p:spPr>
      </p:pic>
      <p:pic>
        <p:nvPicPr>
          <p:cNvPr id="15" name="Resim 14" descr="Görüntünün olası içeriği: yazı"/>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43816" y="4701016"/>
            <a:ext cx="983344" cy="886094"/>
          </a:xfrm>
          <a:prstGeom prst="rect">
            <a:avLst/>
          </a:prstGeom>
          <a:noFill/>
          <a:ln>
            <a:noFill/>
          </a:ln>
        </p:spPr>
      </p:pic>
      <p:pic>
        <p:nvPicPr>
          <p:cNvPr id="16" name="Resim 15" descr="Otomatik alternatif metin yok."/>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07592" y="4701016"/>
            <a:ext cx="987675" cy="864214"/>
          </a:xfrm>
          <a:prstGeom prst="rect">
            <a:avLst/>
          </a:prstGeom>
          <a:noFill/>
          <a:ln>
            <a:noFill/>
          </a:ln>
        </p:spPr>
      </p:pic>
      <p:pic>
        <p:nvPicPr>
          <p:cNvPr id="17" name="Resim 16">
            <a:extLst>
              <a:ext uri="{FF2B5EF4-FFF2-40B4-BE49-F238E27FC236}">
                <a16:creationId xmlns:a16="http://schemas.microsoft.com/office/drawing/2014/main" id="{CD6472F2-DB0E-4D50-BD71-7BE9D62A979E}"/>
              </a:ext>
            </a:extLst>
          </p:cNvPr>
          <p:cNvPicPr>
            <a:picLocks noChangeAspect="1"/>
          </p:cNvPicPr>
          <p:nvPr/>
        </p:nvPicPr>
        <p:blipFill>
          <a:blip r:embed="rId10"/>
          <a:stretch>
            <a:fillRect/>
          </a:stretch>
        </p:blipFill>
        <p:spPr>
          <a:xfrm>
            <a:off x="898815" y="2057401"/>
            <a:ext cx="957417" cy="931115"/>
          </a:xfrm>
          <a:prstGeom prst="rect">
            <a:avLst/>
          </a:prstGeom>
        </p:spPr>
      </p:pic>
      <p:pic>
        <p:nvPicPr>
          <p:cNvPr id="18" name="Resim 17">
            <a:extLst>
              <a:ext uri="{FF2B5EF4-FFF2-40B4-BE49-F238E27FC236}">
                <a16:creationId xmlns:a16="http://schemas.microsoft.com/office/drawing/2014/main" id="{FE3EEBC9-C139-4CFC-9590-E7E384FFC42A}"/>
              </a:ext>
            </a:extLst>
          </p:cNvPr>
          <p:cNvPicPr>
            <a:picLocks noChangeAspect="1"/>
          </p:cNvPicPr>
          <p:nvPr/>
        </p:nvPicPr>
        <p:blipFill>
          <a:blip r:embed="rId11"/>
          <a:stretch>
            <a:fillRect/>
          </a:stretch>
        </p:blipFill>
        <p:spPr>
          <a:xfrm>
            <a:off x="2600804" y="4636512"/>
            <a:ext cx="962581" cy="957174"/>
          </a:xfrm>
          <a:prstGeom prst="rect">
            <a:avLst/>
          </a:prstGeom>
        </p:spPr>
      </p:pic>
      <p:pic>
        <p:nvPicPr>
          <p:cNvPr id="19" name="Resim 18">
            <a:extLst>
              <a:ext uri="{FF2B5EF4-FFF2-40B4-BE49-F238E27FC236}">
                <a16:creationId xmlns:a16="http://schemas.microsoft.com/office/drawing/2014/main" id="{D7EB2E61-A908-4EE8-B215-C18E22B28E7B}"/>
              </a:ext>
            </a:extLst>
          </p:cNvPr>
          <p:cNvPicPr>
            <a:picLocks noChangeAspect="1"/>
          </p:cNvPicPr>
          <p:nvPr/>
        </p:nvPicPr>
        <p:blipFill>
          <a:blip r:embed="rId12"/>
          <a:stretch>
            <a:fillRect/>
          </a:stretch>
        </p:blipFill>
        <p:spPr>
          <a:xfrm>
            <a:off x="2591872" y="2088723"/>
            <a:ext cx="1082801" cy="899792"/>
          </a:xfrm>
          <a:prstGeom prst="rect">
            <a:avLst/>
          </a:prstGeom>
        </p:spPr>
      </p:pic>
      <p:pic>
        <p:nvPicPr>
          <p:cNvPr id="20" name="Resim 19">
            <a:extLst>
              <a:ext uri="{FF2B5EF4-FFF2-40B4-BE49-F238E27FC236}">
                <a16:creationId xmlns:a16="http://schemas.microsoft.com/office/drawing/2014/main" id="{12FB7937-2822-4F70-8C7B-C0A4E5A5A9D8}"/>
              </a:ext>
            </a:extLst>
          </p:cNvPr>
          <p:cNvPicPr>
            <a:picLocks noChangeAspect="1"/>
          </p:cNvPicPr>
          <p:nvPr/>
        </p:nvPicPr>
        <p:blipFill>
          <a:blip r:embed="rId13"/>
          <a:stretch>
            <a:fillRect/>
          </a:stretch>
        </p:blipFill>
        <p:spPr>
          <a:xfrm>
            <a:off x="893651" y="4672447"/>
            <a:ext cx="962581" cy="962581"/>
          </a:xfrm>
          <a:prstGeom prst="rect">
            <a:avLst/>
          </a:prstGeom>
        </p:spPr>
      </p:pic>
      <p:pic>
        <p:nvPicPr>
          <p:cNvPr id="2" name="Resim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41822" y="2095264"/>
            <a:ext cx="2322001" cy="15475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Resim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99063">
            <a:off x="8603120" y="4382697"/>
            <a:ext cx="2199404" cy="14648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26928301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103</a:t>
            </a:fld>
            <a:endParaRPr lang="tr-TR"/>
          </a:p>
        </p:txBody>
      </p:sp>
      <p:sp>
        <p:nvSpPr>
          <p:cNvPr id="21" name="İçerik Yer Tutucusu 1"/>
          <p:cNvSpPr>
            <a:spLocks noGrp="1"/>
          </p:cNvSpPr>
          <p:nvPr>
            <p:ph idx="1"/>
          </p:nvPr>
        </p:nvSpPr>
        <p:spPr>
          <a:xfrm>
            <a:off x="685800" y="2245409"/>
            <a:ext cx="4824143" cy="3881643"/>
          </a:xfrm>
        </p:spPr>
        <p:txBody>
          <a:bodyPr>
            <a:normAutofit fontScale="92500" lnSpcReduction="10000"/>
          </a:bodyPr>
          <a:lstStyle/>
          <a:p>
            <a:pPr marL="0" indent="0">
              <a:buNone/>
            </a:pPr>
            <a:r>
              <a:rPr lang="tr-TR" sz="2000" b="1" dirty="0">
                <a:solidFill>
                  <a:srgbClr val="C00000"/>
                </a:solidFill>
              </a:rPr>
              <a:t>Ne</a:t>
            </a:r>
            <a:r>
              <a:rPr lang="tr-TR" sz="2000" dirty="0"/>
              <a:t> tür etkinlikler?</a:t>
            </a:r>
          </a:p>
          <a:p>
            <a:pPr marL="0" indent="0">
              <a:buNone/>
            </a:pPr>
            <a:r>
              <a:rPr lang="tr-TR" sz="2000" dirty="0"/>
              <a:t>Kampçılık eğitiminden salsa derslerine, film gösterimlerinden sosyal sorumluluk projelerine, dağ tırmanışlarından ağaç dikimine kadar birçok etkinlik gerçekleştiriyorlar. </a:t>
            </a:r>
          </a:p>
          <a:p>
            <a:pPr lvl="1"/>
            <a:r>
              <a:rPr lang="tr-TR" sz="1800" dirty="0"/>
              <a:t>Konserler</a:t>
            </a:r>
          </a:p>
          <a:p>
            <a:pPr lvl="1"/>
            <a:r>
              <a:rPr lang="tr-TR" sz="1800" dirty="0"/>
              <a:t>Gösteriler</a:t>
            </a:r>
          </a:p>
          <a:p>
            <a:pPr lvl="1"/>
            <a:r>
              <a:rPr lang="tr-TR" sz="1800" dirty="0"/>
              <a:t>Konferanslar</a:t>
            </a:r>
          </a:p>
          <a:p>
            <a:pPr lvl="1"/>
            <a:r>
              <a:rPr lang="tr-TR" sz="1800" dirty="0"/>
              <a:t>Atölyeler</a:t>
            </a:r>
          </a:p>
          <a:p>
            <a:pPr lvl="1"/>
            <a:r>
              <a:rPr lang="tr-TR" sz="1800" dirty="0"/>
              <a:t>Kurslar</a:t>
            </a:r>
          </a:p>
          <a:p>
            <a:pPr lvl="1"/>
            <a:r>
              <a:rPr lang="tr-TR" sz="1800" dirty="0"/>
              <a:t>Toplantılar</a:t>
            </a:r>
          </a:p>
          <a:p>
            <a:pPr lvl="1"/>
            <a:r>
              <a:rPr lang="tr-TR" sz="1800" dirty="0"/>
              <a:t>Piknikler, Buluşmalar</a:t>
            </a:r>
          </a:p>
          <a:p>
            <a:pPr lvl="1"/>
            <a:r>
              <a:rPr lang="tr-TR" sz="1800" dirty="0"/>
              <a:t>Sosyal Sorumluluk Projeleri</a:t>
            </a:r>
            <a:r>
              <a:rPr lang="tr-TR" sz="2000" dirty="0"/>
              <a:t>	</a:t>
            </a:r>
          </a:p>
        </p:txBody>
      </p:sp>
      <p:pic>
        <p:nvPicPr>
          <p:cNvPr id="5" name="Resim 4" descr="&lt;strong&gt;Billboard&lt;/strong&gt; Vector - Download Free Vector Art, Stock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0996" y="2245409"/>
            <a:ext cx="5545204" cy="3881643"/>
          </a:xfrm>
          <a:prstGeom prst="rect">
            <a:avLst/>
          </a:prstGeom>
        </p:spPr>
      </p:pic>
      <p:sp>
        <p:nvSpPr>
          <p:cNvPr id="9" name="Dikdörtgen 8"/>
          <p:cNvSpPr/>
          <p:nvPr/>
        </p:nvSpPr>
        <p:spPr>
          <a:xfrm rot="21262111">
            <a:off x="7245049" y="3784105"/>
            <a:ext cx="2977097" cy="1323439"/>
          </a:xfrm>
          <a:prstGeom prst="rect">
            <a:avLst/>
          </a:prstGeom>
          <a:noFill/>
        </p:spPr>
        <p:txBody>
          <a:bodyPr wrap="non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ETKİNLİKLERDEN </a:t>
            </a:r>
          </a:p>
          <a:p>
            <a:pPr algn="ctr"/>
            <a:r>
              <a:rPr lang="tr-TR" sz="2000" b="0" cap="none" spc="0" dirty="0">
                <a:ln w="0"/>
                <a:solidFill>
                  <a:schemeClr val="accent1"/>
                </a:solidFill>
                <a:effectLst>
                  <a:outerShdw blurRad="38100" dist="25400" dir="5400000" algn="ctr" rotWithShape="0">
                    <a:srgbClr val="6E747A">
                      <a:alpha val="43000"/>
                    </a:srgbClr>
                  </a:outerShdw>
                </a:effectLst>
              </a:rPr>
              <a:t>HABERDAR OLMAK </a:t>
            </a:r>
          </a:p>
          <a:p>
            <a:pPr algn="ctr"/>
            <a:r>
              <a:rPr lang="tr-TR" sz="2000" b="0" cap="none" spc="0" dirty="0">
                <a:ln w="0"/>
                <a:solidFill>
                  <a:schemeClr val="accent1"/>
                </a:solidFill>
                <a:effectLst>
                  <a:outerShdw blurRad="38100" dist="25400" dir="5400000" algn="ctr" rotWithShape="0">
                    <a:srgbClr val="6E747A">
                      <a:alpha val="43000"/>
                    </a:srgbClr>
                  </a:outerShdw>
                </a:effectLst>
              </a:rPr>
              <a:t>İÇİN FAKÜLTENİZDEKİ </a:t>
            </a:r>
          </a:p>
          <a:p>
            <a:pPr algn="ctr"/>
            <a:r>
              <a:rPr lang="tr-TR" sz="2000" b="0" cap="none" spc="0" dirty="0">
                <a:ln w="0"/>
                <a:solidFill>
                  <a:schemeClr val="accent1"/>
                </a:solidFill>
                <a:effectLst>
                  <a:outerShdw blurRad="38100" dist="25400" dir="5400000" algn="ctr" rotWithShape="0">
                    <a:srgbClr val="6E747A">
                      <a:alpha val="43000"/>
                    </a:srgbClr>
                  </a:outerShdw>
                </a:effectLst>
              </a:rPr>
              <a:t>PANOLARI TAKİP EDİN. </a:t>
            </a:r>
          </a:p>
        </p:txBody>
      </p:sp>
    </p:spTree>
    <p:extLst>
      <p:ext uri="{BB962C8B-B14F-4D97-AF65-F5344CB8AC3E}">
        <p14:creationId xmlns:p14="http://schemas.microsoft.com/office/powerpoint/2010/main" val="167010814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57213" y="1743075"/>
            <a:ext cx="5638489" cy="4667929"/>
          </a:xfrm>
        </p:spPr>
        <p:txBody>
          <a:bodyPr>
            <a:normAutofit/>
          </a:bodyPr>
          <a:lstStyle/>
          <a:p>
            <a:pPr marL="0" indent="0">
              <a:buNone/>
            </a:pPr>
            <a:r>
              <a:rPr lang="tr-TR" sz="1800" b="1" dirty="0" err="1">
                <a:solidFill>
                  <a:srgbClr val="C00000"/>
                </a:solidFill>
              </a:rPr>
              <a:t>PAÜ</a:t>
            </a:r>
            <a:r>
              <a:rPr lang="tr-TR" sz="1800" dirty="0" err="1"/>
              <a:t>’de</a:t>
            </a:r>
            <a:r>
              <a:rPr lang="tr-TR" sz="1800" dirty="0"/>
              <a:t> danstan bilişime, sosyal bilgilerden iletişime, müzikten </a:t>
            </a:r>
            <a:r>
              <a:rPr lang="tr-TR" sz="1800" dirty="0" err="1"/>
              <a:t>resime</a:t>
            </a:r>
            <a:r>
              <a:rPr lang="tr-TR" sz="1800" dirty="0"/>
              <a:t> bir çok alanda öğrenciler tarafından oluşturulan ve yönetilen toplam 213 tane topluluk vardır.</a:t>
            </a:r>
          </a:p>
          <a:p>
            <a:pPr marL="0" indent="0">
              <a:buNone/>
            </a:pPr>
            <a:r>
              <a:rPr lang="tr-TR" sz="1800" dirty="0"/>
              <a:t>Bir topluluğa kayıt başvurusu yapabilmek için, </a:t>
            </a:r>
            <a:r>
              <a:rPr lang="tr-TR" sz="1800" b="1" dirty="0">
                <a:solidFill>
                  <a:srgbClr val="C00000"/>
                </a:solidFill>
              </a:rPr>
              <a:t>PAÜ pusula bilgi sistemine giriş yaparak, SKS Bilgi Sistemi &gt; Topluluk İşlemleri &gt; Topluluk Başvurusu adımlarını izleyebilir, istediğiniz topluluğu seçerek başvuru işlemini tamamlayabilirsiniz. </a:t>
            </a:r>
          </a:p>
          <a:p>
            <a:pPr marL="0" indent="0">
              <a:buNone/>
            </a:pPr>
            <a:r>
              <a:rPr lang="tr-TR" sz="1800" dirty="0"/>
              <a:t>Toplulukların sosyal medya hesaplarını takip ederek etkinlik duyurularına ulaşabilirsiniz.</a:t>
            </a:r>
          </a:p>
          <a:p>
            <a:pPr marL="0" indent="0">
              <a:buNone/>
            </a:pPr>
            <a:r>
              <a:rPr lang="tr-TR" sz="1800" u="sng" dirty="0">
                <a:hlinkClick r:id="rId2"/>
              </a:rPr>
              <a:t>http://www.pau.edu.tr/sks/tr/sayfa/topluluklar</a:t>
            </a: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104</a:t>
            </a:fld>
            <a:endParaRPr lang="tr-TR"/>
          </a:p>
        </p:txBody>
      </p:sp>
      <p:sp>
        <p:nvSpPr>
          <p:cNvPr id="4" name="Unvan 3"/>
          <p:cNvSpPr>
            <a:spLocks noGrp="1"/>
          </p:cNvSpPr>
          <p:nvPr>
            <p:ph type="title"/>
          </p:nvPr>
        </p:nvSpPr>
        <p:spPr>
          <a:xfrm>
            <a:off x="2895600" y="764373"/>
            <a:ext cx="8610600" cy="1293028"/>
          </a:xfrm>
        </p:spPr>
        <p:txBody>
          <a:bodyPr>
            <a:normAutofit/>
          </a:bodyPr>
          <a:lstStyle/>
          <a:p>
            <a:r>
              <a:rPr lang="tr-TR" sz="3600" b="1" i="1" dirty="0"/>
              <a:t>ÖĞRENCİ TOPLULUKLARI</a:t>
            </a:r>
          </a:p>
        </p:txBody>
      </p:sp>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9530" r="15406"/>
          <a:stretch/>
        </p:blipFill>
        <p:spPr>
          <a:xfrm>
            <a:off x="6814559" y="2057401"/>
            <a:ext cx="4691641" cy="3627965"/>
          </a:xfrm>
          <a:prstGeom prst="rect">
            <a:avLst/>
          </a:prstGeom>
        </p:spPr>
      </p:pic>
    </p:spTree>
    <p:extLst>
      <p:ext uri="{BB962C8B-B14F-4D97-AF65-F5344CB8AC3E}">
        <p14:creationId xmlns:p14="http://schemas.microsoft.com/office/powerpoint/2010/main" val="405141483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BBB6B7-F1EE-F2FD-4E3E-37AA927FA592}"/>
              </a:ext>
            </a:extLst>
          </p:cNvPr>
          <p:cNvSpPr>
            <a:spLocks noGrp="1"/>
          </p:cNvSpPr>
          <p:nvPr>
            <p:ph type="ctrTitle"/>
          </p:nvPr>
        </p:nvSpPr>
        <p:spPr>
          <a:xfrm>
            <a:off x="7041856" y="2944090"/>
            <a:ext cx="4036334" cy="2387600"/>
          </a:xfrm>
        </p:spPr>
        <p:txBody>
          <a:bodyPr anchor="t">
            <a:normAutofit fontScale="90000"/>
          </a:bodyPr>
          <a:lstStyle/>
          <a:p>
            <a:pPr algn="l"/>
            <a:r>
              <a:rPr lang="tr-TR" sz="5400" dirty="0"/>
              <a:t>İngiliz Dili Eğitimi Topluluğu</a:t>
            </a:r>
          </a:p>
        </p:txBody>
      </p:sp>
      <p:pic>
        <p:nvPicPr>
          <p:cNvPr id="7" name="Resim 6" descr="logo, yazı tipi, daire, ticari marka içeren bir resim&#10;&#10;Açıklama otomatik olarak oluşturuldu">
            <a:extLst>
              <a:ext uri="{FF2B5EF4-FFF2-40B4-BE49-F238E27FC236}">
                <a16:creationId xmlns:a16="http://schemas.microsoft.com/office/drawing/2014/main" id="{166A9567-0762-CC0B-49B0-2D62076B7F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8109" y="696104"/>
            <a:ext cx="5465791" cy="5465791"/>
          </a:xfrm>
          <a:prstGeom prst="rect">
            <a:avLst/>
          </a:prstGeom>
        </p:spPr>
      </p:pic>
      <p:sp>
        <p:nvSpPr>
          <p:cNvPr id="9" name="Alt Bilgi Yer Tutucusu 8">
            <a:extLst>
              <a:ext uri="{FF2B5EF4-FFF2-40B4-BE49-F238E27FC236}">
                <a16:creationId xmlns:a16="http://schemas.microsoft.com/office/drawing/2014/main" id="{013B7E29-BA72-F77F-0BB0-8BB9C8237A0C}"/>
              </a:ext>
            </a:extLst>
          </p:cNvPr>
          <p:cNvSpPr>
            <a:spLocks noGrp="1"/>
          </p:cNvSpPr>
          <p:nvPr>
            <p:ph type="ftr" sz="quarter" idx="11"/>
          </p:nvPr>
        </p:nvSpPr>
        <p:spPr/>
        <p:txBody>
          <a:bodyPr/>
          <a:lstStyle/>
          <a:p>
            <a:r>
              <a:rPr lang="tr-TR"/>
              <a:t>İngiliz Dili Eğitimi Topluluğu</a:t>
            </a:r>
          </a:p>
        </p:txBody>
      </p:sp>
    </p:spTree>
    <p:extLst>
      <p:ext uri="{BB962C8B-B14F-4D97-AF65-F5344CB8AC3E}">
        <p14:creationId xmlns:p14="http://schemas.microsoft.com/office/powerpoint/2010/main" val="244568088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FA1A4A8-AAAE-C75D-8A28-C5164C3E27C6}"/>
              </a:ext>
            </a:extLst>
          </p:cNvPr>
          <p:cNvSpPr>
            <a:spLocks noGrp="1"/>
          </p:cNvSpPr>
          <p:nvPr>
            <p:ph type="title"/>
          </p:nvPr>
        </p:nvSpPr>
        <p:spPr/>
        <p:txBody>
          <a:bodyPr vert="horz" lIns="91440" tIns="45720" rIns="91440" bIns="45720" rtlCol="0" anchor="t">
            <a:normAutofit/>
          </a:bodyPr>
          <a:lstStyle/>
          <a:p>
            <a:r>
              <a:rPr lang="en-US" sz="4200" b="1" kern="1200" dirty="0">
                <a:solidFill>
                  <a:schemeClr val="tx1"/>
                </a:solidFill>
                <a:latin typeface="+mj-lt"/>
                <a:ea typeface="+mj-ea"/>
                <a:cs typeface="+mj-cs"/>
              </a:rPr>
              <a:t>İng</a:t>
            </a:r>
            <a:r>
              <a:rPr lang="tr-TR" sz="4200" b="1" kern="1200" dirty="0">
                <a:solidFill>
                  <a:schemeClr val="tx1"/>
                </a:solidFill>
                <a:latin typeface="+mj-lt"/>
                <a:ea typeface="+mj-ea"/>
                <a:cs typeface="+mj-cs"/>
              </a:rPr>
              <a:t>İ</a:t>
            </a:r>
            <a:r>
              <a:rPr lang="en-US" sz="4200" b="1" kern="1200" dirty="0">
                <a:solidFill>
                  <a:schemeClr val="tx1"/>
                </a:solidFill>
                <a:latin typeface="+mj-lt"/>
                <a:ea typeface="+mj-ea"/>
                <a:cs typeface="+mj-cs"/>
              </a:rPr>
              <a:t>l</a:t>
            </a:r>
            <a:r>
              <a:rPr lang="tr-TR" sz="4200" b="1" kern="1200" dirty="0">
                <a:solidFill>
                  <a:schemeClr val="tx1"/>
                </a:solidFill>
                <a:latin typeface="+mj-lt"/>
                <a:ea typeface="+mj-ea"/>
                <a:cs typeface="+mj-cs"/>
              </a:rPr>
              <a:t>İ</a:t>
            </a:r>
            <a:r>
              <a:rPr lang="en-US" sz="4200" b="1" kern="1200" dirty="0">
                <a:solidFill>
                  <a:schemeClr val="tx1"/>
                </a:solidFill>
                <a:latin typeface="+mj-lt"/>
                <a:ea typeface="+mj-ea"/>
                <a:cs typeface="+mj-cs"/>
              </a:rPr>
              <a:t>z D</a:t>
            </a:r>
            <a:r>
              <a:rPr lang="tr-TR" sz="4200" b="1" kern="1200" dirty="0">
                <a:solidFill>
                  <a:schemeClr val="tx1"/>
                </a:solidFill>
                <a:latin typeface="+mj-lt"/>
                <a:ea typeface="+mj-ea"/>
                <a:cs typeface="+mj-cs"/>
              </a:rPr>
              <a:t>İ</a:t>
            </a:r>
            <a:r>
              <a:rPr lang="en-US" sz="4200" b="1" kern="1200" dirty="0">
                <a:solidFill>
                  <a:schemeClr val="tx1"/>
                </a:solidFill>
                <a:latin typeface="+mj-lt"/>
                <a:ea typeface="+mj-ea"/>
                <a:cs typeface="+mj-cs"/>
              </a:rPr>
              <a:t>l</a:t>
            </a:r>
            <a:r>
              <a:rPr lang="tr-TR" sz="4200" b="1" kern="1200" dirty="0">
                <a:solidFill>
                  <a:schemeClr val="tx1"/>
                </a:solidFill>
                <a:latin typeface="+mj-lt"/>
                <a:ea typeface="+mj-ea"/>
                <a:cs typeface="+mj-cs"/>
              </a:rPr>
              <a:t>İ</a:t>
            </a:r>
            <a:r>
              <a:rPr lang="en-US" sz="4200" b="1" kern="1200" dirty="0">
                <a:solidFill>
                  <a:schemeClr val="tx1"/>
                </a:solidFill>
                <a:latin typeface="+mj-lt"/>
                <a:ea typeface="+mj-ea"/>
                <a:cs typeface="+mj-cs"/>
              </a:rPr>
              <a:t> </a:t>
            </a:r>
            <a:r>
              <a:rPr lang="en-US" sz="4200" b="1" kern="1200" dirty="0" err="1">
                <a:solidFill>
                  <a:schemeClr val="tx1"/>
                </a:solidFill>
                <a:latin typeface="+mj-lt"/>
                <a:ea typeface="+mj-ea"/>
                <a:cs typeface="+mj-cs"/>
              </a:rPr>
              <a:t>Eğ</a:t>
            </a:r>
            <a:r>
              <a:rPr lang="tr-TR" sz="4200" b="1" kern="1200" dirty="0">
                <a:solidFill>
                  <a:schemeClr val="tx1"/>
                </a:solidFill>
                <a:latin typeface="+mj-lt"/>
                <a:ea typeface="+mj-ea"/>
                <a:cs typeface="+mj-cs"/>
              </a:rPr>
              <a:t>İ</a:t>
            </a:r>
            <a:r>
              <a:rPr lang="en-US" sz="4200" b="1" kern="1200" dirty="0">
                <a:solidFill>
                  <a:schemeClr val="tx1"/>
                </a:solidFill>
                <a:latin typeface="+mj-lt"/>
                <a:ea typeface="+mj-ea"/>
                <a:cs typeface="+mj-cs"/>
              </a:rPr>
              <a:t>t</a:t>
            </a:r>
            <a:r>
              <a:rPr lang="tr-TR" sz="4200" b="1" kern="1200" dirty="0">
                <a:solidFill>
                  <a:schemeClr val="tx1"/>
                </a:solidFill>
                <a:latin typeface="+mj-lt"/>
                <a:ea typeface="+mj-ea"/>
                <a:cs typeface="+mj-cs"/>
              </a:rPr>
              <a:t>İ</a:t>
            </a:r>
            <a:r>
              <a:rPr lang="en-US" sz="4200" b="1" kern="1200" dirty="0">
                <a:solidFill>
                  <a:schemeClr val="tx1"/>
                </a:solidFill>
                <a:latin typeface="+mj-lt"/>
                <a:ea typeface="+mj-ea"/>
                <a:cs typeface="+mj-cs"/>
              </a:rPr>
              <a:t>m</a:t>
            </a:r>
            <a:r>
              <a:rPr lang="tr-TR" sz="4200" b="1" kern="1200" dirty="0">
                <a:solidFill>
                  <a:schemeClr val="tx1"/>
                </a:solidFill>
                <a:latin typeface="+mj-lt"/>
                <a:ea typeface="+mj-ea"/>
                <a:cs typeface="+mj-cs"/>
              </a:rPr>
              <a:t>İ</a:t>
            </a:r>
            <a:r>
              <a:rPr lang="en-US" sz="4200" b="1" kern="1200" dirty="0">
                <a:solidFill>
                  <a:schemeClr val="tx1"/>
                </a:solidFill>
                <a:latin typeface="+mj-lt"/>
                <a:ea typeface="+mj-ea"/>
                <a:cs typeface="+mj-cs"/>
              </a:rPr>
              <a:t> </a:t>
            </a:r>
            <a:r>
              <a:rPr lang="en-US" sz="4200" b="1" kern="1200" dirty="0" err="1">
                <a:solidFill>
                  <a:schemeClr val="tx1"/>
                </a:solidFill>
                <a:latin typeface="+mj-lt"/>
                <a:ea typeface="+mj-ea"/>
                <a:cs typeface="+mj-cs"/>
              </a:rPr>
              <a:t>Topluluğu</a:t>
            </a:r>
            <a:r>
              <a:rPr lang="en-US" sz="4200" b="1" kern="1200" dirty="0">
                <a:solidFill>
                  <a:schemeClr val="tx1"/>
                </a:solidFill>
                <a:latin typeface="+mj-lt"/>
                <a:ea typeface="+mj-ea"/>
                <a:cs typeface="+mj-cs"/>
              </a:rPr>
              <a:t> </a:t>
            </a:r>
            <a:r>
              <a:rPr lang="en-US" sz="4200" b="1" kern="1200" dirty="0" err="1">
                <a:solidFill>
                  <a:schemeClr val="tx1"/>
                </a:solidFill>
                <a:latin typeface="+mj-lt"/>
                <a:ea typeface="+mj-ea"/>
                <a:cs typeface="+mj-cs"/>
              </a:rPr>
              <a:t>ned</a:t>
            </a:r>
            <a:r>
              <a:rPr lang="tr-TR" sz="4200" b="1" kern="1200" dirty="0">
                <a:solidFill>
                  <a:schemeClr val="tx1"/>
                </a:solidFill>
                <a:latin typeface="+mj-lt"/>
                <a:ea typeface="+mj-ea"/>
                <a:cs typeface="+mj-cs"/>
              </a:rPr>
              <a:t>İ</a:t>
            </a:r>
            <a:r>
              <a:rPr lang="en-US" sz="4200" b="1" kern="1200" dirty="0">
                <a:solidFill>
                  <a:schemeClr val="tx1"/>
                </a:solidFill>
                <a:latin typeface="+mj-lt"/>
                <a:ea typeface="+mj-ea"/>
                <a:cs typeface="+mj-cs"/>
              </a:rPr>
              <a:t>r?</a:t>
            </a:r>
          </a:p>
        </p:txBody>
      </p:sp>
      <p:sp>
        <p:nvSpPr>
          <p:cNvPr id="3" name="İçerik Yer Tutucusu 2">
            <a:extLst>
              <a:ext uri="{FF2B5EF4-FFF2-40B4-BE49-F238E27FC236}">
                <a16:creationId xmlns:a16="http://schemas.microsoft.com/office/drawing/2014/main" id="{E35BBBBF-F719-B529-C222-AF7461CB618D}"/>
              </a:ext>
            </a:extLst>
          </p:cNvPr>
          <p:cNvSpPr>
            <a:spLocks noGrp="1"/>
          </p:cNvSpPr>
          <p:nvPr>
            <p:ph idx="1"/>
          </p:nvPr>
        </p:nvSpPr>
        <p:spPr>
          <a:xfrm>
            <a:off x="685801" y="1628775"/>
            <a:ext cx="7772400" cy="4957763"/>
          </a:xfrm>
        </p:spPr>
        <p:txBody>
          <a:bodyPr>
            <a:normAutofit fontScale="92500"/>
          </a:bodyPr>
          <a:lstStyle/>
          <a:p>
            <a:pPr algn="just"/>
            <a:r>
              <a:rPr lang="en-GB" sz="2400" b="1" dirty="0" err="1"/>
              <a:t>PAü</a:t>
            </a:r>
            <a:r>
              <a:rPr lang="en-GB" sz="2400" b="1" dirty="0"/>
              <a:t> </a:t>
            </a:r>
            <a:r>
              <a:rPr lang="en-GB" sz="2400" b="1" dirty="0" err="1"/>
              <a:t>İngiliz</a:t>
            </a:r>
            <a:r>
              <a:rPr lang="en-GB" sz="2400" b="1" dirty="0"/>
              <a:t> Dili </a:t>
            </a:r>
            <a:r>
              <a:rPr lang="en-GB" sz="2400" b="1" dirty="0" err="1"/>
              <a:t>Eğitimi</a:t>
            </a:r>
            <a:r>
              <a:rPr lang="en-GB" sz="2400" b="1" dirty="0"/>
              <a:t> </a:t>
            </a:r>
            <a:r>
              <a:rPr lang="en-GB" sz="2400" b="1" dirty="0" err="1"/>
              <a:t>Topluluğu</a:t>
            </a:r>
            <a:r>
              <a:rPr lang="en-GB" sz="2400" b="1" dirty="0"/>
              <a:t>, </a:t>
            </a:r>
            <a:r>
              <a:rPr lang="en-GB" sz="2400" b="1" dirty="0" err="1"/>
              <a:t>başta</a:t>
            </a:r>
            <a:r>
              <a:rPr lang="en-GB" sz="2400" b="1" dirty="0"/>
              <a:t> </a:t>
            </a:r>
            <a:r>
              <a:rPr lang="en-GB" sz="2400" b="1" dirty="0" err="1"/>
              <a:t>Eğitim</a:t>
            </a:r>
            <a:r>
              <a:rPr lang="en-GB" sz="2400" b="1" dirty="0"/>
              <a:t> </a:t>
            </a:r>
            <a:r>
              <a:rPr lang="en-GB" sz="2400" b="1" dirty="0" err="1"/>
              <a:t>Fakültesi</a:t>
            </a:r>
            <a:r>
              <a:rPr lang="en-GB" sz="2400" b="1" dirty="0"/>
              <a:t> </a:t>
            </a:r>
            <a:r>
              <a:rPr lang="en-GB" sz="2400" b="1" dirty="0" err="1"/>
              <a:t>İngilizce</a:t>
            </a:r>
            <a:r>
              <a:rPr lang="en-GB" sz="2400" b="1" dirty="0"/>
              <a:t> </a:t>
            </a:r>
            <a:r>
              <a:rPr lang="en-GB" sz="2400" b="1" dirty="0" err="1"/>
              <a:t>Öğretmenliği</a:t>
            </a:r>
            <a:r>
              <a:rPr lang="en-GB" sz="2400" b="1" dirty="0"/>
              <a:t> </a:t>
            </a:r>
            <a:r>
              <a:rPr lang="en-GB" sz="2400" b="1" dirty="0" err="1"/>
              <a:t>öğrencileri</a:t>
            </a:r>
            <a:r>
              <a:rPr lang="en-GB" sz="2400" b="1" dirty="0"/>
              <a:t> </a:t>
            </a:r>
            <a:r>
              <a:rPr lang="en-GB" sz="2400" b="1" dirty="0" err="1"/>
              <a:t>olmak</a:t>
            </a:r>
            <a:r>
              <a:rPr lang="en-GB" sz="2400" b="1" dirty="0"/>
              <a:t> </a:t>
            </a:r>
            <a:r>
              <a:rPr lang="en-GB" sz="2400" b="1" dirty="0" err="1"/>
              <a:t>üzere</a:t>
            </a:r>
            <a:r>
              <a:rPr lang="en-GB" sz="2400" b="1" dirty="0"/>
              <a:t> </a:t>
            </a:r>
            <a:r>
              <a:rPr lang="en-GB" sz="2400" b="1" dirty="0" err="1"/>
              <a:t>üniversitemizdeki</a:t>
            </a:r>
            <a:r>
              <a:rPr lang="en-GB" sz="2400" b="1" dirty="0"/>
              <a:t> </a:t>
            </a:r>
            <a:r>
              <a:rPr lang="en-GB" sz="2400" b="1" dirty="0" err="1"/>
              <a:t>tüm</a:t>
            </a:r>
            <a:r>
              <a:rPr lang="en-GB" sz="2400" b="1" dirty="0"/>
              <a:t> </a:t>
            </a:r>
            <a:r>
              <a:rPr lang="en-GB" sz="2400" b="1" dirty="0" err="1"/>
              <a:t>öğrencileri</a:t>
            </a:r>
            <a:r>
              <a:rPr lang="en-GB" sz="2400" b="1" dirty="0"/>
              <a:t> </a:t>
            </a:r>
            <a:r>
              <a:rPr lang="en-GB" sz="2400" b="1" dirty="0" err="1"/>
              <a:t>bir</a:t>
            </a:r>
            <a:r>
              <a:rPr lang="en-GB" sz="2400" b="1" dirty="0"/>
              <a:t> </a:t>
            </a:r>
            <a:r>
              <a:rPr lang="en-GB" sz="2400" b="1" dirty="0" err="1"/>
              <a:t>araya</a:t>
            </a:r>
            <a:r>
              <a:rPr lang="en-GB" sz="2400" b="1" dirty="0"/>
              <a:t> </a:t>
            </a:r>
            <a:r>
              <a:rPr lang="en-GB" sz="2400" b="1" dirty="0" err="1"/>
              <a:t>getirerek</a:t>
            </a:r>
            <a:r>
              <a:rPr lang="en-GB" sz="2400" b="1" dirty="0"/>
              <a:t> </a:t>
            </a:r>
            <a:r>
              <a:rPr lang="en-GB" sz="2400" b="1" dirty="0" err="1"/>
              <a:t>üyelerini</a:t>
            </a:r>
            <a:r>
              <a:rPr lang="en-GB" sz="2400" b="1" dirty="0"/>
              <a:t> </a:t>
            </a:r>
            <a:r>
              <a:rPr lang="en-GB" sz="2400" b="1" dirty="0" err="1"/>
              <a:t>akademik</a:t>
            </a:r>
            <a:r>
              <a:rPr lang="en-GB" sz="2400" b="1" dirty="0"/>
              <a:t>, </a:t>
            </a:r>
            <a:r>
              <a:rPr lang="en-GB" sz="2400" b="1" dirty="0" err="1"/>
              <a:t>sosyal</a:t>
            </a:r>
            <a:r>
              <a:rPr lang="en-GB" sz="2400" b="1" dirty="0"/>
              <a:t> </a:t>
            </a:r>
            <a:r>
              <a:rPr lang="en-GB" sz="2400" b="1" dirty="0" err="1"/>
              <a:t>ve</a:t>
            </a:r>
            <a:r>
              <a:rPr lang="en-GB" sz="2400" b="1" dirty="0"/>
              <a:t> </a:t>
            </a:r>
            <a:r>
              <a:rPr lang="en-GB" sz="2400" b="1" dirty="0" err="1"/>
              <a:t>kültürel</a:t>
            </a:r>
            <a:r>
              <a:rPr lang="en-GB" sz="2400" b="1" dirty="0"/>
              <a:t> </a:t>
            </a:r>
            <a:r>
              <a:rPr lang="en-GB" sz="2400" b="1" dirty="0" err="1"/>
              <a:t>açıdan</a:t>
            </a:r>
            <a:r>
              <a:rPr lang="en-GB" sz="2400" b="1" dirty="0"/>
              <a:t> </a:t>
            </a:r>
            <a:r>
              <a:rPr lang="en-GB" sz="2400" b="1" dirty="0" err="1"/>
              <a:t>geliştirmeyi</a:t>
            </a:r>
            <a:r>
              <a:rPr lang="en-GB" sz="2400" b="1" dirty="0"/>
              <a:t> </a:t>
            </a:r>
            <a:r>
              <a:rPr lang="en-GB" sz="2400" b="1" dirty="0" err="1"/>
              <a:t>hedefleyen</a:t>
            </a:r>
            <a:r>
              <a:rPr lang="en-GB" sz="2400" b="1" dirty="0"/>
              <a:t> </a:t>
            </a:r>
            <a:r>
              <a:rPr lang="en-GB" sz="2400" b="1" dirty="0" err="1"/>
              <a:t>dinamik</a:t>
            </a:r>
            <a:r>
              <a:rPr lang="en-GB" sz="2400" b="1" dirty="0"/>
              <a:t> </a:t>
            </a:r>
            <a:r>
              <a:rPr lang="en-GB" sz="2400" b="1" dirty="0" err="1"/>
              <a:t>bir</a:t>
            </a:r>
            <a:r>
              <a:rPr lang="en-GB" sz="2400" b="1" dirty="0"/>
              <a:t> </a:t>
            </a:r>
            <a:r>
              <a:rPr lang="en-GB" sz="2400" b="1" dirty="0" err="1"/>
              <a:t>topluluktur</a:t>
            </a:r>
            <a:r>
              <a:rPr lang="en-GB" sz="2400" b="1" dirty="0"/>
              <a:t>.</a:t>
            </a:r>
          </a:p>
          <a:p>
            <a:pPr algn="just"/>
            <a:r>
              <a:rPr lang="en-GB" sz="2400" b="1" dirty="0" err="1"/>
              <a:t>Özellikle</a:t>
            </a:r>
            <a:r>
              <a:rPr lang="en-GB" sz="2400" b="1" dirty="0"/>
              <a:t> </a:t>
            </a:r>
            <a:r>
              <a:rPr lang="en-GB" sz="2400" b="1" dirty="0" err="1"/>
              <a:t>İngilizce</a:t>
            </a:r>
            <a:r>
              <a:rPr lang="en-GB" sz="2400" b="1" dirty="0"/>
              <a:t> </a:t>
            </a:r>
            <a:r>
              <a:rPr lang="en-GB" sz="2400" b="1" dirty="0" err="1"/>
              <a:t>Öğretmenliği</a:t>
            </a:r>
            <a:r>
              <a:rPr lang="en-GB" sz="2400" b="1" dirty="0"/>
              <a:t> </a:t>
            </a:r>
            <a:r>
              <a:rPr lang="en-GB" sz="2400" b="1" dirty="0" err="1"/>
              <a:t>bölümü</a:t>
            </a:r>
            <a:r>
              <a:rPr lang="en-GB" sz="2400" b="1" dirty="0"/>
              <a:t> </a:t>
            </a:r>
            <a:r>
              <a:rPr lang="en-GB" sz="2400" b="1" dirty="0" err="1"/>
              <a:t>öğrencileri</a:t>
            </a:r>
            <a:r>
              <a:rPr lang="en-GB" sz="2400" b="1" dirty="0"/>
              <a:t> </a:t>
            </a:r>
            <a:r>
              <a:rPr lang="en-GB" sz="2400" b="1" dirty="0" err="1"/>
              <a:t>arasında</a:t>
            </a:r>
            <a:r>
              <a:rPr lang="en-GB" sz="2400" b="1" dirty="0"/>
              <a:t> </a:t>
            </a:r>
            <a:r>
              <a:rPr lang="en-GB" sz="2400" b="1" dirty="0" err="1"/>
              <a:t>etkileşimi</a:t>
            </a:r>
            <a:r>
              <a:rPr lang="en-GB" sz="2400" b="1" dirty="0"/>
              <a:t> </a:t>
            </a:r>
            <a:r>
              <a:rPr lang="en-GB" sz="2400" b="1" dirty="0" err="1"/>
              <a:t>artırarak</a:t>
            </a:r>
            <a:r>
              <a:rPr lang="en-GB" sz="2400" b="1" dirty="0"/>
              <a:t> </a:t>
            </a:r>
            <a:r>
              <a:rPr lang="en-GB" sz="2400" b="1" dirty="0" err="1"/>
              <a:t>üyeler</a:t>
            </a:r>
            <a:r>
              <a:rPr lang="en-GB" sz="2400" b="1" dirty="0"/>
              <a:t> </a:t>
            </a:r>
            <a:r>
              <a:rPr lang="en-GB" sz="2400" b="1" dirty="0" err="1"/>
              <a:t>arası</a:t>
            </a:r>
            <a:r>
              <a:rPr lang="en-GB" sz="2400" b="1" dirty="0"/>
              <a:t> </a:t>
            </a:r>
            <a:r>
              <a:rPr lang="en-GB" sz="2400" b="1" dirty="0" err="1"/>
              <a:t>projeler</a:t>
            </a:r>
            <a:r>
              <a:rPr lang="en-GB" sz="2400" b="1" dirty="0"/>
              <a:t> </a:t>
            </a:r>
            <a:r>
              <a:rPr lang="en-GB" sz="2400" b="1" dirty="0" err="1"/>
              <a:t>oluşturmayı</a:t>
            </a:r>
            <a:r>
              <a:rPr lang="en-GB" sz="2400" b="1" dirty="0"/>
              <a:t>, </a:t>
            </a:r>
            <a:r>
              <a:rPr lang="en-GB" sz="2400" b="1" dirty="0" err="1"/>
              <a:t>ortak</a:t>
            </a:r>
            <a:r>
              <a:rPr lang="en-GB" sz="2400" b="1" dirty="0"/>
              <a:t> </a:t>
            </a:r>
            <a:r>
              <a:rPr lang="en-GB" sz="2400" b="1" dirty="0" err="1"/>
              <a:t>öğrenme</a:t>
            </a:r>
            <a:r>
              <a:rPr lang="en-GB" sz="2400" b="1" dirty="0"/>
              <a:t> </a:t>
            </a:r>
            <a:r>
              <a:rPr lang="en-GB" sz="2400" b="1" dirty="0" err="1"/>
              <a:t>fırsatları</a:t>
            </a:r>
            <a:r>
              <a:rPr lang="en-GB" sz="2400" b="1" dirty="0"/>
              <a:t> </a:t>
            </a:r>
            <a:r>
              <a:rPr lang="en-GB" sz="2400" b="1" dirty="0" err="1"/>
              <a:t>yaratmayı</a:t>
            </a:r>
            <a:r>
              <a:rPr lang="en-GB" sz="2400" b="1" dirty="0"/>
              <a:t> </a:t>
            </a:r>
            <a:r>
              <a:rPr lang="en-GB" sz="2400" b="1" dirty="0" err="1"/>
              <a:t>ve</a:t>
            </a:r>
            <a:r>
              <a:rPr lang="en-GB" sz="2400" b="1" dirty="0"/>
              <a:t> </a:t>
            </a:r>
            <a:r>
              <a:rPr lang="en-GB" sz="2400" b="1" dirty="0" err="1"/>
              <a:t>öğrenci</a:t>
            </a:r>
            <a:r>
              <a:rPr lang="en-GB" sz="2400" b="1" dirty="0"/>
              <a:t> </a:t>
            </a:r>
            <a:r>
              <a:rPr lang="en-GB" sz="2400" b="1" dirty="0" err="1"/>
              <a:t>işbirliklerini</a:t>
            </a:r>
            <a:r>
              <a:rPr lang="en-GB" sz="2400" b="1" dirty="0"/>
              <a:t> </a:t>
            </a:r>
            <a:r>
              <a:rPr lang="en-GB" sz="2400" b="1" dirty="0" err="1"/>
              <a:t>artırmayı</a:t>
            </a:r>
            <a:r>
              <a:rPr lang="en-GB" sz="2400" b="1" dirty="0"/>
              <a:t> </a:t>
            </a:r>
            <a:r>
              <a:rPr lang="en-GB" sz="2400" b="1" dirty="0" err="1"/>
              <a:t>amaçlar</a:t>
            </a:r>
            <a:r>
              <a:rPr lang="en-GB" sz="2400" b="1" dirty="0"/>
              <a:t>. </a:t>
            </a:r>
          </a:p>
          <a:p>
            <a:pPr algn="just"/>
            <a:r>
              <a:rPr lang="en-GB" sz="2400" b="1" dirty="0" err="1"/>
              <a:t>Dil</a:t>
            </a:r>
            <a:r>
              <a:rPr lang="en-GB" sz="2400" b="1" dirty="0"/>
              <a:t> </a:t>
            </a:r>
            <a:r>
              <a:rPr lang="en-GB" sz="2400" b="1" dirty="0" err="1"/>
              <a:t>öğrenme</a:t>
            </a:r>
            <a:r>
              <a:rPr lang="en-GB" sz="2400" b="1" dirty="0"/>
              <a:t> </a:t>
            </a:r>
            <a:r>
              <a:rPr lang="en-GB" sz="2400" b="1" dirty="0" err="1"/>
              <a:t>ve</a:t>
            </a:r>
            <a:r>
              <a:rPr lang="en-GB" sz="2400" b="1" dirty="0"/>
              <a:t> </a:t>
            </a:r>
            <a:r>
              <a:rPr lang="en-GB" sz="2400" b="1" dirty="0" err="1"/>
              <a:t>öğretme</a:t>
            </a:r>
            <a:r>
              <a:rPr lang="en-GB" sz="2400" b="1" dirty="0"/>
              <a:t> </a:t>
            </a:r>
            <a:r>
              <a:rPr lang="en-GB" sz="2400" b="1" dirty="0" err="1"/>
              <a:t>sürecini</a:t>
            </a:r>
            <a:r>
              <a:rPr lang="en-GB" sz="2400" b="1" dirty="0"/>
              <a:t> </a:t>
            </a:r>
            <a:r>
              <a:rPr lang="en-GB" sz="2400" b="1" dirty="0" err="1"/>
              <a:t>eğlenceli</a:t>
            </a:r>
            <a:r>
              <a:rPr lang="en-GB" sz="2400" b="1" dirty="0"/>
              <a:t> </a:t>
            </a:r>
            <a:r>
              <a:rPr lang="en-GB" sz="2400" b="1" dirty="0" err="1"/>
              <a:t>ve</a:t>
            </a:r>
            <a:r>
              <a:rPr lang="en-GB" sz="2400" b="1" dirty="0"/>
              <a:t> </a:t>
            </a:r>
            <a:r>
              <a:rPr lang="en-GB" sz="2400" b="1" dirty="0" err="1"/>
              <a:t>keyifli</a:t>
            </a:r>
            <a:r>
              <a:rPr lang="en-GB" sz="2400" b="1" dirty="0"/>
              <a:t> hale </a:t>
            </a:r>
            <a:r>
              <a:rPr lang="en-GB" sz="2400" b="1" dirty="0" err="1"/>
              <a:t>getirmek</a:t>
            </a:r>
            <a:r>
              <a:rPr lang="en-GB" sz="2400" b="1" dirty="0"/>
              <a:t> </a:t>
            </a:r>
            <a:r>
              <a:rPr lang="en-GB" sz="2400" b="1" dirty="0" err="1"/>
              <a:t>için</a:t>
            </a:r>
            <a:r>
              <a:rPr lang="en-GB" sz="2400" b="1" dirty="0"/>
              <a:t> </a:t>
            </a:r>
            <a:r>
              <a:rPr lang="en-GB" sz="2400" b="1" dirty="0" err="1"/>
              <a:t>oyunlar</a:t>
            </a:r>
            <a:r>
              <a:rPr lang="en-GB" sz="2400" b="1" dirty="0"/>
              <a:t>, </a:t>
            </a:r>
            <a:r>
              <a:rPr lang="en-GB" sz="2400" b="1" dirty="0" err="1"/>
              <a:t>yarışmalar</a:t>
            </a:r>
            <a:r>
              <a:rPr lang="en-GB" sz="2400" b="1" dirty="0"/>
              <a:t>, </a:t>
            </a:r>
            <a:r>
              <a:rPr lang="en-GB" sz="2400" b="1" dirty="0" err="1"/>
              <a:t>kültürel</a:t>
            </a:r>
            <a:r>
              <a:rPr lang="en-GB" sz="2400" b="1" dirty="0"/>
              <a:t> </a:t>
            </a:r>
            <a:r>
              <a:rPr lang="en-GB" sz="2400" b="1" dirty="0" err="1"/>
              <a:t>etkinlikler</a:t>
            </a:r>
            <a:r>
              <a:rPr lang="en-GB" sz="2400" b="1" dirty="0"/>
              <a:t>, </a:t>
            </a:r>
            <a:r>
              <a:rPr lang="en-GB" sz="2400" b="1" dirty="0" err="1"/>
              <a:t>söyleşiler</a:t>
            </a:r>
            <a:r>
              <a:rPr lang="en-GB" sz="2400" b="1" dirty="0"/>
              <a:t> (İDET Talks), film </a:t>
            </a:r>
            <a:r>
              <a:rPr lang="en-GB" sz="2400" b="1" dirty="0" err="1"/>
              <a:t>etkinlikleri</a:t>
            </a:r>
            <a:r>
              <a:rPr lang="en-GB" sz="2400" b="1" dirty="0"/>
              <a:t> </a:t>
            </a:r>
            <a:r>
              <a:rPr lang="en-GB" sz="2400" b="1" dirty="0" err="1"/>
              <a:t>ve</a:t>
            </a:r>
            <a:r>
              <a:rPr lang="en-GB" sz="2400" b="1" dirty="0"/>
              <a:t> </a:t>
            </a:r>
            <a:r>
              <a:rPr lang="en-GB" sz="2400" b="1" dirty="0" err="1"/>
              <a:t>geziler</a:t>
            </a:r>
            <a:r>
              <a:rPr lang="en-GB" sz="2400" b="1" dirty="0"/>
              <a:t> </a:t>
            </a:r>
            <a:r>
              <a:rPr lang="en-GB" sz="2400" b="1" dirty="0" err="1"/>
              <a:t>düzenlemekte</a:t>
            </a:r>
            <a:r>
              <a:rPr lang="en-GB" sz="2400" b="1" dirty="0"/>
              <a:t> </a:t>
            </a:r>
            <a:r>
              <a:rPr lang="en-GB" sz="2400" b="1" dirty="0" err="1"/>
              <a:t>ve</a:t>
            </a:r>
            <a:r>
              <a:rPr lang="en-GB" sz="2400" b="1" dirty="0"/>
              <a:t> </a:t>
            </a:r>
            <a:r>
              <a:rPr lang="en-GB" sz="2400" b="1" dirty="0" err="1"/>
              <a:t>planlamaktayız</a:t>
            </a:r>
            <a:r>
              <a:rPr lang="en-GB" sz="2400" b="1" dirty="0"/>
              <a:t>.</a:t>
            </a:r>
          </a:p>
        </p:txBody>
      </p:sp>
      <p:sp>
        <p:nvSpPr>
          <p:cNvPr id="8" name="Alt Bilgi Yer Tutucusu 7">
            <a:extLst>
              <a:ext uri="{FF2B5EF4-FFF2-40B4-BE49-F238E27FC236}">
                <a16:creationId xmlns:a16="http://schemas.microsoft.com/office/drawing/2014/main" id="{CEB2698C-616D-0A34-BDBB-BE68454C84CA}"/>
              </a:ext>
            </a:extLst>
          </p:cNvPr>
          <p:cNvSpPr>
            <a:spLocks noGrp="1"/>
          </p:cNvSpPr>
          <p:nvPr>
            <p:ph type="ftr" sz="quarter" idx="11"/>
          </p:nvPr>
        </p:nvSpPr>
        <p:spPr/>
        <p:txBody>
          <a:bodyPr/>
          <a:lstStyle/>
          <a:p>
            <a:r>
              <a:rPr lang="tr-TR"/>
              <a:t>İngiliz Dili Eğitimi Topluluğu</a:t>
            </a:r>
          </a:p>
        </p:txBody>
      </p:sp>
      <p:pic>
        <p:nvPicPr>
          <p:cNvPr id="7" name="Resim 6" descr="logo, yazı tipi, daire, ticari marka içeren bir resim&#10;&#10;Açıklama otomatik olarak oluşturuldu">
            <a:extLst>
              <a:ext uri="{FF2B5EF4-FFF2-40B4-BE49-F238E27FC236}">
                <a16:creationId xmlns:a16="http://schemas.microsoft.com/office/drawing/2014/main" id="{63F87490-8F55-C170-310E-23E12B5100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58237" y="2300288"/>
            <a:ext cx="3250938" cy="3117856"/>
          </a:xfrm>
          <a:prstGeom prst="rect">
            <a:avLst/>
          </a:prstGeom>
        </p:spPr>
      </p:pic>
      <p:sp>
        <p:nvSpPr>
          <p:cNvPr id="4" name="Rectangle 1">
            <a:extLst>
              <a:ext uri="{FF2B5EF4-FFF2-40B4-BE49-F238E27FC236}">
                <a16:creationId xmlns:a16="http://schemas.microsoft.com/office/drawing/2014/main" id="{883E2C79-FA55-8D45-F5F4-D46F5B1A3654}"/>
              </a:ext>
            </a:extLst>
          </p:cNvPr>
          <p:cNvSpPr>
            <a:spLocks noChangeArrowheads="1"/>
          </p:cNvSpPr>
          <p:nvPr/>
        </p:nvSpPr>
        <p:spPr bwMode="auto">
          <a:xfrm>
            <a:off x="38100" y="-261610"/>
            <a:ext cx="184731" cy="52322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ts val="600"/>
              </a:spcAft>
              <a:buClrTx/>
              <a:buSzTx/>
              <a:buFontTx/>
              <a:buNone/>
              <a:tabLst/>
            </a:pPr>
            <a:br>
              <a:rPr kumimoji="0" lang="tr-TR" altLang="tr-TR" sz="1000" b="0" i="0" u="none" strike="noStrike" cap="none" normalizeH="0" baseline="0">
                <a:ln>
                  <a:noFill/>
                </a:ln>
                <a:solidFill>
                  <a:srgbClr val="F5F5F5"/>
                </a:solidFill>
                <a:effectLst/>
                <a:latin typeface="-apple-system"/>
              </a:rPr>
            </a:br>
            <a:endParaRPr kumimoji="0" lang="tr-TR" altLang="tr-T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1078436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7" descr="giyim, sahne, adam, insan, kişi, şahıs içeren bir resim&#10;&#10;Açıklama otomatik olarak oluşturuldu">
            <a:extLst>
              <a:ext uri="{FF2B5EF4-FFF2-40B4-BE49-F238E27FC236}">
                <a16:creationId xmlns:a16="http://schemas.microsoft.com/office/drawing/2014/main" id="{5ECB2C5D-64F5-BC33-9213-27C8CE373383}"/>
              </a:ext>
            </a:extLst>
          </p:cNvPr>
          <p:cNvPicPr>
            <a:picLocks noChangeAspect="1"/>
          </p:cNvPicPr>
          <p:nvPr/>
        </p:nvPicPr>
        <p:blipFill>
          <a:blip r:embed="rId2">
            <a:extLst>
              <a:ext uri="{28A0092B-C50C-407E-A947-70E740481C1C}">
                <a14:useLocalDpi xmlns:a14="http://schemas.microsoft.com/office/drawing/2010/main" val="0"/>
              </a:ext>
            </a:extLst>
          </a:blip>
          <a:srcRect t="25929" r="3" b="3"/>
          <a:stretch/>
        </p:blipFill>
        <p:spPr>
          <a:xfrm>
            <a:off x="6601104" y="2920933"/>
            <a:ext cx="4860252" cy="3600000"/>
          </a:xfrm>
          <a:prstGeom prst="rect">
            <a:avLst/>
          </a:prstGeom>
        </p:spPr>
      </p:pic>
      <p:pic>
        <p:nvPicPr>
          <p:cNvPr id="6" name="Resim 5" descr="mobilya, giyim, sahne, iç mekan içeren bir resim&#10;&#10;Açıklama otomatik olarak oluşturuldu">
            <a:extLst>
              <a:ext uri="{FF2B5EF4-FFF2-40B4-BE49-F238E27FC236}">
                <a16:creationId xmlns:a16="http://schemas.microsoft.com/office/drawing/2014/main" id="{211F512B-914D-8B8F-7D49-C716C91A05FA}"/>
              </a:ext>
            </a:extLst>
          </p:cNvPr>
          <p:cNvPicPr>
            <a:picLocks noChangeAspect="1"/>
          </p:cNvPicPr>
          <p:nvPr/>
        </p:nvPicPr>
        <p:blipFill>
          <a:blip r:embed="rId3">
            <a:extLst>
              <a:ext uri="{28A0092B-C50C-407E-A947-70E740481C1C}">
                <a14:useLocalDpi xmlns:a14="http://schemas.microsoft.com/office/drawing/2010/main" val="0"/>
              </a:ext>
            </a:extLst>
          </a:blip>
          <a:srcRect t="23656" r="3" b="7585"/>
          <a:stretch/>
        </p:blipFill>
        <p:spPr>
          <a:xfrm>
            <a:off x="895598" y="2920933"/>
            <a:ext cx="5235522" cy="3600000"/>
          </a:xfrm>
          <a:prstGeom prst="rect">
            <a:avLst/>
          </a:prstGeom>
        </p:spPr>
      </p:pic>
      <p:sp>
        <p:nvSpPr>
          <p:cNvPr id="4" name="Rectangle 1">
            <a:extLst>
              <a:ext uri="{FF2B5EF4-FFF2-40B4-BE49-F238E27FC236}">
                <a16:creationId xmlns:a16="http://schemas.microsoft.com/office/drawing/2014/main" id="{67BE84D7-77EE-1870-97E9-B2FFEAEAF405}"/>
              </a:ext>
            </a:extLst>
          </p:cNvPr>
          <p:cNvSpPr>
            <a:spLocks noChangeArrowheads="1"/>
          </p:cNvSpPr>
          <p:nvPr/>
        </p:nvSpPr>
        <p:spPr bwMode="auto">
          <a:xfrm>
            <a:off x="38100" y="-261610"/>
            <a:ext cx="184731" cy="52322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ts val="600"/>
              </a:spcAft>
              <a:buClrTx/>
              <a:buSzTx/>
              <a:buFontTx/>
              <a:buNone/>
              <a:tabLst/>
            </a:pPr>
            <a:br>
              <a:rPr kumimoji="0" lang="tr-TR" altLang="tr-TR" sz="1000" b="0" i="0" u="none" strike="noStrike" cap="none" normalizeH="0" baseline="0">
                <a:ln>
                  <a:noFill/>
                </a:ln>
                <a:solidFill>
                  <a:srgbClr val="F5F5F5"/>
                </a:solidFill>
                <a:effectLst/>
                <a:latin typeface="-apple-system"/>
              </a:rPr>
            </a:br>
            <a:endParaRPr kumimoji="0" lang="tr-TR" altLang="tr-TR" sz="1800" b="0" i="0" u="none" strike="noStrike" cap="none" normalizeH="0" baseline="0">
              <a:ln>
                <a:noFill/>
              </a:ln>
              <a:solidFill>
                <a:schemeClr val="tx1"/>
              </a:solidFill>
              <a:effectLst/>
              <a:latin typeface="Arial" panose="020B0604020202020204" pitchFamily="34" charset="0"/>
            </a:endParaRPr>
          </a:p>
        </p:txBody>
      </p:sp>
      <p:sp>
        <p:nvSpPr>
          <p:cNvPr id="59" name="Ok: Sağ 58">
            <a:extLst>
              <a:ext uri="{FF2B5EF4-FFF2-40B4-BE49-F238E27FC236}">
                <a16:creationId xmlns:a16="http://schemas.microsoft.com/office/drawing/2014/main" id="{70504C0E-241C-5849-3BA0-84B754DBC2FB}"/>
              </a:ext>
            </a:extLst>
          </p:cNvPr>
          <p:cNvSpPr/>
          <p:nvPr/>
        </p:nvSpPr>
        <p:spPr>
          <a:xfrm>
            <a:off x="866975" y="136525"/>
            <a:ext cx="3559277" cy="24781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t>Geçen Yıl Neler Yaptık?</a:t>
            </a:r>
          </a:p>
        </p:txBody>
      </p:sp>
      <p:sp>
        <p:nvSpPr>
          <p:cNvPr id="60" name="Alt Bilgi Yer Tutucusu 59">
            <a:extLst>
              <a:ext uri="{FF2B5EF4-FFF2-40B4-BE49-F238E27FC236}">
                <a16:creationId xmlns:a16="http://schemas.microsoft.com/office/drawing/2014/main" id="{90363F47-B7DE-A612-4C2E-8972C32F200D}"/>
              </a:ext>
            </a:extLst>
          </p:cNvPr>
          <p:cNvSpPr>
            <a:spLocks noGrp="1"/>
          </p:cNvSpPr>
          <p:nvPr>
            <p:ph type="ftr" sz="quarter" idx="11"/>
          </p:nvPr>
        </p:nvSpPr>
        <p:spPr/>
        <p:txBody>
          <a:bodyPr/>
          <a:lstStyle/>
          <a:p>
            <a:r>
              <a:rPr lang="tr-TR"/>
              <a:t>İngiliz Dili Eğitimi Topluluğu</a:t>
            </a:r>
          </a:p>
        </p:txBody>
      </p:sp>
      <p:sp>
        <p:nvSpPr>
          <p:cNvPr id="2" name="Metin kutusu 1">
            <a:extLst>
              <a:ext uri="{FF2B5EF4-FFF2-40B4-BE49-F238E27FC236}">
                <a16:creationId xmlns:a16="http://schemas.microsoft.com/office/drawing/2014/main" id="{BB45FB27-6295-63F7-990B-B0484CC3B66A}"/>
              </a:ext>
            </a:extLst>
          </p:cNvPr>
          <p:cNvSpPr txBox="1"/>
          <p:nvPr/>
        </p:nvSpPr>
        <p:spPr>
          <a:xfrm>
            <a:off x="4476506" y="728439"/>
            <a:ext cx="3309228" cy="1754326"/>
          </a:xfrm>
          <a:prstGeom prst="rect">
            <a:avLst/>
          </a:prstGeom>
          <a:noFill/>
        </p:spPr>
        <p:txBody>
          <a:bodyPr wrap="square" rtlCol="0">
            <a:spAutoFit/>
          </a:bodyPr>
          <a:lstStyle/>
          <a:p>
            <a:r>
              <a:rPr lang="tr-TR" dirty="0"/>
              <a:t>Geçen yılki ilk ‘</a:t>
            </a:r>
            <a:r>
              <a:rPr lang="tr-TR" b="1" dirty="0"/>
              <a:t>’TANIŞMA’’ </a:t>
            </a:r>
            <a:r>
              <a:rPr lang="tr-TR" dirty="0"/>
              <a:t>etkinliğimizden kareler. Üyeler, ilk tanışma etkinliğimizde oyun oynayıp birbirini tanıma ve sosyalleşme fırsatı buldu.</a:t>
            </a:r>
          </a:p>
          <a:p>
            <a:endParaRPr lang="tr-TR" dirty="0"/>
          </a:p>
        </p:txBody>
      </p:sp>
      <p:pic>
        <p:nvPicPr>
          <p:cNvPr id="11" name="Resim 10">
            <a:extLst>
              <a:ext uri="{FF2B5EF4-FFF2-40B4-BE49-F238E27FC236}">
                <a16:creationId xmlns:a16="http://schemas.microsoft.com/office/drawing/2014/main" id="{0BED15DC-A772-D7A6-EDA7-5844D888895D}"/>
              </a:ext>
            </a:extLst>
          </p:cNvPr>
          <p:cNvPicPr>
            <a:picLocks noChangeAspect="1"/>
          </p:cNvPicPr>
          <p:nvPr/>
        </p:nvPicPr>
        <p:blipFill>
          <a:blip r:embed="rId4"/>
          <a:stretch>
            <a:fillRect/>
          </a:stretch>
        </p:blipFill>
        <p:spPr>
          <a:xfrm>
            <a:off x="7765750" y="136525"/>
            <a:ext cx="2027910" cy="2520000"/>
          </a:xfrm>
          <a:prstGeom prst="rect">
            <a:avLst/>
          </a:prstGeom>
        </p:spPr>
      </p:pic>
    </p:spTree>
    <p:extLst>
      <p:ext uri="{BB962C8B-B14F-4D97-AF65-F5344CB8AC3E}">
        <p14:creationId xmlns:p14="http://schemas.microsoft.com/office/powerpoint/2010/main" val="75547360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WhatsApp Video 2024-09-30 at 21.41.09">
            <a:hlinkClick r:id="" action="ppaction://media"/>
            <a:extLst>
              <a:ext uri="{FF2B5EF4-FFF2-40B4-BE49-F238E27FC236}">
                <a16:creationId xmlns:a16="http://schemas.microsoft.com/office/drawing/2014/main" id="{2F6C1223-BAAF-1163-367B-91CBB11306E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062694" y="204117"/>
            <a:ext cx="3456503" cy="6144899"/>
          </a:xfrm>
          <a:prstGeom prst="rect">
            <a:avLst/>
          </a:prstGeom>
        </p:spPr>
      </p:pic>
      <p:pic>
        <p:nvPicPr>
          <p:cNvPr id="8" name="Resim 7" descr="giyim, sahne, adam, insan, kişi, şahıs içeren bir resim&#10;&#10;Açıklama otomatik olarak oluşturuldu">
            <a:extLst>
              <a:ext uri="{FF2B5EF4-FFF2-40B4-BE49-F238E27FC236}">
                <a16:creationId xmlns:a16="http://schemas.microsoft.com/office/drawing/2014/main" id="{5ECB2C5D-64F5-BC33-9213-27C8CE373383}"/>
              </a:ext>
            </a:extLst>
          </p:cNvPr>
          <p:cNvPicPr>
            <a:picLocks noChangeAspect="1"/>
          </p:cNvPicPr>
          <p:nvPr/>
        </p:nvPicPr>
        <p:blipFill>
          <a:blip r:embed="rId5" cstate="print">
            <a:extLst>
              <a:ext uri="{28A0092B-C50C-407E-A947-70E740481C1C}">
                <a14:useLocalDpi xmlns:a14="http://schemas.microsoft.com/office/drawing/2010/main" val="0"/>
              </a:ext>
            </a:extLst>
          </a:blip>
          <a:srcRect t="25929" r="3" b="3"/>
          <a:stretch/>
        </p:blipFill>
        <p:spPr>
          <a:xfrm>
            <a:off x="8325605" y="517249"/>
            <a:ext cx="3309228" cy="2451153"/>
          </a:xfrm>
          <a:prstGeom prst="rect">
            <a:avLst/>
          </a:prstGeom>
        </p:spPr>
      </p:pic>
      <p:pic>
        <p:nvPicPr>
          <p:cNvPr id="10" name="Resim 9" descr="giyim, adam, insan, sahne, kişi, şahıs içeren bir resim&#10;&#10;Açıklama otomatik olarak oluşturuldu">
            <a:extLst>
              <a:ext uri="{FF2B5EF4-FFF2-40B4-BE49-F238E27FC236}">
                <a16:creationId xmlns:a16="http://schemas.microsoft.com/office/drawing/2014/main" id="{175831F1-FDBB-D9EE-23ED-E5A7B499CFB5}"/>
              </a:ext>
            </a:extLst>
          </p:cNvPr>
          <p:cNvPicPr>
            <a:picLocks noChangeAspect="1"/>
          </p:cNvPicPr>
          <p:nvPr/>
        </p:nvPicPr>
        <p:blipFill>
          <a:blip r:embed="rId6" cstate="print">
            <a:extLst>
              <a:ext uri="{28A0092B-C50C-407E-A947-70E740481C1C}">
                <a14:useLocalDpi xmlns:a14="http://schemas.microsoft.com/office/drawing/2010/main" val="0"/>
              </a:ext>
            </a:extLst>
          </a:blip>
          <a:srcRect t="7496" r="3" b="3"/>
          <a:stretch/>
        </p:blipFill>
        <p:spPr>
          <a:xfrm>
            <a:off x="8378547" y="3254867"/>
            <a:ext cx="3203345" cy="2963216"/>
          </a:xfrm>
          <a:prstGeom prst="rect">
            <a:avLst/>
          </a:prstGeom>
        </p:spPr>
      </p:pic>
      <p:pic>
        <p:nvPicPr>
          <p:cNvPr id="6" name="Resim 5" descr="mobilya, giyim, sahne, iç mekan içeren bir resim&#10;&#10;Açıklama otomatik olarak oluşturuldu">
            <a:extLst>
              <a:ext uri="{FF2B5EF4-FFF2-40B4-BE49-F238E27FC236}">
                <a16:creationId xmlns:a16="http://schemas.microsoft.com/office/drawing/2014/main" id="{211F512B-914D-8B8F-7D49-C716C91A05FA}"/>
              </a:ext>
            </a:extLst>
          </p:cNvPr>
          <p:cNvPicPr>
            <a:picLocks noChangeAspect="1"/>
          </p:cNvPicPr>
          <p:nvPr/>
        </p:nvPicPr>
        <p:blipFill>
          <a:blip r:embed="rId7" cstate="print">
            <a:extLst>
              <a:ext uri="{28A0092B-C50C-407E-A947-70E740481C1C}">
                <a14:useLocalDpi xmlns:a14="http://schemas.microsoft.com/office/drawing/2010/main" val="0"/>
              </a:ext>
            </a:extLst>
          </a:blip>
          <a:srcRect t="23656" r="3" b="7585"/>
          <a:stretch/>
        </p:blipFill>
        <p:spPr>
          <a:xfrm>
            <a:off x="324465" y="3942623"/>
            <a:ext cx="3309228" cy="2275460"/>
          </a:xfrm>
          <a:prstGeom prst="rect">
            <a:avLst/>
          </a:prstGeom>
        </p:spPr>
      </p:pic>
      <p:sp>
        <p:nvSpPr>
          <p:cNvPr id="4" name="Rectangle 1">
            <a:extLst>
              <a:ext uri="{FF2B5EF4-FFF2-40B4-BE49-F238E27FC236}">
                <a16:creationId xmlns:a16="http://schemas.microsoft.com/office/drawing/2014/main" id="{67BE84D7-77EE-1870-97E9-B2FFEAEAF405}"/>
              </a:ext>
            </a:extLst>
          </p:cNvPr>
          <p:cNvSpPr>
            <a:spLocks noChangeArrowheads="1"/>
          </p:cNvSpPr>
          <p:nvPr/>
        </p:nvSpPr>
        <p:spPr bwMode="auto">
          <a:xfrm>
            <a:off x="38100" y="-261610"/>
            <a:ext cx="184731" cy="52322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ts val="600"/>
              </a:spcAft>
              <a:buClrTx/>
              <a:buSzTx/>
              <a:buFontTx/>
              <a:buNone/>
              <a:tabLst/>
            </a:pPr>
            <a:br>
              <a:rPr kumimoji="0" lang="tr-TR" altLang="tr-TR" sz="1000" b="0" i="0" u="none" strike="noStrike" cap="none" normalizeH="0" baseline="0">
                <a:ln>
                  <a:noFill/>
                </a:ln>
                <a:solidFill>
                  <a:srgbClr val="F5F5F5"/>
                </a:solidFill>
                <a:effectLst/>
                <a:latin typeface="-apple-system"/>
              </a:rPr>
            </a:br>
            <a:endParaRPr kumimoji="0" lang="tr-TR" altLang="tr-TR" sz="1800" b="0" i="0" u="none" strike="noStrike" cap="none" normalizeH="0" baseline="0">
              <a:ln>
                <a:noFill/>
              </a:ln>
              <a:solidFill>
                <a:schemeClr val="tx1"/>
              </a:solidFill>
              <a:effectLst/>
              <a:latin typeface="Arial" panose="020B0604020202020204" pitchFamily="34" charset="0"/>
            </a:endParaRPr>
          </a:p>
        </p:txBody>
      </p:sp>
      <p:sp>
        <p:nvSpPr>
          <p:cNvPr id="59" name="Ok: Sağ 58">
            <a:extLst>
              <a:ext uri="{FF2B5EF4-FFF2-40B4-BE49-F238E27FC236}">
                <a16:creationId xmlns:a16="http://schemas.microsoft.com/office/drawing/2014/main" id="{70504C0E-241C-5849-3BA0-84B754DBC2FB}"/>
              </a:ext>
            </a:extLst>
          </p:cNvPr>
          <p:cNvSpPr/>
          <p:nvPr/>
        </p:nvSpPr>
        <p:spPr>
          <a:xfrm>
            <a:off x="363124" y="950881"/>
            <a:ext cx="3559277" cy="24781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t>Geçen Yıl Neler Yaptık?</a:t>
            </a:r>
          </a:p>
        </p:txBody>
      </p:sp>
      <p:sp>
        <p:nvSpPr>
          <p:cNvPr id="60" name="Alt Bilgi Yer Tutucusu 59">
            <a:extLst>
              <a:ext uri="{FF2B5EF4-FFF2-40B4-BE49-F238E27FC236}">
                <a16:creationId xmlns:a16="http://schemas.microsoft.com/office/drawing/2014/main" id="{90363F47-B7DE-A612-4C2E-8972C32F200D}"/>
              </a:ext>
            </a:extLst>
          </p:cNvPr>
          <p:cNvSpPr>
            <a:spLocks noGrp="1"/>
          </p:cNvSpPr>
          <p:nvPr>
            <p:ph type="ftr" sz="quarter" idx="11"/>
          </p:nvPr>
        </p:nvSpPr>
        <p:spPr/>
        <p:txBody>
          <a:bodyPr/>
          <a:lstStyle/>
          <a:p>
            <a:r>
              <a:rPr lang="tr-TR"/>
              <a:t>İngiliz Dili Eğitimi Topluluğu</a:t>
            </a:r>
          </a:p>
        </p:txBody>
      </p:sp>
    </p:spTree>
    <p:extLst>
      <p:ext uri="{BB962C8B-B14F-4D97-AF65-F5344CB8AC3E}">
        <p14:creationId xmlns:p14="http://schemas.microsoft.com/office/powerpoint/2010/main" val="1021033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433" fill="hold"/>
                                        <p:tgtEl>
                                          <p:spTgt spid="5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8"/>
                </p:tgtEl>
              </p:cMediaNode>
            </p:video>
            <p:seq concurrent="1" nextAc="seek">
              <p:cTn id="8" restart="whenNotActive" fill="hold" evtFilter="cancelBubble" nodeType="interactiveSeq">
                <p:stCondLst>
                  <p:cond evt="onClick" delay="0">
                    <p:tgtEl>
                      <p:spTgt spid="5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8"/>
                                        </p:tgtEl>
                                      </p:cBhvr>
                                    </p:cmd>
                                  </p:childTnLst>
                                </p:cTn>
                              </p:par>
                            </p:childTnLst>
                          </p:cTn>
                        </p:par>
                      </p:childTnLst>
                    </p:cTn>
                  </p:par>
                </p:childTnLst>
              </p:cTn>
              <p:nextCondLst>
                <p:cond evt="onClick" delay="0">
                  <p:tgtEl>
                    <p:spTgt spid="58"/>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CC0DF7-25DA-CB25-24BE-9BF775A33375}"/>
              </a:ext>
            </a:extLst>
          </p:cNvPr>
          <p:cNvSpPr>
            <a:spLocks noGrp="1"/>
          </p:cNvSpPr>
          <p:nvPr>
            <p:ph type="title"/>
          </p:nvPr>
        </p:nvSpPr>
        <p:spPr>
          <a:xfrm>
            <a:off x="841248" y="510047"/>
            <a:ext cx="3300984" cy="1645920"/>
          </a:xfrm>
        </p:spPr>
        <p:txBody>
          <a:bodyPr vert="horz" lIns="91440" tIns="45720" rIns="91440" bIns="45720" rtlCol="0">
            <a:normAutofit/>
          </a:bodyPr>
          <a:lstStyle/>
          <a:p>
            <a:r>
              <a:rPr lang="en-US" sz="2800"/>
              <a:t>Geçen yıl neler yaptık?</a:t>
            </a:r>
          </a:p>
        </p:txBody>
      </p:sp>
      <p:sp>
        <p:nvSpPr>
          <p:cNvPr id="3" name="İçerik Yer Tutucusu 2">
            <a:extLst>
              <a:ext uri="{FF2B5EF4-FFF2-40B4-BE49-F238E27FC236}">
                <a16:creationId xmlns:a16="http://schemas.microsoft.com/office/drawing/2014/main" id="{5394D25C-4B6A-CEE3-89A6-09C49850478A}"/>
              </a:ext>
            </a:extLst>
          </p:cNvPr>
          <p:cNvSpPr>
            <a:spLocks noGrp="1"/>
          </p:cNvSpPr>
          <p:nvPr>
            <p:ph idx="1"/>
          </p:nvPr>
        </p:nvSpPr>
        <p:spPr>
          <a:xfrm>
            <a:off x="4581144" y="510047"/>
            <a:ext cx="6858000" cy="1645920"/>
          </a:xfrm>
        </p:spPr>
        <p:txBody>
          <a:bodyPr vert="horz" lIns="91440" tIns="45720" rIns="91440" bIns="45720" rtlCol="0" anchor="ctr">
            <a:normAutofit/>
          </a:bodyPr>
          <a:lstStyle/>
          <a:p>
            <a:pPr marL="0" indent="0">
              <a:buNone/>
            </a:pPr>
            <a:r>
              <a:rPr lang="en-US" sz="1700" dirty="0"/>
              <a:t>Erasmus </a:t>
            </a:r>
            <a:r>
              <a:rPr lang="en-US" sz="1700" dirty="0" err="1"/>
              <a:t>ve</a:t>
            </a:r>
            <a:r>
              <a:rPr lang="en-US" sz="1700" dirty="0"/>
              <a:t> W&amp;T </a:t>
            </a:r>
            <a:r>
              <a:rPr lang="en-US" sz="1700" dirty="0" err="1"/>
              <a:t>yapmış</a:t>
            </a:r>
            <a:r>
              <a:rPr lang="en-US" sz="1700" dirty="0"/>
              <a:t> </a:t>
            </a:r>
            <a:r>
              <a:rPr lang="en-US" sz="1700" dirty="0" err="1"/>
              <a:t>bölüm</a:t>
            </a:r>
            <a:r>
              <a:rPr lang="en-US" sz="1700" dirty="0"/>
              <a:t> </a:t>
            </a:r>
            <a:r>
              <a:rPr lang="en-US" sz="1700" dirty="0" err="1"/>
              <a:t>öğrencilerimizin</a:t>
            </a:r>
            <a:r>
              <a:rPr lang="en-US" sz="1700" dirty="0"/>
              <a:t> </a:t>
            </a:r>
            <a:r>
              <a:rPr lang="en-US" sz="1700" dirty="0" err="1"/>
              <a:t>tecrübelerini</a:t>
            </a:r>
            <a:r>
              <a:rPr lang="en-US" sz="1700" dirty="0"/>
              <a:t> </a:t>
            </a:r>
            <a:r>
              <a:rPr lang="en-US" sz="1700" dirty="0" err="1"/>
              <a:t>dinlediğimiz</a:t>
            </a:r>
            <a:r>
              <a:rPr lang="en-US" sz="1700" dirty="0"/>
              <a:t> </a:t>
            </a:r>
            <a:r>
              <a:rPr lang="en-US" sz="1700" dirty="0" err="1"/>
              <a:t>bir</a:t>
            </a:r>
            <a:r>
              <a:rPr lang="en-US" sz="1700" dirty="0"/>
              <a:t> </a:t>
            </a:r>
            <a:r>
              <a:rPr lang="en-US" sz="1700" dirty="0" err="1"/>
              <a:t>söyleşi</a:t>
            </a:r>
            <a:r>
              <a:rPr lang="tr-TR" sz="1700" dirty="0"/>
              <a:t> yaptık. </a:t>
            </a:r>
            <a:endParaRPr lang="en-US" sz="1700" dirty="0"/>
          </a:p>
        </p:txBody>
      </p:sp>
      <p:pic>
        <p:nvPicPr>
          <p:cNvPr id="10" name="Resim 9" descr="giyim, iç mekan, mobilya, kişi, şahıs içeren bir resim&#10;&#10;Açıklama otomatik olarak oluşturuldu">
            <a:extLst>
              <a:ext uri="{FF2B5EF4-FFF2-40B4-BE49-F238E27FC236}">
                <a16:creationId xmlns:a16="http://schemas.microsoft.com/office/drawing/2014/main" id="{2818D5A4-E187-FD50-C7B3-39244BD748C5}"/>
              </a:ext>
            </a:extLst>
          </p:cNvPr>
          <p:cNvPicPr>
            <a:picLocks noChangeAspect="1"/>
          </p:cNvPicPr>
          <p:nvPr/>
        </p:nvPicPr>
        <p:blipFill>
          <a:blip r:embed="rId2"/>
          <a:srcRect r="1090" b="-3"/>
          <a:stretch/>
        </p:blipFill>
        <p:spPr>
          <a:xfrm>
            <a:off x="246888" y="2606462"/>
            <a:ext cx="2834640" cy="3639312"/>
          </a:xfrm>
          <a:prstGeom prst="rect">
            <a:avLst/>
          </a:prstGeom>
        </p:spPr>
      </p:pic>
      <p:pic>
        <p:nvPicPr>
          <p:cNvPr id="14" name="Resim 13" descr="metin, yazı tipi, ekran görüntüsü, logo içeren bir resim&#10;&#10;Açıklama otomatik olarak oluşturuldu">
            <a:extLst>
              <a:ext uri="{FF2B5EF4-FFF2-40B4-BE49-F238E27FC236}">
                <a16:creationId xmlns:a16="http://schemas.microsoft.com/office/drawing/2014/main" id="{E4B736EF-8476-956E-578E-3104543245FF}"/>
              </a:ext>
            </a:extLst>
          </p:cNvPr>
          <p:cNvPicPr>
            <a:picLocks noChangeAspect="1"/>
          </p:cNvPicPr>
          <p:nvPr/>
        </p:nvPicPr>
        <p:blipFill>
          <a:blip r:embed="rId3"/>
          <a:srcRect l="824" r="1811" b="-3"/>
          <a:stretch/>
        </p:blipFill>
        <p:spPr>
          <a:xfrm>
            <a:off x="3200400" y="2606462"/>
            <a:ext cx="2834640" cy="3639312"/>
          </a:xfrm>
          <a:prstGeom prst="rect">
            <a:avLst/>
          </a:prstGeom>
        </p:spPr>
      </p:pic>
      <p:pic>
        <p:nvPicPr>
          <p:cNvPr id="16" name="Resim 15">
            <a:extLst>
              <a:ext uri="{FF2B5EF4-FFF2-40B4-BE49-F238E27FC236}">
                <a16:creationId xmlns:a16="http://schemas.microsoft.com/office/drawing/2014/main" id="{56132E41-EA8E-AAAB-B3CA-1BEFC3823AD3}"/>
              </a:ext>
            </a:extLst>
          </p:cNvPr>
          <p:cNvPicPr>
            <a:picLocks noChangeAspect="1"/>
          </p:cNvPicPr>
          <p:nvPr/>
        </p:nvPicPr>
        <p:blipFill>
          <a:blip r:embed="rId4"/>
          <a:srcRect l="6157" r="-3" b="-3"/>
          <a:stretch/>
        </p:blipFill>
        <p:spPr>
          <a:xfrm>
            <a:off x="6153912" y="2606462"/>
            <a:ext cx="2834640" cy="3639312"/>
          </a:xfrm>
          <a:prstGeom prst="rect">
            <a:avLst/>
          </a:prstGeom>
        </p:spPr>
      </p:pic>
      <p:pic>
        <p:nvPicPr>
          <p:cNvPr id="8" name="Resim 7" descr="iç mekan, sandalye, Konferans salonu, Toplantı içeren bir resim&#10;&#10;Açıklama otomatik olarak oluşturuldu">
            <a:extLst>
              <a:ext uri="{FF2B5EF4-FFF2-40B4-BE49-F238E27FC236}">
                <a16:creationId xmlns:a16="http://schemas.microsoft.com/office/drawing/2014/main" id="{6B197A4C-5DD9-0626-97AC-A7BA3C6F4F54}"/>
              </a:ext>
            </a:extLst>
          </p:cNvPr>
          <p:cNvPicPr>
            <a:picLocks noChangeAspect="1"/>
          </p:cNvPicPr>
          <p:nvPr/>
        </p:nvPicPr>
        <p:blipFill>
          <a:blip r:embed="rId5" cstate="print">
            <a:extLst>
              <a:ext uri="{28A0092B-C50C-407E-A947-70E740481C1C}">
                <a14:useLocalDpi xmlns:a14="http://schemas.microsoft.com/office/drawing/2010/main" val="0"/>
              </a:ext>
            </a:extLst>
          </a:blip>
          <a:srcRect r="2635" b="-3"/>
          <a:stretch/>
        </p:blipFill>
        <p:spPr>
          <a:xfrm>
            <a:off x="9110472" y="2606462"/>
            <a:ext cx="2834640" cy="3639312"/>
          </a:xfrm>
          <a:prstGeom prst="rect">
            <a:avLst/>
          </a:prstGeom>
        </p:spPr>
      </p:pic>
      <p:sp>
        <p:nvSpPr>
          <p:cNvPr id="4" name="Alt Bilgi Yer Tutucusu 3">
            <a:extLst>
              <a:ext uri="{FF2B5EF4-FFF2-40B4-BE49-F238E27FC236}">
                <a16:creationId xmlns:a16="http://schemas.microsoft.com/office/drawing/2014/main" id="{DD97515A-F944-7FFC-5975-F18A4AF390C2}"/>
              </a:ext>
            </a:extLst>
          </p:cNvPr>
          <p:cNvSpPr>
            <a:spLocks noGrp="1"/>
          </p:cNvSpPr>
          <p:nvPr>
            <p:ph type="ftr" sz="quarter" idx="11"/>
          </p:nvPr>
        </p:nvSpPr>
        <p:spPr>
          <a:xfrm>
            <a:off x="4038600" y="6356350"/>
            <a:ext cx="4114800" cy="365125"/>
          </a:xfrm>
        </p:spPr>
        <p:txBody>
          <a:bodyPr vert="horz" lIns="91440" tIns="45720" rIns="91440" bIns="45720" rtlCol="0">
            <a:normAutofit/>
          </a:bodyPr>
          <a:lstStyle/>
          <a:p>
            <a:pPr>
              <a:spcAft>
                <a:spcPts val="600"/>
              </a:spcAft>
            </a:pPr>
            <a:r>
              <a:rPr lang="en-US" kern="1200">
                <a:solidFill>
                  <a:schemeClr val="tx1">
                    <a:lumMod val="50000"/>
                    <a:lumOff val="50000"/>
                  </a:schemeClr>
                </a:solidFill>
                <a:latin typeface="+mn-lt"/>
                <a:ea typeface="+mn-ea"/>
                <a:cs typeface="+mn-cs"/>
              </a:rPr>
              <a:t>İngiliz Dili Eğitimi Topluluğu</a:t>
            </a:r>
          </a:p>
        </p:txBody>
      </p:sp>
    </p:spTree>
    <p:extLst>
      <p:ext uri="{BB962C8B-B14F-4D97-AF65-F5344CB8AC3E}">
        <p14:creationId xmlns:p14="http://schemas.microsoft.com/office/powerpoint/2010/main" val="3304009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B6075A31-04A5-40D3-BEBB-C71275ACD1DD}"/>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19F31C5C-B903-4644-9B7C-0547690CEAF6}"/>
              </a:ext>
            </a:extLst>
          </p:cNvPr>
          <p:cNvSpPr>
            <a:spLocks noGrp="1"/>
          </p:cNvSpPr>
          <p:nvPr>
            <p:ph idx="1"/>
          </p:nvPr>
        </p:nvSpPr>
        <p:spPr>
          <a:xfrm>
            <a:off x="1888958" y="1791222"/>
            <a:ext cx="9617242" cy="4647114"/>
          </a:xfrm>
        </p:spPr>
        <p:txBody>
          <a:bodyPr>
            <a:noAutofit/>
          </a:bodyPr>
          <a:lstStyle/>
          <a:p>
            <a:pPr marL="0" indent="0" algn="r">
              <a:lnSpc>
                <a:spcPct val="100000"/>
              </a:lnSpc>
              <a:buNone/>
            </a:pPr>
            <a:r>
              <a:rPr lang="tr-TR" sz="1400" dirty="0"/>
              <a:t>Malzeme Araştırma ve Uygulama Merkezi </a:t>
            </a:r>
          </a:p>
          <a:p>
            <a:pPr marL="0" indent="0" algn="r">
              <a:lnSpc>
                <a:spcPct val="100000"/>
              </a:lnSpc>
              <a:buNone/>
            </a:pPr>
            <a:r>
              <a:rPr lang="tr-TR" sz="1400" dirty="0"/>
              <a:t>Menderes Havzası Tarımsal Uygulama ve Araştırma Merkezi </a:t>
            </a:r>
          </a:p>
          <a:p>
            <a:pPr marL="0" indent="0" algn="r">
              <a:lnSpc>
                <a:spcPct val="100000"/>
              </a:lnSpc>
              <a:buNone/>
            </a:pPr>
            <a:r>
              <a:rPr lang="tr-TR" sz="1400" dirty="0"/>
              <a:t>Müftü Ahmet Hulusi Efendi Uygulama ve Araştırma Merkezi </a:t>
            </a:r>
          </a:p>
          <a:p>
            <a:pPr marL="0" indent="0" algn="r">
              <a:lnSpc>
                <a:spcPct val="100000"/>
              </a:lnSpc>
              <a:buNone/>
            </a:pPr>
            <a:r>
              <a:rPr lang="tr-TR" sz="1400" dirty="0"/>
              <a:t>Hayvan Islahı ve Genetik Uygulama ve Araştırma Merkezi </a:t>
            </a:r>
          </a:p>
          <a:p>
            <a:pPr marL="0" indent="0" algn="r">
              <a:lnSpc>
                <a:spcPct val="100000"/>
              </a:lnSpc>
              <a:buNone/>
            </a:pPr>
            <a:r>
              <a:rPr lang="tr-TR" sz="1400" dirty="0"/>
              <a:t>İleri Teknoloji Uygulama ve Araştırma Merkezi </a:t>
            </a:r>
          </a:p>
          <a:p>
            <a:pPr marL="0" indent="0" algn="r">
              <a:lnSpc>
                <a:spcPct val="100000"/>
              </a:lnSpc>
              <a:buNone/>
            </a:pPr>
            <a:r>
              <a:rPr lang="tr-TR" sz="1400" dirty="0"/>
              <a:t>İş Sağlığı ve Güvenliği Eğitim, Uygulama ve Araştırma Merkezi </a:t>
            </a:r>
          </a:p>
          <a:p>
            <a:pPr marL="0" indent="0" algn="r">
              <a:lnSpc>
                <a:spcPct val="100000"/>
              </a:lnSpc>
              <a:buNone/>
            </a:pPr>
            <a:r>
              <a:rPr lang="tr-TR" sz="1400" dirty="0"/>
              <a:t>Jeotermal Uygulama ve Araştırma Merkezi </a:t>
            </a:r>
          </a:p>
          <a:p>
            <a:pPr marL="0" indent="0" algn="r">
              <a:lnSpc>
                <a:spcPct val="100000"/>
              </a:lnSpc>
              <a:buNone/>
            </a:pPr>
            <a:r>
              <a:rPr lang="tr-TR" sz="1400" dirty="0"/>
              <a:t>Kadın Sorunları Uygulama ve Araştırma Merkezi </a:t>
            </a:r>
          </a:p>
          <a:p>
            <a:pPr marL="0" indent="0" algn="r">
              <a:lnSpc>
                <a:spcPct val="100000"/>
              </a:lnSpc>
              <a:buNone/>
            </a:pPr>
            <a:r>
              <a:rPr lang="tr-TR" sz="1400" dirty="0"/>
              <a:t>Kalite Yönetimi ve Veri Değerlendirme Uygulama ve Araştırma Merkezi </a:t>
            </a:r>
          </a:p>
          <a:p>
            <a:pPr marL="0" indent="0" algn="r">
              <a:lnSpc>
                <a:spcPct val="100000"/>
              </a:lnSpc>
              <a:buNone/>
            </a:pPr>
            <a:r>
              <a:rPr lang="tr-TR" sz="1400" dirty="0"/>
              <a:t> Klinik uygulama ve Araştırma Merkezi </a:t>
            </a:r>
          </a:p>
          <a:p>
            <a:pPr marL="0" indent="0" algn="r">
              <a:lnSpc>
                <a:spcPct val="100000"/>
              </a:lnSpc>
              <a:buNone/>
            </a:pPr>
            <a:r>
              <a:rPr lang="tr-TR" sz="1400" dirty="0"/>
              <a:t>Altay Toplulukları Dil ve Kültürleri Uygulama ve Araştırma Merkezi</a:t>
            </a:r>
          </a:p>
          <a:p>
            <a:pPr marL="0" indent="0" algn="r">
              <a:lnSpc>
                <a:spcPct val="100000"/>
              </a:lnSpc>
              <a:buNone/>
            </a:pPr>
            <a:r>
              <a:rPr lang="tr-TR" sz="1400" dirty="0"/>
              <a:t>Botanik Bahçesi Uygulama ve Araştırma Merkezi</a:t>
            </a:r>
          </a:p>
          <a:p>
            <a:pPr marL="0" indent="0" algn="r">
              <a:lnSpc>
                <a:spcPct val="100000"/>
              </a:lnSpc>
              <a:buNone/>
            </a:pPr>
            <a:r>
              <a:rPr lang="tr-TR" sz="1400" dirty="0"/>
              <a:t>Kanser Uygulama ve Araştırma Merkezi </a:t>
            </a:r>
          </a:p>
          <a:p>
            <a:pPr marL="0" indent="0" algn="r">
              <a:lnSpc>
                <a:spcPct val="100000"/>
              </a:lnSpc>
              <a:buNone/>
            </a:pPr>
            <a:r>
              <a:rPr lang="tr-TR" sz="1400" dirty="0"/>
              <a:t>Kök Hücre Uygulama ve Araştırma Merkezi </a:t>
            </a:r>
          </a:p>
          <a:p>
            <a:pPr>
              <a:lnSpc>
                <a:spcPct val="100000"/>
              </a:lnSpc>
            </a:pPr>
            <a:endParaRPr lang="tr-TR" sz="1600" dirty="0"/>
          </a:p>
        </p:txBody>
      </p:sp>
      <p:sp>
        <p:nvSpPr>
          <p:cNvPr id="3" name="Slayt Numarası Yer Tutucusu 2">
            <a:extLst>
              <a:ext uri="{FF2B5EF4-FFF2-40B4-BE49-F238E27FC236}">
                <a16:creationId xmlns:a16="http://schemas.microsoft.com/office/drawing/2014/main" id="{32759FD8-8F21-4424-AF90-816466CD86FB}"/>
              </a:ext>
            </a:extLst>
          </p:cNvPr>
          <p:cNvSpPr>
            <a:spLocks noGrp="1"/>
          </p:cNvSpPr>
          <p:nvPr>
            <p:ph type="sldNum" sz="quarter" idx="12"/>
          </p:nvPr>
        </p:nvSpPr>
        <p:spPr/>
        <p:txBody>
          <a:bodyPr/>
          <a:lstStyle/>
          <a:p>
            <a:fld id="{F302176B-0E47-46AC-8F43-DAB4B8A37D06}" type="slidenum">
              <a:rPr lang="tr-TR" smtClean="0"/>
              <a:pPr/>
              <a:t>11</a:t>
            </a:fld>
            <a:endParaRPr lang="tr-T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873"/>
                    </a14:imgEffect>
                    <a14:imgEffect>
                      <a14:brightnessContrast bright="16000" contrast="14000"/>
                    </a14:imgEffect>
                  </a14:imgLayer>
                </a14:imgProps>
              </a:ext>
              <a:ext uri="{28A0092B-C50C-407E-A947-70E740481C1C}">
                <a14:useLocalDpi xmlns:a14="http://schemas.microsoft.com/office/drawing/2010/main" val="0"/>
              </a:ext>
            </a:extLst>
          </a:blip>
          <a:srcRect l="12468" r="7323"/>
          <a:stretch/>
        </p:blipFill>
        <p:spPr>
          <a:xfrm>
            <a:off x="803303" y="2045370"/>
            <a:ext cx="3771083" cy="3131232"/>
          </a:xfrm>
          <a:prstGeom prst="rect">
            <a:avLst/>
          </a:prstGeom>
        </p:spPr>
      </p:pic>
    </p:spTree>
    <p:extLst>
      <p:ext uri="{BB962C8B-B14F-4D97-AF65-F5344CB8AC3E}">
        <p14:creationId xmlns:p14="http://schemas.microsoft.com/office/powerpoint/2010/main" val="203134860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AD3794-36FB-F63E-8F68-C56AA65221EE}"/>
              </a:ext>
            </a:extLst>
          </p:cNvPr>
          <p:cNvSpPr>
            <a:spLocks noGrp="1"/>
          </p:cNvSpPr>
          <p:nvPr>
            <p:ph type="title"/>
          </p:nvPr>
        </p:nvSpPr>
        <p:spPr>
          <a:xfrm>
            <a:off x="798257" y="637523"/>
            <a:ext cx="3608896" cy="1690993"/>
          </a:xfrm>
        </p:spPr>
        <p:txBody>
          <a:bodyPr vert="horz" lIns="91440" tIns="45720" rIns="91440" bIns="45720" rtlCol="0" anchor="b">
            <a:normAutofit/>
          </a:bodyPr>
          <a:lstStyle/>
          <a:p>
            <a:r>
              <a:rPr lang="en-US" sz="3600" kern="1200">
                <a:solidFill>
                  <a:srgbClr val="FFFFFF"/>
                </a:solidFill>
                <a:latin typeface="+mj-lt"/>
                <a:ea typeface="+mj-ea"/>
                <a:cs typeface="+mj-cs"/>
              </a:rPr>
              <a:t>Geçen Yıl Neler Yaptık?</a:t>
            </a:r>
          </a:p>
        </p:txBody>
      </p:sp>
      <p:pic>
        <p:nvPicPr>
          <p:cNvPr id="10" name="Resim 9" descr="iç mekan, sandalye, Konferans salonu, Toplantı içeren bir resim&#10;&#10;Açıklama otomatik olarak oluşturuldu">
            <a:extLst>
              <a:ext uri="{FF2B5EF4-FFF2-40B4-BE49-F238E27FC236}">
                <a16:creationId xmlns:a16="http://schemas.microsoft.com/office/drawing/2014/main" id="{ACB4DF76-6F12-7935-A094-B63E54E3A53F}"/>
              </a:ext>
            </a:extLst>
          </p:cNvPr>
          <p:cNvPicPr>
            <a:picLocks noChangeAspect="1"/>
          </p:cNvPicPr>
          <p:nvPr/>
        </p:nvPicPr>
        <p:blipFill>
          <a:blip r:embed="rId4" cstate="print">
            <a:extLst>
              <a:ext uri="{28A0092B-C50C-407E-A947-70E740481C1C}">
                <a14:useLocalDpi xmlns:a14="http://schemas.microsoft.com/office/drawing/2010/main" val="0"/>
              </a:ext>
            </a:extLst>
          </a:blip>
          <a:srcRect t="35397" r="3" b="19864"/>
          <a:stretch/>
        </p:blipFill>
        <p:spPr>
          <a:xfrm>
            <a:off x="5059879" y="3594040"/>
            <a:ext cx="3625505" cy="2148302"/>
          </a:xfrm>
          <a:prstGeom prst="rect">
            <a:avLst/>
          </a:prstGeom>
        </p:spPr>
      </p:pic>
      <p:pic>
        <p:nvPicPr>
          <p:cNvPr id="12" name="Resim 11" descr="giyim, iç mekan, kişi, şahıs, insan yüzü içeren bir resim&#10;&#10;Açıklama otomatik olarak oluşturuldu">
            <a:extLst>
              <a:ext uri="{FF2B5EF4-FFF2-40B4-BE49-F238E27FC236}">
                <a16:creationId xmlns:a16="http://schemas.microsoft.com/office/drawing/2014/main" id="{FC1572D8-3447-7EA9-2326-4938D3F53AA2}"/>
              </a:ext>
            </a:extLst>
          </p:cNvPr>
          <p:cNvPicPr>
            <a:picLocks noChangeAspect="1"/>
          </p:cNvPicPr>
          <p:nvPr/>
        </p:nvPicPr>
        <p:blipFill>
          <a:blip r:embed="rId5" cstate="print">
            <a:extLst>
              <a:ext uri="{28A0092B-C50C-407E-A947-70E740481C1C}">
                <a14:useLocalDpi xmlns:a14="http://schemas.microsoft.com/office/drawing/2010/main" val="0"/>
              </a:ext>
            </a:extLst>
          </a:blip>
          <a:srcRect t="29844" r="3" b="1601"/>
          <a:stretch/>
        </p:blipFill>
        <p:spPr>
          <a:xfrm>
            <a:off x="8249784" y="716080"/>
            <a:ext cx="3716073" cy="2547630"/>
          </a:xfrm>
          <a:prstGeom prst="rect">
            <a:avLst/>
          </a:prstGeom>
        </p:spPr>
      </p:pic>
      <p:pic>
        <p:nvPicPr>
          <p:cNvPr id="56" name="Resim 55" descr="iç mekan, giyim, Konferans salonu, Toplantı içeren bir resim&#10;&#10;Açıklama otomatik olarak oluşturuldu">
            <a:extLst>
              <a:ext uri="{FF2B5EF4-FFF2-40B4-BE49-F238E27FC236}">
                <a16:creationId xmlns:a16="http://schemas.microsoft.com/office/drawing/2014/main" id="{8AEF83D6-2681-5487-45FE-3804D61EDC1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98170" y="321732"/>
            <a:ext cx="2942229" cy="2942229"/>
          </a:xfrm>
          <a:prstGeom prst="rect">
            <a:avLst/>
          </a:prstGeom>
        </p:spPr>
      </p:pic>
      <p:pic>
        <p:nvPicPr>
          <p:cNvPr id="8" name="sölyeşi">
            <a:hlinkClick r:id="" action="ppaction://media"/>
            <a:extLst>
              <a:ext uri="{FF2B5EF4-FFF2-40B4-BE49-F238E27FC236}">
                <a16:creationId xmlns:a16="http://schemas.microsoft.com/office/drawing/2014/main" id="{153B60C4-6263-6EB9-9CEB-A9BC472C8187}"/>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104735" y="2361192"/>
            <a:ext cx="3170453" cy="3963068"/>
          </a:xfrm>
          <a:prstGeom prst="rect">
            <a:avLst/>
          </a:prstGeom>
        </p:spPr>
      </p:pic>
      <p:pic>
        <p:nvPicPr>
          <p:cNvPr id="11" name="Resim 10" descr="giyim, kişi, şahıs, adam, insan, iç mekan içeren bir resim&#10;&#10;Açıklama otomatik olarak oluşturuldu">
            <a:extLst>
              <a:ext uri="{FF2B5EF4-FFF2-40B4-BE49-F238E27FC236}">
                <a16:creationId xmlns:a16="http://schemas.microsoft.com/office/drawing/2014/main" id="{4FE2D378-0472-198A-73E0-43618E064AC8}"/>
              </a:ext>
            </a:extLst>
          </p:cNvPr>
          <p:cNvPicPr>
            <a:picLocks noChangeAspect="1"/>
          </p:cNvPicPr>
          <p:nvPr/>
        </p:nvPicPr>
        <p:blipFill>
          <a:blip r:embed="rId8" cstate="print">
            <a:extLst>
              <a:ext uri="{28A0092B-C50C-407E-A947-70E740481C1C}">
                <a14:useLocalDpi xmlns:a14="http://schemas.microsoft.com/office/drawing/2010/main" val="0"/>
              </a:ext>
            </a:extLst>
          </a:blip>
          <a:srcRect t="26289" r="3" b="3"/>
          <a:stretch/>
        </p:blipFill>
        <p:spPr>
          <a:xfrm>
            <a:off x="8724972" y="4026561"/>
            <a:ext cx="3375073" cy="2487774"/>
          </a:xfrm>
          <a:prstGeom prst="rect">
            <a:avLst/>
          </a:prstGeom>
        </p:spPr>
      </p:pic>
      <p:sp>
        <p:nvSpPr>
          <p:cNvPr id="13" name="Alt Bilgi Yer Tutucusu 12">
            <a:extLst>
              <a:ext uri="{FF2B5EF4-FFF2-40B4-BE49-F238E27FC236}">
                <a16:creationId xmlns:a16="http://schemas.microsoft.com/office/drawing/2014/main" id="{306A8178-3383-46F1-E3E9-13674DC0CF3D}"/>
              </a:ext>
            </a:extLst>
          </p:cNvPr>
          <p:cNvSpPr>
            <a:spLocks noGrp="1"/>
          </p:cNvSpPr>
          <p:nvPr>
            <p:ph type="ftr" sz="quarter" idx="11"/>
          </p:nvPr>
        </p:nvSpPr>
        <p:spPr/>
        <p:txBody>
          <a:bodyPr/>
          <a:lstStyle/>
          <a:p>
            <a:r>
              <a:rPr lang="tr-TR"/>
              <a:t>İngiliz Dili Eğitimi Topluluğu</a:t>
            </a:r>
          </a:p>
        </p:txBody>
      </p:sp>
    </p:spTree>
    <p:extLst>
      <p:ext uri="{BB962C8B-B14F-4D97-AF65-F5344CB8AC3E}">
        <p14:creationId xmlns:p14="http://schemas.microsoft.com/office/powerpoint/2010/main" val="851352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3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Resim 11" descr="iç mekan, giyim, sandalye, Konferans salonu içeren bir resim&#10;&#10;Açıklama otomatik olarak oluşturuldu">
            <a:extLst>
              <a:ext uri="{FF2B5EF4-FFF2-40B4-BE49-F238E27FC236}">
                <a16:creationId xmlns:a16="http://schemas.microsoft.com/office/drawing/2014/main" id="{22EED250-045B-4CAA-7648-62D455A38E97}"/>
              </a:ext>
            </a:extLst>
          </p:cNvPr>
          <p:cNvPicPr>
            <a:picLocks noChangeAspect="1"/>
          </p:cNvPicPr>
          <p:nvPr/>
        </p:nvPicPr>
        <p:blipFill>
          <a:blip r:embed="rId3" cstate="print">
            <a:extLst>
              <a:ext uri="{28A0092B-C50C-407E-A947-70E740481C1C}">
                <a14:useLocalDpi xmlns:a14="http://schemas.microsoft.com/office/drawing/2010/main" val="0"/>
              </a:ext>
            </a:extLst>
          </a:blip>
          <a:srcRect l="9226" r="-2" b="-2"/>
          <a:stretch/>
        </p:blipFill>
        <p:spPr>
          <a:xfrm>
            <a:off x="-2" y="10"/>
            <a:ext cx="4056982" cy="4469306"/>
          </a:xfrm>
          <a:prstGeom prst="rect">
            <a:avLst/>
          </a:prstGeom>
        </p:spPr>
      </p:pic>
      <p:pic>
        <p:nvPicPr>
          <p:cNvPr id="6" name="Resim 5" descr="duvar, iç mekan, giyim, insan yüzü içeren bir resim&#10;&#10;Açıklama otomatik olarak oluşturuldu">
            <a:extLst>
              <a:ext uri="{FF2B5EF4-FFF2-40B4-BE49-F238E27FC236}">
                <a16:creationId xmlns:a16="http://schemas.microsoft.com/office/drawing/2014/main" id="{4C0B89EE-EE2C-733B-C3B2-8E1A0F7A743C}"/>
              </a:ext>
            </a:extLst>
          </p:cNvPr>
          <p:cNvPicPr>
            <a:picLocks noChangeAspect="1"/>
          </p:cNvPicPr>
          <p:nvPr/>
        </p:nvPicPr>
        <p:blipFill>
          <a:blip r:embed="rId4" cstate="print">
            <a:extLst>
              <a:ext uri="{28A0092B-C50C-407E-A947-70E740481C1C}">
                <a14:useLocalDpi xmlns:a14="http://schemas.microsoft.com/office/drawing/2010/main" val="0"/>
              </a:ext>
            </a:extLst>
          </a:blip>
          <a:srcRect t="34643" r="2" b="6596"/>
          <a:stretch/>
        </p:blipFill>
        <p:spPr>
          <a:xfrm>
            <a:off x="8115283" y="4462444"/>
            <a:ext cx="4076715" cy="2395556"/>
          </a:xfrm>
          <a:prstGeom prst="rect">
            <a:avLst/>
          </a:prstGeom>
        </p:spPr>
      </p:pic>
      <p:pic>
        <p:nvPicPr>
          <p:cNvPr id="10" name="Resim 9" descr="giyim, iç mekan, insan yüzü, kişi, şahıs içeren bir resim&#10;&#10;Açıklama otomatik olarak oluşturuldu">
            <a:extLst>
              <a:ext uri="{FF2B5EF4-FFF2-40B4-BE49-F238E27FC236}">
                <a16:creationId xmlns:a16="http://schemas.microsoft.com/office/drawing/2014/main" id="{F9194164-25EA-D31C-E23B-970026EC7A6E}"/>
              </a:ext>
            </a:extLst>
          </p:cNvPr>
          <p:cNvPicPr>
            <a:picLocks noChangeAspect="1"/>
          </p:cNvPicPr>
          <p:nvPr/>
        </p:nvPicPr>
        <p:blipFill>
          <a:blip r:embed="rId5" cstate="print">
            <a:extLst>
              <a:ext uri="{28A0092B-C50C-407E-A947-70E740481C1C}">
                <a14:useLocalDpi xmlns:a14="http://schemas.microsoft.com/office/drawing/2010/main" val="0"/>
              </a:ext>
            </a:extLst>
          </a:blip>
          <a:srcRect l="37" r="8745" b="-3"/>
          <a:stretch/>
        </p:blipFill>
        <p:spPr>
          <a:xfrm>
            <a:off x="8115283" y="-1"/>
            <a:ext cx="4076717" cy="4469316"/>
          </a:xfrm>
          <a:prstGeom prst="rect">
            <a:avLst/>
          </a:prstGeom>
        </p:spPr>
      </p:pic>
      <p:pic>
        <p:nvPicPr>
          <p:cNvPr id="8" name="Resim 7" descr="iç mekan, duvar, giyim, insan yüzü içeren bir resim&#10;&#10;Açıklama otomatik olarak oluşturuldu">
            <a:extLst>
              <a:ext uri="{FF2B5EF4-FFF2-40B4-BE49-F238E27FC236}">
                <a16:creationId xmlns:a16="http://schemas.microsoft.com/office/drawing/2014/main" id="{676CCCFB-DF6D-2B9E-17BF-7160F8EDFF6F}"/>
              </a:ext>
            </a:extLst>
          </p:cNvPr>
          <p:cNvPicPr>
            <a:picLocks noChangeAspect="1"/>
          </p:cNvPicPr>
          <p:nvPr/>
        </p:nvPicPr>
        <p:blipFill>
          <a:blip r:embed="rId6" cstate="print">
            <a:extLst>
              <a:ext uri="{28A0092B-C50C-407E-A947-70E740481C1C}">
                <a14:useLocalDpi xmlns:a14="http://schemas.microsoft.com/office/drawing/2010/main" val="0"/>
              </a:ext>
            </a:extLst>
          </a:blip>
          <a:srcRect l="4141" r="4946" b="-3"/>
          <a:stretch/>
        </p:blipFill>
        <p:spPr>
          <a:xfrm>
            <a:off x="4056980" y="-1"/>
            <a:ext cx="4063088" cy="4469316"/>
          </a:xfrm>
          <a:prstGeom prst="rect">
            <a:avLst/>
          </a:prstGeom>
        </p:spPr>
      </p:pic>
      <p:sp>
        <p:nvSpPr>
          <p:cNvPr id="2" name="Başlık 1">
            <a:extLst>
              <a:ext uri="{FF2B5EF4-FFF2-40B4-BE49-F238E27FC236}">
                <a16:creationId xmlns:a16="http://schemas.microsoft.com/office/drawing/2014/main" id="{635E636D-EF6F-FA52-2984-DD4348D79EA5}"/>
              </a:ext>
            </a:extLst>
          </p:cNvPr>
          <p:cNvSpPr>
            <a:spLocks noGrp="1"/>
          </p:cNvSpPr>
          <p:nvPr>
            <p:ph type="title"/>
          </p:nvPr>
        </p:nvSpPr>
        <p:spPr>
          <a:xfrm>
            <a:off x="2617252" y="4777525"/>
            <a:ext cx="6863410" cy="1113911"/>
          </a:xfrm>
        </p:spPr>
        <p:txBody>
          <a:bodyPr vert="horz" lIns="91440" tIns="45720" rIns="91440" bIns="45720" rtlCol="0" anchor="b">
            <a:normAutofit/>
          </a:bodyPr>
          <a:lstStyle/>
          <a:p>
            <a:r>
              <a:rPr lang="en-US" sz="4000" kern="1200" dirty="0" err="1">
                <a:solidFill>
                  <a:srgbClr val="FFFFFF"/>
                </a:solidFill>
                <a:latin typeface="+mj-lt"/>
                <a:ea typeface="+mj-ea"/>
                <a:cs typeface="+mj-cs"/>
              </a:rPr>
              <a:t>Geçen</a:t>
            </a:r>
            <a:r>
              <a:rPr lang="en-US" sz="4000" kern="1200" dirty="0">
                <a:solidFill>
                  <a:srgbClr val="FFFFFF"/>
                </a:solidFill>
                <a:latin typeface="+mj-lt"/>
                <a:ea typeface="+mj-ea"/>
                <a:cs typeface="+mj-cs"/>
              </a:rPr>
              <a:t> </a:t>
            </a:r>
            <a:r>
              <a:rPr lang="en-US" sz="4000" kern="1200" dirty="0" err="1">
                <a:solidFill>
                  <a:srgbClr val="FFFFFF"/>
                </a:solidFill>
                <a:latin typeface="+mj-lt"/>
                <a:ea typeface="+mj-ea"/>
                <a:cs typeface="+mj-cs"/>
              </a:rPr>
              <a:t>yıl</a:t>
            </a:r>
            <a:r>
              <a:rPr lang="en-US" sz="4000" kern="1200" dirty="0">
                <a:solidFill>
                  <a:srgbClr val="FFFFFF"/>
                </a:solidFill>
                <a:latin typeface="+mj-lt"/>
                <a:ea typeface="+mj-ea"/>
                <a:cs typeface="+mj-cs"/>
              </a:rPr>
              <a:t> </a:t>
            </a:r>
            <a:r>
              <a:rPr lang="en-US" sz="4000" kern="1200" dirty="0" err="1">
                <a:solidFill>
                  <a:srgbClr val="FFFFFF"/>
                </a:solidFill>
                <a:latin typeface="+mj-lt"/>
                <a:ea typeface="+mj-ea"/>
                <a:cs typeface="+mj-cs"/>
              </a:rPr>
              <a:t>neler</a:t>
            </a:r>
            <a:r>
              <a:rPr lang="en-US" sz="4000" kern="1200" dirty="0">
                <a:solidFill>
                  <a:srgbClr val="FFFFFF"/>
                </a:solidFill>
                <a:latin typeface="+mj-lt"/>
                <a:ea typeface="+mj-ea"/>
                <a:cs typeface="+mj-cs"/>
              </a:rPr>
              <a:t> </a:t>
            </a:r>
            <a:r>
              <a:rPr lang="en-US" sz="4000" kern="1200" dirty="0" err="1">
                <a:solidFill>
                  <a:srgbClr val="FFFFFF"/>
                </a:solidFill>
                <a:latin typeface="+mj-lt"/>
                <a:ea typeface="+mj-ea"/>
                <a:cs typeface="+mj-cs"/>
              </a:rPr>
              <a:t>yaptık</a:t>
            </a:r>
            <a:r>
              <a:rPr lang="en-US" sz="4000" kern="1200" dirty="0">
                <a:solidFill>
                  <a:srgbClr val="FFFFFF"/>
                </a:solidFill>
                <a:latin typeface="+mj-lt"/>
                <a:ea typeface="+mj-ea"/>
                <a:cs typeface="+mj-cs"/>
              </a:rPr>
              <a:t>?	</a:t>
            </a:r>
          </a:p>
        </p:txBody>
      </p:sp>
      <p:sp>
        <p:nvSpPr>
          <p:cNvPr id="3" name="İçerik Yer Tutucusu 2">
            <a:extLst>
              <a:ext uri="{FF2B5EF4-FFF2-40B4-BE49-F238E27FC236}">
                <a16:creationId xmlns:a16="http://schemas.microsoft.com/office/drawing/2014/main" id="{C007809C-F02A-20BA-A065-81DEE1E4350F}"/>
              </a:ext>
            </a:extLst>
          </p:cNvPr>
          <p:cNvSpPr>
            <a:spLocks noGrp="1"/>
          </p:cNvSpPr>
          <p:nvPr>
            <p:ph idx="1"/>
          </p:nvPr>
        </p:nvSpPr>
        <p:spPr>
          <a:xfrm>
            <a:off x="2706355" y="5086349"/>
            <a:ext cx="5413713" cy="1471613"/>
          </a:xfrm>
        </p:spPr>
        <p:txBody>
          <a:bodyPr vert="horz" lIns="91440" tIns="45720" rIns="91440" bIns="45720" rtlCol="0">
            <a:normAutofit/>
          </a:bodyPr>
          <a:lstStyle/>
          <a:p>
            <a:pPr marL="0" indent="0">
              <a:buNone/>
            </a:pPr>
            <a:r>
              <a:rPr lang="en-US" sz="2000" b="1" kern="1200" dirty="0" err="1">
                <a:latin typeface="+mn-lt"/>
                <a:ea typeface="+mn-ea"/>
                <a:cs typeface="+mn-cs"/>
              </a:rPr>
              <a:t>Yüksek</a:t>
            </a:r>
            <a:r>
              <a:rPr lang="en-US" sz="2000" b="1" kern="1200" dirty="0">
                <a:latin typeface="+mn-lt"/>
                <a:ea typeface="+mn-ea"/>
                <a:cs typeface="+mn-cs"/>
              </a:rPr>
              <a:t> </a:t>
            </a:r>
            <a:r>
              <a:rPr lang="en-US" sz="2000" b="1" kern="1200" dirty="0" err="1">
                <a:latin typeface="+mn-lt"/>
                <a:ea typeface="+mn-ea"/>
                <a:cs typeface="+mn-cs"/>
              </a:rPr>
              <a:t>lisans</a:t>
            </a:r>
            <a:r>
              <a:rPr lang="en-US" sz="2000" b="1" kern="1200" dirty="0">
                <a:latin typeface="+mn-lt"/>
                <a:ea typeface="+mn-ea"/>
                <a:cs typeface="+mn-cs"/>
              </a:rPr>
              <a:t> </a:t>
            </a:r>
            <a:r>
              <a:rPr lang="en-US" sz="2000" b="1" kern="1200" dirty="0" err="1">
                <a:latin typeface="+mn-lt"/>
                <a:ea typeface="+mn-ea"/>
                <a:cs typeface="+mn-cs"/>
              </a:rPr>
              <a:t>öğrencilerimizle</a:t>
            </a:r>
            <a:r>
              <a:rPr lang="en-US" sz="2000" b="1" kern="1200" dirty="0">
                <a:latin typeface="+mn-lt"/>
                <a:ea typeface="+mn-ea"/>
                <a:cs typeface="+mn-cs"/>
              </a:rPr>
              <a:t> </a:t>
            </a:r>
            <a:r>
              <a:rPr lang="en-US" sz="2000" b="1" kern="1200" dirty="0" err="1">
                <a:latin typeface="+mn-lt"/>
                <a:ea typeface="+mn-ea"/>
                <a:cs typeface="+mn-cs"/>
              </a:rPr>
              <a:t>söyleşi</a:t>
            </a:r>
            <a:r>
              <a:rPr lang="tr-TR" sz="2000" b="1" kern="1200" dirty="0">
                <a:latin typeface="+mn-lt"/>
                <a:ea typeface="+mn-ea"/>
                <a:cs typeface="+mn-cs"/>
              </a:rPr>
              <a:t>  yaptık. </a:t>
            </a:r>
            <a:r>
              <a:rPr lang="tr-TR" sz="2000" b="1" dirty="0"/>
              <a:t>Sorularımıza cevap verip tecrübelerinden </a:t>
            </a:r>
            <a:r>
              <a:rPr lang="tr-TR" sz="2000" b="1" dirty="0">
                <a:solidFill>
                  <a:srgbClr val="FFFFFF"/>
                </a:solidFill>
              </a:rPr>
              <a:t>bahsettiler</a:t>
            </a:r>
            <a:r>
              <a:rPr lang="tr-TR" sz="2000" dirty="0">
                <a:solidFill>
                  <a:srgbClr val="FFFFFF"/>
                </a:solidFill>
              </a:rPr>
              <a:t>.</a:t>
            </a:r>
            <a:endParaRPr lang="en-US" sz="2000" kern="1200" dirty="0">
              <a:solidFill>
                <a:srgbClr val="FFFFFF"/>
              </a:solidFill>
              <a:latin typeface="+mn-lt"/>
              <a:ea typeface="+mn-ea"/>
              <a:cs typeface="+mn-cs"/>
            </a:endParaRPr>
          </a:p>
        </p:txBody>
      </p:sp>
      <p:sp>
        <p:nvSpPr>
          <p:cNvPr id="4" name="Alt Bilgi Yer Tutucusu 3">
            <a:extLst>
              <a:ext uri="{FF2B5EF4-FFF2-40B4-BE49-F238E27FC236}">
                <a16:creationId xmlns:a16="http://schemas.microsoft.com/office/drawing/2014/main" id="{07D30E1F-9C8A-88B6-CA7E-7BE982BA6DE6}"/>
              </a:ext>
            </a:extLst>
          </p:cNvPr>
          <p:cNvSpPr>
            <a:spLocks noGrp="1"/>
          </p:cNvSpPr>
          <p:nvPr>
            <p:ph type="ftr" sz="quarter" idx="11"/>
          </p:nvPr>
        </p:nvSpPr>
        <p:spPr>
          <a:xfrm rot="5400000">
            <a:off x="-1828800" y="2002536"/>
            <a:ext cx="4114800" cy="365125"/>
          </a:xfrm>
        </p:spPr>
        <p:txBody>
          <a:bodyPr vert="horz" lIns="91440" tIns="45720" rIns="91440" bIns="45720" rtlCol="0" anchor="ctr">
            <a:normAutofit/>
          </a:bodyPr>
          <a:lstStyle/>
          <a:p>
            <a:pPr algn="l">
              <a:spcAft>
                <a:spcPts val="600"/>
              </a:spcAft>
            </a:pPr>
            <a:r>
              <a:rPr lang="en-US" sz="1100" kern="1200">
                <a:solidFill>
                  <a:srgbClr val="FFFFFF"/>
                </a:solidFill>
                <a:latin typeface="+mn-lt"/>
                <a:ea typeface="+mn-ea"/>
                <a:cs typeface="+mn-cs"/>
              </a:rPr>
              <a:t>İngiliz Dili Eğitimi Topluluğu</a:t>
            </a:r>
          </a:p>
        </p:txBody>
      </p:sp>
      <p:pic>
        <p:nvPicPr>
          <p:cNvPr id="14" name="Resim 13">
            <a:extLst>
              <a:ext uri="{FF2B5EF4-FFF2-40B4-BE49-F238E27FC236}">
                <a16:creationId xmlns:a16="http://schemas.microsoft.com/office/drawing/2014/main" id="{00104B50-48B5-67C5-AD8A-3DDA012821D0}"/>
              </a:ext>
            </a:extLst>
          </p:cNvPr>
          <p:cNvPicPr>
            <a:picLocks noChangeAspect="1"/>
          </p:cNvPicPr>
          <p:nvPr/>
        </p:nvPicPr>
        <p:blipFill>
          <a:blip r:embed="rId7"/>
          <a:stretch>
            <a:fillRect/>
          </a:stretch>
        </p:blipFill>
        <p:spPr>
          <a:xfrm>
            <a:off x="897921" y="4743078"/>
            <a:ext cx="1569976" cy="1960033"/>
          </a:xfrm>
          <a:prstGeom prst="rect">
            <a:avLst/>
          </a:prstGeom>
        </p:spPr>
      </p:pic>
    </p:spTree>
    <p:extLst>
      <p:ext uri="{BB962C8B-B14F-4D97-AF65-F5344CB8AC3E}">
        <p14:creationId xmlns:p14="http://schemas.microsoft.com/office/powerpoint/2010/main" val="31043165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DBA387-C7E1-534C-E6E4-5C546438D265}"/>
              </a:ext>
            </a:extLst>
          </p:cNvPr>
          <p:cNvSpPr>
            <a:spLocks noGrp="1"/>
          </p:cNvSpPr>
          <p:nvPr>
            <p:ph type="title"/>
          </p:nvPr>
        </p:nvSpPr>
        <p:spPr>
          <a:xfrm>
            <a:off x="1789409" y="1514079"/>
            <a:ext cx="3694873" cy="619606"/>
          </a:xfrm>
        </p:spPr>
        <p:txBody>
          <a:bodyPr anchor="b">
            <a:normAutofit fontScale="90000"/>
          </a:bodyPr>
          <a:lstStyle/>
          <a:p>
            <a:r>
              <a:rPr lang="tr-TR" sz="3800" dirty="0"/>
              <a:t>Geçen yıl neler yaptık?</a:t>
            </a:r>
            <a:r>
              <a:rPr lang="tr-TR" sz="3800" dirty="0">
                <a:solidFill>
                  <a:schemeClr val="bg1"/>
                </a:solidFill>
              </a:rPr>
              <a:t>?</a:t>
            </a:r>
          </a:p>
        </p:txBody>
      </p:sp>
      <p:sp>
        <p:nvSpPr>
          <p:cNvPr id="3" name="İçerik Yer Tutucusu 2">
            <a:extLst>
              <a:ext uri="{FF2B5EF4-FFF2-40B4-BE49-F238E27FC236}">
                <a16:creationId xmlns:a16="http://schemas.microsoft.com/office/drawing/2014/main" id="{1D285FB5-0CFE-D7DE-AA85-D5A5074395E7}"/>
              </a:ext>
            </a:extLst>
          </p:cNvPr>
          <p:cNvSpPr>
            <a:spLocks noGrp="1"/>
          </p:cNvSpPr>
          <p:nvPr>
            <p:ph idx="1"/>
          </p:nvPr>
        </p:nvSpPr>
        <p:spPr>
          <a:xfrm>
            <a:off x="897769" y="2843212"/>
            <a:ext cx="4586513" cy="2713689"/>
          </a:xfrm>
        </p:spPr>
        <p:txBody>
          <a:bodyPr>
            <a:normAutofit/>
          </a:bodyPr>
          <a:lstStyle/>
          <a:p>
            <a:r>
              <a:rPr lang="tr-TR" sz="2000" dirty="0"/>
              <a:t>Kafede üyelerle beraber büyük ekranda ‘’</a:t>
            </a:r>
            <a:r>
              <a:rPr lang="tr-TR" sz="2000" dirty="0" err="1"/>
              <a:t>Dune</a:t>
            </a:r>
            <a:r>
              <a:rPr lang="tr-TR" sz="2000" dirty="0"/>
              <a:t>’’ filmini patlamış mısır eşliğinde izledik. Molalarda film hakkında sohbetler edildi.</a:t>
            </a:r>
          </a:p>
          <a:p>
            <a:pPr marL="0" indent="0">
              <a:buNone/>
            </a:pPr>
            <a:endParaRPr lang="tr-TR" sz="2000" dirty="0"/>
          </a:p>
        </p:txBody>
      </p:sp>
      <p:sp>
        <p:nvSpPr>
          <p:cNvPr id="4" name="Alt Bilgi Yer Tutucusu 3">
            <a:extLst>
              <a:ext uri="{FF2B5EF4-FFF2-40B4-BE49-F238E27FC236}">
                <a16:creationId xmlns:a16="http://schemas.microsoft.com/office/drawing/2014/main" id="{70A9A5F4-1497-C201-CB8F-7B236A94547E}"/>
              </a:ext>
            </a:extLst>
          </p:cNvPr>
          <p:cNvSpPr>
            <a:spLocks noGrp="1"/>
          </p:cNvSpPr>
          <p:nvPr>
            <p:ph type="ftr" sz="quarter" idx="11"/>
          </p:nvPr>
        </p:nvSpPr>
        <p:spPr>
          <a:xfrm>
            <a:off x="2374670" y="6356350"/>
            <a:ext cx="3945835" cy="365125"/>
          </a:xfrm>
        </p:spPr>
        <p:txBody>
          <a:bodyPr>
            <a:normAutofit/>
          </a:bodyPr>
          <a:lstStyle/>
          <a:p>
            <a:pPr>
              <a:spcAft>
                <a:spcPts val="600"/>
              </a:spcAft>
            </a:pPr>
            <a:r>
              <a:rPr lang="tr-TR">
                <a:solidFill>
                  <a:schemeClr val="bg1">
                    <a:lumMod val="50000"/>
                  </a:schemeClr>
                </a:solidFill>
              </a:rPr>
              <a:t>İngiliz Dili Eğitimi Topluluğu</a:t>
            </a:r>
          </a:p>
        </p:txBody>
      </p:sp>
      <p:pic>
        <p:nvPicPr>
          <p:cNvPr id="5" name="WhatsApp Video 2024-09-30 at 21.24.55">
            <a:hlinkClick r:id="" action="ppaction://media"/>
            <a:extLst>
              <a:ext uri="{FF2B5EF4-FFF2-40B4-BE49-F238E27FC236}">
                <a16:creationId xmlns:a16="http://schemas.microsoft.com/office/drawing/2014/main" id="{DD40DC6F-2F41-88BF-8CD8-BCAF581524E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525453" y="0"/>
            <a:ext cx="3857624" cy="6858000"/>
          </a:xfrm>
          <a:prstGeom prst="rect">
            <a:avLst/>
          </a:prstGeom>
        </p:spPr>
      </p:pic>
    </p:spTree>
    <p:extLst>
      <p:ext uri="{BB962C8B-B14F-4D97-AF65-F5344CB8AC3E}">
        <p14:creationId xmlns:p14="http://schemas.microsoft.com/office/powerpoint/2010/main" val="1612124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27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6F619E-8C29-8521-F1B5-4099D8BC4F9A}"/>
              </a:ext>
            </a:extLst>
          </p:cNvPr>
          <p:cNvSpPr>
            <a:spLocks noGrp="1"/>
          </p:cNvSpPr>
          <p:nvPr>
            <p:ph type="title"/>
          </p:nvPr>
        </p:nvSpPr>
        <p:spPr>
          <a:xfrm>
            <a:off x="2475798" y="231853"/>
            <a:ext cx="10909640" cy="1065836"/>
          </a:xfrm>
        </p:spPr>
        <p:txBody>
          <a:bodyPr vert="horz" lIns="91440" tIns="45720" rIns="91440" bIns="45720" rtlCol="0" anchor="ctr">
            <a:normAutofit/>
          </a:bodyPr>
          <a:lstStyle/>
          <a:p>
            <a:pPr algn="ctr"/>
            <a:r>
              <a:rPr lang="en-US" sz="6600" dirty="0" err="1"/>
              <a:t>Geçen</a:t>
            </a:r>
            <a:r>
              <a:rPr lang="en-US" sz="6600" dirty="0"/>
              <a:t> </a:t>
            </a:r>
            <a:r>
              <a:rPr lang="en-US" sz="6600" dirty="0" err="1"/>
              <a:t>yıl</a:t>
            </a:r>
            <a:r>
              <a:rPr lang="en-US" sz="6600" dirty="0"/>
              <a:t> </a:t>
            </a:r>
            <a:r>
              <a:rPr lang="en-US" sz="6600" dirty="0" err="1"/>
              <a:t>neler</a:t>
            </a:r>
            <a:r>
              <a:rPr lang="en-US" sz="6600" dirty="0"/>
              <a:t> </a:t>
            </a:r>
            <a:r>
              <a:rPr lang="en-US" sz="6600" dirty="0" err="1"/>
              <a:t>yaptık</a:t>
            </a:r>
            <a:r>
              <a:rPr lang="en-US" sz="6600" dirty="0"/>
              <a:t>?</a:t>
            </a:r>
          </a:p>
        </p:txBody>
      </p:sp>
      <p:sp>
        <p:nvSpPr>
          <p:cNvPr id="3" name="İçerik Yer Tutucusu 2">
            <a:extLst>
              <a:ext uri="{FF2B5EF4-FFF2-40B4-BE49-F238E27FC236}">
                <a16:creationId xmlns:a16="http://schemas.microsoft.com/office/drawing/2014/main" id="{9631D5C4-EAD5-6CE7-9A1F-F6DF18474268}"/>
              </a:ext>
            </a:extLst>
          </p:cNvPr>
          <p:cNvSpPr>
            <a:spLocks noGrp="1"/>
          </p:cNvSpPr>
          <p:nvPr>
            <p:ph idx="1"/>
          </p:nvPr>
        </p:nvSpPr>
        <p:spPr>
          <a:xfrm>
            <a:off x="3734981" y="1073919"/>
            <a:ext cx="8391275" cy="665694"/>
          </a:xfrm>
        </p:spPr>
        <p:txBody>
          <a:bodyPr vert="horz" lIns="91440" tIns="45720" rIns="91440" bIns="45720" rtlCol="0" anchor="ctr">
            <a:normAutofit fontScale="92500"/>
          </a:bodyPr>
          <a:lstStyle/>
          <a:p>
            <a:pPr marL="0" indent="0" algn="ctr">
              <a:buNone/>
            </a:pPr>
            <a:r>
              <a:rPr lang="tr-TR" sz="2400" dirty="0"/>
              <a:t>Geçen bahar döneminde yaptığımız piknikten görüntüler. </a:t>
            </a:r>
            <a:endParaRPr lang="en-US" sz="2400" dirty="0"/>
          </a:p>
        </p:txBody>
      </p:sp>
      <p:pic>
        <p:nvPicPr>
          <p:cNvPr id="7" name="piknik">
            <a:hlinkClick r:id="" action="ppaction://media"/>
            <a:extLst>
              <a:ext uri="{FF2B5EF4-FFF2-40B4-BE49-F238E27FC236}">
                <a16:creationId xmlns:a16="http://schemas.microsoft.com/office/drawing/2014/main" id="{FEFD087A-A83A-8C40-FD0E-95F06F1E39F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68465" y="433959"/>
            <a:ext cx="3536726" cy="6287516"/>
          </a:xfrm>
          <a:prstGeom prst="rect">
            <a:avLst/>
          </a:prstGeom>
        </p:spPr>
      </p:pic>
      <p:pic>
        <p:nvPicPr>
          <p:cNvPr id="6" name="Resim 5">
            <a:extLst>
              <a:ext uri="{FF2B5EF4-FFF2-40B4-BE49-F238E27FC236}">
                <a16:creationId xmlns:a16="http://schemas.microsoft.com/office/drawing/2014/main" id="{F8B30C4C-53A9-B712-B58C-D158D0761CBC}"/>
              </a:ext>
            </a:extLst>
          </p:cNvPr>
          <p:cNvPicPr>
            <a:picLocks noChangeAspect="1"/>
          </p:cNvPicPr>
          <p:nvPr/>
        </p:nvPicPr>
        <p:blipFill>
          <a:blip r:embed="rId5"/>
          <a:stretch>
            <a:fillRect/>
          </a:stretch>
        </p:blipFill>
        <p:spPr>
          <a:xfrm>
            <a:off x="4170856" y="2320775"/>
            <a:ext cx="2889032" cy="3600041"/>
          </a:xfrm>
          <a:prstGeom prst="rect">
            <a:avLst/>
          </a:prstGeom>
        </p:spPr>
      </p:pic>
      <p:pic>
        <p:nvPicPr>
          <p:cNvPr id="9" name="Resim 8">
            <a:extLst>
              <a:ext uri="{FF2B5EF4-FFF2-40B4-BE49-F238E27FC236}">
                <a16:creationId xmlns:a16="http://schemas.microsoft.com/office/drawing/2014/main" id="{5D8882BA-B4AC-0B06-E45D-86CFEE5C486D}"/>
              </a:ext>
            </a:extLst>
          </p:cNvPr>
          <p:cNvPicPr>
            <a:picLocks noChangeAspect="1"/>
          </p:cNvPicPr>
          <p:nvPr/>
        </p:nvPicPr>
        <p:blipFill>
          <a:blip r:embed="rId6"/>
          <a:stretch>
            <a:fillRect/>
          </a:stretch>
        </p:blipFill>
        <p:spPr>
          <a:xfrm>
            <a:off x="7338681" y="2378773"/>
            <a:ext cx="4571478" cy="3417179"/>
          </a:xfrm>
          <a:prstGeom prst="rect">
            <a:avLst/>
          </a:prstGeom>
        </p:spPr>
      </p:pic>
      <p:sp>
        <p:nvSpPr>
          <p:cNvPr id="4" name="Alt Bilgi Yer Tutucusu 3">
            <a:extLst>
              <a:ext uri="{FF2B5EF4-FFF2-40B4-BE49-F238E27FC236}">
                <a16:creationId xmlns:a16="http://schemas.microsoft.com/office/drawing/2014/main" id="{96042994-60B3-1B80-3754-A5E7635DEFE3}"/>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kern="1200">
                <a:solidFill>
                  <a:schemeClr val="tx1">
                    <a:tint val="75000"/>
                  </a:schemeClr>
                </a:solidFill>
                <a:latin typeface="+mn-lt"/>
                <a:ea typeface="+mn-ea"/>
                <a:cs typeface="+mn-cs"/>
              </a:rPr>
              <a:t>İngiliz Dili Eğitimi Topluluğu</a:t>
            </a:r>
          </a:p>
        </p:txBody>
      </p:sp>
    </p:spTree>
    <p:extLst>
      <p:ext uri="{BB962C8B-B14F-4D97-AF65-F5344CB8AC3E}">
        <p14:creationId xmlns:p14="http://schemas.microsoft.com/office/powerpoint/2010/main" val="627519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63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9E22B2-F5D1-C3C0-3C93-A09EA9C5D27C}"/>
              </a:ext>
            </a:extLst>
          </p:cNvPr>
          <p:cNvSpPr>
            <a:spLocks noGrp="1"/>
          </p:cNvSpPr>
          <p:nvPr>
            <p:ph type="title"/>
          </p:nvPr>
        </p:nvSpPr>
        <p:spPr>
          <a:xfrm>
            <a:off x="630936" y="4562856"/>
            <a:ext cx="3419856" cy="1600200"/>
          </a:xfrm>
        </p:spPr>
        <p:txBody>
          <a:bodyPr vert="horz" lIns="91440" tIns="45720" rIns="91440" bIns="45720" rtlCol="0" anchor="ctr">
            <a:normAutofit fontScale="90000"/>
          </a:bodyPr>
          <a:lstStyle/>
          <a:p>
            <a:r>
              <a:rPr lang="en-US" dirty="0" err="1"/>
              <a:t>Geçen</a:t>
            </a:r>
            <a:r>
              <a:rPr lang="en-US" dirty="0"/>
              <a:t> </a:t>
            </a:r>
            <a:r>
              <a:rPr lang="en-US" dirty="0" err="1"/>
              <a:t>Yıl</a:t>
            </a:r>
            <a:r>
              <a:rPr lang="en-US" dirty="0"/>
              <a:t> </a:t>
            </a:r>
            <a:r>
              <a:rPr lang="en-US" dirty="0" err="1"/>
              <a:t>Neler</a:t>
            </a:r>
            <a:r>
              <a:rPr lang="en-US" dirty="0"/>
              <a:t> </a:t>
            </a:r>
            <a:r>
              <a:rPr lang="en-US" dirty="0" err="1"/>
              <a:t>Yaptık</a:t>
            </a:r>
            <a:r>
              <a:rPr lang="en-US" dirty="0"/>
              <a:t>?</a:t>
            </a:r>
          </a:p>
        </p:txBody>
      </p:sp>
      <p:pic>
        <p:nvPicPr>
          <p:cNvPr id="9" name="Resim 8" descr="kişi, şahıs, spor oyunu, spor, giyim içeren bir resim&#10;&#10;Açıklama otomatik olarak oluşturuldu">
            <a:extLst>
              <a:ext uri="{FF2B5EF4-FFF2-40B4-BE49-F238E27FC236}">
                <a16:creationId xmlns:a16="http://schemas.microsoft.com/office/drawing/2014/main" id="{F52A4069-D7B5-2CD8-F46F-34ED60B5CA6D}"/>
              </a:ext>
            </a:extLst>
          </p:cNvPr>
          <p:cNvPicPr>
            <a:picLocks noChangeAspect="1"/>
          </p:cNvPicPr>
          <p:nvPr/>
        </p:nvPicPr>
        <p:blipFill>
          <a:blip r:embed="rId2">
            <a:extLst>
              <a:ext uri="{28A0092B-C50C-407E-A947-70E740481C1C}">
                <a14:useLocalDpi xmlns:a14="http://schemas.microsoft.com/office/drawing/2010/main" val="0"/>
              </a:ext>
            </a:extLst>
          </a:blip>
          <a:srcRect t="31163"/>
          <a:stretch/>
        </p:blipFill>
        <p:spPr>
          <a:xfrm>
            <a:off x="5" y="10"/>
            <a:ext cx="6095995" cy="4196271"/>
          </a:xfrm>
          <a:custGeom>
            <a:avLst/>
            <a:gdLst/>
            <a:ahLst/>
            <a:cxnLst/>
            <a:rect l="l" t="t" r="r" b="b"/>
            <a:pathLst>
              <a:path w="6005375" h="4196281">
                <a:moveTo>
                  <a:pt x="0" y="0"/>
                </a:moveTo>
                <a:lnTo>
                  <a:pt x="6000672" y="0"/>
                </a:lnTo>
                <a:lnTo>
                  <a:pt x="5998730" y="19709"/>
                </a:lnTo>
                <a:cubicBezTo>
                  <a:pt x="6001245" y="280059"/>
                  <a:pt x="5986415" y="540409"/>
                  <a:pt x="5999656" y="800631"/>
                </a:cubicBezTo>
                <a:cubicBezTo>
                  <a:pt x="6009855" y="1001996"/>
                  <a:pt x="6003364" y="1203233"/>
                  <a:pt x="5999656" y="1404471"/>
                </a:cubicBezTo>
                <a:cubicBezTo>
                  <a:pt x="5992506" y="1790420"/>
                  <a:pt x="6003364" y="2175860"/>
                  <a:pt x="5998730" y="2561300"/>
                </a:cubicBezTo>
                <a:cubicBezTo>
                  <a:pt x="5996744" y="2732154"/>
                  <a:pt x="5998994" y="2902754"/>
                  <a:pt x="6003364" y="3073609"/>
                </a:cubicBezTo>
                <a:cubicBezTo>
                  <a:pt x="6009720" y="3317560"/>
                  <a:pt x="5999923" y="3561638"/>
                  <a:pt x="5989197" y="3805463"/>
                </a:cubicBezTo>
                <a:cubicBezTo>
                  <a:pt x="5985594" y="3872508"/>
                  <a:pt x="5984647" y="3939633"/>
                  <a:pt x="5986348" y="4006695"/>
                </a:cubicBezTo>
                <a:lnTo>
                  <a:pt x="5997254" y="4174633"/>
                </a:lnTo>
                <a:lnTo>
                  <a:pt x="5951601" y="4176620"/>
                </a:lnTo>
                <a:cubicBezTo>
                  <a:pt x="5886702" y="4176651"/>
                  <a:pt x="5821788" y="4174749"/>
                  <a:pt x="5756905" y="4173480"/>
                </a:cubicBezTo>
                <a:cubicBezTo>
                  <a:pt x="5518559" y="4169040"/>
                  <a:pt x="5280086" y="4173480"/>
                  <a:pt x="5042247" y="4150774"/>
                </a:cubicBezTo>
                <a:cubicBezTo>
                  <a:pt x="4977618" y="4144622"/>
                  <a:pt x="4912546" y="4140690"/>
                  <a:pt x="4847600" y="4141467"/>
                </a:cubicBezTo>
                <a:cubicBezTo>
                  <a:pt x="4782655" y="4142244"/>
                  <a:pt x="4717835" y="4147730"/>
                  <a:pt x="4653713" y="4160414"/>
                </a:cubicBezTo>
                <a:cubicBezTo>
                  <a:pt x="4446571" y="4200625"/>
                  <a:pt x="4238796" y="4203162"/>
                  <a:pt x="4029497" y="4186925"/>
                </a:cubicBezTo>
                <a:cubicBezTo>
                  <a:pt x="3943621" y="4180203"/>
                  <a:pt x="3857746" y="4169040"/>
                  <a:pt x="3771489" y="4171196"/>
                </a:cubicBezTo>
                <a:cubicBezTo>
                  <a:pt x="3623585" y="4175129"/>
                  <a:pt x="3475554" y="4167137"/>
                  <a:pt x="3327523" y="4169167"/>
                </a:cubicBezTo>
                <a:cubicBezTo>
                  <a:pt x="3323528" y="4169738"/>
                  <a:pt x="3319443" y="4169205"/>
                  <a:pt x="3315727" y="4167645"/>
                </a:cubicBezTo>
                <a:cubicBezTo>
                  <a:pt x="3278941" y="4142402"/>
                  <a:pt x="3238603" y="4152169"/>
                  <a:pt x="3200549" y="4158765"/>
                </a:cubicBezTo>
                <a:cubicBezTo>
                  <a:pt x="3074082" y="4180710"/>
                  <a:pt x="2947742" y="4191492"/>
                  <a:pt x="2819246" y="4174494"/>
                </a:cubicBezTo>
                <a:cubicBezTo>
                  <a:pt x="2696546" y="4156698"/>
                  <a:pt x="2572096" y="4154478"/>
                  <a:pt x="2448851" y="4167898"/>
                </a:cubicBezTo>
                <a:cubicBezTo>
                  <a:pt x="2279383" y="4187687"/>
                  <a:pt x="2110549" y="4183501"/>
                  <a:pt x="1941462" y="4167898"/>
                </a:cubicBezTo>
                <a:cubicBezTo>
                  <a:pt x="1872837" y="4161556"/>
                  <a:pt x="1803198" y="4150774"/>
                  <a:pt x="1735208" y="4166630"/>
                </a:cubicBezTo>
                <a:cubicBezTo>
                  <a:pt x="1651489" y="4186038"/>
                  <a:pt x="1568023" y="4179695"/>
                  <a:pt x="1484050" y="4175382"/>
                </a:cubicBezTo>
                <a:cubicBezTo>
                  <a:pt x="1377752" y="4169801"/>
                  <a:pt x="1271708" y="4153692"/>
                  <a:pt x="1165029" y="4166376"/>
                </a:cubicBezTo>
                <a:cubicBezTo>
                  <a:pt x="1115685" y="4172211"/>
                  <a:pt x="1066722" y="4181471"/>
                  <a:pt x="1016744" y="4179061"/>
                </a:cubicBezTo>
                <a:cubicBezTo>
                  <a:pt x="878481" y="4172719"/>
                  <a:pt x="740344" y="4165235"/>
                  <a:pt x="601826" y="4166376"/>
                </a:cubicBezTo>
                <a:cubicBezTo>
                  <a:pt x="543857" y="4166757"/>
                  <a:pt x="486268" y="4168659"/>
                  <a:pt x="428553" y="4172845"/>
                </a:cubicBezTo>
                <a:cubicBezTo>
                  <a:pt x="320859" y="4180710"/>
                  <a:pt x="213546" y="4170055"/>
                  <a:pt x="106234" y="4166249"/>
                </a:cubicBezTo>
                <a:lnTo>
                  <a:pt x="0" y="4171008"/>
                </a:lnTo>
                <a:close/>
              </a:path>
            </a:pathLst>
          </a:custGeom>
        </p:spPr>
      </p:pic>
      <p:pic>
        <p:nvPicPr>
          <p:cNvPr id="12" name="Resim 11" descr="kişi, şahıs, grup, çim, dış mekan içeren bir resim&#10;&#10;Açıklama otomatik olarak oluşturuldu">
            <a:extLst>
              <a:ext uri="{FF2B5EF4-FFF2-40B4-BE49-F238E27FC236}">
                <a16:creationId xmlns:a16="http://schemas.microsoft.com/office/drawing/2014/main" id="{772F73CC-3243-3EC4-944C-E2B971D70A7A}"/>
              </a:ext>
            </a:extLst>
          </p:cNvPr>
          <p:cNvPicPr>
            <a:picLocks noChangeAspect="1"/>
          </p:cNvPicPr>
          <p:nvPr/>
        </p:nvPicPr>
        <p:blipFill>
          <a:blip r:embed="rId3" cstate="print">
            <a:extLst>
              <a:ext uri="{28A0092B-C50C-407E-A947-70E740481C1C}">
                <a14:useLocalDpi xmlns:a14="http://schemas.microsoft.com/office/drawing/2010/main" val="0"/>
              </a:ext>
            </a:extLst>
          </a:blip>
          <a:srcRect t="9537" r="-3" b="-3"/>
          <a:stretch/>
        </p:blipFill>
        <p:spPr>
          <a:xfrm>
            <a:off x="6019800" y="10"/>
            <a:ext cx="6172195" cy="4187662"/>
          </a:xfrm>
          <a:custGeom>
            <a:avLst/>
            <a:gdLst/>
            <a:ahLst/>
            <a:cxnLst/>
            <a:rect l="l" t="t" r="r" b="b"/>
            <a:pathLst>
              <a:path w="6006950" h="4187672">
                <a:moveTo>
                  <a:pt x="9223" y="0"/>
                </a:moveTo>
                <a:lnTo>
                  <a:pt x="6006950" y="0"/>
                </a:lnTo>
                <a:lnTo>
                  <a:pt x="6006950" y="4169490"/>
                </a:lnTo>
                <a:lnTo>
                  <a:pt x="5787907" y="4174448"/>
                </a:lnTo>
                <a:cubicBezTo>
                  <a:pt x="5713866" y="4173475"/>
                  <a:pt x="5639861" y="4169853"/>
                  <a:pt x="5566029" y="4163587"/>
                </a:cubicBezTo>
                <a:cubicBezTo>
                  <a:pt x="5458843" y="4155595"/>
                  <a:pt x="5350768" y="4144559"/>
                  <a:pt x="5244343" y="4164855"/>
                </a:cubicBezTo>
                <a:cubicBezTo>
                  <a:pt x="5127517" y="4187307"/>
                  <a:pt x="5010817" y="4187434"/>
                  <a:pt x="4892977" y="4181726"/>
                </a:cubicBezTo>
                <a:cubicBezTo>
                  <a:pt x="4792260" y="4176906"/>
                  <a:pt x="4691923" y="4151536"/>
                  <a:pt x="4590445" y="4178301"/>
                </a:cubicBezTo>
                <a:cubicBezTo>
                  <a:pt x="4580348" y="4179772"/>
                  <a:pt x="4570061" y="4179341"/>
                  <a:pt x="4560128" y="4177032"/>
                </a:cubicBezTo>
                <a:cubicBezTo>
                  <a:pt x="4449137" y="4161684"/>
                  <a:pt x="4337384" y="4174242"/>
                  <a:pt x="4226013" y="4169929"/>
                </a:cubicBezTo>
                <a:cubicBezTo>
                  <a:pt x="4174640" y="4167899"/>
                  <a:pt x="4122252" y="4169041"/>
                  <a:pt x="4071513" y="4163587"/>
                </a:cubicBezTo>
                <a:cubicBezTo>
                  <a:pt x="3955067" y="4151156"/>
                  <a:pt x="3838874" y="4144559"/>
                  <a:pt x="3723697" y="4173861"/>
                </a:cubicBezTo>
                <a:cubicBezTo>
                  <a:pt x="3690082" y="4181764"/>
                  <a:pt x="3655732" y="4186013"/>
                  <a:pt x="3621204" y="4186546"/>
                </a:cubicBezTo>
                <a:cubicBezTo>
                  <a:pt x="3508437" y="4190605"/>
                  <a:pt x="3396050" y="4182867"/>
                  <a:pt x="3283664" y="4176525"/>
                </a:cubicBezTo>
                <a:cubicBezTo>
                  <a:pt x="3205652" y="4172085"/>
                  <a:pt x="3127768" y="4162445"/>
                  <a:pt x="3049630" y="4170563"/>
                </a:cubicBezTo>
                <a:cubicBezTo>
                  <a:pt x="3004218" y="4175257"/>
                  <a:pt x="2958427" y="4175257"/>
                  <a:pt x="2913015" y="4170563"/>
                </a:cubicBezTo>
                <a:cubicBezTo>
                  <a:pt x="2829321" y="4160758"/>
                  <a:pt x="2744879" y="4158931"/>
                  <a:pt x="2660842" y="4165109"/>
                </a:cubicBezTo>
                <a:cubicBezTo>
                  <a:pt x="2535390" y="4175891"/>
                  <a:pt x="2410065" y="4184897"/>
                  <a:pt x="2284232" y="4167773"/>
                </a:cubicBezTo>
                <a:cubicBezTo>
                  <a:pt x="2212868" y="4156559"/>
                  <a:pt x="2140312" y="4155240"/>
                  <a:pt x="2068592" y="4163840"/>
                </a:cubicBezTo>
                <a:cubicBezTo>
                  <a:pt x="1897729" y="4187814"/>
                  <a:pt x="1726485" y="4180077"/>
                  <a:pt x="1555241" y="4170183"/>
                </a:cubicBezTo>
                <a:cubicBezTo>
                  <a:pt x="1440824" y="4163460"/>
                  <a:pt x="1325901" y="4151156"/>
                  <a:pt x="1211738" y="4167392"/>
                </a:cubicBezTo>
                <a:cubicBezTo>
                  <a:pt x="1066118" y="4187688"/>
                  <a:pt x="920370" y="4180965"/>
                  <a:pt x="774368" y="4175003"/>
                </a:cubicBezTo>
                <a:cubicBezTo>
                  <a:pt x="667182" y="4170563"/>
                  <a:pt x="559869" y="4157117"/>
                  <a:pt x="452430" y="4173734"/>
                </a:cubicBezTo>
                <a:cubicBezTo>
                  <a:pt x="441369" y="4175244"/>
                  <a:pt x="430117" y="4174115"/>
                  <a:pt x="419576" y="4170436"/>
                </a:cubicBezTo>
                <a:cubicBezTo>
                  <a:pt x="378807" y="4157016"/>
                  <a:pt x="335096" y="4155215"/>
                  <a:pt x="293363" y="4165236"/>
                </a:cubicBezTo>
                <a:cubicBezTo>
                  <a:pt x="216367" y="4182106"/>
                  <a:pt x="139497" y="4189463"/>
                  <a:pt x="61105" y="4174115"/>
                </a:cubicBezTo>
                <a:lnTo>
                  <a:pt x="13323" y="4171265"/>
                </a:lnTo>
                <a:lnTo>
                  <a:pt x="28554" y="3843045"/>
                </a:lnTo>
                <a:cubicBezTo>
                  <a:pt x="30457" y="3722610"/>
                  <a:pt x="27412" y="3602256"/>
                  <a:pt x="15626" y="3482187"/>
                </a:cubicBezTo>
                <a:cubicBezTo>
                  <a:pt x="-847" y="3335690"/>
                  <a:pt x="-4304" y="3188124"/>
                  <a:pt x="5296" y="3041068"/>
                </a:cubicBezTo>
                <a:cubicBezTo>
                  <a:pt x="11786" y="2956911"/>
                  <a:pt x="18539" y="2872754"/>
                  <a:pt x="22776" y="2788472"/>
                </a:cubicBezTo>
                <a:cubicBezTo>
                  <a:pt x="28180" y="2668580"/>
                  <a:pt x="25173" y="2548474"/>
                  <a:pt x="13771" y="2428964"/>
                </a:cubicBezTo>
                <a:cubicBezTo>
                  <a:pt x="4237" y="2337829"/>
                  <a:pt x="3177" y="2246070"/>
                  <a:pt x="10593" y="2154757"/>
                </a:cubicBezTo>
                <a:cubicBezTo>
                  <a:pt x="25690" y="1999286"/>
                  <a:pt x="9931" y="1843813"/>
                  <a:pt x="5032" y="1688466"/>
                </a:cubicBezTo>
                <a:cubicBezTo>
                  <a:pt x="-3577" y="1402691"/>
                  <a:pt x="20393" y="1117045"/>
                  <a:pt x="9666" y="831270"/>
                </a:cubicBezTo>
                <a:cubicBezTo>
                  <a:pt x="3841" y="689908"/>
                  <a:pt x="16420" y="548673"/>
                  <a:pt x="9666" y="407311"/>
                </a:cubicBezTo>
                <a:cubicBezTo>
                  <a:pt x="4105" y="306755"/>
                  <a:pt x="397" y="206200"/>
                  <a:pt x="4105" y="105518"/>
                </a:cubicBezTo>
                <a:cubicBezTo>
                  <a:pt x="5164" y="78059"/>
                  <a:pt x="5826" y="50473"/>
                  <a:pt x="9534" y="23396"/>
                </a:cubicBezTo>
                <a:close/>
              </a:path>
            </a:pathLst>
          </a:custGeom>
        </p:spPr>
      </p:pic>
      <p:sp>
        <p:nvSpPr>
          <p:cNvPr id="4" name="İçerik Yer Tutucusu 3">
            <a:extLst>
              <a:ext uri="{FF2B5EF4-FFF2-40B4-BE49-F238E27FC236}">
                <a16:creationId xmlns:a16="http://schemas.microsoft.com/office/drawing/2014/main" id="{C9463B3F-B531-2BE9-A49E-3E6122E7DAC0}"/>
              </a:ext>
            </a:extLst>
          </p:cNvPr>
          <p:cNvSpPr>
            <a:spLocks noGrp="1"/>
          </p:cNvSpPr>
          <p:nvPr>
            <p:ph idx="1"/>
          </p:nvPr>
        </p:nvSpPr>
        <p:spPr>
          <a:xfrm>
            <a:off x="4654294" y="4562856"/>
            <a:ext cx="6903721" cy="1600200"/>
          </a:xfrm>
        </p:spPr>
        <p:txBody>
          <a:bodyPr anchor="ctr">
            <a:normAutofit/>
          </a:bodyPr>
          <a:lstStyle/>
          <a:p>
            <a:r>
              <a:rPr lang="tr-TR" sz="2200" dirty="0"/>
              <a:t>Erkekler arası futbol maçları ve kızlı erkekli voleybol maçlarımız oldu. Bu etkinlikler için ön seçim yapılmamaktadır. Amaç eğlenmek ve sosyalleşmektir. Herkes istediği zaman katılabilir.</a:t>
            </a:r>
          </a:p>
          <a:p>
            <a:endParaRPr lang="tr-TR" sz="2200" dirty="0"/>
          </a:p>
        </p:txBody>
      </p:sp>
      <p:sp>
        <p:nvSpPr>
          <p:cNvPr id="7" name="Alt Bilgi Yer Tutucusu 6">
            <a:extLst>
              <a:ext uri="{FF2B5EF4-FFF2-40B4-BE49-F238E27FC236}">
                <a16:creationId xmlns:a16="http://schemas.microsoft.com/office/drawing/2014/main" id="{27763D50-2C9C-AD19-EC70-6BC511060744}"/>
              </a:ext>
            </a:extLst>
          </p:cNvPr>
          <p:cNvSpPr>
            <a:spLocks noGrp="1"/>
          </p:cNvSpPr>
          <p:nvPr>
            <p:ph type="ftr" sz="quarter" idx="11"/>
          </p:nvPr>
        </p:nvSpPr>
        <p:spPr>
          <a:xfrm>
            <a:off x="4038600" y="6356350"/>
            <a:ext cx="4114800" cy="365125"/>
          </a:xfrm>
        </p:spPr>
        <p:txBody>
          <a:bodyPr>
            <a:normAutofit/>
          </a:bodyPr>
          <a:lstStyle/>
          <a:p>
            <a:pPr>
              <a:spcAft>
                <a:spcPts val="600"/>
              </a:spcAft>
            </a:pPr>
            <a:r>
              <a:rPr lang="tr-TR" dirty="0"/>
              <a:t>İngiliz Dili Eğitimi Topluluğu</a:t>
            </a:r>
          </a:p>
        </p:txBody>
      </p:sp>
    </p:spTree>
    <p:extLst>
      <p:ext uri="{BB962C8B-B14F-4D97-AF65-F5344CB8AC3E}">
        <p14:creationId xmlns:p14="http://schemas.microsoft.com/office/powerpoint/2010/main" val="187521736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descr="logo, yazı tipi, daire, ticari marka içeren bir resim&#10;&#10;Açıklama otomatik olarak oluşturuldu">
            <a:extLst>
              <a:ext uri="{FF2B5EF4-FFF2-40B4-BE49-F238E27FC236}">
                <a16:creationId xmlns:a16="http://schemas.microsoft.com/office/drawing/2014/main" id="{DC30290B-D4B3-528A-86EB-E3AAC2BFBCE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2502" y="623275"/>
            <a:ext cx="5607882" cy="5607882"/>
          </a:xfrm>
          <a:prstGeom prst="rect">
            <a:avLst/>
          </a:prstGeom>
        </p:spPr>
      </p:pic>
      <p:sp>
        <p:nvSpPr>
          <p:cNvPr id="2" name="Başlık 1">
            <a:extLst>
              <a:ext uri="{FF2B5EF4-FFF2-40B4-BE49-F238E27FC236}">
                <a16:creationId xmlns:a16="http://schemas.microsoft.com/office/drawing/2014/main" id="{9F60A4D8-89CF-2F0B-F5DB-4690C861E4A4}"/>
              </a:ext>
            </a:extLst>
          </p:cNvPr>
          <p:cNvSpPr>
            <a:spLocks noGrp="1"/>
          </p:cNvSpPr>
          <p:nvPr>
            <p:ph type="title"/>
          </p:nvPr>
        </p:nvSpPr>
        <p:spPr>
          <a:xfrm>
            <a:off x="8052497" y="1056640"/>
            <a:ext cx="3197660" cy="3125746"/>
          </a:xfrm>
        </p:spPr>
        <p:txBody>
          <a:bodyPr vert="horz" lIns="91440" tIns="45720" rIns="91440" bIns="45720" rtlCol="0" anchor="b">
            <a:normAutofit fontScale="90000"/>
          </a:bodyPr>
          <a:lstStyle/>
          <a:p>
            <a:r>
              <a:rPr lang="en-US" sz="4500" kern="1200">
                <a:solidFill>
                  <a:schemeClr val="tx1"/>
                </a:solidFill>
                <a:latin typeface="+mj-lt"/>
                <a:ea typeface="+mj-ea"/>
                <a:cs typeface="+mj-cs"/>
              </a:rPr>
              <a:t>Bu dönem hedeflerimiz neler?</a:t>
            </a:r>
          </a:p>
        </p:txBody>
      </p:sp>
      <p:sp>
        <p:nvSpPr>
          <p:cNvPr id="5" name="Alt Bilgi Yer Tutucusu 4">
            <a:extLst>
              <a:ext uri="{FF2B5EF4-FFF2-40B4-BE49-F238E27FC236}">
                <a16:creationId xmlns:a16="http://schemas.microsoft.com/office/drawing/2014/main" id="{085E6772-43A9-6266-6BD0-8D358F753E5B}"/>
              </a:ext>
            </a:extLst>
          </p:cNvPr>
          <p:cNvSpPr>
            <a:spLocks noGrp="1"/>
          </p:cNvSpPr>
          <p:nvPr>
            <p:ph type="ftr" sz="quarter" idx="11"/>
          </p:nvPr>
        </p:nvSpPr>
        <p:spPr/>
        <p:txBody>
          <a:bodyPr/>
          <a:lstStyle/>
          <a:p>
            <a:r>
              <a:rPr lang="tr-TR"/>
              <a:t>İngiliz Dili Eğitimi Topluluğu</a:t>
            </a:r>
          </a:p>
        </p:txBody>
      </p:sp>
    </p:spTree>
    <p:extLst>
      <p:ext uri="{BB962C8B-B14F-4D97-AF65-F5344CB8AC3E}">
        <p14:creationId xmlns:p14="http://schemas.microsoft.com/office/powerpoint/2010/main" val="397264714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A698B95-8AC4-DEA1-BAA6-C472C2EE2CBB}"/>
              </a:ext>
            </a:extLst>
          </p:cNvPr>
          <p:cNvSpPr>
            <a:spLocks noGrp="1"/>
          </p:cNvSpPr>
          <p:nvPr>
            <p:ph type="title"/>
          </p:nvPr>
        </p:nvSpPr>
        <p:spPr>
          <a:xfrm>
            <a:off x="6738267" y="818302"/>
            <a:ext cx="4333814" cy="1454051"/>
          </a:xfrm>
        </p:spPr>
        <p:txBody>
          <a:bodyPr anchor="b">
            <a:normAutofit/>
          </a:bodyPr>
          <a:lstStyle/>
          <a:p>
            <a:r>
              <a:rPr lang="tr-TR" sz="3600">
                <a:solidFill>
                  <a:schemeClr val="tx2"/>
                </a:solidFill>
              </a:rPr>
              <a:t>Bu dönem hedeflerimiz</a:t>
            </a:r>
          </a:p>
        </p:txBody>
      </p:sp>
      <p:pic>
        <p:nvPicPr>
          <p:cNvPr id="13" name="Resim 12" descr="spor ekipmanı, top, tenis topu, oyuncak içeren bir resim&#10;&#10;Açıklama otomatik olarak oluşturuldu">
            <a:extLst>
              <a:ext uri="{FF2B5EF4-FFF2-40B4-BE49-F238E27FC236}">
                <a16:creationId xmlns:a16="http://schemas.microsoft.com/office/drawing/2014/main" id="{D9D1D7AF-BE9B-54F6-0BCE-50D8EE3AC1A6}"/>
              </a:ext>
            </a:extLst>
          </p:cNvPr>
          <p:cNvPicPr>
            <a:picLocks noChangeAspect="1"/>
          </p:cNvPicPr>
          <p:nvPr/>
        </p:nvPicPr>
        <p:blipFill>
          <a:blip r:embed="rId2">
            <a:alphaModFix/>
            <a:extLst>
              <a:ext uri="{28A0092B-C50C-407E-A947-70E740481C1C}">
                <a14:useLocalDpi xmlns:a14="http://schemas.microsoft.com/office/drawing/2010/main" val="0"/>
              </a:ext>
            </a:extLst>
          </a:blip>
          <a:srcRect l="15238" r="5226" b="2"/>
          <a:stretch/>
        </p:blipFill>
        <p:spPr>
          <a:xfrm>
            <a:off x="304" y="-20320"/>
            <a:ext cx="4445462" cy="3730714"/>
          </a:xfrm>
          <a:custGeom>
            <a:avLst/>
            <a:gdLst/>
            <a:ahLst/>
            <a:cxnLst/>
            <a:rect l="l" t="t" r="r" b="b"/>
            <a:pathLst>
              <a:path w="4443799" h="3776782">
                <a:moveTo>
                  <a:pt x="0" y="0"/>
                </a:moveTo>
                <a:lnTo>
                  <a:pt x="4164578" y="0"/>
                </a:lnTo>
                <a:lnTo>
                  <a:pt x="4238884" y="154250"/>
                </a:lnTo>
                <a:cubicBezTo>
                  <a:pt x="4370833" y="466214"/>
                  <a:pt x="4443799" y="809200"/>
                  <a:pt x="4443799" y="1169228"/>
                </a:cubicBezTo>
                <a:cubicBezTo>
                  <a:pt x="4443799" y="2609341"/>
                  <a:pt x="3276357" y="3776782"/>
                  <a:pt x="1836244" y="3776782"/>
                </a:cubicBezTo>
                <a:cubicBezTo>
                  <a:pt x="1206195" y="3776782"/>
                  <a:pt x="628337" y="3553326"/>
                  <a:pt x="177598" y="3181344"/>
                </a:cubicBezTo>
                <a:lnTo>
                  <a:pt x="0" y="3019932"/>
                </a:lnTo>
                <a:close/>
              </a:path>
            </a:pathLst>
          </a:custGeom>
          <a:effectLst>
            <a:softEdge rad="0"/>
          </a:effectLst>
        </p:spPr>
      </p:pic>
      <p:pic>
        <p:nvPicPr>
          <p:cNvPr id="9" name="Resim 8" descr="cadılar bayramı, sebze, balkabağı, kabak, squash oyunu içeren bir resim&#10;&#10;Açıklama otomatik olarak oluşturuldu">
            <a:extLst>
              <a:ext uri="{FF2B5EF4-FFF2-40B4-BE49-F238E27FC236}">
                <a16:creationId xmlns:a16="http://schemas.microsoft.com/office/drawing/2014/main" id="{CD1D05EB-D7CD-2F85-F5C5-982B6BD07F4A}"/>
              </a:ext>
            </a:extLst>
          </p:cNvPr>
          <p:cNvPicPr>
            <a:picLocks noChangeAspect="1"/>
          </p:cNvPicPr>
          <p:nvPr/>
        </p:nvPicPr>
        <p:blipFill>
          <a:blip r:embed="rId3">
            <a:alphaModFix/>
            <a:extLst>
              <a:ext uri="{28A0092B-C50C-407E-A947-70E740481C1C}">
                <a14:useLocalDpi xmlns:a14="http://schemas.microsoft.com/office/drawing/2010/main" val="0"/>
              </a:ext>
            </a:extLst>
          </a:blip>
          <a:srcRect l="12227" r="9924" b="-4"/>
          <a:stretch/>
        </p:blipFill>
        <p:spPr>
          <a:xfrm>
            <a:off x="8578" y="3917279"/>
            <a:ext cx="3440586" cy="2950205"/>
          </a:xfrm>
          <a:custGeom>
            <a:avLst/>
            <a:gdLst/>
            <a:ahLst/>
            <a:cxnLst/>
            <a:rect l="l" t="t" r="r" b="b"/>
            <a:pathLst>
              <a:path w="3440586" h="2950205">
                <a:moveTo>
                  <a:pt x="1539166" y="0"/>
                </a:moveTo>
                <a:cubicBezTo>
                  <a:pt x="2589292" y="0"/>
                  <a:pt x="3440586" y="851294"/>
                  <a:pt x="3440586" y="1901419"/>
                </a:cubicBezTo>
                <a:cubicBezTo>
                  <a:pt x="3440586" y="2229583"/>
                  <a:pt x="3357452" y="2538330"/>
                  <a:pt x="3211095" y="2807749"/>
                </a:cubicBezTo>
                <a:lnTo>
                  <a:pt x="3124550" y="2950205"/>
                </a:lnTo>
                <a:lnTo>
                  <a:pt x="0" y="2950205"/>
                </a:lnTo>
                <a:lnTo>
                  <a:pt x="0" y="788141"/>
                </a:lnTo>
                <a:lnTo>
                  <a:pt x="71938" y="691940"/>
                </a:lnTo>
                <a:cubicBezTo>
                  <a:pt x="420687" y="269355"/>
                  <a:pt x="948471" y="0"/>
                  <a:pt x="1539166" y="0"/>
                </a:cubicBezTo>
                <a:close/>
              </a:path>
            </a:pathLst>
          </a:custGeom>
          <a:effectLst>
            <a:softEdge rad="0"/>
          </a:effectLst>
        </p:spPr>
      </p:pic>
      <p:pic>
        <p:nvPicPr>
          <p:cNvPr id="7" name="Resim 6" descr="kişi, şahıs, giyim, ayakkabı, çivi içeren bir resim&#10;&#10;Açıklama otomatik olarak oluşturuldu">
            <a:extLst>
              <a:ext uri="{FF2B5EF4-FFF2-40B4-BE49-F238E27FC236}">
                <a16:creationId xmlns:a16="http://schemas.microsoft.com/office/drawing/2014/main" id="{1B73E681-378C-3DCF-38F9-9CD86B3482AF}"/>
              </a:ext>
            </a:extLst>
          </p:cNvPr>
          <p:cNvPicPr>
            <a:picLocks noChangeAspect="1"/>
          </p:cNvPicPr>
          <p:nvPr/>
        </p:nvPicPr>
        <p:blipFill>
          <a:blip r:embed="rId4">
            <a:alphaModFix/>
            <a:extLst>
              <a:ext uri="{28A0092B-C50C-407E-A947-70E740481C1C}">
                <a14:useLocalDpi xmlns:a14="http://schemas.microsoft.com/office/drawing/2010/main" val="0"/>
              </a:ext>
            </a:extLst>
          </a:blip>
          <a:srcRect l="10166" r="22318" b="4"/>
          <a:stretch/>
        </p:blipFill>
        <p:spPr>
          <a:xfrm>
            <a:off x="3125968" y="2564970"/>
            <a:ext cx="3316388" cy="3278632"/>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
        <p:nvSpPr>
          <p:cNvPr id="4" name="Alt Bilgi Yer Tutucusu 3">
            <a:extLst>
              <a:ext uri="{FF2B5EF4-FFF2-40B4-BE49-F238E27FC236}">
                <a16:creationId xmlns:a16="http://schemas.microsoft.com/office/drawing/2014/main" id="{0981A557-5F63-D9D0-9F10-20666AD2D734}"/>
              </a:ext>
            </a:extLst>
          </p:cNvPr>
          <p:cNvSpPr>
            <a:spLocks noGrp="1"/>
          </p:cNvSpPr>
          <p:nvPr>
            <p:ph type="ftr" sz="quarter" idx="11"/>
          </p:nvPr>
        </p:nvSpPr>
        <p:spPr>
          <a:xfrm>
            <a:off x="4038600" y="6356350"/>
            <a:ext cx="4114800" cy="365125"/>
          </a:xfrm>
        </p:spPr>
        <p:txBody>
          <a:bodyPr>
            <a:normAutofit/>
          </a:bodyPr>
          <a:lstStyle/>
          <a:p>
            <a:pPr>
              <a:spcAft>
                <a:spcPts val="600"/>
              </a:spcAft>
            </a:pPr>
            <a:r>
              <a:rPr lang="tr-TR"/>
              <a:t>İngiliz Dili Eğitimi Topluluğu</a:t>
            </a:r>
          </a:p>
        </p:txBody>
      </p:sp>
      <p:graphicFrame>
        <p:nvGraphicFramePr>
          <p:cNvPr id="6" name="İçerik Yer Tutucusu 2">
            <a:extLst>
              <a:ext uri="{FF2B5EF4-FFF2-40B4-BE49-F238E27FC236}">
                <a16:creationId xmlns:a16="http://schemas.microsoft.com/office/drawing/2014/main" id="{9BF97322-573B-FD83-453E-96E7542709B6}"/>
              </a:ext>
            </a:extLst>
          </p:cNvPr>
          <p:cNvGraphicFramePr>
            <a:graphicFrameLocks noGrp="1"/>
          </p:cNvGraphicFramePr>
          <p:nvPr>
            <p:ph idx="1"/>
          </p:nvPr>
        </p:nvGraphicFramePr>
        <p:xfrm>
          <a:off x="6734684" y="2437029"/>
          <a:ext cx="4333468" cy="363928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65007305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E1BA05-0D78-BB69-25A7-40132D00F165}"/>
              </a:ext>
            </a:extLst>
          </p:cNvPr>
          <p:cNvSpPr>
            <a:spLocks noGrp="1"/>
          </p:cNvSpPr>
          <p:nvPr>
            <p:ph type="title"/>
          </p:nvPr>
        </p:nvSpPr>
        <p:spPr>
          <a:xfrm>
            <a:off x="4797501" y="329184"/>
            <a:ext cx="6755626" cy="1783080"/>
          </a:xfrm>
        </p:spPr>
        <p:txBody>
          <a:bodyPr anchor="b">
            <a:normAutofit/>
          </a:bodyPr>
          <a:lstStyle/>
          <a:p>
            <a:r>
              <a:rPr lang="tr-TR" sz="5400" dirty="0"/>
              <a:t>Yönetim Kurulu Üyelerimiz</a:t>
            </a:r>
          </a:p>
        </p:txBody>
      </p:sp>
      <p:pic>
        <p:nvPicPr>
          <p:cNvPr id="28" name="Graphic 6" descr="Yönetim düz dolguyla">
            <a:extLst>
              <a:ext uri="{FF2B5EF4-FFF2-40B4-BE49-F238E27FC236}">
                <a16:creationId xmlns:a16="http://schemas.microsoft.com/office/drawing/2014/main" id="{C29E026B-A9EC-35A6-D436-A4AB09C3627D}"/>
              </a:ext>
            </a:extLst>
          </p:cNvPr>
          <p:cNvPicPr>
            <a:picLocks noChangeAspect="1"/>
          </p:cNvPicPr>
          <p:nvPr/>
        </p:nvPicPr>
        <p:blipFill>
          <a:blip r:embed="rId2">
            <a:extLst>
              <a:ext uri="{96DAC541-7B7A-43D3-8B79-37D633B846F1}">
                <asvg:svgBlip xmlns:asvg="http://schemas.microsoft.com/office/drawing/2016/SVG/main" r:embed="rId3"/>
              </a:ext>
            </a:extLst>
          </a:blip>
          <a:stretch/>
        </p:blipFill>
        <p:spPr>
          <a:xfrm>
            <a:off x="373380" y="0"/>
            <a:ext cx="3907536" cy="3907536"/>
          </a:xfrm>
          <a:prstGeom prst="rect">
            <a:avLst/>
          </a:prstGeom>
        </p:spPr>
      </p:pic>
      <p:pic>
        <p:nvPicPr>
          <p:cNvPr id="16" name="Resim 15" descr="logo, yazı tipi, daire, ticari marka içeren bir resim&#10;&#10;Açıklama otomatik olarak oluşturuldu">
            <a:extLst>
              <a:ext uri="{FF2B5EF4-FFF2-40B4-BE49-F238E27FC236}">
                <a16:creationId xmlns:a16="http://schemas.microsoft.com/office/drawing/2014/main" id="{91280AC0-FB46-0884-77E4-D789077881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8603" y="4149598"/>
            <a:ext cx="2098802" cy="2098802"/>
          </a:xfrm>
          <a:prstGeom prst="rect">
            <a:avLst/>
          </a:prstGeom>
        </p:spPr>
      </p:pic>
      <p:sp>
        <p:nvSpPr>
          <p:cNvPr id="29" name="İçerik Yer Tutucusu 2">
            <a:extLst>
              <a:ext uri="{FF2B5EF4-FFF2-40B4-BE49-F238E27FC236}">
                <a16:creationId xmlns:a16="http://schemas.microsoft.com/office/drawing/2014/main" id="{971F495D-462C-8039-A049-97008E5E48B6}"/>
              </a:ext>
            </a:extLst>
          </p:cNvPr>
          <p:cNvSpPr>
            <a:spLocks noGrp="1"/>
          </p:cNvSpPr>
          <p:nvPr>
            <p:ph idx="1"/>
          </p:nvPr>
        </p:nvSpPr>
        <p:spPr>
          <a:xfrm>
            <a:off x="4797494" y="2517058"/>
            <a:ext cx="7394506" cy="4141044"/>
          </a:xfrm>
        </p:spPr>
        <p:txBody>
          <a:bodyPr>
            <a:normAutofit fontScale="32500" lnSpcReduction="20000"/>
          </a:bodyPr>
          <a:lstStyle/>
          <a:p>
            <a:pPr marL="0" indent="0">
              <a:buNone/>
            </a:pPr>
            <a:r>
              <a:rPr lang="tr-TR" sz="4900" b="1" dirty="0"/>
              <a:t>Topluluk Danışman Hocamız;</a:t>
            </a:r>
          </a:p>
          <a:p>
            <a:r>
              <a:rPr lang="sv-SE" sz="4900" dirty="0"/>
              <a:t>Arş. Gör. Dr. Sibel KAHRAMAN ÖZKURT</a:t>
            </a:r>
            <a:endParaRPr lang="tr-TR" sz="4900" dirty="0"/>
          </a:p>
          <a:p>
            <a:pPr marL="0" indent="0">
              <a:buNone/>
            </a:pPr>
            <a:r>
              <a:rPr lang="tr-TR" sz="4900" b="1" dirty="0"/>
              <a:t>Başkanlar;</a:t>
            </a:r>
          </a:p>
          <a:p>
            <a:r>
              <a:rPr lang="tr-TR" sz="4900" dirty="0"/>
              <a:t>İbrahim Konuk: </a:t>
            </a:r>
            <a:r>
              <a:rPr lang="tr-TR" sz="4900" i="1" dirty="0"/>
              <a:t>Topluluk başkanı</a:t>
            </a:r>
          </a:p>
          <a:p>
            <a:r>
              <a:rPr lang="tr-TR" sz="4900" dirty="0"/>
              <a:t>Ezel Çağla Dönmez: </a:t>
            </a:r>
            <a:r>
              <a:rPr lang="tr-TR" sz="4900" i="1" dirty="0"/>
              <a:t>Topluluk başkan yardımcısı</a:t>
            </a:r>
          </a:p>
          <a:p>
            <a:pPr marL="0" indent="0">
              <a:buNone/>
            </a:pPr>
            <a:r>
              <a:rPr lang="tr-TR" sz="4900" b="1" dirty="0"/>
              <a:t>Organizasyonda;</a:t>
            </a:r>
          </a:p>
          <a:p>
            <a:r>
              <a:rPr lang="tr-TR" sz="4900" dirty="0"/>
              <a:t>Hatice Sıla Yeniay</a:t>
            </a:r>
          </a:p>
          <a:p>
            <a:r>
              <a:rPr lang="tr-TR" sz="4900" dirty="0"/>
              <a:t>Emir Suat Çelik</a:t>
            </a:r>
          </a:p>
          <a:p>
            <a:r>
              <a:rPr lang="tr-TR" sz="4900" dirty="0"/>
              <a:t>Zeki Şenel</a:t>
            </a:r>
          </a:p>
          <a:p>
            <a:pPr marL="0" indent="0">
              <a:buNone/>
            </a:pPr>
            <a:r>
              <a:rPr lang="tr-TR" sz="4900" b="1" dirty="0"/>
              <a:t>Sosyal medyada;</a:t>
            </a:r>
          </a:p>
          <a:p>
            <a:r>
              <a:rPr lang="tr-TR" sz="4900" dirty="0"/>
              <a:t>Burak Karslı</a:t>
            </a:r>
          </a:p>
          <a:p>
            <a:r>
              <a:rPr lang="tr-TR" sz="4900" dirty="0"/>
              <a:t>Semih Koru</a:t>
            </a:r>
          </a:p>
          <a:p>
            <a:r>
              <a:rPr lang="tr-TR" sz="4900" dirty="0" err="1"/>
              <a:t>Sedanur</a:t>
            </a:r>
            <a:r>
              <a:rPr lang="tr-TR" sz="4900" dirty="0"/>
              <a:t> Yumuk</a:t>
            </a:r>
          </a:p>
          <a:p>
            <a:pPr marL="0" indent="0">
              <a:buNone/>
            </a:pPr>
            <a:endParaRPr lang="tr-TR" sz="1500" dirty="0"/>
          </a:p>
          <a:p>
            <a:endParaRPr lang="tr-TR" sz="1500" dirty="0"/>
          </a:p>
        </p:txBody>
      </p:sp>
      <p:sp>
        <p:nvSpPr>
          <p:cNvPr id="22" name="Alt Bilgi Yer Tutucusu 21">
            <a:extLst>
              <a:ext uri="{FF2B5EF4-FFF2-40B4-BE49-F238E27FC236}">
                <a16:creationId xmlns:a16="http://schemas.microsoft.com/office/drawing/2014/main" id="{EEAE5950-7527-017A-107E-7673C1BC0B81}"/>
              </a:ext>
            </a:extLst>
          </p:cNvPr>
          <p:cNvSpPr>
            <a:spLocks noGrp="1"/>
          </p:cNvSpPr>
          <p:nvPr>
            <p:ph type="ftr" sz="quarter" idx="11"/>
          </p:nvPr>
        </p:nvSpPr>
        <p:spPr/>
        <p:txBody>
          <a:bodyPr/>
          <a:lstStyle/>
          <a:p>
            <a:r>
              <a:rPr lang="tr-TR"/>
              <a:t>İngiliz Dili Eğitimi Topluluğu</a:t>
            </a:r>
          </a:p>
        </p:txBody>
      </p:sp>
    </p:spTree>
    <p:extLst>
      <p:ext uri="{BB962C8B-B14F-4D97-AF65-F5344CB8AC3E}">
        <p14:creationId xmlns:p14="http://schemas.microsoft.com/office/powerpoint/2010/main" val="196717869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E1BA05-0D78-BB69-25A7-40132D00F165}"/>
              </a:ext>
            </a:extLst>
          </p:cNvPr>
          <p:cNvSpPr>
            <a:spLocks noGrp="1"/>
          </p:cNvSpPr>
          <p:nvPr>
            <p:ph type="title"/>
          </p:nvPr>
        </p:nvSpPr>
        <p:spPr>
          <a:xfrm>
            <a:off x="4797501" y="329184"/>
            <a:ext cx="6755626" cy="1783080"/>
          </a:xfrm>
        </p:spPr>
        <p:txBody>
          <a:bodyPr anchor="b">
            <a:normAutofit/>
          </a:bodyPr>
          <a:lstStyle/>
          <a:p>
            <a:r>
              <a:rPr lang="tr-TR" sz="5400" dirty="0"/>
              <a:t>Yönetim Kurulu Üyelerimiz</a:t>
            </a:r>
          </a:p>
        </p:txBody>
      </p:sp>
      <p:pic>
        <p:nvPicPr>
          <p:cNvPr id="28" name="Graphic 6" descr="Yönetim düz dolguyla">
            <a:extLst>
              <a:ext uri="{FF2B5EF4-FFF2-40B4-BE49-F238E27FC236}">
                <a16:creationId xmlns:a16="http://schemas.microsoft.com/office/drawing/2014/main" id="{C29E026B-A9EC-35A6-D436-A4AB09C3627D}"/>
              </a:ext>
            </a:extLst>
          </p:cNvPr>
          <p:cNvPicPr>
            <a:picLocks noChangeAspect="1"/>
          </p:cNvPicPr>
          <p:nvPr/>
        </p:nvPicPr>
        <p:blipFill>
          <a:blip r:embed="rId2">
            <a:extLst>
              <a:ext uri="{96DAC541-7B7A-43D3-8B79-37D633B846F1}">
                <asvg:svgBlip xmlns:asvg="http://schemas.microsoft.com/office/drawing/2016/SVG/main" r:embed="rId3"/>
              </a:ext>
            </a:extLst>
          </a:blip>
          <a:stretch/>
        </p:blipFill>
        <p:spPr>
          <a:xfrm>
            <a:off x="373380" y="0"/>
            <a:ext cx="3907536" cy="3907536"/>
          </a:xfrm>
          <a:prstGeom prst="rect">
            <a:avLst/>
          </a:prstGeom>
        </p:spPr>
      </p:pic>
      <p:pic>
        <p:nvPicPr>
          <p:cNvPr id="16" name="Resim 15" descr="logo, yazı tipi, daire, ticari marka içeren bir resim&#10;&#10;Açıklama otomatik olarak oluşturuldu">
            <a:extLst>
              <a:ext uri="{FF2B5EF4-FFF2-40B4-BE49-F238E27FC236}">
                <a16:creationId xmlns:a16="http://schemas.microsoft.com/office/drawing/2014/main" id="{91280AC0-FB46-0884-77E4-D789077881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8603" y="4149598"/>
            <a:ext cx="2098802" cy="2098802"/>
          </a:xfrm>
          <a:prstGeom prst="rect">
            <a:avLst/>
          </a:prstGeom>
        </p:spPr>
      </p:pic>
      <p:sp>
        <p:nvSpPr>
          <p:cNvPr id="29" name="İçerik Yer Tutucusu 2">
            <a:extLst>
              <a:ext uri="{FF2B5EF4-FFF2-40B4-BE49-F238E27FC236}">
                <a16:creationId xmlns:a16="http://schemas.microsoft.com/office/drawing/2014/main" id="{971F495D-462C-8039-A049-97008E5E48B6}"/>
              </a:ext>
            </a:extLst>
          </p:cNvPr>
          <p:cNvSpPr>
            <a:spLocks noGrp="1"/>
          </p:cNvSpPr>
          <p:nvPr>
            <p:ph idx="1"/>
          </p:nvPr>
        </p:nvSpPr>
        <p:spPr>
          <a:xfrm>
            <a:off x="4797494" y="2706624"/>
            <a:ext cx="6755626" cy="3483864"/>
          </a:xfrm>
        </p:spPr>
        <p:txBody>
          <a:bodyPr>
            <a:normAutofit/>
          </a:bodyPr>
          <a:lstStyle/>
          <a:p>
            <a:pPr marL="0" indent="0">
              <a:buNone/>
            </a:pPr>
            <a:r>
              <a:rPr lang="tr-TR" sz="1800" b="1" dirty="0"/>
              <a:t>Spor etkinliklerinde;</a:t>
            </a:r>
          </a:p>
          <a:p>
            <a:r>
              <a:rPr lang="tr-TR" sz="1800" dirty="0"/>
              <a:t>Ahmet Buğra Verim</a:t>
            </a:r>
          </a:p>
          <a:p>
            <a:r>
              <a:rPr lang="tr-TR" sz="1800" dirty="0"/>
              <a:t>Tunahan Akkuş</a:t>
            </a:r>
          </a:p>
          <a:p>
            <a:r>
              <a:rPr lang="tr-TR" sz="1800" dirty="0"/>
              <a:t>İlyas Karanfil</a:t>
            </a:r>
          </a:p>
          <a:p>
            <a:endParaRPr lang="tr-TR" sz="1800" dirty="0"/>
          </a:p>
          <a:p>
            <a:pPr marL="0" indent="0">
              <a:buNone/>
            </a:pPr>
            <a:r>
              <a:rPr lang="tr-TR" sz="1800" b="1" dirty="0"/>
              <a:t>İnsan kaynaklarında;</a:t>
            </a:r>
          </a:p>
          <a:p>
            <a:r>
              <a:rPr lang="tr-TR" sz="1800" dirty="0"/>
              <a:t>Alime Meltem İlter</a:t>
            </a:r>
          </a:p>
          <a:p>
            <a:r>
              <a:rPr lang="tr-TR" sz="1800" dirty="0"/>
              <a:t>Nazlıcan Yılmaz</a:t>
            </a:r>
          </a:p>
          <a:p>
            <a:endParaRPr lang="tr-TR" sz="1500" dirty="0"/>
          </a:p>
        </p:txBody>
      </p:sp>
      <p:sp>
        <p:nvSpPr>
          <p:cNvPr id="3" name="Alt Bilgi Yer Tutucusu 2">
            <a:extLst>
              <a:ext uri="{FF2B5EF4-FFF2-40B4-BE49-F238E27FC236}">
                <a16:creationId xmlns:a16="http://schemas.microsoft.com/office/drawing/2014/main" id="{28E34092-A889-21F7-F1BD-827220D52557}"/>
              </a:ext>
            </a:extLst>
          </p:cNvPr>
          <p:cNvSpPr>
            <a:spLocks noGrp="1"/>
          </p:cNvSpPr>
          <p:nvPr>
            <p:ph type="ftr" sz="quarter" idx="11"/>
          </p:nvPr>
        </p:nvSpPr>
        <p:spPr/>
        <p:txBody>
          <a:bodyPr/>
          <a:lstStyle/>
          <a:p>
            <a:r>
              <a:rPr lang="tr-TR"/>
              <a:t>İngiliz Dili Eğitimi Topluluğu</a:t>
            </a:r>
          </a:p>
        </p:txBody>
      </p:sp>
    </p:spTree>
    <p:extLst>
      <p:ext uri="{BB962C8B-B14F-4D97-AF65-F5344CB8AC3E}">
        <p14:creationId xmlns:p14="http://schemas.microsoft.com/office/powerpoint/2010/main" val="398383675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k: Sol 5">
            <a:extLst>
              <a:ext uri="{FF2B5EF4-FFF2-40B4-BE49-F238E27FC236}">
                <a16:creationId xmlns:a16="http://schemas.microsoft.com/office/drawing/2014/main" id="{4B1931A2-7290-6035-6F70-BAA3F84AD611}"/>
              </a:ext>
            </a:extLst>
          </p:cNvPr>
          <p:cNvSpPr/>
          <p:nvPr/>
        </p:nvSpPr>
        <p:spPr>
          <a:xfrm>
            <a:off x="6701667" y="2054942"/>
            <a:ext cx="4970826" cy="2438400"/>
          </a:xfrm>
          <a:prstGeom prst="lef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tr-TR" b="1">
              <a:ln w="22225">
                <a:solidFill>
                  <a:schemeClr val="accent2"/>
                </a:solidFill>
                <a:prstDash val="solid"/>
              </a:ln>
              <a:solidFill>
                <a:schemeClr val="accent2">
                  <a:lumMod val="40000"/>
                  <a:lumOff val="60000"/>
                </a:schemeClr>
              </a:solidFill>
            </a:endParaRPr>
          </a:p>
        </p:txBody>
      </p:sp>
      <p:sp>
        <p:nvSpPr>
          <p:cNvPr id="2" name="Başlık 1">
            <a:extLst>
              <a:ext uri="{FF2B5EF4-FFF2-40B4-BE49-F238E27FC236}">
                <a16:creationId xmlns:a16="http://schemas.microsoft.com/office/drawing/2014/main" id="{8E3362B1-B675-7E01-3CF1-F1202F3A3461}"/>
              </a:ext>
            </a:extLst>
          </p:cNvPr>
          <p:cNvSpPr>
            <a:spLocks noGrp="1"/>
          </p:cNvSpPr>
          <p:nvPr>
            <p:ph type="title"/>
          </p:nvPr>
        </p:nvSpPr>
        <p:spPr>
          <a:xfrm>
            <a:off x="7369627" y="2615380"/>
            <a:ext cx="4140014" cy="1330839"/>
          </a:xfrm>
        </p:spPr>
        <p:txBody>
          <a:bodyPr>
            <a:normAutofit fontScale="90000"/>
            <a:scene3d>
              <a:camera prst="orthographicFront"/>
              <a:lightRig rig="soft" dir="t">
                <a:rot lat="0" lon="0" rev="15600000"/>
              </a:lightRig>
            </a:scene3d>
            <a:sp3d extrusionH="57150" prstMaterial="softEdge">
              <a:bevelT w="25400" h="38100"/>
            </a:sp3d>
          </a:bodyPr>
          <a:lstStyle/>
          <a:p>
            <a:r>
              <a:rPr lang="tr-TR" b="1" dirty="0">
                <a:ln/>
                <a:solidFill>
                  <a:schemeClr val="accent4"/>
                </a:solidFill>
              </a:rPr>
              <a:t>Etkinlik ve daha fazlası için </a:t>
            </a:r>
          </a:p>
        </p:txBody>
      </p:sp>
      <p:sp>
        <p:nvSpPr>
          <p:cNvPr id="7" name="Alt Bilgi Yer Tutucusu 6">
            <a:extLst>
              <a:ext uri="{FF2B5EF4-FFF2-40B4-BE49-F238E27FC236}">
                <a16:creationId xmlns:a16="http://schemas.microsoft.com/office/drawing/2014/main" id="{D6C268DD-1ACD-9D5E-1FCB-D8DDA6B5ABDC}"/>
              </a:ext>
            </a:extLst>
          </p:cNvPr>
          <p:cNvSpPr>
            <a:spLocks noGrp="1"/>
          </p:cNvSpPr>
          <p:nvPr>
            <p:ph type="ftr" sz="quarter" idx="11"/>
          </p:nvPr>
        </p:nvSpPr>
        <p:spPr/>
        <p:txBody>
          <a:bodyPr/>
          <a:lstStyle/>
          <a:p>
            <a:r>
              <a:rPr lang="tr-TR"/>
              <a:t>İngiliz Dili Eğitimi Topluluğu</a:t>
            </a:r>
          </a:p>
        </p:txBody>
      </p:sp>
      <p:pic>
        <p:nvPicPr>
          <p:cNvPr id="11" name="Resim 10" descr="daire, kalıp, desen, düzen, simge, sembol, tasarım içeren bir resim&#10;&#10;Açıklama otomatik olarak oluşturuldu">
            <a:extLst>
              <a:ext uri="{FF2B5EF4-FFF2-40B4-BE49-F238E27FC236}">
                <a16:creationId xmlns:a16="http://schemas.microsoft.com/office/drawing/2014/main" id="{549E317E-F28B-8665-F169-40E5E255398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6008" y="185779"/>
            <a:ext cx="6190040" cy="6190040"/>
          </a:xfrm>
          <a:prstGeom prst="rect">
            <a:avLst/>
          </a:prstGeom>
        </p:spPr>
      </p:pic>
    </p:spTree>
    <p:extLst>
      <p:ext uri="{BB962C8B-B14F-4D97-AF65-F5344CB8AC3E}">
        <p14:creationId xmlns:p14="http://schemas.microsoft.com/office/powerpoint/2010/main" val="3490523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197ED0BA-B6EA-414F-9EED-264CE57C525F}"/>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BF31D555-B705-4564-AE2C-1A78F1743AC5}"/>
              </a:ext>
            </a:extLst>
          </p:cNvPr>
          <p:cNvSpPr>
            <a:spLocks noGrp="1"/>
          </p:cNvSpPr>
          <p:nvPr>
            <p:ph idx="1"/>
          </p:nvPr>
        </p:nvSpPr>
        <p:spPr>
          <a:xfrm>
            <a:off x="3760695" y="2075649"/>
            <a:ext cx="7745505" cy="4392967"/>
          </a:xfrm>
        </p:spPr>
        <p:txBody>
          <a:bodyPr>
            <a:normAutofit fontScale="92500" lnSpcReduction="20000"/>
          </a:bodyPr>
          <a:lstStyle/>
          <a:p>
            <a:pPr marL="0" indent="0" algn="r">
              <a:buNone/>
            </a:pPr>
            <a:r>
              <a:rPr lang="tr-TR" sz="1500" dirty="0" err="1"/>
              <a:t>Obezite</a:t>
            </a:r>
            <a:r>
              <a:rPr lang="tr-TR" sz="1500" dirty="0"/>
              <a:t> ve Diyabet Uygulama ve Araştırma Merkezi </a:t>
            </a:r>
          </a:p>
          <a:p>
            <a:pPr marL="0" indent="0" algn="r">
              <a:buNone/>
            </a:pPr>
            <a:r>
              <a:rPr lang="tr-TR" sz="1500" dirty="0" err="1"/>
              <a:t>Obezite</a:t>
            </a:r>
            <a:r>
              <a:rPr lang="tr-TR" sz="1500" dirty="0"/>
              <a:t> ve </a:t>
            </a:r>
            <a:r>
              <a:rPr lang="tr-TR" sz="1500" dirty="0" err="1"/>
              <a:t>Obezite</a:t>
            </a:r>
            <a:r>
              <a:rPr lang="tr-TR" sz="1500" dirty="0"/>
              <a:t> Cerrahisi Uygulama ve Araştırma Merkezi </a:t>
            </a:r>
          </a:p>
          <a:p>
            <a:pPr marL="0" indent="0" algn="r">
              <a:buNone/>
            </a:pPr>
            <a:r>
              <a:rPr lang="tr-TR" sz="1500" dirty="0"/>
              <a:t>Okul Öncesi Eğitim Uygulama ve Araştırma Merkezi </a:t>
            </a:r>
          </a:p>
          <a:p>
            <a:pPr marL="0" indent="0" algn="r">
              <a:buNone/>
            </a:pPr>
            <a:r>
              <a:rPr lang="tr-TR" sz="1500" dirty="0"/>
              <a:t>Psikolojik Danışma ve Rehberlik Eğitim, Uygulama ve Araştırma Merkezi</a:t>
            </a:r>
          </a:p>
          <a:p>
            <a:pPr marL="0" indent="0" algn="r">
              <a:buNone/>
            </a:pPr>
            <a:r>
              <a:rPr lang="tr-TR" sz="1500" dirty="0"/>
              <a:t>Sağlık Araştırma ve Uygulama Merkezi </a:t>
            </a:r>
          </a:p>
          <a:p>
            <a:pPr marL="0" indent="0" algn="r">
              <a:buNone/>
            </a:pPr>
            <a:r>
              <a:rPr lang="tr-TR" sz="1500" dirty="0"/>
              <a:t>Su ve Çevre Sorunları Uygulama ve Araştırma Merkezi </a:t>
            </a:r>
          </a:p>
          <a:p>
            <a:pPr marL="0" indent="0" algn="r">
              <a:buNone/>
            </a:pPr>
            <a:r>
              <a:rPr lang="tr-TR" sz="1500" dirty="0"/>
              <a:t>Sürekli Eğitim Uygulama ve Araştırma Merkezi </a:t>
            </a:r>
          </a:p>
          <a:p>
            <a:pPr marL="0" indent="0" algn="r">
              <a:buNone/>
            </a:pPr>
            <a:r>
              <a:rPr lang="tr-TR" sz="1500" dirty="0"/>
              <a:t>Spor </a:t>
            </a:r>
            <a:r>
              <a:rPr lang="tr-TR" sz="1500"/>
              <a:t>Bilimleri Teknolojisi Araştırma </a:t>
            </a:r>
            <a:r>
              <a:rPr lang="tr-TR" sz="1500" dirty="0"/>
              <a:t>ve Uygulama Merkezi </a:t>
            </a:r>
          </a:p>
          <a:p>
            <a:pPr marL="0" indent="0" algn="r">
              <a:buNone/>
            </a:pPr>
            <a:r>
              <a:rPr lang="tr-TR" sz="1500" dirty="0"/>
              <a:t>Türk Dili ve Kültürü Uygulama ve Araştırma Merkezi </a:t>
            </a:r>
          </a:p>
          <a:p>
            <a:pPr marL="0" indent="0" algn="r">
              <a:buNone/>
            </a:pPr>
            <a:r>
              <a:rPr lang="tr-TR" sz="1500" dirty="0"/>
              <a:t>Türk Mutfak Kültürü Araştırma ve Uygulama Merkezi </a:t>
            </a:r>
          </a:p>
          <a:p>
            <a:pPr marL="0" indent="0" algn="r">
              <a:buNone/>
            </a:pPr>
            <a:r>
              <a:rPr lang="tr-TR" sz="1500" dirty="0"/>
              <a:t>Tohum Islahı ve Genetik Uygulama ve Araştırma Merkezi </a:t>
            </a:r>
          </a:p>
          <a:p>
            <a:pPr marL="0" indent="0" algn="r">
              <a:buNone/>
            </a:pPr>
            <a:r>
              <a:rPr lang="tr-TR" sz="1500" dirty="0"/>
              <a:t>Toplumsal Ekonomik ve Siyasal Araştırma ve Uygulama Merkezi </a:t>
            </a:r>
          </a:p>
          <a:p>
            <a:pPr marL="0" indent="0" algn="r">
              <a:buNone/>
            </a:pPr>
            <a:r>
              <a:rPr lang="tr-TR" sz="1500" dirty="0"/>
              <a:t>Üniversite Sanayi İşbirliği Uygulama ve Araştırma Merkezi</a:t>
            </a:r>
          </a:p>
          <a:p>
            <a:pPr marL="0" indent="0" algn="r">
              <a:buNone/>
            </a:pPr>
            <a:r>
              <a:rPr lang="tr-TR" sz="1500" dirty="0"/>
              <a:t>Üreme Sağlığı-</a:t>
            </a:r>
            <a:r>
              <a:rPr lang="tr-TR" sz="1500" dirty="0" err="1"/>
              <a:t>İnfertilite</a:t>
            </a:r>
            <a:r>
              <a:rPr lang="tr-TR" sz="1500" dirty="0"/>
              <a:t> Uygulama ve Araştırma Merkezi</a:t>
            </a:r>
          </a:p>
          <a:p>
            <a:pPr marL="0" indent="0" algn="r">
              <a:buNone/>
            </a:pPr>
            <a:r>
              <a:rPr lang="tr-TR" sz="1500" dirty="0"/>
              <a:t>Uzaktan Eğitim Uygulama Ve Araştırma Merkezi</a:t>
            </a:r>
          </a:p>
          <a:p>
            <a:endParaRPr lang="tr-TR" dirty="0"/>
          </a:p>
          <a:p>
            <a:endParaRPr lang="tr-TR" dirty="0"/>
          </a:p>
        </p:txBody>
      </p:sp>
      <p:sp>
        <p:nvSpPr>
          <p:cNvPr id="3" name="Slayt Numarası Yer Tutucusu 2">
            <a:extLst>
              <a:ext uri="{FF2B5EF4-FFF2-40B4-BE49-F238E27FC236}">
                <a16:creationId xmlns:a16="http://schemas.microsoft.com/office/drawing/2014/main" id="{E7A2B655-81B5-4080-9F81-05C9529E2046}"/>
              </a:ext>
            </a:extLst>
          </p:cNvPr>
          <p:cNvSpPr>
            <a:spLocks noGrp="1"/>
          </p:cNvSpPr>
          <p:nvPr>
            <p:ph type="sldNum" sz="quarter" idx="12"/>
          </p:nvPr>
        </p:nvSpPr>
        <p:spPr/>
        <p:txBody>
          <a:bodyPr/>
          <a:lstStyle/>
          <a:p>
            <a:fld id="{F302176B-0E47-46AC-8F43-DAB4B8A37D06}" type="slidenum">
              <a:rPr lang="tr-TR" smtClean="0"/>
              <a:pPr/>
              <a:t>12</a:t>
            </a:fld>
            <a:endParaRPr lang="tr-TR"/>
          </a:p>
        </p:txBody>
      </p:sp>
      <p:pic>
        <p:nvPicPr>
          <p:cNvPr id="5" name="Resim 4"/>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rcRect l="20391" r="34536"/>
          <a:stretch/>
        </p:blipFill>
        <p:spPr>
          <a:xfrm>
            <a:off x="666572" y="2409914"/>
            <a:ext cx="2854295" cy="3179473"/>
          </a:xfrm>
          <a:prstGeom prst="rect">
            <a:avLst/>
          </a:prstGeom>
        </p:spPr>
      </p:pic>
    </p:spTree>
    <p:extLst>
      <p:ext uri="{BB962C8B-B14F-4D97-AF65-F5344CB8AC3E}">
        <p14:creationId xmlns:p14="http://schemas.microsoft.com/office/powerpoint/2010/main" val="355880611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a:extLst>
              <a:ext uri="{FF2B5EF4-FFF2-40B4-BE49-F238E27FC236}">
                <a16:creationId xmlns:a16="http://schemas.microsoft.com/office/drawing/2014/main" id="{E5E536D9-A151-944B-8F21-8FD2B132A488}"/>
              </a:ext>
            </a:extLst>
          </p:cNvPr>
          <p:cNvPicPr>
            <a:picLocks noGrp="1" noChangeAspect="1"/>
          </p:cNvPicPr>
          <p:nvPr>
            <p:ph idx="1"/>
          </p:nvPr>
        </p:nvPicPr>
        <p:blipFill>
          <a:blip r:embed="rId2"/>
          <a:stretch>
            <a:fillRect/>
          </a:stretch>
        </p:blipFill>
        <p:spPr>
          <a:xfrm>
            <a:off x="-71439" y="-1"/>
            <a:ext cx="7743827" cy="6885951"/>
          </a:xfrm>
        </p:spPr>
      </p:pic>
      <p:sp>
        <p:nvSpPr>
          <p:cNvPr id="4" name="Slayt Numarası Yer Tutucusu 3">
            <a:extLst>
              <a:ext uri="{FF2B5EF4-FFF2-40B4-BE49-F238E27FC236}">
                <a16:creationId xmlns:a16="http://schemas.microsoft.com/office/drawing/2014/main" id="{14790C5E-60AB-7424-6736-7269286D3737}"/>
              </a:ext>
            </a:extLst>
          </p:cNvPr>
          <p:cNvSpPr>
            <a:spLocks noGrp="1"/>
          </p:cNvSpPr>
          <p:nvPr>
            <p:ph type="sldNum" sz="quarter" idx="12"/>
          </p:nvPr>
        </p:nvSpPr>
        <p:spPr/>
        <p:txBody>
          <a:bodyPr/>
          <a:lstStyle/>
          <a:p>
            <a:fld id="{F302176B-0E47-46AC-8F43-DAB4B8A37D06}" type="slidenum">
              <a:rPr lang="tr-TR" smtClean="0"/>
              <a:pPr/>
              <a:t>120</a:t>
            </a:fld>
            <a:endParaRPr lang="tr-TR"/>
          </a:p>
        </p:txBody>
      </p:sp>
      <p:sp>
        <p:nvSpPr>
          <p:cNvPr id="7" name="Başlık 3">
            <a:extLst>
              <a:ext uri="{FF2B5EF4-FFF2-40B4-BE49-F238E27FC236}">
                <a16:creationId xmlns:a16="http://schemas.microsoft.com/office/drawing/2014/main" id="{5E8C22E7-D9E9-ABA9-616E-43AB9817C6F7}"/>
              </a:ext>
            </a:extLst>
          </p:cNvPr>
          <p:cNvSpPr txBox="1">
            <a:spLocks/>
          </p:cNvSpPr>
          <p:nvPr/>
        </p:nvSpPr>
        <p:spPr>
          <a:xfrm>
            <a:off x="-105136" y="92373"/>
            <a:ext cx="12406673" cy="664297"/>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tr-TR" sz="3200" b="1" i="1" u="none" strike="noStrike" kern="1200" cap="all" spc="0" normalizeH="0" baseline="0" noProof="0" dirty="0">
                <a:ln>
                  <a:noFill/>
                </a:ln>
                <a:solidFill>
                  <a:prstClr val="black"/>
                </a:solidFill>
                <a:effectLst/>
                <a:uLnTx/>
                <a:uFillTx/>
                <a:latin typeface="Century Gothic" panose="020B0502020202020204"/>
                <a:ea typeface="+mj-ea"/>
                <a:cs typeface="+mj-cs"/>
              </a:rPr>
              <a:t>     Duyurulara ulaşma </a:t>
            </a:r>
          </a:p>
        </p:txBody>
      </p:sp>
      <p:sp>
        <p:nvSpPr>
          <p:cNvPr id="8" name="Metin kutusu 7">
            <a:extLst>
              <a:ext uri="{FF2B5EF4-FFF2-40B4-BE49-F238E27FC236}">
                <a16:creationId xmlns:a16="http://schemas.microsoft.com/office/drawing/2014/main" id="{B758FA36-E62F-8663-38E5-E67B827153BB}"/>
              </a:ext>
            </a:extLst>
          </p:cNvPr>
          <p:cNvSpPr txBox="1"/>
          <p:nvPr/>
        </p:nvSpPr>
        <p:spPr>
          <a:xfrm>
            <a:off x="7672388" y="1443038"/>
            <a:ext cx="4386262"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rPr>
              <a:t>Öncelikle </a:t>
            </a:r>
            <a:r>
              <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hlinkClick r:id="rId3"/>
              </a:rPr>
              <a:t>https://www.pau.edu.tr/</a:t>
            </a:r>
            <a:r>
              <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rPr>
              <a:t> adresinden PAÜ anasayfadan takip edebilirsiniz. </a:t>
            </a:r>
          </a:p>
        </p:txBody>
      </p:sp>
    </p:spTree>
    <p:extLst>
      <p:ext uri="{BB962C8B-B14F-4D97-AF65-F5344CB8AC3E}">
        <p14:creationId xmlns:p14="http://schemas.microsoft.com/office/powerpoint/2010/main" val="234631314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4" name="Başlık 3"/>
          <p:cNvSpPr txBox="1">
            <a:spLocks/>
          </p:cNvSpPr>
          <p:nvPr/>
        </p:nvSpPr>
        <p:spPr>
          <a:xfrm>
            <a:off x="-105135" y="92373"/>
            <a:ext cx="11587522" cy="664297"/>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tr-TR" sz="3200" b="1" i="1" u="none" strike="noStrike" kern="1200" cap="all" spc="0" normalizeH="0" baseline="0" noProof="0" dirty="0">
                <a:ln>
                  <a:noFill/>
                </a:ln>
                <a:solidFill>
                  <a:prstClr val="black"/>
                </a:solidFill>
                <a:effectLst/>
                <a:uLnTx/>
                <a:uFillTx/>
                <a:latin typeface="Century Gothic" panose="020B0502020202020204"/>
                <a:ea typeface="+mj-ea"/>
                <a:cs typeface="+mj-cs"/>
              </a:rPr>
              <a:t>Duyurulara ulaşma </a:t>
            </a:r>
          </a:p>
        </p:txBody>
      </p:sp>
      <p:sp>
        <p:nvSpPr>
          <p:cNvPr id="5" name="İçerik Yer Tutucusu 1"/>
          <p:cNvSpPr txBox="1">
            <a:spLocks/>
          </p:cNvSpPr>
          <p:nvPr/>
        </p:nvSpPr>
        <p:spPr>
          <a:xfrm>
            <a:off x="322245" y="2537079"/>
            <a:ext cx="4646364" cy="343032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tr-TR"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10" name="Metin kutusu 9">
            <a:extLst>
              <a:ext uri="{FF2B5EF4-FFF2-40B4-BE49-F238E27FC236}">
                <a16:creationId xmlns:a16="http://schemas.microsoft.com/office/drawing/2014/main" id="{E4BB62DD-BAC1-B71A-06CE-68BAB56CA647}"/>
              </a:ext>
            </a:extLst>
          </p:cNvPr>
          <p:cNvSpPr txBox="1"/>
          <p:nvPr/>
        </p:nvSpPr>
        <p:spPr>
          <a:xfrm>
            <a:off x="8763000" y="1443038"/>
            <a:ext cx="32956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pic>
        <p:nvPicPr>
          <p:cNvPr id="6" name="Resim 5">
            <a:extLst>
              <a:ext uri="{FF2B5EF4-FFF2-40B4-BE49-F238E27FC236}">
                <a16:creationId xmlns:a16="http://schemas.microsoft.com/office/drawing/2014/main" id="{D400B76A-CD9A-C605-555E-E4C412DA19E3}"/>
              </a:ext>
            </a:extLst>
          </p:cNvPr>
          <p:cNvPicPr>
            <a:picLocks noChangeAspect="1"/>
          </p:cNvPicPr>
          <p:nvPr/>
        </p:nvPicPr>
        <p:blipFill>
          <a:blip r:embed="rId2"/>
          <a:stretch>
            <a:fillRect/>
          </a:stretch>
        </p:blipFill>
        <p:spPr>
          <a:xfrm>
            <a:off x="485774" y="982337"/>
            <a:ext cx="11383981" cy="5783290"/>
          </a:xfrm>
          <a:prstGeom prst="rect">
            <a:avLst/>
          </a:prstGeom>
        </p:spPr>
      </p:pic>
      <p:sp>
        <p:nvSpPr>
          <p:cNvPr id="8" name="Ok: Yukarı 7">
            <a:extLst>
              <a:ext uri="{FF2B5EF4-FFF2-40B4-BE49-F238E27FC236}">
                <a16:creationId xmlns:a16="http://schemas.microsoft.com/office/drawing/2014/main" id="{7D8CF307-0B61-7352-4663-0A4E25728B02}"/>
              </a:ext>
            </a:extLst>
          </p:cNvPr>
          <p:cNvSpPr/>
          <p:nvPr/>
        </p:nvSpPr>
        <p:spPr>
          <a:xfrm>
            <a:off x="6340493" y="2151980"/>
            <a:ext cx="514350" cy="210026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69821702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122</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4" name="Başlık 3"/>
          <p:cNvSpPr txBox="1">
            <a:spLocks/>
          </p:cNvSpPr>
          <p:nvPr/>
        </p:nvSpPr>
        <p:spPr>
          <a:xfrm>
            <a:off x="-105135" y="92373"/>
            <a:ext cx="11587522" cy="664297"/>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tr-TR" sz="3200" b="1" i="1" u="none" strike="noStrike" kern="1200" cap="all" spc="0" normalizeH="0" baseline="0" noProof="0" dirty="0">
                <a:ln>
                  <a:noFill/>
                </a:ln>
                <a:solidFill>
                  <a:prstClr val="black"/>
                </a:solidFill>
                <a:effectLst/>
                <a:uLnTx/>
                <a:uFillTx/>
                <a:latin typeface="Century Gothic" panose="020B0502020202020204"/>
                <a:ea typeface="+mj-ea"/>
                <a:cs typeface="+mj-cs"/>
              </a:rPr>
              <a:t>Duyurulara ulaşma </a:t>
            </a:r>
          </a:p>
        </p:txBody>
      </p:sp>
      <p:sp>
        <p:nvSpPr>
          <p:cNvPr id="5" name="İçerik Yer Tutucusu 1"/>
          <p:cNvSpPr txBox="1">
            <a:spLocks/>
          </p:cNvSpPr>
          <p:nvPr/>
        </p:nvSpPr>
        <p:spPr>
          <a:xfrm>
            <a:off x="322245" y="2537079"/>
            <a:ext cx="4646364" cy="343032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tr-TR"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10" name="Metin kutusu 9">
            <a:extLst>
              <a:ext uri="{FF2B5EF4-FFF2-40B4-BE49-F238E27FC236}">
                <a16:creationId xmlns:a16="http://schemas.microsoft.com/office/drawing/2014/main" id="{E4BB62DD-BAC1-B71A-06CE-68BAB56CA647}"/>
              </a:ext>
            </a:extLst>
          </p:cNvPr>
          <p:cNvSpPr txBox="1"/>
          <p:nvPr/>
        </p:nvSpPr>
        <p:spPr>
          <a:xfrm>
            <a:off x="8763000" y="1443038"/>
            <a:ext cx="32956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pic>
        <p:nvPicPr>
          <p:cNvPr id="7" name="Resim 6">
            <a:extLst>
              <a:ext uri="{FF2B5EF4-FFF2-40B4-BE49-F238E27FC236}">
                <a16:creationId xmlns:a16="http://schemas.microsoft.com/office/drawing/2014/main" id="{9E31FF79-3EF4-0E35-077E-693168A3ACA5}"/>
              </a:ext>
            </a:extLst>
          </p:cNvPr>
          <p:cNvPicPr>
            <a:picLocks noChangeAspect="1"/>
          </p:cNvPicPr>
          <p:nvPr/>
        </p:nvPicPr>
        <p:blipFill>
          <a:blip r:embed="rId2"/>
          <a:stretch>
            <a:fillRect/>
          </a:stretch>
        </p:blipFill>
        <p:spPr>
          <a:xfrm>
            <a:off x="428624" y="946465"/>
            <a:ext cx="11587523" cy="5711509"/>
          </a:xfrm>
          <a:prstGeom prst="rect">
            <a:avLst/>
          </a:prstGeom>
        </p:spPr>
      </p:pic>
      <p:sp>
        <p:nvSpPr>
          <p:cNvPr id="9" name="Ok: Aşağı 8">
            <a:extLst>
              <a:ext uri="{FF2B5EF4-FFF2-40B4-BE49-F238E27FC236}">
                <a16:creationId xmlns:a16="http://schemas.microsoft.com/office/drawing/2014/main" id="{024C79CF-2C34-6965-B9AE-1A6BB3B36462}"/>
              </a:ext>
            </a:extLst>
          </p:cNvPr>
          <p:cNvSpPr/>
          <p:nvPr/>
        </p:nvSpPr>
        <p:spPr>
          <a:xfrm>
            <a:off x="2671763" y="1610762"/>
            <a:ext cx="571500" cy="7895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1" name="Ok: Sol 10">
            <a:extLst>
              <a:ext uri="{FF2B5EF4-FFF2-40B4-BE49-F238E27FC236}">
                <a16:creationId xmlns:a16="http://schemas.microsoft.com/office/drawing/2014/main" id="{F1DCEB31-85EB-BBEB-D2DD-DA553826F8B2}"/>
              </a:ext>
            </a:extLst>
          </p:cNvPr>
          <p:cNvSpPr/>
          <p:nvPr/>
        </p:nvSpPr>
        <p:spPr>
          <a:xfrm>
            <a:off x="3221054" y="3292221"/>
            <a:ext cx="1228725" cy="457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97525397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123</a:t>
            </a:fld>
            <a:endPar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Başlık 3"/>
          <p:cNvSpPr txBox="1">
            <a:spLocks/>
          </p:cNvSpPr>
          <p:nvPr/>
        </p:nvSpPr>
        <p:spPr>
          <a:xfrm>
            <a:off x="-200025" y="-20935"/>
            <a:ext cx="12258675" cy="1055687"/>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endParaRPr kumimoji="0" lang="tr-TR" sz="3200" b="1" i="1" u="none" strike="noStrike" kern="1200" cap="all" spc="0" normalizeH="0" baseline="0" noProof="0" dirty="0">
              <a:ln>
                <a:noFill/>
              </a:ln>
              <a:solidFill>
                <a:prstClr val="black"/>
              </a:solidFill>
              <a:effectLst/>
              <a:uLnTx/>
              <a:uFillTx/>
              <a:latin typeface="Calibri Light" panose="020F0302020204030204"/>
              <a:ea typeface="+mj-ea"/>
              <a:cs typeface="+mj-cs"/>
            </a:endParaRPr>
          </a:p>
        </p:txBody>
      </p:sp>
      <p:sp>
        <p:nvSpPr>
          <p:cNvPr id="5" name="İçerik Yer Tutucusu 1"/>
          <p:cNvSpPr txBox="1">
            <a:spLocks/>
          </p:cNvSpPr>
          <p:nvPr/>
        </p:nvSpPr>
        <p:spPr>
          <a:xfrm>
            <a:off x="322245" y="2537079"/>
            <a:ext cx="4646364" cy="343032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tr-T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Metin kutusu 9">
            <a:extLst>
              <a:ext uri="{FF2B5EF4-FFF2-40B4-BE49-F238E27FC236}">
                <a16:creationId xmlns:a16="http://schemas.microsoft.com/office/drawing/2014/main" id="{E4BB62DD-BAC1-B71A-06CE-68BAB56CA647}"/>
              </a:ext>
            </a:extLst>
          </p:cNvPr>
          <p:cNvSpPr txBox="1"/>
          <p:nvPr/>
        </p:nvSpPr>
        <p:spPr>
          <a:xfrm>
            <a:off x="8763000" y="1443038"/>
            <a:ext cx="32956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Metin kutusu 12">
            <a:extLst>
              <a:ext uri="{FF2B5EF4-FFF2-40B4-BE49-F238E27FC236}">
                <a16:creationId xmlns:a16="http://schemas.microsoft.com/office/drawing/2014/main" id="{65A486DB-F307-5FC9-348F-2B16AC7EA5DD}"/>
              </a:ext>
            </a:extLst>
          </p:cNvPr>
          <p:cNvSpPr txBox="1"/>
          <p:nvPr/>
        </p:nvSpPr>
        <p:spPr>
          <a:xfrm>
            <a:off x="9286875" y="257175"/>
            <a:ext cx="2471738" cy="26776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a:ln>
                  <a:noFill/>
                </a:ln>
                <a:solidFill>
                  <a:prstClr val="black"/>
                </a:solidFill>
                <a:effectLst/>
                <a:uLnTx/>
                <a:uFillTx/>
                <a:latin typeface="Calibri" panose="020F0502020204030204"/>
                <a:ea typeface="+mn-ea"/>
                <a:cs typeface="+mn-cs"/>
              </a:rPr>
              <a:t>Eğitim Fakültesi Web sayfasından https://www.pau.edu.tr/egitim yine duyuruları takip edebilirsiniz. </a:t>
            </a:r>
          </a:p>
        </p:txBody>
      </p:sp>
      <p:pic>
        <p:nvPicPr>
          <p:cNvPr id="7" name="Resim 6">
            <a:extLst>
              <a:ext uri="{FF2B5EF4-FFF2-40B4-BE49-F238E27FC236}">
                <a16:creationId xmlns:a16="http://schemas.microsoft.com/office/drawing/2014/main" id="{75129A78-03CA-25E1-20E3-EC77C91988D7}"/>
              </a:ext>
            </a:extLst>
          </p:cNvPr>
          <p:cNvPicPr>
            <a:picLocks noChangeAspect="1"/>
          </p:cNvPicPr>
          <p:nvPr/>
        </p:nvPicPr>
        <p:blipFill>
          <a:blip r:embed="rId2"/>
          <a:stretch>
            <a:fillRect/>
          </a:stretch>
        </p:blipFill>
        <p:spPr>
          <a:xfrm>
            <a:off x="0" y="0"/>
            <a:ext cx="9286875" cy="7946172"/>
          </a:xfrm>
          <a:prstGeom prst="rect">
            <a:avLst/>
          </a:prstGeom>
        </p:spPr>
      </p:pic>
    </p:spTree>
    <p:extLst>
      <p:ext uri="{BB962C8B-B14F-4D97-AF65-F5344CB8AC3E}">
        <p14:creationId xmlns:p14="http://schemas.microsoft.com/office/powerpoint/2010/main" val="160866689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124</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pic>
        <p:nvPicPr>
          <p:cNvPr id="10" name="Resim 9">
            <a:extLst>
              <a:ext uri="{FF2B5EF4-FFF2-40B4-BE49-F238E27FC236}">
                <a16:creationId xmlns:a16="http://schemas.microsoft.com/office/drawing/2014/main" id="{7E5C97F5-6055-4F4E-E730-8D0D802EA8F5}"/>
              </a:ext>
            </a:extLst>
          </p:cNvPr>
          <p:cNvPicPr>
            <a:picLocks noChangeAspect="1"/>
          </p:cNvPicPr>
          <p:nvPr/>
        </p:nvPicPr>
        <p:blipFill>
          <a:blip r:embed="rId2"/>
          <a:stretch>
            <a:fillRect/>
          </a:stretch>
        </p:blipFill>
        <p:spPr>
          <a:xfrm>
            <a:off x="0" y="185738"/>
            <a:ext cx="12192000" cy="6672262"/>
          </a:xfrm>
          <a:prstGeom prst="rect">
            <a:avLst/>
          </a:prstGeom>
        </p:spPr>
      </p:pic>
      <p:sp>
        <p:nvSpPr>
          <p:cNvPr id="11" name="Ok: Yukarı 10">
            <a:extLst>
              <a:ext uri="{FF2B5EF4-FFF2-40B4-BE49-F238E27FC236}">
                <a16:creationId xmlns:a16="http://schemas.microsoft.com/office/drawing/2014/main" id="{FE375638-17F9-1EBE-DECB-4ACCCDE3D712}"/>
              </a:ext>
            </a:extLst>
          </p:cNvPr>
          <p:cNvSpPr/>
          <p:nvPr/>
        </p:nvSpPr>
        <p:spPr>
          <a:xfrm>
            <a:off x="4457700" y="2214563"/>
            <a:ext cx="814388" cy="261461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18116618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a:extLst>
              <a:ext uri="{FF2B5EF4-FFF2-40B4-BE49-F238E27FC236}">
                <a16:creationId xmlns:a16="http://schemas.microsoft.com/office/drawing/2014/main" id="{BA807902-5FC6-0012-337D-2EC8F0DB35CE}"/>
              </a:ext>
            </a:extLst>
          </p:cNvPr>
          <p:cNvPicPr>
            <a:picLocks noGrp="1" noChangeAspect="1"/>
          </p:cNvPicPr>
          <p:nvPr>
            <p:ph idx="1"/>
          </p:nvPr>
        </p:nvPicPr>
        <p:blipFill>
          <a:blip r:embed="rId2"/>
          <a:stretch>
            <a:fillRect/>
          </a:stretch>
        </p:blipFill>
        <p:spPr>
          <a:xfrm>
            <a:off x="0" y="107950"/>
            <a:ext cx="12001500" cy="6750050"/>
          </a:xfrm>
        </p:spPr>
      </p:pic>
      <p:sp>
        <p:nvSpPr>
          <p:cNvPr id="4" name="Slayt Numarası Yer Tutucusu 3">
            <a:extLst>
              <a:ext uri="{FF2B5EF4-FFF2-40B4-BE49-F238E27FC236}">
                <a16:creationId xmlns:a16="http://schemas.microsoft.com/office/drawing/2014/main" id="{47EFAA7C-B3D2-11FE-ECF3-88095F02513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125</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Ok: Sağ 6">
            <a:extLst>
              <a:ext uri="{FF2B5EF4-FFF2-40B4-BE49-F238E27FC236}">
                <a16:creationId xmlns:a16="http://schemas.microsoft.com/office/drawing/2014/main" id="{2F816FD9-C1EF-9C46-08E3-B68CE378412A}"/>
              </a:ext>
            </a:extLst>
          </p:cNvPr>
          <p:cNvSpPr/>
          <p:nvPr/>
        </p:nvSpPr>
        <p:spPr>
          <a:xfrm>
            <a:off x="2728913" y="5300664"/>
            <a:ext cx="1528762" cy="6143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8" name="Ok: Sol 7">
            <a:extLst>
              <a:ext uri="{FF2B5EF4-FFF2-40B4-BE49-F238E27FC236}">
                <a16:creationId xmlns:a16="http://schemas.microsoft.com/office/drawing/2014/main" id="{03CEC2BD-76F7-6294-8BCC-45FD4CA47CC9}"/>
              </a:ext>
            </a:extLst>
          </p:cNvPr>
          <p:cNvSpPr/>
          <p:nvPr/>
        </p:nvSpPr>
        <p:spPr>
          <a:xfrm>
            <a:off x="8929688" y="5421314"/>
            <a:ext cx="1785937" cy="44291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7989759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3BA4AB2B-944C-E529-E9D4-8865D1151FF8}"/>
              </a:ext>
            </a:extLst>
          </p:cNvPr>
          <p:cNvPicPr>
            <a:picLocks noChangeAspect="1"/>
          </p:cNvPicPr>
          <p:nvPr/>
        </p:nvPicPr>
        <p:blipFill>
          <a:blip r:embed="rId2"/>
          <a:stretch>
            <a:fillRect/>
          </a:stretch>
        </p:blipFill>
        <p:spPr>
          <a:xfrm>
            <a:off x="166687" y="142876"/>
            <a:ext cx="12025313" cy="6715124"/>
          </a:xfrm>
          <a:prstGeom prst="rect">
            <a:avLst/>
          </a:prstGeom>
        </p:spPr>
      </p:pic>
      <p:sp>
        <p:nvSpPr>
          <p:cNvPr id="4" name="Başlık 3"/>
          <p:cNvSpPr txBox="1">
            <a:spLocks/>
          </p:cNvSpPr>
          <p:nvPr/>
        </p:nvSpPr>
        <p:spPr>
          <a:xfrm>
            <a:off x="-200025" y="-20935"/>
            <a:ext cx="12258675" cy="1055687"/>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endParaRPr kumimoji="0" lang="tr-TR" sz="3200" b="1" i="1" u="none" strike="noStrike" kern="1200" cap="all" spc="0" normalizeH="0" baseline="0" noProof="0" dirty="0">
              <a:ln>
                <a:noFill/>
              </a:ln>
              <a:solidFill>
                <a:prstClr val="black"/>
              </a:solidFill>
              <a:effectLst/>
              <a:uLnTx/>
              <a:uFillTx/>
              <a:latin typeface="Century Gothic" panose="020B0502020202020204"/>
              <a:ea typeface="+mj-ea"/>
              <a:cs typeface="+mj-cs"/>
            </a:endParaRPr>
          </a:p>
        </p:txBody>
      </p:sp>
      <p:sp>
        <p:nvSpPr>
          <p:cNvPr id="5" name="İçerik Yer Tutucusu 1"/>
          <p:cNvSpPr txBox="1">
            <a:spLocks/>
          </p:cNvSpPr>
          <p:nvPr/>
        </p:nvSpPr>
        <p:spPr>
          <a:xfrm>
            <a:off x="322245" y="2537079"/>
            <a:ext cx="4646364" cy="343032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tr-TR"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10" name="Metin kutusu 9">
            <a:extLst>
              <a:ext uri="{FF2B5EF4-FFF2-40B4-BE49-F238E27FC236}">
                <a16:creationId xmlns:a16="http://schemas.microsoft.com/office/drawing/2014/main" id="{E4BB62DD-BAC1-B71A-06CE-68BAB56CA647}"/>
              </a:ext>
            </a:extLst>
          </p:cNvPr>
          <p:cNvSpPr txBox="1"/>
          <p:nvPr/>
        </p:nvSpPr>
        <p:spPr>
          <a:xfrm>
            <a:off x="8763000" y="1443038"/>
            <a:ext cx="32956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8" name="Metin kutusu 7">
            <a:extLst>
              <a:ext uri="{FF2B5EF4-FFF2-40B4-BE49-F238E27FC236}">
                <a16:creationId xmlns:a16="http://schemas.microsoft.com/office/drawing/2014/main" id="{87D5E5E9-565C-D0C3-77ED-349D53EBEB78}"/>
              </a:ext>
            </a:extLst>
          </p:cNvPr>
          <p:cNvSpPr txBox="1"/>
          <p:nvPr/>
        </p:nvSpPr>
        <p:spPr>
          <a:xfrm>
            <a:off x="2057399" y="2010849"/>
            <a:ext cx="8672513"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a:ln>
                  <a:noFill/>
                </a:ln>
                <a:solidFill>
                  <a:prstClr val="black"/>
                </a:solidFill>
                <a:effectLst/>
                <a:uLnTx/>
                <a:uFillTx/>
                <a:latin typeface="Century Gothic" panose="020B0502020202020204"/>
                <a:ea typeface="+mn-ea"/>
                <a:cs typeface="+mn-cs"/>
              </a:rPr>
              <a:t>Anabilim Dalımızla ilgili tüm duyurulara ise </a:t>
            </a:r>
            <a:r>
              <a:rPr kumimoji="0" lang="tr-TR" sz="2400" b="1" i="0" u="none" strike="noStrike" kern="1200" cap="none" spc="0" normalizeH="0" baseline="0" noProof="0" dirty="0">
                <a:ln>
                  <a:noFill/>
                </a:ln>
                <a:solidFill>
                  <a:prstClr val="black"/>
                </a:solidFill>
                <a:effectLst/>
                <a:uLnTx/>
                <a:uFillTx/>
                <a:latin typeface="Century Gothic" panose="020B0502020202020204"/>
                <a:ea typeface="+mn-ea"/>
                <a:cs typeface="+mn-cs"/>
                <a:hlinkClick r:id="rId3"/>
              </a:rPr>
              <a:t>https://www.pau.edu.tr/yabancidiller</a:t>
            </a:r>
            <a:r>
              <a:rPr kumimoji="0" lang="tr-TR" sz="2400" b="1" i="0" u="none" strike="noStrike" kern="1200" cap="none" spc="0" normalizeH="0" baseline="0" noProof="0" dirty="0">
                <a:ln>
                  <a:noFill/>
                </a:ln>
                <a:solidFill>
                  <a:prstClr val="black"/>
                </a:solidFill>
                <a:effectLst/>
                <a:uLnTx/>
                <a:uFillTx/>
                <a:latin typeface="Century Gothic" panose="020B0502020202020204"/>
                <a:ea typeface="+mn-ea"/>
                <a:cs typeface="+mn-cs"/>
              </a:rPr>
              <a:t> İngiliz Dili Eğitimi Anabilim Dalımızın web sayfasından ulaşabilirsiniz. </a:t>
            </a:r>
          </a:p>
        </p:txBody>
      </p:sp>
    </p:spTree>
    <p:extLst>
      <p:ext uri="{BB962C8B-B14F-4D97-AF65-F5344CB8AC3E}">
        <p14:creationId xmlns:p14="http://schemas.microsoft.com/office/powerpoint/2010/main" val="379471744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85800" y="2194560"/>
            <a:ext cx="5689363" cy="4024125"/>
          </a:xfrm>
        </p:spPr>
        <p:txBody>
          <a:bodyPr>
            <a:normAutofit/>
          </a:bodyPr>
          <a:lstStyle/>
          <a:p>
            <a:pPr marL="0" indent="0" algn="just">
              <a:buNone/>
            </a:pPr>
            <a:r>
              <a:rPr lang="tr-TR" sz="1800" dirty="0"/>
              <a:t> </a:t>
            </a:r>
            <a:r>
              <a:rPr lang="tr-TR" sz="1800" b="1" dirty="0"/>
              <a:t>Eğitim Fakültesi A Blok 3. katta </a:t>
            </a:r>
          </a:p>
          <a:p>
            <a:pPr marL="0" indent="0" algn="just">
              <a:buNone/>
            </a:pPr>
            <a:r>
              <a:rPr lang="tr-TR" sz="1800" b="1" dirty="0"/>
              <a:t>bulunan bölüm panosunu </a:t>
            </a:r>
          </a:p>
          <a:p>
            <a:pPr marL="0" indent="0" algn="just">
              <a:buNone/>
            </a:pPr>
            <a:r>
              <a:rPr lang="tr-TR" sz="1800" b="1" dirty="0"/>
              <a:t>sık sık kontrol ederek.</a:t>
            </a:r>
          </a:p>
          <a:p>
            <a:pPr marL="0" indent="0" algn="just">
              <a:buNone/>
            </a:pPr>
            <a:endParaRPr lang="tr-TR" sz="1800" dirty="0"/>
          </a:p>
        </p:txBody>
      </p:sp>
      <p:sp>
        <p:nvSpPr>
          <p:cNvPr id="3" name="Slayt Numarası Yer Tutucusu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Başlık 3"/>
          <p:cNvSpPr txBox="1">
            <a:spLocks/>
          </p:cNvSpPr>
          <p:nvPr/>
        </p:nvSpPr>
        <p:spPr>
          <a:xfrm>
            <a:off x="-247828" y="1089292"/>
            <a:ext cx="1211793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tr-TR" sz="3200" b="1" i="1" u="none" strike="noStrike" kern="1200" cap="all" spc="0" normalizeH="0" baseline="0" noProof="0" dirty="0">
                <a:ln>
                  <a:noFill/>
                </a:ln>
                <a:solidFill>
                  <a:prstClr val="black"/>
                </a:solidFill>
                <a:effectLst/>
                <a:uLnTx/>
                <a:uFillTx/>
                <a:latin typeface="Century Gothic" panose="020B0502020202020204"/>
                <a:ea typeface="+mj-ea"/>
                <a:cs typeface="+mj-cs"/>
              </a:rPr>
              <a:t>Duyurulara ulaşma </a:t>
            </a:r>
          </a:p>
        </p:txBody>
      </p:sp>
      <p:pic>
        <p:nvPicPr>
          <p:cNvPr id="7" name="İçerik Yer Tutucusu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5419" y="2194560"/>
            <a:ext cx="6894689" cy="3878263"/>
          </a:xfrm>
          <a:prstGeom prst="rect">
            <a:avLst/>
          </a:prstGeom>
        </p:spPr>
      </p:pic>
    </p:spTree>
    <p:extLst>
      <p:ext uri="{BB962C8B-B14F-4D97-AF65-F5344CB8AC3E}">
        <p14:creationId xmlns:p14="http://schemas.microsoft.com/office/powerpoint/2010/main" val="318872023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85800" y="2194560"/>
            <a:ext cx="5689363" cy="4024125"/>
          </a:xfrm>
        </p:spPr>
        <p:txBody>
          <a:bodyPr>
            <a:normAutofit/>
          </a:bodyPr>
          <a:lstStyle/>
          <a:p>
            <a:pPr marL="0" indent="0">
              <a:buNone/>
            </a:pPr>
            <a:r>
              <a:rPr lang="tr-TR" sz="1800" b="1" dirty="0"/>
              <a:t> </a:t>
            </a:r>
            <a:r>
              <a:rPr lang="tr-TR" sz="2000" b="1" dirty="0" err="1"/>
              <a:t>Pauingilizceogretmenligi</a:t>
            </a:r>
            <a:r>
              <a:rPr lang="tr-TR" sz="2000" b="1" dirty="0"/>
              <a:t> </a:t>
            </a:r>
            <a:r>
              <a:rPr lang="tr-TR" sz="2000" dirty="0"/>
              <a:t>adlı </a:t>
            </a:r>
            <a:r>
              <a:rPr lang="tr-TR" sz="2000" b="1" dirty="0"/>
              <a:t>Instagram </a:t>
            </a:r>
            <a:r>
              <a:rPr lang="tr-TR" sz="2000" dirty="0"/>
              <a:t>sayfasını takip ederek.</a:t>
            </a:r>
          </a:p>
        </p:txBody>
      </p:sp>
      <p:sp>
        <p:nvSpPr>
          <p:cNvPr id="3" name="Slayt Numarası Yer Tutucusu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128</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Başlık 3"/>
          <p:cNvSpPr txBox="1">
            <a:spLocks/>
          </p:cNvSpPr>
          <p:nvPr/>
        </p:nvSpPr>
        <p:spPr>
          <a:xfrm>
            <a:off x="-123137" y="381000"/>
            <a:ext cx="1211793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tr-TR" sz="3200" b="1" i="1" u="none" strike="noStrike" kern="1200" cap="all" spc="0" normalizeH="0" baseline="0" noProof="0" dirty="0">
                <a:ln>
                  <a:noFill/>
                </a:ln>
                <a:solidFill>
                  <a:prstClr val="black"/>
                </a:solidFill>
                <a:effectLst/>
                <a:uLnTx/>
                <a:uFillTx/>
                <a:latin typeface="Century Gothic" panose="020B0502020202020204"/>
                <a:ea typeface="+mj-ea"/>
                <a:cs typeface="+mj-cs"/>
              </a:rPr>
              <a:t>Duyurulara ulaşma </a:t>
            </a:r>
          </a:p>
        </p:txBody>
      </p:sp>
      <p:sp>
        <p:nvSpPr>
          <p:cNvPr id="5" name="Dikdörtgen 4"/>
          <p:cNvSpPr/>
          <p:nvPr/>
        </p:nvSpPr>
        <p:spPr>
          <a:xfrm>
            <a:off x="7385006" y="2553998"/>
            <a:ext cx="4121194" cy="8334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2218" y="2900363"/>
            <a:ext cx="5909782" cy="3764750"/>
          </a:xfrm>
          <a:prstGeom prst="rect">
            <a:avLst/>
          </a:prstGeom>
        </p:spPr>
      </p:pic>
    </p:spTree>
    <p:extLst>
      <p:ext uri="{BB962C8B-B14F-4D97-AF65-F5344CB8AC3E}">
        <p14:creationId xmlns:p14="http://schemas.microsoft.com/office/powerpoint/2010/main" val="402829796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D5D07D-8073-5D7D-4179-41102186C789}"/>
              </a:ext>
            </a:extLst>
          </p:cNvPr>
          <p:cNvSpPr>
            <a:spLocks noGrp="1"/>
          </p:cNvSpPr>
          <p:nvPr>
            <p:ph idx="1"/>
          </p:nvPr>
        </p:nvSpPr>
        <p:spPr>
          <a:xfrm>
            <a:off x="685800" y="1357314"/>
            <a:ext cx="10820400" cy="5119686"/>
          </a:xfrm>
        </p:spPr>
        <p:txBody>
          <a:bodyPr>
            <a:normAutofit/>
          </a:bodyPr>
          <a:lstStyle/>
          <a:p>
            <a:r>
              <a:rPr lang="tr-TR" sz="2400" b="1" dirty="0"/>
              <a:t>Bütün web sayfalarına, Google arama motoru üzerinden ulaşabilirsiniz. </a:t>
            </a:r>
          </a:p>
          <a:p>
            <a:endParaRPr lang="tr-TR" sz="2400" b="1" dirty="0"/>
          </a:p>
          <a:p>
            <a:r>
              <a:rPr lang="tr-TR" sz="2400" b="1" dirty="0"/>
              <a:t>Google’a </a:t>
            </a:r>
            <a:r>
              <a:rPr lang="tr-TR" sz="2400" b="1" dirty="0" err="1"/>
              <a:t>Paü</a:t>
            </a:r>
            <a:r>
              <a:rPr lang="tr-TR" sz="2400" b="1" dirty="0"/>
              <a:t>, </a:t>
            </a:r>
            <a:r>
              <a:rPr lang="tr-TR" sz="2400" b="1" dirty="0" err="1"/>
              <a:t>Paü</a:t>
            </a:r>
            <a:r>
              <a:rPr lang="tr-TR" sz="2400" b="1" dirty="0"/>
              <a:t> Eğitim Fakültesi ya da </a:t>
            </a:r>
            <a:r>
              <a:rPr lang="tr-TR" sz="2400" b="1" dirty="0" err="1"/>
              <a:t>Paü</a:t>
            </a:r>
            <a:r>
              <a:rPr lang="tr-TR" sz="2400" b="1" dirty="0"/>
              <a:t> İngilizce Öğretmenliği yazdığınızda ulaşabilirsiniz. </a:t>
            </a:r>
          </a:p>
          <a:p>
            <a:endParaRPr lang="tr-TR" sz="2400" b="1" dirty="0"/>
          </a:p>
          <a:p>
            <a:r>
              <a:rPr lang="tr-TR" sz="2400" b="1" dirty="0"/>
              <a:t>Hocalarınızın iletişim bilgileri hem bölüm web sayfamızda hem de Instagram grubumuzda öne çıkanlarda bulunmaktadır. </a:t>
            </a:r>
          </a:p>
          <a:p>
            <a:endParaRPr lang="tr-TR" dirty="0"/>
          </a:p>
          <a:p>
            <a:r>
              <a:rPr lang="tr-TR" b="1" dirty="0"/>
              <a:t>Ekle-Sil, Sınav tarihleri, Derslerin başlaması ya da sona ermesi gibi tüm tarihler akademik takvimde bulunuyor. Yine Google üzerine </a:t>
            </a:r>
            <a:r>
              <a:rPr lang="tr-TR" b="1" dirty="0" err="1"/>
              <a:t>Paü</a:t>
            </a:r>
            <a:r>
              <a:rPr lang="tr-TR" b="1" dirty="0"/>
              <a:t> Akademik takvim yazarsanız ulaşabilirsiniz. </a:t>
            </a:r>
            <a:endParaRPr lang="en-US" b="1" dirty="0"/>
          </a:p>
        </p:txBody>
      </p:sp>
      <p:sp>
        <p:nvSpPr>
          <p:cNvPr id="4" name="Slayt Numarası Yer Tutucusu 3">
            <a:extLst>
              <a:ext uri="{FF2B5EF4-FFF2-40B4-BE49-F238E27FC236}">
                <a16:creationId xmlns:a16="http://schemas.microsoft.com/office/drawing/2014/main" id="{65DF8F6B-381F-22A7-0F62-E43B58107AD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129</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218781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 GENEL TEŞKİLAT ŞEMASI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13</a:t>
            </a:fld>
            <a:endParaRPr lang="tr-TR"/>
          </a:p>
        </p:txBody>
      </p:sp>
      <p:graphicFrame>
        <p:nvGraphicFramePr>
          <p:cNvPr id="5" name="Diyagram 4"/>
          <p:cNvGraphicFramePr/>
          <p:nvPr>
            <p:extLst>
              <p:ext uri="{D42A27DB-BD31-4B8C-83A1-F6EECF244321}">
                <p14:modId xmlns:p14="http://schemas.microsoft.com/office/powerpoint/2010/main" val="3824810245"/>
              </p:ext>
            </p:extLst>
          </p:nvPr>
        </p:nvGraphicFramePr>
        <p:xfrm>
          <a:off x="4422490" y="2057401"/>
          <a:ext cx="708371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990" y="2647446"/>
            <a:ext cx="2696107" cy="2696107"/>
          </a:xfrm>
          <a:prstGeom prst="rect">
            <a:avLst/>
          </a:prstGeom>
        </p:spPr>
      </p:pic>
    </p:spTree>
    <p:extLst>
      <p:ext uri="{BB962C8B-B14F-4D97-AF65-F5344CB8AC3E}">
        <p14:creationId xmlns:p14="http://schemas.microsoft.com/office/powerpoint/2010/main" val="372966191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AAF5365-3B8F-9E31-B1A7-772534AD9478}"/>
              </a:ext>
            </a:extLst>
          </p:cNvPr>
          <p:cNvSpPr>
            <a:spLocks noGrp="1"/>
          </p:cNvSpPr>
          <p:nvPr>
            <p:ph idx="1"/>
          </p:nvPr>
        </p:nvSpPr>
        <p:spPr>
          <a:xfrm>
            <a:off x="1829603" y="1228726"/>
            <a:ext cx="9676596" cy="5472112"/>
          </a:xfrm>
        </p:spPr>
        <p:txBody>
          <a:bodyPr>
            <a:normAutofit/>
          </a:bodyPr>
          <a:lstStyle/>
          <a:p>
            <a:pPr marL="0" indent="0" algn="ctr">
              <a:buNone/>
            </a:pPr>
            <a:r>
              <a:rPr lang="tr-TR" sz="7200" b="1" dirty="0">
                <a:solidFill>
                  <a:srgbClr val="C00000"/>
                </a:solidFill>
              </a:rPr>
              <a:t>DUYURULAR</a:t>
            </a:r>
          </a:p>
          <a:p>
            <a:pPr marL="0" indent="0">
              <a:buNone/>
            </a:pPr>
            <a:r>
              <a:rPr lang="tr-TR" sz="2400" b="1" dirty="0" err="1"/>
              <a:t>Ory</a:t>
            </a:r>
            <a:r>
              <a:rPr lang="tr-TR" sz="2400" b="1" dirty="0"/>
              <a:t> kodlu kredisiz bir oryantasyon dersi eklenmiştir. Bu dersi almak zorundasınız.</a:t>
            </a:r>
          </a:p>
          <a:p>
            <a:pPr marL="0" indent="0">
              <a:buNone/>
            </a:pPr>
            <a:endParaRPr lang="tr-TR" sz="2400" b="1" dirty="0"/>
          </a:p>
          <a:p>
            <a:pPr marL="0" indent="0">
              <a:buNone/>
            </a:pPr>
            <a:endParaRPr lang="tr-TR" sz="2400" b="1" dirty="0"/>
          </a:p>
          <a:p>
            <a:pPr marL="0" indent="0">
              <a:buNone/>
            </a:pPr>
            <a:r>
              <a:rPr lang="tr-TR" sz="2400" b="1" dirty="0"/>
              <a:t>Linkte bulunan </a:t>
            </a:r>
            <a:r>
              <a:rPr lang="en-GB" sz="2000" b="1" dirty="0">
                <a:solidFill>
                  <a:srgbClr val="C00000"/>
                </a:solidFill>
                <a:latin typeface="Arial Black" panose="020B0A04020102020204" pitchFamily="34" charset="0"/>
              </a:rPr>
              <a:t>ÖĞRETMEN ADAYI PORTFOLYO ARAŞTIRMASI</a:t>
            </a:r>
            <a:r>
              <a:rPr lang="tr-TR" sz="2000" b="1" dirty="0">
                <a:solidFill>
                  <a:srgbClr val="C00000"/>
                </a:solidFill>
                <a:latin typeface="Arial Black" panose="020B0A04020102020204" pitchFamily="34" charset="0"/>
              </a:rPr>
              <a:t> </a:t>
            </a:r>
            <a:r>
              <a:rPr lang="tr-TR" sz="2000" b="1" dirty="0">
                <a:latin typeface="+mj-lt"/>
              </a:rPr>
              <a:t>formunu  mutlaka doldurmanız gerekmektedir. </a:t>
            </a:r>
          </a:p>
          <a:p>
            <a:pPr marL="0" indent="0">
              <a:buNone/>
            </a:pPr>
            <a:r>
              <a:rPr lang="tr-TR" sz="2400" b="1" dirty="0">
                <a:solidFill>
                  <a:srgbClr val="C00000"/>
                </a:solidFill>
                <a:latin typeface="+mj-lt"/>
              </a:rPr>
              <a:t>https://docs.google.com/forms/d/e/1FAIpQLSdfs7rMSpDd_205eWF2RclGy6_uVcP-jw7De4gpH35bpITcbw/viewform</a:t>
            </a:r>
          </a:p>
        </p:txBody>
      </p:sp>
      <p:sp>
        <p:nvSpPr>
          <p:cNvPr id="4" name="Slayt Numarası Yer Tutucusu 3">
            <a:extLst>
              <a:ext uri="{FF2B5EF4-FFF2-40B4-BE49-F238E27FC236}">
                <a16:creationId xmlns:a16="http://schemas.microsoft.com/office/drawing/2014/main" id="{CE965B09-7A3C-94E6-1E8E-52BC7B5EEC0D}"/>
              </a:ext>
            </a:extLst>
          </p:cNvPr>
          <p:cNvSpPr>
            <a:spLocks noGrp="1"/>
          </p:cNvSpPr>
          <p:nvPr>
            <p:ph type="sldNum" sz="quarter" idx="12"/>
          </p:nvPr>
        </p:nvSpPr>
        <p:spPr/>
        <p:txBody>
          <a:bodyPr/>
          <a:lstStyle/>
          <a:p>
            <a:fld id="{F302176B-0E47-46AC-8F43-DAB4B8A37D06}" type="slidenum">
              <a:rPr lang="tr-TR" smtClean="0"/>
              <a:pPr/>
              <a:t>130</a:t>
            </a:fld>
            <a:endParaRPr lang="tr-TR"/>
          </a:p>
        </p:txBody>
      </p:sp>
      <p:pic>
        <p:nvPicPr>
          <p:cNvPr id="6" name="İçerik Yer Tutucusu 4">
            <a:extLst>
              <a:ext uri="{FF2B5EF4-FFF2-40B4-BE49-F238E27FC236}">
                <a16:creationId xmlns:a16="http://schemas.microsoft.com/office/drawing/2014/main" id="{761D08C3-6AFF-7243-36D3-3F81BA2E436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171766">
            <a:off x="313027" y="2082400"/>
            <a:ext cx="1315749" cy="1272477"/>
          </a:xfrm>
          <a:prstGeom prst="rect">
            <a:avLst/>
          </a:prstGeom>
        </p:spPr>
      </p:pic>
      <p:pic>
        <p:nvPicPr>
          <p:cNvPr id="7" name="İçerik Yer Tutucusu 4">
            <a:extLst>
              <a:ext uri="{FF2B5EF4-FFF2-40B4-BE49-F238E27FC236}">
                <a16:creationId xmlns:a16="http://schemas.microsoft.com/office/drawing/2014/main" id="{6B258DC9-B6B4-83E7-C8D5-B3AD37C367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171766">
            <a:off x="415394" y="3789093"/>
            <a:ext cx="1268763" cy="1227036"/>
          </a:xfrm>
          <a:prstGeom prst="rect">
            <a:avLst/>
          </a:prstGeom>
        </p:spPr>
      </p:pic>
    </p:spTree>
    <p:extLst>
      <p:ext uri="{BB962C8B-B14F-4D97-AF65-F5344CB8AC3E}">
        <p14:creationId xmlns:p14="http://schemas.microsoft.com/office/powerpoint/2010/main" val="274268218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3560618" y="2070772"/>
            <a:ext cx="5611092" cy="1341121"/>
          </a:xfrm>
        </p:spPr>
        <p:txBody>
          <a:bodyPr>
            <a:noAutofit/>
          </a:bodyPr>
          <a:lstStyle/>
          <a:p>
            <a:pPr algn="ctr">
              <a:lnSpc>
                <a:spcPct val="100000"/>
              </a:lnSpc>
            </a:pPr>
            <a:br>
              <a:rPr lang="tr-TR" sz="2800" dirty="0">
                <a:solidFill>
                  <a:srgbClr val="002060"/>
                </a:solidFill>
              </a:rPr>
            </a:br>
            <a:r>
              <a:rPr lang="tr-TR" sz="2800" b="1" dirty="0">
                <a:solidFill>
                  <a:schemeClr val="accent6">
                    <a:lumMod val="50000"/>
                  </a:schemeClr>
                </a:solidFill>
              </a:rPr>
              <a:t>BAĞIMLILIKLA MÜCADELE </a:t>
            </a:r>
            <a:br>
              <a:rPr lang="tr-TR" sz="2800" b="1" dirty="0"/>
            </a:br>
            <a:endParaRPr lang="tr-TR" sz="2800" i="1" cap="none" dirty="0">
              <a:solidFill>
                <a:srgbClr val="002060"/>
              </a:solidFill>
            </a:endParaRPr>
          </a:p>
        </p:txBody>
      </p:sp>
      <p:pic>
        <p:nvPicPr>
          <p:cNvPr id="6" name="Resim 3" descr="logo, simge, sembol, amblem, ticari marka içeren bir resim&#10;&#10;Açıklama otomatik olarak oluşturuldu">
            <a:extLst>
              <a:ext uri="{FF2B5EF4-FFF2-40B4-BE49-F238E27FC236}">
                <a16:creationId xmlns:a16="http://schemas.microsoft.com/office/drawing/2014/main" id="{0A0BCEC2-9FAF-C6AE-6F6B-8242015CF8B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47707" y="1855019"/>
            <a:ext cx="1856527" cy="1856527"/>
          </a:xfrm>
          <a:prstGeom prst="rect">
            <a:avLst/>
          </a:prstGeom>
        </p:spPr>
      </p:pic>
      <p:pic>
        <p:nvPicPr>
          <p:cNvPr id="7" name="Resim 6" descr="logo, simge, sembol, yazı tipi, ticari marka içeren bir resim&#10;&#10;Açıklama otomatik olarak oluşturuldu">
            <a:extLst>
              <a:ext uri="{FF2B5EF4-FFF2-40B4-BE49-F238E27FC236}">
                <a16:creationId xmlns:a16="http://schemas.microsoft.com/office/drawing/2014/main" id="{1BA516CC-312E-B46B-A578-1CE938A6BE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9980" y="1935407"/>
            <a:ext cx="1856527" cy="1856527"/>
          </a:xfrm>
          <a:prstGeom prst="rect">
            <a:avLst/>
          </a:prstGeom>
        </p:spPr>
      </p:pic>
    </p:spTree>
    <p:extLst>
      <p:ext uri="{BB962C8B-B14F-4D97-AF65-F5344CB8AC3E}">
        <p14:creationId xmlns:p14="http://schemas.microsoft.com/office/powerpoint/2010/main" val="391347749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60557" y="1094509"/>
            <a:ext cx="7745505" cy="4505181"/>
          </a:xfrm>
        </p:spPr>
        <p:txBody>
          <a:bodyPr>
            <a:noAutofit/>
          </a:bodyPr>
          <a:lstStyle/>
          <a:p>
            <a:pPr marL="0" indent="0" algn="just">
              <a:spcBef>
                <a:spcPts val="0"/>
              </a:spcBef>
              <a:buNone/>
            </a:pPr>
            <a:r>
              <a:rPr lang="tr-TR" sz="3000" b="1" dirty="0"/>
              <a:t>Bağımlılık; </a:t>
            </a:r>
          </a:p>
          <a:p>
            <a:pPr marL="0" indent="0" algn="just">
              <a:spcBef>
                <a:spcPts val="0"/>
              </a:spcBef>
              <a:buFont typeface="Wingdings" pitchFamily="2" charset="2"/>
              <a:buChar char="Ø"/>
            </a:pPr>
            <a:r>
              <a:rPr lang="tr-TR" sz="2600" dirty="0"/>
              <a:t>Kişinin kullandığı bir madde, alkol, nesne veya yaptığı bir davranış (eylem) üzerinde kontrolünü kaybetmesidir. </a:t>
            </a:r>
          </a:p>
          <a:p>
            <a:pPr marL="0" indent="0" algn="just">
              <a:spcBef>
                <a:spcPts val="0"/>
              </a:spcBef>
              <a:buFont typeface="Wingdings" pitchFamily="2" charset="2"/>
              <a:buChar char="Ø"/>
            </a:pPr>
            <a:r>
              <a:rPr lang="tr-TR" sz="2600" dirty="0"/>
              <a:t>Kontrolsüzce kullanılan her madde ya da gerçekleştirilen her davranış bağımlılık oluşturma riski taşır. Kişiler hayatta birçok şeye karşı bağımlı olabilir. </a:t>
            </a:r>
          </a:p>
          <a:p>
            <a:pPr marL="0" indent="0" algn="just">
              <a:spcBef>
                <a:spcPts val="0"/>
              </a:spcBef>
              <a:buFont typeface="Wingdings" pitchFamily="2" charset="2"/>
              <a:buChar char="Ø"/>
            </a:pPr>
            <a:r>
              <a:rPr lang="tr-TR" sz="2600" dirty="0"/>
              <a:t>Örnek: madde, alkol, sigara, kumar, teknoloji, herhangi bir eşya veya davranış.</a:t>
            </a:r>
          </a:p>
          <a:p>
            <a:pPr marL="0" indent="0" algn="just">
              <a:spcBef>
                <a:spcPts val="0"/>
              </a:spcBef>
              <a:buFont typeface="Wingdings" pitchFamily="2" charset="2"/>
              <a:buChar char="Ø"/>
            </a:pPr>
            <a:r>
              <a:rPr lang="tr-TR" sz="2600" dirty="0"/>
              <a:t>Kullanım/davranış sıklığı azaldığında veya kesildiğinde huzursuzluk, uykusuzluk, öfke gibi yoksunluk belirtileri görülür.</a:t>
            </a:r>
          </a:p>
          <a:p>
            <a:pPr marL="0" indent="0" algn="just">
              <a:spcBef>
                <a:spcPts val="0"/>
              </a:spcBef>
              <a:buNone/>
            </a:pPr>
            <a:endParaRPr lang="tr-TR" sz="16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132</a:t>
            </a:fld>
            <a:endParaRPr lang="tr-TR"/>
          </a:p>
        </p:txBody>
      </p:sp>
    </p:spTree>
    <p:extLst>
      <p:ext uri="{BB962C8B-B14F-4D97-AF65-F5344CB8AC3E}">
        <p14:creationId xmlns:p14="http://schemas.microsoft.com/office/powerpoint/2010/main" val="349425256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2"/>
          </p:nvPr>
        </p:nvSpPr>
        <p:spPr/>
        <p:txBody>
          <a:bodyPr/>
          <a:lstStyle/>
          <a:p>
            <a:fld id="{F302176B-0E47-46AC-8F43-DAB4B8A37D06}" type="slidenum">
              <a:rPr lang="tr-TR" smtClean="0"/>
              <a:pPr/>
              <a:t>133</a:t>
            </a:fld>
            <a:endParaRPr lang="tr-TR"/>
          </a:p>
        </p:txBody>
      </p:sp>
      <p:sp>
        <p:nvSpPr>
          <p:cNvPr id="7" name="Metin kutusu 13"/>
          <p:cNvSpPr txBox="1"/>
          <p:nvPr/>
        </p:nvSpPr>
        <p:spPr>
          <a:xfrm>
            <a:off x="1271050" y="1454900"/>
            <a:ext cx="6614311" cy="830997"/>
          </a:xfrm>
          <a:prstGeom prst="rect">
            <a:avLst/>
          </a:prstGeom>
          <a:noFill/>
        </p:spPr>
        <p:txBody>
          <a:bodyPr wrap="none" rtlCol="0">
            <a:spAutoFit/>
          </a:bodyPr>
          <a:lstStyle/>
          <a:p>
            <a:r>
              <a:rPr lang="tr-TR" sz="4800" b="1" dirty="0"/>
              <a:t>Madde Bağımlılığı Nedir?</a:t>
            </a:r>
          </a:p>
        </p:txBody>
      </p:sp>
      <p:sp>
        <p:nvSpPr>
          <p:cNvPr id="10" name="Metin kutusu 15"/>
          <p:cNvSpPr txBox="1"/>
          <p:nvPr/>
        </p:nvSpPr>
        <p:spPr>
          <a:xfrm>
            <a:off x="1300914" y="2408619"/>
            <a:ext cx="9630322" cy="1015663"/>
          </a:xfrm>
          <a:prstGeom prst="rect">
            <a:avLst/>
          </a:prstGeom>
          <a:noFill/>
        </p:spPr>
        <p:txBody>
          <a:bodyPr wrap="square" rtlCol="0">
            <a:spAutoFit/>
          </a:bodyPr>
          <a:lstStyle/>
          <a:p>
            <a:pPr>
              <a:buFont typeface="Arial" pitchFamily="34" charset="0"/>
              <a:buChar char="•"/>
            </a:pPr>
            <a:r>
              <a:rPr lang="tr-TR" sz="2000" dirty="0"/>
              <a:t>Vücuda girdiğinde davranışsal, ruhsal ve beden üzerinde değişikliklere neden olan, bağımlılık yapabilen kimyasal maddelere bağımlılık yapıcı maddeler denir.</a:t>
            </a:r>
            <a:endParaRPr lang="tr-TR" sz="2800" dirty="0"/>
          </a:p>
        </p:txBody>
      </p:sp>
      <p:sp>
        <p:nvSpPr>
          <p:cNvPr id="11" name="Dikdörtgen 2"/>
          <p:cNvSpPr/>
          <p:nvPr/>
        </p:nvSpPr>
        <p:spPr>
          <a:xfrm>
            <a:off x="1271050" y="3547004"/>
            <a:ext cx="9367087" cy="1015663"/>
          </a:xfrm>
          <a:prstGeom prst="rect">
            <a:avLst/>
          </a:prstGeom>
        </p:spPr>
        <p:txBody>
          <a:bodyPr wrap="square">
            <a:spAutoFit/>
          </a:bodyPr>
          <a:lstStyle/>
          <a:p>
            <a:pPr>
              <a:buFont typeface="Arial" pitchFamily="34" charset="0"/>
              <a:buChar char="•"/>
            </a:pPr>
            <a:r>
              <a:rPr lang="tr-TR" sz="2000" dirty="0"/>
              <a:t>Bu maddeler beyindeki dopamin hormonunu bozarken bozulma ile birlikte tekrar kullanımı pekiştirmektedir. Madde kullanımı tekrarlayan kullanımlara dönüştüğünde bağımlılık yapabilmektedir.</a:t>
            </a:r>
            <a:endParaRPr lang="tr-TR" sz="2800" dirty="0"/>
          </a:p>
        </p:txBody>
      </p:sp>
    </p:spTree>
    <p:extLst>
      <p:ext uri="{BB962C8B-B14F-4D97-AF65-F5344CB8AC3E}">
        <p14:creationId xmlns:p14="http://schemas.microsoft.com/office/powerpoint/2010/main" val="308893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50"/>
                                        <p:tgtEl>
                                          <p:spTgt spid="7"/>
                                        </p:tgtEl>
                                      </p:cBhvr>
                                    </p:animEffect>
                                  </p:childTnLst>
                                </p:cTn>
                              </p:par>
                            </p:childTnLst>
                          </p:cTn>
                        </p:par>
                        <p:par>
                          <p:cTn id="8" fill="hold">
                            <p:stCondLst>
                              <p:cond delay="250"/>
                            </p:stCondLst>
                            <p:childTnLst>
                              <p:par>
                                <p:cTn id="9" presetID="22"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up)">
                                      <p:cBhvr>
                                        <p:cTn id="11" dur="250"/>
                                        <p:tgtEl>
                                          <p:spTgt spid="10"/>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1" grpId="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A6782929-7349-5D4E-2212-0931DA4C2829}"/>
              </a:ext>
            </a:extLst>
          </p:cNvPr>
          <p:cNvSpPr>
            <a:spLocks noGrp="1"/>
          </p:cNvSpPr>
          <p:nvPr>
            <p:ph type="sldNum" sz="quarter" idx="12"/>
          </p:nvPr>
        </p:nvSpPr>
        <p:spPr/>
        <p:txBody>
          <a:bodyPr/>
          <a:lstStyle/>
          <a:p>
            <a:fld id="{F302176B-0E47-46AC-8F43-DAB4B8A37D06}" type="slidenum">
              <a:rPr lang="tr-TR" smtClean="0"/>
              <a:pPr/>
              <a:t>134</a:t>
            </a:fld>
            <a:endParaRPr lang="tr-TR"/>
          </a:p>
        </p:txBody>
      </p:sp>
      <p:sp>
        <p:nvSpPr>
          <p:cNvPr id="5" name="Metin kutusu 13">
            <a:extLst>
              <a:ext uri="{FF2B5EF4-FFF2-40B4-BE49-F238E27FC236}">
                <a16:creationId xmlns:a16="http://schemas.microsoft.com/office/drawing/2014/main" id="{2A33EC78-3C15-3761-CEC6-1FE3C53F23E7}"/>
              </a:ext>
            </a:extLst>
          </p:cNvPr>
          <p:cNvSpPr txBox="1">
            <a:spLocks noGrp="1"/>
          </p:cNvSpPr>
          <p:nvPr>
            <p:ph type="title"/>
          </p:nvPr>
        </p:nvSpPr>
        <p:spPr>
          <a:xfrm>
            <a:off x="2895600" y="763588"/>
            <a:ext cx="8610600" cy="1293812"/>
          </a:xfrm>
          <a:prstGeom prst="rect">
            <a:avLst/>
          </a:prstGeom>
          <a:noFill/>
        </p:spPr>
        <p:txBody>
          <a:bodyPr wrap="square" rtlCol="0">
            <a:spAutoFit/>
          </a:bodyPr>
          <a:lstStyle/>
          <a:p>
            <a:r>
              <a:rPr lang="tr-TR" sz="3600" b="1" dirty="0"/>
              <a:t>Kişi Ne Zaman Bağımlı Sayılır?</a:t>
            </a:r>
          </a:p>
        </p:txBody>
      </p:sp>
      <p:sp>
        <p:nvSpPr>
          <p:cNvPr id="6" name="Dikdörtgen 2">
            <a:extLst>
              <a:ext uri="{FF2B5EF4-FFF2-40B4-BE49-F238E27FC236}">
                <a16:creationId xmlns:a16="http://schemas.microsoft.com/office/drawing/2014/main" id="{A949D17C-8B8A-B7FD-C18C-9D649205FA2B}"/>
              </a:ext>
            </a:extLst>
          </p:cNvPr>
          <p:cNvSpPr/>
          <p:nvPr/>
        </p:nvSpPr>
        <p:spPr>
          <a:xfrm>
            <a:off x="1148435" y="1657290"/>
            <a:ext cx="10042505" cy="400110"/>
          </a:xfrm>
          <a:prstGeom prst="rect">
            <a:avLst/>
          </a:prstGeom>
        </p:spPr>
        <p:txBody>
          <a:bodyPr wrap="square">
            <a:spAutoFit/>
          </a:bodyPr>
          <a:lstStyle/>
          <a:p>
            <a:r>
              <a:rPr lang="tr-TR" sz="2000" b="1" dirty="0">
                <a:solidFill>
                  <a:srgbClr val="E61F4F"/>
                </a:solidFill>
              </a:rPr>
              <a:t>Son 12 ay içerisinde aşağıdaki belirtilerden en az ikisini gösteren kişi bağımlıdır:</a:t>
            </a:r>
          </a:p>
        </p:txBody>
      </p:sp>
      <p:sp>
        <p:nvSpPr>
          <p:cNvPr id="11" name="İçerik Yer Tutucusu 10">
            <a:extLst>
              <a:ext uri="{FF2B5EF4-FFF2-40B4-BE49-F238E27FC236}">
                <a16:creationId xmlns:a16="http://schemas.microsoft.com/office/drawing/2014/main" id="{A6F2AF22-98DD-67C2-BE38-C4C665CC03CF}"/>
              </a:ext>
            </a:extLst>
          </p:cNvPr>
          <p:cNvSpPr>
            <a:spLocks noGrp="1"/>
          </p:cNvSpPr>
          <p:nvPr>
            <p:ph idx="1"/>
          </p:nvPr>
        </p:nvSpPr>
        <p:spPr/>
        <p:txBody>
          <a:bodyPr>
            <a:normAutofit/>
          </a:bodyPr>
          <a:lstStyle/>
          <a:p>
            <a:pPr>
              <a:spcBef>
                <a:spcPts val="300"/>
              </a:spcBef>
              <a:spcAft>
                <a:spcPts val="300"/>
              </a:spcAft>
            </a:pPr>
            <a:r>
              <a:rPr lang="tr-TR" dirty="0">
                <a:solidFill>
                  <a:srgbClr val="000000"/>
                </a:solidFill>
              </a:rPr>
              <a:t>Madde kullanımına büyük bir istek duyulması</a:t>
            </a:r>
          </a:p>
          <a:p>
            <a:pPr>
              <a:spcBef>
                <a:spcPts val="300"/>
              </a:spcBef>
              <a:spcAft>
                <a:spcPts val="300"/>
              </a:spcAft>
            </a:pPr>
            <a:r>
              <a:rPr lang="tr-TR" dirty="0"/>
              <a:t>İstemsizce madde kullanım miktarının arttırılması</a:t>
            </a:r>
          </a:p>
          <a:p>
            <a:pPr>
              <a:spcBef>
                <a:spcPts val="300"/>
              </a:spcBef>
              <a:spcAft>
                <a:spcPts val="300"/>
              </a:spcAft>
            </a:pPr>
            <a:r>
              <a:rPr lang="tr-TR" b="0" i="0" dirty="0">
                <a:solidFill>
                  <a:srgbClr val="000000"/>
                </a:solidFill>
                <a:effectLst/>
              </a:rPr>
              <a:t>Madde kullanmayı bırakmak için sürekli bir istek ya da sonuç vermeyen çabalar</a:t>
            </a:r>
          </a:p>
          <a:p>
            <a:pPr>
              <a:spcBef>
                <a:spcPts val="300"/>
              </a:spcBef>
              <a:spcAft>
                <a:spcPts val="300"/>
              </a:spcAft>
            </a:pPr>
            <a:r>
              <a:rPr lang="tr-TR" b="0" i="0" dirty="0">
                <a:solidFill>
                  <a:srgbClr val="000000"/>
                </a:solidFill>
                <a:effectLst/>
              </a:rPr>
              <a:t>Madde elde etmek, kullanmak ya da yarattığı etkilerden kurtulmak için gerekli etkinliklere çok zaman ayrılması</a:t>
            </a:r>
          </a:p>
          <a:p>
            <a:pPr>
              <a:spcBef>
                <a:spcPts val="300"/>
              </a:spcBef>
              <a:spcAft>
                <a:spcPts val="300"/>
              </a:spcAft>
            </a:pPr>
            <a:r>
              <a:rPr lang="tr-TR" dirty="0">
                <a:solidFill>
                  <a:srgbClr val="000000"/>
                </a:solidFill>
              </a:rPr>
              <a:t>Günlük hayatın sekteye uğraması</a:t>
            </a:r>
          </a:p>
          <a:p>
            <a:pPr>
              <a:spcBef>
                <a:spcPts val="300"/>
              </a:spcBef>
              <a:spcAft>
                <a:spcPts val="300"/>
              </a:spcAft>
            </a:pPr>
            <a:r>
              <a:rPr lang="tr-TR" dirty="0">
                <a:solidFill>
                  <a:srgbClr val="000000"/>
                </a:solidFill>
              </a:rPr>
              <a:t>Olumsuz sonuçlarına rağmen madde kullanımına devam etmek</a:t>
            </a:r>
          </a:p>
          <a:p>
            <a:pPr>
              <a:spcBef>
                <a:spcPts val="300"/>
              </a:spcBef>
              <a:spcAft>
                <a:spcPts val="300"/>
              </a:spcAft>
            </a:pPr>
            <a:r>
              <a:rPr lang="tr-TR" dirty="0">
                <a:solidFill>
                  <a:srgbClr val="000000"/>
                </a:solidFill>
              </a:rPr>
              <a:t>Maddeye tolerans geliştirilmesi </a:t>
            </a:r>
          </a:p>
          <a:p>
            <a:pPr>
              <a:spcBef>
                <a:spcPts val="300"/>
              </a:spcBef>
              <a:spcAft>
                <a:spcPts val="300"/>
              </a:spcAft>
            </a:pPr>
            <a:r>
              <a:rPr lang="tr-TR" dirty="0">
                <a:solidFill>
                  <a:srgbClr val="000000"/>
                </a:solidFill>
              </a:rPr>
              <a:t>Madde kullanımı ertelendiğinde ya da engellendiğinde yoksunluk belirtileri göstermek </a:t>
            </a:r>
            <a:r>
              <a:rPr lang="tr-TR" sz="1200" dirty="0">
                <a:solidFill>
                  <a:srgbClr val="000000"/>
                </a:solidFill>
              </a:rPr>
              <a:t>(Yeşilay, 2024)</a:t>
            </a:r>
            <a:endParaRPr lang="tr-TR" sz="1200" b="0" i="0" dirty="0">
              <a:solidFill>
                <a:srgbClr val="000000"/>
              </a:solidFill>
              <a:effectLst/>
            </a:endParaRPr>
          </a:p>
          <a:p>
            <a:endParaRPr lang="tr-TR" sz="2400" b="0" i="0" dirty="0">
              <a:solidFill>
                <a:srgbClr val="000000"/>
              </a:solidFill>
              <a:effectLst/>
            </a:endParaRPr>
          </a:p>
          <a:p>
            <a:endParaRPr lang="tr-TR" dirty="0"/>
          </a:p>
        </p:txBody>
      </p:sp>
    </p:spTree>
    <p:extLst>
      <p:ext uri="{BB962C8B-B14F-4D97-AF65-F5344CB8AC3E}">
        <p14:creationId xmlns:p14="http://schemas.microsoft.com/office/powerpoint/2010/main" val="1992440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135</a:t>
            </a:fld>
            <a:endParaRPr lang="tr-TR"/>
          </a:p>
        </p:txBody>
      </p:sp>
      <p:sp>
        <p:nvSpPr>
          <p:cNvPr id="8" name="Metin kutusu 13"/>
          <p:cNvSpPr txBox="1"/>
          <p:nvPr/>
        </p:nvSpPr>
        <p:spPr>
          <a:xfrm>
            <a:off x="1036340" y="1929287"/>
            <a:ext cx="4520397" cy="1879386"/>
          </a:xfrm>
          <a:prstGeom prst="rect">
            <a:avLst/>
          </a:prstGeom>
          <a:noFill/>
        </p:spPr>
        <p:txBody>
          <a:bodyPr wrap="square" rtlCol="0">
            <a:spAutoFit/>
          </a:bodyPr>
          <a:lstStyle/>
          <a:p>
            <a:r>
              <a:rPr lang="tr-TR" sz="2800" b="1" dirty="0"/>
              <a:t>Madde</a:t>
            </a:r>
          </a:p>
          <a:p>
            <a:r>
              <a:rPr lang="tr-TR" sz="2800" b="1" dirty="0"/>
              <a:t>Bağımlılığın </a:t>
            </a:r>
          </a:p>
          <a:p>
            <a:r>
              <a:rPr lang="tr-TR" sz="2800" b="1" dirty="0"/>
              <a:t>Olası Sonuçları</a:t>
            </a:r>
          </a:p>
          <a:p>
            <a:r>
              <a:rPr lang="tr-TR" sz="2800" b="1" dirty="0"/>
              <a:t>ve Zararları </a:t>
            </a:r>
            <a:r>
              <a:rPr lang="tr-TR" sz="1600" b="1" dirty="0"/>
              <a:t>(Yeşilay, 2024)</a:t>
            </a:r>
            <a:endParaRPr lang="tr-TR" sz="2800" b="1" dirty="0"/>
          </a:p>
        </p:txBody>
      </p:sp>
      <p:grpSp>
        <p:nvGrpSpPr>
          <p:cNvPr id="9" name="Grup 11"/>
          <p:cNvGrpSpPr/>
          <p:nvPr/>
        </p:nvGrpSpPr>
        <p:grpSpPr>
          <a:xfrm>
            <a:off x="6103086" y="381000"/>
            <a:ext cx="4285370" cy="5903703"/>
            <a:chOff x="9254301" y="612844"/>
            <a:chExt cx="4285370" cy="5324535"/>
          </a:xfrm>
        </p:grpSpPr>
        <p:sp>
          <p:nvSpPr>
            <p:cNvPr id="10" name="Metin kutusu 15"/>
            <p:cNvSpPr txBox="1"/>
            <p:nvPr/>
          </p:nvSpPr>
          <p:spPr>
            <a:xfrm>
              <a:off x="9614301" y="612844"/>
              <a:ext cx="3925370" cy="5324535"/>
            </a:xfrm>
            <a:prstGeom prst="rect">
              <a:avLst/>
            </a:prstGeom>
            <a:noFill/>
          </p:spPr>
          <p:txBody>
            <a:bodyPr wrap="none" rtlCol="0">
              <a:spAutoFit/>
            </a:bodyPr>
            <a:lstStyle/>
            <a:p>
              <a:r>
                <a:rPr lang="tr-TR" sz="2000" dirty="0">
                  <a:solidFill>
                    <a:schemeClr val="bg1"/>
                  </a:solidFill>
                </a:rPr>
                <a:t>DAVRANIŞLARI KONTROL EDEMEME</a:t>
              </a:r>
            </a:p>
            <a:p>
              <a:r>
                <a:rPr lang="tr-TR" sz="2000" dirty="0">
                  <a:solidFill>
                    <a:schemeClr val="bg1"/>
                  </a:solidFill>
                </a:rPr>
                <a:t>KALP KRİZİ</a:t>
              </a:r>
            </a:p>
            <a:p>
              <a:r>
                <a:rPr lang="tr-TR" sz="2000" dirty="0">
                  <a:solidFill>
                    <a:schemeClr val="bg1"/>
                  </a:solidFill>
                </a:rPr>
                <a:t>İNTİHAR</a:t>
              </a:r>
            </a:p>
            <a:p>
              <a:r>
                <a:rPr lang="tr-TR" sz="2000" dirty="0">
                  <a:solidFill>
                    <a:schemeClr val="bg1"/>
                  </a:solidFill>
                </a:rPr>
                <a:t>MİDE KANSERİ</a:t>
              </a:r>
            </a:p>
            <a:p>
              <a:r>
                <a:rPr lang="tr-TR" sz="2000" dirty="0">
                  <a:solidFill>
                    <a:schemeClr val="bg1"/>
                  </a:solidFill>
                </a:rPr>
                <a:t>GENÇ YAŞTA ÖLÜM</a:t>
              </a:r>
            </a:p>
            <a:p>
              <a:r>
                <a:rPr lang="tr-TR" sz="2000" dirty="0">
                  <a:solidFill>
                    <a:schemeClr val="bg1"/>
                  </a:solidFill>
                </a:rPr>
                <a:t>ÖLÜMCÜL HASTALIKLAR</a:t>
              </a:r>
            </a:p>
            <a:p>
              <a:r>
                <a:rPr lang="tr-TR" sz="2000" dirty="0">
                  <a:solidFill>
                    <a:schemeClr val="bg1"/>
                  </a:solidFill>
                </a:rPr>
                <a:t>PARANOYA</a:t>
              </a:r>
            </a:p>
            <a:p>
              <a:r>
                <a:rPr lang="tr-TR" sz="2000" dirty="0">
                  <a:solidFill>
                    <a:schemeClr val="bg1"/>
                  </a:solidFill>
                </a:rPr>
                <a:t>AİLEVİ PROBLEMLER</a:t>
              </a:r>
            </a:p>
            <a:p>
              <a:r>
                <a:rPr lang="tr-TR" sz="2000" dirty="0">
                  <a:solidFill>
                    <a:schemeClr val="bg1"/>
                  </a:solidFill>
                </a:rPr>
                <a:t>DİŞ ÇÜRÜMELERİ</a:t>
              </a:r>
            </a:p>
            <a:p>
              <a:r>
                <a:rPr lang="tr-TR" sz="2000" dirty="0">
                  <a:solidFill>
                    <a:schemeClr val="bg1"/>
                  </a:solidFill>
                </a:rPr>
                <a:t>AKCİĞER İLTİHABI</a:t>
              </a:r>
            </a:p>
            <a:p>
              <a:r>
                <a:rPr lang="tr-TR" sz="2000" dirty="0">
                  <a:solidFill>
                    <a:schemeClr val="bg1"/>
                  </a:solidFill>
                </a:rPr>
                <a:t>CİNAYET</a:t>
              </a:r>
            </a:p>
            <a:p>
              <a:r>
                <a:rPr lang="tr-TR" sz="2000" dirty="0">
                  <a:solidFill>
                    <a:schemeClr val="bg1"/>
                  </a:solidFill>
                </a:rPr>
                <a:t>KISMİ FELÇ</a:t>
              </a:r>
            </a:p>
            <a:p>
              <a:r>
                <a:rPr lang="tr-TR" sz="2000" dirty="0">
                  <a:solidFill>
                    <a:schemeClr val="bg1"/>
                  </a:solidFill>
                </a:rPr>
                <a:t>KALP HASTALIKLARI</a:t>
              </a:r>
            </a:p>
            <a:p>
              <a:r>
                <a:rPr lang="tr-TR" sz="2000" dirty="0">
                  <a:solidFill>
                    <a:schemeClr val="bg1"/>
                  </a:solidFill>
                </a:rPr>
                <a:t>İŞ KAYBI</a:t>
              </a:r>
            </a:p>
            <a:p>
              <a:r>
                <a:rPr lang="tr-TR" sz="2000" dirty="0">
                  <a:solidFill>
                    <a:schemeClr val="bg1"/>
                  </a:solidFill>
                </a:rPr>
                <a:t>KAYGI</a:t>
              </a:r>
            </a:p>
            <a:p>
              <a:r>
                <a:rPr lang="tr-TR" sz="2000" dirty="0">
                  <a:solidFill>
                    <a:schemeClr val="bg1"/>
                  </a:solidFill>
                </a:rPr>
                <a:t>AĞIZDA TARTAR VE PLAK BİRİKİMİ</a:t>
              </a:r>
            </a:p>
            <a:p>
              <a:r>
                <a:rPr lang="tr-TR" sz="2000" dirty="0">
                  <a:solidFill>
                    <a:schemeClr val="bg1"/>
                  </a:solidFill>
                </a:rPr>
                <a:t>HAFIZA ERİMESİ</a:t>
              </a:r>
              <a:endParaRPr lang="tr-TR" sz="2000" b="1" dirty="0">
                <a:solidFill>
                  <a:schemeClr val="bg1"/>
                </a:solidFill>
              </a:endParaRPr>
            </a:p>
          </p:txBody>
        </p:sp>
        <p:sp>
          <p:nvSpPr>
            <p:cNvPr id="11" name="Line 5"/>
            <p:cNvSpPr>
              <a:spLocks noChangeShapeType="1"/>
            </p:cNvSpPr>
            <p:nvPr/>
          </p:nvSpPr>
          <p:spPr bwMode="auto">
            <a:xfrm>
              <a:off x="9254301" y="802809"/>
              <a:ext cx="360000" cy="0"/>
            </a:xfrm>
            <a:prstGeom prst="line">
              <a:avLst/>
            </a:prstGeom>
            <a:noFill/>
            <a:ln w="12700" cap="flat">
              <a:solidFill>
                <a:srgbClr val="B2B2B2"/>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2" name="Line 5"/>
            <p:cNvSpPr>
              <a:spLocks noChangeShapeType="1"/>
            </p:cNvSpPr>
            <p:nvPr/>
          </p:nvSpPr>
          <p:spPr bwMode="auto">
            <a:xfrm>
              <a:off x="9254301" y="1064266"/>
              <a:ext cx="360000" cy="0"/>
            </a:xfrm>
            <a:prstGeom prst="line">
              <a:avLst/>
            </a:prstGeom>
            <a:noFill/>
            <a:ln w="12700" cap="flat">
              <a:solidFill>
                <a:srgbClr val="B2B2B2"/>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3" name="Line 5"/>
            <p:cNvSpPr>
              <a:spLocks noChangeShapeType="1"/>
            </p:cNvSpPr>
            <p:nvPr/>
          </p:nvSpPr>
          <p:spPr bwMode="auto">
            <a:xfrm>
              <a:off x="9254301" y="1343104"/>
              <a:ext cx="360000" cy="0"/>
            </a:xfrm>
            <a:prstGeom prst="line">
              <a:avLst/>
            </a:prstGeom>
            <a:noFill/>
            <a:ln w="12700" cap="flat">
              <a:solidFill>
                <a:srgbClr val="B2B2B2"/>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4" name="Line 5"/>
            <p:cNvSpPr>
              <a:spLocks noChangeShapeType="1"/>
            </p:cNvSpPr>
            <p:nvPr/>
          </p:nvSpPr>
          <p:spPr bwMode="auto">
            <a:xfrm>
              <a:off x="9254301" y="1634718"/>
              <a:ext cx="360000" cy="0"/>
            </a:xfrm>
            <a:prstGeom prst="line">
              <a:avLst/>
            </a:prstGeom>
            <a:noFill/>
            <a:ln w="12700" cap="flat">
              <a:solidFill>
                <a:srgbClr val="B2B2B2"/>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5" name="Line 5"/>
            <p:cNvSpPr>
              <a:spLocks noChangeShapeType="1"/>
            </p:cNvSpPr>
            <p:nvPr/>
          </p:nvSpPr>
          <p:spPr bwMode="auto">
            <a:xfrm>
              <a:off x="9254301" y="1904564"/>
              <a:ext cx="360000" cy="0"/>
            </a:xfrm>
            <a:prstGeom prst="line">
              <a:avLst/>
            </a:prstGeom>
            <a:noFill/>
            <a:ln w="12700" cap="flat">
              <a:solidFill>
                <a:srgbClr val="B2B2B2"/>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6" name="Line 5"/>
            <p:cNvSpPr>
              <a:spLocks noChangeShapeType="1"/>
            </p:cNvSpPr>
            <p:nvPr/>
          </p:nvSpPr>
          <p:spPr bwMode="auto">
            <a:xfrm>
              <a:off x="9254301" y="2166624"/>
              <a:ext cx="360000" cy="0"/>
            </a:xfrm>
            <a:prstGeom prst="line">
              <a:avLst/>
            </a:prstGeom>
            <a:noFill/>
            <a:ln w="12700" cap="flat">
              <a:solidFill>
                <a:srgbClr val="B2B2B2"/>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7" name="Line 5"/>
            <p:cNvSpPr>
              <a:spLocks noChangeShapeType="1"/>
            </p:cNvSpPr>
            <p:nvPr/>
          </p:nvSpPr>
          <p:spPr bwMode="auto">
            <a:xfrm>
              <a:off x="9254301" y="2440061"/>
              <a:ext cx="360000" cy="0"/>
            </a:xfrm>
            <a:prstGeom prst="line">
              <a:avLst/>
            </a:prstGeom>
            <a:noFill/>
            <a:ln w="12700" cap="flat">
              <a:solidFill>
                <a:srgbClr val="B2B2B2"/>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8" name="Line 5"/>
            <p:cNvSpPr>
              <a:spLocks noChangeShapeType="1"/>
            </p:cNvSpPr>
            <p:nvPr/>
          </p:nvSpPr>
          <p:spPr bwMode="auto">
            <a:xfrm>
              <a:off x="9254301" y="2709907"/>
              <a:ext cx="360000" cy="0"/>
            </a:xfrm>
            <a:prstGeom prst="line">
              <a:avLst/>
            </a:prstGeom>
            <a:noFill/>
            <a:ln w="12700" cap="flat">
              <a:solidFill>
                <a:srgbClr val="B2B2B2"/>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9" name="Line 5"/>
            <p:cNvSpPr>
              <a:spLocks noChangeShapeType="1"/>
            </p:cNvSpPr>
            <p:nvPr/>
          </p:nvSpPr>
          <p:spPr bwMode="auto">
            <a:xfrm>
              <a:off x="9254301" y="2997134"/>
              <a:ext cx="360000" cy="0"/>
            </a:xfrm>
            <a:prstGeom prst="line">
              <a:avLst/>
            </a:prstGeom>
            <a:noFill/>
            <a:ln w="12700" cap="flat">
              <a:solidFill>
                <a:srgbClr val="B2B2B2"/>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0" name="Line 5"/>
            <p:cNvSpPr>
              <a:spLocks noChangeShapeType="1"/>
            </p:cNvSpPr>
            <p:nvPr/>
          </p:nvSpPr>
          <p:spPr bwMode="auto">
            <a:xfrm>
              <a:off x="9254301" y="3288748"/>
              <a:ext cx="360000" cy="0"/>
            </a:xfrm>
            <a:prstGeom prst="line">
              <a:avLst/>
            </a:prstGeom>
            <a:noFill/>
            <a:ln w="12700" cap="flat">
              <a:solidFill>
                <a:srgbClr val="B2B2B2"/>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1" name="Line 5"/>
            <p:cNvSpPr>
              <a:spLocks noChangeShapeType="1"/>
            </p:cNvSpPr>
            <p:nvPr/>
          </p:nvSpPr>
          <p:spPr bwMode="auto">
            <a:xfrm>
              <a:off x="9254301" y="3558594"/>
              <a:ext cx="360000" cy="0"/>
            </a:xfrm>
            <a:prstGeom prst="line">
              <a:avLst/>
            </a:prstGeom>
            <a:noFill/>
            <a:ln w="12700" cap="flat">
              <a:solidFill>
                <a:srgbClr val="B2B2B2"/>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2" name="Line 5"/>
            <p:cNvSpPr>
              <a:spLocks noChangeShapeType="1"/>
            </p:cNvSpPr>
            <p:nvPr/>
          </p:nvSpPr>
          <p:spPr bwMode="auto">
            <a:xfrm>
              <a:off x="9254301" y="3820654"/>
              <a:ext cx="360000" cy="0"/>
            </a:xfrm>
            <a:prstGeom prst="line">
              <a:avLst/>
            </a:prstGeom>
            <a:noFill/>
            <a:ln w="12700" cap="flat">
              <a:solidFill>
                <a:srgbClr val="B2B2B2"/>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3" name="Line 5"/>
            <p:cNvSpPr>
              <a:spLocks noChangeShapeType="1"/>
            </p:cNvSpPr>
            <p:nvPr/>
          </p:nvSpPr>
          <p:spPr bwMode="auto">
            <a:xfrm>
              <a:off x="9254301" y="4095488"/>
              <a:ext cx="360000" cy="0"/>
            </a:xfrm>
            <a:prstGeom prst="line">
              <a:avLst/>
            </a:prstGeom>
            <a:noFill/>
            <a:ln w="12700" cap="flat">
              <a:solidFill>
                <a:srgbClr val="B2B2B2"/>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4" name="Line 5"/>
            <p:cNvSpPr>
              <a:spLocks noChangeShapeType="1"/>
            </p:cNvSpPr>
            <p:nvPr/>
          </p:nvSpPr>
          <p:spPr bwMode="auto">
            <a:xfrm>
              <a:off x="9254301" y="4357548"/>
              <a:ext cx="360000" cy="0"/>
            </a:xfrm>
            <a:prstGeom prst="line">
              <a:avLst/>
            </a:prstGeom>
            <a:noFill/>
            <a:ln w="12700" cap="flat">
              <a:solidFill>
                <a:srgbClr val="B2B2B2"/>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5" name="Line 5"/>
            <p:cNvSpPr>
              <a:spLocks noChangeShapeType="1"/>
            </p:cNvSpPr>
            <p:nvPr/>
          </p:nvSpPr>
          <p:spPr bwMode="auto">
            <a:xfrm>
              <a:off x="9254301" y="4647763"/>
              <a:ext cx="360000" cy="0"/>
            </a:xfrm>
            <a:prstGeom prst="line">
              <a:avLst/>
            </a:prstGeom>
            <a:noFill/>
            <a:ln w="12700" cap="flat">
              <a:solidFill>
                <a:srgbClr val="B2B2B2"/>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6" name="Line 5"/>
            <p:cNvSpPr>
              <a:spLocks noChangeShapeType="1"/>
            </p:cNvSpPr>
            <p:nvPr/>
          </p:nvSpPr>
          <p:spPr bwMode="auto">
            <a:xfrm>
              <a:off x="9254301" y="4917609"/>
              <a:ext cx="360000" cy="0"/>
            </a:xfrm>
            <a:prstGeom prst="line">
              <a:avLst/>
            </a:prstGeom>
            <a:noFill/>
            <a:ln w="12700" cap="flat">
              <a:solidFill>
                <a:srgbClr val="B2B2B2"/>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7" name="Line 5"/>
            <p:cNvSpPr>
              <a:spLocks noChangeShapeType="1"/>
            </p:cNvSpPr>
            <p:nvPr/>
          </p:nvSpPr>
          <p:spPr bwMode="auto">
            <a:xfrm>
              <a:off x="9254301" y="5196447"/>
              <a:ext cx="360000" cy="0"/>
            </a:xfrm>
            <a:prstGeom prst="line">
              <a:avLst/>
            </a:prstGeom>
            <a:noFill/>
            <a:ln w="12700" cap="flat">
              <a:solidFill>
                <a:srgbClr val="B2B2B2"/>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grpSp>
      <p:sp>
        <p:nvSpPr>
          <p:cNvPr id="28" name="Metin kutusu 15"/>
          <p:cNvSpPr txBox="1"/>
          <p:nvPr/>
        </p:nvSpPr>
        <p:spPr>
          <a:xfrm>
            <a:off x="6528014" y="447304"/>
            <a:ext cx="5495415" cy="6863417"/>
          </a:xfrm>
          <a:prstGeom prst="rect">
            <a:avLst/>
          </a:prstGeom>
          <a:noFill/>
        </p:spPr>
        <p:txBody>
          <a:bodyPr wrap="none" rtlCol="0">
            <a:spAutoFit/>
          </a:bodyPr>
          <a:lstStyle/>
          <a:p>
            <a:r>
              <a:rPr lang="tr-TR" sz="2000" dirty="0"/>
              <a:t>DAVRANIŞLARI KONTROL EDEMEME</a:t>
            </a:r>
          </a:p>
          <a:p>
            <a:r>
              <a:rPr lang="tr-TR" sz="2000" dirty="0"/>
              <a:t>KALP KRİZİ</a:t>
            </a:r>
          </a:p>
          <a:p>
            <a:r>
              <a:rPr lang="tr-TR" sz="2000" dirty="0"/>
              <a:t>İNTİHAR</a:t>
            </a:r>
          </a:p>
          <a:p>
            <a:r>
              <a:rPr lang="tr-TR" sz="2000" dirty="0"/>
              <a:t>ÇEŞİTLİ KANSER TÜRLERİ</a:t>
            </a:r>
          </a:p>
          <a:p>
            <a:r>
              <a:rPr lang="tr-TR" sz="2000" dirty="0"/>
              <a:t>GENÇ YAŞTA ÖLÜM</a:t>
            </a:r>
          </a:p>
          <a:p>
            <a:r>
              <a:rPr lang="tr-TR" sz="2000" dirty="0"/>
              <a:t>AİLEVİ VE SOSYAL PROBLEMLER</a:t>
            </a:r>
          </a:p>
          <a:p>
            <a:r>
              <a:rPr lang="tr-TR" sz="2000" dirty="0"/>
              <a:t>SUÇ İŞLEME</a:t>
            </a:r>
          </a:p>
          <a:p>
            <a:r>
              <a:rPr lang="tr-TR" sz="2000" dirty="0"/>
              <a:t>FELÇ</a:t>
            </a:r>
          </a:p>
          <a:p>
            <a:r>
              <a:rPr lang="tr-TR" sz="2000" dirty="0"/>
              <a:t>KALP HASTALIKLARI</a:t>
            </a:r>
          </a:p>
          <a:p>
            <a:r>
              <a:rPr lang="tr-TR" sz="2000" dirty="0"/>
              <a:t>İŞ KAYBI</a:t>
            </a:r>
          </a:p>
          <a:p>
            <a:r>
              <a:rPr lang="tr-TR" sz="2000" dirty="0"/>
              <a:t>KAYGI,</a:t>
            </a:r>
          </a:p>
          <a:p>
            <a:r>
              <a:rPr lang="tr-TR" sz="2000" dirty="0"/>
              <a:t>DEPRESYON</a:t>
            </a:r>
          </a:p>
          <a:p>
            <a:r>
              <a:rPr lang="tr-TR" sz="2000" dirty="0"/>
              <a:t>HAFIZA SORUNLARI </a:t>
            </a:r>
          </a:p>
          <a:p>
            <a:r>
              <a:rPr lang="tr-TR" sz="2000" dirty="0"/>
              <a:t>UYKU BOZUKLUKLARI</a:t>
            </a:r>
          </a:p>
          <a:p>
            <a:r>
              <a:rPr lang="tr-TR" sz="2000" dirty="0"/>
              <a:t>KORKU VE PANİK HALİ</a:t>
            </a:r>
          </a:p>
          <a:p>
            <a:r>
              <a:rPr lang="tr-TR" sz="2000" dirty="0"/>
              <a:t>NÖROBİLİŞSEL BOZUKLUKLAR</a:t>
            </a:r>
          </a:p>
          <a:p>
            <a:r>
              <a:rPr lang="tr-TR" sz="2000" dirty="0"/>
              <a:t>SAÇ DÖKÜLMESİ</a:t>
            </a:r>
          </a:p>
          <a:p>
            <a:r>
              <a:rPr lang="tr-TR" sz="2000" dirty="0"/>
              <a:t>BEYNİN KARAR VERME MEKANİZMALARININ </a:t>
            </a:r>
          </a:p>
          <a:p>
            <a:r>
              <a:rPr lang="tr-TR" sz="2000" dirty="0"/>
              <a:t>OLUMSUZ ETKİLENMESİ</a:t>
            </a:r>
          </a:p>
          <a:p>
            <a:r>
              <a:rPr lang="tr-TR" sz="2000" dirty="0"/>
              <a:t>HAFIZA PROBLEMLERİ</a:t>
            </a:r>
          </a:p>
          <a:p>
            <a:endParaRPr lang="tr-TR" sz="2000" dirty="0"/>
          </a:p>
          <a:p>
            <a:endParaRPr lang="tr-TR" sz="2000" b="1" dirty="0"/>
          </a:p>
        </p:txBody>
      </p:sp>
      <p:sp>
        <p:nvSpPr>
          <p:cNvPr id="3" name="Line 5">
            <a:extLst>
              <a:ext uri="{FF2B5EF4-FFF2-40B4-BE49-F238E27FC236}">
                <a16:creationId xmlns:a16="http://schemas.microsoft.com/office/drawing/2014/main" id="{FBEC4DAD-60D8-E110-FBF6-B045F86D767C}"/>
              </a:ext>
            </a:extLst>
          </p:cNvPr>
          <p:cNvSpPr>
            <a:spLocks noChangeShapeType="1"/>
          </p:cNvSpPr>
          <p:nvPr/>
        </p:nvSpPr>
        <p:spPr bwMode="auto">
          <a:xfrm>
            <a:off x="6150784" y="5827324"/>
            <a:ext cx="360000" cy="0"/>
          </a:xfrm>
          <a:prstGeom prst="line">
            <a:avLst/>
          </a:prstGeom>
          <a:noFill/>
          <a:ln w="12700" cap="flat">
            <a:solidFill>
              <a:srgbClr val="B2B2B2"/>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4" name="Line 5">
            <a:extLst>
              <a:ext uri="{FF2B5EF4-FFF2-40B4-BE49-F238E27FC236}">
                <a16:creationId xmlns:a16="http://schemas.microsoft.com/office/drawing/2014/main" id="{A3D93C60-2F79-CE4D-FADF-1E862EF355CF}"/>
              </a:ext>
            </a:extLst>
          </p:cNvPr>
          <p:cNvSpPr>
            <a:spLocks noChangeShapeType="1"/>
          </p:cNvSpPr>
          <p:nvPr/>
        </p:nvSpPr>
        <p:spPr bwMode="auto">
          <a:xfrm>
            <a:off x="6145277" y="6431900"/>
            <a:ext cx="360000" cy="0"/>
          </a:xfrm>
          <a:prstGeom prst="line">
            <a:avLst/>
          </a:prstGeom>
          <a:noFill/>
          <a:ln w="12700" cap="flat">
            <a:solidFill>
              <a:srgbClr val="B2B2B2"/>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3776602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50"/>
                                        <p:tgtEl>
                                          <p:spTgt spid="8"/>
                                        </p:tgtEl>
                                      </p:cBhvr>
                                    </p:animEffect>
                                  </p:childTnLst>
                                </p:cTn>
                              </p:par>
                            </p:childTnLst>
                          </p:cTn>
                        </p:par>
                        <p:par>
                          <p:cTn id="8" fill="hold">
                            <p:stCondLst>
                              <p:cond delay="250"/>
                            </p:stCondLst>
                            <p:childTnLst>
                              <p:par>
                                <p:cTn id="9" presetID="22" presetClass="entr" presetSubtype="1"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up)">
                                      <p:cBhvr>
                                        <p:cTn id="11"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F302176B-0E47-46AC-8F43-DAB4B8A37D06}" type="slidenum">
              <a:rPr lang="tr-TR" smtClean="0"/>
              <a:pPr/>
              <a:t>136</a:t>
            </a:fld>
            <a:endParaRPr lang="tr-TR"/>
          </a:p>
        </p:txBody>
      </p:sp>
      <p:pic>
        <p:nvPicPr>
          <p:cNvPr id="3" name="Resim 2">
            <a:extLst>
              <a:ext uri="{FF2B5EF4-FFF2-40B4-BE49-F238E27FC236}">
                <a16:creationId xmlns:a16="http://schemas.microsoft.com/office/drawing/2014/main" id="{FC2536D1-84B2-79BC-91CA-C3BB32B57953}"/>
              </a:ext>
            </a:extLst>
          </p:cNvPr>
          <p:cNvPicPr>
            <a:picLocks noChangeAspect="1"/>
          </p:cNvPicPr>
          <p:nvPr/>
        </p:nvPicPr>
        <p:blipFill>
          <a:blip r:embed="rId2"/>
          <a:stretch>
            <a:fillRect/>
          </a:stretch>
        </p:blipFill>
        <p:spPr>
          <a:xfrm>
            <a:off x="5235296" y="465574"/>
            <a:ext cx="6343650" cy="6248400"/>
          </a:xfrm>
          <a:prstGeom prst="rect">
            <a:avLst/>
          </a:prstGeom>
        </p:spPr>
      </p:pic>
      <p:sp>
        <p:nvSpPr>
          <p:cNvPr id="5" name="Metin kutusu 4">
            <a:extLst>
              <a:ext uri="{FF2B5EF4-FFF2-40B4-BE49-F238E27FC236}">
                <a16:creationId xmlns:a16="http://schemas.microsoft.com/office/drawing/2014/main" id="{C1360734-2BA1-8B1A-C8A9-75B6CAFE7CB7}"/>
              </a:ext>
            </a:extLst>
          </p:cNvPr>
          <p:cNvSpPr txBox="1"/>
          <p:nvPr/>
        </p:nvSpPr>
        <p:spPr>
          <a:xfrm>
            <a:off x="411983" y="2828835"/>
            <a:ext cx="3667648" cy="1200329"/>
          </a:xfrm>
          <a:prstGeom prst="rect">
            <a:avLst/>
          </a:prstGeom>
          <a:noFill/>
        </p:spPr>
        <p:txBody>
          <a:bodyPr wrap="square" rtlCol="0">
            <a:spAutoFit/>
          </a:bodyPr>
          <a:lstStyle/>
          <a:p>
            <a:pPr algn="ctr"/>
            <a:r>
              <a:rPr lang="tr-TR" sz="3600" b="1" dirty="0">
                <a:solidFill>
                  <a:srgbClr val="C00000"/>
                </a:solidFill>
              </a:rPr>
              <a:t>BAĞIMLILIK</a:t>
            </a:r>
            <a:r>
              <a:rPr lang="tr-TR" sz="3600" b="1" dirty="0"/>
              <a:t> </a:t>
            </a:r>
            <a:r>
              <a:rPr lang="tr-TR" sz="3600" b="1" dirty="0">
                <a:solidFill>
                  <a:srgbClr val="00B050"/>
                </a:solidFill>
              </a:rPr>
              <a:t>DÖNGÜSÜ</a:t>
            </a:r>
          </a:p>
        </p:txBody>
      </p:sp>
      <p:sp>
        <p:nvSpPr>
          <p:cNvPr id="6" name="Metin kutusu 5">
            <a:extLst>
              <a:ext uri="{FF2B5EF4-FFF2-40B4-BE49-F238E27FC236}">
                <a16:creationId xmlns:a16="http://schemas.microsoft.com/office/drawing/2014/main" id="{346BB66F-25AF-744F-8E0D-B514D4590AAB}"/>
              </a:ext>
            </a:extLst>
          </p:cNvPr>
          <p:cNvSpPr txBox="1"/>
          <p:nvPr/>
        </p:nvSpPr>
        <p:spPr>
          <a:xfrm>
            <a:off x="9983038" y="6392426"/>
            <a:ext cx="1944356" cy="369332"/>
          </a:xfrm>
          <a:prstGeom prst="rect">
            <a:avLst/>
          </a:prstGeom>
          <a:noFill/>
        </p:spPr>
        <p:txBody>
          <a:bodyPr wrap="square" rtlCol="0">
            <a:spAutoFit/>
          </a:bodyPr>
          <a:lstStyle/>
          <a:p>
            <a:r>
              <a:rPr lang="tr-TR" dirty="0"/>
              <a:t>(Yeşilay, 2024)</a:t>
            </a:r>
          </a:p>
        </p:txBody>
      </p:sp>
    </p:spTree>
    <p:extLst>
      <p:ext uri="{BB962C8B-B14F-4D97-AF65-F5344CB8AC3E}">
        <p14:creationId xmlns:p14="http://schemas.microsoft.com/office/powerpoint/2010/main" val="293164813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F302176B-0E47-46AC-8F43-DAB4B8A37D06}" type="slidenum">
              <a:rPr lang="tr-TR" smtClean="0"/>
              <a:pPr/>
              <a:t>137</a:t>
            </a:fld>
            <a:endParaRPr lang="tr-TR"/>
          </a:p>
        </p:txBody>
      </p:sp>
      <p:sp>
        <p:nvSpPr>
          <p:cNvPr id="9" name="Metin kutusu 13"/>
          <p:cNvSpPr txBox="1"/>
          <p:nvPr/>
        </p:nvSpPr>
        <p:spPr>
          <a:xfrm>
            <a:off x="467487" y="1427190"/>
            <a:ext cx="6750731" cy="1384995"/>
          </a:xfrm>
          <a:prstGeom prst="rect">
            <a:avLst/>
          </a:prstGeom>
          <a:noFill/>
        </p:spPr>
        <p:txBody>
          <a:bodyPr wrap="square" rtlCol="0">
            <a:spAutoFit/>
          </a:bodyPr>
          <a:lstStyle/>
          <a:p>
            <a:r>
              <a:rPr lang="tr-TR" sz="4200" b="1" dirty="0"/>
              <a:t>Nasıl Önleyebiliriz?</a:t>
            </a:r>
          </a:p>
          <a:p>
            <a:endParaRPr lang="tr-TR" sz="4200" b="1" dirty="0"/>
          </a:p>
        </p:txBody>
      </p:sp>
      <p:pic>
        <p:nvPicPr>
          <p:cNvPr id="11" name="Resim 2">
            <a:extLst>
              <a:ext uri="{FF2B5EF4-FFF2-40B4-BE49-F238E27FC236}">
                <a16:creationId xmlns:a16="http://schemas.microsoft.com/office/drawing/2014/main" id="{B0CA39DA-51CE-E5F1-9D5D-9AD15B805BEF}"/>
              </a:ext>
            </a:extLst>
          </p:cNvPr>
          <p:cNvPicPr>
            <a:picLocks noChangeAspect="1"/>
          </p:cNvPicPr>
          <p:nvPr/>
        </p:nvPicPr>
        <p:blipFill>
          <a:blip r:embed="rId2" cstate="print"/>
          <a:stretch>
            <a:fillRect/>
          </a:stretch>
        </p:blipFill>
        <p:spPr>
          <a:xfrm>
            <a:off x="664895" y="4045931"/>
            <a:ext cx="5779509" cy="1457070"/>
          </a:xfrm>
          <a:prstGeom prst="rect">
            <a:avLst/>
          </a:prstGeom>
        </p:spPr>
      </p:pic>
      <p:grpSp>
        <p:nvGrpSpPr>
          <p:cNvPr id="12" name="Grup 9"/>
          <p:cNvGrpSpPr/>
          <p:nvPr/>
        </p:nvGrpSpPr>
        <p:grpSpPr>
          <a:xfrm>
            <a:off x="651040" y="2315230"/>
            <a:ext cx="5778760" cy="1323439"/>
            <a:chOff x="554927" y="1881525"/>
            <a:chExt cx="5778760" cy="1323439"/>
          </a:xfrm>
        </p:grpSpPr>
        <p:sp>
          <p:nvSpPr>
            <p:cNvPr id="13" name="Metin kutusu 15"/>
            <p:cNvSpPr txBox="1"/>
            <p:nvPr/>
          </p:nvSpPr>
          <p:spPr>
            <a:xfrm>
              <a:off x="746176" y="1881525"/>
              <a:ext cx="5587511" cy="1323439"/>
            </a:xfrm>
            <a:prstGeom prst="rect">
              <a:avLst/>
            </a:prstGeom>
            <a:noFill/>
          </p:spPr>
          <p:txBody>
            <a:bodyPr wrap="square" rtlCol="0">
              <a:spAutoFit/>
            </a:bodyPr>
            <a:lstStyle/>
            <a:p>
              <a:r>
                <a:rPr lang="tr-TR" sz="2000" dirty="0">
                  <a:solidFill>
                    <a:srgbClr val="575757"/>
                  </a:solidFill>
                </a:rPr>
                <a:t>Bağımlılık yapıcı bir maddenin kullanılma</a:t>
              </a:r>
            </a:p>
            <a:p>
              <a:r>
                <a:rPr lang="tr-TR" sz="2000" dirty="0">
                  <a:solidFill>
                    <a:srgbClr val="575757"/>
                  </a:solidFill>
                </a:rPr>
                <a:t>olasılığı olan ortamlardan uzak kalarak</a:t>
              </a:r>
            </a:p>
            <a:p>
              <a:r>
                <a:rPr lang="tr-TR" sz="2000" dirty="0">
                  <a:solidFill>
                    <a:srgbClr val="575757"/>
                  </a:solidFill>
                </a:rPr>
                <a:t>kendinizi madde kullanımı ve bağımlılık</a:t>
              </a:r>
            </a:p>
            <a:p>
              <a:r>
                <a:rPr lang="tr-TR" sz="2000" dirty="0">
                  <a:solidFill>
                    <a:srgbClr val="575757"/>
                  </a:solidFill>
                </a:rPr>
                <a:t>riskinin dışında tutabilirsiniz.</a:t>
              </a:r>
            </a:p>
          </p:txBody>
        </p:sp>
        <p:pic>
          <p:nvPicPr>
            <p:cNvPr id="14" name="Resim 1"/>
            <p:cNvPicPr>
              <a:picLocks noChangeAspect="1"/>
            </p:cNvPicPr>
            <p:nvPr/>
          </p:nvPicPr>
          <p:blipFill>
            <a:blip r:embed="rId3" cstate="print"/>
            <a:stretch>
              <a:fillRect/>
            </a:stretch>
          </p:blipFill>
          <p:spPr>
            <a:xfrm>
              <a:off x="554927" y="1991580"/>
              <a:ext cx="191250" cy="180000"/>
            </a:xfrm>
            <a:prstGeom prst="rect">
              <a:avLst/>
            </a:prstGeom>
          </p:spPr>
        </p:pic>
      </p:grpSp>
      <p:pic>
        <p:nvPicPr>
          <p:cNvPr id="15" name="Resim 4">
            <a:extLst>
              <a:ext uri="{FF2B5EF4-FFF2-40B4-BE49-F238E27FC236}">
                <a16:creationId xmlns:a16="http://schemas.microsoft.com/office/drawing/2014/main" id="{C7C36DE0-03B9-F444-B7EB-DDE2CAB9D562}"/>
              </a:ext>
            </a:extLst>
          </p:cNvPr>
          <p:cNvPicPr>
            <a:picLocks noChangeAspect="1"/>
          </p:cNvPicPr>
          <p:nvPr/>
        </p:nvPicPr>
        <p:blipFill>
          <a:blip r:embed="rId4" cstate="print"/>
          <a:stretch>
            <a:fillRect/>
          </a:stretch>
        </p:blipFill>
        <p:spPr>
          <a:xfrm>
            <a:off x="6599446" y="4320731"/>
            <a:ext cx="5651482" cy="1152244"/>
          </a:xfrm>
          <a:prstGeom prst="rect">
            <a:avLst/>
          </a:prstGeom>
        </p:spPr>
      </p:pic>
      <p:pic>
        <p:nvPicPr>
          <p:cNvPr id="16" name="Resim 3">
            <a:extLst>
              <a:ext uri="{FF2B5EF4-FFF2-40B4-BE49-F238E27FC236}">
                <a16:creationId xmlns:a16="http://schemas.microsoft.com/office/drawing/2014/main" id="{284A43E6-62EA-634B-3C7F-662F99E66DDC}"/>
              </a:ext>
            </a:extLst>
          </p:cNvPr>
          <p:cNvPicPr>
            <a:picLocks noChangeAspect="1"/>
          </p:cNvPicPr>
          <p:nvPr/>
        </p:nvPicPr>
        <p:blipFill>
          <a:blip r:embed="rId5" cstate="print"/>
          <a:stretch>
            <a:fillRect/>
          </a:stretch>
        </p:blipFill>
        <p:spPr>
          <a:xfrm>
            <a:off x="7361760" y="684730"/>
            <a:ext cx="2810500" cy="3286029"/>
          </a:xfrm>
          <a:prstGeom prst="rect">
            <a:avLst/>
          </a:prstGeom>
        </p:spPr>
      </p:pic>
      <p:sp>
        <p:nvSpPr>
          <p:cNvPr id="18" name="Şimşek İşareti 5">
            <a:extLst>
              <a:ext uri="{FF2B5EF4-FFF2-40B4-BE49-F238E27FC236}">
                <a16:creationId xmlns:a16="http://schemas.microsoft.com/office/drawing/2014/main" id="{46926060-C03D-6440-94A4-90B74E5D0126}"/>
              </a:ext>
            </a:extLst>
          </p:cNvPr>
          <p:cNvSpPr/>
          <p:nvPr/>
        </p:nvSpPr>
        <p:spPr>
          <a:xfrm>
            <a:off x="6096000" y="4632158"/>
            <a:ext cx="503446" cy="613610"/>
          </a:xfrm>
          <a:prstGeom prst="lightningBol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943733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50"/>
                                        <p:tgtEl>
                                          <p:spTgt spid="9"/>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2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Çocuk ve Gençlerde Madde Bağımlılığı: Ailelerin Uyuşturucu Bağımlılığındaki  Etkisi - Mutlu Yaşam Danışmanlık">
            <a:extLst>
              <a:ext uri="{FF2B5EF4-FFF2-40B4-BE49-F238E27FC236}">
                <a16:creationId xmlns:a16="http://schemas.microsoft.com/office/drawing/2014/main" id="{3631C350-8675-0D50-5AE3-B77FD87B38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3000" y="911597"/>
            <a:ext cx="3109692" cy="2588098"/>
          </a:xfrm>
          <a:prstGeom prst="rect">
            <a:avLst/>
          </a:prstGeom>
          <a:noFill/>
          <a:extLst>
            <a:ext uri="{909E8E84-426E-40DD-AFC4-6F175D3DCCD1}">
              <a14:hiddenFill xmlns:a14="http://schemas.microsoft.com/office/drawing/2010/main">
                <a:solidFill>
                  <a:srgbClr val="FFFFFF"/>
                </a:solidFill>
              </a14:hiddenFill>
            </a:ext>
          </a:extLst>
        </p:spPr>
      </p:pic>
      <p:sp>
        <p:nvSpPr>
          <p:cNvPr id="4" name="Slayt Numarası Yer Tutucusu 3"/>
          <p:cNvSpPr>
            <a:spLocks noGrp="1"/>
          </p:cNvSpPr>
          <p:nvPr>
            <p:ph type="sldNum" sz="quarter" idx="12"/>
          </p:nvPr>
        </p:nvSpPr>
        <p:spPr/>
        <p:txBody>
          <a:bodyPr/>
          <a:lstStyle/>
          <a:p>
            <a:fld id="{F302176B-0E47-46AC-8F43-DAB4B8A37D06}" type="slidenum">
              <a:rPr lang="tr-TR" smtClean="0"/>
              <a:pPr/>
              <a:t>138</a:t>
            </a:fld>
            <a:endParaRPr lang="tr-TR"/>
          </a:p>
        </p:txBody>
      </p:sp>
      <p:sp>
        <p:nvSpPr>
          <p:cNvPr id="8" name="Metin kutusu 27"/>
          <p:cNvSpPr txBox="1"/>
          <p:nvPr/>
        </p:nvSpPr>
        <p:spPr>
          <a:xfrm>
            <a:off x="356650" y="1427190"/>
            <a:ext cx="6849952" cy="738664"/>
          </a:xfrm>
          <a:prstGeom prst="rect">
            <a:avLst/>
          </a:prstGeom>
          <a:noFill/>
        </p:spPr>
        <p:txBody>
          <a:bodyPr wrap="none" rtlCol="0">
            <a:spAutoFit/>
          </a:bodyPr>
          <a:lstStyle/>
          <a:p>
            <a:r>
              <a:rPr lang="tr-TR" sz="4200" b="1" dirty="0"/>
              <a:t>Bağımlılık Tedavi Edilebilir</a:t>
            </a:r>
          </a:p>
        </p:txBody>
      </p:sp>
      <p:pic>
        <p:nvPicPr>
          <p:cNvPr id="9" name="Resim 1">
            <a:extLst>
              <a:ext uri="{FF2B5EF4-FFF2-40B4-BE49-F238E27FC236}">
                <a16:creationId xmlns:a16="http://schemas.microsoft.com/office/drawing/2014/main" id="{AA53ADBA-1C5A-BD7E-44E0-1627263B6160}"/>
              </a:ext>
            </a:extLst>
          </p:cNvPr>
          <p:cNvPicPr>
            <a:picLocks noChangeAspect="1"/>
          </p:cNvPicPr>
          <p:nvPr/>
        </p:nvPicPr>
        <p:blipFill>
          <a:blip r:embed="rId3" cstate="print"/>
          <a:stretch>
            <a:fillRect/>
          </a:stretch>
        </p:blipFill>
        <p:spPr>
          <a:xfrm>
            <a:off x="647593" y="2265923"/>
            <a:ext cx="8649231" cy="1181776"/>
          </a:xfrm>
          <a:prstGeom prst="rect">
            <a:avLst/>
          </a:prstGeom>
        </p:spPr>
      </p:pic>
      <p:grpSp>
        <p:nvGrpSpPr>
          <p:cNvPr id="10" name="Grup 38"/>
          <p:cNvGrpSpPr/>
          <p:nvPr/>
        </p:nvGrpSpPr>
        <p:grpSpPr>
          <a:xfrm>
            <a:off x="580668" y="3406534"/>
            <a:ext cx="7804350" cy="1938992"/>
            <a:chOff x="594523" y="3008129"/>
            <a:chExt cx="7804350" cy="1938992"/>
          </a:xfrm>
        </p:grpSpPr>
        <p:sp>
          <p:nvSpPr>
            <p:cNvPr id="11" name="Dikdörtgen 39"/>
            <p:cNvSpPr/>
            <p:nvPr/>
          </p:nvSpPr>
          <p:spPr>
            <a:xfrm>
              <a:off x="746176" y="3008129"/>
              <a:ext cx="7652697" cy="1938992"/>
            </a:xfrm>
            <a:prstGeom prst="rect">
              <a:avLst/>
            </a:prstGeom>
          </p:spPr>
          <p:txBody>
            <a:bodyPr wrap="square">
              <a:spAutoFit/>
            </a:bodyPr>
            <a:lstStyle/>
            <a:p>
              <a:r>
                <a:rPr lang="tr-TR" sz="2000" dirty="0">
                  <a:solidFill>
                    <a:srgbClr val="575757"/>
                  </a:solidFill>
                </a:rPr>
                <a:t>Kullanıcılar arasında “bu hastalığın tedavisi olmadığı” yolunda bir kanı yerleşmiştir. Oysa madde kullanan kişiler için zor da olsa tedavi vardır. </a:t>
              </a:r>
            </a:p>
            <a:p>
              <a:endParaRPr lang="tr-TR" sz="2000" dirty="0">
                <a:solidFill>
                  <a:srgbClr val="575757"/>
                </a:solidFill>
              </a:endParaRPr>
            </a:p>
            <a:p>
              <a:r>
                <a:rPr lang="tr-TR" sz="2000" dirty="0">
                  <a:solidFill>
                    <a:srgbClr val="575757"/>
                  </a:solidFill>
                </a:rPr>
                <a:t>Tedavi ilkelerini eksiksiz yerine getiren kişilerde maddeyi bırakma ve “temiz kalma davranışı” sıklıkla görülmektedir. </a:t>
              </a:r>
            </a:p>
          </p:txBody>
        </p:sp>
        <p:pic>
          <p:nvPicPr>
            <p:cNvPr id="12" name="Resim 40"/>
            <p:cNvPicPr>
              <a:picLocks noChangeAspect="1"/>
            </p:cNvPicPr>
            <p:nvPr/>
          </p:nvPicPr>
          <p:blipFill>
            <a:blip r:embed="rId4" cstate="print"/>
            <a:stretch>
              <a:fillRect/>
            </a:stretch>
          </p:blipFill>
          <p:spPr>
            <a:xfrm>
              <a:off x="594523" y="3146494"/>
              <a:ext cx="191250" cy="180000"/>
            </a:xfrm>
            <a:prstGeom prst="rect">
              <a:avLst/>
            </a:prstGeom>
          </p:spPr>
        </p:pic>
      </p:grpSp>
      <p:sp>
        <p:nvSpPr>
          <p:cNvPr id="13" name="Oval 5">
            <a:extLst>
              <a:ext uri="{FF2B5EF4-FFF2-40B4-BE49-F238E27FC236}">
                <a16:creationId xmlns:a16="http://schemas.microsoft.com/office/drawing/2014/main" id="{80F3BC36-25CE-3A4E-80C9-9FA88B3E7D32}"/>
              </a:ext>
            </a:extLst>
          </p:cNvPr>
          <p:cNvSpPr>
            <a:spLocks noChangeArrowheads="1"/>
          </p:cNvSpPr>
          <p:nvPr/>
        </p:nvSpPr>
        <p:spPr bwMode="auto">
          <a:xfrm>
            <a:off x="8706490" y="650801"/>
            <a:ext cx="3109692" cy="3109691"/>
          </a:xfrm>
          <a:prstGeom prst="ellipse">
            <a:avLst/>
          </a:prstGeom>
          <a:noFill/>
          <a:ln w="241300" cap="flat">
            <a:solidFill>
              <a:srgbClr val="DADADA"/>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1130827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50"/>
                                        <p:tgtEl>
                                          <p:spTgt spid="8"/>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250"/>
                                        <p:tgtEl>
                                          <p:spTgt spid="10"/>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animBg="1"/>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Bağımlılıkla mücadele edenlerin destekçisi: YEDAM - Son Dakika Haberleri">
            <a:extLst>
              <a:ext uri="{FF2B5EF4-FFF2-40B4-BE49-F238E27FC236}">
                <a16:creationId xmlns:a16="http://schemas.microsoft.com/office/drawing/2014/main" id="{EFDB0915-94D8-0FFE-6256-C7E94B27F85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269145" y="1309636"/>
            <a:ext cx="4789713" cy="4789713"/>
          </a:xfrm>
          <a:prstGeom prst="rect">
            <a:avLst/>
          </a:prstGeom>
          <a:noFill/>
          <a:extLst>
            <a:ext uri="{909E8E84-426E-40DD-AFC4-6F175D3DCCD1}">
              <a14:hiddenFill xmlns:a14="http://schemas.microsoft.com/office/drawing/2010/main">
                <a:solidFill>
                  <a:srgbClr val="FFFFFF"/>
                </a:solidFill>
              </a14:hiddenFill>
            </a:ext>
          </a:extLst>
        </p:spPr>
      </p:pic>
      <p:sp>
        <p:nvSpPr>
          <p:cNvPr id="3" name="Slayt Numarası Yer Tutucusu 2">
            <a:extLst>
              <a:ext uri="{FF2B5EF4-FFF2-40B4-BE49-F238E27FC236}">
                <a16:creationId xmlns:a16="http://schemas.microsoft.com/office/drawing/2014/main" id="{27FCCA80-C1D4-4AF0-A101-406377F72185}"/>
              </a:ext>
            </a:extLst>
          </p:cNvPr>
          <p:cNvSpPr>
            <a:spLocks noGrp="1"/>
          </p:cNvSpPr>
          <p:nvPr>
            <p:ph type="sldNum" sz="quarter" idx="12"/>
          </p:nvPr>
        </p:nvSpPr>
        <p:spPr/>
        <p:txBody>
          <a:bodyPr/>
          <a:lstStyle/>
          <a:p>
            <a:fld id="{F302176B-0E47-46AC-8F43-DAB4B8A37D06}" type="slidenum">
              <a:rPr lang="tr-TR" smtClean="0"/>
              <a:pPr/>
              <a:t>139</a:t>
            </a:fld>
            <a:endParaRPr lang="tr-TR"/>
          </a:p>
        </p:txBody>
      </p:sp>
      <p:sp>
        <p:nvSpPr>
          <p:cNvPr id="9" name="Metin kutusu 2">
            <a:extLst>
              <a:ext uri="{FF2B5EF4-FFF2-40B4-BE49-F238E27FC236}">
                <a16:creationId xmlns:a16="http://schemas.microsoft.com/office/drawing/2014/main" id="{56DA8896-67A1-92D2-3094-B8787DDDAB8D}"/>
              </a:ext>
            </a:extLst>
          </p:cNvPr>
          <p:cNvSpPr txBox="1"/>
          <p:nvPr/>
        </p:nvSpPr>
        <p:spPr>
          <a:xfrm>
            <a:off x="133142" y="981394"/>
            <a:ext cx="7013751" cy="5693866"/>
          </a:xfrm>
          <a:prstGeom prst="rect">
            <a:avLst/>
          </a:prstGeom>
          <a:noFill/>
        </p:spPr>
        <p:txBody>
          <a:bodyPr wrap="square" rtlCol="0">
            <a:spAutoFit/>
          </a:bodyPr>
          <a:lstStyle/>
          <a:p>
            <a:r>
              <a:rPr lang="tr-TR" sz="2800" b="1" dirty="0">
                <a:solidFill>
                  <a:srgbClr val="00B050"/>
                </a:solidFill>
              </a:rPr>
              <a:t>NEREYE BAŞVURULMALIDIR?</a:t>
            </a:r>
          </a:p>
          <a:p>
            <a:pPr marL="342900" indent="-342900">
              <a:buFont typeface="Arial" panose="020B0604020202020204" pitchFamily="34" charset="0"/>
              <a:buChar char="•"/>
            </a:pPr>
            <a:endParaRPr lang="tr-TR" sz="2000" dirty="0"/>
          </a:p>
          <a:p>
            <a:pPr marL="342900" indent="-342900">
              <a:buFont typeface="Arial" panose="020B0604020202020204" pitchFamily="34" charset="0"/>
              <a:buChar char="•"/>
            </a:pPr>
            <a:r>
              <a:rPr lang="tr-TR" sz="2000" dirty="0"/>
              <a:t>Bağımlılık sürecinde tedavi aşamaları AMATEM (Alkol ve Uyuşturucu Madde Bağımlılığı Tedavi ve Araştırma Merkezi), ATM (Ayaktan Tedavi Merkezi) ve Psikiyatri Polikliniklerinde gerçekleştirilmektedir. </a:t>
            </a:r>
          </a:p>
          <a:p>
            <a:pPr marL="342900" indent="-342900">
              <a:buFont typeface="Arial" panose="020B0604020202020204" pitchFamily="34" charset="0"/>
              <a:buChar char="•"/>
            </a:pPr>
            <a:endParaRPr lang="tr-TR" sz="2000" dirty="0"/>
          </a:p>
          <a:p>
            <a:pPr marL="342900" indent="-342900">
              <a:buFont typeface="Arial" panose="020B0604020202020204" pitchFamily="34" charset="0"/>
              <a:buChar char="•"/>
            </a:pPr>
            <a:r>
              <a:rPr lang="tr-TR" sz="2000" dirty="0"/>
              <a:t>Dilediğiniz zaman size en yakın tedavi merkezi hakkında bilgi için 191 hattından destek alabilirsiniz.</a:t>
            </a:r>
          </a:p>
          <a:p>
            <a:pPr marL="342900" indent="-342900">
              <a:buFont typeface="Arial" panose="020B0604020202020204" pitchFamily="34" charset="0"/>
              <a:buChar char="•"/>
            </a:pPr>
            <a:endParaRPr lang="tr-TR" sz="2000" dirty="0"/>
          </a:p>
          <a:p>
            <a:pPr marL="342900" indent="-342900">
              <a:buFont typeface="Arial" panose="020B0604020202020204" pitchFamily="34" charset="0"/>
              <a:buChar char="•"/>
            </a:pPr>
            <a:r>
              <a:rPr lang="tr-TR" sz="2000" dirty="0"/>
              <a:t>Tütün bağımlılığı için 171 hattından destek alabilirsiniz. </a:t>
            </a:r>
          </a:p>
          <a:p>
            <a:pPr marL="342900" indent="-342900">
              <a:buFont typeface="Arial" panose="020B0604020202020204" pitchFamily="34" charset="0"/>
              <a:buChar char="•"/>
            </a:pPr>
            <a:endParaRPr lang="tr-TR" sz="2000" dirty="0"/>
          </a:p>
          <a:p>
            <a:pPr marL="342900" indent="-342900">
              <a:buFont typeface="Arial" panose="020B0604020202020204" pitchFamily="34" charset="0"/>
              <a:buChar char="•"/>
            </a:pPr>
            <a:r>
              <a:rPr lang="tr-TR" sz="2000" dirty="0"/>
              <a:t>Ücretsiz Psiko-sosyal destek hizmeti almak için </a:t>
            </a:r>
            <a:r>
              <a:rPr lang="tr-TR" sz="2000" dirty="0" err="1"/>
              <a:t>YEDAM’ı</a:t>
            </a:r>
            <a:r>
              <a:rPr lang="tr-TR" sz="2000" dirty="0"/>
              <a:t> (Yeşilay Danışmanlık Merkezi)  444 79 75’i veya 115 numaralarından arayabilirsiniz.</a:t>
            </a:r>
          </a:p>
          <a:p>
            <a:endParaRPr lang="tr-TR" dirty="0"/>
          </a:p>
          <a:p>
            <a:endParaRPr lang="tr-TR" dirty="0"/>
          </a:p>
        </p:txBody>
      </p:sp>
      <p:pic>
        <p:nvPicPr>
          <p:cNvPr id="4" name="Resim 3">
            <a:extLst>
              <a:ext uri="{FF2B5EF4-FFF2-40B4-BE49-F238E27FC236}">
                <a16:creationId xmlns:a16="http://schemas.microsoft.com/office/drawing/2014/main" id="{4D426A9B-684E-3E76-1F0E-0F9C6E9A06B7}"/>
              </a:ext>
            </a:extLst>
          </p:cNvPr>
          <p:cNvPicPr>
            <a:picLocks noChangeAspect="1"/>
          </p:cNvPicPr>
          <p:nvPr/>
        </p:nvPicPr>
        <p:blipFill>
          <a:blip r:embed="rId3"/>
          <a:stretch>
            <a:fillRect/>
          </a:stretch>
        </p:blipFill>
        <p:spPr>
          <a:xfrm>
            <a:off x="10679789" y="5548364"/>
            <a:ext cx="1501321" cy="401254"/>
          </a:xfrm>
          <a:prstGeom prst="rect">
            <a:avLst/>
          </a:prstGeom>
        </p:spPr>
      </p:pic>
    </p:spTree>
    <p:extLst>
      <p:ext uri="{BB962C8B-B14F-4D97-AF65-F5344CB8AC3E}">
        <p14:creationId xmlns:p14="http://schemas.microsoft.com/office/powerpoint/2010/main" val="24586973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14</a:t>
            </a:fld>
            <a:endParaRPr lang="tr-TR"/>
          </a:p>
        </p:txBody>
      </p:sp>
      <p:sp>
        <p:nvSpPr>
          <p:cNvPr id="2" name="İçerik Yer Tutucusu 1"/>
          <p:cNvSpPr>
            <a:spLocks noGrp="1"/>
          </p:cNvSpPr>
          <p:nvPr>
            <p:ph idx="4294967295"/>
          </p:nvPr>
        </p:nvSpPr>
        <p:spPr>
          <a:xfrm>
            <a:off x="770604" y="2057401"/>
            <a:ext cx="5148416" cy="3920612"/>
          </a:xfrm>
        </p:spPr>
        <p:txBody>
          <a:bodyPr>
            <a:normAutofit lnSpcReduction="10000"/>
          </a:bodyPr>
          <a:lstStyle/>
          <a:p>
            <a:pPr>
              <a:spcBef>
                <a:spcPts val="0"/>
              </a:spcBef>
              <a:buFont typeface="Wingdings" panose="05000000000000000000" pitchFamily="2" charset="2"/>
              <a:buChar char="ü"/>
            </a:pPr>
            <a:r>
              <a:rPr lang="tr-TR" altLang="tr-TR" sz="1800" b="1" dirty="0"/>
              <a:t>Yükseköğrenim, 12 yıllık zorunlu eğitim sisteminden birçok yönden farklıdır. </a:t>
            </a:r>
          </a:p>
          <a:p>
            <a:pPr marL="0" indent="0">
              <a:spcBef>
                <a:spcPts val="0"/>
              </a:spcBef>
              <a:buNone/>
            </a:pPr>
            <a:endParaRPr lang="tr-TR" altLang="tr-TR" sz="1800" dirty="0"/>
          </a:p>
          <a:p>
            <a:pPr>
              <a:spcBef>
                <a:spcPts val="0"/>
              </a:spcBef>
              <a:buFont typeface="Wingdings" panose="05000000000000000000" pitchFamily="2" charset="2"/>
              <a:buChar char="ü"/>
            </a:pPr>
            <a:r>
              <a:rPr lang="tr-TR" altLang="tr-TR" sz="1800" dirty="0"/>
              <a:t>Hayatınız boyunca akademik, sosyal, sportif ve kültürel imkanlar açısından en fazla sayıda seçeneği üniversite döneminde bulacaksınız.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Bu imkanlardan faydalanmanız sizin yararınıza olacaktır.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b="1" dirty="0"/>
              <a:t>Merak edin. Soru sorun. Fikrinizi söyleyin.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Yargılanma kaygısının bu imkanlardan yararlanmanıza engel olmasına izin vermeyin. </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9687" t="11039" r="28085" b="66"/>
          <a:stretch/>
        </p:blipFill>
        <p:spPr>
          <a:xfrm rot="16200000">
            <a:off x="7377025" y="1799023"/>
            <a:ext cx="3868200" cy="4384956"/>
          </a:xfrm>
          <a:prstGeom prst="rect">
            <a:avLst/>
          </a:prstGeom>
        </p:spPr>
      </p:pic>
    </p:spTree>
    <p:extLst>
      <p:ext uri="{BB962C8B-B14F-4D97-AF65-F5344CB8AC3E}">
        <p14:creationId xmlns:p14="http://schemas.microsoft.com/office/powerpoint/2010/main" val="275634755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a:extLst>
              <a:ext uri="{FF2B5EF4-FFF2-40B4-BE49-F238E27FC236}">
                <a16:creationId xmlns:a16="http://schemas.microsoft.com/office/drawing/2014/main" id="{27FCCA80-C1D4-4AF0-A101-406377F72185}"/>
              </a:ext>
            </a:extLst>
          </p:cNvPr>
          <p:cNvSpPr>
            <a:spLocks noGrp="1"/>
          </p:cNvSpPr>
          <p:nvPr>
            <p:ph type="sldNum" sz="quarter" idx="12"/>
          </p:nvPr>
        </p:nvSpPr>
        <p:spPr/>
        <p:txBody>
          <a:bodyPr/>
          <a:lstStyle/>
          <a:p>
            <a:fld id="{F302176B-0E47-46AC-8F43-DAB4B8A37D06}" type="slidenum">
              <a:rPr lang="tr-TR" smtClean="0"/>
              <a:pPr/>
              <a:t>140</a:t>
            </a:fld>
            <a:endParaRPr lang="tr-TR"/>
          </a:p>
        </p:txBody>
      </p:sp>
      <p:sp>
        <p:nvSpPr>
          <p:cNvPr id="9" name="Metin kutusu 2">
            <a:extLst>
              <a:ext uri="{FF2B5EF4-FFF2-40B4-BE49-F238E27FC236}">
                <a16:creationId xmlns:a16="http://schemas.microsoft.com/office/drawing/2014/main" id="{56DA8896-67A1-92D2-3094-B8787DDDAB8D}"/>
              </a:ext>
            </a:extLst>
          </p:cNvPr>
          <p:cNvSpPr txBox="1"/>
          <p:nvPr/>
        </p:nvSpPr>
        <p:spPr>
          <a:xfrm>
            <a:off x="308149" y="1000224"/>
            <a:ext cx="11575701" cy="2339102"/>
          </a:xfrm>
          <a:prstGeom prst="rect">
            <a:avLst/>
          </a:prstGeom>
          <a:noFill/>
        </p:spPr>
        <p:txBody>
          <a:bodyPr wrap="square" rtlCol="0">
            <a:spAutoFit/>
          </a:bodyPr>
          <a:lstStyle/>
          <a:p>
            <a:r>
              <a:rPr lang="tr-TR" sz="2800" b="1" dirty="0">
                <a:solidFill>
                  <a:srgbClr val="00B050"/>
                </a:solidFill>
              </a:rPr>
              <a:t>TEKNOLOJİ BAĞIMLILIĞI NEDİR?</a:t>
            </a:r>
          </a:p>
          <a:p>
            <a:endParaRPr lang="tr-TR" sz="2000" dirty="0"/>
          </a:p>
          <a:p>
            <a:pPr>
              <a:buFont typeface="Wingdings" pitchFamily="2" charset="2"/>
              <a:buChar char="Ø"/>
            </a:pPr>
            <a:r>
              <a:rPr lang="tr-TR" sz="2000" dirty="0"/>
              <a:t>Teknoloji ve internetin bilinçli olmayan, kontrolsüz bir şekilde kullanımına bağlı olarak ortaya çıkan davranışsal bağımlılıklar; oyun oynama bozukluğu, kumar oynama bozukluğu, sosyal medyanın ve akıllı telefonun aşırı kullanımı gibi bağımlılık yapıcı alt davranışlarla kendini gösteren bağımlılık türü teknoloji bağımlılığı olarak tanımlanır </a:t>
            </a:r>
            <a:r>
              <a:rPr lang="tr-TR" sz="1200" dirty="0"/>
              <a:t>(Yeşilay, 2024).</a:t>
            </a:r>
            <a:endParaRPr lang="tr-TR" sz="1100" dirty="0"/>
          </a:p>
          <a:p>
            <a:endParaRPr lang="tr-TR" dirty="0"/>
          </a:p>
        </p:txBody>
      </p:sp>
      <p:pic>
        <p:nvPicPr>
          <p:cNvPr id="4" name="Resim 4">
            <a:extLst>
              <a:ext uri="{FF2B5EF4-FFF2-40B4-BE49-F238E27FC236}">
                <a16:creationId xmlns:a16="http://schemas.microsoft.com/office/drawing/2014/main" id="{593D6ABB-E4CE-7E08-9E0D-930F1B80A979}"/>
              </a:ext>
            </a:extLst>
          </p:cNvPr>
          <p:cNvPicPr>
            <a:picLocks noChangeAspect="1"/>
          </p:cNvPicPr>
          <p:nvPr/>
        </p:nvPicPr>
        <p:blipFill>
          <a:blip r:embed="rId2" cstate="print"/>
          <a:stretch>
            <a:fillRect/>
          </a:stretch>
        </p:blipFill>
        <p:spPr>
          <a:xfrm>
            <a:off x="1988858" y="3364402"/>
            <a:ext cx="8609870" cy="2252582"/>
          </a:xfrm>
          <a:prstGeom prst="rect">
            <a:avLst/>
          </a:prstGeom>
        </p:spPr>
      </p:pic>
    </p:spTree>
    <p:extLst>
      <p:ext uri="{BB962C8B-B14F-4D97-AF65-F5344CB8AC3E}">
        <p14:creationId xmlns:p14="http://schemas.microsoft.com/office/powerpoint/2010/main" val="275514596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a:extLst>
              <a:ext uri="{FF2B5EF4-FFF2-40B4-BE49-F238E27FC236}">
                <a16:creationId xmlns:a16="http://schemas.microsoft.com/office/drawing/2014/main" id="{E7A2B655-81B5-4080-9F81-05C9529E2046}"/>
              </a:ext>
            </a:extLst>
          </p:cNvPr>
          <p:cNvSpPr>
            <a:spLocks noGrp="1"/>
          </p:cNvSpPr>
          <p:nvPr>
            <p:ph type="sldNum" sz="quarter" idx="12"/>
          </p:nvPr>
        </p:nvSpPr>
        <p:spPr/>
        <p:txBody>
          <a:bodyPr/>
          <a:lstStyle/>
          <a:p>
            <a:fld id="{F302176B-0E47-46AC-8F43-DAB4B8A37D06}" type="slidenum">
              <a:rPr lang="tr-TR" smtClean="0"/>
              <a:pPr/>
              <a:t>141</a:t>
            </a:fld>
            <a:endParaRPr lang="tr-TR"/>
          </a:p>
        </p:txBody>
      </p:sp>
      <p:sp>
        <p:nvSpPr>
          <p:cNvPr id="8" name="Metin kutusu 27"/>
          <p:cNvSpPr txBox="1"/>
          <p:nvPr/>
        </p:nvSpPr>
        <p:spPr>
          <a:xfrm>
            <a:off x="5191886" y="803736"/>
            <a:ext cx="5615640" cy="7386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4200" b="1" i="0" u="none" strike="noStrike" kern="1200" cap="none" spc="0" normalizeH="0" baseline="0" noProof="0" dirty="0">
                <a:ln>
                  <a:noFill/>
                </a:ln>
                <a:solidFill>
                  <a:srgbClr val="FF0000"/>
                </a:solidFill>
                <a:effectLst/>
                <a:uLnTx/>
                <a:uFillTx/>
                <a:latin typeface="Calibri"/>
                <a:ea typeface="+mn-ea"/>
                <a:cs typeface="+mn-cs"/>
              </a:rPr>
              <a:t>Belirtileri Neler Olabilir?</a:t>
            </a:r>
          </a:p>
        </p:txBody>
      </p:sp>
      <p:grpSp>
        <p:nvGrpSpPr>
          <p:cNvPr id="9" name="Grup 11"/>
          <p:cNvGrpSpPr/>
          <p:nvPr/>
        </p:nvGrpSpPr>
        <p:grpSpPr>
          <a:xfrm>
            <a:off x="1339148" y="2081264"/>
            <a:ext cx="2482859" cy="1932626"/>
            <a:chOff x="1339148" y="2081264"/>
            <a:chExt cx="2482859" cy="1932626"/>
          </a:xfrm>
        </p:grpSpPr>
        <p:sp>
          <p:nvSpPr>
            <p:cNvPr id="10" name="Line 64"/>
            <p:cNvSpPr>
              <a:spLocks noChangeShapeType="1"/>
            </p:cNvSpPr>
            <p:nvPr/>
          </p:nvSpPr>
          <p:spPr bwMode="auto">
            <a:xfrm>
              <a:off x="1339478" y="3336476"/>
              <a:ext cx="2482198" cy="0"/>
            </a:xfrm>
            <a:prstGeom prst="line">
              <a:avLst/>
            </a:prstGeom>
            <a:noFill/>
            <a:ln w="14288" cap="flat">
              <a:solidFill>
                <a:srgbClr val="DADADA"/>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Dikdörtgen 30"/>
            <p:cNvSpPr/>
            <p:nvPr/>
          </p:nvSpPr>
          <p:spPr>
            <a:xfrm>
              <a:off x="1339148" y="3429115"/>
              <a:ext cx="2482859"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lumMod val="65000"/>
                      <a:lumOff val="35000"/>
                    </a:prstClr>
                  </a:solidFill>
                  <a:effectLst/>
                  <a:uLnTx/>
                  <a:uFillTx/>
                  <a:latin typeface="Calibri"/>
                  <a:ea typeface="+mn-ea"/>
                  <a:cs typeface="+mn-cs"/>
                </a:rPr>
                <a:t>Teknoloji başında harcanan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lumMod val="65000"/>
                      <a:lumOff val="35000"/>
                    </a:prstClr>
                  </a:solidFill>
                  <a:effectLst/>
                  <a:uLnTx/>
                  <a:uFillTx/>
                  <a:latin typeface="Calibri"/>
                  <a:ea typeface="+mn-ea"/>
                  <a:cs typeface="+mn-cs"/>
                </a:rPr>
                <a:t>vaktin giderek artması </a:t>
              </a:r>
            </a:p>
          </p:txBody>
        </p:sp>
        <p:pic>
          <p:nvPicPr>
            <p:cNvPr id="12" name="Resim 7"/>
            <p:cNvPicPr>
              <a:picLocks noChangeAspect="1"/>
            </p:cNvPicPr>
            <p:nvPr/>
          </p:nvPicPr>
          <p:blipFill>
            <a:blip r:embed="rId2" cstate="print"/>
            <a:stretch>
              <a:fillRect/>
            </a:stretch>
          </p:blipFill>
          <p:spPr>
            <a:xfrm>
              <a:off x="1995577" y="2081264"/>
              <a:ext cx="1170000" cy="1057500"/>
            </a:xfrm>
            <a:prstGeom prst="rect">
              <a:avLst/>
            </a:prstGeom>
          </p:spPr>
        </p:pic>
      </p:grpSp>
      <p:grpSp>
        <p:nvGrpSpPr>
          <p:cNvPr id="13" name="Grup 13"/>
          <p:cNvGrpSpPr/>
          <p:nvPr/>
        </p:nvGrpSpPr>
        <p:grpSpPr>
          <a:xfrm>
            <a:off x="4293103" y="3339335"/>
            <a:ext cx="3605795" cy="2093628"/>
            <a:chOff x="4293103" y="3339335"/>
            <a:chExt cx="3605795" cy="2093628"/>
          </a:xfrm>
        </p:grpSpPr>
        <p:sp>
          <p:nvSpPr>
            <p:cNvPr id="14" name="Line 64"/>
            <p:cNvSpPr>
              <a:spLocks noChangeShapeType="1"/>
            </p:cNvSpPr>
            <p:nvPr/>
          </p:nvSpPr>
          <p:spPr bwMode="auto">
            <a:xfrm>
              <a:off x="4854901" y="4509327"/>
              <a:ext cx="2482198" cy="0"/>
            </a:xfrm>
            <a:prstGeom prst="line">
              <a:avLst/>
            </a:prstGeom>
            <a:noFill/>
            <a:ln w="14288" cap="flat">
              <a:solidFill>
                <a:srgbClr val="DADADA"/>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Dikdörtgen 39"/>
            <p:cNvSpPr/>
            <p:nvPr/>
          </p:nvSpPr>
          <p:spPr>
            <a:xfrm>
              <a:off x="4293103" y="4601966"/>
              <a:ext cx="3605795" cy="83099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lumMod val="65000"/>
                      <a:lumOff val="35000"/>
                    </a:prstClr>
                  </a:solidFill>
                  <a:effectLst/>
                  <a:uLnTx/>
                  <a:uFillTx/>
                  <a:latin typeface="Calibri"/>
                  <a:ea typeface="+mn-ea"/>
                  <a:cs typeface="+mn-cs"/>
                </a:rPr>
                <a:t>Ruhsal, sosyal, adli ya da bedensel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lumMod val="65000"/>
                      <a:lumOff val="35000"/>
                    </a:prstClr>
                  </a:solidFill>
                  <a:effectLst/>
                  <a:uLnTx/>
                  <a:uFillTx/>
                  <a:latin typeface="Calibri"/>
                  <a:ea typeface="+mn-ea"/>
                  <a:cs typeface="+mn-cs"/>
                </a:rPr>
                <a:t>bir sorun oluşturmasına rağmen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lumMod val="65000"/>
                      <a:lumOff val="35000"/>
                    </a:prstClr>
                  </a:solidFill>
                  <a:effectLst/>
                  <a:uLnTx/>
                  <a:uFillTx/>
                  <a:latin typeface="Calibri"/>
                  <a:ea typeface="+mn-ea"/>
                  <a:cs typeface="+mn-cs"/>
                </a:rPr>
                <a:t>teknolojinin kullanılmaya devam edilmesi</a:t>
              </a:r>
            </a:p>
          </p:txBody>
        </p:sp>
        <p:pic>
          <p:nvPicPr>
            <p:cNvPr id="16" name="Resim 10"/>
            <p:cNvPicPr>
              <a:picLocks noChangeAspect="1"/>
            </p:cNvPicPr>
            <p:nvPr/>
          </p:nvPicPr>
          <p:blipFill>
            <a:blip r:embed="rId3" cstate="print"/>
            <a:stretch>
              <a:fillRect/>
            </a:stretch>
          </p:blipFill>
          <p:spPr>
            <a:xfrm>
              <a:off x="5724819" y="3339335"/>
              <a:ext cx="731250" cy="1023750"/>
            </a:xfrm>
            <a:prstGeom prst="rect">
              <a:avLst/>
            </a:prstGeom>
          </p:spPr>
        </p:pic>
      </p:grpSp>
      <p:grpSp>
        <p:nvGrpSpPr>
          <p:cNvPr id="17" name="Grup 15"/>
          <p:cNvGrpSpPr/>
          <p:nvPr/>
        </p:nvGrpSpPr>
        <p:grpSpPr>
          <a:xfrm>
            <a:off x="7604068" y="2081264"/>
            <a:ext cx="3891643" cy="2128337"/>
            <a:chOff x="7604068" y="2081264"/>
            <a:chExt cx="3891643" cy="2128337"/>
          </a:xfrm>
        </p:grpSpPr>
        <p:sp>
          <p:nvSpPr>
            <p:cNvPr id="18" name="Line 64"/>
            <p:cNvSpPr>
              <a:spLocks noChangeShapeType="1"/>
            </p:cNvSpPr>
            <p:nvPr/>
          </p:nvSpPr>
          <p:spPr bwMode="auto">
            <a:xfrm>
              <a:off x="8308790" y="3285965"/>
              <a:ext cx="2482198" cy="0"/>
            </a:xfrm>
            <a:prstGeom prst="line">
              <a:avLst/>
            </a:prstGeom>
            <a:noFill/>
            <a:ln w="14288" cap="flat">
              <a:solidFill>
                <a:srgbClr val="DADADA"/>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Dikdörtgen 42"/>
            <p:cNvSpPr/>
            <p:nvPr/>
          </p:nvSpPr>
          <p:spPr>
            <a:xfrm>
              <a:off x="7604068" y="3378604"/>
              <a:ext cx="3891643" cy="83099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lumMod val="65000"/>
                      <a:lumOff val="35000"/>
                    </a:prstClr>
                  </a:solidFill>
                  <a:effectLst/>
                  <a:uLnTx/>
                  <a:uFillTx/>
                  <a:latin typeface="Calibri"/>
                  <a:ea typeface="+mn-ea"/>
                  <a:cs typeface="+mn-cs"/>
                </a:rPr>
                <a:t>Teknolojiden uzak kalınca huzursuzluk,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lumMod val="65000"/>
                      <a:lumOff val="35000"/>
                    </a:prstClr>
                  </a:solidFill>
                  <a:effectLst/>
                  <a:uLnTx/>
                  <a:uFillTx/>
                  <a:latin typeface="Calibri"/>
                  <a:ea typeface="+mn-ea"/>
                  <a:cs typeface="+mn-cs"/>
                </a:rPr>
                <a:t>uykusuzluk, öfke gibi yoksunluk belirtilerinin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lumMod val="65000"/>
                      <a:lumOff val="35000"/>
                    </a:prstClr>
                  </a:solidFill>
                  <a:effectLst/>
                  <a:uLnTx/>
                  <a:uFillTx/>
                  <a:latin typeface="Calibri"/>
                  <a:ea typeface="+mn-ea"/>
                  <a:cs typeface="+mn-cs"/>
                </a:rPr>
                <a:t>ortaya çıkması </a:t>
              </a:r>
            </a:p>
          </p:txBody>
        </p:sp>
        <p:pic>
          <p:nvPicPr>
            <p:cNvPr id="20" name="Resim 8"/>
            <p:cNvPicPr>
              <a:picLocks noChangeAspect="1"/>
            </p:cNvPicPr>
            <p:nvPr/>
          </p:nvPicPr>
          <p:blipFill>
            <a:blip r:embed="rId4" cstate="print"/>
            <a:stretch>
              <a:fillRect/>
            </a:stretch>
          </p:blipFill>
          <p:spPr>
            <a:xfrm>
              <a:off x="9038014" y="2081264"/>
              <a:ext cx="1023750" cy="1035000"/>
            </a:xfrm>
            <a:prstGeom prst="rect">
              <a:avLst/>
            </a:prstGeom>
          </p:spPr>
        </p:pic>
      </p:grpSp>
    </p:spTree>
    <p:extLst>
      <p:ext uri="{BB962C8B-B14F-4D97-AF65-F5344CB8AC3E}">
        <p14:creationId xmlns:p14="http://schemas.microsoft.com/office/powerpoint/2010/main" val="2963785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50"/>
                                        <p:tgtEl>
                                          <p:spTgt spid="8"/>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250"/>
                                        <p:tgtEl>
                                          <p:spTgt spid="9"/>
                                        </p:tgtEl>
                                      </p:cBhvr>
                                    </p:animEffect>
                                  </p:childTnLst>
                                </p:cTn>
                              </p:par>
                            </p:childTnLst>
                          </p:cTn>
                        </p:par>
                        <p:par>
                          <p:cTn id="12" fill="hold">
                            <p:stCondLst>
                              <p:cond delay="500"/>
                            </p:stCondLst>
                            <p:childTnLst>
                              <p:par>
                                <p:cTn id="13" presetID="10" presetClass="entr" presetSubtype="0"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250"/>
                                        <p:tgtEl>
                                          <p:spTgt spid="13"/>
                                        </p:tgtEl>
                                      </p:cBhvr>
                                    </p:animEffect>
                                  </p:childTnLst>
                                </p:cTn>
                              </p:par>
                            </p:childTnLst>
                          </p:cTn>
                        </p:par>
                        <p:par>
                          <p:cTn id="16" fill="hold">
                            <p:stCondLst>
                              <p:cond delay="750"/>
                            </p:stCondLst>
                            <p:childTnLst>
                              <p:par>
                                <p:cTn id="17" presetID="10" presetClass="entr" presetSubtype="0"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2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a:extLst>
              <a:ext uri="{FF2B5EF4-FFF2-40B4-BE49-F238E27FC236}">
                <a16:creationId xmlns:a16="http://schemas.microsoft.com/office/drawing/2014/main" id="{E7A2B655-81B5-4080-9F81-05C9529E2046}"/>
              </a:ext>
            </a:extLst>
          </p:cNvPr>
          <p:cNvSpPr>
            <a:spLocks noGrp="1"/>
          </p:cNvSpPr>
          <p:nvPr>
            <p:ph type="sldNum" sz="quarter" idx="12"/>
          </p:nvPr>
        </p:nvSpPr>
        <p:spPr/>
        <p:txBody>
          <a:bodyPr/>
          <a:lstStyle/>
          <a:p>
            <a:fld id="{F302176B-0E47-46AC-8F43-DAB4B8A37D06}" type="slidenum">
              <a:rPr lang="tr-TR" smtClean="0"/>
              <a:pPr/>
              <a:t>142</a:t>
            </a:fld>
            <a:endParaRPr lang="tr-TR"/>
          </a:p>
        </p:txBody>
      </p:sp>
      <p:sp>
        <p:nvSpPr>
          <p:cNvPr id="8" name="Metin kutusu 27"/>
          <p:cNvSpPr txBox="1"/>
          <p:nvPr/>
        </p:nvSpPr>
        <p:spPr>
          <a:xfrm>
            <a:off x="5191886" y="803736"/>
            <a:ext cx="5615640" cy="7386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4200" b="1" i="0" u="none" strike="noStrike" kern="1200" cap="none" spc="0" normalizeH="0" baseline="0" noProof="0" dirty="0">
                <a:ln>
                  <a:noFill/>
                </a:ln>
                <a:solidFill>
                  <a:srgbClr val="FF0000"/>
                </a:solidFill>
                <a:effectLst/>
                <a:uLnTx/>
                <a:uFillTx/>
                <a:latin typeface="Calibri"/>
                <a:ea typeface="+mn-ea"/>
                <a:cs typeface="+mn-cs"/>
              </a:rPr>
              <a:t>Belirtileri Neler Olabilir?</a:t>
            </a:r>
          </a:p>
        </p:txBody>
      </p:sp>
      <p:grpSp>
        <p:nvGrpSpPr>
          <p:cNvPr id="17" name="Grup 17"/>
          <p:cNvGrpSpPr/>
          <p:nvPr/>
        </p:nvGrpSpPr>
        <p:grpSpPr>
          <a:xfrm>
            <a:off x="1536143" y="1737680"/>
            <a:ext cx="2605265" cy="1974658"/>
            <a:chOff x="1536143" y="1737680"/>
            <a:chExt cx="2605265" cy="1974658"/>
          </a:xfrm>
        </p:grpSpPr>
        <p:sp>
          <p:nvSpPr>
            <p:cNvPr id="21" name="Line 64"/>
            <p:cNvSpPr>
              <a:spLocks noChangeShapeType="1"/>
            </p:cNvSpPr>
            <p:nvPr/>
          </p:nvSpPr>
          <p:spPr bwMode="auto">
            <a:xfrm>
              <a:off x="1597676" y="3034924"/>
              <a:ext cx="2482198" cy="0"/>
            </a:xfrm>
            <a:prstGeom prst="line">
              <a:avLst/>
            </a:prstGeom>
            <a:noFill/>
            <a:ln w="14288" cap="flat">
              <a:solidFill>
                <a:srgbClr val="DADADA"/>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Dikdörtgen 30"/>
            <p:cNvSpPr/>
            <p:nvPr/>
          </p:nvSpPr>
          <p:spPr>
            <a:xfrm>
              <a:off x="1536143" y="3127563"/>
              <a:ext cx="2605265"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lumMod val="65000"/>
                      <a:lumOff val="35000"/>
                    </a:prstClr>
                  </a:solidFill>
                  <a:effectLst/>
                  <a:uLnTx/>
                  <a:uFillTx/>
                  <a:latin typeface="Calibri"/>
                  <a:ea typeface="+mn-ea"/>
                  <a:cs typeface="+mn-cs"/>
                </a:rPr>
                <a:t>Planlanandan daha fazla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lumMod val="65000"/>
                      <a:lumOff val="35000"/>
                    </a:prstClr>
                  </a:solidFill>
                  <a:effectLst/>
                  <a:uLnTx/>
                  <a:uFillTx/>
                  <a:latin typeface="Calibri"/>
                  <a:ea typeface="+mn-ea"/>
                  <a:cs typeface="+mn-cs"/>
                </a:rPr>
                <a:t>teknoloji karşısında kalınması</a:t>
              </a:r>
            </a:p>
          </p:txBody>
        </p:sp>
        <p:pic>
          <p:nvPicPr>
            <p:cNvPr id="23" name="Resim 11"/>
            <p:cNvPicPr>
              <a:picLocks noChangeAspect="1"/>
            </p:cNvPicPr>
            <p:nvPr/>
          </p:nvPicPr>
          <p:blipFill>
            <a:blip r:embed="rId2" cstate="print"/>
            <a:stretch>
              <a:fillRect/>
            </a:stretch>
          </p:blipFill>
          <p:spPr>
            <a:xfrm>
              <a:off x="2253775" y="1737680"/>
              <a:ext cx="1170000" cy="1068750"/>
            </a:xfrm>
            <a:prstGeom prst="rect">
              <a:avLst/>
            </a:prstGeom>
          </p:spPr>
        </p:pic>
      </p:grpSp>
      <p:grpSp>
        <p:nvGrpSpPr>
          <p:cNvPr id="24" name="Grup 18"/>
          <p:cNvGrpSpPr/>
          <p:nvPr/>
        </p:nvGrpSpPr>
        <p:grpSpPr>
          <a:xfrm>
            <a:off x="3530730" y="3613251"/>
            <a:ext cx="3104248" cy="2133356"/>
            <a:chOff x="3458217" y="3909340"/>
            <a:chExt cx="3104248" cy="2133356"/>
          </a:xfrm>
        </p:grpSpPr>
        <p:sp>
          <p:nvSpPr>
            <p:cNvPr id="25" name="Line 64"/>
            <p:cNvSpPr>
              <a:spLocks noChangeShapeType="1"/>
            </p:cNvSpPr>
            <p:nvPr/>
          </p:nvSpPr>
          <p:spPr bwMode="auto">
            <a:xfrm>
              <a:off x="3769241" y="5119060"/>
              <a:ext cx="2482198" cy="0"/>
            </a:xfrm>
            <a:prstGeom prst="line">
              <a:avLst/>
            </a:prstGeom>
            <a:noFill/>
            <a:ln w="14288" cap="flat">
              <a:solidFill>
                <a:srgbClr val="DADADA"/>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Dikdörtgen 23"/>
            <p:cNvSpPr/>
            <p:nvPr/>
          </p:nvSpPr>
          <p:spPr>
            <a:xfrm>
              <a:off x="3458217" y="5211699"/>
              <a:ext cx="3104248" cy="83099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lumMod val="65000"/>
                      <a:lumOff val="35000"/>
                    </a:prstClr>
                  </a:solidFill>
                  <a:effectLst/>
                  <a:uLnTx/>
                  <a:uFillTx/>
                  <a:latin typeface="Calibri"/>
                  <a:ea typeface="+mn-ea"/>
                  <a:cs typeface="+mn-cs"/>
                </a:rPr>
                <a:t>Teknolojinin, sorumlulukların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lumMod val="65000"/>
                      <a:lumOff val="35000"/>
                    </a:prstClr>
                  </a:solidFill>
                  <a:effectLst/>
                  <a:uLnTx/>
                  <a:uFillTx/>
                  <a:latin typeface="Calibri"/>
                  <a:ea typeface="+mn-ea"/>
                  <a:cs typeface="+mn-cs"/>
                </a:rPr>
                <a:t>(iş, okul, aile, bireysel temizlik gibi)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lumMod val="65000"/>
                      <a:lumOff val="35000"/>
                    </a:prstClr>
                  </a:solidFill>
                  <a:effectLst/>
                  <a:uLnTx/>
                  <a:uFillTx/>
                  <a:latin typeface="Calibri"/>
                  <a:ea typeface="+mn-ea"/>
                  <a:cs typeface="+mn-cs"/>
                </a:rPr>
                <a:t>yerine getirilmesini engellemesi</a:t>
              </a:r>
            </a:p>
          </p:txBody>
        </p:sp>
        <p:pic>
          <p:nvPicPr>
            <p:cNvPr id="27" name="Resim 15"/>
            <p:cNvPicPr>
              <a:picLocks noChangeAspect="1"/>
            </p:cNvPicPr>
            <p:nvPr/>
          </p:nvPicPr>
          <p:blipFill>
            <a:blip r:embed="rId3" cstate="print"/>
            <a:stretch>
              <a:fillRect/>
            </a:stretch>
          </p:blipFill>
          <p:spPr>
            <a:xfrm>
              <a:off x="4537840" y="3909340"/>
              <a:ext cx="945000" cy="1080000"/>
            </a:xfrm>
            <a:prstGeom prst="rect">
              <a:avLst/>
            </a:prstGeom>
          </p:spPr>
        </p:pic>
      </p:grpSp>
      <p:grpSp>
        <p:nvGrpSpPr>
          <p:cNvPr id="28" name="Grup 20"/>
          <p:cNvGrpSpPr/>
          <p:nvPr/>
        </p:nvGrpSpPr>
        <p:grpSpPr>
          <a:xfrm>
            <a:off x="6424625" y="1737680"/>
            <a:ext cx="3242041" cy="1876566"/>
            <a:chOff x="6225791" y="1795450"/>
            <a:chExt cx="3242041" cy="1876566"/>
          </a:xfrm>
        </p:grpSpPr>
        <p:sp>
          <p:nvSpPr>
            <p:cNvPr id="29" name="Line 64"/>
            <p:cNvSpPr>
              <a:spLocks noChangeShapeType="1"/>
            </p:cNvSpPr>
            <p:nvPr/>
          </p:nvSpPr>
          <p:spPr bwMode="auto">
            <a:xfrm>
              <a:off x="6605712" y="2994602"/>
              <a:ext cx="2482198" cy="0"/>
            </a:xfrm>
            <a:prstGeom prst="line">
              <a:avLst/>
            </a:prstGeom>
            <a:noFill/>
            <a:ln w="14288" cap="flat">
              <a:solidFill>
                <a:srgbClr val="DADADA"/>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Dikdörtgen 42"/>
            <p:cNvSpPr/>
            <p:nvPr/>
          </p:nvSpPr>
          <p:spPr>
            <a:xfrm>
              <a:off x="6225791" y="3087241"/>
              <a:ext cx="3242041"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lumMod val="65000"/>
                      <a:lumOff val="35000"/>
                    </a:prstClr>
                  </a:solidFill>
                  <a:effectLst/>
                  <a:uLnTx/>
                  <a:uFillTx/>
                  <a:latin typeface="Calibri"/>
                  <a:ea typeface="+mn-ea"/>
                  <a:cs typeface="+mn-cs"/>
                </a:rPr>
                <a:t>Zamanın büyük çoğunluğunun, fiilen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lumMod val="65000"/>
                      <a:lumOff val="35000"/>
                    </a:prstClr>
                  </a:solidFill>
                  <a:effectLst/>
                  <a:uLnTx/>
                  <a:uFillTx/>
                  <a:latin typeface="Calibri"/>
                  <a:ea typeface="+mn-ea"/>
                  <a:cs typeface="+mn-cs"/>
                </a:rPr>
                <a:t>ya da zihnen teknolojiyle geçirilmesi</a:t>
              </a:r>
            </a:p>
          </p:txBody>
        </p:sp>
        <p:pic>
          <p:nvPicPr>
            <p:cNvPr id="31" name="Resim 13"/>
            <p:cNvPicPr>
              <a:picLocks noChangeAspect="1"/>
            </p:cNvPicPr>
            <p:nvPr/>
          </p:nvPicPr>
          <p:blipFill>
            <a:blip r:embed="rId4" cstate="print"/>
            <a:stretch>
              <a:fillRect/>
            </a:stretch>
          </p:blipFill>
          <p:spPr>
            <a:xfrm>
              <a:off x="7318061" y="1795450"/>
              <a:ext cx="1057500" cy="1035000"/>
            </a:xfrm>
            <a:prstGeom prst="rect">
              <a:avLst/>
            </a:prstGeom>
          </p:spPr>
        </p:pic>
      </p:grpSp>
      <p:grpSp>
        <p:nvGrpSpPr>
          <p:cNvPr id="32" name="Grup 19"/>
          <p:cNvGrpSpPr/>
          <p:nvPr/>
        </p:nvGrpSpPr>
        <p:grpSpPr>
          <a:xfrm>
            <a:off x="7781620" y="4153251"/>
            <a:ext cx="3010248" cy="1902743"/>
            <a:chOff x="7781621" y="4390531"/>
            <a:chExt cx="3010248" cy="1902743"/>
          </a:xfrm>
        </p:grpSpPr>
        <p:sp>
          <p:nvSpPr>
            <p:cNvPr id="33" name="Line 64"/>
            <p:cNvSpPr>
              <a:spLocks noChangeShapeType="1"/>
            </p:cNvSpPr>
            <p:nvPr/>
          </p:nvSpPr>
          <p:spPr bwMode="auto">
            <a:xfrm>
              <a:off x="8045646" y="5615860"/>
              <a:ext cx="2482198" cy="0"/>
            </a:xfrm>
            <a:prstGeom prst="line">
              <a:avLst/>
            </a:prstGeom>
            <a:noFill/>
            <a:ln w="14288" cap="flat">
              <a:solidFill>
                <a:srgbClr val="DADADA"/>
              </a:solidFill>
              <a:prstDash val="solid"/>
              <a:miter lim="800000"/>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Dikdörtgen 39"/>
            <p:cNvSpPr/>
            <p:nvPr/>
          </p:nvSpPr>
          <p:spPr>
            <a:xfrm>
              <a:off x="7781621" y="5708499"/>
              <a:ext cx="3010248"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lumMod val="65000"/>
                      <a:lumOff val="35000"/>
                    </a:prstClr>
                  </a:solidFill>
                  <a:effectLst/>
                  <a:uLnTx/>
                  <a:uFillTx/>
                  <a:latin typeface="Calibri"/>
                  <a:ea typeface="+mn-ea"/>
                  <a:cs typeface="+mn-cs"/>
                </a:rPr>
                <a:t>Teknoloji başında geçirilen vakitle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lumMod val="65000"/>
                      <a:lumOff val="35000"/>
                    </a:prstClr>
                  </a:solidFill>
                  <a:effectLst/>
                  <a:uLnTx/>
                  <a:uFillTx/>
                  <a:latin typeface="Calibri"/>
                  <a:ea typeface="+mn-ea"/>
                  <a:cs typeface="+mn-cs"/>
                </a:rPr>
                <a:t>ilgili kontrolün kaybedilmesi</a:t>
              </a:r>
            </a:p>
          </p:txBody>
        </p:sp>
        <p:pic>
          <p:nvPicPr>
            <p:cNvPr id="35" name="Resim 16"/>
            <p:cNvPicPr>
              <a:picLocks noChangeAspect="1"/>
            </p:cNvPicPr>
            <p:nvPr/>
          </p:nvPicPr>
          <p:blipFill>
            <a:blip r:embed="rId5" cstate="print"/>
            <a:stretch>
              <a:fillRect/>
            </a:stretch>
          </p:blipFill>
          <p:spPr>
            <a:xfrm>
              <a:off x="8917043" y="4390531"/>
              <a:ext cx="731250" cy="1035000"/>
            </a:xfrm>
            <a:prstGeom prst="rect">
              <a:avLst/>
            </a:prstGeom>
          </p:spPr>
        </p:pic>
      </p:grpSp>
    </p:spTree>
    <p:extLst>
      <p:ext uri="{BB962C8B-B14F-4D97-AF65-F5344CB8AC3E}">
        <p14:creationId xmlns:p14="http://schemas.microsoft.com/office/powerpoint/2010/main" val="3117793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50"/>
                                        <p:tgtEl>
                                          <p:spTgt spid="8"/>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250"/>
                                        <p:tgtEl>
                                          <p:spTgt spid="17"/>
                                        </p:tgtEl>
                                      </p:cBhvr>
                                    </p:animEffect>
                                  </p:childTnLst>
                                </p:cTn>
                              </p:par>
                            </p:childTnLst>
                          </p:cTn>
                        </p:par>
                        <p:par>
                          <p:cTn id="12" fill="hold">
                            <p:stCondLst>
                              <p:cond delay="500"/>
                            </p:stCondLst>
                            <p:childTnLst>
                              <p:par>
                                <p:cTn id="13" presetID="10" presetClass="entr" presetSubtype="0"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250"/>
                                        <p:tgtEl>
                                          <p:spTgt spid="24"/>
                                        </p:tgtEl>
                                      </p:cBhvr>
                                    </p:animEffect>
                                  </p:childTnLst>
                                </p:cTn>
                              </p:par>
                            </p:childTnLst>
                          </p:cTn>
                        </p:par>
                        <p:par>
                          <p:cTn id="16" fill="hold">
                            <p:stCondLst>
                              <p:cond delay="750"/>
                            </p:stCondLst>
                            <p:childTnLst>
                              <p:par>
                                <p:cTn id="17" presetID="10" presetClass="entr" presetSubtype="0" fill="hold"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250"/>
                                        <p:tgtEl>
                                          <p:spTgt spid="28"/>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fade">
                                      <p:cBhvr>
                                        <p:cTn id="23" dur="25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Teknoloji Bağımlılığı Gelecek Adına Kaygıya Neden Oluyor! - Haberler | ADYÜ">
            <a:extLst>
              <a:ext uri="{FF2B5EF4-FFF2-40B4-BE49-F238E27FC236}">
                <a16:creationId xmlns:a16="http://schemas.microsoft.com/office/drawing/2014/main" id="{0A63C546-07C6-B572-9766-C1805A5BC2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3580144"/>
            <a:ext cx="5793712" cy="2896856"/>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p:cNvSpPr>
            <a:spLocks noGrp="1"/>
          </p:cNvSpPr>
          <p:nvPr>
            <p:ph type="title"/>
          </p:nvPr>
        </p:nvSpPr>
        <p:spPr>
          <a:xfrm>
            <a:off x="4364180" y="681245"/>
            <a:ext cx="6435437" cy="1036718"/>
          </a:xfrm>
        </p:spPr>
        <p:txBody>
          <a:bodyPr>
            <a:normAutofit fontScale="90000"/>
          </a:bodyPr>
          <a:lstStyle/>
          <a:p>
            <a:r>
              <a:rPr lang="tr-TR" sz="3600" b="1" i="1" dirty="0"/>
              <a:t>BAŞA ÇIKMAK İÇİN ÖNERİLER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143</a:t>
            </a:fld>
            <a:endParaRPr lang="tr-TR"/>
          </a:p>
        </p:txBody>
      </p:sp>
      <p:sp>
        <p:nvSpPr>
          <p:cNvPr id="6" name="İçerik Yer Tutucusu 1"/>
          <p:cNvSpPr>
            <a:spLocks noGrp="1"/>
          </p:cNvSpPr>
          <p:nvPr>
            <p:ph idx="4294967295"/>
          </p:nvPr>
        </p:nvSpPr>
        <p:spPr>
          <a:xfrm>
            <a:off x="418911" y="1717963"/>
            <a:ext cx="8747469" cy="3920612"/>
          </a:xfrm>
        </p:spPr>
        <p:txBody>
          <a:bodyPr>
            <a:noAutofit/>
          </a:bodyPr>
          <a:lstStyle/>
          <a:p>
            <a:pPr>
              <a:spcBef>
                <a:spcPts val="0"/>
              </a:spcBef>
              <a:buFont typeface="Wingdings" panose="05000000000000000000" pitchFamily="2" charset="2"/>
              <a:buChar char="ü"/>
            </a:pPr>
            <a:r>
              <a:rPr lang="tr-TR" altLang="tr-TR" dirty="0"/>
              <a:t>Yavaş yavaş ama kararlı </a:t>
            </a:r>
            <a:r>
              <a:rPr lang="tr-TR" altLang="tr-TR" dirty="0" err="1"/>
              <a:t>olarakkullanımı</a:t>
            </a:r>
            <a:r>
              <a:rPr lang="tr-TR" altLang="tr-TR" dirty="0"/>
              <a:t> azaltın.</a:t>
            </a:r>
          </a:p>
          <a:p>
            <a:pPr marL="0" indent="0">
              <a:spcBef>
                <a:spcPts val="0"/>
              </a:spcBef>
              <a:buNone/>
            </a:pPr>
            <a:endParaRPr lang="tr-TR" altLang="tr-TR" dirty="0"/>
          </a:p>
          <a:p>
            <a:pPr>
              <a:spcBef>
                <a:spcPts val="0"/>
              </a:spcBef>
              <a:buFont typeface="Wingdings" panose="05000000000000000000" pitchFamily="2" charset="2"/>
              <a:buChar char="ü"/>
            </a:pPr>
            <a:r>
              <a:rPr lang="tr-TR" altLang="tr-TR" dirty="0"/>
              <a:t>Yerini doldurun (spor, hobi, vb.)</a:t>
            </a:r>
          </a:p>
          <a:p>
            <a:pPr>
              <a:spcBef>
                <a:spcPts val="0"/>
              </a:spcBef>
              <a:buFont typeface="Wingdings" panose="05000000000000000000" pitchFamily="2" charset="2"/>
              <a:buChar char="ü"/>
            </a:pPr>
            <a:endParaRPr lang="tr-TR" altLang="tr-TR" dirty="0"/>
          </a:p>
          <a:p>
            <a:pPr>
              <a:spcBef>
                <a:spcPts val="0"/>
              </a:spcBef>
              <a:buFont typeface="Wingdings" panose="05000000000000000000" pitchFamily="2" charset="2"/>
              <a:buChar char="ü"/>
            </a:pPr>
            <a:r>
              <a:rPr lang="tr-TR" altLang="tr-TR" dirty="0"/>
              <a:t>Düşünün! Sanal ortamdaki başarı ve saygınlık mı daha değerli? Gerçek hayattaki mi?</a:t>
            </a:r>
          </a:p>
          <a:p>
            <a:pPr>
              <a:spcBef>
                <a:spcPts val="0"/>
              </a:spcBef>
              <a:buFont typeface="Wingdings" panose="05000000000000000000" pitchFamily="2" charset="2"/>
              <a:buChar char="ü"/>
            </a:pPr>
            <a:endParaRPr lang="tr-TR" altLang="tr-TR" dirty="0"/>
          </a:p>
          <a:p>
            <a:pPr>
              <a:spcBef>
                <a:spcPts val="0"/>
              </a:spcBef>
              <a:buFont typeface="Wingdings" panose="05000000000000000000" pitchFamily="2" charset="2"/>
              <a:buChar char="ü"/>
            </a:pPr>
            <a:r>
              <a:rPr lang="tr-TR" altLang="tr-TR" dirty="0"/>
              <a:t>Zararlarını, sizden aldıklarını değerlendirin.</a:t>
            </a:r>
          </a:p>
          <a:p>
            <a:pPr>
              <a:spcBef>
                <a:spcPts val="0"/>
              </a:spcBef>
              <a:buFont typeface="Wingdings" panose="05000000000000000000" pitchFamily="2" charset="2"/>
              <a:buChar char="ü"/>
            </a:pPr>
            <a:endParaRPr lang="tr-TR" altLang="tr-TR" dirty="0"/>
          </a:p>
          <a:p>
            <a:pPr>
              <a:spcBef>
                <a:spcPts val="0"/>
              </a:spcBef>
              <a:buFont typeface="Wingdings" panose="05000000000000000000" pitchFamily="2" charset="2"/>
              <a:buChar char="ü"/>
            </a:pPr>
            <a:r>
              <a:rPr lang="tr-TR" altLang="tr-TR" dirty="0"/>
              <a:t>Gerekirse uzman yardımı alın.</a:t>
            </a:r>
          </a:p>
        </p:txBody>
      </p:sp>
    </p:spTree>
    <p:extLst>
      <p:ext uri="{BB962C8B-B14F-4D97-AF65-F5344CB8AC3E}">
        <p14:creationId xmlns:p14="http://schemas.microsoft.com/office/powerpoint/2010/main" val="278986450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287706B-9C2C-DA22-A39D-69BEE57829F3}"/>
              </a:ext>
            </a:extLst>
          </p:cNvPr>
          <p:cNvSpPr>
            <a:spLocks noGrp="1"/>
          </p:cNvSpPr>
          <p:nvPr>
            <p:ph idx="1"/>
          </p:nvPr>
        </p:nvSpPr>
        <p:spPr/>
        <p:txBody>
          <a:bodyPr/>
          <a:lstStyle/>
          <a:p>
            <a:pPr>
              <a:buFont typeface="Wingdings" panose="05000000000000000000" pitchFamily="2" charset="2"/>
              <a:buChar char="Ø"/>
            </a:pPr>
            <a:r>
              <a:rPr lang="tr-TR" sz="2800" b="0" i="0" dirty="0">
                <a:solidFill>
                  <a:srgbClr val="3A3A3C"/>
                </a:solidFill>
                <a:effectLst/>
                <a:latin typeface="Open Sans" panose="020B0606030504020204" pitchFamily="34" charset="0"/>
              </a:rPr>
              <a:t>Ayrıntılı bilgi için;</a:t>
            </a:r>
            <a:endParaRPr lang="tr-TR" sz="2800" b="1" dirty="0">
              <a:solidFill>
                <a:srgbClr val="92D050"/>
              </a:solidFill>
              <a:latin typeface="Open Sans" panose="020B0606030504020204" pitchFamily="34" charset="0"/>
            </a:endParaRPr>
          </a:p>
          <a:p>
            <a:pPr>
              <a:buFont typeface="Wingdings" panose="05000000000000000000" pitchFamily="2" charset="2"/>
              <a:buChar char="v"/>
            </a:pPr>
            <a:r>
              <a:rPr lang="tr-TR" sz="2400" b="1" i="0" dirty="0">
                <a:solidFill>
                  <a:srgbClr val="92D050"/>
                </a:solidFill>
                <a:effectLst/>
                <a:latin typeface="Open Sans" panose="020B0606030504020204" pitchFamily="34" charset="0"/>
              </a:rPr>
              <a:t>yesilay.org.tr/</a:t>
            </a:r>
          </a:p>
          <a:p>
            <a:pPr>
              <a:buFont typeface="Wingdings" panose="05000000000000000000" pitchFamily="2" charset="2"/>
              <a:buChar char="v"/>
            </a:pPr>
            <a:r>
              <a:rPr lang="tr-TR" sz="2400" b="1" i="0" dirty="0">
                <a:solidFill>
                  <a:srgbClr val="92D050"/>
                </a:solidFill>
                <a:effectLst/>
                <a:latin typeface="Open Sans" panose="020B0606030504020204" pitchFamily="34" charset="0"/>
              </a:rPr>
              <a:t>tbm.org.tr</a:t>
            </a:r>
          </a:p>
          <a:p>
            <a:pPr>
              <a:buFont typeface="Wingdings" panose="05000000000000000000" pitchFamily="2" charset="2"/>
              <a:buChar char="v"/>
            </a:pPr>
            <a:r>
              <a:rPr lang="tr-TR" sz="2400" b="1" i="0" dirty="0">
                <a:solidFill>
                  <a:srgbClr val="92D050"/>
                </a:solidFill>
                <a:effectLst/>
                <a:latin typeface="Open Sans" panose="020B0606030504020204" pitchFamily="34" charset="0"/>
              </a:rPr>
              <a:t>yedam.org.tr</a:t>
            </a:r>
          </a:p>
          <a:p>
            <a:pPr>
              <a:buFont typeface="Wingdings" panose="05000000000000000000" pitchFamily="2" charset="2"/>
              <a:buChar char="v"/>
            </a:pPr>
            <a:r>
              <a:rPr lang="tr-TR" sz="2400" b="1" i="0" dirty="0">
                <a:solidFill>
                  <a:srgbClr val="92D050"/>
                </a:solidFill>
                <a:effectLst/>
                <a:latin typeface="Open Sans" panose="020B0606030504020204" pitchFamily="34" charset="0"/>
              </a:rPr>
              <a:t>birakabilirsin.org</a:t>
            </a:r>
          </a:p>
          <a:p>
            <a:pPr marL="0" indent="0">
              <a:buNone/>
            </a:pPr>
            <a:endParaRPr lang="tr-TR" dirty="0"/>
          </a:p>
        </p:txBody>
      </p:sp>
      <p:sp>
        <p:nvSpPr>
          <p:cNvPr id="4" name="Slayt Numarası Yer Tutucusu 3">
            <a:extLst>
              <a:ext uri="{FF2B5EF4-FFF2-40B4-BE49-F238E27FC236}">
                <a16:creationId xmlns:a16="http://schemas.microsoft.com/office/drawing/2014/main" id="{750F99BB-F6A9-803E-995F-3C3202935BE5}"/>
              </a:ext>
            </a:extLst>
          </p:cNvPr>
          <p:cNvSpPr>
            <a:spLocks noGrp="1"/>
          </p:cNvSpPr>
          <p:nvPr>
            <p:ph type="sldNum" sz="quarter" idx="12"/>
          </p:nvPr>
        </p:nvSpPr>
        <p:spPr/>
        <p:txBody>
          <a:bodyPr/>
          <a:lstStyle/>
          <a:p>
            <a:fld id="{F302176B-0E47-46AC-8F43-DAB4B8A37D06}" type="slidenum">
              <a:rPr lang="tr-TR" smtClean="0"/>
              <a:pPr/>
              <a:t>144</a:t>
            </a:fld>
            <a:endParaRPr lang="tr-TR"/>
          </a:p>
        </p:txBody>
      </p:sp>
      <p:pic>
        <p:nvPicPr>
          <p:cNvPr id="2050" name="Picture 2" descr="Uyuşturucu Madde Bağımlılığı için Homeopati Tedavisi ve Remediler –  Homeopati Türkiye">
            <a:extLst>
              <a:ext uri="{FF2B5EF4-FFF2-40B4-BE49-F238E27FC236}">
                <a16:creationId xmlns:a16="http://schemas.microsoft.com/office/drawing/2014/main" id="{0E56310D-F881-8DB9-69DD-AD919066729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35226" y="381000"/>
            <a:ext cx="5655547" cy="3263251"/>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a:extLst>
              <a:ext uri="{FF2B5EF4-FFF2-40B4-BE49-F238E27FC236}">
                <a16:creationId xmlns:a16="http://schemas.microsoft.com/office/drawing/2014/main" id="{ABCCF667-0327-8D4C-1EA1-DDF291583D9C}"/>
              </a:ext>
            </a:extLst>
          </p:cNvPr>
          <p:cNvSpPr>
            <a:spLocks noChangeAspect="1" noChangeArrowheads="1"/>
          </p:cNvSpPr>
          <p:nvPr/>
        </p:nvSpPr>
        <p:spPr bwMode="auto">
          <a:xfrm>
            <a:off x="5943599" y="3276599"/>
            <a:ext cx="1104481" cy="110448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2054" name="Picture 6" descr="Yeşilay Diyarbakır Şubesi">
            <a:extLst>
              <a:ext uri="{FF2B5EF4-FFF2-40B4-BE49-F238E27FC236}">
                <a16:creationId xmlns:a16="http://schemas.microsoft.com/office/drawing/2014/main" id="{5932DE85-F9CF-8BA8-FCD4-FA9519B520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06027" y="3276599"/>
            <a:ext cx="2438140" cy="243814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Bırakabilirsin - Google Play'de Uygulamalar">
            <a:extLst>
              <a:ext uri="{FF2B5EF4-FFF2-40B4-BE49-F238E27FC236}">
                <a16:creationId xmlns:a16="http://schemas.microsoft.com/office/drawing/2014/main" id="{4C14CBDF-2BCB-60D5-28B2-851414AA9A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4596" y="3705335"/>
            <a:ext cx="2958402" cy="2958402"/>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TÜRKİYE BAĞIMLILIKLA MÜCADELE EĞİTİMİ İÇERİKLERİ 'EĞİTİM BİLİŞİM AĞINDA'  (EBA) - Sorgun Rehberlik ve Araştırma Merkezi">
            <a:extLst>
              <a:ext uri="{FF2B5EF4-FFF2-40B4-BE49-F238E27FC236}">
                <a16:creationId xmlns:a16="http://schemas.microsoft.com/office/drawing/2014/main" id="{89035A48-D063-F375-C181-7C974AB0797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66903" y="4614606"/>
            <a:ext cx="3647834" cy="2049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4736812"/>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692348" y="4079304"/>
            <a:ext cx="4903450" cy="1551054"/>
          </a:xfrm>
        </p:spPr>
        <p:txBody>
          <a:bodyPr>
            <a:normAutofit fontScale="40000" lnSpcReduction="20000"/>
          </a:bodyPr>
          <a:lstStyle/>
          <a:p>
            <a:pPr marL="0" lvl="0" indent="0">
              <a:lnSpc>
                <a:spcPct val="100000"/>
              </a:lnSpc>
              <a:spcBef>
                <a:spcPts val="0"/>
              </a:spcBef>
              <a:buNone/>
              <a:defRPr/>
            </a:pPr>
            <a:r>
              <a:rPr lang="tr-TR" sz="3600" b="1" dirty="0"/>
              <a:t>Kaynakça</a:t>
            </a:r>
          </a:p>
          <a:p>
            <a:pPr marL="0" lvl="0" indent="0">
              <a:lnSpc>
                <a:spcPct val="100000"/>
              </a:lnSpc>
              <a:spcBef>
                <a:spcPts val="0"/>
              </a:spcBef>
              <a:buNone/>
              <a:defRPr/>
            </a:pPr>
            <a:endParaRPr lang="tr-TR" sz="3600" b="1" dirty="0"/>
          </a:p>
          <a:p>
            <a:pPr marL="0" indent="0">
              <a:lnSpc>
                <a:spcPct val="100000"/>
              </a:lnSpc>
              <a:spcBef>
                <a:spcPts val="0"/>
              </a:spcBef>
              <a:defRPr/>
            </a:pPr>
            <a:r>
              <a:rPr lang="tr-TR" sz="3600" b="1" dirty="0"/>
              <a:t>Uyuşturucu Özgürlüğün Sonu,</a:t>
            </a:r>
            <a:r>
              <a:rPr lang="tr-TR" sz="3600" dirty="0"/>
              <a:t> Yeşilay Bilim Kurulu, 2016, İstanbul, Yeşilay TBM Alan Kitaplığı Dizisi No: 10.</a:t>
            </a:r>
          </a:p>
          <a:p>
            <a:pPr marL="0" indent="0">
              <a:lnSpc>
                <a:spcPct val="100000"/>
              </a:lnSpc>
              <a:spcBef>
                <a:spcPts val="0"/>
              </a:spcBef>
              <a:defRPr/>
            </a:pPr>
            <a:endParaRPr lang="tr-TR" sz="3600" dirty="0"/>
          </a:p>
          <a:p>
            <a:pPr marL="0" indent="0">
              <a:lnSpc>
                <a:spcPct val="100000"/>
              </a:lnSpc>
              <a:spcBef>
                <a:spcPts val="0"/>
              </a:spcBef>
              <a:defRPr/>
            </a:pPr>
            <a:r>
              <a:rPr lang="tr-TR" sz="3600" dirty="0"/>
              <a:t>Yeşilay, (2024). </a:t>
            </a:r>
            <a:r>
              <a:rPr lang="tr-TR" sz="3600" i="1" dirty="0"/>
              <a:t>Bağımlılık. </a:t>
            </a:r>
            <a:r>
              <a:rPr lang="tr-TR" sz="3600" dirty="0">
                <a:hlinkClick r:id="rId2"/>
              </a:rPr>
              <a:t>https://www.yesilay.org.tr/tr/bagimlilik</a:t>
            </a:r>
            <a:r>
              <a:rPr lang="tr-TR" sz="3600" dirty="0"/>
              <a:t> sayfasından erişilmiştir</a:t>
            </a:r>
            <a:r>
              <a:rPr lang="tr-TR" sz="3600" i="1" dirty="0"/>
              <a:t>. </a:t>
            </a:r>
            <a:endParaRPr lang="tr-TR" sz="1800" i="1"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145</a:t>
            </a:fld>
            <a:endParaRPr lang="tr-TR"/>
          </a:p>
        </p:txBody>
      </p:sp>
      <p:sp>
        <p:nvSpPr>
          <p:cNvPr id="7" name="Başlık 3"/>
          <p:cNvSpPr txBox="1">
            <a:spLocks/>
          </p:cNvSpPr>
          <p:nvPr/>
        </p:nvSpPr>
        <p:spPr>
          <a:xfrm>
            <a:off x="637106" y="2576260"/>
            <a:ext cx="328695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endParaRPr lang="tr-TR" sz="3200" b="1" i="1" dirty="0"/>
          </a:p>
        </p:txBody>
      </p:sp>
      <p:sp>
        <p:nvSpPr>
          <p:cNvPr id="8" name="Başlık 3"/>
          <p:cNvSpPr txBox="1">
            <a:spLocks/>
          </p:cNvSpPr>
          <p:nvPr/>
        </p:nvSpPr>
        <p:spPr>
          <a:xfrm>
            <a:off x="8755997" y="2576260"/>
            <a:ext cx="328695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endParaRPr lang="tr-TR" sz="3200" b="1" i="1" dirty="0"/>
          </a:p>
        </p:txBody>
      </p:sp>
      <p:sp>
        <p:nvSpPr>
          <p:cNvPr id="5" name="Metin kutusu 4">
            <a:extLst>
              <a:ext uri="{FF2B5EF4-FFF2-40B4-BE49-F238E27FC236}">
                <a16:creationId xmlns:a16="http://schemas.microsoft.com/office/drawing/2014/main" id="{077BD105-3B5F-417F-822F-A09F6E152759}"/>
              </a:ext>
            </a:extLst>
          </p:cNvPr>
          <p:cNvSpPr txBox="1"/>
          <p:nvPr/>
        </p:nvSpPr>
        <p:spPr>
          <a:xfrm>
            <a:off x="1272209" y="1987826"/>
            <a:ext cx="5420139" cy="830997"/>
          </a:xfrm>
          <a:prstGeom prst="rect">
            <a:avLst/>
          </a:prstGeom>
          <a:noFill/>
        </p:spPr>
        <p:txBody>
          <a:bodyPr wrap="square" rtlCol="0">
            <a:spAutoFit/>
          </a:bodyPr>
          <a:lstStyle/>
          <a:p>
            <a:pPr algn="ctr"/>
            <a:r>
              <a:rPr lang="tr-TR" sz="2400" b="1" i="1" dirty="0">
                <a:solidFill>
                  <a:srgbClr val="FF0000"/>
                </a:solidFill>
              </a:rPr>
              <a:t>Başarılı ve Sağlıklı Bir Eğitim Öğretim Yılı Dileriz…</a:t>
            </a:r>
          </a:p>
        </p:txBody>
      </p:sp>
      <p:sp>
        <p:nvSpPr>
          <p:cNvPr id="4" name="İçerik Yer Tutucusu 1">
            <a:extLst>
              <a:ext uri="{FF2B5EF4-FFF2-40B4-BE49-F238E27FC236}">
                <a16:creationId xmlns:a16="http://schemas.microsoft.com/office/drawing/2014/main" id="{A3C36C1E-165F-AFC4-C83B-C2106E06BD0B}"/>
              </a:ext>
            </a:extLst>
          </p:cNvPr>
          <p:cNvSpPr txBox="1">
            <a:spLocks/>
          </p:cNvSpPr>
          <p:nvPr/>
        </p:nvSpPr>
        <p:spPr>
          <a:xfrm>
            <a:off x="54219" y="3848597"/>
            <a:ext cx="4452730" cy="1080120"/>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Font typeface="Arial" panose="020B0604020202020204" pitchFamily="34" charset="0"/>
              <a:buNone/>
            </a:pPr>
            <a:r>
              <a:rPr lang="tr-TR" sz="3600" i="1" cap="all" dirty="0">
                <a:latin typeface="+mj-lt"/>
                <a:ea typeface="+mj-ea"/>
                <a:cs typeface="+mj-cs"/>
              </a:rPr>
              <a:t>Oryantasyon programı</a:t>
            </a:r>
          </a:p>
          <a:p>
            <a:pPr marL="0" indent="0" algn="ctr">
              <a:buFont typeface="Arial" panose="020B0604020202020204" pitchFamily="34" charset="0"/>
              <a:buNone/>
            </a:pPr>
            <a:r>
              <a:rPr lang="tr-TR" sz="3600" i="1" cap="all" dirty="0">
                <a:latin typeface="+mj-lt"/>
                <a:ea typeface="+mj-ea"/>
                <a:cs typeface="+mj-cs"/>
              </a:rPr>
              <a:t>ile ilgili Ayrıntılı bilgi için</a:t>
            </a:r>
          </a:p>
          <a:p>
            <a:pPr marL="0" indent="0" algn="ctr">
              <a:buFont typeface="Arial" panose="020B0604020202020204" pitchFamily="34" charset="0"/>
              <a:buNone/>
            </a:pPr>
            <a:r>
              <a:rPr lang="tr-TR" sz="3600" b="1" i="1" cap="all" dirty="0">
                <a:latin typeface="+mj-lt"/>
                <a:ea typeface="+mj-ea"/>
                <a:cs typeface="+mj-cs"/>
                <a:hlinkClick r:id="rId3"/>
              </a:rPr>
              <a:t>www.pau.edu.tr/pdrem</a:t>
            </a:r>
            <a:endParaRPr lang="tr-TR" sz="3600" b="1" i="1" cap="all" dirty="0">
              <a:latin typeface="+mj-lt"/>
              <a:ea typeface="+mj-ea"/>
              <a:cs typeface="+mj-cs"/>
            </a:endParaRPr>
          </a:p>
          <a:p>
            <a:pPr marL="0" indent="0" algn="ctr">
              <a:buFont typeface="Arial" panose="020B0604020202020204" pitchFamily="34" charset="0"/>
              <a:buNone/>
            </a:pPr>
            <a:endParaRPr lang="tr-TR" sz="3600" b="1" i="1" cap="all" dirty="0">
              <a:latin typeface="+mj-lt"/>
              <a:ea typeface="+mj-ea"/>
              <a:cs typeface="+mj-cs"/>
            </a:endParaRPr>
          </a:p>
        </p:txBody>
      </p:sp>
    </p:spTree>
    <p:extLst>
      <p:ext uri="{BB962C8B-B14F-4D97-AF65-F5344CB8AC3E}">
        <p14:creationId xmlns:p14="http://schemas.microsoft.com/office/powerpoint/2010/main" val="1320216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15</a:t>
            </a:fld>
            <a:endParaRPr lang="tr-TR"/>
          </a:p>
        </p:txBody>
      </p:sp>
      <p:sp>
        <p:nvSpPr>
          <p:cNvPr id="2" name="İçerik Yer Tutucusu 1"/>
          <p:cNvSpPr>
            <a:spLocks noGrp="1"/>
          </p:cNvSpPr>
          <p:nvPr>
            <p:ph idx="4294967295"/>
          </p:nvPr>
        </p:nvSpPr>
        <p:spPr>
          <a:xfrm>
            <a:off x="770604" y="2057401"/>
            <a:ext cx="5148416" cy="3920612"/>
          </a:xfrm>
        </p:spPr>
        <p:txBody>
          <a:bodyPr>
            <a:normAutofit/>
          </a:bodyPr>
          <a:lstStyle/>
          <a:p>
            <a:pPr>
              <a:spcBef>
                <a:spcPts val="0"/>
              </a:spcBef>
              <a:buFont typeface="Wingdings" panose="05000000000000000000" pitchFamily="2" charset="2"/>
              <a:buChar char="ü"/>
            </a:pPr>
            <a:r>
              <a:rPr lang="tr-TR" altLang="tr-TR" sz="1800" dirty="0">
                <a:solidFill>
                  <a:schemeClr val="accent1">
                    <a:lumMod val="75000"/>
                  </a:schemeClr>
                </a:solidFill>
              </a:rPr>
              <a:t>Üni</a:t>
            </a:r>
            <a:r>
              <a:rPr lang="tr-TR" altLang="tr-TR" sz="1800" dirty="0"/>
              <a:t>versitede görev yapan her bir öğretim üyesinin sizden başka </a:t>
            </a:r>
            <a:r>
              <a:rPr lang="tr-TR" altLang="tr-TR" sz="1800" u="sng" dirty="0"/>
              <a:t>onlarca öğrencisi</a:t>
            </a:r>
            <a:r>
              <a:rPr lang="tr-TR" altLang="tr-TR" sz="1800" dirty="0"/>
              <a:t> bulunmaktadır.</a:t>
            </a:r>
          </a:p>
          <a:p>
            <a:pPr marL="0" indent="0">
              <a:spcBef>
                <a:spcPts val="0"/>
              </a:spcBef>
              <a:buNone/>
            </a:pPr>
            <a:r>
              <a:rPr lang="tr-TR" altLang="tr-TR" sz="1800" dirty="0"/>
              <a:t> </a:t>
            </a:r>
          </a:p>
          <a:p>
            <a:pPr>
              <a:spcBef>
                <a:spcPts val="0"/>
              </a:spcBef>
              <a:buFont typeface="Wingdings" panose="05000000000000000000" pitchFamily="2" charset="2"/>
              <a:buChar char="ü"/>
            </a:pPr>
            <a:r>
              <a:rPr lang="tr-TR" altLang="tr-TR" sz="1800" dirty="0"/>
              <a:t>Öğretim üyesinin dersler dışında yürütmesi gereken bilimsel çalışmaları, akademik ve idari birimlerle ortak yürüttüğü işler, yönettiği projeler, katılması gereken toplantıları olabileceğini aklınızdan çıkarmayın. </a:t>
            </a:r>
          </a:p>
          <a:p>
            <a:pPr>
              <a:buFont typeface="Wingdings" panose="05000000000000000000" pitchFamily="2" charset="2"/>
              <a:buChar char="ü"/>
            </a:pPr>
            <a:r>
              <a:rPr lang="tr-TR" altLang="tr-TR" sz="1800" dirty="0"/>
              <a:t>Eğer mümkünse öncelikli olarak sormanız gereken soruyu </a:t>
            </a:r>
            <a:r>
              <a:rPr lang="tr-TR" altLang="tr-TR" sz="1800" b="1" dirty="0">
                <a:solidFill>
                  <a:schemeClr val="accent1">
                    <a:lumMod val="75000"/>
                  </a:schemeClr>
                </a:solidFill>
              </a:rPr>
              <a:t>e-posta</a:t>
            </a:r>
            <a:r>
              <a:rPr lang="tr-TR" altLang="tr-TR" sz="1800" dirty="0"/>
              <a:t> yoluyla sorun.</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6" name="Resim 5" descr="White, male faculty earn higher salaries than women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90088" y="2075649"/>
            <a:ext cx="4616112" cy="3068993"/>
          </a:xfrm>
          <a:prstGeom prst="rect">
            <a:avLst/>
          </a:prstGeom>
        </p:spPr>
      </p:pic>
    </p:spTree>
    <p:extLst>
      <p:ext uri="{BB962C8B-B14F-4D97-AF65-F5344CB8AC3E}">
        <p14:creationId xmlns:p14="http://schemas.microsoft.com/office/powerpoint/2010/main" val="634586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16</a:t>
            </a:fld>
            <a:endParaRPr lang="tr-TR"/>
          </a:p>
        </p:txBody>
      </p:sp>
      <p:sp>
        <p:nvSpPr>
          <p:cNvPr id="2" name="İçerik Yer Tutucusu 1"/>
          <p:cNvSpPr>
            <a:spLocks noGrp="1"/>
          </p:cNvSpPr>
          <p:nvPr>
            <p:ph idx="4294967295"/>
          </p:nvPr>
        </p:nvSpPr>
        <p:spPr>
          <a:xfrm>
            <a:off x="6184490" y="1813028"/>
            <a:ext cx="5321710" cy="4754921"/>
          </a:xfrm>
        </p:spPr>
        <p:txBody>
          <a:bodyPr>
            <a:normAutofit/>
          </a:bodyPr>
          <a:lstStyle/>
          <a:p>
            <a:pPr algn="r">
              <a:buFont typeface="Wingdings" panose="05000000000000000000" pitchFamily="2" charset="2"/>
              <a:buChar char="ü"/>
            </a:pPr>
            <a:r>
              <a:rPr lang="tr-TR" altLang="tr-TR" sz="1800" dirty="0">
                <a:solidFill>
                  <a:schemeClr val="accent1">
                    <a:lumMod val="75000"/>
                  </a:schemeClr>
                </a:solidFill>
              </a:rPr>
              <a:t>Ya</a:t>
            </a:r>
            <a:r>
              <a:rPr lang="tr-TR" altLang="tr-TR" sz="1800" dirty="0"/>
              <a:t>zdığınız e-postayı göndermeden önce en az bir kez mutlaka okuyun. Kendinizi net bir şekilde ifade edebildiğinizden emin olduktan sonra gönderin. </a:t>
            </a:r>
          </a:p>
          <a:p>
            <a:pPr algn="r">
              <a:buFont typeface="Wingdings" panose="05000000000000000000" pitchFamily="2" charset="2"/>
              <a:buChar char="ü"/>
            </a:pPr>
            <a:r>
              <a:rPr lang="tr-TR" altLang="tr-TR" sz="1800" dirty="0"/>
              <a:t>Eğer e-posta yoluyla iletişime geçemeyecek kadar acil bir konu varsa, öğretim üyesinin ofisine gitmeyi düşünebilirsiniz. </a:t>
            </a:r>
          </a:p>
          <a:p>
            <a:pPr algn="r">
              <a:buFont typeface="Wingdings" panose="05000000000000000000" pitchFamily="2" charset="2"/>
              <a:buChar char="ü"/>
            </a:pPr>
            <a:r>
              <a:rPr lang="tr-TR" altLang="tr-TR" sz="1800" dirty="0"/>
              <a:t>Ofise girerken öncelikle kapıyı çalmanız ve müsait olup olmadığını sormanız gerekir. </a:t>
            </a:r>
          </a:p>
          <a:p>
            <a:pPr algn="r">
              <a:buFont typeface="Wingdings" panose="05000000000000000000" pitchFamily="2" charset="2"/>
              <a:buChar char="ü"/>
            </a:pPr>
            <a:r>
              <a:rPr lang="tr-TR" altLang="tr-TR" sz="1800" dirty="0"/>
              <a:t>Sağlıklı bir iletişim için sorunuzu önceden hazırlayın ve kendinizi olabildiğince kısa ve net bir şekilde ifade etmeye gayret gösteri</a:t>
            </a:r>
            <a:r>
              <a:rPr lang="tr-TR" altLang="tr-TR" sz="1800" dirty="0">
                <a:solidFill>
                  <a:schemeClr val="accent1">
                    <a:lumMod val="75000"/>
                  </a:schemeClr>
                </a:solidFill>
              </a:rPr>
              <a:t>n. </a:t>
            </a:r>
          </a:p>
          <a:p>
            <a:pPr algn="r">
              <a:buFont typeface="Wingdings" panose="05000000000000000000" pitchFamily="2" charset="2"/>
              <a:buChar char="ü"/>
            </a:pPr>
            <a:endParaRPr lang="tr-TR" altLang="tr-TR" sz="1800" dirty="0"/>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l="19376" t="20733" r="20153" b="30500"/>
          <a:stretch/>
        </p:blipFill>
        <p:spPr>
          <a:xfrm>
            <a:off x="424625" y="1949760"/>
            <a:ext cx="5759865" cy="3093579"/>
          </a:xfrm>
          <a:prstGeom prst="rect">
            <a:avLst/>
          </a:prstGeom>
        </p:spPr>
      </p:pic>
    </p:spTree>
    <p:extLst>
      <p:ext uri="{BB962C8B-B14F-4D97-AF65-F5344CB8AC3E}">
        <p14:creationId xmlns:p14="http://schemas.microsoft.com/office/powerpoint/2010/main" val="198948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17</a:t>
            </a:fld>
            <a:endParaRPr lang="tr-TR"/>
          </a:p>
        </p:txBody>
      </p:sp>
      <p:sp>
        <p:nvSpPr>
          <p:cNvPr id="2" name="İçerik Yer Tutucusu 1"/>
          <p:cNvSpPr>
            <a:spLocks noGrp="1"/>
          </p:cNvSpPr>
          <p:nvPr>
            <p:ph idx="4294967295"/>
          </p:nvPr>
        </p:nvSpPr>
        <p:spPr>
          <a:xfrm>
            <a:off x="6528619" y="1813028"/>
            <a:ext cx="4977581" cy="4754921"/>
          </a:xfrm>
        </p:spPr>
        <p:txBody>
          <a:bodyPr>
            <a:normAutofit/>
          </a:bodyPr>
          <a:lstStyle/>
          <a:p>
            <a:pPr algn="r">
              <a:spcBef>
                <a:spcPts val="0"/>
              </a:spcBef>
              <a:buFont typeface="Wingdings" panose="05000000000000000000" pitchFamily="2" charset="2"/>
              <a:buChar char="ü"/>
            </a:pPr>
            <a:r>
              <a:rPr lang="tr-TR" altLang="tr-TR" sz="1800" b="1" dirty="0"/>
              <a:t>Araştırma Görevlisi: </a:t>
            </a:r>
          </a:p>
          <a:p>
            <a:pPr marL="0" indent="0" algn="r">
              <a:spcBef>
                <a:spcPts val="0"/>
              </a:spcBef>
              <a:buNone/>
            </a:pPr>
            <a:r>
              <a:rPr lang="tr-TR" altLang="tr-TR" sz="1800" dirty="0"/>
              <a:t>İlgili anabilim dalının işleyiş ile ilgili sorunlara ilişkin bilgi edinmek amacıyla başvurulacak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Danışman</a:t>
            </a:r>
            <a:r>
              <a:rPr lang="tr-TR" altLang="tr-TR" sz="1800" dirty="0"/>
              <a:t>: </a:t>
            </a:r>
          </a:p>
          <a:p>
            <a:pPr marL="0" indent="0" algn="r">
              <a:spcBef>
                <a:spcPts val="0"/>
              </a:spcBef>
              <a:buNone/>
            </a:pPr>
            <a:r>
              <a:rPr lang="tr-TR" altLang="tr-TR" sz="1800" dirty="0"/>
              <a:t>Öğrencinin </a:t>
            </a:r>
            <a:r>
              <a:rPr lang="tr-TR" altLang="tr-TR" sz="1800" b="1" dirty="0">
                <a:solidFill>
                  <a:schemeClr val="accent1">
                    <a:lumMod val="75000"/>
                  </a:schemeClr>
                </a:solidFill>
              </a:rPr>
              <a:t>ders kaydı, ders ekle-sil kontrolü vb. akademik konularla ilgili sorunlarını çözmede başvuracağı ilk birimdir</a:t>
            </a:r>
            <a:r>
              <a:rPr lang="tr-TR" altLang="tr-TR" sz="1800" dirty="0"/>
              <a:t>.</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Anabilim Dalı Başkanı</a:t>
            </a:r>
            <a:r>
              <a:rPr lang="tr-TR" altLang="tr-TR" sz="1800" dirty="0"/>
              <a:t>:</a:t>
            </a:r>
          </a:p>
          <a:p>
            <a:pPr marL="0" indent="0" algn="r">
              <a:spcBef>
                <a:spcPts val="0"/>
              </a:spcBef>
              <a:buNone/>
            </a:pPr>
            <a:r>
              <a:rPr lang="tr-TR" altLang="tr-TR" sz="1800" dirty="0"/>
              <a:t>Ders dağılımını yapmak, ders programını hazırlamak, danışmanla çözülemeyen durumlarda ve rapor alma, kayıt dondurma gibi durumlarda danışmanın aracılığıyla işleri yürüten yetkilidir.</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The requirements for a good history teacher | History Tech"/>
          <p:cNvPicPr>
            <a:picLocks noChangeAspect="1"/>
          </p:cNvPicPr>
          <p:nvPr/>
        </p:nvPicPr>
        <p:blipFill rotWithShape="1">
          <a:blip r:embed="rId2">
            <a:extLst>
              <a:ext uri="{28A0092B-C50C-407E-A947-70E740481C1C}">
                <a14:useLocalDpi xmlns:a14="http://schemas.microsoft.com/office/drawing/2010/main" val="0"/>
              </a:ext>
            </a:extLst>
          </a:blip>
          <a:srcRect l="35726"/>
          <a:stretch/>
        </p:blipFill>
        <p:spPr>
          <a:xfrm>
            <a:off x="1170040" y="1813028"/>
            <a:ext cx="4173987" cy="4318532"/>
          </a:xfrm>
          <a:prstGeom prst="rect">
            <a:avLst/>
          </a:prstGeom>
        </p:spPr>
      </p:pic>
    </p:spTree>
    <p:extLst>
      <p:ext uri="{BB962C8B-B14F-4D97-AF65-F5344CB8AC3E}">
        <p14:creationId xmlns:p14="http://schemas.microsoft.com/office/powerpoint/2010/main" val="1998452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11645" y="2256528"/>
            <a:ext cx="5594555" cy="4194674"/>
          </a:xfrm>
          <a:prstGeom prst="rect">
            <a:avLst/>
          </a:prstGeom>
        </p:spPr>
        <p:txBody>
          <a:bodyPr wrap="square">
            <a:spAutoFit/>
          </a:bodyPr>
          <a:lstStyle/>
          <a:p>
            <a:pPr marL="342900" indent="-342900" algn="r">
              <a:lnSpc>
                <a:spcPct val="150000"/>
              </a:lnSpc>
              <a:buClr>
                <a:schemeClr val="accent1"/>
              </a:buClr>
              <a:buFont typeface="Wingdings" panose="05000000000000000000" pitchFamily="2" charset="2"/>
              <a:buChar char="ü"/>
            </a:pPr>
            <a:r>
              <a:rPr lang="tr-TR" altLang="tr-TR" b="1" dirty="0"/>
              <a:t>Bölüm Sekreterliği:</a:t>
            </a:r>
          </a:p>
          <a:p>
            <a:pPr algn="r">
              <a:lnSpc>
                <a:spcPct val="150000"/>
              </a:lnSpc>
              <a:buClr>
                <a:schemeClr val="accent1"/>
              </a:buClr>
            </a:pPr>
            <a:r>
              <a:rPr lang="tr-TR" altLang="tr-TR" b="1" dirty="0">
                <a:solidFill>
                  <a:schemeClr val="accent1">
                    <a:lumMod val="75000"/>
                  </a:schemeClr>
                </a:solidFill>
              </a:rPr>
              <a:t>Mazeret kaydı-Mazeret sınavları, yaz okulları için dışardan ders almak ve ders kodlama hataları gibi konularda dilekçelerin teslim edildiği birimdir.</a:t>
            </a:r>
          </a:p>
          <a:p>
            <a:pPr marL="285750" indent="-285750" algn="r">
              <a:lnSpc>
                <a:spcPct val="150000"/>
              </a:lnSpc>
              <a:buClr>
                <a:schemeClr val="accent1"/>
              </a:buClr>
              <a:buFont typeface="Wingdings" panose="05000000000000000000" pitchFamily="2" charset="2"/>
              <a:buChar char="ü"/>
            </a:pPr>
            <a:r>
              <a:rPr lang="tr-TR" altLang="tr-TR" b="1" dirty="0"/>
              <a:t>Yazı İşleri:</a:t>
            </a:r>
          </a:p>
          <a:p>
            <a:pPr algn="r">
              <a:lnSpc>
                <a:spcPct val="150000"/>
              </a:lnSpc>
              <a:buClr>
                <a:schemeClr val="accent1"/>
              </a:buClr>
            </a:pPr>
            <a:r>
              <a:rPr lang="tr-TR" altLang="tr-TR" dirty="0"/>
              <a:t>Muafiyet, ders silme-ekleme, not düzeltmeleri </a:t>
            </a:r>
            <a:r>
              <a:rPr lang="tr-TR" altLang="tr-TR" dirty="0" err="1"/>
              <a:t>vb</a:t>
            </a:r>
            <a:r>
              <a:rPr lang="tr-TR" altLang="tr-TR" dirty="0"/>
              <a:t> gibi yönetim kuruluna girmesi gereken evrakların takibi, Soyadı değişikliği ile ilgili dilekçenin verildiği birimdir.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18</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Receptionist - Wikipedi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068" y="2617407"/>
            <a:ext cx="3835063" cy="3110060"/>
          </a:xfrm>
          <a:prstGeom prst="rect">
            <a:avLst/>
          </a:prstGeom>
        </p:spPr>
      </p:pic>
    </p:spTree>
    <p:extLst>
      <p:ext uri="{BB962C8B-B14F-4D97-AF65-F5344CB8AC3E}">
        <p14:creationId xmlns:p14="http://schemas.microsoft.com/office/powerpoint/2010/main" val="551644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11645" y="2256528"/>
            <a:ext cx="5594555" cy="1700787"/>
          </a:xfrm>
          <a:prstGeom prst="rect">
            <a:avLst/>
          </a:prstGeom>
        </p:spPr>
        <p:txBody>
          <a:bodyPr wrap="square">
            <a:spAutoFit/>
          </a:bodyPr>
          <a:lstStyle/>
          <a:p>
            <a:pPr marL="342900" indent="-342900" algn="r">
              <a:lnSpc>
                <a:spcPct val="150000"/>
              </a:lnSpc>
              <a:buClr>
                <a:schemeClr val="accent1"/>
              </a:buClr>
              <a:buFont typeface="Wingdings" panose="05000000000000000000" pitchFamily="2" charset="2"/>
              <a:buChar char="ü"/>
            </a:pPr>
            <a:r>
              <a:rPr lang="tr-TR" altLang="tr-TR" b="1" dirty="0"/>
              <a:t>Öğrenci İşleri:</a:t>
            </a:r>
          </a:p>
          <a:p>
            <a:pPr algn="r">
              <a:lnSpc>
                <a:spcPct val="150000"/>
              </a:lnSpc>
              <a:buClr>
                <a:schemeClr val="accent1"/>
              </a:buClr>
            </a:pPr>
            <a:r>
              <a:rPr lang="tr-TR" altLang="tr-TR" b="1" dirty="0">
                <a:solidFill>
                  <a:schemeClr val="accent1">
                    <a:lumMod val="75000"/>
                  </a:schemeClr>
                </a:solidFill>
              </a:rPr>
              <a:t>Dersleriniz, kayıt, transkript, yaz okulu, yatay-dikey geçiş gibi konularda her türlü bilgiyi alabileceğiniz birim.</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19</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Receptionist - Wikipedi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068" y="2617407"/>
            <a:ext cx="3835063" cy="3110060"/>
          </a:xfrm>
          <a:prstGeom prst="rect">
            <a:avLst/>
          </a:prstGeom>
        </p:spPr>
      </p:pic>
    </p:spTree>
    <p:extLst>
      <p:ext uri="{BB962C8B-B14F-4D97-AF65-F5344CB8AC3E}">
        <p14:creationId xmlns:p14="http://schemas.microsoft.com/office/powerpoint/2010/main" val="2528839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32857"/>
            <a:ext cx="7745505" cy="3993306"/>
          </a:xfrm>
        </p:spPr>
        <p:txBody>
          <a:bodyPr>
            <a:normAutofit/>
          </a:bodyPr>
          <a:lstStyle/>
          <a:p>
            <a:pPr marL="0" indent="0" algn="ctr">
              <a:spcBef>
                <a:spcPts val="0"/>
              </a:spcBef>
              <a:buNone/>
            </a:pPr>
            <a:r>
              <a:rPr lang="tr-TR" sz="2800" dirty="0"/>
              <a:t>Pamukkale Üniversitesi’ne hoş geldiniz. </a:t>
            </a:r>
          </a:p>
          <a:p>
            <a:pPr marL="0" indent="0" algn="ctr">
              <a:spcBef>
                <a:spcPts val="0"/>
              </a:spcBef>
              <a:buNone/>
            </a:pPr>
            <a:endParaRPr lang="tr-TR" sz="2800" dirty="0"/>
          </a:p>
          <a:p>
            <a:pPr marL="0" indent="0" algn="ctr">
              <a:spcBef>
                <a:spcPts val="0"/>
              </a:spcBef>
              <a:buNone/>
            </a:pPr>
            <a:r>
              <a:rPr lang="tr-TR" sz="2800" dirty="0"/>
              <a:t>Bu sunum, Pamukkale Üniversitesi Psikolojik Danışma ve Rehberlik Eğitim, Uygulama ve Araştırma Merkezi (PDREM) tarafından Oryantasyon Programı 2024 kapsamında </a:t>
            </a:r>
          </a:p>
          <a:p>
            <a:pPr marL="0" indent="0" algn="ctr">
              <a:spcBef>
                <a:spcPts val="0"/>
              </a:spcBef>
              <a:buNone/>
            </a:pPr>
            <a:r>
              <a:rPr lang="tr-TR" sz="2800" dirty="0"/>
              <a:t>siz değerli öğrencilerimiz için hazırlanmıştır.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a:p>
        </p:txBody>
      </p:sp>
    </p:spTree>
    <p:extLst>
      <p:ext uri="{BB962C8B-B14F-4D97-AF65-F5344CB8AC3E}">
        <p14:creationId xmlns:p14="http://schemas.microsoft.com/office/powerpoint/2010/main" val="321632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rmAutofit/>
          </a:bodyPr>
          <a:lstStyle/>
          <a:p>
            <a:r>
              <a:rPr lang="tr-TR" sz="3600" b="1" i="1" dirty="0"/>
              <a:t>ÖĞRENCİ İŞLERİ</a:t>
            </a:r>
          </a:p>
        </p:txBody>
      </p:sp>
      <p:sp>
        <p:nvSpPr>
          <p:cNvPr id="2" name="İçerik Yer Tutucusu 1"/>
          <p:cNvSpPr>
            <a:spLocks noGrp="1"/>
          </p:cNvSpPr>
          <p:nvPr>
            <p:ph idx="1"/>
          </p:nvPr>
        </p:nvSpPr>
        <p:spPr>
          <a:xfrm>
            <a:off x="514350" y="2057401"/>
            <a:ext cx="7429499" cy="4268850"/>
          </a:xfrm>
        </p:spPr>
        <p:txBody>
          <a:bodyPr>
            <a:normAutofit/>
          </a:bodyPr>
          <a:lstStyle/>
          <a:p>
            <a:pPr marL="0" lvl="1" indent="0" algn="r"/>
            <a:r>
              <a:rPr lang="tr-TR" sz="2400" b="1" dirty="0">
                <a:solidFill>
                  <a:srgbClr val="C00000"/>
                </a:solidFill>
              </a:rPr>
              <a:t>Öğrenci belgesi</a:t>
            </a:r>
          </a:p>
          <a:p>
            <a:pPr marL="0" lvl="1" indent="0" algn="r"/>
            <a:r>
              <a:rPr lang="tr-TR" sz="2400" b="1" dirty="0">
                <a:solidFill>
                  <a:srgbClr val="C00000"/>
                </a:solidFill>
              </a:rPr>
              <a:t>Transkript (not çizelgesi)</a:t>
            </a:r>
          </a:p>
          <a:p>
            <a:pPr marL="0" lvl="1" indent="0" algn="r"/>
            <a:r>
              <a:rPr lang="tr-TR" sz="2400" b="1" dirty="0">
                <a:solidFill>
                  <a:srgbClr val="C00000"/>
                </a:solidFill>
              </a:rPr>
              <a:t>Öğrenci kartı kaybedilmesi </a:t>
            </a:r>
          </a:p>
          <a:p>
            <a:pPr marL="0" lvl="1" indent="0" algn="r">
              <a:buNone/>
            </a:pPr>
            <a:r>
              <a:rPr lang="tr-TR" sz="2400" dirty="0"/>
              <a:t>durumlarında her fakültede/yüksekokulda/meslek yüksekokulunda bulunan Öğrenci İşleri birimine başvurabilirsiniz.</a:t>
            </a:r>
          </a:p>
          <a:p>
            <a:pPr marL="0" lvl="1" indent="0" algn="r">
              <a:buNone/>
            </a:pPr>
            <a:r>
              <a:rPr lang="tr-TR" sz="2400" dirty="0"/>
              <a:t>Öğrenci İşleri personelinin sizin gibi yüzlerce öğrencinin resmi işlemleri ile ilgilendiğini ve bazı durumlarda bu sebeple beklemeniz  gerekebileceğini unutmayın</a:t>
            </a:r>
            <a:r>
              <a:rPr lang="tr-TR" sz="1800" dirty="0"/>
              <a:t>.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20</a:t>
            </a:fld>
            <a:endParaRPr lang="tr-TR"/>
          </a:p>
        </p:txBody>
      </p:sp>
      <p:pic>
        <p:nvPicPr>
          <p:cNvPr id="6" name="Resim 5" descr="AlfabeBook"/>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7700" y="2196447"/>
            <a:ext cx="3238500" cy="3695700"/>
          </a:xfrm>
          <a:prstGeom prst="rect">
            <a:avLst/>
          </a:prstGeom>
        </p:spPr>
      </p:pic>
    </p:spTree>
    <p:extLst>
      <p:ext uri="{BB962C8B-B14F-4D97-AF65-F5344CB8AC3E}">
        <p14:creationId xmlns:p14="http://schemas.microsoft.com/office/powerpoint/2010/main" val="34966444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3686175" y="3178298"/>
            <a:ext cx="7929563" cy="1008112"/>
          </a:xfrm>
        </p:spPr>
        <p:txBody>
          <a:bodyPr>
            <a:normAutofit/>
          </a:bodyPr>
          <a:lstStyle/>
          <a:p>
            <a:pPr algn="r"/>
            <a:r>
              <a:rPr lang="tr-TR" dirty="0"/>
              <a:t>Ayrıntılı bilgiyi; </a:t>
            </a:r>
            <a:r>
              <a:rPr lang="tr-TR" sz="2400" b="1" dirty="0">
                <a:hlinkClick r:id="rId2"/>
              </a:rPr>
              <a:t>http://www.pau.edu.tr/oidb/tr/sayfa/yonetmelik</a:t>
            </a:r>
            <a:r>
              <a:rPr lang="tr-TR" sz="2400" b="1" dirty="0"/>
              <a:t> </a:t>
            </a:r>
            <a:r>
              <a:rPr lang="tr-TR" dirty="0"/>
              <a:t>adresinden alabilirsiniz.</a:t>
            </a:r>
          </a:p>
        </p:txBody>
      </p:sp>
      <p:sp>
        <p:nvSpPr>
          <p:cNvPr id="5" name="Başlık 1"/>
          <p:cNvSpPr txBox="1">
            <a:spLocks/>
          </p:cNvSpPr>
          <p:nvPr/>
        </p:nvSpPr>
        <p:spPr>
          <a:xfrm>
            <a:off x="2209800" y="1978553"/>
            <a:ext cx="8610600" cy="66649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r"/>
            <a:r>
              <a:rPr lang="tr-TR" altLang="tr-TR" sz="3600" b="1" i="1" dirty="0">
                <a:solidFill>
                  <a:schemeClr val="tx2"/>
                </a:solidFill>
              </a:rPr>
              <a:t>ÖN</a:t>
            </a:r>
            <a:r>
              <a:rPr lang="de-DE" altLang="tr-TR" sz="3600" b="1" i="1" dirty="0">
                <a:solidFill>
                  <a:schemeClr val="tx2"/>
                </a:solidFill>
              </a:rPr>
              <a:t>LİSANS</a:t>
            </a:r>
            <a:r>
              <a:rPr lang="tr-TR" altLang="tr-TR" sz="3600" b="1" i="1" dirty="0">
                <a:solidFill>
                  <a:schemeClr val="tx2"/>
                </a:solidFill>
              </a:rPr>
              <a:t> VE LİSANS </a:t>
            </a:r>
            <a:r>
              <a:rPr lang="de-DE" altLang="tr-TR" sz="3600" b="1" i="1" dirty="0">
                <a:solidFill>
                  <a:schemeClr val="tx2"/>
                </a:solidFill>
              </a:rPr>
              <a:t>YÖNETMELİĞİ</a:t>
            </a:r>
            <a:endParaRPr lang="tr-TR" sz="3600" b="1" i="1" dirty="0"/>
          </a:p>
        </p:txBody>
      </p:sp>
      <p:pic>
        <p:nvPicPr>
          <p:cNvPr id="6" name="Resim 5" descr="Introducing the Blockchain Token Securities &lt;strong&gt;Law&lt;/strong&gt; Framework"/>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922" y="2513009"/>
            <a:ext cx="2511672" cy="1673401"/>
          </a:xfrm>
          <a:prstGeom prst="rect">
            <a:avLst/>
          </a:prstGeom>
        </p:spPr>
      </p:pic>
    </p:spTree>
    <p:extLst>
      <p:ext uri="{BB962C8B-B14F-4D97-AF65-F5344CB8AC3E}">
        <p14:creationId xmlns:p14="http://schemas.microsoft.com/office/powerpoint/2010/main" val="29698348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22</a:t>
            </a:fld>
            <a:endParaRPr lang="tr-TR"/>
          </a:p>
        </p:txBody>
      </p:sp>
      <p:sp>
        <p:nvSpPr>
          <p:cNvPr id="7" name="Metin kutusu 6"/>
          <p:cNvSpPr txBox="1"/>
          <p:nvPr/>
        </p:nvSpPr>
        <p:spPr>
          <a:xfrm>
            <a:off x="1838632" y="5376399"/>
            <a:ext cx="9667568" cy="1015663"/>
          </a:xfrm>
          <a:prstGeom prst="rect">
            <a:avLst/>
          </a:prstGeom>
          <a:noFill/>
        </p:spPr>
        <p:txBody>
          <a:bodyPr wrap="square" rtlCol="0">
            <a:spAutoFit/>
          </a:bodyPr>
          <a:lstStyle/>
          <a:p>
            <a:pPr algn="r"/>
            <a:r>
              <a:rPr lang="tr-TR" sz="2000" b="1" dirty="0">
                <a:solidFill>
                  <a:schemeClr val="accent1">
                    <a:lumMod val="75000"/>
                  </a:schemeClr>
                </a:solidFill>
              </a:rPr>
              <a:t>Akademik takvim, üniversitelerin kayıt yenileme, ders ekle-sil, oryantasyon programı, akademik konular ile ilgili son başvuru tarihleri, sınav başlangıç-bitiş tarihleri ve resmi tatil günleri vb. bilgileri içeren takvimdir.</a:t>
            </a:r>
          </a:p>
        </p:txBody>
      </p:sp>
      <p:pic>
        <p:nvPicPr>
          <p:cNvPr id="3" name="Resim 2">
            <a:extLst>
              <a:ext uri="{FF2B5EF4-FFF2-40B4-BE49-F238E27FC236}">
                <a16:creationId xmlns:a16="http://schemas.microsoft.com/office/drawing/2014/main" id="{DBD83B47-F17D-4AAE-A32B-B06872F86383}"/>
              </a:ext>
            </a:extLst>
          </p:cNvPr>
          <p:cNvPicPr>
            <a:picLocks noChangeAspect="1"/>
          </p:cNvPicPr>
          <p:nvPr/>
        </p:nvPicPr>
        <p:blipFill rotWithShape="1">
          <a:blip r:embed="rId2"/>
          <a:srcRect t="4382" b="15642"/>
          <a:stretch/>
        </p:blipFill>
        <p:spPr>
          <a:xfrm>
            <a:off x="3541645" y="1861610"/>
            <a:ext cx="7964555" cy="3193774"/>
          </a:xfrm>
          <a:prstGeom prst="rect">
            <a:avLst/>
          </a:prstGeom>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Akademik takvim</a:t>
            </a:r>
          </a:p>
        </p:txBody>
      </p:sp>
    </p:spTree>
    <p:extLst>
      <p:ext uri="{BB962C8B-B14F-4D97-AF65-F5344CB8AC3E}">
        <p14:creationId xmlns:p14="http://schemas.microsoft.com/office/powerpoint/2010/main" val="37060921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063612" y="2209800"/>
            <a:ext cx="6594987" cy="3955025"/>
          </a:xfrm>
        </p:spPr>
        <p:txBody>
          <a:bodyPr>
            <a:normAutofit/>
          </a:bodyPr>
          <a:lstStyle/>
          <a:p>
            <a:pPr marL="0" indent="0" algn="r">
              <a:buNone/>
            </a:pPr>
            <a:endParaRPr lang="tr-TR" sz="1800" dirty="0"/>
          </a:p>
          <a:p>
            <a:pPr marL="0" indent="0" algn="r">
              <a:buNone/>
            </a:pPr>
            <a:r>
              <a:rPr lang="tr-TR" sz="1800" dirty="0">
                <a:solidFill>
                  <a:schemeClr val="accent1">
                    <a:lumMod val="75000"/>
                  </a:schemeClr>
                </a:solidFill>
              </a:rPr>
              <a:t>Pusula </a:t>
            </a:r>
            <a:r>
              <a:rPr lang="tr-TR" sz="1800" dirty="0"/>
              <a:t>Bilgi Sistemi, tüm uygulamalara tek bir kullanıcı adı ve şifre ile erişebilmeyi sağlayan ortak kimlik doğrulama platformudur.</a:t>
            </a:r>
          </a:p>
          <a:p>
            <a:pPr marL="0" indent="0" algn="r">
              <a:buNone/>
            </a:pPr>
            <a:r>
              <a:rPr lang="tr-TR" sz="1800" dirty="0"/>
              <a:t>Ders seçimlerinizi yapmak, notlarınıza (Öğrenci Bilgi Sistemi) ve e-postanıza bakmak için bu sistemi kullanabilirsiniz.</a:t>
            </a:r>
          </a:p>
          <a:p>
            <a:pPr marL="0" indent="0" algn="r">
              <a:buNone/>
            </a:pPr>
            <a:r>
              <a:rPr lang="tr-TR" sz="1800" b="1" dirty="0"/>
              <a:t>Giriş yapmak için:</a:t>
            </a:r>
            <a:r>
              <a:rPr lang="tr-TR" sz="1800" dirty="0">
                <a:hlinkClick r:id="rId2"/>
              </a:rPr>
              <a:t> </a:t>
            </a:r>
            <a:r>
              <a:rPr lang="tr-TR" sz="1800" dirty="0"/>
              <a:t> </a:t>
            </a:r>
            <a:r>
              <a:rPr lang="tr-TR" sz="1800" u="sng" dirty="0">
                <a:hlinkClick r:id="rId3"/>
              </a:rPr>
              <a:t>https://pusula.pau.edu.tr/</a:t>
            </a:r>
            <a:endParaRPr lang="tr-TR" sz="1800" u="sng" dirty="0"/>
          </a:p>
          <a:p>
            <a:pPr marL="0" indent="0" algn="r">
              <a:buNone/>
            </a:pPr>
            <a:r>
              <a:rPr lang="tr-TR" sz="1800" b="1" dirty="0"/>
              <a:t>Öğrenci toplulukları</a:t>
            </a:r>
            <a:r>
              <a:rPr lang="tr-TR" sz="1800" dirty="0"/>
              <a:t>nı SKS alt menüsünden inceleyebilir, üye olmak istediklerini seçebilirsin. Üye olduktan sonra toplulukları sosyal medyadan takip etmeyi ve tanışma toplantılarına gitmeyi unutmayınız.</a:t>
            </a:r>
          </a:p>
          <a:p>
            <a:pPr marL="0" indent="0" algn="r">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23</a:t>
            </a:fld>
            <a:endParaRPr lang="tr-TR"/>
          </a:p>
        </p:txBody>
      </p:sp>
      <p:pic>
        <p:nvPicPr>
          <p:cNvPr id="4" name="Resim 3"/>
          <p:cNvPicPr/>
          <p:nvPr/>
        </p:nvPicPr>
        <p:blipFill rotWithShape="1">
          <a:blip r:embed="rId4"/>
          <a:srcRect l="29881" t="12368" r="30155" b="12031"/>
          <a:stretch/>
        </p:blipFill>
        <p:spPr bwMode="auto">
          <a:xfrm>
            <a:off x="727587" y="2209800"/>
            <a:ext cx="3854246" cy="3667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PUSULA BİLGİ SİSTEMİ</a:t>
            </a:r>
          </a:p>
        </p:txBody>
      </p:sp>
    </p:spTree>
    <p:extLst>
      <p:ext uri="{BB962C8B-B14F-4D97-AF65-F5344CB8AC3E}">
        <p14:creationId xmlns:p14="http://schemas.microsoft.com/office/powerpoint/2010/main" val="33455862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73358"/>
            <a:ext cx="9282952" cy="4684643"/>
          </a:xfrm>
        </p:spPr>
        <p:txBody>
          <a:bodyPr>
            <a:noAutofit/>
          </a:bodyPr>
          <a:lstStyle/>
          <a:p>
            <a:pPr marL="0" indent="0" algn="r">
              <a:lnSpc>
                <a:spcPct val="100000"/>
              </a:lnSpc>
              <a:spcBef>
                <a:spcPts val="0"/>
              </a:spcBef>
              <a:buNone/>
            </a:pPr>
            <a:r>
              <a:rPr lang="tr-TR" altLang="tr-TR" sz="1600" b="1" dirty="0">
                <a:solidFill>
                  <a:schemeClr val="accent1">
                    <a:lumMod val="75000"/>
                  </a:schemeClr>
                </a:solidFill>
              </a:rPr>
              <a:t>Öğr</a:t>
            </a:r>
            <a:r>
              <a:rPr lang="tr-TR" altLang="tr-TR" sz="1600" dirty="0"/>
              <a:t>enciler </a:t>
            </a:r>
            <a:r>
              <a:rPr lang="tr-TR" altLang="tr-TR" sz="1600" b="1" dirty="0"/>
              <a:t>ilk ders kayıt işlemlerini kendileri</a:t>
            </a:r>
            <a:r>
              <a:rPr lang="tr-TR" altLang="tr-TR" sz="1600" b="1" dirty="0">
                <a:solidFill>
                  <a:srgbClr val="FF0000"/>
                </a:solidFill>
              </a:rPr>
              <a:t> </a:t>
            </a:r>
            <a:r>
              <a:rPr lang="tr-TR" altLang="tr-TR" sz="1600" dirty="0">
                <a:solidFill>
                  <a:schemeClr val="tx1"/>
                </a:solidFill>
              </a:rPr>
              <a:t>yapacaktır. </a:t>
            </a:r>
          </a:p>
          <a:p>
            <a:pPr marL="0" indent="0" algn="r">
              <a:lnSpc>
                <a:spcPct val="100000"/>
              </a:lnSpc>
              <a:spcBef>
                <a:spcPts val="0"/>
              </a:spcBef>
              <a:buNone/>
            </a:pPr>
            <a:r>
              <a:rPr lang="tr-TR" altLang="tr-TR" sz="1600" dirty="0">
                <a:solidFill>
                  <a:schemeClr val="tx1"/>
                </a:solidFill>
              </a:rPr>
              <a:t>Öğrenimleri süresince de </a:t>
            </a:r>
            <a:r>
              <a:rPr lang="tr-TR" altLang="tr-TR" sz="1600" u="sng" dirty="0">
                <a:solidFill>
                  <a:schemeClr val="tx1"/>
                </a:solidFill>
              </a:rPr>
              <a:t>güz ve bahar dönemleri başında</a:t>
            </a:r>
            <a:r>
              <a:rPr lang="tr-TR" altLang="tr-TR" sz="1600" dirty="0">
                <a:solidFill>
                  <a:schemeClr val="tx1"/>
                </a:solidFill>
              </a:rPr>
              <a:t>, </a:t>
            </a:r>
          </a:p>
          <a:p>
            <a:pPr marL="0" indent="0" algn="r">
              <a:lnSpc>
                <a:spcPct val="100000"/>
              </a:lnSpc>
              <a:spcBef>
                <a:spcPts val="0"/>
              </a:spcBef>
              <a:buNone/>
            </a:pPr>
            <a:r>
              <a:rPr lang="tr-TR" altLang="tr-TR" sz="1600" dirty="0">
                <a:solidFill>
                  <a:schemeClr val="tx1"/>
                </a:solidFill>
              </a:rPr>
              <a:t>akademik takvimde belirtilen süre içerisinde kayıt yenilemek zorundadırlar. </a:t>
            </a:r>
          </a:p>
          <a:p>
            <a:pPr marL="0" indent="0" algn="r">
              <a:lnSpc>
                <a:spcPct val="100000"/>
              </a:lnSpc>
              <a:spcBef>
                <a:spcPts val="0"/>
              </a:spcBef>
              <a:buNone/>
            </a:pPr>
            <a:endParaRPr lang="tr-TR" altLang="tr-TR" sz="1600" b="1" dirty="0">
              <a:solidFill>
                <a:schemeClr val="tx1"/>
              </a:solidFill>
            </a:endParaRPr>
          </a:p>
          <a:p>
            <a:pPr marL="0" indent="0" algn="r">
              <a:lnSpc>
                <a:spcPct val="100000"/>
              </a:lnSpc>
              <a:spcBef>
                <a:spcPts val="0"/>
              </a:spcBef>
              <a:buNone/>
            </a:pPr>
            <a:r>
              <a:rPr lang="tr-TR" altLang="tr-TR" sz="1600" b="1" dirty="0">
                <a:solidFill>
                  <a:schemeClr val="tx1"/>
                </a:solidFill>
              </a:rPr>
              <a:t>Kayıt yenileme işlemi </a:t>
            </a:r>
            <a:r>
              <a:rPr lang="tr-TR" altLang="tr-TR" sz="1600" dirty="0"/>
              <a:t>(23-27.09.2024)</a:t>
            </a:r>
            <a:endParaRPr lang="tr-TR" altLang="tr-TR" sz="1600" dirty="0">
              <a:solidFill>
                <a:schemeClr val="tx1"/>
              </a:solidFill>
            </a:endParaRPr>
          </a:p>
          <a:p>
            <a:pPr lvl="1" algn="r">
              <a:lnSpc>
                <a:spcPct val="100000"/>
              </a:lnSpc>
              <a:spcBef>
                <a:spcPts val="0"/>
              </a:spcBef>
              <a:buFont typeface="Wingdings" panose="05000000000000000000" pitchFamily="2" charset="2"/>
              <a:buChar char="Ø"/>
            </a:pPr>
            <a:r>
              <a:rPr lang="tr-TR" altLang="tr-TR" sz="1600" dirty="0"/>
              <a:t>Öğrenci katkı payı/öğrenim ücretinin ödenmesi </a:t>
            </a:r>
          </a:p>
          <a:p>
            <a:pPr marL="457200" lvl="1" indent="0" algn="r">
              <a:lnSpc>
                <a:spcPct val="100000"/>
              </a:lnSpc>
              <a:spcBef>
                <a:spcPts val="0"/>
              </a:spcBef>
              <a:buNone/>
            </a:pPr>
            <a:r>
              <a:rPr lang="tr-TR" altLang="tr-TR" sz="1600" dirty="0"/>
              <a:t>(21-27.09.2024)</a:t>
            </a:r>
          </a:p>
          <a:p>
            <a:pPr marL="457200" lvl="1" indent="0" algn="r">
              <a:lnSpc>
                <a:spcPct val="100000"/>
              </a:lnSpc>
              <a:spcBef>
                <a:spcPts val="0"/>
              </a:spcBef>
              <a:buNone/>
            </a:pPr>
            <a:endParaRPr lang="tr-TR" altLang="tr-TR" sz="1600" dirty="0"/>
          </a:p>
          <a:p>
            <a:pPr lvl="1" algn="r">
              <a:lnSpc>
                <a:spcPct val="100000"/>
              </a:lnSpc>
              <a:spcBef>
                <a:spcPts val="0"/>
              </a:spcBef>
              <a:buFont typeface="Wingdings" panose="05000000000000000000" pitchFamily="2" charset="2"/>
              <a:buChar char="Ø"/>
            </a:pPr>
            <a:endParaRPr lang="tr-TR" altLang="tr-TR" sz="1600" dirty="0"/>
          </a:p>
          <a:p>
            <a:pPr marL="457200" lvl="1" indent="0" algn="r">
              <a:lnSpc>
                <a:spcPct val="100000"/>
              </a:lnSpc>
              <a:spcBef>
                <a:spcPts val="0"/>
              </a:spcBef>
              <a:buNone/>
            </a:pPr>
            <a:r>
              <a:rPr lang="tr-TR" altLang="tr-TR" sz="1600" b="1" dirty="0"/>
              <a:t>Ders kaydı:</a:t>
            </a:r>
          </a:p>
          <a:p>
            <a:pPr marL="0" indent="0" algn="r">
              <a:lnSpc>
                <a:spcPct val="100000"/>
              </a:lnSpc>
              <a:spcBef>
                <a:spcPts val="0"/>
              </a:spcBef>
              <a:buNone/>
            </a:pPr>
            <a:r>
              <a:rPr lang="tr-TR" sz="1600" dirty="0"/>
              <a:t>https://pusula.pau.edu.tr adresine kullanıcı adı ve şifreniz ile </a:t>
            </a:r>
          </a:p>
          <a:p>
            <a:pPr marL="0" indent="0" algn="r">
              <a:lnSpc>
                <a:spcPct val="100000"/>
              </a:lnSpc>
              <a:spcBef>
                <a:spcPts val="0"/>
              </a:spcBef>
              <a:buNone/>
            </a:pPr>
            <a:r>
              <a:rPr lang="tr-TR" sz="1600" dirty="0"/>
              <a:t>giriş yaptıktan sonra size uygun olan menüden ders kayıtlarınızı yapabilirsiniz. </a:t>
            </a:r>
          </a:p>
          <a:p>
            <a:pPr marL="0" indent="0" algn="r">
              <a:lnSpc>
                <a:spcPct val="100000"/>
              </a:lnSpc>
              <a:spcBef>
                <a:spcPts val="0"/>
              </a:spcBef>
              <a:buNone/>
            </a:pPr>
            <a:r>
              <a:rPr lang="tr-TR" sz="1600" dirty="0"/>
              <a:t>Ders kayıtlarının nasıl yapılacağı ile ilgili videoyu Pamukkale Üniversitesi </a:t>
            </a:r>
          </a:p>
          <a:p>
            <a:pPr marL="0" indent="0" algn="r">
              <a:lnSpc>
                <a:spcPct val="100000"/>
              </a:lnSpc>
              <a:spcBef>
                <a:spcPts val="0"/>
              </a:spcBef>
              <a:buNone/>
            </a:pPr>
            <a:r>
              <a:rPr lang="tr-TR" sz="1600" dirty="0"/>
              <a:t>Youtube Kanalından izleyebilirsiniz. </a:t>
            </a:r>
            <a:r>
              <a:rPr lang="tr-TR" sz="1600" dirty="0">
                <a:hlinkClick r:id="rId2"/>
              </a:rPr>
              <a:t>https://www.youtube.com/watch?v=cQ2n1IOMPoY</a:t>
            </a:r>
            <a:r>
              <a:rPr lang="tr-TR" sz="1600" dirty="0"/>
              <a:t> </a:t>
            </a:r>
          </a:p>
          <a:p>
            <a:pPr algn="r">
              <a:lnSpc>
                <a:spcPct val="100000"/>
              </a:lnSpc>
              <a:spcBef>
                <a:spcPts val="0"/>
              </a:spcBef>
            </a:pPr>
            <a:endParaRPr lang="tr-TR" altLang="tr-TR" sz="1600" dirty="0"/>
          </a:p>
          <a:p>
            <a:pPr lvl="1" algn="r">
              <a:lnSpc>
                <a:spcPct val="100000"/>
              </a:lnSpc>
              <a:spcBef>
                <a:spcPts val="0"/>
              </a:spcBef>
              <a:buFont typeface="Wingdings" panose="05000000000000000000" pitchFamily="2" charset="2"/>
              <a:buChar char="Ø"/>
            </a:pPr>
            <a:r>
              <a:rPr lang="tr-TR" altLang="tr-TR" sz="1600" dirty="0"/>
              <a:t>Ekle-sil-onayla işlemlerinden oluşur. (23 - </a:t>
            </a:r>
            <a:r>
              <a:rPr lang="tr-TR" altLang="tr-TR" sz="1600" b="1" dirty="0">
                <a:solidFill>
                  <a:schemeClr val="accent1">
                    <a:lumMod val="75000"/>
                  </a:schemeClr>
                </a:solidFill>
              </a:rPr>
              <a:t>27.09.2024)</a:t>
            </a:r>
            <a:endParaRPr lang="tr-TR" sz="1600" b="1" dirty="0">
              <a:solidFill>
                <a:schemeClr val="accent1">
                  <a:lumMod val="75000"/>
                </a:schemeClr>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24</a:t>
            </a:fld>
            <a:endParaRPr lang="tr-TR" dirty="0"/>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KAYIT YENİLEME</a:t>
            </a:r>
          </a:p>
        </p:txBody>
      </p:sp>
      <p:pic>
        <p:nvPicPr>
          <p:cNvPr id="7" name="Resim 6" descr="Online &lt;strong&gt;College&lt;/strong&gt; &lt;strong&gt;Registration&lt;/strong&gt; System - thesoftwareguy"/>
          <p:cNvPicPr>
            <a:picLocks noChangeAspect="1"/>
          </p:cNvPicPr>
          <p:nvPr/>
        </p:nvPicPr>
        <p:blipFill rotWithShape="1">
          <a:blip r:embed="rId3" cstate="print">
            <a:extLst>
              <a:ext uri="{28A0092B-C50C-407E-A947-70E740481C1C}">
                <a14:useLocalDpi xmlns:a14="http://schemas.microsoft.com/office/drawing/2010/main" val="0"/>
              </a:ext>
            </a:extLst>
          </a:blip>
          <a:srcRect l="56877"/>
          <a:stretch/>
        </p:blipFill>
        <p:spPr>
          <a:xfrm>
            <a:off x="459144" y="2173358"/>
            <a:ext cx="3223408" cy="2748116"/>
          </a:xfrm>
          <a:prstGeom prst="rect">
            <a:avLst/>
          </a:prstGeom>
        </p:spPr>
      </p:pic>
    </p:spTree>
    <p:extLst>
      <p:ext uri="{BB962C8B-B14F-4D97-AF65-F5344CB8AC3E}">
        <p14:creationId xmlns:p14="http://schemas.microsoft.com/office/powerpoint/2010/main" val="35769527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2209801"/>
            <a:ext cx="10820400" cy="4024125"/>
          </a:xfrm>
        </p:spPr>
        <p:txBody>
          <a:bodyPr>
            <a:normAutofit/>
          </a:bodyPr>
          <a:lstStyle/>
          <a:p>
            <a:pPr marL="0" indent="0" algn="r">
              <a:spcBef>
                <a:spcPts val="0"/>
              </a:spcBef>
              <a:buNone/>
            </a:pPr>
            <a:r>
              <a:rPr lang="tr-TR" sz="1800" b="1" dirty="0">
                <a:solidFill>
                  <a:schemeClr val="accent1">
                    <a:lumMod val="75000"/>
                  </a:schemeClr>
                </a:solidFill>
              </a:rPr>
              <a:t>Der</a:t>
            </a:r>
            <a:r>
              <a:rPr lang="tr-TR" sz="1800" dirty="0"/>
              <a:t>s kaydınızı mümkünse cep telefonu ile yapmayınız. </a:t>
            </a:r>
          </a:p>
          <a:p>
            <a:pPr marL="0" indent="0" algn="r">
              <a:spcBef>
                <a:spcPts val="0"/>
              </a:spcBef>
              <a:buNone/>
            </a:pPr>
            <a:r>
              <a:rPr lang="tr-TR" sz="1800" dirty="0"/>
              <a:t>(İnternet kesintisi durumunda kaydınız olmamaktadır)</a:t>
            </a:r>
          </a:p>
          <a:p>
            <a:pPr marL="0" indent="0" algn="r">
              <a:spcBef>
                <a:spcPts val="0"/>
              </a:spcBef>
              <a:buNone/>
            </a:pPr>
            <a:endParaRPr lang="tr-TR" sz="1800" dirty="0"/>
          </a:p>
          <a:p>
            <a:pPr marL="0" indent="0" algn="r">
              <a:spcBef>
                <a:spcPts val="0"/>
              </a:spcBef>
              <a:buNone/>
            </a:pPr>
            <a:r>
              <a:rPr lang="tr-TR" sz="1800" dirty="0"/>
              <a:t>E-posta, cep telefonu gibi iletişim bilgilerinizi </a:t>
            </a:r>
          </a:p>
          <a:p>
            <a:pPr marL="0" indent="0" algn="r">
              <a:spcBef>
                <a:spcPts val="0"/>
              </a:spcBef>
              <a:buNone/>
            </a:pPr>
            <a:r>
              <a:rPr lang="tr-TR" sz="1800" dirty="0"/>
              <a:t>Pusula sistemine girerek güncelleyiniz.</a:t>
            </a:r>
          </a:p>
          <a:p>
            <a:pPr marL="0" indent="0" algn="r">
              <a:spcBef>
                <a:spcPts val="0"/>
              </a:spcBef>
              <a:buNone/>
            </a:pPr>
            <a:endParaRPr lang="tr-TR" sz="1800" dirty="0"/>
          </a:p>
          <a:p>
            <a:pPr marL="0" indent="0" algn="r">
              <a:spcBef>
                <a:spcPts val="0"/>
              </a:spcBef>
              <a:buNone/>
            </a:pPr>
            <a:r>
              <a:rPr lang="tr-TR" sz="1800" dirty="0"/>
              <a:t>Üniversite (@</a:t>
            </a:r>
            <a:r>
              <a:rPr lang="tr-TR" sz="1800" b="1" dirty="0" err="1"/>
              <a:t>pauedutr</a:t>
            </a:r>
            <a:r>
              <a:rPr lang="tr-TR" sz="1800" dirty="0"/>
              <a:t>), SKS (@</a:t>
            </a:r>
            <a:r>
              <a:rPr lang="tr-TR" sz="1800" b="1" dirty="0" err="1"/>
              <a:t>pausks</a:t>
            </a:r>
            <a:r>
              <a:rPr lang="tr-TR" sz="1800" dirty="0"/>
              <a:t>) ve </a:t>
            </a:r>
          </a:p>
          <a:p>
            <a:pPr marL="0" indent="0" algn="r">
              <a:spcBef>
                <a:spcPts val="0"/>
              </a:spcBef>
              <a:buNone/>
            </a:pPr>
            <a:r>
              <a:rPr lang="tr-TR" sz="1800" dirty="0"/>
              <a:t>PDREM (@</a:t>
            </a:r>
            <a:r>
              <a:rPr lang="tr-TR" sz="1800" b="1" dirty="0" err="1"/>
              <a:t>paupdrem</a:t>
            </a:r>
            <a:r>
              <a:rPr lang="tr-TR" sz="1800" dirty="0"/>
              <a:t>)’in </a:t>
            </a:r>
            <a:r>
              <a:rPr lang="tr-TR" sz="1800" dirty="0" err="1"/>
              <a:t>instagram</a:t>
            </a:r>
            <a:r>
              <a:rPr lang="tr-TR" sz="1800" dirty="0"/>
              <a:t> hesaplarını </a:t>
            </a:r>
          </a:p>
          <a:p>
            <a:pPr marL="0" indent="0" algn="r">
              <a:spcBef>
                <a:spcPts val="0"/>
              </a:spcBef>
              <a:buNone/>
            </a:pPr>
            <a:r>
              <a:rPr lang="tr-TR" sz="1800" dirty="0"/>
              <a:t>takip etmek güncel gelişmelerden anında  </a:t>
            </a:r>
          </a:p>
          <a:p>
            <a:pPr marL="0" indent="0" algn="r">
              <a:spcBef>
                <a:spcPts val="0"/>
              </a:spcBef>
              <a:buNone/>
            </a:pPr>
            <a:r>
              <a:rPr lang="tr-TR" sz="1800" dirty="0"/>
              <a:t>haberdar olmanızı sağlayacaktır.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25</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hatırlatmalar</a:t>
            </a:r>
          </a:p>
        </p:txBody>
      </p:sp>
      <p:pic>
        <p:nvPicPr>
          <p:cNvPr id="7" name="Resim 6"/>
          <p:cNvPicPr>
            <a:picLocks noChangeAspect="1"/>
          </p:cNvPicPr>
          <p:nvPr/>
        </p:nvPicPr>
        <p:blipFill rotWithShape="1">
          <a:blip r:embed="rId2"/>
          <a:srcRect l="23548" t="9785" r="23065" b="4013"/>
          <a:stretch/>
        </p:blipFill>
        <p:spPr>
          <a:xfrm>
            <a:off x="763816" y="2015612"/>
            <a:ext cx="4568367" cy="41492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855963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ÖĞRENİM KATKI ÜCRETİ</a:t>
            </a:r>
            <a:endParaRPr lang="tr-TR" sz="3600" b="1" i="1" dirty="0"/>
          </a:p>
        </p:txBody>
      </p:sp>
      <p:sp>
        <p:nvSpPr>
          <p:cNvPr id="2" name="İçerik Yer Tutucusu 1"/>
          <p:cNvSpPr>
            <a:spLocks noGrp="1"/>
          </p:cNvSpPr>
          <p:nvPr>
            <p:ph idx="1"/>
          </p:nvPr>
        </p:nvSpPr>
        <p:spPr>
          <a:xfrm>
            <a:off x="4886632" y="2075649"/>
            <a:ext cx="6619568" cy="4024125"/>
          </a:xfrm>
        </p:spPr>
        <p:txBody>
          <a:bodyPr>
            <a:normAutofit/>
          </a:bodyPr>
          <a:lstStyle/>
          <a:p>
            <a:pPr marL="0" indent="0" algn="r">
              <a:buNone/>
            </a:pPr>
            <a:r>
              <a:rPr lang="tr-TR" altLang="tr-TR" sz="1800" dirty="0"/>
              <a:t>Öğrencinin kazandığı ikinci üniversite ise harç ücreti ödemesi gerekmektedir.  Öğrenim ücretini iki taksit halinde güz ve bahar dönemlerinden önce, belirtilen süre içerisinde öder. </a:t>
            </a:r>
          </a:p>
          <a:p>
            <a:pPr marL="0" indent="0" algn="r">
              <a:buNone/>
            </a:pPr>
            <a:endParaRPr lang="tr-TR" altLang="tr-TR" sz="1800" dirty="0"/>
          </a:p>
          <a:p>
            <a:pPr marL="0" indent="0" algn="r">
              <a:buNone/>
            </a:pPr>
            <a:r>
              <a:rPr lang="tr-TR" altLang="tr-TR" sz="1800" dirty="0"/>
              <a:t>Harcı zamanında ödemeyen öğrenciler kayıt yaptıramaz.</a:t>
            </a:r>
          </a:p>
          <a:p>
            <a:pPr marL="0" indent="0" algn="r">
              <a:buNone/>
            </a:pPr>
            <a:endParaRPr lang="tr-TR" altLang="tr-TR" sz="1800" dirty="0"/>
          </a:p>
          <a:p>
            <a:pPr marL="0" indent="0" algn="r">
              <a:buNone/>
            </a:pPr>
            <a:r>
              <a:rPr lang="tr-TR" altLang="tr-TR" sz="1800" b="1" dirty="0"/>
              <a:t>Güz Dönemi Harç Ücreti Ödeme Tarihleri: </a:t>
            </a:r>
          </a:p>
          <a:p>
            <a:pPr marL="0" indent="0" algn="r">
              <a:buNone/>
            </a:pPr>
            <a:r>
              <a:rPr lang="tr-TR" sz="1800" dirty="0"/>
              <a:t>21-27 Eylül 2024	</a:t>
            </a:r>
          </a:p>
          <a:p>
            <a:pPr marL="0" indent="0" algn="r">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26</a:t>
            </a:fld>
            <a:endParaRPr lang="tr-TR"/>
          </a:p>
        </p:txBody>
      </p:sp>
      <p:pic>
        <p:nvPicPr>
          <p:cNvPr id="5" name="Resim 4" descr="Icon Calendar Stylized Vector · Free image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865" y="2075649"/>
            <a:ext cx="2762057" cy="2632586"/>
          </a:xfrm>
          <a:prstGeom prst="rect">
            <a:avLst/>
          </a:prstGeom>
        </p:spPr>
      </p:pic>
    </p:spTree>
    <p:extLst>
      <p:ext uri="{BB962C8B-B14F-4D97-AF65-F5344CB8AC3E}">
        <p14:creationId xmlns:p14="http://schemas.microsoft.com/office/powerpoint/2010/main" val="33399609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DERS KAYDI </a:t>
            </a:r>
            <a:endParaRPr lang="tr-TR" sz="3600" b="1" i="1" dirty="0"/>
          </a:p>
        </p:txBody>
      </p:sp>
      <p:sp>
        <p:nvSpPr>
          <p:cNvPr id="2" name="İçerik Yer Tutucusu 1"/>
          <p:cNvSpPr>
            <a:spLocks noGrp="1"/>
          </p:cNvSpPr>
          <p:nvPr>
            <p:ph idx="1"/>
          </p:nvPr>
        </p:nvSpPr>
        <p:spPr>
          <a:xfrm>
            <a:off x="6414248" y="2075649"/>
            <a:ext cx="5091952" cy="3340893"/>
          </a:xfrm>
        </p:spPr>
        <p:txBody>
          <a:bodyPr>
            <a:normAutofit/>
          </a:bodyPr>
          <a:lstStyle/>
          <a:p>
            <a:pPr marL="0" indent="0" algn="r">
              <a:buNone/>
            </a:pPr>
            <a:r>
              <a:rPr lang="de-DE" altLang="tr-TR" sz="1800" dirty="0" err="1">
                <a:solidFill>
                  <a:schemeClr val="tx1"/>
                </a:solidFill>
              </a:rPr>
              <a:t>Öğrenci</a:t>
            </a:r>
            <a:r>
              <a:rPr lang="tr-TR" altLang="tr-TR" sz="1800" dirty="0" err="1">
                <a:solidFill>
                  <a:schemeClr val="tx1"/>
                </a:solidFill>
              </a:rPr>
              <a:t>ler</a:t>
            </a:r>
            <a:r>
              <a:rPr lang="de-DE" altLang="tr-TR" sz="1800" dirty="0">
                <a:solidFill>
                  <a:schemeClr val="tx1"/>
                </a:solidFill>
              </a:rPr>
              <a:t> </a:t>
            </a:r>
            <a:r>
              <a:rPr lang="de-DE" altLang="tr-TR" sz="1800" dirty="0" err="1">
                <a:solidFill>
                  <a:schemeClr val="tx1"/>
                </a:solidFill>
              </a:rPr>
              <a:t>yarıyıl</a:t>
            </a:r>
            <a:r>
              <a:rPr lang="de-DE" altLang="tr-TR" sz="1800" dirty="0">
                <a:solidFill>
                  <a:schemeClr val="tx1"/>
                </a:solidFill>
              </a:rPr>
              <a:t> </a:t>
            </a:r>
            <a:r>
              <a:rPr lang="de-DE" altLang="tr-TR" sz="1800" dirty="0" err="1">
                <a:solidFill>
                  <a:schemeClr val="tx1"/>
                </a:solidFill>
              </a:rPr>
              <a:t>başında</a:t>
            </a:r>
            <a:r>
              <a:rPr lang="de-DE" altLang="tr-TR" sz="1800" dirty="0">
                <a:solidFill>
                  <a:schemeClr val="tx1"/>
                </a:solidFill>
              </a:rPr>
              <a:t> </a:t>
            </a:r>
            <a:r>
              <a:rPr lang="de-DE" altLang="tr-TR" sz="1800" dirty="0" err="1">
                <a:solidFill>
                  <a:schemeClr val="tx1"/>
                </a:solidFill>
              </a:rPr>
              <a:t>programına</a:t>
            </a:r>
            <a:r>
              <a:rPr lang="de-DE" altLang="tr-TR" sz="1800" dirty="0">
                <a:solidFill>
                  <a:schemeClr val="tx1"/>
                </a:solidFill>
              </a:rPr>
              <a:t> </a:t>
            </a:r>
            <a:r>
              <a:rPr lang="de-DE" altLang="tr-TR" sz="1800" dirty="0" err="1">
                <a:solidFill>
                  <a:schemeClr val="tx1"/>
                </a:solidFill>
              </a:rPr>
              <a:t>başarısızlığı</a:t>
            </a:r>
            <a:r>
              <a:rPr lang="de-DE" altLang="tr-TR" sz="1800" dirty="0">
                <a:solidFill>
                  <a:schemeClr val="tx1"/>
                </a:solidFill>
              </a:rPr>
              <a:t> </a:t>
            </a:r>
            <a:r>
              <a:rPr lang="de-DE" altLang="tr-TR" sz="1800" dirty="0" err="1">
                <a:solidFill>
                  <a:schemeClr val="tx1"/>
                </a:solidFill>
              </a:rPr>
              <a:t>nedeniyle</a:t>
            </a:r>
            <a:r>
              <a:rPr lang="de-DE" altLang="tr-TR" sz="1800" dirty="0">
                <a:solidFill>
                  <a:schemeClr val="tx1"/>
                </a:solidFill>
              </a:rPr>
              <a:t> </a:t>
            </a:r>
            <a:r>
              <a:rPr lang="de-DE" altLang="tr-TR" sz="1800" dirty="0" err="1">
                <a:solidFill>
                  <a:schemeClr val="tx1"/>
                </a:solidFill>
              </a:rPr>
              <a:t>tekrarlamak</a:t>
            </a:r>
            <a:r>
              <a:rPr lang="de-DE" altLang="tr-TR" sz="1800" dirty="0">
                <a:solidFill>
                  <a:schemeClr val="tx1"/>
                </a:solidFill>
              </a:rPr>
              <a:t> </a:t>
            </a:r>
            <a:r>
              <a:rPr lang="de-DE" altLang="tr-TR" sz="1800" dirty="0" err="1">
                <a:solidFill>
                  <a:schemeClr val="tx1"/>
                </a:solidFill>
              </a:rPr>
              <a:t>ve</a:t>
            </a:r>
            <a:r>
              <a:rPr lang="de-DE" altLang="tr-TR" sz="1800" dirty="0">
                <a:solidFill>
                  <a:schemeClr val="tx1"/>
                </a:solidFill>
              </a:rPr>
              <a:t> </a:t>
            </a:r>
            <a:r>
              <a:rPr lang="tr-TR" altLang="tr-TR" sz="1800" dirty="0">
                <a:solidFill>
                  <a:schemeClr val="tx1"/>
                </a:solidFill>
              </a:rPr>
              <a:t>almak</a:t>
            </a:r>
            <a:r>
              <a:rPr lang="de-DE" altLang="tr-TR" sz="1800" dirty="0">
                <a:solidFill>
                  <a:schemeClr val="tx1"/>
                </a:solidFill>
              </a:rPr>
              <a:t> </a:t>
            </a:r>
            <a:r>
              <a:rPr lang="de-DE" altLang="tr-TR" sz="1800" dirty="0" err="1">
                <a:solidFill>
                  <a:schemeClr val="tx1"/>
                </a:solidFill>
              </a:rPr>
              <a:t>zorunda</a:t>
            </a:r>
            <a:r>
              <a:rPr lang="de-DE" altLang="tr-TR" sz="1800" dirty="0">
                <a:solidFill>
                  <a:schemeClr val="tx1"/>
                </a:solidFill>
              </a:rPr>
              <a:t> </a:t>
            </a:r>
            <a:r>
              <a:rPr lang="de-DE" altLang="tr-TR" sz="1800" dirty="0" err="1">
                <a:solidFill>
                  <a:schemeClr val="tx1"/>
                </a:solidFill>
              </a:rPr>
              <a:t>olduğu</a:t>
            </a:r>
            <a:r>
              <a:rPr lang="de-DE" altLang="tr-TR" sz="1800" dirty="0">
                <a:solidFill>
                  <a:schemeClr val="tx1"/>
                </a:solidFill>
              </a:rPr>
              <a:t> </a:t>
            </a:r>
            <a:r>
              <a:rPr lang="de-DE" altLang="tr-TR" sz="1800" dirty="0" err="1">
                <a:solidFill>
                  <a:schemeClr val="tx1"/>
                </a:solidFill>
              </a:rPr>
              <a:t>dersleri</a:t>
            </a:r>
            <a:r>
              <a:rPr lang="de-DE" altLang="tr-TR" sz="1800" dirty="0">
                <a:solidFill>
                  <a:schemeClr val="tx1"/>
                </a:solidFill>
              </a:rPr>
              <a:t> </a:t>
            </a:r>
            <a:r>
              <a:rPr lang="tr-TR" altLang="tr-TR" sz="1800" dirty="0">
                <a:solidFill>
                  <a:schemeClr val="tx1"/>
                </a:solidFill>
              </a:rPr>
              <a:t>eklemek</a:t>
            </a:r>
            <a:r>
              <a:rPr lang="de-DE" altLang="tr-TR" sz="1800" dirty="0">
                <a:solidFill>
                  <a:schemeClr val="tx1"/>
                </a:solidFill>
              </a:rPr>
              <a:t> </a:t>
            </a:r>
            <a:r>
              <a:rPr lang="de-DE" altLang="tr-TR" sz="1800" dirty="0" err="1">
                <a:solidFill>
                  <a:schemeClr val="tx1"/>
                </a:solidFill>
              </a:rPr>
              <a:t>zorundadı</a:t>
            </a:r>
            <a:r>
              <a:rPr lang="tr-TR" altLang="tr-TR" sz="1800" dirty="0">
                <a:solidFill>
                  <a:schemeClr val="tx1"/>
                </a:solidFill>
              </a:rPr>
              <a:t>r</a:t>
            </a:r>
            <a:r>
              <a:rPr lang="de-DE" altLang="tr-TR" sz="1800" dirty="0">
                <a:solidFill>
                  <a:schemeClr val="tx1"/>
                </a:solidFill>
              </a:rPr>
              <a:t>.</a:t>
            </a:r>
            <a:r>
              <a:rPr lang="tr-TR" altLang="tr-TR" sz="1800" dirty="0">
                <a:solidFill>
                  <a:schemeClr val="tx1"/>
                </a:solidFill>
              </a:rPr>
              <a:t> Bu işlem PAÜ </a:t>
            </a:r>
            <a:r>
              <a:rPr lang="tr-TR" altLang="tr-TR" sz="1800" dirty="0" err="1">
                <a:solidFill>
                  <a:schemeClr val="tx1"/>
                </a:solidFill>
              </a:rPr>
              <a:t>Pusula’daki</a:t>
            </a:r>
            <a:r>
              <a:rPr lang="tr-TR" altLang="tr-TR" sz="1800" dirty="0">
                <a:solidFill>
                  <a:schemeClr val="tx1"/>
                </a:solidFill>
              </a:rPr>
              <a:t> Öğrenci Bilgi Sistemi’nden yapılır ve dersler seçildikten sonra danışman tarafından onaylanması gerekir.</a:t>
            </a:r>
          </a:p>
          <a:p>
            <a:pPr marL="0" indent="0" algn="r">
              <a:buNone/>
            </a:pPr>
            <a:endParaRPr lang="tr-TR" sz="1800" dirty="0">
              <a:solidFill>
                <a:schemeClr val="tx1"/>
              </a:solidFill>
            </a:endParaRPr>
          </a:p>
          <a:p>
            <a:pPr marL="0" indent="0" algn="r">
              <a:buNone/>
            </a:pPr>
            <a:r>
              <a:rPr lang="tr-TR" sz="1800" dirty="0">
                <a:solidFill>
                  <a:schemeClr val="tx1"/>
                </a:solidFill>
              </a:rPr>
              <a:t>Zamanında ders kaydı yapamadığınızda ekle-sil döneminde dilekçe vermeniz gerekir.</a:t>
            </a:r>
          </a:p>
          <a:p>
            <a:pPr marL="0" indent="0" algn="r">
              <a:buNone/>
            </a:pPr>
            <a:endParaRPr 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27</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25709" r="4497"/>
          <a:stretch/>
        </p:blipFill>
        <p:spPr>
          <a:xfrm>
            <a:off x="983226" y="2057401"/>
            <a:ext cx="4660491" cy="3352625"/>
          </a:xfrm>
          <a:prstGeom prst="rect">
            <a:avLst/>
          </a:prstGeom>
        </p:spPr>
      </p:pic>
    </p:spTree>
    <p:extLst>
      <p:ext uri="{BB962C8B-B14F-4D97-AF65-F5344CB8AC3E}">
        <p14:creationId xmlns:p14="http://schemas.microsoft.com/office/powerpoint/2010/main" val="12660122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marL="0" indent="0">
              <a:lnSpc>
                <a:spcPct val="80000"/>
              </a:lnSpc>
              <a:buNone/>
            </a:pPr>
            <a:r>
              <a:rPr lang="tr-TR" altLang="tr-TR" sz="1800" dirty="0"/>
              <a:t>Ders seçiminde aşağıdaki sıralama dikkate alınır: </a:t>
            </a:r>
          </a:p>
          <a:p>
            <a:pPr>
              <a:lnSpc>
                <a:spcPct val="80000"/>
              </a:lnSpc>
            </a:pPr>
            <a:r>
              <a:rPr lang="tr-TR" altLang="tr-TR" sz="1800" dirty="0"/>
              <a:t>Önceki yarıyıllara ait derslerden alıp da başarısız olduğu dersler,</a:t>
            </a:r>
          </a:p>
          <a:p>
            <a:pPr>
              <a:lnSpc>
                <a:spcPct val="80000"/>
              </a:lnSpc>
            </a:pPr>
            <a:r>
              <a:rPr lang="tr-TR" altLang="tr-TR" sz="1800" dirty="0"/>
              <a:t>Önceki yarıyıllara ait daha önce almadığı dersler,</a:t>
            </a:r>
          </a:p>
          <a:p>
            <a:pPr>
              <a:lnSpc>
                <a:spcPct val="80000"/>
              </a:lnSpc>
            </a:pPr>
            <a:r>
              <a:rPr lang="tr-TR" altLang="tr-TR" sz="1800" dirty="0"/>
              <a:t>Bulunduğu yarıyıla ait derslerden alıp da başarısız olduğu dersler,</a:t>
            </a:r>
          </a:p>
          <a:p>
            <a:pPr>
              <a:lnSpc>
                <a:spcPct val="80000"/>
              </a:lnSpc>
            </a:pPr>
            <a:r>
              <a:rPr lang="tr-TR" altLang="tr-TR" sz="1800" dirty="0"/>
              <a:t>Bulunduğu yarıyıla ait daha önce almadığı dersler,</a:t>
            </a:r>
          </a:p>
          <a:p>
            <a:pPr>
              <a:lnSpc>
                <a:spcPct val="80000"/>
              </a:lnSpc>
            </a:pPr>
            <a:r>
              <a:rPr lang="tr-TR" altLang="tr-TR" sz="1800" dirty="0"/>
              <a:t>Bulunduğu yarıyılın bir üst yarıyılına ait alıp başarısız olduğu dersler,</a:t>
            </a:r>
          </a:p>
          <a:p>
            <a:pPr>
              <a:lnSpc>
                <a:spcPct val="80000"/>
              </a:lnSpc>
            </a:pPr>
            <a:r>
              <a:rPr lang="tr-TR" altLang="tr-TR" sz="1800" dirty="0"/>
              <a:t>Bulunduğu yarıyılın bir üst yarıyılına ait daha önce almadığı dersler,</a:t>
            </a:r>
          </a:p>
          <a:p>
            <a:pPr>
              <a:lnSpc>
                <a:spcPct val="80000"/>
              </a:lnSpc>
            </a:pPr>
            <a:r>
              <a:rPr lang="tr-TR" altLang="tr-TR" sz="1800" dirty="0"/>
              <a:t>Güz ve bahar yarıyıllarında en az 20 kredilik ders almak zorunludur.</a:t>
            </a:r>
          </a:p>
          <a:p>
            <a:pPr>
              <a:lnSpc>
                <a:spcPct val="80000"/>
              </a:lnSpc>
            </a:pPr>
            <a:r>
              <a:rPr lang="tr-TR" altLang="tr-TR" sz="1800" dirty="0"/>
              <a:t>Önkoşullu bir dersi seçebilmesi için, o derse önkoşul olan ders/dersleri daha önce almış ve en az koşullu geçer not almış olması gerekir.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28</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DERS seçimi</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15205218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DERS SEÇİMİ</a:t>
            </a:r>
          </a:p>
        </p:txBody>
      </p:sp>
      <p:sp>
        <p:nvSpPr>
          <p:cNvPr id="2" name="İçerik Yer Tutucusu 1"/>
          <p:cNvSpPr>
            <a:spLocks noGrp="1"/>
          </p:cNvSpPr>
          <p:nvPr>
            <p:ph idx="1"/>
          </p:nvPr>
        </p:nvSpPr>
        <p:spPr>
          <a:xfrm>
            <a:off x="685800" y="2194560"/>
            <a:ext cx="6127955" cy="4024125"/>
          </a:xfrm>
        </p:spPr>
        <p:txBody>
          <a:bodyPr>
            <a:normAutofit/>
          </a:bodyPr>
          <a:lstStyle/>
          <a:p>
            <a:pPr marL="0" indent="0">
              <a:lnSpc>
                <a:spcPct val="80000"/>
              </a:lnSpc>
              <a:buNone/>
            </a:pPr>
            <a:r>
              <a:rPr lang="tr-TR" altLang="tr-TR" sz="1800" dirty="0"/>
              <a:t>Öğrencinin her dönem alabileceği azami kredi sayısı; eğer dönem içinde alması gereken kredi sayısı 30’un üstündeyse; </a:t>
            </a:r>
          </a:p>
          <a:p>
            <a:pPr marL="0" indent="0">
              <a:lnSpc>
                <a:spcPct val="80000"/>
              </a:lnSpc>
              <a:buNone/>
            </a:pPr>
            <a:endParaRPr lang="tr-TR" altLang="tr-TR" sz="1800" dirty="0"/>
          </a:p>
          <a:p>
            <a:pPr marL="0" indent="0">
              <a:lnSpc>
                <a:spcPct val="80000"/>
              </a:lnSpc>
              <a:buNone/>
            </a:pPr>
            <a:r>
              <a:rPr lang="tr-TR" altLang="tr-TR" sz="1800" b="1" dirty="0">
                <a:solidFill>
                  <a:schemeClr val="accent1">
                    <a:lumMod val="75000"/>
                  </a:schemeClr>
                </a:solidFill>
              </a:rPr>
              <a:t>Akademik ortalamasına göre;</a:t>
            </a:r>
          </a:p>
          <a:p>
            <a:pPr marL="0" lvl="2" indent="0">
              <a:lnSpc>
                <a:spcPct val="80000"/>
              </a:lnSpc>
              <a:buFont typeface="Wingdings" panose="05000000000000000000" pitchFamily="2" charset="2"/>
              <a:buChar char="Ø"/>
            </a:pPr>
            <a:r>
              <a:rPr lang="tr-TR" altLang="tr-TR" b="1" dirty="0">
                <a:solidFill>
                  <a:schemeClr val="accent1">
                    <a:lumMod val="75000"/>
                  </a:schemeClr>
                </a:solidFill>
              </a:rPr>
              <a:t>2.25’in altında olan öğrenciler için  en fazla 30 kredi, </a:t>
            </a:r>
          </a:p>
          <a:p>
            <a:pPr marL="0" lvl="2" indent="0">
              <a:lnSpc>
                <a:spcPct val="80000"/>
              </a:lnSpc>
              <a:buFont typeface="Wingdings" panose="05000000000000000000" pitchFamily="2" charset="2"/>
              <a:buChar char="Ø"/>
            </a:pPr>
            <a:r>
              <a:rPr lang="tr-TR" altLang="tr-TR" b="1" dirty="0">
                <a:solidFill>
                  <a:schemeClr val="accent1">
                    <a:lumMod val="75000"/>
                  </a:schemeClr>
                </a:solidFill>
              </a:rPr>
              <a:t>2.26-2.99 arası olanlar için en fazla 36 kredi, </a:t>
            </a:r>
          </a:p>
          <a:p>
            <a:pPr marL="0" lvl="2" indent="0">
              <a:lnSpc>
                <a:spcPct val="80000"/>
              </a:lnSpc>
              <a:buFont typeface="Wingdings" panose="05000000000000000000" pitchFamily="2" charset="2"/>
              <a:buChar char="Ø"/>
            </a:pPr>
            <a:r>
              <a:rPr lang="tr-TR" altLang="tr-TR" b="1" dirty="0">
                <a:solidFill>
                  <a:schemeClr val="accent1">
                    <a:lumMod val="75000"/>
                  </a:schemeClr>
                </a:solidFill>
              </a:rPr>
              <a:t>3.00’den fazla olanlar ise en fazla 42 kredidir.</a:t>
            </a:r>
          </a:p>
          <a:p>
            <a:pPr marL="0" lvl="2" indent="0">
              <a:lnSpc>
                <a:spcPct val="80000"/>
              </a:lnSpc>
              <a:buFont typeface="Wingdings" panose="05000000000000000000" pitchFamily="2" charset="2"/>
              <a:buChar char="Ø"/>
            </a:pPr>
            <a:r>
              <a:rPr lang="tr-TR" altLang="tr-TR" b="1" dirty="0">
                <a:solidFill>
                  <a:schemeClr val="accent1">
                    <a:lumMod val="75000"/>
                  </a:schemeClr>
                </a:solidFill>
              </a:rPr>
              <a:t>Eğer öğrencinin dönem içinde alması gereken kredi sayısı 30’un altındaysa maksimum 30 kredi alabilir.</a:t>
            </a:r>
          </a:p>
          <a:p>
            <a:pPr marL="777240" lvl="2" indent="0">
              <a:lnSpc>
                <a:spcPct val="80000"/>
              </a:lnSpc>
              <a:buNone/>
            </a:pPr>
            <a:endParaRPr lang="tr-TR" altLang="tr-TR" dirty="0">
              <a:solidFill>
                <a:schemeClr val="tx1"/>
              </a:solidFill>
            </a:endParaRPr>
          </a:p>
          <a:p>
            <a:pPr marL="0" lvl="2" indent="0">
              <a:lnSpc>
                <a:spcPct val="80000"/>
              </a:lnSpc>
              <a:buNone/>
            </a:pPr>
            <a:r>
              <a:rPr lang="de-DE" altLang="tr-TR" dirty="0" err="1">
                <a:solidFill>
                  <a:schemeClr val="tx1"/>
                </a:solidFill>
              </a:rPr>
              <a:t>Öğrenci</a:t>
            </a:r>
            <a:r>
              <a:rPr lang="de-DE" altLang="tr-TR" dirty="0">
                <a:solidFill>
                  <a:schemeClr val="tx1"/>
                </a:solidFill>
              </a:rPr>
              <a:t>, </a:t>
            </a:r>
            <a:r>
              <a:rPr lang="de-DE" altLang="tr-TR" dirty="0" err="1">
                <a:solidFill>
                  <a:schemeClr val="tx1"/>
                </a:solidFill>
              </a:rPr>
              <a:t>süresi</a:t>
            </a:r>
            <a:r>
              <a:rPr lang="de-DE" altLang="tr-TR" dirty="0">
                <a:solidFill>
                  <a:schemeClr val="tx1"/>
                </a:solidFill>
              </a:rPr>
              <a:t> </a:t>
            </a:r>
            <a:r>
              <a:rPr lang="de-DE" altLang="tr-TR" dirty="0" err="1">
                <a:solidFill>
                  <a:schemeClr val="tx1"/>
                </a:solidFill>
              </a:rPr>
              <a:t>içinde</a:t>
            </a:r>
            <a:r>
              <a:rPr lang="de-DE" altLang="tr-TR" dirty="0">
                <a:solidFill>
                  <a:schemeClr val="tx1"/>
                </a:solidFill>
              </a:rPr>
              <a:t> </a:t>
            </a:r>
            <a:r>
              <a:rPr lang="de-DE" altLang="tr-TR" dirty="0" err="1">
                <a:solidFill>
                  <a:schemeClr val="tx1"/>
                </a:solidFill>
              </a:rPr>
              <a:t>usulüne</a:t>
            </a:r>
            <a:r>
              <a:rPr lang="de-DE" altLang="tr-TR" dirty="0">
                <a:solidFill>
                  <a:schemeClr val="tx1"/>
                </a:solidFill>
              </a:rPr>
              <a:t> </a:t>
            </a:r>
            <a:r>
              <a:rPr lang="de-DE" altLang="tr-TR" dirty="0" err="1">
                <a:solidFill>
                  <a:schemeClr val="tx1"/>
                </a:solidFill>
              </a:rPr>
              <a:t>uygun</a:t>
            </a:r>
            <a:r>
              <a:rPr lang="de-DE" altLang="tr-TR" dirty="0">
                <a:solidFill>
                  <a:schemeClr val="tx1"/>
                </a:solidFill>
              </a:rPr>
              <a:t> </a:t>
            </a:r>
            <a:r>
              <a:rPr lang="de-DE" altLang="tr-TR" dirty="0" err="1">
                <a:solidFill>
                  <a:schemeClr val="tx1"/>
                </a:solidFill>
              </a:rPr>
              <a:t>olarak</a:t>
            </a:r>
            <a:r>
              <a:rPr lang="de-DE" altLang="tr-TR" dirty="0">
                <a:solidFill>
                  <a:schemeClr val="tx1"/>
                </a:solidFill>
              </a:rPr>
              <a:t> </a:t>
            </a:r>
            <a:r>
              <a:rPr lang="de-DE" altLang="tr-TR" dirty="0" err="1">
                <a:solidFill>
                  <a:schemeClr val="tx1"/>
                </a:solidFill>
              </a:rPr>
              <a:t>almadığı</a:t>
            </a:r>
            <a:r>
              <a:rPr lang="de-DE" altLang="tr-TR" dirty="0">
                <a:solidFill>
                  <a:schemeClr val="tx1"/>
                </a:solidFill>
              </a:rPr>
              <a:t> (</a:t>
            </a:r>
            <a:r>
              <a:rPr lang="de-DE" altLang="tr-TR" dirty="0" err="1">
                <a:solidFill>
                  <a:schemeClr val="tx1"/>
                </a:solidFill>
              </a:rPr>
              <a:t>kayıt</a:t>
            </a:r>
            <a:r>
              <a:rPr lang="de-DE" altLang="tr-TR" dirty="0">
                <a:solidFill>
                  <a:schemeClr val="tx1"/>
                </a:solidFill>
              </a:rPr>
              <a:t> </a:t>
            </a:r>
            <a:r>
              <a:rPr lang="de-DE" altLang="tr-TR" dirty="0" err="1">
                <a:solidFill>
                  <a:schemeClr val="tx1"/>
                </a:solidFill>
              </a:rPr>
              <a:t>yapmadığı</a:t>
            </a:r>
            <a:r>
              <a:rPr lang="de-DE" altLang="tr-TR" dirty="0">
                <a:solidFill>
                  <a:schemeClr val="tx1"/>
                </a:solidFill>
              </a:rPr>
              <a:t>) </a:t>
            </a:r>
            <a:r>
              <a:rPr lang="de-DE" altLang="tr-TR" dirty="0" err="1">
                <a:solidFill>
                  <a:schemeClr val="tx1"/>
                </a:solidFill>
              </a:rPr>
              <a:t>derslere</a:t>
            </a:r>
            <a:r>
              <a:rPr lang="de-DE" altLang="tr-TR" dirty="0">
                <a:solidFill>
                  <a:schemeClr val="tx1"/>
                </a:solidFill>
              </a:rPr>
              <a:t> </a:t>
            </a:r>
            <a:r>
              <a:rPr lang="de-DE" altLang="tr-TR" dirty="0" err="1">
                <a:solidFill>
                  <a:schemeClr val="tx1"/>
                </a:solidFill>
              </a:rPr>
              <a:t>devam</a:t>
            </a:r>
            <a:r>
              <a:rPr lang="de-DE" altLang="tr-TR" dirty="0">
                <a:solidFill>
                  <a:schemeClr val="tx1"/>
                </a:solidFill>
              </a:rPr>
              <a:t> </a:t>
            </a:r>
            <a:r>
              <a:rPr lang="de-DE" altLang="tr-TR" dirty="0" err="1">
                <a:solidFill>
                  <a:schemeClr val="tx1"/>
                </a:solidFill>
              </a:rPr>
              <a:t>edemez</a:t>
            </a:r>
            <a:r>
              <a:rPr lang="de-DE" altLang="tr-TR" dirty="0">
                <a:solidFill>
                  <a:schemeClr val="tx1"/>
                </a:solidFill>
              </a:rPr>
              <a:t> </a:t>
            </a:r>
            <a:r>
              <a:rPr lang="de-DE" altLang="tr-TR" dirty="0" err="1">
                <a:solidFill>
                  <a:schemeClr val="tx1"/>
                </a:solidFill>
              </a:rPr>
              <a:t>ve</a:t>
            </a:r>
            <a:r>
              <a:rPr lang="de-DE" altLang="tr-TR" dirty="0">
                <a:solidFill>
                  <a:schemeClr val="tx1"/>
                </a:solidFill>
              </a:rPr>
              <a:t> </a:t>
            </a:r>
            <a:r>
              <a:rPr lang="de-DE" altLang="tr-TR" dirty="0" err="1">
                <a:solidFill>
                  <a:schemeClr val="tx1"/>
                </a:solidFill>
              </a:rPr>
              <a:t>bu</a:t>
            </a:r>
            <a:r>
              <a:rPr lang="de-DE" altLang="tr-TR" dirty="0">
                <a:solidFill>
                  <a:schemeClr val="tx1"/>
                </a:solidFill>
              </a:rPr>
              <a:t> </a:t>
            </a:r>
            <a:r>
              <a:rPr lang="de-DE" altLang="tr-TR" dirty="0" err="1">
                <a:solidFill>
                  <a:schemeClr val="tx1"/>
                </a:solidFill>
              </a:rPr>
              <a:t>derslerin</a:t>
            </a:r>
            <a:r>
              <a:rPr lang="de-DE" altLang="tr-TR" dirty="0">
                <a:solidFill>
                  <a:schemeClr val="tx1"/>
                </a:solidFill>
              </a:rPr>
              <a:t> </a:t>
            </a:r>
            <a:r>
              <a:rPr lang="de-DE" altLang="tr-TR" dirty="0" err="1">
                <a:solidFill>
                  <a:schemeClr val="tx1"/>
                </a:solidFill>
              </a:rPr>
              <a:t>sınavına</a:t>
            </a:r>
            <a:r>
              <a:rPr lang="de-DE" altLang="tr-TR" dirty="0">
                <a:solidFill>
                  <a:schemeClr val="tx1"/>
                </a:solidFill>
              </a:rPr>
              <a:t> </a:t>
            </a:r>
            <a:r>
              <a:rPr lang="de-DE" altLang="tr-TR" dirty="0" err="1">
                <a:solidFill>
                  <a:schemeClr val="tx1"/>
                </a:solidFill>
              </a:rPr>
              <a:t>giremez</a:t>
            </a:r>
            <a:r>
              <a:rPr lang="de-DE" altLang="tr-TR" dirty="0">
                <a:solidFill>
                  <a:schemeClr val="tx1"/>
                </a:solidFill>
              </a:rPr>
              <a:t>, </a:t>
            </a:r>
            <a:r>
              <a:rPr lang="de-DE" altLang="tr-TR" dirty="0" err="1">
                <a:solidFill>
                  <a:schemeClr val="tx1"/>
                </a:solidFill>
              </a:rPr>
              <a:t>girse</a:t>
            </a:r>
            <a:r>
              <a:rPr lang="de-DE" altLang="tr-TR" dirty="0">
                <a:solidFill>
                  <a:schemeClr val="tx1"/>
                </a:solidFill>
              </a:rPr>
              <a:t> de </a:t>
            </a:r>
            <a:r>
              <a:rPr lang="de-DE" altLang="tr-TR" dirty="0" err="1">
                <a:solidFill>
                  <a:schemeClr val="tx1"/>
                </a:solidFill>
              </a:rPr>
              <a:t>notu</a:t>
            </a:r>
            <a:r>
              <a:rPr lang="de-DE" altLang="tr-TR" dirty="0">
                <a:solidFill>
                  <a:schemeClr val="tx1"/>
                </a:solidFill>
              </a:rPr>
              <a:t> </a:t>
            </a:r>
            <a:r>
              <a:rPr lang="de-DE" altLang="tr-TR" dirty="0" err="1">
                <a:solidFill>
                  <a:schemeClr val="tx1"/>
                </a:solidFill>
              </a:rPr>
              <a:t>iptal</a:t>
            </a:r>
            <a:r>
              <a:rPr lang="de-DE" altLang="tr-TR" dirty="0">
                <a:solidFill>
                  <a:schemeClr val="tx1"/>
                </a:solidFill>
              </a:rPr>
              <a:t> </a:t>
            </a:r>
            <a:r>
              <a:rPr lang="de-DE" altLang="tr-TR" dirty="0" err="1">
                <a:solidFill>
                  <a:schemeClr val="tx1"/>
                </a:solidFill>
              </a:rPr>
              <a:t>edilir</a:t>
            </a:r>
            <a:r>
              <a:rPr lang="de-DE" altLang="tr-TR" dirty="0">
                <a:solidFill>
                  <a:schemeClr val="tx1"/>
                </a:solidFill>
              </a:rPr>
              <a:t>.</a:t>
            </a:r>
            <a:r>
              <a:rPr lang="tr-TR" altLang="tr-TR" dirty="0">
                <a:solidFill>
                  <a:schemeClr val="tx1"/>
                </a:solidFill>
              </a:rPr>
              <a:t>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29</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3128" r="27675"/>
          <a:stretch/>
        </p:blipFill>
        <p:spPr>
          <a:xfrm>
            <a:off x="7184267" y="2389462"/>
            <a:ext cx="4321933" cy="3096937"/>
          </a:xfrm>
          <a:prstGeom prst="rect">
            <a:avLst/>
          </a:prstGeom>
        </p:spPr>
      </p:pic>
    </p:spTree>
    <p:extLst>
      <p:ext uri="{BB962C8B-B14F-4D97-AF65-F5344CB8AC3E}">
        <p14:creationId xmlns:p14="http://schemas.microsoft.com/office/powerpoint/2010/main" val="659142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ÜNİVERSİTEMİZ</a:t>
            </a:r>
          </a:p>
        </p:txBody>
      </p:sp>
      <p:sp>
        <p:nvSpPr>
          <p:cNvPr id="3" name="İçerik Yer Tutucusu 2"/>
          <p:cNvSpPr>
            <a:spLocks noGrp="1"/>
          </p:cNvSpPr>
          <p:nvPr>
            <p:ph idx="1"/>
          </p:nvPr>
        </p:nvSpPr>
        <p:spPr>
          <a:xfrm>
            <a:off x="749224" y="2054578"/>
            <a:ext cx="5328592" cy="4210754"/>
          </a:xfrm>
        </p:spPr>
        <p:txBody>
          <a:bodyPr>
            <a:normAutofit fontScale="92500" lnSpcReduction="20000"/>
          </a:bodyPr>
          <a:lstStyle/>
          <a:p>
            <a:pPr marL="0" indent="0">
              <a:buNone/>
            </a:pPr>
            <a:r>
              <a:rPr lang="tr-TR" b="1" dirty="0"/>
              <a:t>GENEL BİLGİLER</a:t>
            </a:r>
          </a:p>
          <a:p>
            <a:pPr marL="0" indent="0">
              <a:buNone/>
            </a:pPr>
            <a:r>
              <a:rPr lang="tr-TR" dirty="0"/>
              <a:t>Kuruluş Tarihi: 1992</a:t>
            </a:r>
          </a:p>
          <a:p>
            <a:pPr marL="0" indent="0">
              <a:buNone/>
            </a:pPr>
            <a:r>
              <a:rPr lang="tr-TR" dirty="0"/>
              <a:t>Rektör : Prof. Dr. Ahmet Kutluhan</a:t>
            </a:r>
          </a:p>
          <a:p>
            <a:pPr marL="0" indent="0">
              <a:buNone/>
            </a:pPr>
            <a:r>
              <a:rPr lang="tr-TR" dirty="0"/>
              <a:t>Web adresi: </a:t>
            </a:r>
            <a:r>
              <a:rPr lang="tr-TR" dirty="0">
                <a:hlinkClick r:id="rId2"/>
              </a:rPr>
              <a:t>www.pau.edu.tr</a:t>
            </a:r>
            <a:endParaRPr lang="tr-TR" dirty="0"/>
          </a:p>
          <a:p>
            <a:pPr marL="0" indent="0">
              <a:buNone/>
            </a:pPr>
            <a:r>
              <a:rPr lang="tr-TR" dirty="0"/>
              <a:t>48.493 Öğrenci</a:t>
            </a:r>
          </a:p>
          <a:p>
            <a:pPr marL="0" indent="0">
              <a:buNone/>
            </a:pPr>
            <a:r>
              <a:rPr lang="tr-TR" dirty="0"/>
              <a:t>2099 Akademik Personel</a:t>
            </a:r>
          </a:p>
          <a:p>
            <a:pPr marL="0" indent="0">
              <a:buNone/>
            </a:pPr>
            <a:r>
              <a:rPr lang="tr-TR" dirty="0"/>
              <a:t>1954 İdari Personel</a:t>
            </a:r>
          </a:p>
          <a:p>
            <a:pPr marL="0" indent="0">
              <a:buNone/>
            </a:pPr>
            <a:r>
              <a:rPr lang="tr-TR" dirty="0"/>
              <a:t>20</a:t>
            </a:r>
            <a:r>
              <a:rPr lang="tr-TR" dirty="0">
                <a:solidFill>
                  <a:srgbClr val="FF0000"/>
                </a:solidFill>
              </a:rPr>
              <a:t> </a:t>
            </a:r>
            <a:r>
              <a:rPr lang="tr-TR" dirty="0"/>
              <a:t>Fakülte</a:t>
            </a:r>
          </a:p>
          <a:p>
            <a:pPr marL="0" indent="0">
              <a:buNone/>
            </a:pPr>
            <a:r>
              <a:rPr lang="tr-TR" dirty="0"/>
              <a:t>17 Meslek Yüksekokulu</a:t>
            </a:r>
          </a:p>
          <a:p>
            <a:pPr marL="0" indent="0">
              <a:buNone/>
            </a:pPr>
            <a:r>
              <a:rPr lang="tr-TR" dirty="0"/>
              <a:t>1 Yüksekokul</a:t>
            </a:r>
          </a:p>
          <a:p>
            <a:pPr marL="0" indent="0">
              <a:buNone/>
            </a:pPr>
            <a:r>
              <a:rPr lang="tr-TR" dirty="0"/>
              <a:t>6 Enstitü</a:t>
            </a:r>
          </a:p>
          <a:p>
            <a:pPr marL="0" indent="0">
              <a:buNone/>
            </a:pPr>
            <a:r>
              <a:rPr lang="tr-TR" dirty="0"/>
              <a:t>45 Araştırma Merkezi</a:t>
            </a:r>
          </a:p>
          <a:p>
            <a:pPr marL="0" indent="0">
              <a:buNone/>
            </a:pPr>
            <a:endParaRPr lang="tr-TR" dirty="0"/>
          </a:p>
          <a:p>
            <a:pPr marL="0" indent="0">
              <a:buNone/>
            </a:pP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a:t>
            </a:fld>
            <a:endParaRPr lang="tr-TR"/>
          </a:p>
        </p:txBody>
      </p:sp>
      <p:pic>
        <p:nvPicPr>
          <p:cNvPr id="6" name="Resim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tretch>
            <a:fillRect/>
          </a:stretch>
        </p:blipFill>
        <p:spPr>
          <a:xfrm>
            <a:off x="5999388" y="2161661"/>
            <a:ext cx="5527224" cy="3683769"/>
          </a:xfrm>
          <a:prstGeom prst="rect">
            <a:avLst/>
          </a:prstGeom>
        </p:spPr>
      </p:pic>
    </p:spTree>
    <p:extLst>
      <p:ext uri="{BB962C8B-B14F-4D97-AF65-F5344CB8AC3E}">
        <p14:creationId xmlns:p14="http://schemas.microsoft.com/office/powerpoint/2010/main" val="1555888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DERSLERE DEVAM</a:t>
            </a:r>
            <a:endParaRPr lang="tr-TR" sz="3600" b="1" i="1" dirty="0"/>
          </a:p>
        </p:txBody>
      </p:sp>
      <p:sp>
        <p:nvSpPr>
          <p:cNvPr id="2" name="İçerik Yer Tutucusu 1"/>
          <p:cNvSpPr>
            <a:spLocks noGrp="1"/>
          </p:cNvSpPr>
          <p:nvPr>
            <p:ph idx="1"/>
          </p:nvPr>
        </p:nvSpPr>
        <p:spPr>
          <a:xfrm>
            <a:off x="7063177" y="2246490"/>
            <a:ext cx="4443023" cy="3879673"/>
          </a:xfrm>
        </p:spPr>
        <p:txBody>
          <a:bodyPr>
            <a:normAutofit/>
          </a:bodyPr>
          <a:lstStyle/>
          <a:p>
            <a:pPr marL="0" indent="0" algn="r">
              <a:buNone/>
            </a:pPr>
            <a:r>
              <a:rPr lang="de-DE" altLang="tr-TR" sz="1800" b="1" dirty="0" err="1">
                <a:solidFill>
                  <a:schemeClr val="accent1">
                    <a:lumMod val="75000"/>
                  </a:schemeClr>
                </a:solidFill>
              </a:rPr>
              <a:t>Derslere</a:t>
            </a:r>
            <a:r>
              <a:rPr lang="de-DE" altLang="tr-TR" sz="1800" b="1" dirty="0">
                <a:solidFill>
                  <a:schemeClr val="accent1">
                    <a:lumMod val="75000"/>
                  </a:schemeClr>
                </a:solidFill>
              </a:rPr>
              <a:t> </a:t>
            </a:r>
            <a:r>
              <a:rPr lang="de-DE" altLang="tr-TR" sz="1800" b="1" dirty="0" err="1">
                <a:solidFill>
                  <a:schemeClr val="accent1">
                    <a:lumMod val="75000"/>
                  </a:schemeClr>
                </a:solidFill>
              </a:rPr>
              <a:t>ve</a:t>
            </a:r>
            <a:r>
              <a:rPr lang="de-DE" altLang="tr-TR" sz="1800" b="1" dirty="0">
                <a:solidFill>
                  <a:schemeClr val="accent1">
                    <a:lumMod val="75000"/>
                  </a:schemeClr>
                </a:solidFill>
              </a:rPr>
              <a:t> </a:t>
            </a:r>
            <a:r>
              <a:rPr lang="de-DE" altLang="tr-TR" sz="1800" b="1" dirty="0" err="1">
                <a:solidFill>
                  <a:schemeClr val="accent1">
                    <a:lumMod val="75000"/>
                  </a:schemeClr>
                </a:solidFill>
              </a:rPr>
              <a:t>uygulamalara</a:t>
            </a:r>
            <a:r>
              <a:rPr lang="de-DE" altLang="tr-TR" sz="1800" b="1" dirty="0">
                <a:solidFill>
                  <a:schemeClr val="accent1">
                    <a:lumMod val="75000"/>
                  </a:schemeClr>
                </a:solidFill>
              </a:rPr>
              <a:t> </a:t>
            </a:r>
            <a:r>
              <a:rPr lang="de-DE" altLang="tr-TR" sz="1800" b="1" dirty="0" err="1">
                <a:solidFill>
                  <a:schemeClr val="accent1">
                    <a:lumMod val="75000"/>
                  </a:schemeClr>
                </a:solidFill>
              </a:rPr>
              <a:t>devam</a:t>
            </a:r>
            <a:r>
              <a:rPr lang="de-DE" altLang="tr-TR" sz="1800" b="1" dirty="0">
                <a:solidFill>
                  <a:schemeClr val="accent1">
                    <a:lumMod val="75000"/>
                  </a:schemeClr>
                </a:solidFill>
              </a:rPr>
              <a:t> </a:t>
            </a:r>
            <a:r>
              <a:rPr lang="de-DE" altLang="tr-TR" sz="1800" b="1" dirty="0" err="1">
                <a:solidFill>
                  <a:schemeClr val="accent1">
                    <a:lumMod val="75000"/>
                  </a:schemeClr>
                </a:solidFill>
              </a:rPr>
              <a:t>zorunlu</a:t>
            </a:r>
            <a:r>
              <a:rPr lang="tr-TR" altLang="tr-TR" sz="1800" b="1" dirty="0" err="1">
                <a:solidFill>
                  <a:schemeClr val="accent1">
                    <a:lumMod val="75000"/>
                  </a:schemeClr>
                </a:solidFill>
              </a:rPr>
              <a:t>luğu</a:t>
            </a:r>
            <a:r>
              <a:rPr lang="tr-TR" altLang="tr-TR" sz="1800" b="1" dirty="0">
                <a:solidFill>
                  <a:schemeClr val="accent1">
                    <a:lumMod val="75000"/>
                  </a:schemeClr>
                </a:solidFill>
              </a:rPr>
              <a:t> dersin sorumlusu tarafından dönem başında belirlenir</a:t>
            </a:r>
            <a:r>
              <a:rPr lang="tr-TR" altLang="tr-TR" sz="1800" dirty="0"/>
              <a:t>. </a:t>
            </a:r>
          </a:p>
          <a:p>
            <a:pPr marL="0" indent="0" algn="r">
              <a:buNone/>
            </a:pPr>
            <a:endParaRPr lang="tr-TR" altLang="tr-TR" sz="1800" dirty="0"/>
          </a:p>
          <a:p>
            <a:pPr marL="0" indent="0" algn="r">
              <a:buNone/>
            </a:pPr>
            <a:r>
              <a:rPr lang="de-DE" altLang="tr-TR" sz="1800" b="1" dirty="0" err="1">
                <a:solidFill>
                  <a:schemeClr val="accent1">
                    <a:lumMod val="75000"/>
                  </a:schemeClr>
                </a:solidFill>
              </a:rPr>
              <a:t>Tekrarlanan</a:t>
            </a:r>
            <a:r>
              <a:rPr lang="de-DE" altLang="tr-TR" sz="1800" b="1" dirty="0">
                <a:solidFill>
                  <a:schemeClr val="accent1">
                    <a:lumMod val="75000"/>
                  </a:schemeClr>
                </a:solidFill>
              </a:rPr>
              <a:t> </a:t>
            </a:r>
            <a:r>
              <a:rPr lang="de-DE" altLang="tr-TR" sz="1800" b="1" dirty="0" err="1">
                <a:solidFill>
                  <a:schemeClr val="accent1">
                    <a:lumMod val="75000"/>
                  </a:schemeClr>
                </a:solidFill>
              </a:rPr>
              <a:t>derslerde</a:t>
            </a:r>
            <a:r>
              <a:rPr lang="de-DE" altLang="tr-TR" sz="1800" b="1" dirty="0">
                <a:solidFill>
                  <a:schemeClr val="accent1">
                    <a:lumMod val="75000"/>
                  </a:schemeClr>
                </a:solidFill>
              </a:rPr>
              <a:t> </a:t>
            </a:r>
            <a:r>
              <a:rPr lang="de-DE" altLang="tr-TR" sz="1800" b="1" dirty="0" err="1">
                <a:solidFill>
                  <a:schemeClr val="accent1">
                    <a:lumMod val="75000"/>
                  </a:schemeClr>
                </a:solidFill>
              </a:rPr>
              <a:t>önceki</a:t>
            </a:r>
            <a:r>
              <a:rPr lang="de-DE" altLang="tr-TR" sz="1800" b="1" dirty="0">
                <a:solidFill>
                  <a:schemeClr val="accent1">
                    <a:lumMod val="75000"/>
                  </a:schemeClr>
                </a:solidFill>
              </a:rPr>
              <a:t> </a:t>
            </a:r>
            <a:r>
              <a:rPr lang="de-DE" altLang="tr-TR" sz="1800" b="1" dirty="0" err="1">
                <a:solidFill>
                  <a:schemeClr val="accent1">
                    <a:lumMod val="75000"/>
                  </a:schemeClr>
                </a:solidFill>
              </a:rPr>
              <a:t>dönemde</a:t>
            </a:r>
            <a:r>
              <a:rPr lang="de-DE" altLang="tr-TR" sz="1800" b="1" dirty="0">
                <a:solidFill>
                  <a:schemeClr val="accent1">
                    <a:lumMod val="75000"/>
                  </a:schemeClr>
                </a:solidFill>
              </a:rPr>
              <a:t> </a:t>
            </a:r>
            <a:r>
              <a:rPr lang="de-DE" altLang="tr-TR" sz="1800" b="1" dirty="0" err="1">
                <a:solidFill>
                  <a:schemeClr val="accent1">
                    <a:lumMod val="75000"/>
                  </a:schemeClr>
                </a:solidFill>
              </a:rPr>
              <a:t>devam</a:t>
            </a:r>
            <a:r>
              <a:rPr lang="de-DE" altLang="tr-TR" sz="1800" b="1" dirty="0">
                <a:solidFill>
                  <a:schemeClr val="accent1">
                    <a:lumMod val="75000"/>
                  </a:schemeClr>
                </a:solidFill>
              </a:rPr>
              <a:t> </a:t>
            </a:r>
            <a:r>
              <a:rPr lang="de-DE" altLang="tr-TR" sz="1800" b="1" dirty="0" err="1">
                <a:solidFill>
                  <a:schemeClr val="accent1">
                    <a:lumMod val="75000"/>
                  </a:schemeClr>
                </a:solidFill>
              </a:rPr>
              <a:t>koşulu</a:t>
            </a:r>
            <a:r>
              <a:rPr lang="de-DE" altLang="tr-TR" sz="1800" b="1" dirty="0">
                <a:solidFill>
                  <a:schemeClr val="accent1">
                    <a:lumMod val="75000"/>
                  </a:schemeClr>
                </a:solidFill>
              </a:rPr>
              <a:t> </a:t>
            </a:r>
            <a:r>
              <a:rPr lang="de-DE" altLang="tr-TR" sz="1800" b="1" dirty="0" err="1">
                <a:solidFill>
                  <a:schemeClr val="accent1">
                    <a:lumMod val="75000"/>
                  </a:schemeClr>
                </a:solidFill>
              </a:rPr>
              <a:t>yerine</a:t>
            </a:r>
            <a:r>
              <a:rPr lang="de-DE" altLang="tr-TR" sz="1800" b="1" dirty="0">
                <a:solidFill>
                  <a:schemeClr val="accent1">
                    <a:lumMod val="75000"/>
                  </a:schemeClr>
                </a:solidFill>
              </a:rPr>
              <a:t> </a:t>
            </a:r>
            <a:r>
              <a:rPr lang="de-DE" altLang="tr-TR" sz="1800" b="1" dirty="0" err="1">
                <a:solidFill>
                  <a:schemeClr val="accent1">
                    <a:lumMod val="75000"/>
                  </a:schemeClr>
                </a:solidFill>
              </a:rPr>
              <a:t>getirilmişse</a:t>
            </a:r>
            <a:r>
              <a:rPr lang="de-DE" altLang="tr-TR" sz="1800" b="1" dirty="0">
                <a:solidFill>
                  <a:schemeClr val="accent1">
                    <a:lumMod val="75000"/>
                  </a:schemeClr>
                </a:solidFill>
              </a:rPr>
              <a:t>, </a:t>
            </a:r>
            <a:r>
              <a:rPr lang="de-DE" altLang="tr-TR" sz="1800" b="1" dirty="0" err="1">
                <a:solidFill>
                  <a:schemeClr val="accent1">
                    <a:lumMod val="75000"/>
                  </a:schemeClr>
                </a:solidFill>
              </a:rPr>
              <a:t>ara</a:t>
            </a:r>
            <a:r>
              <a:rPr lang="de-DE" altLang="tr-TR" sz="1800" b="1" dirty="0">
                <a:solidFill>
                  <a:schemeClr val="accent1">
                    <a:lumMod val="75000"/>
                  </a:schemeClr>
                </a:solidFill>
              </a:rPr>
              <a:t> </a:t>
            </a:r>
            <a:r>
              <a:rPr lang="de-DE" altLang="tr-TR" sz="1800" b="1" dirty="0" err="1">
                <a:solidFill>
                  <a:schemeClr val="accent1">
                    <a:lumMod val="75000"/>
                  </a:schemeClr>
                </a:solidFill>
              </a:rPr>
              <a:t>sınavlara</a:t>
            </a:r>
            <a:r>
              <a:rPr lang="de-DE" altLang="tr-TR" sz="1800" b="1" dirty="0">
                <a:solidFill>
                  <a:schemeClr val="accent1">
                    <a:lumMod val="75000"/>
                  </a:schemeClr>
                </a:solidFill>
              </a:rPr>
              <a:t> </a:t>
            </a:r>
            <a:r>
              <a:rPr lang="de-DE" altLang="tr-TR" sz="1800" b="1" dirty="0" err="1">
                <a:solidFill>
                  <a:schemeClr val="accent1">
                    <a:lumMod val="75000"/>
                  </a:schemeClr>
                </a:solidFill>
              </a:rPr>
              <a:t>girmek</a:t>
            </a:r>
            <a:r>
              <a:rPr lang="de-DE" altLang="tr-TR" sz="1800" b="1" dirty="0">
                <a:solidFill>
                  <a:schemeClr val="accent1">
                    <a:lumMod val="75000"/>
                  </a:schemeClr>
                </a:solidFill>
              </a:rPr>
              <a:t> </a:t>
            </a:r>
            <a:r>
              <a:rPr lang="de-DE" altLang="tr-TR" sz="1800" b="1" dirty="0" err="1">
                <a:solidFill>
                  <a:schemeClr val="accent1">
                    <a:lumMod val="75000"/>
                  </a:schemeClr>
                </a:solidFill>
              </a:rPr>
              <a:t>kaydıyla</a:t>
            </a:r>
            <a:r>
              <a:rPr lang="de-DE" altLang="tr-TR" sz="1800" b="1" dirty="0">
                <a:solidFill>
                  <a:schemeClr val="accent1">
                    <a:lumMod val="75000"/>
                  </a:schemeClr>
                </a:solidFill>
              </a:rPr>
              <a:t> </a:t>
            </a:r>
            <a:r>
              <a:rPr lang="de-DE" altLang="tr-TR" sz="1800" b="1" dirty="0" err="1">
                <a:solidFill>
                  <a:schemeClr val="accent1">
                    <a:lumMod val="75000"/>
                  </a:schemeClr>
                </a:solidFill>
              </a:rPr>
              <a:t>devam</a:t>
            </a:r>
            <a:r>
              <a:rPr lang="de-DE" altLang="tr-TR" sz="1800" b="1" dirty="0">
                <a:solidFill>
                  <a:schemeClr val="accent1">
                    <a:lumMod val="75000"/>
                  </a:schemeClr>
                </a:solidFill>
              </a:rPr>
              <a:t> </a:t>
            </a:r>
            <a:r>
              <a:rPr lang="de-DE" altLang="tr-TR" sz="1800" b="1" dirty="0" err="1">
                <a:solidFill>
                  <a:schemeClr val="accent1">
                    <a:lumMod val="75000"/>
                  </a:schemeClr>
                </a:solidFill>
              </a:rPr>
              <a:t>koşulu</a:t>
            </a:r>
            <a:r>
              <a:rPr lang="de-DE" altLang="tr-TR" sz="1800" b="1" dirty="0">
                <a:solidFill>
                  <a:schemeClr val="accent1">
                    <a:lumMod val="75000"/>
                  </a:schemeClr>
                </a:solidFill>
              </a:rPr>
              <a:t> </a:t>
            </a:r>
            <a:r>
              <a:rPr lang="de-DE" altLang="tr-TR" sz="1800" b="1" dirty="0" err="1">
                <a:solidFill>
                  <a:schemeClr val="accent1">
                    <a:lumMod val="75000"/>
                  </a:schemeClr>
                </a:solidFill>
              </a:rPr>
              <a:t>aranma</a:t>
            </a:r>
            <a:r>
              <a:rPr lang="tr-TR" altLang="tr-TR" sz="1800" b="1" dirty="0">
                <a:solidFill>
                  <a:schemeClr val="accent1">
                    <a:lumMod val="75000"/>
                  </a:schemeClr>
                </a:solidFill>
              </a:rPr>
              <a:t>z</a:t>
            </a:r>
            <a:r>
              <a:rPr lang="de-DE" altLang="tr-TR" sz="1800" b="1" dirty="0">
                <a:solidFill>
                  <a:schemeClr val="accent1">
                    <a:lumMod val="75000"/>
                  </a:schemeClr>
                </a:solidFill>
              </a:rPr>
              <a:t>.</a:t>
            </a:r>
            <a:endParaRPr lang="tr-TR" altLang="tr-TR" sz="1800" b="1" dirty="0">
              <a:solidFill>
                <a:schemeClr val="accent1">
                  <a:lumMod val="75000"/>
                </a:schemeClr>
              </a:solidFill>
            </a:endParaRPr>
          </a:p>
          <a:p>
            <a:pPr marL="0" indent="0" algn="r">
              <a:buNone/>
            </a:pPr>
            <a:endParaRPr lang="tr-TR" altLang="tr-TR" sz="1800" b="1" dirty="0">
              <a:solidFill>
                <a:schemeClr val="accent1">
                  <a:lumMod val="75000"/>
                </a:schemeClr>
              </a:solidFill>
            </a:endParaRPr>
          </a:p>
          <a:p>
            <a:pPr marL="0" indent="0" algn="r">
              <a:buNone/>
            </a:pPr>
            <a:r>
              <a:rPr lang="tr-TR" altLang="tr-TR" sz="1800" dirty="0"/>
              <a:t>Derslere düzenli devam etmeniz akademik başarınızı doğrudan etkilemektedir.</a:t>
            </a:r>
          </a:p>
          <a:p>
            <a:pPr marL="0" indent="0" algn="r">
              <a:buNone/>
            </a:pPr>
            <a:endParaRPr lang="tr-TR" altLang="tr-TR" sz="1800" dirty="0"/>
          </a:p>
          <a:p>
            <a:pPr marL="0" indent="0" algn="r">
              <a:buNone/>
            </a:pPr>
            <a:endParaRPr lang="tr-TR" alt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30</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11242" r="13001"/>
          <a:stretch/>
        </p:blipFill>
        <p:spPr>
          <a:xfrm>
            <a:off x="1130710" y="2246490"/>
            <a:ext cx="5486400" cy="3628567"/>
          </a:xfrm>
          <a:prstGeom prst="rect">
            <a:avLst/>
          </a:prstGeom>
        </p:spPr>
      </p:pic>
    </p:spTree>
    <p:extLst>
      <p:ext uri="{BB962C8B-B14F-4D97-AF65-F5344CB8AC3E}">
        <p14:creationId xmlns:p14="http://schemas.microsoft.com/office/powerpoint/2010/main" val="26069058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866397" y="1954434"/>
            <a:ext cx="6615951" cy="4633086"/>
          </a:xfrm>
        </p:spPr>
        <p:txBody>
          <a:bodyPr>
            <a:normAutofit/>
          </a:bodyPr>
          <a:lstStyle/>
          <a:p>
            <a:pPr marL="0" indent="0">
              <a:buNone/>
            </a:pPr>
            <a:r>
              <a:rPr lang="tr-TR" altLang="tr-TR" sz="1800" dirty="0"/>
              <a:t>Sınavlar; dönem içi ve genel sınavlar olmak üzere iki ana gruba ayrılır. Dönem içi çalışmalarını değerlendirmek amacıyla yapılır. </a:t>
            </a:r>
            <a:r>
              <a:rPr lang="tr-TR" altLang="tr-TR" sz="1800" b="1" dirty="0">
                <a:solidFill>
                  <a:schemeClr val="accent1">
                    <a:lumMod val="75000"/>
                  </a:schemeClr>
                </a:solidFill>
              </a:rPr>
              <a:t>Dönem içi sınavlar, küçük sınav, ara sınav ve mazeret sınavı olarak, öğrencinin dönem içi çalışmalarını değerlendirmek amacıyla yapılır</a:t>
            </a:r>
          </a:p>
          <a:p>
            <a:pPr marL="0" indent="0">
              <a:buNone/>
            </a:pPr>
            <a:endParaRPr lang="tr-TR" altLang="tr-TR" sz="1800" dirty="0"/>
          </a:p>
          <a:p>
            <a:pPr marL="0" indent="0">
              <a:buNone/>
            </a:pPr>
            <a:r>
              <a:rPr lang="tr-TR" altLang="tr-TR" sz="1800" dirty="0"/>
              <a:t>Genel sınavlar ise öğrencinin dersin tümü üzerindeki başarısını belirlemek için </a:t>
            </a:r>
            <a:r>
              <a:rPr lang="tr-TR" altLang="tr-TR" sz="1800" b="1" dirty="0">
                <a:solidFill>
                  <a:schemeClr val="accent1">
                    <a:lumMod val="75000"/>
                  </a:schemeClr>
                </a:solidFill>
              </a:rPr>
              <a:t>yarıyıl/dönem sonu sınavı, bütünleme sınavı, üç ders sınavı, ek sınav ve muafiyet sınavı olarak yapılır. Yarıyıl/dönem sonu ve bütünleme sınavı dışındaki genel sınav sonuçları tek başına dersin başarı puanını belirler.</a:t>
            </a:r>
          </a:p>
          <a:p>
            <a:pPr marL="0" indent="0">
              <a:buNone/>
            </a:pPr>
            <a:endParaRPr lang="tr-TR" altLang="tr-TR" sz="1800" dirty="0"/>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31</a:t>
            </a:fld>
            <a:endParaRPr lang="tr-TR"/>
          </a:p>
        </p:txBody>
      </p:sp>
      <p:pic>
        <p:nvPicPr>
          <p:cNvPr id="5" name="Resim 4"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7126852" y="2057401"/>
            <a:ext cx="3622265" cy="3510304"/>
          </a:xfrm>
          <a:prstGeom prst="rect">
            <a:avLst/>
          </a:prstGeom>
        </p:spPr>
      </p:pic>
      <p:pic>
        <p:nvPicPr>
          <p:cNvPr id="6" name="Resim 5"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9116841" y="3690643"/>
            <a:ext cx="2463102" cy="2386970"/>
          </a:xfrm>
          <a:prstGeom prst="rect">
            <a:avLst/>
          </a:prstGeom>
        </p:spPr>
      </p:pic>
      <p:pic>
        <p:nvPicPr>
          <p:cNvPr id="7" name="Resim 6" descr="Tips On How To Study 4 Days Before Your UPSR &lt;strong&gt;Exams&lt;/strong&gt; ..."/>
          <p:cNvPicPr>
            <a:picLocks noChangeAspect="1"/>
          </p:cNvPicPr>
          <p:nvPr/>
        </p:nvPicPr>
        <p:blipFill>
          <a:blip r:embed="rId2" cstate="print">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10613001" y="4719483"/>
            <a:ext cx="1578999" cy="1530194"/>
          </a:xfrm>
          <a:prstGeom prst="rect">
            <a:avLst/>
          </a:prstGeom>
        </p:spPr>
      </p:pic>
    </p:spTree>
    <p:extLst>
      <p:ext uri="{BB962C8B-B14F-4D97-AF65-F5344CB8AC3E}">
        <p14:creationId xmlns:p14="http://schemas.microsoft.com/office/powerpoint/2010/main" val="6185220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689416" y="2057401"/>
            <a:ext cx="7554471" cy="3438831"/>
          </a:xfrm>
        </p:spPr>
        <p:txBody>
          <a:bodyPr>
            <a:normAutofit/>
          </a:bodyPr>
          <a:lstStyle/>
          <a:p>
            <a:pPr marL="0" indent="0">
              <a:buNone/>
            </a:pPr>
            <a:r>
              <a:rPr lang="de-DE" altLang="tr-TR" sz="1800" b="1" dirty="0" err="1">
                <a:solidFill>
                  <a:schemeClr val="accent1">
                    <a:lumMod val="75000"/>
                  </a:schemeClr>
                </a:solidFill>
              </a:rPr>
              <a:t>Bu</a:t>
            </a:r>
            <a:r>
              <a:rPr lang="de-DE" altLang="tr-TR" sz="1800" b="1" dirty="0">
                <a:solidFill>
                  <a:schemeClr val="accent1">
                    <a:lumMod val="75000"/>
                  </a:schemeClr>
                </a:solidFill>
              </a:rPr>
              <a:t> </a:t>
            </a:r>
            <a:r>
              <a:rPr lang="de-DE" altLang="tr-TR" sz="1800" b="1" dirty="0" err="1">
                <a:solidFill>
                  <a:schemeClr val="accent1">
                    <a:lumMod val="75000"/>
                  </a:schemeClr>
                </a:solidFill>
              </a:rPr>
              <a:t>s</a:t>
            </a:r>
            <a:r>
              <a:rPr lang="de-DE" altLang="tr-TR" sz="1800" dirty="0" err="1"/>
              <a:t>ınavlar</a:t>
            </a:r>
            <a:r>
              <a:rPr lang="de-DE" altLang="tr-TR" sz="1800" dirty="0"/>
              <a:t> </a:t>
            </a:r>
            <a:r>
              <a:rPr lang="de-DE" altLang="tr-TR" sz="1800" dirty="0" err="1"/>
              <a:t>yazılı</a:t>
            </a:r>
            <a:r>
              <a:rPr lang="de-DE" altLang="tr-TR" sz="1800" dirty="0"/>
              <a:t>, </a:t>
            </a:r>
            <a:r>
              <a:rPr lang="de-DE" altLang="tr-TR" sz="1800" dirty="0" err="1"/>
              <a:t>sözlü</a:t>
            </a:r>
            <a:r>
              <a:rPr lang="de-DE" altLang="tr-TR" sz="1800" dirty="0"/>
              <a:t> </a:t>
            </a:r>
            <a:r>
              <a:rPr lang="de-DE" altLang="tr-TR" sz="1800" dirty="0" err="1"/>
              <a:t>veya</a:t>
            </a:r>
            <a:r>
              <a:rPr lang="de-DE" altLang="tr-TR" sz="1800" dirty="0"/>
              <a:t> hem </a:t>
            </a:r>
            <a:r>
              <a:rPr lang="de-DE" altLang="tr-TR" sz="1800" dirty="0" err="1"/>
              <a:t>yazılı</a:t>
            </a:r>
            <a:r>
              <a:rPr lang="de-DE" altLang="tr-TR" sz="1800" dirty="0"/>
              <a:t> hem </a:t>
            </a:r>
            <a:r>
              <a:rPr lang="de-DE" altLang="tr-TR" sz="1800" dirty="0" err="1"/>
              <a:t>sözlü</a:t>
            </a:r>
            <a:r>
              <a:rPr lang="de-DE" altLang="tr-TR" sz="1800" dirty="0"/>
              <a:t> </a:t>
            </a:r>
            <a:r>
              <a:rPr lang="de-DE" altLang="tr-TR" sz="1800" dirty="0" err="1"/>
              <a:t>ve</a:t>
            </a:r>
            <a:r>
              <a:rPr lang="de-DE" altLang="tr-TR" sz="1800" dirty="0"/>
              <a:t>/</a:t>
            </a:r>
            <a:r>
              <a:rPr lang="de-DE" altLang="tr-TR" sz="1800" dirty="0" err="1"/>
              <a:t>veya</a:t>
            </a:r>
            <a:r>
              <a:rPr lang="de-DE" altLang="tr-TR" sz="1800" dirty="0"/>
              <a:t> </a:t>
            </a:r>
            <a:r>
              <a:rPr lang="de-DE" altLang="tr-TR" sz="1800" dirty="0" err="1"/>
              <a:t>uygulamalı</a:t>
            </a:r>
            <a:r>
              <a:rPr lang="de-DE" altLang="tr-TR" sz="1800" dirty="0"/>
              <a:t> </a:t>
            </a:r>
            <a:r>
              <a:rPr lang="de-DE" altLang="tr-TR" sz="1800" dirty="0" err="1"/>
              <a:t>olarak</a:t>
            </a:r>
            <a:r>
              <a:rPr lang="de-DE" altLang="tr-TR" sz="1800" dirty="0"/>
              <a:t> </a:t>
            </a:r>
            <a:r>
              <a:rPr lang="de-DE" altLang="tr-TR" sz="1800" dirty="0" err="1"/>
              <a:t>yapılabilir</a:t>
            </a:r>
            <a:r>
              <a:rPr lang="de-DE" altLang="tr-TR" sz="1800" dirty="0"/>
              <a:t>. </a:t>
            </a:r>
            <a:endParaRPr lang="tr-TR" altLang="tr-TR" sz="1800" dirty="0"/>
          </a:p>
          <a:p>
            <a:pPr marL="0" indent="0">
              <a:buNone/>
            </a:pPr>
            <a:endParaRPr lang="tr-TR" sz="1800" dirty="0"/>
          </a:p>
          <a:p>
            <a:pPr marL="0" indent="0">
              <a:buNone/>
            </a:pPr>
            <a:r>
              <a:rPr lang="tr-TR" sz="1800" dirty="0">
                <a:solidFill>
                  <a:schemeClr val="accent1"/>
                </a:solidFill>
              </a:rPr>
              <a:t>Dersten kalınması halinde; Akademik </a:t>
            </a:r>
            <a:r>
              <a:rPr lang="tr-TR" sz="1800" dirty="0" err="1">
                <a:solidFill>
                  <a:schemeClr val="accent1"/>
                </a:solidFill>
              </a:rPr>
              <a:t>Takvim’e</a:t>
            </a:r>
            <a:r>
              <a:rPr lang="tr-TR" sz="1800" dirty="0">
                <a:solidFill>
                  <a:schemeClr val="accent1"/>
                </a:solidFill>
              </a:rPr>
              <a:t> göre Bütünleme/Yaz okulu tercihini yapabilirsiniz.</a:t>
            </a:r>
          </a:p>
          <a:p>
            <a:pPr marL="0" indent="0">
              <a:buNone/>
            </a:pPr>
            <a:endParaRPr lang="tr-TR" altLang="tr-TR" sz="1800" dirty="0">
              <a:solidFill>
                <a:schemeClr val="accent1"/>
              </a:solidFill>
            </a:endParaRPr>
          </a:p>
          <a:p>
            <a:pPr marL="0" indent="0">
              <a:buNone/>
            </a:pPr>
            <a:r>
              <a:rPr lang="tr-TR" altLang="tr-TR" sz="1800" b="1" dirty="0">
                <a:solidFill>
                  <a:srgbClr val="FF0000"/>
                </a:solidFill>
              </a:rPr>
              <a:t>Yükseköğretim Kurumları Öğrenci Disiplin Yönetmeliği’ne göre kopya çekmek ve çektirmek bir yarıyıl okuldan uzaklaştırma cezası ile sonuçlanmaktadır.</a:t>
            </a:r>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32</a:t>
            </a:fld>
            <a:endParaRPr lang="tr-TR"/>
          </a:p>
        </p:txBody>
      </p:sp>
    </p:spTree>
    <p:extLst>
      <p:ext uri="{BB962C8B-B14F-4D97-AF65-F5344CB8AC3E}">
        <p14:creationId xmlns:p14="http://schemas.microsoft.com/office/powerpoint/2010/main" val="19879905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de-DE" altLang="tr-TR" sz="1800" dirty="0" err="1"/>
              <a:t>Bir</a:t>
            </a:r>
            <a:r>
              <a:rPr lang="de-DE" altLang="tr-TR" sz="1800" dirty="0"/>
              <a:t> </a:t>
            </a:r>
            <a:r>
              <a:rPr lang="de-DE" altLang="tr-TR" sz="1800" dirty="0" err="1"/>
              <a:t>dersteki</a:t>
            </a:r>
            <a:r>
              <a:rPr lang="de-DE" altLang="tr-TR" sz="1800" dirty="0"/>
              <a:t> </a:t>
            </a:r>
            <a:r>
              <a:rPr lang="de-DE" altLang="tr-TR" sz="1800" dirty="0" err="1"/>
              <a:t>başarı</a:t>
            </a:r>
            <a:r>
              <a:rPr lang="de-DE" altLang="tr-TR" sz="1800" dirty="0"/>
              <a:t> </a:t>
            </a:r>
            <a:r>
              <a:rPr lang="de-DE" altLang="tr-TR" sz="1800" dirty="0" err="1"/>
              <a:t>durumu</a:t>
            </a:r>
            <a:r>
              <a:rPr lang="de-DE" altLang="tr-TR" sz="1800" dirty="0"/>
              <a:t> </a:t>
            </a:r>
            <a:r>
              <a:rPr lang="tr-TR" altLang="tr-TR" sz="1800" dirty="0"/>
              <a:t>‘</a:t>
            </a: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tr-TR" altLang="tr-TR" sz="1800" dirty="0"/>
              <a:t>’ </a:t>
            </a:r>
            <a:r>
              <a:rPr lang="de-DE" altLang="tr-TR" sz="1800" dirty="0" err="1"/>
              <a:t>ile</a:t>
            </a:r>
            <a:r>
              <a:rPr lang="de-DE" altLang="tr-TR" sz="1800" dirty="0"/>
              <a:t> </a:t>
            </a:r>
            <a:r>
              <a:rPr lang="de-DE" altLang="tr-TR" sz="1800" dirty="0" err="1"/>
              <a:t>belirlenir</a:t>
            </a:r>
            <a:r>
              <a:rPr lang="de-DE" altLang="tr-TR" sz="1800" dirty="0"/>
              <a:t>. </a:t>
            </a:r>
            <a:endParaRPr lang="tr-TR" altLang="tr-TR" sz="1800" dirty="0"/>
          </a:p>
          <a:p>
            <a:pPr marL="0" indent="0">
              <a:lnSpc>
                <a:spcPct val="120000"/>
              </a:lnSpc>
              <a:buNone/>
            </a:pPr>
            <a:endParaRPr lang="tr-TR" altLang="tr-TR" sz="1800" dirty="0"/>
          </a:p>
          <a:p>
            <a:pPr marL="0" indent="0">
              <a:lnSpc>
                <a:spcPct val="120000"/>
              </a:lnSpc>
              <a:buNone/>
            </a:pP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de-DE" altLang="tr-TR" sz="1800" dirty="0"/>
              <a:t>, </a:t>
            </a:r>
            <a:r>
              <a:rPr lang="de-DE" altLang="tr-TR" sz="1800" dirty="0" err="1"/>
              <a:t>öğrencinin</a:t>
            </a:r>
            <a:r>
              <a:rPr lang="de-DE" altLang="tr-TR" sz="1800" dirty="0"/>
              <a:t> </a:t>
            </a:r>
            <a:r>
              <a:rPr lang="de-DE" altLang="tr-TR" sz="1800" dirty="0" err="1"/>
              <a:t>yarıyıl</a:t>
            </a:r>
            <a:r>
              <a:rPr lang="de-DE" altLang="tr-TR" sz="1800" dirty="0"/>
              <a:t> </a:t>
            </a:r>
            <a:r>
              <a:rPr lang="de-DE" altLang="tr-TR" sz="1800" dirty="0" err="1"/>
              <a:t>içinde</a:t>
            </a:r>
            <a:r>
              <a:rPr lang="de-DE" altLang="tr-TR" sz="1800" dirty="0"/>
              <a:t> </a:t>
            </a:r>
            <a:r>
              <a:rPr lang="de-DE" altLang="tr-TR" sz="1800" dirty="0" err="1"/>
              <a:t>gösterdiği</a:t>
            </a:r>
            <a:r>
              <a:rPr lang="de-DE" altLang="tr-TR" sz="1800" dirty="0"/>
              <a:t> </a:t>
            </a:r>
            <a:r>
              <a:rPr lang="de-DE" altLang="tr-TR" sz="1800" dirty="0" err="1"/>
              <a:t>başarı</a:t>
            </a:r>
            <a:r>
              <a:rPr lang="de-DE" altLang="tr-TR" sz="1800" dirty="0"/>
              <a:t> (</a:t>
            </a:r>
            <a:r>
              <a:rPr lang="de-DE" altLang="tr-TR" sz="1800" dirty="0" err="1"/>
              <a:t>ara</a:t>
            </a:r>
            <a:r>
              <a:rPr lang="de-DE" altLang="tr-TR" sz="1800" dirty="0"/>
              <a:t> </a:t>
            </a:r>
            <a:r>
              <a:rPr lang="de-DE" altLang="tr-TR" sz="1800" dirty="0" err="1"/>
              <a:t>sınavlar</a:t>
            </a:r>
            <a:r>
              <a:rPr lang="de-DE" altLang="tr-TR" sz="1800" dirty="0"/>
              <a:t>, </a:t>
            </a:r>
            <a:r>
              <a:rPr lang="de-DE" altLang="tr-TR" sz="1800" dirty="0" err="1"/>
              <a:t>ödevler</a:t>
            </a:r>
            <a:r>
              <a:rPr lang="de-DE" altLang="tr-TR" sz="1800" dirty="0"/>
              <a:t>, </a:t>
            </a:r>
            <a:r>
              <a:rPr lang="de-DE" altLang="tr-TR" sz="1800" dirty="0" err="1"/>
              <a:t>uygulamalı</a:t>
            </a:r>
            <a:r>
              <a:rPr lang="de-DE" altLang="tr-TR" sz="1800" dirty="0"/>
              <a:t> </a:t>
            </a:r>
            <a:r>
              <a:rPr lang="de-DE" altLang="tr-TR" sz="1800" dirty="0" err="1"/>
              <a:t>çalışmalar</a:t>
            </a:r>
            <a:r>
              <a:rPr lang="de-DE" altLang="tr-TR" sz="1800" dirty="0"/>
              <a:t> </a:t>
            </a:r>
            <a:r>
              <a:rPr lang="de-DE" altLang="tr-TR" sz="1800" dirty="0" err="1"/>
              <a:t>vb</a:t>
            </a:r>
            <a:r>
              <a:rPr lang="de-DE" altLang="tr-TR" sz="1800" dirty="0"/>
              <a:t>.) </a:t>
            </a:r>
            <a:r>
              <a:rPr lang="de-DE" altLang="tr-TR" sz="1800" dirty="0" err="1"/>
              <a:t>ve</a:t>
            </a:r>
            <a:r>
              <a:rPr lang="de-DE" altLang="tr-TR" sz="1800" dirty="0"/>
              <a:t> </a:t>
            </a:r>
            <a:r>
              <a:rPr lang="de-DE" altLang="tr-TR" sz="1800" dirty="0" err="1"/>
              <a:t>genel</a:t>
            </a:r>
            <a:r>
              <a:rPr lang="de-DE" altLang="tr-TR" sz="1800" dirty="0"/>
              <a:t> </a:t>
            </a:r>
            <a:r>
              <a:rPr lang="de-DE" altLang="tr-TR" sz="1800" dirty="0" err="1"/>
              <a:t>sınavın</a:t>
            </a:r>
            <a:r>
              <a:rPr lang="de-DE" altLang="tr-TR" sz="1800" dirty="0"/>
              <a:t> </a:t>
            </a:r>
            <a:r>
              <a:rPr lang="de-DE" altLang="tr-TR" sz="1800" dirty="0" err="1"/>
              <a:t>birlikte</a:t>
            </a:r>
            <a:r>
              <a:rPr lang="de-DE" altLang="tr-TR" sz="1800" dirty="0"/>
              <a:t> </a:t>
            </a:r>
            <a:r>
              <a:rPr lang="de-DE" altLang="tr-TR" sz="1800" dirty="0" err="1"/>
              <a:t>değerlendirmesiyle</a:t>
            </a:r>
            <a:r>
              <a:rPr lang="de-DE" altLang="tr-TR" sz="1800" dirty="0"/>
              <a:t> </a:t>
            </a:r>
            <a:r>
              <a:rPr lang="de-DE" altLang="tr-TR" sz="1800" dirty="0" err="1"/>
              <a:t>elde</a:t>
            </a:r>
            <a:r>
              <a:rPr lang="de-DE" altLang="tr-TR" sz="1800" dirty="0"/>
              <a:t> </a:t>
            </a:r>
            <a:r>
              <a:rPr lang="de-DE" altLang="tr-TR" sz="1800" dirty="0" err="1"/>
              <a:t>edilir</a:t>
            </a:r>
            <a:r>
              <a:rPr lang="de-DE" altLang="tr-TR" sz="1800" dirty="0"/>
              <a:t>.</a:t>
            </a: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33</a:t>
            </a:fld>
            <a:endParaRPr lang="tr-TR"/>
          </a:p>
        </p:txBody>
      </p:sp>
      <p:pic>
        <p:nvPicPr>
          <p:cNvPr id="7" name="Resim 6" descr="NIACL ASSISTANT EXAM: GK &amp; COMPUTER QUESTIONS - All Exam Ti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7371" y="2075649"/>
            <a:ext cx="4088829" cy="3066622"/>
          </a:xfrm>
          <a:prstGeom prst="rect">
            <a:avLst/>
          </a:prstGeom>
        </p:spPr>
      </p:pic>
    </p:spTree>
    <p:extLst>
      <p:ext uri="{BB962C8B-B14F-4D97-AF65-F5344CB8AC3E}">
        <p14:creationId xmlns:p14="http://schemas.microsoft.com/office/powerpoint/2010/main" val="26413188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tr-TR" altLang="tr-TR" sz="1800" dirty="0"/>
              <a:t>Dönem içi notlarının her birinin ders başarı puanına katkısı toplamı %30-%50 aralığında olmak koşulu ile ilgili öğretim elemanı tarafından belirlenir. </a:t>
            </a:r>
          </a:p>
          <a:p>
            <a:pPr marL="0" indent="0">
              <a:lnSpc>
                <a:spcPct val="120000"/>
              </a:lnSpc>
              <a:buNone/>
            </a:pPr>
            <a:endParaRPr lang="tr-TR" altLang="tr-TR" sz="1800" dirty="0"/>
          </a:p>
          <a:p>
            <a:pPr marL="0" indent="0">
              <a:lnSpc>
                <a:spcPct val="120000"/>
              </a:lnSpc>
              <a:buNone/>
            </a:pPr>
            <a:r>
              <a:rPr lang="tr-TR" altLang="tr-TR" sz="1800" dirty="0"/>
              <a:t>Dönem sonu sınavının ders başarı puanına katkısı %50-70 aralığında olmak koşulu ile ilgili öğretim elemanı tarafından dönem başında belirlenir.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34</a:t>
            </a:fld>
            <a:endParaRPr lang="tr-TR"/>
          </a:p>
        </p:txBody>
      </p:sp>
      <p:pic>
        <p:nvPicPr>
          <p:cNvPr id="6" name="Resim 5" descr="Matric maths &lt;strong&gt;exam&lt;/strong&gt; &lt;strong&gt;paper&lt;/strong&gt; leaked in Limpopo by Primedia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7006" y="2079894"/>
            <a:ext cx="3814095" cy="3814095"/>
          </a:xfrm>
          <a:prstGeom prst="rect">
            <a:avLst/>
          </a:prstGeom>
        </p:spPr>
      </p:pic>
    </p:spTree>
    <p:extLst>
      <p:ext uri="{BB962C8B-B14F-4D97-AF65-F5344CB8AC3E}">
        <p14:creationId xmlns:p14="http://schemas.microsoft.com/office/powerpoint/2010/main" val="4974541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4775" y="2057401"/>
            <a:ext cx="5209939" cy="4082873"/>
          </a:xfrm>
        </p:spPr>
        <p:txBody>
          <a:bodyPr>
            <a:normAutofit/>
          </a:bodyPr>
          <a:lstStyle/>
          <a:p>
            <a:pPr marL="0" indent="0">
              <a:buNone/>
            </a:pPr>
            <a:r>
              <a:rPr lang="tr-TR" sz="1800" dirty="0"/>
              <a:t>Sınıf mevcudu 20’den az ise; doğrudan mutlak değerlendirme uygulanacaktır. </a:t>
            </a:r>
          </a:p>
          <a:p>
            <a:pPr marL="0" indent="0">
              <a:buNone/>
            </a:pPr>
            <a:r>
              <a:rPr lang="tr-TR" sz="1800" dirty="0"/>
              <a:t>Sınıf mevcudunun 20 ve üzerinde ise; sınıf başarı ortalaması dikkate alınarak not sistemine karar verilecektir. </a:t>
            </a:r>
          </a:p>
          <a:p>
            <a:pPr lvl="1"/>
            <a:r>
              <a:rPr lang="tr-TR" sz="1800" dirty="0"/>
              <a:t>Sınıf ortalaması 60 ve üzeri olması durumunda mutlak değerlendirme, </a:t>
            </a:r>
          </a:p>
          <a:p>
            <a:pPr lvl="1"/>
            <a:r>
              <a:rPr lang="tr-TR" sz="1800" dirty="0"/>
              <a:t>Sınıf ortalaması 60’tan küçük olması durumunda ise bağıl değerlendirme uygulanacaktır.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35</a:t>
            </a:fld>
            <a:endParaRPr lang="tr-TR"/>
          </a:p>
        </p:txBody>
      </p:sp>
      <p:sp>
        <p:nvSpPr>
          <p:cNvPr id="8" name="Başlık 2"/>
          <p:cNvSpPr>
            <a:spLocks noGrp="1"/>
          </p:cNvSpPr>
          <p:nvPr>
            <p:ph type="title"/>
          </p:nvPr>
        </p:nvSpPr>
        <p:spPr>
          <a:xfrm>
            <a:off x="2895600" y="764373"/>
            <a:ext cx="8610600" cy="1293028"/>
          </a:xfrm>
        </p:spPr>
        <p:txBody>
          <a:bodyPr>
            <a:normAutofit/>
          </a:bodyPr>
          <a:lstStyle/>
          <a:p>
            <a:r>
              <a:rPr lang="de-DE" altLang="tr-TR" sz="3600" b="1" i="1" dirty="0"/>
              <a:t>DERS BAŞARI NOTU</a:t>
            </a:r>
            <a:endParaRPr lang="tr-TR" sz="3600" b="1" i="1" dirty="0"/>
          </a:p>
        </p:txBody>
      </p:sp>
      <p:pic>
        <p:nvPicPr>
          <p:cNvPr id="6" name="Resim 5" descr="7 Verbs Followed By Infinitive And -ing Forms - KSEnglis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555" y="2512756"/>
            <a:ext cx="4768645" cy="1967066"/>
          </a:xfrm>
          <a:prstGeom prst="rect">
            <a:avLst/>
          </a:prstGeom>
        </p:spPr>
      </p:pic>
    </p:spTree>
    <p:extLst>
      <p:ext uri="{BB962C8B-B14F-4D97-AF65-F5344CB8AC3E}">
        <p14:creationId xmlns:p14="http://schemas.microsoft.com/office/powerpoint/2010/main" val="12318185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221473959"/>
              </p:ext>
            </p:extLst>
          </p:nvPr>
        </p:nvGraphicFramePr>
        <p:xfrm>
          <a:off x="5984479" y="2565232"/>
          <a:ext cx="5521721" cy="3985720"/>
        </p:xfrm>
        <a:graphic>
          <a:graphicData uri="http://schemas.openxmlformats.org/drawingml/2006/table">
            <a:tbl>
              <a:tblPr firstRow="1" firstCol="1" bandRow="1">
                <a:tableStyleId>{93296810-A885-4BE3-A3E7-6D5BEEA58F35}</a:tableStyleId>
              </a:tblPr>
              <a:tblGrid>
                <a:gridCol w="1476000">
                  <a:extLst>
                    <a:ext uri="{9D8B030D-6E8A-4147-A177-3AD203B41FA5}">
                      <a16:colId xmlns:a16="http://schemas.microsoft.com/office/drawing/2014/main" val="1516350404"/>
                    </a:ext>
                  </a:extLst>
                </a:gridCol>
                <a:gridCol w="1444239">
                  <a:extLst>
                    <a:ext uri="{9D8B030D-6E8A-4147-A177-3AD203B41FA5}">
                      <a16:colId xmlns:a16="http://schemas.microsoft.com/office/drawing/2014/main" val="1781082906"/>
                    </a:ext>
                  </a:extLst>
                </a:gridCol>
                <a:gridCol w="2601482">
                  <a:extLst>
                    <a:ext uri="{9D8B030D-6E8A-4147-A177-3AD203B41FA5}">
                      <a16:colId xmlns:a16="http://schemas.microsoft.com/office/drawing/2014/main" val="898061695"/>
                    </a:ext>
                  </a:extLst>
                </a:gridCol>
              </a:tblGrid>
              <a:tr h="574131">
                <a:tc>
                  <a:txBody>
                    <a:bodyPr/>
                    <a:lstStyle/>
                    <a:p>
                      <a:pPr algn="ctr">
                        <a:lnSpc>
                          <a:spcPct val="107000"/>
                        </a:lnSpc>
                        <a:spcAft>
                          <a:spcPts val="0"/>
                        </a:spcAft>
                      </a:pPr>
                      <a:r>
                        <a:rPr lang="en-US" sz="1600" dirty="0" err="1">
                          <a:effectLst/>
                        </a:rPr>
                        <a:t>Başarı</a:t>
                      </a:r>
                      <a:r>
                        <a:rPr lang="tr-TR" sz="1600" baseline="0" dirty="0">
                          <a:effectLst/>
                        </a:rPr>
                        <a:t> </a:t>
                      </a:r>
                      <a:r>
                        <a:rPr lang="en-US" sz="1600" dirty="0" err="1">
                          <a:effectLst/>
                        </a:rPr>
                        <a:t>Notu</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Puanı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Notu</a:t>
                      </a:r>
                      <a:r>
                        <a:rPr lang="en-US" sz="1600" dirty="0">
                          <a:effectLst/>
                        </a:rPr>
                        <a:t> </a:t>
                      </a:r>
                      <a:r>
                        <a:rPr lang="en-US" sz="1600" dirty="0" err="1">
                          <a:effectLst/>
                        </a:rPr>
                        <a:t>Katsayı</a:t>
                      </a:r>
                      <a:r>
                        <a:rPr lang="tr-TR" sz="1600" dirty="0" err="1">
                          <a:effectLst/>
                        </a:rPr>
                        <a:t>sı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1771401"/>
                  </a:ext>
                </a:extLst>
              </a:tr>
              <a:tr h="287066">
                <a:tc>
                  <a:txBody>
                    <a:bodyPr/>
                    <a:lstStyle/>
                    <a:p>
                      <a:pPr algn="ctr">
                        <a:lnSpc>
                          <a:spcPct val="107000"/>
                        </a:lnSpc>
                        <a:spcAft>
                          <a:spcPts val="0"/>
                        </a:spcAft>
                      </a:pPr>
                      <a:r>
                        <a:rPr lang="en-US" sz="1600" dirty="0">
                          <a:effectLst/>
                        </a:rPr>
                        <a:t>A1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95-100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4.00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842510"/>
                  </a:ext>
                </a:extLst>
              </a:tr>
              <a:tr h="326281">
                <a:tc>
                  <a:txBody>
                    <a:bodyPr/>
                    <a:lstStyle/>
                    <a:p>
                      <a:pPr algn="ctr">
                        <a:lnSpc>
                          <a:spcPct val="107000"/>
                        </a:lnSpc>
                        <a:spcAft>
                          <a:spcPts val="0"/>
                        </a:spcAft>
                      </a:pPr>
                      <a:r>
                        <a:rPr lang="en-US" sz="1600" dirty="0">
                          <a:effectLst/>
                        </a:rPr>
                        <a:t>A2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90-94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2139117"/>
                  </a:ext>
                </a:extLst>
              </a:tr>
              <a:tr h="287066">
                <a:tc>
                  <a:txBody>
                    <a:bodyPr/>
                    <a:lstStyle/>
                    <a:p>
                      <a:pPr algn="ctr">
                        <a:lnSpc>
                          <a:spcPct val="107000"/>
                        </a:lnSpc>
                        <a:spcAft>
                          <a:spcPts val="0"/>
                        </a:spcAft>
                      </a:pPr>
                      <a:r>
                        <a:rPr lang="en-US" sz="1600" dirty="0">
                          <a:effectLst/>
                        </a:rPr>
                        <a:t>A3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85-89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3602694"/>
                  </a:ext>
                </a:extLst>
              </a:tr>
              <a:tr h="287066">
                <a:tc>
                  <a:txBody>
                    <a:bodyPr/>
                    <a:lstStyle/>
                    <a:p>
                      <a:pPr algn="ctr">
                        <a:lnSpc>
                          <a:spcPct val="107000"/>
                        </a:lnSpc>
                        <a:spcAft>
                          <a:spcPts val="0"/>
                        </a:spcAft>
                      </a:pPr>
                      <a:r>
                        <a:rPr lang="en-US" sz="1600" dirty="0">
                          <a:effectLst/>
                        </a:rPr>
                        <a:t>B1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80-84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2696312"/>
                  </a:ext>
                </a:extLst>
              </a:tr>
              <a:tr h="287066">
                <a:tc>
                  <a:txBody>
                    <a:bodyPr/>
                    <a:lstStyle/>
                    <a:p>
                      <a:pPr algn="ctr">
                        <a:lnSpc>
                          <a:spcPct val="107000"/>
                        </a:lnSpc>
                        <a:spcAft>
                          <a:spcPts val="0"/>
                        </a:spcAft>
                      </a:pPr>
                      <a:r>
                        <a:rPr lang="en-US" sz="1600" dirty="0">
                          <a:effectLst/>
                        </a:rPr>
                        <a:t>B2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75-79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8055738"/>
                  </a:ext>
                </a:extLst>
              </a:tr>
              <a:tr h="287066">
                <a:tc>
                  <a:txBody>
                    <a:bodyPr/>
                    <a:lstStyle/>
                    <a:p>
                      <a:pPr algn="ctr">
                        <a:lnSpc>
                          <a:spcPct val="107000"/>
                        </a:lnSpc>
                        <a:spcAft>
                          <a:spcPts val="0"/>
                        </a:spcAft>
                      </a:pPr>
                      <a:r>
                        <a:rPr lang="en-US" sz="1600" dirty="0">
                          <a:effectLst/>
                        </a:rPr>
                        <a:t>B3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70-74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8991577"/>
                  </a:ext>
                </a:extLst>
              </a:tr>
              <a:tr h="287066">
                <a:tc>
                  <a:txBody>
                    <a:bodyPr/>
                    <a:lstStyle/>
                    <a:p>
                      <a:pPr algn="ctr">
                        <a:lnSpc>
                          <a:spcPct val="107000"/>
                        </a:lnSpc>
                        <a:spcAft>
                          <a:spcPts val="0"/>
                        </a:spcAft>
                      </a:pPr>
                      <a:r>
                        <a:rPr lang="en-US" sz="1600" dirty="0">
                          <a:effectLst/>
                        </a:rPr>
                        <a:t>C1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65-69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953343"/>
                  </a:ext>
                </a:extLst>
              </a:tr>
              <a:tr h="287066">
                <a:tc>
                  <a:txBody>
                    <a:bodyPr/>
                    <a:lstStyle/>
                    <a:p>
                      <a:pPr algn="ctr">
                        <a:lnSpc>
                          <a:spcPct val="107000"/>
                        </a:lnSpc>
                        <a:spcAft>
                          <a:spcPts val="0"/>
                        </a:spcAft>
                      </a:pPr>
                      <a:r>
                        <a:rPr lang="en-US" sz="1600" dirty="0">
                          <a:effectLst/>
                        </a:rPr>
                        <a:t>C2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60-64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2111558"/>
                  </a:ext>
                </a:extLst>
              </a:tr>
              <a:tr h="287066">
                <a:tc>
                  <a:txBody>
                    <a:bodyPr/>
                    <a:lstStyle/>
                    <a:p>
                      <a:pPr algn="ctr">
                        <a:lnSpc>
                          <a:spcPct val="107000"/>
                        </a:lnSpc>
                        <a:spcAft>
                          <a:spcPts val="0"/>
                        </a:spcAft>
                      </a:pPr>
                      <a:r>
                        <a:rPr lang="en-US" sz="1600" dirty="0">
                          <a:effectLst/>
                        </a:rPr>
                        <a:t>D1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55-59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2.00</a:t>
                      </a:r>
                      <a:r>
                        <a:rPr lang="tr-TR" sz="1600" dirty="0">
                          <a:effectLst/>
                        </a:rPr>
                        <a:t>         * Koşullu</a:t>
                      </a:r>
                      <a:r>
                        <a:rPr lang="tr-TR" sz="1600" baseline="0" dirty="0">
                          <a:effectLst/>
                        </a:rPr>
                        <a:t>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1435713"/>
                  </a:ext>
                </a:extLst>
              </a:tr>
              <a:tr h="287066">
                <a:tc>
                  <a:txBody>
                    <a:bodyPr/>
                    <a:lstStyle/>
                    <a:p>
                      <a:pPr algn="ctr">
                        <a:lnSpc>
                          <a:spcPct val="107000"/>
                        </a:lnSpc>
                        <a:spcAft>
                          <a:spcPts val="0"/>
                        </a:spcAft>
                      </a:pPr>
                      <a:r>
                        <a:rPr lang="en-US" sz="1600" dirty="0">
                          <a:effectLst/>
                        </a:rPr>
                        <a:t>D2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50-54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1.75 </a:t>
                      </a:r>
                      <a:r>
                        <a:rPr lang="tr-TR" sz="1600" dirty="0">
                          <a:effectLst/>
                        </a:rPr>
                        <a:t>        * Koşullu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7094230"/>
                  </a:ext>
                </a:extLst>
              </a:tr>
              <a:tr h="287066">
                <a:tc>
                  <a:txBody>
                    <a:bodyPr/>
                    <a:lstStyle/>
                    <a:p>
                      <a:pPr algn="ctr">
                        <a:lnSpc>
                          <a:spcPct val="107000"/>
                        </a:lnSpc>
                        <a:spcAft>
                          <a:spcPts val="0"/>
                        </a:spcAft>
                      </a:pPr>
                      <a:r>
                        <a:rPr lang="en-US" sz="1600" dirty="0">
                          <a:effectLst/>
                          <a:latin typeface="+mj-lt"/>
                        </a:rPr>
                        <a:t>F</a:t>
                      </a:r>
                      <a:r>
                        <a:rPr lang="tr-TR" sz="1600" dirty="0">
                          <a:effectLst/>
                          <a:latin typeface="+mj-lt"/>
                        </a:rPr>
                        <a:t>1</a:t>
                      </a:r>
                    </a:p>
                    <a:p>
                      <a:pPr algn="ctr">
                        <a:lnSpc>
                          <a:spcPct val="107000"/>
                        </a:lnSpc>
                        <a:spcAft>
                          <a:spcPts val="0"/>
                        </a:spcAft>
                      </a:pPr>
                      <a:r>
                        <a:rPr lang="tr-TR" sz="1600" dirty="0">
                          <a:effectLst/>
                          <a:latin typeface="+mj-lt"/>
                          <a:ea typeface="Calibri" panose="020F0502020204030204" pitchFamily="34" charset="0"/>
                          <a:cs typeface="Times New Roman" panose="02020603050405020304" pitchFamily="18" charset="0"/>
                        </a:rPr>
                        <a:t>F2</a:t>
                      </a:r>
                    </a:p>
                  </a:txBody>
                  <a:tcPr marL="68580" marR="68580" marT="0" marB="0"/>
                </a:tc>
                <a:tc>
                  <a:txBody>
                    <a:bodyPr/>
                    <a:lstStyle/>
                    <a:p>
                      <a:pPr algn="l">
                        <a:lnSpc>
                          <a:spcPct val="107000"/>
                        </a:lnSpc>
                        <a:spcAft>
                          <a:spcPts val="0"/>
                        </a:spcAft>
                      </a:pPr>
                      <a:r>
                        <a:rPr lang="en-US" sz="1600" dirty="0">
                          <a:effectLst/>
                          <a:latin typeface="+mj-lt"/>
                        </a:rPr>
                        <a:t>0-49</a:t>
                      </a:r>
                      <a:endParaRPr lang="tr-TR" sz="1600" dirty="0">
                        <a:effectLst/>
                        <a:latin typeface="+mj-lt"/>
                      </a:endParaRPr>
                    </a:p>
                    <a:p>
                      <a:pPr algn="l">
                        <a:lnSpc>
                          <a:spcPct val="107000"/>
                        </a:lnSpc>
                        <a:spcAft>
                          <a:spcPts val="0"/>
                        </a:spcAft>
                      </a:pPr>
                      <a:r>
                        <a:rPr lang="tr-TR" sz="1400" dirty="0">
                          <a:effectLst/>
                          <a:latin typeface="+mj-lt"/>
                          <a:ea typeface="Calibri" panose="020F0502020204030204" pitchFamily="34" charset="0"/>
                          <a:cs typeface="Times New Roman" panose="02020603050405020304" pitchFamily="18" charset="0"/>
                        </a:rPr>
                        <a:t>Devamsız</a:t>
                      </a:r>
                    </a:p>
                  </a:txBody>
                  <a:tcPr marL="68580" marR="68580" marT="0" marB="0"/>
                </a:tc>
                <a:tc>
                  <a:txBody>
                    <a:bodyPr/>
                    <a:lstStyle/>
                    <a:p>
                      <a:pPr algn="l">
                        <a:lnSpc>
                          <a:spcPct val="107000"/>
                        </a:lnSpc>
                        <a:spcAft>
                          <a:spcPts val="0"/>
                        </a:spcAft>
                      </a:pPr>
                      <a:r>
                        <a:rPr lang="en-US" sz="1600" dirty="0">
                          <a:effectLst/>
                          <a:latin typeface="+mj-lt"/>
                        </a:rPr>
                        <a:t>0.00</a:t>
                      </a:r>
                      <a:r>
                        <a:rPr lang="tr-TR" sz="1600" dirty="0">
                          <a:effectLst/>
                          <a:latin typeface="+mj-lt"/>
                        </a:rPr>
                        <a:t>         *</a:t>
                      </a:r>
                      <a:r>
                        <a:rPr lang="tr-TR" sz="1600" baseline="0" dirty="0">
                          <a:effectLst/>
                          <a:latin typeface="+mj-lt"/>
                        </a:rPr>
                        <a:t> Başarısız</a:t>
                      </a:r>
                    </a:p>
                    <a:p>
                      <a:pPr algn="l">
                        <a:lnSpc>
                          <a:spcPct val="107000"/>
                        </a:lnSpc>
                        <a:spcAft>
                          <a:spcPts val="0"/>
                        </a:spcAft>
                      </a:pPr>
                      <a:r>
                        <a:rPr lang="tr-TR" sz="1600" baseline="0" dirty="0">
                          <a:solidFill>
                            <a:schemeClr val="tx1"/>
                          </a:solidFill>
                          <a:effectLst/>
                          <a:latin typeface="+mj-lt"/>
                          <a:ea typeface="Calibri" panose="020F0502020204030204" pitchFamily="34" charset="0"/>
                          <a:cs typeface="Times New Roman" panose="02020603050405020304" pitchFamily="18" charset="0"/>
                        </a:rPr>
                        <a:t>0.00          *Başarısız</a:t>
                      </a:r>
                      <a:endParaRPr lang="tr-TR" sz="16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5967011"/>
                  </a:ext>
                </a:extLst>
              </a:tr>
            </a:tbl>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pPr/>
              <a:t>36</a:t>
            </a:fld>
            <a:endParaRPr lang="tr-TR"/>
          </a:p>
        </p:txBody>
      </p:sp>
      <p:sp>
        <p:nvSpPr>
          <p:cNvPr id="7" name="Dikdörtgen 6"/>
          <p:cNvSpPr/>
          <p:nvPr/>
        </p:nvSpPr>
        <p:spPr>
          <a:xfrm>
            <a:off x="3965249" y="2057401"/>
            <a:ext cx="7540951" cy="507831"/>
          </a:xfrm>
          <a:prstGeom prst="rect">
            <a:avLst/>
          </a:prstGeom>
        </p:spPr>
        <p:txBody>
          <a:bodyPr wrap="square">
            <a:spAutoFit/>
          </a:bodyPr>
          <a:lstStyle/>
          <a:p>
            <a:pPr algn="r">
              <a:lnSpc>
                <a:spcPct val="150000"/>
              </a:lnSpc>
            </a:pPr>
            <a:r>
              <a:rPr lang="tr-TR" b="1" dirty="0">
                <a:latin typeface="Calibri" panose="020F0502020204030204" pitchFamily="34" charset="0"/>
                <a:ea typeface="Calibri" panose="020F0502020204030204" pitchFamily="34" charset="0"/>
                <a:cs typeface="Calibri" panose="020F0502020204030204" pitchFamily="34" charset="0"/>
              </a:rPr>
              <a:t>2018 ve Sonrasında Kayıt Olanlar için Mutlak Değerlendirme Tablosu</a:t>
            </a:r>
            <a:endParaRPr lang="tr-TR"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Metin kutusu 7"/>
          <p:cNvSpPr txBox="1"/>
          <p:nvPr/>
        </p:nvSpPr>
        <p:spPr>
          <a:xfrm>
            <a:off x="799845" y="2195185"/>
            <a:ext cx="3309511" cy="4662815"/>
          </a:xfrm>
          <a:prstGeom prst="rect">
            <a:avLst/>
          </a:prstGeom>
          <a:noFill/>
        </p:spPr>
        <p:txBody>
          <a:bodyPr wrap="square" rtlCol="0">
            <a:spAutoFit/>
          </a:bodyPr>
          <a:lstStyle/>
          <a:p>
            <a:pPr>
              <a:lnSpc>
                <a:spcPct val="150000"/>
              </a:lnSpc>
            </a:pPr>
            <a:r>
              <a:rPr lang="tr-TR" altLang="tr-TR" b="1" dirty="0">
                <a:solidFill>
                  <a:schemeClr val="accent1">
                    <a:lumMod val="75000"/>
                  </a:schemeClr>
                </a:solidFill>
              </a:rPr>
              <a:t>Ko</a:t>
            </a:r>
            <a:r>
              <a:rPr lang="tr-TR" altLang="tr-TR" dirty="0"/>
              <a:t>şullu geçer notların başarılı kabul edilebilmesi için öğrencinin akademik ortalamasının mezuniyet öncesinde en az </a:t>
            </a:r>
            <a:r>
              <a:rPr lang="tr-TR" altLang="tr-TR" b="1" dirty="0"/>
              <a:t>2.25</a:t>
            </a:r>
            <a:r>
              <a:rPr lang="tr-TR" altLang="tr-TR" dirty="0"/>
              <a:t> olması gerekir. </a:t>
            </a:r>
          </a:p>
          <a:p>
            <a:pPr>
              <a:lnSpc>
                <a:spcPct val="150000"/>
              </a:lnSpc>
            </a:pPr>
            <a:r>
              <a:rPr lang="tr-TR" altLang="tr-TR" dirty="0"/>
              <a:t>F2 ‘devamsız’ olarak kalmadır ve 00 başarı katsayısı ile başarısız olarak </a:t>
            </a:r>
            <a:r>
              <a:rPr lang="tr-TR" altLang="tr-TR" b="1" dirty="0">
                <a:solidFill>
                  <a:schemeClr val="accent1">
                    <a:lumMod val="75000"/>
                  </a:schemeClr>
                </a:solidFill>
              </a:rPr>
              <a:t>değerlendirilir.</a:t>
            </a:r>
          </a:p>
          <a:p>
            <a:pPr>
              <a:lnSpc>
                <a:spcPct val="150000"/>
              </a:lnSpc>
            </a:pPr>
            <a:endParaRPr lang="tr-TR" dirty="0"/>
          </a:p>
        </p:txBody>
      </p:sp>
      <p:sp>
        <p:nvSpPr>
          <p:cNvPr id="9" name="Başlık 2"/>
          <p:cNvSpPr>
            <a:spLocks noGrp="1"/>
          </p:cNvSpPr>
          <p:nvPr>
            <p:ph type="title"/>
          </p:nvPr>
        </p:nvSpPr>
        <p:spPr>
          <a:xfrm>
            <a:off x="2895600" y="764373"/>
            <a:ext cx="8610600" cy="1293028"/>
          </a:xfrm>
        </p:spPr>
        <p:txBody>
          <a:bodyPr>
            <a:normAutofit/>
          </a:bodyPr>
          <a:lstStyle/>
          <a:p>
            <a:r>
              <a:rPr lang="tr-TR" altLang="tr-TR" sz="3600" b="1" i="1" dirty="0"/>
              <a:t>Mutlak değerlendirme tablosu</a:t>
            </a:r>
            <a:endParaRPr lang="tr-TR" sz="3600" b="1" i="1" dirty="0"/>
          </a:p>
        </p:txBody>
      </p:sp>
    </p:spTree>
    <p:extLst>
      <p:ext uri="{BB962C8B-B14F-4D97-AF65-F5344CB8AC3E}">
        <p14:creationId xmlns:p14="http://schemas.microsoft.com/office/powerpoint/2010/main" val="2874276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63338" y="1417301"/>
            <a:ext cx="5036332" cy="4708981"/>
          </a:xfrm>
          <a:prstGeom prst="rect">
            <a:avLst/>
          </a:prstGeom>
        </p:spPr>
        <p:txBody>
          <a:bodyPr wrap="square">
            <a:spAutoFit/>
          </a:bodyPr>
          <a:lstStyle/>
          <a:p>
            <a:r>
              <a:rPr lang="de-DE" altLang="tr-TR" sz="2000" b="1" dirty="0" err="1">
                <a:solidFill>
                  <a:schemeClr val="accent1">
                    <a:lumMod val="75000"/>
                  </a:schemeClr>
                </a:solidFill>
              </a:rPr>
              <a:t>Bir</a:t>
            </a:r>
            <a:r>
              <a:rPr lang="de-DE" altLang="tr-TR" sz="2000" b="1" dirty="0">
                <a:solidFill>
                  <a:schemeClr val="accent1">
                    <a:lumMod val="75000"/>
                  </a:schemeClr>
                </a:solidFill>
              </a:rPr>
              <a:t> </a:t>
            </a:r>
            <a:r>
              <a:rPr lang="de-DE" altLang="tr-TR" sz="2000" b="1" dirty="0" err="1">
                <a:solidFill>
                  <a:schemeClr val="accent1">
                    <a:lumMod val="75000"/>
                  </a:schemeClr>
                </a:solidFill>
              </a:rPr>
              <a:t>d</a:t>
            </a:r>
            <a:r>
              <a:rPr lang="de-DE" altLang="tr-TR" sz="2000" b="1" dirty="0" err="1"/>
              <a:t>ersten</a:t>
            </a:r>
            <a:r>
              <a:rPr lang="tr-TR" altLang="tr-TR" sz="2000" b="1" dirty="0"/>
              <a:t> </a:t>
            </a:r>
            <a:r>
              <a:rPr lang="de-DE" altLang="tr-TR" sz="2000" b="1" dirty="0"/>
              <a:t>F1, F2</a:t>
            </a:r>
            <a:r>
              <a:rPr lang="tr-TR" altLang="tr-TR" sz="2000" b="1" dirty="0"/>
              <a:t> </a:t>
            </a:r>
            <a:r>
              <a:rPr lang="de-DE" altLang="tr-TR" sz="2000" b="1" dirty="0" err="1"/>
              <a:t>notlarından</a:t>
            </a:r>
            <a:r>
              <a:rPr lang="de-DE" altLang="tr-TR" sz="2000" b="1" dirty="0"/>
              <a:t> </a:t>
            </a:r>
            <a:r>
              <a:rPr lang="de-DE" altLang="tr-TR" sz="2000" b="1" dirty="0" err="1"/>
              <a:t>birini</a:t>
            </a:r>
            <a:r>
              <a:rPr lang="de-DE" altLang="tr-TR" sz="2000" b="1" dirty="0"/>
              <a:t> </a:t>
            </a:r>
            <a:r>
              <a:rPr lang="de-DE" altLang="tr-TR" sz="2000" b="1" dirty="0" err="1"/>
              <a:t>alan</a:t>
            </a:r>
            <a:r>
              <a:rPr lang="de-DE" altLang="tr-TR" sz="2000" b="1" dirty="0"/>
              <a:t> </a:t>
            </a:r>
            <a:r>
              <a:rPr lang="de-DE" altLang="tr-TR" sz="2000" b="1" dirty="0" err="1"/>
              <a:t>öğrenci</a:t>
            </a:r>
            <a:r>
              <a:rPr lang="de-DE" altLang="tr-TR" sz="2000" b="1" dirty="0"/>
              <a:t>, o </a:t>
            </a:r>
            <a:r>
              <a:rPr lang="de-DE" altLang="tr-TR" sz="2000" b="1" dirty="0" err="1"/>
              <a:t>dersi</a:t>
            </a:r>
            <a:r>
              <a:rPr lang="de-DE" altLang="tr-TR" sz="2000" b="1" dirty="0"/>
              <a:t> </a:t>
            </a:r>
            <a:r>
              <a:rPr lang="de-DE" altLang="tr-TR" sz="2000" b="1" dirty="0" err="1"/>
              <a:t>açıldığı</a:t>
            </a:r>
            <a:r>
              <a:rPr lang="de-DE" altLang="tr-TR" sz="2000" b="1" dirty="0"/>
              <a:t> </a:t>
            </a:r>
            <a:r>
              <a:rPr lang="de-DE" altLang="tr-TR" sz="2000" b="1" dirty="0" err="1"/>
              <a:t>ilk</a:t>
            </a:r>
            <a:r>
              <a:rPr lang="de-DE" altLang="tr-TR" sz="2000" b="1" dirty="0"/>
              <a:t> </a:t>
            </a:r>
            <a:r>
              <a:rPr lang="de-DE" altLang="tr-TR" sz="2000" b="1" dirty="0" err="1"/>
              <a:t>yarıyılda</a:t>
            </a:r>
            <a:r>
              <a:rPr lang="de-DE" altLang="tr-TR" sz="2000" b="1" dirty="0"/>
              <a:t> </a:t>
            </a:r>
            <a:r>
              <a:rPr lang="de-DE" altLang="tr-TR" sz="2000" b="1" dirty="0" err="1"/>
              <a:t>tekrarlamak</a:t>
            </a:r>
            <a:r>
              <a:rPr lang="de-DE" altLang="tr-TR" sz="2000" b="1" dirty="0"/>
              <a:t> </a:t>
            </a:r>
            <a:r>
              <a:rPr lang="de-DE" altLang="tr-TR" sz="2000" b="1" dirty="0" err="1"/>
              <a:t>zorundadır</a:t>
            </a:r>
            <a:r>
              <a:rPr lang="de-DE" altLang="tr-TR" sz="2000" b="1" dirty="0"/>
              <a:t>. </a:t>
            </a:r>
            <a:endParaRPr lang="tr-TR" altLang="tr-TR" sz="2000" b="1" dirty="0"/>
          </a:p>
          <a:p>
            <a:endParaRPr lang="tr-TR" altLang="tr-TR" sz="2000" b="1" dirty="0"/>
          </a:p>
          <a:p>
            <a:r>
              <a:rPr lang="de-DE" altLang="tr-TR" sz="2000" b="1" dirty="0" err="1"/>
              <a:t>Ancak</a:t>
            </a:r>
            <a:r>
              <a:rPr lang="de-DE" altLang="tr-TR" sz="2000" b="1" dirty="0"/>
              <a:t> </a:t>
            </a:r>
            <a:r>
              <a:rPr lang="de-DE" altLang="tr-TR" sz="2000" b="1" dirty="0" err="1"/>
              <a:t>tekrarlanan</a:t>
            </a:r>
            <a:r>
              <a:rPr lang="de-DE" altLang="tr-TR" sz="2000" b="1" dirty="0"/>
              <a:t> </a:t>
            </a:r>
            <a:r>
              <a:rPr lang="de-DE" altLang="tr-TR" sz="2000" b="1" dirty="0" err="1"/>
              <a:t>derslerin</a:t>
            </a:r>
            <a:r>
              <a:rPr lang="de-DE" altLang="tr-TR" sz="2000" b="1" dirty="0"/>
              <a:t> </a:t>
            </a:r>
            <a:r>
              <a:rPr lang="de-DE" altLang="tr-TR" sz="2000" b="1" dirty="0" err="1"/>
              <a:t>yarıyıl</a:t>
            </a:r>
            <a:r>
              <a:rPr lang="de-DE" altLang="tr-TR" sz="2000" b="1" dirty="0"/>
              <a:t> </a:t>
            </a:r>
            <a:r>
              <a:rPr lang="de-DE" altLang="tr-TR" sz="2000" b="1" dirty="0" err="1"/>
              <a:t>ders</a:t>
            </a:r>
            <a:r>
              <a:rPr lang="de-DE" altLang="tr-TR" sz="2000" b="1" dirty="0"/>
              <a:t> </a:t>
            </a:r>
            <a:r>
              <a:rPr lang="de-DE" altLang="tr-TR" sz="2000" b="1" dirty="0" err="1"/>
              <a:t>programlarında</a:t>
            </a:r>
            <a:r>
              <a:rPr lang="tr-TR" altLang="tr-TR" sz="2000" b="1" dirty="0"/>
              <a:t> </a:t>
            </a:r>
            <a:r>
              <a:rPr lang="de-DE" altLang="tr-TR" sz="2000" b="1" dirty="0" err="1"/>
              <a:t>çakışması</a:t>
            </a:r>
            <a:r>
              <a:rPr lang="de-DE" altLang="tr-TR" sz="2000" b="1" dirty="0"/>
              <a:t> </a:t>
            </a:r>
            <a:r>
              <a:rPr lang="de-DE" altLang="tr-TR" sz="2000" b="1" dirty="0" err="1"/>
              <a:t>halinde</a:t>
            </a:r>
            <a:r>
              <a:rPr lang="de-DE" altLang="tr-TR" sz="2000" b="1" dirty="0"/>
              <a:t>, </a:t>
            </a:r>
            <a:r>
              <a:rPr lang="de-DE" altLang="tr-TR" sz="2000" b="1" dirty="0" err="1"/>
              <a:t>öğrenci</a:t>
            </a:r>
            <a:r>
              <a:rPr lang="de-DE" altLang="tr-TR" sz="2000" b="1" dirty="0"/>
              <a:t> </a:t>
            </a:r>
            <a:r>
              <a:rPr lang="de-DE" altLang="tr-TR" sz="2000" b="1" dirty="0" err="1"/>
              <a:t>bu</a:t>
            </a:r>
            <a:r>
              <a:rPr lang="de-DE" altLang="tr-TR" sz="2000" b="1" dirty="0"/>
              <a:t> </a:t>
            </a:r>
            <a:r>
              <a:rPr lang="de-DE" altLang="tr-TR" sz="2000" b="1" dirty="0" err="1"/>
              <a:t>derslerden</a:t>
            </a:r>
            <a:r>
              <a:rPr lang="de-DE" altLang="tr-TR" sz="2000" b="1" dirty="0"/>
              <a:t> </a:t>
            </a:r>
            <a:r>
              <a:rPr lang="de-DE" altLang="tr-TR" sz="2000" b="1" dirty="0" err="1"/>
              <a:t>birini</a:t>
            </a:r>
            <a:r>
              <a:rPr lang="de-DE" altLang="tr-TR" sz="2000" b="1" dirty="0"/>
              <a:t> </a:t>
            </a:r>
            <a:r>
              <a:rPr lang="de-DE" altLang="tr-TR" sz="2000" b="1" dirty="0" err="1"/>
              <a:t>ilgili</a:t>
            </a:r>
            <a:r>
              <a:rPr lang="de-DE" altLang="tr-TR" sz="2000" b="1" dirty="0"/>
              <a:t> </a:t>
            </a:r>
            <a:r>
              <a:rPr lang="de-DE" altLang="tr-TR" sz="2000" b="1" dirty="0" err="1"/>
              <a:t>yönetim</a:t>
            </a:r>
            <a:r>
              <a:rPr lang="de-DE" altLang="tr-TR" sz="2000" b="1" dirty="0"/>
              <a:t> </a:t>
            </a:r>
            <a:r>
              <a:rPr lang="de-DE" altLang="tr-TR" sz="2000" b="1" dirty="0" err="1"/>
              <a:t>kurulu</a:t>
            </a:r>
            <a:r>
              <a:rPr lang="de-DE" altLang="tr-TR" sz="2000" b="1" dirty="0"/>
              <a:t> </a:t>
            </a:r>
            <a:r>
              <a:rPr lang="de-DE" altLang="tr-TR" sz="2000" b="1" dirty="0" err="1"/>
              <a:t>kararıyla</a:t>
            </a:r>
            <a:r>
              <a:rPr lang="de-DE" altLang="tr-TR" sz="2000" b="1" dirty="0"/>
              <a:t> </a:t>
            </a:r>
            <a:r>
              <a:rPr lang="de-DE" altLang="tr-TR" sz="2000" b="1" dirty="0" err="1"/>
              <a:t>almayabilir</a:t>
            </a:r>
            <a:r>
              <a:rPr lang="de-DE" altLang="tr-TR" sz="2000" b="1" dirty="0"/>
              <a:t>. </a:t>
            </a:r>
            <a:endParaRPr lang="tr-TR" altLang="tr-TR" sz="2000" b="1" dirty="0"/>
          </a:p>
          <a:p>
            <a:endParaRPr lang="tr-TR" altLang="tr-TR" sz="2000" b="1" dirty="0"/>
          </a:p>
          <a:p>
            <a:r>
              <a:rPr lang="tr-TR" altLang="tr-TR" sz="2000" b="1" dirty="0"/>
              <a:t>Başarısız olunan kredisiz derslerin ya da eşdeğerlerinin tekrar alınması zorunlu değildir.</a:t>
            </a:r>
          </a:p>
          <a:p>
            <a:endParaRPr lang="tr-TR" altLang="tr-TR" sz="2000" b="1" dirty="0"/>
          </a:p>
          <a:p>
            <a:r>
              <a:rPr lang="tr-TR" altLang="tr-TR" sz="2000" b="1" dirty="0"/>
              <a:t>Geçer not alınan bir ders tekrar alınamaz.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37</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919" y="2161311"/>
            <a:ext cx="4836281" cy="3220963"/>
          </a:xfrm>
          <a:prstGeom prst="rect">
            <a:avLst/>
          </a:prstGeom>
        </p:spPr>
      </p:pic>
    </p:spTree>
    <p:extLst>
      <p:ext uri="{BB962C8B-B14F-4D97-AF65-F5344CB8AC3E}">
        <p14:creationId xmlns:p14="http://schemas.microsoft.com/office/powerpoint/2010/main" val="31421193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57512" y="1267405"/>
            <a:ext cx="5155973" cy="5262979"/>
          </a:xfrm>
          <a:prstGeom prst="rect">
            <a:avLst/>
          </a:prstGeom>
        </p:spPr>
        <p:txBody>
          <a:bodyPr wrap="square">
            <a:spAutoFit/>
          </a:bodyPr>
          <a:lstStyle/>
          <a:p>
            <a:r>
              <a:rPr lang="tr-TR" altLang="tr-TR" sz="2400" b="1" dirty="0">
                <a:solidFill>
                  <a:srgbClr val="C00000"/>
                </a:solidFill>
              </a:rPr>
              <a:t>Koşullu geçer not alınan dersler derslerin açılan ilk dönemde tekrar alınma zorunluluğu yoktur</a:t>
            </a:r>
            <a:r>
              <a:rPr lang="tr-TR" altLang="tr-TR" sz="2400" dirty="0"/>
              <a:t>.  </a:t>
            </a:r>
          </a:p>
          <a:p>
            <a:endParaRPr lang="tr-TR" altLang="tr-TR" sz="2400" dirty="0"/>
          </a:p>
          <a:p>
            <a:r>
              <a:rPr lang="tr-TR" altLang="tr-TR" sz="2400" dirty="0"/>
              <a:t>Tüm derslerden geçer not ya da koşullu geçer not almış ancak akademik ortalaması 2.25’in altında olan öğrenciler, mezuniyet koşulu olan bu ortalamayı elde edinceye kadar koşullu geçer notla geçtikleri derslerden kendi seçecekleri sayıda dersi/dersleri tekrar almak zorundadır.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38</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dirty="0"/>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617" y="2075649"/>
            <a:ext cx="4470583" cy="2977408"/>
          </a:xfrm>
          <a:prstGeom prst="rect">
            <a:avLst/>
          </a:prstGeom>
        </p:spPr>
      </p:pic>
    </p:spTree>
    <p:extLst>
      <p:ext uri="{BB962C8B-B14F-4D97-AF65-F5344CB8AC3E}">
        <p14:creationId xmlns:p14="http://schemas.microsoft.com/office/powerpoint/2010/main" val="4615339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85636" y="1410887"/>
            <a:ext cx="4100639" cy="2880319"/>
          </a:xfrm>
        </p:spPr>
        <p:txBody>
          <a:bodyPr>
            <a:noAutofit/>
          </a:bodyPr>
          <a:lstStyle/>
          <a:p>
            <a:pPr marL="0" indent="0" algn="just">
              <a:lnSpc>
                <a:spcPct val="100000"/>
              </a:lnSpc>
              <a:buNone/>
            </a:pPr>
            <a:r>
              <a:rPr lang="tr-TR" sz="2800" b="1" dirty="0" err="1">
                <a:solidFill>
                  <a:srgbClr val="C00000"/>
                </a:solidFill>
                <a:latin typeface="Cambria" panose="02040503050406030204" pitchFamily="18" charset="0"/>
                <a:ea typeface="Cambria" panose="02040503050406030204" pitchFamily="18" charset="0"/>
              </a:rPr>
              <a:t>Edu</a:t>
            </a:r>
            <a:r>
              <a:rPr lang="tr-TR" sz="2800" dirty="0" err="1">
                <a:latin typeface="Cambria" panose="02040503050406030204" pitchFamily="18" charset="0"/>
                <a:ea typeface="Cambria" panose="02040503050406030204" pitchFamily="18" charset="0"/>
              </a:rPr>
              <a:t>roam’ı</a:t>
            </a:r>
            <a:r>
              <a:rPr lang="tr-TR" sz="2800" dirty="0">
                <a:latin typeface="Cambria" panose="02040503050406030204" pitchFamily="18" charset="0"/>
                <a:ea typeface="Cambria" panose="02040503050406030204" pitchFamily="18" charset="0"/>
              </a:rPr>
              <a:t> dizüstü veya masaüstü bilgisayarına, IOS ya da </a:t>
            </a:r>
            <a:r>
              <a:rPr lang="tr-TR" sz="2800" dirty="0" err="1">
                <a:latin typeface="Cambria" panose="02040503050406030204" pitchFamily="18" charset="0"/>
                <a:ea typeface="Cambria" panose="02040503050406030204" pitchFamily="18" charset="0"/>
              </a:rPr>
              <a:t>Android</a:t>
            </a:r>
            <a:r>
              <a:rPr lang="tr-TR" sz="2800" dirty="0">
                <a:latin typeface="Cambria" panose="02040503050406030204" pitchFamily="18" charset="0"/>
                <a:ea typeface="Cambria" panose="02040503050406030204" pitchFamily="18" charset="0"/>
              </a:rPr>
              <a:t> işletim sistemine sahip cep telefonuna yükleyebilirsin. Ekran görüntüleri ile birlikte adım adım kurulum için: </a:t>
            </a:r>
            <a:r>
              <a:rPr lang="tr-TR" sz="2800" u="sng" dirty="0">
                <a:solidFill>
                  <a:srgbClr val="FF0000"/>
                </a:solidFill>
                <a:latin typeface="Cambria" panose="02040503050406030204" pitchFamily="18" charset="0"/>
                <a:ea typeface="Cambria" panose="02040503050406030204" pitchFamily="18" charset="0"/>
                <a:hlinkClick r:id="rId2"/>
              </a:rPr>
              <a:t>https://www.pau.edu.tr/eduroam/tr</a:t>
            </a:r>
            <a:r>
              <a:rPr lang="tr-TR" sz="2800" u="sng" dirty="0">
                <a:solidFill>
                  <a:srgbClr val="FF0000"/>
                </a:solidFill>
                <a:latin typeface="Cambria" panose="02040503050406030204" pitchFamily="18" charset="0"/>
                <a:ea typeface="Cambria" panose="02040503050406030204" pitchFamily="18" charset="0"/>
              </a:rPr>
              <a:t>  </a:t>
            </a:r>
            <a:r>
              <a:rPr lang="tr-TR" sz="2800" dirty="0">
                <a:latin typeface="Cambria" panose="02040503050406030204" pitchFamily="18" charset="0"/>
                <a:ea typeface="Cambria" panose="02040503050406030204" pitchFamily="18" charset="0"/>
              </a:rPr>
              <a:t>bağlantısından ulaşabilirsin.</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39</a:t>
            </a:fld>
            <a:endParaRPr lang="tr-TR"/>
          </a:p>
        </p:txBody>
      </p:sp>
      <p:pic>
        <p:nvPicPr>
          <p:cNvPr id="4" name="Resim 3"/>
          <p:cNvPicPr/>
          <p:nvPr/>
        </p:nvPicPr>
        <p:blipFill rotWithShape="1">
          <a:blip r:embed="rId3"/>
          <a:srcRect t="12369" r="1641" b="5501"/>
          <a:stretch/>
        </p:blipFill>
        <p:spPr bwMode="auto">
          <a:xfrm>
            <a:off x="4737448" y="2057401"/>
            <a:ext cx="6768752" cy="288032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EDUROAM:</a:t>
            </a:r>
            <a:r>
              <a:rPr lang="tr-TR" sz="3600" dirty="0"/>
              <a:t> </a:t>
            </a:r>
            <a:br>
              <a:rPr lang="tr-TR" sz="3600" dirty="0"/>
            </a:br>
            <a:r>
              <a:rPr lang="tr-TR" sz="2400" dirty="0"/>
              <a:t>KAMPÜS İçerisinde İnternete Giriş</a:t>
            </a:r>
            <a:endParaRPr lang="tr-TR" sz="2400" b="1" i="1" dirty="0"/>
          </a:p>
        </p:txBody>
      </p:sp>
    </p:spTree>
    <p:extLst>
      <p:ext uri="{BB962C8B-B14F-4D97-AF65-F5344CB8AC3E}">
        <p14:creationId xmlns:p14="http://schemas.microsoft.com/office/powerpoint/2010/main" val="2954546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rotWithShape="1">
          <a:blip r:embed="rId2"/>
          <a:srcRect l="32930" t="10182" r="32638" b="50323"/>
          <a:stretch/>
        </p:blipFill>
        <p:spPr>
          <a:xfrm>
            <a:off x="2463887" y="1854050"/>
            <a:ext cx="7264227" cy="4210683"/>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Kınıklı yerleşkesi haritası</a:t>
            </a:r>
          </a:p>
        </p:txBody>
      </p:sp>
      <p:pic>
        <p:nvPicPr>
          <p:cNvPr id="6" name="Resim 5" descr="Free &lt;strong&gt;vector&lt;/strong&gt; graphic: &lt;strong&gt;Bubble&lt;/strong&gt;, Talk, &lt;strong&gt;Speech&lt;/strong&gt; &lt;strong&gt;Bubble&lt;/strong&gt; - Free ..."/>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0134600" y="4924524"/>
            <a:ext cx="1892969" cy="1721419"/>
          </a:xfrm>
          <a:prstGeom prst="rect">
            <a:avLst/>
          </a:prstGeom>
        </p:spPr>
      </p:pic>
      <p:sp>
        <p:nvSpPr>
          <p:cNvPr id="7" name="Metin kutusu 6"/>
          <p:cNvSpPr txBox="1"/>
          <p:nvPr/>
        </p:nvSpPr>
        <p:spPr>
          <a:xfrm>
            <a:off x="10285834" y="5233736"/>
            <a:ext cx="1590499" cy="830997"/>
          </a:xfrm>
          <a:prstGeom prst="rect">
            <a:avLst/>
          </a:prstGeom>
          <a:noFill/>
        </p:spPr>
        <p:txBody>
          <a:bodyPr wrap="none" rtlCol="0">
            <a:spAutoFit/>
          </a:bodyPr>
          <a:lstStyle/>
          <a:p>
            <a:pPr algn="ctr"/>
            <a:r>
              <a:rPr lang="tr-TR" sz="1600" dirty="0">
                <a:solidFill>
                  <a:srgbClr val="0E9D80"/>
                </a:solidFill>
                <a:latin typeface="Segoe Print" panose="02000600000000000000" pitchFamily="2" charset="0"/>
                <a:cs typeface="MV Boli" panose="02000500030200090000" pitchFamily="2" charset="0"/>
              </a:rPr>
              <a:t>Oryantasyon </a:t>
            </a:r>
          </a:p>
          <a:p>
            <a:pPr algn="ctr"/>
            <a:r>
              <a:rPr lang="tr-TR" sz="1600" dirty="0">
                <a:solidFill>
                  <a:srgbClr val="0E9D80"/>
                </a:solidFill>
                <a:latin typeface="Segoe Print" panose="02000600000000000000" pitchFamily="2" charset="0"/>
                <a:cs typeface="MV Boli" panose="02000500030200090000" pitchFamily="2" charset="0"/>
              </a:rPr>
              <a:t>kitapçığında </a:t>
            </a:r>
          </a:p>
          <a:p>
            <a:pPr algn="ctr"/>
            <a:r>
              <a:rPr lang="tr-TR" sz="1600" dirty="0">
                <a:solidFill>
                  <a:srgbClr val="0E9D80"/>
                </a:solidFill>
                <a:latin typeface="Segoe Print" panose="02000600000000000000" pitchFamily="2" charset="0"/>
                <a:cs typeface="MV Boli" panose="02000500030200090000" pitchFamily="2" charset="0"/>
              </a:rPr>
              <a:t>var!</a:t>
            </a:r>
          </a:p>
        </p:txBody>
      </p:sp>
    </p:spTree>
    <p:extLst>
      <p:ext uri="{BB962C8B-B14F-4D97-AF65-F5344CB8AC3E}">
        <p14:creationId xmlns:p14="http://schemas.microsoft.com/office/powerpoint/2010/main" val="2031466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00063" y="1871661"/>
            <a:ext cx="4289461" cy="4607727"/>
          </a:xfrm>
        </p:spPr>
        <p:txBody>
          <a:bodyPr>
            <a:normAutofit fontScale="77500" lnSpcReduction="20000"/>
          </a:bodyPr>
          <a:lstStyle/>
          <a:p>
            <a:pPr marL="0" indent="0">
              <a:buNone/>
            </a:pPr>
            <a:r>
              <a:rPr lang="tr-TR" sz="4600" b="1" dirty="0">
                <a:solidFill>
                  <a:srgbClr val="C00000"/>
                </a:solidFill>
              </a:rPr>
              <a:t>B</a:t>
            </a:r>
            <a:r>
              <a:rPr lang="tr-TR" sz="4600" dirty="0"/>
              <a:t>u sistem ile dersini aldığınız öğretim üyesinin yüklediği ders dokümanlarını alabilirsiniz.</a:t>
            </a:r>
          </a:p>
          <a:p>
            <a:pPr marL="0" indent="0">
              <a:buNone/>
            </a:pPr>
            <a:endParaRPr lang="tr-TR" sz="4600" dirty="0"/>
          </a:p>
          <a:p>
            <a:pPr marL="0" indent="0">
              <a:buNone/>
            </a:pPr>
            <a:r>
              <a:rPr lang="tr-TR" sz="4600" dirty="0" err="1"/>
              <a:t>EDS’ye</a:t>
            </a:r>
            <a:r>
              <a:rPr lang="tr-TR" sz="4600" dirty="0"/>
              <a:t> PAÜ Pusula Bilgi Sistemi’nden erişebilirsiniz</a:t>
            </a:r>
            <a:r>
              <a:rPr lang="tr-TR" sz="4600" b="1" dirty="0">
                <a:solidFill>
                  <a:srgbClr val="C00000"/>
                </a:solidFill>
              </a:rPr>
              <a:t>.</a:t>
            </a:r>
            <a:br>
              <a:rPr lang="tr-TR" dirty="0"/>
            </a:b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40</a:t>
            </a:fld>
            <a:endParaRPr lang="tr-TR"/>
          </a:p>
        </p:txBody>
      </p:sp>
      <p:pic>
        <p:nvPicPr>
          <p:cNvPr id="4" name="Resim 3"/>
          <p:cNvPicPr/>
          <p:nvPr/>
        </p:nvPicPr>
        <p:blipFill rotWithShape="1">
          <a:blip r:embed="rId2"/>
          <a:srcRect l="1108" t="13228" r="1809" b="12311"/>
          <a:stretch/>
        </p:blipFill>
        <p:spPr bwMode="auto">
          <a:xfrm>
            <a:off x="4922379" y="2075649"/>
            <a:ext cx="6583822" cy="333384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Eğitim Destek Sistemi (EDS)</a:t>
            </a:r>
            <a:endParaRPr lang="tr-TR" sz="2400" b="1" i="1" dirty="0"/>
          </a:p>
        </p:txBody>
      </p:sp>
    </p:spTree>
    <p:extLst>
      <p:ext uri="{BB962C8B-B14F-4D97-AF65-F5344CB8AC3E}">
        <p14:creationId xmlns:p14="http://schemas.microsoft.com/office/powerpoint/2010/main" val="33663023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04363" y="2075649"/>
            <a:ext cx="4442472" cy="3631443"/>
          </a:xfrm>
        </p:spPr>
        <p:txBody>
          <a:bodyPr>
            <a:normAutofit fontScale="32500" lnSpcReduction="20000"/>
          </a:bodyPr>
          <a:lstStyle/>
          <a:p>
            <a:pPr marL="0" indent="0">
              <a:buNone/>
            </a:pPr>
            <a:endParaRPr lang="tr-TR" sz="2000" dirty="0"/>
          </a:p>
          <a:p>
            <a:pPr marL="0" indent="0">
              <a:lnSpc>
                <a:spcPct val="120000"/>
              </a:lnSpc>
              <a:buNone/>
            </a:pPr>
            <a:r>
              <a:rPr lang="tr-TR" sz="3800" dirty="0"/>
              <a:t>Ayrıntılı bilgi için:</a:t>
            </a:r>
          </a:p>
          <a:p>
            <a:pPr marL="0" indent="0">
              <a:lnSpc>
                <a:spcPct val="120000"/>
              </a:lnSpc>
              <a:buNone/>
            </a:pPr>
            <a:r>
              <a:rPr lang="tr-TR" sz="3800" dirty="0"/>
              <a:t>Farabi Koordinatörlüğü</a:t>
            </a:r>
          </a:p>
          <a:p>
            <a:pPr marL="0" indent="0">
              <a:lnSpc>
                <a:spcPct val="120000"/>
              </a:lnSpc>
              <a:buNone/>
            </a:pPr>
            <a:r>
              <a:rPr lang="tr-TR" sz="3800" u="sng" dirty="0">
                <a:hlinkClick r:id="rId2"/>
              </a:rPr>
              <a:t>http://www.pau.edu.tr/farabi/tr/</a:t>
            </a:r>
            <a:r>
              <a:rPr lang="tr-TR" sz="3800" dirty="0"/>
              <a:t> </a:t>
            </a:r>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endParaRPr lang="tr-TR" sz="3800" dirty="0"/>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r>
              <a:rPr lang="tr-TR" sz="3800" dirty="0"/>
              <a:t> </a:t>
            </a:r>
          </a:p>
          <a:p>
            <a:pPr marL="0" indent="0">
              <a:lnSpc>
                <a:spcPct val="120000"/>
              </a:lnSpc>
              <a:buNone/>
            </a:pPr>
            <a:endParaRPr lang="tr-TR" sz="3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41</a:t>
            </a:fld>
            <a:endParaRPr lang="tr-TR"/>
          </a:p>
        </p:txBody>
      </p:sp>
      <p:pic>
        <p:nvPicPr>
          <p:cNvPr id="10" name="Resim 9" descr="http://uluslararasi.karabuk.edu.tr/yuklenen/resimler/1262122016115326.png"/>
          <p:cNvPicPr/>
          <p:nvPr/>
        </p:nvPicPr>
        <p:blipFill rotWithShape="1">
          <a:blip r:embed="rId4" cstate="print">
            <a:extLst>
              <a:ext uri="{28A0092B-C50C-407E-A947-70E740481C1C}">
                <a14:useLocalDpi xmlns:a14="http://schemas.microsoft.com/office/drawing/2010/main" val="0"/>
              </a:ext>
            </a:extLst>
          </a:blip>
          <a:srcRect t="9920" b="13632"/>
          <a:stretch/>
        </p:blipFill>
        <p:spPr bwMode="auto">
          <a:xfrm>
            <a:off x="1103899" y="2075649"/>
            <a:ext cx="1329055" cy="1016000"/>
          </a:xfrm>
          <a:prstGeom prst="rect">
            <a:avLst/>
          </a:prstGeom>
          <a:noFill/>
          <a:ln>
            <a:noFill/>
          </a:ln>
          <a:extLst>
            <a:ext uri="{53640926-AAD7-44D8-BBD7-CCE9431645EC}">
              <a14:shadowObscured xmlns:a14="http://schemas.microsoft.com/office/drawing/2010/main"/>
            </a:ext>
          </a:extLst>
        </p:spPr>
      </p:pic>
      <p:pic>
        <p:nvPicPr>
          <p:cNvPr id="11" name="Resim 10" descr="https://www.caie-caei.org/wp-content/uploads/2014/11/erasmus-logo.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5866" y="3271669"/>
            <a:ext cx="1800200" cy="976645"/>
          </a:xfrm>
          <a:prstGeom prst="rect">
            <a:avLst/>
          </a:prstGeom>
          <a:noFill/>
          <a:ln>
            <a:noFill/>
          </a:ln>
        </p:spPr>
      </p:pic>
      <p:pic>
        <p:nvPicPr>
          <p:cNvPr id="12" name="Resim 11" descr="http://mevlana.akdeniz.edu.tr/_dinamik/234/12.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0307" y="4691092"/>
            <a:ext cx="1224136" cy="1016000"/>
          </a:xfrm>
          <a:prstGeom prst="rect">
            <a:avLst/>
          </a:prstGeom>
          <a:noFill/>
          <a:ln>
            <a:noFill/>
          </a:ln>
        </p:spPr>
      </p:pic>
      <p:sp>
        <p:nvSpPr>
          <p:cNvPr id="8" name="Unvan 2"/>
          <p:cNvSpPr txBox="1">
            <a:spLocks/>
          </p:cNvSpPr>
          <p:nvPr/>
        </p:nvSpPr>
        <p:spPr>
          <a:xfrm>
            <a:off x="1683521" y="764373"/>
            <a:ext cx="9822679"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ÖĞRENCİ DEĞİŞİM PROGRAMLARI</a:t>
            </a:r>
          </a:p>
        </p:txBody>
      </p:sp>
      <p:pic>
        <p:nvPicPr>
          <p:cNvPr id="5" name="Resim 4"/>
          <p:cNvPicPr>
            <a:picLocks noChangeAspect="1"/>
          </p:cNvPicPr>
          <p:nvPr/>
        </p:nvPicPr>
        <p:blipFill rotWithShape="1">
          <a:blip r:embed="rId7"/>
          <a:srcRect l="38764" t="25696" r="36823" b="51570"/>
          <a:stretch/>
        </p:blipFill>
        <p:spPr>
          <a:xfrm rot="669219">
            <a:off x="6554624" y="2785929"/>
            <a:ext cx="4780209" cy="25039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693340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42</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HASAN KASAPOĞLU KÜLTÜR MERKEZİ</a:t>
            </a:r>
            <a:br>
              <a:rPr lang="tr-TR" sz="3600" b="1" i="1" dirty="0"/>
            </a:br>
            <a:r>
              <a:rPr lang="tr-TR" sz="2400" i="1" dirty="0"/>
              <a:t>(DENİZLİ DEVLET TİYATROSU)</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244" y="2612877"/>
            <a:ext cx="4572000" cy="2381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90321">
            <a:off x="6634321" y="2576701"/>
            <a:ext cx="4276556" cy="28973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914" y="5899172"/>
            <a:ext cx="1743457" cy="569292"/>
          </a:xfrm>
          <a:prstGeom prst="rect">
            <a:avLst/>
          </a:prstGeom>
        </p:spPr>
      </p:pic>
      <p:pic>
        <p:nvPicPr>
          <p:cNvPr id="4" name="Resim 3"/>
          <p:cNvPicPr>
            <a:picLocks noChangeAspect="1"/>
          </p:cNvPicPr>
          <p:nvPr/>
        </p:nvPicPr>
        <p:blipFill rotWithShape="1">
          <a:blip r:embed="rId5">
            <a:extLst>
              <a:ext uri="{28A0092B-C50C-407E-A947-70E740481C1C}">
                <a14:useLocalDpi xmlns:a14="http://schemas.microsoft.com/office/drawing/2010/main" val="0"/>
              </a:ext>
            </a:extLst>
          </a:blip>
          <a:srcRect l="12254" t="26415" r="14881" b="25674"/>
          <a:stretch/>
        </p:blipFill>
        <p:spPr>
          <a:xfrm>
            <a:off x="3724291" y="5264532"/>
            <a:ext cx="1402475" cy="1317364"/>
          </a:xfrm>
          <a:prstGeom prst="rect">
            <a:avLst/>
          </a:prstGeom>
        </p:spPr>
      </p:pic>
      <p:sp>
        <p:nvSpPr>
          <p:cNvPr id="7" name="Dikdörtgen 6"/>
          <p:cNvSpPr/>
          <p:nvPr/>
        </p:nvSpPr>
        <p:spPr>
          <a:xfrm rot="20768126">
            <a:off x="1460700" y="5523104"/>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Ankara</a:t>
            </a:r>
          </a:p>
        </p:txBody>
      </p:sp>
      <p:sp>
        <p:nvSpPr>
          <p:cNvPr id="9" name="Dikdörtgen 8"/>
          <p:cNvSpPr/>
          <p:nvPr/>
        </p:nvSpPr>
        <p:spPr>
          <a:xfrm rot="21395425">
            <a:off x="681639" y="6022209"/>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İstanbul</a:t>
            </a:r>
          </a:p>
        </p:txBody>
      </p:sp>
      <p:sp>
        <p:nvSpPr>
          <p:cNvPr id="10" name="Dikdörtgen 9"/>
          <p:cNvSpPr/>
          <p:nvPr/>
        </p:nvSpPr>
        <p:spPr>
          <a:xfrm rot="20326271">
            <a:off x="211626" y="5510150"/>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İzmir</a:t>
            </a:r>
          </a:p>
        </p:txBody>
      </p:sp>
      <p:sp>
        <p:nvSpPr>
          <p:cNvPr id="11" name="Dikdörtgen 10"/>
          <p:cNvSpPr/>
          <p:nvPr/>
        </p:nvSpPr>
        <p:spPr>
          <a:xfrm rot="950551">
            <a:off x="1971661" y="5983763"/>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Antalya</a:t>
            </a:r>
          </a:p>
        </p:txBody>
      </p:sp>
      <p:sp>
        <p:nvSpPr>
          <p:cNvPr id="12" name="Dikdörtgen 11"/>
          <p:cNvSpPr/>
          <p:nvPr/>
        </p:nvSpPr>
        <p:spPr>
          <a:xfrm>
            <a:off x="5565118" y="5830537"/>
            <a:ext cx="2059796" cy="707886"/>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Öğrencilere indirimli biletler</a:t>
            </a:r>
          </a:p>
        </p:txBody>
      </p:sp>
    </p:spTree>
    <p:extLst>
      <p:ext uri="{BB962C8B-B14F-4D97-AF65-F5344CB8AC3E}">
        <p14:creationId xmlns:p14="http://schemas.microsoft.com/office/powerpoint/2010/main" val="35104161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43</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42" y="2521010"/>
            <a:ext cx="5346861" cy="36283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Hüseyin yılmaz </a:t>
            </a:r>
          </a:p>
          <a:p>
            <a:r>
              <a:rPr lang="tr-TR" sz="3600" b="1" i="1" dirty="0"/>
              <a:t>Kongre kültür merkezi</a:t>
            </a:r>
          </a:p>
        </p:txBody>
      </p:sp>
      <p:pic>
        <p:nvPicPr>
          <p:cNvPr id="7" name="Resim 6"/>
          <p:cNvPicPr>
            <a:picLocks noChangeAspect="1"/>
          </p:cNvPicPr>
          <p:nvPr/>
        </p:nvPicPr>
        <p:blipFill rotWithShape="1">
          <a:blip r:embed="rId3" cstate="print">
            <a:extLst>
              <a:ext uri="{28A0092B-C50C-407E-A947-70E740481C1C}">
                <a14:useLocalDpi xmlns:a14="http://schemas.microsoft.com/office/drawing/2010/main" val="0"/>
              </a:ext>
            </a:extLst>
          </a:blip>
          <a:srcRect l="16737" r="10875"/>
          <a:stretch/>
        </p:blipFill>
        <p:spPr>
          <a:xfrm rot="898369">
            <a:off x="6802453" y="2598082"/>
            <a:ext cx="4606184" cy="32015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123414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47376" y="2025841"/>
            <a:ext cx="5707249" cy="4474186"/>
          </a:xfrm>
        </p:spPr>
        <p:txBody>
          <a:bodyPr>
            <a:normAutofit/>
          </a:bodyPr>
          <a:lstStyle/>
          <a:p>
            <a:r>
              <a:rPr lang="tr-TR" sz="1800" b="1" dirty="0">
                <a:solidFill>
                  <a:srgbClr val="C00000"/>
                </a:solidFill>
              </a:rPr>
              <a:t>Kütüphaneden </a:t>
            </a:r>
            <a:r>
              <a:rPr lang="tr-TR" sz="1800" b="1" u="sng" dirty="0">
                <a:solidFill>
                  <a:srgbClr val="C00000"/>
                </a:solidFill>
              </a:rPr>
              <a:t>öğrenci kartınızla</a:t>
            </a:r>
            <a:r>
              <a:rPr lang="tr-TR" sz="1800" b="1" dirty="0">
                <a:solidFill>
                  <a:srgbClr val="C00000"/>
                </a:solidFill>
              </a:rPr>
              <a:t> 5 kitabı 15 günlük süre zarfında ödünç alabilirsiniz.</a:t>
            </a:r>
          </a:p>
          <a:p>
            <a:r>
              <a:rPr lang="tr-TR" sz="1800" dirty="0"/>
              <a:t>İstediğin kitap başka bir kullanıcıda görünüyorsa, </a:t>
            </a:r>
            <a:r>
              <a:rPr lang="tr-TR" sz="1800" b="1" i="1" dirty="0"/>
              <a:t>rezerv</a:t>
            </a:r>
            <a:r>
              <a:rPr lang="tr-TR" sz="1800" dirty="0"/>
              <a:t> koydurabilir ve kitabı iade edildiğinde ödünç almak üzere ayırtabilirsiniz. </a:t>
            </a:r>
          </a:p>
          <a:p>
            <a:r>
              <a:rPr lang="tr-TR" sz="1800" b="1" dirty="0">
                <a:solidFill>
                  <a:srgbClr val="C00000"/>
                </a:solidFill>
              </a:rPr>
              <a:t>Aynı zamanda </a:t>
            </a:r>
            <a:r>
              <a:rPr lang="tr-TR" sz="1800" b="1" dirty="0">
                <a:hlinkClick r:id="rId2">
                  <a:extLst>
                    <a:ext uri="{A12FA001-AC4F-418D-AE19-62706E023703}">
                      <ahyp:hlinkClr xmlns:ahyp="http://schemas.microsoft.com/office/drawing/2018/hyperlinkcolor" val="tx"/>
                    </a:ext>
                  </a:extLst>
                </a:hlinkClick>
              </a:rPr>
              <a:t>http://kutuphane.pau.edu.tr/</a:t>
            </a:r>
            <a:r>
              <a:rPr lang="tr-TR" sz="1800" b="1" dirty="0"/>
              <a:t> </a:t>
            </a:r>
            <a:r>
              <a:rPr lang="tr-TR" sz="1800" b="1" dirty="0">
                <a:solidFill>
                  <a:srgbClr val="C00000"/>
                </a:solidFill>
              </a:rPr>
              <a:t>üst alanda yer alan kısma aradığınız konuyu yazarak yayınlanmış makale ve bildirilere ulaşabilirsiniz.</a:t>
            </a:r>
          </a:p>
          <a:p>
            <a:r>
              <a:rPr lang="tr-TR" sz="1800" b="1" dirty="0"/>
              <a:t>Toplu Katalog </a:t>
            </a:r>
            <a:r>
              <a:rPr lang="tr-TR" sz="1800" b="1" dirty="0">
                <a:solidFill>
                  <a:srgbClr val="C00000"/>
                </a:solidFill>
              </a:rPr>
              <a:t>ile başka bir üniversitenin kütüphanesindeki istediğiniz kitabı kargo ücretini ödeyerek ödünç alabilirsiniz.</a:t>
            </a:r>
          </a:p>
          <a:p>
            <a:r>
              <a:rPr lang="tr-TR" sz="1800" b="1" dirty="0">
                <a:solidFill>
                  <a:srgbClr val="C00000"/>
                </a:solidFill>
              </a:rPr>
              <a:t>Kütüphaneye başvurarak Kampüs Dışı Erişim Formunu doldurup online makale, dergilere her yerden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44</a:t>
            </a:fld>
            <a:endParaRPr lang="tr-TR"/>
          </a:p>
        </p:txBody>
      </p:sp>
      <p:sp>
        <p:nvSpPr>
          <p:cNvPr id="7"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Fuat sezgin kütüphanesi</a:t>
            </a: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0114" y="2435551"/>
            <a:ext cx="4596086" cy="3063187"/>
          </a:xfrm>
          <a:prstGeom prst="rect">
            <a:avLst/>
          </a:prstGeom>
        </p:spPr>
      </p:pic>
    </p:spTree>
    <p:extLst>
      <p:ext uri="{BB962C8B-B14F-4D97-AF65-F5344CB8AC3E}">
        <p14:creationId xmlns:p14="http://schemas.microsoft.com/office/powerpoint/2010/main" val="4314336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802660" y="282222"/>
            <a:ext cx="6984807" cy="1140178"/>
          </a:xfrm>
        </p:spPr>
        <p:txBody>
          <a:bodyPr>
            <a:normAutofit fontScale="90000"/>
          </a:bodyPr>
          <a:lstStyle/>
          <a:p>
            <a:br>
              <a:rPr lang="tr-TR" sz="2800" b="1" dirty="0"/>
            </a:br>
            <a:br>
              <a:rPr lang="tr-TR" sz="2800" b="1" dirty="0"/>
            </a:br>
            <a:endParaRPr lang="tr-TR" sz="3200" dirty="0"/>
          </a:p>
        </p:txBody>
      </p:sp>
      <p:pic>
        <p:nvPicPr>
          <p:cNvPr id="4" name="İçerik Yer Tutucusu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2612" y="2539552"/>
            <a:ext cx="5756564" cy="3250276"/>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45</a:t>
            </a:fld>
            <a:endParaRPr lang="tr-TR"/>
          </a:p>
        </p:txBody>
      </p:sp>
      <p:sp>
        <p:nvSpPr>
          <p:cNvPr id="5" name="Dikdörtgen 4"/>
          <p:cNvSpPr/>
          <p:nvPr/>
        </p:nvSpPr>
        <p:spPr>
          <a:xfrm>
            <a:off x="6922115" y="1904551"/>
            <a:ext cx="4836497" cy="4794069"/>
          </a:xfrm>
          <a:prstGeom prst="rect">
            <a:avLst/>
          </a:prstGeom>
        </p:spPr>
        <p:txBody>
          <a:bodyPr wrap="square">
            <a:spAutoFit/>
          </a:bodyPr>
          <a:lstStyle/>
          <a:p>
            <a:pPr>
              <a:lnSpc>
                <a:spcPct val="107000"/>
              </a:lnSpc>
              <a:spcAft>
                <a:spcPts val="800"/>
              </a:spcAft>
            </a:pPr>
            <a:r>
              <a:rPr lang="tr-TR" sz="3200" dirty="0">
                <a:solidFill>
                  <a:srgbClr val="C00000"/>
                </a:solidFill>
                <a:ea typeface="Calibri" panose="020F0502020204030204" pitchFamily="34" charset="0"/>
                <a:cs typeface="Times New Roman" panose="02020603050405020304" pitchFamily="18" charset="0"/>
              </a:rPr>
              <a:t>P</a:t>
            </a:r>
            <a:r>
              <a:rPr lang="tr-TR" sz="3200" dirty="0">
                <a:solidFill>
                  <a:srgbClr val="414040"/>
                </a:solidFill>
                <a:ea typeface="Calibri" panose="020F0502020204030204" pitchFamily="34" charset="0"/>
                <a:cs typeface="Times New Roman" panose="02020603050405020304" pitchFamily="18" charset="0"/>
              </a:rPr>
              <a:t>amukkale Üniversitesi Engelli Öğrenci Birimi’nin hedefi, herkesin yerleşke içerisinde yer alan tüm mekanlara, hizmetlere ve bilgi kaynaklarına erişebilmesini sağlamaktır</a:t>
            </a:r>
            <a:r>
              <a:rPr lang="tr-TR" sz="3200" dirty="0">
                <a:solidFill>
                  <a:srgbClr val="C00000"/>
                </a:solidFill>
                <a:ea typeface="Calibri" panose="020F0502020204030204" pitchFamily="34" charset="0"/>
                <a:cs typeface="Times New Roman" panose="02020603050405020304" pitchFamily="18" charset="0"/>
              </a:rPr>
              <a:t>.</a:t>
            </a:r>
          </a:p>
        </p:txBody>
      </p:sp>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ENGELLİ ÖĞRENCİ BİRİMİ</a:t>
            </a:r>
          </a:p>
        </p:txBody>
      </p:sp>
    </p:spTree>
    <p:extLst>
      <p:ext uri="{BB962C8B-B14F-4D97-AF65-F5344CB8AC3E}">
        <p14:creationId xmlns:p14="http://schemas.microsoft.com/office/powerpoint/2010/main" val="26278480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85800" y="1528763"/>
            <a:ext cx="4700588" cy="4772025"/>
          </a:xfrm>
        </p:spPr>
        <p:txBody>
          <a:bodyPr>
            <a:noAutofit/>
          </a:bodyPr>
          <a:lstStyle/>
          <a:p>
            <a:pPr marL="0" indent="0">
              <a:buNone/>
            </a:pPr>
            <a:r>
              <a:rPr lang="tr-TR" sz="2400" b="1" dirty="0">
                <a:solidFill>
                  <a:schemeClr val="tx2">
                    <a:lumMod val="75000"/>
                  </a:schemeClr>
                </a:solidFill>
              </a:rPr>
              <a:t>Kısmi Zamanlı Öğrenci</a:t>
            </a:r>
          </a:p>
          <a:p>
            <a:pPr marL="0" indent="0">
              <a:buNone/>
            </a:pPr>
            <a:endParaRPr lang="tr-TR" sz="2400" dirty="0">
              <a:solidFill>
                <a:schemeClr val="tx1"/>
              </a:solidFill>
            </a:endParaRPr>
          </a:p>
          <a:p>
            <a:pPr marL="0" indent="0">
              <a:buNone/>
            </a:pPr>
            <a:r>
              <a:rPr lang="tr-TR" sz="2400" b="1" dirty="0">
                <a:solidFill>
                  <a:srgbClr val="C00000"/>
                </a:solidFill>
              </a:rPr>
              <a:t>A</a:t>
            </a:r>
            <a:r>
              <a:rPr lang="tr-TR" sz="2400" dirty="0">
                <a:solidFill>
                  <a:schemeClr val="tx1"/>
                </a:solidFill>
              </a:rPr>
              <a:t>kademik ve idari birimlerde geçici işlerde çalıştırılan ve işçi sayılmayan öğrencidir.</a:t>
            </a:r>
          </a:p>
          <a:p>
            <a:pPr marL="0" indent="0">
              <a:buNone/>
            </a:pPr>
            <a:r>
              <a:rPr lang="tr-TR" sz="2400" dirty="0"/>
              <a:t>Her </a:t>
            </a:r>
            <a:r>
              <a:rPr lang="tr-TR" sz="2400" b="1" dirty="0"/>
              <a:t>Ekim</a:t>
            </a:r>
            <a:r>
              <a:rPr lang="tr-TR" sz="2400" dirty="0"/>
              <a:t> ayında başvurusu yapılır,  ihtiyaç halinde </a:t>
            </a:r>
            <a:r>
              <a:rPr lang="tr-TR" sz="2400" b="1" dirty="0"/>
              <a:t>Şubat</a:t>
            </a:r>
            <a:r>
              <a:rPr lang="tr-TR" sz="2400" dirty="0"/>
              <a:t> ayında da ilana çıkılmaktadır. </a:t>
            </a:r>
          </a:p>
          <a:p>
            <a:pPr marL="0" indent="0">
              <a:buNone/>
            </a:pPr>
            <a:endParaRPr lang="tr-TR" sz="2400" dirty="0">
              <a:solidFill>
                <a:schemeClr val="tx1"/>
              </a:solidFill>
            </a:endParaRPr>
          </a:p>
          <a:p>
            <a:pPr marL="0" indent="0">
              <a:buNone/>
            </a:pPr>
            <a:r>
              <a:rPr lang="tr-TR" sz="2400" dirty="0">
                <a:solidFill>
                  <a:schemeClr val="tx1"/>
                </a:solidFill>
              </a:rPr>
              <a:t>Başvurular için; </a:t>
            </a:r>
            <a:r>
              <a:rPr lang="tr-TR" sz="2400" dirty="0">
                <a:solidFill>
                  <a:schemeClr val="tx1"/>
                </a:solidFill>
                <a:hlinkClick r:id="rId2"/>
              </a:rPr>
              <a:t>http://www.pau.edu.tr/sks/</a:t>
            </a:r>
            <a:r>
              <a:rPr lang="tr-TR" sz="2400" dirty="0">
                <a:solidFill>
                  <a:schemeClr val="tx1"/>
                </a:solidFill>
              </a:rPr>
              <a:t> adresinden ilgili kısma bakabilirsiniz.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46</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İŞ OLANAKLARI</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7709" y="2075649"/>
            <a:ext cx="5288491" cy="3524659"/>
          </a:xfrm>
          <a:prstGeom prst="rect">
            <a:avLst/>
          </a:prstGeom>
        </p:spPr>
      </p:pic>
    </p:spTree>
    <p:extLst>
      <p:ext uri="{BB962C8B-B14F-4D97-AF65-F5344CB8AC3E}">
        <p14:creationId xmlns:p14="http://schemas.microsoft.com/office/powerpoint/2010/main" val="2290386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600" b="1" i="1" dirty="0">
                <a:solidFill>
                  <a:srgbClr val="C00000"/>
                </a:solidFill>
              </a:rPr>
              <a:t>HASTANELER</a:t>
            </a:r>
            <a:r>
              <a:rPr lang="tr-TR" sz="2800" dirty="0">
                <a:solidFill>
                  <a:srgbClr val="C00000"/>
                </a:solidFill>
              </a:rPr>
              <a:t> </a:t>
            </a:r>
          </a:p>
        </p:txBody>
      </p:sp>
      <p:sp>
        <p:nvSpPr>
          <p:cNvPr id="2" name="İçerik Yer Tutucusu 1"/>
          <p:cNvSpPr>
            <a:spLocks noGrp="1"/>
          </p:cNvSpPr>
          <p:nvPr>
            <p:ph idx="1"/>
          </p:nvPr>
        </p:nvSpPr>
        <p:spPr>
          <a:xfrm>
            <a:off x="4248817" y="2246566"/>
            <a:ext cx="7257383" cy="4026048"/>
          </a:xfrm>
        </p:spPr>
        <p:txBody>
          <a:bodyPr>
            <a:normAutofit/>
          </a:bodyPr>
          <a:lstStyle/>
          <a:p>
            <a:pPr marL="0" indent="0">
              <a:lnSpc>
                <a:spcPct val="100000"/>
              </a:lnSpc>
              <a:spcBef>
                <a:spcPts val="0"/>
              </a:spcBef>
              <a:buNone/>
            </a:pPr>
            <a:r>
              <a:rPr lang="tr-TR" sz="1800" b="1" dirty="0"/>
              <a:t>Pamukkale Üniversitesi Eğitim Uygulama ve Araştırma Hastanesi</a:t>
            </a:r>
          </a:p>
          <a:p>
            <a:pPr marL="0" indent="0">
              <a:lnSpc>
                <a:spcPct val="100000"/>
              </a:lnSpc>
              <a:spcBef>
                <a:spcPts val="0"/>
              </a:spcBef>
              <a:buNone/>
            </a:pPr>
            <a:r>
              <a:rPr lang="tr-TR" sz="1800" dirty="0"/>
              <a:t>Ayrıntılı bilgi için </a:t>
            </a:r>
            <a:r>
              <a:rPr lang="tr-TR" sz="1800" u="sng" dirty="0">
                <a:hlinkClick r:id="rId2"/>
              </a:rPr>
              <a:t>http://www.pau.edu.tr/hastane</a:t>
            </a:r>
            <a:r>
              <a:rPr lang="tr-TR" sz="1800" dirty="0"/>
              <a:t> adresini ziyaret edebilirsiniz. Yüz yüze, telefonla veya online randevu alabilirsiniz. </a:t>
            </a:r>
          </a:p>
          <a:p>
            <a:pPr marL="0" indent="0">
              <a:lnSpc>
                <a:spcPct val="100000"/>
              </a:lnSpc>
              <a:spcBef>
                <a:spcPts val="0"/>
              </a:spcBef>
              <a:buNone/>
            </a:pPr>
            <a:endParaRPr lang="tr-TR" sz="1800" dirty="0"/>
          </a:p>
          <a:p>
            <a:pPr marL="0" indent="0">
              <a:lnSpc>
                <a:spcPct val="100000"/>
              </a:lnSpc>
              <a:spcBef>
                <a:spcPts val="0"/>
              </a:spcBef>
              <a:buNone/>
            </a:pPr>
            <a:r>
              <a:rPr lang="tr-TR" sz="1800" b="1" dirty="0">
                <a:solidFill>
                  <a:srgbClr val="000000"/>
                </a:solidFill>
              </a:rPr>
              <a:t>Pamukkale Üniversitesi Habib Kızıltaş Psikiyatri Hastanesi</a:t>
            </a:r>
          </a:p>
          <a:p>
            <a:pPr marL="0" indent="0">
              <a:lnSpc>
                <a:spcPct val="100000"/>
              </a:lnSpc>
              <a:spcBef>
                <a:spcPts val="0"/>
              </a:spcBef>
              <a:buNone/>
            </a:pPr>
            <a:r>
              <a:rPr lang="tr-TR" sz="1800" dirty="0"/>
              <a:t>Ayrıntılı bilgi için: </a:t>
            </a:r>
            <a:r>
              <a:rPr lang="tr-TR" sz="1800" u="sng" dirty="0">
                <a:hlinkClick r:id="rId3"/>
              </a:rPr>
              <a:t>http://www.pau.edu.tr/psikiyatri</a:t>
            </a:r>
            <a:r>
              <a:rPr lang="tr-TR" sz="1800" dirty="0"/>
              <a:t> </a:t>
            </a:r>
          </a:p>
          <a:p>
            <a:pPr marL="0" indent="0">
              <a:lnSpc>
                <a:spcPct val="100000"/>
              </a:lnSpc>
              <a:spcBef>
                <a:spcPts val="0"/>
              </a:spcBef>
              <a:buNone/>
            </a:pPr>
            <a:r>
              <a:rPr lang="tr-TR" sz="1800" dirty="0"/>
              <a:t>Pamukkale Üniversitesi öğrencileri yüz yüze, telefonla veya online randevu alabilirler.</a:t>
            </a:r>
          </a:p>
          <a:p>
            <a:pPr marL="0" indent="0">
              <a:lnSpc>
                <a:spcPct val="100000"/>
              </a:lnSpc>
              <a:spcBef>
                <a:spcPts val="0"/>
              </a:spcBef>
              <a:buNone/>
            </a:pPr>
            <a:r>
              <a:rPr lang="tr-TR" sz="1800" dirty="0"/>
              <a:t> </a:t>
            </a:r>
          </a:p>
          <a:p>
            <a:pPr marL="0" indent="0">
              <a:lnSpc>
                <a:spcPct val="100000"/>
              </a:lnSpc>
              <a:spcBef>
                <a:spcPts val="0"/>
              </a:spcBef>
              <a:buNone/>
            </a:pPr>
            <a:r>
              <a:rPr lang="tr-TR" sz="1800" b="1" dirty="0"/>
              <a:t>Pamukkale Üniversitesi Diş Hekimliği Fakültesi </a:t>
            </a:r>
          </a:p>
          <a:p>
            <a:pPr marL="0" indent="0">
              <a:lnSpc>
                <a:spcPct val="100000"/>
              </a:lnSpc>
              <a:spcBef>
                <a:spcPts val="0"/>
              </a:spcBef>
              <a:buNone/>
            </a:pPr>
            <a:r>
              <a:rPr lang="tr-TR" sz="1800" dirty="0"/>
              <a:t>Hasta kabulüne başlamıştır. Ayrıntılı bilgi için: 0 258 296 76 06	</a:t>
            </a:r>
          </a:p>
          <a:p>
            <a:pPr marL="0" indent="0">
              <a:lnSpc>
                <a:spcPct val="100000"/>
              </a:lnSpc>
              <a:spcBef>
                <a:spcPts val="0"/>
              </a:spcBef>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47</a:t>
            </a:fld>
            <a:endParaRPr lang="tr-TR" dirty="0"/>
          </a:p>
        </p:txBody>
      </p:sp>
      <p:pic>
        <p:nvPicPr>
          <p:cNvPr id="5" name="Resim 4"/>
          <p:cNvPicPr>
            <a:picLocks noChangeAspect="1"/>
          </p:cNvPicPr>
          <p:nvPr/>
        </p:nvPicPr>
        <p:blipFill rotWithShape="1">
          <a:blip r:embed="rId4">
            <a:extLst>
              <a:ext uri="{28A0092B-C50C-407E-A947-70E740481C1C}">
                <a14:useLocalDpi xmlns:a14="http://schemas.microsoft.com/office/drawing/2010/main" val="0"/>
              </a:ext>
            </a:extLst>
          </a:blip>
          <a:srcRect r="18499"/>
          <a:stretch/>
        </p:blipFill>
        <p:spPr>
          <a:xfrm>
            <a:off x="559292" y="2683379"/>
            <a:ext cx="3292681" cy="2693348"/>
          </a:xfrm>
          <a:prstGeom prst="rect">
            <a:avLst/>
          </a:prstGeom>
        </p:spPr>
      </p:pic>
    </p:spTree>
    <p:extLst>
      <p:ext uri="{BB962C8B-B14F-4D97-AF65-F5344CB8AC3E}">
        <p14:creationId xmlns:p14="http://schemas.microsoft.com/office/powerpoint/2010/main" val="33784486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706245" y="756356"/>
            <a:ext cx="7115088" cy="724034"/>
          </a:xfrm>
        </p:spPr>
        <p:txBody>
          <a:bodyPr>
            <a:normAutofit fontScale="90000"/>
          </a:bodyPr>
          <a:lstStyle/>
          <a:p>
            <a:pPr algn="l"/>
            <a:br>
              <a:rPr lang="tr-TR" b="1" i="1" dirty="0"/>
            </a:br>
            <a:br>
              <a:rPr lang="tr-TR" sz="2800" b="1" dirty="0"/>
            </a:br>
            <a:endParaRPr lang="tr-TR" sz="2800" b="1" dirty="0"/>
          </a:p>
        </p:txBody>
      </p:sp>
      <p:sp>
        <p:nvSpPr>
          <p:cNvPr id="2" name="İçerik Yer Tutucusu 1"/>
          <p:cNvSpPr>
            <a:spLocks noGrp="1"/>
          </p:cNvSpPr>
          <p:nvPr>
            <p:ph idx="1"/>
          </p:nvPr>
        </p:nvSpPr>
        <p:spPr>
          <a:xfrm>
            <a:off x="886257" y="1371763"/>
            <a:ext cx="4514951" cy="2280028"/>
          </a:xfrm>
        </p:spPr>
        <p:txBody>
          <a:bodyPr>
            <a:noAutofit/>
          </a:bodyPr>
          <a:lstStyle/>
          <a:p>
            <a:pPr marL="0" indent="0">
              <a:buNone/>
            </a:pPr>
            <a:r>
              <a:rPr lang="tr-TR" sz="2800" b="1" dirty="0">
                <a:solidFill>
                  <a:srgbClr val="C00000"/>
                </a:solidFill>
              </a:rPr>
              <a:t>Bütün PAÜ öğrencileri </a:t>
            </a:r>
            <a:r>
              <a:rPr lang="tr-TR" sz="2800" b="1" dirty="0" err="1">
                <a:solidFill>
                  <a:srgbClr val="C00000"/>
                </a:solidFill>
              </a:rPr>
              <a:t>haftaiçi</a:t>
            </a:r>
            <a:r>
              <a:rPr lang="tr-TR" sz="2800" b="1" dirty="0">
                <a:solidFill>
                  <a:srgbClr val="C00000"/>
                </a:solidFill>
              </a:rPr>
              <a:t> 08:00-17:00 saatleri arasında </a:t>
            </a:r>
            <a:r>
              <a:rPr lang="tr-TR" sz="2800" b="1" dirty="0" err="1">
                <a:solidFill>
                  <a:srgbClr val="C00000"/>
                </a:solidFill>
              </a:rPr>
              <a:t>Mediko’dan</a:t>
            </a:r>
            <a:r>
              <a:rPr lang="tr-TR" sz="2800" b="1" dirty="0">
                <a:solidFill>
                  <a:srgbClr val="C00000"/>
                </a:solidFill>
              </a:rPr>
              <a:t> yararlanabilir.</a:t>
            </a:r>
          </a:p>
          <a:p>
            <a:pPr marL="0" indent="0">
              <a:buNone/>
            </a:pPr>
            <a:r>
              <a:rPr lang="tr-TR" sz="2800" b="1" dirty="0"/>
              <a:t>Sosyal güvenceniz olsun ya da olmasın ücretsiz muayene olabilirsiniz.</a:t>
            </a:r>
          </a:p>
          <a:p>
            <a:pPr marL="0" indent="0">
              <a:buNone/>
            </a:pPr>
            <a:r>
              <a:rPr lang="tr-TR" sz="2800" b="1" dirty="0" err="1">
                <a:solidFill>
                  <a:srgbClr val="C00000"/>
                </a:solidFill>
              </a:rPr>
              <a:t>Mediko</a:t>
            </a:r>
            <a:r>
              <a:rPr lang="tr-TR" sz="2800" b="1" dirty="0">
                <a:solidFill>
                  <a:srgbClr val="C00000"/>
                </a:solidFill>
              </a:rPr>
              <a:t> binası </a:t>
            </a:r>
            <a:r>
              <a:rPr lang="tr-TR" sz="2800" b="1" dirty="0" err="1">
                <a:solidFill>
                  <a:srgbClr val="C00000"/>
                </a:solidFill>
              </a:rPr>
              <a:t>Gölbahçe’yi</a:t>
            </a:r>
            <a:r>
              <a:rPr lang="tr-TR" sz="2800" b="1" dirty="0">
                <a:solidFill>
                  <a:srgbClr val="C00000"/>
                </a:solidFill>
              </a:rPr>
              <a:t> geçtikten sonra sağ tarafınızda kalacaktır.</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48</a:t>
            </a:fld>
            <a:endParaRPr lang="tr-TR" dirty="0"/>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2687" y="2065418"/>
            <a:ext cx="5480626" cy="3172746"/>
          </a:xfrm>
          <a:prstGeom prst="rect">
            <a:avLst/>
          </a:prstGeom>
        </p:spPr>
      </p:pic>
      <p:sp>
        <p:nvSpPr>
          <p:cNvPr id="6" name="Unvan 2"/>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MEDİKO SOSYAL MERKEZİ</a:t>
            </a:r>
            <a:r>
              <a:rPr lang="tr-TR" sz="2800" dirty="0"/>
              <a:t> </a:t>
            </a:r>
          </a:p>
        </p:txBody>
      </p:sp>
    </p:spTree>
    <p:extLst>
      <p:ext uri="{BB962C8B-B14F-4D97-AF65-F5344CB8AC3E}">
        <p14:creationId xmlns:p14="http://schemas.microsoft.com/office/powerpoint/2010/main" val="35788051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49</a:t>
            </a:fld>
            <a:endParaRPr lang="tr-TR"/>
          </a:p>
        </p:txBody>
      </p:sp>
      <p:sp>
        <p:nvSpPr>
          <p:cNvPr id="5" name="Metin kutusu 4"/>
          <p:cNvSpPr txBox="1"/>
          <p:nvPr/>
        </p:nvSpPr>
        <p:spPr>
          <a:xfrm>
            <a:off x="400050" y="2376481"/>
            <a:ext cx="4975255" cy="3139321"/>
          </a:xfrm>
          <a:prstGeom prst="rect">
            <a:avLst/>
          </a:prstGeom>
          <a:noFill/>
        </p:spPr>
        <p:txBody>
          <a:bodyPr wrap="square" rtlCol="0">
            <a:spAutoFit/>
          </a:bodyPr>
          <a:lstStyle/>
          <a:p>
            <a:r>
              <a:rPr lang="tr-TR" b="1" dirty="0"/>
              <a:t>PDREM nerede?</a:t>
            </a:r>
            <a:endParaRPr lang="tr-TR" dirty="0"/>
          </a:p>
          <a:p>
            <a:r>
              <a:rPr lang="tr-TR" b="1" dirty="0">
                <a:solidFill>
                  <a:srgbClr val="C00000"/>
                </a:solidFill>
              </a:rPr>
              <a:t>Eğ</a:t>
            </a:r>
            <a:r>
              <a:rPr lang="tr-TR" dirty="0"/>
              <a:t>itim Fakültesi ve Devlet Tiyatrosu’nun arasında, Mühendislik Fakültesi karşısında yer almaktadır.</a:t>
            </a:r>
          </a:p>
          <a:p>
            <a:endParaRPr lang="tr-TR" dirty="0"/>
          </a:p>
          <a:p>
            <a:r>
              <a:rPr lang="tr-TR" b="1" dirty="0"/>
              <a:t>PDREM Ekibi </a:t>
            </a:r>
            <a:r>
              <a:rPr lang="tr-TR" dirty="0"/>
              <a:t>1 Dr. Psikolojik danışman ve 1 uzman psikolojik danışmandan oluşmaktadır. </a:t>
            </a:r>
          </a:p>
          <a:p>
            <a:endParaRPr lang="tr-TR" dirty="0"/>
          </a:p>
          <a:p>
            <a:r>
              <a:rPr lang="tr-TR" dirty="0" err="1"/>
              <a:t>PDREM’de</a:t>
            </a:r>
            <a:r>
              <a:rPr lang="tr-TR" dirty="0"/>
              <a:t> yapılan görüşmeler </a:t>
            </a:r>
            <a:r>
              <a:rPr lang="tr-TR" b="1" dirty="0"/>
              <a:t>gizlilik ilkesi </a:t>
            </a:r>
            <a:r>
              <a:rPr lang="tr-TR" dirty="0"/>
              <a:t>çerçevesinde yürütülmektedi</a:t>
            </a:r>
            <a:r>
              <a:rPr lang="tr-TR" b="1" dirty="0">
                <a:solidFill>
                  <a:srgbClr val="C00000"/>
                </a:solidFill>
              </a:rPr>
              <a:t>r. </a:t>
            </a: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1" name="Resim 10"/>
          <p:cNvPicPr>
            <a:picLocks noChangeAspect="1"/>
          </p:cNvPicPr>
          <p:nvPr/>
        </p:nvPicPr>
        <p:blipFill rotWithShape="1">
          <a:blip r:embed="rId2" cstate="print">
            <a:extLst>
              <a:ext uri="{28A0092B-C50C-407E-A947-70E740481C1C}">
                <a14:useLocalDpi xmlns:a14="http://schemas.microsoft.com/office/drawing/2010/main" val="0"/>
              </a:ext>
            </a:extLst>
          </a:blip>
          <a:srcRect b="4447"/>
          <a:stretch/>
        </p:blipFill>
        <p:spPr>
          <a:xfrm>
            <a:off x="5740637" y="2251816"/>
            <a:ext cx="5765563" cy="4131892"/>
          </a:xfrm>
          <a:prstGeom prst="rect">
            <a:avLst/>
          </a:prstGeom>
        </p:spPr>
      </p:pic>
    </p:spTree>
    <p:extLst>
      <p:ext uri="{BB962C8B-B14F-4D97-AF65-F5344CB8AC3E}">
        <p14:creationId xmlns:p14="http://schemas.microsoft.com/office/powerpoint/2010/main" val="401780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İçerik Yer Tutucusu 9"/>
          <p:cNvGraphicFramePr>
            <a:graphicFrameLocks noGrp="1"/>
          </p:cNvGraphicFramePr>
          <p:nvPr>
            <p:ph idx="1"/>
            <p:extLst>
              <p:ext uri="{D42A27DB-BD31-4B8C-83A1-F6EECF244321}">
                <p14:modId xmlns:p14="http://schemas.microsoft.com/office/powerpoint/2010/main" val="298595263"/>
              </p:ext>
            </p:extLst>
          </p:nvPr>
        </p:nvGraphicFramePr>
        <p:xfrm>
          <a:off x="4864751" y="2057401"/>
          <a:ext cx="7082269" cy="3024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5</a:t>
            </a:fld>
            <a:endParaRPr lang="tr-TR"/>
          </a:p>
        </p:txBody>
      </p:sp>
      <p:graphicFrame>
        <p:nvGraphicFramePr>
          <p:cNvPr id="11" name="Diyagram 10"/>
          <p:cNvGraphicFramePr/>
          <p:nvPr>
            <p:extLst>
              <p:ext uri="{D42A27DB-BD31-4B8C-83A1-F6EECF244321}">
                <p14:modId xmlns:p14="http://schemas.microsoft.com/office/powerpoint/2010/main" val="49998855"/>
              </p:ext>
            </p:extLst>
          </p:nvPr>
        </p:nvGraphicFramePr>
        <p:xfrm>
          <a:off x="6736959" y="5071601"/>
          <a:ext cx="3823172" cy="11625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yönetimi</a:t>
            </a:r>
          </a:p>
        </p:txBody>
      </p:sp>
      <p:pic>
        <p:nvPicPr>
          <p:cNvPr id="3" name="Resim 2"/>
          <p:cNvPicPr>
            <a:picLocks noChangeAspect="1"/>
          </p:cNvPicPr>
          <p:nvPr/>
        </p:nvPicPr>
        <p:blipFill rotWithShape="1">
          <a:blip r:embed="rId12" cstate="print">
            <a:extLst>
              <a:ext uri="{BEBA8EAE-BF5A-486C-A8C5-ECC9F3942E4B}">
                <a14:imgProps xmlns:a14="http://schemas.microsoft.com/office/drawing/2010/main">
                  <a14:imgLayer r:embed="rId13">
                    <a14:imgEffect>
                      <a14:colorTemperature colorTemp="5651"/>
                    </a14:imgEffect>
                    <a14:imgEffect>
                      <a14:brightnessContrast bright="17000" contrast="11000"/>
                    </a14:imgEffect>
                  </a14:imgLayer>
                </a14:imgProps>
              </a:ext>
              <a:ext uri="{28A0092B-C50C-407E-A947-70E740481C1C}">
                <a14:useLocalDpi xmlns:a14="http://schemas.microsoft.com/office/drawing/2010/main" val="0"/>
              </a:ext>
            </a:extLst>
          </a:blip>
          <a:srcRect r="32711"/>
          <a:stretch/>
        </p:blipFill>
        <p:spPr>
          <a:xfrm>
            <a:off x="856773" y="2387242"/>
            <a:ext cx="4007978" cy="2984355"/>
          </a:xfrm>
          <a:prstGeom prst="rect">
            <a:avLst/>
          </a:prstGeom>
        </p:spPr>
      </p:pic>
    </p:spTree>
    <p:extLst>
      <p:ext uri="{BB962C8B-B14F-4D97-AF65-F5344CB8AC3E}">
        <p14:creationId xmlns:p14="http://schemas.microsoft.com/office/powerpoint/2010/main" val="39717657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019105" y="2262307"/>
            <a:ext cx="4171235" cy="3788116"/>
          </a:xfrm>
        </p:spPr>
        <p:txBody>
          <a:bodyPr>
            <a:normAutofit/>
          </a:bodyPr>
          <a:lstStyle/>
          <a:p>
            <a:pPr marL="0" indent="0">
              <a:buNone/>
            </a:pPr>
            <a:r>
              <a:rPr lang="tr-TR" sz="1800" b="1" dirty="0"/>
              <a:t>Neden PDREM ?</a:t>
            </a:r>
          </a:p>
          <a:p>
            <a:pPr marL="0" indent="0">
              <a:buNone/>
            </a:pPr>
            <a:r>
              <a:rPr lang="tr-TR" sz="1800" b="1" dirty="0">
                <a:solidFill>
                  <a:srgbClr val="C00000"/>
                </a:solidFill>
              </a:rPr>
              <a:t>Ö</a:t>
            </a:r>
            <a:r>
              <a:rPr lang="tr-TR" sz="1800" dirty="0"/>
              <a:t>ğrencilerin </a:t>
            </a:r>
            <a:r>
              <a:rPr lang="tr-TR" sz="1800" b="1" dirty="0"/>
              <a:t>üniversiteye uyum, aile, arkadaş ilişkileri ve kişisel problemler vb. </a:t>
            </a:r>
            <a:r>
              <a:rPr lang="tr-TR" sz="1800" dirty="0"/>
              <a:t>durumlarla başa çıkmalarına yardımcı olmak için kurulan bir birimdir.</a:t>
            </a:r>
          </a:p>
          <a:p>
            <a:pPr marL="0" indent="0">
              <a:buNone/>
            </a:pPr>
            <a:r>
              <a:rPr lang="tr-TR" sz="1800" b="1" dirty="0"/>
              <a:t>Hizmetlerimiz;</a:t>
            </a:r>
          </a:p>
          <a:p>
            <a:pPr marL="179388" lvl="1" indent="0">
              <a:buNone/>
            </a:pPr>
            <a:r>
              <a:rPr lang="tr-TR" sz="1600" dirty="0"/>
              <a:t>Bireysel Psikolojik Danışma</a:t>
            </a:r>
          </a:p>
          <a:p>
            <a:pPr marL="179388" lvl="1" indent="0">
              <a:buNone/>
            </a:pPr>
            <a:r>
              <a:rPr lang="tr-TR" sz="1600" dirty="0"/>
              <a:t>Grupla Psikolojik Danışma</a:t>
            </a:r>
          </a:p>
          <a:p>
            <a:pPr marL="179388" lvl="1" indent="0">
              <a:buNone/>
            </a:pPr>
            <a:r>
              <a:rPr lang="tr-TR" sz="1600" dirty="0"/>
              <a:t>Oryantasyon Programı</a:t>
            </a:r>
          </a:p>
          <a:p>
            <a:pPr marL="179388" lvl="1" indent="0">
              <a:buNone/>
            </a:pPr>
            <a:r>
              <a:rPr lang="tr-TR" sz="1600" dirty="0"/>
              <a:t>Bilimsel Araştırma ve Yayınlar         </a:t>
            </a:r>
          </a:p>
          <a:p>
            <a:pPr marL="179388" lvl="1" indent="0">
              <a:buNone/>
            </a:pPr>
            <a:r>
              <a:rPr lang="tr-TR" sz="1600" dirty="0" err="1"/>
              <a:t>Psikoeğitimler</a:t>
            </a:r>
            <a:endParaRPr lang="tr-TR" sz="1600" dirty="0"/>
          </a:p>
          <a:p>
            <a:pPr marL="179388" lvl="1" indent="0">
              <a:buNone/>
            </a:pPr>
            <a:r>
              <a:rPr lang="tr-TR" sz="1600" dirty="0"/>
              <a:t>Atölye Çalışmaları</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50</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714" y="4078241"/>
            <a:ext cx="1217691" cy="1617343"/>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942" y="2262307"/>
            <a:ext cx="1210740" cy="1616400"/>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5914" y="2262307"/>
            <a:ext cx="905184" cy="1616400"/>
          </a:xfrm>
          <a:prstGeom prst="rect">
            <a:avLst/>
          </a:prstGeom>
        </p:spPr>
      </p:pic>
      <p:pic>
        <p:nvPicPr>
          <p:cNvPr id="9" name="Resim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5893" y="2262307"/>
            <a:ext cx="905184" cy="1616400"/>
          </a:xfrm>
          <a:prstGeom prst="rect">
            <a:avLst/>
          </a:prstGeom>
        </p:spPr>
      </p:pic>
      <p:pic>
        <p:nvPicPr>
          <p:cNvPr id="10" name="Resim 9"/>
          <p:cNvPicPr>
            <a:picLocks noChangeAspect="1"/>
          </p:cNvPicPr>
          <p:nvPr/>
        </p:nvPicPr>
        <p:blipFill rotWithShape="1">
          <a:blip r:embed="rId6">
            <a:extLst>
              <a:ext uri="{28A0092B-C50C-407E-A947-70E740481C1C}">
                <a14:useLocalDpi xmlns:a14="http://schemas.microsoft.com/office/drawing/2010/main" val="0"/>
              </a:ext>
            </a:extLst>
          </a:blip>
          <a:srcRect l="7427" t="15476" r="6912" b="11564"/>
          <a:stretch/>
        </p:blipFill>
        <p:spPr>
          <a:xfrm>
            <a:off x="9570045" y="2262307"/>
            <a:ext cx="1897784" cy="1616400"/>
          </a:xfrm>
          <a:prstGeom prst="rect">
            <a:avLst/>
          </a:prstGeom>
        </p:spPr>
      </p:pic>
      <p:pic>
        <p:nvPicPr>
          <p:cNvPr id="11" name="Resim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8975" y="4079578"/>
            <a:ext cx="1085466" cy="1616400"/>
          </a:xfrm>
          <a:prstGeom prst="rect">
            <a:avLst/>
          </a:prstGeom>
        </p:spPr>
      </p:pic>
      <p:pic>
        <p:nvPicPr>
          <p:cNvPr id="12" name="Resim 11"/>
          <p:cNvPicPr>
            <a:picLocks noChangeAspect="1"/>
          </p:cNvPicPr>
          <p:nvPr/>
        </p:nvPicPr>
        <p:blipFill rotWithShape="1">
          <a:blip r:embed="rId8">
            <a:extLst>
              <a:ext uri="{28A0092B-C50C-407E-A947-70E740481C1C}">
                <a14:useLocalDpi xmlns:a14="http://schemas.microsoft.com/office/drawing/2010/main" val="0"/>
              </a:ext>
            </a:extLst>
          </a:blip>
          <a:srcRect r="55731"/>
          <a:stretch/>
        </p:blipFill>
        <p:spPr>
          <a:xfrm>
            <a:off x="8679666" y="4079184"/>
            <a:ext cx="1166852" cy="1616400"/>
          </a:xfrm>
          <a:prstGeom prst="rect">
            <a:avLst/>
          </a:prstGeom>
        </p:spPr>
      </p:pic>
      <p:pic>
        <p:nvPicPr>
          <p:cNvPr id="13" name="Resim 12"/>
          <p:cNvPicPr>
            <a:picLocks noChangeAspect="1"/>
          </p:cNvPicPr>
          <p:nvPr/>
        </p:nvPicPr>
        <p:blipFill rotWithShape="1">
          <a:blip r:embed="rId9" cstate="print">
            <a:extLst>
              <a:ext uri="{28A0092B-C50C-407E-A947-70E740481C1C}">
                <a14:useLocalDpi xmlns:a14="http://schemas.microsoft.com/office/drawing/2010/main" val="0"/>
              </a:ext>
            </a:extLst>
          </a:blip>
          <a:srcRect t="14704" b="14891"/>
          <a:stretch/>
        </p:blipFill>
        <p:spPr>
          <a:xfrm>
            <a:off x="10214779" y="4079184"/>
            <a:ext cx="1291421" cy="1616400"/>
          </a:xfrm>
          <a:prstGeom prst="rect">
            <a:avLst/>
          </a:prstGeom>
        </p:spPr>
      </p:pic>
      <p:sp>
        <p:nvSpPr>
          <p:cNvPr id="1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spTree>
    <p:extLst>
      <p:ext uri="{BB962C8B-B14F-4D97-AF65-F5344CB8AC3E}">
        <p14:creationId xmlns:p14="http://schemas.microsoft.com/office/powerpoint/2010/main" val="17507010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5884243" y="2075649"/>
            <a:ext cx="6131545" cy="4524315"/>
          </a:xfrm>
          <a:prstGeom prst="rect">
            <a:avLst/>
          </a:prstGeom>
          <a:noFill/>
        </p:spPr>
        <p:txBody>
          <a:bodyPr wrap="square" rtlCol="0">
            <a:spAutoFit/>
          </a:bodyPr>
          <a:lstStyle/>
          <a:p>
            <a:r>
              <a:rPr lang="tr-TR" sz="2400" b="1" dirty="0">
                <a:solidFill>
                  <a:srgbClr val="C00000"/>
                </a:solidFill>
              </a:rPr>
              <a:t>Bireysel psikolojik Danışma Hizmetlerimizi yüz yüze sunmaktayız. Bireysel</a:t>
            </a:r>
          </a:p>
          <a:p>
            <a:r>
              <a:rPr lang="tr-TR" sz="2400" b="1" dirty="0">
                <a:solidFill>
                  <a:srgbClr val="C00000"/>
                </a:solidFill>
              </a:rPr>
              <a:t>psikolojik danışmanlık hizmetine başvurmak için PDREM </a:t>
            </a:r>
            <a:r>
              <a:rPr lang="tr-TR" sz="2400" b="1" dirty="0" err="1">
                <a:solidFill>
                  <a:srgbClr val="C00000"/>
                </a:solidFill>
              </a:rPr>
              <a:t>Sekreteryaya</a:t>
            </a:r>
            <a:r>
              <a:rPr lang="tr-TR" sz="2400" b="1" dirty="0">
                <a:solidFill>
                  <a:srgbClr val="C00000"/>
                </a:solidFill>
              </a:rPr>
              <a:t> uğrayıp başvuru yapabilirsiniz. </a:t>
            </a:r>
          </a:p>
          <a:p>
            <a:endParaRPr lang="tr-TR" sz="2400" b="1" dirty="0">
              <a:solidFill>
                <a:srgbClr val="C00000"/>
              </a:solidFill>
            </a:endParaRPr>
          </a:p>
          <a:p>
            <a:r>
              <a:rPr lang="tr-TR" sz="2400" b="1" dirty="0">
                <a:solidFill>
                  <a:srgbClr val="C00000"/>
                </a:solidFill>
              </a:rPr>
              <a:t>Sorularınız için PDREM </a:t>
            </a:r>
            <a:r>
              <a:rPr lang="tr-TR" sz="2400" b="1" dirty="0" err="1">
                <a:solidFill>
                  <a:srgbClr val="C00000"/>
                </a:solidFill>
              </a:rPr>
              <a:t>Sekreterya</a:t>
            </a:r>
            <a:r>
              <a:rPr lang="tr-TR" sz="2400" b="1" dirty="0">
                <a:solidFill>
                  <a:srgbClr val="C00000"/>
                </a:solidFill>
              </a:rPr>
              <a:t> ile hafta içi 08.00- 12.00/13.00-17.00 saatleri arasında iletişime geçebilirsiniz:</a:t>
            </a:r>
          </a:p>
          <a:p>
            <a:r>
              <a:rPr lang="tr-TR" sz="2400" b="1" dirty="0">
                <a:solidFill>
                  <a:srgbClr val="C00000"/>
                </a:solidFill>
              </a:rPr>
              <a:t>+90 258 296 13 42</a:t>
            </a:r>
          </a:p>
          <a:p>
            <a:r>
              <a:rPr lang="tr-TR" sz="2400" b="1" dirty="0">
                <a:solidFill>
                  <a:srgbClr val="C00000"/>
                </a:solidFill>
              </a:rPr>
              <a:t> </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51</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2" name="İçerik Yer Tutucusu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975"/>
          <a:stretch/>
        </p:blipFill>
        <p:spPr>
          <a:xfrm>
            <a:off x="1033160" y="2747254"/>
            <a:ext cx="223509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Resi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53053">
            <a:off x="3384554" y="2700323"/>
            <a:ext cx="2184693"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İçerik Yer Tutucusu 6"/>
          <p:cNvPicPr>
            <a:picLocks noChangeAspect="1"/>
          </p:cNvPicPr>
          <p:nvPr/>
        </p:nvPicPr>
        <p:blipFill rotWithShape="1">
          <a:blip r:embed="rId4" cstate="print">
            <a:extLst>
              <a:ext uri="{28A0092B-C50C-407E-A947-70E740481C1C}">
                <a14:useLocalDpi xmlns:a14="http://schemas.microsoft.com/office/drawing/2010/main" val="0"/>
              </a:ext>
            </a:extLst>
          </a:blip>
          <a:srcRect l="12363"/>
          <a:stretch/>
        </p:blipFill>
        <p:spPr>
          <a:xfrm rot="568727">
            <a:off x="1060820" y="4447232"/>
            <a:ext cx="2179772"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7778" y="4475260"/>
            <a:ext cx="221297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392099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DBBB242-38D1-4561-AE31-318F82DD524D}"/>
              </a:ext>
            </a:extLst>
          </p:cNvPr>
          <p:cNvSpPr>
            <a:spLocks noGrp="1"/>
          </p:cNvSpPr>
          <p:nvPr>
            <p:ph type="title"/>
          </p:nvPr>
        </p:nvSpPr>
        <p:spPr/>
        <p:txBody>
          <a:bodyPr>
            <a:normAutofit fontScale="90000"/>
          </a:bodyPr>
          <a:lstStyle/>
          <a:p>
            <a:pPr lvl="0">
              <a:lnSpc>
                <a:spcPct val="100000"/>
              </a:lnSpc>
              <a:spcBef>
                <a:spcPts val="0"/>
              </a:spcBef>
            </a:pPr>
            <a:r>
              <a:rPr lang="tr-TR" sz="3600" b="1" i="1" cap="none" dirty="0">
                <a:solidFill>
                  <a:prstClr val="black"/>
                </a:solidFill>
                <a:ea typeface="+mn-ea"/>
                <a:cs typeface="+mn-cs"/>
              </a:rPr>
              <a:t>PSİKOLOJİK DANIŞMA VE REHBERLİK </a:t>
            </a:r>
            <a:br>
              <a:rPr lang="tr-TR" sz="3600" b="1" i="1" cap="none" dirty="0">
                <a:solidFill>
                  <a:prstClr val="black"/>
                </a:solidFill>
                <a:ea typeface="+mn-ea"/>
                <a:cs typeface="+mn-cs"/>
              </a:rPr>
            </a:br>
            <a:r>
              <a:rPr lang="tr-TR" sz="3600" b="1" i="1" cap="none" dirty="0">
                <a:solidFill>
                  <a:prstClr val="black"/>
                </a:solidFill>
                <a:ea typeface="+mn-ea"/>
                <a:cs typeface="+mn-cs"/>
              </a:rPr>
              <a:t>EĞİTİM, UYGULAMA VE ARAŞTIRMA MERKEZİ</a:t>
            </a:r>
            <a:br>
              <a:rPr lang="tr-TR" sz="2800" cap="none" dirty="0">
                <a:solidFill>
                  <a:prstClr val="black"/>
                </a:solidFill>
                <a:ea typeface="+mn-ea"/>
                <a:cs typeface="+mn-cs"/>
              </a:rPr>
            </a:br>
            <a:endParaRPr lang="tr-TR" dirty="0"/>
          </a:p>
        </p:txBody>
      </p:sp>
      <p:sp>
        <p:nvSpPr>
          <p:cNvPr id="3" name="İçerik Yer Tutucusu 2">
            <a:extLst>
              <a:ext uri="{FF2B5EF4-FFF2-40B4-BE49-F238E27FC236}">
                <a16:creationId xmlns:a16="http://schemas.microsoft.com/office/drawing/2014/main" id="{7ED1E231-A85A-4127-B8A5-B30C0E8B617A}"/>
              </a:ext>
            </a:extLst>
          </p:cNvPr>
          <p:cNvSpPr>
            <a:spLocks noGrp="1"/>
          </p:cNvSpPr>
          <p:nvPr>
            <p:ph idx="1"/>
          </p:nvPr>
        </p:nvSpPr>
        <p:spPr>
          <a:xfrm>
            <a:off x="685800" y="2715768"/>
            <a:ext cx="10820400" cy="3502917"/>
          </a:xfrm>
        </p:spPr>
        <p:txBody>
          <a:bodyPr/>
          <a:lstStyle/>
          <a:p>
            <a:r>
              <a:rPr lang="tr-TR" dirty="0"/>
              <a:t>Üniversite yaşamına uyum, etkili zaman yönetimi, verimli ders çalışma, oda arkadaşıyla yaşamak, hayır diyebilmek, girişkenlik, sunum kaygısı, flört şiddeti, depresyon, kaygı vb. gibi konulardaki broşürlerimize </a:t>
            </a:r>
            <a:r>
              <a:rPr lang="tr-TR" dirty="0" err="1"/>
              <a:t>websitemizden</a:t>
            </a:r>
            <a:r>
              <a:rPr lang="tr-TR" dirty="0"/>
              <a:t> ulaşabilirsiniz</a:t>
            </a:r>
          </a:p>
        </p:txBody>
      </p:sp>
      <p:sp>
        <p:nvSpPr>
          <p:cNvPr id="4" name="Slayt Numarası Yer Tutucusu 3">
            <a:extLst>
              <a:ext uri="{FF2B5EF4-FFF2-40B4-BE49-F238E27FC236}">
                <a16:creationId xmlns:a16="http://schemas.microsoft.com/office/drawing/2014/main" id="{E07B264B-38DB-4B86-8B1A-33F857063C9D}"/>
              </a:ext>
            </a:extLst>
          </p:cNvPr>
          <p:cNvSpPr>
            <a:spLocks noGrp="1"/>
          </p:cNvSpPr>
          <p:nvPr>
            <p:ph type="sldNum" sz="quarter" idx="12"/>
          </p:nvPr>
        </p:nvSpPr>
        <p:spPr/>
        <p:txBody>
          <a:bodyPr/>
          <a:lstStyle/>
          <a:p>
            <a:fld id="{F302176B-0E47-46AC-8F43-DAB4B8A37D06}" type="slidenum">
              <a:rPr lang="tr-TR" smtClean="0"/>
              <a:pPr/>
              <a:t>52</a:t>
            </a:fld>
            <a:endParaRPr lang="tr-TR"/>
          </a:p>
        </p:txBody>
      </p:sp>
    </p:spTree>
    <p:extLst>
      <p:ext uri="{BB962C8B-B14F-4D97-AF65-F5344CB8AC3E}">
        <p14:creationId xmlns:p14="http://schemas.microsoft.com/office/powerpoint/2010/main" val="36282343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89951" y="2057402"/>
            <a:ext cx="5627200" cy="4036226"/>
          </a:xfrm>
        </p:spPr>
        <p:txBody>
          <a:bodyPr>
            <a:noAutofit/>
          </a:bodyPr>
          <a:lstStyle/>
          <a:p>
            <a:pPr marL="0" indent="0">
              <a:buNone/>
            </a:pPr>
            <a:r>
              <a:rPr lang="tr-TR" sz="2000" b="1" dirty="0">
                <a:solidFill>
                  <a:srgbClr val="C00000"/>
                </a:solidFill>
              </a:rPr>
              <a:t>ÜYELİK</a:t>
            </a:r>
          </a:p>
          <a:p>
            <a:pPr marL="0" indent="0">
              <a:buNone/>
            </a:pPr>
            <a:r>
              <a:rPr lang="tr-TR" sz="2000" b="1" dirty="0">
                <a:solidFill>
                  <a:srgbClr val="C00000"/>
                </a:solidFill>
              </a:rPr>
              <a:t>Pamukkale Üniversitesi öğrencileri Spor Merkezi'ni PAÜ kimlik kartları ile “günübirlik” kullanabilirler. Ayrıca Spor Merkezi'ni yıl içinde daha fazla kullanmak isteyenler için üyelik paketleri hazırlanmıştır. Bu paketlerin amacı, Spor Merkezi'ni sürekli kullanan kullanıcılara daha uygun fiyat seçeneği sunabilmektir. </a:t>
            </a:r>
          </a:p>
          <a:p>
            <a:pPr marL="0" indent="0">
              <a:buNone/>
            </a:pPr>
            <a:r>
              <a:rPr lang="tr-TR" sz="2000" b="1" dirty="0">
                <a:solidFill>
                  <a:srgbClr val="C00000"/>
                </a:solidFill>
              </a:rPr>
              <a:t> </a:t>
            </a:r>
          </a:p>
          <a:p>
            <a:pPr marL="0" indent="0">
              <a:buNone/>
            </a:pPr>
            <a:r>
              <a:rPr lang="tr-TR" sz="2000" b="1" dirty="0">
                <a:solidFill>
                  <a:srgbClr val="C00000"/>
                </a:solidFill>
              </a:rPr>
              <a:t>Ayrıntılı bilgi için: </a:t>
            </a:r>
            <a:r>
              <a:rPr lang="tr-TR" sz="2000" b="1" u="sng" dirty="0">
                <a:solidFill>
                  <a:srgbClr val="C00000"/>
                </a:solidFill>
                <a:hlinkClick r:id="rId2">
                  <a:extLst>
                    <a:ext uri="{A12FA001-AC4F-418D-AE19-62706E023703}">
                      <ahyp:hlinkClr xmlns:ahyp="http://schemas.microsoft.com/office/drawing/2018/hyperlinkcolor" val="tx"/>
                    </a:ext>
                  </a:extLst>
                </a:hlinkClick>
              </a:rPr>
              <a:t>http://spormerkezi.pau.edu.tr/</a:t>
            </a:r>
            <a:endParaRPr lang="tr-TR" sz="2000" b="1" dirty="0">
              <a:solidFill>
                <a:srgbClr val="C00000"/>
              </a:solidFill>
            </a:endParaRPr>
          </a:p>
          <a:p>
            <a:pPr marL="0" indent="0">
              <a:buNone/>
            </a:pPr>
            <a:r>
              <a:rPr lang="tr-TR" sz="2000" b="1" dirty="0">
                <a:solidFill>
                  <a:srgbClr val="C00000"/>
                </a:solidFill>
              </a:rPr>
              <a:t>Telefon: 0 258 296 28 68</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53</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MERKEZİ</a:t>
            </a:r>
            <a:endParaRPr lang="tr-TR" sz="2800" dirty="0"/>
          </a:p>
        </p:txBody>
      </p:sp>
      <p:pic>
        <p:nvPicPr>
          <p:cNvPr id="6" name="Picture 2" descr="http://spormerkezi.pau.edu.tr/images/facilities/pool/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42887">
            <a:off x="7595651" y="2315492"/>
            <a:ext cx="3932537" cy="20482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85256">
            <a:off x="6985618" y="4157239"/>
            <a:ext cx="3331152" cy="22201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450690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138229" y="2414867"/>
            <a:ext cx="3989249" cy="3891929"/>
          </a:xfrm>
        </p:spPr>
        <p:txBody>
          <a:bodyPr>
            <a:noAutofit/>
          </a:bodyPr>
          <a:lstStyle/>
          <a:p>
            <a:pPr marL="0" indent="0">
              <a:buNone/>
            </a:pPr>
            <a:r>
              <a:rPr lang="tr-TR" sz="1800" b="1" dirty="0"/>
              <a:t>TESİSLER</a:t>
            </a:r>
            <a:endParaRPr lang="tr-TR" sz="1800" dirty="0"/>
          </a:p>
          <a:p>
            <a:pPr marL="0" indent="0">
              <a:buNone/>
            </a:pPr>
            <a:r>
              <a:rPr lang="tr-TR" sz="1800" dirty="0"/>
              <a:t>Yüzme havuzu, </a:t>
            </a:r>
            <a:r>
              <a:rPr lang="tr-TR" sz="1800" dirty="0" err="1"/>
              <a:t>fitness</a:t>
            </a:r>
            <a:r>
              <a:rPr lang="tr-TR" sz="1800" dirty="0"/>
              <a:t>, </a:t>
            </a:r>
            <a:r>
              <a:rPr lang="tr-TR" sz="1800" dirty="0" err="1"/>
              <a:t>squash</a:t>
            </a:r>
            <a:r>
              <a:rPr lang="tr-TR" sz="1800" dirty="0"/>
              <a:t>, tenis kortları, tırmanma duvarı, </a:t>
            </a:r>
            <a:r>
              <a:rPr lang="tr-TR" sz="1800" dirty="0" err="1"/>
              <a:t>spinning</a:t>
            </a:r>
            <a:r>
              <a:rPr lang="tr-TR" sz="1800" dirty="0"/>
              <a:t> </a:t>
            </a:r>
            <a:r>
              <a:rPr lang="tr-TR" sz="1800" dirty="0" err="1"/>
              <a:t>bike</a:t>
            </a:r>
            <a:r>
              <a:rPr lang="tr-TR" sz="1800" dirty="0"/>
              <a:t> stüdyosu, step-aerobik ve </a:t>
            </a:r>
            <a:r>
              <a:rPr lang="tr-TR" sz="1800" dirty="0" err="1"/>
              <a:t>pilates</a:t>
            </a:r>
            <a:r>
              <a:rPr lang="tr-TR" sz="1800" dirty="0"/>
              <a:t> salonu, halı sahalar, ıslak zemin. </a:t>
            </a:r>
          </a:p>
          <a:p>
            <a:pPr marL="0" indent="0" algn="ctr">
              <a:buNone/>
            </a:pPr>
            <a:endParaRPr lang="tr-TR" sz="1800" b="1" dirty="0"/>
          </a:p>
          <a:p>
            <a:pPr marL="0" indent="0">
              <a:buNone/>
            </a:pPr>
            <a:r>
              <a:rPr lang="tr-TR" sz="1800" b="1" dirty="0"/>
              <a:t>KURSLAR</a:t>
            </a:r>
            <a:endParaRPr lang="tr-TR" sz="1800" dirty="0"/>
          </a:p>
          <a:p>
            <a:pPr marL="0" indent="0">
              <a:buNone/>
            </a:pPr>
            <a:r>
              <a:rPr lang="tr-TR" sz="1800" dirty="0"/>
              <a:t>Yüzme, futbol, tenis, step-aerobik-</a:t>
            </a:r>
            <a:r>
              <a:rPr lang="tr-TR" sz="1800" dirty="0" err="1"/>
              <a:t>pilates</a:t>
            </a:r>
            <a:r>
              <a:rPr lang="tr-TR" sz="1800" dirty="0"/>
              <a:t>-</a:t>
            </a:r>
            <a:r>
              <a:rPr lang="tr-TR" sz="1800" dirty="0" err="1"/>
              <a:t>zumba</a:t>
            </a:r>
            <a:r>
              <a:rPr lang="tr-TR" sz="1800" dirty="0"/>
              <a:t>, </a:t>
            </a:r>
            <a:r>
              <a:rPr lang="tr-TR" sz="1800" dirty="0" err="1"/>
              <a:t>squash</a:t>
            </a:r>
            <a:r>
              <a:rPr lang="tr-TR" sz="1800" dirty="0"/>
              <a:t>, </a:t>
            </a:r>
            <a:r>
              <a:rPr lang="tr-TR" sz="1800" dirty="0" err="1"/>
              <a:t>scuba-diving</a:t>
            </a:r>
            <a:r>
              <a:rPr lang="tr-TR" sz="1800" dirty="0"/>
              <a:t>, tırmanma, karate, jimnastik, </a:t>
            </a:r>
            <a:r>
              <a:rPr lang="tr-TR" sz="1800" dirty="0" err="1"/>
              <a:t>spinning</a:t>
            </a:r>
            <a:r>
              <a:rPr lang="tr-TR" sz="1800" dirty="0"/>
              <a:t>, futbol, basketbol ve voleybol kursları bulunmaktadır. </a:t>
            </a:r>
          </a:p>
          <a:p>
            <a:pPr marL="0" indent="0" algn="ctr">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54</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MERKEZİ</a:t>
            </a:r>
            <a:endParaRPr lang="tr-TR" sz="2800" dirty="0"/>
          </a:p>
        </p:txBody>
      </p:sp>
      <p:pic>
        <p:nvPicPr>
          <p:cNvPr id="6" name="Resim 5"/>
          <p:cNvPicPr/>
          <p:nvPr/>
        </p:nvPicPr>
        <p:blipFill>
          <a:blip r:embed="rId2">
            <a:extLst>
              <a:ext uri="{28A0092B-C50C-407E-A947-70E740481C1C}">
                <a14:useLocalDpi xmlns:a14="http://schemas.microsoft.com/office/drawing/2010/main" val="0"/>
              </a:ext>
            </a:extLst>
          </a:blip>
          <a:stretch>
            <a:fillRect/>
          </a:stretch>
        </p:blipFill>
        <p:spPr>
          <a:xfrm rot="911641">
            <a:off x="5873308" y="2895016"/>
            <a:ext cx="5365397" cy="27568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88549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55</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Bay-bayan kuaförü</a:t>
            </a:r>
            <a:endParaRPr lang="tr-TR" sz="2800"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938" y="2057401"/>
            <a:ext cx="3913262" cy="3913262"/>
          </a:xfrm>
          <a:prstGeom prst="rect">
            <a:avLst/>
          </a:prstGeom>
        </p:spPr>
      </p:pic>
      <p:sp>
        <p:nvSpPr>
          <p:cNvPr id="9" name="Metin kutusu 8">
            <a:extLst>
              <a:ext uri="{FF2B5EF4-FFF2-40B4-BE49-F238E27FC236}">
                <a16:creationId xmlns:a16="http://schemas.microsoft.com/office/drawing/2014/main" id="{3D0B2B38-9498-4F8B-8C36-5C3AFE10CDE1}"/>
              </a:ext>
            </a:extLst>
          </p:cNvPr>
          <p:cNvSpPr txBox="1"/>
          <p:nvPr/>
        </p:nvSpPr>
        <p:spPr>
          <a:xfrm>
            <a:off x="957129" y="2966733"/>
            <a:ext cx="5631678" cy="1200329"/>
          </a:xfrm>
          <a:prstGeom prst="rect">
            <a:avLst/>
          </a:prstGeom>
          <a:noFill/>
        </p:spPr>
        <p:txBody>
          <a:bodyPr wrap="square" rtlCol="0">
            <a:spAutoFit/>
          </a:bodyPr>
          <a:lstStyle/>
          <a:p>
            <a:pPr algn="just"/>
            <a:r>
              <a:rPr lang="tr-TR" dirty="0"/>
              <a:t>PAÜ Hastanesi Giriş katında yer alan Bay-Bayan Kuaförü Pazartesi-Cumartesi günleri arasında hizmet vermektedir. </a:t>
            </a:r>
          </a:p>
          <a:p>
            <a:pPr algn="just"/>
            <a:endParaRPr lang="tr-TR" dirty="0"/>
          </a:p>
        </p:txBody>
      </p:sp>
    </p:spTree>
    <p:extLst>
      <p:ext uri="{BB962C8B-B14F-4D97-AF65-F5344CB8AC3E}">
        <p14:creationId xmlns:p14="http://schemas.microsoft.com/office/powerpoint/2010/main" val="39450149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http://stumpffi.pau.edu.tr/siteler/pamukkalestore/tinyMCE/_MG_8908.png"/>
          <p:cNvPicPr/>
          <p:nvPr/>
        </p:nvPicPr>
        <p:blipFill rotWithShape="1">
          <a:blip r:embed="rId2" cstate="print">
            <a:extLst>
              <a:ext uri="{28A0092B-C50C-407E-A947-70E740481C1C}">
                <a14:useLocalDpi xmlns:a14="http://schemas.microsoft.com/office/drawing/2010/main" val="0"/>
              </a:ext>
            </a:extLst>
          </a:blip>
          <a:srcRect t="7273" b="13035"/>
          <a:stretch/>
        </p:blipFill>
        <p:spPr bwMode="auto">
          <a:xfrm>
            <a:off x="8041593" y="2075649"/>
            <a:ext cx="3464607" cy="2682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56</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PAMUKKALE STORE</a:t>
            </a:r>
            <a:endParaRPr lang="tr-TR" sz="2800" dirty="0"/>
          </a:p>
        </p:txBody>
      </p:sp>
      <p:sp>
        <p:nvSpPr>
          <p:cNvPr id="9" name="Metin kutusu 8">
            <a:extLst>
              <a:ext uri="{FF2B5EF4-FFF2-40B4-BE49-F238E27FC236}">
                <a16:creationId xmlns:a16="http://schemas.microsoft.com/office/drawing/2014/main" id="{3D0B2B38-9498-4F8B-8C36-5C3AFE10CDE1}"/>
              </a:ext>
            </a:extLst>
          </p:cNvPr>
          <p:cNvSpPr txBox="1"/>
          <p:nvPr/>
        </p:nvSpPr>
        <p:spPr>
          <a:xfrm>
            <a:off x="734939" y="2872729"/>
            <a:ext cx="4272897" cy="2862322"/>
          </a:xfrm>
          <a:prstGeom prst="rect">
            <a:avLst/>
          </a:prstGeom>
          <a:noFill/>
        </p:spPr>
        <p:txBody>
          <a:bodyPr wrap="square" rtlCol="0">
            <a:spAutoFit/>
          </a:bodyPr>
          <a:lstStyle/>
          <a:p>
            <a:pPr algn="just"/>
            <a:r>
              <a:rPr lang="tr-TR" dirty="0"/>
              <a:t>Pamukkale </a:t>
            </a:r>
            <a:r>
              <a:rPr lang="tr-TR" dirty="0" err="1"/>
              <a:t>Store’larda</a:t>
            </a:r>
            <a:r>
              <a:rPr lang="tr-TR" dirty="0"/>
              <a:t> Pamukkale Üniversitesi logolu tişört, şort, </a:t>
            </a:r>
            <a:r>
              <a:rPr lang="tr-TR" dirty="0" err="1"/>
              <a:t>sweatshirt</a:t>
            </a:r>
            <a:r>
              <a:rPr lang="tr-TR" dirty="0"/>
              <a:t>, eşofman, havlu, şapka, bornoz, ayakkabı ve çeşitli branşlarda spor malzemeleri bulunmaktadır. Pamukkale </a:t>
            </a:r>
            <a:r>
              <a:rPr lang="tr-TR" dirty="0" err="1"/>
              <a:t>Store</a:t>
            </a:r>
            <a:r>
              <a:rPr lang="tr-TR" dirty="0"/>
              <a:t>, Şehit Ömer </a:t>
            </a:r>
            <a:r>
              <a:rPr lang="tr-TR" dirty="0" err="1"/>
              <a:t>Halisdemir</a:t>
            </a:r>
            <a:r>
              <a:rPr lang="tr-TR" dirty="0"/>
              <a:t> Spor Merkezi’nin içerisinde ve PAÜ Kafe’nin yanında bulunmaktadır. </a:t>
            </a:r>
          </a:p>
          <a:p>
            <a:pPr algn="just"/>
            <a:endParaRPr lang="tr-TR" dirty="0"/>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3414">
            <a:off x="5701084" y="3748755"/>
            <a:ext cx="3583539" cy="26876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84666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737D9E1B-9EC5-4A3A-9538-F39DF83A340E}"/>
              </a:ext>
            </a:extLst>
          </p:cNvPr>
          <p:cNvSpPr>
            <a:spLocks noGrp="1"/>
          </p:cNvSpPr>
          <p:nvPr>
            <p:ph type="sldNum" sz="quarter" idx="12"/>
          </p:nvPr>
        </p:nvSpPr>
        <p:spPr/>
        <p:txBody>
          <a:bodyPr/>
          <a:lstStyle/>
          <a:p>
            <a:fld id="{F302176B-0E47-46AC-8F43-DAB4B8A37D06}" type="slidenum">
              <a:rPr lang="tr-TR" smtClean="0"/>
              <a:pPr/>
              <a:t>57</a:t>
            </a:fld>
            <a:endParaRPr lang="tr-TR"/>
          </a:p>
        </p:txBody>
      </p:sp>
      <p:sp>
        <p:nvSpPr>
          <p:cNvPr id="4" name="Metin kutusu 3">
            <a:extLst>
              <a:ext uri="{FF2B5EF4-FFF2-40B4-BE49-F238E27FC236}">
                <a16:creationId xmlns:a16="http://schemas.microsoft.com/office/drawing/2014/main" id="{3D0B2B38-9498-4F8B-8C36-5C3AFE10CDE1}"/>
              </a:ext>
            </a:extLst>
          </p:cNvPr>
          <p:cNvSpPr txBox="1"/>
          <p:nvPr/>
        </p:nvSpPr>
        <p:spPr>
          <a:xfrm>
            <a:off x="957129" y="2274523"/>
            <a:ext cx="5631678" cy="3970318"/>
          </a:xfrm>
          <a:prstGeom prst="rect">
            <a:avLst/>
          </a:prstGeom>
          <a:noFill/>
        </p:spPr>
        <p:txBody>
          <a:bodyPr wrap="square" rtlCol="0">
            <a:spAutoFit/>
          </a:bodyPr>
          <a:lstStyle/>
          <a:p>
            <a:pPr algn="just"/>
            <a:r>
              <a:rPr lang="tr-TR" dirty="0"/>
              <a:t>Kınıklı Merkez Yerleşke içinde hizmete giren Dijital Baskı Merkezi’nde grafik tasarım hizmetleri, dijital baskı makinaları ile baskı sonrası işlemler ve ciltleme hizmetleri verilecek olup; broşür, afiş, dergi, kitap, kartvizit, davetiye gibi ürünlerin toplu basımı yaptırabilirsiniz.</a:t>
            </a:r>
          </a:p>
          <a:p>
            <a:pPr algn="just"/>
            <a:endParaRPr lang="tr-TR" dirty="0"/>
          </a:p>
          <a:p>
            <a:pPr algn="just"/>
            <a:r>
              <a:rPr lang="tr-TR" b="1" dirty="0"/>
              <a:t>Adres: </a:t>
            </a:r>
            <a:r>
              <a:rPr lang="tr-TR" dirty="0"/>
              <a:t>Pamukkale Üniversitesi Kınıklı Yerleşkesi İktisadi İşletme Binası</a:t>
            </a:r>
          </a:p>
          <a:p>
            <a:pPr algn="just"/>
            <a:r>
              <a:rPr lang="tr-TR" b="1" dirty="0"/>
              <a:t>İletişim: </a:t>
            </a:r>
          </a:p>
          <a:p>
            <a:pPr algn="just"/>
            <a:r>
              <a:rPr lang="tr-TR" dirty="0"/>
              <a:t>0 533 890 9809</a:t>
            </a:r>
          </a:p>
          <a:p>
            <a:pPr algn="just"/>
            <a:r>
              <a:rPr lang="tr-TR" dirty="0"/>
              <a:t>0 258 296 2560</a:t>
            </a:r>
          </a:p>
          <a:p>
            <a:pPr algn="just"/>
            <a:r>
              <a:rPr lang="tr-TR" b="1" dirty="0"/>
              <a:t>E-mail: </a:t>
            </a:r>
            <a:r>
              <a:rPr lang="tr-TR" dirty="0"/>
              <a:t>paubaskimerkezi@gmail.com</a:t>
            </a:r>
          </a:p>
          <a:p>
            <a:pPr algn="just"/>
            <a:endParaRPr lang="tr-TR" dirty="0"/>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DİJİTAL Baskı merkezi</a:t>
            </a:r>
            <a:endParaRPr lang="tr-TR" sz="2800"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42235">
            <a:off x="7910906" y="2284271"/>
            <a:ext cx="2964876" cy="39508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689245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descr="http://bukalemun.pau.edu.tr/upload/BIYS/siteler/sosyaltesisler/editor/otokuafor.png"/>
          <p:cNvPicPr/>
          <p:nvPr/>
        </p:nvPicPr>
        <p:blipFill>
          <a:blip r:embed="rId2">
            <a:extLst>
              <a:ext uri="{28A0092B-C50C-407E-A947-70E740481C1C}">
                <a14:useLocalDpi xmlns:a14="http://schemas.microsoft.com/office/drawing/2010/main" val="0"/>
              </a:ext>
            </a:extLst>
          </a:blip>
          <a:srcRect/>
          <a:stretch>
            <a:fillRect/>
          </a:stretch>
        </p:blipFill>
        <p:spPr bwMode="auto">
          <a:xfrm rot="400377">
            <a:off x="6565465" y="2236522"/>
            <a:ext cx="4940735" cy="35383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58</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Oto kuaförü</a:t>
            </a:r>
            <a:endParaRPr lang="tr-TR" sz="2800" dirty="0"/>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129" y="2498253"/>
            <a:ext cx="4914900" cy="3276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836029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BE27743-443D-4DF7-915A-5B32F8FB4325}"/>
              </a:ext>
            </a:extLst>
          </p:cNvPr>
          <p:cNvSpPr>
            <a:spLocks noGrp="1"/>
          </p:cNvSpPr>
          <p:nvPr>
            <p:ph type="title"/>
          </p:nvPr>
        </p:nvSpPr>
        <p:spPr/>
        <p:txBody>
          <a:bodyPr/>
          <a:lstStyle/>
          <a:p>
            <a:pPr algn="ctr"/>
            <a:r>
              <a:rPr lang="tr-TR" dirty="0"/>
              <a:t>KAMPÜSTE TEMASSIZ ÖDEME</a:t>
            </a:r>
          </a:p>
        </p:txBody>
      </p:sp>
      <p:sp>
        <p:nvSpPr>
          <p:cNvPr id="3" name="İçerik Yer Tutucusu 2">
            <a:extLst>
              <a:ext uri="{FF2B5EF4-FFF2-40B4-BE49-F238E27FC236}">
                <a16:creationId xmlns:a16="http://schemas.microsoft.com/office/drawing/2014/main" id="{B6DFF431-2101-4A51-8654-42EDC965F90A}"/>
              </a:ext>
            </a:extLst>
          </p:cNvPr>
          <p:cNvSpPr>
            <a:spLocks noGrp="1"/>
          </p:cNvSpPr>
          <p:nvPr>
            <p:ph idx="1"/>
          </p:nvPr>
        </p:nvSpPr>
        <p:spPr>
          <a:xfrm>
            <a:off x="271463" y="1700784"/>
            <a:ext cx="11234737" cy="4776216"/>
          </a:xfrm>
        </p:spPr>
        <p:txBody>
          <a:bodyPr>
            <a:normAutofit/>
          </a:bodyPr>
          <a:lstStyle/>
          <a:p>
            <a:r>
              <a:rPr lang="tr-TR" b="1" dirty="0">
                <a:solidFill>
                  <a:srgbClr val="C00000"/>
                </a:solidFill>
                <a:latin typeface="Arial Black" panose="020B0A04020102020204" pitchFamily="34" charset="0"/>
              </a:rPr>
              <a:t>HALKBANK KAMPÜSTE UYGULAMASI</a:t>
            </a:r>
          </a:p>
          <a:p>
            <a:r>
              <a:rPr lang="tr-TR" b="1" dirty="0">
                <a:latin typeface="Arial Black" panose="020B0A04020102020204" pitchFamily="34" charset="0"/>
              </a:rPr>
              <a:t>Mobil uygulama içindeki </a:t>
            </a:r>
            <a:r>
              <a:rPr lang="tr-TR" b="1" dirty="0" err="1">
                <a:latin typeface="Arial Black" panose="020B0A04020102020204" pitchFamily="34" charset="0"/>
              </a:rPr>
              <a:t>karekod</a:t>
            </a:r>
            <a:r>
              <a:rPr lang="tr-TR" b="1" dirty="0">
                <a:latin typeface="Arial Black" panose="020B0A04020102020204" pitchFamily="34" charset="0"/>
              </a:rPr>
              <a:t> ile kampüs içerisindeki yemekhane, kafeler, kantin, sosyal tesisler gibi noktalarda tüm ödemeler artık tek bir uygulamadan yapılabileceksin.</a:t>
            </a:r>
          </a:p>
          <a:p>
            <a:r>
              <a:rPr lang="tr-TR" b="1" dirty="0">
                <a:latin typeface="Arial Black" panose="020B0A04020102020204" pitchFamily="34" charset="0"/>
              </a:rPr>
              <a:t>PAÜ yemekhanelerindeki menüler hakkında bilgi edinme, doluluk oranlarını takip etme, rezervasyon yapabilme gibi olanaklarla birlikte sağlık, kültür, spor ve sanat ile ilgili içerikler, etkinlikler, duyurular, kampüs içi anlık bildirimler de bu uygulama içinde yer alıyor.</a:t>
            </a:r>
          </a:p>
          <a:p>
            <a:r>
              <a:rPr lang="tr-TR" b="1" dirty="0">
                <a:latin typeface="Arial Black" panose="020B0A04020102020204" pitchFamily="34" charset="0"/>
              </a:rPr>
              <a:t>Halkbank Kampüste uygulamasının indirilmesi ve Pusula Bilgi Sistemi’nde yer alan aşağıdaki linkten Temassız Ödeme ile ilgili metnin onaylanması ile işlemler otomatik olarak gerçekleştirilecek.</a:t>
            </a:r>
          </a:p>
          <a:p>
            <a:r>
              <a:rPr lang="tr-TR" b="1" dirty="0">
                <a:latin typeface="Arial Black" panose="020B0A04020102020204" pitchFamily="34" charset="0"/>
              </a:rPr>
              <a:t>https://pusula.pau.edu.tr/yemekOnay.aspx</a:t>
            </a:r>
          </a:p>
        </p:txBody>
      </p:sp>
      <p:sp>
        <p:nvSpPr>
          <p:cNvPr id="4" name="Slayt Numarası Yer Tutucusu 3">
            <a:extLst>
              <a:ext uri="{FF2B5EF4-FFF2-40B4-BE49-F238E27FC236}">
                <a16:creationId xmlns:a16="http://schemas.microsoft.com/office/drawing/2014/main" id="{3ECD9DA0-1B8F-4E8E-8485-3C353BFCC18A}"/>
              </a:ext>
            </a:extLst>
          </p:cNvPr>
          <p:cNvSpPr>
            <a:spLocks noGrp="1"/>
          </p:cNvSpPr>
          <p:nvPr>
            <p:ph type="sldNum" sz="quarter" idx="12"/>
          </p:nvPr>
        </p:nvSpPr>
        <p:spPr/>
        <p:txBody>
          <a:bodyPr/>
          <a:lstStyle/>
          <a:p>
            <a:fld id="{F302176B-0E47-46AC-8F43-DAB4B8A37D06}" type="slidenum">
              <a:rPr lang="tr-TR" smtClean="0"/>
              <a:pPr/>
              <a:t>59</a:t>
            </a:fld>
            <a:endParaRPr lang="tr-TR"/>
          </a:p>
        </p:txBody>
      </p:sp>
    </p:spTree>
    <p:extLst>
      <p:ext uri="{BB962C8B-B14F-4D97-AF65-F5344CB8AC3E}">
        <p14:creationId xmlns:p14="http://schemas.microsoft.com/office/powerpoint/2010/main" val="40599878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200" b="1" i="1" dirty="0"/>
              <a:t>FAKÜLTELER</a:t>
            </a:r>
          </a:p>
        </p:txBody>
      </p:sp>
      <p:sp>
        <p:nvSpPr>
          <p:cNvPr id="3" name="İçerik Yer Tutucusu 2"/>
          <p:cNvSpPr>
            <a:spLocks noGrp="1"/>
          </p:cNvSpPr>
          <p:nvPr>
            <p:ph idx="1"/>
          </p:nvPr>
        </p:nvSpPr>
        <p:spPr>
          <a:xfrm>
            <a:off x="4286251" y="1671638"/>
            <a:ext cx="7219949" cy="4957762"/>
          </a:xfrm>
        </p:spPr>
        <p:txBody>
          <a:bodyPr numCol="2">
            <a:noAutofit/>
          </a:bodyPr>
          <a:lstStyle/>
          <a:p>
            <a:pPr marL="0" indent="0" algn="r">
              <a:lnSpc>
                <a:spcPct val="170000"/>
              </a:lnSpc>
              <a:buNone/>
            </a:pPr>
            <a:r>
              <a:rPr lang="tr-TR" sz="1400" dirty="0">
                <a:solidFill>
                  <a:schemeClr val="tx1"/>
                </a:solidFill>
              </a:rPr>
              <a:t>Diş Hekimliği Fakültesi</a:t>
            </a:r>
          </a:p>
          <a:p>
            <a:pPr marL="0" indent="0" algn="r">
              <a:lnSpc>
                <a:spcPct val="170000"/>
              </a:lnSpc>
              <a:buNone/>
            </a:pPr>
            <a:r>
              <a:rPr lang="tr-TR" sz="1400" dirty="0">
                <a:solidFill>
                  <a:schemeClr val="tx1"/>
                </a:solidFill>
              </a:rPr>
              <a:t>Eğitim Fakültesi</a:t>
            </a:r>
          </a:p>
          <a:p>
            <a:pPr marL="0" indent="0" algn="r">
              <a:lnSpc>
                <a:spcPct val="170000"/>
              </a:lnSpc>
              <a:buNone/>
            </a:pPr>
            <a:r>
              <a:rPr lang="tr-TR" sz="1400" dirty="0"/>
              <a:t>İnsan ve Toplum Bilimleri </a:t>
            </a:r>
            <a:r>
              <a:rPr lang="tr-TR" sz="1400" dirty="0">
                <a:solidFill>
                  <a:schemeClr val="tx1"/>
                </a:solidFill>
              </a:rPr>
              <a:t>Fakültesi</a:t>
            </a:r>
          </a:p>
          <a:p>
            <a:pPr marL="0" indent="0" algn="r">
              <a:lnSpc>
                <a:spcPct val="170000"/>
              </a:lnSpc>
              <a:buNone/>
            </a:pPr>
            <a:r>
              <a:rPr lang="tr-TR" sz="1400" dirty="0">
                <a:solidFill>
                  <a:schemeClr val="tx1"/>
                </a:solidFill>
              </a:rPr>
              <a:t>Fen Fakültesi</a:t>
            </a:r>
          </a:p>
          <a:p>
            <a:pPr marL="0" indent="0" algn="r">
              <a:lnSpc>
                <a:spcPct val="170000"/>
              </a:lnSpc>
              <a:buNone/>
            </a:pPr>
            <a:r>
              <a:rPr lang="tr-TR" sz="1400" dirty="0"/>
              <a:t>Fizyoterapi ve Rehabilitasyon Fakültesi </a:t>
            </a:r>
            <a:endParaRPr lang="tr-TR" sz="1400" dirty="0">
              <a:solidFill>
                <a:schemeClr val="tx1"/>
              </a:solidFill>
            </a:endParaRPr>
          </a:p>
          <a:p>
            <a:pPr marL="0" indent="0" algn="r">
              <a:lnSpc>
                <a:spcPct val="170000"/>
              </a:lnSpc>
              <a:buNone/>
            </a:pPr>
            <a:r>
              <a:rPr lang="tr-TR" sz="1400" dirty="0">
                <a:solidFill>
                  <a:schemeClr val="tx1"/>
                </a:solidFill>
              </a:rPr>
              <a:t>İktisadi ve İdari Bilimler Fakültesi</a:t>
            </a:r>
          </a:p>
          <a:p>
            <a:pPr marL="0" indent="0" algn="r">
              <a:lnSpc>
                <a:spcPct val="170000"/>
              </a:lnSpc>
              <a:buNone/>
            </a:pPr>
            <a:r>
              <a:rPr lang="tr-TR" sz="1400" dirty="0">
                <a:solidFill>
                  <a:schemeClr val="tx1"/>
                </a:solidFill>
              </a:rPr>
              <a:t>Hukuk Fakültesi</a:t>
            </a:r>
          </a:p>
          <a:p>
            <a:pPr marL="0" indent="0" algn="r">
              <a:lnSpc>
                <a:spcPct val="170000"/>
              </a:lnSpc>
              <a:buNone/>
            </a:pPr>
            <a:r>
              <a:rPr lang="tr-TR" sz="1400" dirty="0">
                <a:solidFill>
                  <a:schemeClr val="tx1"/>
                </a:solidFill>
              </a:rPr>
              <a:t>İlahiyat Fakültesi</a:t>
            </a:r>
          </a:p>
          <a:p>
            <a:pPr marL="0" indent="0" algn="r">
              <a:lnSpc>
                <a:spcPct val="170000"/>
              </a:lnSpc>
              <a:buNone/>
            </a:pPr>
            <a:r>
              <a:rPr lang="tr-TR" sz="1400" dirty="0">
                <a:solidFill>
                  <a:schemeClr val="tx1"/>
                </a:solidFill>
              </a:rPr>
              <a:t>İletişim Fakültesi</a:t>
            </a:r>
          </a:p>
          <a:p>
            <a:pPr marL="0" indent="0" algn="r">
              <a:lnSpc>
                <a:spcPct val="170000"/>
              </a:lnSpc>
              <a:buNone/>
            </a:pPr>
            <a:r>
              <a:rPr lang="tr-TR" sz="1400" dirty="0">
                <a:solidFill>
                  <a:schemeClr val="tx1"/>
                </a:solidFill>
              </a:rPr>
              <a:t>Mimarlık ve Tasarım Fakültesi</a:t>
            </a:r>
          </a:p>
          <a:p>
            <a:pPr marL="0" indent="0" algn="r">
              <a:lnSpc>
                <a:spcPct val="170000"/>
              </a:lnSpc>
              <a:buNone/>
            </a:pPr>
            <a:endParaRPr lang="tr-TR" sz="1400" dirty="0"/>
          </a:p>
          <a:p>
            <a:pPr marL="0" indent="0" algn="r">
              <a:lnSpc>
                <a:spcPct val="170000"/>
              </a:lnSpc>
              <a:buNone/>
            </a:pPr>
            <a:endParaRPr lang="tr-TR" sz="1400" dirty="0"/>
          </a:p>
          <a:p>
            <a:pPr marL="0" indent="0" algn="r">
              <a:lnSpc>
                <a:spcPct val="170000"/>
              </a:lnSpc>
              <a:buNone/>
            </a:pPr>
            <a:r>
              <a:rPr lang="tr-TR" sz="1400" dirty="0"/>
              <a:t>Mühendislik Fakültesi</a:t>
            </a:r>
          </a:p>
          <a:p>
            <a:pPr marL="0" indent="0" algn="r">
              <a:lnSpc>
                <a:spcPct val="170000"/>
              </a:lnSpc>
              <a:buNone/>
            </a:pPr>
            <a:r>
              <a:rPr lang="tr-TR" sz="1400" dirty="0"/>
              <a:t>Müzik ve Sahne Sanatları Fakültesi</a:t>
            </a:r>
          </a:p>
          <a:p>
            <a:pPr marL="0" indent="0" algn="r">
              <a:lnSpc>
                <a:spcPct val="170000"/>
              </a:lnSpc>
              <a:buNone/>
            </a:pPr>
            <a:r>
              <a:rPr lang="tr-TR" sz="1400" dirty="0"/>
              <a:t>Sağlık Bilimleri Fakültesi</a:t>
            </a:r>
          </a:p>
          <a:p>
            <a:pPr marL="0" indent="0" algn="r">
              <a:lnSpc>
                <a:spcPct val="170000"/>
              </a:lnSpc>
              <a:buNone/>
            </a:pPr>
            <a:r>
              <a:rPr lang="tr-TR" sz="1400" dirty="0"/>
              <a:t>Spor Bilimleri Fakültesi</a:t>
            </a:r>
          </a:p>
          <a:p>
            <a:pPr marL="0" indent="0" algn="r">
              <a:lnSpc>
                <a:spcPct val="170000"/>
              </a:lnSpc>
              <a:buNone/>
            </a:pPr>
            <a:r>
              <a:rPr lang="tr-TR" sz="1400" dirty="0"/>
              <a:t>Teknik Eğitim Fakültesi</a:t>
            </a:r>
          </a:p>
          <a:p>
            <a:pPr marL="0" indent="0" algn="r">
              <a:lnSpc>
                <a:spcPct val="170000"/>
              </a:lnSpc>
              <a:buNone/>
            </a:pPr>
            <a:r>
              <a:rPr lang="tr-TR" sz="1400" dirty="0"/>
              <a:t>Teknoloji Fakültesi</a:t>
            </a:r>
          </a:p>
          <a:p>
            <a:pPr marL="0" indent="0" algn="r">
              <a:lnSpc>
                <a:spcPct val="170000"/>
              </a:lnSpc>
              <a:buNone/>
            </a:pPr>
            <a:r>
              <a:rPr lang="tr-TR" sz="1400" dirty="0"/>
              <a:t>Tıp Fakültesi</a:t>
            </a:r>
          </a:p>
          <a:p>
            <a:pPr marL="0" indent="0" algn="r">
              <a:lnSpc>
                <a:spcPct val="170000"/>
              </a:lnSpc>
              <a:buNone/>
            </a:pPr>
            <a:r>
              <a:rPr lang="tr-TR" sz="1400" dirty="0"/>
              <a:t>Turizm Fakültesi</a:t>
            </a:r>
          </a:p>
          <a:p>
            <a:pPr marL="0" indent="0" algn="r">
              <a:lnSpc>
                <a:spcPct val="170000"/>
              </a:lnSpc>
              <a:buNone/>
            </a:pPr>
            <a:r>
              <a:rPr lang="tr-TR" sz="1400" dirty="0"/>
              <a:t>Uygulamalı Bilimler Fakültesi</a:t>
            </a:r>
          </a:p>
          <a:p>
            <a:pPr marL="0" indent="0" algn="r">
              <a:lnSpc>
                <a:spcPct val="170000"/>
              </a:lnSpc>
              <a:buNone/>
            </a:pPr>
            <a:r>
              <a:rPr lang="tr-TR" sz="1400" dirty="0"/>
              <a:t>Ziraat Fakültesi</a:t>
            </a:r>
          </a:p>
          <a:p>
            <a:pPr marL="0" indent="0">
              <a:lnSpc>
                <a:spcPct val="170000"/>
              </a:lnSpc>
              <a:buNone/>
            </a:pPr>
            <a:endParaRPr lang="tr-TR" sz="1500" dirty="0">
              <a:solidFill>
                <a:schemeClr val="tx1"/>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pPr/>
              <a:t>6</a:t>
            </a:fld>
            <a:endParaRPr lang="tr-TR"/>
          </a:p>
        </p:txBody>
      </p:sp>
      <p:pic>
        <p:nvPicPr>
          <p:cNvPr id="9" name="Resim 8"/>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1299412" y="2242557"/>
            <a:ext cx="2822716" cy="3694512"/>
          </a:xfrm>
          <a:prstGeom prst="rect">
            <a:avLst/>
          </a:prstGeom>
        </p:spPr>
      </p:pic>
    </p:spTree>
    <p:extLst>
      <p:ext uri="{BB962C8B-B14F-4D97-AF65-F5344CB8AC3E}">
        <p14:creationId xmlns:p14="http://schemas.microsoft.com/office/powerpoint/2010/main" val="34206529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PAÜ MERKEZ YEMEKHANELERİ</a:t>
            </a:r>
          </a:p>
        </p:txBody>
      </p:sp>
      <p:sp>
        <p:nvSpPr>
          <p:cNvPr id="2" name="İçerik Yer Tutucusu 1"/>
          <p:cNvSpPr>
            <a:spLocks noGrp="1"/>
          </p:cNvSpPr>
          <p:nvPr>
            <p:ph idx="1"/>
          </p:nvPr>
        </p:nvSpPr>
        <p:spPr>
          <a:xfrm>
            <a:off x="552945" y="1785938"/>
            <a:ext cx="5737788" cy="4686300"/>
          </a:xfrm>
        </p:spPr>
        <p:txBody>
          <a:bodyPr>
            <a:noAutofit/>
          </a:bodyPr>
          <a:lstStyle/>
          <a:p>
            <a:pPr marL="0" indent="0">
              <a:buNone/>
            </a:pPr>
            <a:r>
              <a:rPr lang="tr-TR" sz="2400" dirty="0"/>
              <a:t>Pamukkale Üniversitesi Kınıklı Yerleşkesi yemekhane binasında öğrenciler için yeşil salon ve beyaz salon olmak üzere iki salonda hizmet verilmektedir. Beyaz ve yeşil salonda önceden rezervasyon yaptırdıysan yemeğini </a:t>
            </a:r>
            <a:r>
              <a:rPr lang="tr-TR" sz="2400" b="1" dirty="0">
                <a:solidFill>
                  <a:srgbClr val="C00000"/>
                </a:solidFill>
              </a:rPr>
              <a:t>25 TL’ye yiyebilirsin, eğer rezervasyonun yoksa 50 TL ödemen gerekir.</a:t>
            </a:r>
          </a:p>
          <a:p>
            <a:pPr marL="0" indent="0">
              <a:buNone/>
            </a:pPr>
            <a:r>
              <a:rPr lang="tr-TR" sz="2400" dirty="0"/>
              <a:t>Halkbank Kampüste uygulaması üzerinden rezervasyonu en geç bir önceki gün saat 22.00 saatine kadar alabilirsin. </a:t>
            </a:r>
          </a:p>
          <a:p>
            <a:pPr marL="0" indent="0">
              <a:buNone/>
            </a:pPr>
            <a:endParaRPr lang="tr-TR" sz="1800" b="1" dirty="0"/>
          </a:p>
          <a:p>
            <a:pPr marL="0" indent="0">
              <a:buNone/>
            </a:pPr>
            <a:endParaRPr lang="tr-TR" sz="1800" b="1" dirty="0"/>
          </a:p>
          <a:p>
            <a:pPr marL="0" indent="0">
              <a:buNone/>
            </a:pPr>
            <a:endParaRPr lang="tr-TR" sz="1800" b="1" dirty="0"/>
          </a:p>
          <a:p>
            <a:pPr marL="0" indent="0">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60</a:t>
            </a:fld>
            <a:endParaRPr lang="tr-TR"/>
          </a:p>
        </p:txBody>
      </p:sp>
      <p:pic>
        <p:nvPicPr>
          <p:cNvPr id="4" name="Resim 3"/>
          <p:cNvPicPr>
            <a:picLocks noChangeAspect="1"/>
          </p:cNvPicPr>
          <p:nvPr/>
        </p:nvPicPr>
        <p:blipFill>
          <a:blip r:embed="rId2"/>
          <a:stretch>
            <a:fillRect/>
          </a:stretch>
        </p:blipFill>
        <p:spPr>
          <a:xfrm>
            <a:off x="6290733" y="2349114"/>
            <a:ext cx="5215467" cy="265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519576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http://stumpffi.pau.edu.tr/siteler/sks/tinyMCE/beslenme_hizmetleri/ysalon.png"/>
          <p:cNvPicPr/>
          <p:nvPr/>
        </p:nvPicPr>
        <p:blipFill>
          <a:blip r:embed="rId2">
            <a:extLst>
              <a:ext uri="{28A0092B-C50C-407E-A947-70E740481C1C}">
                <a14:useLocalDpi xmlns:a14="http://schemas.microsoft.com/office/drawing/2010/main" val="0"/>
              </a:ext>
            </a:extLst>
          </a:blip>
          <a:srcRect/>
          <a:stretch>
            <a:fillRect/>
          </a:stretch>
        </p:blipFill>
        <p:spPr bwMode="auto">
          <a:xfrm rot="657030">
            <a:off x="881489" y="2085193"/>
            <a:ext cx="4194800" cy="24637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61</a:t>
            </a:fld>
            <a:endParaRPr lang="tr-TR"/>
          </a:p>
        </p:txBody>
      </p:sp>
      <p:sp>
        <p:nvSpPr>
          <p:cNvPr id="8"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PAÜ MERKEZ YEMEKHANELERİ</a:t>
            </a:r>
          </a:p>
        </p:txBody>
      </p:sp>
      <p:pic>
        <p:nvPicPr>
          <p:cNvPr id="5" name="Resim 4" descr="http://stumpffi.pau.edu.tr/siteler/sks/tinyMCE/beslenme_hizmetleri/ksalon.png"/>
          <p:cNvPicPr/>
          <p:nvPr/>
        </p:nvPicPr>
        <p:blipFill>
          <a:blip r:embed="rId3">
            <a:extLst>
              <a:ext uri="{28A0092B-C50C-407E-A947-70E740481C1C}">
                <a14:useLocalDpi xmlns:a14="http://schemas.microsoft.com/office/drawing/2010/main" val="0"/>
              </a:ext>
            </a:extLst>
          </a:blip>
          <a:srcRect/>
          <a:stretch>
            <a:fillRect/>
          </a:stretch>
        </p:blipFill>
        <p:spPr bwMode="auto">
          <a:xfrm rot="20963399">
            <a:off x="3659041" y="3677330"/>
            <a:ext cx="4137861" cy="24161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sim 1" descr="http://stumpffi.pau.edu.tr/siteler/sks/tinyMCE/beslenme_hizmetleri/beyazsaln.png"/>
          <p:cNvPicPr/>
          <p:nvPr/>
        </p:nvPicPr>
        <p:blipFill>
          <a:blip r:embed="rId4">
            <a:extLst>
              <a:ext uri="{28A0092B-C50C-407E-A947-70E740481C1C}">
                <a14:useLocalDpi xmlns:a14="http://schemas.microsoft.com/office/drawing/2010/main" val="0"/>
              </a:ext>
            </a:extLst>
          </a:blip>
          <a:srcRect/>
          <a:stretch>
            <a:fillRect/>
          </a:stretch>
        </p:blipFill>
        <p:spPr bwMode="auto">
          <a:xfrm rot="490548">
            <a:off x="7469605" y="2274553"/>
            <a:ext cx="3728946" cy="28758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8560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rotWithShape="1">
          <a:blip r:embed="rId2">
            <a:extLst>
              <a:ext uri="{28A0092B-C50C-407E-A947-70E740481C1C}">
                <a14:useLocalDpi xmlns:a14="http://schemas.microsoft.com/office/drawing/2010/main" val="0"/>
              </a:ext>
            </a:extLst>
          </a:blip>
          <a:srcRect t="15167" r="22949"/>
          <a:stretch/>
        </p:blipFill>
        <p:spPr bwMode="auto">
          <a:xfrm>
            <a:off x="663952" y="1978574"/>
            <a:ext cx="3292752" cy="1853975"/>
          </a:xfrm>
          <a:prstGeom prst="rect">
            <a:avLst/>
          </a:prstGeom>
          <a:ln>
            <a:noFill/>
          </a:ln>
          <a:extLst>
            <a:ext uri="{53640926-AAD7-44D8-BBD7-CCE9431645EC}">
              <a14:shadowObscured xmlns:a14="http://schemas.microsoft.com/office/drawing/2010/main"/>
            </a:ext>
          </a:extLst>
        </p:spPr>
      </p:pic>
      <p:sp>
        <p:nvSpPr>
          <p:cNvPr id="4" name="Metin kutusu 3"/>
          <p:cNvSpPr txBox="1"/>
          <p:nvPr/>
        </p:nvSpPr>
        <p:spPr>
          <a:xfrm>
            <a:off x="561401" y="1560998"/>
            <a:ext cx="3776133" cy="400110"/>
          </a:xfrm>
          <a:prstGeom prst="rect">
            <a:avLst/>
          </a:prstGeom>
          <a:noFill/>
        </p:spPr>
        <p:txBody>
          <a:bodyPr wrap="square" rtlCol="0">
            <a:spAutoFit/>
          </a:bodyPr>
          <a:lstStyle/>
          <a:p>
            <a:r>
              <a:rPr lang="tr-TR" sz="2000" b="1" i="1" cap="all" dirty="0">
                <a:latin typeface="+mj-lt"/>
                <a:ea typeface="+mj-ea"/>
                <a:cs typeface="+mj-cs"/>
              </a:rPr>
              <a:t>MORFOLOJİ YEMEKHANESİ</a:t>
            </a:r>
          </a:p>
        </p:txBody>
      </p:sp>
      <p:pic>
        <p:nvPicPr>
          <p:cNvPr id="5" name="Resim 4" descr="Image result for paÃ¼ havuzbaÅÄ± kafe"/>
          <p:cNvPicPr/>
          <p:nvPr/>
        </p:nvPicPr>
        <p:blipFill>
          <a:blip r:embed="rId3">
            <a:extLst>
              <a:ext uri="{28A0092B-C50C-407E-A947-70E740481C1C}">
                <a14:useLocalDpi xmlns:a14="http://schemas.microsoft.com/office/drawing/2010/main" val="0"/>
              </a:ext>
            </a:extLst>
          </a:blip>
          <a:srcRect/>
          <a:stretch>
            <a:fillRect/>
          </a:stretch>
        </p:blipFill>
        <p:spPr bwMode="auto">
          <a:xfrm>
            <a:off x="7785218" y="1991631"/>
            <a:ext cx="3348709" cy="1840918"/>
          </a:xfrm>
          <a:prstGeom prst="rect">
            <a:avLst/>
          </a:prstGeom>
          <a:noFill/>
          <a:ln>
            <a:noFill/>
          </a:ln>
        </p:spPr>
      </p:pic>
      <p:sp>
        <p:nvSpPr>
          <p:cNvPr id="7" name="Metin kutusu 6"/>
          <p:cNvSpPr txBox="1"/>
          <p:nvPr/>
        </p:nvSpPr>
        <p:spPr>
          <a:xfrm>
            <a:off x="7143349" y="1578464"/>
            <a:ext cx="4261467" cy="400110"/>
          </a:xfrm>
          <a:prstGeom prst="rect">
            <a:avLst/>
          </a:prstGeom>
          <a:noFill/>
        </p:spPr>
        <p:txBody>
          <a:bodyPr wrap="square" rtlCol="0">
            <a:spAutoFit/>
          </a:bodyPr>
          <a:lstStyle/>
          <a:p>
            <a:r>
              <a:rPr lang="tr-TR" sz="2000" b="1" i="1" cap="all" dirty="0">
                <a:latin typeface="+mj-lt"/>
                <a:ea typeface="+mj-ea"/>
                <a:cs typeface="+mj-cs"/>
              </a:rPr>
              <a:t>HAVUZBAŞI KAFE &amp; RESTAURANT</a:t>
            </a:r>
          </a:p>
        </p:txBody>
      </p:sp>
      <p:pic>
        <p:nvPicPr>
          <p:cNvPr id="11" name="Resim 10" descr="http://stumpffi.pau.edu.tr/siteler/sosyaltesisler/tinyMCE/_MG_6907.JPG"/>
          <p:cNvPicPr/>
          <p:nvPr/>
        </p:nvPicPr>
        <p:blipFill rotWithShape="1">
          <a:blip r:embed="rId4" cstate="print">
            <a:extLst>
              <a:ext uri="{28A0092B-C50C-407E-A947-70E740481C1C}">
                <a14:useLocalDpi xmlns:a14="http://schemas.microsoft.com/office/drawing/2010/main" val="0"/>
              </a:ext>
            </a:extLst>
          </a:blip>
          <a:srcRect t="22743" b="3333"/>
          <a:stretch/>
        </p:blipFill>
        <p:spPr bwMode="auto">
          <a:xfrm>
            <a:off x="4227548" y="4404634"/>
            <a:ext cx="3292752" cy="1654334"/>
          </a:xfrm>
          <a:prstGeom prst="rect">
            <a:avLst/>
          </a:prstGeom>
          <a:noFill/>
          <a:ln>
            <a:noFill/>
          </a:ln>
          <a:extLst>
            <a:ext uri="{53640926-AAD7-44D8-BBD7-CCE9431645EC}">
              <a14:shadowObscured xmlns:a14="http://schemas.microsoft.com/office/drawing/2010/main"/>
            </a:ext>
          </a:extLst>
        </p:spPr>
      </p:pic>
      <p:sp>
        <p:nvSpPr>
          <p:cNvPr id="10" name="Metin kutusu 9"/>
          <p:cNvSpPr txBox="1"/>
          <p:nvPr/>
        </p:nvSpPr>
        <p:spPr>
          <a:xfrm>
            <a:off x="3304601" y="4004524"/>
            <a:ext cx="5768622" cy="400110"/>
          </a:xfrm>
          <a:prstGeom prst="rect">
            <a:avLst/>
          </a:prstGeom>
          <a:noFill/>
        </p:spPr>
        <p:txBody>
          <a:bodyPr wrap="square" rtlCol="0">
            <a:spAutoFit/>
          </a:bodyPr>
          <a:lstStyle/>
          <a:p>
            <a:r>
              <a:rPr lang="tr-TR" sz="2000" b="1" i="1" cap="all" dirty="0">
                <a:latin typeface="+mj-lt"/>
                <a:ea typeface="+mj-ea"/>
                <a:cs typeface="+mj-cs"/>
              </a:rPr>
              <a:t>SOSYAL TESİSLER (KONUKEVİ RESTORAN)</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62</a:t>
            </a:fld>
            <a:endParaRPr lang="tr-TR"/>
          </a:p>
        </p:txBody>
      </p:sp>
      <p:sp>
        <p:nvSpPr>
          <p:cNvPr id="9"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19301529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Görüntünün olası içeriği: iç mekan"/>
          <p:cNvPicPr/>
          <p:nvPr/>
        </p:nvPicPr>
        <p:blipFill>
          <a:blip r:embed="rId2">
            <a:extLst>
              <a:ext uri="{28A0092B-C50C-407E-A947-70E740481C1C}">
                <a14:useLocalDpi xmlns:a14="http://schemas.microsoft.com/office/drawing/2010/main" val="0"/>
              </a:ext>
            </a:extLst>
          </a:blip>
          <a:srcRect/>
          <a:stretch>
            <a:fillRect/>
          </a:stretch>
        </p:blipFill>
        <p:spPr bwMode="auto">
          <a:xfrm>
            <a:off x="6156132" y="4177874"/>
            <a:ext cx="4005234" cy="2347438"/>
          </a:xfrm>
          <a:prstGeom prst="rect">
            <a:avLst/>
          </a:prstGeom>
          <a:noFill/>
          <a:ln>
            <a:noFill/>
          </a:ln>
        </p:spPr>
      </p:pic>
      <p:pic>
        <p:nvPicPr>
          <p:cNvPr id="5" name="Resim 4" descr="http://haber.pau.edu.tr/Content/newsimg/sosyal-alanlar-artti/xl_50d556d4-291f-4d59-ac8c-967f0b60061a.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2491" y="4352862"/>
            <a:ext cx="3209196" cy="2166957"/>
          </a:xfrm>
          <a:prstGeom prst="rect">
            <a:avLst/>
          </a:prstGeom>
          <a:noFill/>
          <a:ln>
            <a:noFill/>
          </a:ln>
        </p:spPr>
      </p:pic>
      <p:sp>
        <p:nvSpPr>
          <p:cNvPr id="7" name="Metin kutusu 6"/>
          <p:cNvSpPr txBox="1"/>
          <p:nvPr/>
        </p:nvSpPr>
        <p:spPr>
          <a:xfrm>
            <a:off x="2068374" y="1308395"/>
            <a:ext cx="1684254" cy="400110"/>
          </a:xfrm>
          <a:prstGeom prst="rect">
            <a:avLst/>
          </a:prstGeom>
          <a:noFill/>
        </p:spPr>
        <p:txBody>
          <a:bodyPr wrap="square" rtlCol="0">
            <a:spAutoFit/>
          </a:bodyPr>
          <a:lstStyle/>
          <a:p>
            <a:r>
              <a:rPr lang="tr-TR" sz="2000" b="1" i="1" cap="all" dirty="0">
                <a:latin typeface="+mj-lt"/>
                <a:ea typeface="+mj-ea"/>
                <a:cs typeface="+mj-cs"/>
              </a:rPr>
              <a:t>PAÜ KAFE</a:t>
            </a:r>
          </a:p>
        </p:txBody>
      </p:sp>
      <p:sp>
        <p:nvSpPr>
          <p:cNvPr id="9" name="Metin kutusu 8"/>
          <p:cNvSpPr txBox="1"/>
          <p:nvPr/>
        </p:nvSpPr>
        <p:spPr>
          <a:xfrm>
            <a:off x="9068707" y="1513943"/>
            <a:ext cx="1728192" cy="400110"/>
          </a:xfrm>
          <a:prstGeom prst="rect">
            <a:avLst/>
          </a:prstGeom>
          <a:noFill/>
        </p:spPr>
        <p:txBody>
          <a:bodyPr wrap="square" rtlCol="0">
            <a:spAutoFit/>
          </a:bodyPr>
          <a:lstStyle/>
          <a:p>
            <a:r>
              <a:rPr lang="tr-TR" sz="2000" b="1" i="1" cap="all" dirty="0">
                <a:latin typeface="+mj-lt"/>
                <a:ea typeface="+mj-ea"/>
                <a:cs typeface="+mj-cs"/>
              </a:rPr>
              <a:t>AY KAFE</a:t>
            </a:r>
          </a:p>
        </p:txBody>
      </p:sp>
      <p:sp>
        <p:nvSpPr>
          <p:cNvPr id="10" name="Metin kutusu 9"/>
          <p:cNvSpPr txBox="1"/>
          <p:nvPr/>
        </p:nvSpPr>
        <p:spPr>
          <a:xfrm>
            <a:off x="8375503" y="3777764"/>
            <a:ext cx="2304256" cy="400110"/>
          </a:xfrm>
          <a:prstGeom prst="rect">
            <a:avLst/>
          </a:prstGeom>
          <a:noFill/>
        </p:spPr>
        <p:txBody>
          <a:bodyPr wrap="square" rtlCol="0">
            <a:spAutoFit/>
          </a:bodyPr>
          <a:lstStyle/>
          <a:p>
            <a:r>
              <a:rPr lang="tr-TR" sz="2000" b="1" i="1" cap="all" dirty="0">
                <a:latin typeface="+mj-lt"/>
                <a:ea typeface="+mj-ea"/>
                <a:cs typeface="+mj-cs"/>
              </a:rPr>
              <a:t>VİTAMİN KAFE</a:t>
            </a:r>
          </a:p>
        </p:txBody>
      </p:sp>
      <p:sp>
        <p:nvSpPr>
          <p:cNvPr id="11" name="Metin kutusu 10"/>
          <p:cNvSpPr txBox="1"/>
          <p:nvPr/>
        </p:nvSpPr>
        <p:spPr>
          <a:xfrm>
            <a:off x="2068374" y="3952752"/>
            <a:ext cx="1900280" cy="400110"/>
          </a:xfrm>
          <a:prstGeom prst="rect">
            <a:avLst/>
          </a:prstGeom>
          <a:noFill/>
        </p:spPr>
        <p:txBody>
          <a:bodyPr wrap="square" rtlCol="0">
            <a:spAutoFit/>
          </a:bodyPr>
          <a:lstStyle/>
          <a:p>
            <a:r>
              <a:rPr lang="tr-TR" sz="2000" b="1" i="1" cap="all" dirty="0">
                <a:latin typeface="+mj-lt"/>
                <a:ea typeface="+mj-ea"/>
                <a:cs typeface="+mj-cs"/>
              </a:rPr>
              <a:t>GÖL KAFE</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63</a:t>
            </a:fld>
            <a:endParaRPr lang="tr-TR"/>
          </a:p>
        </p:txBody>
      </p:sp>
      <p:pic>
        <p:nvPicPr>
          <p:cNvPr id="8" name="Resim 7">
            <a:extLst>
              <a:ext uri="{FF2B5EF4-FFF2-40B4-BE49-F238E27FC236}">
                <a16:creationId xmlns:a16="http://schemas.microsoft.com/office/drawing/2014/main" id="{C68640EB-2B28-4584-841F-CC1B6B5971A2}"/>
              </a:ext>
            </a:extLst>
          </p:cNvPr>
          <p:cNvPicPr>
            <a:picLocks noChangeAspect="1"/>
          </p:cNvPicPr>
          <p:nvPr/>
        </p:nvPicPr>
        <p:blipFill rotWithShape="1">
          <a:blip r:embed="rId4"/>
          <a:srcRect l="17371"/>
          <a:stretch/>
        </p:blipFill>
        <p:spPr>
          <a:xfrm>
            <a:off x="2082491" y="1694571"/>
            <a:ext cx="3209196" cy="1993907"/>
          </a:xfrm>
          <a:prstGeom prst="rect">
            <a:avLst/>
          </a:prstGeom>
        </p:spPr>
      </p:pic>
      <p:pic>
        <p:nvPicPr>
          <p:cNvPr id="13" name="Resim 12">
            <a:extLst>
              <a:ext uri="{FF2B5EF4-FFF2-40B4-BE49-F238E27FC236}">
                <a16:creationId xmlns:a16="http://schemas.microsoft.com/office/drawing/2014/main" id="{05621454-F25A-4A3A-A7B3-FFF37AAAD4EE}"/>
              </a:ext>
            </a:extLst>
          </p:cNvPr>
          <p:cNvPicPr>
            <a:picLocks noChangeAspect="1"/>
          </p:cNvPicPr>
          <p:nvPr/>
        </p:nvPicPr>
        <p:blipFill>
          <a:blip r:embed="rId5"/>
          <a:stretch>
            <a:fillRect/>
          </a:stretch>
        </p:blipFill>
        <p:spPr>
          <a:xfrm>
            <a:off x="6156132" y="1911080"/>
            <a:ext cx="4005234" cy="1777398"/>
          </a:xfrm>
          <a:prstGeom prst="rect">
            <a:avLst/>
          </a:prstGeom>
        </p:spPr>
      </p:pic>
      <p:sp>
        <p:nvSpPr>
          <p:cNvPr id="1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40204981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p:nvPr/>
        </p:nvPicPr>
        <p:blipFill>
          <a:blip r:embed="rId2" cstate="print">
            <a:extLst>
              <a:ext uri="{28A0092B-C50C-407E-A947-70E740481C1C}">
                <a14:useLocalDpi xmlns:a14="http://schemas.microsoft.com/office/drawing/2010/main" val="0"/>
              </a:ext>
            </a:extLst>
          </a:blip>
          <a:stretch>
            <a:fillRect/>
          </a:stretch>
        </p:blipFill>
        <p:spPr>
          <a:xfrm>
            <a:off x="393542" y="1823820"/>
            <a:ext cx="2502058" cy="1729984"/>
          </a:xfrm>
          <a:prstGeom prst="rect">
            <a:avLst/>
          </a:prstGeom>
        </p:spPr>
      </p:pic>
      <p:pic>
        <p:nvPicPr>
          <p:cNvPr id="3" name="Resim 2"/>
          <p:cNvPicPr/>
          <p:nvPr/>
        </p:nvPicPr>
        <p:blipFill>
          <a:blip r:embed="rId3" cstate="print">
            <a:extLst>
              <a:ext uri="{28A0092B-C50C-407E-A947-70E740481C1C}">
                <a14:useLocalDpi xmlns:a14="http://schemas.microsoft.com/office/drawing/2010/main" val="0"/>
              </a:ext>
            </a:extLst>
          </a:blip>
          <a:stretch>
            <a:fillRect/>
          </a:stretch>
        </p:blipFill>
        <p:spPr>
          <a:xfrm>
            <a:off x="3804264" y="1940717"/>
            <a:ext cx="2554137" cy="1678404"/>
          </a:xfrm>
          <a:prstGeom prst="rect">
            <a:avLst/>
          </a:prstGeom>
        </p:spPr>
      </p:pic>
      <p:sp>
        <p:nvSpPr>
          <p:cNvPr id="4" name="Metin kutusu 3"/>
          <p:cNvSpPr txBox="1"/>
          <p:nvPr/>
        </p:nvSpPr>
        <p:spPr>
          <a:xfrm>
            <a:off x="777860" y="1454435"/>
            <a:ext cx="2225640" cy="400110"/>
          </a:xfrm>
          <a:prstGeom prst="rect">
            <a:avLst/>
          </a:prstGeom>
          <a:noFill/>
        </p:spPr>
        <p:txBody>
          <a:bodyPr wrap="square" rtlCol="0">
            <a:spAutoFit/>
          </a:bodyPr>
          <a:lstStyle/>
          <a:p>
            <a:r>
              <a:rPr lang="tr-TR" sz="2000" b="1" i="1" cap="all" dirty="0">
                <a:latin typeface="+mj-lt"/>
                <a:ea typeface="+mj-ea"/>
                <a:cs typeface="+mj-cs"/>
              </a:rPr>
              <a:t>YAKUT  KAFE</a:t>
            </a:r>
          </a:p>
        </p:txBody>
      </p:sp>
      <p:sp>
        <p:nvSpPr>
          <p:cNvPr id="5" name="Metin kutusu 4"/>
          <p:cNvSpPr txBox="1"/>
          <p:nvPr/>
        </p:nvSpPr>
        <p:spPr>
          <a:xfrm>
            <a:off x="3804265" y="1520148"/>
            <a:ext cx="2477664" cy="400110"/>
          </a:xfrm>
          <a:prstGeom prst="rect">
            <a:avLst/>
          </a:prstGeom>
          <a:noFill/>
        </p:spPr>
        <p:txBody>
          <a:bodyPr wrap="square" rtlCol="0">
            <a:spAutoFit/>
          </a:bodyPr>
          <a:lstStyle/>
          <a:p>
            <a:r>
              <a:rPr lang="tr-TR" sz="2000" b="1" i="1" cap="all" dirty="0">
                <a:latin typeface="+mj-lt"/>
                <a:ea typeface="+mj-ea"/>
                <a:cs typeface="+mj-cs"/>
              </a:rPr>
              <a:t>ZÜMRÜT KAFE</a:t>
            </a:r>
          </a:p>
        </p:txBody>
      </p:sp>
      <p:sp>
        <p:nvSpPr>
          <p:cNvPr id="6" name="Slayt Numarası Yer Tutucusu 5"/>
          <p:cNvSpPr>
            <a:spLocks noGrp="1"/>
          </p:cNvSpPr>
          <p:nvPr>
            <p:ph type="sldNum" sz="quarter" idx="12"/>
          </p:nvPr>
        </p:nvSpPr>
        <p:spPr/>
        <p:txBody>
          <a:bodyPr/>
          <a:lstStyle/>
          <a:p>
            <a:fld id="{F302176B-0E47-46AC-8F43-DAB4B8A37D06}" type="slidenum">
              <a:rPr lang="tr-TR" smtClean="0"/>
              <a:pPr/>
              <a:t>64</a:t>
            </a:fld>
            <a:endParaRPr lang="tr-TR"/>
          </a:p>
        </p:txBody>
      </p:sp>
      <p:pic>
        <p:nvPicPr>
          <p:cNvPr id="9" name="Resim 8">
            <a:extLst>
              <a:ext uri="{FF2B5EF4-FFF2-40B4-BE49-F238E27FC236}">
                <a16:creationId xmlns:a16="http://schemas.microsoft.com/office/drawing/2014/main" id="{8FC15E2C-4FF9-4EE1-ACE4-D1F3EB6FAA1D}"/>
              </a:ext>
            </a:extLst>
          </p:cNvPr>
          <p:cNvPicPr>
            <a:picLocks noChangeAspect="1"/>
          </p:cNvPicPr>
          <p:nvPr/>
        </p:nvPicPr>
        <p:blipFill>
          <a:blip r:embed="rId4"/>
          <a:stretch>
            <a:fillRect/>
          </a:stretch>
        </p:blipFill>
        <p:spPr>
          <a:xfrm>
            <a:off x="7546594" y="4086824"/>
            <a:ext cx="2771706" cy="1950021"/>
          </a:xfrm>
          <a:prstGeom prst="rect">
            <a:avLst/>
          </a:prstGeom>
        </p:spPr>
      </p:pic>
      <p:sp>
        <p:nvSpPr>
          <p:cNvPr id="10" name="Metin kutusu 9">
            <a:extLst>
              <a:ext uri="{FF2B5EF4-FFF2-40B4-BE49-F238E27FC236}">
                <a16:creationId xmlns:a16="http://schemas.microsoft.com/office/drawing/2014/main" id="{B85DF329-8226-429F-A4B8-4C36195B9098}"/>
              </a:ext>
            </a:extLst>
          </p:cNvPr>
          <p:cNvSpPr txBox="1"/>
          <p:nvPr/>
        </p:nvSpPr>
        <p:spPr>
          <a:xfrm>
            <a:off x="7726681" y="1520148"/>
            <a:ext cx="2103120" cy="400110"/>
          </a:xfrm>
          <a:prstGeom prst="rect">
            <a:avLst/>
          </a:prstGeom>
          <a:noFill/>
        </p:spPr>
        <p:txBody>
          <a:bodyPr wrap="square" rtlCol="0">
            <a:spAutoFit/>
          </a:bodyPr>
          <a:lstStyle/>
          <a:p>
            <a:r>
              <a:rPr lang="tr-TR" sz="2000" b="1" i="1" cap="all" dirty="0">
                <a:latin typeface="+mj-lt"/>
                <a:ea typeface="+mj-ea"/>
                <a:cs typeface="+mj-cs"/>
              </a:rPr>
              <a:t>TEKNO KAFE</a:t>
            </a:r>
          </a:p>
        </p:txBody>
      </p:sp>
      <p:sp>
        <p:nvSpPr>
          <p:cNvPr id="11"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pic>
        <p:nvPicPr>
          <p:cNvPr id="13" name="Resim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542" y="4143932"/>
            <a:ext cx="2502000" cy="1798701"/>
          </a:xfrm>
          <a:prstGeom prst="rect">
            <a:avLst/>
          </a:prstGeom>
        </p:spPr>
      </p:pic>
      <p:pic>
        <p:nvPicPr>
          <p:cNvPr id="14" name="Resim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04264" y="4162274"/>
            <a:ext cx="2556000" cy="1950022"/>
          </a:xfrm>
          <a:prstGeom prst="rect">
            <a:avLst/>
          </a:prstGeom>
        </p:spPr>
      </p:pic>
      <p:pic>
        <p:nvPicPr>
          <p:cNvPr id="15" name="Resim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46300" y="1940717"/>
            <a:ext cx="2772000" cy="1627249"/>
          </a:xfrm>
          <a:prstGeom prst="rect">
            <a:avLst/>
          </a:prstGeom>
        </p:spPr>
      </p:pic>
    </p:spTree>
    <p:extLst>
      <p:ext uri="{BB962C8B-B14F-4D97-AF65-F5344CB8AC3E}">
        <p14:creationId xmlns:p14="http://schemas.microsoft.com/office/powerpoint/2010/main" val="14068895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65</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635851" y="2047876"/>
            <a:ext cx="6565049" cy="4247317"/>
          </a:xfrm>
          <a:prstGeom prst="rect">
            <a:avLst/>
          </a:prstGeom>
          <a:noFill/>
        </p:spPr>
        <p:txBody>
          <a:bodyPr wrap="square" rtlCol="0">
            <a:spAutoFit/>
          </a:bodyPr>
          <a:lstStyle/>
          <a:p>
            <a:r>
              <a:rPr lang="tr-TR" dirty="0"/>
              <a:t>Birçok konuda olduğu gibi ekonomik olarak da yönetimin sizde olduğu bir döneme başlıyorsunuz. </a:t>
            </a:r>
          </a:p>
          <a:p>
            <a:endParaRPr lang="tr-TR" dirty="0"/>
          </a:p>
          <a:p>
            <a:r>
              <a:rPr lang="tr-TR" dirty="0"/>
              <a:t>Finansal okuryazarlık kavramından da yola çıkarak </a:t>
            </a:r>
            <a:r>
              <a:rPr lang="tr-TR" b="1" dirty="0"/>
              <a:t>bilinçli kredi kartı kullanımı</a:t>
            </a:r>
            <a:r>
              <a:rPr lang="tr-TR" dirty="0"/>
              <a:t>nın</a:t>
            </a:r>
            <a:r>
              <a:rPr lang="tr-TR" b="1" dirty="0"/>
              <a:t> </a:t>
            </a:r>
            <a:r>
              <a:rPr lang="tr-TR" dirty="0"/>
              <a:t>ve harcamalarınızda </a:t>
            </a:r>
            <a:r>
              <a:rPr lang="tr-TR" b="1" dirty="0">
                <a:solidFill>
                  <a:srgbClr val="FF0000"/>
                </a:solidFill>
              </a:rPr>
              <a:t>ihtiyaç/istek ayrımı </a:t>
            </a:r>
            <a:r>
              <a:rPr lang="tr-TR" dirty="0"/>
              <a:t>yapmanın önemini vurgulamak isteriz. </a:t>
            </a:r>
          </a:p>
          <a:p>
            <a:endParaRPr lang="tr-TR" dirty="0"/>
          </a:p>
          <a:p>
            <a:r>
              <a:rPr lang="tr-TR" dirty="0"/>
              <a:t>İhtiyacınız olmayan harcamalarda bulunurken bütçenizi gözetmeniz gerekecektir. Kredi kartı da olsa yaptığınız harcamaları ay sonunda ödemeniz gerekeceğini unutmayın.</a:t>
            </a:r>
          </a:p>
          <a:p>
            <a:endParaRPr lang="tr-TR" dirty="0"/>
          </a:p>
          <a:p>
            <a:r>
              <a:rPr lang="tr-TR" b="1" dirty="0"/>
              <a:t>Aylık bütçenizi aşacak şekilde </a:t>
            </a:r>
            <a:r>
              <a:rPr lang="tr-TR" dirty="0"/>
              <a:t>taksitli bir alışveriş yapacaksanız aylar boyunca taksit ödemenin sizi nasıl etkileyeceğini düşünerek karar verin.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FİNANSAL OKURYAZARLIK</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2557081"/>
            <a:ext cx="3886200" cy="2283143"/>
          </a:xfrm>
          <a:prstGeom prst="rect">
            <a:avLst/>
          </a:prstGeom>
        </p:spPr>
      </p:pic>
    </p:spTree>
    <p:extLst>
      <p:ext uri="{BB962C8B-B14F-4D97-AF65-F5344CB8AC3E}">
        <p14:creationId xmlns:p14="http://schemas.microsoft.com/office/powerpoint/2010/main" val="31186441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D5F4D61-8D83-49A9-A392-36B3918A23DA}"/>
              </a:ext>
            </a:extLst>
          </p:cNvPr>
          <p:cNvSpPr>
            <a:spLocks noGrp="1"/>
          </p:cNvSpPr>
          <p:nvPr>
            <p:ph type="title"/>
          </p:nvPr>
        </p:nvSpPr>
        <p:spPr/>
        <p:txBody>
          <a:bodyPr>
            <a:normAutofit/>
          </a:bodyPr>
          <a:lstStyle/>
          <a:p>
            <a:r>
              <a:rPr lang="tr-TR" sz="3600" b="1" dirty="0"/>
              <a:t>BOTANİK BAHÇE</a:t>
            </a:r>
          </a:p>
        </p:txBody>
      </p:sp>
      <p:sp>
        <p:nvSpPr>
          <p:cNvPr id="3" name="İçerik Yer Tutucusu 2">
            <a:extLst>
              <a:ext uri="{FF2B5EF4-FFF2-40B4-BE49-F238E27FC236}">
                <a16:creationId xmlns:a16="http://schemas.microsoft.com/office/drawing/2014/main" id="{82121C04-0830-4A93-83EC-AC88E6E2791B}"/>
              </a:ext>
            </a:extLst>
          </p:cNvPr>
          <p:cNvSpPr>
            <a:spLocks noGrp="1"/>
          </p:cNvSpPr>
          <p:nvPr>
            <p:ph idx="1"/>
          </p:nvPr>
        </p:nvSpPr>
        <p:spPr>
          <a:xfrm>
            <a:off x="685799" y="2414588"/>
            <a:ext cx="6615113" cy="3804097"/>
          </a:xfrm>
        </p:spPr>
        <p:txBody>
          <a:bodyPr>
            <a:normAutofit/>
          </a:bodyPr>
          <a:lstStyle/>
          <a:p>
            <a:r>
              <a:rPr lang="tr-TR" sz="1800" dirty="0"/>
              <a:t>10 bin 600 metrekarelik alanda kurulan ‘botanik bahçe’, içerisinde bulunan 850 farklı bitki çeşidiyle bölgede ilk ve tek olması bakımından dikkat çekiyor. Her gün yüzlerce ziyaretçinin uğrak yeri olan bahçede hedef ise çeşitliliği artırmak.140 metre kare cam sera içinde sergilenen iç mekan koleksiyonları Hayrettin Karaca Meşeliği, tıbbi ve aromatik bitki bahçesi, iğne yapraklı bitki koleksiyonu, kaya bitkileri bahçesi, palmiye adası ile farklı iklim koşullarında yetişen endemik bitki türleri görenlerin beğenisini kazanıyor. </a:t>
            </a:r>
          </a:p>
        </p:txBody>
      </p:sp>
      <p:sp>
        <p:nvSpPr>
          <p:cNvPr id="4" name="Slayt Numarası Yer Tutucusu 3">
            <a:extLst>
              <a:ext uri="{FF2B5EF4-FFF2-40B4-BE49-F238E27FC236}">
                <a16:creationId xmlns:a16="http://schemas.microsoft.com/office/drawing/2014/main" id="{D655200E-33CE-4C12-9932-61042729AF06}"/>
              </a:ext>
            </a:extLst>
          </p:cNvPr>
          <p:cNvSpPr>
            <a:spLocks noGrp="1"/>
          </p:cNvSpPr>
          <p:nvPr>
            <p:ph type="sldNum" sz="quarter" idx="12"/>
          </p:nvPr>
        </p:nvSpPr>
        <p:spPr/>
        <p:txBody>
          <a:bodyPr/>
          <a:lstStyle/>
          <a:p>
            <a:fld id="{F302176B-0E47-46AC-8F43-DAB4B8A37D06}" type="slidenum">
              <a:rPr lang="tr-TR" smtClean="0"/>
              <a:pPr/>
              <a:t>66</a:t>
            </a:fld>
            <a:endParaRPr lang="tr-TR"/>
          </a:p>
        </p:txBody>
      </p:sp>
      <p:pic>
        <p:nvPicPr>
          <p:cNvPr id="5" name="Resim 4">
            <a:extLst>
              <a:ext uri="{FF2B5EF4-FFF2-40B4-BE49-F238E27FC236}">
                <a16:creationId xmlns:a16="http://schemas.microsoft.com/office/drawing/2014/main" id="{062E3967-C9CF-4B2C-B9DE-0221979BFA9F}"/>
              </a:ext>
            </a:extLst>
          </p:cNvPr>
          <p:cNvPicPr>
            <a:picLocks noChangeAspect="1"/>
          </p:cNvPicPr>
          <p:nvPr/>
        </p:nvPicPr>
        <p:blipFill>
          <a:blip r:embed="rId2"/>
          <a:stretch>
            <a:fillRect/>
          </a:stretch>
        </p:blipFill>
        <p:spPr>
          <a:xfrm>
            <a:off x="7772400" y="2414588"/>
            <a:ext cx="3914775" cy="3100388"/>
          </a:xfrm>
          <a:prstGeom prst="rect">
            <a:avLst/>
          </a:prstGeom>
        </p:spPr>
      </p:pic>
    </p:spTree>
    <p:extLst>
      <p:ext uri="{BB962C8B-B14F-4D97-AF65-F5344CB8AC3E}">
        <p14:creationId xmlns:p14="http://schemas.microsoft.com/office/powerpoint/2010/main" val="111658088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67</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127476" y="1410887"/>
            <a:ext cx="5968524" cy="5016758"/>
          </a:xfrm>
          <a:prstGeom prst="rect">
            <a:avLst/>
          </a:prstGeom>
          <a:noFill/>
        </p:spPr>
        <p:txBody>
          <a:bodyPr wrap="square" rtlCol="0">
            <a:spAutoFit/>
          </a:bodyPr>
          <a:lstStyle/>
          <a:p>
            <a:pPr algn="just"/>
            <a:r>
              <a:rPr lang="tr-TR" sz="2000" dirty="0"/>
              <a:t>Daha yeşil bir yerleşke ve sürdürülebilir çevre adına Pamukkale Üniversitesi olarak yerleşkemiz içerisinde iki noktaya “Mobil Atık Getirme Ünitesi” yerleştirilmiştir. İlki Merkez Yemekhane önü diğeri ise üniversite hastanemizin poliklinikler</a:t>
            </a:r>
          </a:p>
          <a:p>
            <a:pPr algn="just"/>
            <a:r>
              <a:rPr lang="tr-TR" sz="2000" dirty="0"/>
              <a:t>bölgesine konumlandırılmıştır.</a:t>
            </a:r>
          </a:p>
          <a:p>
            <a:pPr algn="just"/>
            <a:endParaRPr lang="tr-TR" sz="2000" dirty="0"/>
          </a:p>
          <a:p>
            <a:pPr algn="just"/>
            <a:r>
              <a:rPr lang="tr-TR" sz="2000" dirty="0"/>
              <a:t>Ayrıca 22 ayrı noktaya yerleştirilen</a:t>
            </a:r>
          </a:p>
          <a:p>
            <a:pPr algn="just"/>
            <a:r>
              <a:rPr lang="tr-TR" sz="2000" dirty="0"/>
              <a:t>yıpranma ve aşınmaya karşı dayanıklı, yüzde yüz</a:t>
            </a:r>
          </a:p>
          <a:p>
            <a:pPr algn="just"/>
            <a:r>
              <a:rPr lang="tr-TR" sz="2000" dirty="0"/>
              <a:t>sızdırmazlık özelliğine sahip 2 bin 200 litre kapasiteli</a:t>
            </a:r>
          </a:p>
          <a:p>
            <a:pPr algn="just"/>
            <a:r>
              <a:rPr lang="tr-TR" sz="2000" dirty="0"/>
              <a:t>hidrolik sistem yeraltı çöp konteynerleri ile kötü koku ve görüntü kirliliğinin önüne geçilmesi planlanmıştır.</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14992"/>
          <a:stretch/>
        </p:blipFill>
        <p:spPr>
          <a:xfrm>
            <a:off x="6000216" y="2128991"/>
            <a:ext cx="5505984" cy="3899954"/>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7675" y="380097"/>
            <a:ext cx="1315117" cy="1368577"/>
          </a:xfrm>
          <a:prstGeom prst="rect">
            <a:avLst/>
          </a:prstGeom>
        </p:spPr>
      </p:pic>
    </p:spTree>
    <p:extLst>
      <p:ext uri="{BB962C8B-B14F-4D97-AF65-F5344CB8AC3E}">
        <p14:creationId xmlns:p14="http://schemas.microsoft.com/office/powerpoint/2010/main" val="26539391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68</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1066346" y="2039330"/>
            <a:ext cx="4556787" cy="4524315"/>
          </a:xfrm>
          <a:prstGeom prst="rect">
            <a:avLst/>
          </a:prstGeom>
          <a:noFill/>
        </p:spPr>
        <p:txBody>
          <a:bodyPr wrap="square" rtlCol="0">
            <a:spAutoFit/>
          </a:bodyPr>
          <a:lstStyle/>
          <a:p>
            <a:r>
              <a:rPr lang="tr-TR" dirty="0"/>
              <a:t>Her gün farklı dersliklerde ders alıyor olacaksınız. Ancak unutmamalısınız ki bu derslikleri sizden başka birçok öğrenci de kullanmaktadır. </a:t>
            </a:r>
          </a:p>
          <a:p>
            <a:endParaRPr lang="tr-TR" dirty="0"/>
          </a:p>
          <a:p>
            <a:r>
              <a:rPr lang="tr-TR" dirty="0"/>
              <a:t>Derslikten çıkarken çay bardağı vb. çöpünüzü çöp kutusuna atmanız, masanın üzerinde bırakmamanız gerekir. </a:t>
            </a:r>
          </a:p>
          <a:p>
            <a:endParaRPr lang="tr-TR" dirty="0"/>
          </a:p>
          <a:p>
            <a:r>
              <a:rPr lang="tr-TR" dirty="0"/>
              <a:t>Benzer şekilde koridorlar, çalışma alanları, kantinler, tuvaletler, bahçe alanlarında da size en yakın çöp kutusunu kullanabilirsiniz. </a:t>
            </a:r>
          </a:p>
          <a:p>
            <a:endParaRPr lang="tr-TR" dirty="0"/>
          </a:p>
          <a:p>
            <a:endParaRPr lang="tr-TR" dirty="0"/>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28437" b="10904"/>
          <a:stretch/>
        </p:blipFill>
        <p:spPr>
          <a:xfrm>
            <a:off x="8763000" y="1640793"/>
            <a:ext cx="2552485" cy="4495088"/>
          </a:xfrm>
          <a:prstGeom prst="rect">
            <a:avLst/>
          </a:prstGeom>
        </p:spPr>
      </p:pic>
      <p:pic>
        <p:nvPicPr>
          <p:cNvPr id="6" name="Resim 5"/>
          <p:cNvPicPr>
            <a:picLocks noChangeAspect="1"/>
          </p:cNvPicPr>
          <p:nvPr/>
        </p:nvPicPr>
        <p:blipFill rotWithShape="1">
          <a:blip r:embed="rId3" cstate="print">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5503" t="11963" r="12766" b="20873"/>
          <a:stretch/>
        </p:blipFill>
        <p:spPr>
          <a:xfrm>
            <a:off x="5623133" y="2625899"/>
            <a:ext cx="2828658" cy="2860500"/>
          </a:xfrm>
          <a:prstGeom prst="rect">
            <a:avLst/>
          </a:prstGeom>
        </p:spPr>
      </p:pic>
    </p:spTree>
    <p:extLst>
      <p:ext uri="{BB962C8B-B14F-4D97-AF65-F5344CB8AC3E}">
        <p14:creationId xmlns:p14="http://schemas.microsoft.com/office/powerpoint/2010/main" val="19963922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69</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571502" y="2094540"/>
            <a:ext cx="4971916" cy="3785652"/>
          </a:xfrm>
          <a:prstGeom prst="rect">
            <a:avLst/>
          </a:prstGeom>
          <a:noFill/>
        </p:spPr>
        <p:txBody>
          <a:bodyPr wrap="square" rtlCol="0">
            <a:spAutoFit/>
          </a:bodyPr>
          <a:lstStyle/>
          <a:p>
            <a:r>
              <a:rPr lang="tr-TR" sz="2400" dirty="0">
                <a:solidFill>
                  <a:srgbClr val="C00000"/>
                </a:solidFill>
              </a:rPr>
              <a:t>K</a:t>
            </a:r>
            <a:r>
              <a:rPr lang="tr-TR" sz="2400" dirty="0"/>
              <a:t>ampüs trafik yönetmeliğine göre araçların, </a:t>
            </a:r>
            <a:r>
              <a:rPr lang="tr-TR" sz="2400" b="1" dirty="0"/>
              <a:t>yaya geçitlerinin gerisinde tam olarak durması</a:t>
            </a:r>
            <a:r>
              <a:rPr lang="tr-TR" sz="2400" dirty="0"/>
              <a:t> ve geçmek isteyen yayalara öncelikle yol vermesi zorunludur. </a:t>
            </a:r>
          </a:p>
          <a:p>
            <a:endParaRPr lang="tr-TR" sz="2400" dirty="0"/>
          </a:p>
          <a:p>
            <a:r>
              <a:rPr lang="tr-TR" sz="2400" dirty="0"/>
              <a:t>Taşıma veya yükleme / indirme amacıyla kısa süreli dahi olsa hiçbir araç kaldırım ve yaya yoluna çıkama</a:t>
            </a:r>
            <a:r>
              <a:rPr lang="tr-TR" sz="2400" dirty="0">
                <a:solidFill>
                  <a:srgbClr val="C00000"/>
                </a:solidFill>
              </a:rPr>
              <a:t>z.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yaya önceliği</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269" y="2094540"/>
            <a:ext cx="5695931" cy="3522364"/>
          </a:xfrm>
          <a:prstGeom prst="rect">
            <a:avLst/>
          </a:prstGeom>
        </p:spPr>
      </p:pic>
    </p:spTree>
    <p:extLst>
      <p:ext uri="{BB962C8B-B14F-4D97-AF65-F5344CB8AC3E}">
        <p14:creationId xmlns:p14="http://schemas.microsoft.com/office/powerpoint/2010/main" val="1665290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MESLEK YÜKSEKOKULLARI</a:t>
            </a:r>
          </a:p>
        </p:txBody>
      </p:sp>
      <p:sp>
        <p:nvSpPr>
          <p:cNvPr id="3" name="İçerik Yer Tutucusu 2"/>
          <p:cNvSpPr>
            <a:spLocks noGrp="1"/>
          </p:cNvSpPr>
          <p:nvPr>
            <p:ph idx="1"/>
          </p:nvPr>
        </p:nvSpPr>
        <p:spPr>
          <a:xfrm>
            <a:off x="1708485" y="2478506"/>
            <a:ext cx="9797716" cy="3657599"/>
          </a:xfrm>
        </p:spPr>
        <p:txBody>
          <a:bodyPr numCol="2">
            <a:normAutofit/>
          </a:bodyPr>
          <a:lstStyle/>
          <a:p>
            <a:pPr marL="0" indent="0" algn="r">
              <a:lnSpc>
                <a:spcPct val="100000"/>
              </a:lnSpc>
              <a:buNone/>
            </a:pPr>
            <a:r>
              <a:rPr lang="tr-TR" sz="1500" dirty="0"/>
              <a:t>Acıpayam Meslek Yüksekokulu</a:t>
            </a:r>
          </a:p>
          <a:p>
            <a:pPr marL="0" indent="0" algn="r">
              <a:lnSpc>
                <a:spcPct val="100000"/>
              </a:lnSpc>
              <a:buNone/>
            </a:pPr>
            <a:r>
              <a:rPr lang="tr-TR" sz="1500" dirty="0"/>
              <a:t>Bekilli Meslek Yüksekokulu</a:t>
            </a:r>
          </a:p>
          <a:p>
            <a:pPr marL="0" indent="0" algn="r">
              <a:lnSpc>
                <a:spcPct val="100000"/>
              </a:lnSpc>
              <a:buNone/>
            </a:pPr>
            <a:r>
              <a:rPr lang="tr-TR" sz="1500" dirty="0"/>
              <a:t>Bozkurt Meslek Yüksekokulu</a:t>
            </a:r>
          </a:p>
          <a:p>
            <a:pPr marL="0" indent="0" algn="r">
              <a:lnSpc>
                <a:spcPct val="100000"/>
              </a:lnSpc>
              <a:buNone/>
            </a:pPr>
            <a:r>
              <a:rPr lang="tr-TR" sz="1500" dirty="0"/>
              <a:t>Buldan Meslek Yüksekokulu</a:t>
            </a:r>
          </a:p>
          <a:p>
            <a:pPr marL="0" indent="0" algn="r">
              <a:lnSpc>
                <a:spcPct val="100000"/>
              </a:lnSpc>
              <a:buNone/>
            </a:pPr>
            <a:r>
              <a:rPr lang="tr-TR" sz="1500" dirty="0"/>
              <a:t>Çal Meslek Yüksekokulu</a:t>
            </a:r>
          </a:p>
          <a:p>
            <a:pPr marL="0" indent="0" algn="r">
              <a:lnSpc>
                <a:spcPct val="100000"/>
              </a:lnSpc>
              <a:buNone/>
            </a:pPr>
            <a:r>
              <a:rPr lang="tr-TR" sz="1500" dirty="0"/>
              <a:t>Çameli Meslek Yüksekokulu</a:t>
            </a:r>
          </a:p>
          <a:p>
            <a:pPr marL="0" indent="0" algn="r">
              <a:lnSpc>
                <a:spcPct val="100000"/>
              </a:lnSpc>
              <a:buNone/>
            </a:pPr>
            <a:r>
              <a:rPr lang="tr-TR" sz="1500" dirty="0"/>
              <a:t>Çardak Organize Sanayi Bölgesi Meslek Yüksekokulu</a:t>
            </a:r>
          </a:p>
          <a:p>
            <a:pPr marL="0" indent="0" algn="r">
              <a:lnSpc>
                <a:spcPct val="100000"/>
              </a:lnSpc>
              <a:buNone/>
            </a:pPr>
            <a:r>
              <a:rPr lang="tr-TR" sz="1500" dirty="0"/>
              <a:t>Çivril Atasay Kamer Meslek Yüksekokulu</a:t>
            </a:r>
          </a:p>
          <a:p>
            <a:pPr marL="0" indent="0" algn="r">
              <a:lnSpc>
                <a:spcPct val="100000"/>
              </a:lnSpc>
              <a:buNone/>
            </a:pPr>
            <a:r>
              <a:rPr lang="tr-TR" sz="1500" dirty="0"/>
              <a:t>Denizli Sağlık Hizmetleri Meslek Yüksekokulu</a:t>
            </a:r>
          </a:p>
          <a:p>
            <a:pPr marL="0" indent="0" algn="r">
              <a:lnSpc>
                <a:spcPct val="100000"/>
              </a:lnSpc>
              <a:buNone/>
            </a:pPr>
            <a:endParaRPr lang="tr-TR" sz="1500" dirty="0"/>
          </a:p>
          <a:p>
            <a:pPr marL="0" indent="0" algn="r">
              <a:lnSpc>
                <a:spcPct val="100000"/>
              </a:lnSpc>
              <a:buNone/>
            </a:pPr>
            <a:r>
              <a:rPr lang="tr-TR" sz="1500" dirty="0"/>
              <a:t>Denizli Sosyal Bilimler Meslek Yüksekokulu</a:t>
            </a:r>
          </a:p>
          <a:p>
            <a:pPr marL="0" indent="0" algn="r">
              <a:lnSpc>
                <a:spcPct val="100000"/>
              </a:lnSpc>
              <a:buNone/>
            </a:pPr>
            <a:r>
              <a:rPr lang="tr-TR" sz="1500" dirty="0"/>
              <a:t>Denizli Teknik Bilimler Meslek Yüksekokulu</a:t>
            </a:r>
          </a:p>
          <a:p>
            <a:pPr marL="0" indent="0" algn="r">
              <a:lnSpc>
                <a:spcPct val="100000"/>
              </a:lnSpc>
              <a:buNone/>
            </a:pPr>
            <a:r>
              <a:rPr lang="tr-TR" sz="1500" dirty="0"/>
              <a:t>Honaz Meslek Yüksekokulu</a:t>
            </a:r>
          </a:p>
          <a:p>
            <a:pPr marL="0" indent="0" algn="r">
              <a:lnSpc>
                <a:spcPct val="100000"/>
              </a:lnSpc>
              <a:buNone/>
            </a:pPr>
            <a:r>
              <a:rPr lang="tr-TR" sz="1500" dirty="0"/>
              <a:t>Kale Meslek Yüksekokulu</a:t>
            </a:r>
          </a:p>
          <a:p>
            <a:pPr marL="0" indent="0" algn="r">
              <a:lnSpc>
                <a:spcPct val="100000"/>
              </a:lnSpc>
              <a:buNone/>
            </a:pPr>
            <a:r>
              <a:rPr lang="tr-TR" sz="1500" dirty="0"/>
              <a:t>Sarayköy Meslek Yüksekokulu</a:t>
            </a:r>
          </a:p>
          <a:p>
            <a:pPr marL="0" indent="0" algn="r">
              <a:lnSpc>
                <a:spcPct val="100000"/>
              </a:lnSpc>
              <a:buNone/>
            </a:pPr>
            <a:r>
              <a:rPr lang="tr-TR" sz="1500" dirty="0"/>
              <a:t>Serinhisar Meslek Yüksekokulu</a:t>
            </a:r>
          </a:p>
          <a:p>
            <a:pPr marL="0" indent="0" algn="r">
              <a:lnSpc>
                <a:spcPct val="100000"/>
              </a:lnSpc>
              <a:buNone/>
            </a:pPr>
            <a:r>
              <a:rPr lang="tr-TR" sz="1500" dirty="0"/>
              <a:t>Tavas Meslek Yüksekokulu</a:t>
            </a:r>
          </a:p>
          <a:p>
            <a:pPr marL="0" indent="0" algn="r">
              <a:lnSpc>
                <a:spcPct val="100000"/>
              </a:lnSpc>
              <a:buNone/>
            </a:pPr>
            <a:r>
              <a:rPr lang="tr-TR" sz="1500" dirty="0"/>
              <a:t>Tavas Sağlık Hizmetleri Sağlık Meslek Yüksekokulu</a:t>
            </a:r>
          </a:p>
          <a:p>
            <a:pPr marL="0" indent="0" algn="r">
              <a:lnSpc>
                <a:spcPct val="100000"/>
              </a:lnSpc>
              <a:buNone/>
            </a:pP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a:t>
            </a:fld>
            <a:endParaRPr lang="tr-TR"/>
          </a:p>
        </p:txBody>
      </p:sp>
    </p:spTree>
    <p:extLst>
      <p:ext uri="{BB962C8B-B14F-4D97-AF65-F5344CB8AC3E}">
        <p14:creationId xmlns:p14="http://schemas.microsoft.com/office/powerpoint/2010/main" val="14497964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5611907" y="952321"/>
            <a:ext cx="5422526" cy="646331"/>
          </a:xfrm>
          <a:prstGeom prst="rect">
            <a:avLst/>
          </a:prstGeom>
        </p:spPr>
        <p:txBody>
          <a:bodyPr wrap="square">
            <a:spAutoFit/>
          </a:bodyPr>
          <a:lstStyle/>
          <a:p>
            <a:r>
              <a:rPr lang="tr-TR" dirty="0"/>
              <a:t>ÖĞRENCİ KATILIMI</a:t>
            </a:r>
            <a:br>
              <a:rPr lang="tr-TR" dirty="0"/>
            </a:br>
            <a:r>
              <a:rPr lang="tr-TR" i="1" dirty="0"/>
              <a:t>«ÖNEMLİ, EŞİT VE SORUMLU OYUNCULAR»</a:t>
            </a:r>
            <a:endParaRPr lang="tr-TR" dirty="0"/>
          </a:p>
        </p:txBody>
      </p:sp>
      <p:pic>
        <p:nvPicPr>
          <p:cNvPr id="6" name="Resim 5">
            <a:extLst>
              <a:ext uri="{FF2B5EF4-FFF2-40B4-BE49-F238E27FC236}">
                <a16:creationId xmlns:a16="http://schemas.microsoft.com/office/drawing/2014/main" id="{08614772-7BC3-4FEC-99C3-DEE3A7D53E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88879" y="2655815"/>
            <a:ext cx="6003121" cy="4202185"/>
          </a:xfrm>
          <a:prstGeom prst="rect">
            <a:avLst/>
          </a:prstGeom>
        </p:spPr>
      </p:pic>
      <p:sp>
        <p:nvSpPr>
          <p:cNvPr id="9" name="Dikdörtgen 8"/>
          <p:cNvSpPr/>
          <p:nvPr/>
        </p:nvSpPr>
        <p:spPr>
          <a:xfrm>
            <a:off x="491939" y="1735596"/>
            <a:ext cx="10542494" cy="1338828"/>
          </a:xfrm>
          <a:prstGeom prst="rect">
            <a:avLst/>
          </a:prstGeom>
        </p:spPr>
        <p:txBody>
          <a:bodyPr wrap="square">
            <a:spAutoFit/>
          </a:bodyPr>
          <a:lstStyle/>
          <a:p>
            <a:pPr lvl="0">
              <a:lnSpc>
                <a:spcPct val="150000"/>
              </a:lnSpc>
            </a:pPr>
            <a:r>
              <a:rPr lang="tr-TR" dirty="0">
                <a:solidFill>
                  <a:prstClr val="black"/>
                </a:solidFill>
              </a:rPr>
              <a:t>Aktif öğrenci </a:t>
            </a:r>
            <a:r>
              <a:rPr lang="tr-TR" dirty="0">
                <a:solidFill>
                  <a:prstClr val="black"/>
                </a:solidFill>
                <a:sym typeface="Wingdings" panose="05000000000000000000" pitchFamily="2" charset="2"/>
              </a:rPr>
              <a:t></a:t>
            </a:r>
            <a:r>
              <a:rPr lang="tr-TR" dirty="0">
                <a:solidFill>
                  <a:prstClr val="black"/>
                </a:solidFill>
              </a:rPr>
              <a:t> “çalışmaya önemli ölçüde zaman harcayan, yerleşkede vakit geçiren, öğrenci organizasyonlarına aktif katılan, öğrenciler ve biriminin diğer personelleri ile sık sık etkileşime giren kişi”</a:t>
            </a:r>
          </a:p>
        </p:txBody>
      </p:sp>
      <p:sp>
        <p:nvSpPr>
          <p:cNvPr id="10" name="İçerik Yer Tutucusu 2">
            <a:extLst>
              <a:ext uri="{FF2B5EF4-FFF2-40B4-BE49-F238E27FC236}">
                <a16:creationId xmlns:a16="http://schemas.microsoft.com/office/drawing/2014/main" id="{B0ECB63A-2229-4633-B5B3-EE04A05196D8}"/>
              </a:ext>
            </a:extLst>
          </p:cNvPr>
          <p:cNvSpPr txBox="1">
            <a:spLocks/>
          </p:cNvSpPr>
          <p:nvPr/>
        </p:nvSpPr>
        <p:spPr>
          <a:xfrm>
            <a:off x="1014748" y="3582300"/>
            <a:ext cx="5099180" cy="3138107"/>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tr-TR" dirty="0"/>
              <a:t>Sürekli Öğrenme ve Gelişim</a:t>
            </a:r>
          </a:p>
          <a:p>
            <a:pPr marL="285750" indent="-285750">
              <a:lnSpc>
                <a:spcPct val="150000"/>
              </a:lnSpc>
              <a:buFont typeface="Wingdings" panose="05000000000000000000" pitchFamily="2" charset="2"/>
              <a:buChar char="ü"/>
            </a:pPr>
            <a:r>
              <a:rPr lang="tr-TR" dirty="0"/>
              <a:t>Aidiyet ve Motivasyon</a:t>
            </a:r>
          </a:p>
          <a:p>
            <a:pPr marL="285750" indent="-285750">
              <a:lnSpc>
                <a:spcPct val="150000"/>
              </a:lnSpc>
              <a:buFont typeface="Wingdings" panose="05000000000000000000" pitchFamily="2" charset="2"/>
              <a:buChar char="ü"/>
            </a:pPr>
            <a:r>
              <a:rPr lang="tr-TR" dirty="0"/>
              <a:t>Farklı Deneyimler</a:t>
            </a:r>
          </a:p>
          <a:p>
            <a:pPr marL="285750" indent="-285750">
              <a:lnSpc>
                <a:spcPct val="150000"/>
              </a:lnSpc>
              <a:buFont typeface="Wingdings" panose="05000000000000000000" pitchFamily="2" charset="2"/>
              <a:buChar char="ü"/>
            </a:pPr>
            <a:r>
              <a:rPr lang="tr-TR" dirty="0"/>
              <a:t>Problem Çözme</a:t>
            </a:r>
          </a:p>
          <a:p>
            <a:pPr marL="285750" indent="-285750">
              <a:lnSpc>
                <a:spcPct val="150000"/>
              </a:lnSpc>
              <a:buFont typeface="Wingdings" panose="05000000000000000000" pitchFamily="2" charset="2"/>
              <a:buChar char="ü"/>
            </a:pPr>
            <a:r>
              <a:rPr lang="tr-TR" dirty="0"/>
              <a:t>Sorumluluk</a:t>
            </a:r>
          </a:p>
          <a:p>
            <a:pPr marL="285750" indent="-285750">
              <a:lnSpc>
                <a:spcPct val="150000"/>
              </a:lnSpc>
              <a:buFont typeface="Wingdings" panose="05000000000000000000" pitchFamily="2" charset="2"/>
              <a:buChar char="ü"/>
            </a:pPr>
            <a:r>
              <a:rPr lang="tr-TR" dirty="0"/>
              <a:t>Gönüllülük</a:t>
            </a:r>
          </a:p>
        </p:txBody>
      </p:sp>
      <p:sp>
        <p:nvSpPr>
          <p:cNvPr id="3" name="Dikdörtgen 2"/>
          <p:cNvSpPr/>
          <p:nvPr/>
        </p:nvSpPr>
        <p:spPr>
          <a:xfrm>
            <a:off x="6113928" y="173256"/>
            <a:ext cx="4992221" cy="646331"/>
          </a:xfrm>
          <a:prstGeom prst="rect">
            <a:avLst/>
          </a:prstGeom>
        </p:spPr>
        <p:txBody>
          <a:bodyPr wrap="square">
            <a:spAutoFit/>
          </a:bodyPr>
          <a:lstStyle/>
          <a:p>
            <a:pPr algn="just"/>
            <a:r>
              <a:rPr lang="tr-TR" b="1" dirty="0">
                <a:solidFill>
                  <a:srgbClr val="212529"/>
                </a:solidFill>
                <a:latin typeface="inherit"/>
              </a:rPr>
              <a:t>Kalite Yönetimi ve Veri Değerlendirme Uygulama ve Araştırma Merkezi (KAVDEM) </a:t>
            </a:r>
            <a:endParaRPr lang="tr-TR" b="1" i="0" dirty="0">
              <a:solidFill>
                <a:srgbClr val="212529"/>
              </a:solidFill>
              <a:effectLst/>
              <a:latin typeface="Roboto"/>
            </a:endParaRPr>
          </a:p>
        </p:txBody>
      </p:sp>
    </p:spTree>
    <p:extLst>
      <p:ext uri="{BB962C8B-B14F-4D97-AF65-F5344CB8AC3E}">
        <p14:creationId xmlns:p14="http://schemas.microsoft.com/office/powerpoint/2010/main" val="93622241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4214804" y="1100102"/>
            <a:ext cx="6979669" cy="369332"/>
          </a:xfrm>
          <a:prstGeom prst="rect">
            <a:avLst/>
          </a:prstGeom>
        </p:spPr>
        <p:txBody>
          <a:bodyPr wrap="square">
            <a:spAutoFit/>
          </a:bodyPr>
          <a:lstStyle/>
          <a:p>
            <a:r>
              <a:rPr lang="tr-TR" b="1" dirty="0"/>
              <a:t>YÜKSEKÖĞRETİMDE KALİTE GÜVENCE SİSTEMİNİN HEDEFİ</a:t>
            </a:r>
            <a:endParaRPr lang="tr-TR" dirty="0"/>
          </a:p>
        </p:txBody>
      </p:sp>
      <p:pic>
        <p:nvPicPr>
          <p:cNvPr id="2" name="Resim 1"/>
          <p:cNvPicPr>
            <a:picLocks noChangeAspect="1"/>
          </p:cNvPicPr>
          <p:nvPr/>
        </p:nvPicPr>
        <p:blipFill rotWithShape="1">
          <a:blip r:embed="rId2"/>
          <a:srcRect l="209" r="429"/>
          <a:stretch/>
        </p:blipFill>
        <p:spPr>
          <a:xfrm>
            <a:off x="790144" y="1469434"/>
            <a:ext cx="8732548" cy="3712166"/>
          </a:xfrm>
          <a:prstGeom prst="rect">
            <a:avLst/>
          </a:prstGeom>
        </p:spPr>
      </p:pic>
      <p:sp>
        <p:nvSpPr>
          <p:cNvPr id="4" name="Dikdörtgen 3"/>
          <p:cNvSpPr/>
          <p:nvPr/>
        </p:nvSpPr>
        <p:spPr>
          <a:xfrm>
            <a:off x="4214804" y="4673769"/>
            <a:ext cx="7758546" cy="1754326"/>
          </a:xfrm>
          <a:prstGeom prst="rect">
            <a:avLst/>
          </a:prstGeom>
        </p:spPr>
        <p:txBody>
          <a:bodyPr wrap="square">
            <a:spAutoFit/>
          </a:bodyPr>
          <a:lstStyle/>
          <a:p>
            <a:r>
              <a:rPr lang="tr-TR" dirty="0">
                <a:solidFill>
                  <a:srgbClr val="000000"/>
                </a:solidFill>
                <a:latin typeface="Arial-BoldMT"/>
              </a:rPr>
              <a:t>Yükseköğretim kurumlarında kalite güvence sisteminin en önemli boyutu; öğrencilerin hedeflenen yeterliliklere ulaşabilmesinin güvence altına alınmasıdır. </a:t>
            </a:r>
          </a:p>
          <a:p>
            <a:endParaRPr lang="tr-TR" b="1" dirty="0">
              <a:solidFill>
                <a:srgbClr val="000000"/>
              </a:solidFill>
              <a:latin typeface="Arial-BoldMT"/>
            </a:endParaRPr>
          </a:p>
          <a:p>
            <a:r>
              <a:rPr lang="tr-TR" dirty="0">
                <a:solidFill>
                  <a:srgbClr val="000000"/>
                </a:solidFill>
                <a:latin typeface="Arial-BoldMT"/>
              </a:rPr>
              <a:t>Bu nedenle öğrenciler </a:t>
            </a:r>
            <a:r>
              <a:rPr lang="tr-TR" dirty="0">
                <a:solidFill>
                  <a:srgbClr val="000000"/>
                </a:solidFill>
                <a:latin typeface="ArialMT"/>
              </a:rPr>
              <a:t>yükseköğretimde kalite güvencesi süreçlerinin en önemli paydaşlarından birisi olup süreçlere katılımı beklenmektedir.</a:t>
            </a:r>
          </a:p>
        </p:txBody>
      </p:sp>
    </p:spTree>
    <p:extLst>
      <p:ext uri="{BB962C8B-B14F-4D97-AF65-F5344CB8AC3E}">
        <p14:creationId xmlns:p14="http://schemas.microsoft.com/office/powerpoint/2010/main" val="255187617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72</a:t>
            </a:fld>
            <a:endParaRPr lang="tr-TR" dirty="0"/>
          </a:p>
        </p:txBody>
      </p:sp>
      <p:sp>
        <p:nvSpPr>
          <p:cNvPr id="3" name="Dikdörtgen 2"/>
          <p:cNvSpPr/>
          <p:nvPr/>
        </p:nvSpPr>
        <p:spPr>
          <a:xfrm>
            <a:off x="5168701" y="729972"/>
            <a:ext cx="5665695" cy="584775"/>
          </a:xfrm>
          <a:prstGeom prst="rect">
            <a:avLst/>
          </a:prstGeom>
        </p:spPr>
        <p:txBody>
          <a:bodyPr wrap="square">
            <a:spAutoFit/>
          </a:bodyPr>
          <a:lstStyle/>
          <a:p>
            <a:r>
              <a:rPr lang="tr-TR" sz="3200" dirty="0"/>
              <a:t>ÖĞRENCİ KATILIMI NASIL?</a:t>
            </a:r>
          </a:p>
        </p:txBody>
      </p:sp>
      <p:pic>
        <p:nvPicPr>
          <p:cNvPr id="4" name="Resim 3">
            <a:extLst>
              <a:ext uri="{FF2B5EF4-FFF2-40B4-BE49-F238E27FC236}">
                <a16:creationId xmlns:a16="http://schemas.microsoft.com/office/drawing/2014/main" id="{D855472F-857F-49A7-BDA3-3795F38146BE}"/>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5128" t="12718" r="4615" b="9333"/>
          <a:stretch/>
        </p:blipFill>
        <p:spPr>
          <a:xfrm>
            <a:off x="5607161" y="1314747"/>
            <a:ext cx="5137299" cy="4436758"/>
          </a:xfrm>
          <a:prstGeom prst="rect">
            <a:avLst/>
          </a:prstGeom>
        </p:spPr>
      </p:pic>
      <p:sp>
        <p:nvSpPr>
          <p:cNvPr id="5" name="İçerik Yer Tutucusu 2">
            <a:extLst>
              <a:ext uri="{FF2B5EF4-FFF2-40B4-BE49-F238E27FC236}">
                <a16:creationId xmlns:a16="http://schemas.microsoft.com/office/drawing/2014/main" id="{14FF0742-3D5F-4D18-B5B2-C7614CE2418E}"/>
              </a:ext>
            </a:extLst>
          </p:cNvPr>
          <p:cNvSpPr txBox="1">
            <a:spLocks/>
          </p:cNvSpPr>
          <p:nvPr/>
        </p:nvSpPr>
        <p:spPr>
          <a:xfrm>
            <a:off x="696491" y="1835078"/>
            <a:ext cx="5099180" cy="438988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tr-TR" dirty="0"/>
              <a:t>Fakülte/Bölüm Program Değerlendirme Komiteleri</a:t>
            </a:r>
          </a:p>
          <a:p>
            <a:pPr marL="285750" indent="-285750">
              <a:lnSpc>
                <a:spcPct val="150000"/>
              </a:lnSpc>
              <a:buFont typeface="Wingdings" panose="05000000000000000000" pitchFamily="2" charset="2"/>
              <a:buChar char="ü"/>
            </a:pPr>
            <a:r>
              <a:rPr lang="tr-TR" dirty="0"/>
              <a:t>Fakülte/Bölüm Kurulları</a:t>
            </a:r>
          </a:p>
          <a:p>
            <a:pPr marL="285750" indent="-285750">
              <a:lnSpc>
                <a:spcPct val="150000"/>
              </a:lnSpc>
              <a:buFont typeface="Wingdings" panose="05000000000000000000" pitchFamily="2" charset="2"/>
              <a:buChar char="ü"/>
            </a:pPr>
            <a:r>
              <a:rPr lang="tr-TR" dirty="0"/>
              <a:t>Bölüm Danışma Kurulları</a:t>
            </a:r>
          </a:p>
          <a:p>
            <a:pPr marL="285750" indent="-285750">
              <a:lnSpc>
                <a:spcPct val="150000"/>
              </a:lnSpc>
              <a:buFont typeface="Wingdings" panose="05000000000000000000" pitchFamily="2" charset="2"/>
              <a:buChar char="ü"/>
            </a:pPr>
            <a:r>
              <a:rPr lang="tr-TR" dirty="0"/>
              <a:t>Kalite Komisyonu Öğrenci Temsilcisi</a:t>
            </a:r>
          </a:p>
          <a:p>
            <a:pPr marL="285750" indent="-285750">
              <a:lnSpc>
                <a:spcPct val="150000"/>
              </a:lnSpc>
              <a:buFont typeface="Wingdings" panose="05000000000000000000" pitchFamily="2" charset="2"/>
              <a:buChar char="ü"/>
            </a:pPr>
            <a:r>
              <a:rPr lang="tr-TR" dirty="0"/>
              <a:t>Birim </a:t>
            </a:r>
            <a:r>
              <a:rPr lang="tr-TR"/>
              <a:t>Kalite Komiteleri</a:t>
            </a:r>
            <a:endParaRPr lang="tr-TR" dirty="0"/>
          </a:p>
        </p:txBody>
      </p:sp>
      <p:sp>
        <p:nvSpPr>
          <p:cNvPr id="6" name="Dikdörtgen 5">
            <a:extLst>
              <a:ext uri="{FF2B5EF4-FFF2-40B4-BE49-F238E27FC236}">
                <a16:creationId xmlns:a16="http://schemas.microsoft.com/office/drawing/2014/main" id="{C46E597D-9729-4BEF-A597-794BF338C76E}"/>
              </a:ext>
            </a:extLst>
          </p:cNvPr>
          <p:cNvSpPr/>
          <p:nvPr/>
        </p:nvSpPr>
        <p:spPr>
          <a:xfrm>
            <a:off x="8134618" y="5566839"/>
            <a:ext cx="2699778" cy="369332"/>
          </a:xfrm>
          <a:prstGeom prst="rect">
            <a:avLst/>
          </a:prstGeom>
        </p:spPr>
        <p:txBody>
          <a:bodyPr wrap="none">
            <a:spAutoFit/>
          </a:bodyPr>
          <a:lstStyle/>
          <a:p>
            <a:r>
              <a:rPr lang="tr-TR" i="1" dirty="0"/>
              <a:t>«ÖĞRENCİ HER YERDE»</a:t>
            </a:r>
            <a:endParaRPr lang="tr-TR" dirty="0"/>
          </a:p>
        </p:txBody>
      </p:sp>
    </p:spTree>
    <p:extLst>
      <p:ext uri="{BB962C8B-B14F-4D97-AF65-F5344CB8AC3E}">
        <p14:creationId xmlns:p14="http://schemas.microsoft.com/office/powerpoint/2010/main" val="70738795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73</a:t>
            </a:fld>
            <a:endParaRPr lang="tr-TR"/>
          </a:p>
        </p:txBody>
      </p:sp>
      <p:sp>
        <p:nvSpPr>
          <p:cNvPr id="3" name="Unvan 1">
            <a:extLst>
              <a:ext uri="{FF2B5EF4-FFF2-40B4-BE49-F238E27FC236}">
                <a16:creationId xmlns:a16="http://schemas.microsoft.com/office/drawing/2014/main" id="{1A910938-AAC9-4ADC-AB4E-AA48621F1E10}"/>
              </a:ext>
            </a:extLst>
          </p:cNvPr>
          <p:cNvSpPr txBox="1">
            <a:spLocks/>
          </p:cNvSpPr>
          <p:nvPr/>
        </p:nvSpPr>
        <p:spPr>
          <a:xfrm>
            <a:off x="2792963" y="612283"/>
            <a:ext cx="8610600" cy="1293028"/>
          </a:xfrm>
          <a:prstGeom prst="rect">
            <a:avLst/>
          </a:prstGeom>
        </p:spPr>
        <p:txBody>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dirty="0"/>
              <a:t>ANKETLER</a:t>
            </a:r>
          </a:p>
        </p:txBody>
      </p:sp>
      <p:sp>
        <p:nvSpPr>
          <p:cNvPr id="4" name="İçerik Yer Tutucusu 2">
            <a:extLst>
              <a:ext uri="{FF2B5EF4-FFF2-40B4-BE49-F238E27FC236}">
                <a16:creationId xmlns:a16="http://schemas.microsoft.com/office/drawing/2014/main" id="{48DA286B-7AF5-46C7-8C80-0032C1DB2BB7}"/>
              </a:ext>
            </a:extLst>
          </p:cNvPr>
          <p:cNvSpPr txBox="1">
            <a:spLocks/>
          </p:cNvSpPr>
          <p:nvPr/>
        </p:nvSpPr>
        <p:spPr>
          <a:xfrm>
            <a:off x="685800" y="2054601"/>
            <a:ext cx="5257800" cy="402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nSpc>
                <a:spcPct val="200000"/>
              </a:lnSpc>
              <a:buFont typeface="Wingdings" panose="05000000000000000000" pitchFamily="2" charset="2"/>
              <a:buChar char="Ø"/>
            </a:pPr>
            <a:r>
              <a:rPr lang="tr-TR" b="1" dirty="0">
                <a:solidFill>
                  <a:srgbClr val="C00000"/>
                </a:solidFill>
              </a:rPr>
              <a:t>PU</a:t>
            </a:r>
            <a:r>
              <a:rPr lang="tr-TR" dirty="0">
                <a:solidFill>
                  <a:srgbClr val="C00000"/>
                </a:solidFill>
              </a:rPr>
              <a:t>S</a:t>
            </a:r>
            <a:r>
              <a:rPr lang="tr-TR" dirty="0"/>
              <a:t>ULA Bilgi Sistemi</a:t>
            </a:r>
          </a:p>
          <a:p>
            <a:pPr lvl="1">
              <a:lnSpc>
                <a:spcPct val="200000"/>
              </a:lnSpc>
              <a:buFont typeface="Wingdings" panose="05000000000000000000" pitchFamily="2" charset="2"/>
              <a:buChar char="ü"/>
            </a:pPr>
            <a:r>
              <a:rPr lang="tr-TR" dirty="0"/>
              <a:t>DERS DEĞERLENDİRME ANKETLERİ</a:t>
            </a:r>
          </a:p>
          <a:p>
            <a:pPr lvl="1">
              <a:lnSpc>
                <a:spcPct val="200000"/>
              </a:lnSpc>
              <a:buFont typeface="Wingdings" panose="05000000000000000000" pitchFamily="2" charset="2"/>
              <a:buChar char="ü"/>
            </a:pPr>
            <a:r>
              <a:rPr lang="tr-TR" dirty="0"/>
              <a:t>DERS KAZANIMLARI ANKETİ</a:t>
            </a:r>
          </a:p>
          <a:p>
            <a:pPr lvl="1">
              <a:lnSpc>
                <a:spcPct val="200000"/>
              </a:lnSpc>
              <a:buFont typeface="Wingdings" panose="05000000000000000000" pitchFamily="2" charset="2"/>
              <a:buChar char="ü"/>
            </a:pPr>
            <a:r>
              <a:rPr lang="tr-TR" dirty="0"/>
              <a:t>PROGRAM YETERLİLİKLERİ ANKETİ</a:t>
            </a:r>
          </a:p>
          <a:p>
            <a:pPr lvl="1">
              <a:lnSpc>
                <a:spcPct val="200000"/>
              </a:lnSpc>
              <a:buFont typeface="Wingdings" panose="05000000000000000000" pitchFamily="2" charset="2"/>
              <a:buChar char="ü"/>
            </a:pPr>
            <a:r>
              <a:rPr lang="tr-TR" dirty="0"/>
              <a:t>AKTS İŞ YÜKÜ ANKETİ</a:t>
            </a:r>
          </a:p>
          <a:p>
            <a:pPr>
              <a:lnSpc>
                <a:spcPct val="200000"/>
              </a:lnSpc>
              <a:buFont typeface="Wingdings" panose="05000000000000000000" pitchFamily="2" charset="2"/>
              <a:buChar char="Ø"/>
            </a:pPr>
            <a:r>
              <a:rPr lang="tr-TR" dirty="0"/>
              <a:t>ÖZDEĞERLENDİRME ANKETİ (YILLIK)</a:t>
            </a:r>
          </a:p>
        </p:txBody>
      </p:sp>
      <p:sp>
        <p:nvSpPr>
          <p:cNvPr id="5" name="İçerik Yer Tutucusu 2">
            <a:extLst>
              <a:ext uri="{FF2B5EF4-FFF2-40B4-BE49-F238E27FC236}">
                <a16:creationId xmlns:a16="http://schemas.microsoft.com/office/drawing/2014/main" id="{F9629CB4-678F-4B45-AD00-E08744BDE31B}"/>
              </a:ext>
            </a:extLst>
          </p:cNvPr>
          <p:cNvSpPr txBox="1">
            <a:spLocks/>
          </p:cNvSpPr>
          <p:nvPr/>
        </p:nvSpPr>
        <p:spPr>
          <a:xfrm>
            <a:off x="6380583" y="1746113"/>
            <a:ext cx="5257800" cy="4024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nSpc>
                <a:spcPct val="200000"/>
              </a:lnSpc>
              <a:buNone/>
            </a:pPr>
            <a:r>
              <a:rPr lang="tr-TR" dirty="0"/>
              <a:t>Aldığınız eğitim ve hizmetlerin kalitesini iyileştirmek, Üniversitemizin sürekli gelişimini sağlamak amacıyla görüşleriniz bizim için değerli…</a:t>
            </a:r>
          </a:p>
        </p:txBody>
      </p:sp>
      <p:pic>
        <p:nvPicPr>
          <p:cNvPr id="6" name="Resim 5">
            <a:extLst>
              <a:ext uri="{FF2B5EF4-FFF2-40B4-BE49-F238E27FC236}">
                <a16:creationId xmlns:a16="http://schemas.microsoft.com/office/drawing/2014/main" id="{1A128F04-80F2-40C3-AB4E-CB20F5E921A8}"/>
              </a:ext>
            </a:extLst>
          </p:cNvPr>
          <p:cNvPicPr>
            <a:picLocks noChangeAspect="1"/>
          </p:cNvPicPr>
          <p:nvPr/>
        </p:nvPicPr>
        <p:blipFill>
          <a:blip r:embed="rId3" cstate="print">
            <a:clrChange>
              <a:clrFrom>
                <a:srgbClr val="D6E7FB"/>
              </a:clrFrom>
              <a:clrTo>
                <a:srgbClr val="D6E7FB">
                  <a:alpha val="0"/>
                </a:srgbClr>
              </a:clrTo>
            </a:clrChange>
            <a:extLst>
              <a:ext uri="{28A0092B-C50C-407E-A947-70E740481C1C}">
                <a14:useLocalDpi xmlns:a14="http://schemas.microsoft.com/office/drawing/2010/main" val="0"/>
              </a:ext>
            </a:extLst>
          </a:blip>
          <a:stretch>
            <a:fillRect/>
          </a:stretch>
        </p:blipFill>
        <p:spPr>
          <a:xfrm>
            <a:off x="8415705" y="3724390"/>
            <a:ext cx="3659661" cy="3659661"/>
          </a:xfrm>
          <a:prstGeom prst="rect">
            <a:avLst/>
          </a:prstGeom>
        </p:spPr>
      </p:pic>
    </p:spTree>
    <p:extLst>
      <p:ext uri="{BB962C8B-B14F-4D97-AF65-F5344CB8AC3E}">
        <p14:creationId xmlns:p14="http://schemas.microsoft.com/office/powerpoint/2010/main" val="114873193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74</a:t>
            </a:fld>
            <a:endParaRPr lang="tr-TR"/>
          </a:p>
        </p:txBody>
      </p:sp>
      <p:sp>
        <p:nvSpPr>
          <p:cNvPr id="3" name="Unvan 1">
            <a:extLst>
              <a:ext uri="{FF2B5EF4-FFF2-40B4-BE49-F238E27FC236}">
                <a16:creationId xmlns:a16="http://schemas.microsoft.com/office/drawing/2014/main" id="{3587D680-CFB6-4DE9-8B8D-2086C5DFA270}"/>
              </a:ext>
            </a:extLst>
          </p:cNvPr>
          <p:cNvSpPr txBox="1">
            <a:spLocks/>
          </p:cNvSpPr>
          <p:nvPr/>
        </p:nvSpPr>
        <p:spPr>
          <a:xfrm>
            <a:off x="2599764" y="477175"/>
            <a:ext cx="8621028"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dirty="0"/>
              <a:t>GENEL BİLDİRİM(ÖNERİ) SİSTEMİ</a:t>
            </a:r>
          </a:p>
        </p:txBody>
      </p:sp>
      <p:pic>
        <p:nvPicPr>
          <p:cNvPr id="4" name="Resim 3"/>
          <p:cNvPicPr>
            <a:picLocks noChangeAspect="1"/>
          </p:cNvPicPr>
          <p:nvPr/>
        </p:nvPicPr>
        <p:blipFill>
          <a:blip r:embed="rId2"/>
          <a:stretch>
            <a:fillRect/>
          </a:stretch>
        </p:blipFill>
        <p:spPr>
          <a:xfrm>
            <a:off x="251928" y="1424276"/>
            <a:ext cx="4154840" cy="3185046"/>
          </a:xfrm>
          <a:prstGeom prst="rect">
            <a:avLst/>
          </a:prstGeom>
        </p:spPr>
      </p:pic>
      <p:pic>
        <p:nvPicPr>
          <p:cNvPr id="5" name="Resim 4"/>
          <p:cNvPicPr>
            <a:picLocks noChangeAspect="1"/>
          </p:cNvPicPr>
          <p:nvPr/>
        </p:nvPicPr>
        <p:blipFill>
          <a:blip r:embed="rId3"/>
          <a:stretch>
            <a:fillRect/>
          </a:stretch>
        </p:blipFill>
        <p:spPr>
          <a:xfrm>
            <a:off x="5136812" y="1358767"/>
            <a:ext cx="6875851" cy="5175250"/>
          </a:xfrm>
          <a:prstGeom prst="rect">
            <a:avLst/>
          </a:prstGeom>
        </p:spPr>
      </p:pic>
      <p:sp>
        <p:nvSpPr>
          <p:cNvPr id="6" name="İçerik Yer Tutucusu 2">
            <a:extLst>
              <a:ext uri="{FF2B5EF4-FFF2-40B4-BE49-F238E27FC236}">
                <a16:creationId xmlns:a16="http://schemas.microsoft.com/office/drawing/2014/main" id="{5108EE76-9F58-4DF3-8978-F4B1050F2291}"/>
              </a:ext>
            </a:extLst>
          </p:cNvPr>
          <p:cNvSpPr txBox="1">
            <a:spLocks/>
          </p:cNvSpPr>
          <p:nvPr/>
        </p:nvSpPr>
        <p:spPr>
          <a:xfrm>
            <a:off x="251928" y="4609322"/>
            <a:ext cx="5024584" cy="17634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Arial" panose="020B0604020202020204" pitchFamily="34" charset="0"/>
              <a:buNone/>
            </a:pPr>
            <a:r>
              <a:rPr lang="tr-TR" b="1" dirty="0">
                <a:solidFill>
                  <a:srgbClr val="C00000"/>
                </a:solidFill>
              </a:rPr>
              <a:t>Üniversitede yaşadığınız deneyimlere yönelik istek, memnuniyet, öneri ya da şikayetlerinizi paylaşabilirsiniz…</a:t>
            </a:r>
          </a:p>
          <a:p>
            <a:pPr marL="0" indent="0">
              <a:buFont typeface="Arial" panose="020B0604020202020204" pitchFamily="34" charset="0"/>
              <a:buNone/>
            </a:pPr>
            <a:r>
              <a:rPr lang="tr-TR" dirty="0">
                <a:hlinkClick r:id="rId4"/>
              </a:rPr>
              <a:t>Genel Bildirim Sistemi</a:t>
            </a:r>
            <a:endParaRPr lang="tr-TR" dirty="0"/>
          </a:p>
        </p:txBody>
      </p:sp>
    </p:spTree>
    <p:extLst>
      <p:ext uri="{BB962C8B-B14F-4D97-AF65-F5344CB8AC3E}">
        <p14:creationId xmlns:p14="http://schemas.microsoft.com/office/powerpoint/2010/main" val="183517876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a:xfrm>
            <a:off x="3106882" y="244768"/>
            <a:ext cx="8524009" cy="1241131"/>
          </a:xfrm>
        </p:spPr>
        <p:txBody>
          <a:bodyPr>
            <a:normAutofit/>
          </a:bodyPr>
          <a:lstStyle/>
          <a:p>
            <a:r>
              <a:rPr lang="tr-TR" sz="4800" b="1" i="1" dirty="0"/>
              <a:t>FAKÜLTE İLE İLGİLİ BİLGİLER</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85899"/>
            <a:ext cx="12074236" cy="5372101"/>
          </a:xfrm>
          <a:prstGeom prst="rect">
            <a:avLst/>
          </a:prstGeom>
        </p:spPr>
      </p:pic>
    </p:spTree>
    <p:extLst>
      <p:ext uri="{BB962C8B-B14F-4D97-AF65-F5344CB8AC3E}">
        <p14:creationId xmlns:p14="http://schemas.microsoft.com/office/powerpoint/2010/main" val="357803588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tr-TR" sz="3600" b="1" i="1" u="none" strike="noStrike" kern="1200" cap="all" spc="0" normalizeH="0" baseline="0" noProof="0" dirty="0">
                <a:ln>
                  <a:noFill/>
                </a:ln>
                <a:solidFill>
                  <a:prstClr val="black"/>
                </a:solidFill>
                <a:effectLst/>
                <a:uLnTx/>
                <a:uFillTx/>
                <a:latin typeface="Century Gothic" panose="020B0502020202020204"/>
                <a:ea typeface="+mj-ea"/>
                <a:cs typeface="+mj-cs"/>
              </a:rPr>
              <a:t>EĞİTİM FAKÜLTESİ</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1773" y="1410887"/>
            <a:ext cx="7195974" cy="5093104"/>
          </a:xfrm>
          <a:prstGeom prst="rect">
            <a:avLst/>
          </a:prstGeom>
        </p:spPr>
      </p:pic>
    </p:spTree>
    <p:extLst>
      <p:ext uri="{BB962C8B-B14F-4D97-AF65-F5344CB8AC3E}">
        <p14:creationId xmlns:p14="http://schemas.microsoft.com/office/powerpoint/2010/main" val="277386245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FAKÜLTE YÖNETİMİ</a:t>
            </a:r>
          </a:p>
        </p:txBody>
      </p:sp>
      <p:sp>
        <p:nvSpPr>
          <p:cNvPr id="2" name="İçerik Yer Tutucusu 1"/>
          <p:cNvSpPr>
            <a:spLocks noGrp="1"/>
          </p:cNvSpPr>
          <p:nvPr>
            <p:ph idx="1"/>
          </p:nvPr>
        </p:nvSpPr>
        <p:spPr/>
        <p:txBody>
          <a:bodyPr>
            <a:normAutofit/>
          </a:bodyPr>
          <a:lstStyle/>
          <a:p>
            <a:pPr marL="0" indent="0" algn="ctr">
              <a:buNone/>
            </a:pPr>
            <a:r>
              <a:rPr lang="tr-TR" b="1" dirty="0"/>
              <a:t>DEKAN:</a:t>
            </a:r>
            <a:r>
              <a:rPr lang="tr-TR" dirty="0"/>
              <a:t> Prof. Dr. İzzet KARA</a:t>
            </a:r>
          </a:p>
          <a:p>
            <a:pPr marL="0" indent="0" algn="ctr">
              <a:buNone/>
            </a:pPr>
            <a:endParaRPr lang="tr-TR" sz="2000" b="1" dirty="0"/>
          </a:p>
          <a:p>
            <a:pPr marL="0" indent="0" algn="ctr">
              <a:buNone/>
            </a:pPr>
            <a:r>
              <a:rPr lang="tr-TR" sz="2000" b="1" dirty="0"/>
              <a:t>DEKAN YARDIMCISI:</a:t>
            </a:r>
            <a:r>
              <a:rPr lang="tr-TR" b="1" dirty="0"/>
              <a:t>		                   </a:t>
            </a:r>
            <a:r>
              <a:rPr lang="tr-TR" sz="2000" b="1" dirty="0"/>
              <a:t>DEKAN YARDIMCISI:</a:t>
            </a:r>
            <a:endParaRPr lang="tr-TR" b="1" dirty="0"/>
          </a:p>
          <a:p>
            <a:pPr marL="0" indent="0" algn="ctr">
              <a:buNone/>
            </a:pPr>
            <a:r>
              <a:rPr lang="tr-TR" sz="2000" dirty="0"/>
              <a:t>  Doç. Dr. Turgut TÜRKDOĞAN                         Dr. Öğr. Üyesi </a:t>
            </a:r>
            <a:r>
              <a:rPr lang="tr-TR" sz="2000" dirty="0" err="1"/>
              <a:t>Gülözge</a:t>
            </a:r>
            <a:r>
              <a:rPr lang="tr-TR" sz="2000" dirty="0"/>
              <a:t> TÜRKÖZ</a:t>
            </a:r>
          </a:p>
          <a:p>
            <a:pPr marL="0" indent="0">
              <a:buNone/>
            </a:pPr>
            <a:r>
              <a:rPr lang="tr-TR" dirty="0"/>
              <a:t>	</a:t>
            </a:r>
          </a:p>
          <a:p>
            <a:pPr marL="0" indent="0" algn="ctr">
              <a:buNone/>
            </a:pPr>
            <a:r>
              <a:rPr lang="tr-TR" sz="2000" b="1" dirty="0"/>
              <a:t>FAKÜLTE SEKRETERİ</a:t>
            </a:r>
          </a:p>
          <a:p>
            <a:pPr marL="0" indent="0" algn="ctr">
              <a:buNone/>
            </a:pPr>
            <a:r>
              <a:rPr lang="tr-TR" sz="2000" dirty="0"/>
              <a:t>Mustafa MIZRAK</a:t>
            </a:r>
          </a:p>
        </p:txBody>
      </p:sp>
      <p:sp>
        <p:nvSpPr>
          <p:cNvPr id="4" name="Slayt Numarası Yer Tutucus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8962726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2025481" y="563756"/>
            <a:ext cx="792088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1" i="1" u="none" strike="noStrike" kern="1200" cap="all" spc="0" normalizeH="0" baseline="0" noProof="0" dirty="0">
                <a:ln>
                  <a:noFill/>
                </a:ln>
                <a:solidFill>
                  <a:prstClr val="black"/>
                </a:solidFill>
                <a:effectLst/>
                <a:uLnTx/>
                <a:uFillTx/>
                <a:latin typeface="Century Gothic" panose="020B0502020202020204"/>
                <a:ea typeface="+mn-ea"/>
                <a:cs typeface="+mn-cs"/>
              </a:rPr>
              <a:t>EĞİTİM FAKÜLTESİ</a:t>
            </a:r>
          </a:p>
        </p:txBody>
      </p:sp>
      <p:sp>
        <p:nvSpPr>
          <p:cNvPr id="5" name="Aşağı Ok 4"/>
          <p:cNvSpPr/>
          <p:nvPr/>
        </p:nvSpPr>
        <p:spPr>
          <a:xfrm>
            <a:off x="2887510" y="1340769"/>
            <a:ext cx="504056" cy="1266527"/>
          </a:xfrm>
          <a:prstGeom prst="down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cxnSp>
        <p:nvCxnSpPr>
          <p:cNvPr id="7" name="Düz Bağlayıcı 6"/>
          <p:cNvCxnSpPr/>
          <p:nvPr/>
        </p:nvCxnSpPr>
        <p:spPr>
          <a:xfrm>
            <a:off x="3139538" y="1340768"/>
            <a:ext cx="5692766"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8" name="Metin kutusu 7"/>
          <p:cNvSpPr txBox="1"/>
          <p:nvPr/>
        </p:nvSpPr>
        <p:spPr>
          <a:xfrm>
            <a:off x="1982563" y="2745548"/>
            <a:ext cx="309634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rPr>
              <a:t>AKADEMİK BİRİMLER</a:t>
            </a:r>
          </a:p>
        </p:txBody>
      </p:sp>
      <p:sp>
        <p:nvSpPr>
          <p:cNvPr id="9" name="Aşağı Ok 8"/>
          <p:cNvSpPr/>
          <p:nvPr/>
        </p:nvSpPr>
        <p:spPr>
          <a:xfrm>
            <a:off x="8556879" y="1340769"/>
            <a:ext cx="504056" cy="1266527"/>
          </a:xfrm>
          <a:prstGeom prst="down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 name="Dikdörtgen 10"/>
          <p:cNvSpPr/>
          <p:nvPr/>
        </p:nvSpPr>
        <p:spPr>
          <a:xfrm>
            <a:off x="7302834" y="2763238"/>
            <a:ext cx="2952327"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rPr>
              <a:t>İDARİ BİRİMLER</a:t>
            </a:r>
          </a:p>
        </p:txBody>
      </p:sp>
      <p:sp>
        <p:nvSpPr>
          <p:cNvPr id="12" name="Metin kutusu 11"/>
          <p:cNvSpPr txBox="1"/>
          <p:nvPr/>
        </p:nvSpPr>
        <p:spPr>
          <a:xfrm>
            <a:off x="1703513" y="3116324"/>
            <a:ext cx="4752527" cy="317009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ct val="50000"/>
              </a:spcBef>
              <a:spcAft>
                <a:spcPts val="0"/>
              </a:spcAft>
              <a:buClrTx/>
              <a:buSzTx/>
              <a:buFont typeface="Wingdings" panose="05000000000000000000" pitchFamily="2" charset="2"/>
              <a:buChar char="ü"/>
              <a:tabLst/>
              <a:defRPr/>
            </a:pPr>
            <a:r>
              <a:rPr kumimoji="0" lang="tr-TR" altLang="tr-TR" sz="1600" b="0" i="0" u="none" strike="noStrike" kern="1200" cap="none" spc="0" normalizeH="0" baseline="0" noProof="0" dirty="0">
                <a:ln>
                  <a:noFill/>
                </a:ln>
                <a:solidFill>
                  <a:prstClr val="black"/>
                </a:solidFill>
                <a:effectLst/>
                <a:uLnTx/>
                <a:uFillTx/>
                <a:latin typeface="Century Gothic" panose="020B0502020202020204"/>
                <a:ea typeface="+mn-ea"/>
                <a:cs typeface="+mn-cs"/>
              </a:rPr>
              <a:t>Matematik ve Fen Bilimleri Bölümü</a:t>
            </a:r>
          </a:p>
          <a:p>
            <a:pPr marL="285750" marR="0" lvl="0" indent="-285750" algn="l" defTabSz="914400" rtl="0" eaLnBrk="1" fontAlgn="auto" latinLnBrk="0" hangingPunct="1">
              <a:lnSpc>
                <a:spcPct val="100000"/>
              </a:lnSpc>
              <a:spcBef>
                <a:spcPct val="50000"/>
              </a:spcBef>
              <a:spcAft>
                <a:spcPts val="0"/>
              </a:spcAft>
              <a:buClrTx/>
              <a:buSzTx/>
              <a:buFont typeface="Wingdings" panose="05000000000000000000" pitchFamily="2" charset="2"/>
              <a:buChar char="ü"/>
              <a:tabLst/>
              <a:defRPr/>
            </a:pPr>
            <a:r>
              <a:rPr kumimoji="0" lang="tr-TR" altLang="tr-TR" sz="1600" b="0" i="0" u="none" strike="noStrike" kern="1200" cap="none" spc="0" normalizeH="0" baseline="0" noProof="0" dirty="0">
                <a:ln>
                  <a:noFill/>
                </a:ln>
                <a:solidFill>
                  <a:prstClr val="black"/>
                </a:solidFill>
                <a:effectLst/>
                <a:uLnTx/>
                <a:uFillTx/>
                <a:latin typeface="Century Gothic" panose="020B0502020202020204"/>
                <a:ea typeface="+mn-ea"/>
                <a:cs typeface="+mn-cs"/>
              </a:rPr>
              <a:t>Türkçe ve Sosyal Bilimler Eğitimi Bölümü</a:t>
            </a:r>
          </a:p>
          <a:p>
            <a:pPr marL="285750" marR="0" lvl="0" indent="-285750" algn="l" defTabSz="914400" rtl="0" eaLnBrk="1" fontAlgn="auto" latinLnBrk="0" hangingPunct="1">
              <a:lnSpc>
                <a:spcPct val="100000"/>
              </a:lnSpc>
              <a:spcBef>
                <a:spcPct val="50000"/>
              </a:spcBef>
              <a:spcAft>
                <a:spcPts val="0"/>
              </a:spcAft>
              <a:buClrTx/>
              <a:buSzTx/>
              <a:buFont typeface="Wingdings" panose="05000000000000000000" pitchFamily="2" charset="2"/>
              <a:buChar char="ü"/>
              <a:tabLst/>
              <a:defRPr/>
            </a:pPr>
            <a:r>
              <a:rPr kumimoji="0" lang="tr-TR" altLang="tr-TR" sz="1600" b="0" i="0" u="none" strike="noStrike" kern="1200" cap="none" spc="0" normalizeH="0" baseline="0" noProof="0" dirty="0">
                <a:ln>
                  <a:noFill/>
                </a:ln>
                <a:solidFill>
                  <a:prstClr val="black"/>
                </a:solidFill>
                <a:effectLst/>
                <a:uLnTx/>
                <a:uFillTx/>
                <a:latin typeface="Century Gothic" panose="020B0502020202020204"/>
                <a:ea typeface="+mn-ea"/>
                <a:cs typeface="+mn-cs"/>
              </a:rPr>
              <a:t>Temel Eğitim Bölümü</a:t>
            </a:r>
          </a:p>
          <a:p>
            <a:pPr marL="285750" marR="0" lvl="0" indent="-285750" algn="l" defTabSz="914400" rtl="0" eaLnBrk="1" fontAlgn="auto" latinLnBrk="0" hangingPunct="1">
              <a:lnSpc>
                <a:spcPct val="100000"/>
              </a:lnSpc>
              <a:spcBef>
                <a:spcPct val="50000"/>
              </a:spcBef>
              <a:spcAft>
                <a:spcPts val="0"/>
              </a:spcAft>
              <a:buClrTx/>
              <a:buSzTx/>
              <a:buFont typeface="Wingdings" panose="05000000000000000000" pitchFamily="2" charset="2"/>
              <a:buChar char="ü"/>
              <a:tabLst/>
              <a:defRPr/>
            </a:pPr>
            <a:r>
              <a:rPr kumimoji="0" lang="tr-TR" altLang="tr-TR" sz="1600" b="0" i="0" u="none" strike="noStrike" kern="1200" cap="none" spc="0" normalizeH="0" baseline="0" noProof="0" dirty="0">
                <a:ln>
                  <a:noFill/>
                </a:ln>
                <a:solidFill>
                  <a:prstClr val="black"/>
                </a:solidFill>
                <a:effectLst/>
                <a:uLnTx/>
                <a:uFillTx/>
                <a:latin typeface="Century Gothic" panose="020B0502020202020204"/>
                <a:ea typeface="+mn-ea"/>
                <a:cs typeface="+mn-cs"/>
              </a:rPr>
              <a:t>Eğitim Bilimleri Bölümü</a:t>
            </a:r>
          </a:p>
          <a:p>
            <a:pPr marL="285750" marR="0" lvl="0" indent="-285750" algn="l" defTabSz="914400" rtl="0" eaLnBrk="1" fontAlgn="auto" latinLnBrk="0" hangingPunct="1">
              <a:lnSpc>
                <a:spcPct val="100000"/>
              </a:lnSpc>
              <a:spcBef>
                <a:spcPct val="50000"/>
              </a:spcBef>
              <a:spcAft>
                <a:spcPts val="0"/>
              </a:spcAft>
              <a:buClrTx/>
              <a:buSzTx/>
              <a:buFont typeface="Wingdings" panose="05000000000000000000" pitchFamily="2" charset="2"/>
              <a:buChar char="ü"/>
              <a:tabLst/>
              <a:defRPr/>
            </a:pPr>
            <a:r>
              <a:rPr kumimoji="0" lang="tr-TR" altLang="tr-TR" sz="1600" b="0" i="0" u="none" strike="noStrike" kern="1200" cap="none" spc="0" normalizeH="0" baseline="0" noProof="0" dirty="0">
                <a:ln>
                  <a:noFill/>
                </a:ln>
                <a:solidFill>
                  <a:prstClr val="black"/>
                </a:solidFill>
                <a:effectLst/>
                <a:uLnTx/>
                <a:uFillTx/>
                <a:latin typeface="Century Gothic" panose="020B0502020202020204"/>
                <a:ea typeface="+mn-ea"/>
                <a:cs typeface="+mn-cs"/>
              </a:rPr>
              <a:t>Bilgisayar ve Öğretim Teknolojileri Eğitimi Bölümü</a:t>
            </a:r>
          </a:p>
          <a:p>
            <a:pPr marL="285750" marR="0" lvl="0" indent="-285750" algn="l" defTabSz="914400" rtl="0" eaLnBrk="1" fontAlgn="auto" latinLnBrk="0" hangingPunct="1">
              <a:lnSpc>
                <a:spcPct val="100000"/>
              </a:lnSpc>
              <a:spcBef>
                <a:spcPct val="50000"/>
              </a:spcBef>
              <a:spcAft>
                <a:spcPts val="0"/>
              </a:spcAft>
              <a:buClrTx/>
              <a:buSzTx/>
              <a:buFont typeface="Wingdings" panose="05000000000000000000" pitchFamily="2" charset="2"/>
              <a:buChar char="ü"/>
              <a:tabLst/>
              <a:defRPr/>
            </a:pPr>
            <a:r>
              <a:rPr kumimoji="0" lang="tr-TR" altLang="tr-TR" sz="1600" b="0" i="0" u="none" strike="noStrike" kern="1200" cap="none" spc="0" normalizeH="0" baseline="0" noProof="0" dirty="0">
                <a:ln>
                  <a:noFill/>
                </a:ln>
                <a:solidFill>
                  <a:prstClr val="black"/>
                </a:solidFill>
                <a:effectLst/>
                <a:uLnTx/>
                <a:uFillTx/>
                <a:latin typeface="Century Gothic" panose="020B0502020202020204"/>
                <a:ea typeface="+mn-ea"/>
                <a:cs typeface="+mn-cs"/>
              </a:rPr>
              <a:t>Güzel Sanatlar Eğitimi Bölümü</a:t>
            </a:r>
          </a:p>
          <a:p>
            <a:pPr marL="285750" marR="0" lvl="0" indent="-285750" algn="l" defTabSz="914400" rtl="0" eaLnBrk="1" fontAlgn="auto" latinLnBrk="0" hangingPunct="1">
              <a:lnSpc>
                <a:spcPct val="100000"/>
              </a:lnSpc>
              <a:spcBef>
                <a:spcPct val="50000"/>
              </a:spcBef>
              <a:spcAft>
                <a:spcPts val="0"/>
              </a:spcAft>
              <a:buClrTx/>
              <a:buSzTx/>
              <a:buFont typeface="Wingdings" panose="05000000000000000000" pitchFamily="2" charset="2"/>
              <a:buChar char="ü"/>
              <a:tabLst/>
              <a:defRPr/>
            </a:pPr>
            <a:r>
              <a:rPr kumimoji="0" lang="tr-TR" altLang="tr-TR" sz="1600" b="0" i="0" u="none" strike="noStrike" kern="1200" cap="none" spc="0" normalizeH="0" baseline="0" noProof="0" dirty="0">
                <a:ln>
                  <a:noFill/>
                </a:ln>
                <a:solidFill>
                  <a:prstClr val="black"/>
                </a:solidFill>
                <a:effectLst/>
                <a:uLnTx/>
                <a:uFillTx/>
                <a:latin typeface="Century Gothic" panose="020B0502020202020204"/>
                <a:ea typeface="+mn-ea"/>
                <a:cs typeface="+mn-cs"/>
              </a:rPr>
              <a:t>Özel Eğitim Bölümü</a:t>
            </a:r>
          </a:p>
          <a:p>
            <a:pPr marL="285750" marR="0" lvl="0" indent="-285750" algn="l" defTabSz="914400" rtl="0" eaLnBrk="1" fontAlgn="auto" latinLnBrk="0" hangingPunct="1">
              <a:lnSpc>
                <a:spcPct val="100000"/>
              </a:lnSpc>
              <a:spcBef>
                <a:spcPct val="50000"/>
              </a:spcBef>
              <a:spcAft>
                <a:spcPts val="0"/>
              </a:spcAft>
              <a:buClrTx/>
              <a:buSzTx/>
              <a:buFont typeface="Wingdings" panose="05000000000000000000" pitchFamily="2" charset="2"/>
              <a:buChar char="ü"/>
              <a:tabLst/>
              <a:defRPr/>
            </a:pPr>
            <a:r>
              <a:rPr kumimoji="0" lang="tr-TR" altLang="tr-TR" sz="1600" b="0" i="0" u="none" strike="noStrike" kern="1200" cap="none" spc="0" normalizeH="0" baseline="0" noProof="0" dirty="0">
                <a:ln>
                  <a:noFill/>
                </a:ln>
                <a:solidFill>
                  <a:prstClr val="black"/>
                </a:solidFill>
                <a:effectLst/>
                <a:uLnTx/>
                <a:uFillTx/>
                <a:latin typeface="Century Gothic" panose="020B0502020202020204"/>
                <a:ea typeface="+mn-ea"/>
                <a:cs typeface="+mn-cs"/>
              </a:rPr>
              <a:t>Yabancı Diller Eğitimi Bölümü</a:t>
            </a:r>
          </a:p>
        </p:txBody>
      </p:sp>
      <p:sp>
        <p:nvSpPr>
          <p:cNvPr id="13" name="Dikdörtgen 12"/>
          <p:cNvSpPr/>
          <p:nvPr/>
        </p:nvSpPr>
        <p:spPr>
          <a:xfrm>
            <a:off x="7457076" y="3172377"/>
            <a:ext cx="2808312" cy="2185214"/>
          </a:xfrm>
          <a:prstGeom prst="rect">
            <a:avLst/>
          </a:prstGeom>
        </p:spPr>
        <p:txBody>
          <a:bodyPr wrap="square">
            <a:spAutoFit/>
          </a:bodyPr>
          <a:lstStyle/>
          <a:p>
            <a:pPr marL="285750" marR="0" lvl="0" indent="-285750" algn="l" defTabSz="914400" rtl="0" eaLnBrk="1" fontAlgn="auto" latinLnBrk="0" hangingPunct="1">
              <a:lnSpc>
                <a:spcPct val="100000"/>
              </a:lnSpc>
              <a:spcBef>
                <a:spcPct val="50000"/>
              </a:spcBef>
              <a:spcAft>
                <a:spcPts val="0"/>
              </a:spcAft>
              <a:buClrTx/>
              <a:buSzTx/>
              <a:buFont typeface="Wingdings" panose="05000000000000000000" pitchFamily="2" charset="2"/>
              <a:buChar char="ü"/>
              <a:tabLst/>
              <a:defRPr/>
            </a:pPr>
            <a:r>
              <a:rPr kumimoji="0" lang="tr-TR" altLang="tr-TR" sz="1600" b="0" i="0" u="none" strike="noStrike" kern="1200" cap="none" spc="0" normalizeH="0" baseline="0" noProof="0" dirty="0">
                <a:ln>
                  <a:noFill/>
                </a:ln>
                <a:solidFill>
                  <a:prstClr val="black"/>
                </a:solidFill>
                <a:effectLst/>
                <a:uLnTx/>
                <a:uFillTx/>
                <a:latin typeface="Century Gothic" panose="020B0502020202020204"/>
                <a:ea typeface="+mn-ea"/>
                <a:cs typeface="+mn-cs"/>
              </a:rPr>
              <a:t>Yazı İşleri</a:t>
            </a:r>
          </a:p>
          <a:p>
            <a:pPr marL="285750" marR="0" lvl="0" indent="-285750" algn="l" defTabSz="914400" rtl="0" eaLnBrk="1" fontAlgn="auto" latinLnBrk="0" hangingPunct="1">
              <a:lnSpc>
                <a:spcPct val="100000"/>
              </a:lnSpc>
              <a:spcBef>
                <a:spcPct val="50000"/>
              </a:spcBef>
              <a:spcAft>
                <a:spcPts val="0"/>
              </a:spcAft>
              <a:buClrTx/>
              <a:buSzTx/>
              <a:buFont typeface="Wingdings" panose="05000000000000000000" pitchFamily="2" charset="2"/>
              <a:buChar char="ü"/>
              <a:tabLst/>
              <a:defRPr/>
            </a:pPr>
            <a:r>
              <a:rPr kumimoji="0" lang="tr-TR" altLang="tr-TR" sz="1600" b="0" i="0" u="none" strike="noStrike" kern="1200" cap="none" spc="0" normalizeH="0" baseline="0" noProof="0" dirty="0">
                <a:ln>
                  <a:noFill/>
                </a:ln>
                <a:solidFill>
                  <a:prstClr val="black"/>
                </a:solidFill>
                <a:effectLst/>
                <a:uLnTx/>
                <a:uFillTx/>
                <a:latin typeface="Century Gothic" panose="020B0502020202020204"/>
                <a:ea typeface="+mn-ea"/>
                <a:cs typeface="+mn-cs"/>
              </a:rPr>
              <a:t>İdari İşler</a:t>
            </a:r>
          </a:p>
          <a:p>
            <a:pPr marL="285750" marR="0" lvl="0" indent="-285750" algn="l" defTabSz="914400" rtl="0" eaLnBrk="1" fontAlgn="auto" latinLnBrk="0" hangingPunct="1">
              <a:lnSpc>
                <a:spcPct val="100000"/>
              </a:lnSpc>
              <a:spcBef>
                <a:spcPct val="50000"/>
              </a:spcBef>
              <a:spcAft>
                <a:spcPts val="0"/>
              </a:spcAft>
              <a:buClrTx/>
              <a:buSzTx/>
              <a:buFont typeface="Wingdings" panose="05000000000000000000" pitchFamily="2" charset="2"/>
              <a:buChar char="ü"/>
              <a:tabLst/>
              <a:defRPr/>
            </a:pPr>
            <a:r>
              <a:rPr kumimoji="0" lang="tr-TR" altLang="tr-TR" sz="1600" b="0" i="0" u="none" strike="noStrike" kern="1200" cap="none" spc="0" normalizeH="0" baseline="0" noProof="0" dirty="0">
                <a:ln>
                  <a:noFill/>
                </a:ln>
                <a:solidFill>
                  <a:prstClr val="black"/>
                </a:solidFill>
                <a:effectLst/>
                <a:uLnTx/>
                <a:uFillTx/>
                <a:latin typeface="Century Gothic" panose="020B0502020202020204"/>
                <a:ea typeface="+mn-ea"/>
                <a:cs typeface="+mn-cs"/>
              </a:rPr>
              <a:t>Tahakkuk</a:t>
            </a:r>
          </a:p>
          <a:p>
            <a:pPr marL="285750" marR="0" lvl="0" indent="-285750" algn="l" defTabSz="914400" rtl="0" eaLnBrk="1" fontAlgn="auto" latinLnBrk="0" hangingPunct="1">
              <a:lnSpc>
                <a:spcPct val="100000"/>
              </a:lnSpc>
              <a:spcBef>
                <a:spcPct val="50000"/>
              </a:spcBef>
              <a:spcAft>
                <a:spcPts val="0"/>
              </a:spcAft>
              <a:buClrTx/>
              <a:buSzTx/>
              <a:buFont typeface="Wingdings" panose="05000000000000000000" pitchFamily="2" charset="2"/>
              <a:buChar char="ü"/>
              <a:tabLst/>
              <a:defRPr/>
            </a:pPr>
            <a:r>
              <a:rPr kumimoji="0" lang="tr-TR" altLang="tr-TR" sz="1600" b="0" i="0" u="none" strike="noStrike" kern="1200" cap="none" spc="0" normalizeH="0" baseline="0" noProof="0" dirty="0">
                <a:ln>
                  <a:noFill/>
                </a:ln>
                <a:solidFill>
                  <a:prstClr val="black"/>
                </a:solidFill>
                <a:effectLst/>
                <a:uLnTx/>
                <a:uFillTx/>
                <a:latin typeface="Century Gothic" panose="020B0502020202020204"/>
                <a:ea typeface="+mn-ea"/>
                <a:cs typeface="+mn-cs"/>
              </a:rPr>
              <a:t>Bölüm Sekreterliği</a:t>
            </a:r>
          </a:p>
          <a:p>
            <a:pPr marL="285750" marR="0" lvl="0" indent="-285750" algn="l" defTabSz="914400" rtl="0" eaLnBrk="1" fontAlgn="auto" latinLnBrk="0" hangingPunct="1">
              <a:lnSpc>
                <a:spcPct val="100000"/>
              </a:lnSpc>
              <a:spcBef>
                <a:spcPct val="50000"/>
              </a:spcBef>
              <a:spcAft>
                <a:spcPts val="0"/>
              </a:spcAft>
              <a:buClrTx/>
              <a:buSzTx/>
              <a:buFont typeface="Wingdings" panose="05000000000000000000" pitchFamily="2" charset="2"/>
              <a:buChar char="ü"/>
              <a:tabLst/>
              <a:defRPr/>
            </a:pPr>
            <a:r>
              <a:rPr kumimoji="0" lang="tr-TR" altLang="tr-TR" sz="1600" b="0" i="0" u="none" strike="noStrike" kern="1200" cap="none" spc="0" normalizeH="0" baseline="0" noProof="0" dirty="0">
                <a:ln>
                  <a:noFill/>
                </a:ln>
                <a:solidFill>
                  <a:prstClr val="black"/>
                </a:solidFill>
                <a:effectLst/>
                <a:uLnTx/>
                <a:uFillTx/>
                <a:latin typeface="Century Gothic" panose="020B0502020202020204"/>
                <a:ea typeface="+mn-ea"/>
                <a:cs typeface="+mn-cs"/>
              </a:rPr>
              <a:t>Bilişim Ofisi</a:t>
            </a:r>
          </a:p>
          <a:p>
            <a:pPr marL="285750" marR="0" lvl="0" indent="-285750" algn="l" defTabSz="914400" rtl="0" eaLnBrk="1" fontAlgn="auto" latinLnBrk="0" hangingPunct="1">
              <a:lnSpc>
                <a:spcPct val="100000"/>
              </a:lnSpc>
              <a:spcBef>
                <a:spcPct val="50000"/>
              </a:spcBef>
              <a:spcAft>
                <a:spcPts val="0"/>
              </a:spcAft>
              <a:buClrTx/>
              <a:buSzTx/>
              <a:buFont typeface="Wingdings" panose="05000000000000000000" pitchFamily="2" charset="2"/>
              <a:buChar char="ü"/>
              <a:tabLst/>
              <a:defRPr/>
            </a:pPr>
            <a:r>
              <a:rPr kumimoji="0" lang="tr-TR" altLang="tr-TR" sz="1600" b="0" i="0" u="none" strike="noStrike" kern="1200" cap="none" spc="0" normalizeH="0" baseline="0" noProof="0" dirty="0">
                <a:ln>
                  <a:noFill/>
                </a:ln>
                <a:solidFill>
                  <a:prstClr val="black"/>
                </a:solidFill>
                <a:effectLst/>
                <a:uLnTx/>
                <a:uFillTx/>
                <a:latin typeface="Century Gothic" panose="020B0502020202020204"/>
                <a:ea typeface="+mn-ea"/>
                <a:cs typeface="+mn-cs"/>
              </a:rPr>
              <a:t>Öğrenci İşleri</a:t>
            </a:r>
          </a:p>
        </p:txBody>
      </p:sp>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15913192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FAKÜLTE BÖLÜM VE ANABİLİM DALLARI</a:t>
            </a:r>
          </a:p>
        </p:txBody>
      </p:sp>
      <p:sp>
        <p:nvSpPr>
          <p:cNvPr id="2" name="İçerik Yer Tutucusu 1"/>
          <p:cNvSpPr>
            <a:spLocks noGrp="1"/>
          </p:cNvSpPr>
          <p:nvPr>
            <p:ph idx="1"/>
          </p:nvPr>
        </p:nvSpPr>
        <p:spPr>
          <a:xfrm>
            <a:off x="2223248" y="2204865"/>
            <a:ext cx="7745505" cy="4176463"/>
          </a:xfrm>
        </p:spPr>
        <p:txBody>
          <a:bodyPr>
            <a:normAutofit/>
          </a:bodyPr>
          <a:lstStyle/>
          <a:p>
            <a:pPr marL="285750" indent="-285750">
              <a:spcBef>
                <a:spcPct val="50000"/>
              </a:spcBef>
              <a:buFont typeface="Wingdings" panose="05000000000000000000" pitchFamily="2" charset="2"/>
              <a:buChar char="ü"/>
            </a:pPr>
            <a:r>
              <a:rPr lang="tr-TR" altLang="tr-TR" b="1" dirty="0">
                <a:solidFill>
                  <a:schemeClr val="tx1"/>
                </a:solidFill>
              </a:rPr>
              <a:t>Matematik ve Fen Bilimleri Bölümü</a:t>
            </a:r>
          </a:p>
          <a:p>
            <a:pPr>
              <a:spcBef>
                <a:spcPct val="50000"/>
              </a:spcBef>
              <a:buFont typeface="Wingdings" panose="05000000000000000000" pitchFamily="2" charset="2"/>
              <a:buChar char="§"/>
            </a:pPr>
            <a:r>
              <a:rPr lang="tr-TR" altLang="tr-TR" dirty="0"/>
              <a:t>Fen Bilgisi Eğitimi</a:t>
            </a:r>
          </a:p>
          <a:p>
            <a:pPr>
              <a:spcBef>
                <a:spcPct val="50000"/>
              </a:spcBef>
              <a:buFont typeface="Wingdings" panose="05000000000000000000" pitchFamily="2" charset="2"/>
              <a:buChar char="§"/>
            </a:pPr>
            <a:r>
              <a:rPr lang="tr-TR" altLang="tr-TR" dirty="0"/>
              <a:t>Matematik Eğitimi</a:t>
            </a:r>
          </a:p>
          <a:p>
            <a:pPr>
              <a:spcBef>
                <a:spcPct val="50000"/>
              </a:spcBef>
              <a:buFont typeface="Wingdings" panose="05000000000000000000" pitchFamily="2" charset="2"/>
              <a:buChar char="ü"/>
            </a:pPr>
            <a:r>
              <a:rPr lang="tr-TR" altLang="tr-TR" b="1" dirty="0">
                <a:solidFill>
                  <a:schemeClr val="tx1"/>
                </a:solidFill>
              </a:rPr>
              <a:t>Türkçe ve Sosyal Bilimler Eğitimi Bölümü</a:t>
            </a:r>
          </a:p>
          <a:p>
            <a:pPr>
              <a:spcBef>
                <a:spcPct val="50000"/>
              </a:spcBef>
              <a:buFont typeface="Wingdings" panose="05000000000000000000" pitchFamily="2" charset="2"/>
              <a:buChar char="§"/>
            </a:pPr>
            <a:r>
              <a:rPr lang="tr-TR" altLang="tr-TR" dirty="0"/>
              <a:t>Türkçe Eğitimi</a:t>
            </a:r>
          </a:p>
          <a:p>
            <a:pPr>
              <a:spcBef>
                <a:spcPct val="50000"/>
              </a:spcBef>
              <a:buFont typeface="Wingdings" panose="05000000000000000000" pitchFamily="2" charset="2"/>
              <a:buChar char="§"/>
            </a:pPr>
            <a:r>
              <a:rPr lang="tr-TR" altLang="tr-TR" dirty="0"/>
              <a:t>Sosyal Bilgiler Eğitimi</a:t>
            </a:r>
          </a:p>
          <a:p>
            <a:pPr>
              <a:spcBef>
                <a:spcPct val="50000"/>
              </a:spcBef>
              <a:buFont typeface="Wingdings" panose="05000000000000000000" pitchFamily="2" charset="2"/>
              <a:buChar char="ü"/>
            </a:pPr>
            <a:r>
              <a:rPr lang="tr-TR" altLang="tr-TR" b="1" dirty="0">
                <a:solidFill>
                  <a:schemeClr val="tx1"/>
                </a:solidFill>
              </a:rPr>
              <a:t>Temel Eğitim Bölümü</a:t>
            </a:r>
          </a:p>
          <a:p>
            <a:pPr>
              <a:spcBef>
                <a:spcPct val="50000"/>
              </a:spcBef>
              <a:buFont typeface="Wingdings" panose="05000000000000000000" pitchFamily="2" charset="2"/>
              <a:buChar char="§"/>
            </a:pPr>
            <a:r>
              <a:rPr lang="tr-TR" altLang="tr-TR" dirty="0"/>
              <a:t>Okulöncesi Eğitimi</a:t>
            </a:r>
          </a:p>
          <a:p>
            <a:pPr>
              <a:spcBef>
                <a:spcPct val="50000"/>
              </a:spcBef>
              <a:buFont typeface="Wingdings" panose="05000000000000000000" pitchFamily="2" charset="2"/>
              <a:buChar char="§"/>
            </a:pPr>
            <a:r>
              <a:rPr lang="tr-TR" altLang="tr-TR" dirty="0"/>
              <a:t>Sınıf Eğitimi</a:t>
            </a:r>
          </a:p>
          <a:p>
            <a:pPr marL="0" indent="0">
              <a:spcBef>
                <a:spcPct val="50000"/>
              </a:spcBef>
              <a:buNone/>
            </a:pPr>
            <a:endParaRPr lang="tr-TR" altLang="tr-TR" sz="2000" dirty="0"/>
          </a:p>
        </p:txBody>
      </p:sp>
      <p:sp>
        <p:nvSpPr>
          <p:cNvPr id="4" name="Slayt Numarası Yer Tutucus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780304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ENSTİTÜLER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Arkeoloji Enstitüsü</a:t>
            </a:r>
          </a:p>
          <a:p>
            <a:pPr marL="0" indent="0" algn="r">
              <a:lnSpc>
                <a:spcPct val="150000"/>
              </a:lnSpc>
              <a:buNone/>
            </a:pPr>
            <a:r>
              <a:rPr lang="tr-TR" sz="2000" dirty="0"/>
              <a:t>Eğitim Bilimleri Enstitüsü</a:t>
            </a:r>
          </a:p>
          <a:p>
            <a:pPr marL="0" indent="0" algn="r">
              <a:lnSpc>
                <a:spcPct val="150000"/>
              </a:lnSpc>
              <a:buNone/>
            </a:pPr>
            <a:r>
              <a:rPr lang="tr-TR" sz="2000" dirty="0"/>
              <a:t>Fen Bilimleri Enstitüsü</a:t>
            </a:r>
          </a:p>
          <a:p>
            <a:pPr marL="0" indent="0" algn="r">
              <a:lnSpc>
                <a:spcPct val="150000"/>
              </a:lnSpc>
              <a:buNone/>
            </a:pPr>
            <a:r>
              <a:rPr lang="tr-TR" sz="2000" dirty="0"/>
              <a:t>İslami İlimler Enstitüsü</a:t>
            </a:r>
          </a:p>
          <a:p>
            <a:pPr marL="0" indent="0" algn="r">
              <a:lnSpc>
                <a:spcPct val="150000"/>
              </a:lnSpc>
              <a:buNone/>
            </a:pPr>
            <a:r>
              <a:rPr lang="tr-TR" sz="2000" dirty="0"/>
              <a:t>Sağlık Bilimleri Enstitüsü</a:t>
            </a:r>
          </a:p>
          <a:p>
            <a:pPr marL="0" indent="0" algn="r">
              <a:lnSpc>
                <a:spcPct val="150000"/>
              </a:lnSpc>
              <a:buNone/>
            </a:pPr>
            <a:r>
              <a:rPr lang="tr-TR" sz="2000" dirty="0"/>
              <a:t>Sosyal Bilimler Enstitüsü</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8</a:t>
            </a:fld>
            <a:endParaRPr lang="tr-TR"/>
          </a:p>
        </p:txBody>
      </p:sp>
      <p:pic>
        <p:nvPicPr>
          <p:cNvPr id="6" name="Resim 5"/>
          <p:cNvPicPr>
            <a:picLocks noChangeAspect="1"/>
          </p:cNvPicPr>
          <p:nvPr/>
        </p:nvPicPr>
        <p:blipFill>
          <a:blip r:embed="rId2">
            <a:extLst>
              <a:ext uri="{BEBA8EAE-BF5A-486C-A8C5-ECC9F3942E4B}">
                <a14:imgProps xmlns:a14="http://schemas.microsoft.com/office/drawing/2010/main">
                  <a14:imgLayer r:embed="rId3">
                    <a14:imgEffect>
                      <a14:colorTemperature colorTemp="5957"/>
                    </a14:imgEffect>
                    <a14:imgEffect>
                      <a14:brightnessContrast bright="20000" contrast="13000"/>
                    </a14:imgEffect>
                  </a14:imgLayer>
                </a14:imgProps>
              </a:ext>
              <a:ext uri="{28A0092B-C50C-407E-A947-70E740481C1C}">
                <a14:useLocalDpi xmlns:a14="http://schemas.microsoft.com/office/drawing/2010/main" val="0"/>
              </a:ext>
            </a:extLst>
          </a:blip>
          <a:stretch>
            <a:fillRect/>
          </a:stretch>
        </p:blipFill>
        <p:spPr>
          <a:xfrm>
            <a:off x="1230951" y="2364509"/>
            <a:ext cx="5141841" cy="3424466"/>
          </a:xfrm>
          <a:prstGeom prst="rect">
            <a:avLst/>
          </a:prstGeom>
        </p:spPr>
      </p:pic>
    </p:spTree>
    <p:extLst>
      <p:ext uri="{BB962C8B-B14F-4D97-AF65-F5344CB8AC3E}">
        <p14:creationId xmlns:p14="http://schemas.microsoft.com/office/powerpoint/2010/main" val="29028148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txBox="1">
            <a:spLocks/>
          </p:cNvSpPr>
          <p:nvPr/>
        </p:nvSpPr>
        <p:spPr>
          <a:xfrm>
            <a:off x="1970424" y="1313383"/>
            <a:ext cx="8424936" cy="5544617"/>
          </a:xfrm>
          <a:prstGeom prst="rect">
            <a:avLst/>
          </a:prstGeom>
        </p:spPr>
        <p:txBody>
          <a:bodyPr>
            <a:normAutofit lnSpcReduction="10000"/>
          </a:bodyPr>
          <a:lst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a:lstStyle>
          <a:p>
            <a:pPr marL="365760" marR="0" lvl="0" indent="-365760" algn="l" defTabSz="914400" rtl="0" eaLnBrk="1" fontAlgn="auto" latinLnBrk="0" hangingPunct="1">
              <a:lnSpc>
                <a:spcPct val="100000"/>
              </a:lnSpc>
              <a:spcBef>
                <a:spcPct val="20000"/>
              </a:spcBef>
              <a:spcAft>
                <a:spcPts val="0"/>
              </a:spcAft>
              <a:buClr>
                <a:srgbClr val="DF2E28"/>
              </a:buClr>
              <a:buSzTx/>
              <a:buFont typeface="Wingdings" panose="05000000000000000000" pitchFamily="2" charset="2"/>
              <a:buChar char="ü"/>
              <a:tabLst/>
              <a:defRPr/>
            </a:pPr>
            <a:r>
              <a:rPr kumimoji="0" lang="tr-TR" sz="2200" b="1" i="0" u="none" strike="noStrike" kern="1200" cap="none" spc="0" normalizeH="0" baseline="0" noProof="0" dirty="0">
                <a:ln>
                  <a:noFill/>
                </a:ln>
                <a:solidFill>
                  <a:prstClr val="black">
                    <a:lumMod val="85000"/>
                    <a:lumOff val="15000"/>
                  </a:prstClr>
                </a:solidFill>
                <a:effectLst/>
                <a:uLnTx/>
                <a:uFillTx/>
                <a:latin typeface="Century Gothic" panose="020B0502020202020204"/>
                <a:ea typeface="+mn-ea"/>
                <a:cs typeface="+mn-cs"/>
              </a:rPr>
              <a:t>Eğitim Bilimleri Bölümü </a:t>
            </a:r>
          </a:p>
          <a:p>
            <a:pPr marL="365760" marR="0" lvl="0" indent="-365760" algn="l" defTabSz="914400" rtl="0" eaLnBrk="1" fontAlgn="auto" latinLnBrk="0" hangingPunct="1">
              <a:lnSpc>
                <a:spcPct val="100000"/>
              </a:lnSpc>
              <a:spcBef>
                <a:spcPct val="20000"/>
              </a:spcBef>
              <a:spcAft>
                <a:spcPts val="0"/>
              </a:spcAft>
              <a:buClr>
                <a:srgbClr val="DF2E28"/>
              </a:buClr>
              <a:buSzTx/>
              <a:buFont typeface="Wingdings" panose="05000000000000000000" pitchFamily="2" charset="2"/>
              <a:buChar char="§"/>
              <a:tabLst/>
              <a:defRPr/>
            </a:pPr>
            <a:r>
              <a:rPr kumimoji="0" lang="tr-TR" sz="2200" b="0" i="0" u="none" strike="noStrike" kern="1200" cap="none" spc="0" normalizeH="0" baseline="0" noProof="0" dirty="0">
                <a:ln>
                  <a:noFill/>
                </a:ln>
                <a:solidFill>
                  <a:prstClr val="black">
                    <a:lumMod val="85000"/>
                    <a:lumOff val="15000"/>
                  </a:prstClr>
                </a:solidFill>
                <a:effectLst/>
                <a:uLnTx/>
                <a:uFillTx/>
                <a:latin typeface="Century Gothic" panose="020B0502020202020204"/>
                <a:ea typeface="+mn-ea"/>
                <a:cs typeface="+mn-cs"/>
              </a:rPr>
              <a:t>Eğitim Programları ve Öğretim Anabilim Dalı</a:t>
            </a:r>
          </a:p>
          <a:p>
            <a:pPr marL="365760" marR="0" lvl="0" indent="-365760" algn="l" defTabSz="914400" rtl="0" eaLnBrk="1" fontAlgn="auto" latinLnBrk="0" hangingPunct="1">
              <a:lnSpc>
                <a:spcPct val="100000"/>
              </a:lnSpc>
              <a:spcBef>
                <a:spcPct val="20000"/>
              </a:spcBef>
              <a:spcAft>
                <a:spcPts val="0"/>
              </a:spcAft>
              <a:buClr>
                <a:srgbClr val="DF2E28"/>
              </a:buClr>
              <a:buSzTx/>
              <a:buFont typeface="Wingdings" panose="05000000000000000000" pitchFamily="2" charset="2"/>
              <a:buChar char="§"/>
              <a:tabLst/>
              <a:defRPr/>
            </a:pPr>
            <a:r>
              <a:rPr kumimoji="0" lang="tr-TR" sz="2200" b="0" i="0" u="none" strike="noStrike" kern="1200" cap="none" spc="0" normalizeH="0" baseline="0" noProof="0" dirty="0">
                <a:ln>
                  <a:noFill/>
                </a:ln>
                <a:solidFill>
                  <a:prstClr val="black">
                    <a:lumMod val="85000"/>
                    <a:lumOff val="15000"/>
                  </a:prstClr>
                </a:solidFill>
                <a:effectLst/>
                <a:uLnTx/>
                <a:uFillTx/>
                <a:latin typeface="Century Gothic" panose="020B0502020202020204"/>
                <a:ea typeface="+mn-ea"/>
                <a:cs typeface="+mn-cs"/>
              </a:rPr>
              <a:t>Eğitim Yönetimi, Denetimi, Planlaması ve Ekonomisi Anabilim Dalı</a:t>
            </a:r>
          </a:p>
          <a:p>
            <a:pPr marL="365760" marR="0" lvl="0" indent="-365760" algn="l" defTabSz="914400" rtl="0" eaLnBrk="1" fontAlgn="auto" latinLnBrk="0" hangingPunct="1">
              <a:lnSpc>
                <a:spcPct val="100000"/>
              </a:lnSpc>
              <a:spcBef>
                <a:spcPct val="20000"/>
              </a:spcBef>
              <a:spcAft>
                <a:spcPts val="0"/>
              </a:spcAft>
              <a:buClr>
                <a:srgbClr val="DF2E28"/>
              </a:buClr>
              <a:buSzTx/>
              <a:buFont typeface="Wingdings" panose="05000000000000000000" pitchFamily="2" charset="2"/>
              <a:buChar char="§"/>
              <a:tabLst/>
              <a:defRPr/>
            </a:pPr>
            <a:r>
              <a:rPr kumimoji="0" lang="tr-TR" sz="2200" b="0" i="0" u="none" strike="noStrike" kern="1200" cap="none" spc="0" normalizeH="0" baseline="0" noProof="0" dirty="0">
                <a:ln>
                  <a:noFill/>
                </a:ln>
                <a:solidFill>
                  <a:prstClr val="black">
                    <a:lumMod val="85000"/>
                    <a:lumOff val="15000"/>
                  </a:prstClr>
                </a:solidFill>
                <a:effectLst/>
                <a:uLnTx/>
                <a:uFillTx/>
                <a:latin typeface="Century Gothic" panose="020B0502020202020204"/>
                <a:ea typeface="+mn-ea"/>
                <a:cs typeface="+mn-cs"/>
              </a:rPr>
              <a:t>Ölçme ve Değerlendirme Anabilim Dalı </a:t>
            </a:r>
          </a:p>
          <a:p>
            <a:pPr marL="365760" marR="0" lvl="0" indent="-365760" algn="l" defTabSz="914400" rtl="0" eaLnBrk="1" fontAlgn="auto" latinLnBrk="0" hangingPunct="1">
              <a:lnSpc>
                <a:spcPct val="100000"/>
              </a:lnSpc>
              <a:spcBef>
                <a:spcPct val="20000"/>
              </a:spcBef>
              <a:spcAft>
                <a:spcPts val="0"/>
              </a:spcAft>
              <a:buClr>
                <a:srgbClr val="DF2E28"/>
              </a:buClr>
              <a:buSzTx/>
              <a:buFont typeface="Wingdings" panose="05000000000000000000" pitchFamily="2" charset="2"/>
              <a:buChar char="§"/>
              <a:tabLst/>
              <a:defRPr/>
            </a:pPr>
            <a:r>
              <a:rPr kumimoji="0" lang="tr-TR" sz="2200" b="0" i="0" u="none" strike="noStrike" kern="1200" cap="none" spc="0" normalizeH="0" baseline="0" noProof="0" dirty="0">
                <a:ln>
                  <a:noFill/>
                </a:ln>
                <a:solidFill>
                  <a:prstClr val="black">
                    <a:lumMod val="85000"/>
                    <a:lumOff val="15000"/>
                  </a:prstClr>
                </a:solidFill>
                <a:effectLst/>
                <a:uLnTx/>
                <a:uFillTx/>
                <a:latin typeface="Century Gothic" panose="020B0502020202020204"/>
                <a:ea typeface="+mn-ea"/>
                <a:cs typeface="+mn-cs"/>
              </a:rPr>
              <a:t>Psikolojik Danışma ve Rehberlik Anabilim Dalı</a:t>
            </a:r>
          </a:p>
          <a:p>
            <a:pPr marL="365760" marR="0" lvl="0" indent="-365760" algn="l" defTabSz="914400" rtl="0" eaLnBrk="1" fontAlgn="auto" latinLnBrk="0" hangingPunct="1">
              <a:lnSpc>
                <a:spcPct val="100000"/>
              </a:lnSpc>
              <a:spcBef>
                <a:spcPct val="20000"/>
              </a:spcBef>
              <a:spcAft>
                <a:spcPts val="0"/>
              </a:spcAft>
              <a:buClr>
                <a:srgbClr val="DF2E28"/>
              </a:buClr>
              <a:buSzTx/>
              <a:buFont typeface="Wingdings" panose="05000000000000000000" pitchFamily="2" charset="2"/>
              <a:buChar char="ü"/>
              <a:tabLst/>
              <a:defRPr/>
            </a:pPr>
            <a:r>
              <a:rPr kumimoji="0" lang="tr-TR" altLang="tr-TR" sz="2200" b="1" i="0" u="none" strike="noStrike" kern="1200" cap="none" spc="0" normalizeH="0" baseline="0" noProof="0" dirty="0">
                <a:ln>
                  <a:noFill/>
                </a:ln>
                <a:solidFill>
                  <a:prstClr val="black">
                    <a:lumMod val="85000"/>
                    <a:lumOff val="15000"/>
                  </a:prstClr>
                </a:solidFill>
                <a:effectLst/>
                <a:uLnTx/>
                <a:uFillTx/>
                <a:latin typeface="Century Gothic" panose="020B0502020202020204"/>
                <a:ea typeface="+mn-ea"/>
                <a:cs typeface="+mn-cs"/>
              </a:rPr>
              <a:t>Bilgisayar ve Öğretim Teknolojileri Eğitimi Bölü</a:t>
            </a:r>
            <a:r>
              <a:rPr kumimoji="0" lang="tr-TR" altLang="tr-TR" sz="2200" b="0" i="0" u="none" strike="noStrike" kern="1200" cap="none" spc="0" normalizeH="0" baseline="0" noProof="0" dirty="0">
                <a:ln>
                  <a:noFill/>
                </a:ln>
                <a:solidFill>
                  <a:prstClr val="black">
                    <a:lumMod val="85000"/>
                    <a:lumOff val="15000"/>
                  </a:prstClr>
                </a:solidFill>
                <a:effectLst/>
                <a:uLnTx/>
                <a:uFillTx/>
                <a:latin typeface="Century Gothic" panose="020B0502020202020204"/>
                <a:ea typeface="+mn-ea"/>
                <a:cs typeface="+mn-cs"/>
              </a:rPr>
              <a:t>mü</a:t>
            </a:r>
            <a:endParaRPr kumimoji="0" lang="tr-TR" sz="2200" b="0" i="0" u="none" strike="noStrike" kern="1200" cap="none" spc="0" normalizeH="0" baseline="0" noProof="0" dirty="0">
              <a:ln>
                <a:noFill/>
              </a:ln>
              <a:solidFill>
                <a:prstClr val="black">
                  <a:lumMod val="85000"/>
                  <a:lumOff val="15000"/>
                </a:prstClr>
              </a:solidFill>
              <a:effectLst/>
              <a:uLnTx/>
              <a:uFillTx/>
              <a:latin typeface="Century Gothic" panose="020B0502020202020204"/>
              <a:ea typeface="+mn-ea"/>
              <a:cs typeface="+mn-cs"/>
            </a:endParaRPr>
          </a:p>
          <a:p>
            <a:pPr marL="365760" marR="0" lvl="0" indent="-365760" algn="l" defTabSz="914400" rtl="0" eaLnBrk="1" fontAlgn="auto" latinLnBrk="0" hangingPunct="1">
              <a:lnSpc>
                <a:spcPct val="100000"/>
              </a:lnSpc>
              <a:spcBef>
                <a:spcPct val="20000"/>
              </a:spcBef>
              <a:spcAft>
                <a:spcPts val="0"/>
              </a:spcAft>
              <a:buClr>
                <a:srgbClr val="DF2E28"/>
              </a:buClr>
              <a:buSzTx/>
              <a:buFont typeface="Wingdings" panose="05000000000000000000" pitchFamily="2" charset="2"/>
              <a:buChar char="ü"/>
              <a:tabLst/>
              <a:defRPr/>
            </a:pPr>
            <a:r>
              <a:rPr kumimoji="0" lang="tr-TR" altLang="tr-TR" sz="2200" b="1" i="0" u="none" strike="noStrike" kern="1200" cap="none" spc="0" normalizeH="0" baseline="0" noProof="0" dirty="0">
                <a:ln>
                  <a:noFill/>
                </a:ln>
                <a:solidFill>
                  <a:prstClr val="black">
                    <a:lumMod val="85000"/>
                    <a:lumOff val="15000"/>
                  </a:prstClr>
                </a:solidFill>
                <a:effectLst/>
                <a:uLnTx/>
                <a:uFillTx/>
                <a:latin typeface="Century Gothic" panose="020B0502020202020204"/>
                <a:ea typeface="+mn-ea"/>
                <a:cs typeface="+mn-cs"/>
              </a:rPr>
              <a:t>Güzel Sanatlar Eğitimi Bölümü</a:t>
            </a:r>
          </a:p>
          <a:p>
            <a:pPr marL="365760" marR="0" lvl="0" indent="-365760" algn="l" defTabSz="914400" rtl="0" eaLnBrk="1" fontAlgn="auto" latinLnBrk="0" hangingPunct="1">
              <a:lnSpc>
                <a:spcPct val="100000"/>
              </a:lnSpc>
              <a:spcBef>
                <a:spcPct val="20000"/>
              </a:spcBef>
              <a:spcAft>
                <a:spcPts val="0"/>
              </a:spcAft>
              <a:buClr>
                <a:srgbClr val="DF2E28"/>
              </a:buClr>
              <a:buSzTx/>
              <a:buFont typeface="Wingdings" panose="05000000000000000000" pitchFamily="2" charset="2"/>
              <a:buChar char="§"/>
              <a:tabLst/>
              <a:defRPr/>
            </a:pPr>
            <a:r>
              <a:rPr kumimoji="0" lang="tr-TR" sz="2200" b="0" i="0" u="none" strike="noStrike" kern="1200" cap="none" spc="0" normalizeH="0" baseline="0" noProof="0" dirty="0">
                <a:ln>
                  <a:noFill/>
                </a:ln>
                <a:solidFill>
                  <a:prstClr val="black">
                    <a:lumMod val="85000"/>
                    <a:lumOff val="15000"/>
                  </a:prstClr>
                </a:solidFill>
                <a:effectLst/>
                <a:uLnTx/>
                <a:uFillTx/>
                <a:latin typeface="Century Gothic" panose="020B0502020202020204"/>
                <a:ea typeface="+mn-ea"/>
                <a:cs typeface="+mn-cs"/>
              </a:rPr>
              <a:t>Müzik Eğitimi</a:t>
            </a:r>
          </a:p>
          <a:p>
            <a:pPr marL="365760" marR="0" lvl="0" indent="-365760" algn="l" defTabSz="914400" rtl="0" eaLnBrk="1" fontAlgn="auto" latinLnBrk="0" hangingPunct="1">
              <a:lnSpc>
                <a:spcPct val="100000"/>
              </a:lnSpc>
              <a:spcBef>
                <a:spcPct val="20000"/>
              </a:spcBef>
              <a:spcAft>
                <a:spcPts val="0"/>
              </a:spcAft>
              <a:buClr>
                <a:srgbClr val="DF2E28"/>
              </a:buClr>
              <a:buSzTx/>
              <a:buFont typeface="Wingdings" panose="05000000000000000000" pitchFamily="2" charset="2"/>
              <a:buChar char="§"/>
              <a:tabLst/>
              <a:defRPr/>
            </a:pPr>
            <a:r>
              <a:rPr kumimoji="0" lang="tr-TR" sz="2200" b="0" i="0" u="none" strike="noStrike" kern="1200" cap="none" spc="0" normalizeH="0" baseline="0" noProof="0" dirty="0">
                <a:ln>
                  <a:noFill/>
                </a:ln>
                <a:solidFill>
                  <a:prstClr val="black">
                    <a:lumMod val="85000"/>
                    <a:lumOff val="15000"/>
                  </a:prstClr>
                </a:solidFill>
                <a:effectLst/>
                <a:uLnTx/>
                <a:uFillTx/>
                <a:latin typeface="Century Gothic" panose="020B0502020202020204"/>
                <a:ea typeface="+mn-ea"/>
                <a:cs typeface="+mn-cs"/>
              </a:rPr>
              <a:t>Resim-İş Eğitimi</a:t>
            </a:r>
          </a:p>
          <a:p>
            <a:pPr marL="365760" marR="0" lvl="0" indent="-365760" algn="l" defTabSz="914400" rtl="0" eaLnBrk="1" fontAlgn="auto" latinLnBrk="0" hangingPunct="1">
              <a:lnSpc>
                <a:spcPct val="100000"/>
              </a:lnSpc>
              <a:spcBef>
                <a:spcPct val="20000"/>
              </a:spcBef>
              <a:spcAft>
                <a:spcPts val="0"/>
              </a:spcAft>
              <a:buClr>
                <a:srgbClr val="DF2E28"/>
              </a:buClr>
              <a:buSzTx/>
              <a:buFont typeface="Wingdings" panose="05000000000000000000" pitchFamily="2" charset="2"/>
              <a:buChar char="ü"/>
              <a:tabLst/>
              <a:defRPr/>
            </a:pPr>
            <a:r>
              <a:rPr kumimoji="0" lang="tr-TR" sz="2200" b="1" i="0" u="none" strike="noStrike" kern="1200" cap="none" spc="0" normalizeH="0" baseline="0" noProof="0" dirty="0">
                <a:ln>
                  <a:noFill/>
                </a:ln>
                <a:solidFill>
                  <a:prstClr val="black">
                    <a:lumMod val="85000"/>
                    <a:lumOff val="15000"/>
                  </a:prstClr>
                </a:solidFill>
                <a:effectLst/>
                <a:uLnTx/>
                <a:uFillTx/>
                <a:latin typeface="Century Gothic" panose="020B0502020202020204"/>
                <a:ea typeface="+mn-ea"/>
                <a:cs typeface="+mn-cs"/>
              </a:rPr>
              <a:t>Özel Eğitim Bölümü</a:t>
            </a:r>
          </a:p>
          <a:p>
            <a:pPr marL="365760" marR="0" lvl="0" indent="-365760" algn="l" defTabSz="914400" rtl="0" eaLnBrk="1" fontAlgn="auto" latinLnBrk="0" hangingPunct="1">
              <a:lnSpc>
                <a:spcPct val="100000"/>
              </a:lnSpc>
              <a:spcBef>
                <a:spcPct val="20000"/>
              </a:spcBef>
              <a:spcAft>
                <a:spcPts val="0"/>
              </a:spcAft>
              <a:buClr>
                <a:srgbClr val="DF2E28"/>
              </a:buClr>
              <a:buSzTx/>
              <a:buFont typeface="Wingdings" panose="05000000000000000000" pitchFamily="2" charset="2"/>
              <a:buChar char="ü"/>
              <a:tabLst/>
              <a:defRPr/>
            </a:pPr>
            <a:r>
              <a:rPr kumimoji="0" lang="tr-TR" sz="2200" b="1" i="0" u="none" strike="noStrike" kern="1200" cap="none" spc="0" normalizeH="0" baseline="0" noProof="0" dirty="0">
                <a:ln>
                  <a:noFill/>
                </a:ln>
                <a:solidFill>
                  <a:prstClr val="black">
                    <a:lumMod val="85000"/>
                    <a:lumOff val="15000"/>
                  </a:prstClr>
                </a:solidFill>
                <a:effectLst/>
                <a:uLnTx/>
                <a:uFillTx/>
                <a:latin typeface="Century Gothic" panose="020B0502020202020204"/>
                <a:ea typeface="+mn-ea"/>
                <a:cs typeface="+mn-cs"/>
              </a:rPr>
              <a:t>Yabancı Diller Eğitimi Bölümü</a:t>
            </a:r>
          </a:p>
          <a:p>
            <a:pPr marL="365760" marR="0" lvl="0" indent="-365760" algn="l" defTabSz="914400" rtl="0" eaLnBrk="1" fontAlgn="auto" latinLnBrk="0" hangingPunct="1">
              <a:lnSpc>
                <a:spcPct val="100000"/>
              </a:lnSpc>
              <a:spcBef>
                <a:spcPct val="20000"/>
              </a:spcBef>
              <a:spcAft>
                <a:spcPts val="0"/>
              </a:spcAft>
              <a:buClr>
                <a:srgbClr val="DF2E28"/>
              </a:buClr>
              <a:buSzTx/>
              <a:buFont typeface="Wingdings" pitchFamily="2" charset="2"/>
              <a:buChar char="§"/>
              <a:tabLst/>
              <a:defRPr/>
            </a:pPr>
            <a:r>
              <a:rPr kumimoji="0" lang="tr-TR" sz="2200" b="0" i="0" u="none" strike="noStrike" kern="1200" cap="none" spc="0" normalizeH="0" baseline="0" noProof="0" dirty="0">
                <a:ln>
                  <a:noFill/>
                </a:ln>
                <a:solidFill>
                  <a:prstClr val="black">
                    <a:lumMod val="85000"/>
                    <a:lumOff val="15000"/>
                  </a:prstClr>
                </a:solidFill>
                <a:effectLst/>
                <a:uLnTx/>
                <a:uFillTx/>
                <a:latin typeface="Century Gothic" panose="020B0502020202020204"/>
                <a:ea typeface="+mn-ea"/>
                <a:cs typeface="+mn-cs"/>
              </a:rPr>
              <a:t>İngiliz Dili Eğitimi Anabilim Dalı</a:t>
            </a:r>
          </a:p>
          <a:p>
            <a:pPr marL="365760" marR="0" lvl="0" indent="-365760" algn="l" defTabSz="914400" rtl="0" eaLnBrk="1" fontAlgn="auto" latinLnBrk="0" hangingPunct="1">
              <a:lnSpc>
                <a:spcPct val="100000"/>
              </a:lnSpc>
              <a:spcBef>
                <a:spcPct val="20000"/>
              </a:spcBef>
              <a:spcAft>
                <a:spcPts val="0"/>
              </a:spcAft>
              <a:buClr>
                <a:srgbClr val="DF2E28"/>
              </a:buClr>
              <a:buSzTx/>
              <a:buFont typeface="Wingdings" pitchFamily="2" charset="2"/>
              <a:buChar char="§"/>
              <a:tabLst/>
              <a:defRPr/>
            </a:pPr>
            <a:r>
              <a:rPr kumimoji="0" lang="tr-TR" sz="2200" b="0" i="0" u="none" strike="noStrike" kern="1200" cap="none" spc="0" normalizeH="0" baseline="0" noProof="0" dirty="0">
                <a:ln>
                  <a:noFill/>
                </a:ln>
                <a:solidFill>
                  <a:prstClr val="black">
                    <a:lumMod val="85000"/>
                    <a:lumOff val="15000"/>
                  </a:prstClr>
                </a:solidFill>
                <a:effectLst/>
                <a:uLnTx/>
                <a:uFillTx/>
                <a:latin typeface="Century Gothic" panose="020B0502020202020204"/>
                <a:ea typeface="+mn-ea"/>
                <a:cs typeface="+mn-cs"/>
              </a:rPr>
              <a:t>Alman Dili Eğitimi Anabilim Dalı</a:t>
            </a:r>
          </a:p>
          <a:p>
            <a:pPr marL="365760" marR="0" lvl="0" indent="-365760" algn="l" defTabSz="914400" rtl="0" eaLnBrk="1" fontAlgn="auto" latinLnBrk="0" hangingPunct="1">
              <a:lnSpc>
                <a:spcPct val="100000"/>
              </a:lnSpc>
              <a:spcBef>
                <a:spcPct val="20000"/>
              </a:spcBef>
              <a:spcAft>
                <a:spcPts val="0"/>
              </a:spcAft>
              <a:buClr>
                <a:srgbClr val="DF2E28"/>
              </a:buClr>
              <a:buSzTx/>
              <a:buFont typeface="Wingdings" pitchFamily="2" charset="2"/>
              <a:buChar char="§"/>
              <a:tabLst/>
              <a:defRPr/>
            </a:pPr>
            <a:endParaRPr kumimoji="0" lang="tr-TR" sz="2200" b="1" i="0" u="none" strike="noStrike" kern="1200" cap="none" spc="0" normalizeH="0" baseline="0" noProof="0" dirty="0">
              <a:ln>
                <a:noFill/>
              </a:ln>
              <a:solidFill>
                <a:prstClr val="black">
                  <a:lumMod val="85000"/>
                  <a:lumOff val="15000"/>
                </a:prstClr>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ct val="20000"/>
              </a:spcBef>
              <a:spcAft>
                <a:spcPts val="0"/>
              </a:spcAft>
              <a:buClr>
                <a:srgbClr val="DF2E28"/>
              </a:buClr>
              <a:buSzTx/>
              <a:buFont typeface="Wingdings" pitchFamily="2" charset="2"/>
              <a:buNone/>
              <a:tabLst/>
              <a:defRPr/>
            </a:pPr>
            <a:endParaRPr kumimoji="0" lang="tr-TR" sz="2400" b="1" i="0" u="none" strike="noStrike" kern="1200" cap="none" spc="0" normalizeH="0" baseline="0" noProof="0" dirty="0">
              <a:ln>
                <a:noFill/>
              </a:ln>
              <a:solidFill>
                <a:prstClr val="black">
                  <a:lumMod val="85000"/>
                  <a:lumOff val="15000"/>
                </a:prstClr>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ct val="20000"/>
              </a:spcBef>
              <a:spcAft>
                <a:spcPts val="0"/>
              </a:spcAft>
              <a:buClr>
                <a:srgbClr val="DF2E28"/>
              </a:buClr>
              <a:buSzTx/>
              <a:buFont typeface="Wingdings" pitchFamily="2" charset="2"/>
              <a:buNone/>
              <a:tabLst/>
              <a:defRPr/>
            </a:pPr>
            <a:endParaRPr kumimoji="0" lang="tr-TR" sz="2400" b="0" i="0" u="none" strike="noStrike" kern="1200" cap="none" spc="0" normalizeH="0" baseline="0" noProof="0" dirty="0">
              <a:ln>
                <a:noFill/>
              </a:ln>
              <a:solidFill>
                <a:prstClr val="black">
                  <a:lumMod val="85000"/>
                  <a:lumOff val="15000"/>
                </a:prstClr>
              </a:solidFill>
              <a:effectLst/>
              <a:uLnTx/>
              <a:uFillTx/>
              <a:latin typeface="Century Gothic" panose="020B0502020202020204"/>
              <a:ea typeface="+mn-ea"/>
              <a:cs typeface="+mn-cs"/>
            </a:endParaRPr>
          </a:p>
        </p:txBody>
      </p:sp>
      <p:sp>
        <p:nvSpPr>
          <p:cNvPr id="3" name="Slayt Numarası Yer Tutucusu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tr-TR" sz="3600" b="1" i="1" u="none" strike="noStrike" kern="1200" cap="all" spc="0" normalizeH="0" baseline="0" noProof="0">
                <a:ln>
                  <a:noFill/>
                </a:ln>
                <a:solidFill>
                  <a:prstClr val="black"/>
                </a:solidFill>
                <a:effectLst/>
                <a:uLnTx/>
                <a:uFillTx/>
                <a:latin typeface="Century Gothic" panose="020B0502020202020204"/>
                <a:ea typeface="+mj-ea"/>
                <a:cs typeface="+mj-cs"/>
              </a:rPr>
              <a:t>FAKÜLTE BÖLÜM VE ANABİLİM DALLARI</a:t>
            </a:r>
            <a:endParaRPr kumimoji="0" lang="tr-TR" sz="3600" b="1" i="1" u="none" strike="noStrike" kern="1200" cap="all" spc="0" normalizeH="0" baseline="0" noProof="0" dirty="0">
              <a:ln>
                <a:noFill/>
              </a:ln>
              <a:solidFill>
                <a:prstClr val="black"/>
              </a:solidFill>
              <a:effectLst/>
              <a:uLnTx/>
              <a:uFillTx/>
              <a:latin typeface="Century Gothic" panose="020B0502020202020204"/>
              <a:ea typeface="+mj-ea"/>
              <a:cs typeface="+mj-cs"/>
            </a:endParaRPr>
          </a:p>
        </p:txBody>
      </p:sp>
    </p:spTree>
    <p:extLst>
      <p:ext uri="{BB962C8B-B14F-4D97-AF65-F5344CB8AC3E}">
        <p14:creationId xmlns:p14="http://schemas.microsoft.com/office/powerpoint/2010/main" val="310413952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a:xfrm>
            <a:off x="2940627" y="390242"/>
            <a:ext cx="9448800" cy="1825096"/>
          </a:xfrm>
        </p:spPr>
        <p:txBody>
          <a:bodyPr>
            <a:normAutofit/>
          </a:bodyPr>
          <a:lstStyle/>
          <a:p>
            <a:r>
              <a:rPr lang="tr-TR" sz="4800" b="1" i="1" dirty="0"/>
              <a:t>BÖLÜM/ANABİLİM DALI </a:t>
            </a:r>
            <a:br>
              <a:rPr lang="tr-TR" sz="4800" b="1" i="1" dirty="0"/>
            </a:br>
            <a:r>
              <a:rPr lang="tr-TR" sz="4800" b="1" i="1" dirty="0"/>
              <a:t>İLE İLGİLİ BİLGİLER</a:t>
            </a:r>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4836" y="2111680"/>
            <a:ext cx="4267200" cy="3200400"/>
          </a:xfrm>
          <a:prstGeom prst="rect">
            <a:avLst/>
          </a:prstGeom>
        </p:spPr>
      </p:pic>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215338"/>
            <a:ext cx="5444836" cy="4642662"/>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29648" y="4210393"/>
            <a:ext cx="3586597" cy="2647607"/>
          </a:xfrm>
          <a:prstGeom prst="rect">
            <a:avLst/>
          </a:prstGeom>
        </p:spPr>
      </p:pic>
    </p:spTree>
    <p:extLst>
      <p:ext uri="{BB962C8B-B14F-4D97-AF65-F5344CB8AC3E}">
        <p14:creationId xmlns:p14="http://schemas.microsoft.com/office/powerpoint/2010/main" val="158953300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Metin kutusu 5"/>
          <p:cNvSpPr txBox="1"/>
          <p:nvPr/>
        </p:nvSpPr>
        <p:spPr>
          <a:xfrm>
            <a:off x="2945605" y="1207944"/>
            <a:ext cx="6300789" cy="30469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32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2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YABANCI DİLLER EĞİTİMİ BÖLÜMÜ</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32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2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İNGİLİZ DİLİ EĞİTİMİ ANABİLİM DALI</a:t>
            </a:r>
            <a:endParaRPr kumimoji="0" lang="en-GB" sz="32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p:txBody>
      </p:sp>
    </p:spTree>
    <p:extLst>
      <p:ext uri="{BB962C8B-B14F-4D97-AF65-F5344CB8AC3E}">
        <p14:creationId xmlns:p14="http://schemas.microsoft.com/office/powerpoint/2010/main" val="106290674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idx="4294967295"/>
          </p:nvPr>
        </p:nvSpPr>
        <p:spPr>
          <a:xfrm>
            <a:off x="649395" y="299284"/>
            <a:ext cx="10753195" cy="1224136"/>
          </a:xfrm>
        </p:spPr>
        <p:txBody>
          <a:bodyPr/>
          <a:lstStyle/>
          <a:p>
            <a:r>
              <a:rPr lang="tr-TR" sz="3600" b="1" dirty="0"/>
              <a:t>İNGİLİZ DİLİ EĞİTİMİ ANABİLİM DALI</a:t>
            </a:r>
          </a:p>
        </p:txBody>
      </p:sp>
      <p:sp>
        <p:nvSpPr>
          <p:cNvPr id="3" name="Dikdörtgen 2"/>
          <p:cNvSpPr/>
          <p:nvPr/>
        </p:nvSpPr>
        <p:spPr>
          <a:xfrm>
            <a:off x="1311321" y="1575572"/>
            <a:ext cx="10091268" cy="58169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1" i="0" u="none" strike="noStrike" kern="1200" cap="none" spc="0" normalizeH="0" baseline="0" noProof="0" dirty="0">
                <a:ln>
                  <a:noFill/>
                </a:ln>
                <a:solidFill>
                  <a:srgbClr val="C00000"/>
                </a:solidFill>
                <a:effectLst/>
                <a:uLnTx/>
                <a:uFillTx/>
                <a:latin typeface="Century Gothic" panose="020B0502020202020204"/>
                <a:ea typeface="+mn-ea"/>
                <a:cs typeface="+mn-cs"/>
              </a:rPr>
              <a:t>Lis</a:t>
            </a:r>
            <a:r>
              <a:rPr kumimoji="0" lang="tr-TR" sz="2000" b="0" i="0" u="none" strike="noStrike" kern="1200" cap="none" spc="0" normalizeH="0" baseline="0" noProof="0" dirty="0">
                <a:ln>
                  <a:noFill/>
                </a:ln>
                <a:solidFill>
                  <a:prstClr val="black"/>
                </a:solidFill>
                <a:effectLst/>
                <a:uLnTx/>
                <a:uFillTx/>
                <a:latin typeface="Century Gothic" panose="020B0502020202020204"/>
                <a:ea typeface="+mn-ea"/>
                <a:cs typeface="+mn-cs"/>
              </a:rPr>
              <a:t>ans, yüksek lisans ve doktora programları yer almaktadır.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0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2000" b="0" i="0" u="none" strike="noStrike" kern="1200" cap="none" spc="0" normalizeH="0" baseline="0" noProof="0" dirty="0">
                <a:ln>
                  <a:noFill/>
                </a:ln>
                <a:solidFill>
                  <a:prstClr val="black"/>
                </a:solidFill>
                <a:effectLst/>
                <a:uLnTx/>
                <a:uFillTx/>
                <a:latin typeface="Century Gothic" panose="020B0502020202020204"/>
                <a:ea typeface="+mn-ea"/>
                <a:cs typeface="+mn-cs"/>
              </a:rPr>
              <a:t>2006–2007 öğretim yılında </a:t>
            </a:r>
            <a:r>
              <a:rPr kumimoji="0" lang="tr-TR" sz="2000" b="1" i="0" u="none" strike="noStrike" kern="1200" cap="none" spc="0" normalizeH="0" baseline="0" noProof="0" dirty="0">
                <a:ln>
                  <a:noFill/>
                </a:ln>
                <a:solidFill>
                  <a:prstClr val="black"/>
                </a:solidFill>
                <a:effectLst/>
                <a:uLnTx/>
                <a:uFillTx/>
                <a:latin typeface="Century Gothic" panose="020B0502020202020204"/>
                <a:ea typeface="+mn-ea"/>
                <a:cs typeface="+mn-cs"/>
              </a:rPr>
              <a:t>lisans</a:t>
            </a:r>
            <a:r>
              <a:rPr kumimoji="0" lang="tr-TR" sz="2000" b="0" i="0" u="none" strike="noStrike" kern="1200" cap="none" spc="0" normalizeH="0" baseline="0" noProof="0" dirty="0">
                <a:ln>
                  <a:noFill/>
                </a:ln>
                <a:solidFill>
                  <a:prstClr val="black"/>
                </a:solidFill>
                <a:effectLst/>
                <a:uLnTx/>
                <a:uFillTx/>
                <a:latin typeface="Century Gothic" panose="020B0502020202020204"/>
                <a:ea typeface="+mn-ea"/>
                <a:cs typeface="+mn-cs"/>
              </a:rPr>
              <a:t>,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tr-TR" sz="20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2000" b="0" i="0" u="none" strike="noStrike" kern="1200" cap="none" spc="0" normalizeH="0" baseline="0" noProof="0" dirty="0">
                <a:ln>
                  <a:noFill/>
                </a:ln>
                <a:solidFill>
                  <a:prstClr val="black"/>
                </a:solidFill>
                <a:effectLst/>
                <a:uLnTx/>
                <a:uFillTx/>
                <a:latin typeface="Century Gothic" panose="020B0502020202020204"/>
                <a:ea typeface="+mn-ea"/>
                <a:cs typeface="+mn-cs"/>
              </a:rPr>
              <a:t>2007–2008 öğretim yılında </a:t>
            </a:r>
            <a:r>
              <a:rPr kumimoji="0" lang="tr-TR" sz="2000" b="1" i="0" u="none" strike="noStrike" kern="1200" cap="none" spc="0" normalizeH="0" baseline="0" noProof="0" dirty="0">
                <a:ln>
                  <a:noFill/>
                </a:ln>
                <a:solidFill>
                  <a:prstClr val="black"/>
                </a:solidFill>
                <a:effectLst/>
                <a:uLnTx/>
                <a:uFillTx/>
                <a:latin typeface="Century Gothic" panose="020B0502020202020204"/>
                <a:ea typeface="+mn-ea"/>
                <a:cs typeface="+mn-cs"/>
              </a:rPr>
              <a:t>yüksek lisans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tr-TR" sz="2000" b="1"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2000" b="0" i="0" u="none" strike="noStrike" kern="1200" cap="none" spc="0" normalizeH="0" baseline="0" noProof="0" dirty="0">
                <a:ln>
                  <a:noFill/>
                </a:ln>
                <a:solidFill>
                  <a:prstClr val="black"/>
                </a:solidFill>
                <a:effectLst/>
                <a:uLnTx/>
                <a:uFillTx/>
                <a:latin typeface="Century Gothic" panose="020B0502020202020204"/>
                <a:ea typeface="+mn-ea"/>
                <a:cs typeface="+mn-cs"/>
              </a:rPr>
              <a:t>2019-2020 öğretim yılında </a:t>
            </a:r>
            <a:r>
              <a:rPr kumimoji="0" lang="tr-TR" sz="2000" b="1" i="0" u="none" strike="noStrike" kern="1200" cap="none" spc="0" normalizeH="0" baseline="0" noProof="0" dirty="0">
                <a:ln>
                  <a:noFill/>
                </a:ln>
                <a:solidFill>
                  <a:prstClr val="black"/>
                </a:solidFill>
                <a:effectLst/>
                <a:uLnTx/>
                <a:uFillTx/>
                <a:latin typeface="Century Gothic" panose="020B0502020202020204"/>
                <a:ea typeface="+mn-ea"/>
                <a:cs typeface="+mn-cs"/>
              </a:rPr>
              <a:t>doktora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0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black"/>
                </a:solidFill>
                <a:effectLst/>
                <a:uLnTx/>
                <a:uFillTx/>
                <a:latin typeface="Century Gothic" panose="020B0502020202020204"/>
                <a:ea typeface="+mn-ea"/>
                <a:cs typeface="+mn-cs"/>
              </a:rPr>
              <a:t>programlarında öğrenim vermeye başlamıştır.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0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2000" b="0" i="0" u="none" strike="noStrike" kern="1200" cap="none" spc="0" normalizeH="0" baseline="0" noProof="0" dirty="0">
                <a:ln>
                  <a:noFill/>
                </a:ln>
                <a:solidFill>
                  <a:prstClr val="black"/>
                </a:solidFill>
                <a:effectLst/>
                <a:uLnTx/>
                <a:uFillTx/>
                <a:latin typeface="Century Gothic" panose="020B0502020202020204"/>
                <a:ea typeface="+mn-ea"/>
                <a:cs typeface="+mn-cs"/>
              </a:rPr>
              <a:t>Anabilim dalında yürütülen lisans programının eğitim dili İngilizcedir.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2000" b="0" i="0" u="none" strike="noStrike" kern="1200" cap="none" spc="0" normalizeH="0" baseline="0" noProof="0" dirty="0">
                <a:ln>
                  <a:noFill/>
                </a:ln>
                <a:solidFill>
                  <a:prstClr val="black"/>
                </a:solidFill>
                <a:effectLst/>
                <a:uLnTx/>
                <a:uFillTx/>
                <a:latin typeface="Century Gothic" panose="020B0502020202020204"/>
                <a:ea typeface="+mn-ea"/>
                <a:cs typeface="+mn-cs"/>
              </a:rPr>
              <a:t> Bir yıl hazırlık programı vardır.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2000" b="0" i="0" u="none" strike="noStrike" kern="1200" cap="none" spc="0" normalizeH="0" baseline="0" noProof="0" dirty="0">
                <a:ln>
                  <a:noFill/>
                </a:ln>
                <a:solidFill>
                  <a:prstClr val="black"/>
                </a:solidFill>
                <a:effectLst/>
                <a:uLnTx/>
                <a:uFillTx/>
                <a:latin typeface="Century Gothic" panose="020B0502020202020204"/>
                <a:ea typeface="+mn-ea"/>
                <a:cs typeface="+mn-cs"/>
              </a:rPr>
              <a:t>İngilizce yeterlik sınavında başarılı olan öğrenciler hazırlık programından muaf olur ve birinci sınıftan programa başlarla</a:t>
            </a:r>
            <a:r>
              <a:rPr kumimoji="0" lang="tr-TR" sz="2000" b="1" i="0" u="none" strike="noStrike" kern="1200" cap="none" spc="0" normalizeH="0" baseline="0" noProof="0" dirty="0">
                <a:ln>
                  <a:noFill/>
                </a:ln>
                <a:solidFill>
                  <a:srgbClr val="C00000"/>
                </a:solidFill>
                <a:effectLst/>
                <a:uLnTx/>
                <a:uFillTx/>
                <a:latin typeface="Century Gothic" panose="020B0502020202020204"/>
                <a:ea typeface="+mn-ea"/>
                <a:cs typeface="+mn-cs"/>
              </a:rPr>
              <a:t>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0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5" name="Slayt Numarası Yer Tutucusu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07878972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 y="2248348"/>
            <a:ext cx="12191999" cy="3877815"/>
          </a:xfrm>
        </p:spPr>
        <p:txBody>
          <a:bodyPr>
            <a:normAutofit/>
          </a:bodyPr>
          <a:lstStyle/>
          <a:p>
            <a:pPr algn="just"/>
            <a:r>
              <a:rPr lang="tr-TR" dirty="0"/>
              <a:t>Yabancı Diller Eğitimi Bölümü’nün amacı ilk, orta ve yükseköğretim kurumlarına çağdaş dil öğretim yöntem ve tekniklerini bilen ve öğretim ortamında kullanabilen ve bu süreçte çeşitli teknik donanımı kullanabilen İngilizce öğretmenleri yetiştirmektir.</a:t>
            </a:r>
          </a:p>
          <a:p>
            <a:pPr algn="just"/>
            <a:endParaRPr lang="tr-TR" dirty="0"/>
          </a:p>
          <a:p>
            <a:pPr algn="just"/>
            <a:endParaRPr lang="tr-TR" dirty="0"/>
          </a:p>
          <a:p>
            <a:pPr algn="just"/>
            <a:endParaRPr lang="tr-TR" dirty="0"/>
          </a:p>
          <a:p>
            <a:pPr algn="just"/>
            <a:endParaRPr lang="tr-TR" dirty="0"/>
          </a:p>
          <a:p>
            <a:pPr marL="0" indent="0" algn="just">
              <a:buNone/>
            </a:pPr>
            <a:endParaRPr lang="tr-TR" dirty="0"/>
          </a:p>
        </p:txBody>
      </p:sp>
      <p:sp>
        <p:nvSpPr>
          <p:cNvPr id="5" name="Başlık 3"/>
          <p:cNvSpPr txBox="1">
            <a:spLocks/>
          </p:cNvSpPr>
          <p:nvPr/>
        </p:nvSpPr>
        <p:spPr>
          <a:xfrm>
            <a:off x="1802128" y="592164"/>
            <a:ext cx="9793088" cy="165618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a:ln>
                  <a:noFill/>
                </a:ln>
                <a:solidFill>
                  <a:srgbClr val="454545"/>
                </a:solidFill>
                <a:effectLst/>
                <a:uLnTx/>
                <a:uFillTx/>
                <a:latin typeface="Century Gothic" panose="020B0502020202020204"/>
                <a:ea typeface="+mj-ea"/>
                <a:cs typeface="+mj-cs"/>
              </a:rPr>
              <a:t>İNGİLİZ DİLİ EĞİTİMİ ANABİLİM DALI</a:t>
            </a:r>
          </a:p>
        </p:txBody>
      </p:sp>
      <p:sp>
        <p:nvSpPr>
          <p:cNvPr id="3" name="Slayt Numarası Yer Tutucusu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75729818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AKREDİTASYON</a:t>
            </a:r>
            <a:endParaRPr lang="en-GB" b="1" dirty="0"/>
          </a:p>
        </p:txBody>
      </p:sp>
      <p:sp>
        <p:nvSpPr>
          <p:cNvPr id="3" name="İçerik Yer Tutucusu 2"/>
          <p:cNvSpPr>
            <a:spLocks noGrp="1"/>
          </p:cNvSpPr>
          <p:nvPr>
            <p:ph idx="1"/>
          </p:nvPr>
        </p:nvSpPr>
        <p:spPr/>
        <p:txBody>
          <a:bodyPr>
            <a:normAutofit fontScale="92500" lnSpcReduction="10000"/>
          </a:bodyPr>
          <a:lstStyle/>
          <a:p>
            <a:r>
              <a:rPr lang="tr-TR" dirty="0"/>
              <a:t>Bölümümüz 2020 yılında akredite olmuştur. </a:t>
            </a:r>
          </a:p>
          <a:p>
            <a:endParaRPr lang="tr-TR" dirty="0"/>
          </a:p>
          <a:p>
            <a:pPr lvl="0"/>
            <a:r>
              <a:rPr lang="en-GB" b="1" dirty="0" err="1"/>
              <a:t>Akreditasyon</a:t>
            </a:r>
            <a:r>
              <a:rPr lang="en-GB" b="1" dirty="0"/>
              <a:t>; </a:t>
            </a:r>
            <a:r>
              <a:rPr lang="en-GB" b="1" dirty="0" err="1"/>
              <a:t>bir</a:t>
            </a:r>
            <a:r>
              <a:rPr lang="en-GB" b="1" dirty="0"/>
              <a:t> </a:t>
            </a:r>
            <a:r>
              <a:rPr lang="en-GB" b="1" dirty="0" err="1"/>
              <a:t>akreditasyon</a:t>
            </a:r>
            <a:r>
              <a:rPr lang="en-GB" b="1" dirty="0"/>
              <a:t> </a:t>
            </a:r>
            <a:r>
              <a:rPr lang="en-GB" b="1" dirty="0" err="1"/>
              <a:t>kuruluşu</a:t>
            </a:r>
            <a:r>
              <a:rPr lang="en-GB" b="1" dirty="0"/>
              <a:t> </a:t>
            </a:r>
            <a:r>
              <a:rPr lang="en-GB" b="1" dirty="0" err="1"/>
              <a:t>tarafından</a:t>
            </a:r>
            <a:r>
              <a:rPr lang="en-GB" b="1" dirty="0"/>
              <a:t> </a:t>
            </a:r>
            <a:r>
              <a:rPr lang="en-GB" b="1" dirty="0" err="1"/>
              <a:t>belirli</a:t>
            </a:r>
            <a:r>
              <a:rPr lang="en-GB" b="1" dirty="0"/>
              <a:t> </a:t>
            </a:r>
            <a:r>
              <a:rPr lang="en-GB" b="1" dirty="0" err="1"/>
              <a:t>bir</a:t>
            </a:r>
            <a:r>
              <a:rPr lang="en-GB" b="1" dirty="0"/>
              <a:t> </a:t>
            </a:r>
            <a:r>
              <a:rPr lang="en-GB" b="1" dirty="0" err="1"/>
              <a:t>alanda</a:t>
            </a:r>
            <a:r>
              <a:rPr lang="en-GB" b="1" dirty="0"/>
              <a:t> </a:t>
            </a:r>
            <a:r>
              <a:rPr lang="en-GB" b="1" dirty="0" err="1"/>
              <a:t>önceden</a:t>
            </a:r>
            <a:r>
              <a:rPr lang="en-GB" b="1" dirty="0"/>
              <a:t> </a:t>
            </a:r>
            <a:r>
              <a:rPr lang="en-GB" b="1" dirty="0" err="1"/>
              <a:t>belirlenmiş</a:t>
            </a:r>
            <a:r>
              <a:rPr lang="en-GB" b="1" dirty="0"/>
              <a:t>, </a:t>
            </a:r>
            <a:r>
              <a:rPr lang="en-GB" b="1" dirty="0" err="1"/>
              <a:t>akademik</a:t>
            </a:r>
            <a:r>
              <a:rPr lang="en-GB" b="1" dirty="0"/>
              <a:t> </a:t>
            </a:r>
            <a:r>
              <a:rPr lang="en-GB" b="1" dirty="0" err="1"/>
              <a:t>ve</a:t>
            </a:r>
            <a:r>
              <a:rPr lang="en-GB" b="1" dirty="0"/>
              <a:t> </a:t>
            </a:r>
            <a:r>
              <a:rPr lang="en-GB" b="1" dirty="0" err="1"/>
              <a:t>alana</a:t>
            </a:r>
            <a:r>
              <a:rPr lang="en-GB" b="1" dirty="0"/>
              <a:t> </a:t>
            </a:r>
            <a:r>
              <a:rPr lang="en-GB" b="1" dirty="0" err="1"/>
              <a:t>özgü</a:t>
            </a:r>
            <a:r>
              <a:rPr lang="en-GB" b="1" dirty="0"/>
              <a:t> </a:t>
            </a:r>
            <a:r>
              <a:rPr lang="en-GB" b="1" dirty="0" err="1"/>
              <a:t>standartların</a:t>
            </a:r>
            <a:r>
              <a:rPr lang="en-GB" b="1" dirty="0"/>
              <a:t> </a:t>
            </a:r>
            <a:r>
              <a:rPr lang="en-GB" b="1" dirty="0" err="1"/>
              <a:t>bir</a:t>
            </a:r>
            <a:r>
              <a:rPr lang="en-GB" b="1" dirty="0"/>
              <a:t> </a:t>
            </a:r>
            <a:r>
              <a:rPr lang="en-GB" b="1" dirty="0" err="1"/>
              <a:t>yükseköğretim</a:t>
            </a:r>
            <a:r>
              <a:rPr lang="en-GB" b="1" dirty="0"/>
              <a:t> </a:t>
            </a:r>
            <a:r>
              <a:rPr lang="en-GB" b="1" dirty="0" err="1"/>
              <a:t>programı</a:t>
            </a:r>
            <a:r>
              <a:rPr lang="en-GB" b="1" dirty="0"/>
              <a:t> </a:t>
            </a:r>
            <a:r>
              <a:rPr lang="en-GB" b="1" dirty="0" err="1"/>
              <a:t>tarafından</a:t>
            </a:r>
            <a:r>
              <a:rPr lang="en-GB" b="1" dirty="0"/>
              <a:t> </a:t>
            </a:r>
            <a:r>
              <a:rPr lang="en-GB" b="1" dirty="0" err="1"/>
              <a:t>karşılanıp</a:t>
            </a:r>
            <a:r>
              <a:rPr lang="en-GB" b="1" dirty="0"/>
              <a:t> </a:t>
            </a:r>
            <a:r>
              <a:rPr lang="en-GB" b="1" dirty="0" err="1"/>
              <a:t>karşılanmadığını</a:t>
            </a:r>
            <a:r>
              <a:rPr lang="en-GB" b="1" dirty="0"/>
              <a:t> </a:t>
            </a:r>
            <a:r>
              <a:rPr lang="en-GB" b="1" dirty="0" err="1"/>
              <a:t>ölçen</a:t>
            </a:r>
            <a:r>
              <a:rPr lang="en-GB" b="1" dirty="0"/>
              <a:t> </a:t>
            </a:r>
            <a:r>
              <a:rPr lang="en-GB" b="1" dirty="0" err="1"/>
              <a:t>değerlendirme</a:t>
            </a:r>
            <a:r>
              <a:rPr lang="en-GB" b="1" dirty="0"/>
              <a:t> </a:t>
            </a:r>
            <a:r>
              <a:rPr lang="en-GB" b="1" dirty="0" err="1"/>
              <a:t>ve</a:t>
            </a:r>
            <a:r>
              <a:rPr lang="en-GB" b="1" dirty="0"/>
              <a:t> </a:t>
            </a:r>
            <a:r>
              <a:rPr lang="en-GB" b="1" dirty="0" err="1"/>
              <a:t>dış</a:t>
            </a:r>
            <a:r>
              <a:rPr lang="en-GB" b="1" dirty="0"/>
              <a:t> </a:t>
            </a:r>
            <a:r>
              <a:rPr lang="en-GB" b="1" dirty="0" err="1"/>
              <a:t>kalite</a:t>
            </a:r>
            <a:r>
              <a:rPr lang="en-GB" b="1" dirty="0"/>
              <a:t> </a:t>
            </a:r>
            <a:r>
              <a:rPr lang="en-GB" b="1" dirty="0" err="1"/>
              <a:t>güvence</a:t>
            </a:r>
            <a:r>
              <a:rPr lang="en-GB" b="1" dirty="0"/>
              <a:t> </a:t>
            </a:r>
            <a:r>
              <a:rPr lang="en-GB" b="1" dirty="0" err="1"/>
              <a:t>sürecini</a:t>
            </a:r>
            <a:r>
              <a:rPr lang="en-GB" b="1" dirty="0"/>
              <a:t> </a:t>
            </a:r>
            <a:r>
              <a:rPr lang="en-GB" b="1" dirty="0" err="1"/>
              <a:t>ifade</a:t>
            </a:r>
            <a:r>
              <a:rPr lang="en-GB" b="1" dirty="0"/>
              <a:t> </a:t>
            </a:r>
            <a:r>
              <a:rPr lang="en-GB" b="1" dirty="0" err="1"/>
              <a:t>etmektedir</a:t>
            </a:r>
            <a:r>
              <a:rPr lang="en-GB" b="1" dirty="0"/>
              <a:t>.</a:t>
            </a:r>
            <a:r>
              <a:rPr lang="tr-TR" b="1" dirty="0"/>
              <a:t> </a:t>
            </a:r>
            <a:r>
              <a:rPr lang="tr-TR" dirty="0"/>
              <a:t>(</a:t>
            </a:r>
            <a:r>
              <a:rPr lang="en-GB" dirty="0" err="1"/>
              <a:t>Daha</a:t>
            </a:r>
            <a:r>
              <a:rPr lang="en-GB" dirty="0"/>
              <a:t> </a:t>
            </a:r>
            <a:r>
              <a:rPr lang="en-GB" dirty="0" err="1"/>
              <a:t>fazla</a:t>
            </a:r>
            <a:r>
              <a:rPr lang="en-GB" dirty="0"/>
              <a:t> </a:t>
            </a:r>
            <a:r>
              <a:rPr lang="en-GB" dirty="0" err="1"/>
              <a:t>bilgi</a:t>
            </a:r>
            <a:r>
              <a:rPr lang="en-GB" dirty="0"/>
              <a:t> </a:t>
            </a:r>
            <a:r>
              <a:rPr lang="en-GB" dirty="0" err="1"/>
              <a:t>için</a:t>
            </a:r>
            <a:r>
              <a:rPr lang="en-GB" dirty="0"/>
              <a:t> </a:t>
            </a:r>
            <a:r>
              <a:rPr lang="en-GB" dirty="0" err="1"/>
              <a:t>bkz</a:t>
            </a:r>
            <a:r>
              <a:rPr lang="en-GB" dirty="0"/>
              <a:t>:</a:t>
            </a:r>
            <a:r>
              <a:rPr lang="tr-TR" dirty="0"/>
              <a:t> </a:t>
            </a:r>
            <a:r>
              <a:rPr lang="tr-TR" dirty="0">
                <a:hlinkClick r:id="rId3"/>
              </a:rPr>
              <a:t>https://epdad.org.tr/icerik/akreditasyon-nedir</a:t>
            </a:r>
            <a:r>
              <a:rPr lang="tr-TR" dirty="0"/>
              <a:t>)</a:t>
            </a:r>
          </a:p>
          <a:p>
            <a:pPr lvl="0"/>
            <a:endParaRPr lang="tr-TR" dirty="0"/>
          </a:p>
          <a:p>
            <a:r>
              <a:rPr lang="tr-TR" dirty="0"/>
              <a:t>Diğer bir deyişle, bölümümüzün Ulusal standartlarda belirli kriterlere uyduğu, bağımsız ve tarafsız bir kuruluş tarafından onaylanmıştır. </a:t>
            </a:r>
          </a:p>
          <a:p>
            <a:endParaRPr lang="tr-TR" dirty="0"/>
          </a:p>
          <a:p>
            <a:r>
              <a:rPr lang="tr-TR" dirty="0"/>
              <a:t>Akreditasyon, eğitim kalitemizin kriterlerinin yüksekliğini belirtmekle beraber, uluslararası kriterlere de uyum sağlayabilmemiz adına bir tanınırlık kazandırmıştır. </a:t>
            </a:r>
          </a:p>
          <a:p>
            <a:endParaRPr lang="tr-TR" dirty="0"/>
          </a:p>
          <a:p>
            <a:endParaRPr lang="tr-TR" dirty="0"/>
          </a:p>
          <a:p>
            <a:endParaRPr lang="tr-TR" dirty="0"/>
          </a:p>
          <a:p>
            <a:endParaRPr lang="tr-TR" dirty="0"/>
          </a:p>
          <a:p>
            <a:endParaRPr lang="tr-TR" dirty="0"/>
          </a:p>
        </p:txBody>
      </p:sp>
      <p:sp>
        <p:nvSpPr>
          <p:cNvPr id="4" name="Slayt Numarası Yer Tutucus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8345657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pic>
        <p:nvPicPr>
          <p:cNvPr id="8" name="İçerik Yer Tutucusu 7">
            <a:extLst>
              <a:ext uri="{FF2B5EF4-FFF2-40B4-BE49-F238E27FC236}">
                <a16:creationId xmlns:a16="http://schemas.microsoft.com/office/drawing/2014/main" id="{D7AE03FC-DD2F-A60B-B528-B642D537FEA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913" y="0"/>
            <a:ext cx="12449176" cy="6858000"/>
          </a:xfrm>
        </p:spPr>
      </p:pic>
    </p:spTree>
    <p:extLst>
      <p:ext uri="{BB962C8B-B14F-4D97-AF65-F5344CB8AC3E}">
        <p14:creationId xmlns:p14="http://schemas.microsoft.com/office/powerpoint/2010/main" val="126188128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a:xfrm>
            <a:off x="1657229" y="1604308"/>
            <a:ext cx="9448800" cy="1825096"/>
          </a:xfrm>
        </p:spPr>
        <p:txBody>
          <a:bodyPr>
            <a:normAutofit/>
          </a:bodyPr>
          <a:lstStyle/>
          <a:p>
            <a:r>
              <a:rPr lang="tr-TR" sz="4800" b="1" i="1" dirty="0"/>
              <a:t>AKADEMİK PERSONEL</a:t>
            </a:r>
          </a:p>
        </p:txBody>
      </p:sp>
    </p:spTree>
    <p:extLst>
      <p:ext uri="{BB962C8B-B14F-4D97-AF65-F5344CB8AC3E}">
        <p14:creationId xmlns:p14="http://schemas.microsoft.com/office/powerpoint/2010/main" val="230141316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6273725" y="746125"/>
            <a:ext cx="5149679"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rPr>
              <a:t>Prof. Dr. Turan PAKER</a:t>
            </a:r>
            <a:endParaRPr kumimoji="0" lang="tr-TR"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rPr>
              <a:t>(Yabancı Diller Eğitimi Bölüm Başkanı)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rPr>
              <a:t>(Eğitim Bilimleri Enstitüsü Yabancı Diller Eğitimi Enstitü Anabilim Dalı Başkanı)</a:t>
            </a:r>
            <a:endParaRPr kumimoji="0" lang="tr-TR"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9" name="Metin kutusu 8"/>
          <p:cNvSpPr txBox="1"/>
          <p:nvPr/>
        </p:nvSpPr>
        <p:spPr>
          <a:xfrm>
            <a:off x="7200047" y="3761157"/>
            <a:ext cx="3744416"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rPr>
              <a:t>Prof. Dr. Recep Şahin ARSLAN</a:t>
            </a:r>
          </a:p>
          <a:p>
            <a:pPr marL="0" marR="0" lvl="0" indent="0" algn="ctr" defTabSz="914400" rtl="0" eaLnBrk="1" fontAlgn="auto" latinLnBrk="0" hangingPunct="1">
              <a:lnSpc>
                <a:spcPct val="100000"/>
              </a:lnSpc>
              <a:spcBef>
                <a:spcPts val="0"/>
              </a:spcBef>
              <a:spcAft>
                <a:spcPts val="0"/>
              </a:spcAft>
              <a:buClrTx/>
              <a:buSzTx/>
              <a:buFontTx/>
              <a:buNone/>
              <a:tabLst/>
              <a:defRPr/>
            </a:pPr>
            <a:r>
              <a:rPr lang="tr-TR" b="1" dirty="0">
                <a:solidFill>
                  <a:prstClr val="black"/>
                </a:solidFill>
                <a:latin typeface="Century Gothic" panose="020B0502020202020204"/>
              </a:rPr>
              <a:t>(Rektör Yardımcısı)</a:t>
            </a:r>
            <a:endPar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rPr>
              <a:t>(Yabancı Diller Yüksekokulu Müdürü)</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pic>
        <p:nvPicPr>
          <p:cNvPr id="7" name="Resim 6"/>
          <p:cNvPicPr>
            <a:picLocks noChangeAspect="1"/>
          </p:cNvPicPr>
          <p:nvPr/>
        </p:nvPicPr>
        <p:blipFill rotWithShape="1">
          <a:blip r:embed="rId2"/>
          <a:srcRect l="2096" t="953" r="3837" b="1"/>
          <a:stretch/>
        </p:blipFill>
        <p:spPr>
          <a:xfrm>
            <a:off x="3814985" y="583894"/>
            <a:ext cx="1910502" cy="2362876"/>
          </a:xfrm>
          <a:prstGeom prst="rect">
            <a:avLst/>
          </a:prstGeom>
        </p:spPr>
      </p:pic>
      <p:pic>
        <p:nvPicPr>
          <p:cNvPr id="4" name="Resim 3">
            <a:extLst>
              <a:ext uri="{FF2B5EF4-FFF2-40B4-BE49-F238E27FC236}">
                <a16:creationId xmlns:a16="http://schemas.microsoft.com/office/drawing/2014/main" id="{E17B8576-C770-28A6-21B7-57F8A882B0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1877" y="3288937"/>
            <a:ext cx="1863610" cy="2237102"/>
          </a:xfrm>
          <a:prstGeom prst="rect">
            <a:avLst/>
          </a:prstGeom>
        </p:spPr>
      </p:pic>
    </p:spTree>
    <p:extLst>
      <p:ext uri="{BB962C8B-B14F-4D97-AF65-F5344CB8AC3E}">
        <p14:creationId xmlns:p14="http://schemas.microsoft.com/office/powerpoint/2010/main" val="221458395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8670632" y="1110494"/>
            <a:ext cx="184731"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pic>
        <p:nvPicPr>
          <p:cNvPr id="4" name="Resim 3">
            <a:extLst>
              <a:ext uri="{FF2B5EF4-FFF2-40B4-BE49-F238E27FC236}">
                <a16:creationId xmlns:a16="http://schemas.microsoft.com/office/drawing/2014/main" id="{83839028-DE99-16EF-250F-0CCC803D91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51856" y="3748878"/>
            <a:ext cx="1803985" cy="2080421"/>
          </a:xfrm>
          <a:prstGeom prst="rect">
            <a:avLst/>
          </a:prstGeom>
        </p:spPr>
      </p:pic>
      <p:sp>
        <p:nvSpPr>
          <p:cNvPr id="8" name="Dikdörtgen 7">
            <a:extLst>
              <a:ext uri="{FF2B5EF4-FFF2-40B4-BE49-F238E27FC236}">
                <a16:creationId xmlns:a16="http://schemas.microsoft.com/office/drawing/2014/main" id="{A494E3C6-0BD1-C142-B989-C94C59DA6543}"/>
              </a:ext>
            </a:extLst>
          </p:cNvPr>
          <p:cNvSpPr/>
          <p:nvPr/>
        </p:nvSpPr>
        <p:spPr>
          <a:xfrm>
            <a:off x="6813375" y="3875522"/>
            <a:ext cx="3899247" cy="92333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rPr>
              <a:t>Doç. Dr. Çağla ATMACA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rPr>
              <a:t>(Yabancı Diller Eğitimi Bölüm Başkan Yardımcısı)</a:t>
            </a:r>
          </a:p>
        </p:txBody>
      </p:sp>
      <p:pic>
        <p:nvPicPr>
          <p:cNvPr id="3" name="Resim 2">
            <a:extLst>
              <a:ext uri="{FF2B5EF4-FFF2-40B4-BE49-F238E27FC236}">
                <a16:creationId xmlns:a16="http://schemas.microsoft.com/office/drawing/2014/main" id="{1D53C992-5461-A370-1CDE-2BC6415722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86334" y="857250"/>
            <a:ext cx="1955703" cy="2571750"/>
          </a:xfrm>
          <a:prstGeom prst="rect">
            <a:avLst/>
          </a:prstGeom>
        </p:spPr>
      </p:pic>
      <p:sp>
        <p:nvSpPr>
          <p:cNvPr id="5" name="Metin kutusu 4">
            <a:extLst>
              <a:ext uri="{FF2B5EF4-FFF2-40B4-BE49-F238E27FC236}">
                <a16:creationId xmlns:a16="http://schemas.microsoft.com/office/drawing/2014/main" id="{27D3F178-78DB-C1EC-969E-03367D5814D7}"/>
              </a:ext>
            </a:extLst>
          </p:cNvPr>
          <p:cNvSpPr txBox="1"/>
          <p:nvPr/>
        </p:nvSpPr>
        <p:spPr>
          <a:xfrm>
            <a:off x="6628088" y="1432605"/>
            <a:ext cx="389924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rPr>
              <a:t>Prof. Dr. Demet YAYLI</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57163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YÜKSEKOKULLAR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Yabancı Diller Yüksekokulu</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9</a:t>
            </a:fld>
            <a:endParaRPr lang="tr-TR"/>
          </a:p>
        </p:txBody>
      </p:sp>
      <p:pic>
        <p:nvPicPr>
          <p:cNvPr id="5" name="Resim 4"/>
          <p:cNvPicPr>
            <a:picLocks noChangeAspect="1"/>
          </p:cNvPicPr>
          <p:nvPr/>
        </p:nvPicPr>
        <p:blipFill>
          <a:blip r:embed="rId2">
            <a:extLst>
              <a:ext uri="{BEBA8EAE-BF5A-486C-A8C5-ECC9F3942E4B}">
                <a14:imgProps xmlns:a14="http://schemas.microsoft.com/office/drawing/2010/main">
                  <a14:imgLayer r:embed="rId3">
                    <a14:imgEffect>
                      <a14:colorTemperature colorTemp="6115"/>
                    </a14:imgEffect>
                    <a14:imgEffect>
                      <a14:brightnessContrast bright="16000" contrast="11000"/>
                    </a14:imgEffect>
                  </a14:imgLayer>
                </a14:imgProps>
              </a:ext>
              <a:ext uri="{28A0092B-C50C-407E-A947-70E740481C1C}">
                <a14:useLocalDpi xmlns:a14="http://schemas.microsoft.com/office/drawing/2010/main" val="0"/>
              </a:ext>
            </a:extLst>
          </a:blip>
          <a:stretch>
            <a:fillRect/>
          </a:stretch>
        </p:blipFill>
        <p:spPr>
          <a:xfrm>
            <a:off x="752386" y="2057401"/>
            <a:ext cx="4913476" cy="3272375"/>
          </a:xfrm>
          <a:prstGeom prst="rect">
            <a:avLst/>
          </a:prstGeom>
        </p:spPr>
      </p:pic>
    </p:spTree>
    <p:extLst>
      <p:ext uri="{BB962C8B-B14F-4D97-AF65-F5344CB8AC3E}">
        <p14:creationId xmlns:p14="http://schemas.microsoft.com/office/powerpoint/2010/main" val="16075520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4FF4A07E-C1B4-083A-7881-41AFBD22A01C}"/>
              </a:ext>
            </a:extLst>
          </p:cNvPr>
          <p:cNvSpPr>
            <a:spLocks noGrp="1"/>
          </p:cNvSpPr>
          <p:nvPr>
            <p:ph type="sldNum" sz="quarter" idx="12"/>
          </p:nvPr>
        </p:nvSpPr>
        <p:spPr/>
        <p:txBody>
          <a:bodyPr/>
          <a:lstStyle/>
          <a:p>
            <a:fld id="{F302176B-0E47-46AC-8F43-DAB4B8A37D06}" type="slidenum">
              <a:rPr lang="tr-TR" smtClean="0"/>
              <a:pPr/>
              <a:t>90</a:t>
            </a:fld>
            <a:endParaRPr lang="tr-TR"/>
          </a:p>
        </p:txBody>
      </p:sp>
      <p:pic>
        <p:nvPicPr>
          <p:cNvPr id="3" name="Resim 2">
            <a:extLst>
              <a:ext uri="{FF2B5EF4-FFF2-40B4-BE49-F238E27FC236}">
                <a16:creationId xmlns:a16="http://schemas.microsoft.com/office/drawing/2014/main" id="{C8CB0429-98BE-3E5D-8E4A-25A5F862C9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4637" y="1083172"/>
            <a:ext cx="1821047" cy="2629863"/>
          </a:xfrm>
          <a:prstGeom prst="rect">
            <a:avLst/>
          </a:prstGeom>
        </p:spPr>
      </p:pic>
      <p:sp>
        <p:nvSpPr>
          <p:cNvPr id="4" name="Dikdörtgen 3">
            <a:extLst>
              <a:ext uri="{FF2B5EF4-FFF2-40B4-BE49-F238E27FC236}">
                <a16:creationId xmlns:a16="http://schemas.microsoft.com/office/drawing/2014/main" id="{C139DE3C-C491-C902-DAF9-6441BA51E8AB}"/>
              </a:ext>
            </a:extLst>
          </p:cNvPr>
          <p:cNvSpPr/>
          <p:nvPr/>
        </p:nvSpPr>
        <p:spPr>
          <a:xfrm>
            <a:off x="4824412" y="1083172"/>
            <a:ext cx="6112279"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b="1" dirty="0">
                <a:solidFill>
                  <a:prstClr val="black"/>
                </a:solidFill>
                <a:latin typeface="Century Gothic" panose="020B0502020202020204"/>
              </a:rPr>
              <a:t>Doç. Dr. </a:t>
            </a:r>
            <a:r>
              <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rPr>
              <a:t> Eda DURUK</a:t>
            </a:r>
            <a:endParaRPr kumimoji="0" lang="tr-TR"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pic>
        <p:nvPicPr>
          <p:cNvPr id="5" name="Resim 4">
            <a:extLst>
              <a:ext uri="{FF2B5EF4-FFF2-40B4-BE49-F238E27FC236}">
                <a16:creationId xmlns:a16="http://schemas.microsoft.com/office/drawing/2014/main" id="{A14FF448-0E43-57AD-D20E-528D8538B4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79740" y="4371975"/>
            <a:ext cx="2749588" cy="1512337"/>
          </a:xfrm>
          <a:prstGeom prst="rect">
            <a:avLst/>
          </a:prstGeom>
        </p:spPr>
      </p:pic>
      <p:sp>
        <p:nvSpPr>
          <p:cNvPr id="6" name="Metin kutusu 5">
            <a:extLst>
              <a:ext uri="{FF2B5EF4-FFF2-40B4-BE49-F238E27FC236}">
                <a16:creationId xmlns:a16="http://schemas.microsoft.com/office/drawing/2014/main" id="{C50948FA-E180-AFCA-3954-9D3822E0F6BB}"/>
              </a:ext>
            </a:extLst>
          </p:cNvPr>
          <p:cNvSpPr txBox="1"/>
          <p:nvPr/>
        </p:nvSpPr>
        <p:spPr>
          <a:xfrm>
            <a:off x="6352823" y="4371975"/>
            <a:ext cx="378177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rPr>
              <a:t>Dr. </a:t>
            </a:r>
            <a:r>
              <a:rPr kumimoji="0" lang="tr-TR" sz="1800" b="1" i="0" u="none" strike="noStrike" kern="1200" cap="none" spc="0" normalizeH="0" baseline="0" noProof="0" dirty="0" err="1">
                <a:ln>
                  <a:noFill/>
                </a:ln>
                <a:solidFill>
                  <a:prstClr val="black"/>
                </a:solidFill>
                <a:effectLst/>
                <a:uLnTx/>
                <a:uFillTx/>
                <a:latin typeface="Century Gothic" panose="020B0502020202020204"/>
                <a:ea typeface="+mn-ea"/>
                <a:cs typeface="+mn-cs"/>
              </a:rPr>
              <a:t>Öğr</a:t>
            </a:r>
            <a:r>
              <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rPr>
              <a:t>. Üyesi Filiz RIZAOĞLU</a:t>
            </a:r>
          </a:p>
        </p:txBody>
      </p:sp>
    </p:spTree>
    <p:extLst>
      <p:ext uri="{BB962C8B-B14F-4D97-AF65-F5344CB8AC3E}">
        <p14:creationId xmlns:p14="http://schemas.microsoft.com/office/powerpoint/2010/main" val="205218248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pic>
        <p:nvPicPr>
          <p:cNvPr id="6" name="Resim 5"/>
          <p:cNvPicPr>
            <a:picLocks noChangeAspect="1"/>
          </p:cNvPicPr>
          <p:nvPr/>
        </p:nvPicPr>
        <p:blipFill>
          <a:blip r:embed="rId2"/>
          <a:stretch>
            <a:fillRect/>
          </a:stretch>
        </p:blipFill>
        <p:spPr>
          <a:xfrm>
            <a:off x="3000377" y="1197166"/>
            <a:ext cx="1822826" cy="2395013"/>
          </a:xfrm>
          <a:prstGeom prst="rect">
            <a:avLst/>
          </a:prstGeom>
        </p:spPr>
      </p:pic>
      <p:sp>
        <p:nvSpPr>
          <p:cNvPr id="7" name="Dikdörtgen 6"/>
          <p:cNvSpPr/>
          <p:nvPr/>
        </p:nvSpPr>
        <p:spPr>
          <a:xfrm>
            <a:off x="5410200" y="1197166"/>
            <a:ext cx="6096000" cy="646331"/>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rPr>
              <a:t>Dr. </a:t>
            </a:r>
            <a:r>
              <a:rPr kumimoji="0" lang="tr-TR" sz="1800" b="1" i="0" u="none" strike="noStrike" kern="1200" cap="none" spc="0" normalizeH="0" baseline="0" noProof="0" dirty="0" err="1">
                <a:ln>
                  <a:noFill/>
                </a:ln>
                <a:solidFill>
                  <a:prstClr val="black"/>
                </a:solidFill>
                <a:effectLst/>
                <a:uLnTx/>
                <a:uFillTx/>
                <a:latin typeface="Century Gothic" panose="020B0502020202020204"/>
                <a:ea typeface="+mn-ea"/>
                <a:cs typeface="+mn-cs"/>
              </a:rPr>
              <a:t>Öğr</a:t>
            </a:r>
            <a:r>
              <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rPr>
              <a:t>. Üyesi Pınar KARAHAN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rPr>
              <a:t>(Bölüm Farabi Koordinatörü)</a:t>
            </a:r>
            <a:endParaRPr kumimoji="0" lang="tr-TR"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pic>
        <p:nvPicPr>
          <p:cNvPr id="4" name="Resim 3">
            <a:extLst>
              <a:ext uri="{FF2B5EF4-FFF2-40B4-BE49-F238E27FC236}">
                <a16:creationId xmlns:a16="http://schemas.microsoft.com/office/drawing/2014/main" id="{B62638E3-3B43-ED02-C09A-5D5C5D4FE437}"/>
              </a:ext>
            </a:extLst>
          </p:cNvPr>
          <p:cNvPicPr>
            <a:picLocks noChangeAspect="1"/>
          </p:cNvPicPr>
          <p:nvPr/>
        </p:nvPicPr>
        <p:blipFill>
          <a:blip r:embed="rId3"/>
          <a:stretch>
            <a:fillRect/>
          </a:stretch>
        </p:blipFill>
        <p:spPr>
          <a:xfrm>
            <a:off x="2835057" y="3940854"/>
            <a:ext cx="2153465" cy="2007986"/>
          </a:xfrm>
          <a:prstGeom prst="rect">
            <a:avLst/>
          </a:prstGeom>
        </p:spPr>
      </p:pic>
      <p:sp>
        <p:nvSpPr>
          <p:cNvPr id="5" name="Dikdörtgen 4">
            <a:extLst>
              <a:ext uri="{FF2B5EF4-FFF2-40B4-BE49-F238E27FC236}">
                <a16:creationId xmlns:a16="http://schemas.microsoft.com/office/drawing/2014/main" id="{42CFAD81-BC09-B643-4FE9-60B15841F12A}"/>
              </a:ext>
            </a:extLst>
          </p:cNvPr>
          <p:cNvSpPr/>
          <p:nvPr/>
        </p:nvSpPr>
        <p:spPr>
          <a:xfrm>
            <a:off x="5563985" y="3940854"/>
            <a:ext cx="6112279"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rPr>
              <a:t>Dr. </a:t>
            </a:r>
            <a:r>
              <a:rPr kumimoji="0" lang="tr-TR" sz="1800" b="1" i="0" u="none" strike="noStrike" kern="1200" cap="none" spc="0" normalizeH="0" baseline="0" noProof="0" dirty="0" err="1">
                <a:ln>
                  <a:noFill/>
                </a:ln>
                <a:solidFill>
                  <a:prstClr val="black"/>
                </a:solidFill>
                <a:effectLst/>
                <a:uLnTx/>
                <a:uFillTx/>
                <a:latin typeface="Century Gothic" panose="020B0502020202020204"/>
                <a:ea typeface="+mn-ea"/>
                <a:cs typeface="+mn-cs"/>
              </a:rPr>
              <a:t>Öğr</a:t>
            </a:r>
            <a:r>
              <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rPr>
              <a:t>. Üyesi Devrim HÖL</a:t>
            </a:r>
            <a:endParaRPr kumimoji="0" lang="tr-TR"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18431158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7089778" y="4180028"/>
            <a:ext cx="4507606"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err="1">
                <a:ln>
                  <a:noFill/>
                </a:ln>
                <a:solidFill>
                  <a:prstClr val="black"/>
                </a:solidFill>
                <a:effectLst/>
                <a:uLnTx/>
                <a:uFillTx/>
                <a:latin typeface="Century Gothic" panose="020B0502020202020204"/>
                <a:ea typeface="+mn-ea"/>
                <a:cs typeface="+mn-cs"/>
              </a:rPr>
              <a:t>Öğr</a:t>
            </a:r>
            <a:r>
              <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rPr>
              <a:t>. Gör. Ramazan Alparslan GÖKÇEN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rPr>
              <a:t>(Uluslararası İlişkiler Bölüm Koordinatörü)</a:t>
            </a:r>
            <a:endParaRPr kumimoji="0" lang="tr-TR"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2" name="Dikdörtgen 1"/>
          <p:cNvSpPr/>
          <p:nvPr/>
        </p:nvSpPr>
        <p:spPr>
          <a:xfrm>
            <a:off x="7436425" y="1740290"/>
            <a:ext cx="2698175"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tr-TR" sz="1800" b="1" i="0" u="none" strike="noStrike" kern="1200" cap="none" spc="0" normalizeH="0" baseline="0" noProof="0" dirty="0" err="1">
                <a:ln>
                  <a:noFill/>
                </a:ln>
                <a:solidFill>
                  <a:prstClr val="black"/>
                </a:solidFill>
                <a:effectLst/>
                <a:uLnTx/>
                <a:uFillTx/>
                <a:latin typeface="Century Gothic" panose="020B0502020202020204"/>
                <a:ea typeface="+mn-ea"/>
                <a:cs typeface="+mn-cs"/>
              </a:rPr>
              <a:t>Öğr</a:t>
            </a:r>
            <a:r>
              <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rPr>
              <a:t>. Gör. Banu ALFAR</a:t>
            </a:r>
            <a:endParaRPr kumimoji="0" lang="tr-TR"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4" name="Slayt Numarası Yer Tutucus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57965" y="4180028"/>
            <a:ext cx="2098791" cy="1957446"/>
          </a:xfrm>
          <a:prstGeom prst="rect">
            <a:avLst/>
          </a:prstGeom>
        </p:spPr>
      </p:pic>
      <p:pic>
        <p:nvPicPr>
          <p:cNvPr id="11" name="Resim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71792" y="1248774"/>
            <a:ext cx="1957446" cy="1957446"/>
          </a:xfrm>
          <a:prstGeom prst="rect">
            <a:avLst/>
          </a:prstGeom>
        </p:spPr>
      </p:pic>
    </p:spTree>
    <p:extLst>
      <p:ext uri="{BB962C8B-B14F-4D97-AF65-F5344CB8AC3E}">
        <p14:creationId xmlns:p14="http://schemas.microsoft.com/office/powerpoint/2010/main" val="209579350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67412" y="563562"/>
            <a:ext cx="5198859"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rPr>
              <a:t>Arş. Gör. Dr. Sibel KAHRAMAN ÖZKURT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rPr>
              <a:t>Öğretmenlik Uygulaması Bölüm Koordinatörü</a:t>
            </a:r>
          </a:p>
        </p:txBody>
      </p:sp>
      <p:sp>
        <p:nvSpPr>
          <p:cNvPr id="4" name="Slayt Numarası Yer Tutucus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pic>
        <p:nvPicPr>
          <p:cNvPr id="8" name="Resim 7">
            <a:extLst>
              <a:ext uri="{FF2B5EF4-FFF2-40B4-BE49-F238E27FC236}">
                <a16:creationId xmlns:a16="http://schemas.microsoft.com/office/drawing/2014/main" id="{5A0D8B2E-CFCE-BC00-154D-1AD253DDA2C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29001" y="470502"/>
            <a:ext cx="1357312" cy="1807396"/>
          </a:xfrm>
          <a:prstGeom prst="rect">
            <a:avLst/>
          </a:prstGeom>
        </p:spPr>
      </p:pic>
      <p:pic>
        <p:nvPicPr>
          <p:cNvPr id="9" name="Resim 8">
            <a:extLst>
              <a:ext uri="{FF2B5EF4-FFF2-40B4-BE49-F238E27FC236}">
                <a16:creationId xmlns:a16="http://schemas.microsoft.com/office/drawing/2014/main" id="{6548C7EB-7731-E13B-7112-48ACEA2E40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89054" y="2277898"/>
            <a:ext cx="1336020" cy="2375147"/>
          </a:xfrm>
          <a:prstGeom prst="rect">
            <a:avLst/>
          </a:prstGeom>
        </p:spPr>
      </p:pic>
      <p:sp>
        <p:nvSpPr>
          <p:cNvPr id="11" name="Dikdörtgen 10">
            <a:extLst>
              <a:ext uri="{FF2B5EF4-FFF2-40B4-BE49-F238E27FC236}">
                <a16:creationId xmlns:a16="http://schemas.microsoft.com/office/drawing/2014/main" id="{EC687F7B-E3FB-4923-F5FE-D92BCDB7B19F}"/>
              </a:ext>
            </a:extLst>
          </p:cNvPr>
          <p:cNvSpPr/>
          <p:nvPr/>
        </p:nvSpPr>
        <p:spPr>
          <a:xfrm>
            <a:off x="6728384" y="2831224"/>
            <a:ext cx="4507606"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rPr>
              <a:t>Arş. Gör. Dr. Gamze YALÇIN</a:t>
            </a:r>
          </a:p>
        </p:txBody>
      </p:sp>
      <p:pic>
        <p:nvPicPr>
          <p:cNvPr id="3" name="Resim 2">
            <a:extLst>
              <a:ext uri="{FF2B5EF4-FFF2-40B4-BE49-F238E27FC236}">
                <a16:creationId xmlns:a16="http://schemas.microsoft.com/office/drawing/2014/main" id="{66DB0D49-3F05-81F3-2070-553E8A206344}"/>
              </a:ext>
            </a:extLst>
          </p:cNvPr>
          <p:cNvPicPr>
            <a:picLocks noChangeAspect="1"/>
          </p:cNvPicPr>
          <p:nvPr/>
        </p:nvPicPr>
        <p:blipFill>
          <a:blip r:embed="rId4"/>
          <a:stretch>
            <a:fillRect/>
          </a:stretch>
        </p:blipFill>
        <p:spPr>
          <a:xfrm>
            <a:off x="3378995" y="4770670"/>
            <a:ext cx="1458409" cy="1915880"/>
          </a:xfrm>
          <a:prstGeom prst="rect">
            <a:avLst/>
          </a:prstGeom>
        </p:spPr>
      </p:pic>
      <p:sp>
        <p:nvSpPr>
          <p:cNvPr id="5" name="Dikdörtgen 4">
            <a:extLst>
              <a:ext uri="{FF2B5EF4-FFF2-40B4-BE49-F238E27FC236}">
                <a16:creationId xmlns:a16="http://schemas.microsoft.com/office/drawing/2014/main" id="{F3447028-4F86-9C9B-6448-37190C014DFF}"/>
              </a:ext>
            </a:extLst>
          </p:cNvPr>
          <p:cNvSpPr/>
          <p:nvPr/>
        </p:nvSpPr>
        <p:spPr>
          <a:xfrm>
            <a:off x="6591303" y="4821887"/>
            <a:ext cx="6096000" cy="369332"/>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rPr>
              <a:t>Arş. Gör. İnci DEMİR</a:t>
            </a:r>
          </a:p>
        </p:txBody>
      </p:sp>
    </p:spTree>
    <p:extLst>
      <p:ext uri="{BB962C8B-B14F-4D97-AF65-F5344CB8AC3E}">
        <p14:creationId xmlns:p14="http://schemas.microsoft.com/office/powerpoint/2010/main" val="192389429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819631" y="746125"/>
            <a:ext cx="10327340" cy="3877815"/>
          </a:xfrm>
        </p:spPr>
        <p:txBody>
          <a:bodyPr/>
          <a:lstStyle/>
          <a:p>
            <a:pPr algn="ctr">
              <a:buNone/>
            </a:pPr>
            <a:r>
              <a:rPr lang="tr-TR" b="1" dirty="0"/>
              <a:t>BÖLÜM SEKRETERİ</a:t>
            </a:r>
          </a:p>
          <a:p>
            <a:pPr algn="ctr">
              <a:buNone/>
            </a:pPr>
            <a:endParaRPr lang="tr-TR" b="1" dirty="0"/>
          </a:p>
          <a:p>
            <a:pPr algn="ctr">
              <a:buNone/>
            </a:pPr>
            <a:endParaRPr lang="tr-TR" b="1" dirty="0"/>
          </a:p>
          <a:p>
            <a:pPr>
              <a:buNone/>
            </a:pPr>
            <a:endParaRPr lang="tr-TR" dirty="0"/>
          </a:p>
        </p:txBody>
      </p:sp>
      <p:sp>
        <p:nvSpPr>
          <p:cNvPr id="3" name="2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4 Metin kutusu"/>
          <p:cNvSpPr txBox="1"/>
          <p:nvPr/>
        </p:nvSpPr>
        <p:spPr>
          <a:xfrm>
            <a:off x="6174438" y="1985963"/>
            <a:ext cx="4774333"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b="1" dirty="0">
                <a:solidFill>
                  <a:prstClr val="black"/>
                </a:solidFill>
                <a:latin typeface="Century Gothic" panose="020B0502020202020204"/>
              </a:rPr>
              <a:t>Ayşe MEŞE</a:t>
            </a:r>
            <a:endPar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rPr>
              <a:t>0258 296 1081</a:t>
            </a:r>
          </a:p>
          <a:p>
            <a:pPr marL="0" marR="0" lvl="0" indent="0" algn="l" defTabSz="914400" rtl="0" eaLnBrk="1" fontAlgn="auto" latinLnBrk="0" hangingPunct="1">
              <a:lnSpc>
                <a:spcPct val="100000"/>
              </a:lnSpc>
              <a:spcBef>
                <a:spcPts val="0"/>
              </a:spcBef>
              <a:spcAft>
                <a:spcPts val="0"/>
              </a:spcAft>
              <a:buClrTx/>
              <a:buSzTx/>
              <a:buFontTx/>
              <a:buNone/>
              <a:tabLst/>
              <a:defRPr/>
            </a:pPr>
            <a:r>
              <a:rPr lang="tr-TR" b="1" dirty="0" err="1">
                <a:solidFill>
                  <a:prstClr val="black"/>
                </a:solidFill>
                <a:latin typeface="Century Gothic" panose="020B0502020202020204"/>
                <a:hlinkClick r:id="rId2"/>
              </a:rPr>
              <a:t>amese</a:t>
            </a:r>
            <a:r>
              <a:rPr kumimoji="0" lang="tr-TR" sz="1800" b="1" i="0" u="none" strike="noStrike" kern="1200" cap="none" spc="0" normalizeH="0" baseline="0" noProof="0" dirty="0">
                <a:ln>
                  <a:noFill/>
                </a:ln>
                <a:solidFill>
                  <a:prstClr val="black"/>
                </a:solidFill>
                <a:effectLst/>
                <a:uLnTx/>
                <a:uFillTx/>
                <a:latin typeface="Century Gothic" panose="020B0502020202020204"/>
                <a:hlinkClick r:id="rId2"/>
              </a:rPr>
              <a:t>@pau.edu.tr</a:t>
            </a:r>
            <a:endPar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entury Gothic" panose="020B0502020202020204"/>
                <a:ea typeface="+mn-ea"/>
                <a:cs typeface="+mn-cs"/>
              </a:rPr>
              <a:t>MP-K1-51 </a:t>
            </a:r>
            <a:endParaRPr kumimoji="0" lang="tr-TR" sz="1800" b="1"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pic>
        <p:nvPicPr>
          <p:cNvPr id="6" name="Resim 5">
            <a:extLst>
              <a:ext uri="{FF2B5EF4-FFF2-40B4-BE49-F238E27FC236}">
                <a16:creationId xmlns:a16="http://schemas.microsoft.com/office/drawing/2014/main" id="{9B888126-4A13-8FF6-8681-2E54861CF5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5487" y="1724214"/>
            <a:ext cx="3003095" cy="4159287"/>
          </a:xfrm>
          <a:prstGeom prst="rect">
            <a:avLst/>
          </a:prstGeom>
        </p:spPr>
      </p:pic>
    </p:spTree>
    <p:extLst>
      <p:ext uri="{BB962C8B-B14F-4D97-AF65-F5344CB8AC3E}">
        <p14:creationId xmlns:p14="http://schemas.microsoft.com/office/powerpoint/2010/main" val="4663213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5964" y="1753787"/>
            <a:ext cx="2774373" cy="2683131"/>
          </a:xfrm>
          <a:prstGeom prst="rect">
            <a:avLst/>
          </a:prstGeom>
        </p:spPr>
      </p:pic>
      <p:sp>
        <p:nvSpPr>
          <p:cNvPr id="7" name="Metin kutusu 6"/>
          <p:cNvSpPr txBox="1"/>
          <p:nvPr/>
        </p:nvSpPr>
        <p:spPr>
          <a:xfrm>
            <a:off x="4717473" y="1672936"/>
            <a:ext cx="7107382"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3600" b="1" i="0" u="none" strike="noStrike" kern="1200" cap="none" spc="0" normalizeH="0" baseline="0" noProof="0" dirty="0">
                <a:ln>
                  <a:noFill/>
                </a:ln>
                <a:solidFill>
                  <a:prstClr val="black"/>
                </a:solidFill>
                <a:effectLst/>
                <a:uLnTx/>
                <a:uFillTx/>
                <a:latin typeface="Century Gothic" panose="020B0502020202020204"/>
                <a:ea typeface="+mn-ea"/>
                <a:cs typeface="+mn-cs"/>
              </a:rPr>
              <a:t>Sorularınız olması durumunda, danışmanınıza e-posta göndererek ya da pusula bilgi sistemindeki mesaj merkezini kullanarak sorularınızı yöneltebilirsiniz. </a:t>
            </a:r>
            <a:endParaRPr kumimoji="0" lang="en-GB" sz="3600" b="1"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33975849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2904"/>
            <a:ext cx="11769634" cy="962297"/>
          </a:xfrm>
        </p:spPr>
        <p:txBody>
          <a:bodyPr>
            <a:normAutofit/>
          </a:bodyPr>
          <a:lstStyle/>
          <a:p>
            <a:r>
              <a:rPr lang="tr-TR" b="1" dirty="0"/>
              <a:t>NASIL E-POSTA YAZILIR </a:t>
            </a:r>
            <a:endParaRPr lang="en-US" b="1" dirty="0"/>
          </a:p>
        </p:txBody>
      </p:sp>
      <p:sp>
        <p:nvSpPr>
          <p:cNvPr id="3" name="Content Placeholder 2"/>
          <p:cNvSpPr>
            <a:spLocks noGrp="1"/>
          </p:cNvSpPr>
          <p:nvPr>
            <p:ph idx="1"/>
          </p:nvPr>
        </p:nvSpPr>
        <p:spPr>
          <a:xfrm>
            <a:off x="2599508" y="1110344"/>
            <a:ext cx="9592491" cy="5538650"/>
          </a:xfrm>
        </p:spPr>
        <p:txBody>
          <a:bodyPr>
            <a:normAutofit fontScale="25000" lnSpcReduction="20000"/>
          </a:bodyPr>
          <a:lstStyle/>
          <a:p>
            <a:pPr marL="0" indent="0">
              <a:buNone/>
            </a:pPr>
            <a:endParaRPr lang="tr-TR" sz="6000" dirty="0"/>
          </a:p>
          <a:p>
            <a:pPr marL="0" indent="0">
              <a:buNone/>
            </a:pPr>
            <a:r>
              <a:rPr lang="tr-TR" sz="8000" dirty="0"/>
              <a:t>Merhaba Hocam/ Sayın Hocam,</a:t>
            </a:r>
          </a:p>
          <a:p>
            <a:pPr marL="0" indent="0">
              <a:buNone/>
            </a:pPr>
            <a:endParaRPr lang="tr-TR" sz="6000" dirty="0"/>
          </a:p>
          <a:p>
            <a:pPr marL="0" indent="0">
              <a:buNone/>
            </a:pPr>
            <a:endParaRPr lang="tr-TR" sz="6000" dirty="0"/>
          </a:p>
          <a:p>
            <a:pPr marL="0" indent="0">
              <a:buNone/>
            </a:pPr>
            <a:r>
              <a:rPr lang="tr-TR" sz="6000" dirty="0"/>
              <a:t> </a:t>
            </a:r>
            <a:r>
              <a:rPr lang="tr-TR" sz="7200" dirty="0"/>
              <a:t>Ben  sizden Yazma Becerileri dersini alıyorum, gelecek haftanın ödevi ile ilgili bir soru sormak için bu e-postayı yazıyorum.</a:t>
            </a:r>
          </a:p>
          <a:p>
            <a:pPr marL="0" indent="0">
              <a:buNone/>
            </a:pPr>
            <a:endParaRPr lang="tr-TR" sz="6000" dirty="0"/>
          </a:p>
          <a:p>
            <a:pPr marL="0" indent="0">
              <a:buNone/>
            </a:pPr>
            <a:r>
              <a:rPr lang="tr-TR" sz="7200" dirty="0"/>
              <a:t>Verdiğiniz ödev için bir makale yazmamızı ve bunu kaynaklar ile desteklememizi istemiştiniz. Kaynak olarak x kitabını ve y makalesini kullansam yeterli olur mu? Yoksa başka kaynaklara da referans vermeli miyim?</a:t>
            </a:r>
          </a:p>
          <a:p>
            <a:pPr marL="0" indent="0">
              <a:buNone/>
            </a:pPr>
            <a:endParaRPr lang="tr-TR" dirty="0"/>
          </a:p>
          <a:p>
            <a:pPr marL="0" indent="0">
              <a:buNone/>
            </a:pPr>
            <a:endParaRPr lang="tr-TR" sz="7200" dirty="0"/>
          </a:p>
          <a:p>
            <a:pPr marL="0" indent="0">
              <a:buNone/>
            </a:pPr>
            <a:endParaRPr lang="tr-TR" sz="7200" dirty="0"/>
          </a:p>
          <a:p>
            <a:pPr marL="0" indent="0">
              <a:buNone/>
            </a:pPr>
            <a:r>
              <a:rPr lang="tr-TR" sz="7200" dirty="0"/>
              <a:t>Yarın saat 14:00’te sorum hakkında konuşmak üzere ofisinize gelebilir miyim? Eğer sizin için de uygun ise haber vermeniz beni mutlu eder. Uygun değilseniz Cuma 13:00’ten sonra da gelebilirim.</a:t>
            </a:r>
          </a:p>
          <a:p>
            <a:pPr marL="0" indent="0">
              <a:buNone/>
            </a:pPr>
            <a:endParaRPr lang="tr-TR" sz="1200" dirty="0"/>
          </a:p>
          <a:p>
            <a:pPr marL="0" indent="0">
              <a:buNone/>
            </a:pPr>
            <a:r>
              <a:rPr lang="tr-TR" sz="6400" dirty="0"/>
              <a:t>Teşekkür ederim</a:t>
            </a:r>
          </a:p>
          <a:p>
            <a:pPr marL="0" indent="0">
              <a:buNone/>
            </a:pPr>
            <a:endParaRPr lang="tr-TR" dirty="0"/>
          </a:p>
          <a:p>
            <a:pPr marL="0" indent="0">
              <a:buNone/>
            </a:pPr>
            <a:r>
              <a:rPr lang="tr-TR" sz="7200" dirty="0"/>
              <a:t>Ayşe Kaya </a:t>
            </a:r>
          </a:p>
          <a:p>
            <a:pPr marL="0" indent="0">
              <a:buNone/>
            </a:pPr>
            <a:r>
              <a:rPr lang="en-US" sz="7200" dirty="0"/>
              <a:t>2019131001</a:t>
            </a:r>
          </a:p>
          <a:p>
            <a:pPr marL="0" indent="0">
              <a:buNone/>
            </a:pPr>
            <a:r>
              <a:rPr lang="tr-TR" sz="7200" dirty="0"/>
              <a:t>B Şubesi</a:t>
            </a:r>
            <a:endParaRPr lang="en-US" sz="7200" dirty="0"/>
          </a:p>
        </p:txBody>
      </p:sp>
      <p:sp>
        <p:nvSpPr>
          <p:cNvPr id="4" name="TextBox 3"/>
          <p:cNvSpPr txBox="1"/>
          <p:nvPr/>
        </p:nvSpPr>
        <p:spPr>
          <a:xfrm>
            <a:off x="307093" y="1310677"/>
            <a:ext cx="2067703" cy="461665"/>
          </a:xfrm>
          <a:prstGeom prst="rect">
            <a:avLst/>
          </a:prstGeom>
          <a:no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a:ln>
                  <a:noFill/>
                </a:ln>
                <a:solidFill>
                  <a:prstClr val="black"/>
                </a:solidFill>
                <a:effectLst/>
                <a:uLnTx/>
                <a:uFillTx/>
                <a:latin typeface="Century Gothic" panose="020B0502020202020204"/>
                <a:ea typeface="+mn-ea"/>
                <a:cs typeface="+mn-cs"/>
                <a:sym typeface="Wingdings" panose="05000000000000000000" pitchFamily="2" charset="2"/>
              </a:rPr>
              <a:t>Selamlama</a:t>
            </a:r>
            <a:endParaRPr kumimoji="0" lang="en-US" sz="24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5" name="TextBox 4"/>
          <p:cNvSpPr txBox="1"/>
          <p:nvPr/>
        </p:nvSpPr>
        <p:spPr>
          <a:xfrm>
            <a:off x="239862" y="1939835"/>
            <a:ext cx="2175851" cy="830997"/>
          </a:xfrm>
          <a:prstGeom prst="rect">
            <a:avLst/>
          </a:prstGeom>
          <a:no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a:ln>
                  <a:noFill/>
                </a:ln>
                <a:solidFill>
                  <a:prstClr val="black"/>
                </a:solidFill>
                <a:effectLst/>
                <a:uLnTx/>
                <a:uFillTx/>
                <a:latin typeface="Century Gothic" panose="020B0502020202020204"/>
                <a:ea typeface="+mn-ea"/>
                <a:cs typeface="+mn-cs"/>
                <a:sym typeface="Wingdings" panose="05000000000000000000" pitchFamily="2" charset="2"/>
              </a:rPr>
              <a:t>Ön Bilgi veriniz </a:t>
            </a:r>
            <a:endParaRPr kumimoji="0" lang="en-US" sz="2400" b="1"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6" name="TextBox 5"/>
          <p:cNvSpPr txBox="1"/>
          <p:nvPr/>
        </p:nvSpPr>
        <p:spPr>
          <a:xfrm>
            <a:off x="205156" y="2938325"/>
            <a:ext cx="2245260" cy="1323439"/>
          </a:xfrm>
          <a:prstGeom prst="rect">
            <a:avLst/>
          </a:prstGeom>
          <a:no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Century Gothic" panose="020B0502020202020204"/>
                <a:ea typeface="+mn-ea"/>
                <a:cs typeface="+mn-cs"/>
              </a:rPr>
              <a:t>Açık bir şekilde sorunuzu sorun ya da ricanızı belirtin</a:t>
            </a:r>
            <a:r>
              <a:rPr kumimoji="0" lang="tr-TR" sz="1600" b="1" i="0" u="none" strike="noStrike" kern="1200" cap="none" spc="0" normalizeH="0" baseline="0" noProof="0" dirty="0">
                <a:ln>
                  <a:noFill/>
                </a:ln>
                <a:solidFill>
                  <a:prstClr val="black"/>
                </a:solidFill>
                <a:effectLst/>
                <a:uLnTx/>
                <a:uFillTx/>
                <a:latin typeface="Century Gothic" panose="020B0502020202020204"/>
                <a:ea typeface="+mn-ea"/>
                <a:cs typeface="+mn-cs"/>
                <a:sym typeface="Wingdings" panose="05000000000000000000" pitchFamily="2" charset="2"/>
              </a:rPr>
              <a:t></a:t>
            </a:r>
            <a:endParaRPr kumimoji="0" lang="en-US" sz="1600" b="1"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7" name="TextBox 6"/>
          <p:cNvSpPr txBox="1"/>
          <p:nvPr/>
        </p:nvSpPr>
        <p:spPr>
          <a:xfrm>
            <a:off x="209005" y="4424600"/>
            <a:ext cx="2175851" cy="1569660"/>
          </a:xfrm>
          <a:prstGeom prst="rect">
            <a:avLst/>
          </a:prstGeom>
          <a:no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Century Gothic" panose="020B0502020202020204"/>
                <a:ea typeface="+mn-ea"/>
                <a:cs typeface="+mn-cs"/>
              </a:rPr>
              <a:t>Detayları açıklayınız ve alternatif bir çözüm sununuz. </a:t>
            </a:r>
            <a:r>
              <a:rPr kumimoji="0" lang="tr-TR" sz="1600" b="1" i="0" u="none" strike="noStrike" kern="1200" cap="none" spc="0" normalizeH="0" baseline="0" noProof="0" dirty="0">
                <a:ln>
                  <a:noFill/>
                </a:ln>
                <a:solidFill>
                  <a:prstClr val="black"/>
                </a:solidFill>
                <a:effectLst/>
                <a:uLnTx/>
                <a:uFillTx/>
                <a:latin typeface="Century Gothic" panose="020B0502020202020204"/>
                <a:ea typeface="+mn-ea"/>
                <a:cs typeface="+mn-cs"/>
                <a:sym typeface="Wingdings" panose="05000000000000000000" pitchFamily="2" charset="2"/>
              </a:rPr>
              <a:t></a:t>
            </a:r>
            <a:endParaRPr kumimoji="0" lang="en-US" sz="1600" b="1"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05422834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314450" y="746125"/>
            <a:ext cx="10191749" cy="6111875"/>
          </a:xfrm>
        </p:spPr>
        <p:txBody>
          <a:bodyPr>
            <a:normAutofit/>
          </a:bodyPr>
          <a:lstStyle/>
          <a:p>
            <a:endParaRPr lang="tr-TR" sz="3200" b="1" dirty="0"/>
          </a:p>
          <a:p>
            <a:endParaRPr lang="tr-TR" sz="3200" b="1" dirty="0"/>
          </a:p>
          <a:p>
            <a:r>
              <a:rPr lang="tr-TR" sz="3200" b="1" dirty="0"/>
              <a:t>Hocanızdan ne istediğinizi açıkça belirtin.</a:t>
            </a:r>
          </a:p>
          <a:p>
            <a:r>
              <a:rPr lang="tr-TR" sz="3200" b="1" dirty="0"/>
              <a:t>Adınızı, soyadınızı ve öğrenci numaranızı yazın.</a:t>
            </a:r>
          </a:p>
          <a:p>
            <a:r>
              <a:rPr lang="tr-TR" sz="3200" b="1" dirty="0"/>
              <a:t>Bize Tatlı Cadı ya da Haram paraya bayılırım gibi e-postalar ile gönderiler attığınızda sizin takma isimlerinizden kim olduğunuzu tahmin edemeyiz. </a:t>
            </a:r>
          </a:p>
          <a:p>
            <a:endParaRPr lang="tr-TR" dirty="0"/>
          </a:p>
          <a:p>
            <a:endParaRPr lang="tr-TR" dirty="0"/>
          </a:p>
          <a:p>
            <a:endParaRPr lang="tr-TR" dirty="0"/>
          </a:p>
          <a:p>
            <a:pPr>
              <a:buNone/>
            </a:pPr>
            <a:endParaRPr lang="tr-TR" dirty="0"/>
          </a:p>
        </p:txBody>
      </p:sp>
      <p:sp>
        <p:nvSpPr>
          <p:cNvPr id="4" name="3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41277059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D5D07D-8073-5D7D-4179-41102186C789}"/>
              </a:ext>
            </a:extLst>
          </p:cNvPr>
          <p:cNvSpPr>
            <a:spLocks noGrp="1"/>
          </p:cNvSpPr>
          <p:nvPr>
            <p:ph idx="1"/>
          </p:nvPr>
        </p:nvSpPr>
        <p:spPr>
          <a:xfrm>
            <a:off x="685800" y="1357314"/>
            <a:ext cx="10820400" cy="5119686"/>
          </a:xfrm>
        </p:spPr>
        <p:txBody>
          <a:bodyPr/>
          <a:lstStyle/>
          <a:p>
            <a:r>
              <a:rPr lang="tr-TR" sz="2400" b="1" dirty="0"/>
              <a:t>Mesajlarınızı konu kısmına değil okuyabileceğimiz şekilde e-postanın içine yazın. </a:t>
            </a:r>
          </a:p>
          <a:p>
            <a:endParaRPr lang="tr-TR" sz="2400" b="1" dirty="0"/>
          </a:p>
          <a:p>
            <a:r>
              <a:rPr lang="tr-TR" sz="2400" b="1" dirty="0"/>
              <a:t>Instagram üzerinden yazarken lütfen </a:t>
            </a:r>
            <a:r>
              <a:rPr lang="tr-TR" sz="2400" b="1" dirty="0" err="1"/>
              <a:t>nickname</a:t>
            </a:r>
            <a:r>
              <a:rPr lang="tr-TR" sz="2400" b="1" dirty="0"/>
              <a:t> ya da emojilerinizin olduğu hesabı kullanmayın. Kullanmanız gerekiyorsa kendinizi tanıtın. Böylece konu hakkında daha detaylı bilgi alabilirisiniz. </a:t>
            </a:r>
          </a:p>
          <a:p>
            <a:endParaRPr lang="tr-TR" sz="2400" b="1" dirty="0"/>
          </a:p>
          <a:p>
            <a:r>
              <a:rPr lang="tr-TR" sz="2400" b="1" dirty="0"/>
              <a:t>Herhangi bir </a:t>
            </a:r>
            <a:r>
              <a:rPr lang="tr-TR" sz="2400" b="1" dirty="0" err="1"/>
              <a:t>whatsapp</a:t>
            </a:r>
            <a:r>
              <a:rPr lang="tr-TR" sz="2400" b="1" dirty="0"/>
              <a:t> grubuna (ya da hocalarınıza cep telefonundan ulaşırken) eğer hocanız aksini belirtmediyse ve  çok çok önemli bir durum yoksa, sabah 10:00’dan önce ve akşam 19:00’dan sonra mesaj yazmamaya ya da aramamaya özen gösterin. </a:t>
            </a:r>
          </a:p>
          <a:p>
            <a:endParaRPr lang="en-US" dirty="0"/>
          </a:p>
        </p:txBody>
      </p:sp>
      <p:sp>
        <p:nvSpPr>
          <p:cNvPr id="4" name="Slayt Numarası Yer Tutucusu 3">
            <a:extLst>
              <a:ext uri="{FF2B5EF4-FFF2-40B4-BE49-F238E27FC236}">
                <a16:creationId xmlns:a16="http://schemas.microsoft.com/office/drawing/2014/main" id="{65DF8F6B-381F-22A7-0F62-E43B58107AD6}"/>
              </a:ext>
            </a:extLst>
          </p:cNvPr>
          <p:cNvSpPr>
            <a:spLocks noGrp="1"/>
          </p:cNvSpPr>
          <p:nvPr>
            <p:ph type="sldNum" sz="quarter" idx="12"/>
          </p:nvPr>
        </p:nvSpPr>
        <p:spPr/>
        <p:txBody>
          <a:bodyPr/>
          <a:lstStyle/>
          <a:p>
            <a:fld id="{F302176B-0E47-46AC-8F43-DAB4B8A37D06}" type="slidenum">
              <a:rPr lang="tr-TR" smtClean="0"/>
              <a:pPr/>
              <a:t>98</a:t>
            </a:fld>
            <a:endParaRPr lang="tr-TR"/>
          </a:p>
        </p:txBody>
      </p:sp>
    </p:spTree>
    <p:extLst>
      <p:ext uri="{BB962C8B-B14F-4D97-AF65-F5344CB8AC3E}">
        <p14:creationId xmlns:p14="http://schemas.microsoft.com/office/powerpoint/2010/main" val="256328136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5800" y="1352896"/>
            <a:ext cx="10820400" cy="5276504"/>
          </a:xfrm>
        </p:spPr>
        <p:txBody>
          <a:bodyPr>
            <a:normAutofit lnSpcReduction="10000"/>
          </a:bodyPr>
          <a:lstStyle/>
          <a:p>
            <a:r>
              <a:rPr lang="tr-TR" sz="3600" dirty="0"/>
              <a:t>Eğitimler teknolojik donanımlı 6 derslik ve 1 seminer odasında verilmektedir. Bunun yanı sıra bölüm öğrencilerimizin yararlanabileceği bir bölüm kütüphanemiz de bulunmaktadır.</a:t>
            </a:r>
          </a:p>
          <a:p>
            <a:pPr marL="0" indent="0">
              <a:buNone/>
            </a:pPr>
            <a:r>
              <a:rPr lang="tr-TR" sz="3600" dirty="0"/>
              <a:t> </a:t>
            </a:r>
          </a:p>
          <a:p>
            <a:pPr algn="just"/>
            <a:r>
              <a:rPr lang="tr-TR" sz="3600" dirty="0"/>
              <a:t>Bölüm kütüphanemiz Eğitim Fakültesi, A Blok 3. katta koridorun sonunda bulunmaktadır. Kütüphaneden faydalanmak isteyen öğrencilerimiz Arş. Gör. Dr. Gamze YALÇIN ile iletişime geçerek erişim sağlayabilirler.</a:t>
            </a:r>
          </a:p>
          <a:p>
            <a:pPr marL="0" indent="0" algn="just">
              <a:buNone/>
            </a:pPr>
            <a:endParaRPr lang="tr-TR" sz="3600" dirty="0"/>
          </a:p>
          <a:p>
            <a:endParaRPr lang="en-GB" dirty="0"/>
          </a:p>
        </p:txBody>
      </p:sp>
      <p:sp>
        <p:nvSpPr>
          <p:cNvPr id="4" name="Slayt Numarası Yer Tutucus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103239788"/>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5070</TotalTime>
  <Words>6376</Words>
  <Application>Microsoft Office PowerPoint</Application>
  <PresentationFormat>Geniş ekran</PresentationFormat>
  <Paragraphs>1068</Paragraphs>
  <Slides>145</Slides>
  <Notes>5</Notes>
  <HiddenSlides>0</HiddenSlides>
  <MMClips>4</MMClips>
  <ScaleCrop>false</ScaleCrop>
  <HeadingPairs>
    <vt:vector size="6" baseType="variant">
      <vt:variant>
        <vt:lpstr>Kullanılan Yazı Tipleri</vt:lpstr>
      </vt:variant>
      <vt:variant>
        <vt:i4>14</vt:i4>
      </vt:variant>
      <vt:variant>
        <vt:lpstr>Tema</vt:lpstr>
      </vt:variant>
      <vt:variant>
        <vt:i4>1</vt:i4>
      </vt:variant>
      <vt:variant>
        <vt:lpstr>Slayt Başlıkları</vt:lpstr>
      </vt:variant>
      <vt:variant>
        <vt:i4>145</vt:i4>
      </vt:variant>
    </vt:vector>
  </HeadingPairs>
  <TitlesOfParts>
    <vt:vector size="160" baseType="lpstr">
      <vt:lpstr>-apple-system</vt:lpstr>
      <vt:lpstr>Arial</vt:lpstr>
      <vt:lpstr>Arial Black</vt:lpstr>
      <vt:lpstr>Arial-BoldMT</vt:lpstr>
      <vt:lpstr>ArialMT</vt:lpstr>
      <vt:lpstr>Calibri</vt:lpstr>
      <vt:lpstr>Calibri Light</vt:lpstr>
      <vt:lpstr>Cambria</vt:lpstr>
      <vt:lpstr>Century Gothic</vt:lpstr>
      <vt:lpstr>inherit</vt:lpstr>
      <vt:lpstr>Open Sans</vt:lpstr>
      <vt:lpstr>Roboto</vt:lpstr>
      <vt:lpstr>Segoe Print</vt:lpstr>
      <vt:lpstr>Wingdings</vt:lpstr>
      <vt:lpstr>Uçak İzi</vt:lpstr>
      <vt:lpstr>PAMUKKALE ÜNİVERSİTESİ  oryantasyon programı 30 EYLÜL- 4 EKİM 2024</vt:lpstr>
      <vt:lpstr>PowerPoint Sunusu</vt:lpstr>
      <vt:lpstr>ÜNİVERSİTEMİZ</vt:lpstr>
      <vt:lpstr>PowerPoint Sunusu</vt:lpstr>
      <vt:lpstr>PowerPoint Sunusu</vt:lpstr>
      <vt:lpstr>FAKÜLTELER</vt:lpstr>
      <vt:lpstr>MESLEK YÜKSEKOKULLARI</vt:lpstr>
      <vt:lpstr>ENSTİTÜLER</vt:lpstr>
      <vt:lpstr>YÜKSEKOKULLAR</vt:lpstr>
      <vt:lpstr>ARAŞTIRMA MERKEZLERİ</vt:lpstr>
      <vt:lpstr>ARAŞTIRMA MERKEZLERİ</vt:lpstr>
      <vt:lpstr>ARAŞTIRMA MERKEZLERİ</vt:lpstr>
      <vt:lpstr>ÜNİVERSİTE GENEL TEŞKİLAT ŞEMASI</vt:lpstr>
      <vt:lpstr>PowerPoint Sunusu</vt:lpstr>
      <vt:lpstr>PowerPoint Sunusu</vt:lpstr>
      <vt:lpstr>PowerPoint Sunusu</vt:lpstr>
      <vt:lpstr>PowerPoint Sunusu</vt:lpstr>
      <vt:lpstr>PowerPoint Sunusu</vt:lpstr>
      <vt:lpstr>PowerPoint Sunusu</vt:lpstr>
      <vt:lpstr>ÖĞRENCİ İŞLERİ</vt:lpstr>
      <vt:lpstr>PowerPoint Sunusu</vt:lpstr>
      <vt:lpstr>PowerPoint Sunusu</vt:lpstr>
      <vt:lpstr>PowerPoint Sunusu</vt:lpstr>
      <vt:lpstr>PowerPoint Sunusu</vt:lpstr>
      <vt:lpstr>PowerPoint Sunusu</vt:lpstr>
      <vt:lpstr>ÖĞRENİM KATKI ÜCRETİ</vt:lpstr>
      <vt:lpstr>DERS KAYDI </vt:lpstr>
      <vt:lpstr>DERS seçimi</vt:lpstr>
      <vt:lpstr>DERS SEÇİMİ</vt:lpstr>
      <vt:lpstr>DERSLERE DEVAM</vt:lpstr>
      <vt:lpstr>SINAVLAR</vt:lpstr>
      <vt:lpstr>SINAVLAR</vt:lpstr>
      <vt:lpstr>DERS BAŞARI NOTU</vt:lpstr>
      <vt:lpstr>DERS BAŞARI NOTU</vt:lpstr>
      <vt:lpstr>DERS BAŞARI NOTU</vt:lpstr>
      <vt:lpstr>Mutlak değerlendirme tablosu</vt:lpstr>
      <vt:lpstr>PowerPoint Sunusu</vt:lpstr>
      <vt:lpstr>PowerPoint Sunusu</vt:lpstr>
      <vt:lpstr>PowerPoint Sunusu</vt:lpstr>
      <vt:lpstr>PowerPoint Sunusu</vt:lpstr>
      <vt:lpstr>PowerPoint Sunusu</vt:lpstr>
      <vt:lpstr>PowerPoint Sunusu</vt:lpstr>
      <vt:lpstr>PowerPoint Sunusu</vt:lpstr>
      <vt:lpstr>PowerPoint Sunusu</vt:lpstr>
      <vt:lpstr>  </vt:lpstr>
      <vt:lpstr>PowerPoint Sunusu</vt:lpstr>
      <vt:lpstr>HASTANELER </vt:lpstr>
      <vt:lpstr>  </vt:lpstr>
      <vt:lpstr>PowerPoint Sunusu</vt:lpstr>
      <vt:lpstr>PowerPoint Sunusu</vt:lpstr>
      <vt:lpstr>PowerPoint Sunusu</vt:lpstr>
      <vt:lpstr>PSİKOLOJİK DANIŞMA VE REHBERLİK  EĞİTİM, UYGULAMA VE ARAŞTIRMA MERKEZİ </vt:lpstr>
      <vt:lpstr>PowerPoint Sunusu</vt:lpstr>
      <vt:lpstr>PowerPoint Sunusu</vt:lpstr>
      <vt:lpstr>PowerPoint Sunusu</vt:lpstr>
      <vt:lpstr>PowerPoint Sunusu</vt:lpstr>
      <vt:lpstr>PowerPoint Sunusu</vt:lpstr>
      <vt:lpstr>PowerPoint Sunusu</vt:lpstr>
      <vt:lpstr>KAMPÜSTE TEMASSIZ ÖDEME</vt:lpstr>
      <vt:lpstr>PAÜ MERKEZ YEMEKHANELERİ</vt:lpstr>
      <vt:lpstr>PowerPoint Sunusu</vt:lpstr>
      <vt:lpstr>PowerPoint Sunusu</vt:lpstr>
      <vt:lpstr>PowerPoint Sunusu</vt:lpstr>
      <vt:lpstr>PowerPoint Sunusu</vt:lpstr>
      <vt:lpstr>PowerPoint Sunusu</vt:lpstr>
      <vt:lpstr>BOTANİK BAHÇE</vt:lpstr>
      <vt:lpstr>PowerPoint Sunusu</vt:lpstr>
      <vt:lpstr>PowerPoint Sunusu</vt:lpstr>
      <vt:lpstr>PowerPoint Sunusu</vt:lpstr>
      <vt:lpstr>PowerPoint Sunusu</vt:lpstr>
      <vt:lpstr>PowerPoint Sunusu</vt:lpstr>
      <vt:lpstr>PowerPoint Sunusu</vt:lpstr>
      <vt:lpstr>PowerPoint Sunusu</vt:lpstr>
      <vt:lpstr>PowerPoint Sunusu</vt:lpstr>
      <vt:lpstr>FAKÜLTE İLE İLGİLİ BİLGİLER</vt:lpstr>
      <vt:lpstr>PowerPoint Sunusu</vt:lpstr>
      <vt:lpstr>FAKÜLTE YÖNETİMİ</vt:lpstr>
      <vt:lpstr>PowerPoint Sunusu</vt:lpstr>
      <vt:lpstr>FAKÜLTE BÖLÜM VE ANABİLİM DALLARI</vt:lpstr>
      <vt:lpstr>PowerPoint Sunusu</vt:lpstr>
      <vt:lpstr>BÖLÜM/ANABİLİM DALI  İLE İLGİLİ BİLGİLER</vt:lpstr>
      <vt:lpstr>PowerPoint Sunusu</vt:lpstr>
      <vt:lpstr>İNGİLİZ DİLİ EĞİTİMİ ANABİLİM DALI</vt:lpstr>
      <vt:lpstr>PowerPoint Sunusu</vt:lpstr>
      <vt:lpstr>AKREDİTASYON</vt:lpstr>
      <vt:lpstr>PowerPoint Sunusu</vt:lpstr>
      <vt:lpstr>AKADEMİK PERSONEL</vt:lpstr>
      <vt:lpstr>PowerPoint Sunusu</vt:lpstr>
      <vt:lpstr>PowerPoint Sunusu</vt:lpstr>
      <vt:lpstr>PowerPoint Sunusu</vt:lpstr>
      <vt:lpstr>PowerPoint Sunusu</vt:lpstr>
      <vt:lpstr>PowerPoint Sunusu</vt:lpstr>
      <vt:lpstr>PowerPoint Sunusu</vt:lpstr>
      <vt:lpstr>PowerPoint Sunusu</vt:lpstr>
      <vt:lpstr>PowerPoint Sunusu</vt:lpstr>
      <vt:lpstr>NASIL E-POSTA YAZILIR </vt:lpstr>
      <vt:lpstr>PowerPoint Sunusu</vt:lpstr>
      <vt:lpstr>PowerPoint Sunusu</vt:lpstr>
      <vt:lpstr>PowerPoint Sunusu</vt:lpstr>
      <vt:lpstr>PowerPoint Sunusu</vt:lpstr>
      <vt:lpstr>PowerPoint Sunusu</vt:lpstr>
      <vt:lpstr>ÖĞRENCİ TOPLULUKLARI</vt:lpstr>
      <vt:lpstr>ÖĞRENCİ TOPLULUKLARI</vt:lpstr>
      <vt:lpstr>ÖĞRENCİ TOPLULUKLARI</vt:lpstr>
      <vt:lpstr>İngiliz Dili Eğitimi Topluluğu</vt:lpstr>
      <vt:lpstr>İngİlİz Dİlİ Eğİtİmİ Topluluğu nedİr?</vt:lpstr>
      <vt:lpstr>PowerPoint Sunusu</vt:lpstr>
      <vt:lpstr>PowerPoint Sunusu</vt:lpstr>
      <vt:lpstr>Geçen yıl neler yaptık?</vt:lpstr>
      <vt:lpstr>Geçen Yıl Neler Yaptık?</vt:lpstr>
      <vt:lpstr>Geçen yıl neler yaptık? </vt:lpstr>
      <vt:lpstr>Geçen yıl neler yaptık??</vt:lpstr>
      <vt:lpstr>Geçen yıl neler yaptık?</vt:lpstr>
      <vt:lpstr>Geçen Yıl Neler Yaptık?</vt:lpstr>
      <vt:lpstr>Bu dönem hedeflerimiz neler?</vt:lpstr>
      <vt:lpstr>Bu dönem hedeflerimiz</vt:lpstr>
      <vt:lpstr>Yönetim Kurulu Üyelerimiz</vt:lpstr>
      <vt:lpstr>Yönetim Kurulu Üyelerimiz</vt:lpstr>
      <vt:lpstr>Etkinlik ve daha fazlası için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BAĞIMLILIKLA MÜCADELE  </vt:lpstr>
      <vt:lpstr>PowerPoint Sunusu</vt:lpstr>
      <vt:lpstr>PowerPoint Sunusu</vt:lpstr>
      <vt:lpstr>Kişi Ne Zaman Bağımlı Sayılır?</vt:lpstr>
      <vt:lpstr>PowerPoint Sunusu</vt:lpstr>
      <vt:lpstr>PowerPoint Sunusu</vt:lpstr>
      <vt:lpstr>PowerPoint Sunusu</vt:lpstr>
      <vt:lpstr>PowerPoint Sunusu</vt:lpstr>
      <vt:lpstr>PowerPoint Sunusu</vt:lpstr>
      <vt:lpstr>PowerPoint Sunusu</vt:lpstr>
      <vt:lpstr>PowerPoint Sunusu</vt:lpstr>
      <vt:lpstr>PowerPoint Sunusu</vt:lpstr>
      <vt:lpstr>BAŞA ÇIKMAK İÇİN ÖNERİLER</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PAMUKKALE ÜNİVERSİTESİ’NE HOŞGELDİNİZ</dc:title>
  <dc:creator>Pau</dc:creator>
  <cp:lastModifiedBy>Gamze Yalçın</cp:lastModifiedBy>
  <cp:revision>422</cp:revision>
  <dcterms:modified xsi:type="dcterms:W3CDTF">2024-10-02T09:39:38Z</dcterms:modified>
</cp:coreProperties>
</file>