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47"/>
  </p:notesMasterIdLst>
  <p:handoutMasterIdLst>
    <p:handoutMasterId r:id="rId148"/>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465" r:id="rId20"/>
    <p:sldId id="354" r:id="rId21"/>
    <p:sldId id="336" r:id="rId22"/>
    <p:sldId id="373" r:id="rId23"/>
    <p:sldId id="351" r:id="rId24"/>
    <p:sldId id="337" r:id="rId25"/>
    <p:sldId id="397" r:id="rId26"/>
    <p:sldId id="338" r:id="rId27"/>
    <p:sldId id="339" r:id="rId28"/>
    <p:sldId id="340" r:id="rId29"/>
    <p:sldId id="341" r:id="rId30"/>
    <p:sldId id="342" r:id="rId31"/>
    <p:sldId id="343" r:id="rId32"/>
    <p:sldId id="407" r:id="rId33"/>
    <p:sldId id="344" r:id="rId34"/>
    <p:sldId id="408" r:id="rId35"/>
    <p:sldId id="398" r:id="rId36"/>
    <p:sldId id="399" r:id="rId37"/>
    <p:sldId id="349" r:id="rId38"/>
    <p:sldId id="409" r:id="rId39"/>
    <p:sldId id="353" r:id="rId40"/>
    <p:sldId id="352" r:id="rId41"/>
    <p:sldId id="355" r:id="rId42"/>
    <p:sldId id="391" r:id="rId43"/>
    <p:sldId id="273" r:id="rId44"/>
    <p:sldId id="392" r:id="rId45"/>
    <p:sldId id="393" r:id="rId46"/>
    <p:sldId id="394" r:id="rId47"/>
    <p:sldId id="356" r:id="rId48"/>
    <p:sldId id="395" r:id="rId49"/>
    <p:sldId id="381" r:id="rId50"/>
    <p:sldId id="357" r:id="rId51"/>
    <p:sldId id="361" r:id="rId52"/>
    <p:sldId id="432" r:id="rId53"/>
    <p:sldId id="278" r:id="rId54"/>
    <p:sldId id="411" r:id="rId55"/>
    <p:sldId id="413" r:id="rId56"/>
    <p:sldId id="388" r:id="rId57"/>
    <p:sldId id="403" r:id="rId58"/>
    <p:sldId id="412" r:id="rId59"/>
    <p:sldId id="435" r:id="rId60"/>
    <p:sldId id="283" r:id="rId61"/>
    <p:sldId id="374" r:id="rId62"/>
    <p:sldId id="386" r:id="rId63"/>
    <p:sldId id="375" r:id="rId64"/>
    <p:sldId id="385" r:id="rId65"/>
    <p:sldId id="404" r:id="rId66"/>
    <p:sldId id="423" r:id="rId67"/>
    <p:sldId id="415" r:id="rId68"/>
    <p:sldId id="421" r:id="rId69"/>
    <p:sldId id="416" r:id="rId70"/>
    <p:sldId id="424" r:id="rId71"/>
    <p:sldId id="436" r:id="rId72"/>
    <p:sldId id="425" r:id="rId73"/>
    <p:sldId id="426" r:id="rId74"/>
    <p:sldId id="431" r:id="rId75"/>
    <p:sldId id="442" r:id="rId76"/>
    <p:sldId id="443" r:id="rId77"/>
    <p:sldId id="444" r:id="rId78"/>
    <p:sldId id="445" r:id="rId79"/>
    <p:sldId id="446" r:id="rId80"/>
    <p:sldId id="447" r:id="rId81"/>
    <p:sldId id="448" r:id="rId82"/>
    <p:sldId id="449" r:id="rId83"/>
    <p:sldId id="450" r:id="rId84"/>
    <p:sldId id="451" r:id="rId85"/>
    <p:sldId id="452" r:id="rId86"/>
    <p:sldId id="454" r:id="rId87"/>
    <p:sldId id="491" r:id="rId88"/>
    <p:sldId id="494" r:id="rId89"/>
    <p:sldId id="479" r:id="rId90"/>
    <p:sldId id="493" r:id="rId91"/>
    <p:sldId id="477" r:id="rId92"/>
    <p:sldId id="478" r:id="rId93"/>
    <p:sldId id="480" r:id="rId94"/>
    <p:sldId id="466" r:id="rId95"/>
    <p:sldId id="470" r:id="rId96"/>
    <p:sldId id="475" r:id="rId97"/>
    <p:sldId id="476" r:id="rId98"/>
    <p:sldId id="495" r:id="rId99"/>
    <p:sldId id="455" r:id="rId100"/>
    <p:sldId id="456" r:id="rId101"/>
    <p:sldId id="457" r:id="rId102"/>
    <p:sldId id="390" r:id="rId103"/>
    <p:sldId id="420" r:id="rId104"/>
    <p:sldId id="287" r:id="rId105"/>
    <p:sldId id="458" r:id="rId106"/>
    <p:sldId id="459" r:id="rId107"/>
    <p:sldId id="511" r:id="rId108"/>
    <p:sldId id="258" r:id="rId109"/>
    <p:sldId id="270" r:id="rId110"/>
    <p:sldId id="460" r:id="rId111"/>
    <p:sldId id="268" r:id="rId112"/>
    <p:sldId id="269" r:id="rId113"/>
    <p:sldId id="271" r:id="rId114"/>
    <p:sldId id="512" r:id="rId115"/>
    <p:sldId id="513" r:id="rId116"/>
    <p:sldId id="272" r:id="rId117"/>
    <p:sldId id="462" r:id="rId118"/>
    <p:sldId id="463" r:id="rId119"/>
    <p:sldId id="464" r:id="rId120"/>
    <p:sldId id="488" r:id="rId121"/>
    <p:sldId id="482" r:id="rId122"/>
    <p:sldId id="483" r:id="rId123"/>
    <p:sldId id="484" r:id="rId124"/>
    <p:sldId id="485" r:id="rId125"/>
    <p:sldId id="486" r:id="rId126"/>
    <p:sldId id="487" r:id="rId127"/>
    <p:sldId id="489" r:id="rId128"/>
    <p:sldId id="490" r:id="rId129"/>
    <p:sldId id="496" r:id="rId130"/>
    <p:sldId id="497" r:id="rId131"/>
    <p:sldId id="498" r:id="rId132"/>
    <p:sldId id="499" r:id="rId133"/>
    <p:sldId id="500" r:id="rId134"/>
    <p:sldId id="427" r:id="rId135"/>
    <p:sldId id="501" r:id="rId136"/>
    <p:sldId id="502" r:id="rId137"/>
    <p:sldId id="503" r:id="rId138"/>
    <p:sldId id="504" r:id="rId139"/>
    <p:sldId id="505" r:id="rId140"/>
    <p:sldId id="506" r:id="rId141"/>
    <p:sldId id="507" r:id="rId142"/>
    <p:sldId id="508" r:id="rId143"/>
    <p:sldId id="509" r:id="rId144"/>
    <p:sldId id="510" r:id="rId145"/>
    <p:sldId id="419" r:id="rId146"/>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67" d="100"/>
          <a:sy n="67" d="100"/>
        </p:scale>
        <p:origin x="85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0F6141-6BBB-4E37-ABC1-FBA76DC9E144}" type="doc">
      <dgm:prSet loTypeId="urn:microsoft.com/office/officeart/2005/8/layout/vList2" loCatId="list" qsTypeId="urn:microsoft.com/office/officeart/2005/8/quickstyle/simple4" qsCatId="simple" csTypeId="urn:microsoft.com/office/officeart/2005/8/colors/accent3_2" csCatId="accent3"/>
      <dgm:spPr/>
      <dgm:t>
        <a:bodyPr/>
        <a:lstStyle/>
        <a:p>
          <a:endParaRPr lang="en-US"/>
        </a:p>
      </dgm:t>
    </dgm:pt>
    <dgm:pt modelId="{C25BE8FD-9A0C-4804-B69A-06F034FB703A}">
      <dgm:prSet/>
      <dgm:spPr/>
      <dgm:t>
        <a:bodyPr/>
        <a:lstStyle/>
        <a:p>
          <a:r>
            <a:rPr lang="tr-TR"/>
            <a:t>Küçük geziler</a:t>
          </a:r>
          <a:endParaRPr lang="en-US"/>
        </a:p>
      </dgm:t>
    </dgm:pt>
    <dgm:pt modelId="{362F2640-EBF6-4475-9631-DF61B8035E7E}" type="parTrans" cxnId="{9439D9F9-A776-4933-89D4-C3CF7E9204BB}">
      <dgm:prSet/>
      <dgm:spPr/>
      <dgm:t>
        <a:bodyPr/>
        <a:lstStyle/>
        <a:p>
          <a:endParaRPr lang="en-US"/>
        </a:p>
      </dgm:t>
    </dgm:pt>
    <dgm:pt modelId="{448881EC-71C5-496B-82BD-D385E428F0E0}" type="sibTrans" cxnId="{9439D9F9-A776-4933-89D4-C3CF7E9204BB}">
      <dgm:prSet/>
      <dgm:spPr/>
      <dgm:t>
        <a:bodyPr/>
        <a:lstStyle/>
        <a:p>
          <a:endParaRPr lang="en-US"/>
        </a:p>
      </dgm:t>
    </dgm:pt>
    <dgm:pt modelId="{0DA53723-0C79-4FD3-960D-ABD2460A0200}">
      <dgm:prSet/>
      <dgm:spPr/>
      <dgm:t>
        <a:bodyPr/>
        <a:lstStyle/>
        <a:p>
          <a:r>
            <a:rPr lang="tr-TR"/>
            <a:t>Oyun geceleri</a:t>
          </a:r>
          <a:endParaRPr lang="en-US"/>
        </a:p>
      </dgm:t>
    </dgm:pt>
    <dgm:pt modelId="{E20AF6D0-8344-4963-AA54-68C8B5FD4C77}" type="parTrans" cxnId="{27482AB5-A5F3-4204-B961-9418424F4E0B}">
      <dgm:prSet/>
      <dgm:spPr/>
      <dgm:t>
        <a:bodyPr/>
        <a:lstStyle/>
        <a:p>
          <a:endParaRPr lang="en-US"/>
        </a:p>
      </dgm:t>
    </dgm:pt>
    <dgm:pt modelId="{C315BA66-F6E2-495E-A52A-16B3438242DE}" type="sibTrans" cxnId="{27482AB5-A5F3-4204-B961-9418424F4E0B}">
      <dgm:prSet/>
      <dgm:spPr/>
      <dgm:t>
        <a:bodyPr/>
        <a:lstStyle/>
        <a:p>
          <a:endParaRPr lang="en-US"/>
        </a:p>
      </dgm:t>
    </dgm:pt>
    <dgm:pt modelId="{D0F052F8-B9AD-4910-A311-70ED6DE239D4}">
      <dgm:prSet/>
      <dgm:spPr/>
      <dgm:t>
        <a:bodyPr/>
        <a:lstStyle/>
        <a:p>
          <a:r>
            <a:rPr lang="tr-TR"/>
            <a:t>Halloween partisi</a:t>
          </a:r>
          <a:endParaRPr lang="en-US"/>
        </a:p>
      </dgm:t>
    </dgm:pt>
    <dgm:pt modelId="{A81135D5-D7BB-4FAF-B52E-26D761EA6A26}" type="parTrans" cxnId="{8D4468E6-7658-4375-B15D-4F23637259EA}">
      <dgm:prSet/>
      <dgm:spPr/>
      <dgm:t>
        <a:bodyPr/>
        <a:lstStyle/>
        <a:p>
          <a:endParaRPr lang="en-US"/>
        </a:p>
      </dgm:t>
    </dgm:pt>
    <dgm:pt modelId="{2D434EF5-FF43-4BE0-A222-8019950E0769}" type="sibTrans" cxnId="{8D4468E6-7658-4375-B15D-4F23637259EA}">
      <dgm:prSet/>
      <dgm:spPr/>
      <dgm:t>
        <a:bodyPr/>
        <a:lstStyle/>
        <a:p>
          <a:endParaRPr lang="en-US"/>
        </a:p>
      </dgm:t>
    </dgm:pt>
    <dgm:pt modelId="{1001DDAF-B365-4BF5-8D71-E048E0D620A1}">
      <dgm:prSet/>
      <dgm:spPr/>
      <dgm:t>
        <a:bodyPr/>
        <a:lstStyle/>
        <a:p>
          <a:r>
            <a:rPr lang="tr-TR"/>
            <a:t>Film geceleri</a:t>
          </a:r>
          <a:endParaRPr lang="en-US"/>
        </a:p>
      </dgm:t>
    </dgm:pt>
    <dgm:pt modelId="{381CFF9C-5B00-4486-A068-DD9FB4565FDB}" type="parTrans" cxnId="{08C8EC7D-C565-4CC9-ABBE-68DC8EAC253E}">
      <dgm:prSet/>
      <dgm:spPr/>
      <dgm:t>
        <a:bodyPr/>
        <a:lstStyle/>
        <a:p>
          <a:endParaRPr lang="en-US"/>
        </a:p>
      </dgm:t>
    </dgm:pt>
    <dgm:pt modelId="{4000D7FA-5A28-433A-8CB4-5BF7B9757634}" type="sibTrans" cxnId="{08C8EC7D-C565-4CC9-ABBE-68DC8EAC253E}">
      <dgm:prSet/>
      <dgm:spPr/>
      <dgm:t>
        <a:bodyPr/>
        <a:lstStyle/>
        <a:p>
          <a:endParaRPr lang="en-US"/>
        </a:p>
      </dgm:t>
    </dgm:pt>
    <dgm:pt modelId="{0629D3AD-1DE7-453A-B4F1-E5B8C595C610}">
      <dgm:prSet/>
      <dgm:spPr/>
      <dgm:t>
        <a:bodyPr/>
        <a:lstStyle/>
        <a:p>
          <a:r>
            <a:rPr lang="tr-TR"/>
            <a:t>Söyleşiler</a:t>
          </a:r>
          <a:endParaRPr lang="en-US"/>
        </a:p>
      </dgm:t>
    </dgm:pt>
    <dgm:pt modelId="{D7F0A5B6-EFB9-4431-99D8-BC717BB8BB5E}" type="parTrans" cxnId="{C1849F9A-5592-4C6C-A40B-FF6AB0B789AD}">
      <dgm:prSet/>
      <dgm:spPr/>
      <dgm:t>
        <a:bodyPr/>
        <a:lstStyle/>
        <a:p>
          <a:endParaRPr lang="en-US"/>
        </a:p>
      </dgm:t>
    </dgm:pt>
    <dgm:pt modelId="{B038ED2E-EDEC-45AD-A268-E05F8D1DCE3E}" type="sibTrans" cxnId="{C1849F9A-5592-4C6C-A40B-FF6AB0B789AD}">
      <dgm:prSet/>
      <dgm:spPr/>
      <dgm:t>
        <a:bodyPr/>
        <a:lstStyle/>
        <a:p>
          <a:endParaRPr lang="en-US"/>
        </a:p>
      </dgm:t>
    </dgm:pt>
    <dgm:pt modelId="{B52567F7-1508-4876-8AE0-43848F555DF6}">
      <dgm:prSet/>
      <dgm:spPr/>
      <dgm:t>
        <a:bodyPr/>
        <a:lstStyle/>
        <a:p>
          <a:r>
            <a:rPr lang="tr-TR"/>
            <a:t>Sportif aktiviteler ( voleybol, futbol)</a:t>
          </a:r>
          <a:endParaRPr lang="en-US"/>
        </a:p>
      </dgm:t>
    </dgm:pt>
    <dgm:pt modelId="{4016552F-E2B1-4E1A-B318-308FCE2165C4}" type="parTrans" cxnId="{11133196-D12C-4171-B206-CCF57B9CF78A}">
      <dgm:prSet/>
      <dgm:spPr/>
      <dgm:t>
        <a:bodyPr/>
        <a:lstStyle/>
        <a:p>
          <a:endParaRPr lang="en-US"/>
        </a:p>
      </dgm:t>
    </dgm:pt>
    <dgm:pt modelId="{66BBF93F-85FE-48D1-9D6B-AB629358BACA}" type="sibTrans" cxnId="{11133196-D12C-4171-B206-CCF57B9CF78A}">
      <dgm:prSet/>
      <dgm:spPr/>
      <dgm:t>
        <a:bodyPr/>
        <a:lstStyle/>
        <a:p>
          <a:endParaRPr lang="en-US"/>
        </a:p>
      </dgm:t>
    </dgm:pt>
    <dgm:pt modelId="{BD574B62-93BF-4847-9338-A85C52EBFFE3}">
      <dgm:prSet/>
      <dgm:spPr/>
      <dgm:t>
        <a:bodyPr/>
        <a:lstStyle/>
        <a:p>
          <a:r>
            <a:rPr lang="tr-TR"/>
            <a:t>ve daha fazlası</a:t>
          </a:r>
          <a:endParaRPr lang="en-US"/>
        </a:p>
      </dgm:t>
    </dgm:pt>
    <dgm:pt modelId="{0E1EB79A-09ED-4C60-8E6E-4548565F4B32}" type="parTrans" cxnId="{BA9C27F4-3AF5-4D40-88B9-8F429D6E82DF}">
      <dgm:prSet/>
      <dgm:spPr/>
      <dgm:t>
        <a:bodyPr/>
        <a:lstStyle/>
        <a:p>
          <a:endParaRPr lang="en-US"/>
        </a:p>
      </dgm:t>
    </dgm:pt>
    <dgm:pt modelId="{C6EC3A0F-34B4-4242-9DA2-F036AE111081}" type="sibTrans" cxnId="{BA9C27F4-3AF5-4D40-88B9-8F429D6E82DF}">
      <dgm:prSet/>
      <dgm:spPr/>
      <dgm:t>
        <a:bodyPr/>
        <a:lstStyle/>
        <a:p>
          <a:endParaRPr lang="en-US"/>
        </a:p>
      </dgm:t>
    </dgm:pt>
    <dgm:pt modelId="{FFE5ECD1-A578-408B-A034-22D1EC8064FF}" type="pres">
      <dgm:prSet presAssocID="{CD0F6141-6BBB-4E37-ABC1-FBA76DC9E144}" presName="linear" presStyleCnt="0">
        <dgm:presLayoutVars>
          <dgm:animLvl val="lvl"/>
          <dgm:resizeHandles val="exact"/>
        </dgm:presLayoutVars>
      </dgm:prSet>
      <dgm:spPr/>
    </dgm:pt>
    <dgm:pt modelId="{5880BC28-A0A5-4C84-ABBA-11CA26E5620D}" type="pres">
      <dgm:prSet presAssocID="{C25BE8FD-9A0C-4804-B69A-06F034FB703A}" presName="parentText" presStyleLbl="node1" presStyleIdx="0" presStyleCnt="7">
        <dgm:presLayoutVars>
          <dgm:chMax val="0"/>
          <dgm:bulletEnabled val="1"/>
        </dgm:presLayoutVars>
      </dgm:prSet>
      <dgm:spPr/>
    </dgm:pt>
    <dgm:pt modelId="{C529BB28-8F0E-4260-BF3C-4157EF15ED95}" type="pres">
      <dgm:prSet presAssocID="{448881EC-71C5-496B-82BD-D385E428F0E0}" presName="spacer" presStyleCnt="0"/>
      <dgm:spPr/>
    </dgm:pt>
    <dgm:pt modelId="{B3DDA98A-CCC7-463A-8ADA-9BFB9AA21383}" type="pres">
      <dgm:prSet presAssocID="{0DA53723-0C79-4FD3-960D-ABD2460A0200}" presName="parentText" presStyleLbl="node1" presStyleIdx="1" presStyleCnt="7">
        <dgm:presLayoutVars>
          <dgm:chMax val="0"/>
          <dgm:bulletEnabled val="1"/>
        </dgm:presLayoutVars>
      </dgm:prSet>
      <dgm:spPr/>
    </dgm:pt>
    <dgm:pt modelId="{0C962BEF-25B2-40F5-BDEA-DBEE6A8A8C39}" type="pres">
      <dgm:prSet presAssocID="{C315BA66-F6E2-495E-A52A-16B3438242DE}" presName="spacer" presStyleCnt="0"/>
      <dgm:spPr/>
    </dgm:pt>
    <dgm:pt modelId="{892ABFBA-8817-4577-8975-E9B6BE0C0C2B}" type="pres">
      <dgm:prSet presAssocID="{D0F052F8-B9AD-4910-A311-70ED6DE239D4}" presName="parentText" presStyleLbl="node1" presStyleIdx="2" presStyleCnt="7">
        <dgm:presLayoutVars>
          <dgm:chMax val="0"/>
          <dgm:bulletEnabled val="1"/>
        </dgm:presLayoutVars>
      </dgm:prSet>
      <dgm:spPr/>
    </dgm:pt>
    <dgm:pt modelId="{EBDB1FC9-5D98-4534-BAAB-DADAB4B41A66}" type="pres">
      <dgm:prSet presAssocID="{2D434EF5-FF43-4BE0-A222-8019950E0769}" presName="spacer" presStyleCnt="0"/>
      <dgm:spPr/>
    </dgm:pt>
    <dgm:pt modelId="{07643E3F-0C28-4FC1-B601-C03A8EA6AFB6}" type="pres">
      <dgm:prSet presAssocID="{1001DDAF-B365-4BF5-8D71-E048E0D620A1}" presName="parentText" presStyleLbl="node1" presStyleIdx="3" presStyleCnt="7">
        <dgm:presLayoutVars>
          <dgm:chMax val="0"/>
          <dgm:bulletEnabled val="1"/>
        </dgm:presLayoutVars>
      </dgm:prSet>
      <dgm:spPr/>
    </dgm:pt>
    <dgm:pt modelId="{BA8499D3-7286-4EDF-B667-0632267E6384}" type="pres">
      <dgm:prSet presAssocID="{4000D7FA-5A28-433A-8CB4-5BF7B9757634}" presName="spacer" presStyleCnt="0"/>
      <dgm:spPr/>
    </dgm:pt>
    <dgm:pt modelId="{B9A7AD54-D955-4E23-9396-A181119AAD0F}" type="pres">
      <dgm:prSet presAssocID="{0629D3AD-1DE7-453A-B4F1-E5B8C595C610}" presName="parentText" presStyleLbl="node1" presStyleIdx="4" presStyleCnt="7">
        <dgm:presLayoutVars>
          <dgm:chMax val="0"/>
          <dgm:bulletEnabled val="1"/>
        </dgm:presLayoutVars>
      </dgm:prSet>
      <dgm:spPr/>
    </dgm:pt>
    <dgm:pt modelId="{1847388D-AE3F-434A-84CE-B4A3DAEADB52}" type="pres">
      <dgm:prSet presAssocID="{B038ED2E-EDEC-45AD-A268-E05F8D1DCE3E}" presName="spacer" presStyleCnt="0"/>
      <dgm:spPr/>
    </dgm:pt>
    <dgm:pt modelId="{3564FE42-1363-4BFD-9B12-27778543C519}" type="pres">
      <dgm:prSet presAssocID="{B52567F7-1508-4876-8AE0-43848F555DF6}" presName="parentText" presStyleLbl="node1" presStyleIdx="5" presStyleCnt="7">
        <dgm:presLayoutVars>
          <dgm:chMax val="0"/>
          <dgm:bulletEnabled val="1"/>
        </dgm:presLayoutVars>
      </dgm:prSet>
      <dgm:spPr/>
    </dgm:pt>
    <dgm:pt modelId="{BA91ED51-A227-4F18-965F-782528DD2F32}" type="pres">
      <dgm:prSet presAssocID="{66BBF93F-85FE-48D1-9D6B-AB629358BACA}" presName="spacer" presStyleCnt="0"/>
      <dgm:spPr/>
    </dgm:pt>
    <dgm:pt modelId="{5C36E546-A258-4A97-AAB9-E1AC35D77C96}" type="pres">
      <dgm:prSet presAssocID="{BD574B62-93BF-4847-9338-A85C52EBFFE3}" presName="parentText" presStyleLbl="node1" presStyleIdx="6" presStyleCnt="7">
        <dgm:presLayoutVars>
          <dgm:chMax val="0"/>
          <dgm:bulletEnabled val="1"/>
        </dgm:presLayoutVars>
      </dgm:prSet>
      <dgm:spPr/>
    </dgm:pt>
  </dgm:ptLst>
  <dgm:cxnLst>
    <dgm:cxn modelId="{ADCDFF04-0383-40A8-9028-3BB8D76EF4DB}" type="presOf" srcId="{0DA53723-0C79-4FD3-960D-ABD2460A0200}" destId="{B3DDA98A-CCC7-463A-8ADA-9BFB9AA21383}" srcOrd="0" destOrd="0" presId="urn:microsoft.com/office/officeart/2005/8/layout/vList2"/>
    <dgm:cxn modelId="{3A210C14-5CE6-4253-816C-1DBCDCDE9554}" type="presOf" srcId="{0629D3AD-1DE7-453A-B4F1-E5B8C595C610}" destId="{B9A7AD54-D955-4E23-9396-A181119AAD0F}" srcOrd="0" destOrd="0" presId="urn:microsoft.com/office/officeart/2005/8/layout/vList2"/>
    <dgm:cxn modelId="{D48D0623-0122-4D86-90C8-A364B8133734}" type="presOf" srcId="{D0F052F8-B9AD-4910-A311-70ED6DE239D4}" destId="{892ABFBA-8817-4577-8975-E9B6BE0C0C2B}" srcOrd="0" destOrd="0" presId="urn:microsoft.com/office/officeart/2005/8/layout/vList2"/>
    <dgm:cxn modelId="{AD7E7C31-DB9E-48C3-B30B-D776B3BAD394}" type="presOf" srcId="{C25BE8FD-9A0C-4804-B69A-06F034FB703A}" destId="{5880BC28-A0A5-4C84-ABBA-11CA26E5620D}" srcOrd="0" destOrd="0" presId="urn:microsoft.com/office/officeart/2005/8/layout/vList2"/>
    <dgm:cxn modelId="{0E538464-D194-4A99-8D46-51792DC08002}" type="presOf" srcId="{1001DDAF-B365-4BF5-8D71-E048E0D620A1}" destId="{07643E3F-0C28-4FC1-B601-C03A8EA6AFB6}" srcOrd="0" destOrd="0" presId="urn:microsoft.com/office/officeart/2005/8/layout/vList2"/>
    <dgm:cxn modelId="{B50B7046-010F-48C1-B65D-0E64A13425FB}" type="presOf" srcId="{BD574B62-93BF-4847-9338-A85C52EBFFE3}" destId="{5C36E546-A258-4A97-AAB9-E1AC35D77C96}" srcOrd="0" destOrd="0" presId="urn:microsoft.com/office/officeart/2005/8/layout/vList2"/>
    <dgm:cxn modelId="{08C8EC7D-C565-4CC9-ABBE-68DC8EAC253E}" srcId="{CD0F6141-6BBB-4E37-ABC1-FBA76DC9E144}" destId="{1001DDAF-B365-4BF5-8D71-E048E0D620A1}" srcOrd="3" destOrd="0" parTransId="{381CFF9C-5B00-4486-A068-DD9FB4565FDB}" sibTransId="{4000D7FA-5A28-433A-8CB4-5BF7B9757634}"/>
    <dgm:cxn modelId="{11133196-D12C-4171-B206-CCF57B9CF78A}" srcId="{CD0F6141-6BBB-4E37-ABC1-FBA76DC9E144}" destId="{B52567F7-1508-4876-8AE0-43848F555DF6}" srcOrd="5" destOrd="0" parTransId="{4016552F-E2B1-4E1A-B318-308FCE2165C4}" sibTransId="{66BBF93F-85FE-48D1-9D6B-AB629358BACA}"/>
    <dgm:cxn modelId="{C1849F9A-5592-4C6C-A40B-FF6AB0B789AD}" srcId="{CD0F6141-6BBB-4E37-ABC1-FBA76DC9E144}" destId="{0629D3AD-1DE7-453A-B4F1-E5B8C595C610}" srcOrd="4" destOrd="0" parTransId="{D7F0A5B6-EFB9-4431-99D8-BC717BB8BB5E}" sibTransId="{B038ED2E-EDEC-45AD-A268-E05F8D1DCE3E}"/>
    <dgm:cxn modelId="{27482AB5-A5F3-4204-B961-9418424F4E0B}" srcId="{CD0F6141-6BBB-4E37-ABC1-FBA76DC9E144}" destId="{0DA53723-0C79-4FD3-960D-ABD2460A0200}" srcOrd="1" destOrd="0" parTransId="{E20AF6D0-8344-4963-AA54-68C8B5FD4C77}" sibTransId="{C315BA66-F6E2-495E-A52A-16B3438242DE}"/>
    <dgm:cxn modelId="{CE5754E5-40A9-4EAF-9151-856131EC3FAC}" type="presOf" srcId="{CD0F6141-6BBB-4E37-ABC1-FBA76DC9E144}" destId="{FFE5ECD1-A578-408B-A034-22D1EC8064FF}" srcOrd="0" destOrd="0" presId="urn:microsoft.com/office/officeart/2005/8/layout/vList2"/>
    <dgm:cxn modelId="{8D4468E6-7658-4375-B15D-4F23637259EA}" srcId="{CD0F6141-6BBB-4E37-ABC1-FBA76DC9E144}" destId="{D0F052F8-B9AD-4910-A311-70ED6DE239D4}" srcOrd="2" destOrd="0" parTransId="{A81135D5-D7BB-4FAF-B52E-26D761EA6A26}" sibTransId="{2D434EF5-FF43-4BE0-A222-8019950E0769}"/>
    <dgm:cxn modelId="{BA9C27F4-3AF5-4D40-88B9-8F429D6E82DF}" srcId="{CD0F6141-6BBB-4E37-ABC1-FBA76DC9E144}" destId="{BD574B62-93BF-4847-9338-A85C52EBFFE3}" srcOrd="6" destOrd="0" parTransId="{0E1EB79A-09ED-4C60-8E6E-4548565F4B32}" sibTransId="{C6EC3A0F-34B4-4242-9DA2-F036AE111081}"/>
    <dgm:cxn modelId="{9439D9F9-A776-4933-89D4-C3CF7E9204BB}" srcId="{CD0F6141-6BBB-4E37-ABC1-FBA76DC9E144}" destId="{C25BE8FD-9A0C-4804-B69A-06F034FB703A}" srcOrd="0" destOrd="0" parTransId="{362F2640-EBF6-4475-9631-DF61B8035E7E}" sibTransId="{448881EC-71C5-496B-82BD-D385E428F0E0}"/>
    <dgm:cxn modelId="{B04707FB-D0CB-4620-9473-15BFFD074600}" type="presOf" srcId="{B52567F7-1508-4876-8AE0-43848F555DF6}" destId="{3564FE42-1363-4BFD-9B12-27778543C519}" srcOrd="0" destOrd="0" presId="urn:microsoft.com/office/officeart/2005/8/layout/vList2"/>
    <dgm:cxn modelId="{79A3AE5E-881F-4044-818B-602B36740659}" type="presParOf" srcId="{FFE5ECD1-A578-408B-A034-22D1EC8064FF}" destId="{5880BC28-A0A5-4C84-ABBA-11CA26E5620D}" srcOrd="0" destOrd="0" presId="urn:microsoft.com/office/officeart/2005/8/layout/vList2"/>
    <dgm:cxn modelId="{6BFDC36F-DA31-4B2C-A00B-CD6B058D6F3A}" type="presParOf" srcId="{FFE5ECD1-A578-408B-A034-22D1EC8064FF}" destId="{C529BB28-8F0E-4260-BF3C-4157EF15ED95}" srcOrd="1" destOrd="0" presId="urn:microsoft.com/office/officeart/2005/8/layout/vList2"/>
    <dgm:cxn modelId="{83C32E97-550A-48AD-9053-8E1D59C40D0F}" type="presParOf" srcId="{FFE5ECD1-A578-408B-A034-22D1EC8064FF}" destId="{B3DDA98A-CCC7-463A-8ADA-9BFB9AA21383}" srcOrd="2" destOrd="0" presId="urn:microsoft.com/office/officeart/2005/8/layout/vList2"/>
    <dgm:cxn modelId="{B6CD3B25-6934-430F-8D4E-082B71C60B7D}" type="presParOf" srcId="{FFE5ECD1-A578-408B-A034-22D1EC8064FF}" destId="{0C962BEF-25B2-40F5-BDEA-DBEE6A8A8C39}" srcOrd="3" destOrd="0" presId="urn:microsoft.com/office/officeart/2005/8/layout/vList2"/>
    <dgm:cxn modelId="{974B891C-27BA-4A12-B80E-312D9FF20849}" type="presParOf" srcId="{FFE5ECD1-A578-408B-A034-22D1EC8064FF}" destId="{892ABFBA-8817-4577-8975-E9B6BE0C0C2B}" srcOrd="4" destOrd="0" presId="urn:microsoft.com/office/officeart/2005/8/layout/vList2"/>
    <dgm:cxn modelId="{C46DBD87-BD0F-4F45-BCE7-7B3CFAA42411}" type="presParOf" srcId="{FFE5ECD1-A578-408B-A034-22D1EC8064FF}" destId="{EBDB1FC9-5D98-4534-BAAB-DADAB4B41A66}" srcOrd="5" destOrd="0" presId="urn:microsoft.com/office/officeart/2005/8/layout/vList2"/>
    <dgm:cxn modelId="{89920FB5-9AD1-4F46-ACE4-03DCD62287A1}" type="presParOf" srcId="{FFE5ECD1-A578-408B-A034-22D1EC8064FF}" destId="{07643E3F-0C28-4FC1-B601-C03A8EA6AFB6}" srcOrd="6" destOrd="0" presId="urn:microsoft.com/office/officeart/2005/8/layout/vList2"/>
    <dgm:cxn modelId="{A6F27B1D-CD02-4716-B26E-1E904D0FB23B}" type="presParOf" srcId="{FFE5ECD1-A578-408B-A034-22D1EC8064FF}" destId="{BA8499D3-7286-4EDF-B667-0632267E6384}" srcOrd="7" destOrd="0" presId="urn:microsoft.com/office/officeart/2005/8/layout/vList2"/>
    <dgm:cxn modelId="{9E5FD1B8-32D6-430D-8E8E-D499D444FE58}" type="presParOf" srcId="{FFE5ECD1-A578-408B-A034-22D1EC8064FF}" destId="{B9A7AD54-D955-4E23-9396-A181119AAD0F}" srcOrd="8" destOrd="0" presId="urn:microsoft.com/office/officeart/2005/8/layout/vList2"/>
    <dgm:cxn modelId="{B3F1C11F-D2DA-4967-849D-6ACC20A5D73C}" type="presParOf" srcId="{FFE5ECD1-A578-408B-A034-22D1EC8064FF}" destId="{1847388D-AE3F-434A-84CE-B4A3DAEADB52}" srcOrd="9" destOrd="0" presId="urn:microsoft.com/office/officeart/2005/8/layout/vList2"/>
    <dgm:cxn modelId="{805B8D24-64A3-4029-917B-EC876A5671F2}" type="presParOf" srcId="{FFE5ECD1-A578-408B-A034-22D1EC8064FF}" destId="{3564FE42-1363-4BFD-9B12-27778543C519}" srcOrd="10" destOrd="0" presId="urn:microsoft.com/office/officeart/2005/8/layout/vList2"/>
    <dgm:cxn modelId="{F2B90307-BFF9-401A-9D07-2BC54FACF26E}" type="presParOf" srcId="{FFE5ECD1-A578-408B-A034-22D1EC8064FF}" destId="{BA91ED51-A227-4F18-965F-782528DD2F32}" srcOrd="11" destOrd="0" presId="urn:microsoft.com/office/officeart/2005/8/layout/vList2"/>
    <dgm:cxn modelId="{7DBA9503-DCA5-43F0-8C96-330F88FB7598}" type="presParOf" srcId="{FFE5ECD1-A578-408B-A034-22D1EC8064FF}" destId="{5C36E546-A258-4A97-AAB9-E1AC35D77C96}"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0BC28-A0A5-4C84-ABBA-11CA26E5620D}">
      <dsp:nvSpPr>
        <dsp:cNvPr id="0" name=""/>
        <dsp:cNvSpPr/>
      </dsp:nvSpPr>
      <dsp:spPr>
        <a:xfrm>
          <a:off x="0" y="60482"/>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Küçük geziler</a:t>
          </a:r>
          <a:endParaRPr lang="en-US" sz="1900" kern="1200"/>
        </a:p>
      </dsp:txBody>
      <dsp:txXfrm>
        <a:off x="22246" y="82728"/>
        <a:ext cx="4288976" cy="411223"/>
      </dsp:txXfrm>
    </dsp:sp>
    <dsp:sp modelId="{B3DDA98A-CCC7-463A-8ADA-9BFB9AA21383}">
      <dsp:nvSpPr>
        <dsp:cNvPr id="0" name=""/>
        <dsp:cNvSpPr/>
      </dsp:nvSpPr>
      <dsp:spPr>
        <a:xfrm>
          <a:off x="0" y="570917"/>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Oyun geceleri</a:t>
          </a:r>
          <a:endParaRPr lang="en-US" sz="1900" kern="1200"/>
        </a:p>
      </dsp:txBody>
      <dsp:txXfrm>
        <a:off x="22246" y="593163"/>
        <a:ext cx="4288976" cy="411223"/>
      </dsp:txXfrm>
    </dsp:sp>
    <dsp:sp modelId="{892ABFBA-8817-4577-8975-E9B6BE0C0C2B}">
      <dsp:nvSpPr>
        <dsp:cNvPr id="0" name=""/>
        <dsp:cNvSpPr/>
      </dsp:nvSpPr>
      <dsp:spPr>
        <a:xfrm>
          <a:off x="0" y="1081352"/>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Halloween partisi</a:t>
          </a:r>
          <a:endParaRPr lang="en-US" sz="1900" kern="1200"/>
        </a:p>
      </dsp:txBody>
      <dsp:txXfrm>
        <a:off x="22246" y="1103598"/>
        <a:ext cx="4288976" cy="411223"/>
      </dsp:txXfrm>
    </dsp:sp>
    <dsp:sp modelId="{07643E3F-0C28-4FC1-B601-C03A8EA6AFB6}">
      <dsp:nvSpPr>
        <dsp:cNvPr id="0" name=""/>
        <dsp:cNvSpPr/>
      </dsp:nvSpPr>
      <dsp:spPr>
        <a:xfrm>
          <a:off x="0" y="1591787"/>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Film geceleri</a:t>
          </a:r>
          <a:endParaRPr lang="en-US" sz="1900" kern="1200"/>
        </a:p>
      </dsp:txBody>
      <dsp:txXfrm>
        <a:off x="22246" y="1614033"/>
        <a:ext cx="4288976" cy="411223"/>
      </dsp:txXfrm>
    </dsp:sp>
    <dsp:sp modelId="{B9A7AD54-D955-4E23-9396-A181119AAD0F}">
      <dsp:nvSpPr>
        <dsp:cNvPr id="0" name=""/>
        <dsp:cNvSpPr/>
      </dsp:nvSpPr>
      <dsp:spPr>
        <a:xfrm>
          <a:off x="0" y="2102222"/>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Söyleşiler</a:t>
          </a:r>
          <a:endParaRPr lang="en-US" sz="1900" kern="1200"/>
        </a:p>
      </dsp:txBody>
      <dsp:txXfrm>
        <a:off x="22246" y="2124468"/>
        <a:ext cx="4288976" cy="411223"/>
      </dsp:txXfrm>
    </dsp:sp>
    <dsp:sp modelId="{3564FE42-1363-4BFD-9B12-27778543C519}">
      <dsp:nvSpPr>
        <dsp:cNvPr id="0" name=""/>
        <dsp:cNvSpPr/>
      </dsp:nvSpPr>
      <dsp:spPr>
        <a:xfrm>
          <a:off x="0" y="2612657"/>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Sportif aktiviteler ( voleybol, futbol)</a:t>
          </a:r>
          <a:endParaRPr lang="en-US" sz="1900" kern="1200"/>
        </a:p>
      </dsp:txBody>
      <dsp:txXfrm>
        <a:off x="22246" y="2634903"/>
        <a:ext cx="4288976" cy="411223"/>
      </dsp:txXfrm>
    </dsp:sp>
    <dsp:sp modelId="{5C36E546-A258-4A97-AAB9-E1AC35D77C96}">
      <dsp:nvSpPr>
        <dsp:cNvPr id="0" name=""/>
        <dsp:cNvSpPr/>
      </dsp:nvSpPr>
      <dsp:spPr>
        <a:xfrm>
          <a:off x="0" y="3123091"/>
          <a:ext cx="4333468" cy="455715"/>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ve daha fazlası</a:t>
          </a:r>
          <a:endParaRPr lang="en-US" sz="1900" kern="1200"/>
        </a:p>
      </dsp:txBody>
      <dsp:txXfrm>
        <a:off x="22246" y="3145337"/>
        <a:ext cx="4288976"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2.10.2024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2.10.2024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72</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73</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B67E-9989-4556-A9D5-2FDB13DC093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06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Professor</a:t>
            </a:r>
            <a:r>
              <a:rPr lang="tr-TR" dirty="0"/>
              <a:t> </a:t>
            </a:r>
            <a:r>
              <a:rPr lang="tr-TR" dirty="0" err="1"/>
              <a:t>means</a:t>
            </a:r>
            <a:r>
              <a:rPr lang="tr-TR" dirty="0"/>
              <a:t> «</a:t>
            </a:r>
            <a:r>
              <a:rPr lang="tr-TR" dirty="0" err="1"/>
              <a:t>any</a:t>
            </a:r>
            <a:r>
              <a:rPr lang="tr-TR" baseline="0" dirty="0"/>
              <a:t> </a:t>
            </a:r>
            <a:r>
              <a:rPr lang="tr-TR" baseline="0" dirty="0" err="1"/>
              <a:t>type</a:t>
            </a:r>
            <a:r>
              <a:rPr lang="tr-TR" baseline="0" dirty="0"/>
              <a:t> of </a:t>
            </a:r>
            <a:r>
              <a:rPr lang="tr-TR" baseline="0" dirty="0" err="1"/>
              <a:t>university</a:t>
            </a:r>
            <a:r>
              <a:rPr lang="tr-TR" baseline="0" dirty="0"/>
              <a:t> </a:t>
            </a:r>
            <a:r>
              <a:rPr lang="tr-TR" dirty="0" err="1"/>
              <a:t>instructor</a:t>
            </a:r>
            <a:r>
              <a:rPr lang="tr-TR" dirty="0"/>
              <a:t>» in English,</a:t>
            </a:r>
            <a:r>
              <a:rPr lang="tr-TR" baseline="0" dirty="0"/>
              <a:t> </a:t>
            </a:r>
            <a:r>
              <a:rPr lang="tr-TR" baseline="0" dirty="0" err="1"/>
              <a:t>Explain</a:t>
            </a:r>
            <a:r>
              <a:rPr lang="tr-TR" baseline="0" dirty="0"/>
              <a:t> </a:t>
            </a:r>
            <a:r>
              <a:rPr lang="tr-TR" baseline="0" dirty="0" err="1"/>
              <a:t>what</a:t>
            </a:r>
            <a:r>
              <a:rPr lang="tr-TR" baseline="0" dirty="0"/>
              <a:t> </a:t>
            </a:r>
            <a:r>
              <a:rPr lang="tr-TR" baseline="0" dirty="0" err="1"/>
              <a:t>you</a:t>
            </a:r>
            <a:r>
              <a:rPr lang="tr-TR" baseline="0" dirty="0"/>
              <a:t> </a:t>
            </a:r>
            <a:r>
              <a:rPr lang="tr-TR" baseline="0" dirty="0" err="1"/>
              <a:t>want</a:t>
            </a:r>
            <a:r>
              <a:rPr lang="tr-TR" baseline="0" dirty="0"/>
              <a:t> </a:t>
            </a:r>
            <a:r>
              <a:rPr lang="tr-TR" baseline="0" dirty="0" err="1"/>
              <a:t>from</a:t>
            </a:r>
            <a:r>
              <a:rPr lang="tr-TR" baseline="0" dirty="0"/>
              <a:t> </a:t>
            </a:r>
            <a:r>
              <a:rPr lang="tr-TR" baseline="0" dirty="0" err="1"/>
              <a:t>the</a:t>
            </a:r>
            <a:r>
              <a:rPr lang="tr-TR" baseline="0" dirty="0"/>
              <a:t> </a:t>
            </a:r>
            <a:r>
              <a:rPr lang="tr-TR" baseline="0" dirty="0" err="1"/>
              <a:t>instructor</a:t>
            </a:r>
            <a:r>
              <a:rPr lang="tr-TR" baseline="0" dirty="0"/>
              <a:t> </a:t>
            </a:r>
            <a:r>
              <a:rPr lang="tr-TR" baseline="0" dirty="0" err="1"/>
              <a:t>clearly</a:t>
            </a:r>
            <a:r>
              <a:rPr lang="tr-TR" baseline="0" dirty="0"/>
              <a:t>, </a:t>
            </a:r>
            <a:r>
              <a:rPr lang="tr-TR" baseline="0" dirty="0" err="1"/>
              <a:t>Give</a:t>
            </a:r>
            <a:r>
              <a:rPr lang="tr-TR" baseline="0" dirty="0"/>
              <a:t> </a:t>
            </a:r>
            <a:r>
              <a:rPr lang="tr-TR" baseline="0" dirty="0" err="1"/>
              <a:t>details</a:t>
            </a:r>
            <a:r>
              <a:rPr lang="tr-TR" baseline="0" dirty="0"/>
              <a:t>- </a:t>
            </a:r>
            <a:r>
              <a:rPr lang="tr-TR" baseline="0" dirty="0" err="1"/>
              <a:t>we</a:t>
            </a:r>
            <a:r>
              <a:rPr lang="tr-TR" baseline="0" dirty="0"/>
              <a:t> </a:t>
            </a:r>
            <a:r>
              <a:rPr lang="tr-TR" baseline="0" dirty="0" err="1"/>
              <a:t>cannot</a:t>
            </a:r>
            <a:r>
              <a:rPr lang="tr-TR" baseline="0" dirty="0"/>
              <a:t> </a:t>
            </a:r>
            <a:r>
              <a:rPr lang="tr-TR" baseline="0" dirty="0" err="1"/>
              <a:t>know</a:t>
            </a:r>
            <a:r>
              <a:rPr lang="tr-TR" baseline="0" dirty="0"/>
              <a:t> </a:t>
            </a:r>
            <a:r>
              <a:rPr lang="tr-TR" baseline="0" dirty="0" err="1"/>
              <a:t>everything</a:t>
            </a:r>
            <a:r>
              <a:rPr lang="tr-TR" baseline="0" dirty="0"/>
              <a:t> </a:t>
            </a:r>
            <a:r>
              <a:rPr lang="tr-TR" baseline="0" dirty="0" err="1"/>
              <a:t>about</a:t>
            </a:r>
            <a:r>
              <a:rPr lang="tr-TR" baseline="0" dirty="0"/>
              <a:t> </a:t>
            </a:r>
            <a:r>
              <a:rPr lang="tr-TR" baseline="0" dirty="0" err="1"/>
              <a:t>your</a:t>
            </a:r>
            <a:r>
              <a:rPr lang="tr-TR" baseline="0" dirty="0"/>
              <a:t> </a:t>
            </a:r>
            <a:r>
              <a:rPr lang="tr-TR" baseline="0" dirty="0" err="1"/>
              <a:t>condition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25B7A-5285-4FF7-8C2B-34C62696B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07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endParaRPr lang="tr-TR"/>
          </a:p>
        </p:txBody>
      </p:sp>
    </p:spTree>
    <p:extLst>
      <p:ext uri="{BB962C8B-B14F-4D97-AF65-F5344CB8AC3E}">
        <p14:creationId xmlns:p14="http://schemas.microsoft.com/office/powerpoint/2010/main" val="421074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2.10.2024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2.10.2024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2.10.2024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2.10.2024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2.10.2024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jpeg"/><Relationship Id="rId7" Type="http://schemas.openxmlformats.org/officeDocument/2006/relationships/image" Target="../media/image137.jpeg"/><Relationship Id="rId12" Type="http://schemas.openxmlformats.org/officeDocument/2006/relationships/image" Target="../media/image142.pn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11" Type="http://schemas.openxmlformats.org/officeDocument/2006/relationships/image" Target="../media/image141.png"/><Relationship Id="rId5" Type="http://schemas.openxmlformats.org/officeDocument/2006/relationships/image" Target="../media/image135.jpeg"/><Relationship Id="rId15" Type="http://schemas.openxmlformats.org/officeDocument/2006/relationships/image" Target="../media/image145.jpeg"/><Relationship Id="rId10" Type="http://schemas.openxmlformats.org/officeDocument/2006/relationships/image" Target="../media/image140.png"/><Relationship Id="rId4" Type="http://schemas.openxmlformats.org/officeDocument/2006/relationships/image" Target="../media/image134.jpeg"/><Relationship Id="rId9" Type="http://schemas.openxmlformats.org/officeDocument/2006/relationships/image" Target="../media/image139.jpeg"/><Relationship Id="rId1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10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3.jpeg"/><Relationship Id="rId5" Type="http://schemas.openxmlformats.org/officeDocument/2006/relationships/image" Target="../media/image149.jpeg"/><Relationship Id="rId4" Type="http://schemas.openxmlformats.org/officeDocument/2006/relationships/image" Target="../media/image152.png"/></Relationships>
</file>

<file path=ppt/slides/_rels/slide1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slideLayout" Target="../slideLayouts/slideLayout2.xml"/><Relationship Id="rId7" Type="http://schemas.openxmlformats.org/officeDocument/2006/relationships/image" Target="../media/image1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1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5.png"/><Relationship Id="rId7" Type="http://schemas.openxmlformats.org/officeDocument/2006/relationships/diagramQuickStyle" Target="../diagrams/quickStyle4.xml"/><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76.jpeg"/><Relationship Id="rId9" Type="http://schemas.microsoft.com/office/2007/relationships/diagramDrawing" Target="../diagrams/drawing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118.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11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pau.edu.tr/" TargetMode="External"/><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pau.edu.tr/yabancidiller" TargetMode="External"/><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195.emf"/></Relationships>
</file>

<file path=ppt/slides/_rels/slide13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203.emf"/><Relationship Id="rId1" Type="http://schemas.openxmlformats.org/officeDocument/2006/relationships/slideLayout" Target="../slideLayouts/slideLayout2.xml"/><Relationship Id="rId4" Type="http://schemas.openxmlformats.org/officeDocument/2006/relationships/image" Target="../media/image205.emf"/></Relationships>
</file>

<file path=ppt/slides/_rels/slide14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slideLayout" Target="../slideLayouts/slideLayout2.xml"/><Relationship Id="rId5" Type="http://schemas.openxmlformats.org/officeDocument/2006/relationships/image" Target="../media/image209.emf"/><Relationship Id="rId4" Type="http://schemas.openxmlformats.org/officeDocument/2006/relationships/image" Target="../media/image208.emf"/></Relationships>
</file>

<file path=ppt/slides/_rels/slide14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4.jpeg"/><Relationship Id="rId4" Type="http://schemas.openxmlformats.org/officeDocument/2006/relationships/image" Target="../media/image213.png"/></Relationships>
</file>

<file path=ppt/slides/_rels/slide145.xml.rels><?xml version="1.0" encoding="UTF-8" standalone="yes"?>
<Relationships xmlns="http://schemas.openxmlformats.org/package/2006/relationships"><Relationship Id="rId3" Type="http://schemas.openxmlformats.org/officeDocument/2006/relationships/hyperlink" Target="http://www.pau.edu.tr/pdrem" TargetMode="External"/><Relationship Id="rId2" Type="http://schemas.openxmlformats.org/officeDocument/2006/relationships/hyperlink" Target="https://www.yesilay.org.tr/tr/bagimlili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 Id="rId9"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4" Type="http://schemas.microsoft.com/office/2007/relationships/hdphoto" Target="../media/hdphoto12.wdp"/></Relationships>
</file>

<file path=ppt/slides/_rels/slide6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epdad.org.tr/icerik/akreditasyon-nedi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emf"/></Relationships>
</file>

<file path=ppt/slides/_rels/slide9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hyperlink" Target="mailto:amese@pau.edu.tr"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30 EYLÜL- 4 EKİM 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3074" name="Picture 2"/>
          <p:cNvPicPr>
            <a:picLocks noChangeAspect="1" noChangeArrowheads="1"/>
          </p:cNvPicPr>
          <p:nvPr/>
        </p:nvPicPr>
        <p:blipFill>
          <a:blip r:embed="rId2" cstate="print"/>
          <a:srcRect t="10476"/>
          <a:stretch>
            <a:fillRect/>
          </a:stretch>
        </p:blipFill>
        <p:spPr bwMode="auto">
          <a:xfrm>
            <a:off x="0" y="0"/>
            <a:ext cx="12192000" cy="6858000"/>
          </a:xfrm>
          <a:prstGeom prst="rect">
            <a:avLst/>
          </a:prstGeom>
          <a:noFill/>
          <a:ln w="9525">
            <a:noFill/>
            <a:miter lim="800000"/>
            <a:headEnd/>
            <a:tailEnd/>
          </a:ln>
        </p:spPr>
      </p:pic>
      <p:sp>
        <p:nvSpPr>
          <p:cNvPr id="4" name="3 Metin kutusu"/>
          <p:cNvSpPr txBox="1"/>
          <p:nvPr/>
        </p:nvSpPr>
        <p:spPr>
          <a:xfrm>
            <a:off x="2743200" y="1201782"/>
            <a:ext cx="47418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Arial Black" pitchFamily="34" charset="0"/>
                <a:ea typeface="+mn-ea"/>
                <a:cs typeface="+mn-cs"/>
              </a:rPr>
              <a:t>LX – K3 - 19</a:t>
            </a:r>
          </a:p>
        </p:txBody>
      </p:sp>
    </p:spTree>
    <p:extLst>
      <p:ext uri="{BB962C8B-B14F-4D97-AF65-F5344CB8AC3E}">
        <p14:creationId xmlns:p14="http://schemas.microsoft.com/office/powerpoint/2010/main" val="235801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325591" cy="4838700"/>
          </a:xfrm>
        </p:spPr>
      </p:pic>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6" name="Resim 5"/>
          <p:cNvPicPr>
            <a:picLocks noChangeAspect="1"/>
          </p:cNvPicPr>
          <p:nvPr/>
        </p:nvPicPr>
        <p:blipFill>
          <a:blip r:embed="rId3"/>
          <a:stretch>
            <a:fillRect/>
          </a:stretch>
        </p:blipFill>
        <p:spPr>
          <a:xfrm>
            <a:off x="7668491" y="381000"/>
            <a:ext cx="4242955" cy="3418609"/>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038" y="4156363"/>
            <a:ext cx="4104408" cy="2311978"/>
          </a:xfrm>
          <a:prstGeom prst="rect">
            <a:avLst/>
          </a:prstGeom>
        </p:spPr>
      </p:pic>
    </p:spTree>
    <p:extLst>
      <p:ext uri="{BB962C8B-B14F-4D97-AF65-F5344CB8AC3E}">
        <p14:creationId xmlns:p14="http://schemas.microsoft.com/office/powerpoint/2010/main" val="1727030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102</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692830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103</a:t>
            </a:fld>
            <a:endParaRPr lang="tr-TR"/>
          </a:p>
        </p:txBody>
      </p:sp>
      <p:sp>
        <p:nvSpPr>
          <p:cNvPr id="21" name="İçerik Yer Tutucusu 1"/>
          <p:cNvSpPr>
            <a:spLocks noGrp="1"/>
          </p:cNvSpPr>
          <p:nvPr>
            <p:ph idx="1"/>
          </p:nvPr>
        </p:nvSpPr>
        <p:spPr>
          <a:xfrm>
            <a:off x="685800" y="2245409"/>
            <a:ext cx="4824143" cy="3881643"/>
          </a:xfrm>
        </p:spPr>
        <p:txBody>
          <a:bodyPr>
            <a:normAutofit fontScale="92500" lnSpcReduction="10000"/>
          </a:bodyPr>
          <a:lstStyle/>
          <a:p>
            <a:pPr marL="0" indent="0">
              <a:buNone/>
            </a:pPr>
            <a:r>
              <a:rPr lang="tr-TR" sz="2000" b="1" dirty="0">
                <a:solidFill>
                  <a:srgbClr val="C00000"/>
                </a:solidFill>
              </a:rPr>
              <a:t>Ne</a:t>
            </a:r>
            <a:r>
              <a:rPr lang="tr-TR" sz="2000" dirty="0"/>
              <a:t>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16701081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57213" y="1743075"/>
            <a:ext cx="5638489" cy="4667929"/>
          </a:xfrm>
        </p:spPr>
        <p:txBody>
          <a:bodyPr>
            <a:normAutofit/>
          </a:bodyPr>
          <a:lstStyle/>
          <a:p>
            <a:pPr marL="0" indent="0">
              <a:buNone/>
            </a:pPr>
            <a:r>
              <a:rPr lang="tr-TR" sz="1800" b="1" dirty="0" err="1">
                <a:solidFill>
                  <a:srgbClr val="C00000"/>
                </a:solidFill>
              </a:rPr>
              <a:t>PAÜ</a:t>
            </a:r>
            <a:r>
              <a:rPr lang="tr-TR" sz="1800" dirty="0" err="1"/>
              <a:t>’de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a:t>
            </a:r>
            <a:r>
              <a:rPr lang="tr-TR" sz="1800" b="1" dirty="0">
                <a:solidFill>
                  <a:srgbClr val="C00000"/>
                </a:solidFill>
              </a:rPr>
              <a:t>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104</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40514148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BBB6B7-F1EE-F2FD-4E3E-37AA927FA592}"/>
              </a:ext>
            </a:extLst>
          </p:cNvPr>
          <p:cNvSpPr>
            <a:spLocks noGrp="1"/>
          </p:cNvSpPr>
          <p:nvPr>
            <p:ph type="ctrTitle"/>
          </p:nvPr>
        </p:nvSpPr>
        <p:spPr>
          <a:xfrm>
            <a:off x="7041856" y="2944090"/>
            <a:ext cx="4036334" cy="2387600"/>
          </a:xfrm>
        </p:spPr>
        <p:txBody>
          <a:bodyPr anchor="t">
            <a:normAutofit fontScale="90000"/>
          </a:bodyPr>
          <a:lstStyle/>
          <a:p>
            <a:pPr algn="l"/>
            <a:r>
              <a:rPr lang="tr-TR" sz="5400" dirty="0"/>
              <a:t>İngiliz Dili Eğitimi Topluluğu</a:t>
            </a:r>
          </a:p>
        </p:txBody>
      </p:sp>
      <p:pic>
        <p:nvPicPr>
          <p:cNvPr id="7" name="Resim 6" descr="logo, yazı tipi, daire, ticari marka içeren bir resim&#10;&#10;Açıklama otomatik olarak oluşturuldu">
            <a:extLst>
              <a:ext uri="{FF2B5EF4-FFF2-40B4-BE49-F238E27FC236}">
                <a16:creationId xmlns:a16="http://schemas.microsoft.com/office/drawing/2014/main" id="{166A9567-0762-CC0B-49B0-2D62076B7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9" y="696104"/>
            <a:ext cx="5465791" cy="5465791"/>
          </a:xfrm>
          <a:prstGeom prst="rect">
            <a:avLst/>
          </a:prstGeom>
        </p:spPr>
      </p:pic>
      <p:sp>
        <p:nvSpPr>
          <p:cNvPr id="9" name="Alt Bilgi Yer Tutucusu 8">
            <a:extLst>
              <a:ext uri="{FF2B5EF4-FFF2-40B4-BE49-F238E27FC236}">
                <a16:creationId xmlns:a16="http://schemas.microsoft.com/office/drawing/2014/main" id="{013B7E29-BA72-F77F-0BB0-8BB9C8237A0C}"/>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24456808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A1A4A8-AAAE-C75D-8A28-C5164C3E27C6}"/>
              </a:ext>
            </a:extLst>
          </p:cNvPr>
          <p:cNvSpPr>
            <a:spLocks noGrp="1"/>
          </p:cNvSpPr>
          <p:nvPr>
            <p:ph type="title"/>
          </p:nvPr>
        </p:nvSpPr>
        <p:spPr/>
        <p:txBody>
          <a:bodyPr vert="horz" lIns="91440" tIns="45720" rIns="91440" bIns="45720" rtlCol="0" anchor="t">
            <a:normAutofit/>
          </a:bodyPr>
          <a:lstStyle/>
          <a:p>
            <a:r>
              <a:rPr lang="en-US" sz="4200" b="1" kern="1200" dirty="0">
                <a:solidFill>
                  <a:schemeClr val="tx1"/>
                </a:solidFill>
                <a:latin typeface="+mj-lt"/>
                <a:ea typeface="+mj-ea"/>
                <a:cs typeface="+mj-cs"/>
              </a:rPr>
              <a:t>İng</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l</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z D</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l</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 </a:t>
            </a:r>
            <a:r>
              <a:rPr lang="en-US" sz="4200" b="1" kern="1200" dirty="0" err="1">
                <a:solidFill>
                  <a:schemeClr val="tx1"/>
                </a:solidFill>
                <a:latin typeface="+mj-lt"/>
                <a:ea typeface="+mj-ea"/>
                <a:cs typeface="+mj-cs"/>
              </a:rPr>
              <a:t>Eğ</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t</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m</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 </a:t>
            </a:r>
            <a:r>
              <a:rPr lang="en-US" sz="4200" b="1" kern="1200" dirty="0" err="1">
                <a:solidFill>
                  <a:schemeClr val="tx1"/>
                </a:solidFill>
                <a:latin typeface="+mj-lt"/>
                <a:ea typeface="+mj-ea"/>
                <a:cs typeface="+mj-cs"/>
              </a:rPr>
              <a:t>Topluluğu</a:t>
            </a:r>
            <a:r>
              <a:rPr lang="en-US" sz="4200" b="1" kern="1200" dirty="0">
                <a:solidFill>
                  <a:schemeClr val="tx1"/>
                </a:solidFill>
                <a:latin typeface="+mj-lt"/>
                <a:ea typeface="+mj-ea"/>
                <a:cs typeface="+mj-cs"/>
              </a:rPr>
              <a:t> </a:t>
            </a:r>
            <a:r>
              <a:rPr lang="en-US" sz="4200" b="1" kern="1200" dirty="0" err="1">
                <a:solidFill>
                  <a:schemeClr val="tx1"/>
                </a:solidFill>
                <a:latin typeface="+mj-lt"/>
                <a:ea typeface="+mj-ea"/>
                <a:cs typeface="+mj-cs"/>
              </a:rPr>
              <a:t>ned</a:t>
            </a:r>
            <a:r>
              <a:rPr lang="tr-TR" sz="4200" b="1" kern="1200" dirty="0">
                <a:solidFill>
                  <a:schemeClr val="tx1"/>
                </a:solidFill>
                <a:latin typeface="+mj-lt"/>
                <a:ea typeface="+mj-ea"/>
                <a:cs typeface="+mj-cs"/>
              </a:rPr>
              <a:t>İ</a:t>
            </a:r>
            <a:r>
              <a:rPr lang="en-US" sz="4200" b="1" kern="1200" dirty="0">
                <a:solidFill>
                  <a:schemeClr val="tx1"/>
                </a:solidFill>
                <a:latin typeface="+mj-lt"/>
                <a:ea typeface="+mj-ea"/>
                <a:cs typeface="+mj-cs"/>
              </a:rPr>
              <a:t>r?</a:t>
            </a:r>
          </a:p>
        </p:txBody>
      </p:sp>
      <p:sp>
        <p:nvSpPr>
          <p:cNvPr id="3" name="İçerik Yer Tutucusu 2">
            <a:extLst>
              <a:ext uri="{FF2B5EF4-FFF2-40B4-BE49-F238E27FC236}">
                <a16:creationId xmlns:a16="http://schemas.microsoft.com/office/drawing/2014/main" id="{E35BBBBF-F719-B529-C222-AF7461CB618D}"/>
              </a:ext>
            </a:extLst>
          </p:cNvPr>
          <p:cNvSpPr>
            <a:spLocks noGrp="1"/>
          </p:cNvSpPr>
          <p:nvPr>
            <p:ph idx="1"/>
          </p:nvPr>
        </p:nvSpPr>
        <p:spPr>
          <a:xfrm>
            <a:off x="685801" y="1628775"/>
            <a:ext cx="7772400" cy="4957763"/>
          </a:xfrm>
        </p:spPr>
        <p:txBody>
          <a:bodyPr>
            <a:normAutofit fontScale="92500"/>
          </a:bodyPr>
          <a:lstStyle/>
          <a:p>
            <a:pPr algn="just"/>
            <a:r>
              <a:rPr lang="en-GB" sz="2400" b="1" dirty="0" err="1"/>
              <a:t>PAü</a:t>
            </a:r>
            <a:r>
              <a:rPr lang="en-GB" sz="2400" b="1" dirty="0"/>
              <a:t> </a:t>
            </a:r>
            <a:r>
              <a:rPr lang="en-GB" sz="2400" b="1" dirty="0" err="1"/>
              <a:t>İngiliz</a:t>
            </a:r>
            <a:r>
              <a:rPr lang="en-GB" sz="2400" b="1" dirty="0"/>
              <a:t> Dili </a:t>
            </a:r>
            <a:r>
              <a:rPr lang="en-GB" sz="2400" b="1" dirty="0" err="1"/>
              <a:t>Eğitimi</a:t>
            </a:r>
            <a:r>
              <a:rPr lang="en-GB" sz="2400" b="1" dirty="0"/>
              <a:t> </a:t>
            </a:r>
            <a:r>
              <a:rPr lang="en-GB" sz="2400" b="1" dirty="0" err="1"/>
              <a:t>Topluluğu</a:t>
            </a:r>
            <a:r>
              <a:rPr lang="en-GB" sz="2400" b="1" dirty="0"/>
              <a:t>, </a:t>
            </a:r>
            <a:r>
              <a:rPr lang="en-GB" sz="2400" b="1" dirty="0" err="1"/>
              <a:t>başta</a:t>
            </a:r>
            <a:r>
              <a:rPr lang="en-GB" sz="2400" b="1" dirty="0"/>
              <a:t> </a:t>
            </a:r>
            <a:r>
              <a:rPr lang="en-GB" sz="2400" b="1" dirty="0" err="1"/>
              <a:t>Eğitim</a:t>
            </a:r>
            <a:r>
              <a:rPr lang="en-GB" sz="2400" b="1" dirty="0"/>
              <a:t> </a:t>
            </a:r>
            <a:r>
              <a:rPr lang="en-GB" sz="2400" b="1" dirty="0" err="1"/>
              <a:t>Fakültesi</a:t>
            </a:r>
            <a:r>
              <a:rPr lang="en-GB" sz="2400" b="1" dirty="0"/>
              <a:t> </a:t>
            </a:r>
            <a:r>
              <a:rPr lang="en-GB" sz="2400" b="1" dirty="0" err="1"/>
              <a:t>İngilizce</a:t>
            </a:r>
            <a:r>
              <a:rPr lang="en-GB" sz="2400" b="1" dirty="0"/>
              <a:t> </a:t>
            </a:r>
            <a:r>
              <a:rPr lang="en-GB" sz="2400" b="1" dirty="0" err="1"/>
              <a:t>Öğretmenliği</a:t>
            </a:r>
            <a:r>
              <a:rPr lang="en-GB" sz="2400" b="1" dirty="0"/>
              <a:t> </a:t>
            </a:r>
            <a:r>
              <a:rPr lang="en-GB" sz="2400" b="1" dirty="0" err="1"/>
              <a:t>öğrencileri</a:t>
            </a:r>
            <a:r>
              <a:rPr lang="en-GB" sz="2400" b="1" dirty="0"/>
              <a:t> </a:t>
            </a:r>
            <a:r>
              <a:rPr lang="en-GB" sz="2400" b="1" dirty="0" err="1"/>
              <a:t>olmak</a:t>
            </a:r>
            <a:r>
              <a:rPr lang="en-GB" sz="2400" b="1" dirty="0"/>
              <a:t> </a:t>
            </a:r>
            <a:r>
              <a:rPr lang="en-GB" sz="2400" b="1" dirty="0" err="1"/>
              <a:t>üzere</a:t>
            </a:r>
            <a:r>
              <a:rPr lang="en-GB" sz="2400" b="1" dirty="0"/>
              <a:t> </a:t>
            </a:r>
            <a:r>
              <a:rPr lang="en-GB" sz="2400" b="1" dirty="0" err="1"/>
              <a:t>üniversitemizdeki</a:t>
            </a:r>
            <a:r>
              <a:rPr lang="en-GB" sz="2400" b="1" dirty="0"/>
              <a:t> </a:t>
            </a:r>
            <a:r>
              <a:rPr lang="en-GB" sz="2400" b="1" dirty="0" err="1"/>
              <a:t>tüm</a:t>
            </a:r>
            <a:r>
              <a:rPr lang="en-GB" sz="2400" b="1" dirty="0"/>
              <a:t> </a:t>
            </a:r>
            <a:r>
              <a:rPr lang="en-GB" sz="2400" b="1" dirty="0" err="1"/>
              <a:t>öğrencileri</a:t>
            </a:r>
            <a:r>
              <a:rPr lang="en-GB" sz="2400" b="1" dirty="0"/>
              <a:t> </a:t>
            </a:r>
            <a:r>
              <a:rPr lang="en-GB" sz="2400" b="1" dirty="0" err="1"/>
              <a:t>bir</a:t>
            </a:r>
            <a:r>
              <a:rPr lang="en-GB" sz="2400" b="1" dirty="0"/>
              <a:t> </a:t>
            </a:r>
            <a:r>
              <a:rPr lang="en-GB" sz="2400" b="1" dirty="0" err="1"/>
              <a:t>araya</a:t>
            </a:r>
            <a:r>
              <a:rPr lang="en-GB" sz="2400" b="1" dirty="0"/>
              <a:t> </a:t>
            </a:r>
            <a:r>
              <a:rPr lang="en-GB" sz="2400" b="1" dirty="0" err="1"/>
              <a:t>getirerek</a:t>
            </a:r>
            <a:r>
              <a:rPr lang="en-GB" sz="2400" b="1" dirty="0"/>
              <a:t> </a:t>
            </a:r>
            <a:r>
              <a:rPr lang="en-GB" sz="2400" b="1" dirty="0" err="1"/>
              <a:t>üyelerini</a:t>
            </a:r>
            <a:r>
              <a:rPr lang="en-GB" sz="2400" b="1" dirty="0"/>
              <a:t> </a:t>
            </a:r>
            <a:r>
              <a:rPr lang="en-GB" sz="2400" b="1" dirty="0" err="1"/>
              <a:t>akademik</a:t>
            </a:r>
            <a:r>
              <a:rPr lang="en-GB" sz="2400" b="1" dirty="0"/>
              <a:t>, </a:t>
            </a:r>
            <a:r>
              <a:rPr lang="en-GB" sz="2400" b="1" dirty="0" err="1"/>
              <a:t>sosyal</a:t>
            </a:r>
            <a:r>
              <a:rPr lang="en-GB" sz="2400" b="1" dirty="0"/>
              <a:t> </a:t>
            </a:r>
            <a:r>
              <a:rPr lang="en-GB" sz="2400" b="1" dirty="0" err="1"/>
              <a:t>ve</a:t>
            </a:r>
            <a:r>
              <a:rPr lang="en-GB" sz="2400" b="1" dirty="0"/>
              <a:t> </a:t>
            </a:r>
            <a:r>
              <a:rPr lang="en-GB" sz="2400" b="1" dirty="0" err="1"/>
              <a:t>kültürel</a:t>
            </a:r>
            <a:r>
              <a:rPr lang="en-GB" sz="2400" b="1" dirty="0"/>
              <a:t> </a:t>
            </a:r>
            <a:r>
              <a:rPr lang="en-GB" sz="2400" b="1" dirty="0" err="1"/>
              <a:t>açıdan</a:t>
            </a:r>
            <a:r>
              <a:rPr lang="en-GB" sz="2400" b="1" dirty="0"/>
              <a:t> </a:t>
            </a:r>
            <a:r>
              <a:rPr lang="en-GB" sz="2400" b="1" dirty="0" err="1"/>
              <a:t>geliştirmeyi</a:t>
            </a:r>
            <a:r>
              <a:rPr lang="en-GB" sz="2400" b="1" dirty="0"/>
              <a:t> </a:t>
            </a:r>
            <a:r>
              <a:rPr lang="en-GB" sz="2400" b="1" dirty="0" err="1"/>
              <a:t>hedefleyen</a:t>
            </a:r>
            <a:r>
              <a:rPr lang="en-GB" sz="2400" b="1" dirty="0"/>
              <a:t> </a:t>
            </a:r>
            <a:r>
              <a:rPr lang="en-GB" sz="2400" b="1" dirty="0" err="1"/>
              <a:t>dinamik</a:t>
            </a:r>
            <a:r>
              <a:rPr lang="en-GB" sz="2400" b="1" dirty="0"/>
              <a:t> </a:t>
            </a:r>
            <a:r>
              <a:rPr lang="en-GB" sz="2400" b="1" dirty="0" err="1"/>
              <a:t>bir</a:t>
            </a:r>
            <a:r>
              <a:rPr lang="en-GB" sz="2400" b="1" dirty="0"/>
              <a:t> </a:t>
            </a:r>
            <a:r>
              <a:rPr lang="en-GB" sz="2400" b="1" dirty="0" err="1"/>
              <a:t>topluluktur</a:t>
            </a:r>
            <a:r>
              <a:rPr lang="en-GB" sz="2400" b="1" dirty="0"/>
              <a:t>.</a:t>
            </a:r>
          </a:p>
          <a:p>
            <a:pPr algn="just"/>
            <a:r>
              <a:rPr lang="en-GB" sz="2400" b="1" dirty="0" err="1"/>
              <a:t>Özellikle</a:t>
            </a:r>
            <a:r>
              <a:rPr lang="en-GB" sz="2400" b="1" dirty="0"/>
              <a:t> </a:t>
            </a:r>
            <a:r>
              <a:rPr lang="en-GB" sz="2400" b="1" dirty="0" err="1"/>
              <a:t>İngilizce</a:t>
            </a:r>
            <a:r>
              <a:rPr lang="en-GB" sz="2400" b="1" dirty="0"/>
              <a:t> </a:t>
            </a:r>
            <a:r>
              <a:rPr lang="en-GB" sz="2400" b="1" dirty="0" err="1"/>
              <a:t>Öğretmenliği</a:t>
            </a:r>
            <a:r>
              <a:rPr lang="en-GB" sz="2400" b="1" dirty="0"/>
              <a:t> </a:t>
            </a:r>
            <a:r>
              <a:rPr lang="en-GB" sz="2400" b="1" dirty="0" err="1"/>
              <a:t>bölümü</a:t>
            </a:r>
            <a:r>
              <a:rPr lang="en-GB" sz="2400" b="1" dirty="0"/>
              <a:t> </a:t>
            </a:r>
            <a:r>
              <a:rPr lang="en-GB" sz="2400" b="1" dirty="0" err="1"/>
              <a:t>öğrencileri</a:t>
            </a:r>
            <a:r>
              <a:rPr lang="en-GB" sz="2400" b="1" dirty="0"/>
              <a:t> </a:t>
            </a:r>
            <a:r>
              <a:rPr lang="en-GB" sz="2400" b="1" dirty="0" err="1"/>
              <a:t>arasında</a:t>
            </a:r>
            <a:r>
              <a:rPr lang="en-GB" sz="2400" b="1" dirty="0"/>
              <a:t> </a:t>
            </a:r>
            <a:r>
              <a:rPr lang="en-GB" sz="2400" b="1" dirty="0" err="1"/>
              <a:t>etkileşimi</a:t>
            </a:r>
            <a:r>
              <a:rPr lang="en-GB" sz="2400" b="1" dirty="0"/>
              <a:t> </a:t>
            </a:r>
            <a:r>
              <a:rPr lang="en-GB" sz="2400" b="1" dirty="0" err="1"/>
              <a:t>artırarak</a:t>
            </a:r>
            <a:r>
              <a:rPr lang="en-GB" sz="2400" b="1" dirty="0"/>
              <a:t> </a:t>
            </a:r>
            <a:r>
              <a:rPr lang="en-GB" sz="2400" b="1" dirty="0" err="1"/>
              <a:t>üyeler</a:t>
            </a:r>
            <a:r>
              <a:rPr lang="en-GB" sz="2400" b="1" dirty="0"/>
              <a:t> </a:t>
            </a:r>
            <a:r>
              <a:rPr lang="en-GB" sz="2400" b="1" dirty="0" err="1"/>
              <a:t>arası</a:t>
            </a:r>
            <a:r>
              <a:rPr lang="en-GB" sz="2400" b="1" dirty="0"/>
              <a:t> </a:t>
            </a:r>
            <a:r>
              <a:rPr lang="en-GB" sz="2400" b="1" dirty="0" err="1"/>
              <a:t>projeler</a:t>
            </a:r>
            <a:r>
              <a:rPr lang="en-GB" sz="2400" b="1" dirty="0"/>
              <a:t> </a:t>
            </a:r>
            <a:r>
              <a:rPr lang="en-GB" sz="2400" b="1" dirty="0" err="1"/>
              <a:t>oluşturmayı</a:t>
            </a:r>
            <a:r>
              <a:rPr lang="en-GB" sz="2400" b="1" dirty="0"/>
              <a:t>, </a:t>
            </a:r>
            <a:r>
              <a:rPr lang="en-GB" sz="2400" b="1" dirty="0" err="1"/>
              <a:t>ortak</a:t>
            </a:r>
            <a:r>
              <a:rPr lang="en-GB" sz="2400" b="1" dirty="0"/>
              <a:t> </a:t>
            </a:r>
            <a:r>
              <a:rPr lang="en-GB" sz="2400" b="1" dirty="0" err="1"/>
              <a:t>öğrenme</a:t>
            </a:r>
            <a:r>
              <a:rPr lang="en-GB" sz="2400" b="1" dirty="0"/>
              <a:t> </a:t>
            </a:r>
            <a:r>
              <a:rPr lang="en-GB" sz="2400" b="1" dirty="0" err="1"/>
              <a:t>fırsatları</a:t>
            </a:r>
            <a:r>
              <a:rPr lang="en-GB" sz="2400" b="1" dirty="0"/>
              <a:t> </a:t>
            </a:r>
            <a:r>
              <a:rPr lang="en-GB" sz="2400" b="1" dirty="0" err="1"/>
              <a:t>yaratmayı</a:t>
            </a:r>
            <a:r>
              <a:rPr lang="en-GB" sz="2400" b="1" dirty="0"/>
              <a:t> </a:t>
            </a:r>
            <a:r>
              <a:rPr lang="en-GB" sz="2400" b="1" dirty="0" err="1"/>
              <a:t>ve</a:t>
            </a:r>
            <a:r>
              <a:rPr lang="en-GB" sz="2400" b="1" dirty="0"/>
              <a:t> </a:t>
            </a:r>
            <a:r>
              <a:rPr lang="en-GB" sz="2400" b="1" dirty="0" err="1"/>
              <a:t>öğrenci</a:t>
            </a:r>
            <a:r>
              <a:rPr lang="en-GB" sz="2400" b="1" dirty="0"/>
              <a:t> </a:t>
            </a:r>
            <a:r>
              <a:rPr lang="en-GB" sz="2400" b="1" dirty="0" err="1"/>
              <a:t>işbirliklerini</a:t>
            </a:r>
            <a:r>
              <a:rPr lang="en-GB" sz="2400" b="1" dirty="0"/>
              <a:t> </a:t>
            </a:r>
            <a:r>
              <a:rPr lang="en-GB" sz="2400" b="1" dirty="0" err="1"/>
              <a:t>artırmayı</a:t>
            </a:r>
            <a:r>
              <a:rPr lang="en-GB" sz="2400" b="1" dirty="0"/>
              <a:t> </a:t>
            </a:r>
            <a:r>
              <a:rPr lang="en-GB" sz="2400" b="1" dirty="0" err="1"/>
              <a:t>amaçlar</a:t>
            </a:r>
            <a:r>
              <a:rPr lang="en-GB" sz="2400" b="1" dirty="0"/>
              <a:t>. </a:t>
            </a:r>
          </a:p>
          <a:p>
            <a:pPr algn="just"/>
            <a:r>
              <a:rPr lang="en-GB" sz="2400" b="1" dirty="0" err="1"/>
              <a:t>Dil</a:t>
            </a:r>
            <a:r>
              <a:rPr lang="en-GB" sz="2400" b="1" dirty="0"/>
              <a:t> </a:t>
            </a:r>
            <a:r>
              <a:rPr lang="en-GB" sz="2400" b="1" dirty="0" err="1"/>
              <a:t>öğrenme</a:t>
            </a:r>
            <a:r>
              <a:rPr lang="en-GB" sz="2400" b="1" dirty="0"/>
              <a:t> </a:t>
            </a:r>
            <a:r>
              <a:rPr lang="en-GB" sz="2400" b="1" dirty="0" err="1"/>
              <a:t>ve</a:t>
            </a:r>
            <a:r>
              <a:rPr lang="en-GB" sz="2400" b="1" dirty="0"/>
              <a:t> </a:t>
            </a:r>
            <a:r>
              <a:rPr lang="en-GB" sz="2400" b="1" dirty="0" err="1"/>
              <a:t>öğretme</a:t>
            </a:r>
            <a:r>
              <a:rPr lang="en-GB" sz="2400" b="1" dirty="0"/>
              <a:t> </a:t>
            </a:r>
            <a:r>
              <a:rPr lang="en-GB" sz="2400" b="1" dirty="0" err="1"/>
              <a:t>sürecini</a:t>
            </a:r>
            <a:r>
              <a:rPr lang="en-GB" sz="2400" b="1" dirty="0"/>
              <a:t> </a:t>
            </a:r>
            <a:r>
              <a:rPr lang="en-GB" sz="2400" b="1" dirty="0" err="1"/>
              <a:t>eğlenceli</a:t>
            </a:r>
            <a:r>
              <a:rPr lang="en-GB" sz="2400" b="1" dirty="0"/>
              <a:t> </a:t>
            </a:r>
            <a:r>
              <a:rPr lang="en-GB" sz="2400" b="1" dirty="0" err="1"/>
              <a:t>ve</a:t>
            </a:r>
            <a:r>
              <a:rPr lang="en-GB" sz="2400" b="1" dirty="0"/>
              <a:t> </a:t>
            </a:r>
            <a:r>
              <a:rPr lang="en-GB" sz="2400" b="1" dirty="0" err="1"/>
              <a:t>keyifli</a:t>
            </a:r>
            <a:r>
              <a:rPr lang="en-GB" sz="2400" b="1" dirty="0"/>
              <a:t> hale </a:t>
            </a:r>
            <a:r>
              <a:rPr lang="en-GB" sz="2400" b="1" dirty="0" err="1"/>
              <a:t>getirmek</a:t>
            </a:r>
            <a:r>
              <a:rPr lang="en-GB" sz="2400" b="1" dirty="0"/>
              <a:t> </a:t>
            </a:r>
            <a:r>
              <a:rPr lang="en-GB" sz="2400" b="1" dirty="0" err="1"/>
              <a:t>için</a:t>
            </a:r>
            <a:r>
              <a:rPr lang="en-GB" sz="2400" b="1" dirty="0"/>
              <a:t> </a:t>
            </a:r>
            <a:r>
              <a:rPr lang="en-GB" sz="2400" b="1" dirty="0" err="1"/>
              <a:t>oyunlar</a:t>
            </a:r>
            <a:r>
              <a:rPr lang="en-GB" sz="2400" b="1" dirty="0"/>
              <a:t>, </a:t>
            </a:r>
            <a:r>
              <a:rPr lang="en-GB" sz="2400" b="1" dirty="0" err="1"/>
              <a:t>yarışmalar</a:t>
            </a:r>
            <a:r>
              <a:rPr lang="en-GB" sz="2400" b="1" dirty="0"/>
              <a:t>, </a:t>
            </a:r>
            <a:r>
              <a:rPr lang="en-GB" sz="2400" b="1" dirty="0" err="1"/>
              <a:t>kültürel</a:t>
            </a:r>
            <a:r>
              <a:rPr lang="en-GB" sz="2400" b="1" dirty="0"/>
              <a:t> </a:t>
            </a:r>
            <a:r>
              <a:rPr lang="en-GB" sz="2400" b="1" dirty="0" err="1"/>
              <a:t>etkinlikler</a:t>
            </a:r>
            <a:r>
              <a:rPr lang="en-GB" sz="2400" b="1" dirty="0"/>
              <a:t>, </a:t>
            </a:r>
            <a:r>
              <a:rPr lang="en-GB" sz="2400" b="1" dirty="0" err="1"/>
              <a:t>söyleşiler</a:t>
            </a:r>
            <a:r>
              <a:rPr lang="en-GB" sz="2400" b="1" dirty="0"/>
              <a:t> (İDET Talks), film </a:t>
            </a:r>
            <a:r>
              <a:rPr lang="en-GB" sz="2400" b="1" dirty="0" err="1"/>
              <a:t>etkinlikleri</a:t>
            </a:r>
            <a:r>
              <a:rPr lang="en-GB" sz="2400" b="1" dirty="0"/>
              <a:t> </a:t>
            </a:r>
            <a:r>
              <a:rPr lang="en-GB" sz="2400" b="1" dirty="0" err="1"/>
              <a:t>ve</a:t>
            </a:r>
            <a:r>
              <a:rPr lang="en-GB" sz="2400" b="1" dirty="0"/>
              <a:t> </a:t>
            </a:r>
            <a:r>
              <a:rPr lang="en-GB" sz="2400" b="1" dirty="0" err="1"/>
              <a:t>geziler</a:t>
            </a:r>
            <a:r>
              <a:rPr lang="en-GB" sz="2400" b="1" dirty="0"/>
              <a:t> </a:t>
            </a:r>
            <a:r>
              <a:rPr lang="en-GB" sz="2400" b="1" dirty="0" err="1"/>
              <a:t>düzenlemekte</a:t>
            </a:r>
            <a:r>
              <a:rPr lang="en-GB" sz="2400" b="1" dirty="0"/>
              <a:t> </a:t>
            </a:r>
            <a:r>
              <a:rPr lang="en-GB" sz="2400" b="1" dirty="0" err="1"/>
              <a:t>ve</a:t>
            </a:r>
            <a:r>
              <a:rPr lang="en-GB" sz="2400" b="1" dirty="0"/>
              <a:t> </a:t>
            </a:r>
            <a:r>
              <a:rPr lang="en-GB" sz="2400" b="1" dirty="0" err="1"/>
              <a:t>planlamaktayız</a:t>
            </a:r>
            <a:r>
              <a:rPr lang="en-GB" sz="2400" b="1" dirty="0"/>
              <a:t>.</a:t>
            </a:r>
          </a:p>
        </p:txBody>
      </p:sp>
      <p:sp>
        <p:nvSpPr>
          <p:cNvPr id="8" name="Alt Bilgi Yer Tutucusu 7">
            <a:extLst>
              <a:ext uri="{FF2B5EF4-FFF2-40B4-BE49-F238E27FC236}">
                <a16:creationId xmlns:a16="http://schemas.microsoft.com/office/drawing/2014/main" id="{CEB2698C-616D-0A34-BDBB-BE68454C84CA}"/>
              </a:ext>
            </a:extLst>
          </p:cNvPr>
          <p:cNvSpPr>
            <a:spLocks noGrp="1"/>
          </p:cNvSpPr>
          <p:nvPr>
            <p:ph type="ftr" sz="quarter" idx="11"/>
          </p:nvPr>
        </p:nvSpPr>
        <p:spPr/>
        <p:txBody>
          <a:bodyPr/>
          <a:lstStyle/>
          <a:p>
            <a:r>
              <a:rPr lang="tr-TR"/>
              <a:t>İngiliz Dili Eğitimi Topluluğu</a:t>
            </a:r>
          </a:p>
        </p:txBody>
      </p:sp>
      <p:pic>
        <p:nvPicPr>
          <p:cNvPr id="7" name="Resim 6" descr="logo, yazı tipi, daire, ticari marka içeren bir resim&#10;&#10;Açıklama otomatik olarak oluşturuldu">
            <a:extLst>
              <a:ext uri="{FF2B5EF4-FFF2-40B4-BE49-F238E27FC236}">
                <a16:creationId xmlns:a16="http://schemas.microsoft.com/office/drawing/2014/main" id="{63F87490-8F55-C170-310E-23E12B510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237" y="2300288"/>
            <a:ext cx="3250938" cy="3117856"/>
          </a:xfrm>
          <a:prstGeom prst="rect">
            <a:avLst/>
          </a:prstGeom>
        </p:spPr>
      </p:pic>
      <p:sp>
        <p:nvSpPr>
          <p:cNvPr id="4" name="Rectangle 1">
            <a:extLst>
              <a:ext uri="{FF2B5EF4-FFF2-40B4-BE49-F238E27FC236}">
                <a16:creationId xmlns:a16="http://schemas.microsoft.com/office/drawing/2014/main" id="{883E2C79-FA55-8D45-F5F4-D46F5B1A3654}"/>
              </a:ext>
            </a:extLst>
          </p:cNvPr>
          <p:cNvSpPr>
            <a:spLocks noChangeArrowheads="1"/>
          </p:cNvSpPr>
          <p:nvPr/>
        </p:nvSpPr>
        <p:spPr bwMode="auto">
          <a:xfrm>
            <a:off x="38100" y="-261610"/>
            <a:ext cx="184731" cy="5232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tr-TR" altLang="tr-TR" sz="1000" b="0" i="0" u="none" strike="noStrike" cap="none" normalizeH="0" baseline="0">
                <a:ln>
                  <a:noFill/>
                </a:ln>
                <a:solidFill>
                  <a:srgbClr val="F5F5F5"/>
                </a:solidFill>
                <a:effectLst/>
                <a:latin typeface="-apple-system"/>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07843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giyim, sahne, adam, insan, kişi, şahıs içeren bir resim&#10;&#10;Açıklama otomatik olarak oluşturuldu">
            <a:extLst>
              <a:ext uri="{FF2B5EF4-FFF2-40B4-BE49-F238E27FC236}">
                <a16:creationId xmlns:a16="http://schemas.microsoft.com/office/drawing/2014/main" id="{5ECB2C5D-64F5-BC33-9213-27C8CE373383}"/>
              </a:ext>
            </a:extLst>
          </p:cNvPr>
          <p:cNvPicPr>
            <a:picLocks noChangeAspect="1"/>
          </p:cNvPicPr>
          <p:nvPr/>
        </p:nvPicPr>
        <p:blipFill>
          <a:blip r:embed="rId2">
            <a:extLst>
              <a:ext uri="{28A0092B-C50C-407E-A947-70E740481C1C}">
                <a14:useLocalDpi xmlns:a14="http://schemas.microsoft.com/office/drawing/2010/main" val="0"/>
              </a:ext>
            </a:extLst>
          </a:blip>
          <a:srcRect t="25929" r="3" b="3"/>
          <a:stretch/>
        </p:blipFill>
        <p:spPr>
          <a:xfrm>
            <a:off x="6601104" y="2920933"/>
            <a:ext cx="4860252" cy="3600000"/>
          </a:xfrm>
          <a:prstGeom prst="rect">
            <a:avLst/>
          </a:prstGeom>
        </p:spPr>
      </p:pic>
      <p:pic>
        <p:nvPicPr>
          <p:cNvPr id="6" name="Resim 5" descr="mobilya, giyim, sahne, iç mekan içeren bir resim&#10;&#10;Açıklama otomatik olarak oluşturuldu">
            <a:extLst>
              <a:ext uri="{FF2B5EF4-FFF2-40B4-BE49-F238E27FC236}">
                <a16:creationId xmlns:a16="http://schemas.microsoft.com/office/drawing/2014/main" id="{211F512B-914D-8B8F-7D49-C716C91A05FA}"/>
              </a:ext>
            </a:extLst>
          </p:cNvPr>
          <p:cNvPicPr>
            <a:picLocks noChangeAspect="1"/>
          </p:cNvPicPr>
          <p:nvPr/>
        </p:nvPicPr>
        <p:blipFill>
          <a:blip r:embed="rId3">
            <a:extLst>
              <a:ext uri="{28A0092B-C50C-407E-A947-70E740481C1C}">
                <a14:useLocalDpi xmlns:a14="http://schemas.microsoft.com/office/drawing/2010/main" val="0"/>
              </a:ext>
            </a:extLst>
          </a:blip>
          <a:srcRect t="23656" r="3" b="7585"/>
          <a:stretch/>
        </p:blipFill>
        <p:spPr>
          <a:xfrm>
            <a:off x="895598" y="2920933"/>
            <a:ext cx="5235522" cy="3600000"/>
          </a:xfrm>
          <a:prstGeom prst="rect">
            <a:avLst/>
          </a:prstGeom>
        </p:spPr>
      </p:pic>
      <p:sp>
        <p:nvSpPr>
          <p:cNvPr id="4" name="Rectangle 1">
            <a:extLst>
              <a:ext uri="{FF2B5EF4-FFF2-40B4-BE49-F238E27FC236}">
                <a16:creationId xmlns:a16="http://schemas.microsoft.com/office/drawing/2014/main" id="{67BE84D7-77EE-1870-97E9-B2FFEAEAF405}"/>
              </a:ext>
            </a:extLst>
          </p:cNvPr>
          <p:cNvSpPr>
            <a:spLocks noChangeArrowheads="1"/>
          </p:cNvSpPr>
          <p:nvPr/>
        </p:nvSpPr>
        <p:spPr bwMode="auto">
          <a:xfrm>
            <a:off x="38100" y="-261610"/>
            <a:ext cx="184731" cy="5232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tr-TR" altLang="tr-TR" sz="1000" b="0" i="0" u="none" strike="noStrike" cap="none" normalizeH="0" baseline="0">
                <a:ln>
                  <a:noFill/>
                </a:ln>
                <a:solidFill>
                  <a:srgbClr val="F5F5F5"/>
                </a:solidFill>
                <a:effectLst/>
                <a:latin typeface="-apple-system"/>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59" name="Ok: Sağ 58">
            <a:extLst>
              <a:ext uri="{FF2B5EF4-FFF2-40B4-BE49-F238E27FC236}">
                <a16:creationId xmlns:a16="http://schemas.microsoft.com/office/drawing/2014/main" id="{70504C0E-241C-5849-3BA0-84B754DBC2FB}"/>
              </a:ext>
            </a:extLst>
          </p:cNvPr>
          <p:cNvSpPr/>
          <p:nvPr/>
        </p:nvSpPr>
        <p:spPr>
          <a:xfrm>
            <a:off x="866975" y="136525"/>
            <a:ext cx="3559277" cy="24781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Geçen Yıl Neler Yaptık?</a:t>
            </a:r>
          </a:p>
        </p:txBody>
      </p:sp>
      <p:sp>
        <p:nvSpPr>
          <p:cNvPr id="60" name="Alt Bilgi Yer Tutucusu 59">
            <a:extLst>
              <a:ext uri="{FF2B5EF4-FFF2-40B4-BE49-F238E27FC236}">
                <a16:creationId xmlns:a16="http://schemas.microsoft.com/office/drawing/2014/main" id="{90363F47-B7DE-A612-4C2E-8972C32F200D}"/>
              </a:ext>
            </a:extLst>
          </p:cNvPr>
          <p:cNvSpPr>
            <a:spLocks noGrp="1"/>
          </p:cNvSpPr>
          <p:nvPr>
            <p:ph type="ftr" sz="quarter" idx="11"/>
          </p:nvPr>
        </p:nvSpPr>
        <p:spPr/>
        <p:txBody>
          <a:bodyPr/>
          <a:lstStyle/>
          <a:p>
            <a:r>
              <a:rPr lang="tr-TR"/>
              <a:t>İngiliz Dili Eğitimi Topluluğu</a:t>
            </a:r>
          </a:p>
        </p:txBody>
      </p:sp>
      <p:sp>
        <p:nvSpPr>
          <p:cNvPr id="2" name="Metin kutusu 1">
            <a:extLst>
              <a:ext uri="{FF2B5EF4-FFF2-40B4-BE49-F238E27FC236}">
                <a16:creationId xmlns:a16="http://schemas.microsoft.com/office/drawing/2014/main" id="{BB45FB27-6295-63F7-990B-B0484CC3B66A}"/>
              </a:ext>
            </a:extLst>
          </p:cNvPr>
          <p:cNvSpPr txBox="1"/>
          <p:nvPr/>
        </p:nvSpPr>
        <p:spPr>
          <a:xfrm>
            <a:off x="4476506" y="728439"/>
            <a:ext cx="3309228" cy="1754326"/>
          </a:xfrm>
          <a:prstGeom prst="rect">
            <a:avLst/>
          </a:prstGeom>
          <a:noFill/>
        </p:spPr>
        <p:txBody>
          <a:bodyPr wrap="square" rtlCol="0">
            <a:spAutoFit/>
          </a:bodyPr>
          <a:lstStyle/>
          <a:p>
            <a:r>
              <a:rPr lang="tr-TR" dirty="0"/>
              <a:t>Geçen yılki ilk ‘</a:t>
            </a:r>
            <a:r>
              <a:rPr lang="tr-TR" b="1" dirty="0"/>
              <a:t>’TANIŞMA’’ </a:t>
            </a:r>
            <a:r>
              <a:rPr lang="tr-TR" dirty="0"/>
              <a:t>etkinliğimizden kareler. Üyeler, ilk tanışma etkinliğimizde oyun oynayıp birbirini tanıma ve sosyalleşme fırsatı buldu.</a:t>
            </a:r>
          </a:p>
          <a:p>
            <a:endParaRPr lang="tr-TR" dirty="0"/>
          </a:p>
        </p:txBody>
      </p:sp>
      <p:pic>
        <p:nvPicPr>
          <p:cNvPr id="11" name="Resim 10">
            <a:extLst>
              <a:ext uri="{FF2B5EF4-FFF2-40B4-BE49-F238E27FC236}">
                <a16:creationId xmlns:a16="http://schemas.microsoft.com/office/drawing/2014/main" id="{0BED15DC-A772-D7A6-EDA7-5844D888895D}"/>
              </a:ext>
            </a:extLst>
          </p:cNvPr>
          <p:cNvPicPr>
            <a:picLocks noChangeAspect="1"/>
          </p:cNvPicPr>
          <p:nvPr/>
        </p:nvPicPr>
        <p:blipFill>
          <a:blip r:embed="rId4"/>
          <a:stretch>
            <a:fillRect/>
          </a:stretch>
        </p:blipFill>
        <p:spPr>
          <a:xfrm>
            <a:off x="7765750" y="136525"/>
            <a:ext cx="2027910" cy="2520000"/>
          </a:xfrm>
          <a:prstGeom prst="rect">
            <a:avLst/>
          </a:prstGeom>
        </p:spPr>
      </p:pic>
    </p:spTree>
    <p:extLst>
      <p:ext uri="{BB962C8B-B14F-4D97-AF65-F5344CB8AC3E}">
        <p14:creationId xmlns:p14="http://schemas.microsoft.com/office/powerpoint/2010/main" val="7554736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WhatsApp Video 2024-09-30 at 21.41.09">
            <a:hlinkClick r:id="" action="ppaction://media"/>
            <a:extLst>
              <a:ext uri="{FF2B5EF4-FFF2-40B4-BE49-F238E27FC236}">
                <a16:creationId xmlns:a16="http://schemas.microsoft.com/office/drawing/2014/main" id="{2F6C1223-BAAF-1163-367B-91CBB11306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2694" y="204117"/>
            <a:ext cx="3456503" cy="6144899"/>
          </a:xfrm>
          <a:prstGeom prst="rect">
            <a:avLst/>
          </a:prstGeom>
        </p:spPr>
      </p:pic>
      <p:pic>
        <p:nvPicPr>
          <p:cNvPr id="8" name="Resim 7" descr="giyim, sahne, adam, insan, kişi, şahıs içeren bir resim&#10;&#10;Açıklama otomatik olarak oluşturuldu">
            <a:extLst>
              <a:ext uri="{FF2B5EF4-FFF2-40B4-BE49-F238E27FC236}">
                <a16:creationId xmlns:a16="http://schemas.microsoft.com/office/drawing/2014/main" id="{5ECB2C5D-64F5-BC33-9213-27C8CE373383}"/>
              </a:ext>
            </a:extLst>
          </p:cNvPr>
          <p:cNvPicPr>
            <a:picLocks noChangeAspect="1"/>
          </p:cNvPicPr>
          <p:nvPr/>
        </p:nvPicPr>
        <p:blipFill>
          <a:blip r:embed="rId5" cstate="print">
            <a:extLst>
              <a:ext uri="{28A0092B-C50C-407E-A947-70E740481C1C}">
                <a14:useLocalDpi xmlns:a14="http://schemas.microsoft.com/office/drawing/2010/main" val="0"/>
              </a:ext>
            </a:extLst>
          </a:blip>
          <a:srcRect t="25929" r="3" b="3"/>
          <a:stretch/>
        </p:blipFill>
        <p:spPr>
          <a:xfrm>
            <a:off x="8325605" y="517249"/>
            <a:ext cx="3309228" cy="2451153"/>
          </a:xfrm>
          <a:prstGeom prst="rect">
            <a:avLst/>
          </a:prstGeom>
        </p:spPr>
      </p:pic>
      <p:pic>
        <p:nvPicPr>
          <p:cNvPr id="10" name="Resim 9" descr="giyim, adam, insan, sahne, kişi, şahıs içeren bir resim&#10;&#10;Açıklama otomatik olarak oluşturuldu">
            <a:extLst>
              <a:ext uri="{FF2B5EF4-FFF2-40B4-BE49-F238E27FC236}">
                <a16:creationId xmlns:a16="http://schemas.microsoft.com/office/drawing/2014/main" id="{175831F1-FDBB-D9EE-23ED-E5A7B499CFB5}"/>
              </a:ext>
            </a:extLst>
          </p:cNvPr>
          <p:cNvPicPr>
            <a:picLocks noChangeAspect="1"/>
          </p:cNvPicPr>
          <p:nvPr/>
        </p:nvPicPr>
        <p:blipFill>
          <a:blip r:embed="rId6" cstate="print">
            <a:extLst>
              <a:ext uri="{28A0092B-C50C-407E-A947-70E740481C1C}">
                <a14:useLocalDpi xmlns:a14="http://schemas.microsoft.com/office/drawing/2010/main" val="0"/>
              </a:ext>
            </a:extLst>
          </a:blip>
          <a:srcRect t="7496" r="3" b="3"/>
          <a:stretch/>
        </p:blipFill>
        <p:spPr>
          <a:xfrm>
            <a:off x="8378547" y="3254867"/>
            <a:ext cx="3203345" cy="2963216"/>
          </a:xfrm>
          <a:prstGeom prst="rect">
            <a:avLst/>
          </a:prstGeom>
        </p:spPr>
      </p:pic>
      <p:pic>
        <p:nvPicPr>
          <p:cNvPr id="6" name="Resim 5" descr="mobilya, giyim, sahne, iç mekan içeren bir resim&#10;&#10;Açıklama otomatik olarak oluşturuldu">
            <a:extLst>
              <a:ext uri="{FF2B5EF4-FFF2-40B4-BE49-F238E27FC236}">
                <a16:creationId xmlns:a16="http://schemas.microsoft.com/office/drawing/2014/main" id="{211F512B-914D-8B8F-7D49-C716C91A05FA}"/>
              </a:ext>
            </a:extLst>
          </p:cNvPr>
          <p:cNvPicPr>
            <a:picLocks noChangeAspect="1"/>
          </p:cNvPicPr>
          <p:nvPr/>
        </p:nvPicPr>
        <p:blipFill>
          <a:blip r:embed="rId7" cstate="print">
            <a:extLst>
              <a:ext uri="{28A0092B-C50C-407E-A947-70E740481C1C}">
                <a14:useLocalDpi xmlns:a14="http://schemas.microsoft.com/office/drawing/2010/main" val="0"/>
              </a:ext>
            </a:extLst>
          </a:blip>
          <a:srcRect t="23656" r="3" b="7585"/>
          <a:stretch/>
        </p:blipFill>
        <p:spPr>
          <a:xfrm>
            <a:off x="324465" y="3942623"/>
            <a:ext cx="3309228" cy="2275460"/>
          </a:xfrm>
          <a:prstGeom prst="rect">
            <a:avLst/>
          </a:prstGeom>
        </p:spPr>
      </p:pic>
      <p:sp>
        <p:nvSpPr>
          <p:cNvPr id="4" name="Rectangle 1">
            <a:extLst>
              <a:ext uri="{FF2B5EF4-FFF2-40B4-BE49-F238E27FC236}">
                <a16:creationId xmlns:a16="http://schemas.microsoft.com/office/drawing/2014/main" id="{67BE84D7-77EE-1870-97E9-B2FFEAEAF405}"/>
              </a:ext>
            </a:extLst>
          </p:cNvPr>
          <p:cNvSpPr>
            <a:spLocks noChangeArrowheads="1"/>
          </p:cNvSpPr>
          <p:nvPr/>
        </p:nvSpPr>
        <p:spPr bwMode="auto">
          <a:xfrm>
            <a:off x="38100" y="-261610"/>
            <a:ext cx="184731" cy="5232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tr-TR" altLang="tr-TR" sz="1000" b="0" i="0" u="none" strike="noStrike" cap="none" normalizeH="0" baseline="0">
                <a:ln>
                  <a:noFill/>
                </a:ln>
                <a:solidFill>
                  <a:srgbClr val="F5F5F5"/>
                </a:solidFill>
                <a:effectLst/>
                <a:latin typeface="-apple-system"/>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59" name="Ok: Sağ 58">
            <a:extLst>
              <a:ext uri="{FF2B5EF4-FFF2-40B4-BE49-F238E27FC236}">
                <a16:creationId xmlns:a16="http://schemas.microsoft.com/office/drawing/2014/main" id="{70504C0E-241C-5849-3BA0-84B754DBC2FB}"/>
              </a:ext>
            </a:extLst>
          </p:cNvPr>
          <p:cNvSpPr/>
          <p:nvPr/>
        </p:nvSpPr>
        <p:spPr>
          <a:xfrm>
            <a:off x="363124" y="950881"/>
            <a:ext cx="3559277" cy="24781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Geçen Yıl Neler Yaptık?</a:t>
            </a:r>
          </a:p>
        </p:txBody>
      </p:sp>
      <p:sp>
        <p:nvSpPr>
          <p:cNvPr id="60" name="Alt Bilgi Yer Tutucusu 59">
            <a:extLst>
              <a:ext uri="{FF2B5EF4-FFF2-40B4-BE49-F238E27FC236}">
                <a16:creationId xmlns:a16="http://schemas.microsoft.com/office/drawing/2014/main" id="{90363F47-B7DE-A612-4C2E-8972C32F200D}"/>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10210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33"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8"/>
                </p:tgtEl>
              </p:cMediaNode>
            </p:video>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8"/>
                                        </p:tgtEl>
                                      </p:cBhvr>
                                    </p:cmd>
                                  </p:childTnLst>
                                </p:cTn>
                              </p:par>
                            </p:childTnLst>
                          </p:cTn>
                        </p:par>
                      </p:childTnLst>
                    </p:cTn>
                  </p:par>
                </p:childTnLst>
              </p:cTn>
              <p:nextCondLst>
                <p:cond evt="onClick" delay="0">
                  <p:tgtEl>
                    <p:spTgt spid="58"/>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CC0DF7-25DA-CB25-24BE-9BF775A33375}"/>
              </a:ext>
            </a:extLst>
          </p:cNvPr>
          <p:cNvSpPr>
            <a:spLocks noGrp="1"/>
          </p:cNvSpPr>
          <p:nvPr>
            <p:ph type="title"/>
          </p:nvPr>
        </p:nvSpPr>
        <p:spPr>
          <a:xfrm>
            <a:off x="841248" y="510047"/>
            <a:ext cx="3300984" cy="1645920"/>
          </a:xfrm>
        </p:spPr>
        <p:txBody>
          <a:bodyPr vert="horz" lIns="91440" tIns="45720" rIns="91440" bIns="45720" rtlCol="0">
            <a:normAutofit/>
          </a:bodyPr>
          <a:lstStyle/>
          <a:p>
            <a:r>
              <a:rPr lang="en-US" sz="2800"/>
              <a:t>Geçen yıl neler yaptık?</a:t>
            </a:r>
          </a:p>
        </p:txBody>
      </p:sp>
      <p:sp>
        <p:nvSpPr>
          <p:cNvPr id="3" name="İçerik Yer Tutucusu 2">
            <a:extLst>
              <a:ext uri="{FF2B5EF4-FFF2-40B4-BE49-F238E27FC236}">
                <a16:creationId xmlns:a16="http://schemas.microsoft.com/office/drawing/2014/main" id="{5394D25C-4B6A-CEE3-89A6-09C49850478A}"/>
              </a:ext>
            </a:extLst>
          </p:cNvPr>
          <p:cNvSpPr>
            <a:spLocks noGrp="1"/>
          </p:cNvSpPr>
          <p:nvPr>
            <p:ph idx="1"/>
          </p:nvPr>
        </p:nvSpPr>
        <p:spPr>
          <a:xfrm>
            <a:off x="4581144" y="510047"/>
            <a:ext cx="6858000" cy="1645920"/>
          </a:xfrm>
        </p:spPr>
        <p:txBody>
          <a:bodyPr vert="horz" lIns="91440" tIns="45720" rIns="91440" bIns="45720" rtlCol="0" anchor="ctr">
            <a:normAutofit/>
          </a:bodyPr>
          <a:lstStyle/>
          <a:p>
            <a:pPr marL="0" indent="0">
              <a:buNone/>
            </a:pPr>
            <a:r>
              <a:rPr lang="en-US" sz="1700" dirty="0"/>
              <a:t>Erasmus </a:t>
            </a:r>
            <a:r>
              <a:rPr lang="en-US" sz="1700" dirty="0" err="1"/>
              <a:t>ve</a:t>
            </a:r>
            <a:r>
              <a:rPr lang="en-US" sz="1700" dirty="0"/>
              <a:t> W&amp;T </a:t>
            </a:r>
            <a:r>
              <a:rPr lang="en-US" sz="1700" dirty="0" err="1"/>
              <a:t>yapmış</a:t>
            </a:r>
            <a:r>
              <a:rPr lang="en-US" sz="1700" dirty="0"/>
              <a:t> </a:t>
            </a:r>
            <a:r>
              <a:rPr lang="en-US" sz="1700" dirty="0" err="1"/>
              <a:t>bölüm</a:t>
            </a:r>
            <a:r>
              <a:rPr lang="en-US" sz="1700" dirty="0"/>
              <a:t> </a:t>
            </a:r>
            <a:r>
              <a:rPr lang="en-US" sz="1700" dirty="0" err="1"/>
              <a:t>öğrencilerimizin</a:t>
            </a:r>
            <a:r>
              <a:rPr lang="en-US" sz="1700" dirty="0"/>
              <a:t> </a:t>
            </a:r>
            <a:r>
              <a:rPr lang="en-US" sz="1700" dirty="0" err="1"/>
              <a:t>tecrübelerini</a:t>
            </a:r>
            <a:r>
              <a:rPr lang="en-US" sz="1700" dirty="0"/>
              <a:t> </a:t>
            </a:r>
            <a:r>
              <a:rPr lang="en-US" sz="1700" dirty="0" err="1"/>
              <a:t>dinlediğimiz</a:t>
            </a:r>
            <a:r>
              <a:rPr lang="en-US" sz="1700" dirty="0"/>
              <a:t> </a:t>
            </a:r>
            <a:r>
              <a:rPr lang="en-US" sz="1700" dirty="0" err="1"/>
              <a:t>bir</a:t>
            </a:r>
            <a:r>
              <a:rPr lang="en-US" sz="1700" dirty="0"/>
              <a:t> </a:t>
            </a:r>
            <a:r>
              <a:rPr lang="en-US" sz="1700" dirty="0" err="1"/>
              <a:t>söyleşi</a:t>
            </a:r>
            <a:r>
              <a:rPr lang="tr-TR" sz="1700" dirty="0"/>
              <a:t> yaptık. </a:t>
            </a:r>
            <a:endParaRPr lang="en-US" sz="1700" dirty="0"/>
          </a:p>
        </p:txBody>
      </p:sp>
      <p:pic>
        <p:nvPicPr>
          <p:cNvPr id="10" name="Resim 9" descr="giyim, iç mekan, mobilya, kişi, şahıs içeren bir resim&#10;&#10;Açıklama otomatik olarak oluşturuldu">
            <a:extLst>
              <a:ext uri="{FF2B5EF4-FFF2-40B4-BE49-F238E27FC236}">
                <a16:creationId xmlns:a16="http://schemas.microsoft.com/office/drawing/2014/main" id="{2818D5A4-E187-FD50-C7B3-39244BD748C5}"/>
              </a:ext>
            </a:extLst>
          </p:cNvPr>
          <p:cNvPicPr>
            <a:picLocks noChangeAspect="1"/>
          </p:cNvPicPr>
          <p:nvPr/>
        </p:nvPicPr>
        <p:blipFill>
          <a:blip r:embed="rId2"/>
          <a:srcRect r="1090" b="-3"/>
          <a:stretch/>
        </p:blipFill>
        <p:spPr>
          <a:xfrm>
            <a:off x="246888" y="2606462"/>
            <a:ext cx="2834640" cy="3639312"/>
          </a:xfrm>
          <a:prstGeom prst="rect">
            <a:avLst/>
          </a:prstGeom>
        </p:spPr>
      </p:pic>
      <p:pic>
        <p:nvPicPr>
          <p:cNvPr id="14" name="Resim 13" descr="metin, yazı tipi, ekran görüntüsü, logo içeren bir resim&#10;&#10;Açıklama otomatik olarak oluşturuldu">
            <a:extLst>
              <a:ext uri="{FF2B5EF4-FFF2-40B4-BE49-F238E27FC236}">
                <a16:creationId xmlns:a16="http://schemas.microsoft.com/office/drawing/2014/main" id="{E4B736EF-8476-956E-578E-3104543245FF}"/>
              </a:ext>
            </a:extLst>
          </p:cNvPr>
          <p:cNvPicPr>
            <a:picLocks noChangeAspect="1"/>
          </p:cNvPicPr>
          <p:nvPr/>
        </p:nvPicPr>
        <p:blipFill>
          <a:blip r:embed="rId3"/>
          <a:srcRect l="824" r="1811" b="-3"/>
          <a:stretch/>
        </p:blipFill>
        <p:spPr>
          <a:xfrm>
            <a:off x="3200400" y="2606462"/>
            <a:ext cx="2834640" cy="3639312"/>
          </a:xfrm>
          <a:prstGeom prst="rect">
            <a:avLst/>
          </a:prstGeom>
        </p:spPr>
      </p:pic>
      <p:pic>
        <p:nvPicPr>
          <p:cNvPr id="16" name="Resim 15">
            <a:extLst>
              <a:ext uri="{FF2B5EF4-FFF2-40B4-BE49-F238E27FC236}">
                <a16:creationId xmlns:a16="http://schemas.microsoft.com/office/drawing/2014/main" id="{56132E41-EA8E-AAAB-B3CA-1BEFC3823AD3}"/>
              </a:ext>
            </a:extLst>
          </p:cNvPr>
          <p:cNvPicPr>
            <a:picLocks noChangeAspect="1"/>
          </p:cNvPicPr>
          <p:nvPr/>
        </p:nvPicPr>
        <p:blipFill>
          <a:blip r:embed="rId4"/>
          <a:srcRect l="6157" r="-3" b="-3"/>
          <a:stretch/>
        </p:blipFill>
        <p:spPr>
          <a:xfrm>
            <a:off x="6153912" y="2606462"/>
            <a:ext cx="2834640" cy="3639312"/>
          </a:xfrm>
          <a:prstGeom prst="rect">
            <a:avLst/>
          </a:prstGeom>
        </p:spPr>
      </p:pic>
      <p:pic>
        <p:nvPicPr>
          <p:cNvPr id="8" name="Resim 7" descr="iç mekan, sandalye, Konferans salonu, Toplantı içeren bir resim&#10;&#10;Açıklama otomatik olarak oluşturuldu">
            <a:extLst>
              <a:ext uri="{FF2B5EF4-FFF2-40B4-BE49-F238E27FC236}">
                <a16:creationId xmlns:a16="http://schemas.microsoft.com/office/drawing/2014/main" id="{6B197A4C-5DD9-0626-97AC-A7BA3C6F4F54}"/>
              </a:ext>
            </a:extLst>
          </p:cNvPr>
          <p:cNvPicPr>
            <a:picLocks noChangeAspect="1"/>
          </p:cNvPicPr>
          <p:nvPr/>
        </p:nvPicPr>
        <p:blipFill>
          <a:blip r:embed="rId5" cstate="print">
            <a:extLst>
              <a:ext uri="{28A0092B-C50C-407E-A947-70E740481C1C}">
                <a14:useLocalDpi xmlns:a14="http://schemas.microsoft.com/office/drawing/2010/main" val="0"/>
              </a:ext>
            </a:extLst>
          </a:blip>
          <a:srcRect r="2635" b="-3"/>
          <a:stretch/>
        </p:blipFill>
        <p:spPr>
          <a:xfrm>
            <a:off x="9110472" y="2606462"/>
            <a:ext cx="2834640" cy="3639312"/>
          </a:xfrm>
          <a:prstGeom prst="rect">
            <a:avLst/>
          </a:prstGeom>
        </p:spPr>
      </p:pic>
      <p:sp>
        <p:nvSpPr>
          <p:cNvPr id="4" name="Alt Bilgi Yer Tutucusu 3">
            <a:extLst>
              <a:ext uri="{FF2B5EF4-FFF2-40B4-BE49-F238E27FC236}">
                <a16:creationId xmlns:a16="http://schemas.microsoft.com/office/drawing/2014/main" id="{DD97515A-F944-7FFC-5975-F18A4AF390C2}"/>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solidFill>
                  <a:schemeClr val="tx1">
                    <a:lumMod val="50000"/>
                    <a:lumOff val="50000"/>
                  </a:schemeClr>
                </a:solidFill>
                <a:latin typeface="+mn-lt"/>
                <a:ea typeface="+mn-ea"/>
                <a:cs typeface="+mn-cs"/>
              </a:rPr>
              <a:t>İngiliz Dili Eğitimi Topluluğu</a:t>
            </a:r>
          </a:p>
        </p:txBody>
      </p:sp>
    </p:spTree>
    <p:extLst>
      <p:ext uri="{BB962C8B-B14F-4D97-AF65-F5344CB8AC3E}">
        <p14:creationId xmlns:p14="http://schemas.microsoft.com/office/powerpoint/2010/main" val="33040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AD3794-36FB-F63E-8F68-C56AA65221EE}"/>
              </a:ext>
            </a:extLst>
          </p:cNvPr>
          <p:cNvSpPr>
            <a:spLocks noGrp="1"/>
          </p:cNvSpPr>
          <p:nvPr>
            <p:ph type="title"/>
          </p:nvPr>
        </p:nvSpPr>
        <p:spPr>
          <a:xfrm>
            <a:off x="798257" y="637523"/>
            <a:ext cx="3608896" cy="1690993"/>
          </a:xfrm>
        </p:spPr>
        <p:txBody>
          <a:bodyPr vert="horz" lIns="91440" tIns="45720" rIns="91440" bIns="45720" rtlCol="0" anchor="b">
            <a:normAutofit/>
          </a:bodyPr>
          <a:lstStyle/>
          <a:p>
            <a:r>
              <a:rPr lang="en-US" sz="3600" kern="1200">
                <a:solidFill>
                  <a:srgbClr val="FFFFFF"/>
                </a:solidFill>
                <a:latin typeface="+mj-lt"/>
                <a:ea typeface="+mj-ea"/>
                <a:cs typeface="+mj-cs"/>
              </a:rPr>
              <a:t>Geçen Yıl Neler Yaptık?</a:t>
            </a:r>
          </a:p>
        </p:txBody>
      </p:sp>
      <p:pic>
        <p:nvPicPr>
          <p:cNvPr id="10" name="Resim 9" descr="iç mekan, sandalye, Konferans salonu, Toplantı içeren bir resim&#10;&#10;Açıklama otomatik olarak oluşturuldu">
            <a:extLst>
              <a:ext uri="{FF2B5EF4-FFF2-40B4-BE49-F238E27FC236}">
                <a16:creationId xmlns:a16="http://schemas.microsoft.com/office/drawing/2014/main" id="{ACB4DF76-6F12-7935-A094-B63E54E3A53F}"/>
              </a:ext>
            </a:extLst>
          </p:cNvPr>
          <p:cNvPicPr>
            <a:picLocks noChangeAspect="1"/>
          </p:cNvPicPr>
          <p:nvPr/>
        </p:nvPicPr>
        <p:blipFill>
          <a:blip r:embed="rId4" cstate="print">
            <a:extLst>
              <a:ext uri="{28A0092B-C50C-407E-A947-70E740481C1C}">
                <a14:useLocalDpi xmlns:a14="http://schemas.microsoft.com/office/drawing/2010/main" val="0"/>
              </a:ext>
            </a:extLst>
          </a:blip>
          <a:srcRect t="35397" r="3" b="19864"/>
          <a:stretch/>
        </p:blipFill>
        <p:spPr>
          <a:xfrm>
            <a:off x="5059879" y="3594040"/>
            <a:ext cx="3625505" cy="2148302"/>
          </a:xfrm>
          <a:prstGeom prst="rect">
            <a:avLst/>
          </a:prstGeom>
        </p:spPr>
      </p:pic>
      <p:pic>
        <p:nvPicPr>
          <p:cNvPr id="12" name="Resim 11" descr="giyim, iç mekan, kişi, şahıs, insan yüzü içeren bir resim&#10;&#10;Açıklama otomatik olarak oluşturuldu">
            <a:extLst>
              <a:ext uri="{FF2B5EF4-FFF2-40B4-BE49-F238E27FC236}">
                <a16:creationId xmlns:a16="http://schemas.microsoft.com/office/drawing/2014/main" id="{FC1572D8-3447-7EA9-2326-4938D3F53AA2}"/>
              </a:ext>
            </a:extLst>
          </p:cNvPr>
          <p:cNvPicPr>
            <a:picLocks noChangeAspect="1"/>
          </p:cNvPicPr>
          <p:nvPr/>
        </p:nvPicPr>
        <p:blipFill>
          <a:blip r:embed="rId5" cstate="print">
            <a:extLst>
              <a:ext uri="{28A0092B-C50C-407E-A947-70E740481C1C}">
                <a14:useLocalDpi xmlns:a14="http://schemas.microsoft.com/office/drawing/2010/main" val="0"/>
              </a:ext>
            </a:extLst>
          </a:blip>
          <a:srcRect t="29844" r="3" b="1601"/>
          <a:stretch/>
        </p:blipFill>
        <p:spPr>
          <a:xfrm>
            <a:off x="8249784" y="716080"/>
            <a:ext cx="3716073" cy="2547630"/>
          </a:xfrm>
          <a:prstGeom prst="rect">
            <a:avLst/>
          </a:prstGeom>
        </p:spPr>
      </p:pic>
      <p:pic>
        <p:nvPicPr>
          <p:cNvPr id="56" name="Resim 55" descr="iç mekan, giyim, Konferans salonu, Toplantı içeren bir resim&#10;&#10;Açıklama otomatik olarak oluşturuldu">
            <a:extLst>
              <a:ext uri="{FF2B5EF4-FFF2-40B4-BE49-F238E27FC236}">
                <a16:creationId xmlns:a16="http://schemas.microsoft.com/office/drawing/2014/main" id="{8AEF83D6-2681-5487-45FE-3804D61ED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170" y="321732"/>
            <a:ext cx="2942229" cy="2942229"/>
          </a:xfrm>
          <a:prstGeom prst="rect">
            <a:avLst/>
          </a:prstGeom>
        </p:spPr>
      </p:pic>
      <p:pic>
        <p:nvPicPr>
          <p:cNvPr id="8" name="sölyeşi">
            <a:hlinkClick r:id="" action="ppaction://media"/>
            <a:extLst>
              <a:ext uri="{FF2B5EF4-FFF2-40B4-BE49-F238E27FC236}">
                <a16:creationId xmlns:a16="http://schemas.microsoft.com/office/drawing/2014/main" id="{153B60C4-6263-6EB9-9CEB-A9BC472C818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04735" y="2361192"/>
            <a:ext cx="3170453" cy="3963068"/>
          </a:xfrm>
          <a:prstGeom prst="rect">
            <a:avLst/>
          </a:prstGeom>
        </p:spPr>
      </p:pic>
      <p:pic>
        <p:nvPicPr>
          <p:cNvPr id="11" name="Resim 10" descr="giyim, kişi, şahıs, adam, insan, iç mekan içeren bir resim&#10;&#10;Açıklama otomatik olarak oluşturuldu">
            <a:extLst>
              <a:ext uri="{FF2B5EF4-FFF2-40B4-BE49-F238E27FC236}">
                <a16:creationId xmlns:a16="http://schemas.microsoft.com/office/drawing/2014/main" id="{4FE2D378-0472-198A-73E0-43618E064AC8}"/>
              </a:ext>
            </a:extLst>
          </p:cNvPr>
          <p:cNvPicPr>
            <a:picLocks noChangeAspect="1"/>
          </p:cNvPicPr>
          <p:nvPr/>
        </p:nvPicPr>
        <p:blipFill>
          <a:blip r:embed="rId8" cstate="print">
            <a:extLst>
              <a:ext uri="{28A0092B-C50C-407E-A947-70E740481C1C}">
                <a14:useLocalDpi xmlns:a14="http://schemas.microsoft.com/office/drawing/2010/main" val="0"/>
              </a:ext>
            </a:extLst>
          </a:blip>
          <a:srcRect t="26289" r="3" b="3"/>
          <a:stretch/>
        </p:blipFill>
        <p:spPr>
          <a:xfrm>
            <a:off x="8724972" y="4026561"/>
            <a:ext cx="3375073" cy="2487774"/>
          </a:xfrm>
          <a:prstGeom prst="rect">
            <a:avLst/>
          </a:prstGeom>
        </p:spPr>
      </p:pic>
      <p:sp>
        <p:nvSpPr>
          <p:cNvPr id="13" name="Alt Bilgi Yer Tutucusu 12">
            <a:extLst>
              <a:ext uri="{FF2B5EF4-FFF2-40B4-BE49-F238E27FC236}">
                <a16:creationId xmlns:a16="http://schemas.microsoft.com/office/drawing/2014/main" id="{306A8178-3383-46F1-E3E9-13674DC0CF3D}"/>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85135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iç mekan, giyim, sandalye, Konferans salonu içeren bir resim&#10;&#10;Açıklama otomatik olarak oluşturuldu">
            <a:extLst>
              <a:ext uri="{FF2B5EF4-FFF2-40B4-BE49-F238E27FC236}">
                <a16:creationId xmlns:a16="http://schemas.microsoft.com/office/drawing/2014/main" id="{22EED250-045B-4CAA-7648-62D455A38E97}"/>
              </a:ext>
            </a:extLst>
          </p:cNvPr>
          <p:cNvPicPr>
            <a:picLocks noChangeAspect="1"/>
          </p:cNvPicPr>
          <p:nvPr/>
        </p:nvPicPr>
        <p:blipFill>
          <a:blip r:embed="rId3" cstate="print">
            <a:extLst>
              <a:ext uri="{28A0092B-C50C-407E-A947-70E740481C1C}">
                <a14:useLocalDpi xmlns:a14="http://schemas.microsoft.com/office/drawing/2010/main" val="0"/>
              </a:ext>
            </a:extLst>
          </a:blip>
          <a:srcRect l="9226" r="-2" b="-2"/>
          <a:stretch/>
        </p:blipFill>
        <p:spPr>
          <a:xfrm>
            <a:off x="-2" y="10"/>
            <a:ext cx="4056982" cy="4469306"/>
          </a:xfrm>
          <a:prstGeom prst="rect">
            <a:avLst/>
          </a:prstGeom>
        </p:spPr>
      </p:pic>
      <p:pic>
        <p:nvPicPr>
          <p:cNvPr id="6" name="Resim 5" descr="duvar, iç mekan, giyim, insan yüzü içeren bir resim&#10;&#10;Açıklama otomatik olarak oluşturuldu">
            <a:extLst>
              <a:ext uri="{FF2B5EF4-FFF2-40B4-BE49-F238E27FC236}">
                <a16:creationId xmlns:a16="http://schemas.microsoft.com/office/drawing/2014/main" id="{4C0B89EE-EE2C-733B-C3B2-8E1A0F7A743C}"/>
              </a:ext>
            </a:extLst>
          </p:cNvPr>
          <p:cNvPicPr>
            <a:picLocks noChangeAspect="1"/>
          </p:cNvPicPr>
          <p:nvPr/>
        </p:nvPicPr>
        <p:blipFill>
          <a:blip r:embed="rId4" cstate="print">
            <a:extLst>
              <a:ext uri="{28A0092B-C50C-407E-A947-70E740481C1C}">
                <a14:useLocalDpi xmlns:a14="http://schemas.microsoft.com/office/drawing/2010/main" val="0"/>
              </a:ext>
            </a:extLst>
          </a:blip>
          <a:srcRect t="34643" r="2" b="6596"/>
          <a:stretch/>
        </p:blipFill>
        <p:spPr>
          <a:xfrm>
            <a:off x="8115283" y="4462444"/>
            <a:ext cx="4076715" cy="2395556"/>
          </a:xfrm>
          <a:prstGeom prst="rect">
            <a:avLst/>
          </a:prstGeom>
        </p:spPr>
      </p:pic>
      <p:pic>
        <p:nvPicPr>
          <p:cNvPr id="10" name="Resim 9" descr="giyim, iç mekan, insan yüzü, kişi, şahıs içeren bir resim&#10;&#10;Açıklama otomatik olarak oluşturuldu">
            <a:extLst>
              <a:ext uri="{FF2B5EF4-FFF2-40B4-BE49-F238E27FC236}">
                <a16:creationId xmlns:a16="http://schemas.microsoft.com/office/drawing/2014/main" id="{F9194164-25EA-D31C-E23B-970026EC7A6E}"/>
              </a:ext>
            </a:extLst>
          </p:cNvPr>
          <p:cNvPicPr>
            <a:picLocks noChangeAspect="1"/>
          </p:cNvPicPr>
          <p:nvPr/>
        </p:nvPicPr>
        <p:blipFill>
          <a:blip r:embed="rId5" cstate="print">
            <a:extLst>
              <a:ext uri="{28A0092B-C50C-407E-A947-70E740481C1C}">
                <a14:useLocalDpi xmlns:a14="http://schemas.microsoft.com/office/drawing/2010/main" val="0"/>
              </a:ext>
            </a:extLst>
          </a:blip>
          <a:srcRect l="37" r="8745" b="-3"/>
          <a:stretch/>
        </p:blipFill>
        <p:spPr>
          <a:xfrm>
            <a:off x="8115283" y="-1"/>
            <a:ext cx="4076717" cy="4469316"/>
          </a:xfrm>
          <a:prstGeom prst="rect">
            <a:avLst/>
          </a:prstGeom>
        </p:spPr>
      </p:pic>
      <p:pic>
        <p:nvPicPr>
          <p:cNvPr id="8" name="Resim 7" descr="iç mekan, duvar, giyim, insan yüzü içeren bir resim&#10;&#10;Açıklama otomatik olarak oluşturuldu">
            <a:extLst>
              <a:ext uri="{FF2B5EF4-FFF2-40B4-BE49-F238E27FC236}">
                <a16:creationId xmlns:a16="http://schemas.microsoft.com/office/drawing/2014/main" id="{676CCCFB-DF6D-2B9E-17BF-7160F8EDFF6F}"/>
              </a:ext>
            </a:extLst>
          </p:cNvPr>
          <p:cNvPicPr>
            <a:picLocks noChangeAspect="1"/>
          </p:cNvPicPr>
          <p:nvPr/>
        </p:nvPicPr>
        <p:blipFill>
          <a:blip r:embed="rId6" cstate="print">
            <a:extLst>
              <a:ext uri="{28A0092B-C50C-407E-A947-70E740481C1C}">
                <a14:useLocalDpi xmlns:a14="http://schemas.microsoft.com/office/drawing/2010/main" val="0"/>
              </a:ext>
            </a:extLst>
          </a:blip>
          <a:srcRect l="4141" r="4946" b="-3"/>
          <a:stretch/>
        </p:blipFill>
        <p:spPr>
          <a:xfrm>
            <a:off x="4056980" y="-1"/>
            <a:ext cx="4063088" cy="4469316"/>
          </a:xfrm>
          <a:prstGeom prst="rect">
            <a:avLst/>
          </a:prstGeom>
        </p:spPr>
      </p:pic>
      <p:sp>
        <p:nvSpPr>
          <p:cNvPr id="2" name="Başlık 1">
            <a:extLst>
              <a:ext uri="{FF2B5EF4-FFF2-40B4-BE49-F238E27FC236}">
                <a16:creationId xmlns:a16="http://schemas.microsoft.com/office/drawing/2014/main" id="{635E636D-EF6F-FA52-2984-DD4348D79EA5}"/>
              </a:ext>
            </a:extLst>
          </p:cNvPr>
          <p:cNvSpPr>
            <a:spLocks noGrp="1"/>
          </p:cNvSpPr>
          <p:nvPr>
            <p:ph type="title"/>
          </p:nvPr>
        </p:nvSpPr>
        <p:spPr>
          <a:xfrm>
            <a:off x="2617252" y="4777525"/>
            <a:ext cx="6863410" cy="1113911"/>
          </a:xfrm>
        </p:spPr>
        <p:txBody>
          <a:bodyPr vert="horz" lIns="91440" tIns="45720" rIns="91440" bIns="45720" rtlCol="0" anchor="b">
            <a:normAutofit/>
          </a:bodyPr>
          <a:lstStyle/>
          <a:p>
            <a:r>
              <a:rPr lang="en-US" sz="4000" kern="1200" dirty="0" err="1">
                <a:solidFill>
                  <a:srgbClr val="FFFFFF"/>
                </a:solidFill>
                <a:latin typeface="+mj-lt"/>
                <a:ea typeface="+mj-ea"/>
                <a:cs typeface="+mj-cs"/>
              </a:rPr>
              <a:t>Geçen</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yıl</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neler</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yaptık</a:t>
            </a:r>
            <a:r>
              <a:rPr lang="en-US" sz="4000" kern="1200" dirty="0">
                <a:solidFill>
                  <a:srgbClr val="FFFFFF"/>
                </a:solidFill>
                <a:latin typeface="+mj-lt"/>
                <a:ea typeface="+mj-ea"/>
                <a:cs typeface="+mj-cs"/>
              </a:rPr>
              <a:t>?	</a:t>
            </a:r>
          </a:p>
        </p:txBody>
      </p:sp>
      <p:sp>
        <p:nvSpPr>
          <p:cNvPr id="3" name="İçerik Yer Tutucusu 2">
            <a:extLst>
              <a:ext uri="{FF2B5EF4-FFF2-40B4-BE49-F238E27FC236}">
                <a16:creationId xmlns:a16="http://schemas.microsoft.com/office/drawing/2014/main" id="{C007809C-F02A-20BA-A065-81DEE1E4350F}"/>
              </a:ext>
            </a:extLst>
          </p:cNvPr>
          <p:cNvSpPr>
            <a:spLocks noGrp="1"/>
          </p:cNvSpPr>
          <p:nvPr>
            <p:ph idx="1"/>
          </p:nvPr>
        </p:nvSpPr>
        <p:spPr>
          <a:xfrm>
            <a:off x="2706355" y="5086349"/>
            <a:ext cx="5413713" cy="1471613"/>
          </a:xfrm>
        </p:spPr>
        <p:txBody>
          <a:bodyPr vert="horz" lIns="91440" tIns="45720" rIns="91440" bIns="45720" rtlCol="0">
            <a:normAutofit/>
          </a:bodyPr>
          <a:lstStyle/>
          <a:p>
            <a:pPr marL="0" indent="0">
              <a:buNone/>
            </a:pPr>
            <a:r>
              <a:rPr lang="en-US" sz="2000" b="1" kern="1200" dirty="0" err="1">
                <a:latin typeface="+mn-lt"/>
                <a:ea typeface="+mn-ea"/>
                <a:cs typeface="+mn-cs"/>
              </a:rPr>
              <a:t>Yüksek</a:t>
            </a:r>
            <a:r>
              <a:rPr lang="en-US" sz="2000" b="1" kern="1200" dirty="0">
                <a:latin typeface="+mn-lt"/>
                <a:ea typeface="+mn-ea"/>
                <a:cs typeface="+mn-cs"/>
              </a:rPr>
              <a:t> </a:t>
            </a:r>
            <a:r>
              <a:rPr lang="en-US" sz="2000" b="1" kern="1200" dirty="0" err="1">
                <a:latin typeface="+mn-lt"/>
                <a:ea typeface="+mn-ea"/>
                <a:cs typeface="+mn-cs"/>
              </a:rPr>
              <a:t>lisans</a:t>
            </a:r>
            <a:r>
              <a:rPr lang="en-US" sz="2000" b="1" kern="1200" dirty="0">
                <a:latin typeface="+mn-lt"/>
                <a:ea typeface="+mn-ea"/>
                <a:cs typeface="+mn-cs"/>
              </a:rPr>
              <a:t> </a:t>
            </a:r>
            <a:r>
              <a:rPr lang="en-US" sz="2000" b="1" kern="1200" dirty="0" err="1">
                <a:latin typeface="+mn-lt"/>
                <a:ea typeface="+mn-ea"/>
                <a:cs typeface="+mn-cs"/>
              </a:rPr>
              <a:t>öğrencilerimizle</a:t>
            </a:r>
            <a:r>
              <a:rPr lang="en-US" sz="2000" b="1" kern="1200" dirty="0">
                <a:latin typeface="+mn-lt"/>
                <a:ea typeface="+mn-ea"/>
                <a:cs typeface="+mn-cs"/>
              </a:rPr>
              <a:t> </a:t>
            </a:r>
            <a:r>
              <a:rPr lang="en-US" sz="2000" b="1" kern="1200" dirty="0" err="1">
                <a:latin typeface="+mn-lt"/>
                <a:ea typeface="+mn-ea"/>
                <a:cs typeface="+mn-cs"/>
              </a:rPr>
              <a:t>söyleşi</a:t>
            </a:r>
            <a:r>
              <a:rPr lang="tr-TR" sz="2000" b="1" kern="1200" dirty="0">
                <a:latin typeface="+mn-lt"/>
                <a:ea typeface="+mn-ea"/>
                <a:cs typeface="+mn-cs"/>
              </a:rPr>
              <a:t>  yaptık. </a:t>
            </a:r>
            <a:r>
              <a:rPr lang="tr-TR" sz="2000" b="1" dirty="0"/>
              <a:t>Sorularımıza cevap verip tecrübelerinden </a:t>
            </a:r>
            <a:r>
              <a:rPr lang="tr-TR" sz="2000" b="1" dirty="0">
                <a:solidFill>
                  <a:srgbClr val="FFFFFF"/>
                </a:solidFill>
              </a:rPr>
              <a:t>bahsettiler</a:t>
            </a:r>
            <a:r>
              <a:rPr lang="tr-TR" sz="2000" dirty="0">
                <a:solidFill>
                  <a:srgbClr val="FFFFFF"/>
                </a:solidFill>
              </a:rPr>
              <a:t>.</a:t>
            </a:r>
            <a:endParaRPr lang="en-US" sz="2000" kern="1200" dirty="0">
              <a:solidFill>
                <a:srgbClr val="FFFFFF"/>
              </a:solidFill>
              <a:latin typeface="+mn-lt"/>
              <a:ea typeface="+mn-ea"/>
              <a:cs typeface="+mn-cs"/>
            </a:endParaRPr>
          </a:p>
        </p:txBody>
      </p:sp>
      <p:sp>
        <p:nvSpPr>
          <p:cNvPr id="4" name="Alt Bilgi Yer Tutucusu 3">
            <a:extLst>
              <a:ext uri="{FF2B5EF4-FFF2-40B4-BE49-F238E27FC236}">
                <a16:creationId xmlns:a16="http://schemas.microsoft.com/office/drawing/2014/main" id="{07D30E1F-9C8A-88B6-CA7E-7BE982BA6DE6}"/>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İngiliz Dili Eğitimi Topluluğu</a:t>
            </a:r>
          </a:p>
        </p:txBody>
      </p:sp>
      <p:pic>
        <p:nvPicPr>
          <p:cNvPr id="14" name="Resim 13">
            <a:extLst>
              <a:ext uri="{FF2B5EF4-FFF2-40B4-BE49-F238E27FC236}">
                <a16:creationId xmlns:a16="http://schemas.microsoft.com/office/drawing/2014/main" id="{00104B50-48B5-67C5-AD8A-3DDA012821D0}"/>
              </a:ext>
            </a:extLst>
          </p:cNvPr>
          <p:cNvPicPr>
            <a:picLocks noChangeAspect="1"/>
          </p:cNvPicPr>
          <p:nvPr/>
        </p:nvPicPr>
        <p:blipFill>
          <a:blip r:embed="rId7"/>
          <a:stretch>
            <a:fillRect/>
          </a:stretch>
        </p:blipFill>
        <p:spPr>
          <a:xfrm>
            <a:off x="897921" y="4743078"/>
            <a:ext cx="1569976" cy="1960033"/>
          </a:xfrm>
          <a:prstGeom prst="rect">
            <a:avLst/>
          </a:prstGeom>
        </p:spPr>
      </p:pic>
    </p:spTree>
    <p:extLst>
      <p:ext uri="{BB962C8B-B14F-4D97-AF65-F5344CB8AC3E}">
        <p14:creationId xmlns:p14="http://schemas.microsoft.com/office/powerpoint/2010/main" val="310431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DBA387-C7E1-534C-E6E4-5C546438D265}"/>
              </a:ext>
            </a:extLst>
          </p:cNvPr>
          <p:cNvSpPr>
            <a:spLocks noGrp="1"/>
          </p:cNvSpPr>
          <p:nvPr>
            <p:ph type="title"/>
          </p:nvPr>
        </p:nvSpPr>
        <p:spPr>
          <a:xfrm>
            <a:off x="1789409" y="1514079"/>
            <a:ext cx="3694873" cy="619606"/>
          </a:xfrm>
        </p:spPr>
        <p:txBody>
          <a:bodyPr anchor="b">
            <a:normAutofit fontScale="90000"/>
          </a:bodyPr>
          <a:lstStyle/>
          <a:p>
            <a:r>
              <a:rPr lang="tr-TR" sz="3800" dirty="0"/>
              <a:t>Geçen yıl neler yaptık?</a:t>
            </a:r>
            <a:r>
              <a:rPr lang="tr-TR" sz="3800" dirty="0">
                <a:solidFill>
                  <a:schemeClr val="bg1"/>
                </a:solidFill>
              </a:rPr>
              <a:t>?</a:t>
            </a:r>
          </a:p>
        </p:txBody>
      </p:sp>
      <p:sp>
        <p:nvSpPr>
          <p:cNvPr id="3" name="İçerik Yer Tutucusu 2">
            <a:extLst>
              <a:ext uri="{FF2B5EF4-FFF2-40B4-BE49-F238E27FC236}">
                <a16:creationId xmlns:a16="http://schemas.microsoft.com/office/drawing/2014/main" id="{1D285FB5-0CFE-D7DE-AA85-D5A5074395E7}"/>
              </a:ext>
            </a:extLst>
          </p:cNvPr>
          <p:cNvSpPr>
            <a:spLocks noGrp="1"/>
          </p:cNvSpPr>
          <p:nvPr>
            <p:ph idx="1"/>
          </p:nvPr>
        </p:nvSpPr>
        <p:spPr>
          <a:xfrm>
            <a:off x="897769" y="2843212"/>
            <a:ext cx="4586513" cy="2713689"/>
          </a:xfrm>
        </p:spPr>
        <p:txBody>
          <a:bodyPr>
            <a:normAutofit/>
          </a:bodyPr>
          <a:lstStyle/>
          <a:p>
            <a:r>
              <a:rPr lang="tr-TR" sz="2000" dirty="0"/>
              <a:t>Kafede üyelerle beraber büyük ekranda ‘’</a:t>
            </a:r>
            <a:r>
              <a:rPr lang="tr-TR" sz="2000" dirty="0" err="1"/>
              <a:t>Dune</a:t>
            </a:r>
            <a:r>
              <a:rPr lang="tr-TR" sz="2000" dirty="0"/>
              <a:t>’’ filmini patlamış mısır eşliğinde izledik. Molalarda film hakkında sohbetler edildi.</a:t>
            </a:r>
          </a:p>
          <a:p>
            <a:pPr marL="0" indent="0">
              <a:buNone/>
            </a:pPr>
            <a:endParaRPr lang="tr-TR" sz="2000" dirty="0"/>
          </a:p>
        </p:txBody>
      </p:sp>
      <p:sp>
        <p:nvSpPr>
          <p:cNvPr id="4" name="Alt Bilgi Yer Tutucusu 3">
            <a:extLst>
              <a:ext uri="{FF2B5EF4-FFF2-40B4-BE49-F238E27FC236}">
                <a16:creationId xmlns:a16="http://schemas.microsoft.com/office/drawing/2014/main" id="{70A9A5F4-1497-C201-CB8F-7B236A94547E}"/>
              </a:ext>
            </a:extLst>
          </p:cNvPr>
          <p:cNvSpPr>
            <a:spLocks noGrp="1"/>
          </p:cNvSpPr>
          <p:nvPr>
            <p:ph type="ftr" sz="quarter" idx="11"/>
          </p:nvPr>
        </p:nvSpPr>
        <p:spPr>
          <a:xfrm>
            <a:off x="2374670" y="6356350"/>
            <a:ext cx="3945835" cy="365125"/>
          </a:xfrm>
        </p:spPr>
        <p:txBody>
          <a:bodyPr>
            <a:normAutofit/>
          </a:bodyPr>
          <a:lstStyle/>
          <a:p>
            <a:pPr>
              <a:spcAft>
                <a:spcPts val="600"/>
              </a:spcAft>
            </a:pPr>
            <a:r>
              <a:rPr lang="tr-TR">
                <a:solidFill>
                  <a:schemeClr val="bg1">
                    <a:lumMod val="50000"/>
                  </a:schemeClr>
                </a:solidFill>
              </a:rPr>
              <a:t>İngiliz Dili Eğitimi Topluluğu</a:t>
            </a:r>
          </a:p>
        </p:txBody>
      </p:sp>
      <p:pic>
        <p:nvPicPr>
          <p:cNvPr id="5" name="WhatsApp Video 2024-09-30 at 21.24.55">
            <a:hlinkClick r:id="" action="ppaction://media"/>
            <a:extLst>
              <a:ext uri="{FF2B5EF4-FFF2-40B4-BE49-F238E27FC236}">
                <a16:creationId xmlns:a16="http://schemas.microsoft.com/office/drawing/2014/main" id="{DD40DC6F-2F41-88BF-8CD8-BCAF581524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25453" y="0"/>
            <a:ext cx="3857624" cy="6858000"/>
          </a:xfrm>
          <a:prstGeom prst="rect">
            <a:avLst/>
          </a:prstGeom>
        </p:spPr>
      </p:pic>
    </p:spTree>
    <p:extLst>
      <p:ext uri="{BB962C8B-B14F-4D97-AF65-F5344CB8AC3E}">
        <p14:creationId xmlns:p14="http://schemas.microsoft.com/office/powerpoint/2010/main" val="16121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6F619E-8C29-8521-F1B5-4099D8BC4F9A}"/>
              </a:ext>
            </a:extLst>
          </p:cNvPr>
          <p:cNvSpPr>
            <a:spLocks noGrp="1"/>
          </p:cNvSpPr>
          <p:nvPr>
            <p:ph type="title"/>
          </p:nvPr>
        </p:nvSpPr>
        <p:spPr>
          <a:xfrm>
            <a:off x="2475798" y="231853"/>
            <a:ext cx="10909640" cy="1065836"/>
          </a:xfrm>
        </p:spPr>
        <p:txBody>
          <a:bodyPr vert="horz" lIns="91440" tIns="45720" rIns="91440" bIns="45720" rtlCol="0" anchor="ctr">
            <a:normAutofit/>
          </a:bodyPr>
          <a:lstStyle/>
          <a:p>
            <a:pPr algn="ctr"/>
            <a:r>
              <a:rPr lang="en-US" sz="6600" dirty="0" err="1"/>
              <a:t>Geçen</a:t>
            </a:r>
            <a:r>
              <a:rPr lang="en-US" sz="6600" dirty="0"/>
              <a:t> </a:t>
            </a:r>
            <a:r>
              <a:rPr lang="en-US" sz="6600" dirty="0" err="1"/>
              <a:t>yıl</a:t>
            </a:r>
            <a:r>
              <a:rPr lang="en-US" sz="6600" dirty="0"/>
              <a:t> </a:t>
            </a:r>
            <a:r>
              <a:rPr lang="en-US" sz="6600" dirty="0" err="1"/>
              <a:t>neler</a:t>
            </a:r>
            <a:r>
              <a:rPr lang="en-US" sz="6600" dirty="0"/>
              <a:t> </a:t>
            </a:r>
            <a:r>
              <a:rPr lang="en-US" sz="6600" dirty="0" err="1"/>
              <a:t>yaptık</a:t>
            </a:r>
            <a:r>
              <a:rPr lang="en-US" sz="6600" dirty="0"/>
              <a:t>?</a:t>
            </a:r>
          </a:p>
        </p:txBody>
      </p:sp>
      <p:sp>
        <p:nvSpPr>
          <p:cNvPr id="3" name="İçerik Yer Tutucusu 2">
            <a:extLst>
              <a:ext uri="{FF2B5EF4-FFF2-40B4-BE49-F238E27FC236}">
                <a16:creationId xmlns:a16="http://schemas.microsoft.com/office/drawing/2014/main" id="{9631D5C4-EAD5-6CE7-9A1F-F6DF18474268}"/>
              </a:ext>
            </a:extLst>
          </p:cNvPr>
          <p:cNvSpPr>
            <a:spLocks noGrp="1"/>
          </p:cNvSpPr>
          <p:nvPr>
            <p:ph idx="1"/>
          </p:nvPr>
        </p:nvSpPr>
        <p:spPr>
          <a:xfrm>
            <a:off x="3734981" y="1073919"/>
            <a:ext cx="8391275" cy="665694"/>
          </a:xfrm>
        </p:spPr>
        <p:txBody>
          <a:bodyPr vert="horz" lIns="91440" tIns="45720" rIns="91440" bIns="45720" rtlCol="0" anchor="ctr">
            <a:normAutofit fontScale="92500"/>
          </a:bodyPr>
          <a:lstStyle/>
          <a:p>
            <a:pPr marL="0" indent="0" algn="ctr">
              <a:buNone/>
            </a:pPr>
            <a:r>
              <a:rPr lang="tr-TR" sz="2400" dirty="0"/>
              <a:t>Geçen bahar döneminde yaptığımız piknikten görüntüler. </a:t>
            </a:r>
            <a:endParaRPr lang="en-US" sz="2400" dirty="0"/>
          </a:p>
        </p:txBody>
      </p:sp>
      <p:pic>
        <p:nvPicPr>
          <p:cNvPr id="7" name="piknik">
            <a:hlinkClick r:id="" action="ppaction://media"/>
            <a:extLst>
              <a:ext uri="{FF2B5EF4-FFF2-40B4-BE49-F238E27FC236}">
                <a16:creationId xmlns:a16="http://schemas.microsoft.com/office/drawing/2014/main" id="{FEFD087A-A83A-8C40-FD0E-95F06F1E39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8465" y="433959"/>
            <a:ext cx="3536726" cy="6287516"/>
          </a:xfrm>
          <a:prstGeom prst="rect">
            <a:avLst/>
          </a:prstGeom>
        </p:spPr>
      </p:pic>
      <p:pic>
        <p:nvPicPr>
          <p:cNvPr id="6" name="Resim 5">
            <a:extLst>
              <a:ext uri="{FF2B5EF4-FFF2-40B4-BE49-F238E27FC236}">
                <a16:creationId xmlns:a16="http://schemas.microsoft.com/office/drawing/2014/main" id="{F8B30C4C-53A9-B712-B58C-D158D0761CBC}"/>
              </a:ext>
            </a:extLst>
          </p:cNvPr>
          <p:cNvPicPr>
            <a:picLocks noChangeAspect="1"/>
          </p:cNvPicPr>
          <p:nvPr/>
        </p:nvPicPr>
        <p:blipFill>
          <a:blip r:embed="rId5"/>
          <a:stretch>
            <a:fillRect/>
          </a:stretch>
        </p:blipFill>
        <p:spPr>
          <a:xfrm>
            <a:off x="4170856" y="2320775"/>
            <a:ext cx="2889032" cy="3600041"/>
          </a:xfrm>
          <a:prstGeom prst="rect">
            <a:avLst/>
          </a:prstGeom>
        </p:spPr>
      </p:pic>
      <p:pic>
        <p:nvPicPr>
          <p:cNvPr id="9" name="Resim 8">
            <a:extLst>
              <a:ext uri="{FF2B5EF4-FFF2-40B4-BE49-F238E27FC236}">
                <a16:creationId xmlns:a16="http://schemas.microsoft.com/office/drawing/2014/main" id="{5D8882BA-B4AC-0B06-E45D-86CFEE5C486D}"/>
              </a:ext>
            </a:extLst>
          </p:cNvPr>
          <p:cNvPicPr>
            <a:picLocks noChangeAspect="1"/>
          </p:cNvPicPr>
          <p:nvPr/>
        </p:nvPicPr>
        <p:blipFill>
          <a:blip r:embed="rId6"/>
          <a:stretch>
            <a:fillRect/>
          </a:stretch>
        </p:blipFill>
        <p:spPr>
          <a:xfrm>
            <a:off x="7338681" y="2378773"/>
            <a:ext cx="4571478" cy="3417179"/>
          </a:xfrm>
          <a:prstGeom prst="rect">
            <a:avLst/>
          </a:prstGeom>
        </p:spPr>
      </p:pic>
      <p:sp>
        <p:nvSpPr>
          <p:cNvPr id="4" name="Alt Bilgi Yer Tutucusu 3">
            <a:extLst>
              <a:ext uri="{FF2B5EF4-FFF2-40B4-BE49-F238E27FC236}">
                <a16:creationId xmlns:a16="http://schemas.microsoft.com/office/drawing/2014/main" id="{96042994-60B3-1B80-3754-A5E7635DEF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İngiliz Dili Eğitimi Topluluğu</a:t>
            </a:r>
          </a:p>
        </p:txBody>
      </p:sp>
    </p:spTree>
    <p:extLst>
      <p:ext uri="{BB962C8B-B14F-4D97-AF65-F5344CB8AC3E}">
        <p14:creationId xmlns:p14="http://schemas.microsoft.com/office/powerpoint/2010/main" val="6275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9E22B2-F5D1-C3C0-3C93-A09EA9C5D27C}"/>
              </a:ext>
            </a:extLst>
          </p:cNvPr>
          <p:cNvSpPr>
            <a:spLocks noGrp="1"/>
          </p:cNvSpPr>
          <p:nvPr>
            <p:ph type="title"/>
          </p:nvPr>
        </p:nvSpPr>
        <p:spPr>
          <a:xfrm>
            <a:off x="630936" y="4562856"/>
            <a:ext cx="3419856" cy="1600200"/>
          </a:xfrm>
        </p:spPr>
        <p:txBody>
          <a:bodyPr vert="horz" lIns="91440" tIns="45720" rIns="91440" bIns="45720" rtlCol="0" anchor="ctr">
            <a:normAutofit fontScale="90000"/>
          </a:bodyPr>
          <a:lstStyle/>
          <a:p>
            <a:r>
              <a:rPr lang="en-US" dirty="0" err="1"/>
              <a:t>Geçen</a:t>
            </a:r>
            <a:r>
              <a:rPr lang="en-US" dirty="0"/>
              <a:t> </a:t>
            </a:r>
            <a:r>
              <a:rPr lang="en-US" dirty="0" err="1"/>
              <a:t>Yıl</a:t>
            </a:r>
            <a:r>
              <a:rPr lang="en-US" dirty="0"/>
              <a:t> </a:t>
            </a:r>
            <a:r>
              <a:rPr lang="en-US" dirty="0" err="1"/>
              <a:t>Neler</a:t>
            </a:r>
            <a:r>
              <a:rPr lang="en-US" dirty="0"/>
              <a:t> </a:t>
            </a:r>
            <a:r>
              <a:rPr lang="en-US" dirty="0" err="1"/>
              <a:t>Yaptık</a:t>
            </a:r>
            <a:r>
              <a:rPr lang="en-US" dirty="0"/>
              <a:t>?</a:t>
            </a:r>
          </a:p>
        </p:txBody>
      </p:sp>
      <p:pic>
        <p:nvPicPr>
          <p:cNvPr id="9" name="Resim 8" descr="kişi, şahıs, spor oyunu, spor, giyim içeren bir resim&#10;&#10;Açıklama otomatik olarak oluşturuldu">
            <a:extLst>
              <a:ext uri="{FF2B5EF4-FFF2-40B4-BE49-F238E27FC236}">
                <a16:creationId xmlns:a16="http://schemas.microsoft.com/office/drawing/2014/main" id="{F52A4069-D7B5-2CD8-F46F-34ED60B5CA6D}"/>
              </a:ext>
            </a:extLst>
          </p:cNvPr>
          <p:cNvPicPr>
            <a:picLocks noChangeAspect="1"/>
          </p:cNvPicPr>
          <p:nvPr/>
        </p:nvPicPr>
        <p:blipFill>
          <a:blip r:embed="rId2">
            <a:extLst>
              <a:ext uri="{28A0092B-C50C-407E-A947-70E740481C1C}">
                <a14:useLocalDpi xmlns:a14="http://schemas.microsoft.com/office/drawing/2010/main" val="0"/>
              </a:ext>
            </a:extLst>
          </a:blip>
          <a:srcRect t="31163"/>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12" name="Resim 11" descr="kişi, şahıs, grup, çim, dış mekan içeren bir resim&#10;&#10;Açıklama otomatik olarak oluşturuldu">
            <a:extLst>
              <a:ext uri="{FF2B5EF4-FFF2-40B4-BE49-F238E27FC236}">
                <a16:creationId xmlns:a16="http://schemas.microsoft.com/office/drawing/2014/main" id="{772F73CC-3243-3EC4-944C-E2B971D70A7A}"/>
              </a:ext>
            </a:extLst>
          </p:cNvPr>
          <p:cNvPicPr>
            <a:picLocks noChangeAspect="1"/>
          </p:cNvPicPr>
          <p:nvPr/>
        </p:nvPicPr>
        <p:blipFill>
          <a:blip r:embed="rId3" cstate="print">
            <a:extLst>
              <a:ext uri="{28A0092B-C50C-407E-A947-70E740481C1C}">
                <a14:useLocalDpi xmlns:a14="http://schemas.microsoft.com/office/drawing/2010/main" val="0"/>
              </a:ext>
            </a:extLst>
          </a:blip>
          <a:srcRect t="9537" r="-3" b="-3"/>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4" name="İçerik Yer Tutucusu 3">
            <a:extLst>
              <a:ext uri="{FF2B5EF4-FFF2-40B4-BE49-F238E27FC236}">
                <a16:creationId xmlns:a16="http://schemas.microsoft.com/office/drawing/2014/main" id="{C9463B3F-B531-2BE9-A49E-3E6122E7DAC0}"/>
              </a:ext>
            </a:extLst>
          </p:cNvPr>
          <p:cNvSpPr>
            <a:spLocks noGrp="1"/>
          </p:cNvSpPr>
          <p:nvPr>
            <p:ph idx="1"/>
          </p:nvPr>
        </p:nvSpPr>
        <p:spPr>
          <a:xfrm>
            <a:off x="4654294" y="4562856"/>
            <a:ext cx="6903721" cy="1600200"/>
          </a:xfrm>
        </p:spPr>
        <p:txBody>
          <a:bodyPr anchor="ctr">
            <a:normAutofit/>
          </a:bodyPr>
          <a:lstStyle/>
          <a:p>
            <a:r>
              <a:rPr lang="tr-TR" sz="2200" dirty="0"/>
              <a:t>Erkekler arası futbol maçları ve kızlı erkekli voleybol maçlarımız oldu. Bu etkinlikler için ön seçim yapılmamaktadır. Amaç eğlenmek ve sosyalleşmektir. Herkes istediği zaman katılabilir.</a:t>
            </a:r>
          </a:p>
          <a:p>
            <a:endParaRPr lang="tr-TR" sz="2200" dirty="0"/>
          </a:p>
        </p:txBody>
      </p:sp>
      <p:sp>
        <p:nvSpPr>
          <p:cNvPr id="7" name="Alt Bilgi Yer Tutucusu 6">
            <a:extLst>
              <a:ext uri="{FF2B5EF4-FFF2-40B4-BE49-F238E27FC236}">
                <a16:creationId xmlns:a16="http://schemas.microsoft.com/office/drawing/2014/main" id="{27763D50-2C9C-AD19-EC70-6BC511060744}"/>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dirty="0"/>
              <a:t>İngiliz Dili Eğitimi Topluluğu</a:t>
            </a:r>
          </a:p>
        </p:txBody>
      </p:sp>
    </p:spTree>
    <p:extLst>
      <p:ext uri="{BB962C8B-B14F-4D97-AF65-F5344CB8AC3E}">
        <p14:creationId xmlns:p14="http://schemas.microsoft.com/office/powerpoint/2010/main" val="18752173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logo, yazı tipi, daire, ticari marka içeren bir resim&#10;&#10;Açıklama otomatik olarak oluşturuldu">
            <a:extLst>
              <a:ext uri="{FF2B5EF4-FFF2-40B4-BE49-F238E27FC236}">
                <a16:creationId xmlns:a16="http://schemas.microsoft.com/office/drawing/2014/main" id="{DC30290B-D4B3-528A-86EB-E3AAC2BFB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502" y="623275"/>
            <a:ext cx="5607882" cy="5607882"/>
          </a:xfrm>
          <a:prstGeom prst="rect">
            <a:avLst/>
          </a:prstGeom>
        </p:spPr>
      </p:pic>
      <p:sp>
        <p:nvSpPr>
          <p:cNvPr id="2" name="Başlık 1">
            <a:extLst>
              <a:ext uri="{FF2B5EF4-FFF2-40B4-BE49-F238E27FC236}">
                <a16:creationId xmlns:a16="http://schemas.microsoft.com/office/drawing/2014/main" id="{9F60A4D8-89CF-2F0B-F5DB-4690C861E4A4}"/>
              </a:ext>
            </a:extLst>
          </p:cNvPr>
          <p:cNvSpPr>
            <a:spLocks noGrp="1"/>
          </p:cNvSpPr>
          <p:nvPr>
            <p:ph type="title"/>
          </p:nvPr>
        </p:nvSpPr>
        <p:spPr>
          <a:xfrm>
            <a:off x="8052497" y="1056640"/>
            <a:ext cx="3197660" cy="3125746"/>
          </a:xfrm>
        </p:spPr>
        <p:txBody>
          <a:bodyPr vert="horz" lIns="91440" tIns="45720" rIns="91440" bIns="45720" rtlCol="0" anchor="b">
            <a:normAutofit fontScale="90000"/>
          </a:bodyPr>
          <a:lstStyle/>
          <a:p>
            <a:r>
              <a:rPr lang="en-US" sz="4500" kern="1200">
                <a:solidFill>
                  <a:schemeClr val="tx1"/>
                </a:solidFill>
                <a:latin typeface="+mj-lt"/>
                <a:ea typeface="+mj-ea"/>
                <a:cs typeface="+mj-cs"/>
              </a:rPr>
              <a:t>Bu dönem hedeflerimiz neler?</a:t>
            </a:r>
          </a:p>
        </p:txBody>
      </p:sp>
      <p:sp>
        <p:nvSpPr>
          <p:cNvPr id="5" name="Alt Bilgi Yer Tutucusu 4">
            <a:extLst>
              <a:ext uri="{FF2B5EF4-FFF2-40B4-BE49-F238E27FC236}">
                <a16:creationId xmlns:a16="http://schemas.microsoft.com/office/drawing/2014/main" id="{085E6772-43A9-6266-6BD0-8D358F753E5B}"/>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39726471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698B95-8AC4-DEA1-BAA6-C472C2EE2CBB}"/>
              </a:ext>
            </a:extLst>
          </p:cNvPr>
          <p:cNvSpPr>
            <a:spLocks noGrp="1"/>
          </p:cNvSpPr>
          <p:nvPr>
            <p:ph type="title"/>
          </p:nvPr>
        </p:nvSpPr>
        <p:spPr>
          <a:xfrm>
            <a:off x="6738267" y="818302"/>
            <a:ext cx="4333814" cy="1454051"/>
          </a:xfrm>
        </p:spPr>
        <p:txBody>
          <a:bodyPr anchor="b">
            <a:normAutofit/>
          </a:bodyPr>
          <a:lstStyle/>
          <a:p>
            <a:r>
              <a:rPr lang="tr-TR" sz="3600">
                <a:solidFill>
                  <a:schemeClr val="tx2"/>
                </a:solidFill>
              </a:rPr>
              <a:t>Bu dönem hedeflerimiz</a:t>
            </a:r>
          </a:p>
        </p:txBody>
      </p:sp>
      <p:pic>
        <p:nvPicPr>
          <p:cNvPr id="13" name="Resim 12" descr="spor ekipmanı, top, tenis topu, oyuncak içeren bir resim&#10;&#10;Açıklama otomatik olarak oluşturuldu">
            <a:extLst>
              <a:ext uri="{FF2B5EF4-FFF2-40B4-BE49-F238E27FC236}">
                <a16:creationId xmlns:a16="http://schemas.microsoft.com/office/drawing/2014/main" id="{D9D1D7AF-BE9B-54F6-0BCE-50D8EE3AC1A6}"/>
              </a:ext>
            </a:extLst>
          </p:cNvPr>
          <p:cNvPicPr>
            <a:picLocks noChangeAspect="1"/>
          </p:cNvPicPr>
          <p:nvPr/>
        </p:nvPicPr>
        <p:blipFill>
          <a:blip r:embed="rId2">
            <a:alphaModFix/>
            <a:extLst>
              <a:ext uri="{28A0092B-C50C-407E-A947-70E740481C1C}">
                <a14:useLocalDpi xmlns:a14="http://schemas.microsoft.com/office/drawing/2010/main" val="0"/>
              </a:ext>
            </a:extLst>
          </a:blip>
          <a:srcRect l="15238" r="5226" b="2"/>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9" name="Resim 8" descr="cadılar bayramı, sebze, balkabağı, kabak, squash oyunu içeren bir resim&#10;&#10;Açıklama otomatik olarak oluşturuldu">
            <a:extLst>
              <a:ext uri="{FF2B5EF4-FFF2-40B4-BE49-F238E27FC236}">
                <a16:creationId xmlns:a16="http://schemas.microsoft.com/office/drawing/2014/main" id="{CD1D05EB-D7CD-2F85-F5C5-982B6BD07F4A}"/>
              </a:ext>
            </a:extLst>
          </p:cNvPr>
          <p:cNvPicPr>
            <a:picLocks noChangeAspect="1"/>
          </p:cNvPicPr>
          <p:nvPr/>
        </p:nvPicPr>
        <p:blipFill>
          <a:blip r:embed="rId3">
            <a:alphaModFix/>
            <a:extLst>
              <a:ext uri="{28A0092B-C50C-407E-A947-70E740481C1C}">
                <a14:useLocalDpi xmlns:a14="http://schemas.microsoft.com/office/drawing/2010/main" val="0"/>
              </a:ext>
            </a:extLst>
          </a:blip>
          <a:srcRect l="12227" r="9924" b="-4"/>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7" name="Resim 6" descr="kişi, şahıs, giyim, ayakkabı, çivi içeren bir resim&#10;&#10;Açıklama otomatik olarak oluşturuldu">
            <a:extLst>
              <a:ext uri="{FF2B5EF4-FFF2-40B4-BE49-F238E27FC236}">
                <a16:creationId xmlns:a16="http://schemas.microsoft.com/office/drawing/2014/main" id="{1B73E681-378C-3DCF-38F9-9CD86B3482AF}"/>
              </a:ext>
            </a:extLst>
          </p:cNvPr>
          <p:cNvPicPr>
            <a:picLocks noChangeAspect="1"/>
          </p:cNvPicPr>
          <p:nvPr/>
        </p:nvPicPr>
        <p:blipFill>
          <a:blip r:embed="rId4">
            <a:alphaModFix/>
            <a:extLst>
              <a:ext uri="{28A0092B-C50C-407E-A947-70E740481C1C}">
                <a14:useLocalDpi xmlns:a14="http://schemas.microsoft.com/office/drawing/2010/main" val="0"/>
              </a:ext>
            </a:extLst>
          </a:blip>
          <a:srcRect l="10166" r="22318" b="4"/>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Alt Bilgi Yer Tutucusu 3">
            <a:extLst>
              <a:ext uri="{FF2B5EF4-FFF2-40B4-BE49-F238E27FC236}">
                <a16:creationId xmlns:a16="http://schemas.microsoft.com/office/drawing/2014/main" id="{0981A557-5F63-D9D0-9F10-20666AD2D734}"/>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İngiliz Dili Eğitimi Topluluğu</a:t>
            </a:r>
          </a:p>
        </p:txBody>
      </p:sp>
      <p:graphicFrame>
        <p:nvGraphicFramePr>
          <p:cNvPr id="6" name="İçerik Yer Tutucusu 2">
            <a:extLst>
              <a:ext uri="{FF2B5EF4-FFF2-40B4-BE49-F238E27FC236}">
                <a16:creationId xmlns:a16="http://schemas.microsoft.com/office/drawing/2014/main" id="{9BF97322-573B-FD83-453E-96E7542709B6}"/>
              </a:ext>
            </a:extLst>
          </p:cNvPr>
          <p:cNvGraphicFramePr>
            <a:graphicFrameLocks noGrp="1"/>
          </p:cNvGraphicFramePr>
          <p:nvPr>
            <p:ph idx="1"/>
          </p:nvPr>
        </p:nvGraphicFramePr>
        <p:xfrm>
          <a:off x="6734684" y="2437029"/>
          <a:ext cx="4333468" cy="3639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500730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E1BA05-0D78-BB69-25A7-40132D00F165}"/>
              </a:ext>
            </a:extLst>
          </p:cNvPr>
          <p:cNvSpPr>
            <a:spLocks noGrp="1"/>
          </p:cNvSpPr>
          <p:nvPr>
            <p:ph type="title"/>
          </p:nvPr>
        </p:nvSpPr>
        <p:spPr>
          <a:xfrm>
            <a:off x="4797501" y="329184"/>
            <a:ext cx="6755626" cy="1783080"/>
          </a:xfrm>
        </p:spPr>
        <p:txBody>
          <a:bodyPr anchor="b">
            <a:normAutofit/>
          </a:bodyPr>
          <a:lstStyle/>
          <a:p>
            <a:r>
              <a:rPr lang="tr-TR" sz="5400" dirty="0"/>
              <a:t>Yönetim Kurulu Üyelerimiz</a:t>
            </a:r>
          </a:p>
        </p:txBody>
      </p:sp>
      <p:pic>
        <p:nvPicPr>
          <p:cNvPr id="28" name="Graphic 6" descr="Yönetim düz dolguyla">
            <a:extLst>
              <a:ext uri="{FF2B5EF4-FFF2-40B4-BE49-F238E27FC236}">
                <a16:creationId xmlns:a16="http://schemas.microsoft.com/office/drawing/2014/main" id="{C29E026B-A9EC-35A6-D436-A4AB09C3627D}"/>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373380" y="0"/>
            <a:ext cx="3907536" cy="3907536"/>
          </a:xfrm>
          <a:prstGeom prst="rect">
            <a:avLst/>
          </a:prstGeom>
        </p:spPr>
      </p:pic>
      <p:pic>
        <p:nvPicPr>
          <p:cNvPr id="16" name="Resim 15" descr="logo, yazı tipi, daire, ticari marka içeren bir resim&#10;&#10;Açıklama otomatik olarak oluşturuldu">
            <a:extLst>
              <a:ext uri="{FF2B5EF4-FFF2-40B4-BE49-F238E27FC236}">
                <a16:creationId xmlns:a16="http://schemas.microsoft.com/office/drawing/2014/main" id="{91280AC0-FB46-0884-77E4-D78907788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603" y="4149598"/>
            <a:ext cx="2098802" cy="2098802"/>
          </a:xfrm>
          <a:prstGeom prst="rect">
            <a:avLst/>
          </a:prstGeom>
        </p:spPr>
      </p:pic>
      <p:sp>
        <p:nvSpPr>
          <p:cNvPr id="29" name="İçerik Yer Tutucusu 2">
            <a:extLst>
              <a:ext uri="{FF2B5EF4-FFF2-40B4-BE49-F238E27FC236}">
                <a16:creationId xmlns:a16="http://schemas.microsoft.com/office/drawing/2014/main" id="{971F495D-462C-8039-A049-97008E5E48B6}"/>
              </a:ext>
            </a:extLst>
          </p:cNvPr>
          <p:cNvSpPr>
            <a:spLocks noGrp="1"/>
          </p:cNvSpPr>
          <p:nvPr>
            <p:ph idx="1"/>
          </p:nvPr>
        </p:nvSpPr>
        <p:spPr>
          <a:xfrm>
            <a:off x="4797494" y="2517058"/>
            <a:ext cx="7394506" cy="4141044"/>
          </a:xfrm>
        </p:spPr>
        <p:txBody>
          <a:bodyPr>
            <a:normAutofit fontScale="32500" lnSpcReduction="20000"/>
          </a:bodyPr>
          <a:lstStyle/>
          <a:p>
            <a:pPr marL="0" indent="0">
              <a:buNone/>
            </a:pPr>
            <a:r>
              <a:rPr lang="tr-TR" sz="4900" b="1" dirty="0"/>
              <a:t>Topluluk Danışman Hocamız;</a:t>
            </a:r>
          </a:p>
          <a:p>
            <a:r>
              <a:rPr lang="sv-SE" sz="4900" dirty="0"/>
              <a:t>Arş. Gör. Dr. Sibel KAHRAMAN ÖZKURT</a:t>
            </a:r>
            <a:endParaRPr lang="tr-TR" sz="4900" dirty="0"/>
          </a:p>
          <a:p>
            <a:pPr marL="0" indent="0">
              <a:buNone/>
            </a:pPr>
            <a:r>
              <a:rPr lang="tr-TR" sz="4900" b="1" dirty="0"/>
              <a:t>Başkanlar;</a:t>
            </a:r>
          </a:p>
          <a:p>
            <a:r>
              <a:rPr lang="tr-TR" sz="4900" dirty="0"/>
              <a:t>İbrahim Konuk: </a:t>
            </a:r>
            <a:r>
              <a:rPr lang="tr-TR" sz="4900" i="1" dirty="0"/>
              <a:t>Topluluk başkanı</a:t>
            </a:r>
          </a:p>
          <a:p>
            <a:r>
              <a:rPr lang="tr-TR" sz="4900" dirty="0"/>
              <a:t>Ezel Çağla Dönmez: </a:t>
            </a:r>
            <a:r>
              <a:rPr lang="tr-TR" sz="4900" i="1" dirty="0"/>
              <a:t>Topluluk başkan yardımcısı</a:t>
            </a:r>
          </a:p>
          <a:p>
            <a:pPr marL="0" indent="0">
              <a:buNone/>
            </a:pPr>
            <a:r>
              <a:rPr lang="tr-TR" sz="4900" b="1" dirty="0"/>
              <a:t>Organizasyonda;</a:t>
            </a:r>
          </a:p>
          <a:p>
            <a:r>
              <a:rPr lang="tr-TR" sz="4900" dirty="0"/>
              <a:t>Hatice Sıla Yeniay</a:t>
            </a:r>
          </a:p>
          <a:p>
            <a:r>
              <a:rPr lang="tr-TR" sz="4900" dirty="0"/>
              <a:t>Emir Suat Çelik</a:t>
            </a:r>
          </a:p>
          <a:p>
            <a:r>
              <a:rPr lang="tr-TR" sz="4900" dirty="0"/>
              <a:t>Zeki Şenel</a:t>
            </a:r>
          </a:p>
          <a:p>
            <a:pPr marL="0" indent="0">
              <a:buNone/>
            </a:pPr>
            <a:r>
              <a:rPr lang="tr-TR" sz="4900" b="1" dirty="0"/>
              <a:t>Sosyal medyada;</a:t>
            </a:r>
          </a:p>
          <a:p>
            <a:r>
              <a:rPr lang="tr-TR" sz="4900" dirty="0"/>
              <a:t>Burak Karslı</a:t>
            </a:r>
          </a:p>
          <a:p>
            <a:r>
              <a:rPr lang="tr-TR" sz="4900" dirty="0"/>
              <a:t>Semih Koru</a:t>
            </a:r>
          </a:p>
          <a:p>
            <a:r>
              <a:rPr lang="tr-TR" sz="4900" dirty="0" err="1"/>
              <a:t>Sedanur</a:t>
            </a:r>
            <a:r>
              <a:rPr lang="tr-TR" sz="4900" dirty="0"/>
              <a:t> Yumuk</a:t>
            </a:r>
          </a:p>
          <a:p>
            <a:pPr marL="0" indent="0">
              <a:buNone/>
            </a:pPr>
            <a:endParaRPr lang="tr-TR" sz="1500" dirty="0"/>
          </a:p>
          <a:p>
            <a:endParaRPr lang="tr-TR" sz="1500" dirty="0"/>
          </a:p>
        </p:txBody>
      </p:sp>
      <p:sp>
        <p:nvSpPr>
          <p:cNvPr id="22" name="Alt Bilgi Yer Tutucusu 21">
            <a:extLst>
              <a:ext uri="{FF2B5EF4-FFF2-40B4-BE49-F238E27FC236}">
                <a16:creationId xmlns:a16="http://schemas.microsoft.com/office/drawing/2014/main" id="{EEAE5950-7527-017A-107E-7673C1BC0B81}"/>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19671786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E1BA05-0D78-BB69-25A7-40132D00F165}"/>
              </a:ext>
            </a:extLst>
          </p:cNvPr>
          <p:cNvSpPr>
            <a:spLocks noGrp="1"/>
          </p:cNvSpPr>
          <p:nvPr>
            <p:ph type="title"/>
          </p:nvPr>
        </p:nvSpPr>
        <p:spPr>
          <a:xfrm>
            <a:off x="4797501" y="329184"/>
            <a:ext cx="6755626" cy="1783080"/>
          </a:xfrm>
        </p:spPr>
        <p:txBody>
          <a:bodyPr anchor="b">
            <a:normAutofit/>
          </a:bodyPr>
          <a:lstStyle/>
          <a:p>
            <a:r>
              <a:rPr lang="tr-TR" sz="5400" dirty="0"/>
              <a:t>Yönetim Kurulu Üyelerimiz</a:t>
            </a:r>
          </a:p>
        </p:txBody>
      </p:sp>
      <p:pic>
        <p:nvPicPr>
          <p:cNvPr id="28" name="Graphic 6" descr="Yönetim düz dolguyla">
            <a:extLst>
              <a:ext uri="{FF2B5EF4-FFF2-40B4-BE49-F238E27FC236}">
                <a16:creationId xmlns:a16="http://schemas.microsoft.com/office/drawing/2014/main" id="{C29E026B-A9EC-35A6-D436-A4AB09C3627D}"/>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373380" y="0"/>
            <a:ext cx="3907536" cy="3907536"/>
          </a:xfrm>
          <a:prstGeom prst="rect">
            <a:avLst/>
          </a:prstGeom>
        </p:spPr>
      </p:pic>
      <p:pic>
        <p:nvPicPr>
          <p:cNvPr id="16" name="Resim 15" descr="logo, yazı tipi, daire, ticari marka içeren bir resim&#10;&#10;Açıklama otomatik olarak oluşturuldu">
            <a:extLst>
              <a:ext uri="{FF2B5EF4-FFF2-40B4-BE49-F238E27FC236}">
                <a16:creationId xmlns:a16="http://schemas.microsoft.com/office/drawing/2014/main" id="{91280AC0-FB46-0884-77E4-D78907788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603" y="4149598"/>
            <a:ext cx="2098802" cy="2098802"/>
          </a:xfrm>
          <a:prstGeom prst="rect">
            <a:avLst/>
          </a:prstGeom>
        </p:spPr>
      </p:pic>
      <p:sp>
        <p:nvSpPr>
          <p:cNvPr id="29" name="İçerik Yer Tutucusu 2">
            <a:extLst>
              <a:ext uri="{FF2B5EF4-FFF2-40B4-BE49-F238E27FC236}">
                <a16:creationId xmlns:a16="http://schemas.microsoft.com/office/drawing/2014/main" id="{971F495D-462C-8039-A049-97008E5E48B6}"/>
              </a:ext>
            </a:extLst>
          </p:cNvPr>
          <p:cNvSpPr>
            <a:spLocks noGrp="1"/>
          </p:cNvSpPr>
          <p:nvPr>
            <p:ph idx="1"/>
          </p:nvPr>
        </p:nvSpPr>
        <p:spPr>
          <a:xfrm>
            <a:off x="4797494" y="2706624"/>
            <a:ext cx="6755626" cy="3483864"/>
          </a:xfrm>
        </p:spPr>
        <p:txBody>
          <a:bodyPr>
            <a:normAutofit/>
          </a:bodyPr>
          <a:lstStyle/>
          <a:p>
            <a:pPr marL="0" indent="0">
              <a:buNone/>
            </a:pPr>
            <a:r>
              <a:rPr lang="tr-TR" sz="1800" b="1" dirty="0"/>
              <a:t>Spor etkinliklerinde;</a:t>
            </a:r>
          </a:p>
          <a:p>
            <a:r>
              <a:rPr lang="tr-TR" sz="1800" dirty="0"/>
              <a:t>Ahmet Buğra Verim</a:t>
            </a:r>
          </a:p>
          <a:p>
            <a:r>
              <a:rPr lang="tr-TR" sz="1800" dirty="0"/>
              <a:t>Tunahan Akkuş</a:t>
            </a:r>
          </a:p>
          <a:p>
            <a:r>
              <a:rPr lang="tr-TR" sz="1800" dirty="0"/>
              <a:t>İlyas Karanfil</a:t>
            </a:r>
          </a:p>
          <a:p>
            <a:endParaRPr lang="tr-TR" sz="1800" dirty="0"/>
          </a:p>
          <a:p>
            <a:pPr marL="0" indent="0">
              <a:buNone/>
            </a:pPr>
            <a:r>
              <a:rPr lang="tr-TR" sz="1800" b="1" dirty="0"/>
              <a:t>İnsan kaynaklarında;</a:t>
            </a:r>
          </a:p>
          <a:p>
            <a:r>
              <a:rPr lang="tr-TR" sz="1800" dirty="0"/>
              <a:t>Alime Meltem İlter</a:t>
            </a:r>
          </a:p>
          <a:p>
            <a:r>
              <a:rPr lang="tr-TR" sz="1800" dirty="0"/>
              <a:t>Nazlıcan Yılmaz</a:t>
            </a:r>
          </a:p>
          <a:p>
            <a:endParaRPr lang="tr-TR" sz="1500" dirty="0"/>
          </a:p>
        </p:txBody>
      </p:sp>
      <p:sp>
        <p:nvSpPr>
          <p:cNvPr id="3" name="Alt Bilgi Yer Tutucusu 2">
            <a:extLst>
              <a:ext uri="{FF2B5EF4-FFF2-40B4-BE49-F238E27FC236}">
                <a16:creationId xmlns:a16="http://schemas.microsoft.com/office/drawing/2014/main" id="{28E34092-A889-21F7-F1BD-827220D52557}"/>
              </a:ext>
            </a:extLst>
          </p:cNvPr>
          <p:cNvSpPr>
            <a:spLocks noGrp="1"/>
          </p:cNvSpPr>
          <p:nvPr>
            <p:ph type="ftr" sz="quarter" idx="11"/>
          </p:nvPr>
        </p:nvSpPr>
        <p:spPr/>
        <p:txBody>
          <a:bodyPr/>
          <a:lstStyle/>
          <a:p>
            <a:r>
              <a:rPr lang="tr-TR"/>
              <a:t>İngiliz Dili Eğitimi Topluluğu</a:t>
            </a:r>
          </a:p>
        </p:txBody>
      </p:sp>
    </p:spTree>
    <p:extLst>
      <p:ext uri="{BB962C8B-B14F-4D97-AF65-F5344CB8AC3E}">
        <p14:creationId xmlns:p14="http://schemas.microsoft.com/office/powerpoint/2010/main" val="39838367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k: Sol 5">
            <a:extLst>
              <a:ext uri="{FF2B5EF4-FFF2-40B4-BE49-F238E27FC236}">
                <a16:creationId xmlns:a16="http://schemas.microsoft.com/office/drawing/2014/main" id="{4B1931A2-7290-6035-6F70-BAA3F84AD611}"/>
              </a:ext>
            </a:extLst>
          </p:cNvPr>
          <p:cNvSpPr/>
          <p:nvPr/>
        </p:nvSpPr>
        <p:spPr>
          <a:xfrm>
            <a:off x="6701667" y="2054942"/>
            <a:ext cx="4970826" cy="2438400"/>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b="1">
              <a:ln w="22225">
                <a:solidFill>
                  <a:schemeClr val="accent2"/>
                </a:solidFill>
                <a:prstDash val="solid"/>
              </a:ln>
              <a:solidFill>
                <a:schemeClr val="accent2">
                  <a:lumMod val="40000"/>
                  <a:lumOff val="60000"/>
                </a:schemeClr>
              </a:solidFill>
            </a:endParaRPr>
          </a:p>
        </p:txBody>
      </p:sp>
      <p:sp>
        <p:nvSpPr>
          <p:cNvPr id="2" name="Başlık 1">
            <a:extLst>
              <a:ext uri="{FF2B5EF4-FFF2-40B4-BE49-F238E27FC236}">
                <a16:creationId xmlns:a16="http://schemas.microsoft.com/office/drawing/2014/main" id="{8E3362B1-B675-7E01-3CF1-F1202F3A3461}"/>
              </a:ext>
            </a:extLst>
          </p:cNvPr>
          <p:cNvSpPr>
            <a:spLocks noGrp="1"/>
          </p:cNvSpPr>
          <p:nvPr>
            <p:ph type="title"/>
          </p:nvPr>
        </p:nvSpPr>
        <p:spPr>
          <a:xfrm>
            <a:off x="7369627" y="2615380"/>
            <a:ext cx="4140014" cy="1330839"/>
          </a:xfrm>
        </p:spPr>
        <p:txBody>
          <a:bodyPr>
            <a:normAutofit fontScale="90000"/>
            <a:scene3d>
              <a:camera prst="orthographicFront"/>
              <a:lightRig rig="soft" dir="t">
                <a:rot lat="0" lon="0" rev="15600000"/>
              </a:lightRig>
            </a:scene3d>
            <a:sp3d extrusionH="57150" prstMaterial="softEdge">
              <a:bevelT w="25400" h="38100"/>
            </a:sp3d>
          </a:bodyPr>
          <a:lstStyle/>
          <a:p>
            <a:r>
              <a:rPr lang="tr-TR" b="1" dirty="0">
                <a:ln/>
                <a:solidFill>
                  <a:schemeClr val="accent4"/>
                </a:solidFill>
              </a:rPr>
              <a:t>Etkinlik ve daha fazlası için </a:t>
            </a:r>
          </a:p>
        </p:txBody>
      </p:sp>
      <p:sp>
        <p:nvSpPr>
          <p:cNvPr id="7" name="Alt Bilgi Yer Tutucusu 6">
            <a:extLst>
              <a:ext uri="{FF2B5EF4-FFF2-40B4-BE49-F238E27FC236}">
                <a16:creationId xmlns:a16="http://schemas.microsoft.com/office/drawing/2014/main" id="{D6C268DD-1ACD-9D5E-1FCB-D8DDA6B5ABDC}"/>
              </a:ext>
            </a:extLst>
          </p:cNvPr>
          <p:cNvSpPr>
            <a:spLocks noGrp="1"/>
          </p:cNvSpPr>
          <p:nvPr>
            <p:ph type="ftr" sz="quarter" idx="11"/>
          </p:nvPr>
        </p:nvSpPr>
        <p:spPr/>
        <p:txBody>
          <a:bodyPr/>
          <a:lstStyle/>
          <a:p>
            <a:r>
              <a:rPr lang="tr-TR"/>
              <a:t>İngiliz Dili Eğitimi Topluluğu</a:t>
            </a:r>
          </a:p>
        </p:txBody>
      </p:sp>
      <p:pic>
        <p:nvPicPr>
          <p:cNvPr id="11" name="Resim 10" descr="daire, kalıp, desen, düzen, simge, sembol, tasarım içeren bir resim&#10;&#10;Açıklama otomatik olarak oluşturuldu">
            <a:extLst>
              <a:ext uri="{FF2B5EF4-FFF2-40B4-BE49-F238E27FC236}">
                <a16:creationId xmlns:a16="http://schemas.microsoft.com/office/drawing/2014/main" id="{549E317E-F28B-8665-F169-40E5E2553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08" y="185779"/>
            <a:ext cx="6190040" cy="6190040"/>
          </a:xfrm>
          <a:prstGeom prst="rect">
            <a:avLst/>
          </a:prstGeom>
        </p:spPr>
      </p:pic>
    </p:spTree>
    <p:extLst>
      <p:ext uri="{BB962C8B-B14F-4D97-AF65-F5344CB8AC3E}">
        <p14:creationId xmlns:p14="http://schemas.microsoft.com/office/powerpoint/2010/main" val="3490523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E5E536D9-A151-944B-8F21-8FD2B132A488}"/>
              </a:ext>
            </a:extLst>
          </p:cNvPr>
          <p:cNvPicPr>
            <a:picLocks noGrp="1" noChangeAspect="1"/>
          </p:cNvPicPr>
          <p:nvPr>
            <p:ph idx="1"/>
          </p:nvPr>
        </p:nvPicPr>
        <p:blipFill>
          <a:blip r:embed="rId2"/>
          <a:stretch>
            <a:fillRect/>
          </a:stretch>
        </p:blipFill>
        <p:spPr>
          <a:xfrm>
            <a:off x="-71439" y="-1"/>
            <a:ext cx="7743827" cy="6885951"/>
          </a:xfrm>
        </p:spPr>
      </p:pic>
      <p:sp>
        <p:nvSpPr>
          <p:cNvPr id="4" name="Slayt Numarası Yer Tutucusu 3">
            <a:extLst>
              <a:ext uri="{FF2B5EF4-FFF2-40B4-BE49-F238E27FC236}">
                <a16:creationId xmlns:a16="http://schemas.microsoft.com/office/drawing/2014/main" id="{14790C5E-60AB-7424-6736-7269286D3737}"/>
              </a:ext>
            </a:extLst>
          </p:cNvPr>
          <p:cNvSpPr>
            <a:spLocks noGrp="1"/>
          </p:cNvSpPr>
          <p:nvPr>
            <p:ph type="sldNum" sz="quarter" idx="12"/>
          </p:nvPr>
        </p:nvSpPr>
        <p:spPr/>
        <p:txBody>
          <a:bodyPr/>
          <a:lstStyle/>
          <a:p>
            <a:fld id="{F302176B-0E47-46AC-8F43-DAB4B8A37D06}" type="slidenum">
              <a:rPr lang="tr-TR" smtClean="0"/>
              <a:pPr/>
              <a:t>120</a:t>
            </a:fld>
            <a:endParaRPr lang="tr-TR"/>
          </a:p>
        </p:txBody>
      </p:sp>
      <p:sp>
        <p:nvSpPr>
          <p:cNvPr id="7" name="Başlık 3">
            <a:extLst>
              <a:ext uri="{FF2B5EF4-FFF2-40B4-BE49-F238E27FC236}">
                <a16:creationId xmlns:a16="http://schemas.microsoft.com/office/drawing/2014/main" id="{5E8C22E7-D9E9-ABA9-616E-43AB9817C6F7}"/>
              </a:ext>
            </a:extLst>
          </p:cNvPr>
          <p:cNvSpPr txBox="1">
            <a:spLocks/>
          </p:cNvSpPr>
          <p:nvPr/>
        </p:nvSpPr>
        <p:spPr>
          <a:xfrm>
            <a:off x="-105136" y="92373"/>
            <a:ext cx="12406673"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rPr>
              <a:t>     Duyurulara ulaşma </a:t>
            </a:r>
          </a:p>
        </p:txBody>
      </p:sp>
      <p:sp>
        <p:nvSpPr>
          <p:cNvPr id="8" name="Metin kutusu 7">
            <a:extLst>
              <a:ext uri="{FF2B5EF4-FFF2-40B4-BE49-F238E27FC236}">
                <a16:creationId xmlns:a16="http://schemas.microsoft.com/office/drawing/2014/main" id="{B758FA36-E62F-8663-38E5-E67B827153BB}"/>
              </a:ext>
            </a:extLst>
          </p:cNvPr>
          <p:cNvSpPr txBox="1"/>
          <p:nvPr/>
        </p:nvSpPr>
        <p:spPr>
          <a:xfrm>
            <a:off x="7672388" y="1443038"/>
            <a:ext cx="43862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Öncelikle </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hlinkClick r:id="rId3"/>
              </a:rPr>
              <a:t>https://www.pau.edu.tr/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adresinden PAÜ anasayfadan takip edebilirsiniz. </a:t>
            </a:r>
          </a:p>
        </p:txBody>
      </p:sp>
    </p:spTree>
    <p:extLst>
      <p:ext uri="{BB962C8B-B14F-4D97-AF65-F5344CB8AC3E}">
        <p14:creationId xmlns:p14="http://schemas.microsoft.com/office/powerpoint/2010/main" val="23463131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Başlık 3"/>
          <p:cNvSpPr txBox="1">
            <a:spLocks/>
          </p:cNvSpPr>
          <p:nvPr/>
        </p:nvSpPr>
        <p:spPr>
          <a:xfrm>
            <a:off x="-105135" y="92373"/>
            <a:ext cx="11587522"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rPr>
              <a:t>Duyurulara ulaşma </a:t>
            </a: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Resim 5">
            <a:extLst>
              <a:ext uri="{FF2B5EF4-FFF2-40B4-BE49-F238E27FC236}">
                <a16:creationId xmlns:a16="http://schemas.microsoft.com/office/drawing/2014/main" id="{D400B76A-CD9A-C605-555E-E4C412DA19E3}"/>
              </a:ext>
            </a:extLst>
          </p:cNvPr>
          <p:cNvPicPr>
            <a:picLocks noChangeAspect="1"/>
          </p:cNvPicPr>
          <p:nvPr/>
        </p:nvPicPr>
        <p:blipFill>
          <a:blip r:embed="rId2"/>
          <a:stretch>
            <a:fillRect/>
          </a:stretch>
        </p:blipFill>
        <p:spPr>
          <a:xfrm>
            <a:off x="485774" y="982337"/>
            <a:ext cx="11383981" cy="5783290"/>
          </a:xfrm>
          <a:prstGeom prst="rect">
            <a:avLst/>
          </a:prstGeom>
        </p:spPr>
      </p:pic>
      <p:sp>
        <p:nvSpPr>
          <p:cNvPr id="8" name="Ok: Yukarı 7">
            <a:extLst>
              <a:ext uri="{FF2B5EF4-FFF2-40B4-BE49-F238E27FC236}">
                <a16:creationId xmlns:a16="http://schemas.microsoft.com/office/drawing/2014/main" id="{7D8CF307-0B61-7352-4663-0A4E25728B02}"/>
              </a:ext>
            </a:extLst>
          </p:cNvPr>
          <p:cNvSpPr/>
          <p:nvPr/>
        </p:nvSpPr>
        <p:spPr>
          <a:xfrm>
            <a:off x="6340493" y="2151980"/>
            <a:ext cx="514350" cy="21002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82170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Başlık 3"/>
          <p:cNvSpPr txBox="1">
            <a:spLocks/>
          </p:cNvSpPr>
          <p:nvPr/>
        </p:nvSpPr>
        <p:spPr>
          <a:xfrm>
            <a:off x="-105135" y="92373"/>
            <a:ext cx="11587522"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rPr>
              <a:t>Duyurulara ulaşma </a:t>
            </a: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Resim 6">
            <a:extLst>
              <a:ext uri="{FF2B5EF4-FFF2-40B4-BE49-F238E27FC236}">
                <a16:creationId xmlns:a16="http://schemas.microsoft.com/office/drawing/2014/main" id="{9E31FF79-3EF4-0E35-077E-693168A3ACA5}"/>
              </a:ext>
            </a:extLst>
          </p:cNvPr>
          <p:cNvPicPr>
            <a:picLocks noChangeAspect="1"/>
          </p:cNvPicPr>
          <p:nvPr/>
        </p:nvPicPr>
        <p:blipFill>
          <a:blip r:embed="rId2"/>
          <a:stretch>
            <a:fillRect/>
          </a:stretch>
        </p:blipFill>
        <p:spPr>
          <a:xfrm>
            <a:off x="428624" y="946465"/>
            <a:ext cx="11587523" cy="5711509"/>
          </a:xfrm>
          <a:prstGeom prst="rect">
            <a:avLst/>
          </a:prstGeom>
        </p:spPr>
      </p:pic>
      <p:sp>
        <p:nvSpPr>
          <p:cNvPr id="9" name="Ok: Aşağı 8">
            <a:extLst>
              <a:ext uri="{FF2B5EF4-FFF2-40B4-BE49-F238E27FC236}">
                <a16:creationId xmlns:a16="http://schemas.microsoft.com/office/drawing/2014/main" id="{024C79CF-2C34-6965-B9AE-1A6BB3B36462}"/>
              </a:ext>
            </a:extLst>
          </p:cNvPr>
          <p:cNvSpPr/>
          <p:nvPr/>
        </p:nvSpPr>
        <p:spPr>
          <a:xfrm>
            <a:off x="2671763" y="1610762"/>
            <a:ext cx="571500" cy="789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Ok: Sol 10">
            <a:extLst>
              <a:ext uri="{FF2B5EF4-FFF2-40B4-BE49-F238E27FC236}">
                <a16:creationId xmlns:a16="http://schemas.microsoft.com/office/drawing/2014/main" id="{F1DCEB31-85EB-BBEB-D2DD-DA553826F8B2}"/>
              </a:ext>
            </a:extLst>
          </p:cNvPr>
          <p:cNvSpPr/>
          <p:nvPr/>
        </p:nvSpPr>
        <p:spPr>
          <a:xfrm>
            <a:off x="3221054" y="3292221"/>
            <a:ext cx="1228725"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52539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Başlık 3"/>
          <p:cNvSpPr txBox="1">
            <a:spLocks/>
          </p:cNvSpPr>
          <p:nvPr/>
        </p:nvSpPr>
        <p:spPr>
          <a:xfrm>
            <a:off x="-200025" y="-20935"/>
            <a:ext cx="12258675" cy="105568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tr-TR" sz="3200" b="1" i="1" u="none" strike="noStrike" kern="1200" cap="all" spc="0" normalizeH="0" baseline="0" noProof="0" dirty="0">
              <a:ln>
                <a:noFill/>
              </a:ln>
              <a:solidFill>
                <a:prstClr val="black"/>
              </a:solidFill>
              <a:effectLst/>
              <a:uLnTx/>
              <a:uFillTx/>
              <a:latin typeface="Calibri Light" panose="020F0302020204030204"/>
              <a:ea typeface="+mj-ea"/>
              <a:cs typeface="+mj-cs"/>
            </a:endParaRP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Metin kutusu 12">
            <a:extLst>
              <a:ext uri="{FF2B5EF4-FFF2-40B4-BE49-F238E27FC236}">
                <a16:creationId xmlns:a16="http://schemas.microsoft.com/office/drawing/2014/main" id="{65A486DB-F307-5FC9-348F-2B16AC7EA5DD}"/>
              </a:ext>
            </a:extLst>
          </p:cNvPr>
          <p:cNvSpPr txBox="1"/>
          <p:nvPr/>
        </p:nvSpPr>
        <p:spPr>
          <a:xfrm>
            <a:off x="9286875" y="257175"/>
            <a:ext cx="247173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Eğitim Fakültesi Web sayfasından https://www.pau.edu.tr/egitim yine duyuruları takip edebilirsiniz. </a:t>
            </a:r>
          </a:p>
        </p:txBody>
      </p:sp>
      <p:pic>
        <p:nvPicPr>
          <p:cNvPr id="7" name="Resim 6">
            <a:extLst>
              <a:ext uri="{FF2B5EF4-FFF2-40B4-BE49-F238E27FC236}">
                <a16:creationId xmlns:a16="http://schemas.microsoft.com/office/drawing/2014/main" id="{75129A78-03CA-25E1-20E3-EC77C91988D7}"/>
              </a:ext>
            </a:extLst>
          </p:cNvPr>
          <p:cNvPicPr>
            <a:picLocks noChangeAspect="1"/>
          </p:cNvPicPr>
          <p:nvPr/>
        </p:nvPicPr>
        <p:blipFill>
          <a:blip r:embed="rId2"/>
          <a:stretch>
            <a:fillRect/>
          </a:stretch>
        </p:blipFill>
        <p:spPr>
          <a:xfrm>
            <a:off x="0" y="0"/>
            <a:ext cx="9286875" cy="7946172"/>
          </a:xfrm>
          <a:prstGeom prst="rect">
            <a:avLst/>
          </a:prstGeom>
        </p:spPr>
      </p:pic>
    </p:spTree>
    <p:extLst>
      <p:ext uri="{BB962C8B-B14F-4D97-AF65-F5344CB8AC3E}">
        <p14:creationId xmlns:p14="http://schemas.microsoft.com/office/powerpoint/2010/main" val="16086668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10" name="Resim 9">
            <a:extLst>
              <a:ext uri="{FF2B5EF4-FFF2-40B4-BE49-F238E27FC236}">
                <a16:creationId xmlns:a16="http://schemas.microsoft.com/office/drawing/2014/main" id="{7E5C97F5-6055-4F4E-E730-8D0D802EA8F5}"/>
              </a:ext>
            </a:extLst>
          </p:cNvPr>
          <p:cNvPicPr>
            <a:picLocks noChangeAspect="1"/>
          </p:cNvPicPr>
          <p:nvPr/>
        </p:nvPicPr>
        <p:blipFill>
          <a:blip r:embed="rId2"/>
          <a:stretch>
            <a:fillRect/>
          </a:stretch>
        </p:blipFill>
        <p:spPr>
          <a:xfrm>
            <a:off x="0" y="185738"/>
            <a:ext cx="12192000" cy="6672262"/>
          </a:xfrm>
          <a:prstGeom prst="rect">
            <a:avLst/>
          </a:prstGeom>
        </p:spPr>
      </p:pic>
      <p:sp>
        <p:nvSpPr>
          <p:cNvPr id="11" name="Ok: Yukarı 10">
            <a:extLst>
              <a:ext uri="{FF2B5EF4-FFF2-40B4-BE49-F238E27FC236}">
                <a16:creationId xmlns:a16="http://schemas.microsoft.com/office/drawing/2014/main" id="{FE375638-17F9-1EBE-DECB-4ACCCDE3D712}"/>
              </a:ext>
            </a:extLst>
          </p:cNvPr>
          <p:cNvSpPr/>
          <p:nvPr/>
        </p:nvSpPr>
        <p:spPr>
          <a:xfrm>
            <a:off x="4457700" y="2214563"/>
            <a:ext cx="814388" cy="2614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811661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BA807902-5FC6-0012-337D-2EC8F0DB35CE}"/>
              </a:ext>
            </a:extLst>
          </p:cNvPr>
          <p:cNvPicPr>
            <a:picLocks noGrp="1" noChangeAspect="1"/>
          </p:cNvPicPr>
          <p:nvPr>
            <p:ph idx="1"/>
          </p:nvPr>
        </p:nvPicPr>
        <p:blipFill>
          <a:blip r:embed="rId2"/>
          <a:stretch>
            <a:fillRect/>
          </a:stretch>
        </p:blipFill>
        <p:spPr>
          <a:xfrm>
            <a:off x="0" y="107950"/>
            <a:ext cx="12001500" cy="6750050"/>
          </a:xfrm>
        </p:spPr>
      </p:pic>
      <p:sp>
        <p:nvSpPr>
          <p:cNvPr id="4" name="Slayt Numarası Yer Tutucusu 3">
            <a:extLst>
              <a:ext uri="{FF2B5EF4-FFF2-40B4-BE49-F238E27FC236}">
                <a16:creationId xmlns:a16="http://schemas.microsoft.com/office/drawing/2014/main" id="{47EFAA7C-B3D2-11FE-ECF3-88095F025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Ok: Sağ 6">
            <a:extLst>
              <a:ext uri="{FF2B5EF4-FFF2-40B4-BE49-F238E27FC236}">
                <a16:creationId xmlns:a16="http://schemas.microsoft.com/office/drawing/2014/main" id="{2F816FD9-C1EF-9C46-08E3-B68CE378412A}"/>
              </a:ext>
            </a:extLst>
          </p:cNvPr>
          <p:cNvSpPr/>
          <p:nvPr/>
        </p:nvSpPr>
        <p:spPr>
          <a:xfrm>
            <a:off x="2728913" y="5300664"/>
            <a:ext cx="1528762" cy="614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Ok: Sol 7">
            <a:extLst>
              <a:ext uri="{FF2B5EF4-FFF2-40B4-BE49-F238E27FC236}">
                <a16:creationId xmlns:a16="http://schemas.microsoft.com/office/drawing/2014/main" id="{03CEC2BD-76F7-6294-8BCC-45FD4CA47CC9}"/>
              </a:ext>
            </a:extLst>
          </p:cNvPr>
          <p:cNvSpPr/>
          <p:nvPr/>
        </p:nvSpPr>
        <p:spPr>
          <a:xfrm>
            <a:off x="8929688" y="5421314"/>
            <a:ext cx="1785937" cy="4429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98975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BA4AB2B-944C-E529-E9D4-8865D1151FF8}"/>
              </a:ext>
            </a:extLst>
          </p:cNvPr>
          <p:cNvPicPr>
            <a:picLocks noChangeAspect="1"/>
          </p:cNvPicPr>
          <p:nvPr/>
        </p:nvPicPr>
        <p:blipFill>
          <a:blip r:embed="rId2"/>
          <a:stretch>
            <a:fillRect/>
          </a:stretch>
        </p:blipFill>
        <p:spPr>
          <a:xfrm>
            <a:off x="166687" y="142876"/>
            <a:ext cx="12025313" cy="6715124"/>
          </a:xfrm>
          <a:prstGeom prst="rect">
            <a:avLst/>
          </a:prstGeom>
        </p:spPr>
      </p:pic>
      <p:sp>
        <p:nvSpPr>
          <p:cNvPr id="4" name="Başlık 3"/>
          <p:cNvSpPr txBox="1">
            <a:spLocks/>
          </p:cNvSpPr>
          <p:nvPr/>
        </p:nvSpPr>
        <p:spPr>
          <a:xfrm>
            <a:off x="-200025" y="-20935"/>
            <a:ext cx="12258675" cy="105568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endParaRP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Metin kutusu 7">
            <a:extLst>
              <a:ext uri="{FF2B5EF4-FFF2-40B4-BE49-F238E27FC236}">
                <a16:creationId xmlns:a16="http://schemas.microsoft.com/office/drawing/2014/main" id="{87D5E5E9-565C-D0C3-77ED-349D53EBEB78}"/>
              </a:ext>
            </a:extLst>
          </p:cNvPr>
          <p:cNvSpPr txBox="1"/>
          <p:nvPr/>
        </p:nvSpPr>
        <p:spPr>
          <a:xfrm>
            <a:off x="2057399" y="2010849"/>
            <a:ext cx="86725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entury Gothic" panose="020B0502020202020204"/>
                <a:ea typeface="+mn-ea"/>
                <a:cs typeface="+mn-cs"/>
              </a:rPr>
              <a:t>Anabilim Dalımızla ilgili tüm duyurulara ise </a:t>
            </a:r>
            <a:r>
              <a:rPr kumimoji="0" lang="tr-TR" sz="2400" b="1" i="0" u="none" strike="noStrike" kern="1200" cap="none" spc="0" normalizeH="0" baseline="0" noProof="0" dirty="0">
                <a:ln>
                  <a:noFill/>
                </a:ln>
                <a:solidFill>
                  <a:prstClr val="black"/>
                </a:solidFill>
                <a:effectLst/>
                <a:uLnTx/>
                <a:uFillTx/>
                <a:latin typeface="Century Gothic" panose="020B0502020202020204"/>
                <a:ea typeface="+mn-ea"/>
                <a:cs typeface="+mn-cs"/>
                <a:hlinkClick r:id="rId3"/>
              </a:rPr>
              <a:t>https://www.pau.edu.tr/yabancidiller</a:t>
            </a:r>
            <a:r>
              <a:rPr kumimoji="0" lang="tr-TR" sz="2400" b="1" i="0" u="none" strike="noStrike" kern="1200" cap="none" spc="0" normalizeH="0" baseline="0" noProof="0" dirty="0">
                <a:ln>
                  <a:noFill/>
                </a:ln>
                <a:solidFill>
                  <a:prstClr val="black"/>
                </a:solidFill>
                <a:effectLst/>
                <a:uLnTx/>
                <a:uFillTx/>
                <a:latin typeface="Century Gothic" panose="020B0502020202020204"/>
                <a:ea typeface="+mn-ea"/>
                <a:cs typeface="+mn-cs"/>
              </a:rPr>
              <a:t> İngiliz Dili Eğitimi Anabilim Dalımızın web sayfasından ulaşabilirsiniz. </a:t>
            </a:r>
          </a:p>
        </p:txBody>
      </p:sp>
    </p:spTree>
    <p:extLst>
      <p:ext uri="{BB962C8B-B14F-4D97-AF65-F5344CB8AC3E}">
        <p14:creationId xmlns:p14="http://schemas.microsoft.com/office/powerpoint/2010/main" val="37947174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dirty="0"/>
              <a:t> </a:t>
            </a:r>
            <a:r>
              <a:rPr lang="tr-TR" sz="1800" b="1" dirty="0"/>
              <a:t>Eğitim Fakültesi A Blok 3. katta </a:t>
            </a:r>
          </a:p>
          <a:p>
            <a:pPr marL="0" indent="0" algn="just">
              <a:buNone/>
            </a:pPr>
            <a:r>
              <a:rPr lang="tr-TR" sz="1800" b="1" dirty="0"/>
              <a:t>bulunan bölüm panosunu </a:t>
            </a:r>
          </a:p>
          <a:p>
            <a:pPr marL="0" indent="0" algn="just">
              <a:buNone/>
            </a:pPr>
            <a:r>
              <a:rPr lang="tr-TR" sz="1800" b="1" dirty="0"/>
              <a:t>sık sık kontrol ederek.</a:t>
            </a:r>
          </a:p>
          <a:p>
            <a:pPr marL="0" indent="0" algn="just">
              <a:buNone/>
            </a:pPr>
            <a:endParaRPr lang="tr-TR" sz="1800" dirty="0"/>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rPr>
              <a:t>Duyurulara ulaşma </a:t>
            </a:r>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9" y="2194560"/>
            <a:ext cx="6894689" cy="3878263"/>
          </a:xfrm>
          <a:prstGeom prst="rect">
            <a:avLst/>
          </a:prstGeom>
        </p:spPr>
      </p:pic>
    </p:spTree>
    <p:extLst>
      <p:ext uri="{BB962C8B-B14F-4D97-AF65-F5344CB8AC3E}">
        <p14:creationId xmlns:p14="http://schemas.microsoft.com/office/powerpoint/2010/main" val="31887202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1800" b="1" dirty="0"/>
              <a:t> </a:t>
            </a:r>
            <a:r>
              <a:rPr lang="tr-TR" sz="2000" b="1" dirty="0" err="1"/>
              <a:t>Pauingilizceogretmenligi</a:t>
            </a:r>
            <a:r>
              <a:rPr lang="tr-TR" sz="2000" b="1" dirty="0"/>
              <a:t> </a:t>
            </a:r>
            <a:r>
              <a:rPr lang="tr-TR" sz="2000" dirty="0"/>
              <a:t>adlı </a:t>
            </a:r>
            <a:r>
              <a:rPr lang="tr-TR" sz="2000" b="1" dirty="0"/>
              <a:t>Instagram </a:t>
            </a:r>
            <a:r>
              <a:rPr lang="tr-TR" sz="2000" dirty="0"/>
              <a:t>sayfasını takip ederek.</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Başlık 3"/>
          <p:cNvSpPr txBox="1">
            <a:spLocks/>
          </p:cNvSpPr>
          <p:nvPr/>
        </p:nvSpPr>
        <p:spPr>
          <a:xfrm>
            <a:off x="-123137" y="38100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200" b="1" i="1" u="none" strike="noStrike" kern="1200" cap="all" spc="0" normalizeH="0" baseline="0" noProof="0" dirty="0">
                <a:ln>
                  <a:noFill/>
                </a:ln>
                <a:solidFill>
                  <a:prstClr val="black"/>
                </a:solidFill>
                <a:effectLst/>
                <a:uLnTx/>
                <a:uFillTx/>
                <a:latin typeface="Century Gothic" panose="020B0502020202020204"/>
                <a:ea typeface="+mj-ea"/>
                <a:cs typeface="+mj-cs"/>
              </a:rPr>
              <a:t>Duyurulara ulaşma </a:t>
            </a:r>
          </a:p>
        </p:txBody>
      </p:sp>
      <p:sp>
        <p:nvSpPr>
          <p:cNvPr id="5" name="Dikdörtgen 4"/>
          <p:cNvSpPr/>
          <p:nvPr/>
        </p:nvSpPr>
        <p:spPr>
          <a:xfrm>
            <a:off x="7385006" y="2553998"/>
            <a:ext cx="4121194" cy="833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18" y="2900363"/>
            <a:ext cx="5909782" cy="3764750"/>
          </a:xfrm>
          <a:prstGeom prst="rect">
            <a:avLst/>
          </a:prstGeom>
        </p:spPr>
      </p:pic>
    </p:spTree>
    <p:extLst>
      <p:ext uri="{BB962C8B-B14F-4D97-AF65-F5344CB8AC3E}">
        <p14:creationId xmlns:p14="http://schemas.microsoft.com/office/powerpoint/2010/main" val="40282979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8D5D07D-8073-5D7D-4179-41102186C789}"/>
              </a:ext>
            </a:extLst>
          </p:cNvPr>
          <p:cNvSpPr>
            <a:spLocks noGrp="1"/>
          </p:cNvSpPr>
          <p:nvPr>
            <p:ph idx="1"/>
          </p:nvPr>
        </p:nvSpPr>
        <p:spPr>
          <a:xfrm>
            <a:off x="685800" y="1357314"/>
            <a:ext cx="10820400" cy="5119686"/>
          </a:xfrm>
        </p:spPr>
        <p:txBody>
          <a:bodyPr>
            <a:normAutofit/>
          </a:bodyPr>
          <a:lstStyle/>
          <a:p>
            <a:r>
              <a:rPr lang="tr-TR" sz="2400" b="1" dirty="0"/>
              <a:t>Bütün web sayfalarına, Google arama motoru üzerinden ulaşabilirsiniz. </a:t>
            </a:r>
          </a:p>
          <a:p>
            <a:endParaRPr lang="tr-TR" sz="2400" b="1" dirty="0"/>
          </a:p>
          <a:p>
            <a:r>
              <a:rPr lang="tr-TR" sz="2400" b="1" dirty="0"/>
              <a:t>Google’a </a:t>
            </a:r>
            <a:r>
              <a:rPr lang="tr-TR" sz="2400" b="1" dirty="0" err="1"/>
              <a:t>Paü</a:t>
            </a:r>
            <a:r>
              <a:rPr lang="tr-TR" sz="2400" b="1" dirty="0"/>
              <a:t>, </a:t>
            </a:r>
            <a:r>
              <a:rPr lang="tr-TR" sz="2400" b="1" dirty="0" err="1"/>
              <a:t>Paü</a:t>
            </a:r>
            <a:r>
              <a:rPr lang="tr-TR" sz="2400" b="1" dirty="0"/>
              <a:t> Eğitim Fakültesi ya da </a:t>
            </a:r>
            <a:r>
              <a:rPr lang="tr-TR" sz="2400" b="1" dirty="0" err="1"/>
              <a:t>Paü</a:t>
            </a:r>
            <a:r>
              <a:rPr lang="tr-TR" sz="2400" b="1" dirty="0"/>
              <a:t> İngilizce Öğretmenliği yazdığınızda ulaşabilirsiniz. </a:t>
            </a:r>
          </a:p>
          <a:p>
            <a:endParaRPr lang="tr-TR" sz="2400" b="1" dirty="0"/>
          </a:p>
          <a:p>
            <a:r>
              <a:rPr lang="tr-TR" sz="2400" b="1" dirty="0"/>
              <a:t>Hocalarınızın iletişim bilgileri hem bölüm web sayfamızda hem de Instagram grubumuzda öne çıkanlarda bulunmaktadır. </a:t>
            </a:r>
          </a:p>
          <a:p>
            <a:endParaRPr lang="tr-TR" dirty="0"/>
          </a:p>
          <a:p>
            <a:r>
              <a:rPr lang="tr-TR" b="1" dirty="0"/>
              <a:t>Ekle-Sil, Sınav tarihleri, Derslerin başlaması ya da sona ermesi gibi tüm tarihler akademik takvimde bulunuyor. Yine Google üzerine </a:t>
            </a:r>
            <a:r>
              <a:rPr lang="tr-TR" b="1" dirty="0" err="1"/>
              <a:t>Paü</a:t>
            </a:r>
            <a:r>
              <a:rPr lang="tr-TR" b="1" dirty="0"/>
              <a:t> Akademik takvim yazarsanız ulaşabilirsiniz. </a:t>
            </a:r>
            <a:endParaRPr lang="en-US" b="1" dirty="0"/>
          </a:p>
        </p:txBody>
      </p:sp>
      <p:sp>
        <p:nvSpPr>
          <p:cNvPr id="4" name="Slayt Numarası Yer Tutucusu 3">
            <a:extLst>
              <a:ext uri="{FF2B5EF4-FFF2-40B4-BE49-F238E27FC236}">
                <a16:creationId xmlns:a16="http://schemas.microsoft.com/office/drawing/2014/main" id="{65DF8F6B-381F-22A7-0F62-E43B58107A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2187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AAF5365-3B8F-9E31-B1A7-772534AD9478}"/>
              </a:ext>
            </a:extLst>
          </p:cNvPr>
          <p:cNvSpPr>
            <a:spLocks noGrp="1"/>
          </p:cNvSpPr>
          <p:nvPr>
            <p:ph idx="1"/>
          </p:nvPr>
        </p:nvSpPr>
        <p:spPr>
          <a:xfrm>
            <a:off x="1829603" y="1228726"/>
            <a:ext cx="9676596" cy="5472112"/>
          </a:xfrm>
        </p:spPr>
        <p:txBody>
          <a:bodyPr>
            <a:normAutofit/>
          </a:bodyPr>
          <a:lstStyle/>
          <a:p>
            <a:pPr marL="0" indent="0" algn="ctr">
              <a:buNone/>
            </a:pPr>
            <a:r>
              <a:rPr lang="tr-TR" sz="7200" b="1" dirty="0">
                <a:solidFill>
                  <a:srgbClr val="C00000"/>
                </a:solidFill>
              </a:rPr>
              <a:t>DUYURULAR</a:t>
            </a:r>
          </a:p>
          <a:p>
            <a:pPr marL="0" indent="0">
              <a:buNone/>
            </a:pPr>
            <a:r>
              <a:rPr lang="tr-TR" sz="2400" b="1" dirty="0" err="1"/>
              <a:t>Ory</a:t>
            </a:r>
            <a:r>
              <a:rPr lang="tr-TR" sz="2400" b="1" dirty="0"/>
              <a:t> kodlu kredisiz bir oryantasyon dersi eklenmiştir. Bu dersi almak zorundasınız.</a:t>
            </a:r>
          </a:p>
          <a:p>
            <a:pPr marL="0" indent="0">
              <a:buNone/>
            </a:pPr>
            <a:endParaRPr lang="tr-TR" sz="2400" b="1" dirty="0"/>
          </a:p>
          <a:p>
            <a:pPr marL="0" indent="0">
              <a:buNone/>
            </a:pPr>
            <a:endParaRPr lang="tr-TR" sz="2400" b="1" dirty="0"/>
          </a:p>
          <a:p>
            <a:pPr marL="0" indent="0">
              <a:buNone/>
            </a:pPr>
            <a:r>
              <a:rPr lang="tr-TR" sz="2400" b="1" dirty="0"/>
              <a:t>Linkte bulunan </a:t>
            </a:r>
            <a:r>
              <a:rPr lang="en-GB" sz="2000" b="1" dirty="0">
                <a:solidFill>
                  <a:srgbClr val="C00000"/>
                </a:solidFill>
                <a:latin typeface="Arial Black" panose="020B0A04020102020204" pitchFamily="34" charset="0"/>
              </a:rPr>
              <a:t>ÖĞRETMEN ADAYI PORTFOLYO ARAŞTIRMASI</a:t>
            </a:r>
            <a:r>
              <a:rPr lang="tr-TR" sz="2000" b="1" dirty="0">
                <a:solidFill>
                  <a:srgbClr val="C00000"/>
                </a:solidFill>
                <a:latin typeface="Arial Black" panose="020B0A04020102020204" pitchFamily="34" charset="0"/>
              </a:rPr>
              <a:t> </a:t>
            </a:r>
            <a:r>
              <a:rPr lang="tr-TR" sz="2000" b="1" dirty="0">
                <a:latin typeface="+mj-lt"/>
              </a:rPr>
              <a:t>formunu  mutlaka doldurmanız gerekmektedir. </a:t>
            </a:r>
          </a:p>
          <a:p>
            <a:pPr marL="0" indent="0">
              <a:buNone/>
            </a:pPr>
            <a:r>
              <a:rPr lang="tr-TR" sz="2400" b="1" dirty="0">
                <a:solidFill>
                  <a:srgbClr val="C00000"/>
                </a:solidFill>
                <a:latin typeface="+mj-lt"/>
              </a:rPr>
              <a:t>https://docs.google.com/forms/d/e/1FAIpQLSdfs7rMSpDd_205eWF2RclGy6_uVcP-jw7De4gpH35bpITcbw/viewform</a:t>
            </a:r>
          </a:p>
        </p:txBody>
      </p:sp>
      <p:sp>
        <p:nvSpPr>
          <p:cNvPr id="4" name="Slayt Numarası Yer Tutucusu 3">
            <a:extLst>
              <a:ext uri="{FF2B5EF4-FFF2-40B4-BE49-F238E27FC236}">
                <a16:creationId xmlns:a16="http://schemas.microsoft.com/office/drawing/2014/main" id="{CE965B09-7A3C-94E6-1E8E-52BC7B5EEC0D}"/>
              </a:ext>
            </a:extLst>
          </p:cNvPr>
          <p:cNvSpPr>
            <a:spLocks noGrp="1"/>
          </p:cNvSpPr>
          <p:nvPr>
            <p:ph type="sldNum" sz="quarter" idx="12"/>
          </p:nvPr>
        </p:nvSpPr>
        <p:spPr/>
        <p:txBody>
          <a:bodyPr/>
          <a:lstStyle/>
          <a:p>
            <a:fld id="{F302176B-0E47-46AC-8F43-DAB4B8A37D06}" type="slidenum">
              <a:rPr lang="tr-TR" smtClean="0"/>
              <a:pPr/>
              <a:t>130</a:t>
            </a:fld>
            <a:endParaRPr lang="tr-TR"/>
          </a:p>
        </p:txBody>
      </p:sp>
      <p:pic>
        <p:nvPicPr>
          <p:cNvPr id="6" name="İçerik Yer Tutucusu 4">
            <a:extLst>
              <a:ext uri="{FF2B5EF4-FFF2-40B4-BE49-F238E27FC236}">
                <a16:creationId xmlns:a16="http://schemas.microsoft.com/office/drawing/2014/main" id="{761D08C3-6AFF-7243-36D3-3F81BA2E4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71766">
            <a:off x="313027" y="2082400"/>
            <a:ext cx="1315749" cy="1272477"/>
          </a:xfrm>
          <a:prstGeom prst="rect">
            <a:avLst/>
          </a:prstGeom>
        </p:spPr>
      </p:pic>
      <p:pic>
        <p:nvPicPr>
          <p:cNvPr id="7" name="İçerik Yer Tutucusu 4">
            <a:extLst>
              <a:ext uri="{FF2B5EF4-FFF2-40B4-BE49-F238E27FC236}">
                <a16:creationId xmlns:a16="http://schemas.microsoft.com/office/drawing/2014/main" id="{6B258DC9-B6B4-83E7-C8D5-B3AD37C36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1766">
            <a:off x="415394" y="3789093"/>
            <a:ext cx="1268763" cy="1227036"/>
          </a:xfrm>
          <a:prstGeom prst="rect">
            <a:avLst/>
          </a:prstGeom>
        </p:spPr>
      </p:pic>
    </p:spTree>
    <p:extLst>
      <p:ext uri="{BB962C8B-B14F-4D97-AF65-F5344CB8AC3E}">
        <p14:creationId xmlns:p14="http://schemas.microsoft.com/office/powerpoint/2010/main" val="27426821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560618" y="2070772"/>
            <a:ext cx="5611092" cy="1341121"/>
          </a:xfrm>
        </p:spPr>
        <p:txBody>
          <a:bodyPr>
            <a:noAutofit/>
          </a:bodyPr>
          <a:lstStyle/>
          <a:p>
            <a:pPr algn="ctr">
              <a:lnSpc>
                <a:spcPct val="100000"/>
              </a:lnSpc>
            </a:pPr>
            <a:br>
              <a:rPr lang="tr-TR" sz="2800" dirty="0">
                <a:solidFill>
                  <a:srgbClr val="002060"/>
                </a:solidFill>
              </a:rPr>
            </a:br>
            <a:r>
              <a:rPr lang="tr-TR" sz="2800" b="1" dirty="0">
                <a:solidFill>
                  <a:schemeClr val="accent6">
                    <a:lumMod val="50000"/>
                  </a:schemeClr>
                </a:solidFill>
              </a:rPr>
              <a:t>BAĞIMLILIKLA MÜCADELE </a:t>
            </a:r>
            <a:br>
              <a:rPr lang="tr-TR" sz="2800" b="1" dirty="0"/>
            </a:br>
            <a:endParaRPr lang="tr-TR" sz="2800" i="1" cap="none" dirty="0">
              <a:solidFill>
                <a:srgbClr val="002060"/>
              </a:solidFill>
            </a:endParaRPr>
          </a:p>
        </p:txBody>
      </p:sp>
      <p:pic>
        <p:nvPicPr>
          <p:cNvPr id="6" name="Resim 3" descr="logo, simge, sembol, amblem, ticari marka içeren bir resim&#10;&#10;Açıklama otomatik olarak oluşturuldu">
            <a:extLst>
              <a:ext uri="{FF2B5EF4-FFF2-40B4-BE49-F238E27FC236}">
                <a16:creationId xmlns:a16="http://schemas.microsoft.com/office/drawing/2014/main" id="{0A0BCEC2-9FAF-C6AE-6F6B-8242015CF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7707" y="1855019"/>
            <a:ext cx="1856527" cy="1856527"/>
          </a:xfrm>
          <a:prstGeom prst="rect">
            <a:avLst/>
          </a:prstGeom>
        </p:spPr>
      </p:pic>
      <p:pic>
        <p:nvPicPr>
          <p:cNvPr id="7" name="Resim 6" descr="logo, simge, sembol, yazı tipi, ticari marka içeren bir resim&#10;&#10;Açıklama otomatik olarak oluşturuldu">
            <a:extLst>
              <a:ext uri="{FF2B5EF4-FFF2-40B4-BE49-F238E27FC236}">
                <a16:creationId xmlns:a16="http://schemas.microsoft.com/office/drawing/2014/main" id="{1BA516CC-312E-B46B-A578-1CE938A6B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980" y="1935407"/>
            <a:ext cx="1856527" cy="1856527"/>
          </a:xfrm>
          <a:prstGeom prst="rect">
            <a:avLst/>
          </a:prstGeom>
        </p:spPr>
      </p:pic>
    </p:spTree>
    <p:extLst>
      <p:ext uri="{BB962C8B-B14F-4D97-AF65-F5344CB8AC3E}">
        <p14:creationId xmlns:p14="http://schemas.microsoft.com/office/powerpoint/2010/main" val="39134774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60557" y="1094509"/>
            <a:ext cx="7745505" cy="4505181"/>
          </a:xfrm>
        </p:spPr>
        <p:txBody>
          <a:bodyPr>
            <a:noAutofit/>
          </a:bodyPr>
          <a:lstStyle/>
          <a:p>
            <a:pPr marL="0" indent="0" algn="just">
              <a:spcBef>
                <a:spcPts val="0"/>
              </a:spcBef>
              <a:buNone/>
            </a:pPr>
            <a:r>
              <a:rPr lang="tr-TR" sz="3000" b="1" dirty="0"/>
              <a:t>Bağımlılık; </a:t>
            </a:r>
          </a:p>
          <a:p>
            <a:pPr marL="0" indent="0" algn="just">
              <a:spcBef>
                <a:spcPts val="0"/>
              </a:spcBef>
              <a:buFont typeface="Wingdings" pitchFamily="2" charset="2"/>
              <a:buChar char="Ø"/>
            </a:pPr>
            <a:r>
              <a:rPr lang="tr-TR" sz="2600" dirty="0"/>
              <a:t>Kişinin kullandığı bir madde, alkol, nesne veya yaptığı bir davranış (eylem) üzerinde kontrolünü kaybetmesidir. </a:t>
            </a:r>
          </a:p>
          <a:p>
            <a:pPr marL="0" indent="0" algn="just">
              <a:spcBef>
                <a:spcPts val="0"/>
              </a:spcBef>
              <a:buFont typeface="Wingdings" pitchFamily="2" charset="2"/>
              <a:buChar char="Ø"/>
            </a:pPr>
            <a:r>
              <a:rPr lang="tr-TR" sz="2600" dirty="0"/>
              <a:t>Kontrolsüzce kullanılan her madde ya da gerçekleştirilen her davranış bağımlılık oluşturma riski taşır. Kişiler hayatta birçok şeye karşı bağımlı olabilir. </a:t>
            </a:r>
          </a:p>
          <a:p>
            <a:pPr marL="0" indent="0" algn="just">
              <a:spcBef>
                <a:spcPts val="0"/>
              </a:spcBef>
              <a:buFont typeface="Wingdings" pitchFamily="2" charset="2"/>
              <a:buChar char="Ø"/>
            </a:pPr>
            <a:r>
              <a:rPr lang="tr-TR" sz="2600" dirty="0"/>
              <a:t>Örnek: madde, alkol, sigara, kumar, teknoloji, herhangi bir eşya veya davranış.</a:t>
            </a:r>
          </a:p>
          <a:p>
            <a:pPr marL="0" indent="0" algn="just">
              <a:spcBef>
                <a:spcPts val="0"/>
              </a:spcBef>
              <a:buFont typeface="Wingdings" pitchFamily="2" charset="2"/>
              <a:buChar char="Ø"/>
            </a:pPr>
            <a:r>
              <a:rPr lang="tr-TR" sz="2600" dirty="0"/>
              <a:t>Kullanım/davranış sıklığı azaldığında veya kesildiğinde huzursuzluk, uykusuzluk, öfke gibi yoksunluk belirtileri görülür.</a:t>
            </a:r>
          </a:p>
          <a:p>
            <a:pPr marL="0" indent="0" algn="just">
              <a:spcBef>
                <a:spcPts val="0"/>
              </a:spcBef>
              <a:buNone/>
            </a:pPr>
            <a:endParaRPr lang="tr-TR" sz="16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132</a:t>
            </a:fld>
            <a:endParaRPr lang="tr-TR"/>
          </a:p>
        </p:txBody>
      </p:sp>
    </p:spTree>
    <p:extLst>
      <p:ext uri="{BB962C8B-B14F-4D97-AF65-F5344CB8AC3E}">
        <p14:creationId xmlns:p14="http://schemas.microsoft.com/office/powerpoint/2010/main" val="34942525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pPr/>
              <a:t>133</a:t>
            </a:fld>
            <a:endParaRPr lang="tr-TR"/>
          </a:p>
        </p:txBody>
      </p:sp>
      <p:sp>
        <p:nvSpPr>
          <p:cNvPr id="7" name="Metin kutusu 13"/>
          <p:cNvSpPr txBox="1"/>
          <p:nvPr/>
        </p:nvSpPr>
        <p:spPr>
          <a:xfrm>
            <a:off x="1271050" y="1454900"/>
            <a:ext cx="6614311" cy="830997"/>
          </a:xfrm>
          <a:prstGeom prst="rect">
            <a:avLst/>
          </a:prstGeom>
          <a:noFill/>
        </p:spPr>
        <p:txBody>
          <a:bodyPr wrap="none" rtlCol="0">
            <a:spAutoFit/>
          </a:bodyPr>
          <a:lstStyle/>
          <a:p>
            <a:r>
              <a:rPr lang="tr-TR" sz="4800" b="1" dirty="0"/>
              <a:t>Madde Bağımlılığı Nedir?</a:t>
            </a:r>
          </a:p>
        </p:txBody>
      </p:sp>
      <p:sp>
        <p:nvSpPr>
          <p:cNvPr id="10" name="Metin kutusu 15"/>
          <p:cNvSpPr txBox="1"/>
          <p:nvPr/>
        </p:nvSpPr>
        <p:spPr>
          <a:xfrm>
            <a:off x="1300914" y="2408619"/>
            <a:ext cx="9630322" cy="1015663"/>
          </a:xfrm>
          <a:prstGeom prst="rect">
            <a:avLst/>
          </a:prstGeom>
          <a:noFill/>
        </p:spPr>
        <p:txBody>
          <a:bodyPr wrap="square" rtlCol="0">
            <a:spAutoFit/>
          </a:bodyPr>
          <a:lstStyle/>
          <a:p>
            <a:pPr>
              <a:buFont typeface="Arial" pitchFamily="34" charset="0"/>
              <a:buChar char="•"/>
            </a:pPr>
            <a:r>
              <a:rPr lang="tr-TR" sz="2000" dirty="0"/>
              <a:t>Vücuda girdiğinde davranışsal, ruhsal ve beden üzerinde değişikliklere neden olan, bağımlılık yapabilen kimyasal maddelere bağımlılık yapıcı maddeler denir.</a:t>
            </a:r>
            <a:endParaRPr lang="tr-TR" sz="2800" dirty="0"/>
          </a:p>
        </p:txBody>
      </p:sp>
      <p:sp>
        <p:nvSpPr>
          <p:cNvPr id="11" name="Dikdörtgen 2"/>
          <p:cNvSpPr/>
          <p:nvPr/>
        </p:nvSpPr>
        <p:spPr>
          <a:xfrm>
            <a:off x="1271050" y="3547004"/>
            <a:ext cx="9367087" cy="1015663"/>
          </a:xfrm>
          <a:prstGeom prst="rect">
            <a:avLst/>
          </a:prstGeom>
        </p:spPr>
        <p:txBody>
          <a:bodyPr wrap="square">
            <a:spAutoFit/>
          </a:bodyPr>
          <a:lstStyle/>
          <a:p>
            <a:pPr>
              <a:buFont typeface="Arial" pitchFamily="34" charset="0"/>
              <a:buChar char="•"/>
            </a:pPr>
            <a:r>
              <a:rPr lang="tr-TR" sz="2000" dirty="0"/>
              <a:t>Bu maddeler beyindeki dopamin hormonunu bozarken bozulma ile birlikte tekrar kullanımı pekiştirmektedir. Madde kullanımı tekrarlayan kullanımlara dönüştüğünde bağımlılık yapabilmektedir.</a:t>
            </a:r>
            <a:endParaRPr lang="tr-TR" sz="2800" dirty="0"/>
          </a:p>
        </p:txBody>
      </p:sp>
    </p:spTree>
    <p:extLst>
      <p:ext uri="{BB962C8B-B14F-4D97-AF65-F5344CB8AC3E}">
        <p14:creationId xmlns:p14="http://schemas.microsoft.com/office/powerpoint/2010/main" val="3088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5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6782929-7349-5D4E-2212-0931DA4C2829}"/>
              </a:ext>
            </a:extLst>
          </p:cNvPr>
          <p:cNvSpPr>
            <a:spLocks noGrp="1"/>
          </p:cNvSpPr>
          <p:nvPr>
            <p:ph type="sldNum" sz="quarter" idx="12"/>
          </p:nvPr>
        </p:nvSpPr>
        <p:spPr/>
        <p:txBody>
          <a:bodyPr/>
          <a:lstStyle/>
          <a:p>
            <a:fld id="{F302176B-0E47-46AC-8F43-DAB4B8A37D06}" type="slidenum">
              <a:rPr lang="tr-TR" smtClean="0"/>
              <a:pPr/>
              <a:t>134</a:t>
            </a:fld>
            <a:endParaRPr lang="tr-TR"/>
          </a:p>
        </p:txBody>
      </p:sp>
      <p:sp>
        <p:nvSpPr>
          <p:cNvPr id="5" name="Metin kutusu 13">
            <a:extLst>
              <a:ext uri="{FF2B5EF4-FFF2-40B4-BE49-F238E27FC236}">
                <a16:creationId xmlns:a16="http://schemas.microsoft.com/office/drawing/2014/main" id="{2A33EC78-3C15-3761-CEC6-1FE3C53F23E7}"/>
              </a:ext>
            </a:extLst>
          </p:cNvPr>
          <p:cNvSpPr txBox="1">
            <a:spLocks noGrp="1"/>
          </p:cNvSpPr>
          <p:nvPr>
            <p:ph type="title"/>
          </p:nvPr>
        </p:nvSpPr>
        <p:spPr>
          <a:xfrm>
            <a:off x="2895600" y="763588"/>
            <a:ext cx="8610600" cy="1293812"/>
          </a:xfrm>
          <a:prstGeom prst="rect">
            <a:avLst/>
          </a:prstGeom>
          <a:noFill/>
        </p:spPr>
        <p:txBody>
          <a:bodyPr wrap="square" rtlCol="0">
            <a:spAutoFit/>
          </a:bodyPr>
          <a:lstStyle/>
          <a:p>
            <a:r>
              <a:rPr lang="tr-TR" sz="3600" b="1" dirty="0"/>
              <a:t>Kişi Ne Zaman Bağımlı Sayılır?</a:t>
            </a:r>
          </a:p>
        </p:txBody>
      </p:sp>
      <p:sp>
        <p:nvSpPr>
          <p:cNvPr id="6" name="Dikdörtgen 2">
            <a:extLst>
              <a:ext uri="{FF2B5EF4-FFF2-40B4-BE49-F238E27FC236}">
                <a16:creationId xmlns:a16="http://schemas.microsoft.com/office/drawing/2014/main" id="{A949D17C-8B8A-B7FD-C18C-9D649205FA2B}"/>
              </a:ext>
            </a:extLst>
          </p:cNvPr>
          <p:cNvSpPr/>
          <p:nvPr/>
        </p:nvSpPr>
        <p:spPr>
          <a:xfrm>
            <a:off x="1148435" y="1657290"/>
            <a:ext cx="10042505" cy="400110"/>
          </a:xfrm>
          <a:prstGeom prst="rect">
            <a:avLst/>
          </a:prstGeom>
        </p:spPr>
        <p:txBody>
          <a:bodyPr wrap="square">
            <a:spAutoFit/>
          </a:bodyPr>
          <a:lstStyle/>
          <a:p>
            <a:r>
              <a:rPr lang="tr-TR" sz="2000" b="1" dirty="0">
                <a:solidFill>
                  <a:srgbClr val="E61F4F"/>
                </a:solidFill>
              </a:rPr>
              <a:t>Son 12 ay içerisinde aşağıdaki belirtilerden en az ikisini gösteren kişi bağımlıdır:</a:t>
            </a:r>
          </a:p>
        </p:txBody>
      </p:sp>
      <p:sp>
        <p:nvSpPr>
          <p:cNvPr id="11" name="İçerik Yer Tutucusu 10">
            <a:extLst>
              <a:ext uri="{FF2B5EF4-FFF2-40B4-BE49-F238E27FC236}">
                <a16:creationId xmlns:a16="http://schemas.microsoft.com/office/drawing/2014/main" id="{A6F2AF22-98DD-67C2-BE38-C4C665CC03CF}"/>
              </a:ext>
            </a:extLst>
          </p:cNvPr>
          <p:cNvSpPr>
            <a:spLocks noGrp="1"/>
          </p:cNvSpPr>
          <p:nvPr>
            <p:ph idx="1"/>
          </p:nvPr>
        </p:nvSpPr>
        <p:spPr/>
        <p:txBody>
          <a:bodyPr>
            <a:normAutofit/>
          </a:bodyPr>
          <a:lstStyle/>
          <a:p>
            <a:pPr>
              <a:spcBef>
                <a:spcPts val="300"/>
              </a:spcBef>
              <a:spcAft>
                <a:spcPts val="300"/>
              </a:spcAft>
            </a:pPr>
            <a:r>
              <a:rPr lang="tr-TR" dirty="0">
                <a:solidFill>
                  <a:srgbClr val="000000"/>
                </a:solidFill>
              </a:rPr>
              <a:t>Madde kullanımına büyük bir istek duyulması</a:t>
            </a:r>
          </a:p>
          <a:p>
            <a:pPr>
              <a:spcBef>
                <a:spcPts val="300"/>
              </a:spcBef>
              <a:spcAft>
                <a:spcPts val="300"/>
              </a:spcAft>
            </a:pPr>
            <a:r>
              <a:rPr lang="tr-TR" dirty="0"/>
              <a:t>İstemsizce madde kullanım miktarının arttırılması</a:t>
            </a:r>
          </a:p>
          <a:p>
            <a:pPr>
              <a:spcBef>
                <a:spcPts val="300"/>
              </a:spcBef>
              <a:spcAft>
                <a:spcPts val="300"/>
              </a:spcAft>
            </a:pPr>
            <a:r>
              <a:rPr lang="tr-TR" b="0" i="0" dirty="0">
                <a:solidFill>
                  <a:srgbClr val="000000"/>
                </a:solidFill>
                <a:effectLst/>
              </a:rPr>
              <a:t>Madde kullanmayı bırakmak için sürekli bir istek ya da sonuç vermeyen çabalar</a:t>
            </a:r>
          </a:p>
          <a:p>
            <a:pPr>
              <a:spcBef>
                <a:spcPts val="300"/>
              </a:spcBef>
              <a:spcAft>
                <a:spcPts val="300"/>
              </a:spcAft>
            </a:pPr>
            <a:r>
              <a:rPr lang="tr-TR" b="0" i="0" dirty="0">
                <a:solidFill>
                  <a:srgbClr val="000000"/>
                </a:solidFill>
                <a:effectLst/>
              </a:rPr>
              <a:t>Madde elde etmek, kullanmak ya da yarattığı etkilerden kurtulmak için gerekli etkinliklere çok zaman ayrılması</a:t>
            </a:r>
          </a:p>
          <a:p>
            <a:pPr>
              <a:spcBef>
                <a:spcPts val="300"/>
              </a:spcBef>
              <a:spcAft>
                <a:spcPts val="300"/>
              </a:spcAft>
            </a:pPr>
            <a:r>
              <a:rPr lang="tr-TR" dirty="0">
                <a:solidFill>
                  <a:srgbClr val="000000"/>
                </a:solidFill>
              </a:rPr>
              <a:t>Günlük hayatın sekteye uğraması</a:t>
            </a:r>
          </a:p>
          <a:p>
            <a:pPr>
              <a:spcBef>
                <a:spcPts val="300"/>
              </a:spcBef>
              <a:spcAft>
                <a:spcPts val="300"/>
              </a:spcAft>
            </a:pPr>
            <a:r>
              <a:rPr lang="tr-TR" dirty="0">
                <a:solidFill>
                  <a:srgbClr val="000000"/>
                </a:solidFill>
              </a:rPr>
              <a:t>Olumsuz sonuçlarına rağmen madde kullanımına devam etmek</a:t>
            </a:r>
          </a:p>
          <a:p>
            <a:pPr>
              <a:spcBef>
                <a:spcPts val="300"/>
              </a:spcBef>
              <a:spcAft>
                <a:spcPts val="300"/>
              </a:spcAft>
            </a:pPr>
            <a:r>
              <a:rPr lang="tr-TR" dirty="0">
                <a:solidFill>
                  <a:srgbClr val="000000"/>
                </a:solidFill>
              </a:rPr>
              <a:t>Maddeye tolerans geliştirilmesi </a:t>
            </a:r>
          </a:p>
          <a:p>
            <a:pPr>
              <a:spcBef>
                <a:spcPts val="300"/>
              </a:spcBef>
              <a:spcAft>
                <a:spcPts val="300"/>
              </a:spcAft>
            </a:pPr>
            <a:r>
              <a:rPr lang="tr-TR" dirty="0">
                <a:solidFill>
                  <a:srgbClr val="000000"/>
                </a:solidFill>
              </a:rPr>
              <a:t>Madde kullanımı ertelendiğinde ya da engellendiğinde yoksunluk belirtileri göstermek </a:t>
            </a:r>
            <a:r>
              <a:rPr lang="tr-TR" sz="1200" dirty="0">
                <a:solidFill>
                  <a:srgbClr val="000000"/>
                </a:solidFill>
              </a:rPr>
              <a:t>(Yeşilay, 2024)</a:t>
            </a:r>
            <a:endParaRPr lang="tr-TR" sz="1200" b="0" i="0" dirty="0">
              <a:solidFill>
                <a:srgbClr val="000000"/>
              </a:solidFill>
              <a:effectLst/>
            </a:endParaRPr>
          </a:p>
          <a:p>
            <a:endParaRPr lang="tr-TR" sz="2400" b="0" i="0" dirty="0">
              <a:solidFill>
                <a:srgbClr val="000000"/>
              </a:solidFill>
              <a:effectLst/>
            </a:endParaRPr>
          </a:p>
          <a:p>
            <a:endParaRPr lang="tr-TR" dirty="0"/>
          </a:p>
        </p:txBody>
      </p:sp>
    </p:spTree>
    <p:extLst>
      <p:ext uri="{BB962C8B-B14F-4D97-AF65-F5344CB8AC3E}">
        <p14:creationId xmlns:p14="http://schemas.microsoft.com/office/powerpoint/2010/main" val="19924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135</a:t>
            </a:fld>
            <a:endParaRPr lang="tr-TR"/>
          </a:p>
        </p:txBody>
      </p:sp>
      <p:sp>
        <p:nvSpPr>
          <p:cNvPr id="8" name="Metin kutusu 13"/>
          <p:cNvSpPr txBox="1"/>
          <p:nvPr/>
        </p:nvSpPr>
        <p:spPr>
          <a:xfrm>
            <a:off x="1036340" y="1929287"/>
            <a:ext cx="4520397" cy="1879386"/>
          </a:xfrm>
          <a:prstGeom prst="rect">
            <a:avLst/>
          </a:prstGeom>
          <a:noFill/>
        </p:spPr>
        <p:txBody>
          <a:bodyPr wrap="square" rtlCol="0">
            <a:spAutoFit/>
          </a:bodyPr>
          <a:lstStyle/>
          <a:p>
            <a:r>
              <a:rPr lang="tr-TR" sz="2800" b="1" dirty="0"/>
              <a:t>Madde</a:t>
            </a:r>
          </a:p>
          <a:p>
            <a:r>
              <a:rPr lang="tr-TR" sz="2800" b="1" dirty="0"/>
              <a:t>Bağımlılığın </a:t>
            </a:r>
          </a:p>
          <a:p>
            <a:r>
              <a:rPr lang="tr-TR" sz="2800" b="1" dirty="0"/>
              <a:t>Olası Sonuçları</a:t>
            </a:r>
          </a:p>
          <a:p>
            <a:r>
              <a:rPr lang="tr-TR" sz="2800" b="1" dirty="0"/>
              <a:t>ve Zararları </a:t>
            </a:r>
            <a:r>
              <a:rPr lang="tr-TR" sz="1600" b="1" dirty="0"/>
              <a:t>(Yeşilay, 2024)</a:t>
            </a:r>
            <a:endParaRPr lang="tr-TR" sz="2800" b="1" dirty="0"/>
          </a:p>
        </p:txBody>
      </p:sp>
      <p:grpSp>
        <p:nvGrpSpPr>
          <p:cNvPr id="9" name="Grup 11"/>
          <p:cNvGrpSpPr/>
          <p:nvPr/>
        </p:nvGrpSpPr>
        <p:grpSpPr>
          <a:xfrm>
            <a:off x="6103086" y="381000"/>
            <a:ext cx="4285370" cy="5903703"/>
            <a:chOff x="9254301" y="612844"/>
            <a:chExt cx="4285370" cy="5324535"/>
          </a:xfrm>
        </p:grpSpPr>
        <p:sp>
          <p:nvSpPr>
            <p:cNvPr id="10" name="Metin kutusu 15"/>
            <p:cNvSpPr txBox="1"/>
            <p:nvPr/>
          </p:nvSpPr>
          <p:spPr>
            <a:xfrm>
              <a:off x="9614301" y="612844"/>
              <a:ext cx="3925370" cy="5324535"/>
            </a:xfrm>
            <a:prstGeom prst="rect">
              <a:avLst/>
            </a:prstGeom>
            <a:noFill/>
          </p:spPr>
          <p:txBody>
            <a:bodyPr wrap="none" rtlCol="0">
              <a:spAutoFit/>
            </a:bodyPr>
            <a:lstStyle/>
            <a:p>
              <a:r>
                <a:rPr lang="tr-TR" sz="2000" dirty="0">
                  <a:solidFill>
                    <a:schemeClr val="bg1"/>
                  </a:solidFill>
                </a:rPr>
                <a:t>DAVRANIŞLARI KONTROL EDEMEME</a:t>
              </a:r>
            </a:p>
            <a:p>
              <a:r>
                <a:rPr lang="tr-TR" sz="2000" dirty="0">
                  <a:solidFill>
                    <a:schemeClr val="bg1"/>
                  </a:solidFill>
                </a:rPr>
                <a:t>KALP KRİZİ</a:t>
              </a:r>
            </a:p>
            <a:p>
              <a:r>
                <a:rPr lang="tr-TR" sz="2000" dirty="0">
                  <a:solidFill>
                    <a:schemeClr val="bg1"/>
                  </a:solidFill>
                </a:rPr>
                <a:t>İNTİHAR</a:t>
              </a:r>
            </a:p>
            <a:p>
              <a:r>
                <a:rPr lang="tr-TR" sz="2000" dirty="0">
                  <a:solidFill>
                    <a:schemeClr val="bg1"/>
                  </a:solidFill>
                </a:rPr>
                <a:t>MİDE KANSERİ</a:t>
              </a:r>
            </a:p>
            <a:p>
              <a:r>
                <a:rPr lang="tr-TR" sz="2000" dirty="0">
                  <a:solidFill>
                    <a:schemeClr val="bg1"/>
                  </a:solidFill>
                </a:rPr>
                <a:t>GENÇ YAŞTA ÖLÜM</a:t>
              </a:r>
            </a:p>
            <a:p>
              <a:r>
                <a:rPr lang="tr-TR" sz="2000" dirty="0">
                  <a:solidFill>
                    <a:schemeClr val="bg1"/>
                  </a:solidFill>
                </a:rPr>
                <a:t>ÖLÜMCÜL HASTALIKLAR</a:t>
              </a:r>
            </a:p>
            <a:p>
              <a:r>
                <a:rPr lang="tr-TR" sz="2000" dirty="0">
                  <a:solidFill>
                    <a:schemeClr val="bg1"/>
                  </a:solidFill>
                </a:rPr>
                <a:t>PARANOYA</a:t>
              </a:r>
            </a:p>
            <a:p>
              <a:r>
                <a:rPr lang="tr-TR" sz="2000" dirty="0">
                  <a:solidFill>
                    <a:schemeClr val="bg1"/>
                  </a:solidFill>
                </a:rPr>
                <a:t>AİLEVİ PROBLEMLER</a:t>
              </a:r>
            </a:p>
            <a:p>
              <a:r>
                <a:rPr lang="tr-TR" sz="2000" dirty="0">
                  <a:solidFill>
                    <a:schemeClr val="bg1"/>
                  </a:solidFill>
                </a:rPr>
                <a:t>DİŞ ÇÜRÜMELERİ</a:t>
              </a:r>
            </a:p>
            <a:p>
              <a:r>
                <a:rPr lang="tr-TR" sz="2000" dirty="0">
                  <a:solidFill>
                    <a:schemeClr val="bg1"/>
                  </a:solidFill>
                </a:rPr>
                <a:t>AKCİĞER İLTİHABI</a:t>
              </a:r>
            </a:p>
            <a:p>
              <a:r>
                <a:rPr lang="tr-TR" sz="2000" dirty="0">
                  <a:solidFill>
                    <a:schemeClr val="bg1"/>
                  </a:solidFill>
                </a:rPr>
                <a:t>CİNAYET</a:t>
              </a:r>
            </a:p>
            <a:p>
              <a:r>
                <a:rPr lang="tr-TR" sz="2000" dirty="0">
                  <a:solidFill>
                    <a:schemeClr val="bg1"/>
                  </a:solidFill>
                </a:rPr>
                <a:t>KISMİ FELÇ</a:t>
              </a:r>
            </a:p>
            <a:p>
              <a:r>
                <a:rPr lang="tr-TR" sz="2000" dirty="0">
                  <a:solidFill>
                    <a:schemeClr val="bg1"/>
                  </a:solidFill>
                </a:rPr>
                <a:t>KALP HASTALIKLARI</a:t>
              </a:r>
            </a:p>
            <a:p>
              <a:r>
                <a:rPr lang="tr-TR" sz="2000" dirty="0">
                  <a:solidFill>
                    <a:schemeClr val="bg1"/>
                  </a:solidFill>
                </a:rPr>
                <a:t>İŞ KAYBI</a:t>
              </a:r>
            </a:p>
            <a:p>
              <a:r>
                <a:rPr lang="tr-TR" sz="2000" dirty="0">
                  <a:solidFill>
                    <a:schemeClr val="bg1"/>
                  </a:solidFill>
                </a:rPr>
                <a:t>KAYGI</a:t>
              </a:r>
            </a:p>
            <a:p>
              <a:r>
                <a:rPr lang="tr-TR" sz="2000" dirty="0">
                  <a:solidFill>
                    <a:schemeClr val="bg1"/>
                  </a:solidFill>
                </a:rPr>
                <a:t>AĞIZDA TARTAR VE PLAK BİRİKİMİ</a:t>
              </a:r>
            </a:p>
            <a:p>
              <a:r>
                <a:rPr lang="tr-TR" sz="2000" dirty="0">
                  <a:solidFill>
                    <a:schemeClr val="bg1"/>
                  </a:solidFill>
                </a:rPr>
                <a:t>HAFIZA ERİMESİ</a:t>
              </a:r>
              <a:endParaRPr lang="tr-TR" sz="2000" b="1" dirty="0">
                <a:solidFill>
                  <a:schemeClr val="bg1"/>
                </a:solidFill>
              </a:endParaRPr>
            </a:p>
          </p:txBody>
        </p:sp>
        <p:sp>
          <p:nvSpPr>
            <p:cNvPr id="11"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6"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3"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28" name="Metin kutusu 15"/>
          <p:cNvSpPr txBox="1"/>
          <p:nvPr/>
        </p:nvSpPr>
        <p:spPr>
          <a:xfrm>
            <a:off x="6528014" y="447304"/>
            <a:ext cx="5495415" cy="6863417"/>
          </a:xfrm>
          <a:prstGeom prst="rect">
            <a:avLst/>
          </a:prstGeom>
          <a:noFill/>
        </p:spPr>
        <p:txBody>
          <a:bodyPr wrap="none" rtlCol="0">
            <a:spAutoFit/>
          </a:bodyPr>
          <a:lstStyle/>
          <a:p>
            <a:r>
              <a:rPr lang="tr-TR" sz="2000" dirty="0"/>
              <a:t>DAVRANIŞLARI KONTROL EDEMEME</a:t>
            </a:r>
          </a:p>
          <a:p>
            <a:r>
              <a:rPr lang="tr-TR" sz="2000" dirty="0"/>
              <a:t>KALP KRİZİ</a:t>
            </a:r>
          </a:p>
          <a:p>
            <a:r>
              <a:rPr lang="tr-TR" sz="2000" dirty="0"/>
              <a:t>İNTİHAR</a:t>
            </a:r>
          </a:p>
          <a:p>
            <a:r>
              <a:rPr lang="tr-TR" sz="2000" dirty="0"/>
              <a:t>ÇEŞİTLİ KANSER TÜRLERİ</a:t>
            </a:r>
          </a:p>
          <a:p>
            <a:r>
              <a:rPr lang="tr-TR" sz="2000" dirty="0"/>
              <a:t>GENÇ YAŞTA ÖLÜM</a:t>
            </a:r>
          </a:p>
          <a:p>
            <a:r>
              <a:rPr lang="tr-TR" sz="2000" dirty="0"/>
              <a:t>AİLEVİ VE SOSYAL PROBLEMLER</a:t>
            </a:r>
          </a:p>
          <a:p>
            <a:r>
              <a:rPr lang="tr-TR" sz="2000" dirty="0"/>
              <a:t>SUÇ İŞLEME</a:t>
            </a:r>
          </a:p>
          <a:p>
            <a:r>
              <a:rPr lang="tr-TR" sz="2000" dirty="0"/>
              <a:t>FELÇ</a:t>
            </a:r>
          </a:p>
          <a:p>
            <a:r>
              <a:rPr lang="tr-TR" sz="2000" dirty="0"/>
              <a:t>KALP HASTALIKLARI</a:t>
            </a:r>
          </a:p>
          <a:p>
            <a:r>
              <a:rPr lang="tr-TR" sz="2000" dirty="0"/>
              <a:t>İŞ KAYBI</a:t>
            </a:r>
          </a:p>
          <a:p>
            <a:r>
              <a:rPr lang="tr-TR" sz="2000" dirty="0"/>
              <a:t>KAYGI,</a:t>
            </a:r>
          </a:p>
          <a:p>
            <a:r>
              <a:rPr lang="tr-TR" sz="2000" dirty="0"/>
              <a:t>DEPRESYON</a:t>
            </a:r>
          </a:p>
          <a:p>
            <a:r>
              <a:rPr lang="tr-TR" sz="2000" dirty="0"/>
              <a:t>HAFIZA SORUNLARI </a:t>
            </a:r>
          </a:p>
          <a:p>
            <a:r>
              <a:rPr lang="tr-TR" sz="2000" dirty="0"/>
              <a:t>UYKU BOZUKLUKLARI</a:t>
            </a:r>
          </a:p>
          <a:p>
            <a:r>
              <a:rPr lang="tr-TR" sz="2000" dirty="0"/>
              <a:t>KORKU VE PANİK HALİ</a:t>
            </a:r>
          </a:p>
          <a:p>
            <a:r>
              <a:rPr lang="tr-TR" sz="2000" dirty="0"/>
              <a:t>NÖROBİLİŞSEL BOZUKLUKLAR</a:t>
            </a:r>
          </a:p>
          <a:p>
            <a:r>
              <a:rPr lang="tr-TR" sz="2000" dirty="0"/>
              <a:t>SAÇ DÖKÜLMESİ</a:t>
            </a:r>
          </a:p>
          <a:p>
            <a:r>
              <a:rPr lang="tr-TR" sz="2000" dirty="0"/>
              <a:t>BEYNİN KARAR VERME MEKANİZMALARININ </a:t>
            </a:r>
          </a:p>
          <a:p>
            <a:r>
              <a:rPr lang="tr-TR" sz="2000" dirty="0"/>
              <a:t>OLUMSUZ ETKİLENMESİ</a:t>
            </a:r>
          </a:p>
          <a:p>
            <a:r>
              <a:rPr lang="tr-TR" sz="2000" dirty="0"/>
              <a:t>HAFIZA PROBLEMLERİ</a:t>
            </a:r>
          </a:p>
          <a:p>
            <a:endParaRPr lang="tr-TR" sz="2000" dirty="0"/>
          </a:p>
          <a:p>
            <a:endParaRPr lang="tr-TR" sz="2000" b="1" dirty="0"/>
          </a:p>
        </p:txBody>
      </p:sp>
      <p:sp>
        <p:nvSpPr>
          <p:cNvPr id="3" name="Line 5">
            <a:extLst>
              <a:ext uri="{FF2B5EF4-FFF2-40B4-BE49-F238E27FC236}">
                <a16:creationId xmlns:a16="http://schemas.microsoft.com/office/drawing/2014/main" id="{FBEC4DAD-60D8-E110-FBF6-B045F86D767C}"/>
              </a:ext>
            </a:extLst>
          </p:cNvPr>
          <p:cNvSpPr>
            <a:spLocks noChangeShapeType="1"/>
          </p:cNvSpPr>
          <p:nvPr/>
        </p:nvSpPr>
        <p:spPr bwMode="auto">
          <a:xfrm>
            <a:off x="6150784" y="58273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Line 5">
            <a:extLst>
              <a:ext uri="{FF2B5EF4-FFF2-40B4-BE49-F238E27FC236}">
                <a16:creationId xmlns:a16="http://schemas.microsoft.com/office/drawing/2014/main" id="{A3D93C60-2F79-CE4D-FADF-1E862EF355CF}"/>
              </a:ext>
            </a:extLst>
          </p:cNvPr>
          <p:cNvSpPr>
            <a:spLocks noChangeShapeType="1"/>
          </p:cNvSpPr>
          <p:nvPr/>
        </p:nvSpPr>
        <p:spPr bwMode="auto">
          <a:xfrm>
            <a:off x="6145277" y="6431900"/>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7660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136</a:t>
            </a:fld>
            <a:endParaRPr lang="tr-TR"/>
          </a:p>
        </p:txBody>
      </p:sp>
      <p:pic>
        <p:nvPicPr>
          <p:cNvPr id="3" name="Resim 2">
            <a:extLst>
              <a:ext uri="{FF2B5EF4-FFF2-40B4-BE49-F238E27FC236}">
                <a16:creationId xmlns:a16="http://schemas.microsoft.com/office/drawing/2014/main" id="{FC2536D1-84B2-79BC-91CA-C3BB32B57953}"/>
              </a:ext>
            </a:extLst>
          </p:cNvPr>
          <p:cNvPicPr>
            <a:picLocks noChangeAspect="1"/>
          </p:cNvPicPr>
          <p:nvPr/>
        </p:nvPicPr>
        <p:blipFill>
          <a:blip r:embed="rId2"/>
          <a:stretch>
            <a:fillRect/>
          </a:stretch>
        </p:blipFill>
        <p:spPr>
          <a:xfrm>
            <a:off x="5235296" y="465574"/>
            <a:ext cx="6343650" cy="6248400"/>
          </a:xfrm>
          <a:prstGeom prst="rect">
            <a:avLst/>
          </a:prstGeom>
        </p:spPr>
      </p:pic>
      <p:sp>
        <p:nvSpPr>
          <p:cNvPr id="5" name="Metin kutusu 4">
            <a:extLst>
              <a:ext uri="{FF2B5EF4-FFF2-40B4-BE49-F238E27FC236}">
                <a16:creationId xmlns:a16="http://schemas.microsoft.com/office/drawing/2014/main" id="{C1360734-2BA1-8B1A-C8A9-75B6CAFE7CB7}"/>
              </a:ext>
            </a:extLst>
          </p:cNvPr>
          <p:cNvSpPr txBox="1"/>
          <p:nvPr/>
        </p:nvSpPr>
        <p:spPr>
          <a:xfrm>
            <a:off x="411983" y="2828835"/>
            <a:ext cx="3667648" cy="1200329"/>
          </a:xfrm>
          <a:prstGeom prst="rect">
            <a:avLst/>
          </a:prstGeom>
          <a:noFill/>
        </p:spPr>
        <p:txBody>
          <a:bodyPr wrap="square" rtlCol="0">
            <a:spAutoFit/>
          </a:bodyPr>
          <a:lstStyle/>
          <a:p>
            <a:pPr algn="ctr"/>
            <a:r>
              <a:rPr lang="tr-TR" sz="3600" b="1" dirty="0">
                <a:solidFill>
                  <a:srgbClr val="C00000"/>
                </a:solidFill>
              </a:rPr>
              <a:t>BAĞIMLILIK</a:t>
            </a:r>
            <a:r>
              <a:rPr lang="tr-TR" sz="3600" b="1" dirty="0"/>
              <a:t> </a:t>
            </a:r>
            <a:r>
              <a:rPr lang="tr-TR" sz="3600" b="1" dirty="0">
                <a:solidFill>
                  <a:srgbClr val="00B050"/>
                </a:solidFill>
              </a:rPr>
              <a:t>DÖNGÜSÜ</a:t>
            </a:r>
          </a:p>
        </p:txBody>
      </p:sp>
      <p:sp>
        <p:nvSpPr>
          <p:cNvPr id="6" name="Metin kutusu 5">
            <a:extLst>
              <a:ext uri="{FF2B5EF4-FFF2-40B4-BE49-F238E27FC236}">
                <a16:creationId xmlns:a16="http://schemas.microsoft.com/office/drawing/2014/main" id="{346BB66F-25AF-744F-8E0D-B514D4590AAB}"/>
              </a:ext>
            </a:extLst>
          </p:cNvPr>
          <p:cNvSpPr txBox="1"/>
          <p:nvPr/>
        </p:nvSpPr>
        <p:spPr>
          <a:xfrm>
            <a:off x="9983038" y="6392426"/>
            <a:ext cx="1944356" cy="369332"/>
          </a:xfrm>
          <a:prstGeom prst="rect">
            <a:avLst/>
          </a:prstGeom>
          <a:noFill/>
        </p:spPr>
        <p:txBody>
          <a:bodyPr wrap="square" rtlCol="0">
            <a:spAutoFit/>
          </a:bodyPr>
          <a:lstStyle/>
          <a:p>
            <a:r>
              <a:rPr lang="tr-TR" dirty="0"/>
              <a:t>(Yeşilay, 2024)</a:t>
            </a:r>
          </a:p>
        </p:txBody>
      </p:sp>
    </p:spTree>
    <p:extLst>
      <p:ext uri="{BB962C8B-B14F-4D97-AF65-F5344CB8AC3E}">
        <p14:creationId xmlns:p14="http://schemas.microsoft.com/office/powerpoint/2010/main" val="29316481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137</a:t>
            </a:fld>
            <a:endParaRPr lang="tr-TR"/>
          </a:p>
        </p:txBody>
      </p:sp>
      <p:sp>
        <p:nvSpPr>
          <p:cNvPr id="9" name="Metin kutusu 13"/>
          <p:cNvSpPr txBox="1"/>
          <p:nvPr/>
        </p:nvSpPr>
        <p:spPr>
          <a:xfrm>
            <a:off x="467487" y="1427190"/>
            <a:ext cx="6750731" cy="1384995"/>
          </a:xfrm>
          <a:prstGeom prst="rect">
            <a:avLst/>
          </a:prstGeom>
          <a:noFill/>
        </p:spPr>
        <p:txBody>
          <a:bodyPr wrap="square" rtlCol="0">
            <a:spAutoFit/>
          </a:bodyPr>
          <a:lstStyle/>
          <a:p>
            <a:r>
              <a:rPr lang="tr-TR" sz="4200" b="1" dirty="0"/>
              <a:t>Nasıl Önleyebiliriz?</a:t>
            </a:r>
          </a:p>
          <a:p>
            <a:endParaRPr lang="tr-TR" sz="4200" b="1" dirty="0"/>
          </a:p>
        </p:txBody>
      </p:sp>
      <p:pic>
        <p:nvPicPr>
          <p:cNvPr id="11" name="Resim 2">
            <a:extLst>
              <a:ext uri="{FF2B5EF4-FFF2-40B4-BE49-F238E27FC236}">
                <a16:creationId xmlns:a16="http://schemas.microsoft.com/office/drawing/2014/main" id="{B0CA39DA-51CE-E5F1-9D5D-9AD15B805BEF}"/>
              </a:ext>
            </a:extLst>
          </p:cNvPr>
          <p:cNvPicPr>
            <a:picLocks noChangeAspect="1"/>
          </p:cNvPicPr>
          <p:nvPr/>
        </p:nvPicPr>
        <p:blipFill>
          <a:blip r:embed="rId2" cstate="print"/>
          <a:stretch>
            <a:fillRect/>
          </a:stretch>
        </p:blipFill>
        <p:spPr>
          <a:xfrm>
            <a:off x="664895" y="4045931"/>
            <a:ext cx="5779509" cy="1457070"/>
          </a:xfrm>
          <a:prstGeom prst="rect">
            <a:avLst/>
          </a:prstGeom>
        </p:spPr>
      </p:pic>
      <p:grpSp>
        <p:nvGrpSpPr>
          <p:cNvPr id="12" name="Grup 9"/>
          <p:cNvGrpSpPr/>
          <p:nvPr/>
        </p:nvGrpSpPr>
        <p:grpSpPr>
          <a:xfrm>
            <a:off x="651040" y="2315230"/>
            <a:ext cx="5778760" cy="1323439"/>
            <a:chOff x="554927" y="1881525"/>
            <a:chExt cx="5778760" cy="1323439"/>
          </a:xfrm>
        </p:grpSpPr>
        <p:sp>
          <p:nvSpPr>
            <p:cNvPr id="13"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14" name="Resim 1"/>
            <p:cNvPicPr>
              <a:picLocks noChangeAspect="1"/>
            </p:cNvPicPr>
            <p:nvPr/>
          </p:nvPicPr>
          <p:blipFill>
            <a:blip r:embed="rId3" cstate="print"/>
            <a:stretch>
              <a:fillRect/>
            </a:stretch>
          </p:blipFill>
          <p:spPr>
            <a:xfrm>
              <a:off x="554927" y="1991580"/>
              <a:ext cx="191250" cy="180000"/>
            </a:xfrm>
            <a:prstGeom prst="rect">
              <a:avLst/>
            </a:prstGeom>
          </p:spPr>
        </p:pic>
      </p:grpSp>
      <p:pic>
        <p:nvPicPr>
          <p:cNvPr id="15" name="Resim 4">
            <a:extLst>
              <a:ext uri="{FF2B5EF4-FFF2-40B4-BE49-F238E27FC236}">
                <a16:creationId xmlns:a16="http://schemas.microsoft.com/office/drawing/2014/main" id="{C7C36DE0-03B9-F444-B7EB-DDE2CAB9D562}"/>
              </a:ext>
            </a:extLst>
          </p:cNvPr>
          <p:cNvPicPr>
            <a:picLocks noChangeAspect="1"/>
          </p:cNvPicPr>
          <p:nvPr/>
        </p:nvPicPr>
        <p:blipFill>
          <a:blip r:embed="rId4" cstate="print"/>
          <a:stretch>
            <a:fillRect/>
          </a:stretch>
        </p:blipFill>
        <p:spPr>
          <a:xfrm>
            <a:off x="6599446" y="4320731"/>
            <a:ext cx="5651482" cy="1152244"/>
          </a:xfrm>
          <a:prstGeom prst="rect">
            <a:avLst/>
          </a:prstGeom>
        </p:spPr>
      </p:pic>
      <p:pic>
        <p:nvPicPr>
          <p:cNvPr id="16" name="Resim 3">
            <a:extLst>
              <a:ext uri="{FF2B5EF4-FFF2-40B4-BE49-F238E27FC236}">
                <a16:creationId xmlns:a16="http://schemas.microsoft.com/office/drawing/2014/main" id="{284A43E6-62EA-634B-3C7F-662F99E66DDC}"/>
              </a:ext>
            </a:extLst>
          </p:cNvPr>
          <p:cNvPicPr>
            <a:picLocks noChangeAspect="1"/>
          </p:cNvPicPr>
          <p:nvPr/>
        </p:nvPicPr>
        <p:blipFill>
          <a:blip r:embed="rId5" cstate="print"/>
          <a:stretch>
            <a:fillRect/>
          </a:stretch>
        </p:blipFill>
        <p:spPr>
          <a:xfrm>
            <a:off x="7361760" y="684730"/>
            <a:ext cx="2810500" cy="3286029"/>
          </a:xfrm>
          <a:prstGeom prst="rect">
            <a:avLst/>
          </a:prstGeom>
        </p:spPr>
      </p:pic>
      <p:sp>
        <p:nvSpPr>
          <p:cNvPr id="18" name="Şimşek İşareti 5">
            <a:extLst>
              <a:ext uri="{FF2B5EF4-FFF2-40B4-BE49-F238E27FC236}">
                <a16:creationId xmlns:a16="http://schemas.microsoft.com/office/drawing/2014/main" id="{46926060-C03D-6440-94A4-90B74E5D0126}"/>
              </a:ext>
            </a:extLst>
          </p:cNvPr>
          <p:cNvSpPr/>
          <p:nvPr/>
        </p:nvSpPr>
        <p:spPr>
          <a:xfrm>
            <a:off x="6096000" y="4632158"/>
            <a:ext cx="503446" cy="613610"/>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437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Çocuk ve Gençlerde Madde Bağımlılığı: Ailelerin Uyuşturucu Bağımlılığındaki  Etkisi - Mutlu Yaşam Danışmanlık">
            <a:extLst>
              <a:ext uri="{FF2B5EF4-FFF2-40B4-BE49-F238E27FC236}">
                <a16:creationId xmlns:a16="http://schemas.microsoft.com/office/drawing/2014/main" id="{3631C350-8675-0D50-5AE3-B77FD87B3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911597"/>
            <a:ext cx="3109692" cy="258809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138</a:t>
            </a:fld>
            <a:endParaRPr lang="tr-TR"/>
          </a:p>
        </p:txBody>
      </p:sp>
      <p:sp>
        <p:nvSpPr>
          <p:cNvPr id="8" name="Metin kutusu 27"/>
          <p:cNvSpPr txBox="1"/>
          <p:nvPr/>
        </p:nvSpPr>
        <p:spPr>
          <a:xfrm>
            <a:off x="356650" y="1427190"/>
            <a:ext cx="6849952" cy="738664"/>
          </a:xfrm>
          <a:prstGeom prst="rect">
            <a:avLst/>
          </a:prstGeom>
          <a:noFill/>
        </p:spPr>
        <p:txBody>
          <a:bodyPr wrap="none" rtlCol="0">
            <a:spAutoFit/>
          </a:bodyPr>
          <a:lstStyle/>
          <a:p>
            <a:r>
              <a:rPr lang="tr-TR" sz="4200" b="1" dirty="0"/>
              <a:t>Bağımlılık Tedavi Edilebilir</a:t>
            </a:r>
          </a:p>
        </p:txBody>
      </p:sp>
      <p:pic>
        <p:nvPicPr>
          <p:cNvPr id="9" name="Resim 1">
            <a:extLst>
              <a:ext uri="{FF2B5EF4-FFF2-40B4-BE49-F238E27FC236}">
                <a16:creationId xmlns:a16="http://schemas.microsoft.com/office/drawing/2014/main" id="{AA53ADBA-1C5A-BD7E-44E0-1627263B6160}"/>
              </a:ext>
            </a:extLst>
          </p:cNvPr>
          <p:cNvPicPr>
            <a:picLocks noChangeAspect="1"/>
          </p:cNvPicPr>
          <p:nvPr/>
        </p:nvPicPr>
        <p:blipFill>
          <a:blip r:embed="rId3" cstate="print"/>
          <a:stretch>
            <a:fillRect/>
          </a:stretch>
        </p:blipFill>
        <p:spPr>
          <a:xfrm>
            <a:off x="647593" y="2265923"/>
            <a:ext cx="8649231" cy="1181776"/>
          </a:xfrm>
          <a:prstGeom prst="rect">
            <a:avLst/>
          </a:prstGeom>
        </p:spPr>
      </p:pic>
      <p:grpSp>
        <p:nvGrpSpPr>
          <p:cNvPr id="10" name="Grup 38"/>
          <p:cNvGrpSpPr/>
          <p:nvPr/>
        </p:nvGrpSpPr>
        <p:grpSpPr>
          <a:xfrm>
            <a:off x="580668" y="3406534"/>
            <a:ext cx="7804350" cy="1938992"/>
            <a:chOff x="594523" y="3008129"/>
            <a:chExt cx="7804350" cy="1938992"/>
          </a:xfrm>
        </p:grpSpPr>
        <p:sp>
          <p:nvSpPr>
            <p:cNvPr id="11" name="Dikdörtgen 39"/>
            <p:cNvSpPr/>
            <p:nvPr/>
          </p:nvSpPr>
          <p:spPr>
            <a:xfrm>
              <a:off x="746176" y="3008129"/>
              <a:ext cx="7652697" cy="1938992"/>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madde kullanan kişiler için zor da olsa tedavi vardır. </a:t>
              </a:r>
            </a:p>
            <a:p>
              <a:endParaRPr lang="tr-TR" sz="2000" dirty="0">
                <a:solidFill>
                  <a:srgbClr val="575757"/>
                </a:solidFill>
              </a:endParaRPr>
            </a:p>
            <a:p>
              <a:r>
                <a:rPr lang="tr-TR" sz="2000" dirty="0">
                  <a:solidFill>
                    <a:srgbClr val="575757"/>
                  </a:solidFill>
                </a:rPr>
                <a:t>Tedavi ilkelerini eksiksiz yerine getiren kişilerde maddeyi bırakma ve “temiz kalma davranışı” sıklıkla görülmektedir. </a:t>
              </a:r>
            </a:p>
          </p:txBody>
        </p:sp>
        <p:pic>
          <p:nvPicPr>
            <p:cNvPr id="12" name="Resim 40"/>
            <p:cNvPicPr>
              <a:picLocks noChangeAspect="1"/>
            </p:cNvPicPr>
            <p:nvPr/>
          </p:nvPicPr>
          <p:blipFill>
            <a:blip r:embed="rId4" cstate="print"/>
            <a:stretch>
              <a:fillRect/>
            </a:stretch>
          </p:blipFill>
          <p:spPr>
            <a:xfrm>
              <a:off x="594523" y="3146494"/>
              <a:ext cx="191250" cy="180000"/>
            </a:xfrm>
            <a:prstGeom prst="rect">
              <a:avLst/>
            </a:prstGeom>
          </p:spPr>
        </p:pic>
      </p:grpSp>
      <p:sp>
        <p:nvSpPr>
          <p:cNvPr id="13" name="Oval 5">
            <a:extLst>
              <a:ext uri="{FF2B5EF4-FFF2-40B4-BE49-F238E27FC236}">
                <a16:creationId xmlns:a16="http://schemas.microsoft.com/office/drawing/2014/main" id="{80F3BC36-25CE-3A4E-80C9-9FA88B3E7D32}"/>
              </a:ext>
            </a:extLst>
          </p:cNvPr>
          <p:cNvSpPr>
            <a:spLocks noChangeArrowheads="1"/>
          </p:cNvSpPr>
          <p:nvPr/>
        </p:nvSpPr>
        <p:spPr bwMode="auto">
          <a:xfrm>
            <a:off x="8706490"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308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ğımlılıkla mücadele edenlerin destekçisi: YEDAM - Son Dakika Haberleri">
            <a:extLst>
              <a:ext uri="{FF2B5EF4-FFF2-40B4-BE49-F238E27FC236}">
                <a16:creationId xmlns:a16="http://schemas.microsoft.com/office/drawing/2014/main" id="{EFDB0915-94D8-0FFE-6256-C7E94B27F8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9145" y="1309636"/>
            <a:ext cx="4789713" cy="4789713"/>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139</a:t>
            </a:fld>
            <a:endParaRPr lang="tr-TR"/>
          </a:p>
        </p:txBody>
      </p:sp>
      <p:sp>
        <p:nvSpPr>
          <p:cNvPr id="9" name="Metin kutusu 2">
            <a:extLst>
              <a:ext uri="{FF2B5EF4-FFF2-40B4-BE49-F238E27FC236}">
                <a16:creationId xmlns:a16="http://schemas.microsoft.com/office/drawing/2014/main" id="{56DA8896-67A1-92D2-3094-B8787DDDAB8D}"/>
              </a:ext>
            </a:extLst>
          </p:cNvPr>
          <p:cNvSpPr txBox="1"/>
          <p:nvPr/>
        </p:nvSpPr>
        <p:spPr>
          <a:xfrm>
            <a:off x="133142" y="981394"/>
            <a:ext cx="7013751" cy="5693866"/>
          </a:xfrm>
          <a:prstGeom prst="rect">
            <a:avLst/>
          </a:prstGeom>
          <a:noFill/>
        </p:spPr>
        <p:txBody>
          <a:bodyPr wrap="square" rtlCol="0">
            <a:spAutoFit/>
          </a:bodyPr>
          <a:lstStyle/>
          <a:p>
            <a:r>
              <a:rPr lang="tr-TR" sz="2800" b="1" dirty="0">
                <a:solidFill>
                  <a:srgbClr val="00B050"/>
                </a:solidFill>
              </a:rPr>
              <a:t>NEREYE BAŞVURULMALIDIR?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Bağımlılık sürecinde tedavi aşamaları AMATEM (Alkol ve Uyuşturucu Madde Bağımlılığı Tedavi ve Araştırma Merkezi), ATM (Ayaktan Tedavi Merkezi) ve Psikiyatri Polikliniklerinde gerçekleştirilmektedir.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Dilediğiniz zaman size en yakın tedavi merkezi hakkında bilgi için 191 hattından destek alabilirsiniz.</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Tütün bağımlılığı için 171 hattından destek alabilirsiniz.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Ücretsiz Psiko-sosyal destek hizmeti almak için </a:t>
            </a:r>
            <a:r>
              <a:rPr lang="tr-TR" sz="2000" dirty="0" err="1"/>
              <a:t>YEDAM’ı</a:t>
            </a:r>
            <a:r>
              <a:rPr lang="tr-TR" sz="2000" dirty="0"/>
              <a:t> (Yeşilay Danışmanlık Merkezi)  444 79 75’i veya 115 numaralarından arayabilirsiniz.</a:t>
            </a:r>
          </a:p>
          <a:p>
            <a:endParaRPr lang="tr-TR" dirty="0"/>
          </a:p>
          <a:p>
            <a:endParaRPr lang="tr-TR" dirty="0"/>
          </a:p>
        </p:txBody>
      </p:sp>
      <p:pic>
        <p:nvPicPr>
          <p:cNvPr id="4" name="Resim 3">
            <a:extLst>
              <a:ext uri="{FF2B5EF4-FFF2-40B4-BE49-F238E27FC236}">
                <a16:creationId xmlns:a16="http://schemas.microsoft.com/office/drawing/2014/main" id="{4D426A9B-684E-3E76-1F0E-0F9C6E9A06B7}"/>
              </a:ext>
            </a:extLst>
          </p:cNvPr>
          <p:cNvPicPr>
            <a:picLocks noChangeAspect="1"/>
          </p:cNvPicPr>
          <p:nvPr/>
        </p:nvPicPr>
        <p:blipFill>
          <a:blip r:embed="rId3"/>
          <a:stretch>
            <a:fillRect/>
          </a:stretch>
        </p:blipFill>
        <p:spPr>
          <a:xfrm>
            <a:off x="10679789" y="5548364"/>
            <a:ext cx="1501321" cy="401254"/>
          </a:xfrm>
          <a:prstGeom prst="rect">
            <a:avLst/>
          </a:prstGeom>
        </p:spPr>
      </p:pic>
    </p:spTree>
    <p:extLst>
      <p:ext uri="{BB962C8B-B14F-4D97-AF65-F5344CB8AC3E}">
        <p14:creationId xmlns:p14="http://schemas.microsoft.com/office/powerpoint/2010/main" val="2458697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140</a:t>
            </a:fld>
            <a:endParaRPr lang="tr-TR"/>
          </a:p>
        </p:txBody>
      </p:sp>
      <p:sp>
        <p:nvSpPr>
          <p:cNvPr id="9" name="Metin kutusu 2">
            <a:extLst>
              <a:ext uri="{FF2B5EF4-FFF2-40B4-BE49-F238E27FC236}">
                <a16:creationId xmlns:a16="http://schemas.microsoft.com/office/drawing/2014/main" id="{56DA8896-67A1-92D2-3094-B8787DDDAB8D}"/>
              </a:ext>
            </a:extLst>
          </p:cNvPr>
          <p:cNvSpPr txBox="1"/>
          <p:nvPr/>
        </p:nvSpPr>
        <p:spPr>
          <a:xfrm>
            <a:off x="308149" y="1000224"/>
            <a:ext cx="11575701" cy="2339102"/>
          </a:xfrm>
          <a:prstGeom prst="rect">
            <a:avLst/>
          </a:prstGeom>
          <a:noFill/>
        </p:spPr>
        <p:txBody>
          <a:bodyPr wrap="square" rtlCol="0">
            <a:spAutoFit/>
          </a:bodyPr>
          <a:lstStyle/>
          <a:p>
            <a:r>
              <a:rPr lang="tr-TR" sz="2800" b="1" dirty="0">
                <a:solidFill>
                  <a:srgbClr val="00B050"/>
                </a:solidFill>
              </a:rPr>
              <a:t>TEKNOLOJİ BAĞIMLILIĞI NEDİR?</a:t>
            </a:r>
          </a:p>
          <a:p>
            <a:endParaRPr lang="tr-TR" sz="2000" dirty="0"/>
          </a:p>
          <a:p>
            <a:pPr>
              <a:buFont typeface="Wingdings" pitchFamily="2" charset="2"/>
              <a:buChar char="Ø"/>
            </a:pPr>
            <a:r>
              <a:rPr lang="tr-TR" sz="2000" dirty="0"/>
              <a:t>Teknoloji ve internetin bilinçli olmayan, kontrolsüz bir şekilde kullanımına bağlı olarak ortaya çıkan davranışsal bağımlılıklar; oyun oynama bozukluğu, kumar oynama bozukluğu, sosyal medyanın ve akıllı telefonun aşırı kullanımı gibi bağımlılık yapıcı alt davranışlarla kendini gösteren bağımlılık türü teknoloji bağımlılığı olarak tanımlanır </a:t>
            </a:r>
            <a:r>
              <a:rPr lang="tr-TR" sz="1200" dirty="0"/>
              <a:t>(Yeşilay, 2024).</a:t>
            </a:r>
            <a:endParaRPr lang="tr-TR" sz="1100" dirty="0"/>
          </a:p>
          <a:p>
            <a:endParaRPr lang="tr-TR" dirty="0"/>
          </a:p>
        </p:txBody>
      </p:sp>
      <p:pic>
        <p:nvPicPr>
          <p:cNvPr id="4" name="Resim 4">
            <a:extLst>
              <a:ext uri="{FF2B5EF4-FFF2-40B4-BE49-F238E27FC236}">
                <a16:creationId xmlns:a16="http://schemas.microsoft.com/office/drawing/2014/main" id="{593D6ABB-E4CE-7E08-9E0D-930F1B80A979}"/>
              </a:ext>
            </a:extLst>
          </p:cNvPr>
          <p:cNvPicPr>
            <a:picLocks noChangeAspect="1"/>
          </p:cNvPicPr>
          <p:nvPr/>
        </p:nvPicPr>
        <p:blipFill>
          <a:blip r:embed="rId2" cstate="print"/>
          <a:stretch>
            <a:fillRect/>
          </a:stretch>
        </p:blipFill>
        <p:spPr>
          <a:xfrm>
            <a:off x="1988858" y="3364402"/>
            <a:ext cx="8609870" cy="2252582"/>
          </a:xfrm>
          <a:prstGeom prst="rect">
            <a:avLst/>
          </a:prstGeom>
        </p:spPr>
      </p:pic>
    </p:spTree>
    <p:extLst>
      <p:ext uri="{BB962C8B-B14F-4D97-AF65-F5344CB8AC3E}">
        <p14:creationId xmlns:p14="http://schemas.microsoft.com/office/powerpoint/2010/main" val="27551459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141</a:t>
            </a:fld>
            <a:endParaRPr lang="tr-TR"/>
          </a:p>
        </p:txBody>
      </p:sp>
      <p:sp>
        <p:nvSpPr>
          <p:cNvPr id="8" name="Metin kutusu 27"/>
          <p:cNvSpPr txBox="1"/>
          <p:nvPr/>
        </p:nvSpPr>
        <p:spPr>
          <a:xfrm>
            <a:off x="5191886" y="803736"/>
            <a:ext cx="561564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200" b="1" i="0" u="none" strike="noStrike" kern="1200" cap="none" spc="0" normalizeH="0" baseline="0" noProof="0" dirty="0">
                <a:ln>
                  <a:noFill/>
                </a:ln>
                <a:solidFill>
                  <a:srgbClr val="FF0000"/>
                </a:solidFill>
                <a:effectLst/>
                <a:uLnTx/>
                <a:uFillTx/>
                <a:latin typeface="Calibri"/>
                <a:ea typeface="+mn-ea"/>
                <a:cs typeface="+mn-cs"/>
              </a:rPr>
              <a:t>Belirtileri Neler Olabilir?</a:t>
            </a:r>
          </a:p>
        </p:txBody>
      </p:sp>
      <p:grpSp>
        <p:nvGrpSpPr>
          <p:cNvPr id="9" name="Grup 11"/>
          <p:cNvGrpSpPr/>
          <p:nvPr/>
        </p:nvGrpSpPr>
        <p:grpSpPr>
          <a:xfrm>
            <a:off x="1339148" y="2081264"/>
            <a:ext cx="2482859" cy="1932626"/>
            <a:chOff x="1339148" y="2081264"/>
            <a:chExt cx="2482859" cy="1932626"/>
          </a:xfrm>
        </p:grpSpPr>
        <p:sp>
          <p:nvSpPr>
            <p:cNvPr id="10" name="Line 64"/>
            <p:cNvSpPr>
              <a:spLocks noChangeShapeType="1"/>
            </p:cNvSpPr>
            <p:nvPr/>
          </p:nvSpPr>
          <p:spPr bwMode="auto">
            <a:xfrm>
              <a:off x="1339478" y="333647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Dikdörtgen 30"/>
            <p:cNvSpPr/>
            <p:nvPr/>
          </p:nvSpPr>
          <p:spPr>
            <a:xfrm>
              <a:off x="1339148" y="3429115"/>
              <a:ext cx="248285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 başında harcanan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vaktin giderek artması </a:t>
              </a:r>
            </a:p>
          </p:txBody>
        </p:sp>
        <p:pic>
          <p:nvPicPr>
            <p:cNvPr id="12" name="Resim 7"/>
            <p:cNvPicPr>
              <a:picLocks noChangeAspect="1"/>
            </p:cNvPicPr>
            <p:nvPr/>
          </p:nvPicPr>
          <p:blipFill>
            <a:blip r:embed="rId2" cstate="print"/>
            <a:stretch>
              <a:fillRect/>
            </a:stretch>
          </p:blipFill>
          <p:spPr>
            <a:xfrm>
              <a:off x="1995577" y="2081264"/>
              <a:ext cx="1170000" cy="1057500"/>
            </a:xfrm>
            <a:prstGeom prst="rect">
              <a:avLst/>
            </a:prstGeom>
          </p:spPr>
        </p:pic>
      </p:grpSp>
      <p:grpSp>
        <p:nvGrpSpPr>
          <p:cNvPr id="13" name="Grup 13"/>
          <p:cNvGrpSpPr/>
          <p:nvPr/>
        </p:nvGrpSpPr>
        <p:grpSpPr>
          <a:xfrm>
            <a:off x="4293103" y="3339335"/>
            <a:ext cx="3605795" cy="2093628"/>
            <a:chOff x="4293103" y="3339335"/>
            <a:chExt cx="3605795" cy="2093628"/>
          </a:xfrm>
        </p:grpSpPr>
        <p:sp>
          <p:nvSpPr>
            <p:cNvPr id="14" name="Line 64"/>
            <p:cNvSpPr>
              <a:spLocks noChangeShapeType="1"/>
            </p:cNvSpPr>
            <p:nvPr/>
          </p:nvSpPr>
          <p:spPr bwMode="auto">
            <a:xfrm>
              <a:off x="4854901" y="4509327"/>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Dikdörtgen 39"/>
            <p:cNvSpPr/>
            <p:nvPr/>
          </p:nvSpPr>
          <p:spPr>
            <a:xfrm>
              <a:off x="4293103" y="4601966"/>
              <a:ext cx="3605795"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Ruhsal, sosyal, adli ya da bedensel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bir sorun oluşturmasına rağmen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teknolojinin kullanılmaya devam edilmesi</a:t>
              </a:r>
            </a:p>
          </p:txBody>
        </p:sp>
        <p:pic>
          <p:nvPicPr>
            <p:cNvPr id="16" name="Resim 10"/>
            <p:cNvPicPr>
              <a:picLocks noChangeAspect="1"/>
            </p:cNvPicPr>
            <p:nvPr/>
          </p:nvPicPr>
          <p:blipFill>
            <a:blip r:embed="rId3" cstate="print"/>
            <a:stretch>
              <a:fillRect/>
            </a:stretch>
          </p:blipFill>
          <p:spPr>
            <a:xfrm>
              <a:off x="5724819" y="3339335"/>
              <a:ext cx="731250" cy="1023750"/>
            </a:xfrm>
            <a:prstGeom prst="rect">
              <a:avLst/>
            </a:prstGeom>
          </p:spPr>
        </p:pic>
      </p:grpSp>
      <p:grpSp>
        <p:nvGrpSpPr>
          <p:cNvPr id="17" name="Grup 15"/>
          <p:cNvGrpSpPr/>
          <p:nvPr/>
        </p:nvGrpSpPr>
        <p:grpSpPr>
          <a:xfrm>
            <a:off x="7604068" y="2081264"/>
            <a:ext cx="3891643" cy="2128337"/>
            <a:chOff x="7604068" y="2081264"/>
            <a:chExt cx="3891643" cy="2128337"/>
          </a:xfrm>
        </p:grpSpPr>
        <p:sp>
          <p:nvSpPr>
            <p:cNvPr id="18" name="Line 64"/>
            <p:cNvSpPr>
              <a:spLocks noChangeShapeType="1"/>
            </p:cNvSpPr>
            <p:nvPr/>
          </p:nvSpPr>
          <p:spPr bwMode="auto">
            <a:xfrm>
              <a:off x="8308790" y="3285965"/>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Dikdörtgen 42"/>
            <p:cNvSpPr/>
            <p:nvPr/>
          </p:nvSpPr>
          <p:spPr>
            <a:xfrm>
              <a:off x="7604068" y="3378604"/>
              <a:ext cx="389164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Teknolojiden uzak kalınca huzursuzluk,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uykusuzluk, öfke gibi yoksunluk belirtilerinin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ortaya çıkması </a:t>
              </a:r>
            </a:p>
          </p:txBody>
        </p:sp>
        <p:pic>
          <p:nvPicPr>
            <p:cNvPr id="20" name="Resim 8"/>
            <p:cNvPicPr>
              <a:picLocks noChangeAspect="1"/>
            </p:cNvPicPr>
            <p:nvPr/>
          </p:nvPicPr>
          <p:blipFill>
            <a:blip r:embed="rId4" cstate="print"/>
            <a:stretch>
              <a:fillRect/>
            </a:stretch>
          </p:blipFill>
          <p:spPr>
            <a:xfrm>
              <a:off x="9038014" y="2081264"/>
              <a:ext cx="1023750" cy="1035000"/>
            </a:xfrm>
            <a:prstGeom prst="rect">
              <a:avLst/>
            </a:prstGeom>
          </p:spPr>
        </p:pic>
      </p:grpSp>
    </p:spTree>
    <p:extLst>
      <p:ext uri="{BB962C8B-B14F-4D97-AF65-F5344CB8AC3E}">
        <p14:creationId xmlns:p14="http://schemas.microsoft.com/office/powerpoint/2010/main" val="29637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142</a:t>
            </a:fld>
            <a:endParaRPr lang="tr-TR"/>
          </a:p>
        </p:txBody>
      </p:sp>
      <p:sp>
        <p:nvSpPr>
          <p:cNvPr id="8" name="Metin kutusu 27"/>
          <p:cNvSpPr txBox="1"/>
          <p:nvPr/>
        </p:nvSpPr>
        <p:spPr>
          <a:xfrm>
            <a:off x="5191886" y="803736"/>
            <a:ext cx="561564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200" b="1" i="0" u="none" strike="noStrike" kern="1200" cap="none" spc="0" normalizeH="0" baseline="0" noProof="0" dirty="0">
                <a:ln>
                  <a:noFill/>
                </a:ln>
                <a:solidFill>
                  <a:srgbClr val="FF0000"/>
                </a:solidFill>
                <a:effectLst/>
                <a:uLnTx/>
                <a:uFillTx/>
                <a:latin typeface="Calibri"/>
                <a:ea typeface="+mn-ea"/>
                <a:cs typeface="+mn-cs"/>
              </a:rPr>
              <a:t>Belirtileri Neler Olabilir?</a:t>
            </a:r>
          </a:p>
        </p:txBody>
      </p:sp>
      <p:grpSp>
        <p:nvGrpSpPr>
          <p:cNvPr id="17" name="Grup 17"/>
          <p:cNvGrpSpPr/>
          <p:nvPr/>
        </p:nvGrpSpPr>
        <p:grpSpPr>
          <a:xfrm>
            <a:off x="1536143" y="1737680"/>
            <a:ext cx="2605265" cy="1974658"/>
            <a:chOff x="1536143" y="1737680"/>
            <a:chExt cx="2605265" cy="1974658"/>
          </a:xfrm>
        </p:grpSpPr>
        <p:sp>
          <p:nvSpPr>
            <p:cNvPr id="21"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Dikdörtgen 30"/>
            <p:cNvSpPr/>
            <p:nvPr/>
          </p:nvSpPr>
          <p:spPr>
            <a:xfrm>
              <a:off x="1536143" y="3127563"/>
              <a:ext cx="260526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Planlanandan daha fazla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 karşısında kalınması</a:t>
              </a:r>
            </a:p>
          </p:txBody>
        </p:sp>
        <p:pic>
          <p:nvPicPr>
            <p:cNvPr id="23" name="Resim 11"/>
            <p:cNvPicPr>
              <a:picLocks noChangeAspect="1"/>
            </p:cNvPicPr>
            <p:nvPr/>
          </p:nvPicPr>
          <p:blipFill>
            <a:blip r:embed="rId2" cstate="print"/>
            <a:stretch>
              <a:fillRect/>
            </a:stretch>
          </p:blipFill>
          <p:spPr>
            <a:xfrm>
              <a:off x="2253775" y="1737680"/>
              <a:ext cx="1170000" cy="1068750"/>
            </a:xfrm>
            <a:prstGeom prst="rect">
              <a:avLst/>
            </a:prstGeom>
          </p:spPr>
        </p:pic>
      </p:grpSp>
      <p:grpSp>
        <p:nvGrpSpPr>
          <p:cNvPr id="24" name="Grup 18"/>
          <p:cNvGrpSpPr/>
          <p:nvPr/>
        </p:nvGrpSpPr>
        <p:grpSpPr>
          <a:xfrm>
            <a:off x="3530730" y="3613251"/>
            <a:ext cx="3104248" cy="2133356"/>
            <a:chOff x="3458217" y="3909340"/>
            <a:chExt cx="3104248" cy="2133356"/>
          </a:xfrm>
        </p:grpSpPr>
        <p:sp>
          <p:nvSpPr>
            <p:cNvPr id="25"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Dikdörtgen 23"/>
            <p:cNvSpPr/>
            <p:nvPr/>
          </p:nvSpPr>
          <p:spPr>
            <a:xfrm>
              <a:off x="3458217" y="5211699"/>
              <a:ext cx="310424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Teknolojinin, sorumlulukların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(iş, okul, aile, bireysel temizlik gibi)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yerine getirilmesini engellemesi</a:t>
              </a:r>
            </a:p>
          </p:txBody>
        </p:sp>
        <p:pic>
          <p:nvPicPr>
            <p:cNvPr id="27" name="Resim 15"/>
            <p:cNvPicPr>
              <a:picLocks noChangeAspect="1"/>
            </p:cNvPicPr>
            <p:nvPr/>
          </p:nvPicPr>
          <p:blipFill>
            <a:blip r:embed="rId3" cstate="print"/>
            <a:stretch>
              <a:fillRect/>
            </a:stretch>
          </p:blipFill>
          <p:spPr>
            <a:xfrm>
              <a:off x="4537840" y="3909340"/>
              <a:ext cx="945000" cy="1080000"/>
            </a:xfrm>
            <a:prstGeom prst="rect">
              <a:avLst/>
            </a:prstGeom>
          </p:spPr>
        </p:pic>
      </p:grpSp>
      <p:grpSp>
        <p:nvGrpSpPr>
          <p:cNvPr id="28" name="Grup 20"/>
          <p:cNvGrpSpPr/>
          <p:nvPr/>
        </p:nvGrpSpPr>
        <p:grpSpPr>
          <a:xfrm>
            <a:off x="6424625" y="1737680"/>
            <a:ext cx="3242041" cy="1876566"/>
            <a:chOff x="6225791" y="1795450"/>
            <a:chExt cx="3242041" cy="1876566"/>
          </a:xfrm>
        </p:grpSpPr>
        <p:sp>
          <p:nvSpPr>
            <p:cNvPr id="29"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Dikdörtgen 42"/>
            <p:cNvSpPr/>
            <p:nvPr/>
          </p:nvSpPr>
          <p:spPr>
            <a:xfrm>
              <a:off x="6225791" y="3087241"/>
              <a:ext cx="32420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Zamanın büyük çoğunluğunun, fiilen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ya da zihnen teknolojiyle geçirilmesi</a:t>
              </a:r>
            </a:p>
          </p:txBody>
        </p:sp>
        <p:pic>
          <p:nvPicPr>
            <p:cNvPr id="31" name="Resim 13"/>
            <p:cNvPicPr>
              <a:picLocks noChangeAspect="1"/>
            </p:cNvPicPr>
            <p:nvPr/>
          </p:nvPicPr>
          <p:blipFill>
            <a:blip r:embed="rId4" cstate="print"/>
            <a:stretch>
              <a:fillRect/>
            </a:stretch>
          </p:blipFill>
          <p:spPr>
            <a:xfrm>
              <a:off x="7318061" y="1795450"/>
              <a:ext cx="1057500" cy="1035000"/>
            </a:xfrm>
            <a:prstGeom prst="rect">
              <a:avLst/>
            </a:prstGeom>
          </p:spPr>
        </p:pic>
      </p:grpSp>
      <p:grpSp>
        <p:nvGrpSpPr>
          <p:cNvPr id="32" name="Grup 19"/>
          <p:cNvGrpSpPr/>
          <p:nvPr/>
        </p:nvGrpSpPr>
        <p:grpSpPr>
          <a:xfrm>
            <a:off x="7781620" y="4153251"/>
            <a:ext cx="3010248" cy="1902743"/>
            <a:chOff x="7781621" y="4390531"/>
            <a:chExt cx="3010248" cy="1902743"/>
          </a:xfrm>
        </p:grpSpPr>
        <p:sp>
          <p:nvSpPr>
            <p:cNvPr id="33"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Dikdörtgen 39"/>
            <p:cNvSpPr/>
            <p:nvPr/>
          </p:nvSpPr>
          <p:spPr>
            <a:xfrm>
              <a:off x="7781621" y="5708499"/>
              <a:ext cx="30102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Teknoloji başında geçirilen vakitle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ilgili kontrolün kaybedilmesi</a:t>
              </a:r>
            </a:p>
          </p:txBody>
        </p:sp>
        <p:pic>
          <p:nvPicPr>
            <p:cNvPr id="35" name="Resim 16"/>
            <p:cNvPicPr>
              <a:picLocks noChangeAspect="1"/>
            </p:cNvPicPr>
            <p:nvPr/>
          </p:nvPicPr>
          <p:blipFill>
            <a:blip r:embed="rId5" cstate="print"/>
            <a:stretch>
              <a:fillRect/>
            </a:stretch>
          </p:blipFill>
          <p:spPr>
            <a:xfrm>
              <a:off x="8917043" y="4390531"/>
              <a:ext cx="731250" cy="1035000"/>
            </a:xfrm>
            <a:prstGeom prst="rect">
              <a:avLst/>
            </a:prstGeom>
          </p:spPr>
        </p:pic>
      </p:grpSp>
    </p:spTree>
    <p:extLst>
      <p:ext uri="{BB962C8B-B14F-4D97-AF65-F5344CB8AC3E}">
        <p14:creationId xmlns:p14="http://schemas.microsoft.com/office/powerpoint/2010/main" val="31177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knoloji Bağımlılığı Gelecek Adına Kaygıya Neden Oluyor! - Haberler | ADYÜ">
            <a:extLst>
              <a:ext uri="{FF2B5EF4-FFF2-40B4-BE49-F238E27FC236}">
                <a16:creationId xmlns:a16="http://schemas.microsoft.com/office/drawing/2014/main" id="{0A63C546-07C6-B572-9766-C1805A5BC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80144"/>
            <a:ext cx="5793712" cy="2896856"/>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364180" y="681245"/>
            <a:ext cx="6435437" cy="1036718"/>
          </a:xfrm>
        </p:spPr>
        <p:txBody>
          <a:bodyPr>
            <a:normAutofit fontScale="90000"/>
          </a:bodyPr>
          <a:lstStyle/>
          <a:p>
            <a:r>
              <a:rPr lang="tr-TR" sz="3600" b="1" i="1" dirty="0"/>
              <a:t>BAŞA ÇIKMAK İÇİN ÖNERİLER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143</a:t>
            </a:fld>
            <a:endParaRPr lang="tr-TR"/>
          </a:p>
        </p:txBody>
      </p:sp>
      <p:sp>
        <p:nvSpPr>
          <p:cNvPr id="6" name="İçerik Yer Tutucusu 1"/>
          <p:cNvSpPr>
            <a:spLocks noGrp="1"/>
          </p:cNvSpPr>
          <p:nvPr>
            <p:ph idx="4294967295"/>
          </p:nvPr>
        </p:nvSpPr>
        <p:spPr>
          <a:xfrm>
            <a:off x="418911" y="1717963"/>
            <a:ext cx="8747469" cy="3920612"/>
          </a:xfrm>
        </p:spPr>
        <p:txBody>
          <a:bodyPr>
            <a:noAutofit/>
          </a:bodyPr>
          <a:lstStyle/>
          <a:p>
            <a:pPr>
              <a:spcBef>
                <a:spcPts val="0"/>
              </a:spcBef>
              <a:buFont typeface="Wingdings" panose="05000000000000000000" pitchFamily="2" charset="2"/>
              <a:buChar char="ü"/>
            </a:pPr>
            <a:r>
              <a:rPr lang="tr-TR" altLang="tr-TR" dirty="0"/>
              <a:t>Yavaş yavaş ama kararlı </a:t>
            </a:r>
            <a:r>
              <a:rPr lang="tr-TR" altLang="tr-TR" dirty="0" err="1"/>
              <a:t>olarakkullanımı</a:t>
            </a:r>
            <a:r>
              <a:rPr lang="tr-TR" altLang="tr-TR" dirty="0"/>
              <a:t> azaltın.</a:t>
            </a:r>
          </a:p>
          <a:p>
            <a:pPr marL="0" indent="0">
              <a:spcBef>
                <a:spcPts val="0"/>
              </a:spcBef>
              <a:buNone/>
            </a:pPr>
            <a:endParaRPr lang="tr-TR" altLang="tr-TR" dirty="0"/>
          </a:p>
          <a:p>
            <a:pPr>
              <a:spcBef>
                <a:spcPts val="0"/>
              </a:spcBef>
              <a:buFont typeface="Wingdings" panose="05000000000000000000" pitchFamily="2" charset="2"/>
              <a:buChar char="ü"/>
            </a:pPr>
            <a:r>
              <a:rPr lang="tr-TR" altLang="tr-TR" dirty="0"/>
              <a:t>Yerini doldurun (spor, hobi, vb.)</a:t>
            </a:r>
          </a:p>
          <a:p>
            <a:pPr>
              <a:spcBef>
                <a:spcPts val="0"/>
              </a:spcBef>
              <a:buFont typeface="Wingdings" panose="05000000000000000000" pitchFamily="2" charset="2"/>
              <a:buChar char="ü"/>
            </a:pPr>
            <a:endParaRPr lang="tr-TR" altLang="tr-TR" dirty="0"/>
          </a:p>
          <a:p>
            <a:pPr>
              <a:spcBef>
                <a:spcPts val="0"/>
              </a:spcBef>
              <a:buFont typeface="Wingdings" panose="05000000000000000000" pitchFamily="2" charset="2"/>
              <a:buChar char="ü"/>
            </a:pPr>
            <a:r>
              <a:rPr lang="tr-TR" altLang="tr-TR" dirty="0"/>
              <a:t>Düşünün! Sanal ortamdaki başarı ve saygınlık mı daha değerli? Gerçek hayattaki mi?</a:t>
            </a:r>
          </a:p>
          <a:p>
            <a:pPr>
              <a:spcBef>
                <a:spcPts val="0"/>
              </a:spcBef>
              <a:buFont typeface="Wingdings" panose="05000000000000000000" pitchFamily="2" charset="2"/>
              <a:buChar char="ü"/>
            </a:pPr>
            <a:endParaRPr lang="tr-TR" altLang="tr-TR" dirty="0"/>
          </a:p>
          <a:p>
            <a:pPr>
              <a:spcBef>
                <a:spcPts val="0"/>
              </a:spcBef>
              <a:buFont typeface="Wingdings" panose="05000000000000000000" pitchFamily="2" charset="2"/>
              <a:buChar char="ü"/>
            </a:pPr>
            <a:r>
              <a:rPr lang="tr-TR" altLang="tr-TR" dirty="0"/>
              <a:t>Zararlarını, sizden aldıklarını değerlendirin.</a:t>
            </a:r>
          </a:p>
          <a:p>
            <a:pPr>
              <a:spcBef>
                <a:spcPts val="0"/>
              </a:spcBef>
              <a:buFont typeface="Wingdings" panose="05000000000000000000" pitchFamily="2" charset="2"/>
              <a:buChar char="ü"/>
            </a:pPr>
            <a:endParaRPr lang="tr-TR" altLang="tr-TR" dirty="0"/>
          </a:p>
          <a:p>
            <a:pPr>
              <a:spcBef>
                <a:spcPts val="0"/>
              </a:spcBef>
              <a:buFont typeface="Wingdings" panose="05000000000000000000" pitchFamily="2" charset="2"/>
              <a:buChar char="ü"/>
            </a:pPr>
            <a:r>
              <a:rPr lang="tr-TR" altLang="tr-TR" dirty="0"/>
              <a:t>Gerekirse uzman yardımı alın.</a:t>
            </a:r>
          </a:p>
        </p:txBody>
      </p:sp>
    </p:spTree>
    <p:extLst>
      <p:ext uri="{BB962C8B-B14F-4D97-AF65-F5344CB8AC3E}">
        <p14:creationId xmlns:p14="http://schemas.microsoft.com/office/powerpoint/2010/main" val="27898645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287706B-9C2C-DA22-A39D-69BEE57829F3}"/>
              </a:ext>
            </a:extLst>
          </p:cNvPr>
          <p:cNvSpPr>
            <a:spLocks noGrp="1"/>
          </p:cNvSpPr>
          <p:nvPr>
            <p:ph idx="1"/>
          </p:nvPr>
        </p:nvSpPr>
        <p:spPr/>
        <p:txBody>
          <a:bodyPr/>
          <a:lstStyle/>
          <a:p>
            <a:pPr>
              <a:buFont typeface="Wingdings" panose="05000000000000000000" pitchFamily="2" charset="2"/>
              <a:buChar char="Ø"/>
            </a:pPr>
            <a:r>
              <a:rPr lang="tr-TR" sz="2800" b="0" i="0" dirty="0">
                <a:solidFill>
                  <a:srgbClr val="3A3A3C"/>
                </a:solidFill>
                <a:effectLst/>
                <a:latin typeface="Open Sans" panose="020B0606030504020204" pitchFamily="34" charset="0"/>
              </a:rPr>
              <a:t>Ayrıntılı bilgi için;</a:t>
            </a:r>
            <a:endParaRPr lang="tr-TR" sz="2800" b="1" dirty="0">
              <a:solidFill>
                <a:srgbClr val="92D050"/>
              </a:solidFill>
              <a:latin typeface="Open Sans" panose="020B0606030504020204" pitchFamily="34" charset="0"/>
            </a:endParaRPr>
          </a:p>
          <a:p>
            <a:pPr>
              <a:buFont typeface="Wingdings" panose="05000000000000000000" pitchFamily="2" charset="2"/>
              <a:buChar char="v"/>
            </a:pPr>
            <a:r>
              <a:rPr lang="tr-TR" sz="2400" b="1" i="0" dirty="0">
                <a:solidFill>
                  <a:srgbClr val="92D050"/>
                </a:solidFill>
                <a:effectLst/>
                <a:latin typeface="Open Sans" panose="020B0606030504020204" pitchFamily="34" charset="0"/>
              </a:rPr>
              <a:t>yesilay.org.tr/</a:t>
            </a:r>
          </a:p>
          <a:p>
            <a:pPr>
              <a:buFont typeface="Wingdings" panose="05000000000000000000" pitchFamily="2" charset="2"/>
              <a:buChar char="v"/>
            </a:pPr>
            <a:r>
              <a:rPr lang="tr-TR" sz="2400" b="1" i="0" dirty="0">
                <a:solidFill>
                  <a:srgbClr val="92D050"/>
                </a:solidFill>
                <a:effectLst/>
                <a:latin typeface="Open Sans" panose="020B0606030504020204" pitchFamily="34" charset="0"/>
              </a:rPr>
              <a:t>tbm.org.tr</a:t>
            </a:r>
          </a:p>
          <a:p>
            <a:pPr>
              <a:buFont typeface="Wingdings" panose="05000000000000000000" pitchFamily="2" charset="2"/>
              <a:buChar char="v"/>
            </a:pPr>
            <a:r>
              <a:rPr lang="tr-TR" sz="2400" b="1" i="0" dirty="0">
                <a:solidFill>
                  <a:srgbClr val="92D050"/>
                </a:solidFill>
                <a:effectLst/>
                <a:latin typeface="Open Sans" panose="020B0606030504020204" pitchFamily="34" charset="0"/>
              </a:rPr>
              <a:t>yedam.org.tr</a:t>
            </a:r>
          </a:p>
          <a:p>
            <a:pPr>
              <a:buFont typeface="Wingdings" panose="05000000000000000000" pitchFamily="2" charset="2"/>
              <a:buChar char="v"/>
            </a:pPr>
            <a:r>
              <a:rPr lang="tr-TR" sz="2400" b="1" i="0" dirty="0">
                <a:solidFill>
                  <a:srgbClr val="92D050"/>
                </a:solidFill>
                <a:effectLst/>
                <a:latin typeface="Open Sans" panose="020B0606030504020204" pitchFamily="34" charset="0"/>
              </a:rPr>
              <a:t>birakabilirsin.org</a:t>
            </a:r>
          </a:p>
          <a:p>
            <a:pPr marL="0" indent="0">
              <a:buNone/>
            </a:pPr>
            <a:endParaRPr lang="tr-TR" dirty="0"/>
          </a:p>
        </p:txBody>
      </p:sp>
      <p:sp>
        <p:nvSpPr>
          <p:cNvPr id="4" name="Slayt Numarası Yer Tutucusu 3">
            <a:extLst>
              <a:ext uri="{FF2B5EF4-FFF2-40B4-BE49-F238E27FC236}">
                <a16:creationId xmlns:a16="http://schemas.microsoft.com/office/drawing/2014/main" id="{750F99BB-F6A9-803E-995F-3C3202935BE5}"/>
              </a:ext>
            </a:extLst>
          </p:cNvPr>
          <p:cNvSpPr>
            <a:spLocks noGrp="1"/>
          </p:cNvSpPr>
          <p:nvPr>
            <p:ph type="sldNum" sz="quarter" idx="12"/>
          </p:nvPr>
        </p:nvSpPr>
        <p:spPr/>
        <p:txBody>
          <a:bodyPr/>
          <a:lstStyle/>
          <a:p>
            <a:fld id="{F302176B-0E47-46AC-8F43-DAB4B8A37D06}" type="slidenum">
              <a:rPr lang="tr-TR" smtClean="0"/>
              <a:pPr/>
              <a:t>144</a:t>
            </a:fld>
            <a:endParaRPr lang="tr-TR"/>
          </a:p>
        </p:txBody>
      </p:sp>
      <p:pic>
        <p:nvPicPr>
          <p:cNvPr id="2050" name="Picture 2" descr="Uyuşturucu Madde Bağımlılığı için Homeopati Tedavisi ve Remediler –  Homeopati Türkiye">
            <a:extLst>
              <a:ext uri="{FF2B5EF4-FFF2-40B4-BE49-F238E27FC236}">
                <a16:creationId xmlns:a16="http://schemas.microsoft.com/office/drawing/2014/main" id="{0E56310D-F881-8DB9-69DD-AD91906672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5226" y="381000"/>
            <a:ext cx="5655547" cy="326325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ABCCF667-0327-8D4C-1EA1-DDF291583D9C}"/>
              </a:ext>
            </a:extLst>
          </p:cNvPr>
          <p:cNvSpPr>
            <a:spLocks noChangeAspect="1" noChangeArrowheads="1"/>
          </p:cNvSpPr>
          <p:nvPr/>
        </p:nvSpPr>
        <p:spPr bwMode="auto">
          <a:xfrm>
            <a:off x="5943599" y="3276599"/>
            <a:ext cx="1104481" cy="1104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4" name="Picture 6" descr="Yeşilay Diyarbakır Şubesi">
            <a:extLst>
              <a:ext uri="{FF2B5EF4-FFF2-40B4-BE49-F238E27FC236}">
                <a16:creationId xmlns:a16="http://schemas.microsoft.com/office/drawing/2014/main" id="{5932DE85-F9CF-8BA8-FCD4-FA9519B52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6027" y="3276599"/>
            <a:ext cx="2438140" cy="24381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ırakabilirsin - Google Play'de Uygulamalar">
            <a:extLst>
              <a:ext uri="{FF2B5EF4-FFF2-40B4-BE49-F238E27FC236}">
                <a16:creationId xmlns:a16="http://schemas.microsoft.com/office/drawing/2014/main" id="{4C14CBDF-2BCB-60D5-28B2-851414AA9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596" y="3705335"/>
            <a:ext cx="2958402" cy="29584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ÜRKİYE BAĞIMLILIKLA MÜCADELE EĞİTİMİ İÇERİKLERİ 'EĞİTİM BİLİŞİM AĞINDA'  (EBA) - Sorgun Rehberlik ve Araştırma Merkezi">
            <a:extLst>
              <a:ext uri="{FF2B5EF4-FFF2-40B4-BE49-F238E27FC236}">
                <a16:creationId xmlns:a16="http://schemas.microsoft.com/office/drawing/2014/main" id="{89035A48-D063-F375-C181-7C974AB07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903" y="4614606"/>
            <a:ext cx="3647834" cy="204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36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079304"/>
            <a:ext cx="4903450" cy="1551054"/>
          </a:xfrm>
        </p:spPr>
        <p:txBody>
          <a:bodyPr>
            <a:normAutofit fontScale="40000" lnSpcReduction="20000"/>
          </a:bodyPr>
          <a:lstStyle/>
          <a:p>
            <a:pPr marL="0" lvl="0" indent="0">
              <a:lnSpc>
                <a:spcPct val="100000"/>
              </a:lnSpc>
              <a:spcBef>
                <a:spcPts val="0"/>
              </a:spcBef>
              <a:buNone/>
              <a:defRPr/>
            </a:pPr>
            <a:r>
              <a:rPr lang="tr-TR" sz="3600" b="1" dirty="0"/>
              <a:t>Kaynakça</a:t>
            </a:r>
          </a:p>
          <a:p>
            <a:pPr marL="0" lvl="0" indent="0">
              <a:lnSpc>
                <a:spcPct val="100000"/>
              </a:lnSpc>
              <a:spcBef>
                <a:spcPts val="0"/>
              </a:spcBef>
              <a:buNone/>
              <a:defRPr/>
            </a:pPr>
            <a:endParaRPr lang="tr-TR" sz="3600" b="1" dirty="0"/>
          </a:p>
          <a:p>
            <a:pPr marL="0" indent="0">
              <a:lnSpc>
                <a:spcPct val="100000"/>
              </a:lnSpc>
              <a:spcBef>
                <a:spcPts val="0"/>
              </a:spcBef>
              <a:defRPr/>
            </a:pPr>
            <a:r>
              <a:rPr lang="tr-TR" sz="3600" b="1" dirty="0"/>
              <a:t>Uyuşturucu Özgürlüğün Sonu,</a:t>
            </a:r>
            <a:r>
              <a:rPr lang="tr-TR" sz="3600" dirty="0"/>
              <a:t> Yeşilay Bilim Kurulu, 2016, İstanbul, Yeşilay TBM Alan Kitaplığı Dizisi No: 10.</a:t>
            </a:r>
          </a:p>
          <a:p>
            <a:pPr marL="0" indent="0">
              <a:lnSpc>
                <a:spcPct val="100000"/>
              </a:lnSpc>
              <a:spcBef>
                <a:spcPts val="0"/>
              </a:spcBef>
              <a:defRPr/>
            </a:pPr>
            <a:endParaRPr lang="tr-TR" sz="3600" dirty="0"/>
          </a:p>
          <a:p>
            <a:pPr marL="0" indent="0">
              <a:lnSpc>
                <a:spcPct val="100000"/>
              </a:lnSpc>
              <a:spcBef>
                <a:spcPts val="0"/>
              </a:spcBef>
              <a:defRPr/>
            </a:pPr>
            <a:r>
              <a:rPr lang="tr-TR" sz="3600" dirty="0"/>
              <a:t>Yeşilay, (2024). </a:t>
            </a:r>
            <a:r>
              <a:rPr lang="tr-TR" sz="3600" i="1" dirty="0"/>
              <a:t>Bağımlılık. </a:t>
            </a:r>
            <a:r>
              <a:rPr lang="tr-TR" sz="3600" dirty="0">
                <a:hlinkClick r:id="rId2"/>
              </a:rPr>
              <a:t>https://www.yesilay.org.tr/tr/bagimlilik</a:t>
            </a:r>
            <a:r>
              <a:rPr lang="tr-TR" sz="3600" dirty="0"/>
              <a:t> sayfasından erişilmiştir</a:t>
            </a:r>
            <a:r>
              <a:rPr lang="tr-TR" sz="3600" i="1" dirty="0"/>
              <a:t>. </a:t>
            </a:r>
            <a:endParaRPr lang="tr-TR" sz="1800" i="1"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145</a:t>
            </a:fld>
            <a:endParaRPr lang="tr-TR"/>
          </a:p>
        </p:txBody>
      </p:sp>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830997"/>
          </a:xfrm>
          <a:prstGeom prst="rect">
            <a:avLst/>
          </a:prstGeom>
          <a:noFill/>
        </p:spPr>
        <p:txBody>
          <a:bodyPr wrap="square" rtlCol="0">
            <a:spAutoFit/>
          </a:bodyPr>
          <a:lstStyle/>
          <a:p>
            <a:pPr algn="ctr"/>
            <a:r>
              <a:rPr lang="tr-TR" sz="2400" b="1" i="1" dirty="0">
                <a:solidFill>
                  <a:srgbClr val="FF0000"/>
                </a:solidFill>
              </a:rPr>
              <a:t>Başarılı ve Sağlıklı Bir Eğitim Öğretim Yılı Dileriz…</a:t>
            </a:r>
          </a:p>
        </p:txBody>
      </p:sp>
      <p:sp>
        <p:nvSpPr>
          <p:cNvPr id="4" name="İçerik Yer Tutucusu 1">
            <a:extLst>
              <a:ext uri="{FF2B5EF4-FFF2-40B4-BE49-F238E27FC236}">
                <a16:creationId xmlns:a16="http://schemas.microsoft.com/office/drawing/2014/main" id="{A3C36C1E-165F-AFC4-C83B-C2106E06BD0B}"/>
              </a:ext>
            </a:extLst>
          </p:cNvPr>
          <p:cNvSpPr txBox="1">
            <a:spLocks/>
          </p:cNvSpPr>
          <p:nvPr/>
        </p:nvSpPr>
        <p:spPr>
          <a:xfrm>
            <a:off x="54219" y="3848597"/>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3"/>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32021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solidFill>
                  <a:schemeClr val="accent1">
                    <a:lumMod val="75000"/>
                  </a:schemeClr>
                </a:solidFill>
              </a:rPr>
              <a:t>Üni</a:t>
            </a:r>
            <a:r>
              <a:rPr lang="tr-TR" altLang="tr-TR" sz="1800" dirty="0"/>
              <a:t>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a:t>
            </a:r>
            <a:r>
              <a:rPr lang="tr-TR" altLang="tr-TR" sz="1800" b="1" dirty="0">
                <a:solidFill>
                  <a:schemeClr val="accent1">
                    <a:lumMod val="75000"/>
                  </a:schemeClr>
                </a:solidFill>
              </a:rPr>
              <a:t>e-posta</a:t>
            </a:r>
            <a:r>
              <a:rPr lang="tr-TR" altLang="tr-TR" sz="1800" dirty="0"/>
              <a:t>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solidFill>
                  <a:schemeClr val="accent1">
                    <a:lumMod val="75000"/>
                  </a:schemeClr>
                </a:solidFill>
              </a:rPr>
              <a:t>Ya</a:t>
            </a:r>
            <a:r>
              <a:rPr lang="tr-TR" altLang="tr-TR" sz="1800" dirty="0"/>
              <a:t>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a:t>
            </a:r>
            <a:r>
              <a:rPr lang="tr-TR" altLang="tr-TR" sz="1800" dirty="0">
                <a:solidFill>
                  <a:schemeClr val="accent1">
                    <a:lumMod val="75000"/>
                  </a:schemeClr>
                </a:solidFill>
              </a:rPr>
              <a:t>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a:t>
            </a:r>
            <a:r>
              <a:rPr lang="tr-TR" altLang="tr-TR" sz="1800" b="1" dirty="0">
                <a:solidFill>
                  <a:schemeClr val="accent1">
                    <a:lumMod val="75000"/>
                  </a:schemeClr>
                </a:solidFill>
              </a:rPr>
              <a:t>ders kaydı, ders ekle-sil kontrolü vb. akademik konularla ilgili sorunlarını çözmede başvuracağı ilk birimdir</a:t>
            </a:r>
            <a:r>
              <a:rPr lang="tr-TR" altLang="tr-TR" sz="1800" dirty="0"/>
              <a:t>.</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4194674"/>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b="1" dirty="0">
                <a:solidFill>
                  <a:schemeClr val="accent1">
                    <a:lumMod val="75000"/>
                  </a:schemeClr>
                </a:solidFill>
              </a:rPr>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1700787"/>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Öğrenci İşleri:</a:t>
            </a:r>
          </a:p>
          <a:p>
            <a:pPr algn="r">
              <a:lnSpc>
                <a:spcPct val="150000"/>
              </a:lnSpc>
              <a:buClr>
                <a:schemeClr val="accent1"/>
              </a:buClr>
            </a:pPr>
            <a:r>
              <a:rPr lang="tr-TR" altLang="tr-TR" b="1" dirty="0">
                <a:solidFill>
                  <a:schemeClr val="accent1">
                    <a:lumMod val="75000"/>
                  </a:schemeClr>
                </a:solidFill>
              </a:rPr>
              <a:t>Dersleriniz, kayıt, transkript, yaz okulu, yatay-dikey geçiş gibi konularda her türlü bilgiyi alabileceğiniz birim.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252883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514350" y="2057401"/>
            <a:ext cx="7429499" cy="4268850"/>
          </a:xfrm>
        </p:spPr>
        <p:txBody>
          <a:bodyPr>
            <a:normAutofit/>
          </a:bodyPr>
          <a:lstStyle/>
          <a:p>
            <a:pPr marL="0" lvl="1" indent="0" algn="r"/>
            <a:r>
              <a:rPr lang="tr-TR" sz="2400" b="1" dirty="0">
                <a:solidFill>
                  <a:srgbClr val="C00000"/>
                </a:solidFill>
              </a:rPr>
              <a:t>Öğrenci belgesi</a:t>
            </a:r>
          </a:p>
          <a:p>
            <a:pPr marL="0" lvl="1" indent="0" algn="r"/>
            <a:r>
              <a:rPr lang="tr-TR" sz="2400" b="1" dirty="0">
                <a:solidFill>
                  <a:srgbClr val="C00000"/>
                </a:solidFill>
              </a:rPr>
              <a:t>Transkript (not çizelgesi)</a:t>
            </a:r>
          </a:p>
          <a:p>
            <a:pPr marL="0" lvl="1" indent="0" algn="r"/>
            <a:r>
              <a:rPr lang="tr-TR" sz="2400" b="1" dirty="0">
                <a:solidFill>
                  <a:srgbClr val="C00000"/>
                </a:solidFill>
              </a:rPr>
              <a:t>Öğrenci kartı kaybedilmesi </a:t>
            </a:r>
          </a:p>
          <a:p>
            <a:pPr marL="0" lvl="1" indent="0" algn="r">
              <a:buNone/>
            </a:pPr>
            <a:r>
              <a:rPr lang="tr-TR" sz="2400" dirty="0"/>
              <a:t>durumlarında her fakültede/yüksekokulda/meslek yüksekokulunda bulunan Öğrenci İşleri birimine başvurabilirsiniz.</a:t>
            </a:r>
          </a:p>
          <a:p>
            <a:pPr marL="0" lvl="1" indent="0" algn="r">
              <a:buNone/>
            </a:pPr>
            <a:r>
              <a:rPr lang="tr-TR" sz="2400" dirty="0"/>
              <a:t>Öğrenci İşleri personelinin sizin gibi yüzlerce öğrencinin resmi işlemleri ile ilgilendiğini ve bazı durumlarda bu sebeple beklemeniz  gerekebileceğini unutmayın</a:t>
            </a:r>
            <a:r>
              <a:rPr lang="tr-TR" sz="1800" dirty="0"/>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20</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3496644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686175" y="3178298"/>
            <a:ext cx="7929563" cy="1008112"/>
          </a:xfrm>
        </p:spPr>
        <p:txBody>
          <a:bodyPr>
            <a:normAutofit/>
          </a:bodyPr>
          <a:lstStyle/>
          <a:p>
            <a:pPr algn="r"/>
            <a:r>
              <a:rPr lang="tr-TR" dirty="0"/>
              <a:t>Ayrıntılı bilgiyi; </a:t>
            </a:r>
            <a:r>
              <a:rPr lang="tr-TR" sz="2400" b="1" dirty="0">
                <a:hlinkClick r:id="rId2"/>
              </a:rPr>
              <a:t>http://www.pau.edu.tr/oidb/tr/sayfa/yonetmelik</a:t>
            </a:r>
            <a:r>
              <a:rPr lang="tr-TR" sz="2400" b="1" dirty="0"/>
              <a:t> </a:t>
            </a:r>
            <a:r>
              <a:rPr lang="tr-TR" dirty="0"/>
              <a:t>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922"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22</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b="1" dirty="0">
                <a:solidFill>
                  <a:schemeClr val="accent1">
                    <a:lumMod val="75000"/>
                  </a:schemeClr>
                </a:solidFill>
              </a:rPr>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solidFill>
                  <a:schemeClr val="accent1">
                    <a:lumMod val="75000"/>
                  </a:schemeClr>
                </a:solidFill>
              </a:rPr>
              <a:t>Pusula </a:t>
            </a:r>
            <a:r>
              <a:rPr lang="tr-TR" sz="1800" dirty="0"/>
              <a:t>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b="1" dirty="0">
                <a:solidFill>
                  <a:schemeClr val="accent1">
                    <a:lumMod val="75000"/>
                  </a:schemeClr>
                </a:solidFill>
              </a:rPr>
              <a:t>Öğr</a:t>
            </a:r>
            <a:r>
              <a:rPr lang="tr-TR" altLang="tr-TR" sz="1600" dirty="0"/>
              <a:t>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(23-27.09.2024)</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(21-27.09.2024)</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a:t>
            </a:r>
            <a:r>
              <a:rPr lang="tr-TR" altLang="tr-TR" sz="1600" b="1" dirty="0">
                <a:solidFill>
                  <a:schemeClr val="accent1">
                    <a:lumMod val="75000"/>
                  </a:schemeClr>
                </a:solidFill>
              </a:rPr>
              <a:t>27.09.2024)</a:t>
            </a:r>
            <a:endParaRPr lang="tr-TR" sz="1600" b="1" dirty="0">
              <a:solidFill>
                <a:schemeClr val="accent1">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b="1" dirty="0">
                <a:solidFill>
                  <a:schemeClr val="accent1">
                    <a:lumMod val="75000"/>
                  </a:schemeClr>
                </a:solidFill>
              </a:rPr>
              <a:t>Der</a:t>
            </a:r>
            <a:r>
              <a:rPr lang="tr-TR" sz="1800" dirty="0"/>
              <a:t>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25</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21-27 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b="1" dirty="0">
                <a:solidFill>
                  <a:schemeClr val="accent1">
                    <a:lumMod val="75000"/>
                  </a:schemeClr>
                </a:solidFill>
              </a:rPr>
              <a:t>Akademik ortalamasına göre;</a:t>
            </a:r>
          </a:p>
          <a:p>
            <a:pPr marL="0" lvl="2" indent="0">
              <a:lnSpc>
                <a:spcPct val="80000"/>
              </a:lnSpc>
              <a:buFont typeface="Wingdings" panose="05000000000000000000" pitchFamily="2" charset="2"/>
              <a:buChar char="Ø"/>
            </a:pPr>
            <a:r>
              <a:rPr lang="tr-TR" altLang="tr-TR" b="1" dirty="0">
                <a:solidFill>
                  <a:schemeClr val="accent1">
                    <a:lumMod val="75000"/>
                  </a:schemeClr>
                </a:solidFill>
              </a:rPr>
              <a:t>2.25’in altında olan öğrenciler için  en fazla 30 kredi, </a:t>
            </a:r>
          </a:p>
          <a:p>
            <a:pPr marL="0" lvl="2" indent="0">
              <a:lnSpc>
                <a:spcPct val="80000"/>
              </a:lnSpc>
              <a:buFont typeface="Wingdings" panose="05000000000000000000" pitchFamily="2" charset="2"/>
              <a:buChar char="Ø"/>
            </a:pPr>
            <a:r>
              <a:rPr lang="tr-TR" altLang="tr-TR" b="1" dirty="0">
                <a:solidFill>
                  <a:schemeClr val="accent1">
                    <a:lumMod val="75000"/>
                  </a:schemeClr>
                </a:solidFill>
              </a:rPr>
              <a:t>2.26-2.99 arası olanlar için en fazla 36 kredi, </a:t>
            </a:r>
          </a:p>
          <a:p>
            <a:pPr marL="0" lvl="2" indent="0">
              <a:lnSpc>
                <a:spcPct val="80000"/>
              </a:lnSpc>
              <a:buFont typeface="Wingdings" panose="05000000000000000000" pitchFamily="2" charset="2"/>
              <a:buChar char="Ø"/>
            </a:pPr>
            <a:r>
              <a:rPr lang="tr-TR" altLang="tr-TR" b="1" dirty="0">
                <a:solidFill>
                  <a:schemeClr val="accent1">
                    <a:lumMod val="75000"/>
                  </a:schemeClr>
                </a:solidFill>
              </a:rPr>
              <a:t>3.00’den fazla olanlar ise en fazla 42 kredidir.</a:t>
            </a:r>
          </a:p>
          <a:p>
            <a:pPr marL="0" lvl="2" indent="0">
              <a:lnSpc>
                <a:spcPct val="80000"/>
              </a:lnSpc>
              <a:buFont typeface="Wingdings" panose="05000000000000000000" pitchFamily="2" charset="2"/>
              <a:buChar char="Ø"/>
            </a:pPr>
            <a:r>
              <a:rPr lang="tr-TR" altLang="tr-TR" b="1" dirty="0">
                <a:solidFill>
                  <a:schemeClr val="accent1">
                    <a:lumMod val="75000"/>
                  </a:schemeClr>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48.493 Öğrenci</a:t>
            </a:r>
          </a:p>
          <a:p>
            <a:pPr marL="0" indent="0">
              <a:buNone/>
            </a:pPr>
            <a:r>
              <a:rPr lang="tr-TR" dirty="0"/>
              <a:t>2099 Akademik Personel</a:t>
            </a:r>
          </a:p>
          <a:p>
            <a:pPr marL="0" indent="0">
              <a:buNone/>
            </a:pPr>
            <a:r>
              <a:rPr lang="tr-TR" dirty="0"/>
              <a:t>1954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b="1" dirty="0" err="1">
                <a:solidFill>
                  <a:schemeClr val="accent1">
                    <a:lumMod val="75000"/>
                  </a:schemeClr>
                </a:solidFill>
              </a:rPr>
              <a:t>Derslere</a:t>
            </a:r>
            <a:r>
              <a:rPr lang="de-DE" altLang="tr-TR" sz="1800" b="1" dirty="0">
                <a:solidFill>
                  <a:schemeClr val="accent1">
                    <a:lumMod val="75000"/>
                  </a:schemeClr>
                </a:solidFill>
              </a:rPr>
              <a:t> </a:t>
            </a:r>
            <a:r>
              <a:rPr lang="de-DE" altLang="tr-TR" sz="1800" b="1" dirty="0" err="1">
                <a:solidFill>
                  <a:schemeClr val="accent1">
                    <a:lumMod val="75000"/>
                  </a:schemeClr>
                </a:solidFill>
              </a:rPr>
              <a:t>ve</a:t>
            </a:r>
            <a:r>
              <a:rPr lang="de-DE" altLang="tr-TR" sz="1800" b="1" dirty="0">
                <a:solidFill>
                  <a:schemeClr val="accent1">
                    <a:lumMod val="75000"/>
                  </a:schemeClr>
                </a:solidFill>
              </a:rPr>
              <a:t> </a:t>
            </a:r>
            <a:r>
              <a:rPr lang="de-DE" altLang="tr-TR" sz="1800" b="1" dirty="0" err="1">
                <a:solidFill>
                  <a:schemeClr val="accent1">
                    <a:lumMod val="75000"/>
                  </a:schemeClr>
                </a:solidFill>
              </a:rPr>
              <a:t>uygulamalara</a:t>
            </a:r>
            <a:r>
              <a:rPr lang="de-DE" altLang="tr-TR" sz="1800" b="1" dirty="0">
                <a:solidFill>
                  <a:schemeClr val="accent1">
                    <a:lumMod val="75000"/>
                  </a:schemeClr>
                </a:solidFill>
              </a:rPr>
              <a:t> </a:t>
            </a:r>
            <a:r>
              <a:rPr lang="de-DE" altLang="tr-TR" sz="1800" b="1" dirty="0" err="1">
                <a:solidFill>
                  <a:schemeClr val="accent1">
                    <a:lumMod val="75000"/>
                  </a:schemeClr>
                </a:solidFill>
              </a:rPr>
              <a:t>devam</a:t>
            </a:r>
            <a:r>
              <a:rPr lang="de-DE" altLang="tr-TR" sz="1800" b="1" dirty="0">
                <a:solidFill>
                  <a:schemeClr val="accent1">
                    <a:lumMod val="75000"/>
                  </a:schemeClr>
                </a:solidFill>
              </a:rPr>
              <a:t> </a:t>
            </a:r>
            <a:r>
              <a:rPr lang="de-DE" altLang="tr-TR" sz="1800" b="1" dirty="0" err="1">
                <a:solidFill>
                  <a:schemeClr val="accent1">
                    <a:lumMod val="75000"/>
                  </a:schemeClr>
                </a:solidFill>
              </a:rPr>
              <a:t>zorunlu</a:t>
            </a:r>
            <a:r>
              <a:rPr lang="tr-TR" altLang="tr-TR" sz="1800" b="1" dirty="0" err="1">
                <a:solidFill>
                  <a:schemeClr val="accent1">
                    <a:lumMod val="75000"/>
                  </a:schemeClr>
                </a:solidFill>
              </a:rPr>
              <a:t>luğu</a:t>
            </a:r>
            <a:r>
              <a:rPr lang="tr-TR" altLang="tr-TR" sz="1800" b="1" dirty="0">
                <a:solidFill>
                  <a:schemeClr val="accent1">
                    <a:lumMod val="75000"/>
                  </a:schemeClr>
                </a:solidFill>
              </a:rPr>
              <a:t> dersin sorumlusu tarafından dönem başında belirlenir</a:t>
            </a:r>
            <a:r>
              <a:rPr lang="tr-TR" altLang="tr-TR" sz="1800" dirty="0"/>
              <a:t>. </a:t>
            </a:r>
          </a:p>
          <a:p>
            <a:pPr marL="0" indent="0" algn="r">
              <a:buNone/>
            </a:pPr>
            <a:endParaRPr lang="tr-TR" altLang="tr-TR" sz="1800" dirty="0"/>
          </a:p>
          <a:p>
            <a:pPr marL="0" indent="0" algn="r">
              <a:buNone/>
            </a:pPr>
            <a:r>
              <a:rPr lang="de-DE" altLang="tr-TR" sz="1800" b="1" dirty="0" err="1">
                <a:solidFill>
                  <a:schemeClr val="accent1">
                    <a:lumMod val="75000"/>
                  </a:schemeClr>
                </a:solidFill>
              </a:rPr>
              <a:t>Tekrarlanan</a:t>
            </a:r>
            <a:r>
              <a:rPr lang="de-DE" altLang="tr-TR" sz="1800" b="1" dirty="0">
                <a:solidFill>
                  <a:schemeClr val="accent1">
                    <a:lumMod val="75000"/>
                  </a:schemeClr>
                </a:solidFill>
              </a:rPr>
              <a:t> </a:t>
            </a:r>
            <a:r>
              <a:rPr lang="de-DE" altLang="tr-TR" sz="1800" b="1" dirty="0" err="1">
                <a:solidFill>
                  <a:schemeClr val="accent1">
                    <a:lumMod val="75000"/>
                  </a:schemeClr>
                </a:solidFill>
              </a:rPr>
              <a:t>derslerde</a:t>
            </a:r>
            <a:r>
              <a:rPr lang="de-DE" altLang="tr-TR" sz="1800" b="1" dirty="0">
                <a:solidFill>
                  <a:schemeClr val="accent1">
                    <a:lumMod val="75000"/>
                  </a:schemeClr>
                </a:solidFill>
              </a:rPr>
              <a:t> </a:t>
            </a:r>
            <a:r>
              <a:rPr lang="de-DE" altLang="tr-TR" sz="1800" b="1" dirty="0" err="1">
                <a:solidFill>
                  <a:schemeClr val="accent1">
                    <a:lumMod val="75000"/>
                  </a:schemeClr>
                </a:solidFill>
              </a:rPr>
              <a:t>önceki</a:t>
            </a:r>
            <a:r>
              <a:rPr lang="de-DE" altLang="tr-TR" sz="1800" b="1" dirty="0">
                <a:solidFill>
                  <a:schemeClr val="accent1">
                    <a:lumMod val="75000"/>
                  </a:schemeClr>
                </a:solidFill>
              </a:rPr>
              <a:t> </a:t>
            </a:r>
            <a:r>
              <a:rPr lang="de-DE" altLang="tr-TR" sz="1800" b="1" dirty="0" err="1">
                <a:solidFill>
                  <a:schemeClr val="accent1">
                    <a:lumMod val="75000"/>
                  </a:schemeClr>
                </a:solidFill>
              </a:rPr>
              <a:t>dönemde</a:t>
            </a:r>
            <a:r>
              <a:rPr lang="de-DE" altLang="tr-TR" sz="1800" b="1" dirty="0">
                <a:solidFill>
                  <a:schemeClr val="accent1">
                    <a:lumMod val="75000"/>
                  </a:schemeClr>
                </a:solidFill>
              </a:rPr>
              <a:t> </a:t>
            </a:r>
            <a:r>
              <a:rPr lang="de-DE" altLang="tr-TR" sz="1800" b="1" dirty="0" err="1">
                <a:solidFill>
                  <a:schemeClr val="accent1">
                    <a:lumMod val="75000"/>
                  </a:schemeClr>
                </a:solidFill>
              </a:rPr>
              <a:t>devam</a:t>
            </a:r>
            <a:r>
              <a:rPr lang="de-DE" altLang="tr-TR" sz="1800" b="1" dirty="0">
                <a:solidFill>
                  <a:schemeClr val="accent1">
                    <a:lumMod val="75000"/>
                  </a:schemeClr>
                </a:solidFill>
              </a:rPr>
              <a:t> </a:t>
            </a:r>
            <a:r>
              <a:rPr lang="de-DE" altLang="tr-TR" sz="1800" b="1" dirty="0" err="1">
                <a:solidFill>
                  <a:schemeClr val="accent1">
                    <a:lumMod val="75000"/>
                  </a:schemeClr>
                </a:solidFill>
              </a:rPr>
              <a:t>koşulu</a:t>
            </a:r>
            <a:r>
              <a:rPr lang="de-DE" altLang="tr-TR" sz="1800" b="1" dirty="0">
                <a:solidFill>
                  <a:schemeClr val="accent1">
                    <a:lumMod val="75000"/>
                  </a:schemeClr>
                </a:solidFill>
              </a:rPr>
              <a:t> </a:t>
            </a:r>
            <a:r>
              <a:rPr lang="de-DE" altLang="tr-TR" sz="1800" b="1" dirty="0" err="1">
                <a:solidFill>
                  <a:schemeClr val="accent1">
                    <a:lumMod val="75000"/>
                  </a:schemeClr>
                </a:solidFill>
              </a:rPr>
              <a:t>yerine</a:t>
            </a:r>
            <a:r>
              <a:rPr lang="de-DE" altLang="tr-TR" sz="1800" b="1" dirty="0">
                <a:solidFill>
                  <a:schemeClr val="accent1">
                    <a:lumMod val="75000"/>
                  </a:schemeClr>
                </a:solidFill>
              </a:rPr>
              <a:t> </a:t>
            </a:r>
            <a:r>
              <a:rPr lang="de-DE" altLang="tr-TR" sz="1800" b="1" dirty="0" err="1">
                <a:solidFill>
                  <a:schemeClr val="accent1">
                    <a:lumMod val="75000"/>
                  </a:schemeClr>
                </a:solidFill>
              </a:rPr>
              <a:t>getirilmişse</a:t>
            </a:r>
            <a:r>
              <a:rPr lang="de-DE" altLang="tr-TR" sz="1800" b="1" dirty="0">
                <a:solidFill>
                  <a:schemeClr val="accent1">
                    <a:lumMod val="75000"/>
                  </a:schemeClr>
                </a:solidFill>
              </a:rPr>
              <a:t>, </a:t>
            </a:r>
            <a:r>
              <a:rPr lang="de-DE" altLang="tr-TR" sz="1800" b="1" dirty="0" err="1">
                <a:solidFill>
                  <a:schemeClr val="accent1">
                    <a:lumMod val="75000"/>
                  </a:schemeClr>
                </a:solidFill>
              </a:rPr>
              <a:t>ara</a:t>
            </a:r>
            <a:r>
              <a:rPr lang="de-DE" altLang="tr-TR" sz="1800" b="1" dirty="0">
                <a:solidFill>
                  <a:schemeClr val="accent1">
                    <a:lumMod val="75000"/>
                  </a:schemeClr>
                </a:solidFill>
              </a:rPr>
              <a:t> </a:t>
            </a:r>
            <a:r>
              <a:rPr lang="de-DE" altLang="tr-TR" sz="1800" b="1" dirty="0" err="1">
                <a:solidFill>
                  <a:schemeClr val="accent1">
                    <a:lumMod val="75000"/>
                  </a:schemeClr>
                </a:solidFill>
              </a:rPr>
              <a:t>sınavlara</a:t>
            </a:r>
            <a:r>
              <a:rPr lang="de-DE" altLang="tr-TR" sz="1800" b="1" dirty="0">
                <a:solidFill>
                  <a:schemeClr val="accent1">
                    <a:lumMod val="75000"/>
                  </a:schemeClr>
                </a:solidFill>
              </a:rPr>
              <a:t> </a:t>
            </a:r>
            <a:r>
              <a:rPr lang="de-DE" altLang="tr-TR" sz="1800" b="1" dirty="0" err="1">
                <a:solidFill>
                  <a:schemeClr val="accent1">
                    <a:lumMod val="75000"/>
                  </a:schemeClr>
                </a:solidFill>
              </a:rPr>
              <a:t>girmek</a:t>
            </a:r>
            <a:r>
              <a:rPr lang="de-DE" altLang="tr-TR" sz="1800" b="1" dirty="0">
                <a:solidFill>
                  <a:schemeClr val="accent1">
                    <a:lumMod val="75000"/>
                  </a:schemeClr>
                </a:solidFill>
              </a:rPr>
              <a:t> </a:t>
            </a:r>
            <a:r>
              <a:rPr lang="de-DE" altLang="tr-TR" sz="1800" b="1" dirty="0" err="1">
                <a:solidFill>
                  <a:schemeClr val="accent1">
                    <a:lumMod val="75000"/>
                  </a:schemeClr>
                </a:solidFill>
              </a:rPr>
              <a:t>kaydıyla</a:t>
            </a:r>
            <a:r>
              <a:rPr lang="de-DE" altLang="tr-TR" sz="1800" b="1" dirty="0">
                <a:solidFill>
                  <a:schemeClr val="accent1">
                    <a:lumMod val="75000"/>
                  </a:schemeClr>
                </a:solidFill>
              </a:rPr>
              <a:t> </a:t>
            </a:r>
            <a:r>
              <a:rPr lang="de-DE" altLang="tr-TR" sz="1800" b="1" dirty="0" err="1">
                <a:solidFill>
                  <a:schemeClr val="accent1">
                    <a:lumMod val="75000"/>
                  </a:schemeClr>
                </a:solidFill>
              </a:rPr>
              <a:t>devam</a:t>
            </a:r>
            <a:r>
              <a:rPr lang="de-DE" altLang="tr-TR" sz="1800" b="1" dirty="0">
                <a:solidFill>
                  <a:schemeClr val="accent1">
                    <a:lumMod val="75000"/>
                  </a:schemeClr>
                </a:solidFill>
              </a:rPr>
              <a:t> </a:t>
            </a:r>
            <a:r>
              <a:rPr lang="de-DE" altLang="tr-TR" sz="1800" b="1" dirty="0" err="1">
                <a:solidFill>
                  <a:schemeClr val="accent1">
                    <a:lumMod val="75000"/>
                  </a:schemeClr>
                </a:solidFill>
              </a:rPr>
              <a:t>koşulu</a:t>
            </a:r>
            <a:r>
              <a:rPr lang="de-DE" altLang="tr-TR" sz="1800" b="1" dirty="0">
                <a:solidFill>
                  <a:schemeClr val="accent1">
                    <a:lumMod val="75000"/>
                  </a:schemeClr>
                </a:solidFill>
              </a:rPr>
              <a:t> </a:t>
            </a:r>
            <a:r>
              <a:rPr lang="de-DE" altLang="tr-TR" sz="1800" b="1" dirty="0" err="1">
                <a:solidFill>
                  <a:schemeClr val="accent1">
                    <a:lumMod val="75000"/>
                  </a:schemeClr>
                </a:solidFill>
              </a:rPr>
              <a:t>aranma</a:t>
            </a:r>
            <a:r>
              <a:rPr lang="tr-TR" altLang="tr-TR" sz="1800" b="1" dirty="0">
                <a:solidFill>
                  <a:schemeClr val="accent1">
                    <a:lumMod val="75000"/>
                  </a:schemeClr>
                </a:solidFill>
              </a:rPr>
              <a:t>z</a:t>
            </a:r>
            <a:r>
              <a:rPr lang="de-DE" altLang="tr-TR" sz="1800" b="1" dirty="0">
                <a:solidFill>
                  <a:schemeClr val="accent1">
                    <a:lumMod val="75000"/>
                  </a:schemeClr>
                </a:solidFill>
              </a:rPr>
              <a:t>.</a:t>
            </a:r>
            <a:endParaRPr lang="tr-TR" altLang="tr-TR" sz="1800" b="1" dirty="0">
              <a:solidFill>
                <a:schemeClr val="accent1">
                  <a:lumMod val="75000"/>
                </a:schemeClr>
              </a:solidFill>
            </a:endParaRPr>
          </a:p>
          <a:p>
            <a:pPr marL="0" indent="0" algn="r">
              <a:buNone/>
            </a:pPr>
            <a:endParaRPr lang="tr-TR" altLang="tr-TR" sz="1800" b="1" dirty="0">
              <a:solidFill>
                <a:schemeClr val="accent1">
                  <a:lumMod val="75000"/>
                </a:schemeClr>
              </a:solidFill>
            </a:endParaRPr>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a:t>
            </a:r>
            <a:r>
              <a:rPr lang="tr-TR" altLang="tr-TR" sz="1800" b="1" dirty="0">
                <a:solidFill>
                  <a:schemeClr val="accent1">
                    <a:lumMod val="75000"/>
                  </a:schemeClr>
                </a:solidFill>
              </a:rPr>
              <a:t>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a:t>
            </a:r>
            <a:r>
              <a:rPr lang="tr-TR" altLang="tr-TR" sz="1800" b="1" dirty="0">
                <a:solidFill>
                  <a:schemeClr val="accent1">
                    <a:lumMod val="75000"/>
                  </a:schemeClr>
                </a:solidFill>
              </a:rPr>
              <a:t>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b="1" dirty="0" err="1">
                <a:solidFill>
                  <a:schemeClr val="accent1">
                    <a:lumMod val="75000"/>
                  </a:schemeClr>
                </a:solidFill>
              </a:rPr>
              <a:t>Bu</a:t>
            </a:r>
            <a:r>
              <a:rPr lang="de-DE" altLang="tr-TR" sz="1800" b="1" dirty="0">
                <a:solidFill>
                  <a:schemeClr val="accent1">
                    <a:lumMod val="75000"/>
                  </a:schemeClr>
                </a:solidFill>
              </a:rPr>
              <a:t> </a:t>
            </a:r>
            <a:r>
              <a:rPr lang="de-DE" altLang="tr-TR" sz="1800" b="1" dirty="0" err="1">
                <a:solidFill>
                  <a:schemeClr val="accent1">
                    <a:lumMod val="75000"/>
                  </a:schemeClr>
                </a:solidFill>
              </a:rPr>
              <a:t>s</a:t>
            </a:r>
            <a:r>
              <a:rPr lang="de-DE" altLang="tr-TR" sz="1800" dirty="0" err="1"/>
              <a:t>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spTree>
    <p:extLst>
      <p:ext uri="{BB962C8B-B14F-4D97-AF65-F5344CB8AC3E}">
        <p14:creationId xmlns:p14="http://schemas.microsoft.com/office/powerpoint/2010/main" val="1987990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34</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b="1" dirty="0">
                <a:solidFill>
                  <a:schemeClr val="accent1">
                    <a:lumMod val="75000"/>
                  </a:schemeClr>
                </a:solidFill>
              </a:rPr>
              <a:t>Ko</a:t>
            </a:r>
            <a:r>
              <a:rPr lang="tr-TR" altLang="tr-TR" dirty="0"/>
              <a:t>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a:t>
            </a:r>
            <a:r>
              <a:rPr lang="tr-TR" altLang="tr-TR" b="1" dirty="0">
                <a:solidFill>
                  <a:schemeClr val="accent1">
                    <a:lumMod val="75000"/>
                  </a:schemeClr>
                </a:solidFill>
              </a:rPr>
              <a:t>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63338" y="1417301"/>
            <a:ext cx="5036332" cy="4708981"/>
          </a:xfrm>
          <a:prstGeom prst="rect">
            <a:avLst/>
          </a:prstGeom>
        </p:spPr>
        <p:txBody>
          <a:bodyPr wrap="square">
            <a:spAutoFit/>
          </a:bodyPr>
          <a:lstStyle/>
          <a:p>
            <a:r>
              <a:rPr lang="de-DE" altLang="tr-TR" sz="2000" b="1" dirty="0" err="1">
                <a:solidFill>
                  <a:schemeClr val="accent1">
                    <a:lumMod val="75000"/>
                  </a:schemeClr>
                </a:solidFill>
              </a:rPr>
              <a:t>Bir</a:t>
            </a:r>
            <a:r>
              <a:rPr lang="de-DE" altLang="tr-TR" sz="2000" b="1" dirty="0">
                <a:solidFill>
                  <a:schemeClr val="accent1">
                    <a:lumMod val="75000"/>
                  </a:schemeClr>
                </a:solidFill>
              </a:rPr>
              <a:t> </a:t>
            </a:r>
            <a:r>
              <a:rPr lang="de-DE" altLang="tr-TR" sz="2000" b="1" dirty="0" err="1">
                <a:solidFill>
                  <a:schemeClr val="accent1">
                    <a:lumMod val="75000"/>
                  </a:schemeClr>
                </a:solidFill>
              </a:rPr>
              <a:t>d</a:t>
            </a:r>
            <a:r>
              <a:rPr lang="de-DE" altLang="tr-TR" sz="2000" b="1" dirty="0" err="1"/>
              <a:t>ersten</a:t>
            </a:r>
            <a:r>
              <a:rPr lang="tr-TR" altLang="tr-TR" sz="2000" b="1" dirty="0"/>
              <a:t> </a:t>
            </a:r>
            <a:r>
              <a:rPr lang="de-DE" altLang="tr-TR" sz="2000" b="1" dirty="0"/>
              <a:t>F1, F2</a:t>
            </a:r>
            <a:r>
              <a:rPr lang="tr-TR" altLang="tr-TR" sz="2000" b="1" dirty="0"/>
              <a:t> </a:t>
            </a:r>
            <a:r>
              <a:rPr lang="de-DE" altLang="tr-TR" sz="2000" b="1" dirty="0" err="1"/>
              <a:t>notlarından</a:t>
            </a:r>
            <a:r>
              <a:rPr lang="de-DE" altLang="tr-TR" sz="2000" b="1" dirty="0"/>
              <a:t> </a:t>
            </a:r>
            <a:r>
              <a:rPr lang="de-DE" altLang="tr-TR" sz="2000" b="1" dirty="0" err="1"/>
              <a:t>birini</a:t>
            </a:r>
            <a:r>
              <a:rPr lang="de-DE" altLang="tr-TR" sz="2000" b="1" dirty="0"/>
              <a:t> </a:t>
            </a:r>
            <a:r>
              <a:rPr lang="de-DE" altLang="tr-TR" sz="2000" b="1" dirty="0" err="1"/>
              <a:t>alan</a:t>
            </a:r>
            <a:r>
              <a:rPr lang="de-DE" altLang="tr-TR" sz="2000" b="1" dirty="0"/>
              <a:t> </a:t>
            </a:r>
            <a:r>
              <a:rPr lang="de-DE" altLang="tr-TR" sz="2000" b="1" dirty="0" err="1"/>
              <a:t>öğrenci</a:t>
            </a:r>
            <a:r>
              <a:rPr lang="de-DE" altLang="tr-TR" sz="2000" b="1" dirty="0"/>
              <a:t>, o </a:t>
            </a:r>
            <a:r>
              <a:rPr lang="de-DE" altLang="tr-TR" sz="2000" b="1" dirty="0" err="1"/>
              <a:t>dersi</a:t>
            </a:r>
            <a:r>
              <a:rPr lang="de-DE" altLang="tr-TR" sz="2000" b="1" dirty="0"/>
              <a:t> </a:t>
            </a:r>
            <a:r>
              <a:rPr lang="de-DE" altLang="tr-TR" sz="2000" b="1" dirty="0" err="1"/>
              <a:t>açıldığı</a:t>
            </a:r>
            <a:r>
              <a:rPr lang="de-DE" altLang="tr-TR" sz="2000" b="1" dirty="0"/>
              <a:t> </a:t>
            </a:r>
            <a:r>
              <a:rPr lang="de-DE" altLang="tr-TR" sz="2000" b="1" dirty="0" err="1"/>
              <a:t>ilk</a:t>
            </a:r>
            <a:r>
              <a:rPr lang="de-DE" altLang="tr-TR" sz="2000" b="1" dirty="0"/>
              <a:t> </a:t>
            </a:r>
            <a:r>
              <a:rPr lang="de-DE" altLang="tr-TR" sz="2000" b="1" dirty="0" err="1"/>
              <a:t>yarıyılda</a:t>
            </a:r>
            <a:r>
              <a:rPr lang="de-DE" altLang="tr-TR" sz="2000" b="1" dirty="0"/>
              <a:t> </a:t>
            </a:r>
            <a:r>
              <a:rPr lang="de-DE" altLang="tr-TR" sz="2000" b="1" dirty="0" err="1"/>
              <a:t>tekrarlamak</a:t>
            </a:r>
            <a:r>
              <a:rPr lang="de-DE" altLang="tr-TR" sz="2000" b="1" dirty="0"/>
              <a:t> </a:t>
            </a:r>
            <a:r>
              <a:rPr lang="de-DE" altLang="tr-TR" sz="2000" b="1" dirty="0" err="1"/>
              <a:t>zorundadır</a:t>
            </a:r>
            <a:r>
              <a:rPr lang="de-DE" altLang="tr-TR" sz="2000" b="1" dirty="0"/>
              <a:t>. </a:t>
            </a:r>
            <a:endParaRPr lang="tr-TR" altLang="tr-TR" sz="2000" b="1" dirty="0"/>
          </a:p>
          <a:p>
            <a:endParaRPr lang="tr-TR" altLang="tr-TR" sz="2000" b="1" dirty="0"/>
          </a:p>
          <a:p>
            <a:r>
              <a:rPr lang="de-DE" altLang="tr-TR" sz="2000" b="1" dirty="0" err="1"/>
              <a:t>Ancak</a:t>
            </a:r>
            <a:r>
              <a:rPr lang="de-DE" altLang="tr-TR" sz="2000" b="1" dirty="0"/>
              <a:t> </a:t>
            </a:r>
            <a:r>
              <a:rPr lang="de-DE" altLang="tr-TR" sz="2000" b="1" dirty="0" err="1"/>
              <a:t>tekrarlanan</a:t>
            </a:r>
            <a:r>
              <a:rPr lang="de-DE" altLang="tr-TR" sz="2000" b="1" dirty="0"/>
              <a:t> </a:t>
            </a:r>
            <a:r>
              <a:rPr lang="de-DE" altLang="tr-TR" sz="2000" b="1" dirty="0" err="1"/>
              <a:t>derslerin</a:t>
            </a:r>
            <a:r>
              <a:rPr lang="de-DE" altLang="tr-TR" sz="2000" b="1" dirty="0"/>
              <a:t> </a:t>
            </a:r>
            <a:r>
              <a:rPr lang="de-DE" altLang="tr-TR" sz="2000" b="1" dirty="0" err="1"/>
              <a:t>yarıyıl</a:t>
            </a:r>
            <a:r>
              <a:rPr lang="de-DE" altLang="tr-TR" sz="2000" b="1" dirty="0"/>
              <a:t> </a:t>
            </a:r>
            <a:r>
              <a:rPr lang="de-DE" altLang="tr-TR" sz="2000" b="1" dirty="0" err="1"/>
              <a:t>ders</a:t>
            </a:r>
            <a:r>
              <a:rPr lang="de-DE" altLang="tr-TR" sz="2000" b="1" dirty="0"/>
              <a:t> </a:t>
            </a:r>
            <a:r>
              <a:rPr lang="de-DE" altLang="tr-TR" sz="2000" b="1" dirty="0" err="1"/>
              <a:t>programlarında</a:t>
            </a:r>
            <a:r>
              <a:rPr lang="tr-TR" altLang="tr-TR" sz="2000" b="1" dirty="0"/>
              <a:t> </a:t>
            </a:r>
            <a:r>
              <a:rPr lang="de-DE" altLang="tr-TR" sz="2000" b="1" dirty="0" err="1"/>
              <a:t>çakışması</a:t>
            </a:r>
            <a:r>
              <a:rPr lang="de-DE" altLang="tr-TR" sz="2000" b="1" dirty="0"/>
              <a:t> </a:t>
            </a:r>
            <a:r>
              <a:rPr lang="de-DE" altLang="tr-TR" sz="2000" b="1" dirty="0" err="1"/>
              <a:t>halinde</a:t>
            </a:r>
            <a:r>
              <a:rPr lang="de-DE" altLang="tr-TR" sz="2000" b="1" dirty="0"/>
              <a:t>, </a:t>
            </a:r>
            <a:r>
              <a:rPr lang="de-DE" altLang="tr-TR" sz="2000" b="1" dirty="0" err="1"/>
              <a:t>öğrenci</a:t>
            </a:r>
            <a:r>
              <a:rPr lang="de-DE" altLang="tr-TR" sz="2000" b="1" dirty="0"/>
              <a:t> </a:t>
            </a:r>
            <a:r>
              <a:rPr lang="de-DE" altLang="tr-TR" sz="2000" b="1" dirty="0" err="1"/>
              <a:t>bu</a:t>
            </a:r>
            <a:r>
              <a:rPr lang="de-DE" altLang="tr-TR" sz="2000" b="1" dirty="0"/>
              <a:t> </a:t>
            </a:r>
            <a:r>
              <a:rPr lang="de-DE" altLang="tr-TR" sz="2000" b="1" dirty="0" err="1"/>
              <a:t>derslerden</a:t>
            </a:r>
            <a:r>
              <a:rPr lang="de-DE" altLang="tr-TR" sz="2000" b="1" dirty="0"/>
              <a:t> </a:t>
            </a:r>
            <a:r>
              <a:rPr lang="de-DE" altLang="tr-TR" sz="2000" b="1" dirty="0" err="1"/>
              <a:t>birini</a:t>
            </a:r>
            <a:r>
              <a:rPr lang="de-DE" altLang="tr-TR" sz="2000" b="1" dirty="0"/>
              <a:t> </a:t>
            </a:r>
            <a:r>
              <a:rPr lang="de-DE" altLang="tr-TR" sz="2000" b="1" dirty="0" err="1"/>
              <a:t>ilgili</a:t>
            </a:r>
            <a:r>
              <a:rPr lang="de-DE" altLang="tr-TR" sz="2000" b="1" dirty="0"/>
              <a:t> </a:t>
            </a:r>
            <a:r>
              <a:rPr lang="de-DE" altLang="tr-TR" sz="2000" b="1" dirty="0" err="1"/>
              <a:t>yönetim</a:t>
            </a:r>
            <a:r>
              <a:rPr lang="de-DE" altLang="tr-TR" sz="2000" b="1" dirty="0"/>
              <a:t> </a:t>
            </a:r>
            <a:r>
              <a:rPr lang="de-DE" altLang="tr-TR" sz="2000" b="1" dirty="0" err="1"/>
              <a:t>kurulu</a:t>
            </a:r>
            <a:r>
              <a:rPr lang="de-DE" altLang="tr-TR" sz="2000" b="1" dirty="0"/>
              <a:t> </a:t>
            </a:r>
            <a:r>
              <a:rPr lang="de-DE" altLang="tr-TR" sz="2000" b="1" dirty="0" err="1"/>
              <a:t>kararıyla</a:t>
            </a:r>
            <a:r>
              <a:rPr lang="de-DE" altLang="tr-TR" sz="2000" b="1" dirty="0"/>
              <a:t> </a:t>
            </a:r>
            <a:r>
              <a:rPr lang="de-DE" altLang="tr-TR" sz="2000" b="1" dirty="0" err="1"/>
              <a:t>almayabilir</a:t>
            </a:r>
            <a:r>
              <a:rPr lang="de-DE" altLang="tr-TR" sz="2000" b="1" dirty="0"/>
              <a:t>. </a:t>
            </a:r>
            <a:endParaRPr lang="tr-TR" altLang="tr-TR" sz="2000" b="1" dirty="0"/>
          </a:p>
          <a:p>
            <a:endParaRPr lang="tr-TR" altLang="tr-TR" sz="2000" b="1" dirty="0"/>
          </a:p>
          <a:p>
            <a:r>
              <a:rPr lang="tr-TR" altLang="tr-TR" sz="2000" b="1" dirty="0"/>
              <a:t>Başarısız olunan kredisiz derslerin ya da eşdeğerlerinin tekrar alınması zorunlu değildir.</a:t>
            </a:r>
          </a:p>
          <a:p>
            <a:endParaRPr lang="tr-TR" altLang="tr-TR" sz="2000" b="1" dirty="0"/>
          </a:p>
          <a:p>
            <a:r>
              <a:rPr lang="tr-TR" altLang="tr-TR" sz="2000" b="1"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7512" y="1267405"/>
            <a:ext cx="5155973" cy="5262979"/>
          </a:xfrm>
          <a:prstGeom prst="rect">
            <a:avLst/>
          </a:prstGeom>
        </p:spPr>
        <p:txBody>
          <a:bodyPr wrap="square">
            <a:spAutoFit/>
          </a:bodyPr>
          <a:lstStyle/>
          <a:p>
            <a:r>
              <a:rPr lang="tr-TR" altLang="tr-TR" sz="2400" b="1" dirty="0">
                <a:solidFill>
                  <a:srgbClr val="C00000"/>
                </a:solidFill>
              </a:rPr>
              <a:t>Koşullu geçer not alınan dersler derslerin açılan ilk dönemde tekrar alınma zorunluluğu yoktur</a:t>
            </a:r>
            <a:r>
              <a:rPr lang="tr-TR" altLang="tr-TR" sz="2400" dirty="0"/>
              <a:t>.  </a:t>
            </a:r>
          </a:p>
          <a:p>
            <a:endParaRPr lang="tr-TR" altLang="tr-TR" sz="2400" dirty="0"/>
          </a:p>
          <a:p>
            <a:r>
              <a:rPr lang="tr-TR" altLang="tr-TR" sz="24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85636" y="1410887"/>
            <a:ext cx="4100639" cy="2880319"/>
          </a:xfrm>
        </p:spPr>
        <p:txBody>
          <a:bodyPr>
            <a:noAutofit/>
          </a:bodyPr>
          <a:lstStyle/>
          <a:p>
            <a:pPr marL="0" indent="0" algn="just">
              <a:lnSpc>
                <a:spcPct val="100000"/>
              </a:lnSpc>
              <a:buNone/>
            </a:pPr>
            <a:r>
              <a:rPr lang="tr-TR" sz="2800" b="1" dirty="0" err="1">
                <a:solidFill>
                  <a:srgbClr val="C00000"/>
                </a:solidFill>
                <a:latin typeface="Cambria" panose="02040503050406030204" pitchFamily="18" charset="0"/>
                <a:ea typeface="Cambria" panose="02040503050406030204" pitchFamily="18" charset="0"/>
              </a:rPr>
              <a:t>Edu</a:t>
            </a:r>
            <a:r>
              <a:rPr lang="tr-TR" sz="2800" dirty="0" err="1">
                <a:latin typeface="Cambria" panose="02040503050406030204" pitchFamily="18" charset="0"/>
                <a:ea typeface="Cambria" panose="02040503050406030204" pitchFamily="18" charset="0"/>
              </a:rPr>
              <a:t>roam’ı</a:t>
            </a:r>
            <a:r>
              <a:rPr lang="tr-TR" sz="2800" dirty="0">
                <a:latin typeface="Cambria" panose="02040503050406030204" pitchFamily="18" charset="0"/>
                <a:ea typeface="Cambria" panose="02040503050406030204" pitchFamily="18" charset="0"/>
              </a:rPr>
              <a:t> dizüstü veya masaüstü bilgisayarına, IOS ya da </a:t>
            </a:r>
            <a:r>
              <a:rPr lang="tr-TR" sz="2800" dirty="0" err="1">
                <a:latin typeface="Cambria" panose="02040503050406030204" pitchFamily="18" charset="0"/>
                <a:ea typeface="Cambria" panose="02040503050406030204" pitchFamily="18" charset="0"/>
              </a:rPr>
              <a:t>Android</a:t>
            </a:r>
            <a:r>
              <a:rPr lang="tr-TR" sz="28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2800" u="sng" dirty="0">
                <a:solidFill>
                  <a:srgbClr val="FF0000"/>
                </a:solidFill>
                <a:latin typeface="Cambria" panose="02040503050406030204" pitchFamily="18" charset="0"/>
                <a:ea typeface="Cambria" panose="02040503050406030204" pitchFamily="18" charset="0"/>
                <a:hlinkClick r:id="rId2"/>
              </a:rPr>
              <a:t>https://www.pau.edu.tr/eduroam/tr</a:t>
            </a:r>
            <a:r>
              <a:rPr lang="tr-TR" sz="2800" u="sng" dirty="0">
                <a:solidFill>
                  <a:srgbClr val="FF0000"/>
                </a:solidFill>
                <a:latin typeface="Cambria" panose="02040503050406030204" pitchFamily="18" charset="0"/>
                <a:ea typeface="Cambria" panose="02040503050406030204" pitchFamily="18" charset="0"/>
              </a:rPr>
              <a:t>  </a:t>
            </a:r>
            <a:r>
              <a:rPr lang="tr-TR" sz="28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39</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0063" y="1871661"/>
            <a:ext cx="4289461" cy="4607727"/>
          </a:xfrm>
        </p:spPr>
        <p:txBody>
          <a:bodyPr>
            <a:normAutofit fontScale="77500" lnSpcReduction="20000"/>
          </a:bodyPr>
          <a:lstStyle/>
          <a:p>
            <a:pPr marL="0" indent="0">
              <a:buNone/>
            </a:pPr>
            <a:r>
              <a:rPr lang="tr-TR" sz="4600" b="1" dirty="0">
                <a:solidFill>
                  <a:srgbClr val="C00000"/>
                </a:solidFill>
              </a:rPr>
              <a:t>B</a:t>
            </a:r>
            <a:r>
              <a:rPr lang="tr-TR" sz="4600" dirty="0"/>
              <a:t>u sistem ile dersini aldığınız öğretim üyesinin yüklediği ders dokümanlarını alabilirsiniz.</a:t>
            </a:r>
          </a:p>
          <a:p>
            <a:pPr marL="0" indent="0">
              <a:buNone/>
            </a:pPr>
            <a:endParaRPr lang="tr-TR" sz="4600" dirty="0"/>
          </a:p>
          <a:p>
            <a:pPr marL="0" indent="0">
              <a:buNone/>
            </a:pPr>
            <a:r>
              <a:rPr lang="tr-TR" sz="4600" dirty="0" err="1"/>
              <a:t>EDS’ye</a:t>
            </a:r>
            <a:r>
              <a:rPr lang="tr-TR" sz="4600" dirty="0"/>
              <a:t> PAÜ Pusula Bilgi Sistemi’nden erişebilirsiniz</a:t>
            </a:r>
            <a:r>
              <a:rPr lang="tr-TR" sz="4600" b="1" dirty="0">
                <a:solidFill>
                  <a:srgbClr val="C00000"/>
                </a:solidFill>
              </a:rPr>
              <a:t>.</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40</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42</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43</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b="1" dirty="0">
                <a:solidFill>
                  <a:srgbClr val="C00000"/>
                </a:solidFill>
              </a:rPr>
              <a:t>Kütüphaneden </a:t>
            </a:r>
            <a:r>
              <a:rPr lang="tr-TR" sz="1800" b="1" u="sng" dirty="0">
                <a:solidFill>
                  <a:srgbClr val="C00000"/>
                </a:solidFill>
              </a:rPr>
              <a:t>öğrenci kartınızla</a:t>
            </a:r>
            <a:r>
              <a:rPr lang="tr-TR" sz="1800" b="1" dirty="0">
                <a:solidFill>
                  <a:srgbClr val="C00000"/>
                </a:solidFill>
              </a:rPr>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b="1" dirty="0">
                <a:solidFill>
                  <a:srgbClr val="C00000"/>
                </a:solidFill>
              </a:rPr>
              <a:t>Aynı zamanda </a:t>
            </a:r>
            <a:r>
              <a:rPr lang="tr-TR" sz="1800" b="1" dirty="0">
                <a:hlinkClick r:id="rId2">
                  <a:extLst>
                    <a:ext uri="{A12FA001-AC4F-418D-AE19-62706E023703}">
                      <ahyp:hlinkClr xmlns:ahyp="http://schemas.microsoft.com/office/drawing/2018/hyperlinkcolor" val="tx"/>
                    </a:ext>
                  </a:extLst>
                </a:hlinkClick>
              </a:rPr>
              <a:t>http://kutuphane.pau.edu.tr/</a:t>
            </a:r>
            <a:r>
              <a:rPr lang="tr-TR" sz="1800" b="1" dirty="0"/>
              <a:t> </a:t>
            </a:r>
            <a:r>
              <a:rPr lang="tr-TR" sz="1800" b="1" dirty="0">
                <a:solidFill>
                  <a:srgbClr val="C00000"/>
                </a:solidFill>
              </a:rPr>
              <a:t>üst alanda yer alan kısma aradığınız konuyu yazarak yayınlanmış makale ve bildirilere ulaşabilirsiniz.</a:t>
            </a:r>
          </a:p>
          <a:p>
            <a:r>
              <a:rPr lang="tr-TR" sz="1800" b="1" dirty="0"/>
              <a:t>Toplu Katalog </a:t>
            </a:r>
            <a:r>
              <a:rPr lang="tr-TR" sz="1800" b="1" dirty="0">
                <a:solidFill>
                  <a:srgbClr val="C00000"/>
                </a:solidFill>
              </a:rPr>
              <a:t>ile başka bir üniversitenin kütüphanesindeki istediğiniz kitabı kargo ücretini ödeyerek ödünç alabilirsiniz.</a:t>
            </a:r>
          </a:p>
          <a:p>
            <a:r>
              <a:rPr lang="tr-TR" sz="1800" b="1" dirty="0">
                <a:solidFill>
                  <a:srgbClr val="C00000"/>
                </a:solidFill>
              </a:rPr>
              <a:t>Kütüphaneye başvurarak Kampüs Dışı Erişim Formunu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sp>
        <p:nvSpPr>
          <p:cNvPr id="5" name="Dikdörtgen 4"/>
          <p:cNvSpPr/>
          <p:nvPr/>
        </p:nvSpPr>
        <p:spPr>
          <a:xfrm>
            <a:off x="6922115" y="1904551"/>
            <a:ext cx="4836497" cy="4794069"/>
          </a:xfrm>
          <a:prstGeom prst="rect">
            <a:avLst/>
          </a:prstGeom>
        </p:spPr>
        <p:txBody>
          <a:bodyPr wrap="square">
            <a:spAutoFit/>
          </a:bodyPr>
          <a:lstStyle/>
          <a:p>
            <a:pPr>
              <a:lnSpc>
                <a:spcPct val="107000"/>
              </a:lnSpc>
              <a:spcAft>
                <a:spcPts val="800"/>
              </a:spcAft>
            </a:pPr>
            <a:r>
              <a:rPr lang="tr-TR" sz="3200" dirty="0">
                <a:solidFill>
                  <a:srgbClr val="C00000"/>
                </a:solidFill>
                <a:ea typeface="Calibri" panose="020F0502020204030204" pitchFamily="34" charset="0"/>
                <a:cs typeface="Times New Roman" panose="02020603050405020304" pitchFamily="18" charset="0"/>
              </a:rPr>
              <a:t>P</a:t>
            </a:r>
            <a:r>
              <a:rPr lang="tr-TR" sz="3200" dirty="0">
                <a:solidFill>
                  <a:srgbClr val="414040"/>
                </a:solidFill>
                <a:ea typeface="Calibri" panose="020F0502020204030204" pitchFamily="34" charset="0"/>
                <a:cs typeface="Times New Roman" panose="02020603050405020304" pitchFamily="18" charset="0"/>
              </a:rPr>
              <a:t>amukkale Üniversitesi Engelli Öğrenci Birimi’nin hedefi, herkesin yerleşke içerisinde yer alan tüm mekanlara, hizmetlere ve bilgi kaynaklarına erişebilmesini sağlamaktır</a:t>
            </a:r>
            <a:r>
              <a:rPr lang="tr-TR" sz="3200" dirty="0">
                <a:solidFill>
                  <a:srgbClr val="C00000"/>
                </a:solidFill>
                <a:ea typeface="Calibri" panose="020F0502020204030204" pitchFamily="34" charset="0"/>
                <a:cs typeface="Times New Roman" panose="02020603050405020304" pitchFamily="18" charset="0"/>
              </a:rPr>
              <a:t>.</a:t>
            </a: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1528763"/>
            <a:ext cx="4700588" cy="4772025"/>
          </a:xfrm>
        </p:spPr>
        <p:txBody>
          <a:bodyPr>
            <a:noAutofit/>
          </a:bodyPr>
          <a:lstStyle/>
          <a:p>
            <a:pPr marL="0" indent="0">
              <a:buNone/>
            </a:pPr>
            <a:r>
              <a:rPr lang="tr-TR" sz="2400" b="1" dirty="0">
                <a:solidFill>
                  <a:schemeClr val="tx2">
                    <a:lumMod val="75000"/>
                  </a:schemeClr>
                </a:solidFill>
              </a:rPr>
              <a:t>Kısmi Zamanlı Öğrenci</a:t>
            </a:r>
          </a:p>
          <a:p>
            <a:pPr marL="0" indent="0">
              <a:buNone/>
            </a:pPr>
            <a:endParaRPr lang="tr-TR" sz="2400" dirty="0">
              <a:solidFill>
                <a:schemeClr val="tx1"/>
              </a:solidFill>
            </a:endParaRPr>
          </a:p>
          <a:p>
            <a:pPr marL="0" indent="0">
              <a:buNone/>
            </a:pPr>
            <a:r>
              <a:rPr lang="tr-TR" sz="2400" b="1" dirty="0">
                <a:solidFill>
                  <a:srgbClr val="C00000"/>
                </a:solidFill>
              </a:rPr>
              <a:t>A</a:t>
            </a:r>
            <a:r>
              <a:rPr lang="tr-TR" sz="2400" dirty="0">
                <a:solidFill>
                  <a:schemeClr val="tx1"/>
                </a:solidFill>
              </a:rPr>
              <a:t>kademik ve idari birimlerde geçici işlerde çalıştırılan ve işçi sayılmayan öğrencidir.</a:t>
            </a:r>
          </a:p>
          <a:p>
            <a:pPr marL="0" indent="0">
              <a:buNone/>
            </a:pPr>
            <a:r>
              <a:rPr lang="tr-TR" sz="2400" dirty="0"/>
              <a:t>Her </a:t>
            </a:r>
            <a:r>
              <a:rPr lang="tr-TR" sz="2400" b="1" dirty="0"/>
              <a:t>Ekim</a:t>
            </a:r>
            <a:r>
              <a:rPr lang="tr-TR" sz="2400" dirty="0"/>
              <a:t> ayında başvurusu yapılır,  ihtiyaç halinde </a:t>
            </a:r>
            <a:r>
              <a:rPr lang="tr-TR" sz="2400" b="1" dirty="0"/>
              <a:t>Şubat</a:t>
            </a:r>
            <a:r>
              <a:rPr lang="tr-TR" sz="2400" dirty="0"/>
              <a:t> ayında da ilana çıkılmaktadır. </a:t>
            </a:r>
          </a:p>
          <a:p>
            <a:pPr marL="0" indent="0">
              <a:buNone/>
            </a:pPr>
            <a:endParaRPr lang="tr-TR" sz="2400" dirty="0">
              <a:solidFill>
                <a:schemeClr val="tx1"/>
              </a:solidFill>
            </a:endParaRPr>
          </a:p>
          <a:p>
            <a:pPr marL="0" indent="0">
              <a:buNone/>
            </a:pPr>
            <a:r>
              <a:rPr lang="tr-TR" sz="2400" dirty="0">
                <a:solidFill>
                  <a:schemeClr val="tx1"/>
                </a:solidFill>
              </a:rPr>
              <a:t>Başvurular için; </a:t>
            </a:r>
            <a:r>
              <a:rPr lang="tr-TR" sz="2400" dirty="0">
                <a:solidFill>
                  <a:schemeClr val="tx1"/>
                </a:solidFill>
                <a:hlinkClick r:id="rId2"/>
              </a:rPr>
              <a:t>http://www.pau.edu.tr/sks/</a:t>
            </a:r>
            <a:r>
              <a:rPr lang="tr-TR" sz="24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solidFill>
                  <a:srgbClr val="C00000"/>
                </a:solidFill>
              </a:rPr>
              <a:t>HASTANELER</a:t>
            </a:r>
            <a:r>
              <a:rPr lang="tr-TR" sz="2800" dirty="0">
                <a:solidFill>
                  <a:srgbClr val="C00000"/>
                </a:solidFill>
              </a:rPr>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86257" y="1371763"/>
            <a:ext cx="4514951" cy="2280028"/>
          </a:xfrm>
        </p:spPr>
        <p:txBody>
          <a:bodyPr>
            <a:noAutofit/>
          </a:bodyPr>
          <a:lstStyle/>
          <a:p>
            <a:pPr marL="0" indent="0">
              <a:buNone/>
            </a:pPr>
            <a:r>
              <a:rPr lang="tr-TR" sz="2800" b="1" dirty="0">
                <a:solidFill>
                  <a:srgbClr val="C00000"/>
                </a:solidFill>
              </a:rPr>
              <a:t>Bütün PAÜ öğrencileri </a:t>
            </a:r>
            <a:r>
              <a:rPr lang="tr-TR" sz="2800" b="1" dirty="0" err="1">
                <a:solidFill>
                  <a:srgbClr val="C00000"/>
                </a:solidFill>
              </a:rPr>
              <a:t>haftaiçi</a:t>
            </a:r>
            <a:r>
              <a:rPr lang="tr-TR" sz="2800" b="1" dirty="0">
                <a:solidFill>
                  <a:srgbClr val="C00000"/>
                </a:solidFill>
              </a:rPr>
              <a:t> 08:00-17:00 saatleri arasında </a:t>
            </a:r>
            <a:r>
              <a:rPr lang="tr-TR" sz="2800" b="1" dirty="0" err="1">
                <a:solidFill>
                  <a:srgbClr val="C00000"/>
                </a:solidFill>
              </a:rPr>
              <a:t>Mediko’dan</a:t>
            </a:r>
            <a:r>
              <a:rPr lang="tr-TR" sz="2800" b="1" dirty="0">
                <a:solidFill>
                  <a:srgbClr val="C00000"/>
                </a:solidFill>
              </a:rPr>
              <a:t> yararlanabilir.</a:t>
            </a:r>
          </a:p>
          <a:p>
            <a:pPr marL="0" indent="0">
              <a:buNone/>
            </a:pPr>
            <a:r>
              <a:rPr lang="tr-TR" sz="2800" b="1" dirty="0"/>
              <a:t>Sosyal güvenceniz olsun ya da olmasın ücretsiz muayene olabilirsiniz.</a:t>
            </a:r>
          </a:p>
          <a:p>
            <a:pPr marL="0" indent="0">
              <a:buNone/>
            </a:pPr>
            <a:r>
              <a:rPr lang="tr-TR" sz="2800" b="1" dirty="0" err="1">
                <a:solidFill>
                  <a:srgbClr val="C00000"/>
                </a:solidFill>
              </a:rPr>
              <a:t>Mediko</a:t>
            </a:r>
            <a:r>
              <a:rPr lang="tr-TR" sz="2800" b="1" dirty="0">
                <a:solidFill>
                  <a:srgbClr val="C00000"/>
                </a:solidFill>
              </a:rPr>
              <a:t> binası </a:t>
            </a:r>
            <a:r>
              <a:rPr lang="tr-TR" sz="2800" b="1" dirty="0" err="1">
                <a:solidFill>
                  <a:srgbClr val="C00000"/>
                </a:solidFill>
              </a:rPr>
              <a:t>Gölbahçe’yi</a:t>
            </a:r>
            <a:r>
              <a:rPr lang="tr-TR" sz="2800" b="1" dirty="0">
                <a:solidFill>
                  <a:srgbClr val="C00000"/>
                </a:solidFill>
              </a:rPr>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48</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49</a:t>
            </a:fld>
            <a:endParaRPr lang="tr-TR"/>
          </a:p>
        </p:txBody>
      </p:sp>
      <p:sp>
        <p:nvSpPr>
          <p:cNvPr id="5" name="Metin kutusu 4"/>
          <p:cNvSpPr txBox="1"/>
          <p:nvPr/>
        </p:nvSpPr>
        <p:spPr>
          <a:xfrm>
            <a:off x="400050" y="2376481"/>
            <a:ext cx="4975255" cy="3139321"/>
          </a:xfrm>
          <a:prstGeom prst="rect">
            <a:avLst/>
          </a:prstGeom>
          <a:noFill/>
        </p:spPr>
        <p:txBody>
          <a:bodyPr wrap="square" rtlCol="0">
            <a:spAutoFit/>
          </a:bodyPr>
          <a:lstStyle/>
          <a:p>
            <a:r>
              <a:rPr lang="tr-TR" b="1" dirty="0"/>
              <a:t>PDREM nerede?</a:t>
            </a:r>
            <a:endParaRPr lang="tr-TR" dirty="0"/>
          </a:p>
          <a:p>
            <a:r>
              <a:rPr lang="tr-TR" b="1" dirty="0">
                <a:solidFill>
                  <a:srgbClr val="C00000"/>
                </a:solidFill>
              </a:rPr>
              <a:t>Eğ</a:t>
            </a:r>
            <a:r>
              <a:rPr lang="tr-TR" dirty="0"/>
              <a:t>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a:t>
            </a:r>
            <a:r>
              <a:rPr lang="tr-TR" b="1" dirty="0">
                <a:solidFill>
                  <a:srgbClr val="C00000"/>
                </a:solidFill>
              </a:rPr>
              <a:t>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b="1" dirty="0">
                <a:solidFill>
                  <a:srgbClr val="C00000"/>
                </a:solidFill>
              </a:rPr>
              <a:t>Ö</a:t>
            </a:r>
            <a:r>
              <a:rPr lang="tr-TR" sz="1800" dirty="0"/>
              <a:t>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5884243" y="2075649"/>
            <a:ext cx="6131545" cy="4524315"/>
          </a:xfrm>
          <a:prstGeom prst="rect">
            <a:avLst/>
          </a:prstGeom>
          <a:noFill/>
        </p:spPr>
        <p:txBody>
          <a:bodyPr wrap="square" rtlCol="0">
            <a:spAutoFit/>
          </a:bodyPr>
          <a:lstStyle/>
          <a:p>
            <a:r>
              <a:rPr lang="tr-TR" sz="2400" b="1" dirty="0">
                <a:solidFill>
                  <a:srgbClr val="C00000"/>
                </a:solidFill>
              </a:rPr>
              <a:t>Bireysel psikolojik Danışma Hizmetlerimizi yüz yüze sunmaktayız. Bireysel</a:t>
            </a:r>
          </a:p>
          <a:p>
            <a:r>
              <a:rPr lang="tr-TR" sz="2400" b="1" dirty="0">
                <a:solidFill>
                  <a:srgbClr val="C00000"/>
                </a:solidFill>
              </a:rPr>
              <a:t>psikolojik danışmanlık hizmetine başvurmak için PDREM </a:t>
            </a:r>
            <a:r>
              <a:rPr lang="tr-TR" sz="2400" b="1" dirty="0" err="1">
                <a:solidFill>
                  <a:srgbClr val="C00000"/>
                </a:solidFill>
              </a:rPr>
              <a:t>Sekreteryaya</a:t>
            </a:r>
            <a:r>
              <a:rPr lang="tr-TR" sz="2400" b="1" dirty="0">
                <a:solidFill>
                  <a:srgbClr val="C00000"/>
                </a:solidFill>
              </a:rPr>
              <a:t> uğrayıp başvuru yapabilirsiniz. </a:t>
            </a:r>
          </a:p>
          <a:p>
            <a:endParaRPr lang="tr-TR" sz="2400" b="1" dirty="0">
              <a:solidFill>
                <a:srgbClr val="C00000"/>
              </a:solidFill>
            </a:endParaRPr>
          </a:p>
          <a:p>
            <a:r>
              <a:rPr lang="tr-TR" sz="2400" b="1" dirty="0">
                <a:solidFill>
                  <a:srgbClr val="C00000"/>
                </a:solidFill>
              </a:rPr>
              <a:t>Sorularınız için PDREM </a:t>
            </a:r>
            <a:r>
              <a:rPr lang="tr-TR" sz="2400" b="1" dirty="0" err="1">
                <a:solidFill>
                  <a:srgbClr val="C00000"/>
                </a:solidFill>
              </a:rPr>
              <a:t>Sekreterya</a:t>
            </a:r>
            <a:r>
              <a:rPr lang="tr-TR" sz="2400" b="1" dirty="0">
                <a:solidFill>
                  <a:srgbClr val="C00000"/>
                </a:solidFill>
              </a:rPr>
              <a:t> ile hafta içi 08.00- 12.00/13.00-17.00 saatleri arasında iletişime geçebilirsiniz:</a:t>
            </a:r>
          </a:p>
          <a:p>
            <a:r>
              <a:rPr lang="tr-TR" sz="2400" b="1" dirty="0">
                <a:solidFill>
                  <a:srgbClr val="C00000"/>
                </a:solidFill>
              </a:rPr>
              <a:t>+90 258 296 13 42</a:t>
            </a:r>
          </a:p>
          <a:p>
            <a:r>
              <a:rPr lang="tr-TR" sz="2400" b="1" dirty="0">
                <a:solidFill>
                  <a:srgbClr val="C00000"/>
                </a:solidFill>
              </a:rPr>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52</a:t>
            </a:fld>
            <a:endParaRPr lang="tr-TR"/>
          </a:p>
        </p:txBody>
      </p:sp>
    </p:spTree>
    <p:extLst>
      <p:ext uri="{BB962C8B-B14F-4D97-AF65-F5344CB8AC3E}">
        <p14:creationId xmlns:p14="http://schemas.microsoft.com/office/powerpoint/2010/main" val="3628234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89951" y="2057402"/>
            <a:ext cx="5627200" cy="4036226"/>
          </a:xfrm>
        </p:spPr>
        <p:txBody>
          <a:bodyPr>
            <a:noAutofit/>
          </a:bodyPr>
          <a:lstStyle/>
          <a:p>
            <a:pPr marL="0" indent="0">
              <a:buNone/>
            </a:pPr>
            <a:r>
              <a:rPr lang="tr-TR" sz="2000" b="1" dirty="0">
                <a:solidFill>
                  <a:srgbClr val="C00000"/>
                </a:solidFill>
              </a:rPr>
              <a:t>ÜYELİK</a:t>
            </a:r>
          </a:p>
          <a:p>
            <a:pPr marL="0" indent="0">
              <a:buNone/>
            </a:pPr>
            <a:r>
              <a:rPr lang="tr-TR" sz="2000" b="1" dirty="0">
                <a:solidFill>
                  <a:srgbClr val="C00000"/>
                </a:solidFill>
              </a:rPr>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2000" b="1" dirty="0">
                <a:solidFill>
                  <a:srgbClr val="C00000"/>
                </a:solidFill>
              </a:rPr>
              <a:t> </a:t>
            </a:r>
          </a:p>
          <a:p>
            <a:pPr marL="0" indent="0">
              <a:buNone/>
            </a:pPr>
            <a:r>
              <a:rPr lang="tr-TR" sz="2000" b="1" dirty="0">
                <a:solidFill>
                  <a:srgbClr val="C00000"/>
                </a:solidFill>
              </a:rPr>
              <a:t>Ayrıntılı bilgi için: </a:t>
            </a:r>
            <a:r>
              <a:rPr lang="tr-TR" sz="2000" b="1" u="sng" dirty="0">
                <a:solidFill>
                  <a:srgbClr val="C00000"/>
                </a:solidFill>
                <a:hlinkClick r:id="rId2">
                  <a:extLst>
                    <a:ext uri="{A12FA001-AC4F-418D-AE19-62706E023703}">
                      <ahyp:hlinkClr xmlns:ahyp="http://schemas.microsoft.com/office/drawing/2018/hyperlinkcolor" val="tx"/>
                    </a:ext>
                  </a:extLst>
                </a:hlinkClick>
              </a:rPr>
              <a:t>http://spormerkezi.pau.edu.tr/</a:t>
            </a:r>
            <a:endParaRPr lang="tr-TR" sz="2000" b="1" dirty="0">
              <a:solidFill>
                <a:srgbClr val="C00000"/>
              </a:solidFill>
            </a:endParaRPr>
          </a:p>
          <a:p>
            <a:pPr marL="0" indent="0">
              <a:buNone/>
            </a:pPr>
            <a:r>
              <a:rPr lang="tr-TR" sz="2000" b="1" dirty="0">
                <a:solidFill>
                  <a:srgbClr val="C00000"/>
                </a:solidFill>
              </a:rPr>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53</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55</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57</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271463" y="1700784"/>
            <a:ext cx="11234737" cy="4776216"/>
          </a:xfrm>
        </p:spPr>
        <p:txBody>
          <a:bodyPr>
            <a:normAutofit/>
          </a:bodyPr>
          <a:lstStyle/>
          <a:p>
            <a:r>
              <a:rPr lang="tr-TR" b="1" dirty="0">
                <a:solidFill>
                  <a:srgbClr val="C00000"/>
                </a:solidFill>
                <a:latin typeface="Arial Black" panose="020B0A04020102020204" pitchFamily="34" charset="0"/>
              </a:rPr>
              <a:t>HALKBANK KAMPÜSTE UYGULAMASI</a:t>
            </a:r>
          </a:p>
          <a:p>
            <a:r>
              <a:rPr lang="tr-TR" b="1" dirty="0">
                <a:latin typeface="Arial Black" panose="020B0A04020102020204" pitchFamily="34" charset="0"/>
              </a:rPr>
              <a:t>Mobil uygulama içindeki </a:t>
            </a:r>
            <a:r>
              <a:rPr lang="tr-TR" b="1" dirty="0" err="1">
                <a:latin typeface="Arial Black" panose="020B0A04020102020204" pitchFamily="34" charset="0"/>
              </a:rPr>
              <a:t>karekod</a:t>
            </a:r>
            <a:r>
              <a:rPr lang="tr-TR" b="1" dirty="0">
                <a:latin typeface="Arial Black" panose="020B0A04020102020204" pitchFamily="34" charset="0"/>
              </a:rPr>
              <a:t> ile kampüs içerisindeki yemekhane, kafeler, kantin, sosyal tesisler gibi noktalarda tüm ödemeler artık tek bir uygulamadan yapılabileceksin.</a:t>
            </a:r>
          </a:p>
          <a:p>
            <a:r>
              <a:rPr lang="tr-TR" b="1" dirty="0">
                <a:latin typeface="Arial Black" panose="020B0A04020102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b="1" dirty="0">
                <a:latin typeface="Arial Black" panose="020B0A04020102020204" pitchFamily="34" charset="0"/>
              </a:rPr>
              <a:t>Halkbank Kampüste uygulamasının indirilmesi ve Pusula Bilgi Sistemi’nde yer alan aşağıdaki linkten Temassız Ödeme ile ilgili metnin onaylanması ile işlemler otomatik olarak gerçekleştirilecek.</a:t>
            </a:r>
          </a:p>
          <a:p>
            <a:r>
              <a:rPr lang="tr-TR" b="1" dirty="0">
                <a:latin typeface="Arial Black" panose="020B0A04020102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59</a:t>
            </a:fld>
            <a:endParaRPr lang="tr-TR"/>
          </a:p>
        </p:txBody>
      </p:sp>
    </p:spTree>
    <p:extLst>
      <p:ext uri="{BB962C8B-B14F-4D97-AF65-F5344CB8AC3E}">
        <p14:creationId xmlns:p14="http://schemas.microsoft.com/office/powerpoint/2010/main" val="40599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552945" y="1785938"/>
            <a:ext cx="5737788" cy="4686300"/>
          </a:xfrm>
        </p:spPr>
        <p:txBody>
          <a:bodyPr>
            <a:noAutofit/>
          </a:bodyPr>
          <a:lstStyle/>
          <a:p>
            <a:pPr marL="0" indent="0">
              <a:buNone/>
            </a:pPr>
            <a:r>
              <a:rPr lang="tr-TR" sz="2400" dirty="0"/>
              <a:t>Pamukkale Üniversitesi Kınıklı Yerleşkesi yemekhane binasında öğrenciler için yeşil salon ve beyaz salon olmak üzere iki salonda hizmet verilmektedir. Beyaz ve yeşil salonda önceden rezervasyon yaptırdıysan yemeğini </a:t>
            </a:r>
            <a:r>
              <a:rPr lang="tr-TR" sz="2400" b="1" dirty="0">
                <a:solidFill>
                  <a:srgbClr val="C00000"/>
                </a:solidFill>
              </a:rPr>
              <a:t>25 TL’ye yiyebilirsin, eğer rezervasyonun yoksa 50 TL ödemen gerekir.</a:t>
            </a:r>
          </a:p>
          <a:p>
            <a:pPr marL="0" indent="0">
              <a:buNone/>
            </a:pPr>
            <a:r>
              <a:rPr lang="tr-TR" sz="24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27476" y="1410887"/>
            <a:ext cx="5968524" cy="5016758"/>
          </a:xfrm>
          <a:prstGeom prst="rect">
            <a:avLst/>
          </a:prstGeom>
          <a:noFill/>
        </p:spPr>
        <p:txBody>
          <a:bodyPr wrap="square" rtlCol="0">
            <a:spAutoFit/>
          </a:bodyPr>
          <a:lstStyle/>
          <a:p>
            <a:pPr algn="just"/>
            <a:r>
              <a:rPr lang="tr-TR" sz="20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2000" dirty="0"/>
              <a:t>bölgesine konumlandırılmıştır.</a:t>
            </a:r>
          </a:p>
          <a:p>
            <a:pPr algn="just"/>
            <a:endParaRPr lang="tr-TR" sz="2000" dirty="0"/>
          </a:p>
          <a:p>
            <a:pPr algn="just"/>
            <a:r>
              <a:rPr lang="tr-TR" sz="2000" dirty="0"/>
              <a:t>Ayrıca 22 ayrı noktaya yerleştirilen</a:t>
            </a:r>
          </a:p>
          <a:p>
            <a:pPr algn="just"/>
            <a:r>
              <a:rPr lang="tr-TR" sz="2000" dirty="0"/>
              <a:t>yıpranma ve aşınmaya karşı dayanıklı, yüzde yüz</a:t>
            </a:r>
          </a:p>
          <a:p>
            <a:pPr algn="just"/>
            <a:r>
              <a:rPr lang="tr-TR" sz="2000" dirty="0"/>
              <a:t>sızdırmazlık özelliğine sahip 2 bin 200 litre kapasiteli</a:t>
            </a:r>
          </a:p>
          <a:p>
            <a:pPr algn="just"/>
            <a:r>
              <a:rPr lang="tr-TR" sz="20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571502" y="2094540"/>
            <a:ext cx="4971916" cy="3785652"/>
          </a:xfrm>
          <a:prstGeom prst="rect">
            <a:avLst/>
          </a:prstGeom>
          <a:noFill/>
        </p:spPr>
        <p:txBody>
          <a:bodyPr wrap="square" rtlCol="0">
            <a:spAutoFit/>
          </a:bodyPr>
          <a:lstStyle/>
          <a:p>
            <a:r>
              <a:rPr lang="tr-TR" sz="2400" dirty="0">
                <a:solidFill>
                  <a:srgbClr val="C00000"/>
                </a:solidFill>
              </a:rPr>
              <a:t>K</a:t>
            </a:r>
            <a:r>
              <a:rPr lang="tr-TR" sz="2400" dirty="0"/>
              <a:t>ampüs trafik yönetmeliğine göre araçların, </a:t>
            </a:r>
            <a:r>
              <a:rPr lang="tr-TR" sz="2400" b="1" dirty="0"/>
              <a:t>yaya geçitlerinin gerisinde tam olarak durması</a:t>
            </a:r>
            <a:r>
              <a:rPr lang="tr-TR" sz="2400" dirty="0"/>
              <a:t> ve geçmek isteyen yayalara öncelikle yol vermesi zorunludur. </a:t>
            </a:r>
          </a:p>
          <a:p>
            <a:endParaRPr lang="tr-TR" sz="2400" dirty="0"/>
          </a:p>
          <a:p>
            <a:r>
              <a:rPr lang="tr-TR" sz="2400" dirty="0"/>
              <a:t>Taşıma veya yükleme / indirme amacıyla kısa süreli dahi olsa hiçbir araç kaldırım ve yaya yoluna çıkama</a:t>
            </a:r>
            <a:r>
              <a:rPr lang="tr-TR" sz="2400" dirty="0">
                <a:solidFill>
                  <a:srgbClr val="C00000"/>
                </a:solidFill>
              </a:rPr>
              <a:t>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73</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dirty="0"/>
              <a:t>ANKETLER</a:t>
            </a:r>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b="1" dirty="0">
                <a:solidFill>
                  <a:srgbClr val="C00000"/>
                </a:solidFill>
              </a:rPr>
              <a:t>PU</a:t>
            </a:r>
            <a:r>
              <a:rPr lang="tr-TR" dirty="0">
                <a:solidFill>
                  <a:srgbClr val="C00000"/>
                </a:solidFill>
              </a:rPr>
              <a:t>S</a:t>
            </a:r>
            <a:r>
              <a:rPr lang="tr-TR" dirty="0"/>
              <a:t>ULA Bilgi Sistemi</a:t>
            </a:r>
          </a:p>
          <a:p>
            <a:pPr lvl="1">
              <a:lnSpc>
                <a:spcPct val="200000"/>
              </a:lnSpc>
              <a:buFont typeface="Wingdings" panose="05000000000000000000" pitchFamily="2" charset="2"/>
              <a:buChar char="ü"/>
            </a:pPr>
            <a:r>
              <a:rPr lang="tr-TR" dirty="0"/>
              <a:t>DERS DEĞERLENDİRME ANKETLERİ</a:t>
            </a:r>
          </a:p>
          <a:p>
            <a:pPr lvl="1">
              <a:lnSpc>
                <a:spcPct val="200000"/>
              </a:lnSpc>
              <a:buFont typeface="Wingdings" panose="05000000000000000000" pitchFamily="2" charset="2"/>
              <a:buChar char="ü"/>
            </a:pPr>
            <a:r>
              <a:rPr lang="tr-TR" dirty="0"/>
              <a:t>DERS KAZANIMLARI ANKETİ</a:t>
            </a:r>
          </a:p>
          <a:p>
            <a:pPr lvl="1">
              <a:lnSpc>
                <a:spcPct val="200000"/>
              </a:lnSpc>
              <a:buFont typeface="Wingdings" panose="05000000000000000000" pitchFamily="2" charset="2"/>
              <a:buChar char="ü"/>
            </a:pPr>
            <a:r>
              <a:rPr lang="tr-TR" dirty="0"/>
              <a:t>PROGRAM YETERLİLİKLERİ ANKETİ</a:t>
            </a:r>
          </a:p>
          <a:p>
            <a:pPr lvl="1">
              <a:lnSpc>
                <a:spcPct val="200000"/>
              </a:lnSpc>
              <a:buFont typeface="Wingdings" panose="05000000000000000000" pitchFamily="2" charset="2"/>
              <a:buChar char="ü"/>
            </a:pPr>
            <a:r>
              <a:rPr lang="tr-TR" dirty="0"/>
              <a:t>AKTS İŞ YÜKÜ ANKETİ</a:t>
            </a:r>
          </a:p>
          <a:p>
            <a:pPr>
              <a:lnSpc>
                <a:spcPct val="200000"/>
              </a:lnSpc>
              <a:buFont typeface="Wingdings" panose="05000000000000000000" pitchFamily="2" charset="2"/>
              <a:buChar char="Ø"/>
            </a:pPr>
            <a:r>
              <a:rPr lang="tr-TR" dirty="0"/>
              <a:t>ÖZDEĞERLENDİRME ANKETİ (YILLIK)</a:t>
            </a:r>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b="1" dirty="0">
                <a:solidFill>
                  <a:srgbClr val="C00000"/>
                </a:solidFill>
              </a:rPr>
              <a:t>Üniversitede yaşadığınız deneyimlere yönelik istek, memnuniyet, öneri ya da şikayetlerinizi paylaşabilirsiniz…</a:t>
            </a:r>
          </a:p>
          <a:p>
            <a:pPr marL="0" indent="0">
              <a:buFont typeface="Arial" panose="020B0604020202020204" pitchFamily="34" charset="0"/>
              <a:buNone/>
            </a:pPr>
            <a:r>
              <a:rPr lang="tr-TR" dirty="0">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3106882" y="244768"/>
            <a:ext cx="8524009" cy="1241131"/>
          </a:xfrm>
        </p:spPr>
        <p:txBody>
          <a:bodyPr>
            <a:normAutofit/>
          </a:bodyPr>
          <a:lstStyle/>
          <a:p>
            <a:r>
              <a:rPr lang="tr-TR" sz="4800" b="1" i="1" dirty="0"/>
              <a:t>FAKÜLTE İLE İLGİLİ BİLGİLER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899"/>
            <a:ext cx="12074236" cy="5372101"/>
          </a:xfrm>
          <a:prstGeom prst="rect">
            <a:avLst/>
          </a:prstGeom>
        </p:spPr>
      </p:pic>
    </p:spTree>
    <p:extLst>
      <p:ext uri="{BB962C8B-B14F-4D97-AF65-F5344CB8AC3E}">
        <p14:creationId xmlns:p14="http://schemas.microsoft.com/office/powerpoint/2010/main" val="3578035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600" b="1" i="1" u="none" strike="noStrike" kern="1200" cap="all" spc="0" normalizeH="0" baseline="0" noProof="0" dirty="0">
                <a:ln>
                  <a:noFill/>
                </a:ln>
                <a:solidFill>
                  <a:prstClr val="black"/>
                </a:solidFill>
                <a:effectLst/>
                <a:uLnTx/>
                <a:uFillTx/>
                <a:latin typeface="Century Gothic" panose="020B0502020202020204"/>
                <a:ea typeface="+mj-ea"/>
                <a:cs typeface="+mj-cs"/>
              </a:rPr>
              <a:t>EĞİTİM FAKÜLTESİ</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773" y="1410887"/>
            <a:ext cx="7195974" cy="5093104"/>
          </a:xfrm>
          <a:prstGeom prst="rect">
            <a:avLst/>
          </a:prstGeom>
        </p:spPr>
      </p:pic>
    </p:spTree>
    <p:extLst>
      <p:ext uri="{BB962C8B-B14F-4D97-AF65-F5344CB8AC3E}">
        <p14:creationId xmlns:p14="http://schemas.microsoft.com/office/powerpoint/2010/main" val="2773862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YÖNETİMİ</a:t>
            </a:r>
          </a:p>
        </p:txBody>
      </p:sp>
      <p:sp>
        <p:nvSpPr>
          <p:cNvPr id="2" name="İçerik Yer Tutucusu 1"/>
          <p:cNvSpPr>
            <a:spLocks noGrp="1"/>
          </p:cNvSpPr>
          <p:nvPr>
            <p:ph idx="1"/>
          </p:nvPr>
        </p:nvSpPr>
        <p:spPr/>
        <p:txBody>
          <a:bodyPr>
            <a:normAutofit/>
          </a:bodyPr>
          <a:lstStyle/>
          <a:p>
            <a:pPr marL="0" indent="0" algn="ctr">
              <a:buNone/>
            </a:pPr>
            <a:r>
              <a:rPr lang="tr-TR" b="1" dirty="0"/>
              <a:t>DEKAN:</a:t>
            </a:r>
            <a:r>
              <a:rPr lang="tr-TR" dirty="0"/>
              <a:t> Prof. Dr. İzzet KARA</a:t>
            </a:r>
          </a:p>
          <a:p>
            <a:pPr marL="0" indent="0" algn="ctr">
              <a:buNone/>
            </a:pPr>
            <a:endParaRPr lang="tr-TR" sz="2000" b="1" dirty="0"/>
          </a:p>
          <a:p>
            <a:pPr marL="0" indent="0" algn="ctr">
              <a:buNone/>
            </a:pPr>
            <a:r>
              <a:rPr lang="tr-TR" sz="2000" b="1" dirty="0"/>
              <a:t>DEKAN YARDIMCISI:</a:t>
            </a:r>
            <a:r>
              <a:rPr lang="tr-TR" b="1" dirty="0"/>
              <a:t>		                   </a:t>
            </a:r>
            <a:r>
              <a:rPr lang="tr-TR" sz="2000" b="1" dirty="0"/>
              <a:t>DEKAN YARDIMCISI:</a:t>
            </a:r>
            <a:endParaRPr lang="tr-TR" b="1" dirty="0"/>
          </a:p>
          <a:p>
            <a:pPr marL="0" indent="0" algn="ctr">
              <a:buNone/>
            </a:pPr>
            <a:r>
              <a:rPr lang="tr-TR" sz="2000" dirty="0"/>
              <a:t>  Doç. Dr. Turgut TÜRKDOĞAN                         Dr. Öğr. Üyesi </a:t>
            </a:r>
            <a:r>
              <a:rPr lang="tr-TR" sz="2000" dirty="0" err="1"/>
              <a:t>Gülözge</a:t>
            </a:r>
            <a:r>
              <a:rPr lang="tr-TR" sz="2000" dirty="0"/>
              <a:t> TÜRKÖZ</a:t>
            </a:r>
          </a:p>
          <a:p>
            <a:pPr marL="0" indent="0">
              <a:buNone/>
            </a:pPr>
            <a:r>
              <a:rPr lang="tr-TR" dirty="0"/>
              <a:t>	</a:t>
            </a:r>
          </a:p>
          <a:p>
            <a:pPr marL="0" indent="0" algn="ctr">
              <a:buNone/>
            </a:pPr>
            <a:r>
              <a:rPr lang="tr-TR" sz="2000" b="1" dirty="0"/>
              <a:t>FAKÜLTE SEKRETERİ</a:t>
            </a:r>
          </a:p>
          <a:p>
            <a:pPr marL="0" indent="0" algn="ctr">
              <a:buNone/>
            </a:pPr>
            <a:r>
              <a:rPr lang="tr-TR" sz="2000" dirty="0"/>
              <a:t>Mustafa MIZRAK</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89627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5481" y="563756"/>
            <a:ext cx="79208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1" u="none" strike="noStrike" kern="1200" cap="all" spc="0" normalizeH="0" baseline="0" noProof="0" dirty="0">
                <a:ln>
                  <a:noFill/>
                </a:ln>
                <a:solidFill>
                  <a:prstClr val="black"/>
                </a:solidFill>
                <a:effectLst/>
                <a:uLnTx/>
                <a:uFillTx/>
                <a:latin typeface="Century Gothic" panose="020B0502020202020204"/>
                <a:ea typeface="+mn-ea"/>
                <a:cs typeface="+mn-cs"/>
              </a:rPr>
              <a:t>EĞİTİM FAKÜLTESİ</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Dikdörtgen 10"/>
          <p:cNvSpPr/>
          <p:nvPr/>
        </p:nvSpPr>
        <p:spPr>
          <a:xfrm>
            <a:off x="7302834" y="2763238"/>
            <a:ext cx="29523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İDARİ BİRİMLER</a:t>
            </a:r>
          </a:p>
        </p:txBody>
      </p:sp>
      <p:sp>
        <p:nvSpPr>
          <p:cNvPr id="12" name="Metin kutusu 11"/>
          <p:cNvSpPr txBox="1"/>
          <p:nvPr/>
        </p:nvSpPr>
        <p:spPr>
          <a:xfrm>
            <a:off x="1703513" y="3116324"/>
            <a:ext cx="4752527"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Matematik ve Fen Bilimleri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Türkçe ve Sosyal Bilimler Eğitimi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Temel Eğitim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Eğitim Bilimleri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Bilgisayar ve Öğretim Teknolojileri Eğitimi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Güzel Sanatlar Eğitimi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Özel Eğitim Bölümü</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Yabancı Diller Eğitimi Bölümü</a:t>
            </a:r>
          </a:p>
        </p:txBody>
      </p:sp>
      <p:sp>
        <p:nvSpPr>
          <p:cNvPr id="13" name="Dikdörtgen 12"/>
          <p:cNvSpPr/>
          <p:nvPr/>
        </p:nvSpPr>
        <p:spPr>
          <a:xfrm>
            <a:off x="7457076" y="3172377"/>
            <a:ext cx="2808312" cy="2185214"/>
          </a:xfrm>
          <a:prstGeom prst="rect">
            <a:avLst/>
          </a:prstGeom>
        </p:spPr>
        <p:txBody>
          <a:bodyPr wrap="square">
            <a:spAutoFit/>
          </a:bodyPr>
          <a:lstStyle/>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Yazı İşleri</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İdari İşler</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Tahakkuk</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Bölüm Sekreterliği</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Bilişim Ofisi</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tr-TR" alt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Öğrenci İşleri</a:t>
            </a: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59131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BÖLÜM VE ANABİLİM DALLARI</a:t>
            </a:r>
          </a:p>
        </p:txBody>
      </p:sp>
      <p:sp>
        <p:nvSpPr>
          <p:cNvPr id="2" name="İçerik Yer Tutucusu 1"/>
          <p:cNvSpPr>
            <a:spLocks noGrp="1"/>
          </p:cNvSpPr>
          <p:nvPr>
            <p:ph idx="1"/>
          </p:nvPr>
        </p:nvSpPr>
        <p:spPr>
          <a:xfrm>
            <a:off x="2223248" y="2204865"/>
            <a:ext cx="7745505" cy="4176463"/>
          </a:xfrm>
        </p:spPr>
        <p:txBody>
          <a:bodyPr>
            <a:normAutofit/>
          </a:bodyPr>
          <a:lstStyle/>
          <a:p>
            <a:pPr marL="285750" indent="-285750">
              <a:spcBef>
                <a:spcPct val="50000"/>
              </a:spcBef>
              <a:buFont typeface="Wingdings" panose="05000000000000000000" pitchFamily="2" charset="2"/>
              <a:buChar char="ü"/>
            </a:pPr>
            <a:r>
              <a:rPr lang="tr-TR" altLang="tr-TR" b="1" dirty="0">
                <a:solidFill>
                  <a:schemeClr val="tx1"/>
                </a:solidFill>
              </a:rPr>
              <a:t>Matematik ve Fen Bilimleri Bölümü</a:t>
            </a:r>
          </a:p>
          <a:p>
            <a:pPr>
              <a:spcBef>
                <a:spcPct val="50000"/>
              </a:spcBef>
              <a:buFont typeface="Wingdings" panose="05000000000000000000" pitchFamily="2" charset="2"/>
              <a:buChar char="§"/>
            </a:pPr>
            <a:r>
              <a:rPr lang="tr-TR" altLang="tr-TR" dirty="0"/>
              <a:t>Fen Bilgisi Eğitimi</a:t>
            </a:r>
          </a:p>
          <a:p>
            <a:pPr>
              <a:spcBef>
                <a:spcPct val="50000"/>
              </a:spcBef>
              <a:buFont typeface="Wingdings" panose="05000000000000000000" pitchFamily="2" charset="2"/>
              <a:buChar char="§"/>
            </a:pPr>
            <a:r>
              <a:rPr lang="tr-TR" altLang="tr-TR" dirty="0"/>
              <a:t>Matematik Eğitimi</a:t>
            </a:r>
          </a:p>
          <a:p>
            <a:pPr>
              <a:spcBef>
                <a:spcPct val="50000"/>
              </a:spcBef>
              <a:buFont typeface="Wingdings" panose="05000000000000000000" pitchFamily="2" charset="2"/>
              <a:buChar char="ü"/>
            </a:pPr>
            <a:r>
              <a:rPr lang="tr-TR" altLang="tr-TR" b="1" dirty="0">
                <a:solidFill>
                  <a:schemeClr val="tx1"/>
                </a:solidFill>
              </a:rPr>
              <a:t>Türkçe ve Sosyal Bilimler Eğitimi Bölümü</a:t>
            </a:r>
          </a:p>
          <a:p>
            <a:pPr>
              <a:spcBef>
                <a:spcPct val="50000"/>
              </a:spcBef>
              <a:buFont typeface="Wingdings" panose="05000000000000000000" pitchFamily="2" charset="2"/>
              <a:buChar char="§"/>
            </a:pPr>
            <a:r>
              <a:rPr lang="tr-TR" altLang="tr-TR" dirty="0"/>
              <a:t>Türkçe Eğitimi</a:t>
            </a:r>
          </a:p>
          <a:p>
            <a:pPr>
              <a:spcBef>
                <a:spcPct val="50000"/>
              </a:spcBef>
              <a:buFont typeface="Wingdings" panose="05000000000000000000" pitchFamily="2" charset="2"/>
              <a:buChar char="§"/>
            </a:pPr>
            <a:r>
              <a:rPr lang="tr-TR" altLang="tr-TR" dirty="0"/>
              <a:t>Sosyal Bilgiler Eğitimi</a:t>
            </a:r>
          </a:p>
          <a:p>
            <a:pPr>
              <a:spcBef>
                <a:spcPct val="50000"/>
              </a:spcBef>
              <a:buFont typeface="Wingdings" panose="05000000000000000000" pitchFamily="2" charset="2"/>
              <a:buChar char="ü"/>
            </a:pPr>
            <a:r>
              <a:rPr lang="tr-TR" altLang="tr-TR" b="1" dirty="0">
                <a:solidFill>
                  <a:schemeClr val="tx1"/>
                </a:solidFill>
              </a:rPr>
              <a:t>Temel Eğitim Bölümü</a:t>
            </a:r>
          </a:p>
          <a:p>
            <a:pPr>
              <a:spcBef>
                <a:spcPct val="50000"/>
              </a:spcBef>
              <a:buFont typeface="Wingdings" panose="05000000000000000000" pitchFamily="2" charset="2"/>
              <a:buChar char="§"/>
            </a:pPr>
            <a:r>
              <a:rPr lang="tr-TR" altLang="tr-TR" dirty="0"/>
              <a:t>Okulöncesi Eğitimi</a:t>
            </a:r>
          </a:p>
          <a:p>
            <a:pPr>
              <a:spcBef>
                <a:spcPct val="50000"/>
              </a:spcBef>
              <a:buFont typeface="Wingdings" panose="05000000000000000000" pitchFamily="2" charset="2"/>
              <a:buChar char="§"/>
            </a:pPr>
            <a:r>
              <a:rPr lang="tr-TR" altLang="tr-TR" dirty="0"/>
              <a:t>Sınıf Eğitimi</a:t>
            </a:r>
          </a:p>
          <a:p>
            <a:pPr marL="0" indent="0">
              <a:spcBef>
                <a:spcPct val="50000"/>
              </a:spcBef>
              <a:buNone/>
            </a:pPr>
            <a:endParaRPr lang="tr-TR" altLang="tr-TR" sz="2000" dirty="0"/>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80304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txBox="1">
            <a:spLocks/>
          </p:cNvSpPr>
          <p:nvPr/>
        </p:nvSpPr>
        <p:spPr>
          <a:xfrm>
            <a:off x="1970424" y="1313383"/>
            <a:ext cx="8424936" cy="5544617"/>
          </a:xfrm>
          <a:prstGeom prst="rect">
            <a:avLst/>
          </a:prstGeom>
        </p:spPr>
        <p:txBody>
          <a:bodyPr>
            <a:normAutofit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ü"/>
              <a:tabLst/>
              <a:defRPr/>
            </a:pPr>
            <a:r>
              <a:rPr kumimoji="0" 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Eğitim Bilimleri Bölümü </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Eğitim Programları ve Öğretim Anabilim Dalı</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Eğitim Yönetimi, Denetimi, Planlaması ve Ekonomisi Anabilim Dalı</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Ölçme ve Değerlendirme Anabilim Dalı </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Psikolojik Danışma ve Rehberlik Anabilim Dalı</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ü"/>
              <a:tabLst/>
              <a:defRPr/>
            </a:pPr>
            <a:r>
              <a:rPr kumimoji="0" lang="tr-TR" alt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Bilgisayar ve Öğretim Teknolojileri Eğitimi Bölü</a:t>
            </a:r>
            <a:r>
              <a:rPr kumimoji="0" lang="tr-TR" alt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mü</a:t>
            </a:r>
            <a:endPar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endParaRP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ü"/>
              <a:tabLst/>
              <a:defRPr/>
            </a:pPr>
            <a:r>
              <a:rPr kumimoji="0" lang="tr-TR" alt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Güzel Sanatlar Eğitimi Bölümü</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Müzik Eğitimi</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Resim-İş Eğitimi</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ü"/>
              <a:tabLst/>
              <a:defRPr/>
            </a:pPr>
            <a:r>
              <a:rPr kumimoji="0" 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Özel Eğitim Bölümü</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anose="05000000000000000000" pitchFamily="2" charset="2"/>
              <a:buChar char="ü"/>
              <a:tabLst/>
              <a:defRPr/>
            </a:pPr>
            <a:r>
              <a:rPr kumimoji="0" 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Yabancı Diller Eğitimi Bölümü</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İngiliz Dili Eğitimi Anabilim Dalı</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itchFamily="2" charset="2"/>
              <a:buChar char="§"/>
              <a:tabLst/>
              <a:defRPr/>
            </a:pPr>
            <a:r>
              <a:rPr kumimoji="0" lang="tr-TR" sz="2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rPr>
              <a:t>Alman Dili Eğitimi Anabilim Dalı</a:t>
            </a:r>
          </a:p>
          <a:p>
            <a:pPr marL="365760" marR="0" lvl="0" indent="-365760" algn="l" defTabSz="914400" rtl="0" eaLnBrk="1" fontAlgn="auto" latinLnBrk="0" hangingPunct="1">
              <a:lnSpc>
                <a:spcPct val="100000"/>
              </a:lnSpc>
              <a:spcBef>
                <a:spcPct val="20000"/>
              </a:spcBef>
              <a:spcAft>
                <a:spcPts val="0"/>
              </a:spcAft>
              <a:buClr>
                <a:srgbClr val="DF2E28"/>
              </a:buClr>
              <a:buSzTx/>
              <a:buFont typeface="Wingdings" pitchFamily="2" charset="2"/>
              <a:buChar char="§"/>
              <a:tabLst/>
              <a:defRPr/>
            </a:pPr>
            <a:endParaRPr kumimoji="0" lang="tr-TR" sz="2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20000"/>
              </a:spcBef>
              <a:spcAft>
                <a:spcPts val="0"/>
              </a:spcAft>
              <a:buClr>
                <a:srgbClr val="DF2E28"/>
              </a:buClr>
              <a:buSzTx/>
              <a:buFont typeface="Wingdings" pitchFamily="2" charset="2"/>
              <a:buNone/>
              <a:tabLst/>
              <a:defRPr/>
            </a:pPr>
            <a:endParaRPr kumimoji="0" lang="tr-TR" sz="24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20000"/>
              </a:spcBef>
              <a:spcAft>
                <a:spcPts val="0"/>
              </a:spcAft>
              <a:buClr>
                <a:srgbClr val="DF2E28"/>
              </a:buClr>
              <a:buSzTx/>
              <a:buFont typeface="Wingdings" pitchFamily="2" charset="2"/>
              <a:buNone/>
              <a:tabLst/>
              <a:defRPr/>
            </a:pPr>
            <a:endParaRPr kumimoji="0" lang="tr-TR" sz="24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n-ea"/>
              <a:cs typeface="+mn-cs"/>
            </a:endParaRP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tr-TR" sz="3600" b="1" i="1" u="none" strike="noStrike" kern="1200" cap="all" spc="0" normalizeH="0" baseline="0" noProof="0">
                <a:ln>
                  <a:noFill/>
                </a:ln>
                <a:solidFill>
                  <a:prstClr val="black"/>
                </a:solidFill>
                <a:effectLst/>
                <a:uLnTx/>
                <a:uFillTx/>
                <a:latin typeface="Century Gothic" panose="020B0502020202020204"/>
                <a:ea typeface="+mj-ea"/>
                <a:cs typeface="+mj-cs"/>
              </a:rPr>
              <a:t>FAKÜLTE BÖLÜM VE ANABİLİM DALLARI</a:t>
            </a:r>
            <a:endParaRPr kumimoji="0" lang="tr-TR" sz="3600" b="1" i="1" u="none" strike="noStrike" kern="1200" cap="all"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1041395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2940627" y="390242"/>
            <a:ext cx="9448800" cy="1825096"/>
          </a:xfrm>
        </p:spPr>
        <p:txBody>
          <a:bodyPr>
            <a:normAutofit/>
          </a:bodyPr>
          <a:lstStyle/>
          <a:p>
            <a:r>
              <a:rPr lang="tr-TR" sz="4800" b="1" i="1" dirty="0"/>
              <a:t>BÖLÜM/ANABİLİM DALI </a:t>
            </a:r>
            <a:br>
              <a:rPr lang="tr-TR" sz="4800" b="1" i="1" dirty="0"/>
            </a:br>
            <a:r>
              <a:rPr lang="tr-TR" sz="4800" b="1" i="1" dirty="0"/>
              <a:t>İLE İLGİLİ BİLGİLER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836" y="2111680"/>
            <a:ext cx="4267200" cy="320040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15338"/>
            <a:ext cx="5444836" cy="46426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648" y="4210393"/>
            <a:ext cx="3586597" cy="2647607"/>
          </a:xfrm>
          <a:prstGeom prst="rect">
            <a:avLst/>
          </a:prstGeom>
        </p:spPr>
      </p:pic>
    </p:spTree>
    <p:extLst>
      <p:ext uri="{BB962C8B-B14F-4D97-AF65-F5344CB8AC3E}">
        <p14:creationId xmlns:p14="http://schemas.microsoft.com/office/powerpoint/2010/main" val="1589533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Metin kutusu 5"/>
          <p:cNvSpPr txBox="1"/>
          <p:nvPr/>
        </p:nvSpPr>
        <p:spPr>
          <a:xfrm>
            <a:off x="2945605" y="1207944"/>
            <a:ext cx="630078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YABANCI DİLLER EĞİTİMİ BÖLÜMÜ</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İNGİLİZ DİLİ EĞİTİMİ ANABİLİM DALI</a:t>
            </a:r>
            <a:endParaRPr kumimoji="0" lang="en-GB"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062906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649395" y="299284"/>
            <a:ext cx="10753195" cy="1224136"/>
          </a:xfrm>
        </p:spPr>
        <p:txBody>
          <a:bodyPr/>
          <a:lstStyle/>
          <a:p>
            <a:r>
              <a:rPr lang="tr-TR" sz="3600" b="1" dirty="0"/>
              <a:t>İNGİLİZ DİLİ EĞİTİMİ ANABİLİM DALI</a:t>
            </a:r>
          </a:p>
        </p:txBody>
      </p:sp>
      <p:sp>
        <p:nvSpPr>
          <p:cNvPr id="3" name="Dikdörtgen 2"/>
          <p:cNvSpPr/>
          <p:nvPr/>
        </p:nvSpPr>
        <p:spPr>
          <a:xfrm>
            <a:off x="1311321" y="1575572"/>
            <a:ext cx="10091268"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entury Gothic" panose="020B0502020202020204"/>
                <a:ea typeface="+mn-ea"/>
                <a:cs typeface="+mn-cs"/>
              </a:rPr>
              <a:t>Lis</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ans, yüksek lisans ve doktora programları yer almaktadır.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2006–2007 öğretim yılında </a:t>
            </a: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lisans</a:t>
            </a: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2007–2008 öğretim yılında </a:t>
            </a: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yüksek lisans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2019-2020 öğretim yılında </a:t>
            </a: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doktora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programlarında öğrenim vermeye başlamıştır.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Anabilim dalında yürütülen lisans programının eğitim dili İngilizcedir.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 Bir yıl hazırlık programı vardır.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rPr>
              <a:t>İngilizce yeterlik sınavında başarılı olan öğrenciler hazırlık programından muaf olur ve birinci sınıftan programa başlarla</a:t>
            </a:r>
            <a:r>
              <a:rPr kumimoji="0" lang="tr-TR" sz="2000" b="1" i="0" u="none" strike="noStrike" kern="1200" cap="none" spc="0" normalizeH="0" baseline="0" noProof="0" dirty="0">
                <a:ln>
                  <a:noFill/>
                </a:ln>
                <a:solidFill>
                  <a:srgbClr val="C00000"/>
                </a:solidFill>
                <a:effectLst/>
                <a:uLnTx/>
                <a:uFillTx/>
                <a:latin typeface="Century Gothic" panose="020B0502020202020204"/>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78789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2248348"/>
            <a:ext cx="12191999" cy="3877815"/>
          </a:xfrm>
        </p:spPr>
        <p:txBody>
          <a:bodyPr>
            <a:normAutofit/>
          </a:bodyPr>
          <a:lstStyle/>
          <a:p>
            <a:pPr algn="just"/>
            <a:r>
              <a:rPr lang="tr-TR" dirty="0"/>
              <a:t>Yabancı Diller Eğitimi Bölümü’nün amacı ilk, orta ve yükseköğretim kurumlarına çağdaş dil öğretim yöntem ve tekniklerini bilen ve öğretim ortamında kullanabilen ve bu süreçte çeşitli teknik donanımı kullanabilen İngilizce öğretmenleri yetiştirmektir.</a:t>
            </a:r>
          </a:p>
          <a:p>
            <a:pPr algn="just"/>
            <a:endParaRPr lang="tr-TR" dirty="0"/>
          </a:p>
          <a:p>
            <a:pPr algn="just"/>
            <a:endParaRPr lang="tr-TR" dirty="0"/>
          </a:p>
          <a:p>
            <a:pPr algn="just"/>
            <a:endParaRPr lang="tr-TR" dirty="0"/>
          </a:p>
          <a:p>
            <a:pPr algn="just"/>
            <a:endParaRPr lang="tr-TR" dirty="0"/>
          </a:p>
          <a:p>
            <a:pPr marL="0" indent="0" algn="just">
              <a:buNone/>
            </a:pPr>
            <a:endParaRPr lang="tr-TR" dirty="0"/>
          </a:p>
        </p:txBody>
      </p:sp>
      <p:sp>
        <p:nvSpPr>
          <p:cNvPr id="5" name="Başlık 3"/>
          <p:cNvSpPr txBox="1">
            <a:spLocks/>
          </p:cNvSpPr>
          <p:nvPr/>
        </p:nvSpPr>
        <p:spPr>
          <a:xfrm>
            <a:off x="1802128" y="592164"/>
            <a:ext cx="9793088"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454545"/>
                </a:solidFill>
                <a:effectLst/>
                <a:uLnTx/>
                <a:uFillTx/>
                <a:latin typeface="Century Gothic" panose="020B0502020202020204"/>
                <a:ea typeface="+mj-ea"/>
                <a:cs typeface="+mj-cs"/>
              </a:rPr>
              <a:t>İNGİLİZ DİLİ EĞİTİMİ ANABİLİM DALI</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572981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AKREDİTASYON</a:t>
            </a:r>
            <a:endParaRPr lang="en-GB" b="1" dirty="0"/>
          </a:p>
        </p:txBody>
      </p:sp>
      <p:sp>
        <p:nvSpPr>
          <p:cNvPr id="3" name="İçerik Yer Tutucusu 2"/>
          <p:cNvSpPr>
            <a:spLocks noGrp="1"/>
          </p:cNvSpPr>
          <p:nvPr>
            <p:ph idx="1"/>
          </p:nvPr>
        </p:nvSpPr>
        <p:spPr/>
        <p:txBody>
          <a:bodyPr>
            <a:normAutofit fontScale="92500" lnSpcReduction="10000"/>
          </a:bodyPr>
          <a:lstStyle/>
          <a:p>
            <a:r>
              <a:rPr lang="tr-TR" dirty="0"/>
              <a:t>Bölümümüz 2020 yılında akredite olmuştur. </a:t>
            </a:r>
          </a:p>
          <a:p>
            <a:endParaRPr lang="tr-TR" dirty="0"/>
          </a:p>
          <a:p>
            <a:pPr lvl="0"/>
            <a:r>
              <a:rPr lang="en-GB" b="1" dirty="0" err="1"/>
              <a:t>Akreditasyon</a:t>
            </a:r>
            <a:r>
              <a:rPr lang="en-GB" b="1" dirty="0"/>
              <a:t>; </a:t>
            </a:r>
            <a:r>
              <a:rPr lang="en-GB" b="1" dirty="0" err="1"/>
              <a:t>bir</a:t>
            </a:r>
            <a:r>
              <a:rPr lang="en-GB" b="1" dirty="0"/>
              <a:t> </a:t>
            </a:r>
            <a:r>
              <a:rPr lang="en-GB" b="1" dirty="0" err="1"/>
              <a:t>akreditasyon</a:t>
            </a:r>
            <a:r>
              <a:rPr lang="en-GB" b="1" dirty="0"/>
              <a:t> </a:t>
            </a:r>
            <a:r>
              <a:rPr lang="en-GB" b="1" dirty="0" err="1"/>
              <a:t>kuruluşu</a:t>
            </a:r>
            <a:r>
              <a:rPr lang="en-GB" b="1" dirty="0"/>
              <a:t> </a:t>
            </a:r>
            <a:r>
              <a:rPr lang="en-GB" b="1" dirty="0" err="1"/>
              <a:t>tarafından</a:t>
            </a:r>
            <a:r>
              <a:rPr lang="en-GB" b="1" dirty="0"/>
              <a:t> </a:t>
            </a:r>
            <a:r>
              <a:rPr lang="en-GB" b="1" dirty="0" err="1"/>
              <a:t>belirli</a:t>
            </a:r>
            <a:r>
              <a:rPr lang="en-GB" b="1" dirty="0"/>
              <a:t> </a:t>
            </a:r>
            <a:r>
              <a:rPr lang="en-GB" b="1" dirty="0" err="1"/>
              <a:t>bir</a:t>
            </a:r>
            <a:r>
              <a:rPr lang="en-GB" b="1" dirty="0"/>
              <a:t> </a:t>
            </a:r>
            <a:r>
              <a:rPr lang="en-GB" b="1" dirty="0" err="1"/>
              <a:t>alanda</a:t>
            </a:r>
            <a:r>
              <a:rPr lang="en-GB" b="1" dirty="0"/>
              <a:t> </a:t>
            </a:r>
            <a:r>
              <a:rPr lang="en-GB" b="1" dirty="0" err="1"/>
              <a:t>önceden</a:t>
            </a:r>
            <a:r>
              <a:rPr lang="en-GB" b="1" dirty="0"/>
              <a:t> </a:t>
            </a:r>
            <a:r>
              <a:rPr lang="en-GB" b="1" dirty="0" err="1"/>
              <a:t>belirlenmiş</a:t>
            </a:r>
            <a:r>
              <a:rPr lang="en-GB" b="1" dirty="0"/>
              <a:t>, </a:t>
            </a:r>
            <a:r>
              <a:rPr lang="en-GB" b="1" dirty="0" err="1"/>
              <a:t>akademik</a:t>
            </a:r>
            <a:r>
              <a:rPr lang="en-GB" b="1" dirty="0"/>
              <a:t> </a:t>
            </a:r>
            <a:r>
              <a:rPr lang="en-GB" b="1" dirty="0" err="1"/>
              <a:t>ve</a:t>
            </a:r>
            <a:r>
              <a:rPr lang="en-GB" b="1" dirty="0"/>
              <a:t> </a:t>
            </a:r>
            <a:r>
              <a:rPr lang="en-GB" b="1" dirty="0" err="1"/>
              <a:t>alana</a:t>
            </a:r>
            <a:r>
              <a:rPr lang="en-GB" b="1" dirty="0"/>
              <a:t> </a:t>
            </a:r>
            <a:r>
              <a:rPr lang="en-GB" b="1" dirty="0" err="1"/>
              <a:t>özgü</a:t>
            </a:r>
            <a:r>
              <a:rPr lang="en-GB" b="1" dirty="0"/>
              <a:t> </a:t>
            </a:r>
            <a:r>
              <a:rPr lang="en-GB" b="1" dirty="0" err="1"/>
              <a:t>standartların</a:t>
            </a:r>
            <a:r>
              <a:rPr lang="en-GB" b="1" dirty="0"/>
              <a:t> </a:t>
            </a:r>
            <a:r>
              <a:rPr lang="en-GB" b="1" dirty="0" err="1"/>
              <a:t>bir</a:t>
            </a:r>
            <a:r>
              <a:rPr lang="en-GB" b="1" dirty="0"/>
              <a:t> </a:t>
            </a:r>
            <a:r>
              <a:rPr lang="en-GB" b="1" dirty="0" err="1"/>
              <a:t>yükseköğretim</a:t>
            </a:r>
            <a:r>
              <a:rPr lang="en-GB" b="1" dirty="0"/>
              <a:t> </a:t>
            </a:r>
            <a:r>
              <a:rPr lang="en-GB" b="1" dirty="0" err="1"/>
              <a:t>programı</a:t>
            </a:r>
            <a:r>
              <a:rPr lang="en-GB" b="1" dirty="0"/>
              <a:t> </a:t>
            </a:r>
            <a:r>
              <a:rPr lang="en-GB" b="1" dirty="0" err="1"/>
              <a:t>tarafından</a:t>
            </a:r>
            <a:r>
              <a:rPr lang="en-GB" b="1" dirty="0"/>
              <a:t> </a:t>
            </a:r>
            <a:r>
              <a:rPr lang="en-GB" b="1" dirty="0" err="1"/>
              <a:t>karşılanıp</a:t>
            </a:r>
            <a:r>
              <a:rPr lang="en-GB" b="1" dirty="0"/>
              <a:t> </a:t>
            </a:r>
            <a:r>
              <a:rPr lang="en-GB" b="1" dirty="0" err="1"/>
              <a:t>karşılanmadığını</a:t>
            </a:r>
            <a:r>
              <a:rPr lang="en-GB" b="1" dirty="0"/>
              <a:t> </a:t>
            </a:r>
            <a:r>
              <a:rPr lang="en-GB" b="1" dirty="0" err="1"/>
              <a:t>ölçen</a:t>
            </a:r>
            <a:r>
              <a:rPr lang="en-GB" b="1" dirty="0"/>
              <a:t> </a:t>
            </a:r>
            <a:r>
              <a:rPr lang="en-GB" b="1" dirty="0" err="1"/>
              <a:t>değerlendirme</a:t>
            </a:r>
            <a:r>
              <a:rPr lang="en-GB" b="1" dirty="0"/>
              <a:t> </a:t>
            </a:r>
            <a:r>
              <a:rPr lang="en-GB" b="1" dirty="0" err="1"/>
              <a:t>ve</a:t>
            </a:r>
            <a:r>
              <a:rPr lang="en-GB" b="1" dirty="0"/>
              <a:t> </a:t>
            </a:r>
            <a:r>
              <a:rPr lang="en-GB" b="1" dirty="0" err="1"/>
              <a:t>dış</a:t>
            </a:r>
            <a:r>
              <a:rPr lang="en-GB" b="1" dirty="0"/>
              <a:t> </a:t>
            </a:r>
            <a:r>
              <a:rPr lang="en-GB" b="1" dirty="0" err="1"/>
              <a:t>kalite</a:t>
            </a:r>
            <a:r>
              <a:rPr lang="en-GB" b="1" dirty="0"/>
              <a:t> </a:t>
            </a:r>
            <a:r>
              <a:rPr lang="en-GB" b="1" dirty="0" err="1"/>
              <a:t>güvence</a:t>
            </a:r>
            <a:r>
              <a:rPr lang="en-GB" b="1" dirty="0"/>
              <a:t> </a:t>
            </a:r>
            <a:r>
              <a:rPr lang="en-GB" b="1" dirty="0" err="1"/>
              <a:t>sürecini</a:t>
            </a:r>
            <a:r>
              <a:rPr lang="en-GB" b="1" dirty="0"/>
              <a:t> </a:t>
            </a:r>
            <a:r>
              <a:rPr lang="en-GB" b="1" dirty="0" err="1"/>
              <a:t>ifade</a:t>
            </a:r>
            <a:r>
              <a:rPr lang="en-GB" b="1" dirty="0"/>
              <a:t> </a:t>
            </a:r>
            <a:r>
              <a:rPr lang="en-GB" b="1" dirty="0" err="1"/>
              <a:t>etmektedir</a:t>
            </a:r>
            <a:r>
              <a:rPr lang="en-GB" b="1" dirty="0"/>
              <a:t>.</a:t>
            </a:r>
            <a:r>
              <a:rPr lang="tr-TR" b="1" dirty="0"/>
              <a:t> </a:t>
            </a:r>
            <a:r>
              <a:rPr lang="tr-TR" dirty="0"/>
              <a:t>(</a:t>
            </a:r>
            <a:r>
              <a:rPr lang="en-GB" dirty="0" err="1"/>
              <a:t>Daha</a:t>
            </a:r>
            <a:r>
              <a:rPr lang="en-GB" dirty="0"/>
              <a:t> </a:t>
            </a:r>
            <a:r>
              <a:rPr lang="en-GB" dirty="0" err="1"/>
              <a:t>fazla</a:t>
            </a:r>
            <a:r>
              <a:rPr lang="en-GB" dirty="0"/>
              <a:t> </a:t>
            </a:r>
            <a:r>
              <a:rPr lang="en-GB" dirty="0" err="1"/>
              <a:t>bilgi</a:t>
            </a:r>
            <a:r>
              <a:rPr lang="en-GB" dirty="0"/>
              <a:t> </a:t>
            </a:r>
            <a:r>
              <a:rPr lang="en-GB" dirty="0" err="1"/>
              <a:t>için</a:t>
            </a:r>
            <a:r>
              <a:rPr lang="en-GB" dirty="0"/>
              <a:t> </a:t>
            </a:r>
            <a:r>
              <a:rPr lang="en-GB" dirty="0" err="1"/>
              <a:t>bkz</a:t>
            </a:r>
            <a:r>
              <a:rPr lang="en-GB" dirty="0"/>
              <a:t>:</a:t>
            </a:r>
            <a:r>
              <a:rPr lang="tr-TR" dirty="0"/>
              <a:t> </a:t>
            </a:r>
            <a:r>
              <a:rPr lang="tr-TR" dirty="0">
                <a:hlinkClick r:id="rId3"/>
              </a:rPr>
              <a:t>https://epdad.org.tr/icerik/akreditasyon-nedir</a:t>
            </a:r>
            <a:r>
              <a:rPr lang="tr-TR" dirty="0"/>
              <a:t>)</a:t>
            </a:r>
          </a:p>
          <a:p>
            <a:pPr lvl="0"/>
            <a:endParaRPr lang="tr-TR" dirty="0"/>
          </a:p>
          <a:p>
            <a:r>
              <a:rPr lang="tr-TR" dirty="0"/>
              <a:t>Diğer bir deyişle, bölümümüzün Ulusal standartlarda belirli kriterlere uyduğu, bağımsız ve tarafsız bir kuruluş tarafından onaylanmıştır. </a:t>
            </a:r>
          </a:p>
          <a:p>
            <a:endParaRPr lang="tr-TR" dirty="0"/>
          </a:p>
          <a:p>
            <a:r>
              <a:rPr lang="tr-TR" dirty="0"/>
              <a:t>Akreditasyon, eğitim kalitemizin kriterlerinin yüksekliğini belirtmekle beraber, uluslararası kriterlere de uyum sağlayabilmemiz adına bir tanınırlık kazandırmıştır. </a:t>
            </a:r>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34565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8" name="İçerik Yer Tutucusu 7">
            <a:extLst>
              <a:ext uri="{FF2B5EF4-FFF2-40B4-BE49-F238E27FC236}">
                <a16:creationId xmlns:a16="http://schemas.microsoft.com/office/drawing/2014/main" id="{D7AE03FC-DD2F-A60B-B528-B642D537FE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3" y="0"/>
            <a:ext cx="12449176" cy="6858000"/>
          </a:xfrm>
        </p:spPr>
      </p:pic>
    </p:spTree>
    <p:extLst>
      <p:ext uri="{BB962C8B-B14F-4D97-AF65-F5344CB8AC3E}">
        <p14:creationId xmlns:p14="http://schemas.microsoft.com/office/powerpoint/2010/main" val="12618812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657229" y="1604308"/>
            <a:ext cx="9448800" cy="1825096"/>
          </a:xfrm>
        </p:spPr>
        <p:txBody>
          <a:bodyPr>
            <a:normAutofit/>
          </a:bodyPr>
          <a:lstStyle/>
          <a:p>
            <a:r>
              <a:rPr lang="tr-TR" sz="4800" b="1" i="1" dirty="0"/>
              <a:t>AKADEMİK PERSONEL</a:t>
            </a:r>
          </a:p>
        </p:txBody>
      </p:sp>
    </p:spTree>
    <p:extLst>
      <p:ext uri="{BB962C8B-B14F-4D97-AF65-F5344CB8AC3E}">
        <p14:creationId xmlns:p14="http://schemas.microsoft.com/office/powerpoint/2010/main" val="23014131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73725" y="746125"/>
            <a:ext cx="514967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Prof. Dr. Turan PAKER</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(Yabancı Diller Eğitimi Bölüm Başkanı)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(Eğitim Bilimleri Enstitüsü Yabancı Diller Eğitimi Enstitü Anabilim Dalı Başkanı)</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Metin kutusu 8"/>
          <p:cNvSpPr txBox="1"/>
          <p:nvPr/>
        </p:nvSpPr>
        <p:spPr>
          <a:xfrm>
            <a:off x="7200047" y="3761157"/>
            <a:ext cx="374441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Prof. Dr. Recep Şahin ARSLAN</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prstClr val="black"/>
                </a:solidFill>
                <a:latin typeface="Century Gothic" panose="020B0502020202020204"/>
              </a:rPr>
              <a:t>(Rektör Yardımcısı)</a:t>
            </a: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(Yabancı Diller Yüksekokulu Müdürü)</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7" name="Resim 6"/>
          <p:cNvPicPr>
            <a:picLocks noChangeAspect="1"/>
          </p:cNvPicPr>
          <p:nvPr/>
        </p:nvPicPr>
        <p:blipFill rotWithShape="1">
          <a:blip r:embed="rId2"/>
          <a:srcRect l="2096" t="953" r="3837" b="1"/>
          <a:stretch/>
        </p:blipFill>
        <p:spPr>
          <a:xfrm>
            <a:off x="3814985" y="583894"/>
            <a:ext cx="1910502" cy="2362876"/>
          </a:xfrm>
          <a:prstGeom prst="rect">
            <a:avLst/>
          </a:prstGeom>
        </p:spPr>
      </p:pic>
      <p:pic>
        <p:nvPicPr>
          <p:cNvPr id="4" name="Resim 3">
            <a:extLst>
              <a:ext uri="{FF2B5EF4-FFF2-40B4-BE49-F238E27FC236}">
                <a16:creationId xmlns:a16="http://schemas.microsoft.com/office/drawing/2014/main" id="{E17B8576-C770-28A6-21B7-57F8A882B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877" y="3288937"/>
            <a:ext cx="1863610" cy="2237102"/>
          </a:xfrm>
          <a:prstGeom prst="rect">
            <a:avLst/>
          </a:prstGeom>
        </p:spPr>
      </p:pic>
    </p:spTree>
    <p:extLst>
      <p:ext uri="{BB962C8B-B14F-4D97-AF65-F5344CB8AC3E}">
        <p14:creationId xmlns:p14="http://schemas.microsoft.com/office/powerpoint/2010/main" val="2214583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kdörtgen 12"/>
          <p:cNvSpPr/>
          <p:nvPr/>
        </p:nvSpPr>
        <p:spPr>
          <a:xfrm>
            <a:off x="8670632" y="1110494"/>
            <a:ext cx="1847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4" name="Resim 3">
            <a:extLst>
              <a:ext uri="{FF2B5EF4-FFF2-40B4-BE49-F238E27FC236}">
                <a16:creationId xmlns:a16="http://schemas.microsoft.com/office/drawing/2014/main" id="{83839028-DE99-16EF-250F-0CCC803D9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856" y="3748878"/>
            <a:ext cx="1803985" cy="2080421"/>
          </a:xfrm>
          <a:prstGeom prst="rect">
            <a:avLst/>
          </a:prstGeom>
        </p:spPr>
      </p:pic>
      <p:sp>
        <p:nvSpPr>
          <p:cNvPr id="8" name="Dikdörtgen 7">
            <a:extLst>
              <a:ext uri="{FF2B5EF4-FFF2-40B4-BE49-F238E27FC236}">
                <a16:creationId xmlns:a16="http://schemas.microsoft.com/office/drawing/2014/main" id="{A494E3C6-0BD1-C142-B989-C94C59DA6543}"/>
              </a:ext>
            </a:extLst>
          </p:cNvPr>
          <p:cNvSpPr/>
          <p:nvPr/>
        </p:nvSpPr>
        <p:spPr>
          <a:xfrm>
            <a:off x="6813375" y="3875522"/>
            <a:ext cx="389924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Doç. Dr. Çağla ATMACA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(Yabancı Diller Eğitimi Bölüm Başkan Yardımcısı)</a:t>
            </a:r>
          </a:p>
        </p:txBody>
      </p:sp>
      <p:pic>
        <p:nvPicPr>
          <p:cNvPr id="3" name="Resim 2">
            <a:extLst>
              <a:ext uri="{FF2B5EF4-FFF2-40B4-BE49-F238E27FC236}">
                <a16:creationId xmlns:a16="http://schemas.microsoft.com/office/drawing/2014/main" id="{1D53C992-5461-A370-1CDE-2BC641572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334" y="857250"/>
            <a:ext cx="1955703" cy="2571750"/>
          </a:xfrm>
          <a:prstGeom prst="rect">
            <a:avLst/>
          </a:prstGeom>
        </p:spPr>
      </p:pic>
      <p:sp>
        <p:nvSpPr>
          <p:cNvPr id="5" name="Metin kutusu 4">
            <a:extLst>
              <a:ext uri="{FF2B5EF4-FFF2-40B4-BE49-F238E27FC236}">
                <a16:creationId xmlns:a16="http://schemas.microsoft.com/office/drawing/2014/main" id="{27D3F178-78DB-C1EC-969E-03367D5814D7}"/>
              </a:ext>
            </a:extLst>
          </p:cNvPr>
          <p:cNvSpPr txBox="1"/>
          <p:nvPr/>
        </p:nvSpPr>
        <p:spPr>
          <a:xfrm>
            <a:off x="6628088" y="1432605"/>
            <a:ext cx="38992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Prof. Dr. Demet YAYLI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5716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FF4A07E-C1B4-083A-7881-41AFBD22A01C}"/>
              </a:ext>
            </a:extLst>
          </p:cNvPr>
          <p:cNvSpPr>
            <a:spLocks noGrp="1"/>
          </p:cNvSpPr>
          <p:nvPr>
            <p:ph type="sldNum" sz="quarter" idx="12"/>
          </p:nvPr>
        </p:nvSpPr>
        <p:spPr/>
        <p:txBody>
          <a:bodyPr/>
          <a:lstStyle/>
          <a:p>
            <a:fld id="{F302176B-0E47-46AC-8F43-DAB4B8A37D06}" type="slidenum">
              <a:rPr lang="tr-TR" smtClean="0"/>
              <a:pPr/>
              <a:t>90</a:t>
            </a:fld>
            <a:endParaRPr lang="tr-TR"/>
          </a:p>
        </p:txBody>
      </p:sp>
      <p:pic>
        <p:nvPicPr>
          <p:cNvPr id="3" name="Resim 2">
            <a:extLst>
              <a:ext uri="{FF2B5EF4-FFF2-40B4-BE49-F238E27FC236}">
                <a16:creationId xmlns:a16="http://schemas.microsoft.com/office/drawing/2014/main" id="{C8CB0429-98BE-3E5D-8E4A-25A5F862C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637" y="1083172"/>
            <a:ext cx="1821047" cy="2629863"/>
          </a:xfrm>
          <a:prstGeom prst="rect">
            <a:avLst/>
          </a:prstGeom>
        </p:spPr>
      </p:pic>
      <p:sp>
        <p:nvSpPr>
          <p:cNvPr id="4" name="Dikdörtgen 3">
            <a:extLst>
              <a:ext uri="{FF2B5EF4-FFF2-40B4-BE49-F238E27FC236}">
                <a16:creationId xmlns:a16="http://schemas.microsoft.com/office/drawing/2014/main" id="{C139DE3C-C491-C902-DAF9-6441BA51E8AB}"/>
              </a:ext>
            </a:extLst>
          </p:cNvPr>
          <p:cNvSpPr/>
          <p:nvPr/>
        </p:nvSpPr>
        <p:spPr>
          <a:xfrm>
            <a:off x="4824412" y="1083172"/>
            <a:ext cx="611227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prstClr val="black"/>
                </a:solidFill>
                <a:latin typeface="Century Gothic" panose="020B0502020202020204"/>
              </a:rPr>
              <a:t>Doç. Dr. </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Eda DURUK</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Resim 4">
            <a:extLst>
              <a:ext uri="{FF2B5EF4-FFF2-40B4-BE49-F238E27FC236}">
                <a16:creationId xmlns:a16="http://schemas.microsoft.com/office/drawing/2014/main" id="{A14FF448-0E43-57AD-D20E-528D8538B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740" y="4371975"/>
            <a:ext cx="2749588" cy="1512337"/>
          </a:xfrm>
          <a:prstGeom prst="rect">
            <a:avLst/>
          </a:prstGeom>
        </p:spPr>
      </p:pic>
      <p:sp>
        <p:nvSpPr>
          <p:cNvPr id="6" name="Metin kutusu 5">
            <a:extLst>
              <a:ext uri="{FF2B5EF4-FFF2-40B4-BE49-F238E27FC236}">
                <a16:creationId xmlns:a16="http://schemas.microsoft.com/office/drawing/2014/main" id="{C50948FA-E180-AFCA-3954-9D3822E0F6BB}"/>
              </a:ext>
            </a:extLst>
          </p:cNvPr>
          <p:cNvSpPr txBox="1"/>
          <p:nvPr/>
        </p:nvSpPr>
        <p:spPr>
          <a:xfrm>
            <a:off x="6352823" y="4371975"/>
            <a:ext cx="37817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Dr.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Öğr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Üyesi Filiz RIZAOĞLU</a:t>
            </a:r>
          </a:p>
        </p:txBody>
      </p:sp>
    </p:spTree>
    <p:extLst>
      <p:ext uri="{BB962C8B-B14F-4D97-AF65-F5344CB8AC3E}">
        <p14:creationId xmlns:p14="http://schemas.microsoft.com/office/powerpoint/2010/main" val="2052182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6" name="Resim 5"/>
          <p:cNvPicPr>
            <a:picLocks noChangeAspect="1"/>
          </p:cNvPicPr>
          <p:nvPr/>
        </p:nvPicPr>
        <p:blipFill>
          <a:blip r:embed="rId2"/>
          <a:stretch>
            <a:fillRect/>
          </a:stretch>
        </p:blipFill>
        <p:spPr>
          <a:xfrm>
            <a:off x="3000377" y="1197166"/>
            <a:ext cx="1822826" cy="2395013"/>
          </a:xfrm>
          <a:prstGeom prst="rect">
            <a:avLst/>
          </a:prstGeom>
        </p:spPr>
      </p:pic>
      <p:sp>
        <p:nvSpPr>
          <p:cNvPr id="7" name="Dikdörtgen 6"/>
          <p:cNvSpPr/>
          <p:nvPr/>
        </p:nvSpPr>
        <p:spPr>
          <a:xfrm>
            <a:off x="5410200" y="1197166"/>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Dr.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Öğr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Üyesi Pınar KARAHAN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(Bölüm Farabi Koordinatörü)</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Resim 3">
            <a:extLst>
              <a:ext uri="{FF2B5EF4-FFF2-40B4-BE49-F238E27FC236}">
                <a16:creationId xmlns:a16="http://schemas.microsoft.com/office/drawing/2014/main" id="{B62638E3-3B43-ED02-C09A-5D5C5D4FE437}"/>
              </a:ext>
            </a:extLst>
          </p:cNvPr>
          <p:cNvPicPr>
            <a:picLocks noChangeAspect="1"/>
          </p:cNvPicPr>
          <p:nvPr/>
        </p:nvPicPr>
        <p:blipFill>
          <a:blip r:embed="rId3"/>
          <a:stretch>
            <a:fillRect/>
          </a:stretch>
        </p:blipFill>
        <p:spPr>
          <a:xfrm>
            <a:off x="2835057" y="3940854"/>
            <a:ext cx="2153465" cy="2007986"/>
          </a:xfrm>
          <a:prstGeom prst="rect">
            <a:avLst/>
          </a:prstGeom>
        </p:spPr>
      </p:pic>
      <p:sp>
        <p:nvSpPr>
          <p:cNvPr id="5" name="Dikdörtgen 4">
            <a:extLst>
              <a:ext uri="{FF2B5EF4-FFF2-40B4-BE49-F238E27FC236}">
                <a16:creationId xmlns:a16="http://schemas.microsoft.com/office/drawing/2014/main" id="{42CFAD81-BC09-B643-4FE9-60B15841F12A}"/>
              </a:ext>
            </a:extLst>
          </p:cNvPr>
          <p:cNvSpPr/>
          <p:nvPr/>
        </p:nvSpPr>
        <p:spPr>
          <a:xfrm>
            <a:off x="5563985" y="3940854"/>
            <a:ext cx="611227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Dr.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Öğr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Üyesi Devrim HÖL</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84311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7089778" y="4180028"/>
            <a:ext cx="450760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Öğr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Gör. Ramazan Alparslan GÖKÇEN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(Uluslararası İlişkiler Bölüm Koordinatörü)</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Dikdörtgen 1"/>
          <p:cNvSpPr/>
          <p:nvPr/>
        </p:nvSpPr>
        <p:spPr>
          <a:xfrm>
            <a:off x="7436425" y="1740290"/>
            <a:ext cx="269817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Öğr</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Gör. Banu ALFAR</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965" y="4180028"/>
            <a:ext cx="2098791" cy="1957446"/>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792" y="1248774"/>
            <a:ext cx="1957446" cy="1957446"/>
          </a:xfrm>
          <a:prstGeom prst="rect">
            <a:avLst/>
          </a:prstGeom>
        </p:spPr>
      </p:pic>
    </p:spTree>
    <p:extLst>
      <p:ext uri="{BB962C8B-B14F-4D97-AF65-F5344CB8AC3E}">
        <p14:creationId xmlns:p14="http://schemas.microsoft.com/office/powerpoint/2010/main" val="2095793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67412" y="563562"/>
            <a:ext cx="519885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Arş. Gör. Dr. Sibel KAHRAMAN ÖZKURT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Öğretmenlik Uygulaması Bölüm Koordinatörü</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8" name="Resim 7">
            <a:extLst>
              <a:ext uri="{FF2B5EF4-FFF2-40B4-BE49-F238E27FC236}">
                <a16:creationId xmlns:a16="http://schemas.microsoft.com/office/drawing/2014/main" id="{5A0D8B2E-CFCE-BC00-154D-1AD253DDA2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470502"/>
            <a:ext cx="1357312" cy="1807396"/>
          </a:xfrm>
          <a:prstGeom prst="rect">
            <a:avLst/>
          </a:prstGeom>
        </p:spPr>
      </p:pic>
      <p:pic>
        <p:nvPicPr>
          <p:cNvPr id="9" name="Resim 8">
            <a:extLst>
              <a:ext uri="{FF2B5EF4-FFF2-40B4-BE49-F238E27FC236}">
                <a16:creationId xmlns:a16="http://schemas.microsoft.com/office/drawing/2014/main" id="{6548C7EB-7731-E13B-7112-48ACEA2E4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054" y="2277898"/>
            <a:ext cx="1336020" cy="2375147"/>
          </a:xfrm>
          <a:prstGeom prst="rect">
            <a:avLst/>
          </a:prstGeom>
        </p:spPr>
      </p:pic>
      <p:sp>
        <p:nvSpPr>
          <p:cNvPr id="11" name="Dikdörtgen 10">
            <a:extLst>
              <a:ext uri="{FF2B5EF4-FFF2-40B4-BE49-F238E27FC236}">
                <a16:creationId xmlns:a16="http://schemas.microsoft.com/office/drawing/2014/main" id="{EC687F7B-E3FB-4923-F5FE-D92BCDB7B19F}"/>
              </a:ext>
            </a:extLst>
          </p:cNvPr>
          <p:cNvSpPr/>
          <p:nvPr/>
        </p:nvSpPr>
        <p:spPr>
          <a:xfrm>
            <a:off x="6728384" y="2831224"/>
            <a:ext cx="450760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Arş. Gör. Dr. Gamze YALÇIN</a:t>
            </a:r>
          </a:p>
        </p:txBody>
      </p:sp>
      <p:pic>
        <p:nvPicPr>
          <p:cNvPr id="3" name="Resim 2">
            <a:extLst>
              <a:ext uri="{FF2B5EF4-FFF2-40B4-BE49-F238E27FC236}">
                <a16:creationId xmlns:a16="http://schemas.microsoft.com/office/drawing/2014/main" id="{66DB0D49-3F05-81F3-2070-553E8A206344}"/>
              </a:ext>
            </a:extLst>
          </p:cNvPr>
          <p:cNvPicPr>
            <a:picLocks noChangeAspect="1"/>
          </p:cNvPicPr>
          <p:nvPr/>
        </p:nvPicPr>
        <p:blipFill>
          <a:blip r:embed="rId4"/>
          <a:stretch>
            <a:fillRect/>
          </a:stretch>
        </p:blipFill>
        <p:spPr>
          <a:xfrm>
            <a:off x="3378995" y="4770670"/>
            <a:ext cx="1458409" cy="1915880"/>
          </a:xfrm>
          <a:prstGeom prst="rect">
            <a:avLst/>
          </a:prstGeom>
        </p:spPr>
      </p:pic>
      <p:sp>
        <p:nvSpPr>
          <p:cNvPr id="5" name="Dikdörtgen 4">
            <a:extLst>
              <a:ext uri="{FF2B5EF4-FFF2-40B4-BE49-F238E27FC236}">
                <a16:creationId xmlns:a16="http://schemas.microsoft.com/office/drawing/2014/main" id="{F3447028-4F86-9C9B-6448-37190C014DFF}"/>
              </a:ext>
            </a:extLst>
          </p:cNvPr>
          <p:cNvSpPr/>
          <p:nvPr/>
        </p:nvSpPr>
        <p:spPr>
          <a:xfrm>
            <a:off x="6591303" y="482188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Arş. Gör. İnci DEMİR</a:t>
            </a:r>
          </a:p>
        </p:txBody>
      </p:sp>
    </p:spTree>
    <p:extLst>
      <p:ext uri="{BB962C8B-B14F-4D97-AF65-F5344CB8AC3E}">
        <p14:creationId xmlns:p14="http://schemas.microsoft.com/office/powerpoint/2010/main" val="1923894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19631" y="746125"/>
            <a:ext cx="10327340" cy="3877815"/>
          </a:xfrm>
        </p:spPr>
        <p:txBody>
          <a:bodyPr/>
          <a:lstStyle/>
          <a:p>
            <a:pPr algn="ctr">
              <a:buNone/>
            </a:pPr>
            <a:r>
              <a:rPr lang="tr-TR" b="1" dirty="0"/>
              <a:t>BÖLÜM SEKRETERİ</a:t>
            </a:r>
          </a:p>
          <a:p>
            <a:pPr algn="ctr">
              <a:buNone/>
            </a:pPr>
            <a:endParaRPr lang="tr-TR" b="1" dirty="0"/>
          </a:p>
          <a:p>
            <a:pPr algn="ctr">
              <a:buNone/>
            </a:pPr>
            <a:endParaRPr lang="tr-TR" b="1" dirty="0"/>
          </a:p>
          <a:p>
            <a:pPr>
              <a:buNone/>
            </a:pPr>
            <a:endParaRPr lang="tr-TR" dirty="0"/>
          </a:p>
        </p:txBody>
      </p:sp>
      <p:sp>
        <p:nvSpPr>
          <p:cNvPr id="3" name="2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4 Metin kutusu"/>
          <p:cNvSpPr txBox="1"/>
          <p:nvPr/>
        </p:nvSpPr>
        <p:spPr>
          <a:xfrm>
            <a:off x="6174438" y="1985963"/>
            <a:ext cx="477433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solidFill>
                  <a:prstClr val="black"/>
                </a:solidFill>
                <a:latin typeface="Century Gothic" panose="020B0502020202020204"/>
              </a:rPr>
              <a:t>Ayşe MEŞE</a:t>
            </a: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0258 296 1081</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err="1">
                <a:solidFill>
                  <a:prstClr val="black"/>
                </a:solidFill>
                <a:latin typeface="Century Gothic" panose="020B0502020202020204"/>
                <a:hlinkClick r:id="rId2"/>
              </a:rPr>
              <a:t>amese</a:t>
            </a:r>
            <a:r>
              <a:rPr kumimoji="0" lang="tr-TR" sz="1800" b="1" i="0" u="none" strike="noStrike" kern="1200" cap="none" spc="0" normalizeH="0" baseline="0" noProof="0" dirty="0">
                <a:ln>
                  <a:noFill/>
                </a:ln>
                <a:solidFill>
                  <a:prstClr val="black"/>
                </a:solidFill>
                <a:effectLst/>
                <a:uLnTx/>
                <a:uFillTx/>
                <a:latin typeface="Century Gothic" panose="020B0502020202020204"/>
                <a:hlinkClick r:id="rId2"/>
              </a:rPr>
              <a:t>@pau.edu.tr</a:t>
            </a: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MP-K1-51 </a:t>
            </a:r>
            <a:endPar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Resim 5">
            <a:extLst>
              <a:ext uri="{FF2B5EF4-FFF2-40B4-BE49-F238E27FC236}">
                <a16:creationId xmlns:a16="http://schemas.microsoft.com/office/drawing/2014/main" id="{9B888126-4A13-8FF6-8681-2E54861CF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87" y="1724214"/>
            <a:ext cx="3003095" cy="4159287"/>
          </a:xfrm>
          <a:prstGeom prst="rect">
            <a:avLst/>
          </a:prstGeom>
        </p:spPr>
      </p:pic>
    </p:spTree>
    <p:extLst>
      <p:ext uri="{BB962C8B-B14F-4D97-AF65-F5344CB8AC3E}">
        <p14:creationId xmlns:p14="http://schemas.microsoft.com/office/powerpoint/2010/main" val="46632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964" y="1753787"/>
            <a:ext cx="2774373" cy="2683131"/>
          </a:xfrm>
          <a:prstGeom prst="rect">
            <a:avLst/>
          </a:prstGeom>
        </p:spPr>
      </p:pic>
      <p:sp>
        <p:nvSpPr>
          <p:cNvPr id="7" name="Metin kutusu 6"/>
          <p:cNvSpPr txBox="1"/>
          <p:nvPr/>
        </p:nvSpPr>
        <p:spPr>
          <a:xfrm>
            <a:off x="4717473" y="1672936"/>
            <a:ext cx="710738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entury Gothic" panose="020B0502020202020204"/>
                <a:ea typeface="+mn-ea"/>
                <a:cs typeface="+mn-cs"/>
              </a:rPr>
              <a:t>Sorularınız olması durumunda, danışmanınıza e-posta göndererek ya da pusula bilgi sistemindeki mesaj merkezini kullanarak sorularınızı yöneltebilirsiniz. </a:t>
            </a:r>
            <a:endParaRPr kumimoji="0" lang="en-GB"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397584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904"/>
            <a:ext cx="11769634" cy="962297"/>
          </a:xfrm>
        </p:spPr>
        <p:txBody>
          <a:bodyPr>
            <a:normAutofit/>
          </a:bodyPr>
          <a:lstStyle/>
          <a:p>
            <a:r>
              <a:rPr lang="tr-TR" b="1" dirty="0"/>
              <a:t>NASIL E-POSTA YAZILIR </a:t>
            </a:r>
            <a:endParaRPr lang="en-US" b="1" dirty="0"/>
          </a:p>
        </p:txBody>
      </p:sp>
      <p:sp>
        <p:nvSpPr>
          <p:cNvPr id="3" name="Content Placeholder 2"/>
          <p:cNvSpPr>
            <a:spLocks noGrp="1"/>
          </p:cNvSpPr>
          <p:nvPr>
            <p:ph idx="1"/>
          </p:nvPr>
        </p:nvSpPr>
        <p:spPr>
          <a:xfrm>
            <a:off x="2599508" y="1110344"/>
            <a:ext cx="9592491" cy="5538650"/>
          </a:xfrm>
        </p:spPr>
        <p:txBody>
          <a:bodyPr>
            <a:normAutofit fontScale="25000" lnSpcReduction="20000"/>
          </a:bodyPr>
          <a:lstStyle/>
          <a:p>
            <a:pPr marL="0" indent="0">
              <a:buNone/>
            </a:pPr>
            <a:endParaRPr lang="tr-TR" sz="6000" dirty="0"/>
          </a:p>
          <a:p>
            <a:pPr marL="0" indent="0">
              <a:buNone/>
            </a:pPr>
            <a:r>
              <a:rPr lang="tr-TR" sz="8000" dirty="0"/>
              <a:t>Merhaba Hocam/ Sayın Hocam,</a:t>
            </a:r>
          </a:p>
          <a:p>
            <a:pPr marL="0" indent="0">
              <a:buNone/>
            </a:pPr>
            <a:endParaRPr lang="tr-TR" sz="6000" dirty="0"/>
          </a:p>
          <a:p>
            <a:pPr marL="0" indent="0">
              <a:buNone/>
            </a:pPr>
            <a:endParaRPr lang="tr-TR" sz="6000" dirty="0"/>
          </a:p>
          <a:p>
            <a:pPr marL="0" indent="0">
              <a:buNone/>
            </a:pPr>
            <a:r>
              <a:rPr lang="tr-TR" sz="6000" dirty="0"/>
              <a:t> </a:t>
            </a:r>
            <a:r>
              <a:rPr lang="tr-TR" sz="7200" dirty="0"/>
              <a:t>Ben  sizden Yazma Becerileri dersini alıyorum, gelecek haftanın ödevi ile ilgili bir soru sormak için bu e-postayı yazıyorum.</a:t>
            </a:r>
          </a:p>
          <a:p>
            <a:pPr marL="0" indent="0">
              <a:buNone/>
            </a:pPr>
            <a:endParaRPr lang="tr-TR" sz="6000" dirty="0"/>
          </a:p>
          <a:p>
            <a:pPr marL="0" indent="0">
              <a:buNone/>
            </a:pPr>
            <a:r>
              <a:rPr lang="tr-TR" sz="7200" dirty="0"/>
              <a:t>Verdiğiniz ödev için bir makale yazmamızı ve bunu kaynaklar ile desteklememizi istemiştiniz. Kaynak olarak x kitabını ve y makalesini kullansam yeterli olur mu? Yoksa başka kaynaklara da referans vermeli miyim?</a:t>
            </a:r>
          </a:p>
          <a:p>
            <a:pPr marL="0" indent="0">
              <a:buNone/>
            </a:pPr>
            <a:endParaRPr lang="tr-TR" dirty="0"/>
          </a:p>
          <a:p>
            <a:pPr marL="0" indent="0">
              <a:buNone/>
            </a:pPr>
            <a:endParaRPr lang="tr-TR" sz="7200" dirty="0"/>
          </a:p>
          <a:p>
            <a:pPr marL="0" indent="0">
              <a:buNone/>
            </a:pPr>
            <a:endParaRPr lang="tr-TR" sz="7200" dirty="0"/>
          </a:p>
          <a:p>
            <a:pPr marL="0" indent="0">
              <a:buNone/>
            </a:pPr>
            <a:r>
              <a:rPr lang="tr-TR" sz="7200" dirty="0"/>
              <a:t>Yarın saat 14:00’te sorum hakkında konuşmak üzere ofisinize gelebilir miyim? Eğer sizin için de uygun ise haber vermeniz beni mutlu eder. Uygun değilseniz Cuma 13:00’ten sonra da gelebilirim.</a:t>
            </a:r>
          </a:p>
          <a:p>
            <a:pPr marL="0" indent="0">
              <a:buNone/>
            </a:pPr>
            <a:endParaRPr lang="tr-TR" sz="1200" dirty="0"/>
          </a:p>
          <a:p>
            <a:pPr marL="0" indent="0">
              <a:buNone/>
            </a:pPr>
            <a:r>
              <a:rPr lang="tr-TR" sz="6400" dirty="0"/>
              <a:t>Teşekkür ederim</a:t>
            </a:r>
          </a:p>
          <a:p>
            <a:pPr marL="0" indent="0">
              <a:buNone/>
            </a:pPr>
            <a:endParaRPr lang="tr-TR" dirty="0"/>
          </a:p>
          <a:p>
            <a:pPr marL="0" indent="0">
              <a:buNone/>
            </a:pPr>
            <a:r>
              <a:rPr lang="tr-TR" sz="7200" dirty="0"/>
              <a:t>Ayşe Kaya </a:t>
            </a:r>
          </a:p>
          <a:p>
            <a:pPr marL="0" indent="0">
              <a:buNone/>
            </a:pPr>
            <a:r>
              <a:rPr lang="en-US" sz="7200" dirty="0"/>
              <a:t>2019131001</a:t>
            </a:r>
          </a:p>
          <a:p>
            <a:pPr marL="0" indent="0">
              <a:buNone/>
            </a:pPr>
            <a:r>
              <a:rPr lang="tr-TR" sz="7200" dirty="0"/>
              <a:t>B Şubesi</a:t>
            </a:r>
            <a:endParaRPr lang="en-US" sz="7200" dirty="0"/>
          </a:p>
        </p:txBody>
      </p:sp>
      <p:sp>
        <p:nvSpPr>
          <p:cNvPr id="4" name="TextBox 3"/>
          <p:cNvSpPr txBox="1"/>
          <p:nvPr/>
        </p:nvSpPr>
        <p:spPr>
          <a:xfrm>
            <a:off x="307093" y="1310677"/>
            <a:ext cx="2067703"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entury Gothic" panose="020B0502020202020204"/>
                <a:ea typeface="+mn-ea"/>
                <a:cs typeface="+mn-cs"/>
                <a:sym typeface="Wingdings" panose="05000000000000000000" pitchFamily="2" charset="2"/>
              </a:rPr>
              <a:t>Selamlama</a:t>
            </a: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TextBox 4"/>
          <p:cNvSpPr txBox="1"/>
          <p:nvPr/>
        </p:nvSpPr>
        <p:spPr>
          <a:xfrm>
            <a:off x="239862" y="1939835"/>
            <a:ext cx="2175851"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entury Gothic" panose="020B0502020202020204"/>
                <a:ea typeface="+mn-ea"/>
                <a:cs typeface="+mn-cs"/>
                <a:sym typeface="Wingdings" panose="05000000000000000000" pitchFamily="2" charset="2"/>
              </a:rPr>
              <a:t>Ön Bilgi veriniz </a:t>
            </a:r>
            <a:endPar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extBox 5"/>
          <p:cNvSpPr txBox="1"/>
          <p:nvPr/>
        </p:nvSpPr>
        <p:spPr>
          <a:xfrm>
            <a:off x="205156" y="2938325"/>
            <a:ext cx="2245260" cy="132343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Açık bir şekilde sorunuzu sorun ya da ricanızı belirtin</a:t>
            </a: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sym typeface="Wingdings" panose="05000000000000000000" pitchFamily="2" charset="2"/>
              </a:rPr>
              <a:t></a:t>
            </a:r>
            <a:endPar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p:cNvSpPr txBox="1"/>
          <p:nvPr/>
        </p:nvSpPr>
        <p:spPr>
          <a:xfrm>
            <a:off x="209005" y="4424600"/>
            <a:ext cx="2175851"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Detayları açıklayınız ve alternatif bir çözüm sununuz. </a:t>
            </a: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sym typeface="Wingdings" panose="05000000000000000000" pitchFamily="2" charset="2"/>
              </a:rPr>
              <a:t></a:t>
            </a:r>
            <a:endPar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542283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314450" y="746125"/>
            <a:ext cx="10191749" cy="6111875"/>
          </a:xfrm>
        </p:spPr>
        <p:txBody>
          <a:bodyPr>
            <a:normAutofit/>
          </a:bodyPr>
          <a:lstStyle/>
          <a:p>
            <a:endParaRPr lang="tr-TR" sz="3200" b="1" dirty="0"/>
          </a:p>
          <a:p>
            <a:endParaRPr lang="tr-TR" sz="3200" b="1" dirty="0"/>
          </a:p>
          <a:p>
            <a:r>
              <a:rPr lang="tr-TR" sz="3200" b="1" dirty="0"/>
              <a:t>Hocanızdan ne istediğinizi açıkça belirtin.</a:t>
            </a:r>
          </a:p>
          <a:p>
            <a:r>
              <a:rPr lang="tr-TR" sz="3200" b="1" dirty="0"/>
              <a:t>Adınızı, soyadınızı ve öğrenci numaranızı yazın.</a:t>
            </a:r>
          </a:p>
          <a:p>
            <a:r>
              <a:rPr lang="tr-TR" sz="3200" b="1" dirty="0"/>
              <a:t>Bize Tatlı Cadı ya da Haram paraya bayılırım gibi e-postalar ile gönderiler attığınızda sizin takma isimlerinizden kim olduğunuzu tahmin edemeyiz. </a:t>
            </a:r>
          </a:p>
          <a:p>
            <a:endParaRPr lang="tr-TR" dirty="0"/>
          </a:p>
          <a:p>
            <a:endParaRPr lang="tr-TR" dirty="0"/>
          </a:p>
          <a:p>
            <a:endParaRPr lang="tr-TR" dirty="0"/>
          </a:p>
          <a:p>
            <a:pPr>
              <a:buNone/>
            </a:pPr>
            <a:endParaRPr lang="tr-TR" dirty="0"/>
          </a:p>
        </p:txBody>
      </p:sp>
      <p:sp>
        <p:nvSpPr>
          <p:cNvPr id="4" name="3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12770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8D5D07D-8073-5D7D-4179-41102186C789}"/>
              </a:ext>
            </a:extLst>
          </p:cNvPr>
          <p:cNvSpPr>
            <a:spLocks noGrp="1"/>
          </p:cNvSpPr>
          <p:nvPr>
            <p:ph idx="1"/>
          </p:nvPr>
        </p:nvSpPr>
        <p:spPr>
          <a:xfrm>
            <a:off x="685800" y="1357314"/>
            <a:ext cx="10820400" cy="5119686"/>
          </a:xfrm>
        </p:spPr>
        <p:txBody>
          <a:bodyPr/>
          <a:lstStyle/>
          <a:p>
            <a:r>
              <a:rPr lang="tr-TR" sz="2400" b="1" dirty="0"/>
              <a:t>Mesajlarınızı konu kısmına değil okuyabileceğimiz şekilde e-postanın içine yazın. </a:t>
            </a:r>
          </a:p>
          <a:p>
            <a:endParaRPr lang="tr-TR" sz="2400" b="1" dirty="0"/>
          </a:p>
          <a:p>
            <a:r>
              <a:rPr lang="tr-TR" sz="2400" b="1" dirty="0"/>
              <a:t>Instagram üzerinden yazarken lütfen </a:t>
            </a:r>
            <a:r>
              <a:rPr lang="tr-TR" sz="2400" b="1" dirty="0" err="1"/>
              <a:t>nickname</a:t>
            </a:r>
            <a:r>
              <a:rPr lang="tr-TR" sz="2400" b="1" dirty="0"/>
              <a:t> ya da emojilerinizin olduğu hesabı kullanmayın. Kullanmanız gerekiyorsa kendinizi tanıtın. Böylece konu hakkında daha detaylı bilgi alabilirisiniz. </a:t>
            </a:r>
          </a:p>
          <a:p>
            <a:endParaRPr lang="tr-TR" sz="2400" b="1" dirty="0"/>
          </a:p>
          <a:p>
            <a:r>
              <a:rPr lang="tr-TR" sz="2400" b="1" dirty="0"/>
              <a:t>Herhangi bir </a:t>
            </a:r>
            <a:r>
              <a:rPr lang="tr-TR" sz="2400" b="1" dirty="0" err="1"/>
              <a:t>whatsapp</a:t>
            </a:r>
            <a:r>
              <a:rPr lang="tr-TR" sz="2400" b="1" dirty="0"/>
              <a:t> grubuna (ya da hocalarınıza cep telefonundan ulaşırken) eğer hocanız aksini belirtmediyse ve  çok çok önemli bir durum yoksa, sabah 10:00’dan önce ve akşam 19:00’dan sonra mesaj yazmamaya ya da aramamaya özen gösterin. </a:t>
            </a:r>
          </a:p>
          <a:p>
            <a:endParaRPr lang="en-US" dirty="0"/>
          </a:p>
        </p:txBody>
      </p:sp>
      <p:sp>
        <p:nvSpPr>
          <p:cNvPr id="4" name="Slayt Numarası Yer Tutucusu 3">
            <a:extLst>
              <a:ext uri="{FF2B5EF4-FFF2-40B4-BE49-F238E27FC236}">
                <a16:creationId xmlns:a16="http://schemas.microsoft.com/office/drawing/2014/main" id="{65DF8F6B-381F-22A7-0F62-E43B58107AD6}"/>
              </a:ext>
            </a:extLst>
          </p:cNvPr>
          <p:cNvSpPr>
            <a:spLocks noGrp="1"/>
          </p:cNvSpPr>
          <p:nvPr>
            <p:ph type="sldNum" sz="quarter" idx="12"/>
          </p:nvPr>
        </p:nvSpPr>
        <p:spPr/>
        <p:txBody>
          <a:bodyPr/>
          <a:lstStyle/>
          <a:p>
            <a:fld id="{F302176B-0E47-46AC-8F43-DAB4B8A37D06}" type="slidenum">
              <a:rPr lang="tr-TR" smtClean="0"/>
              <a:pPr/>
              <a:t>98</a:t>
            </a:fld>
            <a:endParaRPr lang="tr-TR"/>
          </a:p>
        </p:txBody>
      </p:sp>
    </p:spTree>
    <p:extLst>
      <p:ext uri="{BB962C8B-B14F-4D97-AF65-F5344CB8AC3E}">
        <p14:creationId xmlns:p14="http://schemas.microsoft.com/office/powerpoint/2010/main" val="2563281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1352896"/>
            <a:ext cx="10820400" cy="5276504"/>
          </a:xfrm>
        </p:spPr>
        <p:txBody>
          <a:bodyPr>
            <a:normAutofit lnSpcReduction="10000"/>
          </a:bodyPr>
          <a:lstStyle/>
          <a:p>
            <a:r>
              <a:rPr lang="tr-TR" sz="3600" dirty="0"/>
              <a:t>Eğitimler teknolojik donanımlı 6 derslik ve 1 seminer odasında verilmektedir. Bunun yanı sıra bölüm öğrencilerimizin yararlanabileceği bir bölüm kütüphanemiz de bulunmaktadır.</a:t>
            </a:r>
          </a:p>
          <a:p>
            <a:pPr marL="0" indent="0">
              <a:buNone/>
            </a:pPr>
            <a:r>
              <a:rPr lang="tr-TR" sz="3600" dirty="0"/>
              <a:t> </a:t>
            </a:r>
          </a:p>
          <a:p>
            <a:pPr algn="just"/>
            <a:r>
              <a:rPr lang="tr-TR" sz="3600" dirty="0"/>
              <a:t>Bölüm kütüphanemiz Eğitim Fakültesi, A Blok 3. katta koridorun sonunda bulunmaktadır. Kütüphaneden faydalanmak isteyen öğrencilerimiz Arş. Gör. Dr. Gamze YALÇIN ile iletişime geçerek erişim sağlayabilirler.</a:t>
            </a:r>
          </a:p>
          <a:p>
            <a:pPr marL="0" indent="0" algn="just">
              <a:buNone/>
            </a:pPr>
            <a:endParaRPr lang="tr-TR" sz="3600" dirty="0"/>
          </a:p>
          <a:p>
            <a:endParaRPr lang="en-GB" dirty="0"/>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03239788"/>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5070</TotalTime>
  <Words>6376</Words>
  <Application>Microsoft Office PowerPoint</Application>
  <PresentationFormat>Geniş ekran</PresentationFormat>
  <Paragraphs>1068</Paragraphs>
  <Slides>145</Slides>
  <Notes>5</Notes>
  <HiddenSlides>0</HiddenSlides>
  <MMClips>4</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145</vt:i4>
      </vt:variant>
    </vt:vector>
  </HeadingPairs>
  <TitlesOfParts>
    <vt:vector size="160" baseType="lpstr">
      <vt:lpstr>-apple-system</vt:lpstr>
      <vt:lpstr>Arial</vt:lpstr>
      <vt:lpstr>Arial Black</vt:lpstr>
      <vt:lpstr>Arial-BoldMT</vt:lpstr>
      <vt:lpstr>ArialMT</vt:lpstr>
      <vt:lpstr>Calibri</vt:lpstr>
      <vt:lpstr>Calibri Light</vt:lpstr>
      <vt:lpstr>Cambria</vt:lpstr>
      <vt:lpstr>Century Gothic</vt:lpstr>
      <vt:lpstr>inherit</vt:lpstr>
      <vt:lpstr>Open Sans</vt:lpstr>
      <vt:lpstr>Roboto</vt:lpstr>
      <vt:lpstr>Segoe Print</vt:lpstr>
      <vt:lpstr>Wingdings</vt:lpstr>
      <vt:lpstr>Uçak İzi</vt:lpstr>
      <vt:lpstr>PAMUKKALE ÜNİVERSİTESİ  oryantasyon programı 30 EYLÜL- 4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ÖĞRENCİ İŞLERİ</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FAKÜLTE İLE İLGİLİ BİLGİLER</vt:lpstr>
      <vt:lpstr>PowerPoint Sunusu</vt:lpstr>
      <vt:lpstr>FAKÜLTE YÖNETİMİ</vt:lpstr>
      <vt:lpstr>PowerPoint Sunusu</vt:lpstr>
      <vt:lpstr>FAKÜLTE BÖLÜM VE ANABİLİM DALLARI</vt:lpstr>
      <vt:lpstr>PowerPoint Sunusu</vt:lpstr>
      <vt:lpstr>BÖLÜM/ANABİLİM DALI  İLE İLGİLİ BİLGİLER</vt:lpstr>
      <vt:lpstr>PowerPoint Sunusu</vt:lpstr>
      <vt:lpstr>İNGİLİZ DİLİ EĞİTİMİ ANABİLİM DALI</vt:lpstr>
      <vt:lpstr>PowerPoint Sunusu</vt:lpstr>
      <vt:lpstr>AKREDİTASYON</vt:lpstr>
      <vt:lpstr>PowerPoint Sunusu</vt:lpstr>
      <vt:lpstr>AKADEMİK PERSONEL</vt:lpstr>
      <vt:lpstr>PowerPoint Sunusu</vt:lpstr>
      <vt:lpstr>PowerPoint Sunusu</vt:lpstr>
      <vt:lpstr>PowerPoint Sunusu</vt:lpstr>
      <vt:lpstr>PowerPoint Sunusu</vt:lpstr>
      <vt:lpstr>PowerPoint Sunusu</vt:lpstr>
      <vt:lpstr>PowerPoint Sunusu</vt:lpstr>
      <vt:lpstr>PowerPoint Sunusu</vt:lpstr>
      <vt:lpstr>PowerPoint Sunusu</vt:lpstr>
      <vt:lpstr>NASIL E-POSTA YAZILIR </vt:lpstr>
      <vt:lpstr>PowerPoint Sunusu</vt:lpstr>
      <vt:lpstr>PowerPoint Sunusu</vt:lpstr>
      <vt:lpstr>PowerPoint Sunusu</vt:lpstr>
      <vt:lpstr>PowerPoint Sunusu</vt:lpstr>
      <vt:lpstr>PowerPoint Sunusu</vt:lpstr>
      <vt:lpstr>ÖĞRENCİ TOPLULUKLARI</vt:lpstr>
      <vt:lpstr>ÖĞRENCİ TOPLULUKLARI</vt:lpstr>
      <vt:lpstr>ÖĞRENCİ TOPLULUKLARI</vt:lpstr>
      <vt:lpstr>İngiliz Dili Eğitimi Topluluğu</vt:lpstr>
      <vt:lpstr>İngİlİz Dİlİ Eğİtİmİ Topluluğu nedİr?</vt:lpstr>
      <vt:lpstr>PowerPoint Sunusu</vt:lpstr>
      <vt:lpstr>PowerPoint Sunusu</vt:lpstr>
      <vt:lpstr>Geçen yıl neler yaptık?</vt:lpstr>
      <vt:lpstr>Geçen Yıl Neler Yaptık?</vt:lpstr>
      <vt:lpstr>Geçen yıl neler yaptık? </vt:lpstr>
      <vt:lpstr>Geçen yıl neler yaptık??</vt:lpstr>
      <vt:lpstr>Geçen yıl neler yaptık?</vt:lpstr>
      <vt:lpstr>Geçen Yıl Neler Yaptık?</vt:lpstr>
      <vt:lpstr>Bu dönem hedeflerimiz neler?</vt:lpstr>
      <vt:lpstr>Bu dönem hedeflerimiz</vt:lpstr>
      <vt:lpstr>Yönetim Kurulu Üyelerimiz</vt:lpstr>
      <vt:lpstr>Yönetim Kurulu Üyelerimiz</vt:lpstr>
      <vt:lpstr>Etkinlik ve daha fazlası için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BAĞIMLILIKLA MÜCADELE  </vt:lpstr>
      <vt:lpstr>PowerPoint Sunusu</vt:lpstr>
      <vt:lpstr>PowerPoint Sunusu</vt:lpstr>
      <vt:lpstr>Kişi Ne Zaman Bağımlı Sayılır?</vt:lpstr>
      <vt:lpstr>PowerPoint Sunusu</vt:lpstr>
      <vt:lpstr>PowerPoint Sunusu</vt:lpstr>
      <vt:lpstr>PowerPoint Sunusu</vt:lpstr>
      <vt:lpstr>PowerPoint Sunusu</vt:lpstr>
      <vt:lpstr>PowerPoint Sunusu</vt:lpstr>
      <vt:lpstr>PowerPoint Sunusu</vt:lpstr>
      <vt:lpstr>PowerPoint Sunusu</vt:lpstr>
      <vt:lpstr>PowerPoint Sunusu</vt:lpstr>
      <vt:lpstr>BAŞA ÇIKMAK İÇİN ÖNERİLER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Gamze Yalçın</cp:lastModifiedBy>
  <cp:revision>422</cp:revision>
  <dcterms:modified xsi:type="dcterms:W3CDTF">2024-10-02T09:39:38Z</dcterms:modified>
</cp:coreProperties>
</file>