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97"/>
  </p:notesMasterIdLst>
  <p:handoutMasterIdLst>
    <p:handoutMasterId r:id="rId98"/>
  </p:handoutMasterIdLst>
  <p:sldIdLst>
    <p:sldId id="256" r:id="rId2"/>
    <p:sldId id="372" r:id="rId3"/>
    <p:sldId id="257" r:id="rId4"/>
    <p:sldId id="376" r:id="rId5"/>
    <p:sldId id="266" r:id="rId6"/>
    <p:sldId id="265" r:id="rId7"/>
    <p:sldId id="264" r:id="rId8"/>
    <p:sldId id="263" r:id="rId9"/>
    <p:sldId id="262" r:id="rId10"/>
    <p:sldId id="400" r:id="rId11"/>
    <p:sldId id="401" r:id="rId12"/>
    <p:sldId id="402" r:id="rId13"/>
    <p:sldId id="261" r:id="rId14"/>
    <p:sldId id="331" r:id="rId15"/>
    <p:sldId id="422" r:id="rId16"/>
    <p:sldId id="406" r:id="rId17"/>
    <p:sldId id="405" r:id="rId18"/>
    <p:sldId id="333" r:id="rId19"/>
    <p:sldId id="336" r:id="rId20"/>
    <p:sldId id="373" r:id="rId21"/>
    <p:sldId id="351" r:id="rId22"/>
    <p:sldId id="337" r:id="rId23"/>
    <p:sldId id="397" r:id="rId24"/>
    <p:sldId id="338" r:id="rId25"/>
    <p:sldId id="339" r:id="rId26"/>
    <p:sldId id="340" r:id="rId27"/>
    <p:sldId id="341" r:id="rId28"/>
    <p:sldId id="342" r:id="rId29"/>
    <p:sldId id="343" r:id="rId30"/>
    <p:sldId id="407" r:id="rId31"/>
    <p:sldId id="344" r:id="rId32"/>
    <p:sldId id="408" r:id="rId33"/>
    <p:sldId id="398" r:id="rId34"/>
    <p:sldId id="399" r:id="rId35"/>
    <p:sldId id="349" r:id="rId36"/>
    <p:sldId id="409" r:id="rId37"/>
    <p:sldId id="353" r:id="rId38"/>
    <p:sldId id="352" r:id="rId39"/>
    <p:sldId id="354" r:id="rId40"/>
    <p:sldId id="355" r:id="rId41"/>
    <p:sldId id="390" r:id="rId42"/>
    <p:sldId id="420" r:id="rId43"/>
    <p:sldId id="287" r:id="rId44"/>
    <p:sldId id="391" r:id="rId45"/>
    <p:sldId id="273" r:id="rId46"/>
    <p:sldId id="392" r:id="rId47"/>
    <p:sldId id="393" r:id="rId48"/>
    <p:sldId id="394" r:id="rId49"/>
    <p:sldId id="356" r:id="rId50"/>
    <p:sldId id="395" r:id="rId51"/>
    <p:sldId id="441" r:id="rId52"/>
    <p:sldId id="442" r:id="rId53"/>
    <p:sldId id="443" r:id="rId54"/>
    <p:sldId id="444" r:id="rId55"/>
    <p:sldId id="381" r:id="rId56"/>
    <p:sldId id="357" r:id="rId57"/>
    <p:sldId id="361" r:id="rId58"/>
    <p:sldId id="432" r:id="rId59"/>
    <p:sldId id="445" r:id="rId60"/>
    <p:sldId id="438" r:id="rId61"/>
    <p:sldId id="440" r:id="rId62"/>
    <p:sldId id="278" r:id="rId63"/>
    <p:sldId id="411" r:id="rId64"/>
    <p:sldId id="413" r:id="rId65"/>
    <p:sldId id="388" r:id="rId66"/>
    <p:sldId id="403" r:id="rId67"/>
    <p:sldId id="435" r:id="rId68"/>
    <p:sldId id="283" r:id="rId69"/>
    <p:sldId id="374" r:id="rId70"/>
    <p:sldId id="386" r:id="rId71"/>
    <p:sldId id="375" r:id="rId72"/>
    <p:sldId id="385" r:id="rId73"/>
    <p:sldId id="404" r:id="rId74"/>
    <p:sldId id="423" r:id="rId75"/>
    <p:sldId id="415" r:id="rId76"/>
    <p:sldId id="421" r:id="rId77"/>
    <p:sldId id="416" r:id="rId78"/>
    <p:sldId id="437" r:id="rId79"/>
    <p:sldId id="424" r:id="rId80"/>
    <p:sldId id="436" r:id="rId81"/>
    <p:sldId id="425" r:id="rId82"/>
    <p:sldId id="426" r:id="rId83"/>
    <p:sldId id="431" r:id="rId84"/>
    <p:sldId id="446" r:id="rId85"/>
    <p:sldId id="430" r:id="rId86"/>
    <p:sldId id="448" r:id="rId87"/>
    <p:sldId id="450" r:id="rId88"/>
    <p:sldId id="449" r:id="rId89"/>
    <p:sldId id="452" r:id="rId90"/>
    <p:sldId id="453" r:id="rId91"/>
    <p:sldId id="454" r:id="rId92"/>
    <p:sldId id="455" r:id="rId93"/>
    <p:sldId id="456" r:id="rId94"/>
    <p:sldId id="457" r:id="rId95"/>
    <p:sldId id="458" r:id="rId96"/>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drem Pdrem" initials="PP" lastIdx="0" clrIdx="0">
    <p:extLst>
      <p:ext uri="{19B8F6BF-5375-455C-9EA6-DF929625EA0E}">
        <p15:presenceInfo xmlns:p15="http://schemas.microsoft.com/office/powerpoint/2012/main" userId="Pdrem Pdre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3002" autoAdjust="0"/>
  </p:normalViewPr>
  <p:slideViewPr>
    <p:cSldViewPr snapToGrid="0">
      <p:cViewPr varScale="1">
        <p:scale>
          <a:sx n="105" d="100"/>
          <a:sy n="105" d="100"/>
        </p:scale>
        <p:origin x="834" y="11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6_2#4">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5">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6">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2">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6B739-9F97-46C0-B76A-2CB52DFE04E6}" type="doc">
      <dgm:prSet loTypeId="urn:microsoft.com/office/officeart/2005/8/layout/hierarchy1" loCatId="hierarchy" qsTypeId="urn:microsoft.com/office/officeart/2005/8/quickstyle/simple2#4" qsCatId="simple" csTypeId="urn:microsoft.com/office/officeart/2005/8/colors/accent6_2#4" csCatId="accent6" phldr="1"/>
      <dgm:spPr/>
      <dgm:t>
        <a:bodyPr/>
        <a:lstStyle/>
        <a:p>
          <a:endParaRPr lang="tr-TR"/>
        </a:p>
      </dgm:t>
    </dgm:pt>
    <dgm:pt modelId="{3ADE898B-3499-4786-A297-02479B17B3A6}">
      <dgm:prSet phldrT="[Metin]" custT="1"/>
      <dgm:spPr/>
      <dgm:t>
        <a:bodyPr/>
        <a:lstStyle/>
        <a:p>
          <a:r>
            <a:rPr lang="tr-TR" sz="1600" b="1" dirty="0"/>
            <a:t>REKTÖR</a:t>
          </a:r>
        </a:p>
        <a:p>
          <a:r>
            <a:rPr lang="tr-TR" sz="1600" dirty="0"/>
            <a:t>Prof. Dr. </a:t>
          </a:r>
          <a:r>
            <a:rPr lang="tr-TR" sz="1600" dirty="0" err="1"/>
            <a:t>Mahmud</a:t>
          </a:r>
          <a:r>
            <a:rPr lang="tr-TR" sz="1600" dirty="0"/>
            <a:t> GÜNGÖR </a:t>
          </a:r>
        </a:p>
      </dgm:t>
    </dgm:pt>
    <dgm:pt modelId="{B1771CC0-9F8F-49E2-A03C-E0E2751B3513}" type="parTrans" cxnId="{489972B3-72E1-473C-BF59-9405F8FD1E5C}">
      <dgm:prSet/>
      <dgm:spPr/>
      <dgm:t>
        <a:bodyPr/>
        <a:lstStyle/>
        <a:p>
          <a:endParaRPr lang="tr-TR"/>
        </a:p>
      </dgm:t>
    </dgm:pt>
    <dgm:pt modelId="{C18284F2-2293-4D8A-8F6D-B2F9FEA8B868}" type="sibTrans" cxnId="{489972B3-72E1-473C-BF59-9405F8FD1E5C}">
      <dgm:prSet/>
      <dgm:spPr/>
      <dgm:t>
        <a:bodyPr/>
        <a:lstStyle/>
        <a:p>
          <a:endParaRPr lang="tr-TR"/>
        </a:p>
      </dgm:t>
    </dgm:pt>
    <dgm:pt modelId="{F35B3B63-A517-43E2-B8F4-D4F24259DAD0}">
      <dgm:prSet phldrT="[Metin]"/>
      <dgm:spPr/>
      <dgm:t>
        <a:bodyPr/>
        <a:lstStyle/>
        <a:p>
          <a:r>
            <a:rPr lang="tr-TR" b="1" dirty="0"/>
            <a:t>REKTÖR YARDIMCISI</a:t>
          </a:r>
        </a:p>
        <a:p>
          <a:r>
            <a:rPr lang="tr-TR" dirty="0"/>
            <a:t>Prof. Dr. Mehmet İNEL </a:t>
          </a:r>
        </a:p>
      </dgm:t>
    </dgm:pt>
    <dgm:pt modelId="{B8000792-2B1B-4AB5-8A13-3AF23A929897}" type="parTrans" cxnId="{7425ED86-D49A-4B48-B92F-1EF66532C05F}">
      <dgm:prSet/>
      <dgm:spPr/>
      <dgm:t>
        <a:bodyPr/>
        <a:lstStyle/>
        <a:p>
          <a:endParaRPr lang="tr-TR"/>
        </a:p>
      </dgm:t>
    </dgm:pt>
    <dgm:pt modelId="{A0B86196-C6B7-4C9A-958D-6208AC4643E6}" type="sibTrans" cxnId="{7425ED86-D49A-4B48-B92F-1EF66532C05F}">
      <dgm:prSet/>
      <dgm:spPr/>
      <dgm:t>
        <a:bodyPr/>
        <a:lstStyle/>
        <a:p>
          <a:endParaRPr lang="tr-TR"/>
        </a:p>
      </dgm:t>
    </dgm:pt>
    <dgm:pt modelId="{93461D05-5063-40B6-84AE-716274399DC7}">
      <dgm:prSet phldrT="[Metin]"/>
      <dgm:spPr/>
      <dgm:t>
        <a:bodyPr/>
        <a:lstStyle/>
        <a:p>
          <a:r>
            <a:rPr lang="tr-TR" b="1" dirty="0"/>
            <a:t>REKTÖR YARDIMCISI</a:t>
          </a:r>
        </a:p>
        <a:p>
          <a:r>
            <a:rPr lang="tr-TR" b="0" dirty="0"/>
            <a:t>Prof. Dr. Ersan ÖZ </a:t>
          </a:r>
        </a:p>
      </dgm:t>
    </dgm:pt>
    <dgm:pt modelId="{987259EA-9F13-4A73-A7BD-F7855D780085}" type="parTrans" cxnId="{B798CCD6-16D9-44AF-BC97-FB9353EBC746}">
      <dgm:prSet/>
      <dgm:spPr/>
      <dgm:t>
        <a:bodyPr/>
        <a:lstStyle/>
        <a:p>
          <a:endParaRPr lang="tr-TR"/>
        </a:p>
      </dgm:t>
    </dgm:pt>
    <dgm:pt modelId="{0717B3E4-616B-4DE4-BC7C-7884E5E3CD68}" type="sibTrans" cxnId="{B798CCD6-16D9-44AF-BC97-FB9353EBC746}">
      <dgm:prSet/>
      <dgm:spPr/>
      <dgm:t>
        <a:bodyPr/>
        <a:lstStyle/>
        <a:p>
          <a:endParaRPr lang="tr-TR"/>
        </a:p>
      </dgm:t>
    </dgm:pt>
    <dgm:pt modelId="{250AC0C3-D28C-4534-A5F0-B93048BF085C}">
      <dgm:prSet/>
      <dgm:spPr/>
      <dgm:t>
        <a:bodyPr/>
        <a:lstStyle/>
        <a:p>
          <a:r>
            <a:rPr lang="tr-TR" b="1" dirty="0"/>
            <a:t>REKTÖR YARDIMCISI </a:t>
          </a:r>
        </a:p>
        <a:p>
          <a:r>
            <a:rPr lang="tr-TR" dirty="0"/>
            <a:t>Prof. Dr. İbrahim TÜRKÇÜER </a:t>
          </a:r>
        </a:p>
      </dgm:t>
    </dgm:pt>
    <dgm:pt modelId="{D57D2ABE-52C0-49B3-BD8A-FCAA4F2B25B3}" type="parTrans" cxnId="{1AE4ED1C-47BD-4F5E-A89E-07568C335FE9}">
      <dgm:prSet/>
      <dgm:spPr/>
      <dgm:t>
        <a:bodyPr/>
        <a:lstStyle/>
        <a:p>
          <a:endParaRPr lang="tr-TR"/>
        </a:p>
      </dgm:t>
    </dgm:pt>
    <dgm:pt modelId="{CA795712-8171-45A6-A20C-EC89DC9C58B4}" type="sibTrans" cxnId="{1AE4ED1C-47BD-4F5E-A89E-07568C335FE9}">
      <dgm:prSet/>
      <dgm:spPr/>
      <dgm:t>
        <a:bodyPr/>
        <a:lstStyle/>
        <a:p>
          <a:endParaRPr lang="tr-TR"/>
        </a:p>
      </dgm:t>
    </dgm:pt>
    <dgm:pt modelId="{4C22544B-E17B-4FC6-BCE1-BCFBCB2168D5}" type="pres">
      <dgm:prSet presAssocID="{2C96B739-9F97-46C0-B76A-2CB52DFE04E6}" presName="hierChild1" presStyleCnt="0">
        <dgm:presLayoutVars>
          <dgm:chPref val="1"/>
          <dgm:dir/>
          <dgm:animOne val="branch"/>
          <dgm:animLvl val="lvl"/>
          <dgm:resizeHandles/>
        </dgm:presLayoutVars>
      </dgm:prSet>
      <dgm:spPr/>
    </dgm:pt>
    <dgm:pt modelId="{CAEE46B8-DE92-4967-B8E7-AD2F648EB40E}" type="pres">
      <dgm:prSet presAssocID="{3ADE898B-3499-4786-A297-02479B17B3A6}" presName="hierRoot1" presStyleCnt="0"/>
      <dgm:spPr/>
    </dgm:pt>
    <dgm:pt modelId="{3DE78937-AE13-4118-8126-FB3DF6E08DFD}" type="pres">
      <dgm:prSet presAssocID="{3ADE898B-3499-4786-A297-02479B17B3A6}" presName="composite" presStyleCnt="0"/>
      <dgm:spPr/>
    </dgm:pt>
    <dgm:pt modelId="{34FD37A4-28A6-49BE-B5CF-E10558B2A02E}" type="pres">
      <dgm:prSet presAssocID="{3ADE898B-3499-4786-A297-02479B17B3A6}" presName="background" presStyleLbl="node0" presStyleIdx="0" presStyleCnt="1"/>
      <dgm:spPr/>
    </dgm:pt>
    <dgm:pt modelId="{B72984D9-24C2-4724-8522-BEC87656CF6C}" type="pres">
      <dgm:prSet presAssocID="{3ADE898B-3499-4786-A297-02479B17B3A6}" presName="text" presStyleLbl="fgAcc0" presStyleIdx="0" presStyleCnt="1" custScaleX="133469" custLinFactNeighborX="-3762" custLinFactNeighborY="3386">
        <dgm:presLayoutVars>
          <dgm:chPref val="3"/>
        </dgm:presLayoutVars>
      </dgm:prSet>
      <dgm:spPr/>
    </dgm:pt>
    <dgm:pt modelId="{29C742F7-BBE2-4230-8764-2CF804B22C33}" type="pres">
      <dgm:prSet presAssocID="{3ADE898B-3499-4786-A297-02479B17B3A6}" presName="hierChild2" presStyleCnt="0"/>
      <dgm:spPr/>
    </dgm:pt>
    <dgm:pt modelId="{D9753188-1936-4EE5-8CEA-93FE745C7FE8}" type="pres">
      <dgm:prSet presAssocID="{B8000792-2B1B-4AB5-8A13-3AF23A929897}" presName="Name10" presStyleLbl="parChTrans1D2" presStyleIdx="0" presStyleCnt="3"/>
      <dgm:spPr/>
    </dgm:pt>
    <dgm:pt modelId="{5F3DB532-7ADB-4E6F-ADD4-B3057A4BCA72}" type="pres">
      <dgm:prSet presAssocID="{F35B3B63-A517-43E2-B8F4-D4F24259DAD0}" presName="hierRoot2" presStyleCnt="0"/>
      <dgm:spPr/>
    </dgm:pt>
    <dgm:pt modelId="{5CACF998-6723-47E9-8A18-3035EE0AB62B}" type="pres">
      <dgm:prSet presAssocID="{F35B3B63-A517-43E2-B8F4-D4F24259DAD0}" presName="composite2" presStyleCnt="0"/>
      <dgm:spPr/>
    </dgm:pt>
    <dgm:pt modelId="{9B2645A0-4323-45E6-A1A0-C5BE84282623}" type="pres">
      <dgm:prSet presAssocID="{F35B3B63-A517-43E2-B8F4-D4F24259DAD0}" presName="background2" presStyleLbl="node2" presStyleIdx="0" presStyleCnt="3"/>
      <dgm:spPr/>
    </dgm:pt>
    <dgm:pt modelId="{4B10727F-1291-4BCB-9E65-61C5D28F851F}" type="pres">
      <dgm:prSet presAssocID="{F35B3B63-A517-43E2-B8F4-D4F24259DAD0}" presName="text2" presStyleLbl="fgAcc2" presStyleIdx="0" presStyleCnt="3" custScaleY="122914" custLinFactNeighborX="-16571" custLinFactNeighborY="-22344">
        <dgm:presLayoutVars>
          <dgm:chPref val="3"/>
        </dgm:presLayoutVars>
      </dgm:prSet>
      <dgm:spPr/>
    </dgm:pt>
    <dgm:pt modelId="{A335C440-440F-4EF7-9C06-7339961FDB1B}" type="pres">
      <dgm:prSet presAssocID="{F35B3B63-A517-43E2-B8F4-D4F24259DAD0}" presName="hierChild3" presStyleCnt="0"/>
      <dgm:spPr/>
    </dgm:pt>
    <dgm:pt modelId="{B7709C76-3FD9-417D-B1B8-51B9EB1CB2C6}" type="pres">
      <dgm:prSet presAssocID="{987259EA-9F13-4A73-A7BD-F7855D780085}" presName="Name10" presStyleLbl="parChTrans1D2" presStyleIdx="1" presStyleCnt="3"/>
      <dgm:spPr/>
    </dgm:pt>
    <dgm:pt modelId="{6101E8CE-0BB5-4C76-B18D-0941F7E6874A}" type="pres">
      <dgm:prSet presAssocID="{93461D05-5063-40B6-84AE-716274399DC7}" presName="hierRoot2" presStyleCnt="0"/>
      <dgm:spPr/>
    </dgm:pt>
    <dgm:pt modelId="{32689E91-72AD-43C8-B741-DAEF33C74B7B}" type="pres">
      <dgm:prSet presAssocID="{93461D05-5063-40B6-84AE-716274399DC7}" presName="composite2" presStyleCnt="0"/>
      <dgm:spPr/>
    </dgm:pt>
    <dgm:pt modelId="{E78B7142-65A3-4D7F-A323-04923BA5A963}" type="pres">
      <dgm:prSet presAssocID="{93461D05-5063-40B6-84AE-716274399DC7}" presName="background2" presStyleLbl="node2" presStyleIdx="1" presStyleCnt="3"/>
      <dgm:spPr/>
    </dgm:pt>
    <dgm:pt modelId="{37603A01-88FD-45CD-9CE1-DA45075DDAFE}" type="pres">
      <dgm:prSet presAssocID="{93461D05-5063-40B6-84AE-716274399DC7}" presName="text2" presStyleLbl="fgAcc2" presStyleIdx="1" presStyleCnt="3" custLinFactNeighborX="-6216" custLinFactNeighborY="-1550">
        <dgm:presLayoutVars>
          <dgm:chPref val="3"/>
        </dgm:presLayoutVars>
      </dgm:prSet>
      <dgm:spPr/>
    </dgm:pt>
    <dgm:pt modelId="{290755A7-AE63-4EF9-93D2-C6AB76267285}" type="pres">
      <dgm:prSet presAssocID="{93461D05-5063-40B6-84AE-716274399DC7}" presName="hierChild3" presStyleCnt="0"/>
      <dgm:spPr/>
    </dgm:pt>
    <dgm:pt modelId="{5BD8A2B2-D0E1-4EB4-8F15-604E41ABA81A}" type="pres">
      <dgm:prSet presAssocID="{D57D2ABE-52C0-49B3-BD8A-FCAA4F2B25B3}" presName="Name10" presStyleLbl="parChTrans1D2" presStyleIdx="2" presStyleCnt="3"/>
      <dgm:spPr/>
    </dgm:pt>
    <dgm:pt modelId="{0828B8F0-4EE3-489A-AD6C-A67B3198973F}" type="pres">
      <dgm:prSet presAssocID="{250AC0C3-D28C-4534-A5F0-B93048BF085C}" presName="hierRoot2" presStyleCnt="0"/>
      <dgm:spPr/>
    </dgm:pt>
    <dgm:pt modelId="{EA86A873-0705-421C-B993-07E0E573E07A}" type="pres">
      <dgm:prSet presAssocID="{250AC0C3-D28C-4534-A5F0-B93048BF085C}" presName="composite2" presStyleCnt="0"/>
      <dgm:spPr/>
    </dgm:pt>
    <dgm:pt modelId="{E46232A6-4FF1-45F3-A68A-D8B89C1EEEE7}" type="pres">
      <dgm:prSet presAssocID="{250AC0C3-D28C-4534-A5F0-B93048BF085C}" presName="background2" presStyleLbl="node2" presStyleIdx="2" presStyleCnt="3"/>
      <dgm:spPr/>
    </dgm:pt>
    <dgm:pt modelId="{47E92BA6-0073-451A-AC5E-F306EC368188}" type="pres">
      <dgm:prSet presAssocID="{250AC0C3-D28C-4534-A5F0-B93048BF085C}" presName="text2" presStyleLbl="fgAcc2" presStyleIdx="2" presStyleCnt="3">
        <dgm:presLayoutVars>
          <dgm:chPref val="3"/>
        </dgm:presLayoutVars>
      </dgm:prSet>
      <dgm:spPr/>
    </dgm:pt>
    <dgm:pt modelId="{597E8109-62A5-4549-9C2B-A6EC2FFCC9A6}" type="pres">
      <dgm:prSet presAssocID="{250AC0C3-D28C-4534-A5F0-B93048BF085C}" presName="hierChild3" presStyleCnt="0"/>
      <dgm:spPr/>
    </dgm:pt>
  </dgm:ptLst>
  <dgm:cxnLst>
    <dgm:cxn modelId="{AD36F800-2FE7-420D-9394-90C95F4F14E8}" type="presOf" srcId="{250AC0C3-D28C-4534-A5F0-B93048BF085C}" destId="{47E92BA6-0073-451A-AC5E-F306EC368188}" srcOrd="0" destOrd="0" presId="urn:microsoft.com/office/officeart/2005/8/layout/hierarchy1"/>
    <dgm:cxn modelId="{1AE4ED1C-47BD-4F5E-A89E-07568C335FE9}" srcId="{3ADE898B-3499-4786-A297-02479B17B3A6}" destId="{250AC0C3-D28C-4534-A5F0-B93048BF085C}" srcOrd="2" destOrd="0" parTransId="{D57D2ABE-52C0-49B3-BD8A-FCAA4F2B25B3}" sibTransId="{CA795712-8171-45A6-A20C-EC89DC9C58B4}"/>
    <dgm:cxn modelId="{37242943-623C-4251-AB56-BE7463D6A93F}" type="presOf" srcId="{93461D05-5063-40B6-84AE-716274399DC7}" destId="{37603A01-88FD-45CD-9CE1-DA45075DDAFE}" srcOrd="0" destOrd="0" presId="urn:microsoft.com/office/officeart/2005/8/layout/hierarchy1"/>
    <dgm:cxn modelId="{C5B1A44E-E442-4792-8E60-7CC2ACF88443}" type="presOf" srcId="{987259EA-9F13-4A73-A7BD-F7855D780085}" destId="{B7709C76-3FD9-417D-B1B8-51B9EB1CB2C6}" srcOrd="0" destOrd="0" presId="urn:microsoft.com/office/officeart/2005/8/layout/hierarchy1"/>
    <dgm:cxn modelId="{7425ED86-D49A-4B48-B92F-1EF66532C05F}" srcId="{3ADE898B-3499-4786-A297-02479B17B3A6}" destId="{F35B3B63-A517-43E2-B8F4-D4F24259DAD0}" srcOrd="0" destOrd="0" parTransId="{B8000792-2B1B-4AB5-8A13-3AF23A929897}" sibTransId="{A0B86196-C6B7-4C9A-958D-6208AC4643E6}"/>
    <dgm:cxn modelId="{136912B2-74AE-461F-A7A1-18CD98ADA46C}" type="presOf" srcId="{2C96B739-9F97-46C0-B76A-2CB52DFE04E6}" destId="{4C22544B-E17B-4FC6-BCE1-BCFBCB2168D5}" srcOrd="0" destOrd="0" presId="urn:microsoft.com/office/officeart/2005/8/layout/hierarchy1"/>
    <dgm:cxn modelId="{489972B3-72E1-473C-BF59-9405F8FD1E5C}" srcId="{2C96B739-9F97-46C0-B76A-2CB52DFE04E6}" destId="{3ADE898B-3499-4786-A297-02479B17B3A6}" srcOrd="0" destOrd="0" parTransId="{B1771CC0-9F8F-49E2-A03C-E0E2751B3513}" sibTransId="{C18284F2-2293-4D8A-8F6D-B2F9FEA8B868}"/>
    <dgm:cxn modelId="{8CB822B5-29B2-4BEF-83C7-F3FB9568F76E}" type="presOf" srcId="{3ADE898B-3499-4786-A297-02479B17B3A6}" destId="{B72984D9-24C2-4724-8522-BEC87656CF6C}" srcOrd="0" destOrd="0" presId="urn:microsoft.com/office/officeart/2005/8/layout/hierarchy1"/>
    <dgm:cxn modelId="{0E3AE2BA-CC84-4492-862E-CF2392D0A796}" type="presOf" srcId="{D57D2ABE-52C0-49B3-BD8A-FCAA4F2B25B3}" destId="{5BD8A2B2-D0E1-4EB4-8F15-604E41ABA81A}" srcOrd="0" destOrd="0" presId="urn:microsoft.com/office/officeart/2005/8/layout/hierarchy1"/>
    <dgm:cxn modelId="{B0FD8ED2-6B97-470A-B751-E34CFA581B95}" type="presOf" srcId="{F35B3B63-A517-43E2-B8F4-D4F24259DAD0}" destId="{4B10727F-1291-4BCB-9E65-61C5D28F851F}" srcOrd="0" destOrd="0" presId="urn:microsoft.com/office/officeart/2005/8/layout/hierarchy1"/>
    <dgm:cxn modelId="{B798CCD6-16D9-44AF-BC97-FB9353EBC746}" srcId="{3ADE898B-3499-4786-A297-02479B17B3A6}" destId="{93461D05-5063-40B6-84AE-716274399DC7}" srcOrd="1" destOrd="0" parTransId="{987259EA-9F13-4A73-A7BD-F7855D780085}" sibTransId="{0717B3E4-616B-4DE4-BC7C-7884E5E3CD68}"/>
    <dgm:cxn modelId="{766D0EE6-1BFB-4529-94DE-EA1A5735E330}" type="presOf" srcId="{B8000792-2B1B-4AB5-8A13-3AF23A929897}" destId="{D9753188-1936-4EE5-8CEA-93FE745C7FE8}" srcOrd="0" destOrd="0" presId="urn:microsoft.com/office/officeart/2005/8/layout/hierarchy1"/>
    <dgm:cxn modelId="{3B7F0140-BE6D-46AF-945E-8937FA0F092B}" type="presParOf" srcId="{4C22544B-E17B-4FC6-BCE1-BCFBCB2168D5}" destId="{CAEE46B8-DE92-4967-B8E7-AD2F648EB40E}" srcOrd="0" destOrd="0" presId="urn:microsoft.com/office/officeart/2005/8/layout/hierarchy1"/>
    <dgm:cxn modelId="{A15CE20A-E11A-4CC2-B221-327D78132108}" type="presParOf" srcId="{CAEE46B8-DE92-4967-B8E7-AD2F648EB40E}" destId="{3DE78937-AE13-4118-8126-FB3DF6E08DFD}" srcOrd="0" destOrd="0" presId="urn:microsoft.com/office/officeart/2005/8/layout/hierarchy1"/>
    <dgm:cxn modelId="{964A6223-BCD4-43B5-9B68-04E3B7653E21}" type="presParOf" srcId="{3DE78937-AE13-4118-8126-FB3DF6E08DFD}" destId="{34FD37A4-28A6-49BE-B5CF-E10558B2A02E}" srcOrd="0" destOrd="0" presId="urn:microsoft.com/office/officeart/2005/8/layout/hierarchy1"/>
    <dgm:cxn modelId="{47EC2C86-A174-4063-B00B-50BDF253E330}" type="presParOf" srcId="{3DE78937-AE13-4118-8126-FB3DF6E08DFD}" destId="{B72984D9-24C2-4724-8522-BEC87656CF6C}" srcOrd="1" destOrd="0" presId="urn:microsoft.com/office/officeart/2005/8/layout/hierarchy1"/>
    <dgm:cxn modelId="{1BA53C03-3614-4833-8CB9-95E043EE686B}" type="presParOf" srcId="{CAEE46B8-DE92-4967-B8E7-AD2F648EB40E}" destId="{29C742F7-BBE2-4230-8764-2CF804B22C33}" srcOrd="1" destOrd="0" presId="urn:microsoft.com/office/officeart/2005/8/layout/hierarchy1"/>
    <dgm:cxn modelId="{93CCC0D4-C468-403D-84D9-FBD5241FB4D4}" type="presParOf" srcId="{29C742F7-BBE2-4230-8764-2CF804B22C33}" destId="{D9753188-1936-4EE5-8CEA-93FE745C7FE8}" srcOrd="0" destOrd="0" presId="urn:microsoft.com/office/officeart/2005/8/layout/hierarchy1"/>
    <dgm:cxn modelId="{802BF21A-CCE8-49C1-B55C-C34D3BC1382F}" type="presParOf" srcId="{29C742F7-BBE2-4230-8764-2CF804B22C33}" destId="{5F3DB532-7ADB-4E6F-ADD4-B3057A4BCA72}" srcOrd="1" destOrd="0" presId="urn:microsoft.com/office/officeart/2005/8/layout/hierarchy1"/>
    <dgm:cxn modelId="{FBC8F1C8-E1CD-4B25-A744-E820C9D18FCA}" type="presParOf" srcId="{5F3DB532-7ADB-4E6F-ADD4-B3057A4BCA72}" destId="{5CACF998-6723-47E9-8A18-3035EE0AB62B}" srcOrd="0" destOrd="0" presId="urn:microsoft.com/office/officeart/2005/8/layout/hierarchy1"/>
    <dgm:cxn modelId="{10B70958-C654-47DD-A0B1-987AD047BFD0}" type="presParOf" srcId="{5CACF998-6723-47E9-8A18-3035EE0AB62B}" destId="{9B2645A0-4323-45E6-A1A0-C5BE84282623}" srcOrd="0" destOrd="0" presId="urn:microsoft.com/office/officeart/2005/8/layout/hierarchy1"/>
    <dgm:cxn modelId="{57B75A25-5C9B-46FE-98F9-7B7AD4D475E8}" type="presParOf" srcId="{5CACF998-6723-47E9-8A18-3035EE0AB62B}" destId="{4B10727F-1291-4BCB-9E65-61C5D28F851F}" srcOrd="1" destOrd="0" presId="urn:microsoft.com/office/officeart/2005/8/layout/hierarchy1"/>
    <dgm:cxn modelId="{283BF6AF-9138-489D-9443-15ECC4DD4CA5}" type="presParOf" srcId="{5F3DB532-7ADB-4E6F-ADD4-B3057A4BCA72}" destId="{A335C440-440F-4EF7-9C06-7339961FDB1B}" srcOrd="1" destOrd="0" presId="urn:microsoft.com/office/officeart/2005/8/layout/hierarchy1"/>
    <dgm:cxn modelId="{E0CFF861-A2E8-476E-9F55-4C55F246D70E}" type="presParOf" srcId="{29C742F7-BBE2-4230-8764-2CF804B22C33}" destId="{B7709C76-3FD9-417D-B1B8-51B9EB1CB2C6}" srcOrd="2" destOrd="0" presId="urn:microsoft.com/office/officeart/2005/8/layout/hierarchy1"/>
    <dgm:cxn modelId="{91702008-6070-4BFC-BBF5-E8F47602FAA7}" type="presParOf" srcId="{29C742F7-BBE2-4230-8764-2CF804B22C33}" destId="{6101E8CE-0BB5-4C76-B18D-0941F7E6874A}" srcOrd="3" destOrd="0" presId="urn:microsoft.com/office/officeart/2005/8/layout/hierarchy1"/>
    <dgm:cxn modelId="{43CDB64A-ABD7-4EAA-857D-09FE33090D95}" type="presParOf" srcId="{6101E8CE-0BB5-4C76-B18D-0941F7E6874A}" destId="{32689E91-72AD-43C8-B741-DAEF33C74B7B}" srcOrd="0" destOrd="0" presId="urn:microsoft.com/office/officeart/2005/8/layout/hierarchy1"/>
    <dgm:cxn modelId="{B949FA61-B5D9-4E90-93D3-97733E30340E}" type="presParOf" srcId="{32689E91-72AD-43C8-B741-DAEF33C74B7B}" destId="{E78B7142-65A3-4D7F-A323-04923BA5A963}" srcOrd="0" destOrd="0" presId="urn:microsoft.com/office/officeart/2005/8/layout/hierarchy1"/>
    <dgm:cxn modelId="{5C11A1FE-F821-4F52-AF15-CB96E678C3B1}" type="presParOf" srcId="{32689E91-72AD-43C8-B741-DAEF33C74B7B}" destId="{37603A01-88FD-45CD-9CE1-DA45075DDAFE}" srcOrd="1" destOrd="0" presId="urn:microsoft.com/office/officeart/2005/8/layout/hierarchy1"/>
    <dgm:cxn modelId="{5B1B532E-4443-4BD4-81DC-437CED195162}" type="presParOf" srcId="{6101E8CE-0BB5-4C76-B18D-0941F7E6874A}" destId="{290755A7-AE63-4EF9-93D2-C6AB76267285}" srcOrd="1" destOrd="0" presId="urn:microsoft.com/office/officeart/2005/8/layout/hierarchy1"/>
    <dgm:cxn modelId="{AF90A800-96D1-4BE3-AFE2-0803C61E2C5F}" type="presParOf" srcId="{29C742F7-BBE2-4230-8764-2CF804B22C33}" destId="{5BD8A2B2-D0E1-4EB4-8F15-604E41ABA81A}" srcOrd="4" destOrd="0" presId="urn:microsoft.com/office/officeart/2005/8/layout/hierarchy1"/>
    <dgm:cxn modelId="{37F3F449-2E1B-4C76-878A-0FC96B16A8BF}" type="presParOf" srcId="{29C742F7-BBE2-4230-8764-2CF804B22C33}" destId="{0828B8F0-4EE3-489A-AD6C-A67B3198973F}" srcOrd="5" destOrd="0" presId="urn:microsoft.com/office/officeart/2005/8/layout/hierarchy1"/>
    <dgm:cxn modelId="{029D9102-7A71-4CC1-8BD6-017D15C91F08}" type="presParOf" srcId="{0828B8F0-4EE3-489A-AD6C-A67B3198973F}" destId="{EA86A873-0705-421C-B993-07E0E573E07A}" srcOrd="0" destOrd="0" presId="urn:microsoft.com/office/officeart/2005/8/layout/hierarchy1"/>
    <dgm:cxn modelId="{E091A9B2-D037-4486-B23C-1758929447C9}" type="presParOf" srcId="{EA86A873-0705-421C-B993-07E0E573E07A}" destId="{E46232A6-4FF1-45F3-A68A-D8B89C1EEEE7}" srcOrd="0" destOrd="0" presId="urn:microsoft.com/office/officeart/2005/8/layout/hierarchy1"/>
    <dgm:cxn modelId="{543BCDDA-6747-4D4D-9B17-17475EB18DAF}" type="presParOf" srcId="{EA86A873-0705-421C-B993-07E0E573E07A}" destId="{47E92BA6-0073-451A-AC5E-F306EC368188}" srcOrd="1" destOrd="0" presId="urn:microsoft.com/office/officeart/2005/8/layout/hierarchy1"/>
    <dgm:cxn modelId="{DE4241F1-705C-4E30-97D4-1074BE994425}" type="presParOf" srcId="{0828B8F0-4EE3-489A-AD6C-A67B3198973F}" destId="{597E8109-62A5-4549-9C2B-A6EC2FFCC9A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5" qsCatId="simple" csTypeId="urn:microsoft.com/office/officeart/2005/8/colors/accent6_2#5"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Fatih IŞIK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1"/>
      <dgm:spPr/>
    </dgm:pt>
    <dgm:pt modelId="{19719BC8-C68C-48B1-B044-67FC60C2E7F2}" type="pres">
      <dgm:prSet presAssocID="{F76407AB-A8B6-479B-AC50-673315482A80}" presName="text" presStyleLbl="fgAcc0" presStyleIdx="0" presStyleCnt="1" custLinFactNeighborX="-81807" custLinFactNeighborY="-34418">
        <dgm:presLayoutVars>
          <dgm:chPref val="3"/>
        </dgm:presLayoutVars>
      </dgm:prSet>
      <dgm:spPr/>
    </dgm:pt>
    <dgm:pt modelId="{75587390-8673-41C8-8D7A-AE8A1A868B86}" type="pres">
      <dgm:prSet presAssocID="{F76407AB-A8B6-479B-AC50-673315482A80}"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A4C7ACA0-72D5-4B21-9289-2065CE8B43D5}" type="presOf" srcId="{F76407AB-A8B6-479B-AC50-673315482A80}" destId="{19719BC8-C68C-48B1-B044-67FC60C2E7F2}"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6" qsCatId="simple" csTypeId="urn:microsoft.com/office/officeart/2005/8/colors/accent6_2#6"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YARDIMCISI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Bilal BOZOĞLU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49B4B394-774D-4062-B646-B18AAF6D3A58}">
      <dgm:prSet/>
      <dgm:spPr/>
      <dgm:t>
        <a:bodyPr/>
        <a:lstStyle/>
        <a:p>
          <a:r>
            <a:rPr lang="tr-TR" b="1" dirty="0"/>
            <a:t>GENEL SEKRETER YARDIMCISI VEKİLİ</a:t>
          </a:r>
        </a:p>
        <a:p>
          <a:r>
            <a:rPr lang="tr-TR" dirty="0"/>
            <a:t>Serdar Selman SAVRAN </a:t>
          </a:r>
        </a:p>
      </dgm:t>
    </dgm:pt>
    <dgm:pt modelId="{E0F1EC9D-BD1F-4866-83F3-DAF33D2823D2}" type="parTrans" cxnId="{89D83553-86DE-427C-BE48-523987ECC9F4}">
      <dgm:prSet/>
      <dgm:spPr/>
      <dgm:t>
        <a:bodyPr/>
        <a:lstStyle/>
        <a:p>
          <a:endParaRPr lang="tr-TR"/>
        </a:p>
      </dgm:t>
    </dgm:pt>
    <dgm:pt modelId="{F60959B8-65C3-421B-B697-1C7976680A51}" type="sibTrans" cxnId="{89D83553-86DE-427C-BE48-523987ECC9F4}">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2"/>
      <dgm:spPr/>
    </dgm:pt>
    <dgm:pt modelId="{19719BC8-C68C-48B1-B044-67FC60C2E7F2}" type="pres">
      <dgm:prSet presAssocID="{F76407AB-A8B6-479B-AC50-673315482A80}" presName="text" presStyleLbl="fgAcc0" presStyleIdx="0" presStyleCnt="2" custLinFactX="-47662" custLinFactNeighborX="-100000" custLinFactNeighborY="16828">
        <dgm:presLayoutVars>
          <dgm:chPref val="3"/>
        </dgm:presLayoutVars>
      </dgm:prSet>
      <dgm:spPr/>
    </dgm:pt>
    <dgm:pt modelId="{75587390-8673-41C8-8D7A-AE8A1A868B86}" type="pres">
      <dgm:prSet presAssocID="{F76407AB-A8B6-479B-AC50-673315482A80}" presName="hierChild2" presStyleCnt="0"/>
      <dgm:spPr/>
    </dgm:pt>
    <dgm:pt modelId="{CB732DA5-09AF-44C3-95FA-0DAAE0AD95B8}" type="pres">
      <dgm:prSet presAssocID="{49B4B394-774D-4062-B646-B18AAF6D3A58}" presName="hierRoot1" presStyleCnt="0"/>
      <dgm:spPr/>
    </dgm:pt>
    <dgm:pt modelId="{EA9B76A3-7E27-405C-9087-49A31F9D9006}" type="pres">
      <dgm:prSet presAssocID="{49B4B394-774D-4062-B646-B18AAF6D3A58}" presName="composite" presStyleCnt="0"/>
      <dgm:spPr/>
    </dgm:pt>
    <dgm:pt modelId="{97971FEA-AFEF-4F99-9EB4-CC393EBF3155}" type="pres">
      <dgm:prSet presAssocID="{49B4B394-774D-4062-B646-B18AAF6D3A58}" presName="background" presStyleLbl="node0" presStyleIdx="1" presStyleCnt="2"/>
      <dgm:spPr/>
    </dgm:pt>
    <dgm:pt modelId="{57858619-E01A-488A-927F-99D83DB50BF3}" type="pres">
      <dgm:prSet presAssocID="{49B4B394-774D-4062-B646-B18AAF6D3A58}" presName="text" presStyleLbl="fgAcc0" presStyleIdx="1" presStyleCnt="2" custLinFactNeighborY="1023">
        <dgm:presLayoutVars>
          <dgm:chPref val="3"/>
        </dgm:presLayoutVars>
      </dgm:prSet>
      <dgm:spPr/>
    </dgm:pt>
    <dgm:pt modelId="{3EDE0A77-F941-4ACA-85EA-034881D86C3D}" type="pres">
      <dgm:prSet presAssocID="{49B4B394-774D-4062-B646-B18AAF6D3A58}"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89D83553-86DE-427C-BE48-523987ECC9F4}" srcId="{410FC9CE-874D-4A57-B41D-1C78A8AA00EA}" destId="{49B4B394-774D-4062-B646-B18AAF6D3A58}" srcOrd="1" destOrd="0" parTransId="{E0F1EC9D-BD1F-4866-83F3-DAF33D2823D2}" sibTransId="{F60959B8-65C3-421B-B697-1C7976680A51}"/>
    <dgm:cxn modelId="{A4C7ACA0-72D5-4B21-9289-2065CE8B43D5}" type="presOf" srcId="{F76407AB-A8B6-479B-AC50-673315482A80}" destId="{19719BC8-C68C-48B1-B044-67FC60C2E7F2}" srcOrd="0" destOrd="0" presId="urn:microsoft.com/office/officeart/2005/8/layout/hierarchy1"/>
    <dgm:cxn modelId="{35EF7FDB-11C3-4A90-83DF-ECC0779A8277}" type="presOf" srcId="{49B4B394-774D-4062-B646-B18AAF6D3A58}" destId="{57858619-E01A-488A-927F-99D83DB50BF3}"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 modelId="{4DAFC60E-42FD-4988-BBBA-BBACDC70211A}" type="presParOf" srcId="{7CC40248-6516-45E1-8BA1-4AAA8A822BCF}" destId="{CB732DA5-09AF-44C3-95FA-0DAAE0AD95B8}" srcOrd="1" destOrd="0" presId="urn:microsoft.com/office/officeart/2005/8/layout/hierarchy1"/>
    <dgm:cxn modelId="{505A9239-6D31-4CAC-A55C-0FA56BA09901}" type="presParOf" srcId="{CB732DA5-09AF-44C3-95FA-0DAAE0AD95B8}" destId="{EA9B76A3-7E27-405C-9087-49A31F9D9006}" srcOrd="0" destOrd="0" presId="urn:microsoft.com/office/officeart/2005/8/layout/hierarchy1"/>
    <dgm:cxn modelId="{62C33CE7-A1D0-4B00-8C8A-EFBDEC092CCA}" type="presParOf" srcId="{EA9B76A3-7E27-405C-9087-49A31F9D9006}" destId="{97971FEA-AFEF-4F99-9EB4-CC393EBF3155}" srcOrd="0" destOrd="0" presId="urn:microsoft.com/office/officeart/2005/8/layout/hierarchy1"/>
    <dgm:cxn modelId="{81C093DA-1409-42D7-92DD-19BBE9963B99}" type="presParOf" srcId="{EA9B76A3-7E27-405C-9087-49A31F9D9006}" destId="{57858619-E01A-488A-927F-99D83DB50BF3}" srcOrd="1" destOrd="0" presId="urn:microsoft.com/office/officeart/2005/8/layout/hierarchy1"/>
    <dgm:cxn modelId="{45149018-49FD-4CF4-8EC7-847D514C8143}" type="presParOf" srcId="{CB732DA5-09AF-44C3-95FA-0DAAE0AD95B8}" destId="{3EDE0A77-F941-4ACA-85EA-034881D86C3D}" srcOrd="1" destOrd="0" presId="urn:microsoft.com/office/officeart/2005/8/layout/hierarchy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142766-D62E-4A07-A5B9-2BB8BF57CA24}" type="doc">
      <dgm:prSet loTypeId="urn:microsoft.com/office/officeart/2005/8/layout/orgChart1" loCatId="hierarchy" qsTypeId="urn:microsoft.com/office/officeart/2005/8/quickstyle/3d3#2" qsCatId="3D" csTypeId="urn:microsoft.com/office/officeart/2005/8/colors/accent6_3#2" csCatId="accent6" phldr="1"/>
      <dgm:spPr/>
    </dgm:pt>
    <dgm:pt modelId="{B373045E-D1DD-4606-B10D-55423BA9EAA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A6B9D84D-E1B0-4428-8D7C-D002F54E20EF}" type="parTrans" cxnId="{42CB80DB-6D50-4DB6-A430-FC795CDC19AD}">
      <dgm:prSet/>
      <dgm:spPr/>
      <dgm:t>
        <a:bodyPr/>
        <a:lstStyle/>
        <a:p>
          <a:endParaRPr lang="tr-TR"/>
        </a:p>
      </dgm:t>
    </dgm:pt>
    <dgm:pt modelId="{6408105C-84D0-4B67-9D89-23B03FD5C567}" type="sibTrans" cxnId="{42CB80DB-6D50-4DB6-A430-FC795CDC19AD}">
      <dgm:prSet/>
      <dgm:spPr/>
      <dgm:t>
        <a:bodyPr/>
        <a:lstStyle/>
        <a:p>
          <a:endParaRPr lang="tr-TR"/>
        </a:p>
      </dgm:t>
    </dgm:pt>
    <dgm:pt modelId="{A56C28C3-D77D-4804-84E4-EBEA4546375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(Enstitü Müdürü)</a:t>
          </a:r>
        </a:p>
      </dgm:t>
    </dgm:pt>
    <dgm:pt modelId="{BF3B50E4-D294-4CE5-AF27-C22D08210662}" type="parTrans" cxnId="{D8898DEC-334D-4CB5-8BBE-6D4FF6A3CF7C}">
      <dgm:prSet/>
      <dgm:spPr/>
      <dgm:t>
        <a:bodyPr/>
        <a:lstStyle/>
        <a:p>
          <a:endParaRPr lang="tr-TR" sz="3600" b="1"/>
        </a:p>
      </dgm:t>
    </dgm:pt>
    <dgm:pt modelId="{67953AAE-A290-477E-B290-D2ACDE7A6FDD}" type="sibTrans" cxnId="{D8898DEC-334D-4CB5-8BBE-6D4FF6A3CF7C}">
      <dgm:prSet/>
      <dgm:spPr/>
      <dgm:t>
        <a:bodyPr/>
        <a:lstStyle/>
        <a:p>
          <a:endParaRPr lang="tr-TR"/>
        </a:p>
      </dgm:t>
    </dgm:pt>
    <dgm:pt modelId="{94E2E353-62E2-4218-BFBF-C03F2B07023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4ABCB4A9-A477-458E-80E0-E24022051EE0}" type="parTrans" cxnId="{1A861D70-73AE-4F2F-8F91-D7E41A58A56E}">
      <dgm:prSet/>
      <dgm:spPr/>
      <dgm:t>
        <a:bodyPr/>
        <a:lstStyle/>
        <a:p>
          <a:endParaRPr lang="tr-TR" sz="3600" b="1"/>
        </a:p>
      </dgm:t>
    </dgm:pt>
    <dgm:pt modelId="{C6DAA0F1-B06B-4234-9235-3884530A8D7B}" type="sibTrans" cxnId="{1A861D70-73AE-4F2F-8F91-D7E41A58A56E}">
      <dgm:prSet/>
      <dgm:spPr/>
      <dgm:t>
        <a:bodyPr/>
        <a:lstStyle/>
        <a:p>
          <a:endParaRPr lang="tr-TR"/>
        </a:p>
      </dgm:t>
    </dgm:pt>
    <dgm:pt modelId="{EE18A607-5585-4511-B7FC-32B052D1CA6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516C5814-66BF-4399-8E6B-89E804F8E505}" type="parTrans" cxnId="{44E8E1D5-0276-4356-A94D-CF429AB4498B}">
      <dgm:prSet/>
      <dgm:spPr/>
      <dgm:t>
        <a:bodyPr/>
        <a:lstStyle/>
        <a:p>
          <a:endParaRPr lang="tr-TR" sz="3600" b="1"/>
        </a:p>
      </dgm:t>
    </dgm:pt>
    <dgm:pt modelId="{F44C9018-0772-4A9C-9FBF-17C03A90E6FA}" type="sibTrans" cxnId="{44E8E1D5-0276-4356-A94D-CF429AB4498B}">
      <dgm:prSet/>
      <dgm:spPr/>
      <dgm:t>
        <a:bodyPr/>
        <a:lstStyle/>
        <a:p>
          <a:endParaRPr lang="tr-TR"/>
        </a:p>
      </dgm:t>
    </dgm:pt>
    <dgm:pt modelId="{B627F02D-E4EC-40BA-879F-B4B11A5E50E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(Anabilim Dalı Başkanı)</a:t>
          </a:r>
          <a:endParaRPr kumimoji="0" lang="tr-TR" altLang="tr-TR" sz="1600" b="0"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96153FDA-2ACB-406D-BA65-E989DC054974}" type="parTrans" cxnId="{74F7EA4D-57F8-4D4A-A592-4F4C68639CB1}">
      <dgm:prSet/>
      <dgm:spPr/>
      <dgm:t>
        <a:bodyPr/>
        <a:lstStyle/>
        <a:p>
          <a:endParaRPr lang="tr-TR" sz="3600" b="1"/>
        </a:p>
      </dgm:t>
    </dgm:pt>
    <dgm:pt modelId="{BEBFF0FD-1F14-4FA1-A4AF-5BF1D9E2BB09}" type="sibTrans" cxnId="{74F7EA4D-57F8-4D4A-A592-4F4C68639CB1}">
      <dgm:prSet/>
      <dgm:spPr/>
      <dgm:t>
        <a:bodyPr/>
        <a:lstStyle/>
        <a:p>
          <a:endParaRPr lang="tr-TR"/>
        </a:p>
      </dgm:t>
    </dgm:pt>
    <dgm:pt modelId="{41A31E47-D659-45A4-B4C5-16C7F6B9F27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B60DB14B-F419-4D9D-B8C3-C2BC27092B14}" type="parTrans" cxnId="{96A6C7D3-E698-4326-B4FA-BD83534E2A51}">
      <dgm:prSet/>
      <dgm:spPr/>
      <dgm:t>
        <a:bodyPr/>
        <a:lstStyle/>
        <a:p>
          <a:endParaRPr lang="tr-TR" sz="3600" b="1"/>
        </a:p>
      </dgm:t>
    </dgm:pt>
    <dgm:pt modelId="{14852E23-A952-4561-8E6C-DBEFB3F240E2}" type="sibTrans" cxnId="{96A6C7D3-E698-4326-B4FA-BD83534E2A51}">
      <dgm:prSet/>
      <dgm:spPr/>
      <dgm:t>
        <a:bodyPr/>
        <a:lstStyle/>
        <a:p>
          <a:endParaRPr lang="tr-TR"/>
        </a:p>
      </dgm:t>
    </dgm:pt>
    <dgm:pt modelId="{9B333C46-BDA1-4CE0-9A14-4B949462FA0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13B0A4F8-B14C-4912-8E8D-DB3113385D4B}" type="parTrans" cxnId="{594463DF-D267-4A53-B59F-ACF148C931E9}">
      <dgm:prSet/>
      <dgm:spPr/>
      <dgm:t>
        <a:bodyPr/>
        <a:lstStyle/>
        <a:p>
          <a:endParaRPr lang="tr-TR" sz="3600" b="1"/>
        </a:p>
      </dgm:t>
    </dgm:pt>
    <dgm:pt modelId="{FC76D93D-7520-4E95-AE94-3CB86094E9A3}" type="sibTrans" cxnId="{594463DF-D267-4A53-B59F-ACF148C931E9}">
      <dgm:prSet/>
      <dgm:spPr/>
      <dgm:t>
        <a:bodyPr/>
        <a:lstStyle/>
        <a:p>
          <a:endParaRPr lang="tr-TR"/>
        </a:p>
      </dgm:t>
    </dgm:pt>
    <dgm:pt modelId="{8BB0CEDB-B393-4782-9D67-A1E37F9C6F60}" type="pres">
      <dgm:prSet presAssocID="{23142766-D62E-4A07-A5B9-2BB8BF57CA24}" presName="hierChild1" presStyleCnt="0">
        <dgm:presLayoutVars>
          <dgm:orgChart val="1"/>
          <dgm:chPref val="1"/>
          <dgm:dir/>
          <dgm:animOne val="branch"/>
          <dgm:animLvl val="lvl"/>
          <dgm:resizeHandles/>
        </dgm:presLayoutVars>
      </dgm:prSet>
      <dgm:spPr/>
    </dgm:pt>
    <dgm:pt modelId="{5DA8EE47-5914-4A81-85C9-28B6F9A17583}" type="pres">
      <dgm:prSet presAssocID="{B373045E-D1DD-4606-B10D-55423BA9EAA9}" presName="hierRoot1" presStyleCnt="0">
        <dgm:presLayoutVars>
          <dgm:hierBranch/>
        </dgm:presLayoutVars>
      </dgm:prSet>
      <dgm:spPr/>
    </dgm:pt>
    <dgm:pt modelId="{5A4E911C-1132-413A-8948-2BEF63C4D231}" type="pres">
      <dgm:prSet presAssocID="{B373045E-D1DD-4606-B10D-55423BA9EAA9}" presName="rootComposite1" presStyleCnt="0"/>
      <dgm:spPr/>
    </dgm:pt>
    <dgm:pt modelId="{320473D6-BF44-41CC-B546-8CE438CDEDB2}" type="pres">
      <dgm:prSet presAssocID="{B373045E-D1DD-4606-B10D-55423BA9EAA9}" presName="rootText1" presStyleLbl="node0" presStyleIdx="0" presStyleCnt="1">
        <dgm:presLayoutVars>
          <dgm:chPref val="3"/>
        </dgm:presLayoutVars>
      </dgm:prSet>
      <dgm:spPr/>
    </dgm:pt>
    <dgm:pt modelId="{7199509C-36DF-4ED5-8926-0C2B2505BC90}" type="pres">
      <dgm:prSet presAssocID="{B373045E-D1DD-4606-B10D-55423BA9EAA9}" presName="rootConnector1" presStyleLbl="node1" presStyleIdx="0" presStyleCnt="0"/>
      <dgm:spPr/>
    </dgm:pt>
    <dgm:pt modelId="{1DFF4FFD-E380-41B6-AD31-85E32752C42E}" type="pres">
      <dgm:prSet presAssocID="{B373045E-D1DD-4606-B10D-55423BA9EAA9}" presName="hierChild2" presStyleCnt="0"/>
      <dgm:spPr/>
    </dgm:pt>
    <dgm:pt modelId="{F535DCDC-A388-487F-ACC8-1CA40C79B9AE}" type="pres">
      <dgm:prSet presAssocID="{BF3B50E4-D294-4CE5-AF27-C22D08210662}" presName="Name35" presStyleLbl="parChTrans1D2" presStyleIdx="0" presStyleCnt="4"/>
      <dgm:spPr/>
    </dgm:pt>
    <dgm:pt modelId="{0144EA0D-DF1F-4649-920E-8FD82F2D669E}" type="pres">
      <dgm:prSet presAssocID="{A56C28C3-D77D-4804-84E4-EBEA4546375C}" presName="hierRoot2" presStyleCnt="0">
        <dgm:presLayoutVars>
          <dgm:hierBranch/>
        </dgm:presLayoutVars>
      </dgm:prSet>
      <dgm:spPr/>
    </dgm:pt>
    <dgm:pt modelId="{F5479AE9-8A70-477E-92B0-70FA53F07D96}" type="pres">
      <dgm:prSet presAssocID="{A56C28C3-D77D-4804-84E4-EBEA4546375C}" presName="rootComposite" presStyleCnt="0"/>
      <dgm:spPr/>
    </dgm:pt>
    <dgm:pt modelId="{D016E18C-0EFA-4197-9D1C-A962A6FB6E02}" type="pres">
      <dgm:prSet presAssocID="{A56C28C3-D77D-4804-84E4-EBEA4546375C}" presName="rootText" presStyleLbl="node2" presStyleIdx="0" presStyleCnt="4">
        <dgm:presLayoutVars>
          <dgm:chPref val="3"/>
        </dgm:presLayoutVars>
      </dgm:prSet>
      <dgm:spPr/>
    </dgm:pt>
    <dgm:pt modelId="{BCFDFC24-081F-4312-B77E-A359892F16CF}" type="pres">
      <dgm:prSet presAssocID="{A56C28C3-D77D-4804-84E4-EBEA4546375C}" presName="rootConnector" presStyleLbl="node2" presStyleIdx="0" presStyleCnt="4"/>
      <dgm:spPr/>
    </dgm:pt>
    <dgm:pt modelId="{7A77F4BA-43D8-4D88-B38B-0C2179591088}" type="pres">
      <dgm:prSet presAssocID="{A56C28C3-D77D-4804-84E4-EBEA4546375C}" presName="hierChild4" presStyleCnt="0"/>
      <dgm:spPr/>
    </dgm:pt>
    <dgm:pt modelId="{75A2CFA5-AEA4-4658-A0C1-65E1E847AF14}" type="pres">
      <dgm:prSet presAssocID="{A56C28C3-D77D-4804-84E4-EBEA4546375C}" presName="hierChild5" presStyleCnt="0"/>
      <dgm:spPr/>
    </dgm:pt>
    <dgm:pt modelId="{327C7F54-C95B-48C5-B295-BEAA546371EF}" type="pres">
      <dgm:prSet presAssocID="{4ABCB4A9-A477-458E-80E0-E24022051EE0}" presName="Name35" presStyleLbl="parChTrans1D2" presStyleIdx="1" presStyleCnt="4"/>
      <dgm:spPr/>
    </dgm:pt>
    <dgm:pt modelId="{2237ABAF-E152-470A-9282-843CFD1D05EE}" type="pres">
      <dgm:prSet presAssocID="{94E2E353-62E2-4218-BFBF-C03F2B070231}" presName="hierRoot2" presStyleCnt="0">
        <dgm:presLayoutVars>
          <dgm:hierBranch/>
        </dgm:presLayoutVars>
      </dgm:prSet>
      <dgm:spPr/>
    </dgm:pt>
    <dgm:pt modelId="{F008818B-99CC-48D4-A92D-FB5114BB0E40}" type="pres">
      <dgm:prSet presAssocID="{94E2E353-62E2-4218-BFBF-C03F2B070231}" presName="rootComposite" presStyleCnt="0"/>
      <dgm:spPr/>
    </dgm:pt>
    <dgm:pt modelId="{3370BA8B-7FC6-461E-AE72-1E9FDFD7AAB0}" type="pres">
      <dgm:prSet presAssocID="{94E2E353-62E2-4218-BFBF-C03F2B070231}" presName="rootText" presStyleLbl="node2" presStyleIdx="1" presStyleCnt="4">
        <dgm:presLayoutVars>
          <dgm:chPref val="3"/>
        </dgm:presLayoutVars>
      </dgm:prSet>
      <dgm:spPr/>
    </dgm:pt>
    <dgm:pt modelId="{35D33F6A-5326-4DAD-8696-F79EDF32548C}" type="pres">
      <dgm:prSet presAssocID="{94E2E353-62E2-4218-BFBF-C03F2B070231}" presName="rootConnector" presStyleLbl="node2" presStyleIdx="1" presStyleCnt="4"/>
      <dgm:spPr/>
    </dgm:pt>
    <dgm:pt modelId="{86322039-730A-45B5-A700-D419515C3F66}" type="pres">
      <dgm:prSet presAssocID="{94E2E353-62E2-4218-BFBF-C03F2B070231}" presName="hierChild4" presStyleCnt="0"/>
      <dgm:spPr/>
    </dgm:pt>
    <dgm:pt modelId="{D3B81FD6-26AC-49BC-9011-D3E5D6987D44}" type="pres">
      <dgm:prSet presAssocID="{516C5814-66BF-4399-8E6B-89E804F8E505}" presName="Name35" presStyleLbl="parChTrans1D3" presStyleIdx="0" presStyleCnt="1"/>
      <dgm:spPr/>
    </dgm:pt>
    <dgm:pt modelId="{D36B53E4-761D-4E8B-BFD0-CB407B139DB3}" type="pres">
      <dgm:prSet presAssocID="{EE18A607-5585-4511-B7FC-32B052D1CA6C}" presName="hierRoot2" presStyleCnt="0">
        <dgm:presLayoutVars>
          <dgm:hierBranch val="r"/>
        </dgm:presLayoutVars>
      </dgm:prSet>
      <dgm:spPr/>
    </dgm:pt>
    <dgm:pt modelId="{654CB3AF-0BED-444A-A9A1-08D0A97CA1CD}" type="pres">
      <dgm:prSet presAssocID="{EE18A607-5585-4511-B7FC-32B052D1CA6C}" presName="rootComposite" presStyleCnt="0"/>
      <dgm:spPr/>
    </dgm:pt>
    <dgm:pt modelId="{66E4BBD9-133F-4022-B4F3-53894CC3BD17}" type="pres">
      <dgm:prSet presAssocID="{EE18A607-5585-4511-B7FC-32B052D1CA6C}" presName="rootText" presStyleLbl="node3" presStyleIdx="0" presStyleCnt="1">
        <dgm:presLayoutVars>
          <dgm:chPref val="3"/>
        </dgm:presLayoutVars>
      </dgm:prSet>
      <dgm:spPr/>
    </dgm:pt>
    <dgm:pt modelId="{E80218A6-574C-4898-A0CA-56319FDEF6C5}" type="pres">
      <dgm:prSet presAssocID="{EE18A607-5585-4511-B7FC-32B052D1CA6C}" presName="rootConnector" presStyleLbl="node3" presStyleIdx="0" presStyleCnt="1"/>
      <dgm:spPr/>
    </dgm:pt>
    <dgm:pt modelId="{7C9C93FD-132F-4659-9225-261CA9776706}" type="pres">
      <dgm:prSet presAssocID="{EE18A607-5585-4511-B7FC-32B052D1CA6C}" presName="hierChild4" presStyleCnt="0"/>
      <dgm:spPr/>
    </dgm:pt>
    <dgm:pt modelId="{94AC3476-AB74-4E2C-AB1E-2082D9BF710C}" type="pres">
      <dgm:prSet presAssocID="{96153FDA-2ACB-406D-BA65-E989DC054974}" presName="Name50" presStyleLbl="parChTrans1D4" presStyleIdx="0" presStyleCnt="1"/>
      <dgm:spPr/>
    </dgm:pt>
    <dgm:pt modelId="{4D5C04DF-C1FD-4C7A-A8E9-CB8F2A31291D}" type="pres">
      <dgm:prSet presAssocID="{B627F02D-E4EC-40BA-879F-B4B11A5E50ED}" presName="hierRoot2" presStyleCnt="0">
        <dgm:presLayoutVars>
          <dgm:hierBranch val="r"/>
        </dgm:presLayoutVars>
      </dgm:prSet>
      <dgm:spPr/>
    </dgm:pt>
    <dgm:pt modelId="{1A5C7A14-C7D9-4599-B2DD-351A15335BD4}" type="pres">
      <dgm:prSet presAssocID="{B627F02D-E4EC-40BA-879F-B4B11A5E50ED}" presName="rootComposite" presStyleCnt="0"/>
      <dgm:spPr/>
    </dgm:pt>
    <dgm:pt modelId="{8F22D1B3-60E1-4BF7-8F94-AF425CC47B61}" type="pres">
      <dgm:prSet presAssocID="{B627F02D-E4EC-40BA-879F-B4B11A5E50ED}" presName="rootText" presStyleLbl="node4" presStyleIdx="0" presStyleCnt="1" custScaleX="176476" custLinFactNeighborX="98634" custLinFactNeighborY="-5493">
        <dgm:presLayoutVars>
          <dgm:chPref val="3"/>
        </dgm:presLayoutVars>
      </dgm:prSet>
      <dgm:spPr/>
    </dgm:pt>
    <dgm:pt modelId="{CCA1E7E8-2309-4340-B6D1-B91289C147B1}" type="pres">
      <dgm:prSet presAssocID="{B627F02D-E4EC-40BA-879F-B4B11A5E50ED}" presName="rootConnector" presStyleLbl="node4" presStyleIdx="0" presStyleCnt="1"/>
      <dgm:spPr/>
    </dgm:pt>
    <dgm:pt modelId="{B86951C8-B6B7-4641-BB9B-65A0926DC970}" type="pres">
      <dgm:prSet presAssocID="{B627F02D-E4EC-40BA-879F-B4B11A5E50ED}" presName="hierChild4" presStyleCnt="0"/>
      <dgm:spPr/>
    </dgm:pt>
    <dgm:pt modelId="{C89A5ECD-C0F4-492F-B906-5DD7337706B9}" type="pres">
      <dgm:prSet presAssocID="{B627F02D-E4EC-40BA-879F-B4B11A5E50ED}" presName="hierChild5" presStyleCnt="0"/>
      <dgm:spPr/>
    </dgm:pt>
    <dgm:pt modelId="{5FFB3A8E-B42A-4DA2-824E-918FC228AD8A}" type="pres">
      <dgm:prSet presAssocID="{EE18A607-5585-4511-B7FC-32B052D1CA6C}" presName="hierChild5" presStyleCnt="0"/>
      <dgm:spPr/>
    </dgm:pt>
    <dgm:pt modelId="{22CC91C8-796F-451C-8777-8EC713522C2E}" type="pres">
      <dgm:prSet presAssocID="{94E2E353-62E2-4218-BFBF-C03F2B070231}" presName="hierChild5" presStyleCnt="0"/>
      <dgm:spPr/>
    </dgm:pt>
    <dgm:pt modelId="{BCBD7774-2F3E-42D3-8D3C-71149891F389}" type="pres">
      <dgm:prSet presAssocID="{B60DB14B-F419-4D9D-B8C3-C2BC27092B14}" presName="Name35" presStyleLbl="parChTrans1D2" presStyleIdx="2" presStyleCnt="4"/>
      <dgm:spPr/>
    </dgm:pt>
    <dgm:pt modelId="{48C40DCF-3A8E-440F-A5FF-9679AE56CDD9}" type="pres">
      <dgm:prSet presAssocID="{41A31E47-D659-45A4-B4C5-16C7F6B9F271}" presName="hierRoot2" presStyleCnt="0">
        <dgm:presLayoutVars>
          <dgm:hierBranch/>
        </dgm:presLayoutVars>
      </dgm:prSet>
      <dgm:spPr/>
    </dgm:pt>
    <dgm:pt modelId="{57C1EB96-E0B6-4B37-A659-95E09F73F0BE}" type="pres">
      <dgm:prSet presAssocID="{41A31E47-D659-45A4-B4C5-16C7F6B9F271}" presName="rootComposite" presStyleCnt="0"/>
      <dgm:spPr/>
    </dgm:pt>
    <dgm:pt modelId="{5D7D71E3-5A74-47E2-B2D8-D62B9CA5C6E9}" type="pres">
      <dgm:prSet presAssocID="{41A31E47-D659-45A4-B4C5-16C7F6B9F271}" presName="rootText" presStyleLbl="node2" presStyleIdx="2" presStyleCnt="4">
        <dgm:presLayoutVars>
          <dgm:chPref val="3"/>
        </dgm:presLayoutVars>
      </dgm:prSet>
      <dgm:spPr/>
    </dgm:pt>
    <dgm:pt modelId="{A0FD34A4-52F2-4116-9AAD-C6B216EA779F}" type="pres">
      <dgm:prSet presAssocID="{41A31E47-D659-45A4-B4C5-16C7F6B9F271}" presName="rootConnector" presStyleLbl="node2" presStyleIdx="2" presStyleCnt="4"/>
      <dgm:spPr/>
    </dgm:pt>
    <dgm:pt modelId="{B171DE49-F90D-4DB1-B46B-41F3174BA697}" type="pres">
      <dgm:prSet presAssocID="{41A31E47-D659-45A4-B4C5-16C7F6B9F271}" presName="hierChild4" presStyleCnt="0"/>
      <dgm:spPr/>
    </dgm:pt>
    <dgm:pt modelId="{7FFB1EC9-C7F4-4101-B78F-498384046B7B}" type="pres">
      <dgm:prSet presAssocID="{41A31E47-D659-45A4-B4C5-16C7F6B9F271}" presName="hierChild5" presStyleCnt="0"/>
      <dgm:spPr/>
    </dgm:pt>
    <dgm:pt modelId="{8EBE0991-F341-47B8-9F87-87F9B45DCBCF}" type="pres">
      <dgm:prSet presAssocID="{13B0A4F8-B14C-4912-8E8D-DB3113385D4B}" presName="Name35" presStyleLbl="parChTrans1D2" presStyleIdx="3" presStyleCnt="4"/>
      <dgm:spPr/>
    </dgm:pt>
    <dgm:pt modelId="{8CBB7C19-9412-4A55-B762-2DBAD3CAD27A}" type="pres">
      <dgm:prSet presAssocID="{9B333C46-BDA1-4CE0-9A14-4B949462FA0F}" presName="hierRoot2" presStyleCnt="0">
        <dgm:presLayoutVars>
          <dgm:hierBranch/>
        </dgm:presLayoutVars>
      </dgm:prSet>
      <dgm:spPr/>
    </dgm:pt>
    <dgm:pt modelId="{97D45B47-241E-4E4A-AA1E-A8D1B83DE1B1}" type="pres">
      <dgm:prSet presAssocID="{9B333C46-BDA1-4CE0-9A14-4B949462FA0F}" presName="rootComposite" presStyleCnt="0"/>
      <dgm:spPr/>
    </dgm:pt>
    <dgm:pt modelId="{3020FF1B-A4AA-4EE7-80D7-57E9CDE81D68}" type="pres">
      <dgm:prSet presAssocID="{9B333C46-BDA1-4CE0-9A14-4B949462FA0F}" presName="rootText" presStyleLbl="node2" presStyleIdx="3" presStyleCnt="4">
        <dgm:presLayoutVars>
          <dgm:chPref val="3"/>
        </dgm:presLayoutVars>
      </dgm:prSet>
      <dgm:spPr/>
    </dgm:pt>
    <dgm:pt modelId="{A59A835F-5AF8-4CF3-AB01-047D0C92111D}" type="pres">
      <dgm:prSet presAssocID="{9B333C46-BDA1-4CE0-9A14-4B949462FA0F}" presName="rootConnector" presStyleLbl="node2" presStyleIdx="3" presStyleCnt="4"/>
      <dgm:spPr/>
    </dgm:pt>
    <dgm:pt modelId="{77906ED4-0FFA-4106-A5E7-2BBC1AA47848}" type="pres">
      <dgm:prSet presAssocID="{9B333C46-BDA1-4CE0-9A14-4B949462FA0F}" presName="hierChild4" presStyleCnt="0"/>
      <dgm:spPr/>
    </dgm:pt>
    <dgm:pt modelId="{3E4E7364-0CF6-4880-B880-00014C0333C0}" type="pres">
      <dgm:prSet presAssocID="{9B333C46-BDA1-4CE0-9A14-4B949462FA0F}" presName="hierChild5" presStyleCnt="0"/>
      <dgm:spPr/>
    </dgm:pt>
    <dgm:pt modelId="{E04007D5-42E4-4147-BC22-466838232437}" type="pres">
      <dgm:prSet presAssocID="{B373045E-D1DD-4606-B10D-55423BA9EAA9}" presName="hierChild3" presStyleCnt="0"/>
      <dgm:spPr/>
    </dgm:pt>
  </dgm:ptLst>
  <dgm:cxnLst>
    <dgm:cxn modelId="{79F19910-BFB8-445B-81EA-9AA87B646561}" type="presOf" srcId="{B627F02D-E4EC-40BA-879F-B4B11A5E50ED}" destId="{CCA1E7E8-2309-4340-B6D1-B91289C147B1}" srcOrd="1" destOrd="0" presId="urn:microsoft.com/office/officeart/2005/8/layout/orgChart1"/>
    <dgm:cxn modelId="{E65A2A1C-8FA4-4860-BD82-9DDAC6FB5B65}" type="presOf" srcId="{9B333C46-BDA1-4CE0-9A14-4B949462FA0F}" destId="{3020FF1B-A4AA-4EE7-80D7-57E9CDE81D68}" srcOrd="0" destOrd="0" presId="urn:microsoft.com/office/officeart/2005/8/layout/orgChart1"/>
    <dgm:cxn modelId="{69C79E24-8F3D-475F-9892-BA42899A4F6C}" type="presOf" srcId="{B627F02D-E4EC-40BA-879F-B4B11A5E50ED}" destId="{8F22D1B3-60E1-4BF7-8F94-AF425CC47B61}" srcOrd="0" destOrd="0" presId="urn:microsoft.com/office/officeart/2005/8/layout/orgChart1"/>
    <dgm:cxn modelId="{DC015A2B-64EB-40DE-B5B7-070E3C6B22BF}" type="presOf" srcId="{4ABCB4A9-A477-458E-80E0-E24022051EE0}" destId="{327C7F54-C95B-48C5-B295-BEAA546371EF}" srcOrd="0" destOrd="0" presId="urn:microsoft.com/office/officeart/2005/8/layout/orgChart1"/>
    <dgm:cxn modelId="{2FAD9C2C-CF4B-4E84-A2F4-B66C0202486F}" type="presOf" srcId="{B373045E-D1DD-4606-B10D-55423BA9EAA9}" destId="{7199509C-36DF-4ED5-8926-0C2B2505BC90}" srcOrd="1" destOrd="0" presId="urn:microsoft.com/office/officeart/2005/8/layout/orgChart1"/>
    <dgm:cxn modelId="{AD252231-66A1-4C71-B43E-7BF7B255D291}" type="presOf" srcId="{94E2E353-62E2-4218-BFBF-C03F2B070231}" destId="{3370BA8B-7FC6-461E-AE72-1E9FDFD7AAB0}" srcOrd="0" destOrd="0" presId="urn:microsoft.com/office/officeart/2005/8/layout/orgChart1"/>
    <dgm:cxn modelId="{F60DCD32-371F-4657-878E-CEBC24AE367A}" type="presOf" srcId="{23142766-D62E-4A07-A5B9-2BB8BF57CA24}" destId="{8BB0CEDB-B393-4782-9D67-A1E37F9C6F60}" srcOrd="0" destOrd="0" presId="urn:microsoft.com/office/officeart/2005/8/layout/orgChart1"/>
    <dgm:cxn modelId="{B6205763-24B5-4595-8CF9-386A6C933C4A}" type="presOf" srcId="{41A31E47-D659-45A4-B4C5-16C7F6B9F271}" destId="{5D7D71E3-5A74-47E2-B2D8-D62B9CA5C6E9}" srcOrd="0" destOrd="0" presId="urn:microsoft.com/office/officeart/2005/8/layout/orgChart1"/>
    <dgm:cxn modelId="{DE0FD668-6626-4628-8FF0-87440C0106E5}" type="presOf" srcId="{BF3B50E4-D294-4CE5-AF27-C22D08210662}" destId="{F535DCDC-A388-487F-ACC8-1CA40C79B9AE}" srcOrd="0" destOrd="0" presId="urn:microsoft.com/office/officeart/2005/8/layout/orgChart1"/>
    <dgm:cxn modelId="{74F7EA4D-57F8-4D4A-A592-4F4C68639CB1}" srcId="{EE18A607-5585-4511-B7FC-32B052D1CA6C}" destId="{B627F02D-E4EC-40BA-879F-B4B11A5E50ED}" srcOrd="0" destOrd="0" parTransId="{96153FDA-2ACB-406D-BA65-E989DC054974}" sibTransId="{BEBFF0FD-1F14-4FA1-A4AF-5BF1D9E2BB09}"/>
    <dgm:cxn modelId="{AE57124F-DEC0-41A2-8D0A-DD6DDBE002A6}" type="presOf" srcId="{96153FDA-2ACB-406D-BA65-E989DC054974}" destId="{94AC3476-AB74-4E2C-AB1E-2082D9BF710C}" srcOrd="0" destOrd="0" presId="urn:microsoft.com/office/officeart/2005/8/layout/orgChart1"/>
    <dgm:cxn modelId="{1A861D70-73AE-4F2F-8F91-D7E41A58A56E}" srcId="{B373045E-D1DD-4606-B10D-55423BA9EAA9}" destId="{94E2E353-62E2-4218-BFBF-C03F2B070231}" srcOrd="1" destOrd="0" parTransId="{4ABCB4A9-A477-458E-80E0-E24022051EE0}" sibTransId="{C6DAA0F1-B06B-4234-9235-3884530A8D7B}"/>
    <dgm:cxn modelId="{CB49F150-E10C-41FF-8BF8-DD7AFDC8F46C}" type="presOf" srcId="{9B333C46-BDA1-4CE0-9A14-4B949462FA0F}" destId="{A59A835F-5AF8-4CF3-AB01-047D0C92111D}" srcOrd="1" destOrd="0" presId="urn:microsoft.com/office/officeart/2005/8/layout/orgChart1"/>
    <dgm:cxn modelId="{F2E1A3A2-D3C9-4C1E-8682-EB68B7B2F27E}" type="presOf" srcId="{13B0A4F8-B14C-4912-8E8D-DB3113385D4B}" destId="{8EBE0991-F341-47B8-9F87-87F9B45DCBCF}" srcOrd="0" destOrd="0" presId="urn:microsoft.com/office/officeart/2005/8/layout/orgChart1"/>
    <dgm:cxn modelId="{77DE11A5-0F3B-439E-9730-4D3C2553E8C1}" type="presOf" srcId="{A56C28C3-D77D-4804-84E4-EBEA4546375C}" destId="{D016E18C-0EFA-4197-9D1C-A962A6FB6E02}" srcOrd="0" destOrd="0" presId="urn:microsoft.com/office/officeart/2005/8/layout/orgChart1"/>
    <dgm:cxn modelId="{E40309A6-D643-4DA2-A1B9-64BD78282538}" type="presOf" srcId="{B373045E-D1DD-4606-B10D-55423BA9EAA9}" destId="{320473D6-BF44-41CC-B546-8CE438CDEDB2}" srcOrd="0" destOrd="0" presId="urn:microsoft.com/office/officeart/2005/8/layout/orgChart1"/>
    <dgm:cxn modelId="{5E7626A6-8F89-48AD-8136-E14F87FBCBB2}" type="presOf" srcId="{94E2E353-62E2-4218-BFBF-C03F2B070231}" destId="{35D33F6A-5326-4DAD-8696-F79EDF32548C}" srcOrd="1" destOrd="0" presId="urn:microsoft.com/office/officeart/2005/8/layout/orgChart1"/>
    <dgm:cxn modelId="{727EE1A7-6A86-45AA-8DD4-57E1EE29291F}" type="presOf" srcId="{A56C28C3-D77D-4804-84E4-EBEA4546375C}" destId="{BCFDFC24-081F-4312-B77E-A359892F16CF}" srcOrd="1" destOrd="0" presId="urn:microsoft.com/office/officeart/2005/8/layout/orgChart1"/>
    <dgm:cxn modelId="{23CD65C2-634F-4AE2-B147-07BE70DCB429}" type="presOf" srcId="{EE18A607-5585-4511-B7FC-32B052D1CA6C}" destId="{E80218A6-574C-4898-A0CA-56319FDEF6C5}" srcOrd="1" destOrd="0" presId="urn:microsoft.com/office/officeart/2005/8/layout/orgChart1"/>
    <dgm:cxn modelId="{9CE677C4-DA35-4CDC-87D3-94754B8703AD}" type="presOf" srcId="{41A31E47-D659-45A4-B4C5-16C7F6B9F271}" destId="{A0FD34A4-52F2-4116-9AAD-C6B216EA779F}" srcOrd="1" destOrd="0" presId="urn:microsoft.com/office/officeart/2005/8/layout/orgChart1"/>
    <dgm:cxn modelId="{58BF99D0-D240-4857-A219-E503A945CF30}" type="presOf" srcId="{516C5814-66BF-4399-8E6B-89E804F8E505}" destId="{D3B81FD6-26AC-49BC-9011-D3E5D6987D44}" srcOrd="0" destOrd="0" presId="urn:microsoft.com/office/officeart/2005/8/layout/orgChart1"/>
    <dgm:cxn modelId="{96A6C7D3-E698-4326-B4FA-BD83534E2A51}" srcId="{B373045E-D1DD-4606-B10D-55423BA9EAA9}" destId="{41A31E47-D659-45A4-B4C5-16C7F6B9F271}" srcOrd="2" destOrd="0" parTransId="{B60DB14B-F419-4D9D-B8C3-C2BC27092B14}" sibTransId="{14852E23-A952-4561-8E6C-DBEFB3F240E2}"/>
    <dgm:cxn modelId="{44E8E1D5-0276-4356-A94D-CF429AB4498B}" srcId="{94E2E353-62E2-4218-BFBF-C03F2B070231}" destId="{EE18A607-5585-4511-B7FC-32B052D1CA6C}" srcOrd="0" destOrd="0" parTransId="{516C5814-66BF-4399-8E6B-89E804F8E505}" sibTransId="{F44C9018-0772-4A9C-9FBF-17C03A90E6FA}"/>
    <dgm:cxn modelId="{42CB80DB-6D50-4DB6-A430-FC795CDC19AD}" srcId="{23142766-D62E-4A07-A5B9-2BB8BF57CA24}" destId="{B373045E-D1DD-4606-B10D-55423BA9EAA9}" srcOrd="0" destOrd="0" parTransId="{A6B9D84D-E1B0-4428-8D7C-D002F54E20EF}" sibTransId="{6408105C-84D0-4B67-9D89-23B03FD5C567}"/>
    <dgm:cxn modelId="{594463DF-D267-4A53-B59F-ACF148C931E9}" srcId="{B373045E-D1DD-4606-B10D-55423BA9EAA9}" destId="{9B333C46-BDA1-4CE0-9A14-4B949462FA0F}" srcOrd="3" destOrd="0" parTransId="{13B0A4F8-B14C-4912-8E8D-DB3113385D4B}" sibTransId="{FC76D93D-7520-4E95-AE94-3CB86094E9A3}"/>
    <dgm:cxn modelId="{D8898DEC-334D-4CB5-8BBE-6D4FF6A3CF7C}" srcId="{B373045E-D1DD-4606-B10D-55423BA9EAA9}" destId="{A56C28C3-D77D-4804-84E4-EBEA4546375C}" srcOrd="0" destOrd="0" parTransId="{BF3B50E4-D294-4CE5-AF27-C22D08210662}" sibTransId="{67953AAE-A290-477E-B290-D2ACDE7A6FDD}"/>
    <dgm:cxn modelId="{4BDCBEFA-2DD2-402D-8479-B3D6559F5BD7}" type="presOf" srcId="{B60DB14B-F419-4D9D-B8C3-C2BC27092B14}" destId="{BCBD7774-2F3E-42D3-8D3C-71149891F389}" srcOrd="0" destOrd="0" presId="urn:microsoft.com/office/officeart/2005/8/layout/orgChart1"/>
    <dgm:cxn modelId="{D3B563FC-7F9A-4201-8A2F-2AA5A24C4197}" type="presOf" srcId="{EE18A607-5585-4511-B7FC-32B052D1CA6C}" destId="{66E4BBD9-133F-4022-B4F3-53894CC3BD17}" srcOrd="0" destOrd="0" presId="urn:microsoft.com/office/officeart/2005/8/layout/orgChart1"/>
    <dgm:cxn modelId="{650CBC99-8013-4E42-8BD0-E35FB3D13389}" type="presParOf" srcId="{8BB0CEDB-B393-4782-9D67-A1E37F9C6F60}" destId="{5DA8EE47-5914-4A81-85C9-28B6F9A17583}" srcOrd="0" destOrd="0" presId="urn:microsoft.com/office/officeart/2005/8/layout/orgChart1"/>
    <dgm:cxn modelId="{256C2AC6-4E10-4967-8543-ADA084FD6861}" type="presParOf" srcId="{5DA8EE47-5914-4A81-85C9-28B6F9A17583}" destId="{5A4E911C-1132-413A-8948-2BEF63C4D231}" srcOrd="0" destOrd="0" presId="urn:microsoft.com/office/officeart/2005/8/layout/orgChart1"/>
    <dgm:cxn modelId="{19EACB61-CA32-4486-94EC-3FFFAD6C609B}" type="presParOf" srcId="{5A4E911C-1132-413A-8948-2BEF63C4D231}" destId="{320473D6-BF44-41CC-B546-8CE438CDEDB2}" srcOrd="0" destOrd="0" presId="urn:microsoft.com/office/officeart/2005/8/layout/orgChart1"/>
    <dgm:cxn modelId="{0921CE3B-4DA9-4190-A46F-09B4F96C2E39}" type="presParOf" srcId="{5A4E911C-1132-413A-8948-2BEF63C4D231}" destId="{7199509C-36DF-4ED5-8926-0C2B2505BC90}" srcOrd="1" destOrd="0" presId="urn:microsoft.com/office/officeart/2005/8/layout/orgChart1"/>
    <dgm:cxn modelId="{F1C66CED-E033-4089-808B-4CE2776A77EF}" type="presParOf" srcId="{5DA8EE47-5914-4A81-85C9-28B6F9A17583}" destId="{1DFF4FFD-E380-41B6-AD31-85E32752C42E}" srcOrd="1" destOrd="0" presId="urn:microsoft.com/office/officeart/2005/8/layout/orgChart1"/>
    <dgm:cxn modelId="{A85F9AB9-2296-48C4-A862-31A74F8216C1}" type="presParOf" srcId="{1DFF4FFD-E380-41B6-AD31-85E32752C42E}" destId="{F535DCDC-A388-487F-ACC8-1CA40C79B9AE}" srcOrd="0" destOrd="0" presId="urn:microsoft.com/office/officeart/2005/8/layout/orgChart1"/>
    <dgm:cxn modelId="{FC165430-17E5-4F9A-A62E-E3675A80F37E}" type="presParOf" srcId="{1DFF4FFD-E380-41B6-AD31-85E32752C42E}" destId="{0144EA0D-DF1F-4649-920E-8FD82F2D669E}" srcOrd="1" destOrd="0" presId="urn:microsoft.com/office/officeart/2005/8/layout/orgChart1"/>
    <dgm:cxn modelId="{85C0FB5F-2C50-4B4A-8A06-9309AAAA7A90}" type="presParOf" srcId="{0144EA0D-DF1F-4649-920E-8FD82F2D669E}" destId="{F5479AE9-8A70-477E-92B0-70FA53F07D96}" srcOrd="0" destOrd="0" presId="urn:microsoft.com/office/officeart/2005/8/layout/orgChart1"/>
    <dgm:cxn modelId="{F7AB894D-6B1D-40B1-A330-F506C0B02B77}" type="presParOf" srcId="{F5479AE9-8A70-477E-92B0-70FA53F07D96}" destId="{D016E18C-0EFA-4197-9D1C-A962A6FB6E02}" srcOrd="0" destOrd="0" presId="urn:microsoft.com/office/officeart/2005/8/layout/orgChart1"/>
    <dgm:cxn modelId="{FF453FBE-DCEA-4910-9955-C083C5B2AE6C}" type="presParOf" srcId="{F5479AE9-8A70-477E-92B0-70FA53F07D96}" destId="{BCFDFC24-081F-4312-B77E-A359892F16CF}" srcOrd="1" destOrd="0" presId="urn:microsoft.com/office/officeart/2005/8/layout/orgChart1"/>
    <dgm:cxn modelId="{8ACD8F6D-207E-4CEA-9CDB-D9748305C37F}" type="presParOf" srcId="{0144EA0D-DF1F-4649-920E-8FD82F2D669E}" destId="{7A77F4BA-43D8-4D88-B38B-0C2179591088}" srcOrd="1" destOrd="0" presId="urn:microsoft.com/office/officeart/2005/8/layout/orgChart1"/>
    <dgm:cxn modelId="{EFFB7C7E-8202-4B5B-8D33-71B5EDBAA32E}" type="presParOf" srcId="{0144EA0D-DF1F-4649-920E-8FD82F2D669E}" destId="{75A2CFA5-AEA4-4658-A0C1-65E1E847AF14}" srcOrd="2" destOrd="0" presId="urn:microsoft.com/office/officeart/2005/8/layout/orgChart1"/>
    <dgm:cxn modelId="{BFD96C60-648B-442B-BE47-26F28CE59A5D}" type="presParOf" srcId="{1DFF4FFD-E380-41B6-AD31-85E32752C42E}" destId="{327C7F54-C95B-48C5-B295-BEAA546371EF}" srcOrd="2" destOrd="0" presId="urn:microsoft.com/office/officeart/2005/8/layout/orgChart1"/>
    <dgm:cxn modelId="{1D370800-F571-4BB0-9907-9D4BCCD6B417}" type="presParOf" srcId="{1DFF4FFD-E380-41B6-AD31-85E32752C42E}" destId="{2237ABAF-E152-470A-9282-843CFD1D05EE}" srcOrd="3" destOrd="0" presId="urn:microsoft.com/office/officeart/2005/8/layout/orgChart1"/>
    <dgm:cxn modelId="{CE096B0D-B58C-438D-BAAB-E4ED00082B25}" type="presParOf" srcId="{2237ABAF-E152-470A-9282-843CFD1D05EE}" destId="{F008818B-99CC-48D4-A92D-FB5114BB0E40}" srcOrd="0" destOrd="0" presId="urn:microsoft.com/office/officeart/2005/8/layout/orgChart1"/>
    <dgm:cxn modelId="{21E8B602-D8EB-498E-919C-CD7C025C1970}" type="presParOf" srcId="{F008818B-99CC-48D4-A92D-FB5114BB0E40}" destId="{3370BA8B-7FC6-461E-AE72-1E9FDFD7AAB0}" srcOrd="0" destOrd="0" presId="urn:microsoft.com/office/officeart/2005/8/layout/orgChart1"/>
    <dgm:cxn modelId="{8DAF44A5-92E6-43A1-AE92-DC468BA6C906}" type="presParOf" srcId="{F008818B-99CC-48D4-A92D-FB5114BB0E40}" destId="{35D33F6A-5326-4DAD-8696-F79EDF32548C}" srcOrd="1" destOrd="0" presId="urn:microsoft.com/office/officeart/2005/8/layout/orgChart1"/>
    <dgm:cxn modelId="{7BF9C345-0ADD-4EC0-8640-D42E32B9DC03}" type="presParOf" srcId="{2237ABAF-E152-470A-9282-843CFD1D05EE}" destId="{86322039-730A-45B5-A700-D419515C3F66}" srcOrd="1" destOrd="0" presId="urn:microsoft.com/office/officeart/2005/8/layout/orgChart1"/>
    <dgm:cxn modelId="{0A0C1F01-A3E1-44B5-8246-55E254BDAA4A}" type="presParOf" srcId="{86322039-730A-45B5-A700-D419515C3F66}" destId="{D3B81FD6-26AC-49BC-9011-D3E5D6987D44}" srcOrd="0" destOrd="0" presId="urn:microsoft.com/office/officeart/2005/8/layout/orgChart1"/>
    <dgm:cxn modelId="{5A28B895-EF10-4501-AD59-700A0522B5FE}" type="presParOf" srcId="{86322039-730A-45B5-A700-D419515C3F66}" destId="{D36B53E4-761D-4E8B-BFD0-CB407B139DB3}" srcOrd="1" destOrd="0" presId="urn:microsoft.com/office/officeart/2005/8/layout/orgChart1"/>
    <dgm:cxn modelId="{3BD70A1B-BEC0-41AD-8E65-319E42AF5B7C}" type="presParOf" srcId="{D36B53E4-761D-4E8B-BFD0-CB407B139DB3}" destId="{654CB3AF-0BED-444A-A9A1-08D0A97CA1CD}" srcOrd="0" destOrd="0" presId="urn:microsoft.com/office/officeart/2005/8/layout/orgChart1"/>
    <dgm:cxn modelId="{C244C401-57BD-4053-9316-D73BE2D874C7}" type="presParOf" srcId="{654CB3AF-0BED-444A-A9A1-08D0A97CA1CD}" destId="{66E4BBD9-133F-4022-B4F3-53894CC3BD17}" srcOrd="0" destOrd="0" presId="urn:microsoft.com/office/officeart/2005/8/layout/orgChart1"/>
    <dgm:cxn modelId="{04F3B9C6-90B1-4E54-8700-3D424E3CF91F}" type="presParOf" srcId="{654CB3AF-0BED-444A-A9A1-08D0A97CA1CD}" destId="{E80218A6-574C-4898-A0CA-56319FDEF6C5}" srcOrd="1" destOrd="0" presId="urn:microsoft.com/office/officeart/2005/8/layout/orgChart1"/>
    <dgm:cxn modelId="{E2C18B7D-FBD0-4ACA-9514-EA3B04C3B8D4}" type="presParOf" srcId="{D36B53E4-761D-4E8B-BFD0-CB407B139DB3}" destId="{7C9C93FD-132F-4659-9225-261CA9776706}" srcOrd="1" destOrd="0" presId="urn:microsoft.com/office/officeart/2005/8/layout/orgChart1"/>
    <dgm:cxn modelId="{2176C75F-CFFC-4266-8566-7A99897D240C}" type="presParOf" srcId="{7C9C93FD-132F-4659-9225-261CA9776706}" destId="{94AC3476-AB74-4E2C-AB1E-2082D9BF710C}" srcOrd="0" destOrd="0" presId="urn:microsoft.com/office/officeart/2005/8/layout/orgChart1"/>
    <dgm:cxn modelId="{AAEFA305-9A90-40E3-AEA5-727AD4CF2D09}" type="presParOf" srcId="{7C9C93FD-132F-4659-9225-261CA9776706}" destId="{4D5C04DF-C1FD-4C7A-A8E9-CB8F2A31291D}" srcOrd="1" destOrd="0" presId="urn:microsoft.com/office/officeart/2005/8/layout/orgChart1"/>
    <dgm:cxn modelId="{33E03995-14FE-4342-A656-1A80FFD79CB6}" type="presParOf" srcId="{4D5C04DF-C1FD-4C7A-A8E9-CB8F2A31291D}" destId="{1A5C7A14-C7D9-4599-B2DD-351A15335BD4}" srcOrd="0" destOrd="0" presId="urn:microsoft.com/office/officeart/2005/8/layout/orgChart1"/>
    <dgm:cxn modelId="{737E5E1F-AA8A-475F-A4D4-0ABAB79488E9}" type="presParOf" srcId="{1A5C7A14-C7D9-4599-B2DD-351A15335BD4}" destId="{8F22D1B3-60E1-4BF7-8F94-AF425CC47B61}" srcOrd="0" destOrd="0" presId="urn:microsoft.com/office/officeart/2005/8/layout/orgChart1"/>
    <dgm:cxn modelId="{EAD03D10-046E-4267-A910-9C9F6FF933C3}" type="presParOf" srcId="{1A5C7A14-C7D9-4599-B2DD-351A15335BD4}" destId="{CCA1E7E8-2309-4340-B6D1-B91289C147B1}" srcOrd="1" destOrd="0" presId="urn:microsoft.com/office/officeart/2005/8/layout/orgChart1"/>
    <dgm:cxn modelId="{AA21E932-AF2C-4AE2-BA94-09993E411415}" type="presParOf" srcId="{4D5C04DF-C1FD-4C7A-A8E9-CB8F2A31291D}" destId="{B86951C8-B6B7-4641-BB9B-65A0926DC970}" srcOrd="1" destOrd="0" presId="urn:microsoft.com/office/officeart/2005/8/layout/orgChart1"/>
    <dgm:cxn modelId="{6BE22ADF-5B50-4090-9802-00E9E5BB4384}" type="presParOf" srcId="{4D5C04DF-C1FD-4C7A-A8E9-CB8F2A31291D}" destId="{C89A5ECD-C0F4-492F-B906-5DD7337706B9}" srcOrd="2" destOrd="0" presId="urn:microsoft.com/office/officeart/2005/8/layout/orgChart1"/>
    <dgm:cxn modelId="{B44EBECD-C62E-46A9-A9DD-2B06631C6564}" type="presParOf" srcId="{D36B53E4-761D-4E8B-BFD0-CB407B139DB3}" destId="{5FFB3A8E-B42A-4DA2-824E-918FC228AD8A}" srcOrd="2" destOrd="0" presId="urn:microsoft.com/office/officeart/2005/8/layout/orgChart1"/>
    <dgm:cxn modelId="{3DC17E4A-F86F-4E00-BE77-89ED99C997AD}" type="presParOf" srcId="{2237ABAF-E152-470A-9282-843CFD1D05EE}" destId="{22CC91C8-796F-451C-8777-8EC713522C2E}" srcOrd="2" destOrd="0" presId="urn:microsoft.com/office/officeart/2005/8/layout/orgChart1"/>
    <dgm:cxn modelId="{DEDAC727-8535-436F-8616-52F1EC173C09}" type="presParOf" srcId="{1DFF4FFD-E380-41B6-AD31-85E32752C42E}" destId="{BCBD7774-2F3E-42D3-8D3C-71149891F389}" srcOrd="4" destOrd="0" presId="urn:microsoft.com/office/officeart/2005/8/layout/orgChart1"/>
    <dgm:cxn modelId="{192F2087-8B75-41A2-84DF-6A6446869013}" type="presParOf" srcId="{1DFF4FFD-E380-41B6-AD31-85E32752C42E}" destId="{48C40DCF-3A8E-440F-A5FF-9679AE56CDD9}" srcOrd="5" destOrd="0" presId="urn:microsoft.com/office/officeart/2005/8/layout/orgChart1"/>
    <dgm:cxn modelId="{370A2AC8-6B63-4FA8-A24A-BB6BFEF5A926}" type="presParOf" srcId="{48C40DCF-3A8E-440F-A5FF-9679AE56CDD9}" destId="{57C1EB96-E0B6-4B37-A659-95E09F73F0BE}" srcOrd="0" destOrd="0" presId="urn:microsoft.com/office/officeart/2005/8/layout/orgChart1"/>
    <dgm:cxn modelId="{ECFE3980-E0D4-4BF4-8394-5194137B2A17}" type="presParOf" srcId="{57C1EB96-E0B6-4B37-A659-95E09F73F0BE}" destId="{5D7D71E3-5A74-47E2-B2D8-D62B9CA5C6E9}" srcOrd="0" destOrd="0" presId="urn:microsoft.com/office/officeart/2005/8/layout/orgChart1"/>
    <dgm:cxn modelId="{105A6316-EC36-424E-8667-E3424628965B}" type="presParOf" srcId="{57C1EB96-E0B6-4B37-A659-95E09F73F0BE}" destId="{A0FD34A4-52F2-4116-9AAD-C6B216EA779F}" srcOrd="1" destOrd="0" presId="urn:microsoft.com/office/officeart/2005/8/layout/orgChart1"/>
    <dgm:cxn modelId="{1741414B-1833-466B-9838-6542E10CCBB0}" type="presParOf" srcId="{48C40DCF-3A8E-440F-A5FF-9679AE56CDD9}" destId="{B171DE49-F90D-4DB1-B46B-41F3174BA697}" srcOrd="1" destOrd="0" presId="urn:microsoft.com/office/officeart/2005/8/layout/orgChart1"/>
    <dgm:cxn modelId="{B28223B1-8234-4F19-BA57-F39268B53869}" type="presParOf" srcId="{48C40DCF-3A8E-440F-A5FF-9679AE56CDD9}" destId="{7FFB1EC9-C7F4-4101-B78F-498384046B7B}" srcOrd="2" destOrd="0" presId="urn:microsoft.com/office/officeart/2005/8/layout/orgChart1"/>
    <dgm:cxn modelId="{114B6C63-EBFA-4464-A826-0322D743AC39}" type="presParOf" srcId="{1DFF4FFD-E380-41B6-AD31-85E32752C42E}" destId="{8EBE0991-F341-47B8-9F87-87F9B45DCBCF}" srcOrd="6" destOrd="0" presId="urn:microsoft.com/office/officeart/2005/8/layout/orgChart1"/>
    <dgm:cxn modelId="{11CE3A3D-3050-48FC-BDAC-24084CB44C3F}" type="presParOf" srcId="{1DFF4FFD-E380-41B6-AD31-85E32752C42E}" destId="{8CBB7C19-9412-4A55-B762-2DBAD3CAD27A}" srcOrd="7" destOrd="0" presId="urn:microsoft.com/office/officeart/2005/8/layout/orgChart1"/>
    <dgm:cxn modelId="{A1244A69-0B81-4484-9CBF-30B99725F973}" type="presParOf" srcId="{8CBB7C19-9412-4A55-B762-2DBAD3CAD27A}" destId="{97D45B47-241E-4E4A-AA1E-A8D1B83DE1B1}" srcOrd="0" destOrd="0" presId="urn:microsoft.com/office/officeart/2005/8/layout/orgChart1"/>
    <dgm:cxn modelId="{D6A13308-52A8-4D31-A567-B30C17812449}" type="presParOf" srcId="{97D45B47-241E-4E4A-AA1E-A8D1B83DE1B1}" destId="{3020FF1B-A4AA-4EE7-80D7-57E9CDE81D68}" srcOrd="0" destOrd="0" presId="urn:microsoft.com/office/officeart/2005/8/layout/orgChart1"/>
    <dgm:cxn modelId="{921EA7F8-9088-4B10-B726-A787CDB90460}" type="presParOf" srcId="{97D45B47-241E-4E4A-AA1E-A8D1B83DE1B1}" destId="{A59A835F-5AF8-4CF3-AB01-047D0C92111D}" srcOrd="1" destOrd="0" presId="urn:microsoft.com/office/officeart/2005/8/layout/orgChart1"/>
    <dgm:cxn modelId="{DB72BB5F-0994-4F2E-B9E2-935A9CDCCE90}" type="presParOf" srcId="{8CBB7C19-9412-4A55-B762-2DBAD3CAD27A}" destId="{77906ED4-0FFA-4106-A5E7-2BBC1AA47848}" srcOrd="1" destOrd="0" presId="urn:microsoft.com/office/officeart/2005/8/layout/orgChart1"/>
    <dgm:cxn modelId="{0765DD41-A46D-4E69-B16E-B4DBC275DE2B}" type="presParOf" srcId="{8CBB7C19-9412-4A55-B762-2DBAD3CAD27A}" destId="{3E4E7364-0CF6-4880-B880-00014C0333C0}" srcOrd="2" destOrd="0" presId="urn:microsoft.com/office/officeart/2005/8/layout/orgChart1"/>
    <dgm:cxn modelId="{D09A99ED-A15B-4427-8052-A339398F74BB}" type="presParOf" srcId="{5DA8EE47-5914-4A81-85C9-28B6F9A17583}" destId="{E04007D5-42E4-4147-BC22-46683823243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8A2B2-D0E1-4EB4-8F15-604E41ABA81A}">
      <dsp:nvSpPr>
        <dsp:cNvPr id="0" name=""/>
        <dsp:cNvSpPr/>
      </dsp:nvSpPr>
      <dsp:spPr>
        <a:xfrm>
          <a:off x="3386568" y="1089246"/>
          <a:ext cx="2089913" cy="446786"/>
        </a:xfrm>
        <a:custGeom>
          <a:avLst/>
          <a:gdLst/>
          <a:ahLst/>
          <a:cxnLst/>
          <a:rect l="0" t="0" r="0" b="0"/>
          <a:pathLst>
            <a:path>
              <a:moveTo>
                <a:pt x="0" y="0"/>
              </a:moveTo>
              <a:lnTo>
                <a:pt x="0" y="293111"/>
              </a:lnTo>
              <a:lnTo>
                <a:pt x="2089913" y="293111"/>
              </a:lnTo>
              <a:lnTo>
                <a:pt x="2089913" y="446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709C76-3FD9-417D-B1B8-51B9EB1CB2C6}">
      <dsp:nvSpPr>
        <dsp:cNvPr id="0" name=""/>
        <dsp:cNvSpPr/>
      </dsp:nvSpPr>
      <dsp:spPr>
        <a:xfrm>
          <a:off x="3300139" y="1089246"/>
          <a:ext cx="91440" cy="430459"/>
        </a:xfrm>
        <a:custGeom>
          <a:avLst/>
          <a:gdLst/>
          <a:ahLst/>
          <a:cxnLst/>
          <a:rect l="0" t="0" r="0" b="0"/>
          <a:pathLst>
            <a:path>
              <a:moveTo>
                <a:pt x="86428" y="0"/>
              </a:moveTo>
              <a:lnTo>
                <a:pt x="86428" y="276783"/>
              </a:lnTo>
              <a:lnTo>
                <a:pt x="45720" y="276783"/>
              </a:lnTo>
              <a:lnTo>
                <a:pt x="45720" y="43045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53188-1936-4EE5-8CEA-93FE745C7FE8}">
      <dsp:nvSpPr>
        <dsp:cNvPr id="0" name=""/>
        <dsp:cNvSpPr/>
      </dsp:nvSpPr>
      <dsp:spPr>
        <a:xfrm>
          <a:off x="1146576" y="1089246"/>
          <a:ext cx="2239991" cy="211419"/>
        </a:xfrm>
        <a:custGeom>
          <a:avLst/>
          <a:gdLst/>
          <a:ahLst/>
          <a:cxnLst/>
          <a:rect l="0" t="0" r="0" b="0"/>
          <a:pathLst>
            <a:path>
              <a:moveTo>
                <a:pt x="2239991" y="0"/>
              </a:moveTo>
              <a:lnTo>
                <a:pt x="2239991" y="57743"/>
              </a:lnTo>
              <a:lnTo>
                <a:pt x="0" y="57743"/>
              </a:lnTo>
              <a:lnTo>
                <a:pt x="0" y="21141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FD37A4-28A6-49BE-B5CF-E10558B2A02E}">
      <dsp:nvSpPr>
        <dsp:cNvPr id="0" name=""/>
        <dsp:cNvSpPr/>
      </dsp:nvSpPr>
      <dsp:spPr>
        <a:xfrm>
          <a:off x="2279530" y="35864"/>
          <a:ext cx="2214076"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72984D9-24C2-4724-8522-BEC87656CF6C}">
      <dsp:nvSpPr>
        <dsp:cNvPr id="0" name=""/>
        <dsp:cNvSpPr/>
      </dsp:nvSpPr>
      <dsp:spPr>
        <a:xfrm>
          <a:off x="2463849" y="210967"/>
          <a:ext cx="2214076"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REKTÖR</a:t>
          </a:r>
        </a:p>
        <a:p>
          <a:pPr marL="0" lvl="0" indent="0" algn="ctr" defTabSz="711200">
            <a:lnSpc>
              <a:spcPct val="90000"/>
            </a:lnSpc>
            <a:spcBef>
              <a:spcPct val="0"/>
            </a:spcBef>
            <a:spcAft>
              <a:spcPct val="35000"/>
            </a:spcAft>
            <a:buNone/>
          </a:pPr>
          <a:r>
            <a:rPr lang="tr-TR" sz="1600" kern="1200" dirty="0"/>
            <a:t>Prof. Dr. </a:t>
          </a:r>
          <a:r>
            <a:rPr lang="tr-TR" sz="1600" kern="1200" dirty="0" err="1"/>
            <a:t>Mahmud</a:t>
          </a:r>
          <a:r>
            <a:rPr lang="tr-TR" sz="1600" kern="1200" dirty="0"/>
            <a:t> GÜNGÖR </a:t>
          </a:r>
        </a:p>
      </dsp:txBody>
      <dsp:txXfrm>
        <a:off x="2494702" y="241820"/>
        <a:ext cx="2152370" cy="991676"/>
      </dsp:txXfrm>
    </dsp:sp>
    <dsp:sp modelId="{9B2645A0-4323-45E6-A1A0-C5BE84282623}">
      <dsp:nvSpPr>
        <dsp:cNvPr id="0" name=""/>
        <dsp:cNvSpPr/>
      </dsp:nvSpPr>
      <dsp:spPr>
        <a:xfrm>
          <a:off x="317142" y="1300666"/>
          <a:ext cx="1658869" cy="129475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B10727F-1291-4BCB-9E65-61C5D28F851F}">
      <dsp:nvSpPr>
        <dsp:cNvPr id="0" name=""/>
        <dsp:cNvSpPr/>
      </dsp:nvSpPr>
      <dsp:spPr>
        <a:xfrm>
          <a:off x="501461" y="1475769"/>
          <a:ext cx="1658869" cy="1294754"/>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kern="1200" dirty="0"/>
            <a:t>Prof. Dr. Mehmet İNEL </a:t>
          </a:r>
        </a:p>
      </dsp:txBody>
      <dsp:txXfrm>
        <a:off x="539383" y="1513691"/>
        <a:ext cx="1583025" cy="1218910"/>
      </dsp:txXfrm>
    </dsp:sp>
    <dsp:sp modelId="{E78B7142-65A3-4D7F-A323-04923BA5A963}">
      <dsp:nvSpPr>
        <dsp:cNvPr id="0" name=""/>
        <dsp:cNvSpPr/>
      </dsp:nvSpPr>
      <dsp:spPr>
        <a:xfrm>
          <a:off x="2516425" y="1519706"/>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7603A01-88FD-45CD-9CE1-DA45075DDAFE}">
      <dsp:nvSpPr>
        <dsp:cNvPr id="0" name=""/>
        <dsp:cNvSpPr/>
      </dsp:nvSpPr>
      <dsp:spPr>
        <a:xfrm>
          <a:off x="2700743" y="1694809"/>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b="0" kern="1200" dirty="0"/>
            <a:t>Prof. Dr. Ersan ÖZ </a:t>
          </a:r>
        </a:p>
      </dsp:txBody>
      <dsp:txXfrm>
        <a:off x="2731596" y="1725662"/>
        <a:ext cx="1597163" cy="991676"/>
      </dsp:txXfrm>
    </dsp:sp>
    <dsp:sp modelId="{E46232A6-4FF1-45F3-A68A-D8B89C1EEEE7}">
      <dsp:nvSpPr>
        <dsp:cNvPr id="0" name=""/>
        <dsp:cNvSpPr/>
      </dsp:nvSpPr>
      <dsp:spPr>
        <a:xfrm>
          <a:off x="4647047" y="1536033"/>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7E92BA6-0073-451A-AC5E-F306EC368188}">
      <dsp:nvSpPr>
        <dsp:cNvPr id="0" name=""/>
        <dsp:cNvSpPr/>
      </dsp:nvSpPr>
      <dsp:spPr>
        <a:xfrm>
          <a:off x="4831366" y="1711136"/>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 </a:t>
          </a:r>
        </a:p>
        <a:p>
          <a:pPr marL="0" lvl="0" indent="0" algn="ctr" defTabSz="622300">
            <a:lnSpc>
              <a:spcPct val="90000"/>
            </a:lnSpc>
            <a:spcBef>
              <a:spcPct val="0"/>
            </a:spcBef>
            <a:spcAft>
              <a:spcPct val="35000"/>
            </a:spcAft>
            <a:buNone/>
          </a:pPr>
          <a:r>
            <a:rPr lang="tr-TR" sz="1400" kern="1200" dirty="0"/>
            <a:t>Prof. Dr. İbrahim TÜRKÇÜER </a:t>
          </a:r>
        </a:p>
      </dsp:txBody>
      <dsp:txXfrm>
        <a:off x="4862219" y="1741989"/>
        <a:ext cx="1597163" cy="991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165639"/>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0"/>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Fatih IŞIK </a:t>
          </a:r>
        </a:p>
      </dsp:txBody>
      <dsp:txXfrm>
        <a:off x="29185" y="29185"/>
        <a:ext cx="1510847" cy="938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YARDIMCISI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Bilal BOZOĞLU </a:t>
          </a:r>
        </a:p>
      </dsp:txBody>
      <dsp:txXfrm>
        <a:off x="29185" y="195326"/>
        <a:ext cx="1510847" cy="938083"/>
      </dsp:txXfrm>
    </dsp:sp>
    <dsp:sp modelId="{97971FEA-AFEF-4F99-9EB4-CC393EBF3155}">
      <dsp:nvSpPr>
        <dsp:cNvPr id="0" name=""/>
        <dsp:cNvSpPr/>
      </dsp:nvSpPr>
      <dsp:spPr>
        <a:xfrm>
          <a:off x="1998764"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7858619-E01A-488A-927F-99D83DB50BF3}">
      <dsp:nvSpPr>
        <dsp:cNvPr id="0" name=""/>
        <dsp:cNvSpPr/>
      </dsp:nvSpPr>
      <dsp:spPr>
        <a:xfrm>
          <a:off x="2173122"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GENEL SEKRETER YARDIMCISI VEKİLİ</a:t>
          </a:r>
        </a:p>
        <a:p>
          <a:pPr marL="0" lvl="0" indent="0" algn="ctr" defTabSz="533400">
            <a:lnSpc>
              <a:spcPct val="90000"/>
            </a:lnSpc>
            <a:spcBef>
              <a:spcPct val="0"/>
            </a:spcBef>
            <a:spcAft>
              <a:spcPct val="35000"/>
            </a:spcAft>
            <a:buNone/>
          </a:pPr>
          <a:r>
            <a:rPr lang="tr-TR" sz="1200" kern="1200" dirty="0"/>
            <a:t>Serdar Selman SAVRAN </a:t>
          </a:r>
        </a:p>
      </dsp:txBody>
      <dsp:txXfrm>
        <a:off x="2202307" y="195326"/>
        <a:ext cx="1510847" cy="9380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E0991-F341-47B8-9F87-87F9B45DCBCF}">
      <dsp:nvSpPr>
        <dsp:cNvPr id="0" name=""/>
        <dsp:cNvSpPr/>
      </dsp:nvSpPr>
      <dsp:spPr>
        <a:xfrm>
          <a:off x="3541855" y="737551"/>
          <a:ext cx="2675912" cy="309609"/>
        </a:xfrm>
        <a:custGeom>
          <a:avLst/>
          <a:gdLst/>
          <a:ahLst/>
          <a:cxnLst/>
          <a:rect l="0" t="0" r="0" b="0"/>
          <a:pathLst>
            <a:path>
              <a:moveTo>
                <a:pt x="0" y="0"/>
              </a:moveTo>
              <a:lnTo>
                <a:pt x="0" y="154804"/>
              </a:lnTo>
              <a:lnTo>
                <a:pt x="2675912" y="154804"/>
              </a:lnTo>
              <a:lnTo>
                <a:pt x="2675912"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BD7774-2F3E-42D3-8D3C-71149891F389}">
      <dsp:nvSpPr>
        <dsp:cNvPr id="0" name=""/>
        <dsp:cNvSpPr/>
      </dsp:nvSpPr>
      <dsp:spPr>
        <a:xfrm>
          <a:off x="3541855" y="737551"/>
          <a:ext cx="891970" cy="309609"/>
        </a:xfrm>
        <a:custGeom>
          <a:avLst/>
          <a:gdLst/>
          <a:ahLst/>
          <a:cxnLst/>
          <a:rect l="0" t="0" r="0" b="0"/>
          <a:pathLst>
            <a:path>
              <a:moveTo>
                <a:pt x="0" y="0"/>
              </a:moveTo>
              <a:lnTo>
                <a:pt x="0" y="154804"/>
              </a:lnTo>
              <a:lnTo>
                <a:pt x="891970" y="154804"/>
              </a:lnTo>
              <a:lnTo>
                <a:pt x="89197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4AC3476-AB74-4E2C-AB1E-2082D9BF710C}">
      <dsp:nvSpPr>
        <dsp:cNvPr id="0" name=""/>
        <dsp:cNvSpPr/>
      </dsp:nvSpPr>
      <dsp:spPr>
        <a:xfrm>
          <a:off x="2060151" y="2831102"/>
          <a:ext cx="1675342" cy="637700"/>
        </a:xfrm>
        <a:custGeom>
          <a:avLst/>
          <a:gdLst/>
          <a:ahLst/>
          <a:cxnLst/>
          <a:rect l="0" t="0" r="0" b="0"/>
          <a:pathLst>
            <a:path>
              <a:moveTo>
                <a:pt x="0" y="0"/>
              </a:moveTo>
              <a:lnTo>
                <a:pt x="0" y="637700"/>
              </a:lnTo>
              <a:lnTo>
                <a:pt x="1675342" y="637700"/>
              </a:lnTo>
            </a:path>
          </a:pathLst>
        </a:custGeom>
        <a:noFill/>
        <a:ln w="12700" cap="flat" cmpd="sng" algn="ctr">
          <a:solidFill>
            <a:schemeClr val="accent6">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3B81FD6-26AC-49BC-9011-D3E5D6987D44}">
      <dsp:nvSpPr>
        <dsp:cNvPr id="0" name=""/>
        <dsp:cNvSpPr/>
      </dsp:nvSpPr>
      <dsp:spPr>
        <a:xfrm>
          <a:off x="2604164" y="1784326"/>
          <a:ext cx="91440" cy="309609"/>
        </a:xfrm>
        <a:custGeom>
          <a:avLst/>
          <a:gdLst/>
          <a:ahLst/>
          <a:cxnLst/>
          <a:rect l="0" t="0" r="0" b="0"/>
          <a:pathLst>
            <a:path>
              <a:moveTo>
                <a:pt x="45720" y="0"/>
              </a:moveTo>
              <a:lnTo>
                <a:pt x="45720" y="309609"/>
              </a:lnTo>
            </a:path>
          </a:pathLst>
        </a:custGeom>
        <a:noFill/>
        <a:ln w="12700" cap="flat" cmpd="sng" algn="ctr">
          <a:solidFill>
            <a:schemeClr val="accent6">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7C7F54-C95B-48C5-B295-BEAA546371EF}">
      <dsp:nvSpPr>
        <dsp:cNvPr id="0" name=""/>
        <dsp:cNvSpPr/>
      </dsp:nvSpPr>
      <dsp:spPr>
        <a:xfrm>
          <a:off x="2649884" y="737551"/>
          <a:ext cx="891970" cy="309609"/>
        </a:xfrm>
        <a:custGeom>
          <a:avLst/>
          <a:gdLst/>
          <a:ahLst/>
          <a:cxnLst/>
          <a:rect l="0" t="0" r="0" b="0"/>
          <a:pathLst>
            <a:path>
              <a:moveTo>
                <a:pt x="891970" y="0"/>
              </a:moveTo>
              <a:lnTo>
                <a:pt x="891970"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535DCDC-A388-487F-ACC8-1CA40C79B9AE}">
      <dsp:nvSpPr>
        <dsp:cNvPr id="0" name=""/>
        <dsp:cNvSpPr/>
      </dsp:nvSpPr>
      <dsp:spPr>
        <a:xfrm>
          <a:off x="865942" y="737551"/>
          <a:ext cx="2675912" cy="309609"/>
        </a:xfrm>
        <a:custGeom>
          <a:avLst/>
          <a:gdLst/>
          <a:ahLst/>
          <a:cxnLst/>
          <a:rect l="0" t="0" r="0" b="0"/>
          <a:pathLst>
            <a:path>
              <a:moveTo>
                <a:pt x="2675912" y="0"/>
              </a:moveTo>
              <a:lnTo>
                <a:pt x="2675912"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0473D6-BF44-41CC-B546-8CE438CDEDB2}">
      <dsp:nvSpPr>
        <dsp:cNvPr id="0" name=""/>
        <dsp:cNvSpPr/>
      </dsp:nvSpPr>
      <dsp:spPr>
        <a:xfrm>
          <a:off x="2804689" y="385"/>
          <a:ext cx="1474331" cy="737165"/>
        </a:xfrm>
        <a:prstGeom prst="rect">
          <a:avLst/>
        </a:prstGeom>
        <a:solidFill>
          <a:schemeClr val="accent6">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2804689" y="385"/>
        <a:ext cx="1474331" cy="737165"/>
      </dsp:txXfrm>
    </dsp:sp>
    <dsp:sp modelId="{D016E18C-0EFA-4197-9D1C-A962A6FB6E02}">
      <dsp:nvSpPr>
        <dsp:cNvPr id="0" name=""/>
        <dsp:cNvSpPr/>
      </dsp:nvSpPr>
      <dsp:spPr>
        <a:xfrm>
          <a:off x="128777"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(Enstitü Müdürü)</a:t>
          </a:r>
        </a:p>
      </dsp:txBody>
      <dsp:txXfrm>
        <a:off x="128777" y="1047160"/>
        <a:ext cx="1474331" cy="737165"/>
      </dsp:txXfrm>
    </dsp:sp>
    <dsp:sp modelId="{3370BA8B-7FC6-461E-AE72-1E9FDFD7AAB0}">
      <dsp:nvSpPr>
        <dsp:cNvPr id="0" name=""/>
        <dsp:cNvSpPr/>
      </dsp:nvSpPr>
      <dsp:spPr>
        <a:xfrm>
          <a:off x="1912718"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1047160"/>
        <a:ext cx="1474331" cy="737165"/>
      </dsp:txXfrm>
    </dsp:sp>
    <dsp:sp modelId="{66E4BBD9-133F-4022-B4F3-53894CC3BD17}">
      <dsp:nvSpPr>
        <dsp:cNvPr id="0" name=""/>
        <dsp:cNvSpPr/>
      </dsp:nvSpPr>
      <dsp:spPr>
        <a:xfrm>
          <a:off x="1912718" y="2093936"/>
          <a:ext cx="1474331" cy="737165"/>
        </a:xfrm>
        <a:prstGeom prst="rect">
          <a:avLst/>
        </a:prstGeom>
        <a:solidFill>
          <a:schemeClr val="accent6">
            <a:tint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2093936"/>
        <a:ext cx="1474331" cy="737165"/>
      </dsp:txXfrm>
    </dsp:sp>
    <dsp:sp modelId="{8F22D1B3-60E1-4BF7-8F94-AF425CC47B61}">
      <dsp:nvSpPr>
        <dsp:cNvPr id="0" name=""/>
        <dsp:cNvSpPr/>
      </dsp:nvSpPr>
      <dsp:spPr>
        <a:xfrm>
          <a:off x="3735493" y="3100219"/>
          <a:ext cx="2601841" cy="737165"/>
        </a:xfrm>
        <a:prstGeom prst="rect">
          <a:avLst/>
        </a:prstGeom>
        <a:solidFill>
          <a:schemeClr val="accent6">
            <a:tint val="7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(Anabilim Dalı Başkanı)</a:t>
          </a:r>
          <a:endParaRPr kumimoji="0" lang="tr-TR" altLang="tr-TR" sz="1600" b="0"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3735493" y="3100219"/>
        <a:ext cx="2601841" cy="737165"/>
      </dsp:txXfrm>
    </dsp:sp>
    <dsp:sp modelId="{5D7D71E3-5A74-47E2-B2D8-D62B9CA5C6E9}">
      <dsp:nvSpPr>
        <dsp:cNvPr id="0" name=""/>
        <dsp:cNvSpPr/>
      </dsp:nvSpPr>
      <dsp:spPr>
        <a:xfrm>
          <a:off x="3696659"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3696659" y="1047160"/>
        <a:ext cx="1474331" cy="737165"/>
      </dsp:txXfrm>
    </dsp:sp>
    <dsp:sp modelId="{3020FF1B-A4AA-4EE7-80D7-57E9CDE81D68}">
      <dsp:nvSpPr>
        <dsp:cNvPr id="0" name=""/>
        <dsp:cNvSpPr/>
      </dsp:nvSpPr>
      <dsp:spPr>
        <a:xfrm>
          <a:off x="5480601"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5480601" y="1047160"/>
        <a:ext cx="1474331" cy="737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16.09.2026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16.09.2026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5</a:t>
            </a:fld>
            <a:endParaRPr lang="tr-TR"/>
          </a:p>
        </p:txBody>
      </p:sp>
    </p:spTree>
    <p:extLst>
      <p:ext uri="{BB962C8B-B14F-4D97-AF65-F5344CB8AC3E}">
        <p14:creationId xmlns:p14="http://schemas.microsoft.com/office/powerpoint/2010/main" val="262498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59</a:t>
            </a:fld>
            <a:endParaRPr lang="tr-TR"/>
          </a:p>
        </p:txBody>
      </p:sp>
    </p:spTree>
    <p:extLst>
      <p:ext uri="{BB962C8B-B14F-4D97-AF65-F5344CB8AC3E}">
        <p14:creationId xmlns:p14="http://schemas.microsoft.com/office/powerpoint/2010/main" val="363109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68</a:t>
            </a:fld>
            <a:endParaRPr lang="tr-TR"/>
          </a:p>
        </p:txBody>
      </p:sp>
    </p:spTree>
    <p:extLst>
      <p:ext uri="{BB962C8B-B14F-4D97-AF65-F5344CB8AC3E}">
        <p14:creationId xmlns:p14="http://schemas.microsoft.com/office/powerpoint/2010/main" val="63731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81</a:t>
            </a:fld>
            <a:endParaRPr lang="tr-TR"/>
          </a:p>
        </p:txBody>
      </p:sp>
    </p:spTree>
    <p:extLst>
      <p:ext uri="{BB962C8B-B14F-4D97-AF65-F5344CB8AC3E}">
        <p14:creationId xmlns:p14="http://schemas.microsoft.com/office/powerpoint/2010/main" val="1043558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82</a:t>
            </a:fld>
            <a:endParaRPr lang="tr-TR"/>
          </a:p>
        </p:txBody>
      </p:sp>
    </p:spTree>
    <p:extLst>
      <p:ext uri="{BB962C8B-B14F-4D97-AF65-F5344CB8AC3E}">
        <p14:creationId xmlns:p14="http://schemas.microsoft.com/office/powerpoint/2010/main" val="3336294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16.09.2026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16.09.2026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16.09.2026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16.09.2026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16.09.2026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16.09.2026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16.09.2026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16.09.2026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16.09.2026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16.09.2026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16.09.2026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16.09.2026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16.09.2026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16.09.2026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16.09.2026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16.09.2026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16.09.2026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16.09.2026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pau.edu.tr/"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8.png"/><Relationship Id="rId18" Type="http://schemas.openxmlformats.org/officeDocument/2006/relationships/diagramColors" Target="../diagrams/colors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QuickStyle" Target="../diagrams/quickStyle3.xml"/><Relationship Id="rId2" Type="http://schemas.openxmlformats.org/officeDocument/2006/relationships/notesSlide" Target="../notesSlides/notesSlide1.xml"/><Relationship Id="rId16" Type="http://schemas.openxmlformats.org/officeDocument/2006/relationships/diagramLayout" Target="../diagrams/layout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Data" Target="../diagrams/data3.xml"/><Relationship Id="rId10" Type="http://schemas.openxmlformats.org/officeDocument/2006/relationships/diagramQuickStyle" Target="../diagrams/quickStyle2.xml"/><Relationship Id="rId19" Type="http://schemas.microsoft.com/office/2007/relationships/diagramDrawing" Target="../diagrams/drawing3.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pau.edu.tr/pau/tr/mevzuat"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pusula.pau.edu.tr/" TargetMode="External"/><Relationship Id="rId2" Type="http://schemas.openxmlformats.org/officeDocument/2006/relationships/hyperlink" Target="http://pusula.pau.edu.tr/"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cQ2n1IOMPo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pau.edu.tr/oidb"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pau.edu.tr/eduroam/t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pau.edu.tr/uluslararasi/tr" TargetMode="Externa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5" Type="http://schemas.openxmlformats.org/officeDocument/2006/relationships/image" Target="../media/image56.jpe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4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pau.edu.tr/sks/tr/sayfa/ogrenci-topluluklari-3" TargetMode="External"/><Relationship Id="rId1" Type="http://schemas.openxmlformats.org/officeDocument/2006/relationships/slideLayout" Target="../slideLayouts/slideLayout2.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hyperlink" Target="http://kutuphane.pau.edu.t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www.pau.edu.tr/sk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hbys.pau.edu.tr/Hastane/ProRandevu/"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png"/><Relationship Id="rId7" Type="http://schemas.openxmlformats.org/officeDocument/2006/relationships/image" Target="../media/image78.jp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png"/><Relationship Id="rId9" Type="http://schemas.openxmlformats.org/officeDocument/2006/relationships/image" Target="../media/image80.jpeg"/></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pormerkezi.pau.edu.tr/" TargetMode="Externa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6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g"/></Relationships>
</file>

<file path=ppt/slides/_rels/slide7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7.xml"/><Relationship Id="rId4" Type="http://schemas.microsoft.com/office/2007/relationships/hdphoto" Target="../media/hdphoto13.wdp"/></Relationships>
</file>

<file path=ppt/slides/_rels/slide77.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www.pau.edu.tr/kariyer"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hyperlink" Target="https://app.pusula.pau.edu.tr/gbs/Oneri/Talep.aspx"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www.pau.edu.tr/pdrem" TargetMode="External"/></Relationships>
</file>

<file path=ppt/slides/_rels/slide8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 Id="rId5" Type="http://schemas.openxmlformats.org/officeDocument/2006/relationships/image" Target="../media/image127.png"/><Relationship Id="rId4" Type="http://schemas.openxmlformats.org/officeDocument/2006/relationships/image" Target="../media/image12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mailto:guldena@pau.edu.tr" TargetMode="External"/><Relationship Id="rId2" Type="http://schemas.openxmlformats.org/officeDocument/2006/relationships/hyperlink" Target="mailto:hutkund@pau.edu.tr" TargetMode="External"/><Relationship Id="rId1" Type="http://schemas.openxmlformats.org/officeDocument/2006/relationships/slideLayout" Target="../slideLayouts/slideLayout7.xml"/><Relationship Id="rId6" Type="http://schemas.openxmlformats.org/officeDocument/2006/relationships/image" Target="../media/image128.png"/><Relationship Id="rId5" Type="http://schemas.openxmlformats.org/officeDocument/2006/relationships/hyperlink" Target="mailto:icelikak@pau.edu.tr" TargetMode="External"/><Relationship Id="rId4" Type="http://schemas.openxmlformats.org/officeDocument/2006/relationships/hyperlink" Target="mailto:aalbayrak@pau.edu.tr"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9.jpeg"/><Relationship Id="rId1" Type="http://schemas.openxmlformats.org/officeDocument/2006/relationships/slideLayout" Target="../slideLayouts/slideLayout7.xml"/><Relationship Id="rId4" Type="http://schemas.openxmlformats.org/officeDocument/2006/relationships/image" Target="../media/image130.png"/></Relationships>
</file>

<file path=ppt/slides/_rels/slide93.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9999" y="2486408"/>
            <a:ext cx="8455104" cy="1341121"/>
          </a:xfrm>
        </p:spPr>
        <p:txBody>
          <a:bodyPr>
            <a:noAutofit/>
          </a:bodyPr>
          <a:lstStyle/>
          <a:p>
            <a:pPr algn="ctr">
              <a:lnSpc>
                <a:spcPct val="100000"/>
              </a:lnSpc>
            </a:pPr>
            <a:r>
              <a:rPr lang="tr-TR" sz="3200" b="1" dirty="0">
                <a:solidFill>
                  <a:srgbClr val="002060"/>
                </a:solidFill>
              </a:rPr>
              <a:t>PAMUKKALE ÜNİVERSİTESİ</a:t>
            </a:r>
            <a:br>
              <a:rPr lang="tr-TR" sz="2800" dirty="0">
                <a:solidFill>
                  <a:srgbClr val="002060"/>
                </a:solidFill>
              </a:rPr>
            </a:br>
            <a:br>
              <a:rPr lang="tr-TR" sz="2800" dirty="0">
                <a:solidFill>
                  <a:srgbClr val="002060"/>
                </a:solidFill>
              </a:rPr>
            </a:br>
            <a:r>
              <a:rPr lang="tr-TR" sz="2800" dirty="0">
                <a:solidFill>
                  <a:srgbClr val="002060"/>
                </a:solidFill>
              </a:rPr>
              <a:t>oryantasyon programı</a:t>
            </a:r>
            <a:br>
              <a:rPr lang="tr-TR" sz="2800" dirty="0">
                <a:solidFill>
                  <a:srgbClr val="002060"/>
                </a:solidFill>
              </a:rPr>
            </a:br>
            <a:r>
              <a:rPr lang="tr-TR" sz="2800" i="1" cap="none" dirty="0">
                <a:solidFill>
                  <a:srgbClr val="002060"/>
                </a:solidFill>
              </a:rPr>
              <a:t>14- 18 EYLÜL 2026</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666" y="1533908"/>
            <a:ext cx="1885184" cy="1885184"/>
          </a:xfrm>
          <a:prstGeom prst="rect">
            <a:avLst/>
          </a:prstGeom>
        </p:spPr>
      </p:pic>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9312376" y="1533908"/>
            <a:ext cx="1885453" cy="1886400"/>
          </a:xfrm>
          <a:prstGeom prst="rect">
            <a:avLst/>
          </a:prstGeom>
        </p:spPr>
      </p:pic>
      <p:sp>
        <p:nvSpPr>
          <p:cNvPr id="7" name="Başlık 1"/>
          <p:cNvSpPr txBox="1">
            <a:spLocks/>
          </p:cNvSpPr>
          <p:nvPr/>
        </p:nvSpPr>
        <p:spPr>
          <a:xfrm>
            <a:off x="3843224" y="4255770"/>
            <a:ext cx="4368654" cy="6705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tr-TR" sz="2400" cap="none" dirty="0">
                <a:solidFill>
                  <a:srgbClr val="002060"/>
                </a:solidFill>
                <a:latin typeface="Century Gothic" panose="020B0502020202020204" pitchFamily="34" charset="0"/>
              </a:rPr>
              <a:t>www.pau.edu.tr/pdrem</a:t>
            </a:r>
          </a:p>
        </p:txBody>
      </p:sp>
    </p:spTree>
    <p:extLst>
      <p:ext uri="{BB962C8B-B14F-4D97-AF65-F5344CB8AC3E}">
        <p14:creationId xmlns:p14="http://schemas.microsoft.com/office/powerpoint/2010/main" val="544542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32857"/>
            <a:ext cx="7745505" cy="3993306"/>
          </a:xfrm>
        </p:spPr>
        <p:txBody>
          <a:bodyPr>
            <a:normAutofit/>
          </a:bodyPr>
          <a:lstStyle/>
          <a:p>
            <a:pPr marL="0" indent="0" algn="ctr">
              <a:spcBef>
                <a:spcPts val="0"/>
              </a:spcBef>
              <a:buNone/>
            </a:pPr>
            <a:r>
              <a:rPr lang="tr-TR" sz="2800" dirty="0"/>
              <a:t>Pamukkale Üniversitesi’ne hoş geldiniz. </a:t>
            </a:r>
          </a:p>
          <a:p>
            <a:pPr marL="0" indent="0" algn="ctr">
              <a:spcBef>
                <a:spcPts val="0"/>
              </a:spcBef>
              <a:buNone/>
            </a:pPr>
            <a:endParaRPr lang="tr-TR" sz="2800" dirty="0"/>
          </a:p>
          <a:p>
            <a:pPr marL="0" indent="0" algn="ctr">
              <a:spcBef>
                <a:spcPts val="0"/>
              </a:spcBef>
              <a:buNone/>
            </a:pPr>
            <a:r>
              <a:rPr lang="tr-TR" sz="2800" dirty="0"/>
              <a:t>Bu sunum, Pamukkale Üniversitesi Psikolojik Danışma ve Rehberlik Eğitim, Uygulama ve Araştırma Merkezi (PDREM) tarafından Oryantasyon Programı 2026 kapsamında </a:t>
            </a:r>
          </a:p>
          <a:p>
            <a:pPr marL="0" indent="0" algn="ctr">
              <a:spcBef>
                <a:spcPts val="0"/>
              </a:spcBef>
              <a:buNone/>
            </a:pPr>
            <a:r>
              <a:rPr lang="tr-TR" sz="2800" dirty="0"/>
              <a:t>siz değerli öğrencilerimiz için hazırlanmıştır.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a:t>
            </a:fld>
            <a:endParaRPr lang="tr-TR" dirty="0"/>
          </a:p>
        </p:txBody>
      </p:sp>
    </p:spTree>
    <p:extLst>
      <p:ext uri="{BB962C8B-B14F-4D97-AF65-F5344CB8AC3E}">
        <p14:creationId xmlns:p14="http://schemas.microsoft.com/office/powerpoint/2010/main" val="321632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ÜNİVERSİTEMİZ</a:t>
            </a:r>
          </a:p>
        </p:txBody>
      </p:sp>
      <p:sp>
        <p:nvSpPr>
          <p:cNvPr id="3" name="İçerik Yer Tutucusu 2"/>
          <p:cNvSpPr>
            <a:spLocks noGrp="1"/>
          </p:cNvSpPr>
          <p:nvPr>
            <p:ph idx="1"/>
          </p:nvPr>
        </p:nvSpPr>
        <p:spPr>
          <a:xfrm>
            <a:off x="749224" y="2054578"/>
            <a:ext cx="5328592" cy="4210754"/>
          </a:xfrm>
        </p:spPr>
        <p:txBody>
          <a:bodyPr>
            <a:normAutofit fontScale="92500" lnSpcReduction="20000"/>
          </a:bodyPr>
          <a:lstStyle/>
          <a:p>
            <a:pPr marL="0" indent="0">
              <a:buNone/>
            </a:pPr>
            <a:r>
              <a:rPr lang="tr-TR" b="1" dirty="0"/>
              <a:t>GENEL BİLGİLER</a:t>
            </a:r>
          </a:p>
          <a:p>
            <a:pPr marL="0" indent="0">
              <a:buNone/>
            </a:pPr>
            <a:r>
              <a:rPr lang="tr-TR" dirty="0"/>
              <a:t>Kuruluş Tarihi: 1992</a:t>
            </a:r>
          </a:p>
          <a:p>
            <a:pPr marL="0" indent="0">
              <a:buNone/>
            </a:pPr>
            <a:r>
              <a:rPr lang="tr-TR" dirty="0"/>
              <a:t>Rektör : Prof. Dr. </a:t>
            </a:r>
            <a:r>
              <a:rPr lang="tr-TR" dirty="0" err="1"/>
              <a:t>Mahmud</a:t>
            </a:r>
            <a:r>
              <a:rPr lang="tr-TR" dirty="0"/>
              <a:t> GÜNGÖR</a:t>
            </a:r>
          </a:p>
          <a:p>
            <a:pPr marL="0" indent="0">
              <a:buNone/>
            </a:pPr>
            <a:r>
              <a:rPr lang="tr-TR" dirty="0"/>
              <a:t>Web adresi: </a:t>
            </a:r>
            <a:r>
              <a:rPr lang="tr-TR" dirty="0">
                <a:hlinkClick r:id="rId2"/>
              </a:rPr>
              <a:t>www.pau.edu.tr</a:t>
            </a:r>
            <a:endParaRPr lang="tr-TR" dirty="0"/>
          </a:p>
          <a:p>
            <a:pPr marL="0" indent="0">
              <a:buNone/>
            </a:pPr>
            <a:r>
              <a:rPr lang="tr-TR" dirty="0"/>
              <a:t>41.513 Öğrenci</a:t>
            </a:r>
          </a:p>
          <a:p>
            <a:pPr marL="0" indent="0">
              <a:buNone/>
            </a:pPr>
            <a:r>
              <a:rPr lang="tr-TR" dirty="0"/>
              <a:t>2087Akademik Personel</a:t>
            </a:r>
          </a:p>
          <a:p>
            <a:pPr marL="0" indent="0">
              <a:buNone/>
            </a:pPr>
            <a:r>
              <a:rPr lang="tr-TR" dirty="0"/>
              <a:t>3773 İdari Personel</a:t>
            </a:r>
          </a:p>
          <a:p>
            <a:pPr marL="0" indent="0">
              <a:buNone/>
            </a:pPr>
            <a:r>
              <a:rPr lang="tr-TR" dirty="0"/>
              <a:t>20</a:t>
            </a:r>
            <a:r>
              <a:rPr lang="tr-TR" dirty="0">
                <a:solidFill>
                  <a:srgbClr val="FF0000"/>
                </a:solidFill>
              </a:rPr>
              <a:t> </a:t>
            </a:r>
            <a:r>
              <a:rPr lang="tr-TR" dirty="0"/>
              <a:t>Fakülte</a:t>
            </a:r>
          </a:p>
          <a:p>
            <a:pPr marL="0" indent="0">
              <a:buNone/>
            </a:pPr>
            <a:r>
              <a:rPr lang="tr-TR" dirty="0"/>
              <a:t>17 Meslek Yüksekokulu</a:t>
            </a:r>
          </a:p>
          <a:p>
            <a:pPr marL="0" indent="0">
              <a:buNone/>
            </a:pPr>
            <a:r>
              <a:rPr lang="tr-TR" dirty="0"/>
              <a:t>1 Yüksekokul</a:t>
            </a:r>
          </a:p>
          <a:p>
            <a:pPr marL="0" indent="0">
              <a:buNone/>
            </a:pPr>
            <a:r>
              <a:rPr lang="tr-TR" dirty="0"/>
              <a:t>6 Enstitü</a:t>
            </a:r>
          </a:p>
          <a:p>
            <a:pPr marL="0" indent="0">
              <a:buNone/>
            </a:pPr>
            <a:r>
              <a:rPr lang="tr-TR" dirty="0"/>
              <a:t>39 Araştırma Merkezi</a:t>
            </a:r>
          </a:p>
          <a:p>
            <a:pPr marL="0" indent="0">
              <a:buNone/>
            </a:pPr>
            <a:endParaRPr lang="tr-TR" dirty="0"/>
          </a:p>
          <a:p>
            <a:pPr marL="0" indent="0">
              <a:buNone/>
            </a:pP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a:t>
            </a:fld>
            <a:endParaRPr lang="tr-TR"/>
          </a:p>
        </p:txBody>
      </p:sp>
      <p:pic>
        <p:nvPicPr>
          <p:cNvPr id="6" name="Resim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tretch>
            <a:fillRect/>
          </a:stretch>
        </p:blipFill>
        <p:spPr>
          <a:xfrm>
            <a:off x="5999388" y="2161661"/>
            <a:ext cx="5527224" cy="3683769"/>
          </a:xfrm>
          <a:prstGeom prst="rect">
            <a:avLst/>
          </a:prstGeom>
        </p:spPr>
      </p:pic>
    </p:spTree>
    <p:extLst>
      <p:ext uri="{BB962C8B-B14F-4D97-AF65-F5344CB8AC3E}">
        <p14:creationId xmlns:p14="http://schemas.microsoft.com/office/powerpoint/2010/main" val="155588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Kınıklı yerleşkesi haritası</a:t>
            </a:r>
          </a:p>
        </p:txBody>
      </p:sp>
      <p:pic>
        <p:nvPicPr>
          <p:cNvPr id="6" name="Resim 5" descr="Free &lt;strong&gt;vector&lt;/strong&gt; graphic: &lt;strong&gt;Bubble&lt;/strong&gt;, Talk, &lt;strong&gt;Speech&lt;/strong&gt; &lt;strong&gt;Bubble&lt;/strong&gt; - Free ..."/>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134600" y="4924524"/>
            <a:ext cx="1892969" cy="1721419"/>
          </a:xfrm>
          <a:prstGeom prst="rect">
            <a:avLst/>
          </a:prstGeom>
        </p:spPr>
      </p:pic>
      <p:sp>
        <p:nvSpPr>
          <p:cNvPr id="7" name="Metin kutusu 6"/>
          <p:cNvSpPr txBox="1"/>
          <p:nvPr/>
        </p:nvSpPr>
        <p:spPr>
          <a:xfrm>
            <a:off x="10285834" y="5233736"/>
            <a:ext cx="1590499" cy="830997"/>
          </a:xfrm>
          <a:prstGeom prst="rect">
            <a:avLst/>
          </a:prstGeom>
          <a:noFill/>
        </p:spPr>
        <p:txBody>
          <a:bodyPr wrap="none" rtlCol="0">
            <a:spAutoFit/>
          </a:bodyPr>
          <a:lstStyle/>
          <a:p>
            <a:pPr algn="ctr"/>
            <a:r>
              <a:rPr lang="tr-TR" sz="1600" dirty="0">
                <a:solidFill>
                  <a:srgbClr val="0E9D80"/>
                </a:solidFill>
                <a:latin typeface="Segoe Print" panose="02000600000000000000" pitchFamily="2" charset="0"/>
                <a:cs typeface="MV Boli" panose="02000500030200090000" pitchFamily="2" charset="0"/>
              </a:rPr>
              <a:t>Oryantasyon </a:t>
            </a:r>
          </a:p>
          <a:p>
            <a:pPr algn="ctr"/>
            <a:r>
              <a:rPr lang="tr-TR" sz="1600" dirty="0">
                <a:solidFill>
                  <a:srgbClr val="0E9D80"/>
                </a:solidFill>
                <a:latin typeface="Segoe Print" panose="02000600000000000000" pitchFamily="2" charset="0"/>
                <a:cs typeface="MV Boli" panose="02000500030200090000" pitchFamily="2" charset="0"/>
              </a:rPr>
              <a:t>kitapçığında </a:t>
            </a:r>
          </a:p>
          <a:p>
            <a:pPr algn="ctr"/>
            <a:r>
              <a:rPr lang="tr-TR" sz="1600" dirty="0">
                <a:solidFill>
                  <a:srgbClr val="0E9D80"/>
                </a:solidFill>
                <a:latin typeface="Segoe Print" panose="02000600000000000000" pitchFamily="2" charset="0"/>
                <a:cs typeface="MV Boli" panose="02000500030200090000" pitchFamily="2" charset="0"/>
              </a:rPr>
              <a:t>var!</a:t>
            </a:r>
          </a:p>
        </p:txBody>
      </p:sp>
      <p:pic>
        <p:nvPicPr>
          <p:cNvPr id="3" name="Resim 2"/>
          <p:cNvPicPr>
            <a:picLocks noChangeAspect="1"/>
          </p:cNvPicPr>
          <p:nvPr/>
        </p:nvPicPr>
        <p:blipFill>
          <a:blip r:embed="rId3"/>
          <a:stretch>
            <a:fillRect/>
          </a:stretch>
        </p:blipFill>
        <p:spPr>
          <a:xfrm>
            <a:off x="1819835" y="1730188"/>
            <a:ext cx="7987553" cy="4096871"/>
          </a:xfrm>
          <a:prstGeom prst="rect">
            <a:avLst/>
          </a:prstGeom>
        </p:spPr>
      </p:pic>
    </p:spTree>
    <p:extLst>
      <p:ext uri="{BB962C8B-B14F-4D97-AF65-F5344CB8AC3E}">
        <p14:creationId xmlns:p14="http://schemas.microsoft.com/office/powerpoint/2010/main" val="203146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1745344128"/>
              </p:ext>
            </p:extLst>
          </p:nvPr>
        </p:nvGraphicFramePr>
        <p:xfrm>
          <a:off x="4864751" y="2075649"/>
          <a:ext cx="7082269" cy="300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F302176B-0E47-46AC-8F43-DAB4B8A37D06}" type="slidenum">
              <a:rPr lang="tr-TR" smtClean="0"/>
              <a:pPr/>
              <a:t>5</a:t>
            </a:fld>
            <a:endParaRPr lang="tr-TR"/>
          </a:p>
        </p:txBody>
      </p:sp>
      <p:graphicFrame>
        <p:nvGraphicFramePr>
          <p:cNvPr id="11" name="Diyagram 10"/>
          <p:cNvGraphicFramePr/>
          <p:nvPr>
            <p:extLst>
              <p:ext uri="{D42A27DB-BD31-4B8C-83A1-F6EECF244321}">
                <p14:modId xmlns:p14="http://schemas.microsoft.com/office/powerpoint/2010/main" val="2110669986"/>
              </p:ext>
            </p:extLst>
          </p:nvPr>
        </p:nvGraphicFramePr>
        <p:xfrm>
          <a:off x="5574081" y="5248666"/>
          <a:ext cx="3823172" cy="11625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yönetimi</a:t>
            </a:r>
          </a:p>
        </p:txBody>
      </p:sp>
      <p:pic>
        <p:nvPicPr>
          <p:cNvPr id="3" name="Resim 2"/>
          <p:cNvPicPr>
            <a:picLocks noChangeAspect="1"/>
          </p:cNvPicPr>
          <p:nvPr/>
        </p:nvPicPr>
        <p:blipFill rotWithShape="1">
          <a:blip r:embed="rId13" cstate="print">
            <a:extLst>
              <a:ext uri="{BEBA8EAE-BF5A-486C-A8C5-ECC9F3942E4B}">
                <a14:imgProps xmlns:a14="http://schemas.microsoft.com/office/drawing/2010/main">
                  <a14:imgLayer r:embed="rId14">
                    <a14:imgEffect>
                      <a14:colorTemperature colorTemp="5651"/>
                    </a14:imgEffect>
                    <a14:imgEffect>
                      <a14:brightnessContrast bright="17000" contrast="11000"/>
                    </a14:imgEffect>
                  </a14:imgLayer>
                </a14:imgProps>
              </a:ext>
              <a:ext uri="{28A0092B-C50C-407E-A947-70E740481C1C}">
                <a14:useLocalDpi xmlns:a14="http://schemas.microsoft.com/office/drawing/2010/main" val="0"/>
              </a:ext>
            </a:extLst>
          </a:blip>
          <a:srcRect r="32711"/>
          <a:stretch/>
        </p:blipFill>
        <p:spPr>
          <a:xfrm>
            <a:off x="856773" y="2387242"/>
            <a:ext cx="4007978" cy="2984355"/>
          </a:xfrm>
          <a:prstGeom prst="rect">
            <a:avLst/>
          </a:prstGeom>
        </p:spPr>
      </p:pic>
      <p:graphicFrame>
        <p:nvGraphicFramePr>
          <p:cNvPr id="9" name="Diyagram 8"/>
          <p:cNvGraphicFramePr/>
          <p:nvPr>
            <p:extLst>
              <p:ext uri="{D42A27DB-BD31-4B8C-83A1-F6EECF244321}">
                <p14:modId xmlns:p14="http://schemas.microsoft.com/office/powerpoint/2010/main" val="1313456449"/>
              </p:ext>
            </p:extLst>
          </p:nvPr>
        </p:nvGraphicFramePr>
        <p:xfrm>
          <a:off x="7779026" y="5081737"/>
          <a:ext cx="3823172" cy="116259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97176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95600" y="847827"/>
            <a:ext cx="8610600" cy="1293028"/>
          </a:xfrm>
        </p:spPr>
        <p:txBody>
          <a:bodyPr>
            <a:normAutofit/>
          </a:bodyPr>
          <a:lstStyle/>
          <a:p>
            <a:r>
              <a:rPr lang="tr-TR" sz="3200" b="1" i="1" dirty="0"/>
              <a:t>FAKÜLTELER</a:t>
            </a:r>
          </a:p>
        </p:txBody>
      </p:sp>
      <p:sp>
        <p:nvSpPr>
          <p:cNvPr id="3" name="İçerik Yer Tutucusu 2"/>
          <p:cNvSpPr>
            <a:spLocks noGrp="1"/>
          </p:cNvSpPr>
          <p:nvPr>
            <p:ph idx="1"/>
          </p:nvPr>
        </p:nvSpPr>
        <p:spPr>
          <a:xfrm>
            <a:off x="4286251" y="1671638"/>
            <a:ext cx="7219949" cy="4957762"/>
          </a:xfrm>
        </p:spPr>
        <p:txBody>
          <a:bodyPr numCol="2">
            <a:noAutofit/>
          </a:bodyPr>
          <a:lstStyle/>
          <a:p>
            <a:pPr marL="0" indent="0" algn="r">
              <a:lnSpc>
                <a:spcPct val="170000"/>
              </a:lnSpc>
              <a:buNone/>
            </a:pPr>
            <a:r>
              <a:rPr lang="tr-TR" sz="1400" dirty="0">
                <a:solidFill>
                  <a:schemeClr val="tx1"/>
                </a:solidFill>
              </a:rPr>
              <a:t>Diş Hekimliği Fakültesi</a:t>
            </a:r>
          </a:p>
          <a:p>
            <a:pPr marL="0" indent="0" algn="r">
              <a:lnSpc>
                <a:spcPct val="170000"/>
              </a:lnSpc>
              <a:buNone/>
            </a:pPr>
            <a:r>
              <a:rPr lang="tr-TR" sz="1400" dirty="0">
                <a:solidFill>
                  <a:schemeClr val="tx1"/>
                </a:solidFill>
              </a:rPr>
              <a:t>Eğitim Fakültesi</a:t>
            </a:r>
          </a:p>
          <a:p>
            <a:pPr marL="0" indent="0" algn="r">
              <a:lnSpc>
                <a:spcPct val="170000"/>
              </a:lnSpc>
              <a:buNone/>
            </a:pPr>
            <a:r>
              <a:rPr lang="tr-TR" sz="1400" dirty="0"/>
              <a:t>İnsan ve Toplum Bilimleri </a:t>
            </a:r>
            <a:r>
              <a:rPr lang="tr-TR" sz="1400" dirty="0">
                <a:solidFill>
                  <a:schemeClr val="tx1"/>
                </a:solidFill>
              </a:rPr>
              <a:t>Fakültesi</a:t>
            </a:r>
          </a:p>
          <a:p>
            <a:pPr marL="0" indent="0" algn="r">
              <a:lnSpc>
                <a:spcPct val="170000"/>
              </a:lnSpc>
              <a:buNone/>
            </a:pPr>
            <a:r>
              <a:rPr lang="tr-TR" sz="1400" dirty="0">
                <a:solidFill>
                  <a:schemeClr val="tx1"/>
                </a:solidFill>
              </a:rPr>
              <a:t>Fen Fakültesi</a:t>
            </a:r>
          </a:p>
          <a:p>
            <a:pPr marL="0" indent="0" algn="r">
              <a:lnSpc>
                <a:spcPct val="170000"/>
              </a:lnSpc>
              <a:buNone/>
            </a:pPr>
            <a:r>
              <a:rPr lang="tr-TR" sz="1400" dirty="0"/>
              <a:t>Fizyoterapi ve Rehabilitasyon Fakültesi </a:t>
            </a:r>
            <a:endParaRPr lang="tr-TR" sz="1400" dirty="0">
              <a:solidFill>
                <a:schemeClr val="tx1"/>
              </a:solidFill>
            </a:endParaRPr>
          </a:p>
          <a:p>
            <a:pPr marL="0" indent="0" algn="r">
              <a:lnSpc>
                <a:spcPct val="170000"/>
              </a:lnSpc>
              <a:buNone/>
            </a:pPr>
            <a:r>
              <a:rPr lang="tr-TR" sz="1400" dirty="0">
                <a:solidFill>
                  <a:schemeClr val="tx1"/>
                </a:solidFill>
              </a:rPr>
              <a:t>İktisadi ve İdari Bilimler Fakültesi</a:t>
            </a:r>
          </a:p>
          <a:p>
            <a:pPr marL="0" indent="0" algn="r">
              <a:lnSpc>
                <a:spcPct val="170000"/>
              </a:lnSpc>
              <a:buNone/>
            </a:pPr>
            <a:r>
              <a:rPr lang="tr-TR" sz="1400" dirty="0">
                <a:solidFill>
                  <a:schemeClr val="tx1"/>
                </a:solidFill>
              </a:rPr>
              <a:t>Hukuk Fakültesi</a:t>
            </a:r>
          </a:p>
          <a:p>
            <a:pPr marL="0" indent="0" algn="r">
              <a:lnSpc>
                <a:spcPct val="170000"/>
              </a:lnSpc>
              <a:buNone/>
            </a:pPr>
            <a:r>
              <a:rPr lang="tr-TR" sz="1400" dirty="0">
                <a:solidFill>
                  <a:schemeClr val="tx1"/>
                </a:solidFill>
              </a:rPr>
              <a:t>İlahiyat Fakültesi</a:t>
            </a:r>
          </a:p>
          <a:p>
            <a:pPr marL="0" indent="0" algn="r">
              <a:lnSpc>
                <a:spcPct val="170000"/>
              </a:lnSpc>
              <a:buNone/>
            </a:pPr>
            <a:r>
              <a:rPr lang="tr-TR" sz="1400" dirty="0">
                <a:solidFill>
                  <a:schemeClr val="tx1"/>
                </a:solidFill>
              </a:rPr>
              <a:t>İletişim Fakültesi</a:t>
            </a:r>
          </a:p>
          <a:p>
            <a:pPr marL="0" indent="0" algn="r">
              <a:lnSpc>
                <a:spcPct val="170000"/>
              </a:lnSpc>
              <a:buNone/>
            </a:pPr>
            <a:r>
              <a:rPr lang="tr-TR" sz="1400" dirty="0">
                <a:solidFill>
                  <a:schemeClr val="tx1"/>
                </a:solidFill>
              </a:rPr>
              <a:t>Mimarlık ve Tasarım Fakültesi</a:t>
            </a:r>
          </a:p>
          <a:p>
            <a:pPr marL="0" indent="0" algn="r">
              <a:lnSpc>
                <a:spcPct val="170000"/>
              </a:lnSpc>
              <a:buNone/>
            </a:pPr>
            <a:endParaRPr lang="tr-TR" sz="1400" dirty="0"/>
          </a:p>
          <a:p>
            <a:pPr marL="0" indent="0" algn="r">
              <a:lnSpc>
                <a:spcPct val="170000"/>
              </a:lnSpc>
              <a:buNone/>
            </a:pPr>
            <a:endParaRPr lang="tr-TR" sz="1400" dirty="0"/>
          </a:p>
          <a:p>
            <a:pPr marL="0" indent="0" algn="r">
              <a:lnSpc>
                <a:spcPct val="170000"/>
              </a:lnSpc>
              <a:buNone/>
            </a:pPr>
            <a:r>
              <a:rPr lang="tr-TR" sz="1400" dirty="0"/>
              <a:t>Mühendislik Fakültesi</a:t>
            </a:r>
          </a:p>
          <a:p>
            <a:pPr marL="0" indent="0" algn="r">
              <a:lnSpc>
                <a:spcPct val="170000"/>
              </a:lnSpc>
              <a:buNone/>
            </a:pPr>
            <a:r>
              <a:rPr lang="tr-TR" sz="1400" dirty="0"/>
              <a:t>Müzik ve Sahne Sanatları Fakültesi</a:t>
            </a:r>
          </a:p>
          <a:p>
            <a:pPr marL="0" indent="0" algn="r">
              <a:lnSpc>
                <a:spcPct val="170000"/>
              </a:lnSpc>
              <a:buNone/>
            </a:pPr>
            <a:r>
              <a:rPr lang="tr-TR" sz="1400" dirty="0"/>
              <a:t>Sağlık Bilimleri Fakültesi</a:t>
            </a:r>
          </a:p>
          <a:p>
            <a:pPr marL="0" indent="0" algn="r">
              <a:lnSpc>
                <a:spcPct val="170000"/>
              </a:lnSpc>
              <a:buNone/>
            </a:pPr>
            <a:r>
              <a:rPr lang="tr-TR" sz="1400" dirty="0"/>
              <a:t>Spor Bilimleri Fakültesi</a:t>
            </a:r>
          </a:p>
          <a:p>
            <a:pPr marL="0" indent="0" algn="r">
              <a:lnSpc>
                <a:spcPct val="170000"/>
              </a:lnSpc>
              <a:buNone/>
            </a:pPr>
            <a:r>
              <a:rPr lang="tr-TR" sz="1400" dirty="0"/>
              <a:t>Teknik Eğitim Fakültesi</a:t>
            </a:r>
          </a:p>
          <a:p>
            <a:pPr marL="0" indent="0" algn="r">
              <a:lnSpc>
                <a:spcPct val="170000"/>
              </a:lnSpc>
              <a:buNone/>
            </a:pPr>
            <a:r>
              <a:rPr lang="tr-TR" sz="1400" dirty="0"/>
              <a:t>Teknoloji Fakültesi</a:t>
            </a:r>
          </a:p>
          <a:p>
            <a:pPr marL="0" indent="0" algn="r">
              <a:lnSpc>
                <a:spcPct val="170000"/>
              </a:lnSpc>
              <a:buNone/>
            </a:pPr>
            <a:r>
              <a:rPr lang="tr-TR" sz="1400" dirty="0"/>
              <a:t>Tıp Fakültesi</a:t>
            </a:r>
          </a:p>
          <a:p>
            <a:pPr marL="0" indent="0" algn="r">
              <a:lnSpc>
                <a:spcPct val="170000"/>
              </a:lnSpc>
              <a:buNone/>
            </a:pPr>
            <a:r>
              <a:rPr lang="tr-TR" sz="1400" dirty="0"/>
              <a:t>Turizm Fakültesi</a:t>
            </a:r>
          </a:p>
          <a:p>
            <a:pPr marL="0" indent="0" algn="r">
              <a:lnSpc>
                <a:spcPct val="170000"/>
              </a:lnSpc>
              <a:buNone/>
            </a:pPr>
            <a:r>
              <a:rPr lang="tr-TR" sz="1400" dirty="0"/>
              <a:t>Uygulamalı Bilimler Fakültesi</a:t>
            </a:r>
          </a:p>
          <a:p>
            <a:pPr marL="0" indent="0" algn="r">
              <a:lnSpc>
                <a:spcPct val="170000"/>
              </a:lnSpc>
              <a:buNone/>
            </a:pPr>
            <a:r>
              <a:rPr lang="tr-TR" sz="1400" dirty="0"/>
              <a:t>Ziraat Fakültesi</a:t>
            </a:r>
          </a:p>
          <a:p>
            <a:pPr marL="0" indent="0">
              <a:lnSpc>
                <a:spcPct val="170000"/>
              </a:lnSpc>
              <a:buNone/>
            </a:pPr>
            <a:endParaRPr lang="tr-TR" sz="1500" dirty="0">
              <a:solidFill>
                <a:schemeClr val="tx1"/>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6</a:t>
            </a:fld>
            <a:endParaRPr lang="tr-TR"/>
          </a:p>
        </p:txBody>
      </p:sp>
      <p:pic>
        <p:nvPicPr>
          <p:cNvPr id="9" name="Resim 8"/>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val="0"/>
              </a:ext>
            </a:extLst>
          </a:blip>
          <a:srcRect l="33368" r="32021"/>
          <a:stretch/>
        </p:blipFill>
        <p:spPr>
          <a:xfrm>
            <a:off x="1299412" y="2242557"/>
            <a:ext cx="2822716" cy="3694512"/>
          </a:xfrm>
          <a:prstGeom prst="rect">
            <a:avLst/>
          </a:prstGeom>
        </p:spPr>
      </p:pic>
    </p:spTree>
    <p:extLst>
      <p:ext uri="{BB962C8B-B14F-4D97-AF65-F5344CB8AC3E}">
        <p14:creationId xmlns:p14="http://schemas.microsoft.com/office/powerpoint/2010/main" val="342065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MESLEK YÜKSEKOKULLARI</a:t>
            </a:r>
          </a:p>
        </p:txBody>
      </p:sp>
      <p:sp>
        <p:nvSpPr>
          <p:cNvPr id="3" name="İçerik Yer Tutucusu 2"/>
          <p:cNvSpPr>
            <a:spLocks noGrp="1"/>
          </p:cNvSpPr>
          <p:nvPr>
            <p:ph idx="1"/>
          </p:nvPr>
        </p:nvSpPr>
        <p:spPr>
          <a:xfrm>
            <a:off x="1708485" y="2478506"/>
            <a:ext cx="9797716" cy="3657599"/>
          </a:xfrm>
        </p:spPr>
        <p:txBody>
          <a:bodyPr numCol="2">
            <a:normAutofit/>
          </a:bodyPr>
          <a:lstStyle/>
          <a:p>
            <a:pPr marL="0" indent="0" algn="r">
              <a:lnSpc>
                <a:spcPct val="100000"/>
              </a:lnSpc>
              <a:buNone/>
            </a:pPr>
            <a:r>
              <a:rPr lang="tr-TR" sz="1500" dirty="0"/>
              <a:t>Acıpayam Meslek Yüksekokulu</a:t>
            </a:r>
          </a:p>
          <a:p>
            <a:pPr marL="0" indent="0" algn="r">
              <a:lnSpc>
                <a:spcPct val="100000"/>
              </a:lnSpc>
              <a:buNone/>
            </a:pPr>
            <a:r>
              <a:rPr lang="tr-TR" sz="1500" dirty="0"/>
              <a:t>Bekilli Meslek Yüksekokulu</a:t>
            </a:r>
          </a:p>
          <a:p>
            <a:pPr marL="0" indent="0" algn="r">
              <a:lnSpc>
                <a:spcPct val="100000"/>
              </a:lnSpc>
              <a:buNone/>
            </a:pPr>
            <a:r>
              <a:rPr lang="tr-TR" sz="1500" dirty="0"/>
              <a:t>Bozkurt Meslek Yüksekokulu</a:t>
            </a:r>
          </a:p>
          <a:p>
            <a:pPr marL="0" indent="0" algn="r">
              <a:lnSpc>
                <a:spcPct val="100000"/>
              </a:lnSpc>
              <a:buNone/>
            </a:pPr>
            <a:r>
              <a:rPr lang="tr-TR" sz="1500" dirty="0"/>
              <a:t>Buldan Meslek Yüksekokulu</a:t>
            </a:r>
          </a:p>
          <a:p>
            <a:pPr marL="0" indent="0" algn="r">
              <a:lnSpc>
                <a:spcPct val="100000"/>
              </a:lnSpc>
              <a:buNone/>
            </a:pPr>
            <a:r>
              <a:rPr lang="tr-TR" sz="1500" dirty="0"/>
              <a:t>Çal Meslek Yüksekokulu</a:t>
            </a:r>
          </a:p>
          <a:p>
            <a:pPr marL="0" indent="0" algn="r">
              <a:lnSpc>
                <a:spcPct val="100000"/>
              </a:lnSpc>
              <a:buNone/>
            </a:pPr>
            <a:r>
              <a:rPr lang="tr-TR" sz="1500" dirty="0"/>
              <a:t>Çameli Meslek Yüksekokulu</a:t>
            </a:r>
          </a:p>
          <a:p>
            <a:pPr marL="0" indent="0" algn="r">
              <a:lnSpc>
                <a:spcPct val="100000"/>
              </a:lnSpc>
              <a:buNone/>
            </a:pPr>
            <a:r>
              <a:rPr lang="tr-TR" sz="1500" dirty="0"/>
              <a:t>Çardak Organize Sanayi Bölgesi Meslek Yüksekokulu</a:t>
            </a:r>
          </a:p>
          <a:p>
            <a:pPr marL="0" indent="0" algn="r">
              <a:lnSpc>
                <a:spcPct val="100000"/>
              </a:lnSpc>
              <a:buNone/>
            </a:pPr>
            <a:r>
              <a:rPr lang="tr-TR" sz="1500" dirty="0"/>
              <a:t>Çivril Atasay Kamer Meslek Yüksekokulu</a:t>
            </a:r>
          </a:p>
          <a:p>
            <a:pPr marL="0" indent="0" algn="r">
              <a:lnSpc>
                <a:spcPct val="100000"/>
              </a:lnSpc>
              <a:buNone/>
            </a:pPr>
            <a:r>
              <a:rPr lang="tr-TR" sz="1500" dirty="0"/>
              <a:t>Denizli Sağlık Hizmetleri Meslek Yüksekokulu</a:t>
            </a:r>
          </a:p>
          <a:p>
            <a:pPr marL="0" indent="0" algn="r">
              <a:lnSpc>
                <a:spcPct val="100000"/>
              </a:lnSpc>
              <a:buNone/>
            </a:pPr>
            <a:endParaRPr lang="tr-TR" sz="1500" dirty="0"/>
          </a:p>
          <a:p>
            <a:pPr marL="0" indent="0" algn="r">
              <a:lnSpc>
                <a:spcPct val="100000"/>
              </a:lnSpc>
              <a:buNone/>
            </a:pPr>
            <a:r>
              <a:rPr lang="tr-TR" sz="1500" dirty="0"/>
              <a:t>Denizli Sosyal Bilimler Meslek Yüksekokulu</a:t>
            </a:r>
          </a:p>
          <a:p>
            <a:pPr marL="0" indent="0" algn="r">
              <a:lnSpc>
                <a:spcPct val="100000"/>
              </a:lnSpc>
              <a:buNone/>
            </a:pPr>
            <a:r>
              <a:rPr lang="tr-TR" sz="1500" dirty="0"/>
              <a:t>Denizli Teknik Bilimler Meslek Yüksekokulu</a:t>
            </a:r>
          </a:p>
          <a:p>
            <a:pPr marL="0" indent="0" algn="r">
              <a:lnSpc>
                <a:spcPct val="100000"/>
              </a:lnSpc>
              <a:buNone/>
            </a:pPr>
            <a:r>
              <a:rPr lang="tr-TR" sz="1500" dirty="0"/>
              <a:t>Honaz Meslek Yüksekokulu</a:t>
            </a:r>
          </a:p>
          <a:p>
            <a:pPr marL="0" indent="0" algn="r">
              <a:lnSpc>
                <a:spcPct val="100000"/>
              </a:lnSpc>
              <a:buNone/>
            </a:pPr>
            <a:r>
              <a:rPr lang="tr-TR" sz="1500" dirty="0"/>
              <a:t>Kale Meslek Yüksekokulu</a:t>
            </a:r>
          </a:p>
          <a:p>
            <a:pPr marL="0" indent="0" algn="r">
              <a:lnSpc>
                <a:spcPct val="100000"/>
              </a:lnSpc>
              <a:buNone/>
            </a:pPr>
            <a:r>
              <a:rPr lang="tr-TR" sz="1500" dirty="0"/>
              <a:t>Sarayköy Meslek Yüksekokulu</a:t>
            </a:r>
          </a:p>
          <a:p>
            <a:pPr marL="0" indent="0" algn="r">
              <a:lnSpc>
                <a:spcPct val="100000"/>
              </a:lnSpc>
              <a:buNone/>
            </a:pPr>
            <a:r>
              <a:rPr lang="tr-TR" sz="1500" dirty="0"/>
              <a:t>Serinhisar Meslek Yüksekokulu</a:t>
            </a:r>
          </a:p>
          <a:p>
            <a:pPr marL="0" indent="0" algn="r">
              <a:lnSpc>
                <a:spcPct val="100000"/>
              </a:lnSpc>
              <a:buNone/>
            </a:pPr>
            <a:r>
              <a:rPr lang="tr-TR" sz="1500" dirty="0"/>
              <a:t>Tavas Meslek Yüksekokulu</a:t>
            </a:r>
          </a:p>
          <a:p>
            <a:pPr marL="0" indent="0" algn="r">
              <a:lnSpc>
                <a:spcPct val="100000"/>
              </a:lnSpc>
              <a:buNone/>
            </a:pPr>
            <a:r>
              <a:rPr lang="tr-TR" sz="1500" dirty="0"/>
              <a:t>Tavas Sağlık Hizmetleri Sağlık Meslek Yüksekokulu</a:t>
            </a:r>
          </a:p>
          <a:p>
            <a:pPr marL="0" indent="0" algn="r">
              <a:lnSpc>
                <a:spcPct val="100000"/>
              </a:lnSpc>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144979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ENSTİTÜLER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Arkeoloji Enstitüsü</a:t>
            </a:r>
          </a:p>
          <a:p>
            <a:pPr marL="0" indent="0" algn="r">
              <a:lnSpc>
                <a:spcPct val="150000"/>
              </a:lnSpc>
              <a:buNone/>
            </a:pPr>
            <a:r>
              <a:rPr lang="tr-TR" sz="2000" dirty="0"/>
              <a:t>Eğitim Bilimleri Enstitüsü</a:t>
            </a:r>
          </a:p>
          <a:p>
            <a:pPr marL="0" indent="0" algn="r">
              <a:lnSpc>
                <a:spcPct val="150000"/>
              </a:lnSpc>
              <a:buNone/>
            </a:pPr>
            <a:r>
              <a:rPr lang="tr-TR" sz="2000" dirty="0"/>
              <a:t>Fen Bilimleri Enstitüsü</a:t>
            </a:r>
          </a:p>
          <a:p>
            <a:pPr marL="0" indent="0" algn="r">
              <a:lnSpc>
                <a:spcPct val="150000"/>
              </a:lnSpc>
              <a:buNone/>
            </a:pPr>
            <a:r>
              <a:rPr lang="tr-TR" sz="2000" dirty="0"/>
              <a:t>İslami İlimler Enstitüsü</a:t>
            </a:r>
          </a:p>
          <a:p>
            <a:pPr marL="0" indent="0" algn="r">
              <a:lnSpc>
                <a:spcPct val="150000"/>
              </a:lnSpc>
              <a:buNone/>
            </a:pPr>
            <a:r>
              <a:rPr lang="tr-TR" sz="2000" dirty="0"/>
              <a:t>Sağlık Bilimleri Enstitüsü</a:t>
            </a:r>
          </a:p>
          <a:p>
            <a:pPr marL="0" indent="0" algn="r">
              <a:lnSpc>
                <a:spcPct val="150000"/>
              </a:lnSpc>
              <a:buNone/>
            </a:pPr>
            <a:r>
              <a:rPr lang="tr-TR" sz="2000" dirty="0"/>
              <a:t>Sosyal Bilimler Enstitüsü</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8</a:t>
            </a:fld>
            <a:endParaRPr lang="tr-TR"/>
          </a:p>
        </p:txBody>
      </p:sp>
      <p:pic>
        <p:nvPicPr>
          <p:cNvPr id="6" name="Resim 5"/>
          <p:cNvPicPr>
            <a:picLocks noChangeAspect="1"/>
          </p:cNvPicPr>
          <p:nvPr/>
        </p:nvPicPr>
        <p:blipFill>
          <a:blip r:embed="rId2">
            <a:extLst>
              <a:ext uri="{BEBA8EAE-BF5A-486C-A8C5-ECC9F3942E4B}">
                <a14:imgProps xmlns:a14="http://schemas.microsoft.com/office/drawing/2010/main">
                  <a14:imgLayer r:embed="rId3">
                    <a14:imgEffect>
                      <a14:colorTemperature colorTemp="5957"/>
                    </a14:imgEffect>
                    <a14:imgEffect>
                      <a14:brightnessContrast bright="20000" contrast="13000"/>
                    </a14:imgEffect>
                  </a14:imgLayer>
                </a14:imgProps>
              </a:ext>
              <a:ext uri="{28A0092B-C50C-407E-A947-70E740481C1C}">
                <a14:useLocalDpi xmlns:a14="http://schemas.microsoft.com/office/drawing/2010/main" val="0"/>
              </a:ext>
            </a:extLst>
          </a:blip>
          <a:stretch>
            <a:fillRect/>
          </a:stretch>
        </p:blipFill>
        <p:spPr>
          <a:xfrm>
            <a:off x="1230951" y="2364509"/>
            <a:ext cx="5141841" cy="3424466"/>
          </a:xfrm>
          <a:prstGeom prst="rect">
            <a:avLst/>
          </a:prstGeom>
        </p:spPr>
      </p:pic>
    </p:spTree>
    <p:extLst>
      <p:ext uri="{BB962C8B-B14F-4D97-AF65-F5344CB8AC3E}">
        <p14:creationId xmlns:p14="http://schemas.microsoft.com/office/powerpoint/2010/main" val="290281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YÜKSEKOKULLAR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Yabancı Diller Yüksekokulu</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9</a:t>
            </a:fld>
            <a:endParaRPr lang="tr-TR"/>
          </a:p>
        </p:txBody>
      </p:sp>
      <p:pic>
        <p:nvPicPr>
          <p:cNvPr id="5" name="Resim 4"/>
          <p:cNvPicPr>
            <a:picLocks noChangeAspect="1"/>
          </p:cNvPicPr>
          <p:nvPr/>
        </p:nvPicPr>
        <p:blipFill>
          <a:blip r:embed="rId2">
            <a:extLst>
              <a:ext uri="{BEBA8EAE-BF5A-486C-A8C5-ECC9F3942E4B}">
                <a14:imgProps xmlns:a14="http://schemas.microsoft.com/office/drawing/2010/main">
                  <a14:imgLayer r:embed="rId3">
                    <a14:imgEffect>
                      <a14:colorTemperature colorTemp="6115"/>
                    </a14:imgEffect>
                    <a14:imgEffect>
                      <a14:brightnessContrast bright="16000" contrast="11000"/>
                    </a14:imgEffect>
                  </a14:imgLayer>
                </a14:imgProps>
              </a:ext>
              <a:ext uri="{28A0092B-C50C-407E-A947-70E740481C1C}">
                <a14:useLocalDpi xmlns:a14="http://schemas.microsoft.com/office/drawing/2010/main" val="0"/>
              </a:ext>
            </a:extLst>
          </a:blip>
          <a:stretch>
            <a:fillRect/>
          </a:stretch>
        </p:blipFill>
        <p:spPr>
          <a:xfrm>
            <a:off x="752386" y="2057401"/>
            <a:ext cx="4913476" cy="3272375"/>
          </a:xfrm>
          <a:prstGeom prst="rect">
            <a:avLst/>
          </a:prstGeom>
        </p:spPr>
      </p:pic>
    </p:spTree>
    <p:extLst>
      <p:ext uri="{BB962C8B-B14F-4D97-AF65-F5344CB8AC3E}">
        <p14:creationId xmlns:p14="http://schemas.microsoft.com/office/powerpoint/2010/main" val="160755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3D7E7AA-D1F4-4FD2-96AE-77926CD77101}"/>
              </a:ext>
            </a:extLst>
          </p:cNvPr>
          <p:cNvSpPr>
            <a:spLocks noGrp="1"/>
          </p:cNvSpPr>
          <p:nvPr>
            <p:ph idx="1"/>
          </p:nvPr>
        </p:nvSpPr>
        <p:spPr>
          <a:xfrm>
            <a:off x="1050758" y="1753644"/>
            <a:ext cx="10455442" cy="4493995"/>
          </a:xfrm>
        </p:spPr>
        <p:txBody>
          <a:bodyPr>
            <a:noAutofit/>
          </a:bodyPr>
          <a:lstStyle/>
          <a:p>
            <a:pPr marL="0" indent="0" algn="r">
              <a:lnSpc>
                <a:spcPct val="110000"/>
              </a:lnSpc>
              <a:buNone/>
            </a:pPr>
            <a:r>
              <a:rPr lang="tr-TR" sz="1400" dirty="0"/>
              <a:t>Alkol ve Madde Bağımlılığı Uygulama ve Araştırma Merkezi </a:t>
            </a:r>
          </a:p>
          <a:p>
            <a:pPr marL="0" indent="0" algn="r">
              <a:lnSpc>
                <a:spcPct val="110000"/>
              </a:lnSpc>
              <a:buNone/>
            </a:pPr>
            <a:r>
              <a:rPr lang="tr-TR" sz="1400" dirty="0"/>
              <a:t>Altay Toplulukları Dil ve Kültürleri Uygulama ve Araştırma Merkezi</a:t>
            </a:r>
          </a:p>
          <a:p>
            <a:pPr marL="0" indent="0" algn="r">
              <a:lnSpc>
                <a:spcPct val="110000"/>
              </a:lnSpc>
              <a:buNone/>
            </a:pPr>
            <a:r>
              <a:rPr lang="tr-TR" sz="1400" dirty="0"/>
              <a:t>Atatürk İlkeleri ve İnkılap Tarihi Araştırma ve Uygulama Merkezi</a:t>
            </a:r>
          </a:p>
          <a:p>
            <a:pPr marL="0" indent="0" algn="r">
              <a:lnSpc>
                <a:spcPct val="110000"/>
              </a:lnSpc>
              <a:buNone/>
            </a:pPr>
            <a:r>
              <a:rPr lang="tr-TR" sz="1400" dirty="0"/>
              <a:t>Bitki Genetiği ve Tarımsal Biyoteknoloji Uygulama ve Araştırma Merkezi</a:t>
            </a:r>
          </a:p>
          <a:p>
            <a:pPr marL="0" indent="0" algn="r">
              <a:lnSpc>
                <a:spcPct val="110000"/>
              </a:lnSpc>
              <a:buNone/>
            </a:pPr>
            <a:r>
              <a:rPr lang="tr-TR" sz="1400" dirty="0"/>
              <a:t>Botanik Bahçesi Uygulama ve Araştırma Merkezi</a:t>
            </a:r>
          </a:p>
          <a:p>
            <a:pPr marL="0" indent="0" algn="r">
              <a:lnSpc>
                <a:spcPct val="110000"/>
              </a:lnSpc>
              <a:buNone/>
            </a:pPr>
            <a:r>
              <a:rPr lang="tr-TR" sz="1400" dirty="0"/>
              <a:t>Çocuk ve Gençlik Eğitimi Uygulama ve Araştırma Merkezi</a:t>
            </a:r>
          </a:p>
          <a:p>
            <a:pPr marL="0" indent="0" algn="r">
              <a:lnSpc>
                <a:spcPct val="110000"/>
              </a:lnSpc>
              <a:buNone/>
            </a:pPr>
            <a:r>
              <a:rPr lang="tr-TR" sz="1400" dirty="0"/>
              <a:t>Deneysel Cerrahi Uygulama ve Araştırma Merkezi</a:t>
            </a:r>
          </a:p>
          <a:p>
            <a:pPr marL="0" indent="0" algn="r">
              <a:lnSpc>
                <a:spcPct val="110000"/>
              </a:lnSpc>
              <a:buNone/>
            </a:pPr>
            <a:r>
              <a:rPr lang="tr-TR" sz="1400" dirty="0"/>
              <a:t>Deniz Kaplumbağaları Uygulama ve Araştırma Merkezi</a:t>
            </a:r>
          </a:p>
          <a:p>
            <a:pPr marL="0" indent="0" algn="r">
              <a:lnSpc>
                <a:spcPct val="110000"/>
              </a:lnSpc>
              <a:buNone/>
            </a:pPr>
            <a:r>
              <a:rPr lang="tr-TR" sz="1400" dirty="0"/>
              <a:t>Deprem ve Yapı Uygulama ve Araştırma Merkezi</a:t>
            </a:r>
          </a:p>
          <a:p>
            <a:pPr marL="0" indent="0" algn="r">
              <a:lnSpc>
                <a:spcPct val="110000"/>
              </a:lnSpc>
              <a:buNone/>
            </a:pPr>
            <a:r>
              <a:rPr lang="tr-TR" sz="1400" dirty="0"/>
              <a:t> Dil Öğretimi Uygulama ve Araştırma Merkezi</a:t>
            </a:r>
          </a:p>
          <a:p>
            <a:pPr marL="0" indent="0" algn="r">
              <a:lnSpc>
                <a:spcPct val="110000"/>
              </a:lnSpc>
              <a:buNone/>
            </a:pPr>
            <a:r>
              <a:rPr lang="tr-TR" sz="1400" dirty="0"/>
              <a:t>Eğitim ve Öğretim Teknolojileri Uygulama ve Araştırma Merkezi</a:t>
            </a:r>
          </a:p>
          <a:p>
            <a:pPr marL="0" indent="0" algn="r">
              <a:lnSpc>
                <a:spcPct val="110000"/>
              </a:lnSpc>
              <a:buNone/>
            </a:pPr>
            <a:r>
              <a:rPr lang="tr-TR" sz="1400" dirty="0"/>
              <a:t> Ekonomik ve Ekonometrik Uygulama ve Araştırma Merkezi</a:t>
            </a:r>
          </a:p>
          <a:p>
            <a:pPr marL="0" indent="0" algn="r">
              <a:lnSpc>
                <a:spcPct val="110000"/>
              </a:lnSpc>
              <a:buNone/>
            </a:pPr>
            <a:r>
              <a:rPr lang="tr-TR" sz="1400" dirty="0"/>
              <a:t>Güç Sistemleri Uygulama ve Araştırma Merkezi</a:t>
            </a:r>
          </a:p>
          <a:p>
            <a:pPr marL="0" indent="0" algn="r">
              <a:lnSpc>
                <a:spcPct val="110000"/>
              </a:lnSpc>
              <a:buNone/>
            </a:pPr>
            <a:r>
              <a:rPr lang="tr-TR" sz="1400" dirty="0"/>
              <a:t> Hayvan Islahı ve Genetik Uygulama ve Araştırma Merkezi</a:t>
            </a:r>
          </a:p>
          <a:p>
            <a:pPr marL="0" indent="0" algn="r">
              <a:lnSpc>
                <a:spcPct val="110000"/>
              </a:lnSpc>
              <a:buNone/>
            </a:pPr>
            <a:r>
              <a:rPr lang="tr-TR" sz="1400" dirty="0"/>
              <a:t>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tr-TR" sz="1400" dirty="0"/>
          </a:p>
        </p:txBody>
      </p:sp>
      <p:sp>
        <p:nvSpPr>
          <p:cNvPr id="3" name="Slayt Numarası Yer Tutucusu 2">
            <a:extLst>
              <a:ext uri="{FF2B5EF4-FFF2-40B4-BE49-F238E27FC236}">
                <a16:creationId xmlns:a16="http://schemas.microsoft.com/office/drawing/2014/main" id="{27FCCA80-C1D4-4AF0-A101-406377F72185}"/>
              </a:ext>
            </a:extLst>
          </p:cNvPr>
          <p:cNvSpPr>
            <a:spLocks noGrp="1"/>
          </p:cNvSpPr>
          <p:nvPr>
            <p:ph type="sldNum" sz="quarter" idx="12"/>
          </p:nvPr>
        </p:nvSpPr>
        <p:spPr/>
        <p:txBody>
          <a:bodyPr/>
          <a:lstStyle/>
          <a:p>
            <a:fld id="{F302176B-0E47-46AC-8F43-DAB4B8A37D06}" type="slidenum">
              <a:rPr lang="tr-TR" smtClean="0"/>
              <a:pPr/>
              <a:t>10</a:t>
            </a:fld>
            <a:endParaRPr lang="tr-TR"/>
          </a:p>
        </p:txBody>
      </p:sp>
      <p:sp>
        <p:nvSpPr>
          <p:cNvPr id="6" name="Başlık 1"/>
          <p:cNvSpPr>
            <a:spLocks noGrp="1"/>
          </p:cNvSpPr>
          <p:nvPr>
            <p:ph type="title"/>
          </p:nvPr>
        </p:nvSpPr>
        <p:spPr>
          <a:xfrm>
            <a:off x="2895600" y="764373"/>
            <a:ext cx="8610600" cy="772879"/>
          </a:xfrm>
        </p:spPr>
        <p:txBody>
          <a:bodyPr>
            <a:normAutofit/>
          </a:bodyPr>
          <a:lstStyle/>
          <a:p>
            <a:r>
              <a:rPr lang="tr-TR" sz="3600" b="1" i="1" dirty="0"/>
              <a:t>ARAŞTIRMA MERKEZLERİ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700"/>
                    </a14:imgEffect>
                    <a14:imgEffect>
                      <a14:brightnessContrast bright="17000" contrast="16000"/>
                    </a14:imgEffect>
                  </a14:imgLayer>
                </a14:imgProps>
              </a:ext>
              <a:ext uri="{28A0092B-C50C-407E-A947-70E740481C1C}">
                <a14:useLocalDpi xmlns:a14="http://schemas.microsoft.com/office/drawing/2010/main" val="0"/>
              </a:ext>
            </a:extLst>
          </a:blip>
          <a:srcRect r="49730"/>
          <a:stretch/>
        </p:blipFill>
        <p:spPr>
          <a:xfrm>
            <a:off x="794759" y="1922724"/>
            <a:ext cx="3264494" cy="4324916"/>
          </a:xfrm>
          <a:prstGeom prst="rect">
            <a:avLst/>
          </a:prstGeom>
        </p:spPr>
      </p:pic>
    </p:spTree>
    <p:extLst>
      <p:ext uri="{BB962C8B-B14F-4D97-AF65-F5344CB8AC3E}">
        <p14:creationId xmlns:p14="http://schemas.microsoft.com/office/powerpoint/2010/main" val="3550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B6075A31-04A5-40D3-BEBB-C71275ACD1DD}"/>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19F31C5C-B903-4644-9B7C-0547690CEAF6}"/>
              </a:ext>
            </a:extLst>
          </p:cNvPr>
          <p:cNvSpPr>
            <a:spLocks noGrp="1"/>
          </p:cNvSpPr>
          <p:nvPr>
            <p:ph idx="1"/>
          </p:nvPr>
        </p:nvSpPr>
        <p:spPr>
          <a:xfrm>
            <a:off x="4809440" y="1681398"/>
            <a:ext cx="9617242" cy="4647114"/>
          </a:xfrm>
        </p:spPr>
        <p:txBody>
          <a:bodyPr>
            <a:noAutofit/>
          </a:bodyPr>
          <a:lstStyle/>
          <a:p>
            <a:pPr marL="0" indent="0">
              <a:lnSpc>
                <a:spcPct val="100000"/>
              </a:lnSpc>
              <a:buNone/>
            </a:pPr>
            <a:r>
              <a:rPr lang="tr-TR" sz="1600" dirty="0"/>
              <a:t> İleri Teknoloji Uygulama ve Araştırma Merkezi</a:t>
            </a:r>
          </a:p>
          <a:p>
            <a:pPr marL="0" indent="0">
              <a:lnSpc>
                <a:spcPct val="100000"/>
              </a:lnSpc>
              <a:buNone/>
            </a:pPr>
            <a:r>
              <a:rPr lang="tr-TR" sz="1600" dirty="0"/>
              <a:t> İş Sağlığı ve Güvenliği Eğitim Uygulama ve Araştırma Merkezi</a:t>
            </a:r>
          </a:p>
          <a:p>
            <a:pPr marL="0" indent="0">
              <a:lnSpc>
                <a:spcPct val="100000"/>
              </a:lnSpc>
              <a:buNone/>
            </a:pPr>
            <a:r>
              <a:rPr lang="tr-TR" sz="1600" dirty="0"/>
              <a:t> Jeotermal Uygulama ve Araştırma Merkezi</a:t>
            </a:r>
          </a:p>
          <a:p>
            <a:pPr marL="0" indent="0">
              <a:lnSpc>
                <a:spcPct val="100000"/>
              </a:lnSpc>
              <a:buNone/>
            </a:pPr>
            <a:r>
              <a:rPr lang="tr-TR" sz="1600" dirty="0"/>
              <a:t> Kadın Sorunları Uygulama ve Araştırma Merkezi</a:t>
            </a:r>
          </a:p>
          <a:p>
            <a:pPr marL="0" indent="0">
              <a:lnSpc>
                <a:spcPct val="100000"/>
              </a:lnSpc>
              <a:buNone/>
            </a:pPr>
            <a:r>
              <a:rPr lang="tr-TR" sz="1600" dirty="0"/>
              <a:t> Kalite Yönetimi ve Veri Değerlendirme Uygulama ve Araştırma Merkezi</a:t>
            </a:r>
          </a:p>
          <a:p>
            <a:pPr marL="0" indent="0">
              <a:lnSpc>
                <a:spcPct val="100000"/>
              </a:lnSpc>
              <a:buNone/>
            </a:pPr>
            <a:r>
              <a:rPr lang="tr-TR" sz="1600" dirty="0"/>
              <a:t>Kanser Uygulama ve Araştırma Merkezi</a:t>
            </a:r>
          </a:p>
          <a:p>
            <a:pPr marL="0" indent="0">
              <a:lnSpc>
                <a:spcPct val="100000"/>
              </a:lnSpc>
              <a:buNone/>
            </a:pPr>
            <a:r>
              <a:rPr lang="tr-TR" sz="1600" dirty="0"/>
              <a:t>Kariyer Planlama Uygulama ve Araştırma Merkezi </a:t>
            </a:r>
          </a:p>
          <a:p>
            <a:pPr marL="0" indent="0">
              <a:lnSpc>
                <a:spcPct val="100000"/>
              </a:lnSpc>
              <a:buNone/>
            </a:pPr>
            <a:r>
              <a:rPr lang="tr-TR" sz="1600" dirty="0"/>
              <a:t> Klinik Uygulama ve Araştırma Merkezi</a:t>
            </a:r>
          </a:p>
          <a:p>
            <a:pPr marL="0" indent="0">
              <a:lnSpc>
                <a:spcPct val="100000"/>
              </a:lnSpc>
              <a:buNone/>
            </a:pPr>
            <a:r>
              <a:rPr lang="tr-TR" sz="1600" dirty="0"/>
              <a:t> Kök Hücre Uygulama ve Araştırma Merkezi</a:t>
            </a:r>
          </a:p>
          <a:p>
            <a:pPr marL="0" indent="0">
              <a:lnSpc>
                <a:spcPct val="100000"/>
              </a:lnSpc>
              <a:buNone/>
            </a:pPr>
            <a:r>
              <a:rPr lang="tr-TR" sz="1600" dirty="0"/>
              <a:t> Kurumsal İletişim Uygulama ve Araştırma Merkezi</a:t>
            </a:r>
          </a:p>
          <a:p>
            <a:pPr marL="0" indent="0">
              <a:lnSpc>
                <a:spcPct val="100000"/>
              </a:lnSpc>
              <a:buNone/>
            </a:pPr>
            <a:r>
              <a:rPr lang="tr-TR" sz="1600" dirty="0"/>
              <a:t> Malzeme Araştırma ve Uygulama Merkezi</a:t>
            </a:r>
          </a:p>
          <a:p>
            <a:pPr marL="0" indent="0">
              <a:lnSpc>
                <a:spcPct val="100000"/>
              </a:lnSpc>
              <a:buNone/>
            </a:pPr>
            <a:r>
              <a:rPr lang="tr-TR" sz="1600" dirty="0"/>
              <a:t> Menderes Havzası Tarımsal Uygulama ve Araştırma Merkezi</a:t>
            </a:r>
          </a:p>
          <a:p>
            <a:pPr marL="0" indent="0">
              <a:lnSpc>
                <a:spcPct val="100000"/>
              </a:lnSpc>
              <a:buNone/>
            </a:pPr>
            <a:r>
              <a:rPr lang="tr-TR" sz="1600" dirty="0"/>
              <a:t> Müftü Ahmet Hulusi Efendi Uygulama ve Araştırma Merkezi</a:t>
            </a:r>
          </a:p>
          <a:p>
            <a:pPr marL="0" indent="0">
              <a:lnSpc>
                <a:spcPct val="100000"/>
              </a:lnSpc>
              <a:buNone/>
            </a:pPr>
            <a:endParaRPr lang="tr-TR" sz="1600" dirty="0"/>
          </a:p>
        </p:txBody>
      </p:sp>
      <p:sp>
        <p:nvSpPr>
          <p:cNvPr id="3" name="Slayt Numarası Yer Tutucusu 2">
            <a:extLst>
              <a:ext uri="{FF2B5EF4-FFF2-40B4-BE49-F238E27FC236}">
                <a16:creationId xmlns:a16="http://schemas.microsoft.com/office/drawing/2014/main" id="{32759FD8-8F21-4424-AF90-816466CD86FB}"/>
              </a:ext>
            </a:extLst>
          </p:cNvPr>
          <p:cNvSpPr>
            <a:spLocks noGrp="1"/>
          </p:cNvSpPr>
          <p:nvPr>
            <p:ph type="sldNum" sz="quarter" idx="12"/>
          </p:nvPr>
        </p:nvSpPr>
        <p:spPr/>
        <p:txBody>
          <a:bodyPr/>
          <a:lstStyle/>
          <a:p>
            <a:fld id="{F302176B-0E47-46AC-8F43-DAB4B8A37D06}" type="slidenum">
              <a:rPr lang="tr-TR" smtClean="0"/>
              <a:pPr/>
              <a:t>11</a:t>
            </a:fld>
            <a:endParaRPr lang="tr-T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873"/>
                    </a14:imgEffect>
                    <a14:imgEffect>
                      <a14:brightnessContrast bright="16000" contrast="14000"/>
                    </a14:imgEffect>
                  </a14:imgLayer>
                </a14:imgProps>
              </a:ext>
              <a:ext uri="{28A0092B-C50C-407E-A947-70E740481C1C}">
                <a14:useLocalDpi xmlns:a14="http://schemas.microsoft.com/office/drawing/2010/main" val="0"/>
              </a:ext>
            </a:extLst>
          </a:blip>
          <a:srcRect l="12468" r="7323"/>
          <a:stretch/>
        </p:blipFill>
        <p:spPr>
          <a:xfrm>
            <a:off x="803303" y="2045370"/>
            <a:ext cx="3771083" cy="3131232"/>
          </a:xfrm>
          <a:prstGeom prst="rect">
            <a:avLst/>
          </a:prstGeom>
        </p:spPr>
      </p:pic>
    </p:spTree>
    <p:extLst>
      <p:ext uri="{BB962C8B-B14F-4D97-AF65-F5344CB8AC3E}">
        <p14:creationId xmlns:p14="http://schemas.microsoft.com/office/powerpoint/2010/main" val="20313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197ED0BA-B6EA-414F-9EED-264CE57C525F}"/>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BF31D555-B705-4564-AE2C-1A78F1743AC5}"/>
              </a:ext>
            </a:extLst>
          </p:cNvPr>
          <p:cNvSpPr>
            <a:spLocks noGrp="1"/>
          </p:cNvSpPr>
          <p:nvPr>
            <p:ph idx="1"/>
          </p:nvPr>
        </p:nvSpPr>
        <p:spPr>
          <a:xfrm>
            <a:off x="3760695" y="2075649"/>
            <a:ext cx="7745505" cy="4392967"/>
          </a:xfrm>
        </p:spPr>
        <p:txBody>
          <a:bodyPr>
            <a:normAutofit fontScale="77500" lnSpcReduction="20000"/>
          </a:bodyPr>
          <a:lstStyle/>
          <a:p>
            <a:pPr marL="0" indent="0">
              <a:lnSpc>
                <a:spcPct val="100000"/>
              </a:lnSpc>
              <a:buNone/>
            </a:pPr>
            <a:r>
              <a:rPr lang="tr-TR" sz="2400" dirty="0"/>
              <a:t>  </a:t>
            </a:r>
            <a:r>
              <a:rPr lang="tr-TR" sz="2000" dirty="0"/>
              <a:t>Okul Öncesi Eğitim Uygulama ve Araştırma Merkezi</a:t>
            </a:r>
          </a:p>
          <a:p>
            <a:pPr marL="0" indent="0">
              <a:lnSpc>
                <a:spcPct val="100000"/>
              </a:lnSpc>
              <a:buNone/>
            </a:pPr>
            <a:r>
              <a:rPr lang="tr-TR" sz="2000" dirty="0"/>
              <a:t> Psikolojik Danışma ve Rehberlik Uygulama ve Araştırma Merkezi</a:t>
            </a:r>
          </a:p>
          <a:p>
            <a:pPr marL="0" indent="0">
              <a:lnSpc>
                <a:spcPct val="100000"/>
              </a:lnSpc>
              <a:buNone/>
            </a:pPr>
            <a:r>
              <a:rPr lang="tr-TR" sz="2000" dirty="0"/>
              <a:t> Sağlık Araştırma ve Uygulama Merkezi</a:t>
            </a:r>
          </a:p>
          <a:p>
            <a:pPr marL="0" indent="0">
              <a:lnSpc>
                <a:spcPct val="100000"/>
              </a:lnSpc>
              <a:buNone/>
            </a:pPr>
            <a:r>
              <a:rPr lang="tr-TR" sz="2000" dirty="0"/>
              <a:t> Spor Bilimleri ve Teknolojisi Araştırma ve Uygulama Merkezi</a:t>
            </a:r>
          </a:p>
          <a:p>
            <a:pPr marL="0" indent="0">
              <a:lnSpc>
                <a:spcPct val="100000"/>
              </a:lnSpc>
              <a:buNone/>
            </a:pPr>
            <a:r>
              <a:rPr lang="tr-TR" sz="2000" dirty="0"/>
              <a:t> Su ve Çevre Sorunları Uygulama ve Araştırma Merkezi</a:t>
            </a:r>
          </a:p>
          <a:p>
            <a:pPr marL="0" indent="0">
              <a:lnSpc>
                <a:spcPct val="100000"/>
              </a:lnSpc>
              <a:buNone/>
            </a:pPr>
            <a:r>
              <a:rPr lang="tr-TR" dirty="0"/>
              <a:t> Sürekli Eğitim Uygulama ve Araştırma Merkezi</a:t>
            </a:r>
          </a:p>
          <a:p>
            <a:pPr marL="0" indent="0">
              <a:lnSpc>
                <a:spcPct val="100000"/>
              </a:lnSpc>
              <a:buNone/>
            </a:pPr>
            <a:r>
              <a:rPr lang="tr-TR" dirty="0"/>
              <a:t> Topluma Hizmet ve Sosyal Sorumluluk Uygulama ve Araştırma Merkezi</a:t>
            </a:r>
          </a:p>
          <a:p>
            <a:pPr marL="0" indent="0">
              <a:lnSpc>
                <a:spcPct val="100000"/>
              </a:lnSpc>
              <a:buNone/>
            </a:pPr>
            <a:r>
              <a:rPr lang="tr-TR" dirty="0"/>
              <a:t> Türk Dili ve Kültürü Uygulama ve Araştırma Merkezi</a:t>
            </a:r>
          </a:p>
          <a:p>
            <a:pPr marL="0" indent="0">
              <a:lnSpc>
                <a:spcPct val="100000"/>
              </a:lnSpc>
              <a:buNone/>
            </a:pPr>
            <a:r>
              <a:rPr lang="tr-TR" dirty="0"/>
              <a:t>Türk Mutfak Kültürü Araştırma ve Uygulama Merkezi</a:t>
            </a:r>
          </a:p>
          <a:p>
            <a:pPr marL="0" indent="0">
              <a:lnSpc>
                <a:spcPct val="100000"/>
              </a:lnSpc>
              <a:buNone/>
            </a:pPr>
            <a:r>
              <a:rPr lang="tr-TR" dirty="0"/>
              <a:t>Uzaktan Eğitim Uygulama ve Araştırma Merkezi</a:t>
            </a:r>
          </a:p>
          <a:p>
            <a:pPr marL="0" indent="0">
              <a:lnSpc>
                <a:spcPct val="100000"/>
              </a:lnSpc>
              <a:buNone/>
            </a:pPr>
            <a:r>
              <a:rPr lang="tr-TR" dirty="0"/>
              <a:t> Üniversite Sanayi İşbirliği Uygulama ve Araştırma Merkezi</a:t>
            </a:r>
          </a:p>
          <a:p>
            <a:pPr marL="0" indent="0">
              <a:lnSpc>
                <a:spcPct val="100000"/>
              </a:lnSpc>
              <a:buNone/>
            </a:pPr>
            <a:r>
              <a:rPr lang="tr-TR" dirty="0"/>
              <a:t> Üreme Sağlığı-İnfertilite Uygulama ve Araştırma Merkezi</a:t>
            </a:r>
          </a:p>
          <a:p>
            <a:pPr marL="0" indent="0">
              <a:lnSpc>
                <a:spcPct val="100000"/>
              </a:lnSpc>
              <a:buNone/>
            </a:pPr>
            <a:endParaRPr lang="tr-TR" dirty="0"/>
          </a:p>
        </p:txBody>
      </p:sp>
      <p:sp>
        <p:nvSpPr>
          <p:cNvPr id="3" name="Slayt Numarası Yer Tutucusu 2">
            <a:extLst>
              <a:ext uri="{FF2B5EF4-FFF2-40B4-BE49-F238E27FC236}">
                <a16:creationId xmlns:a16="http://schemas.microsoft.com/office/drawing/2014/main" id="{E7A2B655-81B5-4080-9F81-05C9529E2046}"/>
              </a:ext>
            </a:extLst>
          </p:cNvPr>
          <p:cNvSpPr>
            <a:spLocks noGrp="1"/>
          </p:cNvSpPr>
          <p:nvPr>
            <p:ph type="sldNum" sz="quarter" idx="12"/>
          </p:nvPr>
        </p:nvSpPr>
        <p:spPr/>
        <p:txBody>
          <a:bodyPr/>
          <a:lstStyle/>
          <a:p>
            <a:fld id="{F302176B-0E47-46AC-8F43-DAB4B8A37D06}" type="slidenum">
              <a:rPr lang="tr-TR" smtClean="0"/>
              <a:pPr/>
              <a:t>12</a:t>
            </a:fld>
            <a:endParaRPr lang="tr-TR"/>
          </a:p>
        </p:txBody>
      </p:sp>
      <p:pic>
        <p:nvPicPr>
          <p:cNvPr id="5" name="Resim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2000"/>
                    </a14:imgEffect>
                  </a14:imgLayer>
                </a14:imgProps>
              </a:ext>
              <a:ext uri="{28A0092B-C50C-407E-A947-70E740481C1C}">
                <a14:useLocalDpi xmlns:a14="http://schemas.microsoft.com/office/drawing/2010/main" val="0"/>
              </a:ext>
            </a:extLst>
          </a:blip>
          <a:srcRect l="20391" r="34536"/>
          <a:stretch/>
        </p:blipFill>
        <p:spPr>
          <a:xfrm>
            <a:off x="666572" y="2409914"/>
            <a:ext cx="2854295" cy="3179473"/>
          </a:xfrm>
          <a:prstGeom prst="rect">
            <a:avLst/>
          </a:prstGeom>
        </p:spPr>
      </p:pic>
    </p:spTree>
    <p:extLst>
      <p:ext uri="{BB962C8B-B14F-4D97-AF65-F5344CB8AC3E}">
        <p14:creationId xmlns:p14="http://schemas.microsoft.com/office/powerpoint/2010/main" val="355880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 GENEL TEŞKİLAT ŞEMASI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13</a:t>
            </a:fld>
            <a:endParaRPr lang="tr-TR"/>
          </a:p>
        </p:txBody>
      </p:sp>
      <p:graphicFrame>
        <p:nvGraphicFramePr>
          <p:cNvPr id="5" name="Diyagram 4"/>
          <p:cNvGraphicFramePr/>
          <p:nvPr>
            <p:extLst>
              <p:ext uri="{D42A27DB-BD31-4B8C-83A1-F6EECF244321}">
                <p14:modId xmlns:p14="http://schemas.microsoft.com/office/powerpoint/2010/main" val="4115156278"/>
              </p:ext>
            </p:extLst>
          </p:nvPr>
        </p:nvGraphicFramePr>
        <p:xfrm>
          <a:off x="4422490" y="2057401"/>
          <a:ext cx="708371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990" y="2647446"/>
            <a:ext cx="2696107" cy="2696107"/>
          </a:xfrm>
          <a:prstGeom prst="rect">
            <a:avLst/>
          </a:prstGeom>
        </p:spPr>
      </p:pic>
    </p:spTree>
    <p:extLst>
      <p:ext uri="{BB962C8B-B14F-4D97-AF65-F5344CB8AC3E}">
        <p14:creationId xmlns:p14="http://schemas.microsoft.com/office/powerpoint/2010/main" val="372966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14</a:t>
            </a:fld>
            <a:endParaRPr lang="tr-TR"/>
          </a:p>
        </p:txBody>
      </p:sp>
      <p:sp>
        <p:nvSpPr>
          <p:cNvPr id="2" name="İçerik Yer Tutucusu 1"/>
          <p:cNvSpPr>
            <a:spLocks noGrp="1"/>
          </p:cNvSpPr>
          <p:nvPr>
            <p:ph idx="4294967295"/>
          </p:nvPr>
        </p:nvSpPr>
        <p:spPr>
          <a:xfrm>
            <a:off x="770604" y="2057401"/>
            <a:ext cx="5148416" cy="3920612"/>
          </a:xfrm>
        </p:spPr>
        <p:txBody>
          <a:bodyPr>
            <a:normAutofit lnSpcReduction="10000"/>
          </a:bodyPr>
          <a:lstStyle/>
          <a:p>
            <a:pPr>
              <a:spcBef>
                <a:spcPts val="0"/>
              </a:spcBef>
              <a:buFont typeface="Wingdings" panose="05000000000000000000" pitchFamily="2" charset="2"/>
              <a:buChar char="ü"/>
            </a:pPr>
            <a:r>
              <a:rPr lang="tr-TR" altLang="tr-TR" sz="1800" b="1" dirty="0"/>
              <a:t>Yükseköğrenim, 12 yıllık zorunlu eğitim sisteminden birçok yönden farklıdır. </a:t>
            </a:r>
          </a:p>
          <a:p>
            <a:pPr marL="0" indent="0">
              <a:spcBef>
                <a:spcPts val="0"/>
              </a:spcBef>
              <a:buNone/>
            </a:pPr>
            <a:endParaRPr lang="tr-TR" altLang="tr-TR" sz="1800" dirty="0"/>
          </a:p>
          <a:p>
            <a:pPr>
              <a:spcBef>
                <a:spcPts val="0"/>
              </a:spcBef>
              <a:buFont typeface="Wingdings" panose="05000000000000000000" pitchFamily="2" charset="2"/>
              <a:buChar char="ü"/>
            </a:pPr>
            <a:r>
              <a:rPr lang="tr-TR" altLang="tr-TR" sz="1800" dirty="0"/>
              <a:t>Hayatınız boyunca akademik, sosyal, sportif ve kültürel imkanlar açısından en fazla sayıda seçeneği üniversite döneminde bulacaksınız.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Bu imkanlardan faydalanmanız sizin yararınıza olacaktır.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b="1" dirty="0"/>
              <a:t>Merak edin. Soru sorun. Fikrinizi söyleyin.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Yargılanma kaygısının bu imkanlardan yararlanmanıza engel olmasına izin vermeyin. </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9687" t="11039" r="28085" b="66"/>
          <a:stretch/>
        </p:blipFill>
        <p:spPr>
          <a:xfrm rot="16200000">
            <a:off x="7377025" y="1799023"/>
            <a:ext cx="3868200" cy="4384956"/>
          </a:xfrm>
          <a:prstGeom prst="rect">
            <a:avLst/>
          </a:prstGeom>
        </p:spPr>
      </p:pic>
    </p:spTree>
    <p:extLst>
      <p:ext uri="{BB962C8B-B14F-4D97-AF65-F5344CB8AC3E}">
        <p14:creationId xmlns:p14="http://schemas.microsoft.com/office/powerpoint/2010/main" val="275634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15</a:t>
            </a:fld>
            <a:endParaRPr lang="tr-TR"/>
          </a:p>
        </p:txBody>
      </p:sp>
      <p:sp>
        <p:nvSpPr>
          <p:cNvPr id="2" name="İçerik Yer Tutucusu 1"/>
          <p:cNvSpPr>
            <a:spLocks noGrp="1"/>
          </p:cNvSpPr>
          <p:nvPr>
            <p:ph idx="4294967295"/>
          </p:nvPr>
        </p:nvSpPr>
        <p:spPr>
          <a:xfrm>
            <a:off x="770604" y="2057401"/>
            <a:ext cx="5148416" cy="3920612"/>
          </a:xfrm>
        </p:spPr>
        <p:txBody>
          <a:bodyPr>
            <a:normAutofit/>
          </a:bodyPr>
          <a:lstStyle/>
          <a:p>
            <a:pPr>
              <a:spcBef>
                <a:spcPts val="0"/>
              </a:spcBef>
              <a:buFont typeface="Wingdings" panose="05000000000000000000" pitchFamily="2" charset="2"/>
              <a:buChar char="ü"/>
            </a:pPr>
            <a:r>
              <a:rPr lang="tr-TR" altLang="tr-TR" sz="1800" dirty="0"/>
              <a:t>Üniversitede görev yapan her bir öğretim üyesinin sizden başka </a:t>
            </a:r>
            <a:r>
              <a:rPr lang="tr-TR" altLang="tr-TR" sz="1800" u="sng" dirty="0"/>
              <a:t>onlarca öğrencisi</a:t>
            </a:r>
            <a:r>
              <a:rPr lang="tr-TR" altLang="tr-TR" sz="1800" dirty="0"/>
              <a:t> bulunmaktadır.</a:t>
            </a:r>
          </a:p>
          <a:p>
            <a:pPr marL="0" indent="0">
              <a:spcBef>
                <a:spcPts val="0"/>
              </a:spcBef>
              <a:buNone/>
            </a:pPr>
            <a:r>
              <a:rPr lang="tr-TR" altLang="tr-TR" sz="1800" dirty="0"/>
              <a:t> </a:t>
            </a:r>
          </a:p>
          <a:p>
            <a:pPr>
              <a:spcBef>
                <a:spcPts val="0"/>
              </a:spcBef>
              <a:buFont typeface="Wingdings" panose="05000000000000000000" pitchFamily="2" charset="2"/>
              <a:buChar char="ü"/>
            </a:pPr>
            <a:r>
              <a:rPr lang="tr-TR" altLang="tr-TR" sz="1800" dirty="0"/>
              <a:t>Öğretim üyesinin dersler dışında yürütmesi gereken bilimsel çalışmaları, akademik ve idari birimlerle ortak yürüttüğü işler, yönettiği projeler, katılması gereken toplantıları olabileceğini aklınızdan çıkarmayın. </a:t>
            </a:r>
          </a:p>
          <a:p>
            <a:pPr>
              <a:buFont typeface="Wingdings" panose="05000000000000000000" pitchFamily="2" charset="2"/>
              <a:buChar char="ü"/>
            </a:pPr>
            <a:r>
              <a:rPr lang="tr-TR" altLang="tr-TR" sz="1800" dirty="0"/>
              <a:t>Eğer mümkünse öncelikli olarak sormanız gereken soruyu e-posta yoluyla sorun.</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6" name="Resim 5" descr="White, male faculty earn higher salaries than wome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0088" y="2075649"/>
            <a:ext cx="4616112" cy="3068993"/>
          </a:xfrm>
          <a:prstGeom prst="rect">
            <a:avLst/>
          </a:prstGeom>
        </p:spPr>
      </p:pic>
    </p:spTree>
    <p:extLst>
      <p:ext uri="{BB962C8B-B14F-4D97-AF65-F5344CB8AC3E}">
        <p14:creationId xmlns:p14="http://schemas.microsoft.com/office/powerpoint/2010/main" val="63458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16</a:t>
            </a:fld>
            <a:endParaRPr lang="tr-TR"/>
          </a:p>
        </p:txBody>
      </p:sp>
      <p:sp>
        <p:nvSpPr>
          <p:cNvPr id="2" name="İçerik Yer Tutucusu 1"/>
          <p:cNvSpPr>
            <a:spLocks noGrp="1"/>
          </p:cNvSpPr>
          <p:nvPr>
            <p:ph idx="4294967295"/>
          </p:nvPr>
        </p:nvSpPr>
        <p:spPr>
          <a:xfrm>
            <a:off x="6184490" y="1813028"/>
            <a:ext cx="5321710" cy="4754921"/>
          </a:xfrm>
        </p:spPr>
        <p:txBody>
          <a:bodyPr>
            <a:normAutofit/>
          </a:bodyPr>
          <a:lstStyle/>
          <a:p>
            <a:pPr algn="r">
              <a:buFont typeface="Wingdings" panose="05000000000000000000" pitchFamily="2" charset="2"/>
              <a:buChar char="ü"/>
            </a:pPr>
            <a:r>
              <a:rPr lang="tr-TR" altLang="tr-TR" sz="1800" dirty="0"/>
              <a:t>Yazdığınız e-postayı göndermeden önce en az bir kez mutlaka okuyun. Kendinizi net bir şekilde ifade edebildiğinizden emin olduktan sonra gönderin. </a:t>
            </a:r>
          </a:p>
          <a:p>
            <a:pPr algn="r">
              <a:buFont typeface="Wingdings" panose="05000000000000000000" pitchFamily="2" charset="2"/>
              <a:buChar char="ü"/>
            </a:pPr>
            <a:r>
              <a:rPr lang="tr-TR" altLang="tr-TR" sz="1800" dirty="0"/>
              <a:t>Eğer e-posta yoluyla iletişime geçemeyecek kadar acil bir konu varsa, öğretim üyesinin ofisine gitmeyi düşünebilirsiniz. </a:t>
            </a:r>
          </a:p>
          <a:p>
            <a:pPr algn="r">
              <a:buFont typeface="Wingdings" panose="05000000000000000000" pitchFamily="2" charset="2"/>
              <a:buChar char="ü"/>
            </a:pPr>
            <a:r>
              <a:rPr lang="tr-TR" altLang="tr-TR" sz="1800" dirty="0"/>
              <a:t>Ofise girerken öncelikle kapıyı çalmanız ve müsait olup olmadığını sormanız gerekir. </a:t>
            </a:r>
          </a:p>
          <a:p>
            <a:pPr algn="r">
              <a:buFont typeface="Wingdings" panose="05000000000000000000" pitchFamily="2" charset="2"/>
              <a:buChar char="ü"/>
            </a:pPr>
            <a:r>
              <a:rPr lang="tr-TR" altLang="tr-TR" sz="1800" dirty="0"/>
              <a:t>Sağlıklı bir iletişim için sorunuzu önceden hazırlayın ve kendinizi olabildiğince kısa ve net bir şekilde ifade etmeye gayret gösterin. </a:t>
            </a:r>
          </a:p>
          <a:p>
            <a:pPr algn="r">
              <a:buFont typeface="Wingdings" panose="05000000000000000000" pitchFamily="2" charset="2"/>
              <a:buChar char="ü"/>
            </a:pPr>
            <a:endParaRPr lang="tr-TR" altLang="tr-TR" sz="1800" dirty="0"/>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7" name="Resim 6"/>
          <p:cNvPicPr>
            <a:picLocks noChangeAspect="1"/>
          </p:cNvPicPr>
          <p:nvPr/>
        </p:nvPicPr>
        <p:blipFill rotWithShape="1">
          <a:blip r:embed="rId2">
            <a:extLst>
              <a:ext uri="{28A0092B-C50C-407E-A947-70E740481C1C}">
                <a14:useLocalDpi xmlns:a14="http://schemas.microsoft.com/office/drawing/2010/main" val="0"/>
              </a:ext>
            </a:extLst>
          </a:blip>
          <a:srcRect l="19376" t="20733" r="20153" b="30500"/>
          <a:stretch/>
        </p:blipFill>
        <p:spPr>
          <a:xfrm>
            <a:off x="424625" y="1949760"/>
            <a:ext cx="5759865" cy="3093579"/>
          </a:xfrm>
          <a:prstGeom prst="rect">
            <a:avLst/>
          </a:prstGeom>
        </p:spPr>
      </p:pic>
    </p:spTree>
    <p:extLst>
      <p:ext uri="{BB962C8B-B14F-4D97-AF65-F5344CB8AC3E}">
        <p14:creationId xmlns:p14="http://schemas.microsoft.com/office/powerpoint/2010/main" val="19894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17</a:t>
            </a:fld>
            <a:endParaRPr lang="tr-TR"/>
          </a:p>
        </p:txBody>
      </p:sp>
      <p:sp>
        <p:nvSpPr>
          <p:cNvPr id="2" name="İçerik Yer Tutucusu 1"/>
          <p:cNvSpPr>
            <a:spLocks noGrp="1"/>
          </p:cNvSpPr>
          <p:nvPr>
            <p:ph idx="4294967295"/>
          </p:nvPr>
        </p:nvSpPr>
        <p:spPr>
          <a:xfrm>
            <a:off x="6528619" y="1813028"/>
            <a:ext cx="4977581" cy="4754921"/>
          </a:xfrm>
        </p:spPr>
        <p:txBody>
          <a:bodyPr>
            <a:normAutofit/>
          </a:bodyPr>
          <a:lstStyle/>
          <a:p>
            <a:pPr algn="r">
              <a:spcBef>
                <a:spcPts val="0"/>
              </a:spcBef>
              <a:buFont typeface="Wingdings" panose="05000000000000000000" pitchFamily="2" charset="2"/>
              <a:buChar char="ü"/>
            </a:pPr>
            <a:r>
              <a:rPr lang="tr-TR" altLang="tr-TR" sz="1800" b="1" dirty="0"/>
              <a:t>Araştırma Görevlisi: </a:t>
            </a:r>
          </a:p>
          <a:p>
            <a:pPr marL="0" indent="0" algn="r">
              <a:spcBef>
                <a:spcPts val="0"/>
              </a:spcBef>
              <a:buNone/>
            </a:pPr>
            <a:r>
              <a:rPr lang="tr-TR" altLang="tr-TR" sz="1800" dirty="0"/>
              <a:t>İlgili anabilim dalının işleyiş ile ilgili sorunlara ilişkin bilgi edinmek amacıyla başvurulacak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Danışman</a:t>
            </a:r>
            <a:r>
              <a:rPr lang="tr-TR" altLang="tr-TR" sz="1800" dirty="0"/>
              <a:t>: </a:t>
            </a:r>
          </a:p>
          <a:p>
            <a:pPr marL="0" indent="0" algn="r">
              <a:spcBef>
                <a:spcPts val="0"/>
              </a:spcBef>
              <a:buNone/>
            </a:pPr>
            <a:r>
              <a:rPr lang="tr-TR" altLang="tr-TR" sz="1800" dirty="0"/>
              <a:t>Öğrencinin ders kaydı, ders ekle-sil kontrolü vb. akademik konularla ilgili sorunlarını çözmede başvuracağı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Anabilim Dalı Başkanı</a:t>
            </a:r>
            <a:r>
              <a:rPr lang="tr-TR" altLang="tr-TR" sz="1800" dirty="0"/>
              <a:t>:</a:t>
            </a:r>
          </a:p>
          <a:p>
            <a:pPr marL="0" indent="0" algn="r">
              <a:spcBef>
                <a:spcPts val="0"/>
              </a:spcBef>
              <a:buNone/>
            </a:pPr>
            <a:r>
              <a:rPr lang="tr-TR" altLang="tr-TR" sz="1800" dirty="0"/>
              <a:t>Ders dağılımını yapmak, ders programını hazırlamak, danışmanla çözülemeyen durumlarda ve rapor alma, kayıt dondurma gibi durumlarda danışmanın aracılığıyla işleri yürüten yetkilidir.</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The requirements for a good history teacher | History Tech"/>
          <p:cNvPicPr>
            <a:picLocks noChangeAspect="1"/>
          </p:cNvPicPr>
          <p:nvPr/>
        </p:nvPicPr>
        <p:blipFill rotWithShape="1">
          <a:blip r:embed="rId2">
            <a:extLst>
              <a:ext uri="{28A0092B-C50C-407E-A947-70E740481C1C}">
                <a14:useLocalDpi xmlns:a14="http://schemas.microsoft.com/office/drawing/2010/main" val="0"/>
              </a:ext>
            </a:extLst>
          </a:blip>
          <a:srcRect l="35726"/>
          <a:stretch/>
        </p:blipFill>
        <p:spPr>
          <a:xfrm>
            <a:off x="1170040" y="1813028"/>
            <a:ext cx="4173987" cy="4318532"/>
          </a:xfrm>
          <a:prstGeom prst="rect">
            <a:avLst/>
          </a:prstGeom>
        </p:spPr>
      </p:pic>
    </p:spTree>
    <p:extLst>
      <p:ext uri="{BB962C8B-B14F-4D97-AF65-F5344CB8AC3E}">
        <p14:creationId xmlns:p14="http://schemas.microsoft.com/office/powerpoint/2010/main" val="1998452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911645" y="2256528"/>
            <a:ext cx="5594555" cy="3831818"/>
          </a:xfrm>
          <a:prstGeom prst="rect">
            <a:avLst/>
          </a:prstGeom>
        </p:spPr>
        <p:txBody>
          <a:bodyPr wrap="square">
            <a:spAutoFit/>
          </a:bodyPr>
          <a:lstStyle/>
          <a:p>
            <a:pPr marL="342900" indent="-342900" algn="r">
              <a:lnSpc>
                <a:spcPct val="150000"/>
              </a:lnSpc>
              <a:buClr>
                <a:schemeClr val="accent1"/>
              </a:buClr>
              <a:buFont typeface="Wingdings" panose="05000000000000000000" pitchFamily="2" charset="2"/>
              <a:buChar char="ü"/>
            </a:pPr>
            <a:r>
              <a:rPr lang="tr-TR" altLang="tr-TR" b="1" dirty="0"/>
              <a:t>Bölüm Sekreterliği:</a:t>
            </a:r>
          </a:p>
          <a:p>
            <a:pPr algn="r">
              <a:lnSpc>
                <a:spcPct val="150000"/>
              </a:lnSpc>
              <a:buClr>
                <a:schemeClr val="accent1"/>
              </a:buClr>
            </a:pPr>
            <a:r>
              <a:rPr lang="tr-TR" altLang="tr-TR" dirty="0"/>
              <a:t>Mazeret kaydı-Mazeret sınavları, yaz okulları için dışardan ders almak ve ders kodlama hataları gibi konularda dilekçelerin teslim edildiği birimdir.</a:t>
            </a:r>
          </a:p>
          <a:p>
            <a:pPr marL="285750" indent="-285750" algn="r">
              <a:lnSpc>
                <a:spcPct val="150000"/>
              </a:lnSpc>
              <a:buClr>
                <a:schemeClr val="accent1"/>
              </a:buClr>
              <a:buFont typeface="Wingdings" panose="05000000000000000000" pitchFamily="2" charset="2"/>
              <a:buChar char="ü"/>
            </a:pPr>
            <a:r>
              <a:rPr lang="tr-TR" altLang="tr-TR" b="1" dirty="0"/>
              <a:t>Yazı İşleri:</a:t>
            </a:r>
          </a:p>
          <a:p>
            <a:pPr algn="r">
              <a:lnSpc>
                <a:spcPct val="150000"/>
              </a:lnSpc>
              <a:buClr>
                <a:schemeClr val="accent1"/>
              </a:buClr>
            </a:pPr>
            <a:r>
              <a:rPr lang="tr-TR" altLang="tr-TR" dirty="0"/>
              <a:t>Muafiyet, ders silme-ekleme, not düzeltmeleri vb. gibi yönetim kuruluna girmesi gereken evrakların takibi, Soyadı değişikliği ile ilgili dilekçenin verildiği birimdir.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18</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Receptionist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68" y="2617407"/>
            <a:ext cx="3835063" cy="3110060"/>
          </a:xfrm>
          <a:prstGeom prst="rect">
            <a:avLst/>
          </a:prstGeom>
        </p:spPr>
      </p:pic>
    </p:spTree>
    <p:extLst>
      <p:ext uri="{BB962C8B-B14F-4D97-AF65-F5344CB8AC3E}">
        <p14:creationId xmlns:p14="http://schemas.microsoft.com/office/powerpoint/2010/main" val="55164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3"/>
          <p:cNvSpPr>
            <a:spLocks noGrp="1"/>
          </p:cNvSpPr>
          <p:nvPr>
            <p:ph type="subTitle" idx="1"/>
          </p:nvPr>
        </p:nvSpPr>
        <p:spPr>
          <a:xfrm>
            <a:off x="3800267" y="3178298"/>
            <a:ext cx="7020133" cy="1008112"/>
          </a:xfrm>
        </p:spPr>
        <p:txBody>
          <a:bodyPr>
            <a:normAutofit/>
          </a:bodyPr>
          <a:lstStyle/>
          <a:p>
            <a:pPr algn="r"/>
            <a:r>
              <a:rPr lang="tr-TR" dirty="0"/>
              <a:t>Ayrıntılı bilgiyi; </a:t>
            </a:r>
            <a:r>
              <a:rPr lang="tr-TR" u="sng" dirty="0">
                <a:hlinkClick r:id="rId2"/>
              </a:rPr>
              <a:t>https://www.pau.edu.tr/pau/tr/mevzuat</a:t>
            </a:r>
            <a:r>
              <a:rPr lang="tr-TR" u="sng" dirty="0"/>
              <a:t> </a:t>
            </a:r>
            <a:r>
              <a:rPr lang="tr-TR" dirty="0"/>
              <a:t>adresinden alabilirsiniz.</a:t>
            </a:r>
          </a:p>
        </p:txBody>
      </p:sp>
      <p:sp>
        <p:nvSpPr>
          <p:cNvPr id="5" name="Başlık 1"/>
          <p:cNvSpPr txBox="1">
            <a:spLocks/>
          </p:cNvSpPr>
          <p:nvPr/>
        </p:nvSpPr>
        <p:spPr>
          <a:xfrm>
            <a:off x="2209800" y="1978553"/>
            <a:ext cx="8610600" cy="66649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r"/>
            <a:r>
              <a:rPr lang="tr-TR" altLang="tr-TR" sz="3600" b="1" i="1" dirty="0">
                <a:solidFill>
                  <a:schemeClr val="tx2"/>
                </a:solidFill>
              </a:rPr>
              <a:t>ÖN</a:t>
            </a:r>
            <a:r>
              <a:rPr lang="de-DE" altLang="tr-TR" sz="3600" b="1" i="1" dirty="0">
                <a:solidFill>
                  <a:schemeClr val="tx2"/>
                </a:solidFill>
              </a:rPr>
              <a:t>LİSANS</a:t>
            </a:r>
            <a:r>
              <a:rPr lang="tr-TR" altLang="tr-TR" sz="3600" b="1" i="1" dirty="0">
                <a:solidFill>
                  <a:schemeClr val="tx2"/>
                </a:solidFill>
              </a:rPr>
              <a:t> VE LİSANS </a:t>
            </a:r>
            <a:r>
              <a:rPr lang="de-DE" altLang="tr-TR" sz="3600" b="1" i="1" dirty="0">
                <a:solidFill>
                  <a:schemeClr val="tx2"/>
                </a:solidFill>
              </a:rPr>
              <a:t>YÖNETMELİĞİ</a:t>
            </a:r>
            <a:endParaRPr lang="tr-TR" sz="3600" b="1" i="1" dirty="0"/>
          </a:p>
        </p:txBody>
      </p:sp>
      <p:pic>
        <p:nvPicPr>
          <p:cNvPr id="6" name="Resim 5" descr="Introducing the Blockchain Token Securities &lt;strong&gt;Law&lt;/strong&gt; Framewo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4497" y="2513009"/>
            <a:ext cx="2511672" cy="1673401"/>
          </a:xfrm>
          <a:prstGeom prst="rect">
            <a:avLst/>
          </a:prstGeom>
        </p:spPr>
      </p:pic>
    </p:spTree>
    <p:extLst>
      <p:ext uri="{BB962C8B-B14F-4D97-AF65-F5344CB8AC3E}">
        <p14:creationId xmlns:p14="http://schemas.microsoft.com/office/powerpoint/2010/main" val="296983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
        <p:nvSpPr>
          <p:cNvPr id="7" name="Metin kutusu 6"/>
          <p:cNvSpPr txBox="1"/>
          <p:nvPr/>
        </p:nvSpPr>
        <p:spPr>
          <a:xfrm>
            <a:off x="1838632" y="5376399"/>
            <a:ext cx="9667568" cy="1015663"/>
          </a:xfrm>
          <a:prstGeom prst="rect">
            <a:avLst/>
          </a:prstGeom>
          <a:noFill/>
        </p:spPr>
        <p:txBody>
          <a:bodyPr wrap="square" rtlCol="0">
            <a:spAutoFit/>
          </a:bodyPr>
          <a:lstStyle/>
          <a:p>
            <a:pPr algn="r"/>
            <a:r>
              <a:rPr lang="tr-TR" sz="2000" dirty="0"/>
              <a:t>Akademik takvim, üniversitelerin kayıt yenileme, ders ekle-sil, oryantasyon programı, akademik konular ile ilgili son başvuru tarihleri, sınav başlangıç-bitiş tarihleri ve resmi tatil günleri vb. bilgileri içeren takvimdir.</a:t>
            </a: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Akademik takvim</a:t>
            </a:r>
          </a:p>
        </p:txBody>
      </p:sp>
      <p:pic>
        <p:nvPicPr>
          <p:cNvPr id="5" name="Resim 4">
            <a:extLst>
              <a:ext uri="{FF2B5EF4-FFF2-40B4-BE49-F238E27FC236}">
                <a16:creationId xmlns:a16="http://schemas.microsoft.com/office/drawing/2014/main" id="{37CC55BB-6000-4578-05B1-C3317DC133AD}"/>
              </a:ext>
            </a:extLst>
          </p:cNvPr>
          <p:cNvPicPr>
            <a:picLocks noChangeAspect="1"/>
          </p:cNvPicPr>
          <p:nvPr/>
        </p:nvPicPr>
        <p:blipFill>
          <a:blip r:embed="rId2"/>
          <a:stretch>
            <a:fillRect/>
          </a:stretch>
        </p:blipFill>
        <p:spPr>
          <a:xfrm>
            <a:off x="1511559" y="2076321"/>
            <a:ext cx="9667567" cy="3097241"/>
          </a:xfrm>
          <a:prstGeom prst="rect">
            <a:avLst/>
          </a:prstGeom>
        </p:spPr>
      </p:pic>
    </p:spTree>
    <p:extLst>
      <p:ext uri="{BB962C8B-B14F-4D97-AF65-F5344CB8AC3E}">
        <p14:creationId xmlns:p14="http://schemas.microsoft.com/office/powerpoint/2010/main" val="370609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063612" y="2209800"/>
            <a:ext cx="6594987" cy="3955025"/>
          </a:xfrm>
        </p:spPr>
        <p:txBody>
          <a:bodyPr>
            <a:normAutofit/>
          </a:bodyPr>
          <a:lstStyle/>
          <a:p>
            <a:pPr marL="0" indent="0" algn="r">
              <a:buNone/>
            </a:pPr>
            <a:endParaRPr lang="tr-TR" sz="1800" dirty="0"/>
          </a:p>
          <a:p>
            <a:pPr marL="0" indent="0" algn="r">
              <a:buNone/>
            </a:pPr>
            <a:r>
              <a:rPr lang="tr-TR" sz="1800" dirty="0"/>
              <a:t>Pusula Bilgi Sistemi, tüm uygulamalara tek bir kullanıcı adı ve şifre ile erişebilmeyi sağlayan ortak kimlik doğrulama platformudur.</a:t>
            </a:r>
          </a:p>
          <a:p>
            <a:pPr marL="0" indent="0" algn="r">
              <a:buNone/>
            </a:pPr>
            <a:r>
              <a:rPr lang="tr-TR" sz="1800" dirty="0"/>
              <a:t>Ders seçimlerinizi yapmak, notlarınıza (Öğrenci Bilgi Sistemi) ve e-postanıza bakmak için bu sistemi kullanabilirsiniz.</a:t>
            </a:r>
          </a:p>
          <a:p>
            <a:pPr marL="0" indent="0" algn="r">
              <a:buNone/>
            </a:pPr>
            <a:r>
              <a:rPr lang="tr-TR" sz="1800" b="1" dirty="0"/>
              <a:t>Giriş yapmak için:</a:t>
            </a:r>
            <a:r>
              <a:rPr lang="tr-TR" sz="1800" dirty="0">
                <a:hlinkClick r:id="rId2"/>
              </a:rPr>
              <a:t> </a:t>
            </a:r>
            <a:r>
              <a:rPr lang="tr-TR" sz="1800" dirty="0"/>
              <a:t> </a:t>
            </a:r>
            <a:r>
              <a:rPr lang="tr-TR" sz="1800" u="sng" dirty="0">
                <a:hlinkClick r:id="rId3"/>
              </a:rPr>
              <a:t>https://pusula.pau.edu.tr/</a:t>
            </a:r>
            <a:endParaRPr lang="tr-TR" sz="1800" u="sng" dirty="0"/>
          </a:p>
          <a:p>
            <a:pPr marL="0" indent="0" algn="r">
              <a:buNone/>
            </a:pPr>
            <a:r>
              <a:rPr lang="tr-TR" sz="1800" b="1" dirty="0"/>
              <a:t>Öğrenci toplulukları</a:t>
            </a:r>
            <a:r>
              <a:rPr lang="tr-TR" sz="1800" dirty="0"/>
              <a:t>nı SKS alt menüsünden inceleyebilir, üye olmak istediklerini seçebilirsin. Üye olduktan sonra toplulukları sosyal medyadan takip etmeyi ve tanışma toplantılarına gitmeyi unutmayınız.</a:t>
            </a:r>
          </a:p>
          <a:p>
            <a:pPr marL="0" indent="0" algn="r">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pic>
        <p:nvPicPr>
          <p:cNvPr id="4" name="Resim 3"/>
          <p:cNvPicPr/>
          <p:nvPr/>
        </p:nvPicPr>
        <p:blipFill rotWithShape="1">
          <a:blip r:embed="rId4"/>
          <a:srcRect l="29881" t="12368" r="30155" b="12031"/>
          <a:stretch/>
        </p:blipFill>
        <p:spPr bwMode="auto">
          <a:xfrm>
            <a:off x="727587" y="2209800"/>
            <a:ext cx="3854246" cy="36674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PUSULA BİLGİ SİSTEMİ</a:t>
            </a:r>
          </a:p>
        </p:txBody>
      </p:sp>
    </p:spTree>
    <p:extLst>
      <p:ext uri="{BB962C8B-B14F-4D97-AF65-F5344CB8AC3E}">
        <p14:creationId xmlns:p14="http://schemas.microsoft.com/office/powerpoint/2010/main" val="3345586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73358"/>
            <a:ext cx="9282952" cy="4684643"/>
          </a:xfrm>
        </p:spPr>
        <p:txBody>
          <a:bodyPr>
            <a:noAutofit/>
          </a:bodyPr>
          <a:lstStyle/>
          <a:p>
            <a:pPr marL="0" indent="0" algn="r">
              <a:lnSpc>
                <a:spcPct val="100000"/>
              </a:lnSpc>
              <a:spcBef>
                <a:spcPts val="0"/>
              </a:spcBef>
              <a:buNone/>
            </a:pPr>
            <a:r>
              <a:rPr lang="tr-TR" altLang="tr-TR" sz="1600" dirty="0"/>
              <a:t>Öğrenciler </a:t>
            </a:r>
            <a:r>
              <a:rPr lang="tr-TR" altLang="tr-TR" sz="1600" b="1" dirty="0"/>
              <a:t>ilk ders kayıt işlemlerini kendileri</a:t>
            </a:r>
            <a:r>
              <a:rPr lang="tr-TR" altLang="tr-TR" sz="1600" b="1" dirty="0">
                <a:solidFill>
                  <a:srgbClr val="FF0000"/>
                </a:solidFill>
              </a:rPr>
              <a:t> </a:t>
            </a:r>
            <a:r>
              <a:rPr lang="tr-TR" altLang="tr-TR" sz="1600" dirty="0">
                <a:solidFill>
                  <a:schemeClr val="tx1"/>
                </a:solidFill>
              </a:rPr>
              <a:t>yapacaktır. </a:t>
            </a:r>
          </a:p>
          <a:p>
            <a:pPr marL="0" indent="0" algn="r">
              <a:lnSpc>
                <a:spcPct val="100000"/>
              </a:lnSpc>
              <a:spcBef>
                <a:spcPts val="0"/>
              </a:spcBef>
              <a:buNone/>
            </a:pPr>
            <a:r>
              <a:rPr lang="tr-TR" altLang="tr-TR" sz="1600" dirty="0">
                <a:solidFill>
                  <a:schemeClr val="tx1"/>
                </a:solidFill>
              </a:rPr>
              <a:t>Öğrenimleri süresince de </a:t>
            </a:r>
            <a:r>
              <a:rPr lang="tr-TR" altLang="tr-TR" sz="1600" u="sng" dirty="0">
                <a:solidFill>
                  <a:schemeClr val="tx1"/>
                </a:solidFill>
              </a:rPr>
              <a:t>güz ve bahar dönemleri başında</a:t>
            </a:r>
            <a:r>
              <a:rPr lang="tr-TR" altLang="tr-TR" sz="1600" dirty="0">
                <a:solidFill>
                  <a:schemeClr val="tx1"/>
                </a:solidFill>
              </a:rPr>
              <a:t>, </a:t>
            </a:r>
          </a:p>
          <a:p>
            <a:pPr marL="0" indent="0" algn="r">
              <a:lnSpc>
                <a:spcPct val="100000"/>
              </a:lnSpc>
              <a:spcBef>
                <a:spcPts val="0"/>
              </a:spcBef>
              <a:buNone/>
            </a:pPr>
            <a:r>
              <a:rPr lang="tr-TR" altLang="tr-TR" sz="1600" dirty="0">
                <a:solidFill>
                  <a:schemeClr val="tx1"/>
                </a:solidFill>
              </a:rPr>
              <a:t>akademik takvimde belirtilen süre içerisinde kayıt yenilemek zorundadırlar. </a:t>
            </a:r>
          </a:p>
          <a:p>
            <a:pPr marL="0" indent="0" algn="r">
              <a:lnSpc>
                <a:spcPct val="100000"/>
              </a:lnSpc>
              <a:spcBef>
                <a:spcPts val="0"/>
              </a:spcBef>
              <a:buNone/>
            </a:pPr>
            <a:endParaRPr lang="tr-TR" altLang="tr-TR" sz="1600" b="1" dirty="0">
              <a:solidFill>
                <a:schemeClr val="tx1"/>
              </a:solidFill>
            </a:endParaRPr>
          </a:p>
          <a:p>
            <a:pPr marL="0" indent="0" algn="r">
              <a:lnSpc>
                <a:spcPct val="100000"/>
              </a:lnSpc>
              <a:spcBef>
                <a:spcPts val="0"/>
              </a:spcBef>
              <a:buNone/>
            </a:pPr>
            <a:r>
              <a:rPr lang="tr-TR" altLang="tr-TR" sz="1600" b="1" dirty="0">
                <a:solidFill>
                  <a:schemeClr val="tx1"/>
                </a:solidFill>
              </a:rPr>
              <a:t>Kayıt yenileme işlemi </a:t>
            </a:r>
            <a:r>
              <a:rPr lang="tr-TR" altLang="tr-TR" sz="1600" dirty="0"/>
              <a:t>(</a:t>
            </a:r>
            <a:r>
              <a:rPr lang="tr-TR" sz="1200" dirty="0"/>
              <a:t>07-11.09.2026</a:t>
            </a:r>
            <a:r>
              <a:rPr lang="tr-TR" altLang="tr-TR" sz="1600" dirty="0"/>
              <a:t>)</a:t>
            </a:r>
            <a:endParaRPr lang="tr-TR" altLang="tr-TR" sz="1600" dirty="0">
              <a:solidFill>
                <a:schemeClr val="tx1"/>
              </a:solidFill>
            </a:endParaRPr>
          </a:p>
          <a:p>
            <a:pPr lvl="1" algn="r">
              <a:lnSpc>
                <a:spcPct val="100000"/>
              </a:lnSpc>
              <a:spcBef>
                <a:spcPts val="0"/>
              </a:spcBef>
              <a:buFont typeface="Wingdings" panose="05000000000000000000" pitchFamily="2" charset="2"/>
              <a:buChar char="Ø"/>
            </a:pPr>
            <a:r>
              <a:rPr lang="tr-TR" altLang="tr-TR" sz="1600" dirty="0"/>
              <a:t>Öğrenci katkı payı/öğrenim ücretinin ödenmesi </a:t>
            </a:r>
          </a:p>
          <a:p>
            <a:pPr marL="457200" lvl="1" indent="0" algn="r">
              <a:lnSpc>
                <a:spcPct val="100000"/>
              </a:lnSpc>
              <a:spcBef>
                <a:spcPts val="0"/>
              </a:spcBef>
              <a:buNone/>
            </a:pPr>
            <a:r>
              <a:rPr lang="tr-TR" altLang="tr-TR" sz="1600" dirty="0"/>
              <a:t>(</a:t>
            </a:r>
            <a:r>
              <a:rPr lang="tr-TR" altLang="tr-TR" sz="1400" dirty="0"/>
              <a:t>05</a:t>
            </a:r>
            <a:r>
              <a:rPr lang="tr-TR" sz="1400" dirty="0"/>
              <a:t>-11.09.2026</a:t>
            </a:r>
            <a:r>
              <a:rPr lang="tr-TR" altLang="tr-TR" sz="1600" dirty="0"/>
              <a:t>)</a:t>
            </a:r>
          </a:p>
          <a:p>
            <a:pPr marL="457200" lvl="1" indent="0" algn="r">
              <a:lnSpc>
                <a:spcPct val="100000"/>
              </a:lnSpc>
              <a:spcBef>
                <a:spcPts val="0"/>
              </a:spcBef>
              <a:buNone/>
            </a:pPr>
            <a:endParaRPr lang="tr-TR" altLang="tr-TR" sz="1600" dirty="0"/>
          </a:p>
          <a:p>
            <a:pPr lvl="1" algn="r">
              <a:lnSpc>
                <a:spcPct val="100000"/>
              </a:lnSpc>
              <a:spcBef>
                <a:spcPts val="0"/>
              </a:spcBef>
              <a:buFont typeface="Wingdings" panose="05000000000000000000" pitchFamily="2" charset="2"/>
              <a:buChar char="Ø"/>
            </a:pPr>
            <a:endParaRPr lang="tr-TR" altLang="tr-TR" sz="1600" dirty="0"/>
          </a:p>
          <a:p>
            <a:pPr marL="457200" lvl="1" indent="0" algn="r">
              <a:lnSpc>
                <a:spcPct val="100000"/>
              </a:lnSpc>
              <a:spcBef>
                <a:spcPts val="0"/>
              </a:spcBef>
              <a:buNone/>
            </a:pPr>
            <a:r>
              <a:rPr lang="tr-TR" altLang="tr-TR" sz="1600" b="1" dirty="0"/>
              <a:t>Ders kaydı:</a:t>
            </a:r>
          </a:p>
          <a:p>
            <a:pPr marL="0" indent="0" algn="r">
              <a:lnSpc>
                <a:spcPct val="100000"/>
              </a:lnSpc>
              <a:spcBef>
                <a:spcPts val="0"/>
              </a:spcBef>
              <a:buNone/>
            </a:pPr>
            <a:r>
              <a:rPr lang="tr-TR" sz="1600" dirty="0"/>
              <a:t>https://pusula.pau.edu.tr adresine kullanıcı adı ve şifreniz ile </a:t>
            </a:r>
          </a:p>
          <a:p>
            <a:pPr marL="0" indent="0" algn="r">
              <a:lnSpc>
                <a:spcPct val="100000"/>
              </a:lnSpc>
              <a:spcBef>
                <a:spcPts val="0"/>
              </a:spcBef>
              <a:buNone/>
            </a:pPr>
            <a:r>
              <a:rPr lang="tr-TR" sz="1600" dirty="0"/>
              <a:t>giriş yaptıktan sonra size uygun olan menüden ders kayıtlarınızı yapabilirsiniz. </a:t>
            </a:r>
          </a:p>
          <a:p>
            <a:pPr marL="0" indent="0" algn="r">
              <a:lnSpc>
                <a:spcPct val="100000"/>
              </a:lnSpc>
              <a:spcBef>
                <a:spcPts val="0"/>
              </a:spcBef>
              <a:buNone/>
            </a:pPr>
            <a:r>
              <a:rPr lang="tr-TR" sz="1600" dirty="0"/>
              <a:t>Ders kayıtlarının nasıl yapılacağı ile ilgili videoyu Pamukkale Üniversitesi </a:t>
            </a:r>
          </a:p>
          <a:p>
            <a:pPr marL="0" indent="0" algn="r">
              <a:lnSpc>
                <a:spcPct val="100000"/>
              </a:lnSpc>
              <a:spcBef>
                <a:spcPts val="0"/>
              </a:spcBef>
              <a:buNone/>
            </a:pPr>
            <a:r>
              <a:rPr lang="tr-TR" sz="1600" dirty="0"/>
              <a:t>Youtube Kanalından izleyebilirsiniz. </a:t>
            </a:r>
            <a:r>
              <a:rPr lang="tr-TR" sz="1600" dirty="0">
                <a:hlinkClick r:id="rId2"/>
              </a:rPr>
              <a:t>https://www.youtube.com/watch?v=cQ2n1IOMPoY</a:t>
            </a:r>
            <a:r>
              <a:rPr lang="tr-TR" sz="1600" dirty="0"/>
              <a:t> </a:t>
            </a:r>
          </a:p>
          <a:p>
            <a:pPr algn="r">
              <a:lnSpc>
                <a:spcPct val="100000"/>
              </a:lnSpc>
              <a:spcBef>
                <a:spcPts val="0"/>
              </a:spcBef>
            </a:pPr>
            <a:endParaRPr lang="tr-TR" altLang="tr-TR" sz="1600" dirty="0"/>
          </a:p>
          <a:p>
            <a:pPr lvl="1" algn="r">
              <a:lnSpc>
                <a:spcPct val="100000"/>
              </a:lnSpc>
              <a:spcBef>
                <a:spcPts val="0"/>
              </a:spcBef>
              <a:buFont typeface="Wingdings" panose="05000000000000000000" pitchFamily="2" charset="2"/>
              <a:buChar char="Ø"/>
            </a:pPr>
            <a:r>
              <a:rPr lang="tr-TR" altLang="tr-TR" sz="1600" dirty="0"/>
              <a:t>Ekle-sil-onayla işlemlerinden oluşur. (</a:t>
            </a:r>
            <a:r>
              <a:rPr lang="tr-TR" sz="1400" dirty="0"/>
              <a:t>14-18.09.2026</a:t>
            </a:r>
            <a:r>
              <a:rPr lang="tr-TR" altLang="tr-TR" sz="1600" dirty="0"/>
              <a:t>)</a:t>
            </a:r>
            <a:endParaRPr lang="tr-TR" sz="1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22</a:t>
            </a:fld>
            <a:endParaRPr lang="tr-TR" dirty="0"/>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KAYIT YENİLEME</a:t>
            </a:r>
          </a:p>
        </p:txBody>
      </p:sp>
      <p:pic>
        <p:nvPicPr>
          <p:cNvPr id="7" name="Resim 6" descr="Online &lt;strong&gt;College&lt;/strong&gt; &lt;strong&gt;Registration&lt;/strong&gt; System - thesoftwareguy"/>
          <p:cNvPicPr>
            <a:picLocks noChangeAspect="1"/>
          </p:cNvPicPr>
          <p:nvPr/>
        </p:nvPicPr>
        <p:blipFill rotWithShape="1">
          <a:blip r:embed="rId3" cstate="print">
            <a:extLst>
              <a:ext uri="{28A0092B-C50C-407E-A947-70E740481C1C}">
                <a14:useLocalDpi xmlns:a14="http://schemas.microsoft.com/office/drawing/2010/main" val="0"/>
              </a:ext>
            </a:extLst>
          </a:blip>
          <a:srcRect l="56877"/>
          <a:stretch/>
        </p:blipFill>
        <p:spPr>
          <a:xfrm>
            <a:off x="459144" y="2173358"/>
            <a:ext cx="3223408" cy="2748116"/>
          </a:xfrm>
          <a:prstGeom prst="rect">
            <a:avLst/>
          </a:prstGeom>
        </p:spPr>
      </p:pic>
    </p:spTree>
    <p:extLst>
      <p:ext uri="{BB962C8B-B14F-4D97-AF65-F5344CB8AC3E}">
        <p14:creationId xmlns:p14="http://schemas.microsoft.com/office/powerpoint/2010/main" val="357695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38200" y="2209801"/>
            <a:ext cx="10820400" cy="4024125"/>
          </a:xfrm>
        </p:spPr>
        <p:txBody>
          <a:bodyPr>
            <a:normAutofit/>
          </a:bodyPr>
          <a:lstStyle/>
          <a:p>
            <a:pPr marL="0" indent="0" algn="r">
              <a:spcBef>
                <a:spcPts val="0"/>
              </a:spcBef>
              <a:buNone/>
            </a:pPr>
            <a:r>
              <a:rPr lang="tr-TR" sz="1800" dirty="0"/>
              <a:t>Ders kaydınızı mümkünse cep telefonu ile yapmayınız. </a:t>
            </a:r>
          </a:p>
          <a:p>
            <a:pPr marL="0" indent="0" algn="r">
              <a:spcBef>
                <a:spcPts val="0"/>
              </a:spcBef>
              <a:buNone/>
            </a:pPr>
            <a:r>
              <a:rPr lang="tr-TR" sz="1800" dirty="0"/>
              <a:t>(İnternet kesintisi durumunda kaydınız olmamaktadır)</a:t>
            </a:r>
          </a:p>
          <a:p>
            <a:pPr marL="0" indent="0" algn="r">
              <a:spcBef>
                <a:spcPts val="0"/>
              </a:spcBef>
              <a:buNone/>
            </a:pPr>
            <a:endParaRPr lang="tr-TR" sz="1800" dirty="0"/>
          </a:p>
          <a:p>
            <a:pPr marL="0" indent="0" algn="r">
              <a:spcBef>
                <a:spcPts val="0"/>
              </a:spcBef>
              <a:buNone/>
            </a:pPr>
            <a:r>
              <a:rPr lang="tr-TR" sz="1800" dirty="0"/>
              <a:t>E-posta, cep telefonu gibi iletişim bilgilerinizi </a:t>
            </a:r>
          </a:p>
          <a:p>
            <a:pPr marL="0" indent="0" algn="r">
              <a:spcBef>
                <a:spcPts val="0"/>
              </a:spcBef>
              <a:buNone/>
            </a:pPr>
            <a:r>
              <a:rPr lang="tr-TR" sz="1800" dirty="0"/>
              <a:t>Pusula sistemine girerek güncelleyiniz.</a:t>
            </a:r>
          </a:p>
          <a:p>
            <a:pPr marL="0" indent="0" algn="r">
              <a:spcBef>
                <a:spcPts val="0"/>
              </a:spcBef>
              <a:buNone/>
            </a:pPr>
            <a:endParaRPr lang="tr-TR" sz="1800" dirty="0"/>
          </a:p>
          <a:p>
            <a:pPr marL="0" indent="0" algn="r">
              <a:spcBef>
                <a:spcPts val="0"/>
              </a:spcBef>
              <a:buNone/>
            </a:pPr>
            <a:r>
              <a:rPr lang="tr-TR" sz="1800" dirty="0"/>
              <a:t>Üniversite (@</a:t>
            </a:r>
            <a:r>
              <a:rPr lang="tr-TR" sz="1800" b="1" dirty="0" err="1"/>
              <a:t>pauedutr</a:t>
            </a:r>
            <a:r>
              <a:rPr lang="tr-TR" sz="1800" dirty="0"/>
              <a:t>), SKS (@</a:t>
            </a:r>
            <a:r>
              <a:rPr lang="tr-TR" sz="1800" b="1" dirty="0" err="1"/>
              <a:t>pausks</a:t>
            </a:r>
            <a:r>
              <a:rPr lang="tr-TR" sz="1800" dirty="0"/>
              <a:t>) ve </a:t>
            </a:r>
          </a:p>
          <a:p>
            <a:pPr marL="0" indent="0" algn="r">
              <a:spcBef>
                <a:spcPts val="0"/>
              </a:spcBef>
              <a:buNone/>
            </a:pPr>
            <a:r>
              <a:rPr lang="tr-TR" sz="1800" dirty="0"/>
              <a:t>PDREM (@</a:t>
            </a:r>
            <a:r>
              <a:rPr lang="tr-TR" sz="1800" b="1" dirty="0" err="1"/>
              <a:t>paupdrem</a:t>
            </a:r>
            <a:r>
              <a:rPr lang="tr-TR" sz="1800" dirty="0"/>
              <a:t>)’in </a:t>
            </a:r>
            <a:r>
              <a:rPr lang="tr-TR" sz="1800" dirty="0" err="1"/>
              <a:t>instagram</a:t>
            </a:r>
            <a:r>
              <a:rPr lang="tr-TR" sz="1800" dirty="0"/>
              <a:t> hesaplarını </a:t>
            </a:r>
          </a:p>
          <a:p>
            <a:pPr marL="0" indent="0" algn="r">
              <a:spcBef>
                <a:spcPts val="0"/>
              </a:spcBef>
              <a:buNone/>
            </a:pPr>
            <a:r>
              <a:rPr lang="tr-TR" sz="1800" dirty="0"/>
              <a:t>takip etmek güncel gelişmelerden anında  </a:t>
            </a:r>
          </a:p>
          <a:p>
            <a:pPr marL="0" indent="0" algn="r">
              <a:spcBef>
                <a:spcPts val="0"/>
              </a:spcBef>
              <a:buNone/>
            </a:pPr>
            <a:r>
              <a:rPr lang="tr-TR" sz="1800" dirty="0"/>
              <a:t>haberdar olmanızı sağlayacaktır.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hatırlatmalar</a:t>
            </a:r>
          </a:p>
        </p:txBody>
      </p:sp>
      <p:pic>
        <p:nvPicPr>
          <p:cNvPr id="7" name="Resim 6"/>
          <p:cNvPicPr>
            <a:picLocks noChangeAspect="1"/>
          </p:cNvPicPr>
          <p:nvPr/>
        </p:nvPicPr>
        <p:blipFill rotWithShape="1">
          <a:blip r:embed="rId2"/>
          <a:srcRect l="23548" t="9785" r="23065" b="4013"/>
          <a:stretch/>
        </p:blipFill>
        <p:spPr>
          <a:xfrm>
            <a:off x="763816" y="2015612"/>
            <a:ext cx="4568367" cy="41492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8559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ÖĞRENİM KATKI ÜCRETİ</a:t>
            </a:r>
            <a:endParaRPr lang="tr-TR" sz="3600" b="1" i="1" dirty="0"/>
          </a:p>
        </p:txBody>
      </p:sp>
      <p:sp>
        <p:nvSpPr>
          <p:cNvPr id="2" name="İçerik Yer Tutucusu 1"/>
          <p:cNvSpPr>
            <a:spLocks noGrp="1"/>
          </p:cNvSpPr>
          <p:nvPr>
            <p:ph idx="1"/>
          </p:nvPr>
        </p:nvSpPr>
        <p:spPr>
          <a:xfrm>
            <a:off x="4886632" y="2075649"/>
            <a:ext cx="6619568" cy="4024125"/>
          </a:xfrm>
        </p:spPr>
        <p:txBody>
          <a:bodyPr>
            <a:normAutofit/>
          </a:bodyPr>
          <a:lstStyle/>
          <a:p>
            <a:pPr marL="0" indent="0" algn="r">
              <a:buNone/>
            </a:pPr>
            <a:r>
              <a:rPr lang="tr-TR" altLang="tr-TR" sz="1600" dirty="0"/>
              <a:t>Öğrenci katkı payı / öğrenim ücreti bölüme, öğretim </a:t>
            </a:r>
            <a:r>
              <a:rPr lang="tr-TR" altLang="tr-TR" sz="1600"/>
              <a:t>türüne ve öğrencinin </a:t>
            </a:r>
            <a:r>
              <a:rPr lang="tr-TR" altLang="tr-TR" sz="1600" dirty="0"/>
              <a:t>statüsüne göre değişmektedir. Detaylı bilgi için:</a:t>
            </a:r>
          </a:p>
          <a:p>
            <a:pPr marL="0" indent="0" algn="r">
              <a:buNone/>
            </a:pPr>
            <a:r>
              <a:rPr lang="tr-TR" altLang="tr-TR" sz="1800" dirty="0">
                <a:hlinkClick r:id="rId2"/>
              </a:rPr>
              <a:t>https://www.pau.edu.tr/oidb</a:t>
            </a:r>
            <a:r>
              <a:rPr lang="tr-TR" altLang="tr-TR" sz="1800" dirty="0"/>
              <a:t> Harcı zamanında ödemeyen öğrenciler kayıt yaptıramaz.</a:t>
            </a:r>
          </a:p>
          <a:p>
            <a:pPr marL="0" indent="0" algn="r">
              <a:buNone/>
            </a:pPr>
            <a:endParaRPr lang="tr-TR" altLang="tr-TR" sz="1800" dirty="0"/>
          </a:p>
          <a:p>
            <a:pPr marL="0" indent="0" algn="r">
              <a:buNone/>
            </a:pPr>
            <a:r>
              <a:rPr lang="tr-TR" altLang="tr-TR" sz="1800" b="1" dirty="0"/>
              <a:t>Güz Dönemi Harç Ücreti Ödeme Tarihleri: </a:t>
            </a:r>
          </a:p>
          <a:p>
            <a:pPr marL="0" indent="0" algn="r">
              <a:buNone/>
            </a:pPr>
            <a:r>
              <a:rPr lang="tr-TR" altLang="tr-TR" sz="1800" dirty="0"/>
              <a:t>05</a:t>
            </a:r>
            <a:r>
              <a:rPr lang="tr-TR" sz="1800" dirty="0"/>
              <a:t>-11.09.2026 	</a:t>
            </a:r>
          </a:p>
          <a:p>
            <a:pPr marL="0" indent="0" algn="r">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pic>
        <p:nvPicPr>
          <p:cNvPr id="5" name="Resim 4" descr="Icon Calendar Stylized Vector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5" y="2075649"/>
            <a:ext cx="2762057" cy="2632586"/>
          </a:xfrm>
          <a:prstGeom prst="rect">
            <a:avLst/>
          </a:prstGeom>
        </p:spPr>
      </p:pic>
    </p:spTree>
    <p:extLst>
      <p:ext uri="{BB962C8B-B14F-4D97-AF65-F5344CB8AC3E}">
        <p14:creationId xmlns:p14="http://schemas.microsoft.com/office/powerpoint/2010/main" val="3339960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DERS KAYDI </a:t>
            </a:r>
            <a:endParaRPr lang="tr-TR" sz="3600" b="1" i="1" dirty="0"/>
          </a:p>
        </p:txBody>
      </p:sp>
      <p:sp>
        <p:nvSpPr>
          <p:cNvPr id="2" name="İçerik Yer Tutucusu 1"/>
          <p:cNvSpPr>
            <a:spLocks noGrp="1"/>
          </p:cNvSpPr>
          <p:nvPr>
            <p:ph idx="1"/>
          </p:nvPr>
        </p:nvSpPr>
        <p:spPr>
          <a:xfrm>
            <a:off x="6414248" y="2075649"/>
            <a:ext cx="5091952" cy="3340893"/>
          </a:xfrm>
        </p:spPr>
        <p:txBody>
          <a:bodyPr>
            <a:normAutofit/>
          </a:bodyPr>
          <a:lstStyle/>
          <a:p>
            <a:pPr marL="0" indent="0" algn="r">
              <a:buNone/>
            </a:pPr>
            <a:r>
              <a:rPr lang="de-DE" altLang="tr-TR" sz="1800" dirty="0" err="1">
                <a:solidFill>
                  <a:schemeClr val="tx1"/>
                </a:solidFill>
              </a:rPr>
              <a:t>Öğrenci</a:t>
            </a:r>
            <a:r>
              <a:rPr lang="tr-TR" altLang="tr-TR" sz="1800" dirty="0" err="1">
                <a:solidFill>
                  <a:schemeClr val="tx1"/>
                </a:solidFill>
              </a:rPr>
              <a:t>ler</a:t>
            </a:r>
            <a:r>
              <a:rPr lang="de-DE" altLang="tr-TR" sz="1800" dirty="0">
                <a:solidFill>
                  <a:schemeClr val="tx1"/>
                </a:solidFill>
              </a:rPr>
              <a:t> </a:t>
            </a:r>
            <a:r>
              <a:rPr lang="de-DE" altLang="tr-TR" sz="1800" dirty="0" err="1">
                <a:solidFill>
                  <a:schemeClr val="tx1"/>
                </a:solidFill>
              </a:rPr>
              <a:t>yarıyıl</a:t>
            </a:r>
            <a:r>
              <a:rPr lang="de-DE" altLang="tr-TR" sz="1800" dirty="0">
                <a:solidFill>
                  <a:schemeClr val="tx1"/>
                </a:solidFill>
              </a:rPr>
              <a:t> </a:t>
            </a:r>
            <a:r>
              <a:rPr lang="de-DE" altLang="tr-TR" sz="1800" dirty="0" err="1">
                <a:solidFill>
                  <a:schemeClr val="tx1"/>
                </a:solidFill>
              </a:rPr>
              <a:t>başında</a:t>
            </a:r>
            <a:r>
              <a:rPr lang="de-DE" altLang="tr-TR" sz="1800" dirty="0">
                <a:solidFill>
                  <a:schemeClr val="tx1"/>
                </a:solidFill>
              </a:rPr>
              <a:t> </a:t>
            </a:r>
            <a:r>
              <a:rPr lang="de-DE" altLang="tr-TR" sz="1800" dirty="0" err="1">
                <a:solidFill>
                  <a:schemeClr val="tx1"/>
                </a:solidFill>
              </a:rPr>
              <a:t>programına</a:t>
            </a:r>
            <a:r>
              <a:rPr lang="de-DE" altLang="tr-TR" sz="1800" dirty="0">
                <a:solidFill>
                  <a:schemeClr val="tx1"/>
                </a:solidFill>
              </a:rPr>
              <a:t> </a:t>
            </a:r>
            <a:r>
              <a:rPr lang="de-DE" altLang="tr-TR" sz="1800" dirty="0" err="1">
                <a:solidFill>
                  <a:schemeClr val="tx1"/>
                </a:solidFill>
              </a:rPr>
              <a:t>başarısızlığı</a:t>
            </a:r>
            <a:r>
              <a:rPr lang="de-DE" altLang="tr-TR" sz="1800" dirty="0">
                <a:solidFill>
                  <a:schemeClr val="tx1"/>
                </a:solidFill>
              </a:rPr>
              <a:t> </a:t>
            </a:r>
            <a:r>
              <a:rPr lang="de-DE" altLang="tr-TR" sz="1800" dirty="0" err="1">
                <a:solidFill>
                  <a:schemeClr val="tx1"/>
                </a:solidFill>
              </a:rPr>
              <a:t>nedeniyle</a:t>
            </a:r>
            <a:r>
              <a:rPr lang="de-DE" altLang="tr-TR" sz="1800" dirty="0">
                <a:solidFill>
                  <a:schemeClr val="tx1"/>
                </a:solidFill>
              </a:rPr>
              <a:t> </a:t>
            </a:r>
            <a:r>
              <a:rPr lang="de-DE" altLang="tr-TR" sz="1800" dirty="0" err="1">
                <a:solidFill>
                  <a:schemeClr val="tx1"/>
                </a:solidFill>
              </a:rPr>
              <a:t>tekrarlamak</a:t>
            </a:r>
            <a:r>
              <a:rPr lang="de-DE" altLang="tr-TR" sz="1800" dirty="0">
                <a:solidFill>
                  <a:schemeClr val="tx1"/>
                </a:solidFill>
              </a:rPr>
              <a:t> </a:t>
            </a:r>
            <a:r>
              <a:rPr lang="de-DE" altLang="tr-TR" sz="1800" dirty="0" err="1">
                <a:solidFill>
                  <a:schemeClr val="tx1"/>
                </a:solidFill>
              </a:rPr>
              <a:t>ve</a:t>
            </a:r>
            <a:r>
              <a:rPr lang="de-DE" altLang="tr-TR" sz="1800" dirty="0">
                <a:solidFill>
                  <a:schemeClr val="tx1"/>
                </a:solidFill>
              </a:rPr>
              <a:t> </a:t>
            </a:r>
            <a:r>
              <a:rPr lang="tr-TR" altLang="tr-TR" sz="1800" dirty="0">
                <a:solidFill>
                  <a:schemeClr val="tx1"/>
                </a:solidFill>
              </a:rPr>
              <a:t>almak</a:t>
            </a:r>
            <a:r>
              <a:rPr lang="de-DE" altLang="tr-TR" sz="1800" dirty="0">
                <a:solidFill>
                  <a:schemeClr val="tx1"/>
                </a:solidFill>
              </a:rPr>
              <a:t> </a:t>
            </a:r>
            <a:r>
              <a:rPr lang="de-DE" altLang="tr-TR" sz="1800" dirty="0" err="1">
                <a:solidFill>
                  <a:schemeClr val="tx1"/>
                </a:solidFill>
              </a:rPr>
              <a:t>zorunda</a:t>
            </a:r>
            <a:r>
              <a:rPr lang="de-DE" altLang="tr-TR" sz="1800" dirty="0">
                <a:solidFill>
                  <a:schemeClr val="tx1"/>
                </a:solidFill>
              </a:rPr>
              <a:t> </a:t>
            </a:r>
            <a:r>
              <a:rPr lang="de-DE" altLang="tr-TR" sz="1800" dirty="0" err="1">
                <a:solidFill>
                  <a:schemeClr val="tx1"/>
                </a:solidFill>
              </a:rPr>
              <a:t>olduğu</a:t>
            </a:r>
            <a:r>
              <a:rPr lang="de-DE" altLang="tr-TR" sz="1800" dirty="0">
                <a:solidFill>
                  <a:schemeClr val="tx1"/>
                </a:solidFill>
              </a:rPr>
              <a:t> </a:t>
            </a:r>
            <a:r>
              <a:rPr lang="de-DE" altLang="tr-TR" sz="1800" dirty="0" err="1">
                <a:solidFill>
                  <a:schemeClr val="tx1"/>
                </a:solidFill>
              </a:rPr>
              <a:t>dersleri</a:t>
            </a:r>
            <a:r>
              <a:rPr lang="de-DE" altLang="tr-TR" sz="1800" dirty="0">
                <a:solidFill>
                  <a:schemeClr val="tx1"/>
                </a:solidFill>
              </a:rPr>
              <a:t> </a:t>
            </a:r>
            <a:r>
              <a:rPr lang="tr-TR" altLang="tr-TR" sz="1800" dirty="0">
                <a:solidFill>
                  <a:schemeClr val="tx1"/>
                </a:solidFill>
              </a:rPr>
              <a:t>eklemek</a:t>
            </a:r>
            <a:r>
              <a:rPr lang="de-DE" altLang="tr-TR" sz="1800" dirty="0">
                <a:solidFill>
                  <a:schemeClr val="tx1"/>
                </a:solidFill>
              </a:rPr>
              <a:t> </a:t>
            </a:r>
            <a:r>
              <a:rPr lang="de-DE" altLang="tr-TR" sz="1800" dirty="0" err="1">
                <a:solidFill>
                  <a:schemeClr val="tx1"/>
                </a:solidFill>
              </a:rPr>
              <a:t>zorundadı</a:t>
            </a:r>
            <a:r>
              <a:rPr lang="tr-TR" altLang="tr-TR" sz="1800" dirty="0">
                <a:solidFill>
                  <a:schemeClr val="tx1"/>
                </a:solidFill>
              </a:rPr>
              <a:t>r</a:t>
            </a:r>
            <a:r>
              <a:rPr lang="de-DE" altLang="tr-TR" sz="1800" dirty="0">
                <a:solidFill>
                  <a:schemeClr val="tx1"/>
                </a:solidFill>
              </a:rPr>
              <a:t>.</a:t>
            </a:r>
            <a:r>
              <a:rPr lang="tr-TR" altLang="tr-TR" sz="1800" dirty="0">
                <a:solidFill>
                  <a:schemeClr val="tx1"/>
                </a:solidFill>
              </a:rPr>
              <a:t> Bu işlem PAÜ </a:t>
            </a:r>
            <a:r>
              <a:rPr lang="tr-TR" altLang="tr-TR" sz="1800" dirty="0" err="1">
                <a:solidFill>
                  <a:schemeClr val="tx1"/>
                </a:solidFill>
              </a:rPr>
              <a:t>Pusula’daki</a:t>
            </a:r>
            <a:r>
              <a:rPr lang="tr-TR" altLang="tr-TR" sz="1800" dirty="0">
                <a:solidFill>
                  <a:schemeClr val="tx1"/>
                </a:solidFill>
              </a:rPr>
              <a:t> Öğrenci Bilgi Sistemi’nden yapılır ve dersler seçildikten sonra danışman tarafından onaylanması gerekir.</a:t>
            </a:r>
          </a:p>
          <a:p>
            <a:pPr marL="0" indent="0" algn="r">
              <a:buNone/>
            </a:pPr>
            <a:endParaRPr lang="tr-TR" sz="1800" dirty="0">
              <a:solidFill>
                <a:schemeClr val="tx1"/>
              </a:solidFill>
            </a:endParaRPr>
          </a:p>
          <a:p>
            <a:pPr marL="0" indent="0" algn="r">
              <a:buNone/>
            </a:pPr>
            <a:r>
              <a:rPr lang="tr-TR" sz="1800" dirty="0">
                <a:solidFill>
                  <a:schemeClr val="tx1"/>
                </a:solidFill>
              </a:rPr>
              <a:t>Zamanında ders kaydı yapamadığınızda ekle-sil döneminde dilekçe vermeniz gerekir.</a:t>
            </a:r>
          </a:p>
          <a:p>
            <a:pPr marL="0" indent="0" algn="r">
              <a:buNone/>
            </a:pPr>
            <a:endParaRPr 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25709" r="4497"/>
          <a:stretch/>
        </p:blipFill>
        <p:spPr>
          <a:xfrm>
            <a:off x="983226" y="2057401"/>
            <a:ext cx="4660491" cy="3352625"/>
          </a:xfrm>
          <a:prstGeom prst="rect">
            <a:avLst/>
          </a:prstGeom>
        </p:spPr>
      </p:pic>
    </p:spTree>
    <p:extLst>
      <p:ext uri="{BB962C8B-B14F-4D97-AF65-F5344CB8AC3E}">
        <p14:creationId xmlns:p14="http://schemas.microsoft.com/office/powerpoint/2010/main" val="126601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057401"/>
            <a:ext cx="9762275" cy="4608511"/>
          </a:xfrm>
        </p:spPr>
        <p:txBody>
          <a:bodyPr>
            <a:normAutofit/>
          </a:bodyPr>
          <a:lstStyle/>
          <a:p>
            <a:pPr marL="0" indent="0">
              <a:lnSpc>
                <a:spcPct val="80000"/>
              </a:lnSpc>
              <a:buNone/>
            </a:pPr>
            <a:r>
              <a:rPr lang="tr-TR" altLang="tr-TR" sz="1800" dirty="0"/>
              <a:t>Ders seçiminde aşağıdaki sıralama dikkate alınır: </a:t>
            </a:r>
          </a:p>
          <a:p>
            <a:pPr>
              <a:lnSpc>
                <a:spcPct val="80000"/>
              </a:lnSpc>
            </a:pPr>
            <a:r>
              <a:rPr lang="tr-TR" altLang="tr-TR" sz="1800" dirty="0"/>
              <a:t>Önceki yarıyıllara ait derslerden alıp da başarısız olduğu dersler,</a:t>
            </a:r>
          </a:p>
          <a:p>
            <a:pPr>
              <a:lnSpc>
                <a:spcPct val="80000"/>
              </a:lnSpc>
            </a:pPr>
            <a:r>
              <a:rPr lang="tr-TR" altLang="tr-TR" sz="1800" dirty="0"/>
              <a:t>Önceki yarıyıllara ait daha önce almadığı dersler,</a:t>
            </a:r>
          </a:p>
          <a:p>
            <a:pPr>
              <a:lnSpc>
                <a:spcPct val="80000"/>
              </a:lnSpc>
            </a:pPr>
            <a:r>
              <a:rPr lang="tr-TR" altLang="tr-TR" sz="1800" dirty="0"/>
              <a:t>Bulunduğu yarıyıla ait derslerden alıp da başarısız olduğu dersler,</a:t>
            </a:r>
          </a:p>
          <a:p>
            <a:pPr>
              <a:lnSpc>
                <a:spcPct val="80000"/>
              </a:lnSpc>
            </a:pPr>
            <a:r>
              <a:rPr lang="tr-TR" altLang="tr-TR" sz="1800" dirty="0"/>
              <a:t>Bulunduğu yarıyıla ait daha önce almadığı dersler,</a:t>
            </a:r>
          </a:p>
          <a:p>
            <a:pPr>
              <a:lnSpc>
                <a:spcPct val="80000"/>
              </a:lnSpc>
            </a:pPr>
            <a:r>
              <a:rPr lang="tr-TR" altLang="tr-TR" sz="1800" dirty="0"/>
              <a:t>Bulunduğu yarıyılın bir üst yarıyılına ait alıp başarısız olduğu dersler,</a:t>
            </a:r>
          </a:p>
          <a:p>
            <a:pPr>
              <a:lnSpc>
                <a:spcPct val="80000"/>
              </a:lnSpc>
            </a:pPr>
            <a:r>
              <a:rPr lang="tr-TR" altLang="tr-TR" sz="1800" dirty="0"/>
              <a:t>Bulunduğu yarıyılın bir üst yarıyılına ait daha önce almadığı dersler,</a:t>
            </a:r>
          </a:p>
          <a:p>
            <a:pPr>
              <a:lnSpc>
                <a:spcPct val="80000"/>
              </a:lnSpc>
            </a:pPr>
            <a:r>
              <a:rPr lang="tr-TR" altLang="tr-TR" sz="1800" dirty="0"/>
              <a:t>Güz ve bahar yarıyıllarında en az 20 kredilik ders almak zorunludur.</a:t>
            </a:r>
          </a:p>
          <a:p>
            <a:pPr>
              <a:lnSpc>
                <a:spcPct val="80000"/>
              </a:lnSpc>
            </a:pPr>
            <a:r>
              <a:rPr lang="tr-TR" altLang="tr-TR" sz="1800" dirty="0"/>
              <a:t>Önkoşullu bir dersi seçebilmesi için, o derse önkoşul olan ders/dersleri daha önce almış ve en az koşullu geçer not almış olması gerekir.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
        <p:nvSpPr>
          <p:cNvPr id="6" name="Başlık 2"/>
          <p:cNvSpPr>
            <a:spLocks noGrp="1"/>
          </p:cNvSpPr>
          <p:nvPr>
            <p:ph type="title"/>
          </p:nvPr>
        </p:nvSpPr>
        <p:spPr>
          <a:xfrm>
            <a:off x="2895600" y="764373"/>
            <a:ext cx="8610600" cy="1293028"/>
          </a:xfrm>
        </p:spPr>
        <p:txBody>
          <a:bodyPr>
            <a:normAutofit/>
          </a:bodyPr>
          <a:lstStyle/>
          <a:p>
            <a:r>
              <a:rPr lang="tr-TR" altLang="tr-TR" sz="3600" b="1" i="1" dirty="0"/>
              <a:t>DERS seçimi</a:t>
            </a:r>
            <a:endParaRPr lang="tr-TR" sz="3600" b="1" i="1" dirty="0"/>
          </a:p>
        </p:txBody>
      </p:sp>
      <p:pic>
        <p:nvPicPr>
          <p:cNvPr id="7" name="Resim 6" descr="&lt;strong&gt;Books&lt;/strong&gt; Education School · Free photo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9622" y="2281695"/>
            <a:ext cx="2849955" cy="2137467"/>
          </a:xfrm>
          <a:prstGeom prst="rect">
            <a:avLst/>
          </a:prstGeom>
        </p:spPr>
      </p:pic>
    </p:spTree>
    <p:extLst>
      <p:ext uri="{BB962C8B-B14F-4D97-AF65-F5344CB8AC3E}">
        <p14:creationId xmlns:p14="http://schemas.microsoft.com/office/powerpoint/2010/main" val="1520521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DERS SEÇİMİ</a:t>
            </a:r>
          </a:p>
        </p:txBody>
      </p:sp>
      <p:sp>
        <p:nvSpPr>
          <p:cNvPr id="2" name="İçerik Yer Tutucusu 1"/>
          <p:cNvSpPr>
            <a:spLocks noGrp="1"/>
          </p:cNvSpPr>
          <p:nvPr>
            <p:ph idx="1"/>
          </p:nvPr>
        </p:nvSpPr>
        <p:spPr>
          <a:xfrm>
            <a:off x="685800" y="2194560"/>
            <a:ext cx="6127955" cy="4024125"/>
          </a:xfrm>
        </p:spPr>
        <p:txBody>
          <a:bodyPr>
            <a:normAutofit/>
          </a:bodyPr>
          <a:lstStyle/>
          <a:p>
            <a:pPr marL="0" indent="0">
              <a:lnSpc>
                <a:spcPct val="80000"/>
              </a:lnSpc>
              <a:buNone/>
            </a:pPr>
            <a:r>
              <a:rPr lang="tr-TR" altLang="tr-TR" sz="1800" dirty="0"/>
              <a:t>Öğrencinin her dönem alabileceği azami kredi sayısı; eğer dönem içinde alması gereken kredi sayısı 30’un üstündeyse; </a:t>
            </a:r>
          </a:p>
          <a:p>
            <a:pPr marL="0" indent="0">
              <a:lnSpc>
                <a:spcPct val="80000"/>
              </a:lnSpc>
              <a:buNone/>
            </a:pPr>
            <a:endParaRPr lang="tr-TR" altLang="tr-TR" sz="1800" dirty="0"/>
          </a:p>
          <a:p>
            <a:pPr marL="0" indent="0">
              <a:lnSpc>
                <a:spcPct val="80000"/>
              </a:lnSpc>
              <a:buNone/>
            </a:pPr>
            <a:r>
              <a:rPr lang="tr-TR" altLang="tr-TR" sz="1800" dirty="0"/>
              <a:t>Akademik ortalamasına göre;</a:t>
            </a:r>
          </a:p>
          <a:p>
            <a:pPr marL="0" lvl="2" indent="0">
              <a:lnSpc>
                <a:spcPct val="80000"/>
              </a:lnSpc>
              <a:buFont typeface="Wingdings" panose="05000000000000000000" pitchFamily="2" charset="2"/>
              <a:buChar char="Ø"/>
            </a:pPr>
            <a:r>
              <a:rPr lang="tr-TR" altLang="tr-TR" dirty="0"/>
              <a:t>2.25’in altında olan öğrenciler için  en fazla 30 kredi,</a:t>
            </a:r>
            <a:r>
              <a:rPr lang="tr-TR" altLang="tr-TR" dirty="0">
                <a:solidFill>
                  <a:srgbClr val="FF0000"/>
                </a:solidFill>
              </a:rPr>
              <a:t> </a:t>
            </a:r>
          </a:p>
          <a:p>
            <a:pPr marL="0" lvl="2" indent="0">
              <a:lnSpc>
                <a:spcPct val="80000"/>
              </a:lnSpc>
              <a:buFont typeface="Wingdings" panose="05000000000000000000" pitchFamily="2" charset="2"/>
              <a:buChar char="Ø"/>
            </a:pPr>
            <a:r>
              <a:rPr lang="tr-TR" altLang="tr-TR" dirty="0">
                <a:solidFill>
                  <a:schemeClr val="tx1"/>
                </a:solidFill>
              </a:rPr>
              <a:t>2.26-2.99 arası olanlar için en fazla 36 kredi, </a:t>
            </a:r>
          </a:p>
          <a:p>
            <a:pPr marL="0" lvl="2" indent="0">
              <a:lnSpc>
                <a:spcPct val="80000"/>
              </a:lnSpc>
              <a:buFont typeface="Wingdings" panose="05000000000000000000" pitchFamily="2" charset="2"/>
              <a:buChar char="Ø"/>
            </a:pPr>
            <a:r>
              <a:rPr lang="tr-TR" altLang="tr-TR" dirty="0"/>
              <a:t>3.00</a:t>
            </a:r>
            <a:r>
              <a:rPr lang="tr-TR" altLang="tr-TR" dirty="0">
                <a:solidFill>
                  <a:schemeClr val="tx1"/>
                </a:solidFill>
              </a:rPr>
              <a:t>’den fazla olanlar ise en fazla 42 kredidir.</a:t>
            </a:r>
          </a:p>
          <a:p>
            <a:pPr marL="0" lvl="2" indent="0">
              <a:lnSpc>
                <a:spcPct val="80000"/>
              </a:lnSpc>
              <a:buFont typeface="Wingdings" panose="05000000000000000000" pitchFamily="2" charset="2"/>
              <a:buChar char="Ø"/>
            </a:pPr>
            <a:r>
              <a:rPr lang="tr-TR" altLang="tr-TR" dirty="0">
                <a:solidFill>
                  <a:schemeClr val="tx1"/>
                </a:solidFill>
              </a:rPr>
              <a:t>Eğer öğrencinin dönem içinde alması gereken kredi sayısı 30’un altındaysa maksimum 30 kredi alabilir.</a:t>
            </a:r>
          </a:p>
          <a:p>
            <a:pPr marL="777240" lvl="2" indent="0">
              <a:lnSpc>
                <a:spcPct val="80000"/>
              </a:lnSpc>
              <a:buNone/>
            </a:pPr>
            <a:endParaRPr lang="tr-TR" altLang="tr-TR" dirty="0">
              <a:solidFill>
                <a:schemeClr val="tx1"/>
              </a:solidFill>
            </a:endParaRPr>
          </a:p>
          <a:p>
            <a:pPr marL="0" lvl="2" indent="0">
              <a:lnSpc>
                <a:spcPct val="80000"/>
              </a:lnSpc>
              <a:buNone/>
            </a:pPr>
            <a:r>
              <a:rPr lang="de-DE" altLang="tr-TR" dirty="0" err="1">
                <a:solidFill>
                  <a:schemeClr val="tx1"/>
                </a:solidFill>
              </a:rPr>
              <a:t>Öğrenci</a:t>
            </a:r>
            <a:r>
              <a:rPr lang="de-DE" altLang="tr-TR" dirty="0">
                <a:solidFill>
                  <a:schemeClr val="tx1"/>
                </a:solidFill>
              </a:rPr>
              <a:t>, </a:t>
            </a:r>
            <a:r>
              <a:rPr lang="de-DE" altLang="tr-TR" dirty="0" err="1">
                <a:solidFill>
                  <a:schemeClr val="tx1"/>
                </a:solidFill>
              </a:rPr>
              <a:t>süresi</a:t>
            </a:r>
            <a:r>
              <a:rPr lang="de-DE" altLang="tr-TR" dirty="0">
                <a:solidFill>
                  <a:schemeClr val="tx1"/>
                </a:solidFill>
              </a:rPr>
              <a:t> </a:t>
            </a:r>
            <a:r>
              <a:rPr lang="de-DE" altLang="tr-TR" dirty="0" err="1">
                <a:solidFill>
                  <a:schemeClr val="tx1"/>
                </a:solidFill>
              </a:rPr>
              <a:t>içinde</a:t>
            </a:r>
            <a:r>
              <a:rPr lang="de-DE" altLang="tr-TR" dirty="0">
                <a:solidFill>
                  <a:schemeClr val="tx1"/>
                </a:solidFill>
              </a:rPr>
              <a:t> </a:t>
            </a:r>
            <a:r>
              <a:rPr lang="de-DE" altLang="tr-TR" dirty="0" err="1">
                <a:solidFill>
                  <a:schemeClr val="tx1"/>
                </a:solidFill>
              </a:rPr>
              <a:t>usulüne</a:t>
            </a:r>
            <a:r>
              <a:rPr lang="de-DE" altLang="tr-TR" dirty="0">
                <a:solidFill>
                  <a:schemeClr val="tx1"/>
                </a:solidFill>
              </a:rPr>
              <a:t> </a:t>
            </a:r>
            <a:r>
              <a:rPr lang="de-DE" altLang="tr-TR" dirty="0" err="1">
                <a:solidFill>
                  <a:schemeClr val="tx1"/>
                </a:solidFill>
              </a:rPr>
              <a:t>uygun</a:t>
            </a:r>
            <a:r>
              <a:rPr lang="de-DE" altLang="tr-TR" dirty="0">
                <a:solidFill>
                  <a:schemeClr val="tx1"/>
                </a:solidFill>
              </a:rPr>
              <a:t> </a:t>
            </a:r>
            <a:r>
              <a:rPr lang="de-DE" altLang="tr-TR" dirty="0" err="1">
                <a:solidFill>
                  <a:schemeClr val="tx1"/>
                </a:solidFill>
              </a:rPr>
              <a:t>olarak</a:t>
            </a:r>
            <a:r>
              <a:rPr lang="de-DE" altLang="tr-TR" dirty="0">
                <a:solidFill>
                  <a:schemeClr val="tx1"/>
                </a:solidFill>
              </a:rPr>
              <a:t> </a:t>
            </a:r>
            <a:r>
              <a:rPr lang="de-DE" altLang="tr-TR" dirty="0" err="1">
                <a:solidFill>
                  <a:schemeClr val="tx1"/>
                </a:solidFill>
              </a:rPr>
              <a:t>almadığı</a:t>
            </a:r>
            <a:r>
              <a:rPr lang="de-DE" altLang="tr-TR" dirty="0">
                <a:solidFill>
                  <a:schemeClr val="tx1"/>
                </a:solidFill>
              </a:rPr>
              <a:t> (</a:t>
            </a:r>
            <a:r>
              <a:rPr lang="de-DE" altLang="tr-TR" dirty="0" err="1">
                <a:solidFill>
                  <a:schemeClr val="tx1"/>
                </a:solidFill>
              </a:rPr>
              <a:t>kayıt</a:t>
            </a:r>
            <a:r>
              <a:rPr lang="de-DE" altLang="tr-TR" dirty="0">
                <a:solidFill>
                  <a:schemeClr val="tx1"/>
                </a:solidFill>
              </a:rPr>
              <a:t> </a:t>
            </a:r>
            <a:r>
              <a:rPr lang="de-DE" altLang="tr-TR" dirty="0" err="1">
                <a:solidFill>
                  <a:schemeClr val="tx1"/>
                </a:solidFill>
              </a:rPr>
              <a:t>yapmadığı</a:t>
            </a:r>
            <a:r>
              <a:rPr lang="de-DE" altLang="tr-TR" dirty="0">
                <a:solidFill>
                  <a:schemeClr val="tx1"/>
                </a:solidFill>
              </a:rPr>
              <a:t>) </a:t>
            </a:r>
            <a:r>
              <a:rPr lang="de-DE" altLang="tr-TR" dirty="0" err="1">
                <a:solidFill>
                  <a:schemeClr val="tx1"/>
                </a:solidFill>
              </a:rPr>
              <a:t>derslere</a:t>
            </a:r>
            <a:r>
              <a:rPr lang="de-DE" altLang="tr-TR" dirty="0">
                <a:solidFill>
                  <a:schemeClr val="tx1"/>
                </a:solidFill>
              </a:rPr>
              <a:t> </a:t>
            </a:r>
            <a:r>
              <a:rPr lang="de-DE" altLang="tr-TR" dirty="0" err="1">
                <a:solidFill>
                  <a:schemeClr val="tx1"/>
                </a:solidFill>
              </a:rPr>
              <a:t>devam</a:t>
            </a:r>
            <a:r>
              <a:rPr lang="de-DE" altLang="tr-TR" dirty="0">
                <a:solidFill>
                  <a:schemeClr val="tx1"/>
                </a:solidFill>
              </a:rPr>
              <a:t> </a:t>
            </a:r>
            <a:r>
              <a:rPr lang="de-DE" altLang="tr-TR" dirty="0" err="1">
                <a:solidFill>
                  <a:schemeClr val="tx1"/>
                </a:solidFill>
              </a:rPr>
              <a:t>edemez</a:t>
            </a:r>
            <a:r>
              <a:rPr lang="de-DE" altLang="tr-TR" dirty="0">
                <a:solidFill>
                  <a:schemeClr val="tx1"/>
                </a:solidFill>
              </a:rPr>
              <a:t> </a:t>
            </a:r>
            <a:r>
              <a:rPr lang="de-DE" altLang="tr-TR" dirty="0" err="1">
                <a:solidFill>
                  <a:schemeClr val="tx1"/>
                </a:solidFill>
              </a:rPr>
              <a:t>ve</a:t>
            </a:r>
            <a:r>
              <a:rPr lang="de-DE" altLang="tr-TR" dirty="0">
                <a:solidFill>
                  <a:schemeClr val="tx1"/>
                </a:solidFill>
              </a:rPr>
              <a:t> </a:t>
            </a:r>
            <a:r>
              <a:rPr lang="de-DE" altLang="tr-TR" dirty="0" err="1">
                <a:solidFill>
                  <a:schemeClr val="tx1"/>
                </a:solidFill>
              </a:rPr>
              <a:t>bu</a:t>
            </a:r>
            <a:r>
              <a:rPr lang="de-DE" altLang="tr-TR" dirty="0">
                <a:solidFill>
                  <a:schemeClr val="tx1"/>
                </a:solidFill>
              </a:rPr>
              <a:t> </a:t>
            </a:r>
            <a:r>
              <a:rPr lang="de-DE" altLang="tr-TR" dirty="0" err="1">
                <a:solidFill>
                  <a:schemeClr val="tx1"/>
                </a:solidFill>
              </a:rPr>
              <a:t>derslerin</a:t>
            </a:r>
            <a:r>
              <a:rPr lang="de-DE" altLang="tr-TR" dirty="0">
                <a:solidFill>
                  <a:schemeClr val="tx1"/>
                </a:solidFill>
              </a:rPr>
              <a:t> </a:t>
            </a:r>
            <a:r>
              <a:rPr lang="de-DE" altLang="tr-TR" dirty="0" err="1">
                <a:solidFill>
                  <a:schemeClr val="tx1"/>
                </a:solidFill>
              </a:rPr>
              <a:t>sınavına</a:t>
            </a:r>
            <a:r>
              <a:rPr lang="de-DE" altLang="tr-TR" dirty="0">
                <a:solidFill>
                  <a:schemeClr val="tx1"/>
                </a:solidFill>
              </a:rPr>
              <a:t> </a:t>
            </a:r>
            <a:r>
              <a:rPr lang="de-DE" altLang="tr-TR" dirty="0" err="1">
                <a:solidFill>
                  <a:schemeClr val="tx1"/>
                </a:solidFill>
              </a:rPr>
              <a:t>giremez</a:t>
            </a:r>
            <a:r>
              <a:rPr lang="de-DE" altLang="tr-TR" dirty="0">
                <a:solidFill>
                  <a:schemeClr val="tx1"/>
                </a:solidFill>
              </a:rPr>
              <a:t>, </a:t>
            </a:r>
            <a:r>
              <a:rPr lang="de-DE" altLang="tr-TR" dirty="0" err="1">
                <a:solidFill>
                  <a:schemeClr val="tx1"/>
                </a:solidFill>
              </a:rPr>
              <a:t>girse</a:t>
            </a:r>
            <a:r>
              <a:rPr lang="de-DE" altLang="tr-TR" dirty="0">
                <a:solidFill>
                  <a:schemeClr val="tx1"/>
                </a:solidFill>
              </a:rPr>
              <a:t> de </a:t>
            </a:r>
            <a:r>
              <a:rPr lang="de-DE" altLang="tr-TR" dirty="0" err="1">
                <a:solidFill>
                  <a:schemeClr val="tx1"/>
                </a:solidFill>
              </a:rPr>
              <a:t>notu</a:t>
            </a:r>
            <a:r>
              <a:rPr lang="de-DE" altLang="tr-TR" dirty="0">
                <a:solidFill>
                  <a:schemeClr val="tx1"/>
                </a:solidFill>
              </a:rPr>
              <a:t> </a:t>
            </a:r>
            <a:r>
              <a:rPr lang="de-DE" altLang="tr-TR" dirty="0" err="1">
                <a:solidFill>
                  <a:schemeClr val="tx1"/>
                </a:solidFill>
              </a:rPr>
              <a:t>iptal</a:t>
            </a:r>
            <a:r>
              <a:rPr lang="de-DE" altLang="tr-TR" dirty="0">
                <a:solidFill>
                  <a:schemeClr val="tx1"/>
                </a:solidFill>
              </a:rPr>
              <a:t> </a:t>
            </a:r>
            <a:r>
              <a:rPr lang="de-DE" altLang="tr-TR" dirty="0" err="1">
                <a:solidFill>
                  <a:schemeClr val="tx1"/>
                </a:solidFill>
              </a:rPr>
              <a:t>edilir</a:t>
            </a:r>
            <a:r>
              <a:rPr lang="de-DE" altLang="tr-TR" dirty="0">
                <a:solidFill>
                  <a:schemeClr val="tx1"/>
                </a:solidFill>
              </a:rPr>
              <a:t>.</a:t>
            </a:r>
            <a:r>
              <a:rPr lang="tr-TR" altLang="tr-TR" dirty="0">
                <a:solidFill>
                  <a:schemeClr val="tx1"/>
                </a:solidFill>
              </a:rPr>
              <a:t>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3128" r="27675"/>
          <a:stretch/>
        </p:blipFill>
        <p:spPr>
          <a:xfrm>
            <a:off x="7184267" y="2389462"/>
            <a:ext cx="4321933" cy="3096937"/>
          </a:xfrm>
          <a:prstGeom prst="rect">
            <a:avLst/>
          </a:prstGeom>
        </p:spPr>
      </p:pic>
    </p:spTree>
    <p:extLst>
      <p:ext uri="{BB962C8B-B14F-4D97-AF65-F5344CB8AC3E}">
        <p14:creationId xmlns:p14="http://schemas.microsoft.com/office/powerpoint/2010/main" val="65914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DERSLERE DEVAM</a:t>
            </a:r>
            <a:endParaRPr lang="tr-TR" sz="3600" b="1" i="1" dirty="0"/>
          </a:p>
        </p:txBody>
      </p:sp>
      <p:sp>
        <p:nvSpPr>
          <p:cNvPr id="2" name="İçerik Yer Tutucusu 1"/>
          <p:cNvSpPr>
            <a:spLocks noGrp="1"/>
          </p:cNvSpPr>
          <p:nvPr>
            <p:ph idx="1"/>
          </p:nvPr>
        </p:nvSpPr>
        <p:spPr>
          <a:xfrm>
            <a:off x="7063177" y="2246490"/>
            <a:ext cx="4443023" cy="3879673"/>
          </a:xfrm>
        </p:spPr>
        <p:txBody>
          <a:bodyPr>
            <a:normAutofit/>
          </a:bodyPr>
          <a:lstStyle/>
          <a:p>
            <a:pPr marL="0" indent="0" algn="r">
              <a:buNone/>
            </a:pPr>
            <a:r>
              <a:rPr lang="de-DE" altLang="tr-TR" sz="1800" dirty="0" err="1"/>
              <a:t>Derslere</a:t>
            </a:r>
            <a:r>
              <a:rPr lang="de-DE" altLang="tr-TR" sz="1800" dirty="0"/>
              <a:t> </a:t>
            </a:r>
            <a:r>
              <a:rPr lang="de-DE" altLang="tr-TR" sz="1800" dirty="0" err="1"/>
              <a:t>ve</a:t>
            </a:r>
            <a:r>
              <a:rPr lang="de-DE" altLang="tr-TR" sz="1800" dirty="0"/>
              <a:t> </a:t>
            </a:r>
            <a:r>
              <a:rPr lang="de-DE" altLang="tr-TR" sz="1800" dirty="0" err="1"/>
              <a:t>uygulamalara</a:t>
            </a:r>
            <a:r>
              <a:rPr lang="de-DE" altLang="tr-TR" sz="1800" dirty="0"/>
              <a:t> </a:t>
            </a:r>
            <a:r>
              <a:rPr lang="de-DE" altLang="tr-TR" sz="1800" dirty="0" err="1"/>
              <a:t>devam</a:t>
            </a:r>
            <a:r>
              <a:rPr lang="de-DE" altLang="tr-TR" sz="1800" dirty="0"/>
              <a:t> </a:t>
            </a:r>
            <a:r>
              <a:rPr lang="de-DE" altLang="tr-TR" sz="1800" dirty="0" err="1"/>
              <a:t>zorunlu</a:t>
            </a:r>
            <a:r>
              <a:rPr lang="tr-TR" altLang="tr-TR" sz="1800" dirty="0" err="1"/>
              <a:t>luğu</a:t>
            </a:r>
            <a:r>
              <a:rPr lang="tr-TR" altLang="tr-TR" sz="1800" dirty="0"/>
              <a:t> dersin sorumlusu tarafından dönem başında belirlenir. </a:t>
            </a:r>
          </a:p>
          <a:p>
            <a:pPr marL="0" indent="0" algn="r">
              <a:buNone/>
            </a:pPr>
            <a:endParaRPr lang="tr-TR" altLang="tr-TR" sz="1800" dirty="0"/>
          </a:p>
          <a:p>
            <a:pPr marL="0" indent="0" algn="r">
              <a:buNone/>
            </a:pPr>
            <a:r>
              <a:rPr lang="de-DE" altLang="tr-TR" sz="1800" dirty="0" err="1"/>
              <a:t>Tekrarlanan</a:t>
            </a:r>
            <a:r>
              <a:rPr lang="de-DE" altLang="tr-TR" sz="1800" dirty="0"/>
              <a:t> </a:t>
            </a:r>
            <a:r>
              <a:rPr lang="de-DE" altLang="tr-TR" sz="1800" dirty="0" err="1"/>
              <a:t>derslerde</a:t>
            </a:r>
            <a:r>
              <a:rPr lang="de-DE" altLang="tr-TR" sz="1800" dirty="0"/>
              <a:t> </a:t>
            </a:r>
            <a:r>
              <a:rPr lang="de-DE" altLang="tr-TR" sz="1800" dirty="0" err="1"/>
              <a:t>önceki</a:t>
            </a:r>
            <a:r>
              <a:rPr lang="de-DE" altLang="tr-TR" sz="1800" dirty="0"/>
              <a:t> </a:t>
            </a:r>
            <a:r>
              <a:rPr lang="de-DE" altLang="tr-TR" sz="1800" dirty="0" err="1"/>
              <a:t>dönemde</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yerine</a:t>
            </a:r>
            <a:r>
              <a:rPr lang="de-DE" altLang="tr-TR" sz="1800" dirty="0"/>
              <a:t> </a:t>
            </a:r>
            <a:r>
              <a:rPr lang="de-DE" altLang="tr-TR" sz="1800" dirty="0" err="1"/>
              <a:t>getirilmişse</a:t>
            </a:r>
            <a:r>
              <a:rPr lang="de-DE" altLang="tr-TR" sz="1800" dirty="0"/>
              <a:t>, </a:t>
            </a:r>
            <a:r>
              <a:rPr lang="de-DE" altLang="tr-TR" sz="1800" dirty="0" err="1"/>
              <a:t>ara</a:t>
            </a:r>
            <a:r>
              <a:rPr lang="de-DE" altLang="tr-TR" sz="1800" dirty="0"/>
              <a:t> </a:t>
            </a:r>
            <a:r>
              <a:rPr lang="de-DE" altLang="tr-TR" sz="1800" dirty="0" err="1"/>
              <a:t>sınavlara</a:t>
            </a:r>
            <a:r>
              <a:rPr lang="de-DE" altLang="tr-TR" sz="1800" dirty="0"/>
              <a:t> </a:t>
            </a:r>
            <a:r>
              <a:rPr lang="de-DE" altLang="tr-TR" sz="1800" dirty="0" err="1"/>
              <a:t>girmek</a:t>
            </a:r>
            <a:r>
              <a:rPr lang="de-DE" altLang="tr-TR" sz="1800" dirty="0"/>
              <a:t> </a:t>
            </a:r>
            <a:r>
              <a:rPr lang="de-DE" altLang="tr-TR" sz="1800" dirty="0" err="1"/>
              <a:t>kaydıyla</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aranma</a:t>
            </a:r>
            <a:r>
              <a:rPr lang="tr-TR" altLang="tr-TR" sz="1800" dirty="0"/>
              <a:t>z</a:t>
            </a:r>
            <a:r>
              <a:rPr lang="de-DE" altLang="tr-TR" sz="1800" dirty="0"/>
              <a:t>.</a:t>
            </a:r>
            <a:endParaRPr lang="tr-TR" altLang="tr-TR" sz="1800" dirty="0"/>
          </a:p>
          <a:p>
            <a:pPr marL="0" indent="0" algn="r">
              <a:buNone/>
            </a:pPr>
            <a:endParaRPr lang="tr-TR" altLang="tr-TR" sz="1800" dirty="0"/>
          </a:p>
          <a:p>
            <a:pPr marL="0" indent="0" algn="r">
              <a:buNone/>
            </a:pPr>
            <a:r>
              <a:rPr lang="tr-TR" altLang="tr-TR" sz="1800" dirty="0"/>
              <a:t>Derslere düzenli devam etmeniz akademik başarınızı doğrudan etkilemektedir.</a:t>
            </a:r>
          </a:p>
          <a:p>
            <a:pPr marL="0" indent="0" algn="r">
              <a:buNone/>
            </a:pPr>
            <a:endParaRPr lang="tr-TR" altLang="tr-TR" sz="1800" dirty="0"/>
          </a:p>
          <a:p>
            <a:pPr marL="0" indent="0" algn="r">
              <a:buNone/>
            </a:pPr>
            <a:endParaRPr lang="tr-TR" alt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11242" r="13001"/>
          <a:stretch/>
        </p:blipFill>
        <p:spPr>
          <a:xfrm>
            <a:off x="1130710" y="2246490"/>
            <a:ext cx="5486400" cy="3628567"/>
          </a:xfrm>
          <a:prstGeom prst="rect">
            <a:avLst/>
          </a:prstGeom>
        </p:spPr>
      </p:pic>
    </p:spTree>
    <p:extLst>
      <p:ext uri="{BB962C8B-B14F-4D97-AF65-F5344CB8AC3E}">
        <p14:creationId xmlns:p14="http://schemas.microsoft.com/office/powerpoint/2010/main" val="2606905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866397" y="1954434"/>
            <a:ext cx="6615951" cy="4633086"/>
          </a:xfrm>
        </p:spPr>
        <p:txBody>
          <a:bodyPr>
            <a:normAutofit/>
          </a:bodyPr>
          <a:lstStyle/>
          <a:p>
            <a:pPr marL="0" indent="0">
              <a:buNone/>
            </a:pPr>
            <a:r>
              <a:rPr lang="tr-TR" altLang="tr-TR" sz="1800" dirty="0"/>
              <a:t>Sınavlar; dönem içi ve genel sınavlar olmak üzere iki ana gruba ayrılır. Dönem içi çalışmalarını değerlendirmek amacıyla yapılır. Dönem içi sınavlar, küçük sınav, ara sınav ve mazeret sınavı olarak, öğrencinin dönem içi çalışmalarını değerlendirmek amacıyla yapılır</a:t>
            </a:r>
          </a:p>
          <a:p>
            <a:pPr marL="0" indent="0">
              <a:buNone/>
            </a:pPr>
            <a:endParaRPr lang="tr-TR" altLang="tr-TR" sz="1800" dirty="0"/>
          </a:p>
          <a:p>
            <a:pPr marL="0" indent="0">
              <a:buNone/>
            </a:pPr>
            <a:r>
              <a:rPr lang="tr-TR" altLang="tr-TR" sz="1800" dirty="0"/>
              <a:t>Genel sınavlar ise öğrencinin dersin tümü üzerindeki başarısını belirlemek için yarıyıl/dönem sonu sınavı, bütünleme sınavı, üç ders sınavı, ek sınav ve muafiyet sınavı olarak yapılır. Yarıyıl/dönem sonu ve bütünleme sınavı dışındaki genel sınav sonuçları tek başına dersin başarı puanını belirler.</a:t>
            </a:r>
          </a:p>
          <a:p>
            <a:pPr marL="0" indent="0">
              <a:buNone/>
            </a:pPr>
            <a:endParaRPr lang="tr-TR" altLang="tr-TR" sz="1800" dirty="0"/>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pic>
        <p:nvPicPr>
          <p:cNvPr id="5" name="Resim 4"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7126852" y="2057401"/>
            <a:ext cx="3622265" cy="3510304"/>
          </a:xfrm>
          <a:prstGeom prst="rect">
            <a:avLst/>
          </a:prstGeom>
        </p:spPr>
      </p:pic>
      <p:pic>
        <p:nvPicPr>
          <p:cNvPr id="6" name="Resim 5"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9116841" y="3690643"/>
            <a:ext cx="2463102" cy="2386970"/>
          </a:xfrm>
          <a:prstGeom prst="rect">
            <a:avLst/>
          </a:prstGeom>
        </p:spPr>
      </p:pic>
      <p:pic>
        <p:nvPicPr>
          <p:cNvPr id="7" name="Resim 6" descr="Tips On How To Study 4 Days Before Your UPSR &lt;strong&gt;Exams&lt;/strong&gt; ..."/>
          <p:cNvPicPr>
            <a:picLocks noChangeAspect="1"/>
          </p:cNvPicPr>
          <p:nvPr/>
        </p:nvPicPr>
        <p:blipFill>
          <a:blip r:embed="rId2" cstate="print">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10613001" y="4719483"/>
            <a:ext cx="1578999" cy="1530194"/>
          </a:xfrm>
          <a:prstGeom prst="rect">
            <a:avLst/>
          </a:prstGeom>
        </p:spPr>
      </p:pic>
    </p:spTree>
    <p:extLst>
      <p:ext uri="{BB962C8B-B14F-4D97-AF65-F5344CB8AC3E}">
        <p14:creationId xmlns:p14="http://schemas.microsoft.com/office/powerpoint/2010/main" val="618522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689416" y="2057401"/>
            <a:ext cx="7554471" cy="3438831"/>
          </a:xfrm>
        </p:spPr>
        <p:txBody>
          <a:bodyPr>
            <a:normAutofit/>
          </a:bodyPr>
          <a:lstStyle/>
          <a:p>
            <a:pPr marL="0" indent="0">
              <a:buNone/>
            </a:pPr>
            <a:r>
              <a:rPr lang="de-DE" altLang="tr-TR" sz="1800" dirty="0" err="1"/>
              <a:t>Bu</a:t>
            </a:r>
            <a:r>
              <a:rPr lang="de-DE" altLang="tr-TR" sz="1800" dirty="0"/>
              <a:t> </a:t>
            </a:r>
            <a:r>
              <a:rPr lang="de-DE" altLang="tr-TR" sz="1800" dirty="0" err="1"/>
              <a:t>sınavlar</a:t>
            </a:r>
            <a:r>
              <a:rPr lang="de-DE" altLang="tr-TR" sz="1800" dirty="0"/>
              <a:t> </a:t>
            </a:r>
            <a:r>
              <a:rPr lang="de-DE" altLang="tr-TR" sz="1800" dirty="0" err="1"/>
              <a:t>yazılı</a:t>
            </a:r>
            <a:r>
              <a:rPr lang="de-DE" altLang="tr-TR" sz="1800" dirty="0"/>
              <a:t>, </a:t>
            </a:r>
            <a:r>
              <a:rPr lang="de-DE" altLang="tr-TR" sz="1800" dirty="0" err="1"/>
              <a:t>sözlü</a:t>
            </a:r>
            <a:r>
              <a:rPr lang="de-DE" altLang="tr-TR" sz="1800" dirty="0"/>
              <a:t> </a:t>
            </a:r>
            <a:r>
              <a:rPr lang="de-DE" altLang="tr-TR" sz="1800" dirty="0" err="1"/>
              <a:t>veya</a:t>
            </a:r>
            <a:r>
              <a:rPr lang="de-DE" altLang="tr-TR" sz="1800" dirty="0"/>
              <a:t> hem </a:t>
            </a:r>
            <a:r>
              <a:rPr lang="de-DE" altLang="tr-TR" sz="1800" dirty="0" err="1"/>
              <a:t>yazılı</a:t>
            </a:r>
            <a:r>
              <a:rPr lang="de-DE" altLang="tr-TR" sz="1800" dirty="0"/>
              <a:t> hem </a:t>
            </a:r>
            <a:r>
              <a:rPr lang="de-DE" altLang="tr-TR" sz="1800" dirty="0" err="1"/>
              <a:t>sözlü</a:t>
            </a:r>
            <a:r>
              <a:rPr lang="de-DE" altLang="tr-TR" sz="1800" dirty="0"/>
              <a:t> </a:t>
            </a:r>
            <a:r>
              <a:rPr lang="de-DE" altLang="tr-TR" sz="1800" dirty="0" err="1"/>
              <a:t>ve</a:t>
            </a:r>
            <a:r>
              <a:rPr lang="de-DE" altLang="tr-TR" sz="1800" dirty="0"/>
              <a:t>/</a:t>
            </a:r>
            <a:r>
              <a:rPr lang="de-DE" altLang="tr-TR" sz="1800" dirty="0" err="1"/>
              <a:t>veya</a:t>
            </a:r>
            <a:r>
              <a:rPr lang="de-DE" altLang="tr-TR" sz="1800" dirty="0"/>
              <a:t> </a:t>
            </a:r>
            <a:r>
              <a:rPr lang="de-DE" altLang="tr-TR" sz="1800" dirty="0" err="1"/>
              <a:t>uygulamalı</a:t>
            </a:r>
            <a:r>
              <a:rPr lang="de-DE" altLang="tr-TR" sz="1800" dirty="0"/>
              <a:t> </a:t>
            </a:r>
            <a:r>
              <a:rPr lang="de-DE" altLang="tr-TR" sz="1800" dirty="0" err="1"/>
              <a:t>olarak</a:t>
            </a:r>
            <a:r>
              <a:rPr lang="de-DE" altLang="tr-TR" sz="1800" dirty="0"/>
              <a:t> </a:t>
            </a:r>
            <a:r>
              <a:rPr lang="de-DE" altLang="tr-TR" sz="1800" dirty="0" err="1"/>
              <a:t>yapılabilir</a:t>
            </a:r>
            <a:r>
              <a:rPr lang="de-DE" altLang="tr-TR" sz="1800" dirty="0"/>
              <a:t>. </a:t>
            </a:r>
            <a:endParaRPr lang="tr-TR" altLang="tr-TR" sz="1800" dirty="0"/>
          </a:p>
          <a:p>
            <a:pPr marL="0" indent="0">
              <a:buNone/>
            </a:pPr>
            <a:endParaRPr lang="tr-TR" sz="1800" dirty="0"/>
          </a:p>
          <a:p>
            <a:pPr marL="0" indent="0">
              <a:buNone/>
            </a:pPr>
            <a:r>
              <a:rPr lang="tr-TR" sz="1800" dirty="0">
                <a:solidFill>
                  <a:schemeClr val="accent1"/>
                </a:solidFill>
              </a:rPr>
              <a:t>Dersten kalınması halinde; Akademik </a:t>
            </a:r>
            <a:r>
              <a:rPr lang="tr-TR" sz="1800" dirty="0" err="1">
                <a:solidFill>
                  <a:schemeClr val="accent1"/>
                </a:solidFill>
              </a:rPr>
              <a:t>Takvim’e</a:t>
            </a:r>
            <a:r>
              <a:rPr lang="tr-TR" sz="1800" dirty="0">
                <a:solidFill>
                  <a:schemeClr val="accent1"/>
                </a:solidFill>
              </a:rPr>
              <a:t> göre Bütünleme/Yaz okulu tercihini yapabilirsiniz.</a:t>
            </a:r>
          </a:p>
          <a:p>
            <a:pPr marL="0" indent="0">
              <a:buNone/>
            </a:pPr>
            <a:endParaRPr lang="tr-TR" altLang="tr-TR" sz="1800" dirty="0">
              <a:solidFill>
                <a:schemeClr val="accent1"/>
              </a:solidFill>
            </a:endParaRPr>
          </a:p>
          <a:p>
            <a:pPr marL="0" indent="0">
              <a:buNone/>
            </a:pPr>
            <a:r>
              <a:rPr lang="tr-TR" altLang="tr-TR" sz="1800" b="1" dirty="0">
                <a:solidFill>
                  <a:srgbClr val="FF0000"/>
                </a:solidFill>
              </a:rPr>
              <a:t>Yükseköğretim Kurumları Öğrenci Disiplin Yönetmeliği’ne göre kopya çekmek ve çektirmek bir yarıyıl okuldan uzaklaştırma cezası ile sonuçlanmaktadır.</a:t>
            </a:r>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1987990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814856" y="2057401"/>
            <a:ext cx="5733428" cy="4451554"/>
          </a:xfrm>
        </p:spPr>
        <p:txBody>
          <a:bodyPr>
            <a:normAutofit/>
          </a:bodyPr>
          <a:lstStyle/>
          <a:p>
            <a:pPr marL="0" indent="0">
              <a:lnSpc>
                <a:spcPct val="120000"/>
              </a:lnSpc>
              <a:buNone/>
            </a:pPr>
            <a:r>
              <a:rPr lang="de-DE" altLang="tr-TR" sz="1800" dirty="0" err="1"/>
              <a:t>Bir</a:t>
            </a:r>
            <a:r>
              <a:rPr lang="de-DE" altLang="tr-TR" sz="1800" dirty="0"/>
              <a:t> </a:t>
            </a:r>
            <a:r>
              <a:rPr lang="de-DE" altLang="tr-TR" sz="1800" dirty="0" err="1"/>
              <a:t>dersteki</a:t>
            </a:r>
            <a:r>
              <a:rPr lang="de-DE" altLang="tr-TR" sz="1800" dirty="0"/>
              <a:t> </a:t>
            </a:r>
            <a:r>
              <a:rPr lang="de-DE" altLang="tr-TR" sz="1800" dirty="0" err="1"/>
              <a:t>başarı</a:t>
            </a:r>
            <a:r>
              <a:rPr lang="de-DE" altLang="tr-TR" sz="1800" dirty="0"/>
              <a:t> </a:t>
            </a:r>
            <a:r>
              <a:rPr lang="de-DE" altLang="tr-TR" sz="1800" dirty="0" err="1"/>
              <a:t>durumu</a:t>
            </a:r>
            <a:r>
              <a:rPr lang="de-DE" altLang="tr-TR" sz="1800" dirty="0"/>
              <a:t> </a:t>
            </a:r>
            <a:r>
              <a:rPr lang="tr-TR" altLang="tr-TR" sz="1800" dirty="0"/>
              <a:t>‘</a:t>
            </a: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tr-TR" altLang="tr-TR" sz="1800" dirty="0"/>
              <a:t>’ </a:t>
            </a:r>
            <a:r>
              <a:rPr lang="de-DE" altLang="tr-TR" sz="1800" dirty="0" err="1"/>
              <a:t>ile</a:t>
            </a:r>
            <a:r>
              <a:rPr lang="de-DE" altLang="tr-TR" sz="1800" dirty="0"/>
              <a:t> </a:t>
            </a:r>
            <a:r>
              <a:rPr lang="de-DE" altLang="tr-TR" sz="1800" dirty="0" err="1"/>
              <a:t>belirlenir</a:t>
            </a:r>
            <a:r>
              <a:rPr lang="de-DE" altLang="tr-TR" sz="1800" dirty="0"/>
              <a:t>. </a:t>
            </a:r>
            <a:endParaRPr lang="tr-TR" altLang="tr-TR" sz="1800" dirty="0"/>
          </a:p>
          <a:p>
            <a:pPr marL="0" indent="0">
              <a:lnSpc>
                <a:spcPct val="120000"/>
              </a:lnSpc>
              <a:buNone/>
            </a:pPr>
            <a:endParaRPr lang="tr-TR" altLang="tr-TR" sz="1800" dirty="0"/>
          </a:p>
          <a:p>
            <a:pPr marL="0" indent="0">
              <a:lnSpc>
                <a:spcPct val="120000"/>
              </a:lnSpc>
              <a:buNone/>
            </a:pP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de-DE" altLang="tr-TR" sz="1800" dirty="0"/>
              <a:t>, </a:t>
            </a:r>
            <a:r>
              <a:rPr lang="de-DE" altLang="tr-TR" sz="1800" dirty="0" err="1"/>
              <a:t>öğrencinin</a:t>
            </a:r>
            <a:r>
              <a:rPr lang="de-DE" altLang="tr-TR" sz="1800" dirty="0"/>
              <a:t> </a:t>
            </a:r>
            <a:r>
              <a:rPr lang="de-DE" altLang="tr-TR" sz="1800" dirty="0" err="1"/>
              <a:t>yarıyıl</a:t>
            </a:r>
            <a:r>
              <a:rPr lang="de-DE" altLang="tr-TR" sz="1800" dirty="0"/>
              <a:t> </a:t>
            </a:r>
            <a:r>
              <a:rPr lang="de-DE" altLang="tr-TR" sz="1800" dirty="0" err="1"/>
              <a:t>içinde</a:t>
            </a:r>
            <a:r>
              <a:rPr lang="de-DE" altLang="tr-TR" sz="1800" dirty="0"/>
              <a:t> </a:t>
            </a:r>
            <a:r>
              <a:rPr lang="de-DE" altLang="tr-TR" sz="1800" dirty="0" err="1"/>
              <a:t>gösterdiği</a:t>
            </a:r>
            <a:r>
              <a:rPr lang="de-DE" altLang="tr-TR" sz="1800" dirty="0"/>
              <a:t> </a:t>
            </a:r>
            <a:r>
              <a:rPr lang="de-DE" altLang="tr-TR" sz="1800" dirty="0" err="1"/>
              <a:t>başarı</a:t>
            </a:r>
            <a:r>
              <a:rPr lang="de-DE" altLang="tr-TR" sz="1800" dirty="0"/>
              <a:t> (</a:t>
            </a:r>
            <a:r>
              <a:rPr lang="de-DE" altLang="tr-TR" sz="1800" dirty="0" err="1"/>
              <a:t>ara</a:t>
            </a:r>
            <a:r>
              <a:rPr lang="de-DE" altLang="tr-TR" sz="1800" dirty="0"/>
              <a:t> </a:t>
            </a:r>
            <a:r>
              <a:rPr lang="de-DE" altLang="tr-TR" sz="1800" dirty="0" err="1"/>
              <a:t>sınavlar</a:t>
            </a:r>
            <a:r>
              <a:rPr lang="de-DE" altLang="tr-TR" sz="1800" dirty="0"/>
              <a:t>, </a:t>
            </a:r>
            <a:r>
              <a:rPr lang="de-DE" altLang="tr-TR" sz="1800" dirty="0" err="1"/>
              <a:t>ödevler</a:t>
            </a:r>
            <a:r>
              <a:rPr lang="de-DE" altLang="tr-TR" sz="1800" dirty="0"/>
              <a:t>, </a:t>
            </a:r>
            <a:r>
              <a:rPr lang="de-DE" altLang="tr-TR" sz="1800" dirty="0" err="1"/>
              <a:t>uygulamalı</a:t>
            </a:r>
            <a:r>
              <a:rPr lang="de-DE" altLang="tr-TR" sz="1800" dirty="0"/>
              <a:t> </a:t>
            </a:r>
            <a:r>
              <a:rPr lang="de-DE" altLang="tr-TR" sz="1800" dirty="0" err="1"/>
              <a:t>çalışmalar</a:t>
            </a:r>
            <a:r>
              <a:rPr lang="de-DE" altLang="tr-TR" sz="1800" dirty="0"/>
              <a:t> </a:t>
            </a:r>
            <a:r>
              <a:rPr lang="de-DE" altLang="tr-TR" sz="1800" dirty="0" err="1"/>
              <a:t>vb</a:t>
            </a:r>
            <a:r>
              <a:rPr lang="de-DE" altLang="tr-TR" sz="1800" dirty="0"/>
              <a:t>.) </a:t>
            </a:r>
            <a:r>
              <a:rPr lang="de-DE" altLang="tr-TR" sz="1800" dirty="0" err="1"/>
              <a:t>ve</a:t>
            </a:r>
            <a:r>
              <a:rPr lang="de-DE" altLang="tr-TR" sz="1800" dirty="0"/>
              <a:t> </a:t>
            </a:r>
            <a:r>
              <a:rPr lang="de-DE" altLang="tr-TR" sz="1800" dirty="0" err="1"/>
              <a:t>genel</a:t>
            </a:r>
            <a:r>
              <a:rPr lang="de-DE" altLang="tr-TR" sz="1800" dirty="0"/>
              <a:t> </a:t>
            </a:r>
            <a:r>
              <a:rPr lang="de-DE" altLang="tr-TR" sz="1800" dirty="0" err="1"/>
              <a:t>sınavın</a:t>
            </a:r>
            <a:r>
              <a:rPr lang="de-DE" altLang="tr-TR" sz="1800" dirty="0"/>
              <a:t> </a:t>
            </a:r>
            <a:r>
              <a:rPr lang="de-DE" altLang="tr-TR" sz="1800" dirty="0" err="1"/>
              <a:t>birlikte</a:t>
            </a:r>
            <a:r>
              <a:rPr lang="de-DE" altLang="tr-TR" sz="1800" dirty="0"/>
              <a:t> </a:t>
            </a:r>
            <a:r>
              <a:rPr lang="de-DE" altLang="tr-TR" sz="1800" dirty="0" err="1"/>
              <a:t>değerlendirmesiyle</a:t>
            </a:r>
            <a:r>
              <a:rPr lang="de-DE" altLang="tr-TR" sz="1800" dirty="0"/>
              <a:t> </a:t>
            </a:r>
            <a:r>
              <a:rPr lang="de-DE" altLang="tr-TR" sz="1800" dirty="0" err="1"/>
              <a:t>elde</a:t>
            </a:r>
            <a:r>
              <a:rPr lang="de-DE" altLang="tr-TR" sz="1800" dirty="0"/>
              <a:t> </a:t>
            </a:r>
            <a:r>
              <a:rPr lang="de-DE" altLang="tr-TR" sz="1800" dirty="0" err="1"/>
              <a:t>edilir</a:t>
            </a:r>
            <a:r>
              <a:rPr lang="de-DE" altLang="tr-TR" sz="1800" dirty="0"/>
              <a:t>.</a:t>
            </a: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pic>
        <p:nvPicPr>
          <p:cNvPr id="7" name="Resim 6" descr="NIACL ASSISTANT EXAM: GK &amp; COMPUTER QUESTIONS - All Exam Ti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371" y="2075649"/>
            <a:ext cx="4088829" cy="3066622"/>
          </a:xfrm>
          <a:prstGeom prst="rect">
            <a:avLst/>
          </a:prstGeom>
        </p:spPr>
      </p:pic>
    </p:spTree>
    <p:extLst>
      <p:ext uri="{BB962C8B-B14F-4D97-AF65-F5344CB8AC3E}">
        <p14:creationId xmlns:p14="http://schemas.microsoft.com/office/powerpoint/2010/main" val="2641318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660901" y="1861458"/>
            <a:ext cx="5733428" cy="4451554"/>
          </a:xfrm>
        </p:spPr>
        <p:txBody>
          <a:bodyPr>
            <a:normAutofit/>
          </a:bodyPr>
          <a:lstStyle/>
          <a:p>
            <a:pPr marL="0" indent="0">
              <a:lnSpc>
                <a:spcPct val="120000"/>
              </a:lnSpc>
              <a:buNone/>
            </a:pPr>
            <a:r>
              <a:rPr lang="tr-TR" altLang="tr-TR" sz="1800" dirty="0"/>
              <a:t>Dönem içi notlarının her birinin ders başarı puanına katkısı toplamı %30-%50 aralığında olmak koşulu ile ilgili öğretim elemanı tarafından belirlenir. </a:t>
            </a:r>
          </a:p>
          <a:p>
            <a:pPr marL="0" indent="0">
              <a:lnSpc>
                <a:spcPct val="120000"/>
              </a:lnSpc>
              <a:buNone/>
            </a:pPr>
            <a:endParaRPr lang="tr-TR" altLang="tr-TR" sz="1800" dirty="0"/>
          </a:p>
          <a:p>
            <a:pPr marL="0" indent="0">
              <a:lnSpc>
                <a:spcPct val="120000"/>
              </a:lnSpc>
              <a:buNone/>
            </a:pPr>
            <a:r>
              <a:rPr lang="tr-TR" altLang="tr-TR" sz="1800" dirty="0"/>
              <a:t>Dönem sonu sınavının ders başarı puanına katkısı %50-70 aralığında olmak koşulu ile ilgili öğretim elemanı tarafından dönem başında belirlenir.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pic>
        <p:nvPicPr>
          <p:cNvPr id="6" name="Resim 5" descr="Matric maths &lt;strong&gt;exam&lt;/strong&gt; &lt;strong&gt;paper&lt;/strong&gt; leaked in Limpopo by Primedi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006" y="2079894"/>
            <a:ext cx="3814095" cy="3814095"/>
          </a:xfrm>
          <a:prstGeom prst="rect">
            <a:avLst/>
          </a:prstGeom>
        </p:spPr>
      </p:pic>
    </p:spTree>
    <p:extLst>
      <p:ext uri="{BB962C8B-B14F-4D97-AF65-F5344CB8AC3E}">
        <p14:creationId xmlns:p14="http://schemas.microsoft.com/office/powerpoint/2010/main" val="49745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4775" y="2057401"/>
            <a:ext cx="5209939" cy="4082873"/>
          </a:xfrm>
        </p:spPr>
        <p:txBody>
          <a:bodyPr>
            <a:normAutofit/>
          </a:bodyPr>
          <a:lstStyle/>
          <a:p>
            <a:pPr marL="0" indent="0">
              <a:buNone/>
            </a:pPr>
            <a:r>
              <a:rPr lang="tr-TR" sz="1800" dirty="0"/>
              <a:t>Sınıf mevcudu 20’den az ise; doğrudan mutlak değerlendirme uygulanacaktır. </a:t>
            </a:r>
          </a:p>
          <a:p>
            <a:pPr marL="0" indent="0">
              <a:buNone/>
            </a:pPr>
            <a:r>
              <a:rPr lang="tr-TR" sz="1800" dirty="0"/>
              <a:t>Sınıf mevcudunun 20 ve üzerinde ise; sınıf başarı ortalaması dikkate alınarak not sistemine karar verilecektir. </a:t>
            </a:r>
          </a:p>
          <a:p>
            <a:pPr lvl="1"/>
            <a:r>
              <a:rPr lang="tr-TR" sz="1800" dirty="0"/>
              <a:t>Sınıf ortalaması 60 ve üzeri olması durumunda mutlak değerlendirme, </a:t>
            </a:r>
          </a:p>
          <a:p>
            <a:pPr lvl="1"/>
            <a:r>
              <a:rPr lang="tr-TR" sz="1800" dirty="0"/>
              <a:t>Sınıf ortalaması 60’tan küçük olması durumunda ise bağıl değerlendirme uygulanacaktır.</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33</a:t>
            </a:fld>
            <a:endParaRPr lang="tr-TR"/>
          </a:p>
        </p:txBody>
      </p:sp>
      <p:sp>
        <p:nvSpPr>
          <p:cNvPr id="8" name="Başlık 2"/>
          <p:cNvSpPr>
            <a:spLocks noGrp="1"/>
          </p:cNvSpPr>
          <p:nvPr>
            <p:ph type="title"/>
          </p:nvPr>
        </p:nvSpPr>
        <p:spPr>
          <a:xfrm>
            <a:off x="2895600" y="764373"/>
            <a:ext cx="8610600" cy="1293028"/>
          </a:xfrm>
        </p:spPr>
        <p:txBody>
          <a:bodyPr>
            <a:normAutofit/>
          </a:bodyPr>
          <a:lstStyle/>
          <a:p>
            <a:r>
              <a:rPr lang="de-DE" altLang="tr-TR" sz="3600" b="1" i="1" dirty="0"/>
              <a:t>DERS BAŞARI NOTU</a:t>
            </a:r>
            <a:endParaRPr lang="tr-TR" sz="3600" b="1" i="1" dirty="0"/>
          </a:p>
        </p:txBody>
      </p:sp>
      <p:pic>
        <p:nvPicPr>
          <p:cNvPr id="6" name="Resim 5" descr="7 Verbs Followed By Infinitive And -ing Forms - KSEngli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555" y="2512756"/>
            <a:ext cx="4768645" cy="1967066"/>
          </a:xfrm>
          <a:prstGeom prst="rect">
            <a:avLst/>
          </a:prstGeom>
        </p:spPr>
      </p:pic>
    </p:spTree>
    <p:extLst>
      <p:ext uri="{BB962C8B-B14F-4D97-AF65-F5344CB8AC3E}">
        <p14:creationId xmlns:p14="http://schemas.microsoft.com/office/powerpoint/2010/main" val="123181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221473959"/>
              </p:ext>
            </p:extLst>
          </p:nvPr>
        </p:nvGraphicFramePr>
        <p:xfrm>
          <a:off x="5984479" y="2565232"/>
          <a:ext cx="5521721" cy="3985720"/>
        </p:xfrm>
        <a:graphic>
          <a:graphicData uri="http://schemas.openxmlformats.org/drawingml/2006/table">
            <a:tbl>
              <a:tblPr firstRow="1" firstCol="1" bandRow="1">
                <a:tableStyleId>{93296810-A885-4BE3-A3E7-6D5BEEA58F35}</a:tableStyleId>
              </a:tblPr>
              <a:tblGrid>
                <a:gridCol w="1476000">
                  <a:extLst>
                    <a:ext uri="{9D8B030D-6E8A-4147-A177-3AD203B41FA5}">
                      <a16:colId xmlns:a16="http://schemas.microsoft.com/office/drawing/2014/main" val="1516350404"/>
                    </a:ext>
                  </a:extLst>
                </a:gridCol>
                <a:gridCol w="1444239">
                  <a:extLst>
                    <a:ext uri="{9D8B030D-6E8A-4147-A177-3AD203B41FA5}">
                      <a16:colId xmlns:a16="http://schemas.microsoft.com/office/drawing/2014/main" val="1781082906"/>
                    </a:ext>
                  </a:extLst>
                </a:gridCol>
                <a:gridCol w="2601482">
                  <a:extLst>
                    <a:ext uri="{9D8B030D-6E8A-4147-A177-3AD203B41FA5}">
                      <a16:colId xmlns:a16="http://schemas.microsoft.com/office/drawing/2014/main" val="898061695"/>
                    </a:ext>
                  </a:extLst>
                </a:gridCol>
              </a:tblGrid>
              <a:tr h="574131">
                <a:tc>
                  <a:txBody>
                    <a:bodyPr/>
                    <a:lstStyle/>
                    <a:p>
                      <a:pPr algn="ctr">
                        <a:lnSpc>
                          <a:spcPct val="107000"/>
                        </a:lnSpc>
                        <a:spcAft>
                          <a:spcPts val="0"/>
                        </a:spcAft>
                      </a:pPr>
                      <a:r>
                        <a:rPr lang="en-US" sz="1600" dirty="0" err="1">
                          <a:effectLst/>
                        </a:rPr>
                        <a:t>Başarı</a:t>
                      </a:r>
                      <a:r>
                        <a:rPr lang="tr-TR" sz="1600" baseline="0" dirty="0">
                          <a:effectLst/>
                        </a:rPr>
                        <a:t> </a:t>
                      </a:r>
                      <a:r>
                        <a:rPr lang="en-US" sz="1600" dirty="0" err="1">
                          <a:effectLst/>
                        </a:rPr>
                        <a:t>Notu</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Puanı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Notu</a:t>
                      </a:r>
                      <a:r>
                        <a:rPr lang="en-US" sz="1600" dirty="0">
                          <a:effectLst/>
                        </a:rPr>
                        <a:t> </a:t>
                      </a:r>
                      <a:r>
                        <a:rPr lang="en-US" sz="1600" dirty="0" err="1">
                          <a:effectLst/>
                        </a:rPr>
                        <a:t>Katsayı</a:t>
                      </a:r>
                      <a:r>
                        <a:rPr lang="tr-TR" sz="1600" dirty="0" err="1">
                          <a:effectLst/>
                        </a:rPr>
                        <a:t>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1771401"/>
                  </a:ext>
                </a:extLst>
              </a:tr>
              <a:tr h="287066">
                <a:tc>
                  <a:txBody>
                    <a:bodyPr/>
                    <a:lstStyle/>
                    <a:p>
                      <a:pPr algn="ctr">
                        <a:lnSpc>
                          <a:spcPct val="107000"/>
                        </a:lnSpc>
                        <a:spcAft>
                          <a:spcPts val="0"/>
                        </a:spcAft>
                      </a:pPr>
                      <a:r>
                        <a:rPr lang="en-US" sz="1600" dirty="0">
                          <a:effectLst/>
                        </a:rPr>
                        <a:t>A1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95-100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4.00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842510"/>
                  </a:ext>
                </a:extLst>
              </a:tr>
              <a:tr h="326281">
                <a:tc>
                  <a:txBody>
                    <a:bodyPr/>
                    <a:lstStyle/>
                    <a:p>
                      <a:pPr algn="ctr">
                        <a:lnSpc>
                          <a:spcPct val="107000"/>
                        </a:lnSpc>
                        <a:spcAft>
                          <a:spcPts val="0"/>
                        </a:spcAft>
                      </a:pPr>
                      <a:r>
                        <a:rPr lang="en-US" sz="1600" dirty="0">
                          <a:effectLst/>
                        </a:rPr>
                        <a:t>A2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90-94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2139117"/>
                  </a:ext>
                </a:extLst>
              </a:tr>
              <a:tr h="287066">
                <a:tc>
                  <a:txBody>
                    <a:bodyPr/>
                    <a:lstStyle/>
                    <a:p>
                      <a:pPr algn="ctr">
                        <a:lnSpc>
                          <a:spcPct val="107000"/>
                        </a:lnSpc>
                        <a:spcAft>
                          <a:spcPts val="0"/>
                        </a:spcAft>
                      </a:pPr>
                      <a:r>
                        <a:rPr lang="en-US" sz="1600" dirty="0">
                          <a:effectLst/>
                        </a:rPr>
                        <a:t>A3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85-89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3602694"/>
                  </a:ext>
                </a:extLst>
              </a:tr>
              <a:tr h="287066">
                <a:tc>
                  <a:txBody>
                    <a:bodyPr/>
                    <a:lstStyle/>
                    <a:p>
                      <a:pPr algn="ctr">
                        <a:lnSpc>
                          <a:spcPct val="107000"/>
                        </a:lnSpc>
                        <a:spcAft>
                          <a:spcPts val="0"/>
                        </a:spcAft>
                      </a:pPr>
                      <a:r>
                        <a:rPr lang="en-US" sz="1600" dirty="0">
                          <a:effectLst/>
                        </a:rPr>
                        <a:t>B1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80-84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2696312"/>
                  </a:ext>
                </a:extLst>
              </a:tr>
              <a:tr h="287066">
                <a:tc>
                  <a:txBody>
                    <a:bodyPr/>
                    <a:lstStyle/>
                    <a:p>
                      <a:pPr algn="ctr">
                        <a:lnSpc>
                          <a:spcPct val="107000"/>
                        </a:lnSpc>
                        <a:spcAft>
                          <a:spcPts val="0"/>
                        </a:spcAft>
                      </a:pPr>
                      <a:r>
                        <a:rPr lang="en-US" sz="1600" dirty="0">
                          <a:effectLst/>
                        </a:rPr>
                        <a:t>B2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75-79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8055738"/>
                  </a:ext>
                </a:extLst>
              </a:tr>
              <a:tr h="287066">
                <a:tc>
                  <a:txBody>
                    <a:bodyPr/>
                    <a:lstStyle/>
                    <a:p>
                      <a:pPr algn="ctr">
                        <a:lnSpc>
                          <a:spcPct val="107000"/>
                        </a:lnSpc>
                        <a:spcAft>
                          <a:spcPts val="0"/>
                        </a:spcAft>
                      </a:pPr>
                      <a:r>
                        <a:rPr lang="en-US" sz="1600" dirty="0">
                          <a:effectLst/>
                        </a:rPr>
                        <a:t>B3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70-74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8991577"/>
                  </a:ext>
                </a:extLst>
              </a:tr>
              <a:tr h="287066">
                <a:tc>
                  <a:txBody>
                    <a:bodyPr/>
                    <a:lstStyle/>
                    <a:p>
                      <a:pPr algn="ctr">
                        <a:lnSpc>
                          <a:spcPct val="107000"/>
                        </a:lnSpc>
                        <a:spcAft>
                          <a:spcPts val="0"/>
                        </a:spcAft>
                      </a:pPr>
                      <a:r>
                        <a:rPr lang="en-US" sz="1600" dirty="0">
                          <a:effectLst/>
                        </a:rPr>
                        <a:t>C1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65-69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53343"/>
                  </a:ext>
                </a:extLst>
              </a:tr>
              <a:tr h="287066">
                <a:tc>
                  <a:txBody>
                    <a:bodyPr/>
                    <a:lstStyle/>
                    <a:p>
                      <a:pPr algn="ctr">
                        <a:lnSpc>
                          <a:spcPct val="107000"/>
                        </a:lnSpc>
                        <a:spcAft>
                          <a:spcPts val="0"/>
                        </a:spcAft>
                      </a:pPr>
                      <a:r>
                        <a:rPr lang="en-US" sz="1600" dirty="0">
                          <a:effectLst/>
                        </a:rPr>
                        <a:t>C2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60-64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111558"/>
                  </a:ext>
                </a:extLst>
              </a:tr>
              <a:tr h="287066">
                <a:tc>
                  <a:txBody>
                    <a:bodyPr/>
                    <a:lstStyle/>
                    <a:p>
                      <a:pPr algn="ctr">
                        <a:lnSpc>
                          <a:spcPct val="107000"/>
                        </a:lnSpc>
                        <a:spcAft>
                          <a:spcPts val="0"/>
                        </a:spcAft>
                      </a:pPr>
                      <a:r>
                        <a:rPr lang="en-US" sz="1600" dirty="0">
                          <a:effectLst/>
                        </a:rPr>
                        <a:t>D1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55-59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2.00</a:t>
                      </a:r>
                      <a:r>
                        <a:rPr lang="tr-TR" sz="1600" dirty="0">
                          <a:effectLst/>
                        </a:rPr>
                        <a:t>         * Koşullu</a:t>
                      </a:r>
                      <a:r>
                        <a:rPr lang="tr-TR" sz="1600" baseline="0" dirty="0">
                          <a:effectLst/>
                        </a:rPr>
                        <a:t>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1435713"/>
                  </a:ext>
                </a:extLst>
              </a:tr>
              <a:tr h="287066">
                <a:tc>
                  <a:txBody>
                    <a:bodyPr/>
                    <a:lstStyle/>
                    <a:p>
                      <a:pPr algn="ctr">
                        <a:lnSpc>
                          <a:spcPct val="107000"/>
                        </a:lnSpc>
                        <a:spcAft>
                          <a:spcPts val="0"/>
                        </a:spcAft>
                      </a:pPr>
                      <a:r>
                        <a:rPr lang="en-US" sz="1600" dirty="0">
                          <a:effectLst/>
                        </a:rPr>
                        <a:t>D2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50-54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1.75 </a:t>
                      </a:r>
                      <a:r>
                        <a:rPr lang="tr-TR" sz="1600" dirty="0">
                          <a:effectLst/>
                        </a:rPr>
                        <a:t>        * Koşullu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7094230"/>
                  </a:ext>
                </a:extLst>
              </a:tr>
              <a:tr h="287066">
                <a:tc>
                  <a:txBody>
                    <a:bodyPr/>
                    <a:lstStyle/>
                    <a:p>
                      <a:pPr algn="ctr">
                        <a:lnSpc>
                          <a:spcPct val="107000"/>
                        </a:lnSpc>
                        <a:spcAft>
                          <a:spcPts val="0"/>
                        </a:spcAft>
                      </a:pPr>
                      <a:r>
                        <a:rPr lang="en-US" sz="1600" dirty="0">
                          <a:effectLst/>
                          <a:latin typeface="+mj-lt"/>
                        </a:rPr>
                        <a:t>F</a:t>
                      </a:r>
                      <a:r>
                        <a:rPr lang="tr-TR" sz="1600" dirty="0">
                          <a:effectLst/>
                          <a:latin typeface="+mj-lt"/>
                        </a:rPr>
                        <a:t>1</a:t>
                      </a:r>
                    </a:p>
                    <a:p>
                      <a:pPr algn="ctr">
                        <a:lnSpc>
                          <a:spcPct val="107000"/>
                        </a:lnSpc>
                        <a:spcAft>
                          <a:spcPts val="0"/>
                        </a:spcAft>
                      </a:pPr>
                      <a:r>
                        <a:rPr lang="tr-TR" sz="1600" dirty="0">
                          <a:effectLst/>
                          <a:latin typeface="+mj-lt"/>
                          <a:ea typeface="Calibri" panose="020F0502020204030204" pitchFamily="34" charset="0"/>
                          <a:cs typeface="Times New Roman" panose="02020603050405020304" pitchFamily="18" charset="0"/>
                        </a:rPr>
                        <a:t>F2</a:t>
                      </a:r>
                    </a:p>
                  </a:txBody>
                  <a:tcPr marL="68580" marR="68580" marT="0" marB="0"/>
                </a:tc>
                <a:tc>
                  <a:txBody>
                    <a:bodyPr/>
                    <a:lstStyle/>
                    <a:p>
                      <a:pPr algn="l">
                        <a:lnSpc>
                          <a:spcPct val="107000"/>
                        </a:lnSpc>
                        <a:spcAft>
                          <a:spcPts val="0"/>
                        </a:spcAft>
                      </a:pPr>
                      <a:r>
                        <a:rPr lang="en-US" sz="1600" dirty="0">
                          <a:effectLst/>
                          <a:latin typeface="+mj-lt"/>
                        </a:rPr>
                        <a:t>0-49</a:t>
                      </a:r>
                      <a:endParaRPr lang="tr-TR" sz="1600" dirty="0">
                        <a:effectLst/>
                        <a:latin typeface="+mj-lt"/>
                      </a:endParaRPr>
                    </a:p>
                    <a:p>
                      <a:pPr algn="l">
                        <a:lnSpc>
                          <a:spcPct val="107000"/>
                        </a:lnSpc>
                        <a:spcAft>
                          <a:spcPts val="0"/>
                        </a:spcAft>
                      </a:pPr>
                      <a:r>
                        <a:rPr lang="tr-TR" sz="1400" dirty="0">
                          <a:effectLst/>
                          <a:latin typeface="+mj-lt"/>
                          <a:ea typeface="Calibri" panose="020F0502020204030204" pitchFamily="34" charset="0"/>
                          <a:cs typeface="Times New Roman" panose="02020603050405020304" pitchFamily="18" charset="0"/>
                        </a:rPr>
                        <a:t>Devamsız</a:t>
                      </a:r>
                    </a:p>
                  </a:txBody>
                  <a:tcPr marL="68580" marR="68580" marT="0" marB="0"/>
                </a:tc>
                <a:tc>
                  <a:txBody>
                    <a:bodyPr/>
                    <a:lstStyle/>
                    <a:p>
                      <a:pPr algn="l">
                        <a:lnSpc>
                          <a:spcPct val="107000"/>
                        </a:lnSpc>
                        <a:spcAft>
                          <a:spcPts val="0"/>
                        </a:spcAft>
                      </a:pPr>
                      <a:r>
                        <a:rPr lang="en-US" sz="1600" dirty="0">
                          <a:effectLst/>
                          <a:latin typeface="+mj-lt"/>
                        </a:rPr>
                        <a:t>0.00</a:t>
                      </a:r>
                      <a:r>
                        <a:rPr lang="tr-TR" sz="1600" dirty="0">
                          <a:effectLst/>
                          <a:latin typeface="+mj-lt"/>
                        </a:rPr>
                        <a:t>         *</a:t>
                      </a:r>
                      <a:r>
                        <a:rPr lang="tr-TR" sz="1600" baseline="0" dirty="0">
                          <a:effectLst/>
                          <a:latin typeface="+mj-lt"/>
                        </a:rPr>
                        <a:t> Başarısız</a:t>
                      </a:r>
                    </a:p>
                    <a:p>
                      <a:pPr algn="l">
                        <a:lnSpc>
                          <a:spcPct val="107000"/>
                        </a:lnSpc>
                        <a:spcAft>
                          <a:spcPts val="0"/>
                        </a:spcAft>
                      </a:pPr>
                      <a:r>
                        <a:rPr lang="tr-TR" sz="1600" baseline="0" dirty="0">
                          <a:solidFill>
                            <a:schemeClr val="tx1"/>
                          </a:solidFill>
                          <a:effectLst/>
                          <a:latin typeface="+mj-lt"/>
                          <a:ea typeface="Calibri" panose="020F0502020204030204" pitchFamily="34" charset="0"/>
                          <a:cs typeface="Times New Roman" panose="02020603050405020304" pitchFamily="18" charset="0"/>
                        </a:rPr>
                        <a:t>0.00          *Başarısız</a:t>
                      </a:r>
                      <a:endParaRPr lang="tr-TR" sz="16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5967011"/>
                  </a:ext>
                </a:extLst>
              </a:tr>
            </a:tbl>
          </a:graphicData>
        </a:graphic>
      </p:graphicFrame>
      <p:sp>
        <p:nvSpPr>
          <p:cNvPr id="3" name="Slayt Numarası Yer Tutucusu 2"/>
          <p:cNvSpPr>
            <a:spLocks noGrp="1"/>
          </p:cNvSpPr>
          <p:nvPr>
            <p:ph type="sldNum" sz="quarter" idx="12"/>
          </p:nvPr>
        </p:nvSpPr>
        <p:spPr/>
        <p:txBody>
          <a:bodyPr/>
          <a:lstStyle/>
          <a:p>
            <a:fld id="{F302176B-0E47-46AC-8F43-DAB4B8A37D06}" type="slidenum">
              <a:rPr lang="tr-TR" smtClean="0"/>
              <a:pPr/>
              <a:t>34</a:t>
            </a:fld>
            <a:endParaRPr lang="tr-TR"/>
          </a:p>
        </p:txBody>
      </p:sp>
      <p:sp>
        <p:nvSpPr>
          <p:cNvPr id="7" name="Dikdörtgen 6"/>
          <p:cNvSpPr/>
          <p:nvPr/>
        </p:nvSpPr>
        <p:spPr>
          <a:xfrm>
            <a:off x="4109356" y="2094037"/>
            <a:ext cx="7540951" cy="507831"/>
          </a:xfrm>
          <a:prstGeom prst="rect">
            <a:avLst/>
          </a:prstGeom>
        </p:spPr>
        <p:txBody>
          <a:bodyPr wrap="square">
            <a:spAutoFit/>
          </a:bodyPr>
          <a:lstStyle/>
          <a:p>
            <a:pPr algn="r">
              <a:lnSpc>
                <a:spcPct val="150000"/>
              </a:lnSpc>
            </a:pPr>
            <a:r>
              <a:rPr lang="tr-TR" b="1" dirty="0">
                <a:latin typeface="Calibri" panose="020F0502020204030204" pitchFamily="34" charset="0"/>
                <a:ea typeface="Calibri" panose="020F0502020204030204" pitchFamily="34" charset="0"/>
                <a:cs typeface="Calibri" panose="020F0502020204030204" pitchFamily="34" charset="0"/>
              </a:rPr>
              <a:t>2018 ve Sonrasında Kayıt Olanlar için Mutlak Değerlendirme Tablosu</a:t>
            </a:r>
            <a:endParaRPr lang="tr-T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Metin kutusu 7"/>
          <p:cNvSpPr txBox="1"/>
          <p:nvPr/>
        </p:nvSpPr>
        <p:spPr>
          <a:xfrm>
            <a:off x="799845" y="2195185"/>
            <a:ext cx="3309511" cy="4662815"/>
          </a:xfrm>
          <a:prstGeom prst="rect">
            <a:avLst/>
          </a:prstGeom>
          <a:noFill/>
        </p:spPr>
        <p:txBody>
          <a:bodyPr wrap="square" rtlCol="0">
            <a:spAutoFit/>
          </a:bodyPr>
          <a:lstStyle/>
          <a:p>
            <a:pPr>
              <a:lnSpc>
                <a:spcPct val="150000"/>
              </a:lnSpc>
            </a:pPr>
            <a:r>
              <a:rPr lang="tr-TR" altLang="tr-TR" dirty="0"/>
              <a:t>Koşullu geçer notların başarılı kabul edilebilmesi için öğrencinin akademik ortalamasının mezuniyet öncesinde en az </a:t>
            </a:r>
            <a:r>
              <a:rPr lang="tr-TR" altLang="tr-TR" b="1" dirty="0"/>
              <a:t>2.25</a:t>
            </a:r>
            <a:r>
              <a:rPr lang="tr-TR" altLang="tr-TR" dirty="0"/>
              <a:t> olması gerekir. </a:t>
            </a:r>
          </a:p>
          <a:p>
            <a:pPr>
              <a:lnSpc>
                <a:spcPct val="150000"/>
              </a:lnSpc>
            </a:pPr>
            <a:r>
              <a:rPr lang="tr-TR" altLang="tr-TR" dirty="0"/>
              <a:t>F2 ‘devamsız’ olarak kalmadır ve 00 başarı katsayısı ile başarısız olarak değerlendirilir.</a:t>
            </a:r>
          </a:p>
          <a:p>
            <a:pPr>
              <a:lnSpc>
                <a:spcPct val="150000"/>
              </a:lnSpc>
            </a:pPr>
            <a:endParaRPr lang="tr-TR" dirty="0"/>
          </a:p>
        </p:txBody>
      </p:sp>
      <p:sp>
        <p:nvSpPr>
          <p:cNvPr id="9" name="Başlık 2"/>
          <p:cNvSpPr>
            <a:spLocks noGrp="1"/>
          </p:cNvSpPr>
          <p:nvPr>
            <p:ph type="title"/>
          </p:nvPr>
        </p:nvSpPr>
        <p:spPr>
          <a:xfrm>
            <a:off x="2895600" y="764373"/>
            <a:ext cx="8610600" cy="1293028"/>
          </a:xfrm>
        </p:spPr>
        <p:txBody>
          <a:bodyPr>
            <a:normAutofit/>
          </a:bodyPr>
          <a:lstStyle/>
          <a:p>
            <a:r>
              <a:rPr lang="tr-TR" altLang="tr-TR" sz="3600" b="1" i="1" dirty="0"/>
              <a:t>Mutlak değerlendirme tablosu</a:t>
            </a:r>
            <a:endParaRPr lang="tr-TR" sz="3600" b="1" i="1" dirty="0"/>
          </a:p>
        </p:txBody>
      </p:sp>
    </p:spTree>
    <p:extLst>
      <p:ext uri="{BB962C8B-B14F-4D97-AF65-F5344CB8AC3E}">
        <p14:creationId xmlns:p14="http://schemas.microsoft.com/office/powerpoint/2010/main" val="287427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1900" y="2161311"/>
            <a:ext cx="5036332" cy="3970318"/>
          </a:xfrm>
          <a:prstGeom prst="rect">
            <a:avLst/>
          </a:prstGeom>
        </p:spPr>
        <p:txBody>
          <a:bodyPr wrap="square">
            <a:spAutoFit/>
          </a:bodyPr>
          <a:lstStyle/>
          <a:p>
            <a:r>
              <a:rPr lang="de-DE" altLang="tr-TR" dirty="0" err="1"/>
              <a:t>Bir</a:t>
            </a:r>
            <a:r>
              <a:rPr lang="de-DE" altLang="tr-TR" dirty="0"/>
              <a:t> </a:t>
            </a:r>
            <a:r>
              <a:rPr lang="de-DE" altLang="tr-TR" dirty="0" err="1"/>
              <a:t>dersten</a:t>
            </a:r>
            <a:r>
              <a:rPr lang="tr-TR" altLang="tr-TR" dirty="0"/>
              <a:t> </a:t>
            </a:r>
            <a:r>
              <a:rPr lang="de-DE" altLang="tr-TR" dirty="0"/>
              <a:t>F1, F2</a:t>
            </a:r>
            <a:r>
              <a:rPr lang="tr-TR" altLang="tr-TR" dirty="0"/>
              <a:t> </a:t>
            </a:r>
            <a:r>
              <a:rPr lang="de-DE" altLang="tr-TR" dirty="0" err="1"/>
              <a:t>notlarından</a:t>
            </a:r>
            <a:r>
              <a:rPr lang="de-DE" altLang="tr-TR" dirty="0"/>
              <a:t> </a:t>
            </a:r>
            <a:r>
              <a:rPr lang="de-DE" altLang="tr-TR" dirty="0" err="1"/>
              <a:t>birini</a:t>
            </a:r>
            <a:r>
              <a:rPr lang="de-DE" altLang="tr-TR" dirty="0"/>
              <a:t> </a:t>
            </a:r>
            <a:r>
              <a:rPr lang="de-DE" altLang="tr-TR" dirty="0" err="1"/>
              <a:t>alan</a:t>
            </a:r>
            <a:r>
              <a:rPr lang="de-DE" altLang="tr-TR" dirty="0"/>
              <a:t> </a:t>
            </a:r>
            <a:r>
              <a:rPr lang="de-DE" altLang="tr-TR" dirty="0" err="1"/>
              <a:t>öğrenci</a:t>
            </a:r>
            <a:r>
              <a:rPr lang="de-DE" altLang="tr-TR" dirty="0"/>
              <a:t>, o </a:t>
            </a:r>
            <a:r>
              <a:rPr lang="de-DE" altLang="tr-TR" dirty="0" err="1"/>
              <a:t>dersi</a:t>
            </a:r>
            <a:r>
              <a:rPr lang="de-DE" altLang="tr-TR" dirty="0"/>
              <a:t> </a:t>
            </a:r>
            <a:r>
              <a:rPr lang="de-DE" altLang="tr-TR" dirty="0" err="1"/>
              <a:t>açıldığı</a:t>
            </a:r>
            <a:r>
              <a:rPr lang="de-DE" altLang="tr-TR" dirty="0"/>
              <a:t> </a:t>
            </a:r>
            <a:r>
              <a:rPr lang="de-DE" altLang="tr-TR" dirty="0" err="1"/>
              <a:t>ilk</a:t>
            </a:r>
            <a:r>
              <a:rPr lang="de-DE" altLang="tr-TR" dirty="0"/>
              <a:t> </a:t>
            </a:r>
            <a:r>
              <a:rPr lang="de-DE" altLang="tr-TR" dirty="0" err="1"/>
              <a:t>yarıyılda</a:t>
            </a:r>
            <a:r>
              <a:rPr lang="de-DE" altLang="tr-TR" dirty="0"/>
              <a:t> </a:t>
            </a:r>
            <a:r>
              <a:rPr lang="de-DE" altLang="tr-TR" dirty="0" err="1"/>
              <a:t>tekrarlamak</a:t>
            </a:r>
            <a:r>
              <a:rPr lang="de-DE" altLang="tr-TR" dirty="0"/>
              <a:t> </a:t>
            </a:r>
            <a:r>
              <a:rPr lang="de-DE" altLang="tr-TR" dirty="0" err="1"/>
              <a:t>zorundadır</a:t>
            </a:r>
            <a:r>
              <a:rPr lang="de-DE" altLang="tr-TR" dirty="0"/>
              <a:t>. </a:t>
            </a:r>
            <a:endParaRPr lang="tr-TR" altLang="tr-TR" dirty="0"/>
          </a:p>
          <a:p>
            <a:endParaRPr lang="tr-TR" altLang="tr-TR" dirty="0"/>
          </a:p>
          <a:p>
            <a:r>
              <a:rPr lang="de-DE" altLang="tr-TR" dirty="0" err="1"/>
              <a:t>Ancak</a:t>
            </a:r>
            <a:r>
              <a:rPr lang="de-DE" altLang="tr-TR" dirty="0"/>
              <a:t> </a:t>
            </a:r>
            <a:r>
              <a:rPr lang="de-DE" altLang="tr-TR" dirty="0" err="1"/>
              <a:t>tekrarlanan</a:t>
            </a:r>
            <a:r>
              <a:rPr lang="de-DE" altLang="tr-TR" dirty="0"/>
              <a:t> </a:t>
            </a:r>
            <a:r>
              <a:rPr lang="de-DE" altLang="tr-TR" dirty="0" err="1"/>
              <a:t>derslerin</a:t>
            </a:r>
            <a:r>
              <a:rPr lang="de-DE" altLang="tr-TR" dirty="0"/>
              <a:t> </a:t>
            </a:r>
            <a:r>
              <a:rPr lang="de-DE" altLang="tr-TR" dirty="0" err="1"/>
              <a:t>yarıyıl</a:t>
            </a:r>
            <a:r>
              <a:rPr lang="de-DE" altLang="tr-TR" dirty="0"/>
              <a:t> </a:t>
            </a:r>
            <a:r>
              <a:rPr lang="de-DE" altLang="tr-TR" dirty="0" err="1"/>
              <a:t>ders</a:t>
            </a:r>
            <a:r>
              <a:rPr lang="de-DE" altLang="tr-TR" dirty="0"/>
              <a:t> </a:t>
            </a:r>
            <a:r>
              <a:rPr lang="de-DE" altLang="tr-TR" dirty="0" err="1"/>
              <a:t>programlarında</a:t>
            </a:r>
            <a:r>
              <a:rPr lang="tr-TR" altLang="tr-TR" dirty="0"/>
              <a:t> </a:t>
            </a:r>
            <a:r>
              <a:rPr lang="de-DE" altLang="tr-TR" dirty="0" err="1"/>
              <a:t>çakışması</a:t>
            </a:r>
            <a:r>
              <a:rPr lang="de-DE" altLang="tr-TR" dirty="0"/>
              <a:t> </a:t>
            </a:r>
            <a:r>
              <a:rPr lang="de-DE" altLang="tr-TR" dirty="0" err="1"/>
              <a:t>halinde</a:t>
            </a:r>
            <a:r>
              <a:rPr lang="de-DE" altLang="tr-TR" dirty="0"/>
              <a:t>, </a:t>
            </a:r>
            <a:r>
              <a:rPr lang="de-DE" altLang="tr-TR" dirty="0" err="1"/>
              <a:t>öğrenci</a:t>
            </a:r>
            <a:r>
              <a:rPr lang="de-DE" altLang="tr-TR" dirty="0"/>
              <a:t> </a:t>
            </a:r>
            <a:r>
              <a:rPr lang="de-DE" altLang="tr-TR" dirty="0" err="1"/>
              <a:t>bu</a:t>
            </a:r>
            <a:r>
              <a:rPr lang="de-DE" altLang="tr-TR" dirty="0"/>
              <a:t> </a:t>
            </a:r>
            <a:r>
              <a:rPr lang="de-DE" altLang="tr-TR" dirty="0" err="1"/>
              <a:t>derslerden</a:t>
            </a:r>
            <a:r>
              <a:rPr lang="de-DE" altLang="tr-TR" dirty="0"/>
              <a:t> </a:t>
            </a:r>
            <a:r>
              <a:rPr lang="de-DE" altLang="tr-TR" dirty="0" err="1"/>
              <a:t>birini</a:t>
            </a:r>
            <a:r>
              <a:rPr lang="de-DE" altLang="tr-TR" dirty="0"/>
              <a:t> </a:t>
            </a:r>
            <a:r>
              <a:rPr lang="de-DE" altLang="tr-TR" dirty="0" err="1"/>
              <a:t>ilgili</a:t>
            </a:r>
            <a:r>
              <a:rPr lang="de-DE" altLang="tr-TR" dirty="0"/>
              <a:t> </a:t>
            </a:r>
            <a:r>
              <a:rPr lang="de-DE" altLang="tr-TR" dirty="0" err="1"/>
              <a:t>yönetim</a:t>
            </a:r>
            <a:r>
              <a:rPr lang="de-DE" altLang="tr-TR" dirty="0"/>
              <a:t> </a:t>
            </a:r>
            <a:r>
              <a:rPr lang="de-DE" altLang="tr-TR" dirty="0" err="1"/>
              <a:t>kurulu</a:t>
            </a:r>
            <a:r>
              <a:rPr lang="de-DE" altLang="tr-TR" dirty="0"/>
              <a:t> </a:t>
            </a:r>
            <a:r>
              <a:rPr lang="de-DE" altLang="tr-TR" dirty="0" err="1"/>
              <a:t>kararıyla</a:t>
            </a:r>
            <a:r>
              <a:rPr lang="de-DE" altLang="tr-TR" dirty="0"/>
              <a:t> </a:t>
            </a:r>
            <a:r>
              <a:rPr lang="de-DE" altLang="tr-TR" dirty="0" err="1"/>
              <a:t>almayabilir</a:t>
            </a:r>
            <a:r>
              <a:rPr lang="de-DE" altLang="tr-TR" dirty="0"/>
              <a:t>. </a:t>
            </a:r>
            <a:endParaRPr lang="tr-TR" altLang="tr-TR" dirty="0"/>
          </a:p>
          <a:p>
            <a:endParaRPr lang="tr-TR" altLang="tr-TR" dirty="0"/>
          </a:p>
          <a:p>
            <a:r>
              <a:rPr lang="tr-TR" altLang="tr-TR" dirty="0"/>
              <a:t>Başarısız olunan kredisiz derslerin ya da eşdeğerlerinin tekrar alınması zorunlu değildir.</a:t>
            </a:r>
          </a:p>
          <a:p>
            <a:endParaRPr lang="tr-TR" altLang="tr-TR" dirty="0"/>
          </a:p>
          <a:p>
            <a:r>
              <a:rPr lang="tr-TR" altLang="tr-TR" dirty="0"/>
              <a:t>Geçer not alınan bir ders tekrar alınamaz.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35</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919" y="2161311"/>
            <a:ext cx="4836281" cy="3220963"/>
          </a:xfrm>
          <a:prstGeom prst="rect">
            <a:avLst/>
          </a:prstGeom>
        </p:spPr>
      </p:pic>
    </p:spTree>
    <p:extLst>
      <p:ext uri="{BB962C8B-B14F-4D97-AF65-F5344CB8AC3E}">
        <p14:creationId xmlns:p14="http://schemas.microsoft.com/office/powerpoint/2010/main" val="3142119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3174" y="2057401"/>
            <a:ext cx="5155973" cy="3785652"/>
          </a:xfrm>
          <a:prstGeom prst="rect">
            <a:avLst/>
          </a:prstGeom>
        </p:spPr>
        <p:txBody>
          <a:bodyPr wrap="square">
            <a:spAutoFit/>
          </a:bodyPr>
          <a:lstStyle/>
          <a:p>
            <a:r>
              <a:rPr lang="tr-TR" altLang="tr-TR" sz="2000" dirty="0"/>
              <a:t>Koşullu geçer not alınan dersler derslerin açılan ilk dönemde tekrar alınma zorunluluğu yoktur.  </a:t>
            </a:r>
          </a:p>
          <a:p>
            <a:endParaRPr lang="tr-TR" altLang="tr-TR" sz="2000" dirty="0"/>
          </a:p>
          <a:p>
            <a:r>
              <a:rPr lang="tr-TR" altLang="tr-TR" sz="2000" dirty="0"/>
              <a:t>Tüm derslerden geçer not ya da koşullu geçer not almış ancak akademik ortalaması 2.25’in altında olan öğrenciler, mezuniyet koşulu olan bu ortalamayı elde edinceye kadar koşullu geçer notla geçtikleri derslerden kendi seçecekleri sayıda dersi/dersleri tekrar almak zorundadır.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36</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dirty="0"/>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617" y="2075649"/>
            <a:ext cx="4470583" cy="2977408"/>
          </a:xfrm>
          <a:prstGeom prst="rect">
            <a:avLst/>
          </a:prstGeom>
        </p:spPr>
      </p:pic>
    </p:spTree>
    <p:extLst>
      <p:ext uri="{BB962C8B-B14F-4D97-AF65-F5344CB8AC3E}">
        <p14:creationId xmlns:p14="http://schemas.microsoft.com/office/powerpoint/2010/main" val="461533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71361" y="2804864"/>
            <a:ext cx="4100639" cy="2880319"/>
          </a:xfrm>
        </p:spPr>
        <p:txBody>
          <a:bodyPr>
            <a:noAutofit/>
          </a:bodyPr>
          <a:lstStyle/>
          <a:p>
            <a:pPr marL="0" indent="0" algn="just">
              <a:lnSpc>
                <a:spcPct val="100000"/>
              </a:lnSpc>
              <a:buNone/>
            </a:pPr>
            <a:r>
              <a:rPr lang="tr-TR" sz="1600" dirty="0" err="1">
                <a:latin typeface="Cambria" panose="02040503050406030204" pitchFamily="18" charset="0"/>
                <a:ea typeface="Cambria" panose="02040503050406030204" pitchFamily="18" charset="0"/>
              </a:rPr>
              <a:t>Eduroam’ı</a:t>
            </a:r>
            <a:r>
              <a:rPr lang="tr-TR" sz="1600" dirty="0">
                <a:latin typeface="Cambria" panose="02040503050406030204" pitchFamily="18" charset="0"/>
                <a:ea typeface="Cambria" panose="02040503050406030204" pitchFamily="18" charset="0"/>
              </a:rPr>
              <a:t> dizüstü veya masaüstü bilgisayarına, IOS ya da </a:t>
            </a:r>
            <a:r>
              <a:rPr lang="tr-TR" sz="1600" dirty="0" err="1">
                <a:latin typeface="Cambria" panose="02040503050406030204" pitchFamily="18" charset="0"/>
                <a:ea typeface="Cambria" panose="02040503050406030204" pitchFamily="18" charset="0"/>
              </a:rPr>
              <a:t>Android</a:t>
            </a:r>
            <a:r>
              <a:rPr lang="tr-TR" sz="1600" dirty="0">
                <a:latin typeface="Cambria" panose="02040503050406030204" pitchFamily="18" charset="0"/>
                <a:ea typeface="Cambria" panose="02040503050406030204" pitchFamily="18" charset="0"/>
              </a:rPr>
              <a:t> işletim sistemine sahip cep telefonuna yükleyebilirsin. Ekran görüntüleri ile birlikte adım adım kurulum için: </a:t>
            </a:r>
            <a:r>
              <a:rPr lang="tr-TR" sz="1600" u="sng" dirty="0">
                <a:solidFill>
                  <a:srgbClr val="FF0000"/>
                </a:solidFill>
                <a:latin typeface="Cambria" panose="02040503050406030204" pitchFamily="18" charset="0"/>
                <a:ea typeface="Cambria" panose="02040503050406030204" pitchFamily="18" charset="0"/>
                <a:hlinkClick r:id="rId2"/>
              </a:rPr>
              <a:t>https://www.pau.edu.tr/eduroam/tr</a:t>
            </a:r>
            <a:r>
              <a:rPr lang="tr-TR" sz="1600" u="sng" dirty="0">
                <a:solidFill>
                  <a:srgbClr val="FF0000"/>
                </a:solidFill>
                <a:latin typeface="Cambria" panose="02040503050406030204" pitchFamily="18" charset="0"/>
                <a:ea typeface="Cambria" panose="02040503050406030204" pitchFamily="18" charset="0"/>
              </a:rPr>
              <a:t>  </a:t>
            </a:r>
            <a:r>
              <a:rPr lang="tr-TR" sz="1600" dirty="0">
                <a:latin typeface="Cambria" panose="02040503050406030204" pitchFamily="18" charset="0"/>
                <a:ea typeface="Cambria" panose="02040503050406030204" pitchFamily="18" charset="0"/>
              </a:rPr>
              <a:t>bağlantısından ulaşabilirsin.</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37</a:t>
            </a:fld>
            <a:endParaRPr lang="tr-TR"/>
          </a:p>
        </p:txBody>
      </p:sp>
      <p:pic>
        <p:nvPicPr>
          <p:cNvPr id="4" name="Resim 3"/>
          <p:cNvPicPr/>
          <p:nvPr/>
        </p:nvPicPr>
        <p:blipFill rotWithShape="1">
          <a:blip r:embed="rId3"/>
          <a:srcRect t="12369" r="1641" b="5501"/>
          <a:stretch/>
        </p:blipFill>
        <p:spPr bwMode="auto">
          <a:xfrm>
            <a:off x="4737448" y="2057401"/>
            <a:ext cx="6768752" cy="288032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EDUROAM:</a:t>
            </a:r>
            <a:r>
              <a:rPr lang="tr-TR" sz="3600" dirty="0"/>
              <a:t> </a:t>
            </a:r>
            <a:br>
              <a:rPr lang="tr-TR" sz="3600" dirty="0"/>
            </a:br>
            <a:r>
              <a:rPr lang="tr-TR" sz="2400" dirty="0"/>
              <a:t>KAMPÜS İçerisinde İnternete Giriş</a:t>
            </a:r>
            <a:endParaRPr lang="tr-TR" sz="2400" b="1" i="1" dirty="0"/>
          </a:p>
        </p:txBody>
      </p:sp>
    </p:spTree>
    <p:extLst>
      <p:ext uri="{BB962C8B-B14F-4D97-AF65-F5344CB8AC3E}">
        <p14:creationId xmlns:p14="http://schemas.microsoft.com/office/powerpoint/2010/main" val="2954546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87388" y="2297840"/>
            <a:ext cx="3816423" cy="2736304"/>
          </a:xfrm>
        </p:spPr>
        <p:txBody>
          <a:bodyPr>
            <a:normAutofit/>
          </a:bodyPr>
          <a:lstStyle/>
          <a:p>
            <a:pPr marL="0" indent="0">
              <a:buNone/>
            </a:pPr>
            <a:r>
              <a:rPr lang="tr-TR" sz="2000" dirty="0"/>
              <a:t>Bu sistem ile dersini aldığınız öğretim üyesinin yüklediği ders dokümanlarını alabilirsiniz.</a:t>
            </a:r>
          </a:p>
          <a:p>
            <a:pPr marL="0" indent="0">
              <a:buNone/>
            </a:pPr>
            <a:endParaRPr lang="tr-TR" sz="2000" dirty="0"/>
          </a:p>
          <a:p>
            <a:pPr marL="0" indent="0">
              <a:buNone/>
            </a:pPr>
            <a:r>
              <a:rPr lang="tr-TR" sz="2000" dirty="0" err="1"/>
              <a:t>EDS’ye</a:t>
            </a:r>
            <a:r>
              <a:rPr lang="tr-TR" sz="2000" dirty="0"/>
              <a:t> PAÜ Pusula Bilgi Sistemi’nden erişebilirsiniz.</a:t>
            </a:r>
            <a:br>
              <a:rPr lang="tr-TR" dirty="0"/>
            </a:b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38</a:t>
            </a:fld>
            <a:endParaRPr lang="tr-TR"/>
          </a:p>
        </p:txBody>
      </p:sp>
      <p:pic>
        <p:nvPicPr>
          <p:cNvPr id="4" name="Resim 3"/>
          <p:cNvPicPr/>
          <p:nvPr/>
        </p:nvPicPr>
        <p:blipFill rotWithShape="1">
          <a:blip r:embed="rId2"/>
          <a:srcRect l="1108" t="13228" r="1809" b="12311"/>
          <a:stretch/>
        </p:blipFill>
        <p:spPr bwMode="auto">
          <a:xfrm>
            <a:off x="4922379" y="2075649"/>
            <a:ext cx="6583822" cy="333384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Eğitim Destek Sistemi (EDS)</a:t>
            </a:r>
            <a:endParaRPr lang="tr-TR" sz="2400" b="1" i="1" dirty="0"/>
          </a:p>
        </p:txBody>
      </p:sp>
    </p:spTree>
    <p:extLst>
      <p:ext uri="{BB962C8B-B14F-4D97-AF65-F5344CB8AC3E}">
        <p14:creationId xmlns:p14="http://schemas.microsoft.com/office/powerpoint/2010/main" val="3366302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normAutofit/>
          </a:bodyPr>
          <a:lstStyle/>
          <a:p>
            <a:r>
              <a:rPr lang="tr-TR" sz="3600" b="1" i="1" dirty="0"/>
              <a:t>ÖĞRENCİ İŞLERİ</a:t>
            </a:r>
          </a:p>
        </p:txBody>
      </p:sp>
      <p:sp>
        <p:nvSpPr>
          <p:cNvPr id="2" name="İçerik Yer Tutucusu 1"/>
          <p:cNvSpPr>
            <a:spLocks noGrp="1"/>
          </p:cNvSpPr>
          <p:nvPr>
            <p:ph idx="1"/>
          </p:nvPr>
        </p:nvSpPr>
        <p:spPr>
          <a:xfrm>
            <a:off x="1110953" y="2630551"/>
            <a:ext cx="5999147" cy="2827491"/>
          </a:xfrm>
        </p:spPr>
        <p:txBody>
          <a:bodyPr>
            <a:normAutofit/>
          </a:bodyPr>
          <a:lstStyle/>
          <a:p>
            <a:pPr marL="0" lvl="1" indent="0" algn="r"/>
            <a:r>
              <a:rPr lang="tr-TR" sz="1800" dirty="0"/>
              <a:t>Öğrenci belgesi</a:t>
            </a:r>
          </a:p>
          <a:p>
            <a:pPr marL="0" lvl="1" indent="0" algn="r"/>
            <a:r>
              <a:rPr lang="tr-TR" sz="1800" dirty="0"/>
              <a:t>Transkript (not çizelgesi)</a:t>
            </a:r>
          </a:p>
          <a:p>
            <a:pPr marL="0" lvl="1" indent="0" algn="r"/>
            <a:r>
              <a:rPr lang="tr-TR" sz="1800" dirty="0"/>
              <a:t>Öğrenci kartı kaybedilmesi </a:t>
            </a:r>
          </a:p>
          <a:p>
            <a:pPr marL="0" lvl="1" indent="0" algn="r">
              <a:buNone/>
            </a:pPr>
            <a:r>
              <a:rPr lang="tr-TR" sz="1800" dirty="0"/>
              <a:t>durumlarında her fakültede/yüksekokulda/meslek yüksekokulunda bulunan Öğrenci İşleri birimine başvurabilirsiniz.</a:t>
            </a:r>
          </a:p>
          <a:p>
            <a:pPr marL="0" lvl="1" indent="0" algn="r">
              <a:buNone/>
            </a:pPr>
            <a:r>
              <a:rPr lang="tr-TR" sz="1800" dirty="0"/>
              <a:t>Öğrenci İşleri personelinin sizin gibi yüzlerce öğrencinin resmi işlemleri ile ilgilendiğini ve bazı durumlarda bu sebeple beklemeniz  gerekebileceğini unutmayın.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39</a:t>
            </a:fld>
            <a:endParaRPr lang="tr-TR"/>
          </a:p>
        </p:txBody>
      </p:sp>
      <p:pic>
        <p:nvPicPr>
          <p:cNvPr id="6" name="Resim 5" descr="AlfabeBoo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0" y="2196447"/>
            <a:ext cx="3238500" cy="3695700"/>
          </a:xfrm>
          <a:prstGeom prst="rect">
            <a:avLst/>
          </a:prstGeom>
        </p:spPr>
      </p:pic>
    </p:spTree>
    <p:extLst>
      <p:ext uri="{BB962C8B-B14F-4D97-AF65-F5344CB8AC3E}">
        <p14:creationId xmlns:p14="http://schemas.microsoft.com/office/powerpoint/2010/main" val="28039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059961" y="2075649"/>
            <a:ext cx="4266194" cy="3631443"/>
          </a:xfrm>
        </p:spPr>
        <p:txBody>
          <a:bodyPr>
            <a:normAutofit fontScale="47500" lnSpcReduction="20000"/>
          </a:bodyPr>
          <a:lstStyle/>
          <a:p>
            <a:pPr marL="0" indent="0">
              <a:buNone/>
            </a:pPr>
            <a:endParaRPr lang="tr-TR" sz="20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endParaRPr lang="tr-TR" sz="3800" dirty="0"/>
          </a:p>
          <a:p>
            <a:pPr marL="0" indent="0">
              <a:lnSpc>
                <a:spcPct val="120000"/>
              </a:lnSpc>
              <a:buNone/>
            </a:pPr>
            <a:endParaRPr lang="tr-TR" sz="38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r>
              <a:rPr lang="tr-TR" sz="3800" dirty="0"/>
              <a:t> </a:t>
            </a:r>
          </a:p>
          <a:p>
            <a:pPr marL="0" indent="0">
              <a:lnSpc>
                <a:spcPct val="120000"/>
              </a:lnSpc>
              <a:buNone/>
            </a:pPr>
            <a:endParaRPr lang="tr-TR" sz="3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40</a:t>
            </a:fld>
            <a:endParaRPr lang="tr-TR"/>
          </a:p>
        </p:txBody>
      </p:sp>
      <p:pic>
        <p:nvPicPr>
          <p:cNvPr id="11" name="Resim 10" descr="https://www.caie-caei.org/wp-content/uploads/2014/11/erasmus-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61" y="2266972"/>
            <a:ext cx="1800200" cy="976645"/>
          </a:xfrm>
          <a:prstGeom prst="rect">
            <a:avLst/>
          </a:prstGeom>
          <a:noFill/>
          <a:ln>
            <a:noFill/>
          </a:ln>
        </p:spPr>
      </p:pic>
      <p:pic>
        <p:nvPicPr>
          <p:cNvPr id="12" name="Resim 11" descr="http://mevlana.akdeniz.edu.tr/_dinamik/234/1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683" y="3797000"/>
            <a:ext cx="1224136" cy="1016000"/>
          </a:xfrm>
          <a:prstGeom prst="rect">
            <a:avLst/>
          </a:prstGeom>
          <a:noFill/>
          <a:ln>
            <a:noFill/>
          </a:ln>
        </p:spPr>
      </p:pic>
      <p:sp>
        <p:nvSpPr>
          <p:cNvPr id="8" name="Unvan 2"/>
          <p:cNvSpPr txBox="1">
            <a:spLocks/>
          </p:cNvSpPr>
          <p:nvPr/>
        </p:nvSpPr>
        <p:spPr>
          <a:xfrm>
            <a:off x="1683521" y="764373"/>
            <a:ext cx="9822679"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ÖĞRENCİ DEĞİŞİM PROGRAMLARI</a:t>
            </a:r>
          </a:p>
        </p:txBody>
      </p:sp>
      <p:pic>
        <p:nvPicPr>
          <p:cNvPr id="5" name="Resim 4"/>
          <p:cNvPicPr>
            <a:picLocks noChangeAspect="1"/>
          </p:cNvPicPr>
          <p:nvPr/>
        </p:nvPicPr>
        <p:blipFill rotWithShape="1">
          <a:blip r:embed="rId5"/>
          <a:srcRect l="38764" t="25696" r="36823" b="51570"/>
          <a:stretch/>
        </p:blipFill>
        <p:spPr>
          <a:xfrm rot="669219">
            <a:off x="6667963" y="2860160"/>
            <a:ext cx="4659622" cy="24407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9334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41</a:t>
            </a:fld>
            <a:endParaRPr lang="tr-TR"/>
          </a:p>
        </p:txBody>
      </p:sp>
      <p:pic>
        <p:nvPicPr>
          <p:cNvPr id="7" name="Resim 6" descr="Otomatik alternatif metin yok."/>
          <p:cNvPicPr/>
          <p:nvPr/>
        </p:nvPicPr>
        <p:blipFill rotWithShape="1">
          <a:blip r:embed="rId2" cstate="print">
            <a:extLst>
              <a:ext uri="{28A0092B-C50C-407E-A947-70E740481C1C}">
                <a14:useLocalDpi xmlns:a14="http://schemas.microsoft.com/office/drawing/2010/main" val="0"/>
              </a:ext>
            </a:extLst>
          </a:blip>
          <a:srcRect l="11737" t="12465" r="9957" b="14651"/>
          <a:stretch/>
        </p:blipFill>
        <p:spPr bwMode="auto">
          <a:xfrm>
            <a:off x="4322072" y="2088724"/>
            <a:ext cx="948690" cy="899795"/>
          </a:xfrm>
          <a:prstGeom prst="rect">
            <a:avLst/>
          </a:prstGeom>
          <a:noFill/>
          <a:ln>
            <a:noFill/>
          </a:ln>
          <a:extLst>
            <a:ext uri="{53640926-AAD7-44D8-BBD7-CCE9431645EC}">
              <a14:shadowObscured xmlns:a14="http://schemas.microsoft.com/office/drawing/2010/main"/>
            </a:ext>
          </a:extLst>
        </p:spPr>
      </p:pic>
      <p:pic>
        <p:nvPicPr>
          <p:cNvPr id="8" name="Resim 7" descr="Otomatik alternatif metin yo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7593" y="2109324"/>
            <a:ext cx="987675" cy="879193"/>
          </a:xfrm>
          <a:prstGeom prst="rect">
            <a:avLst/>
          </a:prstGeom>
          <a:noFill/>
          <a:ln>
            <a:noFill/>
          </a:ln>
        </p:spPr>
      </p:pic>
      <p:pic>
        <p:nvPicPr>
          <p:cNvPr id="10" name="Resim 9" descr="Görüntünün olası içeriği: yazı"/>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047" y="3322331"/>
            <a:ext cx="1015753" cy="858456"/>
          </a:xfrm>
          <a:prstGeom prst="rect">
            <a:avLst/>
          </a:prstGeom>
          <a:noFill/>
          <a:ln>
            <a:noFill/>
          </a:ln>
        </p:spPr>
      </p:pic>
      <p:pic>
        <p:nvPicPr>
          <p:cNvPr id="11" name="Resim 10" descr="Otomatik alternatif metin yo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0805" y="3301662"/>
            <a:ext cx="899233" cy="899795"/>
          </a:xfrm>
          <a:prstGeom prst="rect">
            <a:avLst/>
          </a:prstGeom>
          <a:noFill/>
          <a:ln>
            <a:noFill/>
          </a:ln>
        </p:spPr>
      </p:pic>
      <p:pic>
        <p:nvPicPr>
          <p:cNvPr id="12" name="Resim 11" descr="Otomatik alternatif metin yok."/>
          <p:cNvPicPr/>
          <p:nvPr/>
        </p:nvPicPr>
        <p:blipFill rotWithShape="1">
          <a:blip r:embed="rId6" cstate="print">
            <a:extLst>
              <a:ext uri="{28A0092B-C50C-407E-A947-70E740481C1C}">
                <a14:useLocalDpi xmlns:a14="http://schemas.microsoft.com/office/drawing/2010/main" val="0"/>
              </a:ext>
            </a:extLst>
          </a:blip>
          <a:srcRect l="31606" t="12279" r="30510" b="13447"/>
          <a:stretch/>
        </p:blipFill>
        <p:spPr bwMode="auto">
          <a:xfrm>
            <a:off x="4322073" y="3338547"/>
            <a:ext cx="948690" cy="899793"/>
          </a:xfrm>
          <a:prstGeom prst="rect">
            <a:avLst/>
          </a:prstGeom>
          <a:noFill/>
          <a:ln>
            <a:noFill/>
          </a:ln>
          <a:extLst>
            <a:ext uri="{53640926-AAD7-44D8-BBD7-CCE9431645EC}">
              <a14:shadowObscured xmlns:a14="http://schemas.microsoft.com/office/drawing/2010/main"/>
            </a:ext>
          </a:extLst>
        </p:spPr>
      </p:pic>
      <p:pic>
        <p:nvPicPr>
          <p:cNvPr id="13" name="Resim 12" descr="https://pbs.twimg.com/profile_images/424903729670668288/oCe8nCRG_400x400.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07593" y="3317809"/>
            <a:ext cx="987675" cy="941269"/>
          </a:xfrm>
          <a:prstGeom prst="rect">
            <a:avLst/>
          </a:prstGeom>
          <a:noFill/>
          <a:ln>
            <a:noFill/>
          </a:ln>
        </p:spPr>
      </p:pic>
      <p:pic>
        <p:nvPicPr>
          <p:cNvPr id="15" name="Resim 14" descr="Görüntünün olası içeriği: yazı"/>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3816" y="4701016"/>
            <a:ext cx="983344" cy="886094"/>
          </a:xfrm>
          <a:prstGeom prst="rect">
            <a:avLst/>
          </a:prstGeom>
          <a:noFill/>
          <a:ln>
            <a:noFill/>
          </a:ln>
        </p:spPr>
      </p:pic>
      <p:pic>
        <p:nvPicPr>
          <p:cNvPr id="16" name="Resim 15" descr="Otomatik alternatif metin yok."/>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07592" y="4701016"/>
            <a:ext cx="987675" cy="864214"/>
          </a:xfrm>
          <a:prstGeom prst="rect">
            <a:avLst/>
          </a:prstGeom>
          <a:noFill/>
          <a:ln>
            <a:noFill/>
          </a:ln>
        </p:spPr>
      </p:pic>
      <p:pic>
        <p:nvPicPr>
          <p:cNvPr id="17" name="Resim 16">
            <a:extLst>
              <a:ext uri="{FF2B5EF4-FFF2-40B4-BE49-F238E27FC236}">
                <a16:creationId xmlns:a16="http://schemas.microsoft.com/office/drawing/2014/main" id="{CD6472F2-DB0E-4D50-BD71-7BE9D62A979E}"/>
              </a:ext>
            </a:extLst>
          </p:cNvPr>
          <p:cNvPicPr>
            <a:picLocks noChangeAspect="1"/>
          </p:cNvPicPr>
          <p:nvPr/>
        </p:nvPicPr>
        <p:blipFill>
          <a:blip r:embed="rId10"/>
          <a:stretch>
            <a:fillRect/>
          </a:stretch>
        </p:blipFill>
        <p:spPr>
          <a:xfrm>
            <a:off x="898815" y="2057401"/>
            <a:ext cx="957417" cy="931115"/>
          </a:xfrm>
          <a:prstGeom prst="rect">
            <a:avLst/>
          </a:prstGeom>
        </p:spPr>
      </p:pic>
      <p:pic>
        <p:nvPicPr>
          <p:cNvPr id="18" name="Resim 17">
            <a:extLst>
              <a:ext uri="{FF2B5EF4-FFF2-40B4-BE49-F238E27FC236}">
                <a16:creationId xmlns:a16="http://schemas.microsoft.com/office/drawing/2014/main" id="{FE3EEBC9-C139-4CFC-9590-E7E384FFC42A}"/>
              </a:ext>
            </a:extLst>
          </p:cNvPr>
          <p:cNvPicPr>
            <a:picLocks noChangeAspect="1"/>
          </p:cNvPicPr>
          <p:nvPr/>
        </p:nvPicPr>
        <p:blipFill>
          <a:blip r:embed="rId11"/>
          <a:stretch>
            <a:fillRect/>
          </a:stretch>
        </p:blipFill>
        <p:spPr>
          <a:xfrm>
            <a:off x="2600804" y="4636512"/>
            <a:ext cx="962581" cy="957174"/>
          </a:xfrm>
          <a:prstGeom prst="rect">
            <a:avLst/>
          </a:prstGeom>
        </p:spPr>
      </p:pic>
      <p:pic>
        <p:nvPicPr>
          <p:cNvPr id="19" name="Resim 18">
            <a:extLst>
              <a:ext uri="{FF2B5EF4-FFF2-40B4-BE49-F238E27FC236}">
                <a16:creationId xmlns:a16="http://schemas.microsoft.com/office/drawing/2014/main" id="{D7EB2E61-A908-4EE8-B215-C18E22B28E7B}"/>
              </a:ext>
            </a:extLst>
          </p:cNvPr>
          <p:cNvPicPr>
            <a:picLocks noChangeAspect="1"/>
          </p:cNvPicPr>
          <p:nvPr/>
        </p:nvPicPr>
        <p:blipFill>
          <a:blip r:embed="rId12"/>
          <a:stretch>
            <a:fillRect/>
          </a:stretch>
        </p:blipFill>
        <p:spPr>
          <a:xfrm>
            <a:off x="2591872" y="2088723"/>
            <a:ext cx="1082801" cy="899792"/>
          </a:xfrm>
          <a:prstGeom prst="rect">
            <a:avLst/>
          </a:prstGeom>
        </p:spPr>
      </p:pic>
      <p:pic>
        <p:nvPicPr>
          <p:cNvPr id="20" name="Resim 19">
            <a:extLst>
              <a:ext uri="{FF2B5EF4-FFF2-40B4-BE49-F238E27FC236}">
                <a16:creationId xmlns:a16="http://schemas.microsoft.com/office/drawing/2014/main" id="{12FB7937-2822-4F70-8C7B-C0A4E5A5A9D8}"/>
              </a:ext>
            </a:extLst>
          </p:cNvPr>
          <p:cNvPicPr>
            <a:picLocks noChangeAspect="1"/>
          </p:cNvPicPr>
          <p:nvPr/>
        </p:nvPicPr>
        <p:blipFill>
          <a:blip r:embed="rId13"/>
          <a:stretch>
            <a:fillRect/>
          </a:stretch>
        </p:blipFill>
        <p:spPr>
          <a:xfrm>
            <a:off x="893651" y="4672447"/>
            <a:ext cx="962581" cy="962581"/>
          </a:xfrm>
          <a:prstGeom prst="rect">
            <a:avLst/>
          </a:prstGeom>
        </p:spPr>
      </p:pic>
      <p:pic>
        <p:nvPicPr>
          <p:cNvPr id="2" name="Resim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41822" y="2095264"/>
            <a:ext cx="2322001" cy="15475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Resim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099063">
            <a:off x="8603120" y="4382697"/>
            <a:ext cx="2199404" cy="14648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5728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42</a:t>
            </a:fld>
            <a:endParaRPr lang="tr-TR"/>
          </a:p>
        </p:txBody>
      </p:sp>
      <p:sp>
        <p:nvSpPr>
          <p:cNvPr id="21" name="İçerik Yer Tutucusu 1"/>
          <p:cNvSpPr>
            <a:spLocks noGrp="1"/>
          </p:cNvSpPr>
          <p:nvPr>
            <p:ph idx="1"/>
          </p:nvPr>
        </p:nvSpPr>
        <p:spPr>
          <a:xfrm>
            <a:off x="1067471" y="2245409"/>
            <a:ext cx="4442472" cy="3631443"/>
          </a:xfrm>
        </p:spPr>
        <p:txBody>
          <a:bodyPr>
            <a:normAutofit fontScale="92500" lnSpcReduction="20000"/>
          </a:bodyPr>
          <a:lstStyle/>
          <a:p>
            <a:pPr marL="0" indent="0">
              <a:buNone/>
            </a:pPr>
            <a:r>
              <a:rPr lang="tr-TR" sz="2000" dirty="0"/>
              <a:t>Ne tür etkinlikler?</a:t>
            </a:r>
          </a:p>
          <a:p>
            <a:pPr marL="0" indent="0">
              <a:buNone/>
            </a:pPr>
            <a:r>
              <a:rPr lang="tr-TR" sz="2000" dirty="0"/>
              <a:t>Kampçılık eğitiminden salsa derslerine, film gösterimlerinden sosyal sorumluluk projelerine, dağ tırmanışlarından ağaç dikimine kadar birçok etkinlik gerçekleştiriyorlar. </a:t>
            </a:r>
          </a:p>
          <a:p>
            <a:pPr lvl="1"/>
            <a:r>
              <a:rPr lang="tr-TR" sz="1800" dirty="0"/>
              <a:t>Konserler</a:t>
            </a:r>
          </a:p>
          <a:p>
            <a:pPr lvl="1"/>
            <a:r>
              <a:rPr lang="tr-TR" sz="1800" dirty="0"/>
              <a:t>Gösteriler</a:t>
            </a:r>
          </a:p>
          <a:p>
            <a:pPr lvl="1"/>
            <a:r>
              <a:rPr lang="tr-TR" sz="1800" dirty="0"/>
              <a:t>Konferanslar</a:t>
            </a:r>
          </a:p>
          <a:p>
            <a:pPr lvl="1"/>
            <a:r>
              <a:rPr lang="tr-TR" sz="1800" dirty="0"/>
              <a:t>Atölyeler</a:t>
            </a:r>
          </a:p>
          <a:p>
            <a:pPr lvl="1"/>
            <a:r>
              <a:rPr lang="tr-TR" sz="1800" dirty="0"/>
              <a:t>Kurslar</a:t>
            </a:r>
          </a:p>
          <a:p>
            <a:pPr lvl="1"/>
            <a:r>
              <a:rPr lang="tr-TR" sz="1800" dirty="0"/>
              <a:t>Toplantılar</a:t>
            </a:r>
          </a:p>
          <a:p>
            <a:pPr lvl="1"/>
            <a:r>
              <a:rPr lang="tr-TR" sz="1800" dirty="0"/>
              <a:t>Piknikler, Buluşmalar</a:t>
            </a:r>
          </a:p>
          <a:p>
            <a:pPr lvl="1"/>
            <a:r>
              <a:rPr lang="tr-TR" sz="1800" dirty="0"/>
              <a:t>Sosyal Sorumluluk Projeleri</a:t>
            </a:r>
            <a:r>
              <a:rPr lang="tr-TR" sz="2000" dirty="0"/>
              <a:t>	</a:t>
            </a:r>
          </a:p>
        </p:txBody>
      </p:sp>
      <p:pic>
        <p:nvPicPr>
          <p:cNvPr id="5" name="Resim 4" descr="&lt;strong&gt;Billboard&lt;/strong&gt; Vector - Download Free Vector Art, Stock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996" y="2245409"/>
            <a:ext cx="5545204" cy="3881643"/>
          </a:xfrm>
          <a:prstGeom prst="rect">
            <a:avLst/>
          </a:prstGeom>
        </p:spPr>
      </p:pic>
      <p:sp>
        <p:nvSpPr>
          <p:cNvPr id="9" name="Dikdörtgen 8"/>
          <p:cNvSpPr/>
          <p:nvPr/>
        </p:nvSpPr>
        <p:spPr>
          <a:xfrm rot="21262111">
            <a:off x="7245049" y="3784105"/>
            <a:ext cx="2977097" cy="1323439"/>
          </a:xfrm>
          <a:prstGeom prst="rect">
            <a:avLst/>
          </a:prstGeom>
          <a:noFill/>
        </p:spPr>
        <p:txBody>
          <a:bodyPr wrap="non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ETKİNLİKLERDEN </a:t>
            </a:r>
          </a:p>
          <a:p>
            <a:pPr algn="ctr"/>
            <a:r>
              <a:rPr lang="tr-TR" sz="2000" b="0" cap="none" spc="0" dirty="0">
                <a:ln w="0"/>
                <a:solidFill>
                  <a:schemeClr val="accent1"/>
                </a:solidFill>
                <a:effectLst>
                  <a:outerShdw blurRad="38100" dist="25400" dir="5400000" algn="ctr" rotWithShape="0">
                    <a:srgbClr val="6E747A">
                      <a:alpha val="43000"/>
                    </a:srgbClr>
                  </a:outerShdw>
                </a:effectLst>
              </a:rPr>
              <a:t>HABERDAR OLMAK </a:t>
            </a:r>
          </a:p>
          <a:p>
            <a:pPr algn="ctr"/>
            <a:r>
              <a:rPr lang="tr-TR" sz="2000" b="0" cap="none" spc="0" dirty="0">
                <a:ln w="0"/>
                <a:solidFill>
                  <a:schemeClr val="accent1"/>
                </a:solidFill>
                <a:effectLst>
                  <a:outerShdw blurRad="38100" dist="25400" dir="5400000" algn="ctr" rotWithShape="0">
                    <a:srgbClr val="6E747A">
                      <a:alpha val="43000"/>
                    </a:srgbClr>
                  </a:outerShdw>
                </a:effectLst>
              </a:rPr>
              <a:t>İÇİN FAKÜLTENİZDEKİ </a:t>
            </a:r>
          </a:p>
          <a:p>
            <a:pPr algn="ctr"/>
            <a:r>
              <a:rPr lang="tr-TR" sz="2000" b="0" cap="none" spc="0" dirty="0">
                <a:ln w="0"/>
                <a:solidFill>
                  <a:schemeClr val="accent1"/>
                </a:solidFill>
                <a:effectLst>
                  <a:outerShdw blurRad="38100" dist="25400" dir="5400000" algn="ctr" rotWithShape="0">
                    <a:srgbClr val="6E747A">
                      <a:alpha val="43000"/>
                    </a:srgbClr>
                  </a:outerShdw>
                </a:effectLst>
              </a:rPr>
              <a:t>PANOLARI TAKİP EDİN. </a:t>
            </a:r>
          </a:p>
        </p:txBody>
      </p:sp>
    </p:spTree>
    <p:extLst>
      <p:ext uri="{BB962C8B-B14F-4D97-AF65-F5344CB8AC3E}">
        <p14:creationId xmlns:p14="http://schemas.microsoft.com/office/powerpoint/2010/main" val="3634820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79134" y="2057401"/>
            <a:ext cx="5516568" cy="4353603"/>
          </a:xfrm>
        </p:spPr>
        <p:txBody>
          <a:bodyPr>
            <a:normAutofit/>
          </a:bodyPr>
          <a:lstStyle/>
          <a:p>
            <a:pPr marL="0" indent="0">
              <a:buNone/>
            </a:pPr>
            <a:r>
              <a:rPr lang="tr-TR" sz="1800" dirty="0" err="1"/>
              <a:t>PAÜ’de</a:t>
            </a:r>
            <a:r>
              <a:rPr lang="tr-TR" sz="1800" dirty="0"/>
              <a:t> danstan bilişime, sosyal bilgilerden iletişime, müzikten </a:t>
            </a:r>
            <a:r>
              <a:rPr lang="tr-TR" sz="1800" dirty="0" err="1"/>
              <a:t>resime</a:t>
            </a:r>
            <a:r>
              <a:rPr lang="tr-TR" sz="1800" dirty="0"/>
              <a:t> bir çok alanda öğrenciler tarafından oluşturulan ve yönetilen toplam 161 tane topluluk vardır.</a:t>
            </a:r>
          </a:p>
          <a:p>
            <a:pPr marL="0" indent="0">
              <a:buNone/>
            </a:pPr>
            <a:r>
              <a:rPr lang="tr-TR" sz="1800" dirty="0"/>
              <a:t>Bir topluluğa kayıt başvurusu yapabilmek için, PAÜ pusula bilgi sistemine giriş yaparak, SKS Bilgi Sistemi &gt; Topluluk İşlemleri &gt; Topluluk Başvurusu adımlarını izleyebilir, istediğiniz topluluğu seçerek başvuru işlemini tamamlayabilirsiniz. </a:t>
            </a:r>
          </a:p>
          <a:p>
            <a:pPr marL="0" indent="0">
              <a:buNone/>
            </a:pPr>
            <a:r>
              <a:rPr lang="tr-TR" sz="1800" dirty="0"/>
              <a:t>Toplulukların sosyal medya hesaplarını takip ederek etkinlik duyurularına ulaşabilirsiniz.</a:t>
            </a:r>
          </a:p>
          <a:p>
            <a:pPr marL="0" indent="0">
              <a:buNone/>
            </a:pPr>
            <a:r>
              <a:rPr lang="tr-TR" sz="1800" dirty="0">
                <a:hlinkClick r:id="rId2"/>
              </a:rPr>
              <a:t>https://www.pau.edu.tr/sks/tr/sayfa/ogrenci-topluluklari-3</a:t>
            </a:r>
            <a:r>
              <a:rPr lang="tr-TR" sz="1800" dirty="0"/>
              <a:t>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43</a:t>
            </a:fld>
            <a:endParaRPr lang="tr-TR"/>
          </a:p>
        </p:txBody>
      </p:sp>
      <p:sp>
        <p:nvSpPr>
          <p:cNvPr id="4" name="Unvan 3"/>
          <p:cNvSpPr>
            <a:spLocks noGrp="1"/>
          </p:cNvSpPr>
          <p:nvPr>
            <p:ph type="title"/>
          </p:nvPr>
        </p:nvSpPr>
        <p:spPr>
          <a:xfrm>
            <a:off x="2895600" y="764373"/>
            <a:ext cx="8610600" cy="1293028"/>
          </a:xfrm>
        </p:spPr>
        <p:txBody>
          <a:bodyPr>
            <a:normAutofit/>
          </a:bodyPr>
          <a:lstStyle/>
          <a:p>
            <a:r>
              <a:rPr lang="tr-TR" sz="3600" b="1" i="1" dirty="0"/>
              <a:t>ÖĞRENCİ TOPLULUKLARI</a:t>
            </a:r>
          </a:p>
        </p:txBody>
      </p:sp>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9530" r="15406"/>
          <a:stretch/>
        </p:blipFill>
        <p:spPr>
          <a:xfrm>
            <a:off x="6814559" y="2057401"/>
            <a:ext cx="4691641" cy="3627965"/>
          </a:xfrm>
          <a:prstGeom prst="rect">
            <a:avLst/>
          </a:prstGeom>
        </p:spPr>
      </p:pic>
    </p:spTree>
    <p:extLst>
      <p:ext uri="{BB962C8B-B14F-4D97-AF65-F5344CB8AC3E}">
        <p14:creationId xmlns:p14="http://schemas.microsoft.com/office/powerpoint/2010/main" val="35207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44</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HASAN KASAPOĞLU KÜLTÜR MERKEZİ</a:t>
            </a:r>
            <a:br>
              <a:rPr lang="tr-TR" sz="3600" b="1" i="1" dirty="0"/>
            </a:br>
            <a:r>
              <a:rPr lang="tr-TR" sz="2400" i="1" dirty="0"/>
              <a:t>(DENİZLİ DEVLET TİYATROSU)</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44" y="2612877"/>
            <a:ext cx="4572000" cy="2381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0321">
            <a:off x="6634321" y="2576701"/>
            <a:ext cx="4276556" cy="2897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4914" y="5899172"/>
            <a:ext cx="1743457" cy="569292"/>
          </a:xfrm>
          <a:prstGeom prst="rect">
            <a:avLst/>
          </a:prstGeom>
        </p:spPr>
      </p:pic>
      <p:pic>
        <p:nvPicPr>
          <p:cNvPr id="4" name="Resim 3"/>
          <p:cNvPicPr>
            <a:picLocks noChangeAspect="1"/>
          </p:cNvPicPr>
          <p:nvPr/>
        </p:nvPicPr>
        <p:blipFill rotWithShape="1">
          <a:blip r:embed="rId5">
            <a:extLst>
              <a:ext uri="{28A0092B-C50C-407E-A947-70E740481C1C}">
                <a14:useLocalDpi xmlns:a14="http://schemas.microsoft.com/office/drawing/2010/main" val="0"/>
              </a:ext>
            </a:extLst>
          </a:blip>
          <a:srcRect l="12254" t="26415" r="14881" b="25674"/>
          <a:stretch/>
        </p:blipFill>
        <p:spPr>
          <a:xfrm>
            <a:off x="3724291" y="5264532"/>
            <a:ext cx="1402475" cy="1317364"/>
          </a:xfrm>
          <a:prstGeom prst="rect">
            <a:avLst/>
          </a:prstGeom>
        </p:spPr>
      </p:pic>
      <p:sp>
        <p:nvSpPr>
          <p:cNvPr id="7" name="Dikdörtgen 6"/>
          <p:cNvSpPr/>
          <p:nvPr/>
        </p:nvSpPr>
        <p:spPr>
          <a:xfrm rot="20768126">
            <a:off x="1460700" y="5523104"/>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Ankara</a:t>
            </a:r>
          </a:p>
        </p:txBody>
      </p:sp>
      <p:sp>
        <p:nvSpPr>
          <p:cNvPr id="9" name="Dikdörtgen 8"/>
          <p:cNvSpPr/>
          <p:nvPr/>
        </p:nvSpPr>
        <p:spPr>
          <a:xfrm rot="21395425">
            <a:off x="681639" y="6022209"/>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İstanbul</a:t>
            </a:r>
          </a:p>
        </p:txBody>
      </p:sp>
      <p:sp>
        <p:nvSpPr>
          <p:cNvPr id="10" name="Dikdörtgen 9"/>
          <p:cNvSpPr/>
          <p:nvPr/>
        </p:nvSpPr>
        <p:spPr>
          <a:xfrm rot="20326271">
            <a:off x="211626" y="5510150"/>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İzmir</a:t>
            </a:r>
          </a:p>
        </p:txBody>
      </p:sp>
      <p:sp>
        <p:nvSpPr>
          <p:cNvPr id="11" name="Dikdörtgen 10"/>
          <p:cNvSpPr/>
          <p:nvPr/>
        </p:nvSpPr>
        <p:spPr>
          <a:xfrm rot="950551">
            <a:off x="1971661" y="5983763"/>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Antalya</a:t>
            </a:r>
          </a:p>
        </p:txBody>
      </p:sp>
      <p:sp>
        <p:nvSpPr>
          <p:cNvPr id="12" name="Dikdörtgen 11"/>
          <p:cNvSpPr/>
          <p:nvPr/>
        </p:nvSpPr>
        <p:spPr>
          <a:xfrm>
            <a:off x="5565118" y="5830537"/>
            <a:ext cx="2059796" cy="707886"/>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Öğrencilere indirimli biletler</a:t>
            </a:r>
          </a:p>
        </p:txBody>
      </p:sp>
    </p:spTree>
    <p:extLst>
      <p:ext uri="{BB962C8B-B14F-4D97-AF65-F5344CB8AC3E}">
        <p14:creationId xmlns:p14="http://schemas.microsoft.com/office/powerpoint/2010/main" val="351041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45</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42" y="2521010"/>
            <a:ext cx="5346861" cy="3628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Hüseyin yılmaz </a:t>
            </a:r>
          </a:p>
          <a:p>
            <a:r>
              <a:rPr lang="tr-TR" sz="3600" b="1" i="1" dirty="0"/>
              <a:t>Kongre kültür merkezi</a:t>
            </a:r>
          </a:p>
        </p:txBody>
      </p:sp>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l="16737" r="10875"/>
          <a:stretch/>
        </p:blipFill>
        <p:spPr>
          <a:xfrm rot="898369">
            <a:off x="6802453" y="2598082"/>
            <a:ext cx="4606184" cy="32015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12341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47376" y="2025841"/>
            <a:ext cx="5707249" cy="4474186"/>
          </a:xfrm>
        </p:spPr>
        <p:txBody>
          <a:bodyPr>
            <a:normAutofit/>
          </a:bodyPr>
          <a:lstStyle/>
          <a:p>
            <a:r>
              <a:rPr lang="tr-TR" sz="1800" dirty="0"/>
              <a:t>Kütüphaneden </a:t>
            </a:r>
            <a:r>
              <a:rPr lang="tr-TR" sz="1800" u="sng" dirty="0"/>
              <a:t>öğrenci kartınızla</a:t>
            </a:r>
            <a:r>
              <a:rPr lang="tr-TR" sz="1800" dirty="0"/>
              <a:t> 5 kitabı 15 günlük süre zarfında ödünç alabilirsiniz.</a:t>
            </a:r>
          </a:p>
          <a:p>
            <a:r>
              <a:rPr lang="tr-TR" sz="1800" dirty="0"/>
              <a:t>İstediğin kitap başka bir kullanıcıda görünüyorsa, </a:t>
            </a:r>
            <a:r>
              <a:rPr lang="tr-TR" sz="1800" b="1" i="1" dirty="0"/>
              <a:t>rezerv</a:t>
            </a:r>
            <a:r>
              <a:rPr lang="tr-TR" sz="1800" dirty="0"/>
              <a:t> koydurabilir ve kitabı iade edildiğinde ödünç almak üzere ayırtabilirsiniz. </a:t>
            </a:r>
          </a:p>
          <a:p>
            <a:r>
              <a:rPr lang="tr-TR" sz="1800" dirty="0"/>
              <a:t>Aynı zamanda </a:t>
            </a:r>
            <a:r>
              <a:rPr lang="tr-TR" sz="1800" dirty="0">
                <a:hlinkClick r:id="rId2"/>
              </a:rPr>
              <a:t>http://kutuphane.pau.edu.tr/</a:t>
            </a:r>
            <a:r>
              <a:rPr lang="tr-TR" sz="1800" dirty="0"/>
              <a:t> üst alanda yer alan kısma aradığınız konuyu yazarak yayınlanmış makale ve bildirilere ulaşabilirsiniz.</a:t>
            </a:r>
          </a:p>
          <a:p>
            <a:r>
              <a:rPr lang="tr-TR" sz="1800" b="1" dirty="0"/>
              <a:t>Toplu Katalog </a:t>
            </a:r>
            <a:r>
              <a:rPr lang="tr-TR" sz="1800" dirty="0"/>
              <a:t>ile başka bir üniversitenin kütüphanesindeki istediğiniz kitabı kargo ücretini ödeyerek ödünç alabilirsiniz.</a:t>
            </a:r>
          </a:p>
          <a:p>
            <a:r>
              <a:rPr lang="tr-TR" sz="1800" dirty="0"/>
              <a:t>Kütüphaneye başvurarak </a:t>
            </a:r>
            <a:r>
              <a:rPr lang="tr-TR" sz="1800" b="1" dirty="0"/>
              <a:t>Kampüs Dışı Erişim Formu</a:t>
            </a:r>
            <a:r>
              <a:rPr lang="tr-TR" sz="1800" dirty="0"/>
              <a:t>nu doldurup online makale, dergilere her yerden ulaşabilirsiniz.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46</a:t>
            </a:fld>
            <a:endParaRPr lang="tr-TR"/>
          </a:p>
        </p:txBody>
      </p:sp>
      <p:sp>
        <p:nvSpPr>
          <p:cNvPr id="7"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Fuat sezgin kütüphanesi</a:t>
            </a:r>
          </a:p>
        </p:txBody>
      </p:sp>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0114" y="2435551"/>
            <a:ext cx="4596086" cy="3063187"/>
          </a:xfrm>
          <a:prstGeom prst="rect">
            <a:avLst/>
          </a:prstGeom>
        </p:spPr>
      </p:pic>
    </p:spTree>
    <p:extLst>
      <p:ext uri="{BB962C8B-B14F-4D97-AF65-F5344CB8AC3E}">
        <p14:creationId xmlns:p14="http://schemas.microsoft.com/office/powerpoint/2010/main" val="431433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2802660" y="282222"/>
            <a:ext cx="6984807" cy="1140178"/>
          </a:xfrm>
        </p:spPr>
        <p:txBody>
          <a:bodyPr>
            <a:normAutofit fontScale="90000"/>
          </a:bodyPr>
          <a:lstStyle/>
          <a:p>
            <a:br>
              <a:rPr lang="tr-TR" sz="2800" b="1" dirty="0"/>
            </a:br>
            <a:br>
              <a:rPr lang="tr-TR" sz="2800" b="1" dirty="0"/>
            </a:br>
            <a:endParaRPr lang="tr-TR" sz="3200" dirty="0"/>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351" y="1904551"/>
            <a:ext cx="5309527" cy="3885277"/>
          </a:xfrm>
          <a:prstGeom prst="rect">
            <a:avLst/>
          </a:prstGeom>
        </p:spPr>
      </p:pic>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
        <p:nvSpPr>
          <p:cNvPr id="5" name="Dikdörtgen 4"/>
          <p:cNvSpPr/>
          <p:nvPr/>
        </p:nvSpPr>
        <p:spPr>
          <a:xfrm>
            <a:off x="5636878" y="1670180"/>
            <a:ext cx="6707522" cy="5238998"/>
          </a:xfrm>
          <a:prstGeom prst="rect">
            <a:avLst/>
          </a:prstGeom>
        </p:spPr>
        <p:txBody>
          <a:bodyPr wrap="square">
            <a:spAutoFit/>
          </a:bodyPr>
          <a:lstStyle/>
          <a:p>
            <a:pPr>
              <a:lnSpc>
                <a:spcPct val="107000"/>
              </a:lnSpc>
              <a:spcAft>
                <a:spcPts val="800"/>
              </a:spcAft>
            </a:pPr>
            <a:r>
              <a:rPr lang="tr-TR" dirty="0">
                <a:ea typeface="Calibri" panose="020F0502020204030204" pitchFamily="34" charset="0"/>
                <a:cs typeface="Times New Roman" panose="02020603050405020304" pitchFamily="18" charset="0"/>
              </a:rPr>
              <a:t>Pamukkale Üniversitesi Engelli Öğrenci Birimi’nin hedefi, herkesin yerleşke içerisinde yer alan tüm mekanlara, hizmetlere ve bilgi kaynaklarına erişebilmesini sağlamaktır.</a:t>
            </a:r>
          </a:p>
          <a:p>
            <a:pPr algn="l"/>
            <a:r>
              <a:rPr lang="tr-TR" sz="1800" b="1" i="0" u="none" strike="noStrike" baseline="0" dirty="0">
                <a:latin typeface="Roboto-Black"/>
              </a:rPr>
              <a:t>Görme Yetersizliği Olan Öğrenciler İçin Sesli Kitap Arşivi Oluşturma Girişimi</a:t>
            </a:r>
          </a:p>
          <a:p>
            <a:pPr algn="l"/>
            <a:r>
              <a:rPr lang="tr-TR" sz="1800" i="0" u="none" strike="noStrike" baseline="0" dirty="0">
                <a:latin typeface="Roboto-Regular"/>
              </a:rPr>
              <a:t>Üniversitemizde eğitim alan görme engeli öğrencilerin ders materyallerine</a:t>
            </a:r>
          </a:p>
          <a:p>
            <a:pPr algn="l"/>
            <a:r>
              <a:rPr lang="tr-TR" sz="1800" i="0" u="none" strike="noStrike" baseline="0" dirty="0">
                <a:latin typeface="Roboto-Regular"/>
              </a:rPr>
              <a:t>erişimlerini kolaylaştırmak ve kütüphanemiz bünyesinde sesli kitap arşivi</a:t>
            </a:r>
          </a:p>
          <a:p>
            <a:pPr algn="l"/>
            <a:r>
              <a:rPr lang="tr-TR" sz="1800" i="0" u="none" strike="noStrike" baseline="0" dirty="0">
                <a:latin typeface="Roboto-Regular"/>
              </a:rPr>
              <a:t>oluşturmak amacıyla sesli kitap oluşturma girişimleri başlamıştır. Sesli kitap</a:t>
            </a:r>
          </a:p>
          <a:p>
            <a:pPr algn="l"/>
            <a:r>
              <a:rPr lang="tr-TR" sz="1800" i="0" u="none" strike="noStrike" baseline="0" dirty="0">
                <a:latin typeface="Roboto-Regular"/>
              </a:rPr>
              <a:t>çalışmalarını Pamukkale Üniversitesi Kütüphane Dokümantasyon Daire Başkanlığı,</a:t>
            </a:r>
          </a:p>
          <a:p>
            <a:pPr algn="l"/>
            <a:r>
              <a:rPr lang="tr-TR" sz="1800" i="0" u="none" strike="noStrike" baseline="0" dirty="0">
                <a:latin typeface="Roboto-Regular"/>
              </a:rPr>
              <a:t>Engelli Öğrenci Birimi Koordinatörlüğü ve Özel Eğitim Topluluğu tarafından</a:t>
            </a:r>
          </a:p>
          <a:p>
            <a:pPr algn="l"/>
            <a:r>
              <a:rPr lang="tr-TR" sz="1800" i="0" u="none" strike="noStrike" baseline="0" dirty="0">
                <a:latin typeface="Roboto-Regular"/>
              </a:rPr>
              <a:t>yürütülmektedir. Sesli kitaplara ses olmak isteyen tüm gönüllülerin web sitesindeki</a:t>
            </a:r>
          </a:p>
          <a:p>
            <a:pPr algn="l"/>
            <a:r>
              <a:rPr lang="tr-TR" sz="1800" i="0" u="none" strike="noStrike" baseline="0" dirty="0">
                <a:latin typeface="Roboto-Regular"/>
              </a:rPr>
              <a:t>süreci izlemeleri önerilir.</a:t>
            </a:r>
            <a:endParaRPr lang="tr-TR" dirty="0">
              <a:ea typeface="Calibri" panose="020F0502020204030204" pitchFamily="34" charset="0"/>
              <a:cs typeface="Times New Roman" panose="02020603050405020304" pitchFamily="18" charset="0"/>
            </a:endParaRPr>
          </a:p>
        </p:txBody>
      </p:sp>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ENGELLİ ÖĞRENCİ BİRİMİ</a:t>
            </a:r>
          </a:p>
        </p:txBody>
      </p:sp>
    </p:spTree>
    <p:extLst>
      <p:ext uri="{BB962C8B-B14F-4D97-AF65-F5344CB8AC3E}">
        <p14:creationId xmlns:p14="http://schemas.microsoft.com/office/powerpoint/2010/main" val="2627848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1558" y="2057401"/>
            <a:ext cx="4228827" cy="3849291"/>
          </a:xfrm>
        </p:spPr>
        <p:txBody>
          <a:bodyPr>
            <a:normAutofit/>
          </a:bodyPr>
          <a:lstStyle/>
          <a:p>
            <a:pPr marL="0" indent="0">
              <a:buNone/>
            </a:pPr>
            <a:r>
              <a:rPr lang="tr-TR" sz="1800" b="1" dirty="0">
                <a:solidFill>
                  <a:schemeClr val="tx2">
                    <a:lumMod val="75000"/>
                  </a:schemeClr>
                </a:solidFill>
              </a:rPr>
              <a:t>Kısmi Zamanlı Öğrenci</a:t>
            </a:r>
          </a:p>
          <a:p>
            <a:pPr marL="0" indent="0">
              <a:buNone/>
            </a:pPr>
            <a:endParaRPr lang="tr-TR" sz="1800" dirty="0">
              <a:solidFill>
                <a:schemeClr val="tx1"/>
              </a:solidFill>
            </a:endParaRPr>
          </a:p>
          <a:p>
            <a:pPr marL="0" indent="0">
              <a:buNone/>
            </a:pPr>
            <a:r>
              <a:rPr lang="tr-TR" sz="1800" dirty="0">
                <a:solidFill>
                  <a:schemeClr val="tx1"/>
                </a:solidFill>
              </a:rPr>
              <a:t>Akademik ve idari birimlerde geçici işlerde çalıştırılan ve işçi sayılmayan öğrencidir.</a:t>
            </a:r>
          </a:p>
          <a:p>
            <a:pPr marL="0" indent="0">
              <a:buNone/>
            </a:pPr>
            <a:r>
              <a:rPr lang="tr-TR" sz="1800" dirty="0"/>
              <a:t>Her </a:t>
            </a:r>
            <a:r>
              <a:rPr lang="tr-TR" sz="1800" b="1" dirty="0"/>
              <a:t>Ekim</a:t>
            </a:r>
            <a:r>
              <a:rPr lang="tr-TR" sz="1800" dirty="0"/>
              <a:t> ayında başvurusu yapılır,  ihtiyaç halinde </a:t>
            </a:r>
            <a:r>
              <a:rPr lang="tr-TR" sz="1800" b="1" dirty="0"/>
              <a:t>Şubat</a:t>
            </a:r>
            <a:r>
              <a:rPr lang="tr-TR" sz="1800" dirty="0"/>
              <a:t> ayında da ilana çıkılmaktadır. </a:t>
            </a:r>
          </a:p>
          <a:p>
            <a:pPr marL="0" indent="0">
              <a:buNone/>
            </a:pPr>
            <a:endParaRPr lang="tr-TR" sz="1800" dirty="0">
              <a:solidFill>
                <a:schemeClr val="tx1"/>
              </a:solidFill>
            </a:endParaRPr>
          </a:p>
          <a:p>
            <a:pPr marL="0" indent="0">
              <a:buNone/>
            </a:pPr>
            <a:r>
              <a:rPr lang="tr-TR" sz="1800" dirty="0">
                <a:solidFill>
                  <a:schemeClr val="tx1"/>
                </a:solidFill>
              </a:rPr>
              <a:t>Başvurular için; </a:t>
            </a:r>
            <a:r>
              <a:rPr lang="tr-TR" sz="1800" dirty="0">
                <a:solidFill>
                  <a:schemeClr val="tx1"/>
                </a:solidFill>
                <a:hlinkClick r:id="rId2"/>
              </a:rPr>
              <a:t>http://www.pau.edu.tr/sks/</a:t>
            </a:r>
            <a:r>
              <a:rPr lang="tr-TR" sz="1800" dirty="0">
                <a:solidFill>
                  <a:schemeClr val="tx1"/>
                </a:solidFill>
              </a:rPr>
              <a:t> adresinden ilgili kısma bakabilirsiniz.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48</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İŞ OLANAKLARI</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7709" y="2075649"/>
            <a:ext cx="5288491" cy="3524659"/>
          </a:xfrm>
          <a:prstGeom prst="rect">
            <a:avLst/>
          </a:prstGeom>
        </p:spPr>
      </p:pic>
    </p:spTree>
    <p:extLst>
      <p:ext uri="{BB962C8B-B14F-4D97-AF65-F5344CB8AC3E}">
        <p14:creationId xmlns:p14="http://schemas.microsoft.com/office/powerpoint/2010/main" val="22903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b="1" i="1" dirty="0"/>
              <a:t>HASTANELER</a:t>
            </a:r>
            <a:r>
              <a:rPr lang="tr-TR" sz="2800" dirty="0"/>
              <a:t> </a:t>
            </a:r>
          </a:p>
        </p:txBody>
      </p:sp>
      <p:sp>
        <p:nvSpPr>
          <p:cNvPr id="2" name="İçerik Yer Tutucusu 1"/>
          <p:cNvSpPr>
            <a:spLocks noGrp="1"/>
          </p:cNvSpPr>
          <p:nvPr>
            <p:ph idx="1"/>
          </p:nvPr>
        </p:nvSpPr>
        <p:spPr>
          <a:xfrm>
            <a:off x="4248817" y="2246566"/>
            <a:ext cx="7257383" cy="4026048"/>
          </a:xfrm>
        </p:spPr>
        <p:txBody>
          <a:bodyPr>
            <a:normAutofit/>
          </a:bodyPr>
          <a:lstStyle/>
          <a:p>
            <a:pPr marL="0" indent="0">
              <a:lnSpc>
                <a:spcPct val="100000"/>
              </a:lnSpc>
              <a:spcBef>
                <a:spcPts val="0"/>
              </a:spcBef>
              <a:buNone/>
            </a:pPr>
            <a:r>
              <a:rPr lang="tr-TR" sz="1800" b="1" dirty="0"/>
              <a:t>Pamukkale Üniversitesi Eğitim Uygulama ve Araştırma Hastanesi</a:t>
            </a:r>
          </a:p>
          <a:p>
            <a:pPr marL="0" indent="0">
              <a:lnSpc>
                <a:spcPct val="100000"/>
              </a:lnSpc>
              <a:spcBef>
                <a:spcPts val="0"/>
              </a:spcBef>
              <a:buNone/>
            </a:pPr>
            <a:r>
              <a:rPr lang="tr-TR" sz="1800" dirty="0"/>
              <a:t>Ayrıntılı bilgi için https:</a:t>
            </a:r>
            <a:r>
              <a:rPr lang="tr-TR" sz="1800" u="sng" dirty="0">
                <a:solidFill>
                  <a:schemeClr val="accent1"/>
                </a:solidFill>
              </a:rPr>
              <a:t>//hbys.pau.edu.tr/Hastane/ProRandevu/  </a:t>
            </a:r>
            <a:r>
              <a:rPr lang="tr-TR" sz="1800" dirty="0"/>
              <a:t>adresini ziyaret edebilirsiniz. Yüz yüze, telefonla veya online randevu alabilirsiniz. </a:t>
            </a:r>
          </a:p>
          <a:p>
            <a:pPr marL="0" indent="0">
              <a:lnSpc>
                <a:spcPct val="100000"/>
              </a:lnSpc>
              <a:spcBef>
                <a:spcPts val="0"/>
              </a:spcBef>
              <a:buNone/>
            </a:pPr>
            <a:endParaRPr lang="tr-TR" sz="1800" dirty="0"/>
          </a:p>
          <a:p>
            <a:pPr marL="0" indent="0">
              <a:lnSpc>
                <a:spcPct val="100000"/>
              </a:lnSpc>
              <a:spcBef>
                <a:spcPts val="0"/>
              </a:spcBef>
              <a:buNone/>
            </a:pPr>
            <a:r>
              <a:rPr lang="tr-TR" sz="1800" b="1" dirty="0">
                <a:solidFill>
                  <a:srgbClr val="000000"/>
                </a:solidFill>
              </a:rPr>
              <a:t>Pamukkale Üniversitesi Habib Kızıltaş Psikiyatri Hastanesi</a:t>
            </a:r>
          </a:p>
          <a:p>
            <a:pPr marL="0" indent="0">
              <a:lnSpc>
                <a:spcPct val="100000"/>
              </a:lnSpc>
              <a:spcBef>
                <a:spcPts val="0"/>
              </a:spcBef>
              <a:buNone/>
            </a:pPr>
            <a:r>
              <a:rPr lang="tr-TR" sz="1800" dirty="0"/>
              <a:t>Ayrıntılı bilgi için: </a:t>
            </a:r>
            <a:r>
              <a:rPr lang="tr-TR" sz="1800" dirty="0">
                <a:hlinkClick r:id="rId2"/>
              </a:rPr>
              <a:t>https://hbys.pau.edu.tr/Hastane/ProRandevu/</a:t>
            </a:r>
            <a:r>
              <a:rPr lang="tr-TR" sz="1800" dirty="0"/>
              <a:t> </a:t>
            </a:r>
          </a:p>
          <a:p>
            <a:pPr marL="0" indent="0">
              <a:lnSpc>
                <a:spcPct val="100000"/>
              </a:lnSpc>
              <a:spcBef>
                <a:spcPts val="0"/>
              </a:spcBef>
              <a:buNone/>
            </a:pPr>
            <a:r>
              <a:rPr lang="tr-TR" sz="1800" dirty="0"/>
              <a:t>Pamukkale Üniversitesi öğrencileri yüz yüze, telefonla veya online randevu alabilirler.</a:t>
            </a:r>
          </a:p>
          <a:p>
            <a:pPr marL="0" indent="0">
              <a:lnSpc>
                <a:spcPct val="100000"/>
              </a:lnSpc>
              <a:spcBef>
                <a:spcPts val="0"/>
              </a:spcBef>
              <a:buNone/>
            </a:pPr>
            <a:r>
              <a:rPr lang="tr-TR" sz="1800" dirty="0"/>
              <a:t> </a:t>
            </a:r>
          </a:p>
          <a:p>
            <a:pPr marL="0" indent="0">
              <a:lnSpc>
                <a:spcPct val="100000"/>
              </a:lnSpc>
              <a:spcBef>
                <a:spcPts val="0"/>
              </a:spcBef>
              <a:buNone/>
            </a:pPr>
            <a:r>
              <a:rPr lang="tr-TR" sz="1800" b="1" dirty="0"/>
              <a:t>Pamukkale Üniversitesi Diş Hekimliği Fakültesi </a:t>
            </a:r>
          </a:p>
          <a:p>
            <a:pPr marL="0" indent="0">
              <a:lnSpc>
                <a:spcPct val="100000"/>
              </a:lnSpc>
              <a:spcBef>
                <a:spcPts val="0"/>
              </a:spcBef>
              <a:buNone/>
            </a:pPr>
            <a:r>
              <a:rPr lang="tr-TR" sz="1800" dirty="0"/>
              <a:t>Hasta kabulüne başlamıştır. Ayrıntılı bilgi için: 0 258 296 76 06	</a:t>
            </a:r>
          </a:p>
          <a:p>
            <a:pPr marL="0" indent="0">
              <a:lnSpc>
                <a:spcPct val="100000"/>
              </a:lnSpc>
              <a:spcBef>
                <a:spcPts val="0"/>
              </a:spcBef>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49</a:t>
            </a:fld>
            <a:endParaRPr lang="tr-TR" dirty="0"/>
          </a:p>
        </p:txBody>
      </p:sp>
      <p:pic>
        <p:nvPicPr>
          <p:cNvPr id="5" name="Resim 4"/>
          <p:cNvPicPr>
            <a:picLocks noChangeAspect="1"/>
          </p:cNvPicPr>
          <p:nvPr/>
        </p:nvPicPr>
        <p:blipFill rotWithShape="1">
          <a:blip r:embed="rId3">
            <a:extLst>
              <a:ext uri="{28A0092B-C50C-407E-A947-70E740481C1C}">
                <a14:useLocalDpi xmlns:a14="http://schemas.microsoft.com/office/drawing/2010/main" val="0"/>
              </a:ext>
            </a:extLst>
          </a:blip>
          <a:srcRect r="18499"/>
          <a:stretch/>
        </p:blipFill>
        <p:spPr>
          <a:xfrm>
            <a:off x="559292" y="2683379"/>
            <a:ext cx="3292681" cy="2693348"/>
          </a:xfrm>
          <a:prstGeom prst="rect">
            <a:avLst/>
          </a:prstGeom>
        </p:spPr>
      </p:pic>
    </p:spTree>
    <p:extLst>
      <p:ext uri="{BB962C8B-B14F-4D97-AF65-F5344CB8AC3E}">
        <p14:creationId xmlns:p14="http://schemas.microsoft.com/office/powerpoint/2010/main" val="3378448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2706245" y="756356"/>
            <a:ext cx="7115088" cy="724034"/>
          </a:xfrm>
        </p:spPr>
        <p:txBody>
          <a:bodyPr>
            <a:normAutofit fontScale="90000"/>
          </a:bodyPr>
          <a:lstStyle/>
          <a:p>
            <a:pPr algn="l"/>
            <a:br>
              <a:rPr lang="tr-TR" b="1" i="1" dirty="0"/>
            </a:br>
            <a:br>
              <a:rPr lang="tr-TR" sz="2800" b="1" dirty="0"/>
            </a:br>
            <a:endParaRPr lang="tr-TR" sz="2800" b="1" dirty="0"/>
          </a:p>
        </p:txBody>
      </p:sp>
      <p:sp>
        <p:nvSpPr>
          <p:cNvPr id="2" name="İçerik Yer Tutucusu 1"/>
          <p:cNvSpPr>
            <a:spLocks noGrp="1"/>
          </p:cNvSpPr>
          <p:nvPr>
            <p:ph idx="1"/>
          </p:nvPr>
        </p:nvSpPr>
        <p:spPr>
          <a:xfrm>
            <a:off x="800532" y="2511777"/>
            <a:ext cx="4514951" cy="2280028"/>
          </a:xfrm>
        </p:spPr>
        <p:txBody>
          <a:bodyPr>
            <a:normAutofit fontScale="92500" lnSpcReduction="10000"/>
          </a:bodyPr>
          <a:lstStyle/>
          <a:p>
            <a:pPr marL="0" indent="0">
              <a:buNone/>
            </a:pPr>
            <a:r>
              <a:rPr lang="tr-TR" sz="2000" dirty="0"/>
              <a:t>Bütün PAÜ öğrencileri </a:t>
            </a:r>
            <a:r>
              <a:rPr lang="tr-TR" sz="2000" dirty="0" err="1"/>
              <a:t>haftaiçi</a:t>
            </a:r>
            <a:r>
              <a:rPr lang="tr-TR" sz="2000" dirty="0"/>
              <a:t> 08:00-17:00 saatleri arasında </a:t>
            </a:r>
            <a:r>
              <a:rPr lang="tr-TR" sz="2000" dirty="0" err="1"/>
              <a:t>Mediko’dan</a:t>
            </a:r>
            <a:r>
              <a:rPr lang="tr-TR" sz="2000" dirty="0"/>
              <a:t> yararlanabilir.</a:t>
            </a:r>
          </a:p>
          <a:p>
            <a:pPr marL="0" indent="0">
              <a:buNone/>
            </a:pPr>
            <a:r>
              <a:rPr lang="tr-TR" sz="2000" dirty="0"/>
              <a:t>Sosyal güvenceniz olsun ya da olmasın ücretsiz muayene olabilirsiniz.</a:t>
            </a:r>
          </a:p>
          <a:p>
            <a:pPr marL="0" indent="0">
              <a:buNone/>
            </a:pPr>
            <a:r>
              <a:rPr lang="tr-TR" sz="2000" dirty="0" err="1"/>
              <a:t>Mediko</a:t>
            </a:r>
            <a:r>
              <a:rPr lang="tr-TR" sz="2000" dirty="0"/>
              <a:t> binası </a:t>
            </a:r>
            <a:r>
              <a:rPr lang="tr-TR" sz="2000" dirty="0" err="1"/>
              <a:t>Gölbahçe’yi</a:t>
            </a:r>
            <a:r>
              <a:rPr lang="tr-TR" sz="2000" dirty="0"/>
              <a:t> geçtikten sonra sağ tarafınızda kalacaktır.</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50</a:t>
            </a:fld>
            <a:endParaRPr lang="tr-TR"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2687" y="2065418"/>
            <a:ext cx="5480626" cy="3172746"/>
          </a:xfrm>
          <a:prstGeom prst="rect">
            <a:avLst/>
          </a:prstGeom>
        </p:spPr>
      </p:pic>
      <p:sp>
        <p:nvSpPr>
          <p:cNvPr id="6" name="Unvan 2"/>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MEDİKO SOSYAL MERKEZİ</a:t>
            </a:r>
            <a:r>
              <a:rPr lang="tr-TR" sz="2800" dirty="0"/>
              <a:t> </a:t>
            </a:r>
          </a:p>
        </p:txBody>
      </p:sp>
    </p:spTree>
    <p:extLst>
      <p:ext uri="{BB962C8B-B14F-4D97-AF65-F5344CB8AC3E}">
        <p14:creationId xmlns:p14="http://schemas.microsoft.com/office/powerpoint/2010/main" val="3578805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22103A-7772-75B3-76BD-FDCEEA3F7764}"/>
              </a:ext>
            </a:extLst>
          </p:cNvPr>
          <p:cNvSpPr>
            <a:spLocks noGrp="1"/>
          </p:cNvSpPr>
          <p:nvPr>
            <p:ph type="title"/>
          </p:nvPr>
        </p:nvSpPr>
        <p:spPr>
          <a:xfrm flipH="1">
            <a:off x="4282751" y="639316"/>
            <a:ext cx="7333860" cy="1245468"/>
          </a:xfrm>
        </p:spPr>
        <p:txBody>
          <a:bodyPr/>
          <a:lstStyle/>
          <a:p>
            <a:r>
              <a:rPr lang="tr-TR" sz="1800" b="1" kern="100" dirty="0">
                <a:effectLst/>
                <a:latin typeface="Segoe UI" panose="020B0502040204020203" pitchFamily="34" charset="0"/>
                <a:ea typeface="Aptos" panose="020B0004020202020204" pitchFamily="34" charset="0"/>
                <a:cs typeface="Times New Roman" panose="02020603050405020304" pitchFamily="18" charset="0"/>
              </a:rPr>
              <a:t>DİL ÖĞRETİMİ UYGULAMA VE ARAŞTIRMA MERKEZİ </a:t>
            </a:r>
            <a:br>
              <a:rPr lang="tr-TR" sz="1800" kern="100" dirty="0">
                <a:effectLst/>
                <a:latin typeface="Aptos" panose="020B0004020202020204" pitchFamily="34" charset="0"/>
                <a:ea typeface="Aptos" panose="020B000402020202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D1C80A52-FB53-E1C2-9411-032E3630DAA6}"/>
              </a:ext>
            </a:extLst>
          </p:cNvPr>
          <p:cNvSpPr>
            <a:spLocks noGrp="1"/>
          </p:cNvSpPr>
          <p:nvPr>
            <p:ph idx="1"/>
          </p:nvPr>
        </p:nvSpPr>
        <p:spPr>
          <a:xfrm>
            <a:off x="5676122" y="2071396"/>
            <a:ext cx="5410200" cy="4156619"/>
          </a:xfrm>
        </p:spPr>
        <p:txBody>
          <a:bodyPr/>
          <a:lstStyle/>
          <a:p>
            <a:pPr marL="0" indent="0">
              <a:lnSpc>
                <a:spcPct val="115000"/>
              </a:lnSpc>
              <a:spcAft>
                <a:spcPts val="800"/>
              </a:spcAft>
              <a:buNone/>
            </a:pPr>
            <a:r>
              <a:rPr lang="tr-TR" sz="1800" kern="100" dirty="0">
                <a:effectLst/>
                <a:latin typeface="Segoe UI" panose="020B0502040204020203" pitchFamily="34" charset="0"/>
                <a:ea typeface="Aptos" panose="020B0004020202020204" pitchFamily="34" charset="0"/>
                <a:cs typeface="Times New Roman" panose="02020603050405020304" pitchFamily="18" charset="0"/>
              </a:rPr>
              <a:t>Uluslararası öğrencilere ve Türkçe öğrenmek isteyen tüm adaylara yönelik dil eğitimleri sunmaktadır.</a:t>
            </a:r>
          </a:p>
          <a:p>
            <a:pPr marL="0" indent="0">
              <a:lnSpc>
                <a:spcPct val="115000"/>
              </a:lnSpc>
              <a:spcAft>
                <a:spcPts val="800"/>
              </a:spcAft>
              <a:buNone/>
            </a:pPr>
            <a:r>
              <a:rPr lang="tr-TR" sz="1800" b="1" dirty="0">
                <a:solidFill>
                  <a:srgbClr val="212529"/>
                </a:solidFill>
                <a:effectLst/>
                <a:latin typeface="inherit"/>
                <a:ea typeface="Aptos" panose="020B0004020202020204" pitchFamily="34" charset="0"/>
                <a:cs typeface="Times New Roman" panose="02020603050405020304" pitchFamily="18" charset="0"/>
              </a:rPr>
              <a:t>Nerede? </a:t>
            </a:r>
          </a:p>
          <a:p>
            <a:pPr marL="0" indent="0">
              <a:lnSpc>
                <a:spcPct val="115000"/>
              </a:lnSpc>
              <a:spcAft>
                <a:spcPts val="800"/>
              </a:spcAft>
              <a:buNone/>
            </a:pPr>
            <a:r>
              <a:rPr lang="tr-TR" sz="1800" dirty="0">
                <a:solidFill>
                  <a:srgbClr val="212529"/>
                </a:solidFill>
                <a:effectLst/>
                <a:latin typeface="inherit"/>
                <a:ea typeface="Aptos" panose="020B0004020202020204" pitchFamily="34" charset="0"/>
                <a:cs typeface="Times New Roman" panose="02020603050405020304" pitchFamily="18" charset="0"/>
              </a:rPr>
              <a:t>Pamukkale Üniversitesi Hastanesi girişinde bulunmaktadır.</a:t>
            </a:r>
            <a:r>
              <a:rPr lang="tr-TR" sz="1800" kern="100" dirty="0">
                <a:effectLst/>
                <a:latin typeface="Segoe UI" panose="020B0502040204020203" pitchFamily="34" charset="0"/>
                <a:ea typeface="Aptos" panose="020B0004020202020204" pitchFamily="34" charset="0"/>
                <a:cs typeface="Times New Roman" panose="02020603050405020304" pitchFamily="18" charset="0"/>
              </a:rPr>
              <a:t> </a:t>
            </a:r>
          </a:p>
          <a:p>
            <a:pPr marL="0" indent="0">
              <a:lnSpc>
                <a:spcPct val="115000"/>
              </a:lnSpc>
              <a:spcAft>
                <a:spcPts val="800"/>
              </a:spcAft>
              <a:buNone/>
            </a:pPr>
            <a:r>
              <a:rPr lang="tr-TR" sz="1800" b="1" kern="100" dirty="0">
                <a:latin typeface="Segoe UI" panose="020B0502040204020203" pitchFamily="34" charset="0"/>
                <a:ea typeface="Aptos" panose="020B0004020202020204" pitchFamily="34" charset="0"/>
                <a:cs typeface="Times New Roman" panose="02020603050405020304" pitchFamily="18" charset="0"/>
              </a:rPr>
              <a:t>Telefon: </a:t>
            </a:r>
            <a:r>
              <a:rPr lang="tr-TR" sz="1800" dirty="0">
                <a:effectLst/>
                <a:latin typeface="Segoe UI" panose="020B0502040204020203" pitchFamily="34" charset="0"/>
                <a:ea typeface="Aptos" panose="020B0004020202020204" pitchFamily="34" charset="0"/>
              </a:rPr>
              <a:t>90 258 296 23 06</a:t>
            </a:r>
            <a:endParaRPr lang="tr-TR"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Metin Yer Tutucusu 3">
            <a:extLst>
              <a:ext uri="{FF2B5EF4-FFF2-40B4-BE49-F238E27FC236}">
                <a16:creationId xmlns:a16="http://schemas.microsoft.com/office/drawing/2014/main" id="{2A850CB4-17F7-36EB-E0A3-6FDAF411A3D0}"/>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7E76D06B-3D83-4075-06C9-6914FEB06F35}"/>
              </a:ext>
            </a:extLst>
          </p:cNvPr>
          <p:cNvSpPr>
            <a:spLocks noGrp="1"/>
          </p:cNvSpPr>
          <p:nvPr>
            <p:ph type="sldNum" sz="quarter" idx="12"/>
          </p:nvPr>
        </p:nvSpPr>
        <p:spPr/>
        <p:txBody>
          <a:bodyPr/>
          <a:lstStyle/>
          <a:p>
            <a:fld id="{F302176B-0E47-46AC-8F43-DAB4B8A37D06}" type="slidenum">
              <a:rPr lang="tr-TR" smtClean="0"/>
              <a:pPr/>
              <a:t>51</a:t>
            </a:fld>
            <a:endParaRPr lang="tr-TR"/>
          </a:p>
        </p:txBody>
      </p:sp>
      <p:pic>
        <p:nvPicPr>
          <p:cNvPr id="6" name="Resim 5" descr="padam-dron">
            <a:extLst>
              <a:ext uri="{FF2B5EF4-FFF2-40B4-BE49-F238E27FC236}">
                <a16:creationId xmlns:a16="http://schemas.microsoft.com/office/drawing/2014/main" id="{69AA0AD4-11F6-B04B-2FCC-269DE21422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2349758"/>
            <a:ext cx="4418045" cy="3868926"/>
          </a:xfrm>
          <a:prstGeom prst="rect">
            <a:avLst/>
          </a:prstGeom>
          <a:noFill/>
          <a:ln>
            <a:noFill/>
          </a:ln>
        </p:spPr>
      </p:pic>
    </p:spTree>
    <p:extLst>
      <p:ext uri="{BB962C8B-B14F-4D97-AF65-F5344CB8AC3E}">
        <p14:creationId xmlns:p14="http://schemas.microsoft.com/office/powerpoint/2010/main" val="392909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1BC855-2890-EF9F-2D05-9E569B2E7F2D}"/>
              </a:ext>
            </a:extLst>
          </p:cNvPr>
          <p:cNvSpPr>
            <a:spLocks noGrp="1"/>
          </p:cNvSpPr>
          <p:nvPr>
            <p:ph type="title"/>
          </p:nvPr>
        </p:nvSpPr>
        <p:spPr>
          <a:xfrm>
            <a:off x="4488024" y="746126"/>
            <a:ext cx="7156580" cy="886732"/>
          </a:xfrm>
        </p:spPr>
        <p:txBody>
          <a:bodyPr>
            <a:normAutofit/>
          </a:bodyPr>
          <a:lstStyle/>
          <a:p>
            <a:r>
              <a:rPr lang="tr-TR" sz="1800" b="1" dirty="0"/>
              <a:t>Sürekli Eğitim Uygulama ve Araştırma Merkezi </a:t>
            </a:r>
          </a:p>
        </p:txBody>
      </p:sp>
      <p:sp>
        <p:nvSpPr>
          <p:cNvPr id="3" name="İçerik Yer Tutucusu 2">
            <a:extLst>
              <a:ext uri="{FF2B5EF4-FFF2-40B4-BE49-F238E27FC236}">
                <a16:creationId xmlns:a16="http://schemas.microsoft.com/office/drawing/2014/main" id="{A3620A25-64A8-6BF8-7A17-1B11A4E95EBD}"/>
              </a:ext>
            </a:extLst>
          </p:cNvPr>
          <p:cNvSpPr>
            <a:spLocks noGrp="1"/>
          </p:cNvSpPr>
          <p:nvPr>
            <p:ph idx="1"/>
          </p:nvPr>
        </p:nvSpPr>
        <p:spPr>
          <a:xfrm>
            <a:off x="5094514" y="2491273"/>
            <a:ext cx="6411686" cy="3727411"/>
          </a:xfrm>
        </p:spPr>
        <p:txBody>
          <a:bodyPr>
            <a:normAutofit/>
          </a:bodyPr>
          <a:lstStyle/>
          <a:p>
            <a:pPr marL="0" indent="0">
              <a:buNone/>
            </a:pPr>
            <a:r>
              <a:rPr lang="tr-TR" sz="1800" kern="0" dirty="0">
                <a:solidFill>
                  <a:srgbClr val="212529"/>
                </a:solidFill>
                <a:effectLst/>
                <a:latin typeface="inherit"/>
                <a:ea typeface="Times New Roman" panose="02020603050405020304" pitchFamily="18" charset="0"/>
                <a:cs typeface="Times New Roman" panose="02020603050405020304" pitchFamily="18" charset="0"/>
              </a:rPr>
              <a:t>Merkezin temel amacı; toplumun her kesiminden bireyler ile kamu ve özel sektör çalışanlarının gelişimine katkı sağlamak amacıyla yaşam boyu öğrenme odaklı eğitim, kurs, konferans ve sertifika programları düzenlemektir.</a:t>
            </a:r>
          </a:p>
          <a:p>
            <a:pPr marL="0" indent="0">
              <a:buNone/>
            </a:pPr>
            <a:r>
              <a:rPr lang="tr-TR" sz="1800" b="1" kern="0" dirty="0">
                <a:solidFill>
                  <a:srgbClr val="212529"/>
                </a:solidFill>
                <a:latin typeface="inherit"/>
                <a:cs typeface="Times New Roman" panose="02020603050405020304" pitchFamily="18" charset="0"/>
              </a:rPr>
              <a:t>PAÜSEM Nerede?</a:t>
            </a:r>
          </a:p>
          <a:p>
            <a:pPr marL="0" indent="0">
              <a:buNone/>
            </a:pPr>
            <a:r>
              <a:rPr lang="tr-TR" sz="1800" kern="0" dirty="0">
                <a:solidFill>
                  <a:srgbClr val="212529"/>
                </a:solidFill>
                <a:latin typeface="inherit"/>
                <a:cs typeface="Times New Roman" panose="02020603050405020304" pitchFamily="18" charset="0"/>
              </a:rPr>
              <a:t>Pamukkale Üniversitesi Hastaneleri girişinde </a:t>
            </a:r>
            <a:r>
              <a:rPr lang="tr-TR" sz="1800" kern="0" dirty="0" err="1">
                <a:effectLst/>
                <a:latin typeface="inherit"/>
                <a:ea typeface="Times New Roman" panose="02020603050405020304" pitchFamily="18" charset="0"/>
                <a:cs typeface="Times New Roman" panose="02020603050405020304" pitchFamily="18" charset="0"/>
              </a:rPr>
              <a:t>Havuzbaşı</a:t>
            </a:r>
            <a:r>
              <a:rPr lang="tr-TR" sz="1800" kern="0" dirty="0">
                <a:effectLst/>
                <a:latin typeface="inherit"/>
                <a:ea typeface="Times New Roman" panose="02020603050405020304" pitchFamily="18" charset="0"/>
                <a:cs typeface="Times New Roman" panose="02020603050405020304" pitchFamily="18" charset="0"/>
              </a:rPr>
              <a:t> Kafe </a:t>
            </a:r>
            <a:r>
              <a:rPr lang="tr-TR" sz="1800" kern="0" dirty="0">
                <a:latin typeface="inherit"/>
                <a:ea typeface="Times New Roman" panose="02020603050405020304" pitchFamily="18" charset="0"/>
                <a:cs typeface="Times New Roman" panose="02020603050405020304" pitchFamily="18" charset="0"/>
              </a:rPr>
              <a:t>a</a:t>
            </a:r>
            <a:r>
              <a:rPr lang="tr-TR" sz="1800" kern="0" dirty="0">
                <a:effectLst/>
                <a:latin typeface="inherit"/>
                <a:ea typeface="Times New Roman" panose="02020603050405020304" pitchFamily="18" charset="0"/>
                <a:cs typeface="Times New Roman" panose="02020603050405020304" pitchFamily="18" charset="0"/>
              </a:rPr>
              <a:t>ltında  </a:t>
            </a:r>
            <a:r>
              <a:rPr lang="tr-TR" sz="1800" kern="0" dirty="0">
                <a:solidFill>
                  <a:srgbClr val="212529"/>
                </a:solidFill>
                <a:latin typeface="inherit"/>
                <a:cs typeface="Times New Roman" panose="02020603050405020304" pitchFamily="18" charset="0"/>
              </a:rPr>
              <a:t>yer almaktadır. </a:t>
            </a:r>
            <a:endParaRPr lang="tr-TR" sz="1800" dirty="0"/>
          </a:p>
          <a:p>
            <a:pPr marL="0" indent="0">
              <a:buNone/>
            </a:pPr>
            <a:r>
              <a:rPr lang="tr-TR" sz="1800" b="1" dirty="0"/>
              <a:t>Telefon: </a:t>
            </a:r>
            <a:r>
              <a:rPr lang="tr-TR" sz="1800" kern="0" dirty="0">
                <a:solidFill>
                  <a:srgbClr val="000000"/>
                </a:solidFill>
                <a:effectLst/>
                <a:latin typeface="inherit"/>
                <a:ea typeface="Times New Roman" panose="02020603050405020304" pitchFamily="18" charset="0"/>
                <a:cs typeface="Times New Roman" panose="02020603050405020304" pitchFamily="18" charset="0"/>
              </a:rPr>
              <a:t>0 258 212 50 74</a:t>
            </a:r>
            <a:endParaRPr lang="tr-TR" sz="1800" dirty="0"/>
          </a:p>
        </p:txBody>
      </p:sp>
      <p:pic>
        <p:nvPicPr>
          <p:cNvPr id="7" name="Resim 6">
            <a:extLst>
              <a:ext uri="{FF2B5EF4-FFF2-40B4-BE49-F238E27FC236}">
                <a16:creationId xmlns:a16="http://schemas.microsoft.com/office/drawing/2014/main" id="{5D2FAE63-3032-3CEF-9716-20108B3EBA35}"/>
              </a:ext>
            </a:extLst>
          </p:cNvPr>
          <p:cNvPicPr>
            <a:picLocks noChangeAspect="1"/>
          </p:cNvPicPr>
          <p:nvPr/>
        </p:nvPicPr>
        <p:blipFill>
          <a:blip r:embed="rId2"/>
          <a:stretch>
            <a:fillRect/>
          </a:stretch>
        </p:blipFill>
        <p:spPr>
          <a:xfrm>
            <a:off x="189145" y="2024743"/>
            <a:ext cx="4905369" cy="4087131"/>
          </a:xfrm>
          <a:prstGeom prst="rect">
            <a:avLst/>
          </a:prstGeom>
        </p:spPr>
      </p:pic>
      <p:sp>
        <p:nvSpPr>
          <p:cNvPr id="5" name="Slayt Numarası Yer Tutucusu 4">
            <a:extLst>
              <a:ext uri="{FF2B5EF4-FFF2-40B4-BE49-F238E27FC236}">
                <a16:creationId xmlns:a16="http://schemas.microsoft.com/office/drawing/2014/main" id="{93EB8E4A-6B01-2550-9D94-372F1B1F4515}"/>
              </a:ext>
            </a:extLst>
          </p:cNvPr>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3419688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28C4D-F6CD-F4A0-9363-1F715322145E}"/>
              </a:ext>
            </a:extLst>
          </p:cNvPr>
          <p:cNvSpPr>
            <a:spLocks noGrp="1"/>
          </p:cNvSpPr>
          <p:nvPr>
            <p:ph type="title"/>
          </p:nvPr>
        </p:nvSpPr>
        <p:spPr>
          <a:xfrm>
            <a:off x="3545632" y="638986"/>
            <a:ext cx="7884367" cy="601986"/>
          </a:xfrm>
        </p:spPr>
        <p:txBody>
          <a:bodyPr/>
          <a:lstStyle/>
          <a:p>
            <a:r>
              <a:rPr lang="tr-TR" sz="1800" b="1" dirty="0">
                <a:effectLst/>
                <a:latin typeface="Aptos" panose="020B0004020202020204" pitchFamily="34" charset="0"/>
                <a:ea typeface="Aptos" panose="020B0004020202020204" pitchFamily="34" charset="0"/>
                <a:cs typeface="Times New Roman" panose="02020603050405020304" pitchFamily="18" charset="0"/>
              </a:rPr>
              <a:t>Uzaktan Eğitim Uygulama ve Araştırma Merkezi</a:t>
            </a:r>
            <a:endParaRPr lang="tr-TR" b="1" dirty="0"/>
          </a:p>
        </p:txBody>
      </p:sp>
      <p:sp>
        <p:nvSpPr>
          <p:cNvPr id="3" name="İçerik Yer Tutucusu 2">
            <a:extLst>
              <a:ext uri="{FF2B5EF4-FFF2-40B4-BE49-F238E27FC236}">
                <a16:creationId xmlns:a16="http://schemas.microsoft.com/office/drawing/2014/main" id="{27A035A4-AEE9-919A-9C96-C11ED3C72F33}"/>
              </a:ext>
            </a:extLst>
          </p:cNvPr>
          <p:cNvSpPr>
            <a:spLocks noGrp="1"/>
          </p:cNvSpPr>
          <p:nvPr>
            <p:ph idx="1"/>
          </p:nvPr>
        </p:nvSpPr>
        <p:spPr>
          <a:xfrm>
            <a:off x="419879" y="2006082"/>
            <a:ext cx="11086322" cy="4212603"/>
          </a:xfrm>
        </p:spPr>
        <p:txBody>
          <a:bodyPr/>
          <a:lstStyle/>
          <a:p>
            <a:pPr marL="0" indent="0">
              <a:buNone/>
            </a:pPr>
            <a:r>
              <a:rPr lang="tr-TR" dirty="0"/>
              <a:t>Merkezin görevi; dijital eğitim ve online sınav süreçlerinin yürütülmesidir. Öğrencilerin, ders içeriklerine ve canlı yayınlara internete bağlı herhangi bir cihazdan erişebilirler. Eğitim dönemi boyunca yaşanabilecek şifre sorunları, sisteme giriş problemleri ve diğer teknik aksaklıklar için merkez tarafından kesintisiz teknik destek sağlanmaktadır. </a:t>
            </a:r>
          </a:p>
          <a:p>
            <a:pPr marL="0" indent="0">
              <a:buNone/>
            </a:pPr>
            <a:r>
              <a:rPr lang="tr-TR" b="1" dirty="0"/>
              <a:t>UZEM Nerede?</a:t>
            </a:r>
          </a:p>
          <a:p>
            <a:pPr marL="0" indent="0">
              <a:buNone/>
            </a:pPr>
            <a:r>
              <a:rPr lang="tr-TR" dirty="0"/>
              <a:t>Eğitim Fakültesi’nde yer almaktadır. </a:t>
            </a:r>
          </a:p>
          <a:p>
            <a:pPr marL="0" indent="0">
              <a:buNone/>
            </a:pPr>
            <a:r>
              <a:rPr lang="tr-TR" b="1" dirty="0"/>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0 258 296 1232</a:t>
            </a:r>
            <a:endParaRPr lang="tr-TR" b="1" dirty="0"/>
          </a:p>
        </p:txBody>
      </p:sp>
      <p:sp>
        <p:nvSpPr>
          <p:cNvPr id="5" name="Slayt Numarası Yer Tutucusu 4">
            <a:extLst>
              <a:ext uri="{FF2B5EF4-FFF2-40B4-BE49-F238E27FC236}">
                <a16:creationId xmlns:a16="http://schemas.microsoft.com/office/drawing/2014/main" id="{47B1D424-6795-2EEF-AE29-F87A676EF055}"/>
              </a:ext>
            </a:extLst>
          </p:cNvPr>
          <p:cNvSpPr>
            <a:spLocks noGrp="1"/>
          </p:cNvSpPr>
          <p:nvPr>
            <p:ph type="sldNum" sz="quarter" idx="12"/>
          </p:nvPr>
        </p:nvSpPr>
        <p:spPr/>
        <p:txBody>
          <a:bodyPr/>
          <a:lstStyle/>
          <a:p>
            <a:fld id="{F302176B-0E47-46AC-8F43-DAB4B8A37D06}" type="slidenum">
              <a:rPr lang="tr-TR" smtClean="0"/>
              <a:pPr/>
              <a:t>53</a:t>
            </a:fld>
            <a:endParaRPr lang="tr-TR"/>
          </a:p>
        </p:txBody>
      </p:sp>
    </p:spTree>
    <p:extLst>
      <p:ext uri="{BB962C8B-B14F-4D97-AF65-F5344CB8AC3E}">
        <p14:creationId xmlns:p14="http://schemas.microsoft.com/office/powerpoint/2010/main" val="1260867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1206FA-1E5A-A8E2-1558-960B1D8C81A9}"/>
              </a:ext>
            </a:extLst>
          </p:cNvPr>
          <p:cNvSpPr>
            <a:spLocks noGrp="1"/>
          </p:cNvSpPr>
          <p:nvPr>
            <p:ph type="title"/>
          </p:nvPr>
        </p:nvSpPr>
        <p:spPr>
          <a:xfrm>
            <a:off x="3704253" y="240879"/>
            <a:ext cx="7333861" cy="979714"/>
          </a:xfrm>
        </p:spPr>
        <p:txBody>
          <a:bodyPr>
            <a:normAutofit/>
          </a:bodyPr>
          <a:lstStyle/>
          <a:p>
            <a:r>
              <a:rPr lang="tr-TR" sz="1800" b="1" dirty="0"/>
              <a:t>KARİYER PLANLAMA UYGULAMA VE ARAŞTIRMA MERKEZİ </a:t>
            </a:r>
          </a:p>
        </p:txBody>
      </p:sp>
      <p:sp>
        <p:nvSpPr>
          <p:cNvPr id="3" name="İçerik Yer Tutucusu 2">
            <a:extLst>
              <a:ext uri="{FF2B5EF4-FFF2-40B4-BE49-F238E27FC236}">
                <a16:creationId xmlns:a16="http://schemas.microsoft.com/office/drawing/2014/main" id="{3DB20AFD-DDB7-C573-0AC6-C4ADB1B69E53}"/>
              </a:ext>
            </a:extLst>
          </p:cNvPr>
          <p:cNvSpPr>
            <a:spLocks noGrp="1"/>
          </p:cNvSpPr>
          <p:nvPr>
            <p:ph idx="1"/>
          </p:nvPr>
        </p:nvSpPr>
        <p:spPr>
          <a:xfrm>
            <a:off x="4995582" y="1558212"/>
            <a:ext cx="6510618" cy="4660472"/>
          </a:xfrm>
        </p:spPr>
        <p:txBody>
          <a:bodyPr/>
          <a:lstStyle/>
          <a:p>
            <a:pPr marL="0" indent="0">
              <a:buNone/>
            </a:pPr>
            <a:r>
              <a:rPr lang="tr-TR" sz="2000" dirty="0"/>
              <a:t>Pamukkale Üniversitesi Kariyer Uygulama ve Araştırma Merkezi, kurulduğu günden itibaren hem iş dünyasına hem de PAÜ ailesine iş gücü piyasasında gereksinim duydukları desteği vermektedir. </a:t>
            </a:r>
          </a:p>
          <a:p>
            <a:pPr marL="0" indent="0">
              <a:buNone/>
            </a:pPr>
            <a:r>
              <a:rPr lang="tr-TR" sz="2000" b="1" dirty="0"/>
              <a:t>KARMER Nerede? </a:t>
            </a:r>
          </a:p>
          <a:p>
            <a:pPr marL="0" indent="0">
              <a:buNone/>
            </a:pPr>
            <a:r>
              <a:rPr lang="tr-TR" sz="2000" kern="0" dirty="0">
                <a:solidFill>
                  <a:srgbClr val="212529"/>
                </a:solidFill>
                <a:latin typeface="inherit"/>
                <a:cs typeface="Times New Roman" panose="02020603050405020304" pitchFamily="18" charset="0"/>
              </a:rPr>
              <a:t>Pamukkale Üniversitesi Hastaneleri girişinde </a:t>
            </a:r>
            <a:r>
              <a:rPr lang="tr-TR" sz="2000" kern="0" dirty="0" err="1">
                <a:effectLst/>
                <a:latin typeface="inherit"/>
                <a:ea typeface="Times New Roman" panose="02020603050405020304" pitchFamily="18" charset="0"/>
                <a:cs typeface="Times New Roman" panose="02020603050405020304" pitchFamily="18" charset="0"/>
              </a:rPr>
              <a:t>Havuzbaşı</a:t>
            </a:r>
            <a:r>
              <a:rPr lang="tr-TR" sz="2000" kern="0" dirty="0">
                <a:effectLst/>
                <a:latin typeface="inherit"/>
                <a:ea typeface="Times New Roman" panose="02020603050405020304" pitchFamily="18" charset="0"/>
                <a:cs typeface="Times New Roman" panose="02020603050405020304" pitchFamily="18" charset="0"/>
              </a:rPr>
              <a:t> Kafe </a:t>
            </a:r>
            <a:r>
              <a:rPr lang="tr-TR" sz="2000" kern="0" dirty="0">
                <a:latin typeface="inherit"/>
                <a:ea typeface="Times New Roman" panose="02020603050405020304" pitchFamily="18" charset="0"/>
                <a:cs typeface="Times New Roman" panose="02020603050405020304" pitchFamily="18" charset="0"/>
              </a:rPr>
              <a:t>a</a:t>
            </a:r>
            <a:r>
              <a:rPr lang="tr-TR" sz="2000" kern="0" dirty="0">
                <a:effectLst/>
                <a:latin typeface="inherit"/>
                <a:ea typeface="Times New Roman" panose="02020603050405020304" pitchFamily="18" charset="0"/>
                <a:cs typeface="Times New Roman" panose="02020603050405020304" pitchFamily="18" charset="0"/>
              </a:rPr>
              <a:t>ltında  </a:t>
            </a:r>
            <a:r>
              <a:rPr lang="tr-TR" sz="2000" kern="0" dirty="0">
                <a:solidFill>
                  <a:srgbClr val="212529"/>
                </a:solidFill>
                <a:latin typeface="inherit"/>
                <a:cs typeface="Times New Roman" panose="02020603050405020304" pitchFamily="18" charset="0"/>
              </a:rPr>
              <a:t>yer almaktadır. </a:t>
            </a:r>
          </a:p>
          <a:p>
            <a:pPr marL="0" indent="0">
              <a:buNone/>
            </a:pPr>
            <a:r>
              <a:rPr lang="tr-TR" sz="2000" b="1" kern="0" dirty="0">
                <a:solidFill>
                  <a:srgbClr val="212529"/>
                </a:solidFill>
                <a:latin typeface="inherit"/>
                <a:cs typeface="Times New Roman" panose="02020603050405020304" pitchFamily="18" charset="0"/>
              </a:rPr>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18 74 / 76 </a:t>
            </a:r>
            <a:endParaRPr lang="tr-TR" sz="2000" dirty="0"/>
          </a:p>
          <a:p>
            <a:pPr marL="0" indent="0">
              <a:buNone/>
            </a:pPr>
            <a:endParaRPr lang="tr-TR" dirty="0"/>
          </a:p>
          <a:p>
            <a:pPr marL="0" indent="0">
              <a:buNone/>
            </a:pPr>
            <a:endParaRPr lang="tr-TR" dirty="0"/>
          </a:p>
        </p:txBody>
      </p:sp>
      <p:sp>
        <p:nvSpPr>
          <p:cNvPr id="4" name="Metin Yer Tutucusu 3">
            <a:extLst>
              <a:ext uri="{FF2B5EF4-FFF2-40B4-BE49-F238E27FC236}">
                <a16:creationId xmlns:a16="http://schemas.microsoft.com/office/drawing/2014/main" id="{6672E6B8-F40E-2F1A-F8ED-16647B8635E2}"/>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E8051B78-AC8E-1038-D710-52546E2CF943}"/>
              </a:ext>
            </a:extLst>
          </p:cNvPr>
          <p:cNvSpPr>
            <a:spLocks noGrp="1"/>
          </p:cNvSpPr>
          <p:nvPr>
            <p:ph type="sldNum" sz="quarter" idx="12"/>
          </p:nvPr>
        </p:nvSpPr>
        <p:spPr/>
        <p:txBody>
          <a:bodyPr/>
          <a:lstStyle/>
          <a:p>
            <a:fld id="{F302176B-0E47-46AC-8F43-DAB4B8A37D06}" type="slidenum">
              <a:rPr lang="tr-TR" smtClean="0"/>
              <a:pPr/>
              <a:t>54</a:t>
            </a:fld>
            <a:endParaRPr lang="tr-TR"/>
          </a:p>
        </p:txBody>
      </p:sp>
      <p:pic>
        <p:nvPicPr>
          <p:cNvPr id="6" name="Resim 5">
            <a:extLst>
              <a:ext uri="{FF2B5EF4-FFF2-40B4-BE49-F238E27FC236}">
                <a16:creationId xmlns:a16="http://schemas.microsoft.com/office/drawing/2014/main" id="{81B356B3-6686-A58D-419E-E55924BEBD02}"/>
              </a:ext>
            </a:extLst>
          </p:cNvPr>
          <p:cNvPicPr>
            <a:picLocks noChangeAspect="1"/>
          </p:cNvPicPr>
          <p:nvPr/>
        </p:nvPicPr>
        <p:blipFill>
          <a:blip r:embed="rId2"/>
          <a:stretch>
            <a:fillRect/>
          </a:stretch>
        </p:blipFill>
        <p:spPr>
          <a:xfrm>
            <a:off x="85994" y="1894114"/>
            <a:ext cx="4909588" cy="4581332"/>
          </a:xfrm>
          <a:prstGeom prst="rect">
            <a:avLst/>
          </a:prstGeom>
        </p:spPr>
      </p:pic>
    </p:spTree>
    <p:extLst>
      <p:ext uri="{BB962C8B-B14F-4D97-AF65-F5344CB8AC3E}">
        <p14:creationId xmlns:p14="http://schemas.microsoft.com/office/powerpoint/2010/main" val="2927221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55</a:t>
            </a:fld>
            <a:endParaRPr lang="tr-TR"/>
          </a:p>
        </p:txBody>
      </p:sp>
      <p:sp>
        <p:nvSpPr>
          <p:cNvPr id="5" name="Metin kutusu 4"/>
          <p:cNvSpPr txBox="1"/>
          <p:nvPr/>
        </p:nvSpPr>
        <p:spPr>
          <a:xfrm>
            <a:off x="836618" y="2376481"/>
            <a:ext cx="4538687" cy="3139321"/>
          </a:xfrm>
          <a:prstGeom prst="rect">
            <a:avLst/>
          </a:prstGeom>
          <a:noFill/>
        </p:spPr>
        <p:txBody>
          <a:bodyPr wrap="square" rtlCol="0">
            <a:spAutoFit/>
          </a:bodyPr>
          <a:lstStyle/>
          <a:p>
            <a:r>
              <a:rPr lang="tr-TR" b="1" dirty="0"/>
              <a:t>PDREM nerede?</a:t>
            </a:r>
            <a:endParaRPr lang="tr-TR" dirty="0"/>
          </a:p>
          <a:p>
            <a:r>
              <a:rPr lang="tr-TR" dirty="0"/>
              <a:t>Eğitim Fakültesi ve Devlet Tiyatrosu’nun arasında, Mühendislik Fakültesi karşısında yer almaktadır.</a:t>
            </a:r>
          </a:p>
          <a:p>
            <a:endParaRPr lang="tr-TR" dirty="0"/>
          </a:p>
          <a:p>
            <a:r>
              <a:rPr lang="tr-TR" b="1" dirty="0"/>
              <a:t>PDREM Ekibi </a:t>
            </a:r>
            <a:r>
              <a:rPr lang="tr-TR" dirty="0"/>
              <a:t>1 Dr. Psikolojik danışman ve 1 uzman psikolojik danışmandan oluşmaktadır. </a:t>
            </a:r>
          </a:p>
          <a:p>
            <a:endParaRPr lang="tr-TR" dirty="0"/>
          </a:p>
          <a:p>
            <a:r>
              <a:rPr lang="tr-TR" dirty="0" err="1"/>
              <a:t>PDREM’de</a:t>
            </a:r>
            <a:r>
              <a:rPr lang="tr-TR" dirty="0"/>
              <a:t> yapılan görüşmeler </a:t>
            </a:r>
            <a:r>
              <a:rPr lang="tr-TR" b="1" dirty="0"/>
              <a:t>gizlilik ilkesi </a:t>
            </a:r>
            <a:r>
              <a:rPr lang="tr-TR" dirty="0"/>
              <a:t>çerçevesinde yürütülmektedir. </a:t>
            </a: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1" name="Resim 10"/>
          <p:cNvPicPr>
            <a:picLocks noChangeAspect="1"/>
          </p:cNvPicPr>
          <p:nvPr/>
        </p:nvPicPr>
        <p:blipFill rotWithShape="1">
          <a:blip r:embed="rId2" cstate="print">
            <a:extLst>
              <a:ext uri="{28A0092B-C50C-407E-A947-70E740481C1C}">
                <a14:useLocalDpi xmlns:a14="http://schemas.microsoft.com/office/drawing/2010/main" val="0"/>
              </a:ext>
            </a:extLst>
          </a:blip>
          <a:srcRect b="4447"/>
          <a:stretch/>
        </p:blipFill>
        <p:spPr>
          <a:xfrm>
            <a:off x="5880218" y="2075649"/>
            <a:ext cx="5765563" cy="4131892"/>
          </a:xfrm>
          <a:prstGeom prst="rect">
            <a:avLst/>
          </a:prstGeom>
        </p:spPr>
      </p:pic>
    </p:spTree>
    <p:extLst>
      <p:ext uri="{BB962C8B-B14F-4D97-AF65-F5344CB8AC3E}">
        <p14:creationId xmlns:p14="http://schemas.microsoft.com/office/powerpoint/2010/main" val="401780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1019105" y="2262307"/>
            <a:ext cx="4171235" cy="3788116"/>
          </a:xfrm>
        </p:spPr>
        <p:txBody>
          <a:bodyPr>
            <a:normAutofit/>
          </a:bodyPr>
          <a:lstStyle/>
          <a:p>
            <a:pPr marL="0" indent="0">
              <a:buNone/>
            </a:pPr>
            <a:r>
              <a:rPr lang="tr-TR" sz="1800" b="1" dirty="0"/>
              <a:t>Neden PDREM ?</a:t>
            </a:r>
          </a:p>
          <a:p>
            <a:pPr marL="0" indent="0">
              <a:buNone/>
            </a:pPr>
            <a:r>
              <a:rPr lang="tr-TR" sz="1800" dirty="0"/>
              <a:t>Öğrencilerin </a:t>
            </a:r>
            <a:r>
              <a:rPr lang="tr-TR" sz="1800" b="1" dirty="0"/>
              <a:t>üniversiteye uyum, aile, arkadaş ilişkileri ve kişisel problemler vb. </a:t>
            </a:r>
            <a:r>
              <a:rPr lang="tr-TR" sz="1800" dirty="0"/>
              <a:t>durumlarla başa çıkmalarına yardımcı olmak için kurulan bir birimdir.</a:t>
            </a:r>
          </a:p>
          <a:p>
            <a:pPr marL="0" indent="0">
              <a:buNone/>
            </a:pPr>
            <a:r>
              <a:rPr lang="tr-TR" sz="1800" b="1" dirty="0"/>
              <a:t>Hizmetlerimiz;</a:t>
            </a:r>
          </a:p>
          <a:p>
            <a:pPr marL="179388" lvl="1" indent="0">
              <a:buNone/>
            </a:pPr>
            <a:r>
              <a:rPr lang="tr-TR" sz="1600" dirty="0"/>
              <a:t>Bireysel Psikolojik Danışma</a:t>
            </a:r>
          </a:p>
          <a:p>
            <a:pPr marL="179388" lvl="1" indent="0">
              <a:buNone/>
            </a:pPr>
            <a:r>
              <a:rPr lang="tr-TR" sz="1600" dirty="0"/>
              <a:t>Grupla Psikolojik Danışma</a:t>
            </a:r>
          </a:p>
          <a:p>
            <a:pPr marL="179388" lvl="1" indent="0">
              <a:buNone/>
            </a:pPr>
            <a:r>
              <a:rPr lang="tr-TR" sz="1600" dirty="0"/>
              <a:t>Oryantasyon Programı</a:t>
            </a:r>
          </a:p>
          <a:p>
            <a:pPr marL="179388" lvl="1" indent="0">
              <a:buNone/>
            </a:pPr>
            <a:r>
              <a:rPr lang="tr-TR" sz="1600" dirty="0"/>
              <a:t>Bilimsel Araştırma ve Yayınlar         </a:t>
            </a:r>
          </a:p>
          <a:p>
            <a:pPr marL="179388" lvl="1" indent="0">
              <a:buNone/>
            </a:pPr>
            <a:r>
              <a:rPr lang="tr-TR" sz="1600" dirty="0" err="1"/>
              <a:t>Psikoeğitimler</a:t>
            </a:r>
            <a:endParaRPr lang="tr-TR" sz="1600" dirty="0"/>
          </a:p>
          <a:p>
            <a:pPr marL="179388" lvl="1" indent="0">
              <a:buNone/>
            </a:pPr>
            <a:r>
              <a:rPr lang="tr-TR" sz="1600" dirty="0"/>
              <a:t>Atölye Çalışmaları</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56</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714" y="4078241"/>
            <a:ext cx="1217691" cy="1617343"/>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942" y="2262307"/>
            <a:ext cx="1210740" cy="161640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5914" y="2262307"/>
            <a:ext cx="905184" cy="1616400"/>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5893" y="2262307"/>
            <a:ext cx="905184" cy="1616400"/>
          </a:xfrm>
          <a:prstGeom prst="rect">
            <a:avLst/>
          </a:prstGeom>
        </p:spPr>
      </p:pic>
      <p:pic>
        <p:nvPicPr>
          <p:cNvPr id="10" name="Resim 9"/>
          <p:cNvPicPr>
            <a:picLocks noChangeAspect="1"/>
          </p:cNvPicPr>
          <p:nvPr/>
        </p:nvPicPr>
        <p:blipFill rotWithShape="1">
          <a:blip r:embed="rId6">
            <a:extLst>
              <a:ext uri="{28A0092B-C50C-407E-A947-70E740481C1C}">
                <a14:useLocalDpi xmlns:a14="http://schemas.microsoft.com/office/drawing/2010/main" val="0"/>
              </a:ext>
            </a:extLst>
          </a:blip>
          <a:srcRect l="7427" t="15476" r="6912" b="11564"/>
          <a:stretch/>
        </p:blipFill>
        <p:spPr>
          <a:xfrm>
            <a:off x="9570045" y="2262307"/>
            <a:ext cx="1897784" cy="1616400"/>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8975" y="4079578"/>
            <a:ext cx="1085466" cy="1616400"/>
          </a:xfrm>
          <a:prstGeom prst="rect">
            <a:avLst/>
          </a:prstGeom>
        </p:spPr>
      </p:pic>
      <p:pic>
        <p:nvPicPr>
          <p:cNvPr id="12" name="Resim 11"/>
          <p:cNvPicPr>
            <a:picLocks noChangeAspect="1"/>
          </p:cNvPicPr>
          <p:nvPr/>
        </p:nvPicPr>
        <p:blipFill rotWithShape="1">
          <a:blip r:embed="rId8">
            <a:extLst>
              <a:ext uri="{28A0092B-C50C-407E-A947-70E740481C1C}">
                <a14:useLocalDpi xmlns:a14="http://schemas.microsoft.com/office/drawing/2010/main" val="0"/>
              </a:ext>
            </a:extLst>
          </a:blip>
          <a:srcRect r="55731"/>
          <a:stretch/>
        </p:blipFill>
        <p:spPr>
          <a:xfrm>
            <a:off x="8679666" y="4079184"/>
            <a:ext cx="1166852" cy="1616400"/>
          </a:xfrm>
          <a:prstGeom prst="rect">
            <a:avLst/>
          </a:prstGeom>
        </p:spPr>
      </p:pic>
      <p:pic>
        <p:nvPicPr>
          <p:cNvPr id="13" name="Resim 12"/>
          <p:cNvPicPr>
            <a:picLocks noChangeAspect="1"/>
          </p:cNvPicPr>
          <p:nvPr/>
        </p:nvPicPr>
        <p:blipFill rotWithShape="1">
          <a:blip r:embed="rId9" cstate="print">
            <a:extLst>
              <a:ext uri="{28A0092B-C50C-407E-A947-70E740481C1C}">
                <a14:useLocalDpi xmlns:a14="http://schemas.microsoft.com/office/drawing/2010/main" val="0"/>
              </a:ext>
            </a:extLst>
          </a:blip>
          <a:srcRect t="14704" b="14891"/>
          <a:stretch/>
        </p:blipFill>
        <p:spPr>
          <a:xfrm>
            <a:off x="10214779" y="4079184"/>
            <a:ext cx="1291421" cy="1616400"/>
          </a:xfrm>
          <a:prstGeom prst="rect">
            <a:avLst/>
          </a:prstGeom>
        </p:spPr>
      </p:pic>
      <p:sp>
        <p:nvSpPr>
          <p:cNvPr id="1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spTree>
    <p:extLst>
      <p:ext uri="{BB962C8B-B14F-4D97-AF65-F5344CB8AC3E}">
        <p14:creationId xmlns:p14="http://schemas.microsoft.com/office/powerpoint/2010/main" val="1750701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6537533" y="2505769"/>
            <a:ext cx="4666003" cy="3139321"/>
          </a:xfrm>
          <a:prstGeom prst="rect">
            <a:avLst/>
          </a:prstGeom>
          <a:noFill/>
        </p:spPr>
        <p:txBody>
          <a:bodyPr wrap="square" rtlCol="0">
            <a:spAutoFit/>
          </a:bodyPr>
          <a:lstStyle/>
          <a:p>
            <a:r>
              <a:rPr lang="tr-TR" dirty="0"/>
              <a:t>Bireysel psikolojik Danışma Hizmetlerimizi yüz yüze sunmaktayız. Bireysel</a:t>
            </a:r>
          </a:p>
          <a:p>
            <a:r>
              <a:rPr lang="tr-TR" dirty="0"/>
              <a:t>psikolojik danışmanlık hizmetine başvurmak için PDREM </a:t>
            </a:r>
            <a:r>
              <a:rPr lang="tr-TR" dirty="0" err="1"/>
              <a:t>Sekreteryaya</a:t>
            </a:r>
            <a:r>
              <a:rPr lang="tr-TR" dirty="0"/>
              <a:t> uğrayıp başvuru yapabilirsiniz. </a:t>
            </a:r>
          </a:p>
          <a:p>
            <a:endParaRPr lang="tr-TR" dirty="0"/>
          </a:p>
          <a:p>
            <a:r>
              <a:rPr lang="tr-TR" dirty="0"/>
              <a:t>Sorularınız için PDREM </a:t>
            </a:r>
            <a:r>
              <a:rPr lang="tr-TR" dirty="0" err="1"/>
              <a:t>Sekreterya</a:t>
            </a:r>
            <a:r>
              <a:rPr lang="tr-TR" dirty="0"/>
              <a:t> ile hafta içi 08.00- 12.00/13.00-17.00 saatleri arasında iletişime geçebilirsiniz:</a:t>
            </a:r>
          </a:p>
          <a:p>
            <a:r>
              <a:rPr lang="tr-TR" dirty="0"/>
              <a:t>+90 258 296 13 42</a:t>
            </a:r>
          </a:p>
          <a:p>
            <a:r>
              <a:rPr lang="tr-TR" dirty="0"/>
              <a:t>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57</a:t>
            </a:fld>
            <a:endParaRPr lang="tr-T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2" name="İçerik Yer Tutucusu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975"/>
          <a:stretch/>
        </p:blipFill>
        <p:spPr>
          <a:xfrm>
            <a:off x="1033160" y="2747254"/>
            <a:ext cx="223509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53053">
            <a:off x="3384554" y="2700323"/>
            <a:ext cx="2184693"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İçerik Yer Tutucusu 6"/>
          <p:cNvPicPr>
            <a:picLocks noChangeAspect="1"/>
          </p:cNvPicPr>
          <p:nvPr/>
        </p:nvPicPr>
        <p:blipFill rotWithShape="1">
          <a:blip r:embed="rId4" cstate="print">
            <a:extLst>
              <a:ext uri="{28A0092B-C50C-407E-A947-70E740481C1C}">
                <a14:useLocalDpi xmlns:a14="http://schemas.microsoft.com/office/drawing/2010/main" val="0"/>
              </a:ext>
            </a:extLst>
          </a:blip>
          <a:srcRect l="12363"/>
          <a:stretch/>
        </p:blipFill>
        <p:spPr>
          <a:xfrm rot="568727">
            <a:off x="1060820" y="4447232"/>
            <a:ext cx="2179772"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7778" y="4475260"/>
            <a:ext cx="221297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39209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DBBB242-38D1-4561-AE31-318F82DD524D}"/>
              </a:ext>
            </a:extLst>
          </p:cNvPr>
          <p:cNvSpPr>
            <a:spLocks noGrp="1"/>
          </p:cNvSpPr>
          <p:nvPr>
            <p:ph type="title"/>
          </p:nvPr>
        </p:nvSpPr>
        <p:spPr/>
        <p:txBody>
          <a:bodyPr>
            <a:normAutofit fontScale="90000"/>
          </a:bodyPr>
          <a:lstStyle/>
          <a:p>
            <a:pPr lvl="0">
              <a:lnSpc>
                <a:spcPct val="100000"/>
              </a:lnSpc>
              <a:spcBef>
                <a:spcPts val="0"/>
              </a:spcBef>
            </a:pPr>
            <a:r>
              <a:rPr lang="tr-TR" sz="3600" b="1" i="1" cap="none" dirty="0">
                <a:solidFill>
                  <a:prstClr val="black"/>
                </a:solidFill>
                <a:ea typeface="+mn-ea"/>
                <a:cs typeface="+mn-cs"/>
              </a:rPr>
              <a:t>PSİKOLOJİK DANIŞMA VE REHBERLİK </a:t>
            </a:r>
            <a:br>
              <a:rPr lang="tr-TR" sz="3600" b="1" i="1" cap="none" dirty="0">
                <a:solidFill>
                  <a:prstClr val="black"/>
                </a:solidFill>
                <a:ea typeface="+mn-ea"/>
                <a:cs typeface="+mn-cs"/>
              </a:rPr>
            </a:br>
            <a:r>
              <a:rPr lang="tr-TR" sz="3600" b="1" i="1" cap="none" dirty="0">
                <a:solidFill>
                  <a:prstClr val="black"/>
                </a:solidFill>
                <a:ea typeface="+mn-ea"/>
                <a:cs typeface="+mn-cs"/>
              </a:rPr>
              <a:t>EĞİTİM, UYGULAMA VE ARAŞTIRMA MERKEZİ</a:t>
            </a:r>
            <a:br>
              <a:rPr lang="tr-TR" sz="2800" cap="none" dirty="0">
                <a:solidFill>
                  <a:prstClr val="black"/>
                </a:solidFill>
                <a:ea typeface="+mn-ea"/>
                <a:cs typeface="+mn-cs"/>
              </a:rPr>
            </a:br>
            <a:endParaRPr lang="tr-TR" dirty="0"/>
          </a:p>
        </p:txBody>
      </p:sp>
      <p:sp>
        <p:nvSpPr>
          <p:cNvPr id="3" name="İçerik Yer Tutucusu 2">
            <a:extLst>
              <a:ext uri="{FF2B5EF4-FFF2-40B4-BE49-F238E27FC236}">
                <a16:creationId xmlns:a16="http://schemas.microsoft.com/office/drawing/2014/main" id="{7ED1E231-A85A-4127-B8A5-B30C0E8B617A}"/>
              </a:ext>
            </a:extLst>
          </p:cNvPr>
          <p:cNvSpPr>
            <a:spLocks noGrp="1"/>
          </p:cNvSpPr>
          <p:nvPr>
            <p:ph idx="1"/>
          </p:nvPr>
        </p:nvSpPr>
        <p:spPr>
          <a:xfrm>
            <a:off x="685800" y="2715768"/>
            <a:ext cx="10820400" cy="3502917"/>
          </a:xfrm>
        </p:spPr>
        <p:txBody>
          <a:bodyPr/>
          <a:lstStyle/>
          <a:p>
            <a:r>
              <a:rPr lang="tr-TR" dirty="0"/>
              <a:t>Üniversite yaşamına uyum, etkili zaman yönetimi, verimli ders çalışma, oda arkadaşıyla yaşamak, hayır diyebilmek, girişkenlik, sunum kaygısı, flört şiddeti, depresyon, kaygı vb. gibi konulardaki broşürlerimize </a:t>
            </a:r>
            <a:r>
              <a:rPr lang="tr-TR" dirty="0" err="1"/>
              <a:t>websitemizden</a:t>
            </a:r>
            <a:r>
              <a:rPr lang="tr-TR" dirty="0"/>
              <a:t> ulaşabilirsiniz.</a:t>
            </a:r>
          </a:p>
        </p:txBody>
      </p:sp>
      <p:sp>
        <p:nvSpPr>
          <p:cNvPr id="4" name="Slayt Numarası Yer Tutucusu 3">
            <a:extLst>
              <a:ext uri="{FF2B5EF4-FFF2-40B4-BE49-F238E27FC236}">
                <a16:creationId xmlns:a16="http://schemas.microsoft.com/office/drawing/2014/main" id="{E07B264B-38DB-4B86-8B1A-33F857063C9D}"/>
              </a:ext>
            </a:extLst>
          </p:cNvPr>
          <p:cNvSpPr>
            <a:spLocks noGrp="1"/>
          </p:cNvSpPr>
          <p:nvPr>
            <p:ph type="sldNum" sz="quarter" idx="12"/>
          </p:nvPr>
        </p:nvSpPr>
        <p:spPr/>
        <p:txBody>
          <a:bodyPr/>
          <a:lstStyle/>
          <a:p>
            <a:fld id="{F302176B-0E47-46AC-8F43-DAB4B8A37D06}" type="slidenum">
              <a:rPr lang="tr-TR" smtClean="0"/>
              <a:pPr/>
              <a:t>58</a:t>
            </a:fld>
            <a:endParaRPr lang="tr-TR"/>
          </a:p>
        </p:txBody>
      </p:sp>
    </p:spTree>
    <p:extLst>
      <p:ext uri="{BB962C8B-B14F-4D97-AF65-F5344CB8AC3E}">
        <p14:creationId xmlns:p14="http://schemas.microsoft.com/office/powerpoint/2010/main" val="3628234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3A33AE-26D6-A78B-33C4-25C3EDAD3A1C}"/>
              </a:ext>
            </a:extLst>
          </p:cNvPr>
          <p:cNvSpPr>
            <a:spLocks noGrp="1"/>
          </p:cNvSpPr>
          <p:nvPr>
            <p:ph type="title"/>
          </p:nvPr>
        </p:nvSpPr>
        <p:spPr/>
        <p:txBody>
          <a:bodyPr>
            <a:normAutofit/>
          </a:bodyPr>
          <a:lstStyle/>
          <a:p>
            <a:r>
              <a:rPr lang="tr-TR" sz="2400" b="1" dirty="0"/>
              <a:t>ORYANTASYON 101 (ORY 101)  </a:t>
            </a:r>
            <a:br>
              <a:rPr lang="tr-TR" sz="2400" dirty="0"/>
            </a:br>
            <a:br>
              <a:rPr lang="tr-TR" sz="2400" dirty="0"/>
            </a:br>
            <a:endParaRPr lang="tr-TR" sz="2400" dirty="0"/>
          </a:p>
        </p:txBody>
      </p:sp>
      <p:sp>
        <p:nvSpPr>
          <p:cNvPr id="3" name="İçerik Yer Tutucusu 2">
            <a:extLst>
              <a:ext uri="{FF2B5EF4-FFF2-40B4-BE49-F238E27FC236}">
                <a16:creationId xmlns:a16="http://schemas.microsoft.com/office/drawing/2014/main" id="{B3433842-0BE4-46E4-601E-AB5DBC11BA48}"/>
              </a:ext>
            </a:extLst>
          </p:cNvPr>
          <p:cNvSpPr>
            <a:spLocks noGrp="1"/>
          </p:cNvSpPr>
          <p:nvPr>
            <p:ph idx="1"/>
          </p:nvPr>
        </p:nvSpPr>
        <p:spPr/>
        <p:txBody>
          <a:bodyPr>
            <a:normAutofit/>
          </a:bodyPr>
          <a:lstStyle/>
          <a:p>
            <a:r>
              <a:rPr lang="tr-TR" dirty="0"/>
              <a:t>Pamukkale Üniversitesi’nde öğrenim gören bütün öğrenciler online olarak erişebileceklerdir. </a:t>
            </a:r>
          </a:p>
          <a:p>
            <a:r>
              <a:rPr lang="tr-TR" dirty="0"/>
              <a:t>EDS üzerinden gerçekleştirilecek olan 14 haftalık akademik ve psikolojik dayanıklılığı artıracak bir uyum programı hazırlanmıştır. </a:t>
            </a:r>
          </a:p>
          <a:p>
            <a:r>
              <a:rPr lang="tr-TR" dirty="0"/>
              <a:t>Öğrencilerin kullanabilecekleri yaşam becerilerini geliştirmeleri amaçlanmıştır.</a:t>
            </a:r>
          </a:p>
          <a:p>
            <a:r>
              <a:rPr lang="tr-TR" dirty="0"/>
              <a:t> Eğitim, Tıp, İİBF, Mimarlık, Spor, İnsan Ve Toplum Bilimleri Fakültelerinden hocalarımızdan  öğrencilerin faydalanabileceği öneriler içeren videolar hazırlandı. </a:t>
            </a:r>
            <a:r>
              <a:rPr lang="tr-TR" dirty="0" err="1"/>
              <a:t>Örn</a:t>
            </a:r>
            <a:r>
              <a:rPr lang="tr-TR" dirty="0"/>
              <a:t>; Belirsizlikle ve kaygıyla baş etme</a:t>
            </a:r>
          </a:p>
          <a:p>
            <a:r>
              <a:rPr lang="tr-TR" dirty="0"/>
              <a:t>Dengeli beslenme ve fiziksel aktivitenin önemi</a:t>
            </a:r>
          </a:p>
          <a:p>
            <a:r>
              <a:rPr lang="tr-TR" dirty="0"/>
              <a:t>Üniversite yaşamına uyum</a:t>
            </a:r>
          </a:p>
          <a:p>
            <a:pPr marL="0" indent="0">
              <a:buNone/>
            </a:pPr>
            <a:endParaRPr lang="tr-TR" dirty="0"/>
          </a:p>
        </p:txBody>
      </p:sp>
      <p:sp>
        <p:nvSpPr>
          <p:cNvPr id="4" name="Slayt Numarası Yer Tutucusu 3">
            <a:extLst>
              <a:ext uri="{FF2B5EF4-FFF2-40B4-BE49-F238E27FC236}">
                <a16:creationId xmlns:a16="http://schemas.microsoft.com/office/drawing/2014/main" id="{DA8CFF55-3FB1-CE81-19FD-53273CB0DCFC}"/>
              </a:ext>
            </a:extLst>
          </p:cNvPr>
          <p:cNvSpPr>
            <a:spLocks noGrp="1"/>
          </p:cNvSpPr>
          <p:nvPr>
            <p:ph type="sldNum" sz="quarter" idx="12"/>
          </p:nvPr>
        </p:nvSpPr>
        <p:spPr/>
        <p:txBody>
          <a:bodyPr/>
          <a:lstStyle/>
          <a:p>
            <a:fld id="{F302176B-0E47-46AC-8F43-DAB4B8A37D06}" type="slidenum">
              <a:rPr lang="tr-TR" smtClean="0"/>
              <a:pPr/>
              <a:t>59</a:t>
            </a:fld>
            <a:endParaRPr lang="tr-TR"/>
          </a:p>
        </p:txBody>
      </p:sp>
    </p:spTree>
    <p:extLst>
      <p:ext uri="{BB962C8B-B14F-4D97-AF65-F5344CB8AC3E}">
        <p14:creationId xmlns:p14="http://schemas.microsoft.com/office/powerpoint/2010/main" val="3637308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3728" y="746125"/>
            <a:ext cx="10802471" cy="1293028"/>
          </a:xfrm>
        </p:spPr>
        <p:txBody>
          <a:bodyPr>
            <a:normAutofit/>
          </a:bodyPr>
          <a:lstStyle/>
          <a:p>
            <a:pPr algn="ctr"/>
            <a:r>
              <a:rPr lang="tr-TR" sz="3200" b="1" cap="none" dirty="0">
                <a:solidFill>
                  <a:prstClr val="black"/>
                </a:solidFill>
                <a:ea typeface="+mn-ea"/>
                <a:cs typeface="+mn-cs"/>
              </a:rPr>
              <a:t>ÖĞRENCİ DESTEK BİRİMİ (ÖDB)</a:t>
            </a:r>
          </a:p>
        </p:txBody>
      </p:sp>
      <p:sp>
        <p:nvSpPr>
          <p:cNvPr id="3" name="İçerik Yer Tutucusu 2"/>
          <p:cNvSpPr>
            <a:spLocks noGrp="1"/>
          </p:cNvSpPr>
          <p:nvPr>
            <p:ph idx="1"/>
          </p:nvPr>
        </p:nvSpPr>
        <p:spPr>
          <a:xfrm>
            <a:off x="685800" y="1846729"/>
            <a:ext cx="10820400" cy="4536142"/>
          </a:xfrm>
        </p:spPr>
        <p:txBody>
          <a:bodyPr>
            <a:normAutofit fontScale="62500" lnSpcReduction="20000"/>
          </a:bodyPr>
          <a:lstStyle/>
          <a:p>
            <a:pPr indent="0" algn="just">
              <a:lnSpc>
                <a:spcPct val="150000"/>
              </a:lnSpc>
              <a:buNone/>
            </a:pPr>
            <a:r>
              <a:rPr lang="tr-TR" sz="2900" dirty="0"/>
              <a:t>Öğrenci Destek Birimi nedir?</a:t>
            </a:r>
          </a:p>
          <a:p>
            <a:pPr indent="0" algn="just">
              <a:lnSpc>
                <a:spcPct val="150000"/>
              </a:lnSpc>
              <a:buNone/>
            </a:pPr>
            <a:r>
              <a:rPr lang="tr-TR" sz="2900" dirty="0"/>
              <a:t>Öğrencileri merkeze alan ve onları pek çok anlamda desteklemeyi amaç edinmiş, bu doğrultuda projeler geliştiren ve sürdüren öğrenci odaklı bir oluşumdur. Bu yönüyle öğrenci destek birimleri, üniversitemizin öğrenci merkezli yaklaşımının bir göstergesidir ve üniversitemizi diğer üniversitelerden ayıran önemli bir artı değerdir.</a:t>
            </a:r>
          </a:p>
          <a:p>
            <a:pPr indent="0" algn="just">
              <a:lnSpc>
                <a:spcPct val="150000"/>
              </a:lnSpc>
              <a:buNone/>
            </a:pPr>
            <a:r>
              <a:rPr lang="tr-TR" sz="2900" dirty="0"/>
              <a:t>ÖDB öğrencilerin;</a:t>
            </a:r>
          </a:p>
          <a:p>
            <a:pPr indent="449580" algn="just">
              <a:lnSpc>
                <a:spcPct val="150000"/>
              </a:lnSpc>
            </a:pPr>
            <a:r>
              <a:rPr lang="tr-TR" sz="2900" dirty="0"/>
              <a:t>akademik, </a:t>
            </a:r>
          </a:p>
          <a:p>
            <a:pPr indent="449580" algn="just">
              <a:lnSpc>
                <a:spcPct val="150000"/>
              </a:lnSpc>
            </a:pPr>
            <a:r>
              <a:rPr lang="tr-TR" sz="2900" dirty="0"/>
              <a:t>psikolojik,</a:t>
            </a:r>
          </a:p>
          <a:p>
            <a:pPr indent="449580" algn="just">
              <a:lnSpc>
                <a:spcPct val="150000"/>
              </a:lnSpc>
            </a:pPr>
            <a:r>
              <a:rPr lang="tr-TR" sz="2900" dirty="0"/>
              <a:t>sosyal destek almalarını sağlamak,</a:t>
            </a:r>
          </a:p>
          <a:p>
            <a:pPr indent="449580" algn="just">
              <a:lnSpc>
                <a:spcPct val="150000"/>
              </a:lnSpc>
            </a:pPr>
            <a:r>
              <a:rPr lang="tr-TR" sz="2900" dirty="0"/>
              <a:t>sosyal yardım hizmetlerine ulaşmalarını kolaylaştırmak amacıyla kurulmuştur.</a:t>
            </a:r>
          </a:p>
          <a:p>
            <a:pPr indent="449580" algn="just">
              <a:lnSpc>
                <a:spcPct val="150000"/>
              </a:lnSpc>
            </a:pPr>
            <a:endParaRPr lang="tr-TR" i="1" kern="100" dirty="0">
              <a:solidFill>
                <a:srgbClr val="000000"/>
              </a:solidFill>
              <a:latin typeface="Times New Roman" panose="02020603050405020304" pitchFamily="18" charset="0"/>
              <a:ea typeface="Times New Roman" panose="02020603050405020304" pitchFamily="18" charset="0"/>
            </a:endParaRPr>
          </a:p>
          <a:p>
            <a:pPr indent="449580" algn="just">
              <a:lnSpc>
                <a:spcPct val="150000"/>
              </a:lnSpc>
            </a:pPr>
            <a:endParaRPr lang="tr-TR" kern="100" dirty="0">
              <a:latin typeface="Calibri" panose="020F0502020204030204" pitchFamily="34" charset="0"/>
              <a:ea typeface="Calibri" panose="020F0502020204030204" pitchFamily="34" charset="0"/>
            </a:endParaRPr>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60</a:t>
            </a:fld>
            <a:endParaRPr lang="tr-TR"/>
          </a:p>
        </p:txBody>
      </p:sp>
    </p:spTree>
    <p:extLst>
      <p:ext uri="{BB962C8B-B14F-4D97-AF65-F5344CB8AC3E}">
        <p14:creationId xmlns:p14="http://schemas.microsoft.com/office/powerpoint/2010/main" val="73866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851648"/>
            <a:ext cx="10820400" cy="5367038"/>
          </a:xfrm>
        </p:spPr>
        <p:txBody>
          <a:bodyPr/>
          <a:lstStyle/>
          <a:p>
            <a:pPr marL="0" indent="0">
              <a:buNone/>
            </a:pP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Fakülte, yüksekokul ya da meslek yüksekokulu bünyesinde </a:t>
            </a:r>
            <a:r>
              <a:rPr lang="tr-TR" b="1" dirty="0">
                <a:latin typeface="Times New Roman" panose="02020603050405020304" pitchFamily="18" charset="0"/>
                <a:cs typeface="Times New Roman" panose="02020603050405020304" pitchFamily="18" charset="0"/>
              </a:rPr>
              <a:t>Öğrenci Destek Birimi</a:t>
            </a:r>
            <a:r>
              <a:rPr lang="tr-TR" dirty="0">
                <a:latin typeface="Times New Roman" panose="02020603050405020304" pitchFamily="18" charset="0"/>
                <a:cs typeface="Times New Roman" panose="02020603050405020304" pitchFamily="18" charset="0"/>
              </a:rPr>
              <a:t>nin ayrı birer komisyonu bulunmaktadır. </a:t>
            </a:r>
          </a:p>
          <a:p>
            <a:pPr algn="just"/>
            <a:r>
              <a:rPr lang="tr-TR" dirty="0">
                <a:latin typeface="Times New Roman" panose="02020603050405020304" pitchFamily="18" charset="0"/>
                <a:cs typeface="Times New Roman" panose="02020603050405020304" pitchFamily="18" charset="0"/>
              </a:rPr>
              <a:t>Her birim, </a:t>
            </a:r>
            <a:r>
              <a:rPr lang="tr-TR" b="1" dirty="0">
                <a:latin typeface="Times New Roman" panose="02020603050405020304" pitchFamily="18" charset="0"/>
                <a:cs typeface="Times New Roman" panose="02020603050405020304" pitchFamily="18" charset="0"/>
              </a:rPr>
              <a:t>Öğrenci Destek Birimi Yönetim Kurulu</a:t>
            </a:r>
            <a:r>
              <a:rPr lang="tr-TR" dirty="0">
                <a:latin typeface="Times New Roman" panose="02020603050405020304" pitchFamily="18" charset="0"/>
                <a:cs typeface="Times New Roman" panose="02020603050405020304" pitchFamily="18" charset="0"/>
              </a:rPr>
              <a:t>na bağlıdır. İlgili kurul, geneli ruh sağlığı alanında çalışmalar yapan öğretim elemanları ile idari işleyişte rol alabilecek farklı birimlerin idari yöneticilerinden oluşmaktadır.</a:t>
            </a:r>
          </a:p>
          <a:p>
            <a:pPr algn="just"/>
            <a:r>
              <a:rPr lang="tr-TR" dirty="0">
                <a:latin typeface="Times New Roman" panose="02020603050405020304" pitchFamily="18" charset="0"/>
                <a:cs typeface="Times New Roman" panose="02020603050405020304" pitchFamily="18" charset="0"/>
              </a:rPr>
              <a:t>Öğrenci Destek Birimleri, kendi internet sayfalarında ayrı bir sekme olarak eklemişler, birimler için sosyal medya hesapları oluşturmuşlar ve öğrencilerle iletişimi sağlamak amacıyla e-posta adresleri almışlardır.</a:t>
            </a:r>
          </a:p>
          <a:p>
            <a:pPr algn="just"/>
            <a:r>
              <a:rPr lang="tr-TR" dirty="0">
                <a:latin typeface="Times New Roman" panose="02020603050405020304" pitchFamily="18" charset="0"/>
                <a:cs typeface="Times New Roman" panose="02020603050405020304" pitchFamily="18" charset="0"/>
              </a:rPr>
              <a:t>Bazı akademik departmanlarda öğrenci temsilcileri seçilmekte ve bu temsilciler öğrencilerin taleplerini, şikayetlerini iletmek üzere birim toplantılarına katılmaktadırlar. </a:t>
            </a:r>
          </a:p>
          <a:p>
            <a:pPr marL="0" indent="0" algn="just">
              <a:buNone/>
            </a:pPr>
            <a:endParaRPr lang="tr-TR" dirty="0">
              <a:solidFill>
                <a:srgbClr val="FF0000"/>
              </a:solidFill>
              <a:latin typeface="Times New Roman" panose="02020603050405020304" pitchFamily="18" charset="0"/>
              <a:cs typeface="Times New Roman" panose="02020603050405020304" pitchFamily="18" charset="0"/>
            </a:endParaRPr>
          </a:p>
          <a:p>
            <a:pPr marL="0" indent="0" algn="just">
              <a:buNone/>
            </a:pPr>
            <a:r>
              <a:rPr lang="tr-TR" dirty="0">
                <a:solidFill>
                  <a:srgbClr val="FF0000"/>
                </a:solidFill>
                <a:latin typeface="Times New Roman" panose="02020603050405020304" pitchFamily="18" charset="0"/>
                <a:cs typeface="Times New Roman" panose="02020603050405020304" pitchFamily="18" charset="0"/>
              </a:rPr>
              <a:t>(NOT: Bu kısma her fakülte/yüksekokul/meslek yüksekokulu kendi ÖDB uygulamalarını yazabilir)</a:t>
            </a:r>
          </a:p>
          <a:p>
            <a:pPr marL="0" indent="0" algn="just">
              <a:buNone/>
            </a:pPr>
            <a:endParaRPr lang="tr-TR" dirty="0">
              <a:latin typeface="Times New Roman" panose="02020603050405020304" pitchFamily="18" charset="0"/>
              <a:cs typeface="Times New Roman" panose="02020603050405020304" pitchFamily="18" charset="0"/>
            </a:endParaRP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61</a:t>
            </a:fld>
            <a:endParaRPr lang="tr-TR"/>
          </a:p>
        </p:txBody>
      </p:sp>
    </p:spTree>
    <p:extLst>
      <p:ext uri="{BB962C8B-B14F-4D97-AF65-F5344CB8AC3E}">
        <p14:creationId xmlns:p14="http://schemas.microsoft.com/office/powerpoint/2010/main" val="2477904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57129" y="2295226"/>
            <a:ext cx="5160022" cy="3558643"/>
          </a:xfrm>
        </p:spPr>
        <p:txBody>
          <a:bodyPr>
            <a:noAutofit/>
          </a:bodyPr>
          <a:lstStyle/>
          <a:p>
            <a:pPr marL="0" indent="0">
              <a:buNone/>
            </a:pPr>
            <a:r>
              <a:rPr lang="tr-TR" sz="1800" b="1" dirty="0"/>
              <a:t>ÜYELİK</a:t>
            </a:r>
            <a:endParaRPr lang="tr-TR" sz="1800" dirty="0"/>
          </a:p>
          <a:p>
            <a:pPr marL="0" indent="0">
              <a:buNone/>
            </a:pPr>
            <a:r>
              <a:rPr lang="tr-TR" sz="1800" dirty="0"/>
              <a:t>Pamukkale Üniversitesi öğrencileri Spor Merkezi'ni PAÜ kimlik kartları ile “günübirlik” kullanabilirler. Ayrıca Spor Merkezi'ni yıl içinde daha fazla kullanmak isteyenler için üyelik paketleri hazırlanmıştır. Bu paketlerin amacı, Spor Merkezi'ni sürekli kullanan kullanıcılara daha uygun fiyat seçeneği sunabilmektir. </a:t>
            </a:r>
          </a:p>
          <a:p>
            <a:pPr marL="0" indent="0">
              <a:buNone/>
            </a:pPr>
            <a:r>
              <a:rPr lang="tr-TR" sz="1800" dirty="0"/>
              <a:t> </a:t>
            </a:r>
          </a:p>
          <a:p>
            <a:pPr marL="0" indent="0">
              <a:buNone/>
            </a:pPr>
            <a:r>
              <a:rPr lang="tr-TR" sz="1800" dirty="0"/>
              <a:t>Ayrıntılı bilgi için: </a:t>
            </a:r>
            <a:r>
              <a:rPr lang="tr-TR" sz="1800" u="sng" dirty="0">
                <a:hlinkClick r:id="rId2"/>
              </a:rPr>
              <a:t>http://spormerkezi.pau.edu.tr/</a:t>
            </a:r>
            <a:endParaRPr lang="tr-TR" sz="1800" dirty="0"/>
          </a:p>
          <a:p>
            <a:pPr marL="0" indent="0">
              <a:buNone/>
            </a:pPr>
            <a:r>
              <a:rPr lang="tr-TR" sz="1800" dirty="0"/>
              <a:t>Telefon: 0 258 296 28 68</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62</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Picture 2" descr="http://spormerkezi.pau.edu.tr/images/facilities/pool/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2887">
            <a:off x="7595651" y="2315492"/>
            <a:ext cx="3932537" cy="2048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5256">
            <a:off x="6985618" y="4157239"/>
            <a:ext cx="3331152" cy="2220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45069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138229" y="2414867"/>
            <a:ext cx="3989249" cy="3891929"/>
          </a:xfrm>
        </p:spPr>
        <p:txBody>
          <a:bodyPr>
            <a:noAutofit/>
          </a:bodyPr>
          <a:lstStyle/>
          <a:p>
            <a:pPr marL="0" indent="0">
              <a:buNone/>
            </a:pPr>
            <a:r>
              <a:rPr lang="tr-TR" sz="1800" b="1" dirty="0"/>
              <a:t>TESİSLER</a:t>
            </a:r>
            <a:endParaRPr lang="tr-TR" sz="1800" dirty="0"/>
          </a:p>
          <a:p>
            <a:pPr marL="0" indent="0">
              <a:buNone/>
            </a:pPr>
            <a:r>
              <a:rPr lang="tr-TR" sz="1800" dirty="0"/>
              <a:t>Yüzme havuzu, </a:t>
            </a:r>
            <a:r>
              <a:rPr lang="tr-TR" sz="1800" dirty="0" err="1"/>
              <a:t>fitness</a:t>
            </a:r>
            <a:r>
              <a:rPr lang="tr-TR" sz="1800" dirty="0"/>
              <a:t>, </a:t>
            </a:r>
            <a:r>
              <a:rPr lang="tr-TR" sz="1800" dirty="0" err="1"/>
              <a:t>squash</a:t>
            </a:r>
            <a:r>
              <a:rPr lang="tr-TR" sz="1800" dirty="0"/>
              <a:t>, tenis kortları, tırmanma duvarı, </a:t>
            </a:r>
            <a:r>
              <a:rPr lang="tr-TR" sz="1800" dirty="0" err="1"/>
              <a:t>spinning</a:t>
            </a:r>
            <a:r>
              <a:rPr lang="tr-TR" sz="1800" dirty="0"/>
              <a:t> </a:t>
            </a:r>
            <a:r>
              <a:rPr lang="tr-TR" sz="1800" dirty="0" err="1"/>
              <a:t>bike</a:t>
            </a:r>
            <a:r>
              <a:rPr lang="tr-TR" sz="1800" dirty="0"/>
              <a:t> stüdyosu, step-aerobik ve </a:t>
            </a:r>
            <a:r>
              <a:rPr lang="tr-TR" sz="1800" dirty="0" err="1"/>
              <a:t>pilates</a:t>
            </a:r>
            <a:r>
              <a:rPr lang="tr-TR" sz="1800" dirty="0"/>
              <a:t> salonu, halı sahalar, ıslak zemin. </a:t>
            </a:r>
          </a:p>
          <a:p>
            <a:pPr marL="0" indent="0" algn="ctr">
              <a:buNone/>
            </a:pPr>
            <a:endParaRPr lang="tr-TR" sz="1800" b="1" dirty="0"/>
          </a:p>
          <a:p>
            <a:pPr marL="0" indent="0">
              <a:buNone/>
            </a:pPr>
            <a:r>
              <a:rPr lang="tr-TR" sz="1800" b="1" dirty="0"/>
              <a:t>KURSLAR</a:t>
            </a:r>
            <a:endParaRPr lang="tr-TR" sz="1800" dirty="0"/>
          </a:p>
          <a:p>
            <a:pPr marL="0" indent="0">
              <a:buNone/>
            </a:pPr>
            <a:r>
              <a:rPr lang="tr-TR" sz="1800" dirty="0"/>
              <a:t>Yüzme, futbol, tenis, step-aerobik-</a:t>
            </a:r>
            <a:r>
              <a:rPr lang="tr-TR" sz="1800" dirty="0" err="1"/>
              <a:t>pilates</a:t>
            </a:r>
            <a:r>
              <a:rPr lang="tr-TR" sz="1800" dirty="0"/>
              <a:t>-</a:t>
            </a:r>
            <a:r>
              <a:rPr lang="tr-TR" sz="1800" dirty="0" err="1"/>
              <a:t>zumba</a:t>
            </a:r>
            <a:r>
              <a:rPr lang="tr-TR" sz="1800" dirty="0"/>
              <a:t>, </a:t>
            </a:r>
            <a:r>
              <a:rPr lang="tr-TR" sz="1800" dirty="0" err="1"/>
              <a:t>squash</a:t>
            </a:r>
            <a:r>
              <a:rPr lang="tr-TR" sz="1800" dirty="0"/>
              <a:t>, </a:t>
            </a:r>
            <a:r>
              <a:rPr lang="tr-TR" sz="1800" dirty="0" err="1"/>
              <a:t>scuba-diving</a:t>
            </a:r>
            <a:r>
              <a:rPr lang="tr-TR" sz="1800" dirty="0"/>
              <a:t>, tırmanma, karate, jimnastik, </a:t>
            </a:r>
            <a:r>
              <a:rPr lang="tr-TR" sz="1800" dirty="0" err="1"/>
              <a:t>spinning</a:t>
            </a:r>
            <a:r>
              <a:rPr lang="tr-TR" sz="1800" dirty="0"/>
              <a:t>, futbol, basketbol ve voleybol kursları bulunmaktadır. </a:t>
            </a:r>
          </a:p>
          <a:p>
            <a:pPr marL="0" indent="0" algn="ctr">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63</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Resim 5"/>
          <p:cNvPicPr/>
          <p:nvPr/>
        </p:nvPicPr>
        <p:blipFill>
          <a:blip r:embed="rId2">
            <a:extLst>
              <a:ext uri="{28A0092B-C50C-407E-A947-70E740481C1C}">
                <a14:useLocalDpi xmlns:a14="http://schemas.microsoft.com/office/drawing/2010/main" val="0"/>
              </a:ext>
            </a:extLst>
          </a:blip>
          <a:stretch>
            <a:fillRect/>
          </a:stretch>
        </p:blipFill>
        <p:spPr>
          <a:xfrm rot="911641">
            <a:off x="5873308" y="2895016"/>
            <a:ext cx="5365397" cy="27568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8854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64</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Bay-bayan kuaförü</a:t>
            </a:r>
            <a:endParaRPr lang="tr-TR" sz="28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938" y="2057401"/>
            <a:ext cx="3913262" cy="3913262"/>
          </a:xfrm>
          <a:prstGeom prst="rect">
            <a:avLst/>
          </a:prstGeom>
        </p:spPr>
      </p:pic>
      <p:sp>
        <p:nvSpPr>
          <p:cNvPr id="9" name="Metin kutusu 8">
            <a:extLst>
              <a:ext uri="{FF2B5EF4-FFF2-40B4-BE49-F238E27FC236}">
                <a16:creationId xmlns:a16="http://schemas.microsoft.com/office/drawing/2014/main" id="{3D0B2B38-9498-4F8B-8C36-5C3AFE10CDE1}"/>
              </a:ext>
            </a:extLst>
          </p:cNvPr>
          <p:cNvSpPr txBox="1"/>
          <p:nvPr/>
        </p:nvSpPr>
        <p:spPr>
          <a:xfrm>
            <a:off x="957129" y="2966733"/>
            <a:ext cx="5631678" cy="1200329"/>
          </a:xfrm>
          <a:prstGeom prst="rect">
            <a:avLst/>
          </a:prstGeom>
          <a:noFill/>
        </p:spPr>
        <p:txBody>
          <a:bodyPr wrap="square" rtlCol="0">
            <a:spAutoFit/>
          </a:bodyPr>
          <a:lstStyle/>
          <a:p>
            <a:pPr algn="just"/>
            <a:r>
              <a:rPr lang="tr-TR" dirty="0"/>
              <a:t>PAÜ Hastanesi Giriş katında yer alan Bay-Bayan Kuaförü Pazartesi-Cumartesi günleri arasında hizmet vermektedir. </a:t>
            </a:r>
          </a:p>
          <a:p>
            <a:pPr algn="just"/>
            <a:endParaRPr lang="tr-TR" dirty="0"/>
          </a:p>
        </p:txBody>
      </p:sp>
    </p:spTree>
    <p:extLst>
      <p:ext uri="{BB962C8B-B14F-4D97-AF65-F5344CB8AC3E}">
        <p14:creationId xmlns:p14="http://schemas.microsoft.com/office/powerpoint/2010/main" val="3945014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http://stumpffi.pau.edu.tr/siteler/pamukkalestore/tinyMCE/_MG_8908.png"/>
          <p:cNvPicPr/>
          <p:nvPr/>
        </p:nvPicPr>
        <p:blipFill rotWithShape="1">
          <a:blip r:embed="rId2" cstate="print">
            <a:extLst>
              <a:ext uri="{28A0092B-C50C-407E-A947-70E740481C1C}">
                <a14:useLocalDpi xmlns:a14="http://schemas.microsoft.com/office/drawing/2010/main" val="0"/>
              </a:ext>
            </a:extLst>
          </a:blip>
          <a:srcRect t="7273" b="13035"/>
          <a:stretch/>
        </p:blipFill>
        <p:spPr bwMode="auto">
          <a:xfrm>
            <a:off x="8041593" y="2075649"/>
            <a:ext cx="3464607" cy="26827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65</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PAMUKKALE STORE</a:t>
            </a:r>
            <a:endParaRPr lang="tr-TR" sz="2800" dirty="0"/>
          </a:p>
        </p:txBody>
      </p:sp>
      <p:sp>
        <p:nvSpPr>
          <p:cNvPr id="9" name="Metin kutusu 8">
            <a:extLst>
              <a:ext uri="{FF2B5EF4-FFF2-40B4-BE49-F238E27FC236}">
                <a16:creationId xmlns:a16="http://schemas.microsoft.com/office/drawing/2014/main" id="{3D0B2B38-9498-4F8B-8C36-5C3AFE10CDE1}"/>
              </a:ext>
            </a:extLst>
          </p:cNvPr>
          <p:cNvSpPr txBox="1"/>
          <p:nvPr/>
        </p:nvSpPr>
        <p:spPr>
          <a:xfrm>
            <a:off x="734939" y="2872729"/>
            <a:ext cx="4272897" cy="2862322"/>
          </a:xfrm>
          <a:prstGeom prst="rect">
            <a:avLst/>
          </a:prstGeom>
          <a:noFill/>
        </p:spPr>
        <p:txBody>
          <a:bodyPr wrap="square" rtlCol="0">
            <a:spAutoFit/>
          </a:bodyPr>
          <a:lstStyle/>
          <a:p>
            <a:pPr algn="just"/>
            <a:r>
              <a:rPr lang="tr-TR" dirty="0"/>
              <a:t>Pamukkale </a:t>
            </a:r>
            <a:r>
              <a:rPr lang="tr-TR" dirty="0" err="1"/>
              <a:t>Store’larda</a:t>
            </a:r>
            <a:r>
              <a:rPr lang="tr-TR" dirty="0"/>
              <a:t> Pamukkale Üniversitesi logolu tişört, şort, </a:t>
            </a:r>
            <a:r>
              <a:rPr lang="tr-TR" dirty="0" err="1"/>
              <a:t>sweatshirt</a:t>
            </a:r>
            <a:r>
              <a:rPr lang="tr-TR" dirty="0"/>
              <a:t>, eşofman, havlu, şapka, bornoz, ayakkabı ve çeşitli branşlarda spor malzemeleri bulunmaktadır. Pamukkale </a:t>
            </a:r>
            <a:r>
              <a:rPr lang="tr-TR" dirty="0" err="1"/>
              <a:t>Store</a:t>
            </a:r>
            <a:r>
              <a:rPr lang="tr-TR" dirty="0"/>
              <a:t>, Şehit Ömer </a:t>
            </a:r>
            <a:r>
              <a:rPr lang="tr-TR" dirty="0" err="1"/>
              <a:t>Halisdemir</a:t>
            </a:r>
            <a:r>
              <a:rPr lang="tr-TR" dirty="0"/>
              <a:t> Spor Merkezi’nin içerisinde ve PAÜ Kafe’nin yanında bulunmaktadır. </a:t>
            </a:r>
          </a:p>
          <a:p>
            <a:pPr algn="just"/>
            <a:endParaRPr lang="tr-TR" dirty="0"/>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93414">
            <a:off x="5701084" y="3748755"/>
            <a:ext cx="3583539" cy="26876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846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37D9E1B-9EC5-4A3A-9538-F39DF83A340E}"/>
              </a:ext>
            </a:extLst>
          </p:cNvPr>
          <p:cNvSpPr>
            <a:spLocks noGrp="1"/>
          </p:cNvSpPr>
          <p:nvPr>
            <p:ph type="sldNum" sz="quarter" idx="12"/>
          </p:nvPr>
        </p:nvSpPr>
        <p:spPr/>
        <p:txBody>
          <a:bodyPr/>
          <a:lstStyle/>
          <a:p>
            <a:fld id="{F302176B-0E47-46AC-8F43-DAB4B8A37D06}" type="slidenum">
              <a:rPr lang="tr-TR" smtClean="0"/>
              <a:pPr/>
              <a:t>66</a:t>
            </a:fld>
            <a:endParaRPr lang="tr-TR"/>
          </a:p>
        </p:txBody>
      </p:sp>
      <p:sp>
        <p:nvSpPr>
          <p:cNvPr id="4" name="Metin kutusu 3">
            <a:extLst>
              <a:ext uri="{FF2B5EF4-FFF2-40B4-BE49-F238E27FC236}">
                <a16:creationId xmlns:a16="http://schemas.microsoft.com/office/drawing/2014/main" id="{3D0B2B38-9498-4F8B-8C36-5C3AFE10CDE1}"/>
              </a:ext>
            </a:extLst>
          </p:cNvPr>
          <p:cNvSpPr txBox="1"/>
          <p:nvPr/>
        </p:nvSpPr>
        <p:spPr>
          <a:xfrm>
            <a:off x="957129" y="2274523"/>
            <a:ext cx="5631678" cy="3970318"/>
          </a:xfrm>
          <a:prstGeom prst="rect">
            <a:avLst/>
          </a:prstGeom>
          <a:noFill/>
        </p:spPr>
        <p:txBody>
          <a:bodyPr wrap="square" rtlCol="0">
            <a:spAutoFit/>
          </a:bodyPr>
          <a:lstStyle/>
          <a:p>
            <a:pPr algn="just"/>
            <a:r>
              <a:rPr lang="tr-TR" dirty="0"/>
              <a:t>Kınıklı Merkez Yerleşke içinde hizmete giren Dijital Baskı Merkezi’nde grafik tasarım hizmetleri, dijital baskı makinaları ile baskı sonrası işlemler ve ciltleme hizmetleri verilecek olup; broşür, afiş, dergi, kitap, kartvizit, davetiye gibi ürünlerin toplu basımı yaptırabilirsiniz.</a:t>
            </a:r>
          </a:p>
          <a:p>
            <a:pPr algn="just"/>
            <a:endParaRPr lang="tr-TR" dirty="0"/>
          </a:p>
          <a:p>
            <a:pPr algn="just"/>
            <a:r>
              <a:rPr lang="tr-TR" b="1" dirty="0"/>
              <a:t>Adres: </a:t>
            </a:r>
            <a:r>
              <a:rPr lang="tr-TR" dirty="0"/>
              <a:t>Pamukkale Üniversitesi Kınıklı Yerleşkesi İktisadi İşletme Binası</a:t>
            </a:r>
          </a:p>
          <a:p>
            <a:pPr algn="just"/>
            <a:r>
              <a:rPr lang="tr-TR" b="1" dirty="0"/>
              <a:t>İletişim: </a:t>
            </a:r>
          </a:p>
          <a:p>
            <a:pPr algn="just"/>
            <a:r>
              <a:rPr lang="tr-TR" dirty="0"/>
              <a:t>0 533 890 9809</a:t>
            </a:r>
          </a:p>
          <a:p>
            <a:pPr algn="just"/>
            <a:r>
              <a:rPr lang="tr-TR" dirty="0"/>
              <a:t>0 258 296 2560</a:t>
            </a:r>
          </a:p>
          <a:p>
            <a:pPr algn="just"/>
            <a:r>
              <a:rPr lang="tr-TR" b="1" dirty="0"/>
              <a:t>E-mail: </a:t>
            </a:r>
            <a:r>
              <a:rPr lang="tr-TR" dirty="0"/>
              <a:t>paubaskimerkezi@gmail.com</a:t>
            </a:r>
          </a:p>
          <a:p>
            <a:pPr algn="just"/>
            <a:endParaRPr lang="tr-TR" dirty="0"/>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DİJİTAL Baskı merkezi</a:t>
            </a:r>
            <a:endParaRPr lang="tr-TR" sz="28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42235">
            <a:off x="7910906" y="2284271"/>
            <a:ext cx="2964876" cy="39508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8924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E27743-443D-4DF7-915A-5B32F8FB4325}"/>
              </a:ext>
            </a:extLst>
          </p:cNvPr>
          <p:cNvSpPr>
            <a:spLocks noGrp="1"/>
          </p:cNvSpPr>
          <p:nvPr>
            <p:ph type="title"/>
          </p:nvPr>
        </p:nvSpPr>
        <p:spPr/>
        <p:txBody>
          <a:bodyPr/>
          <a:lstStyle/>
          <a:p>
            <a:pPr algn="ctr"/>
            <a:r>
              <a:rPr lang="tr-TR" dirty="0"/>
              <a:t>KAMPÜSTE TEMASSIZ ÖDEME</a:t>
            </a:r>
          </a:p>
        </p:txBody>
      </p:sp>
      <p:sp>
        <p:nvSpPr>
          <p:cNvPr id="3" name="İçerik Yer Tutucusu 2">
            <a:extLst>
              <a:ext uri="{FF2B5EF4-FFF2-40B4-BE49-F238E27FC236}">
                <a16:creationId xmlns:a16="http://schemas.microsoft.com/office/drawing/2014/main" id="{B6DFF431-2101-4A51-8654-42EDC965F90A}"/>
              </a:ext>
            </a:extLst>
          </p:cNvPr>
          <p:cNvSpPr>
            <a:spLocks noGrp="1"/>
          </p:cNvSpPr>
          <p:nvPr>
            <p:ph idx="1"/>
          </p:nvPr>
        </p:nvSpPr>
        <p:spPr>
          <a:xfrm>
            <a:off x="685800" y="1700784"/>
            <a:ext cx="10820400" cy="4024125"/>
          </a:xfrm>
        </p:spPr>
        <p:txBody>
          <a:bodyPr>
            <a:normAutofit/>
          </a:bodyPr>
          <a:lstStyle/>
          <a:p>
            <a:r>
              <a:rPr lang="tr-TR" b="1" dirty="0">
                <a:solidFill>
                  <a:schemeClr val="accent6">
                    <a:lumMod val="50000"/>
                  </a:schemeClr>
                </a:solidFill>
              </a:rPr>
              <a:t>HALKBANK KAMPÜSTE UYGULAMASI</a:t>
            </a:r>
          </a:p>
          <a:p>
            <a:r>
              <a:rPr lang="tr-TR" dirty="0">
                <a:latin typeface="Candara" panose="020E0502030303020204" pitchFamily="34" charset="0"/>
              </a:rPr>
              <a:t>Mobil uygulama içindeki </a:t>
            </a:r>
            <a:r>
              <a:rPr lang="tr-TR" dirty="0" err="1">
                <a:latin typeface="Candara" panose="020E0502030303020204" pitchFamily="34" charset="0"/>
              </a:rPr>
              <a:t>karekod</a:t>
            </a:r>
            <a:r>
              <a:rPr lang="tr-TR" dirty="0">
                <a:latin typeface="Candara" panose="020E0502030303020204" pitchFamily="34" charset="0"/>
              </a:rPr>
              <a:t> ile kampüs içerisindeki yemekhane, kafeler, kantin, sosyal tesisler gibi noktalarda tüm ödemeler artık tek bir uygulamadan yapılabileceksin.</a:t>
            </a:r>
          </a:p>
          <a:p>
            <a:r>
              <a:rPr lang="tr-TR" dirty="0">
                <a:latin typeface="Candara" panose="020E0502030303020204" pitchFamily="34" charset="0"/>
              </a:rPr>
              <a:t>PAÜ yemekhanelerindeki menüler hakkında bilgi edinme, doluluk oranlarını takip etme, rezervasyon yapabilme gibi olanaklarla birlikte sağlık, kültür, spor ve sanat ile ilgili içerikler, etkinlikler, duyurular, kampüs içi anlık bildirimler de bu uygulama içinde yer alıyor.</a:t>
            </a:r>
          </a:p>
          <a:p>
            <a:r>
              <a:rPr lang="tr-TR" dirty="0">
                <a:latin typeface="Candara" panose="020E0502030303020204" pitchFamily="34" charset="0"/>
              </a:rPr>
              <a:t>Halkbank Kampüste uygulamasının indirilmesi ve Pusula Bilgi Sistemi’nde yer alan aşağıdaki linkten Temassız Ödeme ile ilgili metnin onaylanması ile işlemler otomatik olarak gerçekleştirilecek.</a:t>
            </a:r>
          </a:p>
          <a:p>
            <a:r>
              <a:rPr lang="tr-TR" dirty="0">
                <a:latin typeface="Candara" panose="020E0502030303020204" pitchFamily="34" charset="0"/>
              </a:rPr>
              <a:t>https://pusula.pau.edu.tr/yemekOnay.aspx</a:t>
            </a:r>
          </a:p>
        </p:txBody>
      </p:sp>
      <p:sp>
        <p:nvSpPr>
          <p:cNvPr id="4" name="Slayt Numarası Yer Tutucusu 3">
            <a:extLst>
              <a:ext uri="{FF2B5EF4-FFF2-40B4-BE49-F238E27FC236}">
                <a16:creationId xmlns:a16="http://schemas.microsoft.com/office/drawing/2014/main" id="{3ECD9DA0-1B8F-4E8E-8485-3C353BFCC18A}"/>
              </a:ext>
            </a:extLst>
          </p:cNvPr>
          <p:cNvSpPr>
            <a:spLocks noGrp="1"/>
          </p:cNvSpPr>
          <p:nvPr>
            <p:ph type="sldNum" sz="quarter" idx="12"/>
          </p:nvPr>
        </p:nvSpPr>
        <p:spPr/>
        <p:txBody>
          <a:bodyPr/>
          <a:lstStyle/>
          <a:p>
            <a:fld id="{F302176B-0E47-46AC-8F43-DAB4B8A37D06}" type="slidenum">
              <a:rPr lang="tr-TR" smtClean="0"/>
              <a:pPr/>
              <a:t>67</a:t>
            </a:fld>
            <a:endParaRPr lang="tr-TR"/>
          </a:p>
        </p:txBody>
      </p:sp>
    </p:spTree>
    <p:extLst>
      <p:ext uri="{BB962C8B-B14F-4D97-AF65-F5344CB8AC3E}">
        <p14:creationId xmlns:p14="http://schemas.microsoft.com/office/powerpoint/2010/main" val="40599878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PAÜ MERKEZ YEMEKHANELERİ</a:t>
            </a:r>
          </a:p>
        </p:txBody>
      </p:sp>
      <p:sp>
        <p:nvSpPr>
          <p:cNvPr id="2" name="İçerik Yer Tutucusu 1"/>
          <p:cNvSpPr>
            <a:spLocks noGrp="1"/>
          </p:cNvSpPr>
          <p:nvPr>
            <p:ph idx="1"/>
          </p:nvPr>
        </p:nvSpPr>
        <p:spPr>
          <a:xfrm>
            <a:off x="821738" y="2150929"/>
            <a:ext cx="4946674" cy="3412382"/>
          </a:xfrm>
        </p:spPr>
        <p:txBody>
          <a:bodyPr>
            <a:noAutofit/>
          </a:bodyPr>
          <a:lstStyle/>
          <a:p>
            <a:pPr marL="0" indent="0">
              <a:buNone/>
            </a:pPr>
            <a:r>
              <a:rPr lang="tr-TR" sz="1800" dirty="0"/>
              <a:t>Pamukkale Üniversitesi Kınıklı Yerleşkesi yemekhane binasında öğrenciler için yeşil salon ve beyaz salon olmak üzere iki salonda hizmet verilmektedir. Beyaz ve yeşil salonda önceden rezervasyon yaptırdıysan yemeğini 25 TL’ye yiyebilirsin, eğer rezervasyonun yoksa 150 TL ödemen gerekir.</a:t>
            </a:r>
          </a:p>
          <a:p>
            <a:pPr marL="0" indent="0">
              <a:buNone/>
            </a:pPr>
            <a:r>
              <a:rPr lang="tr-TR" sz="1800" dirty="0"/>
              <a:t>Halkbank Kampüste uygulaması üzerinden rezervasyonu en geç bir önceki gün saat 22.00 saatine kadar alabilirsin. </a:t>
            </a:r>
          </a:p>
          <a:p>
            <a:pPr marL="0" indent="0">
              <a:buNone/>
            </a:pPr>
            <a:endParaRPr lang="tr-TR" sz="1800" b="1" dirty="0"/>
          </a:p>
          <a:p>
            <a:pPr marL="0" indent="0">
              <a:buNone/>
            </a:pPr>
            <a:endParaRPr lang="tr-TR" sz="1800" b="1" dirty="0"/>
          </a:p>
          <a:p>
            <a:pPr marL="0" indent="0">
              <a:buNone/>
            </a:pPr>
            <a:endParaRPr lang="tr-TR" sz="1800" b="1" dirty="0"/>
          </a:p>
          <a:p>
            <a:pPr marL="0" indent="0">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68</a:t>
            </a:fld>
            <a:endParaRPr lang="tr-TR"/>
          </a:p>
        </p:txBody>
      </p:sp>
      <p:pic>
        <p:nvPicPr>
          <p:cNvPr id="4" name="Resim 3"/>
          <p:cNvPicPr>
            <a:picLocks noChangeAspect="1"/>
          </p:cNvPicPr>
          <p:nvPr/>
        </p:nvPicPr>
        <p:blipFill>
          <a:blip r:embed="rId3"/>
          <a:stretch>
            <a:fillRect/>
          </a:stretch>
        </p:blipFill>
        <p:spPr>
          <a:xfrm>
            <a:off x="6290733" y="2349114"/>
            <a:ext cx="5215467" cy="26567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519576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http://stumpffi.pau.edu.tr/siteler/sks/tinyMCE/beslenme_hizmetleri/ysalon.png"/>
          <p:cNvPicPr/>
          <p:nvPr/>
        </p:nvPicPr>
        <p:blipFill>
          <a:blip r:embed="rId2">
            <a:extLst>
              <a:ext uri="{28A0092B-C50C-407E-A947-70E740481C1C}">
                <a14:useLocalDpi xmlns:a14="http://schemas.microsoft.com/office/drawing/2010/main" val="0"/>
              </a:ext>
            </a:extLst>
          </a:blip>
          <a:srcRect/>
          <a:stretch>
            <a:fillRect/>
          </a:stretch>
        </p:blipFill>
        <p:spPr bwMode="auto">
          <a:xfrm rot="657030">
            <a:off x="881489" y="2085193"/>
            <a:ext cx="4194800" cy="2463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Slayt Numarası Yer Tutucusu 2"/>
          <p:cNvSpPr>
            <a:spLocks noGrp="1"/>
          </p:cNvSpPr>
          <p:nvPr>
            <p:ph type="sldNum" sz="quarter" idx="12"/>
          </p:nvPr>
        </p:nvSpPr>
        <p:spPr/>
        <p:txBody>
          <a:bodyPr/>
          <a:lstStyle/>
          <a:p>
            <a:fld id="{F302176B-0E47-46AC-8F43-DAB4B8A37D06}" type="slidenum">
              <a:rPr lang="tr-TR" smtClean="0"/>
              <a:pPr/>
              <a:t>69</a:t>
            </a:fld>
            <a:endParaRPr lang="tr-TR"/>
          </a:p>
        </p:txBody>
      </p:sp>
      <p:sp>
        <p:nvSpPr>
          <p:cNvPr id="8"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PAÜ MERKEZ YEMEKHANELERİ</a:t>
            </a:r>
          </a:p>
        </p:txBody>
      </p:sp>
      <p:pic>
        <p:nvPicPr>
          <p:cNvPr id="5" name="Resim 4" descr="http://stumpffi.pau.edu.tr/siteler/sks/tinyMCE/beslenme_hizmetleri/ksalon.png"/>
          <p:cNvPicPr/>
          <p:nvPr/>
        </p:nvPicPr>
        <p:blipFill>
          <a:blip r:embed="rId3">
            <a:extLst>
              <a:ext uri="{28A0092B-C50C-407E-A947-70E740481C1C}">
                <a14:useLocalDpi xmlns:a14="http://schemas.microsoft.com/office/drawing/2010/main" val="0"/>
              </a:ext>
            </a:extLst>
          </a:blip>
          <a:srcRect/>
          <a:stretch>
            <a:fillRect/>
          </a:stretch>
        </p:blipFill>
        <p:spPr bwMode="auto">
          <a:xfrm rot="20963399">
            <a:off x="3659041" y="3677330"/>
            <a:ext cx="4137861" cy="24161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Resim 1" descr="http://stumpffi.pau.edu.tr/siteler/sks/tinyMCE/beslenme_hizmetleri/beyazsaln.png"/>
          <p:cNvPicPr/>
          <p:nvPr/>
        </p:nvPicPr>
        <p:blipFill>
          <a:blip r:embed="rId4">
            <a:extLst>
              <a:ext uri="{28A0092B-C50C-407E-A947-70E740481C1C}">
                <a14:useLocalDpi xmlns:a14="http://schemas.microsoft.com/office/drawing/2010/main" val="0"/>
              </a:ext>
            </a:extLst>
          </a:blip>
          <a:srcRect/>
          <a:stretch>
            <a:fillRect/>
          </a:stretch>
        </p:blipFill>
        <p:spPr bwMode="auto">
          <a:xfrm rot="490548">
            <a:off x="7469605" y="2274553"/>
            <a:ext cx="3728946" cy="2875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856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Image result for paÃ¼ havuzbaÅÄ± kafe"/>
          <p:cNvPicPr/>
          <p:nvPr/>
        </p:nvPicPr>
        <p:blipFill>
          <a:blip r:embed="rId2">
            <a:extLst>
              <a:ext uri="{28A0092B-C50C-407E-A947-70E740481C1C}">
                <a14:useLocalDpi xmlns:a14="http://schemas.microsoft.com/office/drawing/2010/main" val="0"/>
              </a:ext>
            </a:extLst>
          </a:blip>
          <a:srcRect/>
          <a:stretch>
            <a:fillRect/>
          </a:stretch>
        </p:blipFill>
        <p:spPr bwMode="auto">
          <a:xfrm>
            <a:off x="7599727" y="2256898"/>
            <a:ext cx="3348709" cy="1840918"/>
          </a:xfrm>
          <a:prstGeom prst="rect">
            <a:avLst/>
          </a:prstGeom>
          <a:noFill/>
          <a:ln>
            <a:noFill/>
          </a:ln>
        </p:spPr>
      </p:pic>
      <p:sp>
        <p:nvSpPr>
          <p:cNvPr id="7" name="Metin kutusu 6"/>
          <p:cNvSpPr txBox="1"/>
          <p:nvPr/>
        </p:nvSpPr>
        <p:spPr>
          <a:xfrm>
            <a:off x="7143349" y="1578464"/>
            <a:ext cx="4261467" cy="400110"/>
          </a:xfrm>
          <a:prstGeom prst="rect">
            <a:avLst/>
          </a:prstGeom>
          <a:noFill/>
        </p:spPr>
        <p:txBody>
          <a:bodyPr wrap="square" rtlCol="0">
            <a:spAutoFit/>
          </a:bodyPr>
          <a:lstStyle/>
          <a:p>
            <a:r>
              <a:rPr lang="tr-TR" sz="2000" b="1" i="1" cap="all" dirty="0">
                <a:latin typeface="+mj-lt"/>
                <a:ea typeface="+mj-ea"/>
                <a:cs typeface="+mj-cs"/>
              </a:rPr>
              <a:t>HAVUZBAŞI KAFE &amp; RESTAURANT</a:t>
            </a:r>
          </a:p>
        </p:txBody>
      </p:sp>
      <p:pic>
        <p:nvPicPr>
          <p:cNvPr id="11" name="Resim 10" descr="http://stumpffi.pau.edu.tr/siteler/sosyaltesisler/tinyMCE/_MG_6907.JPG"/>
          <p:cNvPicPr/>
          <p:nvPr/>
        </p:nvPicPr>
        <p:blipFill rotWithShape="1">
          <a:blip r:embed="rId3" cstate="print">
            <a:extLst>
              <a:ext uri="{28A0092B-C50C-407E-A947-70E740481C1C}">
                <a14:useLocalDpi xmlns:a14="http://schemas.microsoft.com/office/drawing/2010/main" val="0"/>
              </a:ext>
            </a:extLst>
          </a:blip>
          <a:srcRect t="22743" b="3333"/>
          <a:stretch/>
        </p:blipFill>
        <p:spPr bwMode="auto">
          <a:xfrm>
            <a:off x="1658225" y="2350190"/>
            <a:ext cx="3292752" cy="1654334"/>
          </a:xfrm>
          <a:prstGeom prst="rect">
            <a:avLst/>
          </a:prstGeom>
          <a:noFill/>
          <a:ln>
            <a:noFill/>
          </a:ln>
          <a:extLst>
            <a:ext uri="{53640926-AAD7-44D8-BBD7-CCE9431645EC}">
              <a14:shadowObscured xmlns:a14="http://schemas.microsoft.com/office/drawing/2010/main"/>
            </a:ext>
          </a:extLst>
        </p:spPr>
      </p:pic>
      <p:sp>
        <p:nvSpPr>
          <p:cNvPr id="10" name="Metin kutusu 9"/>
          <p:cNvSpPr txBox="1"/>
          <p:nvPr/>
        </p:nvSpPr>
        <p:spPr>
          <a:xfrm>
            <a:off x="685801" y="1446244"/>
            <a:ext cx="5864290" cy="400110"/>
          </a:xfrm>
          <a:prstGeom prst="rect">
            <a:avLst/>
          </a:prstGeom>
          <a:noFill/>
        </p:spPr>
        <p:txBody>
          <a:bodyPr wrap="square" rtlCol="0">
            <a:spAutoFit/>
          </a:bodyPr>
          <a:lstStyle/>
          <a:p>
            <a:r>
              <a:rPr lang="tr-TR" sz="2000" b="1" i="1" cap="all" dirty="0">
                <a:latin typeface="+mj-lt"/>
                <a:ea typeface="+mj-ea"/>
                <a:cs typeface="+mj-cs"/>
              </a:rPr>
              <a:t>SOSYAL TESİSLER (KONUKEVİ RESTORAN)</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70</a:t>
            </a:fld>
            <a:endParaRPr lang="tr-TR"/>
          </a:p>
        </p:txBody>
      </p:sp>
      <p:sp>
        <p:nvSpPr>
          <p:cNvPr id="9"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19301529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Görüntünün olası içeriği: iç mekan"/>
          <p:cNvPicPr/>
          <p:nvPr/>
        </p:nvPicPr>
        <p:blipFill>
          <a:blip r:embed="rId2">
            <a:extLst>
              <a:ext uri="{28A0092B-C50C-407E-A947-70E740481C1C}">
                <a14:useLocalDpi xmlns:a14="http://schemas.microsoft.com/office/drawing/2010/main" val="0"/>
              </a:ext>
            </a:extLst>
          </a:blip>
          <a:srcRect/>
          <a:stretch>
            <a:fillRect/>
          </a:stretch>
        </p:blipFill>
        <p:spPr bwMode="auto">
          <a:xfrm>
            <a:off x="6156132" y="4177874"/>
            <a:ext cx="4005234" cy="2347438"/>
          </a:xfrm>
          <a:prstGeom prst="rect">
            <a:avLst/>
          </a:prstGeom>
          <a:noFill/>
          <a:ln>
            <a:noFill/>
          </a:ln>
        </p:spPr>
      </p:pic>
      <p:pic>
        <p:nvPicPr>
          <p:cNvPr id="5" name="Resim 4" descr="http://haber.pau.edu.tr/Content/newsimg/sosyal-alanlar-artti/xl_50d556d4-291f-4d59-ac8c-967f0b60061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2491" y="4352862"/>
            <a:ext cx="3209196" cy="2166957"/>
          </a:xfrm>
          <a:prstGeom prst="rect">
            <a:avLst/>
          </a:prstGeom>
          <a:noFill/>
          <a:ln>
            <a:noFill/>
          </a:ln>
        </p:spPr>
      </p:pic>
      <p:sp>
        <p:nvSpPr>
          <p:cNvPr id="7" name="Metin kutusu 6"/>
          <p:cNvSpPr txBox="1"/>
          <p:nvPr/>
        </p:nvSpPr>
        <p:spPr>
          <a:xfrm>
            <a:off x="2068374" y="1308395"/>
            <a:ext cx="1684254" cy="400110"/>
          </a:xfrm>
          <a:prstGeom prst="rect">
            <a:avLst/>
          </a:prstGeom>
          <a:noFill/>
        </p:spPr>
        <p:txBody>
          <a:bodyPr wrap="square" rtlCol="0">
            <a:spAutoFit/>
          </a:bodyPr>
          <a:lstStyle/>
          <a:p>
            <a:r>
              <a:rPr lang="tr-TR" sz="2000" b="1" i="1" cap="all" dirty="0">
                <a:latin typeface="+mj-lt"/>
                <a:ea typeface="+mj-ea"/>
                <a:cs typeface="+mj-cs"/>
              </a:rPr>
              <a:t>PAÜ KAFE</a:t>
            </a:r>
          </a:p>
        </p:txBody>
      </p:sp>
      <p:sp>
        <p:nvSpPr>
          <p:cNvPr id="9" name="Metin kutusu 8"/>
          <p:cNvSpPr txBox="1"/>
          <p:nvPr/>
        </p:nvSpPr>
        <p:spPr>
          <a:xfrm>
            <a:off x="9068707" y="1513943"/>
            <a:ext cx="1728192" cy="400110"/>
          </a:xfrm>
          <a:prstGeom prst="rect">
            <a:avLst/>
          </a:prstGeom>
          <a:noFill/>
        </p:spPr>
        <p:txBody>
          <a:bodyPr wrap="square" rtlCol="0">
            <a:spAutoFit/>
          </a:bodyPr>
          <a:lstStyle/>
          <a:p>
            <a:r>
              <a:rPr lang="tr-TR" sz="2000" b="1" i="1" cap="all" dirty="0">
                <a:latin typeface="+mj-lt"/>
                <a:ea typeface="+mj-ea"/>
                <a:cs typeface="+mj-cs"/>
              </a:rPr>
              <a:t>AY KAFE</a:t>
            </a:r>
          </a:p>
        </p:txBody>
      </p:sp>
      <p:sp>
        <p:nvSpPr>
          <p:cNvPr id="10" name="Metin kutusu 9"/>
          <p:cNvSpPr txBox="1"/>
          <p:nvPr/>
        </p:nvSpPr>
        <p:spPr>
          <a:xfrm>
            <a:off x="8375503" y="3777764"/>
            <a:ext cx="2304256" cy="400110"/>
          </a:xfrm>
          <a:prstGeom prst="rect">
            <a:avLst/>
          </a:prstGeom>
          <a:noFill/>
        </p:spPr>
        <p:txBody>
          <a:bodyPr wrap="square" rtlCol="0">
            <a:spAutoFit/>
          </a:bodyPr>
          <a:lstStyle/>
          <a:p>
            <a:r>
              <a:rPr lang="tr-TR" sz="2000" b="1" i="1" cap="all" dirty="0">
                <a:latin typeface="+mj-lt"/>
                <a:ea typeface="+mj-ea"/>
                <a:cs typeface="+mj-cs"/>
              </a:rPr>
              <a:t>VİTAMİN KAFE</a:t>
            </a:r>
          </a:p>
        </p:txBody>
      </p:sp>
      <p:sp>
        <p:nvSpPr>
          <p:cNvPr id="11" name="Metin kutusu 10"/>
          <p:cNvSpPr txBox="1"/>
          <p:nvPr/>
        </p:nvSpPr>
        <p:spPr>
          <a:xfrm>
            <a:off x="2068374" y="3952752"/>
            <a:ext cx="1900280" cy="400110"/>
          </a:xfrm>
          <a:prstGeom prst="rect">
            <a:avLst/>
          </a:prstGeom>
          <a:noFill/>
        </p:spPr>
        <p:txBody>
          <a:bodyPr wrap="square" rtlCol="0">
            <a:spAutoFit/>
          </a:bodyPr>
          <a:lstStyle/>
          <a:p>
            <a:r>
              <a:rPr lang="tr-TR" sz="2000" b="1" i="1" cap="all" dirty="0">
                <a:latin typeface="+mj-lt"/>
                <a:ea typeface="+mj-ea"/>
                <a:cs typeface="+mj-cs"/>
              </a:rPr>
              <a:t>GÖL KAFE</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71</a:t>
            </a:fld>
            <a:endParaRPr lang="tr-TR"/>
          </a:p>
        </p:txBody>
      </p:sp>
      <p:pic>
        <p:nvPicPr>
          <p:cNvPr id="8" name="Resim 7">
            <a:extLst>
              <a:ext uri="{FF2B5EF4-FFF2-40B4-BE49-F238E27FC236}">
                <a16:creationId xmlns:a16="http://schemas.microsoft.com/office/drawing/2014/main" id="{C68640EB-2B28-4584-841F-CC1B6B5971A2}"/>
              </a:ext>
            </a:extLst>
          </p:cNvPr>
          <p:cNvPicPr>
            <a:picLocks noChangeAspect="1"/>
          </p:cNvPicPr>
          <p:nvPr/>
        </p:nvPicPr>
        <p:blipFill rotWithShape="1">
          <a:blip r:embed="rId4"/>
          <a:srcRect l="17371"/>
          <a:stretch/>
        </p:blipFill>
        <p:spPr>
          <a:xfrm>
            <a:off x="2082491" y="1694571"/>
            <a:ext cx="3209196" cy="1993907"/>
          </a:xfrm>
          <a:prstGeom prst="rect">
            <a:avLst/>
          </a:prstGeom>
        </p:spPr>
      </p:pic>
      <p:pic>
        <p:nvPicPr>
          <p:cNvPr id="13" name="Resim 12">
            <a:extLst>
              <a:ext uri="{FF2B5EF4-FFF2-40B4-BE49-F238E27FC236}">
                <a16:creationId xmlns:a16="http://schemas.microsoft.com/office/drawing/2014/main" id="{05621454-F25A-4A3A-A7B3-FFF37AAAD4EE}"/>
              </a:ext>
            </a:extLst>
          </p:cNvPr>
          <p:cNvPicPr>
            <a:picLocks noChangeAspect="1"/>
          </p:cNvPicPr>
          <p:nvPr/>
        </p:nvPicPr>
        <p:blipFill>
          <a:blip r:embed="rId5"/>
          <a:stretch>
            <a:fillRect/>
          </a:stretch>
        </p:blipFill>
        <p:spPr>
          <a:xfrm>
            <a:off x="6156132" y="1911080"/>
            <a:ext cx="4005234" cy="1777398"/>
          </a:xfrm>
          <a:prstGeom prst="rect">
            <a:avLst/>
          </a:prstGeom>
        </p:spPr>
      </p:pic>
      <p:sp>
        <p:nvSpPr>
          <p:cNvPr id="1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4020498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F302176B-0E47-46AC-8F43-DAB4B8A37D06}" type="slidenum">
              <a:rPr lang="tr-TR" smtClean="0"/>
              <a:pPr/>
              <a:t>72</a:t>
            </a:fld>
            <a:endParaRPr lang="tr-TR"/>
          </a:p>
        </p:txBody>
      </p:sp>
      <p:pic>
        <p:nvPicPr>
          <p:cNvPr id="9" name="Resim 8">
            <a:extLst>
              <a:ext uri="{FF2B5EF4-FFF2-40B4-BE49-F238E27FC236}">
                <a16:creationId xmlns:a16="http://schemas.microsoft.com/office/drawing/2014/main" id="{8FC15E2C-4FF9-4EE1-ACE4-D1F3EB6FAA1D}"/>
              </a:ext>
            </a:extLst>
          </p:cNvPr>
          <p:cNvPicPr>
            <a:picLocks noChangeAspect="1"/>
          </p:cNvPicPr>
          <p:nvPr/>
        </p:nvPicPr>
        <p:blipFill>
          <a:blip r:embed="rId2"/>
          <a:stretch>
            <a:fillRect/>
          </a:stretch>
        </p:blipFill>
        <p:spPr>
          <a:xfrm>
            <a:off x="7808019" y="4295121"/>
            <a:ext cx="2394056" cy="1684327"/>
          </a:xfrm>
          <a:prstGeom prst="rect">
            <a:avLst/>
          </a:prstGeom>
        </p:spPr>
      </p:pic>
      <p:sp>
        <p:nvSpPr>
          <p:cNvPr id="10" name="Metin kutusu 9">
            <a:extLst>
              <a:ext uri="{FF2B5EF4-FFF2-40B4-BE49-F238E27FC236}">
                <a16:creationId xmlns:a16="http://schemas.microsoft.com/office/drawing/2014/main" id="{B85DF329-8226-429F-A4B8-4C36195B9098}"/>
              </a:ext>
            </a:extLst>
          </p:cNvPr>
          <p:cNvSpPr txBox="1"/>
          <p:nvPr/>
        </p:nvSpPr>
        <p:spPr>
          <a:xfrm flipH="1">
            <a:off x="8292352" y="1540607"/>
            <a:ext cx="2250141" cy="400110"/>
          </a:xfrm>
          <a:prstGeom prst="rect">
            <a:avLst/>
          </a:prstGeom>
          <a:noFill/>
        </p:spPr>
        <p:txBody>
          <a:bodyPr wrap="square" rtlCol="0">
            <a:spAutoFit/>
          </a:bodyPr>
          <a:lstStyle/>
          <a:p>
            <a:r>
              <a:rPr lang="tr-TR" sz="2000" b="1" i="1" cap="all" dirty="0">
                <a:latin typeface="+mj-lt"/>
                <a:ea typeface="+mj-ea"/>
                <a:cs typeface="+mj-cs"/>
              </a:rPr>
              <a:t>TEKNO KAFE</a:t>
            </a:r>
          </a:p>
        </p:txBody>
      </p:sp>
      <p:sp>
        <p:nvSpPr>
          <p:cNvPr id="11"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pic>
        <p:nvPicPr>
          <p:cNvPr id="13" name="Resi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2" y="4143932"/>
            <a:ext cx="2502000" cy="1798701"/>
          </a:xfrm>
          <a:prstGeom prst="rect">
            <a:avLst/>
          </a:prstGeom>
        </p:spPr>
      </p:pic>
      <p:pic>
        <p:nvPicPr>
          <p:cNvPr id="14" name="Resim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264" y="4162274"/>
            <a:ext cx="2556000" cy="1950022"/>
          </a:xfrm>
          <a:prstGeom prst="rect">
            <a:avLst/>
          </a:prstGeom>
        </p:spPr>
      </p:pic>
      <p:pic>
        <p:nvPicPr>
          <p:cNvPr id="15"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047" y="2170220"/>
            <a:ext cx="2772000" cy="1627249"/>
          </a:xfrm>
          <a:prstGeom prst="rect">
            <a:avLst/>
          </a:prstGeom>
        </p:spPr>
      </p:pic>
      <p:sp>
        <p:nvSpPr>
          <p:cNvPr id="2" name="Dikdörtgen 1"/>
          <p:cNvSpPr/>
          <p:nvPr/>
        </p:nvSpPr>
        <p:spPr>
          <a:xfrm>
            <a:off x="923365" y="1540607"/>
            <a:ext cx="6317190" cy="369332"/>
          </a:xfrm>
          <a:prstGeom prst="rect">
            <a:avLst/>
          </a:prstGeom>
        </p:spPr>
        <p:txBody>
          <a:bodyPr wrap="square">
            <a:spAutoFit/>
          </a:bodyPr>
          <a:lstStyle/>
          <a:p>
            <a:r>
              <a:rPr lang="tr-TR" b="1" i="1" cap="all" dirty="0"/>
              <a:t>YAKUT  KAFE                                 Zümrüt Kafe </a:t>
            </a:r>
          </a:p>
        </p:txBody>
      </p:sp>
      <p:pic>
        <p:nvPicPr>
          <p:cNvPr id="3" name="Resim 2">
            <a:extLst>
              <a:ext uri="{FF2B5EF4-FFF2-40B4-BE49-F238E27FC236}">
                <a16:creationId xmlns:a16="http://schemas.microsoft.com/office/drawing/2014/main" id="{DB72F7F1-F865-075A-9FBB-976D0F63660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9534" y="2097741"/>
            <a:ext cx="2753858" cy="1791386"/>
          </a:xfrm>
          <a:prstGeom prst="rect">
            <a:avLst/>
          </a:prstGeom>
          <a:noFill/>
        </p:spPr>
      </p:pic>
      <p:pic>
        <p:nvPicPr>
          <p:cNvPr id="5" name="Resim 4">
            <a:extLst>
              <a:ext uri="{FF2B5EF4-FFF2-40B4-BE49-F238E27FC236}">
                <a16:creationId xmlns:a16="http://schemas.microsoft.com/office/drawing/2014/main" id="{BC59B176-8A98-7E5B-ED82-AFA615AA4D79}"/>
              </a:ext>
            </a:extLst>
          </p:cNvPr>
          <p:cNvPicPr>
            <a:picLocks noChangeAspect="1"/>
          </p:cNvPicPr>
          <p:nvPr/>
        </p:nvPicPr>
        <p:blipFill>
          <a:blip r:embed="rId7"/>
          <a:stretch>
            <a:fillRect/>
          </a:stretch>
        </p:blipFill>
        <p:spPr>
          <a:xfrm>
            <a:off x="535580" y="2154957"/>
            <a:ext cx="3069680" cy="1734170"/>
          </a:xfrm>
          <a:prstGeom prst="rect">
            <a:avLst/>
          </a:prstGeom>
        </p:spPr>
      </p:pic>
    </p:spTree>
    <p:extLst>
      <p:ext uri="{BB962C8B-B14F-4D97-AF65-F5344CB8AC3E}">
        <p14:creationId xmlns:p14="http://schemas.microsoft.com/office/powerpoint/2010/main" val="1406889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73</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635851" y="2047876"/>
            <a:ext cx="6565049" cy="4247317"/>
          </a:xfrm>
          <a:prstGeom prst="rect">
            <a:avLst/>
          </a:prstGeom>
          <a:noFill/>
        </p:spPr>
        <p:txBody>
          <a:bodyPr wrap="square" rtlCol="0">
            <a:spAutoFit/>
          </a:bodyPr>
          <a:lstStyle/>
          <a:p>
            <a:r>
              <a:rPr lang="tr-TR" dirty="0"/>
              <a:t>Birçok konuda olduğu gibi ekonomik olarak da yönetimin sizde olduğu bir döneme başlıyorsunuz. </a:t>
            </a:r>
          </a:p>
          <a:p>
            <a:endParaRPr lang="tr-TR" dirty="0"/>
          </a:p>
          <a:p>
            <a:r>
              <a:rPr lang="tr-TR" dirty="0"/>
              <a:t>Finansal okuryazarlık kavramından da yola çıkarak </a:t>
            </a:r>
            <a:r>
              <a:rPr lang="tr-TR" b="1" dirty="0"/>
              <a:t>bilinçli kredi kartı kullanımı</a:t>
            </a:r>
            <a:r>
              <a:rPr lang="tr-TR" dirty="0"/>
              <a:t>nın</a:t>
            </a:r>
            <a:r>
              <a:rPr lang="tr-TR" b="1" dirty="0"/>
              <a:t> </a:t>
            </a:r>
            <a:r>
              <a:rPr lang="tr-TR" dirty="0"/>
              <a:t>ve harcamalarınızda </a:t>
            </a:r>
            <a:r>
              <a:rPr lang="tr-TR" b="1" dirty="0">
                <a:solidFill>
                  <a:srgbClr val="FF0000"/>
                </a:solidFill>
              </a:rPr>
              <a:t>ihtiyaç/istek ayrımı </a:t>
            </a:r>
            <a:r>
              <a:rPr lang="tr-TR" dirty="0"/>
              <a:t>yapmanın önemini vurgulamak isteriz. </a:t>
            </a:r>
          </a:p>
          <a:p>
            <a:endParaRPr lang="tr-TR" dirty="0"/>
          </a:p>
          <a:p>
            <a:r>
              <a:rPr lang="tr-TR" dirty="0"/>
              <a:t>İhtiyacınız olmayan harcamalarda bulunurken bütçenizi gözetmeniz gerekecektir. Kredi kartı da olsa yaptığınız harcamaları ay sonunda ödemeniz gerekeceğini unutmayın.</a:t>
            </a:r>
          </a:p>
          <a:p>
            <a:endParaRPr lang="tr-TR" dirty="0"/>
          </a:p>
          <a:p>
            <a:r>
              <a:rPr lang="tr-TR" b="1" dirty="0"/>
              <a:t>Aylık bütçenizi aşacak şekilde </a:t>
            </a:r>
            <a:r>
              <a:rPr lang="tr-TR" dirty="0"/>
              <a:t>taksitli bir alışveriş yapacaksanız aylar boyunca taksit ödemenin sizi nasıl etkileyeceğini düşünerek karar verin.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FİNANSAL OKURYAZARLIK</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2557081"/>
            <a:ext cx="3886200" cy="2283143"/>
          </a:xfrm>
          <a:prstGeom prst="rect">
            <a:avLst/>
          </a:prstGeom>
        </p:spPr>
      </p:pic>
    </p:spTree>
    <p:extLst>
      <p:ext uri="{BB962C8B-B14F-4D97-AF65-F5344CB8AC3E}">
        <p14:creationId xmlns:p14="http://schemas.microsoft.com/office/powerpoint/2010/main" val="3118644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D5F4D61-8D83-49A9-A392-36B3918A23DA}"/>
              </a:ext>
            </a:extLst>
          </p:cNvPr>
          <p:cNvSpPr>
            <a:spLocks noGrp="1"/>
          </p:cNvSpPr>
          <p:nvPr>
            <p:ph type="title"/>
          </p:nvPr>
        </p:nvSpPr>
        <p:spPr/>
        <p:txBody>
          <a:bodyPr>
            <a:normAutofit/>
          </a:bodyPr>
          <a:lstStyle/>
          <a:p>
            <a:r>
              <a:rPr lang="tr-TR" sz="3600" b="1" dirty="0"/>
              <a:t>BOTANİK BAHÇE</a:t>
            </a:r>
          </a:p>
        </p:txBody>
      </p:sp>
      <p:sp>
        <p:nvSpPr>
          <p:cNvPr id="3" name="İçerik Yer Tutucusu 2">
            <a:extLst>
              <a:ext uri="{FF2B5EF4-FFF2-40B4-BE49-F238E27FC236}">
                <a16:creationId xmlns:a16="http://schemas.microsoft.com/office/drawing/2014/main" id="{82121C04-0830-4A93-83EC-AC88E6E2791B}"/>
              </a:ext>
            </a:extLst>
          </p:cNvPr>
          <p:cNvSpPr>
            <a:spLocks noGrp="1"/>
          </p:cNvSpPr>
          <p:nvPr>
            <p:ph idx="1"/>
          </p:nvPr>
        </p:nvSpPr>
        <p:spPr>
          <a:xfrm>
            <a:off x="685799" y="2414588"/>
            <a:ext cx="6615113" cy="3804097"/>
          </a:xfrm>
        </p:spPr>
        <p:txBody>
          <a:bodyPr>
            <a:normAutofit/>
          </a:bodyPr>
          <a:lstStyle/>
          <a:p>
            <a:r>
              <a:rPr lang="tr-TR" sz="1800" dirty="0"/>
              <a:t>10 bin 600 metrekarelik alanda kurulan ‘botanik bahçe’, içerisinde bulunan 850 farklı bitki çeşidiyle bölgede ilk ve tek olması bakımından dikkat çekiyor. Her gün yüzlerce ziyaretçinin uğrak yeri olan bahçede hedef ise çeşitliliği artırmak.140 metre kare cam sera içinde sergilenen iç mekan koleksiyonları Hayrettin Karaca Meşeliği, tıbbi ve aromatik bitki bahçesi, iğne yapraklı bitki koleksiyonu, kaya bitkileri bahçesi, palmiye adası ile farklı iklim koşullarında yetişen endemik bitki türleri görenlerin beğenisini kazanıyor. </a:t>
            </a:r>
          </a:p>
        </p:txBody>
      </p:sp>
      <p:sp>
        <p:nvSpPr>
          <p:cNvPr id="4" name="Slayt Numarası Yer Tutucusu 3">
            <a:extLst>
              <a:ext uri="{FF2B5EF4-FFF2-40B4-BE49-F238E27FC236}">
                <a16:creationId xmlns:a16="http://schemas.microsoft.com/office/drawing/2014/main" id="{D655200E-33CE-4C12-9932-61042729AF06}"/>
              </a:ext>
            </a:extLst>
          </p:cNvPr>
          <p:cNvSpPr>
            <a:spLocks noGrp="1"/>
          </p:cNvSpPr>
          <p:nvPr>
            <p:ph type="sldNum" sz="quarter" idx="12"/>
          </p:nvPr>
        </p:nvSpPr>
        <p:spPr/>
        <p:txBody>
          <a:bodyPr/>
          <a:lstStyle/>
          <a:p>
            <a:fld id="{F302176B-0E47-46AC-8F43-DAB4B8A37D06}" type="slidenum">
              <a:rPr lang="tr-TR" smtClean="0"/>
              <a:pPr/>
              <a:t>74</a:t>
            </a:fld>
            <a:endParaRPr lang="tr-TR"/>
          </a:p>
        </p:txBody>
      </p:sp>
      <p:pic>
        <p:nvPicPr>
          <p:cNvPr id="5" name="Resim 4">
            <a:extLst>
              <a:ext uri="{FF2B5EF4-FFF2-40B4-BE49-F238E27FC236}">
                <a16:creationId xmlns:a16="http://schemas.microsoft.com/office/drawing/2014/main" id="{062E3967-C9CF-4B2C-B9DE-0221979BFA9F}"/>
              </a:ext>
            </a:extLst>
          </p:cNvPr>
          <p:cNvPicPr>
            <a:picLocks noChangeAspect="1"/>
          </p:cNvPicPr>
          <p:nvPr/>
        </p:nvPicPr>
        <p:blipFill>
          <a:blip r:embed="rId2"/>
          <a:stretch>
            <a:fillRect/>
          </a:stretch>
        </p:blipFill>
        <p:spPr>
          <a:xfrm>
            <a:off x="7772400" y="2414588"/>
            <a:ext cx="3914775" cy="3100388"/>
          </a:xfrm>
          <a:prstGeom prst="rect">
            <a:avLst/>
          </a:prstGeom>
        </p:spPr>
      </p:pic>
    </p:spTree>
    <p:extLst>
      <p:ext uri="{BB962C8B-B14F-4D97-AF65-F5344CB8AC3E}">
        <p14:creationId xmlns:p14="http://schemas.microsoft.com/office/powerpoint/2010/main" val="1116580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75</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80888" y="2128991"/>
            <a:ext cx="4556787" cy="2893100"/>
          </a:xfrm>
          <a:prstGeom prst="rect">
            <a:avLst/>
          </a:prstGeom>
          <a:noFill/>
        </p:spPr>
        <p:txBody>
          <a:bodyPr wrap="square" rtlCol="0">
            <a:spAutoFit/>
          </a:bodyPr>
          <a:lstStyle/>
          <a:p>
            <a:pPr algn="just"/>
            <a:r>
              <a:rPr lang="tr-TR" sz="1400" dirty="0"/>
              <a:t>Daha yeşil bir yerleşke ve sürdürülebilir çevre adına Pamukkale Üniversitesi olarak yerleşkemiz içerisinde iki noktaya “Mobil Atık Getirme Ünitesi” yerleştirilmiştir. İlki Merkez Yemekhane önü diğeri ise üniversite hastanemizin poliklinikler</a:t>
            </a:r>
          </a:p>
          <a:p>
            <a:pPr algn="just"/>
            <a:r>
              <a:rPr lang="tr-TR" sz="1400" dirty="0"/>
              <a:t>bölgesine konumlandırılmıştır.</a:t>
            </a:r>
          </a:p>
          <a:p>
            <a:pPr algn="just"/>
            <a:endParaRPr lang="tr-TR" sz="1400" dirty="0"/>
          </a:p>
          <a:p>
            <a:pPr algn="just"/>
            <a:r>
              <a:rPr lang="tr-TR" sz="1400" dirty="0"/>
              <a:t>Ayrıca 22 ayrı noktaya yerleştirilen</a:t>
            </a:r>
          </a:p>
          <a:p>
            <a:pPr algn="just"/>
            <a:r>
              <a:rPr lang="tr-TR" sz="1400" dirty="0"/>
              <a:t>yıpranma ve aşınmaya karşı dayanıklı, yüzde yüz</a:t>
            </a:r>
          </a:p>
          <a:p>
            <a:pPr algn="just"/>
            <a:r>
              <a:rPr lang="tr-TR" sz="1400" dirty="0"/>
              <a:t>sızdırmazlık özelliğine sahip 2 bin 200 litre kapasiteli</a:t>
            </a:r>
          </a:p>
          <a:p>
            <a:pPr algn="just"/>
            <a:r>
              <a:rPr lang="tr-TR" sz="1400" dirty="0"/>
              <a:t>hidrolik sistem yeraltı çöp konteynerleri ile kötü koku ve görüntü kirliliğinin önüne geçilmesi planlanmıştır.</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6" name="Resim 5"/>
          <p:cNvPicPr>
            <a:picLocks noChangeAspect="1"/>
          </p:cNvPicPr>
          <p:nvPr/>
        </p:nvPicPr>
        <p:blipFill rotWithShape="1">
          <a:blip r:embed="rId2">
            <a:extLst>
              <a:ext uri="{28A0092B-C50C-407E-A947-70E740481C1C}">
                <a14:useLocalDpi xmlns:a14="http://schemas.microsoft.com/office/drawing/2010/main" val="0"/>
              </a:ext>
            </a:extLst>
          </a:blip>
          <a:srcRect l="14992"/>
          <a:stretch/>
        </p:blipFill>
        <p:spPr>
          <a:xfrm>
            <a:off x="6000216" y="2128991"/>
            <a:ext cx="5505984" cy="389995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7675" y="380097"/>
            <a:ext cx="1315117" cy="1368577"/>
          </a:xfrm>
          <a:prstGeom prst="rect">
            <a:avLst/>
          </a:prstGeom>
        </p:spPr>
      </p:pic>
    </p:spTree>
    <p:extLst>
      <p:ext uri="{BB962C8B-B14F-4D97-AF65-F5344CB8AC3E}">
        <p14:creationId xmlns:p14="http://schemas.microsoft.com/office/powerpoint/2010/main" val="2653939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76</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1066346" y="2039330"/>
            <a:ext cx="4556787" cy="4524315"/>
          </a:xfrm>
          <a:prstGeom prst="rect">
            <a:avLst/>
          </a:prstGeom>
          <a:noFill/>
        </p:spPr>
        <p:txBody>
          <a:bodyPr wrap="square" rtlCol="0">
            <a:spAutoFit/>
          </a:bodyPr>
          <a:lstStyle/>
          <a:p>
            <a:r>
              <a:rPr lang="tr-TR" dirty="0"/>
              <a:t>Her gün farklı dersliklerde ders alıyor olacaksınız. Ancak unutmamalısınız ki bu derslikleri sizden başka birçok öğrenci de kullanmaktadır. </a:t>
            </a:r>
          </a:p>
          <a:p>
            <a:endParaRPr lang="tr-TR" dirty="0"/>
          </a:p>
          <a:p>
            <a:r>
              <a:rPr lang="tr-TR" dirty="0"/>
              <a:t>Derslikten çıkarken çay bardağı vb. çöpünüzü çöp kutusuna atmanız, masanın üzerinde bırakmamanız gerekir. </a:t>
            </a:r>
          </a:p>
          <a:p>
            <a:endParaRPr lang="tr-TR" dirty="0"/>
          </a:p>
          <a:p>
            <a:r>
              <a:rPr lang="tr-TR" dirty="0"/>
              <a:t>Benzer şekilde koridorlar, çalışma alanları, kantinler, tuvaletler, bahçe alanlarında da size en yakın çöp kutusunu kullanabilirsiniz. </a:t>
            </a:r>
          </a:p>
          <a:p>
            <a:endParaRPr lang="tr-TR" dirty="0"/>
          </a:p>
          <a:p>
            <a:endParaRPr lang="tr-TR" dirty="0"/>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3" name="Resim 2"/>
          <p:cNvPicPr>
            <a:picLocks noChangeAspect="1"/>
          </p:cNvPicPr>
          <p:nvPr/>
        </p:nvPicPr>
        <p:blipFill rotWithShape="1">
          <a:blip r:embed="rId2">
            <a:extLst>
              <a:ext uri="{28A0092B-C50C-407E-A947-70E740481C1C}">
                <a14:useLocalDpi xmlns:a14="http://schemas.microsoft.com/office/drawing/2010/main" val="0"/>
              </a:ext>
            </a:extLst>
          </a:blip>
          <a:srcRect l="28437" b="10904"/>
          <a:stretch/>
        </p:blipFill>
        <p:spPr>
          <a:xfrm>
            <a:off x="8763000" y="1640793"/>
            <a:ext cx="2552485" cy="4495088"/>
          </a:xfrm>
          <a:prstGeom prst="rect">
            <a:avLst/>
          </a:prstGeom>
        </p:spPr>
      </p:pic>
      <p:pic>
        <p:nvPicPr>
          <p:cNvPr id="6" name="Resim 5"/>
          <p:cNvPicPr>
            <a:picLocks noChangeAspect="1"/>
          </p:cNvPicPr>
          <p:nvPr/>
        </p:nvPicPr>
        <p:blipFill rotWithShape="1">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5503" t="11963" r="12766" b="20873"/>
          <a:stretch/>
        </p:blipFill>
        <p:spPr>
          <a:xfrm>
            <a:off x="5623133" y="2625899"/>
            <a:ext cx="2828658" cy="2860500"/>
          </a:xfrm>
          <a:prstGeom prst="rect">
            <a:avLst/>
          </a:prstGeom>
        </p:spPr>
      </p:pic>
    </p:spTree>
    <p:extLst>
      <p:ext uri="{BB962C8B-B14F-4D97-AF65-F5344CB8AC3E}">
        <p14:creationId xmlns:p14="http://schemas.microsoft.com/office/powerpoint/2010/main" val="19963922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77</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72342" y="2701560"/>
            <a:ext cx="4556787" cy="2585323"/>
          </a:xfrm>
          <a:prstGeom prst="rect">
            <a:avLst/>
          </a:prstGeom>
          <a:noFill/>
        </p:spPr>
        <p:txBody>
          <a:bodyPr wrap="square" rtlCol="0">
            <a:spAutoFit/>
          </a:bodyPr>
          <a:lstStyle/>
          <a:p>
            <a:r>
              <a:rPr lang="tr-TR" dirty="0"/>
              <a:t>Kampüs trafik yönetmeliğine göre araçların, </a:t>
            </a:r>
            <a:r>
              <a:rPr lang="tr-TR" b="1" dirty="0"/>
              <a:t>yaya geçitlerinin gerisinde tam olarak durması</a:t>
            </a:r>
            <a:r>
              <a:rPr lang="tr-TR" dirty="0"/>
              <a:t> ve geçmek isteyen yayalara öncelikle yol vermesi zorunludur. </a:t>
            </a:r>
          </a:p>
          <a:p>
            <a:endParaRPr lang="tr-TR" dirty="0"/>
          </a:p>
          <a:p>
            <a:r>
              <a:rPr lang="tr-TR" dirty="0"/>
              <a:t>Taşıma veya yükleme / indirme amacıyla kısa süreli dahi olsa hiçbir araç kaldırım ve yaya yoluna çıkamaz.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yaya önceliği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69" y="2094540"/>
            <a:ext cx="5695931" cy="3522364"/>
          </a:xfrm>
          <a:prstGeom prst="rect">
            <a:avLst/>
          </a:prstGeom>
        </p:spPr>
      </p:pic>
    </p:spTree>
    <p:extLst>
      <p:ext uri="{BB962C8B-B14F-4D97-AF65-F5344CB8AC3E}">
        <p14:creationId xmlns:p14="http://schemas.microsoft.com/office/powerpoint/2010/main" val="1665290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78</a:t>
            </a:fld>
            <a:endParaRPr lang="tr-TR"/>
          </a:p>
        </p:txBody>
      </p:sp>
      <p:sp>
        <p:nvSpPr>
          <p:cNvPr id="5" name="Dikdörtgen 4"/>
          <p:cNvSpPr/>
          <p:nvPr/>
        </p:nvSpPr>
        <p:spPr>
          <a:xfrm>
            <a:off x="5382185" y="1035578"/>
            <a:ext cx="6096000" cy="646331"/>
          </a:xfrm>
          <a:prstGeom prst="rect">
            <a:avLst/>
          </a:prstGeom>
        </p:spPr>
        <p:txBody>
          <a:bodyPr>
            <a:spAutoFit/>
          </a:bodyPr>
          <a:lstStyle/>
          <a:p>
            <a:r>
              <a:rPr lang="tr-TR" b="1" dirty="0"/>
              <a:t>Kariyer Planlama Uygulama Ve Araştırma Merkezi (KARMER)  </a:t>
            </a:r>
          </a:p>
        </p:txBody>
      </p:sp>
      <p:sp>
        <p:nvSpPr>
          <p:cNvPr id="3" name="Dikdörtgen 2"/>
          <p:cNvSpPr/>
          <p:nvPr/>
        </p:nvSpPr>
        <p:spPr>
          <a:xfrm>
            <a:off x="726141" y="2798820"/>
            <a:ext cx="6096000" cy="2031325"/>
          </a:xfrm>
          <a:prstGeom prst="rect">
            <a:avLst/>
          </a:prstGeom>
        </p:spPr>
        <p:txBody>
          <a:bodyPr>
            <a:spAutoFit/>
          </a:bodyPr>
          <a:lstStyle/>
          <a:p>
            <a:r>
              <a:rPr lang="tr-TR" dirty="0">
                <a:solidFill>
                  <a:srgbClr val="212529"/>
                </a:solidFill>
                <a:latin typeface="inherit"/>
              </a:rPr>
              <a:t>Üniversitemiz bünyesinde Kariyer Destek hizmeti vermektedir. Yetenek Kapısı üzerinden kayıt ve başvuru yapıldığı taktirde, </a:t>
            </a:r>
            <a:r>
              <a:rPr lang="tr-TR" dirty="0" err="1">
                <a:solidFill>
                  <a:srgbClr val="212529"/>
                </a:solidFill>
                <a:latin typeface="inherit"/>
              </a:rPr>
              <a:t>KARMER’den</a:t>
            </a:r>
            <a:r>
              <a:rPr lang="tr-TR" dirty="0">
                <a:solidFill>
                  <a:srgbClr val="212529"/>
                </a:solidFill>
                <a:latin typeface="inherit"/>
              </a:rPr>
              <a:t> alınacak randevu ile Kariyer Destek hizmeti alınabilmektedir. </a:t>
            </a:r>
            <a:r>
              <a:rPr lang="tr-TR" dirty="0" err="1">
                <a:solidFill>
                  <a:srgbClr val="212529"/>
                </a:solidFill>
                <a:latin typeface="inherit"/>
              </a:rPr>
              <a:t>KARMER’in</a:t>
            </a:r>
            <a:r>
              <a:rPr lang="tr-TR" dirty="0">
                <a:solidFill>
                  <a:srgbClr val="212529"/>
                </a:solidFill>
                <a:latin typeface="inherit"/>
              </a:rPr>
              <a:t> web sayfası aynı zamanda güncel kariyer etkinliklerini ve staj duyurularını da paylaşmaktadır. </a:t>
            </a:r>
          </a:p>
          <a:p>
            <a:r>
              <a:rPr lang="tr-TR" dirty="0">
                <a:solidFill>
                  <a:srgbClr val="212529"/>
                </a:solidFill>
                <a:latin typeface="inherit"/>
              </a:rPr>
              <a:t>Erişim için: </a:t>
            </a:r>
            <a:r>
              <a:rPr lang="tr-TR" dirty="0">
                <a:solidFill>
                  <a:srgbClr val="0D6EFD"/>
                </a:solidFill>
                <a:latin typeface="inherit"/>
                <a:hlinkClick r:id="rId2"/>
              </a:rPr>
              <a:t>https://www.pau.edu.tr/kariyer</a:t>
            </a:r>
            <a:endParaRPr lang="tr-TR" b="0" i="0" dirty="0">
              <a:solidFill>
                <a:srgbClr val="212529"/>
              </a:solidFill>
              <a:effectLst/>
              <a:latin typeface="inherit"/>
            </a:endParaRPr>
          </a:p>
        </p:txBody>
      </p:sp>
      <p:pic>
        <p:nvPicPr>
          <p:cNvPr id="4" name="Resim 3"/>
          <p:cNvPicPr>
            <a:picLocks noChangeAspect="1"/>
          </p:cNvPicPr>
          <p:nvPr/>
        </p:nvPicPr>
        <p:blipFill>
          <a:blip r:embed="rId3"/>
          <a:stretch>
            <a:fillRect/>
          </a:stretch>
        </p:blipFill>
        <p:spPr>
          <a:xfrm>
            <a:off x="7315200" y="2375648"/>
            <a:ext cx="3808606" cy="3092824"/>
          </a:xfrm>
          <a:prstGeom prst="rect">
            <a:avLst/>
          </a:prstGeom>
        </p:spPr>
      </p:pic>
    </p:spTree>
    <p:extLst>
      <p:ext uri="{BB962C8B-B14F-4D97-AF65-F5344CB8AC3E}">
        <p14:creationId xmlns:p14="http://schemas.microsoft.com/office/powerpoint/2010/main" val="4121990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611907" y="952321"/>
            <a:ext cx="5422526" cy="646331"/>
          </a:xfrm>
          <a:prstGeom prst="rect">
            <a:avLst/>
          </a:prstGeom>
        </p:spPr>
        <p:txBody>
          <a:bodyPr wrap="square">
            <a:spAutoFit/>
          </a:bodyPr>
          <a:lstStyle/>
          <a:p>
            <a:r>
              <a:rPr lang="tr-TR" dirty="0"/>
              <a:t>ÖĞRENCİ KATILIMI</a:t>
            </a:r>
            <a:br>
              <a:rPr lang="tr-TR" dirty="0"/>
            </a:br>
            <a:r>
              <a:rPr lang="tr-TR" i="1" dirty="0"/>
              <a:t>«ÖNEMLİ, EŞİT VE SORUMLU OYUNCULAR»</a:t>
            </a:r>
            <a:endParaRPr lang="tr-TR" dirty="0"/>
          </a:p>
        </p:txBody>
      </p:sp>
      <p:pic>
        <p:nvPicPr>
          <p:cNvPr id="6" name="Resim 5">
            <a:extLst>
              <a:ext uri="{FF2B5EF4-FFF2-40B4-BE49-F238E27FC236}">
                <a16:creationId xmlns:a16="http://schemas.microsoft.com/office/drawing/2014/main" id="{08614772-7BC3-4FEC-99C3-DEE3A7D53E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8879" y="2655815"/>
            <a:ext cx="6003121" cy="4202185"/>
          </a:xfrm>
          <a:prstGeom prst="rect">
            <a:avLst/>
          </a:prstGeom>
        </p:spPr>
      </p:pic>
      <p:sp>
        <p:nvSpPr>
          <p:cNvPr id="9" name="Dikdörtgen 8"/>
          <p:cNvSpPr/>
          <p:nvPr/>
        </p:nvSpPr>
        <p:spPr>
          <a:xfrm>
            <a:off x="491939" y="1735596"/>
            <a:ext cx="10542494" cy="1338828"/>
          </a:xfrm>
          <a:prstGeom prst="rect">
            <a:avLst/>
          </a:prstGeom>
        </p:spPr>
        <p:txBody>
          <a:bodyPr wrap="square">
            <a:spAutoFit/>
          </a:bodyPr>
          <a:lstStyle/>
          <a:p>
            <a:pPr lvl="0">
              <a:lnSpc>
                <a:spcPct val="150000"/>
              </a:lnSpc>
            </a:pPr>
            <a:r>
              <a:rPr lang="tr-TR" dirty="0">
                <a:solidFill>
                  <a:prstClr val="black"/>
                </a:solidFill>
              </a:rPr>
              <a:t>Aktif öğrenci </a:t>
            </a:r>
            <a:r>
              <a:rPr lang="tr-TR" dirty="0">
                <a:solidFill>
                  <a:prstClr val="black"/>
                </a:solidFill>
                <a:sym typeface="Wingdings" panose="05000000000000000000" pitchFamily="2" charset="2"/>
              </a:rPr>
              <a:t></a:t>
            </a:r>
            <a:r>
              <a:rPr lang="tr-TR" dirty="0">
                <a:solidFill>
                  <a:prstClr val="black"/>
                </a:solidFill>
              </a:rPr>
              <a:t> “çalışmaya önemli ölçüde zaman harcayan, yerleşkede vakit geçiren, öğrenci organizasyonlarına aktif katılan, öğrenciler ve biriminin diğer personelleri ile sık sık etkileşime giren kişi”</a:t>
            </a:r>
          </a:p>
        </p:txBody>
      </p:sp>
      <p:sp>
        <p:nvSpPr>
          <p:cNvPr id="10" name="İçerik Yer Tutucusu 2">
            <a:extLst>
              <a:ext uri="{FF2B5EF4-FFF2-40B4-BE49-F238E27FC236}">
                <a16:creationId xmlns:a16="http://schemas.microsoft.com/office/drawing/2014/main" id="{B0ECB63A-2229-4633-B5B3-EE04A05196D8}"/>
              </a:ext>
            </a:extLst>
          </p:cNvPr>
          <p:cNvSpPr txBox="1">
            <a:spLocks/>
          </p:cNvSpPr>
          <p:nvPr/>
        </p:nvSpPr>
        <p:spPr>
          <a:xfrm>
            <a:off x="1014748" y="3582300"/>
            <a:ext cx="5099180" cy="31381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Sürekli Öğrenme ve Gelişim</a:t>
            </a:r>
          </a:p>
          <a:p>
            <a:pPr marL="285750" indent="-285750">
              <a:lnSpc>
                <a:spcPct val="150000"/>
              </a:lnSpc>
              <a:buFont typeface="Wingdings" panose="05000000000000000000" pitchFamily="2" charset="2"/>
              <a:buChar char="ü"/>
            </a:pPr>
            <a:r>
              <a:rPr lang="tr-TR" dirty="0"/>
              <a:t>Aidiyet ve Motivasyon</a:t>
            </a:r>
          </a:p>
          <a:p>
            <a:pPr marL="285750" indent="-285750">
              <a:lnSpc>
                <a:spcPct val="150000"/>
              </a:lnSpc>
              <a:buFont typeface="Wingdings" panose="05000000000000000000" pitchFamily="2" charset="2"/>
              <a:buChar char="ü"/>
            </a:pPr>
            <a:r>
              <a:rPr lang="tr-TR" dirty="0"/>
              <a:t>Farklı Deneyimler</a:t>
            </a:r>
          </a:p>
          <a:p>
            <a:pPr marL="285750" indent="-285750">
              <a:lnSpc>
                <a:spcPct val="150000"/>
              </a:lnSpc>
              <a:buFont typeface="Wingdings" panose="05000000000000000000" pitchFamily="2" charset="2"/>
              <a:buChar char="ü"/>
            </a:pPr>
            <a:r>
              <a:rPr lang="tr-TR" dirty="0"/>
              <a:t>Problem Çözme</a:t>
            </a:r>
          </a:p>
          <a:p>
            <a:pPr marL="285750" indent="-285750">
              <a:lnSpc>
                <a:spcPct val="150000"/>
              </a:lnSpc>
              <a:buFont typeface="Wingdings" panose="05000000000000000000" pitchFamily="2" charset="2"/>
              <a:buChar char="ü"/>
            </a:pPr>
            <a:r>
              <a:rPr lang="tr-TR" dirty="0"/>
              <a:t>Sorumluluk</a:t>
            </a:r>
          </a:p>
          <a:p>
            <a:pPr marL="285750" indent="-285750">
              <a:lnSpc>
                <a:spcPct val="150000"/>
              </a:lnSpc>
              <a:buFont typeface="Wingdings" panose="05000000000000000000" pitchFamily="2" charset="2"/>
              <a:buChar char="ü"/>
            </a:pPr>
            <a:r>
              <a:rPr lang="tr-TR" dirty="0"/>
              <a:t>Gönüllülük</a:t>
            </a:r>
          </a:p>
        </p:txBody>
      </p:sp>
      <p:sp>
        <p:nvSpPr>
          <p:cNvPr id="3" name="Dikdörtgen 2"/>
          <p:cNvSpPr/>
          <p:nvPr/>
        </p:nvSpPr>
        <p:spPr>
          <a:xfrm>
            <a:off x="6113928" y="173256"/>
            <a:ext cx="4992221" cy="646331"/>
          </a:xfrm>
          <a:prstGeom prst="rect">
            <a:avLst/>
          </a:prstGeom>
        </p:spPr>
        <p:txBody>
          <a:bodyPr wrap="square">
            <a:spAutoFit/>
          </a:bodyPr>
          <a:lstStyle/>
          <a:p>
            <a:pPr algn="just"/>
            <a:r>
              <a:rPr lang="tr-TR" b="1" dirty="0">
                <a:solidFill>
                  <a:srgbClr val="212529"/>
                </a:solidFill>
                <a:latin typeface="inherit"/>
              </a:rPr>
              <a:t>Kalite Yönetimi ve Veri Değerlendirme Uygulama ve Araştırma Merkezi (KAVDEM) </a:t>
            </a:r>
            <a:endParaRPr lang="tr-TR" b="1" i="0" dirty="0">
              <a:solidFill>
                <a:srgbClr val="212529"/>
              </a:solidFill>
              <a:effectLst/>
              <a:latin typeface="Roboto"/>
            </a:endParaRPr>
          </a:p>
        </p:txBody>
      </p:sp>
    </p:spTree>
    <p:extLst>
      <p:ext uri="{BB962C8B-B14F-4D97-AF65-F5344CB8AC3E}">
        <p14:creationId xmlns:p14="http://schemas.microsoft.com/office/powerpoint/2010/main" val="936222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214804" y="1100102"/>
            <a:ext cx="6979669" cy="369332"/>
          </a:xfrm>
          <a:prstGeom prst="rect">
            <a:avLst/>
          </a:prstGeom>
        </p:spPr>
        <p:txBody>
          <a:bodyPr wrap="square">
            <a:spAutoFit/>
          </a:bodyPr>
          <a:lstStyle/>
          <a:p>
            <a:r>
              <a:rPr lang="tr-TR" b="1" dirty="0"/>
              <a:t>YÜKSEKÖĞRETİMDE KALİTE GÜVENCE SİSTEMİNİN HEDEFİ</a:t>
            </a:r>
            <a:endParaRPr lang="tr-TR" dirty="0"/>
          </a:p>
        </p:txBody>
      </p:sp>
      <p:pic>
        <p:nvPicPr>
          <p:cNvPr id="2" name="Resim 1"/>
          <p:cNvPicPr>
            <a:picLocks noChangeAspect="1"/>
          </p:cNvPicPr>
          <p:nvPr/>
        </p:nvPicPr>
        <p:blipFill rotWithShape="1">
          <a:blip r:embed="rId2"/>
          <a:srcRect l="209" r="429"/>
          <a:stretch/>
        </p:blipFill>
        <p:spPr>
          <a:xfrm>
            <a:off x="790144" y="1469434"/>
            <a:ext cx="8732548" cy="3712166"/>
          </a:xfrm>
          <a:prstGeom prst="rect">
            <a:avLst/>
          </a:prstGeom>
        </p:spPr>
      </p:pic>
      <p:sp>
        <p:nvSpPr>
          <p:cNvPr id="4" name="Dikdörtgen 3"/>
          <p:cNvSpPr/>
          <p:nvPr/>
        </p:nvSpPr>
        <p:spPr>
          <a:xfrm>
            <a:off x="4214804" y="4673769"/>
            <a:ext cx="7758546" cy="1754326"/>
          </a:xfrm>
          <a:prstGeom prst="rect">
            <a:avLst/>
          </a:prstGeom>
        </p:spPr>
        <p:txBody>
          <a:bodyPr wrap="square">
            <a:spAutoFit/>
          </a:bodyPr>
          <a:lstStyle/>
          <a:p>
            <a:r>
              <a:rPr lang="tr-TR" dirty="0">
                <a:solidFill>
                  <a:srgbClr val="000000"/>
                </a:solidFill>
                <a:latin typeface="Arial-BoldMT"/>
              </a:rPr>
              <a:t>Yükseköğretim kurumlarında kalite güvence sisteminin en önemli boyutu; öğrencilerin hedeflenen yeterliliklere ulaşabilmesinin güvence altına alınmasıdır. </a:t>
            </a:r>
          </a:p>
          <a:p>
            <a:endParaRPr lang="tr-TR" b="1" dirty="0">
              <a:solidFill>
                <a:srgbClr val="000000"/>
              </a:solidFill>
              <a:latin typeface="Arial-BoldMT"/>
            </a:endParaRPr>
          </a:p>
          <a:p>
            <a:r>
              <a:rPr lang="tr-TR" dirty="0">
                <a:solidFill>
                  <a:srgbClr val="000000"/>
                </a:solidFill>
                <a:latin typeface="Arial-BoldMT"/>
              </a:rPr>
              <a:t>Bu nedenle öğrenciler </a:t>
            </a:r>
            <a:r>
              <a:rPr lang="tr-TR" dirty="0">
                <a:solidFill>
                  <a:srgbClr val="000000"/>
                </a:solidFill>
                <a:latin typeface="ArialMT"/>
              </a:rPr>
              <a:t>yükseköğretimde kalite güvencesi süreçlerinin en önemli paydaşlarından birisi olup süreçlere katılımı beklenmektedir.</a:t>
            </a:r>
          </a:p>
        </p:txBody>
      </p:sp>
    </p:spTree>
    <p:extLst>
      <p:ext uri="{BB962C8B-B14F-4D97-AF65-F5344CB8AC3E}">
        <p14:creationId xmlns:p14="http://schemas.microsoft.com/office/powerpoint/2010/main" val="2551876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81</a:t>
            </a:fld>
            <a:endParaRPr lang="tr-TR" dirty="0"/>
          </a:p>
        </p:txBody>
      </p:sp>
      <p:sp>
        <p:nvSpPr>
          <p:cNvPr id="3" name="Dikdörtgen 2"/>
          <p:cNvSpPr/>
          <p:nvPr/>
        </p:nvSpPr>
        <p:spPr>
          <a:xfrm>
            <a:off x="5168701" y="729972"/>
            <a:ext cx="5665695" cy="584775"/>
          </a:xfrm>
          <a:prstGeom prst="rect">
            <a:avLst/>
          </a:prstGeom>
        </p:spPr>
        <p:txBody>
          <a:bodyPr wrap="square">
            <a:spAutoFit/>
          </a:bodyPr>
          <a:lstStyle/>
          <a:p>
            <a:r>
              <a:rPr lang="tr-TR" sz="3200" dirty="0"/>
              <a:t>ÖĞRENCİ KATILIMI NASIL?</a:t>
            </a:r>
          </a:p>
        </p:txBody>
      </p:sp>
      <p:pic>
        <p:nvPicPr>
          <p:cNvPr id="4" name="Resim 3">
            <a:extLst>
              <a:ext uri="{FF2B5EF4-FFF2-40B4-BE49-F238E27FC236}">
                <a16:creationId xmlns:a16="http://schemas.microsoft.com/office/drawing/2014/main" id="{D855472F-857F-49A7-BDA3-3795F38146B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28" t="12718" r="4615" b="9333"/>
          <a:stretch/>
        </p:blipFill>
        <p:spPr>
          <a:xfrm>
            <a:off x="5607161" y="1314747"/>
            <a:ext cx="5137299" cy="4436758"/>
          </a:xfrm>
          <a:prstGeom prst="rect">
            <a:avLst/>
          </a:prstGeom>
        </p:spPr>
      </p:pic>
      <p:sp>
        <p:nvSpPr>
          <p:cNvPr id="5" name="İçerik Yer Tutucusu 2">
            <a:extLst>
              <a:ext uri="{FF2B5EF4-FFF2-40B4-BE49-F238E27FC236}">
                <a16:creationId xmlns:a16="http://schemas.microsoft.com/office/drawing/2014/main" id="{14FF0742-3D5F-4D18-B5B2-C7614CE2418E}"/>
              </a:ext>
            </a:extLst>
          </p:cNvPr>
          <p:cNvSpPr txBox="1">
            <a:spLocks/>
          </p:cNvSpPr>
          <p:nvPr/>
        </p:nvSpPr>
        <p:spPr>
          <a:xfrm>
            <a:off x="696491" y="1835078"/>
            <a:ext cx="5099180" cy="43898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Fakülte/Bölüm Program Değerlendirme Komiteleri</a:t>
            </a:r>
          </a:p>
          <a:p>
            <a:pPr marL="285750" indent="-285750">
              <a:lnSpc>
                <a:spcPct val="150000"/>
              </a:lnSpc>
              <a:buFont typeface="Wingdings" panose="05000000000000000000" pitchFamily="2" charset="2"/>
              <a:buChar char="ü"/>
            </a:pPr>
            <a:r>
              <a:rPr lang="tr-TR" dirty="0"/>
              <a:t>Fakülte/Bölüm Kurulları</a:t>
            </a:r>
          </a:p>
          <a:p>
            <a:pPr marL="285750" indent="-285750">
              <a:lnSpc>
                <a:spcPct val="150000"/>
              </a:lnSpc>
              <a:buFont typeface="Wingdings" panose="05000000000000000000" pitchFamily="2" charset="2"/>
              <a:buChar char="ü"/>
            </a:pPr>
            <a:r>
              <a:rPr lang="tr-TR" dirty="0"/>
              <a:t>Bölüm Danışma Kurulları</a:t>
            </a:r>
          </a:p>
          <a:p>
            <a:pPr marL="285750" indent="-285750">
              <a:lnSpc>
                <a:spcPct val="150000"/>
              </a:lnSpc>
              <a:buFont typeface="Wingdings" panose="05000000000000000000" pitchFamily="2" charset="2"/>
              <a:buChar char="ü"/>
            </a:pPr>
            <a:r>
              <a:rPr lang="tr-TR" dirty="0"/>
              <a:t>Kalite Komisyonu Öğrenci Temsilcisi</a:t>
            </a:r>
          </a:p>
          <a:p>
            <a:pPr marL="285750" indent="-285750">
              <a:lnSpc>
                <a:spcPct val="150000"/>
              </a:lnSpc>
              <a:buFont typeface="Wingdings" panose="05000000000000000000" pitchFamily="2" charset="2"/>
              <a:buChar char="ü"/>
            </a:pPr>
            <a:r>
              <a:rPr lang="tr-TR" dirty="0"/>
              <a:t>Birim Kalite Komiteleri</a:t>
            </a:r>
          </a:p>
        </p:txBody>
      </p:sp>
      <p:sp>
        <p:nvSpPr>
          <p:cNvPr id="6" name="Dikdörtgen 5">
            <a:extLst>
              <a:ext uri="{FF2B5EF4-FFF2-40B4-BE49-F238E27FC236}">
                <a16:creationId xmlns:a16="http://schemas.microsoft.com/office/drawing/2014/main" id="{C46E597D-9729-4BEF-A597-794BF338C76E}"/>
              </a:ext>
            </a:extLst>
          </p:cNvPr>
          <p:cNvSpPr/>
          <p:nvPr/>
        </p:nvSpPr>
        <p:spPr>
          <a:xfrm>
            <a:off x="8134618" y="5566839"/>
            <a:ext cx="2699778" cy="369332"/>
          </a:xfrm>
          <a:prstGeom prst="rect">
            <a:avLst/>
          </a:prstGeom>
        </p:spPr>
        <p:txBody>
          <a:bodyPr wrap="none">
            <a:spAutoFit/>
          </a:bodyPr>
          <a:lstStyle/>
          <a:p>
            <a:r>
              <a:rPr lang="tr-TR" i="1" dirty="0"/>
              <a:t>«ÖĞRENCİ HER YERDE»</a:t>
            </a:r>
            <a:endParaRPr lang="tr-TR" dirty="0"/>
          </a:p>
        </p:txBody>
      </p:sp>
    </p:spTree>
    <p:extLst>
      <p:ext uri="{BB962C8B-B14F-4D97-AF65-F5344CB8AC3E}">
        <p14:creationId xmlns:p14="http://schemas.microsoft.com/office/powerpoint/2010/main" val="707387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82</a:t>
            </a:fld>
            <a:endParaRPr lang="tr-TR"/>
          </a:p>
        </p:txBody>
      </p:sp>
      <p:sp>
        <p:nvSpPr>
          <p:cNvPr id="3" name="Unvan 1">
            <a:extLst>
              <a:ext uri="{FF2B5EF4-FFF2-40B4-BE49-F238E27FC236}">
                <a16:creationId xmlns:a16="http://schemas.microsoft.com/office/drawing/2014/main" id="{1A910938-AAC9-4ADC-AB4E-AA48621F1E10}"/>
              </a:ext>
            </a:extLst>
          </p:cNvPr>
          <p:cNvSpPr txBox="1">
            <a:spLocks/>
          </p:cNvSpPr>
          <p:nvPr/>
        </p:nvSpPr>
        <p:spPr>
          <a:xfrm>
            <a:off x="2792963" y="61228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a:t>ANKETLER</a:t>
            </a:r>
            <a:endParaRPr lang="tr-TR" dirty="0"/>
          </a:p>
        </p:txBody>
      </p:sp>
      <p:sp>
        <p:nvSpPr>
          <p:cNvPr id="4" name="İçerik Yer Tutucusu 2">
            <a:extLst>
              <a:ext uri="{FF2B5EF4-FFF2-40B4-BE49-F238E27FC236}">
                <a16:creationId xmlns:a16="http://schemas.microsoft.com/office/drawing/2014/main" id="{48DA286B-7AF5-46C7-8C80-0032C1DB2BB7}"/>
              </a:ext>
            </a:extLst>
          </p:cNvPr>
          <p:cNvSpPr txBox="1">
            <a:spLocks/>
          </p:cNvSpPr>
          <p:nvPr/>
        </p:nvSpPr>
        <p:spPr>
          <a:xfrm>
            <a:off x="685800" y="2054601"/>
            <a:ext cx="5257800" cy="40241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nSpc>
                <a:spcPct val="200000"/>
              </a:lnSpc>
              <a:buFont typeface="Wingdings" panose="05000000000000000000" pitchFamily="2" charset="2"/>
              <a:buChar char="Ø"/>
            </a:pPr>
            <a:r>
              <a:rPr lang="tr-TR"/>
              <a:t>PUSULA Bilgi Sistemi</a:t>
            </a:r>
          </a:p>
          <a:p>
            <a:pPr lvl="1">
              <a:lnSpc>
                <a:spcPct val="200000"/>
              </a:lnSpc>
              <a:buFont typeface="Wingdings" panose="05000000000000000000" pitchFamily="2" charset="2"/>
              <a:buChar char="ü"/>
            </a:pPr>
            <a:r>
              <a:rPr lang="tr-TR"/>
              <a:t>DERS DEĞERLENDİRME ANKETLERİ</a:t>
            </a:r>
          </a:p>
          <a:p>
            <a:pPr lvl="1">
              <a:lnSpc>
                <a:spcPct val="200000"/>
              </a:lnSpc>
              <a:buFont typeface="Wingdings" panose="05000000000000000000" pitchFamily="2" charset="2"/>
              <a:buChar char="ü"/>
            </a:pPr>
            <a:r>
              <a:rPr lang="tr-TR"/>
              <a:t>DERS KAZANIMLARI ANKETİ</a:t>
            </a:r>
          </a:p>
          <a:p>
            <a:pPr lvl="1">
              <a:lnSpc>
                <a:spcPct val="200000"/>
              </a:lnSpc>
              <a:buFont typeface="Wingdings" panose="05000000000000000000" pitchFamily="2" charset="2"/>
              <a:buChar char="ü"/>
            </a:pPr>
            <a:r>
              <a:rPr lang="tr-TR"/>
              <a:t>PROGRAM YETERLİLİKLERİ ANKETİ</a:t>
            </a:r>
          </a:p>
          <a:p>
            <a:pPr lvl="1">
              <a:lnSpc>
                <a:spcPct val="200000"/>
              </a:lnSpc>
              <a:buFont typeface="Wingdings" panose="05000000000000000000" pitchFamily="2" charset="2"/>
              <a:buChar char="ü"/>
            </a:pPr>
            <a:r>
              <a:rPr lang="tr-TR"/>
              <a:t>AKTS İŞ YÜKÜ ANKETİ</a:t>
            </a:r>
          </a:p>
          <a:p>
            <a:pPr>
              <a:lnSpc>
                <a:spcPct val="200000"/>
              </a:lnSpc>
              <a:buFont typeface="Wingdings" panose="05000000000000000000" pitchFamily="2" charset="2"/>
              <a:buChar char="Ø"/>
            </a:pPr>
            <a:r>
              <a:rPr lang="tr-TR"/>
              <a:t>ÖZDEĞERLENDİRME ANKETİ (YILLIK)</a:t>
            </a:r>
            <a:endParaRPr lang="tr-TR" dirty="0"/>
          </a:p>
        </p:txBody>
      </p:sp>
      <p:sp>
        <p:nvSpPr>
          <p:cNvPr id="5" name="İçerik Yer Tutucusu 2">
            <a:extLst>
              <a:ext uri="{FF2B5EF4-FFF2-40B4-BE49-F238E27FC236}">
                <a16:creationId xmlns:a16="http://schemas.microsoft.com/office/drawing/2014/main" id="{F9629CB4-678F-4B45-AD00-E08744BDE31B}"/>
              </a:ext>
            </a:extLst>
          </p:cNvPr>
          <p:cNvSpPr txBox="1">
            <a:spLocks/>
          </p:cNvSpPr>
          <p:nvPr/>
        </p:nvSpPr>
        <p:spPr>
          <a:xfrm>
            <a:off x="6380583" y="1746113"/>
            <a:ext cx="525780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200000"/>
              </a:lnSpc>
              <a:buNone/>
            </a:pPr>
            <a:r>
              <a:rPr lang="tr-TR" dirty="0"/>
              <a:t>Aldığınız eğitim ve hizmetlerin kalitesini iyileştirmek, Üniversitemizin sürekli gelişimini sağlamak amacıyla görüşleriniz bizim için değerli…</a:t>
            </a:r>
          </a:p>
        </p:txBody>
      </p:sp>
      <p:pic>
        <p:nvPicPr>
          <p:cNvPr id="6" name="Resim 5">
            <a:extLst>
              <a:ext uri="{FF2B5EF4-FFF2-40B4-BE49-F238E27FC236}">
                <a16:creationId xmlns:a16="http://schemas.microsoft.com/office/drawing/2014/main" id="{1A128F04-80F2-40C3-AB4E-CB20F5E921A8}"/>
              </a:ext>
            </a:extLst>
          </p:cNvPr>
          <p:cNvPicPr>
            <a:picLocks noChangeAspect="1"/>
          </p:cNvPicPr>
          <p:nvPr/>
        </p:nvPicPr>
        <p:blipFill>
          <a:blip r:embed="rId3" cstate="print">
            <a:clrChange>
              <a:clrFrom>
                <a:srgbClr val="D6E7FB"/>
              </a:clrFrom>
              <a:clrTo>
                <a:srgbClr val="D6E7FB">
                  <a:alpha val="0"/>
                </a:srgbClr>
              </a:clrTo>
            </a:clrChange>
            <a:extLst>
              <a:ext uri="{28A0092B-C50C-407E-A947-70E740481C1C}">
                <a14:useLocalDpi xmlns:a14="http://schemas.microsoft.com/office/drawing/2010/main" val="0"/>
              </a:ext>
            </a:extLst>
          </a:blip>
          <a:stretch>
            <a:fillRect/>
          </a:stretch>
        </p:blipFill>
        <p:spPr>
          <a:xfrm>
            <a:off x="8415705" y="3724390"/>
            <a:ext cx="3659661" cy="3659661"/>
          </a:xfrm>
          <a:prstGeom prst="rect">
            <a:avLst/>
          </a:prstGeom>
        </p:spPr>
      </p:pic>
    </p:spTree>
    <p:extLst>
      <p:ext uri="{BB962C8B-B14F-4D97-AF65-F5344CB8AC3E}">
        <p14:creationId xmlns:p14="http://schemas.microsoft.com/office/powerpoint/2010/main" val="1148731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83</a:t>
            </a:fld>
            <a:endParaRPr lang="tr-TR"/>
          </a:p>
        </p:txBody>
      </p:sp>
      <p:sp>
        <p:nvSpPr>
          <p:cNvPr id="3" name="Unvan 1">
            <a:extLst>
              <a:ext uri="{FF2B5EF4-FFF2-40B4-BE49-F238E27FC236}">
                <a16:creationId xmlns:a16="http://schemas.microsoft.com/office/drawing/2014/main" id="{3587D680-CFB6-4DE9-8B8D-2086C5DFA270}"/>
              </a:ext>
            </a:extLst>
          </p:cNvPr>
          <p:cNvSpPr txBox="1">
            <a:spLocks/>
          </p:cNvSpPr>
          <p:nvPr/>
        </p:nvSpPr>
        <p:spPr>
          <a:xfrm>
            <a:off x="2599764" y="47717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dirty="0"/>
              <a:t>GENEL BİLDİRİM(ÖNERİ) SİSTEMİ</a:t>
            </a:r>
          </a:p>
        </p:txBody>
      </p:sp>
      <p:pic>
        <p:nvPicPr>
          <p:cNvPr id="4" name="Resim 3"/>
          <p:cNvPicPr>
            <a:picLocks noChangeAspect="1"/>
          </p:cNvPicPr>
          <p:nvPr/>
        </p:nvPicPr>
        <p:blipFill>
          <a:blip r:embed="rId2"/>
          <a:stretch>
            <a:fillRect/>
          </a:stretch>
        </p:blipFill>
        <p:spPr>
          <a:xfrm>
            <a:off x="251928" y="1424276"/>
            <a:ext cx="4154840" cy="3185046"/>
          </a:xfrm>
          <a:prstGeom prst="rect">
            <a:avLst/>
          </a:prstGeom>
        </p:spPr>
      </p:pic>
      <p:pic>
        <p:nvPicPr>
          <p:cNvPr id="5" name="Resim 4"/>
          <p:cNvPicPr>
            <a:picLocks noChangeAspect="1"/>
          </p:cNvPicPr>
          <p:nvPr/>
        </p:nvPicPr>
        <p:blipFill>
          <a:blip r:embed="rId3"/>
          <a:stretch>
            <a:fillRect/>
          </a:stretch>
        </p:blipFill>
        <p:spPr>
          <a:xfrm>
            <a:off x="5136812" y="1358767"/>
            <a:ext cx="6875851" cy="5175250"/>
          </a:xfrm>
          <a:prstGeom prst="rect">
            <a:avLst/>
          </a:prstGeom>
        </p:spPr>
      </p:pic>
      <p:sp>
        <p:nvSpPr>
          <p:cNvPr id="6" name="İçerik Yer Tutucusu 2">
            <a:extLst>
              <a:ext uri="{FF2B5EF4-FFF2-40B4-BE49-F238E27FC236}">
                <a16:creationId xmlns:a16="http://schemas.microsoft.com/office/drawing/2014/main" id="{5108EE76-9F58-4DF3-8978-F4B1050F2291}"/>
              </a:ext>
            </a:extLst>
          </p:cNvPr>
          <p:cNvSpPr txBox="1">
            <a:spLocks/>
          </p:cNvSpPr>
          <p:nvPr/>
        </p:nvSpPr>
        <p:spPr>
          <a:xfrm>
            <a:off x="251928" y="4609322"/>
            <a:ext cx="5024584" cy="17634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tr-TR"/>
              <a:t>Üniversitede yaşadığınız deneyimlere yönelik istek, memnuniyet, öneri ya da şikayetlerinizi paylaşabilirsiniz…</a:t>
            </a:r>
          </a:p>
          <a:p>
            <a:pPr marL="0" indent="0">
              <a:buFont typeface="Arial" panose="020B0604020202020204" pitchFamily="34" charset="0"/>
              <a:buNone/>
            </a:pPr>
            <a:r>
              <a:rPr lang="tr-TR">
                <a:hlinkClick r:id="rId4"/>
              </a:rPr>
              <a:t>Genel Bildirim Sistemi</a:t>
            </a:r>
            <a:endParaRPr lang="tr-TR" dirty="0"/>
          </a:p>
        </p:txBody>
      </p:sp>
    </p:spTree>
    <p:extLst>
      <p:ext uri="{BB962C8B-B14F-4D97-AF65-F5344CB8AC3E}">
        <p14:creationId xmlns:p14="http://schemas.microsoft.com/office/powerpoint/2010/main" val="1835178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A1D24F-715B-1C01-38BB-B071445A877F}"/>
              </a:ext>
            </a:extLst>
          </p:cNvPr>
          <p:cNvSpPr>
            <a:spLocks noGrp="1"/>
          </p:cNvSpPr>
          <p:nvPr>
            <p:ph type="title"/>
          </p:nvPr>
        </p:nvSpPr>
        <p:spPr>
          <a:xfrm>
            <a:off x="4800600" y="271463"/>
            <a:ext cx="6705600" cy="714375"/>
          </a:xfrm>
        </p:spPr>
        <p:txBody>
          <a:bodyPr>
            <a:normAutofit fontScale="90000"/>
          </a:bodyPr>
          <a:lstStyle/>
          <a:p>
            <a:r>
              <a:rPr lang="tr-TR" b="1" i="0" dirty="0">
                <a:solidFill>
                  <a:srgbClr val="1F1F1F"/>
                </a:solidFill>
                <a:effectLst/>
                <a:latin typeface="docs-Roboto"/>
              </a:rPr>
              <a:t>Oryantasyon Değerlendirme Formu</a:t>
            </a:r>
            <a:endParaRPr lang="tr-TR" b="1" dirty="0"/>
          </a:p>
        </p:txBody>
      </p:sp>
      <p:sp>
        <p:nvSpPr>
          <p:cNvPr id="4" name="Metin Yer Tutucusu 3">
            <a:extLst>
              <a:ext uri="{FF2B5EF4-FFF2-40B4-BE49-F238E27FC236}">
                <a16:creationId xmlns:a16="http://schemas.microsoft.com/office/drawing/2014/main" id="{5FB72F84-37F7-4D1D-B88C-8BE27BB18541}"/>
              </a:ext>
            </a:extLst>
          </p:cNvPr>
          <p:cNvSpPr>
            <a:spLocks noGrp="1"/>
          </p:cNvSpPr>
          <p:nvPr>
            <p:ph type="body" sz="half" idx="2"/>
          </p:nvPr>
        </p:nvSpPr>
        <p:spPr>
          <a:xfrm>
            <a:off x="300038" y="1385889"/>
            <a:ext cx="6257925" cy="4832796"/>
          </a:xfrm>
        </p:spPr>
        <p:txBody>
          <a:bodyPr>
            <a:noAutofit/>
          </a:bodyPr>
          <a:lstStyle/>
          <a:p>
            <a:r>
              <a:rPr lang="tr-TR" sz="2400" b="0" i="0" dirty="0">
                <a:solidFill>
                  <a:srgbClr val="1F1F1F"/>
                </a:solidFill>
                <a:effectLst/>
                <a:latin typeface="docs-Roboto"/>
              </a:rPr>
              <a:t>Sevgili öğrenciler, Bu form Pamukkale Üniversitesi Psikolojik Danışma ve Rehberlik Eğitim Uygulama ve Araştırma Merkezi tarafından hazırlanan oryantasyon çalışmalarını değerlendirmek amacıyla oluşturulmuştur. Verdiğiniz bilgiler tamamen gizli kalacak ve sadece </a:t>
            </a:r>
            <a:r>
              <a:rPr lang="tr-TR" sz="2400" b="0" i="0" dirty="0" err="1">
                <a:solidFill>
                  <a:srgbClr val="1F1F1F"/>
                </a:solidFill>
                <a:effectLst/>
                <a:latin typeface="docs-Roboto"/>
              </a:rPr>
              <a:t>PDREM’in</a:t>
            </a:r>
            <a:r>
              <a:rPr lang="tr-TR" sz="2400" b="0" i="0" dirty="0">
                <a:solidFill>
                  <a:srgbClr val="1F1F1F"/>
                </a:solidFill>
                <a:effectLst/>
                <a:latin typeface="docs-Roboto"/>
              </a:rPr>
              <a:t> oryantasyon çalışmalarını geliştirmesinde kullanılacaktır. Desteğiniz için şimdiden teşekkür eder, sağlıklı ve başarılı bir eğitim öğretim yılı geçirmenizi dileriz.  </a:t>
            </a:r>
            <a:r>
              <a:rPr lang="tr-TR" sz="2400" b="1" i="0" dirty="0">
                <a:solidFill>
                  <a:srgbClr val="1F1F1F"/>
                </a:solidFill>
                <a:effectLst/>
                <a:latin typeface="docs-Roboto"/>
              </a:rPr>
              <a:t>                                                                                                                                      </a:t>
            </a:r>
          </a:p>
          <a:p>
            <a:r>
              <a:rPr lang="tr-TR" sz="2400" b="1" i="0" dirty="0">
                <a:solidFill>
                  <a:srgbClr val="1F1F1F"/>
                </a:solidFill>
                <a:effectLst/>
                <a:latin typeface="docs-Roboto"/>
              </a:rPr>
              <a:t>PAÜ PDREM</a:t>
            </a:r>
            <a:endParaRPr lang="tr-TR" sz="2400" dirty="0"/>
          </a:p>
        </p:txBody>
      </p:sp>
      <p:sp>
        <p:nvSpPr>
          <p:cNvPr id="5" name="Slayt Numarası Yer Tutucusu 4">
            <a:extLst>
              <a:ext uri="{FF2B5EF4-FFF2-40B4-BE49-F238E27FC236}">
                <a16:creationId xmlns:a16="http://schemas.microsoft.com/office/drawing/2014/main" id="{B01DC380-A7E0-4728-39A6-1651DD5535F9}"/>
              </a:ext>
            </a:extLst>
          </p:cNvPr>
          <p:cNvSpPr>
            <a:spLocks noGrp="1"/>
          </p:cNvSpPr>
          <p:nvPr>
            <p:ph type="sldNum" sz="quarter" idx="12"/>
          </p:nvPr>
        </p:nvSpPr>
        <p:spPr/>
        <p:txBody>
          <a:bodyPr/>
          <a:lstStyle/>
          <a:p>
            <a:fld id="{F302176B-0E47-46AC-8F43-DAB4B8A37D06}" type="slidenum">
              <a:rPr lang="tr-TR" smtClean="0"/>
              <a:pPr/>
              <a:t>84</a:t>
            </a:fld>
            <a:endParaRPr lang="tr-TR"/>
          </a:p>
        </p:txBody>
      </p:sp>
      <p:pic>
        <p:nvPicPr>
          <p:cNvPr id="8" name="İçerik Yer Tutucusu 7">
            <a:extLst>
              <a:ext uri="{FF2B5EF4-FFF2-40B4-BE49-F238E27FC236}">
                <a16:creationId xmlns:a16="http://schemas.microsoft.com/office/drawing/2014/main" id="{C17E8CC8-99ED-479F-B117-5723B63C9A02}"/>
              </a:ext>
            </a:extLst>
          </p:cNvPr>
          <p:cNvPicPr>
            <a:picLocks noGrp="1" noChangeAspect="1"/>
          </p:cNvPicPr>
          <p:nvPr>
            <p:ph idx="1"/>
          </p:nvPr>
        </p:nvPicPr>
        <p:blipFill>
          <a:blip r:embed="rId2"/>
          <a:stretch>
            <a:fillRect/>
          </a:stretch>
        </p:blipFill>
        <p:spPr>
          <a:xfrm>
            <a:off x="7300913" y="1543050"/>
            <a:ext cx="4021931" cy="4057650"/>
          </a:xfrm>
          <a:prstGeom prst="rect">
            <a:avLst/>
          </a:prstGeom>
        </p:spPr>
      </p:pic>
    </p:spTree>
    <p:extLst>
      <p:ext uri="{BB962C8B-B14F-4D97-AF65-F5344CB8AC3E}">
        <p14:creationId xmlns:p14="http://schemas.microsoft.com/office/powerpoint/2010/main" val="372084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85</a:t>
            </a:fld>
            <a:endParaRPr lang="tr-TR"/>
          </a:p>
        </p:txBody>
      </p:sp>
      <p:pic>
        <p:nvPicPr>
          <p:cNvPr id="4" name="Resim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3743326" y="746125"/>
            <a:ext cx="4014788" cy="3380675"/>
          </a:xfrm>
          <a:prstGeom prst="rect">
            <a:avLst/>
          </a:prstGeom>
        </p:spPr>
      </p:pic>
      <p:sp>
        <p:nvSpPr>
          <p:cNvPr id="5" name="İçerik Yer Tutucusu 1"/>
          <p:cNvSpPr txBox="1">
            <a:spLocks/>
          </p:cNvSpPr>
          <p:nvPr/>
        </p:nvSpPr>
        <p:spPr>
          <a:xfrm>
            <a:off x="2243138" y="4500562"/>
            <a:ext cx="7172325" cy="1032935"/>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r>
              <a:rPr lang="tr-TR" sz="3600" i="1" cap="all" dirty="0">
                <a:latin typeface="+mj-lt"/>
                <a:ea typeface="+mj-ea"/>
                <a:cs typeface="+mj-cs"/>
              </a:rPr>
              <a:t>Oryantasyon programı</a:t>
            </a:r>
          </a:p>
          <a:p>
            <a:pPr marL="0" indent="0" algn="ctr">
              <a:buFont typeface="Arial" panose="020B0604020202020204" pitchFamily="34" charset="0"/>
              <a:buNone/>
            </a:pPr>
            <a:r>
              <a:rPr lang="tr-TR" sz="3600" i="1" cap="all" dirty="0">
                <a:latin typeface="+mj-lt"/>
                <a:ea typeface="+mj-ea"/>
                <a:cs typeface="+mj-cs"/>
              </a:rPr>
              <a:t>ile ilgili Ayrıntılı bilgi için</a:t>
            </a:r>
          </a:p>
          <a:p>
            <a:pPr marL="0" indent="0" algn="ctr">
              <a:buFont typeface="Arial" panose="020B0604020202020204" pitchFamily="34" charset="0"/>
              <a:buNone/>
            </a:pPr>
            <a:r>
              <a:rPr lang="tr-TR" sz="3600" b="1" i="1" cap="all" dirty="0">
                <a:latin typeface="+mj-lt"/>
                <a:ea typeface="+mj-ea"/>
                <a:cs typeface="+mj-cs"/>
                <a:hlinkClick r:id="rId4"/>
              </a:rPr>
              <a:t>www.pau.edu.tr/pdrem</a:t>
            </a:r>
            <a:endParaRPr lang="tr-TR" sz="3600" b="1" i="1" cap="all" dirty="0">
              <a:latin typeface="+mj-lt"/>
              <a:ea typeface="+mj-ea"/>
              <a:cs typeface="+mj-cs"/>
            </a:endParaRPr>
          </a:p>
          <a:p>
            <a:pPr marL="0" indent="0" algn="ctr">
              <a:buFont typeface="Arial" panose="020B0604020202020204" pitchFamily="34" charset="0"/>
              <a:buNone/>
            </a:pPr>
            <a:endParaRPr lang="tr-TR" sz="3600" b="1" i="1" cap="all" dirty="0">
              <a:latin typeface="+mj-lt"/>
              <a:ea typeface="+mj-ea"/>
              <a:cs typeface="+mj-cs"/>
            </a:endParaRPr>
          </a:p>
        </p:txBody>
      </p:sp>
    </p:spTree>
    <p:extLst>
      <p:ext uri="{BB962C8B-B14F-4D97-AF65-F5344CB8AC3E}">
        <p14:creationId xmlns:p14="http://schemas.microsoft.com/office/powerpoint/2010/main" val="10209486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A4FEA7A-12D5-F560-DDA4-75AB0C140B94}"/>
              </a:ext>
            </a:extLst>
          </p:cNvPr>
          <p:cNvSpPr>
            <a:spLocks noGrp="1"/>
          </p:cNvSpPr>
          <p:nvPr>
            <p:ph type="sldNum" sz="quarter" idx="12"/>
          </p:nvPr>
        </p:nvSpPr>
        <p:spPr/>
        <p:txBody>
          <a:bodyPr/>
          <a:lstStyle/>
          <a:p>
            <a:fld id="{F302176B-0E47-46AC-8F43-DAB4B8A37D06}" type="slidenum">
              <a:rPr lang="tr-TR" smtClean="0"/>
              <a:pPr/>
              <a:t>86</a:t>
            </a:fld>
            <a:endParaRPr lang="tr-TR"/>
          </a:p>
        </p:txBody>
      </p:sp>
      <p:sp>
        <p:nvSpPr>
          <p:cNvPr id="3" name="Rectangle 1">
            <a:extLst>
              <a:ext uri="{FF2B5EF4-FFF2-40B4-BE49-F238E27FC236}">
                <a16:creationId xmlns:a16="http://schemas.microsoft.com/office/drawing/2014/main" id="{FF9A54CA-67DC-319C-8523-6583C56C928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Metin kutusu 4">
            <a:extLst>
              <a:ext uri="{FF2B5EF4-FFF2-40B4-BE49-F238E27FC236}">
                <a16:creationId xmlns:a16="http://schemas.microsoft.com/office/drawing/2014/main" id="{A5F08B5D-F341-8504-F359-105C482AD15C}"/>
              </a:ext>
            </a:extLst>
          </p:cNvPr>
          <p:cNvSpPr txBox="1"/>
          <p:nvPr/>
        </p:nvSpPr>
        <p:spPr>
          <a:xfrm>
            <a:off x="-37699" y="1127124"/>
            <a:ext cx="12192000" cy="156966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4800" b="1" i="0" cap="all" dirty="0">
                <a:effectLst/>
                <a:latin typeface="YAFdtQi73Xs_0"/>
              </a:rPr>
              <a:t>PAMUKKALE ÜNİVERSİTESİ</a:t>
            </a:r>
            <a:endParaRPr lang="tr-TR" sz="4800" cap="all" dirty="0">
              <a:effectLst/>
              <a:latin typeface="YAFdtQi73Xs_0"/>
            </a:endParaRPr>
          </a:p>
          <a:p>
            <a:pPr algn="ctr"/>
            <a:r>
              <a:rPr lang="tr-TR" sz="4800" b="1" i="0" cap="all" dirty="0">
                <a:effectLst/>
                <a:latin typeface="YAFdtQi73Xs_0"/>
              </a:rPr>
              <a:t>Bekilli Meslek Yüksekokulu</a:t>
            </a:r>
            <a:endParaRPr lang="tr-TR" sz="4800" cap="all" dirty="0">
              <a:effectLst/>
              <a:latin typeface="YAFdtQi73Xs_0"/>
            </a:endParaRPr>
          </a:p>
        </p:txBody>
      </p:sp>
      <p:pic>
        <p:nvPicPr>
          <p:cNvPr id="9" name="Resim 8">
            <a:extLst>
              <a:ext uri="{FF2B5EF4-FFF2-40B4-BE49-F238E27FC236}">
                <a16:creationId xmlns:a16="http://schemas.microsoft.com/office/drawing/2014/main" id="{FDB40906-1B98-F272-6A26-C198F41ED73D}"/>
              </a:ext>
            </a:extLst>
          </p:cNvPr>
          <p:cNvPicPr>
            <a:picLocks noChangeAspect="1"/>
          </p:cNvPicPr>
          <p:nvPr/>
        </p:nvPicPr>
        <p:blipFill>
          <a:blip r:embed="rId2"/>
          <a:stretch>
            <a:fillRect/>
          </a:stretch>
        </p:blipFill>
        <p:spPr>
          <a:xfrm>
            <a:off x="3143852" y="2696784"/>
            <a:ext cx="6058302" cy="4161216"/>
          </a:xfrm>
          <a:prstGeom prst="rect">
            <a:avLst/>
          </a:prstGeom>
        </p:spPr>
      </p:pic>
    </p:spTree>
    <p:extLst>
      <p:ext uri="{BB962C8B-B14F-4D97-AF65-F5344CB8AC3E}">
        <p14:creationId xmlns:p14="http://schemas.microsoft.com/office/powerpoint/2010/main" val="34991582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2AA19-022F-66B8-960E-020F80F2C9D3}"/>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48370E56-3F52-BEE1-EA20-45F75D34B0B9}"/>
              </a:ext>
            </a:extLst>
          </p:cNvPr>
          <p:cNvSpPr>
            <a:spLocks noGrp="1"/>
          </p:cNvSpPr>
          <p:nvPr>
            <p:ph type="sldNum" sz="quarter" idx="12"/>
          </p:nvPr>
        </p:nvSpPr>
        <p:spPr/>
        <p:txBody>
          <a:bodyPr/>
          <a:lstStyle/>
          <a:p>
            <a:fld id="{F302176B-0E47-46AC-8F43-DAB4B8A37D06}" type="slidenum">
              <a:rPr lang="tr-TR" smtClean="0"/>
              <a:pPr/>
              <a:t>87</a:t>
            </a:fld>
            <a:endParaRPr lang="tr-TR"/>
          </a:p>
        </p:txBody>
      </p:sp>
      <p:sp>
        <p:nvSpPr>
          <p:cNvPr id="4" name="Metin kutusu 3">
            <a:extLst>
              <a:ext uri="{FF2B5EF4-FFF2-40B4-BE49-F238E27FC236}">
                <a16:creationId xmlns:a16="http://schemas.microsoft.com/office/drawing/2014/main" id="{1D6384AC-8B5A-08ED-8025-8B49F215A353}"/>
              </a:ext>
            </a:extLst>
          </p:cNvPr>
          <p:cNvSpPr txBox="1"/>
          <p:nvPr/>
        </p:nvSpPr>
        <p:spPr>
          <a:xfrm>
            <a:off x="4299303" y="2967335"/>
            <a:ext cx="3346300" cy="584775"/>
          </a:xfrm>
          <a:prstGeom prst="rect">
            <a:avLst/>
          </a:prstGeom>
          <a:noFill/>
        </p:spPr>
        <p:txBody>
          <a:bodyPr wrap="square">
            <a:spAutoFit/>
          </a:bodyPr>
          <a:lstStyle/>
          <a:p>
            <a:pPr algn="ctr"/>
            <a:r>
              <a:rPr lang="tr-TR" sz="1600" b="1" dirty="0"/>
              <a:t>Doç. Dr. İbrahim GÖKBURUN</a:t>
            </a:r>
          </a:p>
          <a:p>
            <a:pPr algn="ctr"/>
            <a:r>
              <a:rPr lang="tr-TR" sz="1600" b="1" dirty="0"/>
              <a:t>Yüksekokul Müdürü</a:t>
            </a:r>
          </a:p>
        </p:txBody>
      </p:sp>
      <p:sp>
        <p:nvSpPr>
          <p:cNvPr id="5" name="Rectangle 1">
            <a:extLst>
              <a:ext uri="{FF2B5EF4-FFF2-40B4-BE49-F238E27FC236}">
                <a16:creationId xmlns:a16="http://schemas.microsoft.com/office/drawing/2014/main" id="{21B2BBC5-8D3C-DB74-FA40-79E70D33ABF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6" name="Rectangle 2">
            <a:extLst>
              <a:ext uri="{FF2B5EF4-FFF2-40B4-BE49-F238E27FC236}">
                <a16:creationId xmlns:a16="http://schemas.microsoft.com/office/drawing/2014/main" id="{29809829-E481-8B0F-B1A1-7D465F22571E}"/>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2" name="Metin kutusu 11">
            <a:extLst>
              <a:ext uri="{FF2B5EF4-FFF2-40B4-BE49-F238E27FC236}">
                <a16:creationId xmlns:a16="http://schemas.microsoft.com/office/drawing/2014/main" id="{B0256F02-A411-DE1D-9581-EB1337B2DFC6}"/>
              </a:ext>
            </a:extLst>
          </p:cNvPr>
          <p:cNvSpPr txBox="1"/>
          <p:nvPr/>
        </p:nvSpPr>
        <p:spPr>
          <a:xfrm>
            <a:off x="3348784" y="-23261"/>
            <a:ext cx="5247340"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sz="3600" b="1" dirty="0"/>
              <a:t>YÜKSEKOKUL YÖNETİMİ</a:t>
            </a:r>
          </a:p>
        </p:txBody>
      </p:sp>
      <p:sp>
        <p:nvSpPr>
          <p:cNvPr id="7" name="Metin kutusu 6">
            <a:extLst>
              <a:ext uri="{FF2B5EF4-FFF2-40B4-BE49-F238E27FC236}">
                <a16:creationId xmlns:a16="http://schemas.microsoft.com/office/drawing/2014/main" id="{F95BD440-1767-9714-FF68-6988C3BD8186}"/>
              </a:ext>
            </a:extLst>
          </p:cNvPr>
          <p:cNvSpPr txBox="1"/>
          <p:nvPr/>
        </p:nvSpPr>
        <p:spPr>
          <a:xfrm>
            <a:off x="8969224" y="4267306"/>
            <a:ext cx="3222776" cy="584775"/>
          </a:xfrm>
          <a:prstGeom prst="rect">
            <a:avLst/>
          </a:prstGeom>
          <a:noFill/>
        </p:spPr>
        <p:txBody>
          <a:bodyPr wrap="square">
            <a:spAutoFit/>
          </a:bodyPr>
          <a:lstStyle/>
          <a:p>
            <a:pPr algn="ctr"/>
            <a:r>
              <a:rPr lang="tr-TR" sz="1600" b="1" dirty="0"/>
              <a:t>Öğr. Gör. İsmail ÇELİKAK</a:t>
            </a:r>
          </a:p>
          <a:p>
            <a:pPr algn="ctr"/>
            <a:r>
              <a:rPr lang="tr-TR" sz="1600" b="1" dirty="0"/>
              <a:t>Müdür Yardımcısı</a:t>
            </a:r>
          </a:p>
        </p:txBody>
      </p:sp>
      <p:sp>
        <p:nvSpPr>
          <p:cNvPr id="9" name="Metin kutusu 8">
            <a:extLst>
              <a:ext uri="{FF2B5EF4-FFF2-40B4-BE49-F238E27FC236}">
                <a16:creationId xmlns:a16="http://schemas.microsoft.com/office/drawing/2014/main" id="{62896594-7F17-73D5-92B8-5E548483FA99}"/>
              </a:ext>
            </a:extLst>
          </p:cNvPr>
          <p:cNvSpPr txBox="1"/>
          <p:nvPr/>
        </p:nvSpPr>
        <p:spPr>
          <a:xfrm>
            <a:off x="4500663" y="6211669"/>
            <a:ext cx="3335906" cy="615553"/>
          </a:xfrm>
          <a:prstGeom prst="rect">
            <a:avLst/>
          </a:prstGeom>
          <a:noFill/>
        </p:spPr>
        <p:txBody>
          <a:bodyPr wrap="square">
            <a:spAutoFit/>
          </a:bodyPr>
          <a:lstStyle/>
          <a:p>
            <a:pPr algn="ctr"/>
            <a:r>
              <a:rPr lang="tr-TR" sz="1600" b="1" dirty="0"/>
              <a:t>Serkan SERT</a:t>
            </a:r>
          </a:p>
          <a:p>
            <a:pPr algn="ctr"/>
            <a:r>
              <a:rPr lang="tr-TR" sz="1600" b="1" dirty="0"/>
              <a:t>Yüksekokul Sekreter V</a:t>
            </a:r>
            <a:r>
              <a:rPr lang="tr-TR" b="1" dirty="0"/>
              <a:t>.</a:t>
            </a:r>
          </a:p>
        </p:txBody>
      </p:sp>
      <p:sp>
        <p:nvSpPr>
          <p:cNvPr id="13" name="Metin kutusu 12">
            <a:extLst>
              <a:ext uri="{FF2B5EF4-FFF2-40B4-BE49-F238E27FC236}">
                <a16:creationId xmlns:a16="http://schemas.microsoft.com/office/drawing/2014/main" id="{BBC7956E-5499-FC79-8013-E787CFB955F9}"/>
              </a:ext>
            </a:extLst>
          </p:cNvPr>
          <p:cNvSpPr txBox="1"/>
          <p:nvPr/>
        </p:nvSpPr>
        <p:spPr>
          <a:xfrm>
            <a:off x="463587" y="4267306"/>
            <a:ext cx="2814056" cy="584775"/>
          </a:xfrm>
          <a:prstGeom prst="rect">
            <a:avLst/>
          </a:prstGeom>
          <a:noFill/>
        </p:spPr>
        <p:txBody>
          <a:bodyPr wrap="square">
            <a:spAutoFit/>
          </a:bodyPr>
          <a:lstStyle/>
          <a:p>
            <a:pPr algn="ctr"/>
            <a:r>
              <a:rPr lang="tr-TR" sz="1600" b="1" dirty="0"/>
              <a:t>Öğr. Gör. Dr. Şeyda İRDEM</a:t>
            </a:r>
          </a:p>
          <a:p>
            <a:pPr algn="ctr"/>
            <a:r>
              <a:rPr lang="tr-TR" sz="1600" b="1" dirty="0"/>
              <a:t>Müdür Yardımcısı</a:t>
            </a:r>
          </a:p>
        </p:txBody>
      </p:sp>
      <p:pic>
        <p:nvPicPr>
          <p:cNvPr id="15" name="Resim 14">
            <a:extLst>
              <a:ext uri="{FF2B5EF4-FFF2-40B4-BE49-F238E27FC236}">
                <a16:creationId xmlns:a16="http://schemas.microsoft.com/office/drawing/2014/main" id="{C7F553FE-5889-C419-49F1-88FF0B8864CC}"/>
              </a:ext>
            </a:extLst>
          </p:cNvPr>
          <p:cNvPicPr>
            <a:picLocks noChangeAspect="1"/>
          </p:cNvPicPr>
          <p:nvPr/>
        </p:nvPicPr>
        <p:blipFill>
          <a:blip r:embed="rId2"/>
          <a:srcRect l="26360" t="35918" r="3657" b="21977"/>
          <a:stretch>
            <a:fillRect/>
          </a:stretch>
        </p:blipFill>
        <p:spPr>
          <a:xfrm>
            <a:off x="674631" y="1953709"/>
            <a:ext cx="2054575" cy="2246829"/>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7" name="Resim 16">
            <a:extLst>
              <a:ext uri="{FF2B5EF4-FFF2-40B4-BE49-F238E27FC236}">
                <a16:creationId xmlns:a16="http://schemas.microsoft.com/office/drawing/2014/main" id="{B2BBA598-B74F-9385-508B-0CE031573997}"/>
              </a:ext>
            </a:extLst>
          </p:cNvPr>
          <p:cNvPicPr>
            <a:picLocks noChangeAspect="1"/>
          </p:cNvPicPr>
          <p:nvPr/>
        </p:nvPicPr>
        <p:blipFill>
          <a:blip r:embed="rId3"/>
          <a:srcRect l="18812" t="24085" r="18531" b="26616"/>
          <a:stretch>
            <a:fillRect/>
          </a:stretch>
        </p:blipFill>
        <p:spPr>
          <a:xfrm>
            <a:off x="9639171" y="1917379"/>
            <a:ext cx="2240010" cy="2349927"/>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Resim 18">
            <a:extLst>
              <a:ext uri="{FF2B5EF4-FFF2-40B4-BE49-F238E27FC236}">
                <a16:creationId xmlns:a16="http://schemas.microsoft.com/office/drawing/2014/main" id="{63163526-1ACF-05FB-597C-F18D8B542947}"/>
              </a:ext>
            </a:extLst>
          </p:cNvPr>
          <p:cNvPicPr>
            <a:picLocks noChangeAspect="1"/>
          </p:cNvPicPr>
          <p:nvPr/>
        </p:nvPicPr>
        <p:blipFill>
          <a:blip r:embed="rId4"/>
          <a:stretch>
            <a:fillRect/>
          </a:stretch>
        </p:blipFill>
        <p:spPr>
          <a:xfrm>
            <a:off x="5167558" y="4144899"/>
            <a:ext cx="2039960" cy="2114384"/>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Resim 20">
            <a:extLst>
              <a:ext uri="{FF2B5EF4-FFF2-40B4-BE49-F238E27FC236}">
                <a16:creationId xmlns:a16="http://schemas.microsoft.com/office/drawing/2014/main" id="{4918AF9B-93ED-1A8A-9424-E7E35245255B}"/>
              </a:ext>
            </a:extLst>
          </p:cNvPr>
          <p:cNvPicPr>
            <a:picLocks noChangeAspect="1"/>
          </p:cNvPicPr>
          <p:nvPr/>
        </p:nvPicPr>
        <p:blipFill>
          <a:blip r:embed="rId5"/>
          <a:srcRect l="31965" t="30689" r="30110" b="26457"/>
          <a:stretch>
            <a:fillRect/>
          </a:stretch>
        </p:blipFill>
        <p:spPr>
          <a:xfrm>
            <a:off x="4737390" y="746126"/>
            <a:ext cx="2432724" cy="2221210"/>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198539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5BBACA6-7BDF-8041-41D7-091C46FC1215}"/>
              </a:ext>
            </a:extLst>
          </p:cNvPr>
          <p:cNvSpPr>
            <a:spLocks noGrp="1"/>
          </p:cNvSpPr>
          <p:nvPr>
            <p:ph type="sldNum" sz="quarter" idx="12"/>
          </p:nvPr>
        </p:nvSpPr>
        <p:spPr/>
        <p:txBody>
          <a:bodyPr/>
          <a:lstStyle/>
          <a:p>
            <a:fld id="{F302176B-0E47-46AC-8F43-DAB4B8A37D06}" type="slidenum">
              <a:rPr lang="tr-TR" smtClean="0"/>
              <a:pPr/>
              <a:t>88</a:t>
            </a:fld>
            <a:endParaRPr lang="tr-TR"/>
          </a:p>
        </p:txBody>
      </p:sp>
      <p:sp>
        <p:nvSpPr>
          <p:cNvPr id="3" name="Metin kutusu 2">
            <a:extLst>
              <a:ext uri="{FF2B5EF4-FFF2-40B4-BE49-F238E27FC236}">
                <a16:creationId xmlns:a16="http://schemas.microsoft.com/office/drawing/2014/main" id="{C46ABF8B-A85D-16B4-1992-62DEE4D7A77D}"/>
              </a:ext>
            </a:extLst>
          </p:cNvPr>
          <p:cNvSpPr txBox="1"/>
          <p:nvPr/>
        </p:nvSpPr>
        <p:spPr>
          <a:xfrm>
            <a:off x="2118049" y="1260569"/>
            <a:ext cx="7735078" cy="954107"/>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sz="2800" b="1" cap="all" dirty="0">
                <a:latin typeface="YAFdtQi73Xs_0"/>
              </a:rPr>
              <a:t>Bekilli Meslek Yüksekokulu’nda </a:t>
            </a:r>
            <a:endParaRPr lang="tr-TR" sz="2800" b="1" dirty="0"/>
          </a:p>
          <a:p>
            <a:pPr algn="ctr"/>
            <a:r>
              <a:rPr lang="tr-TR" sz="2800" b="1" dirty="0"/>
              <a:t> YER ALAN BÖLÜMLER</a:t>
            </a:r>
          </a:p>
        </p:txBody>
      </p:sp>
      <p:sp>
        <p:nvSpPr>
          <p:cNvPr id="4" name="Metin kutusu 3">
            <a:extLst>
              <a:ext uri="{FF2B5EF4-FFF2-40B4-BE49-F238E27FC236}">
                <a16:creationId xmlns:a16="http://schemas.microsoft.com/office/drawing/2014/main" id="{8E763D73-B5F3-FD66-C20E-ABAD7EA2BC28}"/>
              </a:ext>
            </a:extLst>
          </p:cNvPr>
          <p:cNvSpPr txBox="1"/>
          <p:nvPr/>
        </p:nvSpPr>
        <p:spPr>
          <a:xfrm>
            <a:off x="319008" y="2782669"/>
            <a:ext cx="5456150" cy="923330"/>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tr-TR" b="1" dirty="0">
                <a:solidFill>
                  <a:schemeClr val="tx1"/>
                </a:solidFill>
              </a:rPr>
              <a:t>FİNANS- BANKACILIK VE SİGORTACILIK BÖLÜMÜ</a:t>
            </a:r>
          </a:p>
          <a:p>
            <a:pPr algn="ctr"/>
            <a:endParaRPr lang="tr-TR" b="1" dirty="0"/>
          </a:p>
          <a:p>
            <a:pPr algn="ctr"/>
            <a:r>
              <a:rPr lang="tr-TR" b="1" dirty="0"/>
              <a:t>Bankacılık Ve Sigortacılık Programı</a:t>
            </a:r>
          </a:p>
        </p:txBody>
      </p:sp>
      <p:sp>
        <p:nvSpPr>
          <p:cNvPr id="5" name="Metin kutusu 4">
            <a:extLst>
              <a:ext uri="{FF2B5EF4-FFF2-40B4-BE49-F238E27FC236}">
                <a16:creationId xmlns:a16="http://schemas.microsoft.com/office/drawing/2014/main" id="{630D1ED2-6958-0772-D6B2-F5580F6CB755}"/>
              </a:ext>
            </a:extLst>
          </p:cNvPr>
          <p:cNvSpPr txBox="1"/>
          <p:nvPr/>
        </p:nvSpPr>
        <p:spPr>
          <a:xfrm>
            <a:off x="7032174" y="2551837"/>
            <a:ext cx="4627984" cy="92333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tr-TR" b="1" dirty="0">
                <a:solidFill>
                  <a:schemeClr val="tx1"/>
                </a:solidFill>
              </a:rPr>
              <a:t>DIŞ TİCARET BÖLÜMÜ</a:t>
            </a:r>
          </a:p>
          <a:p>
            <a:pPr algn="ctr"/>
            <a:endParaRPr lang="tr-TR" b="1" dirty="0"/>
          </a:p>
          <a:p>
            <a:pPr algn="ctr"/>
            <a:r>
              <a:rPr lang="tr-TR" b="1" dirty="0"/>
              <a:t>Dış Ticaret PROGRAMI</a:t>
            </a:r>
          </a:p>
        </p:txBody>
      </p:sp>
      <p:sp>
        <p:nvSpPr>
          <p:cNvPr id="6" name="Metin kutusu 5">
            <a:extLst>
              <a:ext uri="{FF2B5EF4-FFF2-40B4-BE49-F238E27FC236}">
                <a16:creationId xmlns:a16="http://schemas.microsoft.com/office/drawing/2014/main" id="{785AF970-94D6-3C29-64A0-9B765FB471AF}"/>
              </a:ext>
            </a:extLst>
          </p:cNvPr>
          <p:cNvSpPr txBox="1"/>
          <p:nvPr/>
        </p:nvSpPr>
        <p:spPr>
          <a:xfrm>
            <a:off x="3782008" y="4778544"/>
            <a:ext cx="4627984" cy="92333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r-TR" b="1" dirty="0">
                <a:solidFill>
                  <a:schemeClr val="tx1"/>
                </a:solidFill>
              </a:rPr>
              <a:t>PAZARLAMA VE REKLAMCILIK BÖLÜMÜ</a:t>
            </a:r>
          </a:p>
          <a:p>
            <a:pPr algn="ctr"/>
            <a:r>
              <a:rPr lang="tr-TR" b="1" dirty="0">
                <a:solidFill>
                  <a:schemeClr val="tx1"/>
                </a:solidFill>
              </a:rPr>
              <a:t> </a:t>
            </a:r>
            <a:endParaRPr lang="tr-TR" b="1" dirty="0"/>
          </a:p>
          <a:p>
            <a:pPr algn="ctr"/>
            <a:r>
              <a:rPr lang="tr-TR" b="1" dirty="0"/>
              <a:t>Halkla İlişkiler ve Tanıtım Programı</a:t>
            </a:r>
          </a:p>
        </p:txBody>
      </p:sp>
    </p:spTree>
    <p:extLst>
      <p:ext uri="{BB962C8B-B14F-4D97-AF65-F5344CB8AC3E}">
        <p14:creationId xmlns:p14="http://schemas.microsoft.com/office/powerpoint/2010/main" val="40732845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5275E-F5DB-5CBB-8521-79CCDF3C05A3}"/>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DAEC5033-BAA1-1889-5919-038591AF7073}"/>
              </a:ext>
            </a:extLst>
          </p:cNvPr>
          <p:cNvSpPr>
            <a:spLocks noGrp="1"/>
          </p:cNvSpPr>
          <p:nvPr>
            <p:ph type="sldNum" sz="quarter" idx="12"/>
          </p:nvPr>
        </p:nvSpPr>
        <p:spPr/>
        <p:txBody>
          <a:bodyPr/>
          <a:lstStyle/>
          <a:p>
            <a:fld id="{F302176B-0E47-46AC-8F43-DAB4B8A37D06}" type="slidenum">
              <a:rPr lang="tr-TR" smtClean="0"/>
              <a:pPr/>
              <a:t>89</a:t>
            </a:fld>
            <a:endParaRPr lang="tr-TR"/>
          </a:p>
        </p:txBody>
      </p:sp>
      <p:sp>
        <p:nvSpPr>
          <p:cNvPr id="3" name="Unvan 1">
            <a:extLst>
              <a:ext uri="{FF2B5EF4-FFF2-40B4-BE49-F238E27FC236}">
                <a16:creationId xmlns:a16="http://schemas.microsoft.com/office/drawing/2014/main" id="{84226F37-2BFE-3028-0CAC-B5510091B708}"/>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1B7DA821-F405-3590-050A-892B31E9B9A8}"/>
              </a:ext>
            </a:extLst>
          </p:cNvPr>
          <p:cNvSpPr txBox="1"/>
          <p:nvPr/>
        </p:nvSpPr>
        <p:spPr>
          <a:xfrm>
            <a:off x="884903" y="2403987"/>
            <a:ext cx="9911688" cy="3170099"/>
          </a:xfrm>
          <a:prstGeom prst="rect">
            <a:avLst/>
          </a:prstGeom>
          <a:noFill/>
        </p:spPr>
        <p:txBody>
          <a:bodyPr wrap="none" rtlCol="0">
            <a:spAutoFit/>
          </a:bodyPr>
          <a:lstStyle/>
          <a:p>
            <a:r>
              <a:rPr lang="tr-TR" sz="2000" b="1" dirty="0"/>
              <a:t>Pazarlama ve Reklamcılık Bölümü 		Halkla İlişkiler ve Tanıtım Programı</a:t>
            </a:r>
          </a:p>
          <a:p>
            <a:endParaRPr lang="tr-TR" b="1" dirty="0"/>
          </a:p>
          <a:p>
            <a:pPr marL="342900" indent="-342900">
              <a:lnSpc>
                <a:spcPct val="150000"/>
              </a:lnSpc>
              <a:buFont typeface="Wingdings" panose="05000000000000000000" pitchFamily="2" charset="2"/>
              <a:buChar char="Ø"/>
            </a:pPr>
            <a:r>
              <a:rPr lang="tr-TR" b="1" dirty="0"/>
              <a:t>124 Aktif Öğrenci</a:t>
            </a:r>
          </a:p>
          <a:p>
            <a:pPr marL="342900" indent="-342900">
              <a:lnSpc>
                <a:spcPct val="150000"/>
              </a:lnSpc>
              <a:buFont typeface="Wingdings" panose="05000000000000000000" pitchFamily="2" charset="2"/>
              <a:buChar char="Ø"/>
            </a:pPr>
            <a:r>
              <a:rPr lang="tr-TR" b="1" dirty="0"/>
              <a:t>325 Mezun Öğrenci</a:t>
            </a:r>
          </a:p>
          <a:p>
            <a:endParaRPr lang="tr-TR" dirty="0"/>
          </a:p>
          <a:p>
            <a:endParaRPr lang="tr-TR" dirty="0"/>
          </a:p>
          <a:p>
            <a:endParaRPr lang="tr-TR" dirty="0"/>
          </a:p>
          <a:p>
            <a:endParaRPr lang="tr-TR" dirty="0"/>
          </a:p>
          <a:p>
            <a:endParaRPr lang="tr-TR" dirty="0"/>
          </a:p>
          <a:p>
            <a:endParaRPr lang="tr-TR" dirty="0"/>
          </a:p>
        </p:txBody>
      </p:sp>
      <p:graphicFrame>
        <p:nvGraphicFramePr>
          <p:cNvPr id="11" name="Tablo 10">
            <a:extLst>
              <a:ext uri="{FF2B5EF4-FFF2-40B4-BE49-F238E27FC236}">
                <a16:creationId xmlns:a16="http://schemas.microsoft.com/office/drawing/2014/main" id="{3E478D97-B2A6-D390-26C8-CACDD77EC9AE}"/>
              </a:ext>
            </a:extLst>
          </p:cNvPr>
          <p:cNvGraphicFramePr>
            <a:graphicFrameLocks noGrp="1"/>
          </p:cNvGraphicFramePr>
          <p:nvPr/>
        </p:nvGraphicFramePr>
        <p:xfrm>
          <a:off x="957262" y="4101871"/>
          <a:ext cx="10277476" cy="1645920"/>
        </p:xfrm>
        <a:graphic>
          <a:graphicData uri="http://schemas.openxmlformats.org/drawingml/2006/table">
            <a:tbl>
              <a:tblPr/>
              <a:tblGrid>
                <a:gridCol w="2569369">
                  <a:extLst>
                    <a:ext uri="{9D8B030D-6E8A-4147-A177-3AD203B41FA5}">
                      <a16:colId xmlns:a16="http://schemas.microsoft.com/office/drawing/2014/main" val="3334403184"/>
                    </a:ext>
                  </a:extLst>
                </a:gridCol>
                <a:gridCol w="2569369">
                  <a:extLst>
                    <a:ext uri="{9D8B030D-6E8A-4147-A177-3AD203B41FA5}">
                      <a16:colId xmlns:a16="http://schemas.microsoft.com/office/drawing/2014/main" val="2750742075"/>
                    </a:ext>
                  </a:extLst>
                </a:gridCol>
                <a:gridCol w="2569369">
                  <a:extLst>
                    <a:ext uri="{9D8B030D-6E8A-4147-A177-3AD203B41FA5}">
                      <a16:colId xmlns:a16="http://schemas.microsoft.com/office/drawing/2014/main" val="3697101347"/>
                    </a:ext>
                  </a:extLst>
                </a:gridCol>
                <a:gridCol w="2569369">
                  <a:extLst>
                    <a:ext uri="{9D8B030D-6E8A-4147-A177-3AD203B41FA5}">
                      <a16:colId xmlns:a16="http://schemas.microsoft.com/office/drawing/2014/main" val="830207455"/>
                    </a:ext>
                  </a:extLst>
                </a:gridCol>
              </a:tblGrid>
              <a:tr h="622621">
                <a:tc>
                  <a:txBody>
                    <a:bodyPr/>
                    <a:lstStyle/>
                    <a:p>
                      <a:pPr algn="ctr">
                        <a:buNone/>
                      </a:pPr>
                      <a:br>
                        <a:rPr lang="tr-TR" b="1" dirty="0">
                          <a:effectLst/>
                          <a:latin typeface="inherit"/>
                        </a:rPr>
                      </a:br>
                      <a:br>
                        <a:rPr lang="tr-TR" b="1" dirty="0">
                          <a:effectLst/>
                          <a:latin typeface="inherit"/>
                        </a:rPr>
                      </a:br>
                      <a:endParaRPr lang="tr-TR" dirty="0">
                        <a:effectLst/>
                      </a:endParaRPr>
                    </a:p>
                  </a:txBody>
                  <a:tcPr>
                    <a:lnL w="12700" cap="flat" cmpd="sng" algn="ctr">
                      <a:solidFill>
                        <a:srgbClr val="70BC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70BC05"/>
                      </a:solidFill>
                      <a:prstDash val="solid"/>
                      <a:round/>
                      <a:headEnd type="none" w="med" len="med"/>
                      <a:tailEnd type="none" w="med" len="med"/>
                    </a:lnT>
                    <a:lnB w="12700" cap="flat" cmpd="sng" algn="ctr">
                      <a:solidFill>
                        <a:srgbClr val="B0BC05"/>
                      </a:solidFill>
                      <a:prstDash val="solid"/>
                      <a:round/>
                      <a:headEnd type="none" w="med" len="med"/>
                      <a:tailEnd type="none" w="med" len="med"/>
                    </a:lnB>
                    <a:solidFill>
                      <a:srgbClr val="FFFFFF"/>
                    </a:solidFill>
                  </a:tcPr>
                </a:tc>
                <a:tc>
                  <a:txBody>
                    <a:bodyPr/>
                    <a:lstStyle/>
                    <a:p>
                      <a:pPr algn="ctr">
                        <a:buNone/>
                      </a:pPr>
                      <a:r>
                        <a:rPr lang="tr-TR" b="1" dirty="0">
                          <a:effectLst/>
                          <a:latin typeface="inherit"/>
                        </a:rPr>
                        <a:t> Yıl</a:t>
                      </a:r>
                      <a:endParaRPr lang="tr-TR" dirty="0">
                        <a:effectLst/>
                      </a:endParaRPr>
                    </a:p>
                  </a:txBody>
                  <a:tcPr>
                    <a:lnL w="12700" cap="flat" cmpd="sng" algn="ctr">
                      <a:solidFill>
                        <a:srgbClr val="B0BC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B0BC05"/>
                      </a:solidFill>
                      <a:prstDash val="solid"/>
                      <a:round/>
                      <a:headEnd type="none" w="med" len="med"/>
                      <a:tailEnd type="none" w="med" len="med"/>
                    </a:lnT>
                    <a:lnB w="12700" cap="flat" cmpd="sng" algn="ctr">
                      <a:solidFill>
                        <a:srgbClr val="10C005"/>
                      </a:solidFill>
                      <a:prstDash val="solid"/>
                      <a:round/>
                      <a:headEnd type="none" w="med" len="med"/>
                      <a:tailEnd type="none" w="med" len="med"/>
                    </a:lnB>
                    <a:solidFill>
                      <a:srgbClr val="FFFFFF"/>
                    </a:solidFill>
                  </a:tcPr>
                </a:tc>
                <a:tc>
                  <a:txBody>
                    <a:bodyPr/>
                    <a:lstStyle/>
                    <a:p>
                      <a:pPr algn="ctr">
                        <a:buNone/>
                      </a:pPr>
                      <a:r>
                        <a:rPr lang="tr-TR" b="1" dirty="0">
                          <a:effectLst/>
                          <a:latin typeface="inherit"/>
                        </a:rPr>
                        <a:t>Yarıyıl (Dönem)</a:t>
                      </a:r>
                      <a:endParaRPr lang="tr-TR" dirty="0">
                        <a:effectLst/>
                      </a:endParaRPr>
                    </a:p>
                  </a:txBody>
                  <a:tcPr>
                    <a:lnL w="12700" cap="flat" cmpd="sng" algn="ctr">
                      <a:solidFill>
                        <a:srgbClr val="B0BC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B0BC05"/>
                      </a:solidFill>
                      <a:prstDash val="solid"/>
                      <a:round/>
                      <a:headEnd type="none" w="med" len="med"/>
                      <a:tailEnd type="none" w="med" len="med"/>
                    </a:lnT>
                    <a:lnB w="12700" cap="flat" cmpd="sng" algn="ctr">
                      <a:solidFill>
                        <a:srgbClr val="B0BC05"/>
                      </a:solidFill>
                      <a:prstDash val="solid"/>
                      <a:round/>
                      <a:headEnd type="none" w="med" len="med"/>
                      <a:tailEnd type="none" w="med" len="med"/>
                    </a:lnB>
                    <a:solidFill>
                      <a:srgbClr val="FFFFFF"/>
                    </a:solidFill>
                  </a:tcPr>
                </a:tc>
                <a:tc>
                  <a:txBody>
                    <a:bodyPr/>
                    <a:lstStyle/>
                    <a:p>
                      <a:pPr algn="ctr"/>
                      <a:endParaRPr lang="tr-TR" dirty="0"/>
                    </a:p>
                  </a:txBody>
                  <a:tcPr>
                    <a:lnL w="12700" cap="flat" cmpd="sng" algn="ctr">
                      <a:solidFill>
                        <a:srgbClr val="B0BC05"/>
                      </a:solidFill>
                      <a:prstDash val="solid"/>
                      <a:round/>
                      <a:headEnd type="none" w="med" len="med"/>
                      <a:tailEnd type="none" w="med" len="med"/>
                    </a:lnL>
                    <a:lnB w="12700" cap="flat" cmpd="sng" algn="ctr">
                      <a:solidFill>
                        <a:srgbClr val="70BB05"/>
                      </a:solidFill>
                      <a:prstDash val="solid"/>
                      <a:round/>
                      <a:headEnd type="none" w="med" len="med"/>
                      <a:tailEnd type="none" w="med" len="med"/>
                    </a:lnB>
                  </a:tcPr>
                </a:tc>
                <a:extLst>
                  <a:ext uri="{0D108BD9-81ED-4DB2-BD59-A6C34878D82A}">
                    <a16:rowId xmlns:a16="http://schemas.microsoft.com/office/drawing/2014/main" val="1960563726"/>
                  </a:ext>
                </a:extLst>
              </a:tr>
              <a:tr h="249048">
                <a:tc>
                  <a:txBody>
                    <a:bodyPr/>
                    <a:lstStyle/>
                    <a:p>
                      <a:pPr algn="ctr">
                        <a:buNone/>
                      </a:pPr>
                      <a:r>
                        <a:rPr lang="tr-TR" dirty="0">
                          <a:effectLst/>
                          <a:latin typeface="inherit"/>
                        </a:rPr>
                        <a:t> </a:t>
                      </a:r>
                      <a:r>
                        <a:rPr lang="tr-TR" b="1" dirty="0">
                          <a:effectLst/>
                          <a:latin typeface="inherit"/>
                        </a:rPr>
                        <a:t>Normal Öğrenim Süresi</a:t>
                      </a:r>
                      <a:r>
                        <a:rPr lang="tr-TR" dirty="0">
                          <a:effectLst/>
                          <a:latin typeface="inherit"/>
                        </a:rPr>
                        <a:t> </a:t>
                      </a:r>
                      <a:endParaRPr lang="tr-TR" dirty="0">
                        <a:effectLst/>
                      </a:endParaRPr>
                    </a:p>
                  </a:txBody>
                  <a:tcPr>
                    <a:lnL w="12700" cap="flat" cmpd="sng" algn="ctr">
                      <a:solidFill>
                        <a:srgbClr val="B0BC05"/>
                      </a:solidFill>
                      <a:prstDash val="solid"/>
                      <a:round/>
                      <a:headEnd type="none" w="med" len="med"/>
                      <a:tailEnd type="none" w="med" len="med"/>
                    </a:lnL>
                    <a:lnR w="12700" cap="flat" cmpd="sng" algn="ctr">
                      <a:solidFill>
                        <a:srgbClr val="10C005"/>
                      </a:solidFill>
                      <a:prstDash val="solid"/>
                      <a:round/>
                      <a:headEnd type="none" w="med" len="med"/>
                      <a:tailEnd type="none" w="med" len="med"/>
                    </a:lnR>
                    <a:lnT w="12700" cap="flat" cmpd="sng" algn="ctr">
                      <a:solidFill>
                        <a:srgbClr val="B0BC05"/>
                      </a:solidFill>
                      <a:prstDash val="solid"/>
                      <a:round/>
                      <a:headEnd type="none" w="med" len="med"/>
                      <a:tailEnd type="none" w="med" len="med"/>
                    </a:lnT>
                    <a:lnB w="12700" cap="flat" cmpd="sng" algn="ctr">
                      <a:solidFill>
                        <a:srgbClr val="B0BC05"/>
                      </a:solidFill>
                      <a:prstDash val="solid"/>
                      <a:round/>
                      <a:headEnd type="none" w="med" len="med"/>
                      <a:tailEnd type="none" w="med" len="med"/>
                    </a:lnB>
                    <a:solidFill>
                      <a:srgbClr val="FFFFFF"/>
                    </a:solidFill>
                  </a:tcPr>
                </a:tc>
                <a:tc>
                  <a:txBody>
                    <a:bodyPr/>
                    <a:lstStyle/>
                    <a:p>
                      <a:pPr algn="ctr">
                        <a:buNone/>
                      </a:pPr>
                      <a:r>
                        <a:rPr lang="tr-TR" b="1">
                          <a:effectLst/>
                          <a:latin typeface="inherit"/>
                        </a:rPr>
                        <a:t>: </a:t>
                      </a:r>
                      <a:endParaRPr lang="tr-TR">
                        <a:effectLst/>
                      </a:endParaRPr>
                    </a:p>
                  </a:txBody>
                  <a:tcPr>
                    <a:lnL w="12700" cap="flat" cmpd="sng" algn="ctr">
                      <a:solidFill>
                        <a:srgbClr val="10C0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10C005"/>
                      </a:solidFill>
                      <a:prstDash val="solid"/>
                      <a:round/>
                      <a:headEnd type="none" w="med" len="med"/>
                      <a:tailEnd type="none" w="med" len="med"/>
                    </a:lnT>
                    <a:lnB w="12700" cap="flat" cmpd="sng" algn="ctr">
                      <a:solidFill>
                        <a:srgbClr val="70BB05"/>
                      </a:solidFill>
                      <a:prstDash val="solid"/>
                      <a:round/>
                      <a:headEnd type="none" w="med" len="med"/>
                      <a:tailEnd type="none" w="med" len="med"/>
                    </a:lnB>
                    <a:solidFill>
                      <a:srgbClr val="FFFFFF"/>
                    </a:solidFill>
                  </a:tcPr>
                </a:tc>
                <a:tc>
                  <a:txBody>
                    <a:bodyPr/>
                    <a:lstStyle/>
                    <a:p>
                      <a:pPr algn="ctr">
                        <a:buNone/>
                      </a:pPr>
                      <a:r>
                        <a:rPr lang="tr-TR" dirty="0">
                          <a:effectLst/>
                          <a:latin typeface="inherit"/>
                        </a:rPr>
                        <a:t>2 </a:t>
                      </a:r>
                      <a:endParaRPr lang="tr-TR" dirty="0">
                        <a:effectLst/>
                      </a:endParaRPr>
                    </a:p>
                  </a:txBody>
                  <a:tcPr>
                    <a:lnL w="12700" cap="flat" cmpd="sng" algn="ctr">
                      <a:solidFill>
                        <a:srgbClr val="B0BC05"/>
                      </a:solidFill>
                      <a:prstDash val="solid"/>
                      <a:round/>
                      <a:headEnd type="none" w="med" len="med"/>
                      <a:tailEnd type="none" w="med" len="med"/>
                    </a:lnL>
                    <a:lnR w="12700" cap="flat" cmpd="sng" algn="ctr">
                      <a:solidFill>
                        <a:srgbClr val="70BB05"/>
                      </a:solidFill>
                      <a:prstDash val="solid"/>
                      <a:round/>
                      <a:headEnd type="none" w="med" len="med"/>
                      <a:tailEnd type="none" w="med" len="med"/>
                    </a:lnR>
                    <a:lnT w="12700" cap="flat" cmpd="sng" algn="ctr">
                      <a:solidFill>
                        <a:srgbClr val="B0BC05"/>
                      </a:solidFill>
                      <a:prstDash val="solid"/>
                      <a:round/>
                      <a:headEnd type="none" w="med" len="med"/>
                      <a:tailEnd type="none" w="med" len="med"/>
                    </a:lnT>
                    <a:lnB w="12700" cap="flat" cmpd="sng" algn="ctr">
                      <a:solidFill>
                        <a:srgbClr val="70BB05"/>
                      </a:solidFill>
                      <a:prstDash val="solid"/>
                      <a:round/>
                      <a:headEnd type="none" w="med" len="med"/>
                      <a:tailEnd type="none" w="med" len="med"/>
                    </a:lnB>
                    <a:solidFill>
                      <a:srgbClr val="FFFFFF"/>
                    </a:solidFill>
                  </a:tcPr>
                </a:tc>
                <a:tc>
                  <a:txBody>
                    <a:bodyPr/>
                    <a:lstStyle/>
                    <a:p>
                      <a:pPr algn="ctr">
                        <a:buNone/>
                      </a:pPr>
                      <a:r>
                        <a:rPr lang="tr-TR">
                          <a:effectLst/>
                          <a:latin typeface="inherit"/>
                        </a:rPr>
                        <a:t> 4</a:t>
                      </a:r>
                      <a:endParaRPr lang="tr-TR">
                        <a:effectLst/>
                      </a:endParaRPr>
                    </a:p>
                  </a:txBody>
                  <a:tcPr>
                    <a:lnL w="12700" cap="flat" cmpd="sng" algn="ctr">
                      <a:solidFill>
                        <a:srgbClr val="70BB05"/>
                      </a:solidFill>
                      <a:prstDash val="solid"/>
                      <a:round/>
                      <a:headEnd type="none" w="med" len="med"/>
                      <a:tailEnd type="none" w="med" len="med"/>
                    </a:lnL>
                    <a:lnR w="12700" cap="flat" cmpd="sng" algn="ctr">
                      <a:solidFill>
                        <a:srgbClr val="70BB05"/>
                      </a:solidFill>
                      <a:prstDash val="solid"/>
                      <a:round/>
                      <a:headEnd type="none" w="med" len="med"/>
                      <a:tailEnd type="none" w="med" len="med"/>
                    </a:lnR>
                    <a:lnT w="12700" cap="flat" cmpd="sng" algn="ctr">
                      <a:solidFill>
                        <a:srgbClr val="70BB05"/>
                      </a:solidFill>
                      <a:prstDash val="solid"/>
                      <a:round/>
                      <a:headEnd type="none" w="med" len="med"/>
                      <a:tailEnd type="none" w="med" len="med"/>
                    </a:lnT>
                    <a:lnB w="12700" cap="flat" cmpd="sng" algn="ctr">
                      <a:solidFill>
                        <a:srgbClr val="B0BC05"/>
                      </a:solidFill>
                      <a:prstDash val="solid"/>
                      <a:round/>
                      <a:headEnd type="none" w="med" len="med"/>
                      <a:tailEnd type="none" w="med" len="med"/>
                    </a:lnB>
                    <a:solidFill>
                      <a:srgbClr val="FFFFFF"/>
                    </a:solidFill>
                  </a:tcPr>
                </a:tc>
                <a:extLst>
                  <a:ext uri="{0D108BD9-81ED-4DB2-BD59-A6C34878D82A}">
                    <a16:rowId xmlns:a16="http://schemas.microsoft.com/office/drawing/2014/main" val="350602910"/>
                  </a:ext>
                </a:extLst>
              </a:tr>
              <a:tr h="249048">
                <a:tc>
                  <a:txBody>
                    <a:bodyPr/>
                    <a:lstStyle/>
                    <a:p>
                      <a:pPr algn="ctr">
                        <a:buNone/>
                      </a:pPr>
                      <a:r>
                        <a:rPr lang="tr-TR" b="1">
                          <a:effectLst/>
                          <a:latin typeface="inherit"/>
                        </a:rPr>
                        <a:t>Azami Öğrenim Süresi </a:t>
                      </a:r>
                      <a:endParaRPr lang="tr-TR">
                        <a:effectLst/>
                      </a:endParaRPr>
                    </a:p>
                  </a:txBody>
                  <a:tcPr>
                    <a:lnL w="12700" cap="flat" cmpd="sng" algn="ctr">
                      <a:solidFill>
                        <a:srgbClr val="B0BC05"/>
                      </a:solidFill>
                      <a:prstDash val="solid"/>
                      <a:round/>
                      <a:headEnd type="none" w="med" len="med"/>
                      <a:tailEnd type="none" w="med" len="med"/>
                    </a:lnL>
                    <a:lnR w="12700" cap="flat" cmpd="sng" algn="ctr">
                      <a:solidFill>
                        <a:srgbClr val="70BB05"/>
                      </a:solidFill>
                      <a:prstDash val="solid"/>
                      <a:round/>
                      <a:headEnd type="none" w="med" len="med"/>
                      <a:tailEnd type="none" w="med" len="med"/>
                    </a:lnR>
                    <a:lnT w="12700" cap="flat" cmpd="sng" algn="ctr">
                      <a:solidFill>
                        <a:srgbClr val="B0BC05"/>
                      </a:solidFill>
                      <a:prstDash val="solid"/>
                      <a:round/>
                      <a:headEnd type="none" w="med" len="med"/>
                      <a:tailEnd type="none" w="med" len="med"/>
                    </a:lnT>
                    <a:lnB w="9525" cap="flat" cmpd="sng" algn="ctr">
                      <a:solidFill>
                        <a:srgbClr val="B0BC05"/>
                      </a:solidFill>
                      <a:prstDash val="solid"/>
                      <a:round/>
                      <a:headEnd type="none" w="med" len="med"/>
                      <a:tailEnd type="none" w="med" len="med"/>
                    </a:lnB>
                    <a:solidFill>
                      <a:srgbClr val="FFFFFF"/>
                    </a:solidFill>
                  </a:tcPr>
                </a:tc>
                <a:tc>
                  <a:txBody>
                    <a:bodyPr/>
                    <a:lstStyle/>
                    <a:p>
                      <a:pPr algn="ctr">
                        <a:buNone/>
                      </a:pPr>
                      <a:r>
                        <a:rPr lang="tr-TR" b="1">
                          <a:effectLst/>
                          <a:latin typeface="inherit"/>
                        </a:rPr>
                        <a:t>: </a:t>
                      </a:r>
                      <a:endParaRPr lang="tr-TR">
                        <a:effectLst/>
                      </a:endParaRPr>
                    </a:p>
                  </a:txBody>
                  <a:tcPr>
                    <a:lnL w="12700" cap="flat" cmpd="sng" algn="ctr">
                      <a:solidFill>
                        <a:srgbClr val="70BB05"/>
                      </a:solidFill>
                      <a:prstDash val="solid"/>
                      <a:round/>
                      <a:headEnd type="none" w="med" len="med"/>
                      <a:tailEnd type="none" w="med" len="med"/>
                    </a:lnL>
                    <a:lnR w="12700" cap="flat" cmpd="sng" algn="ctr">
                      <a:solidFill>
                        <a:srgbClr val="70BB05"/>
                      </a:solidFill>
                      <a:prstDash val="solid"/>
                      <a:round/>
                      <a:headEnd type="none" w="med" len="med"/>
                      <a:tailEnd type="none" w="med" len="med"/>
                    </a:lnR>
                    <a:lnT w="12700" cap="flat" cmpd="sng" algn="ctr">
                      <a:solidFill>
                        <a:srgbClr val="70BB05"/>
                      </a:solidFill>
                      <a:prstDash val="solid"/>
                      <a:round/>
                      <a:headEnd type="none" w="med" len="med"/>
                      <a:tailEnd type="none" w="med" len="med"/>
                    </a:lnT>
                    <a:lnB w="9525" cap="flat" cmpd="sng" algn="ctr">
                      <a:solidFill>
                        <a:srgbClr val="70BB05"/>
                      </a:solidFill>
                      <a:prstDash val="solid"/>
                      <a:round/>
                      <a:headEnd type="none" w="med" len="med"/>
                      <a:tailEnd type="none" w="med" len="med"/>
                    </a:lnB>
                    <a:solidFill>
                      <a:srgbClr val="FFFFFF"/>
                    </a:solidFill>
                  </a:tcPr>
                </a:tc>
                <a:tc>
                  <a:txBody>
                    <a:bodyPr/>
                    <a:lstStyle/>
                    <a:p>
                      <a:pPr algn="ctr">
                        <a:buNone/>
                      </a:pPr>
                      <a:r>
                        <a:rPr lang="tr-TR" dirty="0">
                          <a:effectLst/>
                          <a:latin typeface="inherit"/>
                        </a:rPr>
                        <a:t>4</a:t>
                      </a:r>
                      <a:endParaRPr lang="tr-TR" dirty="0">
                        <a:effectLst/>
                      </a:endParaRPr>
                    </a:p>
                  </a:txBody>
                  <a:tcPr>
                    <a:lnL w="12700" cap="flat" cmpd="sng" algn="ctr">
                      <a:solidFill>
                        <a:srgbClr val="70BB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70BB05"/>
                      </a:solidFill>
                      <a:prstDash val="solid"/>
                      <a:round/>
                      <a:headEnd type="none" w="med" len="med"/>
                      <a:tailEnd type="none" w="med" len="med"/>
                    </a:lnT>
                    <a:lnB w="9525" cap="flat" cmpd="sng" algn="ctr">
                      <a:solidFill>
                        <a:srgbClr val="70BB05"/>
                      </a:solidFill>
                      <a:prstDash val="solid"/>
                      <a:round/>
                      <a:headEnd type="none" w="med" len="med"/>
                      <a:tailEnd type="none" w="med" len="med"/>
                    </a:lnB>
                    <a:solidFill>
                      <a:srgbClr val="FFFFFF"/>
                    </a:solidFill>
                  </a:tcPr>
                </a:tc>
                <a:tc>
                  <a:txBody>
                    <a:bodyPr/>
                    <a:lstStyle/>
                    <a:p>
                      <a:pPr algn="ctr">
                        <a:buNone/>
                      </a:pPr>
                      <a:r>
                        <a:rPr lang="tr-TR" dirty="0">
                          <a:effectLst/>
                          <a:latin typeface="inherit"/>
                        </a:rPr>
                        <a:t> 8</a:t>
                      </a:r>
                      <a:endParaRPr lang="tr-TR" dirty="0">
                        <a:effectLst/>
                      </a:endParaRPr>
                    </a:p>
                  </a:txBody>
                  <a:tcPr>
                    <a:lnL w="12700" cap="flat" cmpd="sng" algn="ctr">
                      <a:solidFill>
                        <a:srgbClr val="B0BC05"/>
                      </a:solidFill>
                      <a:prstDash val="solid"/>
                      <a:round/>
                      <a:headEnd type="none" w="med" len="med"/>
                      <a:tailEnd type="none" w="med" len="med"/>
                    </a:lnL>
                    <a:lnR w="12700" cap="flat" cmpd="sng" algn="ctr">
                      <a:solidFill>
                        <a:srgbClr val="B0BC05"/>
                      </a:solidFill>
                      <a:prstDash val="solid"/>
                      <a:round/>
                      <a:headEnd type="none" w="med" len="med"/>
                      <a:tailEnd type="none" w="med" len="med"/>
                    </a:lnR>
                    <a:lnT w="12700" cap="flat" cmpd="sng" algn="ctr">
                      <a:solidFill>
                        <a:srgbClr val="B0BC05"/>
                      </a:solidFill>
                      <a:prstDash val="solid"/>
                      <a:round/>
                      <a:headEnd type="none" w="med" len="med"/>
                      <a:tailEnd type="none" w="med" len="med"/>
                    </a:lnT>
                    <a:lnB w="9525" cap="flat" cmpd="sng" algn="ctr">
                      <a:solidFill>
                        <a:srgbClr val="B0BC05"/>
                      </a:solidFill>
                      <a:prstDash val="solid"/>
                      <a:round/>
                      <a:headEnd type="none" w="med" len="med"/>
                      <a:tailEnd type="none" w="med" len="med"/>
                    </a:lnB>
                    <a:solidFill>
                      <a:srgbClr val="FFFFFF"/>
                    </a:solidFill>
                  </a:tcPr>
                </a:tc>
                <a:extLst>
                  <a:ext uri="{0D108BD9-81ED-4DB2-BD59-A6C34878D82A}">
                    <a16:rowId xmlns:a16="http://schemas.microsoft.com/office/drawing/2014/main" val="3973825265"/>
                  </a:ext>
                </a:extLst>
              </a:tr>
            </a:tbl>
          </a:graphicData>
        </a:graphic>
      </p:graphicFrame>
      <p:sp>
        <p:nvSpPr>
          <p:cNvPr id="12" name="Ok: Sağ 11">
            <a:extLst>
              <a:ext uri="{FF2B5EF4-FFF2-40B4-BE49-F238E27FC236}">
                <a16:creationId xmlns:a16="http://schemas.microsoft.com/office/drawing/2014/main" id="{0B54A478-210A-DAE1-2A9C-921371993B50}"/>
              </a:ext>
            </a:extLst>
          </p:cNvPr>
          <p:cNvSpPr/>
          <p:nvPr/>
        </p:nvSpPr>
        <p:spPr>
          <a:xfrm>
            <a:off x="5480333" y="2507292"/>
            <a:ext cx="575187" cy="2231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6" name="Picture 2" descr="Bekilli Meslek Yüksekokulu | Bekilli">
            <a:extLst>
              <a:ext uri="{FF2B5EF4-FFF2-40B4-BE49-F238E27FC236}">
                <a16:creationId xmlns:a16="http://schemas.microsoft.com/office/drawing/2014/main" id="{9A636AB8-1CB1-67C4-2CE5-A0EA98FF1D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65189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65437-A0A6-C44E-8CD8-AFDADFE469F4}"/>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1A709F61-0DC5-0BD4-97E5-B7D1220132CF}"/>
              </a:ext>
            </a:extLst>
          </p:cNvPr>
          <p:cNvSpPr>
            <a:spLocks noGrp="1"/>
          </p:cNvSpPr>
          <p:nvPr>
            <p:ph type="sldNum" sz="quarter" idx="12"/>
          </p:nvPr>
        </p:nvSpPr>
        <p:spPr/>
        <p:txBody>
          <a:bodyPr/>
          <a:lstStyle/>
          <a:p>
            <a:fld id="{F302176B-0E47-46AC-8F43-DAB4B8A37D06}" type="slidenum">
              <a:rPr lang="tr-TR" smtClean="0"/>
              <a:pPr/>
              <a:t>90</a:t>
            </a:fld>
            <a:endParaRPr lang="tr-TR"/>
          </a:p>
        </p:txBody>
      </p:sp>
      <p:sp>
        <p:nvSpPr>
          <p:cNvPr id="3" name="Unvan 1">
            <a:extLst>
              <a:ext uri="{FF2B5EF4-FFF2-40B4-BE49-F238E27FC236}">
                <a16:creationId xmlns:a16="http://schemas.microsoft.com/office/drawing/2014/main" id="{42E099E0-592A-2D2E-FE71-461A9F3C8EBA}"/>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C42E8349-6F82-B408-DB7D-FCBAFC17AF4C}"/>
              </a:ext>
            </a:extLst>
          </p:cNvPr>
          <p:cNvSpPr txBox="1"/>
          <p:nvPr/>
        </p:nvSpPr>
        <p:spPr>
          <a:xfrm>
            <a:off x="884904" y="2403987"/>
            <a:ext cx="10621296" cy="4108817"/>
          </a:xfrm>
          <a:prstGeom prst="rect">
            <a:avLst/>
          </a:prstGeom>
          <a:noFill/>
        </p:spPr>
        <p:txBody>
          <a:bodyPr wrap="square" rtlCol="0">
            <a:spAutoFit/>
          </a:bodyPr>
          <a:lstStyle/>
          <a:p>
            <a:pPr>
              <a:lnSpc>
                <a:spcPct val="150000"/>
              </a:lnSpc>
            </a:pPr>
            <a:r>
              <a:rPr lang="tr-TR" b="1" dirty="0"/>
              <a:t>Halkla İlişkiler Bölümü'nün amacı; </a:t>
            </a:r>
            <a:r>
              <a:rPr lang="tr-TR" dirty="0"/>
              <a:t>sosyal sorumluluk bilinci yüksek, meslek etiğine saygılı; iletişim, halkla ilişkiler, reklamcılık ve gazetecilik alanlarının temel bilgilerini ve modellerini bilen; sektörel sorunları anlama, değerlendirme ve çözüm getirmeye yardımcı teorik bilgi birikimi olan; halkla ilişkiler, reklamcılık, gazetecilik mesleklerinin kullandığı yazılı, görsel ve işitsel mesaj formatlarını kullanabilme ve içerik üretme becerisi olan; medya tasarımı yapabilen; her türlü iletişim kampanyasını planlayıp yürütebilen profesyoneller yetiştirmek ve onları günümüzün rekabetçi ve yenilikçi dünyasına hazırlamaktır.</a:t>
            </a:r>
          </a:p>
          <a:p>
            <a:endParaRPr lang="tr-TR" dirty="0"/>
          </a:p>
          <a:p>
            <a:endParaRPr lang="tr-TR" dirty="0"/>
          </a:p>
          <a:p>
            <a:endParaRPr lang="tr-TR" dirty="0"/>
          </a:p>
          <a:p>
            <a:endParaRPr lang="tr-TR" dirty="0"/>
          </a:p>
        </p:txBody>
      </p:sp>
      <p:pic>
        <p:nvPicPr>
          <p:cNvPr id="4" name="Picture 2" descr="Bekilli Meslek Yüksekokulu | Bekilli">
            <a:extLst>
              <a:ext uri="{FF2B5EF4-FFF2-40B4-BE49-F238E27FC236}">
                <a16:creationId xmlns:a16="http://schemas.microsoft.com/office/drawing/2014/main" id="{8C1A15C4-C88D-3B5C-CBB8-2738C3ACA1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2131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6B582-A595-7DF4-9601-4FFDEA742E0D}"/>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499913FA-DB0C-17CD-20D0-C1817C77270B}"/>
              </a:ext>
            </a:extLst>
          </p:cNvPr>
          <p:cNvSpPr>
            <a:spLocks noGrp="1"/>
          </p:cNvSpPr>
          <p:nvPr>
            <p:ph type="sldNum" sz="quarter" idx="12"/>
          </p:nvPr>
        </p:nvSpPr>
        <p:spPr/>
        <p:txBody>
          <a:bodyPr/>
          <a:lstStyle/>
          <a:p>
            <a:fld id="{F302176B-0E47-46AC-8F43-DAB4B8A37D06}" type="slidenum">
              <a:rPr lang="tr-TR" smtClean="0"/>
              <a:pPr/>
              <a:t>91</a:t>
            </a:fld>
            <a:endParaRPr lang="tr-TR"/>
          </a:p>
        </p:txBody>
      </p:sp>
      <p:sp>
        <p:nvSpPr>
          <p:cNvPr id="3" name="Unvan 1">
            <a:extLst>
              <a:ext uri="{FF2B5EF4-FFF2-40B4-BE49-F238E27FC236}">
                <a16:creationId xmlns:a16="http://schemas.microsoft.com/office/drawing/2014/main" id="{4DEC8C45-0A80-CB72-A4CB-BABB9A30E4DC}"/>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0DB6F9B6-C68F-84B2-B005-5A893B9735B6}"/>
              </a:ext>
            </a:extLst>
          </p:cNvPr>
          <p:cNvSpPr txBox="1"/>
          <p:nvPr/>
        </p:nvSpPr>
        <p:spPr>
          <a:xfrm>
            <a:off x="884904" y="2403987"/>
            <a:ext cx="11149780" cy="2976777"/>
          </a:xfrm>
          <a:prstGeom prst="rect">
            <a:avLst/>
          </a:prstGeom>
          <a:noFill/>
        </p:spPr>
        <p:txBody>
          <a:bodyPr wrap="square" rtlCol="0">
            <a:spAutoFit/>
          </a:bodyPr>
          <a:lstStyle/>
          <a:p>
            <a:pPr algn="ctr"/>
            <a:r>
              <a:rPr lang="tr-TR" sz="2400" b="1" u="sng" dirty="0"/>
              <a:t>Akademik Kadro</a:t>
            </a:r>
          </a:p>
          <a:p>
            <a:pPr algn="ctr"/>
            <a:endParaRPr lang="tr-TR" sz="2400" b="1" u="sng" dirty="0"/>
          </a:p>
          <a:p>
            <a:pPr>
              <a:lnSpc>
                <a:spcPct val="150000"/>
              </a:lnSpc>
            </a:pPr>
            <a:r>
              <a:rPr lang="tr-TR" sz="2400" dirty="0"/>
              <a:t>Bölüm Başkanı - Dr. Öğr. Üyesi Hicran Utkun DİNCER AYDIN - </a:t>
            </a:r>
            <a:r>
              <a:rPr lang="tr-TR" b="1" dirty="0">
                <a:hlinkClick r:id="rId2"/>
              </a:rPr>
              <a:t>hutkund@pau.edu.tr</a:t>
            </a:r>
            <a:endParaRPr lang="tr-TR" b="1" dirty="0"/>
          </a:p>
          <a:p>
            <a:pPr>
              <a:lnSpc>
                <a:spcPct val="150000"/>
              </a:lnSpc>
            </a:pPr>
            <a:r>
              <a:rPr lang="tr-TR" sz="2400" dirty="0" err="1"/>
              <a:t>Öğr</a:t>
            </a:r>
            <a:r>
              <a:rPr lang="tr-TR" sz="2400" dirty="0"/>
              <a:t>. Gör. Dr. Gülden AYDIN KULA </a:t>
            </a:r>
            <a:r>
              <a:rPr lang="tr-TR" b="1" dirty="0">
                <a:hlinkClick r:id="rId3"/>
              </a:rPr>
              <a:t>guldena@pau.edu.tr</a:t>
            </a:r>
            <a:endParaRPr lang="tr-TR" dirty="0"/>
          </a:p>
          <a:p>
            <a:pPr>
              <a:lnSpc>
                <a:spcPct val="150000"/>
              </a:lnSpc>
            </a:pPr>
            <a:r>
              <a:rPr lang="tr-TR" sz="2400" dirty="0" err="1"/>
              <a:t>Öğr</a:t>
            </a:r>
            <a:r>
              <a:rPr lang="tr-TR" sz="2400" dirty="0"/>
              <a:t>. Gör. Alperen ALBAYRAK - </a:t>
            </a:r>
            <a:r>
              <a:rPr lang="tr-TR" sz="2400" b="1" dirty="0"/>
              <a:t> </a:t>
            </a:r>
            <a:r>
              <a:rPr lang="tr-TR" b="1" dirty="0">
                <a:hlinkClick r:id="rId4"/>
              </a:rPr>
              <a:t>aalbayrak@pau.edu.tr</a:t>
            </a:r>
            <a:endParaRPr lang="tr-TR" dirty="0"/>
          </a:p>
          <a:p>
            <a:pPr>
              <a:lnSpc>
                <a:spcPct val="150000"/>
              </a:lnSpc>
            </a:pPr>
            <a:r>
              <a:rPr lang="tr-TR" sz="2400" dirty="0" err="1"/>
              <a:t>Öğr</a:t>
            </a:r>
            <a:r>
              <a:rPr lang="tr-TR" sz="2400" dirty="0"/>
              <a:t>. Gör. İsmail ÇELİKAK - </a:t>
            </a:r>
            <a:r>
              <a:rPr lang="tr-TR" b="1" dirty="0"/>
              <a:t>  </a:t>
            </a:r>
            <a:r>
              <a:rPr lang="tr-TR" b="1" dirty="0">
                <a:hlinkClick r:id="rId5"/>
              </a:rPr>
              <a:t>icelikak@pau.edu.tr</a:t>
            </a:r>
            <a:endParaRPr lang="tr-TR" sz="2400" dirty="0"/>
          </a:p>
        </p:txBody>
      </p:sp>
      <p:pic>
        <p:nvPicPr>
          <p:cNvPr id="4" name="Picture 2" descr="Bekilli Meslek Yüksekokulu | Bekilli">
            <a:extLst>
              <a:ext uri="{FF2B5EF4-FFF2-40B4-BE49-F238E27FC236}">
                <a16:creationId xmlns:a16="http://schemas.microsoft.com/office/drawing/2014/main" id="{78300888-C3C7-5298-C2BB-3FD98F3813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22868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392D2-C76F-C055-83E8-7EAF247FA682}"/>
            </a:ext>
          </a:extLst>
        </p:cNvPr>
        <p:cNvGrpSpPr/>
        <p:nvPr/>
      </p:nvGrpSpPr>
      <p:grpSpPr>
        <a:xfrm>
          <a:off x="0" y="0"/>
          <a:ext cx="0" cy="0"/>
          <a:chOff x="0" y="0"/>
          <a:chExt cx="0" cy="0"/>
        </a:xfrm>
      </p:grpSpPr>
      <p:pic>
        <p:nvPicPr>
          <p:cNvPr id="10" name="Resim 9" descr="metin, kişi, şahıs, ekran görüntüsü, adam, insan içeren bir resim&#10;&#10;Yapay zeka tarafından oluşturulmuş içerik yanlış olabilir.">
            <a:extLst>
              <a:ext uri="{FF2B5EF4-FFF2-40B4-BE49-F238E27FC236}">
                <a16:creationId xmlns:a16="http://schemas.microsoft.com/office/drawing/2014/main" id="{417A3FD6-A584-B919-67CC-EB9AF5851B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38683" y="2356447"/>
            <a:ext cx="6054523" cy="4280548"/>
          </a:xfrm>
          <a:prstGeom prst="rect">
            <a:avLst/>
          </a:prstGeom>
        </p:spPr>
      </p:pic>
      <p:sp>
        <p:nvSpPr>
          <p:cNvPr id="2" name="Slayt Numarası Yer Tutucusu 1">
            <a:extLst>
              <a:ext uri="{FF2B5EF4-FFF2-40B4-BE49-F238E27FC236}">
                <a16:creationId xmlns:a16="http://schemas.microsoft.com/office/drawing/2014/main" id="{7EB7D0A0-EBBA-95E2-7E90-B8F5725ABFE6}"/>
              </a:ext>
            </a:extLst>
          </p:cNvPr>
          <p:cNvSpPr>
            <a:spLocks noGrp="1"/>
          </p:cNvSpPr>
          <p:nvPr>
            <p:ph type="sldNum" sz="quarter" idx="12"/>
          </p:nvPr>
        </p:nvSpPr>
        <p:spPr/>
        <p:txBody>
          <a:bodyPr/>
          <a:lstStyle/>
          <a:p>
            <a:fld id="{F302176B-0E47-46AC-8F43-DAB4B8A37D06}" type="slidenum">
              <a:rPr lang="tr-TR" smtClean="0"/>
              <a:pPr/>
              <a:t>92</a:t>
            </a:fld>
            <a:endParaRPr lang="tr-TR"/>
          </a:p>
        </p:txBody>
      </p:sp>
      <p:sp>
        <p:nvSpPr>
          <p:cNvPr id="3" name="Unvan 1">
            <a:extLst>
              <a:ext uri="{FF2B5EF4-FFF2-40B4-BE49-F238E27FC236}">
                <a16:creationId xmlns:a16="http://schemas.microsoft.com/office/drawing/2014/main" id="{77ECB139-4C42-9FDC-21AF-C1C50AC17868}"/>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pic>
        <p:nvPicPr>
          <p:cNvPr id="4" name="Picture 2" descr="Bekilli Meslek Yüksekokulu | Bekilli">
            <a:extLst>
              <a:ext uri="{FF2B5EF4-FFF2-40B4-BE49-F238E27FC236}">
                <a16:creationId xmlns:a16="http://schemas.microsoft.com/office/drawing/2014/main" id="{68E1C7C5-5C4A-E767-8F47-8CF5993E96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descr="metin, giyim, kişi, şahıs, poster içeren bir resim&#10;&#10;Yapay zeka tarafından oluşturulmuş içerik yanlış olabilir.">
            <a:extLst>
              <a:ext uri="{FF2B5EF4-FFF2-40B4-BE49-F238E27FC236}">
                <a16:creationId xmlns:a16="http://schemas.microsoft.com/office/drawing/2014/main" id="{559442F9-4B5E-316D-71DC-2420B7D17E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0748" y="1831327"/>
            <a:ext cx="6054524" cy="4280548"/>
          </a:xfrm>
          <a:prstGeom prst="rect">
            <a:avLst/>
          </a:prstGeom>
        </p:spPr>
      </p:pic>
    </p:spTree>
    <p:extLst>
      <p:ext uri="{BB962C8B-B14F-4D97-AF65-F5344CB8AC3E}">
        <p14:creationId xmlns:p14="http://schemas.microsoft.com/office/powerpoint/2010/main" val="5101373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EED4B-76CC-9851-BD72-68D7D2CD55D3}"/>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29B60AA-E1D8-3111-09FF-E08F02A48BA5}"/>
              </a:ext>
            </a:extLst>
          </p:cNvPr>
          <p:cNvSpPr>
            <a:spLocks noGrp="1"/>
          </p:cNvSpPr>
          <p:nvPr>
            <p:ph type="sldNum" sz="quarter" idx="12"/>
          </p:nvPr>
        </p:nvSpPr>
        <p:spPr/>
        <p:txBody>
          <a:bodyPr/>
          <a:lstStyle/>
          <a:p>
            <a:fld id="{F302176B-0E47-46AC-8F43-DAB4B8A37D06}" type="slidenum">
              <a:rPr lang="tr-TR" smtClean="0"/>
              <a:pPr/>
              <a:t>93</a:t>
            </a:fld>
            <a:endParaRPr lang="tr-TR"/>
          </a:p>
        </p:txBody>
      </p:sp>
      <p:sp>
        <p:nvSpPr>
          <p:cNvPr id="3" name="Unvan 1">
            <a:extLst>
              <a:ext uri="{FF2B5EF4-FFF2-40B4-BE49-F238E27FC236}">
                <a16:creationId xmlns:a16="http://schemas.microsoft.com/office/drawing/2014/main" id="{6399F345-8985-4D54-97F9-0A2F4E0BDB9C}"/>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0B625B16-72A2-160E-FC60-57CB117DFDF9}"/>
              </a:ext>
            </a:extLst>
          </p:cNvPr>
          <p:cNvSpPr txBox="1"/>
          <p:nvPr/>
        </p:nvSpPr>
        <p:spPr>
          <a:xfrm>
            <a:off x="884904" y="2403987"/>
            <a:ext cx="10621296" cy="3139321"/>
          </a:xfrm>
          <a:prstGeom prst="rect">
            <a:avLst/>
          </a:prstGeom>
          <a:noFill/>
        </p:spPr>
        <p:txBody>
          <a:bodyPr wrap="square" rtlCol="0">
            <a:spAutoFit/>
          </a:bodyPr>
          <a:lstStyle/>
          <a:p>
            <a:r>
              <a:rPr lang="tr-TR" b="1" u="sng" dirty="0"/>
              <a:t> MEZUNİYET KOŞULLARI</a:t>
            </a:r>
          </a:p>
          <a:p>
            <a:endParaRPr lang="tr-TR" dirty="0"/>
          </a:p>
          <a:p>
            <a:r>
              <a:rPr lang="tr-TR" dirty="0"/>
              <a:t>Bu bölümden mezun olabilmek için öğrencilerimizin aşağıdaki koşulları sağlamaları gereklidir. Bunlar:</a:t>
            </a:r>
          </a:p>
          <a:p>
            <a:endParaRPr lang="tr-TR" dirty="0"/>
          </a:p>
          <a:p>
            <a:pPr marL="285750" indent="-285750">
              <a:buFont typeface="Arial" panose="020B0604020202020204" pitchFamily="34" charset="0"/>
              <a:buChar char="•"/>
            </a:pPr>
            <a:r>
              <a:rPr lang="tr-TR" dirty="0"/>
              <a:t>Kataloğundaki tüm dersleri başarı ile vermiş olmalıdır.</a:t>
            </a:r>
          </a:p>
          <a:p>
            <a:pPr marL="285750" indent="-285750">
              <a:buFont typeface="Arial" panose="020B0604020202020204" pitchFamily="34" charset="0"/>
              <a:buChar char="•"/>
            </a:pPr>
            <a:r>
              <a:rPr lang="tr-TR" dirty="0"/>
              <a:t>4. Yarıyıl ISME 200 İŞLETMEDE MESLEKİ EĞİTİM stajını başarı ile tamamlamış olmalıdır.</a:t>
            </a:r>
          </a:p>
          <a:p>
            <a:pPr marL="285750" indent="-285750">
              <a:buFont typeface="Arial" panose="020B0604020202020204" pitchFamily="34" charset="0"/>
              <a:buChar char="•"/>
            </a:pPr>
            <a:r>
              <a:rPr lang="tr-TR" dirty="0"/>
              <a:t>Akademik ortalama 2,25 olmalıdır. (2017 ve öncesi kayıtlı öğrenciler için akademik ortalama 2,30 olmalıdır.)</a:t>
            </a:r>
          </a:p>
          <a:p>
            <a:pPr marL="285750" indent="-285750">
              <a:buFont typeface="Arial" panose="020B0604020202020204" pitchFamily="34" charset="0"/>
              <a:buChar char="•"/>
            </a:pPr>
            <a:r>
              <a:rPr lang="tr-TR" dirty="0"/>
              <a:t>Toplam en az 120 AKTS (kredi) tamamlamış olması gerekir.  Her bir yarıyıl (dönem) 30 AKTS olarak kredilendirilmiştir.</a:t>
            </a:r>
          </a:p>
        </p:txBody>
      </p:sp>
      <p:pic>
        <p:nvPicPr>
          <p:cNvPr id="4" name="Picture 2" descr="Bekilli Meslek Yüksekokulu | Bekilli">
            <a:extLst>
              <a:ext uri="{FF2B5EF4-FFF2-40B4-BE49-F238E27FC236}">
                <a16:creationId xmlns:a16="http://schemas.microsoft.com/office/drawing/2014/main" id="{42F4572B-881A-1FCA-7133-802EEDE01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850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914F5-637C-1F76-E041-E75F523E37D3}"/>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4E978125-565B-D2C3-64C3-AB16F51E8F00}"/>
              </a:ext>
            </a:extLst>
          </p:cNvPr>
          <p:cNvSpPr>
            <a:spLocks noGrp="1"/>
          </p:cNvSpPr>
          <p:nvPr>
            <p:ph type="sldNum" sz="quarter" idx="12"/>
          </p:nvPr>
        </p:nvSpPr>
        <p:spPr/>
        <p:txBody>
          <a:bodyPr/>
          <a:lstStyle/>
          <a:p>
            <a:fld id="{F302176B-0E47-46AC-8F43-DAB4B8A37D06}" type="slidenum">
              <a:rPr lang="tr-TR" smtClean="0"/>
              <a:pPr/>
              <a:t>94</a:t>
            </a:fld>
            <a:endParaRPr lang="tr-TR"/>
          </a:p>
        </p:txBody>
      </p:sp>
      <p:sp>
        <p:nvSpPr>
          <p:cNvPr id="3" name="Unvan 1">
            <a:extLst>
              <a:ext uri="{FF2B5EF4-FFF2-40B4-BE49-F238E27FC236}">
                <a16:creationId xmlns:a16="http://schemas.microsoft.com/office/drawing/2014/main" id="{2AE17669-354C-CA7B-7996-30C46A7427E4}"/>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3A8B8808-A738-2E84-EB9A-AE5372494E8D}"/>
              </a:ext>
            </a:extLst>
          </p:cNvPr>
          <p:cNvSpPr txBox="1"/>
          <p:nvPr/>
        </p:nvSpPr>
        <p:spPr>
          <a:xfrm>
            <a:off x="884904" y="2403987"/>
            <a:ext cx="11149780" cy="3640677"/>
          </a:xfrm>
          <a:prstGeom prst="rect">
            <a:avLst/>
          </a:prstGeom>
          <a:noFill/>
        </p:spPr>
        <p:txBody>
          <a:bodyPr wrap="square" rtlCol="0">
            <a:spAutoFit/>
          </a:bodyPr>
          <a:lstStyle/>
          <a:p>
            <a:r>
              <a:rPr lang="tr-TR" b="1" u="sng" dirty="0"/>
              <a:t>İŞ OLANAKLARI</a:t>
            </a:r>
            <a:endParaRPr lang="tr-TR" u="sng" dirty="0"/>
          </a:p>
          <a:p>
            <a:pPr>
              <a:lnSpc>
                <a:spcPct val="150000"/>
              </a:lnSpc>
            </a:pPr>
            <a:r>
              <a:rPr lang="tr-TR" dirty="0"/>
              <a:t>Bir ürünün, hizmetin, kurumun tanıtılması, özel organizasyonların plânlanması, iletişim stratejilerinin belirlenmesi, kriz durumlarında etkili iletişimin kurulabilmesi, kurum imajı ve itibarının yaratılması, iletişim kampanyalarının düzenlenmesi ve uygulanması görevini üstlenen Halkla İlişkiler Bölümü mezunları; çok geniş bir iş yelpazesinde çalışma olanağı bulabilirler.</a:t>
            </a:r>
          </a:p>
          <a:p>
            <a:pPr>
              <a:lnSpc>
                <a:spcPct val="150000"/>
              </a:lnSpc>
            </a:pPr>
            <a:r>
              <a:rPr lang="tr-TR" dirty="0"/>
              <a:t>Halkla İlişkiler Bölümü mezunları, halkla ilişkiler ve/veya reklâm ajanslarında, kamu kurum ve kuruluşlarının tanıtım enformasyon veya halkla ilişkiler birimlerinde, özel sektörde yer alan işletmelerin halkla ilişkiler, tanıtım, pazarlama veya reklamcılık ile ilgili bölümlerinde, medya kuruluşlarının tanıtım birimlerinde, turizm, bankacılık ve bunlara eklenebilecek birçok alanlarda iş olanaklarına sahiptirler.</a:t>
            </a:r>
          </a:p>
        </p:txBody>
      </p:sp>
      <p:pic>
        <p:nvPicPr>
          <p:cNvPr id="4" name="Picture 2" descr="Bekilli Meslek Yüksekokulu | Bekilli">
            <a:extLst>
              <a:ext uri="{FF2B5EF4-FFF2-40B4-BE49-F238E27FC236}">
                <a16:creationId xmlns:a16="http://schemas.microsoft.com/office/drawing/2014/main" id="{7B61FBAA-1136-B921-EBE6-452739518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8285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20981-9CFB-4016-8D52-0E59DD2FEC11}"/>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0E43AB2-DBEE-20BF-A7EB-CFCC594DFE04}"/>
              </a:ext>
            </a:extLst>
          </p:cNvPr>
          <p:cNvSpPr>
            <a:spLocks noGrp="1"/>
          </p:cNvSpPr>
          <p:nvPr>
            <p:ph type="sldNum" sz="quarter" idx="12"/>
          </p:nvPr>
        </p:nvSpPr>
        <p:spPr/>
        <p:txBody>
          <a:bodyPr/>
          <a:lstStyle/>
          <a:p>
            <a:fld id="{F302176B-0E47-46AC-8F43-DAB4B8A37D06}" type="slidenum">
              <a:rPr lang="tr-TR" smtClean="0"/>
              <a:pPr/>
              <a:t>95</a:t>
            </a:fld>
            <a:endParaRPr lang="tr-TR"/>
          </a:p>
        </p:txBody>
      </p:sp>
      <p:sp>
        <p:nvSpPr>
          <p:cNvPr id="3" name="Unvan 1">
            <a:extLst>
              <a:ext uri="{FF2B5EF4-FFF2-40B4-BE49-F238E27FC236}">
                <a16:creationId xmlns:a16="http://schemas.microsoft.com/office/drawing/2014/main" id="{8B8E994B-04DA-39F5-1CDA-3C42D069AC9A}"/>
              </a:ext>
            </a:extLst>
          </p:cNvPr>
          <p:cNvSpPr txBox="1">
            <a:spLocks/>
          </p:cNvSpPr>
          <p:nvPr/>
        </p:nvSpPr>
        <p:spPr>
          <a:xfrm>
            <a:off x="2885172" y="74612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tr-TR" sz="3600" dirty="0"/>
              <a:t>Halkla İlişkiler ve tanıtım programı</a:t>
            </a:r>
          </a:p>
        </p:txBody>
      </p:sp>
      <p:sp>
        <p:nvSpPr>
          <p:cNvPr id="7" name="Metin kutusu 6">
            <a:extLst>
              <a:ext uri="{FF2B5EF4-FFF2-40B4-BE49-F238E27FC236}">
                <a16:creationId xmlns:a16="http://schemas.microsoft.com/office/drawing/2014/main" id="{7DD015C3-4BFB-F3BB-31D5-790A32F75E9D}"/>
              </a:ext>
            </a:extLst>
          </p:cNvPr>
          <p:cNvSpPr txBox="1"/>
          <p:nvPr/>
        </p:nvSpPr>
        <p:spPr>
          <a:xfrm>
            <a:off x="884904" y="2403987"/>
            <a:ext cx="11149780" cy="3086679"/>
          </a:xfrm>
          <a:prstGeom prst="rect">
            <a:avLst/>
          </a:prstGeom>
          <a:noFill/>
        </p:spPr>
        <p:txBody>
          <a:bodyPr wrap="square" rtlCol="0">
            <a:spAutoFit/>
          </a:bodyPr>
          <a:lstStyle/>
          <a:p>
            <a:r>
              <a:rPr lang="tr-TR" b="1" u="sng" dirty="0"/>
              <a:t>DGS SINAVI İLE GEÇİŞ YAPILABİLECEK LİSANS PROGRAMLARI</a:t>
            </a:r>
          </a:p>
          <a:p>
            <a:pPr marL="285750" indent="-285750">
              <a:buFont typeface="Arial" panose="020B0604020202020204" pitchFamily="34" charset="0"/>
              <a:buChar char="•"/>
            </a:pPr>
            <a:endParaRPr lang="tr-TR" b="1" dirty="0"/>
          </a:p>
          <a:p>
            <a:pPr marL="285750" indent="-285750">
              <a:lnSpc>
                <a:spcPct val="150000"/>
              </a:lnSpc>
              <a:buFont typeface="Arial" panose="020B0604020202020204" pitchFamily="34" charset="0"/>
              <a:buChar char="•"/>
            </a:pPr>
            <a:r>
              <a:rPr lang="tr-TR" dirty="0"/>
              <a:t>Halkla İlişkiler</a:t>
            </a:r>
          </a:p>
          <a:p>
            <a:pPr marL="285750" indent="-285750">
              <a:lnSpc>
                <a:spcPct val="150000"/>
              </a:lnSpc>
              <a:buFont typeface="Arial" panose="020B0604020202020204" pitchFamily="34" charset="0"/>
              <a:buChar char="•"/>
            </a:pPr>
            <a:r>
              <a:rPr lang="tr-TR" dirty="0"/>
              <a:t>Halkla İlişkiler ve Reklamcılık</a:t>
            </a:r>
          </a:p>
          <a:p>
            <a:pPr marL="285750" indent="-285750">
              <a:lnSpc>
                <a:spcPct val="150000"/>
              </a:lnSpc>
              <a:buFont typeface="Arial" panose="020B0604020202020204" pitchFamily="34" charset="0"/>
              <a:buChar char="•"/>
            </a:pPr>
            <a:r>
              <a:rPr lang="tr-TR" dirty="0"/>
              <a:t>Halkla İlişkiler ve Tanıtım</a:t>
            </a:r>
          </a:p>
          <a:p>
            <a:pPr marL="285750" indent="-285750">
              <a:lnSpc>
                <a:spcPct val="150000"/>
              </a:lnSpc>
              <a:buFont typeface="Arial" panose="020B0604020202020204" pitchFamily="34" charset="0"/>
              <a:buChar char="•"/>
            </a:pPr>
            <a:r>
              <a:rPr lang="tr-TR" dirty="0"/>
              <a:t>İletişim</a:t>
            </a:r>
          </a:p>
          <a:p>
            <a:pPr marL="285750" indent="-285750">
              <a:lnSpc>
                <a:spcPct val="150000"/>
              </a:lnSpc>
              <a:buFont typeface="Arial" panose="020B0604020202020204" pitchFamily="34" charset="0"/>
              <a:buChar char="•"/>
            </a:pPr>
            <a:r>
              <a:rPr lang="tr-TR" dirty="0"/>
              <a:t>Reklamcılık</a:t>
            </a:r>
          </a:p>
          <a:p>
            <a:pPr marL="285750" indent="-285750">
              <a:lnSpc>
                <a:spcPct val="150000"/>
              </a:lnSpc>
              <a:buFont typeface="Arial" panose="020B0604020202020204" pitchFamily="34" charset="0"/>
              <a:buChar char="•"/>
            </a:pPr>
            <a:r>
              <a:rPr lang="tr-TR" dirty="0"/>
              <a:t>Reklamcılık ve Halkla İlişkiler</a:t>
            </a:r>
          </a:p>
        </p:txBody>
      </p:sp>
      <p:pic>
        <p:nvPicPr>
          <p:cNvPr id="4" name="Picture 2" descr="Bekilli Meslek Yüksekokulu | Bekilli">
            <a:extLst>
              <a:ext uri="{FF2B5EF4-FFF2-40B4-BE49-F238E27FC236}">
                <a16:creationId xmlns:a16="http://schemas.microsoft.com/office/drawing/2014/main" id="{4409FD85-540C-9C0F-2CB2-B6E36846B1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8224" y="954012"/>
            <a:ext cx="1293028" cy="129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467711"/>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7602</TotalTime>
  <Words>5221</Words>
  <Application>Microsoft Office PowerPoint</Application>
  <PresentationFormat>Geniş ekran</PresentationFormat>
  <Paragraphs>786</Paragraphs>
  <Slides>95</Slides>
  <Notes>5</Notes>
  <HiddenSlides>0</HiddenSlides>
  <MMClips>0</MMClips>
  <ScaleCrop>false</ScaleCrop>
  <HeadingPairs>
    <vt:vector size="6" baseType="variant">
      <vt:variant>
        <vt:lpstr>Kullanılan Yazı Tipleri</vt:lpstr>
      </vt:variant>
      <vt:variant>
        <vt:i4>18</vt:i4>
      </vt:variant>
      <vt:variant>
        <vt:lpstr>Tema</vt:lpstr>
      </vt:variant>
      <vt:variant>
        <vt:i4>1</vt:i4>
      </vt:variant>
      <vt:variant>
        <vt:lpstr>Slayt Başlıkları</vt:lpstr>
      </vt:variant>
      <vt:variant>
        <vt:i4>95</vt:i4>
      </vt:variant>
    </vt:vector>
  </HeadingPairs>
  <TitlesOfParts>
    <vt:vector size="114" baseType="lpstr">
      <vt:lpstr>Aptos</vt:lpstr>
      <vt:lpstr>Arial</vt:lpstr>
      <vt:lpstr>Arial-BoldMT</vt:lpstr>
      <vt:lpstr>ArialMT</vt:lpstr>
      <vt:lpstr>Calibri</vt:lpstr>
      <vt:lpstr>Cambria</vt:lpstr>
      <vt:lpstr>Candara</vt:lpstr>
      <vt:lpstr>Century Gothic</vt:lpstr>
      <vt:lpstr>docs-Roboto</vt:lpstr>
      <vt:lpstr>inherit</vt:lpstr>
      <vt:lpstr>Roboto</vt:lpstr>
      <vt:lpstr>Roboto-Black</vt:lpstr>
      <vt:lpstr>Roboto-Regular</vt:lpstr>
      <vt:lpstr>Segoe Print</vt:lpstr>
      <vt:lpstr>Segoe UI</vt:lpstr>
      <vt:lpstr>Times New Roman</vt:lpstr>
      <vt:lpstr>Wingdings</vt:lpstr>
      <vt:lpstr>YAFdtQi73Xs_0</vt:lpstr>
      <vt:lpstr>Uçak İzi</vt:lpstr>
      <vt:lpstr>PAMUKKALE ÜNİVERSİTESİ  oryantasyon programı 14- 18 EYLÜL 2026</vt:lpstr>
      <vt:lpstr>PowerPoint Sunusu</vt:lpstr>
      <vt:lpstr>ÜNİVERSİTEMİZ</vt:lpstr>
      <vt:lpstr>PowerPoint Sunusu</vt:lpstr>
      <vt:lpstr>PowerPoint Sunusu</vt:lpstr>
      <vt:lpstr>FAKÜLTELER</vt:lpstr>
      <vt:lpstr>MESLEK YÜKSEKOKULLARI</vt:lpstr>
      <vt:lpstr>ENSTİTÜLER</vt:lpstr>
      <vt:lpstr>YÜKSEKOKULLAR</vt:lpstr>
      <vt:lpstr>ARAŞTIRMA MERKEZLERİ</vt:lpstr>
      <vt:lpstr>ARAŞTIRMA MERKEZLERİ</vt:lpstr>
      <vt:lpstr>ARAŞTIRMA MERKEZLERİ</vt:lpstr>
      <vt:lpstr>ÜNİVERSİTE GENEL TEŞKİLAT ŞEMASI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ÖĞRENİM KATKI ÜCRETİ</vt:lpstr>
      <vt:lpstr>DERS KAYDI </vt:lpstr>
      <vt:lpstr>DERS seçimi</vt:lpstr>
      <vt:lpstr>DERS SEÇİMİ</vt:lpstr>
      <vt:lpstr>DERSLERE DEVAM</vt:lpstr>
      <vt:lpstr>SINAVLAR</vt:lpstr>
      <vt:lpstr>SINAVLAR</vt:lpstr>
      <vt:lpstr>DERS BAŞARI NOTU</vt:lpstr>
      <vt:lpstr>DERS BAŞARI NOTU</vt:lpstr>
      <vt:lpstr>DERS BAŞARI NOTU</vt:lpstr>
      <vt:lpstr>Mutlak değerlendirme tablosu</vt:lpstr>
      <vt:lpstr>PowerPoint Sunusu</vt:lpstr>
      <vt:lpstr>PowerPoint Sunusu</vt:lpstr>
      <vt:lpstr>PowerPoint Sunusu</vt:lpstr>
      <vt:lpstr>PowerPoint Sunusu</vt:lpstr>
      <vt:lpstr>ÖĞRENCİ İŞLERİ</vt:lpstr>
      <vt:lpstr>PowerPoint Sunusu</vt:lpstr>
      <vt:lpstr>ÖĞRENCİ TOPLULUKLARI</vt:lpstr>
      <vt:lpstr>ÖĞRENCİ TOPLULUKLARI</vt:lpstr>
      <vt:lpstr>ÖĞRENCİ TOPLULUKLARI</vt:lpstr>
      <vt:lpstr>PowerPoint Sunusu</vt:lpstr>
      <vt:lpstr>PowerPoint Sunusu</vt:lpstr>
      <vt:lpstr>PowerPoint Sunusu</vt:lpstr>
      <vt:lpstr>  </vt:lpstr>
      <vt:lpstr>PowerPoint Sunusu</vt:lpstr>
      <vt:lpstr>HASTANELER </vt:lpstr>
      <vt:lpstr>  </vt:lpstr>
      <vt:lpstr>DİL ÖĞRETİMİ UYGULAMA VE ARAŞTIRMA MERKEZİ  </vt:lpstr>
      <vt:lpstr>Sürekli Eğitim Uygulama ve Araştırma Merkezi </vt:lpstr>
      <vt:lpstr>Uzaktan Eğitim Uygulama ve Araştırma Merkezi</vt:lpstr>
      <vt:lpstr>KARİYER PLANLAMA UYGULAMA VE ARAŞTIRMA MERKEZİ </vt:lpstr>
      <vt:lpstr>PowerPoint Sunusu</vt:lpstr>
      <vt:lpstr>PowerPoint Sunusu</vt:lpstr>
      <vt:lpstr>PowerPoint Sunusu</vt:lpstr>
      <vt:lpstr>PSİKOLOJİK DANIŞMA VE REHBERLİK  EĞİTİM, UYGULAMA VE ARAŞTIRMA MERKEZİ </vt:lpstr>
      <vt:lpstr>ORYANTASYON 101 (ORY 101)    </vt:lpstr>
      <vt:lpstr>ÖĞRENCİ DESTEK BİRİMİ (ÖDB)</vt:lpstr>
      <vt:lpstr>PowerPoint Sunusu</vt:lpstr>
      <vt:lpstr>PowerPoint Sunusu</vt:lpstr>
      <vt:lpstr>PowerPoint Sunusu</vt:lpstr>
      <vt:lpstr>PowerPoint Sunusu</vt:lpstr>
      <vt:lpstr>PowerPoint Sunusu</vt:lpstr>
      <vt:lpstr>PowerPoint Sunusu</vt:lpstr>
      <vt:lpstr>KAMPÜSTE TEMASSIZ ÖDEME</vt:lpstr>
      <vt:lpstr>PAÜ MERKEZ YEMEKHANELERİ</vt:lpstr>
      <vt:lpstr>PowerPoint Sunusu</vt:lpstr>
      <vt:lpstr>PowerPoint Sunusu</vt:lpstr>
      <vt:lpstr>PowerPoint Sunusu</vt:lpstr>
      <vt:lpstr>PowerPoint Sunusu</vt:lpstr>
      <vt:lpstr>PowerPoint Sunusu</vt:lpstr>
      <vt:lpstr>BOTANİK BAHÇE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Oryantasyon Değerlendirme Formu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Alperen Albayrak</cp:lastModifiedBy>
  <cp:revision>440</cp:revision>
  <dcterms:modified xsi:type="dcterms:W3CDTF">2026-09-16T09:34:49Z</dcterms:modified>
</cp:coreProperties>
</file>