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theme/themeOverride1.xml" ContentType="application/vnd.openxmlformats-officedocument.themeOverr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4068" r:id="rId1"/>
  </p:sldMasterIdLst>
  <p:notesMasterIdLst>
    <p:notesMasterId r:id="rId77"/>
  </p:notesMasterIdLst>
  <p:handoutMasterIdLst>
    <p:handoutMasterId r:id="rId78"/>
  </p:handoutMasterIdLst>
  <p:sldIdLst>
    <p:sldId id="256" r:id="rId2"/>
    <p:sldId id="257" r:id="rId3"/>
    <p:sldId id="258" r:id="rId4"/>
    <p:sldId id="259" r:id="rId5"/>
    <p:sldId id="260" r:id="rId6"/>
    <p:sldId id="261" r:id="rId7"/>
    <p:sldId id="262" r:id="rId8"/>
    <p:sldId id="263" r:id="rId9"/>
    <p:sldId id="264" r:id="rId10"/>
    <p:sldId id="265" r:id="rId11"/>
    <p:sldId id="266" r:id="rId12"/>
    <p:sldId id="305" r:id="rId13"/>
    <p:sldId id="267" r:id="rId14"/>
    <p:sldId id="268" r:id="rId15"/>
    <p:sldId id="269" r:id="rId16"/>
    <p:sldId id="270" r:id="rId17"/>
    <p:sldId id="271" r:id="rId18"/>
    <p:sldId id="318" r:id="rId19"/>
    <p:sldId id="272" r:id="rId20"/>
    <p:sldId id="273" r:id="rId21"/>
    <p:sldId id="274" r:id="rId22"/>
    <p:sldId id="313" r:id="rId23"/>
    <p:sldId id="319" r:id="rId24"/>
    <p:sldId id="314" r:id="rId25"/>
    <p:sldId id="320" r:id="rId26"/>
    <p:sldId id="275" r:id="rId27"/>
    <p:sldId id="276" r:id="rId28"/>
    <p:sldId id="277" r:id="rId29"/>
    <p:sldId id="278" r:id="rId30"/>
    <p:sldId id="300" r:id="rId31"/>
    <p:sldId id="279" r:id="rId32"/>
    <p:sldId id="308" r:id="rId33"/>
    <p:sldId id="311" r:id="rId34"/>
    <p:sldId id="315" r:id="rId35"/>
    <p:sldId id="280" r:id="rId36"/>
    <p:sldId id="281" r:id="rId37"/>
    <p:sldId id="338" r:id="rId38"/>
    <p:sldId id="296" r:id="rId39"/>
    <p:sldId id="337" r:id="rId40"/>
    <p:sldId id="282" r:id="rId41"/>
    <p:sldId id="283" r:id="rId42"/>
    <p:sldId id="284" r:id="rId43"/>
    <p:sldId id="285" r:id="rId44"/>
    <p:sldId id="286" r:id="rId45"/>
    <p:sldId id="307" r:id="rId46"/>
    <p:sldId id="287" r:id="rId47"/>
    <p:sldId id="289" r:id="rId48"/>
    <p:sldId id="288" r:id="rId49"/>
    <p:sldId id="341" r:id="rId50"/>
    <p:sldId id="291" r:id="rId51"/>
    <p:sldId id="339" r:id="rId52"/>
    <p:sldId id="292" r:id="rId53"/>
    <p:sldId id="293" r:id="rId54"/>
    <p:sldId id="294" r:id="rId55"/>
    <p:sldId id="295" r:id="rId56"/>
    <p:sldId id="297" r:id="rId57"/>
    <p:sldId id="342" r:id="rId58"/>
    <p:sldId id="302" r:id="rId59"/>
    <p:sldId id="304" r:id="rId60"/>
    <p:sldId id="310" r:id="rId61"/>
    <p:sldId id="316" r:id="rId62"/>
    <p:sldId id="345" r:id="rId63"/>
    <p:sldId id="343" r:id="rId64"/>
    <p:sldId id="317" r:id="rId65"/>
    <p:sldId id="346" r:id="rId66"/>
    <p:sldId id="321" r:id="rId67"/>
    <p:sldId id="324" r:id="rId68"/>
    <p:sldId id="325" r:id="rId69"/>
    <p:sldId id="326" r:id="rId70"/>
    <p:sldId id="327" r:id="rId71"/>
    <p:sldId id="328" r:id="rId72"/>
    <p:sldId id="329" r:id="rId73"/>
    <p:sldId id="330" r:id="rId74"/>
    <p:sldId id="335" r:id="rId75"/>
    <p:sldId id="312" r:id="rId76"/>
  </p:sldIdLst>
  <p:sldSz cx="12193588"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757">
          <p15:clr>
            <a:srgbClr val="A4A3A4"/>
          </p15:clr>
        </p15:guide>
        <p15:guide id="2" pos="203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7" autoAdjust="0"/>
  </p:normalViewPr>
  <p:slideViewPr>
    <p:cSldViewPr>
      <p:cViewPr varScale="1">
        <p:scale>
          <a:sx n="117" d="100"/>
          <a:sy n="117" d="100"/>
        </p:scale>
        <p:origin x="294" y="96"/>
      </p:cViewPr>
      <p:guideLst>
        <p:guide orient="horz" pos="2160"/>
        <p:guide pos="2880"/>
      </p:guideLst>
    </p:cSldViewPr>
  </p:slideViewPr>
  <p:outlineViewPr>
    <p:cViewPr varScale="1">
      <p:scale>
        <a:sx n="170" d="200"/>
        <a:sy n="170" d="200"/>
      </p:scale>
      <p:origin x="0" y="-2196"/>
    </p:cViewPr>
  </p:outlineViewPr>
  <p:notesTextViewPr>
    <p:cViewPr>
      <p:scale>
        <a:sx n="1" d="1"/>
        <a:sy n="1" d="1"/>
      </p:scale>
      <p:origin x="0" y="0"/>
    </p:cViewPr>
  </p:notesTextViewPr>
  <p:notesViewPr>
    <p:cSldViewPr>
      <p:cViewPr varScale="1">
        <p:scale>
          <a:sx n="78" d="100"/>
          <a:sy n="78" d="100"/>
        </p:scale>
        <p:origin x="3984" y="114"/>
      </p:cViewPr>
      <p:guideLst>
        <p:guide orient="horz" pos="2757"/>
        <p:guide pos="203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handoutMaster" Target="handoutMasters/handoutMaster1.xml"/><Relationship Id="rId8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SIBE AKGUNDUZ" userId="d9b4503a-2244-49df-891c-7e0505d78160" providerId="ADAL" clId="{AA106B2E-033F-46C0-BB4E-D908AF92A5F2}"/>
    <pc:docChg chg="undo custSel delSld modSld">
      <pc:chgData name="HASIBE AKGUNDUZ" userId="d9b4503a-2244-49df-891c-7e0505d78160" providerId="ADAL" clId="{AA106B2E-033F-46C0-BB4E-D908AF92A5F2}" dt="2023-11-09T12:15:41.812" v="450" actId="20577"/>
      <pc:docMkLst>
        <pc:docMk/>
      </pc:docMkLst>
      <pc:sldChg chg="modSp">
        <pc:chgData name="HASIBE AKGUNDUZ" userId="d9b4503a-2244-49df-891c-7e0505d78160" providerId="ADAL" clId="{AA106B2E-033F-46C0-BB4E-D908AF92A5F2}" dt="2023-11-09T10:43:43.773" v="248" actId="20577"/>
        <pc:sldMkLst>
          <pc:docMk/>
          <pc:sldMk cId="0" sldId="256"/>
        </pc:sldMkLst>
        <pc:spChg chg="mod">
          <ac:chgData name="HASIBE AKGUNDUZ" userId="d9b4503a-2244-49df-891c-7e0505d78160" providerId="ADAL" clId="{AA106B2E-033F-46C0-BB4E-D908AF92A5F2}" dt="2023-11-09T10:43:43.773" v="248" actId="20577"/>
          <ac:spMkLst>
            <pc:docMk/>
            <pc:sldMk cId="0" sldId="256"/>
            <ac:spMk id="5" creationId="{00000000-0000-0000-0000-000000000000}"/>
          </ac:spMkLst>
        </pc:spChg>
      </pc:sldChg>
      <pc:sldChg chg="modSp">
        <pc:chgData name="HASIBE AKGUNDUZ" userId="d9b4503a-2244-49df-891c-7e0505d78160" providerId="ADAL" clId="{AA106B2E-033F-46C0-BB4E-D908AF92A5F2}" dt="2023-11-09T12:02:30.374" v="249" actId="20577"/>
        <pc:sldMkLst>
          <pc:docMk/>
          <pc:sldMk cId="0" sldId="268"/>
        </pc:sldMkLst>
        <pc:spChg chg="mod">
          <ac:chgData name="HASIBE AKGUNDUZ" userId="d9b4503a-2244-49df-891c-7e0505d78160" providerId="ADAL" clId="{AA106B2E-033F-46C0-BB4E-D908AF92A5F2}" dt="2023-11-09T10:26:16.019" v="84" actId="1036"/>
          <ac:spMkLst>
            <pc:docMk/>
            <pc:sldMk cId="0" sldId="268"/>
            <ac:spMk id="32770" creationId="{00000000-0000-0000-0000-000000000000}"/>
          </ac:spMkLst>
        </pc:spChg>
        <pc:spChg chg="mod">
          <ac:chgData name="HASIBE AKGUNDUZ" userId="d9b4503a-2244-49df-891c-7e0505d78160" providerId="ADAL" clId="{AA106B2E-033F-46C0-BB4E-D908AF92A5F2}" dt="2023-11-09T10:26:45.232" v="96" actId="14100"/>
          <ac:spMkLst>
            <pc:docMk/>
            <pc:sldMk cId="0" sldId="268"/>
            <ac:spMk id="32771" creationId="{00000000-0000-0000-0000-000000000000}"/>
          </ac:spMkLst>
        </pc:spChg>
        <pc:spChg chg="mod">
          <ac:chgData name="HASIBE AKGUNDUZ" userId="d9b4503a-2244-49df-891c-7e0505d78160" providerId="ADAL" clId="{AA106B2E-033F-46C0-BB4E-D908AF92A5F2}" dt="2023-11-09T10:26:16.019" v="84" actId="1036"/>
          <ac:spMkLst>
            <pc:docMk/>
            <pc:sldMk cId="0" sldId="268"/>
            <ac:spMk id="32772" creationId="{00000000-0000-0000-0000-000000000000}"/>
          </ac:spMkLst>
        </pc:spChg>
        <pc:spChg chg="mod">
          <ac:chgData name="HASIBE AKGUNDUZ" userId="d9b4503a-2244-49df-891c-7e0505d78160" providerId="ADAL" clId="{AA106B2E-033F-46C0-BB4E-D908AF92A5F2}" dt="2023-11-09T10:27:13.242" v="98" actId="1038"/>
          <ac:spMkLst>
            <pc:docMk/>
            <pc:sldMk cId="0" sldId="268"/>
            <ac:spMk id="32773" creationId="{00000000-0000-0000-0000-000000000000}"/>
          </ac:spMkLst>
        </pc:spChg>
        <pc:spChg chg="mod">
          <ac:chgData name="HASIBE AKGUNDUZ" userId="d9b4503a-2244-49df-891c-7e0505d78160" providerId="ADAL" clId="{AA106B2E-033F-46C0-BB4E-D908AF92A5F2}" dt="2023-11-09T10:28:15.037" v="125" actId="1037"/>
          <ac:spMkLst>
            <pc:docMk/>
            <pc:sldMk cId="0" sldId="268"/>
            <ac:spMk id="32774" creationId="{00000000-0000-0000-0000-000000000000}"/>
          </ac:spMkLst>
        </pc:spChg>
        <pc:spChg chg="mod">
          <ac:chgData name="HASIBE AKGUNDUZ" userId="d9b4503a-2244-49df-891c-7e0505d78160" providerId="ADAL" clId="{AA106B2E-033F-46C0-BB4E-D908AF92A5F2}" dt="2023-11-09T10:28:05.381" v="116" actId="1038"/>
          <ac:spMkLst>
            <pc:docMk/>
            <pc:sldMk cId="0" sldId="268"/>
            <ac:spMk id="32775" creationId="{00000000-0000-0000-0000-000000000000}"/>
          </ac:spMkLst>
        </pc:spChg>
        <pc:spChg chg="mod">
          <ac:chgData name="HASIBE AKGUNDUZ" userId="d9b4503a-2244-49df-891c-7e0505d78160" providerId="ADAL" clId="{AA106B2E-033F-46C0-BB4E-D908AF92A5F2}" dt="2023-11-09T12:02:30.374" v="249" actId="20577"/>
          <ac:spMkLst>
            <pc:docMk/>
            <pc:sldMk cId="0" sldId="268"/>
            <ac:spMk id="32776" creationId="{00000000-0000-0000-0000-000000000000}"/>
          </ac:spMkLst>
        </pc:spChg>
      </pc:sldChg>
      <pc:sldChg chg="addSp delSp modSp">
        <pc:chgData name="HASIBE AKGUNDUZ" userId="d9b4503a-2244-49df-891c-7e0505d78160" providerId="ADAL" clId="{AA106B2E-033F-46C0-BB4E-D908AF92A5F2}" dt="2023-11-09T12:10:41.129" v="374" actId="6549"/>
        <pc:sldMkLst>
          <pc:docMk/>
          <pc:sldMk cId="0" sldId="280"/>
        </pc:sldMkLst>
        <pc:spChg chg="del">
          <ac:chgData name="HASIBE AKGUNDUZ" userId="d9b4503a-2244-49df-891c-7e0505d78160" providerId="ADAL" clId="{AA106B2E-033F-46C0-BB4E-D908AF92A5F2}" dt="2023-11-09T12:08:21.319" v="302" actId="478"/>
          <ac:spMkLst>
            <pc:docMk/>
            <pc:sldMk cId="0" sldId="280"/>
            <ac:spMk id="30" creationId="{00000000-0000-0000-0000-000000000000}"/>
          </ac:spMkLst>
        </pc:spChg>
        <pc:spChg chg="mod">
          <ac:chgData name="HASIBE AKGUNDUZ" userId="d9b4503a-2244-49df-891c-7e0505d78160" providerId="ADAL" clId="{AA106B2E-033F-46C0-BB4E-D908AF92A5F2}" dt="2023-11-09T12:08:01.841" v="299" actId="1076"/>
          <ac:spMkLst>
            <pc:docMk/>
            <pc:sldMk cId="0" sldId="280"/>
            <ac:spMk id="34" creationId="{00000000-0000-0000-0000-000000000000}"/>
          </ac:spMkLst>
        </pc:spChg>
        <pc:spChg chg="add del mod">
          <ac:chgData name="HASIBE AKGUNDUZ" userId="d9b4503a-2244-49df-891c-7e0505d78160" providerId="ADAL" clId="{AA106B2E-033F-46C0-BB4E-D908AF92A5F2}" dt="2023-11-09T12:08:10.324" v="301" actId="1076"/>
          <ac:spMkLst>
            <pc:docMk/>
            <pc:sldMk cId="0" sldId="280"/>
            <ac:spMk id="36" creationId="{00000000-0000-0000-0000-000000000000}"/>
          </ac:spMkLst>
        </pc:spChg>
        <pc:spChg chg="mod">
          <ac:chgData name="HASIBE AKGUNDUZ" userId="d9b4503a-2244-49df-891c-7e0505d78160" providerId="ADAL" clId="{AA106B2E-033F-46C0-BB4E-D908AF92A5F2}" dt="2023-11-09T12:10:41.129" v="374" actId="6549"/>
          <ac:spMkLst>
            <pc:docMk/>
            <pc:sldMk cId="0" sldId="280"/>
            <ac:spMk id="37" creationId="{00000000-0000-0000-0000-000000000000}"/>
          </ac:spMkLst>
        </pc:spChg>
        <pc:spChg chg="mod">
          <ac:chgData name="HASIBE AKGUNDUZ" userId="d9b4503a-2244-49df-891c-7e0505d78160" providerId="ADAL" clId="{AA106B2E-033F-46C0-BB4E-D908AF92A5F2}" dt="2023-11-09T12:08:05.763" v="300" actId="1076"/>
          <ac:spMkLst>
            <pc:docMk/>
            <pc:sldMk cId="0" sldId="280"/>
            <ac:spMk id="40" creationId="{00000000-0000-0000-0000-000000000000}"/>
          </ac:spMkLst>
        </pc:spChg>
        <pc:spChg chg="mod">
          <ac:chgData name="HASIBE AKGUNDUZ" userId="d9b4503a-2244-49df-891c-7e0505d78160" providerId="ADAL" clId="{AA106B2E-033F-46C0-BB4E-D908AF92A5F2}" dt="2023-11-09T12:07:37.345" v="295"/>
          <ac:spMkLst>
            <pc:docMk/>
            <pc:sldMk cId="0" sldId="280"/>
            <ac:spMk id="61468" creationId="{00000000-0000-0000-0000-000000000000}"/>
          </ac:spMkLst>
        </pc:spChg>
      </pc:sldChg>
      <pc:sldChg chg="modSp">
        <pc:chgData name="HASIBE AKGUNDUZ" userId="d9b4503a-2244-49df-891c-7e0505d78160" providerId="ADAL" clId="{AA106B2E-033F-46C0-BB4E-D908AF92A5F2}" dt="2023-11-09T12:09:25.698" v="328" actId="20577"/>
        <pc:sldMkLst>
          <pc:docMk/>
          <pc:sldMk cId="0" sldId="287"/>
        </pc:sldMkLst>
        <pc:spChg chg="mod">
          <ac:chgData name="HASIBE AKGUNDUZ" userId="d9b4503a-2244-49df-891c-7e0505d78160" providerId="ADAL" clId="{AA106B2E-033F-46C0-BB4E-D908AF92A5F2}" dt="2023-11-09T12:09:25.698" v="328" actId="20577"/>
          <ac:spMkLst>
            <pc:docMk/>
            <pc:sldMk cId="0" sldId="287"/>
            <ac:spMk id="38914" creationId="{00000000-0000-0000-0000-000000000000}"/>
          </ac:spMkLst>
        </pc:spChg>
      </pc:sldChg>
      <pc:sldChg chg="del">
        <pc:chgData name="HASIBE AKGUNDUZ" userId="d9b4503a-2244-49df-891c-7e0505d78160" providerId="ADAL" clId="{AA106B2E-033F-46C0-BB4E-D908AF92A5F2}" dt="2023-11-09T12:08:38.203" v="303" actId="2696"/>
        <pc:sldMkLst>
          <pc:docMk/>
          <pc:sldMk cId="0" sldId="290"/>
        </pc:sldMkLst>
      </pc:sldChg>
      <pc:sldChg chg="modSp">
        <pc:chgData name="HASIBE AKGUNDUZ" userId="d9b4503a-2244-49df-891c-7e0505d78160" providerId="ADAL" clId="{AA106B2E-033F-46C0-BB4E-D908AF92A5F2}" dt="2023-11-09T12:12:54.892" v="432" actId="6549"/>
        <pc:sldMkLst>
          <pc:docMk/>
          <pc:sldMk cId="0" sldId="295"/>
        </pc:sldMkLst>
        <pc:spChg chg="mod">
          <ac:chgData name="HASIBE AKGUNDUZ" userId="d9b4503a-2244-49df-891c-7e0505d78160" providerId="ADAL" clId="{AA106B2E-033F-46C0-BB4E-D908AF92A5F2}" dt="2023-11-09T12:12:22.399" v="410" actId="1035"/>
          <ac:spMkLst>
            <pc:docMk/>
            <pc:sldMk cId="0" sldId="295"/>
            <ac:spMk id="11"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13"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14"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15"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16"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17"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18"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19"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20"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21" creationId="{00000000-0000-0000-0000-000000000000}"/>
          </ac:spMkLst>
        </pc:spChg>
        <pc:spChg chg="mod">
          <ac:chgData name="HASIBE AKGUNDUZ" userId="d9b4503a-2244-49df-891c-7e0505d78160" providerId="ADAL" clId="{AA106B2E-033F-46C0-BB4E-D908AF92A5F2}" dt="2023-11-09T12:12:54.892" v="432" actId="6549"/>
          <ac:spMkLst>
            <pc:docMk/>
            <pc:sldMk cId="0" sldId="295"/>
            <ac:spMk id="22"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23"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24"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25"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26" creationId="{FADE269E-162C-4BA0-A012-52EE4007704E}"/>
          </ac:spMkLst>
        </pc:spChg>
        <pc:spChg chg="mod">
          <ac:chgData name="HASIBE AKGUNDUZ" userId="d9b4503a-2244-49df-891c-7e0505d78160" providerId="ADAL" clId="{AA106B2E-033F-46C0-BB4E-D908AF92A5F2}" dt="2023-11-09T12:12:22.399" v="410" actId="1035"/>
          <ac:spMkLst>
            <pc:docMk/>
            <pc:sldMk cId="0" sldId="295"/>
            <ac:spMk id="27" creationId="{BF52DB29-A15E-48E9-A72D-46C5EE403BE1}"/>
          </ac:spMkLst>
        </pc:spChg>
        <pc:spChg chg="mod">
          <ac:chgData name="HASIBE AKGUNDUZ" userId="d9b4503a-2244-49df-891c-7e0505d78160" providerId="ADAL" clId="{AA106B2E-033F-46C0-BB4E-D908AF92A5F2}" dt="2023-11-09T12:12:22.399" v="410" actId="1035"/>
          <ac:spMkLst>
            <pc:docMk/>
            <pc:sldMk cId="0" sldId="295"/>
            <ac:spMk id="28" creationId="{D7F1A20B-658C-4827-99FF-75191A4D44AA}"/>
          </ac:spMkLst>
        </pc:spChg>
        <pc:spChg chg="mod">
          <ac:chgData name="HASIBE AKGUNDUZ" userId="d9b4503a-2244-49df-891c-7e0505d78160" providerId="ADAL" clId="{AA106B2E-033F-46C0-BB4E-D908AF92A5F2}" dt="2023-11-09T12:12:32.276" v="425" actId="1036"/>
          <ac:spMkLst>
            <pc:docMk/>
            <pc:sldMk cId="0" sldId="295"/>
            <ac:spMk id="94210"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94211"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94212"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94213"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94216" creationId="{00000000-0000-0000-0000-000000000000}"/>
          </ac:spMkLst>
        </pc:spChg>
        <pc:spChg chg="mod">
          <ac:chgData name="HASIBE AKGUNDUZ" userId="d9b4503a-2244-49df-891c-7e0505d78160" providerId="ADAL" clId="{AA106B2E-033F-46C0-BB4E-D908AF92A5F2}" dt="2023-11-09T12:12:22.399" v="410" actId="1035"/>
          <ac:spMkLst>
            <pc:docMk/>
            <pc:sldMk cId="0" sldId="295"/>
            <ac:spMk id="94217" creationId="{00000000-0000-0000-0000-000000000000}"/>
          </ac:spMkLst>
        </pc:spChg>
        <pc:spChg chg="mod">
          <ac:chgData name="HASIBE AKGUNDUZ" userId="d9b4503a-2244-49df-891c-7e0505d78160" providerId="ADAL" clId="{AA106B2E-033F-46C0-BB4E-D908AF92A5F2}" dt="2023-11-09T12:12:38.087" v="426" actId="14100"/>
          <ac:spMkLst>
            <pc:docMk/>
            <pc:sldMk cId="0" sldId="295"/>
            <ac:spMk id="94218" creationId="{00000000-0000-0000-0000-000000000000}"/>
          </ac:spMkLst>
        </pc:spChg>
      </pc:sldChg>
      <pc:sldChg chg="modSp">
        <pc:chgData name="HASIBE AKGUNDUZ" userId="d9b4503a-2244-49df-891c-7e0505d78160" providerId="ADAL" clId="{AA106B2E-033F-46C0-BB4E-D908AF92A5F2}" dt="2023-11-09T12:11:32.121" v="387" actId="20577"/>
        <pc:sldMkLst>
          <pc:docMk/>
          <pc:sldMk cId="0" sldId="302"/>
        </pc:sldMkLst>
        <pc:spChg chg="mod">
          <ac:chgData name="HASIBE AKGUNDUZ" userId="d9b4503a-2244-49df-891c-7e0505d78160" providerId="ADAL" clId="{AA106B2E-033F-46C0-BB4E-D908AF92A5F2}" dt="2023-11-09T12:11:32.121" v="387" actId="20577"/>
          <ac:spMkLst>
            <pc:docMk/>
            <pc:sldMk cId="0" sldId="302"/>
            <ac:spMk id="49154" creationId="{00000000-0000-0000-0000-000000000000}"/>
          </ac:spMkLst>
        </pc:spChg>
      </pc:sldChg>
      <pc:sldChg chg="modSp">
        <pc:chgData name="HASIBE AKGUNDUZ" userId="d9b4503a-2244-49df-891c-7e0505d78160" providerId="ADAL" clId="{AA106B2E-033F-46C0-BB4E-D908AF92A5F2}" dt="2023-11-09T10:21:10.457" v="5" actId="14100"/>
        <pc:sldMkLst>
          <pc:docMk/>
          <pc:sldMk cId="3647509310" sldId="317"/>
        </pc:sldMkLst>
        <pc:spChg chg="mod">
          <ac:chgData name="HASIBE AKGUNDUZ" userId="d9b4503a-2244-49df-891c-7e0505d78160" providerId="ADAL" clId="{AA106B2E-033F-46C0-BB4E-D908AF92A5F2}" dt="2023-11-09T10:21:10.457" v="5" actId="14100"/>
          <ac:spMkLst>
            <pc:docMk/>
            <pc:sldMk cId="3647509310" sldId="317"/>
            <ac:spMk id="30722" creationId="{00000000-0000-0000-0000-000000000000}"/>
          </ac:spMkLst>
        </pc:spChg>
      </pc:sldChg>
      <pc:sldChg chg="modSp">
        <pc:chgData name="HASIBE AKGUNDUZ" userId="d9b4503a-2244-49df-891c-7e0505d78160" providerId="ADAL" clId="{AA106B2E-033F-46C0-BB4E-D908AF92A5F2}" dt="2023-11-09T12:15:41.812" v="450" actId="20577"/>
        <pc:sldMkLst>
          <pc:docMk/>
          <pc:sldMk cId="4015680297" sldId="329"/>
        </pc:sldMkLst>
        <pc:spChg chg="mod">
          <ac:chgData name="HASIBE AKGUNDUZ" userId="d9b4503a-2244-49df-891c-7e0505d78160" providerId="ADAL" clId="{AA106B2E-033F-46C0-BB4E-D908AF92A5F2}" dt="2023-11-09T12:15:41.812" v="450" actId="20577"/>
          <ac:spMkLst>
            <pc:docMk/>
            <pc:sldMk cId="4015680297" sldId="329"/>
            <ac:spMk id="30722" creationId="{00000000-0000-0000-0000-000000000000}"/>
          </ac:spMkLst>
        </pc:spChg>
      </pc:sldChg>
      <pc:sldChg chg="modSp">
        <pc:chgData name="HASIBE AKGUNDUZ" userId="d9b4503a-2244-49df-891c-7e0505d78160" providerId="ADAL" clId="{AA106B2E-033F-46C0-BB4E-D908AF92A5F2}" dt="2023-11-09T12:05:00.997" v="284" actId="14100"/>
        <pc:sldMkLst>
          <pc:docMk/>
          <pc:sldMk cId="1272539281" sldId="335"/>
        </pc:sldMkLst>
        <pc:spChg chg="mod">
          <ac:chgData name="HASIBE AKGUNDUZ" userId="d9b4503a-2244-49df-891c-7e0505d78160" providerId="ADAL" clId="{AA106B2E-033F-46C0-BB4E-D908AF92A5F2}" dt="2023-11-09T12:05:00.997" v="284" actId="14100"/>
          <ac:spMkLst>
            <pc:docMk/>
            <pc:sldMk cId="1272539281" sldId="335"/>
            <ac:spMk id="4" creationId="{00000000-0000-0000-0000-000000000000}"/>
          </ac:spMkLst>
        </pc:spChg>
      </pc:sldChg>
      <pc:sldChg chg="del">
        <pc:chgData name="HASIBE AKGUNDUZ" userId="d9b4503a-2244-49df-891c-7e0505d78160" providerId="ADAL" clId="{AA106B2E-033F-46C0-BB4E-D908AF92A5F2}" dt="2023-11-09T12:04:52.912" v="283" actId="2696"/>
        <pc:sldMkLst>
          <pc:docMk/>
          <pc:sldMk cId="3017832661" sldId="336"/>
        </pc:sldMkLst>
      </pc:sldChg>
      <pc:sldChg chg="del">
        <pc:chgData name="HASIBE AKGUNDUZ" userId="d9b4503a-2244-49df-891c-7e0505d78160" providerId="ADAL" clId="{AA106B2E-033F-46C0-BB4E-D908AF92A5F2}" dt="2023-11-09T12:03:36.330" v="250" actId="2696"/>
        <pc:sldMkLst>
          <pc:docMk/>
          <pc:sldMk cId="4290241480" sldId="340"/>
        </pc:sldMkLst>
      </pc:sldChg>
      <pc:sldChg chg="modSp">
        <pc:chgData name="HASIBE AKGUNDUZ" userId="d9b4503a-2244-49df-891c-7e0505d78160" providerId="ADAL" clId="{AA106B2E-033F-46C0-BB4E-D908AF92A5F2}" dt="2023-11-09T08:35:32.819" v="4" actId="20577"/>
        <pc:sldMkLst>
          <pc:docMk/>
          <pc:sldMk cId="1969288588" sldId="342"/>
        </pc:sldMkLst>
        <pc:spChg chg="mod">
          <ac:chgData name="HASIBE AKGUNDUZ" userId="d9b4503a-2244-49df-891c-7e0505d78160" providerId="ADAL" clId="{AA106B2E-033F-46C0-BB4E-D908AF92A5F2}" dt="2023-11-09T08:35:32.819" v="4" actId="20577"/>
          <ac:spMkLst>
            <pc:docMk/>
            <pc:sldMk cId="1969288588" sldId="342"/>
            <ac:spMk id="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Altbilgi Yer Tutucusu 3"/>
          <p:cNvSpPr>
            <a:spLocks noGrp="1"/>
          </p:cNvSpPr>
          <p:nvPr>
            <p:ph type="ftr" sz="quarter" idx="2"/>
          </p:nvPr>
        </p:nvSpPr>
        <p:spPr>
          <a:xfrm>
            <a:off x="0" y="9720263"/>
            <a:ext cx="3079750" cy="514350"/>
          </a:xfrm>
          <a:prstGeom prst="rect">
            <a:avLst/>
          </a:prstGeom>
        </p:spPr>
        <p:txBody>
          <a:bodyPr vert="horz" lIns="86859" tIns="43429" rIns="86859" bIns="43429" rtlCol="0" anchor="b"/>
          <a:lstStyle>
            <a:lvl1pPr algn="l">
              <a:defRPr sz="1100" smtClean="0"/>
            </a:lvl1pPr>
          </a:lstStyle>
          <a:p>
            <a:pPr>
              <a:defRPr/>
            </a:pPr>
            <a:r>
              <a:rPr lang="tr-TR"/>
              <a:t>Bilgi İşlem Yönetimi - B.İ.D.B.</a:t>
            </a:r>
          </a:p>
        </p:txBody>
      </p:sp>
      <p:sp>
        <p:nvSpPr>
          <p:cNvPr id="5" name="Slayt Numarası Yer Tutucusu 4"/>
          <p:cNvSpPr>
            <a:spLocks noGrp="1"/>
          </p:cNvSpPr>
          <p:nvPr>
            <p:ph type="sldNum" sz="quarter" idx="3"/>
          </p:nvPr>
        </p:nvSpPr>
        <p:spPr>
          <a:xfrm>
            <a:off x="4022725" y="9720263"/>
            <a:ext cx="3079750" cy="514350"/>
          </a:xfrm>
          <a:prstGeom prst="rect">
            <a:avLst/>
          </a:prstGeom>
        </p:spPr>
        <p:txBody>
          <a:bodyPr vert="horz" lIns="86859" tIns="43429" rIns="86859" bIns="43429" rtlCol="0" anchor="b"/>
          <a:lstStyle>
            <a:lvl1pPr algn="r">
              <a:defRPr sz="1100" smtClean="0"/>
            </a:lvl1pPr>
          </a:lstStyle>
          <a:p>
            <a:pPr>
              <a:defRPr/>
            </a:pPr>
            <a:fld id="{2BFD5465-D18D-4364-8F64-3F0CFA0303A2}" type="slidenum">
              <a:rPr lang="tr-TR"/>
              <a:pPr>
                <a:defRPr/>
              </a:pPr>
              <a:t>‹#›</a:t>
            </a:fld>
            <a:endParaRPr lang="tr-TR"/>
          </a:p>
        </p:txBody>
      </p:sp>
    </p:spTree>
    <p:extLst>
      <p:ext uri="{BB962C8B-B14F-4D97-AF65-F5344CB8AC3E}">
        <p14:creationId xmlns:p14="http://schemas.microsoft.com/office/powerpoint/2010/main" val="875695965"/>
      </p:ext>
    </p:extLst>
  </p:cSld>
  <p:clrMap bg1="lt1" tx1="dk1" bg2="lt2" tx2="dk2" accent1="accent1" accent2="accent2" accent3="accent3" accent4="accent4" accent5="accent5" accent6="accent6" hlink="hlink" folHlink="folHlink"/>
  <p:hf sldNum="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AutoShape 1"/>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7" name="AutoShape 2"/>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8" name="AutoShape 3"/>
          <p:cNvSpPr>
            <a:spLocks noChangeArrowheads="1"/>
          </p:cNvSpPr>
          <p:nvPr/>
        </p:nvSpPr>
        <p:spPr bwMode="auto">
          <a:xfrm>
            <a:off x="0" y="0"/>
            <a:ext cx="7104063" cy="10234613"/>
          </a:xfrm>
          <a:prstGeom prst="roundRect">
            <a:avLst>
              <a:gd name="adj" fmla="val 19"/>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9" name="Rectangle 4"/>
          <p:cNvSpPr>
            <a:spLocks noGrp="1" noRot="1" noChangeAspect="1" noChangeArrowheads="1"/>
          </p:cNvSpPr>
          <p:nvPr>
            <p:ph type="sldImg"/>
          </p:nvPr>
        </p:nvSpPr>
        <p:spPr bwMode="auto">
          <a:xfrm>
            <a:off x="144463" y="777875"/>
            <a:ext cx="6808787" cy="3830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 name="Rectangle 5"/>
          <p:cNvSpPr>
            <a:spLocks noGrp="1" noChangeArrowheads="1"/>
          </p:cNvSpPr>
          <p:nvPr>
            <p:ph type="body"/>
          </p:nvPr>
        </p:nvSpPr>
        <p:spPr bwMode="auto">
          <a:xfrm>
            <a:off x="709613" y="4860925"/>
            <a:ext cx="5678487"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tr-TR" altLang="tr-TR" noProof="0"/>
          </a:p>
        </p:txBody>
      </p:sp>
      <p:sp>
        <p:nvSpPr>
          <p:cNvPr id="6151" name="Text Box 6"/>
          <p:cNvSpPr txBox="1">
            <a:spLocks noChangeArrowheads="1"/>
          </p:cNvSpPr>
          <p:nvPr/>
        </p:nvSpPr>
        <p:spPr bwMode="auto">
          <a:xfrm>
            <a:off x="0" y="0"/>
            <a:ext cx="308133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52" name="Text Box 7"/>
          <p:cNvSpPr txBox="1">
            <a:spLocks noChangeArrowheads="1"/>
          </p:cNvSpPr>
          <p:nvPr/>
        </p:nvSpPr>
        <p:spPr bwMode="auto">
          <a:xfrm>
            <a:off x="4021138" y="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53" name="Text Box 8"/>
          <p:cNvSpPr txBox="1">
            <a:spLocks noChangeArrowheads="1"/>
          </p:cNvSpPr>
          <p:nvPr/>
        </p:nvSpPr>
        <p:spPr bwMode="auto">
          <a:xfrm>
            <a:off x="0" y="9721850"/>
            <a:ext cx="3081338"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 name="Rectangle 9"/>
          <p:cNvSpPr>
            <a:spLocks noGrp="1" noChangeArrowheads="1"/>
          </p:cNvSpPr>
          <p:nvPr>
            <p:ph type="sldNum"/>
          </p:nvPr>
        </p:nvSpPr>
        <p:spPr bwMode="auto">
          <a:xfrm>
            <a:off x="4021138" y="9721850"/>
            <a:ext cx="3076575" cy="506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eaLnBrk="1">
              <a:lnSpc>
                <a:spcPct val="95000"/>
              </a:lnSpc>
              <a:buClrTx/>
              <a:buSzPct val="100000"/>
              <a:buFontTx/>
              <a:buNone/>
              <a:tabLst>
                <a:tab pos="0" algn="l"/>
                <a:tab pos="425246" algn="l"/>
                <a:tab pos="852001" algn="l"/>
                <a:tab pos="1278755" algn="l"/>
                <a:tab pos="1705510" algn="l"/>
                <a:tab pos="2132264" algn="l"/>
                <a:tab pos="2559019" algn="l"/>
                <a:tab pos="2985773" algn="l"/>
                <a:tab pos="3412528" algn="l"/>
                <a:tab pos="3839282" algn="l"/>
                <a:tab pos="4266037" algn="l"/>
                <a:tab pos="4692791" algn="l"/>
                <a:tab pos="5119546" algn="l"/>
                <a:tab pos="5546300" algn="l"/>
                <a:tab pos="5973055" algn="l"/>
                <a:tab pos="6399809" algn="l"/>
                <a:tab pos="6826564" algn="l"/>
                <a:tab pos="7253318" algn="l"/>
                <a:tab pos="7680073" algn="l"/>
                <a:tab pos="8106827" algn="l"/>
                <a:tab pos="8533581" algn="l"/>
              </a:tabLst>
              <a:defRPr sz="1300">
                <a:solidFill>
                  <a:srgbClr val="000000"/>
                </a:solidFill>
                <a:latin typeface="Times New Roman" panose="02020603050405020304" pitchFamily="18" charset="0"/>
                <a:cs typeface="Arial Unicode MS" panose="020B0604020202020204" pitchFamily="34" charset="-128"/>
              </a:defRPr>
            </a:lvl1pPr>
          </a:lstStyle>
          <a:p>
            <a:pPr>
              <a:defRPr/>
            </a:pPr>
            <a:fld id="{BFE8FF2C-594C-4705-840B-5C461CA0D42E}" type="slidenum">
              <a:rPr lang="tr-TR" altLang="tr-TR"/>
              <a:pPr>
                <a:defRPr/>
              </a:pPr>
              <a:t>‹#›</a:t>
            </a:fld>
            <a:endParaRPr lang="tr-TR" altLang="tr-TR"/>
          </a:p>
        </p:txBody>
      </p:sp>
    </p:spTree>
    <p:extLst>
      <p:ext uri="{BB962C8B-B14F-4D97-AF65-F5344CB8AC3E}">
        <p14:creationId xmlns:p14="http://schemas.microsoft.com/office/powerpoint/2010/main" val="1926389427"/>
      </p:ext>
    </p:extLst>
  </p:cSld>
  <p:clrMap bg1="lt1" tx1="dk1" bg2="lt2" tx2="dk2" accent1="accent1" accent2="accent2" accent3="accent3" accent4="accent4" accent5="accent5" accent6="accent6" hlink="hlink" folHlink="folHlink"/>
  <p:hf sldNum="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219"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20"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411559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B1CDA7A-67C5-4A9B-8B74-3052C61C4858}" type="slidenum">
              <a:rPr lang="tr-TR" altLang="tr-TR" sz="1300">
                <a:cs typeface="Arial Unicode MS" pitchFamily="32" charset="0"/>
              </a:rPr>
              <a:pPr algn="r" eaLnBrk="1">
                <a:lnSpc>
                  <a:spcPct val="95000"/>
                </a:lnSpc>
                <a:spcBef>
                  <a:spcPct val="0"/>
                </a:spcBef>
                <a:buClrTx/>
                <a:buFontTx/>
                <a:buNone/>
              </a:pPr>
              <a:t>10</a:t>
            </a:fld>
            <a:endParaRPr lang="tr-TR" altLang="tr-TR" sz="1300">
              <a:cs typeface="Arial Unicode MS" pitchFamily="32" charset="0"/>
            </a:endParaRPr>
          </a:p>
        </p:txBody>
      </p:sp>
      <p:sp>
        <p:nvSpPr>
          <p:cNvPr id="27652"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765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236236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633E30B-1EBD-4D1A-B537-74D899E33C2D}" type="slidenum">
              <a:rPr lang="tr-TR" altLang="tr-TR" sz="1300">
                <a:cs typeface="Arial Unicode MS" pitchFamily="32" charset="0"/>
              </a:rPr>
              <a:pPr algn="r" eaLnBrk="1">
                <a:lnSpc>
                  <a:spcPct val="95000"/>
                </a:lnSpc>
                <a:spcBef>
                  <a:spcPct val="0"/>
                </a:spcBef>
                <a:buClrTx/>
                <a:buFontTx/>
                <a:buNone/>
              </a:pPr>
              <a:t>11</a:t>
            </a:fld>
            <a:endParaRPr lang="tr-TR" altLang="tr-TR" sz="1300">
              <a:cs typeface="Arial Unicode MS" pitchFamily="32" charset="0"/>
            </a:endParaRPr>
          </a:p>
        </p:txBody>
      </p:sp>
      <p:sp>
        <p:nvSpPr>
          <p:cNvPr id="29700"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007654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A633E30B-1EBD-4D1A-B537-74D899E33C2D}" type="slidenum">
              <a:rPr lang="tr-TR" altLang="tr-TR" sz="1300">
                <a:cs typeface="Arial Unicode MS" pitchFamily="32" charset="0"/>
              </a:rPr>
              <a:pPr algn="r" eaLnBrk="1">
                <a:lnSpc>
                  <a:spcPct val="95000"/>
                </a:lnSpc>
                <a:spcBef>
                  <a:spcPct val="0"/>
                </a:spcBef>
                <a:buClrTx/>
                <a:buFontTx/>
                <a:buNone/>
              </a:pPr>
              <a:t>12</a:t>
            </a:fld>
            <a:endParaRPr lang="tr-TR" altLang="tr-TR" sz="1300">
              <a:cs typeface="Arial Unicode MS" pitchFamily="32" charset="0"/>
            </a:endParaRPr>
          </a:p>
        </p:txBody>
      </p:sp>
      <p:sp>
        <p:nvSpPr>
          <p:cNvPr id="29700"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970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2475787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174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CB73C323-BAF7-43D0-87E3-293F66E7781B}" type="slidenum">
              <a:rPr lang="tr-TR" altLang="tr-TR" sz="1300">
                <a:cs typeface="Arial Unicode MS" pitchFamily="32" charset="0"/>
              </a:rPr>
              <a:pPr algn="r" eaLnBrk="1">
                <a:lnSpc>
                  <a:spcPct val="95000"/>
                </a:lnSpc>
                <a:spcBef>
                  <a:spcPct val="0"/>
                </a:spcBef>
                <a:buClrTx/>
                <a:buFontTx/>
                <a:buNone/>
              </a:pPr>
              <a:t>13</a:t>
            </a:fld>
            <a:endParaRPr lang="tr-TR" altLang="tr-TR" sz="1300">
              <a:cs typeface="Arial Unicode MS" pitchFamily="32" charset="0"/>
            </a:endParaRPr>
          </a:p>
        </p:txBody>
      </p:sp>
      <p:sp>
        <p:nvSpPr>
          <p:cNvPr id="31748"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174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540674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5"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3796"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10701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584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1FA1CDD-C344-46EF-93B2-2A305BEA7589}" type="slidenum">
              <a:rPr lang="tr-TR" altLang="tr-TR" sz="1300">
                <a:cs typeface="Arial Unicode MS" pitchFamily="32" charset="0"/>
              </a:rPr>
              <a:pPr algn="r" eaLnBrk="1">
                <a:lnSpc>
                  <a:spcPct val="95000"/>
                </a:lnSpc>
                <a:spcBef>
                  <a:spcPct val="0"/>
                </a:spcBef>
                <a:buClrTx/>
                <a:buFontTx/>
                <a:buNone/>
              </a:pPr>
              <a:t>15</a:t>
            </a:fld>
            <a:endParaRPr lang="tr-TR" altLang="tr-TR" sz="1300">
              <a:cs typeface="Arial Unicode MS" pitchFamily="32" charset="0"/>
            </a:endParaRPr>
          </a:p>
        </p:txBody>
      </p:sp>
      <p:sp>
        <p:nvSpPr>
          <p:cNvPr id="35844"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584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919786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78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195971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C65996E-50FA-4EFC-8B28-C4D105502F90}" type="slidenum">
              <a:rPr lang="tr-TR" altLang="tr-TR" sz="1300">
                <a:cs typeface="Arial Unicode MS" pitchFamily="32" charset="0"/>
              </a:rPr>
              <a:pPr algn="r" eaLnBrk="1">
                <a:lnSpc>
                  <a:spcPct val="95000"/>
                </a:lnSpc>
                <a:spcBef>
                  <a:spcPct val="0"/>
                </a:spcBef>
                <a:buClrTx/>
                <a:buFontTx/>
                <a:buNone/>
              </a:pPr>
              <a:t>17</a:t>
            </a:fld>
            <a:endParaRPr lang="tr-TR" altLang="tr-TR" sz="1300">
              <a:cs typeface="Arial Unicode MS" pitchFamily="32" charset="0"/>
            </a:endParaRPr>
          </a:p>
        </p:txBody>
      </p:sp>
      <p:sp>
        <p:nvSpPr>
          <p:cNvPr id="3994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3270684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FC65996E-50FA-4EFC-8B28-C4D105502F90}" type="slidenum">
              <a:rPr lang="tr-TR" altLang="tr-TR" sz="1300">
                <a:cs typeface="Arial Unicode MS" pitchFamily="32" charset="0"/>
              </a:rPr>
              <a:pPr algn="r" eaLnBrk="1">
                <a:lnSpc>
                  <a:spcPct val="95000"/>
                </a:lnSpc>
                <a:spcBef>
                  <a:spcPct val="0"/>
                </a:spcBef>
                <a:buClrTx/>
                <a:buFontTx/>
                <a:buNone/>
              </a:pPr>
              <a:t>18</a:t>
            </a:fld>
            <a:endParaRPr lang="tr-TR" altLang="tr-TR" sz="1300">
              <a:cs typeface="Arial Unicode MS" pitchFamily="32" charset="0"/>
            </a:endParaRPr>
          </a:p>
        </p:txBody>
      </p:sp>
      <p:sp>
        <p:nvSpPr>
          <p:cNvPr id="3994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994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7407123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44C6570-5E38-40F8-A995-49A6854FEE5E}" type="slidenum">
              <a:rPr lang="tr-TR" altLang="tr-TR" sz="1300">
                <a:cs typeface="Arial Unicode MS" pitchFamily="32" charset="0"/>
              </a:rPr>
              <a:pPr algn="r" eaLnBrk="1">
                <a:lnSpc>
                  <a:spcPct val="95000"/>
                </a:lnSpc>
                <a:spcBef>
                  <a:spcPct val="0"/>
                </a:spcBef>
                <a:buClrTx/>
                <a:buFontTx/>
                <a:buNone/>
              </a:pPr>
              <a:t>19</a:t>
            </a:fld>
            <a:endParaRPr lang="tr-TR" altLang="tr-TR" sz="1300">
              <a:cs typeface="Arial Unicode MS" pitchFamily="32" charset="0"/>
            </a:endParaRPr>
          </a:p>
        </p:txBody>
      </p:sp>
      <p:sp>
        <p:nvSpPr>
          <p:cNvPr id="4198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98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594956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8222008-E227-4F1F-A982-8C5F9C763CD3}" type="slidenum">
              <a:rPr lang="tr-TR" altLang="tr-TR" sz="1300">
                <a:cs typeface="Arial Unicode MS" pitchFamily="32" charset="0"/>
              </a:rPr>
              <a:pPr algn="r" eaLnBrk="1">
                <a:lnSpc>
                  <a:spcPct val="95000"/>
                </a:lnSpc>
                <a:spcBef>
                  <a:spcPct val="0"/>
                </a:spcBef>
                <a:buClrTx/>
                <a:buFontTx/>
                <a:buNone/>
              </a:pPr>
              <a:t>2</a:t>
            </a:fld>
            <a:endParaRPr lang="tr-TR" altLang="tr-TR" sz="1300">
              <a:cs typeface="Arial Unicode MS" pitchFamily="32" charset="0"/>
            </a:endParaRPr>
          </a:p>
        </p:txBody>
      </p:sp>
      <p:sp>
        <p:nvSpPr>
          <p:cNvPr id="11268"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45645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EC64842-2064-4AE3-9750-E3F077CA0CFA}" type="slidenum">
              <a:rPr lang="tr-TR" altLang="tr-TR" sz="1300">
                <a:cs typeface="Arial Unicode MS" pitchFamily="32" charset="0"/>
              </a:rPr>
              <a:pPr algn="r" eaLnBrk="1">
                <a:lnSpc>
                  <a:spcPct val="95000"/>
                </a:lnSpc>
                <a:spcBef>
                  <a:spcPct val="0"/>
                </a:spcBef>
                <a:buClrTx/>
                <a:buFontTx/>
                <a:buNone/>
              </a:pPr>
              <a:t>20</a:t>
            </a:fld>
            <a:endParaRPr lang="tr-TR" altLang="tr-TR" sz="1300">
              <a:cs typeface="Arial Unicode MS" pitchFamily="32" charset="0"/>
            </a:endParaRPr>
          </a:p>
        </p:txBody>
      </p:sp>
      <p:sp>
        <p:nvSpPr>
          <p:cNvPr id="4403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20888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21</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179824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22</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495375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23</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9337005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24</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19388702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25</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870699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813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2F20B13-2743-408E-8D47-010215C3A6EE}" type="slidenum">
              <a:rPr lang="tr-TR" altLang="tr-TR" sz="1300">
                <a:cs typeface="Arial Unicode MS" pitchFamily="32" charset="0"/>
              </a:rPr>
              <a:pPr algn="r" eaLnBrk="1">
                <a:lnSpc>
                  <a:spcPct val="95000"/>
                </a:lnSpc>
                <a:spcBef>
                  <a:spcPct val="0"/>
                </a:spcBef>
                <a:buClrTx/>
                <a:buFontTx/>
                <a:buNone/>
              </a:pPr>
              <a:t>26</a:t>
            </a:fld>
            <a:endParaRPr lang="tr-TR" altLang="tr-TR" sz="1300">
              <a:cs typeface="Arial Unicode MS" pitchFamily="32" charset="0"/>
            </a:endParaRPr>
          </a:p>
        </p:txBody>
      </p:sp>
      <p:sp>
        <p:nvSpPr>
          <p:cNvPr id="4813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425584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017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BEE9D17-6E81-4D53-88A9-C5ADC18A3C54}" type="slidenum">
              <a:rPr lang="tr-TR" altLang="tr-TR" sz="1300">
                <a:cs typeface="Arial Unicode MS" pitchFamily="32" charset="0"/>
              </a:rPr>
              <a:pPr algn="r" eaLnBrk="1">
                <a:lnSpc>
                  <a:spcPct val="95000"/>
                </a:lnSpc>
                <a:spcBef>
                  <a:spcPct val="0"/>
                </a:spcBef>
                <a:buClrTx/>
                <a:buFontTx/>
                <a:buNone/>
              </a:pPr>
              <a:t>27</a:t>
            </a:fld>
            <a:endParaRPr lang="tr-TR" altLang="tr-TR" sz="1300">
              <a:cs typeface="Arial Unicode MS" pitchFamily="32" charset="0"/>
            </a:endParaRPr>
          </a:p>
        </p:txBody>
      </p:sp>
      <p:sp>
        <p:nvSpPr>
          <p:cNvPr id="5018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8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808412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222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6354E73-34D3-4AC0-8BD7-EF30C64AC88C}" type="slidenum">
              <a:rPr lang="tr-TR" altLang="tr-TR" sz="1300">
                <a:cs typeface="Arial Unicode MS" pitchFamily="32" charset="0"/>
              </a:rPr>
              <a:pPr algn="r" eaLnBrk="1">
                <a:lnSpc>
                  <a:spcPct val="95000"/>
                </a:lnSpc>
                <a:spcBef>
                  <a:spcPct val="0"/>
                </a:spcBef>
                <a:buClrTx/>
                <a:buFontTx/>
                <a:buNone/>
              </a:pPr>
              <a:t>28</a:t>
            </a:fld>
            <a:endParaRPr lang="tr-TR" altLang="tr-TR" sz="1300">
              <a:cs typeface="Arial Unicode MS" pitchFamily="32" charset="0"/>
            </a:endParaRPr>
          </a:p>
        </p:txBody>
      </p:sp>
      <p:sp>
        <p:nvSpPr>
          <p:cNvPr id="5222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0959313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427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78B31B0-5124-4717-9950-CA303ACB237B}" type="slidenum">
              <a:rPr lang="tr-TR" altLang="tr-TR" sz="1300">
                <a:cs typeface="Arial Unicode MS" pitchFamily="32" charset="0"/>
              </a:rPr>
              <a:pPr algn="r" eaLnBrk="1">
                <a:lnSpc>
                  <a:spcPct val="95000"/>
                </a:lnSpc>
                <a:spcBef>
                  <a:spcPct val="0"/>
                </a:spcBef>
                <a:buClrTx/>
                <a:buFontTx/>
                <a:buNone/>
              </a:pPr>
              <a:t>29</a:t>
            </a:fld>
            <a:endParaRPr lang="tr-TR" altLang="tr-TR" sz="1300">
              <a:cs typeface="Arial Unicode MS" pitchFamily="32" charset="0"/>
            </a:endParaRPr>
          </a:p>
        </p:txBody>
      </p:sp>
      <p:sp>
        <p:nvSpPr>
          <p:cNvPr id="5427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16765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31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2D4B0F6C-6DF1-472C-B614-C79DF88AA247}" type="slidenum">
              <a:rPr lang="tr-TR" altLang="tr-TR" sz="1300">
                <a:cs typeface="Arial Unicode MS" pitchFamily="32" charset="0"/>
              </a:rPr>
              <a:pPr algn="r" eaLnBrk="1">
                <a:lnSpc>
                  <a:spcPct val="95000"/>
                </a:lnSpc>
                <a:spcBef>
                  <a:spcPct val="0"/>
                </a:spcBef>
                <a:buClrTx/>
                <a:buFontTx/>
                <a:buNone/>
              </a:pPr>
              <a:t>3</a:t>
            </a:fld>
            <a:endParaRPr lang="tr-TR" altLang="tr-TR" sz="1300">
              <a:cs typeface="Arial Unicode MS" pitchFamily="32" charset="0"/>
            </a:endParaRPr>
          </a:p>
        </p:txBody>
      </p:sp>
      <p:sp>
        <p:nvSpPr>
          <p:cNvPr id="13316"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940102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30</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816705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632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19BE0A4-8505-4BA9-B7C4-96F8F8C54A51}" type="slidenum">
              <a:rPr lang="tr-TR" altLang="tr-TR" sz="1300">
                <a:cs typeface="Arial Unicode MS" pitchFamily="32" charset="0"/>
              </a:rPr>
              <a:pPr algn="r" eaLnBrk="1">
                <a:lnSpc>
                  <a:spcPct val="95000"/>
                </a:lnSpc>
                <a:spcBef>
                  <a:spcPct val="0"/>
                </a:spcBef>
                <a:buClrTx/>
                <a:buFontTx/>
                <a:buNone/>
              </a:pPr>
              <a:t>31</a:t>
            </a:fld>
            <a:endParaRPr lang="tr-TR" altLang="tr-TR" sz="1300">
              <a:cs typeface="Arial Unicode MS" pitchFamily="32" charset="0"/>
            </a:endParaRPr>
          </a:p>
        </p:txBody>
      </p:sp>
      <p:sp>
        <p:nvSpPr>
          <p:cNvPr id="5632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265583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32</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6184581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837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D66D957-E286-4F90-86B7-B99EE65F83A4}" type="slidenum">
              <a:rPr lang="tr-TR" altLang="tr-TR" sz="1300">
                <a:cs typeface="Arial Unicode MS" pitchFamily="32" charset="0"/>
              </a:rPr>
              <a:pPr algn="r" eaLnBrk="1">
                <a:lnSpc>
                  <a:spcPct val="95000"/>
                </a:lnSpc>
                <a:spcBef>
                  <a:spcPct val="0"/>
                </a:spcBef>
                <a:buClrTx/>
                <a:buFontTx/>
                <a:buNone/>
              </a:pPr>
              <a:t>33</a:t>
            </a:fld>
            <a:endParaRPr lang="tr-TR" altLang="tr-TR" sz="1300">
              <a:cs typeface="Arial Unicode MS" pitchFamily="32" charset="0"/>
            </a:endParaRPr>
          </a:p>
        </p:txBody>
      </p:sp>
      <p:sp>
        <p:nvSpPr>
          <p:cNvPr id="5837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6811325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608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5C75233-6824-4BC1-BDBA-3A7C321BEBF5}" type="slidenum">
              <a:rPr lang="tr-TR" altLang="tr-TR" sz="1300">
                <a:cs typeface="Arial Unicode MS" pitchFamily="32" charset="0"/>
              </a:rPr>
              <a:pPr algn="r" eaLnBrk="1">
                <a:lnSpc>
                  <a:spcPct val="95000"/>
                </a:lnSpc>
                <a:spcBef>
                  <a:spcPct val="0"/>
                </a:spcBef>
                <a:buClrTx/>
                <a:buFontTx/>
                <a:buNone/>
              </a:pPr>
              <a:t>34</a:t>
            </a:fld>
            <a:endParaRPr lang="tr-TR" altLang="tr-TR" sz="1300">
              <a:cs typeface="Arial Unicode MS" pitchFamily="32" charset="0"/>
            </a:endParaRPr>
          </a:p>
        </p:txBody>
      </p:sp>
      <p:sp>
        <p:nvSpPr>
          <p:cNvPr id="4608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7401661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7"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8"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104682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7BE24F1-7233-4E5D-88B3-A3AF039C4D4D}" type="slidenum">
              <a:rPr lang="tr-TR" altLang="tr-TR" sz="1300">
                <a:cs typeface="Arial Unicode MS" pitchFamily="32" charset="0"/>
              </a:rPr>
              <a:pPr algn="r" eaLnBrk="1">
                <a:lnSpc>
                  <a:spcPct val="95000"/>
                </a:lnSpc>
                <a:spcBef>
                  <a:spcPct val="0"/>
                </a:spcBef>
                <a:buClrTx/>
                <a:buFontTx/>
                <a:buNone/>
              </a:pPr>
              <a:t>36</a:t>
            </a:fld>
            <a:endParaRPr lang="tr-TR" altLang="tr-TR" sz="1300">
              <a:cs typeface="Arial Unicode MS" pitchFamily="32" charset="0"/>
            </a:endParaRPr>
          </a:p>
        </p:txBody>
      </p:sp>
      <p:sp>
        <p:nvSpPr>
          <p:cNvPr id="6451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919917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7BE24F1-7233-4E5D-88B3-A3AF039C4D4D}" type="slidenum">
              <a:rPr lang="tr-TR" altLang="tr-TR" sz="1300">
                <a:cs typeface="Arial Unicode MS" pitchFamily="32" charset="0"/>
              </a:rPr>
              <a:pPr algn="r" eaLnBrk="1">
                <a:lnSpc>
                  <a:spcPct val="95000"/>
                </a:lnSpc>
                <a:spcBef>
                  <a:spcPct val="0"/>
                </a:spcBef>
                <a:buClrTx/>
                <a:buFontTx/>
                <a:buNone/>
              </a:pPr>
              <a:t>37</a:t>
            </a:fld>
            <a:endParaRPr lang="tr-TR" altLang="tr-TR" sz="1300">
              <a:cs typeface="Arial Unicode MS" pitchFamily="32" charset="0"/>
            </a:endParaRPr>
          </a:p>
        </p:txBody>
      </p:sp>
      <p:sp>
        <p:nvSpPr>
          <p:cNvPr id="6451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5114999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242756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7BE24F1-7233-4E5D-88B3-A3AF039C4D4D}" type="slidenum">
              <a:rPr lang="tr-TR" altLang="tr-TR" sz="1300">
                <a:cs typeface="Arial Unicode MS" pitchFamily="32" charset="0"/>
              </a:rPr>
              <a:pPr algn="r" eaLnBrk="1">
                <a:lnSpc>
                  <a:spcPct val="95000"/>
                </a:lnSpc>
                <a:spcBef>
                  <a:spcPct val="0"/>
                </a:spcBef>
                <a:buClrTx/>
                <a:buFontTx/>
                <a:buNone/>
              </a:pPr>
              <a:t>39</a:t>
            </a:fld>
            <a:endParaRPr lang="tr-TR" altLang="tr-TR" sz="1300">
              <a:cs typeface="Arial Unicode MS" pitchFamily="32" charset="0"/>
            </a:endParaRPr>
          </a:p>
        </p:txBody>
      </p:sp>
      <p:sp>
        <p:nvSpPr>
          <p:cNvPr id="6451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666321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A402268-9B3E-470A-AC68-66B1109E983B}" type="slidenum">
              <a:rPr lang="tr-TR" altLang="tr-TR" sz="1300">
                <a:cs typeface="Arial Unicode MS" pitchFamily="32" charset="0"/>
              </a:rPr>
              <a:pPr algn="r" eaLnBrk="1">
                <a:lnSpc>
                  <a:spcPct val="95000"/>
                </a:lnSpc>
                <a:spcBef>
                  <a:spcPct val="0"/>
                </a:spcBef>
                <a:buClrTx/>
                <a:buFontTx/>
                <a:buNone/>
              </a:pPr>
              <a:t>4</a:t>
            </a:fld>
            <a:endParaRPr lang="tr-TR" altLang="tr-TR" sz="1300">
              <a:cs typeface="Arial Unicode MS" pitchFamily="32" charset="0"/>
            </a:endParaRPr>
          </a:p>
        </p:txBody>
      </p:sp>
      <p:sp>
        <p:nvSpPr>
          <p:cNvPr id="15364"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15366" name="Not Yer Tutucusu 1"/>
          <p:cNvSpPr>
            <a:spLocks noGrp="1"/>
          </p:cNvSpPr>
          <p:nvPr>
            <p:ph type="body" idx="1"/>
          </p:nvPr>
        </p:nvSpPr>
        <p:spPr>
          <a:noFill/>
          <a:extLst>
            <a:ext uri="{91240B29-F687-4F45-9708-019B960494DF}">
              <a14:hiddenLine xmlns:a14="http://schemas.microsoft.com/office/drawing/2010/main" w="9525">
                <a:solidFill>
                  <a:srgbClr val="3465AF"/>
                </a:solidFill>
                <a:miter lim="800000"/>
                <a:headEnd/>
                <a:tailEnd/>
              </a14:hiddenLine>
            </a:ext>
          </a:extLst>
        </p:spPr>
        <p:txBody>
          <a:bodyPr/>
          <a:lstStyle/>
          <a:p>
            <a:endParaRPr lang="tr-TR" altLang="tr-TR"/>
          </a:p>
        </p:txBody>
      </p:sp>
    </p:spTree>
    <p:extLst>
      <p:ext uri="{BB962C8B-B14F-4D97-AF65-F5344CB8AC3E}">
        <p14:creationId xmlns:p14="http://schemas.microsoft.com/office/powerpoint/2010/main" val="166993003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656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9672E5B0-53CB-49F8-813D-D86CBBBDFD63}" type="slidenum">
              <a:rPr lang="tr-TR" altLang="tr-TR" sz="1300">
                <a:cs typeface="Arial Unicode MS" pitchFamily="32" charset="0"/>
              </a:rPr>
              <a:pPr algn="r" eaLnBrk="1">
                <a:lnSpc>
                  <a:spcPct val="95000"/>
                </a:lnSpc>
                <a:spcBef>
                  <a:spcPct val="0"/>
                </a:spcBef>
                <a:buClrTx/>
                <a:buFontTx/>
                <a:buNone/>
              </a:pPr>
              <a:t>40</a:t>
            </a:fld>
            <a:endParaRPr lang="tr-TR" altLang="tr-TR" sz="1300">
              <a:cs typeface="Arial Unicode MS" pitchFamily="32" charset="0"/>
            </a:endParaRPr>
          </a:p>
        </p:txBody>
      </p:sp>
      <p:sp>
        <p:nvSpPr>
          <p:cNvPr id="6656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228534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1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471CB213-3C0D-456F-B72F-8BED6776D9A4}" type="slidenum">
              <a:rPr lang="tr-TR" altLang="tr-TR" sz="1300">
                <a:cs typeface="Arial Unicode MS" pitchFamily="32" charset="0"/>
              </a:rPr>
              <a:pPr algn="r" eaLnBrk="1">
                <a:lnSpc>
                  <a:spcPct val="95000"/>
                </a:lnSpc>
                <a:spcBef>
                  <a:spcPct val="0"/>
                </a:spcBef>
                <a:buClrTx/>
                <a:buFontTx/>
                <a:buNone/>
              </a:pPr>
              <a:t>41</a:t>
            </a:fld>
            <a:endParaRPr lang="tr-TR" altLang="tr-TR" sz="1300">
              <a:cs typeface="Arial Unicode MS" pitchFamily="32" charset="0"/>
            </a:endParaRPr>
          </a:p>
        </p:txBody>
      </p:sp>
      <p:sp>
        <p:nvSpPr>
          <p:cNvPr id="6861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9686752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E538D3B4-97C8-437A-814F-69B6B2FFB09D}" type="slidenum">
              <a:rPr lang="tr-TR" altLang="tr-TR" sz="1300">
                <a:cs typeface="Arial Unicode MS" pitchFamily="32" charset="0"/>
              </a:rPr>
              <a:pPr algn="r" eaLnBrk="1">
                <a:lnSpc>
                  <a:spcPct val="95000"/>
                </a:lnSpc>
                <a:spcBef>
                  <a:spcPct val="0"/>
                </a:spcBef>
                <a:buClrTx/>
                <a:buFontTx/>
                <a:buNone/>
              </a:pPr>
              <a:t>42</a:t>
            </a:fld>
            <a:endParaRPr lang="tr-TR" altLang="tr-TR" sz="1300">
              <a:cs typeface="Arial Unicode MS" pitchFamily="32" charset="0"/>
            </a:endParaRPr>
          </a:p>
        </p:txBody>
      </p:sp>
      <p:sp>
        <p:nvSpPr>
          <p:cNvPr id="7066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6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9403041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F311A22-B0C8-4737-938A-E1DB3A333B81}" type="slidenum">
              <a:rPr lang="tr-TR" altLang="tr-TR" sz="1300">
                <a:cs typeface="Arial Unicode MS" pitchFamily="32" charset="0"/>
              </a:rPr>
              <a:pPr algn="r" eaLnBrk="1">
                <a:lnSpc>
                  <a:spcPct val="95000"/>
                </a:lnSpc>
                <a:spcBef>
                  <a:spcPct val="0"/>
                </a:spcBef>
                <a:buClrTx/>
                <a:buFontTx/>
                <a:buNone/>
              </a:pPr>
              <a:t>43</a:t>
            </a:fld>
            <a:endParaRPr lang="tr-TR" altLang="tr-TR" sz="1300">
              <a:cs typeface="Arial Unicode MS" pitchFamily="32" charset="0"/>
            </a:endParaRPr>
          </a:p>
        </p:txBody>
      </p:sp>
      <p:sp>
        <p:nvSpPr>
          <p:cNvPr id="7270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265861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AF114B8-2EA2-43EA-A1CE-08F93F1DD36E}" type="slidenum">
              <a:rPr lang="tr-TR" altLang="tr-TR" sz="1300">
                <a:cs typeface="Arial Unicode MS" pitchFamily="32" charset="0"/>
              </a:rPr>
              <a:pPr algn="r" eaLnBrk="1">
                <a:lnSpc>
                  <a:spcPct val="95000"/>
                </a:lnSpc>
                <a:spcBef>
                  <a:spcPct val="0"/>
                </a:spcBef>
                <a:buClrTx/>
                <a:buFontTx/>
                <a:buNone/>
              </a:pPr>
              <a:t>44</a:t>
            </a:fld>
            <a:endParaRPr lang="tr-TR" altLang="tr-TR" sz="1300">
              <a:cs typeface="Arial Unicode MS" pitchFamily="32" charset="0"/>
            </a:endParaRPr>
          </a:p>
        </p:txBody>
      </p:sp>
      <p:sp>
        <p:nvSpPr>
          <p:cNvPr id="7475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78154031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704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5916329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0EF2B65-EFA1-4F18-8172-24D4C8F4C4A1}" type="slidenum">
              <a:rPr lang="tr-TR" altLang="tr-TR" sz="1300">
                <a:cs typeface="Arial Unicode MS" pitchFamily="32" charset="0"/>
              </a:rPr>
              <a:pPr algn="r" eaLnBrk="1">
                <a:lnSpc>
                  <a:spcPct val="95000"/>
                </a:lnSpc>
                <a:spcBef>
                  <a:spcPct val="0"/>
                </a:spcBef>
                <a:buClrTx/>
                <a:buFontTx/>
                <a:buNone/>
              </a:pPr>
              <a:t>46</a:t>
            </a:fld>
            <a:endParaRPr lang="tr-TR" altLang="tr-TR" sz="1300">
              <a:cs typeface="Arial Unicode MS" pitchFamily="32" charset="0"/>
            </a:endParaRPr>
          </a:p>
        </p:txBody>
      </p:sp>
      <p:sp>
        <p:nvSpPr>
          <p:cNvPr id="76804"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401087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089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774654F-4FA7-43BF-870A-5DB6E66217EA}" type="slidenum">
              <a:rPr lang="tr-TR" altLang="tr-TR" sz="1300">
                <a:cs typeface="Arial Unicode MS" pitchFamily="32" charset="0"/>
              </a:rPr>
              <a:pPr algn="r" eaLnBrk="1">
                <a:lnSpc>
                  <a:spcPct val="95000"/>
                </a:lnSpc>
                <a:spcBef>
                  <a:spcPct val="0"/>
                </a:spcBef>
                <a:buClrTx/>
                <a:buFontTx/>
                <a:buNone/>
              </a:pPr>
              <a:t>47</a:t>
            </a:fld>
            <a:endParaRPr lang="tr-TR" altLang="tr-TR" sz="1300">
              <a:cs typeface="Arial Unicode MS" pitchFamily="32" charset="0"/>
            </a:endParaRPr>
          </a:p>
        </p:txBody>
      </p:sp>
      <p:sp>
        <p:nvSpPr>
          <p:cNvPr id="8090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090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5089438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2DFB9DE-DA7B-42CB-A9FE-A9203311FEB3}" type="slidenum">
              <a:rPr lang="tr-TR" altLang="tr-TR" sz="1300">
                <a:cs typeface="Arial Unicode MS" pitchFamily="32" charset="0"/>
              </a:rPr>
              <a:pPr algn="r" eaLnBrk="1">
                <a:lnSpc>
                  <a:spcPct val="95000"/>
                </a:lnSpc>
                <a:spcBef>
                  <a:spcPct val="0"/>
                </a:spcBef>
                <a:buClrTx/>
                <a:buFontTx/>
                <a:buNone/>
              </a:pPr>
              <a:t>48</a:t>
            </a:fld>
            <a:endParaRPr lang="tr-TR" altLang="tr-TR" sz="1300">
              <a:cs typeface="Arial Unicode MS" pitchFamily="32" charset="0"/>
            </a:endParaRPr>
          </a:p>
        </p:txBody>
      </p:sp>
      <p:sp>
        <p:nvSpPr>
          <p:cNvPr id="78852"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8774731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294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3166475D-9769-4246-9E96-9F00DE7D9D8B}" type="slidenum">
              <a:rPr lang="tr-TR" altLang="tr-TR" sz="1300">
                <a:cs typeface="Arial Unicode MS" pitchFamily="32" charset="0"/>
              </a:rPr>
              <a:pPr algn="r" eaLnBrk="1">
                <a:lnSpc>
                  <a:spcPct val="95000"/>
                </a:lnSpc>
                <a:spcBef>
                  <a:spcPct val="0"/>
                </a:spcBef>
                <a:buClrTx/>
                <a:buFontTx/>
                <a:buNone/>
              </a:pPr>
              <a:t>49</a:t>
            </a:fld>
            <a:endParaRPr lang="tr-TR" altLang="tr-TR" sz="1300">
              <a:cs typeface="Arial Unicode MS" pitchFamily="32" charset="0"/>
            </a:endParaRPr>
          </a:p>
        </p:txBody>
      </p:sp>
      <p:sp>
        <p:nvSpPr>
          <p:cNvPr id="8294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294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46961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1"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72032D4-9CF5-4775-B926-A5B8FB5539CE}" type="slidenum">
              <a:rPr lang="tr-TR" altLang="tr-TR" sz="1300">
                <a:cs typeface="Arial Unicode MS" pitchFamily="32" charset="0"/>
              </a:rPr>
              <a:pPr algn="r" eaLnBrk="1">
                <a:lnSpc>
                  <a:spcPct val="95000"/>
                </a:lnSpc>
                <a:spcBef>
                  <a:spcPct val="0"/>
                </a:spcBef>
                <a:buClrTx/>
                <a:buFontTx/>
                <a:buNone/>
              </a:pPr>
              <a:t>5</a:t>
            </a:fld>
            <a:endParaRPr lang="tr-TR" altLang="tr-TR" sz="1300">
              <a:cs typeface="Arial Unicode MS" pitchFamily="32" charset="0"/>
            </a:endParaRPr>
          </a:p>
        </p:txBody>
      </p:sp>
      <p:sp>
        <p:nvSpPr>
          <p:cNvPr id="17412"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13"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1531243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9C67925-EAB4-4A17-9C2E-216EE102EBAA}" type="slidenum">
              <a:rPr lang="tr-TR" altLang="tr-TR" sz="1300">
                <a:cs typeface="Arial Unicode MS" pitchFamily="32" charset="0"/>
              </a:rPr>
              <a:pPr algn="r" eaLnBrk="1">
                <a:lnSpc>
                  <a:spcPct val="95000"/>
                </a:lnSpc>
                <a:spcBef>
                  <a:spcPct val="0"/>
                </a:spcBef>
                <a:buClrTx/>
                <a:buFontTx/>
                <a:buNone/>
              </a:pPr>
              <a:t>50</a:t>
            </a:fld>
            <a:endParaRPr lang="tr-TR" altLang="tr-TR" sz="1300">
              <a:cs typeface="Arial Unicode MS" pitchFamily="32" charset="0"/>
            </a:endParaRPr>
          </a:p>
        </p:txBody>
      </p:sp>
      <p:sp>
        <p:nvSpPr>
          <p:cNvPr id="8499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85271913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499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9C67925-EAB4-4A17-9C2E-216EE102EBAA}" type="slidenum">
              <a:rPr lang="tr-TR" altLang="tr-TR" sz="1300">
                <a:cs typeface="Arial Unicode MS" pitchFamily="32" charset="0"/>
              </a:rPr>
              <a:pPr algn="r" eaLnBrk="1">
                <a:lnSpc>
                  <a:spcPct val="95000"/>
                </a:lnSpc>
                <a:spcBef>
                  <a:spcPct val="0"/>
                </a:spcBef>
                <a:buClrTx/>
                <a:buFontTx/>
                <a:buNone/>
              </a:pPr>
              <a:t>51</a:t>
            </a:fld>
            <a:endParaRPr lang="tr-TR" altLang="tr-TR" sz="1300">
              <a:cs typeface="Arial Unicode MS" pitchFamily="32" charset="0"/>
            </a:endParaRPr>
          </a:p>
        </p:txBody>
      </p:sp>
      <p:sp>
        <p:nvSpPr>
          <p:cNvPr id="84996"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499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91759503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1"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08232979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D84BE4EF-D343-470B-A07E-2D3A4ECA3ACE}" type="slidenum">
              <a:rPr lang="tr-TR" altLang="tr-TR" sz="1300">
                <a:cs typeface="Arial Unicode MS" pitchFamily="32" charset="0"/>
              </a:rPr>
              <a:pPr algn="r" eaLnBrk="1">
                <a:lnSpc>
                  <a:spcPct val="95000"/>
                </a:lnSpc>
                <a:spcBef>
                  <a:spcPct val="0"/>
                </a:spcBef>
                <a:buClrTx/>
                <a:buFontTx/>
                <a:buNone/>
              </a:pPr>
              <a:t>53</a:t>
            </a:fld>
            <a:endParaRPr lang="tr-TR" altLang="tr-TR" sz="1300">
              <a:cs typeface="Arial Unicode MS" pitchFamily="32" charset="0"/>
            </a:endParaRPr>
          </a:p>
        </p:txBody>
      </p:sp>
      <p:sp>
        <p:nvSpPr>
          <p:cNvPr id="9114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4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130289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318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07DF7D95-B3EE-4ED2-BBF7-2AC41D7D1E0E}" type="slidenum">
              <a:rPr lang="tr-TR" altLang="tr-TR" sz="1300">
                <a:cs typeface="Arial Unicode MS" pitchFamily="32" charset="0"/>
              </a:rPr>
              <a:pPr algn="r" eaLnBrk="1">
                <a:lnSpc>
                  <a:spcPct val="95000"/>
                </a:lnSpc>
                <a:spcBef>
                  <a:spcPct val="0"/>
                </a:spcBef>
                <a:buClrTx/>
                <a:buFontTx/>
                <a:buNone/>
              </a:pPr>
              <a:t>54</a:t>
            </a:fld>
            <a:endParaRPr lang="tr-TR" altLang="tr-TR" sz="1300">
              <a:cs typeface="Arial Unicode MS" pitchFamily="32" charset="0"/>
            </a:endParaRPr>
          </a:p>
        </p:txBody>
      </p:sp>
      <p:sp>
        <p:nvSpPr>
          <p:cNvPr id="93188"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90771986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5235"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6"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2992942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7283"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4"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36558387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1379" name="Rectangle 1"/>
          <p:cNvSpPr>
            <a:spLocks noGrp="1" noRot="1" noChangeAspect="1" noChangeArrowheads="1" noTextEdit="1"/>
          </p:cNvSpPr>
          <p:nvPr>
            <p:ph type="sldImg"/>
          </p:nvPr>
        </p:nvSpPr>
        <p:spPr>
          <a:xfrm>
            <a:off x="142875" y="777875"/>
            <a:ext cx="6816725" cy="38354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80" name="Text Box 2"/>
          <p:cNvSpPr txBox="1">
            <a:spLocks noChangeArrowheads="1"/>
          </p:cNvSpPr>
          <p:nvPr/>
        </p:nvSpPr>
        <p:spPr bwMode="auto">
          <a:xfrm>
            <a:off x="709613" y="4860925"/>
            <a:ext cx="5683250" cy="4605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74542566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59</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1446082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60</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7333459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5179EE1B-52F2-48FF-8E78-9519CB6954DA}" type="slidenum">
              <a:rPr lang="tr-TR" altLang="tr-TR" sz="1300">
                <a:cs typeface="Arial Unicode MS" pitchFamily="32" charset="0"/>
              </a:rPr>
              <a:pPr algn="r" eaLnBrk="1">
                <a:lnSpc>
                  <a:spcPct val="95000"/>
                </a:lnSpc>
                <a:spcBef>
                  <a:spcPct val="0"/>
                </a:spcBef>
                <a:buClrTx/>
                <a:buFontTx/>
                <a:buNone/>
              </a:pPr>
              <a:t>6</a:t>
            </a:fld>
            <a:endParaRPr lang="tr-TR" altLang="tr-TR" sz="1300">
              <a:cs typeface="Arial Unicode MS" pitchFamily="32" charset="0"/>
            </a:endParaRPr>
          </a:p>
        </p:txBody>
      </p:sp>
      <p:sp>
        <p:nvSpPr>
          <p:cNvPr id="19460"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946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3757286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61</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426266300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64</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181057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69</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62748120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70</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18446280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71</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6328434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72</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85486163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73</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242679116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9"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701A448F-A879-46F7-8F49-728B962F7AD9}" type="slidenum">
              <a:rPr lang="tr-TR" altLang="tr-TR" sz="1300">
                <a:cs typeface="Arial Unicode MS" pitchFamily="32" charset="0"/>
              </a:rPr>
              <a:pPr algn="r" eaLnBrk="1">
                <a:lnSpc>
                  <a:spcPct val="95000"/>
                </a:lnSpc>
                <a:spcBef>
                  <a:spcPct val="0"/>
                </a:spcBef>
                <a:buClrTx/>
                <a:buFontTx/>
                <a:buNone/>
              </a:pPr>
              <a:t>74</a:t>
            </a:fld>
            <a:endParaRPr lang="tr-TR" altLang="tr-TR" sz="1300">
              <a:cs typeface="Arial Unicode MS" pitchFamily="32" charset="0"/>
            </a:endParaRPr>
          </a:p>
        </p:txBody>
      </p:sp>
      <p:sp>
        <p:nvSpPr>
          <p:cNvPr id="60420" name="Rectangle 2"/>
          <p:cNvSpPr>
            <a:spLocks noGrp="1" noRot="1" noChangeAspect="1" noChangeArrowheads="1" noTextEdit="1"/>
          </p:cNvSpPr>
          <p:nvPr>
            <p:ph type="sldImg"/>
          </p:nvPr>
        </p:nvSpPr>
        <p:spPr>
          <a:xfrm>
            <a:off x="141288" y="777875"/>
            <a:ext cx="6819900"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21"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34959901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1507"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13193E17-BC35-4875-91CC-C9A3AB88E14B}" type="slidenum">
              <a:rPr lang="tr-TR" altLang="tr-TR" sz="1300">
                <a:cs typeface="Arial Unicode MS" pitchFamily="32" charset="0"/>
              </a:rPr>
              <a:pPr algn="r" eaLnBrk="1">
                <a:lnSpc>
                  <a:spcPct val="95000"/>
                </a:lnSpc>
                <a:spcBef>
                  <a:spcPct val="0"/>
                </a:spcBef>
                <a:buClrTx/>
                <a:buFontTx/>
                <a:buNone/>
              </a:pPr>
              <a:t>7</a:t>
            </a:fld>
            <a:endParaRPr lang="tr-TR" altLang="tr-TR" sz="1300">
              <a:cs typeface="Arial Unicode MS" pitchFamily="32" charset="0"/>
            </a:endParaRPr>
          </a:p>
        </p:txBody>
      </p:sp>
      <p:sp>
        <p:nvSpPr>
          <p:cNvPr id="21508"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1509"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664789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3555"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B915AFF8-1E07-44BF-B21F-E78832C6CA12}" type="slidenum">
              <a:rPr lang="tr-TR" altLang="tr-TR" sz="1300">
                <a:cs typeface="Arial Unicode MS" pitchFamily="32" charset="0"/>
              </a:rPr>
              <a:pPr algn="r" eaLnBrk="1">
                <a:lnSpc>
                  <a:spcPct val="95000"/>
                </a:lnSpc>
                <a:spcBef>
                  <a:spcPct val="0"/>
                </a:spcBef>
                <a:buClrTx/>
                <a:buFontTx/>
                <a:buNone/>
              </a:pPr>
              <a:t>8</a:t>
            </a:fld>
            <a:endParaRPr lang="tr-TR" altLang="tr-TR" sz="1300">
              <a:cs typeface="Arial Unicode MS" pitchFamily="32" charset="0"/>
            </a:endParaRPr>
          </a:p>
        </p:txBody>
      </p:sp>
      <p:sp>
        <p:nvSpPr>
          <p:cNvPr id="23556"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3557"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55894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3" name="Text Box 1"/>
          <p:cNvSpPr txBox="1">
            <a:spLocks noChangeArrowheads="1"/>
          </p:cNvSpPr>
          <p:nvPr/>
        </p:nvSpPr>
        <p:spPr bwMode="auto">
          <a:xfrm>
            <a:off x="4021138" y="9721850"/>
            <a:ext cx="3081337"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b"/>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algn="r" eaLnBrk="1">
              <a:lnSpc>
                <a:spcPct val="95000"/>
              </a:lnSpc>
              <a:spcBef>
                <a:spcPct val="0"/>
              </a:spcBef>
              <a:buClrTx/>
              <a:buFontTx/>
              <a:buNone/>
            </a:pPr>
            <a:fld id="{859B1D62-8A21-477B-9C00-0E8925361597}" type="slidenum">
              <a:rPr lang="tr-TR" altLang="tr-TR" sz="1300">
                <a:cs typeface="Arial Unicode MS" pitchFamily="32" charset="0"/>
              </a:rPr>
              <a:pPr algn="r" eaLnBrk="1">
                <a:lnSpc>
                  <a:spcPct val="95000"/>
                </a:lnSpc>
                <a:spcBef>
                  <a:spcPct val="0"/>
                </a:spcBef>
                <a:buClrTx/>
                <a:buFontTx/>
                <a:buNone/>
              </a:pPr>
              <a:t>9</a:t>
            </a:fld>
            <a:endParaRPr lang="tr-TR" altLang="tr-TR" sz="1300">
              <a:cs typeface="Arial Unicode MS" pitchFamily="32" charset="0"/>
            </a:endParaRPr>
          </a:p>
        </p:txBody>
      </p:sp>
      <p:sp>
        <p:nvSpPr>
          <p:cNvPr id="25604" name="Rectangle 2"/>
          <p:cNvSpPr>
            <a:spLocks noGrp="1" noRot="1" noChangeAspect="1" noChangeArrowheads="1" noTextEdit="1"/>
          </p:cNvSpPr>
          <p:nvPr>
            <p:ph type="sldImg"/>
          </p:nvPr>
        </p:nvSpPr>
        <p:spPr>
          <a:xfrm>
            <a:off x="141288" y="777875"/>
            <a:ext cx="6821487" cy="3836988"/>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605" name="Text Box 3"/>
          <p:cNvSpPr txBox="1">
            <a:spLocks noChangeArrowheads="1"/>
          </p:cNvSpPr>
          <p:nvPr/>
        </p:nvSpPr>
        <p:spPr bwMode="auto">
          <a:xfrm>
            <a:off x="709613" y="4860925"/>
            <a:ext cx="5684837" cy="4606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6859" tIns="43429" rIns="86859" bIns="43429" anchor="ctr"/>
          <a:lstStyle/>
          <a:p>
            <a:pPr eaLnBrk="1">
              <a:lnSpc>
                <a:spcPct val="93000"/>
              </a:lnSpc>
              <a:buClr>
                <a:srgbClr val="000000"/>
              </a:buClr>
              <a:buSzPct val="100000"/>
              <a:buFont typeface="Times New Roman" panose="02020603050405020304" pitchFamily="18" charset="0"/>
              <a:buNone/>
            </a:pPr>
            <a:endParaRPr lang="tr-TR" altLang="tr-TR"/>
          </a:p>
        </p:txBody>
      </p:sp>
    </p:spTree>
    <p:extLst>
      <p:ext uri="{BB962C8B-B14F-4D97-AF65-F5344CB8AC3E}">
        <p14:creationId xmlns:p14="http://schemas.microsoft.com/office/powerpoint/2010/main" val="159835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ctrTitle"/>
          </p:nvPr>
        </p:nvSpPr>
        <p:spPr>
          <a:xfrm>
            <a:off x="3962915" y="1964267"/>
            <a:ext cx="7198663" cy="2421464"/>
          </a:xfrm>
        </p:spPr>
        <p:txBody>
          <a:bodyPr anchor="b">
            <a:normAutofit/>
          </a:bodyPr>
          <a:lstStyle>
            <a:lvl1pPr algn="r">
              <a:defRPr sz="4800">
                <a:effectLst/>
              </a:defRPr>
            </a:lvl1pPr>
          </a:lstStyle>
          <a:p>
            <a:r>
              <a:rPr lang="tr-TR"/>
              <a:t>Asıl başlık stili için tıklatın</a:t>
            </a:r>
            <a:endParaRPr lang="en-US" dirty="0"/>
          </a:p>
        </p:txBody>
      </p:sp>
      <p:sp>
        <p:nvSpPr>
          <p:cNvPr id="3" name="Subtitle 2"/>
          <p:cNvSpPr>
            <a:spLocks noGrp="1"/>
          </p:cNvSpPr>
          <p:nvPr>
            <p:ph type="subTitle" idx="1"/>
          </p:nvPr>
        </p:nvSpPr>
        <p:spPr>
          <a:xfrm>
            <a:off x="3962915" y="4385733"/>
            <a:ext cx="7198663"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8933722" y="5870576"/>
            <a:ext cx="1600408" cy="377825"/>
          </a:xfrm>
        </p:spPr>
        <p:txBody>
          <a:bodyPr/>
          <a:lstStyle/>
          <a:p>
            <a:fld id="{48A87A34-81AB-432B-8DAE-1953F412C126}" type="datetimeFigureOut">
              <a:rPr lang="en-US" smtClean="0"/>
              <a:t>11/9/2023</a:t>
            </a:fld>
            <a:endParaRPr lang="en-US" dirty="0"/>
          </a:p>
        </p:txBody>
      </p:sp>
      <p:sp>
        <p:nvSpPr>
          <p:cNvPr id="5" name="Footer Placeholder 4"/>
          <p:cNvSpPr>
            <a:spLocks noGrp="1"/>
          </p:cNvSpPr>
          <p:nvPr>
            <p:ph type="ftr" sz="quarter" idx="11"/>
          </p:nvPr>
        </p:nvSpPr>
        <p:spPr>
          <a:xfrm>
            <a:off x="3962915" y="5870576"/>
            <a:ext cx="4894595" cy="377825"/>
          </a:xfrm>
        </p:spPr>
        <p:txBody>
          <a:bodyPr/>
          <a:lstStyle/>
          <a:p>
            <a:endParaRPr lang="en-US" dirty="0"/>
          </a:p>
        </p:txBody>
      </p:sp>
      <p:sp>
        <p:nvSpPr>
          <p:cNvPr id="6" name="Slide Number Placeholder 5"/>
          <p:cNvSpPr>
            <a:spLocks noGrp="1"/>
          </p:cNvSpPr>
          <p:nvPr>
            <p:ph type="sldNum" sz="quarter" idx="12"/>
          </p:nvPr>
        </p:nvSpPr>
        <p:spPr>
          <a:xfrm>
            <a:off x="10610340" y="5870576"/>
            <a:ext cx="551239" cy="377825"/>
          </a:xfrm>
        </p:spPr>
        <p:txBody>
          <a:bodyPr/>
          <a:lstStyle/>
          <a:p>
            <a:pPr>
              <a:defRPr/>
            </a:pPr>
            <a:fld id="{6174511A-15FB-4136-868A-471F6D1CA8E7}" type="slidenum">
              <a:rPr lang="tr-TR" altLang="tr-TR" smtClean="0"/>
              <a:pPr>
                <a:defRPr/>
              </a:pPr>
              <a:t>‹#›</a:t>
            </a:fld>
            <a:endParaRPr lang="tr-TR" altLang="tr-TR"/>
          </a:p>
        </p:txBody>
      </p:sp>
    </p:spTree>
    <p:extLst>
      <p:ext uri="{BB962C8B-B14F-4D97-AF65-F5344CB8AC3E}">
        <p14:creationId xmlns:p14="http://schemas.microsoft.com/office/powerpoint/2010/main" val="3921438225"/>
      </p:ext>
    </p:extLst>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0" y="4732865"/>
            <a:ext cx="1013274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1371779" y="932112"/>
            <a:ext cx="8760968"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85890" y="5299603"/>
            <a:ext cx="1013274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F5C0DF6E-6404-46AA-A7A2-52955103A21F}" type="slidenum">
              <a:rPr lang="tr-TR" altLang="tr-TR" smtClean="0"/>
              <a:pPr>
                <a:defRPr/>
              </a:pPr>
              <a:t>‹#›</a:t>
            </a:fld>
            <a:endParaRPr lang="tr-TR" altLang="tr-TR"/>
          </a:p>
        </p:txBody>
      </p:sp>
    </p:spTree>
    <p:extLst>
      <p:ext uri="{BB962C8B-B14F-4D97-AF65-F5344CB8AC3E}">
        <p14:creationId xmlns:p14="http://schemas.microsoft.com/office/powerpoint/2010/main" val="3855656459"/>
      </p:ext>
    </p:extLst>
  </p:cSld>
  <p:clrMapOvr>
    <a:masterClrMapping/>
  </p:clrMapOvr>
  <p:transition spd="med">
    <p:fade/>
  </p:transition>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1" y="609602"/>
            <a:ext cx="10132747" cy="3124199"/>
          </a:xfrm>
        </p:spPr>
        <p:txBody>
          <a:bodyPr anchor="ctr">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685889" y="4343400"/>
            <a:ext cx="1013274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314552187"/>
      </p:ext>
    </p:extLst>
  </p:cSld>
  <p:clrMapOvr>
    <a:masterClrMapping/>
  </p:clrMapOvr>
  <p:transition spd="med">
    <p:fade/>
  </p:transition>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13" name="TextBox 12"/>
          <p:cNvSpPr txBox="1"/>
          <p:nvPr/>
        </p:nvSpPr>
        <p:spPr>
          <a:xfrm>
            <a:off x="10239201" y="2743200"/>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339" y="823337"/>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397" y="609602"/>
            <a:ext cx="9551643" cy="2743199"/>
          </a:xfrm>
        </p:spPr>
        <p:txBody>
          <a:bodyPr anchor="ctr">
            <a:normAutofit/>
          </a:bodyPr>
          <a:lstStyle>
            <a:lvl1pPr algn="l">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1098018" y="3352800"/>
            <a:ext cx="9340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87555" y="4343400"/>
            <a:ext cx="10153689"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3581672268"/>
      </p:ext>
    </p:extLst>
  </p:cSld>
  <p:clrMapOvr>
    <a:masterClrMapping/>
  </p:clrMapOvr>
  <p:transition spd="med">
    <p:fade/>
  </p:transition>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2" y="3308581"/>
            <a:ext cx="10132745" cy="1468800"/>
          </a:xfrm>
        </p:spPr>
        <p:txBody>
          <a:bodyPr anchor="b">
            <a:normAutofit/>
          </a:bodyPr>
          <a:lstStyle>
            <a:lvl1pPr algn="l">
              <a:defRPr sz="3200" b="0" cap="none"/>
            </a:lvl1pPr>
          </a:lstStyle>
          <a:p>
            <a:r>
              <a:rPr lang="tr-TR"/>
              <a:t>Asıl başlık stili için tıklatın</a:t>
            </a:r>
            <a:endParaRPr lang="en-US" dirty="0"/>
          </a:p>
        </p:txBody>
      </p:sp>
      <p:sp>
        <p:nvSpPr>
          <p:cNvPr id="3" name="Text Placeholder 2"/>
          <p:cNvSpPr>
            <a:spLocks noGrp="1"/>
          </p:cNvSpPr>
          <p:nvPr>
            <p:ph type="body" idx="1"/>
          </p:nvPr>
        </p:nvSpPr>
        <p:spPr>
          <a:xfrm>
            <a:off x="685890" y="4777381"/>
            <a:ext cx="1013274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2853090257"/>
      </p:ext>
    </p:extLst>
  </p:cSld>
  <p:clrMapOvr>
    <a:masterClrMapping/>
  </p:clrMapOvr>
  <p:transition spd="med">
    <p:fade/>
  </p:transition>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13" name="TextBox 12"/>
          <p:cNvSpPr txBox="1"/>
          <p:nvPr/>
        </p:nvSpPr>
        <p:spPr>
          <a:xfrm>
            <a:off x="10239201" y="2743200"/>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339" y="823337"/>
            <a:ext cx="60967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397" y="609602"/>
            <a:ext cx="9551643" cy="2743199"/>
          </a:xfrm>
        </p:spPr>
        <p:txBody>
          <a:bodyPr anchor="ctr">
            <a:normAutofit/>
          </a:bodyPr>
          <a:lstStyle>
            <a:lvl1pPr algn="l">
              <a:defRPr sz="3200" b="0" cap="none">
                <a:solidFill>
                  <a:schemeClr val="tx1"/>
                </a:solidFill>
              </a:defRPr>
            </a:lvl1pPr>
          </a:lstStyle>
          <a:p>
            <a:r>
              <a:rPr lang="tr-TR"/>
              <a:t>Asıl başlık stili için tıklatın</a:t>
            </a:r>
            <a:endParaRPr lang="en-US" dirty="0"/>
          </a:p>
        </p:txBody>
      </p:sp>
      <p:sp>
        <p:nvSpPr>
          <p:cNvPr id="10" name="Text Placeholder 9"/>
          <p:cNvSpPr>
            <a:spLocks noGrp="1"/>
          </p:cNvSpPr>
          <p:nvPr>
            <p:ph type="body" sz="quarter" idx="13"/>
          </p:nvPr>
        </p:nvSpPr>
        <p:spPr>
          <a:xfrm>
            <a:off x="685889" y="3886200"/>
            <a:ext cx="1013675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888" y="4775200"/>
            <a:ext cx="1013675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4146479131"/>
      </p:ext>
    </p:extLst>
  </p:cSld>
  <p:clrMapOvr>
    <a:masterClrMapping/>
  </p:clrMapOvr>
  <p:transition spd="med">
    <p:fade/>
  </p:transition>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1" y="609602"/>
            <a:ext cx="10132747" cy="2743199"/>
          </a:xfrm>
        </p:spPr>
        <p:txBody>
          <a:bodyPr vert="horz" lIns="91440" tIns="45720" rIns="91440" bIns="45720" rtlCol="0" anchor="ctr">
            <a:normAutofit/>
          </a:bodyPr>
          <a:lstStyle>
            <a:lvl1pPr>
              <a:defRPr lang="en-US" b="0" dirty="0"/>
            </a:lvl1pPr>
          </a:lstStyle>
          <a:p>
            <a:pPr marL="0" lvl="0"/>
            <a:r>
              <a:rPr lang="tr-TR"/>
              <a:t>Asıl başlık stili için tıklatın</a:t>
            </a:r>
            <a:endParaRPr lang="en-US" dirty="0"/>
          </a:p>
        </p:txBody>
      </p:sp>
      <p:sp>
        <p:nvSpPr>
          <p:cNvPr id="10" name="Text Placeholder 9"/>
          <p:cNvSpPr>
            <a:spLocks noGrp="1"/>
          </p:cNvSpPr>
          <p:nvPr>
            <p:ph type="body" sz="quarter" idx="13"/>
          </p:nvPr>
        </p:nvSpPr>
        <p:spPr>
          <a:xfrm>
            <a:off x="685890" y="3505200"/>
            <a:ext cx="1013274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tr-TR"/>
              <a:t>Asıl metin stillerini düzenle</a:t>
            </a:r>
          </a:p>
        </p:txBody>
      </p:sp>
      <p:sp>
        <p:nvSpPr>
          <p:cNvPr id="3" name="Text Placeholder 2"/>
          <p:cNvSpPr>
            <a:spLocks noGrp="1"/>
          </p:cNvSpPr>
          <p:nvPr>
            <p:ph type="body" idx="1"/>
          </p:nvPr>
        </p:nvSpPr>
        <p:spPr>
          <a:xfrm>
            <a:off x="685889" y="4343400"/>
            <a:ext cx="1013274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676720259"/>
      </p:ext>
    </p:extLst>
  </p:cSld>
  <p:clrMapOvr>
    <a:masterClrMapping/>
  </p:clrMapOvr>
  <p:transition spd="med">
    <p:fade/>
  </p:transition>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8" name="Title 1"/>
          <p:cNvSpPr>
            <a:spLocks noGrp="1"/>
          </p:cNvSpPr>
          <p:nvPr>
            <p:ph type="title"/>
          </p:nvPr>
        </p:nvSpPr>
        <p:spPr>
          <a:xfrm>
            <a:off x="685891" y="609601"/>
            <a:ext cx="10132745" cy="1456267"/>
          </a:xfrm>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11/9/2023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5C0DF6E-6404-46AA-A7A2-52955103A21F}" type="slidenum">
              <a:rPr lang="tr-TR" altLang="tr-TR" smtClean="0"/>
              <a:pPr>
                <a:defRPr/>
              </a:pPr>
              <a:t>‹#›</a:t>
            </a:fld>
            <a:endParaRPr lang="tr-TR" altLang="tr-TR"/>
          </a:p>
        </p:txBody>
      </p:sp>
    </p:spTree>
    <p:extLst>
      <p:ext uri="{BB962C8B-B14F-4D97-AF65-F5344CB8AC3E}">
        <p14:creationId xmlns:p14="http://schemas.microsoft.com/office/powerpoint/2010/main" val="3685760545"/>
      </p:ext>
    </p:extLst>
  </p:cSld>
  <p:clrMapOvr>
    <a:masterClrMapping/>
  </p:clrMapOvr>
  <p:transition spd="med">
    <p:fade/>
  </p:transition>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Vertical Title 1"/>
          <p:cNvSpPr>
            <a:spLocks noGrp="1"/>
          </p:cNvSpPr>
          <p:nvPr>
            <p:ph type="title" orient="vert"/>
          </p:nvPr>
        </p:nvSpPr>
        <p:spPr>
          <a:xfrm>
            <a:off x="8659803" y="609600"/>
            <a:ext cx="2158833" cy="5181601"/>
          </a:xfrm>
        </p:spPr>
        <p:txBody>
          <a:bodyPr vert="eaVert"/>
          <a:lstStyle/>
          <a:p>
            <a:r>
              <a:rPr lang="tr-TR"/>
              <a:t>Asıl başlık stili için tıklatın</a:t>
            </a:r>
            <a:endParaRPr lang="en-US" dirty="0"/>
          </a:p>
        </p:txBody>
      </p:sp>
      <p:sp>
        <p:nvSpPr>
          <p:cNvPr id="3" name="Vertical Text Placeholder 2"/>
          <p:cNvSpPr>
            <a:spLocks noGrp="1"/>
          </p:cNvSpPr>
          <p:nvPr>
            <p:ph type="body" orient="vert" idx="1"/>
          </p:nvPr>
        </p:nvSpPr>
        <p:spPr>
          <a:xfrm>
            <a:off x="685889" y="609600"/>
            <a:ext cx="7833136" cy="5181600"/>
          </a:xfrm>
        </p:spPr>
        <p:txBody>
          <a:bodyPr vert="eaVert" ancho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F87F04E2-7324-42CE-AF70-F028EAA659AD}" type="slidenum">
              <a:rPr lang="tr-TR" altLang="tr-TR" smtClean="0"/>
              <a:pPr>
                <a:defRPr/>
              </a:pPr>
              <a:t>‹#›</a:t>
            </a:fld>
            <a:endParaRPr lang="tr-TR" altLang="tr-TR"/>
          </a:p>
        </p:txBody>
      </p:sp>
    </p:spTree>
    <p:extLst>
      <p:ext uri="{BB962C8B-B14F-4D97-AF65-F5344CB8AC3E}">
        <p14:creationId xmlns:p14="http://schemas.microsoft.com/office/powerpoint/2010/main" val="3992608627"/>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nchor="ct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512E259E-C608-47A8-BFC0-2E7DB670983B}" type="slidenum">
              <a:rPr lang="tr-TR" altLang="tr-TR" smtClean="0"/>
              <a:pPr>
                <a:defRPr/>
              </a:pPr>
              <a:t>‹#›</a:t>
            </a:fld>
            <a:endParaRPr lang="tr-TR" altLang="tr-TR"/>
          </a:p>
        </p:txBody>
      </p:sp>
    </p:spTree>
    <p:extLst>
      <p:ext uri="{BB962C8B-B14F-4D97-AF65-F5344CB8AC3E}">
        <p14:creationId xmlns:p14="http://schemas.microsoft.com/office/powerpoint/2010/main" val="1247786594"/>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0" y="3308581"/>
            <a:ext cx="10132747" cy="1468800"/>
          </a:xfrm>
        </p:spPr>
        <p:txBody>
          <a:bodyPr anchor="b"/>
          <a:lstStyle>
            <a:lvl1pPr algn="l">
              <a:defRPr sz="4000" b="0" cap="all"/>
            </a:lvl1pPr>
          </a:lstStyle>
          <a:p>
            <a:r>
              <a:rPr lang="tr-TR"/>
              <a:t>Asıl başlık stili için tıklatın</a:t>
            </a:r>
            <a:endParaRPr lang="en-US" dirty="0"/>
          </a:p>
        </p:txBody>
      </p:sp>
      <p:sp>
        <p:nvSpPr>
          <p:cNvPr id="3" name="Text Placeholder 2"/>
          <p:cNvSpPr>
            <a:spLocks noGrp="1"/>
          </p:cNvSpPr>
          <p:nvPr>
            <p:ph type="body" idx="1"/>
          </p:nvPr>
        </p:nvSpPr>
        <p:spPr>
          <a:xfrm>
            <a:off x="685888" y="4777381"/>
            <a:ext cx="1013274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pPr>
              <a:defRPr/>
            </a:pPr>
            <a:endParaRPr lang="tr-TR" altLang="tr-T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pPr>
              <a:defRPr/>
            </a:pPr>
            <a:fld id="{C29C80D9-9CBC-4544-A542-812269911872}" type="slidenum">
              <a:rPr lang="tr-TR" altLang="tr-TR" smtClean="0"/>
              <a:pPr>
                <a:defRPr/>
              </a:pPr>
              <a:t>‹#›</a:t>
            </a:fld>
            <a:endParaRPr lang="tr-TR" altLang="tr-TR"/>
          </a:p>
        </p:txBody>
      </p:sp>
    </p:spTree>
    <p:extLst>
      <p:ext uri="{BB962C8B-B14F-4D97-AF65-F5344CB8AC3E}">
        <p14:creationId xmlns:p14="http://schemas.microsoft.com/office/powerpoint/2010/main" val="205742604"/>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85891" y="2142067"/>
            <a:ext cx="4995985" cy="3649134"/>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822653" y="2142068"/>
            <a:ext cx="4995983" cy="3649133"/>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8AF90F5E-67AC-4C3C-BAAD-DE61FAF405FF}" type="slidenum">
              <a:rPr lang="tr-TR" altLang="tr-TR" smtClean="0"/>
              <a:pPr>
                <a:defRPr/>
              </a:pPr>
              <a:t>‹#›</a:t>
            </a:fld>
            <a:endParaRPr lang="tr-TR" altLang="tr-TR"/>
          </a:p>
        </p:txBody>
      </p:sp>
    </p:spTree>
    <p:extLst>
      <p:ext uri="{BB962C8B-B14F-4D97-AF65-F5344CB8AC3E}">
        <p14:creationId xmlns:p14="http://schemas.microsoft.com/office/powerpoint/2010/main" val="24898897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hasCustomPrompt="1"/>
          </p:nvPr>
        </p:nvSpPr>
        <p:spPr>
          <a:xfrm>
            <a:off x="973797" y="2218267"/>
            <a:ext cx="4709667"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91" y="2870201"/>
            <a:ext cx="4997574"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hasCustomPrompt="1"/>
          </p:nvPr>
        </p:nvSpPr>
        <p:spPr>
          <a:xfrm>
            <a:off x="6096798" y="2226734"/>
            <a:ext cx="4723428"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4241" y="2870201"/>
            <a:ext cx="4995985" cy="2920998"/>
          </a:xfrm>
        </p:spPr>
        <p:txBody>
          <a:bodyPr anchor="t">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pPr>
              <a:defRPr/>
            </a:pPr>
            <a:endParaRPr lang="tr-TR" altLang="tr-TR"/>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pPr>
              <a:defRPr/>
            </a:pPr>
            <a:fld id="{E9838AAC-63C6-4CE9-AE12-7D402F63BB2B}" type="slidenum">
              <a:rPr lang="tr-TR" altLang="tr-TR" smtClean="0"/>
              <a:pPr>
                <a:defRPr/>
              </a:pPr>
              <a:t>‹#›</a:t>
            </a:fld>
            <a:endParaRPr lang="tr-TR" altLang="tr-TR"/>
          </a:p>
        </p:txBody>
      </p:sp>
    </p:spTree>
    <p:extLst>
      <p:ext uri="{BB962C8B-B14F-4D97-AF65-F5344CB8AC3E}">
        <p14:creationId xmlns:p14="http://schemas.microsoft.com/office/powerpoint/2010/main" val="530992220"/>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pPr>
              <a:defRPr/>
            </a:pPr>
            <a:endParaRPr lang="tr-TR" altLang="tr-TR"/>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pPr>
              <a:defRPr/>
            </a:pPr>
            <a:fld id="{041DCC2C-20BA-4AA1-8CB3-CD040AD7D076}" type="slidenum">
              <a:rPr lang="tr-TR" altLang="tr-TR" smtClean="0"/>
              <a:pPr>
                <a:defRPr/>
              </a:pPr>
              <a:t>‹#›</a:t>
            </a:fld>
            <a:endParaRPr lang="tr-TR" altLang="tr-TR"/>
          </a:p>
        </p:txBody>
      </p:sp>
    </p:spTree>
    <p:extLst>
      <p:ext uri="{BB962C8B-B14F-4D97-AF65-F5344CB8AC3E}">
        <p14:creationId xmlns:p14="http://schemas.microsoft.com/office/powerpoint/2010/main" val="300127569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11/9/2023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3D1E1F3-6AA5-4036-A6CC-665C123756EA}" type="slidenum">
              <a:rPr lang="tr-TR" altLang="tr-TR" smtClean="0"/>
              <a:pPr>
                <a:defRPr/>
              </a:pPr>
              <a:t>‹#›</a:t>
            </a:fld>
            <a:endParaRPr lang="tr-TR" altLang="tr-TR"/>
          </a:p>
        </p:txBody>
      </p:sp>
    </p:spTree>
    <p:extLst>
      <p:ext uri="{BB962C8B-B14F-4D97-AF65-F5344CB8AC3E}">
        <p14:creationId xmlns:p14="http://schemas.microsoft.com/office/powerpoint/2010/main" val="1419698921"/>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0" y="2074333"/>
            <a:ext cx="3681364" cy="1371600"/>
          </a:xfrm>
        </p:spPr>
        <p:txBody>
          <a:bodyPr anchor="b">
            <a:normAutofit/>
          </a:bodyPr>
          <a:lstStyle>
            <a:lvl1pPr algn="l">
              <a:defRPr sz="2400" b="0"/>
            </a:lvl1pPr>
          </a:lstStyle>
          <a:p>
            <a:r>
              <a:rPr lang="tr-TR"/>
              <a:t>Asıl başlık stili için tıklatın</a:t>
            </a:r>
            <a:endParaRPr lang="en-US" dirty="0"/>
          </a:p>
        </p:txBody>
      </p:sp>
      <p:sp>
        <p:nvSpPr>
          <p:cNvPr id="3" name="Content Placeholder 2"/>
          <p:cNvSpPr>
            <a:spLocks noGrp="1"/>
          </p:cNvSpPr>
          <p:nvPr>
            <p:ph idx="1"/>
          </p:nvPr>
        </p:nvSpPr>
        <p:spPr>
          <a:xfrm>
            <a:off x="4648806" y="609601"/>
            <a:ext cx="6169830" cy="5181600"/>
          </a:xfrm>
        </p:spPr>
        <p:txBody>
          <a:bodyPr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85890" y="3445933"/>
            <a:ext cx="36813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pPr>
              <a:defRPr/>
            </a:pPr>
            <a:endParaRPr lang="tr-TR" altLang="tr-T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D1FF0F2C-C98C-4074-A0A8-2D11414546A3}" type="slidenum">
              <a:rPr lang="tr-TR" altLang="tr-TR" smtClean="0"/>
              <a:pPr>
                <a:defRPr/>
              </a:pPr>
              <a:t>‹#›</a:t>
            </a:fld>
            <a:endParaRPr lang="tr-TR" altLang="tr-TR"/>
          </a:p>
        </p:txBody>
      </p:sp>
    </p:spTree>
    <p:extLst>
      <p:ext uri="{BB962C8B-B14F-4D97-AF65-F5344CB8AC3E}">
        <p14:creationId xmlns:p14="http://schemas.microsoft.com/office/powerpoint/2010/main" val="135026320"/>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0413" cy="6856214"/>
          </a:xfrm>
          <a:prstGeom prst="rect">
            <a:avLst/>
          </a:prstGeom>
        </p:spPr>
      </p:pic>
      <p:sp>
        <p:nvSpPr>
          <p:cNvPr id="2" name="Title 1"/>
          <p:cNvSpPr>
            <a:spLocks noGrp="1"/>
          </p:cNvSpPr>
          <p:nvPr>
            <p:ph type="title"/>
          </p:nvPr>
        </p:nvSpPr>
        <p:spPr>
          <a:xfrm>
            <a:off x="685890" y="1600200"/>
            <a:ext cx="6165456" cy="1371600"/>
          </a:xfrm>
        </p:spPr>
        <p:txBody>
          <a:bodyPr anchor="b">
            <a:normAutofit/>
          </a:bodyPr>
          <a:lstStyle>
            <a:lvl1pPr algn="l">
              <a:defRPr sz="2800" b="0"/>
            </a:lvl1pPr>
          </a:lstStyle>
          <a:p>
            <a:r>
              <a:rPr lang="tr-TR"/>
              <a:t>Asıl başlık stili için tıklatın</a:t>
            </a:r>
            <a:endParaRPr lang="en-US" dirty="0"/>
          </a:p>
        </p:txBody>
      </p:sp>
      <p:sp>
        <p:nvSpPr>
          <p:cNvPr id="14" name="Picture Placeholder 2"/>
          <p:cNvSpPr>
            <a:spLocks noGrp="1" noChangeAspect="1"/>
          </p:cNvSpPr>
          <p:nvPr>
            <p:ph type="pic" idx="1"/>
          </p:nvPr>
        </p:nvSpPr>
        <p:spPr>
          <a:xfrm>
            <a:off x="7537235" y="914400"/>
            <a:ext cx="328140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85890" y="2971800"/>
            <a:ext cx="6165456"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48A87A34-81AB-432B-8DAE-1953F412C126}" type="datetimeFigureOut">
              <a:rPr lang="en-US" smtClean="0"/>
              <a:t>11/9/2023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a:defRPr/>
            </a:pPr>
            <a:fld id="{2A4098A8-CD2E-4E96-BFBA-96A57CFC4A28}" type="slidenum">
              <a:rPr lang="tr-TR" altLang="tr-TR" smtClean="0"/>
              <a:pPr>
                <a:defRPr/>
              </a:pPr>
              <a:t>‹#›</a:t>
            </a:fld>
            <a:endParaRPr lang="tr-TR" altLang="tr-TR"/>
          </a:p>
        </p:txBody>
      </p:sp>
    </p:spTree>
    <p:extLst>
      <p:ext uri="{BB962C8B-B14F-4D97-AF65-F5344CB8AC3E}">
        <p14:creationId xmlns:p14="http://schemas.microsoft.com/office/powerpoint/2010/main" val="3740423713"/>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91" y="609601"/>
            <a:ext cx="10132745" cy="1456267"/>
          </a:xfrm>
          <a:prstGeom prst="rect">
            <a:avLst/>
          </a:prstGeom>
          <a:effectLst/>
        </p:spPr>
        <p:txBody>
          <a:bodyPr vert="horz" lIns="91440" tIns="45720" rIns="91440" bIns="45720" rtlCol="0" anchor="ctr">
            <a:normAutofit/>
          </a:bodyPr>
          <a:lstStyle/>
          <a:p>
            <a:r>
              <a:rPr lang="tr-TR"/>
              <a:t>Asıl başlık stili için tıklatın</a:t>
            </a:r>
            <a:endParaRPr lang="en-US" dirty="0"/>
          </a:p>
        </p:txBody>
      </p:sp>
      <p:sp>
        <p:nvSpPr>
          <p:cNvPr id="3" name="Text Placeholder 2"/>
          <p:cNvSpPr>
            <a:spLocks noGrp="1"/>
          </p:cNvSpPr>
          <p:nvPr>
            <p:ph type="body" idx="1"/>
          </p:nvPr>
        </p:nvSpPr>
        <p:spPr>
          <a:xfrm>
            <a:off x="685891" y="2142068"/>
            <a:ext cx="10132745" cy="3649133"/>
          </a:xfrm>
          <a:prstGeom prst="rect">
            <a:avLst/>
          </a:prstGeom>
        </p:spPr>
        <p:txBody>
          <a:bodyPr vert="horz" lIns="91440" tIns="45720" rIns="91440" bIns="45720" rtlCol="0" anchor="ct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590779" y="5870576"/>
            <a:ext cx="1600408"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endParaRPr lang="tr-TR" altLang="tr-TR"/>
          </a:p>
        </p:txBody>
      </p:sp>
      <p:sp>
        <p:nvSpPr>
          <p:cNvPr id="5" name="Footer Placeholder 4"/>
          <p:cNvSpPr>
            <a:spLocks noGrp="1"/>
          </p:cNvSpPr>
          <p:nvPr>
            <p:ph type="ftr" sz="quarter" idx="3"/>
          </p:nvPr>
        </p:nvSpPr>
        <p:spPr>
          <a:xfrm>
            <a:off x="685890" y="5870576"/>
            <a:ext cx="782867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7398" y="5870576"/>
            <a:ext cx="551239"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a:defRPr/>
            </a:pPr>
            <a:fld id="{EE202219-4ED6-465E-AC5A-DD86F1C417D2}" type="slidenum">
              <a:rPr lang="tr-TR" altLang="tr-TR" smtClean="0"/>
              <a:pPr>
                <a:defRPr/>
              </a:pPr>
              <a:t>‹#›</a:t>
            </a:fld>
            <a:endParaRPr lang="tr-TR" altLang="tr-TR"/>
          </a:p>
        </p:txBody>
      </p:sp>
    </p:spTree>
    <p:extLst>
      <p:ext uri="{BB962C8B-B14F-4D97-AF65-F5344CB8AC3E}">
        <p14:creationId xmlns:p14="http://schemas.microsoft.com/office/powerpoint/2010/main" val="2523880219"/>
      </p:ext>
    </p:extLst>
  </p:cSld>
  <p:clrMap bg1="dk1" tx1="lt1" bg2="dk2" tx2="lt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 id="2147484080" r:id="rId12"/>
    <p:sldLayoutId id="2147484081" r:id="rId13"/>
    <p:sldLayoutId id="2147484082" r:id="rId14"/>
    <p:sldLayoutId id="2147484083" r:id="rId15"/>
    <p:sldLayoutId id="2147484084" r:id="rId16"/>
    <p:sldLayoutId id="2147484085" r:id="rId17"/>
  </p:sldLayoutIdLst>
  <p:transition spd="med">
    <p:fade/>
  </p:transition>
  <p:hf sldNum="0" hdr="0" ft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7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7.xml"/><Relationship Id="rId1" Type="http://schemas.openxmlformats.org/officeDocument/2006/relationships/themeOverride" Target="../theme/themeOverride1.xml"/><Relationship Id="rId4" Type="http://schemas.openxmlformats.org/officeDocument/2006/relationships/image" Target="../media/image16.jpeg"/></Relationships>
</file>

<file path=ppt/slides/_rels/slide7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Unvan 3"/>
          <p:cNvSpPr>
            <a:spLocks noGrp="1"/>
          </p:cNvSpPr>
          <p:nvPr>
            <p:ph type="ctrTitle"/>
          </p:nvPr>
        </p:nvSpPr>
        <p:spPr>
          <a:xfrm>
            <a:off x="984226" y="2996952"/>
            <a:ext cx="10225136" cy="837288"/>
          </a:xfrm>
        </p:spPr>
        <p:txBody>
          <a:bodyPr/>
          <a:lstStyle/>
          <a:p>
            <a:pPr algn="ctr"/>
            <a:r>
              <a:rPr lang="tr-TR" b="1" dirty="0"/>
              <a:t>Bilgi İşlem Daire Başkanlığı</a:t>
            </a:r>
          </a:p>
        </p:txBody>
      </p:sp>
      <p:sp>
        <p:nvSpPr>
          <p:cNvPr id="5" name="Alt Başlık 4"/>
          <p:cNvSpPr>
            <a:spLocks noGrp="1"/>
          </p:cNvSpPr>
          <p:nvPr>
            <p:ph type="subTitle" idx="1"/>
          </p:nvPr>
        </p:nvSpPr>
        <p:spPr>
          <a:xfrm>
            <a:off x="2280370" y="4437112"/>
            <a:ext cx="8064896" cy="1405467"/>
          </a:xfrm>
        </p:spPr>
        <p:txBody>
          <a:bodyPr>
            <a:normAutofit fontScale="92500" lnSpcReduction="10000"/>
          </a:bodyPr>
          <a:lstStyle/>
          <a:p>
            <a:pPr algn="ctr"/>
            <a:r>
              <a:rPr lang="tr-TR" dirty="0"/>
              <a:t>BİLGİ İŞLEM YÖNETİMİ </a:t>
            </a:r>
          </a:p>
          <a:p>
            <a:pPr algn="ctr"/>
            <a:endParaRPr lang="tr-TR" dirty="0"/>
          </a:p>
          <a:p>
            <a:pPr algn="ctr"/>
            <a:endParaRPr lang="tr-TR" dirty="0"/>
          </a:p>
          <a:p>
            <a:pPr algn="ctr"/>
            <a:r>
              <a:rPr lang="tr-TR" dirty="0"/>
              <a:t>KASIM 2023</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809625" y="447675"/>
            <a:ext cx="10571163" cy="749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6627" name="Rectangle 2"/>
          <p:cNvSpPr>
            <a:spLocks noChangeArrowheads="1"/>
          </p:cNvSpPr>
          <p:nvPr/>
        </p:nvSpPr>
        <p:spPr bwMode="auto">
          <a:xfrm>
            <a:off x="819150" y="1557338"/>
            <a:ext cx="10553700" cy="502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marL="431800">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lvl="1" algn="just" eaLnBrk="1">
              <a:spcBef>
                <a:spcPct val="0"/>
              </a:spcBef>
              <a:buClrTx/>
            </a:pPr>
            <a:r>
              <a:rPr lang="tr-TR" altLang="tr-TR" sz="2000" i="1" dirty="0">
                <a:latin typeface="+mn-lt"/>
              </a:rPr>
              <a:t>4. Güvenlik, hız ihlal tespit ve plaka tanıma sistemlerinin yönetilmesi</a:t>
            </a:r>
          </a:p>
          <a:p>
            <a:pPr lvl="1" algn="just" eaLnBrk="1">
              <a:spcBef>
                <a:spcPct val="0"/>
              </a:spcBef>
              <a:buClrTx/>
              <a:buFontTx/>
              <a:buNone/>
            </a:pPr>
            <a:r>
              <a:rPr lang="tr-TR" altLang="tr-TR" sz="2000" b="0" i="1" dirty="0">
                <a:latin typeface="+mn-lt"/>
              </a:rPr>
              <a:t>   Üniversitemizin tüm yerleşkelerinde güvenlik kameralarının yönetilmesi, bakımı ve onarımı işlemleri yapılarak merkez yerleşkedeki hız ihlal tespit ve plaka tanıma sistemlerinin kurulumu, yönetimi ve sürekliliği sağlanmaktadır.</a:t>
            </a:r>
          </a:p>
          <a:p>
            <a:pPr lvl="1" algn="just" eaLnBrk="1">
              <a:spcBef>
                <a:spcPct val="0"/>
              </a:spcBef>
              <a:buClrTx/>
              <a:buFontTx/>
              <a:buNone/>
            </a:pPr>
            <a:endParaRPr lang="tr-TR" altLang="tr-TR" sz="2000" b="0" i="1" dirty="0">
              <a:latin typeface="+mn-lt"/>
            </a:endParaRPr>
          </a:p>
          <a:p>
            <a:pPr algn="just" eaLnBrk="1">
              <a:spcBef>
                <a:spcPct val="0"/>
              </a:spcBef>
              <a:buClrTx/>
              <a:buFontTx/>
              <a:buNone/>
            </a:pPr>
            <a:r>
              <a:rPr lang="tr-TR" altLang="tr-TR" sz="2000" dirty="0">
                <a:latin typeface="+mn-lt"/>
              </a:rPr>
              <a:t>	   5. Üniversitemiz web sayfasının tasarlanması, işletilmesi ve yönetilmesi</a:t>
            </a:r>
          </a:p>
          <a:p>
            <a:pPr lvl="2" indent="0" algn="just" eaLnBrk="1">
              <a:spcBef>
                <a:spcPct val="0"/>
              </a:spcBef>
              <a:buClrTx/>
            </a:pPr>
            <a:r>
              <a:rPr lang="tr-TR" altLang="tr-TR" sz="2000" i="1" dirty="0">
                <a:latin typeface="+mn-lt"/>
              </a:rPr>
              <a:t>Üniversitemiz web sayfasının hem Türkçe, hem de İngilizce olarak tasarımı, kodlanması yayınlanması, okul/idari birim/kulüp/etkinlik amaçlı web sitelerinin şablonlarının oluşturulması, web tabanlı yazılımların ara yüzlerinin oluşturulması işlemleri gerçekleştirilmektedir.</a:t>
            </a:r>
          </a:p>
          <a:p>
            <a:pPr lvl="2" indent="0" algn="just" eaLnBrk="1">
              <a:spcBef>
                <a:spcPct val="0"/>
              </a:spcBef>
              <a:buClrTx/>
            </a:pPr>
            <a:endParaRPr lang="tr-TR" altLang="tr-TR" sz="2000" i="1" dirty="0">
              <a:latin typeface="+mn-lt"/>
            </a:endParaRPr>
          </a:p>
          <a:p>
            <a:pPr lvl="1" algn="just" eaLnBrk="1">
              <a:spcBef>
                <a:spcPct val="0"/>
              </a:spcBef>
              <a:buClrTx/>
            </a:pPr>
            <a:r>
              <a:rPr lang="tr-TR" altLang="tr-TR" sz="2000" i="1" dirty="0">
                <a:latin typeface="+mn-lt"/>
              </a:rPr>
              <a:t>6. Bilişim teknolojilerinin kullanımına destek verilerek yaygınlaştırılması</a:t>
            </a:r>
          </a:p>
          <a:p>
            <a:pPr lvl="1" algn="just" eaLnBrk="1">
              <a:spcBef>
                <a:spcPct val="0"/>
              </a:spcBef>
              <a:buClrTx/>
              <a:buFontTx/>
              <a:buNone/>
            </a:pPr>
            <a:r>
              <a:rPr lang="tr-TR" altLang="tr-TR" sz="2000" b="0" i="1" dirty="0">
                <a:latin typeface="+mn-lt"/>
              </a:rPr>
              <a:t>   Üniversitemizin tüm akademik ve idari birimlerinin bilişim, donanım ve yazılım ihtiyaçları karşılanmakta, personele bu yazılım ve donanımların kullanımına dair eğitimler verilmektedir.</a:t>
            </a:r>
          </a:p>
          <a:p>
            <a:pPr algn="just" eaLnBrk="1">
              <a:spcBef>
                <a:spcPct val="0"/>
              </a:spcBef>
              <a:buClrTx/>
              <a:buFontTx/>
              <a:buNone/>
            </a:pPr>
            <a:r>
              <a:rPr lang="tr-TR" altLang="tr-TR" sz="2000" dirty="0"/>
              <a:t> </a:t>
            </a:r>
            <a:endParaRPr lang="tr-TR" altLang="tr-TR" sz="2000" b="0" dirty="0"/>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809625" y="447675"/>
            <a:ext cx="10571163" cy="677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8675" name="Rectangle 2"/>
          <p:cNvSpPr>
            <a:spLocks noChangeArrowheads="1"/>
          </p:cNvSpPr>
          <p:nvPr/>
        </p:nvSpPr>
        <p:spPr bwMode="auto">
          <a:xfrm>
            <a:off x="819150" y="1416050"/>
            <a:ext cx="10553700" cy="42451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sz="2000" dirty="0">
                <a:latin typeface="+mn-lt"/>
              </a:rPr>
              <a:t>7. Bilişim teknolojileri ürünlerine teknik hizmet desteğinin verilmesi</a:t>
            </a:r>
          </a:p>
          <a:p>
            <a:pPr lvl="1" algn="just" eaLnBrk="1">
              <a:spcBef>
                <a:spcPct val="0"/>
              </a:spcBef>
              <a:buClrTx/>
              <a:buFontTx/>
              <a:buNone/>
            </a:pPr>
            <a:r>
              <a:rPr lang="tr-TR" altLang="tr-TR" sz="2000" b="0" i="1" dirty="0">
                <a:latin typeface="+mn-lt"/>
              </a:rPr>
              <a:t>   Akademik ve idari birimlerde bulunan bilişim ürünlerinin arızaları giderilmekte ve garanti kapsamı dahilinde onarıma gönderilen ürünlerin takibi gerçekleştirilmektedir.</a:t>
            </a:r>
          </a:p>
          <a:p>
            <a:pPr lvl="1" algn="just" eaLnBrk="1">
              <a:spcBef>
                <a:spcPct val="0"/>
              </a:spcBef>
              <a:buClrTx/>
              <a:buFontTx/>
              <a:buNone/>
            </a:pPr>
            <a:endParaRPr lang="tr-TR" altLang="tr-TR" sz="2000" b="0" i="1" dirty="0">
              <a:latin typeface="+mn-lt"/>
            </a:endParaRPr>
          </a:p>
          <a:p>
            <a:pPr algn="just" eaLnBrk="1">
              <a:spcBef>
                <a:spcPct val="0"/>
              </a:spcBef>
              <a:buClrTx/>
              <a:buFontTx/>
              <a:buNone/>
            </a:pPr>
            <a:r>
              <a:rPr lang="tr-TR" altLang="tr-TR" sz="2000" dirty="0">
                <a:latin typeface="+mn-lt"/>
              </a:rPr>
              <a:t>8. Rektörlüğümüzce yapılan Bilişim Teknolojileri alımları ile ilgili  Taşınır Kayıt Kontrol İşlemlerinin  yürütülmesi</a:t>
            </a:r>
          </a:p>
          <a:p>
            <a:pPr lvl="1" algn="just" eaLnBrk="1">
              <a:spcBef>
                <a:spcPct val="0"/>
              </a:spcBef>
              <a:buClrTx/>
              <a:buFontTx/>
              <a:buNone/>
            </a:pPr>
            <a:r>
              <a:rPr lang="tr-TR" altLang="tr-TR" sz="2000" b="0" i="1" dirty="0">
                <a:latin typeface="+mn-lt"/>
              </a:rPr>
              <a:t>   Üniversitemiz akademik ve idari birimlerinin ihtiyaçları dikkate alınarak masaüstü bilgisayar, dizüstü bilgisayar, lazer yazıcı, </a:t>
            </a:r>
            <a:r>
              <a:rPr lang="tr-TR" altLang="tr-TR" sz="2000" b="0" i="1" dirty="0" err="1">
                <a:latin typeface="+mn-lt"/>
              </a:rPr>
              <a:t>switch</a:t>
            </a:r>
            <a:r>
              <a:rPr lang="tr-TR" altLang="tr-TR" sz="2000" b="0" i="1" dirty="0">
                <a:latin typeface="+mn-lt"/>
              </a:rPr>
              <a:t>, projeksiyon, akıllı tahta gibi bilişim ürünlerinin ilgili birimlere sevk ve teslimi gerçekleştirilmektedir.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ChangeArrowheads="1"/>
          </p:cNvSpPr>
          <p:nvPr/>
        </p:nvSpPr>
        <p:spPr bwMode="auto">
          <a:xfrm>
            <a:off x="809625" y="447675"/>
            <a:ext cx="10571163" cy="677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8675" name="Rectangle 2"/>
          <p:cNvSpPr>
            <a:spLocks noChangeArrowheads="1"/>
          </p:cNvSpPr>
          <p:nvPr/>
        </p:nvSpPr>
        <p:spPr bwMode="auto">
          <a:xfrm>
            <a:off x="819150" y="1416050"/>
            <a:ext cx="10553700" cy="47492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sz="2000" dirty="0">
                <a:latin typeface="+mn-lt"/>
              </a:rPr>
              <a:t>9. Kurumun ihtiyaç duyduğu yazılımların planlanması, kodlanması ve geliştirilmesi </a:t>
            </a:r>
          </a:p>
          <a:p>
            <a:pPr lvl="1" algn="just" eaLnBrk="1">
              <a:spcBef>
                <a:spcPct val="0"/>
              </a:spcBef>
              <a:buClrTx/>
              <a:buFontTx/>
              <a:buNone/>
            </a:pPr>
            <a:r>
              <a:rPr lang="tr-TR" altLang="tr-TR" sz="1800" b="0" i="1" dirty="0">
                <a:latin typeface="+mn-lt"/>
              </a:rPr>
              <a:t>	</a:t>
            </a:r>
            <a:r>
              <a:rPr lang="tr-TR" altLang="tr-TR" sz="2000" b="0" i="1" dirty="0">
                <a:latin typeface="+mn-lt"/>
              </a:rPr>
              <a:t>Üniversitemizde ihtiyaç duyulan yazılımların tamamına yakını Başkanlığımızca geliştirilip kullanıma sunulmaktadır. İhtiyaç duyulan yazılımların belirlenmesi, analizinin ve tasarımının hazırlanması, ihtiyaca yönelik olarak kodlanması ve ilgili birim/kişilerin kullanımına sunulması, güvenliğinin sağlanması, problemlerinin giderilmesi ve sürekli olarak güncel tutulması için gerekli çalışmalar gerçekleştirilmektedir. </a:t>
            </a:r>
          </a:p>
          <a:p>
            <a:pPr lvl="1" algn="just" eaLnBrk="1">
              <a:spcBef>
                <a:spcPct val="0"/>
              </a:spcBef>
              <a:buClrTx/>
              <a:buFontTx/>
              <a:buNone/>
            </a:pPr>
            <a:endParaRPr lang="tr-TR" altLang="tr-TR" sz="2000" b="0" i="1" dirty="0">
              <a:latin typeface="+mn-lt"/>
            </a:endParaRPr>
          </a:p>
          <a:p>
            <a:pPr algn="just" eaLnBrk="1">
              <a:spcBef>
                <a:spcPct val="0"/>
              </a:spcBef>
              <a:buClrTx/>
              <a:buFontTx/>
              <a:buNone/>
            </a:pPr>
            <a:r>
              <a:rPr lang="tr-TR" altLang="tr-TR" sz="2000" dirty="0">
                <a:latin typeface="+mn-lt"/>
              </a:rPr>
              <a:t>10. Çağrı Merkezi ile tüm bilişim hizmetlerine destek verilmesi</a:t>
            </a:r>
          </a:p>
          <a:p>
            <a:pPr lvl="1" algn="just">
              <a:spcBef>
                <a:spcPct val="0"/>
              </a:spcBef>
              <a:buClrTx/>
            </a:pPr>
            <a:r>
              <a:rPr lang="tr-TR" altLang="tr-TR" sz="1800" b="0" i="1" dirty="0">
                <a:latin typeface="+mn-lt"/>
              </a:rPr>
              <a:t>	</a:t>
            </a:r>
            <a:r>
              <a:rPr lang="tr-TR" altLang="tr-TR" sz="2000" b="0" i="1" dirty="0">
                <a:latin typeface="+mn-lt"/>
              </a:rPr>
              <a:t>Pusula Bilgi Sistemi yazılımları, EDUROAM bağlantıları, şifre işlemleri ile ilgili tüm personel, öğrenciler, öğrenci adayları ve mezunlarımıza telefonla ya da yüz yüze destek verilmektedir. </a:t>
            </a:r>
          </a:p>
        </p:txBody>
      </p:sp>
    </p:spTree>
    <p:extLst>
      <p:ext uri="{BB962C8B-B14F-4D97-AF65-F5344CB8AC3E}">
        <p14:creationId xmlns:p14="http://schemas.microsoft.com/office/powerpoint/2010/main" val="219943954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809625" y="447675"/>
            <a:ext cx="10571163" cy="605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 </a:t>
            </a:r>
          </a:p>
        </p:txBody>
      </p:sp>
      <p:sp>
        <p:nvSpPr>
          <p:cNvPr id="30723" name="Rectangle 2"/>
          <p:cNvSpPr>
            <a:spLocks noChangeArrowheads="1"/>
          </p:cNvSpPr>
          <p:nvPr/>
        </p:nvSpPr>
        <p:spPr bwMode="auto">
          <a:xfrm>
            <a:off x="647700" y="1439863"/>
            <a:ext cx="10553700" cy="5145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dirty="0">
                <a:latin typeface="+mn-lt"/>
              </a:rPr>
              <a:t>Pusula Bilgi Sistemi</a:t>
            </a:r>
          </a:p>
          <a:p>
            <a:pPr algn="just" eaLnBrk="1">
              <a:spcBef>
                <a:spcPct val="0"/>
              </a:spcBef>
              <a:buClrTx/>
              <a:buFontTx/>
              <a:buNone/>
            </a:pPr>
            <a:r>
              <a:rPr lang="tr-TR" altLang="tr-TR" b="0" dirty="0">
                <a:latin typeface="+mn-lt"/>
              </a:rPr>
              <a:t> </a:t>
            </a:r>
          </a:p>
          <a:p>
            <a:pPr algn="just" eaLnBrk="1">
              <a:spcBef>
                <a:spcPct val="0"/>
              </a:spcBef>
              <a:buClrTx/>
              <a:buFontTx/>
              <a:buNone/>
            </a:pPr>
            <a:r>
              <a:rPr lang="tr-TR" altLang="tr-TR" b="0" dirty="0">
                <a:latin typeface="+mn-lt"/>
              </a:rPr>
              <a:t>Daire Başkanlığımız tarafından geliştirilen Pusula Bilgi Sistemi ile birçok idari ve akademik sürece destek verilmektedir.  Bütünleşik çalışan bilgi sistemleri ile ilgili istenilen format ve içeriklerde rapor ve istatistiki bilgi alınabilmektedir.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1"/>
          <p:cNvSpPr>
            <a:spLocks noChangeArrowheads="1"/>
          </p:cNvSpPr>
          <p:nvPr/>
        </p:nvSpPr>
        <p:spPr bwMode="auto">
          <a:xfrm>
            <a:off x="1704306" y="1088920"/>
            <a:ext cx="3960000" cy="1620000"/>
          </a:xfrm>
          <a:custGeom>
            <a:avLst/>
            <a:gdLst>
              <a:gd name="T0" fmla="*/ 2110010 w 3156937"/>
              <a:gd name="T1" fmla="*/ 0 h 1639030"/>
              <a:gd name="T2" fmla="*/ 2325749 w 3156937"/>
              <a:gd name="T3" fmla="*/ 4199 h 1639030"/>
              <a:gd name="T4" fmla="*/ 2331298 w 3156937"/>
              <a:gd name="T5" fmla="*/ 4528 h 1639030"/>
              <a:gd name="T6" fmla="*/ 2370689 w 3156937"/>
              <a:gd name="T7" fmla="*/ 1455 h 1639030"/>
              <a:gd name="T8" fmla="*/ 7714784 w 3156937"/>
              <a:gd name="T9" fmla="*/ 1455 h 1639030"/>
              <a:gd name="T10" fmla="*/ 8128180 w 3156937"/>
              <a:gd name="T11" fmla="*/ 160882 h 1639030"/>
              <a:gd name="T12" fmla="*/ 8128180 w 3156937"/>
              <a:gd name="T13" fmla="*/ 1467966 h 1639030"/>
              <a:gd name="T14" fmla="*/ 7714784 w 3156937"/>
              <a:gd name="T15" fmla="*/ 1627389 h 1639030"/>
              <a:gd name="T16" fmla="*/ 2370689 w 3156937"/>
              <a:gd name="T17" fmla="*/ 1627389 h 1639030"/>
              <a:gd name="T18" fmla="*/ 2318542 w 3156937"/>
              <a:gd name="T19" fmla="*/ 1623327 h 1639030"/>
              <a:gd name="T20" fmla="*/ 2110010 w 3156937"/>
              <a:gd name="T21" fmla="*/ 1627390 h 1639030"/>
              <a:gd name="T22" fmla="*/ 0 w 3156937"/>
              <a:gd name="T23" fmla="*/ 813693 h 1639030"/>
              <a:gd name="T24" fmla="*/ 2110010 w 3156937"/>
              <a:gd name="T25" fmla="*/ 0 h 16390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56937"/>
              <a:gd name="T40" fmla="*/ 0 h 1639030"/>
              <a:gd name="T41" fmla="*/ 3156937 w 3156937"/>
              <a:gd name="T42" fmla="*/ 1639030 h 16390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56937" h="1639030">
                <a:moveTo>
                  <a:pt x="819515" y="0"/>
                </a:moveTo>
                <a:cubicBezTo>
                  <a:pt x="847803" y="0"/>
                  <a:pt x="875756" y="1433"/>
                  <a:pt x="903306" y="4231"/>
                </a:cubicBezTo>
                <a:lnTo>
                  <a:pt x="905462" y="4560"/>
                </a:lnTo>
                <a:lnTo>
                  <a:pt x="920763" y="1471"/>
                </a:lnTo>
                <a:lnTo>
                  <a:pt x="2996374" y="1471"/>
                </a:lnTo>
                <a:cubicBezTo>
                  <a:pt x="3085050" y="1471"/>
                  <a:pt x="3156937" y="73358"/>
                  <a:pt x="3156937" y="162034"/>
                </a:cubicBezTo>
                <a:lnTo>
                  <a:pt x="3156937" y="1478466"/>
                </a:lnTo>
                <a:cubicBezTo>
                  <a:pt x="3156937" y="1567142"/>
                  <a:pt x="3085050" y="1639029"/>
                  <a:pt x="2996374" y="1639029"/>
                </a:cubicBezTo>
                <a:lnTo>
                  <a:pt x="920763" y="1639029"/>
                </a:lnTo>
                <a:lnTo>
                  <a:pt x="900510" y="1634940"/>
                </a:lnTo>
                <a:lnTo>
                  <a:pt x="819515" y="1639030"/>
                </a:lnTo>
                <a:cubicBezTo>
                  <a:pt x="366909" y="1639030"/>
                  <a:pt x="0" y="1272121"/>
                  <a:pt x="0" y="819515"/>
                </a:cubicBezTo>
                <a:cubicBezTo>
                  <a:pt x="0" y="366909"/>
                  <a:pt x="366909" y="0"/>
                  <a:pt x="819515" y="0"/>
                </a:cubicBezTo>
                <a:close/>
              </a:path>
            </a:pathLst>
          </a:custGeom>
          <a:solidFill>
            <a:schemeClr val="accent2">
              <a:lumMod val="60000"/>
              <a:lumOff val="40000"/>
            </a:schemeClr>
          </a:solidFill>
          <a:ln>
            <a:noFill/>
          </a:ln>
          <a:effectLst/>
        </p:spPr>
        <p:txBody>
          <a:bodyPr lIns="1548000" tIns="46800" rIns="144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130000"/>
              </a:lnSpc>
              <a:spcBef>
                <a:spcPct val="0"/>
              </a:spcBef>
              <a:buClrTx/>
              <a:buFontTx/>
              <a:buNone/>
            </a:pPr>
            <a:r>
              <a:rPr lang="tr-TR" altLang="tr-TR" sz="1600" i="0" dirty="0">
                <a:solidFill>
                  <a:schemeClr val="accent2">
                    <a:lumMod val="75000"/>
                  </a:schemeClr>
                </a:solidFill>
                <a:latin typeface="Yu Gothic UI Semibold" panose="020B0700000000000000" pitchFamily="34" charset="-128"/>
                <a:ea typeface="Yu Gothic UI Semibold" panose="020B0700000000000000" pitchFamily="34" charset="-128"/>
              </a:rPr>
              <a:t>PUSULA BİLGİ SİSTEMİ</a:t>
            </a:r>
          </a:p>
        </p:txBody>
      </p:sp>
      <p:sp>
        <p:nvSpPr>
          <p:cNvPr id="32771" name="Oval 2"/>
          <p:cNvSpPr>
            <a:spLocks noChangeAspect="1" noChangeArrowheads="1"/>
          </p:cNvSpPr>
          <p:nvPr/>
        </p:nvSpPr>
        <p:spPr bwMode="auto">
          <a:xfrm>
            <a:off x="1992341" y="1327169"/>
            <a:ext cx="1106733" cy="1080000"/>
          </a:xfrm>
          <a:prstGeom prst="ellipse">
            <a:avLst/>
          </a:prstGeom>
          <a:solidFill>
            <a:schemeClr val="accent2">
              <a:lumMod val="75000"/>
            </a:schemeClr>
          </a:solidFill>
          <a:ln>
            <a:noFill/>
          </a:ln>
          <a:effectLst>
            <a:outerShdw dist="12600" dir="5400000" algn="ctr" rotWithShape="0">
              <a:srgbClr val="000000">
                <a:alpha val="45029"/>
              </a:srgbClr>
            </a:outerShdw>
          </a:effectLst>
        </p:spPr>
        <p:txBody>
          <a:bodyPr lIns="90000" tIns="46800" rIns="90000" bIns="144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5400" b="0" i="0" dirty="0">
                <a:latin typeface="Broadway" panose="04040905080B02020502" pitchFamily="82" charset="0"/>
                <a:ea typeface="宋体" panose="02010600030101010101" pitchFamily="2" charset="-122"/>
              </a:rPr>
              <a:t>1</a:t>
            </a:r>
          </a:p>
        </p:txBody>
      </p:sp>
      <p:sp>
        <p:nvSpPr>
          <p:cNvPr id="32772" name="AutoShape 3"/>
          <p:cNvSpPr>
            <a:spLocks noChangeArrowheads="1"/>
          </p:cNvSpPr>
          <p:nvPr/>
        </p:nvSpPr>
        <p:spPr bwMode="auto">
          <a:xfrm>
            <a:off x="5889803" y="1088919"/>
            <a:ext cx="3960000" cy="1620000"/>
          </a:xfrm>
          <a:custGeom>
            <a:avLst/>
            <a:gdLst>
              <a:gd name="T0" fmla="*/ 7316396 w 3136255"/>
              <a:gd name="T1" fmla="*/ 0 h 1639030"/>
              <a:gd name="T2" fmla="*/ 9904469 w 3136255"/>
              <a:gd name="T3" fmla="*/ 813693 h 1639030"/>
              <a:gd name="T4" fmla="*/ 7316396 w 3136255"/>
              <a:gd name="T5" fmla="*/ 1627390 h 1639030"/>
              <a:gd name="T6" fmla="*/ 7112855 w 3136255"/>
              <a:gd name="T7" fmla="*/ 1624157 h 1639030"/>
              <a:gd name="T8" fmla="*/ 7061966 w 3136255"/>
              <a:gd name="T9" fmla="*/ 1627389 h 1639030"/>
              <a:gd name="T10" fmla="*/ 507066 w 3136255"/>
              <a:gd name="T11" fmla="*/ 1627389 h 1639030"/>
              <a:gd name="T12" fmla="*/ 0 w 3136255"/>
              <a:gd name="T13" fmla="*/ 1467966 h 1639030"/>
              <a:gd name="T14" fmla="*/ 0 w 3136255"/>
              <a:gd name="T15" fmla="*/ 160882 h 1639030"/>
              <a:gd name="T16" fmla="*/ 507066 w 3136255"/>
              <a:gd name="T17" fmla="*/ 1455 h 1639030"/>
              <a:gd name="T18" fmla="*/ 7061966 w 3136255"/>
              <a:gd name="T19" fmla="*/ 1455 h 1639030"/>
              <a:gd name="T20" fmla="*/ 7094463 w 3136255"/>
              <a:gd name="T21" fmla="*/ 3517 h 16390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36255"/>
              <a:gd name="T34" fmla="*/ 0 h 1639030"/>
              <a:gd name="T35" fmla="*/ 3136255 w 3136255"/>
              <a:gd name="T36" fmla="*/ 1639030 h 16390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36255" h="1639030">
                <a:moveTo>
                  <a:pt x="2316740" y="0"/>
                </a:moveTo>
                <a:cubicBezTo>
                  <a:pt x="2769346" y="0"/>
                  <a:pt x="3136255" y="366909"/>
                  <a:pt x="3136255" y="819515"/>
                </a:cubicBezTo>
                <a:cubicBezTo>
                  <a:pt x="3136255" y="1272121"/>
                  <a:pt x="2769346" y="1639030"/>
                  <a:pt x="2316740" y="1639030"/>
                </a:cubicBezTo>
                <a:lnTo>
                  <a:pt x="2252289" y="1635776"/>
                </a:lnTo>
                <a:lnTo>
                  <a:pt x="2236174" y="1639029"/>
                </a:lnTo>
                <a:lnTo>
                  <a:pt x="160563" y="1639029"/>
                </a:lnTo>
                <a:cubicBezTo>
                  <a:pt x="71887" y="1639029"/>
                  <a:pt x="0" y="1567142"/>
                  <a:pt x="0" y="1478466"/>
                </a:cubicBezTo>
                <a:lnTo>
                  <a:pt x="0" y="162034"/>
                </a:lnTo>
                <a:cubicBezTo>
                  <a:pt x="0" y="73358"/>
                  <a:pt x="71887" y="1471"/>
                  <a:pt x="160563" y="1471"/>
                </a:cubicBezTo>
                <a:lnTo>
                  <a:pt x="2236174" y="1471"/>
                </a:lnTo>
                <a:lnTo>
                  <a:pt x="2246465" y="3549"/>
                </a:lnTo>
                <a:lnTo>
                  <a:pt x="2316740" y="0"/>
                </a:lnTo>
                <a:close/>
              </a:path>
            </a:pathLst>
          </a:custGeom>
          <a:solidFill>
            <a:schemeClr val="bg2">
              <a:lumMod val="20000"/>
              <a:lumOff val="80000"/>
            </a:schemeClr>
          </a:solidFill>
          <a:ln>
            <a:noFill/>
          </a:ln>
          <a:effectLst/>
        </p:spPr>
        <p:txBody>
          <a:bodyPr lIns="144000" tIns="46800" rIns="1548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30000"/>
              </a:lnSpc>
              <a:spcBef>
                <a:spcPct val="0"/>
              </a:spcBef>
              <a:buClrTx/>
              <a:buFontTx/>
              <a:buNone/>
            </a:pPr>
            <a:r>
              <a:rPr lang="tr-TR" altLang="tr-TR" sz="1600" i="0" dirty="0">
                <a:solidFill>
                  <a:schemeClr val="bg2">
                    <a:lumMod val="75000"/>
                  </a:schemeClr>
                </a:solidFill>
                <a:latin typeface="Yu Gothic UI Semibold" panose="020B0700000000000000" pitchFamily="34" charset="-128"/>
                <a:ea typeface="Yu Gothic UI Semibold" panose="020B0700000000000000" pitchFamily="34" charset="-128"/>
              </a:rPr>
              <a:t>PUSULA BİLGİ SİSTEMİ DIŞINDAN ERİŞİLEN YAZILIMLAR</a:t>
            </a:r>
          </a:p>
        </p:txBody>
      </p:sp>
      <p:sp>
        <p:nvSpPr>
          <p:cNvPr id="32773" name="Oval 4"/>
          <p:cNvSpPr>
            <a:spLocks noChangeAspect="1" noChangeArrowheads="1"/>
          </p:cNvSpPr>
          <p:nvPr/>
        </p:nvSpPr>
        <p:spPr bwMode="auto">
          <a:xfrm>
            <a:off x="8373103" y="1327169"/>
            <a:ext cx="1108067" cy="1080000"/>
          </a:xfrm>
          <a:prstGeom prst="ellipse">
            <a:avLst/>
          </a:prstGeom>
          <a:solidFill>
            <a:schemeClr val="bg2">
              <a:lumMod val="75000"/>
            </a:schemeClr>
          </a:solidFill>
          <a:ln>
            <a:noFill/>
          </a:ln>
          <a:effectLst>
            <a:outerShdw dist="12600" dir="5400000" algn="ctr" rotWithShape="0">
              <a:srgbClr val="000000">
                <a:alpha val="45029"/>
              </a:srgbClr>
            </a:outerShdw>
          </a:effectLst>
        </p:spPr>
        <p:txBody>
          <a:bodyPr lIns="90000" tIns="46800" rIns="90000" bIns="144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5400" b="0" i="0" dirty="0">
                <a:latin typeface="Broadway" panose="04040905080B02020502" pitchFamily="82" charset="0"/>
                <a:ea typeface="宋体" panose="02010600030101010101" pitchFamily="2" charset="-122"/>
              </a:rPr>
              <a:t>2</a:t>
            </a:r>
          </a:p>
        </p:txBody>
      </p:sp>
      <p:sp>
        <p:nvSpPr>
          <p:cNvPr id="32774" name="Text Box 5"/>
          <p:cNvSpPr txBox="1">
            <a:spLocks noChangeArrowheads="1"/>
          </p:cNvSpPr>
          <p:nvPr/>
        </p:nvSpPr>
        <p:spPr bwMode="auto">
          <a:xfrm>
            <a:off x="768202" y="188640"/>
            <a:ext cx="686373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ea typeface="宋体" panose="02010600030101010101" pitchFamily="2" charset="-122"/>
              </a:rPr>
              <a:t>Geliştirdiğimiz Yazılımlar</a:t>
            </a:r>
          </a:p>
        </p:txBody>
      </p:sp>
      <p:sp>
        <p:nvSpPr>
          <p:cNvPr id="32775" name="Text Box 6"/>
          <p:cNvSpPr txBox="1">
            <a:spLocks noChangeArrowheads="1"/>
          </p:cNvSpPr>
          <p:nvPr/>
        </p:nvSpPr>
        <p:spPr bwMode="auto">
          <a:xfrm>
            <a:off x="1917229" y="2708920"/>
            <a:ext cx="3819525" cy="20878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9pPr>
          </a:lstStyle>
          <a:p>
            <a:pPr eaLnBrk="1" hangingPunct="1">
              <a:buClr>
                <a:schemeClr val="accent4">
                  <a:lumMod val="75000"/>
                </a:schemeClr>
              </a:buClr>
              <a:buSzPct val="80000"/>
              <a:buFont typeface="Wingdings 3" panose="05040102010807070707" pitchFamily="18" charset="2"/>
              <a:buChar char=""/>
            </a:pPr>
            <a:r>
              <a:rPr lang="tr-TR" altLang="tr-TR" sz="1800" dirty="0">
                <a:latin typeface="Yu Gothic UI Semibold" panose="020B0700000000000000" pitchFamily="34" charset="-128"/>
                <a:ea typeface="Yu Gothic UI Semibold" panose="020B0700000000000000" pitchFamily="34" charset="-128"/>
              </a:rPr>
              <a:t>İdari Süreç Yazılımları</a:t>
            </a:r>
          </a:p>
          <a:p>
            <a:pPr eaLnBrk="1" hangingPunct="1">
              <a:buClr>
                <a:schemeClr val="accent4">
                  <a:lumMod val="75000"/>
                </a:schemeClr>
              </a:buClr>
              <a:buSzPct val="80000"/>
              <a:buFont typeface="Wingdings 3" panose="05040102010807070707" pitchFamily="18" charset="2"/>
              <a:buChar char=""/>
            </a:pPr>
            <a:r>
              <a:rPr lang="tr-TR" altLang="tr-TR" sz="1800" dirty="0">
                <a:latin typeface="Yu Gothic UI Semibold" panose="020B0700000000000000" pitchFamily="34" charset="-128"/>
                <a:ea typeface="Yu Gothic UI Semibold" panose="020B0700000000000000" pitchFamily="34" charset="-128"/>
              </a:rPr>
              <a:t>Eğitim-Öğretim Süreç Yazılımları</a:t>
            </a:r>
          </a:p>
          <a:p>
            <a:pPr eaLnBrk="1" hangingPunct="1">
              <a:buClr>
                <a:schemeClr val="accent4">
                  <a:lumMod val="75000"/>
                </a:schemeClr>
              </a:buClr>
              <a:buSzPct val="80000"/>
              <a:buFont typeface="Wingdings 3" panose="05040102010807070707" pitchFamily="18" charset="2"/>
              <a:buChar char=""/>
            </a:pPr>
            <a:r>
              <a:rPr lang="tr-TR" altLang="tr-TR" sz="1800" dirty="0">
                <a:latin typeface="Yu Gothic UI Semibold" panose="020B0700000000000000" pitchFamily="34" charset="-128"/>
                <a:ea typeface="Yu Gothic UI Semibold" panose="020B0700000000000000" pitchFamily="34" charset="-128"/>
              </a:rPr>
              <a:t>Genel Kullanıma Açık Yazılımlar</a:t>
            </a:r>
          </a:p>
        </p:txBody>
      </p:sp>
      <p:sp>
        <p:nvSpPr>
          <p:cNvPr id="32776" name="Text Box 7"/>
          <p:cNvSpPr txBox="1">
            <a:spLocks noChangeArrowheads="1"/>
          </p:cNvSpPr>
          <p:nvPr/>
        </p:nvSpPr>
        <p:spPr bwMode="auto">
          <a:xfrm>
            <a:off x="6257470" y="2708920"/>
            <a:ext cx="5023900" cy="383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defPPr>
              <a:defRPr lang="en-US"/>
            </a:defPPr>
            <a:lvl1pPr marL="338138" indent="-338138">
              <a:spcBef>
                <a:spcPts val="1000"/>
              </a:spcBef>
              <a:buClr>
                <a:schemeClr val="accent4">
                  <a:lumMod val="75000"/>
                </a:schemeClr>
              </a:buClr>
              <a:buSzPct val="80000"/>
              <a:buFont typeface="Wingdings 3" panose="05040102010807070707" pitchFamily="18" charset="2"/>
              <a:buChar cha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9pPr>
          </a:lstStyle>
          <a:p>
            <a:r>
              <a:rPr lang="tr-TR" altLang="tr-TR" dirty="0">
                <a:latin typeface="Yu Gothic UI Semibold" panose="020B0700000000000000" pitchFamily="34" charset="-128"/>
                <a:ea typeface="Yu Gothic UI Semibold" panose="020B0700000000000000" pitchFamily="34" charset="-128"/>
              </a:rPr>
              <a:t>Maaş-Tahakkuk </a:t>
            </a:r>
          </a:p>
          <a:p>
            <a:r>
              <a:rPr lang="tr-TR" altLang="tr-TR" dirty="0">
                <a:latin typeface="Yu Gothic UI Semibold" panose="020B0700000000000000" pitchFamily="34" charset="-128"/>
                <a:ea typeface="Yu Gothic UI Semibold" panose="020B0700000000000000" pitchFamily="34" charset="-128"/>
              </a:rPr>
              <a:t>Rektör Randevu Sistemi</a:t>
            </a:r>
          </a:p>
          <a:p>
            <a:r>
              <a:rPr lang="tr-TR" altLang="tr-TR" dirty="0">
                <a:latin typeface="Yu Gothic UI Semibold" panose="020B0700000000000000" pitchFamily="34" charset="-128"/>
                <a:ea typeface="Yu Gothic UI Semibold" panose="020B0700000000000000" pitchFamily="34" charset="-128"/>
              </a:rPr>
              <a:t>Salon Rezervasyon Sistemi</a:t>
            </a:r>
          </a:p>
          <a:p>
            <a:r>
              <a:rPr lang="tr-TR" altLang="tr-TR" dirty="0">
                <a:latin typeface="Yu Gothic UI Semibold" panose="020B0700000000000000" pitchFamily="34" charset="-128"/>
                <a:ea typeface="Yu Gothic UI Semibold" panose="020B0700000000000000" pitchFamily="34" charset="-128"/>
              </a:rPr>
              <a:t>Ekonomi Yaz Seminerleri</a:t>
            </a:r>
          </a:p>
          <a:p>
            <a:r>
              <a:rPr lang="tr-TR" altLang="tr-TR" dirty="0">
                <a:latin typeface="Yu Gothic UI Semibold" panose="020B0700000000000000" pitchFamily="34" charset="-128"/>
                <a:ea typeface="Yu Gothic UI Semibold" panose="020B0700000000000000" pitchFamily="34" charset="-128"/>
              </a:rPr>
              <a:t>İLTAM Rezervasyon Sistemi</a:t>
            </a:r>
          </a:p>
          <a:p>
            <a:r>
              <a:rPr lang="tr-TR" altLang="tr-TR" dirty="0">
                <a:latin typeface="Yu Gothic UI Semibold" panose="020B0700000000000000" pitchFamily="34" charset="-128"/>
                <a:ea typeface="Yu Gothic UI Semibold" panose="020B0700000000000000" pitchFamily="34" charset="-128"/>
              </a:rPr>
              <a:t>Plaka Tanıma Sistemi</a:t>
            </a:r>
          </a:p>
          <a:p>
            <a:r>
              <a:rPr lang="tr-TR" altLang="tr-TR" dirty="0">
                <a:latin typeface="Yu Gothic UI Semibold" panose="020B0700000000000000" pitchFamily="34" charset="-128"/>
                <a:ea typeface="Yu Gothic UI Semibold" panose="020B0700000000000000" pitchFamily="34" charset="-128"/>
              </a:rPr>
              <a:t>Hız Tespit Sistemi</a:t>
            </a:r>
          </a:p>
          <a:p>
            <a:r>
              <a:rPr lang="tr-TR" altLang="tr-TR" dirty="0" err="1">
                <a:latin typeface="Yu Gothic UI Semibold" panose="020B0700000000000000" pitchFamily="34" charset="-128"/>
                <a:ea typeface="Yu Gothic UI Semibold" panose="020B0700000000000000" pitchFamily="34" charset="-128"/>
              </a:rPr>
              <a:t>PADAM</a:t>
            </a:r>
            <a:r>
              <a:rPr lang="tr-TR" altLang="tr-TR" dirty="0">
                <a:latin typeface="Yu Gothic UI Semibold" panose="020B0700000000000000" pitchFamily="34" charset="-128"/>
                <a:ea typeface="Yu Gothic UI Semibold" panose="020B0700000000000000" pitchFamily="34" charset="-128"/>
              </a:rPr>
              <a:t> </a:t>
            </a:r>
            <a:r>
              <a:rPr lang="tr-TR" altLang="tr-TR" dirty="0" err="1">
                <a:latin typeface="Yu Gothic UI Semibold" panose="020B0700000000000000" pitchFamily="34" charset="-128"/>
                <a:ea typeface="Yu Gothic UI Semibold" panose="020B0700000000000000" pitchFamily="34" charset="-128"/>
              </a:rPr>
              <a:t>POBİS</a:t>
            </a:r>
            <a:r>
              <a:rPr lang="tr-TR" altLang="tr-TR" dirty="0">
                <a:latin typeface="Yu Gothic UI Semibold" panose="020B0700000000000000" pitchFamily="34" charset="-128"/>
                <a:ea typeface="Yu Gothic UI Semibold" panose="020B0700000000000000" pitchFamily="34" charset="-128"/>
              </a:rPr>
              <a:t> Öğrenci Bilgi Sistemi</a:t>
            </a:r>
          </a:p>
          <a:p>
            <a:endParaRPr lang="tr-TR" altLang="tr-TR" dirty="0">
              <a:latin typeface="Yu Gothic UI Semibold" panose="020B0700000000000000" pitchFamily="34" charset="-128"/>
              <a:ea typeface="Yu Gothic UI Semibold" panose="020B0700000000000000" pitchFamily="34" charset="-128"/>
            </a:endParaRPr>
          </a:p>
          <a:p>
            <a:endParaRPr lang="tr-TR" altLang="tr-TR" dirty="0">
              <a:latin typeface="Yu Gothic UI Semibold" panose="020B0700000000000000" pitchFamily="34" charset="-128"/>
              <a:ea typeface="Yu Gothic UI Semibold" panose="020B0700000000000000" pitchFamily="34" charset="-128"/>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3625850" y="2768600"/>
            <a:ext cx="7942263" cy="65722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Öğretim Elemanları, Öğrenci İşleri Personeli ve Öğrencilerin kullandıkları bilgi sistemlerini kapsar.</a:t>
            </a:r>
          </a:p>
        </p:txBody>
      </p:sp>
      <p:sp>
        <p:nvSpPr>
          <p:cNvPr id="34819" name="Rectangle 2"/>
          <p:cNvSpPr>
            <a:spLocks noChangeArrowheads="1"/>
          </p:cNvSpPr>
          <p:nvPr/>
        </p:nvSpPr>
        <p:spPr bwMode="auto">
          <a:xfrm>
            <a:off x="3625850" y="3606800"/>
            <a:ext cx="7942263" cy="65722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93000"/>
              </a:lnSpc>
              <a:spcBef>
                <a:spcPct val="0"/>
              </a:spcBef>
              <a:buClrTx/>
              <a:buFontTx/>
              <a:buNone/>
            </a:pPr>
            <a:r>
              <a:rPr lang="tr-TR" altLang="tr-TR" sz="1800" b="0" i="0">
                <a:latin typeface="Microsoft YaHei" panose="020B0503020204020204" pitchFamily="34" charset="-122"/>
                <a:ea typeface="宋体" panose="02010600030101010101" pitchFamily="2" charset="-122"/>
              </a:rPr>
              <a:t>Genel olarak, tüm kullanıcıların kullanımına açık yazılımlar grubudur.</a:t>
            </a:r>
          </a:p>
        </p:txBody>
      </p:sp>
      <p:sp>
        <p:nvSpPr>
          <p:cNvPr id="34820" name="Rectangle 3"/>
          <p:cNvSpPr>
            <a:spLocks noChangeArrowheads="1"/>
          </p:cNvSpPr>
          <p:nvPr/>
        </p:nvSpPr>
        <p:spPr bwMode="auto">
          <a:xfrm>
            <a:off x="3625850" y="1930400"/>
            <a:ext cx="7942263" cy="657225"/>
          </a:xfrm>
          <a:prstGeom prst="rect">
            <a:avLst/>
          </a:prstGeom>
          <a:solidFill>
            <a:srgbClr val="000000">
              <a:alpha val="47842"/>
            </a:srgbClr>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08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Üniversite personelinin kullanımında bulunan yazılımlar grubudur.</a:t>
            </a:r>
          </a:p>
        </p:txBody>
      </p:sp>
      <p:sp>
        <p:nvSpPr>
          <p:cNvPr id="34821" name="AutoShape 4"/>
          <p:cNvSpPr>
            <a:spLocks noChangeArrowheads="1"/>
          </p:cNvSpPr>
          <p:nvPr/>
        </p:nvSpPr>
        <p:spPr bwMode="auto">
          <a:xfrm rot="-840000">
            <a:off x="-134938" y="2401888"/>
            <a:ext cx="3898901" cy="635000"/>
          </a:xfrm>
          <a:prstGeom prst="parallelogram">
            <a:avLst>
              <a:gd name="adj" fmla="val 24986"/>
            </a:avLst>
          </a:prstGeom>
          <a:solidFill>
            <a:schemeClr val="accent3">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İdari Süreç Yazılımları</a:t>
            </a:r>
          </a:p>
        </p:txBody>
      </p:sp>
      <p:sp>
        <p:nvSpPr>
          <p:cNvPr id="34822" name="AutoShape 5"/>
          <p:cNvSpPr>
            <a:spLocks noChangeArrowheads="1"/>
          </p:cNvSpPr>
          <p:nvPr/>
        </p:nvSpPr>
        <p:spPr bwMode="auto">
          <a:xfrm>
            <a:off x="3611123" y="1925637"/>
            <a:ext cx="920750" cy="657225"/>
          </a:xfrm>
          <a:prstGeom prst="homePlate">
            <a:avLst>
              <a:gd name="adj" fmla="val 40310"/>
            </a:avLst>
          </a:prstGeom>
          <a:solidFill>
            <a:schemeClr val="accent3">
              <a:lumMod val="75000"/>
            </a:schemeClr>
          </a:solidFill>
          <a:ln>
            <a:no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1</a:t>
            </a:r>
          </a:p>
        </p:txBody>
      </p:sp>
      <p:sp>
        <p:nvSpPr>
          <p:cNvPr id="34823" name="AutoShape 6"/>
          <p:cNvSpPr>
            <a:spLocks noChangeArrowheads="1"/>
          </p:cNvSpPr>
          <p:nvPr/>
        </p:nvSpPr>
        <p:spPr bwMode="auto">
          <a:xfrm rot="-840000">
            <a:off x="-134938" y="3240088"/>
            <a:ext cx="3898901" cy="635000"/>
          </a:xfrm>
          <a:prstGeom prst="parallelogram">
            <a:avLst>
              <a:gd name="adj" fmla="val 24986"/>
            </a:avLst>
          </a:prstGeom>
          <a:solidFill>
            <a:schemeClr val="accent2">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Eğitim-Öğretim Süreç Yazılımları</a:t>
            </a:r>
          </a:p>
        </p:txBody>
      </p:sp>
      <p:sp>
        <p:nvSpPr>
          <p:cNvPr id="34824" name="AutoShape 7"/>
          <p:cNvSpPr>
            <a:spLocks noChangeArrowheads="1"/>
          </p:cNvSpPr>
          <p:nvPr/>
        </p:nvSpPr>
        <p:spPr bwMode="auto">
          <a:xfrm>
            <a:off x="3625850" y="2773363"/>
            <a:ext cx="920750" cy="657225"/>
          </a:xfrm>
          <a:prstGeom prst="homePlate">
            <a:avLst>
              <a:gd name="adj" fmla="val 40310"/>
            </a:avLst>
          </a:prstGeom>
          <a:solidFill>
            <a:schemeClr val="accent2">
              <a:lumMod val="75000"/>
            </a:schemeClr>
          </a:solidFill>
          <a:ln>
            <a:no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2</a:t>
            </a:r>
          </a:p>
        </p:txBody>
      </p:sp>
      <p:sp>
        <p:nvSpPr>
          <p:cNvPr id="34825" name="AutoShape 8"/>
          <p:cNvSpPr>
            <a:spLocks noChangeArrowheads="1"/>
          </p:cNvSpPr>
          <p:nvPr/>
        </p:nvSpPr>
        <p:spPr bwMode="auto">
          <a:xfrm rot="-840000">
            <a:off x="-134938" y="4078288"/>
            <a:ext cx="3898901" cy="635000"/>
          </a:xfrm>
          <a:prstGeom prst="parallelogram">
            <a:avLst>
              <a:gd name="adj" fmla="val 24986"/>
            </a:avLst>
          </a:prstGeom>
          <a:solidFill>
            <a:schemeClr val="accent4">
              <a:lumMod val="60000"/>
              <a:lumOff val="40000"/>
            </a:schemeClr>
          </a:solidFill>
          <a:ln>
            <a:noFill/>
          </a:ln>
          <a:effec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r" eaLnBrk="1" hangingPunct="1">
              <a:lnSpc>
                <a:spcPct val="93000"/>
              </a:lnSpc>
              <a:spcBef>
                <a:spcPct val="0"/>
              </a:spcBef>
              <a:buClrTx/>
              <a:buFontTx/>
              <a:buNone/>
            </a:pPr>
            <a:r>
              <a:rPr lang="tr-TR" altLang="tr-TR" sz="1800" b="0" i="0" dirty="0">
                <a:latin typeface="Microsoft YaHei" panose="020B0503020204020204" pitchFamily="34" charset="-122"/>
                <a:ea typeface="宋体" panose="02010600030101010101" pitchFamily="2" charset="-122"/>
              </a:rPr>
              <a:t>Genel Kullanıma Açık Yazılımlar</a:t>
            </a:r>
          </a:p>
        </p:txBody>
      </p:sp>
      <p:sp>
        <p:nvSpPr>
          <p:cNvPr id="34826" name="AutoShape 9"/>
          <p:cNvSpPr>
            <a:spLocks noChangeArrowheads="1"/>
          </p:cNvSpPr>
          <p:nvPr/>
        </p:nvSpPr>
        <p:spPr bwMode="auto">
          <a:xfrm>
            <a:off x="3625850" y="3611563"/>
            <a:ext cx="920750" cy="657225"/>
          </a:xfrm>
          <a:prstGeom prst="homePlate">
            <a:avLst>
              <a:gd name="adj" fmla="val 40310"/>
            </a:avLst>
          </a:prstGeom>
          <a:solidFill>
            <a:schemeClr val="accent4">
              <a:lumMod val="75000"/>
            </a:schemeClr>
          </a:solidFill>
          <a:ln>
            <a:noFill/>
          </a:ln>
          <a:effec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3200" b="0" i="0">
                <a:latin typeface="Arial" panose="020B0604020202020204" pitchFamily="34" charset="0"/>
              </a:rPr>
              <a:t>3</a:t>
            </a:r>
          </a:p>
        </p:txBody>
      </p:sp>
      <p:sp>
        <p:nvSpPr>
          <p:cNvPr id="34827" name="Text Box 10"/>
          <p:cNvSpPr txBox="1">
            <a:spLocks noChangeArrowheads="1"/>
          </p:cNvSpPr>
          <p:nvPr/>
        </p:nvSpPr>
        <p:spPr bwMode="auto">
          <a:xfrm>
            <a:off x="1344266" y="188640"/>
            <a:ext cx="8229600" cy="706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ea typeface="宋体" panose="02010600030101010101" pitchFamily="2" charset="-122"/>
              </a:rPr>
              <a:t>Pusula Bilgi Sistemi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1"/>
          <p:cNvSpPr>
            <a:spLocks noChangeArrowheads="1"/>
          </p:cNvSpPr>
          <p:nvPr/>
        </p:nvSpPr>
        <p:spPr bwMode="auto">
          <a:xfrm>
            <a:off x="9851779" y="2630703"/>
            <a:ext cx="2253839" cy="1446369"/>
          </a:xfrm>
          <a:prstGeom prst="ellipse">
            <a:avLst/>
          </a:prstGeom>
          <a:solidFill>
            <a:srgbClr val="FFFFFF"/>
          </a:solidFill>
          <a:ln w="63360" cap="sq">
            <a:solidFill>
              <a:schemeClr val="accent4">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2800" b="0" i="0" dirty="0">
                <a:solidFill>
                  <a:schemeClr val="accent4">
                    <a:lumMod val="75000"/>
                  </a:schemeClr>
                </a:solidFill>
                <a:latin typeface="+mn-lt"/>
              </a:rPr>
              <a:t>İdari Süreç Yazılımları</a:t>
            </a:r>
          </a:p>
        </p:txBody>
      </p:sp>
      <p:sp>
        <p:nvSpPr>
          <p:cNvPr id="36867" name="AutoShape 2"/>
          <p:cNvSpPr>
            <a:spLocks noChangeArrowheads="1"/>
          </p:cNvSpPr>
          <p:nvPr/>
        </p:nvSpPr>
        <p:spPr bwMode="auto">
          <a:xfrm>
            <a:off x="48123" y="3144842"/>
            <a:ext cx="9726458" cy="503237"/>
          </a:xfrm>
          <a:prstGeom prst="rightArrow">
            <a:avLst>
              <a:gd name="adj1" fmla="val 48917"/>
              <a:gd name="adj2" fmla="val 63848"/>
            </a:avLst>
          </a:prstGeom>
          <a:solidFill>
            <a:schemeClr val="accent4">
              <a:lumMod val="60000"/>
              <a:lumOff val="40000"/>
            </a:schemeClr>
          </a:solidFill>
          <a:ln>
            <a:noFill/>
          </a:ln>
          <a:effec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68" name="AutoShape 3"/>
          <p:cNvSpPr>
            <a:spLocks noChangeAspect="1" noChangeArrowheads="1"/>
          </p:cNvSpPr>
          <p:nvPr/>
        </p:nvSpPr>
        <p:spPr bwMode="auto">
          <a:xfrm>
            <a:off x="5348312"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69" name="AutoShape 4"/>
          <p:cNvSpPr>
            <a:spLocks noChangeAspect="1" noChangeArrowheads="1"/>
          </p:cNvSpPr>
          <p:nvPr/>
        </p:nvSpPr>
        <p:spPr bwMode="auto">
          <a:xfrm>
            <a:off x="7646158"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0" name="AutoShape 5"/>
          <p:cNvSpPr>
            <a:spLocks noChangeAspect="1" noChangeArrowheads="1"/>
          </p:cNvSpPr>
          <p:nvPr/>
        </p:nvSpPr>
        <p:spPr bwMode="auto">
          <a:xfrm>
            <a:off x="8103075"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1" name="AutoShape 6"/>
          <p:cNvSpPr>
            <a:spLocks noChangeAspect="1" noChangeArrowheads="1"/>
          </p:cNvSpPr>
          <p:nvPr/>
        </p:nvSpPr>
        <p:spPr bwMode="auto">
          <a:xfrm>
            <a:off x="8549985"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2" name="AutoShape 7"/>
          <p:cNvSpPr>
            <a:spLocks noChangeArrowheads="1"/>
          </p:cNvSpPr>
          <p:nvPr/>
        </p:nvSpPr>
        <p:spPr bwMode="auto">
          <a:xfrm>
            <a:off x="9116210" y="3318403"/>
            <a:ext cx="157013"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3" name="Text Box 8"/>
          <p:cNvSpPr txBox="1">
            <a:spLocks noChangeArrowheads="1"/>
          </p:cNvSpPr>
          <p:nvPr/>
        </p:nvSpPr>
        <p:spPr bwMode="auto">
          <a:xfrm rot="-2460000">
            <a:off x="4535302" y="2225889"/>
            <a:ext cx="255746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Personel Bilgi Sistemi</a:t>
            </a:r>
          </a:p>
        </p:txBody>
      </p:sp>
      <p:sp>
        <p:nvSpPr>
          <p:cNvPr id="36874" name="Text Box 9"/>
          <p:cNvSpPr txBox="1">
            <a:spLocks noChangeArrowheads="1"/>
          </p:cNvSpPr>
          <p:nvPr/>
        </p:nvSpPr>
        <p:spPr bwMode="auto">
          <a:xfrm rot="-2460000">
            <a:off x="7244596" y="1740835"/>
            <a:ext cx="3689350" cy="446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Bukalemun İçerik Yönetim Sistemi</a:t>
            </a:r>
          </a:p>
        </p:txBody>
      </p:sp>
      <p:sp>
        <p:nvSpPr>
          <p:cNvPr id="36875" name="Text Box 10"/>
          <p:cNvSpPr txBox="1">
            <a:spLocks noChangeArrowheads="1"/>
          </p:cNvSpPr>
          <p:nvPr/>
        </p:nvSpPr>
        <p:spPr bwMode="auto">
          <a:xfrm rot="-2460000">
            <a:off x="8293515" y="2176516"/>
            <a:ext cx="244792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Alt Yapı Bilgi Sistemi</a:t>
            </a:r>
          </a:p>
        </p:txBody>
      </p:sp>
      <p:sp>
        <p:nvSpPr>
          <p:cNvPr id="36876" name="Text Box 11"/>
          <p:cNvSpPr txBox="1">
            <a:spLocks noChangeArrowheads="1"/>
          </p:cNvSpPr>
          <p:nvPr/>
        </p:nvSpPr>
        <p:spPr bwMode="auto">
          <a:xfrm rot="2640000">
            <a:off x="6930990" y="4468723"/>
            <a:ext cx="2975938" cy="5599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Doküman Yönetim Sistemi (Entegrasyon)</a:t>
            </a:r>
          </a:p>
        </p:txBody>
      </p:sp>
      <p:sp>
        <p:nvSpPr>
          <p:cNvPr id="36877" name="Text Box 12"/>
          <p:cNvSpPr txBox="1">
            <a:spLocks noChangeArrowheads="1"/>
          </p:cNvSpPr>
          <p:nvPr/>
        </p:nvSpPr>
        <p:spPr bwMode="auto">
          <a:xfrm rot="2640000">
            <a:off x="7910141" y="4364797"/>
            <a:ext cx="2693879" cy="4175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Bildirim Takip Sistemi</a:t>
            </a:r>
          </a:p>
        </p:txBody>
      </p:sp>
      <p:sp>
        <p:nvSpPr>
          <p:cNvPr id="36878" name="AutoShape 13"/>
          <p:cNvSpPr>
            <a:spLocks noChangeAspect="1" noChangeArrowheads="1"/>
          </p:cNvSpPr>
          <p:nvPr/>
        </p:nvSpPr>
        <p:spPr bwMode="auto">
          <a:xfrm>
            <a:off x="4858488"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79" name="Text Box 14"/>
          <p:cNvSpPr txBox="1">
            <a:spLocks noChangeArrowheads="1"/>
          </p:cNvSpPr>
          <p:nvPr/>
        </p:nvSpPr>
        <p:spPr bwMode="auto">
          <a:xfrm rot="2640000">
            <a:off x="3036298" y="4598757"/>
            <a:ext cx="3414712"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Stratejik Yönetim Bilgi Sistemi</a:t>
            </a:r>
          </a:p>
        </p:txBody>
      </p:sp>
      <p:sp>
        <p:nvSpPr>
          <p:cNvPr id="36880" name="AutoShape 15"/>
          <p:cNvSpPr>
            <a:spLocks noChangeAspect="1" noChangeArrowheads="1"/>
          </p:cNvSpPr>
          <p:nvPr/>
        </p:nvSpPr>
        <p:spPr bwMode="auto">
          <a:xfrm>
            <a:off x="4376114" y="3318403"/>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81" name="Text Box 16"/>
          <p:cNvSpPr txBox="1">
            <a:spLocks noChangeArrowheads="1"/>
          </p:cNvSpPr>
          <p:nvPr/>
        </p:nvSpPr>
        <p:spPr bwMode="auto">
          <a:xfrm rot="-2460000">
            <a:off x="3544144" y="2039618"/>
            <a:ext cx="2963667"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Süreç Yönetimi Bilgi Sistemi</a:t>
            </a:r>
          </a:p>
        </p:txBody>
      </p:sp>
      <p:sp>
        <p:nvSpPr>
          <p:cNvPr id="36882" name="AutoShape 17"/>
          <p:cNvSpPr>
            <a:spLocks noChangeAspect="1" noChangeArrowheads="1"/>
          </p:cNvSpPr>
          <p:nvPr/>
        </p:nvSpPr>
        <p:spPr bwMode="auto">
          <a:xfrm>
            <a:off x="3909268" y="3306329"/>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83" name="Text Box 18"/>
          <p:cNvSpPr txBox="1">
            <a:spLocks noChangeArrowheads="1"/>
          </p:cNvSpPr>
          <p:nvPr/>
        </p:nvSpPr>
        <p:spPr bwMode="auto">
          <a:xfrm rot="2640000">
            <a:off x="4119268" y="4206234"/>
            <a:ext cx="2178050"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Proje Bilgi Sistemi</a:t>
            </a:r>
          </a:p>
        </p:txBody>
      </p:sp>
      <p:sp>
        <p:nvSpPr>
          <p:cNvPr id="36884" name="AutoShape 19"/>
          <p:cNvSpPr>
            <a:spLocks noChangeAspect="1" noChangeArrowheads="1"/>
          </p:cNvSpPr>
          <p:nvPr/>
        </p:nvSpPr>
        <p:spPr bwMode="auto">
          <a:xfrm>
            <a:off x="2297075"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85" name="Text Box 20"/>
          <p:cNvSpPr txBox="1">
            <a:spLocks noChangeArrowheads="1"/>
          </p:cNvSpPr>
          <p:nvPr/>
        </p:nvSpPr>
        <p:spPr bwMode="auto">
          <a:xfrm rot="-2460000">
            <a:off x="2555283" y="2114391"/>
            <a:ext cx="2806700"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Taşınmaz Kira Bilgi Sistemi</a:t>
            </a:r>
          </a:p>
        </p:txBody>
      </p:sp>
      <p:sp>
        <p:nvSpPr>
          <p:cNvPr id="36886" name="Text Box 21"/>
          <p:cNvSpPr txBox="1">
            <a:spLocks noChangeArrowheads="1"/>
          </p:cNvSpPr>
          <p:nvPr/>
        </p:nvSpPr>
        <p:spPr bwMode="auto">
          <a:xfrm>
            <a:off x="460497" y="251655"/>
            <a:ext cx="9404350" cy="7987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6887" name="AutoShape 19"/>
          <p:cNvSpPr>
            <a:spLocks noChangeAspect="1" noChangeArrowheads="1"/>
          </p:cNvSpPr>
          <p:nvPr/>
        </p:nvSpPr>
        <p:spPr bwMode="auto">
          <a:xfrm>
            <a:off x="1722649"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888" name="Text Box 14"/>
          <p:cNvSpPr txBox="1">
            <a:spLocks noChangeArrowheads="1"/>
          </p:cNvSpPr>
          <p:nvPr/>
        </p:nvSpPr>
        <p:spPr bwMode="auto">
          <a:xfrm rot="2640000">
            <a:off x="1849775" y="4604254"/>
            <a:ext cx="3414712"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Toplantı Bilgi Sistemi</a:t>
            </a:r>
          </a:p>
        </p:txBody>
      </p:sp>
      <p:sp>
        <p:nvSpPr>
          <p:cNvPr id="25" name="AutoShape 19"/>
          <p:cNvSpPr>
            <a:spLocks noChangeAspect="1" noChangeArrowheads="1"/>
          </p:cNvSpPr>
          <p:nvPr/>
        </p:nvSpPr>
        <p:spPr bwMode="auto">
          <a:xfrm>
            <a:off x="1144986"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26" name="Text Box 20"/>
          <p:cNvSpPr txBox="1">
            <a:spLocks noChangeArrowheads="1"/>
          </p:cNvSpPr>
          <p:nvPr/>
        </p:nvSpPr>
        <p:spPr bwMode="auto">
          <a:xfrm rot="-2460000">
            <a:off x="1274845" y="1928668"/>
            <a:ext cx="3420516"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Ulaştırma Hizmetleri Bilgi Sistemi</a:t>
            </a:r>
          </a:p>
        </p:txBody>
      </p:sp>
      <p:sp>
        <p:nvSpPr>
          <p:cNvPr id="27" name="AutoShape 19"/>
          <p:cNvSpPr>
            <a:spLocks noChangeAspect="1" noChangeArrowheads="1"/>
          </p:cNvSpPr>
          <p:nvPr/>
        </p:nvSpPr>
        <p:spPr bwMode="auto">
          <a:xfrm>
            <a:off x="624186"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28" name="Text Box 14"/>
          <p:cNvSpPr txBox="1">
            <a:spLocks noChangeArrowheads="1"/>
          </p:cNvSpPr>
          <p:nvPr/>
        </p:nvSpPr>
        <p:spPr bwMode="auto">
          <a:xfrm rot="2640000">
            <a:off x="829999" y="4498382"/>
            <a:ext cx="3297312" cy="4982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a:t>PÜMDERSAN Bilgi Sistemi</a:t>
            </a:r>
            <a:endParaRPr lang="tr-TR" altLang="tr-TR" dirty="0"/>
          </a:p>
        </p:txBody>
      </p:sp>
      <p:sp>
        <p:nvSpPr>
          <p:cNvPr id="31" name="AutoShape 3"/>
          <p:cNvSpPr>
            <a:spLocks noChangeAspect="1" noChangeArrowheads="1"/>
          </p:cNvSpPr>
          <p:nvPr/>
        </p:nvSpPr>
        <p:spPr bwMode="auto">
          <a:xfrm>
            <a:off x="7160774"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2" name="Text Box 8"/>
          <p:cNvSpPr txBox="1">
            <a:spLocks noChangeArrowheads="1"/>
          </p:cNvSpPr>
          <p:nvPr/>
        </p:nvSpPr>
        <p:spPr bwMode="auto">
          <a:xfrm rot="-2460000">
            <a:off x="6265199" y="1986372"/>
            <a:ext cx="3261688"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Faaliyet Bilgi Sistemi</a:t>
            </a:r>
          </a:p>
        </p:txBody>
      </p:sp>
      <p:sp>
        <p:nvSpPr>
          <p:cNvPr id="33" name="AutoShape 13"/>
          <p:cNvSpPr>
            <a:spLocks noChangeAspect="1" noChangeArrowheads="1"/>
          </p:cNvSpPr>
          <p:nvPr/>
        </p:nvSpPr>
        <p:spPr bwMode="auto">
          <a:xfrm>
            <a:off x="6233286"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4" name="Text Box 18"/>
          <p:cNvSpPr txBox="1">
            <a:spLocks noChangeArrowheads="1"/>
          </p:cNvSpPr>
          <p:nvPr/>
        </p:nvSpPr>
        <p:spPr bwMode="auto">
          <a:xfrm rot="2640000">
            <a:off x="5051093" y="4423007"/>
            <a:ext cx="2812095" cy="3444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PDREM Randevu Sistemi</a:t>
            </a:r>
          </a:p>
        </p:txBody>
      </p:sp>
      <p:sp>
        <p:nvSpPr>
          <p:cNvPr id="36" name="Text Box 20"/>
          <p:cNvSpPr txBox="1">
            <a:spLocks noChangeArrowheads="1"/>
          </p:cNvSpPr>
          <p:nvPr/>
        </p:nvSpPr>
        <p:spPr bwMode="auto">
          <a:xfrm rot="-2460000">
            <a:off x="175745" y="1928668"/>
            <a:ext cx="3420516"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Yönetici Bilgi Sistemi</a:t>
            </a:r>
          </a:p>
        </p:txBody>
      </p:sp>
      <p:sp>
        <p:nvSpPr>
          <p:cNvPr id="37" name="Text Box 14"/>
          <p:cNvSpPr txBox="1">
            <a:spLocks noChangeArrowheads="1"/>
          </p:cNvSpPr>
          <p:nvPr/>
        </p:nvSpPr>
        <p:spPr bwMode="auto">
          <a:xfrm rot="2640000">
            <a:off x="5923435" y="4541944"/>
            <a:ext cx="3128518"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Genel Bildirim (Öneri) Sistemi</a:t>
            </a:r>
          </a:p>
        </p:txBody>
      </p:sp>
      <p:sp>
        <p:nvSpPr>
          <p:cNvPr id="38" name="Text Box 14"/>
          <p:cNvSpPr txBox="1">
            <a:spLocks noChangeArrowheads="1"/>
          </p:cNvSpPr>
          <p:nvPr/>
        </p:nvSpPr>
        <p:spPr bwMode="auto">
          <a:xfrm rot="2640000">
            <a:off x="8696902" y="4533319"/>
            <a:ext cx="3174202"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Akademik Teşvik Bilgi Sistemi</a:t>
            </a:r>
          </a:p>
        </p:txBody>
      </p:sp>
      <p:sp>
        <p:nvSpPr>
          <p:cNvPr id="39" name="AutoShape 3"/>
          <p:cNvSpPr>
            <a:spLocks noChangeAspect="1" noChangeArrowheads="1"/>
          </p:cNvSpPr>
          <p:nvPr/>
        </p:nvSpPr>
        <p:spPr bwMode="auto">
          <a:xfrm>
            <a:off x="6687839"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40" name="AutoShape 3"/>
          <p:cNvSpPr>
            <a:spLocks noChangeAspect="1" noChangeArrowheads="1"/>
          </p:cNvSpPr>
          <p:nvPr/>
        </p:nvSpPr>
        <p:spPr bwMode="auto">
          <a:xfrm>
            <a:off x="5778734"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41" name="Text Box 8"/>
          <p:cNvSpPr txBox="1">
            <a:spLocks noChangeArrowheads="1"/>
          </p:cNvSpPr>
          <p:nvPr/>
        </p:nvSpPr>
        <p:spPr bwMode="auto">
          <a:xfrm rot="-2460000">
            <a:off x="5465457" y="2237673"/>
            <a:ext cx="2557462" cy="282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Kütüphane Bilgi Sistemi</a:t>
            </a:r>
          </a:p>
        </p:txBody>
      </p:sp>
      <p:sp>
        <p:nvSpPr>
          <p:cNvPr id="42" name="AutoShape 19"/>
          <p:cNvSpPr>
            <a:spLocks noChangeAspect="1" noChangeArrowheads="1"/>
          </p:cNvSpPr>
          <p:nvPr/>
        </p:nvSpPr>
        <p:spPr bwMode="auto">
          <a:xfrm>
            <a:off x="3405798"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48" name="AutoShape 19"/>
          <p:cNvSpPr>
            <a:spLocks noChangeAspect="1" noChangeArrowheads="1"/>
          </p:cNvSpPr>
          <p:nvPr/>
        </p:nvSpPr>
        <p:spPr bwMode="auto">
          <a:xfrm>
            <a:off x="2881484" y="3319200"/>
            <a:ext cx="158400" cy="1584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8915" name="Text Box 2"/>
          <p:cNvSpPr txBox="1">
            <a:spLocks noChangeArrowheads="1"/>
          </p:cNvSpPr>
          <p:nvPr/>
        </p:nvSpPr>
        <p:spPr bwMode="auto">
          <a:xfrm>
            <a:off x="1103312" y="1052736"/>
            <a:ext cx="10106049" cy="33123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Akademik Teşvik Bilgi Sistemi </a:t>
            </a:r>
            <a:r>
              <a:rPr lang="tr-TR" altLang="tr-TR" dirty="0">
                <a:latin typeface="+mn-lt"/>
              </a:rPr>
              <a:t>	</a:t>
            </a:r>
          </a:p>
          <a:p>
            <a:pPr marL="0" indent="0" algn="just">
              <a:buClr>
                <a:schemeClr val="accent4">
                  <a:lumMod val="75000"/>
                </a:schemeClr>
              </a:buClr>
              <a:buSzPct val="80000"/>
            </a:pPr>
            <a:endParaRPr lang="tr-TR" altLang="tr-TR" b="0" dirty="0">
              <a:latin typeface="+mn-lt"/>
            </a:endParaRPr>
          </a:p>
          <a:p>
            <a:pPr marL="0" indent="0" algn="just">
              <a:buClr>
                <a:schemeClr val="accent4">
                  <a:lumMod val="75000"/>
                </a:schemeClr>
              </a:buClr>
              <a:buSzPct val="80000"/>
            </a:pPr>
            <a:r>
              <a:rPr lang="tr-TR" altLang="tr-TR" b="0" dirty="0">
                <a:latin typeface="+mn-lt"/>
              </a:rPr>
              <a:t>	Pamukkale Üniversitesi akademik personelinin akademik teşvik başvuruları kapsamında akademik takvim, komisyon oluşturma, başvuru yapma, başvuruların birim ve üst komisyonlarca değerlendirilmesi ve raporlanması işlemlerinin yürütüldüğü modüldür.</a:t>
            </a:r>
          </a:p>
          <a:p>
            <a:pPr lvl="1" algn="just" eaLnBrk="1" hangingPunct="1">
              <a:buClrTx/>
              <a:buSzPct val="45000"/>
              <a:buFontTx/>
              <a:buNone/>
            </a:pPr>
            <a:r>
              <a:rPr lang="tr-TR" altLang="tr-TR" sz="900" b="0" i="1" dirty="0">
                <a:latin typeface="+mn-lt"/>
              </a:rPr>
              <a:t>	</a:t>
            </a:r>
          </a:p>
          <a:p>
            <a:pPr lvl="1" algn="just" eaLnBrk="1" hangingPunct="1">
              <a:buClrTx/>
              <a:buSzPct val="45000"/>
              <a:buFontTx/>
              <a:buNone/>
            </a:pPr>
            <a:r>
              <a:rPr lang="tr-TR" altLang="tr-TR" i="1" dirty="0">
                <a:latin typeface="+mn-lt"/>
              </a:rPr>
              <a:t>	</a:t>
            </a:r>
            <a:r>
              <a:rPr lang="tr-TR" altLang="tr-TR" b="0" i="1" dirty="0">
                <a:latin typeface="+mn-lt"/>
              </a:rPr>
              <a:t>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8915" name="Text Box 2"/>
          <p:cNvSpPr txBox="1">
            <a:spLocks noChangeArrowheads="1"/>
          </p:cNvSpPr>
          <p:nvPr/>
        </p:nvSpPr>
        <p:spPr bwMode="auto">
          <a:xfrm>
            <a:off x="1103312" y="1052736"/>
            <a:ext cx="10106049" cy="5195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Alt Yapı Bilgi Sistemi </a:t>
            </a:r>
            <a:r>
              <a:rPr lang="tr-TR" altLang="tr-TR" dirty="0">
                <a:latin typeface="+mn-lt"/>
              </a:rPr>
              <a:t>	</a:t>
            </a:r>
          </a:p>
          <a:p>
            <a:pPr lvl="1" algn="just" eaLnBrk="1" hangingPunct="1">
              <a:buClrTx/>
              <a:buSzPct val="45000"/>
              <a:buFontTx/>
              <a:buNone/>
            </a:pPr>
            <a:r>
              <a:rPr lang="tr-TR" altLang="tr-TR" sz="900" i="1" dirty="0">
                <a:latin typeface="+mn-lt"/>
              </a:rPr>
              <a:t>	</a:t>
            </a:r>
          </a:p>
          <a:p>
            <a:pPr lvl="1" algn="just" eaLnBrk="1" hangingPunct="1">
              <a:buClrTx/>
              <a:buSzPct val="45000"/>
              <a:buFontTx/>
              <a:buNone/>
            </a:pPr>
            <a:r>
              <a:rPr lang="tr-TR" altLang="tr-TR" i="1" dirty="0">
                <a:latin typeface="+mn-lt"/>
              </a:rPr>
              <a:t>	</a:t>
            </a:r>
            <a:r>
              <a:rPr lang="tr-TR" altLang="tr-TR" b="0" i="1" dirty="0">
                <a:latin typeface="+mn-lt"/>
              </a:rPr>
              <a:t>Üniversitemize ait tüm kapalı ve açık alanların (yerleşke, bina, yeşil alan, otopark, spor alanları, derslik, laboratuvar vb.) kullanım durumları, kapasite bilgileri, teknolojik imkanları, iç mekan özellikleri ile birlikte sisteme aktarılmasını sağlayan modüldür. </a:t>
            </a:r>
          </a:p>
          <a:p>
            <a:pPr lvl="1" algn="just" eaLnBrk="1" hangingPunct="1">
              <a:buClrTx/>
              <a:buSzPct val="45000"/>
              <a:buFontTx/>
              <a:buNone/>
            </a:pPr>
            <a:r>
              <a:rPr lang="tr-TR" altLang="tr-TR" b="0" i="1" dirty="0">
                <a:latin typeface="+mn-lt"/>
              </a:rPr>
              <a:t>	Ayrıca sistem, Yapı İşleri ve Teknik Dairesi Başkanlığının birimlerden gelen arıza bildirimlerini takip ettiği bir alt modülü içermektedir.</a:t>
            </a:r>
          </a:p>
          <a:p>
            <a:pPr lvl="1" algn="just" eaLnBrk="1" hangingPunct="1">
              <a:buClrTx/>
              <a:buSzPct val="45000"/>
              <a:buFontTx/>
              <a:buNone/>
            </a:pPr>
            <a:r>
              <a:rPr lang="tr-TR" altLang="tr-TR" b="0" i="1" dirty="0">
                <a:latin typeface="+mn-lt"/>
              </a:rPr>
              <a:t>	Bu modüldeki veriler ders - sınav programı girişlerinde de kullanılmaktadır.</a:t>
            </a:r>
          </a:p>
          <a:p>
            <a:pPr marL="1274762" lvl="2" indent="-342900" algn="just" eaLnBrk="1" hangingPunct="1">
              <a:buClrTx/>
              <a:buSzPct val="45000"/>
              <a:buFont typeface="Wingdings" panose="05000000000000000000" pitchFamily="2" charset="2"/>
              <a:buChar char="Ø"/>
            </a:pPr>
            <a:r>
              <a:rPr lang="tr-TR" altLang="tr-TR" b="0" i="1" dirty="0">
                <a:latin typeface="+mn-lt"/>
              </a:rPr>
              <a:t>Derslik kullanım oranları </a:t>
            </a:r>
          </a:p>
          <a:p>
            <a:pPr marL="1274762" lvl="2" indent="-342900" algn="just" eaLnBrk="1" hangingPunct="1">
              <a:buClrTx/>
              <a:buSzPct val="45000"/>
              <a:buFont typeface="Wingdings" panose="05000000000000000000" pitchFamily="2" charset="2"/>
              <a:buChar char="Ø"/>
            </a:pPr>
            <a:r>
              <a:rPr lang="tr-TR" altLang="tr-TR" i="1" dirty="0">
                <a:latin typeface="+mn-lt"/>
              </a:rPr>
              <a:t>Derslik kapasiteleri</a:t>
            </a:r>
          </a:p>
          <a:p>
            <a:pPr marL="1274762" lvl="2" indent="-342900" algn="just" eaLnBrk="1" hangingPunct="1">
              <a:buClrTx/>
              <a:buSzPct val="45000"/>
              <a:buFont typeface="Wingdings" panose="05000000000000000000" pitchFamily="2" charset="2"/>
              <a:buChar char="Ø"/>
            </a:pPr>
            <a:r>
              <a:rPr lang="tr-TR" altLang="tr-TR" b="0" i="1" dirty="0">
                <a:latin typeface="+mn-lt"/>
              </a:rPr>
              <a:t>Sınav oturma planları vb. raporlar		</a:t>
            </a:r>
          </a:p>
        </p:txBody>
      </p:sp>
    </p:spTree>
    <p:extLst>
      <p:ext uri="{BB962C8B-B14F-4D97-AF65-F5344CB8AC3E}">
        <p14:creationId xmlns:p14="http://schemas.microsoft.com/office/powerpoint/2010/main" val="170241898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3554" name="Text Box 2"/>
          <p:cNvSpPr txBox="1">
            <a:spLocks noChangeArrowheads="1"/>
          </p:cNvSpPr>
          <p:nvPr/>
        </p:nvSpPr>
        <p:spPr bwMode="auto">
          <a:xfrm>
            <a:off x="1128242" y="1682261"/>
            <a:ext cx="10009112" cy="3690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F1 Bildirim Takip Sistemi </a:t>
            </a:r>
            <a:r>
              <a:rPr lang="tr-TR" altLang="tr-TR" sz="2200" b="1" i="1" dirty="0">
                <a:latin typeface="+mn-lt"/>
              </a:rPr>
              <a:t>	</a:t>
            </a:r>
          </a:p>
          <a:p>
            <a:pPr marL="342900" algn="just" eaLnBrk="1" hangingPunct="1">
              <a:spcBef>
                <a:spcPts val="1000"/>
              </a:spcBef>
              <a:buSzPct val="45000"/>
              <a:defRPr/>
            </a:pPr>
            <a:r>
              <a:rPr lang="tr-TR" altLang="tr-TR" sz="900" b="1" i="1" dirty="0">
                <a:latin typeface="+mn-lt"/>
              </a:rPr>
              <a:t>	</a:t>
            </a:r>
          </a:p>
          <a:p>
            <a:pPr lvl="1" algn="just" eaLnBrk="1" hangingPunct="1">
              <a:spcBef>
                <a:spcPts val="1000"/>
              </a:spcBef>
              <a:buSzPct val="80000"/>
              <a:defRPr/>
            </a:pPr>
            <a:r>
              <a:rPr lang="tr-TR" altLang="tr-TR" sz="2200" b="1" i="1" dirty="0">
                <a:latin typeface="+mn-lt"/>
              </a:rPr>
              <a:t> 	</a:t>
            </a:r>
            <a:r>
              <a:rPr lang="tr-TR" altLang="tr-TR" sz="2200" i="1" dirty="0">
                <a:latin typeface="+mn-lt"/>
              </a:rPr>
              <a:t>Daire Başkanlığımızdan alınan tüm hizmetler için, taleplerin ve takip aşamalarının kayıt altına alınarak daha kaliteli çözümler sunma amaçlı bir iş takip sistemidir. Üniversitemizdeki tüm idari ve akademik personelimiz F1 Bildirim Takip Sistemi üzerinden iyileştirme, hata, yeni istek, bilgi taleplerini Başkanlığımıza ileterek takibini yapabilmektedirler.</a:t>
            </a:r>
          </a:p>
          <a:p>
            <a:pPr lvl="1" algn="just" eaLnBrk="1" hangingPunct="1">
              <a:spcBef>
                <a:spcPts val="1000"/>
              </a:spcBef>
              <a:buSzPct val="80000"/>
              <a:defRPr/>
            </a:pPr>
            <a:r>
              <a:rPr lang="tr-TR" altLang="tr-TR" sz="2200" i="1" dirty="0">
                <a:latin typeface="+mn-lt"/>
              </a:rPr>
              <a:t>	</a:t>
            </a:r>
            <a:endParaRPr lang="tr-TR" altLang="tr-TR" sz="2200" i="1" dirty="0">
              <a:solidFill>
                <a:schemeClr val="accent6">
                  <a:lumMod val="75000"/>
                </a:schemeClr>
              </a:solidFill>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ChangeArrowheads="1"/>
          </p:cNvSpPr>
          <p:nvPr/>
        </p:nvSpPr>
        <p:spPr bwMode="auto">
          <a:xfrm>
            <a:off x="825500" y="200025"/>
            <a:ext cx="8553450" cy="1504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dirty="0">
                <a:solidFill>
                  <a:srgbClr val="FEFEFE"/>
                </a:solidFill>
                <a:latin typeface="Calibri" panose="020F0502020204030204" pitchFamily="34" charset="0"/>
                <a:cs typeface="Calibri" panose="020F0502020204030204" pitchFamily="34" charset="0"/>
              </a:rPr>
              <a:t>SUNUŞ</a:t>
            </a:r>
          </a:p>
        </p:txBody>
      </p:sp>
      <p:sp>
        <p:nvSpPr>
          <p:cNvPr id="10243" name="Rectangle 2"/>
          <p:cNvSpPr>
            <a:spLocks noChangeArrowheads="1"/>
          </p:cNvSpPr>
          <p:nvPr/>
        </p:nvSpPr>
        <p:spPr bwMode="auto">
          <a:xfrm>
            <a:off x="619125" y="1844675"/>
            <a:ext cx="10748963" cy="486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b="0" dirty="0">
                <a:latin typeface="Calibri" panose="020F0502020204030204" pitchFamily="34" charset="0"/>
                <a:cs typeface="Calibri" panose="020F0502020204030204" pitchFamily="34" charset="0"/>
              </a:rPr>
              <a:t>Günümüzde bilişim teknolojilerinde sunulan imkanlar üniversitelerin en önemli tercih sebeplerinden birisi durumundadır. Üniversitemiz hem sistem bilişim altyapısı, hem de yazılım ve donanım alanlarında yaptığı yatırımlar ile ülkemizin sayılı kurumlarından birisi durumundadır.</a:t>
            </a:r>
          </a:p>
          <a:p>
            <a:pPr algn="just" eaLnBrk="1">
              <a:spcBef>
                <a:spcPct val="0"/>
              </a:spcBef>
              <a:buClrTx/>
              <a:buFontTx/>
              <a:buNone/>
            </a:pPr>
            <a:endParaRPr lang="tr-TR" altLang="tr-TR" b="0" i="0" dirty="0">
              <a:latin typeface="Calibri" panose="020F0502020204030204" pitchFamily="34" charset="0"/>
              <a:cs typeface="Calibri" panose="020F0502020204030204" pitchFamily="34" charset="0"/>
            </a:endParaRPr>
          </a:p>
          <a:p>
            <a:pPr algn="just" eaLnBrk="1">
              <a:spcBef>
                <a:spcPct val="0"/>
              </a:spcBef>
              <a:buClrTx/>
              <a:buFontTx/>
              <a:buNone/>
            </a:pPr>
            <a:r>
              <a:rPr lang="tr-TR" altLang="tr-TR" b="0" dirty="0">
                <a:latin typeface="Calibri" panose="020F0502020204030204" pitchFamily="34" charset="0"/>
                <a:cs typeface="Calibri" panose="020F0502020204030204" pitchFamily="34" charset="0"/>
              </a:rPr>
              <a:t>Bilgi çağının önemine inanan ve kurumsal gücü ile paydaşlarını memnun etmeyi hedefleyen Üniversitemizin bilgi teknolojilerinden en üst düzeyde yararlanması için, bu alandaki gelişmeler başkanlığımızca sürekli izlenmektedir. </a:t>
            </a:r>
          </a:p>
          <a:p>
            <a:pPr algn="just" eaLnBrk="1">
              <a:spcBef>
                <a:spcPct val="0"/>
              </a:spcBef>
              <a:buClrTx/>
              <a:buFontTx/>
              <a:buNone/>
            </a:pPr>
            <a:endParaRPr lang="tr-TR" altLang="tr-TR" b="0" i="0" dirty="0">
              <a:latin typeface="Calibri" panose="020F0502020204030204" pitchFamily="34" charset="0"/>
              <a:cs typeface="Calibri" panose="020F0502020204030204" pitchFamily="34" charset="0"/>
            </a:endParaRPr>
          </a:p>
          <a:p>
            <a:pPr algn="just" eaLnBrk="1">
              <a:spcBef>
                <a:spcPct val="0"/>
              </a:spcBef>
              <a:buClrTx/>
              <a:buFontTx/>
              <a:buNone/>
            </a:pPr>
            <a:r>
              <a:rPr lang="tr-TR" altLang="tr-TR" b="0" dirty="0">
                <a:latin typeface="Calibri" panose="020F0502020204030204" pitchFamily="34" charset="0"/>
                <a:cs typeface="Calibri" panose="020F0502020204030204" pitchFamily="34" charset="0"/>
              </a:rPr>
              <a:t>Bilişim alanında tüm akademisyenlerimizin ve öğrencilerimizin, ulusal ve uluslararası standartlarda eğitim-öğretim, araştırma, geliştirme ve uygulama-hizmet süreçlerini destekleyecek en son teknolojilerden yararlanmaları sağlanmaktadır.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 Box 1"/>
          <p:cNvSpPr txBox="1">
            <a:spLocks noChangeArrowheads="1"/>
          </p:cNvSpPr>
          <p:nvPr/>
        </p:nvSpPr>
        <p:spPr bwMode="auto">
          <a:xfrm>
            <a:off x="839788" y="260351"/>
            <a:ext cx="9404350"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4578" name="Text Box 2"/>
          <p:cNvSpPr txBox="1">
            <a:spLocks noChangeArrowheads="1"/>
          </p:cNvSpPr>
          <p:nvPr/>
        </p:nvSpPr>
        <p:spPr bwMode="auto">
          <a:xfrm>
            <a:off x="1103312" y="20526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Bukalemun Web İçerik Yönetimi Bilgi Sistemi</a:t>
            </a:r>
          </a:p>
          <a:p>
            <a:pPr marL="342900" algn="just" eaLnBrk="1" hangingPunct="1">
              <a:spcBef>
                <a:spcPts val="1000"/>
              </a:spcBef>
              <a:buSzPct val="80000"/>
              <a:defRPr/>
            </a:pPr>
            <a:r>
              <a:rPr lang="tr-TR" altLang="tr-TR" sz="900" b="1" i="1" dirty="0">
                <a:latin typeface="+mn-lt"/>
              </a:rPr>
              <a:t>	</a:t>
            </a:r>
          </a:p>
          <a:p>
            <a:pPr marL="342900" algn="just" eaLnBrk="1" hangingPunct="1">
              <a:spcBef>
                <a:spcPts val="1000"/>
              </a:spcBef>
              <a:buSzPct val="80000"/>
              <a:defRPr/>
            </a:pPr>
            <a:r>
              <a:rPr lang="tr-TR" altLang="tr-TR" sz="2200" b="1" i="1" dirty="0">
                <a:latin typeface="+mn-lt"/>
              </a:rPr>
              <a:t>	</a:t>
            </a:r>
            <a:r>
              <a:rPr lang="tr-TR" altLang="tr-TR" sz="2200" i="1" dirty="0">
                <a:latin typeface="+mn-lt"/>
              </a:rPr>
              <a:t>Üniversite bünyesindeki bölüm, fakülte, enstitü, araştırma merkezleri, idari birimlerin ya da akademik ve idari personelin bilgi paylaşmak, tanıtım yapmak, etkinlik haberi vermek gibi amaçlarla kullanmak istedikleri web sitelerinin, bir programcı veya tasarımcıya ihtiyaç duymaksızın yönetimini, güncellenmesini ve yayınlanmasını sağlayan içerik yönetim sistemdir.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5602" name="Text Box 2"/>
          <p:cNvSpPr txBox="1">
            <a:spLocks noChangeArrowheads="1"/>
          </p:cNvSpPr>
          <p:nvPr/>
        </p:nvSpPr>
        <p:spPr bwMode="auto">
          <a:xfrm>
            <a:off x="1103312" y="2052638"/>
            <a:ext cx="10106049" cy="4544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Doküman Yönetim Sistemi (DYS) </a:t>
            </a:r>
            <a:r>
              <a:rPr lang="tr-TR" altLang="tr-TR" sz="2200" b="1" i="1" dirty="0">
                <a:latin typeface="+mn-lt"/>
              </a:rPr>
              <a:t>	</a:t>
            </a:r>
          </a:p>
          <a:p>
            <a:pPr marL="342900" algn="just" eaLnBrk="1" hangingPunct="1">
              <a:spcBef>
                <a:spcPts val="1000"/>
              </a:spcBef>
              <a:buSzPct val="45000"/>
              <a:defRPr/>
            </a:pPr>
            <a:endParaRPr lang="tr-TR" altLang="tr-TR" sz="900" b="1" i="1" dirty="0">
              <a:latin typeface="+mn-lt"/>
            </a:endParaRPr>
          </a:p>
          <a:p>
            <a:pPr marL="342900" algn="just" eaLnBrk="1" hangingPunct="1">
              <a:spcBef>
                <a:spcPts val="1000"/>
              </a:spcBef>
              <a:buSzPct val="45000"/>
              <a:defRPr/>
            </a:pPr>
            <a:r>
              <a:rPr lang="tr-TR" altLang="tr-TR" sz="2200" i="1" dirty="0">
                <a:latin typeface="+mn-lt"/>
              </a:rPr>
              <a:t>	Üniversitemizin her türlü resmi yazışmalarına ait dokümanlarının mevzuata uygun olarak; oluşturulması, işlem yapılması (paraflanması, e-imza veya ıslak imza ile imzalanması), dosyalanması, arşivlenmesi, imha edilmesi ve Kayıtlı Elektronik Posta (KEP) entegrasyon işlemlerinin elektronik ortamda gerçekleştirildiği modüldür.</a:t>
            </a:r>
          </a:p>
          <a:p>
            <a:pPr marL="342900" algn="just" eaLnBrk="1" hangingPunct="1">
              <a:spcBef>
                <a:spcPts val="1000"/>
              </a:spcBef>
              <a:buSzPct val="45000"/>
              <a:defRPr/>
            </a:pPr>
            <a:r>
              <a:rPr lang="tr-TR" altLang="tr-TR" sz="2200" i="1" dirty="0">
                <a:latin typeface="+mn-lt"/>
              </a:rPr>
              <a:t>	Bu sistemde Başkanlığımız alınan yazılımın Personel Bilgi Sistemi ile entegrasyon çalışmalarını (kullanıcı, unvan, birim, vekalet vb.) üstlenmiştir.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5602" name="Text Box 2"/>
          <p:cNvSpPr txBox="1">
            <a:spLocks noChangeArrowheads="1"/>
          </p:cNvSpPr>
          <p:nvPr/>
        </p:nvSpPr>
        <p:spPr bwMode="auto">
          <a:xfrm>
            <a:off x="1103312" y="2052638"/>
            <a:ext cx="10106049" cy="4544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Faaliyet Bilgi Sistemi</a:t>
            </a:r>
            <a:endParaRPr lang="tr-TR" altLang="tr-TR" sz="2200" b="1" i="1" dirty="0">
              <a:latin typeface="+mn-lt"/>
            </a:endParaRPr>
          </a:p>
          <a:p>
            <a:pPr marL="342900" algn="just" eaLnBrk="1" hangingPunct="1">
              <a:spcBef>
                <a:spcPts val="1000"/>
              </a:spcBef>
              <a:buSzPct val="45000"/>
              <a:defRPr/>
            </a:pPr>
            <a:endParaRPr lang="tr-TR" altLang="tr-TR" sz="900" b="1" i="1" dirty="0">
              <a:latin typeface="+mn-lt"/>
            </a:endParaRPr>
          </a:p>
          <a:p>
            <a:pPr marL="342900" algn="just">
              <a:spcBef>
                <a:spcPts val="1000"/>
              </a:spcBef>
              <a:buSzPct val="45000"/>
              <a:defRPr/>
            </a:pPr>
            <a:r>
              <a:rPr lang="tr-TR" altLang="tr-TR" sz="2200" i="1" dirty="0">
                <a:solidFill>
                  <a:schemeClr val="tx1"/>
                </a:solidFill>
                <a:latin typeface="+mn-lt"/>
              </a:rPr>
              <a:t>	</a:t>
            </a:r>
            <a:r>
              <a:rPr lang="tr-TR" sz="2200" i="1" dirty="0">
                <a:latin typeface="+mn-lt"/>
              </a:rPr>
              <a:t>Pamukkale Üniversitesi ve alt birimleri tarafından planlanan ve koordine edilen faaliyetlerin sistem üzerinden girişi, yetkilendirmesi işlemlerinin yürütüldüğü ve bu faaliyetlere ait istatistiklerin izlendiği modüldür.</a:t>
            </a:r>
            <a:endParaRPr lang="tr-TR" altLang="tr-TR" sz="2200" i="1" dirty="0">
              <a:latin typeface="+mn-lt"/>
            </a:endParaRPr>
          </a:p>
          <a:p>
            <a:pPr marL="342900" algn="just">
              <a:spcBef>
                <a:spcPts val="1000"/>
              </a:spcBef>
              <a:buSzPct val="45000"/>
              <a:defRPr/>
            </a:pPr>
            <a:endParaRPr lang="tr-TR" altLang="tr-TR" sz="2200" i="1" dirty="0">
              <a:solidFill>
                <a:schemeClr val="tx1"/>
              </a:solidFill>
              <a:latin typeface="+mn-lt"/>
            </a:endParaRPr>
          </a:p>
        </p:txBody>
      </p:sp>
    </p:spTree>
    <p:extLst>
      <p:ext uri="{BB962C8B-B14F-4D97-AF65-F5344CB8AC3E}">
        <p14:creationId xmlns:p14="http://schemas.microsoft.com/office/powerpoint/2010/main" val="47149955"/>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5602" name="Text Box 2"/>
          <p:cNvSpPr txBox="1">
            <a:spLocks noChangeArrowheads="1"/>
          </p:cNvSpPr>
          <p:nvPr/>
        </p:nvSpPr>
        <p:spPr bwMode="auto">
          <a:xfrm>
            <a:off x="1103312" y="2052638"/>
            <a:ext cx="10106049" cy="45447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Genel Bildirim (Öneri) Sistemi</a:t>
            </a:r>
            <a:r>
              <a:rPr lang="tr-TR" altLang="tr-TR" sz="2200" b="1" i="1" dirty="0">
                <a:latin typeface="+mn-lt"/>
              </a:rPr>
              <a:t>	</a:t>
            </a:r>
          </a:p>
          <a:p>
            <a:pPr marL="342900" algn="just" eaLnBrk="1" hangingPunct="1">
              <a:spcBef>
                <a:spcPts val="1000"/>
              </a:spcBef>
              <a:buSzPct val="45000"/>
              <a:defRPr/>
            </a:pPr>
            <a:endParaRPr lang="tr-TR" altLang="tr-TR" sz="900" b="1" i="1" dirty="0">
              <a:latin typeface="+mn-lt"/>
            </a:endParaRPr>
          </a:p>
          <a:p>
            <a:pPr marL="342900" algn="just">
              <a:spcBef>
                <a:spcPts val="1000"/>
              </a:spcBef>
              <a:buSzPct val="45000"/>
              <a:defRPr/>
            </a:pPr>
            <a:r>
              <a:rPr lang="tr-TR" altLang="tr-TR" sz="2200" i="1" dirty="0">
                <a:solidFill>
                  <a:schemeClr val="tx1"/>
                </a:solidFill>
                <a:latin typeface="+mn-lt"/>
              </a:rPr>
              <a:t>	Öneri sistemleri kurum ve kuruluşlarda paydaşların fikirlerini iletmede kolaylık sağlamayı, kurum ve kuruluş için aksaklıkların giderilerek mevcut durumun iyileşmesini ve hizmet kalitesini artırmayı amaçlayan sistemlerdir. </a:t>
            </a:r>
          </a:p>
          <a:p>
            <a:pPr marL="342900" algn="just">
              <a:spcBef>
                <a:spcPts val="1000"/>
              </a:spcBef>
              <a:buSzPct val="45000"/>
              <a:defRPr/>
            </a:pPr>
            <a:r>
              <a:rPr lang="tr-TR" altLang="tr-TR" sz="2200" i="1" dirty="0">
                <a:solidFill>
                  <a:schemeClr val="tx1"/>
                </a:solidFill>
                <a:latin typeface="+mn-lt"/>
              </a:rPr>
              <a:t>	Genel Bildirim (Öneri) Sistemi ile üniversite personeli ve öğrencilerden gelen dilek, öneri, memnuniyet ve şikâyetlerin bilgi sistemi aracılığı ile alınıp, ilgili birime iletilerek takip edilmesi ve hızlı bir şekilde çözüme kavuşturulup, cevabının ilgili kişiye hızlı bir şekilde bildirilmesi amaçlanmıştır. Bilgi sistemine ait raporlamalar ve istatistiksel veriler alınabilmektedir.</a:t>
            </a:r>
          </a:p>
        </p:txBody>
      </p:sp>
    </p:spTree>
    <p:extLst>
      <p:ext uri="{BB962C8B-B14F-4D97-AF65-F5344CB8AC3E}">
        <p14:creationId xmlns:p14="http://schemas.microsoft.com/office/powerpoint/2010/main" val="274620252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1"/>
            <a:ext cx="9404350" cy="1152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5602" name="Text Box 2"/>
          <p:cNvSpPr txBox="1">
            <a:spLocks noChangeArrowheads="1"/>
          </p:cNvSpPr>
          <p:nvPr/>
        </p:nvSpPr>
        <p:spPr bwMode="auto">
          <a:xfrm>
            <a:off x="1103312" y="2052638"/>
            <a:ext cx="10106049" cy="36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Kütüphane Bilgi Sistemi</a:t>
            </a:r>
            <a:endParaRPr lang="tr-TR" altLang="tr-TR" sz="2200" b="1" i="1" dirty="0">
              <a:latin typeface="+mn-lt"/>
            </a:endParaRPr>
          </a:p>
          <a:p>
            <a:pPr marL="342900" algn="just" eaLnBrk="1" hangingPunct="1">
              <a:spcBef>
                <a:spcPts val="1000"/>
              </a:spcBef>
              <a:buSzPct val="45000"/>
              <a:defRPr/>
            </a:pPr>
            <a:endParaRPr lang="tr-TR" altLang="tr-TR" sz="900" b="1" i="1" dirty="0">
              <a:latin typeface="+mn-lt"/>
            </a:endParaRPr>
          </a:p>
          <a:p>
            <a:pPr marL="342900" algn="just">
              <a:spcBef>
                <a:spcPts val="1000"/>
              </a:spcBef>
              <a:buSzPct val="80000"/>
              <a:defRPr/>
            </a:pPr>
            <a:r>
              <a:rPr lang="tr-TR" altLang="tr-TR" sz="2200" i="1" dirty="0">
                <a:solidFill>
                  <a:schemeClr val="tx1"/>
                </a:solidFill>
                <a:latin typeface="+mn-lt"/>
              </a:rPr>
              <a:t>	</a:t>
            </a:r>
            <a:r>
              <a:rPr lang="tr-TR" sz="2200" i="1" dirty="0">
                <a:latin typeface="+mn-lt"/>
              </a:rPr>
              <a:t>Kütüphaneye ait basılı ve online yayın sayıları, kütüphaneler arası ödünç verme sayıları ve lisansüstü programlarda tez teslim işlemleri yürütülmektedir.</a:t>
            </a:r>
            <a:endParaRPr lang="tr-TR" altLang="tr-TR" sz="2200" i="1" dirty="0">
              <a:latin typeface="+mn-lt"/>
            </a:endParaRPr>
          </a:p>
          <a:p>
            <a:pPr marL="342900" algn="just" eaLnBrk="1" hangingPunct="1">
              <a:spcBef>
                <a:spcPts val="1000"/>
              </a:spcBef>
              <a:buSzPct val="45000"/>
              <a:defRPr/>
            </a:pPr>
            <a:endParaRPr lang="tr-TR" altLang="tr-TR" sz="2200" i="1" dirty="0">
              <a:solidFill>
                <a:schemeClr val="accent6">
                  <a:lumMod val="75000"/>
                </a:schemeClr>
              </a:solidFill>
              <a:latin typeface="+mn-lt"/>
            </a:endParaRPr>
          </a:p>
        </p:txBody>
      </p:sp>
    </p:spTree>
    <p:extLst>
      <p:ext uri="{BB962C8B-B14F-4D97-AF65-F5344CB8AC3E}">
        <p14:creationId xmlns:p14="http://schemas.microsoft.com/office/powerpoint/2010/main" val="115340607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1"/>
            <a:ext cx="9404350" cy="115242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5602" name="Text Box 2"/>
          <p:cNvSpPr txBox="1">
            <a:spLocks noChangeArrowheads="1"/>
          </p:cNvSpPr>
          <p:nvPr/>
        </p:nvSpPr>
        <p:spPr bwMode="auto">
          <a:xfrm>
            <a:off x="1103312" y="2052638"/>
            <a:ext cx="10106049" cy="36086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PDREM Randevu Sistemi</a:t>
            </a:r>
            <a:r>
              <a:rPr lang="tr-TR" altLang="tr-TR" sz="2200" b="1" i="1" dirty="0">
                <a:latin typeface="+mn-lt"/>
              </a:rPr>
              <a:t>	</a:t>
            </a:r>
          </a:p>
          <a:p>
            <a:pPr marL="342900" algn="just" eaLnBrk="1" hangingPunct="1">
              <a:spcBef>
                <a:spcPts val="1000"/>
              </a:spcBef>
              <a:buSzPct val="45000"/>
              <a:defRPr/>
            </a:pPr>
            <a:endParaRPr lang="tr-TR" altLang="tr-TR" sz="900" b="1" i="1" dirty="0">
              <a:latin typeface="+mn-lt"/>
            </a:endParaRPr>
          </a:p>
          <a:p>
            <a:pPr marL="342900" algn="just">
              <a:spcBef>
                <a:spcPts val="1000"/>
              </a:spcBef>
              <a:buSzPct val="45000"/>
              <a:defRPr/>
            </a:pPr>
            <a:r>
              <a:rPr lang="tr-TR" altLang="tr-TR" sz="2200" i="1" dirty="0">
                <a:solidFill>
                  <a:schemeClr val="tx1"/>
                </a:solidFill>
                <a:latin typeface="+mn-lt"/>
              </a:rPr>
              <a:t>	Psikolojik Danışma ve Rehberlik Eğitim, Araştırma ve Uygulama Merkezi tarafından öğrencilere ve personele verilen psikolojik danışma ve rehberlik hizmetlerinin tanımlamalarının yapıldığı, sekretarya işlemlerinin yürütülerek gerekli çizelgelerin ve anket/formların hazırlandığı, randevu, başvuru ve kayıt işlemlerinin sistem üzerinden takibine olanak sağlayan kullanıcı ara yüzlerine sahip bütünleşik bir sistemdir.</a:t>
            </a:r>
          </a:p>
          <a:p>
            <a:pPr marL="342900" algn="just" eaLnBrk="1" hangingPunct="1">
              <a:spcBef>
                <a:spcPts val="1000"/>
              </a:spcBef>
              <a:buSzPct val="45000"/>
              <a:defRPr/>
            </a:pPr>
            <a:endParaRPr lang="tr-TR" altLang="tr-TR" sz="2200" i="1" dirty="0">
              <a:solidFill>
                <a:schemeClr val="accent6">
                  <a:lumMod val="75000"/>
                </a:schemeClr>
              </a:solidFill>
              <a:latin typeface="+mn-lt"/>
            </a:endParaRPr>
          </a:p>
        </p:txBody>
      </p:sp>
    </p:spTree>
    <p:extLst>
      <p:ext uri="{BB962C8B-B14F-4D97-AF65-F5344CB8AC3E}">
        <p14:creationId xmlns:p14="http://schemas.microsoft.com/office/powerpoint/2010/main" val="62052694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6626" name="Text Box 2"/>
          <p:cNvSpPr txBox="1">
            <a:spLocks noChangeArrowheads="1"/>
          </p:cNvSpPr>
          <p:nvPr/>
        </p:nvSpPr>
        <p:spPr bwMode="auto">
          <a:xfrm>
            <a:off x="1103312" y="2052638"/>
            <a:ext cx="996203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Personel Bilgi Sistemi </a:t>
            </a:r>
            <a:r>
              <a:rPr lang="tr-TR" altLang="tr-TR" sz="2200" b="1" i="1" dirty="0">
                <a:latin typeface="+mn-lt"/>
              </a:rPr>
              <a:t>	</a:t>
            </a:r>
          </a:p>
          <a:p>
            <a:pPr marL="342900" algn="just" eaLnBrk="1" hangingPunct="1">
              <a:spcBef>
                <a:spcPts val="1000"/>
              </a:spcBef>
              <a:buSzPct val="45000"/>
              <a:defRPr/>
            </a:pPr>
            <a:endParaRPr lang="tr-TR" altLang="tr-TR" sz="900" b="1" i="1" dirty="0">
              <a:latin typeface="+mn-lt"/>
            </a:endParaRPr>
          </a:p>
          <a:p>
            <a:pPr lvl="1" algn="just" eaLnBrk="1" hangingPunct="1">
              <a:spcBef>
                <a:spcPts val="1000"/>
              </a:spcBef>
              <a:buSzPct val="45000"/>
              <a:defRPr/>
            </a:pPr>
            <a:r>
              <a:rPr lang="tr-TR" altLang="tr-TR" sz="2200" b="1" i="1" dirty="0">
                <a:latin typeface="+mn-lt"/>
              </a:rPr>
              <a:t>	</a:t>
            </a:r>
            <a:r>
              <a:rPr lang="tr-TR" altLang="tr-TR" sz="2200" i="1" dirty="0">
                <a:latin typeface="+mn-lt"/>
              </a:rPr>
              <a:t>Personel Modülü, tüm personelin Kadro, Atama, Terfi, Sicil, Birim Değişikliği, İzin, Görevlendirme, Öğrenim İntibak, Hizmet Değerlendirme, Hizmet Belgesi, Emeklilik İşlemleri, Giyim Yardımı gibi tüm işlemlerinin yürütüldüğü uygulama yazılımlarını ve SGK (HİTAP) ile DYS entegrasyonlarını kapsamaktadır. </a:t>
            </a:r>
          </a:p>
          <a:p>
            <a:pPr lvl="1" algn="just" eaLnBrk="1" hangingPunct="1">
              <a:spcBef>
                <a:spcPts val="1000"/>
              </a:spcBef>
              <a:buSzPct val="45000"/>
              <a:defRPr/>
            </a:pPr>
            <a:r>
              <a:rPr lang="tr-TR" altLang="tr-TR" sz="2200" i="1" dirty="0">
                <a:latin typeface="+mn-lt"/>
              </a:rPr>
              <a:t>	Personel Bilgi Sisteminde yer alan veriler tüm bilgi sistemleri ile bütünleşik çalışmaktadır.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7650" name="Text Box 2"/>
          <p:cNvSpPr txBox="1">
            <a:spLocks noChangeArrowheads="1"/>
          </p:cNvSpPr>
          <p:nvPr/>
        </p:nvSpPr>
        <p:spPr bwMode="auto">
          <a:xfrm>
            <a:off x="1200250" y="2060848"/>
            <a:ext cx="9818017" cy="37444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Proje Bilgi Sistemi </a:t>
            </a:r>
            <a:r>
              <a:rPr lang="tr-TR" altLang="tr-TR" sz="2200" b="1" i="1" dirty="0">
                <a:latin typeface="+mn-lt"/>
              </a:rPr>
              <a:t>	</a:t>
            </a:r>
          </a:p>
          <a:p>
            <a:pPr lvl="1" algn="just" eaLnBrk="1" hangingPunct="1">
              <a:spcBef>
                <a:spcPts val="1000"/>
              </a:spcBef>
              <a:buSzPct val="45000"/>
              <a:defRPr/>
            </a:pPr>
            <a:endParaRPr lang="tr-TR" altLang="tr-TR" sz="2200" b="1" i="1" dirty="0">
              <a:latin typeface="+mn-lt"/>
            </a:endParaRPr>
          </a:p>
          <a:p>
            <a:pPr lvl="1" algn="just" eaLnBrk="1" hangingPunct="1">
              <a:spcBef>
                <a:spcPts val="1000"/>
              </a:spcBef>
              <a:buSzPct val="45000"/>
              <a:defRPr/>
            </a:pPr>
            <a:r>
              <a:rPr lang="tr-TR" altLang="tr-TR" sz="2200" i="1" dirty="0">
                <a:latin typeface="+mn-lt"/>
              </a:rPr>
              <a:t>	Akademik personelin proje başvurularının ve takibinin (proje onay, proje güncellenmesi, ve raporlarının alınması işlemleri) yapıldığı modüldür. </a:t>
            </a:r>
          </a:p>
          <a:p>
            <a:pPr marL="1147762" lvl="2" indent="-342900" algn="just" eaLnBrk="1" hangingPunct="1">
              <a:spcBef>
                <a:spcPts val="1000"/>
              </a:spcBef>
              <a:buClr>
                <a:schemeClr val="accent4">
                  <a:lumMod val="60000"/>
                  <a:lumOff val="40000"/>
                </a:schemeClr>
              </a:buClr>
              <a:buSzPct val="45000"/>
              <a:buFont typeface="Wingdings 3" panose="05040102010807070707" pitchFamily="18" charset="2"/>
              <a:buChar char="u"/>
              <a:defRPr/>
            </a:pPr>
            <a:r>
              <a:rPr lang="tr-TR" altLang="tr-TR" sz="2200" i="1" dirty="0">
                <a:latin typeface="+mn-lt"/>
              </a:rPr>
              <a:t>Dış Kaynaklı Projeler</a:t>
            </a:r>
          </a:p>
          <a:p>
            <a:pPr marL="1147762" lvl="2" indent="-342900" algn="just" eaLnBrk="1" hangingPunct="1">
              <a:spcBef>
                <a:spcPts val="1000"/>
              </a:spcBef>
              <a:buClr>
                <a:schemeClr val="accent4">
                  <a:lumMod val="60000"/>
                  <a:lumOff val="40000"/>
                </a:schemeClr>
              </a:buClr>
              <a:buSzPct val="45000"/>
              <a:buFont typeface="Wingdings 3" panose="05040102010807070707" pitchFamily="18" charset="2"/>
              <a:buChar char="u"/>
              <a:defRPr/>
            </a:pPr>
            <a:r>
              <a:rPr lang="tr-TR" altLang="tr-TR" sz="2200" i="1" dirty="0" err="1">
                <a:latin typeface="+mn-lt"/>
              </a:rPr>
              <a:t>Mentör</a:t>
            </a:r>
            <a:r>
              <a:rPr lang="tr-TR" altLang="tr-TR" sz="2200" i="1" dirty="0">
                <a:latin typeface="+mn-lt"/>
              </a:rPr>
              <a:t> –</a:t>
            </a:r>
            <a:r>
              <a:rPr lang="tr-TR" altLang="tr-TR" sz="2200" i="1" dirty="0" err="1">
                <a:latin typeface="+mn-lt"/>
              </a:rPr>
              <a:t>Mentee</a:t>
            </a:r>
            <a:r>
              <a:rPr lang="tr-TR" altLang="tr-TR" sz="2200" i="1" dirty="0">
                <a:latin typeface="+mn-lt"/>
              </a:rPr>
              <a:t> Başvuruları</a:t>
            </a:r>
          </a:p>
          <a:p>
            <a:pPr marL="1147762" lvl="2" indent="-342900" algn="just" eaLnBrk="1" hangingPunct="1">
              <a:spcBef>
                <a:spcPts val="1000"/>
              </a:spcBef>
              <a:buClr>
                <a:schemeClr val="accent4">
                  <a:lumMod val="60000"/>
                  <a:lumOff val="40000"/>
                </a:schemeClr>
              </a:buClr>
              <a:buSzPct val="45000"/>
              <a:buFont typeface="Wingdings 3" panose="05040102010807070707" pitchFamily="18" charset="2"/>
              <a:buChar char="u"/>
              <a:defRPr/>
            </a:pPr>
            <a:r>
              <a:rPr lang="tr-TR" altLang="tr-TR" sz="2200" i="1" dirty="0">
                <a:latin typeface="+mn-lt"/>
              </a:rPr>
              <a:t>Döner Sermaye Projeleri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8674" name="Text Box 2"/>
          <p:cNvSpPr txBox="1">
            <a:spLocks noChangeArrowheads="1"/>
          </p:cNvSpPr>
          <p:nvPr/>
        </p:nvSpPr>
        <p:spPr bwMode="auto">
          <a:xfrm>
            <a:off x="1103312" y="2052638"/>
            <a:ext cx="10034041" cy="3536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Süreç Yönetimi Bilgi Sistemi</a:t>
            </a:r>
            <a:r>
              <a:rPr lang="tr-TR" altLang="tr-TR" sz="2200" b="1" i="1" dirty="0">
                <a:latin typeface="+mn-lt"/>
              </a:rPr>
              <a:t>	</a:t>
            </a:r>
          </a:p>
          <a:p>
            <a:pPr marL="341313" algn="just" eaLnBrk="1" hangingPunct="1">
              <a:spcBef>
                <a:spcPts val="1000"/>
              </a:spcBef>
              <a:buSzPct val="80000"/>
              <a:defRPr/>
            </a:pPr>
            <a:endParaRPr lang="tr-TR" altLang="tr-TR" sz="900" b="1" i="1" dirty="0">
              <a:latin typeface="+mn-lt"/>
            </a:endParaRPr>
          </a:p>
          <a:p>
            <a:pPr marL="342900" algn="just" eaLnBrk="1" hangingPunct="1">
              <a:spcBef>
                <a:spcPts val="1000"/>
              </a:spcBef>
              <a:buSzPct val="80000"/>
              <a:defRPr/>
            </a:pPr>
            <a:r>
              <a:rPr lang="tr-TR" altLang="tr-TR" sz="2200" b="1" i="1" dirty="0">
                <a:latin typeface="+mn-lt"/>
              </a:rPr>
              <a:t>	</a:t>
            </a:r>
            <a:r>
              <a:rPr lang="tr-TR" altLang="tr-TR" sz="2200" i="1" dirty="0">
                <a:latin typeface="+mn-lt"/>
              </a:rPr>
              <a:t>Üniversitedeki süreçlerin ve iş analizlerinin tanımlanması, kontrolü, onaylanması, organizasyon ve pozisyon şemasının tanımlanıp oluşturulması ile ilgili formların hazırlandığı modüldür.</a:t>
            </a:r>
          </a:p>
          <a:p>
            <a:pPr marL="342900" algn="just" eaLnBrk="1" hangingPunct="1">
              <a:spcBef>
                <a:spcPts val="1000"/>
              </a:spcBef>
              <a:buSzPct val="80000"/>
              <a:defRPr/>
            </a:pPr>
            <a:r>
              <a:rPr lang="tr-TR" altLang="tr-TR" sz="2200" i="1" dirty="0">
                <a:latin typeface="+mn-lt"/>
              </a:rPr>
              <a:t>	Hazırlayan birimlerde, süreçleri tanımlamakla yetkilendirilen  personel ve onaylayan amirler tarafından kullanılmaktadır.</a:t>
            </a:r>
            <a:r>
              <a:rPr lang="tr-TR" altLang="tr-TR" sz="2200" b="1" i="1" dirty="0">
                <a:latin typeface="+mn-lt"/>
              </a:rPr>
              <a:t>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1"/>
          <p:cNvSpPr txBox="1">
            <a:spLocks noChangeArrowheads="1"/>
          </p:cNvSpPr>
          <p:nvPr/>
        </p:nvSpPr>
        <p:spPr bwMode="auto">
          <a:xfrm>
            <a:off x="1272258" y="188640"/>
            <a:ext cx="9404350" cy="720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9698" name="Text Box 2"/>
          <p:cNvSpPr txBox="1">
            <a:spLocks noChangeArrowheads="1"/>
          </p:cNvSpPr>
          <p:nvPr/>
        </p:nvSpPr>
        <p:spPr bwMode="auto">
          <a:xfrm>
            <a:off x="1128242" y="1484784"/>
            <a:ext cx="10009112" cy="5113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Stratejik Yönetim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marL="342900" algn="just">
              <a:spcBef>
                <a:spcPts val="1000"/>
              </a:spcBef>
              <a:buSzPct val="45000"/>
              <a:defRPr/>
            </a:pPr>
            <a:r>
              <a:rPr lang="tr-TR" altLang="tr-TR" sz="2200" b="1" i="1" dirty="0">
                <a:latin typeface="+mn-lt"/>
              </a:rPr>
              <a:t>	S</a:t>
            </a:r>
            <a:r>
              <a:rPr lang="tr-TR" altLang="tr-TR" sz="2000" i="1" dirty="0">
                <a:latin typeface="+mn-lt"/>
              </a:rPr>
              <a:t>tratejik plan hazırlama, performans izleme ve bütçe işlemleri ile stratejik planın ilişkilendirilmesi işlemlerinin gerçekleştirildiği modüldür. Halen geliştirilmesi ile ilgili çalışmalar devam etmektedir.</a:t>
            </a:r>
          </a:p>
          <a:p>
            <a:pPr marL="342900" algn="just" eaLnBrk="1" hangingPunct="1">
              <a:spcBef>
                <a:spcPts val="1000"/>
              </a:spcBef>
              <a:buSzPct val="45000"/>
              <a:defRPr/>
            </a:pPr>
            <a:r>
              <a:rPr lang="tr-TR" altLang="tr-TR" sz="2000" i="1" dirty="0">
                <a:latin typeface="+mn-lt"/>
              </a:rPr>
              <a:t>	Strateji Daire Başkanlığı ve birimlerde Strateji Daire Başkanlığı tarafından yetkilendirilen veri girişinden sorumlu personel tarafından kullanılmaktadır.</a:t>
            </a:r>
          </a:p>
          <a:p>
            <a:pPr marL="342900" algn="just">
              <a:spcBef>
                <a:spcPts val="1000"/>
              </a:spcBef>
              <a:buSzPct val="45000"/>
              <a:defRPr/>
            </a:pPr>
            <a:r>
              <a:rPr lang="tr-TR" altLang="tr-TR" sz="2000" i="1" dirty="0">
                <a:latin typeface="+mn-lt"/>
              </a:rPr>
              <a:t>	Ayrıca bu bilgi sistemi altında yer alan Kurum İç Değerlendirme Raporu(KİDR) hazırlanması için gerekli verilerin  hazırlandığı ve «Belge/Doküman Paylaşım Modülü» ile tek bir belge üzerinde yetkilendirilen birden çok kişinin aynı anda belgeye erişerek değişiklik önerisinde bulunabileceği bir modüldür.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dirty="0">
                <a:solidFill>
                  <a:srgbClr val="FEFEFE"/>
                </a:solidFill>
                <a:latin typeface="+mn-lt"/>
              </a:rPr>
              <a:t>1. TARİHÇE</a:t>
            </a:r>
          </a:p>
        </p:txBody>
      </p:sp>
      <p:sp>
        <p:nvSpPr>
          <p:cNvPr id="12291" name="Rectangle 2"/>
          <p:cNvSpPr>
            <a:spLocks noChangeArrowheads="1"/>
          </p:cNvSpPr>
          <p:nvPr/>
        </p:nvSpPr>
        <p:spPr bwMode="auto">
          <a:xfrm>
            <a:off x="819150" y="2222500"/>
            <a:ext cx="10702925" cy="4162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b="0" dirty="0">
                <a:latin typeface="Calibri" panose="020F0502020204030204" pitchFamily="34" charset="0"/>
                <a:cs typeface="Calibri" panose="020F0502020204030204" pitchFamily="34" charset="0"/>
              </a:rPr>
              <a:t>Üniversitemizin 1992 yılında kurulumu ile birlikte 8 adet daire başkanlığından birisi olarak faaliyetlerine başlamıştır.</a:t>
            </a:r>
          </a:p>
          <a:p>
            <a:pPr algn="just" eaLnBrk="1">
              <a:spcBef>
                <a:spcPct val="0"/>
              </a:spcBef>
              <a:buClrTx/>
              <a:buFontTx/>
              <a:buNone/>
            </a:pPr>
            <a:endParaRPr lang="tr-TR" altLang="tr-TR" b="0" dirty="0">
              <a:latin typeface="Calibri" panose="020F0502020204030204" pitchFamily="34" charset="0"/>
              <a:cs typeface="Calibri" panose="020F0502020204030204" pitchFamily="34" charset="0"/>
            </a:endParaRPr>
          </a:p>
          <a:p>
            <a:pPr algn="just" eaLnBrk="1">
              <a:spcBef>
                <a:spcPct val="0"/>
              </a:spcBef>
              <a:buClrTx/>
              <a:buFontTx/>
              <a:buNone/>
            </a:pPr>
            <a:r>
              <a:rPr lang="tr-TR" altLang="tr-TR" b="0" dirty="0">
                <a:latin typeface="Calibri" panose="020F0502020204030204" pitchFamily="34" charset="0"/>
                <a:cs typeface="Calibri" panose="020F0502020204030204" pitchFamily="34" charset="0"/>
              </a:rPr>
              <a:t>Bilgi İşlem Daire Başkanlığının görevleri, Yükseköğretim Üst Kuruluşları İle Yükseköğretim Kurumlarının İdari Teşkilatı  Hakkındaki 124 Sayılı Kanun Hükmünde Kararnamenin 34. Maddesince belirlenmiştir.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Taşınmaz Kira Bilgi Sistemi</a:t>
            </a:r>
          </a:p>
          <a:p>
            <a:pPr marL="342900" algn="just" eaLnBrk="1" hangingPunct="1">
              <a:spcBef>
                <a:spcPts val="1000"/>
              </a:spcBef>
              <a:buSzPct val="45000"/>
              <a:defRPr/>
            </a:pPr>
            <a:r>
              <a:rPr lang="tr-TR" altLang="tr-TR" sz="2200" b="1" i="1" dirty="0">
                <a:latin typeface="+mn-lt"/>
              </a:rPr>
              <a:t>	</a:t>
            </a:r>
          </a:p>
          <a:p>
            <a:pPr marL="342900" algn="just" eaLnBrk="1" hangingPunct="1">
              <a:spcBef>
                <a:spcPts val="1000"/>
              </a:spcBef>
              <a:buSzPct val="45000"/>
              <a:defRPr/>
            </a:pPr>
            <a:r>
              <a:rPr lang="tr-TR" altLang="tr-TR" sz="2200" b="1" i="1" dirty="0">
                <a:latin typeface="+mn-lt"/>
              </a:rPr>
              <a:t>	</a:t>
            </a:r>
            <a:r>
              <a:rPr lang="tr-TR" altLang="tr-TR" sz="2200" i="1" dirty="0">
                <a:latin typeface="+mn-lt"/>
              </a:rPr>
              <a:t>Taşınmaz Kira Bilgi Sistemi, üniversitemizin taşınmazlarının ihale yoluyla kiraya verilmesi ve bunun sonucunda gerçekleşen işlemler ile ödemelerin takip edildiği modüldür.</a:t>
            </a:r>
            <a:endParaRPr lang="tr-TR" altLang="tr-TR" sz="2200" b="1" i="1"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106049" cy="45450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Toplantı Bilgi Sistemi</a:t>
            </a:r>
          </a:p>
          <a:p>
            <a:pPr marL="342900" algn="just" eaLnBrk="1" hangingPunct="1">
              <a:spcBef>
                <a:spcPts val="1000"/>
              </a:spcBef>
              <a:buSzPct val="45000"/>
              <a:defRPr/>
            </a:pPr>
            <a:r>
              <a:rPr lang="tr-TR" altLang="tr-TR" sz="2200" b="1" i="1" dirty="0">
                <a:latin typeface="+mn-lt"/>
              </a:rPr>
              <a:t>	</a:t>
            </a:r>
          </a:p>
          <a:p>
            <a:pPr marL="342900" algn="just" eaLnBrk="1" hangingPunct="1">
              <a:spcBef>
                <a:spcPts val="1000"/>
              </a:spcBef>
              <a:buSzPct val="45000"/>
              <a:defRPr/>
            </a:pPr>
            <a:r>
              <a:rPr lang="tr-TR" altLang="tr-TR" sz="2200" b="1" i="1" dirty="0">
                <a:latin typeface="+mn-lt"/>
              </a:rPr>
              <a:t>	</a:t>
            </a:r>
            <a:r>
              <a:rPr lang="tr-TR" altLang="tr-TR" sz="2200" i="1" dirty="0">
                <a:latin typeface="+mn-lt"/>
              </a:rPr>
              <a:t>Komisyon ve kurul oluşturma, üye girişi, toplantıya davet, toplantı takvimi oluşturma, toplantı gündem, karar ve  tutanak işlemlerinin yapıldığı modüldür. </a:t>
            </a:r>
          </a:p>
          <a:p>
            <a:pPr marL="342900" algn="just">
              <a:spcBef>
                <a:spcPts val="1000"/>
              </a:spcBef>
              <a:buSzPct val="45000"/>
              <a:defRPr/>
            </a:pPr>
            <a:r>
              <a:rPr lang="tr-TR" altLang="tr-TR" sz="2200" i="1" dirty="0">
                <a:latin typeface="+mn-lt"/>
              </a:rPr>
              <a:t>	Bu modül ile katılımcılara, sistem üzerinden hazırlanan davet ve toplantı öncesi gündem tutanağı, toplantı sonrası karar tutanakları e-posta ile gönderilmekte böylece kurum içinde yapılan tüm toplantıların kayıt altına alınması amaçlanmaktadır.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Ulaştırma Hizmetleri Bilgi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8000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pPr>
            <a:r>
              <a:rPr lang="tr-TR" altLang="tr-TR" sz="2200" b="1" i="1" dirty="0">
                <a:latin typeface="+mn-lt"/>
              </a:rPr>
              <a:t>	</a:t>
            </a:r>
            <a:r>
              <a:rPr lang="tr-TR" altLang="tr-TR" sz="2200" i="1" dirty="0">
                <a:latin typeface="+mn-lt"/>
              </a:rPr>
              <a:t>Teknik gezi programları, personelimizin şehir içi ve şehir dışı görevlendirmeleri gibi aktiviteler için kurum tarafından temin edilecek araç talep işlemlerinin gerçekleştirildiği bilgi sistemidir. Talep işlemi sonrasında İdari ve Mali İşler Daire Başkanlığı tarafından onay ve araç rezervasyon işlemleri gerçekleştirilmekte ve rezervasyonlar, Genel Sekreterlik ve İdari ve Mali İşler Daire Başkanlığı tarafından çeşitli raporlarla değerlendirilebilmektedir. </a:t>
            </a:r>
          </a:p>
        </p:txBody>
      </p:sp>
    </p:spTree>
    <p:extLst>
      <p:ext uri="{BB962C8B-B14F-4D97-AF65-F5344CB8AC3E}">
        <p14:creationId xmlns:p14="http://schemas.microsoft.com/office/powerpoint/2010/main" val="1169961791"/>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1272258" y="116633"/>
            <a:ext cx="9404350" cy="792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30722" name="Text Box 2"/>
          <p:cNvSpPr txBox="1">
            <a:spLocks noChangeArrowheads="1"/>
          </p:cNvSpPr>
          <p:nvPr/>
        </p:nvSpPr>
        <p:spPr bwMode="auto">
          <a:xfrm>
            <a:off x="1103312" y="2052638"/>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PÜMDERSAN Bilgi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8000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pPr>
            <a:r>
              <a:rPr lang="tr-TR" altLang="tr-TR" sz="2200" b="1" i="1" dirty="0">
                <a:latin typeface="+mn-lt"/>
              </a:rPr>
              <a:t>	</a:t>
            </a:r>
            <a:r>
              <a:rPr lang="tr-TR" altLang="tr-TR" sz="2200" i="1" dirty="0">
                <a:latin typeface="+mn-lt"/>
              </a:rPr>
              <a:t>Personel Sandığı işlemlerinin takibi ve kullanıcıların bilgilerini görüntülediği uygulamadır. Kullanıcılar tarafından aidat ve kredi ödeme takipleri ve aidat ödeme değişiklikleri güncellenebilmektedir. Yönetici yetkisindeki kişiler ise kredi başlatma, aidat güncelleme, ödeme takipleri ve istatistikler ile üye bilgilerini güncelleme işlemlerini gerçekleştirmekte, banka raporu alarak bankaya ödeme kesintilerini gönderip, bankadan gelen kesinti verilerini sisteme aktararak güncelleme işlemini yapabilmektedirler.</a:t>
            </a:r>
          </a:p>
        </p:txBody>
      </p:sp>
    </p:spTree>
    <p:extLst>
      <p:ext uri="{BB962C8B-B14F-4D97-AF65-F5344CB8AC3E}">
        <p14:creationId xmlns:p14="http://schemas.microsoft.com/office/powerpoint/2010/main" val="2237572816"/>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İdari Süreç Yazılımları</a:t>
            </a:r>
          </a:p>
        </p:txBody>
      </p:sp>
      <p:sp>
        <p:nvSpPr>
          <p:cNvPr id="25602" name="Text Box 2"/>
          <p:cNvSpPr txBox="1">
            <a:spLocks noChangeArrowheads="1"/>
          </p:cNvSpPr>
          <p:nvPr/>
        </p:nvSpPr>
        <p:spPr bwMode="auto">
          <a:xfrm>
            <a:off x="1103312" y="2052638"/>
            <a:ext cx="10106049" cy="38966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Yönetici Bilgi Sistemi</a:t>
            </a:r>
            <a:r>
              <a:rPr lang="tr-TR" altLang="tr-TR" sz="2200" b="1" i="1" dirty="0">
                <a:latin typeface="+mn-lt"/>
              </a:rPr>
              <a:t>	</a:t>
            </a:r>
          </a:p>
          <a:p>
            <a:pPr marL="342900" algn="just" eaLnBrk="1" hangingPunct="1">
              <a:spcBef>
                <a:spcPts val="1000"/>
              </a:spcBef>
              <a:buSzPct val="45000"/>
              <a:defRPr/>
            </a:pPr>
            <a:endParaRPr lang="tr-TR" altLang="tr-TR" sz="900" b="1" i="1" dirty="0">
              <a:latin typeface="+mn-lt"/>
            </a:endParaRPr>
          </a:p>
          <a:p>
            <a:pPr marL="342900" algn="just">
              <a:spcBef>
                <a:spcPts val="1000"/>
              </a:spcBef>
              <a:buSzPct val="45000"/>
              <a:defRPr/>
            </a:pPr>
            <a:r>
              <a:rPr lang="tr-TR" altLang="tr-TR" sz="2200" i="1" dirty="0">
                <a:latin typeface="+mn-lt"/>
              </a:rPr>
              <a:t>	</a:t>
            </a:r>
            <a:r>
              <a:rPr lang="tr-TR" altLang="tr-TR" sz="2200" i="1" dirty="0">
                <a:solidFill>
                  <a:schemeClr val="tx1"/>
                </a:solidFill>
                <a:latin typeface="+mn-lt"/>
              </a:rPr>
              <a:t>Pamukkale Üniversitesi üst yönetiminin tüm bilgi sistemlerine dair talep ettikleri raporlama bilgilerine ve grafiklerine kolayca erişmesini sağlamak, verilerin yıllara, dönemlere veya yönetim tarafından belirlenmiş kriterlere  göre değişimini grafiklerle izleyerek sorunları önceden görüp önlem almasını kolaylaştırmak amacıyla tasarlanmış bir yönetim ve raporlama sistemidir.</a:t>
            </a:r>
          </a:p>
          <a:p>
            <a:pPr marL="342900" algn="just">
              <a:spcBef>
                <a:spcPts val="1000"/>
              </a:spcBef>
              <a:buSzPct val="45000"/>
              <a:defRPr/>
            </a:pPr>
            <a:r>
              <a:rPr lang="tr-TR" altLang="tr-TR" sz="2200" i="1" dirty="0">
                <a:solidFill>
                  <a:schemeClr val="tx1"/>
                </a:solidFill>
                <a:latin typeface="+mn-lt"/>
              </a:rPr>
              <a:t>	Sistem, istatistiki bilgiler ve etkileşimli grafikler ile  canlı olarak verilerin izlenmesini sağlamaktadır.</a:t>
            </a:r>
          </a:p>
        </p:txBody>
      </p:sp>
    </p:spTree>
    <p:extLst>
      <p:ext uri="{BB962C8B-B14F-4D97-AF65-F5344CB8AC3E}">
        <p14:creationId xmlns:p14="http://schemas.microsoft.com/office/powerpoint/2010/main" val="413794230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Oval 1"/>
          <p:cNvSpPr>
            <a:spLocks noChangeArrowheads="1"/>
          </p:cNvSpPr>
          <p:nvPr/>
        </p:nvSpPr>
        <p:spPr bwMode="auto">
          <a:xfrm>
            <a:off x="9188396" y="2556550"/>
            <a:ext cx="2888253" cy="1908175"/>
          </a:xfrm>
          <a:prstGeom prst="ellipse">
            <a:avLst/>
          </a:prstGeom>
          <a:solidFill>
            <a:srgbClr val="FFFFFF"/>
          </a:solidFill>
          <a:ln w="63360" cap="sq">
            <a:solidFill>
              <a:schemeClr val="accent4">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2800" b="0" i="0" dirty="0">
                <a:solidFill>
                  <a:schemeClr val="accent4">
                    <a:lumMod val="75000"/>
                  </a:schemeClr>
                </a:solidFill>
                <a:latin typeface="+mn-lt"/>
              </a:rPr>
              <a:t>Eğitim-Öğretim Süreç Yazılımları</a:t>
            </a:r>
          </a:p>
        </p:txBody>
      </p:sp>
      <p:sp>
        <p:nvSpPr>
          <p:cNvPr id="61443" name="AutoShape 2"/>
          <p:cNvSpPr>
            <a:spLocks noChangeArrowheads="1"/>
          </p:cNvSpPr>
          <p:nvPr/>
        </p:nvSpPr>
        <p:spPr bwMode="auto">
          <a:xfrm>
            <a:off x="120130" y="3227388"/>
            <a:ext cx="9001000" cy="503237"/>
          </a:xfrm>
          <a:prstGeom prst="rightArrow">
            <a:avLst>
              <a:gd name="adj1" fmla="val 48917"/>
              <a:gd name="adj2" fmla="val 68258"/>
            </a:avLst>
          </a:prstGeom>
          <a:solidFill>
            <a:schemeClr val="accent4">
              <a:lumMod val="60000"/>
              <a:lumOff val="40000"/>
            </a:schemeClr>
          </a:solidFill>
          <a:ln>
            <a:noFill/>
          </a:ln>
          <a:effec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4" name="AutoShape 3"/>
          <p:cNvSpPr>
            <a:spLocks noChangeArrowheads="1"/>
          </p:cNvSpPr>
          <p:nvPr/>
        </p:nvSpPr>
        <p:spPr bwMode="auto">
          <a:xfrm>
            <a:off x="5880786"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5" name="AutoShape 4"/>
          <p:cNvSpPr>
            <a:spLocks noChangeArrowheads="1"/>
          </p:cNvSpPr>
          <p:nvPr/>
        </p:nvSpPr>
        <p:spPr bwMode="auto">
          <a:xfrm>
            <a:off x="6384842"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6" name="AutoShape 5"/>
          <p:cNvSpPr>
            <a:spLocks noChangeArrowheads="1"/>
          </p:cNvSpPr>
          <p:nvPr/>
        </p:nvSpPr>
        <p:spPr bwMode="auto">
          <a:xfrm>
            <a:off x="6950269"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7" name="AutoShape 6"/>
          <p:cNvSpPr>
            <a:spLocks noChangeArrowheads="1"/>
          </p:cNvSpPr>
          <p:nvPr/>
        </p:nvSpPr>
        <p:spPr bwMode="auto">
          <a:xfrm>
            <a:off x="7546574"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48" name="Text Box 7"/>
          <p:cNvSpPr txBox="1">
            <a:spLocks noChangeArrowheads="1"/>
          </p:cNvSpPr>
          <p:nvPr/>
        </p:nvSpPr>
        <p:spPr bwMode="auto">
          <a:xfrm rot="2640000">
            <a:off x="5064209" y="4359592"/>
            <a:ext cx="2444870" cy="446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Enstitü Bilgi Sistemi</a:t>
            </a:r>
          </a:p>
        </p:txBody>
      </p:sp>
      <p:sp>
        <p:nvSpPr>
          <p:cNvPr id="61449" name="Text Box 8"/>
          <p:cNvSpPr txBox="1">
            <a:spLocks noChangeArrowheads="1"/>
          </p:cNvSpPr>
          <p:nvPr/>
        </p:nvSpPr>
        <p:spPr bwMode="auto">
          <a:xfrm rot="2640000">
            <a:off x="6052241" y="4667980"/>
            <a:ext cx="3305175" cy="377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Eğitim- Öğretim Bilgi Sistemi</a:t>
            </a:r>
          </a:p>
        </p:txBody>
      </p:sp>
      <p:sp>
        <p:nvSpPr>
          <p:cNvPr id="61450" name="Text Box 9"/>
          <p:cNvSpPr txBox="1">
            <a:spLocks noChangeArrowheads="1"/>
          </p:cNvSpPr>
          <p:nvPr/>
        </p:nvSpPr>
        <p:spPr bwMode="auto">
          <a:xfrm rot="-2460000">
            <a:off x="4574755" y="2221527"/>
            <a:ext cx="2582584"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err="1"/>
              <a:t>Erasmus</a:t>
            </a:r>
            <a:r>
              <a:rPr lang="tr-TR" altLang="tr-TR" dirty="0"/>
              <a:t>+ </a:t>
            </a:r>
            <a:r>
              <a:rPr lang="tr-TR" altLang="tr-TR" u="sng" dirty="0"/>
              <a:t>Bilgi</a:t>
            </a:r>
            <a:r>
              <a:rPr lang="tr-TR" altLang="tr-TR" dirty="0"/>
              <a:t> Sistemi</a:t>
            </a:r>
          </a:p>
        </p:txBody>
      </p:sp>
      <p:sp>
        <p:nvSpPr>
          <p:cNvPr id="61451" name="Text Box 10"/>
          <p:cNvSpPr txBox="1">
            <a:spLocks noChangeArrowheads="1"/>
          </p:cNvSpPr>
          <p:nvPr/>
        </p:nvSpPr>
        <p:spPr bwMode="auto">
          <a:xfrm rot="-2460000">
            <a:off x="5446577" y="1998611"/>
            <a:ext cx="3409950"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Eğitim Yönetim Bilgi Sistemi</a:t>
            </a:r>
          </a:p>
        </p:txBody>
      </p:sp>
      <p:sp>
        <p:nvSpPr>
          <p:cNvPr id="61452" name="AutoShape 11"/>
          <p:cNvSpPr>
            <a:spLocks noChangeArrowheads="1"/>
          </p:cNvSpPr>
          <p:nvPr/>
        </p:nvSpPr>
        <p:spPr bwMode="auto">
          <a:xfrm>
            <a:off x="4368618"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53" name="Text Box 12"/>
          <p:cNvSpPr txBox="1">
            <a:spLocks noChangeArrowheads="1"/>
          </p:cNvSpPr>
          <p:nvPr/>
        </p:nvSpPr>
        <p:spPr bwMode="auto">
          <a:xfrm rot="2640000">
            <a:off x="3359630" y="4272574"/>
            <a:ext cx="2180226"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Mesaj Merkezi</a:t>
            </a:r>
          </a:p>
        </p:txBody>
      </p:sp>
      <p:sp>
        <p:nvSpPr>
          <p:cNvPr id="61454" name="AutoShape 13"/>
          <p:cNvSpPr>
            <a:spLocks noChangeArrowheads="1"/>
          </p:cNvSpPr>
          <p:nvPr/>
        </p:nvSpPr>
        <p:spPr bwMode="auto">
          <a:xfrm>
            <a:off x="3504522"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55" name="Text Box 14"/>
          <p:cNvSpPr txBox="1">
            <a:spLocks noChangeArrowheads="1"/>
          </p:cNvSpPr>
          <p:nvPr/>
        </p:nvSpPr>
        <p:spPr bwMode="auto">
          <a:xfrm rot="-2460000">
            <a:off x="1740766" y="1971086"/>
            <a:ext cx="3438525"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Öğrenci Bilgi Sistemi</a:t>
            </a:r>
          </a:p>
        </p:txBody>
      </p:sp>
      <p:sp>
        <p:nvSpPr>
          <p:cNvPr id="61456" name="AutoShape 15"/>
          <p:cNvSpPr>
            <a:spLocks noChangeArrowheads="1"/>
          </p:cNvSpPr>
          <p:nvPr/>
        </p:nvSpPr>
        <p:spPr bwMode="auto">
          <a:xfrm>
            <a:off x="3072474"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57" name="Text Box 16"/>
          <p:cNvSpPr txBox="1">
            <a:spLocks noChangeArrowheads="1"/>
          </p:cNvSpPr>
          <p:nvPr/>
        </p:nvSpPr>
        <p:spPr bwMode="auto">
          <a:xfrm rot="-2460000">
            <a:off x="3712829" y="2344077"/>
            <a:ext cx="2178050" cy="344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Hazırlık Bilgi Sistemi</a:t>
            </a:r>
          </a:p>
        </p:txBody>
      </p:sp>
      <p:sp>
        <p:nvSpPr>
          <p:cNvPr id="61458" name="AutoShape 17"/>
          <p:cNvSpPr>
            <a:spLocks noChangeArrowheads="1"/>
          </p:cNvSpPr>
          <p:nvPr/>
        </p:nvSpPr>
        <p:spPr bwMode="auto">
          <a:xfrm>
            <a:off x="2568418"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60" name="Text Box 19"/>
          <p:cNvSpPr txBox="1">
            <a:spLocks noChangeArrowheads="1"/>
          </p:cNvSpPr>
          <p:nvPr/>
        </p:nvSpPr>
        <p:spPr bwMode="auto">
          <a:xfrm>
            <a:off x="1251038" y="71275"/>
            <a:ext cx="9404350" cy="778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61461" name="AutoShape 20"/>
          <p:cNvSpPr>
            <a:spLocks noChangeArrowheads="1"/>
          </p:cNvSpPr>
          <p:nvPr/>
        </p:nvSpPr>
        <p:spPr bwMode="auto">
          <a:xfrm>
            <a:off x="4831540"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62" name="Text Box 21"/>
          <p:cNvSpPr txBox="1">
            <a:spLocks noChangeArrowheads="1"/>
          </p:cNvSpPr>
          <p:nvPr/>
        </p:nvSpPr>
        <p:spPr bwMode="auto">
          <a:xfrm rot="-2460000">
            <a:off x="6626108" y="1901521"/>
            <a:ext cx="3369219"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Eğitim Destek Sistemi</a:t>
            </a:r>
          </a:p>
          <a:p>
            <a:r>
              <a:rPr lang="tr-TR" altLang="tr-TR" dirty="0"/>
              <a:t>(Entegrasyon)</a:t>
            </a:r>
          </a:p>
        </p:txBody>
      </p:sp>
      <p:sp>
        <p:nvSpPr>
          <p:cNvPr id="61463" name="Text Box 22"/>
          <p:cNvSpPr txBox="1">
            <a:spLocks noChangeArrowheads="1"/>
          </p:cNvSpPr>
          <p:nvPr/>
        </p:nvSpPr>
        <p:spPr bwMode="auto">
          <a:xfrm rot="2640000">
            <a:off x="2248073" y="4519482"/>
            <a:ext cx="2886253"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Öğrenci İşleri Bilgi Sistemi</a:t>
            </a:r>
          </a:p>
        </p:txBody>
      </p:sp>
      <p:sp>
        <p:nvSpPr>
          <p:cNvPr id="61464" name="AutoShape 23"/>
          <p:cNvSpPr>
            <a:spLocks noChangeArrowheads="1"/>
          </p:cNvSpPr>
          <p:nvPr/>
        </p:nvSpPr>
        <p:spPr bwMode="auto">
          <a:xfrm>
            <a:off x="2139549"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65" name="AutoShape 24"/>
          <p:cNvSpPr>
            <a:spLocks noChangeArrowheads="1"/>
          </p:cNvSpPr>
          <p:nvPr/>
        </p:nvSpPr>
        <p:spPr bwMode="auto">
          <a:xfrm>
            <a:off x="5304722"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66" name="Text Box 25"/>
          <p:cNvSpPr txBox="1">
            <a:spLocks noChangeArrowheads="1"/>
          </p:cNvSpPr>
          <p:nvPr/>
        </p:nvSpPr>
        <p:spPr bwMode="auto">
          <a:xfrm rot="2640000">
            <a:off x="3994150" y="4526798"/>
            <a:ext cx="2806700"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Formasyon Bilgi Sistemi</a:t>
            </a:r>
          </a:p>
        </p:txBody>
      </p:sp>
      <p:sp>
        <p:nvSpPr>
          <p:cNvPr id="61467" name="AutoShape 23"/>
          <p:cNvSpPr>
            <a:spLocks noChangeArrowheads="1"/>
          </p:cNvSpPr>
          <p:nvPr/>
        </p:nvSpPr>
        <p:spPr bwMode="auto">
          <a:xfrm>
            <a:off x="689878"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61468" name="Text Box 22"/>
          <p:cNvSpPr txBox="1">
            <a:spLocks noChangeArrowheads="1"/>
          </p:cNvSpPr>
          <p:nvPr/>
        </p:nvSpPr>
        <p:spPr bwMode="auto">
          <a:xfrm rot="-2460000">
            <a:off x="282095" y="1961933"/>
            <a:ext cx="3413125"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endParaRPr lang="tr-TR" altLang="tr-TR" dirty="0"/>
          </a:p>
        </p:txBody>
      </p:sp>
      <p:sp>
        <p:nvSpPr>
          <p:cNvPr id="31" name="Text Box 14"/>
          <p:cNvSpPr txBox="1">
            <a:spLocks noChangeArrowheads="1"/>
          </p:cNvSpPr>
          <p:nvPr/>
        </p:nvSpPr>
        <p:spPr bwMode="auto">
          <a:xfrm rot="2640000">
            <a:off x="7131846" y="4641062"/>
            <a:ext cx="3241143" cy="411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 E-ders Video Yükleme Sistemi</a:t>
            </a:r>
          </a:p>
        </p:txBody>
      </p:sp>
      <p:sp>
        <p:nvSpPr>
          <p:cNvPr id="34" name="Text Box 18"/>
          <p:cNvSpPr txBox="1">
            <a:spLocks noChangeArrowheads="1"/>
          </p:cNvSpPr>
          <p:nvPr/>
        </p:nvSpPr>
        <p:spPr bwMode="auto">
          <a:xfrm rot="2640000">
            <a:off x="1194917" y="4706763"/>
            <a:ext cx="3335702"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 Tez Paylaşım  ve Arşiv Sistemi</a:t>
            </a:r>
          </a:p>
        </p:txBody>
      </p:sp>
      <p:sp>
        <p:nvSpPr>
          <p:cNvPr id="35" name="AutoShape 23"/>
          <p:cNvSpPr>
            <a:spLocks noChangeArrowheads="1"/>
          </p:cNvSpPr>
          <p:nvPr/>
        </p:nvSpPr>
        <p:spPr bwMode="auto">
          <a:xfrm>
            <a:off x="1610029"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6" name="Text Box 22"/>
          <p:cNvSpPr txBox="1">
            <a:spLocks noChangeArrowheads="1"/>
          </p:cNvSpPr>
          <p:nvPr/>
        </p:nvSpPr>
        <p:spPr bwMode="auto">
          <a:xfrm rot="2640000">
            <a:off x="451128" y="4693640"/>
            <a:ext cx="2795855" cy="44221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Tıp Fakültesi Bilgi Sistemi</a:t>
            </a:r>
          </a:p>
        </p:txBody>
      </p:sp>
      <p:sp>
        <p:nvSpPr>
          <p:cNvPr id="37" name="Text Box 18"/>
          <p:cNvSpPr txBox="1">
            <a:spLocks noChangeArrowheads="1"/>
          </p:cNvSpPr>
          <p:nvPr/>
        </p:nvSpPr>
        <p:spPr bwMode="auto">
          <a:xfrm rot="-2460000">
            <a:off x="2775126" y="2071330"/>
            <a:ext cx="3122451"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nSpc>
                <a:spcPct val="110000"/>
              </a:lnSpc>
              <a:spcBef>
                <a:spcPct val="0"/>
              </a:spcBef>
              <a:buClrTx/>
            </a:pPr>
            <a:r>
              <a:rPr lang="tr-TR" altLang="tr-TR" sz="1600" b="0" i="0" dirty="0" err="1">
                <a:solidFill>
                  <a:schemeClr val="accent4">
                    <a:lumMod val="60000"/>
                    <a:lumOff val="40000"/>
                  </a:schemeClr>
                </a:solidFill>
                <a:latin typeface="Microsoft YaHei" panose="020B0503020204020204" pitchFamily="34" charset="-122"/>
              </a:rPr>
              <a:t>PAÜ</a:t>
            </a:r>
            <a:r>
              <a:rPr lang="tr-TR" altLang="tr-TR" sz="1600" b="0" i="0" dirty="0">
                <a:solidFill>
                  <a:schemeClr val="accent4">
                    <a:lumMod val="60000"/>
                    <a:lumOff val="40000"/>
                  </a:schemeClr>
                </a:solidFill>
                <a:latin typeface="Microsoft YaHei" panose="020B0503020204020204" pitchFamily="34" charset="-122"/>
              </a:rPr>
              <a:t> Mezun İzleme Sistemi</a:t>
            </a:r>
          </a:p>
        </p:txBody>
      </p:sp>
      <p:sp>
        <p:nvSpPr>
          <p:cNvPr id="38" name="AutoShape 6"/>
          <p:cNvSpPr>
            <a:spLocks noChangeArrowheads="1"/>
          </p:cNvSpPr>
          <p:nvPr/>
        </p:nvSpPr>
        <p:spPr bwMode="auto">
          <a:xfrm>
            <a:off x="8096409"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39" name="Text Box 21"/>
          <p:cNvSpPr txBox="1">
            <a:spLocks noChangeArrowheads="1"/>
          </p:cNvSpPr>
          <p:nvPr/>
        </p:nvSpPr>
        <p:spPr bwMode="auto">
          <a:xfrm rot="-2460000">
            <a:off x="7775221" y="2129777"/>
            <a:ext cx="2806700" cy="3508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Canlı Ders Sistemi</a:t>
            </a:r>
          </a:p>
        </p:txBody>
      </p:sp>
      <p:sp>
        <p:nvSpPr>
          <p:cNvPr id="40" name="Text Box 22"/>
          <p:cNvSpPr txBox="1">
            <a:spLocks noChangeArrowheads="1"/>
          </p:cNvSpPr>
          <p:nvPr/>
        </p:nvSpPr>
        <p:spPr bwMode="auto">
          <a:xfrm rot="-2460000">
            <a:off x="876517" y="2337961"/>
            <a:ext cx="2129356" cy="412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SKS Bilgi Sistemi</a:t>
            </a:r>
          </a:p>
        </p:txBody>
      </p:sp>
      <p:sp>
        <p:nvSpPr>
          <p:cNvPr id="41" name="AutoShape 11"/>
          <p:cNvSpPr>
            <a:spLocks noChangeArrowheads="1"/>
          </p:cNvSpPr>
          <p:nvPr/>
        </p:nvSpPr>
        <p:spPr bwMode="auto">
          <a:xfrm>
            <a:off x="3936570"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42" name="AutoShape 23"/>
          <p:cNvSpPr>
            <a:spLocks noChangeArrowheads="1"/>
          </p:cNvSpPr>
          <p:nvPr/>
        </p:nvSpPr>
        <p:spPr bwMode="auto">
          <a:xfrm>
            <a:off x="1114828" y="3402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2770" name="Text Box 2"/>
          <p:cNvSpPr txBox="1">
            <a:spLocks noChangeArrowheads="1"/>
          </p:cNvSpPr>
          <p:nvPr/>
        </p:nvSpPr>
        <p:spPr bwMode="auto">
          <a:xfrm>
            <a:off x="1103312" y="20526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Canlı Ders Sistemi </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marL="342900" algn="just">
              <a:spcBef>
                <a:spcPts val="1000"/>
              </a:spcBef>
              <a:buSzPct val="80000"/>
              <a:defRPr/>
            </a:pPr>
            <a:r>
              <a:rPr lang="tr-TR" altLang="tr-TR" sz="2200" b="1" i="1" dirty="0">
                <a:latin typeface="+mn-lt"/>
              </a:rPr>
              <a:t>	</a:t>
            </a:r>
            <a:r>
              <a:rPr lang="tr-TR" altLang="tr-TR" sz="2200" i="1" dirty="0">
                <a:latin typeface="+mn-lt"/>
              </a:rPr>
              <a:t>Öğrenci Bilgi Sistemine entegre olarak çalışan uzaktan eğitimde senkron derslerin yürütüldüğü sistemdir. Aynı zamanda derslere ait materyal paylaşımı ve ödev işlemlerinin yapılabildiği modülleri içerir.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2770" name="Text Box 2"/>
          <p:cNvSpPr txBox="1">
            <a:spLocks noChangeArrowheads="1"/>
          </p:cNvSpPr>
          <p:nvPr/>
        </p:nvSpPr>
        <p:spPr bwMode="auto">
          <a:xfrm>
            <a:off x="1103312" y="20526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E-ders Video Yükleme Sistemi </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marL="342900" algn="just">
              <a:spcBef>
                <a:spcPts val="1000"/>
              </a:spcBef>
              <a:buSzPct val="80000"/>
              <a:defRPr/>
            </a:pPr>
            <a:r>
              <a:rPr lang="tr-TR" altLang="tr-TR" sz="2200" b="1" i="1" dirty="0">
                <a:latin typeface="+mn-lt"/>
              </a:rPr>
              <a:t>	</a:t>
            </a:r>
            <a:r>
              <a:rPr lang="tr-TR" altLang="tr-TR" sz="2200" i="1" dirty="0">
                <a:latin typeface="+mn-lt"/>
              </a:rPr>
              <a:t>Matematik, Fizik, Kimya derslerine ait oluşturulan ders videolarının yüklenmesi ve izlenmesi işlemlerinin gerçekleştirildiği platformdur</a:t>
            </a:r>
          </a:p>
        </p:txBody>
      </p:sp>
    </p:spTree>
    <p:extLst>
      <p:ext uri="{BB962C8B-B14F-4D97-AF65-F5344CB8AC3E}">
        <p14:creationId xmlns:p14="http://schemas.microsoft.com/office/powerpoint/2010/main" val="350233505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46113" y="452438"/>
            <a:ext cx="94043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a:spcBef>
                <a:spcPct val="0"/>
              </a:spcBef>
              <a:buClrTx/>
            </a:pPr>
            <a:r>
              <a:rPr lang="tr-TR" altLang="tr-TR" sz="4200" b="0" i="0" dirty="0">
                <a:solidFill>
                  <a:srgbClr val="EBEBEB"/>
                </a:solidFill>
                <a:latin typeface="+mn-lt"/>
              </a:rPr>
              <a:t>Eğitim-Öğretim Süreç Yazılımları</a:t>
            </a:r>
          </a:p>
        </p:txBody>
      </p:sp>
      <p:sp>
        <p:nvSpPr>
          <p:cNvPr id="48130" name="Text Box 2"/>
          <p:cNvSpPr txBox="1">
            <a:spLocks noChangeArrowheads="1"/>
          </p:cNvSpPr>
          <p:nvPr/>
        </p:nvSpPr>
        <p:spPr bwMode="auto">
          <a:xfrm>
            <a:off x="1103313" y="2052638"/>
            <a:ext cx="894715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Eğitim Destek Sistemi (EDS)</a:t>
            </a:r>
          </a:p>
          <a:p>
            <a:pPr marL="0" indent="0" eaLnBrk="1">
              <a:spcBef>
                <a:spcPts val="1000"/>
              </a:spcBef>
              <a:buClr>
                <a:srgbClr val="8AD0D6"/>
              </a:buClr>
              <a:buSzPct val="80000"/>
              <a:defRPr/>
            </a:pPr>
            <a:endParaRPr lang="tr-TR" altLang="tr-TR" sz="2400" b="1" i="1" dirty="0">
              <a:latin typeface="+mn-lt"/>
            </a:endParaRPr>
          </a:p>
          <a:p>
            <a:pPr marL="342900" algn="just" eaLnBrk="1">
              <a:spcBef>
                <a:spcPts val="1000"/>
              </a:spcBef>
              <a:buSzPct val="80000"/>
              <a:defRPr/>
            </a:pPr>
            <a:r>
              <a:rPr lang="tr-TR" altLang="tr-TR" sz="2200" b="1" i="1" dirty="0">
                <a:latin typeface="+mn-lt"/>
              </a:rPr>
              <a:t>	</a:t>
            </a:r>
            <a:r>
              <a:rPr lang="tr-TR" altLang="tr-TR" sz="2200" i="1" dirty="0">
                <a:latin typeface="+mn-lt"/>
              </a:rPr>
              <a:t>Öğrenci Bilgi Sistemi ile bütünleşik çalışan, dersle ilgili kaynak ve materyallere erişim, dosya paylaşımı, sanal sınıf uygulamaları, ödev, sınav gibi etkinliklere olanak tanıyan ve bunların değerlendirilmesini sağlayan, açık kaynak kodlu (</a:t>
            </a:r>
            <a:r>
              <a:rPr lang="tr-TR" altLang="tr-TR" sz="2200" i="1" dirty="0" err="1">
                <a:latin typeface="+mn-lt"/>
              </a:rPr>
              <a:t>moodle</a:t>
            </a:r>
            <a:r>
              <a:rPr lang="tr-TR" altLang="tr-TR" sz="2200" i="1" dirty="0">
                <a:latin typeface="+mn-lt"/>
              </a:rPr>
              <a:t>) uzaktan eğitim modülüdür.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2770" name="Text Box 2"/>
          <p:cNvSpPr txBox="1">
            <a:spLocks noChangeArrowheads="1"/>
          </p:cNvSpPr>
          <p:nvPr/>
        </p:nvSpPr>
        <p:spPr bwMode="auto">
          <a:xfrm>
            <a:off x="1103312" y="20526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Eğitim Öğretim Bilgi Sistemi </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marL="342900" algn="just" eaLnBrk="1" hangingPunct="1">
              <a:spcBef>
                <a:spcPts val="1000"/>
              </a:spcBef>
              <a:buSzPct val="80000"/>
              <a:defRPr/>
            </a:pPr>
            <a:r>
              <a:rPr lang="tr-TR" altLang="tr-TR" sz="2200" b="1" i="1" dirty="0">
                <a:latin typeface="+mn-lt"/>
              </a:rPr>
              <a:t>	</a:t>
            </a:r>
            <a:r>
              <a:rPr lang="tr-TR" altLang="tr-TR" sz="2200" i="1" dirty="0">
                <a:latin typeface="+mn-lt"/>
              </a:rPr>
              <a:t>Bologna süreci kapsamında ders içerikleri, öğrenim kazanımı, program yeterlilikleri, eğitim-öğretim kılavuz girişleri, müfredat işlemleri ile AKTS iş yüklerinin girişi ve raporlanmasının yapıldığı, Türkiye Yükseköğrenim Yeterlilikler Çerçevesiyle (TYYÇ) ilişkisinin kurulduğu modüldür.</a:t>
            </a:r>
          </a:p>
          <a:p>
            <a:pPr marL="342900" algn="just" eaLnBrk="1" hangingPunct="1">
              <a:spcBef>
                <a:spcPts val="1000"/>
              </a:spcBef>
              <a:buSzPct val="80000"/>
              <a:defRPr/>
            </a:pPr>
            <a:r>
              <a:rPr lang="tr-TR" altLang="tr-TR" sz="2200" i="1" dirty="0">
                <a:latin typeface="+mn-lt"/>
              </a:rPr>
              <a:t>	Ders görevlendirmeleri, ders programları ve sınav programları bu modülde yer alan veriler ile oluşturulmaktadır.</a:t>
            </a:r>
          </a:p>
        </p:txBody>
      </p:sp>
    </p:spTree>
    <p:extLst>
      <p:ext uri="{BB962C8B-B14F-4D97-AF65-F5344CB8AC3E}">
        <p14:creationId xmlns:p14="http://schemas.microsoft.com/office/powerpoint/2010/main" val="787992889"/>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809625" y="447675"/>
            <a:ext cx="10571163" cy="6770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4000" i="0" dirty="0">
                <a:solidFill>
                  <a:srgbClr val="FEFEFE"/>
                </a:solidFill>
                <a:latin typeface="+mn-lt"/>
              </a:rPr>
              <a:t>2. ORGANİZASYON YAPISI</a:t>
            </a:r>
          </a:p>
        </p:txBody>
      </p:sp>
      <p:sp>
        <p:nvSpPr>
          <p:cNvPr id="14339" name="Rectangle 2"/>
          <p:cNvSpPr>
            <a:spLocks noChangeArrowheads="1"/>
          </p:cNvSpPr>
          <p:nvPr/>
        </p:nvSpPr>
        <p:spPr bwMode="auto">
          <a:xfrm>
            <a:off x="648683" y="1124744"/>
            <a:ext cx="10732105" cy="2880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marL="738188" indent="-280988">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b="0" dirty="0">
                <a:latin typeface="Calibri" panose="020F0502020204030204" pitchFamily="34" charset="0"/>
                <a:cs typeface="Calibri" panose="020F0502020204030204" pitchFamily="34" charset="0"/>
              </a:rPr>
              <a:t>Daire Başkanlığımız organizasyon şemasında Genel Sekreterliğe bağlıdır.</a:t>
            </a:r>
          </a:p>
          <a:p>
            <a:pPr marL="800100" lvl="1" indent="-342900" eaLnBrk="1">
              <a:spcBef>
                <a:spcPct val="0"/>
              </a:spcBef>
              <a:buClr>
                <a:schemeClr val="accent4">
                  <a:lumMod val="75000"/>
                </a:schemeClr>
              </a:buClr>
              <a:buFont typeface="Wingdings 3" panose="05040102010807070707" pitchFamily="18" charset="2"/>
              <a:buChar char=""/>
            </a:pPr>
            <a:r>
              <a:rPr lang="tr-TR" altLang="tr-TR" b="0" i="1" dirty="0">
                <a:latin typeface="Calibri" panose="020F0502020204030204" pitchFamily="34" charset="0"/>
                <a:cs typeface="Calibri" panose="020F0502020204030204" pitchFamily="34" charset="0"/>
              </a:rPr>
              <a:t>Sistem ve Bilişim Ağları Şube Müdürlüğü, </a:t>
            </a:r>
          </a:p>
          <a:p>
            <a:pPr marL="800100" lvl="1" indent="-342900" eaLnBrk="1">
              <a:spcBef>
                <a:spcPct val="0"/>
              </a:spcBef>
              <a:buClr>
                <a:schemeClr val="accent4">
                  <a:lumMod val="75000"/>
                </a:schemeClr>
              </a:buClr>
              <a:buFont typeface="Wingdings 3" panose="05040102010807070707" pitchFamily="18" charset="2"/>
              <a:buChar char=""/>
            </a:pPr>
            <a:r>
              <a:rPr lang="tr-TR" altLang="tr-TR" b="0" i="1" dirty="0">
                <a:latin typeface="Calibri" panose="020F0502020204030204" pitchFamily="34" charset="0"/>
                <a:cs typeface="Calibri" panose="020F0502020204030204" pitchFamily="34" charset="0"/>
              </a:rPr>
              <a:t>Analiz ve Eğitim Şube Müdürlüğü,</a:t>
            </a:r>
          </a:p>
          <a:p>
            <a:pPr marL="800100" lvl="1" indent="-342900" eaLnBrk="1">
              <a:spcBef>
                <a:spcPct val="0"/>
              </a:spcBef>
              <a:buClr>
                <a:schemeClr val="accent4">
                  <a:lumMod val="75000"/>
                </a:schemeClr>
              </a:buClr>
              <a:buFont typeface="Wingdings 3" panose="05040102010807070707" pitchFamily="18" charset="2"/>
              <a:buChar char=""/>
            </a:pPr>
            <a:r>
              <a:rPr lang="tr-TR" altLang="tr-TR" b="0" i="1" dirty="0">
                <a:latin typeface="Calibri" panose="020F0502020204030204" pitchFamily="34" charset="0"/>
                <a:cs typeface="Calibri" panose="020F0502020204030204" pitchFamily="34" charset="0"/>
              </a:rPr>
              <a:t>Yazılım Teknolojileri Şube Müdürlüğü,</a:t>
            </a:r>
          </a:p>
          <a:p>
            <a:pPr marL="800100" lvl="1" indent="-342900" eaLnBrk="1">
              <a:spcBef>
                <a:spcPct val="0"/>
              </a:spcBef>
              <a:buClr>
                <a:schemeClr val="accent4">
                  <a:lumMod val="75000"/>
                </a:schemeClr>
              </a:buClr>
              <a:buFont typeface="Wingdings 3" panose="05040102010807070707" pitchFamily="18" charset="2"/>
              <a:buChar char=""/>
            </a:pPr>
            <a:r>
              <a:rPr lang="tr-TR" altLang="tr-TR" b="0" i="1" dirty="0">
                <a:latin typeface="Calibri" panose="020F0502020204030204" pitchFamily="34" charset="0"/>
                <a:cs typeface="Calibri" panose="020F0502020204030204" pitchFamily="34" charset="0"/>
              </a:rPr>
              <a:t>Teknik Destek Şube Müdürlüğü, </a:t>
            </a:r>
          </a:p>
          <a:p>
            <a:pPr eaLnBrk="1">
              <a:spcBef>
                <a:spcPct val="0"/>
              </a:spcBef>
              <a:buClrTx/>
              <a:buFontTx/>
              <a:buNone/>
            </a:pPr>
            <a:r>
              <a:rPr lang="tr-TR" altLang="tr-TR" b="0" dirty="0">
                <a:latin typeface="Calibri" panose="020F0502020204030204" pitchFamily="34" charset="0"/>
                <a:cs typeface="Calibri" panose="020F0502020204030204" pitchFamily="34" charset="0"/>
              </a:rPr>
              <a:t>olmak üzere 4 adet şube müdürlüğünden oluşmaktadır.</a:t>
            </a:r>
          </a:p>
          <a:p>
            <a:pPr eaLnBrk="1">
              <a:spcBef>
                <a:spcPct val="0"/>
              </a:spcBef>
              <a:buClr>
                <a:srgbClr val="FFFFFF"/>
              </a:buClr>
            </a:pPr>
            <a:r>
              <a:rPr lang="tr-TR" altLang="tr-TR" b="0" dirty="0">
                <a:latin typeface="Calibri" panose="020F0502020204030204" pitchFamily="34" charset="0"/>
                <a:cs typeface="Calibri" panose="020F0502020204030204" pitchFamily="34" charset="0"/>
              </a:rPr>
              <a:t>    </a:t>
            </a:r>
          </a:p>
          <a:p>
            <a:pPr eaLnBrk="1">
              <a:spcBef>
                <a:spcPct val="0"/>
              </a:spcBef>
              <a:buClr>
                <a:srgbClr val="FFFFFF"/>
              </a:buClr>
            </a:pPr>
            <a:r>
              <a:rPr lang="tr-TR" altLang="tr-TR" b="0" dirty="0">
                <a:latin typeface="Calibri" panose="020F0502020204030204" pitchFamily="34" charset="0"/>
                <a:cs typeface="Calibri" panose="020F0502020204030204" pitchFamily="34" charset="0"/>
              </a:rPr>
              <a:t> Başkanlığımız, 1 Daire Başkan, 2 Şube Müdür Vekili, 11 Akademik Personel, 17 İdari Personel, 4 Sözleşmeli Personel, 1 Daimi İşçi, 12 Sürekli İşçi ile faaliyetlerine devam etmektedir.</a:t>
            </a:r>
          </a:p>
        </p:txBody>
      </p:sp>
      <p:pic>
        <p:nvPicPr>
          <p:cNvPr id="4" name="Picture 2" descr="http://bukalemun.pau.edu.tr/upload/BIYS/siteler/bidb/editor/OrgSema.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2938" y="4077072"/>
            <a:ext cx="4783687" cy="275355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839788" y="260351"/>
            <a:ext cx="9404350"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3794" name="Text Box 2"/>
          <p:cNvSpPr txBox="1">
            <a:spLocks noChangeArrowheads="1"/>
          </p:cNvSpPr>
          <p:nvPr/>
        </p:nvSpPr>
        <p:spPr bwMode="auto">
          <a:xfrm>
            <a:off x="1103312" y="2052638"/>
            <a:ext cx="996203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Eğitim Yönetim Bilgi Sistemi</a:t>
            </a:r>
            <a:r>
              <a:rPr lang="tr-TR" altLang="tr-TR" sz="2200" b="1" i="1" dirty="0">
                <a:latin typeface="+mn-lt"/>
              </a:rPr>
              <a:t>	</a:t>
            </a:r>
          </a:p>
          <a:p>
            <a:pPr marL="342900" algn="just" eaLnBrk="1" hangingPunct="1">
              <a:spcBef>
                <a:spcPts val="1000"/>
              </a:spcBef>
              <a:buSzPct val="80000"/>
              <a:defRPr/>
            </a:pPr>
            <a:endParaRPr lang="tr-TR" altLang="tr-TR" sz="2200" b="1" i="1" dirty="0">
              <a:latin typeface="+mn-lt"/>
            </a:endParaRPr>
          </a:p>
          <a:p>
            <a:pPr marL="342900" algn="just" eaLnBrk="1" hangingPunct="1">
              <a:spcBef>
                <a:spcPts val="1000"/>
              </a:spcBef>
              <a:buSzPct val="80000"/>
              <a:defRPr/>
            </a:pPr>
            <a:r>
              <a:rPr lang="tr-TR" altLang="tr-TR" sz="2200" b="1" i="1" dirty="0">
                <a:latin typeface="+mn-lt"/>
              </a:rPr>
              <a:t>	</a:t>
            </a:r>
            <a:r>
              <a:rPr lang="tr-TR" altLang="tr-TR" sz="2200" i="1" dirty="0">
                <a:latin typeface="+mn-lt"/>
              </a:rPr>
              <a:t>Ders programı için zaman çizelgelerinin oluşturulması, uygun dersliklerin tanımlanması, ders programlarının girişi, sınav tarih girişi, sınav oturma planlarının oluşturulması, sınav kağıt ücretlerinin hesaplanması ve bu işlemlerin raporlanması için geliştirilmiş modüldür.</a:t>
            </a:r>
          </a:p>
          <a:p>
            <a:pPr marL="342900" algn="just" eaLnBrk="1" hangingPunct="1">
              <a:spcBef>
                <a:spcPts val="1000"/>
              </a:spcBef>
              <a:buSzPct val="80000"/>
              <a:defRPr/>
            </a:pPr>
            <a:r>
              <a:rPr lang="tr-TR" altLang="tr-TR" sz="2200" b="1" i="1" dirty="0">
                <a:latin typeface="+mn-lt"/>
              </a:rPr>
              <a:t>	</a:t>
            </a:r>
            <a:r>
              <a:rPr lang="tr-TR" altLang="tr-TR" sz="2200" i="1" dirty="0">
                <a:latin typeface="+mn-lt"/>
              </a:rPr>
              <a:t>Ders veren personel tarafından ek ders onaylama, telafi dersi görüntüleme, ders programı görüntüleme gibi işlemlerin yapıldığı, tahakkuk işlemleri ile ilgili personel tarafından gerekli rapor ve onay işlemlerinin gerçekleştirildiği  modüldür.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4818" name="Text Box 2"/>
          <p:cNvSpPr txBox="1">
            <a:spLocks noChangeArrowheads="1"/>
          </p:cNvSpPr>
          <p:nvPr/>
        </p:nvSpPr>
        <p:spPr bwMode="auto">
          <a:xfrm>
            <a:off x="1103312" y="2052638"/>
            <a:ext cx="993414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Enstitü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marL="342900" algn="just" eaLnBrk="1" hangingPunct="1">
              <a:spcBef>
                <a:spcPts val="1000"/>
              </a:spcBef>
              <a:buSzPct val="80000"/>
              <a:defRPr/>
            </a:pPr>
            <a:r>
              <a:rPr lang="tr-TR" altLang="tr-TR" sz="2200" b="1" i="1" dirty="0">
                <a:latin typeface="+mn-lt"/>
              </a:rPr>
              <a:t>	</a:t>
            </a:r>
            <a:r>
              <a:rPr lang="tr-TR" altLang="tr-TR" sz="2400" i="1" dirty="0">
                <a:latin typeface="+mn-lt"/>
              </a:rPr>
              <a:t>Enstitülere dönemlik öğrenci başvurularının alınması, takibi ve ilan edilmesi, jüri işlemleri, Yönetim Kurulu Kararı işlemlerinin gerçekleştirilmesi ve Doktora işlemleri ile ilgili tüm aşamaların takip edildiği ve raporlama işlemlerinin, gerçekleştirildiği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5842"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err="1">
                <a:latin typeface="+mn-lt"/>
              </a:rPr>
              <a:t>Erasmus</a:t>
            </a:r>
            <a:r>
              <a:rPr lang="tr-TR" altLang="tr-TR" sz="2400" b="1" i="1" dirty="0">
                <a:latin typeface="+mn-lt"/>
              </a:rPr>
              <a:t>+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80000"/>
              <a:defRPr/>
            </a:pPr>
            <a:r>
              <a:rPr lang="tr-TR" altLang="tr-TR" sz="2200" b="1" i="1" dirty="0">
                <a:latin typeface="+mn-lt"/>
              </a:rPr>
              <a:t>	</a:t>
            </a:r>
            <a:r>
              <a:rPr lang="tr-TR" altLang="tr-TR" sz="2200" dirty="0">
                <a:latin typeface="+mn-lt"/>
              </a:rPr>
              <a:t>Erasmus+ ve KA107 programı kapsamında anlaşma ve kontenjan girişleri, öğrenci ve personel başvuruları ile yerleştirme işlemlerinin, gelen öğrenci kayıtlarının ve koordinatör işlemlerinin gerçekleştirildiği ve raporlandığı modüldür. </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71683"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Formasyon Bilgi Sistemi</a:t>
            </a:r>
          </a:p>
          <a:p>
            <a:pPr algn="just" eaLnBrk="1" hangingPunct="1">
              <a:buClrTx/>
              <a:buFontTx/>
              <a:buNone/>
            </a:pPr>
            <a:r>
              <a:rPr lang="tr-TR" altLang="tr-TR" sz="2400" dirty="0">
                <a:latin typeface="+mn-lt"/>
              </a:rPr>
              <a:t>	</a:t>
            </a:r>
            <a:r>
              <a:rPr lang="tr-TR" altLang="tr-TR" b="0" i="0" dirty="0">
                <a:latin typeface="+mn-lt"/>
              </a:rPr>
              <a:t>Eğitim Fakültesi tarafından yürütülen formasyon programları için kontenjan işlemleri, başvuruların alınması, şartları sağlayan öğrencilerin kabulü ve kayıt işlemlerinin gerçekleştirildiği modüldür. Formasyon programı dahilinde açılan derslerin belirlenmesi, şubelerin açılması, görevlendirmelerin yapılması ve not giriş işlemleri gerçekleştirilmektedir.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7890" name="Text Box 2"/>
          <p:cNvSpPr txBox="1">
            <a:spLocks noChangeArrowheads="1"/>
          </p:cNvSpPr>
          <p:nvPr/>
        </p:nvSpPr>
        <p:spPr bwMode="auto">
          <a:xfrm>
            <a:off x="1103312" y="1989138"/>
            <a:ext cx="1017805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Hazırlık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80000"/>
              <a:defRPr/>
            </a:pPr>
            <a:r>
              <a:rPr lang="tr-TR" altLang="tr-TR" sz="2200" b="1" i="1" dirty="0">
                <a:latin typeface="+mn-lt"/>
              </a:rPr>
              <a:t>	</a:t>
            </a:r>
            <a:r>
              <a:rPr lang="tr-TR" altLang="tr-TR" sz="2200" i="1" dirty="0">
                <a:latin typeface="+mn-lt"/>
              </a:rPr>
              <a:t>İlahiyat Fakültesi ve Yabancı Diller Yüksekokulu’ </a:t>
            </a:r>
            <a:r>
              <a:rPr lang="tr-TR" altLang="tr-TR" sz="2200" i="1" dirty="0" err="1">
                <a:latin typeface="+mn-lt"/>
              </a:rPr>
              <a:t>nun</a:t>
            </a:r>
            <a:r>
              <a:rPr lang="tr-TR" altLang="tr-TR" sz="2200" i="1" dirty="0">
                <a:latin typeface="+mn-lt"/>
              </a:rPr>
              <a:t> hazırlık programlarının ortaklaşa kullandığı modüler sistem yapısı ile kurgulanmış dönem/düzey/modül/sınıf tanımlamadan öğrencilerin not işlemlerine, görevlendirme işlemlerinden sertifika işlemlerine kadar tüm yetkilendirme ve görüntülemelerin parametrik yapıldığı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ext Box 1"/>
          <p:cNvSpPr txBox="1">
            <a:spLocks noChangeArrowheads="1"/>
          </p:cNvSpPr>
          <p:nvPr/>
        </p:nvSpPr>
        <p:spPr bwMode="auto">
          <a:xfrm>
            <a:off x="646113" y="452438"/>
            <a:ext cx="9404350" cy="110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a:spcBef>
                <a:spcPct val="0"/>
              </a:spcBef>
              <a:buClrTx/>
            </a:pPr>
            <a:r>
              <a:rPr lang="tr-TR" altLang="tr-TR" sz="4200" b="0" i="0" dirty="0">
                <a:solidFill>
                  <a:srgbClr val="EBEBEB"/>
                </a:solidFill>
                <a:latin typeface="+mn-lt"/>
              </a:rPr>
              <a:t>Eğitim-Öğretim Süreç Yazılımları</a:t>
            </a:r>
          </a:p>
        </p:txBody>
      </p:sp>
      <p:sp>
        <p:nvSpPr>
          <p:cNvPr id="48130" name="Text Box 2"/>
          <p:cNvSpPr txBox="1">
            <a:spLocks noChangeArrowheads="1"/>
          </p:cNvSpPr>
          <p:nvPr/>
        </p:nvSpPr>
        <p:spPr bwMode="auto">
          <a:xfrm>
            <a:off x="1103313" y="2052638"/>
            <a:ext cx="894715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Mesaj Merkezi</a:t>
            </a:r>
          </a:p>
          <a:p>
            <a:pPr marL="0" indent="0" eaLnBrk="1">
              <a:spcBef>
                <a:spcPts val="1000"/>
              </a:spcBef>
              <a:buClr>
                <a:srgbClr val="8AD0D6"/>
              </a:buClr>
              <a:buSzPct val="80000"/>
              <a:defRPr/>
            </a:pPr>
            <a:endParaRPr lang="tr-TR" altLang="tr-TR" sz="2400" b="1" i="1" dirty="0">
              <a:latin typeface="+mn-lt"/>
            </a:endParaRPr>
          </a:p>
          <a:p>
            <a:pPr marL="342900" algn="just">
              <a:spcBef>
                <a:spcPts val="1000"/>
              </a:spcBef>
              <a:buSzPct val="80000"/>
              <a:defRPr/>
            </a:pPr>
            <a:r>
              <a:rPr lang="tr-TR" altLang="tr-TR" sz="2200" b="1" i="1" dirty="0">
                <a:latin typeface="+mn-lt"/>
              </a:rPr>
              <a:t>	</a:t>
            </a:r>
            <a:r>
              <a:rPr lang="tr-TR" altLang="tr-TR" sz="2200" i="1" dirty="0">
                <a:latin typeface="+mn-lt"/>
              </a:rPr>
              <a:t>Tüm öğrencilerimizin danışmanlarına, Bölüm/Enstitü </a:t>
            </a:r>
            <a:r>
              <a:rPr lang="tr-TR" altLang="tr-TR" sz="2200" i="1" dirty="0" err="1">
                <a:latin typeface="+mn-lt"/>
              </a:rPr>
              <a:t>Anabilimdalı</a:t>
            </a:r>
            <a:r>
              <a:rPr lang="tr-TR" altLang="tr-TR" sz="2200" i="1" dirty="0">
                <a:latin typeface="+mn-lt"/>
              </a:rPr>
              <a:t> başkanlarına, Bölüm Başkan Yardımcılarına, </a:t>
            </a:r>
            <a:r>
              <a:rPr lang="tr-TR" altLang="tr-TR" sz="2200" i="1" dirty="0" err="1">
                <a:latin typeface="+mn-lt"/>
              </a:rPr>
              <a:t>Erasmus</a:t>
            </a:r>
            <a:r>
              <a:rPr lang="tr-TR" altLang="tr-TR" sz="2200" i="1" dirty="0">
                <a:latin typeface="+mn-lt"/>
              </a:rPr>
              <a:t>/Farabi/Staj Koordinatörlerine ve akademik birim sekreterlerine sorunlarını iletebildikleri bilgi sistemidir. İlgili kişilere sistem üzerinden mesaj ve e-posta gönderilir. Üst Yönetim tarafından izlenebilmektedir.</a:t>
            </a:r>
          </a:p>
        </p:txBody>
      </p:sp>
    </p:spTree>
    <p:extLst>
      <p:ext uri="{BB962C8B-B14F-4D97-AF65-F5344CB8AC3E}">
        <p14:creationId xmlns:p14="http://schemas.microsoft.com/office/powerpoint/2010/main" val="156449784"/>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38914"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PAU Mezun İzleme Sistemi</a:t>
            </a:r>
            <a:endParaRPr lang="tr-TR" altLang="tr-TR" sz="2200" b="1" i="1" dirty="0">
              <a:latin typeface="+mn-lt"/>
            </a:endParaRP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80000"/>
              <a:defRPr/>
            </a:pPr>
            <a:r>
              <a:rPr lang="tr-TR" altLang="tr-TR" sz="2200" b="1" i="1" dirty="0">
                <a:latin typeface="+mn-lt"/>
              </a:rPr>
              <a:t>	</a:t>
            </a:r>
            <a:r>
              <a:rPr lang="tr-TR" altLang="tr-TR" sz="2200" i="1" dirty="0">
                <a:latin typeface="+mn-lt"/>
              </a:rPr>
              <a:t>Üniversitemizden mezun olan öğrencilerimizle iletişimi devam ettirebilmek amacıyla hazırlanmış anketlerin doldurulduğu ve  istihdam, kariyer bilgilerinin analiz edilerek program müfredatlarının gözden geçirilmesine olanak sağlayan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ext Box 1"/>
          <p:cNvSpPr txBox="1">
            <a:spLocks noChangeArrowheads="1"/>
          </p:cNvSpPr>
          <p:nvPr/>
        </p:nvSpPr>
        <p:spPr bwMode="auto">
          <a:xfrm>
            <a:off x="839788" y="260351"/>
            <a:ext cx="9404350" cy="1080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40962" name="Text Box 2"/>
          <p:cNvSpPr txBox="1">
            <a:spLocks noChangeArrowheads="1"/>
          </p:cNvSpPr>
          <p:nvPr/>
        </p:nvSpPr>
        <p:spPr bwMode="auto">
          <a:xfrm>
            <a:off x="984226" y="1484784"/>
            <a:ext cx="9962033" cy="4895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Öğrenci İşleri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80000"/>
              <a:defRPr/>
            </a:pPr>
            <a:r>
              <a:rPr lang="tr-TR" altLang="tr-TR" sz="2200" b="1" i="1" dirty="0">
                <a:latin typeface="+mn-lt"/>
              </a:rPr>
              <a:t>	</a:t>
            </a:r>
            <a:r>
              <a:rPr lang="tr-TR" altLang="tr-TR" sz="2400" i="1" dirty="0">
                <a:latin typeface="+mn-lt"/>
              </a:rPr>
              <a:t>Öğrencilerin Üniversitemize ilk kayıtlarından mezun oluncaya kadar öğrenci işleri personeli tarafından, kayıt, öğrenim harç işlemleri, kurul kararları, katalog düzenleme, diploma basımı, yatay geçiş işlemleri, akademik takvim giriş ve yetkilendirme gibi tüm işlemlerinin yürütüldüğü modüldür. Modül ayrıca YÖKSİS ile bütünleşik çalışmaktadır. </a:t>
            </a:r>
          </a:p>
          <a:p>
            <a:pPr lvl="1" algn="just" eaLnBrk="1" hangingPunct="1">
              <a:spcBef>
                <a:spcPts val="1000"/>
              </a:spcBef>
              <a:buSzPct val="80000"/>
              <a:defRPr/>
            </a:pPr>
            <a:r>
              <a:rPr lang="tr-TR" altLang="tr-TR" sz="2400" i="1" dirty="0">
                <a:latin typeface="+mn-lt"/>
              </a:rPr>
              <a:t>	Bu modülde yer alan veriler, Eğitim Öğretim ve Eğitim Yönetim bilgi sistemlerinde kullanılmaktadır.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839788" y="260351"/>
            <a:ext cx="9404350" cy="7203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Süreçleri Yazılımları</a:t>
            </a:r>
          </a:p>
        </p:txBody>
      </p:sp>
      <p:sp>
        <p:nvSpPr>
          <p:cNvPr id="39938" name="Text Box 2"/>
          <p:cNvSpPr txBox="1">
            <a:spLocks noChangeArrowheads="1"/>
          </p:cNvSpPr>
          <p:nvPr/>
        </p:nvSpPr>
        <p:spPr bwMode="auto">
          <a:xfrm>
            <a:off x="1103312" y="1124744"/>
            <a:ext cx="10106049" cy="518457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Öğrenci Bilgi Sistemi</a:t>
            </a:r>
            <a:r>
              <a:rPr lang="tr-TR" altLang="tr-TR" sz="2200" b="1" i="1" dirty="0">
                <a:latin typeface="+mn-lt"/>
              </a:rPr>
              <a:t>	</a:t>
            </a:r>
          </a:p>
          <a:p>
            <a:pPr lvl="1" algn="just" eaLnBrk="1" hangingPunct="1">
              <a:spcBef>
                <a:spcPts val="1000"/>
              </a:spcBef>
              <a:buSzPct val="80000"/>
              <a:defRPr/>
            </a:pPr>
            <a:r>
              <a:rPr lang="tr-TR" altLang="tr-TR" sz="2200" i="1" dirty="0">
                <a:latin typeface="+mn-lt"/>
              </a:rPr>
              <a:t>	</a:t>
            </a:r>
            <a:r>
              <a:rPr lang="tr-TR" altLang="tr-TR" sz="2200" i="1" dirty="0" err="1">
                <a:latin typeface="+mn-lt"/>
              </a:rPr>
              <a:t>Önlisans</a:t>
            </a:r>
            <a:r>
              <a:rPr lang="tr-TR" altLang="tr-TR" sz="2200" i="1" dirty="0">
                <a:latin typeface="+mn-lt"/>
              </a:rPr>
              <a:t> ve lisans düzeyindeki aday öğrenciler, öğrenciler ve öğretim elemanları tarafından kullanılan, eğitim öğretim süreçlerindeki ders kayıt, not giriş ve görüntüleme, katalog işlemleri, danışmanlık vb. işlemlerin yürütüldüğü  ve izlendiği modüldür. </a:t>
            </a:r>
          </a:p>
          <a:p>
            <a:pPr lvl="1" algn="just" eaLnBrk="1" hangingPunct="1">
              <a:spcBef>
                <a:spcPts val="1000"/>
              </a:spcBef>
              <a:buSzPct val="80000"/>
              <a:defRPr/>
            </a:pPr>
            <a:endParaRPr lang="tr-TR" altLang="tr-TR" sz="1050" i="1" dirty="0">
              <a:latin typeface="+mn-lt"/>
            </a:endParaRP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Anketler</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Farabi İşlemleri</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İşyeri Eğitimi</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Staj işlemleri</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Özel Yetenek Başvuru ve Değerlendirme</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Öğrenci Temsilcilik Seçimleri</a:t>
            </a:r>
          </a:p>
          <a:p>
            <a:pPr marL="1147762" lvl="2" indent="-342900" algn="just" eaLnBrk="1" hangingPunct="1">
              <a:spcBef>
                <a:spcPts val="1000"/>
              </a:spcBef>
              <a:buClr>
                <a:schemeClr val="accent4">
                  <a:lumMod val="60000"/>
                  <a:lumOff val="40000"/>
                </a:schemeClr>
              </a:buClr>
              <a:buSzPct val="80000"/>
              <a:buFont typeface="Wingdings 3" panose="05040102010807070707" pitchFamily="18" charset="2"/>
              <a:buChar char="u"/>
              <a:defRPr/>
            </a:pPr>
            <a:r>
              <a:rPr lang="tr-TR" altLang="tr-TR" i="1" dirty="0">
                <a:latin typeface="+mn-lt"/>
              </a:rPr>
              <a:t>Yurtdışı Öğrenci Başvuru ve Değerlendirme</a:t>
            </a:r>
            <a:endParaRPr lang="tr-TR" altLang="tr-TR" b="1" i="1"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ext Box 1"/>
          <p:cNvSpPr txBox="1">
            <a:spLocks noChangeArrowheads="1"/>
          </p:cNvSpPr>
          <p:nvPr/>
        </p:nvSpPr>
        <p:spPr bwMode="auto">
          <a:xfrm>
            <a:off x="839788" y="260350"/>
            <a:ext cx="9404350" cy="140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41986" name="Text Box 2"/>
          <p:cNvSpPr txBox="1">
            <a:spLocks noChangeArrowheads="1"/>
          </p:cNvSpPr>
          <p:nvPr/>
        </p:nvSpPr>
        <p:spPr bwMode="auto">
          <a:xfrm>
            <a:off x="1103313" y="2052638"/>
            <a:ext cx="9313862" cy="35366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1pPr>
            <a:lvl2pPr marL="431800" indent="-211138">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2pPr>
            <a:lvl3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3pPr>
            <a:lvl4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4pPr>
            <a:lvl5pPr>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SKS Bilgi Sistemi</a:t>
            </a:r>
            <a:r>
              <a:rPr lang="tr-TR" altLang="tr-TR" sz="2200" b="1" i="1" dirty="0">
                <a:latin typeface="+mn-lt"/>
              </a:rPr>
              <a:t>	</a:t>
            </a:r>
          </a:p>
          <a:p>
            <a:pPr marL="342900" algn="just" eaLnBrk="1" hangingPunct="1">
              <a:spcBef>
                <a:spcPts val="1000"/>
              </a:spcBef>
              <a:buSzPct val="45000"/>
              <a:defRPr/>
            </a:pPr>
            <a:endParaRPr lang="tr-TR" altLang="tr-TR" sz="2200" b="1" i="1" dirty="0">
              <a:latin typeface="+mn-lt"/>
            </a:endParaRPr>
          </a:p>
          <a:p>
            <a:pPr lvl="1" algn="just" eaLnBrk="1" hangingPunct="1">
              <a:spcBef>
                <a:spcPts val="1000"/>
              </a:spcBef>
              <a:buSzPct val="45000"/>
              <a:defRPr/>
            </a:pPr>
            <a:r>
              <a:rPr lang="tr-TR" altLang="tr-TR" sz="2200" b="1" i="1" dirty="0">
                <a:latin typeface="+mn-lt"/>
              </a:rPr>
              <a:t>	</a:t>
            </a:r>
            <a:r>
              <a:rPr lang="tr-TR" altLang="tr-TR" sz="2200" i="1" dirty="0">
                <a:latin typeface="+mn-lt"/>
              </a:rPr>
              <a:t>Öğrencilerin kısmi zamanlı çalışma ve yemek bursu başvuruları için kontenjanların belirlendiği, değerlendirildiği, sonuçlarının ilan edildiği modül ile öğrenci topluluklarının yönetimi, etkinlik işlemleri ve takibinin yapıldığı modüllerden oluşmaktadır.</a:t>
            </a:r>
          </a:p>
          <a:p>
            <a:pPr lvl="1" algn="just" eaLnBrk="1" hangingPunct="1">
              <a:spcBef>
                <a:spcPts val="1000"/>
              </a:spcBef>
              <a:buSzPct val="45000"/>
              <a:defRPr/>
            </a:pPr>
            <a:r>
              <a:rPr lang="tr-TR" altLang="tr-TR" sz="2200" i="1" dirty="0">
                <a:latin typeface="+mn-lt"/>
              </a:rPr>
              <a:t>	</a:t>
            </a:r>
          </a:p>
        </p:txBody>
      </p:sp>
    </p:spTree>
    <p:extLst>
      <p:ext uri="{BB962C8B-B14F-4D97-AF65-F5344CB8AC3E}">
        <p14:creationId xmlns:p14="http://schemas.microsoft.com/office/powerpoint/2010/main" val="54560658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endParaRPr lang="tr-TR" altLang="tr-TR" sz="1800" b="0" i="0" dirty="0">
              <a:solidFill>
                <a:srgbClr val="000000"/>
              </a:solidFill>
              <a:latin typeface="Arial" panose="020B0604020202020204" pitchFamily="34" charset="0"/>
            </a:endParaRPr>
          </a:p>
          <a:p>
            <a:pPr eaLnBrk="1">
              <a:spcBef>
                <a:spcPct val="0"/>
              </a:spcBef>
              <a:buClrTx/>
              <a:buFontTx/>
              <a:buNone/>
            </a:pPr>
            <a:r>
              <a:rPr lang="tr-TR" altLang="tr-TR" sz="4000" i="0" dirty="0">
                <a:solidFill>
                  <a:srgbClr val="FEFEFE"/>
                </a:solidFill>
              </a:rPr>
              <a:t>3. GÖREV, YETKİ VE SORUMLULUKLAR</a:t>
            </a:r>
          </a:p>
        </p:txBody>
      </p:sp>
      <p:sp>
        <p:nvSpPr>
          <p:cNvPr id="16387" name="Rectangle 2"/>
          <p:cNvSpPr>
            <a:spLocks noChangeArrowheads="1"/>
          </p:cNvSpPr>
          <p:nvPr/>
        </p:nvSpPr>
        <p:spPr bwMode="auto">
          <a:xfrm>
            <a:off x="819150" y="2222500"/>
            <a:ext cx="11061700" cy="3635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342900" indent="-342900">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2200" b="1" i="1">
                <a:solidFill>
                  <a:srgbClr val="FFFFFF"/>
                </a:solidFill>
                <a:latin typeface="Century Gothic" panose="020B0502020202020204" pitchFamily="34" charset="0"/>
                <a:cs typeface="DejaVu Sans" charset="0"/>
              </a:defRPr>
            </a:lvl1pPr>
            <a:lvl2pPr marL="738188" indent="-280988">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38188" algn="l"/>
                <a:tab pos="1185863" algn="l"/>
                <a:tab pos="1635125" algn="l"/>
                <a:tab pos="2084388" algn="l"/>
                <a:tab pos="2533650" algn="l"/>
                <a:tab pos="2982913" algn="l"/>
                <a:tab pos="3432175" algn="l"/>
                <a:tab pos="3881438" algn="l"/>
                <a:tab pos="4330700" algn="l"/>
                <a:tab pos="4779963" algn="l"/>
                <a:tab pos="5229225" algn="l"/>
                <a:tab pos="5678488" algn="l"/>
                <a:tab pos="6127750" algn="l"/>
                <a:tab pos="6577013" algn="l"/>
                <a:tab pos="7026275" algn="l"/>
                <a:tab pos="7475538" algn="l"/>
                <a:tab pos="7924800" algn="l"/>
                <a:tab pos="8374063" algn="l"/>
                <a:tab pos="8823325" algn="l"/>
                <a:tab pos="9272588" algn="l"/>
                <a:tab pos="9721850" algn="l"/>
                <a:tab pos="9883775" algn="l"/>
                <a:tab pos="10333038" algn="l"/>
                <a:tab pos="10782300" algn="l"/>
              </a:tabLst>
              <a:defRPr sz="1400">
                <a:solidFill>
                  <a:srgbClr val="FFFFFF"/>
                </a:solidFill>
                <a:latin typeface="Century Gothic" panose="020B0502020202020204" pitchFamily="34" charset="0"/>
                <a:cs typeface="DejaVu Sans" charset="0"/>
              </a:defRPr>
            </a:lvl9pPr>
          </a:lstStyle>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dirty="0">
                <a:latin typeface="Calibri" panose="020F0502020204030204" pitchFamily="34" charset="0"/>
                <a:cs typeface="Calibri" panose="020F0502020204030204" pitchFamily="34" charset="0"/>
              </a:rPr>
              <a:t> (124 sayılı KHK, 31.Madde)</a:t>
            </a:r>
          </a:p>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dirty="0">
                <a:latin typeface="Calibri" panose="020F0502020204030204" pitchFamily="34" charset="0"/>
                <a:cs typeface="Calibri" panose="020F0502020204030204" pitchFamily="34" charset="0"/>
              </a:rPr>
              <a:t> Üniversitedeki bilgi işlem sistemini işletmek, eğitim, öğretim ve araştırmalara  destek olmak,</a:t>
            </a:r>
          </a:p>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dirty="0">
                <a:latin typeface="Calibri" panose="020F0502020204030204" pitchFamily="34" charset="0"/>
                <a:cs typeface="Calibri" panose="020F0502020204030204" pitchFamily="34" charset="0"/>
              </a:rPr>
              <a:t> Üniversitenin ihtiyaç duyduğu diğer bilgi işlem hizmetlerini yerine getirmek.</a:t>
            </a:r>
          </a:p>
          <a:p>
            <a:pPr marL="800100" lvl="1" indent="-342900">
              <a:spcBef>
                <a:spcPct val="0"/>
              </a:spcBef>
              <a:buClr>
                <a:schemeClr val="accent4">
                  <a:lumMod val="75000"/>
                </a:schemeClr>
              </a:buClr>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pPr>
            <a:r>
              <a:rPr lang="tr-TR" altLang="tr-TR" b="0" i="1" dirty="0">
                <a:latin typeface="Calibri" panose="020F0502020204030204" pitchFamily="34" charset="0"/>
                <a:cs typeface="Calibri" panose="020F0502020204030204" pitchFamily="34" charset="0"/>
              </a:rPr>
              <a:t> İdari, mali ve resmi işlemlerde genel sekretere, karar alma ve teknik işlemlerde Rektör ve Rektör Yardımcılarına karşı sorumludur.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839788" y="260351"/>
            <a:ext cx="9404350"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83971" name="Text Box 2"/>
          <p:cNvSpPr txBox="1">
            <a:spLocks noChangeArrowheads="1"/>
          </p:cNvSpPr>
          <p:nvPr/>
        </p:nvSpPr>
        <p:spPr bwMode="auto">
          <a:xfrm>
            <a:off x="1128242" y="1556792"/>
            <a:ext cx="9649072"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Tez Paylaşım ve Arşiv  Sistemi</a:t>
            </a:r>
            <a:r>
              <a:rPr lang="tr-TR" altLang="tr-TR" dirty="0">
                <a:latin typeface="+mn-lt"/>
              </a:rPr>
              <a:t>	</a:t>
            </a:r>
          </a:p>
          <a:p>
            <a:pPr lvl="1" algn="just" eaLnBrk="1" hangingPunct="1">
              <a:buClrTx/>
              <a:buSzPct val="45000"/>
              <a:buFontTx/>
              <a:buNone/>
            </a:pPr>
            <a:endParaRPr lang="tr-TR" altLang="tr-TR" dirty="0">
              <a:latin typeface="+mn-lt"/>
            </a:endParaRPr>
          </a:p>
          <a:p>
            <a:pPr lvl="1" algn="just" eaLnBrk="1" hangingPunct="1">
              <a:buClrTx/>
              <a:buSzPct val="45000"/>
              <a:buFontTx/>
              <a:buNone/>
            </a:pPr>
            <a:r>
              <a:rPr lang="tr-TR" altLang="tr-TR" dirty="0">
                <a:latin typeface="+mn-lt"/>
              </a:rPr>
              <a:t>	</a:t>
            </a:r>
            <a:r>
              <a:rPr lang="tr-TR" altLang="tr-TR" b="0" dirty="0">
                <a:latin typeface="+mn-lt"/>
              </a:rPr>
              <a:t>Lisansüstü programlara ait interaktif olarak yapılan tez savunması ve tez izleme toplantılarının kayıtlarının tutulduğu ve enstitülerle paylaşıldığı sistemdir.</a:t>
            </a:r>
            <a:endParaRPr lang="tr-TR" altLang="tr-TR" b="0" i="1" dirty="0">
              <a:latin typeface="+mn-lt"/>
            </a:endParaRP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1"/>
          <p:cNvSpPr txBox="1">
            <a:spLocks noChangeArrowheads="1"/>
          </p:cNvSpPr>
          <p:nvPr/>
        </p:nvSpPr>
        <p:spPr bwMode="auto">
          <a:xfrm>
            <a:off x="839788" y="260351"/>
            <a:ext cx="9404350" cy="8643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Eğitim-Öğretim Süreç Yazılımları</a:t>
            </a:r>
          </a:p>
        </p:txBody>
      </p:sp>
      <p:sp>
        <p:nvSpPr>
          <p:cNvPr id="83971" name="Text Box 2"/>
          <p:cNvSpPr txBox="1">
            <a:spLocks noChangeArrowheads="1"/>
          </p:cNvSpPr>
          <p:nvPr/>
        </p:nvSpPr>
        <p:spPr bwMode="auto">
          <a:xfrm>
            <a:off x="1103313" y="2052638"/>
            <a:ext cx="9313862"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14375" algn="l"/>
                <a:tab pos="1438275" algn="l"/>
                <a:tab pos="2166938" algn="l"/>
                <a:tab pos="2886075" algn="l"/>
                <a:tab pos="3609975" algn="l"/>
                <a:tab pos="4333875" algn="l"/>
                <a:tab pos="5057775" algn="l"/>
                <a:tab pos="5781675" algn="l"/>
                <a:tab pos="6510338" algn="l"/>
                <a:tab pos="7229475" algn="l"/>
                <a:tab pos="7953375" algn="l"/>
                <a:tab pos="8677275" algn="l"/>
                <a:tab pos="9401175" algn="l"/>
                <a:tab pos="10125075" algn="l"/>
                <a:tab pos="10506075" algn="l"/>
                <a:tab pos="10775950" algn="l"/>
                <a:tab pos="10779125"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Tıp Fakültesi Bilgi Sistemi</a:t>
            </a:r>
            <a:r>
              <a:rPr lang="tr-TR" altLang="tr-TR" dirty="0">
                <a:latin typeface="+mn-lt"/>
              </a:rPr>
              <a:t>	</a:t>
            </a:r>
          </a:p>
          <a:p>
            <a:pPr lvl="1" algn="just" eaLnBrk="1" hangingPunct="1">
              <a:buClrTx/>
              <a:buSzPct val="45000"/>
              <a:buFontTx/>
              <a:buNone/>
            </a:pPr>
            <a:endParaRPr lang="tr-TR" altLang="tr-TR" dirty="0">
              <a:latin typeface="+mn-lt"/>
            </a:endParaRPr>
          </a:p>
          <a:p>
            <a:pPr lvl="1" algn="just" eaLnBrk="1" hangingPunct="1">
              <a:buClrTx/>
              <a:buSzPct val="45000"/>
              <a:buFontTx/>
              <a:buNone/>
            </a:pPr>
            <a:r>
              <a:rPr lang="tr-TR" altLang="tr-TR" dirty="0">
                <a:latin typeface="+mn-lt"/>
              </a:rPr>
              <a:t>	</a:t>
            </a:r>
            <a:r>
              <a:rPr lang="tr-TR" altLang="tr-TR" b="0" i="1" dirty="0">
                <a:latin typeface="+mn-lt"/>
              </a:rPr>
              <a:t>Tıp Fakültesi lisans, tıpta uzmanlık, diş hekimliği uzmanlık ders </a:t>
            </a:r>
            <a:r>
              <a:rPr lang="tr-TR" altLang="tr-TR" b="0" i="1" dirty="0" err="1">
                <a:latin typeface="+mn-lt"/>
              </a:rPr>
              <a:t>şubelendirme</a:t>
            </a:r>
            <a:r>
              <a:rPr lang="tr-TR" altLang="tr-TR" b="0" i="1" dirty="0">
                <a:latin typeface="+mn-lt"/>
              </a:rPr>
              <a:t>, görevlendirme ve program giriş işlemlerinin yapıldığı, öğrenci kayıt onay işlemlerinin yapıldığı ve öğrenci ders notlarının işlendiği modüldür. </a:t>
            </a:r>
          </a:p>
        </p:txBody>
      </p:sp>
    </p:spTree>
    <p:extLst>
      <p:ext uri="{BB962C8B-B14F-4D97-AF65-F5344CB8AC3E}">
        <p14:creationId xmlns:p14="http://schemas.microsoft.com/office/powerpoint/2010/main" val="339544327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noChangeArrowheads="1"/>
          </p:cNvSpPr>
          <p:nvPr/>
        </p:nvSpPr>
        <p:spPr bwMode="auto">
          <a:xfrm>
            <a:off x="3288482" y="2891631"/>
            <a:ext cx="2436270" cy="503237"/>
          </a:xfrm>
          <a:prstGeom prst="rightArrow">
            <a:avLst>
              <a:gd name="adj1" fmla="val 48917"/>
              <a:gd name="adj2" fmla="val 63823"/>
            </a:avLst>
          </a:prstGeom>
          <a:solidFill>
            <a:schemeClr val="accent4">
              <a:lumMod val="60000"/>
              <a:lumOff val="40000"/>
            </a:schemeClr>
          </a:solidFill>
          <a:ln>
            <a:noFill/>
          </a:ln>
          <a:effec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88066" name="Oval 1"/>
          <p:cNvSpPr>
            <a:spLocks noChangeArrowheads="1"/>
          </p:cNvSpPr>
          <p:nvPr/>
        </p:nvSpPr>
        <p:spPr bwMode="auto">
          <a:xfrm>
            <a:off x="5880100" y="1716088"/>
            <a:ext cx="4343400" cy="2819400"/>
          </a:xfrm>
          <a:prstGeom prst="ellipse">
            <a:avLst/>
          </a:prstGeom>
          <a:solidFill>
            <a:srgbClr val="FFFFFF"/>
          </a:solidFill>
          <a:ln w="63360" cap="sq">
            <a:solidFill>
              <a:schemeClr val="accent4">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2800" b="0" i="0" dirty="0">
                <a:solidFill>
                  <a:schemeClr val="accent4">
                    <a:lumMod val="75000"/>
                  </a:schemeClr>
                </a:solidFill>
                <a:latin typeface="Microsoft YaHei" panose="020B0503020204020204" pitchFamily="34" charset="-122"/>
              </a:rPr>
              <a:t>Genel Kullanıma Açık Yazılımlar</a:t>
            </a:r>
          </a:p>
        </p:txBody>
      </p:sp>
      <p:sp>
        <p:nvSpPr>
          <p:cNvPr id="88068" name="AutoShape 3"/>
          <p:cNvSpPr>
            <a:spLocks noChangeArrowheads="1"/>
          </p:cNvSpPr>
          <p:nvPr/>
        </p:nvSpPr>
        <p:spPr bwMode="auto">
          <a:xfrm>
            <a:off x="4010025" y="3060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88069" name="AutoShape 4"/>
          <p:cNvSpPr>
            <a:spLocks noChangeArrowheads="1"/>
          </p:cNvSpPr>
          <p:nvPr/>
        </p:nvSpPr>
        <p:spPr bwMode="auto">
          <a:xfrm>
            <a:off x="4751388" y="306000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88070" name="Text Box 5"/>
          <p:cNvSpPr txBox="1">
            <a:spLocks noChangeArrowheads="1"/>
          </p:cNvSpPr>
          <p:nvPr/>
        </p:nvSpPr>
        <p:spPr bwMode="auto">
          <a:xfrm rot="-2460000">
            <a:off x="4499342" y="2066721"/>
            <a:ext cx="1771650" cy="501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E-posta Servisi</a:t>
            </a:r>
          </a:p>
        </p:txBody>
      </p:sp>
      <p:sp>
        <p:nvSpPr>
          <p:cNvPr id="88071" name="Text Box 6"/>
          <p:cNvSpPr txBox="1">
            <a:spLocks noChangeArrowheads="1"/>
          </p:cNvSpPr>
          <p:nvPr/>
        </p:nvSpPr>
        <p:spPr bwMode="auto">
          <a:xfrm rot="2640000">
            <a:off x="3360997" y="4515309"/>
            <a:ext cx="3886200" cy="534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defPPr>
              <a:defRPr lang="en-US"/>
            </a:defPPr>
            <a:lvl1pPr>
              <a:lnSpc>
                <a:spcPct val="110000"/>
              </a:lnSpc>
              <a:spcBef>
                <a:spcPct val="0"/>
              </a:spcBef>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b="0" i="0">
                <a:solidFill>
                  <a:schemeClr val="accent4">
                    <a:lumMod val="60000"/>
                    <a:lumOff val="40000"/>
                  </a:schemeClr>
                </a:solidFill>
                <a:latin typeface="Microsoft YaHei" panose="020B0503020204020204" pitchFamily="34" charset="-122"/>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r>
              <a:rPr lang="tr-TR" altLang="tr-TR" dirty="0"/>
              <a:t>Kurumsal Veri Değerlendirme Sistemi</a:t>
            </a:r>
          </a:p>
        </p:txBody>
      </p:sp>
      <p:sp>
        <p:nvSpPr>
          <p:cNvPr id="88072" name="Text Box 7"/>
          <p:cNvSpPr txBox="1">
            <a:spLocks noChangeArrowheads="1"/>
          </p:cNvSpPr>
          <p:nvPr/>
        </p:nvSpPr>
        <p:spPr bwMode="auto">
          <a:xfrm>
            <a:off x="552178" y="424978"/>
            <a:ext cx="9404350" cy="83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Genel Kullanıma Açık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ext Box 1"/>
          <p:cNvSpPr txBox="1">
            <a:spLocks noChangeArrowheads="1"/>
          </p:cNvSpPr>
          <p:nvPr/>
        </p:nvSpPr>
        <p:spPr bwMode="auto">
          <a:xfrm>
            <a:off x="839788" y="260351"/>
            <a:ext cx="9404350" cy="9364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Genel Kullanıma Açık Yazılımlar</a:t>
            </a:r>
          </a:p>
        </p:txBody>
      </p:sp>
      <p:sp>
        <p:nvSpPr>
          <p:cNvPr id="90115" name="Text Box 2"/>
          <p:cNvSpPr txBox="1">
            <a:spLocks noChangeArrowheads="1"/>
          </p:cNvSpPr>
          <p:nvPr/>
        </p:nvSpPr>
        <p:spPr bwMode="auto">
          <a:xfrm>
            <a:off x="1103313" y="2052638"/>
            <a:ext cx="9313862"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i="1">
                <a:solidFill>
                  <a:srgbClr val="FFFFFF"/>
                </a:solidFill>
                <a:latin typeface="Century Gothic" panose="020B0502020202020204" pitchFamily="34" charset="0"/>
                <a:cs typeface="DejaVu Sans" charset="0"/>
              </a:defRPr>
            </a:lvl1pPr>
            <a:lvl2pPr marL="431800" indent="-211138">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sz="1400">
                <a:solidFill>
                  <a:srgbClr val="FFFFFF"/>
                </a:solidFill>
                <a:latin typeface="Century Gothic" panose="020B0502020202020204" pitchFamily="34" charset="0"/>
                <a:cs typeface="DejaVu Sans" charset="0"/>
              </a:defRPr>
            </a:lvl9pPr>
          </a:lstStyle>
          <a:p>
            <a:pPr algn="just" eaLnBrk="1" hangingPunct="1">
              <a:buClr>
                <a:schemeClr val="accent4">
                  <a:lumMod val="75000"/>
                </a:schemeClr>
              </a:buClr>
              <a:buSzPct val="80000"/>
              <a:buFont typeface="Wingdings 3" panose="05040102010807070707" pitchFamily="18" charset="2"/>
              <a:buChar char=""/>
            </a:pPr>
            <a:r>
              <a:rPr lang="tr-TR" altLang="tr-TR" sz="2400" dirty="0">
                <a:latin typeface="+mn-lt"/>
              </a:rPr>
              <a:t>E-posta Servisi </a:t>
            </a:r>
          </a:p>
          <a:p>
            <a:pPr lvl="1" algn="just" eaLnBrk="1" hangingPunct="1">
              <a:buClrTx/>
              <a:buSzPct val="45000"/>
              <a:buFontTx/>
              <a:buNone/>
            </a:pPr>
            <a:endParaRPr lang="tr-TR" altLang="tr-TR" dirty="0">
              <a:latin typeface="+mn-lt"/>
            </a:endParaRPr>
          </a:p>
          <a:p>
            <a:pPr lvl="1" algn="just" eaLnBrk="1" hangingPunct="1">
              <a:buClrTx/>
              <a:buSzPct val="45000"/>
              <a:buFontTx/>
              <a:buNone/>
            </a:pPr>
            <a:r>
              <a:rPr lang="tr-TR" altLang="tr-TR" b="0" i="1" dirty="0">
                <a:latin typeface="+mn-lt"/>
              </a:rPr>
              <a:t>		Personel ve öğrenciler tarafından kullanılabilen e-posta sistemine erişim sağlanabilen modüldür.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ext Box 1"/>
          <p:cNvSpPr txBox="1">
            <a:spLocks noChangeArrowheads="1"/>
          </p:cNvSpPr>
          <p:nvPr/>
        </p:nvSpPr>
        <p:spPr bwMode="auto">
          <a:xfrm>
            <a:off x="839788" y="260351"/>
            <a:ext cx="9404350" cy="7923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solidFill>
                  <a:srgbClr val="EBEBEB"/>
                </a:solidFill>
                <a:latin typeface="+mn-lt"/>
              </a:rPr>
              <a:t>Genel Kullanıma Açık Yazılımlar</a:t>
            </a:r>
          </a:p>
        </p:txBody>
      </p:sp>
      <p:sp>
        <p:nvSpPr>
          <p:cNvPr id="92163" name="Text Box 2"/>
          <p:cNvSpPr txBox="1">
            <a:spLocks noChangeArrowheads="1"/>
          </p:cNvSpPr>
          <p:nvPr/>
        </p:nvSpPr>
        <p:spPr bwMode="auto">
          <a:xfrm>
            <a:off x="912218" y="2052638"/>
            <a:ext cx="10153127"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1pPr>
            <a:lvl2pPr marL="431800" indent="-211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5pPr>
            <a:lvl6pPr marL="25146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6pPr>
            <a:lvl7pPr marL="29718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7pPr>
            <a:lvl8pPr marL="34290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8pPr>
            <a:lvl9pPr marL="3886200" indent="-228600" defTabSz="449263" eaLnBrk="0" fontAlgn="base" hangingPunct="0">
              <a:spcBef>
                <a:spcPct val="0"/>
              </a:spcBef>
              <a:spcAft>
                <a:spcPct val="0"/>
              </a:spcAft>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chemeClr val="bg1"/>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pPr>
            <a:r>
              <a:rPr lang="tr-TR" altLang="tr-TR" sz="2400" b="1" i="1" dirty="0">
                <a:solidFill>
                  <a:srgbClr val="FFFFFF"/>
                </a:solidFill>
                <a:latin typeface="+mn-lt"/>
              </a:rPr>
              <a:t>Kurumsal Veri Değerlendirme Sistemi</a:t>
            </a:r>
          </a:p>
          <a:p>
            <a:pPr lvl="1" algn="just" eaLnBrk="1" hangingPunct="1">
              <a:spcBef>
                <a:spcPts val="1000"/>
              </a:spcBef>
              <a:buSzPct val="45000"/>
            </a:pPr>
            <a:endParaRPr lang="tr-TR" altLang="tr-TR" sz="2200" b="1" dirty="0">
              <a:solidFill>
                <a:srgbClr val="FFFFFF"/>
              </a:solidFill>
              <a:latin typeface="+mn-lt"/>
            </a:endParaRPr>
          </a:p>
          <a:p>
            <a:pPr lvl="1" algn="just">
              <a:spcBef>
                <a:spcPts val="1000"/>
              </a:spcBef>
              <a:buSzPct val="45000"/>
            </a:pPr>
            <a:r>
              <a:rPr lang="tr-TR" altLang="tr-TR" sz="2200" b="1" dirty="0">
                <a:solidFill>
                  <a:srgbClr val="FFFFFF"/>
                </a:solidFill>
                <a:latin typeface="+mn-lt"/>
              </a:rPr>
              <a:t>		</a:t>
            </a:r>
            <a:r>
              <a:rPr lang="tr-TR" altLang="tr-TR" sz="2200" i="1" dirty="0">
                <a:solidFill>
                  <a:srgbClr val="FFFFFF"/>
                </a:solidFill>
                <a:latin typeface="+mn-lt"/>
              </a:rPr>
              <a:t>Pusula Bilgi Sistemi içindeki tüm bilgi sistemlerinden güncel ve ya geriye dönük veriler ile istatistiki bilgilerin farklı formatlarda raporlandığı modüldür. Yetki dahilinde görülen raporlarla birlikte genel  kullanıma açık raporları da içermektedir.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Oval 1"/>
          <p:cNvSpPr>
            <a:spLocks noChangeArrowheads="1"/>
          </p:cNvSpPr>
          <p:nvPr/>
        </p:nvSpPr>
        <p:spPr bwMode="auto">
          <a:xfrm>
            <a:off x="8040514" y="2151683"/>
            <a:ext cx="3744912" cy="2357437"/>
          </a:xfrm>
          <a:prstGeom prst="ellipse">
            <a:avLst/>
          </a:prstGeom>
          <a:solidFill>
            <a:srgbClr val="FFFFFF"/>
          </a:solidFill>
          <a:ln w="63360" cap="sq">
            <a:solidFill>
              <a:schemeClr val="accent4">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algn="ctr" eaLnBrk="1" hangingPunct="1">
              <a:lnSpc>
                <a:spcPct val="93000"/>
              </a:lnSpc>
              <a:spcBef>
                <a:spcPct val="0"/>
              </a:spcBef>
              <a:buClrTx/>
              <a:buFontTx/>
              <a:buNone/>
            </a:pPr>
            <a:r>
              <a:rPr lang="tr-TR" altLang="tr-TR" sz="2800" b="0" i="0" dirty="0">
                <a:solidFill>
                  <a:schemeClr val="accent4">
                    <a:lumMod val="75000"/>
                  </a:schemeClr>
                </a:solidFill>
                <a:latin typeface="+mn-lt"/>
              </a:rPr>
              <a:t>Pusula Bilgi Sistemi Dışından Erişilen Yazılımlar</a:t>
            </a:r>
          </a:p>
        </p:txBody>
      </p:sp>
      <p:sp>
        <p:nvSpPr>
          <p:cNvPr id="94211" name="AutoShape 2"/>
          <p:cNvSpPr>
            <a:spLocks noChangeArrowheads="1"/>
          </p:cNvSpPr>
          <p:nvPr/>
        </p:nvSpPr>
        <p:spPr bwMode="auto">
          <a:xfrm>
            <a:off x="552178" y="3218302"/>
            <a:ext cx="6902181" cy="503237"/>
          </a:xfrm>
          <a:prstGeom prst="rightArrow">
            <a:avLst>
              <a:gd name="adj1" fmla="val 48917"/>
              <a:gd name="adj2" fmla="val 63823"/>
            </a:avLst>
          </a:prstGeom>
          <a:solidFill>
            <a:schemeClr val="accent4">
              <a:lumMod val="60000"/>
              <a:lumOff val="40000"/>
            </a:schemeClr>
          </a:solidFill>
          <a:ln>
            <a:noFill/>
          </a:ln>
          <a:effec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94212" name="AutoShape 3"/>
          <p:cNvSpPr>
            <a:spLocks noChangeArrowheads="1"/>
          </p:cNvSpPr>
          <p:nvPr/>
        </p:nvSpPr>
        <p:spPr bwMode="auto">
          <a:xfrm>
            <a:off x="1322443" y="3403695"/>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94213" name="Text Box 6"/>
          <p:cNvSpPr txBox="1">
            <a:spLocks noChangeArrowheads="1"/>
          </p:cNvSpPr>
          <p:nvPr/>
        </p:nvSpPr>
        <p:spPr bwMode="auto">
          <a:xfrm rot="2640000">
            <a:off x="5909173" y="4406943"/>
            <a:ext cx="2506010"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Maaş-Tahakkuk Sistemi</a:t>
            </a:r>
          </a:p>
        </p:txBody>
      </p:sp>
      <p:sp>
        <p:nvSpPr>
          <p:cNvPr id="94214" name="Text Box 7"/>
          <p:cNvSpPr txBox="1">
            <a:spLocks noChangeArrowheads="1"/>
          </p:cNvSpPr>
          <p:nvPr/>
        </p:nvSpPr>
        <p:spPr bwMode="auto">
          <a:xfrm>
            <a:off x="912218" y="283632"/>
            <a:ext cx="11522595" cy="7454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
        <p:nvSpPr>
          <p:cNvPr id="94217" name="AutoShape 3"/>
          <p:cNvSpPr>
            <a:spLocks noChangeArrowheads="1"/>
          </p:cNvSpPr>
          <p:nvPr/>
        </p:nvSpPr>
        <p:spPr bwMode="auto">
          <a:xfrm>
            <a:off x="2688448" y="3403695"/>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94218" name="Text Box 6"/>
          <p:cNvSpPr txBox="1">
            <a:spLocks noChangeArrowheads="1"/>
          </p:cNvSpPr>
          <p:nvPr/>
        </p:nvSpPr>
        <p:spPr bwMode="auto">
          <a:xfrm rot="2640000">
            <a:off x="4736980" y="4821230"/>
            <a:ext cx="3689304"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Etkinlik Salon Rezervasyon Sistemi</a:t>
            </a:r>
          </a:p>
        </p:txBody>
      </p:sp>
      <p:sp>
        <p:nvSpPr>
          <p:cNvPr id="13" name="Text Box 5"/>
          <p:cNvSpPr txBox="1">
            <a:spLocks noChangeArrowheads="1"/>
          </p:cNvSpPr>
          <p:nvPr/>
        </p:nvSpPr>
        <p:spPr bwMode="auto">
          <a:xfrm rot="18831944">
            <a:off x="4783568" y="1777961"/>
            <a:ext cx="3174190"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pPr>
            <a:r>
              <a:rPr lang="tr-TR" altLang="tr-TR" sz="1600" b="0" i="0" dirty="0">
                <a:solidFill>
                  <a:schemeClr val="accent4">
                    <a:lumMod val="60000"/>
                    <a:lumOff val="40000"/>
                  </a:schemeClr>
                </a:solidFill>
                <a:latin typeface="Microsoft YaHei" panose="020B0503020204020204" pitchFamily="34" charset="-122"/>
              </a:rPr>
              <a:t>İLTAM Analiz Bilgi Sistemi</a:t>
            </a:r>
          </a:p>
        </p:txBody>
      </p:sp>
      <p:sp>
        <p:nvSpPr>
          <p:cNvPr id="14" name="AutoShape 3"/>
          <p:cNvSpPr>
            <a:spLocks noChangeArrowheads="1"/>
          </p:cNvSpPr>
          <p:nvPr/>
        </p:nvSpPr>
        <p:spPr bwMode="auto">
          <a:xfrm>
            <a:off x="4097730" y="3403695"/>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15" name="Text Box 6"/>
          <p:cNvSpPr txBox="1">
            <a:spLocks noChangeArrowheads="1"/>
          </p:cNvSpPr>
          <p:nvPr/>
        </p:nvSpPr>
        <p:spPr bwMode="auto">
          <a:xfrm rot="2577502">
            <a:off x="3886807" y="4644547"/>
            <a:ext cx="2794000"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Ekonomi Yaz Seminerleri</a:t>
            </a:r>
          </a:p>
        </p:txBody>
      </p:sp>
      <p:sp>
        <p:nvSpPr>
          <p:cNvPr id="17" name="Text Box 5"/>
          <p:cNvSpPr txBox="1">
            <a:spLocks noChangeArrowheads="1"/>
          </p:cNvSpPr>
          <p:nvPr/>
        </p:nvSpPr>
        <p:spPr bwMode="auto">
          <a:xfrm rot="-2460000">
            <a:off x="2208615" y="1835258"/>
            <a:ext cx="3347504" cy="384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pPr>
            <a:r>
              <a:rPr lang="tr-TR" altLang="tr-TR" sz="1600" b="0" i="0" dirty="0">
                <a:solidFill>
                  <a:schemeClr val="accent4">
                    <a:lumMod val="60000"/>
                    <a:lumOff val="40000"/>
                  </a:schemeClr>
                </a:solidFill>
                <a:latin typeface="Microsoft YaHei" panose="020B0503020204020204" pitchFamily="34" charset="-122"/>
              </a:rPr>
              <a:t>Plaka Tanıma Sistemi</a:t>
            </a:r>
          </a:p>
          <a:p>
            <a:pPr eaLnBrk="1" hangingPunct="1">
              <a:lnSpc>
                <a:spcPct val="110000"/>
              </a:lnSpc>
              <a:spcBef>
                <a:spcPct val="0"/>
              </a:spcBef>
              <a:buClrTx/>
            </a:pPr>
            <a:r>
              <a:rPr lang="tr-TR" altLang="tr-TR" sz="1600" b="0" i="0" dirty="0">
                <a:solidFill>
                  <a:schemeClr val="accent4">
                    <a:lumMod val="60000"/>
                    <a:lumOff val="40000"/>
                  </a:schemeClr>
                </a:solidFill>
                <a:latin typeface="Microsoft YaHei" panose="020B0503020204020204" pitchFamily="34" charset="-122"/>
              </a:rPr>
              <a:t>(Entegrasyon)</a:t>
            </a:r>
          </a:p>
        </p:txBody>
      </p:sp>
      <p:sp>
        <p:nvSpPr>
          <p:cNvPr id="19" name="Text Box 6"/>
          <p:cNvSpPr txBox="1">
            <a:spLocks noChangeArrowheads="1"/>
          </p:cNvSpPr>
          <p:nvPr/>
        </p:nvSpPr>
        <p:spPr bwMode="auto">
          <a:xfrm rot="19126052">
            <a:off x="896145" y="1923355"/>
            <a:ext cx="2945556" cy="325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Hız Tespit Sistemi</a:t>
            </a:r>
          </a:p>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(Entegrasyon)</a:t>
            </a:r>
          </a:p>
        </p:txBody>
      </p:sp>
      <p:sp>
        <p:nvSpPr>
          <p:cNvPr id="21" name="AutoShape 3"/>
          <p:cNvSpPr>
            <a:spLocks noChangeArrowheads="1"/>
          </p:cNvSpPr>
          <p:nvPr/>
        </p:nvSpPr>
        <p:spPr bwMode="auto">
          <a:xfrm>
            <a:off x="5271585" y="3412470"/>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
        <p:nvSpPr>
          <p:cNvPr id="22" name="Text Box 6"/>
          <p:cNvSpPr txBox="1">
            <a:spLocks noChangeArrowheads="1"/>
          </p:cNvSpPr>
          <p:nvPr/>
        </p:nvSpPr>
        <p:spPr bwMode="auto">
          <a:xfrm rot="18887903">
            <a:off x="3788486" y="1956977"/>
            <a:ext cx="2794000" cy="2851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PAU Mezun İzleme Sistemi</a:t>
            </a:r>
          </a:p>
        </p:txBody>
      </p:sp>
      <p:sp>
        <p:nvSpPr>
          <p:cNvPr id="24" name="Text Box 6"/>
          <p:cNvSpPr txBox="1">
            <a:spLocks noChangeArrowheads="1"/>
          </p:cNvSpPr>
          <p:nvPr/>
        </p:nvSpPr>
        <p:spPr bwMode="auto">
          <a:xfrm rot="2510922">
            <a:off x="2570255" y="4515184"/>
            <a:ext cx="2802776" cy="3501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Dinamik Form Sistemi</a:t>
            </a:r>
          </a:p>
        </p:txBody>
      </p:sp>
      <p:sp>
        <p:nvSpPr>
          <p:cNvPr id="25" name="Text Box 6"/>
          <p:cNvSpPr txBox="1">
            <a:spLocks noChangeArrowheads="1"/>
          </p:cNvSpPr>
          <p:nvPr/>
        </p:nvSpPr>
        <p:spPr bwMode="auto">
          <a:xfrm rot="18825989">
            <a:off x="5893971" y="1964048"/>
            <a:ext cx="2886037" cy="381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Akbisv2 Akademik Bilgi Sistemi</a:t>
            </a:r>
          </a:p>
        </p:txBody>
      </p:sp>
      <p:sp>
        <p:nvSpPr>
          <p:cNvPr id="23" name="Text Box 6"/>
          <p:cNvSpPr txBox="1">
            <a:spLocks noChangeArrowheads="1"/>
          </p:cNvSpPr>
          <p:nvPr/>
        </p:nvSpPr>
        <p:spPr bwMode="auto">
          <a:xfrm rot="2630776">
            <a:off x="1127685" y="4864749"/>
            <a:ext cx="3667405"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rgbClr val="FFFFFF"/>
                </a:solidFill>
                <a:latin typeface="Century Gothic" panose="020B0502020202020204" pitchFamily="34" charset="0"/>
                <a:cs typeface="DejaVu Sans" charset="0"/>
              </a:defRPr>
            </a:lvl9pPr>
          </a:lstStyle>
          <a:p>
            <a:pPr eaLnBrk="1" hangingPunct="1">
              <a:lnSpc>
                <a:spcPct val="110000"/>
              </a:lnSpc>
              <a:spcBef>
                <a:spcPct val="0"/>
              </a:spcBef>
              <a:buClrTx/>
              <a:buFontTx/>
              <a:buNone/>
            </a:pPr>
            <a:r>
              <a:rPr lang="tr-TR" altLang="tr-TR" sz="1600" b="0" i="0" dirty="0">
                <a:solidFill>
                  <a:schemeClr val="accent4">
                    <a:lumMod val="60000"/>
                    <a:lumOff val="40000"/>
                  </a:schemeClr>
                </a:solidFill>
                <a:latin typeface="Microsoft YaHei" panose="020B0503020204020204" pitchFamily="34" charset="-122"/>
              </a:rPr>
              <a:t>PADAM POBİS Öğrenci Bilgi Sistemi</a:t>
            </a:r>
          </a:p>
        </p:txBody>
      </p:sp>
      <p:sp>
        <p:nvSpPr>
          <p:cNvPr id="26" name="AutoShape 3">
            <a:extLst>
              <a:ext uri="{FF2B5EF4-FFF2-40B4-BE49-F238E27FC236}">
                <a16:creationId xmlns:a16="http://schemas.microsoft.com/office/drawing/2014/main" id="{FADE269E-162C-4BA0-A012-52EE4007704E}"/>
              </a:ext>
            </a:extLst>
          </p:cNvPr>
          <p:cNvSpPr>
            <a:spLocks noChangeArrowheads="1"/>
          </p:cNvSpPr>
          <p:nvPr/>
        </p:nvSpPr>
        <p:spPr bwMode="auto">
          <a:xfrm>
            <a:off x="6199008" y="3403695"/>
            <a:ext cx="144000" cy="144000"/>
          </a:xfrm>
          <a:prstGeom prst="roundRect">
            <a:avLst>
              <a:gd name="adj" fmla="val 50000"/>
            </a:avLst>
          </a:prstGeom>
          <a:solidFill>
            <a:srgbClr val="FFFFFF"/>
          </a:solidFill>
          <a:ln>
            <a:noFill/>
          </a:ln>
          <a:effectLst/>
          <a:extLs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eaLnBrk="1">
              <a:lnSpc>
                <a:spcPct val="93000"/>
              </a:lnSpc>
              <a:buClr>
                <a:srgbClr val="000000"/>
              </a:buClr>
              <a:buSzPct val="100000"/>
              <a:buFont typeface="Times New Roman" panose="02020603050405020304" pitchFamily="18" charset="0"/>
              <a:buNone/>
            </a:pPr>
            <a:endParaRPr lang="tr-TR" altLang="tr-T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84225" y="1844824"/>
            <a:ext cx="979308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Maaş-Tahakkuk Sistemi </a:t>
            </a:r>
          </a:p>
          <a:p>
            <a:pPr marL="0" indent="0" eaLnBrk="1">
              <a:spcBef>
                <a:spcPts val="1000"/>
              </a:spcBef>
              <a:buClr>
                <a:srgbClr val="8AD0D6"/>
              </a:buClr>
              <a:buSzPct val="80000"/>
              <a:defRPr/>
            </a:pPr>
            <a:endParaRPr lang="tr-TR" altLang="tr-TR" sz="2400" b="1" i="1" dirty="0">
              <a:latin typeface="+mn-lt"/>
            </a:endParaRPr>
          </a:p>
          <a:p>
            <a:pPr marL="342900" algn="just" eaLnBrk="1">
              <a:spcBef>
                <a:spcPts val="1000"/>
              </a:spcBef>
              <a:buSzPct val="80000"/>
              <a:defRPr/>
            </a:pPr>
            <a:r>
              <a:rPr lang="tr-TR" altLang="tr-TR" sz="2200" b="1" i="1" dirty="0">
                <a:latin typeface="+mn-lt"/>
              </a:rPr>
              <a:t>	</a:t>
            </a:r>
            <a:r>
              <a:rPr lang="tr-TR" altLang="tr-TR" sz="2200" i="1" dirty="0">
                <a:latin typeface="+mn-lt"/>
              </a:rPr>
              <a:t>Üniversitemizdeki 4-c’li, 4-b’li, İşçi, döner sermayeden maaş alan çalışanlara ve kısmi zamanlı öğrencilere ait maaş bilgilerinin tanımlandığı ve tüm maaş hesaplamalarının yapıldığı, icmal ve bordro gibi raporların alınmasına olanak sağlayan modüldür.</a:t>
            </a:r>
          </a:p>
        </p:txBody>
      </p:sp>
      <p:sp>
        <p:nvSpPr>
          <p:cNvPr id="4" name="Text Box 7"/>
          <p:cNvSpPr txBox="1">
            <a:spLocks noChangeArrowheads="1"/>
          </p:cNvSpPr>
          <p:nvPr/>
        </p:nvSpPr>
        <p:spPr bwMode="auto">
          <a:xfrm>
            <a:off x="768202" y="260648"/>
            <a:ext cx="11576658"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84225" y="1844824"/>
            <a:ext cx="979308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Akbisv2 Bilgi Sistemi</a:t>
            </a:r>
          </a:p>
          <a:p>
            <a:pPr marL="0" indent="0" eaLnBrk="1">
              <a:spcBef>
                <a:spcPts val="1000"/>
              </a:spcBef>
              <a:buClr>
                <a:srgbClr val="8AD0D6"/>
              </a:buClr>
              <a:buSzPct val="80000"/>
              <a:defRPr/>
            </a:pPr>
            <a:endParaRPr lang="tr-TR" altLang="tr-TR" sz="2400" b="1" i="1" dirty="0">
              <a:latin typeface="+mn-lt"/>
            </a:endParaRPr>
          </a:p>
          <a:p>
            <a:pPr marL="342900" algn="just" eaLnBrk="1">
              <a:spcBef>
                <a:spcPts val="1000"/>
              </a:spcBef>
              <a:buSzPct val="80000"/>
              <a:defRPr/>
            </a:pPr>
            <a:r>
              <a:rPr lang="tr-TR" altLang="tr-TR" sz="2200" b="1" i="1" dirty="0">
                <a:latin typeface="+mn-lt"/>
              </a:rPr>
              <a:t>	</a:t>
            </a:r>
            <a:r>
              <a:rPr lang="tr-TR" altLang="tr-TR" sz="2200" i="1" dirty="0" err="1">
                <a:latin typeface="+mn-lt"/>
              </a:rPr>
              <a:t>YÖKSİS</a:t>
            </a:r>
            <a:r>
              <a:rPr lang="tr-TR" altLang="tr-TR" sz="2200" i="1" dirty="0">
                <a:latin typeface="+mn-lt"/>
              </a:rPr>
              <a:t> Bilgi sistemi ile entegre olan modülde üniversitemizdeki akademik personel ve araştırmacıların makale, atıf, bildiri, proje, başarı ve ödül bilgileri görüntülenmektedir. </a:t>
            </a:r>
          </a:p>
        </p:txBody>
      </p:sp>
      <p:sp>
        <p:nvSpPr>
          <p:cNvPr id="3" name="Text Box 7"/>
          <p:cNvSpPr txBox="1">
            <a:spLocks noChangeArrowheads="1"/>
          </p:cNvSpPr>
          <p:nvPr/>
        </p:nvSpPr>
        <p:spPr bwMode="auto">
          <a:xfrm>
            <a:off x="768202" y="260648"/>
            <a:ext cx="11576658"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extLst>
      <p:ext uri="{BB962C8B-B14F-4D97-AF65-F5344CB8AC3E}">
        <p14:creationId xmlns:p14="http://schemas.microsoft.com/office/powerpoint/2010/main" val="1969288588"/>
      </p:ext>
    </p:extLst>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 Box 2"/>
          <p:cNvSpPr txBox="1">
            <a:spLocks noChangeArrowheads="1"/>
          </p:cNvSpPr>
          <p:nvPr/>
        </p:nvSpPr>
        <p:spPr bwMode="auto">
          <a:xfrm>
            <a:off x="912218" y="1988840"/>
            <a:ext cx="10034041"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eaLnBrk="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Etkinlik Salon Rezervasyon Sistemi </a:t>
            </a:r>
          </a:p>
          <a:p>
            <a:pPr marL="0" indent="0" eaLnBrk="1">
              <a:spcBef>
                <a:spcPts val="1000"/>
              </a:spcBef>
              <a:buClr>
                <a:srgbClr val="8AD0D6"/>
              </a:buClr>
              <a:buSzPct val="80000"/>
              <a:defRPr/>
            </a:pPr>
            <a:endParaRPr lang="tr-TR" altLang="tr-TR" sz="2400" b="1" i="1" dirty="0">
              <a:latin typeface="+mn-lt"/>
            </a:endParaRPr>
          </a:p>
          <a:p>
            <a:pPr marL="342900" algn="just" eaLnBrk="1">
              <a:spcBef>
                <a:spcPts val="1000"/>
              </a:spcBef>
              <a:buSzPct val="80000"/>
              <a:defRPr/>
            </a:pPr>
            <a:r>
              <a:rPr lang="tr-TR" altLang="tr-TR" sz="2200" b="1" i="1" dirty="0">
                <a:latin typeface="+mn-lt"/>
              </a:rPr>
              <a:t>	</a:t>
            </a:r>
            <a:r>
              <a:rPr lang="tr-TR" altLang="tr-TR" sz="2200" i="1" dirty="0">
                <a:latin typeface="+mn-lt"/>
              </a:rPr>
              <a:t>Üniversitenin fiziki alanlarında yapılacak etkinlikler için üniversite içinden veya dışından rezervasyon talebinde bulunulan, bu taleplerin birim yetkilileri tarafından değerlendirildiği ve fiziki alanların uygunluk durumlarının izlendiği modüldür.</a:t>
            </a:r>
          </a:p>
        </p:txBody>
      </p:sp>
      <p:sp>
        <p:nvSpPr>
          <p:cNvPr id="4" name="Text Box 7"/>
          <p:cNvSpPr txBox="1">
            <a:spLocks noChangeArrowheads="1"/>
          </p:cNvSpPr>
          <p:nvPr/>
        </p:nvSpPr>
        <p:spPr bwMode="auto">
          <a:xfrm>
            <a:off x="670993"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İLTAM Analiz Bilgi Sistemi</a:t>
            </a:r>
          </a:p>
          <a:p>
            <a:pPr marL="342900" algn="just" eaLnBrk="1" hangingPunct="1">
              <a:spcBef>
                <a:spcPts val="1000"/>
              </a:spcBef>
              <a:buSzPct val="45000"/>
              <a:defRPr/>
            </a:pPr>
            <a:r>
              <a:rPr lang="tr-TR" altLang="tr-TR" sz="2200" b="1" i="1" dirty="0">
                <a:latin typeface="+mn-lt"/>
              </a:rPr>
              <a:t>	</a:t>
            </a:r>
          </a:p>
          <a:p>
            <a:pPr marL="342900" algn="just" eaLnBrk="1" hangingPunct="1">
              <a:spcBef>
                <a:spcPts val="1000"/>
              </a:spcBef>
              <a:buSzPct val="45000"/>
              <a:defRPr/>
            </a:pPr>
            <a:r>
              <a:rPr lang="tr-TR" altLang="tr-TR" sz="2200" b="1" i="1" dirty="0">
                <a:latin typeface="+mn-lt"/>
              </a:rPr>
              <a:t>	</a:t>
            </a:r>
            <a:r>
              <a:rPr lang="tr-TR" altLang="tr-TR" sz="2200" i="1" dirty="0">
                <a:latin typeface="+mn-lt"/>
              </a:rPr>
              <a:t>İLTAM bünyesinde yapılacak olan bilimsel analizler için kullanılacak laboratuvarlarda rezervasyon talep tabanlı bir modüldür.</a:t>
            </a:r>
          </a:p>
          <a:p>
            <a:pPr marL="342900" algn="just" eaLnBrk="1" hangingPunct="1">
              <a:spcBef>
                <a:spcPts val="1000"/>
              </a:spcBef>
              <a:buSzPct val="45000"/>
              <a:defRPr/>
            </a:pPr>
            <a:r>
              <a:rPr lang="tr-TR" altLang="tr-TR" sz="2200" i="1" dirty="0">
                <a:latin typeface="+mn-lt"/>
              </a:rPr>
              <a:t>	Laboratuvar analizleri  ve eğitimler için üniversite içi ya da dışından başvurular alınarak, analiz </a:t>
            </a:r>
            <a:r>
              <a:rPr lang="tr-TR" altLang="tr-TR" sz="2200" i="1" dirty="0" err="1">
                <a:latin typeface="+mn-lt"/>
              </a:rPr>
              <a:t>maliyetlendirme</a:t>
            </a:r>
            <a:r>
              <a:rPr lang="tr-TR" altLang="tr-TR" sz="2200" i="1" dirty="0">
                <a:latin typeface="+mn-lt"/>
              </a:rPr>
              <a:t> ve ödemelerin takibi, örnek analiz işlemlerinin yapılması, takibi ve sonuçların raporlanması  işlemlerinin gerçekleştirildiği modüldür.</a:t>
            </a:r>
          </a:p>
        </p:txBody>
      </p:sp>
      <p:sp>
        <p:nvSpPr>
          <p:cNvPr id="4"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extLst>
      <p:ext uri="{BB962C8B-B14F-4D97-AF65-F5344CB8AC3E}">
        <p14:creationId xmlns:p14="http://schemas.microsoft.com/office/powerpoint/2010/main" val="367345388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spcBef>
                <a:spcPct val="0"/>
              </a:spcBef>
              <a:buClrTx/>
            </a:pPr>
            <a:r>
              <a:rPr lang="tr-TR" altLang="tr-TR" sz="4000" i="0" dirty="0">
                <a:solidFill>
                  <a:srgbClr val="FEFEFE"/>
                </a:solidFill>
              </a:rPr>
              <a:t>2. MİSYON ve VİZYON</a:t>
            </a:r>
          </a:p>
        </p:txBody>
      </p:sp>
      <p:sp>
        <p:nvSpPr>
          <p:cNvPr id="18435" name="Rectangle 2"/>
          <p:cNvSpPr>
            <a:spLocks noChangeArrowheads="1"/>
          </p:cNvSpPr>
          <p:nvPr/>
        </p:nvSpPr>
        <p:spPr bwMode="auto">
          <a:xfrm>
            <a:off x="809625" y="1628800"/>
            <a:ext cx="10553700" cy="4557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Tx/>
              <a:buFontTx/>
              <a:buNone/>
            </a:pPr>
            <a:r>
              <a:rPr lang="tr-TR" altLang="tr-TR" u="sng" dirty="0">
                <a:latin typeface="+mn-lt"/>
              </a:rPr>
              <a:t>Misyon</a:t>
            </a:r>
          </a:p>
          <a:p>
            <a:pPr algn="just" eaLnBrk="1">
              <a:spcBef>
                <a:spcPct val="0"/>
              </a:spcBef>
              <a:buClrTx/>
              <a:buFontTx/>
              <a:buNone/>
            </a:pPr>
            <a:endParaRPr lang="tr-TR" altLang="tr-TR" b="0" i="0" dirty="0">
              <a:latin typeface="+mn-lt"/>
            </a:endParaRPr>
          </a:p>
          <a:p>
            <a:pPr algn="just" eaLnBrk="1">
              <a:spcBef>
                <a:spcPct val="0"/>
              </a:spcBef>
              <a:buClrTx/>
              <a:buFontTx/>
              <a:buNone/>
            </a:pPr>
            <a:r>
              <a:rPr lang="tr-TR" altLang="tr-TR" b="0" dirty="0">
                <a:latin typeface="+mn-lt"/>
              </a:rPr>
              <a:t>Üniversitemizin, hızla artan öğrenci ve personel sayısı ile birlikte ihtiyaç duyduğu ağ ve internet altyapısını geliştirecek çalışmaları yapmak, yazılım, donanım ve diğer bilişim hizmetleri konusundaki ihtiyaçlarını karşılamak, bu işler için gerekli uzman kadroları oluşturarak toplam kalite ilkeleri doğrultusunda Bilgi Teknolojilerinden en üst düzeyde ve yaygın olarak faydalanmasını sağlamak.</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Ekonomi Yaz Seminerleri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45000"/>
              <a:defRPr/>
            </a:pPr>
            <a:r>
              <a:rPr lang="tr-TR" altLang="tr-TR" sz="2200" b="1" i="1" dirty="0">
                <a:latin typeface="+mn-lt"/>
              </a:rPr>
              <a:t>	</a:t>
            </a:r>
            <a:r>
              <a:rPr lang="tr-TR" altLang="tr-TR" sz="2200" i="1" dirty="0">
                <a:latin typeface="+mn-lt"/>
              </a:rPr>
              <a:t>Pamukkale Üniversitesi bünyesinde her yıl yaz döneminde İktisadi ve İdari Bilimler Fakültesi Ekonometri Bölümü’nün ev sahipliği yaptığı Ekonomi Yaz Seminerleri için katılımcıların çevrimiçi sisteme </a:t>
            </a:r>
            <a:r>
              <a:rPr lang="tr-TR" altLang="tr-TR" sz="2200" i="1">
                <a:latin typeface="+mn-lt"/>
              </a:rPr>
              <a:t>kayıt yaptırdığı, </a:t>
            </a:r>
            <a:r>
              <a:rPr lang="tr-TR" altLang="tr-TR" sz="2200" i="1" dirty="0">
                <a:latin typeface="+mn-lt"/>
              </a:rPr>
              <a:t>ders görevlendirmelerinin ve ders kayıtlarının yapılarak raporlama işlemlerinin yürütüldüğü bir bilgi sistemi tasarlanarak 2015 yılından itibaren kullanıma açılmıştır. </a:t>
            </a:r>
          </a:p>
        </p:txBody>
      </p:sp>
      <p:sp>
        <p:nvSpPr>
          <p:cNvPr id="4"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extLst>
      <p:ext uri="{BB962C8B-B14F-4D97-AF65-F5344CB8AC3E}">
        <p14:creationId xmlns:p14="http://schemas.microsoft.com/office/powerpoint/2010/main" val="4154512085"/>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PAU Mezun İzleme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45000"/>
              <a:defRPr/>
            </a:pPr>
            <a:r>
              <a:rPr lang="tr-TR" altLang="tr-TR" sz="2200" b="1" i="1" dirty="0">
                <a:solidFill>
                  <a:schemeClr val="accent6">
                    <a:lumMod val="75000"/>
                  </a:schemeClr>
                </a:solidFill>
                <a:latin typeface="+mn-lt"/>
              </a:rPr>
              <a:t>	</a:t>
            </a:r>
            <a:r>
              <a:rPr lang="tr-TR" sz="2200" dirty="0">
                <a:latin typeface="+mn-lt"/>
              </a:rPr>
              <a:t>Mezun ve aktif öğrencilerin </a:t>
            </a:r>
            <a:r>
              <a:rPr lang="tr-TR" sz="2200" dirty="0" err="1">
                <a:latin typeface="+mn-lt"/>
              </a:rPr>
              <a:t>portala</a:t>
            </a:r>
            <a:r>
              <a:rPr lang="tr-TR" sz="2200" dirty="0">
                <a:latin typeface="+mn-lt"/>
              </a:rPr>
              <a:t> kayıt olarak iş ve staj imkanlarından faydalanacağı  aynı zamanda özgeçmiş oluşturma, ilan sorgulama modülleri mevcuttur.</a:t>
            </a:r>
            <a:endParaRPr lang="tr-TR" altLang="tr-TR" sz="2200" i="1" dirty="0">
              <a:solidFill>
                <a:schemeClr val="tx1"/>
              </a:solidFill>
              <a:latin typeface="+mn-lt"/>
            </a:endParaRPr>
          </a:p>
        </p:txBody>
      </p:sp>
      <p:sp>
        <p:nvSpPr>
          <p:cNvPr id="4"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Tree>
    <p:extLst>
      <p:ext uri="{BB962C8B-B14F-4D97-AF65-F5344CB8AC3E}">
        <p14:creationId xmlns:p14="http://schemas.microsoft.com/office/powerpoint/2010/main" val="35528223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
        <p:nvSpPr>
          <p:cNvPr id="3" name="Text Box 2"/>
          <p:cNvSpPr txBox="1">
            <a:spLocks noChangeArrowheads="1"/>
          </p:cNvSpPr>
          <p:nvPr/>
        </p:nvSpPr>
        <p:spPr bwMode="auto">
          <a:xfrm>
            <a:off x="1056234" y="170080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Dinamik Form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45000"/>
              <a:defRPr/>
            </a:pPr>
            <a:r>
              <a:rPr lang="tr-TR" altLang="tr-TR" sz="2200" b="1" i="1" dirty="0">
                <a:solidFill>
                  <a:schemeClr val="accent6">
                    <a:lumMod val="75000"/>
                  </a:schemeClr>
                </a:solidFill>
                <a:latin typeface="+mn-lt"/>
              </a:rPr>
              <a:t>	</a:t>
            </a:r>
            <a:r>
              <a:rPr lang="tr-TR" sz="2200" dirty="0">
                <a:latin typeface="+mn-lt"/>
              </a:rPr>
              <a:t>Birim ve süreç bazlı form/anket işlemlerinin oluşturulup yönetildiği sistemdir</a:t>
            </a:r>
            <a:r>
              <a:rPr lang="tr-TR" dirty="0"/>
              <a:t>.</a:t>
            </a:r>
            <a:endParaRPr lang="tr-TR" altLang="tr-TR" sz="2200" i="1" dirty="0">
              <a:solidFill>
                <a:schemeClr val="tx1"/>
              </a:solidFill>
              <a:latin typeface="+mn-lt"/>
            </a:endParaRPr>
          </a:p>
        </p:txBody>
      </p:sp>
    </p:spTree>
    <p:extLst>
      <p:ext uri="{BB962C8B-B14F-4D97-AF65-F5344CB8AC3E}">
        <p14:creationId xmlns:p14="http://schemas.microsoft.com/office/powerpoint/2010/main" val="710900174"/>
      </p:ext>
    </p:extLst>
  </p:cSld>
  <p:clrMapOvr>
    <a:masterClrMapping/>
  </p:clrMapOvr>
  <p:transition spd="med">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
        <p:nvSpPr>
          <p:cNvPr id="3" name="Text Box 2"/>
          <p:cNvSpPr txBox="1">
            <a:spLocks noChangeArrowheads="1"/>
          </p:cNvSpPr>
          <p:nvPr/>
        </p:nvSpPr>
        <p:spPr bwMode="auto">
          <a:xfrm>
            <a:off x="1103312" y="2052638"/>
            <a:ext cx="10106049"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Plaka Tanıma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45000"/>
              <a:defRPr/>
            </a:pPr>
            <a:r>
              <a:rPr lang="tr-TR" altLang="tr-TR" sz="2200" b="1" i="1" dirty="0">
                <a:solidFill>
                  <a:schemeClr val="accent6">
                    <a:lumMod val="75000"/>
                  </a:schemeClr>
                </a:solidFill>
                <a:latin typeface="+mn-lt"/>
              </a:rPr>
              <a:t>	</a:t>
            </a:r>
            <a:r>
              <a:rPr lang="tr-TR" altLang="tr-TR" sz="2200" i="1" dirty="0">
                <a:solidFill>
                  <a:schemeClr val="tx1"/>
                </a:solidFill>
                <a:latin typeface="+mn-lt"/>
              </a:rPr>
              <a:t>Pamukkale Üniversitesi Kınıklı yerleşkesinde araç giriş ve çıkışlarını daha güvenli hale getirmek amacıyla kurulmuş plaka tanıma sistemi, personel bilgi sistemi ve hız tespit sistemleri ile entegre çalışmaktadır.</a:t>
            </a:r>
          </a:p>
          <a:p>
            <a:pPr marL="342900" algn="just">
              <a:spcBef>
                <a:spcPts val="1000"/>
              </a:spcBef>
              <a:buSzPct val="45000"/>
              <a:defRPr/>
            </a:pPr>
            <a:r>
              <a:rPr lang="tr-TR" altLang="tr-TR" sz="2200" i="1" dirty="0">
                <a:solidFill>
                  <a:schemeClr val="tx1"/>
                </a:solidFill>
                <a:latin typeface="+mn-lt"/>
              </a:rPr>
              <a:t>	Araç Geçiş ve Otopark Sistemleri Uygulama Yönergesi ve Trafik (Ulaşım) Güvenliği Usul ve Esaslarına göre belirlenmiş kurallara göre  sistem kontrollerini çalıştırmakta ve araç girişlerini denetlemektedir.</a:t>
            </a:r>
          </a:p>
        </p:txBody>
      </p:sp>
    </p:spTree>
    <p:extLst>
      <p:ext uri="{BB962C8B-B14F-4D97-AF65-F5344CB8AC3E}">
        <p14:creationId xmlns:p14="http://schemas.microsoft.com/office/powerpoint/2010/main" val="1022863922"/>
      </p:ext>
    </p:extLst>
  </p:cSld>
  <p:clrMapOvr>
    <a:masterClrMapping/>
  </p:clrMapOvr>
  <p:transition spd="med">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782533" y="1340768"/>
            <a:ext cx="5491304" cy="46805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Hız Tespit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45000"/>
              <a:defRPr/>
            </a:pPr>
            <a:r>
              <a:rPr lang="tr-TR" altLang="tr-TR" sz="2200" b="1" i="1" dirty="0">
                <a:solidFill>
                  <a:schemeClr val="tx1"/>
                </a:solidFill>
                <a:latin typeface="+mn-lt"/>
              </a:rPr>
              <a:t>	</a:t>
            </a:r>
            <a:r>
              <a:rPr lang="tr-TR" altLang="tr-TR" sz="2200" i="1" dirty="0">
                <a:solidFill>
                  <a:schemeClr val="tx1"/>
                </a:solidFill>
                <a:latin typeface="+mn-lt"/>
              </a:rPr>
              <a:t>Pamukkale Üniversitesi Kınıklı yerleşkesinde, daha güvenli trafik akışını sağlamak, can ve mal güvenliğini korumak amacıyla belirlenmiş kuralları uygulayabilmek amacıyla yerleşke içinde kamera ile hız tespit sistemi kurulmuştur. Usul ve Esaslara uygun kuralların uygulanabilmesini sağlamak amacıyla sistem Personel Bilgi Sistemi ve Plaka Tanıma Sistemi ile entegre çalışacak şekilde kurgulanmıştır. </a:t>
            </a:r>
          </a:p>
        </p:txBody>
      </p:sp>
      <p:sp>
        <p:nvSpPr>
          <p:cNvPr id="4" name="Text Box 7"/>
          <p:cNvSpPr txBox="1">
            <a:spLocks noChangeArrowheads="1"/>
          </p:cNvSpPr>
          <p:nvPr/>
        </p:nvSpPr>
        <p:spPr bwMode="auto">
          <a:xfrm>
            <a:off x="768202" y="188640"/>
            <a:ext cx="11522595"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pic>
        <p:nvPicPr>
          <p:cNvPr id="5" name="Resim 4"/>
          <p:cNvPicPr>
            <a:picLocks noChangeAspect="1"/>
          </p:cNvPicPr>
          <p:nvPr/>
        </p:nvPicPr>
        <p:blipFill>
          <a:blip r:embed="rId3"/>
          <a:stretch>
            <a:fillRect/>
          </a:stretch>
        </p:blipFill>
        <p:spPr>
          <a:xfrm>
            <a:off x="6503932" y="2420888"/>
            <a:ext cx="5491304" cy="3140339"/>
          </a:xfrm>
          <a:prstGeom prst="rect">
            <a:avLst/>
          </a:prstGeom>
        </p:spPr>
      </p:pic>
    </p:spTree>
    <p:extLst>
      <p:ext uri="{BB962C8B-B14F-4D97-AF65-F5344CB8AC3E}">
        <p14:creationId xmlns:p14="http://schemas.microsoft.com/office/powerpoint/2010/main" val="3647509310"/>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7"/>
          <p:cNvSpPr txBox="1">
            <a:spLocks noChangeArrowheads="1"/>
          </p:cNvSpPr>
          <p:nvPr/>
        </p:nvSpPr>
        <p:spPr bwMode="auto">
          <a:xfrm>
            <a:off x="696194" y="260648"/>
            <a:ext cx="11161240" cy="9516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eaLnBrk="1" hangingPunct="1">
              <a:spcBef>
                <a:spcPct val="0"/>
              </a:spcBef>
              <a:buClrTx/>
              <a:buFontTx/>
              <a:buNone/>
            </a:pPr>
            <a:r>
              <a:rPr lang="tr-TR" altLang="tr-TR" sz="4200" b="0" i="0" dirty="0">
                <a:latin typeface="+mn-lt"/>
              </a:rPr>
              <a:t>Pusula Bilgi Sistemi Dışından Erişilen Yazılımlar</a:t>
            </a:r>
          </a:p>
        </p:txBody>
      </p:sp>
      <p:sp>
        <p:nvSpPr>
          <p:cNvPr id="3" name="Text Box 2"/>
          <p:cNvSpPr txBox="1">
            <a:spLocks noChangeArrowheads="1"/>
          </p:cNvSpPr>
          <p:nvPr/>
        </p:nvSpPr>
        <p:spPr bwMode="auto">
          <a:xfrm>
            <a:off x="840210" y="1412776"/>
            <a:ext cx="10106049" cy="34645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eaLnBrk="1" hangingPunct="1">
              <a:spcBef>
                <a:spcPts val="1000"/>
              </a:spcBef>
              <a:buClr>
                <a:schemeClr val="accent4">
                  <a:lumMod val="75000"/>
                </a:schemeClr>
              </a:buClr>
              <a:buSzPct val="80000"/>
              <a:buFont typeface="Wingdings 3" panose="05040102010807070707" pitchFamily="18" charset="2"/>
              <a:buChar char=""/>
              <a:defRPr/>
            </a:pPr>
            <a:r>
              <a:rPr lang="tr-TR" altLang="tr-TR" sz="2400" b="1" i="1" dirty="0">
                <a:latin typeface="+mn-lt"/>
              </a:rPr>
              <a:t>PADAM POBİS Öğrenci Bilgi Sistemi</a:t>
            </a:r>
          </a:p>
          <a:p>
            <a:pPr marL="342900" algn="just" eaLnBrk="1" hangingPunct="1">
              <a:spcBef>
                <a:spcPts val="1000"/>
              </a:spcBef>
              <a:buSzPct val="45000"/>
              <a:defRPr/>
            </a:pPr>
            <a:r>
              <a:rPr lang="tr-TR" altLang="tr-TR" sz="2200" b="1" i="1" dirty="0">
                <a:latin typeface="+mn-lt"/>
              </a:rPr>
              <a:t>	</a:t>
            </a:r>
          </a:p>
          <a:p>
            <a:pPr marL="342900" algn="just">
              <a:spcBef>
                <a:spcPts val="1000"/>
              </a:spcBef>
              <a:buSzPct val="45000"/>
              <a:defRPr/>
            </a:pPr>
            <a:r>
              <a:rPr lang="tr-TR" altLang="tr-TR" sz="2200" b="1" i="1" dirty="0">
                <a:solidFill>
                  <a:schemeClr val="tx1"/>
                </a:solidFill>
                <a:latin typeface="+mn-lt"/>
              </a:rPr>
              <a:t>	</a:t>
            </a:r>
            <a:r>
              <a:rPr lang="tr-TR" altLang="tr-TR" sz="2200" i="1" dirty="0">
                <a:solidFill>
                  <a:schemeClr val="tx1"/>
                </a:solidFill>
                <a:latin typeface="+mn-lt"/>
              </a:rPr>
              <a:t>PAU Dil Öğretimi ve Uygulama Araştırma Merkezi kurs yönetim sistemidir.</a:t>
            </a:r>
          </a:p>
        </p:txBody>
      </p:sp>
    </p:spTree>
    <p:extLst>
      <p:ext uri="{BB962C8B-B14F-4D97-AF65-F5344CB8AC3E}">
        <p14:creationId xmlns:p14="http://schemas.microsoft.com/office/powerpoint/2010/main" val="2931030697"/>
      </p:ext>
    </p:extLst>
  </p:cSld>
  <p:clrMapOvr>
    <a:masterClrMapping/>
  </p:clrMapOvr>
  <p:transition spd="med">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2218" y="1140260"/>
            <a:ext cx="4464495" cy="50250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lgn="just">
              <a:spcBef>
                <a:spcPts val="1000"/>
              </a:spcBef>
              <a:buClr>
                <a:schemeClr val="accent4">
                  <a:lumMod val="75000"/>
                </a:schemeClr>
              </a:buClr>
              <a:buSzPct val="80000"/>
              <a:defRPr/>
            </a:pPr>
            <a:r>
              <a:rPr lang="tr-TR" sz="1600" i="1" dirty="0">
                <a:latin typeface="+mn-lt"/>
                <a:cs typeface="Arial" panose="020B0604020202020204" pitchFamily="34" charset="0"/>
              </a:rPr>
              <a:t>Bilişim teknolojilerinin çok hızlı geliştiği bilgi çağında teknolojik gelişmelerin gerisinde kalmak istemeyen üniversitemiz mobil uygulama projesini hayata geçirmiştir.</a:t>
            </a:r>
          </a:p>
          <a:p>
            <a:pPr marL="0" indent="0" algn="just">
              <a:spcBef>
                <a:spcPts val="1000"/>
              </a:spcBef>
              <a:buClr>
                <a:schemeClr val="accent4">
                  <a:lumMod val="75000"/>
                </a:schemeClr>
              </a:buClr>
              <a:buSzPct val="80000"/>
              <a:defRPr/>
            </a:pPr>
            <a:r>
              <a:rPr lang="tr-TR" sz="1600" i="1" dirty="0">
                <a:latin typeface="+mn-lt"/>
                <a:cs typeface="Arial" panose="020B0604020202020204" pitchFamily="34" charset="0"/>
              </a:rPr>
              <a:t>Üniversitemiz manuel olarak yürütülen bütün işlemleri tam entegrasyonu sağlanmış öğrenci ve personel bilgi sistemlerini içeren web tabanlı üniversite bilgi yönetim sistemi aracılığıyla şeffaf ve etkin olarak yürütmesinin yanı sıra  mobil uygulama ile birçok işlemi telefon haricinde başka bir cihaza gereksinim duymadan gerçekleştirmektedir.</a:t>
            </a:r>
          </a:p>
          <a:p>
            <a:pPr marL="0" indent="0" algn="just">
              <a:spcBef>
                <a:spcPts val="1000"/>
              </a:spcBef>
              <a:buClr>
                <a:schemeClr val="accent4">
                  <a:lumMod val="75000"/>
                </a:schemeClr>
              </a:buClr>
              <a:buSzPct val="80000"/>
              <a:defRPr/>
            </a:pPr>
            <a:r>
              <a:rPr lang="tr-TR" sz="1600" i="1" dirty="0">
                <a:latin typeface="+mn-lt"/>
                <a:cs typeface="Arial" panose="020B0604020202020204" pitchFamily="34" charset="0"/>
              </a:rPr>
              <a:t>Dijital dönüşüm projesi kapsamında Pamukkale Üniversitesi’ne özel olarak geliştirilmiş olan mobil uygulama üniversite öğrencilerimizin ve personelimizin üniversite işlemlerine daha kolay ve hızlı erişmesini sağlayarak zaman ve maliyet açısından daha etkin bir kullanım sağlamaktadır.</a:t>
            </a:r>
          </a:p>
        </p:txBody>
      </p:sp>
      <p:sp>
        <p:nvSpPr>
          <p:cNvPr id="3" name="Text Box 7"/>
          <p:cNvSpPr txBox="1">
            <a:spLocks noChangeArrowheads="1"/>
          </p:cNvSpPr>
          <p:nvPr/>
        </p:nvSpPr>
        <p:spPr bwMode="auto">
          <a:xfrm>
            <a:off x="768203" y="188640"/>
            <a:ext cx="8856984"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defPPr>
              <a:defRPr lang="en-US"/>
            </a:defPPr>
            <a:lvl1pPr algn="just">
              <a:spcBef>
                <a:spcPts val="1000"/>
              </a:spcBef>
              <a:buClr>
                <a:schemeClr val="accent4">
                  <a:lumMod val="75000"/>
                </a:schemeClr>
              </a:buClr>
              <a:buSzPct val="80000"/>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r>
              <a:rPr lang="tr-TR" altLang="tr-TR" dirty="0"/>
              <a:t>Mobil Uygulamalar</a:t>
            </a:r>
          </a:p>
        </p:txBody>
      </p:sp>
      <p:pic>
        <p:nvPicPr>
          <p:cNvPr id="4" name="Resim 3"/>
          <p:cNvPicPr>
            <a:picLocks noChangeAspect="1"/>
          </p:cNvPicPr>
          <p:nvPr/>
        </p:nvPicPr>
        <p:blipFill>
          <a:blip r:embed="rId2"/>
          <a:stretch>
            <a:fillRect/>
          </a:stretch>
        </p:blipFill>
        <p:spPr>
          <a:xfrm>
            <a:off x="9905998" y="2181436"/>
            <a:ext cx="2200422" cy="3911860"/>
          </a:xfrm>
          <a:prstGeom prst="rect">
            <a:avLst/>
          </a:prstGeom>
        </p:spPr>
      </p:pic>
      <p:pic>
        <p:nvPicPr>
          <p:cNvPr id="5" name="Resim 4"/>
          <p:cNvPicPr>
            <a:picLocks noChangeAspect="1"/>
          </p:cNvPicPr>
          <p:nvPr/>
        </p:nvPicPr>
        <p:blipFill>
          <a:blip r:embed="rId3"/>
          <a:stretch>
            <a:fillRect/>
          </a:stretch>
        </p:blipFill>
        <p:spPr>
          <a:xfrm>
            <a:off x="7660247" y="1844824"/>
            <a:ext cx="2123303" cy="3773413"/>
          </a:xfrm>
          <a:prstGeom prst="rect">
            <a:avLst/>
          </a:prstGeom>
        </p:spPr>
      </p:pic>
      <p:pic>
        <p:nvPicPr>
          <p:cNvPr id="6" name="Resim 5"/>
          <p:cNvPicPr>
            <a:picLocks noChangeAspect="1"/>
          </p:cNvPicPr>
          <p:nvPr/>
        </p:nvPicPr>
        <p:blipFill>
          <a:blip r:embed="rId4"/>
          <a:stretch>
            <a:fillRect/>
          </a:stretch>
        </p:blipFill>
        <p:spPr>
          <a:xfrm>
            <a:off x="5376713" y="1124744"/>
            <a:ext cx="2161087" cy="3838772"/>
          </a:xfrm>
          <a:prstGeom prst="rect">
            <a:avLst/>
          </a:prstGeom>
        </p:spPr>
      </p:pic>
    </p:spTree>
    <p:extLst>
      <p:ext uri="{BB962C8B-B14F-4D97-AF65-F5344CB8AC3E}">
        <p14:creationId xmlns:p14="http://schemas.microsoft.com/office/powerpoint/2010/main" val="3421280237"/>
      </p:ext>
    </p:extLst>
  </p:cSld>
  <p:clrMapOvr>
    <a:masterClrMapping/>
  </p:clrMapOvr>
  <p:transition spd="med">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912218" y="1140260"/>
            <a:ext cx="10369152"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spcBef>
                <a:spcPts val="1000"/>
              </a:spcBef>
              <a:buClr>
                <a:schemeClr val="accent4">
                  <a:lumMod val="75000"/>
                </a:schemeClr>
              </a:buClr>
              <a:buSzPct val="80000"/>
              <a:defRPr/>
            </a:pPr>
            <a:r>
              <a:rPr lang="tr-TR" sz="2400" i="1" dirty="0">
                <a:latin typeface="+mn-lt"/>
              </a:rPr>
              <a:t>Üniversitemize kayıt yaptıran tüm öğrencilerin ilk kayıt aşamasından mezun olana kadar tüm belgeleri taranarak öğrenci bazlı e-arşiv sistemi oluşturulmaktadır.</a:t>
            </a:r>
          </a:p>
          <a:p>
            <a:pPr marL="0" indent="0">
              <a:spcBef>
                <a:spcPts val="1000"/>
              </a:spcBef>
              <a:buClr>
                <a:schemeClr val="accent4">
                  <a:lumMod val="75000"/>
                </a:schemeClr>
              </a:buClr>
              <a:buSzPct val="80000"/>
              <a:defRPr/>
            </a:pPr>
            <a:r>
              <a:rPr lang="tr-TR" altLang="tr-TR" sz="2400" i="1" dirty="0">
                <a:latin typeface="+mn-lt"/>
              </a:rPr>
              <a:t>Öğrenci dosyalarına erişim konusunda zaman kayıpları engellenmiş olup fiziksel alan konusunda kazançlar sağlanmıştır.</a:t>
            </a:r>
          </a:p>
        </p:txBody>
      </p:sp>
      <p:sp>
        <p:nvSpPr>
          <p:cNvPr id="3" name="Text Box 7"/>
          <p:cNvSpPr txBox="1">
            <a:spLocks noChangeArrowheads="1"/>
          </p:cNvSpPr>
          <p:nvPr/>
        </p:nvSpPr>
        <p:spPr bwMode="auto">
          <a:xfrm>
            <a:off x="768203" y="188640"/>
            <a:ext cx="6912768" cy="720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defPPr>
              <a:defRPr lang="en-US"/>
            </a:defPPr>
            <a:lvl1pPr algn="just">
              <a:spcBef>
                <a:spcPts val="1000"/>
              </a:spcBef>
              <a:buClr>
                <a:schemeClr val="accent4">
                  <a:lumMod val="75000"/>
                </a:schemeClr>
              </a:buClr>
              <a:buSzPct val="80000"/>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4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r>
              <a:rPr lang="tr-TR" altLang="tr-TR" dirty="0"/>
              <a:t>Dijital Kayıt Arşiv Sistemi</a:t>
            </a:r>
          </a:p>
        </p:txBody>
      </p:sp>
    </p:spTree>
    <p:extLst>
      <p:ext uri="{BB962C8B-B14F-4D97-AF65-F5344CB8AC3E}">
        <p14:creationId xmlns:p14="http://schemas.microsoft.com/office/powerpoint/2010/main" val="1839302665"/>
      </p:ext>
    </p:extLst>
  </p:cSld>
  <p:clrMapOvr>
    <a:masterClrMapping/>
  </p:clrMapOvr>
  <p:transition spd="med">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2"/>
          <p:cNvSpPr txBox="1">
            <a:spLocks noChangeArrowheads="1"/>
          </p:cNvSpPr>
          <p:nvPr/>
        </p:nvSpPr>
        <p:spPr bwMode="auto">
          <a:xfrm>
            <a:off x="408162" y="1052736"/>
            <a:ext cx="3960440"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342900" algn="just" eaLnBrk="1" hangingPunct="1">
              <a:spcBef>
                <a:spcPts val="1000"/>
              </a:spcBef>
              <a:buSzPct val="45000"/>
              <a:defRPr/>
            </a:pPr>
            <a:r>
              <a:rPr lang="tr-TR" altLang="tr-TR" b="1" i="1" dirty="0">
                <a:latin typeface="+mn-lt"/>
              </a:rPr>
              <a:t>	</a:t>
            </a:r>
          </a:p>
          <a:p>
            <a:pPr marL="342900" algn="just">
              <a:spcBef>
                <a:spcPts val="1000"/>
              </a:spcBef>
              <a:buSzPct val="45000"/>
              <a:defRPr/>
            </a:pPr>
            <a:r>
              <a:rPr lang="tr-TR" dirty="0"/>
              <a:t>     </a:t>
            </a:r>
            <a:r>
              <a:rPr lang="tr-TR" sz="2400" dirty="0">
                <a:latin typeface="+mn-lt"/>
              </a:rPr>
              <a:t>KVKK çalışmaları başlatılmış olup tüm hızı ile devam etmektedir. Üniversite Yönetim Bilgi Sistemi içerisinde KVKK modülü açılarak envanter girişleri kayıt altına alınmaktadır.</a:t>
            </a:r>
            <a:endParaRPr lang="tr-TR" altLang="tr-TR" sz="2400" i="1" dirty="0">
              <a:latin typeface="+mn-lt"/>
            </a:endParaRPr>
          </a:p>
        </p:txBody>
      </p:sp>
      <p:pic>
        <p:nvPicPr>
          <p:cNvPr id="3" name="Resim 2"/>
          <p:cNvPicPr>
            <a:picLocks noChangeAspect="1"/>
          </p:cNvPicPr>
          <p:nvPr/>
        </p:nvPicPr>
        <p:blipFill>
          <a:blip r:embed="rId2"/>
          <a:stretch>
            <a:fillRect/>
          </a:stretch>
        </p:blipFill>
        <p:spPr>
          <a:xfrm>
            <a:off x="5304705" y="148254"/>
            <a:ext cx="6266631" cy="6377089"/>
          </a:xfrm>
          <a:prstGeom prst="rect">
            <a:avLst/>
          </a:prstGeom>
        </p:spPr>
      </p:pic>
      <p:sp>
        <p:nvSpPr>
          <p:cNvPr id="5" name="Text Box 7"/>
          <p:cNvSpPr txBox="1">
            <a:spLocks noChangeArrowheads="1"/>
          </p:cNvSpPr>
          <p:nvPr/>
        </p:nvSpPr>
        <p:spPr bwMode="auto">
          <a:xfrm>
            <a:off x="480171" y="404664"/>
            <a:ext cx="4608512" cy="64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defRPr sz="1400">
                <a:solidFill>
                  <a:srgbClr val="FFFFFF"/>
                </a:solidFill>
                <a:latin typeface="Century Gothic" panose="020B0502020202020204" pitchFamily="34" charset="0"/>
                <a:cs typeface="DejaVu Sans" charset="0"/>
              </a:defRPr>
            </a:lvl9pPr>
          </a:lstStyle>
          <a:p>
            <a:pPr algn="just">
              <a:buClr>
                <a:schemeClr val="accent4">
                  <a:lumMod val="75000"/>
                </a:schemeClr>
              </a:buClr>
              <a:buSzPct val="80000"/>
              <a:buFont typeface="Wingdings 3" panose="05040102010807070707" pitchFamily="18" charset="2"/>
              <a:buChar char=""/>
              <a:defRPr/>
            </a:pPr>
            <a:r>
              <a:rPr lang="tr-TR" altLang="tr-TR" sz="2400" dirty="0"/>
              <a:t>Kişisel Verilerin Korunması</a:t>
            </a:r>
          </a:p>
        </p:txBody>
      </p:sp>
    </p:spTree>
    <p:extLst>
      <p:ext uri="{BB962C8B-B14F-4D97-AF65-F5344CB8AC3E}">
        <p14:creationId xmlns:p14="http://schemas.microsoft.com/office/powerpoint/2010/main" val="3391923371"/>
      </p:ext>
    </p:extLst>
  </p:cSld>
  <p:clrMapOvr>
    <a:masterClrMapping/>
  </p:clrMapOvr>
  <p:transition spd="med">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408162" y="1052737"/>
            <a:ext cx="4824536"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lgn="just">
              <a:spcBef>
                <a:spcPts val="1000"/>
              </a:spcBef>
              <a:buClr>
                <a:schemeClr val="accent4">
                  <a:lumMod val="75000"/>
                </a:schemeClr>
              </a:buClr>
              <a:buSzPct val="80000"/>
              <a:defRPr/>
            </a:pPr>
            <a:r>
              <a:rPr lang="tr-TR" sz="2400" i="1" dirty="0">
                <a:latin typeface="+mn-lt"/>
              </a:rPr>
              <a:t>Üniversitemizde kablosuz internet kullanımı yapılabilmesi için 645 adet kablosuz ağ erişim noktası cihazı merkez ve ilçe kampüslerinin farklı yerlerine </a:t>
            </a:r>
            <a:r>
              <a:rPr lang="tr-TR" sz="2400" i="1">
                <a:latin typeface="+mn-lt"/>
              </a:rPr>
              <a:t>montaj olarak yapılmıştır</a:t>
            </a:r>
            <a:r>
              <a:rPr lang="tr-TR" sz="2400" i="1" dirty="0">
                <a:latin typeface="+mn-lt"/>
              </a:rPr>
              <a:t>. </a:t>
            </a:r>
          </a:p>
          <a:p>
            <a:pPr marL="0" indent="0" algn="just">
              <a:spcBef>
                <a:spcPts val="1000"/>
              </a:spcBef>
              <a:buClr>
                <a:schemeClr val="accent4">
                  <a:lumMod val="75000"/>
                </a:schemeClr>
              </a:buClr>
              <a:buSzPct val="80000"/>
              <a:defRPr/>
            </a:pPr>
            <a:r>
              <a:rPr lang="tr-TR" sz="2400" i="1" dirty="0">
                <a:latin typeface="+mn-lt"/>
              </a:rPr>
              <a:t>Öğrenci ve personelin internete her yerden hızlı bir şekilde erişmesi sağlanmıştır.</a:t>
            </a:r>
            <a:endParaRPr lang="tr-TR" sz="2400" dirty="0">
              <a:latin typeface="+mn-lt"/>
            </a:endParaRPr>
          </a:p>
          <a:p>
            <a:pPr algn="just" eaLnBrk="1" hangingPunct="1">
              <a:spcBef>
                <a:spcPts val="1000"/>
              </a:spcBef>
              <a:buClr>
                <a:schemeClr val="accent4">
                  <a:lumMod val="75000"/>
                </a:schemeClr>
              </a:buClr>
              <a:buSzPct val="80000"/>
              <a:buFont typeface="Wingdings 3" panose="05040102010807070707" pitchFamily="18" charset="2"/>
              <a:buChar char=""/>
              <a:defRPr/>
            </a:pPr>
            <a:endParaRPr lang="tr-TR" altLang="tr-TR" i="1" dirty="0">
              <a:latin typeface="+mn-lt"/>
            </a:endParaRPr>
          </a:p>
        </p:txBody>
      </p:sp>
      <p:pic>
        <p:nvPicPr>
          <p:cNvPr id="4"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73266" y="1196752"/>
            <a:ext cx="5943600" cy="4457700"/>
          </a:xfrm>
          <a:prstGeom prst="rect">
            <a:avLst/>
          </a:prstGeom>
          <a:noFill/>
          <a:ln>
            <a:noFill/>
          </a:ln>
        </p:spPr>
      </p:pic>
      <p:sp>
        <p:nvSpPr>
          <p:cNvPr id="3" name="Dikdörtgen 2"/>
          <p:cNvSpPr/>
          <p:nvPr/>
        </p:nvSpPr>
        <p:spPr>
          <a:xfrm>
            <a:off x="440152" y="404665"/>
            <a:ext cx="7200800" cy="6480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a:spcBef>
                <a:spcPts val="1000"/>
              </a:spcBef>
              <a:buClr>
                <a:schemeClr val="accent4">
                  <a:lumMod val="75000"/>
                </a:schemeClr>
              </a:buClr>
              <a:buSzPct val="80000"/>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tr-TR" sz="2400" b="1" i="1" dirty="0">
                <a:solidFill>
                  <a:srgbClr val="FFFFFF"/>
                </a:solidFill>
                <a:latin typeface="Century Gothic" panose="020B0502020202020204" pitchFamily="34" charset="0"/>
                <a:cs typeface="DejaVu Sans" charset="0"/>
              </a:rPr>
              <a:t>Kablosuz Ağ Kapsama Alanları Kapasiteleri </a:t>
            </a:r>
          </a:p>
        </p:txBody>
      </p:sp>
    </p:spTree>
    <p:extLst>
      <p:ext uri="{BB962C8B-B14F-4D97-AF65-F5344CB8AC3E}">
        <p14:creationId xmlns:p14="http://schemas.microsoft.com/office/powerpoint/2010/main" val="1721690458"/>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p:cNvSpPr>
            <a:spLocks noChangeArrowheads="1"/>
          </p:cNvSpPr>
          <p:nvPr/>
        </p:nvSpPr>
        <p:spPr bwMode="auto">
          <a:xfrm>
            <a:off x="809625" y="447675"/>
            <a:ext cx="10571163" cy="968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b"/>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a:spcBef>
                <a:spcPct val="0"/>
              </a:spcBef>
              <a:buClrTx/>
              <a:buFont typeface="Times New Roman" panose="02020603050405020304" pitchFamily="18" charset="0"/>
              <a:buNone/>
            </a:pPr>
            <a:r>
              <a:rPr lang="tr-TR" altLang="tr-TR" sz="4000" i="0" dirty="0">
                <a:solidFill>
                  <a:srgbClr val="FEFEFE"/>
                </a:solidFill>
              </a:rPr>
              <a:t>2. MİSYON ve VİZYON</a:t>
            </a:r>
          </a:p>
        </p:txBody>
      </p:sp>
      <p:sp>
        <p:nvSpPr>
          <p:cNvPr id="20483" name="Rectangle 2"/>
          <p:cNvSpPr>
            <a:spLocks noChangeArrowheads="1"/>
          </p:cNvSpPr>
          <p:nvPr/>
        </p:nvSpPr>
        <p:spPr bwMode="auto">
          <a:xfrm>
            <a:off x="576263" y="2016125"/>
            <a:ext cx="10799762" cy="32850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 pos="10782300"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u="sng" dirty="0">
                <a:latin typeface="+mn-lt"/>
              </a:rPr>
              <a:t>Vizyon</a:t>
            </a:r>
          </a:p>
          <a:p>
            <a:pPr eaLnBrk="1">
              <a:spcBef>
                <a:spcPct val="0"/>
              </a:spcBef>
              <a:buClrTx/>
              <a:buFontTx/>
              <a:buNone/>
            </a:pPr>
            <a:r>
              <a:rPr lang="tr-TR" altLang="tr-TR" b="0" i="0" dirty="0">
                <a:latin typeface="+mn-lt"/>
              </a:rPr>
              <a:t>                                             </a:t>
            </a:r>
          </a:p>
          <a:p>
            <a:pPr algn="just" eaLnBrk="1">
              <a:spcBef>
                <a:spcPct val="0"/>
              </a:spcBef>
              <a:buClrTx/>
              <a:buFontTx/>
              <a:buNone/>
            </a:pPr>
            <a:r>
              <a:rPr lang="tr-TR" altLang="tr-TR" b="0" dirty="0">
                <a:latin typeface="+mn-lt"/>
              </a:rPr>
              <a:t>Üniversitemizi, bilişim alt yapısı, verilen hizmet kalitesi ve çeşitliliği, kullanıcı memnuniyeti bakımından ulusal ve uluslararası üniversiteler arasında en üst seviyeye taşımak.</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524708" y="1183705"/>
            <a:ext cx="4203933"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marL="0" indent="0" algn="just">
              <a:spcBef>
                <a:spcPts val="1000"/>
              </a:spcBef>
              <a:buClr>
                <a:schemeClr val="accent4">
                  <a:lumMod val="75000"/>
                </a:schemeClr>
              </a:buClr>
              <a:buSzPct val="80000"/>
              <a:defRPr/>
            </a:pPr>
            <a:r>
              <a:rPr lang="tr-TR" sz="2400" i="1" dirty="0">
                <a:latin typeface="+mn-lt"/>
              </a:rPr>
              <a:t>İlçelerde bulunan okullarımıza 445 adet, Kınıklı Kampüsü içerisine 675 adet güvenlik kamerası montajı ile kampüslerimiz daha güvenli hale getirilmiştir.</a:t>
            </a:r>
            <a:endParaRPr lang="tr-TR" altLang="tr-TR" sz="2400" i="1" dirty="0">
              <a:latin typeface="+mn-lt"/>
            </a:endParaRPr>
          </a:p>
        </p:txBody>
      </p:sp>
      <p:sp>
        <p:nvSpPr>
          <p:cNvPr id="3" name="Dikdörtgen 2"/>
          <p:cNvSpPr/>
          <p:nvPr/>
        </p:nvSpPr>
        <p:spPr>
          <a:xfrm>
            <a:off x="1344266" y="404664"/>
            <a:ext cx="518457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a:spcBef>
                <a:spcPts val="1000"/>
              </a:spcBef>
              <a:buClr>
                <a:schemeClr val="accent4">
                  <a:lumMod val="75000"/>
                </a:schemeClr>
              </a:buClr>
              <a:buSzPct val="80000"/>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tr-TR" sz="2400" b="1" i="1" dirty="0">
                <a:solidFill>
                  <a:srgbClr val="FFFFFF"/>
                </a:solidFill>
                <a:latin typeface="Century Gothic" panose="020B0502020202020204" pitchFamily="34" charset="0"/>
                <a:cs typeface="DejaVu Sans" charset="0"/>
              </a:rPr>
              <a:t>Güvenlik Kameraları Sistemi</a:t>
            </a:r>
          </a:p>
        </p:txBody>
      </p:sp>
      <p:pic>
        <p:nvPicPr>
          <p:cNvPr id="5" name="Picture 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4666" y="1052736"/>
            <a:ext cx="5943600" cy="4457700"/>
          </a:xfrm>
          <a:prstGeom prst="rect">
            <a:avLst/>
          </a:prstGeom>
          <a:noFill/>
          <a:ln>
            <a:noFill/>
          </a:ln>
        </p:spPr>
      </p:pic>
    </p:spTree>
    <p:extLst>
      <p:ext uri="{BB962C8B-B14F-4D97-AF65-F5344CB8AC3E}">
        <p14:creationId xmlns:p14="http://schemas.microsoft.com/office/powerpoint/2010/main" val="2009533263"/>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6200000">
            <a:off x="7966558" y="-1094162"/>
            <a:ext cx="2599136" cy="5474568"/>
          </a:xfrm>
          <a:prstGeom prst="rect">
            <a:avLst/>
          </a:prstGeom>
          <a:noFill/>
          <a:ln>
            <a:noFill/>
          </a:ln>
        </p:spPr>
      </p:pic>
      <p:sp>
        <p:nvSpPr>
          <p:cNvPr id="30722" name="Text Box 2"/>
          <p:cNvSpPr txBox="1">
            <a:spLocks noChangeArrowheads="1"/>
          </p:cNvSpPr>
          <p:nvPr/>
        </p:nvSpPr>
        <p:spPr bwMode="auto">
          <a:xfrm>
            <a:off x="608540" y="701301"/>
            <a:ext cx="8568952" cy="4818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endParaRPr lang="tr-TR" sz="1600" dirty="0">
              <a:latin typeface="+mn-lt"/>
            </a:endParaRPr>
          </a:p>
          <a:p>
            <a:endParaRPr lang="tr-TR" sz="1600" dirty="0">
              <a:latin typeface="+mn-lt"/>
            </a:endParaRPr>
          </a:p>
          <a:p>
            <a:r>
              <a:rPr lang="tr-TR" sz="1600" dirty="0">
                <a:latin typeface="+mn-lt"/>
              </a:rPr>
              <a:t>Üniversitemizde bulunan internet bağlantı hızları</a:t>
            </a:r>
          </a:p>
          <a:p>
            <a:r>
              <a:rPr lang="tr-TR" sz="1600" dirty="0">
                <a:latin typeface="+mn-lt"/>
              </a:rPr>
              <a:t>Üniversitemiz ana internet bağlantı hızı 4000 </a:t>
            </a:r>
            <a:r>
              <a:rPr lang="tr-TR" sz="1600" dirty="0" err="1">
                <a:latin typeface="+mn-lt"/>
              </a:rPr>
              <a:t>Mbps</a:t>
            </a:r>
            <a:r>
              <a:rPr lang="tr-TR" sz="1600" dirty="0">
                <a:latin typeface="+mn-lt"/>
              </a:rPr>
              <a:t>, 	</a:t>
            </a:r>
          </a:p>
          <a:p>
            <a:r>
              <a:rPr lang="tr-TR" sz="1600" dirty="0">
                <a:latin typeface="+mn-lt"/>
              </a:rPr>
              <a:t>Ortak Sağlık ve Güvenlik Birimi 60 </a:t>
            </a:r>
            <a:r>
              <a:rPr lang="tr-TR" sz="1600" dirty="0" err="1">
                <a:latin typeface="+mn-lt"/>
              </a:rPr>
              <a:t>Mbps</a:t>
            </a:r>
            <a:r>
              <a:rPr lang="tr-TR" sz="1600" dirty="0">
                <a:latin typeface="+mn-lt"/>
              </a:rPr>
              <a:t>, 	</a:t>
            </a:r>
          </a:p>
          <a:p>
            <a:r>
              <a:rPr lang="tr-TR" sz="1600" dirty="0">
                <a:latin typeface="+mn-lt"/>
              </a:rPr>
              <a:t>Acıpayam Meslek Yüksek Okulu 50 </a:t>
            </a:r>
            <a:r>
              <a:rPr lang="tr-TR" sz="1600" dirty="0" err="1">
                <a:latin typeface="+mn-lt"/>
              </a:rPr>
              <a:t>Mbps</a:t>
            </a:r>
            <a:r>
              <a:rPr lang="tr-TR" sz="1600" dirty="0">
                <a:latin typeface="+mn-lt"/>
              </a:rPr>
              <a:t>, 	</a:t>
            </a:r>
          </a:p>
          <a:p>
            <a:r>
              <a:rPr lang="tr-TR" sz="1600" dirty="0">
                <a:latin typeface="+mn-lt"/>
              </a:rPr>
              <a:t>Çivril Kampüsü 150 </a:t>
            </a:r>
            <a:r>
              <a:rPr lang="tr-TR" sz="1600" dirty="0" err="1">
                <a:latin typeface="+mn-lt"/>
              </a:rPr>
              <a:t>Mbps</a:t>
            </a:r>
            <a:r>
              <a:rPr lang="tr-TR" sz="1600" dirty="0">
                <a:latin typeface="+mn-lt"/>
              </a:rPr>
              <a:t>, 	</a:t>
            </a:r>
          </a:p>
          <a:p>
            <a:r>
              <a:rPr lang="tr-TR" sz="1600" dirty="0">
                <a:latin typeface="+mn-lt"/>
              </a:rPr>
              <a:t>Denizli Teknik Bilimler Meslek Yüksek Okulu 90 </a:t>
            </a:r>
            <a:r>
              <a:rPr lang="tr-TR" sz="1600" dirty="0" err="1">
                <a:latin typeface="+mn-lt"/>
              </a:rPr>
              <a:t>Mbps</a:t>
            </a:r>
            <a:r>
              <a:rPr lang="tr-TR" sz="1600" dirty="0">
                <a:latin typeface="+mn-lt"/>
              </a:rPr>
              <a:t>,	</a:t>
            </a:r>
          </a:p>
          <a:p>
            <a:r>
              <a:rPr lang="tr-TR" sz="1600" dirty="0">
                <a:latin typeface="+mn-lt"/>
              </a:rPr>
              <a:t>Honaz Meslek Yüksek Okulu 100 </a:t>
            </a:r>
            <a:r>
              <a:rPr lang="tr-TR" sz="1600" dirty="0" err="1">
                <a:latin typeface="+mn-lt"/>
              </a:rPr>
              <a:t>Mbps</a:t>
            </a:r>
            <a:r>
              <a:rPr lang="tr-TR" sz="1600" dirty="0">
                <a:latin typeface="+mn-lt"/>
              </a:rPr>
              <a:t>,	</a:t>
            </a:r>
          </a:p>
          <a:p>
            <a:r>
              <a:rPr lang="tr-TR" sz="1600" dirty="0">
                <a:latin typeface="+mn-lt"/>
              </a:rPr>
              <a:t>Kale Meslek Yüksek Okulu 60 </a:t>
            </a:r>
            <a:r>
              <a:rPr lang="tr-TR" sz="1600" dirty="0" err="1">
                <a:latin typeface="+mn-lt"/>
              </a:rPr>
              <a:t>Mbps</a:t>
            </a:r>
            <a:r>
              <a:rPr lang="tr-TR" sz="1600" dirty="0">
                <a:latin typeface="+mn-lt"/>
              </a:rPr>
              <a:t>,	</a:t>
            </a:r>
          </a:p>
          <a:p>
            <a:r>
              <a:rPr lang="tr-TR" sz="1600" dirty="0">
                <a:latin typeface="+mn-lt"/>
              </a:rPr>
              <a:t>Tavas Meslek Yüksek Okulu 40 </a:t>
            </a:r>
            <a:r>
              <a:rPr lang="tr-TR" sz="1600" dirty="0" err="1">
                <a:latin typeface="+mn-lt"/>
              </a:rPr>
              <a:t>Mbps</a:t>
            </a:r>
            <a:r>
              <a:rPr lang="tr-TR" sz="1600" dirty="0">
                <a:latin typeface="+mn-lt"/>
              </a:rPr>
              <a:t>,	</a:t>
            </a:r>
          </a:p>
          <a:p>
            <a:r>
              <a:rPr lang="tr-TR" sz="1600" dirty="0">
                <a:latin typeface="+mn-lt"/>
              </a:rPr>
              <a:t>Tavas Sağlık Hizmetleri Meslek Yüksekokulu 40 </a:t>
            </a:r>
            <a:r>
              <a:rPr lang="tr-TR" sz="1600" dirty="0" err="1">
                <a:latin typeface="+mn-lt"/>
              </a:rPr>
              <a:t>Mbps</a:t>
            </a:r>
            <a:r>
              <a:rPr lang="tr-TR" sz="1600" dirty="0">
                <a:latin typeface="+mn-lt"/>
              </a:rPr>
              <a:t>,</a:t>
            </a:r>
          </a:p>
          <a:p>
            <a:r>
              <a:rPr lang="tr-TR" sz="1600" dirty="0">
                <a:latin typeface="+mn-lt"/>
              </a:rPr>
              <a:t>Bekilli Meslek </a:t>
            </a:r>
            <a:r>
              <a:rPr lang="tr-TR" sz="1600" dirty="0" err="1">
                <a:latin typeface="+mn-lt"/>
              </a:rPr>
              <a:t>Yüksokulu</a:t>
            </a:r>
            <a:r>
              <a:rPr lang="tr-TR" sz="1600" dirty="0">
                <a:latin typeface="+mn-lt"/>
              </a:rPr>
              <a:t> 50 </a:t>
            </a:r>
            <a:r>
              <a:rPr lang="tr-TR" sz="1600" dirty="0" err="1">
                <a:latin typeface="+mn-lt"/>
              </a:rPr>
              <a:t>Mbps</a:t>
            </a:r>
            <a:r>
              <a:rPr lang="tr-TR" sz="1600" dirty="0">
                <a:latin typeface="+mn-lt"/>
              </a:rPr>
              <a:t>,	</a:t>
            </a:r>
          </a:p>
          <a:p>
            <a:r>
              <a:rPr lang="tr-TR" sz="1600" dirty="0">
                <a:latin typeface="+mn-lt"/>
              </a:rPr>
              <a:t>Buldan Meslek Yüksek Okulu 60 </a:t>
            </a:r>
            <a:r>
              <a:rPr lang="tr-TR" sz="1600" dirty="0" err="1">
                <a:latin typeface="+mn-lt"/>
              </a:rPr>
              <a:t>Mbps</a:t>
            </a:r>
            <a:r>
              <a:rPr lang="tr-TR" sz="1600" dirty="0">
                <a:latin typeface="+mn-lt"/>
              </a:rPr>
              <a:t>,	</a:t>
            </a:r>
          </a:p>
          <a:p>
            <a:r>
              <a:rPr lang="tr-TR" sz="1600" dirty="0">
                <a:latin typeface="+mn-lt"/>
              </a:rPr>
              <a:t>Sarayköy Meslek Yüksek Okulu 40 </a:t>
            </a:r>
            <a:r>
              <a:rPr lang="tr-TR" sz="1600" dirty="0" err="1">
                <a:latin typeface="+mn-lt"/>
              </a:rPr>
              <a:t>Mbps</a:t>
            </a:r>
            <a:r>
              <a:rPr lang="tr-TR" sz="1600" dirty="0">
                <a:latin typeface="+mn-lt"/>
              </a:rPr>
              <a:t> 	</a:t>
            </a:r>
          </a:p>
          <a:p>
            <a:r>
              <a:rPr lang="tr-TR" sz="1600" dirty="0">
                <a:latin typeface="+mn-lt"/>
              </a:rPr>
              <a:t>İslami İlimler Enstitüsü’ne 20 </a:t>
            </a:r>
            <a:r>
              <a:rPr lang="tr-TR" sz="1600" dirty="0" err="1">
                <a:latin typeface="+mn-lt"/>
              </a:rPr>
              <a:t>Mbps</a:t>
            </a:r>
            <a:r>
              <a:rPr lang="tr-TR" sz="1600" dirty="0">
                <a:latin typeface="+mn-lt"/>
              </a:rPr>
              <a:t>, 	</a:t>
            </a:r>
          </a:p>
          <a:p>
            <a:r>
              <a:rPr lang="tr-TR" sz="1600" dirty="0">
                <a:latin typeface="+mn-lt"/>
              </a:rPr>
              <a:t>Bozkurt Meslek Yüksek Okulu’na 40 </a:t>
            </a:r>
            <a:r>
              <a:rPr lang="tr-TR" sz="1600" dirty="0" err="1">
                <a:latin typeface="+mn-lt"/>
              </a:rPr>
              <a:t>Mbps</a:t>
            </a:r>
            <a:r>
              <a:rPr lang="tr-TR" sz="1600" dirty="0">
                <a:latin typeface="+mn-lt"/>
              </a:rPr>
              <a:t>,	</a:t>
            </a:r>
          </a:p>
          <a:p>
            <a:r>
              <a:rPr lang="tr-TR" sz="1600" dirty="0">
                <a:latin typeface="+mn-lt"/>
              </a:rPr>
              <a:t>Serinhisar Meslek Yüksek Okulu’na 40 </a:t>
            </a:r>
            <a:r>
              <a:rPr lang="tr-TR" sz="1600" dirty="0" err="1">
                <a:latin typeface="+mn-lt"/>
              </a:rPr>
              <a:t>Mbps</a:t>
            </a:r>
            <a:r>
              <a:rPr lang="tr-TR" sz="1600" dirty="0">
                <a:latin typeface="+mn-lt"/>
              </a:rPr>
              <a:t>,	</a:t>
            </a:r>
          </a:p>
          <a:p>
            <a:r>
              <a:rPr lang="tr-TR" sz="1600" dirty="0">
                <a:latin typeface="+mn-lt"/>
              </a:rPr>
              <a:t>Çardak Organize Sanayi Bölgesi Meslek Yüksekokulu’na 40 </a:t>
            </a:r>
            <a:r>
              <a:rPr lang="tr-TR" sz="1600" dirty="0" err="1">
                <a:latin typeface="+mn-lt"/>
              </a:rPr>
              <a:t>Mbps</a:t>
            </a:r>
            <a:r>
              <a:rPr lang="tr-TR" sz="1600" dirty="0">
                <a:latin typeface="+mn-lt"/>
              </a:rPr>
              <a:t> şeklindedir.</a:t>
            </a:r>
          </a:p>
        </p:txBody>
      </p:sp>
      <p:sp>
        <p:nvSpPr>
          <p:cNvPr id="3" name="Dikdörtgen 2"/>
          <p:cNvSpPr/>
          <p:nvPr/>
        </p:nvSpPr>
        <p:spPr>
          <a:xfrm>
            <a:off x="1344266" y="204495"/>
            <a:ext cx="612068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a:spcBef>
                <a:spcPts val="1000"/>
              </a:spcBef>
              <a:buClr>
                <a:schemeClr val="accent4">
                  <a:lumMod val="75000"/>
                </a:schemeClr>
              </a:buClr>
              <a:buSzPct val="80000"/>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tr-TR" sz="2400" b="1" i="1" dirty="0">
                <a:solidFill>
                  <a:srgbClr val="FFFFFF"/>
                </a:solidFill>
                <a:latin typeface="Century Gothic" panose="020B0502020202020204" pitchFamily="34" charset="0"/>
                <a:cs typeface="DejaVu Sans" charset="0"/>
              </a:rPr>
              <a:t>Internet Bağlantı Hızları </a:t>
            </a:r>
          </a:p>
        </p:txBody>
      </p:sp>
      <p:sp>
        <p:nvSpPr>
          <p:cNvPr id="2" name="Metin kutusu 1"/>
          <p:cNvSpPr txBox="1"/>
          <p:nvPr/>
        </p:nvSpPr>
        <p:spPr>
          <a:xfrm>
            <a:off x="3072458" y="5877272"/>
            <a:ext cx="184731" cy="369332"/>
          </a:xfrm>
          <a:prstGeom prst="rect">
            <a:avLst/>
          </a:prstGeom>
          <a:noFill/>
        </p:spPr>
        <p:txBody>
          <a:bodyPr wrap="none" rtlCol="0">
            <a:spAutoFit/>
          </a:bodyPr>
          <a:lstStyle/>
          <a:p>
            <a:endParaRPr lang="tr-TR" dirty="0"/>
          </a:p>
        </p:txBody>
      </p:sp>
    </p:spTree>
    <p:extLst>
      <p:ext uri="{BB962C8B-B14F-4D97-AF65-F5344CB8AC3E}">
        <p14:creationId xmlns:p14="http://schemas.microsoft.com/office/powerpoint/2010/main" val="283920670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670094" y="1052736"/>
            <a:ext cx="7436296" cy="25202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a:r>
              <a:rPr lang="tr-TR" i="1" dirty="0">
                <a:latin typeface="+mn-lt"/>
              </a:rPr>
              <a:t>	Personel ve öğrencilerimize verilen bilişim hizmetlerinin çalıştığı 5 adet bütünleşik, 4 adet </a:t>
            </a:r>
            <a:r>
              <a:rPr lang="tr-TR" i="1" dirty="0" err="1">
                <a:latin typeface="+mn-lt"/>
              </a:rPr>
              <a:t>blade</a:t>
            </a:r>
            <a:r>
              <a:rPr lang="tr-TR" i="1" dirty="0">
                <a:latin typeface="+mn-lt"/>
              </a:rPr>
              <a:t> sunucu ile verilen hizmetlerin daha hızlı ve kesintisiz çalışması amaçlanmıştır.</a:t>
            </a:r>
          </a:p>
          <a:p>
            <a:pPr algn="just"/>
            <a:r>
              <a:rPr lang="tr-TR" b="1" i="1" dirty="0">
                <a:latin typeface="+mn-lt"/>
              </a:rPr>
              <a:t> </a:t>
            </a:r>
            <a:endParaRPr lang="tr-TR" i="1" dirty="0">
              <a:latin typeface="+mn-lt"/>
            </a:endParaRPr>
          </a:p>
          <a:p>
            <a:pPr lvl="0" algn="just"/>
            <a:r>
              <a:rPr lang="tr-TR" b="1" i="1" dirty="0">
                <a:latin typeface="+mn-lt"/>
              </a:rPr>
              <a:t>	Yedekleme Alt Yapısının Oluşturulması</a:t>
            </a:r>
            <a:endParaRPr lang="tr-TR" i="1" dirty="0">
              <a:latin typeface="+mn-lt"/>
            </a:endParaRPr>
          </a:p>
          <a:p>
            <a:pPr algn="just"/>
            <a:r>
              <a:rPr lang="tr-TR" i="1" dirty="0">
                <a:latin typeface="+mn-lt"/>
              </a:rPr>
              <a:t>	Mevcut sunucuların yedeklerinin sistem odaları dışında başka bir </a:t>
            </a:r>
            <a:r>
              <a:rPr lang="tr-TR" i="1" dirty="0" err="1">
                <a:latin typeface="+mn-lt"/>
              </a:rPr>
              <a:t>lokasyonda</a:t>
            </a:r>
            <a:r>
              <a:rPr lang="tr-TR" i="1" dirty="0">
                <a:latin typeface="+mn-lt"/>
              </a:rPr>
              <a:t> düzenli ve uzun süreli olarak yedeklerinin alınması amacı ile yedekleme sistemi çalışmaktadır.</a:t>
            </a:r>
          </a:p>
          <a:p>
            <a:endParaRPr lang="tr-TR" sz="1000" dirty="0"/>
          </a:p>
          <a:p>
            <a:endParaRPr lang="tr-TR" sz="1000" dirty="0"/>
          </a:p>
        </p:txBody>
      </p:sp>
      <p:sp>
        <p:nvSpPr>
          <p:cNvPr id="3" name="Dikdörtgen 2"/>
          <p:cNvSpPr/>
          <p:nvPr/>
        </p:nvSpPr>
        <p:spPr>
          <a:xfrm>
            <a:off x="624186" y="404664"/>
            <a:ext cx="5904656"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a:spcBef>
                <a:spcPts val="1000"/>
              </a:spcBef>
              <a:buClr>
                <a:schemeClr val="accent4">
                  <a:lumMod val="75000"/>
                </a:schemeClr>
              </a:buClr>
              <a:buSzPct val="80000"/>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tr-TR" sz="2400" b="1" i="1" dirty="0">
                <a:solidFill>
                  <a:srgbClr val="FFFFFF"/>
                </a:solidFill>
                <a:latin typeface="Century Gothic" panose="020B0502020202020204" pitchFamily="34" charset="0"/>
                <a:cs typeface="DejaVu Sans" charset="0"/>
              </a:rPr>
              <a:t>Sunucu Sistemleri ve Yedekleme</a:t>
            </a:r>
          </a:p>
        </p:txBody>
      </p:sp>
      <p:sp>
        <p:nvSpPr>
          <p:cNvPr id="2" name="Metin kutusu 1"/>
          <p:cNvSpPr txBox="1"/>
          <p:nvPr/>
        </p:nvSpPr>
        <p:spPr>
          <a:xfrm>
            <a:off x="3072458" y="5877272"/>
            <a:ext cx="184731" cy="369332"/>
          </a:xfrm>
          <a:prstGeom prst="rect">
            <a:avLst/>
          </a:prstGeom>
          <a:noFill/>
        </p:spPr>
        <p:txBody>
          <a:bodyPr wrap="none" rtlCol="0">
            <a:spAutoFit/>
          </a:bodyPr>
          <a:lstStyle/>
          <a:p>
            <a:endParaRPr lang="tr-TR" dirty="0"/>
          </a:p>
        </p:txBody>
      </p:sp>
      <p:pic>
        <p:nvPicPr>
          <p:cNvPr id="6"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8486" y="3350796"/>
            <a:ext cx="3907904" cy="3233564"/>
          </a:xfrm>
          <a:prstGeom prst="rect">
            <a:avLst/>
          </a:prstGeom>
          <a:noFill/>
          <a:ln>
            <a:noFill/>
          </a:ln>
        </p:spPr>
      </p:pic>
      <p:pic>
        <p:nvPicPr>
          <p:cNvPr id="7" name="Picture 5"/>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29042" y="404664"/>
            <a:ext cx="3024336" cy="6006400"/>
          </a:xfrm>
          <a:prstGeom prst="rect">
            <a:avLst/>
          </a:prstGeom>
          <a:noFill/>
          <a:ln>
            <a:noFill/>
          </a:ln>
        </p:spPr>
      </p:pic>
    </p:spTree>
    <p:extLst>
      <p:ext uri="{BB962C8B-B14F-4D97-AF65-F5344CB8AC3E}">
        <p14:creationId xmlns:p14="http://schemas.microsoft.com/office/powerpoint/2010/main" val="4015680297"/>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984226" y="1052736"/>
            <a:ext cx="10583738" cy="4195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marL="338138"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1pPr>
            <a:lvl2pPr marL="342900" indent="-338138">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2pPr>
            <a:lvl3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3pPr>
            <a:lvl4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4pPr>
            <a:lvl5pPr>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38138" algn="l"/>
                <a:tab pos="785813" algn="l"/>
                <a:tab pos="1235075" algn="l"/>
                <a:tab pos="1684338" algn="l"/>
                <a:tab pos="2133600" algn="l"/>
                <a:tab pos="2582863" algn="l"/>
                <a:tab pos="3032125" algn="l"/>
                <a:tab pos="3481388" algn="l"/>
                <a:tab pos="3930650" algn="l"/>
                <a:tab pos="4379913" algn="l"/>
                <a:tab pos="4829175" algn="l"/>
                <a:tab pos="5278438" algn="l"/>
                <a:tab pos="5727700" algn="l"/>
                <a:tab pos="6176963" algn="l"/>
                <a:tab pos="6626225" algn="l"/>
                <a:tab pos="7075488" algn="l"/>
                <a:tab pos="7524750" algn="l"/>
                <a:tab pos="7974013" algn="l"/>
                <a:tab pos="8423275" algn="l"/>
                <a:tab pos="8872538" algn="l"/>
                <a:tab pos="9321800" algn="l"/>
              </a:tabLst>
              <a:defRPr>
                <a:solidFill>
                  <a:srgbClr val="FFFFFF"/>
                </a:solidFill>
                <a:latin typeface="Arial" panose="020B0604020202020204" pitchFamily="34" charset="0"/>
                <a:ea typeface="Microsoft YaHei" panose="020B0503020204020204" pitchFamily="34" charset="-122"/>
              </a:defRPr>
            </a:lvl9pPr>
          </a:lstStyle>
          <a:p>
            <a:pPr algn="just"/>
            <a:r>
              <a:rPr lang="tr-TR" sz="1600" i="1" dirty="0">
                <a:latin typeface="+mn-lt"/>
              </a:rPr>
              <a:t>Üniversitemiz personel ve öğrencilerinin güvenli şekilde internete bağlanabilmesine olanak sağlayan güvenlik duvarı, yazılım ve donanım olarak yükseltilerek daha yüksek performanslı ve güvenli bir hale getirilmiştir.</a:t>
            </a:r>
          </a:p>
          <a:p>
            <a:pPr algn="just"/>
            <a:endParaRPr lang="tr-TR" sz="1600" i="1" dirty="0">
              <a:latin typeface="+mn-lt"/>
            </a:endParaRPr>
          </a:p>
          <a:p>
            <a:pPr algn="just"/>
            <a:r>
              <a:rPr lang="tr-TR" sz="1600" i="1" dirty="0">
                <a:latin typeface="+mn-lt"/>
              </a:rPr>
              <a:t>Yetkili firma tarafından sızma testi yaptırılarak gerekli  önlemler alınarak güvenlik düzeyi yükseltilmiştir. </a:t>
            </a:r>
          </a:p>
          <a:p>
            <a:pPr algn="just"/>
            <a:endParaRPr lang="tr-TR" sz="1600" i="1" dirty="0">
              <a:latin typeface="+mn-lt"/>
            </a:endParaRPr>
          </a:p>
          <a:p>
            <a:pPr algn="just"/>
            <a:r>
              <a:rPr lang="tr-TR" sz="1600" dirty="0">
                <a:latin typeface="+mn-lt"/>
              </a:rPr>
              <a:t>ISO 27001 Bilgi Güvenliği çalışmaları tamamlanarak Bilgi Güvenliği Yönetim Sistemi belgesi alınmıştır.</a:t>
            </a:r>
          </a:p>
          <a:p>
            <a:pPr algn="just"/>
            <a:endParaRPr lang="tr-TR" sz="1400" dirty="0"/>
          </a:p>
        </p:txBody>
      </p:sp>
      <p:sp>
        <p:nvSpPr>
          <p:cNvPr id="3" name="Dikdörtgen 2"/>
          <p:cNvSpPr/>
          <p:nvPr/>
        </p:nvSpPr>
        <p:spPr>
          <a:xfrm>
            <a:off x="1344266" y="404664"/>
            <a:ext cx="5760640"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a:spcBef>
                <a:spcPts val="1000"/>
              </a:spcBef>
              <a:buClr>
                <a:schemeClr val="accent4">
                  <a:lumMod val="75000"/>
                </a:schemeClr>
              </a:buClr>
              <a:buSzPct val="80000"/>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tr-TR" sz="2400" b="1" i="1" dirty="0">
                <a:solidFill>
                  <a:srgbClr val="FFFFFF"/>
                </a:solidFill>
                <a:latin typeface="Century Gothic" panose="020B0502020202020204" pitchFamily="34" charset="0"/>
                <a:cs typeface="DejaVu Sans" charset="0"/>
              </a:rPr>
              <a:t>Siber Güvenliği Arttırılması</a:t>
            </a:r>
          </a:p>
        </p:txBody>
      </p:sp>
      <p:pic>
        <p:nvPicPr>
          <p:cNvPr id="1026" name="Picture 2" descr="Sızma Testi Nedir ? Neden Yaptırılmal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714" y="2924944"/>
            <a:ext cx="61912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4421272"/>
      </p:ext>
    </p:extLst>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3" name="Dikdörtgen 2"/>
          <p:cNvSpPr/>
          <p:nvPr/>
        </p:nvSpPr>
        <p:spPr>
          <a:xfrm>
            <a:off x="1128242" y="404664"/>
            <a:ext cx="8928992"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just">
              <a:spcBef>
                <a:spcPts val="1000"/>
              </a:spcBef>
              <a:buClr>
                <a:schemeClr val="accent4">
                  <a:lumMod val="75000"/>
                </a:schemeClr>
              </a:buClr>
              <a:buSzPct val="80000"/>
              <a:buFont typeface="Wingdings 3" panose="050401020108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tr-TR" sz="2400" b="1" i="1" dirty="0">
                <a:solidFill>
                  <a:srgbClr val="FFFFFF"/>
                </a:solidFill>
                <a:latin typeface="Century Gothic" panose="020B0502020202020204" pitchFamily="34" charset="0"/>
                <a:cs typeface="DejaVu Sans" charset="0"/>
              </a:rPr>
              <a:t>Senato ve Yönetim Kurulu Dijital Sistemleri</a:t>
            </a:r>
          </a:p>
        </p:txBody>
      </p:sp>
      <p:pic>
        <p:nvPicPr>
          <p:cNvPr id="1026" name="Picture 2" descr="paü senato salonu ile ilgili görsel sonucu"/>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744866" y="2852936"/>
            <a:ext cx="5002046" cy="3333750"/>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408163" y="1247880"/>
            <a:ext cx="6120680" cy="2677656"/>
          </a:xfrm>
          <a:prstGeom prst="rect">
            <a:avLst/>
          </a:prstGeom>
          <a:noFill/>
        </p:spPr>
        <p:txBody>
          <a:bodyPr wrap="square" rtlCol="0">
            <a:spAutoFit/>
          </a:bodyPr>
          <a:lstStyle/>
          <a:p>
            <a:pPr algn="just"/>
            <a:r>
              <a:rPr lang="tr-TR" sz="2400" i="1" dirty="0"/>
              <a:t>Senato ve yönetim kurulu salonlarında  üyelerinin dijital ortamda oy kullanabildiği, söz alabildikleri, konuşmacının kamera görüntüsünü, bilgisayar, akıllı cihazların, yoklama ve oylama sonuçlarının ekran görüntülerinin ekrana yansıtılabildiği kapalı dijital toplantı sistemidir.</a:t>
            </a:r>
          </a:p>
        </p:txBody>
      </p:sp>
    </p:spTree>
    <p:extLst>
      <p:ext uri="{BB962C8B-B14F-4D97-AF65-F5344CB8AC3E}">
        <p14:creationId xmlns:p14="http://schemas.microsoft.com/office/powerpoint/2010/main" val="1272539281"/>
      </p:ext>
    </p:extLst>
  </p:cSld>
  <p:clrMapOvr>
    <a:overrideClrMapping bg1="dk1" tx1="lt1" bg2="dk2" tx2="lt2" accent1="accent1" accent2="accent2" accent3="accent3" accent4="accent4" accent5="accent5" accent6="accent6" hlink="hlink" folHlink="folHlink"/>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Unvan 4"/>
          <p:cNvSpPr>
            <a:spLocks noGrp="1"/>
          </p:cNvSpPr>
          <p:nvPr>
            <p:ph type="title"/>
          </p:nvPr>
        </p:nvSpPr>
        <p:spPr>
          <a:xfrm>
            <a:off x="696194" y="1916832"/>
            <a:ext cx="6165456" cy="1371600"/>
          </a:xfrm>
        </p:spPr>
        <p:txBody>
          <a:bodyPr>
            <a:normAutofit/>
          </a:bodyPr>
          <a:lstStyle/>
          <a:p>
            <a:r>
              <a:rPr lang="tr-TR" sz="8000" dirty="0"/>
              <a:t>teşekkürler</a:t>
            </a:r>
          </a:p>
        </p:txBody>
      </p:sp>
      <p:pic>
        <p:nvPicPr>
          <p:cNvPr id="8" name="Resim Yer Tutucusu 7"/>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2970" r="12970"/>
          <a:stretch>
            <a:fillRect/>
          </a:stretch>
        </p:blipFill>
        <p:spPr>
          <a:xfrm>
            <a:off x="6528842" y="316632"/>
            <a:ext cx="3281401" cy="4572000"/>
          </a:xfrm>
        </p:spPr>
      </p:pic>
      <p:sp>
        <p:nvSpPr>
          <p:cNvPr id="2" name="Metin Yer Tutucusu 1"/>
          <p:cNvSpPr>
            <a:spLocks noGrp="1"/>
          </p:cNvSpPr>
          <p:nvPr>
            <p:ph type="body" sz="half" idx="2"/>
          </p:nvPr>
        </p:nvSpPr>
        <p:spPr>
          <a:xfrm>
            <a:off x="912218" y="4813176"/>
            <a:ext cx="6165456" cy="673224"/>
          </a:xfrm>
        </p:spPr>
        <p:txBody>
          <a:bodyPr>
            <a:normAutofit/>
          </a:bodyPr>
          <a:lstStyle/>
          <a:p>
            <a:r>
              <a:rPr lang="tr-TR" sz="2800" dirty="0"/>
              <a:t>http://pau.edu.tr/bidb</a:t>
            </a:r>
          </a:p>
        </p:txBody>
      </p:sp>
    </p:spTree>
    <p:extLst>
      <p:ext uri="{BB962C8B-B14F-4D97-AF65-F5344CB8AC3E}">
        <p14:creationId xmlns:p14="http://schemas.microsoft.com/office/powerpoint/2010/main" val="2826220288"/>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
          <p:cNvSpPr>
            <a:spLocks noChangeArrowheads="1"/>
          </p:cNvSpPr>
          <p:nvPr/>
        </p:nvSpPr>
        <p:spPr bwMode="auto">
          <a:xfrm>
            <a:off x="809625" y="447675"/>
            <a:ext cx="10571163" cy="82108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2531" name="Rectangle 2"/>
          <p:cNvSpPr>
            <a:spLocks noChangeArrowheads="1"/>
          </p:cNvSpPr>
          <p:nvPr/>
        </p:nvSpPr>
        <p:spPr bwMode="auto">
          <a:xfrm>
            <a:off x="792163" y="1700213"/>
            <a:ext cx="10553700" cy="4465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457200" indent="-457200">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 pos="9883775" algn="l"/>
                <a:tab pos="10333038" algn="l"/>
              </a:tabLst>
              <a:defRPr sz="1400">
                <a:solidFill>
                  <a:srgbClr val="FFFFFF"/>
                </a:solidFill>
                <a:latin typeface="Century Gothic" panose="020B0502020202020204" pitchFamily="34" charset="0"/>
                <a:cs typeface="DejaVu Sans" charset="0"/>
              </a:defRPr>
            </a:lvl9pPr>
          </a:lstStyle>
          <a:p>
            <a:pPr algn="just" eaLnBrk="1">
              <a:spcBef>
                <a:spcPct val="0"/>
              </a:spcBef>
              <a:buClr>
                <a:srgbClr val="FFFFFF"/>
              </a:buClr>
              <a:buFont typeface="Times New Roman" panose="02020603050405020304" pitchFamily="18" charset="0"/>
              <a:buAutoNum type="arabicPeriod"/>
            </a:pPr>
            <a:r>
              <a:rPr lang="tr-TR" altLang="tr-TR" b="0" dirty="0">
                <a:latin typeface="+mn-lt"/>
              </a:rPr>
              <a:t>Yerleşkelerin bilişim ağ alt yapısının oluşturulup, işletilmesi ve yönetilmesi </a:t>
            </a:r>
          </a:p>
          <a:p>
            <a:pPr algn="just" eaLnBrk="1">
              <a:spcBef>
                <a:spcPct val="0"/>
              </a:spcBef>
              <a:buClr>
                <a:srgbClr val="FFFFFF"/>
              </a:buClr>
              <a:buFont typeface="Times New Roman" panose="02020603050405020304" pitchFamily="18" charset="0"/>
              <a:buAutoNum type="arabicPeriod"/>
            </a:pPr>
            <a:r>
              <a:rPr lang="tr-TR" altLang="tr-TR" b="0" dirty="0">
                <a:latin typeface="+mn-lt"/>
              </a:rPr>
              <a:t>Bilgisayar sunucu sistemlerinin kurulması, işletilmesi ve yönetilmesi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Yerleşkelere personel, öğrenci giriş çıkış sistemlerinin işletilmesi ve yetkilendirilme işlemlerinin yapılması</a:t>
            </a:r>
          </a:p>
          <a:p>
            <a:pPr algn="just" eaLnBrk="1">
              <a:spcBef>
                <a:spcPct val="0"/>
              </a:spcBef>
              <a:buClr>
                <a:srgbClr val="FFFFFF"/>
              </a:buClr>
              <a:buFont typeface="Times New Roman" panose="02020603050405020304" pitchFamily="18" charset="0"/>
              <a:buAutoNum type="arabicPeriod"/>
            </a:pPr>
            <a:r>
              <a:rPr lang="tr-TR" altLang="tr-TR" b="0" dirty="0">
                <a:latin typeface="+mn-lt"/>
              </a:rPr>
              <a:t>Güvenlik, hız ihlal tespit ve plaka tanıma sistemlerinin yönetilmesi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Üniversitemiz web sayfasının tasarlanması, işletilmesi ve yönetilmesi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Bilişim teknolojilerinin kullanımına destek verilerek yaygınlaştırılması</a:t>
            </a:r>
          </a:p>
          <a:p>
            <a:pPr algn="just" eaLnBrk="1">
              <a:spcBef>
                <a:spcPct val="0"/>
              </a:spcBef>
              <a:buClr>
                <a:srgbClr val="FFFFFF"/>
              </a:buClr>
              <a:buFont typeface="Times New Roman" panose="02020603050405020304" pitchFamily="18" charset="0"/>
              <a:buAutoNum type="arabicPeriod"/>
            </a:pPr>
            <a:r>
              <a:rPr lang="tr-TR" altLang="tr-TR" b="0" dirty="0">
                <a:latin typeface="+mn-lt"/>
              </a:rPr>
              <a:t>Bilişim teknolojileri ürünlerine teknik desteğin verilmesi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Rektörlüğümüzce yapılan Bilişim Teknolojileri alımları ile ilgili taşınır kayıt kontrol işlemlerinin yürütülmesi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Kurumun ihtiyaç duyduğu yazılımların planlanması, kodlanması ve geliştirilmesi</a:t>
            </a:r>
          </a:p>
          <a:p>
            <a:pPr algn="just" eaLnBrk="1">
              <a:spcBef>
                <a:spcPct val="0"/>
              </a:spcBef>
              <a:buClr>
                <a:srgbClr val="FFFFFF"/>
              </a:buClr>
              <a:buFont typeface="Times New Roman" panose="02020603050405020304" pitchFamily="18" charset="0"/>
              <a:buAutoNum type="arabicPeriod"/>
            </a:pPr>
            <a:r>
              <a:rPr lang="tr-TR" altLang="tr-TR" b="0" dirty="0">
                <a:latin typeface="+mn-lt"/>
              </a:rPr>
              <a:t>Çağrı Merkezi ile tüm bilişim hizmetlerine destek verilmesi</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ChangeArrowheads="1"/>
          </p:cNvSpPr>
          <p:nvPr/>
        </p:nvSpPr>
        <p:spPr bwMode="auto">
          <a:xfrm>
            <a:off x="809625" y="447675"/>
            <a:ext cx="10571163" cy="7490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i="1">
                <a:solidFill>
                  <a:srgbClr val="FFFFFF"/>
                </a:solidFill>
                <a:latin typeface="Century Gothic" panose="020B0502020202020204" pitchFamily="34" charset="0"/>
                <a:cs typeface="DejaVu Sans" charset="0"/>
              </a:defRPr>
            </a:lvl1pPr>
            <a:lvl2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2200" b="1">
                <a:solidFill>
                  <a:srgbClr val="FFFFFF"/>
                </a:solidFill>
                <a:latin typeface="Century Gothic" panose="020B0502020202020204" pitchFamily="34" charset="0"/>
                <a:cs typeface="DejaVu Sans" charset="0"/>
              </a:defRPr>
            </a:lvl2pPr>
            <a:lvl3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 pos="9434513" algn="l"/>
                <a:tab pos="9883775" algn="l"/>
                <a:tab pos="10333038" algn="l"/>
              </a:tabLst>
              <a:defRPr sz="1400">
                <a:solidFill>
                  <a:srgbClr val="FFFFFF"/>
                </a:solidFill>
                <a:latin typeface="Century Gothic" panose="020B0502020202020204" pitchFamily="34" charset="0"/>
                <a:cs typeface="DejaVu Sans" charset="0"/>
              </a:defRPr>
            </a:lvl9pPr>
          </a:lstStyle>
          <a:p>
            <a:pPr eaLnBrk="1">
              <a:spcBef>
                <a:spcPct val="0"/>
              </a:spcBef>
              <a:buClrTx/>
              <a:buFontTx/>
              <a:buNone/>
            </a:pPr>
            <a:r>
              <a:rPr lang="tr-TR" altLang="tr-TR" sz="2400" dirty="0">
                <a:latin typeface="+mn-lt"/>
              </a:rPr>
              <a:t>Sunulan Hizmetler</a:t>
            </a:r>
          </a:p>
        </p:txBody>
      </p:sp>
      <p:sp>
        <p:nvSpPr>
          <p:cNvPr id="24579" name="Rectangle 2"/>
          <p:cNvSpPr>
            <a:spLocks noChangeArrowheads="1"/>
          </p:cNvSpPr>
          <p:nvPr/>
        </p:nvSpPr>
        <p:spPr bwMode="auto">
          <a:xfrm>
            <a:off x="766762" y="1196752"/>
            <a:ext cx="10946655" cy="4824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5000" rIns="90000" bIns="45000" anchor="ctr"/>
          <a:lstStyle>
            <a:lvl1pPr marL="342900" indent="-342900">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2200" b="1" i="1">
                <a:solidFill>
                  <a:srgbClr val="FFFFFF"/>
                </a:solidFill>
                <a:latin typeface="Century Gothic" panose="020B0502020202020204" pitchFamily="34" charset="0"/>
                <a:cs typeface="DejaVu Sans" charset="0"/>
              </a:defRPr>
            </a:lvl1pPr>
            <a:lvl2pPr indent="-280988">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2200" b="1">
                <a:solidFill>
                  <a:srgbClr val="FFFFFF"/>
                </a:solidFill>
                <a:latin typeface="Century Gothic" panose="020B0502020202020204" pitchFamily="34" charset="0"/>
                <a:cs typeface="DejaVu Sans" charset="0"/>
              </a:defRPr>
            </a:lvl2pPr>
            <a:lvl3pPr marL="831850" indent="-211138">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600">
                <a:solidFill>
                  <a:srgbClr val="FFFFFF"/>
                </a:solidFill>
                <a:latin typeface="Century Gothic" panose="020B0502020202020204" pitchFamily="34" charset="0"/>
                <a:cs typeface="DejaVu Sans" charset="0"/>
              </a:defRPr>
            </a:lvl3pPr>
            <a:lvl4pPr>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4pPr>
            <a:lvl5pPr>
              <a:spcBef>
                <a:spcPts val="1000"/>
              </a:spcBef>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5pPr>
            <a:lvl6pPr marL="25146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6pPr>
            <a:lvl7pPr marL="29718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7pPr>
            <a:lvl8pPr marL="34290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8pPr>
            <a:lvl9pPr marL="3886200" indent="-228600" defTabSz="449263" eaLnBrk="0" fontAlgn="base" hangingPunct="0">
              <a:spcBef>
                <a:spcPts val="1000"/>
              </a:spcBef>
              <a:spcAft>
                <a:spcPct val="0"/>
              </a:spcAft>
              <a:buClr>
                <a:srgbClr val="000000"/>
              </a:buClr>
              <a:buSzPct val="100000"/>
              <a:buFont typeface="Times New Roman" panose="02020603050405020304" pitchFamily="18" charset="0"/>
              <a:tabLst>
                <a:tab pos="742950" algn="l"/>
                <a:tab pos="1190625" algn="l"/>
                <a:tab pos="1639888" algn="l"/>
                <a:tab pos="2089150" algn="l"/>
                <a:tab pos="2538413" algn="l"/>
                <a:tab pos="2987675" algn="l"/>
                <a:tab pos="3436938" algn="l"/>
                <a:tab pos="3886200" algn="l"/>
                <a:tab pos="4335463" algn="l"/>
                <a:tab pos="4784725" algn="l"/>
                <a:tab pos="5233988" algn="l"/>
                <a:tab pos="5683250" algn="l"/>
                <a:tab pos="6132513" algn="l"/>
                <a:tab pos="6581775" algn="l"/>
                <a:tab pos="7031038" algn="l"/>
                <a:tab pos="7480300" algn="l"/>
                <a:tab pos="7929563" algn="l"/>
                <a:tab pos="8378825" algn="l"/>
                <a:tab pos="8828088" algn="l"/>
                <a:tab pos="9277350" algn="l"/>
                <a:tab pos="9726613" algn="l"/>
                <a:tab pos="9883775" algn="l"/>
                <a:tab pos="10333038" algn="l"/>
              </a:tabLst>
              <a:defRPr sz="1400">
                <a:solidFill>
                  <a:srgbClr val="FFFFFF"/>
                </a:solidFill>
                <a:latin typeface="Century Gothic" panose="020B0502020202020204" pitchFamily="34" charset="0"/>
                <a:cs typeface="DejaVu Sans" charset="0"/>
              </a:defRPr>
            </a:lvl9pPr>
          </a:lstStyle>
          <a:p>
            <a:pPr lvl="1" algn="just" eaLnBrk="1">
              <a:spcBef>
                <a:spcPct val="0"/>
              </a:spcBef>
              <a:buClrTx/>
              <a:buFontTx/>
              <a:buNone/>
            </a:pPr>
            <a:r>
              <a:rPr lang="tr-TR" altLang="tr-TR" sz="2000" i="1" dirty="0">
                <a:latin typeface="+mn-lt"/>
              </a:rPr>
              <a:t>1. Yerleşkelerin bilişim ağ alt yapısının oluşturulup, işletilmesi ve yönetilmesi</a:t>
            </a:r>
          </a:p>
          <a:p>
            <a:pPr lvl="1" algn="just">
              <a:spcBef>
                <a:spcPct val="0"/>
              </a:spcBef>
              <a:buClrTx/>
            </a:pPr>
            <a:r>
              <a:rPr lang="tr-TR" altLang="tr-TR" sz="2000" b="0" i="1" dirty="0">
                <a:latin typeface="+mn-lt"/>
              </a:rPr>
              <a:t>     Kurumun ihtiyaç duyduğu kablolu ve kablosuz ağ bağlantıları kurulmakta, sorunsuz ve güvenli bir şekilde çalışması için gerekli bakım ve onarım işleri gerçekleştirilmektedir.</a:t>
            </a:r>
          </a:p>
          <a:p>
            <a:pPr marL="612000" lvl="2" algn="just">
              <a:spcBef>
                <a:spcPct val="0"/>
              </a:spcBef>
              <a:buClrTx/>
              <a:buFontTx/>
              <a:buNone/>
            </a:pPr>
            <a:endParaRPr lang="tr-TR" altLang="tr-TR" sz="2000" i="1" dirty="0">
              <a:latin typeface="+mn-lt"/>
            </a:endParaRPr>
          </a:p>
          <a:p>
            <a:pPr lvl="1" algn="just" eaLnBrk="1">
              <a:spcBef>
                <a:spcPct val="0"/>
              </a:spcBef>
              <a:buClrTx/>
            </a:pPr>
            <a:r>
              <a:rPr lang="tr-TR" altLang="tr-TR" sz="2000" i="1" dirty="0">
                <a:latin typeface="+mn-lt"/>
              </a:rPr>
              <a:t>2. Bilgisayar sunucu sistemlerinin kurulması, işletilmesi ve yönetilmesi</a:t>
            </a:r>
          </a:p>
          <a:p>
            <a:pPr lvl="1" algn="just" eaLnBrk="1">
              <a:spcBef>
                <a:spcPct val="0"/>
              </a:spcBef>
              <a:buClrTx/>
              <a:buFontTx/>
              <a:buNone/>
            </a:pPr>
            <a:r>
              <a:rPr lang="tr-TR" altLang="tr-TR" sz="2000" i="1" dirty="0">
                <a:latin typeface="+mn-lt"/>
              </a:rPr>
              <a:t> 	</a:t>
            </a:r>
            <a:r>
              <a:rPr lang="tr-TR" altLang="tr-TR" sz="2000" b="0" i="1" dirty="0">
                <a:latin typeface="+mn-lt"/>
              </a:rPr>
              <a:t>Sunucu sistemlerinin kurulumu ve konfigürasyonları yapılmakta, sunucuların güvenli, performanslı ve kesintisiz olarak çalışması, düzenli olarak yedeklerinin alınması gerçekleştirilmektedir.</a:t>
            </a:r>
          </a:p>
          <a:p>
            <a:pPr lvl="1" algn="just" eaLnBrk="1">
              <a:spcBef>
                <a:spcPct val="0"/>
              </a:spcBef>
              <a:buClrTx/>
              <a:buFontTx/>
              <a:buNone/>
            </a:pPr>
            <a:endParaRPr lang="tr-TR" altLang="tr-TR" sz="2000" b="0" i="1" dirty="0">
              <a:latin typeface="+mn-lt"/>
            </a:endParaRPr>
          </a:p>
          <a:p>
            <a:pPr lvl="1" algn="just" eaLnBrk="1">
              <a:spcBef>
                <a:spcPct val="0"/>
              </a:spcBef>
              <a:buClrTx/>
              <a:buFontTx/>
              <a:buNone/>
            </a:pPr>
            <a:r>
              <a:rPr lang="tr-TR" altLang="tr-TR" sz="2000" i="1" dirty="0">
                <a:latin typeface="+mn-lt"/>
              </a:rPr>
              <a:t>3. Yerleşkelere personel, öğrenci giriş çıkış sistemlerinin işletilmesi ve yetkilendirilme işlemlerinin yapılması</a:t>
            </a:r>
          </a:p>
          <a:p>
            <a:pPr lvl="1" algn="just" eaLnBrk="1">
              <a:spcBef>
                <a:spcPct val="0"/>
              </a:spcBef>
              <a:buClrTx/>
              <a:buFontTx/>
              <a:buNone/>
            </a:pPr>
            <a:r>
              <a:rPr lang="tr-TR" altLang="tr-TR" sz="2000" i="1" dirty="0">
                <a:latin typeface="+mn-lt"/>
              </a:rPr>
              <a:t>	</a:t>
            </a:r>
            <a:r>
              <a:rPr lang="tr-TR" altLang="tr-TR" sz="2000" b="0" dirty="0">
                <a:latin typeface="+mn-lt"/>
              </a:rPr>
              <a:t>İlçeler ve merkezdeki yerleşkelere giriş çıkışlar ve yemekhanelerdeki turnike, bariyer ve kartlı geçiş sistemlerinin yönetimi, bakım-onarım ve yetkilendirilme  işlemleri yapılarak, Pusula Bilgi Sistemi ile entegrasyonu gerçekleştirilmektedir.</a:t>
            </a:r>
          </a:p>
        </p:txBody>
      </p:sp>
    </p:spTree>
  </p:cSld>
  <p:clrMapOvr>
    <a:masterClrMapping/>
  </p:clrMapOvr>
  <p:transition spd="med">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ökyüzü">
  <a:themeElements>
    <a:clrScheme name="Gökyüzü">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Gökyüzü">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ökyüzü">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eması">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ökyüzü">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themeOverride>
</file>

<file path=docProps/app.xml><?xml version="1.0" encoding="utf-8"?>
<Properties xmlns="http://schemas.openxmlformats.org/officeDocument/2006/extended-properties" xmlns:vt="http://schemas.openxmlformats.org/officeDocument/2006/docPropsVTypes">
  <Template/>
  <TotalTime>38008</TotalTime>
  <Words>1673</Words>
  <Application>Microsoft Office PowerPoint</Application>
  <PresentationFormat>Özel</PresentationFormat>
  <Paragraphs>489</Paragraphs>
  <Slides>75</Slides>
  <Notes>67</Notes>
  <HiddenSlides>0</HiddenSlides>
  <MMClips>0</MMClips>
  <ScaleCrop>false</ScaleCrop>
  <HeadingPairs>
    <vt:vector size="6" baseType="variant">
      <vt:variant>
        <vt:lpstr>Kullanılan Yazı Tipleri</vt:lpstr>
      </vt:variant>
      <vt:variant>
        <vt:i4>13</vt:i4>
      </vt:variant>
      <vt:variant>
        <vt:lpstr>Tema</vt:lpstr>
      </vt:variant>
      <vt:variant>
        <vt:i4>1</vt:i4>
      </vt:variant>
      <vt:variant>
        <vt:lpstr>Slayt Başlıkları</vt:lpstr>
      </vt:variant>
      <vt:variant>
        <vt:i4>75</vt:i4>
      </vt:variant>
    </vt:vector>
  </HeadingPairs>
  <TitlesOfParts>
    <vt:vector size="89" baseType="lpstr">
      <vt:lpstr>Microsoft YaHei</vt:lpstr>
      <vt:lpstr>宋体</vt:lpstr>
      <vt:lpstr>Yu Gothic UI Semibold</vt:lpstr>
      <vt:lpstr>Arial</vt:lpstr>
      <vt:lpstr>Arial Unicode MS</vt:lpstr>
      <vt:lpstr>Broadway</vt:lpstr>
      <vt:lpstr>Calibri</vt:lpstr>
      <vt:lpstr>Calibri Light</vt:lpstr>
      <vt:lpstr>Century Gothic</vt:lpstr>
      <vt:lpstr>DejaVu Sans</vt:lpstr>
      <vt:lpstr>Times New Roman</vt:lpstr>
      <vt:lpstr>Wingdings</vt:lpstr>
      <vt:lpstr>Wingdings 3</vt:lpstr>
      <vt:lpstr>Gökyüzü</vt:lpstr>
      <vt:lpstr>Bilgi İşlem Daire Başkanlığı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teşekkürler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Pau</dc:creator>
  <cp:lastModifiedBy>Deniz Pilavci</cp:lastModifiedBy>
  <cp:revision>357</cp:revision>
  <cp:lastPrinted>2017-11-06T15:30:30Z</cp:lastPrinted>
  <dcterms:created xsi:type="dcterms:W3CDTF">1601-01-01T00:00:00Z</dcterms:created>
  <dcterms:modified xsi:type="dcterms:W3CDTF">2023-11-09T12:34:42Z</dcterms:modified>
</cp:coreProperties>
</file>