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8" r:id="rId1"/>
  </p:sldMasterIdLst>
  <p:notesMasterIdLst>
    <p:notesMasterId r:id="rId222"/>
  </p:notesMasterIdLst>
  <p:sldIdLst>
    <p:sldId id="256" r:id="rId2"/>
    <p:sldId id="257" r:id="rId3"/>
    <p:sldId id="258" r:id="rId4"/>
    <p:sldId id="260" r:id="rId5"/>
    <p:sldId id="259" r:id="rId6"/>
    <p:sldId id="261" r:id="rId7"/>
    <p:sldId id="262" r:id="rId8"/>
    <p:sldId id="263" r:id="rId9"/>
    <p:sldId id="293" r:id="rId10"/>
    <p:sldId id="294" r:id="rId11"/>
    <p:sldId id="295" r:id="rId12"/>
    <p:sldId id="296" r:id="rId13"/>
    <p:sldId id="297" r:id="rId14"/>
    <p:sldId id="298" r:id="rId15"/>
    <p:sldId id="299" r:id="rId16"/>
    <p:sldId id="300" r:id="rId17"/>
    <p:sldId id="301" r:id="rId18"/>
    <p:sldId id="302" r:id="rId19"/>
    <p:sldId id="303" r:id="rId20"/>
    <p:sldId id="304" r:id="rId21"/>
    <p:sldId id="305" r:id="rId22"/>
    <p:sldId id="306" r:id="rId23"/>
    <p:sldId id="307" r:id="rId24"/>
    <p:sldId id="308" r:id="rId25"/>
    <p:sldId id="309" r:id="rId26"/>
    <p:sldId id="310" r:id="rId27"/>
    <p:sldId id="311" r:id="rId28"/>
    <p:sldId id="312" r:id="rId29"/>
    <p:sldId id="313" r:id="rId30"/>
    <p:sldId id="314" r:id="rId31"/>
    <p:sldId id="315" r:id="rId32"/>
    <p:sldId id="316" r:id="rId33"/>
    <p:sldId id="317" r:id="rId34"/>
    <p:sldId id="318" r:id="rId35"/>
    <p:sldId id="319" r:id="rId36"/>
    <p:sldId id="320" r:id="rId37"/>
    <p:sldId id="321" r:id="rId38"/>
    <p:sldId id="322" r:id="rId39"/>
    <p:sldId id="323" r:id="rId40"/>
    <p:sldId id="324" r:id="rId41"/>
    <p:sldId id="325" r:id="rId42"/>
    <p:sldId id="326" r:id="rId43"/>
    <p:sldId id="327" r:id="rId44"/>
    <p:sldId id="328" r:id="rId45"/>
    <p:sldId id="329" r:id="rId46"/>
    <p:sldId id="330" r:id="rId47"/>
    <p:sldId id="331" r:id="rId48"/>
    <p:sldId id="332" r:id="rId49"/>
    <p:sldId id="333" r:id="rId50"/>
    <p:sldId id="334" r:id="rId51"/>
    <p:sldId id="335" r:id="rId52"/>
    <p:sldId id="336" r:id="rId53"/>
    <p:sldId id="337" r:id="rId54"/>
    <p:sldId id="338" r:id="rId55"/>
    <p:sldId id="339" r:id="rId56"/>
    <p:sldId id="340" r:id="rId57"/>
    <p:sldId id="341" r:id="rId58"/>
    <p:sldId id="342" r:id="rId59"/>
    <p:sldId id="343" r:id="rId60"/>
    <p:sldId id="344" r:id="rId61"/>
    <p:sldId id="345" r:id="rId62"/>
    <p:sldId id="346" r:id="rId63"/>
    <p:sldId id="347" r:id="rId64"/>
    <p:sldId id="348" r:id="rId65"/>
    <p:sldId id="349" r:id="rId66"/>
    <p:sldId id="351" r:id="rId67"/>
    <p:sldId id="352" r:id="rId68"/>
    <p:sldId id="353" r:id="rId69"/>
    <p:sldId id="354" r:id="rId70"/>
    <p:sldId id="355" r:id="rId71"/>
    <p:sldId id="356" r:id="rId72"/>
    <p:sldId id="357" r:id="rId73"/>
    <p:sldId id="358" r:id="rId74"/>
    <p:sldId id="359" r:id="rId75"/>
    <p:sldId id="360" r:id="rId76"/>
    <p:sldId id="361" r:id="rId77"/>
    <p:sldId id="362" r:id="rId78"/>
    <p:sldId id="363" r:id="rId79"/>
    <p:sldId id="364" r:id="rId80"/>
    <p:sldId id="365" r:id="rId81"/>
    <p:sldId id="366" r:id="rId82"/>
    <p:sldId id="367" r:id="rId83"/>
    <p:sldId id="368" r:id="rId84"/>
    <p:sldId id="369" r:id="rId85"/>
    <p:sldId id="370" r:id="rId86"/>
    <p:sldId id="371" r:id="rId87"/>
    <p:sldId id="372" r:id="rId88"/>
    <p:sldId id="373" r:id="rId89"/>
    <p:sldId id="374" r:id="rId90"/>
    <p:sldId id="375" r:id="rId91"/>
    <p:sldId id="376" r:id="rId92"/>
    <p:sldId id="377" r:id="rId93"/>
    <p:sldId id="378" r:id="rId94"/>
    <p:sldId id="379" r:id="rId95"/>
    <p:sldId id="380" r:id="rId96"/>
    <p:sldId id="381" r:id="rId97"/>
    <p:sldId id="382" r:id="rId98"/>
    <p:sldId id="383" r:id="rId99"/>
    <p:sldId id="384" r:id="rId100"/>
    <p:sldId id="385" r:id="rId101"/>
    <p:sldId id="386" r:id="rId102"/>
    <p:sldId id="387" r:id="rId103"/>
    <p:sldId id="388" r:id="rId104"/>
    <p:sldId id="389" r:id="rId105"/>
    <p:sldId id="390" r:id="rId106"/>
    <p:sldId id="391" r:id="rId107"/>
    <p:sldId id="392" r:id="rId108"/>
    <p:sldId id="393" r:id="rId109"/>
    <p:sldId id="394" r:id="rId110"/>
    <p:sldId id="395" r:id="rId111"/>
    <p:sldId id="396" r:id="rId112"/>
    <p:sldId id="397" r:id="rId113"/>
    <p:sldId id="398" r:id="rId114"/>
    <p:sldId id="399" r:id="rId115"/>
    <p:sldId id="400" r:id="rId116"/>
    <p:sldId id="401" r:id="rId117"/>
    <p:sldId id="402" r:id="rId118"/>
    <p:sldId id="403" r:id="rId119"/>
    <p:sldId id="404" r:id="rId120"/>
    <p:sldId id="405" r:id="rId121"/>
    <p:sldId id="406" r:id="rId122"/>
    <p:sldId id="407" r:id="rId123"/>
    <p:sldId id="408" r:id="rId124"/>
    <p:sldId id="409" r:id="rId125"/>
    <p:sldId id="424" r:id="rId126"/>
    <p:sldId id="482" r:id="rId127"/>
    <p:sldId id="483" r:id="rId128"/>
    <p:sldId id="509" r:id="rId129"/>
    <p:sldId id="510" r:id="rId130"/>
    <p:sldId id="511" r:id="rId131"/>
    <p:sldId id="542" r:id="rId132"/>
    <p:sldId id="543" r:id="rId133"/>
    <p:sldId id="552" r:id="rId134"/>
    <p:sldId id="614" r:id="rId135"/>
    <p:sldId id="615" r:id="rId136"/>
    <p:sldId id="624" r:id="rId137"/>
    <p:sldId id="643" r:id="rId138"/>
    <p:sldId id="644" r:id="rId139"/>
    <p:sldId id="645" r:id="rId140"/>
    <p:sldId id="646" r:id="rId141"/>
    <p:sldId id="647" r:id="rId142"/>
    <p:sldId id="648" r:id="rId143"/>
    <p:sldId id="649" r:id="rId144"/>
    <p:sldId id="650" r:id="rId145"/>
    <p:sldId id="668" r:id="rId146"/>
    <p:sldId id="669" r:id="rId147"/>
    <p:sldId id="670" r:id="rId148"/>
    <p:sldId id="681" r:id="rId149"/>
    <p:sldId id="682" r:id="rId150"/>
    <p:sldId id="683" r:id="rId151"/>
    <p:sldId id="684" r:id="rId152"/>
    <p:sldId id="685" r:id="rId153"/>
    <p:sldId id="686" r:id="rId154"/>
    <p:sldId id="816" r:id="rId155"/>
    <p:sldId id="1023" r:id="rId156"/>
    <p:sldId id="1024" r:id="rId157"/>
    <p:sldId id="1043" r:id="rId158"/>
    <p:sldId id="1069" r:id="rId159"/>
    <p:sldId id="1071" r:id="rId160"/>
    <p:sldId id="1096" r:id="rId161"/>
    <p:sldId id="1097" r:id="rId162"/>
    <p:sldId id="1098" r:id="rId163"/>
    <p:sldId id="1099" r:id="rId164"/>
    <p:sldId id="1100" r:id="rId165"/>
    <p:sldId id="1101" r:id="rId166"/>
    <p:sldId id="1102" r:id="rId167"/>
    <p:sldId id="1103" r:id="rId168"/>
    <p:sldId id="1104" r:id="rId169"/>
    <p:sldId id="1105" r:id="rId170"/>
    <p:sldId id="1106" r:id="rId171"/>
    <p:sldId id="1107" r:id="rId172"/>
    <p:sldId id="1108" r:id="rId173"/>
    <p:sldId id="1109" r:id="rId174"/>
    <p:sldId id="1110" r:id="rId175"/>
    <p:sldId id="1111" r:id="rId176"/>
    <p:sldId id="1112" r:id="rId177"/>
    <p:sldId id="1113" r:id="rId178"/>
    <p:sldId id="1114" r:id="rId179"/>
    <p:sldId id="1115" r:id="rId180"/>
    <p:sldId id="1116" r:id="rId181"/>
    <p:sldId id="1117" r:id="rId182"/>
    <p:sldId id="1118" r:id="rId183"/>
    <p:sldId id="1119" r:id="rId184"/>
    <p:sldId id="1120" r:id="rId185"/>
    <p:sldId id="1121" r:id="rId186"/>
    <p:sldId id="1122" r:id="rId187"/>
    <p:sldId id="1123" r:id="rId188"/>
    <p:sldId id="1124" r:id="rId189"/>
    <p:sldId id="1125" r:id="rId190"/>
    <p:sldId id="1126" r:id="rId191"/>
    <p:sldId id="1127" r:id="rId192"/>
    <p:sldId id="1128" r:id="rId193"/>
    <p:sldId id="1129" r:id="rId194"/>
    <p:sldId id="1130" r:id="rId195"/>
    <p:sldId id="1131" r:id="rId196"/>
    <p:sldId id="1132" r:id="rId197"/>
    <p:sldId id="1133" r:id="rId198"/>
    <p:sldId id="1134" r:id="rId199"/>
    <p:sldId id="1135" r:id="rId200"/>
    <p:sldId id="1136" r:id="rId201"/>
    <p:sldId id="1137" r:id="rId202"/>
    <p:sldId id="1138" r:id="rId203"/>
    <p:sldId id="1139" r:id="rId204"/>
    <p:sldId id="1140" r:id="rId205"/>
    <p:sldId id="1141" r:id="rId206"/>
    <p:sldId id="1142" r:id="rId207"/>
    <p:sldId id="1143" r:id="rId208"/>
    <p:sldId id="1144" r:id="rId209"/>
    <p:sldId id="1145" r:id="rId210"/>
    <p:sldId id="1146" r:id="rId211"/>
    <p:sldId id="1147" r:id="rId212"/>
    <p:sldId id="1148" r:id="rId213"/>
    <p:sldId id="1149" r:id="rId214"/>
    <p:sldId id="1150" r:id="rId215"/>
    <p:sldId id="1151" r:id="rId216"/>
    <p:sldId id="1152" r:id="rId217"/>
    <p:sldId id="1153" r:id="rId218"/>
    <p:sldId id="1154" r:id="rId219"/>
    <p:sldId id="1155" r:id="rId220"/>
    <p:sldId id="1156" r:id="rId22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9" d="100"/>
          <a:sy n="109" d="100"/>
        </p:scale>
        <p:origin x="1674" y="10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3490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notesMaster" Target="notesMasters/notes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presProps" Target="presProp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viewProps" Target="view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5C4E52-2A4E-48DD-B2F8-52EFF99F6A96}" type="datetimeFigureOut">
              <a:rPr lang="tr-TR" smtClean="0"/>
              <a:t>15.10.2018</a:t>
            </a:fld>
            <a:endParaRPr lang="tr-TR"/>
          </a:p>
        </p:txBody>
      </p:sp>
      <p:sp>
        <p:nvSpPr>
          <p:cNvPr id="4" name="Slayt Görüntüsü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92107-0777-4489-A12D-39FF56227A8C}" type="slidenum">
              <a:rPr lang="tr-TR" smtClean="0"/>
              <a:t>‹#›</a:t>
            </a:fld>
            <a:endParaRPr lang="tr-TR"/>
          </a:p>
        </p:txBody>
      </p:sp>
    </p:spTree>
    <p:extLst>
      <p:ext uri="{BB962C8B-B14F-4D97-AF65-F5344CB8AC3E}">
        <p14:creationId xmlns:p14="http://schemas.microsoft.com/office/powerpoint/2010/main" val="1339724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http://solutions.3m.com/wps/portal/3M/en_US/Littmann/stethoscope/products/product-catalog-us/?PC_7_RJH9U5230GE3E02LECIE20KFI1_nid=GS14QYZ9L3beD77LGQCVJWgl</a:t>
            </a:r>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002A33A-7375-40C9-BE5B-083C874003B5}" type="slidenum">
              <a:rPr lang="en-US" smtClean="0"/>
              <a:pPr/>
              <a:t>187</a:t>
            </a:fld>
            <a:endParaRPr lang="en-US" smtClean="0"/>
          </a:p>
        </p:txBody>
      </p:sp>
    </p:spTree>
    <p:extLst>
      <p:ext uri="{BB962C8B-B14F-4D97-AF65-F5344CB8AC3E}">
        <p14:creationId xmlns:p14="http://schemas.microsoft.com/office/powerpoint/2010/main" val="3688323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High-pitched: S1, S2, murmurs of aortic and mitral regurgitation, pericardial friction rubs, midsystolic click, ejection sounds, opening snaps</a:t>
            </a:r>
          </a:p>
          <a:p>
            <a:pPr eaLnBrk="1" hangingPunct="1">
              <a:spcBef>
                <a:spcPct val="0"/>
              </a:spcBef>
            </a:pPr>
            <a:r>
              <a:rPr lang="en-US" smtClean="0"/>
              <a:t>Low-pitched: S3, S4, murmur of mitral stenosis, bruits</a:t>
            </a:r>
          </a:p>
        </p:txBody>
      </p:sp>
      <p:sp>
        <p:nvSpPr>
          <p:cNvPr id="43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1F5E3A-534C-4177-A3CD-5B3EA1EA25C3}" type="slidenum">
              <a:rPr lang="en-US" smtClean="0"/>
              <a:pPr/>
              <a:t>188</a:t>
            </a:fld>
            <a:endParaRPr lang="en-US" smtClean="0"/>
          </a:p>
        </p:txBody>
      </p:sp>
    </p:spTree>
    <p:extLst>
      <p:ext uri="{BB962C8B-B14F-4D97-AF65-F5344CB8AC3E}">
        <p14:creationId xmlns:p14="http://schemas.microsoft.com/office/powerpoint/2010/main" val="3863007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44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058C365-96FC-4D57-98CE-B7A861A38A9A}" type="slidenum">
              <a:rPr lang="en-US" smtClean="0"/>
              <a:pPr/>
              <a:t>198</a:t>
            </a:fld>
            <a:endParaRPr lang="en-US" smtClean="0"/>
          </a:p>
        </p:txBody>
      </p:sp>
    </p:spTree>
    <p:extLst>
      <p:ext uri="{BB962C8B-B14F-4D97-AF65-F5344CB8AC3E}">
        <p14:creationId xmlns:p14="http://schemas.microsoft.com/office/powerpoint/2010/main" val="25798827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ctrTitle"/>
          </p:nvPr>
        </p:nvSpPr>
        <p:spPr>
          <a:xfrm>
            <a:off x="914400" y="1803405"/>
            <a:ext cx="7315200" cy="1825096"/>
          </a:xfrm>
        </p:spPr>
        <p:txBody>
          <a:bodyPr anchor="b">
            <a:normAutofit/>
          </a:bodyPr>
          <a:lstStyle>
            <a:lvl1pPr algn="l">
              <a:defRPr sz="6000"/>
            </a:lvl1pPr>
          </a:lstStyle>
          <a:p>
            <a:r>
              <a:rPr lang="tr-TR" smtClean="0"/>
              <a:t>Asıl başlık stili için tıklatın</a:t>
            </a:r>
            <a:endParaRPr lang="en-US" dirty="0"/>
          </a:p>
        </p:txBody>
      </p:sp>
      <p:sp>
        <p:nvSpPr>
          <p:cNvPr id="3" name="Subtitle 2"/>
          <p:cNvSpPr>
            <a:spLocks noGrp="1"/>
          </p:cNvSpPr>
          <p:nvPr>
            <p:ph type="subTitle" idx="1"/>
          </p:nvPr>
        </p:nvSpPr>
        <p:spPr>
          <a:xfrm>
            <a:off x="914400" y="3632201"/>
            <a:ext cx="73152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a:xfrm>
            <a:off x="5932170" y="4323845"/>
            <a:ext cx="2297429" cy="365125"/>
          </a:xfrm>
        </p:spPr>
        <p:txBody>
          <a:bodyPr/>
          <a:lstStyle/>
          <a:p>
            <a:fld id="{ADDBF919-C580-4257-BD26-07EA8AA1419E}" type="datetimeFigureOut">
              <a:rPr lang="tr-TR" smtClean="0"/>
              <a:t>15.10.2018</a:t>
            </a:fld>
            <a:endParaRPr lang="tr-TR"/>
          </a:p>
        </p:txBody>
      </p:sp>
      <p:sp>
        <p:nvSpPr>
          <p:cNvPr id="5" name="Footer Placeholder 4"/>
          <p:cNvSpPr>
            <a:spLocks noGrp="1"/>
          </p:cNvSpPr>
          <p:nvPr>
            <p:ph type="ftr" sz="quarter" idx="11"/>
          </p:nvPr>
        </p:nvSpPr>
        <p:spPr>
          <a:xfrm>
            <a:off x="914400" y="4323846"/>
            <a:ext cx="4880610" cy="365125"/>
          </a:xfrm>
        </p:spPr>
        <p:txBody>
          <a:bodyPr/>
          <a:lstStyle/>
          <a:p>
            <a:endParaRPr lang="tr-TR"/>
          </a:p>
        </p:txBody>
      </p:sp>
      <p:sp>
        <p:nvSpPr>
          <p:cNvPr id="6" name="Slide Number Placeholder 5"/>
          <p:cNvSpPr>
            <a:spLocks noGrp="1"/>
          </p:cNvSpPr>
          <p:nvPr>
            <p:ph type="sldNum" sz="quarter" idx="12"/>
          </p:nvPr>
        </p:nvSpPr>
        <p:spPr>
          <a:xfrm>
            <a:off x="6057900" y="1430867"/>
            <a:ext cx="2171700" cy="365125"/>
          </a:xfrm>
        </p:spPr>
        <p:txBody>
          <a:bodyPr/>
          <a:lstStyle/>
          <a:p>
            <a:fld id="{F8A98561-9977-434B-B1E4-0C87501AC8F7}" type="slidenum">
              <a:rPr lang="tr-TR" smtClean="0"/>
              <a:t>‹#›</a:t>
            </a:fld>
            <a:endParaRPr lang="tr-TR"/>
          </a:p>
        </p:txBody>
      </p:sp>
    </p:spTree>
    <p:extLst>
      <p:ext uri="{BB962C8B-B14F-4D97-AF65-F5344CB8AC3E}">
        <p14:creationId xmlns:p14="http://schemas.microsoft.com/office/powerpoint/2010/main" val="2727402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594355" y="4697361"/>
            <a:ext cx="7956482" cy="819355"/>
          </a:xfrm>
        </p:spPr>
        <p:txBody>
          <a:bodyPr anchor="b"/>
          <a:lstStyle>
            <a:lvl1pPr algn="l">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594355" y="977035"/>
            <a:ext cx="7950260"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594360" y="5516716"/>
            <a:ext cx="795528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ADDBF919-C580-4257-BD26-07EA8AA1419E}" type="datetimeFigureOut">
              <a:rPr lang="tr-TR" smtClean="0"/>
              <a:t>15.10.2018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8A98561-9977-434B-B1E4-0C87501AC8F7}" type="slidenum">
              <a:rPr lang="tr-TR" smtClean="0"/>
              <a:t>‹#›</a:t>
            </a:fld>
            <a:endParaRPr lang="tr-TR"/>
          </a:p>
        </p:txBody>
      </p:sp>
    </p:spTree>
    <p:extLst>
      <p:ext uri="{BB962C8B-B14F-4D97-AF65-F5344CB8AC3E}">
        <p14:creationId xmlns:p14="http://schemas.microsoft.com/office/powerpoint/2010/main" val="3872248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3"/>
            <a:ext cx="7955280" cy="2802467"/>
          </a:xfrm>
        </p:spPr>
        <p:txBody>
          <a:bodyPr anchor="ctr"/>
          <a:lstStyle>
            <a:lvl1pPr algn="l">
              <a:defRPr sz="320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685800" y="3649134"/>
            <a:ext cx="77724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ADDBF919-C580-4257-BD26-07EA8AA1419E}" type="datetimeFigureOut">
              <a:rPr lang="tr-TR" smtClean="0"/>
              <a:t>15.10.2018</a:t>
            </a:fld>
            <a:endParaRPr lang="tr-TR"/>
          </a:p>
        </p:txBody>
      </p:sp>
      <p:sp>
        <p:nvSpPr>
          <p:cNvPr id="6" name="Footer Placeholder 5"/>
          <p:cNvSpPr>
            <a:spLocks noGrp="1"/>
          </p:cNvSpPr>
          <p:nvPr>
            <p:ph type="ftr" sz="quarter" idx="11"/>
          </p:nvPr>
        </p:nvSpPr>
        <p:spPr>
          <a:xfrm>
            <a:off x="594360" y="381001"/>
            <a:ext cx="4830656" cy="365125"/>
          </a:xfrm>
        </p:spPr>
        <p:txBody>
          <a:bodyPr/>
          <a:lstStyle/>
          <a:p>
            <a:endParaRPr lang="tr-TR"/>
          </a:p>
        </p:txBody>
      </p:sp>
      <p:sp>
        <p:nvSpPr>
          <p:cNvPr id="7" name="Slide Number Placeholder 6"/>
          <p:cNvSpPr>
            <a:spLocks noGrp="1"/>
          </p:cNvSpPr>
          <p:nvPr>
            <p:ph type="sldNum" sz="quarter" idx="12"/>
          </p:nvPr>
        </p:nvSpPr>
        <p:spPr>
          <a:xfrm>
            <a:off x="7882466" y="381001"/>
            <a:ext cx="667174" cy="365125"/>
          </a:xfrm>
        </p:spPr>
        <p:txBody>
          <a:bodyPr/>
          <a:lstStyle/>
          <a:p>
            <a:fld id="{F8A98561-9977-434B-B1E4-0C87501AC8F7}" type="slidenum">
              <a:rPr lang="tr-TR" smtClean="0"/>
              <a:t>‹#›</a:t>
            </a:fld>
            <a:endParaRPr lang="tr-TR"/>
          </a:p>
        </p:txBody>
      </p:sp>
    </p:spTree>
    <p:extLst>
      <p:ext uri="{BB962C8B-B14F-4D97-AF65-F5344CB8AC3E}">
        <p14:creationId xmlns:p14="http://schemas.microsoft.com/office/powerpoint/2010/main" val="1705760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5" name="Picture 14"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768351" y="753534"/>
            <a:ext cx="7613650" cy="2756234"/>
          </a:xfrm>
        </p:spPr>
        <p:txBody>
          <a:bodyPr anchor="ctr"/>
          <a:lstStyle>
            <a:lvl1pPr algn="l">
              <a:defRPr sz="3200"/>
            </a:lvl1pPr>
          </a:lstStyle>
          <a:p>
            <a:r>
              <a:rPr lang="tr-TR" smtClean="0"/>
              <a:t>Asıl başlık stili için tıklatın</a:t>
            </a:r>
            <a:endParaRPr lang="en-US" dirty="0"/>
          </a:p>
        </p:txBody>
      </p:sp>
      <p:sp>
        <p:nvSpPr>
          <p:cNvPr id="12" name="Text Placeholder 3"/>
          <p:cNvSpPr>
            <a:spLocks noGrp="1"/>
          </p:cNvSpPr>
          <p:nvPr>
            <p:ph type="body" sz="half" idx="13"/>
          </p:nvPr>
        </p:nvSpPr>
        <p:spPr>
          <a:xfrm>
            <a:off x="977899" y="3509768"/>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4" name="Text Placeholder 3"/>
          <p:cNvSpPr>
            <a:spLocks noGrp="1"/>
          </p:cNvSpPr>
          <p:nvPr>
            <p:ph type="body" sz="half" idx="2"/>
          </p:nvPr>
        </p:nvSpPr>
        <p:spPr>
          <a:xfrm>
            <a:off x="685800" y="4174597"/>
            <a:ext cx="7778752"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ADDBF919-C580-4257-BD26-07EA8AA1419E}" type="datetimeFigureOut">
              <a:rPr lang="tr-TR" smtClean="0"/>
              <a:t>15.10.2018</a:t>
            </a:fld>
            <a:endParaRPr lang="tr-TR"/>
          </a:p>
        </p:txBody>
      </p:sp>
      <p:sp>
        <p:nvSpPr>
          <p:cNvPr id="6" name="Footer Placeholder 5"/>
          <p:cNvSpPr>
            <a:spLocks noGrp="1"/>
          </p:cNvSpPr>
          <p:nvPr>
            <p:ph type="ftr" sz="quarter" idx="11"/>
          </p:nvPr>
        </p:nvSpPr>
        <p:spPr>
          <a:xfrm>
            <a:off x="594360" y="379438"/>
            <a:ext cx="4830656" cy="365125"/>
          </a:xfrm>
        </p:spPr>
        <p:txBody>
          <a:bodyPr/>
          <a:lstStyle/>
          <a:p>
            <a:endParaRPr lang="tr-TR"/>
          </a:p>
        </p:txBody>
      </p:sp>
      <p:sp>
        <p:nvSpPr>
          <p:cNvPr id="7" name="Slide Number Placeholder 6"/>
          <p:cNvSpPr>
            <a:spLocks noGrp="1"/>
          </p:cNvSpPr>
          <p:nvPr>
            <p:ph type="sldNum" sz="quarter" idx="12"/>
          </p:nvPr>
        </p:nvSpPr>
        <p:spPr>
          <a:xfrm>
            <a:off x="7882466" y="381001"/>
            <a:ext cx="667174" cy="365125"/>
          </a:xfrm>
        </p:spPr>
        <p:txBody>
          <a:bodyPr/>
          <a:lstStyle/>
          <a:p>
            <a:fld id="{F8A98561-9977-434B-B1E4-0C87501AC8F7}" type="slidenum">
              <a:rPr lang="tr-TR" smtClean="0"/>
              <a:t>‹#›</a:t>
            </a:fld>
            <a:endParaRPr lang="tr-TR"/>
          </a:p>
        </p:txBody>
      </p:sp>
      <p:sp>
        <p:nvSpPr>
          <p:cNvPr id="13" name="TextBox 12"/>
          <p:cNvSpPr txBox="1"/>
          <p:nvPr/>
        </p:nvSpPr>
        <p:spPr>
          <a:xfrm>
            <a:off x="231458" y="80772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8146733" y="302133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136366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685800" y="1124702"/>
            <a:ext cx="7774782" cy="2511835"/>
          </a:xfrm>
        </p:spPr>
        <p:txBody>
          <a:bodyPr anchor="b"/>
          <a:lstStyle>
            <a:lvl1pPr algn="l">
              <a:defRPr sz="320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685792" y="3648316"/>
            <a:ext cx="7773608"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a:xfrm>
            <a:off x="5562176" y="378884"/>
            <a:ext cx="2183130" cy="365125"/>
          </a:xfrm>
        </p:spPr>
        <p:txBody>
          <a:bodyPr/>
          <a:lstStyle>
            <a:lvl1pPr algn="r">
              <a:defRPr/>
            </a:lvl1pPr>
          </a:lstStyle>
          <a:p>
            <a:fld id="{ADDBF919-C580-4257-BD26-07EA8AA1419E}" type="datetimeFigureOut">
              <a:rPr lang="tr-TR" smtClean="0"/>
              <a:t>15.10.2018</a:t>
            </a:fld>
            <a:endParaRPr lang="tr-TR"/>
          </a:p>
        </p:txBody>
      </p:sp>
      <p:sp>
        <p:nvSpPr>
          <p:cNvPr id="6" name="Footer Placeholder 5"/>
          <p:cNvSpPr>
            <a:spLocks noGrp="1"/>
          </p:cNvSpPr>
          <p:nvPr>
            <p:ph type="ftr" sz="quarter" idx="11"/>
          </p:nvPr>
        </p:nvSpPr>
        <p:spPr>
          <a:xfrm>
            <a:off x="594360" y="378884"/>
            <a:ext cx="4830656" cy="365125"/>
          </a:xfrm>
        </p:spPr>
        <p:txBody>
          <a:bodyPr/>
          <a:lstStyle/>
          <a:p>
            <a:endParaRPr lang="tr-TR"/>
          </a:p>
        </p:txBody>
      </p:sp>
      <p:sp>
        <p:nvSpPr>
          <p:cNvPr id="7" name="Slide Number Placeholder 6"/>
          <p:cNvSpPr>
            <a:spLocks noGrp="1"/>
          </p:cNvSpPr>
          <p:nvPr>
            <p:ph type="sldNum" sz="quarter" idx="12"/>
          </p:nvPr>
        </p:nvSpPr>
        <p:spPr>
          <a:xfrm>
            <a:off x="7882466" y="381001"/>
            <a:ext cx="667174" cy="365125"/>
          </a:xfrm>
        </p:spPr>
        <p:txBody>
          <a:bodyPr/>
          <a:lstStyle/>
          <a:p>
            <a:fld id="{F8A98561-9977-434B-B1E4-0C87501AC8F7}" type="slidenum">
              <a:rPr lang="tr-TR" smtClean="0"/>
              <a:t>‹#›</a:t>
            </a:fld>
            <a:endParaRPr lang="tr-TR"/>
          </a:p>
        </p:txBody>
      </p:sp>
    </p:spTree>
    <p:extLst>
      <p:ext uri="{BB962C8B-B14F-4D97-AF65-F5344CB8AC3E}">
        <p14:creationId xmlns:p14="http://schemas.microsoft.com/office/powerpoint/2010/main" val="2385533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377939" cy="1303867"/>
          </a:xfrm>
        </p:spPr>
        <p:txBody>
          <a:bodyPr/>
          <a:lstStyle/>
          <a:p>
            <a:r>
              <a:rPr lang="tr-TR" smtClean="0"/>
              <a:t>Asıl başlık stili için tıklatın</a:t>
            </a:r>
            <a:endParaRPr lang="en-US" dirty="0"/>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8" name="Text Placeholder 3"/>
          <p:cNvSpPr>
            <a:spLocks noGrp="1"/>
          </p:cNvSpPr>
          <p:nvPr>
            <p:ph type="body" sz="half" idx="15"/>
          </p:nvPr>
        </p:nvSpPr>
        <p:spPr>
          <a:xfrm>
            <a:off x="59436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10" name="Text Placeholder 3"/>
          <p:cNvSpPr>
            <a:spLocks noGrp="1"/>
          </p:cNvSpPr>
          <p:nvPr>
            <p:ph type="body" sz="half" idx="16"/>
          </p:nvPr>
        </p:nvSpPr>
        <p:spPr>
          <a:xfrm>
            <a:off x="3300781" y="2904068"/>
            <a:ext cx="256032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12" name="Text Placeholder 3"/>
          <p:cNvSpPr>
            <a:spLocks noGrp="1"/>
          </p:cNvSpPr>
          <p:nvPr>
            <p:ph type="body" sz="half" idx="17"/>
          </p:nvPr>
        </p:nvSpPr>
        <p:spPr>
          <a:xfrm>
            <a:off x="598932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3" name="Date Placeholder 2"/>
          <p:cNvSpPr>
            <a:spLocks noGrp="1"/>
          </p:cNvSpPr>
          <p:nvPr>
            <p:ph type="dt" sz="half" idx="10"/>
          </p:nvPr>
        </p:nvSpPr>
        <p:spPr/>
        <p:txBody>
          <a:bodyPr/>
          <a:lstStyle/>
          <a:p>
            <a:fld id="{ADDBF919-C580-4257-BD26-07EA8AA1419E}" type="datetimeFigureOut">
              <a:rPr lang="tr-TR" smtClean="0"/>
              <a:t>15.10.2018</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8A98561-9977-434B-B1E4-0C87501AC8F7}" type="slidenum">
              <a:rPr lang="tr-TR" smtClean="0"/>
              <a:t>‹#›</a:t>
            </a:fld>
            <a:endParaRPr lang="tr-TR"/>
          </a:p>
        </p:txBody>
      </p:sp>
    </p:spTree>
    <p:extLst>
      <p:ext uri="{BB962C8B-B14F-4D97-AF65-F5344CB8AC3E}">
        <p14:creationId xmlns:p14="http://schemas.microsoft.com/office/powerpoint/2010/main" val="2902333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tr-TR" smtClean="0"/>
              <a:t>Asıl başlık stili için tıklatın</a:t>
            </a:r>
            <a:endParaRPr lang="en-US" dirty="0"/>
          </a:p>
        </p:txBody>
      </p:sp>
      <p:sp>
        <p:nvSpPr>
          <p:cNvPr id="19" name="Text Placeholder 2"/>
          <p:cNvSpPr>
            <a:spLocks noGrp="1"/>
          </p:cNvSpPr>
          <p:nvPr>
            <p:ph type="body" idx="1"/>
          </p:nvPr>
        </p:nvSpPr>
        <p:spPr>
          <a:xfrm>
            <a:off x="594360"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1" name="Text Placeholder 3"/>
          <p:cNvSpPr>
            <a:spLocks noGrp="1"/>
          </p:cNvSpPr>
          <p:nvPr>
            <p:ph type="body" sz="half" idx="18"/>
          </p:nvPr>
        </p:nvSpPr>
        <p:spPr>
          <a:xfrm>
            <a:off x="594360" y="4796103"/>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22" name="Text Placeholder 4"/>
          <p:cNvSpPr>
            <a:spLocks noGrp="1"/>
          </p:cNvSpPr>
          <p:nvPr>
            <p:ph type="body" sz="quarter" idx="3"/>
          </p:nvPr>
        </p:nvSpPr>
        <p:spPr>
          <a:xfrm>
            <a:off x="3291873"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4" name="Text Placeholder 3"/>
          <p:cNvSpPr>
            <a:spLocks noGrp="1"/>
          </p:cNvSpPr>
          <p:nvPr>
            <p:ph type="body" sz="half" idx="19"/>
          </p:nvPr>
        </p:nvSpPr>
        <p:spPr>
          <a:xfrm>
            <a:off x="3290858" y="4796102"/>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25" name="Text Placeholder 4"/>
          <p:cNvSpPr>
            <a:spLocks noGrp="1"/>
          </p:cNvSpPr>
          <p:nvPr>
            <p:ph type="body" sz="quarter" idx="13"/>
          </p:nvPr>
        </p:nvSpPr>
        <p:spPr>
          <a:xfrm>
            <a:off x="5993365"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26" name="Picture Placeholder 2"/>
          <p:cNvSpPr>
            <a:spLocks noGrp="1" noChangeAspect="1"/>
          </p:cNvSpPr>
          <p:nvPr>
            <p:ph type="pic" idx="22"/>
          </p:nvPr>
        </p:nvSpPr>
        <p:spPr>
          <a:xfrm>
            <a:off x="5993364" y="2331721"/>
            <a:ext cx="256032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7" name="Text Placeholder 3"/>
          <p:cNvSpPr>
            <a:spLocks noGrp="1"/>
          </p:cNvSpPr>
          <p:nvPr>
            <p:ph type="body" sz="half" idx="20"/>
          </p:nvPr>
        </p:nvSpPr>
        <p:spPr>
          <a:xfrm>
            <a:off x="5993272" y="4796100"/>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3" name="Date Placeholder 2"/>
          <p:cNvSpPr>
            <a:spLocks noGrp="1"/>
          </p:cNvSpPr>
          <p:nvPr>
            <p:ph type="dt" sz="half" idx="10"/>
          </p:nvPr>
        </p:nvSpPr>
        <p:spPr/>
        <p:txBody>
          <a:bodyPr/>
          <a:lstStyle/>
          <a:p>
            <a:fld id="{ADDBF919-C580-4257-BD26-07EA8AA1419E}" type="datetimeFigureOut">
              <a:rPr lang="tr-TR" smtClean="0"/>
              <a:t>15.10.2018</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8A98561-9977-434B-B1E4-0C87501AC8F7}" type="slidenum">
              <a:rPr lang="tr-TR" smtClean="0"/>
              <a:t>‹#›</a:t>
            </a:fld>
            <a:endParaRPr lang="tr-TR"/>
          </a:p>
        </p:txBody>
      </p:sp>
    </p:spTree>
    <p:extLst>
      <p:ext uri="{BB962C8B-B14F-4D97-AF65-F5344CB8AC3E}">
        <p14:creationId xmlns:p14="http://schemas.microsoft.com/office/powerpoint/2010/main" val="3875609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594360" y="2194560"/>
            <a:ext cx="7955280" cy="4069080"/>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ADDBF919-C580-4257-BD26-07EA8AA1419E}" type="datetimeFigureOut">
              <a:rPr lang="tr-TR" smtClean="0"/>
              <a:t>15.10.2018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8A98561-9977-434B-B1E4-0C87501AC8F7}" type="slidenum">
              <a:rPr lang="tr-TR" smtClean="0"/>
              <a:t>‹#›</a:t>
            </a:fld>
            <a:endParaRPr lang="tr-TR"/>
          </a:p>
        </p:txBody>
      </p:sp>
    </p:spTree>
    <p:extLst>
      <p:ext uri="{BB962C8B-B14F-4D97-AF65-F5344CB8AC3E}">
        <p14:creationId xmlns:p14="http://schemas.microsoft.com/office/powerpoint/2010/main" val="162614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Vertical Title 1"/>
          <p:cNvSpPr>
            <a:spLocks noGrp="1"/>
          </p:cNvSpPr>
          <p:nvPr>
            <p:ph type="title" orient="vert"/>
          </p:nvPr>
        </p:nvSpPr>
        <p:spPr>
          <a:xfrm>
            <a:off x="7006590" y="747183"/>
            <a:ext cx="1543050" cy="4248675"/>
          </a:xfrm>
        </p:spPr>
        <p:txBody>
          <a:bodyPr vert="eaVert"/>
          <a:lstStyle>
            <a:lvl1pPr algn="l">
              <a:defRPr/>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594360" y="746126"/>
            <a:ext cx="6278035" cy="4249732"/>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ADDBF919-C580-4257-BD26-07EA8AA1419E}" type="datetimeFigureOut">
              <a:rPr lang="tr-TR" smtClean="0"/>
              <a:t>15.10.2018</a:t>
            </a:fld>
            <a:endParaRPr lang="tr-TR"/>
          </a:p>
        </p:txBody>
      </p:sp>
      <p:sp>
        <p:nvSpPr>
          <p:cNvPr id="5" name="Footer Placeholder 4"/>
          <p:cNvSpPr>
            <a:spLocks noGrp="1"/>
          </p:cNvSpPr>
          <p:nvPr>
            <p:ph type="ftr" sz="quarter" idx="11"/>
          </p:nvPr>
        </p:nvSpPr>
        <p:spPr>
          <a:xfrm>
            <a:off x="594360" y="381001"/>
            <a:ext cx="4830656" cy="365125"/>
          </a:xfrm>
        </p:spPr>
        <p:txBody>
          <a:bodyPr/>
          <a:lstStyle/>
          <a:p>
            <a:endParaRPr lang="tr-TR"/>
          </a:p>
        </p:txBody>
      </p:sp>
      <p:sp>
        <p:nvSpPr>
          <p:cNvPr id="6" name="Slide Number Placeholder 5"/>
          <p:cNvSpPr>
            <a:spLocks noGrp="1"/>
          </p:cNvSpPr>
          <p:nvPr>
            <p:ph type="sldNum" sz="quarter" idx="12"/>
          </p:nvPr>
        </p:nvSpPr>
        <p:spPr>
          <a:xfrm>
            <a:off x="7882466" y="381001"/>
            <a:ext cx="667174" cy="365125"/>
          </a:xfrm>
        </p:spPr>
        <p:txBody>
          <a:bodyPr/>
          <a:lstStyle/>
          <a:p>
            <a:fld id="{F8A98561-9977-434B-B1E4-0C87501AC8F7}" type="slidenum">
              <a:rPr lang="tr-TR" smtClean="0"/>
              <a:t>‹#›</a:t>
            </a:fld>
            <a:endParaRPr lang="tr-TR"/>
          </a:p>
        </p:txBody>
      </p:sp>
    </p:spTree>
    <p:extLst>
      <p:ext uri="{BB962C8B-B14F-4D97-AF65-F5344CB8AC3E}">
        <p14:creationId xmlns:p14="http://schemas.microsoft.com/office/powerpoint/2010/main" val="1386489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10/15/2018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79520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10/15/2018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87040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ADDBF919-C580-4257-BD26-07EA8AA1419E}" type="datetimeFigureOut">
              <a:rPr lang="tr-TR" smtClean="0"/>
              <a:t>15.10.2018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8A98561-9977-434B-B1E4-0C87501AC8F7}" type="slidenum">
              <a:rPr lang="tr-TR" smtClean="0"/>
              <a:t>‹#›</a:t>
            </a:fld>
            <a:endParaRPr lang="tr-TR"/>
          </a:p>
        </p:txBody>
      </p:sp>
    </p:spTree>
    <p:extLst>
      <p:ext uri="{BB962C8B-B14F-4D97-AF65-F5344CB8AC3E}">
        <p14:creationId xmlns:p14="http://schemas.microsoft.com/office/powerpoint/2010/main" val="34645041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cSld name="İçerik">
    <p:spTree>
      <p:nvGrpSpPr>
        <p:cNvPr id="1" name=""/>
        <p:cNvGrpSpPr/>
        <p:nvPr/>
      </p:nvGrpSpPr>
      <p:grpSpPr>
        <a:xfrm>
          <a:off x="0" y="0"/>
          <a:ext cx="0" cy="0"/>
          <a:chOff x="0" y="0"/>
          <a:chExt cx="0" cy="0"/>
        </a:xfrm>
      </p:grpSpPr>
      <p:sp>
        <p:nvSpPr>
          <p:cNvPr id="2" name="1 İçerik Yer Tutucusu"/>
          <p:cNvSpPr>
            <a:spLocks noGrp="1"/>
          </p:cNvSpPr>
          <p:nvPr>
            <p:ph/>
          </p:nvPr>
        </p:nvSpPr>
        <p:spPr>
          <a:xfrm>
            <a:off x="457200" y="274638"/>
            <a:ext cx="8229600" cy="5851525"/>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3" name="2 Veri Yer Tutucusu"/>
          <p:cNvSpPr>
            <a:spLocks noGrp="1"/>
          </p:cNvSpPr>
          <p:nvPr>
            <p:ph type="dt" sz="half" idx="10"/>
          </p:nvPr>
        </p:nvSpPr>
        <p:spPr>
          <a:xfrm>
            <a:off x="457200" y="6251575"/>
            <a:ext cx="2133600" cy="476250"/>
          </a:xfrm>
        </p:spPr>
        <p:txBody>
          <a:bodyPr/>
          <a:lstStyle>
            <a:lvl1pPr>
              <a:defRPr/>
            </a:lvl1pPr>
          </a:lstStyle>
          <a:p>
            <a:pPr>
              <a:defRPr/>
            </a:pPr>
            <a:fld id="{6E79E4CC-2B11-4152-99C6-7B8B244CF75B}" type="datetime1">
              <a:rPr lang="tr-TR"/>
              <a:pPr>
                <a:defRPr/>
              </a:pPr>
              <a:t>15.10.2018</a:t>
            </a:fld>
            <a:endParaRPr lang="tr-TR"/>
          </a:p>
        </p:txBody>
      </p:sp>
      <p:sp>
        <p:nvSpPr>
          <p:cNvPr id="4" name="3 Slayt Numarası Yer Tutucusu"/>
          <p:cNvSpPr>
            <a:spLocks noGrp="1"/>
          </p:cNvSpPr>
          <p:nvPr>
            <p:ph type="sldNum" sz="quarter" idx="11"/>
          </p:nvPr>
        </p:nvSpPr>
        <p:spPr>
          <a:xfrm>
            <a:off x="6553200" y="6248400"/>
            <a:ext cx="2133600" cy="476250"/>
          </a:xfrm>
        </p:spPr>
        <p:txBody>
          <a:bodyPr/>
          <a:lstStyle>
            <a:lvl1pPr>
              <a:defRPr smtClean="0"/>
            </a:lvl1pPr>
          </a:lstStyle>
          <a:p>
            <a:pPr>
              <a:defRPr/>
            </a:pPr>
            <a:fld id="{62068205-B1C6-4A59-9AA8-102A72AB2C1B}" type="slidenum">
              <a:rPr lang="tr-TR" altLang="tr-TR"/>
              <a:pPr>
                <a:defRPr/>
              </a:pPr>
              <a:t>‹#›</a:t>
            </a:fld>
            <a:endParaRPr lang="tr-TR" altLang="tr-TR"/>
          </a:p>
        </p:txBody>
      </p:sp>
      <p:sp>
        <p:nvSpPr>
          <p:cNvPr id="5" name="4 Altbilgi Yer Tutucusu"/>
          <p:cNvSpPr>
            <a:spLocks noGrp="1"/>
          </p:cNvSpPr>
          <p:nvPr>
            <p:ph type="ftr" sz="quarter" idx="12"/>
          </p:nvPr>
        </p:nvSpPr>
        <p:spPr>
          <a:xfrm>
            <a:off x="3124200" y="6248400"/>
            <a:ext cx="2895600" cy="476250"/>
          </a:xfrm>
        </p:spPr>
        <p:txBody>
          <a:bodyPr/>
          <a:lstStyle>
            <a:lvl1pPr>
              <a:defRPr/>
            </a:lvl1pPr>
          </a:lstStyle>
          <a:p>
            <a:pPr>
              <a:defRPr/>
            </a:pPr>
            <a:endParaRPr lang="tr-TR"/>
          </a:p>
        </p:txBody>
      </p:sp>
    </p:spTree>
    <p:extLst>
      <p:ext uri="{BB962C8B-B14F-4D97-AF65-F5344CB8AC3E}">
        <p14:creationId xmlns:p14="http://schemas.microsoft.com/office/powerpoint/2010/main" val="3312746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pPr>
              <a:defRPr/>
            </a:pPr>
            <a:fld id="{2BA065EC-F38B-499A-97AD-35EA6C4F4F51}" type="slidenum">
              <a:rPr lang="en-US"/>
              <a:pPr>
                <a:defRPr/>
              </a:pPr>
              <a:t>‹#›</a:t>
            </a:fld>
            <a:endParaRPr lang="en-US"/>
          </a:p>
        </p:txBody>
      </p:sp>
    </p:spTree>
    <p:extLst>
      <p:ext uri="{BB962C8B-B14F-4D97-AF65-F5344CB8AC3E}">
        <p14:creationId xmlns:p14="http://schemas.microsoft.com/office/powerpoint/2010/main" val="171414096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4"/>
            <a:ext cx="7955280" cy="2801935"/>
          </a:xfrm>
        </p:spPr>
        <p:txBody>
          <a:bodyPr anchor="b">
            <a:normAutofit/>
          </a:bodyPr>
          <a:lstStyle>
            <a:lvl1pPr algn="r">
              <a:defRPr sz="4000"/>
            </a:lvl1pPr>
          </a:lstStyle>
          <a:p>
            <a:r>
              <a:rPr lang="tr-TR" smtClean="0"/>
              <a:t>Asıl başlık stili için tıklatın</a:t>
            </a:r>
            <a:endParaRPr lang="en-US" dirty="0"/>
          </a:p>
        </p:txBody>
      </p:sp>
      <p:sp>
        <p:nvSpPr>
          <p:cNvPr id="3" name="Text Placeholder 2"/>
          <p:cNvSpPr>
            <a:spLocks noGrp="1"/>
          </p:cNvSpPr>
          <p:nvPr>
            <p:ph type="body" idx="1"/>
          </p:nvPr>
        </p:nvSpPr>
        <p:spPr>
          <a:xfrm>
            <a:off x="594360" y="3641726"/>
            <a:ext cx="795528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ADDBF919-C580-4257-BD26-07EA8AA1419E}" type="datetimeFigureOut">
              <a:rPr lang="tr-TR" smtClean="0"/>
              <a:t>15.10.2018</a:t>
            </a:fld>
            <a:endParaRPr lang="tr-TR"/>
          </a:p>
        </p:txBody>
      </p:sp>
      <p:sp>
        <p:nvSpPr>
          <p:cNvPr id="5" name="Footer Placeholder 4"/>
          <p:cNvSpPr>
            <a:spLocks noGrp="1"/>
          </p:cNvSpPr>
          <p:nvPr>
            <p:ph type="ftr" sz="quarter" idx="11"/>
          </p:nvPr>
        </p:nvSpPr>
        <p:spPr>
          <a:xfrm>
            <a:off x="594360" y="381001"/>
            <a:ext cx="4830656" cy="365125"/>
          </a:xfrm>
        </p:spPr>
        <p:txBody>
          <a:bodyPr/>
          <a:lstStyle/>
          <a:p>
            <a:endParaRPr lang="tr-TR"/>
          </a:p>
        </p:txBody>
      </p:sp>
      <p:sp>
        <p:nvSpPr>
          <p:cNvPr id="6" name="Slide Number Placeholder 5"/>
          <p:cNvSpPr>
            <a:spLocks noGrp="1"/>
          </p:cNvSpPr>
          <p:nvPr>
            <p:ph type="sldNum" sz="quarter" idx="12"/>
          </p:nvPr>
        </p:nvSpPr>
        <p:spPr>
          <a:xfrm>
            <a:off x="7882466" y="381001"/>
            <a:ext cx="667173" cy="365125"/>
          </a:xfrm>
        </p:spPr>
        <p:txBody>
          <a:bodyPr/>
          <a:lstStyle/>
          <a:p>
            <a:fld id="{F8A98561-9977-434B-B1E4-0C87501AC8F7}" type="slidenum">
              <a:rPr lang="tr-TR" smtClean="0"/>
              <a:t>‹#›</a:t>
            </a:fld>
            <a:endParaRPr lang="tr-TR"/>
          </a:p>
        </p:txBody>
      </p:sp>
    </p:spTree>
    <p:extLst>
      <p:ext uri="{BB962C8B-B14F-4D97-AF65-F5344CB8AC3E}">
        <p14:creationId xmlns:p14="http://schemas.microsoft.com/office/powerpoint/2010/main" val="2720533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594360" y="2194560"/>
            <a:ext cx="3910579" cy="406908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42099" y="2194560"/>
            <a:ext cx="3907540" cy="406908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ADDBF919-C580-4257-BD26-07EA8AA1419E}" type="datetimeFigureOut">
              <a:rPr lang="tr-TR" smtClean="0"/>
              <a:t>15.10.2018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8A98561-9977-434B-B1E4-0C87501AC8F7}" type="slidenum">
              <a:rPr lang="tr-TR" smtClean="0"/>
              <a:t>‹#›</a:t>
            </a:fld>
            <a:endParaRPr lang="tr-TR"/>
          </a:p>
        </p:txBody>
      </p:sp>
    </p:spTree>
    <p:extLst>
      <p:ext uri="{BB962C8B-B14F-4D97-AF65-F5344CB8AC3E}">
        <p14:creationId xmlns:p14="http://schemas.microsoft.com/office/powerpoint/2010/main" val="3770734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377940" cy="1295400"/>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821279" y="2183802"/>
            <a:ext cx="368365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594359" y="3132667"/>
            <a:ext cx="3910579" cy="3130973"/>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869018" y="2183802"/>
            <a:ext cx="368062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4642098" y="3132667"/>
            <a:ext cx="3907541" cy="3130973"/>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ADDBF919-C580-4257-BD26-07EA8AA1419E}" type="datetimeFigureOut">
              <a:rPr lang="tr-TR" smtClean="0"/>
              <a:t>15.10.2018</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8A98561-9977-434B-B1E4-0C87501AC8F7}" type="slidenum">
              <a:rPr lang="tr-TR" smtClean="0"/>
              <a:t>‹#›</a:t>
            </a:fld>
            <a:endParaRPr lang="tr-TR"/>
          </a:p>
        </p:txBody>
      </p:sp>
    </p:spTree>
    <p:extLst>
      <p:ext uri="{BB962C8B-B14F-4D97-AF65-F5344CB8AC3E}">
        <p14:creationId xmlns:p14="http://schemas.microsoft.com/office/powerpoint/2010/main" val="1941462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ADDBF919-C580-4257-BD26-07EA8AA1419E}" type="datetimeFigureOut">
              <a:rPr lang="tr-TR" smtClean="0"/>
              <a:t>15.10.2018</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8A98561-9977-434B-B1E4-0C87501AC8F7}" type="slidenum">
              <a:rPr lang="tr-TR" smtClean="0"/>
              <a:t>‹#›</a:t>
            </a:fld>
            <a:endParaRPr lang="tr-TR"/>
          </a:p>
        </p:txBody>
      </p:sp>
    </p:spTree>
    <p:extLst>
      <p:ext uri="{BB962C8B-B14F-4D97-AF65-F5344CB8AC3E}">
        <p14:creationId xmlns:p14="http://schemas.microsoft.com/office/powerpoint/2010/main" val="1589284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DBF919-C580-4257-BD26-07EA8AA1419E}" type="datetimeFigureOut">
              <a:rPr lang="tr-TR" smtClean="0"/>
              <a:t>15.10.2018</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8A98561-9977-434B-B1E4-0C87501AC8F7}" type="slidenum">
              <a:rPr lang="tr-TR" smtClean="0"/>
              <a:t>‹#›</a:t>
            </a:fld>
            <a:endParaRPr lang="tr-TR"/>
          </a:p>
        </p:txBody>
      </p:sp>
    </p:spTree>
    <p:extLst>
      <p:ext uri="{BB962C8B-B14F-4D97-AF65-F5344CB8AC3E}">
        <p14:creationId xmlns:p14="http://schemas.microsoft.com/office/powerpoint/2010/main" val="2105992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3086100" cy="1600200"/>
          </a:xfrm>
        </p:spPr>
        <p:txBody>
          <a:bodyPr anchor="b"/>
          <a:lstStyle>
            <a:lvl1pPr algn="l">
              <a:defRPr sz="3200"/>
            </a:lvl1pPr>
          </a:lstStyle>
          <a:p>
            <a:r>
              <a:rPr lang="tr-TR" smtClean="0"/>
              <a:t>Asıl başlık stili için tıklatın</a:t>
            </a:r>
            <a:endParaRPr lang="en-US" dirty="0"/>
          </a:p>
        </p:txBody>
      </p:sp>
      <p:sp>
        <p:nvSpPr>
          <p:cNvPr id="3" name="Content Placeholder 2"/>
          <p:cNvSpPr>
            <a:spLocks noGrp="1"/>
          </p:cNvSpPr>
          <p:nvPr>
            <p:ph idx="1"/>
          </p:nvPr>
        </p:nvSpPr>
        <p:spPr>
          <a:xfrm>
            <a:off x="3886200" y="746760"/>
            <a:ext cx="4663440" cy="5516880"/>
          </a:xfrm>
        </p:spPr>
        <p:txBody>
          <a:bodyPr anchor="ct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594360" y="3124200"/>
            <a:ext cx="30861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ADDBF919-C580-4257-BD26-07EA8AA1419E}" type="datetimeFigureOut">
              <a:rPr lang="tr-TR" smtClean="0"/>
              <a:t>15.10.2018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8A98561-9977-434B-B1E4-0C87501AC8F7}" type="slidenum">
              <a:rPr lang="tr-TR" smtClean="0"/>
              <a:t>‹#›</a:t>
            </a:fld>
            <a:endParaRPr lang="tr-TR"/>
          </a:p>
        </p:txBody>
      </p:sp>
    </p:spTree>
    <p:extLst>
      <p:ext uri="{BB962C8B-B14F-4D97-AF65-F5344CB8AC3E}">
        <p14:creationId xmlns:p14="http://schemas.microsoft.com/office/powerpoint/2010/main" val="179266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4075730" cy="1600200"/>
          </a:xfrm>
        </p:spPr>
        <p:txBody>
          <a:bodyPr anchor="b"/>
          <a:lstStyle>
            <a:lvl1pPr algn="l">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4877524" y="751242"/>
            <a:ext cx="3674234"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594360" y="3124200"/>
            <a:ext cx="407573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ADDBF919-C580-4257-BD26-07EA8AA1419E}" type="datetimeFigureOut">
              <a:rPr lang="tr-TR" smtClean="0"/>
              <a:t>15.10.2018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8A98561-9977-434B-B1E4-0C87501AC8F7}" type="slidenum">
              <a:rPr lang="tr-TR" smtClean="0"/>
              <a:t>‹#›</a:t>
            </a:fld>
            <a:endParaRPr lang="tr-TR"/>
          </a:p>
        </p:txBody>
      </p:sp>
    </p:spTree>
    <p:extLst>
      <p:ext uri="{BB962C8B-B14F-4D97-AF65-F5344CB8AC3E}">
        <p14:creationId xmlns:p14="http://schemas.microsoft.com/office/powerpoint/2010/main" val="2639568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764373"/>
            <a:ext cx="6377940" cy="1293028"/>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594360" y="2194560"/>
            <a:ext cx="7955280" cy="4069080"/>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6412230" y="6356351"/>
            <a:ext cx="213741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DDBF919-C580-4257-BD26-07EA8AA1419E}" type="datetimeFigureOut">
              <a:rPr lang="tr-TR" smtClean="0"/>
              <a:t>15.10.2018</a:t>
            </a:fld>
            <a:endParaRPr lang="tr-TR"/>
          </a:p>
        </p:txBody>
      </p:sp>
      <p:sp>
        <p:nvSpPr>
          <p:cNvPr id="5" name="Footer Placeholder 4"/>
          <p:cNvSpPr>
            <a:spLocks noGrp="1"/>
          </p:cNvSpPr>
          <p:nvPr>
            <p:ph type="ftr" sz="quarter" idx="3"/>
          </p:nvPr>
        </p:nvSpPr>
        <p:spPr>
          <a:xfrm>
            <a:off x="594360" y="6355846"/>
            <a:ext cx="568071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6572250" y="381001"/>
            <a:ext cx="197739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8A98561-9977-434B-B1E4-0C87501AC8F7}" type="slidenum">
              <a:rPr lang="tr-TR" smtClean="0"/>
              <a:t>‹#›</a:t>
            </a:fld>
            <a:endParaRPr lang="tr-TR"/>
          </a:p>
        </p:txBody>
      </p:sp>
    </p:spTree>
    <p:extLst>
      <p:ext uri="{BB962C8B-B14F-4D97-AF65-F5344CB8AC3E}">
        <p14:creationId xmlns:p14="http://schemas.microsoft.com/office/powerpoint/2010/main" val="2180443249"/>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 id="2147483976" r:id="rId18"/>
    <p:sldLayoutId id="2147483977" r:id="rId19"/>
    <p:sldLayoutId id="2147483978" r:id="rId20"/>
    <p:sldLayoutId id="2147483979" r:id="rId21"/>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31.png"/></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7.xml"/><Relationship Id="rId4" Type="http://schemas.openxmlformats.org/officeDocument/2006/relationships/image" Target="../media/image177.png"/></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3" Type="http://schemas.openxmlformats.org/officeDocument/2006/relationships/hyperlink" Target="../../Documents%20and%20Settings/Program%20Files/TurningPoint/2003/Questions.html" TargetMode="External"/><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hyperlink" Target="../../Documents%20and%20Settings/Program%20Files/TurningPoint/2003/Questions.html" TargetMode="External"/><Relationship Id="rId2" Type="http://schemas.openxmlformats.org/officeDocument/2006/relationships/image" Target="../media/image204.png"/><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hyperlink" Target="../../Documents%20and%20Settings/Program%20Files/TurningPoint/2003/Questions.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hyperlink" Target="../../Documents%20and%20Settings/Program%20Files/TurningPoint/2003/Questions.html" TargetMode="External"/><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24.jpg"/><Relationship Id="rId1" Type="http://schemas.openxmlformats.org/officeDocument/2006/relationships/slideLayout" Target="../slideLayouts/slideLayout19.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200.xml.rels><?xml version="1.0" encoding="UTF-8" standalone="yes"?>
<Relationships xmlns="http://schemas.openxmlformats.org/package/2006/relationships"><Relationship Id="rId3" Type="http://schemas.openxmlformats.org/officeDocument/2006/relationships/hyperlink" Target="../../Documents%20and%20Settings/Program%20Files/TurningPoint/2003/Questions.html" TargetMode="External"/><Relationship Id="rId2" Type="http://schemas.openxmlformats.org/officeDocument/2006/relationships/image" Target="../media/image207.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209.wmf"/><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hyperlink" Target="../../Documents%20and%20Settings/Program%20Files/TurningPoint/2003/Questions.html" TargetMode="External"/><Relationship Id="rId2" Type="http://schemas.openxmlformats.org/officeDocument/2006/relationships/image" Target="../media/image211.jpeg"/><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3" Type="http://schemas.openxmlformats.org/officeDocument/2006/relationships/hyperlink" Target="../../Documents%20and%20Settings/Program%20Files/TurningPoint/2003/Questions.html" TargetMode="External"/><Relationship Id="rId2" Type="http://schemas.openxmlformats.org/officeDocument/2006/relationships/image" Target="../media/image21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9.xml"/></Relationships>
</file>

<file path=ppt/slides/_rels/slide210.xml.rels><?xml version="1.0" encoding="UTF-8" standalone="yes"?>
<Relationships xmlns="http://schemas.openxmlformats.org/package/2006/relationships"><Relationship Id="rId3" Type="http://schemas.openxmlformats.org/officeDocument/2006/relationships/hyperlink" Target="../../Documents%20and%20Settings/Program%20Files/TurningPoint/2003/Questions.html" TargetMode="External"/><Relationship Id="rId2" Type="http://schemas.openxmlformats.org/officeDocument/2006/relationships/image" Target="../media/image213.jpeg"/><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3" Type="http://schemas.openxmlformats.org/officeDocument/2006/relationships/hyperlink" Target="../../Documents%20and%20Settings/Program%20Files/TurningPoint/2003/Questions.html" TargetMode="External"/><Relationship Id="rId2" Type="http://schemas.openxmlformats.org/officeDocument/2006/relationships/image" Target="../media/image214.jpeg"/><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3" Type="http://schemas.openxmlformats.org/officeDocument/2006/relationships/hyperlink" Target="../../Documents%20and%20Settings/Program%20Files/TurningPoint/2003/Questions.html" TargetMode="External"/><Relationship Id="rId2" Type="http://schemas.openxmlformats.org/officeDocument/2006/relationships/image" Target="../media/image215.jpeg"/><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3" Type="http://schemas.openxmlformats.org/officeDocument/2006/relationships/hyperlink" Target="../../Documents%20and%20Settings/Program%20Files/TurningPoint/2003/Questions.html" TargetMode="External"/><Relationship Id="rId2" Type="http://schemas.openxmlformats.org/officeDocument/2006/relationships/image" Target="../media/image216.jpeg"/><Relationship Id="rId1" Type="http://schemas.openxmlformats.org/officeDocument/2006/relationships/slideLayout" Target="../slideLayouts/slideLayout21.xml"/></Relationships>
</file>

<file path=ppt/slides/_rels/slide214.xml.rels><?xml version="1.0" encoding="UTF-8" standalone="yes"?>
<Relationships xmlns="http://schemas.openxmlformats.org/package/2006/relationships"><Relationship Id="rId3" Type="http://schemas.openxmlformats.org/officeDocument/2006/relationships/hyperlink" Target="../../Documents%20and%20Settings/Program%20Files/TurningPoint/2003/Questions.html" TargetMode="External"/><Relationship Id="rId2" Type="http://schemas.openxmlformats.org/officeDocument/2006/relationships/image" Target="../media/image217.jpeg"/><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2" Type="http://schemas.openxmlformats.org/officeDocument/2006/relationships/hyperlink" Target="../../Documents%20and%20Settings/Program%20Files/TurningPoint/2003/Questions.html" TargetMode="Externa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hyperlink" Target="http://sprojects.mmi.mcgill.ca/mvs/RESP01.HTM" TargetMode="External"/><Relationship Id="rId2" Type="http://schemas.openxmlformats.org/officeDocument/2006/relationships/hyperlink" Target="http://medicine.ucsd.edu/clinicalmed/introduction.htm" TargetMode="External"/><Relationship Id="rId1" Type="http://schemas.openxmlformats.org/officeDocument/2006/relationships/slideLayout" Target="../slideLayouts/slideLayout2.xml"/><Relationship Id="rId5" Type="http://schemas.openxmlformats.org/officeDocument/2006/relationships/hyperlink" Target="../../Documents%20and%20Settings/Program%20Files/TurningPoint/2003/Questions.html" TargetMode="External"/><Relationship Id="rId4" Type="http://schemas.openxmlformats.org/officeDocument/2006/relationships/hyperlink" Target="http://www.martindalecenter.com/MedicalClinical_Exams.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9.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9.xml"/><Relationship Id="rId5" Type="http://schemas.openxmlformats.org/officeDocument/2006/relationships/image" Target="../media/image47.jp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62.jpg"/></Relationships>
</file>

<file path=ppt/slides/_rels/slide4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18.xml"/><Relationship Id="rId4" Type="http://schemas.openxmlformats.org/officeDocument/2006/relationships/image" Target="../media/image69.jp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jpg"/></Relationships>
</file>

<file path=ppt/slides/_rels/slide5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8.jpg"/><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93.jpg"/><Relationship Id="rId4" Type="http://schemas.openxmlformats.org/officeDocument/2006/relationships/image" Target="../media/image92.jpg"/></Relationships>
</file>

<file path=ppt/slides/_rels/slide59.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 Id="rId6" Type="http://schemas.openxmlformats.org/officeDocument/2006/relationships/image" Target="../media/image99.jpg"/><Relationship Id="rId5" Type="http://schemas.openxmlformats.org/officeDocument/2006/relationships/image" Target="../media/image98.jpg"/><Relationship Id="rId4" Type="http://schemas.openxmlformats.org/officeDocument/2006/relationships/image" Target="../media/image97.jpg"/></Relationships>
</file>

<file path=ppt/slides/_rels/slide6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2.xml"/><Relationship Id="rId4" Type="http://schemas.openxmlformats.org/officeDocument/2006/relationships/image" Target="../media/image104.jpg"/></Relationships>
</file>

<file path=ppt/slides/_rels/slide63.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2.xml"/><Relationship Id="rId5" Type="http://schemas.openxmlformats.org/officeDocument/2006/relationships/image" Target="../media/image108.jpg"/><Relationship Id="rId4" Type="http://schemas.openxmlformats.org/officeDocument/2006/relationships/image" Target="../media/image107.jpg"/></Relationships>
</file>

<file path=ppt/slides/_rels/slide64.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p:txBody>
          <a:bodyPr/>
          <a:lstStyle/>
          <a:p>
            <a:r>
              <a:rPr lang="tr-TR" dirty="0" smtClean="0"/>
              <a:t>Anatomi</a:t>
            </a:r>
            <a:endParaRPr lang="tr-TR" dirty="0"/>
          </a:p>
        </p:txBody>
      </p:sp>
      <p:sp>
        <p:nvSpPr>
          <p:cNvPr id="3" name="2 Alt Başlık"/>
          <p:cNvSpPr>
            <a:spLocks noGrp="1"/>
          </p:cNvSpPr>
          <p:nvPr>
            <p:ph type="subTitle" idx="1"/>
          </p:nvPr>
        </p:nvSpPr>
        <p:spPr/>
        <p:txBody>
          <a:bodyPr/>
          <a:lstStyle/>
          <a:p>
            <a:endParaRPr lang="tr-T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535940" y="517982"/>
            <a:ext cx="2198370"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FF0000"/>
                </a:solidFill>
                <a:latin typeface="Arial"/>
                <a:cs typeface="Arial"/>
              </a:rPr>
              <a:t>Eski</a:t>
            </a:r>
            <a:r>
              <a:rPr sz="4000" b="1" spc="-65" dirty="0">
                <a:solidFill>
                  <a:srgbClr val="FF0000"/>
                </a:solidFill>
                <a:latin typeface="Arial"/>
                <a:cs typeface="Arial"/>
              </a:rPr>
              <a:t> </a:t>
            </a:r>
            <a:r>
              <a:rPr sz="4000" b="1" spc="-5" dirty="0">
                <a:solidFill>
                  <a:srgbClr val="FF0000"/>
                </a:solidFill>
                <a:latin typeface="Arial"/>
                <a:cs typeface="Arial"/>
              </a:rPr>
              <a:t>Hint</a:t>
            </a:r>
            <a:endParaRPr sz="4000">
              <a:latin typeface="Arial"/>
              <a:cs typeface="Arial"/>
            </a:endParaRPr>
          </a:p>
        </p:txBody>
      </p:sp>
      <p:sp>
        <p:nvSpPr>
          <p:cNvPr id="9" name="object 9"/>
          <p:cNvSpPr/>
          <p:nvPr/>
        </p:nvSpPr>
        <p:spPr>
          <a:xfrm>
            <a:off x="4648200" y="152400"/>
            <a:ext cx="4351020" cy="4367783"/>
          </a:xfrm>
          <a:prstGeom prst="rect">
            <a:avLst/>
          </a:prstGeom>
          <a:blipFill>
            <a:blip r:embed="rId2" cstate="print"/>
            <a:stretch>
              <a:fillRect/>
            </a:stretch>
          </a:blipFill>
        </p:spPr>
        <p:txBody>
          <a:bodyPr wrap="square" lIns="0" tIns="0" rIns="0" bIns="0" rtlCol="0"/>
          <a:lstStyle/>
          <a:p>
            <a:endParaRPr/>
          </a:p>
        </p:txBody>
      </p:sp>
      <p:sp>
        <p:nvSpPr>
          <p:cNvPr id="10" name="object 10"/>
          <p:cNvSpPr txBox="1"/>
          <p:nvPr/>
        </p:nvSpPr>
        <p:spPr>
          <a:xfrm>
            <a:off x="535940" y="1624711"/>
            <a:ext cx="4304030" cy="4378325"/>
          </a:xfrm>
          <a:prstGeom prst="rect">
            <a:avLst/>
          </a:prstGeom>
        </p:spPr>
        <p:txBody>
          <a:bodyPr vert="horz" wrap="square" lIns="0" tIns="12065" rIns="0" bIns="0" rtlCol="0">
            <a:spAutoFit/>
          </a:bodyPr>
          <a:lstStyle/>
          <a:p>
            <a:pPr marL="355600" marR="675005" indent="-342900">
              <a:lnSpc>
                <a:spcPct val="100000"/>
              </a:lnSpc>
              <a:spcBef>
                <a:spcPts val="95"/>
              </a:spcBef>
              <a:buClr>
                <a:srgbClr val="0000CC"/>
              </a:buClr>
              <a:buSzPct val="58928"/>
              <a:buFont typeface="Wingdings"/>
              <a:buChar char=""/>
              <a:tabLst>
                <a:tab pos="355600" algn="l"/>
                <a:tab pos="356235" algn="l"/>
              </a:tabLst>
            </a:pPr>
            <a:r>
              <a:rPr sz="2800" spc="-5" dirty="0">
                <a:latin typeface="Arial"/>
                <a:cs typeface="Arial"/>
              </a:rPr>
              <a:t>Ayur Veda’larında  </a:t>
            </a:r>
            <a:r>
              <a:rPr sz="2800" dirty="0">
                <a:latin typeface="Arial"/>
                <a:cs typeface="Arial"/>
              </a:rPr>
              <a:t>“Chereke” </a:t>
            </a:r>
            <a:r>
              <a:rPr sz="2800" spc="-5" dirty="0">
                <a:latin typeface="Arial"/>
                <a:cs typeface="Arial"/>
              </a:rPr>
              <a:t>ve  “Medhumela” adıyla  tanımlanan Diyabete  rastlanır</a:t>
            </a:r>
            <a:endParaRPr sz="2800" dirty="0">
              <a:latin typeface="Arial"/>
              <a:cs typeface="Arial"/>
            </a:endParaRPr>
          </a:p>
          <a:p>
            <a:pPr marL="355600" marR="66040" indent="-342900">
              <a:lnSpc>
                <a:spcPct val="100000"/>
              </a:lnSpc>
              <a:spcBef>
                <a:spcPts val="675"/>
              </a:spcBef>
              <a:buClr>
                <a:srgbClr val="0000CC"/>
              </a:buClr>
              <a:buSzPct val="58928"/>
              <a:buFont typeface="Wingdings"/>
              <a:buChar char=""/>
              <a:tabLst>
                <a:tab pos="355600" algn="l"/>
                <a:tab pos="356235" algn="l"/>
              </a:tabLst>
            </a:pPr>
            <a:r>
              <a:rPr sz="2800" spc="-5" dirty="0">
                <a:latin typeface="Arial"/>
                <a:cs typeface="Arial"/>
              </a:rPr>
              <a:t>Eski hint tıbbı nefes, kan  ve safranın</a:t>
            </a:r>
            <a:r>
              <a:rPr sz="2800" spc="-10" dirty="0">
                <a:latin typeface="Arial"/>
                <a:cs typeface="Arial"/>
              </a:rPr>
              <a:t> </a:t>
            </a:r>
            <a:r>
              <a:rPr sz="2800" spc="-5" dirty="0">
                <a:latin typeface="Arial"/>
                <a:cs typeface="Arial"/>
              </a:rPr>
              <a:t>kendi</a:t>
            </a:r>
            <a:endParaRPr sz="2800" dirty="0">
              <a:latin typeface="Arial"/>
              <a:cs typeface="Arial"/>
            </a:endParaRPr>
          </a:p>
          <a:p>
            <a:pPr marL="355600" marR="5080">
              <a:lnSpc>
                <a:spcPct val="100000"/>
              </a:lnSpc>
            </a:pPr>
            <a:r>
              <a:rPr sz="2800" spc="-5" dirty="0">
                <a:latin typeface="Arial"/>
                <a:cs typeface="Arial"/>
              </a:rPr>
              <a:t>aralarındaki dengesinin  sağlanmasını amaçlayan  bir anlayışa sahipti</a:t>
            </a:r>
            <a:endParaRPr sz="2800" dirty="0">
              <a:latin typeface="Arial"/>
              <a:cs typeface="Arial"/>
            </a:endParaRPr>
          </a:p>
        </p:txBody>
      </p:sp>
    </p:spTree>
    <p:extLst>
      <p:ext uri="{BB962C8B-B14F-4D97-AF65-F5344CB8AC3E}">
        <p14:creationId xmlns:p14="http://schemas.microsoft.com/office/powerpoint/2010/main" val="5497361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Başlık"/>
          <p:cNvSpPr>
            <a:spLocks noGrp="1"/>
          </p:cNvSpPr>
          <p:nvPr>
            <p:ph type="title"/>
          </p:nvPr>
        </p:nvSpPr>
        <p:spPr/>
        <p:txBody>
          <a:bodyPr/>
          <a:lstStyle/>
          <a:p>
            <a:pPr eaLnBrk="1" hangingPunct="1"/>
            <a:endParaRPr lang="tr-TR" altLang="tr-TR" smtClean="0"/>
          </a:p>
        </p:txBody>
      </p:sp>
      <p:sp>
        <p:nvSpPr>
          <p:cNvPr id="50179" name="2 İçerik Yer Tutucusu"/>
          <p:cNvSpPr>
            <a:spLocks noGrp="1"/>
          </p:cNvSpPr>
          <p:nvPr>
            <p:ph idx="1"/>
          </p:nvPr>
        </p:nvSpPr>
        <p:spPr/>
        <p:txBody>
          <a:bodyPr/>
          <a:lstStyle/>
          <a:p>
            <a:pPr eaLnBrk="1" hangingPunct="1"/>
            <a:r>
              <a:rPr lang="tr-TR" altLang="tr-TR" smtClean="0"/>
              <a:t>Vücut üzerinde tarifler yapılırken gövdeye yakın olmak üzere </a:t>
            </a:r>
            <a:r>
              <a:rPr lang="tr-TR" altLang="tr-TR" b="1" smtClean="0"/>
              <a:t>proximal </a:t>
            </a:r>
            <a:r>
              <a:rPr lang="tr-TR" altLang="tr-TR" smtClean="0"/>
              <a:t>(basal), </a:t>
            </a:r>
          </a:p>
          <a:p>
            <a:pPr eaLnBrk="1" hangingPunct="1"/>
            <a:r>
              <a:rPr lang="tr-TR" altLang="tr-TR" smtClean="0"/>
              <a:t>Gövdeden uzakta olmak üzere ise </a:t>
            </a:r>
            <a:r>
              <a:rPr lang="tr-TR" altLang="tr-TR" b="1" smtClean="0"/>
              <a:t>distal</a:t>
            </a:r>
            <a:r>
              <a:rPr lang="tr-TR" altLang="tr-TR" smtClean="0"/>
              <a:t> (apical) terimleri kullanılır. </a:t>
            </a:r>
          </a:p>
          <a:p>
            <a:pPr eaLnBrk="1" hangingPunct="1"/>
            <a:r>
              <a:rPr lang="tr-TR" altLang="tr-TR" smtClean="0"/>
              <a:t>Bu adlandırmalar özellikle bir extremitenin durumu ifade edilirken yapılır.</a:t>
            </a:r>
          </a:p>
        </p:txBody>
      </p:sp>
      <p:sp>
        <p:nvSpPr>
          <p:cNvPr id="50180"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39BBA3D3-C392-4612-9983-DE82AF21D84B}" type="slidenum">
              <a:rPr lang="tr-TR" altLang="tr-TR" sz="1200">
                <a:solidFill>
                  <a:srgbClr val="045C75"/>
                </a:solidFill>
                <a:latin typeface="Arial" panose="020B0604020202020204" pitchFamily="34" charset="0"/>
              </a:rPr>
              <a:pPr>
                <a:spcBef>
                  <a:spcPct val="0"/>
                </a:spcBef>
                <a:buClrTx/>
                <a:buSzTx/>
                <a:buFontTx/>
                <a:buNone/>
              </a:pPr>
              <a:t>100</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12716823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Başlık"/>
          <p:cNvSpPr>
            <a:spLocks noGrp="1"/>
          </p:cNvSpPr>
          <p:nvPr>
            <p:ph type="title"/>
          </p:nvPr>
        </p:nvSpPr>
        <p:spPr/>
        <p:txBody>
          <a:bodyPr/>
          <a:lstStyle/>
          <a:p>
            <a:pPr eaLnBrk="1" hangingPunct="1"/>
            <a:endParaRPr lang="tr-TR" altLang="tr-TR" smtClean="0"/>
          </a:p>
        </p:txBody>
      </p:sp>
      <p:sp>
        <p:nvSpPr>
          <p:cNvPr id="51203" name="2 İçerik Yer Tutucusu"/>
          <p:cNvSpPr>
            <a:spLocks noGrp="1"/>
          </p:cNvSpPr>
          <p:nvPr>
            <p:ph idx="1"/>
          </p:nvPr>
        </p:nvSpPr>
        <p:spPr/>
        <p:txBody>
          <a:bodyPr/>
          <a:lstStyle/>
          <a:p>
            <a:pPr eaLnBrk="1" hangingPunct="1"/>
            <a:r>
              <a:rPr lang="tr-TR" altLang="tr-TR" smtClean="0"/>
              <a:t>Beyinde tarifler yapılırken, alın tarafını belirtmek üzere çoğu kez frontal veya rostral terimi kullanılır. </a:t>
            </a:r>
          </a:p>
          <a:p>
            <a:pPr eaLnBrk="1" hangingPunct="1"/>
            <a:r>
              <a:rPr lang="tr-TR" altLang="tr-TR" smtClean="0"/>
              <a:t>Apical ve basal kelimeleri aynı zamanda Histoloji'de de kullanılır.</a:t>
            </a:r>
          </a:p>
        </p:txBody>
      </p:sp>
      <p:sp>
        <p:nvSpPr>
          <p:cNvPr id="51204"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568B7F72-F6E1-4A2C-A918-9B4BC312B144}" type="slidenum">
              <a:rPr lang="tr-TR" altLang="tr-TR" sz="1200">
                <a:solidFill>
                  <a:srgbClr val="045C75"/>
                </a:solidFill>
                <a:latin typeface="Arial" panose="020B0604020202020204" pitchFamily="34" charset="0"/>
              </a:rPr>
              <a:pPr>
                <a:spcBef>
                  <a:spcPct val="0"/>
                </a:spcBef>
                <a:buClrTx/>
                <a:buSzTx/>
                <a:buFontTx/>
                <a:buNone/>
              </a:pPr>
              <a:t>101</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412272789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1116013" y="1341438"/>
            <a:ext cx="6553200" cy="3563937"/>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tr-TR" altLang="tr-TR" sz="2800" b="1">
                <a:solidFill>
                  <a:srgbClr val="A50021"/>
                </a:solidFill>
                <a:latin typeface="Times New Roman" panose="02020603050405020304" pitchFamily="18" charset="0"/>
              </a:rPr>
              <a:t>HAREKET SİSTEMİ</a:t>
            </a:r>
          </a:p>
          <a:p>
            <a:pPr algn="ctr" eaLnBrk="1" hangingPunct="1">
              <a:spcBef>
                <a:spcPct val="0"/>
              </a:spcBef>
              <a:buClrTx/>
              <a:buSzTx/>
              <a:buFontTx/>
              <a:buNone/>
            </a:pPr>
            <a:r>
              <a:rPr lang="tr-TR" altLang="tr-TR" sz="2800" b="1">
                <a:solidFill>
                  <a:srgbClr val="A50021"/>
                </a:solidFill>
                <a:latin typeface="Times New Roman" panose="02020603050405020304" pitchFamily="18" charset="0"/>
              </a:rPr>
              <a:t>(Systema locomotorium)</a:t>
            </a:r>
          </a:p>
          <a:p>
            <a:pPr algn="ctr" eaLnBrk="1" hangingPunct="1">
              <a:spcBef>
                <a:spcPct val="0"/>
              </a:spcBef>
              <a:buClrTx/>
              <a:buSzTx/>
              <a:buFontTx/>
              <a:buNone/>
            </a:pPr>
            <a:r>
              <a:rPr lang="tr-TR" altLang="tr-TR" sz="2800" b="1">
                <a:solidFill>
                  <a:srgbClr val="A50021"/>
                </a:solidFill>
                <a:latin typeface="Times New Roman" panose="02020603050405020304" pitchFamily="18" charset="0"/>
              </a:rPr>
              <a:t> </a:t>
            </a:r>
          </a:p>
          <a:p>
            <a:pPr algn="just" eaLnBrk="1" hangingPunct="1">
              <a:spcBef>
                <a:spcPct val="0"/>
              </a:spcBef>
              <a:buClrTx/>
              <a:buSzTx/>
              <a:buFontTx/>
              <a:buNone/>
            </a:pPr>
            <a:r>
              <a:rPr lang="tr-TR" altLang="tr-TR" b="1">
                <a:solidFill>
                  <a:schemeClr val="tx1"/>
                </a:solidFill>
                <a:latin typeface="Times New Roman" panose="02020603050405020304" pitchFamily="18" charset="0"/>
              </a:rPr>
              <a:t>Hareket sistemi farklı yapı ve özelliklere sahip fakat birbirini tamamlayan 3 alt sisteme ayrılır. </a:t>
            </a:r>
          </a:p>
          <a:p>
            <a:pPr algn="just" eaLnBrk="1" hangingPunct="1">
              <a:spcBef>
                <a:spcPct val="0"/>
              </a:spcBef>
              <a:buClrTx/>
              <a:buSzTx/>
              <a:buFontTx/>
              <a:buNone/>
            </a:pPr>
            <a:r>
              <a:rPr lang="tr-TR" altLang="tr-TR" b="1">
                <a:solidFill>
                  <a:schemeClr val="tx1"/>
                </a:solidFill>
                <a:latin typeface="Times New Roman" panose="02020603050405020304" pitchFamily="18" charset="0"/>
              </a:rPr>
              <a:t>Bunlar:</a:t>
            </a:r>
          </a:p>
          <a:p>
            <a:pPr algn="just" eaLnBrk="1" hangingPunct="1">
              <a:spcBef>
                <a:spcPct val="0"/>
              </a:spcBef>
              <a:buClrTx/>
              <a:buSzTx/>
              <a:buFontTx/>
              <a:buNone/>
            </a:pPr>
            <a:r>
              <a:rPr lang="tr-TR" altLang="tr-TR" b="1">
                <a:solidFill>
                  <a:srgbClr val="A50021"/>
                </a:solidFill>
                <a:latin typeface="Times New Roman" panose="02020603050405020304" pitchFamily="18" charset="0"/>
              </a:rPr>
              <a:t>İskelet sistemi (systema skeletale),</a:t>
            </a:r>
          </a:p>
          <a:p>
            <a:pPr algn="just" eaLnBrk="1" hangingPunct="1">
              <a:spcBef>
                <a:spcPct val="0"/>
              </a:spcBef>
              <a:buClrTx/>
              <a:buSzTx/>
              <a:buFontTx/>
              <a:buNone/>
            </a:pPr>
            <a:r>
              <a:rPr lang="tr-TR" altLang="tr-TR" b="1">
                <a:solidFill>
                  <a:schemeClr val="accent2"/>
                </a:solidFill>
                <a:latin typeface="Times New Roman" panose="02020603050405020304" pitchFamily="18" charset="0"/>
              </a:rPr>
              <a:t>Eklem sistemi (systema articulare)</a:t>
            </a:r>
            <a:r>
              <a:rPr lang="tr-TR" altLang="tr-TR" b="1">
                <a:solidFill>
                  <a:schemeClr val="tx1"/>
                </a:solidFill>
                <a:latin typeface="Times New Roman" panose="02020603050405020304" pitchFamily="18" charset="0"/>
              </a:rPr>
              <a:t> ve </a:t>
            </a:r>
          </a:p>
          <a:p>
            <a:pPr algn="just" eaLnBrk="1" hangingPunct="1">
              <a:spcBef>
                <a:spcPct val="0"/>
              </a:spcBef>
              <a:buClrTx/>
              <a:buSzTx/>
              <a:buFontTx/>
              <a:buNone/>
            </a:pPr>
            <a:r>
              <a:rPr lang="tr-TR" altLang="tr-TR" b="1">
                <a:solidFill>
                  <a:schemeClr val="tx1"/>
                </a:solidFill>
                <a:latin typeface="Times New Roman" panose="02020603050405020304" pitchFamily="18" charset="0"/>
              </a:rPr>
              <a:t>Kas sistemi (systema musculare)’dir.</a:t>
            </a:r>
          </a:p>
        </p:txBody>
      </p:sp>
    </p:spTree>
    <p:extLst>
      <p:ext uri="{BB962C8B-B14F-4D97-AF65-F5344CB8AC3E}">
        <p14:creationId xmlns:p14="http://schemas.microsoft.com/office/powerpoint/2010/main" val="16610080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79388" y="260350"/>
            <a:ext cx="5761037" cy="392906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tr-TR" altLang="tr-TR" sz="2800" b="1">
                <a:solidFill>
                  <a:srgbClr val="A50021"/>
                </a:solidFill>
                <a:latin typeface="Times New Roman" panose="02020603050405020304" pitchFamily="18" charset="0"/>
              </a:rPr>
              <a:t>İSKELET SİSTEMİ </a:t>
            </a:r>
          </a:p>
          <a:p>
            <a:pPr algn="ctr" eaLnBrk="1" hangingPunct="1">
              <a:spcBef>
                <a:spcPct val="0"/>
              </a:spcBef>
              <a:buClrTx/>
              <a:buSzTx/>
              <a:buFontTx/>
              <a:buNone/>
            </a:pPr>
            <a:r>
              <a:rPr lang="tr-TR" altLang="tr-TR" sz="2800" b="1">
                <a:solidFill>
                  <a:srgbClr val="A50021"/>
                </a:solidFill>
                <a:latin typeface="Times New Roman" panose="02020603050405020304" pitchFamily="18" charset="0"/>
              </a:rPr>
              <a:t>(Systema skelatale) </a:t>
            </a:r>
          </a:p>
          <a:p>
            <a:pPr algn="ctr" eaLnBrk="1" hangingPunct="1">
              <a:spcBef>
                <a:spcPct val="0"/>
              </a:spcBef>
              <a:buClrTx/>
              <a:buSzTx/>
              <a:buFontTx/>
              <a:buNone/>
            </a:pPr>
            <a:endParaRPr lang="tr-TR" altLang="tr-TR" sz="2800" b="1">
              <a:solidFill>
                <a:srgbClr val="A50021"/>
              </a:solidFill>
              <a:latin typeface="Times New Roman" panose="02020603050405020304" pitchFamily="18" charset="0"/>
            </a:endParaRPr>
          </a:p>
          <a:p>
            <a:pPr algn="just" eaLnBrk="1" hangingPunct="1">
              <a:spcBef>
                <a:spcPct val="0"/>
              </a:spcBef>
              <a:buClrTx/>
              <a:buSzTx/>
              <a:buFontTx/>
              <a:buNone/>
            </a:pPr>
            <a:r>
              <a:rPr lang="tr-TR" altLang="tr-TR" b="1">
                <a:solidFill>
                  <a:schemeClr val="tx1"/>
                </a:solidFill>
                <a:latin typeface="Times New Roman" panose="02020603050405020304" pitchFamily="18" charset="0"/>
              </a:rPr>
              <a:t>Yeni doğan bir çocukta </a:t>
            </a:r>
            <a:r>
              <a:rPr lang="tr-TR" altLang="tr-TR" b="1">
                <a:solidFill>
                  <a:srgbClr val="A50021"/>
                </a:solidFill>
                <a:latin typeface="Times New Roman" panose="02020603050405020304" pitchFamily="18" charset="0"/>
              </a:rPr>
              <a:t>270</a:t>
            </a:r>
            <a:r>
              <a:rPr lang="tr-TR" altLang="tr-TR" b="1">
                <a:solidFill>
                  <a:schemeClr val="tx1"/>
                </a:solidFill>
                <a:latin typeface="Times New Roman" panose="02020603050405020304" pitchFamily="18" charset="0"/>
              </a:rPr>
              <a:t> adet kemik bulunur. Fakat gelişimin ileri evrelerinde ayrı ayrı kemikleşmiş olan kemik parçalar birleşirler. </a:t>
            </a:r>
          </a:p>
          <a:p>
            <a:pPr algn="just" eaLnBrk="1" hangingPunct="1">
              <a:spcBef>
                <a:spcPct val="0"/>
              </a:spcBef>
              <a:buClrTx/>
              <a:buSzTx/>
              <a:buFontTx/>
              <a:buNone/>
            </a:pPr>
            <a:endParaRPr lang="tr-TR" altLang="tr-TR" b="1">
              <a:solidFill>
                <a:schemeClr val="tx1"/>
              </a:solidFill>
              <a:latin typeface="Times New Roman" panose="02020603050405020304" pitchFamily="18" charset="0"/>
            </a:endParaRPr>
          </a:p>
          <a:p>
            <a:pPr algn="just" eaLnBrk="1" hangingPunct="1">
              <a:spcBef>
                <a:spcPct val="0"/>
              </a:spcBef>
              <a:buClrTx/>
              <a:buSzTx/>
              <a:buFontTx/>
              <a:buNone/>
            </a:pPr>
            <a:r>
              <a:rPr lang="tr-TR" altLang="tr-TR" b="1">
                <a:solidFill>
                  <a:schemeClr val="tx1"/>
                </a:solidFill>
                <a:latin typeface="Times New Roman" panose="02020603050405020304" pitchFamily="18" charset="0"/>
              </a:rPr>
              <a:t>Erişkinlerde, kemik sayısı azalır ve toplam </a:t>
            </a:r>
            <a:r>
              <a:rPr lang="tr-TR" altLang="tr-TR" b="1">
                <a:solidFill>
                  <a:srgbClr val="A50021"/>
                </a:solidFill>
                <a:latin typeface="Times New Roman" panose="02020603050405020304" pitchFamily="18" charset="0"/>
              </a:rPr>
              <a:t>206 </a:t>
            </a:r>
            <a:r>
              <a:rPr lang="tr-TR" altLang="tr-TR" b="1">
                <a:solidFill>
                  <a:schemeClr val="tx1"/>
                </a:solidFill>
                <a:latin typeface="Times New Roman" panose="02020603050405020304" pitchFamily="18" charset="0"/>
              </a:rPr>
              <a:t>adet kemik bulunur. </a:t>
            </a:r>
          </a:p>
        </p:txBody>
      </p:sp>
      <p:pic>
        <p:nvPicPr>
          <p:cNvPr id="6147" name="Picture 3" descr="255px-Human_b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260350"/>
            <a:ext cx="2736850" cy="640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393621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250825" y="549275"/>
            <a:ext cx="8642350" cy="44735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0"/>
              </a:spcBef>
              <a:buClrTx/>
              <a:buSzTx/>
              <a:buFontTx/>
              <a:buNone/>
            </a:pPr>
            <a:r>
              <a:rPr lang="tr-TR" altLang="tr-TR" b="1">
                <a:solidFill>
                  <a:schemeClr val="tx1"/>
                </a:solidFill>
                <a:latin typeface="Times New Roman" panose="02020603050405020304" pitchFamily="18" charset="0"/>
              </a:rPr>
              <a:t>Erişkin bir insanda kemikler yaklaşık olarak 5-6 kg kadar olup vücut ağırlığının % 15’ini oluştururlar. </a:t>
            </a:r>
          </a:p>
          <a:p>
            <a:pPr algn="just" eaLnBrk="1" hangingPunct="1">
              <a:spcBef>
                <a:spcPct val="0"/>
              </a:spcBef>
              <a:buClrTx/>
              <a:buSzTx/>
              <a:buFontTx/>
              <a:buNone/>
            </a:pPr>
            <a:endParaRPr lang="tr-TR" altLang="tr-TR" b="1">
              <a:solidFill>
                <a:schemeClr val="tx1"/>
              </a:solidFill>
              <a:latin typeface="Times New Roman" panose="02020603050405020304" pitchFamily="18" charset="0"/>
            </a:endParaRPr>
          </a:p>
          <a:p>
            <a:pPr algn="just" eaLnBrk="1" hangingPunct="1">
              <a:spcBef>
                <a:spcPct val="0"/>
              </a:spcBef>
              <a:buClrTx/>
              <a:buSzTx/>
              <a:buFontTx/>
              <a:buNone/>
            </a:pPr>
            <a:r>
              <a:rPr lang="tr-TR" altLang="tr-TR" b="1">
                <a:solidFill>
                  <a:schemeClr val="tx1"/>
                </a:solidFill>
                <a:latin typeface="Times New Roman" panose="02020603050405020304" pitchFamily="18" charset="0"/>
              </a:rPr>
              <a:t>Kemikler genellikle beyaz, sarımsı renktedir. </a:t>
            </a:r>
          </a:p>
          <a:p>
            <a:pPr algn="just" eaLnBrk="1" hangingPunct="1">
              <a:spcBef>
                <a:spcPct val="0"/>
              </a:spcBef>
              <a:buClrTx/>
              <a:buSzTx/>
              <a:buFontTx/>
              <a:buNone/>
            </a:pPr>
            <a:endParaRPr lang="tr-TR" altLang="tr-TR" b="1">
              <a:solidFill>
                <a:schemeClr val="tx1"/>
              </a:solidFill>
              <a:latin typeface="Times New Roman" panose="02020603050405020304" pitchFamily="18" charset="0"/>
            </a:endParaRPr>
          </a:p>
          <a:p>
            <a:pPr algn="just" eaLnBrk="1" hangingPunct="1">
              <a:spcBef>
                <a:spcPct val="0"/>
              </a:spcBef>
              <a:buClrTx/>
              <a:buSzTx/>
              <a:buFontTx/>
              <a:buNone/>
            </a:pPr>
            <a:r>
              <a:rPr lang="tr-TR" altLang="tr-TR" b="1">
                <a:solidFill>
                  <a:schemeClr val="tx1"/>
                </a:solidFill>
                <a:latin typeface="Times New Roman" panose="02020603050405020304" pitchFamily="18" charset="0"/>
              </a:rPr>
              <a:t>Kemiklerin </a:t>
            </a:r>
            <a:r>
              <a:rPr lang="tr-TR" altLang="tr-TR" b="1">
                <a:solidFill>
                  <a:srgbClr val="A50021"/>
                </a:solidFill>
                <a:latin typeface="Times New Roman" panose="02020603050405020304" pitchFamily="18" charset="0"/>
              </a:rPr>
              <a:t>%30-40’ı organik maddelerden</a:t>
            </a:r>
            <a:r>
              <a:rPr lang="tr-TR" altLang="tr-TR" b="1">
                <a:solidFill>
                  <a:schemeClr val="tx1"/>
                </a:solidFill>
                <a:latin typeface="Times New Roman" panose="02020603050405020304" pitchFamily="18" charset="0"/>
              </a:rPr>
              <a:t>, </a:t>
            </a:r>
          </a:p>
          <a:p>
            <a:pPr algn="just" eaLnBrk="1" hangingPunct="1">
              <a:spcBef>
                <a:spcPct val="0"/>
              </a:spcBef>
              <a:buClrTx/>
              <a:buSzTx/>
              <a:buFontTx/>
              <a:buNone/>
            </a:pPr>
            <a:r>
              <a:rPr lang="tr-TR" altLang="tr-TR" b="1">
                <a:solidFill>
                  <a:srgbClr val="A50021"/>
                </a:solidFill>
                <a:latin typeface="Times New Roman" panose="02020603050405020304" pitchFamily="18" charset="0"/>
              </a:rPr>
              <a:t>%60-70’i anorganik maddelerden</a:t>
            </a:r>
            <a:r>
              <a:rPr lang="tr-TR" altLang="tr-TR" b="1">
                <a:solidFill>
                  <a:schemeClr val="tx1"/>
                </a:solidFill>
                <a:latin typeface="Times New Roman" panose="02020603050405020304" pitchFamily="18" charset="0"/>
              </a:rPr>
              <a:t> meydana gelir. Anorganik maddelerden en yüksek oranda (%85) bulunanı </a:t>
            </a:r>
            <a:r>
              <a:rPr lang="tr-TR" altLang="tr-TR" b="1">
                <a:solidFill>
                  <a:srgbClr val="A50021"/>
                </a:solidFill>
                <a:latin typeface="Times New Roman" panose="02020603050405020304" pitchFamily="18" charset="0"/>
              </a:rPr>
              <a:t>kalsiyum fosfattır</a:t>
            </a:r>
            <a:r>
              <a:rPr lang="tr-TR" altLang="tr-TR" b="1">
                <a:solidFill>
                  <a:schemeClr val="tx1"/>
                </a:solidFill>
                <a:latin typeface="Times New Roman" panose="02020603050405020304" pitchFamily="18" charset="0"/>
              </a:rPr>
              <a:t>.  </a:t>
            </a:r>
          </a:p>
          <a:p>
            <a:pPr algn="just" eaLnBrk="1" hangingPunct="1">
              <a:spcBef>
                <a:spcPct val="0"/>
              </a:spcBef>
              <a:buClrTx/>
              <a:buSzTx/>
              <a:buFontTx/>
              <a:buNone/>
            </a:pPr>
            <a:endParaRPr lang="tr-TR" altLang="tr-TR" b="1">
              <a:solidFill>
                <a:schemeClr val="tx1"/>
              </a:solidFill>
              <a:latin typeface="Times New Roman" panose="02020603050405020304" pitchFamily="18" charset="0"/>
            </a:endParaRPr>
          </a:p>
          <a:p>
            <a:pPr algn="just" eaLnBrk="1" hangingPunct="1">
              <a:spcBef>
                <a:spcPct val="0"/>
              </a:spcBef>
              <a:buClrTx/>
              <a:buSzTx/>
              <a:buFontTx/>
              <a:buNone/>
            </a:pPr>
            <a:r>
              <a:rPr lang="tr-TR" altLang="tr-TR" b="1">
                <a:solidFill>
                  <a:schemeClr val="tx1"/>
                </a:solidFill>
                <a:latin typeface="Times New Roman" panose="02020603050405020304" pitchFamily="18" charset="0"/>
              </a:rPr>
              <a:t>Diğer anorganik maddeler kalsiyum karbonat, magnezyum fosfat ve klorlu bileşiklerdir</a:t>
            </a:r>
          </a:p>
        </p:txBody>
      </p:sp>
    </p:spTree>
    <p:extLst>
      <p:ext uri="{BB962C8B-B14F-4D97-AF65-F5344CB8AC3E}">
        <p14:creationId xmlns:p14="http://schemas.microsoft.com/office/powerpoint/2010/main" val="286127301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8" descr="bone%20fle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2924175"/>
            <a:ext cx="344170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9"/>
          <p:cNvSpPr txBox="1">
            <a:spLocks noChangeArrowheads="1"/>
          </p:cNvSpPr>
          <p:nvPr/>
        </p:nvSpPr>
        <p:spPr bwMode="auto">
          <a:xfrm>
            <a:off x="250825" y="260350"/>
            <a:ext cx="8642350" cy="26479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0"/>
              </a:spcBef>
              <a:buClrTx/>
              <a:buSzTx/>
              <a:buFontTx/>
              <a:buNone/>
            </a:pPr>
            <a:r>
              <a:rPr lang="tr-TR" altLang="tr-TR" b="1">
                <a:solidFill>
                  <a:schemeClr val="tx1"/>
                </a:solidFill>
                <a:latin typeface="Times New Roman" panose="02020603050405020304" pitchFamily="18" charset="0"/>
              </a:rPr>
              <a:t>Kemik dokusu </a:t>
            </a:r>
            <a:r>
              <a:rPr lang="tr-TR" altLang="tr-TR" b="1">
                <a:solidFill>
                  <a:srgbClr val="A50021"/>
                </a:solidFill>
                <a:latin typeface="Times New Roman" panose="02020603050405020304" pitchFamily="18" charset="0"/>
              </a:rPr>
              <a:t>seyreltik asit çözeltisi</a:t>
            </a:r>
            <a:r>
              <a:rPr lang="tr-TR" altLang="tr-TR" b="1">
                <a:solidFill>
                  <a:schemeClr val="tx1"/>
                </a:solidFill>
                <a:latin typeface="Times New Roman" panose="02020603050405020304" pitchFamily="18" charset="0"/>
              </a:rPr>
              <a:t> içerisinde bir müddet bekletilirse kemiğin şeklinin bozulmamasına rağmen sertliğinin kaybolduğu ve bükülebildiği gözlenir. </a:t>
            </a:r>
          </a:p>
          <a:p>
            <a:pPr algn="just" eaLnBrk="1" hangingPunct="1">
              <a:spcBef>
                <a:spcPct val="0"/>
              </a:spcBef>
              <a:buClrTx/>
              <a:buSzTx/>
              <a:buFontTx/>
              <a:buNone/>
            </a:pPr>
            <a:endParaRPr lang="tr-TR" altLang="tr-TR" b="1">
              <a:solidFill>
                <a:schemeClr val="tx1"/>
              </a:solidFill>
              <a:latin typeface="Times New Roman" panose="02020603050405020304" pitchFamily="18" charset="0"/>
            </a:endParaRPr>
          </a:p>
          <a:p>
            <a:pPr algn="just" eaLnBrk="1" hangingPunct="1">
              <a:spcBef>
                <a:spcPct val="0"/>
              </a:spcBef>
              <a:buClrTx/>
              <a:buSzTx/>
              <a:buFontTx/>
              <a:buNone/>
            </a:pPr>
            <a:r>
              <a:rPr lang="tr-TR" altLang="tr-TR" b="1">
                <a:solidFill>
                  <a:schemeClr val="tx1"/>
                </a:solidFill>
                <a:latin typeface="Times New Roman" panose="02020603050405020304" pitchFamily="18" charset="0"/>
              </a:rPr>
              <a:t>Kemik dokusu </a:t>
            </a:r>
            <a:r>
              <a:rPr lang="tr-TR" altLang="tr-TR" b="1">
                <a:solidFill>
                  <a:srgbClr val="A50021"/>
                </a:solidFill>
                <a:latin typeface="Times New Roman" panose="02020603050405020304" pitchFamily="18" charset="0"/>
              </a:rPr>
              <a:t>yüksek ısıda yakılacak</a:t>
            </a:r>
            <a:r>
              <a:rPr lang="tr-TR" altLang="tr-TR" b="1">
                <a:solidFill>
                  <a:schemeClr val="tx1"/>
                </a:solidFill>
                <a:latin typeface="Times New Roman" panose="02020603050405020304" pitchFamily="18" charset="0"/>
              </a:rPr>
              <a:t> olursa içerisindeki organik maddeler yok olacağından kemik dokusunun elastikiyeti kaybolur. </a:t>
            </a:r>
          </a:p>
        </p:txBody>
      </p:sp>
    </p:spTree>
    <p:extLst>
      <p:ext uri="{BB962C8B-B14F-4D97-AF65-F5344CB8AC3E}">
        <p14:creationId xmlns:p14="http://schemas.microsoft.com/office/powerpoint/2010/main" val="365985217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323850" y="260350"/>
            <a:ext cx="8496300" cy="48387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0"/>
              </a:spcBef>
              <a:buClrTx/>
              <a:buSzTx/>
              <a:buFontTx/>
              <a:buNone/>
            </a:pPr>
            <a:r>
              <a:rPr lang="tr-TR" altLang="tr-TR" b="1">
                <a:solidFill>
                  <a:srgbClr val="A50021"/>
                </a:solidFill>
                <a:latin typeface="Times New Roman" panose="02020603050405020304" pitchFamily="18" charset="0"/>
              </a:rPr>
              <a:t>Kemiklerin yapısı:</a:t>
            </a:r>
            <a:r>
              <a:rPr lang="tr-TR" altLang="tr-TR" b="1">
                <a:solidFill>
                  <a:schemeClr val="tx1"/>
                </a:solidFill>
                <a:latin typeface="Times New Roman" panose="02020603050405020304" pitchFamily="18" charset="0"/>
              </a:rPr>
              <a:t> Kemik dokusu bağ dokusunun özelleşmiş bir şeklidir. </a:t>
            </a:r>
          </a:p>
          <a:p>
            <a:pPr algn="just" eaLnBrk="1" hangingPunct="1">
              <a:spcBef>
                <a:spcPct val="0"/>
              </a:spcBef>
              <a:buClrTx/>
              <a:buSzTx/>
              <a:buFontTx/>
              <a:buNone/>
            </a:pPr>
            <a:endParaRPr lang="tr-TR" altLang="tr-TR" b="1">
              <a:solidFill>
                <a:schemeClr val="tx1"/>
              </a:solidFill>
              <a:latin typeface="Times New Roman" panose="02020603050405020304" pitchFamily="18" charset="0"/>
            </a:endParaRPr>
          </a:p>
          <a:p>
            <a:pPr algn="just" eaLnBrk="1" hangingPunct="1">
              <a:spcBef>
                <a:spcPct val="0"/>
              </a:spcBef>
              <a:buClrTx/>
              <a:buSzTx/>
              <a:buFontTx/>
              <a:buNone/>
            </a:pPr>
            <a:r>
              <a:rPr lang="tr-TR" altLang="tr-TR" b="1">
                <a:solidFill>
                  <a:schemeClr val="tx1"/>
                </a:solidFill>
                <a:latin typeface="Times New Roman" panose="02020603050405020304" pitchFamily="18" charset="0"/>
              </a:rPr>
              <a:t>Bir dokunun sert veya yumuşak olması neye bağlıdır?</a:t>
            </a:r>
          </a:p>
          <a:p>
            <a:pPr algn="just" eaLnBrk="1" hangingPunct="1">
              <a:spcBef>
                <a:spcPct val="0"/>
              </a:spcBef>
              <a:buClrTx/>
              <a:buSzTx/>
              <a:buFontTx/>
              <a:buNone/>
            </a:pPr>
            <a:endParaRPr lang="tr-TR" altLang="tr-TR" b="1">
              <a:solidFill>
                <a:schemeClr val="tx1"/>
              </a:solidFill>
              <a:latin typeface="Times New Roman" panose="02020603050405020304" pitchFamily="18" charset="0"/>
            </a:endParaRPr>
          </a:p>
          <a:p>
            <a:pPr algn="just" eaLnBrk="1" hangingPunct="1">
              <a:spcBef>
                <a:spcPct val="0"/>
              </a:spcBef>
              <a:buClrTx/>
              <a:buSzTx/>
              <a:buFontTx/>
              <a:buNone/>
            </a:pPr>
            <a:r>
              <a:rPr lang="tr-TR" altLang="tr-TR" b="1">
                <a:solidFill>
                  <a:schemeClr val="tx1"/>
                </a:solidFill>
                <a:latin typeface="Times New Roman" panose="02020603050405020304" pitchFamily="18" charset="0"/>
              </a:rPr>
              <a:t>Kemikler, dişlerden sonra insan vücudunun en sert oluşumudur. </a:t>
            </a:r>
          </a:p>
          <a:p>
            <a:pPr algn="just" eaLnBrk="1" hangingPunct="1">
              <a:spcBef>
                <a:spcPct val="0"/>
              </a:spcBef>
              <a:buClrTx/>
              <a:buSzTx/>
              <a:buFontTx/>
              <a:buNone/>
            </a:pPr>
            <a:endParaRPr lang="tr-TR" altLang="tr-TR" b="1">
              <a:solidFill>
                <a:schemeClr val="tx1"/>
              </a:solidFill>
              <a:latin typeface="Times New Roman" panose="02020603050405020304" pitchFamily="18" charset="0"/>
            </a:endParaRPr>
          </a:p>
          <a:p>
            <a:pPr algn="just" eaLnBrk="1" hangingPunct="1">
              <a:spcBef>
                <a:spcPct val="0"/>
              </a:spcBef>
              <a:buClrTx/>
              <a:buSzTx/>
              <a:buFontTx/>
              <a:buNone/>
            </a:pPr>
            <a:r>
              <a:rPr lang="tr-TR" altLang="tr-TR" b="1">
                <a:solidFill>
                  <a:schemeClr val="tx1"/>
                </a:solidFill>
                <a:latin typeface="Times New Roman" panose="02020603050405020304" pitchFamily="18" charset="0"/>
              </a:rPr>
              <a:t>Kemik dokusu olgunlaşmamış </a:t>
            </a:r>
            <a:r>
              <a:rPr lang="tr-TR" altLang="tr-TR" b="1">
                <a:solidFill>
                  <a:srgbClr val="A50021"/>
                </a:solidFill>
                <a:latin typeface="Times New Roman" panose="02020603050405020304" pitchFamily="18" charset="0"/>
              </a:rPr>
              <a:t>(primer, lamelsiz)</a:t>
            </a:r>
            <a:r>
              <a:rPr lang="tr-TR" altLang="tr-TR" b="1">
                <a:solidFill>
                  <a:schemeClr val="tx1"/>
                </a:solidFill>
                <a:latin typeface="Times New Roman" panose="02020603050405020304" pitchFamily="18" charset="0"/>
              </a:rPr>
              <a:t> ve olgunlaşmış </a:t>
            </a:r>
            <a:r>
              <a:rPr lang="tr-TR" altLang="tr-TR" b="1">
                <a:solidFill>
                  <a:srgbClr val="A50021"/>
                </a:solidFill>
                <a:latin typeface="Times New Roman" panose="02020603050405020304" pitchFamily="18" charset="0"/>
              </a:rPr>
              <a:t>(sekonder, lamelli)</a:t>
            </a:r>
            <a:r>
              <a:rPr lang="tr-TR" altLang="tr-TR" b="1">
                <a:solidFill>
                  <a:schemeClr val="tx1"/>
                </a:solidFill>
                <a:latin typeface="Times New Roman" panose="02020603050405020304" pitchFamily="18" charset="0"/>
              </a:rPr>
              <a:t> kemik dokusu olarak ikiye ayrılır. </a:t>
            </a:r>
          </a:p>
          <a:p>
            <a:pPr algn="just" eaLnBrk="1" hangingPunct="1">
              <a:spcBef>
                <a:spcPct val="0"/>
              </a:spcBef>
              <a:buClrTx/>
              <a:buSzTx/>
              <a:buFontTx/>
              <a:buNone/>
            </a:pPr>
            <a:endParaRPr lang="tr-TR" altLang="tr-TR" b="1">
              <a:solidFill>
                <a:schemeClr val="tx1"/>
              </a:solidFill>
              <a:latin typeface="Times New Roman" panose="02020603050405020304" pitchFamily="18" charset="0"/>
            </a:endParaRPr>
          </a:p>
          <a:p>
            <a:pPr algn="just" eaLnBrk="1" hangingPunct="1">
              <a:spcBef>
                <a:spcPct val="0"/>
              </a:spcBef>
              <a:buClrTx/>
              <a:buSzTx/>
              <a:buFontTx/>
              <a:buNone/>
            </a:pPr>
            <a:r>
              <a:rPr lang="tr-TR" altLang="tr-TR" b="1">
                <a:solidFill>
                  <a:schemeClr val="tx1"/>
                </a:solidFill>
                <a:latin typeface="Times New Roman" panose="02020603050405020304" pitchFamily="18" charset="0"/>
              </a:rPr>
              <a:t>Primer kemik embriyolojik gelişim evresinde ve kırıkların onarımı sırasında görülür. </a:t>
            </a:r>
          </a:p>
        </p:txBody>
      </p:sp>
    </p:spTree>
    <p:extLst>
      <p:ext uri="{BB962C8B-B14F-4D97-AF65-F5344CB8AC3E}">
        <p14:creationId xmlns:p14="http://schemas.microsoft.com/office/powerpoint/2010/main" val="313177410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9" descr="94557-004-cf63d3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273300"/>
            <a:ext cx="56896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10"/>
          <p:cNvSpPr txBox="1">
            <a:spLocks noChangeArrowheads="1"/>
          </p:cNvSpPr>
          <p:nvPr/>
        </p:nvSpPr>
        <p:spPr bwMode="auto">
          <a:xfrm>
            <a:off x="250825" y="188913"/>
            <a:ext cx="8642350" cy="228282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0"/>
              </a:spcBef>
              <a:buClrTx/>
              <a:buSzTx/>
              <a:buFontTx/>
              <a:buNone/>
            </a:pPr>
            <a:r>
              <a:rPr lang="tr-TR" altLang="tr-TR" b="1">
                <a:solidFill>
                  <a:schemeClr val="accent2"/>
                </a:solidFill>
                <a:latin typeface="Times New Roman" panose="02020603050405020304" pitchFamily="18" charset="0"/>
              </a:rPr>
              <a:t>Sekonder kemik: </a:t>
            </a:r>
            <a:r>
              <a:rPr lang="tr-TR" altLang="tr-TR" b="1">
                <a:solidFill>
                  <a:srgbClr val="A50021"/>
                </a:solidFill>
                <a:latin typeface="Times New Roman" panose="02020603050405020304" pitchFamily="18" charset="0"/>
              </a:rPr>
              <a:t>süngerimsi (spongioz)</a:t>
            </a:r>
            <a:r>
              <a:rPr lang="tr-TR" altLang="tr-TR" b="1">
                <a:solidFill>
                  <a:schemeClr val="tx1"/>
                </a:solidFill>
                <a:latin typeface="Times New Roman" panose="02020603050405020304" pitchFamily="18" charset="0"/>
              </a:rPr>
              <a:t> kemik ve </a:t>
            </a:r>
            <a:r>
              <a:rPr lang="tr-TR" altLang="tr-TR" b="1">
                <a:solidFill>
                  <a:srgbClr val="A50021"/>
                </a:solidFill>
                <a:latin typeface="Times New Roman" panose="02020603050405020304" pitchFamily="18" charset="0"/>
              </a:rPr>
              <a:t>kompakt kemik</a:t>
            </a:r>
            <a:r>
              <a:rPr lang="tr-TR" altLang="tr-TR" b="1">
                <a:solidFill>
                  <a:schemeClr val="tx1"/>
                </a:solidFill>
                <a:latin typeface="Times New Roman" panose="02020603050405020304" pitchFamily="18" charset="0"/>
              </a:rPr>
              <a:t> olarak iki tipte organize olmuştur. 	</a:t>
            </a:r>
            <a:endParaRPr lang="tr-TR" altLang="tr-TR" b="1">
              <a:solidFill>
                <a:srgbClr val="A50021"/>
              </a:solidFill>
              <a:latin typeface="Times New Roman" panose="02020603050405020304" pitchFamily="18" charset="0"/>
            </a:endParaRPr>
          </a:p>
          <a:p>
            <a:pPr algn="just" eaLnBrk="1" hangingPunct="1">
              <a:spcBef>
                <a:spcPct val="0"/>
              </a:spcBef>
              <a:buClrTx/>
              <a:buSzTx/>
              <a:buFontTx/>
              <a:buNone/>
            </a:pPr>
            <a:r>
              <a:rPr lang="tr-TR" altLang="tr-TR" b="1">
                <a:solidFill>
                  <a:srgbClr val="A50021"/>
                </a:solidFill>
                <a:latin typeface="Times New Roman" panose="02020603050405020304" pitchFamily="18" charset="0"/>
              </a:rPr>
              <a:t>Süngerimsi kemik:</a:t>
            </a:r>
            <a:r>
              <a:rPr lang="tr-TR" altLang="tr-TR" b="1">
                <a:solidFill>
                  <a:schemeClr val="tx1"/>
                </a:solidFill>
                <a:latin typeface="Times New Roman" panose="02020603050405020304" pitchFamily="18" charset="0"/>
              </a:rPr>
              <a:t> İskeletin %80’ini oluşturur.Çok sayıda kemik trabekülü ve bunlar arasında ki boşlukları ihtiva eder.</a:t>
            </a:r>
          </a:p>
          <a:p>
            <a:pPr algn="just" eaLnBrk="1" hangingPunct="1">
              <a:spcBef>
                <a:spcPct val="0"/>
              </a:spcBef>
              <a:buClrTx/>
              <a:buSzTx/>
              <a:buFontTx/>
              <a:buNone/>
            </a:pPr>
            <a:r>
              <a:rPr lang="tr-TR" altLang="tr-TR" b="1">
                <a:solidFill>
                  <a:schemeClr val="tx1"/>
                </a:solidFill>
                <a:latin typeface="Times New Roman" panose="02020603050405020304" pitchFamily="18" charset="0"/>
              </a:rPr>
              <a:t>Bu boşluklar canlıda </a:t>
            </a:r>
            <a:r>
              <a:rPr lang="tr-TR" altLang="tr-TR" b="1">
                <a:solidFill>
                  <a:srgbClr val="A50021"/>
                </a:solidFill>
                <a:latin typeface="Times New Roman" panose="02020603050405020304" pitchFamily="18" charset="0"/>
              </a:rPr>
              <a:t>kırmızı kemik iliği</a:t>
            </a:r>
            <a:r>
              <a:rPr lang="tr-TR" altLang="tr-TR" b="1">
                <a:solidFill>
                  <a:schemeClr val="tx1"/>
                </a:solidFill>
                <a:latin typeface="Times New Roman" panose="02020603050405020304" pitchFamily="18" charset="0"/>
              </a:rPr>
              <a:t> tarafından doldurulmuştur.</a:t>
            </a:r>
            <a:r>
              <a:rPr lang="tr-TR" altLang="tr-TR" b="1" i="1">
                <a:solidFill>
                  <a:schemeClr val="tx1"/>
                </a:solidFill>
                <a:latin typeface="Times New Roman" panose="02020603050405020304" pitchFamily="18" charset="0"/>
              </a:rPr>
              <a:t> </a:t>
            </a:r>
            <a:r>
              <a:rPr lang="tr-TR" altLang="tr-TR" b="1">
                <a:solidFill>
                  <a:schemeClr val="tx1"/>
                </a:solidFill>
                <a:latin typeface="Times New Roman" panose="02020603050405020304" pitchFamily="18" charset="0"/>
              </a:rPr>
              <a:t>Havers sistemi içermez. </a:t>
            </a:r>
          </a:p>
        </p:txBody>
      </p:sp>
    </p:spTree>
    <p:extLst>
      <p:ext uri="{BB962C8B-B14F-4D97-AF65-F5344CB8AC3E}">
        <p14:creationId xmlns:p14="http://schemas.microsoft.com/office/powerpoint/2010/main" val="205344430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descr="bone_microscopic_stru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2636838"/>
            <a:ext cx="6480175"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7"/>
          <p:cNvSpPr>
            <a:spLocks noChangeArrowheads="1"/>
          </p:cNvSpPr>
          <p:nvPr/>
        </p:nvSpPr>
        <p:spPr bwMode="auto">
          <a:xfrm>
            <a:off x="179388" y="188913"/>
            <a:ext cx="8785225" cy="26479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0"/>
              </a:spcBef>
              <a:buClrTx/>
              <a:buSzTx/>
              <a:buFontTx/>
              <a:buNone/>
            </a:pPr>
            <a:r>
              <a:rPr lang="tr-TR" altLang="tr-TR" b="1">
                <a:solidFill>
                  <a:srgbClr val="A50021"/>
                </a:solidFill>
                <a:latin typeface="Times New Roman" panose="02020603050405020304" pitchFamily="18" charset="0"/>
              </a:rPr>
              <a:t>Kompakt kemik: </a:t>
            </a:r>
            <a:r>
              <a:rPr lang="tr-TR" altLang="tr-TR" b="1">
                <a:solidFill>
                  <a:schemeClr val="tx1"/>
                </a:solidFill>
                <a:latin typeface="Times New Roman" panose="02020603050405020304" pitchFamily="18" charset="0"/>
              </a:rPr>
              <a:t>Kanallar ve lamellerden oluşmuş homojen bir yapıya sahiptir. Kompakt kemikteki lameller Havers lamelleri, iç lameller, dış lameller ve ara lameller olarak düzenlenmiştir. Kan damarlarını taşıyan kanallar ise iki ayrı yönde seyreder. Kemiğin uzun eksenine paralel olarak uzanan kanallara </a:t>
            </a:r>
            <a:r>
              <a:rPr lang="tr-TR" altLang="tr-TR" b="1">
                <a:solidFill>
                  <a:srgbClr val="A50021"/>
                </a:solidFill>
                <a:latin typeface="Times New Roman" panose="02020603050405020304" pitchFamily="18" charset="0"/>
              </a:rPr>
              <a:t>Havers kanalları</a:t>
            </a:r>
            <a:r>
              <a:rPr lang="tr-TR" altLang="tr-TR" b="1">
                <a:solidFill>
                  <a:schemeClr val="tx1"/>
                </a:solidFill>
                <a:latin typeface="Times New Roman" panose="02020603050405020304" pitchFamily="18" charset="0"/>
              </a:rPr>
              <a:t>, </a:t>
            </a:r>
          </a:p>
          <a:p>
            <a:pPr algn="just" eaLnBrk="1" hangingPunct="1">
              <a:spcBef>
                <a:spcPct val="0"/>
              </a:spcBef>
              <a:buClrTx/>
              <a:buSzTx/>
              <a:buFontTx/>
              <a:buNone/>
            </a:pPr>
            <a:r>
              <a:rPr lang="tr-TR" altLang="tr-TR" b="1">
                <a:solidFill>
                  <a:schemeClr val="tx1"/>
                </a:solidFill>
                <a:latin typeface="Times New Roman" panose="02020603050405020304" pitchFamily="18" charset="0"/>
              </a:rPr>
              <a:t>Kemiğin uzun eksenine dik olarak seyreden kanallara ise </a:t>
            </a:r>
            <a:r>
              <a:rPr lang="tr-TR" altLang="tr-TR" b="1">
                <a:solidFill>
                  <a:srgbClr val="A50021"/>
                </a:solidFill>
                <a:latin typeface="Times New Roman" panose="02020603050405020304" pitchFamily="18" charset="0"/>
              </a:rPr>
              <a:t>Volkmann kanalları</a:t>
            </a:r>
            <a:r>
              <a:rPr lang="tr-TR" altLang="tr-TR" b="1">
                <a:solidFill>
                  <a:schemeClr val="tx1"/>
                </a:solidFill>
                <a:latin typeface="Times New Roman" panose="02020603050405020304" pitchFamily="18" charset="0"/>
              </a:rPr>
              <a:t> denir.</a:t>
            </a:r>
            <a:r>
              <a:rPr lang="tr-TR" altLang="tr-TR">
                <a:solidFill>
                  <a:schemeClr val="tx1"/>
                </a:solidFill>
                <a:latin typeface="Times New Roman" panose="02020603050405020304" pitchFamily="18" charset="0"/>
              </a:rPr>
              <a:t> </a:t>
            </a:r>
          </a:p>
        </p:txBody>
      </p:sp>
    </p:spTree>
    <p:extLst>
      <p:ext uri="{BB962C8B-B14F-4D97-AF65-F5344CB8AC3E}">
        <p14:creationId xmlns:p14="http://schemas.microsoft.com/office/powerpoint/2010/main" val="403349325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4" descr="&lt;EMPTY&gt;"/>
          <p:cNvGraphicFramePr>
            <a:graphicFrameLocks noChangeAspect="1"/>
          </p:cNvGraphicFramePr>
          <p:nvPr/>
        </p:nvGraphicFramePr>
        <p:xfrm>
          <a:off x="1187450" y="260350"/>
          <a:ext cx="5627688" cy="6264275"/>
        </p:xfrm>
        <a:graphic>
          <a:graphicData uri="http://schemas.openxmlformats.org/presentationml/2006/ole">
            <mc:AlternateContent xmlns:mc="http://schemas.openxmlformats.org/markup-compatibility/2006">
              <mc:Choice xmlns:v="urn:schemas-microsoft-com:vml" Requires="v">
                <p:oleObj spid="_x0000_s1028" name="Bit Eşlem Resmi" r:id="rId3" imgW="3847619" imgH="4676190" progId="Paint.Picture">
                  <p:embed/>
                </p:oleObj>
              </mc:Choice>
              <mc:Fallback>
                <p:oleObj name="Bit Eşlem Resmi" r:id="rId3" imgW="3847619" imgH="4676190" progId="Paint.Picture">
                  <p:embed/>
                  <p:pic>
                    <p:nvPicPr>
                      <p:cNvPr id="12290" name="Object 4" descr="&lt;EMPTY&gt;"/>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1187450" y="260350"/>
                        <a:ext cx="5627688" cy="6264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oleObj>
              </mc:Fallback>
            </mc:AlternateContent>
          </a:graphicData>
        </a:graphic>
      </p:graphicFrame>
    </p:spTree>
    <p:extLst>
      <p:ext uri="{BB962C8B-B14F-4D97-AF65-F5344CB8AC3E}">
        <p14:creationId xmlns:p14="http://schemas.microsoft.com/office/powerpoint/2010/main" val="19233190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535940" y="517982"/>
            <a:ext cx="2029460"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FF0000"/>
                </a:solidFill>
                <a:latin typeface="Arial"/>
                <a:cs typeface="Arial"/>
              </a:rPr>
              <a:t>Eski</a:t>
            </a:r>
            <a:r>
              <a:rPr sz="4000" b="1" spc="-65" dirty="0">
                <a:solidFill>
                  <a:srgbClr val="FF0000"/>
                </a:solidFill>
                <a:latin typeface="Arial"/>
                <a:cs typeface="Arial"/>
              </a:rPr>
              <a:t> </a:t>
            </a:r>
            <a:r>
              <a:rPr sz="4000" b="1" spc="-10" dirty="0">
                <a:solidFill>
                  <a:srgbClr val="FF0000"/>
                </a:solidFill>
                <a:latin typeface="Arial"/>
                <a:cs typeface="Arial"/>
              </a:rPr>
              <a:t>Çin</a:t>
            </a:r>
            <a:endParaRPr sz="4000">
              <a:latin typeface="Arial"/>
              <a:cs typeface="Arial"/>
            </a:endParaRPr>
          </a:p>
        </p:txBody>
      </p:sp>
      <p:sp>
        <p:nvSpPr>
          <p:cNvPr id="9" name="object 9"/>
          <p:cNvSpPr/>
          <p:nvPr/>
        </p:nvSpPr>
        <p:spPr>
          <a:xfrm>
            <a:off x="4724400" y="228600"/>
            <a:ext cx="4230624" cy="3983736"/>
          </a:xfrm>
          <a:prstGeom prst="rect">
            <a:avLst/>
          </a:prstGeom>
          <a:blipFill>
            <a:blip r:embed="rId2" cstate="print"/>
            <a:stretch>
              <a:fillRect/>
            </a:stretch>
          </a:blipFill>
        </p:spPr>
        <p:txBody>
          <a:bodyPr wrap="square" lIns="0" tIns="0" rIns="0" bIns="0" rtlCol="0"/>
          <a:lstStyle/>
          <a:p>
            <a:endParaRPr/>
          </a:p>
        </p:txBody>
      </p:sp>
      <p:sp>
        <p:nvSpPr>
          <p:cNvPr id="10" name="object 10"/>
          <p:cNvSpPr txBox="1"/>
          <p:nvPr/>
        </p:nvSpPr>
        <p:spPr>
          <a:xfrm>
            <a:off x="535940" y="3014243"/>
            <a:ext cx="6682105" cy="2885440"/>
          </a:xfrm>
          <a:prstGeom prst="rect">
            <a:avLst/>
          </a:prstGeom>
        </p:spPr>
        <p:txBody>
          <a:bodyPr vert="horz" wrap="square" lIns="0" tIns="12700" rIns="0" bIns="0" rtlCol="0">
            <a:spAutoFit/>
          </a:bodyPr>
          <a:lstStyle/>
          <a:p>
            <a:pPr marL="355600" marR="1946910" indent="-342900">
              <a:lnSpc>
                <a:spcPct val="130000"/>
              </a:lnSpc>
              <a:spcBef>
                <a:spcPts val="100"/>
              </a:spcBef>
              <a:buClr>
                <a:srgbClr val="0000CC"/>
              </a:buClr>
              <a:buSzPct val="58928"/>
              <a:buFont typeface="Wingdings"/>
              <a:buChar char=""/>
              <a:tabLst>
                <a:tab pos="355600" algn="l"/>
                <a:tab pos="356235" algn="l"/>
              </a:tabLst>
            </a:pPr>
            <a:r>
              <a:rPr sz="2800" spc="-5" dirty="0">
                <a:latin typeface="Arial"/>
                <a:cs typeface="Arial"/>
              </a:rPr>
              <a:t>Diyabet “susuzluk hastalığı”  olarak</a:t>
            </a:r>
            <a:r>
              <a:rPr sz="2800" dirty="0">
                <a:latin typeface="Arial"/>
                <a:cs typeface="Arial"/>
              </a:rPr>
              <a:t> </a:t>
            </a:r>
            <a:r>
              <a:rPr sz="2800" spc="-5" dirty="0">
                <a:latin typeface="Arial"/>
                <a:cs typeface="Arial"/>
              </a:rPr>
              <a:t>tanımlanıyordu</a:t>
            </a:r>
            <a:endParaRPr sz="2800" dirty="0">
              <a:latin typeface="Arial"/>
              <a:cs typeface="Arial"/>
            </a:endParaRPr>
          </a:p>
          <a:p>
            <a:pPr marL="355600" marR="5080" indent="-342900">
              <a:lnSpc>
                <a:spcPct val="130000"/>
              </a:lnSpc>
              <a:spcBef>
                <a:spcPts val="675"/>
              </a:spcBef>
              <a:buClr>
                <a:srgbClr val="0000CC"/>
              </a:buClr>
              <a:buSzPct val="58928"/>
              <a:buFont typeface="Wingdings"/>
              <a:buChar char=""/>
              <a:tabLst>
                <a:tab pos="355600" algn="l"/>
                <a:tab pos="356235" algn="l"/>
              </a:tabLst>
            </a:pPr>
            <a:r>
              <a:rPr sz="2800" spc="-5" dirty="0">
                <a:latin typeface="Arial"/>
                <a:cs typeface="Arial"/>
              </a:rPr>
              <a:t>200 değişik nabız vücudun onbir değişik  noktasından alınırdı ve bu </a:t>
            </a:r>
            <a:r>
              <a:rPr sz="2800" spc="-5" dirty="0" err="1">
                <a:latin typeface="Arial"/>
                <a:cs typeface="Arial"/>
              </a:rPr>
              <a:t>işlem</a:t>
            </a:r>
            <a:r>
              <a:rPr sz="2800" spc="-5" dirty="0">
                <a:latin typeface="Arial"/>
                <a:cs typeface="Arial"/>
              </a:rPr>
              <a:t> </a:t>
            </a:r>
            <a:r>
              <a:rPr sz="2800" spc="-5" dirty="0" err="1" smtClean="0">
                <a:latin typeface="Arial"/>
                <a:cs typeface="Arial"/>
              </a:rPr>
              <a:t>birkç</a:t>
            </a:r>
            <a:r>
              <a:rPr sz="2800" spc="-5" dirty="0" smtClean="0">
                <a:latin typeface="Arial"/>
                <a:cs typeface="Arial"/>
              </a:rPr>
              <a:t>  </a:t>
            </a:r>
            <a:r>
              <a:rPr sz="2800" spc="-5" dirty="0">
                <a:latin typeface="Arial"/>
                <a:cs typeface="Arial"/>
              </a:rPr>
              <a:t>saat</a:t>
            </a:r>
            <a:r>
              <a:rPr sz="2800" spc="-10" dirty="0">
                <a:latin typeface="Arial"/>
                <a:cs typeface="Arial"/>
              </a:rPr>
              <a:t> </a:t>
            </a:r>
            <a:r>
              <a:rPr sz="2800" spc="-5" dirty="0">
                <a:latin typeface="Arial"/>
                <a:cs typeface="Arial"/>
              </a:rPr>
              <a:t>sürerdi</a:t>
            </a:r>
            <a:endParaRPr sz="2800" dirty="0">
              <a:latin typeface="Arial"/>
              <a:cs typeface="Arial"/>
            </a:endParaRPr>
          </a:p>
        </p:txBody>
      </p:sp>
    </p:spTree>
    <p:extLst>
      <p:ext uri="{BB962C8B-B14F-4D97-AF65-F5344CB8AC3E}">
        <p14:creationId xmlns:p14="http://schemas.microsoft.com/office/powerpoint/2010/main" val="31258972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7"/>
          <p:cNvSpPr txBox="1">
            <a:spLocks noChangeArrowheads="1"/>
          </p:cNvSpPr>
          <p:nvPr/>
        </p:nvSpPr>
        <p:spPr bwMode="auto">
          <a:xfrm>
            <a:off x="179388" y="188913"/>
            <a:ext cx="8785225" cy="19177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0"/>
              </a:spcBef>
              <a:buClrTx/>
              <a:buSzTx/>
              <a:buFontTx/>
              <a:buNone/>
            </a:pPr>
            <a:r>
              <a:rPr lang="tr-TR" altLang="tr-TR" b="1">
                <a:solidFill>
                  <a:schemeClr val="tx1"/>
                </a:solidFill>
                <a:latin typeface="Times New Roman" panose="02020603050405020304" pitchFamily="18" charset="0"/>
              </a:rPr>
              <a:t>Havers kanalının etrafını saran dairesel lamellerin meydana getirdiği yapıya </a:t>
            </a:r>
            <a:r>
              <a:rPr lang="tr-TR" altLang="tr-TR" b="1">
                <a:solidFill>
                  <a:srgbClr val="A50021"/>
                </a:solidFill>
                <a:latin typeface="Times New Roman" panose="02020603050405020304" pitchFamily="18" charset="0"/>
              </a:rPr>
              <a:t>Havers sistemi ve ya osteon adı verilir. </a:t>
            </a:r>
            <a:r>
              <a:rPr lang="tr-TR" altLang="tr-TR" b="1">
                <a:solidFill>
                  <a:schemeClr val="tx1"/>
                </a:solidFill>
                <a:latin typeface="Times New Roman" panose="02020603050405020304" pitchFamily="18" charset="0"/>
              </a:rPr>
              <a:t>Uzun kemiklerin uç kısımlarına </a:t>
            </a:r>
            <a:r>
              <a:rPr lang="tr-TR" altLang="tr-TR" b="1">
                <a:solidFill>
                  <a:srgbClr val="A50021"/>
                </a:solidFill>
                <a:latin typeface="Times New Roman" panose="02020603050405020304" pitchFamily="18" charset="0"/>
              </a:rPr>
              <a:t>epifiz</a:t>
            </a:r>
            <a:r>
              <a:rPr lang="tr-TR" altLang="tr-TR" b="1">
                <a:solidFill>
                  <a:schemeClr val="tx1"/>
                </a:solidFill>
                <a:latin typeface="Times New Roman" panose="02020603050405020304" pitchFamily="18" charset="0"/>
              </a:rPr>
              <a:t>, orta kısımlarına </a:t>
            </a:r>
            <a:r>
              <a:rPr lang="tr-TR" altLang="tr-TR" b="1">
                <a:solidFill>
                  <a:srgbClr val="A50021"/>
                </a:solidFill>
                <a:latin typeface="Times New Roman" panose="02020603050405020304" pitchFamily="18" charset="0"/>
              </a:rPr>
              <a:t>diafiz</a:t>
            </a:r>
            <a:r>
              <a:rPr lang="tr-TR" altLang="tr-TR" b="1">
                <a:solidFill>
                  <a:schemeClr val="tx1"/>
                </a:solidFill>
                <a:latin typeface="Times New Roman" panose="02020603050405020304" pitchFamily="18" charset="0"/>
              </a:rPr>
              <a:t> denir. Epifiz ve diafiz kısımları arasındaki kıkırdak bölgeye </a:t>
            </a:r>
            <a:r>
              <a:rPr lang="tr-TR" altLang="tr-TR" b="1">
                <a:solidFill>
                  <a:srgbClr val="A50021"/>
                </a:solidFill>
                <a:latin typeface="Times New Roman" panose="02020603050405020304" pitchFamily="18" charset="0"/>
              </a:rPr>
              <a:t>metafiz</a:t>
            </a:r>
            <a:r>
              <a:rPr lang="tr-TR" altLang="tr-TR" b="1">
                <a:solidFill>
                  <a:schemeClr val="tx1"/>
                </a:solidFill>
                <a:latin typeface="Times New Roman" panose="02020603050405020304" pitchFamily="18" charset="0"/>
              </a:rPr>
              <a:t> (metafiz kıkırdağı) denir. </a:t>
            </a:r>
          </a:p>
        </p:txBody>
      </p:sp>
      <p:pic>
        <p:nvPicPr>
          <p:cNvPr id="1331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133600"/>
            <a:ext cx="5688013" cy="449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124270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diplo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584450"/>
            <a:ext cx="5184775"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6"/>
          <p:cNvSpPr txBox="1">
            <a:spLocks noChangeArrowheads="1"/>
          </p:cNvSpPr>
          <p:nvPr/>
        </p:nvSpPr>
        <p:spPr bwMode="auto">
          <a:xfrm>
            <a:off x="179388" y="260350"/>
            <a:ext cx="8785225" cy="26479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0"/>
              </a:spcBef>
              <a:buClrTx/>
              <a:buSzTx/>
              <a:buFontTx/>
              <a:buNone/>
            </a:pPr>
            <a:r>
              <a:rPr lang="tr-TR" altLang="tr-TR" b="1">
                <a:solidFill>
                  <a:schemeClr val="tx1"/>
                </a:solidFill>
                <a:latin typeface="Times New Roman" panose="02020603050405020304" pitchFamily="18" charset="0"/>
              </a:rPr>
              <a:t>Yassı kemiklerde, kemiğin dış ve iç yüzü kompakt kemik dokusundan yapılı iken orta kısmı </a:t>
            </a:r>
            <a:r>
              <a:rPr lang="tr-TR" altLang="tr-TR" b="1">
                <a:solidFill>
                  <a:srgbClr val="A50021"/>
                </a:solidFill>
                <a:latin typeface="Times New Roman" panose="02020603050405020304" pitchFamily="18" charset="0"/>
              </a:rPr>
              <a:t>(diploe)</a:t>
            </a:r>
            <a:r>
              <a:rPr lang="tr-TR" altLang="tr-TR" b="1">
                <a:solidFill>
                  <a:schemeClr val="tx1"/>
                </a:solidFill>
                <a:latin typeface="Times New Roman" panose="02020603050405020304" pitchFamily="18" charset="0"/>
              </a:rPr>
              <a:t> ise süngerimsi kemikten meydana gelir.</a:t>
            </a:r>
          </a:p>
          <a:p>
            <a:pPr algn="just" eaLnBrk="1" hangingPunct="1">
              <a:spcBef>
                <a:spcPct val="0"/>
              </a:spcBef>
              <a:buClrTx/>
              <a:buSzTx/>
              <a:buFontTx/>
              <a:buNone/>
            </a:pPr>
            <a:r>
              <a:rPr lang="tr-TR" altLang="tr-TR" b="1">
                <a:solidFill>
                  <a:schemeClr val="tx1"/>
                </a:solidFill>
                <a:latin typeface="Times New Roman" panose="02020603050405020304" pitchFamily="18" charset="0"/>
              </a:rPr>
              <a:t>	</a:t>
            </a:r>
          </a:p>
          <a:p>
            <a:pPr algn="just" eaLnBrk="1" hangingPunct="1">
              <a:spcBef>
                <a:spcPct val="0"/>
              </a:spcBef>
              <a:buClrTx/>
              <a:buSzTx/>
              <a:buFontTx/>
              <a:buNone/>
            </a:pPr>
            <a:r>
              <a:rPr lang="tr-TR" altLang="tr-TR" b="1">
                <a:solidFill>
                  <a:schemeClr val="tx1"/>
                </a:solidFill>
                <a:latin typeface="Times New Roman" panose="02020603050405020304" pitchFamily="18" charset="0"/>
              </a:rPr>
              <a:t>Metafiz bölgesi kemiklerin uzunlamasına büyümesinden sorumludur. Çocukluk çağında bu bölgede meydana gelen kırıklar klinik açıdan büyük önem taşır</a:t>
            </a:r>
          </a:p>
        </p:txBody>
      </p:sp>
      <p:sp>
        <p:nvSpPr>
          <p:cNvPr id="14340" name="Rectangle 7"/>
          <p:cNvSpPr>
            <a:spLocks noChangeArrowheads="1"/>
          </p:cNvSpPr>
          <p:nvPr/>
        </p:nvSpPr>
        <p:spPr bwMode="auto">
          <a:xfrm>
            <a:off x="7308850" y="5373688"/>
            <a:ext cx="979488" cy="45720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tr-TR" altLang="tr-TR" b="1">
                <a:solidFill>
                  <a:srgbClr val="A50021"/>
                </a:solidFill>
                <a:latin typeface="Times New Roman" panose="02020603050405020304" pitchFamily="18" charset="0"/>
              </a:rPr>
              <a:t>diploe</a:t>
            </a:r>
          </a:p>
        </p:txBody>
      </p:sp>
      <p:sp>
        <p:nvSpPr>
          <p:cNvPr id="14341" name="Line 8"/>
          <p:cNvSpPr>
            <a:spLocks noChangeShapeType="1"/>
          </p:cNvSpPr>
          <p:nvPr/>
        </p:nvSpPr>
        <p:spPr bwMode="auto">
          <a:xfrm>
            <a:off x="5292725" y="5589588"/>
            <a:ext cx="20161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Tree>
    <p:extLst>
      <p:ext uri="{BB962C8B-B14F-4D97-AF65-F5344CB8AC3E}">
        <p14:creationId xmlns:p14="http://schemas.microsoft.com/office/powerpoint/2010/main" val="161462217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250825" y="260350"/>
            <a:ext cx="5976938" cy="6299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0"/>
              </a:spcBef>
              <a:buClrTx/>
              <a:buSzTx/>
              <a:buFontTx/>
              <a:buNone/>
            </a:pPr>
            <a:r>
              <a:rPr lang="tr-TR" altLang="tr-TR" b="1">
                <a:solidFill>
                  <a:srgbClr val="A50021"/>
                </a:solidFill>
                <a:latin typeface="Times New Roman" panose="02020603050405020304" pitchFamily="18" charset="0"/>
              </a:rPr>
              <a:t>Periosteum:</a:t>
            </a:r>
            <a:r>
              <a:rPr lang="tr-TR" altLang="tr-TR" b="1">
                <a:solidFill>
                  <a:schemeClr val="tx1"/>
                </a:solidFill>
                <a:latin typeface="Times New Roman" panose="02020603050405020304" pitchFamily="18" charset="0"/>
              </a:rPr>
              <a:t> Kemiğin ekleme katılmayan kısımlarını örten bağ dokusuna periosteum adı verilir. </a:t>
            </a:r>
          </a:p>
          <a:p>
            <a:pPr algn="just" eaLnBrk="1" hangingPunct="1">
              <a:spcBef>
                <a:spcPct val="0"/>
              </a:spcBef>
              <a:buClrTx/>
              <a:buSzTx/>
              <a:buFontTx/>
              <a:buNone/>
            </a:pPr>
            <a:endParaRPr lang="tr-TR" altLang="tr-TR" b="1">
              <a:solidFill>
                <a:srgbClr val="A50021"/>
              </a:solidFill>
              <a:latin typeface="Times New Roman" panose="02020603050405020304" pitchFamily="18" charset="0"/>
            </a:endParaRPr>
          </a:p>
          <a:p>
            <a:pPr algn="just" eaLnBrk="1" hangingPunct="1">
              <a:spcBef>
                <a:spcPct val="0"/>
              </a:spcBef>
              <a:buClrTx/>
              <a:buSzTx/>
              <a:buFontTx/>
              <a:buNone/>
            </a:pPr>
            <a:r>
              <a:rPr lang="tr-TR" altLang="tr-TR" b="1">
                <a:solidFill>
                  <a:srgbClr val="A50021"/>
                </a:solidFill>
                <a:latin typeface="Times New Roman" panose="02020603050405020304" pitchFamily="18" charset="0"/>
              </a:rPr>
              <a:t>Endosteum:</a:t>
            </a:r>
            <a:r>
              <a:rPr lang="tr-TR" altLang="tr-TR" b="1">
                <a:solidFill>
                  <a:schemeClr val="tx1"/>
                </a:solidFill>
                <a:latin typeface="Times New Roman" panose="02020603050405020304" pitchFamily="18" charset="0"/>
              </a:rPr>
              <a:t> Cavum medullare ile spongioz kemiğin trabeküllerini örten yapıya endosteum denir</a:t>
            </a:r>
            <a:r>
              <a:rPr lang="tr-TR" altLang="tr-TR" b="1">
                <a:solidFill>
                  <a:srgbClr val="A50021"/>
                </a:solidFill>
                <a:latin typeface="Times New Roman" panose="02020603050405020304" pitchFamily="18" charset="0"/>
              </a:rPr>
              <a:t>	</a:t>
            </a:r>
          </a:p>
          <a:p>
            <a:pPr algn="just" eaLnBrk="1" hangingPunct="1">
              <a:spcBef>
                <a:spcPct val="0"/>
              </a:spcBef>
              <a:buClrTx/>
              <a:buSzTx/>
              <a:buFontTx/>
              <a:buNone/>
            </a:pPr>
            <a:endParaRPr lang="tr-TR" altLang="tr-TR" b="1">
              <a:solidFill>
                <a:srgbClr val="A50021"/>
              </a:solidFill>
              <a:latin typeface="Times New Roman" panose="02020603050405020304" pitchFamily="18" charset="0"/>
            </a:endParaRPr>
          </a:p>
          <a:p>
            <a:pPr algn="just" eaLnBrk="1" hangingPunct="1">
              <a:spcBef>
                <a:spcPct val="0"/>
              </a:spcBef>
              <a:buClrTx/>
              <a:buSzTx/>
              <a:buFontTx/>
              <a:buNone/>
            </a:pPr>
            <a:r>
              <a:rPr lang="tr-TR" altLang="tr-TR" b="1">
                <a:solidFill>
                  <a:srgbClr val="A50021"/>
                </a:solidFill>
                <a:latin typeface="Times New Roman" panose="02020603050405020304" pitchFamily="18" charset="0"/>
              </a:rPr>
              <a:t>Periosteum ve endosteum’un görevi:</a:t>
            </a:r>
            <a:r>
              <a:rPr lang="tr-TR" altLang="tr-TR" b="1">
                <a:solidFill>
                  <a:schemeClr val="tx1"/>
                </a:solidFill>
                <a:latin typeface="Times New Roman" panose="02020603050405020304" pitchFamily="18" charset="0"/>
              </a:rPr>
              <a:t> Periosteum’dan başlayarak dış lamellere kadar uzanan kollogen liflere Sharpey lifleri denir. </a:t>
            </a:r>
          </a:p>
          <a:p>
            <a:pPr algn="just" eaLnBrk="1" hangingPunct="1">
              <a:spcBef>
                <a:spcPct val="0"/>
              </a:spcBef>
              <a:buClrTx/>
              <a:buSzTx/>
              <a:buFontTx/>
              <a:buNone/>
            </a:pPr>
            <a:r>
              <a:rPr lang="tr-TR" altLang="tr-TR" b="1">
                <a:solidFill>
                  <a:schemeClr val="tx1"/>
                </a:solidFill>
                <a:latin typeface="Times New Roman" panose="02020603050405020304" pitchFamily="18" charset="0"/>
              </a:rPr>
              <a:t>Periosteum damar ve sinir yönünden oldukça zengindir. Bu yüzden darbelere, yırtılmalara ve gerilmeye karşı oldukça hassastır. Periosteum dışında kalan kemik dokusu ağrıya karşı duyarsızdır.</a:t>
            </a:r>
            <a:r>
              <a:rPr lang="tr-TR" altLang="tr-TR">
                <a:solidFill>
                  <a:schemeClr val="tx1"/>
                </a:solidFill>
                <a:latin typeface="Times New Roman" panose="02020603050405020304" pitchFamily="18" charset="0"/>
              </a:rPr>
              <a:t> </a:t>
            </a:r>
          </a:p>
        </p:txBody>
      </p:sp>
      <p:pic>
        <p:nvPicPr>
          <p:cNvPr id="1536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7775" y="188913"/>
            <a:ext cx="2541588"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6"/>
          <p:cNvSpPr>
            <a:spLocks noChangeArrowheads="1"/>
          </p:cNvSpPr>
          <p:nvPr/>
        </p:nvSpPr>
        <p:spPr bwMode="auto">
          <a:xfrm>
            <a:off x="6227763" y="188913"/>
            <a:ext cx="1655762" cy="45720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tr-TR" altLang="tr-TR" b="1">
                <a:solidFill>
                  <a:srgbClr val="A50021"/>
                </a:solidFill>
                <a:latin typeface="Times New Roman" panose="02020603050405020304" pitchFamily="18" charset="0"/>
              </a:rPr>
              <a:t>Periosteum</a:t>
            </a:r>
          </a:p>
        </p:txBody>
      </p:sp>
      <p:sp>
        <p:nvSpPr>
          <p:cNvPr id="15365" name="Line 7"/>
          <p:cNvSpPr>
            <a:spLocks noChangeShapeType="1"/>
          </p:cNvSpPr>
          <p:nvPr/>
        </p:nvSpPr>
        <p:spPr bwMode="auto">
          <a:xfrm>
            <a:off x="7308850" y="620713"/>
            <a:ext cx="935038" cy="12239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Tree>
    <p:extLst>
      <p:ext uri="{BB962C8B-B14F-4D97-AF65-F5344CB8AC3E}">
        <p14:creationId xmlns:p14="http://schemas.microsoft.com/office/powerpoint/2010/main" val="53453910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179388" y="620713"/>
            <a:ext cx="835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endParaRPr lang="tr-TR" altLang="tr-TR">
              <a:solidFill>
                <a:schemeClr val="tx1"/>
              </a:solidFill>
              <a:latin typeface="Times New Roman" panose="02020603050405020304" pitchFamily="18" charset="0"/>
            </a:endParaRPr>
          </a:p>
        </p:txBody>
      </p:sp>
      <p:sp>
        <p:nvSpPr>
          <p:cNvPr id="16387" name="Text Box 5"/>
          <p:cNvSpPr txBox="1">
            <a:spLocks noChangeArrowheads="1"/>
          </p:cNvSpPr>
          <p:nvPr/>
        </p:nvSpPr>
        <p:spPr bwMode="auto">
          <a:xfrm>
            <a:off x="2844800" y="3968750"/>
            <a:ext cx="192881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tr-TR" altLang="tr-TR" sz="1100">
                <a:solidFill>
                  <a:srgbClr val="000000"/>
                </a:solidFill>
                <a:latin typeface="Times New Roman" panose="02020603050405020304" pitchFamily="18" charset="0"/>
              </a:rPr>
              <a:t>Şekil 4: Olgun bir kemiğin kesiti</a:t>
            </a:r>
            <a:endParaRPr lang="tr-TR" altLang="tr-TR">
              <a:solidFill>
                <a:schemeClr val="tx1"/>
              </a:solidFill>
              <a:latin typeface="Times New Roman" panose="02020603050405020304" pitchFamily="18" charset="0"/>
            </a:endParaRPr>
          </a:p>
        </p:txBody>
      </p:sp>
      <p:pic>
        <p:nvPicPr>
          <p:cNvPr id="16388" name="Picture 6"/>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2700338" y="1484313"/>
            <a:ext cx="2181225"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6389" name="Text Box 7"/>
          <p:cNvSpPr txBox="1">
            <a:spLocks noChangeArrowheads="1"/>
          </p:cNvSpPr>
          <p:nvPr/>
        </p:nvSpPr>
        <p:spPr bwMode="auto">
          <a:xfrm>
            <a:off x="2160588" y="2097088"/>
            <a:ext cx="539750"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r" eaLnBrk="1" hangingPunct="1">
              <a:spcBef>
                <a:spcPct val="0"/>
              </a:spcBef>
              <a:buClrTx/>
              <a:buSzTx/>
              <a:buFontTx/>
              <a:buNone/>
            </a:pPr>
            <a:r>
              <a:rPr lang="tr-TR" altLang="tr-TR" sz="1100">
                <a:solidFill>
                  <a:srgbClr val="000000"/>
                </a:solidFill>
                <a:latin typeface="Times New Roman" panose="02020603050405020304" pitchFamily="18" charset="0"/>
              </a:rPr>
              <a:t>osteon</a:t>
            </a:r>
            <a:endParaRPr lang="tr-TR" altLang="tr-TR">
              <a:solidFill>
                <a:schemeClr val="tx1"/>
              </a:solidFill>
              <a:latin typeface="Times New Roman" panose="02020603050405020304" pitchFamily="18" charset="0"/>
            </a:endParaRPr>
          </a:p>
        </p:txBody>
      </p:sp>
      <p:sp>
        <p:nvSpPr>
          <p:cNvPr id="16390" name="Text Box 8"/>
          <p:cNvSpPr txBox="1">
            <a:spLocks noChangeArrowheads="1"/>
          </p:cNvSpPr>
          <p:nvPr/>
        </p:nvSpPr>
        <p:spPr bwMode="auto">
          <a:xfrm>
            <a:off x="4897438" y="3105150"/>
            <a:ext cx="11160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tr-TR" altLang="tr-TR" sz="1100">
                <a:solidFill>
                  <a:srgbClr val="000000"/>
                </a:solidFill>
                <a:latin typeface="Times New Roman" panose="02020603050405020304" pitchFamily="18" charset="0"/>
              </a:rPr>
              <a:t>Volkmann kanalı</a:t>
            </a:r>
            <a:endParaRPr lang="tr-TR" altLang="tr-TR">
              <a:solidFill>
                <a:schemeClr val="tx1"/>
              </a:solidFill>
              <a:latin typeface="Times New Roman" panose="02020603050405020304" pitchFamily="18" charset="0"/>
            </a:endParaRPr>
          </a:p>
        </p:txBody>
      </p:sp>
      <p:sp>
        <p:nvSpPr>
          <p:cNvPr id="16391" name="Text Box 9"/>
          <p:cNvSpPr txBox="1">
            <a:spLocks noChangeArrowheads="1"/>
          </p:cNvSpPr>
          <p:nvPr/>
        </p:nvSpPr>
        <p:spPr bwMode="auto">
          <a:xfrm>
            <a:off x="4860925" y="1808163"/>
            <a:ext cx="971550"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tr-TR" altLang="tr-TR" sz="1100">
                <a:solidFill>
                  <a:srgbClr val="000000"/>
                </a:solidFill>
                <a:latin typeface="Times New Roman" panose="02020603050405020304" pitchFamily="18" charset="0"/>
              </a:rPr>
              <a:t>Havers kanalı</a:t>
            </a:r>
            <a:endParaRPr lang="tr-TR" altLang="tr-TR">
              <a:solidFill>
                <a:schemeClr val="tx1"/>
              </a:solidFill>
              <a:latin typeface="Times New Roman" panose="02020603050405020304" pitchFamily="18" charset="0"/>
            </a:endParaRPr>
          </a:p>
        </p:txBody>
      </p:sp>
      <p:sp>
        <p:nvSpPr>
          <p:cNvPr id="16392" name="Text Box 10"/>
          <p:cNvSpPr txBox="1">
            <a:spLocks noChangeArrowheads="1"/>
          </p:cNvSpPr>
          <p:nvPr/>
        </p:nvSpPr>
        <p:spPr bwMode="auto">
          <a:xfrm>
            <a:off x="1908175" y="2781300"/>
            <a:ext cx="7572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r" eaLnBrk="1" hangingPunct="1">
              <a:spcBef>
                <a:spcPct val="0"/>
              </a:spcBef>
              <a:buClrTx/>
              <a:buSzTx/>
              <a:buFontTx/>
              <a:buNone/>
            </a:pPr>
            <a:r>
              <a:rPr lang="tr-TR" altLang="tr-TR" sz="1100">
                <a:solidFill>
                  <a:srgbClr val="000000"/>
                </a:solidFill>
                <a:latin typeface="Times New Roman" panose="02020603050405020304" pitchFamily="18" charset="0"/>
              </a:rPr>
              <a:t>periosteum</a:t>
            </a:r>
            <a:endParaRPr lang="tr-TR" altLang="tr-TR">
              <a:solidFill>
                <a:schemeClr val="tx1"/>
              </a:solidFill>
              <a:latin typeface="Times New Roman" panose="02020603050405020304" pitchFamily="18" charset="0"/>
            </a:endParaRPr>
          </a:p>
        </p:txBody>
      </p:sp>
      <p:sp>
        <p:nvSpPr>
          <p:cNvPr id="16393" name="Text Box 11"/>
          <p:cNvSpPr txBox="1">
            <a:spLocks noChangeArrowheads="1"/>
          </p:cNvSpPr>
          <p:nvPr/>
        </p:nvSpPr>
        <p:spPr bwMode="auto">
          <a:xfrm>
            <a:off x="4860925" y="1484313"/>
            <a:ext cx="10080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tr-TR" altLang="tr-TR" sz="1100">
                <a:solidFill>
                  <a:srgbClr val="000000"/>
                </a:solidFill>
                <a:latin typeface="Times New Roman" panose="02020603050405020304" pitchFamily="18" charset="0"/>
              </a:rPr>
              <a:t>kompakt kemik</a:t>
            </a:r>
            <a:endParaRPr lang="tr-TR" altLang="tr-TR">
              <a:solidFill>
                <a:schemeClr val="tx1"/>
              </a:solidFill>
              <a:latin typeface="Times New Roman" panose="02020603050405020304" pitchFamily="18" charset="0"/>
            </a:endParaRPr>
          </a:p>
        </p:txBody>
      </p:sp>
      <p:sp>
        <p:nvSpPr>
          <p:cNvPr id="16394" name="Text Box 12"/>
          <p:cNvSpPr txBox="1">
            <a:spLocks noChangeArrowheads="1"/>
          </p:cNvSpPr>
          <p:nvPr/>
        </p:nvSpPr>
        <p:spPr bwMode="auto">
          <a:xfrm>
            <a:off x="4897438" y="3536950"/>
            <a:ext cx="1008062"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tr-TR" altLang="tr-TR" sz="1100">
                <a:solidFill>
                  <a:srgbClr val="000000"/>
                </a:solidFill>
                <a:latin typeface="Times New Roman" panose="02020603050405020304" pitchFamily="18" charset="0"/>
              </a:rPr>
              <a:t>spangioz kemik</a:t>
            </a:r>
            <a:endParaRPr lang="tr-TR" altLang="tr-TR">
              <a:solidFill>
                <a:schemeClr val="tx1"/>
              </a:solidFill>
              <a:latin typeface="Times New Roman" panose="02020603050405020304" pitchFamily="18" charset="0"/>
            </a:endParaRPr>
          </a:p>
        </p:txBody>
      </p:sp>
      <p:sp>
        <p:nvSpPr>
          <p:cNvPr id="16395" name="Line 13"/>
          <p:cNvSpPr>
            <a:spLocks noChangeShapeType="1"/>
          </p:cNvSpPr>
          <p:nvPr/>
        </p:nvSpPr>
        <p:spPr bwMode="auto">
          <a:xfrm flipV="1">
            <a:off x="4105275" y="1557338"/>
            <a:ext cx="755650" cy="1793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tr-TR"/>
          </a:p>
        </p:txBody>
      </p:sp>
      <p:sp>
        <p:nvSpPr>
          <p:cNvPr id="16396" name="Line 14"/>
          <p:cNvSpPr>
            <a:spLocks noChangeShapeType="1"/>
          </p:cNvSpPr>
          <p:nvPr/>
        </p:nvSpPr>
        <p:spPr bwMode="auto">
          <a:xfrm>
            <a:off x="3205163" y="1844675"/>
            <a:ext cx="165576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tr-TR"/>
          </a:p>
        </p:txBody>
      </p:sp>
      <p:sp>
        <p:nvSpPr>
          <p:cNvPr id="16397" name="Line 15"/>
          <p:cNvSpPr>
            <a:spLocks noChangeShapeType="1"/>
          </p:cNvSpPr>
          <p:nvPr/>
        </p:nvSpPr>
        <p:spPr bwMode="auto">
          <a:xfrm flipV="1">
            <a:off x="4248150" y="1844675"/>
            <a:ext cx="612775" cy="6127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tr-TR"/>
          </a:p>
        </p:txBody>
      </p:sp>
      <p:sp>
        <p:nvSpPr>
          <p:cNvPr id="16398" name="Line 16"/>
          <p:cNvSpPr>
            <a:spLocks noChangeShapeType="1"/>
          </p:cNvSpPr>
          <p:nvPr/>
        </p:nvSpPr>
        <p:spPr bwMode="auto">
          <a:xfrm>
            <a:off x="4356100" y="2636838"/>
            <a:ext cx="541338" cy="57626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tr-TR"/>
          </a:p>
        </p:txBody>
      </p:sp>
      <p:sp>
        <p:nvSpPr>
          <p:cNvPr id="16399" name="Line 17"/>
          <p:cNvSpPr>
            <a:spLocks noChangeShapeType="1"/>
          </p:cNvSpPr>
          <p:nvPr/>
        </p:nvSpPr>
        <p:spPr bwMode="auto">
          <a:xfrm>
            <a:off x="2700338" y="2205038"/>
            <a:ext cx="4318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tr-TR"/>
          </a:p>
        </p:txBody>
      </p:sp>
      <p:sp>
        <p:nvSpPr>
          <p:cNvPr id="16400" name="Line 18"/>
          <p:cNvSpPr>
            <a:spLocks noChangeShapeType="1"/>
          </p:cNvSpPr>
          <p:nvPr/>
        </p:nvSpPr>
        <p:spPr bwMode="auto">
          <a:xfrm>
            <a:off x="2700338" y="2889250"/>
            <a:ext cx="36036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tr-TR"/>
          </a:p>
        </p:txBody>
      </p:sp>
      <p:sp>
        <p:nvSpPr>
          <p:cNvPr id="16401" name="Line 19"/>
          <p:cNvSpPr>
            <a:spLocks noChangeShapeType="1"/>
          </p:cNvSpPr>
          <p:nvPr/>
        </p:nvSpPr>
        <p:spPr bwMode="auto">
          <a:xfrm>
            <a:off x="3889375" y="2565400"/>
            <a:ext cx="1008063" cy="10795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tr-TR"/>
          </a:p>
        </p:txBody>
      </p:sp>
      <p:sp>
        <p:nvSpPr>
          <p:cNvPr id="16402" name="Text Box 20"/>
          <p:cNvSpPr txBox="1">
            <a:spLocks noChangeArrowheads="1"/>
          </p:cNvSpPr>
          <p:nvPr/>
        </p:nvSpPr>
        <p:spPr bwMode="auto">
          <a:xfrm>
            <a:off x="323850" y="5157788"/>
            <a:ext cx="8496300" cy="11874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0"/>
              </a:spcBef>
              <a:buClrTx/>
              <a:buSzTx/>
              <a:buFontTx/>
              <a:buNone/>
            </a:pPr>
            <a:r>
              <a:rPr lang="tr-TR" altLang="tr-TR" b="1">
                <a:solidFill>
                  <a:srgbClr val="A50021"/>
                </a:solidFill>
                <a:latin typeface="Times New Roman" panose="02020603050405020304" pitchFamily="18" charset="0"/>
              </a:rPr>
              <a:t>Kemik hücreleri:</a:t>
            </a:r>
            <a:r>
              <a:rPr lang="tr-TR" altLang="tr-TR" b="1">
                <a:solidFill>
                  <a:schemeClr val="tx1"/>
                </a:solidFill>
                <a:latin typeface="Times New Roman" panose="02020603050405020304" pitchFamily="18" charset="0"/>
              </a:rPr>
              <a:t> Kemik dokusu içerisinde 3 tip hücre bulunur. </a:t>
            </a:r>
          </a:p>
          <a:p>
            <a:pPr algn="just" eaLnBrk="1" hangingPunct="1">
              <a:spcBef>
                <a:spcPct val="0"/>
              </a:spcBef>
              <a:buClrTx/>
              <a:buSzTx/>
              <a:buFontTx/>
              <a:buNone/>
            </a:pPr>
            <a:endParaRPr lang="tr-TR" altLang="tr-TR" b="1">
              <a:solidFill>
                <a:schemeClr val="tx1"/>
              </a:solidFill>
              <a:latin typeface="Times New Roman" panose="02020603050405020304" pitchFamily="18" charset="0"/>
            </a:endParaRPr>
          </a:p>
          <a:p>
            <a:pPr algn="just" eaLnBrk="1" hangingPunct="1">
              <a:spcBef>
                <a:spcPct val="0"/>
              </a:spcBef>
              <a:buClrTx/>
              <a:buSzTx/>
              <a:buFontTx/>
              <a:buNone/>
            </a:pPr>
            <a:r>
              <a:rPr lang="tr-TR" altLang="tr-TR" b="1">
                <a:solidFill>
                  <a:schemeClr val="tx1"/>
                </a:solidFill>
                <a:latin typeface="Times New Roman" panose="02020603050405020304" pitchFamily="18" charset="0"/>
              </a:rPr>
              <a:t>Bunlar, </a:t>
            </a:r>
            <a:r>
              <a:rPr lang="tr-TR" altLang="tr-TR" b="1">
                <a:solidFill>
                  <a:srgbClr val="A50021"/>
                </a:solidFill>
                <a:latin typeface="Times New Roman" panose="02020603050405020304" pitchFamily="18" charset="0"/>
              </a:rPr>
              <a:t>osteoblastlar, osteoklastlar, osteositlerdir</a:t>
            </a:r>
            <a:r>
              <a:rPr lang="tr-TR" altLang="tr-TR" b="1">
                <a:solidFill>
                  <a:schemeClr val="tx1"/>
                </a:solidFill>
                <a:latin typeface="Times New Roman" panose="02020603050405020304" pitchFamily="18" charset="0"/>
              </a:rPr>
              <a:t>.</a:t>
            </a:r>
            <a:r>
              <a:rPr lang="tr-TR" altLang="tr-TR">
                <a:solidFill>
                  <a:schemeClr val="tx1"/>
                </a:solidFill>
                <a:latin typeface="Times New Roman" panose="02020603050405020304" pitchFamily="18" charset="0"/>
              </a:rPr>
              <a:t> </a:t>
            </a:r>
          </a:p>
        </p:txBody>
      </p:sp>
      <p:sp>
        <p:nvSpPr>
          <p:cNvPr id="16403" name="Text Box 21"/>
          <p:cNvSpPr txBox="1">
            <a:spLocks noChangeArrowheads="1"/>
          </p:cNvSpPr>
          <p:nvPr/>
        </p:nvSpPr>
        <p:spPr bwMode="auto">
          <a:xfrm>
            <a:off x="1042988" y="476250"/>
            <a:ext cx="5976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endParaRPr lang="tr-TR" altLang="tr-TR">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8946808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9" descr="osteocy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2349500"/>
            <a:ext cx="38354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1" descr="transverse_section_of_b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133600"/>
            <a:ext cx="4676775"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12"/>
          <p:cNvSpPr txBox="1">
            <a:spLocks noChangeArrowheads="1"/>
          </p:cNvSpPr>
          <p:nvPr/>
        </p:nvSpPr>
        <p:spPr bwMode="auto">
          <a:xfrm>
            <a:off x="179388" y="260350"/>
            <a:ext cx="8713787" cy="1552575"/>
          </a:xfrm>
          <a:prstGeom prst="rect">
            <a:avLst/>
          </a:prstGeom>
          <a:solidFill>
            <a:srgbClr val="CC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0"/>
              </a:spcBef>
              <a:buClrTx/>
              <a:buSzTx/>
              <a:buFontTx/>
              <a:buNone/>
            </a:pPr>
            <a:r>
              <a:rPr lang="tr-TR" altLang="tr-TR" b="1">
                <a:solidFill>
                  <a:schemeClr val="tx1"/>
                </a:solidFill>
                <a:latin typeface="Times New Roman" panose="02020603050405020304" pitchFamily="18" charset="0"/>
              </a:rPr>
              <a:t>Osteoblastlar, kemik yapımından sorumlu hücrelerdir ve farklılaşarak </a:t>
            </a:r>
            <a:r>
              <a:rPr lang="tr-TR" altLang="tr-TR" b="1">
                <a:solidFill>
                  <a:srgbClr val="A50021"/>
                </a:solidFill>
                <a:latin typeface="Times New Roman" panose="02020603050405020304" pitchFamily="18" charset="0"/>
              </a:rPr>
              <a:t>osteositleri</a:t>
            </a:r>
            <a:r>
              <a:rPr lang="tr-TR" altLang="tr-TR" b="1">
                <a:solidFill>
                  <a:schemeClr val="tx1"/>
                </a:solidFill>
                <a:latin typeface="Times New Roman" panose="02020603050405020304" pitchFamily="18" charset="0"/>
              </a:rPr>
              <a:t> oluştururlar. Osteositler, olgun kemik hücreleridir ve lakünalar içerisinde bulunurlar. Bu hücreler birbirleriyle bağlantılıdır. </a:t>
            </a:r>
          </a:p>
        </p:txBody>
      </p:sp>
    </p:spTree>
    <p:extLst>
      <p:ext uri="{BB962C8B-B14F-4D97-AF65-F5344CB8AC3E}">
        <p14:creationId xmlns:p14="http://schemas.microsoft.com/office/powerpoint/2010/main" val="17095251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179388" y="260350"/>
            <a:ext cx="8640762" cy="2282825"/>
          </a:xfrm>
          <a:prstGeom prst="rect">
            <a:avLst/>
          </a:prstGeom>
          <a:solidFill>
            <a:srgbClr val="CC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0"/>
              </a:spcBef>
              <a:buClrTx/>
              <a:buSzTx/>
              <a:buFontTx/>
              <a:buNone/>
            </a:pPr>
            <a:r>
              <a:rPr lang="tr-TR" altLang="tr-TR" b="1">
                <a:solidFill>
                  <a:schemeClr val="tx1"/>
                </a:solidFill>
                <a:latin typeface="Times New Roman" panose="02020603050405020304" pitchFamily="18" charset="0"/>
              </a:rPr>
              <a:t>Osteoklastlar, kemik yıkımından sorumlu, çok nükleuslu büyük hücrelerdir. Bu hücreler kemik rezorpsiyonunu sağlayan enzimleri salgılarlar ve daha çok kemiklerin yeniden şekillendiği bölgelerde görülürler. Osteoklast aktivitesi </a:t>
            </a:r>
            <a:r>
              <a:rPr lang="tr-TR" altLang="tr-TR" b="1">
                <a:solidFill>
                  <a:srgbClr val="A50021"/>
                </a:solidFill>
                <a:latin typeface="Times New Roman" panose="02020603050405020304" pitchFamily="18" charset="0"/>
              </a:rPr>
              <a:t>parathormon</a:t>
            </a:r>
            <a:r>
              <a:rPr lang="tr-TR" altLang="tr-TR" b="1">
                <a:solidFill>
                  <a:schemeClr val="tx1"/>
                </a:solidFill>
                <a:latin typeface="Times New Roman" panose="02020603050405020304" pitchFamily="18" charset="0"/>
              </a:rPr>
              <a:t> ve </a:t>
            </a:r>
            <a:r>
              <a:rPr lang="tr-TR" altLang="tr-TR" b="1">
                <a:solidFill>
                  <a:srgbClr val="A50021"/>
                </a:solidFill>
                <a:latin typeface="Times New Roman" panose="02020603050405020304" pitchFamily="18" charset="0"/>
              </a:rPr>
              <a:t>kalsitoninin</a:t>
            </a:r>
            <a:r>
              <a:rPr lang="tr-TR" altLang="tr-TR" b="1">
                <a:solidFill>
                  <a:schemeClr val="tx1"/>
                </a:solidFill>
                <a:latin typeface="Times New Roman" panose="02020603050405020304" pitchFamily="18" charset="0"/>
              </a:rPr>
              <a:t> etkisi altındadır. </a:t>
            </a:r>
            <a:r>
              <a:rPr lang="tr-TR" altLang="tr-TR" b="1">
                <a:solidFill>
                  <a:srgbClr val="A50021"/>
                </a:solidFill>
                <a:latin typeface="Times New Roman" panose="02020603050405020304" pitchFamily="18" charset="0"/>
              </a:rPr>
              <a:t>Parathormon aktiviteyi arttırırken kalsitonin aktiviteyi azaltır.  </a:t>
            </a:r>
          </a:p>
        </p:txBody>
      </p:sp>
      <p:pic>
        <p:nvPicPr>
          <p:cNvPr id="18435" name="Picture 6" descr="arnett_osteocl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2492375"/>
            <a:ext cx="4500562"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7" descr="graphic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429000"/>
            <a:ext cx="4606925"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882309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250825" y="692150"/>
            <a:ext cx="8497888" cy="41084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0"/>
              </a:spcBef>
              <a:buClrTx/>
              <a:buSzTx/>
              <a:buFontTx/>
              <a:buNone/>
            </a:pPr>
            <a:r>
              <a:rPr lang="tr-TR" altLang="tr-TR" b="1">
                <a:solidFill>
                  <a:srgbClr val="A50021"/>
                </a:solidFill>
                <a:latin typeface="Times New Roman" panose="02020603050405020304" pitchFamily="18" charset="0"/>
              </a:rPr>
              <a:t>Kemikleşme:</a:t>
            </a:r>
            <a:r>
              <a:rPr lang="tr-TR" altLang="tr-TR" b="1">
                <a:solidFill>
                  <a:schemeClr val="tx1"/>
                </a:solidFill>
                <a:latin typeface="Times New Roman" panose="02020603050405020304" pitchFamily="18" charset="0"/>
              </a:rPr>
              <a:t> Endokondral ve intramembranöz olarak iki tip kemikleşme görülür. </a:t>
            </a:r>
          </a:p>
          <a:p>
            <a:pPr algn="just" eaLnBrk="1" hangingPunct="1">
              <a:spcBef>
                <a:spcPct val="0"/>
              </a:spcBef>
              <a:buClrTx/>
              <a:buSzTx/>
              <a:buFontTx/>
              <a:buNone/>
            </a:pPr>
            <a:endParaRPr lang="tr-TR" altLang="tr-TR" b="1">
              <a:solidFill>
                <a:srgbClr val="A50021"/>
              </a:solidFill>
              <a:latin typeface="Times New Roman" panose="02020603050405020304" pitchFamily="18" charset="0"/>
            </a:endParaRPr>
          </a:p>
          <a:p>
            <a:pPr algn="just" eaLnBrk="1" hangingPunct="1">
              <a:spcBef>
                <a:spcPct val="0"/>
              </a:spcBef>
              <a:buClrTx/>
              <a:buSzTx/>
              <a:buFontTx/>
              <a:buNone/>
            </a:pPr>
            <a:r>
              <a:rPr lang="tr-TR" altLang="tr-TR" b="1">
                <a:solidFill>
                  <a:srgbClr val="A50021"/>
                </a:solidFill>
                <a:latin typeface="Times New Roman" panose="02020603050405020304" pitchFamily="18" charset="0"/>
              </a:rPr>
              <a:t>Endokondral kemikleşme:</a:t>
            </a:r>
            <a:r>
              <a:rPr lang="tr-TR" altLang="tr-TR" b="1">
                <a:solidFill>
                  <a:schemeClr val="tx1"/>
                </a:solidFill>
                <a:latin typeface="Times New Roman" panose="02020603050405020304" pitchFamily="18" charset="0"/>
              </a:rPr>
              <a:t> Bağ dokusu önce hiyalin kıkırdak dokusuna dönüşür. Daha sonra buradaki kıkırdak dokusu yıkılarak kemik dokusu gelişir. İlk oluşan kemik dokusu primer kemik şeklindedir. </a:t>
            </a:r>
          </a:p>
          <a:p>
            <a:pPr algn="just" eaLnBrk="1" hangingPunct="1">
              <a:spcBef>
                <a:spcPct val="0"/>
              </a:spcBef>
              <a:buClrTx/>
              <a:buSzTx/>
              <a:buFontTx/>
              <a:buNone/>
            </a:pPr>
            <a:endParaRPr lang="tr-TR" altLang="tr-TR" b="1">
              <a:solidFill>
                <a:srgbClr val="A50021"/>
              </a:solidFill>
              <a:latin typeface="Times New Roman" panose="02020603050405020304" pitchFamily="18" charset="0"/>
            </a:endParaRPr>
          </a:p>
          <a:p>
            <a:pPr algn="just" eaLnBrk="1" hangingPunct="1">
              <a:spcBef>
                <a:spcPct val="0"/>
              </a:spcBef>
              <a:buClrTx/>
              <a:buSzTx/>
              <a:buFontTx/>
              <a:buNone/>
            </a:pPr>
            <a:r>
              <a:rPr lang="tr-TR" altLang="tr-TR" b="1">
                <a:solidFill>
                  <a:srgbClr val="A50021"/>
                </a:solidFill>
                <a:latin typeface="Times New Roman" panose="02020603050405020304" pitchFamily="18" charset="0"/>
              </a:rPr>
              <a:t>Desmal kemikleşme:</a:t>
            </a:r>
            <a:r>
              <a:rPr lang="tr-TR" altLang="tr-TR" b="1">
                <a:solidFill>
                  <a:schemeClr val="tx1"/>
                </a:solidFill>
                <a:latin typeface="Times New Roman" panose="02020603050405020304" pitchFamily="18" charset="0"/>
              </a:rPr>
              <a:t> Bu tip kemikleşmede, bağ dokusu kıkırdak dokuya dönüşmeden direkt olarak kemik dokusunu oluşturur.</a:t>
            </a:r>
            <a:r>
              <a:rPr lang="tr-TR" altLang="tr-TR">
                <a:solidFill>
                  <a:schemeClr val="tx1"/>
                </a:solidFill>
                <a:latin typeface="Times New Roman" panose="02020603050405020304" pitchFamily="18" charset="0"/>
              </a:rPr>
              <a:t> </a:t>
            </a:r>
          </a:p>
        </p:txBody>
      </p:sp>
    </p:spTree>
    <p:extLst>
      <p:ext uri="{BB962C8B-B14F-4D97-AF65-F5344CB8AC3E}">
        <p14:creationId xmlns:p14="http://schemas.microsoft.com/office/powerpoint/2010/main" val="63221501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755650" y="1628775"/>
            <a:ext cx="6697663" cy="30130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tr-TR" altLang="tr-TR" b="1">
                <a:solidFill>
                  <a:schemeClr val="accent2"/>
                </a:solidFill>
                <a:latin typeface="Times New Roman" panose="02020603050405020304" pitchFamily="18" charset="0"/>
              </a:rPr>
              <a:t>Kemiğin görevleri: </a:t>
            </a:r>
          </a:p>
          <a:p>
            <a:pPr algn="just" eaLnBrk="1" hangingPunct="1">
              <a:spcBef>
                <a:spcPct val="0"/>
              </a:spcBef>
              <a:buClrTx/>
              <a:buSzTx/>
              <a:buFontTx/>
              <a:buNone/>
            </a:pPr>
            <a:r>
              <a:rPr lang="tr-TR" altLang="tr-TR" b="1">
                <a:solidFill>
                  <a:srgbClr val="A50021"/>
                </a:solidFill>
                <a:latin typeface="Times New Roman" panose="02020603050405020304" pitchFamily="18" charset="0"/>
              </a:rPr>
              <a:t>Destek görevi:		</a:t>
            </a:r>
          </a:p>
          <a:p>
            <a:pPr algn="just" eaLnBrk="1" hangingPunct="1">
              <a:spcBef>
                <a:spcPct val="0"/>
              </a:spcBef>
              <a:buClrTx/>
              <a:buSzTx/>
              <a:buFontTx/>
              <a:buNone/>
            </a:pPr>
            <a:r>
              <a:rPr lang="tr-TR" altLang="tr-TR" b="1">
                <a:solidFill>
                  <a:srgbClr val="A50021"/>
                </a:solidFill>
                <a:latin typeface="Times New Roman" panose="02020603050405020304" pitchFamily="18" charset="0"/>
              </a:rPr>
              <a:t>Koruma görevi: </a:t>
            </a:r>
          </a:p>
          <a:p>
            <a:pPr algn="just" eaLnBrk="1" hangingPunct="1">
              <a:spcBef>
                <a:spcPct val="0"/>
              </a:spcBef>
              <a:buClrTx/>
              <a:buSzTx/>
              <a:buFontTx/>
              <a:buNone/>
            </a:pPr>
            <a:r>
              <a:rPr lang="tr-TR" altLang="tr-TR" b="1">
                <a:solidFill>
                  <a:srgbClr val="A50021"/>
                </a:solidFill>
                <a:latin typeface="Times New Roman" panose="02020603050405020304" pitchFamily="18" charset="0"/>
              </a:rPr>
              <a:t>Hareket görevi: 		</a:t>
            </a:r>
          </a:p>
          <a:p>
            <a:pPr algn="just" eaLnBrk="1" hangingPunct="1">
              <a:spcBef>
                <a:spcPct val="0"/>
              </a:spcBef>
              <a:buClrTx/>
              <a:buSzTx/>
              <a:buFontTx/>
              <a:buNone/>
            </a:pPr>
            <a:r>
              <a:rPr lang="tr-TR" altLang="tr-TR" b="1">
                <a:solidFill>
                  <a:srgbClr val="A50021"/>
                </a:solidFill>
                <a:latin typeface="Times New Roman" panose="02020603050405020304" pitchFamily="18" charset="0"/>
              </a:rPr>
              <a:t>Kan hücrelerinin yapımı:</a:t>
            </a:r>
            <a:r>
              <a:rPr lang="tr-TR" altLang="tr-TR" b="1">
                <a:solidFill>
                  <a:schemeClr val="tx1"/>
                </a:solidFill>
                <a:latin typeface="Times New Roman" panose="02020603050405020304" pitchFamily="18" charset="0"/>
              </a:rPr>
              <a:t> </a:t>
            </a:r>
          </a:p>
          <a:p>
            <a:pPr algn="just" eaLnBrk="1" hangingPunct="1">
              <a:spcBef>
                <a:spcPct val="0"/>
              </a:spcBef>
              <a:buClrTx/>
              <a:buSzTx/>
              <a:buFontTx/>
              <a:buNone/>
            </a:pPr>
            <a:r>
              <a:rPr lang="tr-TR" altLang="tr-TR" b="1">
                <a:solidFill>
                  <a:srgbClr val="A50021"/>
                </a:solidFill>
                <a:latin typeface="Times New Roman" panose="02020603050405020304" pitchFamily="18" charset="0"/>
              </a:rPr>
              <a:t>Depo görevi:</a:t>
            </a:r>
            <a:r>
              <a:rPr lang="tr-TR" altLang="tr-TR" b="1">
                <a:solidFill>
                  <a:schemeClr val="tx1"/>
                </a:solidFill>
                <a:latin typeface="Times New Roman" panose="02020603050405020304" pitchFamily="18" charset="0"/>
              </a:rPr>
              <a:t> Vücuttaki kalsiyumun %99’unu ve fosforun büyük kısmını ve bazı mineralleri depo eder. </a:t>
            </a:r>
          </a:p>
        </p:txBody>
      </p:sp>
    </p:spTree>
    <p:extLst>
      <p:ext uri="{BB962C8B-B14F-4D97-AF65-F5344CB8AC3E}">
        <p14:creationId xmlns:p14="http://schemas.microsoft.com/office/powerpoint/2010/main" val="329910776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539750" y="260350"/>
            <a:ext cx="4103688" cy="457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0"/>
              </a:spcBef>
              <a:buClrTx/>
              <a:buSzTx/>
              <a:buFontTx/>
              <a:buNone/>
            </a:pPr>
            <a:r>
              <a:rPr lang="tr-TR" altLang="tr-TR" b="1">
                <a:solidFill>
                  <a:srgbClr val="A50021"/>
                </a:solidFill>
                <a:latin typeface="Times New Roman" panose="02020603050405020304" pitchFamily="18" charset="0"/>
              </a:rPr>
              <a:t>Raşitizm nedir? </a:t>
            </a:r>
          </a:p>
        </p:txBody>
      </p:sp>
      <p:pic>
        <p:nvPicPr>
          <p:cNvPr id="21507" name="Picture 6" descr="rasitiz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908050"/>
            <a:ext cx="6913562" cy="52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672055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323850" y="260350"/>
            <a:ext cx="4103688" cy="457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0"/>
              </a:spcBef>
              <a:buClrTx/>
              <a:buSzTx/>
              <a:buFontTx/>
              <a:buNone/>
            </a:pPr>
            <a:r>
              <a:rPr lang="tr-TR" altLang="tr-TR" b="1">
                <a:solidFill>
                  <a:srgbClr val="A50021"/>
                </a:solidFill>
                <a:latin typeface="Times New Roman" panose="02020603050405020304" pitchFamily="18" charset="0"/>
              </a:rPr>
              <a:t>Osteoporozis nedir?</a:t>
            </a:r>
          </a:p>
        </p:txBody>
      </p:sp>
      <p:pic>
        <p:nvPicPr>
          <p:cNvPr id="22531" name="Picture 7" descr="osteoporosis-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628775"/>
            <a:ext cx="4392613"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10" descr="osteoporo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1773238"/>
            <a:ext cx="4818062"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85582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535940" y="517982"/>
            <a:ext cx="6236335" cy="635000"/>
          </a:xfrm>
          <a:prstGeom prst="rect">
            <a:avLst/>
          </a:prstGeom>
        </p:spPr>
        <p:txBody>
          <a:bodyPr vert="horz" wrap="square" lIns="0" tIns="12065" rIns="0" bIns="0" rtlCol="0">
            <a:spAutoFit/>
          </a:bodyPr>
          <a:lstStyle/>
          <a:p>
            <a:pPr marL="12700">
              <a:lnSpc>
                <a:spcPct val="100000"/>
              </a:lnSpc>
              <a:spcBef>
                <a:spcPts val="95"/>
              </a:spcBef>
            </a:pPr>
            <a:r>
              <a:rPr sz="4000" b="1" spc="-10" dirty="0">
                <a:solidFill>
                  <a:srgbClr val="FF0000"/>
                </a:solidFill>
                <a:latin typeface="Arial"/>
                <a:cs typeface="Arial"/>
              </a:rPr>
              <a:t>Hipokrates </a:t>
            </a:r>
            <a:r>
              <a:rPr sz="4000" b="1" spc="-5" dirty="0">
                <a:solidFill>
                  <a:srgbClr val="FF0000"/>
                </a:solidFill>
                <a:latin typeface="Arial"/>
                <a:cs typeface="Arial"/>
              </a:rPr>
              <a:t>(M.Ö. 460-377)</a:t>
            </a:r>
            <a:endParaRPr sz="4000">
              <a:latin typeface="Arial"/>
              <a:cs typeface="Arial"/>
            </a:endParaRPr>
          </a:p>
        </p:txBody>
      </p:sp>
      <p:sp>
        <p:nvSpPr>
          <p:cNvPr id="9" name="object 9"/>
          <p:cNvSpPr txBox="1"/>
          <p:nvPr/>
        </p:nvSpPr>
        <p:spPr>
          <a:xfrm>
            <a:off x="535940" y="1566189"/>
            <a:ext cx="5431155" cy="4634865"/>
          </a:xfrm>
          <a:prstGeom prst="rect">
            <a:avLst/>
          </a:prstGeom>
        </p:spPr>
        <p:txBody>
          <a:bodyPr vert="horz" wrap="square" lIns="0" tIns="12700" rIns="0" bIns="0" rtlCol="0">
            <a:spAutoFit/>
          </a:bodyPr>
          <a:lstStyle/>
          <a:p>
            <a:pPr marL="355600" marR="199390" indent="-342900">
              <a:lnSpc>
                <a:spcPct val="130000"/>
              </a:lnSpc>
              <a:spcBef>
                <a:spcPts val="100"/>
              </a:spcBef>
              <a:buClr>
                <a:srgbClr val="0000CC"/>
              </a:buClr>
              <a:buSzPct val="58928"/>
              <a:buFont typeface="Wingdings"/>
              <a:buChar char=""/>
              <a:tabLst>
                <a:tab pos="355600" algn="l"/>
                <a:tab pos="356235" algn="l"/>
              </a:tabLst>
            </a:pPr>
            <a:r>
              <a:rPr sz="2800" spc="-5" dirty="0">
                <a:latin typeface="Arial"/>
                <a:cs typeface="Arial"/>
              </a:rPr>
              <a:t>Tıbbın ve anatominin kurucusu  olarak kabul</a:t>
            </a:r>
            <a:r>
              <a:rPr sz="2800" spc="10" dirty="0">
                <a:latin typeface="Arial"/>
                <a:cs typeface="Arial"/>
              </a:rPr>
              <a:t> </a:t>
            </a:r>
            <a:r>
              <a:rPr sz="2800" dirty="0">
                <a:latin typeface="Arial"/>
                <a:cs typeface="Arial"/>
              </a:rPr>
              <a:t>edilir</a:t>
            </a:r>
            <a:endParaRPr sz="2800">
              <a:latin typeface="Arial"/>
              <a:cs typeface="Arial"/>
            </a:endParaRPr>
          </a:p>
          <a:p>
            <a:pPr marL="355600" marR="5080" indent="-342900" algn="just">
              <a:lnSpc>
                <a:spcPct val="130000"/>
              </a:lnSpc>
              <a:spcBef>
                <a:spcPts val="670"/>
              </a:spcBef>
              <a:buClr>
                <a:srgbClr val="0000CC"/>
              </a:buClr>
              <a:buSzPct val="58928"/>
              <a:buFont typeface="Wingdings"/>
              <a:buChar char=""/>
              <a:tabLst>
                <a:tab pos="356235" algn="l"/>
              </a:tabLst>
            </a:pPr>
            <a:r>
              <a:rPr sz="2800" spc="-5" dirty="0">
                <a:latin typeface="Arial"/>
                <a:cs typeface="Arial"/>
              </a:rPr>
              <a:t>Anatomiyle ilgili ilk </a:t>
            </a:r>
            <a:r>
              <a:rPr sz="2800" dirty="0">
                <a:latin typeface="Arial"/>
                <a:cs typeface="Arial"/>
              </a:rPr>
              <a:t>yazılı </a:t>
            </a:r>
            <a:r>
              <a:rPr sz="2800" spc="-5" dirty="0">
                <a:latin typeface="Arial"/>
                <a:cs typeface="Arial"/>
              </a:rPr>
              <a:t>kayıtlar  eski Yunan'da onun döneminde  başlar</a:t>
            </a:r>
            <a:endParaRPr sz="2800">
              <a:latin typeface="Arial"/>
              <a:cs typeface="Arial"/>
            </a:endParaRPr>
          </a:p>
          <a:p>
            <a:pPr marL="355600" indent="-342900">
              <a:lnSpc>
                <a:spcPct val="100000"/>
              </a:lnSpc>
              <a:spcBef>
                <a:spcPts val="1685"/>
              </a:spcBef>
              <a:buClr>
                <a:srgbClr val="0000CC"/>
              </a:buClr>
              <a:buSzPct val="58928"/>
              <a:buFont typeface="Wingdings"/>
              <a:buChar char=""/>
              <a:tabLst>
                <a:tab pos="355600" algn="l"/>
                <a:tab pos="356235" algn="l"/>
              </a:tabLst>
            </a:pPr>
            <a:r>
              <a:rPr sz="2800" spc="-5" dirty="0">
                <a:latin typeface="Arial"/>
                <a:cs typeface="Arial"/>
              </a:rPr>
              <a:t>Kafa </a:t>
            </a:r>
            <a:r>
              <a:rPr sz="2800" dirty="0">
                <a:latin typeface="Arial"/>
                <a:cs typeface="Arial"/>
              </a:rPr>
              <a:t>kemikleri </a:t>
            </a:r>
            <a:r>
              <a:rPr sz="2800" spc="-5" dirty="0">
                <a:latin typeface="Arial"/>
                <a:cs typeface="Arial"/>
              </a:rPr>
              <a:t>ile</a:t>
            </a:r>
            <a:r>
              <a:rPr sz="2800" spc="5" dirty="0">
                <a:latin typeface="Arial"/>
                <a:cs typeface="Arial"/>
              </a:rPr>
              <a:t> </a:t>
            </a:r>
            <a:r>
              <a:rPr sz="2800" dirty="0">
                <a:latin typeface="Arial"/>
                <a:cs typeface="Arial"/>
              </a:rPr>
              <a:t>ilgili</a:t>
            </a:r>
            <a:endParaRPr sz="2800">
              <a:latin typeface="Arial"/>
              <a:cs typeface="Arial"/>
            </a:endParaRPr>
          </a:p>
          <a:p>
            <a:pPr marL="355600" marR="454025">
              <a:lnSpc>
                <a:spcPts val="4370"/>
              </a:lnSpc>
              <a:spcBef>
                <a:spcPts val="310"/>
              </a:spcBef>
            </a:pPr>
            <a:r>
              <a:rPr sz="2800" dirty="0">
                <a:latin typeface="Arial"/>
                <a:cs typeface="Arial"/>
              </a:rPr>
              <a:t>tanımlamaları </a:t>
            </a:r>
            <a:r>
              <a:rPr sz="2800" spc="-5" dirty="0">
                <a:latin typeface="Arial"/>
                <a:cs typeface="Arial"/>
              </a:rPr>
              <a:t>günümüzde </a:t>
            </a:r>
            <a:r>
              <a:rPr sz="2800" spc="-10" dirty="0">
                <a:latin typeface="Arial"/>
                <a:cs typeface="Arial"/>
              </a:rPr>
              <a:t>de  </a:t>
            </a:r>
            <a:r>
              <a:rPr sz="2800" spc="-5" dirty="0">
                <a:latin typeface="Arial"/>
                <a:cs typeface="Arial"/>
              </a:rPr>
              <a:t>geçerlidir</a:t>
            </a:r>
            <a:endParaRPr sz="2800">
              <a:latin typeface="Arial"/>
              <a:cs typeface="Arial"/>
            </a:endParaRPr>
          </a:p>
        </p:txBody>
      </p:sp>
      <p:sp>
        <p:nvSpPr>
          <p:cNvPr id="10" name="object 10"/>
          <p:cNvSpPr/>
          <p:nvPr/>
        </p:nvSpPr>
        <p:spPr>
          <a:xfrm>
            <a:off x="6172200" y="1752600"/>
            <a:ext cx="2746248" cy="3941064"/>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85675741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23850" y="260350"/>
            <a:ext cx="4103688" cy="82232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0"/>
              </a:spcBef>
              <a:buClrTx/>
              <a:buSzTx/>
              <a:buFontTx/>
              <a:buNone/>
            </a:pPr>
            <a:r>
              <a:rPr lang="tr-TR" altLang="tr-TR" b="1">
                <a:solidFill>
                  <a:srgbClr val="A50021"/>
                </a:solidFill>
                <a:latin typeface="Times New Roman" panose="02020603050405020304" pitchFamily="18" charset="0"/>
              </a:rPr>
              <a:t>Dwarfizm nedir? </a:t>
            </a:r>
          </a:p>
          <a:p>
            <a:pPr algn="just" eaLnBrk="1" hangingPunct="1">
              <a:spcBef>
                <a:spcPct val="0"/>
              </a:spcBef>
              <a:buClrTx/>
              <a:buSzTx/>
              <a:buFontTx/>
              <a:buNone/>
            </a:pPr>
            <a:r>
              <a:rPr lang="tr-TR" altLang="tr-TR" b="1">
                <a:solidFill>
                  <a:srgbClr val="A50021"/>
                </a:solidFill>
                <a:latin typeface="Times New Roman" panose="02020603050405020304" pitchFamily="18" charset="0"/>
              </a:rPr>
              <a:t>Gigantizm nedir?</a:t>
            </a:r>
          </a:p>
        </p:txBody>
      </p:sp>
      <p:pic>
        <p:nvPicPr>
          <p:cNvPr id="23555" name="Picture 4" descr="jyotibar0704_800x6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341438"/>
            <a:ext cx="5976937"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7" descr="devlik_hastaligi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0488" y="692150"/>
            <a:ext cx="376237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296534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4"/>
          <p:cNvSpPr txBox="1">
            <a:spLocks noChangeArrowheads="1"/>
          </p:cNvSpPr>
          <p:nvPr/>
        </p:nvSpPr>
        <p:spPr bwMode="auto">
          <a:xfrm>
            <a:off x="1187450" y="1125538"/>
            <a:ext cx="6553200" cy="30130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tr-TR" altLang="tr-TR" b="1">
                <a:solidFill>
                  <a:srgbClr val="A50021"/>
                </a:solidFill>
                <a:latin typeface="Times New Roman" panose="02020603050405020304" pitchFamily="18" charset="0"/>
              </a:rPr>
              <a:t>Kemik çeşitleri:</a:t>
            </a:r>
          </a:p>
          <a:p>
            <a:pPr eaLnBrk="1" hangingPunct="1">
              <a:spcBef>
                <a:spcPct val="0"/>
              </a:spcBef>
              <a:buClrTx/>
              <a:buSzTx/>
              <a:buFontTx/>
              <a:buNone/>
            </a:pPr>
            <a:r>
              <a:rPr lang="tr-TR" altLang="tr-TR" b="1">
                <a:solidFill>
                  <a:schemeClr val="tx1"/>
                </a:solidFill>
                <a:latin typeface="Times New Roman" panose="02020603050405020304" pitchFamily="18" charset="0"/>
              </a:rPr>
              <a:t>Uzun kemikler (ossa longa):</a:t>
            </a:r>
            <a:r>
              <a:rPr lang="tr-TR" altLang="tr-TR">
                <a:solidFill>
                  <a:schemeClr val="tx1"/>
                </a:solidFill>
                <a:latin typeface="Times New Roman" panose="02020603050405020304" pitchFamily="18" charset="0"/>
              </a:rPr>
              <a:t>  </a:t>
            </a:r>
          </a:p>
          <a:p>
            <a:pPr eaLnBrk="1" hangingPunct="1">
              <a:spcBef>
                <a:spcPct val="0"/>
              </a:spcBef>
              <a:buClrTx/>
              <a:buSzTx/>
              <a:buFontTx/>
              <a:buNone/>
            </a:pPr>
            <a:r>
              <a:rPr lang="tr-TR" altLang="tr-TR" b="1">
                <a:solidFill>
                  <a:schemeClr val="tx1"/>
                </a:solidFill>
                <a:latin typeface="Times New Roman" panose="02020603050405020304" pitchFamily="18" charset="0"/>
              </a:rPr>
              <a:t>Kısa kemikler (ossa brevia):</a:t>
            </a:r>
            <a:r>
              <a:rPr lang="tr-TR" altLang="tr-TR">
                <a:solidFill>
                  <a:schemeClr val="tx1"/>
                </a:solidFill>
                <a:latin typeface="Times New Roman" panose="02020603050405020304" pitchFamily="18" charset="0"/>
              </a:rPr>
              <a:t> </a:t>
            </a:r>
          </a:p>
          <a:p>
            <a:pPr eaLnBrk="1" hangingPunct="1">
              <a:spcBef>
                <a:spcPct val="0"/>
              </a:spcBef>
              <a:buClrTx/>
              <a:buSzTx/>
              <a:buFontTx/>
              <a:buNone/>
            </a:pPr>
            <a:r>
              <a:rPr lang="tr-TR" altLang="tr-TR" b="1">
                <a:solidFill>
                  <a:schemeClr val="tx1"/>
                </a:solidFill>
                <a:latin typeface="Times New Roman" panose="02020603050405020304" pitchFamily="18" charset="0"/>
              </a:rPr>
              <a:t>Yassı kemikler (ossa plana):</a:t>
            </a:r>
            <a:r>
              <a:rPr lang="tr-TR" altLang="tr-TR">
                <a:solidFill>
                  <a:schemeClr val="tx1"/>
                </a:solidFill>
                <a:latin typeface="Times New Roman" panose="02020603050405020304" pitchFamily="18" charset="0"/>
              </a:rPr>
              <a:t>  </a:t>
            </a:r>
          </a:p>
          <a:p>
            <a:pPr eaLnBrk="1" hangingPunct="1">
              <a:spcBef>
                <a:spcPct val="0"/>
              </a:spcBef>
              <a:buClrTx/>
              <a:buSzTx/>
              <a:buFontTx/>
              <a:buNone/>
            </a:pPr>
            <a:r>
              <a:rPr lang="tr-TR" altLang="tr-TR" b="1">
                <a:solidFill>
                  <a:schemeClr val="tx1"/>
                </a:solidFill>
                <a:latin typeface="Times New Roman" panose="02020603050405020304" pitchFamily="18" charset="0"/>
              </a:rPr>
              <a:t>Düzensiz kemikler (ossa irregularia):</a:t>
            </a:r>
            <a:r>
              <a:rPr lang="tr-TR" altLang="tr-TR">
                <a:solidFill>
                  <a:schemeClr val="tx1"/>
                </a:solidFill>
                <a:latin typeface="Times New Roman" panose="02020603050405020304" pitchFamily="18" charset="0"/>
              </a:rPr>
              <a:t> </a:t>
            </a:r>
          </a:p>
          <a:p>
            <a:pPr eaLnBrk="1" hangingPunct="1">
              <a:spcBef>
                <a:spcPct val="0"/>
              </a:spcBef>
              <a:buClrTx/>
              <a:buSzTx/>
              <a:buFontTx/>
              <a:buNone/>
            </a:pPr>
            <a:r>
              <a:rPr lang="tr-TR" altLang="tr-TR" b="1">
                <a:solidFill>
                  <a:schemeClr val="tx1"/>
                </a:solidFill>
                <a:latin typeface="Times New Roman" panose="02020603050405020304" pitchFamily="18" charset="0"/>
              </a:rPr>
              <a:t>Susamsı kemikler (ossa sesamoidea):</a:t>
            </a:r>
            <a:r>
              <a:rPr lang="tr-TR" altLang="tr-TR">
                <a:solidFill>
                  <a:schemeClr val="tx1"/>
                </a:solidFill>
                <a:latin typeface="Times New Roman" panose="02020603050405020304" pitchFamily="18" charset="0"/>
              </a:rPr>
              <a:t> </a:t>
            </a:r>
          </a:p>
          <a:p>
            <a:pPr eaLnBrk="1" hangingPunct="1">
              <a:spcBef>
                <a:spcPct val="0"/>
              </a:spcBef>
              <a:buClrTx/>
              <a:buSzTx/>
              <a:buFontTx/>
              <a:buNone/>
            </a:pPr>
            <a:r>
              <a:rPr lang="tr-TR" altLang="tr-TR" b="1">
                <a:solidFill>
                  <a:schemeClr val="tx1"/>
                </a:solidFill>
                <a:latin typeface="Times New Roman" panose="02020603050405020304" pitchFamily="18" charset="0"/>
              </a:rPr>
              <a:t>Havalı kemikler (ossa pneumatica): </a:t>
            </a:r>
          </a:p>
          <a:p>
            <a:pPr eaLnBrk="1" hangingPunct="1">
              <a:spcBef>
                <a:spcPct val="0"/>
              </a:spcBef>
              <a:buClrTx/>
              <a:buSzTx/>
              <a:buFontTx/>
              <a:buNone/>
            </a:pPr>
            <a:r>
              <a:rPr lang="tr-TR" altLang="tr-TR" b="1">
                <a:solidFill>
                  <a:schemeClr val="tx1"/>
                </a:solidFill>
                <a:latin typeface="Times New Roman" panose="02020603050405020304" pitchFamily="18" charset="0"/>
              </a:rPr>
              <a:t>İlave kemikler (ossa accesoriae):</a:t>
            </a:r>
            <a:r>
              <a:rPr lang="tr-TR" altLang="tr-TR">
                <a:solidFill>
                  <a:schemeClr val="tx1"/>
                </a:solidFill>
                <a:latin typeface="Times New Roman" panose="02020603050405020304" pitchFamily="18" charset="0"/>
              </a:rPr>
              <a:t> </a:t>
            </a:r>
          </a:p>
        </p:txBody>
      </p:sp>
    </p:spTree>
    <p:extLst>
      <p:ext uri="{BB962C8B-B14F-4D97-AF65-F5344CB8AC3E}">
        <p14:creationId xmlns:p14="http://schemas.microsoft.com/office/powerpoint/2010/main" val="296702518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179388" y="620713"/>
            <a:ext cx="8569325" cy="4968875"/>
          </a:xfrm>
          <a:prstGeom prst="rect">
            <a:avLst/>
          </a:prstGeom>
          <a:solidFill>
            <a:srgbClr val="CCFFFF"/>
          </a:solidFill>
          <a:ln>
            <a:noFill/>
          </a:ln>
          <a:extLs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0"/>
              </a:spcBef>
              <a:buClrTx/>
              <a:buSzTx/>
              <a:buFontTx/>
              <a:buNone/>
            </a:pPr>
            <a:r>
              <a:rPr lang="tr-TR" altLang="tr-TR" b="1">
                <a:solidFill>
                  <a:srgbClr val="A50021"/>
                </a:solidFill>
                <a:latin typeface="Times New Roman" panose="02020603050405020304" pitchFamily="18" charset="0"/>
              </a:rPr>
              <a:t>Axis:       	</a:t>
            </a:r>
            <a:r>
              <a:rPr lang="tr-TR" altLang="tr-TR" b="1">
                <a:solidFill>
                  <a:srgbClr val="000000"/>
                </a:solidFill>
                <a:latin typeface="Times New Roman" panose="02020603050405020304" pitchFamily="18" charset="0"/>
              </a:rPr>
              <a:t>Eksen, ikinci boyun omuru</a:t>
            </a:r>
            <a:r>
              <a:rPr lang="tr-TR" altLang="tr-TR" b="1">
                <a:solidFill>
                  <a:schemeClr val="accent2"/>
                </a:solidFill>
                <a:latin typeface="Times New Roman" panose="02020603050405020304" pitchFamily="18" charset="0"/>
              </a:rPr>
              <a:t> </a:t>
            </a:r>
          </a:p>
          <a:p>
            <a:pPr algn="just" eaLnBrk="1" hangingPunct="1">
              <a:spcBef>
                <a:spcPct val="0"/>
              </a:spcBef>
              <a:buClrTx/>
              <a:buSzTx/>
              <a:buFontTx/>
              <a:buNone/>
            </a:pPr>
            <a:r>
              <a:rPr lang="tr-TR" altLang="tr-TR" b="1">
                <a:solidFill>
                  <a:schemeClr val="accent2"/>
                </a:solidFill>
                <a:latin typeface="Times New Roman" panose="02020603050405020304" pitchFamily="18" charset="0"/>
              </a:rPr>
              <a:t>Arcus:</a:t>
            </a:r>
            <a:r>
              <a:rPr lang="tr-TR" altLang="tr-TR">
                <a:solidFill>
                  <a:srgbClr val="000000"/>
                </a:solidFill>
                <a:latin typeface="Times New Roman" panose="02020603050405020304" pitchFamily="18" charset="0"/>
              </a:rPr>
              <a:t> 	</a:t>
            </a:r>
            <a:r>
              <a:rPr lang="tr-TR" altLang="tr-TR" b="1">
                <a:solidFill>
                  <a:srgbClr val="000000"/>
                </a:solidFill>
                <a:latin typeface="Times New Roman" panose="02020603050405020304" pitchFamily="18" charset="0"/>
              </a:rPr>
              <a:t>Kavis, kemer, yay</a:t>
            </a:r>
            <a:r>
              <a:rPr lang="tr-TR" altLang="tr-TR" b="1">
                <a:solidFill>
                  <a:schemeClr val="accent2"/>
                </a:solidFill>
                <a:latin typeface="Times New Roman" panose="02020603050405020304" pitchFamily="18" charset="0"/>
              </a:rPr>
              <a:t> </a:t>
            </a:r>
          </a:p>
          <a:p>
            <a:pPr algn="just" eaLnBrk="1" hangingPunct="1">
              <a:spcBef>
                <a:spcPct val="0"/>
              </a:spcBef>
              <a:buClrTx/>
              <a:buSzTx/>
              <a:buFontTx/>
              <a:buNone/>
            </a:pPr>
            <a:r>
              <a:rPr lang="tr-TR" altLang="tr-TR" b="1">
                <a:solidFill>
                  <a:srgbClr val="A50021"/>
                </a:solidFill>
                <a:latin typeface="Times New Roman" panose="02020603050405020304" pitchFamily="18" charset="0"/>
              </a:rPr>
              <a:t>Cavitas:</a:t>
            </a:r>
            <a:r>
              <a:rPr lang="tr-TR" altLang="tr-TR" b="1">
                <a:solidFill>
                  <a:srgbClr val="000000"/>
                </a:solidFill>
                <a:latin typeface="Times New Roman" panose="02020603050405020304" pitchFamily="18" charset="0"/>
              </a:rPr>
              <a:t>      	Çukurluk, yayvan çukur</a:t>
            </a:r>
            <a:r>
              <a:rPr lang="tr-TR" altLang="tr-TR" b="1">
                <a:solidFill>
                  <a:schemeClr val="accent2"/>
                </a:solidFill>
                <a:latin typeface="Times New Roman" panose="02020603050405020304" pitchFamily="18" charset="0"/>
              </a:rPr>
              <a:t> </a:t>
            </a:r>
          </a:p>
          <a:p>
            <a:pPr algn="just" eaLnBrk="1" hangingPunct="1">
              <a:spcBef>
                <a:spcPct val="0"/>
              </a:spcBef>
              <a:buClrTx/>
              <a:buSzTx/>
              <a:buFontTx/>
              <a:buNone/>
            </a:pPr>
            <a:r>
              <a:rPr lang="tr-TR" altLang="tr-TR" b="1">
                <a:solidFill>
                  <a:schemeClr val="accent2"/>
                </a:solidFill>
                <a:latin typeface="Times New Roman" panose="02020603050405020304" pitchFamily="18" charset="0"/>
              </a:rPr>
              <a:t>Ala:</a:t>
            </a:r>
            <a:r>
              <a:rPr lang="tr-TR" altLang="tr-TR">
                <a:solidFill>
                  <a:srgbClr val="000000"/>
                </a:solidFill>
                <a:latin typeface="Times New Roman" panose="02020603050405020304" pitchFamily="18" charset="0"/>
              </a:rPr>
              <a:t>		</a:t>
            </a:r>
            <a:r>
              <a:rPr lang="tr-TR" altLang="tr-TR" b="1">
                <a:solidFill>
                  <a:srgbClr val="000000"/>
                </a:solidFill>
                <a:latin typeface="Times New Roman" panose="02020603050405020304" pitchFamily="18" charset="0"/>
              </a:rPr>
              <a:t>Kanat</a:t>
            </a:r>
          </a:p>
          <a:p>
            <a:pPr algn="just" eaLnBrk="1" hangingPunct="1">
              <a:spcBef>
                <a:spcPct val="0"/>
              </a:spcBef>
              <a:buClrTx/>
              <a:buSzTx/>
              <a:buFontTx/>
              <a:buNone/>
            </a:pPr>
            <a:r>
              <a:rPr lang="tr-TR" altLang="tr-TR" b="1">
                <a:solidFill>
                  <a:schemeClr val="accent2"/>
                </a:solidFill>
                <a:latin typeface="Times New Roman" panose="02020603050405020304" pitchFamily="18" charset="0"/>
              </a:rPr>
              <a:t>Apertura:</a:t>
            </a:r>
            <a:r>
              <a:rPr lang="tr-TR" altLang="tr-TR" b="1">
                <a:solidFill>
                  <a:srgbClr val="000000"/>
                </a:solidFill>
                <a:latin typeface="Times New Roman" panose="02020603050405020304" pitchFamily="18" charset="0"/>
              </a:rPr>
              <a:t>	Açıklık, delik</a:t>
            </a:r>
            <a:r>
              <a:rPr lang="tr-TR" altLang="tr-TR">
                <a:solidFill>
                  <a:srgbClr val="000000"/>
                </a:solidFill>
                <a:latin typeface="Times New Roman" panose="02020603050405020304" pitchFamily="18" charset="0"/>
              </a:rPr>
              <a:t>	 	</a:t>
            </a:r>
            <a:r>
              <a:rPr lang="tr-TR" altLang="tr-TR" b="1">
                <a:solidFill>
                  <a:srgbClr val="A50021"/>
                </a:solidFill>
                <a:latin typeface="Times New Roman" panose="02020603050405020304" pitchFamily="18" charset="0"/>
              </a:rPr>
              <a:t>Angulus:	</a:t>
            </a:r>
            <a:r>
              <a:rPr lang="tr-TR" altLang="tr-TR" b="1">
                <a:solidFill>
                  <a:srgbClr val="000000"/>
                </a:solidFill>
                <a:latin typeface="Times New Roman" panose="02020603050405020304" pitchFamily="18" charset="0"/>
              </a:rPr>
              <a:t>Açı, köşe</a:t>
            </a:r>
          </a:p>
          <a:p>
            <a:pPr algn="just" eaLnBrk="1" hangingPunct="1">
              <a:spcBef>
                <a:spcPct val="0"/>
              </a:spcBef>
              <a:buClrTx/>
              <a:buSzTx/>
              <a:buFontTx/>
              <a:buNone/>
            </a:pPr>
            <a:r>
              <a:rPr lang="tr-TR" altLang="tr-TR" b="1">
                <a:solidFill>
                  <a:schemeClr val="accent2"/>
                </a:solidFill>
                <a:latin typeface="Times New Roman" panose="02020603050405020304" pitchFamily="18" charset="0"/>
              </a:rPr>
              <a:t>Basis:</a:t>
            </a:r>
            <a:r>
              <a:rPr lang="tr-TR" altLang="tr-TR" b="1">
                <a:solidFill>
                  <a:srgbClr val="000000"/>
                </a:solidFill>
                <a:latin typeface="Times New Roman" panose="02020603050405020304" pitchFamily="18" charset="0"/>
              </a:rPr>
              <a:t>		Taban		 	</a:t>
            </a:r>
            <a:r>
              <a:rPr lang="tr-TR" altLang="tr-TR" b="1">
                <a:solidFill>
                  <a:srgbClr val="A50021"/>
                </a:solidFill>
                <a:latin typeface="Times New Roman" panose="02020603050405020304" pitchFamily="18" charset="0"/>
              </a:rPr>
              <a:t>Apex :</a:t>
            </a:r>
            <a:r>
              <a:rPr lang="tr-TR" altLang="tr-TR">
                <a:solidFill>
                  <a:srgbClr val="000000"/>
                </a:solidFill>
                <a:latin typeface="Times New Roman" panose="02020603050405020304" pitchFamily="18" charset="0"/>
              </a:rPr>
              <a:t> 	</a:t>
            </a:r>
            <a:r>
              <a:rPr lang="tr-TR" altLang="tr-TR" b="1">
                <a:solidFill>
                  <a:srgbClr val="000000"/>
                </a:solidFill>
                <a:latin typeface="Times New Roman" panose="02020603050405020304" pitchFamily="18" charset="0"/>
              </a:rPr>
              <a:t>Tepe, Uç</a:t>
            </a:r>
          </a:p>
          <a:p>
            <a:pPr algn="just" eaLnBrk="1" hangingPunct="1">
              <a:spcBef>
                <a:spcPct val="0"/>
              </a:spcBef>
              <a:buClrTx/>
              <a:buSzTx/>
              <a:buFontTx/>
              <a:buNone/>
            </a:pPr>
            <a:r>
              <a:rPr lang="tr-TR" altLang="tr-TR" b="1">
                <a:solidFill>
                  <a:schemeClr val="accent2"/>
                </a:solidFill>
                <a:latin typeface="Times New Roman" panose="02020603050405020304" pitchFamily="18" charset="0"/>
              </a:rPr>
              <a:t>Canalis:</a:t>
            </a:r>
            <a:r>
              <a:rPr lang="tr-TR" altLang="tr-TR" b="1">
                <a:solidFill>
                  <a:srgbClr val="000000"/>
                </a:solidFill>
                <a:latin typeface="Times New Roman" panose="02020603050405020304" pitchFamily="18" charset="0"/>
              </a:rPr>
              <a:t>	 Kanal		 	</a:t>
            </a:r>
            <a:r>
              <a:rPr lang="tr-TR" altLang="tr-TR" b="1">
                <a:solidFill>
                  <a:srgbClr val="A50021"/>
                </a:solidFill>
                <a:latin typeface="Times New Roman" panose="02020603050405020304" pitchFamily="18" charset="0"/>
              </a:rPr>
              <a:t>Caput:</a:t>
            </a:r>
            <a:r>
              <a:rPr lang="tr-TR" altLang="tr-TR" b="1">
                <a:solidFill>
                  <a:srgbClr val="000000"/>
                </a:solidFill>
                <a:latin typeface="Times New Roman" panose="02020603050405020304" pitchFamily="18" charset="0"/>
              </a:rPr>
              <a:t>        	Baş</a:t>
            </a:r>
          </a:p>
          <a:p>
            <a:pPr algn="just" eaLnBrk="1" hangingPunct="1">
              <a:spcBef>
                <a:spcPct val="0"/>
              </a:spcBef>
              <a:buClrTx/>
              <a:buSzTx/>
              <a:buFontTx/>
              <a:buNone/>
            </a:pPr>
            <a:r>
              <a:rPr lang="tr-TR" altLang="tr-TR" b="1">
                <a:solidFill>
                  <a:schemeClr val="accent2"/>
                </a:solidFill>
                <a:latin typeface="Times New Roman" panose="02020603050405020304" pitchFamily="18" charset="0"/>
              </a:rPr>
              <a:t>Extremitas:</a:t>
            </a:r>
            <a:r>
              <a:rPr lang="tr-TR" altLang="tr-TR" b="1">
                <a:solidFill>
                  <a:srgbClr val="000000"/>
                </a:solidFill>
                <a:latin typeface="Times New Roman" panose="02020603050405020304" pitchFamily="18" charset="0"/>
              </a:rPr>
              <a:t> 	Taraf			</a:t>
            </a:r>
            <a:r>
              <a:rPr lang="tr-TR" altLang="tr-TR" b="1">
                <a:solidFill>
                  <a:srgbClr val="A50021"/>
                </a:solidFill>
                <a:latin typeface="Times New Roman" panose="02020603050405020304" pitchFamily="18" charset="0"/>
              </a:rPr>
              <a:t>Facies:</a:t>
            </a:r>
            <a:r>
              <a:rPr lang="tr-TR" altLang="tr-TR" b="1">
                <a:solidFill>
                  <a:srgbClr val="000000"/>
                </a:solidFill>
                <a:latin typeface="Times New Roman" panose="02020603050405020304" pitchFamily="18" charset="0"/>
              </a:rPr>
              <a:t> 	 Yüz</a:t>
            </a:r>
          </a:p>
          <a:p>
            <a:pPr algn="just" eaLnBrk="1" hangingPunct="1">
              <a:spcBef>
                <a:spcPct val="0"/>
              </a:spcBef>
              <a:buClrTx/>
              <a:buSzTx/>
              <a:buFontTx/>
              <a:buNone/>
            </a:pPr>
            <a:r>
              <a:rPr lang="tr-TR" altLang="tr-TR" b="1">
                <a:solidFill>
                  <a:schemeClr val="accent2"/>
                </a:solidFill>
                <a:latin typeface="Times New Roman" panose="02020603050405020304" pitchFamily="18" charset="0"/>
              </a:rPr>
              <a:t>Fissura:</a:t>
            </a:r>
            <a:r>
              <a:rPr lang="tr-TR" altLang="tr-TR" b="1">
                <a:solidFill>
                  <a:srgbClr val="000000"/>
                </a:solidFill>
                <a:latin typeface="Times New Roman" panose="02020603050405020304" pitchFamily="18" charset="0"/>
              </a:rPr>
              <a:t> 	 Yarık, çatlak		</a:t>
            </a:r>
            <a:r>
              <a:rPr lang="tr-TR" altLang="tr-TR" b="1">
                <a:solidFill>
                  <a:srgbClr val="A50021"/>
                </a:solidFill>
                <a:latin typeface="Times New Roman" panose="02020603050405020304" pitchFamily="18" charset="0"/>
              </a:rPr>
              <a:t>Foramen:</a:t>
            </a:r>
            <a:r>
              <a:rPr lang="tr-TR" altLang="tr-TR" b="1">
                <a:solidFill>
                  <a:srgbClr val="000000"/>
                </a:solidFill>
                <a:latin typeface="Times New Roman" panose="02020603050405020304" pitchFamily="18" charset="0"/>
              </a:rPr>
              <a:t> 	 Delik</a:t>
            </a:r>
          </a:p>
          <a:p>
            <a:pPr algn="just" eaLnBrk="1" hangingPunct="1">
              <a:spcBef>
                <a:spcPct val="0"/>
              </a:spcBef>
              <a:buClrTx/>
              <a:buSzTx/>
              <a:buFontTx/>
              <a:buNone/>
            </a:pPr>
            <a:r>
              <a:rPr lang="tr-TR" altLang="tr-TR" b="1">
                <a:solidFill>
                  <a:schemeClr val="accent2"/>
                </a:solidFill>
                <a:latin typeface="Times New Roman" panose="02020603050405020304" pitchFamily="18" charset="0"/>
              </a:rPr>
              <a:t>Fossa:</a:t>
            </a:r>
            <a:r>
              <a:rPr lang="tr-TR" altLang="tr-TR" b="1">
                <a:solidFill>
                  <a:srgbClr val="000000"/>
                </a:solidFill>
                <a:latin typeface="Times New Roman" panose="02020603050405020304" pitchFamily="18" charset="0"/>
              </a:rPr>
              <a:t> 		 Çukur		</a:t>
            </a:r>
            <a:r>
              <a:rPr lang="tr-TR" altLang="tr-TR" b="1">
                <a:solidFill>
                  <a:srgbClr val="A50021"/>
                </a:solidFill>
                <a:latin typeface="Times New Roman" panose="02020603050405020304" pitchFamily="18" charset="0"/>
              </a:rPr>
              <a:t>Fossula:</a:t>
            </a:r>
            <a:r>
              <a:rPr lang="tr-TR" altLang="tr-TR" b="1">
                <a:solidFill>
                  <a:srgbClr val="000000"/>
                </a:solidFill>
                <a:latin typeface="Times New Roman" panose="02020603050405020304" pitchFamily="18" charset="0"/>
              </a:rPr>
              <a:t>	 Çukurcuk</a:t>
            </a:r>
          </a:p>
          <a:p>
            <a:pPr algn="just" eaLnBrk="1" hangingPunct="1">
              <a:spcBef>
                <a:spcPct val="0"/>
              </a:spcBef>
              <a:buClrTx/>
              <a:buSzTx/>
              <a:buFontTx/>
              <a:buNone/>
            </a:pPr>
            <a:r>
              <a:rPr lang="tr-TR" altLang="tr-TR" b="1">
                <a:solidFill>
                  <a:schemeClr val="accent2"/>
                </a:solidFill>
                <a:latin typeface="Times New Roman" panose="02020603050405020304" pitchFamily="18" charset="0"/>
              </a:rPr>
              <a:t>Fovea:</a:t>
            </a:r>
            <a:r>
              <a:rPr lang="tr-TR" altLang="tr-TR" b="1">
                <a:solidFill>
                  <a:srgbClr val="000000"/>
                </a:solidFill>
                <a:latin typeface="Times New Roman" panose="02020603050405020304" pitchFamily="18" charset="0"/>
              </a:rPr>
              <a:t> 	 Çukur		</a:t>
            </a:r>
            <a:r>
              <a:rPr lang="tr-TR" altLang="tr-TR" b="1">
                <a:solidFill>
                  <a:srgbClr val="A50021"/>
                </a:solidFill>
                <a:latin typeface="Times New Roman" panose="02020603050405020304" pitchFamily="18" charset="0"/>
              </a:rPr>
              <a:t>Fundus:</a:t>
            </a:r>
            <a:r>
              <a:rPr lang="tr-TR" altLang="tr-TR" b="1">
                <a:solidFill>
                  <a:srgbClr val="000000"/>
                </a:solidFill>
                <a:latin typeface="Times New Roman" panose="02020603050405020304" pitchFamily="18" charset="0"/>
              </a:rPr>
              <a:t> 	 Dip</a:t>
            </a:r>
          </a:p>
          <a:p>
            <a:pPr algn="just" eaLnBrk="1" hangingPunct="1">
              <a:spcBef>
                <a:spcPct val="0"/>
              </a:spcBef>
              <a:buClrTx/>
              <a:buSzTx/>
              <a:buFontTx/>
              <a:buNone/>
            </a:pPr>
            <a:r>
              <a:rPr lang="tr-TR" altLang="tr-TR" b="1">
                <a:solidFill>
                  <a:schemeClr val="accent2"/>
                </a:solidFill>
                <a:latin typeface="Times New Roman" panose="02020603050405020304" pitchFamily="18" charset="0"/>
              </a:rPr>
              <a:t>Impressio:</a:t>
            </a:r>
            <a:r>
              <a:rPr lang="tr-TR" altLang="tr-TR" b="1">
                <a:solidFill>
                  <a:srgbClr val="000000"/>
                </a:solidFill>
                <a:latin typeface="Times New Roman" panose="02020603050405020304" pitchFamily="18" charset="0"/>
              </a:rPr>
              <a:t> 	 İz, çöküntü		</a:t>
            </a:r>
            <a:r>
              <a:rPr lang="tr-TR" altLang="tr-TR" b="1">
                <a:solidFill>
                  <a:srgbClr val="A50021"/>
                </a:solidFill>
                <a:latin typeface="Times New Roman" panose="02020603050405020304" pitchFamily="18" charset="0"/>
              </a:rPr>
              <a:t>Incisura:</a:t>
            </a:r>
            <a:r>
              <a:rPr lang="tr-TR" altLang="tr-TR" b="1">
                <a:solidFill>
                  <a:srgbClr val="000000"/>
                </a:solidFill>
                <a:latin typeface="Times New Roman" panose="02020603050405020304" pitchFamily="18" charset="0"/>
              </a:rPr>
              <a:t> 	 Çentik</a:t>
            </a:r>
          </a:p>
        </p:txBody>
      </p:sp>
    </p:spTree>
    <p:extLst>
      <p:ext uri="{BB962C8B-B14F-4D97-AF65-F5344CB8AC3E}">
        <p14:creationId xmlns:p14="http://schemas.microsoft.com/office/powerpoint/2010/main" val="172107945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5"/>
          <p:cNvSpPr txBox="1">
            <a:spLocks noChangeArrowheads="1"/>
          </p:cNvSpPr>
          <p:nvPr/>
        </p:nvSpPr>
        <p:spPr bwMode="auto">
          <a:xfrm>
            <a:off x="179388" y="404813"/>
            <a:ext cx="8351837" cy="55689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tr-TR" altLang="tr-TR" b="1">
                <a:solidFill>
                  <a:srgbClr val="A50021"/>
                </a:solidFill>
                <a:latin typeface="Times New Roman" panose="02020603050405020304" pitchFamily="18" charset="0"/>
              </a:rPr>
              <a:t>Lamina:</a:t>
            </a:r>
            <a:r>
              <a:rPr lang="tr-TR" altLang="tr-TR" b="1">
                <a:solidFill>
                  <a:schemeClr val="tx1"/>
                </a:solidFill>
                <a:latin typeface="Times New Roman" panose="02020603050405020304" pitchFamily="18" charset="0"/>
              </a:rPr>
              <a:t>      	Yaprak levha		</a:t>
            </a:r>
            <a:r>
              <a:rPr lang="tr-TR" altLang="tr-TR" b="1">
                <a:solidFill>
                  <a:srgbClr val="A50021"/>
                </a:solidFill>
                <a:latin typeface="Times New Roman" panose="02020603050405020304" pitchFamily="18" charset="0"/>
              </a:rPr>
              <a:t>Linea:		</a:t>
            </a:r>
            <a:r>
              <a:rPr lang="tr-TR" altLang="tr-TR" b="1">
                <a:solidFill>
                  <a:schemeClr val="tx1"/>
                </a:solidFill>
                <a:latin typeface="Times New Roman" panose="02020603050405020304" pitchFamily="18" charset="0"/>
              </a:rPr>
              <a:t>Çizgi, hat </a:t>
            </a:r>
          </a:p>
          <a:p>
            <a:pPr eaLnBrk="1" hangingPunct="1">
              <a:spcBef>
                <a:spcPct val="0"/>
              </a:spcBef>
              <a:buClrTx/>
              <a:buSzTx/>
              <a:buFontTx/>
              <a:buNone/>
            </a:pPr>
            <a:r>
              <a:rPr lang="tr-TR" altLang="tr-TR" b="1">
                <a:solidFill>
                  <a:srgbClr val="A50021"/>
                </a:solidFill>
                <a:latin typeface="Times New Roman" panose="02020603050405020304" pitchFamily="18" charset="0"/>
              </a:rPr>
              <a:t>Margo:</a:t>
            </a:r>
            <a:r>
              <a:rPr lang="tr-TR" altLang="tr-TR" b="1">
                <a:solidFill>
                  <a:schemeClr val="tx1"/>
                </a:solidFill>
                <a:latin typeface="Times New Roman" panose="02020603050405020304" pitchFamily="18" charset="0"/>
              </a:rPr>
              <a:t> 	 Kenar, kıyı		</a:t>
            </a:r>
            <a:r>
              <a:rPr lang="tr-TR" altLang="tr-TR" b="1">
                <a:solidFill>
                  <a:srgbClr val="A50021"/>
                </a:solidFill>
                <a:latin typeface="Times New Roman" panose="02020603050405020304" pitchFamily="18" charset="0"/>
              </a:rPr>
              <a:t>Meatus:	</a:t>
            </a:r>
            <a:r>
              <a:rPr lang="tr-TR" altLang="tr-TR" b="1">
                <a:solidFill>
                  <a:schemeClr val="tx1"/>
                </a:solidFill>
                <a:latin typeface="Times New Roman" panose="02020603050405020304" pitchFamily="18" charset="0"/>
              </a:rPr>
              <a:t>Yol, geçit</a:t>
            </a:r>
          </a:p>
          <a:p>
            <a:pPr eaLnBrk="1" hangingPunct="1">
              <a:spcBef>
                <a:spcPct val="0"/>
              </a:spcBef>
              <a:buClrTx/>
              <a:buSzTx/>
              <a:buFontTx/>
              <a:buNone/>
            </a:pPr>
            <a:r>
              <a:rPr lang="tr-TR" altLang="tr-TR" b="1">
                <a:solidFill>
                  <a:srgbClr val="A50021"/>
                </a:solidFill>
                <a:latin typeface="Times New Roman" panose="02020603050405020304" pitchFamily="18" charset="0"/>
              </a:rPr>
              <a:t>Os (ossis):</a:t>
            </a:r>
            <a:r>
              <a:rPr lang="tr-TR" altLang="tr-TR" b="1">
                <a:solidFill>
                  <a:schemeClr val="tx1"/>
                </a:solidFill>
                <a:latin typeface="Times New Roman" panose="02020603050405020304" pitchFamily="18" charset="0"/>
              </a:rPr>
              <a:t>       Kemik		</a:t>
            </a:r>
            <a:r>
              <a:rPr lang="tr-TR" altLang="tr-TR" b="1">
                <a:solidFill>
                  <a:srgbClr val="A50021"/>
                </a:solidFill>
                <a:latin typeface="Times New Roman" panose="02020603050405020304" pitchFamily="18" charset="0"/>
              </a:rPr>
              <a:t>Paries:</a:t>
            </a:r>
            <a:r>
              <a:rPr lang="tr-TR" altLang="tr-TR" b="1">
                <a:solidFill>
                  <a:schemeClr val="tx1"/>
                </a:solidFill>
                <a:latin typeface="Times New Roman" panose="02020603050405020304" pitchFamily="18" charset="0"/>
              </a:rPr>
              <a:t>		Duvar</a:t>
            </a:r>
          </a:p>
          <a:p>
            <a:pPr eaLnBrk="1" hangingPunct="1">
              <a:spcBef>
                <a:spcPct val="0"/>
              </a:spcBef>
              <a:buClrTx/>
              <a:buSzTx/>
              <a:buFontTx/>
              <a:buNone/>
            </a:pPr>
            <a:r>
              <a:rPr lang="tr-TR" altLang="tr-TR" b="1">
                <a:solidFill>
                  <a:srgbClr val="A50021"/>
                </a:solidFill>
                <a:latin typeface="Times New Roman" panose="02020603050405020304" pitchFamily="18" charset="0"/>
              </a:rPr>
              <a:t>Pars:</a:t>
            </a:r>
            <a:r>
              <a:rPr lang="tr-TR" altLang="tr-TR" b="1">
                <a:solidFill>
                  <a:schemeClr val="tx1"/>
                </a:solidFill>
                <a:latin typeface="Times New Roman" panose="02020603050405020304" pitchFamily="18" charset="0"/>
              </a:rPr>
              <a:t> 		 Bölüm, parça	</a:t>
            </a:r>
            <a:r>
              <a:rPr lang="tr-TR" altLang="tr-TR" b="1">
                <a:solidFill>
                  <a:srgbClr val="A50021"/>
                </a:solidFill>
                <a:latin typeface="Times New Roman" panose="02020603050405020304" pitchFamily="18" charset="0"/>
              </a:rPr>
              <a:t>Pelvis:</a:t>
            </a:r>
            <a:r>
              <a:rPr lang="tr-TR" altLang="tr-TR" b="1">
                <a:solidFill>
                  <a:schemeClr val="tx1"/>
                </a:solidFill>
                <a:latin typeface="Times New Roman" panose="02020603050405020304" pitchFamily="18" charset="0"/>
              </a:rPr>
              <a:t> 	Leğen</a:t>
            </a:r>
          </a:p>
          <a:p>
            <a:pPr eaLnBrk="1" hangingPunct="1">
              <a:spcBef>
                <a:spcPct val="0"/>
              </a:spcBef>
              <a:buClrTx/>
              <a:buSzTx/>
              <a:buFontTx/>
              <a:buNone/>
            </a:pPr>
            <a:r>
              <a:rPr lang="tr-TR" altLang="tr-TR" b="1">
                <a:solidFill>
                  <a:srgbClr val="A50021"/>
                </a:solidFill>
                <a:latin typeface="Times New Roman" panose="02020603050405020304" pitchFamily="18" charset="0"/>
              </a:rPr>
              <a:t>Porus:</a:t>
            </a:r>
            <a:r>
              <a:rPr lang="tr-TR" altLang="tr-TR" b="1">
                <a:solidFill>
                  <a:schemeClr val="tx1"/>
                </a:solidFill>
                <a:latin typeface="Times New Roman" panose="02020603050405020304" pitchFamily="18" charset="0"/>
              </a:rPr>
              <a:t> 	 Geçit, delik, açıklık	</a:t>
            </a:r>
          </a:p>
          <a:p>
            <a:pPr eaLnBrk="1" hangingPunct="1">
              <a:spcBef>
                <a:spcPct val="0"/>
              </a:spcBef>
              <a:buClrTx/>
              <a:buSzTx/>
              <a:buFontTx/>
              <a:buNone/>
            </a:pPr>
            <a:r>
              <a:rPr lang="tr-TR" altLang="tr-TR" b="1">
                <a:solidFill>
                  <a:srgbClr val="A50021"/>
                </a:solidFill>
                <a:latin typeface="Times New Roman" panose="02020603050405020304" pitchFamily="18" charset="0"/>
              </a:rPr>
              <a:t>Processus:</a:t>
            </a:r>
            <a:r>
              <a:rPr lang="tr-TR" altLang="tr-TR" b="1">
                <a:solidFill>
                  <a:schemeClr val="tx1"/>
                </a:solidFill>
                <a:latin typeface="Times New Roman" panose="02020603050405020304" pitchFamily="18" charset="0"/>
              </a:rPr>
              <a:t>	 Çıkıntı 		</a:t>
            </a:r>
            <a:r>
              <a:rPr lang="tr-TR" altLang="tr-TR" b="1">
                <a:solidFill>
                  <a:srgbClr val="A50021"/>
                </a:solidFill>
                <a:latin typeface="Times New Roman" panose="02020603050405020304" pitchFamily="18" charset="0"/>
              </a:rPr>
              <a:t>Recessus:</a:t>
            </a:r>
            <a:r>
              <a:rPr lang="tr-TR" altLang="tr-TR" b="1">
                <a:solidFill>
                  <a:schemeClr val="tx1"/>
                </a:solidFill>
                <a:latin typeface="Times New Roman" panose="02020603050405020304" pitchFamily="18" charset="0"/>
              </a:rPr>
              <a:t>     Çukur, girinti</a:t>
            </a:r>
          </a:p>
          <a:p>
            <a:pPr eaLnBrk="1" hangingPunct="1">
              <a:spcBef>
                <a:spcPct val="0"/>
              </a:spcBef>
              <a:buClrTx/>
              <a:buSzTx/>
              <a:buFontTx/>
              <a:buNone/>
            </a:pPr>
            <a:r>
              <a:rPr lang="tr-TR" altLang="tr-TR" b="1">
                <a:solidFill>
                  <a:srgbClr val="A50021"/>
                </a:solidFill>
                <a:latin typeface="Times New Roman" panose="02020603050405020304" pitchFamily="18" charset="0"/>
              </a:rPr>
              <a:t>Septum:</a:t>
            </a:r>
            <a:r>
              <a:rPr lang="tr-TR" altLang="tr-TR" b="1">
                <a:solidFill>
                  <a:schemeClr val="tx1"/>
                </a:solidFill>
                <a:latin typeface="Times New Roman" panose="02020603050405020304" pitchFamily="18" charset="0"/>
              </a:rPr>
              <a:t> 	 Bölme</a:t>
            </a:r>
          </a:p>
          <a:p>
            <a:pPr eaLnBrk="1" hangingPunct="1">
              <a:spcBef>
                <a:spcPct val="0"/>
              </a:spcBef>
              <a:buClrTx/>
              <a:buSzTx/>
              <a:buFontTx/>
              <a:buNone/>
            </a:pPr>
            <a:r>
              <a:rPr lang="tr-TR" altLang="tr-TR" b="1">
                <a:solidFill>
                  <a:srgbClr val="A50021"/>
                </a:solidFill>
                <a:latin typeface="Times New Roman" panose="02020603050405020304" pitchFamily="18" charset="0"/>
              </a:rPr>
              <a:t>Sinus:</a:t>
            </a:r>
            <a:r>
              <a:rPr lang="tr-TR" altLang="tr-TR" b="1">
                <a:solidFill>
                  <a:schemeClr val="tx1"/>
                </a:solidFill>
                <a:latin typeface="Times New Roman" panose="02020603050405020304" pitchFamily="18" charset="0"/>
              </a:rPr>
              <a:t> 		 Boşluk</a:t>
            </a:r>
          </a:p>
          <a:p>
            <a:pPr eaLnBrk="1" hangingPunct="1">
              <a:spcBef>
                <a:spcPct val="0"/>
              </a:spcBef>
              <a:buClrTx/>
              <a:buSzTx/>
              <a:buFontTx/>
              <a:buNone/>
            </a:pPr>
            <a:r>
              <a:rPr lang="tr-TR" altLang="tr-TR" b="1">
                <a:solidFill>
                  <a:srgbClr val="A50021"/>
                </a:solidFill>
                <a:latin typeface="Times New Roman" panose="02020603050405020304" pitchFamily="18" charset="0"/>
              </a:rPr>
              <a:t>Spina:</a:t>
            </a:r>
            <a:r>
              <a:rPr lang="tr-TR" altLang="tr-TR" b="1">
                <a:solidFill>
                  <a:schemeClr val="tx1"/>
                </a:solidFill>
                <a:latin typeface="Times New Roman" panose="02020603050405020304" pitchFamily="18" charset="0"/>
              </a:rPr>
              <a:t> 	 Diken şeklinde çıkıntı</a:t>
            </a:r>
          </a:p>
          <a:p>
            <a:pPr eaLnBrk="1" hangingPunct="1">
              <a:spcBef>
                <a:spcPct val="0"/>
              </a:spcBef>
              <a:buClrTx/>
              <a:buSzTx/>
              <a:buFontTx/>
              <a:buNone/>
            </a:pPr>
            <a:r>
              <a:rPr lang="tr-TR" altLang="tr-TR" b="1">
                <a:solidFill>
                  <a:srgbClr val="A50021"/>
                </a:solidFill>
                <a:latin typeface="Times New Roman" panose="02020603050405020304" pitchFamily="18" charset="0"/>
              </a:rPr>
              <a:t>Sulcus:</a:t>
            </a:r>
            <a:r>
              <a:rPr lang="tr-TR" altLang="tr-TR" b="1">
                <a:solidFill>
                  <a:schemeClr val="tx1"/>
                </a:solidFill>
                <a:latin typeface="Times New Roman" panose="02020603050405020304" pitchFamily="18" charset="0"/>
              </a:rPr>
              <a:t> 	 Oluk</a:t>
            </a:r>
          </a:p>
          <a:p>
            <a:pPr eaLnBrk="1" hangingPunct="1">
              <a:spcBef>
                <a:spcPct val="0"/>
              </a:spcBef>
              <a:buClrTx/>
              <a:buSzTx/>
              <a:buFontTx/>
              <a:buNone/>
            </a:pPr>
            <a:r>
              <a:rPr lang="tr-TR" altLang="tr-TR" b="1">
                <a:solidFill>
                  <a:srgbClr val="A50021"/>
                </a:solidFill>
                <a:latin typeface="Times New Roman" panose="02020603050405020304" pitchFamily="18" charset="0"/>
              </a:rPr>
              <a:t>Trigonum:</a:t>
            </a:r>
            <a:r>
              <a:rPr lang="tr-TR" altLang="tr-TR" b="1">
                <a:solidFill>
                  <a:schemeClr val="tx1"/>
                </a:solidFill>
                <a:latin typeface="Times New Roman" panose="02020603050405020304" pitchFamily="18" charset="0"/>
              </a:rPr>
              <a:t>	 Üçgen</a:t>
            </a:r>
          </a:p>
          <a:p>
            <a:pPr eaLnBrk="1" hangingPunct="1">
              <a:spcBef>
                <a:spcPct val="0"/>
              </a:spcBef>
              <a:buClrTx/>
              <a:buSzTx/>
              <a:buFontTx/>
              <a:buNone/>
            </a:pPr>
            <a:r>
              <a:rPr lang="tr-TR" altLang="tr-TR" b="1">
                <a:solidFill>
                  <a:srgbClr val="A50021"/>
                </a:solidFill>
                <a:latin typeface="Times New Roman" panose="02020603050405020304" pitchFamily="18" charset="0"/>
              </a:rPr>
              <a:t>Trochlea:</a:t>
            </a:r>
            <a:r>
              <a:rPr lang="tr-TR" altLang="tr-TR" b="1">
                <a:solidFill>
                  <a:schemeClr val="tx1"/>
                </a:solidFill>
                <a:latin typeface="Times New Roman" panose="02020603050405020304" pitchFamily="18" charset="0"/>
              </a:rPr>
              <a:t> 	 Makara</a:t>
            </a:r>
          </a:p>
          <a:p>
            <a:pPr eaLnBrk="1" hangingPunct="1">
              <a:spcBef>
                <a:spcPct val="0"/>
              </a:spcBef>
              <a:buClrTx/>
              <a:buSzTx/>
              <a:buFontTx/>
              <a:buNone/>
            </a:pPr>
            <a:r>
              <a:rPr lang="tr-TR" altLang="tr-TR" b="1">
                <a:solidFill>
                  <a:srgbClr val="A50021"/>
                </a:solidFill>
                <a:latin typeface="Times New Roman" panose="02020603050405020304" pitchFamily="18" charset="0"/>
              </a:rPr>
              <a:t>Tuba: 	</a:t>
            </a:r>
            <a:r>
              <a:rPr lang="tr-TR" altLang="tr-TR" b="1">
                <a:solidFill>
                  <a:schemeClr val="tx1"/>
                </a:solidFill>
                <a:latin typeface="Times New Roman" panose="02020603050405020304" pitchFamily="18" charset="0"/>
              </a:rPr>
              <a:t>    	Boru</a:t>
            </a:r>
          </a:p>
          <a:p>
            <a:pPr eaLnBrk="1" hangingPunct="1">
              <a:spcBef>
                <a:spcPct val="0"/>
              </a:spcBef>
              <a:buClrTx/>
              <a:buSzTx/>
              <a:buFontTx/>
              <a:buNone/>
            </a:pPr>
            <a:r>
              <a:rPr lang="tr-TR" altLang="tr-TR" b="1">
                <a:solidFill>
                  <a:srgbClr val="A50021"/>
                </a:solidFill>
                <a:latin typeface="Times New Roman" panose="02020603050405020304" pitchFamily="18" charset="0"/>
              </a:rPr>
              <a:t>Tuberculum:</a:t>
            </a:r>
            <a:r>
              <a:rPr lang="tr-TR" altLang="tr-TR" b="1">
                <a:solidFill>
                  <a:schemeClr val="tx1"/>
                </a:solidFill>
                <a:latin typeface="Times New Roman" panose="02020603050405020304" pitchFamily="18" charset="0"/>
              </a:rPr>
              <a:t> Tümsekcik </a:t>
            </a:r>
          </a:p>
          <a:p>
            <a:pPr eaLnBrk="1" hangingPunct="1">
              <a:spcBef>
                <a:spcPct val="0"/>
              </a:spcBef>
              <a:buClrTx/>
              <a:buSzTx/>
              <a:buFontTx/>
              <a:buNone/>
            </a:pPr>
            <a:r>
              <a:rPr lang="tr-TR" altLang="tr-TR">
                <a:solidFill>
                  <a:schemeClr val="tx1"/>
                </a:solidFill>
                <a:latin typeface="Times New Roman" panose="02020603050405020304" pitchFamily="18" charset="0"/>
              </a:rPr>
              <a:t> </a:t>
            </a:r>
          </a:p>
        </p:txBody>
      </p:sp>
    </p:spTree>
    <p:extLst>
      <p:ext uri="{BB962C8B-B14F-4D97-AF65-F5344CB8AC3E}">
        <p14:creationId xmlns:p14="http://schemas.microsoft.com/office/powerpoint/2010/main" val="136197370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7"/>
          <p:cNvSpPr txBox="1">
            <a:spLocks noChangeArrowheads="1"/>
          </p:cNvSpPr>
          <p:nvPr/>
        </p:nvSpPr>
        <p:spPr bwMode="auto">
          <a:xfrm>
            <a:off x="179388" y="549275"/>
            <a:ext cx="8785225" cy="429101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tr-TR" altLang="tr-TR" b="1">
                <a:solidFill>
                  <a:srgbClr val="A50021"/>
                </a:solidFill>
                <a:latin typeface="Times New Roman" panose="02020603050405020304" pitchFamily="18" charset="0"/>
              </a:rPr>
              <a:t>Skeleton axiale:	</a:t>
            </a:r>
            <a:r>
              <a:rPr lang="tr-TR" altLang="tr-TR" b="1">
                <a:solidFill>
                  <a:schemeClr val="tx1"/>
                </a:solidFill>
                <a:latin typeface="Times New Roman" panose="02020603050405020304" pitchFamily="18" charset="0"/>
              </a:rPr>
              <a:t>	Columna vertebralis		26</a:t>
            </a:r>
          </a:p>
          <a:p>
            <a:pPr eaLnBrk="1" hangingPunct="1">
              <a:spcBef>
                <a:spcPct val="50000"/>
              </a:spcBef>
              <a:buClrTx/>
              <a:buSzTx/>
              <a:buFontTx/>
              <a:buNone/>
            </a:pPr>
            <a:r>
              <a:rPr lang="tr-TR" altLang="tr-TR" b="1">
                <a:solidFill>
                  <a:schemeClr val="tx1"/>
                </a:solidFill>
                <a:latin typeface="Times New Roman" panose="02020603050405020304" pitchFamily="18" charset="0"/>
              </a:rPr>
              <a:t>				Cranium 		 	22</a:t>
            </a:r>
          </a:p>
          <a:p>
            <a:pPr eaLnBrk="1" hangingPunct="1">
              <a:spcBef>
                <a:spcPct val="50000"/>
              </a:spcBef>
              <a:buClrTx/>
              <a:buSzTx/>
              <a:buFontTx/>
              <a:buNone/>
            </a:pPr>
            <a:r>
              <a:rPr lang="tr-TR" altLang="tr-TR" b="1">
                <a:solidFill>
                  <a:schemeClr val="tx1"/>
                </a:solidFill>
                <a:latin typeface="Times New Roman" panose="02020603050405020304" pitchFamily="18" charset="0"/>
              </a:rPr>
              <a:t>				Os hyoideum			1</a:t>
            </a:r>
          </a:p>
          <a:p>
            <a:pPr eaLnBrk="1" hangingPunct="1">
              <a:spcBef>
                <a:spcPct val="50000"/>
              </a:spcBef>
              <a:buClrTx/>
              <a:buSzTx/>
              <a:buFontTx/>
              <a:buNone/>
            </a:pPr>
            <a:r>
              <a:rPr lang="tr-TR" altLang="tr-TR" b="1">
                <a:solidFill>
                  <a:schemeClr val="tx1"/>
                </a:solidFill>
                <a:latin typeface="Times New Roman" panose="02020603050405020304" pitchFamily="18" charset="0"/>
              </a:rPr>
              <a:t>				Ossicula auditoria  	            6</a:t>
            </a:r>
          </a:p>
          <a:p>
            <a:pPr eaLnBrk="1" hangingPunct="1">
              <a:spcBef>
                <a:spcPct val="50000"/>
              </a:spcBef>
              <a:buClrTx/>
              <a:buSzTx/>
              <a:buFontTx/>
              <a:buNone/>
            </a:pPr>
            <a:r>
              <a:rPr lang="tr-TR" altLang="tr-TR" b="1">
                <a:solidFill>
                  <a:schemeClr val="tx1"/>
                </a:solidFill>
                <a:latin typeface="Times New Roman" panose="02020603050405020304" pitchFamily="18" charset="0"/>
              </a:rPr>
              <a:t>				Costae ve sternum                25 </a:t>
            </a:r>
          </a:p>
          <a:p>
            <a:pPr eaLnBrk="1" hangingPunct="1">
              <a:spcBef>
                <a:spcPct val="50000"/>
              </a:spcBef>
              <a:buClrTx/>
              <a:buSzTx/>
              <a:buFontTx/>
              <a:buNone/>
            </a:pPr>
            <a:r>
              <a:rPr lang="tr-TR" altLang="tr-TR" b="1">
                <a:solidFill>
                  <a:srgbClr val="A50021"/>
                </a:solidFill>
                <a:latin typeface="Times New Roman" panose="02020603050405020304" pitchFamily="18" charset="0"/>
              </a:rPr>
              <a:t>Skel. appendiculare:</a:t>
            </a:r>
            <a:r>
              <a:rPr lang="tr-TR" altLang="tr-TR" b="1">
                <a:solidFill>
                  <a:schemeClr val="tx1"/>
                </a:solidFill>
                <a:latin typeface="Times New Roman" panose="02020603050405020304" pitchFamily="18" charset="0"/>
              </a:rPr>
              <a:t>		Ossa membri superioris      	64</a:t>
            </a:r>
          </a:p>
          <a:p>
            <a:pPr eaLnBrk="1" hangingPunct="1">
              <a:spcBef>
                <a:spcPct val="50000"/>
              </a:spcBef>
              <a:buClrTx/>
              <a:buSzTx/>
              <a:buFontTx/>
              <a:buNone/>
            </a:pPr>
            <a:r>
              <a:rPr lang="tr-TR" altLang="tr-TR" b="1">
                <a:solidFill>
                  <a:schemeClr val="tx1"/>
                </a:solidFill>
                <a:latin typeface="Times New Roman" panose="02020603050405020304" pitchFamily="18" charset="0"/>
              </a:rPr>
              <a:t>				Ossa membri inferioris 	62</a:t>
            </a:r>
          </a:p>
          <a:p>
            <a:pPr eaLnBrk="1" hangingPunct="1">
              <a:spcBef>
                <a:spcPct val="50000"/>
              </a:spcBef>
              <a:buClrTx/>
              <a:buSzTx/>
              <a:buFontTx/>
              <a:buNone/>
            </a:pPr>
            <a:r>
              <a:rPr lang="tr-TR" altLang="tr-TR" b="1">
                <a:solidFill>
                  <a:schemeClr val="tx1"/>
                </a:solidFill>
                <a:latin typeface="Times New Roman" panose="02020603050405020304" pitchFamily="18" charset="0"/>
              </a:rPr>
              <a:t>						</a:t>
            </a:r>
            <a:r>
              <a:rPr lang="tr-TR" altLang="tr-TR" b="1">
                <a:solidFill>
                  <a:srgbClr val="A50021"/>
                </a:solidFill>
                <a:latin typeface="Times New Roman" panose="02020603050405020304" pitchFamily="18" charset="0"/>
              </a:rPr>
              <a:t>Toplam:</a:t>
            </a:r>
            <a:r>
              <a:rPr lang="tr-TR" altLang="tr-TR" b="1">
                <a:solidFill>
                  <a:schemeClr val="tx1"/>
                </a:solidFill>
                <a:latin typeface="Times New Roman" panose="02020603050405020304" pitchFamily="18" charset="0"/>
              </a:rPr>
              <a:t>        </a:t>
            </a:r>
            <a:r>
              <a:rPr lang="tr-TR" altLang="tr-TR" b="1">
                <a:solidFill>
                  <a:schemeClr val="accent2"/>
                </a:solidFill>
                <a:latin typeface="Times New Roman" panose="02020603050405020304" pitchFamily="18" charset="0"/>
              </a:rPr>
              <a:t>206</a:t>
            </a:r>
          </a:p>
        </p:txBody>
      </p:sp>
    </p:spTree>
    <p:extLst>
      <p:ext uri="{BB962C8B-B14F-4D97-AF65-F5344CB8AC3E}">
        <p14:creationId xmlns:p14="http://schemas.microsoft.com/office/powerpoint/2010/main" val="156372119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4"/>
          <p:cNvSpPr txBox="1">
            <a:spLocks noChangeArrowheads="1"/>
          </p:cNvSpPr>
          <p:nvPr/>
        </p:nvSpPr>
        <p:spPr bwMode="auto">
          <a:xfrm>
            <a:off x="179388" y="188913"/>
            <a:ext cx="8785225" cy="2282825"/>
          </a:xfrm>
          <a:prstGeom prst="rect">
            <a:avLst/>
          </a:prstGeom>
          <a:solidFill>
            <a:srgbClr val="CC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0"/>
              </a:spcBef>
              <a:buClrTx/>
              <a:buSzTx/>
              <a:buFontTx/>
              <a:buNone/>
            </a:pPr>
            <a:r>
              <a:rPr lang="tr-TR" altLang="tr-TR" b="1">
                <a:solidFill>
                  <a:srgbClr val="A50021"/>
                </a:solidFill>
                <a:latin typeface="Times New Roman" panose="02020603050405020304" pitchFamily="18" charset="0"/>
              </a:rPr>
              <a:t>Vertebrae cervicales (boyun omurları):</a:t>
            </a:r>
            <a:r>
              <a:rPr lang="tr-TR" altLang="tr-TR" b="1">
                <a:solidFill>
                  <a:schemeClr val="tx1"/>
                </a:solidFill>
                <a:latin typeface="Times New Roman" panose="02020603050405020304" pitchFamily="18" charset="0"/>
              </a:rPr>
              <a:t> Boyunda 7 adet vertebrae vardır. Birincisi </a:t>
            </a:r>
            <a:r>
              <a:rPr lang="tr-TR" altLang="tr-TR" b="1">
                <a:solidFill>
                  <a:srgbClr val="A50021"/>
                </a:solidFill>
                <a:latin typeface="Times New Roman" panose="02020603050405020304" pitchFamily="18" charset="0"/>
              </a:rPr>
              <a:t>atlas,</a:t>
            </a:r>
            <a:r>
              <a:rPr lang="tr-TR" altLang="tr-TR" b="1">
                <a:solidFill>
                  <a:schemeClr val="tx1"/>
                </a:solidFill>
                <a:latin typeface="Times New Roman" panose="02020603050405020304" pitchFamily="18" charset="0"/>
              </a:rPr>
              <a:t> ikincisi </a:t>
            </a:r>
            <a:r>
              <a:rPr lang="tr-TR" altLang="tr-TR" b="1">
                <a:solidFill>
                  <a:srgbClr val="A50021"/>
                </a:solidFill>
                <a:latin typeface="Times New Roman" panose="02020603050405020304" pitchFamily="18" charset="0"/>
              </a:rPr>
              <a:t>axis</a:t>
            </a:r>
            <a:r>
              <a:rPr lang="tr-TR" altLang="tr-TR" b="1">
                <a:solidFill>
                  <a:schemeClr val="tx1"/>
                </a:solidFill>
                <a:latin typeface="Times New Roman" panose="02020603050405020304" pitchFamily="18" charset="0"/>
              </a:rPr>
              <a:t> olarak isimlendirilir. </a:t>
            </a:r>
          </a:p>
          <a:p>
            <a:pPr algn="just" eaLnBrk="1" hangingPunct="1">
              <a:spcBef>
                <a:spcPct val="0"/>
              </a:spcBef>
              <a:buClrTx/>
              <a:buSzTx/>
              <a:buFontTx/>
              <a:buNone/>
            </a:pPr>
            <a:endParaRPr lang="tr-TR" altLang="tr-TR" b="1">
              <a:solidFill>
                <a:schemeClr val="tx1"/>
              </a:solidFill>
              <a:latin typeface="Times New Roman" panose="02020603050405020304" pitchFamily="18" charset="0"/>
            </a:endParaRPr>
          </a:p>
          <a:p>
            <a:pPr algn="just" eaLnBrk="1" hangingPunct="1">
              <a:spcBef>
                <a:spcPct val="0"/>
              </a:spcBef>
              <a:buClrTx/>
              <a:buSzTx/>
              <a:buFontTx/>
              <a:buNone/>
            </a:pPr>
            <a:r>
              <a:rPr lang="tr-TR" altLang="tr-TR" b="1">
                <a:solidFill>
                  <a:schemeClr val="tx1"/>
                </a:solidFill>
                <a:latin typeface="Times New Roman" panose="02020603050405020304" pitchFamily="18" charset="0"/>
              </a:rPr>
              <a:t>Boyun omurlarının processus transversus’larında </a:t>
            </a:r>
            <a:r>
              <a:rPr lang="tr-TR" altLang="tr-TR" b="1">
                <a:solidFill>
                  <a:srgbClr val="A50021"/>
                </a:solidFill>
                <a:latin typeface="Times New Roman" panose="02020603050405020304" pitchFamily="18" charset="0"/>
              </a:rPr>
              <a:t>foramen transversarium</a:t>
            </a:r>
            <a:r>
              <a:rPr lang="tr-TR" altLang="tr-TR" b="1">
                <a:solidFill>
                  <a:schemeClr val="tx1"/>
                </a:solidFill>
                <a:latin typeface="Times New Roman" panose="02020603050405020304" pitchFamily="18" charset="0"/>
              </a:rPr>
              <a:t> denilen bir delik vardır. Bu delikten beyni besleyen </a:t>
            </a:r>
            <a:r>
              <a:rPr lang="tr-TR" altLang="tr-TR" b="1">
                <a:solidFill>
                  <a:srgbClr val="A50021"/>
                </a:solidFill>
                <a:latin typeface="Times New Roman" panose="02020603050405020304" pitchFamily="18" charset="0"/>
              </a:rPr>
              <a:t>a. vertebralis</a:t>
            </a:r>
            <a:r>
              <a:rPr lang="tr-TR" altLang="tr-TR" b="1">
                <a:solidFill>
                  <a:schemeClr val="tx1"/>
                </a:solidFill>
                <a:latin typeface="Times New Roman" panose="02020603050405020304" pitchFamily="18" charset="0"/>
              </a:rPr>
              <a:t> geçer. </a:t>
            </a:r>
          </a:p>
        </p:txBody>
      </p:sp>
      <p:pic>
        <p:nvPicPr>
          <p:cNvPr id="430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3413125"/>
            <a:ext cx="4679950"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2708275"/>
            <a:ext cx="3779837"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Rectangle 7"/>
          <p:cNvSpPr>
            <a:spLocks noChangeArrowheads="1"/>
          </p:cNvSpPr>
          <p:nvPr/>
        </p:nvSpPr>
        <p:spPr bwMode="auto">
          <a:xfrm>
            <a:off x="3203575" y="6165850"/>
            <a:ext cx="3375025" cy="45720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tr-TR" altLang="tr-TR" b="1">
                <a:solidFill>
                  <a:srgbClr val="A50021"/>
                </a:solidFill>
                <a:latin typeface="Times New Roman" panose="02020603050405020304" pitchFamily="18" charset="0"/>
              </a:rPr>
              <a:t>foramen transversarium</a:t>
            </a:r>
          </a:p>
        </p:txBody>
      </p:sp>
      <p:sp>
        <p:nvSpPr>
          <p:cNvPr id="43014" name="Line 8"/>
          <p:cNvSpPr>
            <a:spLocks noChangeShapeType="1"/>
          </p:cNvSpPr>
          <p:nvPr/>
        </p:nvSpPr>
        <p:spPr bwMode="auto">
          <a:xfrm>
            <a:off x="4284663" y="4868863"/>
            <a:ext cx="215900" cy="12969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3015" name="Rectangle 10"/>
          <p:cNvSpPr>
            <a:spLocks noChangeArrowheads="1"/>
          </p:cNvSpPr>
          <p:nvPr/>
        </p:nvSpPr>
        <p:spPr bwMode="auto">
          <a:xfrm>
            <a:off x="2051050" y="4365625"/>
            <a:ext cx="793750" cy="4572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tr-TR" altLang="tr-TR" b="1">
                <a:solidFill>
                  <a:schemeClr val="tx1"/>
                </a:solidFill>
                <a:latin typeface="Times New Roman" panose="02020603050405020304" pitchFamily="18" charset="0"/>
              </a:rPr>
              <a:t>atlas</a:t>
            </a:r>
          </a:p>
        </p:txBody>
      </p:sp>
      <p:sp>
        <p:nvSpPr>
          <p:cNvPr id="43016" name="Rectangle 11"/>
          <p:cNvSpPr>
            <a:spLocks noChangeArrowheads="1"/>
          </p:cNvSpPr>
          <p:nvPr/>
        </p:nvSpPr>
        <p:spPr bwMode="auto">
          <a:xfrm>
            <a:off x="6372225" y="4652963"/>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tr-TR" altLang="tr-TR" b="1">
                <a:solidFill>
                  <a:schemeClr val="tx1"/>
                </a:solidFill>
                <a:latin typeface="Times New Roman" panose="02020603050405020304" pitchFamily="18" charset="0"/>
              </a:rPr>
              <a:t>axis</a:t>
            </a:r>
          </a:p>
        </p:txBody>
      </p:sp>
      <p:sp>
        <p:nvSpPr>
          <p:cNvPr id="43017" name="Line 14"/>
          <p:cNvSpPr>
            <a:spLocks noChangeShapeType="1"/>
          </p:cNvSpPr>
          <p:nvPr/>
        </p:nvSpPr>
        <p:spPr bwMode="auto">
          <a:xfrm flipH="1">
            <a:off x="4500563" y="4437063"/>
            <a:ext cx="1079500" cy="17287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Tree>
    <p:extLst>
      <p:ext uri="{BB962C8B-B14F-4D97-AF65-F5344CB8AC3E}">
        <p14:creationId xmlns:p14="http://schemas.microsoft.com/office/powerpoint/2010/main" val="425187459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4"/>
          <p:cNvSpPr txBox="1">
            <a:spLocks noChangeArrowheads="1"/>
          </p:cNvSpPr>
          <p:nvPr/>
        </p:nvSpPr>
        <p:spPr bwMode="auto">
          <a:xfrm>
            <a:off x="179388" y="188913"/>
            <a:ext cx="8785225" cy="8223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0"/>
              </a:spcBef>
              <a:buClrTx/>
              <a:buSzTx/>
              <a:buFontTx/>
              <a:buNone/>
            </a:pPr>
            <a:r>
              <a:rPr lang="tr-TR" altLang="tr-TR" b="1">
                <a:solidFill>
                  <a:srgbClr val="CC0000"/>
                </a:solidFill>
                <a:latin typeface="Times New Roman" panose="02020603050405020304" pitchFamily="18" charset="0"/>
              </a:rPr>
              <a:t>Cingulum membri inferioris:</a:t>
            </a:r>
            <a:r>
              <a:rPr lang="tr-TR" altLang="tr-TR" b="1">
                <a:solidFill>
                  <a:schemeClr val="tx1"/>
                </a:solidFill>
                <a:latin typeface="Times New Roman" panose="02020603050405020304" pitchFamily="18" charset="0"/>
              </a:rPr>
              <a:t> Alt taraf serbest kısımlarını gövdeye bağlayan </a:t>
            </a:r>
            <a:r>
              <a:rPr lang="tr-TR" altLang="tr-TR" b="1">
                <a:solidFill>
                  <a:srgbClr val="CC0000"/>
                </a:solidFill>
                <a:latin typeface="Times New Roman" panose="02020603050405020304" pitchFamily="18" charset="0"/>
              </a:rPr>
              <a:t>os</a:t>
            </a:r>
            <a:r>
              <a:rPr lang="tr-TR" altLang="tr-TR" b="1">
                <a:solidFill>
                  <a:schemeClr val="tx1"/>
                </a:solidFill>
                <a:latin typeface="Times New Roman" panose="02020603050405020304" pitchFamily="18" charset="0"/>
              </a:rPr>
              <a:t> </a:t>
            </a:r>
            <a:r>
              <a:rPr lang="tr-TR" altLang="tr-TR" b="1">
                <a:solidFill>
                  <a:srgbClr val="CC0000"/>
                </a:solidFill>
                <a:latin typeface="Times New Roman" panose="02020603050405020304" pitchFamily="18" charset="0"/>
              </a:rPr>
              <a:t>coxae</a:t>
            </a:r>
            <a:r>
              <a:rPr lang="tr-TR" altLang="tr-TR" b="1">
                <a:solidFill>
                  <a:schemeClr val="tx1"/>
                </a:solidFill>
                <a:latin typeface="Times New Roman" panose="02020603050405020304" pitchFamily="18" charset="0"/>
              </a:rPr>
              <a:t>’lar alt taraf kavşak kemikleridir. </a:t>
            </a:r>
          </a:p>
        </p:txBody>
      </p:sp>
      <p:pic>
        <p:nvPicPr>
          <p:cNvPr id="10240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628775"/>
            <a:ext cx="7705725"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Rectangle 6"/>
          <p:cNvSpPr>
            <a:spLocks noChangeArrowheads="1"/>
          </p:cNvSpPr>
          <p:nvPr/>
        </p:nvSpPr>
        <p:spPr bwMode="auto">
          <a:xfrm>
            <a:off x="6227763" y="3068638"/>
            <a:ext cx="1593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tr-TR" altLang="tr-TR" sz="3600" b="1">
                <a:solidFill>
                  <a:schemeClr val="tx1"/>
                </a:solidFill>
                <a:latin typeface="Times New Roman" panose="02020603050405020304" pitchFamily="18" charset="0"/>
              </a:rPr>
              <a:t>os coxa</a:t>
            </a:r>
          </a:p>
        </p:txBody>
      </p:sp>
      <p:sp>
        <p:nvSpPr>
          <p:cNvPr id="102405" name="Rectangle 7"/>
          <p:cNvSpPr>
            <a:spLocks noChangeArrowheads="1"/>
          </p:cNvSpPr>
          <p:nvPr/>
        </p:nvSpPr>
        <p:spPr bwMode="auto">
          <a:xfrm>
            <a:off x="1403350" y="3068638"/>
            <a:ext cx="1593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tr-TR" altLang="tr-TR" sz="3600" b="1">
                <a:solidFill>
                  <a:schemeClr val="bg1"/>
                </a:solidFill>
                <a:latin typeface="Times New Roman" panose="02020603050405020304" pitchFamily="18" charset="0"/>
              </a:rPr>
              <a:t>os coxa</a:t>
            </a:r>
          </a:p>
        </p:txBody>
      </p:sp>
      <p:sp>
        <p:nvSpPr>
          <p:cNvPr id="102406" name="Rectangle 9"/>
          <p:cNvSpPr>
            <a:spLocks noChangeArrowheads="1"/>
          </p:cNvSpPr>
          <p:nvPr/>
        </p:nvSpPr>
        <p:spPr bwMode="auto">
          <a:xfrm>
            <a:off x="3924300" y="2852738"/>
            <a:ext cx="1631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tr-TR" altLang="tr-TR" sz="3600" b="1">
                <a:solidFill>
                  <a:srgbClr val="CC0000"/>
                </a:solidFill>
                <a:latin typeface="Times New Roman" panose="02020603050405020304" pitchFamily="18" charset="0"/>
              </a:rPr>
              <a:t>sacrum</a:t>
            </a:r>
          </a:p>
        </p:txBody>
      </p:sp>
    </p:spTree>
    <p:extLst>
      <p:ext uri="{BB962C8B-B14F-4D97-AF65-F5344CB8AC3E}">
        <p14:creationId xmlns:p14="http://schemas.microsoft.com/office/powerpoint/2010/main" val="21853366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5963" y="476250"/>
            <a:ext cx="3228975"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Rectangle 7"/>
          <p:cNvSpPr>
            <a:spLocks noChangeArrowheads="1"/>
          </p:cNvSpPr>
          <p:nvPr/>
        </p:nvSpPr>
        <p:spPr bwMode="auto">
          <a:xfrm>
            <a:off x="6516688" y="1700213"/>
            <a:ext cx="1557337"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tr-TR" altLang="tr-TR" sz="4800" b="1">
                <a:solidFill>
                  <a:schemeClr val="tx1"/>
                </a:solidFill>
                <a:latin typeface="Times New Roman" panose="02020603050405020304" pitchFamily="18" charset="0"/>
              </a:rPr>
              <a:t>os ilii</a:t>
            </a:r>
          </a:p>
        </p:txBody>
      </p:sp>
      <p:sp>
        <p:nvSpPr>
          <p:cNvPr id="103428" name="Rectangle 8"/>
          <p:cNvSpPr>
            <a:spLocks noChangeArrowheads="1"/>
          </p:cNvSpPr>
          <p:nvPr/>
        </p:nvSpPr>
        <p:spPr bwMode="auto">
          <a:xfrm rot="3379883">
            <a:off x="7586663" y="4533900"/>
            <a:ext cx="15954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tr-TR" altLang="tr-TR" sz="3200" b="1">
                <a:solidFill>
                  <a:schemeClr val="bg1"/>
                </a:solidFill>
                <a:latin typeface="Times New Roman" panose="02020603050405020304" pitchFamily="18" charset="0"/>
              </a:rPr>
              <a:t>os pubis</a:t>
            </a:r>
          </a:p>
        </p:txBody>
      </p:sp>
      <p:sp>
        <p:nvSpPr>
          <p:cNvPr id="103429" name="Rectangle 9"/>
          <p:cNvSpPr>
            <a:spLocks noChangeArrowheads="1"/>
          </p:cNvSpPr>
          <p:nvPr/>
        </p:nvSpPr>
        <p:spPr bwMode="auto">
          <a:xfrm rot="-3307806">
            <a:off x="5886450" y="4562475"/>
            <a:ext cx="1550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tr-TR" altLang="tr-TR" sz="3200" b="1">
                <a:solidFill>
                  <a:schemeClr val="bg1"/>
                </a:solidFill>
                <a:latin typeface="Times New Roman" panose="02020603050405020304" pitchFamily="18" charset="0"/>
              </a:rPr>
              <a:t>os ischii</a:t>
            </a:r>
          </a:p>
        </p:txBody>
      </p:sp>
      <p:sp>
        <p:nvSpPr>
          <p:cNvPr id="103430" name="Text Box 10"/>
          <p:cNvSpPr txBox="1">
            <a:spLocks noChangeArrowheads="1"/>
          </p:cNvSpPr>
          <p:nvPr/>
        </p:nvSpPr>
        <p:spPr bwMode="auto">
          <a:xfrm>
            <a:off x="179388" y="188913"/>
            <a:ext cx="5688012" cy="6299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0"/>
              </a:spcBef>
              <a:buClrTx/>
              <a:buSzTx/>
              <a:buFontTx/>
              <a:buNone/>
            </a:pPr>
            <a:r>
              <a:rPr lang="tr-TR" altLang="tr-TR" b="1">
                <a:solidFill>
                  <a:srgbClr val="CC0000"/>
                </a:solidFill>
                <a:latin typeface="Times New Roman" panose="02020603050405020304" pitchFamily="18" charset="0"/>
              </a:rPr>
              <a:t>Os coxae:</a:t>
            </a:r>
            <a:r>
              <a:rPr lang="tr-TR" altLang="tr-TR" b="1">
                <a:solidFill>
                  <a:schemeClr val="tx1"/>
                </a:solidFill>
                <a:latin typeface="Times New Roman" panose="02020603050405020304" pitchFamily="18" charset="0"/>
              </a:rPr>
              <a:t> Pelvisin ön ve yan duvarlarını oluşturur. </a:t>
            </a:r>
          </a:p>
          <a:p>
            <a:pPr algn="just" eaLnBrk="1" hangingPunct="1">
              <a:spcBef>
                <a:spcPct val="0"/>
              </a:spcBef>
              <a:buClrTx/>
              <a:buSzTx/>
              <a:buFontTx/>
              <a:buNone/>
            </a:pPr>
            <a:endParaRPr lang="tr-TR" altLang="tr-TR" b="1">
              <a:solidFill>
                <a:schemeClr val="tx1"/>
              </a:solidFill>
              <a:latin typeface="Times New Roman" panose="02020603050405020304" pitchFamily="18" charset="0"/>
            </a:endParaRPr>
          </a:p>
          <a:p>
            <a:pPr algn="just" eaLnBrk="1" hangingPunct="1">
              <a:spcBef>
                <a:spcPct val="0"/>
              </a:spcBef>
              <a:buClrTx/>
              <a:buSzTx/>
              <a:buFontTx/>
              <a:buNone/>
            </a:pPr>
            <a:r>
              <a:rPr lang="tr-TR" altLang="tr-TR" b="1">
                <a:solidFill>
                  <a:schemeClr val="tx1"/>
                </a:solidFill>
                <a:latin typeface="Times New Roman" panose="02020603050405020304" pitchFamily="18" charset="0"/>
              </a:rPr>
              <a:t>Üç ayrı kemiğin (</a:t>
            </a:r>
            <a:r>
              <a:rPr lang="tr-TR" altLang="tr-TR" b="1">
                <a:solidFill>
                  <a:srgbClr val="CC0000"/>
                </a:solidFill>
                <a:latin typeface="Times New Roman" panose="02020603050405020304" pitchFamily="18" charset="0"/>
              </a:rPr>
              <a:t>os ilii, os pubis ve os ischii</a:t>
            </a:r>
            <a:r>
              <a:rPr lang="tr-TR" altLang="tr-TR" b="1">
                <a:solidFill>
                  <a:schemeClr val="tx1"/>
                </a:solidFill>
                <a:latin typeface="Times New Roman" panose="02020603050405020304" pitchFamily="18" charset="0"/>
              </a:rPr>
              <a:t>) birleşmesiyle oluşur. </a:t>
            </a:r>
          </a:p>
          <a:p>
            <a:pPr algn="just" eaLnBrk="1" hangingPunct="1">
              <a:spcBef>
                <a:spcPct val="0"/>
              </a:spcBef>
              <a:buClrTx/>
              <a:buSzTx/>
              <a:buFontTx/>
              <a:buNone/>
            </a:pPr>
            <a:endParaRPr lang="tr-TR" altLang="tr-TR" b="1">
              <a:solidFill>
                <a:schemeClr val="tx1"/>
              </a:solidFill>
              <a:latin typeface="Times New Roman" panose="02020603050405020304" pitchFamily="18" charset="0"/>
            </a:endParaRPr>
          </a:p>
          <a:p>
            <a:pPr algn="just" eaLnBrk="1" hangingPunct="1">
              <a:spcBef>
                <a:spcPct val="0"/>
              </a:spcBef>
              <a:buClrTx/>
              <a:buSzTx/>
              <a:buFontTx/>
              <a:buNone/>
            </a:pPr>
            <a:r>
              <a:rPr lang="tr-TR" altLang="tr-TR" b="1">
                <a:solidFill>
                  <a:schemeClr val="tx1"/>
                </a:solidFill>
                <a:latin typeface="Times New Roman" panose="02020603050405020304" pitchFamily="18" charset="0"/>
              </a:rPr>
              <a:t>Çocuklarda bu kemikler röntgen filmlerinde rahatlıkla ayrı ayrı görülebilirken buluğ döneminden sonra kemikler kaynaşarak tek kemik halini alır. </a:t>
            </a:r>
          </a:p>
          <a:p>
            <a:pPr algn="just" eaLnBrk="1" hangingPunct="1">
              <a:spcBef>
                <a:spcPct val="0"/>
              </a:spcBef>
              <a:buClrTx/>
              <a:buSzTx/>
              <a:buFontTx/>
              <a:buNone/>
            </a:pPr>
            <a:endParaRPr lang="tr-TR" altLang="tr-TR" b="1">
              <a:solidFill>
                <a:schemeClr val="tx1"/>
              </a:solidFill>
              <a:latin typeface="Times New Roman" panose="02020603050405020304" pitchFamily="18" charset="0"/>
            </a:endParaRPr>
          </a:p>
          <a:p>
            <a:pPr algn="just" eaLnBrk="1" hangingPunct="1">
              <a:spcBef>
                <a:spcPct val="0"/>
              </a:spcBef>
              <a:buClrTx/>
              <a:buSzTx/>
              <a:buFontTx/>
              <a:buNone/>
            </a:pPr>
            <a:r>
              <a:rPr lang="tr-TR" altLang="tr-TR" b="1">
                <a:solidFill>
                  <a:schemeClr val="tx1"/>
                </a:solidFill>
                <a:latin typeface="Times New Roman" panose="02020603050405020304" pitchFamily="18" charset="0"/>
              </a:rPr>
              <a:t>Ancak üç kemiğin kaynaşma bölgeleri acetabulum içerisinde Y harfi şeklinde bir kıkırdak yapı olarak gözlenir. Daha ileri yaşlarda </a:t>
            </a:r>
            <a:r>
              <a:rPr lang="tr-TR" altLang="tr-TR" b="1">
                <a:solidFill>
                  <a:srgbClr val="CC0000"/>
                </a:solidFill>
                <a:latin typeface="Times New Roman" panose="02020603050405020304" pitchFamily="18" charset="0"/>
              </a:rPr>
              <a:t>Y kıkırdağı</a:t>
            </a:r>
            <a:r>
              <a:rPr lang="tr-TR" altLang="tr-TR" b="1">
                <a:solidFill>
                  <a:schemeClr val="tx1"/>
                </a:solidFill>
                <a:latin typeface="Times New Roman" panose="02020603050405020304" pitchFamily="18" charset="0"/>
              </a:rPr>
              <a:t> da kemikleşir ve radyolojik filmlerde görülmez.</a:t>
            </a:r>
            <a:r>
              <a:rPr lang="tr-TR" altLang="tr-TR">
                <a:solidFill>
                  <a:schemeClr val="tx1"/>
                </a:solidFill>
                <a:latin typeface="Times New Roman" panose="02020603050405020304" pitchFamily="18" charset="0"/>
              </a:rPr>
              <a:t> </a:t>
            </a:r>
          </a:p>
        </p:txBody>
      </p:sp>
    </p:spTree>
    <p:extLst>
      <p:ext uri="{BB962C8B-B14F-4D97-AF65-F5344CB8AC3E}">
        <p14:creationId xmlns:p14="http://schemas.microsoft.com/office/powerpoint/2010/main" val="421611865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989138"/>
            <a:ext cx="41910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905000"/>
            <a:ext cx="419100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Rectangle 4"/>
          <p:cNvSpPr>
            <a:spLocks noChangeArrowheads="1"/>
          </p:cNvSpPr>
          <p:nvPr/>
        </p:nvSpPr>
        <p:spPr bwMode="auto">
          <a:xfrm>
            <a:off x="1295400" y="609600"/>
            <a:ext cx="6235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tr-TR" altLang="tr-TR" sz="4400">
                <a:solidFill>
                  <a:schemeClr val="tx2"/>
                </a:solidFill>
                <a:latin typeface="Times New Roman" panose="02020603050405020304" pitchFamily="18" charset="0"/>
              </a:rPr>
              <a:t>Erkek                        Kadın</a:t>
            </a:r>
          </a:p>
        </p:txBody>
      </p:sp>
    </p:spTree>
    <p:extLst>
      <p:ext uri="{BB962C8B-B14F-4D97-AF65-F5344CB8AC3E}">
        <p14:creationId xmlns:p14="http://schemas.microsoft.com/office/powerpoint/2010/main" val="79714572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565400"/>
            <a:ext cx="4572000" cy="314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209800"/>
            <a:ext cx="4191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Rectangle 4"/>
          <p:cNvSpPr>
            <a:spLocks noChangeArrowheads="1"/>
          </p:cNvSpPr>
          <p:nvPr/>
        </p:nvSpPr>
        <p:spPr bwMode="auto">
          <a:xfrm>
            <a:off x="3767138" y="838200"/>
            <a:ext cx="16113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tr-TR" altLang="tr-TR" sz="4400">
                <a:solidFill>
                  <a:schemeClr val="tx2"/>
                </a:solidFill>
                <a:latin typeface="Times New Roman" panose="02020603050405020304" pitchFamily="18" charset="0"/>
              </a:rPr>
              <a:t>Kadın</a:t>
            </a:r>
          </a:p>
        </p:txBody>
      </p:sp>
    </p:spTree>
    <p:extLst>
      <p:ext uri="{BB962C8B-B14F-4D97-AF65-F5344CB8AC3E}">
        <p14:creationId xmlns:p14="http://schemas.microsoft.com/office/powerpoint/2010/main" val="35774937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4648200" y="1295400"/>
            <a:ext cx="4191000" cy="4158996"/>
          </a:xfrm>
          <a:prstGeom prst="rect">
            <a:avLst/>
          </a:prstGeom>
          <a:blipFill>
            <a:blip r:embed="rId2"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307340" y="469137"/>
            <a:ext cx="6236335" cy="635000"/>
          </a:xfrm>
          <a:prstGeom prst="rect">
            <a:avLst/>
          </a:prstGeom>
        </p:spPr>
        <p:txBody>
          <a:bodyPr vert="horz" wrap="square" lIns="0" tIns="12065" rIns="0" bIns="0" rtlCol="0">
            <a:spAutoFit/>
          </a:bodyPr>
          <a:lstStyle/>
          <a:p>
            <a:pPr marL="12700">
              <a:lnSpc>
                <a:spcPct val="100000"/>
              </a:lnSpc>
              <a:spcBef>
                <a:spcPts val="95"/>
              </a:spcBef>
            </a:pPr>
            <a:r>
              <a:rPr sz="4000" b="1" spc="-10" dirty="0">
                <a:solidFill>
                  <a:srgbClr val="FF0000"/>
                </a:solidFill>
                <a:latin typeface="Arial"/>
                <a:cs typeface="Arial"/>
              </a:rPr>
              <a:t>Hipokrates (M.Ö.</a:t>
            </a:r>
            <a:r>
              <a:rPr sz="4000" b="1" spc="15" dirty="0">
                <a:solidFill>
                  <a:srgbClr val="FF0000"/>
                </a:solidFill>
                <a:latin typeface="Arial"/>
                <a:cs typeface="Arial"/>
              </a:rPr>
              <a:t> </a:t>
            </a:r>
            <a:r>
              <a:rPr sz="4000" b="1" spc="-5" dirty="0">
                <a:solidFill>
                  <a:srgbClr val="FF0000"/>
                </a:solidFill>
                <a:latin typeface="Arial"/>
                <a:cs typeface="Arial"/>
              </a:rPr>
              <a:t>460-377)</a:t>
            </a:r>
            <a:endParaRPr sz="4000">
              <a:latin typeface="Arial"/>
              <a:cs typeface="Arial"/>
            </a:endParaRPr>
          </a:p>
        </p:txBody>
      </p:sp>
      <p:sp>
        <p:nvSpPr>
          <p:cNvPr id="10" name="object 10"/>
          <p:cNvSpPr txBox="1"/>
          <p:nvPr/>
        </p:nvSpPr>
        <p:spPr>
          <a:xfrm>
            <a:off x="231140" y="1427017"/>
            <a:ext cx="5226050" cy="4819015"/>
          </a:xfrm>
          <a:prstGeom prst="rect">
            <a:avLst/>
          </a:prstGeom>
        </p:spPr>
        <p:txBody>
          <a:bodyPr vert="horz" wrap="square" lIns="0" tIns="104775" rIns="0" bIns="0" rtlCol="0">
            <a:spAutoFit/>
          </a:bodyPr>
          <a:lstStyle/>
          <a:p>
            <a:pPr marL="355600" indent="-342900">
              <a:lnSpc>
                <a:spcPct val="100000"/>
              </a:lnSpc>
              <a:spcBef>
                <a:spcPts val="825"/>
              </a:spcBef>
              <a:buClr>
                <a:srgbClr val="0000CC"/>
              </a:buClr>
              <a:buSzPct val="60416"/>
              <a:buFont typeface="Wingdings"/>
              <a:buChar char=""/>
              <a:tabLst>
                <a:tab pos="354965" algn="l"/>
                <a:tab pos="355600" algn="l"/>
              </a:tabLst>
            </a:pPr>
            <a:r>
              <a:rPr sz="2400" spc="-5" dirty="0">
                <a:latin typeface="Arial"/>
                <a:cs typeface="Arial"/>
              </a:rPr>
              <a:t>Tedavide </a:t>
            </a:r>
            <a:r>
              <a:rPr sz="2400" spc="-10" dirty="0">
                <a:latin typeface="Arial"/>
                <a:cs typeface="Arial"/>
              </a:rPr>
              <a:t>batıl</a:t>
            </a:r>
            <a:r>
              <a:rPr sz="2400" spc="30" dirty="0">
                <a:latin typeface="Arial"/>
                <a:cs typeface="Arial"/>
              </a:rPr>
              <a:t> </a:t>
            </a:r>
            <a:r>
              <a:rPr sz="2400" spc="-5" dirty="0">
                <a:latin typeface="Arial"/>
                <a:cs typeface="Arial"/>
              </a:rPr>
              <a:t>inanışları</a:t>
            </a:r>
            <a:endParaRPr sz="2400">
              <a:latin typeface="Arial"/>
              <a:cs typeface="Arial"/>
            </a:endParaRPr>
          </a:p>
          <a:p>
            <a:pPr marL="355600">
              <a:lnSpc>
                <a:spcPct val="100000"/>
              </a:lnSpc>
              <a:spcBef>
                <a:spcPts val="720"/>
              </a:spcBef>
            </a:pPr>
            <a:r>
              <a:rPr sz="2400" spc="-5" dirty="0">
                <a:latin typeface="Arial"/>
                <a:cs typeface="Arial"/>
              </a:rPr>
              <a:t>ortadan</a:t>
            </a:r>
            <a:r>
              <a:rPr sz="2400" spc="-10" dirty="0">
                <a:latin typeface="Arial"/>
                <a:cs typeface="Arial"/>
              </a:rPr>
              <a:t> </a:t>
            </a:r>
            <a:r>
              <a:rPr sz="2400" spc="-5" dirty="0">
                <a:latin typeface="Arial"/>
                <a:cs typeface="Arial"/>
              </a:rPr>
              <a:t>kaldırdı</a:t>
            </a:r>
            <a:endParaRPr sz="2400">
              <a:latin typeface="Arial"/>
              <a:cs typeface="Arial"/>
            </a:endParaRPr>
          </a:p>
          <a:p>
            <a:pPr marL="355600" marR="1321435" indent="-342900">
              <a:lnSpc>
                <a:spcPct val="125000"/>
              </a:lnSpc>
              <a:spcBef>
                <a:spcPts val="580"/>
              </a:spcBef>
              <a:buClr>
                <a:srgbClr val="0000CC"/>
              </a:buClr>
              <a:buSzPct val="60416"/>
              <a:buFont typeface="Wingdings"/>
              <a:buChar char=""/>
              <a:tabLst>
                <a:tab pos="354965" algn="l"/>
                <a:tab pos="355600" algn="l"/>
              </a:tabLst>
            </a:pPr>
            <a:r>
              <a:rPr sz="2400" spc="-5" dirty="0">
                <a:latin typeface="Arial"/>
                <a:cs typeface="Arial"/>
              </a:rPr>
              <a:t>Özellikle </a:t>
            </a:r>
            <a:r>
              <a:rPr sz="2400" dirty="0">
                <a:latin typeface="Arial"/>
                <a:cs typeface="Arial"/>
              </a:rPr>
              <a:t>verem, </a:t>
            </a:r>
            <a:r>
              <a:rPr sz="2400" spc="-10" dirty="0">
                <a:latin typeface="Arial"/>
                <a:cs typeface="Arial"/>
              </a:rPr>
              <a:t>puerperal  </a:t>
            </a:r>
            <a:r>
              <a:rPr sz="2400" spc="-5" dirty="0">
                <a:latin typeface="Arial"/>
                <a:cs typeface="Arial"/>
              </a:rPr>
              <a:t>enfeksiyon </a:t>
            </a:r>
            <a:r>
              <a:rPr sz="2400" dirty="0">
                <a:latin typeface="Arial"/>
                <a:cs typeface="Arial"/>
              </a:rPr>
              <a:t>ve </a:t>
            </a:r>
            <a:r>
              <a:rPr sz="2400" spc="-5" dirty="0">
                <a:latin typeface="Arial"/>
                <a:cs typeface="Arial"/>
              </a:rPr>
              <a:t>epilepsi  </a:t>
            </a:r>
            <a:r>
              <a:rPr sz="2400" spc="-10" dirty="0">
                <a:latin typeface="Arial"/>
                <a:cs typeface="Arial"/>
              </a:rPr>
              <a:t>hakkında </a:t>
            </a:r>
            <a:r>
              <a:rPr sz="2400" spc="-5" dirty="0">
                <a:latin typeface="Arial"/>
                <a:cs typeface="Arial"/>
              </a:rPr>
              <a:t>gözlemler</a:t>
            </a:r>
            <a:r>
              <a:rPr sz="2400" spc="25" dirty="0">
                <a:latin typeface="Arial"/>
                <a:cs typeface="Arial"/>
              </a:rPr>
              <a:t> </a:t>
            </a:r>
            <a:r>
              <a:rPr sz="2400" dirty="0">
                <a:latin typeface="Arial"/>
                <a:cs typeface="Arial"/>
              </a:rPr>
              <a:t>yaptı</a:t>
            </a:r>
            <a:endParaRPr sz="2400">
              <a:latin typeface="Arial"/>
              <a:cs typeface="Arial"/>
            </a:endParaRPr>
          </a:p>
          <a:p>
            <a:pPr marL="355600" marR="699135" indent="-342900">
              <a:lnSpc>
                <a:spcPct val="125099"/>
              </a:lnSpc>
              <a:spcBef>
                <a:spcPts val="570"/>
              </a:spcBef>
              <a:buClr>
                <a:srgbClr val="0000CC"/>
              </a:buClr>
              <a:buSzPct val="60416"/>
              <a:buFont typeface="Wingdings"/>
              <a:buChar char=""/>
              <a:tabLst>
                <a:tab pos="354965" algn="l"/>
                <a:tab pos="355600" algn="l"/>
              </a:tabLst>
            </a:pPr>
            <a:r>
              <a:rPr sz="2400" spc="-5" dirty="0">
                <a:latin typeface="Arial"/>
                <a:cs typeface="Arial"/>
              </a:rPr>
              <a:t>Hasta </a:t>
            </a:r>
            <a:r>
              <a:rPr sz="2400" spc="-10" dirty="0">
                <a:latin typeface="Arial"/>
                <a:cs typeface="Arial"/>
              </a:rPr>
              <a:t>bakımı </a:t>
            </a:r>
            <a:r>
              <a:rPr sz="2400" dirty="0">
                <a:latin typeface="Arial"/>
                <a:cs typeface="Arial"/>
              </a:rPr>
              <a:t>ve </a:t>
            </a:r>
            <a:r>
              <a:rPr sz="2400" spc="-10" dirty="0">
                <a:latin typeface="Arial"/>
                <a:cs typeface="Arial"/>
              </a:rPr>
              <a:t>beslenmesine  </a:t>
            </a:r>
            <a:r>
              <a:rPr sz="2400" spc="-5" dirty="0">
                <a:latin typeface="Arial"/>
                <a:cs typeface="Arial"/>
              </a:rPr>
              <a:t>önem</a:t>
            </a:r>
            <a:r>
              <a:rPr sz="2400" dirty="0">
                <a:latin typeface="Arial"/>
                <a:cs typeface="Arial"/>
              </a:rPr>
              <a:t> verdi</a:t>
            </a:r>
            <a:endParaRPr sz="2400">
              <a:latin typeface="Arial"/>
              <a:cs typeface="Arial"/>
            </a:endParaRPr>
          </a:p>
          <a:p>
            <a:pPr marL="355600" marR="5080" indent="-342900">
              <a:lnSpc>
                <a:spcPct val="125000"/>
              </a:lnSpc>
              <a:spcBef>
                <a:spcPts val="575"/>
              </a:spcBef>
              <a:buClr>
                <a:srgbClr val="0000CC"/>
              </a:buClr>
              <a:buSzPct val="60416"/>
              <a:buFont typeface="Wingdings"/>
              <a:buChar char=""/>
              <a:tabLst>
                <a:tab pos="354965" algn="l"/>
                <a:tab pos="355600" algn="l"/>
              </a:tabLst>
            </a:pPr>
            <a:r>
              <a:rPr sz="2400" dirty="0">
                <a:latin typeface="Arial"/>
                <a:cs typeface="Arial"/>
              </a:rPr>
              <a:t>“Beden </a:t>
            </a:r>
            <a:r>
              <a:rPr sz="2400" spc="-10" dirty="0">
                <a:latin typeface="Arial"/>
                <a:cs typeface="Arial"/>
              </a:rPr>
              <a:t>sıvıları” </a:t>
            </a:r>
            <a:r>
              <a:rPr sz="2400" spc="-5" dirty="0">
                <a:latin typeface="Arial"/>
                <a:cs typeface="Arial"/>
              </a:rPr>
              <a:t>kuramını ortaya attı:  dört önemli vücut </a:t>
            </a:r>
            <a:r>
              <a:rPr sz="2400" spc="-10" dirty="0">
                <a:latin typeface="Arial"/>
                <a:cs typeface="Arial"/>
              </a:rPr>
              <a:t>sıvısından </a:t>
            </a:r>
            <a:r>
              <a:rPr sz="2400" spc="-5" dirty="0">
                <a:latin typeface="Arial"/>
                <a:cs typeface="Arial"/>
              </a:rPr>
              <a:t>biri de  </a:t>
            </a:r>
            <a:r>
              <a:rPr sz="2400" dirty="0">
                <a:latin typeface="Arial"/>
                <a:cs typeface="Arial"/>
              </a:rPr>
              <a:t>kandı</a:t>
            </a:r>
            <a:endParaRPr sz="2400">
              <a:latin typeface="Arial"/>
              <a:cs typeface="Arial"/>
            </a:endParaRPr>
          </a:p>
        </p:txBody>
      </p:sp>
    </p:spTree>
    <p:extLst>
      <p:ext uri="{BB962C8B-B14F-4D97-AF65-F5344CB8AC3E}">
        <p14:creationId xmlns:p14="http://schemas.microsoft.com/office/powerpoint/2010/main" val="375273017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916113"/>
            <a:ext cx="46799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1888" y="1412875"/>
            <a:ext cx="3398837"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0" name="Rectangle 4"/>
          <p:cNvSpPr>
            <a:spLocks noChangeArrowheads="1"/>
          </p:cNvSpPr>
          <p:nvPr/>
        </p:nvSpPr>
        <p:spPr bwMode="auto">
          <a:xfrm>
            <a:off x="3581400" y="914400"/>
            <a:ext cx="1549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tr-TR" altLang="tr-TR" sz="4400">
                <a:solidFill>
                  <a:schemeClr val="tx2"/>
                </a:solidFill>
                <a:latin typeface="Times New Roman" panose="02020603050405020304" pitchFamily="18" charset="0"/>
              </a:rPr>
              <a:t>Kadın</a:t>
            </a:r>
          </a:p>
        </p:txBody>
      </p:sp>
    </p:spTree>
    <p:extLst>
      <p:ext uri="{BB962C8B-B14F-4D97-AF65-F5344CB8AC3E}">
        <p14:creationId xmlns:p14="http://schemas.microsoft.com/office/powerpoint/2010/main" val="329440223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ext Box 2"/>
          <p:cNvSpPr txBox="1">
            <a:spLocks noChangeArrowheads="1"/>
          </p:cNvSpPr>
          <p:nvPr/>
        </p:nvSpPr>
        <p:spPr bwMode="auto">
          <a:xfrm>
            <a:off x="179388" y="260350"/>
            <a:ext cx="8785225" cy="19177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0"/>
              </a:spcBef>
              <a:buClrTx/>
              <a:buSzTx/>
              <a:buFontTx/>
              <a:buNone/>
            </a:pPr>
            <a:r>
              <a:rPr lang="tr-TR" altLang="tr-TR" b="1">
                <a:solidFill>
                  <a:srgbClr val="CC0000"/>
                </a:solidFill>
                <a:latin typeface="Times New Roman" panose="02020603050405020304" pitchFamily="18" charset="0"/>
              </a:rPr>
              <a:t>Ossa cranii:</a:t>
            </a:r>
            <a:r>
              <a:rPr lang="tr-TR" altLang="tr-TR" b="1">
                <a:solidFill>
                  <a:schemeClr val="tx1"/>
                </a:solidFill>
                <a:latin typeface="Times New Roman" panose="02020603050405020304" pitchFamily="18" charset="0"/>
              </a:rPr>
              <a:t> Kafa iskeletinin tümüne </a:t>
            </a:r>
            <a:r>
              <a:rPr lang="tr-TR" altLang="tr-TR" b="1">
                <a:solidFill>
                  <a:srgbClr val="CC0000"/>
                </a:solidFill>
                <a:latin typeface="Times New Roman" panose="02020603050405020304" pitchFamily="18" charset="0"/>
              </a:rPr>
              <a:t>cranium</a:t>
            </a:r>
            <a:r>
              <a:rPr lang="tr-TR" altLang="tr-TR" b="1">
                <a:solidFill>
                  <a:schemeClr val="tx1"/>
                </a:solidFill>
                <a:latin typeface="Times New Roman" panose="02020603050405020304" pitchFamily="18" charset="0"/>
              </a:rPr>
              <a:t> denir, kulak kemikcikleri ve os hyoideum hariç toplam 22 adet kemikten oluşur. </a:t>
            </a:r>
          </a:p>
          <a:p>
            <a:pPr algn="just" eaLnBrk="1" hangingPunct="1">
              <a:spcBef>
                <a:spcPct val="0"/>
              </a:spcBef>
              <a:buClrTx/>
              <a:buSzTx/>
              <a:buFontTx/>
              <a:buNone/>
            </a:pPr>
            <a:r>
              <a:rPr lang="tr-TR" altLang="tr-TR" b="1">
                <a:solidFill>
                  <a:schemeClr val="tx1"/>
                </a:solidFill>
                <a:latin typeface="Times New Roman" panose="02020603050405020304" pitchFamily="18" charset="0"/>
              </a:rPr>
              <a:t>Cranium; </a:t>
            </a:r>
            <a:r>
              <a:rPr lang="tr-TR" altLang="tr-TR" b="1">
                <a:solidFill>
                  <a:srgbClr val="CC0000"/>
                </a:solidFill>
                <a:latin typeface="Times New Roman" panose="02020603050405020304" pitchFamily="18" charset="0"/>
              </a:rPr>
              <a:t>neurocranium</a:t>
            </a:r>
            <a:r>
              <a:rPr lang="tr-TR" altLang="tr-TR" b="1">
                <a:solidFill>
                  <a:schemeClr val="tx1"/>
                </a:solidFill>
                <a:latin typeface="Times New Roman" panose="02020603050405020304" pitchFamily="18" charset="0"/>
              </a:rPr>
              <a:t> ve </a:t>
            </a:r>
            <a:r>
              <a:rPr lang="tr-TR" altLang="tr-TR" b="1">
                <a:solidFill>
                  <a:srgbClr val="CC0000"/>
                </a:solidFill>
                <a:latin typeface="Times New Roman" panose="02020603050405020304" pitchFamily="18" charset="0"/>
              </a:rPr>
              <a:t>visserocranium</a:t>
            </a:r>
            <a:r>
              <a:rPr lang="tr-TR" altLang="tr-TR" b="1">
                <a:solidFill>
                  <a:schemeClr val="tx1"/>
                </a:solidFill>
                <a:latin typeface="Times New Roman" panose="02020603050405020304" pitchFamily="18" charset="0"/>
              </a:rPr>
              <a:t> olarak iki kısımda incelenir. </a:t>
            </a:r>
          </a:p>
        </p:txBody>
      </p:sp>
      <p:pic>
        <p:nvPicPr>
          <p:cNvPr id="163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349500"/>
            <a:ext cx="2844800"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2314575"/>
            <a:ext cx="4319588"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969893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ext Box 2"/>
          <p:cNvSpPr txBox="1">
            <a:spLocks noChangeArrowheads="1"/>
          </p:cNvSpPr>
          <p:nvPr/>
        </p:nvSpPr>
        <p:spPr bwMode="auto">
          <a:xfrm>
            <a:off x="179388" y="188913"/>
            <a:ext cx="8713787" cy="19177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0"/>
              </a:spcBef>
              <a:buClrTx/>
              <a:buSzTx/>
              <a:buFontTx/>
              <a:buNone/>
            </a:pPr>
            <a:r>
              <a:rPr lang="tr-TR" altLang="tr-TR" b="1">
                <a:solidFill>
                  <a:srgbClr val="CC0000"/>
                </a:solidFill>
                <a:latin typeface="Times New Roman" panose="02020603050405020304" pitchFamily="18" charset="0"/>
              </a:rPr>
              <a:t>Neurocranium:</a:t>
            </a:r>
            <a:r>
              <a:rPr lang="tr-TR" altLang="tr-TR" b="1">
                <a:solidFill>
                  <a:schemeClr val="tx1"/>
                </a:solidFill>
                <a:latin typeface="Times New Roman" panose="02020603050405020304" pitchFamily="18" charset="0"/>
              </a:rPr>
              <a:t> Beyni çevreleyen 4’ü tek (os frontale, os occipitale, os sphenoidale ve os ethmoidale) ve 2’si çift (os parietale ve os temporale) olmak üzere </a:t>
            </a:r>
            <a:r>
              <a:rPr lang="tr-TR" altLang="tr-TR" b="1">
                <a:solidFill>
                  <a:srgbClr val="CC0000"/>
                </a:solidFill>
                <a:latin typeface="Times New Roman" panose="02020603050405020304" pitchFamily="18" charset="0"/>
              </a:rPr>
              <a:t>toplam 8 kemikten oluşur.</a:t>
            </a:r>
          </a:p>
          <a:p>
            <a:pPr algn="just" eaLnBrk="1" hangingPunct="1">
              <a:spcBef>
                <a:spcPct val="0"/>
              </a:spcBef>
              <a:buClrTx/>
              <a:buSzTx/>
              <a:buFontTx/>
              <a:buNone/>
            </a:pPr>
            <a:r>
              <a:rPr lang="tr-TR" altLang="tr-TR" b="1">
                <a:solidFill>
                  <a:schemeClr val="tx1"/>
                </a:solidFill>
                <a:latin typeface="Times New Roman" panose="02020603050405020304" pitchFamily="18" charset="0"/>
              </a:rPr>
              <a:t>Neurocraniumun kubbe şeklindeki üst bölümüne </a:t>
            </a:r>
            <a:r>
              <a:rPr lang="tr-TR" altLang="tr-TR" b="1">
                <a:solidFill>
                  <a:srgbClr val="CC0000"/>
                </a:solidFill>
                <a:latin typeface="Times New Roman" panose="02020603050405020304" pitchFamily="18" charset="0"/>
              </a:rPr>
              <a:t>calvaria</a:t>
            </a:r>
            <a:r>
              <a:rPr lang="tr-TR" altLang="tr-TR" b="1">
                <a:solidFill>
                  <a:schemeClr val="tx1"/>
                </a:solidFill>
                <a:latin typeface="Times New Roman" panose="02020603050405020304" pitchFamily="18" charset="0"/>
              </a:rPr>
              <a:t>, alt bölümüne ise </a:t>
            </a:r>
            <a:r>
              <a:rPr lang="tr-TR" altLang="tr-TR" b="1">
                <a:solidFill>
                  <a:srgbClr val="CC0000"/>
                </a:solidFill>
                <a:latin typeface="Times New Roman" panose="02020603050405020304" pitchFamily="18" charset="0"/>
              </a:rPr>
              <a:t>chondrocranium</a:t>
            </a:r>
            <a:r>
              <a:rPr lang="tr-TR" altLang="tr-TR" b="1">
                <a:solidFill>
                  <a:schemeClr val="tx1"/>
                </a:solidFill>
                <a:latin typeface="Times New Roman" panose="02020603050405020304" pitchFamily="18" charset="0"/>
              </a:rPr>
              <a:t> denir. </a:t>
            </a:r>
            <a:r>
              <a:rPr lang="tr-TR" altLang="tr-TR">
                <a:solidFill>
                  <a:schemeClr val="tx1"/>
                </a:solidFill>
                <a:latin typeface="Times New Roman" panose="02020603050405020304" pitchFamily="18" charset="0"/>
              </a:rPr>
              <a:t> </a:t>
            </a:r>
          </a:p>
        </p:txBody>
      </p:sp>
      <p:pic>
        <p:nvPicPr>
          <p:cNvPr id="1648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205038"/>
            <a:ext cx="3643312"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8" name="Text Box 4"/>
          <p:cNvSpPr txBox="1">
            <a:spLocks noChangeArrowheads="1"/>
          </p:cNvSpPr>
          <p:nvPr/>
        </p:nvSpPr>
        <p:spPr bwMode="auto">
          <a:xfrm>
            <a:off x="1331913" y="4652963"/>
            <a:ext cx="16573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tr-TR" altLang="tr-TR" sz="2800" b="1">
                <a:solidFill>
                  <a:schemeClr val="tx1"/>
                </a:solidFill>
                <a:latin typeface="Times New Roman" panose="02020603050405020304" pitchFamily="18" charset="0"/>
              </a:rPr>
              <a:t>calvaria</a:t>
            </a:r>
          </a:p>
        </p:txBody>
      </p:sp>
      <p:pic>
        <p:nvPicPr>
          <p:cNvPr id="1648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2133600"/>
            <a:ext cx="4189413"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0" name="Text Box 6"/>
          <p:cNvSpPr txBox="1">
            <a:spLocks noChangeArrowheads="1"/>
          </p:cNvSpPr>
          <p:nvPr/>
        </p:nvSpPr>
        <p:spPr bwMode="auto">
          <a:xfrm>
            <a:off x="4211638" y="4724400"/>
            <a:ext cx="28082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tr-TR" altLang="tr-TR" sz="2800" b="1">
                <a:solidFill>
                  <a:srgbClr val="CC0000"/>
                </a:solidFill>
                <a:latin typeface="Times New Roman" panose="02020603050405020304" pitchFamily="18" charset="0"/>
              </a:rPr>
              <a:t>chondrocranium</a:t>
            </a:r>
          </a:p>
        </p:txBody>
      </p:sp>
    </p:spTree>
    <p:extLst>
      <p:ext uri="{BB962C8B-B14F-4D97-AF65-F5344CB8AC3E}">
        <p14:creationId xmlns:p14="http://schemas.microsoft.com/office/powerpoint/2010/main" val="238374237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2"/>
          <p:cNvSpPr txBox="1">
            <a:spLocks noChangeArrowheads="1"/>
          </p:cNvSpPr>
          <p:nvPr/>
        </p:nvSpPr>
        <p:spPr bwMode="auto">
          <a:xfrm>
            <a:off x="179388" y="188913"/>
            <a:ext cx="8785225" cy="15525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0"/>
              </a:spcBef>
              <a:buClrTx/>
              <a:buSzTx/>
              <a:buFontTx/>
              <a:buNone/>
            </a:pPr>
            <a:r>
              <a:rPr lang="tr-TR" altLang="tr-TR" b="1">
                <a:solidFill>
                  <a:srgbClr val="CC0000"/>
                </a:solidFill>
                <a:latin typeface="Times New Roman" panose="02020603050405020304" pitchFamily="18" charset="0"/>
              </a:rPr>
              <a:t>Pars laterales:</a:t>
            </a:r>
            <a:r>
              <a:rPr lang="tr-TR" altLang="tr-TR" b="1">
                <a:solidFill>
                  <a:schemeClr val="tx1"/>
                </a:solidFill>
                <a:latin typeface="Times New Roman" panose="02020603050405020304" pitchFamily="18" charset="0"/>
              </a:rPr>
              <a:t> Foramen magnum’un iki yanında bulunur. Pars lateralisin alt yüzünde görülen oval şekilli eklem çıkıntılarına </a:t>
            </a:r>
            <a:r>
              <a:rPr lang="tr-TR" altLang="tr-TR" b="1">
                <a:solidFill>
                  <a:srgbClr val="CC0000"/>
                </a:solidFill>
                <a:latin typeface="Times New Roman" panose="02020603050405020304" pitchFamily="18" charset="0"/>
              </a:rPr>
              <a:t>condylus occipitalis</a:t>
            </a:r>
            <a:r>
              <a:rPr lang="tr-TR" altLang="tr-TR" b="1">
                <a:solidFill>
                  <a:schemeClr val="tx1"/>
                </a:solidFill>
                <a:latin typeface="Times New Roman" panose="02020603050405020304" pitchFamily="18" charset="0"/>
              </a:rPr>
              <a:t> denir. Bu çıkıntılar birinci boyun omuru (atlas) ile eklem yaparlar. </a:t>
            </a:r>
          </a:p>
        </p:txBody>
      </p:sp>
      <p:pic>
        <p:nvPicPr>
          <p:cNvPr id="1740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1830388"/>
            <a:ext cx="5327650"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4" name="Rectangle 4"/>
          <p:cNvSpPr>
            <a:spLocks noChangeArrowheads="1"/>
          </p:cNvSpPr>
          <p:nvPr/>
        </p:nvSpPr>
        <p:spPr bwMode="auto">
          <a:xfrm>
            <a:off x="611188" y="2636838"/>
            <a:ext cx="2714625" cy="457200"/>
          </a:xfrm>
          <a:prstGeom prst="rect">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tr-TR" altLang="tr-TR" b="1">
                <a:solidFill>
                  <a:srgbClr val="CC0000"/>
                </a:solidFill>
                <a:latin typeface="Times New Roman" panose="02020603050405020304" pitchFamily="18" charset="0"/>
              </a:rPr>
              <a:t>condylus occipitalis</a:t>
            </a:r>
          </a:p>
        </p:txBody>
      </p:sp>
      <p:sp>
        <p:nvSpPr>
          <p:cNvPr id="174085" name="Line 5"/>
          <p:cNvSpPr>
            <a:spLocks noChangeShapeType="1"/>
          </p:cNvSpPr>
          <p:nvPr/>
        </p:nvSpPr>
        <p:spPr bwMode="auto">
          <a:xfrm flipH="1" flipV="1">
            <a:off x="3276600" y="2924175"/>
            <a:ext cx="2087563" cy="64928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74086" name="Text Box 6"/>
          <p:cNvSpPr txBox="1">
            <a:spLocks noChangeArrowheads="1"/>
          </p:cNvSpPr>
          <p:nvPr/>
        </p:nvSpPr>
        <p:spPr bwMode="auto">
          <a:xfrm>
            <a:off x="684213" y="5084763"/>
            <a:ext cx="2519362" cy="457200"/>
          </a:xfrm>
          <a:prstGeom prst="rect">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tr-TR" altLang="tr-TR" b="1">
                <a:solidFill>
                  <a:srgbClr val="CC0000"/>
                </a:solidFill>
                <a:latin typeface="Times New Roman" panose="02020603050405020304" pitchFamily="18" charset="0"/>
              </a:rPr>
              <a:t>foramen magnum</a:t>
            </a:r>
          </a:p>
        </p:txBody>
      </p:sp>
      <p:sp>
        <p:nvSpPr>
          <p:cNvPr id="174087" name="Line 7"/>
          <p:cNvSpPr>
            <a:spLocks noChangeShapeType="1"/>
          </p:cNvSpPr>
          <p:nvPr/>
        </p:nvSpPr>
        <p:spPr bwMode="auto">
          <a:xfrm flipH="1">
            <a:off x="3132138" y="4005263"/>
            <a:ext cx="3095625" cy="1368425"/>
          </a:xfrm>
          <a:prstGeom prst="line">
            <a:avLst/>
          </a:prstGeom>
          <a:noFill/>
          <a:ln w="38100">
            <a:solidFill>
              <a:srgbClr val="CC0000"/>
            </a:solidFill>
            <a:round/>
            <a:headEnd/>
            <a:tailEnd/>
          </a:ln>
          <a:extLst>
            <a:ext uri="{909E8E84-426E-40DD-AFC4-6F175D3DCCD1}">
              <a14:hiddenFill xmlns:a14="http://schemas.microsoft.com/office/drawing/2010/main">
                <a:noFill/>
              </a14:hiddenFill>
            </a:ext>
          </a:extLst>
        </p:spPr>
        <p:txBody>
          <a:bodyPr/>
          <a:lstStyle/>
          <a:p>
            <a:endParaRPr lang="tr-TR"/>
          </a:p>
        </p:txBody>
      </p:sp>
    </p:spTree>
    <p:extLst>
      <p:ext uri="{BB962C8B-B14F-4D97-AF65-F5344CB8AC3E}">
        <p14:creationId xmlns:p14="http://schemas.microsoft.com/office/powerpoint/2010/main" val="100347706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2708275"/>
            <a:ext cx="34417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1" name="Text Box 3"/>
          <p:cNvSpPr txBox="1">
            <a:spLocks noChangeArrowheads="1"/>
          </p:cNvSpPr>
          <p:nvPr/>
        </p:nvSpPr>
        <p:spPr bwMode="auto">
          <a:xfrm>
            <a:off x="179388" y="260350"/>
            <a:ext cx="8785225" cy="22828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0"/>
              </a:spcBef>
              <a:buClrTx/>
              <a:buSzTx/>
              <a:buFontTx/>
              <a:buNone/>
            </a:pPr>
            <a:r>
              <a:rPr lang="tr-TR" altLang="tr-TR" b="1">
                <a:solidFill>
                  <a:srgbClr val="CC0000"/>
                </a:solidFill>
                <a:latin typeface="Times New Roman" panose="02020603050405020304" pitchFamily="18" charset="0"/>
              </a:rPr>
              <a:t>Fonticulus anterior:</a:t>
            </a:r>
            <a:r>
              <a:rPr lang="tr-TR" altLang="tr-TR" b="1">
                <a:solidFill>
                  <a:schemeClr val="tx1"/>
                </a:solidFill>
                <a:latin typeface="Times New Roman" panose="02020603050405020304" pitchFamily="18" charset="0"/>
              </a:rPr>
              <a:t> Sutura sagittalis ile sutura coranalis’in kesiştikleri yerde bulunur. Antropolojik olarak </a:t>
            </a:r>
            <a:r>
              <a:rPr lang="tr-TR" altLang="tr-TR" b="1">
                <a:solidFill>
                  <a:srgbClr val="FF0000"/>
                </a:solidFill>
                <a:latin typeface="Times New Roman" panose="02020603050405020304" pitchFamily="18" charset="0"/>
              </a:rPr>
              <a:t>bregma </a:t>
            </a:r>
            <a:r>
              <a:rPr lang="tr-TR" altLang="tr-TR" b="1">
                <a:solidFill>
                  <a:schemeClr val="tx1"/>
                </a:solidFill>
                <a:latin typeface="Times New Roman" panose="02020603050405020304" pitchFamily="18" charset="0"/>
              </a:rPr>
              <a:t>noktasına uyar. Fonticulusların en büyüğüdür. Doğumdan sonra 18 ayda kapanır. </a:t>
            </a:r>
          </a:p>
          <a:p>
            <a:pPr algn="just" eaLnBrk="1" hangingPunct="1">
              <a:spcBef>
                <a:spcPct val="0"/>
              </a:spcBef>
              <a:buClrTx/>
              <a:buSzTx/>
              <a:buFontTx/>
              <a:buNone/>
            </a:pPr>
            <a:r>
              <a:rPr lang="tr-TR" altLang="tr-TR" b="1">
                <a:solidFill>
                  <a:srgbClr val="CC0000"/>
                </a:solidFill>
                <a:latin typeface="Times New Roman" panose="02020603050405020304" pitchFamily="18" charset="0"/>
              </a:rPr>
              <a:t>Fonticulus posterior:</a:t>
            </a:r>
            <a:r>
              <a:rPr lang="tr-TR" altLang="tr-TR" b="1">
                <a:solidFill>
                  <a:schemeClr val="tx1"/>
                </a:solidFill>
                <a:latin typeface="Times New Roman" panose="02020603050405020304" pitchFamily="18" charset="0"/>
              </a:rPr>
              <a:t> Sutura sagittalis ile sutura lambdoidea kesiştikleri yere uyar. Doğumdan sonra 3 ayda kapanır. </a:t>
            </a:r>
          </a:p>
        </p:txBody>
      </p:sp>
      <p:sp>
        <p:nvSpPr>
          <p:cNvPr id="237572" name="Rectangle 4"/>
          <p:cNvSpPr>
            <a:spLocks noChangeArrowheads="1"/>
          </p:cNvSpPr>
          <p:nvPr/>
        </p:nvSpPr>
        <p:spPr bwMode="auto">
          <a:xfrm>
            <a:off x="6124575" y="3551238"/>
            <a:ext cx="2613025" cy="457200"/>
          </a:xfrm>
          <a:prstGeom prst="rect">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tr-TR" altLang="tr-TR" b="1">
                <a:solidFill>
                  <a:srgbClr val="CC0000"/>
                </a:solidFill>
                <a:latin typeface="Times New Roman" panose="02020603050405020304" pitchFamily="18" charset="0"/>
              </a:rPr>
              <a:t>fonticulus anterior</a:t>
            </a:r>
          </a:p>
        </p:txBody>
      </p:sp>
      <p:sp>
        <p:nvSpPr>
          <p:cNvPr id="237573" name="Rectangle 5"/>
          <p:cNvSpPr>
            <a:spLocks noChangeArrowheads="1"/>
          </p:cNvSpPr>
          <p:nvPr/>
        </p:nvSpPr>
        <p:spPr bwMode="auto">
          <a:xfrm>
            <a:off x="1547813" y="5084763"/>
            <a:ext cx="1471612" cy="822325"/>
          </a:xfrm>
          <a:prstGeom prst="rect">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tr-TR" altLang="tr-TR" b="1">
                <a:solidFill>
                  <a:srgbClr val="CC0000"/>
                </a:solidFill>
                <a:latin typeface="Times New Roman" panose="02020603050405020304" pitchFamily="18" charset="0"/>
              </a:rPr>
              <a:t>fonticulus</a:t>
            </a:r>
          </a:p>
          <a:p>
            <a:pPr eaLnBrk="1" hangingPunct="1">
              <a:spcBef>
                <a:spcPct val="0"/>
              </a:spcBef>
              <a:buClrTx/>
              <a:buSzTx/>
              <a:buFontTx/>
              <a:buNone/>
            </a:pPr>
            <a:r>
              <a:rPr lang="tr-TR" altLang="tr-TR" b="1">
                <a:solidFill>
                  <a:srgbClr val="CC0000"/>
                </a:solidFill>
                <a:latin typeface="Times New Roman" panose="02020603050405020304" pitchFamily="18" charset="0"/>
              </a:rPr>
              <a:t>posterior</a:t>
            </a:r>
          </a:p>
        </p:txBody>
      </p:sp>
      <p:sp>
        <p:nvSpPr>
          <p:cNvPr id="237574" name="Text Box 6"/>
          <p:cNvSpPr txBox="1">
            <a:spLocks noChangeArrowheads="1"/>
          </p:cNvSpPr>
          <p:nvPr/>
        </p:nvSpPr>
        <p:spPr bwMode="auto">
          <a:xfrm>
            <a:off x="1476375" y="6092825"/>
            <a:ext cx="1871663" cy="457200"/>
          </a:xfrm>
          <a:prstGeom prst="rect">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tr-TR" altLang="tr-TR" b="1">
                <a:solidFill>
                  <a:srgbClr val="CC0000"/>
                </a:solidFill>
                <a:latin typeface="Times New Roman" panose="02020603050405020304" pitchFamily="18" charset="0"/>
              </a:rPr>
              <a:t>os occipitale</a:t>
            </a:r>
          </a:p>
        </p:txBody>
      </p:sp>
      <p:sp>
        <p:nvSpPr>
          <p:cNvPr id="237575" name="Text Box 7"/>
          <p:cNvSpPr txBox="1">
            <a:spLocks noChangeArrowheads="1"/>
          </p:cNvSpPr>
          <p:nvPr/>
        </p:nvSpPr>
        <p:spPr bwMode="auto">
          <a:xfrm>
            <a:off x="1331913" y="4005263"/>
            <a:ext cx="1728787" cy="457200"/>
          </a:xfrm>
          <a:prstGeom prst="rect">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tr-TR" altLang="tr-TR" b="1">
                <a:solidFill>
                  <a:srgbClr val="CC0000"/>
                </a:solidFill>
                <a:latin typeface="Times New Roman" panose="02020603050405020304" pitchFamily="18" charset="0"/>
              </a:rPr>
              <a:t>os pariatale</a:t>
            </a:r>
          </a:p>
        </p:txBody>
      </p:sp>
      <p:sp>
        <p:nvSpPr>
          <p:cNvPr id="237576" name="Text Box 8"/>
          <p:cNvSpPr txBox="1">
            <a:spLocks noChangeArrowheads="1"/>
          </p:cNvSpPr>
          <p:nvPr/>
        </p:nvSpPr>
        <p:spPr bwMode="auto">
          <a:xfrm>
            <a:off x="1403350" y="3213100"/>
            <a:ext cx="1655763" cy="457200"/>
          </a:xfrm>
          <a:prstGeom prst="rect">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tr-TR" altLang="tr-TR" b="1">
                <a:solidFill>
                  <a:srgbClr val="CC0000"/>
                </a:solidFill>
                <a:latin typeface="Times New Roman" panose="02020603050405020304" pitchFamily="18" charset="0"/>
              </a:rPr>
              <a:t>os frontale</a:t>
            </a:r>
          </a:p>
        </p:txBody>
      </p:sp>
      <p:sp>
        <p:nvSpPr>
          <p:cNvPr id="237577" name="Text Box 9"/>
          <p:cNvSpPr txBox="1">
            <a:spLocks noChangeArrowheads="1"/>
          </p:cNvSpPr>
          <p:nvPr/>
        </p:nvSpPr>
        <p:spPr bwMode="auto">
          <a:xfrm>
            <a:off x="6011863" y="4652963"/>
            <a:ext cx="2665412" cy="457200"/>
          </a:xfrm>
          <a:prstGeom prst="rect">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tr-TR" altLang="tr-TR" b="1">
                <a:solidFill>
                  <a:srgbClr val="CC0000"/>
                </a:solidFill>
                <a:latin typeface="Times New Roman" panose="02020603050405020304" pitchFamily="18" charset="0"/>
              </a:rPr>
              <a:t>sutura sagittalis</a:t>
            </a:r>
          </a:p>
        </p:txBody>
      </p:sp>
    </p:spTree>
    <p:extLst>
      <p:ext uri="{BB962C8B-B14F-4D97-AF65-F5344CB8AC3E}">
        <p14:creationId xmlns:p14="http://schemas.microsoft.com/office/powerpoint/2010/main" val="132798950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ext Box 2"/>
          <p:cNvSpPr txBox="1">
            <a:spLocks noChangeArrowheads="1"/>
          </p:cNvSpPr>
          <p:nvPr/>
        </p:nvSpPr>
        <p:spPr bwMode="auto">
          <a:xfrm>
            <a:off x="179388" y="188913"/>
            <a:ext cx="8785225" cy="26479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0"/>
              </a:spcBef>
              <a:buClrTx/>
              <a:buSzTx/>
              <a:buFontTx/>
              <a:buNone/>
            </a:pPr>
            <a:r>
              <a:rPr lang="tr-TR" altLang="tr-TR" b="1">
                <a:solidFill>
                  <a:srgbClr val="CC0000"/>
                </a:solidFill>
                <a:latin typeface="Times New Roman" panose="02020603050405020304" pitchFamily="18" charset="0"/>
              </a:rPr>
              <a:t>Fonticulus anterolateralis:</a:t>
            </a:r>
            <a:r>
              <a:rPr lang="tr-TR" altLang="tr-TR" b="1">
                <a:solidFill>
                  <a:schemeClr val="tx1"/>
                </a:solidFill>
                <a:latin typeface="Times New Roman" panose="02020603050405020304" pitchFamily="18" charset="0"/>
              </a:rPr>
              <a:t> Calvarianın ön yan tarafında parietal kemiğin ön alt köşesi ile sphenoid kemiğin ala majoru ve frontal kemiğin birleştiği yerde </a:t>
            </a:r>
            <a:r>
              <a:rPr lang="tr-TR" altLang="tr-TR" b="1">
                <a:solidFill>
                  <a:srgbClr val="FF0000"/>
                </a:solidFill>
                <a:latin typeface="Times New Roman" panose="02020603050405020304" pitchFamily="18" charset="0"/>
              </a:rPr>
              <a:t>(pterion)</a:t>
            </a:r>
            <a:r>
              <a:rPr lang="tr-TR" altLang="tr-TR" b="1">
                <a:solidFill>
                  <a:schemeClr val="tx1"/>
                </a:solidFill>
                <a:latin typeface="Times New Roman" panose="02020603050405020304" pitchFamily="18" charset="0"/>
              </a:rPr>
              <a:t> bulunan çift bıngıldaktır. </a:t>
            </a:r>
          </a:p>
          <a:p>
            <a:pPr algn="just" eaLnBrk="1" hangingPunct="1">
              <a:spcBef>
                <a:spcPct val="0"/>
              </a:spcBef>
              <a:buClrTx/>
              <a:buSzTx/>
              <a:buFontTx/>
              <a:buNone/>
            </a:pPr>
            <a:r>
              <a:rPr lang="tr-TR" altLang="tr-TR" b="1">
                <a:solidFill>
                  <a:srgbClr val="CC0000"/>
                </a:solidFill>
                <a:latin typeface="Times New Roman" panose="02020603050405020304" pitchFamily="18" charset="0"/>
              </a:rPr>
              <a:t>Fonticulus posterolateralis:</a:t>
            </a:r>
            <a:r>
              <a:rPr lang="tr-TR" altLang="tr-TR" b="1">
                <a:solidFill>
                  <a:schemeClr val="tx1"/>
                </a:solidFill>
                <a:latin typeface="Times New Roman" panose="02020603050405020304" pitchFamily="18" charset="0"/>
              </a:rPr>
              <a:t> Calvarianın arka yan tarafında parietal kemiğin arka alt köşesi ile temporal kemiğin pars mastoideası ve occipital kemik arasında </a:t>
            </a:r>
            <a:r>
              <a:rPr lang="tr-TR" altLang="tr-TR" b="1">
                <a:solidFill>
                  <a:srgbClr val="FF0000"/>
                </a:solidFill>
                <a:latin typeface="Times New Roman" panose="02020603050405020304" pitchFamily="18" charset="0"/>
              </a:rPr>
              <a:t>(asterion)</a:t>
            </a:r>
            <a:r>
              <a:rPr lang="tr-TR" altLang="tr-TR" b="1">
                <a:solidFill>
                  <a:schemeClr val="tx1"/>
                </a:solidFill>
                <a:latin typeface="Times New Roman" panose="02020603050405020304" pitchFamily="18" charset="0"/>
              </a:rPr>
              <a:t> bulunan çift bıngıldaktır.</a:t>
            </a:r>
            <a:r>
              <a:rPr lang="tr-TR" altLang="tr-TR">
                <a:solidFill>
                  <a:schemeClr val="tx1"/>
                </a:solidFill>
                <a:latin typeface="Times New Roman" panose="02020603050405020304" pitchFamily="18" charset="0"/>
              </a:rPr>
              <a:t> </a:t>
            </a:r>
          </a:p>
        </p:txBody>
      </p:sp>
      <p:pic>
        <p:nvPicPr>
          <p:cNvPr id="2385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3116263"/>
            <a:ext cx="4679950"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6" name="Text Box 4"/>
          <p:cNvSpPr txBox="1">
            <a:spLocks noChangeArrowheads="1"/>
          </p:cNvSpPr>
          <p:nvPr/>
        </p:nvSpPr>
        <p:spPr bwMode="auto">
          <a:xfrm>
            <a:off x="468313" y="3213100"/>
            <a:ext cx="2305050" cy="457200"/>
          </a:xfrm>
          <a:prstGeom prst="rect">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tr-TR" altLang="tr-TR" b="1">
                <a:solidFill>
                  <a:srgbClr val="CC0000"/>
                </a:solidFill>
                <a:latin typeface="Times New Roman" panose="02020603050405020304" pitchFamily="18" charset="0"/>
              </a:rPr>
              <a:t>sutura coronalis</a:t>
            </a:r>
          </a:p>
        </p:txBody>
      </p:sp>
      <p:sp>
        <p:nvSpPr>
          <p:cNvPr id="238597" name="Rectangle 5"/>
          <p:cNvSpPr>
            <a:spLocks noChangeArrowheads="1"/>
          </p:cNvSpPr>
          <p:nvPr/>
        </p:nvSpPr>
        <p:spPr bwMode="auto">
          <a:xfrm>
            <a:off x="250825" y="4652963"/>
            <a:ext cx="2233613" cy="457200"/>
          </a:xfrm>
          <a:prstGeom prst="rect">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tr-TR" altLang="tr-TR" b="1">
                <a:solidFill>
                  <a:srgbClr val="CC0000"/>
                </a:solidFill>
                <a:latin typeface="Times New Roman" panose="02020603050405020304" pitchFamily="18" charset="0"/>
              </a:rPr>
              <a:t>font. anterolat.</a:t>
            </a:r>
          </a:p>
        </p:txBody>
      </p:sp>
      <p:sp>
        <p:nvSpPr>
          <p:cNvPr id="238598" name="Text Box 6"/>
          <p:cNvSpPr txBox="1">
            <a:spLocks noChangeArrowheads="1"/>
          </p:cNvSpPr>
          <p:nvPr/>
        </p:nvSpPr>
        <p:spPr bwMode="auto">
          <a:xfrm>
            <a:off x="1042988" y="5445125"/>
            <a:ext cx="1152525" cy="457200"/>
          </a:xfrm>
          <a:prstGeom prst="rect">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tr-TR" altLang="tr-TR" b="1">
                <a:solidFill>
                  <a:srgbClr val="CC0000"/>
                </a:solidFill>
                <a:latin typeface="Times New Roman" panose="02020603050405020304" pitchFamily="18" charset="0"/>
              </a:rPr>
              <a:t>maxilla</a:t>
            </a:r>
          </a:p>
        </p:txBody>
      </p:sp>
      <p:sp>
        <p:nvSpPr>
          <p:cNvPr id="238599" name="Text Box 7"/>
          <p:cNvSpPr txBox="1">
            <a:spLocks noChangeArrowheads="1"/>
          </p:cNvSpPr>
          <p:nvPr/>
        </p:nvSpPr>
        <p:spPr bwMode="auto">
          <a:xfrm>
            <a:off x="755650" y="6092825"/>
            <a:ext cx="1657350" cy="457200"/>
          </a:xfrm>
          <a:prstGeom prst="rect">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tr-TR" altLang="tr-TR" b="1">
                <a:solidFill>
                  <a:srgbClr val="CC0000"/>
                </a:solidFill>
                <a:latin typeface="Times New Roman" panose="02020603050405020304" pitchFamily="18" charset="0"/>
              </a:rPr>
              <a:t>mandibula</a:t>
            </a:r>
          </a:p>
        </p:txBody>
      </p:sp>
      <p:sp>
        <p:nvSpPr>
          <p:cNvPr id="238600" name="Rectangle 8"/>
          <p:cNvSpPr>
            <a:spLocks noChangeArrowheads="1"/>
          </p:cNvSpPr>
          <p:nvPr/>
        </p:nvSpPr>
        <p:spPr bwMode="auto">
          <a:xfrm>
            <a:off x="5940425" y="5445125"/>
            <a:ext cx="2241550" cy="457200"/>
          </a:xfrm>
          <a:prstGeom prst="rect">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tr-TR" altLang="tr-TR" b="1">
                <a:solidFill>
                  <a:srgbClr val="CC0000"/>
                </a:solidFill>
                <a:latin typeface="Times New Roman" panose="02020603050405020304" pitchFamily="18" charset="0"/>
              </a:rPr>
              <a:t>font. posterolat.</a:t>
            </a:r>
          </a:p>
        </p:txBody>
      </p:sp>
      <p:sp>
        <p:nvSpPr>
          <p:cNvPr id="238601" name="Text Box 9"/>
          <p:cNvSpPr txBox="1">
            <a:spLocks noChangeArrowheads="1"/>
          </p:cNvSpPr>
          <p:nvPr/>
        </p:nvSpPr>
        <p:spPr bwMode="auto">
          <a:xfrm>
            <a:off x="5940425" y="4724400"/>
            <a:ext cx="2519363" cy="457200"/>
          </a:xfrm>
          <a:prstGeom prst="rect">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tr-TR" altLang="tr-TR" b="1">
                <a:solidFill>
                  <a:srgbClr val="CC0000"/>
                </a:solidFill>
                <a:latin typeface="Times New Roman" panose="02020603050405020304" pitchFamily="18" charset="0"/>
              </a:rPr>
              <a:t>sutura squamosa</a:t>
            </a:r>
          </a:p>
        </p:txBody>
      </p:sp>
      <p:sp>
        <p:nvSpPr>
          <p:cNvPr id="238602" name="Text Box 10"/>
          <p:cNvSpPr txBox="1">
            <a:spLocks noChangeArrowheads="1"/>
          </p:cNvSpPr>
          <p:nvPr/>
        </p:nvSpPr>
        <p:spPr bwMode="auto">
          <a:xfrm>
            <a:off x="6156325" y="3933825"/>
            <a:ext cx="2771775" cy="457200"/>
          </a:xfrm>
          <a:prstGeom prst="rect">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tr-TR" altLang="tr-TR" b="1">
                <a:solidFill>
                  <a:srgbClr val="CC0000"/>
                </a:solidFill>
                <a:latin typeface="Times New Roman" panose="02020603050405020304" pitchFamily="18" charset="0"/>
              </a:rPr>
              <a:t>sutura lambdoidea</a:t>
            </a:r>
          </a:p>
        </p:txBody>
      </p:sp>
    </p:spTree>
    <p:extLst>
      <p:ext uri="{BB962C8B-B14F-4D97-AF65-F5344CB8AC3E}">
        <p14:creationId xmlns:p14="http://schemas.microsoft.com/office/powerpoint/2010/main" val="309690823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79388" y="260350"/>
            <a:ext cx="8785225" cy="2282825"/>
          </a:xfrm>
          <a:prstGeom prst="rect">
            <a:avLst/>
          </a:prstGeom>
          <a:solidFill>
            <a:srgbClr val="D1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tr-TR" altLang="tr-TR" sz="2400" b="1">
                <a:solidFill>
                  <a:srgbClr val="A50021"/>
                </a:solidFill>
                <a:cs typeface="Times New Roman" panose="02020603050405020304" pitchFamily="18" charset="0"/>
              </a:rPr>
              <a:t>2-Symphysis:</a:t>
            </a:r>
            <a:r>
              <a:rPr lang="tr-TR" altLang="tr-TR" sz="2400" b="1"/>
              <a:t> Ekleme katılan kemikler arasında yassı ve geniş bir kıkırdak bulunur. </a:t>
            </a:r>
          </a:p>
          <a:p>
            <a:pPr algn="just" eaLnBrk="1" hangingPunct="1">
              <a:spcBef>
                <a:spcPct val="0"/>
              </a:spcBef>
              <a:buFontTx/>
              <a:buNone/>
            </a:pPr>
            <a:r>
              <a:rPr lang="tr-TR" altLang="tr-TR" sz="2400" b="1"/>
              <a:t>Ör. omurlar arasındaki discus intervertebralisler bu tip kıkırdak yapılardır. </a:t>
            </a:r>
          </a:p>
          <a:p>
            <a:pPr algn="just" eaLnBrk="1" hangingPunct="1">
              <a:spcBef>
                <a:spcPct val="0"/>
              </a:spcBef>
              <a:buFontTx/>
              <a:buNone/>
            </a:pPr>
            <a:r>
              <a:rPr lang="tr-TR" altLang="tr-TR" sz="2400" b="1"/>
              <a:t>İki pubis kemiği arasındaki </a:t>
            </a:r>
            <a:r>
              <a:rPr lang="tr-TR" altLang="tr-TR" sz="2400" b="1">
                <a:solidFill>
                  <a:srgbClr val="CC0000"/>
                </a:solidFill>
              </a:rPr>
              <a:t>symphysis pubica</a:t>
            </a:r>
            <a:r>
              <a:rPr lang="tr-TR" altLang="tr-TR" sz="2400" b="1"/>
              <a:t> bu ekleme iyi bir örnektir. Bu eklemler az hareket yaparlar.</a:t>
            </a:r>
            <a:endParaRPr lang="tr-TR" altLang="tr-TR" sz="2400" b="1">
              <a:cs typeface="Times New Roman" panose="02020603050405020304" pitchFamily="18" charset="0"/>
            </a:endParaRP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573463"/>
            <a:ext cx="4824413"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4"/>
          <p:cNvSpPr>
            <a:spLocks noChangeArrowheads="1"/>
          </p:cNvSpPr>
          <p:nvPr/>
        </p:nvSpPr>
        <p:spPr bwMode="auto">
          <a:xfrm>
            <a:off x="1258888" y="3429000"/>
            <a:ext cx="152400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tr-TR" altLang="tr-TR" sz="2400" b="1">
                <a:solidFill>
                  <a:srgbClr val="CC0000"/>
                </a:solidFill>
              </a:rPr>
              <a:t>symphysis</a:t>
            </a:r>
          </a:p>
        </p:txBody>
      </p:sp>
      <p:sp>
        <p:nvSpPr>
          <p:cNvPr id="10245" name="Line 5"/>
          <p:cNvSpPr>
            <a:spLocks noChangeShapeType="1"/>
          </p:cNvSpPr>
          <p:nvPr/>
        </p:nvSpPr>
        <p:spPr bwMode="auto">
          <a:xfrm>
            <a:off x="1979613" y="3860800"/>
            <a:ext cx="0" cy="863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pic>
        <p:nvPicPr>
          <p:cNvPr id="102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3036888"/>
            <a:ext cx="3743325"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3563938" y="2852738"/>
            <a:ext cx="152400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tr-TR" altLang="tr-TR" sz="2400" b="1">
                <a:solidFill>
                  <a:srgbClr val="CC0000"/>
                </a:solidFill>
              </a:rPr>
              <a:t>symphysis</a:t>
            </a:r>
          </a:p>
        </p:txBody>
      </p:sp>
      <p:sp>
        <p:nvSpPr>
          <p:cNvPr id="10248" name="Line 8"/>
          <p:cNvSpPr>
            <a:spLocks noChangeShapeType="1"/>
          </p:cNvSpPr>
          <p:nvPr/>
        </p:nvSpPr>
        <p:spPr bwMode="auto">
          <a:xfrm>
            <a:off x="4356100" y="3357563"/>
            <a:ext cx="1295400" cy="12239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Tree>
    <p:extLst>
      <p:ext uri="{BB962C8B-B14F-4D97-AF65-F5344CB8AC3E}">
        <p14:creationId xmlns:p14="http://schemas.microsoft.com/office/powerpoint/2010/main" val="219227984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5"/>
          <p:cNvSpPr txBox="1">
            <a:spLocks noChangeArrowheads="1"/>
          </p:cNvSpPr>
          <p:nvPr/>
        </p:nvSpPr>
        <p:spPr bwMode="auto">
          <a:xfrm>
            <a:off x="250825" y="260350"/>
            <a:ext cx="8713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tr-TR" altLang="tr-TR" sz="2400"/>
          </a:p>
        </p:txBody>
      </p:sp>
      <p:sp>
        <p:nvSpPr>
          <p:cNvPr id="29699" name="Text Box 6"/>
          <p:cNvSpPr txBox="1">
            <a:spLocks noChangeArrowheads="1"/>
          </p:cNvSpPr>
          <p:nvPr/>
        </p:nvSpPr>
        <p:spPr bwMode="auto">
          <a:xfrm>
            <a:off x="250825" y="260350"/>
            <a:ext cx="8642350" cy="1552575"/>
          </a:xfrm>
          <a:prstGeom prst="rect">
            <a:avLst/>
          </a:prstGeom>
          <a:solidFill>
            <a:srgbClr val="D1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tr-TR" altLang="tr-TR" sz="2400" b="1">
                <a:solidFill>
                  <a:srgbClr val="CC0000"/>
                </a:solidFill>
              </a:rPr>
              <a:t>1. Art. spheroidea:</a:t>
            </a:r>
            <a:r>
              <a:rPr lang="tr-TR" altLang="tr-TR" sz="2400" b="1"/>
              <a:t> Konveks eklem yüzü küre, konkav eklem yüzü ise küreyi içine alabilecek şekildedir. </a:t>
            </a:r>
          </a:p>
          <a:p>
            <a:pPr algn="just" eaLnBrk="1" hangingPunct="1">
              <a:spcBef>
                <a:spcPct val="0"/>
              </a:spcBef>
              <a:buFontTx/>
              <a:buNone/>
            </a:pPr>
            <a:r>
              <a:rPr lang="tr-TR" altLang="tr-TR" sz="2400" b="1"/>
              <a:t>Ör. omuz ve kalça eklemi. Bu tip eklemler 3 eksen etrafında her türlü hareketi yapabilirler. </a:t>
            </a:r>
          </a:p>
        </p:txBody>
      </p:sp>
      <p:pic>
        <p:nvPicPr>
          <p:cNvPr id="2970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0" y="2205038"/>
            <a:ext cx="3046413"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276475"/>
            <a:ext cx="5689600"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 Box 9"/>
          <p:cNvSpPr txBox="1">
            <a:spLocks noChangeArrowheads="1"/>
          </p:cNvSpPr>
          <p:nvPr/>
        </p:nvSpPr>
        <p:spPr bwMode="auto">
          <a:xfrm>
            <a:off x="4716463" y="2349500"/>
            <a:ext cx="172720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tr-TR" altLang="tr-TR" sz="2400" b="1">
                <a:solidFill>
                  <a:srgbClr val="CC0000"/>
                </a:solidFill>
              </a:rPr>
              <a:t>art. humeri</a:t>
            </a:r>
          </a:p>
        </p:txBody>
      </p:sp>
      <p:sp>
        <p:nvSpPr>
          <p:cNvPr id="29703" name="Text Box 10"/>
          <p:cNvSpPr txBox="1">
            <a:spLocks noChangeArrowheads="1"/>
          </p:cNvSpPr>
          <p:nvPr/>
        </p:nvSpPr>
        <p:spPr bwMode="auto">
          <a:xfrm>
            <a:off x="2051050" y="6092825"/>
            <a:ext cx="144145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tr-TR" altLang="tr-TR" sz="2400" b="1">
                <a:solidFill>
                  <a:srgbClr val="CC0000"/>
                </a:solidFill>
              </a:rPr>
              <a:t>art. coxa</a:t>
            </a:r>
          </a:p>
        </p:txBody>
      </p:sp>
      <p:sp>
        <p:nvSpPr>
          <p:cNvPr id="29704" name="Line 11"/>
          <p:cNvSpPr>
            <a:spLocks noChangeShapeType="1"/>
          </p:cNvSpPr>
          <p:nvPr/>
        </p:nvSpPr>
        <p:spPr bwMode="auto">
          <a:xfrm>
            <a:off x="6011863" y="2781300"/>
            <a:ext cx="1655762" cy="576263"/>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29705" name="Line 12"/>
          <p:cNvSpPr>
            <a:spLocks noChangeShapeType="1"/>
          </p:cNvSpPr>
          <p:nvPr/>
        </p:nvSpPr>
        <p:spPr bwMode="auto">
          <a:xfrm flipH="1">
            <a:off x="3348038" y="4149725"/>
            <a:ext cx="792162" cy="2016125"/>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tr-TR"/>
          </a:p>
        </p:txBody>
      </p:sp>
    </p:spTree>
    <p:extLst>
      <p:ext uri="{BB962C8B-B14F-4D97-AF65-F5344CB8AC3E}">
        <p14:creationId xmlns:p14="http://schemas.microsoft.com/office/powerpoint/2010/main" val="72288724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179388" y="188913"/>
            <a:ext cx="8713787" cy="2282825"/>
          </a:xfrm>
          <a:prstGeom prst="rect">
            <a:avLst/>
          </a:prstGeom>
          <a:solidFill>
            <a:srgbClr val="D1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tr-TR" altLang="tr-TR" sz="2400" b="1">
                <a:solidFill>
                  <a:srgbClr val="CC0000"/>
                </a:solidFill>
              </a:rPr>
              <a:t>2. Art. ellipsoidea:</a:t>
            </a:r>
            <a:r>
              <a:rPr lang="tr-TR" altLang="tr-TR" sz="2400" b="1"/>
              <a:t> Konveks eklem yüzü uzunlamasına kesilmiş yumurta şeklinde, konkav eklem yüzü ise bunu içine alabilecek şekildedir. </a:t>
            </a:r>
          </a:p>
          <a:p>
            <a:pPr algn="just" eaLnBrk="1" hangingPunct="1">
              <a:spcBef>
                <a:spcPct val="0"/>
              </a:spcBef>
              <a:buFontTx/>
              <a:buNone/>
            </a:pPr>
            <a:r>
              <a:rPr lang="tr-TR" altLang="tr-TR" sz="2400" b="1"/>
              <a:t>Transvers eksen etrafında fleksiyon ve ekstensiyon, sagittal eksen etrafında abduksiyon ve adduksiyon hareketi yapabilir. Ör. art radiocarpea (el bileği eklemi).</a:t>
            </a:r>
            <a:r>
              <a:rPr lang="tr-TR" altLang="tr-TR" sz="2400"/>
              <a:t> </a:t>
            </a:r>
          </a:p>
        </p:txBody>
      </p:sp>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2624138"/>
            <a:ext cx="4392613"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4"/>
          <p:cNvSpPr>
            <a:spLocks noChangeArrowheads="1"/>
          </p:cNvSpPr>
          <p:nvPr/>
        </p:nvSpPr>
        <p:spPr bwMode="auto">
          <a:xfrm>
            <a:off x="684213" y="4221163"/>
            <a:ext cx="222250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tr-TR" altLang="tr-TR" sz="2400" b="1">
                <a:solidFill>
                  <a:srgbClr val="CC0000"/>
                </a:solidFill>
              </a:rPr>
              <a:t>art</a:t>
            </a:r>
            <a:r>
              <a:rPr lang="tr-TR" altLang="tr-TR" sz="2400" b="1"/>
              <a:t> </a:t>
            </a:r>
            <a:r>
              <a:rPr lang="tr-TR" altLang="tr-TR" sz="2400" b="1">
                <a:solidFill>
                  <a:srgbClr val="CC0000"/>
                </a:solidFill>
              </a:rPr>
              <a:t>radiocarpea</a:t>
            </a:r>
          </a:p>
        </p:txBody>
      </p:sp>
      <p:sp>
        <p:nvSpPr>
          <p:cNvPr id="30725" name="Line 5"/>
          <p:cNvSpPr>
            <a:spLocks noChangeShapeType="1"/>
          </p:cNvSpPr>
          <p:nvPr/>
        </p:nvSpPr>
        <p:spPr bwMode="auto">
          <a:xfrm flipH="1">
            <a:off x="2916238" y="3716338"/>
            <a:ext cx="2376487" cy="720725"/>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tr-TR"/>
          </a:p>
        </p:txBody>
      </p:sp>
    </p:spTree>
    <p:extLst>
      <p:ext uri="{BB962C8B-B14F-4D97-AF65-F5344CB8AC3E}">
        <p14:creationId xmlns:p14="http://schemas.microsoft.com/office/powerpoint/2010/main" val="162714135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79388" y="188913"/>
            <a:ext cx="8713787" cy="1552575"/>
          </a:xfrm>
          <a:prstGeom prst="rect">
            <a:avLst/>
          </a:prstGeom>
          <a:solidFill>
            <a:srgbClr val="D1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tr-TR" altLang="tr-TR" sz="2400" b="1">
                <a:solidFill>
                  <a:srgbClr val="CC0000"/>
                </a:solidFill>
              </a:rPr>
              <a:t>3. Ginglymus (art trochlea):</a:t>
            </a:r>
            <a:r>
              <a:rPr lang="tr-TR" altLang="tr-TR" sz="2400" b="1"/>
              <a:t> Konveks eklem yüzü makara şeklinde konkav eklem yüzü ise makarayı içine alacak şekildedir. </a:t>
            </a:r>
          </a:p>
          <a:p>
            <a:pPr algn="just" eaLnBrk="1" hangingPunct="1">
              <a:spcBef>
                <a:spcPct val="0"/>
              </a:spcBef>
              <a:buFontTx/>
              <a:buNone/>
            </a:pPr>
            <a:r>
              <a:rPr lang="tr-TR" altLang="tr-TR" sz="2400" b="1"/>
              <a:t>Sadece transvers ekseni vardır. Fleksiyon ve ekstensiyon hareketi yapar. (Ör. art. humeroulnaris)</a:t>
            </a:r>
            <a:r>
              <a:rPr lang="tr-TR" altLang="tr-TR" sz="2400"/>
              <a:t> </a:t>
            </a:r>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9150" y="1844675"/>
            <a:ext cx="4183063"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5" y="1773238"/>
            <a:ext cx="176212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5"/>
          <p:cNvSpPr>
            <a:spLocks noChangeArrowheads="1"/>
          </p:cNvSpPr>
          <p:nvPr/>
        </p:nvSpPr>
        <p:spPr bwMode="auto">
          <a:xfrm>
            <a:off x="2411413" y="5300663"/>
            <a:ext cx="2655887"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tr-TR" altLang="tr-TR" sz="2400" b="1">
                <a:solidFill>
                  <a:srgbClr val="CC0000"/>
                </a:solidFill>
              </a:rPr>
              <a:t>art. humeroulnaris</a:t>
            </a:r>
          </a:p>
        </p:txBody>
      </p:sp>
      <p:sp>
        <p:nvSpPr>
          <p:cNvPr id="31750" name="Line 6"/>
          <p:cNvSpPr>
            <a:spLocks noChangeShapeType="1"/>
          </p:cNvSpPr>
          <p:nvPr/>
        </p:nvSpPr>
        <p:spPr bwMode="auto">
          <a:xfrm flipH="1">
            <a:off x="3348038" y="4508500"/>
            <a:ext cx="2592387" cy="7921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1751" name="Line 7"/>
          <p:cNvSpPr>
            <a:spLocks noChangeShapeType="1"/>
          </p:cNvSpPr>
          <p:nvPr/>
        </p:nvSpPr>
        <p:spPr bwMode="auto">
          <a:xfrm>
            <a:off x="2124075" y="3500438"/>
            <a:ext cx="1223963" cy="18002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1752" name="Line 8"/>
          <p:cNvSpPr>
            <a:spLocks noChangeShapeType="1"/>
          </p:cNvSpPr>
          <p:nvPr/>
        </p:nvSpPr>
        <p:spPr bwMode="auto">
          <a:xfrm>
            <a:off x="2124075" y="3933825"/>
            <a:ext cx="431800" cy="1428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Tree>
    <p:extLst>
      <p:ext uri="{BB962C8B-B14F-4D97-AF65-F5344CB8AC3E}">
        <p14:creationId xmlns:p14="http://schemas.microsoft.com/office/powerpoint/2010/main" val="18747372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535940" y="533222"/>
            <a:ext cx="6238240" cy="635000"/>
          </a:xfrm>
          <a:prstGeom prst="rect">
            <a:avLst/>
          </a:prstGeom>
        </p:spPr>
        <p:txBody>
          <a:bodyPr vert="horz" wrap="square" lIns="0" tIns="12065" rIns="0" bIns="0" rtlCol="0">
            <a:spAutoFit/>
          </a:bodyPr>
          <a:lstStyle/>
          <a:p>
            <a:pPr marL="12700">
              <a:lnSpc>
                <a:spcPct val="100000"/>
              </a:lnSpc>
              <a:spcBef>
                <a:spcPts val="95"/>
              </a:spcBef>
            </a:pPr>
            <a:r>
              <a:rPr sz="4000" b="1" spc="-10" dirty="0">
                <a:solidFill>
                  <a:srgbClr val="FF0000"/>
                </a:solidFill>
                <a:latin typeface="Arial"/>
                <a:cs typeface="Arial"/>
              </a:rPr>
              <a:t>Aristotales </a:t>
            </a:r>
            <a:r>
              <a:rPr sz="4000" b="1" spc="-5" dirty="0">
                <a:solidFill>
                  <a:srgbClr val="FF0000"/>
                </a:solidFill>
                <a:latin typeface="Arial"/>
                <a:cs typeface="Arial"/>
              </a:rPr>
              <a:t>(M.Ö.</a:t>
            </a:r>
            <a:r>
              <a:rPr sz="4000" b="1" spc="15" dirty="0">
                <a:solidFill>
                  <a:srgbClr val="FF0000"/>
                </a:solidFill>
                <a:latin typeface="Arial"/>
                <a:cs typeface="Arial"/>
              </a:rPr>
              <a:t> </a:t>
            </a:r>
            <a:r>
              <a:rPr sz="4000" b="1" spc="-5" dirty="0">
                <a:solidFill>
                  <a:srgbClr val="FF0000"/>
                </a:solidFill>
                <a:latin typeface="Arial"/>
                <a:cs typeface="Arial"/>
              </a:rPr>
              <a:t>384-322)</a:t>
            </a:r>
            <a:endParaRPr sz="4000">
              <a:latin typeface="Arial"/>
              <a:cs typeface="Arial"/>
            </a:endParaRPr>
          </a:p>
        </p:txBody>
      </p:sp>
      <p:sp>
        <p:nvSpPr>
          <p:cNvPr id="9" name="object 9"/>
          <p:cNvSpPr/>
          <p:nvPr/>
        </p:nvSpPr>
        <p:spPr>
          <a:xfrm>
            <a:off x="4572000" y="2286000"/>
            <a:ext cx="4338828" cy="4408932"/>
          </a:xfrm>
          <a:prstGeom prst="rect">
            <a:avLst/>
          </a:prstGeom>
          <a:blipFill>
            <a:blip r:embed="rId2" cstate="print"/>
            <a:stretch>
              <a:fillRect/>
            </a:stretch>
          </a:blipFill>
        </p:spPr>
        <p:txBody>
          <a:bodyPr wrap="square" lIns="0" tIns="0" rIns="0" bIns="0" rtlCol="0"/>
          <a:lstStyle/>
          <a:p>
            <a:endParaRPr/>
          </a:p>
        </p:txBody>
      </p:sp>
      <p:sp>
        <p:nvSpPr>
          <p:cNvPr id="10" name="object 10"/>
          <p:cNvSpPr txBox="1"/>
          <p:nvPr/>
        </p:nvSpPr>
        <p:spPr>
          <a:xfrm>
            <a:off x="307340" y="1995957"/>
            <a:ext cx="4646295" cy="1477010"/>
          </a:xfrm>
          <a:prstGeom prst="rect">
            <a:avLst/>
          </a:prstGeom>
        </p:spPr>
        <p:txBody>
          <a:bodyPr vert="horz" wrap="square" lIns="0" tIns="97790" rIns="0" bIns="0" rtlCol="0">
            <a:spAutoFit/>
          </a:bodyPr>
          <a:lstStyle/>
          <a:p>
            <a:pPr marL="355600" indent="-342900">
              <a:lnSpc>
                <a:spcPct val="100000"/>
              </a:lnSpc>
              <a:spcBef>
                <a:spcPts val="770"/>
              </a:spcBef>
              <a:buClr>
                <a:srgbClr val="0000CC"/>
              </a:buClr>
              <a:buSzPct val="58928"/>
              <a:buFont typeface="Wingdings"/>
              <a:buChar char=""/>
              <a:tabLst>
                <a:tab pos="354965" algn="l"/>
                <a:tab pos="355600" algn="l"/>
              </a:tabLst>
            </a:pPr>
            <a:r>
              <a:rPr sz="2800" spc="-5" dirty="0">
                <a:latin typeface="Arial"/>
                <a:cs typeface="Arial"/>
              </a:rPr>
              <a:t>Tıbbı </a:t>
            </a:r>
            <a:r>
              <a:rPr sz="2800" dirty="0">
                <a:latin typeface="Arial"/>
                <a:cs typeface="Arial"/>
              </a:rPr>
              <a:t>ayrı </a:t>
            </a:r>
            <a:r>
              <a:rPr sz="2800" spc="-5" dirty="0">
                <a:latin typeface="Arial"/>
                <a:cs typeface="Arial"/>
              </a:rPr>
              <a:t>disiplinlere </a:t>
            </a:r>
            <a:r>
              <a:rPr sz="2800" dirty="0">
                <a:latin typeface="Arial"/>
                <a:cs typeface="Arial"/>
              </a:rPr>
              <a:t>ayırdı</a:t>
            </a:r>
            <a:endParaRPr sz="2800">
              <a:latin typeface="Arial"/>
              <a:cs typeface="Arial"/>
            </a:endParaRPr>
          </a:p>
          <a:p>
            <a:pPr marL="355600" indent="-342900">
              <a:lnSpc>
                <a:spcPct val="100000"/>
              </a:lnSpc>
              <a:spcBef>
                <a:spcPts val="675"/>
              </a:spcBef>
              <a:buClr>
                <a:srgbClr val="0000CC"/>
              </a:buClr>
              <a:buSzPct val="58928"/>
              <a:buFont typeface="Wingdings"/>
              <a:buChar char=""/>
              <a:tabLst>
                <a:tab pos="354965" algn="l"/>
                <a:tab pos="355600" algn="l"/>
              </a:tabLst>
            </a:pPr>
            <a:r>
              <a:rPr sz="2800" spc="-5" dirty="0">
                <a:latin typeface="Arial"/>
                <a:cs typeface="Arial"/>
              </a:rPr>
              <a:t>Anatomi ile</a:t>
            </a:r>
            <a:r>
              <a:rPr sz="2800" spc="20" dirty="0">
                <a:latin typeface="Arial"/>
                <a:cs typeface="Arial"/>
              </a:rPr>
              <a:t> </a:t>
            </a:r>
            <a:r>
              <a:rPr sz="2800" dirty="0">
                <a:latin typeface="Arial"/>
                <a:cs typeface="Arial"/>
              </a:rPr>
              <a:t>ilgili</a:t>
            </a:r>
            <a:endParaRPr sz="2800">
              <a:latin typeface="Arial"/>
              <a:cs typeface="Arial"/>
            </a:endParaRPr>
          </a:p>
          <a:p>
            <a:pPr marL="355600">
              <a:lnSpc>
                <a:spcPct val="100000"/>
              </a:lnSpc>
            </a:pPr>
            <a:r>
              <a:rPr sz="2800" spc="-5" dirty="0">
                <a:latin typeface="Arial"/>
                <a:cs typeface="Arial"/>
              </a:rPr>
              <a:t>tanımlamalarda</a:t>
            </a:r>
            <a:r>
              <a:rPr sz="2800" spc="20" dirty="0">
                <a:latin typeface="Arial"/>
                <a:cs typeface="Arial"/>
              </a:rPr>
              <a:t> </a:t>
            </a:r>
            <a:r>
              <a:rPr sz="2800" spc="-5" dirty="0">
                <a:latin typeface="Arial"/>
                <a:cs typeface="Arial"/>
              </a:rPr>
              <a:t>bulundu</a:t>
            </a:r>
            <a:endParaRPr sz="2800">
              <a:latin typeface="Arial"/>
              <a:cs typeface="Arial"/>
            </a:endParaRPr>
          </a:p>
        </p:txBody>
      </p:sp>
    </p:spTree>
    <p:extLst>
      <p:ext uri="{BB962C8B-B14F-4D97-AF65-F5344CB8AC3E}">
        <p14:creationId xmlns:p14="http://schemas.microsoft.com/office/powerpoint/2010/main" val="102890843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79388" y="188913"/>
            <a:ext cx="8713787" cy="1917700"/>
          </a:xfrm>
          <a:prstGeom prst="rect">
            <a:avLst/>
          </a:prstGeom>
          <a:solidFill>
            <a:srgbClr val="D1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tr-TR" altLang="tr-TR" sz="2400" b="1">
                <a:solidFill>
                  <a:srgbClr val="CC0000"/>
                </a:solidFill>
              </a:rPr>
              <a:t>4. Art. trochoidea:</a:t>
            </a:r>
            <a:r>
              <a:rPr lang="tr-TR" altLang="tr-TR" sz="2400" b="1"/>
              <a:t> Konveks eklem yüzü bir silindir şeklinde, konkav eklem yüzü ise halka şeklindedir. Ancak bu halkanın bir kısmını kemik bir kısmını ise bağlar oluşturur. </a:t>
            </a:r>
          </a:p>
          <a:p>
            <a:pPr algn="just" eaLnBrk="1" hangingPunct="1">
              <a:spcBef>
                <a:spcPct val="0"/>
              </a:spcBef>
              <a:buFontTx/>
              <a:buNone/>
            </a:pPr>
            <a:r>
              <a:rPr lang="tr-TR" altLang="tr-TR" sz="2400" b="1"/>
              <a:t>Tek eksenli bir eklemdir. Vertikal eksen etrafında iç ve dış rotasyon yapar. Ör. art. radioulnaris proximalis. </a:t>
            </a:r>
            <a:r>
              <a:rPr lang="tr-TR" altLang="tr-TR" sz="2400"/>
              <a:t> </a:t>
            </a:r>
          </a:p>
        </p:txBody>
      </p:sp>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133600"/>
            <a:ext cx="1068387"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827153">
            <a:off x="5148263" y="2565400"/>
            <a:ext cx="3014662"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Line 7"/>
          <p:cNvSpPr>
            <a:spLocks noChangeShapeType="1"/>
          </p:cNvSpPr>
          <p:nvPr/>
        </p:nvSpPr>
        <p:spPr bwMode="auto">
          <a:xfrm>
            <a:off x="3708400" y="3284538"/>
            <a:ext cx="3168650" cy="10080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774" name="Rectangle 8"/>
          <p:cNvSpPr>
            <a:spLocks noChangeArrowheads="1"/>
          </p:cNvSpPr>
          <p:nvPr/>
        </p:nvSpPr>
        <p:spPr bwMode="auto">
          <a:xfrm>
            <a:off x="1476375" y="2852738"/>
            <a:ext cx="379730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tr-TR" altLang="tr-TR" sz="2400" b="1">
                <a:solidFill>
                  <a:srgbClr val="CC0000"/>
                </a:solidFill>
              </a:rPr>
              <a:t>art. radioulnaris proximalis</a:t>
            </a:r>
          </a:p>
        </p:txBody>
      </p:sp>
      <p:sp>
        <p:nvSpPr>
          <p:cNvPr id="32775" name="Line 9"/>
          <p:cNvSpPr>
            <a:spLocks noChangeShapeType="1"/>
          </p:cNvSpPr>
          <p:nvPr/>
        </p:nvSpPr>
        <p:spPr bwMode="auto">
          <a:xfrm>
            <a:off x="1187450" y="2708275"/>
            <a:ext cx="720725" cy="2159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Tree>
    <p:extLst>
      <p:ext uri="{BB962C8B-B14F-4D97-AF65-F5344CB8AC3E}">
        <p14:creationId xmlns:p14="http://schemas.microsoft.com/office/powerpoint/2010/main" val="327234899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p:cNvSpPr txBox="1">
            <a:spLocks noChangeArrowheads="1"/>
          </p:cNvSpPr>
          <p:nvPr/>
        </p:nvSpPr>
        <p:spPr bwMode="auto">
          <a:xfrm>
            <a:off x="179388" y="188913"/>
            <a:ext cx="8713787" cy="2282825"/>
          </a:xfrm>
          <a:prstGeom prst="rect">
            <a:avLst/>
          </a:prstGeom>
          <a:solidFill>
            <a:srgbClr val="D1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tr-TR" altLang="tr-TR" sz="2400" b="1">
                <a:solidFill>
                  <a:srgbClr val="CC0000"/>
                </a:solidFill>
              </a:rPr>
              <a:t>5. Art. sellaris:</a:t>
            </a:r>
            <a:r>
              <a:rPr lang="tr-TR" altLang="tr-TR" sz="2400" b="1"/>
              <a:t> Ekleme katılan kemik yüzeylerinin her ikisi de bir yönde konkav iken diğer yönde konvekstir. Bu yüzden eğer tipi eklem de denir. İki ekseni vardır. </a:t>
            </a:r>
          </a:p>
          <a:p>
            <a:pPr algn="just" eaLnBrk="1" hangingPunct="1">
              <a:spcBef>
                <a:spcPct val="0"/>
              </a:spcBef>
              <a:buFontTx/>
              <a:buNone/>
            </a:pPr>
            <a:r>
              <a:rPr lang="tr-TR" altLang="tr-TR" sz="2400" b="1"/>
              <a:t>Transvers eksen etrafında fleksiyon ve ekstensiyon, sagittal eksen etrafında abduksiyon ve adduksiyon hareketlerini yapar. </a:t>
            </a:r>
            <a:r>
              <a:rPr lang="tr-TR" altLang="tr-TR" sz="2400" b="1">
                <a:solidFill>
                  <a:srgbClr val="CC0000"/>
                </a:solidFill>
              </a:rPr>
              <a:t>Ör.</a:t>
            </a:r>
            <a:r>
              <a:rPr lang="tr-TR" altLang="tr-TR" sz="2400" b="1"/>
              <a:t> </a:t>
            </a:r>
            <a:r>
              <a:rPr lang="tr-TR" altLang="tr-TR" sz="2400" b="1">
                <a:solidFill>
                  <a:srgbClr val="CC0000"/>
                </a:solidFill>
              </a:rPr>
              <a:t>art carpometacarpea pollicis</a:t>
            </a:r>
            <a:r>
              <a:rPr lang="tr-TR" altLang="tr-TR" sz="2400" b="1"/>
              <a:t>.</a:t>
            </a:r>
            <a:r>
              <a:rPr lang="tr-TR" altLang="tr-TR" sz="2400"/>
              <a:t> </a:t>
            </a:r>
          </a:p>
        </p:txBody>
      </p:sp>
      <p:pic>
        <p:nvPicPr>
          <p:cNvPr id="3379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593975"/>
            <a:ext cx="4465638"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7"/>
          <p:cNvSpPr>
            <a:spLocks noChangeArrowheads="1"/>
          </p:cNvSpPr>
          <p:nvPr/>
        </p:nvSpPr>
        <p:spPr bwMode="auto">
          <a:xfrm>
            <a:off x="4211638" y="3716338"/>
            <a:ext cx="390525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tr-TR" altLang="tr-TR" sz="2400" b="1">
                <a:solidFill>
                  <a:srgbClr val="CC0000"/>
                </a:solidFill>
              </a:rPr>
              <a:t>art carpometacarpea pollicis</a:t>
            </a:r>
          </a:p>
        </p:txBody>
      </p:sp>
      <p:sp>
        <p:nvSpPr>
          <p:cNvPr id="33797" name="Line 8"/>
          <p:cNvSpPr>
            <a:spLocks noChangeShapeType="1"/>
          </p:cNvSpPr>
          <p:nvPr/>
        </p:nvSpPr>
        <p:spPr bwMode="auto">
          <a:xfrm flipV="1">
            <a:off x="3708400" y="4149725"/>
            <a:ext cx="1079500" cy="15113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tr-TR"/>
          </a:p>
        </p:txBody>
      </p:sp>
    </p:spTree>
    <p:extLst>
      <p:ext uri="{BB962C8B-B14F-4D97-AF65-F5344CB8AC3E}">
        <p14:creationId xmlns:p14="http://schemas.microsoft.com/office/powerpoint/2010/main" val="370466515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4"/>
          <p:cNvSpPr txBox="1">
            <a:spLocks noChangeArrowheads="1"/>
          </p:cNvSpPr>
          <p:nvPr/>
        </p:nvSpPr>
        <p:spPr bwMode="auto">
          <a:xfrm>
            <a:off x="179388" y="188913"/>
            <a:ext cx="8713787" cy="1552575"/>
          </a:xfrm>
          <a:prstGeom prst="rect">
            <a:avLst/>
          </a:prstGeom>
          <a:solidFill>
            <a:srgbClr val="D1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tr-TR" altLang="tr-TR" sz="2400" b="1">
                <a:solidFill>
                  <a:srgbClr val="CC0000"/>
                </a:solidFill>
              </a:rPr>
              <a:t>6. Art. bicondylaris:</a:t>
            </a:r>
            <a:r>
              <a:rPr lang="tr-TR" altLang="tr-TR" sz="2400" b="1"/>
              <a:t> Ekleme katılan kemik yüzeylerden konveks olanı iki kondil ihtiva eder. Konkav olanı ise iki sığ çukur şeklindedir. Transvers eksene sahip olan bu eklemler fleksiyon ve ekstensiyon hareketi yapar. </a:t>
            </a:r>
            <a:r>
              <a:rPr lang="tr-TR" altLang="tr-TR" sz="2400" b="1">
                <a:solidFill>
                  <a:srgbClr val="CC0000"/>
                </a:solidFill>
              </a:rPr>
              <a:t>Ör. art. genu (diz eklemi).</a:t>
            </a:r>
            <a:r>
              <a:rPr lang="tr-TR" altLang="tr-TR" sz="2400" b="1"/>
              <a:t> </a:t>
            </a:r>
            <a:r>
              <a:rPr lang="tr-TR" altLang="tr-TR" sz="2400"/>
              <a:t> </a:t>
            </a:r>
          </a:p>
        </p:txBody>
      </p:sp>
      <p:pic>
        <p:nvPicPr>
          <p:cNvPr id="3481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1916113"/>
            <a:ext cx="3025775"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6"/>
          <p:cNvSpPr>
            <a:spLocks noChangeArrowheads="1"/>
          </p:cNvSpPr>
          <p:nvPr/>
        </p:nvSpPr>
        <p:spPr bwMode="auto">
          <a:xfrm>
            <a:off x="5724525" y="3284538"/>
            <a:ext cx="135255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tr-TR" altLang="tr-TR" sz="2400" b="1"/>
              <a:t>art. genu</a:t>
            </a:r>
          </a:p>
        </p:txBody>
      </p:sp>
      <p:sp>
        <p:nvSpPr>
          <p:cNvPr id="34821" name="Line 7"/>
          <p:cNvSpPr>
            <a:spLocks noChangeShapeType="1"/>
          </p:cNvSpPr>
          <p:nvPr/>
        </p:nvSpPr>
        <p:spPr bwMode="auto">
          <a:xfrm>
            <a:off x="4211638" y="3500438"/>
            <a:ext cx="151288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Tree>
    <p:extLst>
      <p:ext uri="{BB962C8B-B14F-4D97-AF65-F5344CB8AC3E}">
        <p14:creationId xmlns:p14="http://schemas.microsoft.com/office/powerpoint/2010/main" val="424585883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79388" y="188913"/>
            <a:ext cx="8785225" cy="1552575"/>
          </a:xfrm>
          <a:prstGeom prst="rect">
            <a:avLst/>
          </a:prstGeom>
          <a:solidFill>
            <a:srgbClr val="D1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tr-TR" altLang="tr-TR" sz="2400" b="1">
                <a:solidFill>
                  <a:srgbClr val="CC0000"/>
                </a:solidFill>
              </a:rPr>
              <a:t>7. Art. plana:</a:t>
            </a:r>
            <a:r>
              <a:rPr lang="tr-TR" altLang="tr-TR" sz="2400" b="1"/>
              <a:t> Ekleme katılan kemiklerin yüzeyi hemen hemen düzdür. </a:t>
            </a:r>
          </a:p>
          <a:p>
            <a:pPr algn="just" eaLnBrk="1" hangingPunct="1">
              <a:spcBef>
                <a:spcPct val="0"/>
              </a:spcBef>
              <a:buFontTx/>
              <a:buNone/>
            </a:pPr>
            <a:r>
              <a:rPr lang="tr-TR" altLang="tr-TR" sz="2400" b="1"/>
              <a:t>Belirli bir ekseni yoktur. Sadece kayma hareketi yapar. </a:t>
            </a:r>
            <a:r>
              <a:rPr lang="tr-TR" altLang="tr-TR" sz="2400" b="1">
                <a:solidFill>
                  <a:srgbClr val="CC0000"/>
                </a:solidFill>
              </a:rPr>
              <a:t>Ör.</a:t>
            </a:r>
            <a:r>
              <a:rPr lang="tr-TR" altLang="tr-TR" sz="2400" b="1"/>
              <a:t> el bileği ve ayak bileği kemikleri arasındaki eklemler.</a:t>
            </a:r>
            <a:r>
              <a:rPr lang="tr-TR" altLang="tr-TR" sz="2400"/>
              <a:t> </a:t>
            </a:r>
          </a:p>
        </p:txBody>
      </p:sp>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1844675"/>
            <a:ext cx="4535488"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924175"/>
            <a:ext cx="4211638"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035806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4"/>
          <p:cNvSpPr txBox="1">
            <a:spLocks noChangeArrowheads="1"/>
          </p:cNvSpPr>
          <p:nvPr/>
        </p:nvSpPr>
        <p:spPr bwMode="auto">
          <a:xfrm>
            <a:off x="827088" y="1196975"/>
            <a:ext cx="7129462" cy="3378200"/>
          </a:xfrm>
          <a:prstGeom prst="rect">
            <a:avLst/>
          </a:prstGeom>
          <a:solidFill>
            <a:srgbClr val="D1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tr-TR" altLang="tr-TR" sz="2400" b="1">
                <a:solidFill>
                  <a:srgbClr val="A50021"/>
                </a:solidFill>
              </a:rPr>
              <a:t>EKLEM HAREKETLERİ</a:t>
            </a:r>
          </a:p>
          <a:p>
            <a:pPr eaLnBrk="1" hangingPunct="1">
              <a:spcBef>
                <a:spcPct val="0"/>
              </a:spcBef>
              <a:buFontTx/>
              <a:buNone/>
            </a:pPr>
            <a:r>
              <a:rPr lang="tr-TR" altLang="tr-TR" sz="2400" b="1"/>
              <a:t>Fleksiyon: 			Ekstensiyon: </a:t>
            </a:r>
          </a:p>
          <a:p>
            <a:pPr eaLnBrk="1" hangingPunct="1">
              <a:spcBef>
                <a:spcPct val="0"/>
              </a:spcBef>
              <a:buFontTx/>
              <a:buNone/>
            </a:pPr>
            <a:r>
              <a:rPr lang="tr-TR" altLang="tr-TR" sz="2400" b="1"/>
              <a:t>Abduksiyon:			Adduksiyon:</a:t>
            </a:r>
          </a:p>
          <a:p>
            <a:pPr eaLnBrk="1" hangingPunct="1">
              <a:spcBef>
                <a:spcPct val="0"/>
              </a:spcBef>
              <a:buFontTx/>
              <a:buNone/>
            </a:pPr>
            <a:r>
              <a:rPr lang="tr-TR" altLang="tr-TR" sz="2400" b="1"/>
              <a:t>Sirkumdüksiyon:		Rotasyon: </a:t>
            </a:r>
          </a:p>
          <a:p>
            <a:pPr eaLnBrk="1" hangingPunct="1">
              <a:spcBef>
                <a:spcPct val="0"/>
              </a:spcBef>
              <a:buFontTx/>
              <a:buNone/>
            </a:pPr>
            <a:r>
              <a:rPr lang="tr-TR" altLang="tr-TR" sz="2400" b="1"/>
              <a:t>Glissment:			</a:t>
            </a:r>
          </a:p>
          <a:p>
            <a:pPr eaLnBrk="1" hangingPunct="1">
              <a:spcBef>
                <a:spcPct val="0"/>
              </a:spcBef>
              <a:buFontTx/>
              <a:buNone/>
            </a:pPr>
            <a:r>
              <a:rPr lang="tr-TR" altLang="tr-TR" sz="2400" b="1"/>
              <a:t>Supinasyon: 			Pronasyon: </a:t>
            </a:r>
          </a:p>
          <a:p>
            <a:pPr eaLnBrk="1" hangingPunct="1">
              <a:spcBef>
                <a:spcPct val="0"/>
              </a:spcBef>
              <a:buFontTx/>
              <a:buNone/>
            </a:pPr>
            <a:r>
              <a:rPr lang="tr-TR" altLang="tr-TR" sz="2400" b="1"/>
              <a:t>Inversiyon:			Eversiyon:</a:t>
            </a:r>
          </a:p>
          <a:p>
            <a:pPr eaLnBrk="1" hangingPunct="1">
              <a:spcBef>
                <a:spcPct val="0"/>
              </a:spcBef>
              <a:buFontTx/>
              <a:buNone/>
            </a:pPr>
            <a:r>
              <a:rPr lang="tr-TR" altLang="tr-TR" sz="2400" b="1"/>
              <a:t>Protraksiyon:			Retraksiyon:	</a:t>
            </a:r>
          </a:p>
          <a:p>
            <a:pPr eaLnBrk="1" hangingPunct="1">
              <a:spcBef>
                <a:spcPct val="0"/>
              </a:spcBef>
              <a:buFontTx/>
              <a:buNone/>
            </a:pPr>
            <a:r>
              <a:rPr lang="tr-TR" altLang="tr-TR" sz="2400" b="1"/>
              <a:t>Elevasyon:			Depresyon:  </a:t>
            </a:r>
          </a:p>
        </p:txBody>
      </p:sp>
    </p:spTree>
    <p:extLst>
      <p:ext uri="{BB962C8B-B14F-4D97-AF65-F5344CB8AC3E}">
        <p14:creationId xmlns:p14="http://schemas.microsoft.com/office/powerpoint/2010/main" val="221900377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250825" y="260350"/>
            <a:ext cx="5545138" cy="3378200"/>
          </a:xfrm>
          <a:prstGeom prst="rect">
            <a:avLst/>
          </a:prstGeom>
          <a:solidFill>
            <a:srgbClr val="D1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tr-TR" altLang="tr-TR" sz="2400" b="1">
                <a:solidFill>
                  <a:srgbClr val="CC0000"/>
                </a:solidFill>
              </a:rPr>
              <a:t>Discus intervertebralis:</a:t>
            </a:r>
            <a:r>
              <a:rPr lang="tr-TR" altLang="tr-TR" sz="2400" b="1"/>
              <a:t> İnsan vücudunda 23 adet discus intervertebralis bulunur. Bunlar C2-S1 omurları arasına yerleşmişlerdir. </a:t>
            </a:r>
          </a:p>
          <a:p>
            <a:pPr algn="just" eaLnBrk="1" hangingPunct="1">
              <a:spcBef>
                <a:spcPct val="0"/>
              </a:spcBef>
              <a:buFontTx/>
              <a:buNone/>
            </a:pPr>
            <a:endParaRPr lang="tr-TR" altLang="tr-TR" sz="2400" b="1"/>
          </a:p>
          <a:p>
            <a:pPr algn="just" eaLnBrk="1" hangingPunct="1">
              <a:spcBef>
                <a:spcPct val="0"/>
              </a:spcBef>
              <a:buFontTx/>
              <a:buNone/>
            </a:pPr>
            <a:r>
              <a:rPr lang="tr-TR" altLang="tr-TR" sz="2400" b="1"/>
              <a:t>Diskusların şekli, arasında bulundukları omur gövdelerinin şekline benzer. </a:t>
            </a:r>
          </a:p>
          <a:p>
            <a:pPr algn="just" eaLnBrk="1" hangingPunct="1">
              <a:spcBef>
                <a:spcPct val="0"/>
              </a:spcBef>
              <a:buFontTx/>
              <a:buNone/>
            </a:pPr>
            <a:r>
              <a:rPr lang="tr-TR" altLang="tr-TR" sz="2400" b="1"/>
              <a:t>Kalınlıkları yukarıdan aşağıya doğru indikçe artar. </a:t>
            </a:r>
          </a:p>
        </p:txBody>
      </p:sp>
      <p:sp>
        <p:nvSpPr>
          <p:cNvPr id="55299" name="Rectangle 5"/>
          <p:cNvSpPr>
            <a:spLocks noChangeArrowheads="1"/>
          </p:cNvSpPr>
          <p:nvPr/>
        </p:nvSpPr>
        <p:spPr bwMode="auto">
          <a:xfrm>
            <a:off x="2268538" y="4868863"/>
            <a:ext cx="2212975" cy="8223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tr-TR" altLang="tr-TR" sz="2400" b="1">
                <a:solidFill>
                  <a:srgbClr val="CC0000"/>
                </a:solidFill>
              </a:rPr>
              <a:t>discus </a:t>
            </a:r>
          </a:p>
          <a:p>
            <a:pPr eaLnBrk="1" hangingPunct="1">
              <a:spcBef>
                <a:spcPct val="0"/>
              </a:spcBef>
              <a:buFontTx/>
              <a:buNone/>
            </a:pPr>
            <a:r>
              <a:rPr lang="tr-TR" altLang="tr-TR" sz="2400" b="1">
                <a:solidFill>
                  <a:srgbClr val="CC0000"/>
                </a:solidFill>
              </a:rPr>
              <a:t>intervertebralis</a:t>
            </a:r>
          </a:p>
        </p:txBody>
      </p:sp>
      <p:pic>
        <p:nvPicPr>
          <p:cNvPr id="5530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3925" y="260350"/>
            <a:ext cx="292735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Line 8"/>
          <p:cNvSpPr>
            <a:spLocks noChangeShapeType="1"/>
          </p:cNvSpPr>
          <p:nvPr/>
        </p:nvSpPr>
        <p:spPr bwMode="auto">
          <a:xfrm flipV="1">
            <a:off x="4427538" y="4724400"/>
            <a:ext cx="2592387" cy="288925"/>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55302" name="Line 9"/>
          <p:cNvSpPr>
            <a:spLocks noChangeShapeType="1"/>
          </p:cNvSpPr>
          <p:nvPr/>
        </p:nvSpPr>
        <p:spPr bwMode="auto">
          <a:xfrm flipV="1">
            <a:off x="4427538" y="3068638"/>
            <a:ext cx="2592387" cy="1944687"/>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tr-TR"/>
          </a:p>
        </p:txBody>
      </p:sp>
    </p:spTree>
    <p:extLst>
      <p:ext uri="{BB962C8B-B14F-4D97-AF65-F5344CB8AC3E}">
        <p14:creationId xmlns:p14="http://schemas.microsoft.com/office/powerpoint/2010/main" val="18459596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4"/>
          <p:cNvSpPr txBox="1">
            <a:spLocks noChangeArrowheads="1"/>
          </p:cNvSpPr>
          <p:nvPr/>
        </p:nvSpPr>
        <p:spPr bwMode="auto">
          <a:xfrm>
            <a:off x="179388" y="188913"/>
            <a:ext cx="8785225" cy="1187450"/>
          </a:xfrm>
          <a:prstGeom prst="rect">
            <a:avLst/>
          </a:prstGeom>
          <a:solidFill>
            <a:srgbClr val="D1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tr-TR" altLang="tr-TR" sz="2400" b="1"/>
              <a:t>Discus intervertebralis’ler, omur gövdelerinin arkasında ve önünde bulunan </a:t>
            </a:r>
            <a:r>
              <a:rPr lang="tr-TR" altLang="tr-TR" sz="2400" b="1">
                <a:solidFill>
                  <a:srgbClr val="CC0000"/>
                </a:solidFill>
              </a:rPr>
              <a:t>lig. longitudinale anterius</a:t>
            </a:r>
            <a:r>
              <a:rPr lang="tr-TR" altLang="tr-TR" sz="2400" b="1"/>
              <a:t> ve posterius’lara tutunurlar. </a:t>
            </a:r>
          </a:p>
        </p:txBody>
      </p:sp>
      <p:pic>
        <p:nvPicPr>
          <p:cNvPr id="5632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1412875"/>
            <a:ext cx="554355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6"/>
          <p:cNvSpPr>
            <a:spLocks noChangeArrowheads="1"/>
          </p:cNvSpPr>
          <p:nvPr/>
        </p:nvSpPr>
        <p:spPr bwMode="auto">
          <a:xfrm>
            <a:off x="250825" y="1557338"/>
            <a:ext cx="2443163" cy="8223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tr-TR" altLang="tr-TR" sz="2400" b="1">
                <a:solidFill>
                  <a:srgbClr val="CC0000"/>
                </a:solidFill>
              </a:rPr>
              <a:t>lig. longitudinale </a:t>
            </a:r>
          </a:p>
          <a:p>
            <a:pPr eaLnBrk="1" hangingPunct="1">
              <a:spcBef>
                <a:spcPct val="0"/>
              </a:spcBef>
              <a:buFontTx/>
              <a:buNone/>
            </a:pPr>
            <a:r>
              <a:rPr lang="tr-TR" altLang="tr-TR" sz="2400" b="1">
                <a:solidFill>
                  <a:srgbClr val="CC0000"/>
                </a:solidFill>
              </a:rPr>
              <a:t>anterius</a:t>
            </a:r>
          </a:p>
        </p:txBody>
      </p:sp>
      <p:sp>
        <p:nvSpPr>
          <p:cNvPr id="56325" name="Line 7"/>
          <p:cNvSpPr>
            <a:spLocks noChangeShapeType="1"/>
          </p:cNvSpPr>
          <p:nvPr/>
        </p:nvSpPr>
        <p:spPr bwMode="auto">
          <a:xfrm>
            <a:off x="2700338" y="1844675"/>
            <a:ext cx="792162" cy="6477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56326" name="Rectangle 8"/>
          <p:cNvSpPr>
            <a:spLocks noChangeArrowheads="1"/>
          </p:cNvSpPr>
          <p:nvPr/>
        </p:nvSpPr>
        <p:spPr bwMode="auto">
          <a:xfrm>
            <a:off x="1476375" y="6092825"/>
            <a:ext cx="3629025"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tr-TR" altLang="tr-TR" sz="2400" b="1">
                <a:solidFill>
                  <a:srgbClr val="CC0000"/>
                </a:solidFill>
              </a:rPr>
              <a:t>lig. longitudinale posterius</a:t>
            </a:r>
          </a:p>
        </p:txBody>
      </p:sp>
      <p:sp>
        <p:nvSpPr>
          <p:cNvPr id="56327" name="Line 9"/>
          <p:cNvSpPr>
            <a:spLocks noChangeShapeType="1"/>
          </p:cNvSpPr>
          <p:nvPr/>
        </p:nvSpPr>
        <p:spPr bwMode="auto">
          <a:xfrm flipH="1">
            <a:off x="4067175" y="4581525"/>
            <a:ext cx="1368425" cy="15113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Tree>
    <p:extLst>
      <p:ext uri="{BB962C8B-B14F-4D97-AF65-F5344CB8AC3E}">
        <p14:creationId xmlns:p14="http://schemas.microsoft.com/office/powerpoint/2010/main" val="408412161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179388" y="260350"/>
            <a:ext cx="8713787" cy="1187450"/>
          </a:xfrm>
          <a:prstGeom prst="rect">
            <a:avLst/>
          </a:prstGeom>
          <a:solidFill>
            <a:srgbClr val="D1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tr-TR" altLang="tr-TR" sz="2400" b="1"/>
              <a:t>Diskusların merkezi kısımları jelatinöz yapıdadır ve </a:t>
            </a:r>
            <a:r>
              <a:rPr lang="tr-TR" altLang="tr-TR" sz="2400" b="1">
                <a:solidFill>
                  <a:srgbClr val="CC0000"/>
                </a:solidFill>
              </a:rPr>
              <a:t>nucleus pulposus</a:t>
            </a:r>
            <a:r>
              <a:rPr lang="tr-TR" altLang="tr-TR" sz="2400" b="1"/>
              <a:t> adını alır. Periferik kısımları fibrokartilaginöz dokudan yapılıdır ve </a:t>
            </a:r>
            <a:r>
              <a:rPr lang="tr-TR" altLang="tr-TR" sz="2400" b="1">
                <a:solidFill>
                  <a:srgbClr val="CC0000"/>
                </a:solidFill>
              </a:rPr>
              <a:t>anulus fibrosus</a:t>
            </a:r>
            <a:r>
              <a:rPr lang="tr-TR" altLang="tr-TR" sz="2400" b="1"/>
              <a:t> adını alır. </a:t>
            </a:r>
          </a:p>
        </p:txBody>
      </p:sp>
      <p:pic>
        <p:nvPicPr>
          <p:cNvPr id="5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628775"/>
            <a:ext cx="5257800"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4"/>
          <p:cNvSpPr>
            <a:spLocks noChangeArrowheads="1"/>
          </p:cNvSpPr>
          <p:nvPr/>
        </p:nvSpPr>
        <p:spPr bwMode="auto">
          <a:xfrm>
            <a:off x="5940425" y="2420938"/>
            <a:ext cx="2397125"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tr-TR" altLang="tr-TR" sz="2400" b="1">
                <a:solidFill>
                  <a:srgbClr val="CC0000"/>
                </a:solidFill>
              </a:rPr>
              <a:t>nucleus pulposus</a:t>
            </a:r>
          </a:p>
        </p:txBody>
      </p:sp>
      <p:sp>
        <p:nvSpPr>
          <p:cNvPr id="57349" name="Line 5"/>
          <p:cNvSpPr>
            <a:spLocks noChangeShapeType="1"/>
          </p:cNvSpPr>
          <p:nvPr/>
        </p:nvSpPr>
        <p:spPr bwMode="auto">
          <a:xfrm flipV="1">
            <a:off x="2627313" y="2565400"/>
            <a:ext cx="3313112" cy="115093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57350" name="Rectangle 6"/>
          <p:cNvSpPr>
            <a:spLocks noChangeArrowheads="1"/>
          </p:cNvSpPr>
          <p:nvPr/>
        </p:nvSpPr>
        <p:spPr bwMode="auto">
          <a:xfrm>
            <a:off x="6011863" y="4508500"/>
            <a:ext cx="2176462"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tr-TR" altLang="tr-TR" sz="2400" b="1">
                <a:solidFill>
                  <a:srgbClr val="CC0000"/>
                </a:solidFill>
              </a:rPr>
              <a:t>anulus fibrosus</a:t>
            </a:r>
          </a:p>
        </p:txBody>
      </p:sp>
      <p:sp>
        <p:nvSpPr>
          <p:cNvPr id="57351" name="Line 7"/>
          <p:cNvSpPr>
            <a:spLocks noChangeShapeType="1"/>
          </p:cNvSpPr>
          <p:nvPr/>
        </p:nvSpPr>
        <p:spPr bwMode="auto">
          <a:xfrm>
            <a:off x="4211638" y="4581525"/>
            <a:ext cx="1800225" cy="1428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Tree>
    <p:extLst>
      <p:ext uri="{BB962C8B-B14F-4D97-AF65-F5344CB8AC3E}">
        <p14:creationId xmlns:p14="http://schemas.microsoft.com/office/powerpoint/2010/main" val="130716389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323850" y="404813"/>
            <a:ext cx="8569325" cy="46577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tr-TR" altLang="tr-TR" sz="3600" b="1">
                <a:solidFill>
                  <a:srgbClr val="990033"/>
                </a:solidFill>
                <a:cs typeface="Times New Roman" panose="02020603050405020304" pitchFamily="18" charset="0"/>
              </a:rPr>
              <a:t>SYSTEMA MUSCULARE</a:t>
            </a:r>
          </a:p>
          <a:p>
            <a:pPr algn="just" eaLnBrk="1" hangingPunct="1"/>
            <a:r>
              <a:rPr lang="tr-TR" altLang="tr-TR" b="1"/>
              <a:t>Ortamda yer değiştirmemiz veya vücudumuzun herhangi bir organının konumunun değiştirilmesi kasların çalışmasıyla mümkündür. </a:t>
            </a:r>
          </a:p>
          <a:p>
            <a:pPr algn="just" eaLnBrk="1" hangingPunct="1"/>
            <a:endParaRPr lang="tr-TR" altLang="tr-TR" b="1"/>
          </a:p>
          <a:p>
            <a:pPr eaLnBrk="1" hangingPunct="1"/>
            <a:r>
              <a:rPr lang="tr-TR" altLang="tr-TR" b="1"/>
              <a:t>İnsan vücudundaki kaslar üç gruba ayrılır. </a:t>
            </a:r>
          </a:p>
          <a:p>
            <a:pPr eaLnBrk="1" hangingPunct="1"/>
            <a:endParaRPr lang="tr-TR" altLang="tr-TR" b="1">
              <a:solidFill>
                <a:schemeClr val="accent2"/>
              </a:solidFill>
            </a:endParaRPr>
          </a:p>
          <a:p>
            <a:pPr eaLnBrk="1" hangingPunct="1"/>
            <a:r>
              <a:rPr lang="tr-TR" altLang="tr-TR" b="1">
                <a:solidFill>
                  <a:schemeClr val="accent2"/>
                </a:solidFill>
              </a:rPr>
              <a:t>1-Çizgili kaslar: iskelet kasları </a:t>
            </a:r>
          </a:p>
          <a:p>
            <a:pPr eaLnBrk="1" hangingPunct="1"/>
            <a:endParaRPr lang="tr-TR" altLang="tr-TR" b="1">
              <a:solidFill>
                <a:schemeClr val="accent2"/>
              </a:solidFill>
            </a:endParaRPr>
          </a:p>
          <a:p>
            <a:pPr eaLnBrk="1" hangingPunct="1"/>
            <a:r>
              <a:rPr lang="tr-TR" altLang="tr-TR" b="1">
                <a:solidFill>
                  <a:schemeClr val="accent2"/>
                </a:solidFill>
              </a:rPr>
              <a:t>2-Düz kaslar </a:t>
            </a:r>
          </a:p>
          <a:p>
            <a:pPr eaLnBrk="1" hangingPunct="1"/>
            <a:endParaRPr lang="tr-TR" altLang="tr-TR" b="1">
              <a:solidFill>
                <a:schemeClr val="accent2"/>
              </a:solidFill>
            </a:endParaRPr>
          </a:p>
          <a:p>
            <a:pPr eaLnBrk="1" hangingPunct="1"/>
            <a:r>
              <a:rPr lang="tr-TR" altLang="tr-TR" b="1">
                <a:solidFill>
                  <a:schemeClr val="accent2"/>
                </a:solidFill>
              </a:rPr>
              <a:t>3-Kalp kası</a:t>
            </a:r>
            <a:r>
              <a:rPr lang="tr-TR" altLang="tr-TR" b="1"/>
              <a:t> </a:t>
            </a:r>
          </a:p>
        </p:txBody>
      </p:sp>
    </p:spTree>
    <p:extLst>
      <p:ext uri="{BB962C8B-B14F-4D97-AF65-F5344CB8AC3E}">
        <p14:creationId xmlns:p14="http://schemas.microsoft.com/office/powerpoint/2010/main" val="5050201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484313"/>
            <a:ext cx="28289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1484313"/>
            <a:ext cx="286861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1557338"/>
            <a:ext cx="28067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5"/>
          <p:cNvSpPr txBox="1">
            <a:spLocks noChangeArrowheads="1"/>
          </p:cNvSpPr>
          <p:nvPr/>
        </p:nvSpPr>
        <p:spPr bwMode="auto">
          <a:xfrm>
            <a:off x="684213" y="2492375"/>
            <a:ext cx="16573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tr-TR" altLang="tr-TR" sz="2800">
                <a:solidFill>
                  <a:schemeClr val="bg1"/>
                </a:solidFill>
              </a:rPr>
              <a:t>çizgili kas</a:t>
            </a:r>
          </a:p>
        </p:txBody>
      </p:sp>
      <p:sp>
        <p:nvSpPr>
          <p:cNvPr id="69638" name="Text Box 6"/>
          <p:cNvSpPr txBox="1">
            <a:spLocks noChangeArrowheads="1"/>
          </p:cNvSpPr>
          <p:nvPr/>
        </p:nvSpPr>
        <p:spPr bwMode="auto">
          <a:xfrm>
            <a:off x="3492500" y="2420938"/>
            <a:ext cx="1295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tr-TR" altLang="tr-TR" sz="2800">
                <a:solidFill>
                  <a:schemeClr val="bg1"/>
                </a:solidFill>
              </a:rPr>
              <a:t>düz kas</a:t>
            </a:r>
          </a:p>
        </p:txBody>
      </p:sp>
      <p:sp>
        <p:nvSpPr>
          <p:cNvPr id="69639" name="Text Box 7"/>
          <p:cNvSpPr txBox="1">
            <a:spLocks noChangeArrowheads="1"/>
          </p:cNvSpPr>
          <p:nvPr/>
        </p:nvSpPr>
        <p:spPr bwMode="auto">
          <a:xfrm>
            <a:off x="6300788" y="2565400"/>
            <a:ext cx="15113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tr-TR" altLang="tr-TR" sz="2800">
                <a:solidFill>
                  <a:schemeClr val="bg1"/>
                </a:solidFill>
              </a:rPr>
              <a:t>kalp kası</a:t>
            </a:r>
          </a:p>
        </p:txBody>
      </p:sp>
      <p:sp>
        <p:nvSpPr>
          <p:cNvPr id="69640" name="Text Box 8"/>
          <p:cNvSpPr txBox="1">
            <a:spLocks noChangeArrowheads="1"/>
          </p:cNvSpPr>
          <p:nvPr/>
        </p:nvSpPr>
        <p:spPr bwMode="auto">
          <a:xfrm>
            <a:off x="900113" y="476250"/>
            <a:ext cx="6481762" cy="457200"/>
          </a:xfrm>
          <a:prstGeom prst="rect">
            <a:avLst/>
          </a:prstGeom>
          <a:solidFill>
            <a:srgbClr val="00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tr-TR" altLang="tr-TR" b="1">
                <a:solidFill>
                  <a:srgbClr val="FF0066"/>
                </a:solidFill>
              </a:rPr>
              <a:t>Kasların ışık mikroskobu altında görünümleri</a:t>
            </a:r>
          </a:p>
        </p:txBody>
      </p:sp>
    </p:spTree>
    <p:extLst>
      <p:ext uri="{BB962C8B-B14F-4D97-AF65-F5344CB8AC3E}">
        <p14:creationId xmlns:p14="http://schemas.microsoft.com/office/powerpoint/2010/main" val="34086659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535940" y="517982"/>
            <a:ext cx="5053330"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FF0000"/>
                </a:solidFill>
                <a:latin typeface="Arial"/>
                <a:cs typeface="Arial"/>
              </a:rPr>
              <a:t>Galenos ( 130 – 200</a:t>
            </a:r>
            <a:r>
              <a:rPr sz="4000" b="1" dirty="0">
                <a:solidFill>
                  <a:srgbClr val="FF0000"/>
                </a:solidFill>
                <a:latin typeface="Arial"/>
                <a:cs typeface="Arial"/>
              </a:rPr>
              <a:t> </a:t>
            </a:r>
            <a:r>
              <a:rPr sz="4000" b="1" spc="-5" dirty="0">
                <a:solidFill>
                  <a:srgbClr val="FF0000"/>
                </a:solidFill>
                <a:latin typeface="Arial"/>
                <a:cs typeface="Arial"/>
              </a:rPr>
              <a:t>)</a:t>
            </a:r>
            <a:endParaRPr sz="4000">
              <a:latin typeface="Arial"/>
              <a:cs typeface="Arial"/>
            </a:endParaRPr>
          </a:p>
        </p:txBody>
      </p:sp>
      <p:sp>
        <p:nvSpPr>
          <p:cNvPr id="9" name="object 9"/>
          <p:cNvSpPr txBox="1"/>
          <p:nvPr/>
        </p:nvSpPr>
        <p:spPr>
          <a:xfrm>
            <a:off x="535940" y="1585087"/>
            <a:ext cx="7532370" cy="4854575"/>
          </a:xfrm>
          <a:prstGeom prst="rect">
            <a:avLst/>
          </a:prstGeom>
        </p:spPr>
        <p:txBody>
          <a:bodyPr vert="horz" wrap="square" lIns="0" tIns="12700" rIns="0" bIns="0" rtlCol="0">
            <a:spAutoFit/>
          </a:bodyPr>
          <a:lstStyle/>
          <a:p>
            <a:pPr marL="355600" marR="2987040" indent="-342900">
              <a:lnSpc>
                <a:spcPct val="120000"/>
              </a:lnSpc>
              <a:spcBef>
                <a:spcPts val="100"/>
              </a:spcBef>
              <a:buClr>
                <a:srgbClr val="0000CC"/>
              </a:buClr>
              <a:buSzPct val="60416"/>
              <a:buFont typeface="Wingdings"/>
              <a:buChar char=""/>
              <a:tabLst>
                <a:tab pos="355600" algn="l"/>
                <a:tab pos="356235" algn="l"/>
              </a:tabLst>
            </a:pPr>
            <a:r>
              <a:rPr sz="2400" spc="-5" dirty="0">
                <a:latin typeface="Arial"/>
                <a:cs typeface="Arial"/>
              </a:rPr>
              <a:t>İzmir, Korent </a:t>
            </a:r>
            <a:r>
              <a:rPr sz="2400" dirty="0">
                <a:latin typeface="Arial"/>
                <a:cs typeface="Arial"/>
              </a:rPr>
              <a:t>ve </a:t>
            </a:r>
            <a:r>
              <a:rPr sz="2400" spc="-5" dirty="0">
                <a:latin typeface="Arial"/>
                <a:cs typeface="Arial"/>
              </a:rPr>
              <a:t>İskenderiye’de  eğitim</a:t>
            </a:r>
            <a:r>
              <a:rPr sz="2400" spc="15" dirty="0">
                <a:latin typeface="Arial"/>
                <a:cs typeface="Arial"/>
              </a:rPr>
              <a:t> </a:t>
            </a:r>
            <a:r>
              <a:rPr sz="2400" spc="-10" dirty="0">
                <a:latin typeface="Arial"/>
                <a:cs typeface="Arial"/>
              </a:rPr>
              <a:t>aldı</a:t>
            </a:r>
            <a:endParaRPr sz="2400">
              <a:latin typeface="Arial"/>
              <a:cs typeface="Arial"/>
            </a:endParaRPr>
          </a:p>
          <a:p>
            <a:pPr marL="355600" indent="-342900">
              <a:lnSpc>
                <a:spcPct val="100000"/>
              </a:lnSpc>
              <a:spcBef>
                <a:spcPts val="1150"/>
              </a:spcBef>
              <a:buClr>
                <a:srgbClr val="0000CC"/>
              </a:buClr>
              <a:buSzPct val="60416"/>
              <a:buFont typeface="Wingdings"/>
              <a:buChar char=""/>
              <a:tabLst>
                <a:tab pos="355600" algn="l"/>
                <a:tab pos="356235" algn="l"/>
              </a:tabLst>
            </a:pPr>
            <a:r>
              <a:rPr sz="2400" spc="-5" dirty="0">
                <a:latin typeface="Arial"/>
                <a:cs typeface="Arial"/>
              </a:rPr>
              <a:t>Bergama </a:t>
            </a:r>
            <a:r>
              <a:rPr sz="2400" dirty="0">
                <a:latin typeface="Arial"/>
                <a:cs typeface="Arial"/>
              </a:rPr>
              <a:t>ve </a:t>
            </a:r>
            <a:r>
              <a:rPr sz="2400" spc="-5" dirty="0">
                <a:latin typeface="Arial"/>
                <a:cs typeface="Arial"/>
              </a:rPr>
              <a:t>Roma’da</a:t>
            </a:r>
            <a:r>
              <a:rPr sz="2400" spc="35" dirty="0">
                <a:latin typeface="Arial"/>
                <a:cs typeface="Arial"/>
              </a:rPr>
              <a:t> </a:t>
            </a:r>
            <a:r>
              <a:rPr sz="2400" spc="-5" dirty="0">
                <a:latin typeface="Arial"/>
                <a:cs typeface="Arial"/>
              </a:rPr>
              <a:t>çalıştı</a:t>
            </a:r>
            <a:endParaRPr sz="2400">
              <a:latin typeface="Arial"/>
              <a:cs typeface="Arial"/>
            </a:endParaRPr>
          </a:p>
          <a:p>
            <a:pPr marL="355600" indent="-342900">
              <a:lnSpc>
                <a:spcPct val="100000"/>
              </a:lnSpc>
              <a:spcBef>
                <a:spcPts val="1155"/>
              </a:spcBef>
              <a:buClr>
                <a:srgbClr val="0000CC"/>
              </a:buClr>
              <a:buSzPct val="60416"/>
              <a:buFont typeface="Wingdings"/>
              <a:buChar char=""/>
              <a:tabLst>
                <a:tab pos="355600" algn="l"/>
                <a:tab pos="356235" algn="l"/>
              </a:tabLst>
            </a:pPr>
            <a:r>
              <a:rPr sz="2400" spc="-5" dirty="0">
                <a:latin typeface="Arial"/>
                <a:cs typeface="Arial"/>
              </a:rPr>
              <a:t>Fizyoloji konusunda incelemeler</a:t>
            </a:r>
            <a:r>
              <a:rPr sz="2400" spc="90" dirty="0">
                <a:latin typeface="Arial"/>
                <a:cs typeface="Arial"/>
              </a:rPr>
              <a:t> </a:t>
            </a:r>
            <a:r>
              <a:rPr sz="2400" dirty="0">
                <a:latin typeface="Arial"/>
                <a:cs typeface="Arial"/>
              </a:rPr>
              <a:t>yaptı</a:t>
            </a:r>
            <a:endParaRPr sz="2400">
              <a:latin typeface="Arial"/>
              <a:cs typeface="Arial"/>
            </a:endParaRPr>
          </a:p>
          <a:p>
            <a:pPr marL="355600" indent="-342900">
              <a:lnSpc>
                <a:spcPct val="100000"/>
              </a:lnSpc>
              <a:spcBef>
                <a:spcPts val="1150"/>
              </a:spcBef>
              <a:buClr>
                <a:srgbClr val="0000CC"/>
              </a:buClr>
              <a:buSzPct val="60416"/>
              <a:buFont typeface="Wingdings"/>
              <a:buChar char=""/>
              <a:tabLst>
                <a:tab pos="355600" algn="l"/>
                <a:tab pos="356235" algn="l"/>
              </a:tabLst>
            </a:pPr>
            <a:r>
              <a:rPr sz="2400" spc="-10" dirty="0">
                <a:latin typeface="Arial"/>
                <a:cs typeface="Arial"/>
              </a:rPr>
              <a:t>Kanın </a:t>
            </a:r>
            <a:r>
              <a:rPr sz="2400" spc="-5" dirty="0">
                <a:latin typeface="Arial"/>
                <a:cs typeface="Arial"/>
              </a:rPr>
              <a:t>kalpten pompalandığını</a:t>
            </a:r>
            <a:r>
              <a:rPr sz="2400" spc="80" dirty="0">
                <a:latin typeface="Arial"/>
                <a:cs typeface="Arial"/>
              </a:rPr>
              <a:t> </a:t>
            </a:r>
            <a:r>
              <a:rPr sz="2400" dirty="0">
                <a:latin typeface="Arial"/>
                <a:cs typeface="Arial"/>
              </a:rPr>
              <a:t>keşfetti</a:t>
            </a:r>
            <a:endParaRPr sz="2400">
              <a:latin typeface="Arial"/>
              <a:cs typeface="Arial"/>
            </a:endParaRPr>
          </a:p>
          <a:p>
            <a:pPr marL="355600" indent="-342900">
              <a:lnSpc>
                <a:spcPct val="100000"/>
              </a:lnSpc>
              <a:spcBef>
                <a:spcPts val="1155"/>
              </a:spcBef>
              <a:buClr>
                <a:srgbClr val="0000CC"/>
              </a:buClr>
              <a:buSzPct val="60416"/>
              <a:buFont typeface="Wingdings"/>
              <a:buChar char=""/>
              <a:tabLst>
                <a:tab pos="355600" algn="l"/>
                <a:tab pos="356235" algn="l"/>
              </a:tabLst>
            </a:pPr>
            <a:r>
              <a:rPr sz="2400" dirty="0">
                <a:latin typeface="Arial"/>
                <a:cs typeface="Arial"/>
              </a:rPr>
              <a:t>Ölü </a:t>
            </a:r>
            <a:r>
              <a:rPr sz="2400" spc="-5" dirty="0">
                <a:latin typeface="Arial"/>
                <a:cs typeface="Arial"/>
              </a:rPr>
              <a:t>hayvan disseksiyonlarına </a:t>
            </a:r>
            <a:r>
              <a:rPr sz="2400" spc="-10" dirty="0">
                <a:latin typeface="Arial"/>
                <a:cs typeface="Arial"/>
              </a:rPr>
              <a:t>ağırlık</a:t>
            </a:r>
            <a:r>
              <a:rPr sz="2400" spc="90" dirty="0">
                <a:latin typeface="Arial"/>
                <a:cs typeface="Arial"/>
              </a:rPr>
              <a:t> </a:t>
            </a:r>
            <a:r>
              <a:rPr sz="2400" dirty="0">
                <a:latin typeface="Arial"/>
                <a:cs typeface="Arial"/>
              </a:rPr>
              <a:t>verdi</a:t>
            </a:r>
            <a:endParaRPr sz="2400">
              <a:latin typeface="Arial"/>
              <a:cs typeface="Arial"/>
            </a:endParaRPr>
          </a:p>
          <a:p>
            <a:pPr marL="355600" marR="678815" indent="-342900">
              <a:lnSpc>
                <a:spcPct val="120000"/>
              </a:lnSpc>
              <a:spcBef>
                <a:spcPts val="575"/>
              </a:spcBef>
              <a:buClr>
                <a:srgbClr val="0000CC"/>
              </a:buClr>
              <a:buSzPct val="60416"/>
              <a:buFont typeface="Wingdings"/>
              <a:buChar char=""/>
              <a:tabLst>
                <a:tab pos="355600" algn="l"/>
                <a:tab pos="356235" algn="l"/>
              </a:tabLst>
            </a:pPr>
            <a:r>
              <a:rPr sz="2400" spc="-5" dirty="0">
                <a:latin typeface="Arial"/>
                <a:cs typeface="Arial"/>
              </a:rPr>
              <a:t>İnsanlarda da tanımlanmış olan periferik sinirler,  eklemler </a:t>
            </a:r>
            <a:r>
              <a:rPr sz="2400" dirty="0">
                <a:latin typeface="Arial"/>
                <a:cs typeface="Arial"/>
              </a:rPr>
              <a:t>ve kaslar </a:t>
            </a:r>
            <a:r>
              <a:rPr sz="2400" spc="-5" dirty="0">
                <a:latin typeface="Arial"/>
                <a:cs typeface="Arial"/>
              </a:rPr>
              <a:t>üzerinde gözlemler</a:t>
            </a:r>
            <a:r>
              <a:rPr sz="2400" spc="45" dirty="0">
                <a:latin typeface="Arial"/>
                <a:cs typeface="Arial"/>
              </a:rPr>
              <a:t> </a:t>
            </a:r>
            <a:r>
              <a:rPr sz="2400" dirty="0">
                <a:latin typeface="Arial"/>
                <a:cs typeface="Arial"/>
              </a:rPr>
              <a:t>yaptı</a:t>
            </a:r>
            <a:endParaRPr sz="2400">
              <a:latin typeface="Arial"/>
              <a:cs typeface="Arial"/>
            </a:endParaRPr>
          </a:p>
          <a:p>
            <a:pPr marL="355600" indent="-342900">
              <a:lnSpc>
                <a:spcPct val="100000"/>
              </a:lnSpc>
              <a:spcBef>
                <a:spcPts val="1155"/>
              </a:spcBef>
              <a:buClr>
                <a:srgbClr val="0000CC"/>
              </a:buClr>
              <a:buSzPct val="60416"/>
              <a:buFont typeface="Wingdings"/>
              <a:buChar char=""/>
              <a:tabLst>
                <a:tab pos="355600" algn="l"/>
                <a:tab pos="356235" algn="l"/>
              </a:tabLst>
            </a:pPr>
            <a:r>
              <a:rPr sz="2400" spc="-5" dirty="0">
                <a:latin typeface="Arial"/>
                <a:cs typeface="Arial"/>
              </a:rPr>
              <a:t>Anatomik oluşumları </a:t>
            </a:r>
            <a:r>
              <a:rPr sz="2400" dirty="0">
                <a:latin typeface="Arial"/>
                <a:cs typeface="Arial"/>
              </a:rPr>
              <a:t>ve </a:t>
            </a:r>
            <a:r>
              <a:rPr sz="2400" spc="-5" dirty="0">
                <a:latin typeface="Arial"/>
                <a:cs typeface="Arial"/>
              </a:rPr>
              <a:t>çeşitli hastalıkları</a:t>
            </a:r>
            <a:r>
              <a:rPr sz="2400" spc="55" dirty="0">
                <a:latin typeface="Arial"/>
                <a:cs typeface="Arial"/>
              </a:rPr>
              <a:t> </a:t>
            </a:r>
            <a:r>
              <a:rPr sz="2400" spc="-5" dirty="0">
                <a:latin typeface="Arial"/>
                <a:cs typeface="Arial"/>
              </a:rPr>
              <a:t>tanımladığı</a:t>
            </a:r>
            <a:endParaRPr sz="2400">
              <a:latin typeface="Arial"/>
              <a:cs typeface="Arial"/>
            </a:endParaRPr>
          </a:p>
          <a:p>
            <a:pPr marL="355600">
              <a:lnSpc>
                <a:spcPct val="100000"/>
              </a:lnSpc>
              <a:spcBef>
                <a:spcPts val="575"/>
              </a:spcBef>
            </a:pPr>
            <a:r>
              <a:rPr sz="2400" spc="-5" dirty="0">
                <a:latin typeface="Arial"/>
                <a:cs typeface="Arial"/>
              </a:rPr>
              <a:t>eseri orta </a:t>
            </a:r>
            <a:r>
              <a:rPr sz="2400" spc="-10" dirty="0">
                <a:latin typeface="Arial"/>
                <a:cs typeface="Arial"/>
              </a:rPr>
              <a:t>çağın </a:t>
            </a:r>
            <a:r>
              <a:rPr sz="2400" spc="-5" dirty="0">
                <a:latin typeface="Arial"/>
                <a:cs typeface="Arial"/>
              </a:rPr>
              <a:t>sonlarına </a:t>
            </a:r>
            <a:r>
              <a:rPr sz="2400" dirty="0">
                <a:latin typeface="Arial"/>
                <a:cs typeface="Arial"/>
              </a:rPr>
              <a:t>kadar</a:t>
            </a:r>
            <a:r>
              <a:rPr sz="2400" spc="70" dirty="0">
                <a:latin typeface="Arial"/>
                <a:cs typeface="Arial"/>
              </a:rPr>
              <a:t> </a:t>
            </a:r>
            <a:r>
              <a:rPr sz="2400" spc="-10" dirty="0">
                <a:latin typeface="Arial"/>
                <a:cs typeface="Arial"/>
              </a:rPr>
              <a:t>kullanıldı</a:t>
            </a:r>
            <a:endParaRPr sz="2400">
              <a:latin typeface="Arial"/>
              <a:cs typeface="Arial"/>
            </a:endParaRPr>
          </a:p>
        </p:txBody>
      </p:sp>
      <p:sp>
        <p:nvSpPr>
          <p:cNvPr id="10" name="object 10"/>
          <p:cNvSpPr/>
          <p:nvPr/>
        </p:nvSpPr>
        <p:spPr>
          <a:xfrm>
            <a:off x="6248400" y="228600"/>
            <a:ext cx="2653283" cy="38862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14414898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179388" y="476250"/>
            <a:ext cx="8713787" cy="4473575"/>
          </a:xfrm>
          <a:prstGeom prst="rect">
            <a:avLst/>
          </a:prstGeom>
          <a:solidFill>
            <a:srgbClr val="00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tr-TR" altLang="tr-TR" b="1">
                <a:solidFill>
                  <a:srgbClr val="990033"/>
                </a:solidFill>
              </a:rPr>
              <a:t>Çizgili kaslar</a:t>
            </a:r>
            <a:r>
              <a:rPr lang="tr-TR" altLang="tr-TR" b="1"/>
              <a:t> isteğimiz dahilinde çalışan kaslar olup </a:t>
            </a:r>
            <a:r>
              <a:rPr lang="tr-TR" altLang="tr-TR" b="1">
                <a:solidFill>
                  <a:srgbClr val="990033"/>
                </a:solidFill>
              </a:rPr>
              <a:t>iskelet kasları</a:t>
            </a:r>
            <a:r>
              <a:rPr lang="tr-TR" altLang="tr-TR" b="1"/>
              <a:t> olarak da isimlendirilir. </a:t>
            </a:r>
          </a:p>
          <a:p>
            <a:pPr algn="just" eaLnBrk="1" hangingPunct="1"/>
            <a:endParaRPr lang="tr-TR" altLang="tr-TR" b="1"/>
          </a:p>
          <a:p>
            <a:pPr algn="just" eaLnBrk="1" hangingPunct="1"/>
            <a:r>
              <a:rPr lang="tr-TR" altLang="tr-TR" b="1">
                <a:solidFill>
                  <a:srgbClr val="990033"/>
                </a:solidFill>
              </a:rPr>
              <a:t>Düz kaslar</a:t>
            </a:r>
            <a:r>
              <a:rPr lang="tr-TR" altLang="tr-TR" b="1"/>
              <a:t> damarların, bağırsakların ve iç organların duvarlarında bulunur ve isteğimiz dışında çalışırlar. </a:t>
            </a:r>
          </a:p>
          <a:p>
            <a:pPr algn="just" eaLnBrk="1" hangingPunct="1"/>
            <a:endParaRPr lang="tr-TR" altLang="tr-TR" b="1"/>
          </a:p>
          <a:p>
            <a:pPr algn="just" eaLnBrk="1" hangingPunct="1"/>
            <a:r>
              <a:rPr lang="tr-TR" altLang="tr-TR" b="1"/>
              <a:t>Kalp kası ise yapı olarak çizgili kaslara benzemekle beraber çalışması otonom sinir sistemi tarafından kontrol edilir. </a:t>
            </a:r>
          </a:p>
          <a:p>
            <a:pPr algn="just" eaLnBrk="1" hangingPunct="1"/>
            <a:endParaRPr lang="tr-TR" altLang="tr-TR" b="1"/>
          </a:p>
          <a:p>
            <a:pPr algn="just" eaLnBrk="1" hangingPunct="1"/>
            <a:r>
              <a:rPr lang="tr-TR" altLang="tr-TR" b="1">
                <a:solidFill>
                  <a:srgbClr val="990033"/>
                </a:solidFill>
              </a:rPr>
              <a:t>Kemikler ve eklemler</a:t>
            </a:r>
            <a:r>
              <a:rPr lang="tr-TR" altLang="tr-TR" b="1"/>
              <a:t> hareket sisteminin </a:t>
            </a:r>
            <a:r>
              <a:rPr lang="tr-TR" altLang="tr-TR" b="1">
                <a:solidFill>
                  <a:srgbClr val="990033"/>
                </a:solidFill>
              </a:rPr>
              <a:t>pasif unsurları</a:t>
            </a:r>
            <a:r>
              <a:rPr lang="tr-TR" altLang="tr-TR" b="1"/>
              <a:t> iken </a:t>
            </a:r>
            <a:r>
              <a:rPr lang="tr-TR" altLang="tr-TR" b="1">
                <a:solidFill>
                  <a:srgbClr val="990033"/>
                </a:solidFill>
              </a:rPr>
              <a:t>iskelet kasları</a:t>
            </a:r>
            <a:r>
              <a:rPr lang="tr-TR" altLang="tr-TR" b="1"/>
              <a:t> hareket sisteminin </a:t>
            </a:r>
            <a:r>
              <a:rPr lang="tr-TR" altLang="tr-TR" b="1">
                <a:solidFill>
                  <a:srgbClr val="990033"/>
                </a:solidFill>
              </a:rPr>
              <a:t>aktif unsurları</a:t>
            </a:r>
            <a:r>
              <a:rPr lang="tr-TR" altLang="tr-TR" b="1"/>
              <a:t> olup hareket için gerekli olan enerjiyi temin ederler. </a:t>
            </a:r>
          </a:p>
        </p:txBody>
      </p:sp>
    </p:spTree>
    <p:extLst>
      <p:ext uri="{BB962C8B-B14F-4D97-AF65-F5344CB8AC3E}">
        <p14:creationId xmlns:p14="http://schemas.microsoft.com/office/powerpoint/2010/main" val="389796748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539750" y="765175"/>
            <a:ext cx="8208963" cy="5203825"/>
          </a:xfrm>
          <a:prstGeom prst="rect">
            <a:avLst/>
          </a:prstGeom>
          <a:solidFill>
            <a:srgbClr val="00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tr-TR" altLang="tr-TR" b="1"/>
              <a:t>Kas hücreleri, içlerinde bulunan </a:t>
            </a:r>
            <a:r>
              <a:rPr lang="tr-TR" altLang="tr-TR" b="1">
                <a:solidFill>
                  <a:srgbClr val="990033"/>
                </a:solidFill>
              </a:rPr>
              <a:t>myofibriller</a:t>
            </a:r>
            <a:r>
              <a:rPr lang="tr-TR" altLang="tr-TR" b="1"/>
              <a:t> sayesinde </a:t>
            </a:r>
            <a:r>
              <a:rPr lang="tr-TR" altLang="tr-TR" b="1">
                <a:solidFill>
                  <a:srgbClr val="990033"/>
                </a:solidFill>
              </a:rPr>
              <a:t>kontraksiyon</a:t>
            </a:r>
            <a:r>
              <a:rPr lang="tr-TR" altLang="tr-TR" b="1"/>
              <a:t> yapabilme özelliğine sahiptir. </a:t>
            </a:r>
          </a:p>
          <a:p>
            <a:pPr algn="just" eaLnBrk="1" hangingPunct="1"/>
            <a:endParaRPr lang="tr-TR" altLang="tr-TR" b="1"/>
          </a:p>
          <a:p>
            <a:pPr algn="just" eaLnBrk="1" hangingPunct="1"/>
            <a:r>
              <a:rPr lang="tr-TR" altLang="tr-TR" b="1"/>
              <a:t>İskelet kasları vücut ağırlığının %40’ını oluşturur. </a:t>
            </a:r>
          </a:p>
          <a:p>
            <a:pPr algn="just" eaLnBrk="1" hangingPunct="1"/>
            <a:endParaRPr lang="tr-TR" altLang="tr-TR" b="1"/>
          </a:p>
          <a:p>
            <a:pPr algn="just" eaLnBrk="1" hangingPunct="1"/>
            <a:r>
              <a:rPr lang="tr-TR" altLang="tr-TR" b="1"/>
              <a:t>Kasların yaklaşık %75’i sudan ibarettir. </a:t>
            </a:r>
          </a:p>
          <a:p>
            <a:pPr eaLnBrk="1" hangingPunct="1"/>
            <a:endParaRPr lang="tr-TR" altLang="tr-TR" b="1">
              <a:solidFill>
                <a:schemeClr val="accent2"/>
              </a:solidFill>
            </a:endParaRPr>
          </a:p>
          <a:p>
            <a:pPr eaLnBrk="1" hangingPunct="1"/>
            <a:r>
              <a:rPr lang="tr-TR" altLang="tr-TR" b="1">
                <a:solidFill>
                  <a:schemeClr val="accent2"/>
                </a:solidFill>
              </a:rPr>
              <a:t>Hipertrofi:				Atrofi:</a:t>
            </a:r>
          </a:p>
          <a:p>
            <a:pPr eaLnBrk="1" hangingPunct="1"/>
            <a:endParaRPr lang="tr-TR" altLang="tr-TR" b="1">
              <a:solidFill>
                <a:srgbClr val="990033"/>
              </a:solidFill>
            </a:endParaRPr>
          </a:p>
          <a:p>
            <a:pPr eaLnBrk="1" hangingPunct="1"/>
            <a:r>
              <a:rPr lang="tr-TR" altLang="tr-TR" b="1">
                <a:solidFill>
                  <a:srgbClr val="990033"/>
                </a:solidFill>
              </a:rPr>
              <a:t>Tendon:				Aponeurosis </a:t>
            </a:r>
          </a:p>
          <a:p>
            <a:pPr eaLnBrk="1" hangingPunct="1"/>
            <a:endParaRPr lang="tr-TR" altLang="tr-TR" b="1">
              <a:solidFill>
                <a:schemeClr val="accent2"/>
              </a:solidFill>
            </a:endParaRPr>
          </a:p>
          <a:p>
            <a:pPr eaLnBrk="1" hangingPunct="1"/>
            <a:r>
              <a:rPr lang="tr-TR" altLang="tr-TR" b="1">
                <a:solidFill>
                  <a:schemeClr val="accent2"/>
                </a:solidFill>
              </a:rPr>
              <a:t>Origo	:				Insertio :</a:t>
            </a:r>
          </a:p>
          <a:p>
            <a:pPr eaLnBrk="1" hangingPunct="1"/>
            <a:endParaRPr lang="tr-TR" altLang="tr-TR" b="1">
              <a:solidFill>
                <a:srgbClr val="990033"/>
              </a:solidFill>
            </a:endParaRPr>
          </a:p>
          <a:p>
            <a:pPr eaLnBrk="1" hangingPunct="1"/>
            <a:r>
              <a:rPr lang="tr-TR" altLang="tr-TR" b="1">
                <a:solidFill>
                  <a:srgbClr val="990033"/>
                </a:solidFill>
              </a:rPr>
              <a:t>karın (venter): 			caput (baş): </a:t>
            </a:r>
            <a:endParaRPr lang="tr-TR" altLang="tr-TR" b="1"/>
          </a:p>
        </p:txBody>
      </p:sp>
    </p:spTree>
    <p:extLst>
      <p:ext uri="{BB962C8B-B14F-4D97-AF65-F5344CB8AC3E}">
        <p14:creationId xmlns:p14="http://schemas.microsoft.com/office/powerpoint/2010/main" val="207299420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179388" y="188913"/>
            <a:ext cx="8713787" cy="822325"/>
          </a:xfrm>
          <a:prstGeom prst="rect">
            <a:avLst/>
          </a:prstGeom>
          <a:solidFill>
            <a:srgbClr val="00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tr-TR" altLang="tr-TR" b="1">
                <a:cs typeface="Times New Roman" panose="02020603050405020304" pitchFamily="18" charset="0"/>
              </a:rPr>
              <a:t>Bir kasın hareket meydana getirebilmesi için en az iki ayrı kemiğe tutunması (bir eklemi çaprazlaması) gerekmektedir. </a:t>
            </a:r>
            <a:endParaRPr lang="tr-TR" altLang="tr-TR" b="1"/>
          </a:p>
        </p:txBody>
      </p:sp>
      <p:pic>
        <p:nvPicPr>
          <p:cNvPr id="727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628775"/>
            <a:ext cx="2425700"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889642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341438"/>
            <a:ext cx="6408737" cy="509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3"/>
          <p:cNvSpPr>
            <a:spLocks noChangeArrowheads="1"/>
          </p:cNvSpPr>
          <p:nvPr/>
        </p:nvSpPr>
        <p:spPr bwMode="auto">
          <a:xfrm>
            <a:off x="3059113" y="1412875"/>
            <a:ext cx="1606550" cy="457200"/>
          </a:xfrm>
          <a:prstGeom prst="rect">
            <a:avLst/>
          </a:prstGeom>
          <a:solidFill>
            <a:srgbClr val="00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tr-TR" altLang="tr-TR" b="1">
                <a:solidFill>
                  <a:srgbClr val="990033"/>
                </a:solidFill>
              </a:rPr>
              <a:t>epimisyum</a:t>
            </a:r>
          </a:p>
        </p:txBody>
      </p:sp>
      <p:sp>
        <p:nvSpPr>
          <p:cNvPr id="73732" name="Line 4"/>
          <p:cNvSpPr>
            <a:spLocks noChangeShapeType="1"/>
          </p:cNvSpPr>
          <p:nvPr/>
        </p:nvSpPr>
        <p:spPr bwMode="auto">
          <a:xfrm flipH="1" flipV="1">
            <a:off x="4643438" y="1773238"/>
            <a:ext cx="649287" cy="431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3733" name="Rectangle 5"/>
          <p:cNvSpPr>
            <a:spLocks noChangeArrowheads="1"/>
          </p:cNvSpPr>
          <p:nvPr/>
        </p:nvSpPr>
        <p:spPr bwMode="auto">
          <a:xfrm>
            <a:off x="1187450" y="2708275"/>
            <a:ext cx="1741488" cy="457200"/>
          </a:xfrm>
          <a:prstGeom prst="rect">
            <a:avLst/>
          </a:prstGeom>
          <a:solidFill>
            <a:srgbClr val="00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tr-TR" altLang="tr-TR" b="1">
                <a:solidFill>
                  <a:srgbClr val="990033"/>
                </a:solidFill>
              </a:rPr>
              <a:t>perimisyum</a:t>
            </a:r>
          </a:p>
        </p:txBody>
      </p:sp>
      <p:sp>
        <p:nvSpPr>
          <p:cNvPr id="73734" name="Line 6"/>
          <p:cNvSpPr>
            <a:spLocks noChangeShapeType="1"/>
          </p:cNvSpPr>
          <p:nvPr/>
        </p:nvSpPr>
        <p:spPr bwMode="auto">
          <a:xfrm flipH="1" flipV="1">
            <a:off x="2916238" y="3068638"/>
            <a:ext cx="792162" cy="5762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3735" name="Rectangle 7"/>
          <p:cNvSpPr>
            <a:spLocks noChangeArrowheads="1"/>
          </p:cNvSpPr>
          <p:nvPr/>
        </p:nvSpPr>
        <p:spPr bwMode="auto">
          <a:xfrm>
            <a:off x="468313" y="3573463"/>
            <a:ext cx="1844675" cy="457200"/>
          </a:xfrm>
          <a:prstGeom prst="rect">
            <a:avLst/>
          </a:prstGeom>
          <a:solidFill>
            <a:srgbClr val="00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tr-TR" altLang="tr-TR" b="1">
                <a:solidFill>
                  <a:srgbClr val="990033"/>
                </a:solidFill>
              </a:rPr>
              <a:t>endomisyum</a:t>
            </a:r>
          </a:p>
        </p:txBody>
      </p:sp>
      <p:sp>
        <p:nvSpPr>
          <p:cNvPr id="73736" name="Line 8"/>
          <p:cNvSpPr>
            <a:spLocks noChangeShapeType="1"/>
          </p:cNvSpPr>
          <p:nvPr/>
        </p:nvSpPr>
        <p:spPr bwMode="auto">
          <a:xfrm flipH="1" flipV="1">
            <a:off x="2268538" y="3933825"/>
            <a:ext cx="574675" cy="431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Tree>
    <p:extLst>
      <p:ext uri="{BB962C8B-B14F-4D97-AF65-F5344CB8AC3E}">
        <p14:creationId xmlns:p14="http://schemas.microsoft.com/office/powerpoint/2010/main" val="206661105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8913"/>
            <a:ext cx="2944813"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1412875"/>
            <a:ext cx="5761038"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1949845"/>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179388" y="188913"/>
            <a:ext cx="3600450" cy="3378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tr-TR" altLang="tr-TR" sz="2400" b="1">
                <a:solidFill>
                  <a:srgbClr val="FF0000"/>
                </a:solidFill>
                <a:latin typeface="Times New Roman" panose="02020603050405020304" pitchFamily="18" charset="0"/>
              </a:rPr>
              <a:t>Encephalon (tüm beyin):</a:t>
            </a:r>
            <a:r>
              <a:rPr lang="tr-TR" altLang="tr-TR" sz="2400" b="1">
                <a:latin typeface="Times New Roman" panose="02020603050405020304" pitchFamily="18" charset="0"/>
              </a:rPr>
              <a:t> Merkezi sinir sisteminin kafatası içinde kalan bölümüne</a:t>
            </a:r>
            <a:r>
              <a:rPr lang="tr-TR" altLang="tr-TR" sz="2400" b="1">
                <a:solidFill>
                  <a:srgbClr val="FF0000"/>
                </a:solidFill>
                <a:latin typeface="Times New Roman" panose="02020603050405020304" pitchFamily="18" charset="0"/>
              </a:rPr>
              <a:t> encephalon</a:t>
            </a:r>
            <a:r>
              <a:rPr lang="tr-TR" altLang="tr-TR" sz="2400" b="1">
                <a:latin typeface="Times New Roman" panose="02020603050405020304" pitchFamily="18" charset="0"/>
              </a:rPr>
              <a:t> denir. </a:t>
            </a:r>
          </a:p>
          <a:p>
            <a:pPr algn="just" eaLnBrk="1" hangingPunct="1"/>
            <a:endParaRPr lang="tr-TR" altLang="tr-TR" sz="2400" b="1">
              <a:latin typeface="Times New Roman" panose="02020603050405020304" pitchFamily="18" charset="0"/>
            </a:endParaRPr>
          </a:p>
          <a:p>
            <a:pPr algn="just" eaLnBrk="1" hangingPunct="1"/>
            <a:r>
              <a:rPr lang="tr-TR" altLang="tr-TR" sz="2400" b="1">
                <a:latin typeface="Times New Roman" panose="02020603050405020304" pitchFamily="18" charset="0"/>
              </a:rPr>
              <a:t>Yaklaşık olarak </a:t>
            </a:r>
            <a:r>
              <a:rPr lang="tr-TR" altLang="tr-TR" sz="2400" b="1">
                <a:solidFill>
                  <a:srgbClr val="FF0000"/>
                </a:solidFill>
                <a:latin typeface="Times New Roman" panose="02020603050405020304" pitchFamily="18" charset="0"/>
              </a:rPr>
              <a:t>1400 gr</a:t>
            </a:r>
            <a:r>
              <a:rPr lang="tr-TR" altLang="tr-TR" sz="2400" b="1">
                <a:latin typeface="Times New Roman" panose="02020603050405020304" pitchFamily="18" charset="0"/>
              </a:rPr>
              <a:t> ağırlığındadır (vücut ağırlığının </a:t>
            </a:r>
            <a:r>
              <a:rPr lang="tr-TR" altLang="tr-TR" sz="2400" b="1">
                <a:solidFill>
                  <a:srgbClr val="FF0000"/>
                </a:solidFill>
                <a:latin typeface="Times New Roman" panose="02020603050405020304" pitchFamily="18" charset="0"/>
              </a:rPr>
              <a:t>%2’si</a:t>
            </a:r>
            <a:r>
              <a:rPr lang="tr-TR" altLang="tr-TR" sz="2400" b="1">
                <a:latin typeface="Times New Roman" panose="02020603050405020304" pitchFamily="18" charset="0"/>
              </a:rPr>
              <a:t> kadar). </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0475" y="260350"/>
            <a:ext cx="4964113"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9329207"/>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1484313"/>
            <a:ext cx="5543550" cy="497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ChangeArrowheads="1"/>
          </p:cNvSpPr>
          <p:nvPr/>
        </p:nvSpPr>
        <p:spPr bwMode="auto">
          <a:xfrm>
            <a:off x="827088" y="2781300"/>
            <a:ext cx="2305050" cy="457200"/>
          </a:xfrm>
          <a:prstGeom prst="rect">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sz="2400" b="1">
                <a:solidFill>
                  <a:srgbClr val="CC0000"/>
                </a:solidFill>
                <a:latin typeface="Times New Roman" panose="02020603050405020304" pitchFamily="18" charset="0"/>
              </a:rPr>
              <a:t>prosencephalon</a:t>
            </a:r>
          </a:p>
        </p:txBody>
      </p:sp>
      <p:sp>
        <p:nvSpPr>
          <p:cNvPr id="3076" name="Rectangle 4"/>
          <p:cNvSpPr>
            <a:spLocks noChangeArrowheads="1"/>
          </p:cNvSpPr>
          <p:nvPr/>
        </p:nvSpPr>
        <p:spPr bwMode="auto">
          <a:xfrm>
            <a:off x="1476375" y="4581525"/>
            <a:ext cx="2232025" cy="457200"/>
          </a:xfrm>
          <a:prstGeom prst="rect">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sz="2400" b="1">
                <a:solidFill>
                  <a:srgbClr val="CC0000"/>
                </a:solidFill>
                <a:latin typeface="Times New Roman" panose="02020603050405020304" pitchFamily="18" charset="0"/>
              </a:rPr>
              <a:t>mesencephalon</a:t>
            </a:r>
          </a:p>
        </p:txBody>
      </p:sp>
      <p:sp>
        <p:nvSpPr>
          <p:cNvPr id="3077" name="Rectangle 5"/>
          <p:cNvSpPr>
            <a:spLocks noChangeArrowheads="1"/>
          </p:cNvSpPr>
          <p:nvPr/>
        </p:nvSpPr>
        <p:spPr bwMode="auto">
          <a:xfrm>
            <a:off x="250825" y="5589588"/>
            <a:ext cx="2592388" cy="457200"/>
          </a:xfrm>
          <a:prstGeom prst="rect">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sz="2400" b="1">
                <a:solidFill>
                  <a:srgbClr val="CC0000"/>
                </a:solidFill>
                <a:latin typeface="Times New Roman" panose="02020603050405020304" pitchFamily="18" charset="0"/>
              </a:rPr>
              <a:t>rhombencephalon </a:t>
            </a:r>
          </a:p>
        </p:txBody>
      </p:sp>
      <p:sp>
        <p:nvSpPr>
          <p:cNvPr id="3078" name="Line 6"/>
          <p:cNvSpPr>
            <a:spLocks noChangeShapeType="1"/>
          </p:cNvSpPr>
          <p:nvPr/>
        </p:nvSpPr>
        <p:spPr bwMode="auto">
          <a:xfrm>
            <a:off x="3132138" y="3068638"/>
            <a:ext cx="13684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079" name="Line 7"/>
          <p:cNvSpPr>
            <a:spLocks noChangeShapeType="1"/>
          </p:cNvSpPr>
          <p:nvPr/>
        </p:nvSpPr>
        <p:spPr bwMode="auto">
          <a:xfrm flipV="1">
            <a:off x="3708400" y="4149725"/>
            <a:ext cx="2735263" cy="6477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080" name="Line 8"/>
          <p:cNvSpPr>
            <a:spLocks noChangeShapeType="1"/>
          </p:cNvSpPr>
          <p:nvPr/>
        </p:nvSpPr>
        <p:spPr bwMode="auto">
          <a:xfrm flipH="1">
            <a:off x="5003800" y="5445125"/>
            <a:ext cx="1728788" cy="7921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081" name="Line 9"/>
          <p:cNvSpPr>
            <a:spLocks noChangeShapeType="1"/>
          </p:cNvSpPr>
          <p:nvPr/>
        </p:nvSpPr>
        <p:spPr bwMode="auto">
          <a:xfrm flipV="1">
            <a:off x="4932363" y="4797425"/>
            <a:ext cx="2519362" cy="863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082" name="Line 10"/>
          <p:cNvSpPr>
            <a:spLocks noChangeShapeType="1"/>
          </p:cNvSpPr>
          <p:nvPr/>
        </p:nvSpPr>
        <p:spPr bwMode="auto">
          <a:xfrm flipV="1">
            <a:off x="5003800" y="4797425"/>
            <a:ext cx="1368425" cy="28733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083" name="Line 11"/>
          <p:cNvSpPr>
            <a:spLocks noChangeShapeType="1"/>
          </p:cNvSpPr>
          <p:nvPr/>
        </p:nvSpPr>
        <p:spPr bwMode="auto">
          <a:xfrm>
            <a:off x="3132138" y="3141663"/>
            <a:ext cx="3168650" cy="6477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084" name="Text Box 12"/>
          <p:cNvSpPr txBox="1">
            <a:spLocks noChangeArrowheads="1"/>
          </p:cNvSpPr>
          <p:nvPr/>
        </p:nvSpPr>
        <p:spPr bwMode="auto">
          <a:xfrm>
            <a:off x="179388" y="188913"/>
            <a:ext cx="8785225" cy="19177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tr-TR" altLang="tr-TR" sz="2400" b="1">
                <a:latin typeface="Times New Roman" panose="02020603050405020304" pitchFamily="18" charset="0"/>
              </a:rPr>
              <a:t>Beyin embriyolojik olarak 3’e (</a:t>
            </a:r>
            <a:r>
              <a:rPr lang="tr-TR" altLang="tr-TR" sz="2400" b="1">
                <a:solidFill>
                  <a:srgbClr val="FF0000"/>
                </a:solidFill>
                <a:latin typeface="Times New Roman" panose="02020603050405020304" pitchFamily="18" charset="0"/>
              </a:rPr>
              <a:t>rhombencephalon, mesencephalon, ve prosencephalon</a:t>
            </a:r>
            <a:r>
              <a:rPr lang="tr-TR" altLang="tr-TR" sz="2400" b="1">
                <a:latin typeface="Times New Roman" panose="02020603050405020304" pitchFamily="18" charset="0"/>
              </a:rPr>
              <a:t>) ayrılır. </a:t>
            </a:r>
          </a:p>
          <a:p>
            <a:pPr algn="just" eaLnBrk="1" hangingPunct="1"/>
            <a:endParaRPr lang="tr-TR" altLang="tr-TR" sz="2400" b="1">
              <a:solidFill>
                <a:srgbClr val="FF0000"/>
              </a:solidFill>
              <a:latin typeface="Times New Roman" panose="02020603050405020304" pitchFamily="18" charset="0"/>
            </a:endParaRPr>
          </a:p>
          <a:p>
            <a:pPr algn="just" eaLnBrk="1" hangingPunct="1"/>
            <a:r>
              <a:rPr lang="tr-TR" altLang="tr-TR" sz="2400" b="1">
                <a:solidFill>
                  <a:srgbClr val="FF0000"/>
                </a:solidFill>
                <a:latin typeface="Times New Roman" panose="02020603050405020304" pitchFamily="18" charset="0"/>
              </a:rPr>
              <a:t>Rhombencephalon (arka beyin):</a:t>
            </a:r>
            <a:r>
              <a:rPr lang="tr-TR" altLang="tr-TR" sz="2400" b="1">
                <a:latin typeface="Times New Roman" panose="02020603050405020304" pitchFamily="18" charset="0"/>
              </a:rPr>
              <a:t> Bulbus, pons ve cerebellum olarak üç kısma ayrılır.</a:t>
            </a:r>
          </a:p>
        </p:txBody>
      </p:sp>
      <p:sp>
        <p:nvSpPr>
          <p:cNvPr id="3085" name="Rectangle 13"/>
          <p:cNvSpPr>
            <a:spLocks noChangeArrowheads="1"/>
          </p:cNvSpPr>
          <p:nvPr/>
        </p:nvSpPr>
        <p:spPr bwMode="auto">
          <a:xfrm>
            <a:off x="4211638" y="4941888"/>
            <a:ext cx="795337"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sz="2400" b="1">
                <a:solidFill>
                  <a:srgbClr val="FF0000"/>
                </a:solidFill>
                <a:latin typeface="Times New Roman" panose="02020603050405020304" pitchFamily="18" charset="0"/>
              </a:rPr>
              <a:t>pons</a:t>
            </a:r>
          </a:p>
        </p:txBody>
      </p:sp>
      <p:sp>
        <p:nvSpPr>
          <p:cNvPr id="3086" name="Rectangle 14"/>
          <p:cNvSpPr>
            <a:spLocks noChangeArrowheads="1"/>
          </p:cNvSpPr>
          <p:nvPr/>
        </p:nvSpPr>
        <p:spPr bwMode="auto">
          <a:xfrm>
            <a:off x="3348038" y="5516563"/>
            <a:ext cx="1620837"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sz="2400" b="1">
                <a:solidFill>
                  <a:srgbClr val="FF0000"/>
                </a:solidFill>
                <a:latin typeface="Times New Roman" panose="02020603050405020304" pitchFamily="18" charset="0"/>
              </a:rPr>
              <a:t>cerebellum</a:t>
            </a:r>
          </a:p>
        </p:txBody>
      </p:sp>
      <p:sp>
        <p:nvSpPr>
          <p:cNvPr id="3087" name="Rectangle 15"/>
          <p:cNvSpPr>
            <a:spLocks noChangeArrowheads="1"/>
          </p:cNvSpPr>
          <p:nvPr/>
        </p:nvSpPr>
        <p:spPr bwMode="auto">
          <a:xfrm>
            <a:off x="3995738" y="6021388"/>
            <a:ext cx="106680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sz="2400" b="1">
                <a:solidFill>
                  <a:srgbClr val="FF0000"/>
                </a:solidFill>
                <a:latin typeface="Times New Roman" panose="02020603050405020304" pitchFamily="18" charset="0"/>
              </a:rPr>
              <a:t>bulbus</a:t>
            </a:r>
          </a:p>
        </p:txBody>
      </p:sp>
      <p:sp>
        <p:nvSpPr>
          <p:cNvPr id="3088" name="Line 16"/>
          <p:cNvSpPr>
            <a:spLocks noChangeShapeType="1"/>
          </p:cNvSpPr>
          <p:nvPr/>
        </p:nvSpPr>
        <p:spPr bwMode="auto">
          <a:xfrm flipH="1">
            <a:off x="2843213" y="5157788"/>
            <a:ext cx="1368425" cy="5762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089" name="Line 17"/>
          <p:cNvSpPr>
            <a:spLocks noChangeShapeType="1"/>
          </p:cNvSpPr>
          <p:nvPr/>
        </p:nvSpPr>
        <p:spPr bwMode="auto">
          <a:xfrm flipH="1">
            <a:off x="2843213" y="5734050"/>
            <a:ext cx="5048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090" name="Line 18"/>
          <p:cNvSpPr>
            <a:spLocks noChangeShapeType="1"/>
          </p:cNvSpPr>
          <p:nvPr/>
        </p:nvSpPr>
        <p:spPr bwMode="auto">
          <a:xfrm flipH="1" flipV="1">
            <a:off x="2843213" y="5734050"/>
            <a:ext cx="1152525" cy="5746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Tree>
    <p:extLst>
      <p:ext uri="{BB962C8B-B14F-4D97-AF65-F5344CB8AC3E}">
        <p14:creationId xmlns:p14="http://schemas.microsoft.com/office/powerpoint/2010/main" val="3567600545"/>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79388" y="260350"/>
            <a:ext cx="8713787" cy="228282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tr-TR" altLang="tr-TR" sz="2400" b="1">
                <a:latin typeface="Times New Roman" panose="02020603050405020304" pitchFamily="18" charset="0"/>
              </a:rPr>
              <a:t>Diencephalon ile aralarındaki sınırı </a:t>
            </a:r>
            <a:r>
              <a:rPr lang="tr-TR" altLang="tr-TR" sz="2400" b="1">
                <a:solidFill>
                  <a:srgbClr val="FF0000"/>
                </a:solidFill>
                <a:latin typeface="Times New Roman" panose="02020603050405020304" pitchFamily="18" charset="0"/>
              </a:rPr>
              <a:t>corpus mamillare</a:t>
            </a:r>
            <a:r>
              <a:rPr lang="tr-TR" altLang="tr-TR" sz="2400" b="1">
                <a:latin typeface="Times New Roman" panose="02020603050405020304" pitchFamily="18" charset="0"/>
              </a:rPr>
              <a:t> ile </a:t>
            </a:r>
            <a:r>
              <a:rPr lang="tr-TR" altLang="tr-TR" sz="2400" b="1">
                <a:solidFill>
                  <a:srgbClr val="FF0000"/>
                </a:solidFill>
                <a:latin typeface="Times New Roman" panose="02020603050405020304" pitchFamily="18" charset="0"/>
              </a:rPr>
              <a:t>commissura posterior’dan</a:t>
            </a:r>
            <a:r>
              <a:rPr lang="tr-TR" altLang="tr-TR" sz="2400" b="1">
                <a:latin typeface="Times New Roman" panose="02020603050405020304" pitchFamily="18" charset="0"/>
              </a:rPr>
              <a:t> geçen bir hat oluşturur. </a:t>
            </a:r>
          </a:p>
          <a:p>
            <a:pPr algn="just" eaLnBrk="1" hangingPunct="1"/>
            <a:endParaRPr lang="tr-TR" altLang="tr-TR" sz="2400" b="1">
              <a:latin typeface="Times New Roman" panose="02020603050405020304" pitchFamily="18" charset="0"/>
            </a:endParaRPr>
          </a:p>
          <a:p>
            <a:pPr algn="just" eaLnBrk="1" hangingPunct="1"/>
            <a:r>
              <a:rPr lang="tr-TR" altLang="tr-TR" sz="2400" b="1">
                <a:latin typeface="Times New Roman" panose="02020603050405020304" pitchFamily="18" charset="0"/>
              </a:rPr>
              <a:t>Mesencephalon üstten beyin yarım küreleri tarafından örtüldüğü için görülmez. Alttan bakıldığında sadece küçük bir parçası (</a:t>
            </a:r>
            <a:r>
              <a:rPr lang="tr-TR" altLang="tr-TR" sz="2400" b="1">
                <a:solidFill>
                  <a:srgbClr val="FF0000"/>
                </a:solidFill>
                <a:latin typeface="Times New Roman" panose="02020603050405020304" pitchFamily="18" charset="0"/>
              </a:rPr>
              <a:t>crus cerebriler</a:t>
            </a:r>
            <a:r>
              <a:rPr lang="tr-TR" altLang="tr-TR" sz="2400" b="1">
                <a:latin typeface="Times New Roman" panose="02020603050405020304" pitchFamily="18" charset="0"/>
              </a:rPr>
              <a:t>) görülür. </a:t>
            </a:r>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2636838"/>
            <a:ext cx="4860925"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4"/>
          <p:cNvSpPr>
            <a:spLocks noChangeArrowheads="1"/>
          </p:cNvSpPr>
          <p:nvPr/>
        </p:nvSpPr>
        <p:spPr bwMode="auto">
          <a:xfrm>
            <a:off x="1403350" y="5516563"/>
            <a:ext cx="247650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sz="2400" b="1">
                <a:solidFill>
                  <a:srgbClr val="FF0000"/>
                </a:solidFill>
                <a:latin typeface="Times New Roman" panose="02020603050405020304" pitchFamily="18" charset="0"/>
              </a:rPr>
              <a:t>corpus mamillare</a:t>
            </a:r>
          </a:p>
        </p:txBody>
      </p:sp>
      <p:sp>
        <p:nvSpPr>
          <p:cNvPr id="22533" name="Line 5"/>
          <p:cNvSpPr>
            <a:spLocks noChangeShapeType="1"/>
          </p:cNvSpPr>
          <p:nvPr/>
        </p:nvSpPr>
        <p:spPr bwMode="auto">
          <a:xfrm flipV="1">
            <a:off x="3779838" y="4797425"/>
            <a:ext cx="1079500" cy="71913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22534" name="Rectangle 6"/>
          <p:cNvSpPr>
            <a:spLocks noChangeArrowheads="1"/>
          </p:cNvSpPr>
          <p:nvPr/>
        </p:nvSpPr>
        <p:spPr bwMode="auto">
          <a:xfrm>
            <a:off x="5867400" y="2852738"/>
            <a:ext cx="3019425"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sz="2400" b="1">
                <a:solidFill>
                  <a:srgbClr val="FF0000"/>
                </a:solidFill>
                <a:latin typeface="Times New Roman" panose="02020603050405020304" pitchFamily="18" charset="0"/>
              </a:rPr>
              <a:t>commissura posterior</a:t>
            </a:r>
          </a:p>
        </p:txBody>
      </p:sp>
      <p:sp>
        <p:nvSpPr>
          <p:cNvPr id="22535" name="Line 7"/>
          <p:cNvSpPr>
            <a:spLocks noChangeShapeType="1"/>
          </p:cNvSpPr>
          <p:nvPr/>
        </p:nvSpPr>
        <p:spPr bwMode="auto">
          <a:xfrm flipV="1">
            <a:off x="5435600" y="3284538"/>
            <a:ext cx="1657350" cy="1439862"/>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22536" name="Rectangle 8"/>
          <p:cNvSpPr>
            <a:spLocks noChangeArrowheads="1"/>
          </p:cNvSpPr>
          <p:nvPr/>
        </p:nvSpPr>
        <p:spPr bwMode="auto">
          <a:xfrm>
            <a:off x="1187450" y="6165850"/>
            <a:ext cx="3513138"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sz="2400" b="1">
                <a:solidFill>
                  <a:srgbClr val="FF0000"/>
                </a:solidFill>
                <a:latin typeface="Times New Roman" panose="02020603050405020304" pitchFamily="18" charset="0"/>
              </a:rPr>
              <a:t>aquaductus mesencephali</a:t>
            </a:r>
          </a:p>
        </p:txBody>
      </p:sp>
      <p:sp>
        <p:nvSpPr>
          <p:cNvPr id="22537" name="Line 9"/>
          <p:cNvSpPr>
            <a:spLocks noChangeShapeType="1"/>
          </p:cNvSpPr>
          <p:nvPr/>
        </p:nvSpPr>
        <p:spPr bwMode="auto">
          <a:xfrm flipV="1">
            <a:off x="4356100" y="5084763"/>
            <a:ext cx="1152525" cy="10810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Tree>
    <p:extLst>
      <p:ext uri="{BB962C8B-B14F-4D97-AF65-F5344CB8AC3E}">
        <p14:creationId xmlns:p14="http://schemas.microsoft.com/office/powerpoint/2010/main" val="2735483295"/>
      </p:ext>
    </p:ext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179388" y="188913"/>
            <a:ext cx="8785225" cy="15525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tr-TR" altLang="tr-TR" sz="2400" b="1">
                <a:solidFill>
                  <a:srgbClr val="FF0000"/>
                </a:solidFill>
                <a:latin typeface="Times New Roman" panose="02020603050405020304" pitchFamily="18" charset="0"/>
              </a:rPr>
              <a:t>Beynin lobları (lobi cerebri):</a:t>
            </a:r>
            <a:r>
              <a:rPr lang="tr-TR" altLang="tr-TR" sz="2400" b="1">
                <a:latin typeface="Times New Roman" panose="02020603050405020304" pitchFamily="18" charset="0"/>
              </a:rPr>
              <a:t> Beyin yarım küreleri çeşitli oluklarla loblara ayrılır. </a:t>
            </a:r>
          </a:p>
          <a:p>
            <a:pPr algn="just" eaLnBrk="1" hangingPunct="1"/>
            <a:r>
              <a:rPr lang="tr-TR" altLang="tr-TR" sz="2400" b="1">
                <a:latin typeface="Times New Roman" panose="02020603050405020304" pitchFamily="18" charset="0"/>
              </a:rPr>
              <a:t>Bunlar </a:t>
            </a:r>
            <a:r>
              <a:rPr lang="tr-TR" altLang="tr-TR" sz="2400" b="1">
                <a:solidFill>
                  <a:srgbClr val="FF0000"/>
                </a:solidFill>
                <a:latin typeface="Times New Roman" panose="02020603050405020304" pitchFamily="18" charset="0"/>
              </a:rPr>
              <a:t>lobus frontalis</a:t>
            </a:r>
            <a:r>
              <a:rPr lang="tr-TR" altLang="tr-TR" sz="2400" b="1">
                <a:latin typeface="Times New Roman" panose="02020603050405020304" pitchFamily="18" charset="0"/>
              </a:rPr>
              <a:t>, </a:t>
            </a:r>
            <a:r>
              <a:rPr lang="tr-TR" altLang="tr-TR" sz="2400" b="1">
                <a:solidFill>
                  <a:srgbClr val="FF0000"/>
                </a:solidFill>
                <a:latin typeface="Times New Roman" panose="02020603050405020304" pitchFamily="18" charset="0"/>
              </a:rPr>
              <a:t>lobus parietalis</a:t>
            </a:r>
            <a:r>
              <a:rPr lang="tr-TR" altLang="tr-TR" sz="2400" b="1">
                <a:latin typeface="Times New Roman" panose="02020603050405020304" pitchFamily="18" charset="0"/>
              </a:rPr>
              <a:t>, </a:t>
            </a:r>
            <a:r>
              <a:rPr lang="tr-TR" altLang="tr-TR" sz="2400" b="1">
                <a:solidFill>
                  <a:srgbClr val="FF0000"/>
                </a:solidFill>
                <a:latin typeface="Times New Roman" panose="02020603050405020304" pitchFamily="18" charset="0"/>
              </a:rPr>
              <a:t>lobus temporalis</a:t>
            </a:r>
            <a:r>
              <a:rPr lang="tr-TR" altLang="tr-TR" sz="2400" b="1">
                <a:latin typeface="Times New Roman" panose="02020603050405020304" pitchFamily="18" charset="0"/>
              </a:rPr>
              <a:t> ve </a:t>
            </a:r>
            <a:r>
              <a:rPr lang="tr-TR" altLang="tr-TR" sz="2400" b="1">
                <a:solidFill>
                  <a:srgbClr val="FF0000"/>
                </a:solidFill>
                <a:latin typeface="Times New Roman" panose="02020603050405020304" pitchFamily="18" charset="0"/>
              </a:rPr>
              <a:t>lobus occipitalis’tir</a:t>
            </a:r>
            <a:r>
              <a:rPr lang="tr-TR" altLang="tr-TR" sz="2400" b="1">
                <a:latin typeface="Times New Roman" panose="02020603050405020304" pitchFamily="18" charset="0"/>
              </a:rPr>
              <a:t>. </a:t>
            </a:r>
          </a:p>
        </p:txBody>
      </p:sp>
      <p:pic>
        <p:nvPicPr>
          <p:cNvPr id="491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773238"/>
            <a:ext cx="6480175" cy="482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4"/>
          <p:cNvSpPr>
            <a:spLocks noChangeArrowheads="1"/>
          </p:cNvSpPr>
          <p:nvPr/>
        </p:nvSpPr>
        <p:spPr bwMode="auto">
          <a:xfrm>
            <a:off x="684213" y="3860800"/>
            <a:ext cx="26781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sz="3200" b="1">
                <a:latin typeface="Times New Roman" panose="02020603050405020304" pitchFamily="18" charset="0"/>
              </a:rPr>
              <a:t>lobus frontalis</a:t>
            </a:r>
          </a:p>
        </p:txBody>
      </p:sp>
      <p:sp>
        <p:nvSpPr>
          <p:cNvPr id="49157" name="Rectangle 5"/>
          <p:cNvSpPr>
            <a:spLocks noChangeArrowheads="1"/>
          </p:cNvSpPr>
          <p:nvPr/>
        </p:nvSpPr>
        <p:spPr bwMode="auto">
          <a:xfrm>
            <a:off x="3419475" y="2852738"/>
            <a:ext cx="25050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sz="2800" b="1">
                <a:latin typeface="Times New Roman" panose="02020603050405020304" pitchFamily="18" charset="0"/>
              </a:rPr>
              <a:t>lobus parietalis</a:t>
            </a:r>
          </a:p>
        </p:txBody>
      </p:sp>
      <p:sp>
        <p:nvSpPr>
          <p:cNvPr id="49158" name="Rectangle 6"/>
          <p:cNvSpPr>
            <a:spLocks noChangeArrowheads="1"/>
          </p:cNvSpPr>
          <p:nvPr/>
        </p:nvSpPr>
        <p:spPr bwMode="auto">
          <a:xfrm>
            <a:off x="2484438" y="5300663"/>
            <a:ext cx="30622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sz="3200" b="1">
                <a:latin typeface="Times New Roman" panose="02020603050405020304" pitchFamily="18" charset="0"/>
              </a:rPr>
              <a:t>lobus temporalis</a:t>
            </a:r>
          </a:p>
        </p:txBody>
      </p:sp>
      <p:sp>
        <p:nvSpPr>
          <p:cNvPr id="49159" name="Rectangle 7"/>
          <p:cNvSpPr>
            <a:spLocks noChangeArrowheads="1"/>
          </p:cNvSpPr>
          <p:nvPr/>
        </p:nvSpPr>
        <p:spPr bwMode="auto">
          <a:xfrm>
            <a:off x="6588125" y="3716338"/>
            <a:ext cx="2257425"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sz="2400" b="1">
                <a:solidFill>
                  <a:srgbClr val="FF0000"/>
                </a:solidFill>
                <a:latin typeface="Times New Roman" panose="02020603050405020304" pitchFamily="18" charset="0"/>
              </a:rPr>
              <a:t>lobus occipitalis</a:t>
            </a:r>
          </a:p>
        </p:txBody>
      </p:sp>
      <p:sp>
        <p:nvSpPr>
          <p:cNvPr id="49160" name="Line 8"/>
          <p:cNvSpPr>
            <a:spLocks noChangeShapeType="1"/>
          </p:cNvSpPr>
          <p:nvPr/>
        </p:nvSpPr>
        <p:spPr bwMode="auto">
          <a:xfrm flipV="1">
            <a:off x="6156325" y="4149725"/>
            <a:ext cx="1079500" cy="10795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Tree>
    <p:extLst>
      <p:ext uri="{BB962C8B-B14F-4D97-AF65-F5344CB8AC3E}">
        <p14:creationId xmlns:p14="http://schemas.microsoft.com/office/powerpoint/2010/main" val="651911866"/>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250825" y="188913"/>
            <a:ext cx="8713788" cy="228282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tr-TR" altLang="tr-TR" sz="2400" b="1">
                <a:latin typeface="Times New Roman" panose="02020603050405020304" pitchFamily="18" charset="0"/>
              </a:rPr>
              <a:t>Sulcus precentralis’in önünde ve ona dik olarak uzanan iki oluk bulunur. Bunlardan üsttekine </a:t>
            </a:r>
            <a:r>
              <a:rPr lang="tr-TR" altLang="tr-TR" sz="2400" b="1">
                <a:solidFill>
                  <a:srgbClr val="FF0000"/>
                </a:solidFill>
                <a:latin typeface="Times New Roman" panose="02020603050405020304" pitchFamily="18" charset="0"/>
              </a:rPr>
              <a:t>sulcus frontalis superior</a:t>
            </a:r>
            <a:r>
              <a:rPr lang="tr-TR" altLang="tr-TR" sz="2400" b="1">
                <a:latin typeface="Times New Roman" panose="02020603050405020304" pitchFamily="18" charset="0"/>
              </a:rPr>
              <a:t>, alttakine </a:t>
            </a:r>
            <a:r>
              <a:rPr lang="tr-TR" altLang="tr-TR" sz="2400" b="1">
                <a:solidFill>
                  <a:srgbClr val="FF0000"/>
                </a:solidFill>
                <a:latin typeface="Times New Roman" panose="02020603050405020304" pitchFamily="18" charset="0"/>
              </a:rPr>
              <a:t>sulcus frontalis inferior</a:t>
            </a:r>
            <a:r>
              <a:rPr lang="tr-TR" altLang="tr-TR" sz="2400" b="1">
                <a:latin typeface="Times New Roman" panose="02020603050405020304" pitchFamily="18" charset="0"/>
              </a:rPr>
              <a:t> denir. Bu oluklar frontal lobun sulcus precentralis’in önünde kalan kısmını 3 gyrusa böler. Bunlara </a:t>
            </a:r>
            <a:r>
              <a:rPr lang="tr-TR" altLang="tr-TR" sz="2400" b="1">
                <a:solidFill>
                  <a:srgbClr val="FF0000"/>
                </a:solidFill>
                <a:latin typeface="Times New Roman" panose="02020603050405020304" pitchFamily="18" charset="0"/>
              </a:rPr>
              <a:t>gyrus frontalis superior</a:t>
            </a:r>
            <a:r>
              <a:rPr lang="tr-TR" altLang="tr-TR" sz="2400" b="1">
                <a:latin typeface="Times New Roman" panose="02020603050405020304" pitchFamily="18" charset="0"/>
              </a:rPr>
              <a:t>, </a:t>
            </a:r>
            <a:r>
              <a:rPr lang="tr-TR" altLang="tr-TR" sz="2400" b="1">
                <a:solidFill>
                  <a:srgbClr val="FF0000"/>
                </a:solidFill>
                <a:latin typeface="Times New Roman" panose="02020603050405020304" pitchFamily="18" charset="0"/>
              </a:rPr>
              <a:t>gyrus frontalis medius</a:t>
            </a:r>
            <a:r>
              <a:rPr lang="tr-TR" altLang="tr-TR" sz="2400" b="1">
                <a:latin typeface="Times New Roman" panose="02020603050405020304" pitchFamily="18" charset="0"/>
              </a:rPr>
              <a:t> ve </a:t>
            </a:r>
            <a:r>
              <a:rPr lang="tr-TR" altLang="tr-TR" sz="2400" b="1">
                <a:solidFill>
                  <a:srgbClr val="FF0000"/>
                </a:solidFill>
                <a:latin typeface="Times New Roman" panose="02020603050405020304" pitchFamily="18" charset="0"/>
              </a:rPr>
              <a:t>gyrus frontalis inferior</a:t>
            </a:r>
            <a:r>
              <a:rPr lang="tr-TR" altLang="tr-TR" sz="2400" b="1">
                <a:latin typeface="Times New Roman" panose="02020603050405020304" pitchFamily="18" charset="0"/>
              </a:rPr>
              <a:t> denir.</a:t>
            </a:r>
          </a:p>
        </p:txBody>
      </p:sp>
      <p:pic>
        <p:nvPicPr>
          <p:cNvPr id="512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2544763"/>
            <a:ext cx="5975350"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4"/>
          <p:cNvSpPr>
            <a:spLocks noChangeArrowheads="1"/>
          </p:cNvSpPr>
          <p:nvPr/>
        </p:nvSpPr>
        <p:spPr bwMode="auto">
          <a:xfrm>
            <a:off x="395288" y="5876925"/>
            <a:ext cx="3230562" cy="457200"/>
          </a:xfrm>
          <a:prstGeom prst="rect">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sz="2400" b="1">
                <a:solidFill>
                  <a:srgbClr val="CC0000"/>
                </a:solidFill>
                <a:latin typeface="Times New Roman" panose="02020603050405020304" pitchFamily="18" charset="0"/>
              </a:rPr>
              <a:t>sulcus frontalis inferior</a:t>
            </a:r>
          </a:p>
        </p:txBody>
      </p:sp>
      <p:sp>
        <p:nvSpPr>
          <p:cNvPr id="51205" name="Rectangle 5"/>
          <p:cNvSpPr>
            <a:spLocks noChangeArrowheads="1"/>
          </p:cNvSpPr>
          <p:nvPr/>
        </p:nvSpPr>
        <p:spPr bwMode="auto">
          <a:xfrm>
            <a:off x="179388" y="2708275"/>
            <a:ext cx="3333750" cy="457200"/>
          </a:xfrm>
          <a:prstGeom prst="rect">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sz="2400" b="1">
                <a:solidFill>
                  <a:srgbClr val="CC0000"/>
                </a:solidFill>
                <a:latin typeface="Times New Roman" panose="02020603050405020304" pitchFamily="18" charset="0"/>
              </a:rPr>
              <a:t>sulcus frontalis superior</a:t>
            </a:r>
          </a:p>
        </p:txBody>
      </p:sp>
      <p:sp>
        <p:nvSpPr>
          <p:cNvPr id="51206" name="Line 6"/>
          <p:cNvSpPr>
            <a:spLocks noChangeShapeType="1"/>
          </p:cNvSpPr>
          <p:nvPr/>
        </p:nvSpPr>
        <p:spPr bwMode="auto">
          <a:xfrm>
            <a:off x="1403350" y="3141663"/>
            <a:ext cx="2305050" cy="935037"/>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51207" name="Line 7"/>
          <p:cNvSpPr>
            <a:spLocks noChangeShapeType="1"/>
          </p:cNvSpPr>
          <p:nvPr/>
        </p:nvSpPr>
        <p:spPr bwMode="auto">
          <a:xfrm flipV="1">
            <a:off x="2987675" y="4437063"/>
            <a:ext cx="1512888" cy="1439862"/>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51208" name="Text Box 8"/>
          <p:cNvSpPr txBox="1">
            <a:spLocks noChangeArrowheads="1"/>
          </p:cNvSpPr>
          <p:nvPr/>
        </p:nvSpPr>
        <p:spPr bwMode="auto">
          <a:xfrm rot="-2429705">
            <a:off x="4643438" y="3500438"/>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tr-TR" altLang="tr-TR" b="1">
                <a:latin typeface="Times New Roman" panose="02020603050405020304" pitchFamily="18" charset="0"/>
              </a:rPr>
              <a:t>medius</a:t>
            </a:r>
          </a:p>
        </p:txBody>
      </p:sp>
    </p:spTree>
    <p:extLst>
      <p:ext uri="{BB962C8B-B14F-4D97-AF65-F5344CB8AC3E}">
        <p14:creationId xmlns:p14="http://schemas.microsoft.com/office/powerpoint/2010/main" val="133255730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535940" y="517982"/>
            <a:ext cx="5332095"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FF0000"/>
                </a:solidFill>
                <a:latin typeface="Arial"/>
                <a:cs typeface="Arial"/>
              </a:rPr>
              <a:t>Celsus ( MS 1. yüzyıl</a:t>
            </a:r>
            <a:r>
              <a:rPr sz="4000" b="1" spc="-60" dirty="0">
                <a:solidFill>
                  <a:srgbClr val="FF0000"/>
                </a:solidFill>
                <a:latin typeface="Arial"/>
                <a:cs typeface="Arial"/>
              </a:rPr>
              <a:t> </a:t>
            </a:r>
            <a:r>
              <a:rPr sz="4000" b="1" spc="-5" dirty="0">
                <a:solidFill>
                  <a:srgbClr val="FF0000"/>
                </a:solidFill>
                <a:latin typeface="Arial"/>
                <a:cs typeface="Arial"/>
              </a:rPr>
              <a:t>)</a:t>
            </a:r>
            <a:endParaRPr sz="4000">
              <a:latin typeface="Arial"/>
              <a:cs typeface="Arial"/>
            </a:endParaRPr>
          </a:p>
        </p:txBody>
      </p:sp>
      <p:sp>
        <p:nvSpPr>
          <p:cNvPr id="9" name="object 9"/>
          <p:cNvSpPr txBox="1"/>
          <p:nvPr/>
        </p:nvSpPr>
        <p:spPr>
          <a:xfrm>
            <a:off x="307340" y="1347177"/>
            <a:ext cx="5141595" cy="4892040"/>
          </a:xfrm>
          <a:prstGeom prst="rect">
            <a:avLst/>
          </a:prstGeom>
        </p:spPr>
        <p:txBody>
          <a:bodyPr vert="horz" wrap="square" lIns="0" tIns="13335" rIns="0" bIns="0" rtlCol="0">
            <a:spAutoFit/>
          </a:bodyPr>
          <a:lstStyle/>
          <a:p>
            <a:pPr marL="355600" marR="5080" indent="-342900">
              <a:lnSpc>
                <a:spcPct val="120000"/>
              </a:lnSpc>
              <a:spcBef>
                <a:spcPts val="105"/>
              </a:spcBef>
              <a:buClr>
                <a:srgbClr val="0000CC"/>
              </a:buClr>
              <a:buSzPct val="58928"/>
              <a:buFont typeface="Wingdings"/>
              <a:buChar char=""/>
              <a:tabLst>
                <a:tab pos="354965" algn="l"/>
                <a:tab pos="355600" algn="l"/>
              </a:tabLst>
            </a:pPr>
            <a:r>
              <a:rPr sz="2800" spc="-5" dirty="0">
                <a:latin typeface="Arial"/>
                <a:cs typeface="Arial"/>
              </a:rPr>
              <a:t>Hasta </a:t>
            </a:r>
            <a:r>
              <a:rPr sz="2800" dirty="0">
                <a:latin typeface="Arial"/>
                <a:cs typeface="Arial"/>
              </a:rPr>
              <a:t>tedavisinin soyluların </a:t>
            </a:r>
            <a:r>
              <a:rPr sz="2800" spc="-5" dirty="0">
                <a:latin typeface="Arial"/>
                <a:cs typeface="Arial"/>
              </a:rPr>
              <a:t>işi  olmadığına inandığından hiç  </a:t>
            </a:r>
            <a:r>
              <a:rPr sz="2800" dirty="0">
                <a:latin typeface="Arial"/>
                <a:cs typeface="Arial"/>
              </a:rPr>
              <a:t>hasta tedavi</a:t>
            </a:r>
            <a:r>
              <a:rPr sz="2800" spc="-20" dirty="0">
                <a:latin typeface="Arial"/>
                <a:cs typeface="Arial"/>
              </a:rPr>
              <a:t> </a:t>
            </a:r>
            <a:r>
              <a:rPr sz="2800" dirty="0">
                <a:latin typeface="Arial"/>
                <a:cs typeface="Arial"/>
              </a:rPr>
              <a:t>etmedi</a:t>
            </a:r>
            <a:endParaRPr sz="2800">
              <a:latin typeface="Arial"/>
              <a:cs typeface="Arial"/>
            </a:endParaRPr>
          </a:p>
          <a:p>
            <a:pPr marL="355600" marR="283845" indent="-342900">
              <a:lnSpc>
                <a:spcPct val="120000"/>
              </a:lnSpc>
              <a:spcBef>
                <a:spcPts val="675"/>
              </a:spcBef>
              <a:buClr>
                <a:srgbClr val="0000CC"/>
              </a:buClr>
              <a:buSzPct val="58928"/>
              <a:buFont typeface="Wingdings"/>
              <a:buChar char=""/>
              <a:tabLst>
                <a:tab pos="354965" algn="l"/>
                <a:tab pos="355600" algn="l"/>
              </a:tabLst>
            </a:pPr>
            <a:r>
              <a:rPr sz="2800" spc="-5" dirty="0">
                <a:latin typeface="Arial"/>
                <a:cs typeface="Arial"/>
              </a:rPr>
              <a:t>Dönemin tüm </a:t>
            </a:r>
            <a:r>
              <a:rPr sz="2800" dirty="0">
                <a:latin typeface="Arial"/>
                <a:cs typeface="Arial"/>
              </a:rPr>
              <a:t>tıp kuramlarını  </a:t>
            </a:r>
            <a:r>
              <a:rPr sz="2800" spc="-5" dirty="0">
                <a:latin typeface="Arial"/>
                <a:cs typeface="Arial"/>
              </a:rPr>
              <a:t>içeren bir ansiklopedi</a:t>
            </a:r>
            <a:r>
              <a:rPr sz="2800" spc="30" dirty="0">
                <a:latin typeface="Arial"/>
                <a:cs typeface="Arial"/>
              </a:rPr>
              <a:t> </a:t>
            </a:r>
            <a:r>
              <a:rPr sz="2800" spc="-5" dirty="0">
                <a:latin typeface="Arial"/>
                <a:cs typeface="Arial"/>
              </a:rPr>
              <a:t>yazdı</a:t>
            </a:r>
            <a:endParaRPr sz="2800">
              <a:latin typeface="Arial"/>
              <a:cs typeface="Arial"/>
            </a:endParaRPr>
          </a:p>
          <a:p>
            <a:pPr marL="355600" marR="720090" indent="-342900">
              <a:lnSpc>
                <a:spcPct val="120100"/>
              </a:lnSpc>
              <a:spcBef>
                <a:spcPts val="665"/>
              </a:spcBef>
              <a:buClr>
                <a:srgbClr val="0000CC"/>
              </a:buClr>
              <a:buSzPct val="58928"/>
              <a:buFont typeface="Wingdings"/>
              <a:buChar char=""/>
              <a:tabLst>
                <a:tab pos="354965" algn="l"/>
                <a:tab pos="355600" algn="l"/>
              </a:tabLst>
            </a:pPr>
            <a:r>
              <a:rPr sz="2800" spc="-5" dirty="0">
                <a:latin typeface="Arial"/>
                <a:cs typeface="Arial"/>
              </a:rPr>
              <a:t>Kalp </a:t>
            </a:r>
            <a:r>
              <a:rPr sz="2800" dirty="0">
                <a:latin typeface="Arial"/>
                <a:cs typeface="Arial"/>
              </a:rPr>
              <a:t>hastalığına </a:t>
            </a:r>
            <a:r>
              <a:rPr sz="2800" spc="-5" dirty="0">
                <a:latin typeface="Arial"/>
                <a:cs typeface="Arial"/>
              </a:rPr>
              <a:t>ilk olarak  Kardiakus adını</a:t>
            </a:r>
            <a:r>
              <a:rPr sz="2800" spc="10" dirty="0">
                <a:latin typeface="Arial"/>
                <a:cs typeface="Arial"/>
              </a:rPr>
              <a:t> </a:t>
            </a:r>
            <a:r>
              <a:rPr sz="2800" spc="-5" dirty="0">
                <a:latin typeface="Arial"/>
                <a:cs typeface="Arial"/>
              </a:rPr>
              <a:t>verdi</a:t>
            </a:r>
            <a:endParaRPr sz="2800">
              <a:latin typeface="Arial"/>
              <a:cs typeface="Arial"/>
            </a:endParaRPr>
          </a:p>
          <a:p>
            <a:pPr marL="355600" marR="500380" indent="-342900">
              <a:lnSpc>
                <a:spcPct val="120100"/>
              </a:lnSpc>
              <a:spcBef>
                <a:spcPts val="670"/>
              </a:spcBef>
              <a:buClr>
                <a:srgbClr val="0000CC"/>
              </a:buClr>
              <a:buSzPct val="58928"/>
              <a:buFont typeface="Wingdings"/>
              <a:buChar char=""/>
              <a:tabLst>
                <a:tab pos="354965" algn="l"/>
                <a:tab pos="355600" algn="l"/>
              </a:tabLst>
            </a:pPr>
            <a:r>
              <a:rPr sz="2800" spc="-5" dirty="0">
                <a:latin typeface="Arial"/>
                <a:cs typeface="Arial"/>
              </a:rPr>
              <a:t>Fazla </a:t>
            </a:r>
            <a:r>
              <a:rPr sz="2800" dirty="0">
                <a:latin typeface="Arial"/>
                <a:cs typeface="Arial"/>
              </a:rPr>
              <a:t>idrar </a:t>
            </a:r>
            <a:r>
              <a:rPr sz="2800" spc="-5" dirty="0">
                <a:latin typeface="Arial"/>
                <a:cs typeface="Arial"/>
              </a:rPr>
              <a:t>atımını glikozüri  olarak ilk olarak</a:t>
            </a:r>
            <a:r>
              <a:rPr sz="2800" spc="20" dirty="0">
                <a:latin typeface="Arial"/>
                <a:cs typeface="Arial"/>
              </a:rPr>
              <a:t> </a:t>
            </a:r>
            <a:r>
              <a:rPr sz="2800" spc="-5" dirty="0">
                <a:latin typeface="Arial"/>
                <a:cs typeface="Arial"/>
              </a:rPr>
              <a:t>tanımladı</a:t>
            </a:r>
            <a:endParaRPr sz="2800">
              <a:latin typeface="Arial"/>
              <a:cs typeface="Arial"/>
            </a:endParaRPr>
          </a:p>
        </p:txBody>
      </p:sp>
      <p:sp>
        <p:nvSpPr>
          <p:cNvPr id="10" name="object 10"/>
          <p:cNvSpPr/>
          <p:nvPr/>
        </p:nvSpPr>
        <p:spPr>
          <a:xfrm>
            <a:off x="5791200" y="1752600"/>
            <a:ext cx="3063239" cy="44958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3414298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Text Box 2"/>
          <p:cNvSpPr txBox="1">
            <a:spLocks noChangeArrowheads="1"/>
          </p:cNvSpPr>
          <p:nvPr/>
        </p:nvSpPr>
        <p:spPr bwMode="auto">
          <a:xfrm>
            <a:off x="395288" y="188913"/>
            <a:ext cx="8569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tr-TR" altLang="tr-TR"/>
          </a:p>
        </p:txBody>
      </p:sp>
      <p:sp>
        <p:nvSpPr>
          <p:cNvPr id="488451" name="Rectangle 3"/>
          <p:cNvSpPr>
            <a:spLocks noChangeArrowheads="1"/>
          </p:cNvSpPr>
          <p:nvPr/>
        </p:nvSpPr>
        <p:spPr bwMode="auto">
          <a:xfrm>
            <a:off x="468313" y="260350"/>
            <a:ext cx="8207375" cy="620712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just"/>
            <a:r>
              <a:rPr lang="tr-TR" altLang="tr-TR" b="1"/>
              <a:t>Bu sinirlerden X. kranial sinir (</a:t>
            </a:r>
            <a:r>
              <a:rPr lang="tr-TR" altLang="tr-TR" b="1">
                <a:solidFill>
                  <a:srgbClr val="FF0000"/>
                </a:solidFill>
              </a:rPr>
              <a:t>n. vagus hariç</a:t>
            </a:r>
            <a:r>
              <a:rPr lang="tr-TR" altLang="tr-TR" b="1"/>
              <a:t>) hepsi baş ve boyunda dağılırlar. N. vagus hem göğüste ve hem de karında dağılır. Bu sinirlerden bir kısmı motor, bir kısmı sensitif ve bir kısmı ise karışık lifler taşır. </a:t>
            </a:r>
          </a:p>
          <a:p>
            <a:pPr algn="just"/>
            <a:r>
              <a:rPr lang="tr-TR" altLang="tr-TR" b="1">
                <a:solidFill>
                  <a:srgbClr val="FF0000"/>
                </a:solidFill>
              </a:rPr>
              <a:t>Kranial sinirler önden arkaya sırasıyla</a:t>
            </a:r>
            <a:r>
              <a:rPr lang="tr-TR" altLang="tr-TR" b="1"/>
              <a:t> </a:t>
            </a:r>
          </a:p>
          <a:p>
            <a:pPr algn="just"/>
            <a:r>
              <a:rPr lang="tr-TR" altLang="tr-TR" b="1"/>
              <a:t>	I. n. olfactorius, </a:t>
            </a:r>
          </a:p>
          <a:p>
            <a:pPr algn="just"/>
            <a:r>
              <a:rPr lang="tr-TR" altLang="tr-TR" b="1"/>
              <a:t>	II. n. opticus, </a:t>
            </a:r>
          </a:p>
          <a:p>
            <a:pPr algn="just"/>
            <a:r>
              <a:rPr lang="tr-TR" altLang="tr-TR" b="1"/>
              <a:t>	III. n. oculomotorius, </a:t>
            </a:r>
          </a:p>
          <a:p>
            <a:pPr algn="just"/>
            <a:r>
              <a:rPr lang="tr-TR" altLang="tr-TR" b="1"/>
              <a:t>	IV. n. trochlearis, </a:t>
            </a:r>
          </a:p>
          <a:p>
            <a:pPr algn="just"/>
            <a:r>
              <a:rPr lang="tr-TR" altLang="tr-TR" b="1"/>
              <a:t>	V. n. trigeminus, </a:t>
            </a:r>
          </a:p>
          <a:p>
            <a:pPr algn="just"/>
            <a:r>
              <a:rPr lang="tr-TR" altLang="tr-TR" b="1"/>
              <a:t>	VI. n. abducens, </a:t>
            </a:r>
          </a:p>
          <a:p>
            <a:pPr algn="just"/>
            <a:r>
              <a:rPr lang="tr-TR" altLang="tr-TR" b="1"/>
              <a:t>	VII. n. facialis, </a:t>
            </a:r>
          </a:p>
          <a:p>
            <a:pPr algn="just"/>
            <a:r>
              <a:rPr lang="tr-TR" altLang="tr-TR" b="1"/>
              <a:t>	VIII.n. vestibulocochlearis, </a:t>
            </a:r>
          </a:p>
          <a:p>
            <a:pPr algn="just"/>
            <a:r>
              <a:rPr lang="tr-TR" altLang="tr-TR" b="1"/>
              <a:t>	IX. n. glossopharyngeus, </a:t>
            </a:r>
          </a:p>
          <a:p>
            <a:pPr algn="just"/>
            <a:r>
              <a:rPr lang="tr-TR" altLang="tr-TR" b="1"/>
              <a:t>	X. n. vagus, </a:t>
            </a:r>
          </a:p>
          <a:p>
            <a:pPr algn="just"/>
            <a:r>
              <a:rPr lang="tr-TR" altLang="tr-TR" b="1"/>
              <a:t>	XI. n. accessorius ve</a:t>
            </a:r>
          </a:p>
          <a:p>
            <a:pPr algn="just"/>
            <a:r>
              <a:rPr lang="tr-TR" altLang="tr-TR" b="1"/>
              <a:t>	XII. n. hypoglossus </a:t>
            </a:r>
            <a:r>
              <a:rPr lang="tr-TR" altLang="tr-TR" b="1">
                <a:solidFill>
                  <a:srgbClr val="FF0000"/>
                </a:solidFill>
              </a:rPr>
              <a:t>olarak isimlendirilirler. </a:t>
            </a:r>
          </a:p>
        </p:txBody>
      </p:sp>
    </p:spTree>
    <p:extLst>
      <p:ext uri="{BB962C8B-B14F-4D97-AF65-F5344CB8AC3E}">
        <p14:creationId xmlns:p14="http://schemas.microsoft.com/office/powerpoint/2010/main" val="620153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9" name="Text Box 5"/>
          <p:cNvSpPr txBox="1">
            <a:spLocks noChangeArrowheads="1"/>
          </p:cNvSpPr>
          <p:nvPr/>
        </p:nvSpPr>
        <p:spPr bwMode="auto">
          <a:xfrm>
            <a:off x="971550" y="1125538"/>
            <a:ext cx="7343775" cy="33782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tr-TR" altLang="tr-TR" b="1"/>
              <a:t>Kranial sinirlerden n. olfactorius, n. opticus ve n. vestibulocochlearis tamamen duyu (</a:t>
            </a:r>
            <a:r>
              <a:rPr lang="tr-TR" altLang="tr-TR" b="1">
                <a:solidFill>
                  <a:srgbClr val="FF0000"/>
                </a:solidFill>
              </a:rPr>
              <a:t>sensitif</a:t>
            </a:r>
            <a:r>
              <a:rPr lang="tr-TR" altLang="tr-TR" b="1"/>
              <a:t>); </a:t>
            </a:r>
          </a:p>
          <a:p>
            <a:pPr algn="just"/>
            <a:endParaRPr lang="tr-TR" altLang="tr-TR" b="1"/>
          </a:p>
          <a:p>
            <a:pPr algn="just"/>
            <a:r>
              <a:rPr lang="tr-TR" altLang="tr-TR" b="1"/>
              <a:t>n. oculomotorius, n. trigeminus, n. facialis, n. glossopharyngeus ve n. vagus hem duyu hem de motor (</a:t>
            </a:r>
            <a:r>
              <a:rPr lang="tr-TR" altLang="tr-TR" b="1">
                <a:solidFill>
                  <a:srgbClr val="FF0000"/>
                </a:solidFill>
              </a:rPr>
              <a:t>somotomotor veya visceromotor</a:t>
            </a:r>
            <a:r>
              <a:rPr lang="tr-TR" altLang="tr-TR" b="1"/>
              <a:t>); </a:t>
            </a:r>
          </a:p>
          <a:p>
            <a:pPr algn="just"/>
            <a:endParaRPr lang="tr-TR" altLang="tr-TR" b="1"/>
          </a:p>
          <a:p>
            <a:pPr algn="just"/>
            <a:r>
              <a:rPr lang="tr-TR" altLang="tr-TR" b="1"/>
              <a:t>n. trochlearis, n. abducens, n. accessorius ve n. hypoglossus tamamen </a:t>
            </a:r>
            <a:r>
              <a:rPr lang="tr-TR" altLang="tr-TR" b="1">
                <a:solidFill>
                  <a:srgbClr val="FF0000"/>
                </a:solidFill>
              </a:rPr>
              <a:t>motor</a:t>
            </a:r>
            <a:r>
              <a:rPr lang="tr-TR" altLang="tr-TR" b="1"/>
              <a:t> lifler ihtiva ederler. </a:t>
            </a:r>
          </a:p>
        </p:txBody>
      </p:sp>
    </p:spTree>
    <p:extLst>
      <p:ext uri="{BB962C8B-B14F-4D97-AF65-F5344CB8AC3E}">
        <p14:creationId xmlns:p14="http://schemas.microsoft.com/office/powerpoint/2010/main" val="1887920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801" name="Text Box 17"/>
          <p:cNvSpPr txBox="1">
            <a:spLocks noChangeArrowheads="1"/>
          </p:cNvSpPr>
          <p:nvPr/>
        </p:nvSpPr>
        <p:spPr bwMode="auto">
          <a:xfrm>
            <a:off x="468313" y="404813"/>
            <a:ext cx="8280400" cy="556895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tr-TR" altLang="tr-TR" b="1"/>
              <a:t>Kranial sinirlerin motor lifleri beyin sapında bulunan ve o sinire ait nucleus’lardaki neuronların aksonlarıdır. </a:t>
            </a:r>
          </a:p>
          <a:p>
            <a:pPr algn="just"/>
            <a:endParaRPr lang="tr-TR" altLang="tr-TR" b="1"/>
          </a:p>
          <a:p>
            <a:pPr algn="just"/>
            <a:r>
              <a:rPr lang="tr-TR" altLang="tr-TR" b="1"/>
              <a:t>Kranial sinirlere ait beyin sapında bulunan bu motor nucleus’lar tr. corticonuclearis aracılığı ile korteksle bağlantılıdır. </a:t>
            </a:r>
          </a:p>
          <a:p>
            <a:pPr algn="just"/>
            <a:endParaRPr lang="tr-TR" altLang="tr-TR" b="1"/>
          </a:p>
          <a:p>
            <a:pPr algn="just"/>
            <a:r>
              <a:rPr lang="tr-TR" altLang="tr-TR" b="1"/>
              <a:t>Duyu lifleri ise beyin dışında yerleşmiş olan ganglionlarda bulunan neuronların uzantılarıdır. </a:t>
            </a:r>
          </a:p>
          <a:p>
            <a:pPr algn="just"/>
            <a:endParaRPr lang="tr-TR" altLang="tr-TR" b="1"/>
          </a:p>
          <a:p>
            <a:pPr algn="just"/>
            <a:r>
              <a:rPr lang="tr-TR" altLang="tr-TR" b="1"/>
              <a:t>Bu neuronların periferik uzantıları duyu aldıkları organlara ulaşırlar. </a:t>
            </a:r>
          </a:p>
          <a:p>
            <a:pPr algn="just"/>
            <a:endParaRPr lang="tr-TR" altLang="tr-TR" b="1"/>
          </a:p>
          <a:p>
            <a:pPr algn="just"/>
            <a:r>
              <a:rPr lang="tr-TR" altLang="tr-TR" b="1"/>
              <a:t>Merkezi uzantıları ise beyine girer ve o sinire ait duyu nucleuslarında sonlanırlar.</a:t>
            </a:r>
          </a:p>
        </p:txBody>
      </p:sp>
    </p:spTree>
    <p:extLst>
      <p:ext uri="{BB962C8B-B14F-4D97-AF65-F5344CB8AC3E}">
        <p14:creationId xmlns:p14="http://schemas.microsoft.com/office/powerpoint/2010/main" val="283858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Text Box 2"/>
          <p:cNvSpPr txBox="1">
            <a:spLocks noChangeArrowheads="1"/>
          </p:cNvSpPr>
          <p:nvPr/>
        </p:nvSpPr>
        <p:spPr bwMode="auto">
          <a:xfrm>
            <a:off x="323850" y="260350"/>
            <a:ext cx="8640763" cy="228282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tr-TR" altLang="tr-TR" b="1">
                <a:solidFill>
                  <a:srgbClr val="FF0000"/>
                </a:solidFill>
              </a:rPr>
              <a:t>I-N. olfactorius:</a:t>
            </a:r>
            <a:r>
              <a:rPr lang="tr-TR" altLang="tr-TR" b="1"/>
              <a:t> N. olfactorius, koku alma siniridir ve sadece </a:t>
            </a:r>
            <a:r>
              <a:rPr lang="tr-TR" altLang="tr-TR" b="1">
                <a:solidFill>
                  <a:srgbClr val="FF0000"/>
                </a:solidFill>
              </a:rPr>
              <a:t>afferent (duyu</a:t>
            </a:r>
            <a:r>
              <a:rPr lang="tr-TR" altLang="tr-TR" b="1"/>
              <a:t>) liflerden oluşur. Bu sinirin birinci neuronu burun mukozasında bulunan </a:t>
            </a:r>
            <a:r>
              <a:rPr lang="tr-TR" altLang="tr-TR" b="1">
                <a:solidFill>
                  <a:srgbClr val="FF0000"/>
                </a:solidFill>
              </a:rPr>
              <a:t>regio olfactoriadaki</a:t>
            </a:r>
            <a:r>
              <a:rPr lang="tr-TR" altLang="tr-TR" b="1"/>
              <a:t> bipolar ganglion hücreleridir. Buradan başlayan uzantılar n. olfactoriusu oluşturur ve ethmoid kemiğin lamina cribrosasından geçerek </a:t>
            </a:r>
            <a:r>
              <a:rPr lang="tr-TR" altLang="tr-TR" b="1">
                <a:solidFill>
                  <a:srgbClr val="FF0000"/>
                </a:solidFill>
              </a:rPr>
              <a:t>bulbus olfactorius’a</a:t>
            </a:r>
            <a:r>
              <a:rPr lang="tr-TR" altLang="tr-TR" b="1"/>
              <a:t> ulaşır. </a:t>
            </a:r>
          </a:p>
        </p:txBody>
      </p:sp>
      <p:pic>
        <p:nvPicPr>
          <p:cNvPr id="4904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2565400"/>
            <a:ext cx="2947988" cy="390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05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708275"/>
            <a:ext cx="4383088" cy="374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0501" name="Rectangle 5"/>
          <p:cNvSpPr>
            <a:spLocks noChangeArrowheads="1"/>
          </p:cNvSpPr>
          <p:nvPr/>
        </p:nvSpPr>
        <p:spPr bwMode="auto">
          <a:xfrm>
            <a:off x="3563938" y="2636838"/>
            <a:ext cx="2530475"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a:solidFill>
                  <a:srgbClr val="FF0000"/>
                </a:solidFill>
              </a:rPr>
              <a:t>bulbus olfactorius</a:t>
            </a:r>
          </a:p>
        </p:txBody>
      </p:sp>
      <p:sp>
        <p:nvSpPr>
          <p:cNvPr id="490502" name="Line 6"/>
          <p:cNvSpPr>
            <a:spLocks noChangeShapeType="1"/>
          </p:cNvSpPr>
          <p:nvPr/>
        </p:nvSpPr>
        <p:spPr bwMode="auto">
          <a:xfrm flipV="1">
            <a:off x="2268538" y="2852738"/>
            <a:ext cx="1295400" cy="431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490503" name="Line 7"/>
          <p:cNvSpPr>
            <a:spLocks noChangeShapeType="1"/>
          </p:cNvSpPr>
          <p:nvPr/>
        </p:nvSpPr>
        <p:spPr bwMode="auto">
          <a:xfrm>
            <a:off x="6084888" y="2852738"/>
            <a:ext cx="935037" cy="4318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Tree>
    <p:extLst>
      <p:ext uri="{BB962C8B-B14F-4D97-AF65-F5344CB8AC3E}">
        <p14:creationId xmlns:p14="http://schemas.microsoft.com/office/powerpoint/2010/main" val="2122365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Text Box 2"/>
          <p:cNvSpPr txBox="1">
            <a:spLocks noChangeArrowheads="1"/>
          </p:cNvSpPr>
          <p:nvPr/>
        </p:nvSpPr>
        <p:spPr bwMode="auto">
          <a:xfrm>
            <a:off x="323850" y="260350"/>
            <a:ext cx="8640763" cy="264795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tr-TR" altLang="tr-TR" b="1">
                <a:solidFill>
                  <a:srgbClr val="FF0000"/>
                </a:solidFill>
              </a:rPr>
              <a:t>II-N. opticus:</a:t>
            </a:r>
            <a:r>
              <a:rPr lang="tr-TR" altLang="tr-TR" b="1"/>
              <a:t> Görme siniridir ve sadece </a:t>
            </a:r>
            <a:r>
              <a:rPr lang="tr-TR" altLang="tr-TR" b="1">
                <a:solidFill>
                  <a:srgbClr val="FF0000"/>
                </a:solidFill>
              </a:rPr>
              <a:t>afferent</a:t>
            </a:r>
            <a:r>
              <a:rPr lang="tr-TR" altLang="tr-TR" b="1"/>
              <a:t> liflerden meydana gelir. N. opticus içerisindeki lifler retina'nın ganglion tabakasında bulunan multipolar ganglion hücrelerinin merkezi uzantılarıdır. Bu fibriller discus nervi optici'de bir araya toplanarak göz küresini terk ederler ve n. opticus olarak içe arkaya doğru ilerler. Canalis opticus’tan geçerek kafatasına girer. </a:t>
            </a:r>
          </a:p>
        </p:txBody>
      </p:sp>
      <p:pic>
        <p:nvPicPr>
          <p:cNvPr id="4915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2924175"/>
            <a:ext cx="2708275"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24" name="Rectangle 4"/>
          <p:cNvSpPr>
            <a:spLocks noChangeArrowheads="1"/>
          </p:cNvSpPr>
          <p:nvPr/>
        </p:nvSpPr>
        <p:spPr bwMode="auto">
          <a:xfrm>
            <a:off x="4284663" y="3500438"/>
            <a:ext cx="1489075"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a:solidFill>
                  <a:srgbClr val="FF0000"/>
                </a:solidFill>
              </a:rPr>
              <a:t>N. opticus</a:t>
            </a:r>
          </a:p>
        </p:txBody>
      </p:sp>
      <p:sp>
        <p:nvSpPr>
          <p:cNvPr id="491525" name="Line 5"/>
          <p:cNvSpPr>
            <a:spLocks noChangeShapeType="1"/>
          </p:cNvSpPr>
          <p:nvPr/>
        </p:nvSpPr>
        <p:spPr bwMode="auto">
          <a:xfrm flipV="1">
            <a:off x="2987675" y="3716338"/>
            <a:ext cx="1296988" cy="288925"/>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Tree>
    <p:extLst>
      <p:ext uri="{BB962C8B-B14F-4D97-AF65-F5344CB8AC3E}">
        <p14:creationId xmlns:p14="http://schemas.microsoft.com/office/powerpoint/2010/main" val="3682044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Text Box 2"/>
          <p:cNvSpPr txBox="1">
            <a:spLocks noChangeArrowheads="1"/>
          </p:cNvSpPr>
          <p:nvPr/>
        </p:nvSpPr>
        <p:spPr bwMode="auto">
          <a:xfrm>
            <a:off x="179388" y="260350"/>
            <a:ext cx="8713787" cy="19177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tr-TR" altLang="tr-TR" b="1">
                <a:solidFill>
                  <a:srgbClr val="FF0000"/>
                </a:solidFill>
              </a:rPr>
              <a:t>III-N. oculomotorius:</a:t>
            </a:r>
            <a:r>
              <a:rPr lang="tr-TR" altLang="tr-TR" b="1"/>
              <a:t> Motor ve parasempatik lifler taşır. </a:t>
            </a:r>
            <a:r>
              <a:rPr lang="tr-TR" altLang="tr-TR" b="1">
                <a:solidFill>
                  <a:srgbClr val="FF0000"/>
                </a:solidFill>
              </a:rPr>
              <a:t>Motor</a:t>
            </a:r>
            <a:r>
              <a:rPr lang="tr-TR" altLang="tr-TR" b="1"/>
              <a:t> lifleri </a:t>
            </a:r>
            <a:r>
              <a:rPr lang="tr-TR" altLang="tr-TR" b="1">
                <a:solidFill>
                  <a:srgbClr val="FF0000"/>
                </a:solidFill>
              </a:rPr>
              <a:t>m. rectus lateralis ve m. obliquus superior'un haricinde</a:t>
            </a:r>
            <a:r>
              <a:rPr lang="tr-TR" altLang="tr-TR" b="1"/>
              <a:t> gözün diğer dış kaslarının motor innervasyonunu sağlar, </a:t>
            </a:r>
            <a:r>
              <a:rPr lang="tr-TR" altLang="tr-TR" b="1">
                <a:solidFill>
                  <a:srgbClr val="FF0000"/>
                </a:solidFill>
              </a:rPr>
              <a:t>parasempatik</a:t>
            </a:r>
            <a:r>
              <a:rPr lang="tr-TR" altLang="tr-TR" b="1"/>
              <a:t> lifleri ise gözün düz kaslarından </a:t>
            </a:r>
            <a:r>
              <a:rPr lang="tr-TR" altLang="tr-TR" b="1">
                <a:solidFill>
                  <a:srgbClr val="FF0000"/>
                </a:solidFill>
              </a:rPr>
              <a:t>m. ciliaris</a:t>
            </a:r>
            <a:r>
              <a:rPr lang="tr-TR" altLang="tr-TR" b="1"/>
              <a:t> ve </a:t>
            </a:r>
            <a:r>
              <a:rPr lang="tr-TR" altLang="tr-TR" b="1">
                <a:solidFill>
                  <a:srgbClr val="FF0000"/>
                </a:solidFill>
              </a:rPr>
              <a:t>m. sphincter pupillae'yı</a:t>
            </a:r>
            <a:r>
              <a:rPr lang="tr-TR" altLang="tr-TR" b="1"/>
              <a:t> innerve eder. </a:t>
            </a:r>
          </a:p>
        </p:txBody>
      </p:sp>
      <p:pic>
        <p:nvPicPr>
          <p:cNvPr id="4925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266950"/>
            <a:ext cx="4679950" cy="4429125"/>
          </a:xfrm>
          <a:prstGeom prst="rect">
            <a:avLst/>
          </a:prstGeom>
          <a:noFill/>
          <a:extLst>
            <a:ext uri="{909E8E84-426E-40DD-AFC4-6F175D3DCCD1}">
              <a14:hiddenFill xmlns:a14="http://schemas.microsoft.com/office/drawing/2010/main">
                <a:solidFill>
                  <a:srgbClr val="FFFFFF"/>
                </a:solidFill>
              </a14:hiddenFill>
            </a:ext>
          </a:extLst>
        </p:spPr>
      </p:pic>
      <p:pic>
        <p:nvPicPr>
          <p:cNvPr id="4925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6213" y="2133600"/>
            <a:ext cx="3633787"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2549" name="Rectangle 5"/>
          <p:cNvSpPr>
            <a:spLocks noChangeArrowheads="1"/>
          </p:cNvSpPr>
          <p:nvPr/>
        </p:nvSpPr>
        <p:spPr bwMode="auto">
          <a:xfrm>
            <a:off x="3132138" y="6165850"/>
            <a:ext cx="236855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a:solidFill>
                  <a:srgbClr val="FF0000"/>
                </a:solidFill>
              </a:rPr>
              <a:t>n. oculomotorius</a:t>
            </a:r>
          </a:p>
        </p:txBody>
      </p:sp>
      <p:sp>
        <p:nvSpPr>
          <p:cNvPr id="492550" name="Line 6"/>
          <p:cNvSpPr>
            <a:spLocks noChangeShapeType="1"/>
          </p:cNvSpPr>
          <p:nvPr/>
        </p:nvSpPr>
        <p:spPr bwMode="auto">
          <a:xfrm>
            <a:off x="2771775" y="4149725"/>
            <a:ext cx="1368425" cy="2087563"/>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492551" name="Line 7"/>
          <p:cNvSpPr>
            <a:spLocks noChangeShapeType="1"/>
          </p:cNvSpPr>
          <p:nvPr/>
        </p:nvSpPr>
        <p:spPr bwMode="auto">
          <a:xfrm flipV="1">
            <a:off x="4140200" y="5805488"/>
            <a:ext cx="2087563" cy="4318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Tree>
    <p:extLst>
      <p:ext uri="{BB962C8B-B14F-4D97-AF65-F5344CB8AC3E}">
        <p14:creationId xmlns:p14="http://schemas.microsoft.com/office/powerpoint/2010/main" val="797984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Text Box 2"/>
          <p:cNvSpPr txBox="1">
            <a:spLocks noChangeArrowheads="1"/>
          </p:cNvSpPr>
          <p:nvPr/>
        </p:nvSpPr>
        <p:spPr bwMode="auto">
          <a:xfrm>
            <a:off x="323850" y="260350"/>
            <a:ext cx="8640763" cy="82232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tr-TR" altLang="tr-TR" b="1">
                <a:solidFill>
                  <a:srgbClr val="FF0000"/>
                </a:solidFill>
              </a:rPr>
              <a:t>IV-N. trochlearis:</a:t>
            </a:r>
            <a:r>
              <a:rPr lang="tr-TR" altLang="tr-TR" b="1"/>
              <a:t> Gözün dış kaslarından sadece </a:t>
            </a:r>
            <a:r>
              <a:rPr lang="tr-TR" altLang="tr-TR" b="1">
                <a:solidFill>
                  <a:srgbClr val="FF0000"/>
                </a:solidFill>
              </a:rPr>
              <a:t>m. obliquus superior'un motor</a:t>
            </a:r>
            <a:r>
              <a:rPr lang="tr-TR" altLang="tr-TR" b="1"/>
              <a:t> innervasyunu sağlayan lifler taşır. </a:t>
            </a:r>
          </a:p>
        </p:txBody>
      </p:sp>
      <p:pic>
        <p:nvPicPr>
          <p:cNvPr id="4935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355725"/>
            <a:ext cx="4968875" cy="4702175"/>
          </a:xfrm>
          <a:prstGeom prst="rect">
            <a:avLst/>
          </a:prstGeom>
          <a:noFill/>
          <a:extLst>
            <a:ext uri="{909E8E84-426E-40DD-AFC4-6F175D3DCCD1}">
              <a14:hiddenFill xmlns:a14="http://schemas.microsoft.com/office/drawing/2010/main">
                <a:solidFill>
                  <a:srgbClr val="FFFFFF"/>
                </a:solidFill>
              </a14:hiddenFill>
            </a:ext>
          </a:extLst>
        </p:spPr>
      </p:pic>
      <p:pic>
        <p:nvPicPr>
          <p:cNvPr id="4935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3488" y="1196975"/>
            <a:ext cx="3810000"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3573" name="Rectangle 5"/>
          <p:cNvSpPr>
            <a:spLocks noChangeArrowheads="1"/>
          </p:cNvSpPr>
          <p:nvPr/>
        </p:nvSpPr>
        <p:spPr bwMode="auto">
          <a:xfrm>
            <a:off x="3851275" y="5876925"/>
            <a:ext cx="1909763"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a:solidFill>
                  <a:srgbClr val="FF0000"/>
                </a:solidFill>
              </a:rPr>
              <a:t>n. trochlearis</a:t>
            </a:r>
          </a:p>
        </p:txBody>
      </p:sp>
      <p:sp>
        <p:nvSpPr>
          <p:cNvPr id="493574" name="Line 6"/>
          <p:cNvSpPr>
            <a:spLocks noChangeShapeType="1"/>
          </p:cNvSpPr>
          <p:nvPr/>
        </p:nvSpPr>
        <p:spPr bwMode="auto">
          <a:xfrm>
            <a:off x="3419475" y="3644900"/>
            <a:ext cx="720725" cy="230505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493575" name="Line 7"/>
          <p:cNvSpPr>
            <a:spLocks noChangeShapeType="1"/>
          </p:cNvSpPr>
          <p:nvPr/>
        </p:nvSpPr>
        <p:spPr bwMode="auto">
          <a:xfrm flipV="1">
            <a:off x="5076825" y="5229225"/>
            <a:ext cx="1079500" cy="6477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Tree>
    <p:extLst>
      <p:ext uri="{BB962C8B-B14F-4D97-AF65-F5344CB8AC3E}">
        <p14:creationId xmlns:p14="http://schemas.microsoft.com/office/powerpoint/2010/main" val="106366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Text Box 2"/>
          <p:cNvSpPr txBox="1">
            <a:spLocks noChangeArrowheads="1"/>
          </p:cNvSpPr>
          <p:nvPr/>
        </p:nvSpPr>
        <p:spPr bwMode="auto">
          <a:xfrm>
            <a:off x="179388" y="188913"/>
            <a:ext cx="8496300" cy="118745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tr-TR" altLang="tr-TR" b="1">
                <a:solidFill>
                  <a:srgbClr val="FF0000"/>
                </a:solidFill>
              </a:rPr>
              <a:t>V-N. trigeminus:</a:t>
            </a:r>
            <a:r>
              <a:rPr lang="tr-TR" altLang="tr-TR" b="1"/>
              <a:t> N. trigeminus kranial sinirlerin en genişidir. Sensitif ve motor lifler taşır. Sensitif lifleri başın büyük bölümünün duyusunu alır. </a:t>
            </a:r>
          </a:p>
        </p:txBody>
      </p:sp>
      <p:pic>
        <p:nvPicPr>
          <p:cNvPr id="4966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506538"/>
            <a:ext cx="5329238" cy="494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6644" name="Rectangle 4"/>
          <p:cNvSpPr>
            <a:spLocks noChangeArrowheads="1"/>
          </p:cNvSpPr>
          <p:nvPr/>
        </p:nvSpPr>
        <p:spPr bwMode="auto">
          <a:xfrm>
            <a:off x="5435600" y="3357563"/>
            <a:ext cx="196215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a:solidFill>
                  <a:srgbClr val="FF0000"/>
                </a:solidFill>
              </a:rPr>
              <a:t>N. trigeminus</a:t>
            </a:r>
          </a:p>
        </p:txBody>
      </p:sp>
      <p:sp>
        <p:nvSpPr>
          <p:cNvPr id="496645" name="Line 5"/>
          <p:cNvSpPr>
            <a:spLocks noChangeShapeType="1"/>
          </p:cNvSpPr>
          <p:nvPr/>
        </p:nvSpPr>
        <p:spPr bwMode="auto">
          <a:xfrm>
            <a:off x="4211638" y="3068638"/>
            <a:ext cx="1223962" cy="576262"/>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496646" name="Line 6"/>
          <p:cNvSpPr>
            <a:spLocks noChangeShapeType="1"/>
          </p:cNvSpPr>
          <p:nvPr/>
        </p:nvSpPr>
        <p:spPr bwMode="auto">
          <a:xfrm flipV="1">
            <a:off x="4067175" y="3644900"/>
            <a:ext cx="1368425" cy="2159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496647" name="Line 7"/>
          <p:cNvSpPr>
            <a:spLocks noChangeShapeType="1"/>
          </p:cNvSpPr>
          <p:nvPr/>
        </p:nvSpPr>
        <p:spPr bwMode="auto">
          <a:xfrm flipV="1">
            <a:off x="4067175" y="3644900"/>
            <a:ext cx="1368425" cy="1008063"/>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Tree>
    <p:extLst>
      <p:ext uri="{BB962C8B-B14F-4D97-AF65-F5344CB8AC3E}">
        <p14:creationId xmlns:p14="http://schemas.microsoft.com/office/powerpoint/2010/main" val="1599009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Text Box 2"/>
          <p:cNvSpPr txBox="1">
            <a:spLocks noChangeArrowheads="1"/>
          </p:cNvSpPr>
          <p:nvPr/>
        </p:nvSpPr>
        <p:spPr bwMode="auto">
          <a:xfrm>
            <a:off x="179388" y="188913"/>
            <a:ext cx="7129462" cy="4572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tr-TR" altLang="tr-TR" b="1"/>
              <a:t>Motor lifler </a:t>
            </a:r>
            <a:r>
              <a:rPr lang="tr-TR" altLang="tr-TR" b="1">
                <a:solidFill>
                  <a:srgbClr val="FF0000"/>
                </a:solidFill>
              </a:rPr>
              <a:t>çiğneme kaslarını</a:t>
            </a:r>
            <a:r>
              <a:rPr lang="tr-TR" altLang="tr-TR" b="1"/>
              <a:t> innerve eder. </a:t>
            </a:r>
          </a:p>
        </p:txBody>
      </p:sp>
      <p:pic>
        <p:nvPicPr>
          <p:cNvPr id="49767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966788"/>
            <a:ext cx="5445125" cy="496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7673" name="Rectangle 9"/>
          <p:cNvSpPr>
            <a:spLocks noChangeArrowheads="1"/>
          </p:cNvSpPr>
          <p:nvPr/>
        </p:nvSpPr>
        <p:spPr bwMode="auto">
          <a:xfrm>
            <a:off x="611188" y="2636838"/>
            <a:ext cx="196215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a:solidFill>
                  <a:srgbClr val="FF0000"/>
                </a:solidFill>
              </a:rPr>
              <a:t>N. trigeminus</a:t>
            </a:r>
          </a:p>
        </p:txBody>
      </p:sp>
      <p:sp>
        <p:nvSpPr>
          <p:cNvPr id="497674" name="Line 10"/>
          <p:cNvSpPr>
            <a:spLocks noChangeShapeType="1"/>
          </p:cNvSpPr>
          <p:nvPr/>
        </p:nvSpPr>
        <p:spPr bwMode="auto">
          <a:xfrm flipV="1">
            <a:off x="2195513" y="1628775"/>
            <a:ext cx="1584325" cy="10080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Tree>
    <p:extLst>
      <p:ext uri="{BB962C8B-B14F-4D97-AF65-F5344CB8AC3E}">
        <p14:creationId xmlns:p14="http://schemas.microsoft.com/office/powerpoint/2010/main" val="2282015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Text Box 2"/>
          <p:cNvSpPr txBox="1">
            <a:spLocks noChangeArrowheads="1"/>
          </p:cNvSpPr>
          <p:nvPr/>
        </p:nvSpPr>
        <p:spPr bwMode="auto">
          <a:xfrm>
            <a:off x="179388" y="188913"/>
            <a:ext cx="8496300" cy="19177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tr-TR" altLang="tr-TR" b="1"/>
              <a:t>N. trigeminus pons'dan çıktıktan sonra </a:t>
            </a:r>
            <a:r>
              <a:rPr lang="tr-TR" altLang="tr-TR" b="1">
                <a:solidFill>
                  <a:srgbClr val="FF0000"/>
                </a:solidFill>
              </a:rPr>
              <a:t>ganglion trigeminale'yi (ggl. semilunare veya ggl. Gasseri)</a:t>
            </a:r>
            <a:r>
              <a:rPr lang="tr-TR" altLang="tr-TR" b="1"/>
              <a:t> oluşturur. Bu ganglion, os temporaledeki pars petrosanın üst ön yüzünde impressio trigemini adı verilen çukurlukta bulunur. Burada dura materin iki yaprağı arasında yerleşmiştir. </a:t>
            </a:r>
          </a:p>
        </p:txBody>
      </p:sp>
      <p:pic>
        <p:nvPicPr>
          <p:cNvPr id="4945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133600"/>
            <a:ext cx="3810000" cy="445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4596" name="Rectangle 4"/>
          <p:cNvSpPr>
            <a:spLocks noChangeArrowheads="1"/>
          </p:cNvSpPr>
          <p:nvPr/>
        </p:nvSpPr>
        <p:spPr bwMode="auto">
          <a:xfrm>
            <a:off x="4716463" y="3429000"/>
            <a:ext cx="2865437"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a:solidFill>
                  <a:srgbClr val="FF0000"/>
                </a:solidFill>
              </a:rPr>
              <a:t>ganglion trigeminale</a:t>
            </a:r>
          </a:p>
        </p:txBody>
      </p:sp>
      <p:sp>
        <p:nvSpPr>
          <p:cNvPr id="494597" name="Line 5"/>
          <p:cNvSpPr>
            <a:spLocks noChangeShapeType="1"/>
          </p:cNvSpPr>
          <p:nvPr/>
        </p:nvSpPr>
        <p:spPr bwMode="auto">
          <a:xfrm flipV="1">
            <a:off x="2987675" y="3644900"/>
            <a:ext cx="1728788" cy="6477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Tree>
    <p:extLst>
      <p:ext uri="{BB962C8B-B14F-4D97-AF65-F5344CB8AC3E}">
        <p14:creationId xmlns:p14="http://schemas.microsoft.com/office/powerpoint/2010/main" val="1927184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307340" y="392937"/>
            <a:ext cx="5617210"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FF0000"/>
                </a:solidFill>
                <a:latin typeface="Arial"/>
                <a:cs typeface="Arial"/>
              </a:rPr>
              <a:t>İbn-i </a:t>
            </a:r>
            <a:r>
              <a:rPr sz="4000" b="1" dirty="0">
                <a:solidFill>
                  <a:srgbClr val="FF0000"/>
                </a:solidFill>
                <a:latin typeface="Arial"/>
                <a:cs typeface="Arial"/>
              </a:rPr>
              <a:t>Sina </a:t>
            </a:r>
            <a:r>
              <a:rPr sz="4000" b="1" spc="-5" dirty="0">
                <a:solidFill>
                  <a:srgbClr val="FF0000"/>
                </a:solidFill>
                <a:latin typeface="Arial"/>
                <a:cs typeface="Arial"/>
              </a:rPr>
              <a:t>( 980 – 1038</a:t>
            </a:r>
            <a:r>
              <a:rPr sz="4000" b="1" spc="-15" dirty="0">
                <a:solidFill>
                  <a:srgbClr val="FF0000"/>
                </a:solidFill>
                <a:latin typeface="Arial"/>
                <a:cs typeface="Arial"/>
              </a:rPr>
              <a:t> </a:t>
            </a:r>
            <a:r>
              <a:rPr sz="4000" b="1" spc="-5" dirty="0">
                <a:solidFill>
                  <a:srgbClr val="FF0000"/>
                </a:solidFill>
                <a:latin typeface="Arial"/>
                <a:cs typeface="Arial"/>
              </a:rPr>
              <a:t>)</a:t>
            </a:r>
            <a:endParaRPr sz="4000">
              <a:latin typeface="Arial"/>
              <a:cs typeface="Arial"/>
            </a:endParaRPr>
          </a:p>
        </p:txBody>
      </p:sp>
      <p:sp>
        <p:nvSpPr>
          <p:cNvPr id="9" name="object 9"/>
          <p:cNvSpPr txBox="1"/>
          <p:nvPr/>
        </p:nvSpPr>
        <p:spPr>
          <a:xfrm>
            <a:off x="307340" y="1192211"/>
            <a:ext cx="5989955" cy="4837430"/>
          </a:xfrm>
          <a:prstGeom prst="rect">
            <a:avLst/>
          </a:prstGeom>
        </p:spPr>
        <p:txBody>
          <a:bodyPr vert="horz" wrap="square" lIns="0" tIns="214629" rIns="0" bIns="0" rtlCol="0">
            <a:spAutoFit/>
          </a:bodyPr>
          <a:lstStyle/>
          <a:p>
            <a:pPr marL="355600" indent="-342900">
              <a:lnSpc>
                <a:spcPct val="100000"/>
              </a:lnSpc>
              <a:spcBef>
                <a:spcPts val="1689"/>
              </a:spcBef>
              <a:buClr>
                <a:srgbClr val="0000CC"/>
              </a:buClr>
              <a:buSzPct val="60416"/>
              <a:buFont typeface="Wingdings"/>
              <a:buChar char=""/>
              <a:tabLst>
                <a:tab pos="354965" algn="l"/>
                <a:tab pos="355600" algn="l"/>
              </a:tabLst>
            </a:pPr>
            <a:r>
              <a:rPr sz="2400" spc="-5" dirty="0">
                <a:latin typeface="Arial"/>
                <a:cs typeface="Arial"/>
              </a:rPr>
              <a:t>Buhara’da</a:t>
            </a:r>
            <a:r>
              <a:rPr sz="2400" spc="25" dirty="0">
                <a:latin typeface="Arial"/>
                <a:cs typeface="Arial"/>
              </a:rPr>
              <a:t> </a:t>
            </a:r>
            <a:r>
              <a:rPr sz="2400" spc="-5" dirty="0">
                <a:latin typeface="Arial"/>
                <a:cs typeface="Arial"/>
              </a:rPr>
              <a:t>doğdu</a:t>
            </a:r>
            <a:endParaRPr sz="2400">
              <a:latin typeface="Arial"/>
              <a:cs typeface="Arial"/>
            </a:endParaRPr>
          </a:p>
          <a:p>
            <a:pPr marL="355600" marR="5080" indent="-342900">
              <a:lnSpc>
                <a:spcPct val="135000"/>
              </a:lnSpc>
              <a:spcBef>
                <a:spcPts val="580"/>
              </a:spcBef>
              <a:buClr>
                <a:srgbClr val="0000CC"/>
              </a:buClr>
              <a:buSzPct val="60416"/>
              <a:buFont typeface="Wingdings"/>
              <a:buChar char=""/>
              <a:tabLst>
                <a:tab pos="354965" algn="l"/>
                <a:tab pos="355600" algn="l"/>
              </a:tabLst>
            </a:pPr>
            <a:r>
              <a:rPr sz="2400" spc="-5" dirty="0">
                <a:latin typeface="Arial"/>
                <a:cs typeface="Arial"/>
              </a:rPr>
              <a:t>Gramer, şiir, astronomi, geometri, fizyoloji  </a:t>
            </a:r>
            <a:r>
              <a:rPr sz="2400" dirty="0">
                <a:latin typeface="Arial"/>
                <a:cs typeface="Arial"/>
              </a:rPr>
              <a:t>ve </a:t>
            </a:r>
            <a:r>
              <a:rPr sz="2400" spc="-5" dirty="0">
                <a:latin typeface="Arial"/>
                <a:cs typeface="Arial"/>
              </a:rPr>
              <a:t>cerrahi konularında eğitim</a:t>
            </a:r>
            <a:r>
              <a:rPr sz="2400" spc="40" dirty="0">
                <a:latin typeface="Arial"/>
                <a:cs typeface="Arial"/>
              </a:rPr>
              <a:t> </a:t>
            </a:r>
            <a:r>
              <a:rPr sz="2400" spc="-5" dirty="0">
                <a:latin typeface="Arial"/>
                <a:cs typeface="Arial"/>
              </a:rPr>
              <a:t>gördü</a:t>
            </a:r>
            <a:endParaRPr sz="2400">
              <a:latin typeface="Arial"/>
              <a:cs typeface="Arial"/>
            </a:endParaRPr>
          </a:p>
          <a:p>
            <a:pPr marL="355600" marR="356235" indent="-342900">
              <a:lnSpc>
                <a:spcPct val="135000"/>
              </a:lnSpc>
              <a:spcBef>
                <a:spcPts val="575"/>
              </a:spcBef>
              <a:buClr>
                <a:srgbClr val="0000CC"/>
              </a:buClr>
              <a:buSzPct val="60416"/>
              <a:buFont typeface="Wingdings"/>
              <a:buChar char=""/>
              <a:tabLst>
                <a:tab pos="354965" algn="l"/>
                <a:tab pos="355600" algn="l"/>
              </a:tabLst>
            </a:pPr>
            <a:r>
              <a:rPr sz="2400" spc="-5" dirty="0">
                <a:latin typeface="Arial"/>
                <a:cs typeface="Arial"/>
              </a:rPr>
              <a:t>Avrupalılar tarafından Avicenna ismi ile  </a:t>
            </a:r>
            <a:r>
              <a:rPr sz="2400" spc="-10" dirty="0">
                <a:latin typeface="Arial"/>
                <a:cs typeface="Arial"/>
              </a:rPr>
              <a:t>tanınır</a:t>
            </a:r>
            <a:endParaRPr sz="2400">
              <a:latin typeface="Arial"/>
              <a:cs typeface="Arial"/>
            </a:endParaRPr>
          </a:p>
          <a:p>
            <a:pPr marL="355600" indent="-342900">
              <a:lnSpc>
                <a:spcPct val="100000"/>
              </a:lnSpc>
              <a:spcBef>
                <a:spcPts val="1585"/>
              </a:spcBef>
              <a:buClr>
                <a:srgbClr val="0000CC"/>
              </a:buClr>
              <a:buSzPct val="60416"/>
              <a:buFont typeface="Wingdings"/>
              <a:buChar char=""/>
              <a:tabLst>
                <a:tab pos="354965" algn="l"/>
                <a:tab pos="355600" algn="l"/>
              </a:tabLst>
            </a:pPr>
            <a:r>
              <a:rPr sz="2400" spc="-10" dirty="0">
                <a:latin typeface="Arial"/>
                <a:cs typeface="Arial"/>
              </a:rPr>
              <a:t>"Tıp </a:t>
            </a:r>
            <a:r>
              <a:rPr sz="2400" spc="-5" dirty="0">
                <a:latin typeface="Arial"/>
                <a:cs typeface="Arial"/>
              </a:rPr>
              <a:t>Kanunu" kitabında anatomi</a:t>
            </a:r>
            <a:r>
              <a:rPr sz="2400" spc="55" dirty="0">
                <a:latin typeface="Arial"/>
                <a:cs typeface="Arial"/>
              </a:rPr>
              <a:t> </a:t>
            </a:r>
            <a:r>
              <a:rPr sz="2400" dirty="0">
                <a:latin typeface="Arial"/>
                <a:cs typeface="Arial"/>
              </a:rPr>
              <a:t>ve</a:t>
            </a:r>
            <a:endParaRPr sz="2400">
              <a:latin typeface="Arial"/>
              <a:cs typeface="Arial"/>
            </a:endParaRPr>
          </a:p>
          <a:p>
            <a:pPr marL="355600">
              <a:lnSpc>
                <a:spcPct val="100000"/>
              </a:lnSpc>
              <a:spcBef>
                <a:spcPts val="1010"/>
              </a:spcBef>
            </a:pPr>
            <a:r>
              <a:rPr sz="2400" spc="-5" dirty="0">
                <a:latin typeface="Arial"/>
                <a:cs typeface="Arial"/>
              </a:rPr>
              <a:t>fizyoloji ile </a:t>
            </a:r>
            <a:r>
              <a:rPr sz="2400" spc="-10" dirty="0">
                <a:latin typeface="Arial"/>
                <a:cs typeface="Arial"/>
              </a:rPr>
              <a:t>ilgili </a:t>
            </a:r>
            <a:r>
              <a:rPr sz="2400" spc="-5" dirty="0">
                <a:latin typeface="Arial"/>
                <a:cs typeface="Arial"/>
              </a:rPr>
              <a:t>konulara da </a:t>
            </a:r>
            <a:r>
              <a:rPr sz="2400" dirty="0">
                <a:latin typeface="Arial"/>
                <a:cs typeface="Arial"/>
              </a:rPr>
              <a:t>yer</a:t>
            </a:r>
            <a:r>
              <a:rPr sz="2400" spc="100" dirty="0">
                <a:latin typeface="Arial"/>
                <a:cs typeface="Arial"/>
              </a:rPr>
              <a:t> </a:t>
            </a:r>
            <a:r>
              <a:rPr sz="2400" spc="-5" dirty="0">
                <a:latin typeface="Arial"/>
                <a:cs typeface="Arial"/>
              </a:rPr>
              <a:t>vermiştir</a:t>
            </a:r>
            <a:endParaRPr sz="2400">
              <a:latin typeface="Arial"/>
              <a:cs typeface="Arial"/>
            </a:endParaRPr>
          </a:p>
          <a:p>
            <a:pPr marL="355600" marR="337820" indent="-342900">
              <a:lnSpc>
                <a:spcPct val="135000"/>
              </a:lnSpc>
              <a:spcBef>
                <a:spcPts val="575"/>
              </a:spcBef>
              <a:buClr>
                <a:srgbClr val="0000CC"/>
              </a:buClr>
              <a:buSzPct val="60416"/>
              <a:buFont typeface="Wingdings"/>
              <a:buChar char=""/>
              <a:tabLst>
                <a:tab pos="354965" algn="l"/>
                <a:tab pos="355600" algn="l"/>
              </a:tabLst>
            </a:pPr>
            <a:r>
              <a:rPr sz="2400" spc="-5" dirty="0">
                <a:latin typeface="Arial"/>
                <a:cs typeface="Arial"/>
              </a:rPr>
              <a:t>Eserlerinde Hippocrates </a:t>
            </a:r>
            <a:r>
              <a:rPr sz="2400" dirty="0">
                <a:latin typeface="Arial"/>
                <a:cs typeface="Arial"/>
              </a:rPr>
              <a:t>ve </a:t>
            </a:r>
            <a:r>
              <a:rPr sz="2400" spc="-5" dirty="0">
                <a:latin typeface="Arial"/>
                <a:cs typeface="Arial"/>
              </a:rPr>
              <a:t>Galenos’un  görüşlerinden de</a:t>
            </a:r>
            <a:r>
              <a:rPr sz="2400" spc="30" dirty="0">
                <a:latin typeface="Arial"/>
                <a:cs typeface="Arial"/>
              </a:rPr>
              <a:t> </a:t>
            </a:r>
            <a:r>
              <a:rPr sz="2400" spc="-5" dirty="0">
                <a:latin typeface="Arial"/>
                <a:cs typeface="Arial"/>
              </a:rPr>
              <a:t>yararlanmıştır</a:t>
            </a:r>
            <a:endParaRPr sz="2400">
              <a:latin typeface="Arial"/>
              <a:cs typeface="Arial"/>
            </a:endParaRPr>
          </a:p>
        </p:txBody>
      </p:sp>
      <p:sp>
        <p:nvSpPr>
          <p:cNvPr id="10" name="object 10"/>
          <p:cNvSpPr/>
          <p:nvPr/>
        </p:nvSpPr>
        <p:spPr>
          <a:xfrm>
            <a:off x="6524243" y="152400"/>
            <a:ext cx="2350007" cy="3429000"/>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6527292" y="3657600"/>
            <a:ext cx="2378963" cy="304800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18160926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Text Box 2"/>
          <p:cNvSpPr txBox="1">
            <a:spLocks noChangeArrowheads="1"/>
          </p:cNvSpPr>
          <p:nvPr/>
        </p:nvSpPr>
        <p:spPr bwMode="auto">
          <a:xfrm>
            <a:off x="179388" y="188913"/>
            <a:ext cx="8496300" cy="155257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tr-TR" altLang="tr-TR" b="1"/>
              <a:t>Ağrı, ısı, temas ve basınç duyuları gaglion semilunarede bulunan ganglion hücreleri tarafından alınır. Ganglion trigeminale burada üç ana dala ayrılır. Bunlar </a:t>
            </a:r>
            <a:r>
              <a:rPr lang="tr-TR" altLang="tr-TR" b="1">
                <a:solidFill>
                  <a:srgbClr val="FF0000"/>
                </a:solidFill>
              </a:rPr>
              <a:t>n. ophthalmicus, n. maxillaris ve n. mandibularis’tir</a:t>
            </a:r>
            <a:r>
              <a:rPr lang="tr-TR" altLang="tr-TR" b="1"/>
              <a:t>. </a:t>
            </a:r>
          </a:p>
        </p:txBody>
      </p:sp>
      <p:pic>
        <p:nvPicPr>
          <p:cNvPr id="4986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1844675"/>
            <a:ext cx="5111750"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8693" name="Rectangle 5"/>
          <p:cNvSpPr>
            <a:spLocks noChangeArrowheads="1"/>
          </p:cNvSpPr>
          <p:nvPr/>
        </p:nvSpPr>
        <p:spPr bwMode="auto">
          <a:xfrm>
            <a:off x="4859338" y="1700213"/>
            <a:ext cx="2268537"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a:solidFill>
                  <a:srgbClr val="FF0000"/>
                </a:solidFill>
              </a:rPr>
              <a:t>n. ophthalmicus</a:t>
            </a:r>
          </a:p>
        </p:txBody>
      </p:sp>
      <p:sp>
        <p:nvSpPr>
          <p:cNvPr id="498694" name="Line 6"/>
          <p:cNvSpPr>
            <a:spLocks noChangeShapeType="1"/>
          </p:cNvSpPr>
          <p:nvPr/>
        </p:nvSpPr>
        <p:spPr bwMode="auto">
          <a:xfrm>
            <a:off x="4067175" y="1989138"/>
            <a:ext cx="792163"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498695" name="Rectangle 7"/>
          <p:cNvSpPr>
            <a:spLocks noChangeArrowheads="1"/>
          </p:cNvSpPr>
          <p:nvPr/>
        </p:nvSpPr>
        <p:spPr bwMode="auto">
          <a:xfrm>
            <a:off x="539750" y="2565400"/>
            <a:ext cx="1808163"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a:solidFill>
                  <a:srgbClr val="FF0000"/>
                </a:solidFill>
              </a:rPr>
              <a:t>n. maxillaris</a:t>
            </a:r>
          </a:p>
        </p:txBody>
      </p:sp>
      <p:sp>
        <p:nvSpPr>
          <p:cNvPr id="498696" name="Line 8"/>
          <p:cNvSpPr>
            <a:spLocks noChangeShapeType="1"/>
          </p:cNvSpPr>
          <p:nvPr/>
        </p:nvSpPr>
        <p:spPr bwMode="auto">
          <a:xfrm flipV="1">
            <a:off x="2339975" y="2492375"/>
            <a:ext cx="1584325" cy="2159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498697" name="Rectangle 9"/>
          <p:cNvSpPr>
            <a:spLocks noChangeArrowheads="1"/>
          </p:cNvSpPr>
          <p:nvPr/>
        </p:nvSpPr>
        <p:spPr bwMode="auto">
          <a:xfrm>
            <a:off x="395288" y="5300663"/>
            <a:ext cx="2251075"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a:solidFill>
                  <a:srgbClr val="FF0000"/>
                </a:solidFill>
              </a:rPr>
              <a:t>n. mandibularis</a:t>
            </a:r>
          </a:p>
        </p:txBody>
      </p:sp>
      <p:sp>
        <p:nvSpPr>
          <p:cNvPr id="498698" name="Line 10"/>
          <p:cNvSpPr>
            <a:spLocks noChangeShapeType="1"/>
          </p:cNvSpPr>
          <p:nvPr/>
        </p:nvSpPr>
        <p:spPr bwMode="auto">
          <a:xfrm flipV="1">
            <a:off x="2051050" y="4005263"/>
            <a:ext cx="1584325" cy="1295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Tree>
    <p:extLst>
      <p:ext uri="{BB962C8B-B14F-4D97-AF65-F5344CB8AC3E}">
        <p14:creationId xmlns:p14="http://schemas.microsoft.com/office/powerpoint/2010/main" val="3620550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Text Box 2"/>
          <p:cNvSpPr txBox="1">
            <a:spLocks noChangeArrowheads="1"/>
          </p:cNvSpPr>
          <p:nvPr/>
        </p:nvSpPr>
        <p:spPr bwMode="auto">
          <a:xfrm>
            <a:off x="179388" y="188913"/>
            <a:ext cx="8569325" cy="19177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tr-TR" altLang="tr-TR" b="1">
                <a:solidFill>
                  <a:srgbClr val="FF0000"/>
                </a:solidFill>
              </a:rPr>
              <a:t>N. ophtalmicus:</a:t>
            </a:r>
            <a:r>
              <a:rPr lang="tr-TR" altLang="tr-TR" b="1"/>
              <a:t> Ganglion trigeminale'nin ön üst kısmından ayrılır. Sadece sensitif lifler taşır. Bu sinir alın derisi, burun kökü, üst göz kapağı derisi, burun boşluğunun ön bölümü, göz ve konjontiva’ya sensitif lifler verir. Gl. lacrimalis’e ise parasempatik lifler taşır. </a:t>
            </a:r>
          </a:p>
        </p:txBody>
      </p:sp>
      <p:pic>
        <p:nvPicPr>
          <p:cNvPr id="4956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133600"/>
            <a:ext cx="3702050" cy="454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5620" name="Rectangle 4"/>
          <p:cNvSpPr>
            <a:spLocks noChangeArrowheads="1"/>
          </p:cNvSpPr>
          <p:nvPr/>
        </p:nvSpPr>
        <p:spPr bwMode="auto">
          <a:xfrm>
            <a:off x="2484438" y="4581525"/>
            <a:ext cx="2098675"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a:solidFill>
                  <a:srgbClr val="FF0000"/>
                </a:solidFill>
              </a:rPr>
              <a:t>n. ophtalmicus</a:t>
            </a:r>
          </a:p>
        </p:txBody>
      </p:sp>
      <p:sp>
        <p:nvSpPr>
          <p:cNvPr id="495621" name="Line 5"/>
          <p:cNvSpPr>
            <a:spLocks noChangeShapeType="1"/>
          </p:cNvSpPr>
          <p:nvPr/>
        </p:nvSpPr>
        <p:spPr bwMode="auto">
          <a:xfrm flipV="1">
            <a:off x="4572000" y="4508500"/>
            <a:ext cx="1439863" cy="2159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Tree>
    <p:extLst>
      <p:ext uri="{BB962C8B-B14F-4D97-AF65-F5344CB8AC3E}">
        <p14:creationId xmlns:p14="http://schemas.microsoft.com/office/powerpoint/2010/main" val="4124507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Text Box 2"/>
          <p:cNvSpPr txBox="1">
            <a:spLocks noChangeArrowheads="1"/>
          </p:cNvSpPr>
          <p:nvPr/>
        </p:nvSpPr>
        <p:spPr bwMode="auto">
          <a:xfrm>
            <a:off x="179388" y="188913"/>
            <a:ext cx="8569325" cy="228282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tr-TR" altLang="tr-TR" b="1">
                <a:solidFill>
                  <a:srgbClr val="FF0000"/>
                </a:solidFill>
              </a:rPr>
              <a:t>N. maxillaris:</a:t>
            </a:r>
            <a:r>
              <a:rPr lang="tr-TR" altLang="tr-TR" b="1"/>
              <a:t> Sadece sensitif lifler taşır. Foramen rotundum yoluyla cavum crani'yi terkeder ve fossa pterygopalatina'ya gelir. Bu sinirin dalları: burun kanatları, burun boşluğu mukozası, concha'lar, üst dudak, yanak ve alt göz kapağı derisi, sinus maxillaris, damak, üst çene dişleri ve diş etini innerve eder. </a:t>
            </a:r>
          </a:p>
        </p:txBody>
      </p:sp>
      <p:pic>
        <p:nvPicPr>
          <p:cNvPr id="4997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2678113"/>
            <a:ext cx="4392613" cy="400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9716" name="Rectangle 4"/>
          <p:cNvSpPr>
            <a:spLocks noChangeArrowheads="1"/>
          </p:cNvSpPr>
          <p:nvPr/>
        </p:nvSpPr>
        <p:spPr bwMode="auto">
          <a:xfrm>
            <a:off x="3276600" y="2205038"/>
            <a:ext cx="1858963"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a:solidFill>
                  <a:srgbClr val="FF0000"/>
                </a:solidFill>
              </a:rPr>
              <a:t>N. maxillaris</a:t>
            </a:r>
          </a:p>
        </p:txBody>
      </p:sp>
      <p:sp>
        <p:nvSpPr>
          <p:cNvPr id="499717" name="Line 5"/>
          <p:cNvSpPr>
            <a:spLocks noChangeShapeType="1"/>
          </p:cNvSpPr>
          <p:nvPr/>
        </p:nvSpPr>
        <p:spPr bwMode="auto">
          <a:xfrm flipV="1">
            <a:off x="2916238" y="2636838"/>
            <a:ext cx="792162" cy="6477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Tree>
    <p:extLst>
      <p:ext uri="{BB962C8B-B14F-4D97-AF65-F5344CB8AC3E}">
        <p14:creationId xmlns:p14="http://schemas.microsoft.com/office/powerpoint/2010/main" val="3362044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Text Box 2"/>
          <p:cNvSpPr txBox="1">
            <a:spLocks noChangeArrowheads="1"/>
          </p:cNvSpPr>
          <p:nvPr/>
        </p:nvSpPr>
        <p:spPr bwMode="auto">
          <a:xfrm>
            <a:off x="179388" y="188913"/>
            <a:ext cx="8569325" cy="33782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tr-TR" altLang="tr-TR" b="1">
                <a:solidFill>
                  <a:srgbClr val="FF0000"/>
                </a:solidFill>
              </a:rPr>
              <a:t>N. mandibularis:</a:t>
            </a:r>
            <a:r>
              <a:rPr lang="tr-TR" altLang="tr-TR" b="1"/>
              <a:t> N. trigeminusun en kalın dalıdır. Sensitif ve motor lifler ihtiva eder. Bu sinir cavum craniyi foramen ovale yoluyla terk eder ve fossa infratemporalise gelir. Motor lifler çiğneme kaslarına, m. mylohiyoideus ve m. digastricus'a (venter anterior) gider. Sensitif lifler ise temporal bölgeye, kulak kepçesine, yanak derisine, alt çene dişlerine, diş etine, çene derisine, ağız mukozasına ve dilin sulcus terminalisin önünde kalan kısmının sensitif innervasyonunu sağlar. Dilin ön kısmının tat duyusunu taşır. </a:t>
            </a:r>
          </a:p>
        </p:txBody>
      </p:sp>
      <p:pic>
        <p:nvPicPr>
          <p:cNvPr id="5007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838" y="3357563"/>
            <a:ext cx="3600450"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0740" name="Rectangle 4"/>
          <p:cNvSpPr>
            <a:spLocks noChangeArrowheads="1"/>
          </p:cNvSpPr>
          <p:nvPr/>
        </p:nvSpPr>
        <p:spPr bwMode="auto">
          <a:xfrm>
            <a:off x="1258888" y="4221163"/>
            <a:ext cx="2251075"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a:solidFill>
                  <a:srgbClr val="FF0000"/>
                </a:solidFill>
              </a:rPr>
              <a:t>n. mandibularis</a:t>
            </a:r>
          </a:p>
        </p:txBody>
      </p:sp>
      <p:sp>
        <p:nvSpPr>
          <p:cNvPr id="500741" name="Line 5"/>
          <p:cNvSpPr>
            <a:spLocks noChangeShapeType="1"/>
          </p:cNvSpPr>
          <p:nvPr/>
        </p:nvSpPr>
        <p:spPr bwMode="auto">
          <a:xfrm>
            <a:off x="3419475" y="4437063"/>
            <a:ext cx="1152525" cy="1444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500742" name="Line 6"/>
          <p:cNvSpPr>
            <a:spLocks noChangeShapeType="1"/>
          </p:cNvSpPr>
          <p:nvPr/>
        </p:nvSpPr>
        <p:spPr bwMode="auto">
          <a:xfrm flipV="1">
            <a:off x="3419475" y="4365625"/>
            <a:ext cx="1368425" cy="714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Tree>
    <p:extLst>
      <p:ext uri="{BB962C8B-B14F-4D97-AF65-F5344CB8AC3E}">
        <p14:creationId xmlns:p14="http://schemas.microsoft.com/office/powerpoint/2010/main" val="2222026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Text Box 2"/>
          <p:cNvSpPr txBox="1">
            <a:spLocks noChangeArrowheads="1"/>
          </p:cNvSpPr>
          <p:nvPr/>
        </p:nvSpPr>
        <p:spPr bwMode="auto">
          <a:xfrm>
            <a:off x="179388" y="188913"/>
            <a:ext cx="8569325" cy="82232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tr-TR" altLang="tr-TR" b="1">
                <a:solidFill>
                  <a:srgbClr val="FF0000"/>
                </a:solidFill>
              </a:rPr>
              <a:t>VI-N abducens:</a:t>
            </a:r>
            <a:r>
              <a:rPr lang="tr-TR" altLang="tr-TR" b="1"/>
              <a:t> N. abducens göz kaslarından m. rectus lateralis’in motor innervasyonunu sağlayan küçük bir sinirdir. </a:t>
            </a:r>
          </a:p>
        </p:txBody>
      </p:sp>
      <p:pic>
        <p:nvPicPr>
          <p:cNvPr id="5017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341438"/>
            <a:ext cx="4968875" cy="4702175"/>
          </a:xfrm>
          <a:prstGeom prst="rect">
            <a:avLst/>
          </a:prstGeom>
          <a:noFill/>
          <a:extLst>
            <a:ext uri="{909E8E84-426E-40DD-AFC4-6F175D3DCCD1}">
              <a14:hiddenFill xmlns:a14="http://schemas.microsoft.com/office/drawing/2010/main">
                <a:solidFill>
                  <a:srgbClr val="FFFFFF"/>
                </a:solidFill>
              </a14:hiddenFill>
            </a:ext>
          </a:extLst>
        </p:spPr>
      </p:pic>
      <p:pic>
        <p:nvPicPr>
          <p:cNvPr id="5017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196975"/>
            <a:ext cx="3702050" cy="454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765" name="Rectangle 5"/>
          <p:cNvSpPr>
            <a:spLocks noChangeArrowheads="1"/>
          </p:cNvSpPr>
          <p:nvPr/>
        </p:nvSpPr>
        <p:spPr bwMode="auto">
          <a:xfrm>
            <a:off x="3276600" y="5876925"/>
            <a:ext cx="170180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a:solidFill>
                  <a:srgbClr val="FF0000"/>
                </a:solidFill>
              </a:rPr>
              <a:t>N abducens</a:t>
            </a:r>
          </a:p>
        </p:txBody>
      </p:sp>
      <p:sp>
        <p:nvSpPr>
          <p:cNvPr id="501766" name="Line 6"/>
          <p:cNvSpPr>
            <a:spLocks noChangeShapeType="1"/>
          </p:cNvSpPr>
          <p:nvPr/>
        </p:nvSpPr>
        <p:spPr bwMode="auto">
          <a:xfrm>
            <a:off x="2916238" y="4149725"/>
            <a:ext cx="1008062" cy="17272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501767" name="Line 7"/>
          <p:cNvSpPr>
            <a:spLocks noChangeShapeType="1"/>
          </p:cNvSpPr>
          <p:nvPr/>
        </p:nvSpPr>
        <p:spPr bwMode="auto">
          <a:xfrm flipV="1">
            <a:off x="3924300" y="5157788"/>
            <a:ext cx="2232025" cy="719137"/>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Tree>
    <p:extLst>
      <p:ext uri="{BB962C8B-B14F-4D97-AF65-F5344CB8AC3E}">
        <p14:creationId xmlns:p14="http://schemas.microsoft.com/office/powerpoint/2010/main" val="2983126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628775"/>
            <a:ext cx="4176712" cy="3952875"/>
          </a:xfrm>
          <a:prstGeom prst="rect">
            <a:avLst/>
          </a:prstGeom>
          <a:noFill/>
          <a:extLst>
            <a:ext uri="{909E8E84-426E-40DD-AFC4-6F175D3DCCD1}">
              <a14:hiddenFill xmlns:a14="http://schemas.microsoft.com/office/drawing/2010/main">
                <a:solidFill>
                  <a:srgbClr val="FFFFFF"/>
                </a:solidFill>
              </a14:hiddenFill>
            </a:ext>
          </a:extLst>
        </p:spPr>
      </p:pic>
      <p:pic>
        <p:nvPicPr>
          <p:cNvPr id="5027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1844675"/>
            <a:ext cx="3960813" cy="282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2789" name="Text Box 5"/>
          <p:cNvSpPr txBox="1">
            <a:spLocks noChangeArrowheads="1"/>
          </p:cNvSpPr>
          <p:nvPr/>
        </p:nvSpPr>
        <p:spPr bwMode="auto">
          <a:xfrm>
            <a:off x="179388" y="188913"/>
            <a:ext cx="8785225" cy="155257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tr-TR" altLang="tr-TR" b="1">
                <a:solidFill>
                  <a:srgbClr val="FF0000"/>
                </a:solidFill>
              </a:rPr>
              <a:t>VII-N. facialis:</a:t>
            </a:r>
            <a:r>
              <a:rPr lang="tr-TR" altLang="tr-TR" b="1"/>
              <a:t> Motor, sensitif ve parasempatik liflerden meydana gelmiştir. N. facialis sulcus bulbopontinus’tan çıkar ve n. vestibulocochlearis ile birlikte meatus acusticus internus'a girerek ilerler. </a:t>
            </a:r>
          </a:p>
        </p:txBody>
      </p:sp>
      <p:sp>
        <p:nvSpPr>
          <p:cNvPr id="502790" name="Rectangle 6"/>
          <p:cNvSpPr>
            <a:spLocks noChangeArrowheads="1"/>
          </p:cNvSpPr>
          <p:nvPr/>
        </p:nvSpPr>
        <p:spPr bwMode="auto">
          <a:xfrm>
            <a:off x="4140200" y="5229225"/>
            <a:ext cx="1419225"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a:solidFill>
                  <a:srgbClr val="FF0000"/>
                </a:solidFill>
              </a:rPr>
              <a:t>n. facialis</a:t>
            </a:r>
          </a:p>
        </p:txBody>
      </p:sp>
      <p:sp>
        <p:nvSpPr>
          <p:cNvPr id="502791" name="Line 7"/>
          <p:cNvSpPr>
            <a:spLocks noChangeShapeType="1"/>
          </p:cNvSpPr>
          <p:nvPr/>
        </p:nvSpPr>
        <p:spPr bwMode="auto">
          <a:xfrm>
            <a:off x="2771775" y="4005263"/>
            <a:ext cx="1439863" cy="1223962"/>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502792" name="Line 8"/>
          <p:cNvSpPr>
            <a:spLocks noChangeShapeType="1"/>
          </p:cNvSpPr>
          <p:nvPr/>
        </p:nvSpPr>
        <p:spPr bwMode="auto">
          <a:xfrm flipH="1">
            <a:off x="5364163" y="4149725"/>
            <a:ext cx="1295400" cy="10795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Tree>
    <p:extLst>
      <p:ext uri="{BB962C8B-B14F-4D97-AF65-F5344CB8AC3E}">
        <p14:creationId xmlns:p14="http://schemas.microsoft.com/office/powerpoint/2010/main" val="872744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8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1412875"/>
            <a:ext cx="4654550" cy="524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4837" name="Text Box 5"/>
          <p:cNvSpPr txBox="1">
            <a:spLocks noChangeArrowheads="1"/>
          </p:cNvSpPr>
          <p:nvPr/>
        </p:nvSpPr>
        <p:spPr bwMode="auto">
          <a:xfrm>
            <a:off x="179388" y="188913"/>
            <a:ext cx="8785225" cy="19177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tr-TR" altLang="tr-TR" b="1"/>
              <a:t>Canalis facialis'ten geçerek foramen stylomastoideum'dan çıkar ve gl. parotis içerisine girer. Burada sinirden ayrılan dallar yüzün mimik kaslarına, orta kulak kaslarından m. stapedius'a, m. digastricus'un arka karnına ve m. stylohyoideus'a motor dallar verir. </a:t>
            </a:r>
          </a:p>
        </p:txBody>
      </p:sp>
      <p:sp>
        <p:nvSpPr>
          <p:cNvPr id="504838" name="Rectangle 6"/>
          <p:cNvSpPr>
            <a:spLocks noChangeArrowheads="1"/>
          </p:cNvSpPr>
          <p:nvPr/>
        </p:nvSpPr>
        <p:spPr bwMode="auto">
          <a:xfrm>
            <a:off x="827088" y="4868863"/>
            <a:ext cx="1419225"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a:solidFill>
                  <a:srgbClr val="FF0000"/>
                </a:solidFill>
              </a:rPr>
              <a:t>n. facialis</a:t>
            </a:r>
          </a:p>
        </p:txBody>
      </p:sp>
      <p:sp>
        <p:nvSpPr>
          <p:cNvPr id="504839" name="Line 7"/>
          <p:cNvSpPr>
            <a:spLocks noChangeShapeType="1"/>
          </p:cNvSpPr>
          <p:nvPr/>
        </p:nvSpPr>
        <p:spPr bwMode="auto">
          <a:xfrm flipV="1">
            <a:off x="2268538" y="4437063"/>
            <a:ext cx="1295400" cy="576262"/>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Tree>
    <p:extLst>
      <p:ext uri="{BB962C8B-B14F-4D97-AF65-F5344CB8AC3E}">
        <p14:creationId xmlns:p14="http://schemas.microsoft.com/office/powerpoint/2010/main" val="133187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268413"/>
            <a:ext cx="5688013" cy="525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5861" name="Text Box 5"/>
          <p:cNvSpPr txBox="1">
            <a:spLocks noChangeArrowheads="1"/>
          </p:cNvSpPr>
          <p:nvPr/>
        </p:nvSpPr>
        <p:spPr bwMode="auto">
          <a:xfrm>
            <a:off x="179388" y="188913"/>
            <a:ext cx="8785225" cy="19177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tr-TR" altLang="tr-TR" b="1"/>
              <a:t>N. facialisin parasempatik lifleri gl. sublingualis ve gl. submandibularis'e gelir. Bu bezlere sekretor lifler verir. </a:t>
            </a:r>
            <a:r>
              <a:rPr lang="tr-TR" altLang="tr-TR" b="1" i="1"/>
              <a:t>N. facialis'in sensitif lifleri (tat duyusunu alan) dilin 2/3 ön ve yanlarını innerve eder. Ancak bu lifler n. mandibularisin dalları içerisinde seyrederek dile gelirler.</a:t>
            </a:r>
            <a:r>
              <a:rPr lang="tr-TR" altLang="tr-TR" b="1"/>
              <a:t> </a:t>
            </a:r>
          </a:p>
        </p:txBody>
      </p:sp>
      <p:sp>
        <p:nvSpPr>
          <p:cNvPr id="505862" name="Rectangle 6"/>
          <p:cNvSpPr>
            <a:spLocks noChangeArrowheads="1"/>
          </p:cNvSpPr>
          <p:nvPr/>
        </p:nvSpPr>
        <p:spPr bwMode="auto">
          <a:xfrm>
            <a:off x="827088" y="4868863"/>
            <a:ext cx="1419225"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a:solidFill>
                  <a:srgbClr val="FF0000"/>
                </a:solidFill>
              </a:rPr>
              <a:t>n. facialis</a:t>
            </a:r>
          </a:p>
        </p:txBody>
      </p:sp>
      <p:sp>
        <p:nvSpPr>
          <p:cNvPr id="505863" name="Line 7"/>
          <p:cNvSpPr>
            <a:spLocks noChangeShapeType="1"/>
          </p:cNvSpPr>
          <p:nvPr/>
        </p:nvSpPr>
        <p:spPr bwMode="auto">
          <a:xfrm flipV="1">
            <a:off x="1763713" y="3141663"/>
            <a:ext cx="1871662" cy="17272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Tree>
    <p:extLst>
      <p:ext uri="{BB962C8B-B14F-4D97-AF65-F5344CB8AC3E}">
        <p14:creationId xmlns:p14="http://schemas.microsoft.com/office/powerpoint/2010/main" val="3956149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8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420938"/>
            <a:ext cx="7056438" cy="423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6884" name="Text Box 4"/>
          <p:cNvSpPr txBox="1">
            <a:spLocks noChangeArrowheads="1"/>
          </p:cNvSpPr>
          <p:nvPr/>
        </p:nvSpPr>
        <p:spPr bwMode="auto">
          <a:xfrm>
            <a:off x="179388" y="188913"/>
            <a:ext cx="8785225" cy="264795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tr-TR" altLang="tr-TR" b="1">
                <a:solidFill>
                  <a:srgbClr val="FF0000"/>
                </a:solidFill>
              </a:rPr>
              <a:t>VIII-N. vestibulocochlearis (n. statoacusticus):</a:t>
            </a:r>
            <a:r>
              <a:rPr lang="tr-TR" altLang="tr-TR" b="1"/>
              <a:t> Kafatasını terk etmeyen tek sinirdir. İşitme ve denge duyusunu nakleder. Sadece sensitif (afferent) lifler ihtiva eder. N. vestibulocochlearis’in işitme ile ilgili bölümüne n. cochlearis ve denge ile ilgili bölümünede n. vestibularis denir. Bu iki sinir birlikte meatus acusticus internus yoluyla kafatasına girer ve sulcus bulbopontinus’tan ponsa ulaşır. </a:t>
            </a:r>
          </a:p>
        </p:txBody>
      </p:sp>
      <p:sp>
        <p:nvSpPr>
          <p:cNvPr id="506885" name="Rectangle 5"/>
          <p:cNvSpPr>
            <a:spLocks noChangeArrowheads="1"/>
          </p:cNvSpPr>
          <p:nvPr/>
        </p:nvSpPr>
        <p:spPr bwMode="auto">
          <a:xfrm>
            <a:off x="3059113" y="5373688"/>
            <a:ext cx="2976562"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a:solidFill>
                  <a:srgbClr val="FF0000"/>
                </a:solidFill>
              </a:rPr>
              <a:t>n. vestibulocochlearis</a:t>
            </a:r>
          </a:p>
        </p:txBody>
      </p:sp>
      <p:sp>
        <p:nvSpPr>
          <p:cNvPr id="506886" name="Line 6"/>
          <p:cNvSpPr>
            <a:spLocks noChangeShapeType="1"/>
          </p:cNvSpPr>
          <p:nvPr/>
        </p:nvSpPr>
        <p:spPr bwMode="auto">
          <a:xfrm>
            <a:off x="3203575" y="4437063"/>
            <a:ext cx="647700" cy="9366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Tree>
    <p:extLst>
      <p:ext uri="{BB962C8B-B14F-4D97-AF65-F5344CB8AC3E}">
        <p14:creationId xmlns:p14="http://schemas.microsoft.com/office/powerpoint/2010/main" val="4179721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Text Box 2"/>
          <p:cNvSpPr txBox="1">
            <a:spLocks noChangeArrowheads="1"/>
          </p:cNvSpPr>
          <p:nvPr/>
        </p:nvSpPr>
        <p:spPr bwMode="auto">
          <a:xfrm>
            <a:off x="179388" y="188913"/>
            <a:ext cx="8785225" cy="228282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tr-TR" altLang="tr-TR" b="1">
                <a:solidFill>
                  <a:srgbClr val="FF0000"/>
                </a:solidFill>
              </a:rPr>
              <a:t>IX-N. glossopharyngeus:</a:t>
            </a:r>
            <a:r>
              <a:rPr lang="tr-TR" altLang="tr-TR" b="1"/>
              <a:t> Dil ve pharynx’in innervasyonuyla ilgilidir. Motor, parasimpatik, sensitif ve tat duyusunu nakleden lifler taşır. </a:t>
            </a:r>
            <a:r>
              <a:rPr lang="tr-TR" altLang="tr-TR" b="1" i="1"/>
              <a:t>Bu sinir lifleri bulbus’tan çıkar ve foramen jugulare’den geçerek kafatasını terk eder. Aşağıya doğru uzanırken a. carotis interna, v. jugularis interna ve X., XI. ve XII. kafa çiftleri ile komşuluk yapar. Dil köküne geldiğinde dallarına ayrılır.</a:t>
            </a:r>
            <a:endParaRPr lang="tr-TR" altLang="tr-TR" b="1"/>
          </a:p>
        </p:txBody>
      </p:sp>
      <p:pic>
        <p:nvPicPr>
          <p:cNvPr id="5089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565400"/>
            <a:ext cx="2870200"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8932" name="Rectangle 4"/>
          <p:cNvSpPr>
            <a:spLocks noChangeArrowheads="1"/>
          </p:cNvSpPr>
          <p:nvPr/>
        </p:nvSpPr>
        <p:spPr bwMode="auto">
          <a:xfrm>
            <a:off x="2484438" y="4005263"/>
            <a:ext cx="2811462"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a:solidFill>
                  <a:srgbClr val="FF0000"/>
                </a:solidFill>
              </a:rPr>
              <a:t>n. glossopharyngeus</a:t>
            </a:r>
          </a:p>
        </p:txBody>
      </p:sp>
      <p:sp>
        <p:nvSpPr>
          <p:cNvPr id="508933" name="Line 5"/>
          <p:cNvSpPr>
            <a:spLocks noChangeShapeType="1"/>
          </p:cNvSpPr>
          <p:nvPr/>
        </p:nvSpPr>
        <p:spPr bwMode="auto">
          <a:xfrm flipV="1">
            <a:off x="1187450" y="4221163"/>
            <a:ext cx="1368425" cy="6477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Tree>
    <p:extLst>
      <p:ext uri="{BB962C8B-B14F-4D97-AF65-F5344CB8AC3E}">
        <p14:creationId xmlns:p14="http://schemas.microsoft.com/office/powerpoint/2010/main" val="2432542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340" y="566673"/>
            <a:ext cx="8223250" cy="3317875"/>
          </a:xfrm>
          <a:prstGeom prst="rect">
            <a:avLst/>
          </a:prstGeom>
        </p:spPr>
        <p:txBody>
          <a:bodyPr vert="horz" wrap="square" lIns="0" tIns="12065" rIns="0" bIns="0" rtlCol="0">
            <a:spAutoFit/>
          </a:bodyPr>
          <a:lstStyle/>
          <a:p>
            <a:pPr marL="355600" marR="126364" indent="-342900">
              <a:lnSpc>
                <a:spcPct val="150100"/>
              </a:lnSpc>
              <a:spcBef>
                <a:spcPts val="95"/>
              </a:spcBef>
              <a:buClr>
                <a:srgbClr val="0000CC"/>
              </a:buClr>
              <a:buSzPct val="60416"/>
              <a:buFont typeface="Wingdings"/>
              <a:buChar char=""/>
              <a:tabLst>
                <a:tab pos="354965" algn="l"/>
                <a:tab pos="355600" algn="l"/>
                <a:tab pos="5576570" algn="l"/>
              </a:tabLst>
            </a:pPr>
            <a:r>
              <a:rPr sz="2400" spc="-5" dirty="0">
                <a:latin typeface="Arial"/>
                <a:cs typeface="Arial"/>
              </a:rPr>
              <a:t>Avrupa’da 1452 </a:t>
            </a:r>
            <a:r>
              <a:rPr sz="2400" spc="-10" dirty="0">
                <a:latin typeface="Arial"/>
                <a:cs typeface="Arial"/>
              </a:rPr>
              <a:t>yılında </a:t>
            </a:r>
            <a:r>
              <a:rPr sz="2400" spc="-5" dirty="0">
                <a:latin typeface="Arial"/>
                <a:cs typeface="Arial"/>
              </a:rPr>
              <a:t>başlayan </a:t>
            </a:r>
            <a:r>
              <a:rPr sz="2400" spc="-10" dirty="0">
                <a:latin typeface="Arial"/>
                <a:cs typeface="Arial"/>
              </a:rPr>
              <a:t>Rönesans </a:t>
            </a:r>
            <a:r>
              <a:rPr sz="2400" spc="-5" dirty="0">
                <a:latin typeface="Arial"/>
                <a:cs typeface="Arial"/>
              </a:rPr>
              <a:t>hareketlerine  paralel olarak anatomik</a:t>
            </a:r>
            <a:r>
              <a:rPr sz="2400" spc="50" dirty="0">
                <a:latin typeface="Arial"/>
                <a:cs typeface="Arial"/>
              </a:rPr>
              <a:t> </a:t>
            </a:r>
            <a:r>
              <a:rPr sz="2400" spc="-5" dirty="0">
                <a:latin typeface="Arial"/>
                <a:cs typeface="Arial"/>
              </a:rPr>
              <a:t>çalışmalar</a:t>
            </a:r>
            <a:r>
              <a:rPr sz="2400" spc="45" dirty="0">
                <a:latin typeface="Arial"/>
                <a:cs typeface="Arial"/>
              </a:rPr>
              <a:t> </a:t>
            </a:r>
            <a:r>
              <a:rPr sz="2400" spc="-5" dirty="0">
                <a:latin typeface="Arial"/>
                <a:cs typeface="Arial"/>
              </a:rPr>
              <a:t>da	</a:t>
            </a:r>
            <a:r>
              <a:rPr sz="2400" spc="-10" dirty="0">
                <a:latin typeface="Arial"/>
                <a:cs typeface="Arial"/>
              </a:rPr>
              <a:t>gelişme  </a:t>
            </a:r>
            <a:r>
              <a:rPr sz="2400" spc="-5" dirty="0">
                <a:latin typeface="Arial"/>
                <a:cs typeface="Arial"/>
              </a:rPr>
              <a:t>göstermiştir</a:t>
            </a:r>
            <a:endParaRPr sz="2400">
              <a:latin typeface="Arial"/>
              <a:cs typeface="Arial"/>
            </a:endParaRPr>
          </a:p>
          <a:p>
            <a:pPr marL="355600" indent="-342900">
              <a:lnSpc>
                <a:spcPct val="100000"/>
              </a:lnSpc>
              <a:spcBef>
                <a:spcPts val="1440"/>
              </a:spcBef>
              <a:buClr>
                <a:srgbClr val="0000CC"/>
              </a:buClr>
              <a:buSzPct val="60416"/>
              <a:buFont typeface="Wingdings"/>
              <a:buChar char=""/>
              <a:tabLst>
                <a:tab pos="354965" algn="l"/>
                <a:tab pos="355600" algn="l"/>
              </a:tabLst>
            </a:pPr>
            <a:r>
              <a:rPr sz="2400" spc="-5" dirty="0">
                <a:latin typeface="Arial"/>
                <a:cs typeface="Arial"/>
              </a:rPr>
              <a:t>Avrupa </a:t>
            </a:r>
            <a:r>
              <a:rPr sz="2400" dirty="0">
                <a:latin typeface="Arial"/>
                <a:cs typeface="Arial"/>
              </a:rPr>
              <a:t>XIII yy. </a:t>
            </a:r>
            <a:r>
              <a:rPr sz="2400" spc="-5" dirty="0">
                <a:latin typeface="Arial"/>
                <a:cs typeface="Arial"/>
              </a:rPr>
              <a:t>da diseksiyon iznini elde</a:t>
            </a:r>
            <a:r>
              <a:rPr sz="2400" spc="65" dirty="0">
                <a:latin typeface="Arial"/>
                <a:cs typeface="Arial"/>
              </a:rPr>
              <a:t> </a:t>
            </a:r>
            <a:r>
              <a:rPr sz="2400" spc="-5" dirty="0">
                <a:latin typeface="Arial"/>
                <a:cs typeface="Arial"/>
              </a:rPr>
              <a:t>etmiştir</a:t>
            </a:r>
            <a:endParaRPr sz="2400">
              <a:latin typeface="Arial"/>
              <a:cs typeface="Arial"/>
            </a:endParaRPr>
          </a:p>
          <a:p>
            <a:pPr marL="355600">
              <a:lnSpc>
                <a:spcPct val="100000"/>
              </a:lnSpc>
              <a:spcBef>
                <a:spcPts val="1440"/>
              </a:spcBef>
            </a:pPr>
            <a:r>
              <a:rPr sz="2400" spc="-5" dirty="0">
                <a:latin typeface="Arial"/>
                <a:cs typeface="Arial"/>
              </a:rPr>
              <a:t>(Osmanlı'da ise 1841 </a:t>
            </a:r>
            <a:r>
              <a:rPr sz="2400" spc="-10" dirty="0">
                <a:latin typeface="Arial"/>
                <a:cs typeface="Arial"/>
              </a:rPr>
              <a:t>yılında </a:t>
            </a:r>
            <a:r>
              <a:rPr sz="2400" spc="-5" dirty="0">
                <a:latin typeface="Arial"/>
                <a:cs typeface="Arial"/>
              </a:rPr>
              <a:t>Sultan Abdülmecit</a:t>
            </a:r>
            <a:r>
              <a:rPr sz="2400" spc="120" dirty="0">
                <a:latin typeface="Arial"/>
                <a:cs typeface="Arial"/>
              </a:rPr>
              <a:t> </a:t>
            </a:r>
            <a:r>
              <a:rPr sz="2400" spc="-5" dirty="0">
                <a:latin typeface="Arial"/>
                <a:cs typeface="Arial"/>
              </a:rPr>
              <a:t>tarafından</a:t>
            </a:r>
            <a:endParaRPr sz="2400">
              <a:latin typeface="Arial"/>
              <a:cs typeface="Arial"/>
            </a:endParaRPr>
          </a:p>
          <a:p>
            <a:pPr marL="355600">
              <a:lnSpc>
                <a:spcPct val="100000"/>
              </a:lnSpc>
              <a:spcBef>
                <a:spcPts val="1445"/>
              </a:spcBef>
            </a:pPr>
            <a:r>
              <a:rPr sz="2400" dirty="0">
                <a:latin typeface="Arial"/>
                <a:cs typeface="Arial"/>
              </a:rPr>
              <a:t>verilmiştir</a:t>
            </a:r>
            <a:r>
              <a:rPr sz="2400" spc="5" dirty="0">
                <a:latin typeface="Arial"/>
                <a:cs typeface="Arial"/>
              </a:rPr>
              <a:t> </a:t>
            </a:r>
            <a:r>
              <a:rPr sz="2400" dirty="0">
                <a:latin typeface="Arial"/>
                <a:cs typeface="Arial"/>
              </a:rPr>
              <a:t>)</a:t>
            </a:r>
            <a:endParaRPr sz="2400">
              <a:latin typeface="Arial"/>
              <a:cs typeface="Arial"/>
            </a:endParaRPr>
          </a:p>
        </p:txBody>
      </p:sp>
      <p:sp>
        <p:nvSpPr>
          <p:cNvPr id="3" name="object 3"/>
          <p:cNvSpPr/>
          <p:nvPr/>
        </p:nvSpPr>
        <p:spPr>
          <a:xfrm>
            <a:off x="4953000" y="3476244"/>
            <a:ext cx="4059936" cy="322326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98368326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Text Box 2"/>
          <p:cNvSpPr txBox="1">
            <a:spLocks noChangeArrowheads="1"/>
          </p:cNvSpPr>
          <p:nvPr/>
        </p:nvSpPr>
        <p:spPr bwMode="auto">
          <a:xfrm>
            <a:off x="179388" y="188913"/>
            <a:ext cx="4248150" cy="520382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tr-TR" altLang="tr-TR" b="1"/>
              <a:t>Motor lifleri m. constrictor pharyngis medius ve m. stylopharyngeus'u innerve eder. </a:t>
            </a:r>
          </a:p>
          <a:p>
            <a:pPr algn="just"/>
            <a:endParaRPr lang="tr-TR" altLang="tr-TR" b="1"/>
          </a:p>
          <a:p>
            <a:pPr algn="just"/>
            <a:r>
              <a:rPr lang="tr-TR" altLang="tr-TR" b="1"/>
              <a:t>Parasempatik lifler gl. parotise gider. </a:t>
            </a:r>
          </a:p>
          <a:p>
            <a:pPr algn="just"/>
            <a:endParaRPr lang="tr-TR" altLang="tr-TR" b="1"/>
          </a:p>
          <a:p>
            <a:pPr algn="just"/>
            <a:r>
              <a:rPr lang="tr-TR" altLang="tr-TR" b="1"/>
              <a:t>N. glossopharyngeus'un sensitif lifleri dilin sulcus terminalis arkasında bulunan kısmının mukozasında dağılır ve bu bölgenin tat duyusunu alırlar. </a:t>
            </a:r>
          </a:p>
        </p:txBody>
      </p:sp>
      <p:pic>
        <p:nvPicPr>
          <p:cNvPr id="5038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8050" y="188913"/>
            <a:ext cx="4252913" cy="597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5069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1738" y="333375"/>
            <a:ext cx="2682875" cy="633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7908" name="Text Box 4"/>
          <p:cNvSpPr txBox="1">
            <a:spLocks noChangeArrowheads="1"/>
          </p:cNvSpPr>
          <p:nvPr/>
        </p:nvSpPr>
        <p:spPr bwMode="auto">
          <a:xfrm>
            <a:off x="179388" y="188913"/>
            <a:ext cx="6337300" cy="62992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tr-TR" altLang="tr-TR" b="1">
                <a:solidFill>
                  <a:srgbClr val="FF0000"/>
                </a:solidFill>
              </a:rPr>
              <a:t>X-N. vagus:</a:t>
            </a:r>
            <a:r>
              <a:rPr lang="tr-TR" altLang="tr-TR" b="1"/>
              <a:t> N. vagus kafa çiftlerinin en uzunu olup en yaygın dağılım alanına sahiptir. </a:t>
            </a:r>
          </a:p>
          <a:p>
            <a:pPr algn="just"/>
            <a:endParaRPr lang="tr-TR" altLang="tr-TR" b="1"/>
          </a:p>
          <a:p>
            <a:pPr algn="just"/>
            <a:r>
              <a:rPr lang="tr-TR" altLang="tr-TR" b="1"/>
              <a:t>Motor, parasempatik ve sensitif lifler taşır. </a:t>
            </a:r>
          </a:p>
          <a:p>
            <a:pPr algn="just"/>
            <a:endParaRPr lang="tr-TR" altLang="tr-TR" b="1"/>
          </a:p>
          <a:p>
            <a:pPr algn="just"/>
            <a:r>
              <a:rPr lang="tr-TR" altLang="tr-TR" b="1"/>
              <a:t>Motor lifleri; pharynx, larynx, oesophagus’un üst kısmının çizgili kaslarını innerve eder. </a:t>
            </a:r>
          </a:p>
          <a:p>
            <a:pPr algn="just"/>
            <a:endParaRPr lang="tr-TR" altLang="tr-TR" b="1"/>
          </a:p>
          <a:p>
            <a:pPr algn="just"/>
            <a:r>
              <a:rPr lang="tr-TR" altLang="tr-TR" b="1"/>
              <a:t>Parasimpatik lifleri oesophagus ile flexura coli sinistra arasında kalan sindirim kanalının, safra yollarının, trachea’nın, bronşların düz kaslarına ve kalbe gider. </a:t>
            </a:r>
          </a:p>
          <a:p>
            <a:pPr algn="just"/>
            <a:endParaRPr lang="tr-TR" altLang="tr-TR" b="1"/>
          </a:p>
          <a:p>
            <a:pPr algn="just"/>
            <a:r>
              <a:rPr lang="tr-TR" altLang="tr-TR" b="1"/>
              <a:t>Sensitif lifleri ise dış kulak yolu, pharynx larynx, trachea, akciğerler, kalp, böbrekler ve flexura coli sinistraya kadar olan sindirim kanalından duyu alır. </a:t>
            </a:r>
          </a:p>
        </p:txBody>
      </p:sp>
    </p:spTree>
    <p:extLst>
      <p:ext uri="{BB962C8B-B14F-4D97-AF65-F5344CB8AC3E}">
        <p14:creationId xmlns:p14="http://schemas.microsoft.com/office/powerpoint/2010/main" val="2202628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9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2708275"/>
            <a:ext cx="4176713" cy="3952875"/>
          </a:xfrm>
          <a:prstGeom prst="rect">
            <a:avLst/>
          </a:prstGeom>
          <a:noFill/>
          <a:extLst>
            <a:ext uri="{909E8E84-426E-40DD-AFC4-6F175D3DCCD1}">
              <a14:hiddenFill xmlns:a14="http://schemas.microsoft.com/office/drawing/2010/main">
                <a:solidFill>
                  <a:srgbClr val="FFFFFF"/>
                </a:solidFill>
              </a14:hiddenFill>
            </a:ext>
          </a:extLst>
        </p:spPr>
      </p:pic>
      <p:sp>
        <p:nvSpPr>
          <p:cNvPr id="510980" name="Text Box 4"/>
          <p:cNvSpPr txBox="1">
            <a:spLocks noChangeArrowheads="1"/>
          </p:cNvSpPr>
          <p:nvPr/>
        </p:nvSpPr>
        <p:spPr bwMode="auto">
          <a:xfrm>
            <a:off x="179388" y="188913"/>
            <a:ext cx="8785225" cy="374332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tr-TR" altLang="tr-TR" b="1"/>
              <a:t>bulbustan çıkar. N. glossopharyngeus ve n. accesorius ile beraber foramen jugulare’den geçerek kafatasını terk eder. Daha sonra boyun damar sinir paketi içerisinde (a. carotis communis, v. jugularis interna ve n. vagus) göğüs boşluğuna girer. Boyun ve göğüsteki oluşumlara dallar verdikten sonra özofagusun önünde ve arkasında seyrederek karın boşluğuna ulaşır. Karında karaciğer, dalak, pankreas, mide, ince bağırsaklar, böbrekler, gl. suprarenalis, kalın bağırsakların da flexura coli sinistra’ya kadar olan bölümünün parasempatik innervasyonunu sağlamak üzere dallar verir.</a:t>
            </a:r>
          </a:p>
        </p:txBody>
      </p:sp>
      <p:sp>
        <p:nvSpPr>
          <p:cNvPr id="510981" name="Rectangle 5"/>
          <p:cNvSpPr>
            <a:spLocks noChangeArrowheads="1"/>
          </p:cNvSpPr>
          <p:nvPr/>
        </p:nvSpPr>
        <p:spPr bwMode="auto">
          <a:xfrm>
            <a:off x="5867400" y="5516563"/>
            <a:ext cx="1252538"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a:solidFill>
                  <a:srgbClr val="FF0000"/>
                </a:solidFill>
              </a:rPr>
              <a:t>n. vagus</a:t>
            </a:r>
          </a:p>
        </p:txBody>
      </p:sp>
      <p:sp>
        <p:nvSpPr>
          <p:cNvPr id="510982" name="Line 6"/>
          <p:cNvSpPr>
            <a:spLocks noChangeShapeType="1"/>
          </p:cNvSpPr>
          <p:nvPr/>
        </p:nvSpPr>
        <p:spPr bwMode="auto">
          <a:xfrm>
            <a:off x="4284663" y="5445125"/>
            <a:ext cx="1582737" cy="2159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Tree>
    <p:extLst>
      <p:ext uri="{BB962C8B-B14F-4D97-AF65-F5344CB8AC3E}">
        <p14:creationId xmlns:p14="http://schemas.microsoft.com/office/powerpoint/2010/main" val="314406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Text Box 2"/>
          <p:cNvSpPr txBox="1">
            <a:spLocks noChangeArrowheads="1"/>
          </p:cNvSpPr>
          <p:nvPr/>
        </p:nvSpPr>
        <p:spPr bwMode="auto">
          <a:xfrm>
            <a:off x="179388" y="188913"/>
            <a:ext cx="8785225" cy="155257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tr-TR" altLang="tr-TR" b="1">
                <a:solidFill>
                  <a:srgbClr val="FF0000"/>
                </a:solidFill>
              </a:rPr>
              <a:t>XI-N. acceessorius:</a:t>
            </a:r>
            <a:r>
              <a:rPr lang="tr-TR" altLang="tr-TR" b="1"/>
              <a:t> Sadece motor lifler içerir. Medulla spinalisin üst bölümünden ve bulbustan çıkar. Foramen jugulare’den geçerek kafatasını terk eder. Bu sinir ve m. trapezius’a ve m. sternocleidomastoideus'a motor dallar verir. </a:t>
            </a:r>
          </a:p>
        </p:txBody>
      </p:sp>
      <p:pic>
        <p:nvPicPr>
          <p:cNvPr id="5099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1700213"/>
            <a:ext cx="2376487"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9956" name="Rectangle 4"/>
          <p:cNvSpPr>
            <a:spLocks noChangeArrowheads="1"/>
          </p:cNvSpPr>
          <p:nvPr/>
        </p:nvSpPr>
        <p:spPr bwMode="auto">
          <a:xfrm>
            <a:off x="4500563" y="3573463"/>
            <a:ext cx="2097087"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a:solidFill>
                  <a:srgbClr val="FF0000"/>
                </a:solidFill>
              </a:rPr>
              <a:t>n. acceessorius</a:t>
            </a:r>
          </a:p>
        </p:txBody>
      </p:sp>
      <p:sp>
        <p:nvSpPr>
          <p:cNvPr id="509957" name="Line 5"/>
          <p:cNvSpPr>
            <a:spLocks noChangeShapeType="1"/>
          </p:cNvSpPr>
          <p:nvPr/>
        </p:nvSpPr>
        <p:spPr bwMode="auto">
          <a:xfrm flipV="1">
            <a:off x="3924300" y="3716338"/>
            <a:ext cx="576263" cy="144462"/>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Tree>
    <p:extLst>
      <p:ext uri="{BB962C8B-B14F-4D97-AF65-F5344CB8AC3E}">
        <p14:creationId xmlns:p14="http://schemas.microsoft.com/office/powerpoint/2010/main" val="2021573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Text Box 2"/>
          <p:cNvSpPr txBox="1">
            <a:spLocks noChangeArrowheads="1"/>
          </p:cNvSpPr>
          <p:nvPr/>
        </p:nvSpPr>
        <p:spPr bwMode="auto">
          <a:xfrm>
            <a:off x="179388" y="188913"/>
            <a:ext cx="8785225" cy="118745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tr-TR" altLang="tr-TR" b="1">
                <a:solidFill>
                  <a:srgbClr val="FF0000"/>
                </a:solidFill>
              </a:rPr>
              <a:t>XII-N. hypoglossus:</a:t>
            </a:r>
            <a:r>
              <a:rPr lang="tr-TR" altLang="tr-TR" b="1"/>
              <a:t> Sadece motor lifler taşır. Canalis n. hypoglossi yoluyla kafatasını terk eder ve m. palatoglossus hariç tüm dil kaslarının innervasyonunu sağlar.  </a:t>
            </a:r>
          </a:p>
        </p:txBody>
      </p:sp>
      <p:pic>
        <p:nvPicPr>
          <p:cNvPr id="5120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700213"/>
            <a:ext cx="6192838" cy="480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04" name="Rectangle 4"/>
          <p:cNvSpPr>
            <a:spLocks noChangeArrowheads="1"/>
          </p:cNvSpPr>
          <p:nvPr/>
        </p:nvSpPr>
        <p:spPr bwMode="auto">
          <a:xfrm>
            <a:off x="5724525" y="5949950"/>
            <a:ext cx="2066925"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a:solidFill>
                  <a:srgbClr val="FF0000"/>
                </a:solidFill>
              </a:rPr>
              <a:t>n. hypoglossus</a:t>
            </a:r>
          </a:p>
        </p:txBody>
      </p:sp>
      <p:sp>
        <p:nvSpPr>
          <p:cNvPr id="512005" name="Line 5"/>
          <p:cNvSpPr>
            <a:spLocks noChangeShapeType="1"/>
          </p:cNvSpPr>
          <p:nvPr/>
        </p:nvSpPr>
        <p:spPr bwMode="auto">
          <a:xfrm>
            <a:off x="4140200" y="5013325"/>
            <a:ext cx="1655763" cy="936625"/>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Tree>
    <p:extLst>
      <p:ext uri="{BB962C8B-B14F-4D97-AF65-F5344CB8AC3E}">
        <p14:creationId xmlns:p14="http://schemas.microsoft.com/office/powerpoint/2010/main" val="2460926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152400" y="4572000"/>
            <a:ext cx="8077200" cy="762000"/>
          </a:xfrm>
        </p:spPr>
        <p:txBody>
          <a:bodyPr>
            <a:normAutofit fontScale="90000"/>
          </a:bodyPr>
          <a:lstStyle/>
          <a:p>
            <a:pPr eaLnBrk="1" hangingPunct="1"/>
            <a:r>
              <a:rPr lang="en-US" smtClean="0"/>
              <a:t>Medical Instruments II: Stethoscope</a:t>
            </a:r>
          </a:p>
        </p:txBody>
      </p:sp>
      <p:sp>
        <p:nvSpPr>
          <p:cNvPr id="4099" name="Subtitle 2"/>
          <p:cNvSpPr>
            <a:spLocks noGrp="1"/>
          </p:cNvSpPr>
          <p:nvPr>
            <p:ph type="subTitle" idx="1"/>
          </p:nvPr>
        </p:nvSpPr>
        <p:spPr>
          <a:xfrm>
            <a:off x="152400" y="5410200"/>
            <a:ext cx="7848600" cy="990600"/>
          </a:xfrm>
        </p:spPr>
        <p:txBody>
          <a:bodyPr>
            <a:normAutofit lnSpcReduction="10000"/>
          </a:bodyPr>
          <a:lstStyle/>
          <a:p>
            <a:pPr eaLnBrk="1" hangingPunct="1"/>
            <a:r>
              <a:rPr lang="en-US" smtClean="0"/>
              <a:t>Amanda Kocoloski, OMS IV</a:t>
            </a:r>
          </a:p>
          <a:p>
            <a:pPr eaLnBrk="1" hangingPunct="1"/>
            <a:r>
              <a:rPr lang="en-US" sz="1400" smtClean="0"/>
              <a:t>Primary Care Associate/DFM Fellow</a:t>
            </a:r>
          </a:p>
          <a:p>
            <a:pPr eaLnBrk="1" hangingPunct="1"/>
            <a:r>
              <a:rPr lang="en-US" sz="1400" smtClean="0"/>
              <a:t>Fall 2010</a:t>
            </a:r>
          </a:p>
        </p:txBody>
      </p:sp>
    </p:spTree>
    <p:extLst>
      <p:ext uri="{BB962C8B-B14F-4D97-AF65-F5344CB8AC3E}">
        <p14:creationId xmlns:p14="http://schemas.microsoft.com/office/powerpoint/2010/main" val="2749559018"/>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pPr eaLnBrk="1" fontAlgn="auto" hangingPunct="1">
              <a:spcAft>
                <a:spcPts val="0"/>
              </a:spcAft>
              <a:defRPr/>
            </a:pPr>
            <a:r>
              <a:rPr lang="en-US" dirty="0" smtClean="0">
                <a:solidFill>
                  <a:schemeClr val="tx2">
                    <a:satMod val="130000"/>
                  </a:schemeClr>
                </a:solidFill>
              </a:rPr>
              <a:t>Objectives</a:t>
            </a:r>
            <a:endParaRPr lang="en-US" dirty="0">
              <a:solidFill>
                <a:schemeClr val="tx2">
                  <a:satMod val="130000"/>
                </a:schemeClr>
              </a:solidFill>
            </a:endParaRPr>
          </a:p>
        </p:txBody>
      </p:sp>
      <p:sp>
        <p:nvSpPr>
          <p:cNvPr id="5123" name="Rectangle 3"/>
          <p:cNvSpPr>
            <a:spLocks noGrp="1" noChangeArrowheads="1"/>
          </p:cNvSpPr>
          <p:nvPr>
            <p:ph idx="1"/>
          </p:nvPr>
        </p:nvSpPr>
        <p:spPr/>
        <p:txBody>
          <a:bodyPr/>
          <a:lstStyle/>
          <a:p>
            <a:pPr eaLnBrk="1" hangingPunct="1"/>
            <a:r>
              <a:rPr lang="en-US" smtClean="0"/>
              <a:t>Stethoscope basics</a:t>
            </a:r>
          </a:p>
          <a:p>
            <a:pPr eaLnBrk="1" hangingPunct="1"/>
            <a:r>
              <a:rPr lang="en-US" smtClean="0"/>
              <a:t>Stethoscope usage in physical exams:</a:t>
            </a:r>
          </a:p>
          <a:p>
            <a:pPr lvl="1" eaLnBrk="1" hangingPunct="1"/>
            <a:r>
              <a:rPr lang="en-US" smtClean="0"/>
              <a:t>Heart</a:t>
            </a:r>
          </a:p>
          <a:p>
            <a:pPr lvl="1" eaLnBrk="1" hangingPunct="1"/>
            <a:r>
              <a:rPr lang="en-US" smtClean="0"/>
              <a:t>Lungs</a:t>
            </a:r>
          </a:p>
          <a:p>
            <a:pPr lvl="1" eaLnBrk="1" hangingPunct="1"/>
            <a:r>
              <a:rPr lang="en-US" smtClean="0"/>
              <a:t>Abdomen</a:t>
            </a:r>
          </a:p>
          <a:p>
            <a:pPr lvl="1" eaLnBrk="1" hangingPunct="1">
              <a:buFontTx/>
              <a:buNone/>
            </a:pPr>
            <a:endParaRPr lang="en-US" smtClean="0"/>
          </a:p>
        </p:txBody>
      </p:sp>
    </p:spTree>
    <p:extLst>
      <p:ext uri="{BB962C8B-B14F-4D97-AF65-F5344CB8AC3E}">
        <p14:creationId xmlns:p14="http://schemas.microsoft.com/office/powerpoint/2010/main" val="3660471803"/>
      </p:ext>
    </p:extLst>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7499350" cy="1143000"/>
          </a:xfrm>
        </p:spPr>
        <p:txBody>
          <a:bodyPr>
            <a:normAutofit fontScale="90000"/>
          </a:bodyPr>
          <a:lstStyle/>
          <a:p>
            <a:pPr eaLnBrk="1" hangingPunct="1">
              <a:defRPr/>
            </a:pPr>
            <a:r>
              <a:rPr lang="en-US" dirty="0" smtClean="0"/>
              <a:t>Stethoscope Basics: </a:t>
            </a:r>
            <a:r>
              <a:rPr lang="en-US" dirty="0" err="1" smtClean="0"/>
              <a:t>Littmann</a:t>
            </a:r>
            <a:r>
              <a:rPr lang="en-US" dirty="0" smtClean="0"/>
              <a:t> Cardiology III</a:t>
            </a:r>
            <a:endParaRPr lang="en-US" dirty="0"/>
          </a:p>
        </p:txBody>
      </p:sp>
      <p:sp>
        <p:nvSpPr>
          <p:cNvPr id="6147" name="Content Placeholder 3"/>
          <p:cNvSpPr>
            <a:spLocks noGrp="1"/>
          </p:cNvSpPr>
          <p:nvPr>
            <p:ph sz="half" idx="1"/>
          </p:nvPr>
        </p:nvSpPr>
        <p:spPr>
          <a:xfrm>
            <a:off x="762000" y="1676400"/>
            <a:ext cx="4051300" cy="4664075"/>
          </a:xfrm>
        </p:spPr>
        <p:txBody>
          <a:bodyPr/>
          <a:lstStyle/>
          <a:p>
            <a:pPr eaLnBrk="1" hangingPunct="1"/>
            <a:r>
              <a:rPr lang="en-US" sz="1800" smtClean="0"/>
              <a:t>Two tunable diaphragms which allow the user to alternate between low- and high-frequency sounds without turning over the chestpiece.</a:t>
            </a:r>
          </a:p>
          <a:p>
            <a:pPr eaLnBrk="1" hangingPunct="1"/>
            <a:r>
              <a:rPr lang="en-US" sz="1800" smtClean="0"/>
              <a:t>The large side can be used for adult patients, while the small side is useful for pediatric or thin patients, around bandages, and for carotid assessment.</a:t>
            </a:r>
          </a:p>
          <a:p>
            <a:pPr eaLnBrk="1" hangingPunct="1"/>
            <a:r>
              <a:rPr lang="en-US" sz="1800" smtClean="0"/>
              <a:t>The pediatric side converts to a traditional bell by replacing the diaphragm with the nonchill bell sleeve included with each stethoscope.</a:t>
            </a:r>
          </a:p>
          <a:p>
            <a:pPr eaLnBrk="1" hangingPunct="1"/>
            <a:endParaRPr lang="en-US" smtClean="0"/>
          </a:p>
        </p:txBody>
      </p:sp>
      <p:pic>
        <p:nvPicPr>
          <p:cNvPr id="6148" name="Content Placeholder 5" descr="mediawebserver.jpg"/>
          <p:cNvPicPr>
            <a:picLocks noGrp="1" noChangeAspect="1"/>
          </p:cNvPicPr>
          <p:nvPr>
            <p:ph sz="half" idx="2"/>
          </p:nvPr>
        </p:nvPicPr>
        <p:blipFill>
          <a:blip r:embed="rId3" cstate="print"/>
          <a:srcRect/>
          <a:stretch>
            <a:fillRect/>
          </a:stretch>
        </p:blipFill>
        <p:spPr>
          <a:xfrm>
            <a:off x="4724400" y="1600200"/>
            <a:ext cx="3152775" cy="4217988"/>
          </a:xfrm>
        </p:spPr>
      </p:pic>
    </p:spTree>
    <p:extLst>
      <p:ext uri="{BB962C8B-B14F-4D97-AF65-F5344CB8AC3E}">
        <p14:creationId xmlns:p14="http://schemas.microsoft.com/office/powerpoint/2010/main" val="2470545872"/>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4"/>
          <p:cNvSpPr>
            <a:spLocks noGrp="1"/>
          </p:cNvSpPr>
          <p:nvPr>
            <p:ph type="title"/>
          </p:nvPr>
        </p:nvSpPr>
        <p:spPr/>
        <p:txBody>
          <a:bodyPr/>
          <a:lstStyle/>
          <a:p>
            <a:pPr eaLnBrk="1" hangingPunct="1"/>
            <a:r>
              <a:rPr lang="en-US" smtClean="0"/>
              <a:t>Stethoscope Basics</a:t>
            </a:r>
          </a:p>
        </p:txBody>
      </p:sp>
      <p:sp>
        <p:nvSpPr>
          <p:cNvPr id="7171" name="Content Placeholder 5"/>
          <p:cNvSpPr>
            <a:spLocks noGrp="1"/>
          </p:cNvSpPr>
          <p:nvPr>
            <p:ph idx="1"/>
          </p:nvPr>
        </p:nvSpPr>
        <p:spPr/>
        <p:txBody>
          <a:bodyPr/>
          <a:lstStyle/>
          <a:p>
            <a:pPr eaLnBrk="1" hangingPunct="1"/>
            <a:r>
              <a:rPr lang="en-US" smtClean="0"/>
              <a:t>Only diaphragm(s):</a:t>
            </a:r>
          </a:p>
          <a:p>
            <a:pPr lvl="1" eaLnBrk="1" hangingPunct="1"/>
            <a:r>
              <a:rPr lang="en-US" smtClean="0"/>
              <a:t>Light contact to engage the bell function</a:t>
            </a:r>
          </a:p>
          <a:p>
            <a:pPr lvl="2" eaLnBrk="1" hangingPunct="1"/>
            <a:r>
              <a:rPr lang="en-US" smtClean="0"/>
              <a:t>Low frequency</a:t>
            </a:r>
          </a:p>
          <a:p>
            <a:pPr lvl="1" eaLnBrk="1" hangingPunct="1"/>
            <a:r>
              <a:rPr lang="en-US" smtClean="0"/>
              <a:t>Firm contact to engage the diaphragm function</a:t>
            </a:r>
          </a:p>
          <a:p>
            <a:pPr lvl="2" eaLnBrk="1" hangingPunct="1"/>
            <a:r>
              <a:rPr lang="en-US" smtClean="0"/>
              <a:t>High frequency</a:t>
            </a:r>
          </a:p>
          <a:p>
            <a:pPr eaLnBrk="1" hangingPunct="1"/>
            <a:r>
              <a:rPr lang="en-US" smtClean="0"/>
              <a:t>Bell and a diaphragm:</a:t>
            </a:r>
          </a:p>
          <a:p>
            <a:pPr lvl="1" eaLnBrk="1" hangingPunct="1"/>
            <a:r>
              <a:rPr lang="en-US" smtClean="0"/>
              <a:t>Bell for low frequency sounds</a:t>
            </a:r>
          </a:p>
          <a:p>
            <a:pPr lvl="1" eaLnBrk="1" hangingPunct="1"/>
            <a:r>
              <a:rPr lang="en-US" smtClean="0"/>
              <a:t>Diaphragm for high frequency sounds</a:t>
            </a:r>
          </a:p>
        </p:txBody>
      </p:sp>
    </p:spTree>
    <p:extLst>
      <p:ext uri="{BB962C8B-B14F-4D97-AF65-F5344CB8AC3E}">
        <p14:creationId xmlns:p14="http://schemas.microsoft.com/office/powerpoint/2010/main" val="224931827"/>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smtClean="0"/>
              <a:t>Stethoscope Basics</a:t>
            </a:r>
          </a:p>
        </p:txBody>
      </p:sp>
      <p:sp>
        <p:nvSpPr>
          <p:cNvPr id="8195" name="Content Placeholder 2"/>
          <p:cNvSpPr>
            <a:spLocks noGrp="1"/>
          </p:cNvSpPr>
          <p:nvPr>
            <p:ph idx="1"/>
          </p:nvPr>
        </p:nvSpPr>
        <p:spPr/>
        <p:txBody>
          <a:bodyPr/>
          <a:lstStyle/>
          <a:p>
            <a:pPr eaLnBrk="1" hangingPunct="1"/>
            <a:r>
              <a:rPr lang="en-US" smtClean="0"/>
              <a:t>There is a right and wrong way to wear your stethoscope</a:t>
            </a:r>
          </a:p>
          <a:p>
            <a:pPr eaLnBrk="1" hangingPunct="1"/>
            <a:r>
              <a:rPr lang="en-US" smtClean="0"/>
              <a:t>The earpieces are angled – they should point anteriorly when in your ears</a:t>
            </a:r>
          </a:p>
          <a:p>
            <a:pPr eaLnBrk="1" hangingPunct="1"/>
            <a:r>
              <a:rPr lang="en-US" smtClean="0"/>
              <a:t>Most stethoscopes have adjustable tension in the headset – read your manual for guidance</a:t>
            </a:r>
          </a:p>
        </p:txBody>
      </p:sp>
    </p:spTree>
    <p:extLst>
      <p:ext uri="{BB962C8B-B14F-4D97-AF65-F5344CB8AC3E}">
        <p14:creationId xmlns:p14="http://schemas.microsoft.com/office/powerpoint/2010/main" val="11997841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383540" y="1331882"/>
            <a:ext cx="4945380" cy="4145279"/>
          </a:xfrm>
          <a:prstGeom prst="rect">
            <a:avLst/>
          </a:prstGeom>
        </p:spPr>
        <p:txBody>
          <a:bodyPr vert="horz" wrap="square" lIns="0" tIns="13335" rIns="0" bIns="0" rtlCol="0">
            <a:spAutoFit/>
          </a:bodyPr>
          <a:lstStyle/>
          <a:p>
            <a:pPr marL="355600" marR="150495" indent="-342900">
              <a:lnSpc>
                <a:spcPct val="135000"/>
              </a:lnSpc>
              <a:spcBef>
                <a:spcPts val="105"/>
              </a:spcBef>
              <a:buClr>
                <a:srgbClr val="0000CC"/>
              </a:buClr>
              <a:buSzPct val="58928"/>
              <a:buFont typeface="Wingdings"/>
              <a:buChar char=""/>
              <a:tabLst>
                <a:tab pos="354965" algn="l"/>
                <a:tab pos="355600" algn="l"/>
              </a:tabLst>
            </a:pPr>
            <a:r>
              <a:rPr sz="2800" dirty="0">
                <a:latin typeface="Arial"/>
                <a:cs typeface="Arial"/>
              </a:rPr>
              <a:t>Hekimlik, felsefe,</a:t>
            </a:r>
            <a:r>
              <a:rPr sz="2800" spc="-85" dirty="0">
                <a:latin typeface="Arial"/>
                <a:cs typeface="Arial"/>
              </a:rPr>
              <a:t> </a:t>
            </a:r>
            <a:r>
              <a:rPr sz="2800" dirty="0">
                <a:latin typeface="Arial"/>
                <a:cs typeface="Arial"/>
              </a:rPr>
              <a:t>matematik  </a:t>
            </a:r>
            <a:r>
              <a:rPr sz="2800" spc="-5" dirty="0">
                <a:latin typeface="Arial"/>
                <a:cs typeface="Arial"/>
              </a:rPr>
              <a:t>gibi birden fazla </a:t>
            </a:r>
            <a:r>
              <a:rPr sz="2800" dirty="0">
                <a:latin typeface="Arial"/>
                <a:cs typeface="Arial"/>
              </a:rPr>
              <a:t>sayıdaki  pozitif </a:t>
            </a:r>
            <a:r>
              <a:rPr sz="2800" spc="-5" dirty="0">
                <a:latin typeface="Arial"/>
                <a:cs typeface="Arial"/>
              </a:rPr>
              <a:t>bilim</a:t>
            </a:r>
            <a:r>
              <a:rPr sz="2800" dirty="0">
                <a:latin typeface="Arial"/>
                <a:cs typeface="Arial"/>
              </a:rPr>
              <a:t> </a:t>
            </a:r>
            <a:r>
              <a:rPr sz="2800" spc="-5" dirty="0">
                <a:latin typeface="Arial"/>
                <a:cs typeface="Arial"/>
              </a:rPr>
              <a:t>dalında</a:t>
            </a:r>
            <a:endParaRPr sz="2800">
              <a:latin typeface="Arial"/>
              <a:cs typeface="Arial"/>
            </a:endParaRPr>
          </a:p>
          <a:p>
            <a:pPr marL="355600">
              <a:lnSpc>
                <a:spcPct val="100000"/>
              </a:lnSpc>
              <a:spcBef>
                <a:spcPts val="1180"/>
              </a:spcBef>
            </a:pPr>
            <a:r>
              <a:rPr sz="2800" spc="-5" dirty="0">
                <a:latin typeface="Arial"/>
                <a:cs typeface="Arial"/>
              </a:rPr>
              <a:t>çalışmalar</a:t>
            </a:r>
            <a:r>
              <a:rPr sz="2800" spc="-10" dirty="0">
                <a:latin typeface="Arial"/>
                <a:cs typeface="Arial"/>
              </a:rPr>
              <a:t> </a:t>
            </a:r>
            <a:r>
              <a:rPr sz="2800" dirty="0">
                <a:latin typeface="Arial"/>
                <a:cs typeface="Arial"/>
              </a:rPr>
              <a:t>yapmıştır</a:t>
            </a:r>
            <a:endParaRPr sz="2800">
              <a:latin typeface="Arial"/>
              <a:cs typeface="Arial"/>
            </a:endParaRPr>
          </a:p>
          <a:p>
            <a:pPr marL="355600" marR="5080" indent="-342900">
              <a:lnSpc>
                <a:spcPct val="135000"/>
              </a:lnSpc>
              <a:spcBef>
                <a:spcPts val="670"/>
              </a:spcBef>
              <a:buClr>
                <a:srgbClr val="0000CC"/>
              </a:buClr>
              <a:buSzPct val="58928"/>
              <a:buFont typeface="Wingdings"/>
              <a:buChar char=""/>
              <a:tabLst>
                <a:tab pos="354965" algn="l"/>
                <a:tab pos="355600" algn="l"/>
              </a:tabLst>
            </a:pPr>
            <a:r>
              <a:rPr sz="2800" spc="-5" dirty="0">
                <a:latin typeface="Arial"/>
                <a:cs typeface="Arial"/>
              </a:rPr>
              <a:t>İnsan </a:t>
            </a:r>
            <a:r>
              <a:rPr sz="2800" dirty="0">
                <a:latin typeface="Arial"/>
                <a:cs typeface="Arial"/>
              </a:rPr>
              <a:t>vücudu </a:t>
            </a:r>
            <a:r>
              <a:rPr sz="2800" spc="-5" dirty="0">
                <a:latin typeface="Arial"/>
                <a:cs typeface="Arial"/>
              </a:rPr>
              <a:t>ile ilgili  çizimleri geçerliğini bugün </a:t>
            </a:r>
            <a:r>
              <a:rPr sz="2800" spc="-10" dirty="0">
                <a:latin typeface="Arial"/>
                <a:cs typeface="Arial"/>
              </a:rPr>
              <a:t>de  </a:t>
            </a:r>
            <a:r>
              <a:rPr sz="2800" dirty="0">
                <a:latin typeface="Arial"/>
                <a:cs typeface="Arial"/>
              </a:rPr>
              <a:t>sürdürmekte</a:t>
            </a:r>
            <a:endParaRPr sz="2800">
              <a:latin typeface="Arial"/>
              <a:cs typeface="Arial"/>
            </a:endParaRPr>
          </a:p>
        </p:txBody>
      </p:sp>
      <p:sp>
        <p:nvSpPr>
          <p:cNvPr id="9" name="object 9"/>
          <p:cNvSpPr txBox="1">
            <a:spLocks noGrp="1"/>
          </p:cNvSpPr>
          <p:nvPr>
            <p:ph type="title"/>
          </p:nvPr>
        </p:nvSpPr>
        <p:spPr>
          <a:xfrm>
            <a:off x="383540" y="469137"/>
            <a:ext cx="7321550"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FF0000"/>
                </a:solidFill>
                <a:latin typeface="Arial"/>
                <a:cs typeface="Arial"/>
              </a:rPr>
              <a:t>Leonardo da </a:t>
            </a:r>
            <a:r>
              <a:rPr sz="4000" b="1" spc="-15" dirty="0">
                <a:solidFill>
                  <a:srgbClr val="FF0000"/>
                </a:solidFill>
                <a:latin typeface="Arial"/>
                <a:cs typeface="Arial"/>
              </a:rPr>
              <a:t>Vinci</a:t>
            </a:r>
            <a:r>
              <a:rPr sz="4000" b="1" spc="-60" dirty="0">
                <a:solidFill>
                  <a:srgbClr val="FF0000"/>
                </a:solidFill>
                <a:latin typeface="Arial"/>
                <a:cs typeface="Arial"/>
              </a:rPr>
              <a:t> </a:t>
            </a:r>
            <a:r>
              <a:rPr sz="4000" b="1" spc="-5" dirty="0">
                <a:solidFill>
                  <a:srgbClr val="FF0000"/>
                </a:solidFill>
                <a:latin typeface="Arial"/>
                <a:cs typeface="Arial"/>
              </a:rPr>
              <a:t>(1452-1519)</a:t>
            </a:r>
            <a:endParaRPr sz="4000">
              <a:latin typeface="Arial"/>
              <a:cs typeface="Arial"/>
            </a:endParaRPr>
          </a:p>
        </p:txBody>
      </p:sp>
      <p:sp>
        <p:nvSpPr>
          <p:cNvPr id="10" name="object 10"/>
          <p:cNvSpPr/>
          <p:nvPr/>
        </p:nvSpPr>
        <p:spPr>
          <a:xfrm>
            <a:off x="5612891" y="1447800"/>
            <a:ext cx="3226308" cy="48768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67145894"/>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smtClean="0"/>
              <a:t>Stethoscope Basics</a:t>
            </a:r>
          </a:p>
        </p:txBody>
      </p:sp>
      <p:sp>
        <p:nvSpPr>
          <p:cNvPr id="3" name="Content Placeholder 2"/>
          <p:cNvSpPr>
            <a:spLocks noGrp="1"/>
          </p:cNvSpPr>
          <p:nvPr>
            <p:ph idx="1"/>
          </p:nvPr>
        </p:nvSpPr>
        <p:spPr/>
        <p:txBody>
          <a:bodyPr/>
          <a:lstStyle/>
          <a:p>
            <a:pPr eaLnBrk="1" hangingPunct="1"/>
            <a:r>
              <a:rPr lang="en-US" smtClean="0"/>
              <a:t>Medical term for listening for sounds within the body, typically using a stethoscope?</a:t>
            </a:r>
          </a:p>
          <a:p>
            <a:pPr lvl="1" eaLnBrk="1" hangingPunct="1"/>
            <a:r>
              <a:rPr lang="en-US" smtClean="0"/>
              <a:t>Auscultation</a:t>
            </a:r>
          </a:p>
          <a:p>
            <a:pPr eaLnBrk="1" hangingPunct="1"/>
            <a:r>
              <a:rPr lang="en-US" smtClean="0"/>
              <a:t>What are we listening for?</a:t>
            </a:r>
          </a:p>
          <a:p>
            <a:pPr lvl="1" eaLnBrk="1" hangingPunct="1">
              <a:buFontTx/>
              <a:buNone/>
            </a:pPr>
            <a:r>
              <a:rPr lang="en-US" sz="2400" smtClean="0"/>
              <a:t>Heart rate and rhythm		Bowel sounds</a:t>
            </a:r>
          </a:p>
          <a:p>
            <a:pPr lvl="1" eaLnBrk="1" hangingPunct="1">
              <a:buFont typeface="Verdana" pitchFamily="34" charset="0"/>
              <a:buNone/>
            </a:pPr>
            <a:r>
              <a:rPr lang="en-US" sz="2400" smtClean="0"/>
              <a:t>Heart sounds			Bruits</a:t>
            </a:r>
          </a:p>
          <a:p>
            <a:pPr lvl="1" eaLnBrk="1" hangingPunct="1">
              <a:buFont typeface="Verdana" pitchFamily="34" charset="0"/>
              <a:buNone/>
            </a:pPr>
            <a:r>
              <a:rPr lang="en-US" sz="2400" smtClean="0"/>
              <a:t>	- </a:t>
            </a:r>
            <a:r>
              <a:rPr lang="en-US" sz="2000" smtClean="0"/>
              <a:t>Physiologic and pathologic</a:t>
            </a:r>
          </a:p>
          <a:p>
            <a:pPr lvl="1" eaLnBrk="1" hangingPunct="1">
              <a:buFontTx/>
              <a:buNone/>
            </a:pPr>
            <a:r>
              <a:rPr lang="en-US" sz="2400" smtClean="0"/>
              <a:t>Breath sounds</a:t>
            </a:r>
          </a:p>
          <a:p>
            <a:pPr lvl="1" eaLnBrk="1" hangingPunct="1">
              <a:buFontTx/>
              <a:buNone/>
            </a:pPr>
            <a:r>
              <a:rPr lang="en-US" sz="2000" smtClean="0"/>
              <a:t>	- Physiologic and pathologic</a:t>
            </a:r>
          </a:p>
        </p:txBody>
      </p:sp>
    </p:spTree>
    <p:extLst>
      <p:ext uri="{BB962C8B-B14F-4D97-AF65-F5344CB8AC3E}">
        <p14:creationId xmlns:p14="http://schemas.microsoft.com/office/powerpoint/2010/main" val="69681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linds(horizontal)">
                                      <p:cBhvr>
                                        <p:cTn id="15" dur="500"/>
                                        <p:tgtEl>
                                          <p:spTgt spid="3">
                                            <p:txEl>
                                              <p:pRg st="4" end="4"/>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linds(horizontal)">
                                      <p:cBhvr>
                                        <p:cTn id="18" dur="500"/>
                                        <p:tgtEl>
                                          <p:spTgt spid="3">
                                            <p:txEl>
                                              <p:pRg st="5" end="5"/>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blinds(horizontal)">
                                      <p:cBhvr>
                                        <p:cTn id="21" dur="500"/>
                                        <p:tgtEl>
                                          <p:spTgt spid="3">
                                            <p:txEl>
                                              <p:pRg st="6" end="6"/>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blinds(horizontal)">
                                      <p:cBhvr>
                                        <p:cTn id="2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fontAlgn="auto" hangingPunct="1">
              <a:spcAft>
                <a:spcPts val="0"/>
              </a:spcAft>
              <a:defRPr/>
            </a:pPr>
            <a:r>
              <a:rPr lang="en-US" dirty="0">
                <a:solidFill>
                  <a:schemeClr val="tx2">
                    <a:satMod val="130000"/>
                  </a:schemeClr>
                </a:solidFill>
              </a:rPr>
              <a:t>Physical Exam Etiquette</a:t>
            </a:r>
          </a:p>
        </p:txBody>
      </p:sp>
      <p:sp>
        <p:nvSpPr>
          <p:cNvPr id="10243" name="Rectangle 3"/>
          <p:cNvSpPr>
            <a:spLocks noGrp="1" noChangeArrowheads="1"/>
          </p:cNvSpPr>
          <p:nvPr>
            <p:ph idx="1"/>
          </p:nvPr>
        </p:nvSpPr>
        <p:spPr/>
        <p:txBody>
          <a:bodyPr/>
          <a:lstStyle/>
          <a:p>
            <a:pPr eaLnBrk="1" hangingPunct="1"/>
            <a:r>
              <a:rPr lang="en-US" smtClean="0"/>
              <a:t>Introduce yourself </a:t>
            </a:r>
          </a:p>
          <a:p>
            <a:pPr eaLnBrk="1" hangingPunct="1"/>
            <a:r>
              <a:rPr lang="en-US" smtClean="0"/>
              <a:t>Wash your hands</a:t>
            </a:r>
          </a:p>
          <a:p>
            <a:pPr lvl="1" eaLnBrk="1" hangingPunct="1"/>
            <a:r>
              <a:rPr lang="en-US" smtClean="0"/>
              <a:t>As soon as you enter the room or before beginning your exam</a:t>
            </a:r>
          </a:p>
          <a:p>
            <a:pPr eaLnBrk="1" hangingPunct="1"/>
            <a:r>
              <a:rPr lang="en-US" smtClean="0"/>
              <a:t>Expose skin, but be aware of patient’s privacy</a:t>
            </a:r>
          </a:p>
          <a:p>
            <a:pPr eaLnBrk="1" hangingPunct="1"/>
            <a:r>
              <a:rPr lang="en-US" smtClean="0"/>
              <a:t>Remain professional throughout encounter</a:t>
            </a:r>
          </a:p>
          <a:p>
            <a:pPr eaLnBrk="1" hangingPunct="1">
              <a:buFontTx/>
              <a:buNone/>
            </a:pPr>
            <a:r>
              <a:rPr lang="en-US" smtClean="0"/>
              <a:t> </a:t>
            </a:r>
          </a:p>
        </p:txBody>
      </p:sp>
    </p:spTree>
    <p:extLst>
      <p:ext uri="{BB962C8B-B14F-4D97-AF65-F5344CB8AC3E}">
        <p14:creationId xmlns:p14="http://schemas.microsoft.com/office/powerpoint/2010/main" val="3514600011"/>
      </p:ext>
    </p:extLst>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eaLnBrk="1" hangingPunct="1">
              <a:defRPr/>
            </a:pPr>
            <a:r>
              <a:rPr lang="en-US" dirty="0" smtClean="0">
                <a:solidFill>
                  <a:schemeClr val="tx1"/>
                </a:solidFill>
              </a:rPr>
              <a:t>Cardıac exam</a:t>
            </a:r>
          </a:p>
        </p:txBody>
      </p:sp>
      <p:sp>
        <p:nvSpPr>
          <p:cNvPr id="11267" name="Text Placeholder 6"/>
          <p:cNvSpPr>
            <a:spLocks noGrp="1"/>
          </p:cNvSpPr>
          <p:nvPr>
            <p:ph type="body" idx="1"/>
          </p:nvPr>
        </p:nvSpPr>
        <p:spPr/>
        <p:txBody>
          <a:bodyPr/>
          <a:lstStyle/>
          <a:p>
            <a:pPr eaLnBrk="1" hangingPunct="1"/>
            <a:r>
              <a:rPr lang="en-US" smtClean="0"/>
              <a:t>Auscultation</a:t>
            </a:r>
          </a:p>
        </p:txBody>
      </p:sp>
    </p:spTree>
    <p:extLst>
      <p:ext uri="{BB962C8B-B14F-4D97-AF65-F5344CB8AC3E}">
        <p14:creationId xmlns:p14="http://schemas.microsoft.com/office/powerpoint/2010/main" val="540990554"/>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52400" y="76200"/>
            <a:ext cx="7497763" cy="1143000"/>
          </a:xfrm>
        </p:spPr>
        <p:txBody>
          <a:bodyPr/>
          <a:lstStyle/>
          <a:p>
            <a:pPr eaLnBrk="1" fontAlgn="auto" hangingPunct="1">
              <a:spcAft>
                <a:spcPts val="0"/>
              </a:spcAft>
              <a:defRPr/>
            </a:pPr>
            <a:r>
              <a:rPr lang="en-US" dirty="0" smtClean="0">
                <a:solidFill>
                  <a:schemeClr val="tx2">
                    <a:satMod val="130000"/>
                  </a:schemeClr>
                </a:solidFill>
              </a:rPr>
              <a:t>Normal Heart Sounds</a:t>
            </a:r>
            <a:endParaRPr lang="en-US" dirty="0">
              <a:solidFill>
                <a:schemeClr val="tx2">
                  <a:satMod val="130000"/>
                </a:schemeClr>
              </a:solidFill>
            </a:endParaRPr>
          </a:p>
        </p:txBody>
      </p:sp>
      <p:pic>
        <p:nvPicPr>
          <p:cNvPr id="12291" name="Picture 9" descr="heart_valves"/>
          <p:cNvPicPr>
            <a:picLocks noGrp="1" noChangeAspect="1" noChangeArrowheads="1"/>
          </p:cNvPicPr>
          <p:nvPr>
            <p:ph idx="1"/>
          </p:nvPr>
        </p:nvPicPr>
        <p:blipFill>
          <a:blip r:embed="rId2" cstate="print"/>
          <a:srcRect/>
          <a:stretch>
            <a:fillRect/>
          </a:stretch>
        </p:blipFill>
        <p:spPr>
          <a:xfrm>
            <a:off x="1676400" y="3048000"/>
            <a:ext cx="4992688" cy="3505200"/>
          </a:xfrm>
          <a:solidFill>
            <a:schemeClr val="tx1"/>
          </a:solidFill>
          <a:ln>
            <a:solidFill>
              <a:schemeClr val="tx1"/>
            </a:solidFill>
          </a:ln>
        </p:spPr>
      </p:pic>
      <p:sp>
        <p:nvSpPr>
          <p:cNvPr id="12292" name="Rectangle 5"/>
          <p:cNvSpPr>
            <a:spLocks noGrp="1" noChangeArrowheads="1"/>
          </p:cNvSpPr>
          <p:nvPr>
            <p:ph type="body" idx="4294967295"/>
          </p:nvPr>
        </p:nvSpPr>
        <p:spPr>
          <a:xfrm>
            <a:off x="1066800" y="1447800"/>
            <a:ext cx="7086600" cy="1371600"/>
          </a:xfrm>
        </p:spPr>
        <p:txBody>
          <a:bodyPr>
            <a:normAutofit lnSpcReduction="10000"/>
          </a:bodyPr>
          <a:lstStyle/>
          <a:p>
            <a:pPr eaLnBrk="1" hangingPunct="1"/>
            <a:r>
              <a:rPr lang="en-US" sz="3000" u="sng" smtClean="0"/>
              <a:t>S1</a:t>
            </a:r>
            <a:r>
              <a:rPr lang="en-US" sz="3000" smtClean="0"/>
              <a:t>: Mitral and tricuspid valve closure</a:t>
            </a:r>
          </a:p>
          <a:p>
            <a:pPr eaLnBrk="1" hangingPunct="1"/>
            <a:r>
              <a:rPr lang="en-US" sz="3000" u="sng" smtClean="0"/>
              <a:t>S2</a:t>
            </a:r>
            <a:r>
              <a:rPr lang="en-US" sz="3000" smtClean="0"/>
              <a:t>: Aortic and pulmonary valve closure</a:t>
            </a:r>
          </a:p>
          <a:p>
            <a:pPr eaLnBrk="1" hangingPunct="1">
              <a:buFontTx/>
              <a:buNone/>
            </a:pPr>
            <a:endParaRPr lang="en-US" sz="2000" smtClean="0"/>
          </a:p>
          <a:p>
            <a:pPr eaLnBrk="1" hangingPunct="1">
              <a:buFontTx/>
              <a:buNone/>
            </a:pPr>
            <a:endParaRPr lang="en-US" smtClean="0"/>
          </a:p>
        </p:txBody>
      </p:sp>
      <p:sp>
        <p:nvSpPr>
          <p:cNvPr id="12293" name="FlagCount" hidden="1">
            <a:hlinkClick r:id="rId3"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eaLnBrk="0" hangingPunct="0"/>
            <a:r>
              <a:rPr lang="en-US" sz="1400" b="1">
                <a:latin typeface="Tahoma" pitchFamily="34" charset="0"/>
              </a:rPr>
              <a:t>0</a:t>
            </a:r>
          </a:p>
        </p:txBody>
      </p:sp>
      <p:sp>
        <p:nvSpPr>
          <p:cNvPr id="12294" name="Text Box 13"/>
          <p:cNvSpPr txBox="1">
            <a:spLocks noChangeArrowheads="1"/>
          </p:cNvSpPr>
          <p:nvPr/>
        </p:nvSpPr>
        <p:spPr bwMode="auto">
          <a:xfrm>
            <a:off x="5410200" y="5257800"/>
            <a:ext cx="1295400" cy="457200"/>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en-US" sz="2400" b="1">
                <a:solidFill>
                  <a:srgbClr val="000000"/>
                </a:solidFill>
              </a:rPr>
              <a:t>(Mitral)</a:t>
            </a:r>
          </a:p>
        </p:txBody>
      </p:sp>
    </p:spTree>
    <p:extLst>
      <p:ext uri="{BB962C8B-B14F-4D97-AF65-F5344CB8AC3E}">
        <p14:creationId xmlns:p14="http://schemas.microsoft.com/office/powerpoint/2010/main" val="3138140915"/>
      </p:ext>
    </p:extLst>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fontAlgn="auto" hangingPunct="1">
              <a:spcAft>
                <a:spcPts val="0"/>
              </a:spcAft>
              <a:defRPr/>
            </a:pPr>
            <a:r>
              <a:rPr lang="en-US" dirty="0">
                <a:solidFill>
                  <a:schemeClr val="tx2">
                    <a:satMod val="130000"/>
                  </a:schemeClr>
                </a:solidFill>
              </a:rPr>
              <a:t>Physiologic Splitting of S2</a:t>
            </a:r>
          </a:p>
        </p:txBody>
      </p:sp>
      <p:pic>
        <p:nvPicPr>
          <p:cNvPr id="13315" name="Picture 6" descr="cardiac-A2-P2"/>
          <p:cNvPicPr>
            <a:picLocks noGrp="1" noChangeAspect="1" noChangeArrowheads="1"/>
          </p:cNvPicPr>
          <p:nvPr>
            <p:ph sz="half" idx="1"/>
          </p:nvPr>
        </p:nvPicPr>
        <p:blipFill>
          <a:blip r:embed="rId2" cstate="print"/>
          <a:srcRect/>
          <a:stretch>
            <a:fillRect/>
          </a:stretch>
        </p:blipFill>
        <p:spPr>
          <a:xfrm>
            <a:off x="457200" y="2362200"/>
            <a:ext cx="3251200" cy="2438400"/>
          </a:xfrm>
        </p:spPr>
      </p:pic>
      <p:sp>
        <p:nvSpPr>
          <p:cNvPr id="49157" name="Rectangle 5"/>
          <p:cNvSpPr>
            <a:spLocks noGrp="1" noChangeArrowheads="1"/>
          </p:cNvSpPr>
          <p:nvPr>
            <p:ph sz="half" idx="2"/>
          </p:nvPr>
        </p:nvSpPr>
        <p:spPr/>
        <p:txBody>
          <a:bodyPr/>
          <a:lstStyle/>
          <a:p>
            <a:pPr eaLnBrk="1" hangingPunct="1"/>
            <a:r>
              <a:rPr lang="en-US" smtClean="0"/>
              <a:t>Valves on the left side of the heart close slightly before those on the right</a:t>
            </a:r>
          </a:p>
          <a:p>
            <a:pPr lvl="1" eaLnBrk="1" hangingPunct="1"/>
            <a:r>
              <a:rPr lang="en-US" smtClean="0"/>
              <a:t>Aortic valve (A2) closes first </a:t>
            </a:r>
          </a:p>
          <a:p>
            <a:pPr lvl="1" eaLnBrk="1" hangingPunct="1"/>
            <a:r>
              <a:rPr lang="en-US" smtClean="0"/>
              <a:t>Pulmonic valve (P2) closes second</a:t>
            </a:r>
            <a:endParaRPr lang="en-US" sz="2000" smtClean="0"/>
          </a:p>
          <a:p>
            <a:pPr eaLnBrk="1" hangingPunct="1"/>
            <a:r>
              <a:rPr lang="en-US" smtClean="0"/>
              <a:t>Splitting is </a:t>
            </a:r>
          </a:p>
          <a:p>
            <a:pPr eaLnBrk="1" hangingPunct="1">
              <a:buFontTx/>
              <a:buNone/>
            </a:pPr>
            <a:r>
              <a:rPr lang="en-US" smtClean="0"/>
              <a:t>   accentuated by </a:t>
            </a:r>
          </a:p>
          <a:p>
            <a:pPr eaLnBrk="1" hangingPunct="1">
              <a:buFontTx/>
              <a:buNone/>
            </a:pPr>
            <a:r>
              <a:rPr lang="en-US" smtClean="0"/>
              <a:t>   deep inspiration</a:t>
            </a:r>
          </a:p>
          <a:p>
            <a:pPr eaLnBrk="1" hangingPunct="1">
              <a:buFontTx/>
              <a:buNone/>
            </a:pPr>
            <a:endParaRPr lang="en-US" sz="2000" smtClean="0"/>
          </a:p>
          <a:p>
            <a:pPr eaLnBrk="1" hangingPunct="1">
              <a:buFontTx/>
              <a:buNone/>
            </a:pPr>
            <a:endParaRPr lang="en-US" smtClean="0"/>
          </a:p>
        </p:txBody>
      </p:sp>
      <p:sp>
        <p:nvSpPr>
          <p:cNvPr id="13317" name="FlagCount" hidden="1">
            <a:hlinkClick r:id="rId3"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eaLnBrk="0" hangingPunct="0"/>
            <a:r>
              <a:rPr lang="en-US" sz="1400" b="1">
                <a:latin typeface="Tahoma" pitchFamily="34" charset="0"/>
              </a:rPr>
              <a:t>0</a:t>
            </a:r>
          </a:p>
        </p:txBody>
      </p:sp>
    </p:spTree>
    <p:extLst>
      <p:ext uri="{BB962C8B-B14F-4D97-AF65-F5344CB8AC3E}">
        <p14:creationId xmlns:p14="http://schemas.microsoft.com/office/powerpoint/2010/main" val="10895183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5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15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15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15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15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915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fontAlgn="auto" hangingPunct="1">
              <a:spcAft>
                <a:spcPts val="0"/>
              </a:spcAft>
              <a:defRPr/>
            </a:pPr>
            <a:r>
              <a:rPr lang="en-US" dirty="0">
                <a:solidFill>
                  <a:schemeClr val="tx2">
                    <a:satMod val="130000"/>
                  </a:schemeClr>
                </a:solidFill>
              </a:rPr>
              <a:t>The Cardiac Cycle</a:t>
            </a:r>
          </a:p>
        </p:txBody>
      </p:sp>
      <p:pic>
        <p:nvPicPr>
          <p:cNvPr id="14339" name="Picture 5" descr="cardiac-S1-S2"/>
          <p:cNvPicPr>
            <a:picLocks noGrp="1" noChangeAspect="1" noChangeArrowheads="1"/>
          </p:cNvPicPr>
          <p:nvPr>
            <p:ph idx="1"/>
          </p:nvPr>
        </p:nvPicPr>
        <p:blipFill>
          <a:blip r:embed="rId2" cstate="print"/>
          <a:srcRect/>
          <a:stretch>
            <a:fillRect/>
          </a:stretch>
        </p:blipFill>
        <p:spPr>
          <a:xfrm>
            <a:off x="2133600" y="3962400"/>
            <a:ext cx="4953000" cy="2476500"/>
          </a:xfrm>
        </p:spPr>
      </p:pic>
      <p:sp>
        <p:nvSpPr>
          <p:cNvPr id="14340" name="Rectangle 3"/>
          <p:cNvSpPr>
            <a:spLocks noGrp="1" noChangeArrowheads="1"/>
          </p:cNvSpPr>
          <p:nvPr>
            <p:ph type="body" idx="4294967295"/>
          </p:nvPr>
        </p:nvSpPr>
        <p:spPr>
          <a:xfrm>
            <a:off x="914400" y="1600200"/>
            <a:ext cx="8229600" cy="4495800"/>
          </a:xfrm>
        </p:spPr>
        <p:txBody>
          <a:bodyPr/>
          <a:lstStyle/>
          <a:p>
            <a:pPr eaLnBrk="1" hangingPunct="1"/>
            <a:r>
              <a:rPr lang="en-US" u="sng" smtClean="0"/>
              <a:t>Systole</a:t>
            </a:r>
            <a:r>
              <a:rPr lang="en-US" smtClean="0"/>
              <a:t>: Between the first heart sound (S1) and the second (S2)</a:t>
            </a:r>
          </a:p>
          <a:p>
            <a:pPr eaLnBrk="1" hangingPunct="1"/>
            <a:r>
              <a:rPr lang="en-US" u="sng" smtClean="0"/>
              <a:t>Diastole</a:t>
            </a:r>
            <a:r>
              <a:rPr lang="en-US" smtClean="0"/>
              <a:t>: Between the (S2) and (S1)</a:t>
            </a:r>
          </a:p>
          <a:p>
            <a:pPr lvl="1" eaLnBrk="1" hangingPunct="1"/>
            <a:r>
              <a:rPr lang="en-US" smtClean="0"/>
              <a:t>Lasts longer than systole</a:t>
            </a:r>
          </a:p>
        </p:txBody>
      </p:sp>
    </p:spTree>
    <p:extLst>
      <p:ext uri="{BB962C8B-B14F-4D97-AF65-F5344CB8AC3E}">
        <p14:creationId xmlns:p14="http://schemas.microsoft.com/office/powerpoint/2010/main" val="2530246556"/>
      </p:ext>
    </p:extLst>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fontAlgn="auto" hangingPunct="1">
              <a:spcAft>
                <a:spcPts val="0"/>
              </a:spcAft>
              <a:defRPr/>
            </a:pPr>
            <a:r>
              <a:rPr lang="en-US" dirty="0" smtClean="0">
                <a:solidFill>
                  <a:schemeClr val="tx2">
                    <a:satMod val="130000"/>
                  </a:schemeClr>
                </a:solidFill>
              </a:rPr>
              <a:t>Abnormal* Heart Sounds</a:t>
            </a:r>
            <a:endParaRPr lang="en-US" dirty="0">
              <a:solidFill>
                <a:schemeClr val="tx2">
                  <a:satMod val="130000"/>
                </a:schemeClr>
              </a:solidFill>
            </a:endParaRPr>
          </a:p>
        </p:txBody>
      </p:sp>
      <p:sp>
        <p:nvSpPr>
          <p:cNvPr id="15363" name="Rectangle 3"/>
          <p:cNvSpPr>
            <a:spLocks noGrp="1" noChangeArrowheads="1"/>
          </p:cNvSpPr>
          <p:nvPr>
            <p:ph idx="1"/>
          </p:nvPr>
        </p:nvSpPr>
        <p:spPr/>
        <p:txBody>
          <a:bodyPr/>
          <a:lstStyle/>
          <a:p>
            <a:pPr eaLnBrk="1" hangingPunct="1"/>
            <a:r>
              <a:rPr lang="en-US" u="sng" smtClean="0"/>
              <a:t>S3</a:t>
            </a:r>
            <a:r>
              <a:rPr lang="en-US" smtClean="0"/>
              <a:t>: Created by blood from the left atrium entering into an already overfilled ventricle during diastole </a:t>
            </a:r>
          </a:p>
          <a:p>
            <a:pPr eaLnBrk="1" hangingPunct="1"/>
            <a:r>
              <a:rPr lang="en-US" u="sng" smtClean="0"/>
              <a:t>S4</a:t>
            </a:r>
            <a:r>
              <a:rPr lang="en-US" smtClean="0"/>
              <a:t>: Created by blood trying to enter a stiff ventricle during atrial contraction </a:t>
            </a:r>
          </a:p>
          <a:p>
            <a:pPr eaLnBrk="1" hangingPunct="1"/>
            <a:r>
              <a:rPr lang="en-US" smtClean="0"/>
              <a:t>Both are low-pitched “extra sounds” heard best with the bell of your stethoscope</a:t>
            </a:r>
          </a:p>
          <a:p>
            <a:pPr eaLnBrk="1" hangingPunct="1">
              <a:buFontTx/>
              <a:buNone/>
            </a:pPr>
            <a:endParaRPr lang="en-US" smtClean="0"/>
          </a:p>
          <a:p>
            <a:pPr eaLnBrk="1" hangingPunct="1">
              <a:buFontTx/>
              <a:buNone/>
            </a:pPr>
            <a:r>
              <a:rPr lang="en-US" sz="2000" smtClean="0"/>
              <a:t>*Can be normal in athletes; S3 can be normal in pediatric patients</a:t>
            </a:r>
          </a:p>
        </p:txBody>
      </p:sp>
    </p:spTree>
    <p:extLst>
      <p:ext uri="{BB962C8B-B14F-4D97-AF65-F5344CB8AC3E}">
        <p14:creationId xmlns:p14="http://schemas.microsoft.com/office/powerpoint/2010/main" val="1402224929"/>
      </p:ext>
    </p:extLst>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smtClean="0"/>
              <a:t>Heart Murmurs</a:t>
            </a:r>
          </a:p>
        </p:txBody>
      </p:sp>
      <p:sp>
        <p:nvSpPr>
          <p:cNvPr id="16387" name="Content Placeholder 2"/>
          <p:cNvSpPr>
            <a:spLocks noGrp="1"/>
          </p:cNvSpPr>
          <p:nvPr>
            <p:ph idx="1"/>
          </p:nvPr>
        </p:nvSpPr>
        <p:spPr/>
        <p:txBody>
          <a:bodyPr/>
          <a:lstStyle/>
          <a:p>
            <a:pPr eaLnBrk="1" hangingPunct="1"/>
            <a:r>
              <a:rPr lang="en-US" smtClean="0"/>
              <a:t>May be “innocent” or indicative of underlying pathology</a:t>
            </a:r>
          </a:p>
          <a:p>
            <a:pPr lvl="1" eaLnBrk="1" hangingPunct="1"/>
            <a:r>
              <a:rPr lang="en-US" smtClean="0"/>
              <a:t>Stenosis</a:t>
            </a:r>
          </a:p>
          <a:p>
            <a:pPr lvl="1" eaLnBrk="1" hangingPunct="1"/>
            <a:r>
              <a:rPr lang="en-US" smtClean="0"/>
              <a:t>Regurgitation/insufficiency</a:t>
            </a:r>
          </a:p>
          <a:p>
            <a:pPr eaLnBrk="1" hangingPunct="1"/>
            <a:r>
              <a:rPr lang="en-US" smtClean="0"/>
              <a:t>Longer duration than heart sounds</a:t>
            </a:r>
          </a:p>
          <a:p>
            <a:pPr eaLnBrk="1" hangingPunct="1"/>
            <a:r>
              <a:rPr lang="en-US" smtClean="0"/>
              <a:t>Use chest wall location, intensity, pitch, duration, and direction of radiation to help identify</a:t>
            </a:r>
          </a:p>
        </p:txBody>
      </p:sp>
    </p:spTree>
    <p:extLst>
      <p:ext uri="{BB962C8B-B14F-4D97-AF65-F5344CB8AC3E}">
        <p14:creationId xmlns:p14="http://schemas.microsoft.com/office/powerpoint/2010/main" val="991288534"/>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rmAutofit/>
          </a:bodyPr>
          <a:lstStyle/>
          <a:p>
            <a:pPr eaLnBrk="1" fontAlgn="auto" hangingPunct="1">
              <a:spcAft>
                <a:spcPts val="0"/>
              </a:spcAft>
              <a:defRPr/>
            </a:pPr>
            <a:r>
              <a:rPr lang="en-US" sz="4000" dirty="0" smtClean="0">
                <a:solidFill>
                  <a:schemeClr val="tx2">
                    <a:satMod val="130000"/>
                  </a:schemeClr>
                </a:solidFill>
              </a:rPr>
              <a:t>Cardiac Auscultation</a:t>
            </a:r>
            <a:endParaRPr lang="en-US" sz="4000" dirty="0">
              <a:solidFill>
                <a:schemeClr val="tx2">
                  <a:satMod val="130000"/>
                </a:schemeClr>
              </a:solidFill>
            </a:endParaRPr>
          </a:p>
        </p:txBody>
      </p:sp>
      <p:sp>
        <p:nvSpPr>
          <p:cNvPr id="17411" name="Rectangle 3"/>
          <p:cNvSpPr>
            <a:spLocks noGrp="1" noChangeArrowheads="1"/>
          </p:cNvSpPr>
          <p:nvPr>
            <p:ph idx="1"/>
          </p:nvPr>
        </p:nvSpPr>
        <p:spPr>
          <a:xfrm>
            <a:off x="1143000" y="1447800"/>
            <a:ext cx="6781800" cy="4495800"/>
          </a:xfrm>
        </p:spPr>
        <p:txBody>
          <a:bodyPr/>
          <a:lstStyle/>
          <a:p>
            <a:pPr eaLnBrk="1" hangingPunct="1"/>
            <a:r>
              <a:rPr lang="en-US" smtClean="0"/>
              <a:t>Aortic area</a:t>
            </a:r>
          </a:p>
          <a:p>
            <a:pPr lvl="1" eaLnBrk="1" hangingPunct="1"/>
            <a:r>
              <a:rPr lang="en-US" smtClean="0"/>
              <a:t>Right 2</a:t>
            </a:r>
            <a:r>
              <a:rPr lang="en-US" baseline="30000" smtClean="0"/>
              <a:t>nd</a:t>
            </a:r>
            <a:r>
              <a:rPr lang="en-US" smtClean="0"/>
              <a:t> intercostal space</a:t>
            </a:r>
          </a:p>
          <a:p>
            <a:pPr eaLnBrk="1" hangingPunct="1"/>
            <a:r>
              <a:rPr lang="en-US" smtClean="0"/>
              <a:t>Pulmonic area </a:t>
            </a:r>
          </a:p>
          <a:p>
            <a:pPr lvl="1" eaLnBrk="1" hangingPunct="1"/>
            <a:r>
              <a:rPr lang="en-US" smtClean="0"/>
              <a:t>Left 2</a:t>
            </a:r>
            <a:r>
              <a:rPr lang="en-US" baseline="30000" smtClean="0"/>
              <a:t>nd</a:t>
            </a:r>
            <a:r>
              <a:rPr lang="en-US" smtClean="0"/>
              <a:t> intercostal space</a:t>
            </a:r>
          </a:p>
          <a:p>
            <a:pPr eaLnBrk="1" hangingPunct="1"/>
            <a:r>
              <a:rPr lang="en-US" smtClean="0"/>
              <a:t>Tricuspid area</a:t>
            </a:r>
          </a:p>
          <a:p>
            <a:pPr lvl="1" eaLnBrk="1" hangingPunct="1"/>
            <a:r>
              <a:rPr lang="en-US" smtClean="0"/>
              <a:t>4</a:t>
            </a:r>
            <a:r>
              <a:rPr lang="en-US" baseline="30000" smtClean="0"/>
              <a:t>th</a:t>
            </a:r>
            <a:r>
              <a:rPr lang="en-US" smtClean="0"/>
              <a:t>-5</a:t>
            </a:r>
            <a:r>
              <a:rPr lang="en-US" baseline="30000" smtClean="0"/>
              <a:t>th</a:t>
            </a:r>
            <a:r>
              <a:rPr lang="en-US" smtClean="0"/>
              <a:t> intercostal space, just left of the sternum</a:t>
            </a:r>
          </a:p>
          <a:p>
            <a:pPr eaLnBrk="1" hangingPunct="1"/>
            <a:r>
              <a:rPr lang="en-US" smtClean="0"/>
              <a:t>Mitral area</a:t>
            </a:r>
          </a:p>
          <a:p>
            <a:pPr lvl="1" eaLnBrk="1" hangingPunct="1"/>
            <a:r>
              <a:rPr lang="en-US" smtClean="0"/>
              <a:t>5</a:t>
            </a:r>
            <a:r>
              <a:rPr lang="en-US" baseline="30000" smtClean="0"/>
              <a:t>th</a:t>
            </a:r>
            <a:r>
              <a:rPr lang="en-US" smtClean="0"/>
              <a:t> intercostal space left mid-clavicular line</a:t>
            </a:r>
          </a:p>
        </p:txBody>
      </p:sp>
      <p:sp>
        <p:nvSpPr>
          <p:cNvPr id="17412" name="FlagCount" hidden="1">
            <a:hlinkClick r:id="rId3"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eaLnBrk="0" hangingPunct="0"/>
            <a:r>
              <a:rPr lang="en-US" sz="1400" b="1">
                <a:latin typeface="Tahoma" pitchFamily="34" charset="0"/>
              </a:rPr>
              <a:t>0</a:t>
            </a:r>
          </a:p>
        </p:txBody>
      </p:sp>
    </p:spTree>
    <p:extLst>
      <p:ext uri="{BB962C8B-B14F-4D97-AF65-F5344CB8AC3E}">
        <p14:creationId xmlns:p14="http://schemas.microsoft.com/office/powerpoint/2010/main" val="2212153533"/>
      </p:ext>
    </p:extLst>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fontAlgn="auto" hangingPunct="1">
              <a:spcAft>
                <a:spcPts val="0"/>
              </a:spcAft>
              <a:defRPr/>
            </a:pPr>
            <a:r>
              <a:rPr lang="en-US" dirty="0" smtClean="0">
                <a:solidFill>
                  <a:schemeClr val="tx2">
                    <a:satMod val="130000"/>
                  </a:schemeClr>
                </a:solidFill>
              </a:rPr>
              <a:t>Cardiac Exam Landmarks</a:t>
            </a:r>
            <a:endParaRPr lang="en-US" dirty="0">
              <a:solidFill>
                <a:schemeClr val="tx2">
                  <a:satMod val="130000"/>
                </a:schemeClr>
              </a:solidFill>
            </a:endParaRPr>
          </a:p>
        </p:txBody>
      </p:sp>
      <p:pic>
        <p:nvPicPr>
          <p:cNvPr id="18435" name="Picture 5" descr="atopicdermatitis"/>
          <p:cNvPicPr>
            <a:picLocks noGrp="1" noChangeAspect="1" noChangeArrowheads="1"/>
          </p:cNvPicPr>
          <p:nvPr>
            <p:ph idx="1"/>
          </p:nvPr>
        </p:nvPicPr>
        <p:blipFill>
          <a:blip r:embed="rId2" cstate="print"/>
          <a:srcRect/>
          <a:stretch>
            <a:fillRect/>
          </a:stretch>
        </p:blipFill>
        <p:spPr>
          <a:xfrm>
            <a:off x="1066800" y="1828800"/>
            <a:ext cx="5997575" cy="4497388"/>
          </a:xfrm>
        </p:spPr>
      </p:pic>
      <p:grpSp>
        <p:nvGrpSpPr>
          <p:cNvPr id="18436" name="Group 12"/>
          <p:cNvGrpSpPr>
            <a:grpSpLocks/>
          </p:cNvGrpSpPr>
          <p:nvPr/>
        </p:nvGrpSpPr>
        <p:grpSpPr bwMode="auto">
          <a:xfrm>
            <a:off x="1143000" y="3810000"/>
            <a:ext cx="5486400" cy="2147888"/>
            <a:chOff x="762000" y="4114800"/>
            <a:chExt cx="5486400" cy="2147888"/>
          </a:xfrm>
        </p:grpSpPr>
        <p:sp>
          <p:nvSpPr>
            <p:cNvPr id="18438" name="Line 6"/>
            <p:cNvSpPr>
              <a:spLocks noChangeShapeType="1"/>
            </p:cNvSpPr>
            <p:nvPr/>
          </p:nvSpPr>
          <p:spPr bwMode="auto">
            <a:xfrm>
              <a:off x="2743200" y="4343400"/>
              <a:ext cx="1066800" cy="0"/>
            </a:xfrm>
            <a:prstGeom prst="line">
              <a:avLst/>
            </a:prstGeom>
            <a:noFill/>
            <a:ln w="9525">
              <a:solidFill>
                <a:srgbClr val="0000FF"/>
              </a:solidFill>
              <a:round/>
              <a:headEnd/>
              <a:tailEnd type="triangle" w="med" len="med"/>
            </a:ln>
          </p:spPr>
          <p:txBody>
            <a:bodyPr/>
            <a:lstStyle/>
            <a:p>
              <a:endParaRPr lang="tr-TR"/>
            </a:p>
          </p:txBody>
        </p:sp>
        <p:sp>
          <p:nvSpPr>
            <p:cNvPr id="18439" name="Text Box 7"/>
            <p:cNvSpPr txBox="1">
              <a:spLocks noChangeArrowheads="1"/>
            </p:cNvSpPr>
            <p:nvPr/>
          </p:nvSpPr>
          <p:spPr bwMode="auto">
            <a:xfrm>
              <a:off x="1676400" y="4114800"/>
              <a:ext cx="1066800" cy="701675"/>
            </a:xfrm>
            <a:prstGeom prst="rect">
              <a:avLst/>
            </a:prstGeom>
            <a:noFill/>
            <a:ln w="9525">
              <a:noFill/>
              <a:miter lim="800000"/>
              <a:headEnd/>
              <a:tailEnd/>
            </a:ln>
          </p:spPr>
          <p:txBody>
            <a:bodyPr>
              <a:spAutoFit/>
            </a:bodyPr>
            <a:lstStyle/>
            <a:p>
              <a:pPr algn="ctr" eaLnBrk="0" hangingPunct="0">
                <a:spcBef>
                  <a:spcPct val="50000"/>
                </a:spcBef>
              </a:pPr>
              <a:r>
                <a:rPr lang="en-US" sz="2000" b="1">
                  <a:solidFill>
                    <a:srgbClr val="0000FF"/>
                  </a:solidFill>
                </a:rPr>
                <a:t>Sternal Notch</a:t>
              </a:r>
            </a:p>
          </p:txBody>
        </p:sp>
        <p:sp>
          <p:nvSpPr>
            <p:cNvPr id="18440" name="Line 8"/>
            <p:cNvSpPr>
              <a:spLocks noChangeShapeType="1"/>
            </p:cNvSpPr>
            <p:nvPr/>
          </p:nvSpPr>
          <p:spPr bwMode="auto">
            <a:xfrm>
              <a:off x="2514600" y="5486400"/>
              <a:ext cx="1219200" cy="0"/>
            </a:xfrm>
            <a:prstGeom prst="line">
              <a:avLst/>
            </a:prstGeom>
            <a:noFill/>
            <a:ln w="9525">
              <a:solidFill>
                <a:srgbClr val="0000FF"/>
              </a:solidFill>
              <a:round/>
              <a:headEnd/>
              <a:tailEnd type="triangle" w="med" len="med"/>
            </a:ln>
          </p:spPr>
          <p:txBody>
            <a:bodyPr/>
            <a:lstStyle/>
            <a:p>
              <a:endParaRPr lang="tr-TR"/>
            </a:p>
          </p:txBody>
        </p:sp>
        <p:sp>
          <p:nvSpPr>
            <p:cNvPr id="18441" name="Text Box 9"/>
            <p:cNvSpPr txBox="1">
              <a:spLocks noChangeArrowheads="1"/>
            </p:cNvSpPr>
            <p:nvPr/>
          </p:nvSpPr>
          <p:spPr bwMode="auto">
            <a:xfrm>
              <a:off x="762000" y="5181600"/>
              <a:ext cx="2286000" cy="701675"/>
            </a:xfrm>
            <a:prstGeom prst="rect">
              <a:avLst/>
            </a:prstGeom>
            <a:noFill/>
            <a:ln w="9525">
              <a:noFill/>
              <a:miter lim="800000"/>
              <a:headEnd/>
              <a:tailEnd/>
            </a:ln>
          </p:spPr>
          <p:txBody>
            <a:bodyPr>
              <a:spAutoFit/>
            </a:bodyPr>
            <a:lstStyle/>
            <a:p>
              <a:pPr eaLnBrk="0" hangingPunct="0">
                <a:spcBef>
                  <a:spcPct val="50000"/>
                </a:spcBef>
              </a:pPr>
              <a:r>
                <a:rPr lang="en-US" sz="2000" b="1">
                  <a:solidFill>
                    <a:srgbClr val="0000FF"/>
                  </a:solidFill>
                </a:rPr>
                <a:t>Sternal Angle (Angle of Louis)</a:t>
              </a:r>
              <a:r>
                <a:rPr lang="en-US" b="1">
                  <a:solidFill>
                    <a:srgbClr val="0000FF"/>
                  </a:solidFill>
                  <a:latin typeface="Tahoma" pitchFamily="34" charset="0"/>
                </a:rPr>
                <a:t> </a:t>
              </a:r>
            </a:p>
          </p:txBody>
        </p:sp>
        <p:sp>
          <p:nvSpPr>
            <p:cNvPr id="18442" name="Text Box 10"/>
            <p:cNvSpPr txBox="1">
              <a:spLocks noChangeArrowheads="1"/>
            </p:cNvSpPr>
            <p:nvPr/>
          </p:nvSpPr>
          <p:spPr bwMode="auto">
            <a:xfrm>
              <a:off x="4419600" y="5257800"/>
              <a:ext cx="1828800" cy="1004888"/>
            </a:xfrm>
            <a:prstGeom prst="rect">
              <a:avLst/>
            </a:prstGeom>
            <a:noFill/>
            <a:ln w="9525">
              <a:noFill/>
              <a:miter lim="800000"/>
              <a:headEnd/>
              <a:tailEnd/>
            </a:ln>
          </p:spPr>
          <p:txBody>
            <a:bodyPr>
              <a:spAutoFit/>
            </a:bodyPr>
            <a:lstStyle/>
            <a:p>
              <a:pPr eaLnBrk="0" hangingPunct="0">
                <a:spcBef>
                  <a:spcPct val="50000"/>
                </a:spcBef>
              </a:pPr>
              <a:r>
                <a:rPr lang="en-US" sz="2400" b="1">
                  <a:solidFill>
                    <a:srgbClr val="0000FF"/>
                  </a:solidFill>
                  <a:latin typeface="Tahoma" pitchFamily="34" charset="0"/>
                </a:rPr>
                <a:t>2nd ICS</a:t>
              </a:r>
            </a:p>
            <a:p>
              <a:pPr eaLnBrk="0" hangingPunct="0">
                <a:spcBef>
                  <a:spcPct val="50000"/>
                </a:spcBef>
              </a:pPr>
              <a:endParaRPr lang="en-US" sz="2400">
                <a:latin typeface="Tahoma" pitchFamily="34" charset="0"/>
              </a:endParaRPr>
            </a:p>
          </p:txBody>
        </p:sp>
      </p:grpSp>
      <p:sp>
        <p:nvSpPr>
          <p:cNvPr id="18437" name="FlagCount" hidden="1">
            <a:hlinkClick r:id="rId3"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eaLnBrk="0" hangingPunct="0"/>
            <a:r>
              <a:rPr lang="en-US" sz="1400" b="1">
                <a:latin typeface="Tahoma" pitchFamily="34" charset="0"/>
              </a:rPr>
              <a:t>0</a:t>
            </a:r>
          </a:p>
        </p:txBody>
      </p:sp>
    </p:spTree>
    <p:extLst>
      <p:ext uri="{BB962C8B-B14F-4D97-AF65-F5344CB8AC3E}">
        <p14:creationId xmlns:p14="http://schemas.microsoft.com/office/powerpoint/2010/main" val="67990096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Ders Planı</a:t>
            </a:r>
            <a:endParaRPr lang="tr-TR" dirty="0"/>
          </a:p>
        </p:txBody>
      </p:sp>
      <p:sp>
        <p:nvSpPr>
          <p:cNvPr id="3" name="2 İçerik Yer Tutucusu"/>
          <p:cNvSpPr>
            <a:spLocks noGrp="1"/>
          </p:cNvSpPr>
          <p:nvPr>
            <p:ph idx="1"/>
          </p:nvPr>
        </p:nvSpPr>
        <p:spPr/>
        <p:txBody>
          <a:bodyPr>
            <a:normAutofit fontScale="85000" lnSpcReduction="20000"/>
          </a:bodyPr>
          <a:lstStyle/>
          <a:p>
            <a:r>
              <a:rPr lang="tr-TR" dirty="0" smtClean="0"/>
              <a:t>Tarihçe ve genel bilgiler</a:t>
            </a:r>
          </a:p>
          <a:p>
            <a:r>
              <a:rPr lang="tr-TR" dirty="0" smtClean="0"/>
              <a:t>Kemikler</a:t>
            </a:r>
          </a:p>
          <a:p>
            <a:r>
              <a:rPr lang="tr-TR" dirty="0" smtClean="0"/>
              <a:t>Eklem ve kaslar</a:t>
            </a:r>
          </a:p>
          <a:p>
            <a:r>
              <a:rPr lang="tr-TR" dirty="0" smtClean="0"/>
              <a:t>Merkezi ve çevresel sinir sistemi</a:t>
            </a:r>
          </a:p>
          <a:p>
            <a:r>
              <a:rPr lang="tr-TR" dirty="0"/>
              <a:t>Duyu organları</a:t>
            </a:r>
          </a:p>
          <a:p>
            <a:r>
              <a:rPr lang="tr-TR" dirty="0" smtClean="0"/>
              <a:t>Dolaşım sistemi</a:t>
            </a:r>
          </a:p>
          <a:p>
            <a:r>
              <a:rPr lang="tr-TR" dirty="0" smtClean="0"/>
              <a:t>Lenf sistemi</a:t>
            </a:r>
          </a:p>
          <a:p>
            <a:r>
              <a:rPr lang="tr-TR" dirty="0" smtClean="0"/>
              <a:t>Sindirim sistemi</a:t>
            </a:r>
          </a:p>
          <a:p>
            <a:r>
              <a:rPr lang="tr-TR" dirty="0"/>
              <a:t>Boşaltım sistemi</a:t>
            </a:r>
          </a:p>
          <a:p>
            <a:r>
              <a:rPr lang="tr-TR" dirty="0"/>
              <a:t>Üreme sistemi</a:t>
            </a:r>
          </a:p>
          <a:p>
            <a:r>
              <a:rPr lang="tr-TR" dirty="0" smtClean="0"/>
              <a:t>Endokrin </a:t>
            </a:r>
            <a:r>
              <a:rPr lang="tr-TR" dirty="0"/>
              <a:t>sistemi</a:t>
            </a:r>
          </a:p>
          <a:p>
            <a:r>
              <a:rPr lang="tr-TR" dirty="0" err="1" smtClean="0"/>
              <a:t>Topografik</a:t>
            </a:r>
            <a:r>
              <a:rPr lang="tr-TR" dirty="0" smtClean="0"/>
              <a:t> anatomiye giriş</a:t>
            </a:r>
          </a:p>
          <a:p>
            <a:endParaRPr lang="tr-TR" dirty="0" smtClean="0"/>
          </a:p>
          <a:p>
            <a:pPr>
              <a:buNone/>
            </a:pPr>
            <a:endParaRPr lang="tr-T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150045" y="3843960"/>
            <a:ext cx="3208997" cy="1257773"/>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83540" y="278637"/>
            <a:ext cx="7321550"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FF0000"/>
                </a:solidFill>
                <a:latin typeface="Arial"/>
                <a:cs typeface="Arial"/>
              </a:rPr>
              <a:t>Leonardo da </a:t>
            </a:r>
            <a:r>
              <a:rPr sz="4000" b="1" spc="-15" dirty="0">
                <a:solidFill>
                  <a:srgbClr val="FF0000"/>
                </a:solidFill>
                <a:latin typeface="Arial"/>
                <a:cs typeface="Arial"/>
              </a:rPr>
              <a:t>Vinci</a:t>
            </a:r>
            <a:r>
              <a:rPr sz="4000" b="1" spc="-60" dirty="0">
                <a:solidFill>
                  <a:srgbClr val="FF0000"/>
                </a:solidFill>
                <a:latin typeface="Arial"/>
                <a:cs typeface="Arial"/>
              </a:rPr>
              <a:t> </a:t>
            </a:r>
            <a:r>
              <a:rPr sz="4000" b="1" spc="-5" dirty="0">
                <a:solidFill>
                  <a:srgbClr val="FF0000"/>
                </a:solidFill>
                <a:latin typeface="Arial"/>
                <a:cs typeface="Arial"/>
              </a:rPr>
              <a:t>(1452-1519)</a:t>
            </a:r>
            <a:endParaRPr sz="4000">
              <a:latin typeface="Arial"/>
              <a:cs typeface="Arial"/>
            </a:endParaRPr>
          </a:p>
        </p:txBody>
      </p:sp>
      <p:sp>
        <p:nvSpPr>
          <p:cNvPr id="4" name="object 4"/>
          <p:cNvSpPr/>
          <p:nvPr/>
        </p:nvSpPr>
        <p:spPr>
          <a:xfrm>
            <a:off x="295989" y="979564"/>
            <a:ext cx="1742728" cy="2729872"/>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109391" y="979564"/>
            <a:ext cx="2230374" cy="2751208"/>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428695" y="979564"/>
            <a:ext cx="2879609" cy="2729872"/>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7452320" y="2446347"/>
            <a:ext cx="1406271" cy="2056341"/>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7452320" y="987528"/>
            <a:ext cx="1406271" cy="1333142"/>
          </a:xfrm>
          <a:prstGeom prst="rect">
            <a:avLst/>
          </a:prstGeom>
          <a:blipFill>
            <a:blip r:embed="rId7" cstate="print"/>
            <a:stretch>
              <a:fillRect/>
            </a:stretch>
          </a:blipFill>
        </p:spPr>
        <p:txBody>
          <a:bodyPr wrap="square" lIns="0" tIns="0" rIns="0" bIns="0" rtlCol="0"/>
          <a:lstStyle/>
          <a:p>
            <a:endParaRPr/>
          </a:p>
        </p:txBody>
      </p:sp>
      <p:pic>
        <p:nvPicPr>
          <p:cNvPr id="1026" name="Picture 2" descr="young mona lisa ile ilgili görsel sonucu"/>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0570" y="3813128"/>
            <a:ext cx="3746197" cy="2498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972730"/>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p:txBody>
          <a:bodyPr/>
          <a:lstStyle/>
          <a:p>
            <a:pPr eaLnBrk="1" fontAlgn="auto" hangingPunct="1">
              <a:spcAft>
                <a:spcPts val="0"/>
              </a:spcAft>
              <a:defRPr/>
            </a:pPr>
            <a:r>
              <a:rPr lang="en-US" dirty="0" smtClean="0">
                <a:solidFill>
                  <a:schemeClr val="tx2">
                    <a:satMod val="130000"/>
                  </a:schemeClr>
                </a:solidFill>
              </a:rPr>
              <a:t>Cardiac Auscultation</a:t>
            </a:r>
            <a:endParaRPr lang="en-US" dirty="0">
              <a:solidFill>
                <a:schemeClr val="tx2">
                  <a:satMod val="130000"/>
                </a:schemeClr>
              </a:solidFill>
            </a:endParaRPr>
          </a:p>
        </p:txBody>
      </p:sp>
      <p:pic>
        <p:nvPicPr>
          <p:cNvPr id="19459" name="Picture 6" descr="cardiac-normal-chest"/>
          <p:cNvPicPr>
            <a:picLocks noGrp="1" noChangeAspect="1" noChangeArrowheads="1"/>
          </p:cNvPicPr>
          <p:nvPr>
            <p:ph idx="1"/>
          </p:nvPr>
        </p:nvPicPr>
        <p:blipFill>
          <a:blip r:embed="rId2" cstate="print"/>
          <a:srcRect/>
          <a:stretch>
            <a:fillRect/>
          </a:stretch>
        </p:blipFill>
        <p:spPr>
          <a:xfrm>
            <a:off x="1219200" y="1600200"/>
            <a:ext cx="5486400" cy="4114800"/>
          </a:xfrm>
        </p:spPr>
      </p:pic>
      <p:sp>
        <p:nvSpPr>
          <p:cNvPr id="19460" name="FlagCount" hidden="1">
            <a:hlinkClick r:id="rId3"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eaLnBrk="0" hangingPunct="0"/>
            <a:r>
              <a:rPr lang="en-US" sz="1400" b="1">
                <a:latin typeface="Tahoma" pitchFamily="34" charset="0"/>
              </a:rPr>
              <a:t>0</a:t>
            </a:r>
          </a:p>
        </p:txBody>
      </p:sp>
    </p:spTree>
    <p:extLst>
      <p:ext uri="{BB962C8B-B14F-4D97-AF65-F5344CB8AC3E}">
        <p14:creationId xmlns:p14="http://schemas.microsoft.com/office/powerpoint/2010/main" val="330334665"/>
      </p:ext>
    </p:extLst>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pPr eaLnBrk="1" fontAlgn="auto" hangingPunct="1">
              <a:spcAft>
                <a:spcPts val="0"/>
              </a:spcAft>
              <a:defRPr/>
            </a:pPr>
            <a:r>
              <a:rPr lang="en-US" dirty="0" smtClean="0">
                <a:solidFill>
                  <a:schemeClr val="tx2">
                    <a:satMod val="130000"/>
                  </a:schemeClr>
                </a:solidFill>
              </a:rPr>
              <a:t>Cardiac Auscultation</a:t>
            </a:r>
            <a:endParaRPr lang="en-US" dirty="0">
              <a:solidFill>
                <a:schemeClr val="tx2">
                  <a:satMod val="130000"/>
                </a:schemeClr>
              </a:solidFill>
            </a:endParaRPr>
          </a:p>
        </p:txBody>
      </p:sp>
      <p:pic>
        <p:nvPicPr>
          <p:cNvPr id="20483" name="Picture 4" descr="sites"/>
          <p:cNvPicPr>
            <a:picLocks noGrp="1" noChangeAspect="1" noChangeArrowheads="1"/>
          </p:cNvPicPr>
          <p:nvPr>
            <p:ph idx="1"/>
          </p:nvPr>
        </p:nvPicPr>
        <p:blipFill>
          <a:blip r:embed="rId2" cstate="print"/>
          <a:srcRect t="4364" b="2844"/>
          <a:stretch>
            <a:fillRect/>
          </a:stretch>
        </p:blipFill>
        <p:spPr>
          <a:xfrm>
            <a:off x="1219200" y="1219200"/>
            <a:ext cx="5921375" cy="5181600"/>
          </a:xfrm>
        </p:spPr>
      </p:pic>
      <p:sp>
        <p:nvSpPr>
          <p:cNvPr id="20484" name="Rectangle 5"/>
          <p:cNvSpPr>
            <a:spLocks noChangeArrowheads="1"/>
          </p:cNvSpPr>
          <p:nvPr/>
        </p:nvSpPr>
        <p:spPr bwMode="auto">
          <a:xfrm>
            <a:off x="6705600" y="4267200"/>
            <a:ext cx="1962150" cy="641350"/>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en-US"/>
              <a:t>Don’t forget! Listen on skin!</a:t>
            </a:r>
          </a:p>
        </p:txBody>
      </p:sp>
      <p:pic>
        <p:nvPicPr>
          <p:cNvPr id="20485" name="Picture 6" descr="MCj03397700000[1]"/>
          <p:cNvPicPr>
            <a:picLocks noChangeAspect="1" noChangeArrowheads="1"/>
          </p:cNvPicPr>
          <p:nvPr/>
        </p:nvPicPr>
        <p:blipFill>
          <a:blip r:embed="rId3" cstate="print"/>
          <a:srcRect/>
          <a:stretch>
            <a:fillRect/>
          </a:stretch>
        </p:blipFill>
        <p:spPr bwMode="auto">
          <a:xfrm>
            <a:off x="7848600" y="5105400"/>
            <a:ext cx="1038225" cy="1085850"/>
          </a:xfrm>
          <a:prstGeom prst="rect">
            <a:avLst/>
          </a:prstGeom>
          <a:noFill/>
          <a:ln w="9525">
            <a:noFill/>
            <a:miter lim="800000"/>
            <a:headEnd/>
            <a:tailEnd/>
          </a:ln>
        </p:spPr>
      </p:pic>
      <p:sp>
        <p:nvSpPr>
          <p:cNvPr id="20486" name="Line 7"/>
          <p:cNvSpPr>
            <a:spLocks noChangeShapeType="1"/>
          </p:cNvSpPr>
          <p:nvPr/>
        </p:nvSpPr>
        <p:spPr bwMode="auto">
          <a:xfrm>
            <a:off x="7391400" y="4953000"/>
            <a:ext cx="381000" cy="457200"/>
          </a:xfrm>
          <a:prstGeom prst="line">
            <a:avLst/>
          </a:prstGeom>
          <a:noFill/>
          <a:ln w="19050" cap="sq">
            <a:solidFill>
              <a:schemeClr val="tx1"/>
            </a:solidFill>
            <a:round/>
            <a:headEnd type="none" w="sm" len="sm"/>
            <a:tailEnd type="none" w="sm" len="sm"/>
          </a:ln>
        </p:spPr>
        <p:txBody>
          <a:bodyPr wrap="none"/>
          <a:lstStyle/>
          <a:p>
            <a:endParaRPr lang="tr-TR"/>
          </a:p>
        </p:txBody>
      </p:sp>
    </p:spTree>
    <p:extLst>
      <p:ext uri="{BB962C8B-B14F-4D97-AF65-F5344CB8AC3E}">
        <p14:creationId xmlns:p14="http://schemas.microsoft.com/office/powerpoint/2010/main" val="3917917053"/>
      </p:ext>
    </p:extLst>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smtClean="0"/>
              <a:t>Bruits</a:t>
            </a:r>
          </a:p>
        </p:txBody>
      </p:sp>
      <p:sp>
        <p:nvSpPr>
          <p:cNvPr id="21507" name="Content Placeholder 2"/>
          <p:cNvSpPr>
            <a:spLocks noGrp="1"/>
          </p:cNvSpPr>
          <p:nvPr>
            <p:ph idx="1"/>
          </p:nvPr>
        </p:nvSpPr>
        <p:spPr/>
        <p:txBody>
          <a:bodyPr/>
          <a:lstStyle/>
          <a:p>
            <a:pPr eaLnBrk="1" hangingPunct="1"/>
            <a:r>
              <a:rPr lang="en-US" smtClean="0"/>
              <a:t>Produced by turbulent flow in arteries</a:t>
            </a:r>
          </a:p>
          <a:p>
            <a:pPr eaLnBrk="1" hangingPunct="1"/>
            <a:r>
              <a:rPr lang="en-US" smtClean="0"/>
              <a:t>Often listen in carotid region as part of adult PE</a:t>
            </a:r>
          </a:p>
          <a:p>
            <a:pPr eaLnBrk="1" hangingPunct="1"/>
            <a:r>
              <a:rPr lang="en-US" smtClean="0"/>
              <a:t>Can have bruits in other major arteries – renal, extremities, etc. </a:t>
            </a:r>
          </a:p>
          <a:p>
            <a:pPr eaLnBrk="1" hangingPunct="1"/>
            <a:r>
              <a:rPr lang="en-US" smtClean="0"/>
              <a:t>Not a specific or sensitive test</a:t>
            </a:r>
          </a:p>
        </p:txBody>
      </p:sp>
    </p:spTree>
    <p:extLst>
      <p:ext uri="{BB962C8B-B14F-4D97-AF65-F5344CB8AC3E}">
        <p14:creationId xmlns:p14="http://schemas.microsoft.com/office/powerpoint/2010/main" val="4169373464"/>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fontAlgn="auto" hangingPunct="1">
              <a:spcAft>
                <a:spcPts val="0"/>
              </a:spcAft>
              <a:defRPr/>
            </a:pPr>
            <a:r>
              <a:rPr lang="en-US" dirty="0">
                <a:solidFill>
                  <a:schemeClr val="tx2">
                    <a:satMod val="130000"/>
                  </a:schemeClr>
                </a:solidFill>
              </a:rPr>
              <a:t>Carotid Arteries</a:t>
            </a:r>
          </a:p>
        </p:txBody>
      </p:sp>
      <p:pic>
        <p:nvPicPr>
          <p:cNvPr id="22531" name="Picture 3" descr="cardiac-carotid2[1]"/>
          <p:cNvPicPr>
            <a:picLocks noGrp="1" noChangeAspect="1" noChangeArrowheads="1"/>
          </p:cNvPicPr>
          <p:nvPr>
            <p:ph idx="1"/>
          </p:nvPr>
        </p:nvPicPr>
        <p:blipFill>
          <a:blip r:embed="rId2" cstate="print"/>
          <a:srcRect/>
          <a:stretch>
            <a:fillRect/>
          </a:stretch>
        </p:blipFill>
        <p:spPr>
          <a:xfrm>
            <a:off x="1295400" y="1524000"/>
            <a:ext cx="6246813" cy="4030663"/>
          </a:xfrm>
        </p:spPr>
      </p:pic>
    </p:spTree>
    <p:extLst>
      <p:ext uri="{BB962C8B-B14F-4D97-AF65-F5344CB8AC3E}">
        <p14:creationId xmlns:p14="http://schemas.microsoft.com/office/powerpoint/2010/main" val="2565809913"/>
      </p:ext>
    </p:extLst>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hangingPunct="1">
              <a:defRPr/>
            </a:pPr>
            <a:r>
              <a:rPr lang="en-US" dirty="0" smtClean="0">
                <a:solidFill>
                  <a:schemeClr val="tx1"/>
                </a:solidFill>
              </a:rPr>
              <a:t>Practıce</a:t>
            </a:r>
          </a:p>
        </p:txBody>
      </p:sp>
      <p:sp>
        <p:nvSpPr>
          <p:cNvPr id="23555" name="Text Placeholder 4"/>
          <p:cNvSpPr>
            <a:spLocks noGrp="1"/>
          </p:cNvSpPr>
          <p:nvPr>
            <p:ph type="body" idx="1"/>
          </p:nvPr>
        </p:nvSpPr>
        <p:spPr/>
        <p:txBody>
          <a:bodyPr/>
          <a:lstStyle/>
          <a:p>
            <a:pPr eaLnBrk="1" hangingPunct="1"/>
            <a:r>
              <a:rPr lang="en-US" smtClean="0"/>
              <a:t>Cardiac Auscultation</a:t>
            </a:r>
          </a:p>
        </p:txBody>
      </p:sp>
    </p:spTree>
    <p:extLst>
      <p:ext uri="{BB962C8B-B14F-4D97-AF65-F5344CB8AC3E}">
        <p14:creationId xmlns:p14="http://schemas.microsoft.com/office/powerpoint/2010/main" val="534901294"/>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solidFill>
                  <a:schemeClr val="tx1"/>
                </a:solidFill>
              </a:rPr>
              <a:t>Lung exam</a:t>
            </a:r>
          </a:p>
        </p:txBody>
      </p:sp>
      <p:sp>
        <p:nvSpPr>
          <p:cNvPr id="24579" name="Text Placeholder 2"/>
          <p:cNvSpPr>
            <a:spLocks noGrp="1"/>
          </p:cNvSpPr>
          <p:nvPr>
            <p:ph type="body" idx="1"/>
          </p:nvPr>
        </p:nvSpPr>
        <p:spPr/>
        <p:txBody>
          <a:bodyPr/>
          <a:lstStyle/>
          <a:p>
            <a:pPr eaLnBrk="1" hangingPunct="1"/>
            <a:r>
              <a:rPr lang="en-US" smtClean="0"/>
              <a:t>Auscultation</a:t>
            </a:r>
          </a:p>
        </p:txBody>
      </p:sp>
    </p:spTree>
    <p:extLst>
      <p:ext uri="{BB962C8B-B14F-4D97-AF65-F5344CB8AC3E}">
        <p14:creationId xmlns:p14="http://schemas.microsoft.com/office/powerpoint/2010/main" val="1671116567"/>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3"/>
          <p:cNvSpPr>
            <a:spLocks noGrp="1"/>
          </p:cNvSpPr>
          <p:nvPr>
            <p:ph type="title"/>
          </p:nvPr>
        </p:nvSpPr>
        <p:spPr/>
        <p:txBody>
          <a:bodyPr/>
          <a:lstStyle/>
          <a:p>
            <a:pPr eaLnBrk="1" hangingPunct="1"/>
            <a:r>
              <a:rPr lang="en-US" smtClean="0"/>
              <a:t>Normal Breath Sounds</a:t>
            </a:r>
          </a:p>
        </p:txBody>
      </p:sp>
      <p:graphicFrame>
        <p:nvGraphicFramePr>
          <p:cNvPr id="6" name="Content Placeholder 5"/>
          <p:cNvGraphicFramePr>
            <a:graphicFrameLocks noGrp="1"/>
          </p:cNvGraphicFramePr>
          <p:nvPr>
            <p:ph idx="1"/>
          </p:nvPr>
        </p:nvGraphicFramePr>
        <p:xfrm>
          <a:off x="381000" y="1447800"/>
          <a:ext cx="7499349" cy="4297680"/>
        </p:xfrm>
        <a:graphic>
          <a:graphicData uri="http://schemas.openxmlformats.org/drawingml/2006/table">
            <a:tbl>
              <a:tblPr firstRow="1" bandRow="1">
                <a:tableStyleId>{616DA210-FB5B-4158-B5E0-FEB733F419BA}</a:tableStyleId>
              </a:tblPr>
              <a:tblGrid>
                <a:gridCol w="2499783">
                  <a:extLst>
                    <a:ext uri="{9D8B030D-6E8A-4147-A177-3AD203B41FA5}">
                      <a16:colId xmlns:a16="http://schemas.microsoft.com/office/drawing/2014/main" val="20000"/>
                    </a:ext>
                  </a:extLst>
                </a:gridCol>
                <a:gridCol w="2499783">
                  <a:extLst>
                    <a:ext uri="{9D8B030D-6E8A-4147-A177-3AD203B41FA5}">
                      <a16:colId xmlns:a16="http://schemas.microsoft.com/office/drawing/2014/main" val="20001"/>
                    </a:ext>
                  </a:extLst>
                </a:gridCol>
                <a:gridCol w="2499783">
                  <a:extLst>
                    <a:ext uri="{9D8B030D-6E8A-4147-A177-3AD203B41FA5}">
                      <a16:colId xmlns:a16="http://schemas.microsoft.com/office/drawing/2014/main" val="20002"/>
                    </a:ext>
                  </a:extLst>
                </a:gridCol>
              </a:tblGrid>
              <a:tr h="370840">
                <a:tc>
                  <a:txBody>
                    <a:bodyPr/>
                    <a:lstStyle/>
                    <a:p>
                      <a:r>
                        <a:rPr lang="en-US" dirty="0" smtClean="0"/>
                        <a:t>Type</a:t>
                      </a:r>
                      <a:r>
                        <a:rPr lang="en-US" baseline="0" dirty="0" smtClean="0"/>
                        <a:t> of Sound</a:t>
                      </a:r>
                      <a:endParaRPr lang="en-US" dirty="0"/>
                    </a:p>
                  </a:txBody>
                  <a:tcPr/>
                </a:tc>
                <a:tc>
                  <a:txBody>
                    <a:bodyPr/>
                    <a:lstStyle/>
                    <a:p>
                      <a:r>
                        <a:rPr lang="en-US" dirty="0" smtClean="0"/>
                        <a:t>Duration</a:t>
                      </a:r>
                      <a:endParaRPr lang="en-US" dirty="0"/>
                    </a:p>
                  </a:txBody>
                  <a:tcPr/>
                </a:tc>
                <a:tc>
                  <a:txBody>
                    <a:bodyPr/>
                    <a:lstStyle/>
                    <a:p>
                      <a:r>
                        <a:rPr lang="en-US" dirty="0" smtClean="0"/>
                        <a:t>Locations Where</a:t>
                      </a:r>
                      <a:r>
                        <a:rPr lang="en-US" baseline="0" dirty="0" smtClean="0"/>
                        <a:t> Heard Normally</a:t>
                      </a:r>
                      <a:endParaRPr lang="en-US" dirty="0"/>
                    </a:p>
                  </a:txBody>
                  <a:tcPr/>
                </a:tc>
                <a:extLst>
                  <a:ext uri="{0D108BD9-81ED-4DB2-BD59-A6C34878D82A}">
                    <a16:rowId xmlns:a16="http://schemas.microsoft.com/office/drawing/2014/main" val="10000"/>
                  </a:ext>
                </a:extLst>
              </a:tr>
              <a:tr h="370840">
                <a:tc>
                  <a:txBody>
                    <a:bodyPr/>
                    <a:lstStyle/>
                    <a:p>
                      <a:r>
                        <a:rPr lang="en-US" dirty="0" smtClean="0"/>
                        <a:t>Vesicular</a:t>
                      </a:r>
                      <a:endParaRPr lang="en-US" dirty="0"/>
                    </a:p>
                  </a:txBody>
                  <a:tcPr/>
                </a:tc>
                <a:tc>
                  <a:txBody>
                    <a:bodyPr/>
                    <a:lstStyle/>
                    <a:p>
                      <a:r>
                        <a:rPr lang="en-US" dirty="0" err="1" smtClean="0"/>
                        <a:t>Inspiratory</a:t>
                      </a:r>
                      <a:r>
                        <a:rPr lang="en-US" dirty="0" smtClean="0"/>
                        <a:t> sounds last longer than expiratory ones</a:t>
                      </a:r>
                      <a:endParaRPr lang="en-US" dirty="0"/>
                    </a:p>
                  </a:txBody>
                  <a:tcPr/>
                </a:tc>
                <a:tc>
                  <a:txBody>
                    <a:bodyPr/>
                    <a:lstStyle/>
                    <a:p>
                      <a:r>
                        <a:rPr lang="en-US" dirty="0" smtClean="0"/>
                        <a:t>Over most of both lungs</a:t>
                      </a:r>
                      <a:endParaRPr lang="en-US" dirty="0"/>
                    </a:p>
                  </a:txBody>
                  <a:tcPr/>
                </a:tc>
                <a:extLst>
                  <a:ext uri="{0D108BD9-81ED-4DB2-BD59-A6C34878D82A}">
                    <a16:rowId xmlns:a16="http://schemas.microsoft.com/office/drawing/2014/main" val="10001"/>
                  </a:ext>
                </a:extLst>
              </a:tr>
              <a:tr h="370840">
                <a:tc>
                  <a:txBody>
                    <a:bodyPr/>
                    <a:lstStyle/>
                    <a:p>
                      <a:r>
                        <a:rPr lang="en-US" dirty="0" err="1" smtClean="0"/>
                        <a:t>Bronchovesicular</a:t>
                      </a:r>
                      <a:endParaRPr lang="en-US" dirty="0"/>
                    </a:p>
                  </a:txBody>
                  <a:tcPr/>
                </a:tc>
                <a:tc>
                  <a:txBody>
                    <a:bodyPr/>
                    <a:lstStyle/>
                    <a:p>
                      <a:r>
                        <a:rPr lang="en-US" dirty="0" err="1" smtClean="0"/>
                        <a:t>Inspiratory</a:t>
                      </a:r>
                      <a:r>
                        <a:rPr lang="en-US" dirty="0" smtClean="0"/>
                        <a:t> and expiratory sounds are about equal</a:t>
                      </a:r>
                      <a:endParaRPr lang="en-US" dirty="0"/>
                    </a:p>
                  </a:txBody>
                  <a:tcPr/>
                </a:tc>
                <a:tc>
                  <a:txBody>
                    <a:bodyPr/>
                    <a:lstStyle/>
                    <a:p>
                      <a:r>
                        <a:rPr lang="en-US" dirty="0" smtClean="0"/>
                        <a:t>Often 1</a:t>
                      </a:r>
                      <a:r>
                        <a:rPr lang="en-US" baseline="30000" dirty="0" smtClean="0"/>
                        <a:t>st</a:t>
                      </a:r>
                      <a:r>
                        <a:rPr lang="en-US" dirty="0" smtClean="0"/>
                        <a:t> and 2</a:t>
                      </a:r>
                      <a:r>
                        <a:rPr lang="en-US" baseline="30000" dirty="0" smtClean="0"/>
                        <a:t>nd</a:t>
                      </a:r>
                      <a:r>
                        <a:rPr lang="en-US" dirty="0" smtClean="0"/>
                        <a:t> ICS </a:t>
                      </a:r>
                      <a:r>
                        <a:rPr lang="en-US" dirty="0" err="1" smtClean="0"/>
                        <a:t>anteriorly</a:t>
                      </a:r>
                      <a:r>
                        <a:rPr lang="en-US" dirty="0" smtClean="0"/>
                        <a:t> and between the scapula</a:t>
                      </a:r>
                      <a:endParaRPr lang="en-US" dirty="0"/>
                    </a:p>
                  </a:txBody>
                  <a:tcPr/>
                </a:tc>
                <a:extLst>
                  <a:ext uri="{0D108BD9-81ED-4DB2-BD59-A6C34878D82A}">
                    <a16:rowId xmlns:a16="http://schemas.microsoft.com/office/drawing/2014/main" val="10002"/>
                  </a:ext>
                </a:extLst>
              </a:tr>
              <a:tr h="370840">
                <a:tc>
                  <a:txBody>
                    <a:bodyPr/>
                    <a:lstStyle/>
                    <a:p>
                      <a:r>
                        <a:rPr lang="en-US" dirty="0" smtClean="0"/>
                        <a:t>Bronchial</a:t>
                      </a:r>
                      <a:endParaRPr lang="en-US" dirty="0"/>
                    </a:p>
                  </a:txBody>
                  <a:tcPr/>
                </a:tc>
                <a:tc>
                  <a:txBody>
                    <a:bodyPr/>
                    <a:lstStyle/>
                    <a:p>
                      <a:r>
                        <a:rPr lang="en-US" dirty="0" smtClean="0"/>
                        <a:t>Expiratory</a:t>
                      </a:r>
                      <a:r>
                        <a:rPr lang="en-US" baseline="0" dirty="0" smtClean="0"/>
                        <a:t> sounds last longer than </a:t>
                      </a:r>
                      <a:r>
                        <a:rPr lang="en-US" baseline="0" dirty="0" err="1" smtClean="0"/>
                        <a:t>inspiratory</a:t>
                      </a:r>
                      <a:r>
                        <a:rPr lang="en-US" baseline="0" dirty="0" smtClean="0"/>
                        <a:t> ones</a:t>
                      </a:r>
                      <a:endParaRPr lang="en-US" dirty="0"/>
                    </a:p>
                  </a:txBody>
                  <a:tcPr/>
                </a:tc>
                <a:tc>
                  <a:txBody>
                    <a:bodyPr/>
                    <a:lstStyle/>
                    <a:p>
                      <a:r>
                        <a:rPr lang="en-US" dirty="0" smtClean="0"/>
                        <a:t>Over the </a:t>
                      </a:r>
                      <a:r>
                        <a:rPr lang="en-US" dirty="0" err="1" smtClean="0"/>
                        <a:t>manubrium</a:t>
                      </a:r>
                      <a:r>
                        <a:rPr lang="en-US" dirty="0" smtClean="0"/>
                        <a:t>,</a:t>
                      </a:r>
                      <a:r>
                        <a:rPr lang="en-US" baseline="0" dirty="0" smtClean="0"/>
                        <a:t> if heard at all</a:t>
                      </a:r>
                      <a:endParaRPr lang="en-US" dirty="0"/>
                    </a:p>
                  </a:txBody>
                  <a:tcPr/>
                </a:tc>
                <a:extLst>
                  <a:ext uri="{0D108BD9-81ED-4DB2-BD59-A6C34878D82A}">
                    <a16:rowId xmlns:a16="http://schemas.microsoft.com/office/drawing/2014/main" val="10003"/>
                  </a:ext>
                </a:extLst>
              </a:tr>
              <a:tr h="370840">
                <a:tc>
                  <a:txBody>
                    <a:bodyPr/>
                    <a:lstStyle/>
                    <a:p>
                      <a:r>
                        <a:rPr lang="en-US" dirty="0" smtClean="0"/>
                        <a:t>Tracheal</a:t>
                      </a:r>
                      <a:endParaRPr lang="en-US" dirty="0"/>
                    </a:p>
                  </a:txBody>
                  <a:tcPr/>
                </a:tc>
                <a:tc>
                  <a:txBody>
                    <a:bodyPr/>
                    <a:lstStyle/>
                    <a:p>
                      <a:r>
                        <a:rPr lang="en-US" dirty="0" err="1" smtClean="0"/>
                        <a:t>Inspiratory</a:t>
                      </a:r>
                      <a:r>
                        <a:rPr lang="en-US" dirty="0" smtClean="0"/>
                        <a:t> and expiratory</a:t>
                      </a:r>
                      <a:r>
                        <a:rPr lang="en-US" baseline="0" dirty="0" smtClean="0"/>
                        <a:t> sounds are about equal</a:t>
                      </a:r>
                      <a:endParaRPr lang="en-US" dirty="0"/>
                    </a:p>
                  </a:txBody>
                  <a:tcPr/>
                </a:tc>
                <a:tc>
                  <a:txBody>
                    <a:bodyPr/>
                    <a:lstStyle/>
                    <a:p>
                      <a:r>
                        <a:rPr lang="en-US" dirty="0" smtClean="0"/>
                        <a:t>Over the trachea</a:t>
                      </a:r>
                      <a:r>
                        <a:rPr lang="en-US" baseline="0" dirty="0" smtClean="0"/>
                        <a:t> in the neck</a:t>
                      </a:r>
                      <a:endParaRPr 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51190676"/>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eaLnBrk="1" fontAlgn="auto" hangingPunct="1">
              <a:spcAft>
                <a:spcPts val="0"/>
              </a:spcAft>
              <a:defRPr/>
            </a:pPr>
            <a:r>
              <a:rPr lang="en-US" dirty="0">
                <a:solidFill>
                  <a:schemeClr val="tx2">
                    <a:satMod val="130000"/>
                  </a:schemeClr>
                </a:solidFill>
              </a:rPr>
              <a:t>Lobes of the Lung</a:t>
            </a:r>
          </a:p>
        </p:txBody>
      </p:sp>
      <p:sp>
        <p:nvSpPr>
          <p:cNvPr id="151555" name="Rectangle 3"/>
          <p:cNvSpPr>
            <a:spLocks noGrp="1" noChangeArrowheads="1"/>
          </p:cNvSpPr>
          <p:nvPr>
            <p:ph idx="1"/>
          </p:nvPr>
        </p:nvSpPr>
        <p:spPr/>
        <p:txBody>
          <a:bodyPr/>
          <a:lstStyle/>
          <a:p>
            <a:pPr eaLnBrk="1" hangingPunct="1"/>
            <a:r>
              <a:rPr lang="en-US" smtClean="0"/>
              <a:t>Right lung:</a:t>
            </a:r>
          </a:p>
          <a:p>
            <a:pPr lvl="1" eaLnBrk="1" hangingPunct="1"/>
            <a:r>
              <a:rPr lang="en-US" smtClean="0"/>
              <a:t>Right upper lobe (RUL)</a:t>
            </a:r>
          </a:p>
          <a:p>
            <a:pPr lvl="1" eaLnBrk="1" hangingPunct="1"/>
            <a:r>
              <a:rPr lang="en-US" smtClean="0"/>
              <a:t>Right middle lobe (RML)</a:t>
            </a:r>
          </a:p>
          <a:p>
            <a:pPr lvl="1" eaLnBrk="1" hangingPunct="1"/>
            <a:r>
              <a:rPr lang="en-US" smtClean="0"/>
              <a:t>Right lower lobe (RLL)</a:t>
            </a:r>
          </a:p>
          <a:p>
            <a:pPr eaLnBrk="1" hangingPunct="1"/>
            <a:r>
              <a:rPr lang="en-US" smtClean="0"/>
              <a:t>Left lung:</a:t>
            </a:r>
          </a:p>
          <a:p>
            <a:pPr lvl="1" eaLnBrk="1" hangingPunct="1"/>
            <a:r>
              <a:rPr lang="en-US" smtClean="0"/>
              <a:t>Left upper lobe (LUL)</a:t>
            </a:r>
          </a:p>
          <a:p>
            <a:pPr lvl="1" eaLnBrk="1" hangingPunct="1"/>
            <a:r>
              <a:rPr lang="en-US" smtClean="0"/>
              <a:t>Left lower lobe (LLL)</a:t>
            </a:r>
          </a:p>
          <a:p>
            <a:pPr lvl="2" eaLnBrk="1" hangingPunct="1"/>
            <a:r>
              <a:rPr lang="en-US" smtClean="0"/>
              <a:t>Lingula</a:t>
            </a:r>
          </a:p>
          <a:p>
            <a:pPr lvl="1" eaLnBrk="1" hangingPunct="1"/>
            <a:endParaRPr lang="en-US" smtClean="0"/>
          </a:p>
        </p:txBody>
      </p:sp>
    </p:spTree>
    <p:extLst>
      <p:ext uri="{BB962C8B-B14F-4D97-AF65-F5344CB8AC3E}">
        <p14:creationId xmlns:p14="http://schemas.microsoft.com/office/powerpoint/2010/main" val="3619486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1555">
                                            <p:txEl>
                                              <p:pRg st="1" end="1"/>
                                            </p:txEl>
                                          </p:spTgt>
                                        </p:tgtEl>
                                        <p:attrNameLst>
                                          <p:attrName>style.visibility</p:attrName>
                                        </p:attrNameLst>
                                      </p:cBhvr>
                                      <p:to>
                                        <p:strVal val="visible"/>
                                      </p:to>
                                    </p:set>
                                    <p:animEffect transition="in" filter="blinds(horizontal)">
                                      <p:cBhvr>
                                        <p:cTn id="7" dur="500"/>
                                        <p:tgtEl>
                                          <p:spTgt spid="151555">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51555">
                                            <p:txEl>
                                              <p:pRg st="2" end="2"/>
                                            </p:txEl>
                                          </p:spTgt>
                                        </p:tgtEl>
                                        <p:attrNameLst>
                                          <p:attrName>style.visibility</p:attrName>
                                        </p:attrNameLst>
                                      </p:cBhvr>
                                      <p:to>
                                        <p:strVal val="visible"/>
                                      </p:to>
                                    </p:set>
                                    <p:animEffect transition="in" filter="blinds(horizontal)">
                                      <p:cBhvr>
                                        <p:cTn id="10" dur="500"/>
                                        <p:tgtEl>
                                          <p:spTgt spid="151555">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51555">
                                            <p:txEl>
                                              <p:pRg st="3" end="3"/>
                                            </p:txEl>
                                          </p:spTgt>
                                        </p:tgtEl>
                                        <p:attrNameLst>
                                          <p:attrName>style.visibility</p:attrName>
                                        </p:attrNameLst>
                                      </p:cBhvr>
                                      <p:to>
                                        <p:strVal val="visible"/>
                                      </p:to>
                                    </p:set>
                                    <p:animEffect transition="in" filter="blinds(horizontal)">
                                      <p:cBhvr>
                                        <p:cTn id="13" dur="500"/>
                                        <p:tgtEl>
                                          <p:spTgt spid="151555">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51555">
                                            <p:txEl>
                                              <p:pRg st="5" end="5"/>
                                            </p:txEl>
                                          </p:spTgt>
                                        </p:tgtEl>
                                        <p:attrNameLst>
                                          <p:attrName>style.visibility</p:attrName>
                                        </p:attrNameLst>
                                      </p:cBhvr>
                                      <p:to>
                                        <p:strVal val="visible"/>
                                      </p:to>
                                    </p:set>
                                    <p:animEffect transition="in" filter="blinds(horizontal)">
                                      <p:cBhvr>
                                        <p:cTn id="18" dur="500"/>
                                        <p:tgtEl>
                                          <p:spTgt spid="151555">
                                            <p:txEl>
                                              <p:pRg st="5" end="5"/>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151555">
                                            <p:txEl>
                                              <p:pRg st="6" end="6"/>
                                            </p:txEl>
                                          </p:spTgt>
                                        </p:tgtEl>
                                        <p:attrNameLst>
                                          <p:attrName>style.visibility</p:attrName>
                                        </p:attrNameLst>
                                      </p:cBhvr>
                                      <p:to>
                                        <p:strVal val="visible"/>
                                      </p:to>
                                    </p:set>
                                    <p:animEffect transition="in" filter="blinds(horizontal)">
                                      <p:cBhvr>
                                        <p:cTn id="21" dur="500"/>
                                        <p:tgtEl>
                                          <p:spTgt spid="151555">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51555">
                                            <p:txEl>
                                              <p:pRg st="7" end="7"/>
                                            </p:txEl>
                                          </p:spTgt>
                                        </p:tgtEl>
                                        <p:attrNameLst>
                                          <p:attrName>style.visibility</p:attrName>
                                        </p:attrNameLst>
                                      </p:cBhvr>
                                      <p:to>
                                        <p:strVal val="visible"/>
                                      </p:to>
                                    </p:set>
                                    <p:animEffect transition="in" filter="blinds(horizontal)">
                                      <p:cBhvr>
                                        <p:cTn id="26" dur="500"/>
                                        <p:tgtEl>
                                          <p:spTgt spid="15155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4"/>
          <p:cNvSpPr>
            <a:spLocks noGrp="1" noChangeArrowheads="1"/>
          </p:cNvSpPr>
          <p:nvPr>
            <p:ph type="title"/>
          </p:nvPr>
        </p:nvSpPr>
        <p:spPr>
          <a:xfrm>
            <a:off x="152400" y="76200"/>
            <a:ext cx="7499350" cy="1143000"/>
          </a:xfrm>
        </p:spPr>
        <p:txBody>
          <a:bodyPr/>
          <a:lstStyle/>
          <a:p>
            <a:pPr eaLnBrk="1" fontAlgn="auto" hangingPunct="1">
              <a:spcAft>
                <a:spcPts val="0"/>
              </a:spcAft>
              <a:defRPr/>
            </a:pPr>
            <a:r>
              <a:rPr lang="en-US" dirty="0">
                <a:solidFill>
                  <a:schemeClr val="tx2">
                    <a:satMod val="130000"/>
                  </a:schemeClr>
                </a:solidFill>
              </a:rPr>
              <a:t>Anterior View</a:t>
            </a:r>
          </a:p>
        </p:txBody>
      </p:sp>
      <p:pic>
        <p:nvPicPr>
          <p:cNvPr id="27651" name="Picture 8" descr="Lung-MeAntLine"/>
          <p:cNvPicPr>
            <a:picLocks noGrp="1" noChangeAspect="1" noChangeArrowheads="1"/>
          </p:cNvPicPr>
          <p:nvPr>
            <p:ph sz="half" idx="1"/>
          </p:nvPr>
        </p:nvPicPr>
        <p:blipFill>
          <a:blip r:embed="rId2" cstate="print"/>
          <a:srcRect l="3226" r="6451" b="5951"/>
          <a:stretch>
            <a:fillRect/>
          </a:stretch>
        </p:blipFill>
        <p:spPr>
          <a:xfrm>
            <a:off x="2362200" y="1371600"/>
            <a:ext cx="4267200" cy="4114800"/>
          </a:xfrm>
        </p:spPr>
      </p:pic>
      <p:sp>
        <p:nvSpPr>
          <p:cNvPr id="27652" name="FlagCount" hidden="1">
            <a:hlinkClick r:id="rId3"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eaLnBrk="0" hangingPunct="0"/>
            <a:r>
              <a:rPr lang="en-US" sz="1400" b="1">
                <a:latin typeface="Tahoma" pitchFamily="34" charset="0"/>
              </a:rPr>
              <a:t>0</a:t>
            </a:r>
          </a:p>
        </p:txBody>
      </p:sp>
    </p:spTree>
    <p:extLst>
      <p:ext uri="{BB962C8B-B14F-4D97-AF65-F5344CB8AC3E}">
        <p14:creationId xmlns:p14="http://schemas.microsoft.com/office/powerpoint/2010/main" val="2684223212"/>
      </p:ext>
    </p:extLst>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55" name="Rectangle 11"/>
          <p:cNvSpPr>
            <a:spLocks noGrp="1" noChangeArrowheads="1"/>
          </p:cNvSpPr>
          <p:nvPr>
            <p:ph type="title"/>
          </p:nvPr>
        </p:nvSpPr>
        <p:spPr>
          <a:xfrm>
            <a:off x="152400" y="76200"/>
            <a:ext cx="8229600" cy="1139825"/>
          </a:xfrm>
        </p:spPr>
        <p:txBody>
          <a:bodyPr/>
          <a:lstStyle/>
          <a:p>
            <a:pPr eaLnBrk="1" fontAlgn="auto" hangingPunct="1">
              <a:spcAft>
                <a:spcPts val="0"/>
              </a:spcAft>
              <a:defRPr/>
            </a:pPr>
            <a:r>
              <a:rPr lang="en-US" dirty="0">
                <a:solidFill>
                  <a:schemeClr val="tx2">
                    <a:satMod val="130000"/>
                  </a:schemeClr>
                </a:solidFill>
              </a:rPr>
              <a:t>Posterior View</a:t>
            </a:r>
          </a:p>
        </p:txBody>
      </p:sp>
      <p:pic>
        <p:nvPicPr>
          <p:cNvPr id="28675" name="Picture 17" descr="Lung-MePostLine"/>
          <p:cNvPicPr>
            <a:picLocks noGrp="1" noChangeAspect="1" noChangeArrowheads="1"/>
          </p:cNvPicPr>
          <p:nvPr>
            <p:ph sz="half" idx="2"/>
          </p:nvPr>
        </p:nvPicPr>
        <p:blipFill>
          <a:blip r:embed="rId2" cstate="print"/>
          <a:srcRect l="6349" r="9525" b="7547"/>
          <a:stretch>
            <a:fillRect/>
          </a:stretch>
        </p:blipFill>
        <p:spPr>
          <a:xfrm>
            <a:off x="2362200" y="1676400"/>
            <a:ext cx="4038600" cy="3733800"/>
          </a:xfrm>
        </p:spPr>
      </p:pic>
      <p:sp>
        <p:nvSpPr>
          <p:cNvPr id="28676" name="Text Box 18"/>
          <p:cNvSpPr txBox="1">
            <a:spLocks noChangeArrowheads="1"/>
          </p:cNvSpPr>
          <p:nvPr/>
        </p:nvSpPr>
        <p:spPr bwMode="auto">
          <a:xfrm>
            <a:off x="0" y="5697538"/>
            <a:ext cx="9144000" cy="519112"/>
          </a:xfrm>
          <a:prstGeom prst="rect">
            <a:avLst/>
          </a:prstGeom>
          <a:noFill/>
          <a:ln w="9525">
            <a:noFill/>
            <a:miter lim="800000"/>
            <a:headEnd/>
            <a:tailEnd/>
          </a:ln>
        </p:spPr>
        <p:txBody>
          <a:bodyPr>
            <a:spAutoFit/>
          </a:bodyPr>
          <a:lstStyle/>
          <a:p>
            <a:pPr eaLnBrk="0" hangingPunct="0">
              <a:spcBef>
                <a:spcPct val="50000"/>
              </a:spcBef>
            </a:pPr>
            <a:endParaRPr lang="tr-TR" sz="2800">
              <a:latin typeface="Book Antiqua" pitchFamily="18" charset="0"/>
            </a:endParaRPr>
          </a:p>
        </p:txBody>
      </p:sp>
      <p:sp>
        <p:nvSpPr>
          <p:cNvPr id="28677" name="FlagCount" hidden="1">
            <a:hlinkClick r:id="rId3"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eaLnBrk="0" hangingPunct="0"/>
            <a:r>
              <a:rPr lang="en-US" sz="1400" b="1">
                <a:latin typeface="Tahoma" pitchFamily="34" charset="0"/>
              </a:rPr>
              <a:t>0</a:t>
            </a:r>
          </a:p>
        </p:txBody>
      </p:sp>
    </p:spTree>
    <p:extLst>
      <p:ext uri="{BB962C8B-B14F-4D97-AF65-F5344CB8AC3E}">
        <p14:creationId xmlns:p14="http://schemas.microsoft.com/office/powerpoint/2010/main" val="403319576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83768" y="1164830"/>
            <a:ext cx="3910584" cy="54102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59740" y="507237"/>
            <a:ext cx="7321550"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FF0000"/>
                </a:solidFill>
                <a:latin typeface="Arial"/>
                <a:cs typeface="Arial"/>
              </a:rPr>
              <a:t>Leonardo da </a:t>
            </a:r>
            <a:r>
              <a:rPr sz="4000" b="1" spc="-15" dirty="0">
                <a:solidFill>
                  <a:srgbClr val="FF0000"/>
                </a:solidFill>
                <a:latin typeface="Arial"/>
                <a:cs typeface="Arial"/>
              </a:rPr>
              <a:t>Vinci</a:t>
            </a:r>
            <a:r>
              <a:rPr sz="4000" b="1" spc="-60" dirty="0">
                <a:solidFill>
                  <a:srgbClr val="FF0000"/>
                </a:solidFill>
                <a:latin typeface="Arial"/>
                <a:cs typeface="Arial"/>
              </a:rPr>
              <a:t> </a:t>
            </a:r>
            <a:r>
              <a:rPr sz="4000" b="1" spc="-5" dirty="0">
                <a:solidFill>
                  <a:srgbClr val="FF0000"/>
                </a:solidFill>
                <a:latin typeface="Arial"/>
                <a:cs typeface="Arial"/>
              </a:rPr>
              <a:t>(1452-1519)</a:t>
            </a:r>
            <a:endParaRPr sz="4000">
              <a:latin typeface="Arial"/>
              <a:cs typeface="Arial"/>
            </a:endParaRPr>
          </a:p>
        </p:txBody>
      </p:sp>
    </p:spTree>
    <p:extLst>
      <p:ext uri="{BB962C8B-B14F-4D97-AF65-F5344CB8AC3E}">
        <p14:creationId xmlns:p14="http://schemas.microsoft.com/office/powerpoint/2010/main" val="2785045834"/>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Rectangle 4"/>
          <p:cNvSpPr>
            <a:spLocks noGrp="1" noChangeArrowheads="1"/>
          </p:cNvSpPr>
          <p:nvPr>
            <p:ph type="title"/>
          </p:nvPr>
        </p:nvSpPr>
        <p:spPr>
          <a:xfrm>
            <a:off x="228600" y="76200"/>
            <a:ext cx="8229600" cy="1139825"/>
          </a:xfrm>
        </p:spPr>
        <p:txBody>
          <a:bodyPr/>
          <a:lstStyle/>
          <a:p>
            <a:pPr eaLnBrk="1" fontAlgn="auto" hangingPunct="1">
              <a:spcAft>
                <a:spcPts val="0"/>
              </a:spcAft>
              <a:defRPr/>
            </a:pPr>
            <a:r>
              <a:rPr lang="en-US" dirty="0">
                <a:solidFill>
                  <a:schemeClr val="tx2">
                    <a:satMod val="130000"/>
                  </a:schemeClr>
                </a:solidFill>
              </a:rPr>
              <a:t>Left Lateral View</a:t>
            </a:r>
          </a:p>
        </p:txBody>
      </p:sp>
      <p:pic>
        <p:nvPicPr>
          <p:cNvPr id="29699" name="Picture 8" descr="Lung-MeLLine"/>
          <p:cNvPicPr>
            <a:picLocks noGrp="1" noChangeAspect="1" noChangeArrowheads="1"/>
          </p:cNvPicPr>
          <p:nvPr>
            <p:ph sz="half" idx="2"/>
          </p:nvPr>
        </p:nvPicPr>
        <p:blipFill>
          <a:blip r:embed="rId2" cstate="print"/>
          <a:srcRect/>
          <a:stretch>
            <a:fillRect/>
          </a:stretch>
        </p:blipFill>
        <p:spPr>
          <a:xfrm>
            <a:off x="1981200" y="1371600"/>
            <a:ext cx="5105400" cy="3984625"/>
          </a:xfrm>
        </p:spPr>
      </p:pic>
      <p:sp>
        <p:nvSpPr>
          <p:cNvPr id="29700" name="FlagCount" hidden="1">
            <a:hlinkClick r:id="rId3"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eaLnBrk="0" hangingPunct="0"/>
            <a:r>
              <a:rPr lang="en-US" sz="1400" b="1">
                <a:latin typeface="Tahoma" pitchFamily="34" charset="0"/>
              </a:rPr>
              <a:t>0</a:t>
            </a:r>
          </a:p>
        </p:txBody>
      </p:sp>
    </p:spTree>
    <p:extLst>
      <p:ext uri="{BB962C8B-B14F-4D97-AF65-F5344CB8AC3E}">
        <p14:creationId xmlns:p14="http://schemas.microsoft.com/office/powerpoint/2010/main" val="1975686966"/>
      </p:ext>
    </p:extLst>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Rectangle 4"/>
          <p:cNvSpPr>
            <a:spLocks noGrp="1" noChangeArrowheads="1"/>
          </p:cNvSpPr>
          <p:nvPr>
            <p:ph type="title"/>
          </p:nvPr>
        </p:nvSpPr>
        <p:spPr>
          <a:xfrm>
            <a:off x="304800" y="76200"/>
            <a:ext cx="7499350" cy="1143000"/>
          </a:xfrm>
        </p:spPr>
        <p:txBody>
          <a:bodyPr/>
          <a:lstStyle/>
          <a:p>
            <a:pPr eaLnBrk="1" fontAlgn="auto" hangingPunct="1">
              <a:spcAft>
                <a:spcPts val="0"/>
              </a:spcAft>
              <a:defRPr/>
            </a:pPr>
            <a:r>
              <a:rPr lang="en-US" dirty="0">
                <a:solidFill>
                  <a:schemeClr val="tx2">
                    <a:satMod val="130000"/>
                  </a:schemeClr>
                </a:solidFill>
              </a:rPr>
              <a:t>Right Lateral View</a:t>
            </a:r>
          </a:p>
        </p:txBody>
      </p:sp>
      <p:pic>
        <p:nvPicPr>
          <p:cNvPr id="30723" name="Picture 8" descr="Lung-MeRLatLine"/>
          <p:cNvPicPr>
            <a:picLocks noGrp="1" noChangeAspect="1" noChangeArrowheads="1"/>
          </p:cNvPicPr>
          <p:nvPr>
            <p:ph sz="half" idx="2"/>
          </p:nvPr>
        </p:nvPicPr>
        <p:blipFill>
          <a:blip r:embed="rId2" cstate="print"/>
          <a:srcRect l="2762" r="7072" b="6667"/>
          <a:stretch>
            <a:fillRect/>
          </a:stretch>
        </p:blipFill>
        <p:spPr>
          <a:xfrm>
            <a:off x="2514600" y="1676400"/>
            <a:ext cx="3886200" cy="4267200"/>
          </a:xfrm>
        </p:spPr>
      </p:pic>
      <p:sp>
        <p:nvSpPr>
          <p:cNvPr id="30724" name="FlagCount" hidden="1">
            <a:hlinkClick r:id="rId3"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eaLnBrk="0" hangingPunct="0"/>
            <a:r>
              <a:rPr lang="en-US" sz="1400" b="1">
                <a:latin typeface="Tahoma" pitchFamily="34" charset="0"/>
              </a:rPr>
              <a:t>0</a:t>
            </a:r>
          </a:p>
        </p:txBody>
      </p:sp>
    </p:spTree>
    <p:extLst>
      <p:ext uri="{BB962C8B-B14F-4D97-AF65-F5344CB8AC3E}">
        <p14:creationId xmlns:p14="http://schemas.microsoft.com/office/powerpoint/2010/main" val="4019967704"/>
      </p:ext>
    </p:extLst>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fontAlgn="auto" hangingPunct="1">
              <a:spcAft>
                <a:spcPts val="0"/>
              </a:spcAft>
              <a:defRPr/>
            </a:pPr>
            <a:r>
              <a:rPr lang="en-US" dirty="0" smtClean="0">
                <a:solidFill>
                  <a:schemeClr val="tx2">
                    <a:satMod val="130000"/>
                  </a:schemeClr>
                </a:solidFill>
              </a:rPr>
              <a:t>Lung Auscultation</a:t>
            </a:r>
            <a:endParaRPr lang="en-US" dirty="0">
              <a:solidFill>
                <a:schemeClr val="tx2">
                  <a:satMod val="130000"/>
                </a:schemeClr>
              </a:solidFill>
            </a:endParaRPr>
          </a:p>
        </p:txBody>
      </p:sp>
      <p:pic>
        <p:nvPicPr>
          <p:cNvPr id="31747" name="Picture 5" descr="lungs-auscutation"/>
          <p:cNvPicPr>
            <a:picLocks noGrp="1" noChangeAspect="1" noChangeArrowheads="1"/>
          </p:cNvPicPr>
          <p:nvPr>
            <p:ph sz="half" idx="1"/>
          </p:nvPr>
        </p:nvPicPr>
        <p:blipFill>
          <a:blip r:embed="rId2" cstate="print"/>
          <a:srcRect/>
          <a:stretch>
            <a:fillRect/>
          </a:stretch>
        </p:blipFill>
        <p:spPr>
          <a:xfrm>
            <a:off x="304800" y="1752600"/>
            <a:ext cx="3505200" cy="2743200"/>
          </a:xfrm>
        </p:spPr>
      </p:pic>
      <p:sp>
        <p:nvSpPr>
          <p:cNvPr id="47107" name="Rectangle 3"/>
          <p:cNvSpPr>
            <a:spLocks noGrp="1" noChangeArrowheads="1"/>
          </p:cNvSpPr>
          <p:nvPr>
            <p:ph sz="half" idx="2"/>
          </p:nvPr>
        </p:nvSpPr>
        <p:spPr>
          <a:xfrm>
            <a:off x="4419600" y="1447800"/>
            <a:ext cx="3771900" cy="4724400"/>
          </a:xfrm>
        </p:spPr>
        <p:txBody>
          <a:bodyPr/>
          <a:lstStyle/>
          <a:p>
            <a:pPr eaLnBrk="1" hangingPunct="1"/>
            <a:r>
              <a:rPr lang="en-US" smtClean="0"/>
              <a:t>Use the diaphragm of your stethoscope</a:t>
            </a:r>
          </a:p>
          <a:p>
            <a:pPr eaLnBrk="1" hangingPunct="1"/>
            <a:r>
              <a:rPr lang="en-US" smtClean="0"/>
              <a:t>Begin near the top of the patient’s back</a:t>
            </a:r>
          </a:p>
          <a:p>
            <a:pPr eaLnBrk="1" hangingPunct="1"/>
            <a:r>
              <a:rPr lang="en-US" smtClean="0"/>
              <a:t>Ask patient to breath deeply through the mouth</a:t>
            </a:r>
          </a:p>
          <a:p>
            <a:pPr eaLnBrk="1" hangingPunct="1"/>
            <a:r>
              <a:rPr lang="en-US" smtClean="0"/>
              <a:t>Compare side to side</a:t>
            </a:r>
          </a:p>
        </p:txBody>
      </p:sp>
      <p:sp>
        <p:nvSpPr>
          <p:cNvPr id="31749" name="FlagCount" hidden="1">
            <a:hlinkClick r:id="rId3"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eaLnBrk="0" hangingPunct="0"/>
            <a:r>
              <a:rPr lang="en-US" sz="1400" b="1">
                <a:latin typeface="Tahoma" pitchFamily="34" charset="0"/>
              </a:rPr>
              <a:t>0</a:t>
            </a:r>
          </a:p>
        </p:txBody>
      </p:sp>
    </p:spTree>
    <p:extLst>
      <p:ext uri="{BB962C8B-B14F-4D97-AF65-F5344CB8AC3E}">
        <p14:creationId xmlns:p14="http://schemas.microsoft.com/office/powerpoint/2010/main" val="11858430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mph" presetSubtype="1" nodeType="clickEffect">
                                  <p:stCondLst>
                                    <p:cond delay="0"/>
                                  </p:stCondLst>
                                  <p:childTnLst>
                                    <p:set>
                                      <p:cBhvr override="childStyle">
                                        <p:cTn id="6" dur="indefinite"/>
                                        <p:tgtEl>
                                          <p:spTgt spid="47107">
                                            <p:txEl>
                                              <p:pRg st="3" end="3"/>
                                            </p:txEl>
                                          </p:spTgt>
                                        </p:tgtEl>
                                        <p:attrNameLst>
                                          <p:attrName>style.fontStyle</p:attrName>
                                        </p:attrNameLst>
                                      </p:cBhvr>
                                      <p:to>
                                        <p:strVal val="normal"/>
                                      </p:to>
                                    </p:set>
                                    <p:set>
                                      <p:cBhvr override="childStyle">
                                        <p:cTn id="7" dur="indefinite"/>
                                        <p:tgtEl>
                                          <p:spTgt spid="47107">
                                            <p:txEl>
                                              <p:pRg st="3" end="3"/>
                                            </p:txEl>
                                          </p:spTgt>
                                        </p:tgtEl>
                                        <p:attrNameLst>
                                          <p:attrName>style.fontWeight</p:attrName>
                                        </p:attrNameLst>
                                      </p:cBhvr>
                                      <p:to>
                                        <p:strVal val="bold"/>
                                      </p:to>
                                    </p:set>
                                    <p:set>
                                      <p:cBhvr override="childStyle">
                                        <p:cTn id="8" dur="indefinite"/>
                                        <p:tgtEl>
                                          <p:spTgt spid="47107">
                                            <p:txEl>
                                              <p:pRg st="3" end="3"/>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228600" y="0"/>
            <a:ext cx="7162800" cy="1143000"/>
          </a:xfrm>
        </p:spPr>
        <p:txBody>
          <a:bodyPr/>
          <a:lstStyle/>
          <a:p>
            <a:pPr eaLnBrk="1" fontAlgn="auto" hangingPunct="1">
              <a:spcAft>
                <a:spcPts val="0"/>
              </a:spcAft>
              <a:defRPr/>
            </a:pPr>
            <a:r>
              <a:rPr lang="en-US" dirty="0" smtClean="0">
                <a:solidFill>
                  <a:schemeClr val="tx2">
                    <a:satMod val="130000"/>
                  </a:schemeClr>
                </a:solidFill>
              </a:rPr>
              <a:t>Lung Auscultation</a:t>
            </a:r>
            <a:endParaRPr lang="en-US" dirty="0">
              <a:solidFill>
                <a:schemeClr val="tx2">
                  <a:satMod val="130000"/>
                </a:schemeClr>
              </a:solidFill>
            </a:endParaRPr>
          </a:p>
        </p:txBody>
      </p:sp>
      <p:sp>
        <p:nvSpPr>
          <p:cNvPr id="32771" name="Rectangle 3"/>
          <p:cNvSpPr>
            <a:spLocks noGrp="1" noChangeArrowheads="1"/>
          </p:cNvSpPr>
          <p:nvPr>
            <p:ph type="body" sz="half" idx="1"/>
          </p:nvPr>
        </p:nvSpPr>
        <p:spPr>
          <a:xfrm>
            <a:off x="1143000" y="1600200"/>
            <a:ext cx="4038600" cy="4495800"/>
          </a:xfrm>
        </p:spPr>
        <p:txBody>
          <a:bodyPr/>
          <a:lstStyle/>
          <a:p>
            <a:pPr eaLnBrk="1" hangingPunct="1"/>
            <a:r>
              <a:rPr lang="en-US" smtClean="0"/>
              <a:t>Listen to 3-4 locations on each side of the posterior chest wall </a:t>
            </a:r>
          </a:p>
          <a:p>
            <a:pPr eaLnBrk="1" hangingPunct="1"/>
            <a:endParaRPr lang="en-US" smtClean="0"/>
          </a:p>
          <a:p>
            <a:pPr eaLnBrk="1" hangingPunct="1">
              <a:buFontTx/>
              <a:buNone/>
            </a:pPr>
            <a:endParaRPr lang="en-US" smtClean="0"/>
          </a:p>
        </p:txBody>
      </p:sp>
      <p:pic>
        <p:nvPicPr>
          <p:cNvPr id="32772" name="Picture 7" descr="PEBACK"/>
          <p:cNvPicPr>
            <a:picLocks noGrp="1" noChangeAspect="1" noChangeArrowheads="1"/>
          </p:cNvPicPr>
          <p:nvPr>
            <p:ph sz="half" idx="2"/>
          </p:nvPr>
        </p:nvPicPr>
        <p:blipFill>
          <a:blip r:embed="rId2" cstate="print"/>
          <a:srcRect/>
          <a:stretch>
            <a:fillRect/>
          </a:stretch>
        </p:blipFill>
        <p:spPr>
          <a:xfrm>
            <a:off x="5086350" y="2355850"/>
            <a:ext cx="3162300" cy="2984500"/>
          </a:xfrm>
        </p:spPr>
      </p:pic>
      <p:sp>
        <p:nvSpPr>
          <p:cNvPr id="32773" name="FlagCount" hidden="1">
            <a:hlinkClick r:id="rId3"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eaLnBrk="0" hangingPunct="0"/>
            <a:r>
              <a:rPr lang="en-US" sz="1400" b="1">
                <a:latin typeface="Tahoma" pitchFamily="34" charset="0"/>
              </a:rPr>
              <a:t>0</a:t>
            </a:r>
          </a:p>
        </p:txBody>
      </p:sp>
    </p:spTree>
    <p:extLst>
      <p:ext uri="{BB962C8B-B14F-4D97-AF65-F5344CB8AC3E}">
        <p14:creationId xmlns:p14="http://schemas.microsoft.com/office/powerpoint/2010/main" val="3526685010"/>
      </p:ext>
    </p:extLst>
  </p:cSld>
  <p:clrMapOvr>
    <a:masterClrMapping/>
  </p:clrMapOv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4" name="Rectangle 4"/>
          <p:cNvSpPr>
            <a:spLocks noGrp="1" noChangeArrowheads="1"/>
          </p:cNvSpPr>
          <p:nvPr>
            <p:ph type="title"/>
          </p:nvPr>
        </p:nvSpPr>
        <p:spPr>
          <a:xfrm>
            <a:off x="228600" y="152400"/>
            <a:ext cx="7467600" cy="838200"/>
          </a:xfrm>
        </p:spPr>
        <p:txBody>
          <a:bodyPr/>
          <a:lstStyle/>
          <a:p>
            <a:pPr eaLnBrk="1" fontAlgn="auto" hangingPunct="1">
              <a:spcAft>
                <a:spcPts val="0"/>
              </a:spcAft>
              <a:defRPr/>
            </a:pPr>
            <a:r>
              <a:rPr lang="en-US" dirty="0" smtClean="0">
                <a:solidFill>
                  <a:schemeClr val="tx2">
                    <a:satMod val="130000"/>
                  </a:schemeClr>
                </a:solidFill>
              </a:rPr>
              <a:t>Lung Auscultation</a:t>
            </a:r>
            <a:endParaRPr lang="en-US" dirty="0">
              <a:solidFill>
                <a:schemeClr val="tx2">
                  <a:satMod val="130000"/>
                </a:schemeClr>
              </a:solidFill>
            </a:endParaRPr>
          </a:p>
        </p:txBody>
      </p:sp>
      <p:pic>
        <p:nvPicPr>
          <p:cNvPr id="33795" name="Picture 7" descr="PEFRONT"/>
          <p:cNvPicPr>
            <a:picLocks noGrp="1" noChangeAspect="1" noChangeArrowheads="1"/>
          </p:cNvPicPr>
          <p:nvPr>
            <p:ph sz="half" idx="1"/>
          </p:nvPr>
        </p:nvPicPr>
        <p:blipFill>
          <a:blip r:embed="rId2" cstate="print"/>
          <a:srcRect/>
          <a:stretch>
            <a:fillRect/>
          </a:stretch>
        </p:blipFill>
        <p:spPr>
          <a:xfrm>
            <a:off x="990600" y="2362200"/>
            <a:ext cx="2768600" cy="3022600"/>
          </a:xfrm>
        </p:spPr>
      </p:pic>
      <p:sp>
        <p:nvSpPr>
          <p:cNvPr id="33796" name="Rectangle 3"/>
          <p:cNvSpPr>
            <a:spLocks noGrp="1" noChangeArrowheads="1"/>
          </p:cNvSpPr>
          <p:nvPr>
            <p:ph sz="half" idx="2"/>
          </p:nvPr>
        </p:nvSpPr>
        <p:spPr/>
        <p:txBody>
          <a:bodyPr/>
          <a:lstStyle/>
          <a:p>
            <a:pPr eaLnBrk="1" hangingPunct="1"/>
            <a:r>
              <a:rPr lang="en-US" smtClean="0"/>
              <a:t>Listen to the anterior chest wall and in the midaxillary line to evaluate</a:t>
            </a:r>
          </a:p>
          <a:p>
            <a:pPr lvl="1" eaLnBrk="1" hangingPunct="1"/>
            <a:r>
              <a:rPr lang="en-US" smtClean="0"/>
              <a:t>RML </a:t>
            </a:r>
          </a:p>
          <a:p>
            <a:pPr lvl="1" eaLnBrk="1" hangingPunct="1"/>
            <a:r>
              <a:rPr lang="en-US" smtClean="0"/>
              <a:t>Lingula of LUL</a:t>
            </a:r>
          </a:p>
          <a:p>
            <a:pPr eaLnBrk="1" hangingPunct="1"/>
            <a:r>
              <a:rPr lang="en-US" smtClean="0"/>
              <a:t>Ensure you listen to all 5 lobes and the lingula</a:t>
            </a:r>
          </a:p>
          <a:p>
            <a:pPr eaLnBrk="1" hangingPunct="1"/>
            <a:endParaRPr lang="en-US" smtClean="0"/>
          </a:p>
        </p:txBody>
      </p:sp>
      <p:sp>
        <p:nvSpPr>
          <p:cNvPr id="33797" name="FlagCount" hidden="1">
            <a:hlinkClick r:id="rId3"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eaLnBrk="0" hangingPunct="0"/>
            <a:r>
              <a:rPr lang="en-US" sz="1400" b="1">
                <a:latin typeface="Tahoma" pitchFamily="34" charset="0"/>
              </a:rPr>
              <a:t>0</a:t>
            </a:r>
          </a:p>
        </p:txBody>
      </p:sp>
    </p:spTree>
    <p:extLst>
      <p:ext uri="{BB962C8B-B14F-4D97-AF65-F5344CB8AC3E}">
        <p14:creationId xmlns:p14="http://schemas.microsoft.com/office/powerpoint/2010/main" val="3121772156"/>
      </p:ext>
    </p:extLst>
  </p:cSld>
  <p:clrMapOvr>
    <a:masterClrMapping/>
  </p:clrMapOv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fontAlgn="auto" hangingPunct="1">
              <a:spcAft>
                <a:spcPts val="0"/>
              </a:spcAft>
              <a:defRPr/>
            </a:pPr>
            <a:r>
              <a:rPr lang="en-US" dirty="0">
                <a:solidFill>
                  <a:schemeClr val="tx2">
                    <a:satMod val="130000"/>
                  </a:schemeClr>
                </a:solidFill>
              </a:rPr>
              <a:t>Words of Advice</a:t>
            </a:r>
          </a:p>
        </p:txBody>
      </p:sp>
      <p:sp>
        <p:nvSpPr>
          <p:cNvPr id="34819" name="Rectangle 3"/>
          <p:cNvSpPr>
            <a:spLocks noGrp="1" noChangeArrowheads="1"/>
          </p:cNvSpPr>
          <p:nvPr>
            <p:ph idx="1"/>
          </p:nvPr>
        </p:nvSpPr>
        <p:spPr/>
        <p:txBody>
          <a:bodyPr/>
          <a:lstStyle/>
          <a:p>
            <a:pPr eaLnBrk="1" hangingPunct="1"/>
            <a:r>
              <a:rPr lang="en-US" smtClean="0"/>
              <a:t>Do not auscultate through clothing</a:t>
            </a:r>
          </a:p>
          <a:p>
            <a:pPr eaLnBrk="1" hangingPunct="1"/>
            <a:r>
              <a:rPr lang="en-US" smtClean="0"/>
              <a:t>Ask patient to take slow deep breaths through their mouth</a:t>
            </a:r>
          </a:p>
          <a:p>
            <a:pPr eaLnBrk="1" hangingPunct="1"/>
            <a:r>
              <a:rPr lang="en-US" smtClean="0"/>
              <a:t>Try to limit the number of deep breaths your patient takes consecutively</a:t>
            </a:r>
          </a:p>
          <a:p>
            <a:pPr eaLnBrk="1" hangingPunct="1"/>
            <a:r>
              <a:rPr lang="en-US" smtClean="0"/>
              <a:t>It may help to have the patient to cough before auscultation</a:t>
            </a:r>
          </a:p>
        </p:txBody>
      </p:sp>
      <p:sp>
        <p:nvSpPr>
          <p:cNvPr id="34820" name="FlagCount" hidden="1">
            <a:hlinkClick r:id="rId2"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eaLnBrk="0" hangingPunct="0"/>
            <a:r>
              <a:rPr lang="en-US" sz="1400" b="1">
                <a:latin typeface="Tahoma" pitchFamily="34" charset="0"/>
              </a:rPr>
              <a:t>0</a:t>
            </a:r>
          </a:p>
        </p:txBody>
      </p:sp>
    </p:spTree>
    <p:extLst>
      <p:ext uri="{BB962C8B-B14F-4D97-AF65-F5344CB8AC3E}">
        <p14:creationId xmlns:p14="http://schemas.microsoft.com/office/powerpoint/2010/main" val="1867318114"/>
      </p:ext>
    </p:extLst>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hangingPunct="1">
              <a:defRPr/>
            </a:pPr>
            <a:r>
              <a:rPr lang="en-US" dirty="0" smtClean="0">
                <a:solidFill>
                  <a:schemeClr val="tx1"/>
                </a:solidFill>
              </a:rPr>
              <a:t>practıce</a:t>
            </a:r>
          </a:p>
        </p:txBody>
      </p:sp>
      <p:sp>
        <p:nvSpPr>
          <p:cNvPr id="35843" name="Text Placeholder 4"/>
          <p:cNvSpPr>
            <a:spLocks noGrp="1"/>
          </p:cNvSpPr>
          <p:nvPr>
            <p:ph type="body" idx="1"/>
          </p:nvPr>
        </p:nvSpPr>
        <p:spPr/>
        <p:txBody>
          <a:bodyPr/>
          <a:lstStyle/>
          <a:p>
            <a:pPr eaLnBrk="1" hangingPunct="1"/>
            <a:r>
              <a:rPr lang="en-US" smtClean="0"/>
              <a:t>Lung Auscultation</a:t>
            </a:r>
          </a:p>
        </p:txBody>
      </p:sp>
    </p:spTree>
    <p:extLst>
      <p:ext uri="{BB962C8B-B14F-4D97-AF65-F5344CB8AC3E}">
        <p14:creationId xmlns:p14="http://schemas.microsoft.com/office/powerpoint/2010/main" val="3214609078"/>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solidFill>
                  <a:schemeClr val="tx1"/>
                </a:solidFill>
              </a:rPr>
              <a:t>Abdomınal exam</a:t>
            </a:r>
          </a:p>
        </p:txBody>
      </p:sp>
      <p:sp>
        <p:nvSpPr>
          <p:cNvPr id="36867" name="Text Placeholder 2"/>
          <p:cNvSpPr>
            <a:spLocks noGrp="1"/>
          </p:cNvSpPr>
          <p:nvPr>
            <p:ph type="body" idx="1"/>
          </p:nvPr>
        </p:nvSpPr>
        <p:spPr/>
        <p:txBody>
          <a:bodyPr/>
          <a:lstStyle/>
          <a:p>
            <a:pPr eaLnBrk="1" hangingPunct="1"/>
            <a:r>
              <a:rPr lang="en-US" smtClean="0"/>
              <a:t>Auscultation</a:t>
            </a:r>
          </a:p>
        </p:txBody>
      </p:sp>
    </p:spTree>
    <p:extLst>
      <p:ext uri="{BB962C8B-B14F-4D97-AF65-F5344CB8AC3E}">
        <p14:creationId xmlns:p14="http://schemas.microsoft.com/office/powerpoint/2010/main" val="2074391991"/>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title"/>
          </p:nvPr>
        </p:nvSpPr>
        <p:spPr/>
        <p:txBody>
          <a:bodyPr/>
          <a:lstStyle/>
          <a:p>
            <a:pPr eaLnBrk="1" hangingPunct="1"/>
            <a:r>
              <a:rPr lang="en-US" smtClean="0"/>
              <a:t>Abdominal Exam</a:t>
            </a:r>
          </a:p>
        </p:txBody>
      </p:sp>
      <p:sp>
        <p:nvSpPr>
          <p:cNvPr id="5" name="Content Placeholder 4"/>
          <p:cNvSpPr>
            <a:spLocks noGrp="1"/>
          </p:cNvSpPr>
          <p:nvPr>
            <p:ph idx="1"/>
          </p:nvPr>
        </p:nvSpPr>
        <p:spPr/>
        <p:txBody>
          <a:bodyPr/>
          <a:lstStyle/>
          <a:p>
            <a:pPr eaLnBrk="1" hangingPunct="1"/>
            <a:r>
              <a:rPr lang="en-US" smtClean="0"/>
              <a:t>Listen to the abdomen before palpating or percussing</a:t>
            </a:r>
          </a:p>
          <a:p>
            <a:pPr eaLnBrk="1" hangingPunct="1"/>
            <a:r>
              <a:rPr lang="en-US" smtClean="0"/>
              <a:t>Normal sounds:</a:t>
            </a:r>
          </a:p>
          <a:p>
            <a:pPr lvl="1" eaLnBrk="1" hangingPunct="1"/>
            <a:r>
              <a:rPr lang="en-US" smtClean="0"/>
              <a:t>Clicks</a:t>
            </a:r>
          </a:p>
          <a:p>
            <a:pPr lvl="1" eaLnBrk="1" hangingPunct="1"/>
            <a:r>
              <a:rPr lang="en-US" smtClean="0"/>
              <a:t>Gurgles</a:t>
            </a:r>
          </a:p>
          <a:p>
            <a:pPr lvl="1" eaLnBrk="1" hangingPunct="1"/>
            <a:r>
              <a:rPr lang="en-US" smtClean="0"/>
              <a:t>Borborygmi</a:t>
            </a:r>
          </a:p>
          <a:p>
            <a:pPr lvl="2" eaLnBrk="1" hangingPunct="1"/>
            <a:r>
              <a:rPr lang="en-US" smtClean="0">
                <a:sym typeface="Wingdings" pitchFamily="2" charset="2"/>
              </a:rPr>
              <a:t>“stomach growling”</a:t>
            </a:r>
            <a:endParaRPr lang="en-US" smtClean="0"/>
          </a:p>
          <a:p>
            <a:pPr eaLnBrk="1" hangingPunct="1"/>
            <a:r>
              <a:rPr lang="en-US" smtClean="0"/>
              <a:t>5-34 per minute</a:t>
            </a:r>
          </a:p>
        </p:txBody>
      </p:sp>
    </p:spTree>
    <p:extLst>
      <p:ext uri="{BB962C8B-B14F-4D97-AF65-F5344CB8AC3E}">
        <p14:creationId xmlns:p14="http://schemas.microsoft.com/office/powerpoint/2010/main" val="200816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blinds(horizontal)">
                                      <p:cBhvr>
                                        <p:cTn id="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hangingPunct="1">
              <a:defRPr/>
            </a:pPr>
            <a:r>
              <a:rPr lang="en-US" dirty="0" smtClean="0">
                <a:solidFill>
                  <a:schemeClr val="tx1"/>
                </a:solidFill>
              </a:rPr>
              <a:t>practıce</a:t>
            </a:r>
          </a:p>
        </p:txBody>
      </p:sp>
      <p:sp>
        <p:nvSpPr>
          <p:cNvPr id="38915" name="Text Placeholder 4"/>
          <p:cNvSpPr>
            <a:spLocks noGrp="1"/>
          </p:cNvSpPr>
          <p:nvPr>
            <p:ph type="body" idx="1"/>
          </p:nvPr>
        </p:nvSpPr>
        <p:spPr/>
        <p:txBody>
          <a:bodyPr/>
          <a:lstStyle/>
          <a:p>
            <a:pPr eaLnBrk="1" hangingPunct="1"/>
            <a:r>
              <a:rPr lang="en-US" smtClean="0"/>
              <a:t>Auscultation- Cardiac, Lung, and Abdominal Exams</a:t>
            </a:r>
          </a:p>
        </p:txBody>
      </p:sp>
    </p:spTree>
    <p:extLst>
      <p:ext uri="{BB962C8B-B14F-4D97-AF65-F5344CB8AC3E}">
        <p14:creationId xmlns:p14="http://schemas.microsoft.com/office/powerpoint/2010/main" val="31447082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307340" y="1198752"/>
            <a:ext cx="5166360" cy="4818380"/>
          </a:xfrm>
          <a:prstGeom prst="rect">
            <a:avLst/>
          </a:prstGeom>
        </p:spPr>
        <p:txBody>
          <a:bodyPr vert="horz" wrap="square" lIns="0" tIns="12700" rIns="0" bIns="0" rtlCol="0">
            <a:spAutoFit/>
          </a:bodyPr>
          <a:lstStyle/>
          <a:p>
            <a:pPr marL="355600" marR="230504" indent="-342900">
              <a:lnSpc>
                <a:spcPct val="125099"/>
              </a:lnSpc>
              <a:spcBef>
                <a:spcPts val="100"/>
              </a:spcBef>
              <a:buClr>
                <a:srgbClr val="0000CC"/>
              </a:buClr>
              <a:buSzPct val="60416"/>
              <a:buFont typeface="Wingdings"/>
              <a:buChar char=""/>
              <a:tabLst>
                <a:tab pos="354965" algn="l"/>
                <a:tab pos="355600" algn="l"/>
              </a:tabLst>
            </a:pPr>
            <a:r>
              <a:rPr sz="2400" spc="-5" dirty="0">
                <a:latin typeface="Arial"/>
                <a:cs typeface="Arial"/>
              </a:rPr>
              <a:t>Anatomi 16. yüzyılda </a:t>
            </a:r>
            <a:r>
              <a:rPr sz="2400" spc="-10" dirty="0">
                <a:latin typeface="Arial"/>
                <a:cs typeface="Arial"/>
              </a:rPr>
              <a:t>bağımsız </a:t>
            </a:r>
            <a:r>
              <a:rPr sz="2400" spc="-5" dirty="0">
                <a:latin typeface="Arial"/>
                <a:cs typeface="Arial"/>
              </a:rPr>
              <a:t>bir  </a:t>
            </a:r>
            <a:r>
              <a:rPr sz="2400" spc="-10" dirty="0">
                <a:latin typeface="Arial"/>
                <a:cs typeface="Arial"/>
              </a:rPr>
              <a:t>bilim </a:t>
            </a:r>
            <a:r>
              <a:rPr sz="2400" spc="-5" dirty="0">
                <a:latin typeface="Arial"/>
                <a:cs typeface="Arial"/>
              </a:rPr>
              <a:t>dalı </a:t>
            </a:r>
            <a:r>
              <a:rPr sz="2400" dirty="0">
                <a:latin typeface="Arial"/>
                <a:cs typeface="Arial"/>
              </a:rPr>
              <a:t>konumuna</a:t>
            </a:r>
            <a:r>
              <a:rPr sz="2400" spc="40" dirty="0">
                <a:latin typeface="Arial"/>
                <a:cs typeface="Arial"/>
              </a:rPr>
              <a:t> </a:t>
            </a:r>
            <a:r>
              <a:rPr sz="2400" spc="-10" dirty="0">
                <a:latin typeface="Arial"/>
                <a:cs typeface="Arial"/>
              </a:rPr>
              <a:t>geldi</a:t>
            </a:r>
            <a:endParaRPr sz="2400">
              <a:latin typeface="Arial"/>
              <a:cs typeface="Arial"/>
            </a:endParaRPr>
          </a:p>
          <a:p>
            <a:pPr marL="355600" marR="445770" indent="-342900">
              <a:lnSpc>
                <a:spcPct val="125000"/>
              </a:lnSpc>
              <a:spcBef>
                <a:spcPts val="575"/>
              </a:spcBef>
              <a:buClr>
                <a:srgbClr val="0000CC"/>
              </a:buClr>
              <a:buSzPct val="60416"/>
              <a:buFont typeface="Wingdings"/>
              <a:buChar char=""/>
              <a:tabLst>
                <a:tab pos="354965" algn="l"/>
                <a:tab pos="355600" algn="l"/>
              </a:tabLst>
            </a:pPr>
            <a:r>
              <a:rPr sz="2400" dirty="0">
                <a:latin typeface="Arial"/>
                <a:cs typeface="Arial"/>
              </a:rPr>
              <a:t>İlk </a:t>
            </a:r>
            <a:r>
              <a:rPr sz="2400" spc="-5" dirty="0">
                <a:latin typeface="Arial"/>
                <a:cs typeface="Arial"/>
              </a:rPr>
              <a:t>anatomist </a:t>
            </a:r>
            <a:r>
              <a:rPr sz="2400" dirty="0">
                <a:latin typeface="Arial"/>
                <a:cs typeface="Arial"/>
              </a:rPr>
              <a:t>ve </a:t>
            </a:r>
            <a:r>
              <a:rPr sz="2400" spc="-5" dirty="0">
                <a:latin typeface="Arial"/>
                <a:cs typeface="Arial"/>
              </a:rPr>
              <a:t>modern  anatominin kurucusu kabul</a:t>
            </a:r>
            <a:r>
              <a:rPr sz="2400" spc="55" dirty="0">
                <a:latin typeface="Arial"/>
                <a:cs typeface="Arial"/>
              </a:rPr>
              <a:t> </a:t>
            </a:r>
            <a:r>
              <a:rPr sz="2400" spc="-5" dirty="0">
                <a:latin typeface="Arial"/>
                <a:cs typeface="Arial"/>
              </a:rPr>
              <a:t>edilir</a:t>
            </a:r>
            <a:endParaRPr sz="2400">
              <a:latin typeface="Arial"/>
              <a:cs typeface="Arial"/>
            </a:endParaRPr>
          </a:p>
          <a:p>
            <a:pPr marL="355600" marR="48895" indent="-342900">
              <a:lnSpc>
                <a:spcPct val="125000"/>
              </a:lnSpc>
              <a:spcBef>
                <a:spcPts val="580"/>
              </a:spcBef>
              <a:buClr>
                <a:srgbClr val="0000CC"/>
              </a:buClr>
              <a:buSzPct val="60416"/>
              <a:buFont typeface="Wingdings"/>
              <a:buChar char=""/>
              <a:tabLst>
                <a:tab pos="354965" algn="l"/>
                <a:tab pos="355600" algn="l"/>
              </a:tabLst>
            </a:pPr>
            <a:r>
              <a:rPr sz="2400" spc="-5" dirty="0">
                <a:latin typeface="Arial"/>
                <a:cs typeface="Arial"/>
              </a:rPr>
              <a:t>Çok sayıda insan ölüsü incelemiş  </a:t>
            </a:r>
            <a:r>
              <a:rPr sz="2400" dirty="0">
                <a:latin typeface="Arial"/>
                <a:cs typeface="Arial"/>
              </a:rPr>
              <a:t>ve vücut </a:t>
            </a:r>
            <a:r>
              <a:rPr sz="2400" spc="-5" dirty="0">
                <a:latin typeface="Arial"/>
                <a:cs typeface="Arial"/>
              </a:rPr>
              <a:t>yapısı üzerinde</a:t>
            </a:r>
            <a:r>
              <a:rPr sz="2400" spc="-15" dirty="0">
                <a:latin typeface="Arial"/>
                <a:cs typeface="Arial"/>
              </a:rPr>
              <a:t> </a:t>
            </a:r>
            <a:r>
              <a:rPr sz="2400" spc="-10" dirty="0">
                <a:latin typeface="Arial"/>
                <a:cs typeface="Arial"/>
              </a:rPr>
              <a:t>çalışmıştır</a:t>
            </a:r>
            <a:endParaRPr sz="2400">
              <a:latin typeface="Arial"/>
              <a:cs typeface="Arial"/>
            </a:endParaRPr>
          </a:p>
          <a:p>
            <a:pPr marL="355600" marR="5080" indent="-342900">
              <a:lnSpc>
                <a:spcPct val="125000"/>
              </a:lnSpc>
              <a:spcBef>
                <a:spcPts val="575"/>
              </a:spcBef>
              <a:buClr>
                <a:srgbClr val="0000CC"/>
              </a:buClr>
              <a:buSzPct val="60416"/>
              <a:buFont typeface="Wingdings"/>
              <a:buChar char=""/>
              <a:tabLst>
                <a:tab pos="354965" algn="l"/>
                <a:tab pos="355600" algn="l"/>
              </a:tabLst>
            </a:pPr>
            <a:r>
              <a:rPr sz="2400" spc="-5" dirty="0">
                <a:latin typeface="Arial"/>
                <a:cs typeface="Arial"/>
              </a:rPr>
              <a:t>1543 </a:t>
            </a:r>
            <a:r>
              <a:rPr sz="2400" spc="-10" dirty="0">
                <a:latin typeface="Arial"/>
                <a:cs typeface="Arial"/>
              </a:rPr>
              <a:t>yılında </a:t>
            </a:r>
            <a:r>
              <a:rPr sz="2400" spc="-5" dirty="0">
                <a:latin typeface="Arial"/>
                <a:cs typeface="Arial"/>
              </a:rPr>
              <a:t>yazdığı </a:t>
            </a:r>
            <a:r>
              <a:rPr sz="2400" dirty="0">
                <a:latin typeface="Arial"/>
                <a:cs typeface="Arial"/>
              </a:rPr>
              <a:t>"De </a:t>
            </a:r>
            <a:r>
              <a:rPr sz="2400" spc="-5" dirty="0">
                <a:latin typeface="Arial"/>
                <a:cs typeface="Arial"/>
              </a:rPr>
              <a:t>Humani  Corporis </a:t>
            </a:r>
            <a:r>
              <a:rPr sz="2400" dirty="0">
                <a:latin typeface="Arial"/>
                <a:cs typeface="Arial"/>
              </a:rPr>
              <a:t>Fabrica" </a:t>
            </a:r>
            <a:r>
              <a:rPr sz="2400" spc="-5" dirty="0">
                <a:latin typeface="Arial"/>
                <a:cs typeface="Arial"/>
              </a:rPr>
              <a:t>adlı eseri </a:t>
            </a:r>
            <a:r>
              <a:rPr sz="2400" dirty="0">
                <a:latin typeface="Arial"/>
                <a:cs typeface="Arial"/>
              </a:rPr>
              <a:t>Avrupa  </a:t>
            </a:r>
            <a:r>
              <a:rPr sz="2400" spc="-5" dirty="0">
                <a:latin typeface="Arial"/>
                <a:cs typeface="Arial"/>
              </a:rPr>
              <a:t>ülkelerinde uzun </a:t>
            </a:r>
            <a:r>
              <a:rPr sz="2400" spc="-10" dirty="0">
                <a:latin typeface="Arial"/>
                <a:cs typeface="Arial"/>
              </a:rPr>
              <a:t>yıllar </a:t>
            </a:r>
            <a:r>
              <a:rPr sz="2400" spc="-5" dirty="0">
                <a:latin typeface="Arial"/>
                <a:cs typeface="Arial"/>
              </a:rPr>
              <a:t>anatomi ders  kitabı olarak</a:t>
            </a:r>
            <a:r>
              <a:rPr sz="2400" spc="5" dirty="0">
                <a:latin typeface="Arial"/>
                <a:cs typeface="Arial"/>
              </a:rPr>
              <a:t> </a:t>
            </a:r>
            <a:r>
              <a:rPr sz="2400" spc="-10" dirty="0">
                <a:latin typeface="Arial"/>
                <a:cs typeface="Arial"/>
              </a:rPr>
              <a:t>kullanılmıştır</a:t>
            </a:r>
            <a:endParaRPr sz="2400">
              <a:latin typeface="Arial"/>
              <a:cs typeface="Arial"/>
            </a:endParaRPr>
          </a:p>
        </p:txBody>
      </p:sp>
      <p:sp>
        <p:nvSpPr>
          <p:cNvPr id="10" name="object 10"/>
          <p:cNvSpPr txBox="1">
            <a:spLocks noGrp="1"/>
          </p:cNvSpPr>
          <p:nvPr>
            <p:ph type="title"/>
          </p:nvPr>
        </p:nvSpPr>
        <p:spPr>
          <a:xfrm>
            <a:off x="307340" y="469137"/>
            <a:ext cx="7136765" cy="635000"/>
          </a:xfrm>
          <a:prstGeom prst="rect">
            <a:avLst/>
          </a:prstGeom>
        </p:spPr>
        <p:txBody>
          <a:bodyPr vert="horz" wrap="square" lIns="0" tIns="12065" rIns="0" bIns="0" rtlCol="0">
            <a:spAutoFit/>
          </a:bodyPr>
          <a:lstStyle/>
          <a:p>
            <a:pPr marL="12700">
              <a:lnSpc>
                <a:spcPct val="100000"/>
              </a:lnSpc>
              <a:spcBef>
                <a:spcPts val="95"/>
              </a:spcBef>
            </a:pPr>
            <a:r>
              <a:rPr sz="4000" b="1" spc="-10" dirty="0">
                <a:solidFill>
                  <a:srgbClr val="FF0000"/>
                </a:solidFill>
                <a:latin typeface="Arial"/>
                <a:cs typeface="Arial"/>
              </a:rPr>
              <a:t>Andreas </a:t>
            </a:r>
            <a:r>
              <a:rPr sz="4000" b="1" spc="-30" dirty="0">
                <a:solidFill>
                  <a:srgbClr val="FF0000"/>
                </a:solidFill>
                <a:latin typeface="Arial"/>
                <a:cs typeface="Arial"/>
              </a:rPr>
              <a:t>Vesalius</a:t>
            </a:r>
            <a:r>
              <a:rPr sz="4000" b="1" spc="-5" dirty="0">
                <a:solidFill>
                  <a:srgbClr val="FF0000"/>
                </a:solidFill>
                <a:latin typeface="Arial"/>
                <a:cs typeface="Arial"/>
              </a:rPr>
              <a:t> (1514-1564)</a:t>
            </a:r>
            <a:endParaRPr sz="4000">
              <a:latin typeface="Arial"/>
              <a:cs typeface="Arial"/>
            </a:endParaRPr>
          </a:p>
        </p:txBody>
      </p:sp>
      <p:sp>
        <p:nvSpPr>
          <p:cNvPr id="11" name="object 11"/>
          <p:cNvSpPr/>
          <p:nvPr/>
        </p:nvSpPr>
        <p:spPr>
          <a:xfrm>
            <a:off x="5943600" y="1447800"/>
            <a:ext cx="2855976" cy="36576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212396007"/>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fontAlgn="auto" hangingPunct="1">
              <a:spcAft>
                <a:spcPts val="0"/>
              </a:spcAft>
              <a:defRPr/>
            </a:pPr>
            <a:r>
              <a:rPr lang="en-US" dirty="0">
                <a:solidFill>
                  <a:schemeClr val="tx2">
                    <a:satMod val="130000"/>
                  </a:schemeClr>
                </a:solidFill>
              </a:rPr>
              <a:t>Suggested </a:t>
            </a:r>
            <a:r>
              <a:rPr lang="en-US" dirty="0" smtClean="0">
                <a:solidFill>
                  <a:schemeClr val="tx2">
                    <a:satMod val="130000"/>
                  </a:schemeClr>
                </a:solidFill>
              </a:rPr>
              <a:t>Resources</a:t>
            </a:r>
            <a:endParaRPr lang="en-US" dirty="0">
              <a:solidFill>
                <a:schemeClr val="tx2">
                  <a:satMod val="130000"/>
                </a:schemeClr>
              </a:solidFill>
            </a:endParaRPr>
          </a:p>
        </p:txBody>
      </p:sp>
      <p:sp>
        <p:nvSpPr>
          <p:cNvPr id="39939" name="Rectangle 3"/>
          <p:cNvSpPr>
            <a:spLocks noGrp="1" noChangeArrowheads="1"/>
          </p:cNvSpPr>
          <p:nvPr>
            <p:ph idx="1"/>
          </p:nvPr>
        </p:nvSpPr>
        <p:spPr/>
        <p:txBody>
          <a:bodyPr/>
          <a:lstStyle/>
          <a:p>
            <a:pPr eaLnBrk="1" hangingPunct="1"/>
            <a:r>
              <a:rPr lang="en-US" sz="2400" smtClean="0">
                <a:hlinkClick r:id="rId2"/>
              </a:rPr>
              <a:t>http://medicine.ucsd.edu/clinicalmed/introduction.htm</a:t>
            </a:r>
            <a:endParaRPr lang="en-US" sz="2400" smtClean="0"/>
          </a:p>
          <a:p>
            <a:pPr eaLnBrk="1" hangingPunct="1"/>
            <a:r>
              <a:rPr lang="en-US" sz="2400" smtClean="0">
                <a:hlinkClick r:id="rId3"/>
              </a:rPr>
              <a:t>http://sprojects.mmi.mcgill.ca/mvs/RESP01.HTM</a:t>
            </a:r>
            <a:endParaRPr lang="en-US" sz="2400" smtClean="0"/>
          </a:p>
          <a:p>
            <a:pPr eaLnBrk="1" hangingPunct="1"/>
            <a:r>
              <a:rPr lang="en-US" sz="2400" smtClean="0">
                <a:hlinkClick r:id="rId4"/>
              </a:rPr>
              <a:t>http://www.martindalecenter.com/MedicalClinical_Exams.html#EXAMS-AREA-CAR</a:t>
            </a:r>
            <a:endParaRPr lang="en-US" sz="2400" smtClean="0"/>
          </a:p>
          <a:p>
            <a:pPr eaLnBrk="1" hangingPunct="1"/>
            <a:r>
              <a:rPr lang="en-US" sz="2400" smtClean="0"/>
              <a:t>Bates </a:t>
            </a:r>
            <a:r>
              <a:rPr lang="en-US" sz="2400" u="sng" smtClean="0"/>
              <a:t>Guide to Physical Examination and History Taking</a:t>
            </a:r>
            <a:endParaRPr lang="en-US" sz="2400" smtClean="0"/>
          </a:p>
        </p:txBody>
      </p:sp>
      <p:sp>
        <p:nvSpPr>
          <p:cNvPr id="39940" name="FlagCount" hidden="1">
            <a:hlinkClick r:id="rId5"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eaLnBrk="0" hangingPunct="0"/>
            <a:r>
              <a:rPr lang="en-US" sz="1400" b="1">
                <a:latin typeface="Tahoma" pitchFamily="34" charset="0"/>
              </a:rPr>
              <a:t>0</a:t>
            </a:r>
          </a:p>
        </p:txBody>
      </p:sp>
    </p:spTree>
    <p:extLst>
      <p:ext uri="{BB962C8B-B14F-4D97-AF65-F5344CB8AC3E}">
        <p14:creationId xmlns:p14="http://schemas.microsoft.com/office/powerpoint/2010/main" val="339745871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7340" y="278637"/>
            <a:ext cx="7136765" cy="635000"/>
          </a:xfrm>
          <a:prstGeom prst="rect">
            <a:avLst/>
          </a:prstGeom>
        </p:spPr>
        <p:txBody>
          <a:bodyPr vert="horz" wrap="square" lIns="0" tIns="12065" rIns="0" bIns="0" rtlCol="0">
            <a:spAutoFit/>
          </a:bodyPr>
          <a:lstStyle/>
          <a:p>
            <a:pPr marL="12700">
              <a:lnSpc>
                <a:spcPct val="100000"/>
              </a:lnSpc>
              <a:spcBef>
                <a:spcPts val="95"/>
              </a:spcBef>
            </a:pPr>
            <a:r>
              <a:rPr sz="4000" b="1" spc="-10" dirty="0">
                <a:solidFill>
                  <a:srgbClr val="FF0000"/>
                </a:solidFill>
                <a:latin typeface="Arial"/>
                <a:cs typeface="Arial"/>
              </a:rPr>
              <a:t>Andreas </a:t>
            </a:r>
            <a:r>
              <a:rPr sz="4000" b="1" spc="-30" dirty="0">
                <a:solidFill>
                  <a:srgbClr val="FF0000"/>
                </a:solidFill>
                <a:latin typeface="Arial"/>
                <a:cs typeface="Arial"/>
              </a:rPr>
              <a:t>Vesalius</a:t>
            </a:r>
            <a:r>
              <a:rPr sz="4000" b="1" spc="-5" dirty="0">
                <a:solidFill>
                  <a:srgbClr val="FF0000"/>
                </a:solidFill>
                <a:latin typeface="Arial"/>
                <a:cs typeface="Arial"/>
              </a:rPr>
              <a:t> (1514-1564)</a:t>
            </a:r>
            <a:endParaRPr sz="4000">
              <a:latin typeface="Arial"/>
              <a:cs typeface="Arial"/>
            </a:endParaRPr>
          </a:p>
        </p:txBody>
      </p:sp>
      <p:sp>
        <p:nvSpPr>
          <p:cNvPr id="3" name="object 3"/>
          <p:cNvSpPr/>
          <p:nvPr/>
        </p:nvSpPr>
        <p:spPr>
          <a:xfrm>
            <a:off x="533400" y="990600"/>
            <a:ext cx="3692652" cy="57150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279135" y="990600"/>
            <a:ext cx="3302508" cy="57150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347864" y="1700808"/>
            <a:ext cx="2706216" cy="2519176"/>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9852003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5017008" y="2953511"/>
            <a:ext cx="3432047" cy="3069336"/>
          </a:xfrm>
          <a:prstGeom prst="rect">
            <a:avLst/>
          </a:prstGeom>
          <a:blipFill>
            <a:blip r:embed="rId2" cstate="print"/>
            <a:stretch>
              <a:fillRect/>
            </a:stretch>
          </a:blipFill>
        </p:spPr>
        <p:txBody>
          <a:bodyPr wrap="square" lIns="0" tIns="0" rIns="0" bIns="0" rtlCol="0"/>
          <a:lstStyle/>
          <a:p>
            <a:endParaRPr/>
          </a:p>
        </p:txBody>
      </p:sp>
      <p:sp>
        <p:nvSpPr>
          <p:cNvPr id="8" name="object 8"/>
          <p:cNvSpPr txBox="1">
            <a:spLocks noGrp="1"/>
          </p:cNvSpPr>
          <p:nvPr>
            <p:ph type="title"/>
          </p:nvPr>
        </p:nvSpPr>
        <p:spPr>
          <a:xfrm>
            <a:off x="535940" y="517982"/>
            <a:ext cx="7232650"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FF0000"/>
                </a:solidFill>
                <a:latin typeface="Arial"/>
                <a:cs typeface="Arial"/>
              </a:rPr>
              <a:t>William Harvey ( 1578 – 1657</a:t>
            </a:r>
            <a:r>
              <a:rPr sz="4000" b="1" spc="80" dirty="0">
                <a:solidFill>
                  <a:srgbClr val="FF0000"/>
                </a:solidFill>
                <a:latin typeface="Arial"/>
                <a:cs typeface="Arial"/>
              </a:rPr>
              <a:t> </a:t>
            </a:r>
            <a:r>
              <a:rPr sz="4000" b="1" spc="-5" dirty="0">
                <a:solidFill>
                  <a:srgbClr val="FF0000"/>
                </a:solidFill>
                <a:latin typeface="Arial"/>
                <a:cs typeface="Arial"/>
              </a:rPr>
              <a:t>)</a:t>
            </a:r>
            <a:endParaRPr sz="4000">
              <a:latin typeface="Arial"/>
              <a:cs typeface="Arial"/>
            </a:endParaRPr>
          </a:p>
        </p:txBody>
      </p:sp>
      <p:sp>
        <p:nvSpPr>
          <p:cNvPr id="9" name="object 9"/>
          <p:cNvSpPr txBox="1"/>
          <p:nvPr/>
        </p:nvSpPr>
        <p:spPr>
          <a:xfrm>
            <a:off x="535940" y="1624711"/>
            <a:ext cx="4106545" cy="1303655"/>
          </a:xfrm>
          <a:prstGeom prst="rect">
            <a:avLst/>
          </a:prstGeom>
        </p:spPr>
        <p:txBody>
          <a:bodyPr vert="horz" wrap="square" lIns="0" tIns="12065" rIns="0" bIns="0" rtlCol="0">
            <a:spAutoFit/>
          </a:bodyPr>
          <a:lstStyle/>
          <a:p>
            <a:pPr marL="355600" marR="955040" indent="-342900">
              <a:lnSpc>
                <a:spcPct val="100000"/>
              </a:lnSpc>
              <a:spcBef>
                <a:spcPts val="95"/>
              </a:spcBef>
              <a:buClr>
                <a:srgbClr val="0000CC"/>
              </a:buClr>
              <a:buSzPct val="58928"/>
              <a:buFont typeface="Wingdings"/>
              <a:buChar char=""/>
              <a:tabLst>
                <a:tab pos="355600" algn="l"/>
                <a:tab pos="356235" algn="l"/>
              </a:tabLst>
            </a:pPr>
            <a:r>
              <a:rPr sz="2800" spc="-5" dirty="0">
                <a:latin typeface="Arial"/>
                <a:cs typeface="Arial"/>
              </a:rPr>
              <a:t>Kan dolaşımını  kanıtlamış ve</a:t>
            </a:r>
            <a:r>
              <a:rPr sz="2800" spc="-45" dirty="0">
                <a:latin typeface="Arial"/>
                <a:cs typeface="Arial"/>
              </a:rPr>
              <a:t> </a:t>
            </a:r>
            <a:r>
              <a:rPr sz="2800" spc="-5" dirty="0">
                <a:latin typeface="Arial"/>
                <a:cs typeface="Arial"/>
              </a:rPr>
              <a:t>tüm</a:t>
            </a:r>
            <a:endParaRPr sz="2800">
              <a:latin typeface="Arial"/>
              <a:cs typeface="Arial"/>
            </a:endParaRPr>
          </a:p>
          <a:p>
            <a:pPr marL="355600">
              <a:lnSpc>
                <a:spcPts val="3350"/>
              </a:lnSpc>
            </a:pPr>
            <a:r>
              <a:rPr sz="2800" spc="-5" dirty="0">
                <a:latin typeface="Arial"/>
                <a:cs typeface="Arial"/>
              </a:rPr>
              <a:t>detaylarıyla açıklamıştır</a:t>
            </a:r>
            <a:endParaRPr sz="2800">
              <a:latin typeface="Arial"/>
              <a:cs typeface="Arial"/>
            </a:endParaRPr>
          </a:p>
        </p:txBody>
      </p:sp>
      <p:sp>
        <p:nvSpPr>
          <p:cNvPr id="10" name="object 10"/>
          <p:cNvSpPr/>
          <p:nvPr/>
        </p:nvSpPr>
        <p:spPr>
          <a:xfrm>
            <a:off x="4953000" y="2667000"/>
            <a:ext cx="4038600" cy="4032504"/>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3700700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5017008" y="2953511"/>
            <a:ext cx="3432047" cy="3069336"/>
          </a:xfrm>
          <a:prstGeom prst="rect">
            <a:avLst/>
          </a:prstGeom>
          <a:blipFill>
            <a:blip r:embed="rId2" cstate="print"/>
            <a:stretch>
              <a:fillRect/>
            </a:stretch>
          </a:blipFill>
        </p:spPr>
        <p:txBody>
          <a:bodyPr wrap="square" lIns="0" tIns="0" rIns="0" bIns="0" rtlCol="0"/>
          <a:lstStyle/>
          <a:p>
            <a:endParaRPr/>
          </a:p>
        </p:txBody>
      </p:sp>
      <p:sp>
        <p:nvSpPr>
          <p:cNvPr id="8" name="object 8"/>
          <p:cNvSpPr txBox="1">
            <a:spLocks noGrp="1"/>
          </p:cNvSpPr>
          <p:nvPr>
            <p:ph type="title"/>
          </p:nvPr>
        </p:nvSpPr>
        <p:spPr>
          <a:xfrm>
            <a:off x="535940" y="517982"/>
            <a:ext cx="7028815"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FF0000"/>
                </a:solidFill>
                <a:latin typeface="Arial"/>
                <a:cs typeface="Arial"/>
              </a:rPr>
              <a:t>Thomas </a:t>
            </a:r>
            <a:r>
              <a:rPr sz="4000" b="1" dirty="0">
                <a:solidFill>
                  <a:srgbClr val="FF0000"/>
                </a:solidFill>
                <a:latin typeface="Arial"/>
                <a:cs typeface="Arial"/>
              </a:rPr>
              <a:t>Willis </a:t>
            </a:r>
            <a:r>
              <a:rPr sz="4000" b="1" spc="-5" dirty="0">
                <a:solidFill>
                  <a:srgbClr val="FF0000"/>
                </a:solidFill>
                <a:latin typeface="Arial"/>
                <a:cs typeface="Arial"/>
              </a:rPr>
              <a:t>( 1620 – 1675 )</a:t>
            </a:r>
            <a:endParaRPr sz="4000">
              <a:latin typeface="Arial"/>
              <a:cs typeface="Arial"/>
            </a:endParaRPr>
          </a:p>
        </p:txBody>
      </p:sp>
      <p:sp>
        <p:nvSpPr>
          <p:cNvPr id="9" name="object 9"/>
          <p:cNvSpPr txBox="1"/>
          <p:nvPr/>
        </p:nvSpPr>
        <p:spPr>
          <a:xfrm>
            <a:off x="535940" y="1624711"/>
            <a:ext cx="3850004" cy="3609975"/>
          </a:xfrm>
          <a:prstGeom prst="rect">
            <a:avLst/>
          </a:prstGeom>
        </p:spPr>
        <p:txBody>
          <a:bodyPr vert="horz" wrap="square" lIns="0" tIns="12065" rIns="0" bIns="0" rtlCol="0">
            <a:spAutoFit/>
          </a:bodyPr>
          <a:lstStyle/>
          <a:p>
            <a:pPr marL="355600" marR="5080" indent="-342900">
              <a:lnSpc>
                <a:spcPct val="100000"/>
              </a:lnSpc>
              <a:spcBef>
                <a:spcPts val="95"/>
              </a:spcBef>
              <a:buClr>
                <a:srgbClr val="0000CC"/>
              </a:buClr>
              <a:buSzPct val="58928"/>
              <a:buFont typeface="Wingdings"/>
              <a:buChar char=""/>
              <a:tabLst>
                <a:tab pos="355600" algn="l"/>
                <a:tab pos="356235" algn="l"/>
              </a:tabLst>
            </a:pPr>
            <a:r>
              <a:rPr sz="2800" spc="-5" dirty="0">
                <a:latin typeface="Arial"/>
                <a:cs typeface="Arial"/>
              </a:rPr>
              <a:t>1664 yılında “Cerebri  Anatome” adlı yapıtını  yayınladı</a:t>
            </a:r>
            <a:endParaRPr sz="2800">
              <a:latin typeface="Arial"/>
              <a:cs typeface="Arial"/>
            </a:endParaRPr>
          </a:p>
          <a:p>
            <a:pPr marL="355600" marR="5080" indent="-342900">
              <a:lnSpc>
                <a:spcPct val="100000"/>
              </a:lnSpc>
              <a:spcBef>
                <a:spcPts val="675"/>
              </a:spcBef>
              <a:buClr>
                <a:srgbClr val="0000CC"/>
              </a:buClr>
              <a:buSzPct val="58928"/>
              <a:buFont typeface="Wingdings"/>
              <a:buChar char=""/>
              <a:tabLst>
                <a:tab pos="355600" algn="l"/>
                <a:tab pos="356235" algn="l"/>
              </a:tabLst>
            </a:pPr>
            <a:r>
              <a:rPr sz="2800" spc="-5" dirty="0">
                <a:latin typeface="Arial"/>
                <a:cs typeface="Arial"/>
              </a:rPr>
              <a:t>Beyin hakkında birçok  veri </a:t>
            </a:r>
            <a:r>
              <a:rPr sz="2800" dirty="0">
                <a:latin typeface="Arial"/>
                <a:cs typeface="Arial"/>
              </a:rPr>
              <a:t>ortaya</a:t>
            </a:r>
            <a:r>
              <a:rPr sz="2800" spc="-10" dirty="0">
                <a:latin typeface="Arial"/>
                <a:cs typeface="Arial"/>
              </a:rPr>
              <a:t> </a:t>
            </a:r>
            <a:r>
              <a:rPr sz="2800" spc="-5" dirty="0">
                <a:latin typeface="Arial"/>
                <a:cs typeface="Arial"/>
              </a:rPr>
              <a:t>koydu</a:t>
            </a:r>
            <a:endParaRPr sz="2800">
              <a:latin typeface="Arial"/>
              <a:cs typeface="Arial"/>
            </a:endParaRPr>
          </a:p>
          <a:p>
            <a:pPr marL="355600" marR="141605" indent="-342900">
              <a:lnSpc>
                <a:spcPct val="100000"/>
              </a:lnSpc>
              <a:spcBef>
                <a:spcPts val="670"/>
              </a:spcBef>
              <a:buClr>
                <a:srgbClr val="0000CC"/>
              </a:buClr>
              <a:buSzPct val="58928"/>
              <a:buFont typeface="Wingdings"/>
              <a:buChar char=""/>
              <a:tabLst>
                <a:tab pos="355600" algn="l"/>
                <a:tab pos="356235" algn="l"/>
              </a:tabLst>
            </a:pPr>
            <a:r>
              <a:rPr sz="2800" spc="-5" dirty="0">
                <a:latin typeface="Arial"/>
                <a:cs typeface="Arial"/>
              </a:rPr>
              <a:t>Diyabetlinin idrarında  şekerin varlığını </a:t>
            </a:r>
            <a:r>
              <a:rPr sz="2800" spc="-10" dirty="0">
                <a:latin typeface="Arial"/>
                <a:cs typeface="Arial"/>
              </a:rPr>
              <a:t>ilk  </a:t>
            </a:r>
            <a:r>
              <a:rPr sz="2800" spc="-5" dirty="0">
                <a:latin typeface="Arial"/>
                <a:cs typeface="Arial"/>
              </a:rPr>
              <a:t>olarak açıkladı</a:t>
            </a:r>
            <a:endParaRPr sz="2800">
              <a:latin typeface="Arial"/>
              <a:cs typeface="Arial"/>
            </a:endParaRPr>
          </a:p>
        </p:txBody>
      </p:sp>
      <p:sp>
        <p:nvSpPr>
          <p:cNvPr id="10" name="object 10"/>
          <p:cNvSpPr/>
          <p:nvPr/>
        </p:nvSpPr>
        <p:spPr>
          <a:xfrm>
            <a:off x="4876800" y="2667000"/>
            <a:ext cx="4038600" cy="4030979"/>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8192175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231140" y="410921"/>
            <a:ext cx="8538845" cy="574675"/>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Arial"/>
                <a:cs typeface="Arial"/>
              </a:rPr>
              <a:t>İbrahim Hakkı </a:t>
            </a:r>
            <a:r>
              <a:rPr sz="3600" b="1" dirty="0">
                <a:solidFill>
                  <a:srgbClr val="FF0000"/>
                </a:solidFill>
                <a:latin typeface="Arial"/>
                <a:cs typeface="Arial"/>
              </a:rPr>
              <a:t>ERZURUMİ </a:t>
            </a:r>
            <a:r>
              <a:rPr sz="3600" b="1" spc="-5" dirty="0">
                <a:solidFill>
                  <a:srgbClr val="FF0000"/>
                </a:solidFill>
                <a:latin typeface="Arial"/>
                <a:cs typeface="Arial"/>
              </a:rPr>
              <a:t>(1703 </a:t>
            </a:r>
            <a:r>
              <a:rPr sz="3600" b="1" dirty="0">
                <a:solidFill>
                  <a:srgbClr val="FF0000"/>
                </a:solidFill>
                <a:latin typeface="Arial"/>
                <a:cs typeface="Arial"/>
              </a:rPr>
              <a:t>–</a:t>
            </a:r>
            <a:r>
              <a:rPr sz="3600" b="1" spc="-50" dirty="0">
                <a:solidFill>
                  <a:srgbClr val="FF0000"/>
                </a:solidFill>
                <a:latin typeface="Arial"/>
                <a:cs typeface="Arial"/>
              </a:rPr>
              <a:t> </a:t>
            </a:r>
            <a:r>
              <a:rPr sz="3600" b="1" dirty="0">
                <a:solidFill>
                  <a:srgbClr val="FF0000"/>
                </a:solidFill>
                <a:latin typeface="Arial"/>
                <a:cs typeface="Arial"/>
              </a:rPr>
              <a:t>1780)</a:t>
            </a:r>
            <a:endParaRPr sz="3600">
              <a:latin typeface="Arial"/>
              <a:cs typeface="Arial"/>
            </a:endParaRPr>
          </a:p>
        </p:txBody>
      </p:sp>
      <p:sp>
        <p:nvSpPr>
          <p:cNvPr id="9" name="object 9"/>
          <p:cNvSpPr txBox="1"/>
          <p:nvPr/>
        </p:nvSpPr>
        <p:spPr>
          <a:xfrm>
            <a:off x="307340" y="1127883"/>
            <a:ext cx="5603240" cy="5257165"/>
          </a:xfrm>
          <a:prstGeom prst="rect">
            <a:avLst/>
          </a:prstGeom>
        </p:spPr>
        <p:txBody>
          <a:bodyPr vert="horz" wrap="square" lIns="0" tIns="85090" rIns="0" bIns="0" rtlCol="0">
            <a:spAutoFit/>
          </a:bodyPr>
          <a:lstStyle/>
          <a:p>
            <a:pPr marL="355600" indent="-342900">
              <a:lnSpc>
                <a:spcPct val="100000"/>
              </a:lnSpc>
              <a:spcBef>
                <a:spcPts val="670"/>
              </a:spcBef>
              <a:buClr>
                <a:srgbClr val="0000CC"/>
              </a:buClr>
              <a:buSzPct val="60416"/>
              <a:buFont typeface="Wingdings"/>
              <a:buChar char=""/>
              <a:tabLst>
                <a:tab pos="354965" algn="l"/>
                <a:tab pos="355600" algn="l"/>
              </a:tabLst>
            </a:pPr>
            <a:r>
              <a:rPr sz="2400" spc="-5" dirty="0">
                <a:latin typeface="Arial"/>
                <a:cs typeface="Arial"/>
              </a:rPr>
              <a:t>18. yüzyılda</a:t>
            </a:r>
            <a:r>
              <a:rPr sz="2400" spc="25" dirty="0">
                <a:latin typeface="Arial"/>
                <a:cs typeface="Arial"/>
              </a:rPr>
              <a:t> </a:t>
            </a:r>
            <a:r>
              <a:rPr sz="2400" spc="-5" dirty="0">
                <a:latin typeface="Arial"/>
                <a:cs typeface="Arial"/>
              </a:rPr>
              <a:t>Osmanlı</a:t>
            </a:r>
            <a:endParaRPr sz="2400">
              <a:latin typeface="Arial"/>
              <a:cs typeface="Arial"/>
            </a:endParaRPr>
          </a:p>
          <a:p>
            <a:pPr marL="355600">
              <a:lnSpc>
                <a:spcPct val="100000"/>
              </a:lnSpc>
              <a:spcBef>
                <a:spcPts val="580"/>
              </a:spcBef>
            </a:pPr>
            <a:r>
              <a:rPr sz="2400" spc="-5" dirty="0">
                <a:latin typeface="Arial"/>
                <a:cs typeface="Arial"/>
              </a:rPr>
              <a:t>İmparatorluğu'nda Batı </a:t>
            </a:r>
            <a:r>
              <a:rPr sz="2400" dirty="0">
                <a:latin typeface="Arial"/>
                <a:cs typeface="Arial"/>
              </a:rPr>
              <a:t>ve</a:t>
            </a:r>
            <a:r>
              <a:rPr sz="2400" spc="15" dirty="0">
                <a:latin typeface="Arial"/>
                <a:cs typeface="Arial"/>
              </a:rPr>
              <a:t> </a:t>
            </a:r>
            <a:r>
              <a:rPr sz="2400" spc="-5" dirty="0">
                <a:latin typeface="Arial"/>
                <a:cs typeface="Arial"/>
              </a:rPr>
              <a:t>Doğu</a:t>
            </a:r>
            <a:endParaRPr sz="2400">
              <a:latin typeface="Arial"/>
              <a:cs typeface="Arial"/>
            </a:endParaRPr>
          </a:p>
          <a:p>
            <a:pPr marL="355600" marR="5080">
              <a:lnSpc>
                <a:spcPct val="120000"/>
              </a:lnSpc>
            </a:pPr>
            <a:r>
              <a:rPr sz="2400" spc="-5" dirty="0">
                <a:latin typeface="Arial"/>
                <a:cs typeface="Arial"/>
              </a:rPr>
              <a:t>kültürlerini bir arada aktarmaya çalışan  önemli</a:t>
            </a:r>
            <a:r>
              <a:rPr sz="2400" spc="10" dirty="0">
                <a:latin typeface="Arial"/>
                <a:cs typeface="Arial"/>
              </a:rPr>
              <a:t> </a:t>
            </a:r>
            <a:r>
              <a:rPr sz="2400" spc="-5" dirty="0">
                <a:latin typeface="Arial"/>
                <a:cs typeface="Arial"/>
              </a:rPr>
              <a:t>düşünürlerden</a:t>
            </a:r>
            <a:endParaRPr sz="2400">
              <a:latin typeface="Arial"/>
              <a:cs typeface="Arial"/>
            </a:endParaRPr>
          </a:p>
          <a:p>
            <a:pPr marL="355600" marR="36195" indent="-342900">
              <a:lnSpc>
                <a:spcPct val="130000"/>
              </a:lnSpc>
              <a:spcBef>
                <a:spcPts val="505"/>
              </a:spcBef>
              <a:buClr>
                <a:srgbClr val="0000CC"/>
              </a:buClr>
              <a:buSzPct val="60416"/>
              <a:buFont typeface="Wingdings"/>
              <a:buChar char=""/>
              <a:tabLst>
                <a:tab pos="354965" algn="l"/>
                <a:tab pos="355600" algn="l"/>
              </a:tabLst>
            </a:pPr>
            <a:r>
              <a:rPr sz="2400" dirty="0">
                <a:latin typeface="Arial"/>
                <a:cs typeface="Arial"/>
              </a:rPr>
              <a:t>Astronomi, </a:t>
            </a:r>
            <a:r>
              <a:rPr sz="2400" spc="-5" dirty="0">
                <a:latin typeface="Arial"/>
                <a:cs typeface="Arial"/>
              </a:rPr>
              <a:t>anatomi, fizyoloji, </a:t>
            </a:r>
            <a:r>
              <a:rPr sz="2400" dirty="0">
                <a:latin typeface="Arial"/>
                <a:cs typeface="Arial"/>
              </a:rPr>
              <a:t>aritmetik,  </a:t>
            </a:r>
            <a:r>
              <a:rPr sz="2400" spc="-5" dirty="0">
                <a:latin typeface="Arial"/>
                <a:cs typeface="Arial"/>
              </a:rPr>
              <a:t>geometri, trigonometri, felsefe,  psikoloji, ahlâk gibi bir </a:t>
            </a:r>
            <a:r>
              <a:rPr sz="2400" dirty="0">
                <a:latin typeface="Arial"/>
                <a:cs typeface="Arial"/>
              </a:rPr>
              <a:t>çok </a:t>
            </a:r>
            <a:r>
              <a:rPr sz="2400" spc="-10" dirty="0">
                <a:latin typeface="Arial"/>
                <a:cs typeface="Arial"/>
              </a:rPr>
              <a:t>alanda  </a:t>
            </a:r>
            <a:r>
              <a:rPr sz="2400" spc="-5" dirty="0">
                <a:latin typeface="Arial"/>
                <a:cs typeface="Arial"/>
              </a:rPr>
              <a:t>kitaplar</a:t>
            </a:r>
            <a:r>
              <a:rPr sz="2400" spc="10" dirty="0">
                <a:latin typeface="Arial"/>
                <a:cs typeface="Arial"/>
              </a:rPr>
              <a:t> </a:t>
            </a:r>
            <a:r>
              <a:rPr sz="2400" dirty="0">
                <a:latin typeface="Arial"/>
                <a:cs typeface="Arial"/>
              </a:rPr>
              <a:t>yazdı</a:t>
            </a:r>
            <a:endParaRPr sz="2400">
              <a:latin typeface="Arial"/>
              <a:cs typeface="Arial"/>
            </a:endParaRPr>
          </a:p>
          <a:p>
            <a:pPr marL="355600" indent="-342900">
              <a:lnSpc>
                <a:spcPct val="100000"/>
              </a:lnSpc>
              <a:spcBef>
                <a:spcPts val="1440"/>
              </a:spcBef>
              <a:buClr>
                <a:srgbClr val="0000CC"/>
              </a:buClr>
              <a:buSzPct val="60416"/>
              <a:buFont typeface="Wingdings"/>
              <a:buChar char=""/>
              <a:tabLst>
                <a:tab pos="354965" algn="l"/>
                <a:tab pos="355600" algn="l"/>
              </a:tabLst>
            </a:pPr>
            <a:r>
              <a:rPr sz="2400" dirty="0">
                <a:latin typeface="Arial"/>
                <a:cs typeface="Arial"/>
              </a:rPr>
              <a:t>En çok </a:t>
            </a:r>
            <a:r>
              <a:rPr sz="2400" spc="-10" dirty="0">
                <a:latin typeface="Arial"/>
                <a:cs typeface="Arial"/>
              </a:rPr>
              <a:t>tanınan </a:t>
            </a:r>
            <a:r>
              <a:rPr sz="2400" spc="-5" dirty="0">
                <a:latin typeface="Arial"/>
                <a:cs typeface="Arial"/>
              </a:rPr>
              <a:t>eseri</a:t>
            </a:r>
            <a:r>
              <a:rPr sz="2400" spc="-15" dirty="0">
                <a:latin typeface="Arial"/>
                <a:cs typeface="Arial"/>
              </a:rPr>
              <a:t> </a:t>
            </a:r>
            <a:r>
              <a:rPr sz="2400" spc="-5" dirty="0">
                <a:latin typeface="Arial"/>
                <a:cs typeface="Arial"/>
              </a:rPr>
              <a:t>Marifetnâme'dir</a:t>
            </a:r>
            <a:endParaRPr sz="2400">
              <a:latin typeface="Arial"/>
              <a:cs typeface="Arial"/>
            </a:endParaRPr>
          </a:p>
          <a:p>
            <a:pPr marL="355600" indent="-342900">
              <a:lnSpc>
                <a:spcPct val="100000"/>
              </a:lnSpc>
              <a:spcBef>
                <a:spcPts val="1225"/>
              </a:spcBef>
              <a:buClr>
                <a:srgbClr val="0000CC"/>
              </a:buClr>
              <a:buSzPct val="60416"/>
              <a:buFont typeface="Wingdings"/>
              <a:buChar char=""/>
              <a:tabLst>
                <a:tab pos="354965" algn="l"/>
                <a:tab pos="355600" algn="l"/>
              </a:tabLst>
            </a:pPr>
            <a:r>
              <a:rPr sz="2400" spc="-5" dirty="0">
                <a:latin typeface="Arial"/>
                <a:cs typeface="Arial"/>
              </a:rPr>
              <a:t>İnsanın anatomisi </a:t>
            </a:r>
            <a:r>
              <a:rPr sz="2400" dirty="0">
                <a:latin typeface="Arial"/>
                <a:cs typeface="Arial"/>
              </a:rPr>
              <a:t>ve </a:t>
            </a:r>
            <a:r>
              <a:rPr sz="2400" spc="-5" dirty="0">
                <a:latin typeface="Arial"/>
                <a:cs typeface="Arial"/>
              </a:rPr>
              <a:t>fizyolojisiyle</a:t>
            </a:r>
            <a:r>
              <a:rPr sz="2400" spc="35" dirty="0">
                <a:latin typeface="Arial"/>
                <a:cs typeface="Arial"/>
              </a:rPr>
              <a:t> </a:t>
            </a:r>
            <a:r>
              <a:rPr sz="2400" spc="-10" dirty="0">
                <a:latin typeface="Arial"/>
                <a:cs typeface="Arial"/>
              </a:rPr>
              <a:t>ilgili</a:t>
            </a:r>
            <a:endParaRPr sz="2400">
              <a:latin typeface="Arial"/>
              <a:cs typeface="Arial"/>
            </a:endParaRPr>
          </a:p>
          <a:p>
            <a:pPr marL="355600">
              <a:lnSpc>
                <a:spcPct val="100000"/>
              </a:lnSpc>
              <a:spcBef>
                <a:spcPts val="580"/>
              </a:spcBef>
            </a:pPr>
            <a:r>
              <a:rPr sz="2400" spc="-10" dirty="0">
                <a:latin typeface="Arial"/>
                <a:cs typeface="Arial"/>
              </a:rPr>
              <a:t>ayrıntılı bilgiler</a:t>
            </a:r>
            <a:r>
              <a:rPr sz="2400" spc="65" dirty="0">
                <a:latin typeface="Arial"/>
                <a:cs typeface="Arial"/>
              </a:rPr>
              <a:t> </a:t>
            </a:r>
            <a:r>
              <a:rPr sz="2400" spc="-5" dirty="0">
                <a:latin typeface="Arial"/>
                <a:cs typeface="Arial"/>
              </a:rPr>
              <a:t>vermektedir</a:t>
            </a:r>
            <a:endParaRPr sz="2400">
              <a:latin typeface="Arial"/>
              <a:cs typeface="Arial"/>
            </a:endParaRPr>
          </a:p>
        </p:txBody>
      </p:sp>
      <p:sp>
        <p:nvSpPr>
          <p:cNvPr id="10" name="object 10"/>
          <p:cNvSpPr/>
          <p:nvPr/>
        </p:nvSpPr>
        <p:spPr>
          <a:xfrm>
            <a:off x="6019800" y="1600200"/>
            <a:ext cx="2994659" cy="40386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186440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535940" y="517982"/>
            <a:ext cx="7568565"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FF0000"/>
                </a:solidFill>
                <a:latin typeface="Arial"/>
                <a:cs typeface="Arial"/>
              </a:rPr>
              <a:t>Jean Cruveilhier ( 1791 – 1874</a:t>
            </a:r>
            <a:r>
              <a:rPr sz="4000" b="1" spc="65" dirty="0">
                <a:solidFill>
                  <a:srgbClr val="FF0000"/>
                </a:solidFill>
                <a:latin typeface="Arial"/>
                <a:cs typeface="Arial"/>
              </a:rPr>
              <a:t> </a:t>
            </a:r>
            <a:r>
              <a:rPr sz="4000" b="1" spc="-5" dirty="0">
                <a:solidFill>
                  <a:srgbClr val="FF0000"/>
                </a:solidFill>
                <a:latin typeface="Arial"/>
                <a:cs typeface="Arial"/>
              </a:rPr>
              <a:t>)</a:t>
            </a:r>
            <a:endParaRPr sz="4000">
              <a:latin typeface="Arial"/>
              <a:cs typeface="Arial"/>
            </a:endParaRPr>
          </a:p>
        </p:txBody>
      </p:sp>
      <p:sp>
        <p:nvSpPr>
          <p:cNvPr id="9" name="object 9"/>
          <p:cNvSpPr txBox="1"/>
          <p:nvPr/>
        </p:nvSpPr>
        <p:spPr>
          <a:xfrm>
            <a:off x="307340" y="1347177"/>
            <a:ext cx="5299710" cy="4380230"/>
          </a:xfrm>
          <a:prstGeom prst="rect">
            <a:avLst/>
          </a:prstGeom>
        </p:spPr>
        <p:txBody>
          <a:bodyPr vert="horz" wrap="square" lIns="0" tIns="98425" rIns="0" bIns="0" rtlCol="0">
            <a:spAutoFit/>
          </a:bodyPr>
          <a:lstStyle/>
          <a:p>
            <a:pPr marL="355600" indent="-342900">
              <a:lnSpc>
                <a:spcPct val="100000"/>
              </a:lnSpc>
              <a:spcBef>
                <a:spcPts val="775"/>
              </a:spcBef>
              <a:buClr>
                <a:srgbClr val="0000CC"/>
              </a:buClr>
              <a:buSzPct val="58928"/>
              <a:buFont typeface="Wingdings"/>
              <a:buChar char=""/>
              <a:tabLst>
                <a:tab pos="354965" algn="l"/>
                <a:tab pos="355600" algn="l"/>
              </a:tabLst>
            </a:pPr>
            <a:r>
              <a:rPr sz="2800" dirty="0">
                <a:latin typeface="Arial"/>
                <a:cs typeface="Arial"/>
              </a:rPr>
              <a:t>Montpellier’de cerrah</a:t>
            </a:r>
            <a:r>
              <a:rPr sz="2800" spc="15" dirty="0">
                <a:latin typeface="Arial"/>
                <a:cs typeface="Arial"/>
              </a:rPr>
              <a:t> </a:t>
            </a:r>
            <a:r>
              <a:rPr sz="2800" spc="-5" dirty="0">
                <a:latin typeface="Arial"/>
                <a:cs typeface="Arial"/>
              </a:rPr>
              <a:t>ve</a:t>
            </a:r>
            <a:endParaRPr sz="2800">
              <a:latin typeface="Arial"/>
              <a:cs typeface="Arial"/>
            </a:endParaRPr>
          </a:p>
          <a:p>
            <a:pPr marL="355600">
              <a:lnSpc>
                <a:spcPct val="100000"/>
              </a:lnSpc>
              <a:spcBef>
                <a:spcPts val="675"/>
              </a:spcBef>
            </a:pPr>
            <a:r>
              <a:rPr sz="2800" spc="-5" dirty="0">
                <a:latin typeface="Arial"/>
                <a:cs typeface="Arial"/>
              </a:rPr>
              <a:t>Paris’te </a:t>
            </a:r>
            <a:r>
              <a:rPr sz="2800" dirty="0">
                <a:latin typeface="Arial"/>
                <a:cs typeface="Arial"/>
              </a:rPr>
              <a:t>anatomi </a:t>
            </a:r>
            <a:r>
              <a:rPr sz="2800" spc="-5" dirty="0">
                <a:latin typeface="Arial"/>
                <a:cs typeface="Arial"/>
              </a:rPr>
              <a:t>profesörü</a:t>
            </a:r>
            <a:r>
              <a:rPr sz="2800" spc="5" dirty="0">
                <a:latin typeface="Arial"/>
                <a:cs typeface="Arial"/>
              </a:rPr>
              <a:t> </a:t>
            </a:r>
            <a:r>
              <a:rPr sz="2800" spc="-5" dirty="0">
                <a:latin typeface="Arial"/>
                <a:cs typeface="Arial"/>
              </a:rPr>
              <a:t>oldu</a:t>
            </a:r>
            <a:endParaRPr sz="2800">
              <a:latin typeface="Arial"/>
              <a:cs typeface="Arial"/>
            </a:endParaRPr>
          </a:p>
          <a:p>
            <a:pPr marL="355600" indent="-342900">
              <a:lnSpc>
                <a:spcPct val="100000"/>
              </a:lnSpc>
              <a:spcBef>
                <a:spcPts val="1345"/>
              </a:spcBef>
              <a:buClr>
                <a:srgbClr val="0000CC"/>
              </a:buClr>
              <a:buSzPct val="58928"/>
              <a:buFont typeface="Wingdings"/>
              <a:buChar char=""/>
              <a:tabLst>
                <a:tab pos="354965" algn="l"/>
                <a:tab pos="355600" algn="l"/>
              </a:tabLst>
            </a:pPr>
            <a:r>
              <a:rPr sz="2800" spc="-5" dirty="0">
                <a:latin typeface="Arial"/>
                <a:cs typeface="Arial"/>
              </a:rPr>
              <a:t>Paris’in ilk patoloji</a:t>
            </a:r>
            <a:r>
              <a:rPr sz="2800" spc="10" dirty="0">
                <a:latin typeface="Arial"/>
                <a:cs typeface="Arial"/>
              </a:rPr>
              <a:t> </a:t>
            </a:r>
            <a:r>
              <a:rPr sz="2800" dirty="0">
                <a:latin typeface="Arial"/>
                <a:cs typeface="Arial"/>
              </a:rPr>
              <a:t>profesörü</a:t>
            </a:r>
            <a:endParaRPr sz="2800">
              <a:latin typeface="Arial"/>
              <a:cs typeface="Arial"/>
            </a:endParaRPr>
          </a:p>
          <a:p>
            <a:pPr marL="355600" marR="575945" indent="-342900">
              <a:lnSpc>
                <a:spcPct val="120000"/>
              </a:lnSpc>
              <a:spcBef>
                <a:spcPts val="675"/>
              </a:spcBef>
              <a:buClr>
                <a:srgbClr val="0000CC"/>
              </a:buClr>
              <a:buSzPct val="58928"/>
              <a:buFont typeface="Wingdings"/>
              <a:buChar char=""/>
              <a:tabLst>
                <a:tab pos="354965" algn="l"/>
                <a:tab pos="355600" algn="l"/>
              </a:tabLst>
            </a:pPr>
            <a:r>
              <a:rPr sz="2800" spc="-5" dirty="0">
                <a:latin typeface="Arial"/>
                <a:cs typeface="Arial"/>
              </a:rPr>
              <a:t>En </a:t>
            </a:r>
            <a:r>
              <a:rPr sz="2800" dirty="0">
                <a:latin typeface="Arial"/>
                <a:cs typeface="Arial"/>
              </a:rPr>
              <a:t>önemli eseri “Anatomie  </a:t>
            </a:r>
            <a:r>
              <a:rPr sz="2800" spc="-5" dirty="0">
                <a:latin typeface="Arial"/>
                <a:cs typeface="Arial"/>
              </a:rPr>
              <a:t>Pathologique du </a:t>
            </a:r>
            <a:r>
              <a:rPr sz="2800" dirty="0">
                <a:latin typeface="Arial"/>
                <a:cs typeface="Arial"/>
              </a:rPr>
              <a:t>Corps”</a:t>
            </a:r>
            <a:r>
              <a:rPr sz="2800" spc="20" dirty="0">
                <a:latin typeface="Arial"/>
                <a:cs typeface="Arial"/>
              </a:rPr>
              <a:t> </a:t>
            </a:r>
            <a:r>
              <a:rPr sz="2800" spc="-5" dirty="0">
                <a:latin typeface="Arial"/>
                <a:cs typeface="Arial"/>
              </a:rPr>
              <a:t>dur</a:t>
            </a:r>
            <a:endParaRPr sz="2800">
              <a:latin typeface="Arial"/>
              <a:cs typeface="Arial"/>
            </a:endParaRPr>
          </a:p>
          <a:p>
            <a:pPr marL="355600" marR="338455" indent="-342900">
              <a:lnSpc>
                <a:spcPct val="120000"/>
              </a:lnSpc>
              <a:spcBef>
                <a:spcPts val="670"/>
              </a:spcBef>
              <a:buClr>
                <a:srgbClr val="0000CC"/>
              </a:buClr>
              <a:buSzPct val="58928"/>
              <a:buFont typeface="Wingdings"/>
              <a:buChar char=""/>
              <a:tabLst>
                <a:tab pos="354965" algn="l"/>
                <a:tab pos="355600" algn="l"/>
              </a:tabLst>
            </a:pPr>
            <a:r>
              <a:rPr sz="2800" dirty="0">
                <a:latin typeface="Arial"/>
                <a:cs typeface="Arial"/>
              </a:rPr>
              <a:t>Trombosisin atherosklerotik  </a:t>
            </a:r>
            <a:r>
              <a:rPr sz="2800" spc="-5" dirty="0">
                <a:latin typeface="Arial"/>
                <a:cs typeface="Arial"/>
              </a:rPr>
              <a:t>işlemde önemli olduğunu ileri  sürdü</a:t>
            </a:r>
            <a:endParaRPr sz="2800">
              <a:latin typeface="Arial"/>
              <a:cs typeface="Arial"/>
            </a:endParaRPr>
          </a:p>
        </p:txBody>
      </p:sp>
      <p:sp>
        <p:nvSpPr>
          <p:cNvPr id="10" name="object 10"/>
          <p:cNvSpPr/>
          <p:nvPr/>
        </p:nvSpPr>
        <p:spPr>
          <a:xfrm>
            <a:off x="5867400" y="2133600"/>
            <a:ext cx="3084576" cy="4530852"/>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327086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535940" y="533222"/>
            <a:ext cx="6711950"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FF0000"/>
                </a:solidFill>
                <a:latin typeface="Arial"/>
                <a:cs typeface="Arial"/>
              </a:rPr>
              <a:t>Claude Bernard</a:t>
            </a:r>
            <a:r>
              <a:rPr sz="4000" b="1" spc="-40" dirty="0">
                <a:solidFill>
                  <a:srgbClr val="FF0000"/>
                </a:solidFill>
                <a:latin typeface="Arial"/>
                <a:cs typeface="Arial"/>
              </a:rPr>
              <a:t> </a:t>
            </a:r>
            <a:r>
              <a:rPr sz="4000" b="1" spc="-5" dirty="0">
                <a:solidFill>
                  <a:srgbClr val="FF0000"/>
                </a:solidFill>
                <a:latin typeface="Arial"/>
                <a:cs typeface="Arial"/>
              </a:rPr>
              <a:t>(1813-1878)</a:t>
            </a:r>
            <a:endParaRPr sz="4000">
              <a:latin typeface="Arial"/>
              <a:cs typeface="Arial"/>
            </a:endParaRPr>
          </a:p>
        </p:txBody>
      </p:sp>
      <p:sp>
        <p:nvSpPr>
          <p:cNvPr id="9" name="object 9"/>
          <p:cNvSpPr txBox="1"/>
          <p:nvPr/>
        </p:nvSpPr>
        <p:spPr>
          <a:xfrm>
            <a:off x="231140" y="1423377"/>
            <a:ext cx="5571490" cy="4721860"/>
          </a:xfrm>
          <a:prstGeom prst="rect">
            <a:avLst/>
          </a:prstGeom>
        </p:spPr>
        <p:txBody>
          <a:bodyPr vert="horz" wrap="square" lIns="0" tIns="13335" rIns="0" bIns="0" rtlCol="0">
            <a:spAutoFit/>
          </a:bodyPr>
          <a:lstStyle/>
          <a:p>
            <a:pPr marL="355600" marR="220345" indent="-342900">
              <a:lnSpc>
                <a:spcPct val="120000"/>
              </a:lnSpc>
              <a:spcBef>
                <a:spcPts val="105"/>
              </a:spcBef>
              <a:buClr>
                <a:srgbClr val="0000CC"/>
              </a:buClr>
              <a:buSzPct val="58928"/>
              <a:buFont typeface="Wingdings"/>
              <a:buChar char=""/>
              <a:tabLst>
                <a:tab pos="354965" algn="l"/>
                <a:tab pos="355600" algn="l"/>
              </a:tabLst>
            </a:pPr>
            <a:r>
              <a:rPr sz="2800" spc="-5" dirty="0">
                <a:latin typeface="Arial"/>
                <a:cs typeface="Arial"/>
              </a:rPr>
              <a:t>Sindirimle ilgili kimyasal olayları  inceledi, karaciğerin şeker  depolama görevini</a:t>
            </a:r>
            <a:r>
              <a:rPr sz="2800" spc="30" dirty="0">
                <a:latin typeface="Arial"/>
                <a:cs typeface="Arial"/>
              </a:rPr>
              <a:t> </a:t>
            </a:r>
            <a:r>
              <a:rPr sz="2800" spc="-5" dirty="0">
                <a:latin typeface="Arial"/>
                <a:cs typeface="Arial"/>
              </a:rPr>
              <a:t>buldu</a:t>
            </a:r>
            <a:endParaRPr sz="2800">
              <a:latin typeface="Arial"/>
              <a:cs typeface="Arial"/>
            </a:endParaRPr>
          </a:p>
          <a:p>
            <a:pPr marL="355600" marR="5080" indent="-342900">
              <a:lnSpc>
                <a:spcPct val="120000"/>
              </a:lnSpc>
              <a:spcBef>
                <a:spcPts val="675"/>
              </a:spcBef>
              <a:buClr>
                <a:srgbClr val="0000CC"/>
              </a:buClr>
              <a:buSzPct val="58928"/>
              <a:buFont typeface="Wingdings"/>
              <a:buChar char=""/>
              <a:tabLst>
                <a:tab pos="354965" algn="l"/>
                <a:tab pos="355600" algn="l"/>
              </a:tabLst>
            </a:pPr>
            <a:r>
              <a:rPr sz="2800" spc="-5" dirty="0">
                <a:latin typeface="Arial"/>
                <a:cs typeface="Arial"/>
              </a:rPr>
              <a:t>1853’de Sempatik sistemle ilgili  çalışmaları ile vazokonstrüksiyon  ve vazodilatasyon üzerine  çalışmalarından dolayı</a:t>
            </a:r>
            <a:r>
              <a:rPr sz="2800" spc="10" dirty="0">
                <a:latin typeface="Arial"/>
                <a:cs typeface="Arial"/>
              </a:rPr>
              <a:t> </a:t>
            </a:r>
            <a:r>
              <a:rPr sz="2800" spc="-5" dirty="0">
                <a:latin typeface="Arial"/>
                <a:cs typeface="Arial"/>
              </a:rPr>
              <a:t>Fransa</a:t>
            </a:r>
            <a:endParaRPr sz="2800">
              <a:latin typeface="Arial"/>
              <a:cs typeface="Arial"/>
            </a:endParaRPr>
          </a:p>
          <a:p>
            <a:pPr marL="355600" marR="300355">
              <a:lnSpc>
                <a:spcPts val="4029"/>
              </a:lnSpc>
              <a:spcBef>
                <a:spcPts val="245"/>
              </a:spcBef>
            </a:pPr>
            <a:r>
              <a:rPr sz="2800" spc="-5" dirty="0">
                <a:latin typeface="Arial"/>
                <a:cs typeface="Arial"/>
              </a:rPr>
              <a:t>Bilimler Akademisi’nin fizyolojik  armağanını</a:t>
            </a:r>
            <a:r>
              <a:rPr sz="2800" spc="10" dirty="0">
                <a:latin typeface="Arial"/>
                <a:cs typeface="Arial"/>
              </a:rPr>
              <a:t> </a:t>
            </a:r>
            <a:r>
              <a:rPr sz="2800" spc="-5" dirty="0">
                <a:latin typeface="Arial"/>
                <a:cs typeface="Arial"/>
              </a:rPr>
              <a:t>kazandı</a:t>
            </a:r>
            <a:endParaRPr sz="2800">
              <a:latin typeface="Arial"/>
              <a:cs typeface="Arial"/>
            </a:endParaRPr>
          </a:p>
        </p:txBody>
      </p:sp>
      <p:sp>
        <p:nvSpPr>
          <p:cNvPr id="10" name="object 10"/>
          <p:cNvSpPr/>
          <p:nvPr/>
        </p:nvSpPr>
        <p:spPr>
          <a:xfrm>
            <a:off x="6248400" y="2057400"/>
            <a:ext cx="2628900" cy="35052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527959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535940" y="517982"/>
            <a:ext cx="7704455"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FF0000"/>
                </a:solidFill>
                <a:latin typeface="Arial"/>
                <a:cs typeface="Arial"/>
              </a:rPr>
              <a:t>Paul Langerhans ( 1847 – 1888</a:t>
            </a:r>
            <a:r>
              <a:rPr sz="4000" b="1" spc="25" dirty="0">
                <a:solidFill>
                  <a:srgbClr val="FF0000"/>
                </a:solidFill>
                <a:latin typeface="Arial"/>
                <a:cs typeface="Arial"/>
              </a:rPr>
              <a:t> </a:t>
            </a:r>
            <a:r>
              <a:rPr sz="4000" b="1" spc="-5" dirty="0">
                <a:solidFill>
                  <a:srgbClr val="FF0000"/>
                </a:solidFill>
                <a:latin typeface="Arial"/>
                <a:cs typeface="Arial"/>
              </a:rPr>
              <a:t>)</a:t>
            </a:r>
            <a:endParaRPr sz="4000">
              <a:latin typeface="Arial"/>
              <a:cs typeface="Arial"/>
            </a:endParaRPr>
          </a:p>
        </p:txBody>
      </p:sp>
      <p:sp>
        <p:nvSpPr>
          <p:cNvPr id="9" name="object 9"/>
          <p:cNvSpPr txBox="1"/>
          <p:nvPr/>
        </p:nvSpPr>
        <p:spPr>
          <a:xfrm>
            <a:off x="307340" y="2101565"/>
            <a:ext cx="4370705" cy="2842260"/>
          </a:xfrm>
          <a:prstGeom prst="rect">
            <a:avLst/>
          </a:prstGeom>
        </p:spPr>
        <p:txBody>
          <a:bodyPr vert="horz" wrap="square" lIns="0" tIns="182880" rIns="0" bIns="0" rtlCol="0">
            <a:spAutoFit/>
          </a:bodyPr>
          <a:lstStyle/>
          <a:p>
            <a:pPr marL="355600" indent="-342900">
              <a:lnSpc>
                <a:spcPct val="100000"/>
              </a:lnSpc>
              <a:spcBef>
                <a:spcPts val="1440"/>
              </a:spcBef>
              <a:buClr>
                <a:srgbClr val="0000CC"/>
              </a:buClr>
              <a:buSzPct val="58928"/>
              <a:buFont typeface="Wingdings"/>
              <a:buChar char=""/>
              <a:tabLst>
                <a:tab pos="354965" algn="l"/>
                <a:tab pos="355600" algn="l"/>
              </a:tabLst>
            </a:pPr>
            <a:r>
              <a:rPr sz="2800" dirty="0">
                <a:latin typeface="Arial"/>
                <a:cs typeface="Arial"/>
              </a:rPr>
              <a:t>Pankreas </a:t>
            </a:r>
            <a:r>
              <a:rPr sz="2800" spc="-5" dirty="0">
                <a:latin typeface="Arial"/>
                <a:cs typeface="Arial"/>
              </a:rPr>
              <a:t>üzerinde</a:t>
            </a:r>
            <a:r>
              <a:rPr sz="2800" dirty="0">
                <a:latin typeface="Arial"/>
                <a:cs typeface="Arial"/>
              </a:rPr>
              <a:t> </a:t>
            </a:r>
            <a:r>
              <a:rPr sz="2800" spc="-5" dirty="0">
                <a:latin typeface="Arial"/>
                <a:cs typeface="Arial"/>
              </a:rPr>
              <a:t>çalıştı</a:t>
            </a:r>
            <a:endParaRPr sz="2800">
              <a:latin typeface="Arial"/>
              <a:cs typeface="Arial"/>
            </a:endParaRPr>
          </a:p>
          <a:p>
            <a:pPr marL="355600" marR="401320" indent="-342900">
              <a:lnSpc>
                <a:spcPct val="120100"/>
              </a:lnSpc>
              <a:spcBef>
                <a:spcPts val="670"/>
              </a:spcBef>
              <a:buClr>
                <a:srgbClr val="0000CC"/>
              </a:buClr>
              <a:buSzPct val="58928"/>
              <a:buFont typeface="Wingdings"/>
              <a:buChar char=""/>
              <a:tabLst>
                <a:tab pos="354965" algn="l"/>
                <a:tab pos="355600" algn="l"/>
              </a:tabLst>
            </a:pPr>
            <a:r>
              <a:rPr sz="2800" dirty="0">
                <a:latin typeface="Arial"/>
                <a:cs typeface="Arial"/>
              </a:rPr>
              <a:t>İnsülin üreten</a:t>
            </a:r>
            <a:r>
              <a:rPr sz="2800" spc="-80" dirty="0">
                <a:latin typeface="Arial"/>
                <a:cs typeface="Arial"/>
              </a:rPr>
              <a:t> </a:t>
            </a:r>
            <a:r>
              <a:rPr sz="2800" dirty="0">
                <a:latin typeface="Arial"/>
                <a:cs typeface="Arial"/>
              </a:rPr>
              <a:t>hücreleri  keşfetti</a:t>
            </a:r>
            <a:endParaRPr sz="2800">
              <a:latin typeface="Arial"/>
              <a:cs typeface="Arial"/>
            </a:endParaRPr>
          </a:p>
          <a:p>
            <a:pPr marL="355600" marR="617855" indent="-342900">
              <a:lnSpc>
                <a:spcPct val="120100"/>
              </a:lnSpc>
              <a:spcBef>
                <a:spcPts val="665"/>
              </a:spcBef>
              <a:buClr>
                <a:srgbClr val="0000CC"/>
              </a:buClr>
              <a:buSzPct val="58928"/>
              <a:buFont typeface="Wingdings"/>
              <a:buChar char=""/>
              <a:tabLst>
                <a:tab pos="354965" algn="l"/>
                <a:tab pos="355600" algn="l"/>
              </a:tabLst>
            </a:pPr>
            <a:r>
              <a:rPr sz="2800" dirty="0">
                <a:latin typeface="Arial"/>
                <a:cs typeface="Arial"/>
              </a:rPr>
              <a:t>Tüberküloz</a:t>
            </a:r>
            <a:r>
              <a:rPr sz="2800" spc="-65" dirty="0">
                <a:latin typeface="Arial"/>
                <a:cs typeface="Arial"/>
              </a:rPr>
              <a:t> </a:t>
            </a:r>
            <a:r>
              <a:rPr sz="2800" dirty="0">
                <a:latin typeface="Arial"/>
                <a:cs typeface="Arial"/>
              </a:rPr>
              <a:t>nedeniyle  </a:t>
            </a:r>
            <a:r>
              <a:rPr sz="2800" spc="-5" dirty="0">
                <a:latin typeface="Arial"/>
                <a:cs typeface="Arial"/>
              </a:rPr>
              <a:t>genç </a:t>
            </a:r>
            <a:r>
              <a:rPr sz="2800" dirty="0">
                <a:latin typeface="Arial"/>
                <a:cs typeface="Arial"/>
              </a:rPr>
              <a:t>yaşta</a:t>
            </a:r>
            <a:r>
              <a:rPr sz="2800" spc="-10" dirty="0">
                <a:latin typeface="Arial"/>
                <a:cs typeface="Arial"/>
              </a:rPr>
              <a:t> </a:t>
            </a:r>
            <a:r>
              <a:rPr sz="2800" spc="-5" dirty="0">
                <a:latin typeface="Arial"/>
                <a:cs typeface="Arial"/>
              </a:rPr>
              <a:t>öldü</a:t>
            </a:r>
            <a:endParaRPr sz="2800">
              <a:latin typeface="Arial"/>
              <a:cs typeface="Arial"/>
            </a:endParaRPr>
          </a:p>
        </p:txBody>
      </p:sp>
      <p:sp>
        <p:nvSpPr>
          <p:cNvPr id="10" name="object 10"/>
          <p:cNvSpPr/>
          <p:nvPr/>
        </p:nvSpPr>
        <p:spPr>
          <a:xfrm>
            <a:off x="5257800" y="1371600"/>
            <a:ext cx="3665220" cy="52578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08009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 y="10570"/>
            <a:ext cx="9166485" cy="6847430"/>
          </a:xfrm>
          <a:prstGeom prst="rect">
            <a:avLst/>
          </a:prstGeom>
        </p:spPr>
      </p:pic>
    </p:spTree>
    <p:extLst>
      <p:ext uri="{BB962C8B-B14F-4D97-AF65-F5344CB8AC3E}">
        <p14:creationId xmlns:p14="http://schemas.microsoft.com/office/powerpoint/2010/main" val="3053592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140" y="168955"/>
            <a:ext cx="8133080" cy="5713730"/>
          </a:xfrm>
          <a:prstGeom prst="rect">
            <a:avLst/>
          </a:prstGeom>
        </p:spPr>
        <p:txBody>
          <a:bodyPr vert="horz" wrap="square" lIns="0" tIns="120014" rIns="0" bIns="0" rtlCol="0">
            <a:spAutoFit/>
          </a:bodyPr>
          <a:lstStyle/>
          <a:p>
            <a:pPr marL="355600" indent="-342900">
              <a:lnSpc>
                <a:spcPct val="100000"/>
              </a:lnSpc>
              <a:spcBef>
                <a:spcPts val="944"/>
              </a:spcBef>
              <a:buClr>
                <a:srgbClr val="0000CC"/>
              </a:buClr>
              <a:buSzPct val="59090"/>
              <a:buFont typeface="Wingdings"/>
              <a:buChar char=""/>
              <a:tabLst>
                <a:tab pos="354965" algn="l"/>
                <a:tab pos="355600" algn="l"/>
              </a:tabLst>
            </a:pPr>
            <a:r>
              <a:rPr sz="2200" spc="-5" dirty="0">
                <a:latin typeface="Arial"/>
                <a:cs typeface="Arial"/>
              </a:rPr>
              <a:t>Giovanni </a:t>
            </a:r>
            <a:r>
              <a:rPr sz="2200" dirty="0">
                <a:latin typeface="Arial"/>
                <a:cs typeface="Arial"/>
              </a:rPr>
              <a:t>Battista </a:t>
            </a:r>
            <a:r>
              <a:rPr sz="2200" spc="-5" dirty="0">
                <a:latin typeface="Arial"/>
                <a:cs typeface="Arial"/>
              </a:rPr>
              <a:t>Morgagni</a:t>
            </a:r>
            <a:r>
              <a:rPr sz="2200" spc="30" dirty="0">
                <a:latin typeface="Arial"/>
                <a:cs typeface="Arial"/>
              </a:rPr>
              <a:t> </a:t>
            </a:r>
            <a:r>
              <a:rPr sz="2200" spc="-5" dirty="0">
                <a:latin typeface="Arial"/>
                <a:cs typeface="Arial"/>
              </a:rPr>
              <a:t>(1682-1771)</a:t>
            </a:r>
            <a:endParaRPr sz="2200">
              <a:latin typeface="Arial"/>
              <a:cs typeface="Arial"/>
            </a:endParaRPr>
          </a:p>
          <a:p>
            <a:pPr marL="355600" indent="-342900">
              <a:lnSpc>
                <a:spcPct val="100000"/>
              </a:lnSpc>
              <a:spcBef>
                <a:spcPts val="840"/>
              </a:spcBef>
              <a:buClr>
                <a:srgbClr val="0000CC"/>
              </a:buClr>
              <a:buSzPct val="59090"/>
              <a:buFont typeface="Wingdings"/>
              <a:buChar char=""/>
              <a:tabLst>
                <a:tab pos="354965" algn="l"/>
                <a:tab pos="355600" algn="l"/>
              </a:tabLst>
            </a:pPr>
            <a:r>
              <a:rPr sz="2200" spc="-5" dirty="0">
                <a:latin typeface="Arial"/>
                <a:cs typeface="Arial"/>
              </a:rPr>
              <a:t>Antonio Maria Valsalva ( 1666 - 1723</a:t>
            </a:r>
            <a:r>
              <a:rPr sz="2200" spc="130" dirty="0">
                <a:latin typeface="Arial"/>
                <a:cs typeface="Arial"/>
              </a:rPr>
              <a:t> </a:t>
            </a:r>
            <a:r>
              <a:rPr sz="2200" spc="-5" dirty="0">
                <a:latin typeface="Arial"/>
                <a:cs typeface="Arial"/>
              </a:rPr>
              <a:t>)</a:t>
            </a:r>
            <a:endParaRPr sz="2200">
              <a:latin typeface="Arial"/>
              <a:cs typeface="Arial"/>
            </a:endParaRPr>
          </a:p>
          <a:p>
            <a:pPr marL="355600" indent="-342900">
              <a:lnSpc>
                <a:spcPct val="100000"/>
              </a:lnSpc>
              <a:spcBef>
                <a:spcPts val="565"/>
              </a:spcBef>
              <a:buClr>
                <a:srgbClr val="0000CC"/>
              </a:buClr>
              <a:buSzPct val="59090"/>
              <a:buFont typeface="Wingdings"/>
              <a:buChar char=""/>
              <a:tabLst>
                <a:tab pos="354965" algn="l"/>
                <a:tab pos="355600" algn="l"/>
              </a:tabLst>
            </a:pPr>
            <a:r>
              <a:rPr sz="2200" spc="-5" dirty="0">
                <a:latin typeface="Arial"/>
                <a:cs typeface="Arial"/>
              </a:rPr>
              <a:t>GD Santorini (mimik kasları, beyin, gl. lacrimalis, burun,</a:t>
            </a:r>
            <a:r>
              <a:rPr sz="2200" spc="130" dirty="0">
                <a:latin typeface="Arial"/>
                <a:cs typeface="Arial"/>
              </a:rPr>
              <a:t> </a:t>
            </a:r>
            <a:r>
              <a:rPr sz="2200" spc="-10" dirty="0">
                <a:latin typeface="Arial"/>
                <a:cs typeface="Arial"/>
              </a:rPr>
              <a:t>larynx,</a:t>
            </a:r>
            <a:endParaRPr sz="2200">
              <a:latin typeface="Arial"/>
              <a:cs typeface="Arial"/>
            </a:endParaRPr>
          </a:p>
          <a:p>
            <a:pPr marL="355600">
              <a:lnSpc>
                <a:spcPct val="100000"/>
              </a:lnSpc>
            </a:pPr>
            <a:r>
              <a:rPr sz="2200" spc="-5" dirty="0">
                <a:latin typeface="Arial"/>
                <a:cs typeface="Arial"/>
              </a:rPr>
              <a:t>thorax </a:t>
            </a:r>
            <a:r>
              <a:rPr sz="2200" spc="-10" dirty="0">
                <a:latin typeface="Arial"/>
                <a:cs typeface="Arial"/>
              </a:rPr>
              <a:t>ve abdomen </a:t>
            </a:r>
            <a:r>
              <a:rPr sz="2200" spc="-5" dirty="0">
                <a:latin typeface="Arial"/>
                <a:cs typeface="Arial"/>
              </a:rPr>
              <a:t>boşlukları, genital organlar</a:t>
            </a:r>
            <a:r>
              <a:rPr sz="2200" spc="75" dirty="0">
                <a:latin typeface="Arial"/>
                <a:cs typeface="Arial"/>
              </a:rPr>
              <a:t> </a:t>
            </a:r>
            <a:r>
              <a:rPr sz="2200" spc="-5" dirty="0">
                <a:latin typeface="Arial"/>
                <a:cs typeface="Arial"/>
              </a:rPr>
              <a:t>)</a:t>
            </a:r>
            <a:endParaRPr sz="2200">
              <a:latin typeface="Arial"/>
              <a:cs typeface="Arial"/>
            </a:endParaRPr>
          </a:p>
          <a:p>
            <a:pPr marL="355600" indent="-342900">
              <a:lnSpc>
                <a:spcPct val="100000"/>
              </a:lnSpc>
              <a:spcBef>
                <a:spcPts val="760"/>
              </a:spcBef>
              <a:buClr>
                <a:srgbClr val="0000CC"/>
              </a:buClr>
              <a:buSzPct val="59090"/>
              <a:buFont typeface="Wingdings"/>
              <a:buChar char=""/>
              <a:tabLst>
                <a:tab pos="354965" algn="l"/>
                <a:tab pos="355600" algn="l"/>
                <a:tab pos="3931285" algn="l"/>
                <a:tab pos="4179570" algn="l"/>
              </a:tabLst>
            </a:pPr>
            <a:r>
              <a:rPr sz="2200" spc="-5" dirty="0">
                <a:latin typeface="Arial"/>
                <a:cs typeface="Arial"/>
              </a:rPr>
              <a:t>William</a:t>
            </a:r>
            <a:r>
              <a:rPr sz="2200" spc="15" dirty="0">
                <a:latin typeface="Arial"/>
                <a:cs typeface="Arial"/>
              </a:rPr>
              <a:t> </a:t>
            </a:r>
            <a:r>
              <a:rPr sz="2200" spc="-5" dirty="0">
                <a:latin typeface="Arial"/>
                <a:cs typeface="Arial"/>
              </a:rPr>
              <a:t>Hunter</a:t>
            </a:r>
            <a:r>
              <a:rPr sz="2200" spc="40" dirty="0">
                <a:latin typeface="Arial"/>
                <a:cs typeface="Arial"/>
              </a:rPr>
              <a:t> </a:t>
            </a:r>
            <a:r>
              <a:rPr sz="2200" spc="-5" dirty="0">
                <a:latin typeface="Arial"/>
                <a:cs typeface="Arial"/>
              </a:rPr>
              <a:t>(1718-1783)	-	John Hunter ( adipöz doku</a:t>
            </a:r>
            <a:r>
              <a:rPr sz="2200" spc="20" dirty="0">
                <a:latin typeface="Arial"/>
                <a:cs typeface="Arial"/>
              </a:rPr>
              <a:t> </a:t>
            </a:r>
            <a:r>
              <a:rPr sz="2200" spc="-5" dirty="0">
                <a:latin typeface="Arial"/>
                <a:cs typeface="Arial"/>
              </a:rPr>
              <a:t>)</a:t>
            </a:r>
            <a:endParaRPr sz="2200">
              <a:latin typeface="Arial"/>
              <a:cs typeface="Arial"/>
            </a:endParaRPr>
          </a:p>
          <a:p>
            <a:pPr marL="355600" indent="-342900">
              <a:lnSpc>
                <a:spcPct val="100000"/>
              </a:lnSpc>
              <a:spcBef>
                <a:spcPts val="585"/>
              </a:spcBef>
              <a:buClr>
                <a:srgbClr val="0000CC"/>
              </a:buClr>
              <a:buSzPct val="59090"/>
              <a:buFont typeface="Wingdings"/>
              <a:buChar char=""/>
              <a:tabLst>
                <a:tab pos="354965" algn="l"/>
                <a:tab pos="355600" algn="l"/>
              </a:tabLst>
            </a:pPr>
            <a:r>
              <a:rPr sz="2200" spc="-5" dirty="0">
                <a:latin typeface="Arial"/>
                <a:cs typeface="Arial"/>
              </a:rPr>
              <a:t>Peter Camper ( kol ve pelvis</a:t>
            </a:r>
            <a:r>
              <a:rPr sz="2200" spc="40" dirty="0">
                <a:latin typeface="Arial"/>
                <a:cs typeface="Arial"/>
              </a:rPr>
              <a:t> </a:t>
            </a:r>
            <a:r>
              <a:rPr sz="2200" spc="-5" dirty="0">
                <a:latin typeface="Arial"/>
                <a:cs typeface="Arial"/>
              </a:rPr>
              <a:t>)</a:t>
            </a:r>
            <a:endParaRPr sz="2200">
              <a:latin typeface="Arial"/>
              <a:cs typeface="Arial"/>
            </a:endParaRPr>
          </a:p>
          <a:p>
            <a:pPr marL="355600" indent="-342900">
              <a:lnSpc>
                <a:spcPct val="100000"/>
              </a:lnSpc>
              <a:spcBef>
                <a:spcPts val="530"/>
              </a:spcBef>
              <a:buClr>
                <a:srgbClr val="0000CC"/>
              </a:buClr>
              <a:buSzPct val="59090"/>
              <a:buFont typeface="Wingdings"/>
              <a:buChar char=""/>
              <a:tabLst>
                <a:tab pos="354965" algn="l"/>
                <a:tab pos="355600" algn="l"/>
              </a:tabLst>
            </a:pPr>
            <a:r>
              <a:rPr sz="2200" spc="-5" dirty="0">
                <a:latin typeface="Arial"/>
                <a:cs typeface="Arial"/>
              </a:rPr>
              <a:t>Hewsen ( lenfatik sistem</a:t>
            </a:r>
            <a:r>
              <a:rPr sz="2200" spc="20" dirty="0">
                <a:latin typeface="Arial"/>
                <a:cs typeface="Arial"/>
              </a:rPr>
              <a:t> </a:t>
            </a:r>
            <a:r>
              <a:rPr sz="2200" spc="-5" dirty="0">
                <a:latin typeface="Arial"/>
                <a:cs typeface="Arial"/>
              </a:rPr>
              <a:t>)</a:t>
            </a:r>
            <a:endParaRPr sz="2200">
              <a:latin typeface="Arial"/>
              <a:cs typeface="Arial"/>
            </a:endParaRPr>
          </a:p>
          <a:p>
            <a:pPr marL="355600" indent="-342900">
              <a:lnSpc>
                <a:spcPct val="100000"/>
              </a:lnSpc>
              <a:spcBef>
                <a:spcPts val="530"/>
              </a:spcBef>
              <a:buClr>
                <a:srgbClr val="0000CC"/>
              </a:buClr>
              <a:buSzPct val="59090"/>
              <a:buFont typeface="Wingdings"/>
              <a:buChar char=""/>
              <a:tabLst>
                <a:tab pos="354965" algn="l"/>
                <a:tab pos="355600" algn="l"/>
              </a:tabLst>
            </a:pPr>
            <a:r>
              <a:rPr sz="2200" spc="-5" dirty="0">
                <a:latin typeface="Arial"/>
                <a:cs typeface="Arial"/>
              </a:rPr>
              <a:t>JB Winslow ( 1669 – 1760</a:t>
            </a:r>
            <a:r>
              <a:rPr sz="2200" spc="30" dirty="0">
                <a:latin typeface="Arial"/>
                <a:cs typeface="Arial"/>
              </a:rPr>
              <a:t> </a:t>
            </a:r>
            <a:r>
              <a:rPr sz="2200" spc="-5" dirty="0">
                <a:latin typeface="Arial"/>
                <a:cs typeface="Arial"/>
              </a:rPr>
              <a:t>)</a:t>
            </a:r>
            <a:endParaRPr sz="2200">
              <a:latin typeface="Arial"/>
              <a:cs typeface="Arial"/>
            </a:endParaRPr>
          </a:p>
          <a:p>
            <a:pPr marL="355600" indent="-342900">
              <a:lnSpc>
                <a:spcPct val="100000"/>
              </a:lnSpc>
              <a:spcBef>
                <a:spcPts val="530"/>
              </a:spcBef>
              <a:buClr>
                <a:srgbClr val="0000CC"/>
              </a:buClr>
              <a:buSzPct val="59090"/>
              <a:buFont typeface="Wingdings"/>
              <a:buChar char=""/>
              <a:tabLst>
                <a:tab pos="354965" algn="l"/>
                <a:tab pos="355600" algn="l"/>
              </a:tabLst>
            </a:pPr>
            <a:r>
              <a:rPr sz="2200" spc="-5" dirty="0">
                <a:latin typeface="Arial"/>
                <a:cs typeface="Arial"/>
              </a:rPr>
              <a:t>Alexander</a:t>
            </a:r>
            <a:r>
              <a:rPr sz="2200" spc="5" dirty="0">
                <a:latin typeface="Arial"/>
                <a:cs typeface="Arial"/>
              </a:rPr>
              <a:t> </a:t>
            </a:r>
            <a:r>
              <a:rPr sz="2200" spc="-5" dirty="0">
                <a:latin typeface="Arial"/>
                <a:cs typeface="Arial"/>
              </a:rPr>
              <a:t>Monro</a:t>
            </a:r>
            <a:endParaRPr sz="2200">
              <a:latin typeface="Arial"/>
              <a:cs typeface="Arial"/>
            </a:endParaRPr>
          </a:p>
          <a:p>
            <a:pPr marL="355600" indent="-342900">
              <a:lnSpc>
                <a:spcPct val="100000"/>
              </a:lnSpc>
              <a:spcBef>
                <a:spcPts val="525"/>
              </a:spcBef>
              <a:buClr>
                <a:srgbClr val="0000CC"/>
              </a:buClr>
              <a:buSzPct val="59090"/>
              <a:buFont typeface="Wingdings"/>
              <a:buChar char=""/>
              <a:tabLst>
                <a:tab pos="354965" algn="l"/>
                <a:tab pos="355600" algn="l"/>
              </a:tabLst>
            </a:pPr>
            <a:r>
              <a:rPr sz="2200" spc="-5" dirty="0">
                <a:latin typeface="Arial"/>
                <a:cs typeface="Arial"/>
              </a:rPr>
              <a:t>BS</a:t>
            </a:r>
            <a:r>
              <a:rPr sz="2200" spc="-10" dirty="0">
                <a:latin typeface="Arial"/>
                <a:cs typeface="Arial"/>
              </a:rPr>
              <a:t> </a:t>
            </a:r>
            <a:r>
              <a:rPr sz="2200" spc="-5" dirty="0">
                <a:latin typeface="Arial"/>
                <a:cs typeface="Arial"/>
              </a:rPr>
              <a:t>Albinus</a:t>
            </a:r>
            <a:endParaRPr sz="2200">
              <a:latin typeface="Arial"/>
              <a:cs typeface="Arial"/>
            </a:endParaRPr>
          </a:p>
          <a:p>
            <a:pPr marL="355600" indent="-342900">
              <a:lnSpc>
                <a:spcPct val="100000"/>
              </a:lnSpc>
              <a:spcBef>
                <a:spcPts val="530"/>
              </a:spcBef>
              <a:buClr>
                <a:srgbClr val="0000CC"/>
              </a:buClr>
              <a:buSzPct val="59090"/>
              <a:buFont typeface="Wingdings"/>
              <a:buChar char=""/>
              <a:tabLst>
                <a:tab pos="354965" algn="l"/>
                <a:tab pos="355600" algn="l"/>
              </a:tabLst>
            </a:pPr>
            <a:r>
              <a:rPr sz="2200" spc="-5" dirty="0">
                <a:latin typeface="Arial"/>
                <a:cs typeface="Arial"/>
              </a:rPr>
              <a:t>Albrecht von Haller ( 1708 – 1777</a:t>
            </a:r>
            <a:r>
              <a:rPr sz="2200" spc="60" dirty="0">
                <a:latin typeface="Arial"/>
                <a:cs typeface="Arial"/>
              </a:rPr>
              <a:t> </a:t>
            </a:r>
            <a:r>
              <a:rPr sz="2200" spc="-5" dirty="0">
                <a:latin typeface="Arial"/>
                <a:cs typeface="Arial"/>
              </a:rPr>
              <a:t>)</a:t>
            </a:r>
            <a:endParaRPr sz="2200">
              <a:latin typeface="Arial"/>
              <a:cs typeface="Arial"/>
            </a:endParaRPr>
          </a:p>
          <a:p>
            <a:pPr marL="355600" indent="-342900">
              <a:lnSpc>
                <a:spcPct val="100000"/>
              </a:lnSpc>
              <a:spcBef>
                <a:spcPts val="530"/>
              </a:spcBef>
              <a:buClr>
                <a:srgbClr val="0000CC"/>
              </a:buClr>
              <a:buSzPct val="59090"/>
              <a:buFont typeface="Wingdings"/>
              <a:buChar char=""/>
              <a:tabLst>
                <a:tab pos="354965" algn="l"/>
                <a:tab pos="355600" algn="l"/>
              </a:tabLst>
            </a:pPr>
            <a:r>
              <a:rPr sz="2200" spc="-5" dirty="0">
                <a:latin typeface="Arial"/>
                <a:cs typeface="Arial"/>
              </a:rPr>
              <a:t>John Frederick</a:t>
            </a:r>
            <a:r>
              <a:rPr sz="2200" spc="15" dirty="0">
                <a:latin typeface="Arial"/>
                <a:cs typeface="Arial"/>
              </a:rPr>
              <a:t> </a:t>
            </a:r>
            <a:r>
              <a:rPr sz="2200" spc="-5" dirty="0">
                <a:latin typeface="Arial"/>
                <a:cs typeface="Arial"/>
              </a:rPr>
              <a:t>Meckel</a:t>
            </a:r>
            <a:endParaRPr sz="2200">
              <a:latin typeface="Arial"/>
              <a:cs typeface="Arial"/>
            </a:endParaRPr>
          </a:p>
          <a:p>
            <a:pPr marL="355600" indent="-342900">
              <a:lnSpc>
                <a:spcPct val="100000"/>
              </a:lnSpc>
              <a:spcBef>
                <a:spcPts val="530"/>
              </a:spcBef>
              <a:buClr>
                <a:srgbClr val="0000CC"/>
              </a:buClr>
              <a:buSzPct val="59090"/>
              <a:buFont typeface="Wingdings"/>
              <a:buChar char=""/>
              <a:tabLst>
                <a:tab pos="354965" algn="l"/>
                <a:tab pos="355600" algn="l"/>
              </a:tabLst>
            </a:pPr>
            <a:r>
              <a:rPr sz="2200" spc="-5" dirty="0">
                <a:latin typeface="Arial"/>
                <a:cs typeface="Arial"/>
              </a:rPr>
              <a:t>JN</a:t>
            </a:r>
            <a:r>
              <a:rPr sz="2200" spc="-10" dirty="0">
                <a:latin typeface="Arial"/>
                <a:cs typeface="Arial"/>
              </a:rPr>
              <a:t> </a:t>
            </a:r>
            <a:r>
              <a:rPr sz="2200" spc="-5" dirty="0">
                <a:latin typeface="Arial"/>
                <a:cs typeface="Arial"/>
              </a:rPr>
              <a:t>Lieberkuhn</a:t>
            </a:r>
            <a:endParaRPr sz="2200">
              <a:latin typeface="Arial"/>
              <a:cs typeface="Arial"/>
            </a:endParaRPr>
          </a:p>
          <a:p>
            <a:pPr marL="355600" indent="-342900">
              <a:lnSpc>
                <a:spcPct val="100000"/>
              </a:lnSpc>
              <a:spcBef>
                <a:spcPts val="525"/>
              </a:spcBef>
              <a:buClr>
                <a:srgbClr val="0000CC"/>
              </a:buClr>
              <a:buSzPct val="59090"/>
              <a:buFont typeface="Wingdings"/>
              <a:buChar char=""/>
              <a:tabLst>
                <a:tab pos="354965" algn="l"/>
                <a:tab pos="355600" algn="l"/>
              </a:tabLst>
            </a:pPr>
            <a:r>
              <a:rPr sz="2200" dirty="0">
                <a:latin typeface="Arial"/>
                <a:cs typeface="Arial"/>
              </a:rPr>
              <a:t>John </a:t>
            </a:r>
            <a:r>
              <a:rPr sz="2200" spc="-5" dirty="0">
                <a:latin typeface="Arial"/>
                <a:cs typeface="Arial"/>
              </a:rPr>
              <a:t>Godfray</a:t>
            </a:r>
            <a:r>
              <a:rPr sz="2200" spc="5" dirty="0">
                <a:latin typeface="Arial"/>
                <a:cs typeface="Arial"/>
              </a:rPr>
              <a:t> </a:t>
            </a:r>
            <a:r>
              <a:rPr sz="2200" spc="-5" dirty="0">
                <a:latin typeface="Arial"/>
                <a:cs typeface="Arial"/>
              </a:rPr>
              <a:t>Zinn</a:t>
            </a:r>
            <a:endParaRPr sz="2200">
              <a:latin typeface="Arial"/>
              <a:cs typeface="Arial"/>
            </a:endParaRPr>
          </a:p>
        </p:txBody>
      </p:sp>
      <p:sp>
        <p:nvSpPr>
          <p:cNvPr id="3" name="object 3"/>
          <p:cNvSpPr/>
          <p:nvPr/>
        </p:nvSpPr>
        <p:spPr>
          <a:xfrm>
            <a:off x="5873496" y="2971800"/>
            <a:ext cx="2955036" cy="371246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576315" y="2895600"/>
            <a:ext cx="3262884" cy="3813048"/>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89926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175247" y="5265420"/>
            <a:ext cx="2389631" cy="67665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966459" y="5631179"/>
            <a:ext cx="2807208" cy="67665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355079" y="5996940"/>
            <a:ext cx="2029968" cy="676656"/>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6158229" y="5355040"/>
            <a:ext cx="2401570" cy="1112520"/>
          </a:xfrm>
          <a:prstGeom prst="rect">
            <a:avLst/>
          </a:prstGeom>
        </p:spPr>
        <p:txBody>
          <a:bodyPr vert="horz" wrap="square" lIns="0" tIns="0" rIns="0" bIns="0" rtlCol="0">
            <a:spAutoFit/>
          </a:bodyPr>
          <a:lstStyle/>
          <a:p>
            <a:pPr marL="208279">
              <a:lnSpc>
                <a:spcPts val="2520"/>
              </a:lnSpc>
            </a:pPr>
            <a:r>
              <a:rPr sz="2400" b="1" spc="-130" dirty="0">
                <a:solidFill>
                  <a:srgbClr val="00FFFF"/>
                </a:solidFill>
                <a:latin typeface="Times New Roman"/>
                <a:cs typeface="Times New Roman"/>
              </a:rPr>
              <a:t>Dr. </a:t>
            </a:r>
            <a:r>
              <a:rPr sz="2400" b="1" spc="-105" dirty="0">
                <a:solidFill>
                  <a:srgbClr val="00FFFF"/>
                </a:solidFill>
                <a:latin typeface="Times New Roman"/>
                <a:cs typeface="Times New Roman"/>
              </a:rPr>
              <a:t>M. </a:t>
            </a:r>
            <a:r>
              <a:rPr sz="2400" b="1" spc="35" dirty="0">
                <a:solidFill>
                  <a:srgbClr val="00FFFF"/>
                </a:solidFill>
                <a:latin typeface="Times New Roman"/>
                <a:cs typeface="Times New Roman"/>
              </a:rPr>
              <a:t>Ali</a:t>
            </a:r>
            <a:r>
              <a:rPr sz="2400" b="1" spc="175" dirty="0">
                <a:solidFill>
                  <a:srgbClr val="00FFFF"/>
                </a:solidFill>
                <a:latin typeface="Times New Roman"/>
                <a:cs typeface="Times New Roman"/>
              </a:rPr>
              <a:t> </a:t>
            </a:r>
            <a:r>
              <a:rPr sz="2400" b="1" spc="-70" dirty="0">
                <a:solidFill>
                  <a:srgbClr val="00FFFF"/>
                </a:solidFill>
                <a:latin typeface="Times New Roman"/>
                <a:cs typeface="Times New Roman"/>
              </a:rPr>
              <a:t>ÇAN</a:t>
            </a:r>
            <a:endParaRPr sz="2400">
              <a:latin typeface="Times New Roman"/>
              <a:cs typeface="Times New Roman"/>
            </a:endParaRPr>
          </a:p>
          <a:p>
            <a:pPr algn="ctr">
              <a:lnSpc>
                <a:spcPct val="100000"/>
              </a:lnSpc>
            </a:pPr>
            <a:r>
              <a:rPr sz="2400" b="1" spc="-105" dirty="0">
                <a:solidFill>
                  <a:srgbClr val="00FFFF"/>
                </a:solidFill>
                <a:latin typeface="Times New Roman"/>
                <a:cs typeface="Times New Roman"/>
              </a:rPr>
              <a:t>KTÜ </a:t>
            </a:r>
            <a:r>
              <a:rPr sz="2400" b="1" spc="-125" dirty="0">
                <a:solidFill>
                  <a:srgbClr val="00FFFF"/>
                </a:solidFill>
                <a:latin typeface="Times New Roman"/>
                <a:cs typeface="Times New Roman"/>
              </a:rPr>
              <a:t>Tıp </a:t>
            </a:r>
            <a:r>
              <a:rPr sz="2400" b="1" spc="5" dirty="0">
                <a:solidFill>
                  <a:srgbClr val="00FFFF"/>
                </a:solidFill>
                <a:latin typeface="Times New Roman"/>
                <a:cs typeface="Times New Roman"/>
              </a:rPr>
              <a:t>Fakültesi  Anatomi</a:t>
            </a:r>
            <a:r>
              <a:rPr sz="2400" b="1" spc="-30" dirty="0">
                <a:solidFill>
                  <a:srgbClr val="00FFFF"/>
                </a:solidFill>
                <a:latin typeface="Times New Roman"/>
                <a:cs typeface="Times New Roman"/>
              </a:rPr>
              <a:t> </a:t>
            </a:r>
            <a:r>
              <a:rPr sz="2400" b="1" spc="-135" dirty="0">
                <a:solidFill>
                  <a:srgbClr val="00FFFF"/>
                </a:solidFill>
                <a:latin typeface="Times New Roman"/>
                <a:cs typeface="Times New Roman"/>
              </a:rPr>
              <a:t>AD</a:t>
            </a:r>
            <a:endParaRPr sz="2400">
              <a:latin typeface="Times New Roman"/>
              <a:cs typeface="Times New Roman"/>
            </a:endParaRPr>
          </a:p>
        </p:txBody>
      </p:sp>
      <p:sp>
        <p:nvSpPr>
          <p:cNvPr id="6" name="object 6"/>
          <p:cNvSpPr txBox="1">
            <a:spLocks noGrp="1"/>
          </p:cNvSpPr>
          <p:nvPr>
            <p:ph type="title"/>
          </p:nvPr>
        </p:nvSpPr>
        <p:spPr>
          <a:xfrm>
            <a:off x="307340" y="205486"/>
            <a:ext cx="5088890" cy="696595"/>
          </a:xfrm>
          <a:prstGeom prst="rect">
            <a:avLst/>
          </a:prstGeom>
        </p:spPr>
        <p:txBody>
          <a:bodyPr vert="horz" wrap="square" lIns="0" tIns="12700" rIns="0" bIns="0" rtlCol="0">
            <a:spAutoFit/>
          </a:bodyPr>
          <a:lstStyle/>
          <a:p>
            <a:pPr marL="12700">
              <a:lnSpc>
                <a:spcPct val="100000"/>
              </a:lnSpc>
              <a:spcBef>
                <a:spcPts val="100"/>
              </a:spcBef>
            </a:pPr>
            <a:r>
              <a:rPr sz="4400" b="1" spc="-50" dirty="0">
                <a:solidFill>
                  <a:srgbClr val="FF0000"/>
                </a:solidFill>
                <a:latin typeface="Arial"/>
                <a:cs typeface="Arial"/>
              </a:rPr>
              <a:t>DIGITAL</a:t>
            </a:r>
            <a:r>
              <a:rPr sz="4400" b="1" spc="-150" dirty="0">
                <a:solidFill>
                  <a:srgbClr val="FF0000"/>
                </a:solidFill>
                <a:latin typeface="Arial"/>
                <a:cs typeface="Arial"/>
              </a:rPr>
              <a:t> </a:t>
            </a:r>
            <a:r>
              <a:rPr sz="4400" b="1" spc="-45" dirty="0">
                <a:solidFill>
                  <a:srgbClr val="FF0000"/>
                </a:solidFill>
                <a:latin typeface="Arial"/>
                <a:cs typeface="Arial"/>
              </a:rPr>
              <a:t>CADAVER</a:t>
            </a:r>
            <a:endParaRPr sz="4400">
              <a:latin typeface="Arial"/>
              <a:cs typeface="Arial"/>
            </a:endParaRPr>
          </a:p>
        </p:txBody>
      </p:sp>
      <p:sp>
        <p:nvSpPr>
          <p:cNvPr id="7" name="object 7"/>
          <p:cNvSpPr/>
          <p:nvPr/>
        </p:nvSpPr>
        <p:spPr>
          <a:xfrm>
            <a:off x="1447800" y="1053083"/>
            <a:ext cx="7696199" cy="5591556"/>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981436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0"/>
            <a:ext cx="3429000"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343400" y="0"/>
            <a:ext cx="4111752" cy="6857998"/>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551824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733800" y="0"/>
            <a:ext cx="5274563"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52400" y="0"/>
            <a:ext cx="3430524" cy="6857998"/>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729239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88976"/>
            <a:ext cx="9144000" cy="653034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12674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34895" y="0"/>
            <a:ext cx="5430011" cy="6857998"/>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11636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9590" y="729920"/>
            <a:ext cx="8116570" cy="3611879"/>
          </a:xfrm>
          <a:prstGeom prst="rect">
            <a:avLst/>
          </a:prstGeom>
        </p:spPr>
        <p:txBody>
          <a:bodyPr vert="horz" wrap="square" lIns="0" tIns="12700" rIns="0" bIns="0" rtlCol="0">
            <a:spAutoFit/>
          </a:bodyPr>
          <a:lstStyle/>
          <a:p>
            <a:pPr marL="355600" marR="5080" indent="-342900">
              <a:lnSpc>
                <a:spcPct val="130100"/>
              </a:lnSpc>
              <a:spcBef>
                <a:spcPts val="100"/>
              </a:spcBef>
            </a:pPr>
            <a:r>
              <a:rPr sz="2800" spc="-5" dirty="0">
                <a:latin typeface="Arial"/>
                <a:cs typeface="Arial"/>
              </a:rPr>
              <a:t>Anatomi </a:t>
            </a:r>
            <a:r>
              <a:rPr sz="2800" dirty="0">
                <a:latin typeface="Arial"/>
                <a:cs typeface="Arial"/>
              </a:rPr>
              <a:t>terimi ilk kez </a:t>
            </a:r>
            <a:r>
              <a:rPr sz="2800" b="1" spc="-5" dirty="0">
                <a:solidFill>
                  <a:srgbClr val="FF0000"/>
                </a:solidFill>
                <a:latin typeface="Arial"/>
                <a:cs typeface="Arial"/>
              </a:rPr>
              <a:t>ANATOME </a:t>
            </a:r>
            <a:r>
              <a:rPr sz="2800" spc="-5" dirty="0">
                <a:latin typeface="Arial"/>
                <a:cs typeface="Arial"/>
              </a:rPr>
              <a:t>olarak </a:t>
            </a:r>
            <a:r>
              <a:rPr sz="2800" dirty="0">
                <a:latin typeface="Arial"/>
                <a:cs typeface="Arial"/>
              </a:rPr>
              <a:t>Aristotales  </a:t>
            </a:r>
            <a:r>
              <a:rPr sz="2800" spc="-5" dirty="0">
                <a:latin typeface="Arial"/>
                <a:cs typeface="Arial"/>
              </a:rPr>
              <a:t>(M.Ö. 384-322) tarafından</a:t>
            </a:r>
            <a:r>
              <a:rPr sz="2800" spc="30" dirty="0">
                <a:latin typeface="Arial"/>
                <a:cs typeface="Arial"/>
              </a:rPr>
              <a:t> </a:t>
            </a:r>
            <a:r>
              <a:rPr sz="2800" spc="-5" dirty="0">
                <a:latin typeface="Arial"/>
                <a:cs typeface="Arial"/>
              </a:rPr>
              <a:t>kullanmıştır</a:t>
            </a:r>
            <a:endParaRPr sz="2800">
              <a:latin typeface="Arial"/>
              <a:cs typeface="Arial"/>
            </a:endParaRPr>
          </a:p>
          <a:p>
            <a:pPr marL="355600" marR="4653915" indent="-342900">
              <a:lnSpc>
                <a:spcPct val="130100"/>
              </a:lnSpc>
              <a:spcBef>
                <a:spcPts val="670"/>
              </a:spcBef>
            </a:pPr>
            <a:r>
              <a:rPr sz="2800" b="1" spc="-5" dirty="0">
                <a:latin typeface="Arial"/>
                <a:cs typeface="Arial"/>
              </a:rPr>
              <a:t>Anatomi </a:t>
            </a:r>
            <a:r>
              <a:rPr sz="2800" spc="-5" dirty="0">
                <a:latin typeface="Arial"/>
                <a:cs typeface="Arial"/>
              </a:rPr>
              <a:t>2 kelimeden  meydana</a:t>
            </a:r>
            <a:r>
              <a:rPr sz="2800" spc="5" dirty="0">
                <a:latin typeface="Arial"/>
                <a:cs typeface="Arial"/>
              </a:rPr>
              <a:t> </a:t>
            </a:r>
            <a:r>
              <a:rPr sz="2800" dirty="0">
                <a:latin typeface="Arial"/>
                <a:cs typeface="Arial"/>
              </a:rPr>
              <a:t>gelir:</a:t>
            </a:r>
            <a:endParaRPr sz="2800">
              <a:latin typeface="Arial"/>
              <a:cs typeface="Arial"/>
            </a:endParaRPr>
          </a:p>
          <a:p>
            <a:pPr marL="756285" indent="-286385">
              <a:lnSpc>
                <a:spcPct val="100000"/>
              </a:lnSpc>
              <a:spcBef>
                <a:spcPts val="1680"/>
              </a:spcBef>
              <a:buClr>
                <a:srgbClr val="003366"/>
              </a:buClr>
              <a:buSzPct val="58928"/>
              <a:buFont typeface="Wingdings"/>
              <a:buChar char=""/>
              <a:tabLst>
                <a:tab pos="756285" algn="l"/>
                <a:tab pos="756920" algn="l"/>
              </a:tabLst>
            </a:pPr>
            <a:r>
              <a:rPr sz="2800" spc="-5" dirty="0">
                <a:latin typeface="Arial"/>
                <a:cs typeface="Arial"/>
              </a:rPr>
              <a:t>Ana :</a:t>
            </a:r>
            <a:r>
              <a:rPr sz="2800" spc="5" dirty="0">
                <a:latin typeface="Arial"/>
                <a:cs typeface="Arial"/>
              </a:rPr>
              <a:t> </a:t>
            </a:r>
            <a:r>
              <a:rPr sz="2800" spc="-5" dirty="0">
                <a:latin typeface="Arial"/>
                <a:cs typeface="Arial"/>
              </a:rPr>
              <a:t>içinden</a:t>
            </a:r>
            <a:endParaRPr sz="2800">
              <a:latin typeface="Arial"/>
              <a:cs typeface="Arial"/>
            </a:endParaRPr>
          </a:p>
          <a:p>
            <a:pPr marL="756285" indent="-286385">
              <a:lnSpc>
                <a:spcPct val="100000"/>
              </a:lnSpc>
              <a:spcBef>
                <a:spcPts val="1685"/>
              </a:spcBef>
              <a:buClr>
                <a:srgbClr val="003366"/>
              </a:buClr>
              <a:buSzPct val="58928"/>
              <a:buFont typeface="Wingdings"/>
              <a:buChar char=""/>
              <a:tabLst>
                <a:tab pos="756285" algn="l"/>
                <a:tab pos="756920" algn="l"/>
              </a:tabLst>
            </a:pPr>
            <a:r>
              <a:rPr sz="2800" spc="-5" dirty="0">
                <a:latin typeface="Arial"/>
                <a:cs typeface="Arial"/>
              </a:rPr>
              <a:t>Tomos :</a:t>
            </a:r>
            <a:r>
              <a:rPr sz="2800" spc="20" dirty="0">
                <a:latin typeface="Arial"/>
                <a:cs typeface="Arial"/>
              </a:rPr>
              <a:t> </a:t>
            </a:r>
            <a:r>
              <a:rPr sz="2800" spc="-5" dirty="0">
                <a:latin typeface="Arial"/>
                <a:cs typeface="Arial"/>
              </a:rPr>
              <a:t>kesmek</a:t>
            </a:r>
            <a:endParaRPr sz="2800">
              <a:latin typeface="Arial"/>
              <a:cs typeface="Arial"/>
            </a:endParaRPr>
          </a:p>
        </p:txBody>
      </p:sp>
      <p:sp>
        <p:nvSpPr>
          <p:cNvPr id="3" name="object 3"/>
          <p:cNvSpPr/>
          <p:nvPr/>
        </p:nvSpPr>
        <p:spPr>
          <a:xfrm>
            <a:off x="4788408" y="2601467"/>
            <a:ext cx="4174236" cy="4094988"/>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2310913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8267" y="547776"/>
            <a:ext cx="7718425" cy="1562100"/>
          </a:xfrm>
          <a:prstGeom prst="rect">
            <a:avLst/>
          </a:prstGeom>
        </p:spPr>
        <p:txBody>
          <a:bodyPr vert="horz" wrap="square" lIns="0" tIns="97790" rIns="0" bIns="0" rtlCol="0">
            <a:spAutoFit/>
          </a:bodyPr>
          <a:lstStyle/>
          <a:p>
            <a:pPr marL="12700">
              <a:lnSpc>
                <a:spcPct val="100000"/>
              </a:lnSpc>
              <a:spcBef>
                <a:spcPts val="770"/>
              </a:spcBef>
            </a:pPr>
            <a:r>
              <a:rPr sz="2800" spc="-5" dirty="0"/>
              <a:t>“Anatomie”</a:t>
            </a:r>
            <a:endParaRPr sz="2800"/>
          </a:p>
          <a:p>
            <a:pPr marL="12700" marR="5080">
              <a:lnSpc>
                <a:spcPts val="4040"/>
              </a:lnSpc>
              <a:spcBef>
                <a:spcPts val="240"/>
              </a:spcBef>
            </a:pPr>
            <a:r>
              <a:rPr sz="2800" spc="-5" dirty="0"/>
              <a:t>Yunancada kesmek, </a:t>
            </a:r>
            <a:r>
              <a:rPr sz="2800" dirty="0"/>
              <a:t>keserek </a:t>
            </a:r>
            <a:r>
              <a:rPr sz="2800" spc="-5" dirty="0"/>
              <a:t>ayırmak anlamında  ( Latincede “dissecare” aynı anlamda</a:t>
            </a:r>
            <a:r>
              <a:rPr sz="2800" spc="40" dirty="0"/>
              <a:t> </a:t>
            </a:r>
            <a:r>
              <a:rPr sz="2800" spc="-5" dirty="0"/>
              <a:t>)</a:t>
            </a:r>
            <a:endParaRPr sz="2800"/>
          </a:p>
        </p:txBody>
      </p:sp>
      <p:sp>
        <p:nvSpPr>
          <p:cNvPr id="3" name="object 3"/>
          <p:cNvSpPr/>
          <p:nvPr/>
        </p:nvSpPr>
        <p:spPr>
          <a:xfrm>
            <a:off x="3124200" y="2343911"/>
            <a:ext cx="5806440" cy="435406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16734" y="2532225"/>
            <a:ext cx="1815741" cy="1624176"/>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1252499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535940" y="517982"/>
            <a:ext cx="2054860"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FF0000"/>
                </a:solidFill>
                <a:latin typeface="Arial"/>
                <a:cs typeface="Arial"/>
              </a:rPr>
              <a:t>An</a:t>
            </a:r>
            <a:r>
              <a:rPr sz="4000" b="1" spc="-20" dirty="0">
                <a:solidFill>
                  <a:srgbClr val="FF0000"/>
                </a:solidFill>
                <a:latin typeface="Arial"/>
                <a:cs typeface="Arial"/>
              </a:rPr>
              <a:t>a</a:t>
            </a:r>
            <a:r>
              <a:rPr sz="4000" b="1" spc="-5" dirty="0">
                <a:solidFill>
                  <a:srgbClr val="FF0000"/>
                </a:solidFill>
                <a:latin typeface="Arial"/>
                <a:cs typeface="Arial"/>
              </a:rPr>
              <a:t>tomi</a:t>
            </a:r>
            <a:endParaRPr sz="4000">
              <a:latin typeface="Arial"/>
              <a:cs typeface="Arial"/>
            </a:endParaRPr>
          </a:p>
        </p:txBody>
      </p:sp>
      <p:sp>
        <p:nvSpPr>
          <p:cNvPr id="9" name="object 9"/>
          <p:cNvSpPr txBox="1"/>
          <p:nvPr/>
        </p:nvSpPr>
        <p:spPr>
          <a:xfrm>
            <a:off x="535940" y="1365326"/>
            <a:ext cx="5449570" cy="452120"/>
          </a:xfrm>
          <a:prstGeom prst="rect">
            <a:avLst/>
          </a:prstGeom>
        </p:spPr>
        <p:txBody>
          <a:bodyPr vert="horz" wrap="square" lIns="0" tIns="12065" rIns="0" bIns="0" rtlCol="0">
            <a:spAutoFit/>
          </a:bodyPr>
          <a:lstStyle/>
          <a:p>
            <a:pPr marL="355600" indent="-342900">
              <a:lnSpc>
                <a:spcPct val="100000"/>
              </a:lnSpc>
              <a:spcBef>
                <a:spcPts val="95"/>
              </a:spcBef>
              <a:buClr>
                <a:srgbClr val="003366"/>
              </a:buClr>
              <a:buSzPct val="58928"/>
              <a:buFont typeface="Wingdings"/>
              <a:buChar char=""/>
              <a:tabLst>
                <a:tab pos="355600" algn="l"/>
                <a:tab pos="356235" algn="l"/>
              </a:tabLst>
            </a:pPr>
            <a:r>
              <a:rPr sz="2800" spc="-5" dirty="0">
                <a:latin typeface="Arial"/>
                <a:cs typeface="Arial"/>
              </a:rPr>
              <a:t>Makro Anatomi </a:t>
            </a:r>
            <a:r>
              <a:rPr sz="2800" dirty="0">
                <a:latin typeface="Arial"/>
                <a:cs typeface="Arial"/>
              </a:rPr>
              <a:t>(Gross</a:t>
            </a:r>
            <a:r>
              <a:rPr sz="2800" spc="10" dirty="0">
                <a:latin typeface="Arial"/>
                <a:cs typeface="Arial"/>
              </a:rPr>
              <a:t> </a:t>
            </a:r>
            <a:r>
              <a:rPr sz="2800" spc="-5" dirty="0">
                <a:latin typeface="Arial"/>
                <a:cs typeface="Arial"/>
              </a:rPr>
              <a:t>Anatomi)</a:t>
            </a:r>
            <a:endParaRPr sz="2800">
              <a:latin typeface="Arial"/>
              <a:cs typeface="Arial"/>
            </a:endParaRPr>
          </a:p>
        </p:txBody>
      </p:sp>
      <p:sp>
        <p:nvSpPr>
          <p:cNvPr id="10" name="object 10"/>
          <p:cNvSpPr txBox="1"/>
          <p:nvPr/>
        </p:nvSpPr>
        <p:spPr>
          <a:xfrm>
            <a:off x="535940" y="3414522"/>
            <a:ext cx="5963920" cy="452120"/>
          </a:xfrm>
          <a:prstGeom prst="rect">
            <a:avLst/>
          </a:prstGeom>
        </p:spPr>
        <p:txBody>
          <a:bodyPr vert="horz" wrap="square" lIns="0" tIns="12065" rIns="0" bIns="0" rtlCol="0">
            <a:spAutoFit/>
          </a:bodyPr>
          <a:lstStyle/>
          <a:p>
            <a:pPr marL="355600" indent="-342900">
              <a:lnSpc>
                <a:spcPct val="100000"/>
              </a:lnSpc>
              <a:spcBef>
                <a:spcPts val="95"/>
              </a:spcBef>
              <a:buClr>
                <a:srgbClr val="003366"/>
              </a:buClr>
              <a:buSzPct val="58928"/>
              <a:buFont typeface="Wingdings"/>
              <a:buChar char=""/>
              <a:tabLst>
                <a:tab pos="355600" algn="l"/>
                <a:tab pos="356235" algn="l"/>
              </a:tabLst>
            </a:pPr>
            <a:r>
              <a:rPr sz="2800" spc="-5" dirty="0">
                <a:latin typeface="Arial"/>
                <a:cs typeface="Arial"/>
              </a:rPr>
              <a:t>Mikro Anatomi (Cytoloji ve</a:t>
            </a:r>
            <a:r>
              <a:rPr sz="2800" spc="75" dirty="0">
                <a:latin typeface="Arial"/>
                <a:cs typeface="Arial"/>
              </a:rPr>
              <a:t> </a:t>
            </a:r>
            <a:r>
              <a:rPr sz="2800" spc="-5" dirty="0">
                <a:latin typeface="Arial"/>
                <a:cs typeface="Arial"/>
              </a:rPr>
              <a:t>Histoloji)</a:t>
            </a:r>
            <a:endParaRPr sz="2800">
              <a:latin typeface="Arial"/>
              <a:cs typeface="Arial"/>
            </a:endParaRPr>
          </a:p>
        </p:txBody>
      </p:sp>
      <p:sp>
        <p:nvSpPr>
          <p:cNvPr id="11" name="object 11"/>
          <p:cNvSpPr/>
          <p:nvPr/>
        </p:nvSpPr>
        <p:spPr>
          <a:xfrm>
            <a:off x="1979676" y="2133600"/>
            <a:ext cx="6847332" cy="807720"/>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5992367" y="3933444"/>
            <a:ext cx="2394204" cy="2775204"/>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8195039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5867400" y="333756"/>
            <a:ext cx="3124200" cy="457200"/>
          </a:xfrm>
          <a:custGeom>
            <a:avLst/>
            <a:gdLst/>
            <a:ahLst/>
            <a:cxnLst/>
            <a:rect l="l" t="t" r="r" b="b"/>
            <a:pathLst>
              <a:path w="3124200" h="457200">
                <a:moveTo>
                  <a:pt x="0" y="457200"/>
                </a:moveTo>
                <a:lnTo>
                  <a:pt x="3124200" y="457200"/>
                </a:lnTo>
                <a:lnTo>
                  <a:pt x="3124200" y="0"/>
                </a:lnTo>
                <a:lnTo>
                  <a:pt x="0" y="0"/>
                </a:lnTo>
                <a:lnTo>
                  <a:pt x="0" y="457200"/>
                </a:lnTo>
                <a:close/>
              </a:path>
            </a:pathLst>
          </a:custGeom>
          <a:solidFill>
            <a:srgbClr val="FF0000"/>
          </a:solidFill>
        </p:spPr>
        <p:txBody>
          <a:bodyPr wrap="square" lIns="0" tIns="0" rIns="0" bIns="0" rtlCol="0"/>
          <a:lstStyle/>
          <a:p>
            <a:endParaRPr/>
          </a:p>
        </p:txBody>
      </p:sp>
      <p:sp>
        <p:nvSpPr>
          <p:cNvPr id="11" name="object 11"/>
          <p:cNvSpPr txBox="1">
            <a:spLocks noGrp="1"/>
          </p:cNvSpPr>
          <p:nvPr>
            <p:ph type="title"/>
          </p:nvPr>
        </p:nvSpPr>
        <p:spPr>
          <a:xfrm>
            <a:off x="5867400" y="457200"/>
            <a:ext cx="3124200" cy="334010"/>
          </a:xfrm>
          <a:prstGeom prst="rect">
            <a:avLst/>
          </a:prstGeom>
          <a:solidFill>
            <a:srgbClr val="FF0000"/>
          </a:solidFill>
        </p:spPr>
        <p:txBody>
          <a:bodyPr vert="horz" wrap="square" lIns="0" tIns="0" rIns="0" bIns="0" rtlCol="0">
            <a:spAutoFit/>
          </a:bodyPr>
          <a:lstStyle/>
          <a:p>
            <a:pPr marL="917575">
              <a:lnSpc>
                <a:spcPts val="2180"/>
              </a:lnSpc>
            </a:pPr>
            <a:r>
              <a:rPr sz="2400" b="1" dirty="0">
                <a:latin typeface="Times New Roman"/>
                <a:cs typeface="Times New Roman"/>
              </a:rPr>
              <a:t>Organelle</a:t>
            </a:r>
            <a:endParaRPr sz="2400">
              <a:latin typeface="Times New Roman"/>
              <a:cs typeface="Times New Roman"/>
            </a:endParaRPr>
          </a:p>
        </p:txBody>
      </p:sp>
      <p:sp>
        <p:nvSpPr>
          <p:cNvPr id="12" name="object 12"/>
          <p:cNvSpPr txBox="1"/>
          <p:nvPr/>
        </p:nvSpPr>
        <p:spPr>
          <a:xfrm>
            <a:off x="5867400" y="1412747"/>
            <a:ext cx="3124200" cy="457200"/>
          </a:xfrm>
          <a:prstGeom prst="rect">
            <a:avLst/>
          </a:prstGeom>
          <a:solidFill>
            <a:srgbClr val="00CC00"/>
          </a:solidFill>
        </p:spPr>
        <p:txBody>
          <a:bodyPr vert="horz" wrap="square" lIns="0" tIns="35560" rIns="0" bIns="0" rtlCol="0">
            <a:spAutoFit/>
          </a:bodyPr>
          <a:lstStyle/>
          <a:p>
            <a:pPr algn="ctr">
              <a:lnSpc>
                <a:spcPct val="100000"/>
              </a:lnSpc>
              <a:spcBef>
                <a:spcPts val="280"/>
              </a:spcBef>
            </a:pPr>
            <a:r>
              <a:rPr sz="2400" b="1" spc="-10" dirty="0">
                <a:latin typeface="Times New Roman"/>
                <a:cs typeface="Times New Roman"/>
              </a:rPr>
              <a:t>Hücre</a:t>
            </a:r>
            <a:endParaRPr sz="2400">
              <a:latin typeface="Times New Roman"/>
              <a:cs typeface="Times New Roman"/>
            </a:endParaRPr>
          </a:p>
        </p:txBody>
      </p:sp>
      <p:sp>
        <p:nvSpPr>
          <p:cNvPr id="13" name="object 13"/>
          <p:cNvSpPr txBox="1"/>
          <p:nvPr/>
        </p:nvSpPr>
        <p:spPr>
          <a:xfrm>
            <a:off x="5867400" y="2564892"/>
            <a:ext cx="3124200" cy="457200"/>
          </a:xfrm>
          <a:prstGeom prst="rect">
            <a:avLst/>
          </a:prstGeom>
          <a:solidFill>
            <a:srgbClr val="0000CC"/>
          </a:solidFill>
        </p:spPr>
        <p:txBody>
          <a:bodyPr vert="horz" wrap="square" lIns="0" tIns="36195" rIns="0" bIns="0" rtlCol="0">
            <a:spAutoFit/>
          </a:bodyPr>
          <a:lstStyle/>
          <a:p>
            <a:pPr marL="1270" algn="ctr">
              <a:lnSpc>
                <a:spcPct val="100000"/>
              </a:lnSpc>
              <a:spcBef>
                <a:spcPts val="285"/>
              </a:spcBef>
            </a:pPr>
            <a:r>
              <a:rPr sz="2400" b="1" spc="-5" dirty="0">
                <a:solidFill>
                  <a:srgbClr val="FFFFFF"/>
                </a:solidFill>
                <a:latin typeface="Times New Roman"/>
                <a:cs typeface="Times New Roman"/>
              </a:rPr>
              <a:t>Doku</a:t>
            </a:r>
            <a:endParaRPr sz="2400">
              <a:latin typeface="Times New Roman"/>
              <a:cs typeface="Times New Roman"/>
            </a:endParaRPr>
          </a:p>
        </p:txBody>
      </p:sp>
      <p:sp>
        <p:nvSpPr>
          <p:cNvPr id="14" name="object 14"/>
          <p:cNvSpPr txBox="1"/>
          <p:nvPr/>
        </p:nvSpPr>
        <p:spPr>
          <a:xfrm>
            <a:off x="5867400" y="3717035"/>
            <a:ext cx="3124200" cy="457200"/>
          </a:xfrm>
          <a:prstGeom prst="rect">
            <a:avLst/>
          </a:prstGeom>
          <a:solidFill>
            <a:srgbClr val="FFFF00"/>
          </a:solidFill>
        </p:spPr>
        <p:txBody>
          <a:bodyPr vert="horz" wrap="square" lIns="0" tIns="34925" rIns="0" bIns="0" rtlCol="0">
            <a:spAutoFit/>
          </a:bodyPr>
          <a:lstStyle/>
          <a:p>
            <a:pPr algn="ctr">
              <a:lnSpc>
                <a:spcPct val="100000"/>
              </a:lnSpc>
              <a:spcBef>
                <a:spcPts val="275"/>
              </a:spcBef>
            </a:pPr>
            <a:r>
              <a:rPr sz="2400" b="1" spc="-5" dirty="0">
                <a:latin typeface="Times New Roman"/>
                <a:cs typeface="Times New Roman"/>
              </a:rPr>
              <a:t>Organ</a:t>
            </a:r>
            <a:endParaRPr sz="2400">
              <a:latin typeface="Times New Roman"/>
              <a:cs typeface="Times New Roman"/>
            </a:endParaRPr>
          </a:p>
        </p:txBody>
      </p:sp>
      <p:sp>
        <p:nvSpPr>
          <p:cNvPr id="15" name="object 15"/>
          <p:cNvSpPr txBox="1"/>
          <p:nvPr/>
        </p:nvSpPr>
        <p:spPr>
          <a:xfrm>
            <a:off x="5867400" y="4869179"/>
            <a:ext cx="3124200" cy="457200"/>
          </a:xfrm>
          <a:prstGeom prst="rect">
            <a:avLst/>
          </a:prstGeom>
          <a:solidFill>
            <a:srgbClr val="A9BDE9"/>
          </a:solidFill>
        </p:spPr>
        <p:txBody>
          <a:bodyPr vert="horz" wrap="square" lIns="0" tIns="35560" rIns="0" bIns="0" rtlCol="0">
            <a:spAutoFit/>
          </a:bodyPr>
          <a:lstStyle/>
          <a:p>
            <a:pPr algn="ctr">
              <a:lnSpc>
                <a:spcPct val="100000"/>
              </a:lnSpc>
              <a:spcBef>
                <a:spcPts val="280"/>
              </a:spcBef>
            </a:pPr>
            <a:r>
              <a:rPr sz="2400" b="1" spc="-5" dirty="0">
                <a:latin typeface="Times New Roman"/>
                <a:cs typeface="Times New Roman"/>
              </a:rPr>
              <a:t>Sistem</a:t>
            </a:r>
            <a:endParaRPr sz="2400">
              <a:latin typeface="Times New Roman"/>
              <a:cs typeface="Times New Roman"/>
            </a:endParaRPr>
          </a:p>
        </p:txBody>
      </p:sp>
      <p:sp>
        <p:nvSpPr>
          <p:cNvPr id="16" name="object 16"/>
          <p:cNvSpPr txBox="1"/>
          <p:nvPr/>
        </p:nvSpPr>
        <p:spPr>
          <a:xfrm>
            <a:off x="5867400" y="5949696"/>
            <a:ext cx="3124200" cy="457200"/>
          </a:xfrm>
          <a:prstGeom prst="rect">
            <a:avLst/>
          </a:prstGeom>
          <a:solidFill>
            <a:srgbClr val="003366"/>
          </a:solidFill>
        </p:spPr>
        <p:txBody>
          <a:bodyPr vert="horz" wrap="square" lIns="0" tIns="36830" rIns="0" bIns="0" rtlCol="0">
            <a:spAutoFit/>
          </a:bodyPr>
          <a:lstStyle/>
          <a:p>
            <a:pPr marL="826135">
              <a:lnSpc>
                <a:spcPct val="100000"/>
              </a:lnSpc>
              <a:spcBef>
                <a:spcPts val="290"/>
              </a:spcBef>
            </a:pPr>
            <a:r>
              <a:rPr sz="2400" b="1" spc="-5" dirty="0">
                <a:solidFill>
                  <a:srgbClr val="FFFF00"/>
                </a:solidFill>
                <a:latin typeface="Times New Roman"/>
                <a:cs typeface="Times New Roman"/>
              </a:rPr>
              <a:t>Organizma</a:t>
            </a:r>
            <a:endParaRPr sz="2400">
              <a:latin typeface="Times New Roman"/>
              <a:cs typeface="Times New Roman"/>
            </a:endParaRPr>
          </a:p>
        </p:txBody>
      </p:sp>
      <p:sp>
        <p:nvSpPr>
          <p:cNvPr id="17" name="object 17"/>
          <p:cNvSpPr/>
          <p:nvPr/>
        </p:nvSpPr>
        <p:spPr>
          <a:xfrm>
            <a:off x="7338059" y="836675"/>
            <a:ext cx="228600" cy="457200"/>
          </a:xfrm>
          <a:custGeom>
            <a:avLst/>
            <a:gdLst/>
            <a:ahLst/>
            <a:cxnLst/>
            <a:rect l="l" t="t" r="r" b="b"/>
            <a:pathLst>
              <a:path w="228600" h="457200">
                <a:moveTo>
                  <a:pt x="76200" y="228600"/>
                </a:moveTo>
                <a:lnTo>
                  <a:pt x="0" y="228600"/>
                </a:lnTo>
                <a:lnTo>
                  <a:pt x="114300" y="457200"/>
                </a:lnTo>
                <a:lnTo>
                  <a:pt x="209550" y="266700"/>
                </a:lnTo>
                <a:lnTo>
                  <a:pt x="76200" y="266700"/>
                </a:lnTo>
                <a:lnTo>
                  <a:pt x="76200" y="228600"/>
                </a:lnTo>
                <a:close/>
              </a:path>
              <a:path w="228600" h="457200">
                <a:moveTo>
                  <a:pt x="152400" y="0"/>
                </a:moveTo>
                <a:lnTo>
                  <a:pt x="76200" y="0"/>
                </a:lnTo>
                <a:lnTo>
                  <a:pt x="76200" y="266700"/>
                </a:lnTo>
                <a:lnTo>
                  <a:pt x="152400" y="266700"/>
                </a:lnTo>
                <a:lnTo>
                  <a:pt x="152400" y="0"/>
                </a:lnTo>
                <a:close/>
              </a:path>
              <a:path w="228600" h="457200">
                <a:moveTo>
                  <a:pt x="228600" y="228600"/>
                </a:moveTo>
                <a:lnTo>
                  <a:pt x="152400" y="228600"/>
                </a:lnTo>
                <a:lnTo>
                  <a:pt x="152400" y="266700"/>
                </a:lnTo>
                <a:lnTo>
                  <a:pt x="209550" y="266700"/>
                </a:lnTo>
                <a:lnTo>
                  <a:pt x="228600" y="228600"/>
                </a:lnTo>
                <a:close/>
              </a:path>
            </a:pathLst>
          </a:custGeom>
          <a:solidFill>
            <a:srgbClr val="003366"/>
          </a:solidFill>
        </p:spPr>
        <p:txBody>
          <a:bodyPr wrap="square" lIns="0" tIns="0" rIns="0" bIns="0" rtlCol="0"/>
          <a:lstStyle/>
          <a:p>
            <a:endParaRPr/>
          </a:p>
        </p:txBody>
      </p:sp>
      <p:sp>
        <p:nvSpPr>
          <p:cNvPr id="18" name="object 18"/>
          <p:cNvSpPr/>
          <p:nvPr/>
        </p:nvSpPr>
        <p:spPr>
          <a:xfrm>
            <a:off x="7338059" y="1988820"/>
            <a:ext cx="228600" cy="457200"/>
          </a:xfrm>
          <a:custGeom>
            <a:avLst/>
            <a:gdLst/>
            <a:ahLst/>
            <a:cxnLst/>
            <a:rect l="l" t="t" r="r" b="b"/>
            <a:pathLst>
              <a:path w="228600" h="457200">
                <a:moveTo>
                  <a:pt x="76200" y="228600"/>
                </a:moveTo>
                <a:lnTo>
                  <a:pt x="0" y="228600"/>
                </a:lnTo>
                <a:lnTo>
                  <a:pt x="114300" y="457200"/>
                </a:lnTo>
                <a:lnTo>
                  <a:pt x="209550" y="266700"/>
                </a:lnTo>
                <a:lnTo>
                  <a:pt x="76200" y="266700"/>
                </a:lnTo>
                <a:lnTo>
                  <a:pt x="76200" y="228600"/>
                </a:lnTo>
                <a:close/>
              </a:path>
              <a:path w="228600" h="457200">
                <a:moveTo>
                  <a:pt x="152400" y="0"/>
                </a:moveTo>
                <a:lnTo>
                  <a:pt x="76200" y="0"/>
                </a:lnTo>
                <a:lnTo>
                  <a:pt x="76200" y="266700"/>
                </a:lnTo>
                <a:lnTo>
                  <a:pt x="152400" y="266700"/>
                </a:lnTo>
                <a:lnTo>
                  <a:pt x="152400" y="0"/>
                </a:lnTo>
                <a:close/>
              </a:path>
              <a:path w="228600" h="457200">
                <a:moveTo>
                  <a:pt x="228600" y="228600"/>
                </a:moveTo>
                <a:lnTo>
                  <a:pt x="152400" y="228600"/>
                </a:lnTo>
                <a:lnTo>
                  <a:pt x="152400" y="266700"/>
                </a:lnTo>
                <a:lnTo>
                  <a:pt x="209550" y="266700"/>
                </a:lnTo>
                <a:lnTo>
                  <a:pt x="228600" y="228600"/>
                </a:lnTo>
                <a:close/>
              </a:path>
            </a:pathLst>
          </a:custGeom>
          <a:solidFill>
            <a:srgbClr val="003366"/>
          </a:solidFill>
        </p:spPr>
        <p:txBody>
          <a:bodyPr wrap="square" lIns="0" tIns="0" rIns="0" bIns="0" rtlCol="0"/>
          <a:lstStyle/>
          <a:p>
            <a:endParaRPr/>
          </a:p>
        </p:txBody>
      </p:sp>
      <p:sp>
        <p:nvSpPr>
          <p:cNvPr id="19" name="object 19"/>
          <p:cNvSpPr/>
          <p:nvPr/>
        </p:nvSpPr>
        <p:spPr>
          <a:xfrm>
            <a:off x="7338059" y="3140964"/>
            <a:ext cx="228600" cy="457200"/>
          </a:xfrm>
          <a:custGeom>
            <a:avLst/>
            <a:gdLst/>
            <a:ahLst/>
            <a:cxnLst/>
            <a:rect l="l" t="t" r="r" b="b"/>
            <a:pathLst>
              <a:path w="228600" h="457200">
                <a:moveTo>
                  <a:pt x="76200" y="228600"/>
                </a:moveTo>
                <a:lnTo>
                  <a:pt x="0" y="228600"/>
                </a:lnTo>
                <a:lnTo>
                  <a:pt x="114300" y="457200"/>
                </a:lnTo>
                <a:lnTo>
                  <a:pt x="209550" y="266700"/>
                </a:lnTo>
                <a:lnTo>
                  <a:pt x="76200" y="266700"/>
                </a:lnTo>
                <a:lnTo>
                  <a:pt x="76200" y="228600"/>
                </a:lnTo>
                <a:close/>
              </a:path>
              <a:path w="228600" h="457200">
                <a:moveTo>
                  <a:pt x="152400" y="0"/>
                </a:moveTo>
                <a:lnTo>
                  <a:pt x="76200" y="0"/>
                </a:lnTo>
                <a:lnTo>
                  <a:pt x="76200" y="266700"/>
                </a:lnTo>
                <a:lnTo>
                  <a:pt x="152400" y="266700"/>
                </a:lnTo>
                <a:lnTo>
                  <a:pt x="152400" y="0"/>
                </a:lnTo>
                <a:close/>
              </a:path>
              <a:path w="228600" h="457200">
                <a:moveTo>
                  <a:pt x="228600" y="228600"/>
                </a:moveTo>
                <a:lnTo>
                  <a:pt x="152400" y="228600"/>
                </a:lnTo>
                <a:lnTo>
                  <a:pt x="152400" y="266700"/>
                </a:lnTo>
                <a:lnTo>
                  <a:pt x="209550" y="266700"/>
                </a:lnTo>
                <a:lnTo>
                  <a:pt x="228600" y="228600"/>
                </a:lnTo>
                <a:close/>
              </a:path>
            </a:pathLst>
          </a:custGeom>
          <a:solidFill>
            <a:srgbClr val="003366"/>
          </a:solidFill>
        </p:spPr>
        <p:txBody>
          <a:bodyPr wrap="square" lIns="0" tIns="0" rIns="0" bIns="0" rtlCol="0"/>
          <a:lstStyle/>
          <a:p>
            <a:endParaRPr/>
          </a:p>
        </p:txBody>
      </p:sp>
      <p:sp>
        <p:nvSpPr>
          <p:cNvPr id="20" name="object 20"/>
          <p:cNvSpPr/>
          <p:nvPr/>
        </p:nvSpPr>
        <p:spPr>
          <a:xfrm>
            <a:off x="7338059" y="4293108"/>
            <a:ext cx="228600" cy="457200"/>
          </a:xfrm>
          <a:custGeom>
            <a:avLst/>
            <a:gdLst/>
            <a:ahLst/>
            <a:cxnLst/>
            <a:rect l="l" t="t" r="r" b="b"/>
            <a:pathLst>
              <a:path w="228600" h="457200">
                <a:moveTo>
                  <a:pt x="76200" y="228600"/>
                </a:moveTo>
                <a:lnTo>
                  <a:pt x="0" y="228600"/>
                </a:lnTo>
                <a:lnTo>
                  <a:pt x="114300" y="457200"/>
                </a:lnTo>
                <a:lnTo>
                  <a:pt x="209550" y="266700"/>
                </a:lnTo>
                <a:lnTo>
                  <a:pt x="76200" y="266700"/>
                </a:lnTo>
                <a:lnTo>
                  <a:pt x="76200" y="228600"/>
                </a:lnTo>
                <a:close/>
              </a:path>
              <a:path w="228600" h="457200">
                <a:moveTo>
                  <a:pt x="152400" y="0"/>
                </a:moveTo>
                <a:lnTo>
                  <a:pt x="76200" y="0"/>
                </a:lnTo>
                <a:lnTo>
                  <a:pt x="76200" y="266700"/>
                </a:lnTo>
                <a:lnTo>
                  <a:pt x="152400" y="266700"/>
                </a:lnTo>
                <a:lnTo>
                  <a:pt x="152400" y="0"/>
                </a:lnTo>
                <a:close/>
              </a:path>
              <a:path w="228600" h="457200">
                <a:moveTo>
                  <a:pt x="228600" y="228600"/>
                </a:moveTo>
                <a:lnTo>
                  <a:pt x="152400" y="228600"/>
                </a:lnTo>
                <a:lnTo>
                  <a:pt x="152400" y="266700"/>
                </a:lnTo>
                <a:lnTo>
                  <a:pt x="209550" y="266700"/>
                </a:lnTo>
                <a:lnTo>
                  <a:pt x="228600" y="228600"/>
                </a:lnTo>
                <a:close/>
              </a:path>
            </a:pathLst>
          </a:custGeom>
          <a:solidFill>
            <a:srgbClr val="003366"/>
          </a:solidFill>
        </p:spPr>
        <p:txBody>
          <a:bodyPr wrap="square" lIns="0" tIns="0" rIns="0" bIns="0" rtlCol="0"/>
          <a:lstStyle/>
          <a:p>
            <a:endParaRPr/>
          </a:p>
        </p:txBody>
      </p:sp>
      <p:sp>
        <p:nvSpPr>
          <p:cNvPr id="21" name="object 21"/>
          <p:cNvSpPr/>
          <p:nvPr/>
        </p:nvSpPr>
        <p:spPr>
          <a:xfrm>
            <a:off x="7338059" y="5445252"/>
            <a:ext cx="228600" cy="457200"/>
          </a:xfrm>
          <a:custGeom>
            <a:avLst/>
            <a:gdLst/>
            <a:ahLst/>
            <a:cxnLst/>
            <a:rect l="l" t="t" r="r" b="b"/>
            <a:pathLst>
              <a:path w="228600" h="457200">
                <a:moveTo>
                  <a:pt x="76200" y="228600"/>
                </a:moveTo>
                <a:lnTo>
                  <a:pt x="0" y="228600"/>
                </a:lnTo>
                <a:lnTo>
                  <a:pt x="114300" y="457200"/>
                </a:lnTo>
                <a:lnTo>
                  <a:pt x="209550" y="266700"/>
                </a:lnTo>
                <a:lnTo>
                  <a:pt x="76200" y="266700"/>
                </a:lnTo>
                <a:lnTo>
                  <a:pt x="76200" y="228600"/>
                </a:lnTo>
                <a:close/>
              </a:path>
              <a:path w="228600" h="457200">
                <a:moveTo>
                  <a:pt x="152400" y="0"/>
                </a:moveTo>
                <a:lnTo>
                  <a:pt x="76200" y="0"/>
                </a:lnTo>
                <a:lnTo>
                  <a:pt x="76200" y="266700"/>
                </a:lnTo>
                <a:lnTo>
                  <a:pt x="152400" y="266700"/>
                </a:lnTo>
                <a:lnTo>
                  <a:pt x="152400" y="0"/>
                </a:lnTo>
                <a:close/>
              </a:path>
              <a:path w="228600" h="457200">
                <a:moveTo>
                  <a:pt x="228600" y="228600"/>
                </a:moveTo>
                <a:lnTo>
                  <a:pt x="152400" y="228600"/>
                </a:lnTo>
                <a:lnTo>
                  <a:pt x="152400" y="266700"/>
                </a:lnTo>
                <a:lnTo>
                  <a:pt x="209550" y="266700"/>
                </a:lnTo>
                <a:lnTo>
                  <a:pt x="228600" y="228600"/>
                </a:lnTo>
                <a:close/>
              </a:path>
            </a:pathLst>
          </a:custGeom>
          <a:solidFill>
            <a:srgbClr val="003366"/>
          </a:solidFill>
        </p:spPr>
        <p:txBody>
          <a:bodyPr wrap="square" lIns="0" tIns="0" rIns="0" bIns="0" rtlCol="0"/>
          <a:lstStyle/>
          <a:p>
            <a:endParaRPr/>
          </a:p>
        </p:txBody>
      </p:sp>
      <p:sp>
        <p:nvSpPr>
          <p:cNvPr id="22" name="object 22"/>
          <p:cNvSpPr/>
          <p:nvPr/>
        </p:nvSpPr>
        <p:spPr>
          <a:xfrm>
            <a:off x="0" y="1246630"/>
            <a:ext cx="5650992" cy="5611367"/>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52369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öbeklitepe heykel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332656"/>
            <a:ext cx="28575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öbeklitepe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745340"/>
            <a:ext cx="3768353" cy="28890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lgili res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2096" y="2924944"/>
            <a:ext cx="2937898" cy="3709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3336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p:nvPr/>
        </p:nvSpPr>
        <p:spPr>
          <a:xfrm>
            <a:off x="329590" y="1854098"/>
            <a:ext cx="4598670" cy="1050290"/>
          </a:xfrm>
          <a:prstGeom prst="rect">
            <a:avLst/>
          </a:prstGeom>
        </p:spPr>
        <p:txBody>
          <a:bodyPr vert="horz" wrap="square" lIns="0" tIns="98425" rIns="0" bIns="0" rtlCol="0">
            <a:spAutoFit/>
          </a:bodyPr>
          <a:lstStyle/>
          <a:p>
            <a:pPr marL="355600" indent="-342900">
              <a:lnSpc>
                <a:spcPct val="100000"/>
              </a:lnSpc>
              <a:spcBef>
                <a:spcPts val="775"/>
              </a:spcBef>
              <a:buClr>
                <a:srgbClr val="CC0000"/>
              </a:buClr>
              <a:buSzPct val="58928"/>
              <a:buFont typeface="Wingdings"/>
              <a:buChar char=""/>
              <a:tabLst>
                <a:tab pos="354965" algn="l"/>
                <a:tab pos="355600" algn="l"/>
              </a:tabLst>
            </a:pPr>
            <a:r>
              <a:rPr sz="2800" spc="-5" dirty="0">
                <a:latin typeface="Arial"/>
                <a:cs typeface="Arial"/>
              </a:rPr>
              <a:t>İlk 3 </a:t>
            </a:r>
            <a:r>
              <a:rPr sz="2800" dirty="0">
                <a:latin typeface="Arial"/>
                <a:cs typeface="Arial"/>
              </a:rPr>
              <a:t>kısım</a:t>
            </a:r>
            <a:r>
              <a:rPr sz="2800" spc="-25" dirty="0">
                <a:latin typeface="Arial"/>
                <a:cs typeface="Arial"/>
              </a:rPr>
              <a:t> </a:t>
            </a:r>
            <a:r>
              <a:rPr sz="2800" spc="-5" dirty="0">
                <a:latin typeface="Arial"/>
                <a:cs typeface="Arial"/>
              </a:rPr>
              <a:t>mikroanatomi</a:t>
            </a:r>
            <a:endParaRPr sz="2800">
              <a:latin typeface="Arial"/>
              <a:cs typeface="Arial"/>
            </a:endParaRPr>
          </a:p>
          <a:p>
            <a:pPr marL="355600" indent="-342900">
              <a:lnSpc>
                <a:spcPct val="100000"/>
              </a:lnSpc>
              <a:spcBef>
                <a:spcPts val="675"/>
              </a:spcBef>
              <a:buClr>
                <a:srgbClr val="CC0000"/>
              </a:buClr>
              <a:buSzPct val="58928"/>
              <a:buFont typeface="Wingdings"/>
              <a:buChar char=""/>
              <a:tabLst>
                <a:tab pos="354965" algn="l"/>
                <a:tab pos="355600" algn="l"/>
              </a:tabLst>
            </a:pPr>
            <a:r>
              <a:rPr sz="2800" spc="-5" dirty="0">
                <a:latin typeface="Arial"/>
                <a:cs typeface="Arial"/>
              </a:rPr>
              <a:t>Son 3 </a:t>
            </a:r>
            <a:r>
              <a:rPr sz="2800" dirty="0">
                <a:latin typeface="Arial"/>
                <a:cs typeface="Arial"/>
              </a:rPr>
              <a:t>kısım</a:t>
            </a:r>
            <a:r>
              <a:rPr sz="2800" spc="-45" dirty="0">
                <a:latin typeface="Arial"/>
                <a:cs typeface="Arial"/>
              </a:rPr>
              <a:t> </a:t>
            </a:r>
            <a:r>
              <a:rPr sz="2800" spc="-5" dirty="0">
                <a:latin typeface="Arial"/>
                <a:cs typeface="Arial"/>
              </a:rPr>
              <a:t>makroanatomi</a:t>
            </a:r>
            <a:endParaRPr sz="2800">
              <a:latin typeface="Arial"/>
              <a:cs typeface="Arial"/>
            </a:endParaRPr>
          </a:p>
        </p:txBody>
      </p:sp>
      <p:sp>
        <p:nvSpPr>
          <p:cNvPr id="10" name="object 10"/>
          <p:cNvSpPr/>
          <p:nvPr/>
        </p:nvSpPr>
        <p:spPr>
          <a:xfrm>
            <a:off x="3493008" y="188976"/>
            <a:ext cx="1705356" cy="1491996"/>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5334000" y="152400"/>
            <a:ext cx="3124200" cy="457200"/>
          </a:xfrm>
          <a:custGeom>
            <a:avLst/>
            <a:gdLst/>
            <a:ahLst/>
            <a:cxnLst/>
            <a:rect l="l" t="t" r="r" b="b"/>
            <a:pathLst>
              <a:path w="3124200" h="457200">
                <a:moveTo>
                  <a:pt x="0" y="457200"/>
                </a:moveTo>
                <a:lnTo>
                  <a:pt x="3124200" y="457200"/>
                </a:lnTo>
                <a:lnTo>
                  <a:pt x="3124200" y="0"/>
                </a:lnTo>
                <a:lnTo>
                  <a:pt x="0" y="0"/>
                </a:lnTo>
                <a:lnTo>
                  <a:pt x="0" y="457200"/>
                </a:lnTo>
                <a:close/>
              </a:path>
            </a:pathLst>
          </a:custGeom>
          <a:solidFill>
            <a:srgbClr val="FF0000"/>
          </a:solidFill>
        </p:spPr>
        <p:txBody>
          <a:bodyPr wrap="square" lIns="0" tIns="0" rIns="0" bIns="0" rtlCol="0"/>
          <a:lstStyle/>
          <a:p>
            <a:endParaRPr/>
          </a:p>
        </p:txBody>
      </p:sp>
      <p:sp>
        <p:nvSpPr>
          <p:cNvPr id="12" name="object 12"/>
          <p:cNvSpPr txBox="1">
            <a:spLocks noGrp="1"/>
          </p:cNvSpPr>
          <p:nvPr>
            <p:ph type="title"/>
          </p:nvPr>
        </p:nvSpPr>
        <p:spPr>
          <a:xfrm>
            <a:off x="5334000" y="152400"/>
            <a:ext cx="3124200" cy="304800"/>
          </a:xfrm>
          <a:prstGeom prst="rect">
            <a:avLst/>
          </a:prstGeom>
          <a:solidFill>
            <a:srgbClr val="FF0000"/>
          </a:solidFill>
        </p:spPr>
        <p:txBody>
          <a:bodyPr vert="horz" wrap="square" lIns="0" tIns="34925" rIns="0" bIns="0" rtlCol="0">
            <a:spAutoFit/>
          </a:bodyPr>
          <a:lstStyle/>
          <a:p>
            <a:pPr marL="917575">
              <a:lnSpc>
                <a:spcPts val="2125"/>
              </a:lnSpc>
              <a:spcBef>
                <a:spcPts val="275"/>
              </a:spcBef>
            </a:pPr>
            <a:r>
              <a:rPr sz="2400" b="1" dirty="0">
                <a:latin typeface="Times New Roman"/>
                <a:cs typeface="Times New Roman"/>
              </a:rPr>
              <a:t>Organelle</a:t>
            </a:r>
            <a:endParaRPr sz="2400" dirty="0">
              <a:latin typeface="Times New Roman"/>
              <a:cs typeface="Times New Roman"/>
            </a:endParaRPr>
          </a:p>
        </p:txBody>
      </p:sp>
      <p:sp>
        <p:nvSpPr>
          <p:cNvPr id="13" name="object 13"/>
          <p:cNvSpPr txBox="1"/>
          <p:nvPr/>
        </p:nvSpPr>
        <p:spPr>
          <a:xfrm>
            <a:off x="5334000" y="1295400"/>
            <a:ext cx="3124200" cy="457200"/>
          </a:xfrm>
          <a:prstGeom prst="rect">
            <a:avLst/>
          </a:prstGeom>
          <a:solidFill>
            <a:srgbClr val="00CC00"/>
          </a:solidFill>
        </p:spPr>
        <p:txBody>
          <a:bodyPr vert="horz" wrap="square" lIns="0" tIns="34925" rIns="0" bIns="0" rtlCol="0">
            <a:spAutoFit/>
          </a:bodyPr>
          <a:lstStyle/>
          <a:p>
            <a:pPr algn="ctr">
              <a:lnSpc>
                <a:spcPct val="100000"/>
              </a:lnSpc>
              <a:spcBef>
                <a:spcPts val="275"/>
              </a:spcBef>
            </a:pPr>
            <a:r>
              <a:rPr sz="2400" b="1" spc="-10" dirty="0">
                <a:latin typeface="Times New Roman"/>
                <a:cs typeface="Times New Roman"/>
              </a:rPr>
              <a:t>Hücre</a:t>
            </a:r>
            <a:endParaRPr sz="2400">
              <a:latin typeface="Times New Roman"/>
              <a:cs typeface="Times New Roman"/>
            </a:endParaRPr>
          </a:p>
        </p:txBody>
      </p:sp>
      <p:sp>
        <p:nvSpPr>
          <p:cNvPr id="14" name="object 14"/>
          <p:cNvSpPr txBox="1"/>
          <p:nvPr/>
        </p:nvSpPr>
        <p:spPr>
          <a:xfrm>
            <a:off x="5410200" y="2362200"/>
            <a:ext cx="3124200" cy="457200"/>
          </a:xfrm>
          <a:prstGeom prst="rect">
            <a:avLst/>
          </a:prstGeom>
          <a:solidFill>
            <a:srgbClr val="0000CC"/>
          </a:solidFill>
        </p:spPr>
        <p:txBody>
          <a:bodyPr vert="horz" wrap="square" lIns="0" tIns="35560" rIns="0" bIns="0" rtlCol="0">
            <a:spAutoFit/>
          </a:bodyPr>
          <a:lstStyle/>
          <a:p>
            <a:pPr marL="1270" algn="ctr">
              <a:lnSpc>
                <a:spcPct val="100000"/>
              </a:lnSpc>
              <a:spcBef>
                <a:spcPts val="280"/>
              </a:spcBef>
            </a:pPr>
            <a:r>
              <a:rPr sz="2400" b="1" spc="-5" dirty="0">
                <a:solidFill>
                  <a:srgbClr val="FFFFFF"/>
                </a:solidFill>
                <a:latin typeface="Times New Roman"/>
                <a:cs typeface="Times New Roman"/>
              </a:rPr>
              <a:t>Doku</a:t>
            </a:r>
            <a:endParaRPr sz="2400">
              <a:latin typeface="Times New Roman"/>
              <a:cs typeface="Times New Roman"/>
            </a:endParaRPr>
          </a:p>
        </p:txBody>
      </p:sp>
      <p:sp>
        <p:nvSpPr>
          <p:cNvPr id="15" name="object 15"/>
          <p:cNvSpPr txBox="1"/>
          <p:nvPr/>
        </p:nvSpPr>
        <p:spPr>
          <a:xfrm>
            <a:off x="5410200" y="3505200"/>
            <a:ext cx="3124200" cy="457200"/>
          </a:xfrm>
          <a:prstGeom prst="rect">
            <a:avLst/>
          </a:prstGeom>
          <a:solidFill>
            <a:srgbClr val="FFFF00"/>
          </a:solidFill>
        </p:spPr>
        <p:txBody>
          <a:bodyPr vert="horz" wrap="square" lIns="0" tIns="35560" rIns="0" bIns="0" rtlCol="0">
            <a:spAutoFit/>
          </a:bodyPr>
          <a:lstStyle/>
          <a:p>
            <a:pPr algn="ctr">
              <a:lnSpc>
                <a:spcPct val="100000"/>
              </a:lnSpc>
              <a:spcBef>
                <a:spcPts val="280"/>
              </a:spcBef>
            </a:pPr>
            <a:r>
              <a:rPr sz="2400" b="1" spc="-5" dirty="0">
                <a:latin typeface="Times New Roman"/>
                <a:cs typeface="Times New Roman"/>
              </a:rPr>
              <a:t>Organ</a:t>
            </a:r>
            <a:endParaRPr sz="2400">
              <a:latin typeface="Times New Roman"/>
              <a:cs typeface="Times New Roman"/>
            </a:endParaRPr>
          </a:p>
        </p:txBody>
      </p:sp>
      <p:sp>
        <p:nvSpPr>
          <p:cNvPr id="16" name="object 16"/>
          <p:cNvSpPr txBox="1"/>
          <p:nvPr/>
        </p:nvSpPr>
        <p:spPr>
          <a:xfrm>
            <a:off x="5410200" y="4572000"/>
            <a:ext cx="3124200" cy="457200"/>
          </a:xfrm>
          <a:prstGeom prst="rect">
            <a:avLst/>
          </a:prstGeom>
          <a:solidFill>
            <a:srgbClr val="A9BDE9"/>
          </a:solidFill>
        </p:spPr>
        <p:txBody>
          <a:bodyPr vert="horz" wrap="square" lIns="0" tIns="36195" rIns="0" bIns="0" rtlCol="0">
            <a:spAutoFit/>
          </a:bodyPr>
          <a:lstStyle/>
          <a:p>
            <a:pPr algn="ctr">
              <a:lnSpc>
                <a:spcPct val="100000"/>
              </a:lnSpc>
              <a:spcBef>
                <a:spcPts val="285"/>
              </a:spcBef>
            </a:pPr>
            <a:r>
              <a:rPr sz="2400" b="1" spc="-5" dirty="0">
                <a:latin typeface="Times New Roman"/>
                <a:cs typeface="Times New Roman"/>
              </a:rPr>
              <a:t>Sistem</a:t>
            </a:r>
            <a:endParaRPr sz="2400">
              <a:latin typeface="Times New Roman"/>
              <a:cs typeface="Times New Roman"/>
            </a:endParaRPr>
          </a:p>
        </p:txBody>
      </p:sp>
      <p:sp>
        <p:nvSpPr>
          <p:cNvPr id="17" name="object 17"/>
          <p:cNvSpPr txBox="1"/>
          <p:nvPr/>
        </p:nvSpPr>
        <p:spPr>
          <a:xfrm>
            <a:off x="5410200" y="5638800"/>
            <a:ext cx="3124200" cy="457200"/>
          </a:xfrm>
          <a:prstGeom prst="rect">
            <a:avLst/>
          </a:prstGeom>
          <a:solidFill>
            <a:srgbClr val="003366"/>
          </a:solidFill>
        </p:spPr>
        <p:txBody>
          <a:bodyPr vert="horz" wrap="square" lIns="0" tIns="36195" rIns="0" bIns="0" rtlCol="0">
            <a:spAutoFit/>
          </a:bodyPr>
          <a:lstStyle/>
          <a:p>
            <a:pPr marL="826135">
              <a:lnSpc>
                <a:spcPct val="100000"/>
              </a:lnSpc>
              <a:spcBef>
                <a:spcPts val="285"/>
              </a:spcBef>
            </a:pPr>
            <a:r>
              <a:rPr sz="2400" b="1" spc="-5" dirty="0">
                <a:solidFill>
                  <a:srgbClr val="FFFF00"/>
                </a:solidFill>
                <a:latin typeface="Times New Roman"/>
                <a:cs typeface="Times New Roman"/>
              </a:rPr>
              <a:t>Organizma</a:t>
            </a:r>
            <a:endParaRPr sz="2400">
              <a:latin typeface="Times New Roman"/>
              <a:cs typeface="Times New Roman"/>
            </a:endParaRPr>
          </a:p>
        </p:txBody>
      </p:sp>
      <p:sp>
        <p:nvSpPr>
          <p:cNvPr id="18" name="object 18"/>
          <p:cNvSpPr/>
          <p:nvPr/>
        </p:nvSpPr>
        <p:spPr>
          <a:xfrm>
            <a:off x="6667500" y="685800"/>
            <a:ext cx="228600" cy="457200"/>
          </a:xfrm>
          <a:custGeom>
            <a:avLst/>
            <a:gdLst/>
            <a:ahLst/>
            <a:cxnLst/>
            <a:rect l="l" t="t" r="r" b="b"/>
            <a:pathLst>
              <a:path w="228600" h="457200">
                <a:moveTo>
                  <a:pt x="76200" y="228600"/>
                </a:moveTo>
                <a:lnTo>
                  <a:pt x="0" y="228600"/>
                </a:lnTo>
                <a:lnTo>
                  <a:pt x="114300" y="457200"/>
                </a:lnTo>
                <a:lnTo>
                  <a:pt x="209550" y="266700"/>
                </a:lnTo>
                <a:lnTo>
                  <a:pt x="76200" y="266700"/>
                </a:lnTo>
                <a:lnTo>
                  <a:pt x="76200" y="228600"/>
                </a:lnTo>
                <a:close/>
              </a:path>
              <a:path w="228600" h="457200">
                <a:moveTo>
                  <a:pt x="152400" y="0"/>
                </a:moveTo>
                <a:lnTo>
                  <a:pt x="76200" y="0"/>
                </a:lnTo>
                <a:lnTo>
                  <a:pt x="76200" y="266700"/>
                </a:lnTo>
                <a:lnTo>
                  <a:pt x="152400" y="266700"/>
                </a:lnTo>
                <a:lnTo>
                  <a:pt x="152400" y="0"/>
                </a:lnTo>
                <a:close/>
              </a:path>
              <a:path w="228600" h="457200">
                <a:moveTo>
                  <a:pt x="228600" y="228600"/>
                </a:moveTo>
                <a:lnTo>
                  <a:pt x="152400" y="228600"/>
                </a:lnTo>
                <a:lnTo>
                  <a:pt x="152400" y="266700"/>
                </a:lnTo>
                <a:lnTo>
                  <a:pt x="209550" y="266700"/>
                </a:lnTo>
                <a:lnTo>
                  <a:pt x="228600" y="228600"/>
                </a:lnTo>
                <a:close/>
              </a:path>
            </a:pathLst>
          </a:custGeom>
          <a:solidFill>
            <a:srgbClr val="003366"/>
          </a:solidFill>
        </p:spPr>
        <p:txBody>
          <a:bodyPr wrap="square" lIns="0" tIns="0" rIns="0" bIns="0" rtlCol="0"/>
          <a:lstStyle/>
          <a:p>
            <a:endParaRPr/>
          </a:p>
        </p:txBody>
      </p:sp>
      <p:sp>
        <p:nvSpPr>
          <p:cNvPr id="19" name="object 19"/>
          <p:cNvSpPr/>
          <p:nvPr/>
        </p:nvSpPr>
        <p:spPr>
          <a:xfrm>
            <a:off x="6667500" y="1828800"/>
            <a:ext cx="228600" cy="457200"/>
          </a:xfrm>
          <a:custGeom>
            <a:avLst/>
            <a:gdLst/>
            <a:ahLst/>
            <a:cxnLst/>
            <a:rect l="l" t="t" r="r" b="b"/>
            <a:pathLst>
              <a:path w="228600" h="457200">
                <a:moveTo>
                  <a:pt x="76200" y="228600"/>
                </a:moveTo>
                <a:lnTo>
                  <a:pt x="0" y="228600"/>
                </a:lnTo>
                <a:lnTo>
                  <a:pt x="114300" y="457200"/>
                </a:lnTo>
                <a:lnTo>
                  <a:pt x="209550" y="266700"/>
                </a:lnTo>
                <a:lnTo>
                  <a:pt x="76200" y="266700"/>
                </a:lnTo>
                <a:lnTo>
                  <a:pt x="76200" y="228600"/>
                </a:lnTo>
                <a:close/>
              </a:path>
              <a:path w="228600" h="457200">
                <a:moveTo>
                  <a:pt x="152400" y="0"/>
                </a:moveTo>
                <a:lnTo>
                  <a:pt x="76200" y="0"/>
                </a:lnTo>
                <a:lnTo>
                  <a:pt x="76200" y="266700"/>
                </a:lnTo>
                <a:lnTo>
                  <a:pt x="152400" y="266700"/>
                </a:lnTo>
                <a:lnTo>
                  <a:pt x="152400" y="0"/>
                </a:lnTo>
                <a:close/>
              </a:path>
              <a:path w="228600" h="457200">
                <a:moveTo>
                  <a:pt x="228600" y="228600"/>
                </a:moveTo>
                <a:lnTo>
                  <a:pt x="152400" y="228600"/>
                </a:lnTo>
                <a:lnTo>
                  <a:pt x="152400" y="266700"/>
                </a:lnTo>
                <a:lnTo>
                  <a:pt x="209550" y="266700"/>
                </a:lnTo>
                <a:lnTo>
                  <a:pt x="228600" y="228600"/>
                </a:lnTo>
                <a:close/>
              </a:path>
            </a:pathLst>
          </a:custGeom>
          <a:solidFill>
            <a:srgbClr val="003366"/>
          </a:solidFill>
        </p:spPr>
        <p:txBody>
          <a:bodyPr wrap="square" lIns="0" tIns="0" rIns="0" bIns="0" rtlCol="0"/>
          <a:lstStyle/>
          <a:p>
            <a:endParaRPr/>
          </a:p>
        </p:txBody>
      </p:sp>
      <p:sp>
        <p:nvSpPr>
          <p:cNvPr id="20" name="object 20"/>
          <p:cNvSpPr/>
          <p:nvPr/>
        </p:nvSpPr>
        <p:spPr>
          <a:xfrm>
            <a:off x="6667500" y="2971800"/>
            <a:ext cx="228600" cy="457200"/>
          </a:xfrm>
          <a:custGeom>
            <a:avLst/>
            <a:gdLst/>
            <a:ahLst/>
            <a:cxnLst/>
            <a:rect l="l" t="t" r="r" b="b"/>
            <a:pathLst>
              <a:path w="228600" h="457200">
                <a:moveTo>
                  <a:pt x="76200" y="228600"/>
                </a:moveTo>
                <a:lnTo>
                  <a:pt x="0" y="228600"/>
                </a:lnTo>
                <a:lnTo>
                  <a:pt x="114300" y="457200"/>
                </a:lnTo>
                <a:lnTo>
                  <a:pt x="209550" y="266700"/>
                </a:lnTo>
                <a:lnTo>
                  <a:pt x="76200" y="266700"/>
                </a:lnTo>
                <a:lnTo>
                  <a:pt x="76200" y="228600"/>
                </a:lnTo>
                <a:close/>
              </a:path>
              <a:path w="228600" h="457200">
                <a:moveTo>
                  <a:pt x="152400" y="0"/>
                </a:moveTo>
                <a:lnTo>
                  <a:pt x="76200" y="0"/>
                </a:lnTo>
                <a:lnTo>
                  <a:pt x="76200" y="266700"/>
                </a:lnTo>
                <a:lnTo>
                  <a:pt x="152400" y="266700"/>
                </a:lnTo>
                <a:lnTo>
                  <a:pt x="152400" y="0"/>
                </a:lnTo>
                <a:close/>
              </a:path>
              <a:path w="228600" h="457200">
                <a:moveTo>
                  <a:pt x="228600" y="228600"/>
                </a:moveTo>
                <a:lnTo>
                  <a:pt x="152400" y="228600"/>
                </a:lnTo>
                <a:lnTo>
                  <a:pt x="152400" y="266700"/>
                </a:lnTo>
                <a:lnTo>
                  <a:pt x="209550" y="266700"/>
                </a:lnTo>
                <a:lnTo>
                  <a:pt x="228600" y="228600"/>
                </a:lnTo>
                <a:close/>
              </a:path>
            </a:pathLst>
          </a:custGeom>
          <a:solidFill>
            <a:srgbClr val="003366"/>
          </a:solidFill>
        </p:spPr>
        <p:txBody>
          <a:bodyPr wrap="square" lIns="0" tIns="0" rIns="0" bIns="0" rtlCol="0"/>
          <a:lstStyle/>
          <a:p>
            <a:endParaRPr/>
          </a:p>
        </p:txBody>
      </p:sp>
      <p:sp>
        <p:nvSpPr>
          <p:cNvPr id="21" name="object 21"/>
          <p:cNvSpPr/>
          <p:nvPr/>
        </p:nvSpPr>
        <p:spPr>
          <a:xfrm>
            <a:off x="6667500" y="4038600"/>
            <a:ext cx="228600" cy="457200"/>
          </a:xfrm>
          <a:custGeom>
            <a:avLst/>
            <a:gdLst/>
            <a:ahLst/>
            <a:cxnLst/>
            <a:rect l="l" t="t" r="r" b="b"/>
            <a:pathLst>
              <a:path w="228600" h="457200">
                <a:moveTo>
                  <a:pt x="76200" y="228600"/>
                </a:moveTo>
                <a:lnTo>
                  <a:pt x="0" y="228600"/>
                </a:lnTo>
                <a:lnTo>
                  <a:pt x="114300" y="457200"/>
                </a:lnTo>
                <a:lnTo>
                  <a:pt x="209550" y="266700"/>
                </a:lnTo>
                <a:lnTo>
                  <a:pt x="76200" y="266700"/>
                </a:lnTo>
                <a:lnTo>
                  <a:pt x="76200" y="228600"/>
                </a:lnTo>
                <a:close/>
              </a:path>
              <a:path w="228600" h="457200">
                <a:moveTo>
                  <a:pt x="152400" y="0"/>
                </a:moveTo>
                <a:lnTo>
                  <a:pt x="76200" y="0"/>
                </a:lnTo>
                <a:lnTo>
                  <a:pt x="76200" y="266700"/>
                </a:lnTo>
                <a:lnTo>
                  <a:pt x="152400" y="266700"/>
                </a:lnTo>
                <a:lnTo>
                  <a:pt x="152400" y="0"/>
                </a:lnTo>
                <a:close/>
              </a:path>
              <a:path w="228600" h="457200">
                <a:moveTo>
                  <a:pt x="228600" y="228600"/>
                </a:moveTo>
                <a:lnTo>
                  <a:pt x="152400" y="228600"/>
                </a:lnTo>
                <a:lnTo>
                  <a:pt x="152400" y="266700"/>
                </a:lnTo>
                <a:lnTo>
                  <a:pt x="209550" y="266700"/>
                </a:lnTo>
                <a:lnTo>
                  <a:pt x="228600" y="228600"/>
                </a:lnTo>
                <a:close/>
              </a:path>
            </a:pathLst>
          </a:custGeom>
          <a:solidFill>
            <a:srgbClr val="003366"/>
          </a:solidFill>
        </p:spPr>
        <p:txBody>
          <a:bodyPr wrap="square" lIns="0" tIns="0" rIns="0" bIns="0" rtlCol="0"/>
          <a:lstStyle/>
          <a:p>
            <a:endParaRPr/>
          </a:p>
        </p:txBody>
      </p:sp>
      <p:sp>
        <p:nvSpPr>
          <p:cNvPr id="22" name="object 22"/>
          <p:cNvSpPr/>
          <p:nvPr/>
        </p:nvSpPr>
        <p:spPr>
          <a:xfrm>
            <a:off x="6667500" y="5105400"/>
            <a:ext cx="228600" cy="457200"/>
          </a:xfrm>
          <a:custGeom>
            <a:avLst/>
            <a:gdLst/>
            <a:ahLst/>
            <a:cxnLst/>
            <a:rect l="l" t="t" r="r" b="b"/>
            <a:pathLst>
              <a:path w="228600" h="457200">
                <a:moveTo>
                  <a:pt x="76200" y="228600"/>
                </a:moveTo>
                <a:lnTo>
                  <a:pt x="0" y="228600"/>
                </a:lnTo>
                <a:lnTo>
                  <a:pt x="114300" y="457200"/>
                </a:lnTo>
                <a:lnTo>
                  <a:pt x="209550" y="266700"/>
                </a:lnTo>
                <a:lnTo>
                  <a:pt x="76200" y="266700"/>
                </a:lnTo>
                <a:lnTo>
                  <a:pt x="76200" y="228600"/>
                </a:lnTo>
                <a:close/>
              </a:path>
              <a:path w="228600" h="457200">
                <a:moveTo>
                  <a:pt x="152400" y="0"/>
                </a:moveTo>
                <a:lnTo>
                  <a:pt x="76200" y="0"/>
                </a:lnTo>
                <a:lnTo>
                  <a:pt x="76200" y="266700"/>
                </a:lnTo>
                <a:lnTo>
                  <a:pt x="152400" y="266700"/>
                </a:lnTo>
                <a:lnTo>
                  <a:pt x="152400" y="0"/>
                </a:lnTo>
                <a:close/>
              </a:path>
              <a:path w="228600" h="457200">
                <a:moveTo>
                  <a:pt x="228600" y="228600"/>
                </a:moveTo>
                <a:lnTo>
                  <a:pt x="152400" y="228600"/>
                </a:lnTo>
                <a:lnTo>
                  <a:pt x="152400" y="266700"/>
                </a:lnTo>
                <a:lnTo>
                  <a:pt x="209550" y="266700"/>
                </a:lnTo>
                <a:lnTo>
                  <a:pt x="228600" y="228600"/>
                </a:lnTo>
                <a:close/>
              </a:path>
            </a:pathLst>
          </a:custGeom>
          <a:solidFill>
            <a:srgbClr val="003366"/>
          </a:solidFill>
        </p:spPr>
        <p:txBody>
          <a:bodyPr wrap="square" lIns="0" tIns="0" rIns="0" bIns="0" rtlCol="0"/>
          <a:lstStyle/>
          <a:p>
            <a:endParaRPr/>
          </a:p>
        </p:txBody>
      </p:sp>
      <p:sp>
        <p:nvSpPr>
          <p:cNvPr id="23" name="object 23"/>
          <p:cNvSpPr/>
          <p:nvPr/>
        </p:nvSpPr>
        <p:spPr>
          <a:xfrm>
            <a:off x="3276600" y="3157727"/>
            <a:ext cx="1799844" cy="1613916"/>
          </a:xfrm>
          <a:prstGeom prst="rect">
            <a:avLst/>
          </a:prstGeom>
          <a:blipFill>
            <a:blip r:embed="rId3" cstate="print"/>
            <a:stretch>
              <a:fillRect/>
            </a:stretch>
          </a:blipFill>
        </p:spPr>
        <p:txBody>
          <a:bodyPr wrap="square" lIns="0" tIns="0" rIns="0" bIns="0" rtlCol="0"/>
          <a:lstStyle/>
          <a:p>
            <a:endParaRPr/>
          </a:p>
        </p:txBody>
      </p:sp>
      <p:sp>
        <p:nvSpPr>
          <p:cNvPr id="24" name="object 24"/>
          <p:cNvSpPr/>
          <p:nvPr/>
        </p:nvSpPr>
        <p:spPr>
          <a:xfrm>
            <a:off x="3276600" y="4869179"/>
            <a:ext cx="1815083" cy="1837944"/>
          </a:xfrm>
          <a:prstGeom prst="rect">
            <a:avLst/>
          </a:prstGeom>
          <a:blipFill>
            <a:blip r:embed="rId4" cstate="print"/>
            <a:stretch>
              <a:fillRect/>
            </a:stretch>
          </a:blipFill>
        </p:spPr>
        <p:txBody>
          <a:bodyPr wrap="square" lIns="0" tIns="0" rIns="0" bIns="0" rtlCol="0"/>
          <a:lstStyle/>
          <a:p>
            <a:endParaRPr/>
          </a:p>
        </p:txBody>
      </p:sp>
      <p:sp>
        <p:nvSpPr>
          <p:cNvPr id="25" name="object 25"/>
          <p:cNvSpPr/>
          <p:nvPr/>
        </p:nvSpPr>
        <p:spPr>
          <a:xfrm>
            <a:off x="179831" y="3573779"/>
            <a:ext cx="3012948" cy="3096768"/>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898371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48383" y="0"/>
            <a:ext cx="5817108" cy="6857998"/>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9643134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379272" y="224790"/>
            <a:ext cx="8312784" cy="635000"/>
          </a:xfrm>
          <a:prstGeom prst="rect">
            <a:avLst/>
          </a:prstGeom>
        </p:spPr>
        <p:txBody>
          <a:bodyPr vert="horz" wrap="square" lIns="0" tIns="12065" rIns="0" bIns="0" rtlCol="0">
            <a:spAutoFit/>
          </a:bodyPr>
          <a:lstStyle/>
          <a:p>
            <a:pPr marL="12700">
              <a:lnSpc>
                <a:spcPct val="100000"/>
              </a:lnSpc>
              <a:spcBef>
                <a:spcPts val="95"/>
              </a:spcBef>
            </a:pPr>
            <a:r>
              <a:rPr sz="4000" b="1" spc="-10" dirty="0">
                <a:solidFill>
                  <a:srgbClr val="FF0000"/>
                </a:solidFill>
                <a:latin typeface="Arial"/>
                <a:cs typeface="Arial"/>
              </a:rPr>
              <a:t>ANATOMİDE </a:t>
            </a:r>
            <a:r>
              <a:rPr sz="4000" b="1" spc="-5" dirty="0">
                <a:solidFill>
                  <a:srgbClr val="FF0000"/>
                </a:solidFill>
                <a:latin typeface="Arial"/>
                <a:cs typeface="Arial"/>
              </a:rPr>
              <a:t>EĞİTİM</a:t>
            </a:r>
            <a:r>
              <a:rPr sz="4000" b="1" spc="5" dirty="0">
                <a:solidFill>
                  <a:srgbClr val="FF0000"/>
                </a:solidFill>
                <a:latin typeface="Arial"/>
                <a:cs typeface="Arial"/>
              </a:rPr>
              <a:t> </a:t>
            </a:r>
            <a:r>
              <a:rPr sz="4000" b="1" spc="-10" dirty="0">
                <a:solidFill>
                  <a:srgbClr val="FF0000"/>
                </a:solidFill>
                <a:latin typeface="Arial"/>
                <a:cs typeface="Arial"/>
              </a:rPr>
              <a:t>METODLARI:</a:t>
            </a:r>
            <a:endParaRPr sz="4000" dirty="0">
              <a:latin typeface="Arial"/>
              <a:cs typeface="Arial"/>
            </a:endParaRPr>
          </a:p>
        </p:txBody>
      </p:sp>
      <p:sp>
        <p:nvSpPr>
          <p:cNvPr id="9" name="object 9"/>
          <p:cNvSpPr txBox="1"/>
          <p:nvPr/>
        </p:nvSpPr>
        <p:spPr>
          <a:xfrm>
            <a:off x="258267" y="857881"/>
            <a:ext cx="6882765" cy="5293360"/>
          </a:xfrm>
          <a:prstGeom prst="rect">
            <a:avLst/>
          </a:prstGeom>
        </p:spPr>
        <p:txBody>
          <a:bodyPr vert="horz" wrap="square" lIns="0" tIns="85090" rIns="0" bIns="0" rtlCol="0">
            <a:spAutoFit/>
          </a:bodyPr>
          <a:lstStyle/>
          <a:p>
            <a:pPr marL="283210" indent="-270510">
              <a:lnSpc>
                <a:spcPct val="100000"/>
              </a:lnSpc>
              <a:spcBef>
                <a:spcPts val="670"/>
              </a:spcBef>
              <a:buAutoNum type="romanUcPeriod"/>
              <a:tabLst>
                <a:tab pos="283845" algn="l"/>
              </a:tabLst>
            </a:pPr>
            <a:r>
              <a:rPr sz="2400" b="1" dirty="0">
                <a:latin typeface="Times New Roman"/>
                <a:cs typeface="Times New Roman"/>
              </a:rPr>
              <a:t>Topografik</a:t>
            </a:r>
            <a:r>
              <a:rPr sz="2400" b="1" spc="-10" dirty="0">
                <a:latin typeface="Times New Roman"/>
                <a:cs typeface="Times New Roman"/>
              </a:rPr>
              <a:t> </a:t>
            </a:r>
            <a:r>
              <a:rPr sz="2400" b="1" spc="-5" dirty="0">
                <a:latin typeface="Times New Roman"/>
                <a:cs typeface="Times New Roman"/>
              </a:rPr>
              <a:t>Anatomi</a:t>
            </a:r>
            <a:endParaRPr sz="2400" dirty="0">
              <a:latin typeface="Times New Roman"/>
              <a:cs typeface="Times New Roman"/>
            </a:endParaRPr>
          </a:p>
          <a:p>
            <a:pPr marL="402590" indent="-389890">
              <a:lnSpc>
                <a:spcPct val="100000"/>
              </a:lnSpc>
              <a:spcBef>
                <a:spcPts val="580"/>
              </a:spcBef>
              <a:buAutoNum type="romanUcPeriod"/>
              <a:tabLst>
                <a:tab pos="403225" algn="l"/>
              </a:tabLst>
            </a:pPr>
            <a:r>
              <a:rPr sz="2400" b="1" dirty="0">
                <a:latin typeface="Times New Roman"/>
                <a:cs typeface="Times New Roman"/>
              </a:rPr>
              <a:t>Sistematik</a:t>
            </a:r>
            <a:r>
              <a:rPr sz="2400" b="1" spc="-40" dirty="0">
                <a:latin typeface="Times New Roman"/>
                <a:cs typeface="Times New Roman"/>
              </a:rPr>
              <a:t> </a:t>
            </a:r>
            <a:r>
              <a:rPr sz="2400" b="1" spc="-5" dirty="0">
                <a:latin typeface="Times New Roman"/>
                <a:cs typeface="Times New Roman"/>
              </a:rPr>
              <a:t>Anatomi</a:t>
            </a:r>
            <a:endParaRPr sz="2400" dirty="0">
              <a:latin typeface="Times New Roman"/>
              <a:cs typeface="Times New Roman"/>
            </a:endParaRPr>
          </a:p>
          <a:p>
            <a:pPr marL="520700" indent="-508000">
              <a:lnSpc>
                <a:spcPct val="100000"/>
              </a:lnSpc>
              <a:spcBef>
                <a:spcPts val="575"/>
              </a:spcBef>
              <a:buAutoNum type="romanUcPeriod"/>
              <a:tabLst>
                <a:tab pos="521334" algn="l"/>
              </a:tabLst>
            </a:pPr>
            <a:r>
              <a:rPr sz="2400" b="1" dirty="0">
                <a:latin typeface="Times New Roman"/>
                <a:cs typeface="Times New Roman"/>
              </a:rPr>
              <a:t>Comparative </a:t>
            </a:r>
            <a:r>
              <a:rPr sz="2400" b="1" spc="-5" dirty="0">
                <a:latin typeface="Times New Roman"/>
                <a:cs typeface="Times New Roman"/>
              </a:rPr>
              <a:t>Anatomi (Anatomia </a:t>
            </a:r>
            <a:r>
              <a:rPr sz="2400" b="1" dirty="0">
                <a:latin typeface="Times New Roman"/>
                <a:cs typeface="Times New Roman"/>
              </a:rPr>
              <a:t>Comparative</a:t>
            </a:r>
            <a:r>
              <a:rPr sz="2400" b="1" spc="-40" dirty="0">
                <a:latin typeface="Times New Roman"/>
                <a:cs typeface="Times New Roman"/>
              </a:rPr>
              <a:t> </a:t>
            </a:r>
            <a:r>
              <a:rPr sz="2400" b="1" dirty="0">
                <a:latin typeface="Times New Roman"/>
                <a:cs typeface="Times New Roman"/>
              </a:rPr>
              <a:t>)</a:t>
            </a:r>
            <a:endParaRPr sz="2400" dirty="0">
              <a:latin typeface="Times New Roman"/>
              <a:cs typeface="Times New Roman"/>
            </a:endParaRPr>
          </a:p>
          <a:p>
            <a:pPr marL="504190" indent="-491490">
              <a:lnSpc>
                <a:spcPct val="100000"/>
              </a:lnSpc>
              <a:spcBef>
                <a:spcPts val="575"/>
              </a:spcBef>
              <a:buAutoNum type="romanUcPeriod"/>
              <a:tabLst>
                <a:tab pos="504825" algn="l"/>
              </a:tabLst>
            </a:pPr>
            <a:r>
              <a:rPr sz="2400" b="1" dirty="0">
                <a:latin typeface="Times New Roman"/>
                <a:cs typeface="Times New Roman"/>
              </a:rPr>
              <a:t>Fonksiyonel</a:t>
            </a:r>
            <a:r>
              <a:rPr sz="2400" b="1" spc="-25" dirty="0">
                <a:latin typeface="Times New Roman"/>
                <a:cs typeface="Times New Roman"/>
              </a:rPr>
              <a:t> </a:t>
            </a:r>
            <a:r>
              <a:rPr sz="2400" b="1" spc="-5" dirty="0">
                <a:latin typeface="Times New Roman"/>
                <a:cs typeface="Times New Roman"/>
              </a:rPr>
              <a:t>Anatomi</a:t>
            </a:r>
            <a:endParaRPr sz="2400" dirty="0">
              <a:latin typeface="Times New Roman"/>
              <a:cs typeface="Times New Roman"/>
            </a:endParaRPr>
          </a:p>
          <a:p>
            <a:pPr marL="385445" indent="-372745">
              <a:lnSpc>
                <a:spcPct val="100000"/>
              </a:lnSpc>
              <a:spcBef>
                <a:spcPts val="580"/>
              </a:spcBef>
              <a:buAutoNum type="romanUcPeriod"/>
              <a:tabLst>
                <a:tab pos="386080" algn="l"/>
              </a:tabLst>
            </a:pPr>
            <a:r>
              <a:rPr sz="2400" b="1" dirty="0">
                <a:latin typeface="Times New Roman"/>
                <a:cs typeface="Times New Roman"/>
              </a:rPr>
              <a:t>Cerrahi </a:t>
            </a:r>
            <a:r>
              <a:rPr sz="2400" b="1" spc="-5" dirty="0">
                <a:latin typeface="Times New Roman"/>
                <a:cs typeface="Times New Roman"/>
              </a:rPr>
              <a:t>Anatomi </a:t>
            </a:r>
            <a:r>
              <a:rPr sz="2400" b="1" dirty="0">
                <a:latin typeface="Times New Roman"/>
                <a:cs typeface="Times New Roman"/>
              </a:rPr>
              <a:t>(Anatomia</a:t>
            </a:r>
            <a:r>
              <a:rPr sz="2400" b="1" spc="-30" dirty="0">
                <a:latin typeface="Times New Roman"/>
                <a:cs typeface="Times New Roman"/>
              </a:rPr>
              <a:t> </a:t>
            </a:r>
            <a:r>
              <a:rPr sz="2400" b="1" dirty="0">
                <a:latin typeface="Times New Roman"/>
                <a:cs typeface="Times New Roman"/>
              </a:rPr>
              <a:t>Chirurgica)</a:t>
            </a:r>
            <a:endParaRPr sz="2400" dirty="0">
              <a:latin typeface="Times New Roman"/>
              <a:cs typeface="Times New Roman"/>
            </a:endParaRPr>
          </a:p>
          <a:p>
            <a:pPr marL="504190" indent="-491490">
              <a:lnSpc>
                <a:spcPct val="100000"/>
              </a:lnSpc>
              <a:spcBef>
                <a:spcPts val="575"/>
              </a:spcBef>
              <a:buAutoNum type="romanUcPeriod"/>
              <a:tabLst>
                <a:tab pos="504825" algn="l"/>
              </a:tabLst>
            </a:pPr>
            <a:r>
              <a:rPr sz="2400" b="1" spc="-5" dirty="0">
                <a:latin typeface="Times New Roman"/>
                <a:cs typeface="Times New Roman"/>
              </a:rPr>
              <a:t>Yüzeysel Anatomi</a:t>
            </a:r>
            <a:r>
              <a:rPr sz="2400" b="1" spc="15" dirty="0">
                <a:latin typeface="Times New Roman"/>
                <a:cs typeface="Times New Roman"/>
              </a:rPr>
              <a:t> </a:t>
            </a:r>
            <a:r>
              <a:rPr sz="2400" b="1" spc="-5" dirty="0">
                <a:latin typeface="Times New Roman"/>
                <a:cs typeface="Times New Roman"/>
              </a:rPr>
              <a:t>(Surface)</a:t>
            </a:r>
            <a:endParaRPr sz="2400" dirty="0">
              <a:latin typeface="Times New Roman"/>
              <a:cs typeface="Times New Roman"/>
            </a:endParaRPr>
          </a:p>
          <a:p>
            <a:pPr marL="622935" indent="-610235">
              <a:lnSpc>
                <a:spcPct val="100000"/>
              </a:lnSpc>
              <a:spcBef>
                <a:spcPts val="580"/>
              </a:spcBef>
              <a:buAutoNum type="romanUcPeriod"/>
              <a:tabLst>
                <a:tab pos="623570" algn="l"/>
              </a:tabLst>
            </a:pPr>
            <a:r>
              <a:rPr sz="2400" b="1" dirty="0">
                <a:latin typeface="Times New Roman"/>
                <a:cs typeface="Times New Roman"/>
              </a:rPr>
              <a:t>Estetik </a:t>
            </a:r>
            <a:r>
              <a:rPr sz="2400" b="1" spc="-5" dirty="0">
                <a:latin typeface="Times New Roman"/>
                <a:cs typeface="Times New Roman"/>
              </a:rPr>
              <a:t>Anatomi</a:t>
            </a:r>
            <a:r>
              <a:rPr sz="2400" b="1" spc="-20" dirty="0">
                <a:latin typeface="Times New Roman"/>
                <a:cs typeface="Times New Roman"/>
              </a:rPr>
              <a:t> </a:t>
            </a:r>
            <a:r>
              <a:rPr sz="2400" b="1" dirty="0">
                <a:latin typeface="Times New Roman"/>
                <a:cs typeface="Times New Roman"/>
              </a:rPr>
              <a:t>(Plastik)</a:t>
            </a:r>
            <a:endParaRPr sz="2400" dirty="0">
              <a:latin typeface="Times New Roman"/>
              <a:cs typeface="Times New Roman"/>
            </a:endParaRPr>
          </a:p>
          <a:p>
            <a:pPr marL="742315" indent="-729615">
              <a:lnSpc>
                <a:spcPct val="100000"/>
              </a:lnSpc>
              <a:spcBef>
                <a:spcPts val="575"/>
              </a:spcBef>
              <a:buAutoNum type="romanUcPeriod"/>
              <a:tabLst>
                <a:tab pos="742950" algn="l"/>
              </a:tabLst>
            </a:pPr>
            <a:r>
              <a:rPr sz="2400" b="1" dirty="0">
                <a:latin typeface="Times New Roman"/>
                <a:cs typeface="Times New Roman"/>
              </a:rPr>
              <a:t>Klinik</a:t>
            </a:r>
            <a:r>
              <a:rPr sz="2400" b="1" spc="-35" dirty="0">
                <a:latin typeface="Times New Roman"/>
                <a:cs typeface="Times New Roman"/>
              </a:rPr>
              <a:t> </a:t>
            </a:r>
            <a:r>
              <a:rPr sz="2400" b="1" spc="-5" dirty="0">
                <a:latin typeface="Times New Roman"/>
                <a:cs typeface="Times New Roman"/>
              </a:rPr>
              <a:t>Anatomi</a:t>
            </a:r>
            <a:endParaRPr sz="2400" dirty="0">
              <a:latin typeface="Times New Roman"/>
              <a:cs typeface="Times New Roman"/>
            </a:endParaRPr>
          </a:p>
          <a:p>
            <a:pPr marL="504190" indent="-491490">
              <a:lnSpc>
                <a:spcPct val="100000"/>
              </a:lnSpc>
              <a:spcBef>
                <a:spcPts val="575"/>
              </a:spcBef>
              <a:buAutoNum type="romanUcPeriod"/>
              <a:tabLst>
                <a:tab pos="504825" algn="l"/>
              </a:tabLst>
            </a:pPr>
            <a:r>
              <a:rPr sz="2400" b="1" dirty="0">
                <a:latin typeface="Times New Roman"/>
                <a:cs typeface="Times New Roman"/>
              </a:rPr>
              <a:t>Gelişim </a:t>
            </a:r>
            <a:r>
              <a:rPr sz="2400" b="1" spc="-5" dirty="0">
                <a:latin typeface="Times New Roman"/>
                <a:cs typeface="Times New Roman"/>
              </a:rPr>
              <a:t>Anatomisi</a:t>
            </a:r>
            <a:r>
              <a:rPr sz="2400" b="1" spc="-85" dirty="0">
                <a:latin typeface="Times New Roman"/>
                <a:cs typeface="Times New Roman"/>
              </a:rPr>
              <a:t> </a:t>
            </a:r>
            <a:r>
              <a:rPr sz="2400" b="1" dirty="0">
                <a:latin typeface="Times New Roman"/>
                <a:cs typeface="Times New Roman"/>
              </a:rPr>
              <a:t>(Embriyoloji)</a:t>
            </a:r>
            <a:endParaRPr sz="2400" dirty="0">
              <a:latin typeface="Times New Roman"/>
              <a:cs typeface="Times New Roman"/>
            </a:endParaRPr>
          </a:p>
          <a:p>
            <a:pPr marL="384810" indent="-372110">
              <a:lnSpc>
                <a:spcPct val="100000"/>
              </a:lnSpc>
              <a:spcBef>
                <a:spcPts val="580"/>
              </a:spcBef>
              <a:buAutoNum type="romanUcPeriod"/>
              <a:tabLst>
                <a:tab pos="385445" algn="l"/>
              </a:tabLst>
            </a:pPr>
            <a:r>
              <a:rPr sz="2400" b="1" dirty="0">
                <a:latin typeface="Times New Roman"/>
                <a:cs typeface="Times New Roman"/>
              </a:rPr>
              <a:t>Mikroskopik </a:t>
            </a:r>
            <a:r>
              <a:rPr sz="2400" b="1" spc="-5" dirty="0">
                <a:latin typeface="Times New Roman"/>
                <a:cs typeface="Times New Roman"/>
              </a:rPr>
              <a:t>Anatomi</a:t>
            </a:r>
            <a:r>
              <a:rPr sz="2400" b="1" spc="-80" dirty="0">
                <a:latin typeface="Times New Roman"/>
                <a:cs typeface="Times New Roman"/>
              </a:rPr>
              <a:t> </a:t>
            </a:r>
            <a:r>
              <a:rPr sz="2400" b="1" dirty="0">
                <a:latin typeface="Times New Roman"/>
                <a:cs typeface="Times New Roman"/>
              </a:rPr>
              <a:t>(Histologia)</a:t>
            </a:r>
            <a:endParaRPr sz="2400" dirty="0">
              <a:latin typeface="Times New Roman"/>
              <a:cs typeface="Times New Roman"/>
            </a:endParaRPr>
          </a:p>
          <a:p>
            <a:pPr marL="580390" indent="-567690">
              <a:lnSpc>
                <a:spcPct val="100000"/>
              </a:lnSpc>
              <a:spcBef>
                <a:spcPts val="575"/>
              </a:spcBef>
              <a:buAutoNum type="romanUcPeriod"/>
              <a:tabLst>
                <a:tab pos="580390" algn="l"/>
                <a:tab pos="581025" algn="l"/>
              </a:tabLst>
            </a:pPr>
            <a:r>
              <a:rPr sz="2400" b="1" dirty="0">
                <a:latin typeface="Times New Roman"/>
                <a:cs typeface="Times New Roman"/>
              </a:rPr>
              <a:t>Kesitsel</a:t>
            </a:r>
            <a:r>
              <a:rPr sz="2400" b="1" spc="-35" dirty="0">
                <a:latin typeface="Times New Roman"/>
                <a:cs typeface="Times New Roman"/>
              </a:rPr>
              <a:t> </a:t>
            </a:r>
            <a:r>
              <a:rPr sz="2400" b="1" spc="-5" dirty="0">
                <a:latin typeface="Times New Roman"/>
                <a:cs typeface="Times New Roman"/>
              </a:rPr>
              <a:t>Anatomi</a:t>
            </a:r>
            <a:endParaRPr sz="2400" dirty="0">
              <a:latin typeface="Times New Roman"/>
              <a:cs typeface="Times New Roman"/>
            </a:endParaRPr>
          </a:p>
          <a:p>
            <a:pPr marL="622935" indent="-610235">
              <a:lnSpc>
                <a:spcPct val="100000"/>
              </a:lnSpc>
              <a:spcBef>
                <a:spcPts val="575"/>
              </a:spcBef>
              <a:buAutoNum type="romanUcPeriod"/>
              <a:tabLst>
                <a:tab pos="623570" algn="l"/>
              </a:tabLst>
            </a:pPr>
            <a:r>
              <a:rPr sz="2400" b="1" dirty="0">
                <a:latin typeface="Times New Roman"/>
                <a:cs typeface="Times New Roman"/>
              </a:rPr>
              <a:t>Radyolojik</a:t>
            </a:r>
            <a:r>
              <a:rPr sz="2400" b="1" spc="-10" dirty="0">
                <a:latin typeface="Times New Roman"/>
                <a:cs typeface="Times New Roman"/>
              </a:rPr>
              <a:t> </a:t>
            </a:r>
            <a:r>
              <a:rPr sz="2400" b="1" spc="-5" dirty="0">
                <a:latin typeface="Times New Roman"/>
                <a:cs typeface="Times New Roman"/>
              </a:rPr>
              <a:t>Anatomi</a:t>
            </a:r>
            <a:endParaRPr sz="2400" dirty="0">
              <a:latin typeface="Times New Roman"/>
              <a:cs typeface="Times New Roman"/>
            </a:endParaRPr>
          </a:p>
        </p:txBody>
      </p:sp>
      <p:sp>
        <p:nvSpPr>
          <p:cNvPr id="10" name="object 10"/>
          <p:cNvSpPr/>
          <p:nvPr/>
        </p:nvSpPr>
        <p:spPr>
          <a:xfrm>
            <a:off x="6271259" y="2491739"/>
            <a:ext cx="2663951" cy="4131564"/>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2382636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231140" y="278079"/>
            <a:ext cx="4220210" cy="514350"/>
          </a:xfrm>
          <a:prstGeom prst="rect">
            <a:avLst/>
          </a:prstGeom>
        </p:spPr>
        <p:txBody>
          <a:bodyPr vert="horz" wrap="square" lIns="0" tIns="13335" rIns="0" bIns="0" rtlCol="0">
            <a:spAutoFit/>
          </a:bodyPr>
          <a:lstStyle/>
          <a:p>
            <a:pPr marL="12700">
              <a:lnSpc>
                <a:spcPct val="100000"/>
              </a:lnSpc>
              <a:spcBef>
                <a:spcPts val="105"/>
              </a:spcBef>
            </a:pPr>
            <a:r>
              <a:rPr sz="3200" b="1" spc="-5" dirty="0">
                <a:solidFill>
                  <a:srgbClr val="FF0000"/>
                </a:solidFill>
                <a:latin typeface="Arial"/>
                <a:cs typeface="Arial"/>
              </a:rPr>
              <a:t>I.Topografik</a:t>
            </a:r>
            <a:r>
              <a:rPr sz="3200" b="1" spc="-70" dirty="0">
                <a:solidFill>
                  <a:srgbClr val="FF0000"/>
                </a:solidFill>
                <a:latin typeface="Arial"/>
                <a:cs typeface="Arial"/>
              </a:rPr>
              <a:t> </a:t>
            </a:r>
            <a:r>
              <a:rPr sz="3200" b="1" spc="-5" dirty="0">
                <a:solidFill>
                  <a:srgbClr val="FF0000"/>
                </a:solidFill>
                <a:latin typeface="Arial"/>
                <a:cs typeface="Arial"/>
              </a:rPr>
              <a:t>Anatomi:</a:t>
            </a:r>
            <a:endParaRPr sz="3200">
              <a:latin typeface="Arial"/>
              <a:cs typeface="Arial"/>
            </a:endParaRPr>
          </a:p>
        </p:txBody>
      </p:sp>
      <p:sp>
        <p:nvSpPr>
          <p:cNvPr id="9" name="object 9"/>
          <p:cNvSpPr/>
          <p:nvPr/>
        </p:nvSpPr>
        <p:spPr>
          <a:xfrm>
            <a:off x="3348228" y="2061971"/>
            <a:ext cx="5795771" cy="4796026"/>
          </a:xfrm>
          <a:prstGeom prst="rect">
            <a:avLst/>
          </a:prstGeom>
          <a:blipFill>
            <a:blip r:embed="rId2" cstate="print"/>
            <a:stretch>
              <a:fillRect/>
            </a:stretch>
          </a:blipFill>
        </p:spPr>
        <p:txBody>
          <a:bodyPr wrap="square" lIns="0" tIns="0" rIns="0" bIns="0" rtlCol="0"/>
          <a:lstStyle/>
          <a:p>
            <a:endParaRPr/>
          </a:p>
        </p:txBody>
      </p:sp>
      <p:sp>
        <p:nvSpPr>
          <p:cNvPr id="10" name="object 10"/>
          <p:cNvSpPr txBox="1"/>
          <p:nvPr/>
        </p:nvSpPr>
        <p:spPr>
          <a:xfrm>
            <a:off x="231140" y="528525"/>
            <a:ext cx="7753984" cy="6027420"/>
          </a:xfrm>
          <a:prstGeom prst="rect">
            <a:avLst/>
          </a:prstGeom>
        </p:spPr>
        <p:txBody>
          <a:bodyPr vert="horz" wrap="square" lIns="0" tIns="252729" rIns="0" bIns="0" rtlCol="0">
            <a:spAutoFit/>
          </a:bodyPr>
          <a:lstStyle/>
          <a:p>
            <a:pPr marL="12700">
              <a:lnSpc>
                <a:spcPct val="100000"/>
              </a:lnSpc>
              <a:spcBef>
                <a:spcPts val="1989"/>
              </a:spcBef>
            </a:pPr>
            <a:r>
              <a:rPr sz="2800" b="1" spc="-5" dirty="0">
                <a:solidFill>
                  <a:srgbClr val="FF0000"/>
                </a:solidFill>
                <a:latin typeface="Arial"/>
                <a:cs typeface="Arial"/>
              </a:rPr>
              <a:t>(Anatomia Topographia,Anatomia</a:t>
            </a:r>
            <a:r>
              <a:rPr sz="2800" b="1" spc="105" dirty="0">
                <a:solidFill>
                  <a:srgbClr val="FF0000"/>
                </a:solidFill>
                <a:latin typeface="Arial"/>
                <a:cs typeface="Arial"/>
              </a:rPr>
              <a:t> </a:t>
            </a:r>
            <a:r>
              <a:rPr sz="2800" b="1" spc="-5" dirty="0">
                <a:solidFill>
                  <a:srgbClr val="FF0000"/>
                </a:solidFill>
                <a:latin typeface="Arial"/>
                <a:cs typeface="Arial"/>
              </a:rPr>
              <a:t>Regionalis)</a:t>
            </a:r>
            <a:endParaRPr sz="2800" dirty="0">
              <a:latin typeface="Arial"/>
              <a:cs typeface="Arial"/>
            </a:endParaRPr>
          </a:p>
          <a:p>
            <a:pPr marL="382270" indent="-342900">
              <a:lnSpc>
                <a:spcPct val="100000"/>
              </a:lnSpc>
              <a:spcBef>
                <a:spcPts val="1630"/>
              </a:spcBef>
              <a:buClr>
                <a:srgbClr val="FF0000"/>
              </a:buClr>
              <a:buSzPct val="60416"/>
              <a:buFont typeface="Wingdings"/>
              <a:buChar char=""/>
              <a:tabLst>
                <a:tab pos="382270" algn="l"/>
                <a:tab pos="382905" algn="l"/>
              </a:tabLst>
            </a:pPr>
            <a:r>
              <a:rPr sz="2400" spc="-5" dirty="0">
                <a:latin typeface="Arial"/>
                <a:cs typeface="Arial"/>
              </a:rPr>
              <a:t>Vücudun </a:t>
            </a:r>
            <a:r>
              <a:rPr sz="2400" spc="-10" dirty="0">
                <a:latin typeface="Arial"/>
                <a:cs typeface="Arial"/>
              </a:rPr>
              <a:t>bölgelere </a:t>
            </a:r>
            <a:r>
              <a:rPr sz="2400" spc="-5" dirty="0">
                <a:latin typeface="Arial"/>
                <a:cs typeface="Arial"/>
              </a:rPr>
              <a:t>(regio) ayrılarak</a:t>
            </a:r>
            <a:r>
              <a:rPr sz="2400" spc="85" dirty="0">
                <a:latin typeface="Arial"/>
                <a:cs typeface="Arial"/>
              </a:rPr>
              <a:t> </a:t>
            </a:r>
            <a:r>
              <a:rPr sz="2400" spc="-5" dirty="0">
                <a:latin typeface="Arial"/>
                <a:cs typeface="Arial"/>
              </a:rPr>
              <a:t>incelenmesi</a:t>
            </a:r>
            <a:endParaRPr sz="2400" dirty="0">
              <a:latin typeface="Arial"/>
              <a:cs typeface="Arial"/>
            </a:endParaRPr>
          </a:p>
          <a:p>
            <a:pPr marL="382270" indent="-342900">
              <a:lnSpc>
                <a:spcPct val="100000"/>
              </a:lnSpc>
              <a:spcBef>
                <a:spcPts val="285"/>
              </a:spcBef>
              <a:buClr>
                <a:srgbClr val="FF0000"/>
              </a:buClr>
              <a:buSzPct val="60416"/>
              <a:buFont typeface="Wingdings"/>
              <a:buChar char=""/>
              <a:tabLst>
                <a:tab pos="382270" algn="l"/>
                <a:tab pos="382905" algn="l"/>
              </a:tabLst>
            </a:pPr>
            <a:r>
              <a:rPr sz="2400" spc="-5" dirty="0">
                <a:latin typeface="Arial"/>
                <a:cs typeface="Arial"/>
              </a:rPr>
              <a:t>Bölümleri:</a:t>
            </a:r>
            <a:endParaRPr sz="2400" dirty="0">
              <a:latin typeface="Arial"/>
              <a:cs typeface="Arial"/>
            </a:endParaRPr>
          </a:p>
          <a:p>
            <a:pPr marL="782955" lvl="1" indent="-286385">
              <a:lnSpc>
                <a:spcPct val="100000"/>
              </a:lnSpc>
              <a:spcBef>
                <a:spcPts val="245"/>
              </a:spcBef>
              <a:buClr>
                <a:srgbClr val="FF0000"/>
              </a:buClr>
              <a:buSzPct val="60000"/>
              <a:buFont typeface="Wingdings"/>
              <a:buChar char=""/>
              <a:tabLst>
                <a:tab pos="782955" algn="l"/>
                <a:tab pos="783590" algn="l"/>
              </a:tabLst>
            </a:pPr>
            <a:r>
              <a:rPr sz="2000" dirty="0">
                <a:latin typeface="Arial"/>
                <a:cs typeface="Arial"/>
              </a:rPr>
              <a:t>Baş-boyun</a:t>
            </a:r>
          </a:p>
          <a:p>
            <a:pPr marL="782955" lvl="1" indent="-286385">
              <a:lnSpc>
                <a:spcPct val="100000"/>
              </a:lnSpc>
              <a:spcBef>
                <a:spcPts val="240"/>
              </a:spcBef>
              <a:buClr>
                <a:srgbClr val="FF0000"/>
              </a:buClr>
              <a:buSzPct val="60000"/>
              <a:buFont typeface="Wingdings"/>
              <a:buChar char=""/>
              <a:tabLst>
                <a:tab pos="782955" algn="l"/>
                <a:tab pos="783590" algn="l"/>
              </a:tabLst>
            </a:pPr>
            <a:r>
              <a:rPr sz="2000" dirty="0">
                <a:latin typeface="Arial"/>
                <a:cs typeface="Arial"/>
              </a:rPr>
              <a:t>Thorax (Göğüs</a:t>
            </a:r>
            <a:r>
              <a:rPr sz="2000" spc="-75" dirty="0">
                <a:latin typeface="Arial"/>
                <a:cs typeface="Arial"/>
              </a:rPr>
              <a:t> </a:t>
            </a:r>
            <a:r>
              <a:rPr sz="2000" dirty="0">
                <a:latin typeface="Arial"/>
                <a:cs typeface="Arial"/>
              </a:rPr>
              <a:t>kafesi)</a:t>
            </a:r>
          </a:p>
          <a:p>
            <a:pPr marL="782955" lvl="1" indent="-286385">
              <a:lnSpc>
                <a:spcPct val="100000"/>
              </a:lnSpc>
              <a:spcBef>
                <a:spcPts val="240"/>
              </a:spcBef>
              <a:buClr>
                <a:srgbClr val="FF0000"/>
              </a:buClr>
              <a:buSzPct val="60000"/>
              <a:buFont typeface="Wingdings"/>
              <a:buChar char=""/>
              <a:tabLst>
                <a:tab pos="782955" algn="l"/>
                <a:tab pos="783590" algn="l"/>
              </a:tabLst>
            </a:pPr>
            <a:r>
              <a:rPr sz="2000" dirty="0">
                <a:latin typeface="Arial"/>
                <a:cs typeface="Arial"/>
              </a:rPr>
              <a:t>Üst</a:t>
            </a:r>
            <a:r>
              <a:rPr sz="2000" spc="-25" dirty="0">
                <a:latin typeface="Arial"/>
                <a:cs typeface="Arial"/>
              </a:rPr>
              <a:t> </a:t>
            </a:r>
            <a:r>
              <a:rPr sz="2000" spc="-5" dirty="0">
                <a:latin typeface="Arial"/>
                <a:cs typeface="Arial"/>
              </a:rPr>
              <a:t>extremite</a:t>
            </a:r>
            <a:endParaRPr sz="2000" dirty="0">
              <a:latin typeface="Arial"/>
              <a:cs typeface="Arial"/>
            </a:endParaRPr>
          </a:p>
          <a:p>
            <a:pPr marL="1182370" lvl="2" indent="-228600">
              <a:lnSpc>
                <a:spcPct val="100000"/>
              </a:lnSpc>
              <a:spcBef>
                <a:spcPts val="240"/>
              </a:spcBef>
              <a:buClr>
                <a:srgbClr val="FF0000"/>
              </a:buClr>
              <a:buSzPct val="60000"/>
              <a:buFont typeface="Wingdings"/>
              <a:buChar char=""/>
              <a:tabLst>
                <a:tab pos="1182370" algn="l"/>
                <a:tab pos="1183005" algn="l"/>
              </a:tabLst>
            </a:pPr>
            <a:r>
              <a:rPr sz="2000" dirty="0">
                <a:latin typeface="Arial"/>
                <a:cs typeface="Arial"/>
              </a:rPr>
              <a:t>Regio Brachium</a:t>
            </a:r>
            <a:r>
              <a:rPr sz="2000" spc="-50" dirty="0">
                <a:latin typeface="Arial"/>
                <a:cs typeface="Arial"/>
              </a:rPr>
              <a:t> </a:t>
            </a:r>
            <a:r>
              <a:rPr sz="2000" dirty="0">
                <a:latin typeface="Arial"/>
                <a:cs typeface="Arial"/>
              </a:rPr>
              <a:t>(Kol)</a:t>
            </a:r>
          </a:p>
          <a:p>
            <a:pPr marL="1182370" lvl="2" indent="-228600">
              <a:lnSpc>
                <a:spcPct val="100000"/>
              </a:lnSpc>
              <a:spcBef>
                <a:spcPts val="240"/>
              </a:spcBef>
              <a:buClr>
                <a:srgbClr val="FF0000"/>
              </a:buClr>
              <a:buSzPct val="60000"/>
              <a:buFont typeface="Wingdings"/>
              <a:buChar char=""/>
              <a:tabLst>
                <a:tab pos="1182370" algn="l"/>
                <a:tab pos="1183005" algn="l"/>
              </a:tabLst>
            </a:pPr>
            <a:r>
              <a:rPr sz="2000" spc="-5" dirty="0">
                <a:latin typeface="Arial"/>
                <a:cs typeface="Arial"/>
              </a:rPr>
              <a:t>Regio Antebrachium</a:t>
            </a:r>
            <a:r>
              <a:rPr sz="2000" spc="-55" dirty="0">
                <a:latin typeface="Arial"/>
                <a:cs typeface="Arial"/>
              </a:rPr>
              <a:t> </a:t>
            </a:r>
            <a:r>
              <a:rPr sz="2000" dirty="0">
                <a:latin typeface="Arial"/>
                <a:cs typeface="Arial"/>
              </a:rPr>
              <a:t>(Önkol)</a:t>
            </a:r>
          </a:p>
          <a:p>
            <a:pPr marL="1182370" lvl="2" indent="-228600">
              <a:lnSpc>
                <a:spcPct val="100000"/>
              </a:lnSpc>
              <a:spcBef>
                <a:spcPts val="245"/>
              </a:spcBef>
              <a:buClr>
                <a:srgbClr val="FF0000"/>
              </a:buClr>
              <a:buSzPct val="60000"/>
              <a:buFont typeface="Wingdings"/>
              <a:buChar char=""/>
              <a:tabLst>
                <a:tab pos="1182370" algn="l"/>
                <a:tab pos="1183005" algn="l"/>
              </a:tabLst>
            </a:pPr>
            <a:r>
              <a:rPr sz="2000" dirty="0">
                <a:latin typeface="Arial"/>
                <a:cs typeface="Arial"/>
              </a:rPr>
              <a:t>Regio Manus</a:t>
            </a:r>
            <a:r>
              <a:rPr sz="2000" spc="-45" dirty="0">
                <a:latin typeface="Arial"/>
                <a:cs typeface="Arial"/>
              </a:rPr>
              <a:t> </a:t>
            </a:r>
            <a:r>
              <a:rPr sz="2000" dirty="0">
                <a:latin typeface="Arial"/>
                <a:cs typeface="Arial"/>
              </a:rPr>
              <a:t>(El)</a:t>
            </a:r>
          </a:p>
          <a:p>
            <a:pPr marL="782955" lvl="1" indent="-286385">
              <a:lnSpc>
                <a:spcPct val="100000"/>
              </a:lnSpc>
              <a:spcBef>
                <a:spcPts val="240"/>
              </a:spcBef>
              <a:buClr>
                <a:srgbClr val="FF0000"/>
              </a:buClr>
              <a:buSzPct val="60000"/>
              <a:buFont typeface="Wingdings"/>
              <a:buChar char=""/>
              <a:tabLst>
                <a:tab pos="782955" algn="l"/>
                <a:tab pos="783590" algn="l"/>
              </a:tabLst>
            </a:pPr>
            <a:r>
              <a:rPr sz="2000" dirty="0">
                <a:latin typeface="Arial"/>
                <a:cs typeface="Arial"/>
              </a:rPr>
              <a:t>Abdomen</a:t>
            </a:r>
            <a:r>
              <a:rPr sz="2000" spc="-30" dirty="0">
                <a:latin typeface="Arial"/>
                <a:cs typeface="Arial"/>
              </a:rPr>
              <a:t> </a:t>
            </a:r>
            <a:r>
              <a:rPr sz="2000" spc="-5" dirty="0">
                <a:latin typeface="Arial"/>
                <a:cs typeface="Arial"/>
              </a:rPr>
              <a:t>(Karın)</a:t>
            </a:r>
            <a:endParaRPr sz="2000" dirty="0">
              <a:latin typeface="Arial"/>
              <a:cs typeface="Arial"/>
            </a:endParaRPr>
          </a:p>
          <a:p>
            <a:pPr marL="782955" lvl="1" indent="-286385">
              <a:lnSpc>
                <a:spcPct val="100000"/>
              </a:lnSpc>
              <a:spcBef>
                <a:spcPts val="240"/>
              </a:spcBef>
              <a:buClr>
                <a:srgbClr val="FF0000"/>
              </a:buClr>
              <a:buSzPct val="60000"/>
              <a:buFont typeface="Wingdings"/>
              <a:buChar char=""/>
              <a:tabLst>
                <a:tab pos="782955" algn="l"/>
                <a:tab pos="783590" algn="l"/>
              </a:tabLst>
            </a:pPr>
            <a:r>
              <a:rPr sz="2000" dirty="0">
                <a:latin typeface="Arial"/>
                <a:cs typeface="Arial"/>
              </a:rPr>
              <a:t>Pelvis</a:t>
            </a:r>
          </a:p>
          <a:p>
            <a:pPr marL="782955" lvl="1" indent="-286385">
              <a:lnSpc>
                <a:spcPct val="100000"/>
              </a:lnSpc>
              <a:spcBef>
                <a:spcPts val="240"/>
              </a:spcBef>
              <a:buClr>
                <a:srgbClr val="FF0000"/>
              </a:buClr>
              <a:buSzPct val="60000"/>
              <a:buFont typeface="Wingdings"/>
              <a:buChar char=""/>
              <a:tabLst>
                <a:tab pos="782955" algn="l"/>
                <a:tab pos="783590" algn="l"/>
              </a:tabLst>
            </a:pPr>
            <a:r>
              <a:rPr sz="2000" dirty="0">
                <a:latin typeface="Arial"/>
                <a:cs typeface="Arial"/>
              </a:rPr>
              <a:t>Perine</a:t>
            </a:r>
          </a:p>
          <a:p>
            <a:pPr marL="782955" lvl="1" indent="-286385">
              <a:lnSpc>
                <a:spcPct val="100000"/>
              </a:lnSpc>
              <a:spcBef>
                <a:spcPts val="240"/>
              </a:spcBef>
              <a:buClr>
                <a:srgbClr val="FF0000"/>
              </a:buClr>
              <a:buSzPct val="60000"/>
              <a:buFont typeface="Wingdings"/>
              <a:buChar char=""/>
              <a:tabLst>
                <a:tab pos="782955" algn="l"/>
                <a:tab pos="783590" algn="l"/>
              </a:tabLst>
            </a:pPr>
            <a:r>
              <a:rPr sz="2000" dirty="0">
                <a:latin typeface="Arial"/>
                <a:cs typeface="Arial"/>
              </a:rPr>
              <a:t>Alt</a:t>
            </a:r>
            <a:r>
              <a:rPr sz="2000" spc="-10" dirty="0">
                <a:latin typeface="Arial"/>
                <a:cs typeface="Arial"/>
              </a:rPr>
              <a:t> </a:t>
            </a:r>
            <a:r>
              <a:rPr sz="2000" spc="-5" dirty="0">
                <a:latin typeface="Arial"/>
                <a:cs typeface="Arial"/>
              </a:rPr>
              <a:t>extremite</a:t>
            </a:r>
            <a:endParaRPr sz="2000" dirty="0">
              <a:latin typeface="Arial"/>
              <a:cs typeface="Arial"/>
            </a:endParaRPr>
          </a:p>
          <a:p>
            <a:pPr marL="1182370" lvl="2" indent="-228600">
              <a:lnSpc>
                <a:spcPct val="100000"/>
              </a:lnSpc>
              <a:spcBef>
                <a:spcPts val="240"/>
              </a:spcBef>
              <a:buClr>
                <a:srgbClr val="FF0000"/>
              </a:buClr>
              <a:buSzPct val="60000"/>
              <a:buFont typeface="Wingdings"/>
              <a:buChar char=""/>
              <a:tabLst>
                <a:tab pos="1182370" algn="l"/>
                <a:tab pos="1183005" algn="l"/>
              </a:tabLst>
            </a:pPr>
            <a:r>
              <a:rPr sz="2000" dirty="0">
                <a:latin typeface="Arial"/>
                <a:cs typeface="Arial"/>
              </a:rPr>
              <a:t>Regio Femoralis</a:t>
            </a:r>
            <a:r>
              <a:rPr sz="2000" spc="-45" dirty="0">
                <a:latin typeface="Arial"/>
                <a:cs typeface="Arial"/>
              </a:rPr>
              <a:t> </a:t>
            </a:r>
            <a:r>
              <a:rPr sz="2000" dirty="0">
                <a:latin typeface="Arial"/>
                <a:cs typeface="Arial"/>
              </a:rPr>
              <a:t>(Uyluk)</a:t>
            </a:r>
          </a:p>
          <a:p>
            <a:pPr marL="1182370" lvl="2" indent="-228600">
              <a:lnSpc>
                <a:spcPct val="100000"/>
              </a:lnSpc>
              <a:spcBef>
                <a:spcPts val="240"/>
              </a:spcBef>
              <a:buClr>
                <a:srgbClr val="FF0000"/>
              </a:buClr>
              <a:buSzPct val="60000"/>
              <a:buFont typeface="Wingdings"/>
              <a:buChar char=""/>
              <a:tabLst>
                <a:tab pos="1182370" algn="l"/>
                <a:tab pos="1183005" algn="l"/>
              </a:tabLst>
            </a:pPr>
            <a:r>
              <a:rPr sz="2000" dirty="0">
                <a:latin typeface="Arial"/>
                <a:cs typeface="Arial"/>
              </a:rPr>
              <a:t>Regio Cruralis</a:t>
            </a:r>
            <a:r>
              <a:rPr sz="2000" spc="-45" dirty="0">
                <a:latin typeface="Arial"/>
                <a:cs typeface="Arial"/>
              </a:rPr>
              <a:t> </a:t>
            </a:r>
            <a:r>
              <a:rPr sz="2000" dirty="0">
                <a:latin typeface="Arial"/>
                <a:cs typeface="Arial"/>
              </a:rPr>
              <a:t>(Bacak)</a:t>
            </a:r>
          </a:p>
          <a:p>
            <a:pPr marL="1182370" lvl="2" indent="-228600">
              <a:lnSpc>
                <a:spcPct val="100000"/>
              </a:lnSpc>
              <a:spcBef>
                <a:spcPts val="240"/>
              </a:spcBef>
              <a:buClr>
                <a:srgbClr val="FF0000"/>
              </a:buClr>
              <a:buSzPct val="60000"/>
              <a:buFont typeface="Wingdings"/>
              <a:buChar char=""/>
              <a:tabLst>
                <a:tab pos="1182370" algn="l"/>
                <a:tab pos="1183005" algn="l"/>
              </a:tabLst>
            </a:pPr>
            <a:r>
              <a:rPr sz="2000" dirty="0">
                <a:latin typeface="Arial"/>
                <a:cs typeface="Arial"/>
              </a:rPr>
              <a:t>Pes</a:t>
            </a:r>
            <a:r>
              <a:rPr sz="2000" spc="-20" dirty="0">
                <a:latin typeface="Arial"/>
                <a:cs typeface="Arial"/>
              </a:rPr>
              <a:t> </a:t>
            </a:r>
            <a:r>
              <a:rPr sz="2000" dirty="0">
                <a:latin typeface="Arial"/>
                <a:cs typeface="Arial"/>
              </a:rPr>
              <a:t>(Ayak)</a:t>
            </a:r>
          </a:p>
        </p:txBody>
      </p:sp>
    </p:spTree>
    <p:extLst>
      <p:ext uri="{BB962C8B-B14F-4D97-AF65-F5344CB8AC3E}">
        <p14:creationId xmlns:p14="http://schemas.microsoft.com/office/powerpoint/2010/main" val="42447834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78739" y="322833"/>
            <a:ext cx="8845550" cy="513715"/>
          </a:xfrm>
          <a:prstGeom prst="rect">
            <a:avLst/>
          </a:prstGeom>
        </p:spPr>
        <p:txBody>
          <a:bodyPr vert="horz" wrap="square" lIns="0" tIns="12700" rIns="0" bIns="0" rtlCol="0">
            <a:spAutoFit/>
          </a:bodyPr>
          <a:lstStyle/>
          <a:p>
            <a:pPr marL="12700">
              <a:lnSpc>
                <a:spcPct val="100000"/>
              </a:lnSpc>
              <a:spcBef>
                <a:spcPts val="100"/>
              </a:spcBef>
            </a:pPr>
            <a:r>
              <a:rPr sz="3200" b="1" spc="-5" dirty="0">
                <a:solidFill>
                  <a:srgbClr val="FF0000"/>
                </a:solidFill>
                <a:latin typeface="Arial"/>
                <a:cs typeface="Arial"/>
              </a:rPr>
              <a:t>II.Sistematik </a:t>
            </a:r>
            <a:r>
              <a:rPr sz="3200" b="1" dirty="0">
                <a:solidFill>
                  <a:srgbClr val="FF0000"/>
                </a:solidFill>
                <a:latin typeface="Arial"/>
                <a:cs typeface="Arial"/>
              </a:rPr>
              <a:t>Anatomi (Anatomia</a:t>
            </a:r>
            <a:r>
              <a:rPr sz="3200" b="1" spc="-80" dirty="0">
                <a:solidFill>
                  <a:srgbClr val="FF0000"/>
                </a:solidFill>
                <a:latin typeface="Arial"/>
                <a:cs typeface="Arial"/>
              </a:rPr>
              <a:t> </a:t>
            </a:r>
            <a:r>
              <a:rPr sz="3200" b="1" spc="-5" dirty="0">
                <a:solidFill>
                  <a:srgbClr val="FF0000"/>
                </a:solidFill>
                <a:latin typeface="Arial"/>
                <a:cs typeface="Arial"/>
              </a:rPr>
              <a:t>Systematica)</a:t>
            </a:r>
            <a:endParaRPr sz="3200">
              <a:latin typeface="Arial"/>
              <a:cs typeface="Arial"/>
            </a:endParaRPr>
          </a:p>
        </p:txBody>
      </p:sp>
      <p:sp>
        <p:nvSpPr>
          <p:cNvPr id="9" name="object 9"/>
          <p:cNvSpPr txBox="1"/>
          <p:nvPr/>
        </p:nvSpPr>
        <p:spPr>
          <a:xfrm>
            <a:off x="258267" y="1078229"/>
            <a:ext cx="4858385" cy="5183505"/>
          </a:xfrm>
          <a:prstGeom prst="rect">
            <a:avLst/>
          </a:prstGeom>
        </p:spPr>
        <p:txBody>
          <a:bodyPr vert="horz" wrap="square" lIns="0" tIns="12700" rIns="0" bIns="0" rtlCol="0">
            <a:spAutoFit/>
          </a:bodyPr>
          <a:lstStyle/>
          <a:p>
            <a:pPr marL="355600" marR="5080" indent="-342900" algn="just">
              <a:lnSpc>
                <a:spcPct val="100000"/>
              </a:lnSpc>
              <a:spcBef>
                <a:spcPts val="100"/>
              </a:spcBef>
              <a:buClr>
                <a:srgbClr val="CC0000"/>
              </a:buClr>
              <a:buSzPct val="60416"/>
              <a:buFont typeface="Wingdings"/>
              <a:buChar char=""/>
              <a:tabLst>
                <a:tab pos="355600" algn="l"/>
              </a:tabLst>
            </a:pPr>
            <a:r>
              <a:rPr sz="2400" spc="-5" dirty="0">
                <a:latin typeface="Arial"/>
                <a:cs typeface="Arial"/>
              </a:rPr>
              <a:t>Organizmayı </a:t>
            </a:r>
            <a:r>
              <a:rPr sz="2400" dirty="0">
                <a:latin typeface="Arial"/>
                <a:cs typeface="Arial"/>
              </a:rPr>
              <a:t>sistemlere </a:t>
            </a:r>
            <a:r>
              <a:rPr sz="2400" spc="-10" dirty="0">
                <a:latin typeface="Arial"/>
                <a:cs typeface="Arial"/>
              </a:rPr>
              <a:t>ayırıp,bir  </a:t>
            </a:r>
            <a:r>
              <a:rPr sz="2400" spc="-5" dirty="0">
                <a:latin typeface="Arial"/>
                <a:cs typeface="Arial"/>
              </a:rPr>
              <a:t>sistem içindeki organları sırası ile  inceler</a:t>
            </a:r>
            <a:endParaRPr sz="2400">
              <a:latin typeface="Arial"/>
              <a:cs typeface="Arial"/>
            </a:endParaRPr>
          </a:p>
          <a:p>
            <a:pPr marL="355600" indent="-342900">
              <a:lnSpc>
                <a:spcPct val="100000"/>
              </a:lnSpc>
              <a:spcBef>
                <a:spcPts val="575"/>
              </a:spcBef>
              <a:buClr>
                <a:srgbClr val="CC0000"/>
              </a:buClr>
              <a:buSzPct val="60416"/>
              <a:buFont typeface="Wingdings"/>
              <a:buChar char=""/>
              <a:tabLst>
                <a:tab pos="354965" algn="l"/>
                <a:tab pos="355600" algn="l"/>
              </a:tabLst>
            </a:pPr>
            <a:r>
              <a:rPr sz="2400" spc="-5" dirty="0">
                <a:latin typeface="Arial"/>
                <a:cs typeface="Arial"/>
              </a:rPr>
              <a:t>Sistemler:</a:t>
            </a:r>
            <a:endParaRPr sz="2400">
              <a:latin typeface="Arial"/>
              <a:cs typeface="Arial"/>
            </a:endParaRPr>
          </a:p>
          <a:p>
            <a:pPr marL="756285" lvl="1" indent="-286385">
              <a:lnSpc>
                <a:spcPct val="100000"/>
              </a:lnSpc>
              <a:spcBef>
                <a:spcPts val="525"/>
              </a:spcBef>
              <a:buClr>
                <a:srgbClr val="CC0000"/>
              </a:buClr>
              <a:buSzPct val="59090"/>
              <a:buFont typeface="Wingdings"/>
              <a:buChar char=""/>
              <a:tabLst>
                <a:tab pos="756285" algn="l"/>
                <a:tab pos="756920" algn="l"/>
              </a:tabLst>
            </a:pPr>
            <a:r>
              <a:rPr sz="2200" spc="-5" dirty="0">
                <a:latin typeface="Arial"/>
                <a:cs typeface="Arial"/>
              </a:rPr>
              <a:t>Systema</a:t>
            </a:r>
            <a:r>
              <a:rPr sz="2200" spc="15" dirty="0">
                <a:latin typeface="Arial"/>
                <a:cs typeface="Arial"/>
              </a:rPr>
              <a:t> </a:t>
            </a:r>
            <a:r>
              <a:rPr sz="2200" spc="-5" dirty="0">
                <a:latin typeface="Arial"/>
                <a:cs typeface="Arial"/>
              </a:rPr>
              <a:t>Locomotorium</a:t>
            </a:r>
            <a:endParaRPr sz="2200">
              <a:latin typeface="Arial"/>
              <a:cs typeface="Arial"/>
            </a:endParaRPr>
          </a:p>
          <a:p>
            <a:pPr marL="756285" lvl="1" indent="-286385">
              <a:lnSpc>
                <a:spcPct val="100000"/>
              </a:lnSpc>
              <a:spcBef>
                <a:spcPts val="530"/>
              </a:spcBef>
              <a:buClr>
                <a:srgbClr val="CC0000"/>
              </a:buClr>
              <a:buSzPct val="59090"/>
              <a:buFont typeface="Wingdings"/>
              <a:buChar char=""/>
              <a:tabLst>
                <a:tab pos="756285" algn="l"/>
                <a:tab pos="756920" algn="l"/>
              </a:tabLst>
            </a:pPr>
            <a:r>
              <a:rPr sz="2200" spc="-5" dirty="0">
                <a:latin typeface="Arial"/>
                <a:cs typeface="Arial"/>
              </a:rPr>
              <a:t>Systema</a:t>
            </a:r>
            <a:r>
              <a:rPr sz="2200" spc="15" dirty="0">
                <a:latin typeface="Arial"/>
                <a:cs typeface="Arial"/>
              </a:rPr>
              <a:t> </a:t>
            </a:r>
            <a:r>
              <a:rPr sz="2200" spc="-5" dirty="0">
                <a:latin typeface="Arial"/>
                <a:cs typeface="Arial"/>
              </a:rPr>
              <a:t>Vasorum</a:t>
            </a:r>
            <a:endParaRPr sz="2200">
              <a:latin typeface="Arial"/>
              <a:cs typeface="Arial"/>
            </a:endParaRPr>
          </a:p>
          <a:p>
            <a:pPr marL="756285" lvl="1" indent="-286385">
              <a:lnSpc>
                <a:spcPct val="100000"/>
              </a:lnSpc>
              <a:spcBef>
                <a:spcPts val="530"/>
              </a:spcBef>
              <a:buClr>
                <a:srgbClr val="CC0000"/>
              </a:buClr>
              <a:buSzPct val="59090"/>
              <a:buFont typeface="Wingdings"/>
              <a:buChar char=""/>
              <a:tabLst>
                <a:tab pos="756285" algn="l"/>
                <a:tab pos="756920" algn="l"/>
              </a:tabLst>
            </a:pPr>
            <a:r>
              <a:rPr sz="2200" spc="-5" dirty="0">
                <a:latin typeface="Arial"/>
                <a:cs typeface="Arial"/>
              </a:rPr>
              <a:t>Systema</a:t>
            </a:r>
            <a:r>
              <a:rPr sz="2200" spc="-30" dirty="0">
                <a:latin typeface="Arial"/>
                <a:cs typeface="Arial"/>
              </a:rPr>
              <a:t> </a:t>
            </a:r>
            <a:r>
              <a:rPr sz="2200" spc="-5" dirty="0">
                <a:latin typeface="Arial"/>
                <a:cs typeface="Arial"/>
              </a:rPr>
              <a:t>Digestorium</a:t>
            </a:r>
            <a:endParaRPr sz="2200">
              <a:latin typeface="Arial"/>
              <a:cs typeface="Arial"/>
            </a:endParaRPr>
          </a:p>
          <a:p>
            <a:pPr marL="756285" lvl="1" indent="-286385">
              <a:lnSpc>
                <a:spcPct val="100000"/>
              </a:lnSpc>
              <a:spcBef>
                <a:spcPts val="525"/>
              </a:spcBef>
              <a:buClr>
                <a:srgbClr val="CC0000"/>
              </a:buClr>
              <a:buSzPct val="59090"/>
              <a:buFont typeface="Wingdings"/>
              <a:buChar char=""/>
              <a:tabLst>
                <a:tab pos="756285" algn="l"/>
                <a:tab pos="756920" algn="l"/>
              </a:tabLst>
            </a:pPr>
            <a:r>
              <a:rPr sz="2200" spc="-5" dirty="0">
                <a:latin typeface="Arial"/>
                <a:cs typeface="Arial"/>
              </a:rPr>
              <a:t>Systema</a:t>
            </a:r>
            <a:r>
              <a:rPr sz="2200" spc="-35" dirty="0">
                <a:latin typeface="Arial"/>
                <a:cs typeface="Arial"/>
              </a:rPr>
              <a:t> </a:t>
            </a:r>
            <a:r>
              <a:rPr sz="2200" spc="-5" dirty="0">
                <a:latin typeface="Arial"/>
                <a:cs typeface="Arial"/>
              </a:rPr>
              <a:t>Endocrinale</a:t>
            </a:r>
            <a:endParaRPr sz="2200">
              <a:latin typeface="Arial"/>
              <a:cs typeface="Arial"/>
            </a:endParaRPr>
          </a:p>
          <a:p>
            <a:pPr marL="756285" lvl="1" indent="-286385">
              <a:lnSpc>
                <a:spcPct val="100000"/>
              </a:lnSpc>
              <a:spcBef>
                <a:spcPts val="535"/>
              </a:spcBef>
              <a:buClr>
                <a:srgbClr val="CC0000"/>
              </a:buClr>
              <a:buSzPct val="59090"/>
              <a:buFont typeface="Wingdings"/>
              <a:buChar char=""/>
              <a:tabLst>
                <a:tab pos="756285" algn="l"/>
                <a:tab pos="756920" algn="l"/>
              </a:tabLst>
            </a:pPr>
            <a:r>
              <a:rPr sz="2200" spc="-5" dirty="0">
                <a:latin typeface="Arial"/>
                <a:cs typeface="Arial"/>
              </a:rPr>
              <a:t>Systema</a:t>
            </a:r>
            <a:r>
              <a:rPr sz="2200" spc="15" dirty="0">
                <a:latin typeface="Arial"/>
                <a:cs typeface="Arial"/>
              </a:rPr>
              <a:t> </a:t>
            </a:r>
            <a:r>
              <a:rPr sz="2200" spc="-5" dirty="0">
                <a:latin typeface="Arial"/>
                <a:cs typeface="Arial"/>
              </a:rPr>
              <a:t>Respiratorium</a:t>
            </a:r>
            <a:endParaRPr sz="2200">
              <a:latin typeface="Arial"/>
              <a:cs typeface="Arial"/>
            </a:endParaRPr>
          </a:p>
          <a:p>
            <a:pPr marL="756285" lvl="1" indent="-286385">
              <a:lnSpc>
                <a:spcPct val="100000"/>
              </a:lnSpc>
              <a:spcBef>
                <a:spcPts val="525"/>
              </a:spcBef>
              <a:buClr>
                <a:srgbClr val="CC0000"/>
              </a:buClr>
              <a:buSzPct val="59090"/>
              <a:buFont typeface="Wingdings"/>
              <a:buChar char=""/>
              <a:tabLst>
                <a:tab pos="756285" algn="l"/>
                <a:tab pos="756920" algn="l"/>
              </a:tabLst>
            </a:pPr>
            <a:r>
              <a:rPr sz="2200" spc="-5" dirty="0">
                <a:latin typeface="Arial"/>
                <a:cs typeface="Arial"/>
              </a:rPr>
              <a:t>Systema</a:t>
            </a:r>
            <a:r>
              <a:rPr sz="2200" spc="15" dirty="0">
                <a:latin typeface="Arial"/>
                <a:cs typeface="Arial"/>
              </a:rPr>
              <a:t> </a:t>
            </a:r>
            <a:r>
              <a:rPr sz="2200" spc="-5" dirty="0">
                <a:latin typeface="Arial"/>
                <a:cs typeface="Arial"/>
              </a:rPr>
              <a:t>Nervosum</a:t>
            </a:r>
            <a:endParaRPr sz="2200">
              <a:latin typeface="Arial"/>
              <a:cs typeface="Arial"/>
            </a:endParaRPr>
          </a:p>
          <a:p>
            <a:pPr marL="756285" lvl="1" indent="-286385">
              <a:lnSpc>
                <a:spcPct val="100000"/>
              </a:lnSpc>
              <a:spcBef>
                <a:spcPts val="530"/>
              </a:spcBef>
              <a:buClr>
                <a:srgbClr val="CC0000"/>
              </a:buClr>
              <a:buSzPct val="59090"/>
              <a:buFont typeface="Wingdings"/>
              <a:buChar char=""/>
              <a:tabLst>
                <a:tab pos="756285" algn="l"/>
                <a:tab pos="756920" algn="l"/>
              </a:tabLst>
            </a:pPr>
            <a:r>
              <a:rPr sz="2200" spc="-10" dirty="0">
                <a:latin typeface="Arial"/>
                <a:cs typeface="Arial"/>
              </a:rPr>
              <a:t>Systema</a:t>
            </a:r>
            <a:r>
              <a:rPr sz="2200" spc="15" dirty="0">
                <a:latin typeface="Arial"/>
                <a:cs typeface="Arial"/>
              </a:rPr>
              <a:t> </a:t>
            </a:r>
            <a:r>
              <a:rPr sz="2200" spc="-5" dirty="0">
                <a:latin typeface="Arial"/>
                <a:cs typeface="Arial"/>
              </a:rPr>
              <a:t>Ürogenitale</a:t>
            </a:r>
            <a:endParaRPr sz="2200">
              <a:latin typeface="Arial"/>
              <a:cs typeface="Arial"/>
            </a:endParaRPr>
          </a:p>
          <a:p>
            <a:pPr marL="756285" lvl="1" indent="-286385">
              <a:lnSpc>
                <a:spcPct val="100000"/>
              </a:lnSpc>
              <a:spcBef>
                <a:spcPts val="525"/>
              </a:spcBef>
              <a:buClr>
                <a:srgbClr val="CC0000"/>
              </a:buClr>
              <a:buSzPct val="59090"/>
              <a:buFont typeface="Wingdings"/>
              <a:buChar char=""/>
              <a:tabLst>
                <a:tab pos="756285" algn="l"/>
                <a:tab pos="756920" algn="l"/>
              </a:tabLst>
            </a:pPr>
            <a:r>
              <a:rPr sz="2200" spc="-5" dirty="0">
                <a:latin typeface="Arial"/>
                <a:cs typeface="Arial"/>
              </a:rPr>
              <a:t>Systema</a:t>
            </a:r>
            <a:r>
              <a:rPr sz="2200" spc="15" dirty="0">
                <a:latin typeface="Arial"/>
                <a:cs typeface="Arial"/>
              </a:rPr>
              <a:t> </a:t>
            </a:r>
            <a:r>
              <a:rPr sz="2200" spc="-5" dirty="0">
                <a:latin typeface="Arial"/>
                <a:cs typeface="Arial"/>
              </a:rPr>
              <a:t>Sensuum</a:t>
            </a:r>
            <a:endParaRPr sz="2200">
              <a:latin typeface="Arial"/>
              <a:cs typeface="Arial"/>
            </a:endParaRPr>
          </a:p>
          <a:p>
            <a:pPr marL="756285" lvl="1" indent="-286385">
              <a:lnSpc>
                <a:spcPct val="100000"/>
              </a:lnSpc>
              <a:spcBef>
                <a:spcPts val="530"/>
              </a:spcBef>
              <a:buClr>
                <a:srgbClr val="CC0000"/>
              </a:buClr>
              <a:buSzPct val="59090"/>
              <a:buFont typeface="Wingdings"/>
              <a:buChar char=""/>
              <a:tabLst>
                <a:tab pos="756285" algn="l"/>
                <a:tab pos="756920" algn="l"/>
              </a:tabLst>
            </a:pPr>
            <a:r>
              <a:rPr sz="2200" spc="-5" dirty="0">
                <a:latin typeface="Arial"/>
                <a:cs typeface="Arial"/>
              </a:rPr>
              <a:t>Systema</a:t>
            </a:r>
            <a:r>
              <a:rPr sz="2200" spc="15" dirty="0">
                <a:latin typeface="Arial"/>
                <a:cs typeface="Arial"/>
              </a:rPr>
              <a:t> </a:t>
            </a:r>
            <a:r>
              <a:rPr sz="2200" spc="-5" dirty="0">
                <a:latin typeface="Arial"/>
                <a:cs typeface="Arial"/>
              </a:rPr>
              <a:t>intequmentum</a:t>
            </a:r>
            <a:endParaRPr sz="2200">
              <a:latin typeface="Arial"/>
              <a:cs typeface="Arial"/>
            </a:endParaRPr>
          </a:p>
        </p:txBody>
      </p:sp>
      <p:sp>
        <p:nvSpPr>
          <p:cNvPr id="10" name="object 10"/>
          <p:cNvSpPr/>
          <p:nvPr/>
        </p:nvSpPr>
        <p:spPr>
          <a:xfrm>
            <a:off x="5480303" y="981455"/>
            <a:ext cx="3427476" cy="5713476"/>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4666755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340" y="228321"/>
            <a:ext cx="7406005" cy="1917700"/>
          </a:xfrm>
          <a:prstGeom prst="rect">
            <a:avLst/>
          </a:prstGeom>
        </p:spPr>
        <p:txBody>
          <a:bodyPr vert="horz" wrap="square" lIns="0" tIns="111125" rIns="0" bIns="0" rtlCol="0">
            <a:spAutoFit/>
          </a:bodyPr>
          <a:lstStyle/>
          <a:p>
            <a:pPr marL="355600" indent="-342900">
              <a:lnSpc>
                <a:spcPct val="100000"/>
              </a:lnSpc>
              <a:spcBef>
                <a:spcPts val="875"/>
              </a:spcBef>
              <a:buClr>
                <a:srgbClr val="CC0000"/>
              </a:buClr>
              <a:buSzPct val="59677"/>
              <a:buFont typeface="Wingdings"/>
              <a:buChar char=""/>
              <a:tabLst>
                <a:tab pos="354965" algn="l"/>
                <a:tab pos="355600" algn="l"/>
              </a:tabLst>
            </a:pPr>
            <a:r>
              <a:rPr sz="3100" spc="-5" dirty="0">
                <a:latin typeface="Arial"/>
                <a:cs typeface="Arial"/>
              </a:rPr>
              <a:t>Systema Locomotorium </a:t>
            </a:r>
            <a:r>
              <a:rPr sz="2800" spc="-5" dirty="0">
                <a:latin typeface="Arial"/>
                <a:cs typeface="Arial"/>
              </a:rPr>
              <a:t>(Hareket</a:t>
            </a:r>
            <a:r>
              <a:rPr sz="2800" spc="70" dirty="0">
                <a:latin typeface="Arial"/>
                <a:cs typeface="Arial"/>
              </a:rPr>
              <a:t> </a:t>
            </a:r>
            <a:r>
              <a:rPr sz="2800" dirty="0">
                <a:latin typeface="Arial"/>
                <a:cs typeface="Arial"/>
              </a:rPr>
              <a:t>sistemi):</a:t>
            </a:r>
            <a:endParaRPr sz="2800">
              <a:latin typeface="Arial"/>
              <a:cs typeface="Arial"/>
            </a:endParaRPr>
          </a:p>
          <a:p>
            <a:pPr marL="756285" lvl="1" indent="-286385">
              <a:lnSpc>
                <a:spcPct val="100000"/>
              </a:lnSpc>
              <a:spcBef>
                <a:spcPts val="605"/>
              </a:spcBef>
              <a:buClr>
                <a:srgbClr val="CC0000"/>
              </a:buClr>
              <a:buSzPct val="60416"/>
              <a:buFont typeface="Wingdings"/>
              <a:buChar char=""/>
              <a:tabLst>
                <a:tab pos="756285" algn="l"/>
                <a:tab pos="756920" algn="l"/>
              </a:tabLst>
            </a:pPr>
            <a:r>
              <a:rPr sz="2400" spc="-5" dirty="0">
                <a:latin typeface="Arial"/>
                <a:cs typeface="Arial"/>
              </a:rPr>
              <a:t>Osteoloji</a:t>
            </a:r>
            <a:endParaRPr sz="2400">
              <a:latin typeface="Arial"/>
              <a:cs typeface="Arial"/>
            </a:endParaRPr>
          </a:p>
          <a:p>
            <a:pPr marL="756285" lvl="1" indent="-286385">
              <a:lnSpc>
                <a:spcPct val="100000"/>
              </a:lnSpc>
              <a:spcBef>
                <a:spcPts val="575"/>
              </a:spcBef>
              <a:buClr>
                <a:srgbClr val="CC0000"/>
              </a:buClr>
              <a:buSzPct val="60416"/>
              <a:buFont typeface="Wingdings"/>
              <a:buChar char=""/>
              <a:tabLst>
                <a:tab pos="756285" algn="l"/>
                <a:tab pos="756920" algn="l"/>
              </a:tabLst>
            </a:pPr>
            <a:r>
              <a:rPr sz="2400" spc="-5" dirty="0">
                <a:latin typeface="Arial"/>
                <a:cs typeface="Arial"/>
              </a:rPr>
              <a:t>Myologia</a:t>
            </a:r>
            <a:endParaRPr sz="2400">
              <a:latin typeface="Arial"/>
              <a:cs typeface="Arial"/>
            </a:endParaRPr>
          </a:p>
          <a:p>
            <a:pPr marL="756285" lvl="1" indent="-286385">
              <a:lnSpc>
                <a:spcPct val="100000"/>
              </a:lnSpc>
              <a:spcBef>
                <a:spcPts val="580"/>
              </a:spcBef>
              <a:buClr>
                <a:srgbClr val="CC0000"/>
              </a:buClr>
              <a:buSzPct val="60416"/>
              <a:buFont typeface="Wingdings"/>
              <a:buChar char=""/>
              <a:tabLst>
                <a:tab pos="756285" algn="l"/>
                <a:tab pos="756920" algn="l"/>
              </a:tabLst>
            </a:pPr>
            <a:r>
              <a:rPr sz="2400" spc="-5" dirty="0">
                <a:latin typeface="Arial"/>
                <a:cs typeface="Arial"/>
              </a:rPr>
              <a:t>Arthrologia</a:t>
            </a:r>
            <a:endParaRPr sz="2400">
              <a:latin typeface="Arial"/>
              <a:cs typeface="Arial"/>
            </a:endParaRPr>
          </a:p>
        </p:txBody>
      </p:sp>
      <p:sp>
        <p:nvSpPr>
          <p:cNvPr id="3" name="object 3"/>
          <p:cNvSpPr/>
          <p:nvPr/>
        </p:nvSpPr>
        <p:spPr>
          <a:xfrm>
            <a:off x="3564635" y="2060446"/>
            <a:ext cx="1950719" cy="47975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3363467"/>
            <a:ext cx="3528060" cy="349453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568696" y="2060447"/>
            <a:ext cx="3575304" cy="4797549"/>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2201881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383540" y="210917"/>
            <a:ext cx="7572836" cy="751488"/>
          </a:xfrm>
          <a:prstGeom prst="rect">
            <a:avLst/>
          </a:prstGeom>
        </p:spPr>
        <p:txBody>
          <a:bodyPr vert="horz" wrap="square" lIns="0" tIns="12700" rIns="0" bIns="0" rtlCol="0">
            <a:spAutoFit/>
          </a:bodyPr>
          <a:lstStyle/>
          <a:p>
            <a:pPr marL="12700">
              <a:lnSpc>
                <a:spcPct val="100000"/>
              </a:lnSpc>
              <a:spcBef>
                <a:spcPts val="100"/>
              </a:spcBef>
            </a:pPr>
            <a:r>
              <a:rPr spc="-5" dirty="0"/>
              <a:t>Systema Vasorum </a:t>
            </a:r>
            <a:r>
              <a:rPr sz="2800" dirty="0"/>
              <a:t>(</a:t>
            </a:r>
            <a:r>
              <a:rPr sz="2800" dirty="0" err="1" smtClean="0"/>
              <a:t>kal</a:t>
            </a:r>
            <a:r>
              <a:rPr lang="tr-TR" sz="2800" dirty="0" smtClean="0"/>
              <a:t>p</a:t>
            </a:r>
            <a:r>
              <a:rPr sz="2800" dirty="0" smtClean="0"/>
              <a:t>-</a:t>
            </a:r>
            <a:r>
              <a:rPr sz="2800" dirty="0" err="1" smtClean="0"/>
              <a:t>damar</a:t>
            </a:r>
            <a:r>
              <a:rPr sz="2800" dirty="0" smtClean="0"/>
              <a:t> </a:t>
            </a:r>
            <a:r>
              <a:rPr sz="2800" dirty="0"/>
              <a:t>sistemi):</a:t>
            </a:r>
          </a:p>
        </p:txBody>
      </p:sp>
      <p:sp>
        <p:nvSpPr>
          <p:cNvPr id="9" name="object 9"/>
          <p:cNvSpPr txBox="1"/>
          <p:nvPr/>
        </p:nvSpPr>
        <p:spPr>
          <a:xfrm>
            <a:off x="383540" y="907844"/>
            <a:ext cx="2169160" cy="1110615"/>
          </a:xfrm>
          <a:prstGeom prst="rect">
            <a:avLst/>
          </a:prstGeom>
        </p:spPr>
        <p:txBody>
          <a:bodyPr vert="horz" wrap="square" lIns="0" tIns="128270" rIns="0" bIns="0" rtlCol="0">
            <a:spAutoFit/>
          </a:bodyPr>
          <a:lstStyle/>
          <a:p>
            <a:pPr marL="355600" indent="-342900">
              <a:lnSpc>
                <a:spcPct val="100000"/>
              </a:lnSpc>
              <a:spcBef>
                <a:spcPts val="1010"/>
              </a:spcBef>
              <a:buClr>
                <a:srgbClr val="CC0000"/>
              </a:buClr>
              <a:buSzPct val="58928"/>
              <a:buFont typeface="Wingdings"/>
              <a:buChar char=""/>
              <a:tabLst>
                <a:tab pos="354965" algn="l"/>
                <a:tab pos="355600" algn="l"/>
              </a:tabLst>
            </a:pPr>
            <a:r>
              <a:rPr sz="2800" spc="-5" dirty="0">
                <a:latin typeface="Arial"/>
                <a:cs typeface="Arial"/>
              </a:rPr>
              <a:t>Ca</a:t>
            </a:r>
            <a:r>
              <a:rPr sz="2800" dirty="0">
                <a:latin typeface="Arial"/>
                <a:cs typeface="Arial"/>
              </a:rPr>
              <a:t>r</a:t>
            </a:r>
            <a:r>
              <a:rPr sz="2800" spc="-5" dirty="0">
                <a:latin typeface="Arial"/>
                <a:cs typeface="Arial"/>
              </a:rPr>
              <a:t>d</a:t>
            </a:r>
            <a:r>
              <a:rPr sz="2800" dirty="0">
                <a:latin typeface="Arial"/>
                <a:cs typeface="Arial"/>
              </a:rPr>
              <a:t>i</a:t>
            </a:r>
            <a:r>
              <a:rPr sz="2800" spc="-5" dirty="0">
                <a:latin typeface="Arial"/>
                <a:cs typeface="Arial"/>
              </a:rPr>
              <a:t>o</a:t>
            </a:r>
            <a:r>
              <a:rPr sz="2800" dirty="0">
                <a:latin typeface="Arial"/>
                <a:cs typeface="Arial"/>
              </a:rPr>
              <a:t>l</a:t>
            </a:r>
            <a:r>
              <a:rPr sz="2800" spc="-5" dirty="0">
                <a:latin typeface="Arial"/>
                <a:cs typeface="Arial"/>
              </a:rPr>
              <a:t>o</a:t>
            </a:r>
            <a:r>
              <a:rPr sz="2800" spc="5" dirty="0">
                <a:latin typeface="Arial"/>
                <a:cs typeface="Arial"/>
              </a:rPr>
              <a:t>g</a:t>
            </a:r>
            <a:r>
              <a:rPr sz="2800" spc="-5" dirty="0">
                <a:latin typeface="Arial"/>
                <a:cs typeface="Arial"/>
              </a:rPr>
              <a:t>ia</a:t>
            </a:r>
            <a:endParaRPr sz="2800">
              <a:latin typeface="Arial"/>
              <a:cs typeface="Arial"/>
            </a:endParaRPr>
          </a:p>
          <a:p>
            <a:pPr marL="355600" indent="-342900">
              <a:lnSpc>
                <a:spcPct val="100000"/>
              </a:lnSpc>
              <a:spcBef>
                <a:spcPts val="910"/>
              </a:spcBef>
              <a:buClr>
                <a:srgbClr val="CC0000"/>
              </a:buClr>
              <a:buSzPct val="58928"/>
              <a:buFont typeface="Wingdings"/>
              <a:buChar char=""/>
              <a:tabLst>
                <a:tab pos="354965" algn="l"/>
                <a:tab pos="355600" algn="l"/>
              </a:tabLst>
            </a:pPr>
            <a:r>
              <a:rPr sz="2800" dirty="0">
                <a:latin typeface="Arial"/>
                <a:cs typeface="Arial"/>
              </a:rPr>
              <a:t>Angiologia</a:t>
            </a:r>
            <a:endParaRPr sz="2800">
              <a:latin typeface="Arial"/>
              <a:cs typeface="Arial"/>
            </a:endParaRPr>
          </a:p>
        </p:txBody>
      </p:sp>
      <p:sp>
        <p:nvSpPr>
          <p:cNvPr id="10" name="object 10"/>
          <p:cNvSpPr/>
          <p:nvPr/>
        </p:nvSpPr>
        <p:spPr>
          <a:xfrm>
            <a:off x="2051304" y="2708148"/>
            <a:ext cx="2607564" cy="3960876"/>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5219700" y="1629155"/>
            <a:ext cx="3223259" cy="5039868"/>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1734361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8267" y="1074877"/>
            <a:ext cx="3646804" cy="940435"/>
          </a:xfrm>
          <a:prstGeom prst="rect">
            <a:avLst/>
          </a:prstGeom>
        </p:spPr>
        <p:txBody>
          <a:bodyPr vert="horz" wrap="square" lIns="0" tIns="12700" rIns="0" bIns="0" rtlCol="0">
            <a:spAutoFit/>
          </a:bodyPr>
          <a:lstStyle/>
          <a:p>
            <a:pPr marL="355600" marR="5080" indent="-342900">
              <a:lnSpc>
                <a:spcPct val="100000"/>
              </a:lnSpc>
              <a:spcBef>
                <a:spcPts val="100"/>
              </a:spcBef>
            </a:pPr>
            <a:r>
              <a:rPr spc="-5" dirty="0"/>
              <a:t>Systema</a:t>
            </a:r>
            <a:r>
              <a:rPr spc="-65" dirty="0"/>
              <a:t> </a:t>
            </a:r>
            <a:r>
              <a:rPr dirty="0"/>
              <a:t>Digestorium  ( Sindirim </a:t>
            </a:r>
            <a:r>
              <a:rPr spc="-5" dirty="0"/>
              <a:t>sistemi</a:t>
            </a:r>
            <a:r>
              <a:rPr spc="-70" dirty="0"/>
              <a:t> </a:t>
            </a:r>
            <a:r>
              <a:rPr dirty="0"/>
              <a:t>)</a:t>
            </a:r>
          </a:p>
        </p:txBody>
      </p:sp>
      <p:sp>
        <p:nvSpPr>
          <p:cNvPr id="3" name="object 3"/>
          <p:cNvSpPr/>
          <p:nvPr/>
        </p:nvSpPr>
        <p:spPr>
          <a:xfrm>
            <a:off x="467868" y="2709672"/>
            <a:ext cx="3240024" cy="278891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63295" y="2705100"/>
            <a:ext cx="3249295" cy="2798445"/>
          </a:xfrm>
          <a:custGeom>
            <a:avLst/>
            <a:gdLst/>
            <a:ahLst/>
            <a:cxnLst/>
            <a:rect l="l" t="t" r="r" b="b"/>
            <a:pathLst>
              <a:path w="3249295" h="2798445">
                <a:moveTo>
                  <a:pt x="0" y="2798064"/>
                </a:moveTo>
                <a:lnTo>
                  <a:pt x="3249168" y="2798064"/>
                </a:lnTo>
                <a:lnTo>
                  <a:pt x="3249168" y="0"/>
                </a:lnTo>
                <a:lnTo>
                  <a:pt x="0" y="0"/>
                </a:lnTo>
                <a:lnTo>
                  <a:pt x="0" y="2798064"/>
                </a:lnTo>
                <a:close/>
              </a:path>
            </a:pathLst>
          </a:custGeom>
          <a:ln w="9144">
            <a:solidFill>
              <a:srgbClr val="003366"/>
            </a:solidFill>
          </a:ln>
        </p:spPr>
        <p:txBody>
          <a:bodyPr wrap="square" lIns="0" tIns="0" rIns="0" bIns="0" rtlCol="0"/>
          <a:lstStyle/>
          <a:p>
            <a:endParaRPr/>
          </a:p>
        </p:txBody>
      </p:sp>
      <p:sp>
        <p:nvSpPr>
          <p:cNvPr id="5" name="object 5"/>
          <p:cNvSpPr/>
          <p:nvPr/>
        </p:nvSpPr>
        <p:spPr>
          <a:xfrm>
            <a:off x="4407408" y="1196339"/>
            <a:ext cx="4494276" cy="547116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1574299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0739" y="1393901"/>
            <a:ext cx="3630295" cy="483234"/>
          </a:xfrm>
          <a:prstGeom prst="rect">
            <a:avLst/>
          </a:prstGeom>
        </p:spPr>
        <p:txBody>
          <a:bodyPr vert="horz" wrap="square" lIns="0" tIns="12700" rIns="0" bIns="0" rtlCol="0">
            <a:spAutoFit/>
          </a:bodyPr>
          <a:lstStyle/>
          <a:p>
            <a:pPr marL="12700">
              <a:lnSpc>
                <a:spcPct val="100000"/>
              </a:lnSpc>
              <a:spcBef>
                <a:spcPts val="100"/>
              </a:spcBef>
            </a:pPr>
            <a:r>
              <a:rPr dirty="0"/>
              <a:t>Systema</a:t>
            </a:r>
            <a:r>
              <a:rPr spc="-60" dirty="0"/>
              <a:t> </a:t>
            </a:r>
            <a:r>
              <a:rPr dirty="0"/>
              <a:t>Endocrinale</a:t>
            </a:r>
          </a:p>
        </p:txBody>
      </p:sp>
      <p:sp>
        <p:nvSpPr>
          <p:cNvPr id="3" name="object 3"/>
          <p:cNvSpPr/>
          <p:nvPr/>
        </p:nvSpPr>
        <p:spPr>
          <a:xfrm>
            <a:off x="5111462" y="1028574"/>
            <a:ext cx="2479517" cy="5312484"/>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2008694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8267" y="1074877"/>
            <a:ext cx="3983354" cy="940435"/>
          </a:xfrm>
          <a:prstGeom prst="rect">
            <a:avLst/>
          </a:prstGeom>
        </p:spPr>
        <p:txBody>
          <a:bodyPr vert="horz" wrap="square" lIns="0" tIns="12700" rIns="0" bIns="0" rtlCol="0">
            <a:spAutoFit/>
          </a:bodyPr>
          <a:lstStyle/>
          <a:p>
            <a:pPr marL="355600" marR="5080" indent="-342900">
              <a:lnSpc>
                <a:spcPct val="100000"/>
              </a:lnSpc>
              <a:spcBef>
                <a:spcPts val="100"/>
              </a:spcBef>
            </a:pPr>
            <a:r>
              <a:rPr spc="-5" dirty="0"/>
              <a:t>Systema</a:t>
            </a:r>
            <a:r>
              <a:rPr spc="-20" dirty="0"/>
              <a:t> </a:t>
            </a:r>
            <a:r>
              <a:rPr spc="-5" dirty="0"/>
              <a:t>Respiratorium  </a:t>
            </a:r>
            <a:r>
              <a:rPr dirty="0"/>
              <a:t>( Solunum </a:t>
            </a:r>
            <a:r>
              <a:rPr spc="-5" dirty="0"/>
              <a:t>sistemi</a:t>
            </a:r>
            <a:r>
              <a:rPr spc="-65" dirty="0"/>
              <a:t> </a:t>
            </a:r>
            <a:r>
              <a:rPr dirty="0"/>
              <a:t>)</a:t>
            </a:r>
          </a:p>
        </p:txBody>
      </p:sp>
      <p:sp>
        <p:nvSpPr>
          <p:cNvPr id="3" name="object 3"/>
          <p:cNvSpPr/>
          <p:nvPr/>
        </p:nvSpPr>
        <p:spPr>
          <a:xfrm>
            <a:off x="3493008" y="2153411"/>
            <a:ext cx="4968240" cy="4517136"/>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21515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5243" y="5452"/>
            <a:ext cx="9283085" cy="6852547"/>
          </a:xfrm>
          <a:prstGeom prst="rect">
            <a:avLst/>
          </a:prstGeom>
        </p:spPr>
      </p:pic>
    </p:spTree>
    <p:extLst>
      <p:ext uri="{BB962C8B-B14F-4D97-AF65-F5344CB8AC3E}">
        <p14:creationId xmlns:p14="http://schemas.microsoft.com/office/powerpoint/2010/main" val="9124125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8267" y="1074877"/>
            <a:ext cx="3693160" cy="483234"/>
          </a:xfrm>
          <a:prstGeom prst="rect">
            <a:avLst/>
          </a:prstGeom>
        </p:spPr>
        <p:txBody>
          <a:bodyPr vert="horz" wrap="square" lIns="0" tIns="12700" rIns="0" bIns="0" rtlCol="0">
            <a:spAutoFit/>
          </a:bodyPr>
          <a:lstStyle/>
          <a:p>
            <a:pPr marL="355600" indent="-342900">
              <a:lnSpc>
                <a:spcPct val="100000"/>
              </a:lnSpc>
              <a:spcBef>
                <a:spcPts val="100"/>
              </a:spcBef>
              <a:buClr>
                <a:srgbClr val="CC0000"/>
              </a:buClr>
              <a:buSzPct val="60000"/>
              <a:buFont typeface="Wingdings"/>
              <a:buChar char=""/>
              <a:tabLst>
                <a:tab pos="354965" algn="l"/>
                <a:tab pos="355600" algn="l"/>
              </a:tabLst>
            </a:pPr>
            <a:r>
              <a:rPr sz="3000" spc="-5" dirty="0">
                <a:latin typeface="Arial"/>
                <a:cs typeface="Arial"/>
              </a:rPr>
              <a:t>Systema</a:t>
            </a:r>
            <a:r>
              <a:rPr sz="3000" spc="-60" dirty="0">
                <a:latin typeface="Arial"/>
                <a:cs typeface="Arial"/>
              </a:rPr>
              <a:t> </a:t>
            </a:r>
            <a:r>
              <a:rPr sz="3000" dirty="0">
                <a:latin typeface="Arial"/>
                <a:cs typeface="Arial"/>
              </a:rPr>
              <a:t>Nervosum</a:t>
            </a:r>
            <a:endParaRPr sz="3000">
              <a:latin typeface="Arial"/>
              <a:cs typeface="Arial"/>
            </a:endParaRPr>
          </a:p>
        </p:txBody>
      </p:sp>
      <p:sp>
        <p:nvSpPr>
          <p:cNvPr id="3" name="object 3"/>
          <p:cNvSpPr/>
          <p:nvPr/>
        </p:nvSpPr>
        <p:spPr>
          <a:xfrm>
            <a:off x="4500371" y="908303"/>
            <a:ext cx="3912108" cy="576072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197690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8267" y="983170"/>
            <a:ext cx="3561079" cy="1672589"/>
          </a:xfrm>
          <a:prstGeom prst="rect">
            <a:avLst/>
          </a:prstGeom>
        </p:spPr>
        <p:txBody>
          <a:bodyPr vert="horz" wrap="square" lIns="0" tIns="104775" rIns="0" bIns="0" rtlCol="0">
            <a:spAutoFit/>
          </a:bodyPr>
          <a:lstStyle/>
          <a:p>
            <a:pPr marL="12700">
              <a:lnSpc>
                <a:spcPct val="100000"/>
              </a:lnSpc>
              <a:spcBef>
                <a:spcPts val="825"/>
              </a:spcBef>
            </a:pPr>
            <a:r>
              <a:rPr sz="3000" spc="-5" dirty="0">
                <a:latin typeface="Arial"/>
                <a:cs typeface="Arial"/>
              </a:rPr>
              <a:t>Systema</a:t>
            </a:r>
            <a:r>
              <a:rPr sz="3000" spc="-50" dirty="0">
                <a:latin typeface="Arial"/>
                <a:cs typeface="Arial"/>
              </a:rPr>
              <a:t> </a:t>
            </a:r>
            <a:r>
              <a:rPr sz="3000" spc="-5" dirty="0">
                <a:latin typeface="Arial"/>
                <a:cs typeface="Arial"/>
              </a:rPr>
              <a:t>Ürogenitale</a:t>
            </a:r>
            <a:endParaRPr sz="3000">
              <a:latin typeface="Arial"/>
              <a:cs typeface="Arial"/>
            </a:endParaRPr>
          </a:p>
          <a:p>
            <a:pPr marL="355600" indent="-342900">
              <a:lnSpc>
                <a:spcPct val="100000"/>
              </a:lnSpc>
              <a:spcBef>
                <a:spcPts val="720"/>
              </a:spcBef>
              <a:buClr>
                <a:srgbClr val="CC0000"/>
              </a:buClr>
              <a:buSzPct val="60000"/>
              <a:buFont typeface="Wingdings"/>
              <a:buChar char=""/>
              <a:tabLst>
                <a:tab pos="354965" algn="l"/>
                <a:tab pos="355600" algn="l"/>
              </a:tabLst>
            </a:pPr>
            <a:r>
              <a:rPr sz="3000" spc="-5" dirty="0">
                <a:latin typeface="Arial"/>
                <a:cs typeface="Arial"/>
              </a:rPr>
              <a:t>Üriner</a:t>
            </a:r>
            <a:r>
              <a:rPr sz="3000" spc="-35" dirty="0">
                <a:latin typeface="Arial"/>
                <a:cs typeface="Arial"/>
              </a:rPr>
              <a:t> </a:t>
            </a:r>
            <a:r>
              <a:rPr sz="3000" dirty="0">
                <a:latin typeface="Arial"/>
                <a:cs typeface="Arial"/>
              </a:rPr>
              <a:t>sistem</a:t>
            </a:r>
            <a:endParaRPr sz="3000">
              <a:latin typeface="Arial"/>
              <a:cs typeface="Arial"/>
            </a:endParaRPr>
          </a:p>
          <a:p>
            <a:pPr marL="355600" indent="-342900">
              <a:lnSpc>
                <a:spcPct val="100000"/>
              </a:lnSpc>
              <a:spcBef>
                <a:spcPts val="720"/>
              </a:spcBef>
              <a:buClr>
                <a:srgbClr val="CC0000"/>
              </a:buClr>
              <a:buSzPct val="60000"/>
              <a:buFont typeface="Wingdings"/>
              <a:buChar char=""/>
              <a:tabLst>
                <a:tab pos="354965" algn="l"/>
                <a:tab pos="355600" algn="l"/>
              </a:tabLst>
            </a:pPr>
            <a:r>
              <a:rPr sz="3000" spc="-5" dirty="0">
                <a:latin typeface="Arial"/>
                <a:cs typeface="Arial"/>
              </a:rPr>
              <a:t>Genital</a:t>
            </a:r>
            <a:r>
              <a:rPr sz="3000" spc="-30" dirty="0">
                <a:latin typeface="Arial"/>
                <a:cs typeface="Arial"/>
              </a:rPr>
              <a:t> </a:t>
            </a:r>
            <a:r>
              <a:rPr sz="3000" dirty="0">
                <a:latin typeface="Arial"/>
                <a:cs typeface="Arial"/>
              </a:rPr>
              <a:t>sistem</a:t>
            </a:r>
            <a:endParaRPr sz="3000">
              <a:latin typeface="Arial"/>
              <a:cs typeface="Arial"/>
            </a:endParaRPr>
          </a:p>
        </p:txBody>
      </p:sp>
      <p:sp>
        <p:nvSpPr>
          <p:cNvPr id="4" name="object 4"/>
          <p:cNvSpPr/>
          <p:nvPr/>
        </p:nvSpPr>
        <p:spPr>
          <a:xfrm>
            <a:off x="4211960" y="1052736"/>
            <a:ext cx="4572000" cy="34290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4329028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5" dirty="0"/>
              <a:t>Systema</a:t>
            </a:r>
            <a:r>
              <a:rPr spc="-30" dirty="0"/>
              <a:t> </a:t>
            </a:r>
            <a:r>
              <a:rPr spc="-5" dirty="0"/>
              <a:t>Sensuum</a:t>
            </a:r>
          </a:p>
        </p:txBody>
      </p:sp>
      <p:sp>
        <p:nvSpPr>
          <p:cNvPr id="9" name="object 9"/>
          <p:cNvSpPr txBox="1"/>
          <p:nvPr/>
        </p:nvSpPr>
        <p:spPr>
          <a:xfrm>
            <a:off x="393064" y="1642172"/>
            <a:ext cx="6449695" cy="2220595"/>
          </a:xfrm>
          <a:prstGeom prst="rect">
            <a:avLst/>
          </a:prstGeom>
        </p:spPr>
        <p:txBody>
          <a:bodyPr vert="horz" wrap="square" lIns="0" tIns="85725" rIns="0" bIns="0" rtlCol="0">
            <a:spAutoFit/>
          </a:bodyPr>
          <a:lstStyle/>
          <a:p>
            <a:pPr marL="355600" indent="-342900">
              <a:lnSpc>
                <a:spcPct val="100000"/>
              </a:lnSpc>
              <a:spcBef>
                <a:spcPts val="675"/>
              </a:spcBef>
              <a:buClr>
                <a:srgbClr val="FF0000"/>
              </a:buClr>
              <a:buSzPct val="60416"/>
              <a:buFont typeface="Wingdings"/>
              <a:buChar char=""/>
              <a:tabLst>
                <a:tab pos="354965" algn="l"/>
                <a:tab pos="355600" algn="l"/>
              </a:tabLst>
            </a:pPr>
            <a:r>
              <a:rPr sz="2400" spc="-5" dirty="0">
                <a:latin typeface="Arial"/>
                <a:cs typeface="Arial"/>
              </a:rPr>
              <a:t>Organum </a:t>
            </a:r>
            <a:r>
              <a:rPr sz="2400" dirty="0">
                <a:latin typeface="Arial"/>
                <a:cs typeface="Arial"/>
              </a:rPr>
              <a:t>visus (görme</a:t>
            </a:r>
            <a:r>
              <a:rPr sz="2400" spc="-10" dirty="0">
                <a:latin typeface="Arial"/>
                <a:cs typeface="Arial"/>
              </a:rPr>
              <a:t> organı)</a:t>
            </a:r>
            <a:endParaRPr sz="2400" dirty="0">
              <a:latin typeface="Arial"/>
              <a:cs typeface="Arial"/>
            </a:endParaRPr>
          </a:p>
          <a:p>
            <a:pPr marL="355600" indent="-342900">
              <a:lnSpc>
                <a:spcPct val="100000"/>
              </a:lnSpc>
              <a:spcBef>
                <a:spcPts val="575"/>
              </a:spcBef>
              <a:buClr>
                <a:srgbClr val="FF0000"/>
              </a:buClr>
              <a:buSzPct val="60416"/>
              <a:buFont typeface="Wingdings"/>
              <a:buChar char=""/>
              <a:tabLst>
                <a:tab pos="354965" algn="l"/>
                <a:tab pos="355600" algn="l"/>
              </a:tabLst>
            </a:pPr>
            <a:r>
              <a:rPr sz="2400" spc="-5" dirty="0">
                <a:latin typeface="Arial"/>
                <a:cs typeface="Arial"/>
              </a:rPr>
              <a:t>Organum vestibulo-cochlearis </a:t>
            </a:r>
            <a:r>
              <a:rPr sz="2400" dirty="0">
                <a:latin typeface="Arial"/>
                <a:cs typeface="Arial"/>
              </a:rPr>
              <a:t>(İşitme</a:t>
            </a:r>
            <a:r>
              <a:rPr sz="2400" spc="50" dirty="0">
                <a:latin typeface="Arial"/>
                <a:cs typeface="Arial"/>
              </a:rPr>
              <a:t> </a:t>
            </a:r>
            <a:r>
              <a:rPr sz="2400" spc="-10" dirty="0">
                <a:latin typeface="Arial"/>
                <a:cs typeface="Arial"/>
              </a:rPr>
              <a:t>organı)</a:t>
            </a:r>
            <a:endParaRPr sz="2400" dirty="0">
              <a:latin typeface="Arial"/>
              <a:cs typeface="Arial"/>
            </a:endParaRPr>
          </a:p>
          <a:p>
            <a:pPr marL="355600" indent="-342900">
              <a:lnSpc>
                <a:spcPct val="100000"/>
              </a:lnSpc>
              <a:spcBef>
                <a:spcPts val="580"/>
              </a:spcBef>
              <a:buClr>
                <a:srgbClr val="FF0000"/>
              </a:buClr>
              <a:buSzPct val="60416"/>
              <a:buFont typeface="Wingdings"/>
              <a:buChar char=""/>
              <a:tabLst>
                <a:tab pos="354965" algn="l"/>
                <a:tab pos="355600" algn="l"/>
              </a:tabLst>
            </a:pPr>
            <a:r>
              <a:rPr sz="2400" spc="-5" dirty="0">
                <a:latin typeface="Arial"/>
                <a:cs typeface="Arial"/>
              </a:rPr>
              <a:t>Organum gustatorius </a:t>
            </a:r>
            <a:r>
              <a:rPr sz="2400" dirty="0">
                <a:latin typeface="Arial"/>
                <a:cs typeface="Arial"/>
              </a:rPr>
              <a:t>(tat</a:t>
            </a:r>
            <a:r>
              <a:rPr sz="2400" spc="-20" dirty="0">
                <a:latin typeface="Arial"/>
                <a:cs typeface="Arial"/>
              </a:rPr>
              <a:t> </a:t>
            </a:r>
            <a:r>
              <a:rPr sz="2400" spc="-10" dirty="0">
                <a:latin typeface="Arial"/>
                <a:cs typeface="Arial"/>
              </a:rPr>
              <a:t>organı)</a:t>
            </a:r>
            <a:endParaRPr sz="2400" dirty="0">
              <a:latin typeface="Arial"/>
              <a:cs typeface="Arial"/>
            </a:endParaRPr>
          </a:p>
          <a:p>
            <a:pPr marL="355600" indent="-342900">
              <a:lnSpc>
                <a:spcPct val="100000"/>
              </a:lnSpc>
              <a:spcBef>
                <a:spcPts val="575"/>
              </a:spcBef>
              <a:buClr>
                <a:srgbClr val="FF0000"/>
              </a:buClr>
              <a:buSzPct val="60416"/>
              <a:buFont typeface="Wingdings"/>
              <a:buChar char=""/>
              <a:tabLst>
                <a:tab pos="354965" algn="l"/>
                <a:tab pos="355600" algn="l"/>
              </a:tabLst>
            </a:pPr>
            <a:r>
              <a:rPr sz="2400" spc="-5" dirty="0">
                <a:latin typeface="Arial"/>
                <a:cs typeface="Arial"/>
              </a:rPr>
              <a:t>Organum olfactorius </a:t>
            </a:r>
            <a:r>
              <a:rPr sz="2400" dirty="0">
                <a:latin typeface="Arial"/>
                <a:cs typeface="Arial"/>
              </a:rPr>
              <a:t>(koku</a:t>
            </a:r>
            <a:r>
              <a:rPr sz="2400" spc="-5" dirty="0">
                <a:latin typeface="Arial"/>
                <a:cs typeface="Arial"/>
              </a:rPr>
              <a:t> </a:t>
            </a:r>
            <a:r>
              <a:rPr sz="2400" spc="-10" dirty="0">
                <a:latin typeface="Arial"/>
                <a:cs typeface="Arial"/>
              </a:rPr>
              <a:t>organı)</a:t>
            </a:r>
            <a:endParaRPr sz="2400" dirty="0">
              <a:latin typeface="Arial"/>
              <a:cs typeface="Arial"/>
            </a:endParaRPr>
          </a:p>
          <a:p>
            <a:pPr marL="355600" indent="-342900">
              <a:lnSpc>
                <a:spcPct val="100000"/>
              </a:lnSpc>
              <a:spcBef>
                <a:spcPts val="575"/>
              </a:spcBef>
              <a:buClr>
                <a:srgbClr val="FF0000"/>
              </a:buClr>
              <a:buSzPct val="60416"/>
              <a:buFont typeface="Wingdings"/>
              <a:buChar char=""/>
              <a:tabLst>
                <a:tab pos="354965" algn="l"/>
                <a:tab pos="355600" algn="l"/>
              </a:tabLst>
            </a:pPr>
            <a:r>
              <a:rPr sz="2400" spc="-5" dirty="0">
                <a:latin typeface="Arial"/>
                <a:cs typeface="Arial"/>
              </a:rPr>
              <a:t>Organum </a:t>
            </a:r>
            <a:r>
              <a:rPr sz="2400" dirty="0">
                <a:latin typeface="Arial"/>
                <a:cs typeface="Arial"/>
              </a:rPr>
              <a:t>tactus (dokunma</a:t>
            </a:r>
            <a:r>
              <a:rPr sz="2400" spc="-20" dirty="0">
                <a:latin typeface="Arial"/>
                <a:cs typeface="Arial"/>
              </a:rPr>
              <a:t> </a:t>
            </a:r>
            <a:r>
              <a:rPr sz="2400" spc="-10" dirty="0">
                <a:latin typeface="Arial"/>
                <a:cs typeface="Arial"/>
              </a:rPr>
              <a:t>organı)</a:t>
            </a:r>
            <a:endParaRPr sz="2400" dirty="0">
              <a:latin typeface="Arial"/>
              <a:cs typeface="Arial"/>
            </a:endParaRPr>
          </a:p>
        </p:txBody>
      </p:sp>
      <p:sp>
        <p:nvSpPr>
          <p:cNvPr id="10" name="object 10"/>
          <p:cNvSpPr/>
          <p:nvPr/>
        </p:nvSpPr>
        <p:spPr>
          <a:xfrm>
            <a:off x="6877811" y="409955"/>
            <a:ext cx="2113788" cy="1728216"/>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7610856" y="2205227"/>
            <a:ext cx="1533143" cy="2302764"/>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5783579" y="3200400"/>
            <a:ext cx="1693164" cy="2514600"/>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3581400" y="4267200"/>
            <a:ext cx="2132076" cy="2374392"/>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179831" y="4026408"/>
            <a:ext cx="3325367" cy="2538984"/>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6045536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140" y="479805"/>
            <a:ext cx="7263130" cy="482600"/>
          </a:xfrm>
          <a:prstGeom prst="rect">
            <a:avLst/>
          </a:prstGeom>
        </p:spPr>
        <p:txBody>
          <a:bodyPr vert="horz" wrap="square" lIns="0" tIns="12700" rIns="0" bIns="0" rtlCol="0">
            <a:spAutoFit/>
          </a:bodyPr>
          <a:lstStyle/>
          <a:p>
            <a:pPr marL="12700">
              <a:lnSpc>
                <a:spcPct val="100000"/>
              </a:lnSpc>
              <a:spcBef>
                <a:spcPts val="100"/>
              </a:spcBef>
            </a:pPr>
            <a:r>
              <a:rPr dirty="0"/>
              <a:t>Systema </a:t>
            </a:r>
            <a:r>
              <a:rPr spc="-5" dirty="0"/>
              <a:t>intequmentum </a:t>
            </a:r>
            <a:r>
              <a:rPr dirty="0"/>
              <a:t>( Saç, </a:t>
            </a:r>
            <a:r>
              <a:rPr spc="-5" dirty="0"/>
              <a:t>tırnak, deri</a:t>
            </a:r>
            <a:r>
              <a:rPr spc="-85" dirty="0"/>
              <a:t> </a:t>
            </a:r>
            <a:r>
              <a:rPr dirty="0"/>
              <a:t>)</a:t>
            </a:r>
          </a:p>
        </p:txBody>
      </p:sp>
      <p:sp>
        <p:nvSpPr>
          <p:cNvPr id="3" name="object 3"/>
          <p:cNvSpPr/>
          <p:nvPr/>
        </p:nvSpPr>
        <p:spPr>
          <a:xfrm>
            <a:off x="394715" y="1716904"/>
            <a:ext cx="1468696" cy="214852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438400" y="1720595"/>
            <a:ext cx="6509004" cy="497586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710707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535940" y="336931"/>
            <a:ext cx="4831080" cy="1002030"/>
          </a:xfrm>
          <a:prstGeom prst="rect">
            <a:avLst/>
          </a:prstGeom>
        </p:spPr>
        <p:txBody>
          <a:bodyPr vert="horz" wrap="square" lIns="0" tIns="12700" rIns="0" bIns="0" rtlCol="0">
            <a:spAutoFit/>
          </a:bodyPr>
          <a:lstStyle/>
          <a:p>
            <a:pPr marL="12700" marR="5080">
              <a:lnSpc>
                <a:spcPct val="100000"/>
              </a:lnSpc>
              <a:spcBef>
                <a:spcPts val="100"/>
              </a:spcBef>
            </a:pPr>
            <a:r>
              <a:rPr sz="3200" b="1" dirty="0">
                <a:solidFill>
                  <a:srgbClr val="FF0000"/>
                </a:solidFill>
                <a:latin typeface="Arial"/>
                <a:cs typeface="Arial"/>
              </a:rPr>
              <a:t>III.Comparative Anatomi  (Anatomia </a:t>
            </a:r>
            <a:r>
              <a:rPr sz="3200" b="1" spc="-5" dirty="0">
                <a:solidFill>
                  <a:srgbClr val="FF0000"/>
                </a:solidFill>
                <a:latin typeface="Arial"/>
                <a:cs typeface="Arial"/>
              </a:rPr>
              <a:t>Comparative</a:t>
            </a:r>
            <a:r>
              <a:rPr sz="3200" b="1" spc="-100" dirty="0">
                <a:solidFill>
                  <a:srgbClr val="FF0000"/>
                </a:solidFill>
                <a:latin typeface="Arial"/>
                <a:cs typeface="Arial"/>
              </a:rPr>
              <a:t> </a:t>
            </a:r>
            <a:r>
              <a:rPr sz="3200" b="1" dirty="0">
                <a:solidFill>
                  <a:srgbClr val="FF0000"/>
                </a:solidFill>
                <a:latin typeface="Arial"/>
                <a:cs typeface="Arial"/>
              </a:rPr>
              <a:t>)</a:t>
            </a:r>
            <a:endParaRPr sz="3200">
              <a:latin typeface="Arial"/>
              <a:cs typeface="Arial"/>
            </a:endParaRPr>
          </a:p>
        </p:txBody>
      </p:sp>
      <p:sp>
        <p:nvSpPr>
          <p:cNvPr id="9" name="object 9"/>
          <p:cNvSpPr txBox="1"/>
          <p:nvPr/>
        </p:nvSpPr>
        <p:spPr>
          <a:xfrm>
            <a:off x="535940" y="2518105"/>
            <a:ext cx="3726179" cy="1732914"/>
          </a:xfrm>
          <a:prstGeom prst="rect">
            <a:avLst/>
          </a:prstGeom>
        </p:spPr>
        <p:txBody>
          <a:bodyPr vert="horz" wrap="square" lIns="0" tIns="12065" rIns="0" bIns="0" rtlCol="0">
            <a:spAutoFit/>
          </a:bodyPr>
          <a:lstStyle/>
          <a:p>
            <a:pPr marL="355600" marR="5080" indent="-343535">
              <a:lnSpc>
                <a:spcPct val="100000"/>
              </a:lnSpc>
              <a:spcBef>
                <a:spcPts val="95"/>
              </a:spcBef>
            </a:pPr>
            <a:r>
              <a:rPr sz="2800" spc="-5" dirty="0">
                <a:latin typeface="Arial"/>
                <a:cs typeface="Arial"/>
              </a:rPr>
              <a:t>Çeşitli </a:t>
            </a:r>
            <a:r>
              <a:rPr sz="2800" dirty="0">
                <a:latin typeface="Arial"/>
                <a:cs typeface="Arial"/>
              </a:rPr>
              <a:t>canlılar</a:t>
            </a:r>
            <a:r>
              <a:rPr sz="2800" spc="-75" dirty="0">
                <a:latin typeface="Arial"/>
                <a:cs typeface="Arial"/>
              </a:rPr>
              <a:t> </a:t>
            </a:r>
            <a:r>
              <a:rPr sz="2800" dirty="0">
                <a:latin typeface="Arial"/>
                <a:cs typeface="Arial"/>
              </a:rPr>
              <a:t>arasında  </a:t>
            </a:r>
            <a:r>
              <a:rPr sz="2800" spc="-5" dirty="0">
                <a:latin typeface="Arial"/>
                <a:cs typeface="Arial"/>
              </a:rPr>
              <a:t>benzer organları  kıyaslama yaparak  </a:t>
            </a:r>
            <a:r>
              <a:rPr sz="2800" dirty="0">
                <a:latin typeface="Arial"/>
                <a:cs typeface="Arial"/>
              </a:rPr>
              <a:t>inceler</a:t>
            </a:r>
            <a:endParaRPr sz="2800">
              <a:latin typeface="Arial"/>
              <a:cs typeface="Arial"/>
            </a:endParaRPr>
          </a:p>
        </p:txBody>
      </p:sp>
      <p:sp>
        <p:nvSpPr>
          <p:cNvPr id="10" name="object 10"/>
          <p:cNvSpPr/>
          <p:nvPr/>
        </p:nvSpPr>
        <p:spPr>
          <a:xfrm>
            <a:off x="5148071" y="1298447"/>
            <a:ext cx="3842004" cy="2516124"/>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5148071" y="3936491"/>
            <a:ext cx="3826764" cy="2759964"/>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1632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4654296" y="2743200"/>
            <a:ext cx="4489704" cy="375666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5017008" y="2953511"/>
            <a:ext cx="3432047" cy="3069336"/>
          </a:xfrm>
          <a:prstGeom prst="rect">
            <a:avLst/>
          </a:prstGeom>
          <a:blipFill>
            <a:blip r:embed="rId3" cstate="print"/>
            <a:stretch>
              <a:fillRect/>
            </a:stretch>
          </a:blipFill>
        </p:spPr>
        <p:txBody>
          <a:bodyPr wrap="square" lIns="0" tIns="0" rIns="0" bIns="0" rtlCol="0"/>
          <a:lstStyle/>
          <a:p>
            <a:endParaRPr/>
          </a:p>
        </p:txBody>
      </p:sp>
      <p:sp>
        <p:nvSpPr>
          <p:cNvPr id="8" name="object 8"/>
          <p:cNvSpPr txBox="1">
            <a:spLocks noGrp="1"/>
          </p:cNvSpPr>
          <p:nvPr>
            <p:ph type="title"/>
          </p:nvPr>
        </p:nvSpPr>
        <p:spPr>
          <a:xfrm>
            <a:off x="535940" y="580466"/>
            <a:ext cx="4763135" cy="514350"/>
          </a:xfrm>
          <a:prstGeom prst="rect">
            <a:avLst/>
          </a:prstGeom>
        </p:spPr>
        <p:txBody>
          <a:bodyPr vert="horz" wrap="square" lIns="0" tIns="13335" rIns="0" bIns="0" rtlCol="0">
            <a:spAutoFit/>
          </a:bodyPr>
          <a:lstStyle/>
          <a:p>
            <a:pPr marL="12700">
              <a:lnSpc>
                <a:spcPct val="100000"/>
              </a:lnSpc>
              <a:spcBef>
                <a:spcPts val="105"/>
              </a:spcBef>
            </a:pPr>
            <a:r>
              <a:rPr sz="3200" b="1" spc="-5" dirty="0">
                <a:solidFill>
                  <a:srgbClr val="FF0000"/>
                </a:solidFill>
                <a:latin typeface="Arial"/>
                <a:cs typeface="Arial"/>
              </a:rPr>
              <a:t>IV.Fonksiyonel</a:t>
            </a:r>
            <a:r>
              <a:rPr sz="3200" b="1" spc="-75" dirty="0">
                <a:solidFill>
                  <a:srgbClr val="FF0000"/>
                </a:solidFill>
                <a:latin typeface="Arial"/>
                <a:cs typeface="Arial"/>
              </a:rPr>
              <a:t> </a:t>
            </a:r>
            <a:r>
              <a:rPr sz="3200" b="1" dirty="0">
                <a:solidFill>
                  <a:srgbClr val="FF0000"/>
                </a:solidFill>
                <a:latin typeface="Arial"/>
                <a:cs typeface="Arial"/>
              </a:rPr>
              <a:t>Anatomi:</a:t>
            </a:r>
            <a:endParaRPr sz="3200">
              <a:latin typeface="Arial"/>
              <a:cs typeface="Arial"/>
            </a:endParaRPr>
          </a:p>
        </p:txBody>
      </p:sp>
      <p:sp>
        <p:nvSpPr>
          <p:cNvPr id="9" name="object 9"/>
          <p:cNvSpPr txBox="1"/>
          <p:nvPr/>
        </p:nvSpPr>
        <p:spPr>
          <a:xfrm>
            <a:off x="547217" y="1437259"/>
            <a:ext cx="3336925" cy="1305560"/>
          </a:xfrm>
          <a:prstGeom prst="rect">
            <a:avLst/>
          </a:prstGeom>
        </p:spPr>
        <p:txBody>
          <a:bodyPr vert="horz" wrap="square" lIns="0" tIns="12065" rIns="0" bIns="0" rtlCol="0">
            <a:spAutoFit/>
          </a:bodyPr>
          <a:lstStyle/>
          <a:p>
            <a:pPr marL="12700">
              <a:lnSpc>
                <a:spcPct val="100000"/>
              </a:lnSpc>
              <a:spcBef>
                <a:spcPts val="95"/>
              </a:spcBef>
            </a:pPr>
            <a:r>
              <a:rPr sz="2800" spc="-5" dirty="0">
                <a:latin typeface="Arial"/>
                <a:cs typeface="Arial"/>
              </a:rPr>
              <a:t>Organın</a:t>
            </a:r>
            <a:r>
              <a:rPr sz="2800" dirty="0">
                <a:latin typeface="Arial"/>
                <a:cs typeface="Arial"/>
              </a:rPr>
              <a:t> </a:t>
            </a:r>
            <a:r>
              <a:rPr sz="2800" spc="-5" dirty="0">
                <a:latin typeface="Arial"/>
                <a:cs typeface="Arial"/>
              </a:rPr>
              <a:t>yapısını</a:t>
            </a:r>
            <a:endParaRPr sz="2800">
              <a:latin typeface="Arial"/>
              <a:cs typeface="Arial"/>
            </a:endParaRPr>
          </a:p>
          <a:p>
            <a:pPr marL="354965" marR="5080">
              <a:lnSpc>
                <a:spcPct val="100000"/>
              </a:lnSpc>
            </a:pPr>
            <a:r>
              <a:rPr sz="2800" spc="-5" dirty="0">
                <a:latin typeface="Arial"/>
                <a:cs typeface="Arial"/>
              </a:rPr>
              <a:t>fonksiyonuna bağlı  olarak</a:t>
            </a:r>
            <a:r>
              <a:rPr sz="2800" dirty="0">
                <a:latin typeface="Arial"/>
                <a:cs typeface="Arial"/>
              </a:rPr>
              <a:t> </a:t>
            </a:r>
            <a:r>
              <a:rPr sz="2800" spc="-5" dirty="0">
                <a:latin typeface="Arial"/>
                <a:cs typeface="Arial"/>
              </a:rPr>
              <a:t>öğretir</a:t>
            </a:r>
            <a:endParaRPr sz="2800">
              <a:latin typeface="Arial"/>
              <a:cs typeface="Arial"/>
            </a:endParaRPr>
          </a:p>
        </p:txBody>
      </p:sp>
      <p:sp>
        <p:nvSpPr>
          <p:cNvPr id="10" name="object 10"/>
          <p:cNvSpPr/>
          <p:nvPr/>
        </p:nvSpPr>
        <p:spPr>
          <a:xfrm>
            <a:off x="179831" y="3645408"/>
            <a:ext cx="3887724" cy="3035808"/>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4212335" y="1196339"/>
            <a:ext cx="4744212" cy="3794760"/>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959021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231140" y="607821"/>
            <a:ext cx="8083550" cy="513715"/>
          </a:xfrm>
          <a:prstGeom prst="rect">
            <a:avLst/>
          </a:prstGeom>
        </p:spPr>
        <p:txBody>
          <a:bodyPr vert="horz" wrap="square" lIns="0" tIns="13335" rIns="0" bIns="0" rtlCol="0">
            <a:spAutoFit/>
          </a:bodyPr>
          <a:lstStyle/>
          <a:p>
            <a:pPr marL="12700">
              <a:lnSpc>
                <a:spcPct val="100000"/>
              </a:lnSpc>
              <a:spcBef>
                <a:spcPts val="105"/>
              </a:spcBef>
            </a:pPr>
            <a:r>
              <a:rPr sz="3200" b="1" dirty="0">
                <a:solidFill>
                  <a:srgbClr val="FF0000"/>
                </a:solidFill>
                <a:latin typeface="Arial"/>
                <a:cs typeface="Arial"/>
              </a:rPr>
              <a:t>V.Cerrahi Anatomi: (Anatomia</a:t>
            </a:r>
            <a:r>
              <a:rPr sz="3200" b="1" spc="-140" dirty="0">
                <a:solidFill>
                  <a:srgbClr val="FF0000"/>
                </a:solidFill>
                <a:latin typeface="Arial"/>
                <a:cs typeface="Arial"/>
              </a:rPr>
              <a:t> </a:t>
            </a:r>
            <a:r>
              <a:rPr sz="3200" b="1" dirty="0">
                <a:solidFill>
                  <a:srgbClr val="FF0000"/>
                </a:solidFill>
                <a:latin typeface="Arial"/>
                <a:cs typeface="Arial"/>
              </a:rPr>
              <a:t>Chirurgica)</a:t>
            </a:r>
            <a:endParaRPr sz="3200" dirty="0">
              <a:latin typeface="Arial"/>
              <a:cs typeface="Arial"/>
            </a:endParaRPr>
          </a:p>
        </p:txBody>
      </p:sp>
      <p:sp>
        <p:nvSpPr>
          <p:cNvPr id="9" name="object 9"/>
          <p:cNvSpPr txBox="1"/>
          <p:nvPr/>
        </p:nvSpPr>
        <p:spPr>
          <a:xfrm>
            <a:off x="329590" y="1292733"/>
            <a:ext cx="3634104" cy="2585720"/>
          </a:xfrm>
          <a:prstGeom prst="rect">
            <a:avLst/>
          </a:prstGeom>
        </p:spPr>
        <p:txBody>
          <a:bodyPr vert="horz" wrap="square" lIns="0" tIns="12065" rIns="0" bIns="0" rtlCol="0">
            <a:spAutoFit/>
          </a:bodyPr>
          <a:lstStyle/>
          <a:p>
            <a:pPr marL="355600" marR="5080" indent="-342900">
              <a:lnSpc>
                <a:spcPct val="100000"/>
              </a:lnSpc>
              <a:spcBef>
                <a:spcPts val="95"/>
              </a:spcBef>
            </a:pPr>
            <a:r>
              <a:rPr sz="2800" spc="-5" dirty="0">
                <a:latin typeface="Arial"/>
                <a:cs typeface="Arial"/>
              </a:rPr>
              <a:t>Cerrahi girişimler için  önemli olan bölgeleri  </a:t>
            </a:r>
            <a:r>
              <a:rPr sz="2800" dirty="0">
                <a:latin typeface="Arial"/>
                <a:cs typeface="Arial"/>
              </a:rPr>
              <a:t>cerrahi </a:t>
            </a:r>
            <a:r>
              <a:rPr sz="2800" spc="-5" dirty="0">
                <a:latin typeface="Arial"/>
                <a:cs typeface="Arial"/>
              </a:rPr>
              <a:t>uygulamaları  dikkate alarak  </a:t>
            </a:r>
            <a:r>
              <a:rPr sz="2800" dirty="0">
                <a:latin typeface="Arial"/>
                <a:cs typeface="Arial"/>
              </a:rPr>
              <a:t>topografik inceleyen  </a:t>
            </a:r>
            <a:r>
              <a:rPr sz="2800" spc="-5" dirty="0">
                <a:latin typeface="Arial"/>
                <a:cs typeface="Arial"/>
              </a:rPr>
              <a:t>anatomi</a:t>
            </a:r>
            <a:r>
              <a:rPr sz="2800" spc="10" dirty="0">
                <a:latin typeface="Arial"/>
                <a:cs typeface="Arial"/>
              </a:rPr>
              <a:t> </a:t>
            </a:r>
            <a:r>
              <a:rPr sz="2800" spc="-5" dirty="0">
                <a:latin typeface="Arial"/>
                <a:cs typeface="Arial"/>
              </a:rPr>
              <a:t>dalıdır</a:t>
            </a:r>
            <a:endParaRPr sz="2800">
              <a:latin typeface="Arial"/>
              <a:cs typeface="Arial"/>
            </a:endParaRPr>
          </a:p>
        </p:txBody>
      </p:sp>
      <p:sp>
        <p:nvSpPr>
          <p:cNvPr id="10" name="object 10"/>
          <p:cNvSpPr/>
          <p:nvPr/>
        </p:nvSpPr>
        <p:spPr>
          <a:xfrm>
            <a:off x="3999644" y="1459991"/>
            <a:ext cx="4902708" cy="4367784"/>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835635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580466"/>
            <a:ext cx="6115050" cy="514350"/>
          </a:xfrm>
          <a:prstGeom prst="rect">
            <a:avLst/>
          </a:prstGeom>
        </p:spPr>
        <p:txBody>
          <a:bodyPr vert="horz" wrap="square" lIns="0" tIns="13335" rIns="0" bIns="0" rtlCol="0">
            <a:spAutoFit/>
          </a:bodyPr>
          <a:lstStyle/>
          <a:p>
            <a:pPr marL="12700">
              <a:lnSpc>
                <a:spcPct val="100000"/>
              </a:lnSpc>
              <a:spcBef>
                <a:spcPts val="105"/>
              </a:spcBef>
            </a:pPr>
            <a:r>
              <a:rPr sz="3200" b="1" spc="-5" dirty="0">
                <a:solidFill>
                  <a:srgbClr val="FF0000"/>
                </a:solidFill>
                <a:latin typeface="Arial"/>
                <a:cs typeface="Arial"/>
              </a:rPr>
              <a:t>VI.Yüzeysel Anatomi (Surface)</a:t>
            </a:r>
            <a:r>
              <a:rPr sz="3200" b="1" spc="-70" dirty="0">
                <a:solidFill>
                  <a:srgbClr val="FF0000"/>
                </a:solidFill>
                <a:latin typeface="Arial"/>
                <a:cs typeface="Arial"/>
              </a:rPr>
              <a:t> </a:t>
            </a:r>
            <a:r>
              <a:rPr sz="3200" b="1" dirty="0">
                <a:solidFill>
                  <a:srgbClr val="FF0000"/>
                </a:solidFill>
                <a:latin typeface="Arial"/>
                <a:cs typeface="Arial"/>
              </a:rPr>
              <a:t>:</a:t>
            </a:r>
            <a:endParaRPr sz="3200">
              <a:latin typeface="Arial"/>
              <a:cs typeface="Arial"/>
            </a:endParaRPr>
          </a:p>
        </p:txBody>
      </p:sp>
      <p:sp>
        <p:nvSpPr>
          <p:cNvPr id="3" name="object 3"/>
          <p:cNvSpPr txBox="1"/>
          <p:nvPr/>
        </p:nvSpPr>
        <p:spPr>
          <a:xfrm>
            <a:off x="258267" y="1877948"/>
            <a:ext cx="5690870" cy="1305560"/>
          </a:xfrm>
          <a:prstGeom prst="rect">
            <a:avLst/>
          </a:prstGeom>
        </p:spPr>
        <p:txBody>
          <a:bodyPr vert="horz" wrap="square" lIns="0" tIns="12065" rIns="0" bIns="0" rtlCol="0">
            <a:spAutoFit/>
          </a:bodyPr>
          <a:lstStyle/>
          <a:p>
            <a:pPr marL="355600" marR="5080" indent="-342900">
              <a:lnSpc>
                <a:spcPct val="100000"/>
              </a:lnSpc>
              <a:spcBef>
                <a:spcPts val="95"/>
              </a:spcBef>
            </a:pPr>
            <a:r>
              <a:rPr sz="2800" spc="-5" dirty="0">
                <a:latin typeface="Arial"/>
                <a:cs typeface="Arial"/>
              </a:rPr>
              <a:t>Canlı </a:t>
            </a:r>
            <a:r>
              <a:rPr sz="2800" dirty="0">
                <a:latin typeface="Arial"/>
                <a:cs typeface="Arial"/>
              </a:rPr>
              <a:t>üzerinde </a:t>
            </a:r>
            <a:r>
              <a:rPr sz="2800" spc="-5" dirty="0">
                <a:latin typeface="Arial"/>
                <a:cs typeface="Arial"/>
              </a:rPr>
              <a:t>organları elle, gözle  veya endoskopik olarak </a:t>
            </a:r>
            <a:r>
              <a:rPr sz="2800" dirty="0">
                <a:latin typeface="Arial"/>
                <a:cs typeface="Arial"/>
              </a:rPr>
              <a:t>inceleyen  </a:t>
            </a:r>
            <a:r>
              <a:rPr sz="2800" spc="-5" dirty="0">
                <a:latin typeface="Arial"/>
                <a:cs typeface="Arial"/>
              </a:rPr>
              <a:t>anatomi</a:t>
            </a:r>
            <a:r>
              <a:rPr sz="2800" spc="10" dirty="0">
                <a:latin typeface="Arial"/>
                <a:cs typeface="Arial"/>
              </a:rPr>
              <a:t> </a:t>
            </a:r>
            <a:r>
              <a:rPr sz="2800" spc="-5" dirty="0">
                <a:latin typeface="Arial"/>
                <a:cs typeface="Arial"/>
              </a:rPr>
              <a:t>dalı</a:t>
            </a:r>
            <a:endParaRPr sz="2800">
              <a:latin typeface="Arial"/>
              <a:cs typeface="Arial"/>
            </a:endParaRPr>
          </a:p>
        </p:txBody>
      </p:sp>
      <p:sp>
        <p:nvSpPr>
          <p:cNvPr id="4" name="object 4"/>
          <p:cNvSpPr/>
          <p:nvPr/>
        </p:nvSpPr>
        <p:spPr>
          <a:xfrm>
            <a:off x="1548383" y="3689603"/>
            <a:ext cx="3816096" cy="2862072"/>
          </a:xfrm>
          <a:prstGeom prst="rect">
            <a:avLst/>
          </a:prstGeom>
          <a:blipFill>
            <a:blip r:embed="rId2" cstate="print"/>
            <a:stretch>
              <a:fillRect/>
            </a:stretch>
          </a:blipFill>
        </p:spPr>
        <p:txBody>
          <a:bodyPr wrap="square" lIns="0" tIns="0" rIns="0" bIns="0" rtlCol="0"/>
          <a:lstStyle/>
          <a:p>
            <a:endParaRPr/>
          </a:p>
        </p:txBody>
      </p:sp>
      <p:pic>
        <p:nvPicPr>
          <p:cNvPr id="1026" name="Picture 2" descr="human anatomy posture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3589375"/>
            <a:ext cx="1724059" cy="296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3426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4654296" y="2743200"/>
            <a:ext cx="4489704" cy="375666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5017008" y="2953511"/>
            <a:ext cx="3432047" cy="3069336"/>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4660391" y="691895"/>
            <a:ext cx="4483608" cy="6166101"/>
          </a:xfrm>
          <a:prstGeom prst="rect">
            <a:avLst/>
          </a:prstGeom>
          <a:blipFill>
            <a:blip r:embed="rId4"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535940" y="580466"/>
            <a:ext cx="5640705" cy="514350"/>
          </a:xfrm>
          <a:prstGeom prst="rect">
            <a:avLst/>
          </a:prstGeom>
        </p:spPr>
        <p:txBody>
          <a:bodyPr vert="horz" wrap="square" lIns="0" tIns="13335" rIns="0" bIns="0" rtlCol="0">
            <a:spAutoFit/>
          </a:bodyPr>
          <a:lstStyle/>
          <a:p>
            <a:pPr marL="12700">
              <a:lnSpc>
                <a:spcPct val="100000"/>
              </a:lnSpc>
              <a:spcBef>
                <a:spcPts val="105"/>
              </a:spcBef>
            </a:pPr>
            <a:r>
              <a:rPr sz="3200" b="1" spc="-5" dirty="0">
                <a:solidFill>
                  <a:srgbClr val="FF0000"/>
                </a:solidFill>
                <a:latin typeface="Arial"/>
                <a:cs typeface="Arial"/>
              </a:rPr>
              <a:t>VII.Estetik </a:t>
            </a:r>
            <a:r>
              <a:rPr sz="3200" b="1" dirty="0">
                <a:solidFill>
                  <a:srgbClr val="FF0000"/>
                </a:solidFill>
                <a:latin typeface="Arial"/>
                <a:cs typeface="Arial"/>
              </a:rPr>
              <a:t>Anatomi </a:t>
            </a:r>
            <a:r>
              <a:rPr sz="3200" b="1" spc="-5" dirty="0">
                <a:solidFill>
                  <a:srgbClr val="FF0000"/>
                </a:solidFill>
                <a:latin typeface="Arial"/>
                <a:cs typeface="Arial"/>
              </a:rPr>
              <a:t>(Plastik)</a:t>
            </a:r>
            <a:r>
              <a:rPr sz="3200" b="1" spc="-80" dirty="0">
                <a:solidFill>
                  <a:srgbClr val="FF0000"/>
                </a:solidFill>
                <a:latin typeface="Arial"/>
                <a:cs typeface="Arial"/>
              </a:rPr>
              <a:t> </a:t>
            </a:r>
            <a:r>
              <a:rPr sz="3200" b="1" dirty="0">
                <a:solidFill>
                  <a:srgbClr val="FF0000"/>
                </a:solidFill>
                <a:latin typeface="Arial"/>
                <a:cs typeface="Arial"/>
              </a:rPr>
              <a:t>:</a:t>
            </a:r>
            <a:endParaRPr sz="3200">
              <a:latin typeface="Arial"/>
              <a:cs typeface="Arial"/>
            </a:endParaRPr>
          </a:p>
        </p:txBody>
      </p:sp>
      <p:sp>
        <p:nvSpPr>
          <p:cNvPr id="10" name="object 10"/>
          <p:cNvSpPr txBox="1"/>
          <p:nvPr/>
        </p:nvSpPr>
        <p:spPr>
          <a:xfrm>
            <a:off x="258267" y="1220799"/>
            <a:ext cx="4325620" cy="3098800"/>
          </a:xfrm>
          <a:prstGeom prst="rect">
            <a:avLst/>
          </a:prstGeom>
        </p:spPr>
        <p:txBody>
          <a:bodyPr vert="horz" wrap="square" lIns="0" tIns="12065" rIns="0" bIns="0" rtlCol="0">
            <a:spAutoFit/>
          </a:bodyPr>
          <a:lstStyle/>
          <a:p>
            <a:pPr marL="355600" marR="950594" indent="-342900">
              <a:lnSpc>
                <a:spcPct val="100000"/>
              </a:lnSpc>
              <a:spcBef>
                <a:spcPts val="95"/>
              </a:spcBef>
              <a:buClr>
                <a:srgbClr val="FF0000"/>
              </a:buClr>
              <a:buSzPct val="58928"/>
              <a:buFont typeface="Wingdings"/>
              <a:buChar char=""/>
              <a:tabLst>
                <a:tab pos="354965" algn="l"/>
                <a:tab pos="355600" algn="l"/>
              </a:tabLst>
            </a:pPr>
            <a:r>
              <a:rPr sz="2800" spc="-5" dirty="0">
                <a:latin typeface="Arial"/>
                <a:cs typeface="Arial"/>
              </a:rPr>
              <a:t>Çeşitli durumlarda  </a:t>
            </a:r>
            <a:r>
              <a:rPr sz="2800" dirty="0">
                <a:latin typeface="Arial"/>
                <a:cs typeface="Arial"/>
              </a:rPr>
              <a:t>vücudun </a:t>
            </a:r>
            <a:r>
              <a:rPr sz="2800" spc="-5" dirty="0">
                <a:latin typeface="Arial"/>
                <a:cs typeface="Arial"/>
              </a:rPr>
              <a:t>dış</a:t>
            </a:r>
            <a:r>
              <a:rPr sz="2800" spc="-55" dirty="0">
                <a:latin typeface="Arial"/>
                <a:cs typeface="Arial"/>
              </a:rPr>
              <a:t> </a:t>
            </a:r>
            <a:r>
              <a:rPr sz="2800" dirty="0">
                <a:latin typeface="Arial"/>
                <a:cs typeface="Arial"/>
              </a:rPr>
              <a:t>şeklini</a:t>
            </a:r>
          </a:p>
          <a:p>
            <a:pPr marL="355600" marR="5080">
              <a:lnSpc>
                <a:spcPct val="100000"/>
              </a:lnSpc>
              <a:spcBef>
                <a:spcPts val="5"/>
              </a:spcBef>
            </a:pPr>
            <a:r>
              <a:rPr sz="2800" spc="-5" dirty="0">
                <a:latin typeface="Arial"/>
                <a:cs typeface="Arial"/>
              </a:rPr>
              <a:t>oluşturan değişiklikleri ve  bunların nedenlerini  inceleyen anatomi</a:t>
            </a:r>
            <a:r>
              <a:rPr sz="2800" spc="5" dirty="0">
                <a:latin typeface="Arial"/>
                <a:cs typeface="Arial"/>
              </a:rPr>
              <a:t> </a:t>
            </a:r>
            <a:r>
              <a:rPr sz="2800" spc="-5" dirty="0">
                <a:latin typeface="Arial"/>
                <a:cs typeface="Arial"/>
              </a:rPr>
              <a:t>dalı</a:t>
            </a:r>
            <a:endParaRPr sz="2800" dirty="0">
              <a:latin typeface="Arial"/>
              <a:cs typeface="Arial"/>
            </a:endParaRPr>
          </a:p>
          <a:p>
            <a:pPr marL="355600" marR="242570" indent="-342900">
              <a:lnSpc>
                <a:spcPct val="100000"/>
              </a:lnSpc>
              <a:spcBef>
                <a:spcPts val="675"/>
              </a:spcBef>
              <a:buClr>
                <a:srgbClr val="FF0000"/>
              </a:buClr>
              <a:buSzPct val="58928"/>
              <a:buFont typeface="Wingdings"/>
              <a:buChar char=""/>
              <a:tabLst>
                <a:tab pos="354965" algn="l"/>
                <a:tab pos="355600" algn="l"/>
              </a:tabLst>
            </a:pPr>
            <a:r>
              <a:rPr sz="2800" spc="-10" dirty="0">
                <a:latin typeface="Arial"/>
                <a:cs typeface="Arial"/>
              </a:rPr>
              <a:t>Daha </a:t>
            </a:r>
            <a:r>
              <a:rPr sz="2800" spc="-5" dirty="0">
                <a:latin typeface="Arial"/>
                <a:cs typeface="Arial"/>
              </a:rPr>
              <a:t>çok </a:t>
            </a:r>
            <a:r>
              <a:rPr sz="2800" dirty="0">
                <a:latin typeface="Arial"/>
                <a:cs typeface="Arial"/>
              </a:rPr>
              <a:t>ressam </a:t>
            </a:r>
            <a:r>
              <a:rPr sz="2800" spc="-5" dirty="0">
                <a:latin typeface="Arial"/>
                <a:cs typeface="Arial"/>
              </a:rPr>
              <a:t>ve  heykeltraşları</a:t>
            </a:r>
            <a:r>
              <a:rPr sz="2800" spc="-15" dirty="0">
                <a:latin typeface="Arial"/>
                <a:cs typeface="Arial"/>
              </a:rPr>
              <a:t> </a:t>
            </a:r>
            <a:r>
              <a:rPr sz="2800" spc="-5" dirty="0">
                <a:latin typeface="Arial"/>
                <a:cs typeface="Arial"/>
              </a:rPr>
              <a:t>ilgilendirir</a:t>
            </a:r>
            <a:endParaRPr sz="2800" dirty="0">
              <a:latin typeface="Arial"/>
              <a:cs typeface="Arial"/>
            </a:endParaRPr>
          </a:p>
        </p:txBody>
      </p:sp>
      <p:sp>
        <p:nvSpPr>
          <p:cNvPr id="11" name="object 11"/>
          <p:cNvSpPr/>
          <p:nvPr/>
        </p:nvSpPr>
        <p:spPr>
          <a:xfrm>
            <a:off x="1403603" y="4436364"/>
            <a:ext cx="2072639" cy="2186940"/>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0644089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535940" y="580466"/>
            <a:ext cx="3728085" cy="514350"/>
          </a:xfrm>
          <a:prstGeom prst="rect">
            <a:avLst/>
          </a:prstGeom>
        </p:spPr>
        <p:txBody>
          <a:bodyPr vert="horz" wrap="square" lIns="0" tIns="13335" rIns="0" bIns="0" rtlCol="0">
            <a:spAutoFit/>
          </a:bodyPr>
          <a:lstStyle/>
          <a:p>
            <a:pPr marL="12700">
              <a:lnSpc>
                <a:spcPct val="100000"/>
              </a:lnSpc>
              <a:spcBef>
                <a:spcPts val="105"/>
              </a:spcBef>
            </a:pPr>
            <a:r>
              <a:rPr sz="3200" b="1" spc="-5" dirty="0">
                <a:solidFill>
                  <a:srgbClr val="FF0000"/>
                </a:solidFill>
                <a:latin typeface="Arial"/>
                <a:cs typeface="Arial"/>
              </a:rPr>
              <a:t>VIII.Klinik</a:t>
            </a:r>
            <a:r>
              <a:rPr sz="3200" b="1" spc="-60" dirty="0">
                <a:solidFill>
                  <a:srgbClr val="FF0000"/>
                </a:solidFill>
                <a:latin typeface="Arial"/>
                <a:cs typeface="Arial"/>
              </a:rPr>
              <a:t> </a:t>
            </a:r>
            <a:r>
              <a:rPr sz="3200" b="1" dirty="0">
                <a:solidFill>
                  <a:srgbClr val="FF0000"/>
                </a:solidFill>
                <a:latin typeface="Arial"/>
                <a:cs typeface="Arial"/>
              </a:rPr>
              <a:t>Anatomi:</a:t>
            </a:r>
            <a:endParaRPr sz="3200">
              <a:latin typeface="Arial"/>
              <a:cs typeface="Arial"/>
            </a:endParaRPr>
          </a:p>
        </p:txBody>
      </p:sp>
      <p:sp>
        <p:nvSpPr>
          <p:cNvPr id="9" name="object 9"/>
          <p:cNvSpPr txBox="1"/>
          <p:nvPr/>
        </p:nvSpPr>
        <p:spPr>
          <a:xfrm>
            <a:off x="535940" y="1624711"/>
            <a:ext cx="3801745" cy="3012440"/>
          </a:xfrm>
          <a:prstGeom prst="rect">
            <a:avLst/>
          </a:prstGeom>
        </p:spPr>
        <p:txBody>
          <a:bodyPr vert="horz" wrap="square" lIns="0" tIns="12065" rIns="0" bIns="0" rtlCol="0">
            <a:spAutoFit/>
          </a:bodyPr>
          <a:lstStyle/>
          <a:p>
            <a:pPr marL="355600" marR="5080" indent="-343535">
              <a:lnSpc>
                <a:spcPct val="100000"/>
              </a:lnSpc>
              <a:spcBef>
                <a:spcPts val="95"/>
              </a:spcBef>
            </a:pPr>
            <a:r>
              <a:rPr sz="2800" spc="-5" dirty="0">
                <a:latin typeface="Arial"/>
                <a:cs typeface="Arial"/>
              </a:rPr>
              <a:t>Sistematik,topografik ve  </a:t>
            </a:r>
            <a:r>
              <a:rPr sz="2800" dirty="0">
                <a:latin typeface="Arial"/>
                <a:cs typeface="Arial"/>
              </a:rPr>
              <a:t>cerrahi </a:t>
            </a:r>
            <a:r>
              <a:rPr sz="2800" spc="-5" dirty="0">
                <a:latin typeface="Arial"/>
                <a:cs typeface="Arial"/>
              </a:rPr>
              <a:t>anatomiyi  </a:t>
            </a:r>
            <a:r>
              <a:rPr sz="2800" dirty="0">
                <a:latin typeface="Arial"/>
                <a:cs typeface="Arial"/>
              </a:rPr>
              <a:t>kapsayan bilgilerin  </a:t>
            </a:r>
            <a:r>
              <a:rPr sz="2800" spc="-5" dirty="0">
                <a:latin typeface="Arial"/>
                <a:cs typeface="Arial"/>
              </a:rPr>
              <a:t>klinikte canlı insan  üzerinde  uygulanmasını yapan  anatomi</a:t>
            </a:r>
            <a:r>
              <a:rPr sz="2800" spc="10" dirty="0">
                <a:latin typeface="Arial"/>
                <a:cs typeface="Arial"/>
              </a:rPr>
              <a:t> </a:t>
            </a:r>
            <a:r>
              <a:rPr sz="2800" spc="-5" dirty="0">
                <a:latin typeface="Arial"/>
                <a:cs typeface="Arial"/>
              </a:rPr>
              <a:t>dalıdır</a:t>
            </a:r>
            <a:endParaRPr sz="2800">
              <a:latin typeface="Arial"/>
              <a:cs typeface="Arial"/>
            </a:endParaRPr>
          </a:p>
        </p:txBody>
      </p:sp>
      <p:sp>
        <p:nvSpPr>
          <p:cNvPr id="10" name="object 10"/>
          <p:cNvSpPr/>
          <p:nvPr/>
        </p:nvSpPr>
        <p:spPr>
          <a:xfrm>
            <a:off x="4745735" y="1773935"/>
            <a:ext cx="4223004" cy="4920996"/>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10913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rodit çok memeli heykeli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404664"/>
            <a:ext cx="3753658" cy="612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4410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535940" y="580466"/>
            <a:ext cx="6798945" cy="514350"/>
          </a:xfrm>
          <a:prstGeom prst="rect">
            <a:avLst/>
          </a:prstGeom>
        </p:spPr>
        <p:txBody>
          <a:bodyPr vert="horz" wrap="square" lIns="0" tIns="13335" rIns="0" bIns="0" rtlCol="0">
            <a:spAutoFit/>
          </a:bodyPr>
          <a:lstStyle/>
          <a:p>
            <a:pPr marL="12700">
              <a:lnSpc>
                <a:spcPct val="100000"/>
              </a:lnSpc>
              <a:spcBef>
                <a:spcPts val="105"/>
              </a:spcBef>
            </a:pPr>
            <a:r>
              <a:rPr sz="3200" b="1" dirty="0">
                <a:solidFill>
                  <a:srgbClr val="FF0000"/>
                </a:solidFill>
                <a:latin typeface="Arial"/>
                <a:cs typeface="Arial"/>
              </a:rPr>
              <a:t>IX.Gelişim </a:t>
            </a:r>
            <a:r>
              <a:rPr sz="3200" b="1" spc="-5" dirty="0">
                <a:solidFill>
                  <a:srgbClr val="FF0000"/>
                </a:solidFill>
                <a:latin typeface="Arial"/>
                <a:cs typeface="Arial"/>
              </a:rPr>
              <a:t>Anatomisi</a:t>
            </a:r>
            <a:r>
              <a:rPr sz="3200" b="1" spc="-60" dirty="0">
                <a:solidFill>
                  <a:srgbClr val="FF0000"/>
                </a:solidFill>
                <a:latin typeface="Arial"/>
                <a:cs typeface="Arial"/>
              </a:rPr>
              <a:t> </a:t>
            </a:r>
            <a:r>
              <a:rPr sz="3200" b="1" spc="-5" dirty="0">
                <a:solidFill>
                  <a:srgbClr val="FF0000"/>
                </a:solidFill>
                <a:latin typeface="Arial"/>
                <a:cs typeface="Arial"/>
              </a:rPr>
              <a:t>(Embriyoloji):</a:t>
            </a:r>
            <a:endParaRPr sz="3200">
              <a:latin typeface="Arial"/>
              <a:cs typeface="Arial"/>
            </a:endParaRPr>
          </a:p>
        </p:txBody>
      </p:sp>
      <p:sp>
        <p:nvSpPr>
          <p:cNvPr id="9" name="object 9"/>
          <p:cNvSpPr txBox="1">
            <a:spLocks noGrp="1"/>
          </p:cNvSpPr>
          <p:nvPr>
            <p:ph idx="1"/>
          </p:nvPr>
        </p:nvSpPr>
        <p:spPr>
          <a:xfrm>
            <a:off x="2010155" y="1845734"/>
            <a:ext cx="4722085" cy="935513"/>
          </a:xfrm>
          <a:prstGeom prst="rect">
            <a:avLst/>
          </a:prstGeom>
        </p:spPr>
        <p:txBody>
          <a:bodyPr vert="horz" wrap="square" lIns="0" tIns="12065" rIns="0" bIns="0" rtlCol="0">
            <a:spAutoFit/>
          </a:bodyPr>
          <a:lstStyle/>
          <a:p>
            <a:pPr marL="869950" marR="5080" indent="-342900">
              <a:lnSpc>
                <a:spcPct val="100000"/>
              </a:lnSpc>
              <a:spcBef>
                <a:spcPts val="95"/>
              </a:spcBef>
            </a:pPr>
            <a:r>
              <a:rPr spc="-5" dirty="0"/>
              <a:t>Bir canlının zygot  oluşumundan doğuma  kadar </a:t>
            </a:r>
            <a:r>
              <a:rPr dirty="0"/>
              <a:t>geçirdiği evreleri  inceler</a:t>
            </a:r>
          </a:p>
        </p:txBody>
      </p:sp>
      <p:sp>
        <p:nvSpPr>
          <p:cNvPr id="10" name="object 10"/>
          <p:cNvSpPr/>
          <p:nvPr/>
        </p:nvSpPr>
        <p:spPr>
          <a:xfrm>
            <a:off x="179831" y="1341119"/>
            <a:ext cx="1830324" cy="2186940"/>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1476755" y="3791711"/>
            <a:ext cx="1714500" cy="1908048"/>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3634740" y="4507991"/>
            <a:ext cx="1714500" cy="2106168"/>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5724144" y="3717035"/>
            <a:ext cx="2087879" cy="1935479"/>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7452359" y="1412747"/>
            <a:ext cx="1466088" cy="2086355"/>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031347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535940" y="580466"/>
            <a:ext cx="6996430" cy="514350"/>
          </a:xfrm>
          <a:prstGeom prst="rect">
            <a:avLst/>
          </a:prstGeom>
        </p:spPr>
        <p:txBody>
          <a:bodyPr vert="horz" wrap="square" lIns="0" tIns="13335" rIns="0" bIns="0" rtlCol="0">
            <a:spAutoFit/>
          </a:bodyPr>
          <a:lstStyle/>
          <a:p>
            <a:pPr marL="12700">
              <a:lnSpc>
                <a:spcPct val="100000"/>
              </a:lnSpc>
              <a:spcBef>
                <a:spcPts val="105"/>
              </a:spcBef>
            </a:pPr>
            <a:r>
              <a:rPr sz="3200" b="1" dirty="0">
                <a:solidFill>
                  <a:srgbClr val="FF0000"/>
                </a:solidFill>
                <a:latin typeface="Arial"/>
                <a:cs typeface="Arial"/>
              </a:rPr>
              <a:t>X.Mikroskopik Anatomi</a:t>
            </a:r>
            <a:r>
              <a:rPr sz="3200" b="1" spc="-110" dirty="0">
                <a:solidFill>
                  <a:srgbClr val="FF0000"/>
                </a:solidFill>
                <a:latin typeface="Arial"/>
                <a:cs typeface="Arial"/>
              </a:rPr>
              <a:t> </a:t>
            </a:r>
            <a:r>
              <a:rPr sz="3200" b="1" spc="-5" dirty="0">
                <a:solidFill>
                  <a:srgbClr val="FF0000"/>
                </a:solidFill>
                <a:latin typeface="Arial"/>
                <a:cs typeface="Arial"/>
              </a:rPr>
              <a:t>(Histologia):</a:t>
            </a:r>
            <a:endParaRPr sz="3200">
              <a:latin typeface="Arial"/>
              <a:cs typeface="Arial"/>
            </a:endParaRPr>
          </a:p>
        </p:txBody>
      </p:sp>
      <p:sp>
        <p:nvSpPr>
          <p:cNvPr id="9" name="object 9"/>
          <p:cNvSpPr txBox="1"/>
          <p:nvPr/>
        </p:nvSpPr>
        <p:spPr>
          <a:xfrm>
            <a:off x="329590" y="1508505"/>
            <a:ext cx="3632200" cy="1732280"/>
          </a:xfrm>
          <a:prstGeom prst="rect">
            <a:avLst/>
          </a:prstGeom>
        </p:spPr>
        <p:txBody>
          <a:bodyPr vert="horz" wrap="square" lIns="0" tIns="12065" rIns="0" bIns="0" rtlCol="0">
            <a:spAutoFit/>
          </a:bodyPr>
          <a:lstStyle/>
          <a:p>
            <a:pPr marL="355600" marR="5080" indent="-342900">
              <a:lnSpc>
                <a:spcPct val="100000"/>
              </a:lnSpc>
              <a:spcBef>
                <a:spcPts val="95"/>
              </a:spcBef>
            </a:pPr>
            <a:r>
              <a:rPr sz="2800" spc="-5" dirty="0">
                <a:latin typeface="Arial"/>
                <a:cs typeface="Arial"/>
              </a:rPr>
              <a:t>Vücudu oluşturan  organları özel teknik  ve mikroskop altında  inceleyen bilim</a:t>
            </a:r>
            <a:r>
              <a:rPr sz="2800" spc="-10" dirty="0">
                <a:latin typeface="Arial"/>
                <a:cs typeface="Arial"/>
              </a:rPr>
              <a:t> </a:t>
            </a:r>
            <a:r>
              <a:rPr sz="2800" spc="-5" dirty="0">
                <a:latin typeface="Arial"/>
                <a:cs typeface="Arial"/>
              </a:rPr>
              <a:t>dalı</a:t>
            </a:r>
            <a:endParaRPr sz="2800">
              <a:latin typeface="Arial"/>
              <a:cs typeface="Arial"/>
            </a:endParaRPr>
          </a:p>
        </p:txBody>
      </p:sp>
      <p:sp>
        <p:nvSpPr>
          <p:cNvPr id="10" name="object 10"/>
          <p:cNvSpPr/>
          <p:nvPr/>
        </p:nvSpPr>
        <p:spPr>
          <a:xfrm>
            <a:off x="539495" y="3645408"/>
            <a:ext cx="3317748" cy="3046476"/>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4212335" y="1412747"/>
            <a:ext cx="4783836" cy="4346448"/>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0316851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535940" y="580466"/>
            <a:ext cx="3930650" cy="514350"/>
          </a:xfrm>
          <a:prstGeom prst="rect">
            <a:avLst/>
          </a:prstGeom>
        </p:spPr>
        <p:txBody>
          <a:bodyPr vert="horz" wrap="square" lIns="0" tIns="13335" rIns="0" bIns="0" rtlCol="0">
            <a:spAutoFit/>
          </a:bodyPr>
          <a:lstStyle/>
          <a:p>
            <a:pPr marL="12700">
              <a:lnSpc>
                <a:spcPct val="100000"/>
              </a:lnSpc>
              <a:spcBef>
                <a:spcPts val="105"/>
              </a:spcBef>
            </a:pPr>
            <a:r>
              <a:rPr sz="3200" b="1" dirty="0">
                <a:solidFill>
                  <a:srgbClr val="FF0000"/>
                </a:solidFill>
                <a:latin typeface="Arial"/>
                <a:cs typeface="Arial"/>
              </a:rPr>
              <a:t>XI. </a:t>
            </a:r>
            <a:r>
              <a:rPr sz="3200" b="1" spc="-5" dirty="0">
                <a:solidFill>
                  <a:srgbClr val="FF0000"/>
                </a:solidFill>
                <a:latin typeface="Arial"/>
                <a:cs typeface="Arial"/>
              </a:rPr>
              <a:t>Kesitsel</a:t>
            </a:r>
            <a:r>
              <a:rPr sz="3200" b="1" spc="-85" dirty="0">
                <a:solidFill>
                  <a:srgbClr val="FF0000"/>
                </a:solidFill>
                <a:latin typeface="Arial"/>
                <a:cs typeface="Arial"/>
              </a:rPr>
              <a:t> </a:t>
            </a:r>
            <a:r>
              <a:rPr sz="3200" b="1" dirty="0">
                <a:solidFill>
                  <a:srgbClr val="FF0000"/>
                </a:solidFill>
                <a:latin typeface="Arial"/>
                <a:cs typeface="Arial"/>
              </a:rPr>
              <a:t>Anatomi</a:t>
            </a:r>
            <a:endParaRPr sz="3200">
              <a:latin typeface="Arial"/>
              <a:cs typeface="Arial"/>
            </a:endParaRPr>
          </a:p>
        </p:txBody>
      </p:sp>
      <p:sp>
        <p:nvSpPr>
          <p:cNvPr id="9" name="object 9"/>
          <p:cNvSpPr txBox="1"/>
          <p:nvPr/>
        </p:nvSpPr>
        <p:spPr>
          <a:xfrm>
            <a:off x="402742" y="1292733"/>
            <a:ext cx="4366260" cy="2159000"/>
          </a:xfrm>
          <a:prstGeom prst="rect">
            <a:avLst/>
          </a:prstGeom>
        </p:spPr>
        <p:txBody>
          <a:bodyPr vert="horz" wrap="square" lIns="0" tIns="12065" rIns="0" bIns="0" rtlCol="0">
            <a:spAutoFit/>
          </a:bodyPr>
          <a:lstStyle/>
          <a:p>
            <a:pPr marL="355600" marR="5080" indent="-342900">
              <a:lnSpc>
                <a:spcPct val="100000"/>
              </a:lnSpc>
              <a:spcBef>
                <a:spcPts val="95"/>
              </a:spcBef>
            </a:pPr>
            <a:r>
              <a:rPr sz="2800" spc="-5" dirty="0">
                <a:latin typeface="Arial"/>
                <a:cs typeface="Arial"/>
              </a:rPr>
              <a:t>Vücudun herhangi bir  </a:t>
            </a:r>
            <a:r>
              <a:rPr sz="2800" dirty="0">
                <a:latin typeface="Arial"/>
                <a:cs typeface="Arial"/>
              </a:rPr>
              <a:t>yerinden </a:t>
            </a:r>
            <a:r>
              <a:rPr sz="2800" spc="-5" dirty="0">
                <a:latin typeface="Arial"/>
                <a:cs typeface="Arial"/>
              </a:rPr>
              <a:t>geçen  düzlemde hangi  oluşumların bulunduğunu  </a:t>
            </a:r>
            <a:r>
              <a:rPr sz="2800" dirty="0">
                <a:latin typeface="Arial"/>
                <a:cs typeface="Arial"/>
              </a:rPr>
              <a:t>inceleyen</a:t>
            </a:r>
            <a:r>
              <a:rPr sz="2800" spc="-10" dirty="0">
                <a:latin typeface="Arial"/>
                <a:cs typeface="Arial"/>
              </a:rPr>
              <a:t> </a:t>
            </a:r>
            <a:r>
              <a:rPr sz="2800" dirty="0">
                <a:latin typeface="Arial"/>
                <a:cs typeface="Arial"/>
              </a:rPr>
              <a:t>dal</a:t>
            </a:r>
            <a:endParaRPr sz="2800">
              <a:latin typeface="Arial"/>
              <a:cs typeface="Arial"/>
            </a:endParaRPr>
          </a:p>
        </p:txBody>
      </p:sp>
      <p:sp>
        <p:nvSpPr>
          <p:cNvPr id="10" name="object 10"/>
          <p:cNvSpPr/>
          <p:nvPr/>
        </p:nvSpPr>
        <p:spPr>
          <a:xfrm>
            <a:off x="4860035" y="3799332"/>
            <a:ext cx="4113275" cy="2895600"/>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4860035" y="778763"/>
            <a:ext cx="4133088" cy="2892551"/>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1258824" y="3573779"/>
            <a:ext cx="2299716" cy="3095244"/>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8703542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336931"/>
            <a:ext cx="4538980" cy="513715"/>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FF0000"/>
                </a:solidFill>
                <a:latin typeface="Arial"/>
                <a:cs typeface="Arial"/>
              </a:rPr>
              <a:t>XII. </a:t>
            </a:r>
            <a:r>
              <a:rPr sz="3200" b="1" spc="-5" dirty="0">
                <a:solidFill>
                  <a:srgbClr val="FF0000"/>
                </a:solidFill>
                <a:latin typeface="Arial"/>
                <a:cs typeface="Arial"/>
              </a:rPr>
              <a:t>Radyolojik</a:t>
            </a:r>
            <a:r>
              <a:rPr sz="3200" b="1" spc="-85" dirty="0">
                <a:solidFill>
                  <a:srgbClr val="FF0000"/>
                </a:solidFill>
                <a:latin typeface="Arial"/>
                <a:cs typeface="Arial"/>
              </a:rPr>
              <a:t> </a:t>
            </a:r>
            <a:r>
              <a:rPr sz="3200" b="1" dirty="0">
                <a:solidFill>
                  <a:srgbClr val="FF0000"/>
                </a:solidFill>
                <a:latin typeface="Arial"/>
                <a:cs typeface="Arial"/>
              </a:rPr>
              <a:t>Anatomi</a:t>
            </a:r>
            <a:endParaRPr sz="3200">
              <a:latin typeface="Arial"/>
              <a:cs typeface="Arial"/>
            </a:endParaRPr>
          </a:p>
        </p:txBody>
      </p:sp>
      <p:sp>
        <p:nvSpPr>
          <p:cNvPr id="3" name="object 3"/>
          <p:cNvSpPr txBox="1"/>
          <p:nvPr/>
        </p:nvSpPr>
        <p:spPr>
          <a:xfrm>
            <a:off x="474065" y="1292733"/>
            <a:ext cx="4600575" cy="1305560"/>
          </a:xfrm>
          <a:prstGeom prst="rect">
            <a:avLst/>
          </a:prstGeom>
        </p:spPr>
        <p:txBody>
          <a:bodyPr vert="horz" wrap="square" lIns="0" tIns="12065" rIns="0" bIns="0" rtlCol="0">
            <a:spAutoFit/>
          </a:bodyPr>
          <a:lstStyle/>
          <a:p>
            <a:pPr marL="355600" marR="5080" indent="-342900">
              <a:lnSpc>
                <a:spcPct val="100000"/>
              </a:lnSpc>
              <a:spcBef>
                <a:spcPts val="95"/>
              </a:spcBef>
            </a:pPr>
            <a:r>
              <a:rPr sz="2800" spc="-5" dirty="0">
                <a:latin typeface="Arial"/>
                <a:cs typeface="Arial"/>
              </a:rPr>
              <a:t>Vücudun bölümlerini  radyolojik tanı metodlarıyla  </a:t>
            </a:r>
            <a:r>
              <a:rPr sz="2800" dirty="0">
                <a:latin typeface="Arial"/>
                <a:cs typeface="Arial"/>
              </a:rPr>
              <a:t>inceleyen</a:t>
            </a:r>
            <a:r>
              <a:rPr sz="2800" spc="-5" dirty="0">
                <a:latin typeface="Arial"/>
                <a:cs typeface="Arial"/>
              </a:rPr>
              <a:t> </a:t>
            </a:r>
            <a:r>
              <a:rPr sz="2800" dirty="0">
                <a:latin typeface="Arial"/>
                <a:cs typeface="Arial"/>
              </a:rPr>
              <a:t>dal</a:t>
            </a:r>
            <a:endParaRPr sz="2800">
              <a:latin typeface="Arial"/>
              <a:cs typeface="Arial"/>
            </a:endParaRPr>
          </a:p>
        </p:txBody>
      </p:sp>
      <p:sp>
        <p:nvSpPr>
          <p:cNvPr id="4" name="object 4"/>
          <p:cNvSpPr/>
          <p:nvPr/>
        </p:nvSpPr>
        <p:spPr>
          <a:xfrm>
            <a:off x="6588252" y="188976"/>
            <a:ext cx="2375916" cy="328422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5873496" y="3573778"/>
            <a:ext cx="3270503" cy="328422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0" y="4119371"/>
            <a:ext cx="3707891" cy="2738627"/>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3851147" y="3429000"/>
            <a:ext cx="1911096" cy="2636520"/>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2922098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47217" y="5069636"/>
            <a:ext cx="7822565" cy="1342390"/>
          </a:xfrm>
          <a:prstGeom prst="rect">
            <a:avLst/>
          </a:prstGeom>
        </p:spPr>
        <p:txBody>
          <a:bodyPr vert="horz" wrap="square" lIns="0" tIns="12700" rIns="0" bIns="0" rtlCol="0">
            <a:spAutoFit/>
          </a:bodyPr>
          <a:lstStyle/>
          <a:p>
            <a:pPr marL="12700" marR="5080">
              <a:lnSpc>
                <a:spcPct val="120000"/>
              </a:lnSpc>
              <a:spcBef>
                <a:spcPts val="100"/>
              </a:spcBef>
              <a:tabLst>
                <a:tab pos="1351915" algn="l"/>
              </a:tabLst>
            </a:pPr>
            <a:r>
              <a:rPr sz="2400" b="1" spc="-5" dirty="0">
                <a:solidFill>
                  <a:srgbClr val="FF0000"/>
                </a:solidFill>
                <a:latin typeface="Arial"/>
                <a:cs typeface="Arial"/>
              </a:rPr>
              <a:t>Spor Anatomisi: </a:t>
            </a:r>
            <a:r>
              <a:rPr sz="2400" spc="-5" dirty="0">
                <a:latin typeface="Arial"/>
                <a:cs typeface="Arial"/>
              </a:rPr>
              <a:t>Spor eğitimi verilen </a:t>
            </a:r>
            <a:r>
              <a:rPr sz="2400" dirty="0">
                <a:latin typeface="Arial"/>
                <a:cs typeface="Arial"/>
              </a:rPr>
              <a:t>kurumlarda </a:t>
            </a:r>
            <a:r>
              <a:rPr sz="2400" spc="-5" dirty="0">
                <a:latin typeface="Arial"/>
                <a:cs typeface="Arial"/>
              </a:rPr>
              <a:t>özellikle  hareket </a:t>
            </a:r>
            <a:r>
              <a:rPr sz="2400" dirty="0">
                <a:latin typeface="Arial"/>
                <a:cs typeface="Arial"/>
              </a:rPr>
              <a:t>sistemini </a:t>
            </a:r>
            <a:r>
              <a:rPr sz="2400" spc="-5" dirty="0">
                <a:latin typeface="Arial"/>
                <a:cs typeface="Arial"/>
              </a:rPr>
              <a:t>oluşturan </a:t>
            </a:r>
            <a:r>
              <a:rPr sz="2400" spc="-10" dirty="0">
                <a:latin typeface="Arial"/>
                <a:cs typeface="Arial"/>
              </a:rPr>
              <a:t>yapıların </a:t>
            </a:r>
            <a:r>
              <a:rPr sz="2400" spc="-5" dirty="0">
                <a:latin typeface="Arial"/>
                <a:cs typeface="Arial"/>
              </a:rPr>
              <a:t>incelenmesine  dayanan	dal</a:t>
            </a:r>
            <a:endParaRPr sz="2400">
              <a:latin typeface="Arial"/>
              <a:cs typeface="Arial"/>
            </a:endParaRPr>
          </a:p>
        </p:txBody>
      </p:sp>
      <p:sp>
        <p:nvSpPr>
          <p:cNvPr id="3" name="object 3"/>
          <p:cNvSpPr/>
          <p:nvPr/>
        </p:nvSpPr>
        <p:spPr>
          <a:xfrm>
            <a:off x="2051304" y="188976"/>
            <a:ext cx="6847332" cy="4241292"/>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615551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4130040" y="1053083"/>
            <a:ext cx="4835652" cy="5641848"/>
          </a:xfrm>
          <a:prstGeom prst="rect">
            <a:avLst/>
          </a:prstGeom>
          <a:blipFill>
            <a:blip r:embed="rId2"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535940" y="420370"/>
            <a:ext cx="3773170" cy="513715"/>
          </a:xfrm>
          <a:prstGeom prst="rect">
            <a:avLst/>
          </a:prstGeom>
        </p:spPr>
        <p:txBody>
          <a:bodyPr vert="horz" wrap="square" lIns="0" tIns="13335" rIns="0" bIns="0" rtlCol="0">
            <a:spAutoFit/>
          </a:bodyPr>
          <a:lstStyle/>
          <a:p>
            <a:pPr marL="12700">
              <a:lnSpc>
                <a:spcPct val="100000"/>
              </a:lnSpc>
              <a:spcBef>
                <a:spcPts val="105"/>
              </a:spcBef>
            </a:pPr>
            <a:r>
              <a:rPr sz="3200" b="1" dirty="0">
                <a:solidFill>
                  <a:srgbClr val="FF0000"/>
                </a:solidFill>
                <a:latin typeface="Arial"/>
                <a:cs typeface="Arial"/>
              </a:rPr>
              <a:t>Anatomik</a:t>
            </a:r>
            <a:r>
              <a:rPr sz="3200" b="1" spc="-105" dirty="0">
                <a:solidFill>
                  <a:srgbClr val="FF0000"/>
                </a:solidFill>
                <a:latin typeface="Arial"/>
                <a:cs typeface="Arial"/>
              </a:rPr>
              <a:t> </a:t>
            </a:r>
            <a:r>
              <a:rPr sz="3200" b="1" dirty="0">
                <a:solidFill>
                  <a:srgbClr val="FF0000"/>
                </a:solidFill>
                <a:latin typeface="Arial"/>
                <a:cs typeface="Arial"/>
              </a:rPr>
              <a:t>Pozisyon</a:t>
            </a:r>
            <a:endParaRPr sz="3200">
              <a:latin typeface="Arial"/>
              <a:cs typeface="Arial"/>
            </a:endParaRPr>
          </a:p>
        </p:txBody>
      </p:sp>
      <p:sp>
        <p:nvSpPr>
          <p:cNvPr id="10" name="object 10"/>
          <p:cNvSpPr txBox="1"/>
          <p:nvPr/>
        </p:nvSpPr>
        <p:spPr>
          <a:xfrm>
            <a:off x="258267" y="1206779"/>
            <a:ext cx="4188460" cy="4891405"/>
          </a:xfrm>
          <a:prstGeom prst="rect">
            <a:avLst/>
          </a:prstGeom>
        </p:spPr>
        <p:txBody>
          <a:bodyPr vert="horz" wrap="square" lIns="0" tIns="97790" rIns="0" bIns="0" rtlCol="0">
            <a:spAutoFit/>
          </a:bodyPr>
          <a:lstStyle/>
          <a:p>
            <a:pPr marL="12700">
              <a:lnSpc>
                <a:spcPct val="100000"/>
              </a:lnSpc>
              <a:spcBef>
                <a:spcPts val="770"/>
              </a:spcBef>
            </a:pPr>
            <a:r>
              <a:rPr sz="2800" b="1" spc="-5" dirty="0">
                <a:latin typeface="Arial"/>
                <a:cs typeface="Arial"/>
              </a:rPr>
              <a:t>Karşımızda:</a:t>
            </a:r>
            <a:endParaRPr sz="2800">
              <a:latin typeface="Arial"/>
              <a:cs typeface="Arial"/>
            </a:endParaRPr>
          </a:p>
          <a:p>
            <a:pPr marL="355600" indent="-342900">
              <a:lnSpc>
                <a:spcPct val="100000"/>
              </a:lnSpc>
              <a:spcBef>
                <a:spcPts val="675"/>
              </a:spcBef>
              <a:buClr>
                <a:srgbClr val="FF0000"/>
              </a:buClr>
              <a:buSzPct val="58928"/>
              <a:buFont typeface="Wingdings"/>
              <a:buChar char=""/>
              <a:tabLst>
                <a:tab pos="354965" algn="l"/>
                <a:tab pos="355600" algn="l"/>
              </a:tabLst>
            </a:pPr>
            <a:r>
              <a:rPr sz="2800" spc="-5" dirty="0">
                <a:latin typeface="Arial"/>
                <a:cs typeface="Arial"/>
              </a:rPr>
              <a:t>Ayakta</a:t>
            </a:r>
            <a:endParaRPr sz="2800">
              <a:latin typeface="Arial"/>
              <a:cs typeface="Arial"/>
            </a:endParaRPr>
          </a:p>
          <a:p>
            <a:pPr marL="355600" indent="-342900">
              <a:lnSpc>
                <a:spcPct val="100000"/>
              </a:lnSpc>
              <a:spcBef>
                <a:spcPts val="670"/>
              </a:spcBef>
              <a:buClr>
                <a:srgbClr val="FF0000"/>
              </a:buClr>
              <a:buSzPct val="58928"/>
              <a:buFont typeface="Wingdings"/>
              <a:buChar char=""/>
              <a:tabLst>
                <a:tab pos="354965" algn="l"/>
                <a:tab pos="355600" algn="l"/>
              </a:tabLst>
            </a:pPr>
            <a:r>
              <a:rPr sz="2800" spc="-5" dirty="0">
                <a:latin typeface="Arial"/>
                <a:cs typeface="Arial"/>
              </a:rPr>
              <a:t>Yüzü bize dönük</a:t>
            </a:r>
            <a:endParaRPr sz="2800">
              <a:latin typeface="Arial"/>
              <a:cs typeface="Arial"/>
            </a:endParaRPr>
          </a:p>
          <a:p>
            <a:pPr marL="355600" indent="-342900">
              <a:lnSpc>
                <a:spcPct val="100000"/>
              </a:lnSpc>
              <a:spcBef>
                <a:spcPts val="675"/>
              </a:spcBef>
              <a:buClr>
                <a:srgbClr val="FF0000"/>
              </a:buClr>
              <a:buSzPct val="58928"/>
              <a:buFont typeface="Wingdings"/>
              <a:buChar char=""/>
              <a:tabLst>
                <a:tab pos="354965" algn="l"/>
                <a:tab pos="355600" algn="l"/>
              </a:tabLst>
            </a:pPr>
            <a:r>
              <a:rPr sz="2800" spc="-5" dirty="0">
                <a:latin typeface="Arial"/>
                <a:cs typeface="Arial"/>
              </a:rPr>
              <a:t>Baş ve gövdesi</a:t>
            </a:r>
            <a:r>
              <a:rPr sz="2800" spc="-10" dirty="0">
                <a:latin typeface="Arial"/>
                <a:cs typeface="Arial"/>
              </a:rPr>
              <a:t> </a:t>
            </a:r>
            <a:r>
              <a:rPr sz="2800" spc="-5" dirty="0">
                <a:latin typeface="Arial"/>
                <a:cs typeface="Arial"/>
              </a:rPr>
              <a:t>dik</a:t>
            </a:r>
            <a:endParaRPr sz="2800">
              <a:latin typeface="Arial"/>
              <a:cs typeface="Arial"/>
            </a:endParaRPr>
          </a:p>
          <a:p>
            <a:pPr marL="355600" marR="5080" indent="-342900">
              <a:lnSpc>
                <a:spcPct val="100000"/>
              </a:lnSpc>
              <a:spcBef>
                <a:spcPts val="670"/>
              </a:spcBef>
              <a:buClr>
                <a:srgbClr val="FF0000"/>
              </a:buClr>
              <a:buSzPct val="58928"/>
              <a:buFont typeface="Wingdings"/>
              <a:buChar char=""/>
              <a:tabLst>
                <a:tab pos="354965" algn="l"/>
                <a:tab pos="355600" algn="l"/>
              </a:tabLst>
            </a:pPr>
            <a:r>
              <a:rPr sz="2800" spc="-5" dirty="0">
                <a:latin typeface="Arial"/>
                <a:cs typeface="Arial"/>
              </a:rPr>
              <a:t>Kolları yanlarda aşağıya  sarkık</a:t>
            </a:r>
            <a:endParaRPr sz="2800">
              <a:latin typeface="Arial"/>
              <a:cs typeface="Arial"/>
            </a:endParaRPr>
          </a:p>
          <a:p>
            <a:pPr marL="355600" marR="641350" indent="-342900">
              <a:lnSpc>
                <a:spcPct val="100000"/>
              </a:lnSpc>
              <a:spcBef>
                <a:spcPts val="675"/>
              </a:spcBef>
              <a:buClr>
                <a:srgbClr val="FF0000"/>
              </a:buClr>
              <a:buSzPct val="58928"/>
              <a:buFont typeface="Wingdings"/>
              <a:buChar char=""/>
              <a:tabLst>
                <a:tab pos="354965" algn="l"/>
                <a:tab pos="355600" algn="l"/>
              </a:tabLst>
            </a:pPr>
            <a:r>
              <a:rPr sz="2800" spc="-5" dirty="0">
                <a:latin typeface="Arial"/>
                <a:cs typeface="Arial"/>
              </a:rPr>
              <a:t>Avuç içleri </a:t>
            </a:r>
            <a:r>
              <a:rPr sz="2800" dirty="0">
                <a:latin typeface="Arial"/>
                <a:cs typeface="Arial"/>
              </a:rPr>
              <a:t>(el</a:t>
            </a:r>
            <a:r>
              <a:rPr sz="2800" spc="-60" dirty="0">
                <a:latin typeface="Arial"/>
                <a:cs typeface="Arial"/>
              </a:rPr>
              <a:t> </a:t>
            </a:r>
            <a:r>
              <a:rPr sz="2800" dirty="0">
                <a:latin typeface="Arial"/>
                <a:cs typeface="Arial"/>
              </a:rPr>
              <a:t>ayası)  </a:t>
            </a:r>
            <a:r>
              <a:rPr sz="2800" spc="-5" dirty="0">
                <a:latin typeface="Arial"/>
                <a:cs typeface="Arial"/>
              </a:rPr>
              <a:t>öne </a:t>
            </a:r>
            <a:r>
              <a:rPr sz="2800" dirty="0">
                <a:latin typeface="Arial"/>
                <a:cs typeface="Arial"/>
              </a:rPr>
              <a:t>bakan</a:t>
            </a:r>
            <a:endParaRPr sz="2800">
              <a:latin typeface="Arial"/>
              <a:cs typeface="Arial"/>
            </a:endParaRPr>
          </a:p>
          <a:p>
            <a:pPr marL="355600" marR="838200" indent="-342900">
              <a:lnSpc>
                <a:spcPct val="100000"/>
              </a:lnSpc>
              <a:spcBef>
                <a:spcPts val="675"/>
              </a:spcBef>
              <a:buClr>
                <a:srgbClr val="FF0000"/>
              </a:buClr>
              <a:buSzPct val="58928"/>
              <a:buFont typeface="Wingdings"/>
              <a:buChar char=""/>
              <a:tabLst>
                <a:tab pos="354965" algn="l"/>
                <a:tab pos="355600" algn="l"/>
              </a:tabLst>
            </a:pPr>
            <a:r>
              <a:rPr sz="2800" spc="-5" dirty="0">
                <a:latin typeface="Arial"/>
                <a:cs typeface="Arial"/>
              </a:rPr>
              <a:t>Topuk ve ayak baş  parmakları</a:t>
            </a:r>
            <a:r>
              <a:rPr sz="2800" dirty="0">
                <a:latin typeface="Arial"/>
                <a:cs typeface="Arial"/>
              </a:rPr>
              <a:t> </a:t>
            </a:r>
            <a:r>
              <a:rPr sz="2800" spc="-5" dirty="0">
                <a:latin typeface="Arial"/>
                <a:cs typeface="Arial"/>
              </a:rPr>
              <a:t>bitişik</a:t>
            </a:r>
            <a:endParaRPr sz="2800">
              <a:latin typeface="Arial"/>
              <a:cs typeface="Arial"/>
            </a:endParaRPr>
          </a:p>
        </p:txBody>
      </p:sp>
    </p:spTree>
    <p:extLst>
      <p:ext uri="{BB962C8B-B14F-4D97-AF65-F5344CB8AC3E}">
        <p14:creationId xmlns:p14="http://schemas.microsoft.com/office/powerpoint/2010/main" val="13644319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Başlık"/>
          <p:cNvSpPr>
            <a:spLocks noGrp="1"/>
          </p:cNvSpPr>
          <p:nvPr>
            <p:ph type="title"/>
          </p:nvPr>
        </p:nvSpPr>
        <p:spPr>
          <a:xfrm>
            <a:off x="428625" y="1571625"/>
            <a:ext cx="8229600" cy="2928938"/>
          </a:xfrm>
        </p:spPr>
        <p:txBody>
          <a:bodyPr/>
          <a:lstStyle/>
          <a:p>
            <a:pPr eaLnBrk="1" hangingPunct="1"/>
            <a:r>
              <a:rPr lang="tr-TR" altLang="tr-TR" b="1" smtClean="0"/>
              <a:t>VÜCUDUN BÖLÜMLERİ, ANATOMİK DÜZLEMLER,</a:t>
            </a:r>
            <a:br>
              <a:rPr lang="tr-TR" altLang="tr-TR" b="1" smtClean="0"/>
            </a:br>
            <a:r>
              <a:rPr lang="tr-TR" altLang="tr-TR" b="1" smtClean="0"/>
              <a:t>EKSENLER VE YÖNLER</a:t>
            </a:r>
            <a:endParaRPr lang="tr-TR" altLang="tr-TR" smtClean="0"/>
          </a:p>
        </p:txBody>
      </p:sp>
      <p:sp>
        <p:nvSpPr>
          <p:cNvPr id="15363" name="2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27B2B68B-6D11-448D-8ADC-C24CEDFBF646}" type="slidenum">
              <a:rPr lang="tr-TR" altLang="tr-TR" sz="1200">
                <a:solidFill>
                  <a:srgbClr val="045C75"/>
                </a:solidFill>
                <a:latin typeface="Arial" panose="020B0604020202020204" pitchFamily="34" charset="0"/>
              </a:rPr>
              <a:pPr>
                <a:spcBef>
                  <a:spcPct val="0"/>
                </a:spcBef>
                <a:buClrTx/>
                <a:buSzTx/>
                <a:buFontTx/>
                <a:buNone/>
              </a:pPr>
              <a:t>66</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17002791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Başlık"/>
          <p:cNvSpPr>
            <a:spLocks noGrp="1"/>
          </p:cNvSpPr>
          <p:nvPr>
            <p:ph type="title"/>
          </p:nvPr>
        </p:nvSpPr>
        <p:spPr>
          <a:xfrm>
            <a:off x="457200" y="774700"/>
            <a:ext cx="8229600" cy="796925"/>
          </a:xfrm>
        </p:spPr>
        <p:txBody>
          <a:bodyPr>
            <a:normAutofit fontScale="90000"/>
          </a:bodyPr>
          <a:lstStyle/>
          <a:p>
            <a:pPr eaLnBrk="1" fontAlgn="auto" hangingPunct="1">
              <a:spcAft>
                <a:spcPts val="0"/>
              </a:spcAft>
              <a:defRPr/>
            </a:pPr>
            <a:r>
              <a:rPr lang="tr-TR" b="1" smtClean="0"/>
              <a:t>Anatomik durum</a:t>
            </a:r>
            <a:br>
              <a:rPr lang="tr-TR" b="1" smtClean="0"/>
            </a:br>
            <a:endParaRPr lang="tr-TR" smtClean="0"/>
          </a:p>
        </p:txBody>
      </p:sp>
      <p:sp>
        <p:nvSpPr>
          <p:cNvPr id="16387" name="2 İçerik Yer Tutucusu"/>
          <p:cNvSpPr>
            <a:spLocks noGrp="1"/>
          </p:cNvSpPr>
          <p:nvPr>
            <p:ph idx="1"/>
          </p:nvPr>
        </p:nvSpPr>
        <p:spPr>
          <a:xfrm>
            <a:off x="428625" y="1546225"/>
            <a:ext cx="8229600" cy="4525963"/>
          </a:xfrm>
        </p:spPr>
        <p:txBody>
          <a:bodyPr/>
          <a:lstStyle/>
          <a:p>
            <a:pPr eaLnBrk="1" hangingPunct="1"/>
            <a:r>
              <a:rPr lang="tr-TR" altLang="tr-TR" smtClean="0"/>
              <a:t>Anatomik durumda olan bir vücutta, ayaklar birbirine paraleldir. </a:t>
            </a:r>
          </a:p>
          <a:p>
            <a:pPr eaLnBrk="1" hangingPunct="1"/>
            <a:r>
              <a:rPr lang="tr-TR" altLang="tr-TR" smtClean="0"/>
              <a:t>Bu şekilde dik olarak duran bir kişinin, el avuçları öne bakar ve kollar hafif bir şekilde yanlara doğru sarkıtılmış durumdadır.</a:t>
            </a:r>
          </a:p>
        </p:txBody>
      </p:sp>
      <p:sp>
        <p:nvSpPr>
          <p:cNvPr id="16388"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DB13E42A-F923-47A9-95C3-377EF44A7886}" type="slidenum">
              <a:rPr lang="tr-TR" altLang="tr-TR" sz="1200">
                <a:solidFill>
                  <a:srgbClr val="045C75"/>
                </a:solidFill>
                <a:latin typeface="Arial" panose="020B0604020202020204" pitchFamily="34" charset="0"/>
              </a:rPr>
              <a:pPr>
                <a:spcBef>
                  <a:spcPct val="0"/>
                </a:spcBef>
                <a:buClrTx/>
                <a:buSzTx/>
                <a:buFontTx/>
                <a:buNone/>
              </a:pPr>
              <a:t>67</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79051644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3 İçerik Yer Tutucusu" descr="iskelet.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57438" y="-47625"/>
            <a:ext cx="3910012" cy="6905625"/>
          </a:xfrm>
        </p:spPr>
      </p:pic>
      <p:sp>
        <p:nvSpPr>
          <p:cNvPr id="17411" name="2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FAB9EC2F-011E-4A90-A620-A47245621BDC}" type="slidenum">
              <a:rPr lang="tr-TR" altLang="tr-TR" sz="1200">
                <a:solidFill>
                  <a:srgbClr val="045C75"/>
                </a:solidFill>
                <a:latin typeface="Arial" panose="020B0604020202020204" pitchFamily="34" charset="0"/>
              </a:rPr>
              <a:pPr>
                <a:spcBef>
                  <a:spcPct val="0"/>
                </a:spcBef>
                <a:buClrTx/>
                <a:buSzTx/>
                <a:buFontTx/>
                <a:buNone/>
              </a:pPr>
              <a:t>68</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422917033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Başlık"/>
          <p:cNvSpPr>
            <a:spLocks noGrp="1"/>
          </p:cNvSpPr>
          <p:nvPr>
            <p:ph type="title"/>
          </p:nvPr>
        </p:nvSpPr>
        <p:spPr/>
        <p:txBody>
          <a:bodyPr>
            <a:normAutofit fontScale="90000"/>
          </a:bodyPr>
          <a:lstStyle/>
          <a:p>
            <a:pPr eaLnBrk="1" hangingPunct="1"/>
            <a:r>
              <a:rPr lang="tr-TR" altLang="tr-TR" sz="4400" smtClean="0"/>
              <a:t>İNSAN VÜCUDUNUN BÖLÜMLERİ</a:t>
            </a:r>
          </a:p>
        </p:txBody>
      </p:sp>
      <p:sp>
        <p:nvSpPr>
          <p:cNvPr id="18435" name="2 İçerik Yer Tutucusu"/>
          <p:cNvSpPr>
            <a:spLocks noGrp="1"/>
          </p:cNvSpPr>
          <p:nvPr>
            <p:ph idx="1"/>
          </p:nvPr>
        </p:nvSpPr>
        <p:spPr/>
        <p:txBody>
          <a:bodyPr/>
          <a:lstStyle/>
          <a:p>
            <a:pPr eaLnBrk="1" hangingPunct="1"/>
            <a:r>
              <a:rPr lang="tr-TR" altLang="tr-TR" smtClean="0"/>
              <a:t>BAŞ (Caput)</a:t>
            </a:r>
          </a:p>
          <a:p>
            <a:pPr eaLnBrk="1" hangingPunct="1"/>
            <a:r>
              <a:rPr lang="tr-TR" altLang="tr-TR" smtClean="0"/>
              <a:t>BOYUN (Collum veya Cervix)</a:t>
            </a:r>
          </a:p>
          <a:p>
            <a:pPr eaLnBrk="1" hangingPunct="1"/>
            <a:r>
              <a:rPr lang="tr-TR" altLang="tr-TR" smtClean="0"/>
              <a:t>GÖVDE (Truncus)</a:t>
            </a:r>
          </a:p>
          <a:p>
            <a:pPr lvl="1" eaLnBrk="1" hangingPunct="1"/>
            <a:r>
              <a:rPr lang="tr-TR" altLang="tr-TR" smtClean="0"/>
              <a:t>Göğüs (Toraks)</a:t>
            </a:r>
          </a:p>
          <a:p>
            <a:pPr lvl="1" eaLnBrk="1" hangingPunct="1"/>
            <a:r>
              <a:rPr lang="tr-TR" altLang="tr-TR" smtClean="0"/>
              <a:t>Karın (Abdomen)</a:t>
            </a:r>
          </a:p>
          <a:p>
            <a:pPr lvl="1" eaLnBrk="1" hangingPunct="1"/>
            <a:r>
              <a:rPr lang="tr-TR" altLang="tr-TR" smtClean="0"/>
              <a:t>Leğen (Pelvis)</a:t>
            </a:r>
          </a:p>
          <a:p>
            <a:pPr lvl="1" eaLnBrk="1" hangingPunct="1"/>
            <a:r>
              <a:rPr lang="tr-TR" altLang="tr-TR" smtClean="0"/>
              <a:t>Sırt (Dorsum)</a:t>
            </a:r>
          </a:p>
          <a:p>
            <a:pPr eaLnBrk="1" hangingPunct="1"/>
            <a:r>
              <a:rPr lang="tr-TR" altLang="tr-TR" smtClean="0"/>
              <a:t>TARAFLAR, EKSTREMİTELER </a:t>
            </a:r>
            <a:r>
              <a:rPr lang="tr-TR" altLang="tr-TR" sz="2000" smtClean="0"/>
              <a:t>(membra veya extremitas)</a:t>
            </a:r>
          </a:p>
          <a:p>
            <a:pPr lvl="1" eaLnBrk="1" hangingPunct="1"/>
            <a:r>
              <a:rPr lang="tr-TR" altLang="tr-TR" smtClean="0"/>
              <a:t>Üst taraf (membrum superior)</a:t>
            </a:r>
          </a:p>
          <a:p>
            <a:pPr lvl="1" eaLnBrk="1" hangingPunct="1"/>
            <a:r>
              <a:rPr lang="tr-TR" altLang="tr-TR" smtClean="0"/>
              <a:t>Alt taraf (membrum inferior)</a:t>
            </a:r>
          </a:p>
          <a:p>
            <a:pPr eaLnBrk="1" hangingPunct="1"/>
            <a:endParaRPr lang="tr-TR" altLang="tr-TR" smtClean="0"/>
          </a:p>
        </p:txBody>
      </p:sp>
      <p:sp>
        <p:nvSpPr>
          <p:cNvPr id="18436"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133E7A3C-3D3B-4EA1-8C21-4626D05DC202}" type="slidenum">
              <a:rPr lang="tr-TR" altLang="tr-TR" sz="1200">
                <a:solidFill>
                  <a:srgbClr val="045C75"/>
                </a:solidFill>
                <a:latin typeface="Arial" panose="020B0604020202020204" pitchFamily="34" charset="0"/>
              </a:rPr>
              <a:pPr>
                <a:spcBef>
                  <a:spcPct val="0"/>
                </a:spcBef>
                <a:buClrTx/>
                <a:buSzTx/>
                <a:buFontTx/>
                <a:buNone/>
              </a:pPr>
              <a:t>69</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15693374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07504" y="0"/>
            <a:ext cx="8692073" cy="6394673"/>
          </a:xfrm>
          <a:prstGeom prst="rect">
            <a:avLst/>
          </a:prstGeom>
        </p:spPr>
      </p:pic>
      <p:sp>
        <p:nvSpPr>
          <p:cNvPr id="5" name="Metin kutusu 4"/>
          <p:cNvSpPr txBox="1"/>
          <p:nvPr/>
        </p:nvSpPr>
        <p:spPr>
          <a:xfrm>
            <a:off x="4067944" y="6478433"/>
            <a:ext cx="1504899" cy="369332"/>
          </a:xfrm>
          <a:prstGeom prst="rect">
            <a:avLst/>
          </a:prstGeom>
          <a:noFill/>
        </p:spPr>
        <p:txBody>
          <a:bodyPr wrap="none" rtlCol="0">
            <a:spAutoFit/>
          </a:bodyPr>
          <a:lstStyle/>
          <a:p>
            <a:r>
              <a:rPr lang="tr-TR" dirty="0" smtClean="0"/>
              <a:t>GEBELİK TESTİ</a:t>
            </a:r>
            <a:endParaRPr lang="tr-TR" dirty="0"/>
          </a:p>
        </p:txBody>
      </p:sp>
    </p:spTree>
    <p:extLst>
      <p:ext uri="{BB962C8B-B14F-4D97-AF65-F5344CB8AC3E}">
        <p14:creationId xmlns:p14="http://schemas.microsoft.com/office/powerpoint/2010/main" val="1087319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l="8855" t="3159" b="2106"/>
          <a:stretch>
            <a:fillRect/>
          </a:stretch>
        </p:blipFill>
        <p:spPr bwMode="auto">
          <a:xfrm>
            <a:off x="0" y="6350"/>
            <a:ext cx="4702175"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l="3906" t="5208" b="3125"/>
          <a:stretch>
            <a:fillRect/>
          </a:stretch>
        </p:blipFill>
        <p:spPr bwMode="auto">
          <a:xfrm>
            <a:off x="4694238" y="0"/>
            <a:ext cx="45196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09499E73-4F9C-4BCE-87B2-E379350CAC1A}" type="slidenum">
              <a:rPr lang="tr-TR" altLang="tr-TR" sz="1200">
                <a:solidFill>
                  <a:srgbClr val="045C75"/>
                </a:solidFill>
                <a:latin typeface="Arial" panose="020B0604020202020204" pitchFamily="34" charset="0"/>
              </a:rPr>
              <a:pPr>
                <a:spcBef>
                  <a:spcPct val="0"/>
                </a:spcBef>
                <a:buClrTx/>
                <a:buSzTx/>
                <a:buFontTx/>
                <a:buNone/>
              </a:pPr>
              <a:t>70</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55474582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t="2106" r="8752"/>
          <a:stretch>
            <a:fillRect/>
          </a:stretch>
        </p:blipFill>
        <p:spPr bwMode="auto">
          <a:xfrm>
            <a:off x="241300" y="0"/>
            <a:ext cx="4187825" cy="67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l="8049" t="6516" r="5016"/>
          <a:stretch>
            <a:fillRect/>
          </a:stretch>
        </p:blipFill>
        <p:spPr bwMode="auto">
          <a:xfrm>
            <a:off x="4929188" y="0"/>
            <a:ext cx="4000500" cy="677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69B57C30-71A4-4C53-84FD-A9D553CEDA01}" type="slidenum">
              <a:rPr lang="tr-TR" altLang="tr-TR" sz="1200">
                <a:solidFill>
                  <a:srgbClr val="045C75"/>
                </a:solidFill>
                <a:latin typeface="Arial" panose="020B0604020202020204" pitchFamily="34" charset="0"/>
              </a:rPr>
              <a:pPr>
                <a:spcBef>
                  <a:spcPct val="0"/>
                </a:spcBef>
                <a:buClrTx/>
                <a:buSzTx/>
                <a:buFontTx/>
                <a:buNone/>
              </a:pPr>
              <a:t>71</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1139706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Başlık"/>
          <p:cNvSpPr>
            <a:spLocks noGrp="1"/>
          </p:cNvSpPr>
          <p:nvPr>
            <p:ph type="title"/>
          </p:nvPr>
        </p:nvSpPr>
        <p:spPr/>
        <p:txBody>
          <a:bodyPr>
            <a:normAutofit fontScale="90000"/>
          </a:bodyPr>
          <a:lstStyle/>
          <a:p>
            <a:pPr eaLnBrk="1" hangingPunct="1"/>
            <a:r>
              <a:rPr lang="tr-TR" altLang="tr-TR" sz="4800" smtClean="0"/>
              <a:t>İnsan Vücudunun Boşlukları (Cavites Corporis Humani)</a:t>
            </a:r>
          </a:p>
        </p:txBody>
      </p:sp>
      <p:sp>
        <p:nvSpPr>
          <p:cNvPr id="21507" name="2 İçerik Yer Tutucusu"/>
          <p:cNvSpPr>
            <a:spLocks noGrp="1"/>
          </p:cNvSpPr>
          <p:nvPr>
            <p:ph idx="1"/>
          </p:nvPr>
        </p:nvSpPr>
        <p:spPr/>
        <p:txBody>
          <a:bodyPr/>
          <a:lstStyle/>
          <a:p>
            <a:pPr eaLnBrk="1" hangingPunct="1"/>
            <a:r>
              <a:rPr lang="tr-TR" altLang="tr-TR" smtClean="0"/>
              <a:t>Dorsal Boşluk</a:t>
            </a:r>
          </a:p>
          <a:p>
            <a:pPr lvl="1" eaLnBrk="1" hangingPunct="1"/>
            <a:r>
              <a:rPr lang="tr-TR" altLang="tr-TR" smtClean="0"/>
              <a:t>Cavitas Cranii</a:t>
            </a:r>
          </a:p>
          <a:p>
            <a:pPr lvl="1" eaLnBrk="1" hangingPunct="1"/>
            <a:r>
              <a:rPr lang="tr-TR" altLang="tr-TR" smtClean="0"/>
              <a:t>Canalis Vertebralis</a:t>
            </a:r>
          </a:p>
          <a:p>
            <a:pPr eaLnBrk="1" hangingPunct="1"/>
            <a:r>
              <a:rPr lang="tr-TR" altLang="tr-TR" smtClean="0"/>
              <a:t>Ventral Boşluk</a:t>
            </a:r>
          </a:p>
          <a:p>
            <a:pPr lvl="1" eaLnBrk="1" hangingPunct="1"/>
            <a:r>
              <a:rPr lang="tr-TR" altLang="tr-TR" smtClean="0"/>
              <a:t>Cavitas Thoracis</a:t>
            </a:r>
          </a:p>
          <a:p>
            <a:pPr lvl="1" eaLnBrk="1" hangingPunct="1"/>
            <a:r>
              <a:rPr lang="tr-TR" altLang="tr-TR" smtClean="0"/>
              <a:t>Cavitas abdomino-pelvina (cavitas peritonealis)</a:t>
            </a:r>
          </a:p>
          <a:p>
            <a:pPr lvl="2" eaLnBrk="1" hangingPunct="1"/>
            <a:r>
              <a:rPr lang="tr-TR" altLang="tr-TR" smtClean="0"/>
              <a:t>Cavitas abdominis</a:t>
            </a:r>
          </a:p>
          <a:p>
            <a:pPr lvl="2" eaLnBrk="1" hangingPunct="1"/>
            <a:r>
              <a:rPr lang="tr-TR" altLang="tr-TR" smtClean="0"/>
              <a:t>Cavitas pelvis</a:t>
            </a:r>
          </a:p>
        </p:txBody>
      </p:sp>
      <p:sp>
        <p:nvSpPr>
          <p:cNvPr id="21508"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8E67F31B-71E2-422F-867F-9138D43D3D3D}" type="slidenum">
              <a:rPr lang="tr-TR" altLang="tr-TR" sz="1200">
                <a:solidFill>
                  <a:srgbClr val="045C75"/>
                </a:solidFill>
                <a:latin typeface="Arial" panose="020B0604020202020204" pitchFamily="34" charset="0"/>
              </a:rPr>
              <a:pPr>
                <a:spcBef>
                  <a:spcPct val="0"/>
                </a:spcBef>
                <a:buClrTx/>
                <a:buSzTx/>
                <a:buFontTx/>
                <a:buNone/>
              </a:pPr>
              <a:t>72</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92223573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Başlık"/>
          <p:cNvSpPr>
            <a:spLocks noGrp="1"/>
          </p:cNvSpPr>
          <p:nvPr>
            <p:ph type="title"/>
          </p:nvPr>
        </p:nvSpPr>
        <p:spPr>
          <a:xfrm>
            <a:off x="457200" y="-71438"/>
            <a:ext cx="8229600" cy="1143001"/>
          </a:xfrm>
        </p:spPr>
        <p:txBody>
          <a:bodyPr>
            <a:normAutofit fontScale="90000"/>
          </a:bodyPr>
          <a:lstStyle/>
          <a:p>
            <a:pPr eaLnBrk="1" hangingPunct="1"/>
            <a:r>
              <a:rPr lang="tr-TR" altLang="tr-TR" sz="4000" smtClean="0"/>
              <a:t>Ventral Boşuk içinde yer alan organlar</a:t>
            </a:r>
          </a:p>
        </p:txBody>
      </p:sp>
      <p:graphicFrame>
        <p:nvGraphicFramePr>
          <p:cNvPr id="5" name="4 Tablo"/>
          <p:cNvGraphicFramePr>
            <a:graphicFrameLocks noGrp="1"/>
          </p:cNvGraphicFramePr>
          <p:nvPr/>
        </p:nvGraphicFramePr>
        <p:xfrm>
          <a:off x="428625" y="1214438"/>
          <a:ext cx="8501063" cy="5500687"/>
        </p:xfrm>
        <a:graphic>
          <a:graphicData uri="http://schemas.openxmlformats.org/drawingml/2006/table">
            <a:tbl>
              <a:tblPr firstRow="1" bandRow="1">
                <a:tableStyleId>{5C22544A-7EE6-4342-B048-85BDC9FD1C3A}</a:tableStyleId>
              </a:tblPr>
              <a:tblGrid>
                <a:gridCol w="2833688">
                  <a:extLst>
                    <a:ext uri="{9D8B030D-6E8A-4147-A177-3AD203B41FA5}">
                      <a16:colId xmlns:a16="http://schemas.microsoft.com/office/drawing/2014/main" val="20000"/>
                    </a:ext>
                  </a:extLst>
                </a:gridCol>
                <a:gridCol w="2833688">
                  <a:extLst>
                    <a:ext uri="{9D8B030D-6E8A-4147-A177-3AD203B41FA5}">
                      <a16:colId xmlns:a16="http://schemas.microsoft.com/office/drawing/2014/main" val="20001"/>
                    </a:ext>
                  </a:extLst>
                </a:gridCol>
                <a:gridCol w="2833688">
                  <a:extLst>
                    <a:ext uri="{9D8B030D-6E8A-4147-A177-3AD203B41FA5}">
                      <a16:colId xmlns:a16="http://schemas.microsoft.com/office/drawing/2014/main" val="20002"/>
                    </a:ext>
                  </a:extLst>
                </a:gridCol>
              </a:tblGrid>
              <a:tr h="550069">
                <a:tc>
                  <a:txBody>
                    <a:bodyPr/>
                    <a:lstStyle/>
                    <a:p>
                      <a:r>
                        <a:rPr lang="tr-TR" sz="1800" dirty="0" smtClean="0"/>
                        <a:t>Göğüs Boşluğu</a:t>
                      </a:r>
                      <a:endParaRPr lang="tr-TR" sz="1800" dirty="0"/>
                    </a:p>
                  </a:txBody>
                  <a:tcPr marL="91439" marR="91439"/>
                </a:tc>
                <a:tc>
                  <a:txBody>
                    <a:bodyPr/>
                    <a:lstStyle/>
                    <a:p>
                      <a:r>
                        <a:rPr lang="tr-TR" sz="1800" dirty="0" smtClean="0"/>
                        <a:t>Karın Boşluğu</a:t>
                      </a:r>
                      <a:endParaRPr lang="tr-TR" sz="1800" dirty="0"/>
                    </a:p>
                  </a:txBody>
                  <a:tcPr marL="91439" marR="91439"/>
                </a:tc>
                <a:tc>
                  <a:txBody>
                    <a:bodyPr/>
                    <a:lstStyle/>
                    <a:p>
                      <a:r>
                        <a:rPr lang="tr-TR" sz="1800" dirty="0" smtClean="0"/>
                        <a:t>Leğen Boşluğu</a:t>
                      </a:r>
                      <a:endParaRPr lang="tr-TR" sz="1800" dirty="0"/>
                    </a:p>
                  </a:txBody>
                  <a:tcPr marL="91439" marR="91439"/>
                </a:tc>
                <a:extLst>
                  <a:ext uri="{0D108BD9-81ED-4DB2-BD59-A6C34878D82A}">
                    <a16:rowId xmlns:a16="http://schemas.microsoft.com/office/drawing/2014/main" val="10000"/>
                  </a:ext>
                </a:extLst>
              </a:tr>
              <a:tr h="550069">
                <a:tc>
                  <a:txBody>
                    <a:bodyPr/>
                    <a:lstStyle/>
                    <a:p>
                      <a:r>
                        <a:rPr lang="tr-TR" sz="1800" dirty="0" smtClean="0"/>
                        <a:t>Akciğerler</a:t>
                      </a:r>
                      <a:endParaRPr lang="tr-TR" sz="1800" dirty="0"/>
                    </a:p>
                  </a:txBody>
                  <a:tcPr marL="91439" marR="91439"/>
                </a:tc>
                <a:tc>
                  <a:txBody>
                    <a:bodyPr/>
                    <a:lstStyle/>
                    <a:p>
                      <a:r>
                        <a:rPr lang="tr-TR" sz="1800" dirty="0" smtClean="0"/>
                        <a:t>Mide</a:t>
                      </a:r>
                      <a:endParaRPr lang="tr-TR" sz="1800" dirty="0"/>
                    </a:p>
                  </a:txBody>
                  <a:tcPr marL="91439" marR="91439"/>
                </a:tc>
                <a:tc>
                  <a:txBody>
                    <a:bodyPr/>
                    <a:lstStyle/>
                    <a:p>
                      <a:r>
                        <a:rPr lang="tr-TR" sz="1800" dirty="0" smtClean="0"/>
                        <a:t>İdrar kesesi</a:t>
                      </a:r>
                      <a:endParaRPr lang="tr-TR" sz="1800" dirty="0"/>
                    </a:p>
                  </a:txBody>
                  <a:tcPr marL="91439" marR="91439"/>
                </a:tc>
                <a:extLst>
                  <a:ext uri="{0D108BD9-81ED-4DB2-BD59-A6C34878D82A}">
                    <a16:rowId xmlns:a16="http://schemas.microsoft.com/office/drawing/2014/main" val="10001"/>
                  </a:ext>
                </a:extLst>
              </a:tr>
              <a:tr h="550069">
                <a:tc>
                  <a:txBody>
                    <a:bodyPr/>
                    <a:lstStyle/>
                    <a:p>
                      <a:r>
                        <a:rPr lang="tr-TR" sz="1800" dirty="0" smtClean="0"/>
                        <a:t>Kalp</a:t>
                      </a:r>
                      <a:endParaRPr lang="tr-TR" sz="1800" dirty="0"/>
                    </a:p>
                  </a:txBody>
                  <a:tcPr marL="91439" marR="91439"/>
                </a:tc>
                <a:tc>
                  <a:txBody>
                    <a:bodyPr/>
                    <a:lstStyle/>
                    <a:p>
                      <a:r>
                        <a:rPr lang="tr-TR" sz="1800" dirty="0" err="1" smtClean="0"/>
                        <a:t>Barsaklar</a:t>
                      </a:r>
                      <a:endParaRPr lang="tr-TR" sz="1800" dirty="0"/>
                    </a:p>
                  </a:txBody>
                  <a:tcPr marL="91439" marR="91439"/>
                </a:tc>
                <a:tc>
                  <a:txBody>
                    <a:bodyPr/>
                    <a:lstStyle/>
                    <a:p>
                      <a:r>
                        <a:rPr lang="tr-TR" sz="1800" dirty="0" smtClean="0"/>
                        <a:t>İç</a:t>
                      </a:r>
                      <a:r>
                        <a:rPr lang="tr-TR" sz="1800" baseline="0" dirty="0" smtClean="0"/>
                        <a:t> </a:t>
                      </a:r>
                      <a:r>
                        <a:rPr lang="tr-TR" sz="1800" baseline="0" dirty="0" err="1" smtClean="0"/>
                        <a:t>genital</a:t>
                      </a:r>
                      <a:r>
                        <a:rPr lang="tr-TR" sz="1800" baseline="0" dirty="0" smtClean="0"/>
                        <a:t> organlar</a:t>
                      </a:r>
                      <a:endParaRPr lang="tr-TR" sz="1800" dirty="0"/>
                    </a:p>
                  </a:txBody>
                  <a:tcPr marL="91439" marR="91439"/>
                </a:tc>
                <a:extLst>
                  <a:ext uri="{0D108BD9-81ED-4DB2-BD59-A6C34878D82A}">
                    <a16:rowId xmlns:a16="http://schemas.microsoft.com/office/drawing/2014/main" val="10002"/>
                  </a:ext>
                </a:extLst>
              </a:tr>
              <a:tr h="550069">
                <a:tc>
                  <a:txBody>
                    <a:bodyPr/>
                    <a:lstStyle/>
                    <a:p>
                      <a:r>
                        <a:rPr lang="tr-TR" sz="1800" dirty="0" err="1" smtClean="0"/>
                        <a:t>Timus</a:t>
                      </a:r>
                      <a:endParaRPr lang="tr-TR" sz="1800" dirty="0"/>
                    </a:p>
                  </a:txBody>
                  <a:tcPr marL="91439" marR="91439"/>
                </a:tc>
                <a:tc>
                  <a:txBody>
                    <a:bodyPr/>
                    <a:lstStyle/>
                    <a:p>
                      <a:r>
                        <a:rPr lang="tr-TR" sz="1800" dirty="0" smtClean="0"/>
                        <a:t>Karaciğer</a:t>
                      </a:r>
                      <a:endParaRPr lang="tr-TR" sz="1800" dirty="0"/>
                    </a:p>
                  </a:txBody>
                  <a:tcPr marL="91439" marR="91439"/>
                </a:tc>
                <a:tc>
                  <a:txBody>
                    <a:bodyPr/>
                    <a:lstStyle/>
                    <a:p>
                      <a:r>
                        <a:rPr lang="tr-TR" sz="1800" dirty="0" smtClean="0"/>
                        <a:t>İnce barsak kıvrımları</a:t>
                      </a:r>
                      <a:endParaRPr lang="tr-TR" sz="1800" dirty="0"/>
                    </a:p>
                  </a:txBody>
                  <a:tcPr marL="91439" marR="91439"/>
                </a:tc>
                <a:extLst>
                  <a:ext uri="{0D108BD9-81ED-4DB2-BD59-A6C34878D82A}">
                    <a16:rowId xmlns:a16="http://schemas.microsoft.com/office/drawing/2014/main" val="10003"/>
                  </a:ext>
                </a:extLst>
              </a:tr>
              <a:tr h="550069">
                <a:tc>
                  <a:txBody>
                    <a:bodyPr/>
                    <a:lstStyle/>
                    <a:p>
                      <a:r>
                        <a:rPr lang="tr-TR" sz="1800" dirty="0" smtClean="0"/>
                        <a:t>Yemek Borusu</a:t>
                      </a:r>
                      <a:endParaRPr lang="tr-TR" sz="1800" dirty="0"/>
                    </a:p>
                  </a:txBody>
                  <a:tcPr marL="91439" marR="91439"/>
                </a:tc>
                <a:tc>
                  <a:txBody>
                    <a:bodyPr/>
                    <a:lstStyle/>
                    <a:p>
                      <a:r>
                        <a:rPr lang="tr-TR" sz="1800" dirty="0" smtClean="0"/>
                        <a:t>Safra</a:t>
                      </a:r>
                      <a:r>
                        <a:rPr lang="tr-TR" sz="1800" baseline="0" dirty="0" smtClean="0"/>
                        <a:t> kesesi</a:t>
                      </a:r>
                      <a:endParaRPr lang="tr-TR" sz="1800" dirty="0"/>
                    </a:p>
                  </a:txBody>
                  <a:tcPr marL="91439" marR="91439"/>
                </a:tc>
                <a:tc>
                  <a:txBody>
                    <a:bodyPr/>
                    <a:lstStyle/>
                    <a:p>
                      <a:r>
                        <a:rPr lang="tr-TR" sz="1800" dirty="0" smtClean="0"/>
                        <a:t>Rektum</a:t>
                      </a:r>
                      <a:endParaRPr lang="tr-TR" sz="1800" dirty="0"/>
                    </a:p>
                  </a:txBody>
                  <a:tcPr marL="91439" marR="91439"/>
                </a:tc>
                <a:extLst>
                  <a:ext uri="{0D108BD9-81ED-4DB2-BD59-A6C34878D82A}">
                    <a16:rowId xmlns:a16="http://schemas.microsoft.com/office/drawing/2014/main" val="10004"/>
                  </a:ext>
                </a:extLst>
              </a:tr>
              <a:tr h="550069">
                <a:tc>
                  <a:txBody>
                    <a:bodyPr/>
                    <a:lstStyle/>
                    <a:p>
                      <a:r>
                        <a:rPr lang="tr-TR" sz="1800" dirty="0" smtClean="0"/>
                        <a:t>Soluk Borusu</a:t>
                      </a:r>
                      <a:endParaRPr lang="tr-TR" sz="1800" dirty="0"/>
                    </a:p>
                  </a:txBody>
                  <a:tcPr marL="91439" marR="91439"/>
                </a:tc>
                <a:tc>
                  <a:txBody>
                    <a:bodyPr/>
                    <a:lstStyle/>
                    <a:p>
                      <a:r>
                        <a:rPr lang="tr-TR" sz="1800" dirty="0" smtClean="0"/>
                        <a:t>Dalak</a:t>
                      </a:r>
                      <a:endParaRPr lang="tr-TR" sz="1800" dirty="0"/>
                    </a:p>
                  </a:txBody>
                  <a:tcPr marL="91439" marR="91439"/>
                </a:tc>
                <a:tc>
                  <a:txBody>
                    <a:bodyPr/>
                    <a:lstStyle/>
                    <a:p>
                      <a:endParaRPr lang="tr-TR" sz="1800" dirty="0"/>
                    </a:p>
                  </a:txBody>
                  <a:tcPr marL="91439" marR="91439"/>
                </a:tc>
                <a:extLst>
                  <a:ext uri="{0D108BD9-81ED-4DB2-BD59-A6C34878D82A}">
                    <a16:rowId xmlns:a16="http://schemas.microsoft.com/office/drawing/2014/main" val="10005"/>
                  </a:ext>
                </a:extLst>
              </a:tr>
              <a:tr h="550069">
                <a:tc>
                  <a:txBody>
                    <a:bodyPr/>
                    <a:lstStyle/>
                    <a:p>
                      <a:r>
                        <a:rPr lang="tr-TR" sz="1800" dirty="0" smtClean="0"/>
                        <a:t>Büyük Damarlar</a:t>
                      </a:r>
                      <a:endParaRPr lang="tr-TR" sz="1800" dirty="0"/>
                    </a:p>
                  </a:txBody>
                  <a:tcPr marL="91439" marR="91439"/>
                </a:tc>
                <a:tc>
                  <a:txBody>
                    <a:bodyPr/>
                    <a:lstStyle/>
                    <a:p>
                      <a:r>
                        <a:rPr lang="tr-TR" sz="1800" dirty="0" smtClean="0"/>
                        <a:t>Pankreas</a:t>
                      </a:r>
                      <a:endParaRPr lang="tr-TR" sz="1800" dirty="0"/>
                    </a:p>
                  </a:txBody>
                  <a:tcPr marL="91439" marR="91439"/>
                </a:tc>
                <a:tc>
                  <a:txBody>
                    <a:bodyPr/>
                    <a:lstStyle/>
                    <a:p>
                      <a:endParaRPr lang="tr-TR" sz="1800" dirty="0"/>
                    </a:p>
                  </a:txBody>
                  <a:tcPr marL="91439" marR="91439"/>
                </a:tc>
                <a:extLst>
                  <a:ext uri="{0D108BD9-81ED-4DB2-BD59-A6C34878D82A}">
                    <a16:rowId xmlns:a16="http://schemas.microsoft.com/office/drawing/2014/main" val="10006"/>
                  </a:ext>
                </a:extLst>
              </a:tr>
              <a:tr h="550069">
                <a:tc>
                  <a:txBody>
                    <a:bodyPr/>
                    <a:lstStyle/>
                    <a:p>
                      <a:r>
                        <a:rPr lang="tr-TR" sz="1800" dirty="0" err="1" smtClean="0"/>
                        <a:t>Ductus</a:t>
                      </a:r>
                      <a:r>
                        <a:rPr lang="tr-TR" sz="1800" dirty="0" smtClean="0"/>
                        <a:t> </a:t>
                      </a:r>
                      <a:r>
                        <a:rPr lang="tr-TR" sz="1800" dirty="0" err="1" smtClean="0"/>
                        <a:t>Thoracicus</a:t>
                      </a:r>
                      <a:endParaRPr lang="tr-TR" sz="1800" dirty="0"/>
                    </a:p>
                  </a:txBody>
                  <a:tcPr marL="91439" marR="91439"/>
                </a:tc>
                <a:tc>
                  <a:txBody>
                    <a:bodyPr/>
                    <a:lstStyle/>
                    <a:p>
                      <a:r>
                        <a:rPr lang="tr-TR" sz="1800" dirty="0" smtClean="0"/>
                        <a:t>Böbrekler</a:t>
                      </a:r>
                      <a:endParaRPr lang="tr-TR" sz="1800" dirty="0"/>
                    </a:p>
                  </a:txBody>
                  <a:tcPr marL="91439" marR="91439"/>
                </a:tc>
                <a:tc>
                  <a:txBody>
                    <a:bodyPr/>
                    <a:lstStyle/>
                    <a:p>
                      <a:endParaRPr lang="tr-TR" sz="1800"/>
                    </a:p>
                  </a:txBody>
                  <a:tcPr marL="91439" marR="91439"/>
                </a:tc>
                <a:extLst>
                  <a:ext uri="{0D108BD9-81ED-4DB2-BD59-A6C34878D82A}">
                    <a16:rowId xmlns:a16="http://schemas.microsoft.com/office/drawing/2014/main" val="10007"/>
                  </a:ext>
                </a:extLst>
              </a:tr>
              <a:tr h="550069">
                <a:tc>
                  <a:txBody>
                    <a:bodyPr/>
                    <a:lstStyle/>
                    <a:p>
                      <a:r>
                        <a:rPr lang="tr-TR" sz="1800" dirty="0" smtClean="0"/>
                        <a:t>N. </a:t>
                      </a:r>
                      <a:r>
                        <a:rPr lang="tr-TR" sz="1800" dirty="0" err="1" smtClean="0"/>
                        <a:t>Vagus</a:t>
                      </a:r>
                      <a:endParaRPr lang="tr-TR" sz="1800" dirty="0"/>
                    </a:p>
                  </a:txBody>
                  <a:tcPr marL="91439" marR="91439"/>
                </a:tc>
                <a:tc>
                  <a:txBody>
                    <a:bodyPr/>
                    <a:lstStyle/>
                    <a:p>
                      <a:r>
                        <a:rPr lang="tr-TR" sz="1800" dirty="0" smtClean="0"/>
                        <a:t>Böbrek üstü Bezi</a:t>
                      </a:r>
                      <a:endParaRPr lang="tr-TR" sz="1800" dirty="0"/>
                    </a:p>
                  </a:txBody>
                  <a:tcPr marL="91439" marR="91439"/>
                </a:tc>
                <a:tc>
                  <a:txBody>
                    <a:bodyPr/>
                    <a:lstStyle/>
                    <a:p>
                      <a:endParaRPr lang="tr-TR" sz="1800"/>
                    </a:p>
                  </a:txBody>
                  <a:tcPr marL="91439" marR="91439"/>
                </a:tc>
                <a:extLst>
                  <a:ext uri="{0D108BD9-81ED-4DB2-BD59-A6C34878D82A}">
                    <a16:rowId xmlns:a16="http://schemas.microsoft.com/office/drawing/2014/main" val="10008"/>
                  </a:ext>
                </a:extLst>
              </a:tr>
              <a:tr h="550069">
                <a:tc>
                  <a:txBody>
                    <a:bodyPr/>
                    <a:lstStyle/>
                    <a:p>
                      <a:r>
                        <a:rPr lang="tr-TR" sz="1800" dirty="0" smtClean="0"/>
                        <a:t>N. </a:t>
                      </a:r>
                      <a:r>
                        <a:rPr lang="tr-TR" sz="1800" dirty="0" err="1" smtClean="0"/>
                        <a:t>Phrenicus</a:t>
                      </a:r>
                      <a:endParaRPr lang="tr-TR" sz="1800" dirty="0"/>
                    </a:p>
                  </a:txBody>
                  <a:tcPr marL="91439" marR="91439"/>
                </a:tc>
                <a:tc>
                  <a:txBody>
                    <a:bodyPr/>
                    <a:lstStyle/>
                    <a:p>
                      <a:r>
                        <a:rPr lang="tr-TR" sz="1800" dirty="0" err="1" smtClean="0"/>
                        <a:t>Abdominal</a:t>
                      </a:r>
                      <a:r>
                        <a:rPr lang="tr-TR" sz="1800" dirty="0" smtClean="0"/>
                        <a:t> Aorta</a:t>
                      </a:r>
                      <a:endParaRPr lang="tr-TR" sz="1800" dirty="0"/>
                    </a:p>
                  </a:txBody>
                  <a:tcPr marL="91439" marR="91439"/>
                </a:tc>
                <a:tc>
                  <a:txBody>
                    <a:bodyPr/>
                    <a:lstStyle/>
                    <a:p>
                      <a:endParaRPr lang="tr-TR" sz="1800" dirty="0"/>
                    </a:p>
                  </a:txBody>
                  <a:tcPr marL="91439" marR="91439"/>
                </a:tc>
                <a:extLst>
                  <a:ext uri="{0D108BD9-81ED-4DB2-BD59-A6C34878D82A}">
                    <a16:rowId xmlns:a16="http://schemas.microsoft.com/office/drawing/2014/main" val="10009"/>
                  </a:ext>
                </a:extLst>
              </a:tr>
            </a:tbl>
          </a:graphicData>
        </a:graphic>
      </p:graphicFrame>
      <p:sp>
        <p:nvSpPr>
          <p:cNvPr id="22577"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645A077C-AB1B-459A-BDA1-E801B6C47141}" type="slidenum">
              <a:rPr lang="tr-TR" altLang="tr-TR" sz="1200">
                <a:solidFill>
                  <a:srgbClr val="045C75"/>
                </a:solidFill>
                <a:latin typeface="Arial" panose="020B0604020202020204" pitchFamily="34" charset="0"/>
              </a:rPr>
              <a:pPr>
                <a:spcBef>
                  <a:spcPct val="0"/>
                </a:spcBef>
                <a:buClrTx/>
                <a:buSzTx/>
                <a:buFontTx/>
                <a:buNone/>
              </a:pPr>
              <a:t>73</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35562922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Başlık"/>
          <p:cNvSpPr>
            <a:spLocks noGrp="1"/>
          </p:cNvSpPr>
          <p:nvPr>
            <p:ph type="title"/>
          </p:nvPr>
        </p:nvSpPr>
        <p:spPr/>
        <p:txBody>
          <a:bodyPr/>
          <a:lstStyle/>
          <a:p>
            <a:pPr eaLnBrk="1" hangingPunct="1"/>
            <a:r>
              <a:rPr lang="tr-TR" altLang="tr-TR" smtClean="0"/>
              <a:t>Vücut Zarları</a:t>
            </a:r>
          </a:p>
        </p:txBody>
      </p:sp>
      <p:sp>
        <p:nvSpPr>
          <p:cNvPr id="23555" name="2 İçerik Yer Tutucusu"/>
          <p:cNvSpPr>
            <a:spLocks noGrp="1"/>
          </p:cNvSpPr>
          <p:nvPr>
            <p:ph idx="1"/>
          </p:nvPr>
        </p:nvSpPr>
        <p:spPr/>
        <p:txBody>
          <a:bodyPr/>
          <a:lstStyle/>
          <a:p>
            <a:pPr eaLnBrk="1" hangingPunct="1"/>
            <a:r>
              <a:rPr lang="tr-TR" altLang="tr-TR" smtClean="0"/>
              <a:t>Müköz Membranlar:ağız,burun sindirim kanalı</a:t>
            </a:r>
          </a:p>
          <a:p>
            <a:pPr eaLnBrk="1" hangingPunct="1"/>
            <a:r>
              <a:rPr lang="tr-TR" altLang="tr-TR" smtClean="0"/>
              <a:t>Seröz Membranlar: periton, plevra, perikard</a:t>
            </a:r>
          </a:p>
          <a:p>
            <a:pPr eaLnBrk="1" hangingPunct="1"/>
            <a:r>
              <a:rPr lang="tr-TR" altLang="tr-TR" smtClean="0"/>
              <a:t>Sinoviyal membranlar</a:t>
            </a:r>
          </a:p>
        </p:txBody>
      </p:sp>
      <p:sp>
        <p:nvSpPr>
          <p:cNvPr id="23556"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B1B370D6-6E7D-46A0-9F6F-54360F20B8D9}" type="slidenum">
              <a:rPr lang="tr-TR" altLang="tr-TR" sz="1200">
                <a:solidFill>
                  <a:srgbClr val="045C75"/>
                </a:solidFill>
                <a:latin typeface="Arial" panose="020B0604020202020204" pitchFamily="34" charset="0"/>
              </a:rPr>
              <a:pPr>
                <a:spcBef>
                  <a:spcPct val="0"/>
                </a:spcBef>
                <a:buClrTx/>
                <a:buSzTx/>
                <a:buFontTx/>
                <a:buNone/>
              </a:pPr>
              <a:t>74</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27901728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Başlık"/>
          <p:cNvSpPr>
            <a:spLocks noGrp="1"/>
          </p:cNvSpPr>
          <p:nvPr>
            <p:ph type="title"/>
          </p:nvPr>
        </p:nvSpPr>
        <p:spPr>
          <a:xfrm>
            <a:off x="857250" y="2357438"/>
            <a:ext cx="6215063" cy="1143000"/>
          </a:xfrm>
        </p:spPr>
        <p:txBody>
          <a:bodyPr/>
          <a:lstStyle/>
          <a:p>
            <a:pPr eaLnBrk="1" hangingPunct="1"/>
            <a:r>
              <a:rPr lang="tr-TR" altLang="tr-TR" smtClean="0"/>
              <a:t>VÜCUT EKSENLERİ</a:t>
            </a:r>
          </a:p>
        </p:txBody>
      </p:sp>
      <p:sp>
        <p:nvSpPr>
          <p:cNvPr id="24579" name="2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FDFB838B-6693-4C8E-9D5F-BA06333CB628}" type="slidenum">
              <a:rPr lang="tr-TR" altLang="tr-TR" sz="1200">
                <a:solidFill>
                  <a:srgbClr val="045C75"/>
                </a:solidFill>
                <a:latin typeface="Arial" panose="020B0604020202020204" pitchFamily="34" charset="0"/>
              </a:rPr>
              <a:pPr>
                <a:spcBef>
                  <a:spcPct val="0"/>
                </a:spcBef>
                <a:buClrTx/>
                <a:buSzTx/>
                <a:buFontTx/>
                <a:buNone/>
              </a:pPr>
              <a:t>75</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125694144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Başlık"/>
          <p:cNvSpPr>
            <a:spLocks noGrp="1"/>
          </p:cNvSpPr>
          <p:nvPr>
            <p:ph type="title"/>
          </p:nvPr>
        </p:nvSpPr>
        <p:spPr/>
        <p:txBody>
          <a:bodyPr/>
          <a:lstStyle/>
          <a:p>
            <a:pPr eaLnBrk="1" hangingPunct="1"/>
            <a:endParaRPr lang="tr-TR" altLang="tr-TR" smtClean="0"/>
          </a:p>
        </p:txBody>
      </p:sp>
      <p:sp>
        <p:nvSpPr>
          <p:cNvPr id="25603" name="2 İçerik Yer Tutucusu"/>
          <p:cNvSpPr>
            <a:spLocks noGrp="1"/>
          </p:cNvSpPr>
          <p:nvPr>
            <p:ph idx="1"/>
          </p:nvPr>
        </p:nvSpPr>
        <p:spPr/>
        <p:txBody>
          <a:bodyPr/>
          <a:lstStyle/>
          <a:p>
            <a:pPr eaLnBrk="1" hangingPunct="1"/>
            <a:r>
              <a:rPr lang="tr-TR" altLang="tr-TR" smtClean="0"/>
              <a:t>Vücudun tümü düşünüldüğünde, vücut içinden geçen ve birbirlerine dik olarak uzanan, üç değişik yönde esas eksen vardır. </a:t>
            </a:r>
          </a:p>
          <a:p>
            <a:pPr eaLnBrk="1" hangingPunct="1"/>
            <a:r>
              <a:rPr lang="tr-TR" altLang="tr-TR" smtClean="0"/>
              <a:t>Vücudun ve ekstremitelerin durumları veya hareketlerinin tarifleri de bu eksenlere göre yapılır. </a:t>
            </a:r>
          </a:p>
        </p:txBody>
      </p:sp>
      <p:sp>
        <p:nvSpPr>
          <p:cNvPr id="25604"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BCC4EB3A-5D72-4DA3-A024-8FE0CD0E7410}" type="slidenum">
              <a:rPr lang="tr-TR" altLang="tr-TR" sz="1200">
                <a:solidFill>
                  <a:srgbClr val="045C75"/>
                </a:solidFill>
                <a:latin typeface="Arial" panose="020B0604020202020204" pitchFamily="34" charset="0"/>
              </a:rPr>
              <a:pPr>
                <a:spcBef>
                  <a:spcPct val="0"/>
                </a:spcBef>
                <a:buClrTx/>
                <a:buSzTx/>
                <a:buFontTx/>
                <a:buNone/>
              </a:pPr>
              <a:t>76</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30248237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Başlık"/>
          <p:cNvSpPr>
            <a:spLocks noGrp="1"/>
          </p:cNvSpPr>
          <p:nvPr>
            <p:ph type="title"/>
          </p:nvPr>
        </p:nvSpPr>
        <p:spPr/>
        <p:txBody>
          <a:bodyPr/>
          <a:lstStyle/>
          <a:p>
            <a:pPr eaLnBrk="1" hangingPunct="1"/>
            <a:endParaRPr lang="tr-TR" altLang="tr-TR" smtClean="0"/>
          </a:p>
        </p:txBody>
      </p:sp>
      <p:sp>
        <p:nvSpPr>
          <p:cNvPr id="26627" name="2 İçerik Yer Tutucusu"/>
          <p:cNvSpPr>
            <a:spLocks noGrp="1"/>
          </p:cNvSpPr>
          <p:nvPr>
            <p:ph idx="1"/>
          </p:nvPr>
        </p:nvSpPr>
        <p:spPr/>
        <p:txBody>
          <a:bodyPr/>
          <a:lstStyle/>
          <a:p>
            <a:pPr eaLnBrk="1" hangingPunct="1"/>
            <a:r>
              <a:rPr lang="tr-TR" altLang="tr-TR" smtClean="0"/>
              <a:t>Bu ana eksenler şunlardır:</a:t>
            </a:r>
          </a:p>
          <a:p>
            <a:pPr eaLnBrk="1" hangingPunct="1"/>
            <a:r>
              <a:rPr lang="tr-TR" altLang="tr-TR" smtClean="0"/>
              <a:t>■ Saggital eksen,</a:t>
            </a:r>
          </a:p>
          <a:p>
            <a:pPr eaLnBrk="1" hangingPunct="1"/>
            <a:r>
              <a:rPr lang="tr-TR" altLang="tr-TR" smtClean="0"/>
              <a:t>■ Vertical eksen,</a:t>
            </a:r>
          </a:p>
          <a:p>
            <a:pPr eaLnBrk="1" hangingPunct="1"/>
            <a:r>
              <a:rPr lang="tr-TR" altLang="tr-TR" smtClean="0"/>
              <a:t>■ Transvers eksen.</a:t>
            </a:r>
          </a:p>
        </p:txBody>
      </p:sp>
      <p:sp>
        <p:nvSpPr>
          <p:cNvPr id="26628"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3771BC61-111B-44B3-A67B-4181362E8D54}" type="slidenum">
              <a:rPr lang="tr-TR" altLang="tr-TR" sz="1200">
                <a:solidFill>
                  <a:srgbClr val="045C75"/>
                </a:solidFill>
                <a:latin typeface="Arial" panose="020B0604020202020204" pitchFamily="34" charset="0"/>
              </a:rPr>
              <a:pPr>
                <a:spcBef>
                  <a:spcPct val="0"/>
                </a:spcBef>
                <a:buClrTx/>
                <a:buSzTx/>
                <a:buFontTx/>
                <a:buNone/>
              </a:pPr>
              <a:t>77</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37352679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2 İçerik Yer Tutucusu"/>
          <p:cNvSpPr>
            <a:spLocks noGrp="1"/>
          </p:cNvSpPr>
          <p:nvPr>
            <p:ph idx="1"/>
          </p:nvPr>
        </p:nvSpPr>
        <p:spPr>
          <a:xfrm>
            <a:off x="457200" y="571500"/>
            <a:ext cx="8229600" cy="5857875"/>
          </a:xfrm>
        </p:spPr>
        <p:txBody>
          <a:bodyPr/>
          <a:lstStyle/>
          <a:p>
            <a:pPr eaLnBrk="1" hangingPunct="1"/>
            <a:r>
              <a:rPr lang="tr-TR" altLang="tr-TR" b="1" smtClean="0"/>
              <a:t>Sagittal Eksen</a:t>
            </a:r>
          </a:p>
          <a:p>
            <a:pPr eaLnBrk="1" hangingPunct="1"/>
            <a:r>
              <a:rPr lang="tr-TR" altLang="tr-TR" smtClean="0"/>
              <a:t>Anatomik durumda bulunan bir vücut düşünüldüğünde, önden arkaya doğru uzanan eksendir.</a:t>
            </a:r>
          </a:p>
          <a:p>
            <a:pPr eaLnBrk="1" hangingPunct="1"/>
            <a:r>
              <a:rPr lang="tr-TR" altLang="tr-TR" b="1" smtClean="0"/>
              <a:t>Vertical Eksen (=Coronal=Frontal)</a:t>
            </a:r>
          </a:p>
          <a:p>
            <a:pPr eaLnBrk="1" hangingPunct="1"/>
            <a:r>
              <a:rPr lang="tr-TR" altLang="tr-TR" smtClean="0"/>
              <a:t>Yukarıdan aşağıya doğru uzanan düşey yöndeki eksendir.</a:t>
            </a:r>
          </a:p>
          <a:p>
            <a:pPr eaLnBrk="1" hangingPunct="1"/>
            <a:r>
              <a:rPr lang="tr-TR" altLang="tr-TR" b="1" smtClean="0"/>
              <a:t>Transvers Eksen (=Horizontal)</a:t>
            </a:r>
          </a:p>
          <a:p>
            <a:pPr eaLnBrk="1" hangingPunct="1"/>
            <a:r>
              <a:rPr lang="tr-TR" altLang="tr-TR" smtClean="0"/>
              <a:t>Yere paralel olmak üzere, vücudun sağ veya solundan diğer tarafa doğru uzanan yatay eksendir.</a:t>
            </a:r>
          </a:p>
        </p:txBody>
      </p:sp>
      <p:sp>
        <p:nvSpPr>
          <p:cNvPr id="27651" name="2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9774042F-2C32-4F47-8C26-832724E0C06C}" type="slidenum">
              <a:rPr lang="tr-TR" altLang="tr-TR" sz="1200">
                <a:solidFill>
                  <a:srgbClr val="045C75"/>
                </a:solidFill>
                <a:latin typeface="Arial" panose="020B0604020202020204" pitchFamily="34" charset="0"/>
              </a:rPr>
              <a:pPr>
                <a:spcBef>
                  <a:spcPct val="0"/>
                </a:spcBef>
                <a:buClrTx/>
                <a:buSzTx/>
                <a:buFontTx/>
                <a:buNone/>
              </a:pPr>
              <a:t>78</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77187337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3 İçerik Yer Tutucusu" descr="bands-fig3.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19250" y="-53975"/>
            <a:ext cx="5310188" cy="6911975"/>
          </a:xfrm>
        </p:spPr>
      </p:pic>
      <p:sp>
        <p:nvSpPr>
          <p:cNvPr id="28675" name="2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21C2B65F-0893-42BC-AB60-578950C9FF06}" type="slidenum">
              <a:rPr lang="tr-TR" altLang="tr-TR" sz="1200">
                <a:solidFill>
                  <a:srgbClr val="045C75"/>
                </a:solidFill>
                <a:latin typeface="Arial" panose="020B0604020202020204" pitchFamily="34" charset="0"/>
              </a:rPr>
              <a:pPr>
                <a:spcBef>
                  <a:spcPct val="0"/>
                </a:spcBef>
                <a:buClrTx/>
                <a:buSzTx/>
                <a:buFontTx/>
                <a:buNone/>
              </a:pPr>
              <a:t>79</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27078802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79512" y="116632"/>
            <a:ext cx="8856984" cy="6646472"/>
          </a:xfrm>
          <a:prstGeom prst="rect">
            <a:avLst/>
          </a:prstGeom>
        </p:spPr>
      </p:pic>
    </p:spTree>
    <p:extLst>
      <p:ext uri="{BB962C8B-B14F-4D97-AF65-F5344CB8AC3E}">
        <p14:creationId xmlns:p14="http://schemas.microsoft.com/office/powerpoint/2010/main" val="13558471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1 Resim" descr="yönler.bmp"/>
          <p:cNvPicPr>
            <a:picLocks noChangeAspect="1"/>
          </p:cNvPicPr>
          <p:nvPr/>
        </p:nvPicPr>
        <p:blipFill>
          <a:blip r:embed="rId2">
            <a:extLst>
              <a:ext uri="{28A0092B-C50C-407E-A947-70E740481C1C}">
                <a14:useLocalDpi xmlns:a14="http://schemas.microsoft.com/office/drawing/2010/main" val="0"/>
              </a:ext>
            </a:extLst>
          </a:blip>
          <a:srcRect r="54395"/>
          <a:stretch>
            <a:fillRect/>
          </a:stretch>
        </p:blipFill>
        <p:spPr bwMode="auto">
          <a:xfrm>
            <a:off x="1000125" y="71438"/>
            <a:ext cx="4621213" cy="666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2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620E1012-ECD5-4A90-9306-B314A7C28BCB}" type="slidenum">
              <a:rPr lang="tr-TR" altLang="tr-TR" sz="1200">
                <a:solidFill>
                  <a:srgbClr val="045C75"/>
                </a:solidFill>
                <a:latin typeface="Arial" panose="020B0604020202020204" pitchFamily="34" charset="0"/>
              </a:rPr>
              <a:pPr>
                <a:spcBef>
                  <a:spcPct val="0"/>
                </a:spcBef>
                <a:buClrTx/>
                <a:buSzTx/>
                <a:buFontTx/>
                <a:buNone/>
              </a:pPr>
              <a:t>80</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99798042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2 İçerik Yer Tutucusu"/>
          <p:cNvSpPr>
            <a:spLocks noGrp="1"/>
          </p:cNvSpPr>
          <p:nvPr>
            <p:ph idx="1"/>
          </p:nvPr>
        </p:nvSpPr>
        <p:spPr>
          <a:xfrm>
            <a:off x="457200" y="1600200"/>
            <a:ext cx="8229600" cy="4829175"/>
          </a:xfrm>
        </p:spPr>
        <p:txBody>
          <a:bodyPr/>
          <a:lstStyle/>
          <a:p>
            <a:pPr eaLnBrk="1" hangingPunct="1"/>
            <a:r>
              <a:rPr lang="tr-TR" altLang="tr-TR" smtClean="0"/>
              <a:t>Median düzlem düşünüldüğünde, bu düzlemden daha yanda bulunan (dıştaki) vücut bölümüne "lateral"denir. </a:t>
            </a:r>
          </a:p>
          <a:p>
            <a:pPr eaLnBrk="1" hangingPunct="1"/>
            <a:r>
              <a:rPr lang="tr-TR" altLang="tr-TR" smtClean="0"/>
              <a:t>Median çizgiye doğru yer alan kısım ise "medial" olarak adlandırılır.</a:t>
            </a:r>
          </a:p>
          <a:p>
            <a:pPr eaLnBrk="1" hangingPunct="1"/>
            <a:r>
              <a:rPr lang="tr-TR" altLang="tr-TR" smtClean="0"/>
              <a:t>Burada medial ve median tariflerine çok dikkatli olarak bakmak gerekir. </a:t>
            </a:r>
          </a:p>
          <a:p>
            <a:pPr eaLnBrk="1" hangingPunct="1"/>
            <a:r>
              <a:rPr lang="tr-TR" altLang="tr-TR" smtClean="0"/>
              <a:t>Görüldüğü gibi bu iki tarif birbirinin aynı değildir.</a:t>
            </a:r>
          </a:p>
        </p:txBody>
      </p:sp>
      <p:sp>
        <p:nvSpPr>
          <p:cNvPr id="30723" name="2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545F7E5D-34D7-4975-BFF9-E6634FCFF206}" type="slidenum">
              <a:rPr lang="tr-TR" altLang="tr-TR" sz="1200">
                <a:solidFill>
                  <a:srgbClr val="045C75"/>
                </a:solidFill>
                <a:latin typeface="Arial" panose="020B0604020202020204" pitchFamily="34" charset="0"/>
              </a:rPr>
              <a:pPr>
                <a:spcBef>
                  <a:spcPct val="0"/>
                </a:spcBef>
                <a:buClrTx/>
                <a:buSzTx/>
                <a:buFontTx/>
                <a:buNone/>
              </a:pPr>
              <a:t>81</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106464557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3 İçerik Yer Tutucusu" descr="düzlem.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57375" y="174625"/>
            <a:ext cx="4603750" cy="6254750"/>
          </a:xfrm>
        </p:spPr>
      </p:pic>
      <p:cxnSp>
        <p:nvCxnSpPr>
          <p:cNvPr id="6" name="5 Düz Ok Bağlayıcısı"/>
          <p:cNvCxnSpPr/>
          <p:nvPr/>
        </p:nvCxnSpPr>
        <p:spPr>
          <a:xfrm flipV="1">
            <a:off x="5500688" y="2143125"/>
            <a:ext cx="1643062" cy="8572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748" name="6 Metin kutusu"/>
          <p:cNvSpPr txBox="1">
            <a:spLocks noChangeArrowheads="1"/>
          </p:cNvSpPr>
          <p:nvPr/>
        </p:nvSpPr>
        <p:spPr bwMode="auto">
          <a:xfrm>
            <a:off x="7215188" y="1916113"/>
            <a:ext cx="157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tr-TR" altLang="tr-TR" sz="1800">
                <a:latin typeface="Arial" panose="020B0604020202020204" pitchFamily="34" charset="0"/>
              </a:rPr>
              <a:t>Lateral</a:t>
            </a:r>
          </a:p>
        </p:txBody>
      </p:sp>
      <p:cxnSp>
        <p:nvCxnSpPr>
          <p:cNvPr id="8" name="7 Düz Ok Bağlayıcısı"/>
          <p:cNvCxnSpPr/>
          <p:nvPr/>
        </p:nvCxnSpPr>
        <p:spPr>
          <a:xfrm flipV="1">
            <a:off x="4214813" y="1285875"/>
            <a:ext cx="2428875" cy="15716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750" name="10 Metin kutusu"/>
          <p:cNvSpPr txBox="1">
            <a:spLocks noChangeArrowheads="1"/>
          </p:cNvSpPr>
          <p:nvPr/>
        </p:nvSpPr>
        <p:spPr bwMode="auto">
          <a:xfrm>
            <a:off x="6715125" y="1000125"/>
            <a:ext cx="157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tr-TR" altLang="tr-TR" sz="1800">
                <a:latin typeface="Arial" panose="020B0604020202020204" pitchFamily="34" charset="0"/>
              </a:rPr>
              <a:t>Medial</a:t>
            </a:r>
          </a:p>
        </p:txBody>
      </p:sp>
      <p:sp>
        <p:nvSpPr>
          <p:cNvPr id="31751" name="6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FF6D4282-75BB-426B-9500-F0B92553A9F1}" type="slidenum">
              <a:rPr lang="tr-TR" altLang="tr-TR" sz="1200">
                <a:solidFill>
                  <a:srgbClr val="045C75"/>
                </a:solidFill>
                <a:latin typeface="Arial" panose="020B0604020202020204" pitchFamily="34" charset="0"/>
              </a:rPr>
              <a:pPr>
                <a:spcBef>
                  <a:spcPct val="0"/>
                </a:spcBef>
                <a:buClrTx/>
                <a:buSzTx/>
                <a:buFontTx/>
                <a:buNone/>
              </a:pPr>
              <a:t>82</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376065919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7"/>
          <p:cNvPicPr>
            <a:picLocks noGrp="1" noChangeAspect="1" noChangeArrowheads="1"/>
          </p:cNvPicPr>
          <p:nvPr>
            <p:ph/>
          </p:nvPr>
        </p:nvPicPr>
        <p:blipFill>
          <a:blip r:embed="rId2">
            <a:extLst>
              <a:ext uri="{28A0092B-C50C-407E-A947-70E740481C1C}">
                <a14:useLocalDpi xmlns:a14="http://schemas.microsoft.com/office/drawing/2010/main" val="0"/>
              </a:ext>
            </a:extLst>
          </a:blip>
          <a:srcRect b="3456"/>
          <a:stretch>
            <a:fillRect/>
          </a:stretch>
        </p:blipFill>
        <p:spPr>
          <a:xfrm>
            <a:off x="61913" y="300038"/>
            <a:ext cx="9082087" cy="5986462"/>
          </a:xfrm>
        </p:spPr>
      </p:pic>
      <p:sp>
        <p:nvSpPr>
          <p:cNvPr id="32771" name="2 Slayt Numarası Yer Tutucusu"/>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9B04504A-9F27-4212-873B-71C7027AF746}" type="slidenum">
              <a:rPr lang="tr-TR" altLang="tr-TR" sz="1200">
                <a:solidFill>
                  <a:srgbClr val="045C75"/>
                </a:solidFill>
                <a:latin typeface="Arial" panose="020B0604020202020204" pitchFamily="34" charset="0"/>
              </a:rPr>
              <a:pPr>
                <a:spcBef>
                  <a:spcPct val="0"/>
                </a:spcBef>
                <a:buClrTx/>
                <a:buSzTx/>
                <a:buFontTx/>
                <a:buNone/>
              </a:pPr>
              <a:t>83</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380044866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Başlık"/>
          <p:cNvSpPr>
            <a:spLocks noGrp="1"/>
          </p:cNvSpPr>
          <p:nvPr>
            <p:ph type="title"/>
          </p:nvPr>
        </p:nvSpPr>
        <p:spPr/>
        <p:txBody>
          <a:bodyPr/>
          <a:lstStyle/>
          <a:p>
            <a:pPr eaLnBrk="1" hangingPunct="1"/>
            <a:endParaRPr lang="tr-TR" altLang="tr-TR" smtClean="0"/>
          </a:p>
        </p:txBody>
      </p:sp>
      <p:sp>
        <p:nvSpPr>
          <p:cNvPr id="33795" name="2 İçerik Yer Tutucusu"/>
          <p:cNvSpPr>
            <a:spLocks noGrp="1"/>
          </p:cNvSpPr>
          <p:nvPr>
            <p:ph idx="1"/>
          </p:nvPr>
        </p:nvSpPr>
        <p:spPr/>
        <p:txBody>
          <a:bodyPr/>
          <a:lstStyle/>
          <a:p>
            <a:pPr eaLnBrk="1" hangingPunct="1"/>
            <a:r>
              <a:rPr lang="tr-TR" altLang="tr-TR" smtClean="0"/>
              <a:t>Vücut bütünü içinde, baş (cranium) tarafına doğru yapılan tariflerde "cranial" veya "superior“terimi kullanılır. </a:t>
            </a:r>
          </a:p>
          <a:p>
            <a:pPr eaLnBrk="1" hangingPunct="1"/>
            <a:r>
              <a:rPr lang="tr-TR" altLang="tr-TR" smtClean="0"/>
              <a:t>Buna karşılık, aşağıya doğru veya hayvanlarda kuyruk istikametinde yapılan tariflerde "caudal" veya "inferior" kelimeleri kullanılır.</a:t>
            </a:r>
          </a:p>
        </p:txBody>
      </p:sp>
      <p:sp>
        <p:nvSpPr>
          <p:cNvPr id="33796"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FA8F08CD-1255-43A8-A503-184EB493CFB6}" type="slidenum">
              <a:rPr lang="tr-TR" altLang="tr-TR" sz="1200">
                <a:solidFill>
                  <a:srgbClr val="045C75"/>
                </a:solidFill>
                <a:latin typeface="Arial" panose="020B0604020202020204" pitchFamily="34" charset="0"/>
              </a:rPr>
              <a:pPr>
                <a:spcBef>
                  <a:spcPct val="0"/>
                </a:spcBef>
                <a:buClrTx/>
                <a:buSzTx/>
                <a:buFontTx/>
                <a:buNone/>
              </a:pPr>
              <a:t>84</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423853055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3 İçerik Yer Tutucusu" descr="düzlem.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85938" y="76200"/>
            <a:ext cx="4675187" cy="6353175"/>
          </a:xfrm>
        </p:spPr>
      </p:pic>
      <p:cxnSp>
        <p:nvCxnSpPr>
          <p:cNvPr id="5" name="4 Düz Ok Bağlayıcısı"/>
          <p:cNvCxnSpPr/>
          <p:nvPr/>
        </p:nvCxnSpPr>
        <p:spPr>
          <a:xfrm>
            <a:off x="5000625" y="1428750"/>
            <a:ext cx="1857375" cy="1428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820" name="7 Metin kutusu"/>
          <p:cNvSpPr txBox="1">
            <a:spLocks noChangeArrowheads="1"/>
          </p:cNvSpPr>
          <p:nvPr/>
        </p:nvSpPr>
        <p:spPr bwMode="auto">
          <a:xfrm>
            <a:off x="6715125" y="4929188"/>
            <a:ext cx="157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tr-TR" altLang="tr-TR" sz="1800">
                <a:latin typeface="Arial" panose="020B0604020202020204" pitchFamily="34" charset="0"/>
              </a:rPr>
              <a:t>Caudal</a:t>
            </a:r>
          </a:p>
        </p:txBody>
      </p:sp>
      <p:cxnSp>
        <p:nvCxnSpPr>
          <p:cNvPr id="9" name="8 Düz Ok Bağlayıcısı"/>
          <p:cNvCxnSpPr/>
          <p:nvPr/>
        </p:nvCxnSpPr>
        <p:spPr>
          <a:xfrm>
            <a:off x="4714875" y="5000625"/>
            <a:ext cx="1857375" cy="1428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822" name="9 Metin kutusu"/>
          <p:cNvSpPr txBox="1">
            <a:spLocks noChangeArrowheads="1"/>
          </p:cNvSpPr>
          <p:nvPr/>
        </p:nvSpPr>
        <p:spPr bwMode="auto">
          <a:xfrm>
            <a:off x="6858000" y="1500188"/>
            <a:ext cx="157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tr-TR" altLang="tr-TR" sz="1800">
                <a:latin typeface="Arial" panose="020B0604020202020204" pitchFamily="34" charset="0"/>
              </a:rPr>
              <a:t>Cranial</a:t>
            </a:r>
          </a:p>
        </p:txBody>
      </p:sp>
      <p:sp>
        <p:nvSpPr>
          <p:cNvPr id="34823" name="6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03F63BF9-9C0B-4184-ABD6-B07C47511D13}" type="slidenum">
              <a:rPr lang="tr-TR" altLang="tr-TR" sz="1200">
                <a:solidFill>
                  <a:srgbClr val="045C75"/>
                </a:solidFill>
                <a:latin typeface="Arial" panose="020B0604020202020204" pitchFamily="34" charset="0"/>
              </a:rPr>
              <a:pPr>
                <a:spcBef>
                  <a:spcPct val="0"/>
                </a:spcBef>
                <a:buClrTx/>
                <a:buSzTx/>
                <a:buFontTx/>
                <a:buNone/>
              </a:pPr>
              <a:t>85</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375009140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Başlık"/>
          <p:cNvSpPr>
            <a:spLocks noGrp="1"/>
          </p:cNvSpPr>
          <p:nvPr>
            <p:ph type="title"/>
          </p:nvPr>
        </p:nvSpPr>
        <p:spPr/>
        <p:txBody>
          <a:bodyPr/>
          <a:lstStyle/>
          <a:p>
            <a:pPr eaLnBrk="1" hangingPunct="1"/>
            <a:endParaRPr lang="tr-TR" altLang="tr-TR" smtClean="0"/>
          </a:p>
        </p:txBody>
      </p:sp>
      <p:sp>
        <p:nvSpPr>
          <p:cNvPr id="35843" name="2 İçerik Yer Tutucusu"/>
          <p:cNvSpPr>
            <a:spLocks noGrp="1"/>
          </p:cNvSpPr>
          <p:nvPr>
            <p:ph idx="1"/>
          </p:nvPr>
        </p:nvSpPr>
        <p:spPr/>
        <p:txBody>
          <a:bodyPr/>
          <a:lstStyle/>
          <a:p>
            <a:pPr eaLnBrk="1" hangingPunct="1"/>
            <a:r>
              <a:rPr lang="tr-TR" altLang="tr-TR" smtClean="0"/>
              <a:t>Öne doğru (karın yönünde) "ventral" veya "anterior" terimleri kullanılır. </a:t>
            </a:r>
          </a:p>
          <a:p>
            <a:pPr eaLnBrk="1" hangingPunct="1"/>
            <a:r>
              <a:rPr lang="tr-TR" altLang="tr-TR" smtClean="0"/>
              <a:t>Arkaya (sırt, dorsum) doğru ise "dorsal" veya "posterior" terimleri kullanılarak tarifler yapılır.</a:t>
            </a:r>
          </a:p>
        </p:txBody>
      </p:sp>
      <p:sp>
        <p:nvSpPr>
          <p:cNvPr id="35844"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112EEAD6-DE31-488F-A689-4F380A280769}" type="slidenum">
              <a:rPr lang="tr-TR" altLang="tr-TR" sz="1200">
                <a:solidFill>
                  <a:srgbClr val="045C75"/>
                </a:solidFill>
                <a:latin typeface="Arial" panose="020B0604020202020204" pitchFamily="34" charset="0"/>
              </a:rPr>
              <a:pPr>
                <a:spcBef>
                  <a:spcPct val="0"/>
                </a:spcBef>
                <a:buClrTx/>
                <a:buSzTx/>
                <a:buFontTx/>
                <a:buNone/>
              </a:pPr>
              <a:t>86</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326140475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3 İçerik Yer Tutucusu" descr="yönler.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43063" y="139700"/>
            <a:ext cx="4784725" cy="6432550"/>
          </a:xfrm>
        </p:spPr>
      </p:pic>
      <p:sp>
        <p:nvSpPr>
          <p:cNvPr id="36867" name="2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F31C3BFA-46B9-499E-ADE9-7F9C69143881}" type="slidenum">
              <a:rPr lang="tr-TR" altLang="tr-TR" sz="1200">
                <a:solidFill>
                  <a:srgbClr val="045C75"/>
                </a:solidFill>
                <a:latin typeface="Arial" panose="020B0604020202020204" pitchFamily="34" charset="0"/>
              </a:rPr>
              <a:pPr>
                <a:spcBef>
                  <a:spcPct val="0"/>
                </a:spcBef>
                <a:buClrTx/>
                <a:buSzTx/>
                <a:buFontTx/>
                <a:buNone/>
              </a:pPr>
              <a:t>87</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116721357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1 Başlık"/>
          <p:cNvSpPr>
            <a:spLocks noGrp="1"/>
          </p:cNvSpPr>
          <p:nvPr>
            <p:ph type="title"/>
          </p:nvPr>
        </p:nvSpPr>
        <p:spPr/>
        <p:txBody>
          <a:bodyPr/>
          <a:lstStyle/>
          <a:p>
            <a:pPr eaLnBrk="1" hangingPunct="1"/>
            <a:endParaRPr lang="tr-TR" altLang="tr-TR" smtClean="0"/>
          </a:p>
        </p:txBody>
      </p:sp>
      <p:sp>
        <p:nvSpPr>
          <p:cNvPr id="37891" name="2 İçerik Yer Tutucusu"/>
          <p:cNvSpPr>
            <a:spLocks noGrp="1"/>
          </p:cNvSpPr>
          <p:nvPr>
            <p:ph idx="1"/>
          </p:nvPr>
        </p:nvSpPr>
        <p:spPr/>
        <p:txBody>
          <a:bodyPr/>
          <a:lstStyle/>
          <a:p>
            <a:pPr eaLnBrk="1" hangingPunct="1"/>
            <a:r>
              <a:rPr lang="tr-TR" altLang="tr-TR" smtClean="0"/>
              <a:t>Baş bölümünde (cranium) yön belirten özel kelimeler, biraz farklılık gösterir. </a:t>
            </a:r>
          </a:p>
          <a:p>
            <a:pPr eaLnBrk="1" hangingPunct="1"/>
            <a:r>
              <a:rPr lang="tr-TR" altLang="tr-TR" smtClean="0"/>
              <a:t>Burun (gaga) yönünde "rostral" terimi de kullanılır ki, bu terim ön tarafı belirtir. </a:t>
            </a:r>
          </a:p>
          <a:p>
            <a:pPr eaLnBrk="1" hangingPunct="1"/>
            <a:r>
              <a:rPr lang="tr-TR" altLang="tr-TR" smtClean="0"/>
              <a:t>Arka tarafı belirtmek için ise "occipital" terimi de kullanılır.</a:t>
            </a:r>
          </a:p>
        </p:txBody>
      </p:sp>
      <p:sp>
        <p:nvSpPr>
          <p:cNvPr id="37892"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5A7069C4-ED59-4AA5-A464-A5AADDE21CF3}" type="slidenum">
              <a:rPr lang="tr-TR" altLang="tr-TR" sz="1200">
                <a:solidFill>
                  <a:srgbClr val="045C75"/>
                </a:solidFill>
                <a:latin typeface="Arial" panose="020B0604020202020204" pitchFamily="34" charset="0"/>
              </a:rPr>
              <a:pPr>
                <a:spcBef>
                  <a:spcPct val="0"/>
                </a:spcBef>
                <a:buClrTx/>
                <a:buSzTx/>
                <a:buFontTx/>
                <a:buNone/>
              </a:pPr>
              <a:t>88</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189696039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Başlık"/>
          <p:cNvSpPr>
            <a:spLocks noGrp="1"/>
          </p:cNvSpPr>
          <p:nvPr>
            <p:ph type="title"/>
          </p:nvPr>
        </p:nvSpPr>
        <p:spPr>
          <a:xfrm>
            <a:off x="457200" y="214313"/>
            <a:ext cx="8229600" cy="1143000"/>
          </a:xfrm>
        </p:spPr>
        <p:txBody>
          <a:bodyPr>
            <a:normAutofit fontScale="90000"/>
          </a:bodyPr>
          <a:lstStyle/>
          <a:p>
            <a:pPr eaLnBrk="1" hangingPunct="1"/>
            <a:r>
              <a:rPr lang="tr-TR" altLang="tr-TR" b="1" smtClean="0"/>
              <a:t>Hareketlerin Anatomik Adları</a:t>
            </a:r>
            <a:endParaRPr lang="tr-TR" altLang="tr-TR" smtClean="0"/>
          </a:p>
        </p:txBody>
      </p:sp>
      <p:sp>
        <p:nvSpPr>
          <p:cNvPr id="38915" name="2 İçerik Yer Tutucusu"/>
          <p:cNvSpPr>
            <a:spLocks noGrp="1"/>
          </p:cNvSpPr>
          <p:nvPr>
            <p:ph idx="1"/>
          </p:nvPr>
        </p:nvSpPr>
        <p:spPr>
          <a:xfrm>
            <a:off x="457200" y="1974850"/>
            <a:ext cx="8229600" cy="4525963"/>
          </a:xfrm>
        </p:spPr>
        <p:txBody>
          <a:bodyPr/>
          <a:lstStyle/>
          <a:p>
            <a:pPr eaLnBrk="1" hangingPunct="1"/>
            <a:r>
              <a:rPr lang="tr-TR" altLang="tr-TR" smtClean="0"/>
              <a:t>Adlandırmada yine vücudun anatomik durumu esas olarak alınır. </a:t>
            </a:r>
          </a:p>
          <a:p>
            <a:pPr eaLnBrk="1" hangingPunct="1"/>
            <a:r>
              <a:rPr lang="tr-TR" altLang="tr-TR" smtClean="0"/>
              <a:t>Buna göre;</a:t>
            </a:r>
          </a:p>
          <a:p>
            <a:pPr eaLnBrk="1" hangingPunct="1"/>
            <a:r>
              <a:rPr lang="tr-TR" altLang="tr-TR" smtClean="0"/>
              <a:t>Pronation hareketinde, baş parmak içeriye doğru döndürüldüğünde elin sırtı da öne doğru döner. Bu sırada radius da ulnanın üzerinde uzun eksene göre bir dönüş yapar.</a:t>
            </a:r>
          </a:p>
        </p:txBody>
      </p:sp>
      <p:sp>
        <p:nvSpPr>
          <p:cNvPr id="38916"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107F059B-3949-4E54-9BE1-5961A677D878}" type="slidenum">
              <a:rPr lang="tr-TR" altLang="tr-TR" sz="1200">
                <a:solidFill>
                  <a:srgbClr val="045C75"/>
                </a:solidFill>
                <a:latin typeface="Arial" panose="020B0604020202020204" pitchFamily="34" charset="0"/>
              </a:rPr>
              <a:pPr>
                <a:spcBef>
                  <a:spcPct val="0"/>
                </a:spcBef>
                <a:buClrTx/>
                <a:buSzTx/>
                <a:buFontTx/>
                <a:buNone/>
              </a:pPr>
              <a:t>89</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4347853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5017008" y="2953511"/>
            <a:ext cx="3432047" cy="3069336"/>
          </a:xfrm>
          <a:prstGeom prst="rect">
            <a:avLst/>
          </a:prstGeom>
          <a:blipFill>
            <a:blip r:embed="rId2" cstate="print"/>
            <a:stretch>
              <a:fillRect/>
            </a:stretch>
          </a:blipFill>
        </p:spPr>
        <p:txBody>
          <a:bodyPr wrap="square" lIns="0" tIns="0" rIns="0" bIns="0" rtlCol="0"/>
          <a:lstStyle/>
          <a:p>
            <a:endParaRPr/>
          </a:p>
        </p:txBody>
      </p:sp>
      <p:sp>
        <p:nvSpPr>
          <p:cNvPr id="8" name="object 8"/>
          <p:cNvSpPr txBox="1">
            <a:spLocks noGrp="1"/>
          </p:cNvSpPr>
          <p:nvPr>
            <p:ph type="title"/>
          </p:nvPr>
        </p:nvSpPr>
        <p:spPr>
          <a:xfrm>
            <a:off x="535940" y="485978"/>
            <a:ext cx="2638425" cy="697230"/>
          </a:xfrm>
          <a:prstGeom prst="rect">
            <a:avLst/>
          </a:prstGeom>
        </p:spPr>
        <p:txBody>
          <a:bodyPr vert="horz" wrap="square" lIns="0" tIns="13335" rIns="0" bIns="0" rtlCol="0">
            <a:spAutoFit/>
          </a:bodyPr>
          <a:lstStyle/>
          <a:p>
            <a:pPr marL="12700">
              <a:lnSpc>
                <a:spcPct val="100000"/>
              </a:lnSpc>
              <a:spcBef>
                <a:spcPts val="105"/>
              </a:spcBef>
            </a:pPr>
            <a:r>
              <a:rPr sz="4400" b="1" dirty="0">
                <a:solidFill>
                  <a:srgbClr val="FF0000"/>
                </a:solidFill>
                <a:latin typeface="Arial"/>
                <a:cs typeface="Arial"/>
              </a:rPr>
              <a:t>Eski</a:t>
            </a:r>
            <a:r>
              <a:rPr sz="4400" b="1" spc="-70" dirty="0">
                <a:solidFill>
                  <a:srgbClr val="FF0000"/>
                </a:solidFill>
                <a:latin typeface="Arial"/>
                <a:cs typeface="Arial"/>
              </a:rPr>
              <a:t> </a:t>
            </a:r>
            <a:r>
              <a:rPr sz="4400" b="1" dirty="0">
                <a:solidFill>
                  <a:srgbClr val="FF0000"/>
                </a:solidFill>
                <a:latin typeface="Arial"/>
                <a:cs typeface="Arial"/>
              </a:rPr>
              <a:t>Mısır</a:t>
            </a:r>
            <a:endParaRPr sz="4400">
              <a:latin typeface="Arial"/>
              <a:cs typeface="Arial"/>
            </a:endParaRPr>
          </a:p>
        </p:txBody>
      </p:sp>
      <p:sp>
        <p:nvSpPr>
          <p:cNvPr id="9" name="object 9"/>
          <p:cNvSpPr txBox="1"/>
          <p:nvPr/>
        </p:nvSpPr>
        <p:spPr>
          <a:xfrm>
            <a:off x="535940" y="1538757"/>
            <a:ext cx="3832225" cy="4123054"/>
          </a:xfrm>
          <a:prstGeom prst="rect">
            <a:avLst/>
          </a:prstGeom>
        </p:spPr>
        <p:txBody>
          <a:bodyPr vert="horz" wrap="square" lIns="0" tIns="97790" rIns="0" bIns="0" rtlCol="0">
            <a:spAutoFit/>
          </a:bodyPr>
          <a:lstStyle/>
          <a:p>
            <a:pPr marL="355600" indent="-342900">
              <a:lnSpc>
                <a:spcPct val="100000"/>
              </a:lnSpc>
              <a:spcBef>
                <a:spcPts val="770"/>
              </a:spcBef>
              <a:buClr>
                <a:srgbClr val="0000CC"/>
              </a:buClr>
              <a:buSzPct val="58928"/>
              <a:buFont typeface="Wingdings"/>
              <a:buChar char=""/>
              <a:tabLst>
                <a:tab pos="355600" algn="l"/>
                <a:tab pos="356235" algn="l"/>
              </a:tabLst>
            </a:pPr>
            <a:r>
              <a:rPr sz="2800" spc="-5" dirty="0">
                <a:latin typeface="Arial"/>
                <a:cs typeface="Arial"/>
              </a:rPr>
              <a:t>Diyabet teşhis</a:t>
            </a:r>
            <a:r>
              <a:rPr sz="2800" spc="-20" dirty="0">
                <a:latin typeface="Arial"/>
                <a:cs typeface="Arial"/>
              </a:rPr>
              <a:t> </a:t>
            </a:r>
            <a:r>
              <a:rPr sz="2800" spc="-5" dirty="0">
                <a:latin typeface="Arial"/>
                <a:cs typeface="Arial"/>
              </a:rPr>
              <a:t>edildi</a:t>
            </a:r>
            <a:endParaRPr sz="2800">
              <a:latin typeface="Arial"/>
              <a:cs typeface="Arial"/>
            </a:endParaRPr>
          </a:p>
          <a:p>
            <a:pPr marL="355600" marR="5080" indent="-342900">
              <a:lnSpc>
                <a:spcPct val="100000"/>
              </a:lnSpc>
              <a:spcBef>
                <a:spcPts val="675"/>
              </a:spcBef>
              <a:buClr>
                <a:srgbClr val="0000CC"/>
              </a:buClr>
              <a:buSzPct val="58928"/>
              <a:buFont typeface="Wingdings"/>
              <a:buChar char=""/>
              <a:tabLst>
                <a:tab pos="355600" algn="l"/>
                <a:tab pos="356235" algn="l"/>
              </a:tabLst>
            </a:pPr>
            <a:r>
              <a:rPr sz="2800" spc="-5" dirty="0">
                <a:latin typeface="Arial"/>
                <a:cs typeface="Arial"/>
              </a:rPr>
              <a:t>İnsan vücudundaki </a:t>
            </a:r>
            <a:r>
              <a:rPr sz="2800" spc="-10" dirty="0">
                <a:latin typeface="Arial"/>
                <a:cs typeface="Arial"/>
              </a:rPr>
              <a:t>en  </a:t>
            </a:r>
            <a:r>
              <a:rPr sz="2800" spc="-5" dirty="0">
                <a:latin typeface="Arial"/>
                <a:cs typeface="Arial"/>
              </a:rPr>
              <a:t>önemli fonksiyonun  solunum ve kan  dolaşımı olduğuna  inanılıyordu</a:t>
            </a:r>
            <a:endParaRPr sz="2800">
              <a:latin typeface="Arial"/>
              <a:cs typeface="Arial"/>
            </a:endParaRPr>
          </a:p>
          <a:p>
            <a:pPr marL="355600" marR="499109" indent="-342900">
              <a:lnSpc>
                <a:spcPct val="100000"/>
              </a:lnSpc>
              <a:spcBef>
                <a:spcPts val="675"/>
              </a:spcBef>
              <a:buClr>
                <a:srgbClr val="0000CC"/>
              </a:buClr>
              <a:buSzPct val="58928"/>
              <a:buFont typeface="Wingdings"/>
              <a:buChar char=""/>
              <a:tabLst>
                <a:tab pos="355600" algn="l"/>
                <a:tab pos="356235" algn="l"/>
              </a:tabLst>
            </a:pPr>
            <a:r>
              <a:rPr sz="2800" spc="-5" dirty="0">
                <a:latin typeface="Arial"/>
                <a:cs typeface="Arial"/>
              </a:rPr>
              <a:t>Kalbin 22 </a:t>
            </a:r>
            <a:r>
              <a:rPr sz="2800" dirty="0">
                <a:latin typeface="Arial"/>
                <a:cs typeface="Arial"/>
              </a:rPr>
              <a:t>veya </a:t>
            </a:r>
            <a:r>
              <a:rPr sz="2800" spc="-5" dirty="0">
                <a:latin typeface="Arial"/>
                <a:cs typeface="Arial"/>
              </a:rPr>
              <a:t>42  damarının varlığını  biliyorlardı</a:t>
            </a:r>
            <a:endParaRPr sz="2800">
              <a:latin typeface="Arial"/>
              <a:cs typeface="Arial"/>
            </a:endParaRPr>
          </a:p>
        </p:txBody>
      </p:sp>
      <p:sp>
        <p:nvSpPr>
          <p:cNvPr id="10" name="object 10"/>
          <p:cNvSpPr/>
          <p:nvPr/>
        </p:nvSpPr>
        <p:spPr>
          <a:xfrm>
            <a:off x="4648200" y="1548383"/>
            <a:ext cx="4343400" cy="4329684"/>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2281968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2 İçerik Yer Tutucusu"/>
          <p:cNvSpPr>
            <a:spLocks noGrp="1"/>
          </p:cNvSpPr>
          <p:nvPr>
            <p:ph idx="1"/>
          </p:nvPr>
        </p:nvSpPr>
        <p:spPr>
          <a:xfrm>
            <a:off x="457200" y="682625"/>
            <a:ext cx="8229600" cy="4389438"/>
          </a:xfrm>
        </p:spPr>
        <p:txBody>
          <a:bodyPr/>
          <a:lstStyle/>
          <a:p>
            <a:pPr eaLnBrk="1" hangingPunct="1"/>
            <a:r>
              <a:rPr lang="tr-TR" altLang="tr-TR" smtClean="0"/>
              <a:t>Bu bir örnekle açıklanırsa,</a:t>
            </a:r>
          </a:p>
          <a:p>
            <a:pPr eaLnBrk="1" hangingPunct="1"/>
            <a:r>
              <a:rPr lang="tr-TR" altLang="tr-TR" smtClean="0"/>
              <a:t>Masa üzerinde duran </a:t>
            </a:r>
            <a:r>
              <a:rPr lang="tr-TR" altLang="tr-TR" b="1" smtClean="0"/>
              <a:t>paranın</a:t>
            </a:r>
            <a:r>
              <a:rPr lang="tr-TR" altLang="tr-TR" smtClean="0"/>
              <a:t> alınması için elin pronation hareketini yapması gerekir. </a:t>
            </a:r>
          </a:p>
          <a:p>
            <a:pPr eaLnBrk="1" hangingPunct="1"/>
            <a:r>
              <a:rPr lang="tr-TR" altLang="tr-TR" smtClean="0"/>
              <a:t>Bunun tam tersi olan harekete ise supination adı verilir. </a:t>
            </a:r>
          </a:p>
          <a:p>
            <a:pPr eaLnBrk="1" hangingPunct="1"/>
            <a:r>
              <a:rPr lang="tr-TR" altLang="tr-TR" smtClean="0"/>
              <a:t>Bu harekete, çeşmeden avuçları ile </a:t>
            </a:r>
            <a:r>
              <a:rPr lang="tr-TR" altLang="tr-TR" b="1" smtClean="0"/>
              <a:t>su</a:t>
            </a:r>
            <a:r>
              <a:rPr lang="tr-TR" altLang="tr-TR" smtClean="0"/>
              <a:t> içmek isteyen bir kişi örneği verilebilir. Avuçları ile su içmek isteyen kişinin supination hareketi yapması gerekir.</a:t>
            </a:r>
          </a:p>
        </p:txBody>
      </p:sp>
      <p:pic>
        <p:nvPicPr>
          <p:cNvPr id="39939" name="3 İçerik Yer Tutucusu" descr="hareket1.bmp"/>
          <p:cNvPicPr>
            <a:picLocks noChangeAspect="1"/>
          </p:cNvPicPr>
          <p:nvPr/>
        </p:nvPicPr>
        <p:blipFill>
          <a:blip r:embed="rId2">
            <a:extLst>
              <a:ext uri="{28A0092B-C50C-407E-A947-70E740481C1C}">
                <a14:useLocalDpi xmlns:a14="http://schemas.microsoft.com/office/drawing/2010/main" val="0"/>
              </a:ext>
            </a:extLst>
          </a:blip>
          <a:srcRect l="48093" t="24268" r="34148" b="46936"/>
          <a:stretch>
            <a:fillRect/>
          </a:stretch>
        </p:blipFill>
        <p:spPr bwMode="auto">
          <a:xfrm>
            <a:off x="6286500" y="4143375"/>
            <a:ext cx="28575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4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5BBE30B3-DD3B-4851-A696-907D1280BCC6}" type="slidenum">
              <a:rPr lang="tr-TR" altLang="tr-TR" sz="1200">
                <a:solidFill>
                  <a:srgbClr val="045C75"/>
                </a:solidFill>
                <a:latin typeface="Arial" panose="020B0604020202020204" pitchFamily="34" charset="0"/>
              </a:rPr>
              <a:pPr>
                <a:spcBef>
                  <a:spcPct val="0"/>
                </a:spcBef>
                <a:buClrTx/>
                <a:buSzTx/>
                <a:buFontTx/>
                <a:buNone/>
              </a:pPr>
              <a:t>90</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340671249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Başlık"/>
          <p:cNvSpPr>
            <a:spLocks noGrp="1"/>
          </p:cNvSpPr>
          <p:nvPr>
            <p:ph type="title"/>
          </p:nvPr>
        </p:nvSpPr>
        <p:spPr/>
        <p:txBody>
          <a:bodyPr/>
          <a:lstStyle/>
          <a:p>
            <a:pPr eaLnBrk="1" hangingPunct="1"/>
            <a:endParaRPr lang="tr-TR" altLang="tr-TR" smtClean="0"/>
          </a:p>
        </p:txBody>
      </p:sp>
      <p:sp>
        <p:nvSpPr>
          <p:cNvPr id="40963" name="2 İçerik Yer Tutucusu"/>
          <p:cNvSpPr>
            <a:spLocks noGrp="1"/>
          </p:cNvSpPr>
          <p:nvPr>
            <p:ph idx="1"/>
          </p:nvPr>
        </p:nvSpPr>
        <p:spPr/>
        <p:txBody>
          <a:bodyPr/>
          <a:lstStyle/>
          <a:p>
            <a:pPr eaLnBrk="1" hangingPunct="1"/>
            <a:r>
              <a:rPr lang="tr-TR" altLang="tr-TR" smtClean="0"/>
              <a:t>Yukarıda belirtilen ana eksenlere göre, temel hareketler ortaya çıkar.</a:t>
            </a:r>
          </a:p>
          <a:p>
            <a:pPr eaLnBrk="1" hangingPunct="1"/>
            <a:r>
              <a:rPr lang="tr-TR" altLang="tr-TR" smtClean="0"/>
              <a:t>Bu hareketler şunlardır.</a:t>
            </a:r>
          </a:p>
          <a:p>
            <a:pPr eaLnBrk="1" hangingPunct="1"/>
            <a:r>
              <a:rPr lang="tr-TR" altLang="tr-TR" smtClean="0"/>
              <a:t>■ Sagittal eksene göre abduction-adduction</a:t>
            </a:r>
          </a:p>
          <a:p>
            <a:pPr eaLnBrk="1" hangingPunct="1"/>
            <a:r>
              <a:rPr lang="tr-TR" altLang="tr-TR" smtClean="0"/>
              <a:t>■ Vertical eksene göre iç ve dış rotasyon</a:t>
            </a:r>
          </a:p>
          <a:p>
            <a:pPr eaLnBrk="1" hangingPunct="1"/>
            <a:r>
              <a:rPr lang="tr-TR" altLang="tr-TR" smtClean="0"/>
              <a:t>■ Transvers eksene göre flexion-extention (bükme ve açma)</a:t>
            </a:r>
          </a:p>
        </p:txBody>
      </p:sp>
      <p:sp>
        <p:nvSpPr>
          <p:cNvPr id="40964"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B357E8E9-5201-4875-A222-0732E18B1979}" type="slidenum">
              <a:rPr lang="tr-TR" altLang="tr-TR" sz="1200">
                <a:solidFill>
                  <a:srgbClr val="045C75"/>
                </a:solidFill>
                <a:latin typeface="Arial" panose="020B0604020202020204" pitchFamily="34" charset="0"/>
              </a:rPr>
              <a:pPr>
                <a:spcBef>
                  <a:spcPct val="0"/>
                </a:spcBef>
                <a:buClrTx/>
                <a:buSzTx/>
                <a:buFontTx/>
                <a:buNone/>
              </a:pPr>
              <a:t>91</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380924305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Başlık"/>
          <p:cNvSpPr>
            <a:spLocks noGrp="1"/>
          </p:cNvSpPr>
          <p:nvPr>
            <p:ph type="title"/>
          </p:nvPr>
        </p:nvSpPr>
        <p:spPr/>
        <p:txBody>
          <a:bodyPr/>
          <a:lstStyle/>
          <a:p>
            <a:pPr eaLnBrk="1" hangingPunct="1"/>
            <a:endParaRPr lang="tr-TR" altLang="tr-TR" smtClean="0"/>
          </a:p>
        </p:txBody>
      </p:sp>
      <p:sp>
        <p:nvSpPr>
          <p:cNvPr id="41987" name="2 İçerik Yer Tutucusu"/>
          <p:cNvSpPr>
            <a:spLocks noGrp="1"/>
          </p:cNvSpPr>
          <p:nvPr>
            <p:ph idx="1"/>
          </p:nvPr>
        </p:nvSpPr>
        <p:spPr/>
        <p:txBody>
          <a:bodyPr/>
          <a:lstStyle/>
          <a:p>
            <a:pPr eaLnBrk="1" hangingPunct="1"/>
            <a:r>
              <a:rPr lang="tr-TR" altLang="tr-TR" smtClean="0"/>
              <a:t>Hareketli organların, belirli bir merkez veya düzlem (eksen) düşünüldüğünde, bu merkezden uzaklaştırılmasına </a:t>
            </a:r>
            <a:r>
              <a:rPr lang="tr-TR" altLang="tr-TR" b="1" smtClean="0"/>
              <a:t>abduction</a:t>
            </a:r>
            <a:r>
              <a:rPr lang="tr-TR" altLang="tr-TR" smtClean="0"/>
              <a:t>, bu merkeze yaklaştırılmasına </a:t>
            </a:r>
            <a:r>
              <a:rPr lang="tr-TR" altLang="tr-TR" b="1" smtClean="0"/>
              <a:t>adduction</a:t>
            </a:r>
            <a:r>
              <a:rPr lang="tr-TR" altLang="tr-TR" smtClean="0"/>
              <a:t> adı verilir.</a:t>
            </a:r>
          </a:p>
          <a:p>
            <a:pPr eaLnBrk="1" hangingPunct="1"/>
            <a:r>
              <a:rPr lang="tr-TR" altLang="tr-TR" smtClean="0"/>
              <a:t>Ana eksenlere göre yapılabilen hareketlerin tümünü ortaya koyan ve bir bakıma dairesel bir hareket şeklinde ortaya çıkan harekete ise </a:t>
            </a:r>
            <a:r>
              <a:rPr lang="tr-TR" altLang="tr-TR" b="1" smtClean="0"/>
              <a:t>circumdiction </a:t>
            </a:r>
            <a:r>
              <a:rPr lang="tr-TR" altLang="tr-TR" smtClean="0"/>
              <a:t>adı verilir.</a:t>
            </a:r>
          </a:p>
        </p:txBody>
      </p:sp>
      <p:sp>
        <p:nvSpPr>
          <p:cNvPr id="41988"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9278D264-D7AF-4911-AD3A-5BB6F4981928}" type="slidenum">
              <a:rPr lang="tr-TR" altLang="tr-TR" sz="1200">
                <a:solidFill>
                  <a:srgbClr val="045C75"/>
                </a:solidFill>
                <a:latin typeface="Arial" panose="020B0604020202020204" pitchFamily="34" charset="0"/>
              </a:rPr>
              <a:pPr>
                <a:spcBef>
                  <a:spcPct val="0"/>
                </a:spcBef>
                <a:buClrTx/>
                <a:buSzTx/>
                <a:buFontTx/>
                <a:buNone/>
              </a:pPr>
              <a:t>92</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178228565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Başlık"/>
          <p:cNvSpPr>
            <a:spLocks noGrp="1"/>
          </p:cNvSpPr>
          <p:nvPr>
            <p:ph type="title"/>
          </p:nvPr>
        </p:nvSpPr>
        <p:spPr/>
        <p:txBody>
          <a:bodyPr/>
          <a:lstStyle/>
          <a:p>
            <a:pPr eaLnBrk="1" hangingPunct="1"/>
            <a:endParaRPr lang="tr-TR" altLang="tr-TR" smtClean="0"/>
          </a:p>
        </p:txBody>
      </p:sp>
      <p:sp>
        <p:nvSpPr>
          <p:cNvPr id="43011" name="2 İçerik Yer Tutucusu"/>
          <p:cNvSpPr>
            <a:spLocks noGrp="1"/>
          </p:cNvSpPr>
          <p:nvPr>
            <p:ph idx="1"/>
          </p:nvPr>
        </p:nvSpPr>
        <p:spPr/>
        <p:txBody>
          <a:bodyPr/>
          <a:lstStyle/>
          <a:p>
            <a:pPr eaLnBrk="1" hangingPunct="1"/>
            <a:r>
              <a:rPr lang="tr-TR" altLang="tr-TR" b="1" smtClean="0"/>
              <a:t>Flexion,</a:t>
            </a:r>
            <a:r>
              <a:rPr lang="tr-TR" altLang="tr-TR" smtClean="0"/>
              <a:t> bükülme (kapanma) için; </a:t>
            </a:r>
            <a:r>
              <a:rPr lang="tr-TR" altLang="tr-TR" b="1" smtClean="0"/>
              <a:t>extention</a:t>
            </a:r>
            <a:r>
              <a:rPr lang="tr-TR" altLang="tr-TR" smtClean="0"/>
              <a:t> ise açılma (gerilme) için kullanılan kelimelerdir</a:t>
            </a:r>
          </a:p>
          <a:p>
            <a:pPr eaLnBrk="1" hangingPunct="1"/>
            <a:r>
              <a:rPr lang="tr-TR" altLang="tr-TR" smtClean="0"/>
              <a:t>Tek eksenli eklemlerin esas hareketleridir. </a:t>
            </a:r>
          </a:p>
          <a:p>
            <a:pPr eaLnBrk="1" hangingPunct="1"/>
            <a:r>
              <a:rPr lang="tr-TR" altLang="tr-TR" b="1" smtClean="0"/>
              <a:t>Opposition</a:t>
            </a:r>
            <a:r>
              <a:rPr lang="tr-TR" altLang="tr-TR" smtClean="0"/>
              <a:t> iki şeyin birbiri üzerine getirilmesi hareketinin adıdır. Bu hareketin tersine ise </a:t>
            </a:r>
            <a:r>
              <a:rPr lang="tr-TR" altLang="tr-TR" b="1" smtClean="0"/>
              <a:t>reposition</a:t>
            </a:r>
            <a:r>
              <a:rPr lang="tr-TR" altLang="tr-TR" smtClean="0"/>
              <a:t> denir</a:t>
            </a:r>
          </a:p>
        </p:txBody>
      </p:sp>
      <p:sp>
        <p:nvSpPr>
          <p:cNvPr id="43012"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ADC29DC9-C115-45C7-A41B-07838F1B39F2}" type="slidenum">
              <a:rPr lang="tr-TR" altLang="tr-TR" sz="1200">
                <a:solidFill>
                  <a:srgbClr val="045C75"/>
                </a:solidFill>
                <a:latin typeface="Arial" panose="020B0604020202020204" pitchFamily="34" charset="0"/>
              </a:rPr>
              <a:pPr>
                <a:spcBef>
                  <a:spcPct val="0"/>
                </a:spcBef>
                <a:buClrTx/>
                <a:buSzTx/>
                <a:buFontTx/>
                <a:buNone/>
              </a:pPr>
              <a:t>93</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64200332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tr-TR" altLang="tr-TR" smtClean="0">
                <a:latin typeface="Verdana" panose="020B0604030504040204" pitchFamily="34" charset="0"/>
              </a:rPr>
              <a:t>Abduction-Adduction</a:t>
            </a:r>
          </a:p>
        </p:txBody>
      </p:sp>
      <p:pic>
        <p:nvPicPr>
          <p:cNvPr id="44035" name="Picture 3" descr="surf07"/>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547813" y="1935163"/>
            <a:ext cx="6048375" cy="4389437"/>
          </a:xfrm>
        </p:spPr>
      </p:pic>
      <p:sp>
        <p:nvSpPr>
          <p:cNvPr id="44036"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8B5E7AB6-3399-405A-A1F0-C92197372A5C}" type="slidenum">
              <a:rPr lang="tr-TR" altLang="tr-TR" sz="1200">
                <a:solidFill>
                  <a:srgbClr val="045C75"/>
                </a:solidFill>
                <a:latin typeface="Arial" panose="020B0604020202020204" pitchFamily="34" charset="0"/>
              </a:rPr>
              <a:pPr>
                <a:spcBef>
                  <a:spcPct val="0"/>
                </a:spcBef>
                <a:buClrTx/>
                <a:buSzTx/>
                <a:buFontTx/>
                <a:buNone/>
              </a:pPr>
              <a:t>94</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78259393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tr-TR" altLang="tr-TR" smtClean="0">
                <a:latin typeface="Verdana" panose="020B0604030504040204" pitchFamily="34" charset="0"/>
              </a:rPr>
              <a:t>Pronation-Supination</a:t>
            </a:r>
          </a:p>
        </p:txBody>
      </p:sp>
      <p:pic>
        <p:nvPicPr>
          <p:cNvPr id="45059" name="Picture 3" descr="surf09"/>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197225" y="1935163"/>
            <a:ext cx="2749550" cy="4389437"/>
          </a:xfrm>
        </p:spPr>
      </p:pic>
      <p:sp>
        <p:nvSpPr>
          <p:cNvPr id="45060"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584DF3D0-50EF-4F60-9C20-1C7951F7C695}" type="slidenum">
              <a:rPr lang="tr-TR" altLang="tr-TR" sz="1200">
                <a:solidFill>
                  <a:srgbClr val="045C75"/>
                </a:solidFill>
                <a:latin typeface="Arial" panose="020B0604020202020204" pitchFamily="34" charset="0"/>
              </a:rPr>
              <a:pPr>
                <a:spcBef>
                  <a:spcPct val="0"/>
                </a:spcBef>
                <a:buClrTx/>
                <a:buSzTx/>
                <a:buFontTx/>
                <a:buNone/>
              </a:pPr>
              <a:t>95</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304637879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tr-TR" altLang="tr-TR" smtClean="0">
                <a:latin typeface="Verdana" panose="020B0604030504040204" pitchFamily="34" charset="0"/>
              </a:rPr>
              <a:t>Flexion-Extention</a:t>
            </a:r>
          </a:p>
        </p:txBody>
      </p:sp>
      <p:pic>
        <p:nvPicPr>
          <p:cNvPr id="46083" name="Picture 3" descr="surf06"/>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174875" y="1935163"/>
            <a:ext cx="4794250" cy="4389437"/>
          </a:xfrm>
        </p:spPr>
      </p:pic>
      <p:sp>
        <p:nvSpPr>
          <p:cNvPr id="46084"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595DF5A7-B82B-4921-B03B-2190C9EFE3A5}" type="slidenum">
              <a:rPr lang="tr-TR" altLang="tr-TR" sz="1200">
                <a:solidFill>
                  <a:srgbClr val="045C75"/>
                </a:solidFill>
                <a:latin typeface="Arial" panose="020B0604020202020204" pitchFamily="34" charset="0"/>
              </a:rPr>
              <a:pPr>
                <a:spcBef>
                  <a:spcPct val="0"/>
                </a:spcBef>
                <a:buClrTx/>
                <a:buSzTx/>
                <a:buFontTx/>
                <a:buNone/>
              </a:pPr>
              <a:t>96</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351837741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tr-TR" altLang="tr-TR" smtClean="0">
                <a:latin typeface="Verdana" panose="020B0604030504040204" pitchFamily="34" charset="0"/>
              </a:rPr>
              <a:t>Circumduction</a:t>
            </a:r>
          </a:p>
        </p:txBody>
      </p:sp>
      <p:pic>
        <p:nvPicPr>
          <p:cNvPr id="47107" name="Picture 3" descr="surf08"/>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216275" y="1935163"/>
            <a:ext cx="2711450" cy="4389437"/>
          </a:xfrm>
        </p:spPr>
      </p:pic>
      <p:sp>
        <p:nvSpPr>
          <p:cNvPr id="47108"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257A775A-F989-42E1-A52E-A4ADF679A39A}" type="slidenum">
              <a:rPr lang="tr-TR" altLang="tr-TR" sz="1200">
                <a:solidFill>
                  <a:srgbClr val="045C75"/>
                </a:solidFill>
                <a:latin typeface="Arial" panose="020B0604020202020204" pitchFamily="34" charset="0"/>
              </a:rPr>
              <a:pPr>
                <a:spcBef>
                  <a:spcPct val="0"/>
                </a:spcBef>
                <a:buClrTx/>
                <a:buSzTx/>
                <a:buFontTx/>
                <a:buNone/>
              </a:pPr>
              <a:t>97</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66814685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3 İçerik Yer Tutucusu" descr="hareket1.bmp"/>
          <p:cNvPicPr>
            <a:picLocks noGrp="1" noChangeAspect="1"/>
          </p:cNvPicPr>
          <p:nvPr>
            <p:ph idx="1"/>
          </p:nvPr>
        </p:nvPicPr>
        <p:blipFill>
          <a:blip r:embed="rId2">
            <a:extLst>
              <a:ext uri="{28A0092B-C50C-407E-A947-70E740481C1C}">
                <a14:useLocalDpi xmlns:a14="http://schemas.microsoft.com/office/drawing/2010/main" val="0"/>
              </a:ext>
            </a:extLst>
          </a:blip>
          <a:srcRect l="48093" t="24268" r="16624" b="5750"/>
          <a:stretch>
            <a:fillRect/>
          </a:stretch>
        </p:blipFill>
        <p:spPr>
          <a:xfrm>
            <a:off x="1857375" y="71438"/>
            <a:ext cx="5676900" cy="6597650"/>
          </a:xfrm>
        </p:spPr>
      </p:pic>
      <p:sp>
        <p:nvSpPr>
          <p:cNvPr id="48131" name="2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D55CBFA9-6FF1-426E-9D7F-32DBBDEBD21A}" type="slidenum">
              <a:rPr lang="tr-TR" altLang="tr-TR" sz="1200">
                <a:solidFill>
                  <a:srgbClr val="045C75"/>
                </a:solidFill>
                <a:latin typeface="Arial" panose="020B0604020202020204" pitchFamily="34" charset="0"/>
              </a:rPr>
              <a:pPr>
                <a:spcBef>
                  <a:spcPct val="0"/>
                </a:spcBef>
                <a:buClrTx/>
                <a:buSzTx/>
                <a:buFontTx/>
                <a:buNone/>
              </a:pPr>
              <a:t>98</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14330172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5969"/>
          <a:stretch>
            <a:fillRect/>
          </a:stretch>
        </p:blipFill>
        <p:spPr>
          <a:xfrm>
            <a:off x="71438" y="71438"/>
            <a:ext cx="4500562" cy="5578475"/>
          </a:xfrm>
        </p:spPr>
      </p:pic>
      <p:sp>
        <p:nvSpPr>
          <p:cNvPr id="49155" name="2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C475DCA2-2CCB-4E43-B7E2-437F0D67C253}" type="slidenum">
              <a:rPr lang="tr-TR" altLang="tr-TR" sz="1200">
                <a:solidFill>
                  <a:srgbClr val="045C75"/>
                </a:solidFill>
                <a:latin typeface="Arial" panose="020B0604020202020204" pitchFamily="34" charset="0"/>
              </a:rPr>
              <a:pPr>
                <a:spcBef>
                  <a:spcPct val="0"/>
                </a:spcBef>
                <a:buClrTx/>
                <a:buSzTx/>
                <a:buFontTx/>
                <a:buNone/>
              </a:pPr>
              <a:t>99</a:t>
            </a:fld>
            <a:endParaRPr lang="tr-TR" altLang="tr-TR" sz="1200">
              <a:solidFill>
                <a:srgbClr val="045C75"/>
              </a:solidFill>
              <a:latin typeface="Arial" panose="020B0604020202020204" pitchFamily="34" charset="0"/>
            </a:endParaRPr>
          </a:p>
        </p:txBody>
      </p:sp>
    </p:spTree>
    <p:extLst>
      <p:ext uri="{BB962C8B-B14F-4D97-AF65-F5344CB8AC3E}">
        <p14:creationId xmlns:p14="http://schemas.microsoft.com/office/powerpoint/2010/main" val="933029677"/>
      </p:ext>
    </p:extLst>
  </p:cSld>
  <p:clrMapOvr>
    <a:masterClrMapping/>
  </p:clrMapOvr>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Uçak İzi">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TM04033937[[fn=Uçak İzi]]</Template>
  <TotalTime>129</TotalTime>
  <Words>5960</Words>
  <Application>Microsoft Office PowerPoint</Application>
  <PresentationFormat>Ekran Gösterisi (4:3)</PresentationFormat>
  <Paragraphs>938</Paragraphs>
  <Slides>220</Slides>
  <Notes>3</Notes>
  <HiddenSlides>0</HiddenSlides>
  <MMClips>0</MMClips>
  <ScaleCrop>false</ScaleCrop>
  <HeadingPairs>
    <vt:vector size="8" baseType="variant">
      <vt:variant>
        <vt:lpstr>Kullanılan Yazı Tipleri</vt:lpstr>
      </vt:variant>
      <vt:variant>
        <vt:i4>8</vt:i4>
      </vt:variant>
      <vt:variant>
        <vt:lpstr>Tema</vt:lpstr>
      </vt:variant>
      <vt:variant>
        <vt:i4>1</vt:i4>
      </vt:variant>
      <vt:variant>
        <vt:lpstr>Eklenmiş OLE Hizmet Programları</vt:lpstr>
      </vt:variant>
      <vt:variant>
        <vt:i4>1</vt:i4>
      </vt:variant>
      <vt:variant>
        <vt:lpstr>Slayt Başlıkları</vt:lpstr>
      </vt:variant>
      <vt:variant>
        <vt:i4>220</vt:i4>
      </vt:variant>
    </vt:vector>
  </HeadingPairs>
  <TitlesOfParts>
    <vt:vector size="230" baseType="lpstr">
      <vt:lpstr>Arial</vt:lpstr>
      <vt:lpstr>Book Antiqua</vt:lpstr>
      <vt:lpstr>Calibri</vt:lpstr>
      <vt:lpstr>Century Gothic</vt:lpstr>
      <vt:lpstr>Tahoma</vt:lpstr>
      <vt:lpstr>Times New Roman</vt:lpstr>
      <vt:lpstr>Verdana</vt:lpstr>
      <vt:lpstr>Wingdings</vt:lpstr>
      <vt:lpstr>Uçak İzi</vt:lpstr>
      <vt:lpstr>Bit Eşlem Resmi</vt:lpstr>
      <vt:lpstr>Anatomi</vt:lpstr>
      <vt:lpstr>Ders Planı</vt:lpstr>
      <vt:lpstr>PowerPoint Sunusu</vt:lpstr>
      <vt:lpstr>PowerPoint Sunusu</vt:lpstr>
      <vt:lpstr>PowerPoint Sunusu</vt:lpstr>
      <vt:lpstr>PowerPoint Sunusu</vt:lpstr>
      <vt:lpstr>PowerPoint Sunusu</vt:lpstr>
      <vt:lpstr>PowerPoint Sunusu</vt:lpstr>
      <vt:lpstr>Eski Mısır</vt:lpstr>
      <vt:lpstr>Eski Hint</vt:lpstr>
      <vt:lpstr>Eski Çin</vt:lpstr>
      <vt:lpstr>Hipokrates (M.Ö. 460-377)</vt:lpstr>
      <vt:lpstr>Hipokrates (M.Ö. 460-377)</vt:lpstr>
      <vt:lpstr>Aristotales (M.Ö. 384-322)</vt:lpstr>
      <vt:lpstr>Galenos ( 130 – 200 )</vt:lpstr>
      <vt:lpstr>Celsus ( MS 1. yüzyıl )</vt:lpstr>
      <vt:lpstr>İbn-i Sina ( 980 – 1038 )</vt:lpstr>
      <vt:lpstr>PowerPoint Sunusu</vt:lpstr>
      <vt:lpstr>Leonardo da Vinci (1452-1519)</vt:lpstr>
      <vt:lpstr>Leonardo da Vinci (1452-1519)</vt:lpstr>
      <vt:lpstr>Leonardo da Vinci (1452-1519)</vt:lpstr>
      <vt:lpstr>Andreas Vesalius (1514-1564)</vt:lpstr>
      <vt:lpstr>Andreas Vesalius (1514-1564)</vt:lpstr>
      <vt:lpstr>William Harvey ( 1578 – 1657 )</vt:lpstr>
      <vt:lpstr>Thomas Willis ( 1620 – 1675 )</vt:lpstr>
      <vt:lpstr>İbrahim Hakkı ERZURUMİ (1703 – 1780)</vt:lpstr>
      <vt:lpstr>Jean Cruveilhier ( 1791 – 1874 )</vt:lpstr>
      <vt:lpstr>Claude Bernard (1813-1878)</vt:lpstr>
      <vt:lpstr>Paul Langerhans ( 1847 – 1888 )</vt:lpstr>
      <vt:lpstr>PowerPoint Sunusu</vt:lpstr>
      <vt:lpstr>DIGITAL CADAVER</vt:lpstr>
      <vt:lpstr>PowerPoint Sunusu</vt:lpstr>
      <vt:lpstr>PowerPoint Sunusu</vt:lpstr>
      <vt:lpstr>PowerPoint Sunusu</vt:lpstr>
      <vt:lpstr>PowerPoint Sunusu</vt:lpstr>
      <vt:lpstr>PowerPoint Sunusu</vt:lpstr>
      <vt:lpstr>“Anatomie” Yunancada kesmek, keserek ayırmak anlamında  ( Latincede “dissecare” aynı anlamda )</vt:lpstr>
      <vt:lpstr>Anatomi</vt:lpstr>
      <vt:lpstr>Organelle</vt:lpstr>
      <vt:lpstr>Organelle</vt:lpstr>
      <vt:lpstr>PowerPoint Sunusu</vt:lpstr>
      <vt:lpstr>ANATOMİDE EĞİTİM METODLARI:</vt:lpstr>
      <vt:lpstr>I.Topografik Anatomi:</vt:lpstr>
      <vt:lpstr>II.Sistematik Anatomi (Anatomia Systematica)</vt:lpstr>
      <vt:lpstr>PowerPoint Sunusu</vt:lpstr>
      <vt:lpstr>Systema Vasorum (kalp-damar sistemi):</vt:lpstr>
      <vt:lpstr>Systema Digestorium  ( Sindirim sistemi )</vt:lpstr>
      <vt:lpstr>Systema Endocrinale</vt:lpstr>
      <vt:lpstr>Systema Respiratorium  ( Solunum sistemi )</vt:lpstr>
      <vt:lpstr>PowerPoint Sunusu</vt:lpstr>
      <vt:lpstr>PowerPoint Sunusu</vt:lpstr>
      <vt:lpstr>Systema Sensuum</vt:lpstr>
      <vt:lpstr>Systema intequmentum ( Saç, tırnak, deri )</vt:lpstr>
      <vt:lpstr>III.Comparative Anatomi  (Anatomia Comparative )</vt:lpstr>
      <vt:lpstr>IV.Fonksiyonel Anatomi:</vt:lpstr>
      <vt:lpstr>V.Cerrahi Anatomi: (Anatomia Chirurgica)</vt:lpstr>
      <vt:lpstr>PowerPoint Sunusu</vt:lpstr>
      <vt:lpstr>VII.Estetik Anatomi (Plastik) :</vt:lpstr>
      <vt:lpstr>VIII.Klinik Anatomi:</vt:lpstr>
      <vt:lpstr>IX.Gelişim Anatomisi (Embriyoloji):</vt:lpstr>
      <vt:lpstr>X.Mikroskopik Anatomi (Histologia):</vt:lpstr>
      <vt:lpstr>XI. Kesitsel Anatomi</vt:lpstr>
      <vt:lpstr>PowerPoint Sunusu</vt:lpstr>
      <vt:lpstr>PowerPoint Sunusu</vt:lpstr>
      <vt:lpstr>Anatomik Pozisyon</vt:lpstr>
      <vt:lpstr>VÜCUDUN BÖLÜMLERİ, ANATOMİK DÜZLEMLER, EKSENLER VE YÖNLER</vt:lpstr>
      <vt:lpstr>Anatomik durum </vt:lpstr>
      <vt:lpstr>PowerPoint Sunusu</vt:lpstr>
      <vt:lpstr>İNSAN VÜCUDUNUN BÖLÜMLERİ</vt:lpstr>
      <vt:lpstr>PowerPoint Sunusu</vt:lpstr>
      <vt:lpstr>PowerPoint Sunusu</vt:lpstr>
      <vt:lpstr>İnsan Vücudunun Boşlukları (Cavites Corporis Humani)</vt:lpstr>
      <vt:lpstr>Ventral Boşuk içinde yer alan organlar</vt:lpstr>
      <vt:lpstr>Vücut Zarları</vt:lpstr>
      <vt:lpstr>VÜCUT EKSENLERİ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Hareketlerin Anatomik Adları</vt:lpstr>
      <vt:lpstr>PowerPoint Sunusu</vt:lpstr>
      <vt:lpstr>PowerPoint Sunusu</vt:lpstr>
      <vt:lpstr>PowerPoint Sunusu</vt:lpstr>
      <vt:lpstr>PowerPoint Sunusu</vt:lpstr>
      <vt:lpstr>Abduction-Adduction</vt:lpstr>
      <vt:lpstr>Pronation-Supination</vt:lpstr>
      <vt:lpstr>Flexion-Extention</vt:lpstr>
      <vt:lpstr>Circumduction</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Medical Instruments II: Stethoscope</vt:lpstr>
      <vt:lpstr>Objectives</vt:lpstr>
      <vt:lpstr>Stethoscope Basics: Littmann Cardiology III</vt:lpstr>
      <vt:lpstr>Stethoscope Basics</vt:lpstr>
      <vt:lpstr>Stethoscope Basics</vt:lpstr>
      <vt:lpstr>Stethoscope Basics</vt:lpstr>
      <vt:lpstr>Physical Exam Etiquette</vt:lpstr>
      <vt:lpstr>Cardıac exam</vt:lpstr>
      <vt:lpstr>Normal Heart Sounds</vt:lpstr>
      <vt:lpstr>Physiologic Splitting of S2</vt:lpstr>
      <vt:lpstr>The Cardiac Cycle</vt:lpstr>
      <vt:lpstr>Abnormal* Heart Sounds</vt:lpstr>
      <vt:lpstr>Heart Murmurs</vt:lpstr>
      <vt:lpstr>Cardiac Auscultation</vt:lpstr>
      <vt:lpstr>Cardiac Exam Landmarks</vt:lpstr>
      <vt:lpstr>Cardiac Auscultation</vt:lpstr>
      <vt:lpstr>Cardiac Auscultation</vt:lpstr>
      <vt:lpstr>Bruits</vt:lpstr>
      <vt:lpstr>Carotid Arteries</vt:lpstr>
      <vt:lpstr>Practıce</vt:lpstr>
      <vt:lpstr>Lung exam</vt:lpstr>
      <vt:lpstr>Normal Breath Sounds</vt:lpstr>
      <vt:lpstr>Lobes of the Lung</vt:lpstr>
      <vt:lpstr>Anterior View</vt:lpstr>
      <vt:lpstr>Posterior View</vt:lpstr>
      <vt:lpstr>Left Lateral View</vt:lpstr>
      <vt:lpstr>Right Lateral View</vt:lpstr>
      <vt:lpstr>Lung Auscultation</vt:lpstr>
      <vt:lpstr>Lung Auscultation</vt:lpstr>
      <vt:lpstr>Lung Auscultation</vt:lpstr>
      <vt:lpstr>Words of Advice</vt:lpstr>
      <vt:lpstr>practıce</vt:lpstr>
      <vt:lpstr>Abdomınal exam</vt:lpstr>
      <vt:lpstr>Abdominal Exam</vt:lpstr>
      <vt:lpstr>practıce</vt:lpstr>
      <vt:lpstr>Suggested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Anatomi</dc:title>
  <dc:creator>AHMET KOLUMAN</dc:creator>
  <cp:lastModifiedBy>Hewlett-Packard Company</cp:lastModifiedBy>
  <cp:revision>16</cp:revision>
  <dcterms:created xsi:type="dcterms:W3CDTF">2018-01-02T08:12:07Z</dcterms:created>
  <dcterms:modified xsi:type="dcterms:W3CDTF">2018-10-15T15:20:44Z</dcterms:modified>
</cp:coreProperties>
</file>