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4B60D-B4B4-4340-808F-5AD33658A904}" v="3" dt="2023-02-22T12:28:30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73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TEKIN GUNER" userId="8a3bfaf7-3db6-4045-837e-88d2495fba61" providerId="ADAL" clId="{4044B60D-B4B4-4340-808F-5AD33658A904}"/>
    <pc:docChg chg="modSld">
      <pc:chgData name="ALI TEKIN GUNER" userId="8a3bfaf7-3db6-4045-837e-88d2495fba61" providerId="ADAL" clId="{4044B60D-B4B4-4340-808F-5AD33658A904}" dt="2023-02-22T12:28:33.872" v="19" actId="1076"/>
      <pc:docMkLst>
        <pc:docMk/>
      </pc:docMkLst>
      <pc:sldChg chg="addSp modSp mod">
        <pc:chgData name="ALI TEKIN GUNER" userId="8a3bfaf7-3db6-4045-837e-88d2495fba61" providerId="ADAL" clId="{4044B60D-B4B4-4340-808F-5AD33658A904}" dt="2023-02-22T12:28:33.872" v="19" actId="1076"/>
        <pc:sldMkLst>
          <pc:docMk/>
          <pc:sldMk cId="0" sldId="256"/>
        </pc:sldMkLst>
        <pc:spChg chg="mod">
          <ac:chgData name="ALI TEKIN GUNER" userId="8a3bfaf7-3db6-4045-837e-88d2495fba61" providerId="ADAL" clId="{4044B60D-B4B4-4340-808F-5AD33658A904}" dt="2023-02-22T12:24:47.366" v="15" actId="20577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ALI TEKIN GUNER" userId="8a3bfaf7-3db6-4045-837e-88d2495fba61" providerId="ADAL" clId="{4044B60D-B4B4-4340-808F-5AD33658A904}" dt="2023-02-22T12:28:29.186" v="17"/>
          <ac:spMkLst>
            <pc:docMk/>
            <pc:sldMk cId="0" sldId="256"/>
            <ac:spMk id="4" creationId="{44697B94-487D-FD2B-B006-88C37764D6F4}"/>
          </ac:spMkLst>
        </pc:spChg>
        <pc:spChg chg="add mod">
          <ac:chgData name="ALI TEKIN GUNER" userId="8a3bfaf7-3db6-4045-837e-88d2495fba61" providerId="ADAL" clId="{4044B60D-B4B4-4340-808F-5AD33658A904}" dt="2023-02-22T12:28:33.872" v="19" actId="1076"/>
          <ac:spMkLst>
            <pc:docMk/>
            <pc:sldMk cId="0" sldId="256"/>
            <ac:spMk id="5" creationId="{44697B94-487D-FD2B-B006-88C37764D6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OTOMOTİV MÜHENDİSLİĞİNE GİRİŞ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</a:t>
            </a:r>
            <a:r>
              <a:rPr lang="tr-TR"/>
              <a:t>Ali Tekin GÜNER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20688"/>
            <a:ext cx="5143500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2 Alt Başlık">
            <a:extLst>
              <a:ext uri="{FF2B5EF4-FFF2-40B4-BE49-F238E27FC236}">
                <a16:creationId xmlns:a16="http://schemas.microsoft.com/office/drawing/2014/main" id="{44697B94-487D-FD2B-B006-88C37764D6F4}"/>
              </a:ext>
            </a:extLst>
          </p:cNvPr>
          <p:cNvSpPr txBox="1">
            <a:spLocks/>
          </p:cNvSpPr>
          <p:nvPr/>
        </p:nvSpPr>
        <p:spPr>
          <a:xfrm>
            <a:off x="685800" y="5358384"/>
            <a:ext cx="8077200" cy="1499616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alitekinguner@pau.edu.tr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5192" y="1899735"/>
            <a:ext cx="4258816" cy="462560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tr-TR" sz="2000" b="1" dirty="0">
                <a:solidFill>
                  <a:schemeClr val="accent6"/>
                </a:solidFill>
              </a:rPr>
              <a:t>	Elektrik Akımını Elde Etme Yöntemleri</a:t>
            </a:r>
          </a:p>
          <a:p>
            <a:pPr>
              <a:spcAft>
                <a:spcPts val="1200"/>
              </a:spcAft>
              <a:buNone/>
            </a:pPr>
            <a:r>
              <a:rPr lang="tr-TR" sz="2000" b="1" dirty="0"/>
              <a:t>	</a:t>
            </a:r>
            <a:r>
              <a:rPr lang="tr-TR" sz="2000" b="1" u="sng" dirty="0"/>
              <a:t>Isı İle</a:t>
            </a:r>
            <a:r>
              <a:rPr lang="tr-TR" sz="2000" u="sng" dirty="0"/>
              <a:t>: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İki ayrı yapıda madenin (platin-</a:t>
            </a:r>
            <a:r>
              <a:rPr lang="tr-TR" sz="2000" dirty="0" err="1"/>
              <a:t>konstantan</a:t>
            </a:r>
            <a:r>
              <a:rPr lang="tr-TR" sz="2000" dirty="0"/>
              <a:t>) birbirine birleştirilip, birleşme yerlerinden ısıtılmasıyla elektrik akımının oluşması.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Örnek: </a:t>
            </a:r>
            <a:r>
              <a:rPr lang="tr-TR" sz="2000" dirty="0" err="1"/>
              <a:t>termokupullar</a:t>
            </a:r>
            <a:br>
              <a:rPr lang="tr-TR" sz="2000" dirty="0"/>
            </a:b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220072" y="1916832"/>
            <a:ext cx="34671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5192" y="1899735"/>
            <a:ext cx="4258816" cy="462560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tr-TR" sz="2000" b="1" dirty="0">
                <a:solidFill>
                  <a:schemeClr val="accent6"/>
                </a:solidFill>
              </a:rPr>
              <a:t>	Elektrik Akımını Elde Etme Yöntemleri</a:t>
            </a:r>
          </a:p>
          <a:p>
            <a:pPr>
              <a:spcAft>
                <a:spcPts val="1200"/>
              </a:spcAft>
              <a:buNone/>
            </a:pPr>
            <a:r>
              <a:rPr lang="tr-TR" sz="2000" b="1" dirty="0"/>
              <a:t>	</a:t>
            </a:r>
            <a:r>
              <a:rPr lang="tr-TR" sz="2000" b="1" u="sng" dirty="0"/>
              <a:t>Kimyasal Yolla</a:t>
            </a:r>
            <a:r>
              <a:rPr lang="tr-TR" sz="2000" u="sng" dirty="0"/>
              <a:t>: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Kimyasal karışımların reaksiyonları sonucu elektrik enerjisinin oluşması.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Örnek: piller ve aküler</a:t>
            </a:r>
            <a:br>
              <a:rPr lang="tr-TR" sz="2000" dirty="0"/>
            </a:b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564904"/>
            <a:ext cx="432048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5192" y="1899735"/>
            <a:ext cx="4258816" cy="462560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tr-TR" sz="2000" b="1" dirty="0">
                <a:solidFill>
                  <a:schemeClr val="accent6"/>
                </a:solidFill>
              </a:rPr>
              <a:t>	Elektrik Akımını Elde Etme Yöntemleri</a:t>
            </a:r>
          </a:p>
          <a:p>
            <a:pPr>
              <a:spcAft>
                <a:spcPts val="1200"/>
              </a:spcAft>
              <a:buNone/>
            </a:pPr>
            <a:r>
              <a:rPr lang="tr-TR" sz="2000" b="1" dirty="0"/>
              <a:t>	</a:t>
            </a:r>
            <a:r>
              <a:rPr lang="tr-TR" sz="2000" b="1" u="sng" dirty="0"/>
              <a:t>Manyetik Yolla</a:t>
            </a:r>
            <a:r>
              <a:rPr lang="tr-TR" sz="2000" u="sng" dirty="0"/>
              <a:t>:</a:t>
            </a:r>
          </a:p>
          <a:p>
            <a:pPr>
              <a:spcAft>
                <a:spcPts val="1200"/>
              </a:spcAft>
            </a:pPr>
            <a:r>
              <a:rPr lang="tr-TR" sz="2000" dirty="0" err="1"/>
              <a:t>Faraday</a:t>
            </a:r>
            <a:r>
              <a:rPr lang="tr-TR" sz="2000" dirty="0"/>
              <a:t> prensibi ile mekanik enerjinin elektrik enerjisine dönüştürülmesi.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En ekonomik ve güçlü yöntemdir.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Örnek: alternatör ve dinamolar</a:t>
            </a:r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88840"/>
            <a:ext cx="34194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tr-TR" sz="2800" b="1" dirty="0">
                <a:solidFill>
                  <a:schemeClr val="accent6"/>
                </a:solidFill>
              </a:rPr>
              <a:t>	Elektrik Akımının Meydana Getirdiği Etkiler</a:t>
            </a:r>
          </a:p>
          <a:p>
            <a:pPr>
              <a:spcAft>
                <a:spcPts val="1200"/>
              </a:spcAft>
            </a:pPr>
            <a:r>
              <a:rPr lang="tr-TR" sz="2800" dirty="0"/>
              <a:t>Isı Etkisi (Elektrikli Isıtıcılar)</a:t>
            </a:r>
          </a:p>
          <a:p>
            <a:pPr>
              <a:spcAft>
                <a:spcPts val="1200"/>
              </a:spcAft>
            </a:pPr>
            <a:r>
              <a:rPr lang="tr-TR" sz="2800" dirty="0"/>
              <a:t>Işık Etkisi (Aydınlatma Elemanları)</a:t>
            </a:r>
          </a:p>
          <a:p>
            <a:pPr>
              <a:spcAft>
                <a:spcPts val="1200"/>
              </a:spcAft>
            </a:pPr>
            <a:r>
              <a:rPr lang="tr-TR" sz="2800" dirty="0"/>
              <a:t>Kimyasal Etki (Metal Kaplama, Pil vb.)</a:t>
            </a:r>
          </a:p>
          <a:p>
            <a:pPr>
              <a:spcAft>
                <a:spcPts val="1200"/>
              </a:spcAft>
            </a:pPr>
            <a:r>
              <a:rPr lang="tr-TR" sz="2800" dirty="0"/>
              <a:t>Manyetik Etki (Bobin, Role, Hoparlör vb.)</a:t>
            </a:r>
          </a:p>
          <a:p>
            <a:pPr>
              <a:spcAft>
                <a:spcPts val="1200"/>
              </a:spcAft>
            </a:pPr>
            <a:r>
              <a:rPr lang="tr-TR" sz="2800" dirty="0"/>
              <a:t>Fizyolojik Etki (Elektrik Çarpması)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5191"/>
            <a:ext cx="5122912" cy="4625609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chemeClr val="accent6"/>
                </a:solidFill>
              </a:rPr>
              <a:t>	Manyetizma</a:t>
            </a:r>
          </a:p>
          <a:p>
            <a:pPr algn="just"/>
            <a:r>
              <a:rPr lang="tr-TR" sz="2000" dirty="0"/>
              <a:t>Otomobil üzerinde bulunan ve elektrikle çalışan ya da çalıştırılan bütün alet ve donanımın yaklaşık % 70'i manyetizma prensiplerine göre çalışır.</a:t>
            </a:r>
          </a:p>
          <a:p>
            <a:pPr algn="just"/>
            <a:r>
              <a:rPr lang="tr-TR" sz="2000" dirty="0"/>
              <a:t>Herhangi bir mıknatısın etki alanına manyetik alan denir.</a:t>
            </a:r>
          </a:p>
          <a:p>
            <a:pPr algn="just"/>
            <a:r>
              <a:rPr lang="tr-TR" sz="2000" dirty="0"/>
              <a:t>Çubuk mıknatısın kuzey (N) ve güney (S) ya da negatif ve pozitif diye adlandırılan kutupları vardır.</a:t>
            </a:r>
          </a:p>
          <a:p>
            <a:pPr algn="just"/>
            <a:r>
              <a:rPr lang="tr-TR" sz="2000" dirty="0"/>
              <a:t>Mıknatısın çevresinde ise, manyetik kuvvet hatlarından oluşan bir manyetik alan bulunur.</a:t>
            </a:r>
          </a:p>
          <a:p>
            <a:pPr algn="just"/>
            <a:endParaRPr lang="tr-T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19" y="2283693"/>
            <a:ext cx="3420589" cy="294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5191"/>
            <a:ext cx="8363272" cy="3309993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200" b="1" dirty="0">
                <a:solidFill>
                  <a:schemeClr val="accent6"/>
                </a:solidFill>
              </a:rPr>
              <a:t>	Manyetizma</a:t>
            </a:r>
          </a:p>
          <a:p>
            <a:pPr algn="just">
              <a:spcAft>
                <a:spcPts val="1200"/>
              </a:spcAft>
            </a:pPr>
            <a:r>
              <a:rPr lang="tr-TR" sz="2200" dirty="0"/>
              <a:t>Mıknatısın iç kısmında S’ den N kutbuna, dış kısmında ise N’ den S kutbuna doğru gözle göremediğimiz manyetik kuvvet hatları vardır. Bu hatlar sayılamayacak kadar çoktur.</a:t>
            </a:r>
          </a:p>
          <a:p>
            <a:pPr algn="just">
              <a:spcAft>
                <a:spcPts val="1200"/>
              </a:spcAft>
            </a:pPr>
            <a:r>
              <a:rPr lang="tr-TR" sz="2200" dirty="0"/>
              <a:t>Manyetik kuvvet hatları N’ den çıkıp S kutbuna gelir ve buradan mıknatısın içine girerek yine N kutbuna doğru bir devre oluşturur. Bu özellik her mıknatıs için aynıdır.</a:t>
            </a:r>
          </a:p>
          <a:p>
            <a:pPr algn="just">
              <a:spcAft>
                <a:spcPts val="1200"/>
              </a:spcAft>
            </a:pPr>
            <a:r>
              <a:rPr lang="tr-TR" sz="2200" dirty="0"/>
              <a:t>Manyetik kuvvet hatlarının kutuplar ile olan ilişkisinin sonucu olarak aynı kutuplar birbirini iter ve zıt kutuplar da birbirini çeker.</a:t>
            </a:r>
          </a:p>
          <a:p>
            <a:pPr algn="just"/>
            <a:endParaRPr lang="tr-TR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990458"/>
            <a:ext cx="8064896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56792"/>
            <a:ext cx="4499992" cy="5301207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chemeClr val="accent6"/>
                </a:solidFill>
              </a:rPr>
              <a:t>	Manyetizma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Üzerinden akım geçirilen bir iletkenin etrafında bir manyetik alan oluşur.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Bu manyetik kuvvet hatları iletkene dik bir düzlem içindedir.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Meydana gelen kuvvet hatları mıknatıstan farklıdır, manyetik hatların girip çıkacağı kutuplar yoktur.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İletkenden geçirilen akım çoğaldıkça meydana gelen elektromanyetik alan kuvvetlenir, etkileyeceği alan büyür ve bu manyetik alan iletken boyunca eşit ve düzgün olarak yayılır.</a:t>
            </a:r>
          </a:p>
          <a:p>
            <a:pPr algn="just"/>
            <a:endParaRPr lang="tr-TR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2060848"/>
            <a:ext cx="4355977" cy="27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56792"/>
            <a:ext cx="4499992" cy="5301207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chemeClr val="accent6"/>
                </a:solidFill>
              </a:rPr>
              <a:t>	Manyetizma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Elektrik akımının etkisiyle mıknatıslık özelliği gösterebilen </a:t>
            </a:r>
            <a:r>
              <a:rPr lang="tr-TR" sz="2000" dirty="0" err="1"/>
              <a:t>magnetik</a:t>
            </a:r>
            <a:r>
              <a:rPr lang="tr-TR" sz="2000" dirty="0"/>
              <a:t> maddelere </a:t>
            </a:r>
            <a:r>
              <a:rPr lang="tr-TR" sz="2000" b="1" dirty="0">
                <a:solidFill>
                  <a:srgbClr val="0070C0"/>
                </a:solidFill>
              </a:rPr>
              <a:t>elektromıknatıs</a:t>
            </a:r>
            <a:r>
              <a:rPr lang="tr-TR" sz="2000" dirty="0"/>
              <a:t> denir. 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Elektromıknatıs yapılırken bir </a:t>
            </a:r>
            <a:r>
              <a:rPr lang="tr-TR" sz="2000" dirty="0" err="1"/>
              <a:t>magnetik</a:t>
            </a:r>
            <a:r>
              <a:rPr lang="tr-TR" sz="2000" dirty="0"/>
              <a:t> madde (demir çivi), iletken tel (bakır) ve üreteç yani elektrik akımı kaynağı kullanılır. 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İletken tel </a:t>
            </a:r>
            <a:r>
              <a:rPr lang="tr-TR" sz="2000" dirty="0" err="1"/>
              <a:t>magnetik</a:t>
            </a:r>
            <a:r>
              <a:rPr lang="tr-TR" sz="2000" dirty="0"/>
              <a:t> madde (demir çivi) üzerine sarılır ve iletken telin açıkta kalan uçları üretecin kutuplarına bağlanır. İletken telden elektrik akımı geçirildiğinde </a:t>
            </a:r>
            <a:r>
              <a:rPr lang="tr-TR" sz="2000" dirty="0" err="1"/>
              <a:t>magnetik</a:t>
            </a:r>
            <a:r>
              <a:rPr lang="tr-TR" sz="2000" dirty="0"/>
              <a:t> madde yani demir çivi mıknatıslık özelliği gösterir.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932040" y="1700808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b="13436"/>
          <a:stretch>
            <a:fillRect/>
          </a:stretch>
        </p:blipFill>
        <p:spPr bwMode="auto">
          <a:xfrm>
            <a:off x="5220072" y="4581128"/>
            <a:ext cx="33432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2. Elektrik Ölçü Birimleri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5040560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tr-TR" sz="2000" dirty="0"/>
              <a:t>Bir büyüklüğü ölçmek demek, o büyüklüğü kendi cinsinden olan büyüklüğün birimi ile orantılamak veya karşılaştırmak demektir.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Ölçülecek büyüklükler değiştikçe bunlara ait birimlerde değişmektedir.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Ölçmeler, cihazların onarımında, arıza yerlerinin bulunmasında veya devrenin muhtelif kısımlarının çalışıp çalışmadığını kontrol etmeye yardım eder.</a:t>
            </a:r>
          </a:p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Gerilim Farkı Birimi (Volt)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Bir devrenin iki ucu (iki kutbu) arasındaki elektron sayısı farkına gerilim farkı denir.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 Birimi volttur. “V, U veya E" harfi ile ifade edilir.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Gerilim farkı voltmetre olarak adlandırılan ölçü aleti ile ölçülür.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2. Elektrik Ölçü Birimleri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36512" y="1556792"/>
            <a:ext cx="3960440" cy="504056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tr-TR" sz="1900" dirty="0"/>
              <a:t>İki ucu arasında herhangi bir alıcı olmayan üretecin gerilimine o üretecin elektromotor kuvveti (</a:t>
            </a:r>
            <a:r>
              <a:rPr lang="tr-TR" sz="1900" dirty="0" err="1"/>
              <a:t>emk</a:t>
            </a:r>
            <a:r>
              <a:rPr lang="tr-TR" sz="1900" dirty="0"/>
              <a:t>) denir.</a:t>
            </a:r>
          </a:p>
          <a:p>
            <a:pPr algn="just">
              <a:spcAft>
                <a:spcPts val="1200"/>
              </a:spcAft>
            </a:pPr>
            <a:r>
              <a:rPr lang="tr-TR" sz="1900" dirty="0"/>
              <a:t>Üretecin gerilimi ne kadar fazla volt’sa, elektronları artı uca iten ve artı kutup tarafından elektronları çeken kuvvet o kadar büyük olacaktır.</a:t>
            </a:r>
          </a:p>
          <a:p>
            <a:pPr algn="just">
              <a:spcAft>
                <a:spcPts val="1200"/>
              </a:spcAft>
            </a:pPr>
            <a:r>
              <a:rPr lang="tr-TR" sz="1900" dirty="0"/>
              <a:t>Bir üretecin uçlarına alıcı bağlandığı zaman üretecin geriliminde düşme meydana gelir.</a:t>
            </a:r>
          </a:p>
          <a:p>
            <a:pPr algn="just">
              <a:spcAft>
                <a:spcPts val="1200"/>
              </a:spcAft>
            </a:pPr>
            <a:r>
              <a:rPr lang="tr-TR" sz="1900" dirty="0"/>
              <a:t>Üretecin uçlarında bir alıcı varken sahip olduğu gerilime üretecin çalışma gerilimi denir.</a:t>
            </a:r>
          </a:p>
          <a:p>
            <a:pPr algn="just">
              <a:spcAft>
                <a:spcPts val="1200"/>
              </a:spcAft>
            </a:pPr>
            <a:endParaRPr lang="tr-TR" sz="1900" dirty="0"/>
          </a:p>
          <a:p>
            <a:pPr algn="just">
              <a:spcAft>
                <a:spcPts val="1200"/>
              </a:spcAft>
            </a:pPr>
            <a:endParaRPr lang="tr-TR" sz="19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179" y="1844824"/>
            <a:ext cx="52673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28800"/>
            <a:ext cx="4474840" cy="5082809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chemeClr val="accent6"/>
                </a:solidFill>
              </a:rPr>
              <a:t>	Atomun Yapısı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Bir elementin bütün kimyasal özelliklerini taşıyan en küçük birimine “atom” denir.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Bir çekirdek ile bunun çevresinde dolaşan elektronlardan oluşur.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Atom çekirdeğinde artı (+) elektrik yüklü protonlarla, elektrik yükü olmayan nötronlar bulunur.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Bir atomun çekirdeğinin çevresinde, proton sayısı kadar elektron döner.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Her elektron (-) eksi elektrik yükü taşır.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2. Elektrik Ölçü Birimleri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216024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Akım Şiddeti Birimi (Amper)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Bir elektrik devresinden saniyede akan elektron miktarını gösteren büyüklüktür. Birimi amperdir.  “I” harfiyle gösterilir.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Devredeki akım şiddeti ampermetre ile ölçülür.</a:t>
            </a:r>
          </a:p>
          <a:p>
            <a:pPr algn="just">
              <a:spcAft>
                <a:spcPts val="1200"/>
              </a:spcAft>
            </a:pPr>
            <a:endParaRPr lang="tr-TR" sz="1900" dirty="0"/>
          </a:p>
          <a:p>
            <a:pPr algn="just">
              <a:spcAft>
                <a:spcPts val="1200"/>
              </a:spcAft>
            </a:pPr>
            <a:endParaRPr lang="tr-TR" sz="19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645024"/>
            <a:ext cx="72728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2. Elektrik Ölçü Birimleri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56792"/>
            <a:ext cx="5220072" cy="504056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Direnç Birimi (</a:t>
            </a:r>
            <a:r>
              <a:rPr lang="tr-TR" sz="2000" b="1" dirty="0" err="1">
                <a:solidFill>
                  <a:srgbClr val="C00000"/>
                </a:solidFill>
              </a:rPr>
              <a:t>Ohm</a:t>
            </a:r>
            <a:r>
              <a:rPr lang="tr-TR" sz="2000" b="1" dirty="0">
                <a:solidFill>
                  <a:srgbClr val="C00000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Elektrik akımına karşı gösterilen zorluğa “direnç” denir.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Direnç “ R ” harfiyle gösterilir ve birimi </a:t>
            </a:r>
            <a:r>
              <a:rPr lang="tr-TR" sz="2000" dirty="0" err="1"/>
              <a:t>ohm'dur</a:t>
            </a:r>
            <a:r>
              <a:rPr lang="tr-TR" sz="2000" dirty="0"/>
              <a:t>.</a:t>
            </a:r>
          </a:p>
          <a:p>
            <a:pPr>
              <a:spcAft>
                <a:spcPts val="1200"/>
              </a:spcAft>
            </a:pPr>
            <a:r>
              <a:rPr lang="tr-TR" sz="2000" dirty="0" err="1"/>
              <a:t>Ohm</a:t>
            </a:r>
            <a:r>
              <a:rPr lang="tr-TR" sz="2000" dirty="0"/>
              <a:t> (om okunur), Ω işaretiyle sembolize edilir.</a:t>
            </a:r>
          </a:p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Güç Birimi (</a:t>
            </a:r>
            <a:r>
              <a:rPr lang="tr-TR" sz="2000" b="1" dirty="0" err="1">
                <a:solidFill>
                  <a:srgbClr val="C00000"/>
                </a:solidFill>
              </a:rPr>
              <a:t>Watt</a:t>
            </a:r>
            <a:r>
              <a:rPr lang="tr-TR" sz="2000" b="1" dirty="0">
                <a:solidFill>
                  <a:srgbClr val="C00000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Elektrikli alıcıların çalışmaları sırasında harcadıkları enerjiyi ifade etmektedir.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Bir alıcının gücünün bilinmesi, kullanım yeri ve elektrik tüketimi hakkında bilgi edinmemizi sağlar.</a:t>
            </a:r>
          </a:p>
          <a:p>
            <a:pPr algn="just">
              <a:spcAft>
                <a:spcPts val="1200"/>
              </a:spcAft>
            </a:pPr>
            <a:endParaRPr lang="tr-TR" sz="1900" dirty="0"/>
          </a:p>
          <a:p>
            <a:pPr algn="just">
              <a:spcAft>
                <a:spcPts val="1200"/>
              </a:spcAft>
            </a:pPr>
            <a:endParaRPr lang="tr-TR" sz="19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r="3571"/>
          <a:stretch>
            <a:fillRect/>
          </a:stretch>
        </p:blipFill>
        <p:spPr bwMode="auto">
          <a:xfrm>
            <a:off x="5148064" y="2015977"/>
            <a:ext cx="3888432" cy="39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3. </a:t>
            </a:r>
            <a:r>
              <a:rPr lang="tr-TR" sz="4000" dirty="0" err="1">
                <a:latin typeface="Calibri"/>
                <a:ea typeface="Times New Roman"/>
                <a:cs typeface="Times New Roman"/>
              </a:rPr>
              <a:t>Ohm</a:t>
            </a:r>
            <a:r>
              <a:rPr lang="tr-TR" sz="4000" dirty="0">
                <a:latin typeface="Calibri"/>
                <a:ea typeface="Times New Roman"/>
                <a:cs typeface="Times New Roman"/>
              </a:rPr>
              <a:t> Kanunu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775191"/>
            <a:ext cx="5976664" cy="4625609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tr-TR" sz="2000" dirty="0"/>
              <a:t>Bir elektrik devresinde, akım, gerilim ve direnç arasında bir bağıntı mevcuttur.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Bu bağıntıyı veren kanuna “</a:t>
            </a:r>
            <a:r>
              <a:rPr lang="tr-TR" sz="2000" dirty="0" err="1"/>
              <a:t>ohm</a:t>
            </a:r>
            <a:r>
              <a:rPr lang="tr-TR" sz="2000" dirty="0"/>
              <a:t> kanunu” adı verilir.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1827 yılında George </a:t>
            </a:r>
            <a:r>
              <a:rPr lang="tr-TR" sz="2000" dirty="0" err="1"/>
              <a:t>Simon</a:t>
            </a:r>
            <a:r>
              <a:rPr lang="tr-TR" sz="2000" dirty="0"/>
              <a:t> </a:t>
            </a:r>
            <a:r>
              <a:rPr lang="tr-TR" sz="2000" dirty="0" err="1"/>
              <a:t>Ohm</a:t>
            </a:r>
            <a:r>
              <a:rPr lang="tr-TR" sz="2000" dirty="0"/>
              <a:t> tarafından bulunmuştur.</a:t>
            </a:r>
          </a:p>
          <a:p>
            <a:pPr algn="just"/>
            <a:r>
              <a:rPr lang="tr-TR" sz="2000" dirty="0"/>
              <a:t>Kapalı bir elektrik devresinden geçen akım şiddeti (I), devrenin gerilimi (V) ile doğru, direnci (R) ile ters orantılıdır:</a:t>
            </a:r>
          </a:p>
          <a:p>
            <a:pPr lvl="1" algn="just"/>
            <a:r>
              <a:rPr lang="tr-TR" sz="2000" dirty="0"/>
              <a:t>Bir devrede direnç sabit kalmak şartı ile gerilim artırılırsa, akım şiddeti ona bağlı olarak artmaktadır.</a:t>
            </a:r>
          </a:p>
          <a:p>
            <a:pPr lvl="1" algn="just"/>
            <a:r>
              <a:rPr lang="tr-TR" sz="2000" dirty="0"/>
              <a:t>Bir devrede gerilim sabit kalmak şartı ile direnç arttırıldıkça akım azalır.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/>
            <a:endParaRPr lang="tr-TR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72816"/>
            <a:ext cx="2524698" cy="3240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Dikdörtgen"/>
          <p:cNvSpPr/>
          <p:nvPr/>
        </p:nvSpPr>
        <p:spPr>
          <a:xfrm>
            <a:off x="6660232" y="5157192"/>
            <a:ext cx="2067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/>
              <a:t>Alman Fizikçi </a:t>
            </a:r>
          </a:p>
          <a:p>
            <a:pPr algn="ctr"/>
            <a:r>
              <a:rPr lang="tr-TR" dirty="0"/>
              <a:t>George </a:t>
            </a:r>
            <a:r>
              <a:rPr lang="tr-TR" dirty="0" err="1"/>
              <a:t>Simon</a:t>
            </a:r>
            <a:r>
              <a:rPr lang="tr-TR" dirty="0"/>
              <a:t> </a:t>
            </a:r>
            <a:r>
              <a:rPr lang="tr-TR" dirty="0" err="1"/>
              <a:t>Ohm</a:t>
            </a:r>
            <a:endParaRPr lang="tr-TR" dirty="0"/>
          </a:p>
          <a:p>
            <a:pPr algn="ctr"/>
            <a:r>
              <a:rPr lang="tr-TR" dirty="0"/>
              <a:t>(1787-1854)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3. </a:t>
            </a:r>
            <a:r>
              <a:rPr lang="tr-TR" sz="4000" dirty="0" err="1">
                <a:latin typeface="Calibri"/>
                <a:ea typeface="Times New Roman"/>
                <a:cs typeface="Times New Roman"/>
              </a:rPr>
              <a:t>Ohm</a:t>
            </a:r>
            <a:r>
              <a:rPr lang="tr-TR" sz="4000" dirty="0">
                <a:latin typeface="Calibri"/>
                <a:ea typeface="Times New Roman"/>
                <a:cs typeface="Times New Roman"/>
              </a:rPr>
              <a:t> Kanunu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775191"/>
            <a:ext cx="8568952" cy="1221761"/>
          </a:xfrm>
        </p:spPr>
        <p:txBody>
          <a:bodyPr>
            <a:noAutofit/>
          </a:bodyPr>
          <a:lstStyle/>
          <a:p>
            <a:r>
              <a:rPr lang="tr-TR" sz="2000" dirty="0" err="1"/>
              <a:t>Ohm</a:t>
            </a:r>
            <a:r>
              <a:rPr lang="tr-TR" sz="2000" dirty="0"/>
              <a:t> üçgeninden yararlanarak istediğimiz değeri bulmak için, bulunacak olanın üzeri parmakla kapatılır, geriye kalanlar formül haline getirilir.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/>
            <a:endParaRPr lang="tr-TR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68960"/>
            <a:ext cx="360678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3528392" cy="41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3. </a:t>
            </a:r>
            <a:r>
              <a:rPr lang="tr-TR" sz="4000" dirty="0" err="1">
                <a:latin typeface="Calibri"/>
                <a:ea typeface="Times New Roman"/>
                <a:cs typeface="Times New Roman"/>
              </a:rPr>
              <a:t>Ohm</a:t>
            </a:r>
            <a:r>
              <a:rPr lang="tr-TR" sz="4000" dirty="0">
                <a:latin typeface="Calibri"/>
                <a:ea typeface="Times New Roman"/>
                <a:cs typeface="Times New Roman"/>
              </a:rPr>
              <a:t> Kanunu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775191"/>
            <a:ext cx="3600400" cy="3742041"/>
          </a:xfrm>
        </p:spPr>
        <p:txBody>
          <a:bodyPr>
            <a:noAutofit/>
          </a:bodyPr>
          <a:lstStyle/>
          <a:p>
            <a:pPr algn="just"/>
            <a:r>
              <a:rPr lang="tr-TR" sz="2000" dirty="0"/>
              <a:t>Bir alıcının veya devrenin gücü ise; devrenin akım şiddetinin ve geriliminin bulunup çarpılmasıyla “</a:t>
            </a:r>
            <a:r>
              <a:rPr lang="tr-TR" sz="2000" dirty="0" err="1"/>
              <a:t>watt</a:t>
            </a:r>
            <a:r>
              <a:rPr lang="tr-TR" sz="2000" dirty="0"/>
              <a:t>” cinsinden elde edilir.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799"/>
            <a:ext cx="3888432" cy="517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3. </a:t>
            </a:r>
            <a:r>
              <a:rPr lang="tr-TR" sz="3600" dirty="0" err="1">
                <a:latin typeface="Calibri"/>
                <a:ea typeface="Times New Roman"/>
                <a:cs typeface="Times New Roman"/>
              </a:rPr>
              <a:t>Ohm</a:t>
            </a:r>
            <a:r>
              <a:rPr lang="tr-TR" sz="3600" dirty="0">
                <a:latin typeface="Calibri"/>
                <a:ea typeface="Times New Roman"/>
                <a:cs typeface="Times New Roman"/>
              </a:rPr>
              <a:t> Kanunu</a:t>
            </a:r>
            <a:endParaRPr lang="tr-T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6912768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4. Elektrik Devreleri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56792"/>
            <a:ext cx="5148064" cy="5301207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1200"/>
              </a:spcAft>
            </a:pPr>
            <a:r>
              <a:rPr lang="tr-TR" dirty="0"/>
              <a:t>Herhangi bir enerjiyi elektrik enerjisine dönüştüren pil, akümülatör, dinamo ve alternatör gibi cihazlara </a:t>
            </a:r>
            <a:r>
              <a:rPr lang="tr-TR" b="1" dirty="0"/>
              <a:t>ÜRETEÇ</a:t>
            </a:r>
            <a:r>
              <a:rPr lang="tr-TR" dirty="0"/>
              <a:t> </a:t>
            </a:r>
            <a:r>
              <a:rPr lang="tr-TR" b="1" dirty="0"/>
              <a:t>(kaynak</a:t>
            </a:r>
            <a:r>
              <a:rPr lang="tr-TR" dirty="0"/>
              <a:t>) denir.</a:t>
            </a:r>
          </a:p>
          <a:p>
            <a:pPr algn="just">
              <a:spcAft>
                <a:spcPts val="1200"/>
              </a:spcAft>
            </a:pPr>
            <a:r>
              <a:rPr lang="tr-TR" dirty="0"/>
              <a:t>Elektrik akımının geçmesini önleyen gerektiğinde geçmesine izin veren devre kesici elemanlara ise </a:t>
            </a:r>
            <a:r>
              <a:rPr lang="tr-TR" b="1" dirty="0"/>
              <a:t>ANAHTAR</a:t>
            </a:r>
            <a:r>
              <a:rPr lang="tr-TR" dirty="0"/>
              <a:t> adı verilir.</a:t>
            </a:r>
          </a:p>
          <a:p>
            <a:pPr algn="just">
              <a:spcAft>
                <a:spcPts val="1200"/>
              </a:spcAft>
            </a:pPr>
            <a:r>
              <a:rPr lang="tr-TR" dirty="0"/>
              <a:t>Elektrik enerjisini başka enerjiye dönüştüren devre elemanları </a:t>
            </a:r>
            <a:r>
              <a:rPr lang="tr-TR" b="1" dirty="0"/>
              <a:t>ALICI</a:t>
            </a:r>
            <a:r>
              <a:rPr lang="tr-TR" dirty="0"/>
              <a:t> veya </a:t>
            </a:r>
            <a:r>
              <a:rPr lang="tr-TR" b="1" dirty="0"/>
              <a:t>YÜK</a:t>
            </a:r>
            <a:r>
              <a:rPr lang="tr-TR" dirty="0"/>
              <a:t> olarak isimlendirilir.</a:t>
            </a:r>
          </a:p>
          <a:p>
            <a:pPr algn="just">
              <a:spcAft>
                <a:spcPts val="1200"/>
              </a:spcAft>
            </a:pPr>
            <a:r>
              <a:rPr lang="tr-TR" dirty="0"/>
              <a:t>Akım şiddetinin zararlı olabilecek belli bir değerin üzerine çıkmasını önleyen devre koruyucu elemanlara </a:t>
            </a:r>
            <a:r>
              <a:rPr lang="tr-TR" b="1" dirty="0"/>
              <a:t>SİGORTA</a:t>
            </a:r>
            <a:r>
              <a:rPr lang="tr-TR" dirty="0"/>
              <a:t> denir.</a:t>
            </a:r>
          </a:p>
          <a:p>
            <a:pPr algn="just">
              <a:spcAft>
                <a:spcPts val="1200"/>
              </a:spcAft>
            </a:pPr>
            <a:r>
              <a:rPr lang="tr-TR" b="1" dirty="0"/>
              <a:t>İLETKENLER</a:t>
            </a:r>
            <a:r>
              <a:rPr lang="tr-TR" dirty="0"/>
              <a:t> ve </a:t>
            </a:r>
            <a:r>
              <a:rPr lang="tr-TR" b="1" dirty="0"/>
              <a:t>BAĞLANTI ELEMANLARI </a:t>
            </a:r>
            <a:r>
              <a:rPr lang="tr-TR" dirty="0" err="1"/>
              <a:t>elektriki</a:t>
            </a:r>
            <a:r>
              <a:rPr lang="tr-TR" dirty="0"/>
              <a:t> devrenin birbirleri ile irtibatını sağlayan bakır, alüminyum, gümüş, altın, gibi metallerden imal edilen tellerdir.</a:t>
            </a:r>
          </a:p>
          <a:p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92896"/>
            <a:ext cx="39239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4. Elektrik Devreleri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56792"/>
            <a:ext cx="4932040" cy="5301207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tr-TR" sz="2900" b="1" dirty="0">
                <a:solidFill>
                  <a:srgbClr val="C00000"/>
                </a:solidFill>
              </a:rPr>
              <a:t>	Açık Devre</a:t>
            </a:r>
          </a:p>
          <a:p>
            <a:pPr>
              <a:spcAft>
                <a:spcPts val="1200"/>
              </a:spcAft>
            </a:pPr>
            <a:r>
              <a:rPr lang="tr-TR" sz="2900" dirty="0"/>
              <a:t>Alıcıdan önce veya sonra iletkenin kopması ile akım devresini tamamlayamaz.</a:t>
            </a:r>
          </a:p>
          <a:p>
            <a:pPr>
              <a:spcAft>
                <a:spcPts val="1200"/>
              </a:spcAft>
            </a:pPr>
            <a:r>
              <a:rPr lang="tr-TR" sz="2900" dirty="0"/>
              <a:t>Bu durumda alıcı çalışmayacaktır.</a:t>
            </a:r>
          </a:p>
          <a:p>
            <a:pPr>
              <a:spcAft>
                <a:spcPts val="1200"/>
              </a:spcAft>
            </a:pPr>
            <a:r>
              <a:rPr lang="tr-TR" sz="2900" dirty="0"/>
              <a:t>Çünkü devredeki iletkenin kopması, devredeki anahtarın açılması gibi etki göstermiştir.</a:t>
            </a:r>
          </a:p>
          <a:p>
            <a:pPr>
              <a:spcAft>
                <a:spcPts val="1200"/>
              </a:spcAft>
              <a:buNone/>
            </a:pPr>
            <a:r>
              <a:rPr lang="tr-TR" sz="2900" b="1" dirty="0">
                <a:solidFill>
                  <a:srgbClr val="C00000"/>
                </a:solidFill>
              </a:rPr>
              <a:t>	Kısa Devre </a:t>
            </a:r>
          </a:p>
          <a:p>
            <a:pPr>
              <a:spcAft>
                <a:spcPts val="1200"/>
              </a:spcAft>
            </a:pPr>
            <a:r>
              <a:rPr lang="tr-TR" sz="2900" dirty="0"/>
              <a:t>Devreyi oluşturan iletkenlerin devredeki anahtar</a:t>
            </a:r>
          </a:p>
          <a:p>
            <a:pPr>
              <a:spcAft>
                <a:spcPts val="1200"/>
              </a:spcAft>
            </a:pPr>
            <a:r>
              <a:rPr lang="tr-TR" sz="2900" dirty="0"/>
              <a:t>kapatıldığında akımın alıcıya ulaşmadan veya alıcı içerisinde kısa yoldan devresini tamamlamasıdır.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995936" cy="272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527376"/>
            <a:ext cx="2905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4. Elektrik Devreleri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556792"/>
            <a:ext cx="4752528" cy="5301207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Seri Devre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Birden fazla alıcı veya üretecin tek bir iletken üzerinde sıralanmasıyla meydana gelen devreye seri devre denir.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Seri bağlı devrede akım, tüm devre elemanlarından geçerek devresini tamamlar.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Şayet devrenin herhangi bir yerinde bir kopma, kesilme olursa, devreden akım geçmez.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Gerilimi düşük kaynakların, toplamları alınarak daha büyük gerilim elde etmek için seri bağlama tekniği uygulanır.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429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869160"/>
            <a:ext cx="3456384" cy="171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4. Elektrik Devreleri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1440160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Seri Devre</a:t>
            </a:r>
          </a:p>
          <a:p>
            <a:pPr algn="just"/>
            <a:r>
              <a:rPr lang="tr-TR" sz="2000" dirty="0"/>
              <a:t>Seri bir elektrik devresinde devrenin toplam direnci, devrede bulunan alıcıların dirençlerinin toplamına eşittir.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108" y="3212976"/>
            <a:ext cx="61972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b="1" dirty="0">
                <a:solidFill>
                  <a:schemeClr val="accent6"/>
                </a:solidFill>
              </a:rPr>
              <a:t>	Statik Elektrik, Dinamik Elektrik</a:t>
            </a:r>
          </a:p>
          <a:p>
            <a:pPr algn="just">
              <a:spcAft>
                <a:spcPts val="1200"/>
              </a:spcAft>
            </a:pPr>
            <a:r>
              <a:rPr lang="tr-TR" dirty="0"/>
              <a:t>Statik elektrik durgun elektrik demektir.</a:t>
            </a:r>
          </a:p>
          <a:p>
            <a:pPr algn="just">
              <a:spcAft>
                <a:spcPts val="1200"/>
              </a:spcAft>
            </a:pPr>
            <a:r>
              <a:rPr lang="tr-TR" dirty="0"/>
              <a:t>Bir maddeyi oluşturan atomlardan sürtünme gibi dış tesirlerle elektron koparılırsa elektron kaybeden bu atomlar pozitif elektrik yüküyle yüklenmiş olur.</a:t>
            </a:r>
          </a:p>
          <a:p>
            <a:pPr algn="just">
              <a:spcAft>
                <a:spcPts val="1200"/>
              </a:spcAft>
            </a:pPr>
            <a:r>
              <a:rPr lang="tr-TR" dirty="0"/>
              <a:t>Bu elektronları alan atomlar da negatif elektrik ile yüklenir.</a:t>
            </a:r>
          </a:p>
          <a:p>
            <a:pPr algn="just">
              <a:spcAft>
                <a:spcPts val="1200"/>
              </a:spcAft>
            </a:pPr>
            <a:r>
              <a:rPr lang="tr-TR" dirty="0"/>
              <a:t>Pozitif ve negatif elektrik yükü ile yüklenmiş iki madde, elektronların geçişini sağlayabilen bir yol ile birleştirilirse maddelerin birindeki fazla elektron diğer maddeye hızla hareket ederek elektron akışı oluşturur.</a:t>
            </a:r>
          </a:p>
          <a:p>
            <a:pPr algn="just">
              <a:spcAft>
                <a:spcPts val="1200"/>
              </a:spcAft>
            </a:pPr>
            <a:r>
              <a:rPr lang="tr-TR" dirty="0"/>
              <a:t>Değişik yüklere sahip bu iki madde arasındaki elektron akışına elektrik akımı, bu olaya da hareketli elektrik denir.</a:t>
            </a:r>
          </a:p>
          <a:p>
            <a:pPr algn="just">
              <a:spcAft>
                <a:spcPts val="1200"/>
              </a:spcAft>
            </a:pPr>
            <a:r>
              <a:rPr lang="tr-TR" dirty="0"/>
              <a:t>Elektron akışı elektriksel yönden denge sağlanana kadar devam eder.</a:t>
            </a:r>
          </a:p>
          <a:p>
            <a:pPr>
              <a:spcAft>
                <a:spcPts val="600"/>
              </a:spcAft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4. Elektrik Devreleri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89654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Seri Devrelerde: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Toplam direnç: </a:t>
            </a:r>
            <a:r>
              <a:rPr lang="tr-TR" sz="2000" b="1" dirty="0"/>
              <a:t>R= R1+R2+R3.+.........</a:t>
            </a:r>
            <a:r>
              <a:rPr lang="tr-TR" sz="2000" b="1" dirty="0" err="1"/>
              <a:t>Rn</a:t>
            </a:r>
            <a:endParaRPr lang="tr-TR" sz="2000" b="1" dirty="0"/>
          </a:p>
          <a:p>
            <a:pPr>
              <a:spcAft>
                <a:spcPts val="1200"/>
              </a:spcAft>
            </a:pPr>
            <a:r>
              <a:rPr lang="tr-TR" sz="2000" dirty="0"/>
              <a:t>Akım her yerde aynı olduğu için, akım şiddeti sabittir.</a:t>
            </a:r>
            <a:br>
              <a:rPr lang="tr-TR" sz="2000" dirty="0"/>
            </a:br>
            <a:r>
              <a:rPr lang="tr-TR" sz="2000" dirty="0"/>
              <a:t>Toplam akım şiddeti : </a:t>
            </a:r>
            <a:r>
              <a:rPr lang="tr-TR" sz="2000" b="1" dirty="0"/>
              <a:t>I = I1 =I2 = I3 =.......</a:t>
            </a:r>
            <a:r>
              <a:rPr lang="tr-TR" sz="2000" b="1" dirty="0" err="1"/>
              <a:t>In</a:t>
            </a:r>
            <a:endParaRPr lang="tr-TR" sz="2000" b="1" dirty="0"/>
          </a:p>
          <a:p>
            <a:pPr>
              <a:spcAft>
                <a:spcPts val="1200"/>
              </a:spcAft>
            </a:pPr>
            <a:r>
              <a:rPr lang="tr-TR" sz="2000" dirty="0"/>
              <a:t>Devrenin gerilimi : Seri bağlı alıcıların ayrı ayrı gerilimleri toplamına eşittir.</a:t>
            </a:r>
            <a:br>
              <a:rPr lang="tr-TR" sz="2000" dirty="0"/>
            </a:br>
            <a:r>
              <a:rPr lang="tr-TR" sz="2000" dirty="0"/>
              <a:t>Toplam gerilim: </a:t>
            </a:r>
            <a:r>
              <a:rPr lang="tr-TR" sz="2000" b="1" dirty="0"/>
              <a:t>U = U1+U2+U3 +....Un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 Devrenin gücü, devreyi oluşturan alıcıların her birinin güçleri toplamına eşittir.</a:t>
            </a:r>
            <a:br>
              <a:rPr lang="tr-TR" sz="2000" dirty="0"/>
            </a:br>
            <a:r>
              <a:rPr lang="tr-TR" sz="2000" dirty="0"/>
              <a:t>Toplam güç:</a:t>
            </a:r>
            <a:r>
              <a:rPr lang="tr-TR" sz="2000" b="1" dirty="0"/>
              <a:t> W= W1+ W2+ W3 +……+</a:t>
            </a:r>
            <a:r>
              <a:rPr lang="tr-TR" sz="2000" b="1" dirty="0" err="1"/>
              <a:t>Wn</a:t>
            </a:r>
            <a:br>
              <a:rPr lang="tr-TR" sz="2000" dirty="0"/>
            </a:br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4. Elektrik Devreleri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28800"/>
            <a:ext cx="5472608" cy="489654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Paralel Devre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Alıcı veya üreteçlerin, paralel iki hat üzerine yerleştirilmesiyle elde edilen devreye paralel devre denir.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Paralel devre oluştururken alıcı veya üreteçlerin aynı kutuplarının birbirlerine bağlanması gerekir.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Bu tür bağlantılar yapılırken gerilimleri eşit olan alıcı veya üreteçler seçilmelidir.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Paralel devrede elektrik akımı kollara ayrılır ve her koldan kısmi bir akım geçer.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52161"/>
            <a:ext cx="2880320" cy="268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4. Elektrik Devreleri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3888432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Paralel Devre</a:t>
            </a:r>
          </a:p>
          <a:p>
            <a:pPr algn="just">
              <a:spcAft>
                <a:spcPts val="1800"/>
              </a:spcAft>
            </a:pPr>
            <a:r>
              <a:rPr lang="tr-TR" sz="2000" dirty="0"/>
              <a:t>Kollardaki akım şiddetleri ölçüldüğünde, toplam akımın, her bir koldan geçen akımların toplamına eşit olduğu görülür. </a:t>
            </a:r>
          </a:p>
          <a:p>
            <a:pPr algn="ctr">
              <a:spcAft>
                <a:spcPts val="1800"/>
              </a:spcAft>
              <a:buNone/>
            </a:pPr>
            <a:r>
              <a:rPr lang="tr-TR" sz="2000" dirty="0"/>
              <a:t>	IT = I1+I2+I3+.....+</a:t>
            </a:r>
            <a:r>
              <a:rPr lang="tr-TR" sz="2000" dirty="0" err="1"/>
              <a:t>In</a:t>
            </a:r>
            <a:endParaRPr lang="tr-TR" sz="2000" dirty="0"/>
          </a:p>
          <a:p>
            <a:pPr algn="just">
              <a:spcAft>
                <a:spcPts val="1800"/>
              </a:spcAft>
            </a:pPr>
            <a:r>
              <a:rPr lang="tr-TR" sz="2000" dirty="0"/>
              <a:t>Gerilim ölçümleri; her bir direnç üzerinde oluşan parça gerilimlerin, toplam gerilime eşit olduğunu gösterir.</a:t>
            </a:r>
          </a:p>
          <a:p>
            <a:pPr algn="ctr">
              <a:spcAft>
                <a:spcPts val="1800"/>
              </a:spcAft>
              <a:buNone/>
            </a:pPr>
            <a:r>
              <a:rPr lang="tr-TR" sz="2000" dirty="0"/>
              <a:t>	UT = U1= U2 =U3 =....Un</a:t>
            </a:r>
          </a:p>
          <a:p>
            <a:pPr algn="just">
              <a:spcAft>
                <a:spcPts val="1800"/>
              </a:spcAft>
            </a:pPr>
            <a:r>
              <a:rPr lang="tr-TR" sz="2000" dirty="0"/>
              <a:t>Parça gerilimler, toplam gerilime eşit olduğu için dirençler parça dirençlerin paydaları toplamı ile elde edilir.</a:t>
            </a:r>
          </a:p>
          <a:p>
            <a:pPr algn="just">
              <a:spcAft>
                <a:spcPts val="1800"/>
              </a:spcAft>
            </a:pPr>
            <a:endParaRPr lang="tr-TR" sz="2000" dirty="0"/>
          </a:p>
          <a:p>
            <a:pPr algn="just">
              <a:spcAft>
                <a:spcPts val="1800"/>
              </a:spcAft>
            </a:pPr>
            <a:endParaRPr lang="tr-TR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112" y="5733256"/>
            <a:ext cx="73843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4. Elektrik Devreleri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700808"/>
            <a:ext cx="5112568" cy="4824536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Karışık Devre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Hem paralel, hem de seri devre özelliklerinin her ikisi birlikte bulunuyorsa bu tür devrelere “karışık devreler” denir.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Hesaplama yapılırken önce seri devre kısmı çözümlenir, devre paralel devreye dönüşür. 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Paralel devre eşitlikleri kullanılarak hesaplama tamamlanır.</a:t>
            </a:r>
          </a:p>
          <a:p>
            <a:pPr algn="just">
              <a:spcAft>
                <a:spcPts val="1800"/>
              </a:spcAft>
            </a:pPr>
            <a:endParaRPr lang="tr-TR" sz="2000" dirty="0"/>
          </a:p>
          <a:p>
            <a:pPr algn="just">
              <a:spcAft>
                <a:spcPts val="1800"/>
              </a:spcAft>
            </a:pPr>
            <a:endParaRPr lang="tr-TR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256" y="1916832"/>
            <a:ext cx="27432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5. Akü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700808"/>
            <a:ext cx="2592288" cy="4824536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Akü</a:t>
            </a:r>
          </a:p>
          <a:p>
            <a:r>
              <a:rPr lang="tr-TR" sz="2000" dirty="0"/>
              <a:t>Elektrik enerjisini kimyasal enerji olarak depo eden ve devresine alıcı bağlandığı zaman bu enerjiyi tekrar elektrik enerjisine çevirerek dış devreye veren bir üreteçtir.</a:t>
            </a:r>
          </a:p>
          <a:p>
            <a:pPr algn="just">
              <a:spcAft>
                <a:spcPts val="1800"/>
              </a:spcAft>
            </a:pPr>
            <a:endParaRPr lang="tr-TR" sz="2000" dirty="0"/>
          </a:p>
          <a:p>
            <a:pPr algn="just">
              <a:spcAft>
                <a:spcPts val="1800"/>
              </a:spcAft>
            </a:pPr>
            <a:endParaRPr lang="tr-TR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6120680" cy="51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5. Akü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spcAft>
                <a:spcPts val="1800"/>
              </a:spcAft>
              <a:buNone/>
            </a:pPr>
            <a:r>
              <a:rPr lang="tr-TR" b="1" dirty="0">
                <a:solidFill>
                  <a:srgbClr val="C00000"/>
                </a:solidFill>
              </a:rPr>
              <a:t>Akünün Görevleri</a:t>
            </a:r>
          </a:p>
          <a:p>
            <a:pPr algn="just">
              <a:spcAft>
                <a:spcPts val="1800"/>
              </a:spcAft>
              <a:buNone/>
            </a:pPr>
            <a:r>
              <a:rPr lang="tr-TR" b="1" dirty="0"/>
              <a:t>1)</a:t>
            </a:r>
            <a:r>
              <a:rPr lang="tr-TR" dirty="0"/>
              <a:t>	Araç motoru çalışmadığı zamanlarda kullanılacak alıcılara akım göndermek (Radyo, kalorifer, lambalar gibi).</a:t>
            </a:r>
          </a:p>
          <a:p>
            <a:pPr algn="just">
              <a:spcAft>
                <a:spcPts val="1800"/>
              </a:spcAft>
              <a:buNone/>
            </a:pPr>
            <a:r>
              <a:rPr lang="tr-TR" b="1" dirty="0"/>
              <a:t>2)</a:t>
            </a:r>
            <a:r>
              <a:rPr lang="tr-TR" dirty="0"/>
              <a:t>	Motorun ilk anda çalışabilmesi için marş motoruna elektrik akımı vermek.</a:t>
            </a:r>
          </a:p>
          <a:p>
            <a:pPr algn="just">
              <a:spcAft>
                <a:spcPts val="1800"/>
              </a:spcAft>
              <a:buNone/>
            </a:pPr>
            <a:r>
              <a:rPr lang="tr-TR" b="1" dirty="0"/>
              <a:t>3)</a:t>
            </a:r>
            <a:r>
              <a:rPr lang="tr-TR" dirty="0"/>
              <a:t>	Motor çalışırken elektrik sisteminde voltaj ve </a:t>
            </a:r>
            <a:r>
              <a:rPr lang="tr-TR" dirty="0" err="1"/>
              <a:t>amperaj</a:t>
            </a:r>
            <a:r>
              <a:rPr lang="tr-TR" dirty="0"/>
              <a:t> dengelemesi yapmak (Yüksek devirlerde alternatörün üreteceği voltaj bazen fazla yükseleceğinden alıcıların zarar görmesine sebep olabilir. Bu durumda akü alternatörün oluşturduğu akımın bir kısmını üzerine alarak aşırı voltajın yükselmesini önler).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5. Akü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775191"/>
            <a:ext cx="4752528" cy="4625609"/>
          </a:xfrm>
        </p:spPr>
        <p:txBody>
          <a:bodyPr>
            <a:normAutofit fontScale="92500"/>
          </a:bodyPr>
          <a:lstStyle/>
          <a:p>
            <a:pPr algn="just">
              <a:spcAft>
                <a:spcPts val="18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Akünün Çalışma Prensibi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Elektrolit adı verilen asit veya baz karışımı içerisinde iki ayrı cins metal parçası vardır.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Metallerin dış devresine bir elektrikli alıcı bağlandığında, sistemin iç devresindeki kimyasal reaksiyon ile doğru akım verilir.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Örneğin volta pilinde, sülfürik asit içerisine çinko ve bakır levhaları konduğunda, bu iki maden arasında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1 voltluk gerilim meydana gelir.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 Bataryalarda voltajı artırmak için elemanlar değiştirilir ve çoğaltılır.</a:t>
            </a:r>
          </a:p>
          <a:p>
            <a:pPr algn="just"/>
            <a:endParaRPr lang="tr-TR" sz="2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92896"/>
            <a:ext cx="398607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6. Marş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tr-TR" sz="2000" dirty="0"/>
              <a:t>	</a:t>
            </a:r>
            <a:r>
              <a:rPr lang="tr-TR" sz="2000" b="1" dirty="0">
                <a:solidFill>
                  <a:srgbClr val="C00000"/>
                </a:solidFill>
              </a:rPr>
              <a:t>Marş Sistemi</a:t>
            </a:r>
          </a:p>
          <a:p>
            <a:pPr>
              <a:spcAft>
                <a:spcPts val="1800"/>
              </a:spcAft>
            </a:pPr>
            <a:r>
              <a:rPr lang="tr-TR" sz="2000" dirty="0"/>
              <a:t>İçten yanmalı motorları ilk harekete geçirebilmek için oluşturulan sisteme “</a:t>
            </a:r>
            <a:r>
              <a:rPr lang="tr-TR" sz="2000" b="1" dirty="0"/>
              <a:t>marş sistemi</a:t>
            </a:r>
            <a:r>
              <a:rPr lang="tr-TR" sz="2000" dirty="0"/>
              <a:t>” denir.</a:t>
            </a:r>
          </a:p>
          <a:p>
            <a:pPr>
              <a:spcAft>
                <a:spcPts val="1800"/>
              </a:spcAft>
            </a:pPr>
            <a:r>
              <a:rPr lang="tr-TR" sz="2000" dirty="0"/>
              <a:t>Motoru ilk harekete geçirebilmek için krank millini dışarıdan bir kuvvet yardımıyla çevirmeye ihtiyaç vardır.</a:t>
            </a:r>
          </a:p>
          <a:p>
            <a:pPr>
              <a:spcAft>
                <a:spcPts val="1800"/>
              </a:spcAft>
            </a:pPr>
            <a:r>
              <a:rPr lang="tr-TR" sz="2000" dirty="0"/>
              <a:t>Krank mili motorun yapısına, çalışma koşullarına bağlı olarak yeterli </a:t>
            </a:r>
            <a:r>
              <a:rPr lang="tr-TR" sz="2000" dirty="0" err="1"/>
              <a:t>tork</a:t>
            </a:r>
            <a:r>
              <a:rPr lang="tr-TR" sz="2000" dirty="0"/>
              <a:t> ve devirde döndürülmelidir.</a:t>
            </a:r>
          </a:p>
          <a:p>
            <a:pPr>
              <a:spcAft>
                <a:spcPts val="1800"/>
              </a:spcAft>
            </a:pPr>
            <a:r>
              <a:rPr lang="tr-TR" sz="2000" dirty="0"/>
              <a:t>Krank milinin çevrilmesiyle motorda ilk yanma zamanın oluşturulması sağlanmaktadır.</a:t>
            </a:r>
          </a:p>
          <a:p>
            <a:pPr>
              <a:spcAft>
                <a:spcPts val="1800"/>
              </a:spcAft>
            </a:pPr>
            <a:endParaRPr lang="tr-TR" sz="2000" dirty="0"/>
          </a:p>
          <a:p>
            <a:pPr>
              <a:spcAft>
                <a:spcPts val="1800"/>
              </a:spcAft>
            </a:pPr>
            <a:endParaRPr lang="tr-TR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6. Marş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775191"/>
            <a:ext cx="3466728" cy="462560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tr-TR" sz="2000" dirty="0"/>
              <a:t>	</a:t>
            </a:r>
            <a:r>
              <a:rPr lang="tr-TR" sz="2000" b="1" dirty="0">
                <a:solidFill>
                  <a:srgbClr val="C00000"/>
                </a:solidFill>
              </a:rPr>
              <a:t>Marş Sistemi Parçaları</a:t>
            </a:r>
          </a:p>
          <a:p>
            <a:r>
              <a:rPr lang="tr-TR" sz="2000" dirty="0"/>
              <a:t>Marş sistemi genel olarak,</a:t>
            </a:r>
          </a:p>
          <a:p>
            <a:pPr lvl="2">
              <a:buNone/>
            </a:pPr>
            <a:r>
              <a:rPr lang="tr-TR" sz="2000" dirty="0"/>
              <a:t>1.	Batarya,</a:t>
            </a:r>
          </a:p>
          <a:p>
            <a:pPr lvl="2">
              <a:buNone/>
            </a:pPr>
            <a:r>
              <a:rPr lang="tr-TR" sz="2000" dirty="0"/>
              <a:t>2.	Kontak anahtarı,</a:t>
            </a:r>
          </a:p>
          <a:p>
            <a:pPr lvl="2">
              <a:buNone/>
            </a:pPr>
            <a:r>
              <a:rPr lang="tr-TR" sz="2000" dirty="0"/>
              <a:t>3.	Marş motoru,</a:t>
            </a:r>
          </a:p>
          <a:p>
            <a:pPr lvl="2">
              <a:buNone/>
            </a:pPr>
            <a:r>
              <a:rPr lang="tr-TR" sz="2000" dirty="0"/>
              <a:t>4.	Marş şalteri veya marş </a:t>
            </a:r>
            <a:r>
              <a:rPr lang="tr-TR" sz="2000" dirty="0" err="1"/>
              <a:t>selonoidi</a:t>
            </a:r>
            <a:r>
              <a:rPr lang="tr-TR" sz="2000" dirty="0"/>
              <a:t>,</a:t>
            </a:r>
          </a:p>
          <a:p>
            <a:pPr lvl="2">
              <a:buNone/>
            </a:pPr>
            <a:r>
              <a:rPr lang="tr-TR" sz="2000" dirty="0"/>
              <a:t>5.	Volan,</a:t>
            </a:r>
          </a:p>
          <a:p>
            <a:pPr lvl="2">
              <a:buNone/>
            </a:pPr>
            <a:r>
              <a:rPr lang="tr-TR" sz="2000" dirty="0"/>
              <a:t>6.	Volan dişlisinden oluşmaktadır.</a:t>
            </a:r>
          </a:p>
          <a:p>
            <a:pPr>
              <a:spcAft>
                <a:spcPts val="1800"/>
              </a:spcAft>
            </a:pPr>
            <a:endParaRPr lang="tr-TR" sz="2000" dirty="0"/>
          </a:p>
          <a:p>
            <a:pPr>
              <a:spcAft>
                <a:spcPts val="1800"/>
              </a:spcAft>
            </a:pPr>
            <a:endParaRPr lang="tr-TR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72816"/>
            <a:ext cx="51720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6. Marş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36512" y="1556792"/>
            <a:ext cx="4248472" cy="4894169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dirty="0"/>
              <a:t>	</a:t>
            </a:r>
            <a:r>
              <a:rPr lang="tr-TR" sz="2000" b="1" dirty="0">
                <a:solidFill>
                  <a:srgbClr val="C00000"/>
                </a:solidFill>
              </a:rPr>
              <a:t>Marş Motorları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Marş motorları elektrik enerjisini dairesel harekete çeviren, doğru akımla çalışan elektrik motorlarıdır.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Marş motoru oluşturduğu dairesel hareketi üzerindeki marş dişlisi yardımıyla volana iletir.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Marş motorlarının motoru ilk harekete geçirebilmeleri için benzinli motorlarda yaklaşık 40-60 devir/dakika, dizel motorlarında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 80-100 devir/dakika ile dönmeleri gerekir.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69096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6024" y="1628801"/>
            <a:ext cx="5364088" cy="2880319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tr-TR" sz="2000" dirty="0"/>
              <a:t>Elektrik akımının tesirinden yararlanabilmek için akışın devamlı hale getirilmesi gerekir.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Bunu sağlayabilmek için kutuplar arasında sürekli elektron farkı yaratabilecek bir kaynağın (üretecin) bulunması gerekir.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Devrede elektriğin akışından etkilenen bir eleman(alıcı) ve gerektiğinde elektrik akışını durduran veya başlatan bir anahtar olmalıdır.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469" y="1772816"/>
            <a:ext cx="2707987" cy="260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221716" y="4581128"/>
            <a:ext cx="8526748" cy="1872208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Bazı durumlarda alıcının emniyetini sağlamak amacıyla devreye bir sigorta eklenir.</a:t>
            </a:r>
          </a:p>
          <a:p>
            <a:pPr marL="438912" lvl="0" indent="-320040" algn="just"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tr-TR" sz="2000" dirty="0"/>
              <a:t>Üretecin elektron fazlalığı olan ucuna negatif kutup, elektron eksikliği olan ucuna da pozitif kutup denir. Elektronların alıcı üzerinden geçişi alıcının yapısına göre ısı, ışık gibi etkiler oluşturur.</a:t>
            </a:r>
          </a:p>
          <a:p>
            <a:pPr marL="438912" lvl="0" indent="-320040" algn="just"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6. Şarj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8824" y="1556792"/>
            <a:ext cx="8661648" cy="462560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Şarj Sistemi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Şarj sistemi, motordan aldığı mekanik enerjiyi elektrik enerjisine çevirerek elektrikle çalışan alıcıların beslenmesini ve bataryanın devamlı şarjda olmasını sağlar.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Araç motoru çalışmadığı zamanlarda</a:t>
            </a:r>
            <a:br>
              <a:rPr lang="tr-TR" sz="2000" dirty="0"/>
            </a:br>
            <a:r>
              <a:rPr lang="tr-TR" sz="2000" dirty="0"/>
              <a:t> alıcıların çalışması için gerekli olan </a:t>
            </a:r>
            <a:br>
              <a:rPr lang="tr-TR" sz="2000" dirty="0"/>
            </a:br>
            <a:r>
              <a:rPr lang="tr-TR" sz="2000" dirty="0"/>
              <a:t>elektrik enerjisi bataryadan temin edilir.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Şarj Sisteminin Parçaları:</a:t>
            </a:r>
          </a:p>
          <a:p>
            <a:pPr>
              <a:spcAft>
                <a:spcPts val="1200"/>
              </a:spcAft>
              <a:buNone/>
            </a:pPr>
            <a:r>
              <a:rPr lang="tr-TR" sz="2000" dirty="0"/>
              <a:t>		1.  Akü</a:t>
            </a:r>
            <a:br>
              <a:rPr lang="tr-TR" sz="2000" dirty="0"/>
            </a:br>
            <a:r>
              <a:rPr lang="tr-TR" sz="2000" dirty="0"/>
              <a:t>	2.  Alternatör</a:t>
            </a:r>
            <a:br>
              <a:rPr lang="tr-TR" sz="2000" dirty="0"/>
            </a:br>
            <a:r>
              <a:rPr lang="tr-TR" sz="2000" dirty="0"/>
              <a:t>	3.  Regülâtör</a:t>
            </a:r>
            <a:br>
              <a:rPr lang="tr-TR" sz="2000" dirty="0"/>
            </a:br>
            <a:r>
              <a:rPr lang="tr-TR" sz="2000" dirty="0"/>
              <a:t>	4.  Şarj Göstergesi</a:t>
            </a:r>
          </a:p>
          <a:p>
            <a:pPr>
              <a:spcAft>
                <a:spcPts val="1200"/>
              </a:spcAft>
            </a:pPr>
            <a:endParaRPr lang="tr-TR" sz="2000" dirty="0"/>
          </a:p>
          <a:p>
            <a:pPr>
              <a:spcAft>
                <a:spcPts val="1200"/>
              </a:spcAft>
            </a:pPr>
            <a:endParaRPr lang="tr-TR" sz="2000" dirty="0"/>
          </a:p>
          <a:p>
            <a:pPr>
              <a:spcAft>
                <a:spcPts val="1200"/>
              </a:spcAft>
            </a:pPr>
            <a:endParaRPr lang="tr-TR" sz="2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036" y="2996952"/>
            <a:ext cx="39204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6. Şarj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8824" y="1556792"/>
            <a:ext cx="4341168" cy="4625609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Alternatör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Tipik bir alternatörde rotor denilen mıknatıslar, demir cevherine sarılmış olan stator denilen sabit iletken sargıların içinde veya etrafında dönerler. 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Mekanik enerjinin rotorları döndürmesiyle iletkenler etrafındaki manyetik alan değişir ve elektrik akımı üretilmiş olur.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Alternatörün ürettiği alternatif akım diyotlar tarafından doğru akıma çevrilerek şarj sistemine verilir.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4353297" cy="327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6. Şarj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8824" y="1556792"/>
            <a:ext cx="3549080" cy="489654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Regülatör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Regülâtörün görevi şarj gerilimini belli bir değerde sınırlayarak sistemdeki bütün alıcıları yüksek gerilimden korumaktır.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Bu işlemi, rotor bobinine giden ikaz akımını motorun değişik devirlerine göre açıp kapamak veya zayıflatmak suretiyle yapar.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72816"/>
            <a:ext cx="4943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6. Şarj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8824" y="1556792"/>
            <a:ext cx="6789440" cy="2592288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Şarj Göstergesi</a:t>
            </a:r>
          </a:p>
          <a:p>
            <a:pPr algn="just"/>
            <a:r>
              <a:rPr lang="tr-TR" sz="2000" dirty="0"/>
              <a:t>Şarj gösterge lambası şarj sisteminin çalışıp çalışmadığını bildirir.</a:t>
            </a:r>
          </a:p>
          <a:p>
            <a:pPr algn="just"/>
            <a:r>
              <a:rPr lang="tr-TR" sz="2000" dirty="0"/>
              <a:t>Motor çalıştığında bu göstergedeki ışık sönerse şarj sistemi çalışıyor demektir.</a:t>
            </a:r>
          </a:p>
          <a:p>
            <a:pPr algn="just"/>
            <a:r>
              <a:rPr lang="tr-TR" sz="2000" dirty="0"/>
              <a:t>Motorun çalışmasına rağmen ışık sönmüyorsa şarj sisteminde arıza var demektir.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075" y="1916832"/>
            <a:ext cx="20669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22441"/>
            <a:ext cx="7532762" cy="283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3100" dirty="0">
                <a:latin typeface="Calibri"/>
                <a:ea typeface="Times New Roman"/>
                <a:cs typeface="Times New Roman"/>
              </a:rPr>
              <a:t>7. Otomobil Tesisatlarında Kullanılan Devre Elemanları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Şalterler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Elektrik sistemlerinde istendiği anda elektrik devrelerini açmaya ve kapatmaya yarayan anahtarlardır.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Üreteç ile alıcı arasına seri olarak bağlanır.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Şalterleri iki grupta inceleyebiliriz:</a:t>
            </a:r>
          </a:p>
          <a:p>
            <a:pPr>
              <a:spcAft>
                <a:spcPts val="1200"/>
              </a:spcAft>
              <a:buNone/>
            </a:pPr>
            <a:r>
              <a:rPr lang="tr-TR" sz="2000" dirty="0"/>
              <a:t>	1. 	Mekanik Şalterler</a:t>
            </a:r>
            <a:br>
              <a:rPr lang="tr-TR" sz="2000" dirty="0"/>
            </a:br>
            <a:r>
              <a:rPr lang="tr-TR" sz="2000" dirty="0"/>
              <a:t>2. 	Manyetik Şalterler</a:t>
            </a:r>
          </a:p>
          <a:p>
            <a:pPr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</a:t>
            </a:r>
            <a:r>
              <a:rPr lang="tr-TR" sz="2000" b="1" dirty="0" err="1">
                <a:solidFill>
                  <a:srgbClr val="C00000"/>
                </a:solidFill>
              </a:rPr>
              <a:t>Ampüller</a:t>
            </a:r>
            <a:endParaRPr lang="tr-TR" sz="2000" b="1" dirty="0">
              <a:solidFill>
                <a:srgbClr val="C00000"/>
              </a:solidFill>
            </a:endParaRPr>
          </a:p>
          <a:p>
            <a:r>
              <a:rPr lang="tr-TR" sz="2000" dirty="0"/>
              <a:t>Çalışma gerilimlerine göre, günümüz araçlarında genellikle</a:t>
            </a:r>
          </a:p>
          <a:p>
            <a:r>
              <a:rPr lang="tr-TR" sz="2000" dirty="0"/>
              <a:t>6- 8, 12- 16 ve 24-32 voltluk ampuller kullanılır.</a:t>
            </a:r>
          </a:p>
          <a:p>
            <a:pPr>
              <a:spcAft>
                <a:spcPts val="1200"/>
              </a:spcAft>
            </a:pPr>
            <a:endParaRPr lang="tr-TR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3100" dirty="0">
                <a:latin typeface="Calibri"/>
                <a:ea typeface="Times New Roman"/>
                <a:cs typeface="Times New Roman"/>
              </a:rPr>
              <a:t>7. Otomobil Tesisatlarında Kullanılan Devre Elemanları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661921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Sigortalar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Sigorta, elektrik devresini yüksek akıma karşı koruyan devre elemanıdır.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Sigortalar aracın elektrik devrelerinde meydana gelebilecek kısa devre sonunda sistemi olası yangın tehlikesine karşı korumak için kullanılan elemanlardır.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Sigorta attığında yerine aynı amperde yeni sigorta takılır.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Sigortalar, ait oldukları devrelerin akım girişine seri olarak bağlanır.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274" y="4797152"/>
            <a:ext cx="437198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3100" dirty="0">
                <a:latin typeface="Calibri"/>
                <a:ea typeface="Times New Roman"/>
                <a:cs typeface="Times New Roman"/>
              </a:rPr>
              <a:t>7. Otomobil Tesisatlarında Kullanılan Devre Elemanları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31175"/>
            <a:ext cx="5915000" cy="4894169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Röleler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15 -40 Amper arasında akım çeken devrelerde kullanılan, tek kontaklı, özel manyetik şalterlerdir.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Elektromanyetik bir bobinin yarattığı manyetik etkiyle çalışan kontak tertibatından ibarettirler.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Röleler görevlerine göre iki gruba ayrılır:</a:t>
            </a:r>
          </a:p>
          <a:p>
            <a:pPr lvl="1" algn="just">
              <a:spcAft>
                <a:spcPts val="1200"/>
              </a:spcAft>
            </a:pPr>
            <a:r>
              <a:rPr lang="tr-TR" sz="2000" dirty="0"/>
              <a:t> 1) Akım Röleleri: 	Far çiftli korna ve marş </a:t>
            </a:r>
            <a:r>
              <a:rPr lang="tr-TR" sz="2000" dirty="0" err="1"/>
              <a:t>selenoidi</a:t>
            </a:r>
            <a:r>
              <a:rPr lang="tr-TR" sz="2000" dirty="0"/>
              <a:t> gibi sistemlerde kullanılır.</a:t>
            </a:r>
          </a:p>
          <a:p>
            <a:pPr lvl="1" algn="just">
              <a:spcAft>
                <a:spcPts val="1200"/>
              </a:spcAft>
            </a:pPr>
            <a:r>
              <a:rPr lang="tr-TR" sz="2000" dirty="0"/>
              <a:t>2)Emniyet Röleleri: Yüksek güçlü bazı alıcıların, görevi bittikten sonra otomatik olarak çalışmasını sona erdirmek için kullanılır, akım rölelerinden farkı, kontaklarının ters konumda olmasıdır.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276872"/>
            <a:ext cx="2088232" cy="212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3100" dirty="0">
                <a:latin typeface="Calibri"/>
                <a:ea typeface="Times New Roman"/>
                <a:cs typeface="Times New Roman"/>
              </a:rPr>
              <a:t>7. Otomobil Tesisatlarında Kullanılan Devre Elemanları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5915000" cy="4894169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Soketler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Kabloların birbirine eklenmesi ve takılmasında kullanılmaktadır.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Örneğin; kontak anahtarı, sinyal kolu, sis farları vb.</a:t>
            </a:r>
          </a:p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rgbClr val="C00000"/>
                </a:solidFill>
              </a:rPr>
              <a:t>	Kontak Anahtarı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Görevi, sisteme istendiği zaman elektrik akımını göndermek, istenmediği zaman devreden elektrik akımının geçmesine engel olmaktır.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>
              <a:spcAft>
                <a:spcPts val="1200"/>
              </a:spcAft>
            </a:pPr>
            <a:endParaRPr lang="tr-TR" sz="20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4889" y="1973957"/>
            <a:ext cx="19335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69160"/>
            <a:ext cx="472996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8. Aydınlatma ve İkaz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b="1" dirty="0"/>
              <a:t>	</a:t>
            </a:r>
            <a:r>
              <a:rPr lang="tr-TR" b="1" dirty="0">
                <a:solidFill>
                  <a:srgbClr val="C00000"/>
                </a:solidFill>
              </a:rPr>
              <a:t>Aydınlatma ve İkaz Sistemi</a:t>
            </a:r>
          </a:p>
          <a:p>
            <a:pPr algn="just">
              <a:spcAft>
                <a:spcPts val="1200"/>
              </a:spcAft>
            </a:pPr>
            <a:r>
              <a:rPr lang="tr-TR" b="1" dirty="0"/>
              <a:t>Aydınlatma sisteminde</a:t>
            </a:r>
            <a:r>
              <a:rPr lang="tr-TR" dirty="0"/>
              <a:t>, sigortalar, kablolar, farlar, park lambası, sis lambası, plaka lambası, gösterge lambası, iç aydınlatma lambası, bagaj aydınlatma lambası, gibi lambalar vardır. </a:t>
            </a:r>
          </a:p>
          <a:p>
            <a:pPr algn="just">
              <a:spcAft>
                <a:spcPts val="1200"/>
              </a:spcAft>
            </a:pPr>
            <a:r>
              <a:rPr lang="tr-TR" b="1" dirty="0"/>
              <a:t>İkaz sisteminde</a:t>
            </a:r>
            <a:r>
              <a:rPr lang="tr-TR" dirty="0"/>
              <a:t>, sinyaller, fren ikaz lambaları, geri vites lambası, korna bulunur.</a:t>
            </a:r>
          </a:p>
          <a:p>
            <a:pPr algn="just">
              <a:spcAft>
                <a:spcPts val="1200"/>
              </a:spcAft>
            </a:pPr>
            <a:r>
              <a:rPr lang="tr-TR" dirty="0"/>
              <a:t>Her elektrik elemanı gibi araçlarda bulunan aydınlatma ve ikaz sistemi gibi elektrikli devrelerde de; akü, kablolar, kablo bağlantıları, sigortalar, açma kapama düğmeleri ya da kolları ve alıcı olarak da ampuller bulunmaktadır. </a:t>
            </a:r>
          </a:p>
          <a:p>
            <a:pPr algn="just">
              <a:spcAft>
                <a:spcPts val="1200"/>
              </a:spcAft>
            </a:pPr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8. Aydınlatma ve İkaz Sistemi</a:t>
            </a:r>
            <a:endParaRPr lang="tr-T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13" y="1700808"/>
            <a:ext cx="811785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5191"/>
            <a:ext cx="4618856" cy="4625609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chemeClr val="accent6"/>
                </a:solidFill>
              </a:rPr>
              <a:t>Alternatif( AC) Akım, Doğru (DC) Akım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Zamana bağlı olarak yönü ve şiddeti değişen akıma </a:t>
            </a:r>
            <a:r>
              <a:rPr lang="tr-TR" sz="2000" b="1" dirty="0"/>
              <a:t>“alternatif akım” </a:t>
            </a:r>
            <a:r>
              <a:rPr lang="tr-TR" sz="2000" dirty="0"/>
              <a:t>denir.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Alternatif akım büyük elektrik devrelerinde ve yüksek güçlü elektrik motorlarında kullanılır.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Evlerimizdeki elektrik, alternatif akım sınıfına girer.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Buzdolabı, çamaşır makinesi, bulaşık makinesi, aspiratör ve vantilatörler alternatif akımla çalışır.</a:t>
            </a:r>
          </a:p>
          <a:p>
            <a:pPr algn="just"/>
            <a:endParaRPr lang="tr-T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485581" y="2564904"/>
            <a:ext cx="31908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800" dirty="0">
                <a:latin typeface="Calibri"/>
                <a:ea typeface="Times New Roman"/>
                <a:cs typeface="Times New Roman"/>
              </a:rPr>
            </a:br>
            <a:r>
              <a:rPr lang="tr-TR" sz="40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5191"/>
            <a:ext cx="4618856" cy="4625609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tr-TR" sz="2000" dirty="0"/>
              <a:t> Zamana bağlı olarak yönü ve şiddeti değişmeyen akıma </a:t>
            </a:r>
            <a:r>
              <a:rPr lang="tr-TR" sz="2000" b="1" dirty="0"/>
              <a:t>“doğru akım” </a:t>
            </a:r>
            <a:r>
              <a:rPr lang="tr-TR" sz="2000" dirty="0"/>
              <a:t>denir.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Doğru akım genelde elektronik devrelerde kullanılır.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En ideal doğru akım en sabit olanıdır. En sabit doğru akım kaynakları pillerdir.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Alternatif akımı doğru akıma dönüştüren elemanlara “doğrultmaç” denir.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Daha sabit doğru akım için </a:t>
            </a:r>
            <a:r>
              <a:rPr lang="tr-TR" sz="2000" dirty="0" err="1"/>
              <a:t>Regüle</a:t>
            </a:r>
            <a:r>
              <a:rPr lang="tr-TR" sz="2000" dirty="0"/>
              <a:t> Devresi eklenir.</a:t>
            </a:r>
          </a:p>
          <a:p>
            <a:pPr algn="just">
              <a:spcAft>
                <a:spcPts val="1200"/>
              </a:spcAft>
            </a:pPr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80928"/>
            <a:ext cx="31146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000" b="1" dirty="0">
                <a:solidFill>
                  <a:schemeClr val="accent6"/>
                </a:solidFill>
              </a:rPr>
              <a:t>	Elektrik Akımını Elde Etme Yöntemleri</a:t>
            </a:r>
          </a:p>
          <a:p>
            <a:pPr>
              <a:buNone/>
            </a:pPr>
            <a:endParaRPr lang="tr-TR" sz="2000" dirty="0"/>
          </a:p>
          <a:p>
            <a:pPr>
              <a:spcAft>
                <a:spcPts val="1200"/>
              </a:spcAft>
            </a:pPr>
            <a:r>
              <a:rPr lang="tr-TR" sz="2000" dirty="0"/>
              <a:t>Elektrik akımı bir elektron hareketidir.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Elektrik akımı elde edebilmek için elektronları harekete geçirmemiz gerekir.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Bu, birkaç şekilde olabilir:</a:t>
            </a:r>
          </a:p>
          <a:p>
            <a:pPr lvl="1"/>
            <a:r>
              <a:rPr lang="tr-TR" sz="2000" dirty="0"/>
              <a:t>Sürtme ile</a:t>
            </a:r>
          </a:p>
          <a:p>
            <a:pPr lvl="1"/>
            <a:r>
              <a:rPr lang="tr-TR" sz="2000" dirty="0"/>
              <a:t>Basınçla</a:t>
            </a:r>
          </a:p>
          <a:p>
            <a:pPr lvl="1"/>
            <a:r>
              <a:rPr lang="tr-TR" sz="2000" dirty="0"/>
              <a:t>Işık ile</a:t>
            </a:r>
          </a:p>
          <a:p>
            <a:pPr lvl="1"/>
            <a:r>
              <a:rPr lang="tr-TR" sz="2000" dirty="0"/>
              <a:t>Isı ile</a:t>
            </a:r>
          </a:p>
          <a:p>
            <a:pPr lvl="1"/>
            <a:r>
              <a:rPr lang="tr-TR" sz="2000" dirty="0"/>
              <a:t>Kimyasal yolla</a:t>
            </a:r>
          </a:p>
          <a:p>
            <a:pPr lvl="1"/>
            <a:r>
              <a:rPr lang="tr-TR" sz="2000" dirty="0"/>
              <a:t>Manyetik yolla</a:t>
            </a:r>
          </a:p>
          <a:p>
            <a:endParaRPr lang="tr-TR" sz="2000" dirty="0"/>
          </a:p>
          <a:p>
            <a:endParaRPr lang="tr-T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5191"/>
            <a:ext cx="5482952" cy="4625609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000" b="1" dirty="0">
                <a:solidFill>
                  <a:schemeClr val="accent6"/>
                </a:solidFill>
              </a:rPr>
              <a:t>	Elektrik Akımını Elde Etme Yöntemleri</a:t>
            </a:r>
          </a:p>
          <a:p>
            <a:pPr algn="just">
              <a:spcAft>
                <a:spcPts val="1200"/>
              </a:spcAft>
              <a:buNone/>
            </a:pPr>
            <a:r>
              <a:rPr lang="tr-TR" sz="2000" b="1" dirty="0"/>
              <a:t>	</a:t>
            </a:r>
            <a:r>
              <a:rPr lang="tr-TR" sz="2000" b="1" u="sng" dirty="0"/>
              <a:t>Sürtünmeyle</a:t>
            </a:r>
            <a:r>
              <a:rPr lang="tr-TR" sz="2000" u="sng" dirty="0"/>
              <a:t>: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Cam çubuğun veya kehribarın kumaşa sürtülmesi,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yağmurlu havalarda bulutların hareketiyle oluşan sürtünmeden doğan şimşek ve yıldırım olayları.</a:t>
            </a:r>
          </a:p>
          <a:p>
            <a:pPr algn="just">
              <a:spcAft>
                <a:spcPts val="1200"/>
              </a:spcAft>
              <a:buNone/>
            </a:pPr>
            <a:r>
              <a:rPr lang="tr-TR" sz="2000" b="1" dirty="0"/>
              <a:t>	</a:t>
            </a:r>
            <a:r>
              <a:rPr lang="tr-TR" sz="2000" b="1" u="sng" dirty="0"/>
              <a:t>Basınçla:</a:t>
            </a:r>
          </a:p>
          <a:p>
            <a:pPr algn="just">
              <a:spcAft>
                <a:spcPts val="1200"/>
              </a:spcAft>
            </a:pPr>
            <a:r>
              <a:rPr lang="tr-TR" sz="2000" dirty="0"/>
              <a:t>Kristal yapılı bazı maddelerin mekanik basınç etkisiyle elektrik akımı meydana getirmesi (</a:t>
            </a:r>
            <a:r>
              <a:rPr lang="tr-TR" sz="2000" dirty="0" err="1"/>
              <a:t>piezzo</a:t>
            </a:r>
            <a:r>
              <a:rPr lang="tr-TR" sz="2000" dirty="0"/>
              <a:t> elektrik olayı). Örnek: vuruntu </a:t>
            </a:r>
            <a:r>
              <a:rPr lang="tr-TR" sz="2000" dirty="0" err="1"/>
              <a:t>sensörü</a:t>
            </a:r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571997"/>
            <a:ext cx="28670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0363" y="4357067"/>
            <a:ext cx="2888141" cy="231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latin typeface="Calibri"/>
                <a:ea typeface="Times New Roman"/>
                <a:cs typeface="Times New Roman"/>
              </a:rPr>
              <a:t>Elektrik ve Elektronik Sistemler</a:t>
            </a:r>
            <a:br>
              <a:rPr lang="tr-TR" sz="4400" dirty="0">
                <a:latin typeface="Calibri"/>
                <a:ea typeface="Times New Roman"/>
                <a:cs typeface="Times New Roman"/>
              </a:rPr>
            </a:br>
            <a:r>
              <a:rPr lang="tr-TR" sz="3600" dirty="0">
                <a:latin typeface="Calibri"/>
                <a:ea typeface="Times New Roman"/>
                <a:cs typeface="Times New Roman"/>
              </a:rPr>
              <a:t>1. Elektrik Prensipleri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775191"/>
            <a:ext cx="4258816" cy="462560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tr-TR" sz="2000" b="1" dirty="0">
                <a:solidFill>
                  <a:schemeClr val="accent6"/>
                </a:solidFill>
              </a:rPr>
              <a:t>	Elektrik Akımını Elde Etme Yöntemleri</a:t>
            </a:r>
          </a:p>
          <a:p>
            <a:pPr>
              <a:spcAft>
                <a:spcPts val="1200"/>
              </a:spcAft>
              <a:buNone/>
            </a:pPr>
            <a:r>
              <a:rPr lang="tr-TR" sz="2000" b="1" dirty="0"/>
              <a:t>	</a:t>
            </a:r>
            <a:r>
              <a:rPr lang="tr-TR" sz="2000" b="1" u="sng" dirty="0"/>
              <a:t>Işık İle</a:t>
            </a:r>
            <a:r>
              <a:rPr lang="tr-TR" sz="2000" u="sng" dirty="0"/>
              <a:t>: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Üzerine ışık demeti yöneltildiğinde bazı maddelerin elektriklenmesinden faydalanılır.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Elde edilen enerji çok küçük olduğundan amplifikatör denen yükselticilerle kuvvetlendirilir.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Örnek: uzaktan kumandalar</a:t>
            </a:r>
            <a:br>
              <a:rPr lang="tr-TR" sz="2000" dirty="0"/>
            </a:b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88321" y="2229197"/>
            <a:ext cx="44481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ül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ü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ü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1407</TotalTime>
  <Words>3097</Words>
  <Application>Microsoft Office PowerPoint</Application>
  <PresentationFormat>Ekran Gösterisi (4:3)</PresentationFormat>
  <Paragraphs>306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6" baseType="lpstr">
      <vt:lpstr>Arial</vt:lpstr>
      <vt:lpstr>Calibri</vt:lpstr>
      <vt:lpstr>Corbel</vt:lpstr>
      <vt:lpstr>Wingdings</vt:lpstr>
      <vt:lpstr>Wingdings 2</vt:lpstr>
      <vt:lpstr>Wingdings 3</vt:lpstr>
      <vt:lpstr>Modül</vt:lpstr>
      <vt:lpstr>OTOMOTİV MÜHENDİSLİĞİNE GİRİŞ</vt:lpstr>
      <vt:lpstr>Elektrik ve Elektronik Sistemler 1. Elektrik Prensipleri </vt:lpstr>
      <vt:lpstr>Elektrik ve Elektronik Sistemler 1. Elektrik Prensipleri </vt:lpstr>
      <vt:lpstr>Elektrik ve Elektronik Sistemler 1. Elektrik Prensipleri </vt:lpstr>
      <vt:lpstr>Elektrik ve Elektronik Sistemler 1. Elektrik Prensipleri </vt:lpstr>
      <vt:lpstr>Elektrik ve Elektronik Sistemler 1. Elektrik Prensipleri </vt:lpstr>
      <vt:lpstr>Elektrik ve Elektronik Sistemler 1. Elektrik Prensipleri </vt:lpstr>
      <vt:lpstr>Elektrik ve Elektronik Sistemler 1. Elektrik Prensipleri </vt:lpstr>
      <vt:lpstr>Elektrik ve Elektronik Sistemler 1. Elektrik Prensipleri </vt:lpstr>
      <vt:lpstr>Elektrik ve Elektronik Sistemler 1. Elektrik Prensipleri </vt:lpstr>
      <vt:lpstr>Elektrik ve Elektronik Sistemler 1. Elektrik Prensipleri </vt:lpstr>
      <vt:lpstr>Elektrik ve Elektronik Sistemler 1. Elektrik Prensipleri </vt:lpstr>
      <vt:lpstr>Elektrik ve Elektronik Sistemler 1. Elektrik Prensipleri </vt:lpstr>
      <vt:lpstr>Elektrik ve Elektronik Sistemler 1. Elektrik Prensipleri </vt:lpstr>
      <vt:lpstr>Elektrik ve Elektronik Sistemler 1. Elektrik Prensipleri </vt:lpstr>
      <vt:lpstr>Elektrik ve Elektronik Sistemler 1. Elektrik Prensipleri </vt:lpstr>
      <vt:lpstr>Elektrik ve Elektronik Sistemler 1. Elektrik Prensipleri </vt:lpstr>
      <vt:lpstr>Elektrik ve Elektronik Sistemler 2. Elektrik Ölçü Birimleri </vt:lpstr>
      <vt:lpstr>Elektrik ve Elektronik Sistemler 2. Elektrik Ölçü Birimleri </vt:lpstr>
      <vt:lpstr>Elektrik ve Elektronik Sistemler 2. Elektrik Ölçü Birimleri </vt:lpstr>
      <vt:lpstr>Elektrik ve Elektronik Sistemler 2. Elektrik Ölçü Birimleri </vt:lpstr>
      <vt:lpstr>Elektrik ve Elektronik Sistemler 3. Ohm Kanunu</vt:lpstr>
      <vt:lpstr>Elektrik ve Elektronik Sistemler 3. Ohm Kanunu</vt:lpstr>
      <vt:lpstr>Elektrik ve Elektronik Sistemler 3. Ohm Kanunu</vt:lpstr>
      <vt:lpstr>Elektrik ve Elektronik Sistemler 3. Ohm Kanunu</vt:lpstr>
      <vt:lpstr>Elektrik ve Elektronik Sistemler 4. Elektrik Devreleri</vt:lpstr>
      <vt:lpstr>Elektrik ve Elektronik Sistemler 4. Elektrik Devreleri</vt:lpstr>
      <vt:lpstr>Elektrik ve Elektronik Sistemler 4. Elektrik Devreleri</vt:lpstr>
      <vt:lpstr>Elektrik ve Elektronik Sistemler 4. Elektrik Devreleri</vt:lpstr>
      <vt:lpstr>Elektrik ve Elektronik Sistemler 4. Elektrik Devreleri</vt:lpstr>
      <vt:lpstr>Elektrik ve Elektronik Sistemler 4. Elektrik Devreleri</vt:lpstr>
      <vt:lpstr>Elektrik ve Elektronik Sistemler 4. Elektrik Devreleri</vt:lpstr>
      <vt:lpstr>Elektrik ve Elektronik Sistemler 4. Elektrik Devreleri</vt:lpstr>
      <vt:lpstr>Elektrik ve Elektronik Sistemler 5. Akü</vt:lpstr>
      <vt:lpstr>Elektrik ve Elektronik Sistemler 5. Akü</vt:lpstr>
      <vt:lpstr>Elektrik ve Elektronik Sistemler 5. Akü</vt:lpstr>
      <vt:lpstr>Elektrik ve Elektronik Sistemler 6. Marş Sistemi</vt:lpstr>
      <vt:lpstr>Elektrik ve Elektronik Sistemler 6. Marş Sistemi</vt:lpstr>
      <vt:lpstr>Elektrik ve Elektronik Sistemler 6. Marş Sistemi</vt:lpstr>
      <vt:lpstr>Elektrik ve Elektronik Sistemler 6. Şarj Sistemi</vt:lpstr>
      <vt:lpstr>Elektrik ve Elektronik Sistemler 6. Şarj Sistemi</vt:lpstr>
      <vt:lpstr>Elektrik ve Elektronik Sistemler 6. Şarj Sistemi</vt:lpstr>
      <vt:lpstr>Elektrik ve Elektronik Sistemler 6. Şarj Sistemi</vt:lpstr>
      <vt:lpstr>Elektrik ve Elektronik Sistemler 7. Otomobil Tesisatlarında Kullanılan Devre Elemanları</vt:lpstr>
      <vt:lpstr>Elektrik ve Elektronik Sistemler 7. Otomobil Tesisatlarında Kullanılan Devre Elemanları</vt:lpstr>
      <vt:lpstr>Elektrik ve Elektronik Sistemler 7. Otomobil Tesisatlarında Kullanılan Devre Elemanları</vt:lpstr>
      <vt:lpstr>Elektrik ve Elektronik Sistemler 7. Otomobil Tesisatlarında Kullanılan Devre Elemanları</vt:lpstr>
      <vt:lpstr>Elektrik ve Elektronik Sistemler 8. Aydınlatma ve İkaz Sistemi</vt:lpstr>
      <vt:lpstr>Elektrik ve Elektronik Sistemler 8. Aydınlatma ve İkaz Sistemi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OTOMOTİV MÜHENDİSLİĞİNE GİRİŞ</dc:title>
  <dc:creator>Betta</dc:creator>
  <cp:lastModifiedBy>ALI TEKIN GUNER</cp:lastModifiedBy>
  <cp:revision>131</cp:revision>
  <dcterms:created xsi:type="dcterms:W3CDTF">2013-10-22T08:06:11Z</dcterms:created>
  <dcterms:modified xsi:type="dcterms:W3CDTF">2023-02-22T12:28:39Z</dcterms:modified>
</cp:coreProperties>
</file>