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75"/>
  </p:notesMasterIdLst>
  <p:handoutMasterIdLst>
    <p:handoutMasterId r:id="rId76"/>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425" r:id="rId15"/>
    <p:sldId id="426" r:id="rId16"/>
    <p:sldId id="427" r:id="rId17"/>
    <p:sldId id="331" r:id="rId18"/>
    <p:sldId id="422" r:id="rId19"/>
    <p:sldId id="406" r:id="rId20"/>
    <p:sldId id="405" r:id="rId21"/>
    <p:sldId id="333" r:id="rId22"/>
    <p:sldId id="336" r:id="rId23"/>
    <p:sldId id="373" r:id="rId24"/>
    <p:sldId id="351" r:id="rId25"/>
    <p:sldId id="337" r:id="rId26"/>
    <p:sldId id="397" r:id="rId27"/>
    <p:sldId id="338" r:id="rId28"/>
    <p:sldId id="339" r:id="rId29"/>
    <p:sldId id="340" r:id="rId30"/>
    <p:sldId id="341" r:id="rId31"/>
    <p:sldId id="342" r:id="rId32"/>
    <p:sldId id="343" r:id="rId33"/>
    <p:sldId id="407" r:id="rId34"/>
    <p:sldId id="344" r:id="rId35"/>
    <p:sldId id="408" r:id="rId36"/>
    <p:sldId id="398" r:id="rId37"/>
    <p:sldId id="399" r:id="rId38"/>
    <p:sldId id="349" r:id="rId39"/>
    <p:sldId id="409" r:id="rId40"/>
    <p:sldId id="353" r:id="rId41"/>
    <p:sldId id="352" r:id="rId42"/>
    <p:sldId id="354" r:id="rId43"/>
    <p:sldId id="355" r:id="rId44"/>
    <p:sldId id="390" r:id="rId45"/>
    <p:sldId id="420" r:id="rId46"/>
    <p:sldId id="287" r:id="rId47"/>
    <p:sldId id="391" r:id="rId48"/>
    <p:sldId id="273" r:id="rId49"/>
    <p:sldId id="392" r:id="rId50"/>
    <p:sldId id="393" r:id="rId51"/>
    <p:sldId id="394" r:id="rId52"/>
    <p:sldId id="356" r:id="rId53"/>
    <p:sldId id="395" r:id="rId54"/>
    <p:sldId id="381" r:id="rId55"/>
    <p:sldId id="357" r:id="rId56"/>
    <p:sldId id="361" r:id="rId57"/>
    <p:sldId id="389" r:id="rId58"/>
    <p:sldId id="278" r:id="rId59"/>
    <p:sldId id="411" r:id="rId60"/>
    <p:sldId id="413" r:id="rId61"/>
    <p:sldId id="388" r:id="rId62"/>
    <p:sldId id="403" r:id="rId63"/>
    <p:sldId id="412" r:id="rId64"/>
    <p:sldId id="283" r:id="rId65"/>
    <p:sldId id="374" r:id="rId66"/>
    <p:sldId id="386" r:id="rId67"/>
    <p:sldId id="375" r:id="rId68"/>
    <p:sldId id="385" r:id="rId69"/>
    <p:sldId id="404" r:id="rId70"/>
    <p:sldId id="415" r:id="rId71"/>
    <p:sldId id="421" r:id="rId72"/>
    <p:sldId id="416" r:id="rId73"/>
    <p:sldId id="419" r:id="rId74"/>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6730" autoAdjust="0"/>
  </p:normalViewPr>
  <p:slideViewPr>
    <p:cSldViewPr snapToGrid="0">
      <p:cViewPr varScale="1">
        <p:scale>
          <a:sx n="73" d="100"/>
          <a:sy n="73" d="100"/>
        </p:scale>
        <p:origin x="618"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a:t>REKTÖR V.</a:t>
          </a:r>
          <a:endParaRPr lang="tr-TR" sz="1600" b="1" dirty="0"/>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Ahmet Fahir DEMİRKAN</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tr-TR"/>
        </a:p>
      </dgm:t>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t>
        <a:bodyPr/>
        <a:lstStyle/>
        <a:p>
          <a:endParaRPr lang="tr-TR"/>
        </a:p>
      </dgm:t>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t>
        <a:bodyPr/>
        <a:lstStyle/>
        <a:p>
          <a:endParaRPr lang="tr-TR"/>
        </a:p>
      </dgm:t>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t>
        <a:bodyPr/>
        <a:lstStyle/>
        <a:p>
          <a:endParaRPr lang="tr-TR"/>
        </a:p>
      </dgm:t>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t>
        <a:bodyPr/>
        <a:lstStyle/>
        <a:p>
          <a:endParaRPr lang="tr-TR"/>
        </a:p>
      </dgm:t>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t>
        <a:bodyPr/>
        <a:lstStyle/>
        <a:p>
          <a:endParaRPr lang="tr-TR"/>
        </a:p>
      </dgm:t>
    </dgm:pt>
    <dgm:pt modelId="{290755A7-AE63-4EF9-93D2-C6AB76267285}" type="pres">
      <dgm:prSet presAssocID="{93461D05-5063-40B6-84AE-716274399DC7}" presName="hierChild3" presStyleCnt="0"/>
      <dgm:spPr/>
    </dgm:pt>
  </dgm:ptLst>
  <dgm:cxnLst>
    <dgm:cxn modelId="{424B38D6-B3C2-4B42-BC23-6ECDD9EB4467}" type="presOf" srcId="{2C96B739-9F97-46C0-B76A-2CB52DFE04E6}" destId="{4C22544B-E17B-4FC6-BCE1-BCFBCB2168D5}" srcOrd="0" destOrd="0" presId="urn:microsoft.com/office/officeart/2005/8/layout/hierarchy1"/>
    <dgm:cxn modelId="{E063F709-AECC-4CC4-A8B9-6DA5209E9054}" type="presOf" srcId="{F35B3B63-A517-43E2-B8F4-D4F24259DAD0}" destId="{4B10727F-1291-4BCB-9E65-61C5D28F851F}" srcOrd="0" destOrd="0" presId="urn:microsoft.com/office/officeart/2005/8/layout/hierarchy1"/>
    <dgm:cxn modelId="{E5679BCF-EDB7-4E7A-97C3-7FF0C395B05B}" type="presOf" srcId="{987259EA-9F13-4A73-A7BD-F7855D780085}" destId="{B7709C76-3FD9-417D-B1B8-51B9EB1CB2C6}"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2DDA6B1E-31BC-416A-8232-268498B35941}" type="presOf" srcId="{B8000792-2B1B-4AB5-8A13-3AF23A929897}" destId="{D9753188-1936-4EE5-8CEA-93FE745C7FE8}"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61817055-9031-4958-AA49-8CB7408AE70A}" type="presOf" srcId="{3ADE898B-3499-4786-A297-02479B17B3A6}" destId="{B72984D9-24C2-4724-8522-BEC87656CF6C}"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V.</a:t>
          </a:r>
        </a:p>
        <a:p>
          <a:pPr marL="0" marR="0" indent="0" defTabSz="488950" eaLnBrk="1" fontAlgn="auto" latinLnBrk="0" hangingPunct="1">
            <a:lnSpc>
              <a:spcPct val="90000"/>
            </a:lnSpc>
            <a:spcBef>
              <a:spcPct val="0"/>
            </a:spcBef>
            <a:spcAft>
              <a:spcPct val="35000"/>
            </a:spcAft>
            <a:buClrTx/>
            <a:buSzTx/>
            <a:buFontTx/>
            <a:buNone/>
            <a:tabLst/>
            <a:defRPr/>
          </a:pPr>
          <a:r>
            <a:rPr lang="tr-TR" sz="1400" b="0" dirty="0"/>
            <a:t>Prof. Dr. Mehmet Ali SARI   </a:t>
          </a:r>
        </a:p>
        <a:p>
          <a:pPr defTabSz="488950">
            <a:lnSpc>
              <a:spcPct val="90000"/>
            </a:lnSpc>
            <a:spcBef>
              <a:spcPct val="0"/>
            </a:spcBef>
            <a:spcAft>
              <a:spcPct val="35000"/>
            </a:spcAft>
          </a:pPr>
          <a:endParaRPr lang="tr-TR" sz="1000" b="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t>
        <a:bodyPr/>
        <a:lstStyle/>
        <a:p>
          <a:endParaRPr lang="tr-TR"/>
        </a:p>
      </dgm:t>
    </dgm:pt>
    <dgm:pt modelId="{7199509C-36DF-4ED5-8926-0C2B2505BC90}" type="pres">
      <dgm:prSet presAssocID="{B373045E-D1DD-4606-B10D-55423BA9EAA9}" presName="rootConnector1" presStyleLbl="node1" presStyleIdx="0" presStyleCnt="0"/>
      <dgm:spPr/>
      <dgm:t>
        <a:bodyPr/>
        <a:lstStyle/>
        <a:p>
          <a:endParaRPr lang="tr-TR"/>
        </a:p>
      </dgm:t>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t>
        <a:bodyPr/>
        <a:lstStyle/>
        <a:p>
          <a:endParaRPr lang="tr-TR"/>
        </a:p>
      </dgm:t>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t>
        <a:bodyPr/>
        <a:lstStyle/>
        <a:p>
          <a:endParaRPr lang="tr-TR"/>
        </a:p>
      </dgm:t>
    </dgm:pt>
    <dgm:pt modelId="{BCFDFC24-081F-4312-B77E-A359892F16CF}" type="pres">
      <dgm:prSet presAssocID="{A56C28C3-D77D-4804-84E4-EBEA4546375C}" presName="rootConnector" presStyleLbl="node2" presStyleIdx="0" presStyleCnt="4"/>
      <dgm:spPr/>
      <dgm:t>
        <a:bodyPr/>
        <a:lstStyle/>
        <a:p>
          <a:endParaRPr lang="tr-TR"/>
        </a:p>
      </dgm:t>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t>
        <a:bodyPr/>
        <a:lstStyle/>
        <a:p>
          <a:endParaRPr lang="tr-TR"/>
        </a:p>
      </dgm:t>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t>
        <a:bodyPr/>
        <a:lstStyle/>
        <a:p>
          <a:endParaRPr lang="tr-TR"/>
        </a:p>
      </dgm:t>
    </dgm:pt>
    <dgm:pt modelId="{35D33F6A-5326-4DAD-8696-F79EDF32548C}" type="pres">
      <dgm:prSet presAssocID="{94E2E353-62E2-4218-BFBF-C03F2B070231}" presName="rootConnector" presStyleLbl="node2" presStyleIdx="1" presStyleCnt="4"/>
      <dgm:spPr/>
      <dgm:t>
        <a:bodyPr/>
        <a:lstStyle/>
        <a:p>
          <a:endParaRPr lang="tr-TR"/>
        </a:p>
      </dgm:t>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t>
        <a:bodyPr/>
        <a:lstStyle/>
        <a:p>
          <a:endParaRPr lang="tr-TR"/>
        </a:p>
      </dgm:t>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t>
        <a:bodyPr/>
        <a:lstStyle/>
        <a:p>
          <a:endParaRPr lang="tr-TR"/>
        </a:p>
      </dgm:t>
    </dgm:pt>
    <dgm:pt modelId="{E80218A6-574C-4898-A0CA-56319FDEF6C5}" type="pres">
      <dgm:prSet presAssocID="{EE18A607-5585-4511-B7FC-32B052D1CA6C}" presName="rootConnector" presStyleLbl="node3" presStyleIdx="0" presStyleCnt="1"/>
      <dgm:spPr/>
      <dgm:t>
        <a:bodyPr/>
        <a:lstStyle/>
        <a:p>
          <a:endParaRPr lang="tr-TR"/>
        </a:p>
      </dgm:t>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t>
        <a:bodyPr/>
        <a:lstStyle/>
        <a:p>
          <a:endParaRPr lang="tr-TR"/>
        </a:p>
      </dgm:t>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t>
        <a:bodyPr/>
        <a:lstStyle/>
        <a:p>
          <a:endParaRPr lang="tr-TR"/>
        </a:p>
      </dgm:t>
    </dgm:pt>
    <dgm:pt modelId="{CCA1E7E8-2309-4340-B6D1-B91289C147B1}" type="pres">
      <dgm:prSet presAssocID="{B627F02D-E4EC-40BA-879F-B4B11A5E50ED}" presName="rootConnector" presStyleLbl="node4" presStyleIdx="0" presStyleCnt="1"/>
      <dgm:spPr/>
      <dgm:t>
        <a:bodyPr/>
        <a:lstStyle/>
        <a:p>
          <a:endParaRPr lang="tr-TR"/>
        </a:p>
      </dgm:t>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t>
        <a:bodyPr/>
        <a:lstStyle/>
        <a:p>
          <a:endParaRPr lang="tr-TR"/>
        </a:p>
      </dgm:t>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t>
        <a:bodyPr/>
        <a:lstStyle/>
        <a:p>
          <a:endParaRPr lang="tr-TR"/>
        </a:p>
      </dgm:t>
    </dgm:pt>
    <dgm:pt modelId="{A0FD34A4-52F2-4116-9AAD-C6B216EA779F}" type="pres">
      <dgm:prSet presAssocID="{41A31E47-D659-45A4-B4C5-16C7F6B9F271}" presName="rootConnector" presStyleLbl="node2" presStyleIdx="2" presStyleCnt="4"/>
      <dgm:spPr/>
      <dgm:t>
        <a:bodyPr/>
        <a:lstStyle/>
        <a:p>
          <a:endParaRPr lang="tr-TR"/>
        </a:p>
      </dgm:t>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t>
        <a:bodyPr/>
        <a:lstStyle/>
        <a:p>
          <a:endParaRPr lang="tr-TR"/>
        </a:p>
      </dgm:t>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t>
        <a:bodyPr/>
        <a:lstStyle/>
        <a:p>
          <a:endParaRPr lang="tr-TR"/>
        </a:p>
      </dgm:t>
    </dgm:pt>
    <dgm:pt modelId="{A59A835F-5AF8-4CF3-AB01-047D0C92111D}" type="pres">
      <dgm:prSet presAssocID="{9B333C46-BDA1-4CE0-9A14-4B949462FA0F}" presName="rootConnector" presStyleLbl="node2" presStyleIdx="3" presStyleCnt="4"/>
      <dgm:spPr/>
      <dgm:t>
        <a:bodyPr/>
        <a:lstStyle/>
        <a:p>
          <a:endParaRPr lang="tr-TR"/>
        </a:p>
      </dgm:t>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58BF99D0-D240-4857-A219-E503A945CF30}" type="presOf" srcId="{516C5814-66BF-4399-8E6B-89E804F8E505}" destId="{D3B81FD6-26AC-49BC-9011-D3E5D6987D44}" srcOrd="0" destOrd="0" presId="urn:microsoft.com/office/officeart/2005/8/layout/orgChart1"/>
    <dgm:cxn modelId="{44E8E1D5-0276-4356-A94D-CF429AB4498B}" srcId="{94E2E353-62E2-4218-BFBF-C03F2B070231}" destId="{EE18A607-5585-4511-B7FC-32B052D1CA6C}" srcOrd="0" destOrd="0" parTransId="{516C5814-66BF-4399-8E6B-89E804F8E505}" sibTransId="{F44C9018-0772-4A9C-9FBF-17C03A90E6FA}"/>
    <dgm:cxn modelId="{77DE11A5-0F3B-439E-9730-4D3C2553E8C1}" type="presOf" srcId="{A56C28C3-D77D-4804-84E4-EBEA4546375C}" destId="{D016E18C-0EFA-4197-9D1C-A962A6FB6E02}"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42CB80DB-6D50-4DB6-A430-FC795CDC19AD}" srcId="{23142766-D62E-4A07-A5B9-2BB8BF57CA24}" destId="{B373045E-D1DD-4606-B10D-55423BA9EAA9}" srcOrd="0" destOrd="0" parTransId="{A6B9D84D-E1B0-4428-8D7C-D002F54E20EF}" sibTransId="{6408105C-84D0-4B67-9D89-23B03FD5C567}"/>
    <dgm:cxn modelId="{79F19910-BFB8-445B-81EA-9AA87B646561}" type="presOf" srcId="{B627F02D-E4EC-40BA-879F-B4B11A5E50ED}" destId="{CCA1E7E8-2309-4340-B6D1-B91289C147B1}" srcOrd="1"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69C79E24-8F3D-475F-9892-BA42899A4F6C}" type="presOf" srcId="{B627F02D-E4EC-40BA-879F-B4B11A5E50ED}" destId="{8F22D1B3-60E1-4BF7-8F94-AF425CC47B61}"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F2E1A3A2-D3C9-4C1E-8682-EB68B7B2F27E}" type="presOf" srcId="{13B0A4F8-B14C-4912-8E8D-DB3113385D4B}" destId="{8EBE0991-F341-47B8-9F87-87F9B45DCBCF}"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B6205763-24B5-4595-8CF9-386A6C933C4A}" type="presOf" srcId="{41A31E47-D659-45A4-B4C5-16C7F6B9F271}" destId="{5D7D71E3-5A74-47E2-B2D8-D62B9CA5C6E9}" srcOrd="0"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594463DF-D267-4A53-B59F-ACF148C931E9}" srcId="{B373045E-D1DD-4606-B10D-55423BA9EAA9}" destId="{9B333C46-BDA1-4CE0-9A14-4B949462FA0F}" srcOrd="3" destOrd="0" parTransId="{13B0A4F8-B14C-4912-8E8D-DB3113385D4B}" sibTransId="{FC76D93D-7520-4E95-AE94-3CB86094E9A3}"/>
    <dgm:cxn modelId="{AE57124F-DEC0-41A2-8D0A-DD6DDBE002A6}" type="presOf" srcId="{96153FDA-2ACB-406D-BA65-E989DC054974}" destId="{94AC3476-AB74-4E2C-AB1E-2082D9BF710C}" srcOrd="0" destOrd="0" presId="urn:microsoft.com/office/officeart/2005/8/layout/orgChart1"/>
    <dgm:cxn modelId="{4BDCBEFA-2DD2-402D-8479-B3D6559F5BD7}" type="presOf" srcId="{B60DB14B-F419-4D9D-B8C3-C2BC27092B14}" destId="{BCBD7774-2F3E-42D3-8D3C-71149891F389}"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D8898DEC-334D-4CB5-8BBE-6D4FF6A3CF7C}" srcId="{B373045E-D1DD-4606-B10D-55423BA9EAA9}" destId="{A56C28C3-D77D-4804-84E4-EBEA4546375C}" srcOrd="0" destOrd="0" parTransId="{BF3B50E4-D294-4CE5-AF27-C22D08210662}" sibTransId="{67953AAE-A290-477E-B290-D2ACDE7A6FDD}"/>
    <dgm:cxn modelId="{727EE1A7-6A86-45AA-8DD4-57E1EE29291F}" type="presOf" srcId="{A56C28C3-D77D-4804-84E4-EBEA4546375C}" destId="{BCFDFC24-081F-4312-B77E-A359892F16CF}" srcOrd="1"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a:t>REKTÖR V.</a:t>
          </a:r>
          <a:endParaRPr lang="tr-TR" sz="1600" b="1" kern="1200" dirty="0"/>
        </a:p>
        <a:p>
          <a:pPr lvl="0" algn="ctr" defTabSz="711200">
            <a:lnSpc>
              <a:spcPct val="90000"/>
            </a:lnSpc>
            <a:spcBef>
              <a:spcPct val="0"/>
            </a:spcBef>
            <a:spcAft>
              <a:spcPct val="35000"/>
            </a:spcAft>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kern="1200" dirty="0"/>
            <a:t>Prof. Dr. Ahmet Fahir DEMİRKAN</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b="0" kern="1200" dirty="0"/>
            <a:t>Prof. Dr. Necip ATAR</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 V.</a:t>
          </a:r>
        </a:p>
        <a:p>
          <a:pPr marL="0" marR="0" lvl="0" indent="0" algn="ctr" defTabSz="488950" eaLnBrk="1" fontAlgn="auto" latinLnBrk="0" hangingPunct="1">
            <a:lnSpc>
              <a:spcPct val="90000"/>
            </a:lnSpc>
            <a:spcBef>
              <a:spcPct val="0"/>
            </a:spcBef>
            <a:spcAft>
              <a:spcPct val="35000"/>
            </a:spcAft>
            <a:buClrTx/>
            <a:buSzTx/>
            <a:buFontTx/>
            <a:buNone/>
            <a:tabLst/>
            <a:defRPr/>
          </a:pPr>
          <a:r>
            <a:rPr lang="tr-TR" sz="1400" b="0" kern="1200" dirty="0"/>
            <a:t>Prof. Dr. Mehmet Ali SARI   </a:t>
          </a:r>
        </a:p>
        <a:p>
          <a:pPr lvl="0" algn="ctr" defTabSz="488950">
            <a:lnSpc>
              <a:spcPct val="90000"/>
            </a:lnSpc>
            <a:spcBef>
              <a:spcPct val="0"/>
            </a:spcBef>
            <a:spcAft>
              <a:spcPct val="35000"/>
            </a:spcAft>
          </a:pPr>
          <a:endParaRPr lang="tr-TR" sz="1000" b="0" kern="1200" dirty="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29.09.2020</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29.09.2020</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29.09.2020</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29.09.2020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29.09.2020</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29.09.2020</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29.09.2020</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29.09.2020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29.09.2020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29.09.2020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29.09.2020</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29.09.2020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29.09.2020</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29.09.2020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29.09.2020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29.09.2020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29.09.2020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29.09.2020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29.09.2020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29.09.2020</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pau.edu.tr/eduroam"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4.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jpeg"/><Relationship Id="rId15" Type="http://schemas.openxmlformats.org/officeDocument/2006/relationships/image" Target="../media/image58.jpe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jpeg"/></Relationships>
</file>

<file path=ppt/slides/_rels/slide4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png"/><Relationship Id="rId7" Type="http://schemas.openxmlformats.org/officeDocument/2006/relationships/image" Target="../media/image78.jp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png"/><Relationship Id="rId9" Type="http://schemas.openxmlformats.org/officeDocument/2006/relationships/image" Target="../media/image80.jpeg"/></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xml"/><Relationship Id="rId4" Type="http://schemas.microsoft.com/office/2007/relationships/hdphoto" Target="../media/hdphoto13.wdp"/></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68.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8.jpeg"/><Relationship Id="rId7" Type="http://schemas.openxmlformats.org/officeDocument/2006/relationships/image" Target="../media/image112.jp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6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7.xml"/><Relationship Id="rId4" Type="http://schemas.microsoft.com/office/2007/relationships/hdphoto" Target="../media/hdphoto14.wdp"/></Relationships>
</file>

<file path=ppt/slides/_rels/slide72.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r>
              <a:rPr lang="tr-TR" sz="2800" dirty="0">
                <a:solidFill>
                  <a:srgbClr val="002060"/>
                </a:solidFill>
              </a:rPr>
              <a:t/>
            </a:r>
            <a:br>
              <a:rPr lang="tr-TR" sz="2800" dirty="0">
                <a:solidFill>
                  <a:srgbClr val="002060"/>
                </a:solidFill>
              </a:rPr>
            </a:br>
            <a:r>
              <a:rPr lang="tr-TR" sz="2800" dirty="0">
                <a:solidFill>
                  <a:srgbClr val="002060"/>
                </a:solidFill>
              </a:rPr>
              <a:t/>
            </a: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05 Ekim – 16 Ekim 2020</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İletişim Araştırmaları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Alt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1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Şehit Ömer </a:t>
            </a:r>
            <a:r>
              <a:rPr lang="tr-TR" sz="1500" dirty="0" err="1"/>
              <a:t>Halisdemir</a:t>
            </a:r>
            <a:r>
              <a:rPr lang="tr-TR" sz="1500" dirty="0"/>
              <a:t> Spor Bilimleri Araştırma 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a:t>ÜNİVERSİTE YAŞANTISI</a:t>
            </a:r>
          </a:p>
        </p:txBody>
      </p:sp>
    </p:spTree>
    <p:extLst>
      <p:ext uri="{BB962C8B-B14F-4D97-AF65-F5344CB8AC3E}">
        <p14:creationId xmlns:p14="http://schemas.microsoft.com/office/powerpoint/2010/main" val="2978457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Unvan 1"/>
          <p:cNvSpPr>
            <a:spLocks noGrp="1"/>
          </p:cNvSpPr>
          <p:nvPr>
            <p:ph type="title"/>
          </p:nvPr>
        </p:nvSpPr>
        <p:spPr>
          <a:xfrm>
            <a:off x="2452255" y="381000"/>
            <a:ext cx="6974378" cy="1722120"/>
          </a:xfrm>
        </p:spPr>
        <p:txBody>
          <a:bodyPr>
            <a:normAutofit/>
          </a:bodyPr>
          <a:lstStyle/>
          <a:p>
            <a:r>
              <a:rPr lang="tr-TR" dirty="0"/>
              <a:t> </a:t>
            </a:r>
            <a:br>
              <a:rPr lang="tr-TR" dirty="0"/>
            </a:br>
            <a:r>
              <a:rPr lang="tr-TR" dirty="0"/>
              <a:t>“</a:t>
            </a:r>
            <a:r>
              <a:rPr lang="tr-TR" sz="3600" b="1" i="1" dirty="0"/>
              <a:t>ÖĞRENCİ MERKEZLİ DİJİTAL DESTEKLİ ÜNİVERSİTE EĞİTİMİ”</a:t>
            </a:r>
          </a:p>
        </p:txBody>
      </p:sp>
      <p:sp>
        <p:nvSpPr>
          <p:cNvPr id="3" name="İçerik Yer Tutucusu 2"/>
          <p:cNvSpPr>
            <a:spLocks noGrp="1"/>
          </p:cNvSpPr>
          <p:nvPr>
            <p:ph idx="1"/>
          </p:nvPr>
        </p:nvSpPr>
        <p:spPr>
          <a:xfrm>
            <a:off x="685800" y="2726575"/>
            <a:ext cx="10820400" cy="3492110"/>
          </a:xfrm>
        </p:spPr>
        <p:txBody>
          <a:bodyPr>
            <a:normAutofit/>
          </a:bodyPr>
          <a:lstStyle/>
          <a:p>
            <a:pPr>
              <a:spcBef>
                <a:spcPts val="0"/>
              </a:spcBef>
            </a:pPr>
            <a:r>
              <a:rPr lang="tr-TR" sz="1800" dirty="0"/>
              <a:t>Dijital destekli üniversite eğitimi ile öğrencilerin derslere “her an, her yerden ulaşabilmesi” ve “üst seviyedeki öğrenme kazanımlarına” ulaşması amaçlanmaktadır. </a:t>
            </a:r>
          </a:p>
          <a:p>
            <a:pPr>
              <a:spcBef>
                <a:spcPts val="0"/>
              </a:spcBef>
              <a:buFont typeface="Wingdings" panose="05000000000000000000" pitchFamily="2" charset="2"/>
              <a:buChar char="ü"/>
            </a:pPr>
            <a:endParaRPr lang="tr-TR" sz="1800" dirty="0"/>
          </a:p>
          <a:p>
            <a:pPr>
              <a:spcBef>
                <a:spcPts val="0"/>
              </a:spcBef>
            </a:pPr>
            <a:r>
              <a:rPr lang="tr-TR" sz="1800" dirty="0"/>
              <a:t> Dijital destekli öğretimde öğretim elemanları her 45 dakika ders için en az 10 dakika olmak üzere seslendirilmiş ders sunumlarını ya da canlı çekilmiş ders videolarını ders materyali olarak, önceden online sisteme yükleyeceklerdir. Bu ders materyalleri her an, her yerden öğrenci erişimine sürekli açık olacaktır.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15</a:t>
            </a:fld>
            <a:endParaRPr lang="tr-TR"/>
          </a:p>
        </p:txBody>
      </p:sp>
    </p:spTree>
    <p:extLst>
      <p:ext uri="{BB962C8B-B14F-4D97-AF65-F5344CB8AC3E}">
        <p14:creationId xmlns:p14="http://schemas.microsoft.com/office/powerpoint/2010/main" val="1323032896"/>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0" y="1396538"/>
            <a:ext cx="10820400" cy="3616037"/>
          </a:xfrm>
        </p:spPr>
        <p:txBody>
          <a:bodyPr>
            <a:normAutofit/>
          </a:bodyPr>
          <a:lstStyle/>
          <a:p>
            <a:r>
              <a:rPr lang="tr-TR" sz="1800" dirty="0"/>
              <a:t>Sadece ders sunumları değil uygulama ve beceri eğitimleri için de uygulama süreçlerini gösteren videolar da hazırlanıp sisteme önceden yüklenerek, öğrencilerin ulaşımına açılacaktır.</a:t>
            </a:r>
          </a:p>
          <a:p>
            <a:endParaRPr lang="tr-TR" sz="1800" dirty="0"/>
          </a:p>
          <a:p>
            <a:r>
              <a:rPr lang="tr-TR" sz="1800" dirty="0"/>
              <a:t>Öğrenciler sisteme yüklenmiş ders ve uygulama videolarını önceden izleyip daha sonra canlı derslere katılacaklardır. Canlı dersler alışılagelmiş yöntemler yerine, soru çözümleri, örnek olay incelemeleri vd. interaktif yöntemeler kullanılarak yapılacaktır. Bu şekilde canlı ders saatleri içinde yapılacak öğrenme etkinlikleriyle öğrencilerin uygulama, analiz, değerlendirme ve sentez gibi üst bilişsel düzeylere ulaşması hedeflenmektedir. </a:t>
            </a:r>
          </a:p>
          <a:p>
            <a:pPr marL="0" indent="0">
              <a:buNone/>
            </a:pPr>
            <a:endParaRPr lang="tr-TR" sz="1800" dirty="0"/>
          </a:p>
          <a:p>
            <a:r>
              <a:rPr lang="tr-TR" sz="1800" dirty="0"/>
              <a:t>Öğrencilerin derslere devam zorunluluğu konusundaki geçerli olan kurallar değişmemektedir.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16</a:t>
            </a:fld>
            <a:endParaRPr lang="tr-TR"/>
          </a:p>
        </p:txBody>
      </p:sp>
    </p:spTree>
    <p:extLst>
      <p:ext uri="{BB962C8B-B14F-4D97-AF65-F5344CB8AC3E}">
        <p14:creationId xmlns:p14="http://schemas.microsoft.com/office/powerpoint/2010/main" val="2555782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19</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Araştırma ve Uygulama Merkezi (PDREM) tarafından Oryantasyon Programı 2020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20</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21</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23</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24</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a:t>
            </a: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a:t>
            </a:r>
            <a:r>
              <a:rPr lang="tr-TR" altLang="tr-TR" sz="1600" b="1" u="sng" dirty="0"/>
              <a:t>2. öğretim öğrencileri ve öğrencinin ikinci kazandığı üniversite ise</a:t>
            </a:r>
            <a:r>
              <a:rPr lang="tr-TR" altLang="tr-TR" sz="1600" dirty="0"/>
              <a:t>)</a:t>
            </a:r>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(05- 09.2020)</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İkinci öğretim öğrencileri ve 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Bahar Dönemi Harç Ücreti Ödeme Tarihleri: </a:t>
            </a:r>
          </a:p>
          <a:p>
            <a:pPr marL="0" indent="0" algn="r">
              <a:buNone/>
            </a:pPr>
            <a:r>
              <a:rPr lang="tr-TR" altLang="tr-TR" sz="1800" dirty="0"/>
              <a:t>13.02-26.02.2021</a:t>
            </a:r>
            <a:r>
              <a:rPr lang="tr-TR" sz="1800" dirty="0"/>
              <a:t>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Vekili: Prof. Dr. Ahmet Kutluhan</a:t>
            </a:r>
          </a:p>
          <a:p>
            <a:pPr marL="0" indent="0">
              <a:buNone/>
            </a:pPr>
            <a:r>
              <a:rPr lang="tr-TR" dirty="0"/>
              <a:t>Web adresi: </a:t>
            </a:r>
            <a:r>
              <a:rPr lang="tr-TR" dirty="0">
                <a:hlinkClick r:id="rId2"/>
              </a:rPr>
              <a:t>www.pau.edu.tr</a:t>
            </a:r>
            <a:endParaRPr lang="tr-TR" dirty="0"/>
          </a:p>
          <a:p>
            <a:pPr marL="0" indent="0">
              <a:buNone/>
            </a:pPr>
            <a:r>
              <a:rPr lang="tr-TR" dirty="0"/>
              <a:t>50.937 Öğrenci</a:t>
            </a:r>
          </a:p>
          <a:p>
            <a:pPr marL="0" indent="0">
              <a:buNone/>
            </a:pPr>
            <a:r>
              <a:rPr lang="tr-TR" dirty="0"/>
              <a:t>2205</a:t>
            </a:r>
            <a:r>
              <a:rPr lang="tr-TR" dirty="0">
                <a:solidFill>
                  <a:srgbClr val="FF0000"/>
                </a:solidFill>
              </a:rPr>
              <a:t> </a:t>
            </a:r>
            <a:r>
              <a:rPr lang="tr-TR" dirty="0"/>
              <a:t>Akademik Personel</a:t>
            </a:r>
          </a:p>
          <a:p>
            <a:pPr marL="0" indent="0">
              <a:buNone/>
            </a:pPr>
            <a:r>
              <a:rPr lang="tr-TR" dirty="0"/>
              <a:t>1422 İdari Personel</a:t>
            </a:r>
          </a:p>
          <a:p>
            <a:pPr marL="0" indent="0">
              <a:buNone/>
            </a:pPr>
            <a:r>
              <a:rPr lang="tr-TR" dirty="0"/>
              <a:t>16</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3 Yüksekokul</a:t>
            </a:r>
          </a:p>
          <a:p>
            <a:pPr marL="0" indent="0">
              <a:buNone/>
            </a:pPr>
            <a:r>
              <a:rPr lang="tr-TR" dirty="0"/>
              <a:t>6 Enstitü</a:t>
            </a:r>
          </a:p>
          <a:p>
            <a:pPr marL="0" indent="0">
              <a:buNone/>
            </a:pPr>
            <a:r>
              <a:rPr lang="tr-TR" dirty="0"/>
              <a:t>42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sp>
        <p:nvSpPr>
          <p:cNvPr id="4" name="Metin kutusu 3"/>
          <p:cNvSpPr txBox="1"/>
          <p:nvPr/>
        </p:nvSpPr>
        <p:spPr>
          <a:xfrm>
            <a:off x="2077156" y="6265332"/>
            <a:ext cx="6762044" cy="369332"/>
          </a:xfrm>
          <a:prstGeom prst="rect">
            <a:avLst/>
          </a:prstGeom>
          <a:noFill/>
        </p:spPr>
        <p:txBody>
          <a:bodyPr wrap="square" rtlCol="0">
            <a:spAutoFit/>
          </a:bodyPr>
          <a:lstStyle/>
          <a:p>
            <a:r>
              <a:rPr lang="tr-TR" dirty="0"/>
              <a:t>*21.09.2020 itibari ile güncel verilerden elde edilmiştir.</a:t>
            </a: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2.00’ın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2.00-2.49 arası olanlar için en fazla 36 kredi, </a:t>
            </a:r>
          </a:p>
          <a:p>
            <a:pPr marL="0" lvl="2" indent="0">
              <a:lnSpc>
                <a:spcPct val="80000"/>
              </a:lnSpc>
              <a:buFont typeface="Wingdings" panose="05000000000000000000" pitchFamily="2" charset="2"/>
              <a:buChar char="Ø"/>
            </a:pPr>
            <a:r>
              <a:rPr lang="tr-TR" altLang="tr-TR" dirty="0">
                <a:solidFill>
                  <a:schemeClr val="tx1"/>
                </a:solidFill>
              </a:rPr>
              <a:t>2.50’den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7" y="2057401"/>
            <a:ext cx="5396752"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33</a:t>
            </a:fld>
            <a:endParaRPr lang="tr-TR"/>
          </a:p>
        </p:txBody>
      </p:sp>
      <p:pic>
        <p:nvPicPr>
          <p:cNvPr id="5" name="Resim 4" descr="How Students (we) do &lt;strong&gt;Cheating&lt;/strong&gt; In exams :) | RAPCHIK AND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514" y="2378731"/>
            <a:ext cx="4249686" cy="2796170"/>
          </a:xfrm>
          <a:prstGeom prst="rect">
            <a:avLst/>
          </a:prstGeom>
        </p:spPr>
      </p:pic>
    </p:spTree>
    <p:extLst>
      <p:ext uri="{BB962C8B-B14F-4D97-AF65-F5344CB8AC3E}">
        <p14:creationId xmlns:p14="http://schemas.microsoft.com/office/powerpoint/2010/main" val="1987990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34</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35</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1802504179"/>
              </p:ext>
            </p:extLst>
          </p:nvPr>
        </p:nvGraphicFramePr>
        <p:xfrm>
          <a:off x="5984479" y="2565232"/>
          <a:ext cx="5521721" cy="3771072"/>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rPr>
                        <a:t>F</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0-49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0.00</a:t>
                      </a:r>
                      <a:r>
                        <a:rPr lang="tr-TR" sz="1600" dirty="0">
                          <a:effectLst/>
                        </a:rPr>
                        <a:t>         *</a:t>
                      </a:r>
                      <a:r>
                        <a:rPr lang="tr-TR" sz="1600" baseline="0" dirty="0">
                          <a:effectLst/>
                        </a:rPr>
                        <a:t> Başarısız</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37</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38</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39</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5"/>
            <a:ext cx="3946815" cy="2132856"/>
          </a:xfrm>
        </p:spPr>
        <p:txBody>
          <a:bodyPr>
            <a:normAutofit/>
          </a:bodyPr>
          <a:lstStyle/>
          <a:p>
            <a:pPr marL="0" indent="0">
              <a:lnSpc>
                <a:spcPct val="100000"/>
              </a:lnSpc>
              <a:buNone/>
            </a:pPr>
            <a:r>
              <a:rPr lang="tr-TR" sz="1800" dirty="0"/>
              <a:t>Kurulum için;</a:t>
            </a:r>
          </a:p>
          <a:p>
            <a:pPr marL="0" indent="0">
              <a:lnSpc>
                <a:spcPct val="100000"/>
              </a:lnSpc>
              <a:buNone/>
            </a:pPr>
            <a:r>
              <a:rPr lang="tr-TR" sz="1800" dirty="0">
                <a:hlinkClick r:id="rId2"/>
              </a:rPr>
              <a:t>http://www.pau.edu.tr/eduroam</a:t>
            </a:r>
            <a:r>
              <a:rPr lang="tr-TR" sz="1800" dirty="0"/>
              <a:t> sayfasını ziyaret ederek hem bilgisayarınıza hem de cep telefonunuzdaki ücretsiz </a:t>
            </a:r>
            <a:r>
              <a:rPr lang="tr-TR" sz="1800" dirty="0" err="1"/>
              <a:t>Wi</a:t>
            </a:r>
            <a:r>
              <a:rPr lang="tr-TR" sz="1800" dirty="0"/>
              <a:t>-Fi kurulumunu yapabilirsiniz.</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40</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r>
              <a:rPr lang="tr-TR" dirty="0"/>
              <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41</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42</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43</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44</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45</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155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46</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48</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207520242"/>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3727536082"/>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r>
              <a:rPr lang="tr-TR" sz="2800" b="1" dirty="0"/>
              <a:t/>
            </a:r>
            <a:br>
              <a:rPr lang="tr-TR" sz="2800" b="1" dirty="0"/>
            </a:br>
            <a:r>
              <a:rPr lang="tr-TR" sz="2800" b="1" dirty="0"/>
              <a:t/>
            </a: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50</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51</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a:t>
            </a:r>
            <a:r>
              <a:rPr lang="tr-TR" sz="1800" dirty="0" err="1"/>
              <a:t>Yüzyüze</a:t>
            </a:r>
            <a:r>
              <a:rPr lang="tr-TR" sz="1800" dirty="0"/>
              <a:t>,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a:t>
            </a:r>
            <a:r>
              <a:rPr lang="tr-TR" sz="1800" dirty="0" err="1"/>
              <a:t>yüzyüze</a:t>
            </a:r>
            <a:r>
              <a:rPr lang="tr-TR" sz="1800" dirty="0"/>
              <a:t>,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4218-19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52</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r>
              <a:rPr lang="tr-TR" b="1" i="1" dirty="0"/>
              <a:t/>
            </a:r>
            <a:br>
              <a:rPr lang="tr-TR" b="1" i="1" dirty="0"/>
            </a:br>
            <a:r>
              <a:rPr lang="tr-TR" sz="2800" b="1" dirty="0"/>
              <a:t/>
            </a: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08:30-16:30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53</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54</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2 uzman psikolojik danışman ve 1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Duygu Odaklı Çift Terapisi</a:t>
            </a:r>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693319"/>
          </a:xfrm>
          <a:prstGeom prst="rect">
            <a:avLst/>
          </a:prstGeom>
          <a:noFill/>
        </p:spPr>
        <p:txBody>
          <a:bodyPr wrap="square" rtlCol="0">
            <a:spAutoFit/>
          </a:bodyPr>
          <a:lstStyle/>
          <a:p>
            <a:r>
              <a:rPr lang="tr-TR" dirty="0" err="1"/>
              <a:t>PDREM’e</a:t>
            </a:r>
            <a:r>
              <a:rPr lang="tr-TR" dirty="0"/>
              <a:t> </a:t>
            </a:r>
            <a:r>
              <a:rPr lang="tr-TR" dirty="0" err="1"/>
              <a:t>pandemi</a:t>
            </a:r>
            <a:r>
              <a:rPr lang="tr-TR" dirty="0"/>
              <a:t> sürecinde Pusula Bilgi Sistemi’nde bulunan </a:t>
            </a:r>
            <a:r>
              <a:rPr lang="tr-TR" b="1" dirty="0"/>
              <a:t>PDREM Randevu Sistemi</a:t>
            </a:r>
            <a:r>
              <a:rPr lang="tr-TR" dirty="0"/>
              <a:t> üzerinden başvuru formunu doldurabilir ve hizmetlerimizden yararlanmak için randevu alabilirsiniz.</a:t>
            </a:r>
          </a:p>
          <a:p>
            <a:endParaRPr lang="tr-TR" dirty="0"/>
          </a:p>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56</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28550">
            <a:off x="6704511" y="2553163"/>
            <a:ext cx="4801689" cy="35912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Metin kutusu 5"/>
          <p:cNvSpPr txBox="1"/>
          <p:nvPr/>
        </p:nvSpPr>
        <p:spPr>
          <a:xfrm>
            <a:off x="957129" y="2282474"/>
            <a:ext cx="3802878" cy="2369880"/>
          </a:xfrm>
          <a:prstGeom prst="rect">
            <a:avLst/>
          </a:prstGeom>
          <a:noFill/>
        </p:spPr>
        <p:txBody>
          <a:bodyPr wrap="square" rtlCol="0">
            <a:spAutoFit/>
          </a:bodyPr>
          <a:lstStyle/>
          <a:p>
            <a:r>
              <a:rPr lang="tr-TR" sz="2800" b="1" dirty="0"/>
              <a:t>2021-2022 Yeni Kayıt Karşılama Ekibinde yer almak ister misiniz?</a:t>
            </a:r>
          </a:p>
          <a:p>
            <a:r>
              <a:rPr lang="tr-TR" dirty="0"/>
              <a:t>Gönüllü olmak </a:t>
            </a:r>
            <a:r>
              <a:rPr lang="tr-TR" dirty="0" err="1"/>
              <a:t>PDREM’e</a:t>
            </a:r>
            <a:r>
              <a:rPr lang="tr-TR" dirty="0"/>
              <a:t> başvurabilirsiniz.</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57</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8" name="Resim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3631" y1="19296" x2="83214" y2="69842"/>
                        <a14:foregroundMark x1="54464" y1="16080" x2="93452" y2="46723"/>
                        <a14:foregroundMark x1="22440" y1="30400" x2="70774" y2="73119"/>
                        <a14:foregroundMark x1="17321" y1="48665" x2="55714" y2="82585"/>
                        <a14:foregroundMark x1="43571" y1="58131" x2="67560" y2="69539"/>
                        <a14:foregroundMark x1="55714" y1="29733" x2="82619" y2="45085"/>
                        <a14:foregroundMark x1="36488" y1="47027" x2="46786" y2="58434"/>
                        <a14:foregroundMark x1="52202" y1="65655" x2="68810" y2="76092"/>
                        <a14:backgroundMark x1="14762" y1="7585" x2="2619" y2="15049"/>
                        <a14:backgroundMark x1="8036" y1="82888" x2="19583" y2="94357"/>
                        <a14:backgroundMark x1="96667" y1="80947" x2="83571" y2="92354"/>
                        <a14:backgroundMark x1="85476" y1="5643" x2="99226" y2="15049"/>
                      </a14:backgroundRemoval>
                    </a14:imgEffect>
                  </a14:imgLayer>
                </a14:imgProps>
              </a:ext>
              <a:ext uri="{28A0092B-C50C-407E-A947-70E740481C1C}">
                <a14:useLocalDpi xmlns:a14="http://schemas.microsoft.com/office/drawing/2010/main" val="0"/>
              </a:ext>
            </a:extLst>
          </a:blip>
          <a:stretch>
            <a:fillRect/>
          </a:stretch>
        </p:blipFill>
        <p:spPr>
          <a:xfrm>
            <a:off x="1058731" y="4771935"/>
            <a:ext cx="873839" cy="857317"/>
          </a:xfrm>
          <a:prstGeom prst="rect">
            <a:avLst/>
          </a:prstGeom>
        </p:spPr>
      </p:pic>
      <p:sp>
        <p:nvSpPr>
          <p:cNvPr id="9" name="Metin kutusu 8"/>
          <p:cNvSpPr txBox="1"/>
          <p:nvPr/>
        </p:nvSpPr>
        <p:spPr>
          <a:xfrm>
            <a:off x="2096065" y="4877427"/>
            <a:ext cx="3264494" cy="646331"/>
          </a:xfrm>
          <a:prstGeom prst="rect">
            <a:avLst/>
          </a:prstGeom>
          <a:noFill/>
        </p:spPr>
        <p:txBody>
          <a:bodyPr wrap="square" rtlCol="0">
            <a:spAutoFit/>
          </a:bodyPr>
          <a:lstStyle/>
          <a:p>
            <a:r>
              <a:rPr lang="tr-TR" b="1" dirty="0"/>
              <a:t>instagram.com/</a:t>
            </a:r>
            <a:r>
              <a:rPr lang="tr-TR" b="1" dirty="0" err="1"/>
              <a:t>paupdrem</a:t>
            </a:r>
            <a:endParaRPr lang="tr-TR" b="1" dirty="0"/>
          </a:p>
          <a:p>
            <a:r>
              <a:rPr lang="tr-TR" b="1" dirty="0"/>
              <a:t>pau.edu.tr/</a:t>
            </a:r>
            <a:r>
              <a:rPr lang="tr-TR" b="1" dirty="0" err="1"/>
              <a:t>pdrem</a:t>
            </a:r>
            <a:endParaRPr lang="tr-TR" b="1" dirty="0"/>
          </a:p>
        </p:txBody>
      </p:sp>
    </p:spTree>
    <p:extLst>
      <p:ext uri="{BB962C8B-B14F-4D97-AF65-F5344CB8AC3E}">
        <p14:creationId xmlns:p14="http://schemas.microsoft.com/office/powerpoint/2010/main" val="40833886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58</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59</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dirty="0"/>
              <a:t>FAKÜLTELER</a:t>
            </a:r>
          </a:p>
        </p:txBody>
      </p:sp>
      <p:sp>
        <p:nvSpPr>
          <p:cNvPr id="3" name="İçerik Yer Tutucusu 2"/>
          <p:cNvSpPr>
            <a:spLocks noGrp="1"/>
          </p:cNvSpPr>
          <p:nvPr>
            <p:ph idx="1"/>
          </p:nvPr>
        </p:nvSpPr>
        <p:spPr>
          <a:xfrm>
            <a:off x="4617895" y="1959616"/>
            <a:ext cx="6888305" cy="4626170"/>
          </a:xfrm>
        </p:spPr>
        <p:txBody>
          <a:bodyPr numCol="2">
            <a:noAutofit/>
          </a:bodyPr>
          <a:lstStyle/>
          <a:p>
            <a:pPr marL="0" indent="0" algn="r">
              <a:lnSpc>
                <a:spcPct val="170000"/>
              </a:lnSpc>
              <a:buNone/>
            </a:pPr>
            <a:r>
              <a:rPr lang="tr-TR" sz="1500" dirty="0">
                <a:solidFill>
                  <a:schemeClr val="tx1"/>
                </a:solidFill>
              </a:rPr>
              <a:t>Diş Hekimliği Fakültesi</a:t>
            </a:r>
          </a:p>
          <a:p>
            <a:pPr marL="0" indent="0" algn="r">
              <a:lnSpc>
                <a:spcPct val="170000"/>
              </a:lnSpc>
              <a:buNone/>
            </a:pPr>
            <a:r>
              <a:rPr lang="tr-TR" sz="1500" dirty="0">
                <a:solidFill>
                  <a:schemeClr val="tx1"/>
                </a:solidFill>
              </a:rPr>
              <a:t>Eğitim Fakültesi</a:t>
            </a:r>
          </a:p>
          <a:p>
            <a:pPr marL="0" indent="0" algn="r">
              <a:lnSpc>
                <a:spcPct val="170000"/>
              </a:lnSpc>
              <a:buNone/>
            </a:pPr>
            <a:r>
              <a:rPr lang="tr-TR" sz="1500" dirty="0">
                <a:solidFill>
                  <a:schemeClr val="tx1"/>
                </a:solidFill>
              </a:rPr>
              <a:t>Fen-Edebiyat Fakültesi</a:t>
            </a:r>
          </a:p>
          <a:p>
            <a:pPr marL="0" indent="0" algn="r">
              <a:lnSpc>
                <a:spcPct val="170000"/>
              </a:lnSpc>
              <a:buNone/>
            </a:pPr>
            <a:r>
              <a:rPr lang="tr-TR" sz="1500" dirty="0">
                <a:solidFill>
                  <a:schemeClr val="tx1"/>
                </a:solidFill>
              </a:rPr>
              <a:t>İktisadi ve İdari Bilimler Fakültesi</a:t>
            </a:r>
          </a:p>
          <a:p>
            <a:pPr marL="0" indent="0" algn="r">
              <a:lnSpc>
                <a:spcPct val="170000"/>
              </a:lnSpc>
              <a:buNone/>
            </a:pPr>
            <a:r>
              <a:rPr lang="tr-TR" sz="1500" dirty="0">
                <a:solidFill>
                  <a:schemeClr val="tx1"/>
                </a:solidFill>
              </a:rPr>
              <a:t>Hukuk Fakültesi</a:t>
            </a:r>
          </a:p>
          <a:p>
            <a:pPr marL="0" indent="0" algn="r">
              <a:lnSpc>
                <a:spcPct val="170000"/>
              </a:lnSpc>
              <a:buNone/>
            </a:pPr>
            <a:r>
              <a:rPr lang="tr-TR" sz="1500" dirty="0">
                <a:solidFill>
                  <a:schemeClr val="tx1"/>
                </a:solidFill>
              </a:rPr>
              <a:t>İlahiyat Fakültesi</a:t>
            </a:r>
          </a:p>
          <a:p>
            <a:pPr marL="0" indent="0" algn="r">
              <a:lnSpc>
                <a:spcPct val="170000"/>
              </a:lnSpc>
              <a:buNone/>
            </a:pPr>
            <a:r>
              <a:rPr lang="tr-TR" sz="1500" dirty="0">
                <a:solidFill>
                  <a:schemeClr val="tx1"/>
                </a:solidFill>
              </a:rPr>
              <a:t>İletişim Fakültesi</a:t>
            </a:r>
          </a:p>
          <a:p>
            <a:pPr marL="0" indent="0" algn="r">
              <a:lnSpc>
                <a:spcPct val="170000"/>
              </a:lnSpc>
              <a:buNone/>
            </a:pPr>
            <a:r>
              <a:rPr lang="tr-TR" sz="1500" dirty="0">
                <a:solidFill>
                  <a:schemeClr val="tx1"/>
                </a:solidFill>
              </a:rPr>
              <a:t>Mimarlık ve Tasarım Fakültesi</a:t>
            </a:r>
          </a:p>
          <a:p>
            <a:pPr marL="0" indent="0" algn="r">
              <a:lnSpc>
                <a:spcPct val="170000"/>
              </a:lnSpc>
              <a:buNone/>
            </a:pPr>
            <a:endParaRPr lang="tr-TR" sz="1500" dirty="0"/>
          </a:p>
          <a:p>
            <a:pPr marL="0" indent="0" algn="r">
              <a:lnSpc>
                <a:spcPct val="170000"/>
              </a:lnSpc>
              <a:buNone/>
            </a:pPr>
            <a:endParaRPr lang="tr-TR" sz="1500" dirty="0"/>
          </a:p>
          <a:p>
            <a:pPr marL="0" indent="0" algn="r">
              <a:lnSpc>
                <a:spcPct val="170000"/>
              </a:lnSpc>
              <a:buNone/>
            </a:pPr>
            <a:r>
              <a:rPr lang="tr-TR" sz="1500" dirty="0"/>
              <a:t>Mühendislik Fakültesi</a:t>
            </a:r>
          </a:p>
          <a:p>
            <a:pPr marL="0" indent="0" algn="r">
              <a:lnSpc>
                <a:spcPct val="170000"/>
              </a:lnSpc>
              <a:buNone/>
            </a:pPr>
            <a:r>
              <a:rPr lang="tr-TR" sz="1500" dirty="0"/>
              <a:t>Müzik ve Sahne Sanatları Fakültesi</a:t>
            </a:r>
          </a:p>
          <a:p>
            <a:pPr marL="0" indent="0" algn="r">
              <a:lnSpc>
                <a:spcPct val="170000"/>
              </a:lnSpc>
              <a:buNone/>
            </a:pPr>
            <a:r>
              <a:rPr lang="tr-TR" sz="1500" dirty="0"/>
              <a:t>Sağlık Bilimleri Fakültesi</a:t>
            </a:r>
          </a:p>
          <a:p>
            <a:pPr marL="0" indent="0" algn="r">
              <a:lnSpc>
                <a:spcPct val="170000"/>
              </a:lnSpc>
              <a:buNone/>
            </a:pPr>
            <a:r>
              <a:rPr lang="tr-TR" sz="1500" dirty="0"/>
              <a:t>Spor Bilimleri Fakültesi</a:t>
            </a:r>
          </a:p>
          <a:p>
            <a:pPr marL="0" indent="0" algn="r">
              <a:lnSpc>
                <a:spcPct val="170000"/>
              </a:lnSpc>
              <a:buNone/>
            </a:pPr>
            <a:r>
              <a:rPr lang="tr-TR" sz="1500" dirty="0"/>
              <a:t>Teknik Eğitim Fakültesi</a:t>
            </a:r>
          </a:p>
          <a:p>
            <a:pPr marL="0" indent="0" algn="r">
              <a:lnSpc>
                <a:spcPct val="170000"/>
              </a:lnSpc>
              <a:buNone/>
            </a:pPr>
            <a:r>
              <a:rPr lang="tr-TR" sz="1500" dirty="0"/>
              <a:t>Teknoloji Fakültesi</a:t>
            </a:r>
          </a:p>
          <a:p>
            <a:pPr marL="0" indent="0" algn="r">
              <a:lnSpc>
                <a:spcPct val="170000"/>
              </a:lnSpc>
              <a:buNone/>
            </a:pPr>
            <a:r>
              <a:rPr lang="tr-TR" sz="1500" dirty="0"/>
              <a:t>Tıp Fakültesi</a:t>
            </a:r>
          </a:p>
          <a:p>
            <a:pPr marL="0" indent="0" algn="r">
              <a:lnSpc>
                <a:spcPct val="170000"/>
              </a:lnSpc>
              <a:buNone/>
            </a:pPr>
            <a:r>
              <a:rPr lang="tr-TR" sz="1500" dirty="0"/>
              <a:t>Turizm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60</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Pzt-</a:t>
            </a:r>
            <a:r>
              <a:rPr lang="tr-TR" dirty="0" err="1"/>
              <a:t>Cts</a:t>
            </a:r>
            <a:r>
              <a:rPr lang="tr-TR" dirty="0"/>
              <a:t>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62</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Öğrenci kartına yemekhanede, Ay Kafe’de bulunan para yükleme </a:t>
            </a:r>
            <a:r>
              <a:rPr lang="tr-TR" sz="1800" dirty="0" err="1"/>
              <a:t>standlarından</a:t>
            </a:r>
            <a:r>
              <a:rPr lang="tr-TR" sz="1800" dirty="0"/>
              <a:t> ve PAÜ YEMEK uygulaması üzerinden para yükleyebilirsiniz. Tabldot yemek ücreti: 3 liradır.</a:t>
            </a:r>
          </a:p>
          <a:p>
            <a:pPr marL="0" indent="0">
              <a:buNone/>
            </a:pPr>
            <a:r>
              <a:rPr lang="tr-TR" sz="1800" dirty="0"/>
              <a:t>Üniversitemizde her yıl 1000 öğrenciye yemek bursu verilmektedir. </a:t>
            </a:r>
          </a:p>
          <a:p>
            <a:pPr marL="0" indent="0">
              <a:buNone/>
            </a:pPr>
            <a:r>
              <a:rPr lang="tr-TR" sz="1800" b="1" dirty="0"/>
              <a:t>Yemek bursu: </a:t>
            </a:r>
            <a:r>
              <a:rPr lang="tr-TR" sz="1800" u="sng" dirty="0">
                <a:hlinkClick r:id="rId2"/>
              </a:rPr>
              <a:t>https://pusula.pau.edu.tr/Login.aspx</a:t>
            </a:r>
            <a:r>
              <a:rPr lang="tr-TR" sz="1800" dirty="0"/>
              <a:t> sitesinden SKS Bilgi Sistemi’nden başvurunu yapabilirsiniz. Yemek bursu için PAÜ </a:t>
            </a:r>
            <a:r>
              <a:rPr lang="tr-TR" sz="1800" dirty="0" err="1"/>
              <a:t>Anasayfadaki</a:t>
            </a:r>
            <a:r>
              <a:rPr lang="tr-TR" sz="1800" dirty="0"/>
              <a:t>  duyuruları takip ediniz.</a:t>
            </a:r>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64</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65</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66</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67</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68</a:t>
            </a:fld>
            <a:endParaRPr lang="tr-TR"/>
          </a:p>
        </p:txBody>
      </p:sp>
      <p:pic>
        <p:nvPicPr>
          <p:cNvPr id="7" name="Resim 6">
            <a:extLst>
              <a:ext uri="{FF2B5EF4-FFF2-40B4-BE49-F238E27FC236}">
                <a16:creationId xmlns:a16="http://schemas.microsoft.com/office/drawing/2014/main"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a16="http://schemas.microsoft.com/office/drawing/2014/main"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dirty="0">
                <a:latin typeface="+mj-lt"/>
                <a:ea typeface="+mj-ea"/>
                <a:cs typeface="+mj-cs"/>
              </a:rPr>
              <a:t>KAFEBÜS</a:t>
            </a: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69</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70</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585323"/>
          </a:xfrm>
          <a:prstGeom prst="rect">
            <a:avLst/>
          </a:prstGeom>
          <a:noFill/>
        </p:spPr>
        <p:txBody>
          <a:bodyPr wrap="square" rtlCol="0">
            <a:spAutoFit/>
          </a:bodyPr>
          <a:lstStyle/>
          <a:p>
            <a:r>
              <a:rPr lang="tr-TR" dirty="0"/>
              <a:t>Kampüsteki 10 ayrı noktaya, geri dönüşümün sağlanabilmesi için kartla çalışan atık toplama makineleri kuruldu. </a:t>
            </a:r>
          </a:p>
          <a:p>
            <a:endParaRPr lang="tr-TR" dirty="0"/>
          </a:p>
          <a:p>
            <a:r>
              <a:rPr lang="tr-TR" dirty="0" err="1"/>
              <a:t>Atıkmatikler</a:t>
            </a:r>
            <a:r>
              <a:rPr lang="tr-TR" dirty="0"/>
              <a:t> içine atlan her cam, plastik ve metal için bir puan kazandırıyor. Kazanılan puanlar, okullardaki kantin ve kafelerde kullanılabiliyor.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71</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72</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373416" y="4453378"/>
            <a:ext cx="7761184" cy="1080120"/>
          </a:xfrm>
        </p:spPr>
        <p:txBody>
          <a:bodyPr>
            <a:normAutofit fontScale="55000" lnSpcReduction="20000"/>
          </a:bodyPr>
          <a:lstStyle/>
          <a:p>
            <a:pPr marL="0" indent="0" algn="ctr">
              <a:buNone/>
            </a:pPr>
            <a:r>
              <a:rPr lang="tr-TR" sz="3600" i="1" cap="all" dirty="0">
                <a:latin typeface="+mj-lt"/>
                <a:ea typeface="+mj-ea"/>
                <a:cs typeface="+mj-cs"/>
              </a:rPr>
              <a:t>Oryantasyon programı</a:t>
            </a:r>
          </a:p>
          <a:p>
            <a:pPr marL="0" indent="0" algn="ctr">
              <a:buNone/>
            </a:pPr>
            <a:r>
              <a:rPr lang="tr-TR" sz="3600" i="1" cap="all" dirty="0">
                <a:latin typeface="+mj-lt"/>
                <a:ea typeface="+mj-ea"/>
                <a:cs typeface="+mj-cs"/>
              </a:rPr>
              <a:t>ile ilgili Ayrıntılı bilgi için</a:t>
            </a:r>
          </a:p>
          <a:p>
            <a:pPr marL="0" indent="0" algn="ctr">
              <a:buNone/>
            </a:pPr>
            <a:r>
              <a:rPr lang="tr-TR" sz="3600" b="1" i="1" cap="all" dirty="0">
                <a:latin typeface="+mj-lt"/>
                <a:ea typeface="+mj-ea"/>
                <a:cs typeface="+mj-cs"/>
              </a:rPr>
              <a:t>www.pau.edu.tr/pdrem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73</a:t>
            </a:fld>
            <a:endParaRPr lang="tr-T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4960904" y="1645002"/>
            <a:ext cx="2592409" cy="2593711"/>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106" y="3273418"/>
            <a:ext cx="3293959" cy="3293959"/>
          </a:xfrm>
          <a:prstGeom prst="rect">
            <a:avLst/>
          </a:prstGeom>
        </p:spPr>
      </p:pic>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3000" y="3273418"/>
            <a:ext cx="3294000" cy="3294000"/>
          </a:xfrm>
          <a:prstGeom prst="rect">
            <a:avLst/>
          </a:prstGeom>
        </p:spPr>
      </p:pic>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200" b="1" i="1" dirty="0"/>
              <a:t>Oryantasyon kitapçığı</a:t>
            </a:r>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200" b="1" i="1" dirty="0"/>
              <a:t>Denizli tanıtım broşürü</a:t>
            </a:r>
          </a:p>
        </p:txBody>
      </p:sp>
    </p:spTree>
    <p:extLst>
      <p:ext uri="{BB962C8B-B14F-4D97-AF65-F5344CB8AC3E}">
        <p14:creationId xmlns:p14="http://schemas.microsoft.com/office/powerpoint/2010/main" val="1320216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Fizik Tedavi ve Rehabilitasyon Yüksekokulu</a:t>
            </a:r>
          </a:p>
          <a:p>
            <a:pPr marL="0" indent="0" algn="r">
              <a:lnSpc>
                <a:spcPct val="150000"/>
              </a:lnSpc>
              <a:buNone/>
            </a:pPr>
            <a:r>
              <a:rPr lang="tr-TR" sz="2000" dirty="0"/>
              <a:t>Uygulamalı Bilimler Yüksekokulu</a:t>
            </a:r>
          </a:p>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themeOverride>
</file>

<file path=docProps/app.xml><?xml version="1.0" encoding="utf-8"?>
<Properties xmlns="http://schemas.openxmlformats.org/officeDocument/2006/extended-properties" xmlns:vt="http://schemas.openxmlformats.org/officeDocument/2006/docPropsVTypes">
  <Template/>
  <TotalTime>4223</TotalTime>
  <Words>3513</Words>
  <Application>Microsoft Office PowerPoint</Application>
  <PresentationFormat>Geniş ekran</PresentationFormat>
  <Paragraphs>598</Paragraphs>
  <Slides>73</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73</vt:i4>
      </vt:variant>
    </vt:vector>
  </HeadingPairs>
  <TitlesOfParts>
    <vt:vector size="81" baseType="lpstr">
      <vt:lpstr>Arial</vt:lpstr>
      <vt:lpstr>Calibri</vt:lpstr>
      <vt:lpstr>Century Gothic</vt:lpstr>
      <vt:lpstr>MV Boli</vt:lpstr>
      <vt:lpstr>Segoe Print</vt:lpstr>
      <vt:lpstr>Times New Roman</vt:lpstr>
      <vt:lpstr>Wingdings</vt:lpstr>
      <vt:lpstr>Uçak İzi</vt:lpstr>
      <vt:lpstr>PAMUKKALE ÜNİVERSİTESİ  oryantasyon programı 05 Ekim – 16 Ekim 2020</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ÜNİVERSİTE YAŞANTISI</vt:lpstr>
      <vt:lpstr>  “ÖĞRENCİ MERKEZLİ DİJİTAL DESTEKLİ ÜNİVERSİTE EĞİTİMİ”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PAÜ MERKEZ YEMEKHANELERİ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Pau</cp:lastModifiedBy>
  <cp:revision>323</cp:revision>
  <dcterms:modified xsi:type="dcterms:W3CDTF">2020-09-29T12:38:08Z</dcterms:modified>
</cp:coreProperties>
</file>