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61"/>
  </p:notesMasterIdLst>
  <p:handoutMasterIdLst>
    <p:handoutMasterId r:id="rId62"/>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73" r:id="rId15"/>
    <p:sldId id="438" r:id="rId16"/>
    <p:sldId id="439" r:id="rId17"/>
    <p:sldId id="440" r:id="rId18"/>
    <p:sldId id="441" r:id="rId19"/>
    <p:sldId id="442" r:id="rId20"/>
    <p:sldId id="443" r:id="rId21"/>
    <p:sldId id="447" r:id="rId22"/>
    <p:sldId id="448" r:id="rId23"/>
    <p:sldId id="449" r:id="rId24"/>
    <p:sldId id="444" r:id="rId25"/>
    <p:sldId id="445" r:id="rId26"/>
    <p:sldId id="446" r:id="rId27"/>
    <p:sldId id="353" r:id="rId28"/>
    <p:sldId id="391" r:id="rId29"/>
    <p:sldId id="273" r:id="rId30"/>
    <p:sldId id="392" r:id="rId31"/>
    <p:sldId id="393" r:id="rId32"/>
    <p:sldId id="356" r:id="rId33"/>
    <p:sldId id="395" r:id="rId34"/>
    <p:sldId id="381" r:id="rId35"/>
    <p:sldId id="357" r:id="rId36"/>
    <p:sldId id="361" r:id="rId37"/>
    <p:sldId id="432" r:id="rId38"/>
    <p:sldId id="278" r:id="rId39"/>
    <p:sldId id="411" r:id="rId40"/>
    <p:sldId id="413" r:id="rId41"/>
    <p:sldId id="388" r:id="rId42"/>
    <p:sldId id="403" r:id="rId43"/>
    <p:sldId id="412" r:id="rId44"/>
    <p:sldId id="435" r:id="rId45"/>
    <p:sldId id="283" r:id="rId46"/>
    <p:sldId id="374" r:id="rId47"/>
    <p:sldId id="386" r:id="rId48"/>
    <p:sldId id="375" r:id="rId49"/>
    <p:sldId id="385" r:id="rId50"/>
    <p:sldId id="404" r:id="rId51"/>
    <p:sldId id="423" r:id="rId52"/>
    <p:sldId id="415" r:id="rId53"/>
    <p:sldId id="421" r:id="rId54"/>
    <p:sldId id="416" r:id="rId55"/>
    <p:sldId id="437" r:id="rId56"/>
    <p:sldId id="424" r:id="rId57"/>
    <p:sldId id="436" r:id="rId58"/>
    <p:sldId id="431" r:id="rId59"/>
    <p:sldId id="430" r:id="rId60"/>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2947" autoAdjust="0"/>
  </p:normalViewPr>
  <p:slideViewPr>
    <p:cSldViewPr snapToGrid="0">
      <p:cViewPr varScale="1">
        <p:scale>
          <a:sx n="102" d="100"/>
          <a:sy n="102" d="100"/>
        </p:scale>
        <p:origin x="992" y="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İbrahim TÜRKÇÜER </a:t>
          </a:r>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2"/>
      <dgm:spPr/>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 modelId="{15BCE840-1266-47DB-BAEB-DDE5A894BA2A}" type="pres">
      <dgm:prSet presAssocID="{CA90AC0A-26E0-4267-89D7-4DD7BEDFBD97}" presName="hierRoot1" presStyleCnt="0"/>
      <dgm:spPr/>
    </dgm:pt>
    <dgm:pt modelId="{36224876-1629-4F16-9411-40B097C01236}" type="pres">
      <dgm:prSet presAssocID="{CA90AC0A-26E0-4267-89D7-4DD7BEDFBD97}" presName="composite" presStyleCnt="0"/>
      <dgm:spPr/>
    </dgm:pt>
    <dgm:pt modelId="{44A4A3E4-0E17-429E-A5D9-F89545115AC9}" type="pres">
      <dgm:prSet presAssocID="{CA90AC0A-26E0-4267-89D7-4DD7BEDFBD97}" presName="background" presStyleLbl="node0" presStyleIdx="1" presStyleCnt="2"/>
      <dgm:spPr/>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pt>
    <dgm:pt modelId="{87D24FA5-6347-4D8C-B52E-465EAAF27617}" type="pres">
      <dgm:prSet presAssocID="{CA90AC0A-26E0-4267-89D7-4DD7BEDFBD97}" presName="hierChild2" presStyleCnt="0"/>
      <dgm:spPr/>
    </dgm:pt>
  </dgm:ptLst>
  <dgm:cxnLst>
    <dgm:cxn modelId="{37242943-623C-4251-AB56-BE7463D6A93F}" type="presOf" srcId="{93461D05-5063-40B6-84AE-716274399DC7}" destId="{37603A01-88FD-45CD-9CE1-DA45075DDAFE}" srcOrd="0" destOrd="0" presId="urn:microsoft.com/office/officeart/2005/8/layout/hierarchy1"/>
    <dgm:cxn modelId="{A34D8146-42B4-40E7-AF94-ABA52B374D65}" srcId="{2C96B739-9F97-46C0-B76A-2CB52DFE04E6}" destId="{CA90AC0A-26E0-4267-89D7-4DD7BEDFBD97}" srcOrd="1" destOrd="0" parTransId="{461B64C8-1114-46C4-853A-DDCF6A4EEF9D}" sibTransId="{0F0280A8-0CEC-4D36-BDA9-F278E15183FD}"/>
    <dgm:cxn modelId="{C5B1A44E-E442-4792-8E60-7CC2ACF88443}" type="presOf" srcId="{987259EA-9F13-4A73-A7BD-F7855D780085}" destId="{B7709C76-3FD9-417D-B1B8-51B9EB1CB2C6}" srcOrd="0" destOrd="0" presId="urn:microsoft.com/office/officeart/2005/8/layout/hierarchy1"/>
    <dgm:cxn modelId="{3EDDDF62-A5F8-4BBE-B80D-B57D5C388CBA}" type="presOf" srcId="{CA90AC0A-26E0-4267-89D7-4DD7BEDFBD97}" destId="{F9BEB341-FD56-4964-992B-77787026BF5F}"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66D0EE6-1BFB-4529-94DE-EA1A5735E330}" type="presOf" srcId="{B8000792-2B1B-4AB5-8A13-3AF23A929897}" destId="{D9753188-1936-4EE5-8CEA-93FE745C7FE8}"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YARDIMCILARI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Serdar Salman SAVRAN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ScaleX="133629"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Müdürü)</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(ABD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Bilim Dalı veya Program</a:t>
          </a: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custLinFactX="-16225" custLinFactNeighborX="-100000" custLinFactNeighborY="-21140">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15213" custLinFactNeighborY="-7192">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9ECEDE03-D3D6-B646-8F08-25160BF0E62B}" type="presOf" srcId="{516C5814-66BF-4399-8E6B-89E804F8E505}" destId="{D3B81FD6-26AC-49BC-9011-D3E5D6987D44}" srcOrd="0" destOrd="0" presId="urn:microsoft.com/office/officeart/2005/8/layout/orgChart1"/>
    <dgm:cxn modelId="{3CC40C11-1D67-3A41-8586-67D917375260}" type="presOf" srcId="{A56C28C3-D77D-4804-84E4-EBEA4546375C}" destId="{BCFDFC24-081F-4312-B77E-A359892F16CF}" srcOrd="1" destOrd="0" presId="urn:microsoft.com/office/officeart/2005/8/layout/orgChart1"/>
    <dgm:cxn modelId="{036C9E16-D192-D848-8EA7-CE6461DBDC63}" type="presOf" srcId="{94E2E353-62E2-4218-BFBF-C03F2B070231}" destId="{3370BA8B-7FC6-461E-AE72-1E9FDFD7AAB0}" srcOrd="0" destOrd="0" presId="urn:microsoft.com/office/officeart/2005/8/layout/orgChart1"/>
    <dgm:cxn modelId="{B1C96418-0CAE-0841-9894-2354039A59F0}" type="presOf" srcId="{A56C28C3-D77D-4804-84E4-EBEA4546375C}" destId="{D016E18C-0EFA-4197-9D1C-A962A6FB6E02}" srcOrd="0" destOrd="0" presId="urn:microsoft.com/office/officeart/2005/8/layout/orgChart1"/>
    <dgm:cxn modelId="{076DBD2C-29DC-5F47-85A5-9E8E9961C159}" type="presOf" srcId="{9B333C46-BDA1-4CE0-9A14-4B949462FA0F}" destId="{A59A835F-5AF8-4CF3-AB01-047D0C92111D}" srcOrd="1" destOrd="0" presId="urn:microsoft.com/office/officeart/2005/8/layout/orgChart1"/>
    <dgm:cxn modelId="{BE4B062D-BAE4-7443-9D80-211C64E5DFB3}" type="presOf" srcId="{BF3B50E4-D294-4CE5-AF27-C22D08210662}" destId="{F535DCDC-A388-487F-ACC8-1CA40C79B9AE}"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AC614735-A257-4A4C-8E8B-E4C2D8CAC2F9}" type="presOf" srcId="{41A31E47-D659-45A4-B4C5-16C7F6B9F271}" destId="{A0FD34A4-52F2-4116-9AAD-C6B216EA779F}" srcOrd="1" destOrd="0" presId="urn:microsoft.com/office/officeart/2005/8/layout/orgChart1"/>
    <dgm:cxn modelId="{D96CA64C-530C-7D49-9FF4-F6678699BABB}" type="presOf" srcId="{EE18A607-5585-4511-B7FC-32B052D1CA6C}" destId="{E80218A6-574C-4898-A0CA-56319FDEF6C5}" srcOrd="1"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9CE0F52-F5B1-114E-A13B-67B5DC008547}" type="presOf" srcId="{96153FDA-2ACB-406D-BA65-E989DC054974}" destId="{94AC3476-AB74-4E2C-AB1E-2082D9BF710C}" srcOrd="0" destOrd="0" presId="urn:microsoft.com/office/officeart/2005/8/layout/orgChart1"/>
    <dgm:cxn modelId="{7D5DE166-7BBC-8941-8614-99BB3046DED2}" type="presOf" srcId="{94E2E353-62E2-4218-BFBF-C03F2B070231}" destId="{35D33F6A-5326-4DAD-8696-F79EDF32548C}" srcOrd="1" destOrd="0" presId="urn:microsoft.com/office/officeart/2005/8/layout/orgChart1"/>
    <dgm:cxn modelId="{8BDA7567-00CA-094A-9406-7EFFE78497C2}" type="presOf" srcId="{EE18A607-5585-4511-B7FC-32B052D1CA6C}" destId="{66E4BBD9-133F-4022-B4F3-53894CC3BD17}" srcOrd="0" destOrd="0" presId="urn:microsoft.com/office/officeart/2005/8/layout/orgChart1"/>
    <dgm:cxn modelId="{5E24B569-9528-E449-9612-AEBC8731BF72}"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2839998B-4E12-3F43-A1FA-E9F1F6560514}" type="presOf" srcId="{B373045E-D1DD-4606-B10D-55423BA9EAA9}" destId="{7199509C-36DF-4ED5-8926-0C2B2505BC90}" srcOrd="1" destOrd="0" presId="urn:microsoft.com/office/officeart/2005/8/layout/orgChart1"/>
    <dgm:cxn modelId="{523C4498-11F9-5442-9354-4CD1A0FBE55C}" type="presOf" srcId="{9B333C46-BDA1-4CE0-9A14-4B949462FA0F}" destId="{3020FF1B-A4AA-4EE7-80D7-57E9CDE81D68}" srcOrd="0" destOrd="0" presId="urn:microsoft.com/office/officeart/2005/8/layout/orgChart1"/>
    <dgm:cxn modelId="{6CCD6DB2-3192-AE40-BC45-358F54945631}" type="presOf" srcId="{B60DB14B-F419-4D9D-B8C3-C2BC27092B14}" destId="{BCBD7774-2F3E-42D3-8D3C-71149891F389}" srcOrd="0" destOrd="0" presId="urn:microsoft.com/office/officeart/2005/8/layout/orgChart1"/>
    <dgm:cxn modelId="{7CFD6AB3-C874-FE43-B8A0-C579B009994E}" type="presOf" srcId="{B373045E-D1DD-4606-B10D-55423BA9EAA9}" destId="{320473D6-BF44-41CC-B546-8CE438CDEDB2}" srcOrd="0" destOrd="0" presId="urn:microsoft.com/office/officeart/2005/8/layout/orgChart1"/>
    <dgm:cxn modelId="{81A856B4-9AE6-7143-A029-C552BDE44993}" type="presOf" srcId="{B627F02D-E4EC-40BA-879F-B4B11A5E50ED}" destId="{8F22D1B3-60E1-4BF7-8F94-AF425CC47B61}" srcOrd="0" destOrd="0" presId="urn:microsoft.com/office/officeart/2005/8/layout/orgChart1"/>
    <dgm:cxn modelId="{76734EC5-CC8F-EE4F-9630-8809A44765CE}" type="presOf" srcId="{4ABCB4A9-A477-458E-80E0-E24022051EE0}" destId="{327C7F54-C95B-48C5-B295-BEAA546371EF}" srcOrd="0" destOrd="0" presId="urn:microsoft.com/office/officeart/2005/8/layout/orgChart1"/>
    <dgm:cxn modelId="{7AB892C6-AE53-F04C-8212-405DEB2C2A69}" type="presOf" srcId="{41A31E47-D659-45A4-B4C5-16C7F6B9F271}" destId="{5D7D71E3-5A74-47E2-B2D8-D62B9CA5C6E9}"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54C8F3D4-1812-F04A-8C1C-F4F9AB560917}" type="presOf" srcId="{13B0A4F8-B14C-4912-8E8D-DB3113385D4B}" destId="{8EBE0991-F341-47B8-9F87-87F9B45DCBCF}"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31661353-7B98-C849-A6E4-A40A2E96380D}" type="presParOf" srcId="{8BB0CEDB-B393-4782-9D67-A1E37F9C6F60}" destId="{5DA8EE47-5914-4A81-85C9-28B6F9A17583}" srcOrd="0" destOrd="0" presId="urn:microsoft.com/office/officeart/2005/8/layout/orgChart1"/>
    <dgm:cxn modelId="{A5A2B89D-FCA3-F846-AA97-877F5BB0C1E3}" type="presParOf" srcId="{5DA8EE47-5914-4A81-85C9-28B6F9A17583}" destId="{5A4E911C-1132-413A-8948-2BEF63C4D231}" srcOrd="0" destOrd="0" presId="urn:microsoft.com/office/officeart/2005/8/layout/orgChart1"/>
    <dgm:cxn modelId="{39F70F2B-7C84-0F4B-9B9A-B09409455A78}" type="presParOf" srcId="{5A4E911C-1132-413A-8948-2BEF63C4D231}" destId="{320473D6-BF44-41CC-B546-8CE438CDEDB2}" srcOrd="0" destOrd="0" presId="urn:microsoft.com/office/officeart/2005/8/layout/orgChart1"/>
    <dgm:cxn modelId="{884525BE-00A4-C548-A65D-4FD40C352EEE}" type="presParOf" srcId="{5A4E911C-1132-413A-8948-2BEF63C4D231}" destId="{7199509C-36DF-4ED5-8926-0C2B2505BC90}" srcOrd="1" destOrd="0" presId="urn:microsoft.com/office/officeart/2005/8/layout/orgChart1"/>
    <dgm:cxn modelId="{C00A6236-53E6-8E47-9878-8175BEE51C58}" type="presParOf" srcId="{5DA8EE47-5914-4A81-85C9-28B6F9A17583}" destId="{1DFF4FFD-E380-41B6-AD31-85E32752C42E}" srcOrd="1" destOrd="0" presId="urn:microsoft.com/office/officeart/2005/8/layout/orgChart1"/>
    <dgm:cxn modelId="{66ECC702-C34A-9E47-9C51-14F56FE6AB3B}" type="presParOf" srcId="{1DFF4FFD-E380-41B6-AD31-85E32752C42E}" destId="{F535DCDC-A388-487F-ACC8-1CA40C79B9AE}" srcOrd="0" destOrd="0" presId="urn:microsoft.com/office/officeart/2005/8/layout/orgChart1"/>
    <dgm:cxn modelId="{430826FA-E23E-E445-8457-D4292687304A}" type="presParOf" srcId="{1DFF4FFD-E380-41B6-AD31-85E32752C42E}" destId="{0144EA0D-DF1F-4649-920E-8FD82F2D669E}" srcOrd="1" destOrd="0" presId="urn:microsoft.com/office/officeart/2005/8/layout/orgChart1"/>
    <dgm:cxn modelId="{6C061832-0866-8644-8A6E-27CB3A14C8DB}" type="presParOf" srcId="{0144EA0D-DF1F-4649-920E-8FD82F2D669E}" destId="{F5479AE9-8A70-477E-92B0-70FA53F07D96}" srcOrd="0" destOrd="0" presId="urn:microsoft.com/office/officeart/2005/8/layout/orgChart1"/>
    <dgm:cxn modelId="{43724647-5865-9C4D-A80F-63C1628EC4B6}" type="presParOf" srcId="{F5479AE9-8A70-477E-92B0-70FA53F07D96}" destId="{D016E18C-0EFA-4197-9D1C-A962A6FB6E02}" srcOrd="0" destOrd="0" presId="urn:microsoft.com/office/officeart/2005/8/layout/orgChart1"/>
    <dgm:cxn modelId="{180BA709-76A9-C84A-9A9B-F0D704F43104}" type="presParOf" srcId="{F5479AE9-8A70-477E-92B0-70FA53F07D96}" destId="{BCFDFC24-081F-4312-B77E-A359892F16CF}" srcOrd="1" destOrd="0" presId="urn:microsoft.com/office/officeart/2005/8/layout/orgChart1"/>
    <dgm:cxn modelId="{82E0E042-8E1A-1147-BC38-4395AA0E52E5}" type="presParOf" srcId="{0144EA0D-DF1F-4649-920E-8FD82F2D669E}" destId="{7A77F4BA-43D8-4D88-B38B-0C2179591088}" srcOrd="1" destOrd="0" presId="urn:microsoft.com/office/officeart/2005/8/layout/orgChart1"/>
    <dgm:cxn modelId="{CEFA9889-42E2-114C-94A2-BEDFD2F960A0}" type="presParOf" srcId="{0144EA0D-DF1F-4649-920E-8FD82F2D669E}" destId="{75A2CFA5-AEA4-4658-A0C1-65E1E847AF14}" srcOrd="2" destOrd="0" presId="urn:microsoft.com/office/officeart/2005/8/layout/orgChart1"/>
    <dgm:cxn modelId="{894ECD1A-9E97-9D49-80B3-9FF7E37A3CD7}" type="presParOf" srcId="{1DFF4FFD-E380-41B6-AD31-85E32752C42E}" destId="{327C7F54-C95B-48C5-B295-BEAA546371EF}" srcOrd="2" destOrd="0" presId="urn:microsoft.com/office/officeart/2005/8/layout/orgChart1"/>
    <dgm:cxn modelId="{D8468FFE-5F26-A543-AB20-2F09D9E32977}" type="presParOf" srcId="{1DFF4FFD-E380-41B6-AD31-85E32752C42E}" destId="{2237ABAF-E152-470A-9282-843CFD1D05EE}" srcOrd="3" destOrd="0" presId="urn:microsoft.com/office/officeart/2005/8/layout/orgChart1"/>
    <dgm:cxn modelId="{9E221956-683B-E64C-9CB9-92D2E63BF250}" type="presParOf" srcId="{2237ABAF-E152-470A-9282-843CFD1D05EE}" destId="{F008818B-99CC-48D4-A92D-FB5114BB0E40}" srcOrd="0" destOrd="0" presId="urn:microsoft.com/office/officeart/2005/8/layout/orgChart1"/>
    <dgm:cxn modelId="{F29D1DDB-95CF-BD43-90EA-F0DE9DB4F0B9}" type="presParOf" srcId="{F008818B-99CC-48D4-A92D-FB5114BB0E40}" destId="{3370BA8B-7FC6-461E-AE72-1E9FDFD7AAB0}" srcOrd="0" destOrd="0" presId="urn:microsoft.com/office/officeart/2005/8/layout/orgChart1"/>
    <dgm:cxn modelId="{5350739D-A1D9-4C49-8B03-AC290CDE3D27}" type="presParOf" srcId="{F008818B-99CC-48D4-A92D-FB5114BB0E40}" destId="{35D33F6A-5326-4DAD-8696-F79EDF32548C}" srcOrd="1" destOrd="0" presId="urn:microsoft.com/office/officeart/2005/8/layout/orgChart1"/>
    <dgm:cxn modelId="{D89647DE-27F4-C943-BB24-22C814E03168}" type="presParOf" srcId="{2237ABAF-E152-470A-9282-843CFD1D05EE}" destId="{86322039-730A-45B5-A700-D419515C3F66}" srcOrd="1" destOrd="0" presId="urn:microsoft.com/office/officeart/2005/8/layout/orgChart1"/>
    <dgm:cxn modelId="{BB3D2B7A-E3CE-6641-B023-CEC56763C2C1}" type="presParOf" srcId="{86322039-730A-45B5-A700-D419515C3F66}" destId="{D3B81FD6-26AC-49BC-9011-D3E5D6987D44}" srcOrd="0" destOrd="0" presId="urn:microsoft.com/office/officeart/2005/8/layout/orgChart1"/>
    <dgm:cxn modelId="{3BAB6A3C-C7AA-1A4D-A7BA-EB3AB4C3BC62}" type="presParOf" srcId="{86322039-730A-45B5-A700-D419515C3F66}" destId="{D36B53E4-761D-4E8B-BFD0-CB407B139DB3}" srcOrd="1" destOrd="0" presId="urn:microsoft.com/office/officeart/2005/8/layout/orgChart1"/>
    <dgm:cxn modelId="{FD3BE0A8-AB74-2E42-8EE2-7B0D49C41C10}" type="presParOf" srcId="{D36B53E4-761D-4E8B-BFD0-CB407B139DB3}" destId="{654CB3AF-0BED-444A-A9A1-08D0A97CA1CD}" srcOrd="0" destOrd="0" presId="urn:microsoft.com/office/officeart/2005/8/layout/orgChart1"/>
    <dgm:cxn modelId="{348106AE-9E16-3748-BAD4-D99D378E4730}" type="presParOf" srcId="{654CB3AF-0BED-444A-A9A1-08D0A97CA1CD}" destId="{66E4BBD9-133F-4022-B4F3-53894CC3BD17}" srcOrd="0" destOrd="0" presId="urn:microsoft.com/office/officeart/2005/8/layout/orgChart1"/>
    <dgm:cxn modelId="{CEE16159-B383-AF45-B158-65982DAB6A19}" type="presParOf" srcId="{654CB3AF-0BED-444A-A9A1-08D0A97CA1CD}" destId="{E80218A6-574C-4898-A0CA-56319FDEF6C5}" srcOrd="1" destOrd="0" presId="urn:microsoft.com/office/officeart/2005/8/layout/orgChart1"/>
    <dgm:cxn modelId="{6114D7E7-8E9D-164B-A36E-C8B5D1DD34C3}" type="presParOf" srcId="{D36B53E4-761D-4E8B-BFD0-CB407B139DB3}" destId="{7C9C93FD-132F-4659-9225-261CA9776706}" srcOrd="1" destOrd="0" presId="urn:microsoft.com/office/officeart/2005/8/layout/orgChart1"/>
    <dgm:cxn modelId="{D2314281-93C3-F24C-B907-1FDD3CC2DA38}" type="presParOf" srcId="{7C9C93FD-132F-4659-9225-261CA9776706}" destId="{94AC3476-AB74-4E2C-AB1E-2082D9BF710C}" srcOrd="0" destOrd="0" presId="urn:microsoft.com/office/officeart/2005/8/layout/orgChart1"/>
    <dgm:cxn modelId="{109DD636-E8AF-9E46-9B66-9D81C2817391}" type="presParOf" srcId="{7C9C93FD-132F-4659-9225-261CA9776706}" destId="{4D5C04DF-C1FD-4C7A-A8E9-CB8F2A31291D}" srcOrd="1" destOrd="0" presId="urn:microsoft.com/office/officeart/2005/8/layout/orgChart1"/>
    <dgm:cxn modelId="{0450C247-C90F-9647-A443-775B3ACF174D}" type="presParOf" srcId="{4D5C04DF-C1FD-4C7A-A8E9-CB8F2A31291D}" destId="{1A5C7A14-C7D9-4599-B2DD-351A15335BD4}" srcOrd="0" destOrd="0" presId="urn:microsoft.com/office/officeart/2005/8/layout/orgChart1"/>
    <dgm:cxn modelId="{FD428099-CB75-9C48-82F2-4584305CA184}" type="presParOf" srcId="{1A5C7A14-C7D9-4599-B2DD-351A15335BD4}" destId="{8F22D1B3-60E1-4BF7-8F94-AF425CC47B61}" srcOrd="0" destOrd="0" presId="urn:microsoft.com/office/officeart/2005/8/layout/orgChart1"/>
    <dgm:cxn modelId="{55F3AAED-1A14-784D-8EB9-7063D134B1C4}" type="presParOf" srcId="{1A5C7A14-C7D9-4599-B2DD-351A15335BD4}" destId="{CCA1E7E8-2309-4340-B6D1-B91289C147B1}" srcOrd="1" destOrd="0" presId="urn:microsoft.com/office/officeart/2005/8/layout/orgChart1"/>
    <dgm:cxn modelId="{E99A95DC-F8FD-0F48-9DB1-F7DE40613795}" type="presParOf" srcId="{4D5C04DF-C1FD-4C7A-A8E9-CB8F2A31291D}" destId="{B86951C8-B6B7-4641-BB9B-65A0926DC970}" srcOrd="1" destOrd="0" presId="urn:microsoft.com/office/officeart/2005/8/layout/orgChart1"/>
    <dgm:cxn modelId="{85827B8F-06B6-E647-9539-1F6F3CA2EC76}" type="presParOf" srcId="{4D5C04DF-C1FD-4C7A-A8E9-CB8F2A31291D}" destId="{C89A5ECD-C0F4-492F-B906-5DD7337706B9}" srcOrd="2" destOrd="0" presId="urn:microsoft.com/office/officeart/2005/8/layout/orgChart1"/>
    <dgm:cxn modelId="{D4653D86-6D52-D747-913A-781A9ACE2699}" type="presParOf" srcId="{D36B53E4-761D-4E8B-BFD0-CB407B139DB3}" destId="{5FFB3A8E-B42A-4DA2-824E-918FC228AD8A}" srcOrd="2" destOrd="0" presId="urn:microsoft.com/office/officeart/2005/8/layout/orgChart1"/>
    <dgm:cxn modelId="{DBB777B8-8B15-F34A-BED2-CCC051DFD89A}" type="presParOf" srcId="{2237ABAF-E152-470A-9282-843CFD1D05EE}" destId="{22CC91C8-796F-451C-8777-8EC713522C2E}" srcOrd="2" destOrd="0" presId="urn:microsoft.com/office/officeart/2005/8/layout/orgChart1"/>
    <dgm:cxn modelId="{C30776C9-1AC7-AB48-8102-B7980A628EEF}" type="presParOf" srcId="{1DFF4FFD-E380-41B6-AD31-85E32752C42E}" destId="{BCBD7774-2F3E-42D3-8D3C-71149891F389}" srcOrd="4" destOrd="0" presId="urn:microsoft.com/office/officeart/2005/8/layout/orgChart1"/>
    <dgm:cxn modelId="{7CD5A398-323B-2044-9ED3-FAD4AC189A06}" type="presParOf" srcId="{1DFF4FFD-E380-41B6-AD31-85E32752C42E}" destId="{48C40DCF-3A8E-440F-A5FF-9679AE56CDD9}" srcOrd="5" destOrd="0" presId="urn:microsoft.com/office/officeart/2005/8/layout/orgChart1"/>
    <dgm:cxn modelId="{0E9361FA-2258-A74B-B33B-4093DFAC0D24}" type="presParOf" srcId="{48C40DCF-3A8E-440F-A5FF-9679AE56CDD9}" destId="{57C1EB96-E0B6-4B37-A659-95E09F73F0BE}" srcOrd="0" destOrd="0" presId="urn:microsoft.com/office/officeart/2005/8/layout/orgChart1"/>
    <dgm:cxn modelId="{EC100154-93F6-FE4F-9745-9A0F2ECE0208}" type="presParOf" srcId="{57C1EB96-E0B6-4B37-A659-95E09F73F0BE}" destId="{5D7D71E3-5A74-47E2-B2D8-D62B9CA5C6E9}" srcOrd="0" destOrd="0" presId="urn:microsoft.com/office/officeart/2005/8/layout/orgChart1"/>
    <dgm:cxn modelId="{62B1E2B7-ED28-1746-8650-5474B6C08E42}" type="presParOf" srcId="{57C1EB96-E0B6-4B37-A659-95E09F73F0BE}" destId="{A0FD34A4-52F2-4116-9AAD-C6B216EA779F}" srcOrd="1" destOrd="0" presId="urn:microsoft.com/office/officeart/2005/8/layout/orgChart1"/>
    <dgm:cxn modelId="{FB50B4D3-9E60-044A-B119-518B3CD50DC9}" type="presParOf" srcId="{48C40DCF-3A8E-440F-A5FF-9679AE56CDD9}" destId="{B171DE49-F90D-4DB1-B46B-41F3174BA697}" srcOrd="1" destOrd="0" presId="urn:microsoft.com/office/officeart/2005/8/layout/orgChart1"/>
    <dgm:cxn modelId="{463DBAD7-63F2-6F48-B6DE-590516068E50}" type="presParOf" srcId="{48C40DCF-3A8E-440F-A5FF-9679AE56CDD9}" destId="{7FFB1EC9-C7F4-4101-B78F-498384046B7B}" srcOrd="2" destOrd="0" presId="urn:microsoft.com/office/officeart/2005/8/layout/orgChart1"/>
    <dgm:cxn modelId="{ADC7D71D-AABD-E046-A3E1-E1003C063FBC}" type="presParOf" srcId="{1DFF4FFD-E380-41B6-AD31-85E32752C42E}" destId="{8EBE0991-F341-47B8-9F87-87F9B45DCBCF}" srcOrd="6" destOrd="0" presId="urn:microsoft.com/office/officeart/2005/8/layout/orgChart1"/>
    <dgm:cxn modelId="{FA85F0CA-6C35-3548-BC5C-77E70DA16D8E}" type="presParOf" srcId="{1DFF4FFD-E380-41B6-AD31-85E32752C42E}" destId="{8CBB7C19-9412-4A55-B762-2DBAD3CAD27A}" srcOrd="7" destOrd="0" presId="urn:microsoft.com/office/officeart/2005/8/layout/orgChart1"/>
    <dgm:cxn modelId="{F906CDC1-4388-E645-AACC-23165FB86DB2}" type="presParOf" srcId="{8CBB7C19-9412-4A55-B762-2DBAD3CAD27A}" destId="{97D45B47-241E-4E4A-AA1E-A8D1B83DE1B1}" srcOrd="0" destOrd="0" presId="urn:microsoft.com/office/officeart/2005/8/layout/orgChart1"/>
    <dgm:cxn modelId="{0A0E10F5-7D9D-FA45-9F25-7DEE9903F8AC}" type="presParOf" srcId="{97D45B47-241E-4E4A-AA1E-A8D1B83DE1B1}" destId="{3020FF1B-A4AA-4EE7-80D7-57E9CDE81D68}" srcOrd="0" destOrd="0" presId="urn:microsoft.com/office/officeart/2005/8/layout/orgChart1"/>
    <dgm:cxn modelId="{136F682A-839F-E94A-8240-5AD048A59758}" type="presParOf" srcId="{97D45B47-241E-4E4A-AA1E-A8D1B83DE1B1}" destId="{A59A835F-5AF8-4CF3-AB01-047D0C92111D}" srcOrd="1" destOrd="0" presId="urn:microsoft.com/office/officeart/2005/8/layout/orgChart1"/>
    <dgm:cxn modelId="{7657DD4C-EEBC-A24E-AB9D-8333739DF9AC}" type="presParOf" srcId="{8CBB7C19-9412-4A55-B762-2DBAD3CAD27A}" destId="{77906ED4-0FFA-4106-A5E7-2BBC1AA47848}" srcOrd="1" destOrd="0" presId="urn:microsoft.com/office/officeart/2005/8/layout/orgChart1"/>
    <dgm:cxn modelId="{5728E397-168C-FC44-B1A8-7387DB141AA5}" type="presParOf" srcId="{8CBB7C19-9412-4A55-B762-2DBAD3CAD27A}" destId="{3E4E7364-0CF6-4880-B880-00014C0333C0}" srcOrd="2" destOrd="0" presId="urn:microsoft.com/office/officeart/2005/8/layout/orgChart1"/>
    <dgm:cxn modelId="{7928029C-2558-C14F-B144-147B00E99479}"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t>
          </a:r>
          <a:r>
            <a:rPr lang="tr-TR" sz="1600" kern="1200" dirty="0" err="1"/>
            <a:t>Mahmud</a:t>
          </a:r>
          <a:r>
            <a:rPr lang="tr-TR" sz="1600" kern="1200" dirty="0"/>
            <a:t> GÜNGÖR </a:t>
          </a:r>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Mehmet İNEL </a:t>
          </a:r>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Ersan ÖZ </a:t>
          </a:r>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İbrahim TÜRKÇÜER </a:t>
          </a:r>
        </a:p>
      </dsp:txBody>
      <dsp:txXfrm>
        <a:off x="5076506" y="1563488"/>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727657" y="-165639"/>
          <a:ext cx="2096930"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902014" y="0"/>
          <a:ext cx="2096930"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YARDIMCILARI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Bilal BOZOĞLU</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Serdar Salman SAVRAN </a:t>
          </a:r>
        </a:p>
      </dsp:txBody>
      <dsp:txXfrm>
        <a:off x="931199" y="29185"/>
        <a:ext cx="2038560"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346609" y="2675265"/>
          <a:ext cx="1710401" cy="781012"/>
        </a:xfrm>
        <a:custGeom>
          <a:avLst/>
          <a:gdLst/>
          <a:ahLst/>
          <a:cxnLst/>
          <a:rect l="0" t="0" r="0" b="0"/>
          <a:pathLst>
            <a:path>
              <a:moveTo>
                <a:pt x="0" y="0"/>
              </a:moveTo>
              <a:lnTo>
                <a:pt x="0" y="781012"/>
              </a:lnTo>
              <a:lnTo>
                <a:pt x="1710401" y="781012"/>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936342" y="1784326"/>
          <a:ext cx="1713542" cy="153772"/>
        </a:xfrm>
        <a:custGeom>
          <a:avLst/>
          <a:gdLst/>
          <a:ahLst/>
          <a:cxnLst/>
          <a:rect l="0" t="0" r="0" b="0"/>
          <a:pathLst>
            <a:path>
              <a:moveTo>
                <a:pt x="1713542" y="0"/>
              </a:moveTo>
              <a:lnTo>
                <a:pt x="0" y="0"/>
              </a:lnTo>
              <a:lnTo>
                <a:pt x="0" y="153772"/>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Müdürü)</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9176" y="1938099"/>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(ABD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9176" y="1938099"/>
        <a:ext cx="1474331" cy="737165"/>
      </dsp:txXfrm>
    </dsp:sp>
    <dsp:sp modelId="{8F22D1B3-60E1-4BF7-8F94-AF425CC47B61}">
      <dsp:nvSpPr>
        <dsp:cNvPr id="0" name=""/>
        <dsp:cNvSpPr/>
      </dsp:nvSpPr>
      <dsp:spPr>
        <a:xfrm>
          <a:off x="2057011" y="3087694"/>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Bilim Dalı veya Program</a:t>
          </a:r>
        </a:p>
      </dsp:txBody>
      <dsp:txXfrm>
        <a:off x="2057011" y="3087694"/>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12.02.2026</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12.02.2026</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12.02.2026</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12.02.2026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12.02.2026</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12.02.2026</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12.02.2026</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12.02.2026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12.02.2026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12.02.2026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12.02.2026</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12.02.2026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12.02.2026</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12.02.2026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12.02.2026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12.02.2026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12.02.2026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12.02.2026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12.02.2026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12.02.2026</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pau.edu.tr/egitimbilimleri"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ebs.pusula.pau.edu.tr/bilgigoster/DereceProgram.aspx?lng=1" TargetMode="External"/><Relationship Id="rId2" Type="http://schemas.openxmlformats.org/officeDocument/2006/relationships/hyperlink" Target="https://www.pau.edu.tr/pau/tr/mevzuat"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s://www.pau.edu.tr/egitimbilimleri/tr/sayfa/lisansustu-danisman-talep-formu"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png"/><Relationship Id="rId7" Type="http://schemas.openxmlformats.org/officeDocument/2006/relationships/image" Target="../media/image35.jp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g"/><Relationship Id="rId4" Type="http://schemas.openxmlformats.org/officeDocument/2006/relationships/image" Target="../media/image32.png"/><Relationship Id="rId9" Type="http://schemas.openxmlformats.org/officeDocument/2006/relationships/image" Target="../media/image37.jpeg"/></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image" Target="../media/image62.jpeg"/><Relationship Id="rId1" Type="http://schemas.openxmlformats.org/officeDocument/2006/relationships/slideLayout" Target="../slideLayouts/slideLayout7.xml"/><Relationship Id="rId6" Type="http://schemas.openxmlformats.org/officeDocument/2006/relationships/image" Target="../media/image66.jpg"/><Relationship Id="rId5" Type="http://schemas.openxmlformats.org/officeDocument/2006/relationships/image" Target="../media/image65.jpg"/><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2.wdp"/></Relationships>
</file>

<file path=ppt/slides/_rels/slide50.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g"/><Relationship Id="rId1" Type="http://schemas.openxmlformats.org/officeDocument/2006/relationships/slideLayout" Target="../slideLayouts/slideLayout7.xml"/><Relationship Id="rId4" Type="http://schemas.microsoft.com/office/2007/relationships/hdphoto" Target="../media/hdphoto9.wdp"/></Relationships>
</file>

<file path=ppt/slides/_rels/slide5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br>
              <a:rPr lang="tr-TR" sz="2800" dirty="0">
                <a:solidFill>
                  <a:srgbClr val="002060"/>
                </a:solidFill>
              </a:rPr>
            </a:br>
            <a:r>
              <a:rPr lang="tr-TR" sz="3200" dirty="0">
                <a:solidFill>
                  <a:srgbClr val="002060"/>
                </a:solidFill>
              </a:rPr>
              <a:t>Eğitim bilimleri enstitüsü</a:t>
            </a:r>
            <a:br>
              <a:rPr lang="tr-TR" sz="3200" dirty="0">
                <a:solidFill>
                  <a:srgbClr val="002060"/>
                </a:solidFill>
              </a:rPr>
            </a:br>
            <a:r>
              <a:rPr lang="tr-TR" sz="3200" dirty="0">
                <a:solidFill>
                  <a:srgbClr val="002060"/>
                </a:solidFill>
              </a:rPr>
              <a:t>oryantasyon programı</a:t>
            </a:r>
            <a:br>
              <a:rPr lang="tr-TR" sz="2800" dirty="0">
                <a:solidFill>
                  <a:srgbClr val="002060"/>
                </a:solidFill>
              </a:rPr>
            </a:br>
            <a:endParaRPr lang="tr-TR" sz="2800" i="1" cap="none" dirty="0">
              <a:solidFill>
                <a:srgbClr val="00206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1026" name="Picture 2" descr="Eğitim Bilimleri Enstitüsü">
            <a:extLst>
              <a:ext uri="{FF2B5EF4-FFF2-40B4-BE49-F238E27FC236}">
                <a16:creationId xmlns:a16="http://schemas.microsoft.com/office/drawing/2014/main" id="{438D57BB-83C3-7E42-BD53-1E4EABA61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6767" y="1661360"/>
            <a:ext cx="1885184" cy="1885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413119406"/>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14</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B799487D-8A05-4851-AC0D-A0B521AEE1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Unvan 1">
            <a:extLst>
              <a:ext uri="{FF2B5EF4-FFF2-40B4-BE49-F238E27FC236}">
                <a16:creationId xmlns:a16="http://schemas.microsoft.com/office/drawing/2014/main" id="{ECAD3121-5FF0-49D5-8E5C-0575C1A44ACE}"/>
              </a:ext>
            </a:extLst>
          </p:cNvPr>
          <p:cNvSpPr txBox="1">
            <a:spLocks/>
          </p:cNvSpPr>
          <p:nvPr/>
        </p:nvSpPr>
        <p:spPr>
          <a:xfrm>
            <a:off x="885354" y="1373287"/>
            <a:ext cx="10421292"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3600" b="1" i="0" u="none" strike="noStrike" kern="1200" cap="all" spc="0" normalizeH="0" baseline="0" noProof="0" dirty="0">
                <a:ln>
                  <a:noFill/>
                </a:ln>
                <a:solidFill>
                  <a:prstClr val="black"/>
                </a:solidFill>
                <a:effectLst/>
                <a:uLnTx/>
                <a:uFillTx/>
                <a:latin typeface="Century Gothic" panose="020B0502020202020204"/>
                <a:ea typeface="+mj-ea"/>
                <a:cs typeface="+mj-cs"/>
              </a:rPr>
              <a:t>Eğitim Bilimleri Enstitüsüne Hoş Geldiniz!</a:t>
            </a:r>
          </a:p>
        </p:txBody>
      </p:sp>
      <p:sp>
        <p:nvSpPr>
          <p:cNvPr id="4" name="Dikdörtgen 3">
            <a:extLst>
              <a:ext uri="{FF2B5EF4-FFF2-40B4-BE49-F238E27FC236}">
                <a16:creationId xmlns:a16="http://schemas.microsoft.com/office/drawing/2014/main" id="{ABA89913-97A4-4857-9C7F-F61FAA00641D}"/>
              </a:ext>
            </a:extLst>
          </p:cNvPr>
          <p:cNvSpPr/>
          <p:nvPr/>
        </p:nvSpPr>
        <p:spPr>
          <a:xfrm>
            <a:off x="1280160" y="2413338"/>
            <a:ext cx="9354312" cy="31700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2007 yılında kurulmuştur.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Eğitim Bilimleri alanında lisansüstü düzeyde uzman ve araştırmacılar yetiştirir.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err="1">
                <a:ln>
                  <a:noFill/>
                </a:ln>
                <a:solidFill>
                  <a:prstClr val="black"/>
                </a:solidFill>
                <a:effectLst/>
                <a:uLnTx/>
                <a:uFillTx/>
                <a:latin typeface="Century Gothic" panose="020B0502020202020204"/>
                <a:ea typeface="+mn-ea"/>
                <a:cs typeface="+mn-cs"/>
              </a:rPr>
              <a:t>Multidisipliner</a:t>
            </a: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 yaklaşımla nitelikli akademik üretimi destekler.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Eğitim anlayışı: Bilimsel, etik, katılımcı ve yenilikçi.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 Web Sitesi: </a:t>
            </a: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hlinkClick r:id="rId2"/>
              </a:rPr>
              <a:t>www.pau.edu.tr/egitimbilimleri</a:t>
            </a:r>
            <a:endPar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67565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8BD186A2-9754-4AD1-B527-22D6022002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Dikdörtgen 2">
            <a:extLst>
              <a:ext uri="{FF2B5EF4-FFF2-40B4-BE49-F238E27FC236}">
                <a16:creationId xmlns:a16="http://schemas.microsoft.com/office/drawing/2014/main" id="{8CC02F0B-D49C-4545-A073-7C15DC723E53}"/>
              </a:ext>
            </a:extLst>
          </p:cNvPr>
          <p:cNvSpPr/>
          <p:nvPr/>
        </p:nvSpPr>
        <p:spPr>
          <a:xfrm>
            <a:off x="0" y="1506974"/>
            <a:ext cx="1219200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prstClr val="black"/>
                </a:solidFill>
                <a:effectLst/>
                <a:uLnTx/>
                <a:uFillTx/>
                <a:latin typeface="Century Gothic" panose="020B0502020202020204"/>
                <a:ea typeface="+mn-ea"/>
                <a:cs typeface="+mn-cs"/>
              </a:rPr>
              <a:t>ENSTİTÜ YÖNETİMİ</a:t>
            </a:r>
          </a:p>
        </p:txBody>
      </p:sp>
      <p:graphicFrame>
        <p:nvGraphicFramePr>
          <p:cNvPr id="4" name="Tablo 3">
            <a:extLst>
              <a:ext uri="{FF2B5EF4-FFF2-40B4-BE49-F238E27FC236}">
                <a16:creationId xmlns:a16="http://schemas.microsoft.com/office/drawing/2014/main" id="{822F4F97-A12A-4B52-80AE-A1167DCE07AF}"/>
              </a:ext>
            </a:extLst>
          </p:cNvPr>
          <p:cNvGraphicFramePr>
            <a:graphicFrameLocks noGrp="1"/>
          </p:cNvGraphicFramePr>
          <p:nvPr/>
        </p:nvGraphicFramePr>
        <p:xfrm>
          <a:off x="685800" y="2606040"/>
          <a:ext cx="10820400" cy="2907790"/>
        </p:xfrm>
        <a:graphic>
          <a:graphicData uri="http://schemas.openxmlformats.org/drawingml/2006/table">
            <a:tbl>
              <a:tblPr/>
              <a:tblGrid>
                <a:gridCol w="5410200">
                  <a:extLst>
                    <a:ext uri="{9D8B030D-6E8A-4147-A177-3AD203B41FA5}">
                      <a16:colId xmlns:a16="http://schemas.microsoft.com/office/drawing/2014/main" val="2380982162"/>
                    </a:ext>
                  </a:extLst>
                </a:gridCol>
                <a:gridCol w="5410200">
                  <a:extLst>
                    <a:ext uri="{9D8B030D-6E8A-4147-A177-3AD203B41FA5}">
                      <a16:colId xmlns:a16="http://schemas.microsoft.com/office/drawing/2014/main" val="470900679"/>
                    </a:ext>
                  </a:extLst>
                </a:gridCol>
              </a:tblGrid>
              <a:tr h="581558">
                <a:tc>
                  <a:txBody>
                    <a:bodyPr/>
                    <a:lstStyle/>
                    <a:p>
                      <a:r>
                        <a:rPr lang="tr-TR" sz="2000"/>
                        <a:t>Görev</a:t>
                      </a:r>
                    </a:p>
                  </a:txBody>
                  <a:tcPr anchor="ctr">
                    <a:lnL>
                      <a:noFill/>
                    </a:lnL>
                    <a:lnR>
                      <a:noFill/>
                    </a:lnR>
                    <a:lnT>
                      <a:noFill/>
                    </a:lnT>
                    <a:lnB>
                      <a:noFill/>
                    </a:lnB>
                  </a:tcPr>
                </a:tc>
                <a:tc>
                  <a:txBody>
                    <a:bodyPr/>
                    <a:lstStyle/>
                    <a:p>
                      <a:r>
                        <a:rPr lang="tr-TR" sz="2000"/>
                        <a:t>Adı Soyadı</a:t>
                      </a:r>
                    </a:p>
                  </a:txBody>
                  <a:tcPr anchor="ctr">
                    <a:lnL>
                      <a:noFill/>
                    </a:lnL>
                    <a:lnR>
                      <a:noFill/>
                    </a:lnR>
                    <a:lnT>
                      <a:noFill/>
                    </a:lnT>
                    <a:lnB>
                      <a:noFill/>
                    </a:lnB>
                  </a:tcPr>
                </a:tc>
                <a:extLst>
                  <a:ext uri="{0D108BD9-81ED-4DB2-BD59-A6C34878D82A}">
                    <a16:rowId xmlns:a16="http://schemas.microsoft.com/office/drawing/2014/main" val="3513630752"/>
                  </a:ext>
                </a:extLst>
              </a:tr>
              <a:tr h="581558">
                <a:tc>
                  <a:txBody>
                    <a:bodyPr/>
                    <a:lstStyle/>
                    <a:p>
                      <a:r>
                        <a:rPr lang="tr-TR" sz="2000"/>
                        <a:t>Enstitü Müdürü</a:t>
                      </a:r>
                    </a:p>
                  </a:txBody>
                  <a:tcPr anchor="ctr">
                    <a:lnL>
                      <a:noFill/>
                    </a:lnL>
                    <a:lnR>
                      <a:noFill/>
                    </a:lnR>
                    <a:lnT>
                      <a:noFill/>
                    </a:lnT>
                    <a:lnB>
                      <a:noFill/>
                    </a:lnB>
                  </a:tcPr>
                </a:tc>
                <a:tc>
                  <a:txBody>
                    <a:bodyPr/>
                    <a:lstStyle/>
                    <a:p>
                      <a:r>
                        <a:rPr lang="tr-TR" sz="2000" dirty="0"/>
                        <a:t>Prof. Dr. Ahu Arıcıoğlu</a:t>
                      </a:r>
                    </a:p>
                  </a:txBody>
                  <a:tcPr anchor="ctr">
                    <a:lnL>
                      <a:noFill/>
                    </a:lnL>
                    <a:lnR>
                      <a:noFill/>
                    </a:lnR>
                    <a:lnT>
                      <a:noFill/>
                    </a:lnT>
                    <a:lnB>
                      <a:noFill/>
                    </a:lnB>
                  </a:tcPr>
                </a:tc>
                <a:extLst>
                  <a:ext uri="{0D108BD9-81ED-4DB2-BD59-A6C34878D82A}">
                    <a16:rowId xmlns:a16="http://schemas.microsoft.com/office/drawing/2014/main" val="3273212235"/>
                  </a:ext>
                </a:extLst>
              </a:tr>
              <a:tr h="581558">
                <a:tc>
                  <a:txBody>
                    <a:bodyPr/>
                    <a:lstStyle/>
                    <a:p>
                      <a:r>
                        <a:rPr lang="tr-TR" sz="2000"/>
                        <a:t>Müdür Yardımcısı</a:t>
                      </a:r>
                    </a:p>
                  </a:txBody>
                  <a:tcPr anchor="ctr">
                    <a:lnL>
                      <a:noFill/>
                    </a:lnL>
                    <a:lnR>
                      <a:noFill/>
                    </a:lnR>
                    <a:lnT>
                      <a:noFill/>
                    </a:lnT>
                    <a:lnB>
                      <a:noFill/>
                    </a:lnB>
                  </a:tcPr>
                </a:tc>
                <a:tc>
                  <a:txBody>
                    <a:bodyPr/>
                    <a:lstStyle/>
                    <a:p>
                      <a:r>
                        <a:rPr lang="tr-TR" sz="2000" dirty="0"/>
                        <a:t>Doç. Dr. Serhat </a:t>
                      </a:r>
                      <a:r>
                        <a:rPr lang="tr-TR" sz="2000" dirty="0" err="1"/>
                        <a:t>Süral</a:t>
                      </a:r>
                      <a:endParaRPr lang="tr-TR" sz="2000" dirty="0"/>
                    </a:p>
                  </a:txBody>
                  <a:tcPr anchor="ctr">
                    <a:lnL>
                      <a:noFill/>
                    </a:lnL>
                    <a:lnR>
                      <a:noFill/>
                    </a:lnR>
                    <a:lnT>
                      <a:noFill/>
                    </a:lnT>
                    <a:lnB>
                      <a:noFill/>
                    </a:lnB>
                  </a:tcPr>
                </a:tc>
                <a:extLst>
                  <a:ext uri="{0D108BD9-81ED-4DB2-BD59-A6C34878D82A}">
                    <a16:rowId xmlns:a16="http://schemas.microsoft.com/office/drawing/2014/main" val="3190301047"/>
                  </a:ext>
                </a:extLst>
              </a:tr>
              <a:tr h="581558">
                <a:tc>
                  <a:txBody>
                    <a:bodyPr/>
                    <a:lstStyle/>
                    <a:p>
                      <a:r>
                        <a:rPr lang="tr-TR" sz="2000"/>
                        <a:t>Müdür Yardımcısı</a:t>
                      </a:r>
                    </a:p>
                  </a:txBody>
                  <a:tcPr anchor="ctr">
                    <a:lnL>
                      <a:noFill/>
                    </a:lnL>
                    <a:lnR>
                      <a:noFill/>
                    </a:lnR>
                    <a:lnT>
                      <a:noFill/>
                    </a:lnT>
                    <a:lnB>
                      <a:noFill/>
                    </a:lnB>
                  </a:tcPr>
                </a:tc>
                <a:tc>
                  <a:txBody>
                    <a:bodyPr/>
                    <a:lstStyle/>
                    <a:p>
                      <a:r>
                        <a:rPr lang="tr-TR" sz="2000" dirty="0"/>
                        <a:t>Dr. </a:t>
                      </a:r>
                      <a:r>
                        <a:rPr lang="tr-TR" sz="2000" dirty="0" err="1"/>
                        <a:t>Öğr</a:t>
                      </a:r>
                      <a:r>
                        <a:rPr lang="tr-TR" sz="2000" dirty="0"/>
                        <a:t>. Üyesi Sibel Kahraman Özkurt</a:t>
                      </a:r>
                    </a:p>
                  </a:txBody>
                  <a:tcPr anchor="ctr">
                    <a:lnL>
                      <a:noFill/>
                    </a:lnL>
                    <a:lnR>
                      <a:noFill/>
                    </a:lnR>
                    <a:lnT>
                      <a:noFill/>
                    </a:lnT>
                    <a:lnB>
                      <a:noFill/>
                    </a:lnB>
                  </a:tcPr>
                </a:tc>
                <a:extLst>
                  <a:ext uri="{0D108BD9-81ED-4DB2-BD59-A6C34878D82A}">
                    <a16:rowId xmlns:a16="http://schemas.microsoft.com/office/drawing/2014/main" val="2628306121"/>
                  </a:ext>
                </a:extLst>
              </a:tr>
              <a:tr h="581558">
                <a:tc>
                  <a:txBody>
                    <a:bodyPr/>
                    <a:lstStyle/>
                    <a:p>
                      <a:r>
                        <a:rPr lang="tr-TR" sz="2000" dirty="0"/>
                        <a:t>Enstitü Sekreteri</a:t>
                      </a:r>
                    </a:p>
                  </a:txBody>
                  <a:tcPr anchor="ctr">
                    <a:lnL>
                      <a:noFill/>
                    </a:lnL>
                    <a:lnR>
                      <a:noFill/>
                    </a:lnR>
                    <a:lnT>
                      <a:noFill/>
                    </a:lnT>
                    <a:lnB>
                      <a:noFill/>
                    </a:lnB>
                  </a:tcPr>
                </a:tc>
                <a:tc>
                  <a:txBody>
                    <a:bodyPr/>
                    <a:lstStyle/>
                    <a:p>
                      <a:r>
                        <a:rPr lang="tr-TR" sz="2000" dirty="0"/>
                        <a:t>Müjgan Orman</a:t>
                      </a:r>
                    </a:p>
                  </a:txBody>
                  <a:tcPr anchor="ctr">
                    <a:lnL>
                      <a:noFill/>
                    </a:lnL>
                    <a:lnR>
                      <a:noFill/>
                    </a:lnR>
                    <a:lnT>
                      <a:noFill/>
                    </a:lnT>
                    <a:lnB>
                      <a:noFill/>
                    </a:lnB>
                  </a:tcPr>
                </a:tc>
                <a:extLst>
                  <a:ext uri="{0D108BD9-81ED-4DB2-BD59-A6C34878D82A}">
                    <a16:rowId xmlns:a16="http://schemas.microsoft.com/office/drawing/2014/main" val="3943854722"/>
                  </a:ext>
                </a:extLst>
              </a:tr>
            </a:tbl>
          </a:graphicData>
        </a:graphic>
      </p:graphicFrame>
    </p:spTree>
    <p:extLst>
      <p:ext uri="{BB962C8B-B14F-4D97-AF65-F5344CB8AC3E}">
        <p14:creationId xmlns:p14="http://schemas.microsoft.com/office/powerpoint/2010/main" val="165412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C129F95B-602A-4B0B-9CAB-3106A234C11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Dikdörtgen 2">
            <a:extLst>
              <a:ext uri="{FF2B5EF4-FFF2-40B4-BE49-F238E27FC236}">
                <a16:creationId xmlns:a16="http://schemas.microsoft.com/office/drawing/2014/main" id="{69E2E653-E54B-4C14-BA51-166303922996}"/>
              </a:ext>
            </a:extLst>
          </p:cNvPr>
          <p:cNvSpPr/>
          <p:nvPr/>
        </p:nvSpPr>
        <p:spPr>
          <a:xfrm>
            <a:off x="2284663" y="794900"/>
            <a:ext cx="7098418"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prstClr val="black"/>
                </a:solidFill>
                <a:effectLst/>
                <a:uLnTx/>
                <a:uFillTx/>
                <a:latin typeface="Century Gothic" panose="020B0502020202020204"/>
                <a:ea typeface="+mn-ea"/>
                <a:cs typeface="+mn-cs"/>
              </a:rPr>
              <a:t>Anabilim Dalları ve Programlar</a:t>
            </a:r>
          </a:p>
        </p:txBody>
      </p:sp>
      <p:sp>
        <p:nvSpPr>
          <p:cNvPr id="4" name="Dikdörtgen 3">
            <a:extLst>
              <a:ext uri="{FF2B5EF4-FFF2-40B4-BE49-F238E27FC236}">
                <a16:creationId xmlns:a16="http://schemas.microsoft.com/office/drawing/2014/main" id="{5A57E175-D947-40B2-9261-1037EBB9E625}"/>
              </a:ext>
            </a:extLst>
          </p:cNvPr>
          <p:cNvSpPr/>
          <p:nvPr/>
        </p:nvSpPr>
        <p:spPr>
          <a:xfrm>
            <a:off x="1170432" y="1490006"/>
            <a:ext cx="9326880" cy="5293757"/>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rPr>
              <a:t>Eğitim Bilimleri Anabilim Dalı</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Eğitimin Felsefi Sosyal ve Tarihi Temelleri Programı</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Eğitim Yönetimi Programı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Eğitim Programları ve Öğretim Programı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Rehberlik ve Psikolojik Danışmanlık Programı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Eğitimde Ölçme ve Değerlendirme Programı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Aile Danışmanlığı Programı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rPr>
              <a:t>Temel Eğitim Anabilim Dalı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Okul Öncesi Eğitimi Programı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Sınıf Öğretmenliği Programı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rPr>
              <a:t>Türkçe ve Sosyal Bilimler Eğitimi Anabilim Dalı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Sosyal Bilgiler Eğitimi Programı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Türkçe Eğitimi Programı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rPr>
              <a:t>Matematik ve Fen Bilimleri Eğitimi Anabilim Dalı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Fen Bilgisi Eğitimi Programı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Matematik Eğitimi Programı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rPr>
              <a:t>Yabancı Diller Eğitimi Anabilim Dalı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İngilizce Öğretmenliği Programı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rPr>
              <a:t>Güzel Sanatlar Eğitimi Anabilim Dalı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Müzik Eğitimi Programı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Resim-İş Eğitimi Programı</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1" i="0" u="none" strike="noStrike" kern="1200" cap="none" spc="0" normalizeH="0" baseline="0" noProof="0" dirty="0">
                <a:ln>
                  <a:noFill/>
                </a:ln>
                <a:solidFill>
                  <a:prstClr val="black"/>
                </a:solidFill>
                <a:effectLst/>
                <a:uLnTx/>
                <a:uFillTx/>
                <a:latin typeface="Century Gothic" panose="020B0502020202020204"/>
                <a:ea typeface="+mn-ea"/>
                <a:cs typeface="+mn-cs"/>
              </a:rPr>
              <a:t>Beden Eğitimi ve Spor Öğretimi Anabilim Dalı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Century Gothic" panose="020B0502020202020204"/>
                <a:ea typeface="+mn-ea"/>
                <a:cs typeface="+mn-cs"/>
              </a:rPr>
              <a:t>Beden Eğitimi ve Spor Öğretimi Programı</a:t>
            </a:r>
          </a:p>
        </p:txBody>
      </p:sp>
    </p:spTree>
    <p:extLst>
      <p:ext uri="{BB962C8B-B14F-4D97-AF65-F5344CB8AC3E}">
        <p14:creationId xmlns:p14="http://schemas.microsoft.com/office/powerpoint/2010/main" val="3556949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85572F5D-55C3-4FD7-AD5D-E4838B1077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Dikdörtgen 2">
            <a:extLst>
              <a:ext uri="{FF2B5EF4-FFF2-40B4-BE49-F238E27FC236}">
                <a16:creationId xmlns:a16="http://schemas.microsoft.com/office/drawing/2014/main" id="{D357221B-14AF-49B6-8502-B10F734AB855}"/>
              </a:ext>
            </a:extLst>
          </p:cNvPr>
          <p:cNvSpPr/>
          <p:nvPr/>
        </p:nvSpPr>
        <p:spPr>
          <a:xfrm>
            <a:off x="766146" y="1361789"/>
            <a:ext cx="11291874"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altLang="tr-TR" sz="3600" b="1" i="0" u="none" strike="noStrike" kern="1200" cap="none" spc="0" normalizeH="0" baseline="0" noProof="0" dirty="0">
                <a:ln>
                  <a:noFill/>
                </a:ln>
                <a:solidFill>
                  <a:srgbClr val="454545"/>
                </a:solidFill>
                <a:effectLst/>
                <a:uLnTx/>
                <a:uFillTx/>
                <a:latin typeface="Century Gothic" panose="020B0502020202020204"/>
                <a:ea typeface="+mn-ea"/>
                <a:cs typeface="+mn-cs"/>
              </a:rPr>
              <a:t>PAÜ LİSANSÜSTÜ EĞİTİM VE ÖĞRETİM </a:t>
            </a:r>
            <a:r>
              <a:rPr kumimoji="0" lang="de-DE" altLang="tr-TR" sz="3600" b="1" i="0" u="none" strike="noStrike" kern="1200" cap="none" spc="0" normalizeH="0" baseline="0" noProof="0" dirty="0">
                <a:ln>
                  <a:noFill/>
                </a:ln>
                <a:solidFill>
                  <a:srgbClr val="454545"/>
                </a:solidFill>
                <a:effectLst/>
                <a:uLnTx/>
                <a:uFillTx/>
                <a:latin typeface="Century Gothic" panose="020B0502020202020204"/>
                <a:ea typeface="+mn-ea"/>
                <a:cs typeface="+mn-cs"/>
              </a:rPr>
              <a:t>YÖNETMELİĞİ</a:t>
            </a:r>
            <a:endParaRPr kumimoji="0" lang="tr-TR" sz="3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4" name="Alt Başlık 3">
            <a:extLst>
              <a:ext uri="{FF2B5EF4-FFF2-40B4-BE49-F238E27FC236}">
                <a16:creationId xmlns:a16="http://schemas.microsoft.com/office/drawing/2014/main" id="{2010E2D4-0965-4BE4-9FCA-66A348F03C00}"/>
              </a:ext>
            </a:extLst>
          </p:cNvPr>
          <p:cNvSpPr txBox="1">
            <a:spLocks/>
          </p:cNvSpPr>
          <p:nvPr/>
        </p:nvSpPr>
        <p:spPr>
          <a:xfrm>
            <a:off x="835088" y="3520067"/>
            <a:ext cx="9765793" cy="14545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Ayrıntılı bilgiyi </a:t>
            </a: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hlinkClick r:id="rId2"/>
              </a:rPr>
              <a:t>https://www.pau.edu.tr/pau/tr/mevzuat</a:t>
            </a: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 adresinden alabilirsiniz.</a:t>
            </a:r>
          </a:p>
        </p:txBody>
      </p:sp>
      <p:sp>
        <p:nvSpPr>
          <p:cNvPr id="6" name="Dikdörtgen 5">
            <a:extLst>
              <a:ext uri="{FF2B5EF4-FFF2-40B4-BE49-F238E27FC236}">
                <a16:creationId xmlns:a16="http://schemas.microsoft.com/office/drawing/2014/main" id="{19DEBA51-86A6-45CD-8424-98594AE3FABE}"/>
              </a:ext>
            </a:extLst>
          </p:cNvPr>
          <p:cNvSpPr/>
          <p:nvPr/>
        </p:nvSpPr>
        <p:spPr>
          <a:xfrm>
            <a:off x="835088" y="2219656"/>
            <a:ext cx="1085745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altLang="tr-TR" sz="3600" b="1" i="0" u="none" strike="noStrike" kern="1200" cap="none" spc="0" normalizeH="0" baseline="0" noProof="0" dirty="0">
                <a:ln>
                  <a:noFill/>
                </a:ln>
                <a:solidFill>
                  <a:srgbClr val="454545"/>
                </a:solidFill>
                <a:effectLst/>
                <a:uLnTx/>
                <a:uFillTx/>
                <a:latin typeface="Century Gothic" panose="020B0502020202020204"/>
                <a:ea typeface="+mn-ea"/>
                <a:cs typeface="+mn-cs"/>
              </a:rPr>
              <a:t>PAÜ LİSANSÜSTÜ EĞİTİM VE ÖĞRETİM YÖNERGESİ</a:t>
            </a:r>
            <a:endParaRPr kumimoji="0" lang="tr-TR" sz="3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7" name="Dikdörtgen 6">
            <a:extLst>
              <a:ext uri="{FF2B5EF4-FFF2-40B4-BE49-F238E27FC236}">
                <a16:creationId xmlns:a16="http://schemas.microsoft.com/office/drawing/2014/main" id="{B2C0F481-E1BE-4993-9FA3-1A38029180E6}"/>
              </a:ext>
            </a:extLst>
          </p:cNvPr>
          <p:cNvSpPr/>
          <p:nvPr/>
        </p:nvSpPr>
        <p:spPr>
          <a:xfrm>
            <a:off x="3258524" y="4247360"/>
            <a:ext cx="5674951"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altLang="tr-TR" sz="3600" b="1" i="0" u="none" strike="noStrike" kern="1200" cap="none" spc="0" normalizeH="0" baseline="0" noProof="0" dirty="0">
                <a:ln>
                  <a:noFill/>
                </a:ln>
                <a:solidFill>
                  <a:srgbClr val="454545"/>
                </a:solidFill>
                <a:effectLst/>
                <a:uLnTx/>
                <a:uFillTx/>
                <a:latin typeface="Century Gothic" panose="020B0502020202020204"/>
                <a:ea typeface="+mn-ea"/>
                <a:cs typeface="+mn-cs"/>
              </a:rPr>
              <a:t>PAÜ EĞİTİM BİLGİ SİSTEMİ</a:t>
            </a:r>
            <a:endParaRPr kumimoji="0" lang="tr-TR" sz="3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8" name="Alt Başlık 3">
            <a:extLst>
              <a:ext uri="{FF2B5EF4-FFF2-40B4-BE49-F238E27FC236}">
                <a16:creationId xmlns:a16="http://schemas.microsoft.com/office/drawing/2014/main" id="{ED87BC34-FF69-4559-943A-42C3065C1629}"/>
              </a:ext>
            </a:extLst>
          </p:cNvPr>
          <p:cNvSpPr txBox="1">
            <a:spLocks/>
          </p:cNvSpPr>
          <p:nvPr/>
        </p:nvSpPr>
        <p:spPr>
          <a:xfrm>
            <a:off x="835088" y="5098931"/>
            <a:ext cx="10741216" cy="14545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lvl="0"/>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Ayrıntılı bilgiyi </a:t>
            </a:r>
            <a:r>
              <a:rPr lang="tr-TR" dirty="0">
                <a:solidFill>
                  <a:prstClr val="black"/>
                </a:solidFill>
                <a:hlinkClick r:id="rId3"/>
              </a:rPr>
              <a:t>https://ebs.pusula.pau.edu.tr/bilgigoster/DereceProgram.aspx?lng=1</a:t>
            </a:r>
            <a:r>
              <a:rPr lang="tr-TR" dirty="0">
                <a:solidFill>
                  <a:prstClr val="black"/>
                </a:solidFill>
              </a:rPr>
              <a:t> adresinden </a:t>
            </a: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alabilirsiniz.</a:t>
            </a:r>
          </a:p>
        </p:txBody>
      </p:sp>
    </p:spTree>
    <p:extLst>
      <p:ext uri="{BB962C8B-B14F-4D97-AF65-F5344CB8AC3E}">
        <p14:creationId xmlns:p14="http://schemas.microsoft.com/office/powerpoint/2010/main" val="2936613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DD56F974-89C8-49D4-99CE-68D57EA8E9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İçerik Yer Tutucusu 1">
            <a:extLst>
              <a:ext uri="{FF2B5EF4-FFF2-40B4-BE49-F238E27FC236}">
                <a16:creationId xmlns:a16="http://schemas.microsoft.com/office/drawing/2014/main" id="{188233FA-3E1A-4096-A617-1368D0114E67}"/>
              </a:ext>
            </a:extLst>
          </p:cNvPr>
          <p:cNvSpPr txBox="1">
            <a:spLocks/>
          </p:cNvSpPr>
          <p:nvPr/>
        </p:nvSpPr>
        <p:spPr>
          <a:xfrm>
            <a:off x="699247" y="1985300"/>
            <a:ext cx="10419129" cy="387781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Öğrenci ders aşamasında kayıt yenilediği her yarıyılda </a:t>
            </a:r>
            <a:r>
              <a:rPr kumimoji="0" lang="tr-TR" sz="2000" b="1" i="0" u="none" strike="noStrike" kern="1200" cap="none" spc="0" normalizeH="0" baseline="0" noProof="0" dirty="0">
                <a:ln>
                  <a:noFill/>
                </a:ln>
                <a:solidFill>
                  <a:prstClr val="black"/>
                </a:solidFill>
                <a:effectLst/>
                <a:uLnTx/>
                <a:uFillTx/>
                <a:latin typeface="Century Gothic" panose="020B0502020202020204"/>
                <a:ea typeface="+mn-ea"/>
                <a:cs typeface="+mn-cs"/>
              </a:rPr>
              <a:t>en az 15, en fazla 40 </a:t>
            </a:r>
            <a:r>
              <a:rPr kumimoji="0" lang="tr-TR" sz="2000" b="0" i="0" u="none" strike="noStrike" kern="1200" cap="none" spc="0" normalizeH="0" baseline="0" noProof="0" dirty="0" err="1">
                <a:ln>
                  <a:noFill/>
                </a:ln>
                <a:solidFill>
                  <a:prstClr val="black"/>
                </a:solidFill>
                <a:effectLst/>
                <a:uLnTx/>
                <a:uFillTx/>
                <a:latin typeface="Century Gothic" panose="020B0502020202020204"/>
                <a:ea typeface="+mn-ea"/>
                <a:cs typeface="+mn-cs"/>
              </a:rPr>
              <a:t>AKTS’lik</a:t>
            </a: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 ders alabilir.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Seminer, uzmanlık alan dersi, tez çalışması ve dönem projesi </a:t>
            </a:r>
            <a:r>
              <a:rPr kumimoji="0" lang="tr-TR" sz="2000" b="0" i="0" u="none" strike="noStrike" kern="1200" cap="none" spc="0" normalizeH="0" baseline="0" noProof="0" dirty="0" err="1">
                <a:ln>
                  <a:noFill/>
                </a:ln>
                <a:solidFill>
                  <a:prstClr val="black"/>
                </a:solidFill>
                <a:effectLst/>
                <a:uLnTx/>
                <a:uFillTx/>
                <a:latin typeface="Century Gothic" panose="020B0502020202020204"/>
                <a:ea typeface="+mn-ea"/>
                <a:cs typeface="+mn-cs"/>
              </a:rPr>
              <a:t>AKTS’li</a:t>
            </a: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 olup, notu akademik ortalamaya dâhil edilmez, Geçti (G) veya Kaldı (K) olarak değerlendirilir.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Öğrenci, tez önerisinin kabul edildiği tarihten sonraki ilk yarıyıl ‘uzmanlık alan dersi’ ve ‘yüksek lisans </a:t>
            </a:r>
            <a:r>
              <a:rPr kumimoji="0" lang="tr-TR" sz="2000" b="0" i="0" u="none" strike="noStrike" kern="1200" cap="none" spc="0" normalizeH="0" baseline="0" noProof="0" dirty="0" err="1">
                <a:ln>
                  <a:noFill/>
                </a:ln>
                <a:solidFill>
                  <a:prstClr val="black"/>
                </a:solidFill>
                <a:effectLst/>
                <a:uLnTx/>
                <a:uFillTx/>
                <a:latin typeface="Century Gothic" panose="020B0502020202020204"/>
                <a:ea typeface="+mn-ea"/>
                <a:cs typeface="+mn-cs"/>
              </a:rPr>
              <a:t>tezi’ne</a:t>
            </a:r>
            <a:r>
              <a:rPr kumimoji="0" lang="tr-TR" sz="2000" b="0" i="0" u="none" strike="noStrike" kern="1200" cap="none" spc="0" normalizeH="0" baseline="0" noProof="0" dirty="0">
                <a:ln>
                  <a:noFill/>
                </a:ln>
                <a:solidFill>
                  <a:prstClr val="black"/>
                </a:solidFill>
                <a:effectLst/>
                <a:uLnTx/>
                <a:uFillTx/>
                <a:latin typeface="Century Gothic" panose="020B0502020202020204"/>
                <a:ea typeface="+mn-ea"/>
                <a:cs typeface="+mn-cs"/>
              </a:rPr>
              <a:t> kayıt yaptırır.</a:t>
            </a:r>
          </a:p>
          <a:p>
            <a:r>
              <a:rPr lang="tr-TR" sz="2000" dirty="0">
                <a:solidFill>
                  <a:prstClr val="black"/>
                </a:solidFill>
                <a:latin typeface="Century Gothic" panose="020B0502020202020204"/>
              </a:rPr>
              <a:t>Öğrenci, danışmanının onayı ile Üniversite bünyesindeki diğer lisansüstü programlardan ders seçebilir. Ayrıca danışmanın önerisi, EABD/EASD başkanının görüşü ve EYK kararı ile diğer yükseköğretim kurumlarında verilmekte olan lisansüstü derslerden seçmeli ders alabilir. Diğer yükseköğretim kurumlarından alınacak derslerin üniversitenin öğretim programlarında açılmamış olması gerekir.</a:t>
            </a:r>
          </a:p>
        </p:txBody>
      </p:sp>
      <p:sp>
        <p:nvSpPr>
          <p:cNvPr id="4" name="Başlık 2">
            <a:extLst>
              <a:ext uri="{FF2B5EF4-FFF2-40B4-BE49-F238E27FC236}">
                <a16:creationId xmlns:a16="http://schemas.microsoft.com/office/drawing/2014/main" id="{9C0BAA07-8149-4466-B544-2A88F52165CF}"/>
              </a:ext>
            </a:extLst>
          </p:cNvPr>
          <p:cNvSpPr txBox="1">
            <a:spLocks/>
          </p:cNvSpPr>
          <p:nvPr/>
        </p:nvSpPr>
        <p:spPr>
          <a:xfrm>
            <a:off x="-555094" y="1194097"/>
            <a:ext cx="10433600" cy="1054250"/>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600" b="1" i="0" u="none" strike="noStrike" kern="1200" cap="all" spc="0" normalizeH="0" baseline="0" noProof="0" dirty="0">
                <a:ln>
                  <a:noFill/>
                </a:ln>
                <a:solidFill>
                  <a:prstClr val="black"/>
                </a:solidFill>
                <a:effectLst/>
                <a:uLnTx/>
                <a:uFillTx/>
                <a:latin typeface="Century Gothic" panose="020B0502020202020204"/>
                <a:ea typeface="+mj-ea"/>
                <a:cs typeface="+mj-cs"/>
              </a:rPr>
              <a:t>Tezli Yüksek Lisans Programı</a:t>
            </a:r>
          </a:p>
        </p:txBody>
      </p:sp>
    </p:spTree>
    <p:extLst>
      <p:ext uri="{BB962C8B-B14F-4D97-AF65-F5344CB8AC3E}">
        <p14:creationId xmlns:p14="http://schemas.microsoft.com/office/powerpoint/2010/main" val="1614370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3600" b="1" dirty="0"/>
              <a:t>Pamukkale Üniversitesi’ne hoş geldiniz. </a:t>
            </a:r>
          </a:p>
          <a:p>
            <a:pPr marL="0" indent="0" algn="ctr">
              <a:spcBef>
                <a:spcPts val="0"/>
              </a:spcBef>
              <a:buNone/>
            </a:pPr>
            <a:endParaRPr lang="tr-TR" sz="2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5B4F5EB-14DA-435A-8116-1380A0AAC6A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İçerik Yer Tutucusu 1">
            <a:extLst>
              <a:ext uri="{FF2B5EF4-FFF2-40B4-BE49-F238E27FC236}">
                <a16:creationId xmlns:a16="http://schemas.microsoft.com/office/drawing/2014/main" id="{806D929C-A69F-4938-9129-FDCB1D1A1D7F}"/>
              </a:ext>
            </a:extLst>
          </p:cNvPr>
          <p:cNvSpPr txBox="1">
            <a:spLocks/>
          </p:cNvSpPr>
          <p:nvPr/>
        </p:nvSpPr>
        <p:spPr>
          <a:xfrm>
            <a:off x="699247" y="2248347"/>
            <a:ext cx="11178809" cy="387781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Tezli yüksek lisans programının süresi bilimsel hazırlıkta geçen süre hariç, kayıt olduğu programa ilişkin derslerin verildiği dönemden başlamak üzere, her dönem için kayıt yaptırıp yaptırmadığına bakılmaksızın </a:t>
            </a:r>
            <a:r>
              <a:rPr kumimoji="0" lang="tr-TR" sz="2200" b="1" i="0" u="none" strike="noStrike" kern="1200" cap="none" spc="0" normalizeH="0" baseline="0" noProof="0" dirty="0">
                <a:ln>
                  <a:noFill/>
                </a:ln>
                <a:solidFill>
                  <a:prstClr val="black"/>
                </a:solidFill>
                <a:effectLst/>
                <a:uLnTx/>
                <a:uFillTx/>
                <a:latin typeface="Century Gothic" panose="020B0502020202020204"/>
                <a:ea typeface="+mn-ea"/>
                <a:cs typeface="+mn-cs"/>
              </a:rPr>
              <a:t>dört yarıyıl </a:t>
            </a: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olup, program en çok </a:t>
            </a:r>
            <a:r>
              <a:rPr kumimoji="0" lang="tr-TR" sz="2200" b="1" i="0" u="none" strike="noStrike" kern="1200" cap="none" spc="0" normalizeH="0" baseline="0" noProof="0" dirty="0">
                <a:ln>
                  <a:noFill/>
                </a:ln>
                <a:solidFill>
                  <a:prstClr val="black"/>
                </a:solidFill>
                <a:effectLst/>
                <a:uLnTx/>
                <a:uFillTx/>
                <a:latin typeface="Century Gothic" panose="020B0502020202020204"/>
                <a:ea typeface="+mn-ea"/>
                <a:cs typeface="+mn-cs"/>
              </a:rPr>
              <a:t>altı yarıyılda</a:t>
            </a: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 tamamlanır. (Bilimsel hazırlık dersleriyle birlikte yüksek lisans dersleri alındığı takdirde süreç başlar.)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Tezli yüksek lisans programı için, azami öğrenim süresi altı yarıyıldan oluşan üç yıldır. En az iki yarıyılı tez süresi olmak üzere yüksek lisans programı en erken üç yarıyılda tamamlanabilir (60 AKTS ders + 60 AKTS tez olmak koşuluyla). Tez süresi, tez önerisinin ilgili enstitü yönetim kurulunca kabul edilmesiyle başlar. Öğrencinin genel not ortalamasının en az </a:t>
            </a:r>
            <a:r>
              <a:rPr kumimoji="0" lang="tr-TR" sz="2200" b="1" i="0" u="none" strike="noStrike" kern="1200" cap="none" spc="0" normalizeH="0" baseline="0" noProof="0" dirty="0">
                <a:ln>
                  <a:noFill/>
                </a:ln>
                <a:solidFill>
                  <a:prstClr val="black"/>
                </a:solidFill>
                <a:effectLst/>
                <a:uLnTx/>
                <a:uFillTx/>
                <a:latin typeface="Century Gothic" panose="020B0502020202020204"/>
                <a:ea typeface="+mn-ea"/>
                <a:cs typeface="+mn-cs"/>
              </a:rPr>
              <a:t>2.75</a:t>
            </a:r>
            <a:r>
              <a:rPr kumimoji="0" lang="tr-TR" sz="2200" b="0" i="0" u="none" strike="noStrike" kern="1200" cap="none" spc="0" normalizeH="0" baseline="0" noProof="0" dirty="0">
                <a:ln>
                  <a:noFill/>
                </a:ln>
                <a:solidFill>
                  <a:prstClr val="black"/>
                </a:solidFill>
                <a:effectLst/>
                <a:uLnTx/>
                <a:uFillTx/>
                <a:latin typeface="Century Gothic" panose="020B0502020202020204"/>
                <a:ea typeface="+mn-ea"/>
                <a:cs typeface="+mn-cs"/>
              </a:rPr>
              <a:t> olması, seminer dersi, uzmanlık alan dersi ve tez çalışmasının başarıyla tamamlanması mezuniyet için gereklidir.</a:t>
            </a:r>
          </a:p>
        </p:txBody>
      </p:sp>
      <p:sp>
        <p:nvSpPr>
          <p:cNvPr id="5" name="Başlık 2">
            <a:extLst>
              <a:ext uri="{FF2B5EF4-FFF2-40B4-BE49-F238E27FC236}">
                <a16:creationId xmlns:a16="http://schemas.microsoft.com/office/drawing/2014/main" id="{3397A251-214A-4F3B-986F-EB53274D93E7}"/>
              </a:ext>
            </a:extLst>
          </p:cNvPr>
          <p:cNvSpPr txBox="1">
            <a:spLocks/>
          </p:cNvSpPr>
          <p:nvPr/>
        </p:nvSpPr>
        <p:spPr>
          <a:xfrm>
            <a:off x="-299000" y="1194097"/>
            <a:ext cx="10433600" cy="1054250"/>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tr-TR" sz="3600" b="1" i="0" u="none" strike="noStrike" kern="1200" cap="all" spc="0" normalizeH="0" baseline="0" noProof="0" dirty="0">
                <a:ln>
                  <a:noFill/>
                </a:ln>
                <a:solidFill>
                  <a:prstClr val="black"/>
                </a:solidFill>
                <a:effectLst/>
                <a:uLnTx/>
                <a:uFillTx/>
                <a:latin typeface="Century Gothic" panose="020B0502020202020204"/>
                <a:ea typeface="+mj-ea"/>
                <a:cs typeface="+mj-cs"/>
              </a:rPr>
              <a:t>Tezli Yüksek Lisans Programı</a:t>
            </a:r>
          </a:p>
        </p:txBody>
      </p:sp>
    </p:spTree>
    <p:extLst>
      <p:ext uri="{BB962C8B-B14F-4D97-AF65-F5344CB8AC3E}">
        <p14:creationId xmlns:p14="http://schemas.microsoft.com/office/powerpoint/2010/main" val="3636896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74D30DC-3D6A-4515-81E9-532FC1876620}"/>
              </a:ext>
            </a:extLst>
          </p:cNvPr>
          <p:cNvSpPr>
            <a:spLocks noGrp="1"/>
          </p:cNvSpPr>
          <p:nvPr>
            <p:ph type="sldNum" sz="quarter" idx="12"/>
          </p:nvPr>
        </p:nvSpPr>
        <p:spPr/>
        <p:txBody>
          <a:bodyPr/>
          <a:lstStyle/>
          <a:p>
            <a:fld id="{F302176B-0E47-46AC-8F43-DAB4B8A37D06}" type="slidenum">
              <a:rPr lang="tr-TR" smtClean="0"/>
              <a:pPr/>
              <a:t>21</a:t>
            </a:fld>
            <a:endParaRPr lang="tr-TR"/>
          </a:p>
        </p:txBody>
      </p:sp>
      <p:sp>
        <p:nvSpPr>
          <p:cNvPr id="3" name="2 Başlık">
            <a:extLst>
              <a:ext uri="{FF2B5EF4-FFF2-40B4-BE49-F238E27FC236}">
                <a16:creationId xmlns:a16="http://schemas.microsoft.com/office/drawing/2014/main" id="{8FDE1DDC-5A66-4B6F-99D3-9F132D4958B6}"/>
              </a:ext>
            </a:extLst>
          </p:cNvPr>
          <p:cNvSpPr txBox="1">
            <a:spLocks/>
          </p:cNvSpPr>
          <p:nvPr/>
        </p:nvSpPr>
        <p:spPr>
          <a:xfrm>
            <a:off x="798218" y="1018212"/>
            <a:ext cx="7756263" cy="1054250"/>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dirty="0"/>
              <a:t>Doktora Programı</a:t>
            </a:r>
          </a:p>
        </p:txBody>
      </p:sp>
      <p:sp>
        <p:nvSpPr>
          <p:cNvPr id="5" name="Metin kutusu 4">
            <a:extLst>
              <a:ext uri="{FF2B5EF4-FFF2-40B4-BE49-F238E27FC236}">
                <a16:creationId xmlns:a16="http://schemas.microsoft.com/office/drawing/2014/main" id="{6ABD23C0-CBA3-E44E-BA60-C70A17FEC711}"/>
              </a:ext>
            </a:extLst>
          </p:cNvPr>
          <p:cNvSpPr txBox="1"/>
          <p:nvPr/>
        </p:nvSpPr>
        <p:spPr>
          <a:xfrm>
            <a:off x="651353" y="1749296"/>
            <a:ext cx="11348581" cy="646331"/>
          </a:xfrm>
          <a:prstGeom prst="rect">
            <a:avLst/>
          </a:prstGeom>
          <a:noFill/>
        </p:spPr>
        <p:txBody>
          <a:bodyPr wrap="square">
            <a:spAutoFit/>
          </a:bodyPr>
          <a:lstStyle/>
          <a:p>
            <a:pPr marL="285750" indent="-285750">
              <a:buFont typeface="Arial" panose="020B0604020202020204" pitchFamily="34" charset="0"/>
              <a:buChar char="•"/>
            </a:pPr>
            <a:r>
              <a:rPr lang="tr-TR" dirty="0"/>
              <a:t>Öğrenci, ders aşamasında kayıt yenilediği her yarıyılda </a:t>
            </a:r>
            <a:r>
              <a:rPr lang="tr-TR" b="1" dirty="0"/>
              <a:t>en az 15, en fazla 40 </a:t>
            </a:r>
            <a:r>
              <a:rPr lang="tr-TR" b="1" dirty="0" err="1"/>
              <a:t>AKTS’lik</a:t>
            </a:r>
            <a:r>
              <a:rPr lang="tr-TR" b="1" dirty="0"/>
              <a:t> </a:t>
            </a:r>
            <a:r>
              <a:rPr lang="tr-TR" dirty="0"/>
              <a:t>ders alabilir. Zorunlu AKTS yükünü tamamlama durumunda bu koşul aranmaz. </a:t>
            </a:r>
          </a:p>
        </p:txBody>
      </p:sp>
      <p:sp>
        <p:nvSpPr>
          <p:cNvPr id="7" name="Metin kutusu 6">
            <a:extLst>
              <a:ext uri="{FF2B5EF4-FFF2-40B4-BE49-F238E27FC236}">
                <a16:creationId xmlns:a16="http://schemas.microsoft.com/office/drawing/2014/main" id="{9CA53CDA-C12D-1F47-BA10-896B3DEF8C94}"/>
              </a:ext>
            </a:extLst>
          </p:cNvPr>
          <p:cNvSpPr txBox="1"/>
          <p:nvPr/>
        </p:nvSpPr>
        <p:spPr>
          <a:xfrm>
            <a:off x="651353" y="2803546"/>
            <a:ext cx="11185743" cy="1200329"/>
          </a:xfrm>
          <a:prstGeom prst="rect">
            <a:avLst/>
          </a:prstGeom>
          <a:noFill/>
        </p:spPr>
        <p:txBody>
          <a:bodyPr wrap="square">
            <a:spAutoFit/>
          </a:bodyPr>
          <a:lstStyle/>
          <a:p>
            <a:pPr marL="285750" indent="-285750">
              <a:buFont typeface="Arial" panose="020B0604020202020204" pitchFamily="34" charset="0"/>
              <a:buChar char="•"/>
            </a:pPr>
            <a:r>
              <a:rPr lang="tr-TR" dirty="0"/>
              <a:t>Ders yükleri, tezli yüksek lisans derecesi olan öğrenciler için </a:t>
            </a:r>
            <a:r>
              <a:rPr lang="tr-TR" b="1" dirty="0"/>
              <a:t>en az yedi ders, iki seminer </a:t>
            </a:r>
            <a:r>
              <a:rPr lang="tr-TR" dirty="0"/>
              <a:t>ve varsa eğitim bilimi dersleri, </a:t>
            </a:r>
            <a:r>
              <a:rPr lang="tr-TR" b="1" dirty="0"/>
              <a:t>yeterlik sınavına hazırlık</a:t>
            </a:r>
            <a:r>
              <a:rPr lang="tr-TR" dirty="0"/>
              <a:t>, </a:t>
            </a:r>
            <a:r>
              <a:rPr lang="tr-TR" b="1" dirty="0"/>
              <a:t>tez önerisi hazırlama</a:t>
            </a:r>
            <a:r>
              <a:rPr lang="tr-TR" dirty="0"/>
              <a:t>, </a:t>
            </a:r>
            <a:r>
              <a:rPr lang="tr-TR" b="1" dirty="0"/>
              <a:t>en az 120 </a:t>
            </a:r>
            <a:r>
              <a:rPr lang="tr-TR" b="1" dirty="0" err="1"/>
              <a:t>AKTS’lik</a:t>
            </a:r>
            <a:r>
              <a:rPr lang="tr-TR" b="1" dirty="0"/>
              <a:t> uzmanlık alan dersleri ve tez çalışması </a:t>
            </a:r>
            <a:r>
              <a:rPr lang="tr-TR" dirty="0"/>
              <a:t>olmak üzere </a:t>
            </a:r>
            <a:r>
              <a:rPr lang="tr-TR" b="1" dirty="0"/>
              <a:t>en az 240 </a:t>
            </a:r>
            <a:r>
              <a:rPr lang="tr-TR" b="1" dirty="0" err="1"/>
              <a:t>AKTS’den</a:t>
            </a:r>
            <a:r>
              <a:rPr lang="tr-TR" b="1" dirty="0"/>
              <a:t> </a:t>
            </a:r>
            <a:r>
              <a:rPr lang="tr-TR" dirty="0"/>
              <a:t>oluşur. Yeterlik sınavına hazırlık 20 AKTS, tez önerisi hazırlama ise 10 AKTS değerindedir ve akademik ortalamaya dâhil edilmez. </a:t>
            </a:r>
          </a:p>
        </p:txBody>
      </p:sp>
      <p:sp>
        <p:nvSpPr>
          <p:cNvPr id="9" name="Metin kutusu 8">
            <a:extLst>
              <a:ext uri="{FF2B5EF4-FFF2-40B4-BE49-F238E27FC236}">
                <a16:creationId xmlns:a16="http://schemas.microsoft.com/office/drawing/2014/main" id="{BEB519E6-E669-8C49-AA2B-400396A90FB0}"/>
              </a:ext>
            </a:extLst>
          </p:cNvPr>
          <p:cNvSpPr txBox="1"/>
          <p:nvPr/>
        </p:nvSpPr>
        <p:spPr>
          <a:xfrm>
            <a:off x="651354" y="3642593"/>
            <a:ext cx="10889293" cy="2031325"/>
          </a:xfrm>
          <a:prstGeom prst="rect">
            <a:avLst/>
          </a:prstGeom>
          <a:noFill/>
        </p:spPr>
        <p:txBody>
          <a:bodyPr wrap="square">
            <a:spAutoFit/>
          </a:bodyPr>
          <a:lstStyle/>
          <a:p>
            <a:br>
              <a:rPr lang="en-US" dirty="0"/>
            </a:br>
            <a:endParaRPr lang="en-US" dirty="0"/>
          </a:p>
          <a:p>
            <a:pPr marL="285750" indent="-285750">
              <a:buFont typeface="Arial" panose="020B0604020202020204" pitchFamily="34" charset="0"/>
              <a:buChar char="•"/>
            </a:pPr>
            <a:r>
              <a:rPr lang="tr-TR" dirty="0"/>
              <a:t>Üniversite bünyesindeki diğer lisansüstü programlardan ders seçilebilir. Ayrıca, danışman ve EABD/EASD kurulunun önerisi, EABD/EASD başkanının görüşü ve EYK kararı ile diğer yükseköğretim kurumlarında verilmekte olan lisansüstü derslerden </a:t>
            </a:r>
            <a:r>
              <a:rPr lang="tr-TR" b="1" dirty="0"/>
              <a:t>en çok iki ders </a:t>
            </a:r>
            <a:r>
              <a:rPr lang="tr-TR" dirty="0"/>
              <a:t>seçilebilir. Diğer yükseköğretim kurumlarından alınacak derslerin Üniversitenin eğitim- öğretim programlarında açılmamış olması gerekir. </a:t>
            </a:r>
          </a:p>
        </p:txBody>
      </p:sp>
    </p:spTree>
    <p:extLst>
      <p:ext uri="{BB962C8B-B14F-4D97-AF65-F5344CB8AC3E}">
        <p14:creationId xmlns:p14="http://schemas.microsoft.com/office/powerpoint/2010/main" val="686684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1292102-E60F-9044-BC91-3A57A4AB6523}"/>
              </a:ext>
            </a:extLst>
          </p:cNvPr>
          <p:cNvSpPr>
            <a:spLocks noGrp="1"/>
          </p:cNvSpPr>
          <p:nvPr>
            <p:ph type="sldNum" sz="quarter" idx="12"/>
          </p:nvPr>
        </p:nvSpPr>
        <p:spPr/>
        <p:txBody>
          <a:bodyPr/>
          <a:lstStyle/>
          <a:p>
            <a:fld id="{F302176B-0E47-46AC-8F43-DAB4B8A37D06}" type="slidenum">
              <a:rPr lang="tr-TR" smtClean="0"/>
              <a:pPr/>
              <a:t>22</a:t>
            </a:fld>
            <a:endParaRPr lang="tr-TR"/>
          </a:p>
        </p:txBody>
      </p:sp>
      <p:sp>
        <p:nvSpPr>
          <p:cNvPr id="3" name="2 Başlık">
            <a:extLst>
              <a:ext uri="{FF2B5EF4-FFF2-40B4-BE49-F238E27FC236}">
                <a16:creationId xmlns:a16="http://schemas.microsoft.com/office/drawing/2014/main" id="{7CE68155-2FD4-264E-AA4A-E21617608432}"/>
              </a:ext>
            </a:extLst>
          </p:cNvPr>
          <p:cNvSpPr txBox="1">
            <a:spLocks/>
          </p:cNvSpPr>
          <p:nvPr/>
        </p:nvSpPr>
        <p:spPr>
          <a:xfrm>
            <a:off x="0" y="1018212"/>
            <a:ext cx="12192000" cy="1054250"/>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b="1" dirty="0"/>
              <a:t>Doktora YETERLİK SINAVI</a:t>
            </a:r>
          </a:p>
        </p:txBody>
      </p:sp>
      <p:sp>
        <p:nvSpPr>
          <p:cNvPr id="5" name="Metin kutusu 4">
            <a:extLst>
              <a:ext uri="{FF2B5EF4-FFF2-40B4-BE49-F238E27FC236}">
                <a16:creationId xmlns:a16="http://schemas.microsoft.com/office/drawing/2014/main" id="{CCFCED5F-1D13-BE49-A517-5DDE41727027}"/>
              </a:ext>
            </a:extLst>
          </p:cNvPr>
          <p:cNvSpPr txBox="1"/>
          <p:nvPr/>
        </p:nvSpPr>
        <p:spPr>
          <a:xfrm>
            <a:off x="994253" y="2228671"/>
            <a:ext cx="10203493" cy="1200329"/>
          </a:xfrm>
          <a:prstGeom prst="rect">
            <a:avLst/>
          </a:prstGeom>
          <a:noFill/>
        </p:spPr>
        <p:txBody>
          <a:bodyPr wrap="square">
            <a:spAutoFit/>
          </a:bodyPr>
          <a:lstStyle/>
          <a:p>
            <a:pPr marL="285750" indent="-285750">
              <a:buFont typeface="Arial" panose="020B0604020202020204" pitchFamily="34" charset="0"/>
              <a:buChar char="•"/>
            </a:pPr>
            <a:r>
              <a:rPr lang="tr-TR" dirty="0"/>
              <a:t>Derslerini ve seminerlerini tamamlayan, </a:t>
            </a:r>
            <a:r>
              <a:rPr lang="tr-TR" b="1" dirty="0"/>
              <a:t>en az 3,00 </a:t>
            </a:r>
            <a:r>
              <a:rPr lang="tr-TR" dirty="0"/>
              <a:t>ağırlıklı genel not ortalamasına sahip olan öğrenciler yeterlik sınavına girmek için başvurabilir. Öğrenci, yeterlik sınavına girmek istediğini belirten bir dilekçeyi danışmanın uygun görüşüyle birlikte, ilgili EABD/</a:t>
            </a:r>
            <a:r>
              <a:rPr lang="tr-TR" dirty="0" err="1"/>
              <a:t>EASD’na</a:t>
            </a:r>
            <a:r>
              <a:rPr lang="tr-TR" dirty="0"/>
              <a:t> teslim eder. </a:t>
            </a:r>
          </a:p>
        </p:txBody>
      </p:sp>
      <p:sp>
        <p:nvSpPr>
          <p:cNvPr id="7" name="Metin kutusu 6">
            <a:extLst>
              <a:ext uri="{FF2B5EF4-FFF2-40B4-BE49-F238E27FC236}">
                <a16:creationId xmlns:a16="http://schemas.microsoft.com/office/drawing/2014/main" id="{712BF6B3-6242-BF42-A35A-1E30EF066C28}"/>
              </a:ext>
            </a:extLst>
          </p:cNvPr>
          <p:cNvSpPr txBox="1"/>
          <p:nvPr/>
        </p:nvSpPr>
        <p:spPr>
          <a:xfrm>
            <a:off x="1114816" y="4722674"/>
            <a:ext cx="10484286" cy="1754326"/>
          </a:xfrm>
          <a:prstGeom prst="rect">
            <a:avLst/>
          </a:prstGeom>
          <a:noFill/>
        </p:spPr>
        <p:txBody>
          <a:bodyPr wrap="square">
            <a:spAutoFit/>
          </a:bodyPr>
          <a:lstStyle/>
          <a:p>
            <a:pPr marL="285750" indent="-285750">
              <a:buFont typeface="Arial" panose="020B0604020202020204" pitchFamily="34" charset="0"/>
              <a:buChar char="•"/>
            </a:pPr>
            <a:r>
              <a:rPr lang="tr-TR" dirty="0"/>
              <a:t>Yeterlik sınavında başarılı bulunan öğrenci için </a:t>
            </a:r>
            <a:r>
              <a:rPr lang="tr-TR" b="1" dirty="0"/>
              <a:t>bir ay içerisinde </a:t>
            </a:r>
            <a:r>
              <a:rPr lang="tr-TR" dirty="0"/>
              <a:t>danışman ve EABD/EASD başkanlığının görüşü ve EYK onayı ile tez izleme komitesi oluşturulur. Tez izleme komitesi, üç öğretim üyesinden oluşur. Komitede danışmandan başka EABD/EASD içinden ve dışından birer üye yer alır. İkinci danışmanın atanması durumunda ikinci danışman dilerse komite toplantılarına katılabilir. Ayrıca, EABD/EASD içinden ve dışından veya başka bir yükseköğretim kurumundan olmak üzere iki yedek üye belirlenir. </a:t>
            </a:r>
          </a:p>
        </p:txBody>
      </p:sp>
      <p:sp>
        <p:nvSpPr>
          <p:cNvPr id="10" name="2 Başlık">
            <a:extLst>
              <a:ext uri="{FF2B5EF4-FFF2-40B4-BE49-F238E27FC236}">
                <a16:creationId xmlns:a16="http://schemas.microsoft.com/office/drawing/2014/main" id="{025EEF3E-C788-9640-AA32-DA6D2C91F0EE}"/>
              </a:ext>
            </a:extLst>
          </p:cNvPr>
          <p:cNvSpPr txBox="1">
            <a:spLocks/>
          </p:cNvSpPr>
          <p:nvPr/>
        </p:nvSpPr>
        <p:spPr>
          <a:xfrm>
            <a:off x="0" y="3731289"/>
            <a:ext cx="12192000" cy="1054250"/>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600" b="1" dirty="0"/>
              <a:t>DOKTORA TEZ İZLEME KOMİTESİ (TİK)</a:t>
            </a:r>
          </a:p>
        </p:txBody>
      </p:sp>
    </p:spTree>
    <p:extLst>
      <p:ext uri="{BB962C8B-B14F-4D97-AF65-F5344CB8AC3E}">
        <p14:creationId xmlns:p14="http://schemas.microsoft.com/office/powerpoint/2010/main" val="423569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8C33D03A-585D-804C-A6CD-171F536FA633}"/>
              </a:ext>
            </a:extLst>
          </p:cNvPr>
          <p:cNvSpPr>
            <a:spLocks noGrp="1"/>
          </p:cNvSpPr>
          <p:nvPr>
            <p:ph type="sldNum" sz="quarter" idx="12"/>
          </p:nvPr>
        </p:nvSpPr>
        <p:spPr/>
        <p:txBody>
          <a:bodyPr/>
          <a:lstStyle/>
          <a:p>
            <a:fld id="{F302176B-0E47-46AC-8F43-DAB4B8A37D06}" type="slidenum">
              <a:rPr lang="tr-TR" smtClean="0"/>
              <a:pPr/>
              <a:t>23</a:t>
            </a:fld>
            <a:endParaRPr lang="tr-TR"/>
          </a:p>
        </p:txBody>
      </p:sp>
      <p:sp>
        <p:nvSpPr>
          <p:cNvPr id="4" name="Metin kutusu 3">
            <a:extLst>
              <a:ext uri="{FF2B5EF4-FFF2-40B4-BE49-F238E27FC236}">
                <a16:creationId xmlns:a16="http://schemas.microsoft.com/office/drawing/2014/main" id="{ED45BE73-24EB-F344-97F2-AA36A95C4D45}"/>
              </a:ext>
            </a:extLst>
          </p:cNvPr>
          <p:cNvSpPr txBox="1"/>
          <p:nvPr/>
        </p:nvSpPr>
        <p:spPr>
          <a:xfrm>
            <a:off x="187890" y="1230062"/>
            <a:ext cx="12004110" cy="1754326"/>
          </a:xfrm>
          <a:prstGeom prst="rect">
            <a:avLst/>
          </a:prstGeom>
          <a:noFill/>
        </p:spPr>
        <p:txBody>
          <a:bodyPr wrap="square">
            <a:spAutoFit/>
          </a:bodyPr>
          <a:lstStyle/>
          <a:p>
            <a:pPr algn="ctr"/>
            <a:r>
              <a:rPr lang="tr-TR" sz="3600" b="1" dirty="0"/>
              <a:t>DOKTORA/SANATTA YETERLİK TEZİNİN SONUÇLANDIRILMASI İLE İLGİLİ MAKALE HAZIRLANMASI </a:t>
            </a:r>
          </a:p>
        </p:txBody>
      </p:sp>
      <p:sp>
        <p:nvSpPr>
          <p:cNvPr id="6" name="Metin kutusu 5">
            <a:extLst>
              <a:ext uri="{FF2B5EF4-FFF2-40B4-BE49-F238E27FC236}">
                <a16:creationId xmlns:a16="http://schemas.microsoft.com/office/drawing/2014/main" id="{D0E449D7-A34E-8947-BC1B-107C0B441B6A}"/>
              </a:ext>
            </a:extLst>
          </p:cNvPr>
          <p:cNvSpPr txBox="1"/>
          <p:nvPr/>
        </p:nvSpPr>
        <p:spPr>
          <a:xfrm>
            <a:off x="676405" y="2984388"/>
            <a:ext cx="11327705" cy="1477328"/>
          </a:xfrm>
          <a:prstGeom prst="rect">
            <a:avLst/>
          </a:prstGeom>
          <a:noFill/>
        </p:spPr>
        <p:txBody>
          <a:bodyPr wrap="square">
            <a:spAutoFit/>
          </a:bodyPr>
          <a:lstStyle/>
          <a:p>
            <a:pPr marL="285750" indent="-285750">
              <a:buFont typeface="Arial" panose="020B0604020202020204" pitchFamily="34" charset="0"/>
              <a:buChar char="•"/>
            </a:pPr>
            <a:r>
              <a:rPr lang="en-US" dirty="0" err="1"/>
              <a:t>Alanı</a:t>
            </a:r>
            <a:r>
              <a:rPr lang="en-US" dirty="0"/>
              <a:t> </a:t>
            </a:r>
            <a:r>
              <a:rPr lang="en-US" dirty="0" err="1"/>
              <a:t>ile</a:t>
            </a:r>
            <a:r>
              <a:rPr lang="en-US" dirty="0"/>
              <a:t> </a:t>
            </a:r>
            <a:r>
              <a:rPr lang="en-US" dirty="0" err="1"/>
              <a:t>ilgili</a:t>
            </a:r>
            <a:r>
              <a:rPr lang="en-US" dirty="0"/>
              <a:t> </a:t>
            </a:r>
            <a:r>
              <a:rPr lang="en-US" dirty="0" err="1"/>
              <a:t>yalnızca</a:t>
            </a:r>
            <a:r>
              <a:rPr lang="en-US" dirty="0"/>
              <a:t> </a:t>
            </a:r>
            <a:r>
              <a:rPr lang="en-US" b="1" dirty="0" err="1"/>
              <a:t>kendisinin</a:t>
            </a:r>
            <a:r>
              <a:rPr lang="en-US" b="1" dirty="0"/>
              <a:t> </a:t>
            </a:r>
            <a:r>
              <a:rPr lang="en-US" b="1" dirty="0" err="1"/>
              <a:t>veya</a:t>
            </a:r>
            <a:r>
              <a:rPr lang="en-US" b="1" dirty="0"/>
              <a:t> </a:t>
            </a:r>
            <a:r>
              <a:rPr lang="en-US" b="1" dirty="0" err="1"/>
              <a:t>danışmanının</a:t>
            </a:r>
            <a:r>
              <a:rPr lang="en-US" b="1" dirty="0"/>
              <a:t> </a:t>
            </a:r>
            <a:r>
              <a:rPr lang="en-US" b="1" dirty="0" err="1"/>
              <a:t>ya</a:t>
            </a:r>
            <a:r>
              <a:rPr lang="en-US" b="1" dirty="0"/>
              <a:t> da </a:t>
            </a:r>
            <a:r>
              <a:rPr lang="en-US" b="1" dirty="0" err="1"/>
              <a:t>ikinci</a:t>
            </a:r>
            <a:r>
              <a:rPr lang="en-US" b="1" dirty="0"/>
              <a:t> </a:t>
            </a:r>
            <a:r>
              <a:rPr lang="en-US" b="1" dirty="0" err="1"/>
              <a:t>danışmanının</a:t>
            </a:r>
            <a:r>
              <a:rPr lang="en-US" b="1" dirty="0"/>
              <a:t> </a:t>
            </a:r>
            <a:r>
              <a:rPr lang="en-US" b="1" dirty="0" err="1"/>
              <a:t>sorumlu</a:t>
            </a:r>
            <a:r>
              <a:rPr lang="en-US" b="1" dirty="0"/>
              <a:t> </a:t>
            </a:r>
            <a:r>
              <a:rPr lang="en-US" b="1" dirty="0" err="1"/>
              <a:t>yazar</a:t>
            </a:r>
            <a:r>
              <a:rPr lang="en-US" b="1" dirty="0"/>
              <a:t> </a:t>
            </a:r>
            <a:r>
              <a:rPr lang="en-US" dirty="0" err="1"/>
              <a:t>olarak</a:t>
            </a:r>
            <a:r>
              <a:rPr lang="en-US" dirty="0"/>
              <a:t> </a:t>
            </a:r>
            <a:r>
              <a:rPr lang="en-US" dirty="0" err="1"/>
              <a:t>yer</a:t>
            </a:r>
            <a:r>
              <a:rPr lang="en-US" dirty="0"/>
              <a:t> </a:t>
            </a:r>
            <a:r>
              <a:rPr lang="en-US" dirty="0" err="1"/>
              <a:t>aldığı</a:t>
            </a:r>
            <a:r>
              <a:rPr lang="en-US" dirty="0"/>
              <a:t>, </a:t>
            </a:r>
            <a:r>
              <a:rPr lang="en-US" b="1" dirty="0"/>
              <a:t>Web of Science (SCIE, SSCI, AHCI, ESCI), Scopus </a:t>
            </a:r>
            <a:r>
              <a:rPr lang="en-US" b="1" dirty="0" err="1"/>
              <a:t>veya</a:t>
            </a:r>
            <a:r>
              <a:rPr lang="en-US" b="1" dirty="0"/>
              <a:t> TR </a:t>
            </a:r>
            <a:r>
              <a:rPr lang="en-US" b="1" dirty="0" err="1"/>
              <a:t>Dizin</a:t>
            </a:r>
            <a:r>
              <a:rPr lang="en-US" b="1" dirty="0"/>
              <a:t> </a:t>
            </a:r>
            <a:r>
              <a:rPr lang="en-US" dirty="0" err="1"/>
              <a:t>kapsamındaki</a:t>
            </a:r>
            <a:r>
              <a:rPr lang="en-US" dirty="0"/>
              <a:t> </a:t>
            </a:r>
            <a:r>
              <a:rPr lang="en-US" dirty="0" err="1"/>
              <a:t>dergilerde</a:t>
            </a:r>
            <a:r>
              <a:rPr lang="en-US" dirty="0"/>
              <a:t> </a:t>
            </a:r>
            <a:r>
              <a:rPr lang="en-US" dirty="0" err="1"/>
              <a:t>yayımlanmak</a:t>
            </a:r>
            <a:r>
              <a:rPr lang="en-US" dirty="0"/>
              <a:t> </a:t>
            </a:r>
            <a:r>
              <a:rPr lang="en-US" dirty="0" err="1"/>
              <a:t>üzere</a:t>
            </a:r>
            <a:r>
              <a:rPr lang="en-US" dirty="0"/>
              <a:t>, </a:t>
            </a:r>
            <a:r>
              <a:rPr lang="en-US" dirty="0" err="1"/>
              <a:t>kabulü</a:t>
            </a:r>
            <a:r>
              <a:rPr lang="en-US" dirty="0"/>
              <a:t> </a:t>
            </a:r>
            <a:r>
              <a:rPr lang="en-US" dirty="0" err="1"/>
              <a:t>yapılmış</a:t>
            </a:r>
            <a:r>
              <a:rPr lang="en-US" dirty="0"/>
              <a:t> </a:t>
            </a:r>
            <a:r>
              <a:rPr lang="en-US" dirty="0" err="1"/>
              <a:t>bir</a:t>
            </a:r>
            <a:r>
              <a:rPr lang="en-US" dirty="0"/>
              <a:t> </a:t>
            </a:r>
            <a:r>
              <a:rPr lang="en-US" dirty="0" err="1"/>
              <a:t>araştırma</a:t>
            </a:r>
            <a:r>
              <a:rPr lang="en-US" dirty="0"/>
              <a:t> </a:t>
            </a:r>
            <a:r>
              <a:rPr lang="en-US" dirty="0" err="1"/>
              <a:t>makalesi</a:t>
            </a:r>
            <a:r>
              <a:rPr lang="en-US" dirty="0"/>
              <a:t> </a:t>
            </a:r>
            <a:r>
              <a:rPr lang="en-US" dirty="0" err="1"/>
              <a:t>olan</a:t>
            </a:r>
            <a:r>
              <a:rPr lang="en-US" dirty="0"/>
              <a:t> </a:t>
            </a:r>
            <a:r>
              <a:rPr lang="en-US" dirty="0" err="1"/>
              <a:t>öğrenciler</a:t>
            </a:r>
            <a:r>
              <a:rPr lang="en-US" dirty="0"/>
              <a:t> </a:t>
            </a:r>
            <a:r>
              <a:rPr lang="en-US" dirty="0" err="1"/>
              <a:t>tez</a:t>
            </a:r>
            <a:r>
              <a:rPr lang="en-US" dirty="0"/>
              <a:t> </a:t>
            </a:r>
            <a:r>
              <a:rPr lang="en-US" dirty="0" err="1"/>
              <a:t>savunma</a:t>
            </a:r>
            <a:r>
              <a:rPr lang="en-US" dirty="0"/>
              <a:t> </a:t>
            </a:r>
            <a:r>
              <a:rPr lang="en-US" dirty="0" err="1"/>
              <a:t>sınavına</a:t>
            </a:r>
            <a:r>
              <a:rPr lang="en-US" dirty="0"/>
              <a:t> </a:t>
            </a:r>
            <a:r>
              <a:rPr lang="en-US" dirty="0" err="1"/>
              <a:t>alınır</a:t>
            </a:r>
            <a:r>
              <a:rPr lang="en-US" dirty="0"/>
              <a:t>. </a:t>
            </a:r>
            <a:r>
              <a:rPr lang="en-US" dirty="0" err="1"/>
              <a:t>Öğrencinin</a:t>
            </a:r>
            <a:r>
              <a:rPr lang="en-US" dirty="0"/>
              <a:t> </a:t>
            </a:r>
            <a:r>
              <a:rPr lang="en-US" dirty="0" err="1"/>
              <a:t>tez</a:t>
            </a:r>
            <a:r>
              <a:rPr lang="en-US" dirty="0"/>
              <a:t> </a:t>
            </a:r>
            <a:r>
              <a:rPr lang="en-US" dirty="0" err="1"/>
              <a:t>konusu</a:t>
            </a:r>
            <a:r>
              <a:rPr lang="en-US" dirty="0"/>
              <a:t> </a:t>
            </a:r>
            <a:r>
              <a:rPr lang="en-US" dirty="0" err="1"/>
              <a:t>ulusal</a:t>
            </a:r>
            <a:r>
              <a:rPr lang="en-US" dirty="0"/>
              <a:t> </a:t>
            </a:r>
            <a:r>
              <a:rPr lang="en-US" dirty="0" err="1"/>
              <a:t>ve</a:t>
            </a:r>
            <a:r>
              <a:rPr lang="en-US" dirty="0"/>
              <a:t> </a:t>
            </a:r>
            <a:r>
              <a:rPr lang="en-US" dirty="0" err="1"/>
              <a:t>uluslararası</a:t>
            </a:r>
            <a:r>
              <a:rPr lang="en-US" dirty="0"/>
              <a:t> </a:t>
            </a:r>
            <a:r>
              <a:rPr lang="en-US" dirty="0" err="1"/>
              <a:t>proje</a:t>
            </a:r>
            <a:r>
              <a:rPr lang="en-US" dirty="0"/>
              <a:t> </a:t>
            </a:r>
            <a:r>
              <a:rPr lang="en-US" dirty="0" err="1"/>
              <a:t>kapsamında</a:t>
            </a:r>
            <a:r>
              <a:rPr lang="en-US" dirty="0"/>
              <a:t> </a:t>
            </a:r>
            <a:r>
              <a:rPr lang="en-US" dirty="0" err="1"/>
              <a:t>yürütülüyorsa</a:t>
            </a:r>
            <a:r>
              <a:rPr lang="en-US" dirty="0"/>
              <a:t>, </a:t>
            </a:r>
            <a:r>
              <a:rPr lang="en-US" dirty="0" err="1"/>
              <a:t>bunu</a:t>
            </a:r>
            <a:r>
              <a:rPr lang="en-US" dirty="0"/>
              <a:t> </a:t>
            </a:r>
            <a:r>
              <a:rPr lang="en-US" dirty="0" err="1"/>
              <a:t>kanıtlamak</a:t>
            </a:r>
            <a:r>
              <a:rPr lang="en-US" dirty="0"/>
              <a:t> </a:t>
            </a:r>
            <a:r>
              <a:rPr lang="en-US" dirty="0" err="1"/>
              <a:t>şartıyla</a:t>
            </a:r>
            <a:r>
              <a:rPr lang="en-US" dirty="0"/>
              <a:t> </a:t>
            </a:r>
            <a:r>
              <a:rPr lang="en-US" dirty="0" err="1"/>
              <a:t>proje</a:t>
            </a:r>
            <a:r>
              <a:rPr lang="en-US" dirty="0"/>
              <a:t> </a:t>
            </a:r>
            <a:r>
              <a:rPr lang="en-US" dirty="0" err="1"/>
              <a:t>üyelerine</a:t>
            </a:r>
            <a:r>
              <a:rPr lang="en-US" dirty="0"/>
              <a:t> de </a:t>
            </a:r>
            <a:r>
              <a:rPr lang="en-US" dirty="0" err="1"/>
              <a:t>makalede</a:t>
            </a:r>
            <a:r>
              <a:rPr lang="en-US" dirty="0"/>
              <a:t> </a:t>
            </a:r>
            <a:r>
              <a:rPr lang="en-US" dirty="0" err="1"/>
              <a:t>yazar</a:t>
            </a:r>
            <a:r>
              <a:rPr lang="en-US" dirty="0"/>
              <a:t> </a:t>
            </a:r>
            <a:r>
              <a:rPr lang="en-US" dirty="0" err="1"/>
              <a:t>olarak</a:t>
            </a:r>
            <a:r>
              <a:rPr lang="en-US" dirty="0"/>
              <a:t> </a:t>
            </a:r>
            <a:r>
              <a:rPr lang="en-US" dirty="0" err="1"/>
              <a:t>yer</a:t>
            </a:r>
            <a:r>
              <a:rPr lang="en-US" dirty="0"/>
              <a:t> </a:t>
            </a:r>
            <a:r>
              <a:rPr lang="en-US" dirty="0" err="1"/>
              <a:t>verilebilir</a:t>
            </a:r>
            <a:r>
              <a:rPr lang="en-US" dirty="0"/>
              <a:t>. </a:t>
            </a:r>
          </a:p>
        </p:txBody>
      </p:sp>
      <p:sp>
        <p:nvSpPr>
          <p:cNvPr id="8" name="Metin kutusu 7">
            <a:extLst>
              <a:ext uri="{FF2B5EF4-FFF2-40B4-BE49-F238E27FC236}">
                <a16:creationId xmlns:a16="http://schemas.microsoft.com/office/drawing/2014/main" id="{76749BFA-7F08-4D4C-9A3C-2ACB5AD05D5A}"/>
              </a:ext>
            </a:extLst>
          </p:cNvPr>
          <p:cNvSpPr txBox="1"/>
          <p:nvPr/>
        </p:nvSpPr>
        <p:spPr>
          <a:xfrm>
            <a:off x="676405" y="4820008"/>
            <a:ext cx="11047957" cy="646331"/>
          </a:xfrm>
          <a:prstGeom prst="rect">
            <a:avLst/>
          </a:prstGeom>
          <a:noFill/>
        </p:spPr>
        <p:txBody>
          <a:bodyPr wrap="square">
            <a:spAutoFit/>
          </a:bodyPr>
          <a:lstStyle/>
          <a:p>
            <a:pPr marL="285750" indent="-285750">
              <a:buFont typeface="Arial" panose="020B0604020202020204" pitchFamily="34" charset="0"/>
              <a:buChar char="•"/>
            </a:pPr>
            <a:r>
              <a:rPr lang="en-US" dirty="0" err="1"/>
              <a:t>Öğrencinin</a:t>
            </a:r>
            <a:r>
              <a:rPr lang="en-US" dirty="0"/>
              <a:t> </a:t>
            </a:r>
            <a:r>
              <a:rPr lang="en-US" dirty="0" err="1"/>
              <a:t>tez</a:t>
            </a:r>
            <a:r>
              <a:rPr lang="en-US" dirty="0"/>
              <a:t> </a:t>
            </a:r>
            <a:r>
              <a:rPr lang="en-US" dirty="0" err="1"/>
              <a:t>savunma</a:t>
            </a:r>
            <a:r>
              <a:rPr lang="en-US" dirty="0"/>
              <a:t> </a:t>
            </a:r>
            <a:r>
              <a:rPr lang="en-US" dirty="0" err="1"/>
              <a:t>sınavına</a:t>
            </a:r>
            <a:r>
              <a:rPr lang="en-US" dirty="0"/>
              <a:t> </a:t>
            </a:r>
            <a:r>
              <a:rPr lang="en-US" dirty="0" err="1"/>
              <a:t>girebilmesi</a:t>
            </a:r>
            <a:r>
              <a:rPr lang="en-US" dirty="0"/>
              <a:t> </a:t>
            </a:r>
            <a:r>
              <a:rPr lang="en-US" dirty="0" err="1"/>
              <a:t>için</a:t>
            </a:r>
            <a:r>
              <a:rPr lang="en-US" dirty="0"/>
              <a:t> </a:t>
            </a:r>
            <a:r>
              <a:rPr lang="en-US" dirty="0" err="1"/>
              <a:t>tez</a:t>
            </a:r>
            <a:r>
              <a:rPr lang="en-US" dirty="0"/>
              <a:t> </a:t>
            </a:r>
            <a:r>
              <a:rPr lang="en-US" dirty="0" err="1"/>
              <a:t>önerisi</a:t>
            </a:r>
            <a:r>
              <a:rPr lang="en-US" dirty="0"/>
              <a:t> </a:t>
            </a:r>
            <a:r>
              <a:rPr lang="en-US" dirty="0" err="1"/>
              <a:t>dahil</a:t>
            </a:r>
            <a:r>
              <a:rPr lang="en-US" dirty="0"/>
              <a:t> </a:t>
            </a:r>
            <a:r>
              <a:rPr lang="en-US" dirty="0" err="1"/>
              <a:t>tez</a:t>
            </a:r>
            <a:r>
              <a:rPr lang="en-US" dirty="0"/>
              <a:t> </a:t>
            </a:r>
            <a:r>
              <a:rPr lang="en-US" dirty="0" err="1"/>
              <a:t>izleme</a:t>
            </a:r>
            <a:r>
              <a:rPr lang="en-US" dirty="0"/>
              <a:t> </a:t>
            </a:r>
            <a:r>
              <a:rPr lang="en-US" dirty="0" err="1"/>
              <a:t>komitesinden</a:t>
            </a:r>
            <a:r>
              <a:rPr lang="en-US" dirty="0"/>
              <a:t> </a:t>
            </a:r>
            <a:r>
              <a:rPr lang="en-US" b="1" dirty="0" err="1"/>
              <a:t>dört</a:t>
            </a:r>
            <a:r>
              <a:rPr lang="en-US" b="1" dirty="0"/>
              <a:t> </a:t>
            </a:r>
            <a:r>
              <a:rPr lang="en-US" dirty="0" err="1"/>
              <a:t>kez</a:t>
            </a:r>
            <a:r>
              <a:rPr lang="en-US" dirty="0"/>
              <a:t> </a:t>
            </a:r>
            <a:r>
              <a:rPr lang="en-US" dirty="0" err="1"/>
              <a:t>başarılı</a:t>
            </a:r>
            <a:r>
              <a:rPr lang="en-US" dirty="0"/>
              <a:t> </a:t>
            </a:r>
            <a:r>
              <a:rPr lang="en-US" dirty="0" err="1"/>
              <a:t>olması</a:t>
            </a:r>
            <a:r>
              <a:rPr lang="en-US" dirty="0"/>
              <a:t> </a:t>
            </a:r>
            <a:r>
              <a:rPr lang="en-US" dirty="0" err="1"/>
              <a:t>gerekir</a:t>
            </a:r>
            <a:r>
              <a:rPr lang="en-US" dirty="0"/>
              <a:t>. </a:t>
            </a:r>
          </a:p>
        </p:txBody>
      </p:sp>
    </p:spTree>
    <p:extLst>
      <p:ext uri="{BB962C8B-B14F-4D97-AF65-F5344CB8AC3E}">
        <p14:creationId xmlns:p14="http://schemas.microsoft.com/office/powerpoint/2010/main" val="2645210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25236869-9E2E-425B-8BC0-CB12BEF753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Başlık 2">
            <a:extLst>
              <a:ext uri="{FF2B5EF4-FFF2-40B4-BE49-F238E27FC236}">
                <a16:creationId xmlns:a16="http://schemas.microsoft.com/office/drawing/2014/main" id="{4C573368-C95B-46C5-B8AB-E7C8946A3FB5}"/>
              </a:ext>
            </a:extLst>
          </p:cNvPr>
          <p:cNvSpPr txBox="1">
            <a:spLocks/>
          </p:cNvSpPr>
          <p:nvPr/>
        </p:nvSpPr>
        <p:spPr>
          <a:xfrm>
            <a:off x="1224200" y="628696"/>
            <a:ext cx="9164082" cy="8428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altLang="tr-TR" sz="4000" b="1" i="0" u="none" strike="noStrike" kern="1200" cap="all" spc="0" normalizeH="0" baseline="0" noProof="0" dirty="0">
                <a:ln>
                  <a:noFill/>
                </a:ln>
                <a:solidFill>
                  <a:prstClr val="black"/>
                </a:solidFill>
                <a:effectLst/>
                <a:uLnTx/>
                <a:uFillTx/>
                <a:latin typeface="Century Gothic" panose="020B0502020202020204"/>
                <a:ea typeface="+mj-ea"/>
                <a:cs typeface="+mj-cs"/>
              </a:rPr>
              <a:t>NOT</a:t>
            </a:r>
            <a:r>
              <a:rPr kumimoji="0" lang="tr-TR" altLang="tr-TR" sz="4000" b="1" i="0" u="none" strike="noStrike" kern="1200" cap="all" spc="0" normalizeH="0" baseline="0" noProof="0" dirty="0">
                <a:ln>
                  <a:noFill/>
                </a:ln>
                <a:solidFill>
                  <a:prstClr val="black"/>
                </a:solidFill>
                <a:effectLst/>
                <a:uLnTx/>
                <a:uFillTx/>
                <a:latin typeface="Century Gothic" panose="020B0502020202020204"/>
                <a:ea typeface="+mj-ea"/>
                <a:cs typeface="+mj-cs"/>
              </a:rPr>
              <a:t>LAR</a:t>
            </a:r>
            <a:endParaRPr kumimoji="0" lang="tr-TR" sz="4000" b="1" i="0" u="none" strike="noStrike" kern="1200" cap="all" spc="0" normalizeH="0" baseline="0" noProof="0" dirty="0">
              <a:ln>
                <a:noFill/>
              </a:ln>
              <a:solidFill>
                <a:prstClr val="black"/>
              </a:solidFill>
              <a:effectLst/>
              <a:uLnTx/>
              <a:uFillTx/>
              <a:latin typeface="Century Gothic" panose="020B0502020202020204"/>
              <a:ea typeface="+mj-ea"/>
              <a:cs typeface="+mj-cs"/>
            </a:endParaRPr>
          </a:p>
        </p:txBody>
      </p:sp>
      <p:pic>
        <p:nvPicPr>
          <p:cNvPr id="11" name="Resim 10">
            <a:extLst>
              <a:ext uri="{FF2B5EF4-FFF2-40B4-BE49-F238E27FC236}">
                <a16:creationId xmlns:a16="http://schemas.microsoft.com/office/drawing/2014/main" id="{FE263CDF-74FD-4CD7-9DBE-85F1DFAD1664}"/>
              </a:ext>
            </a:extLst>
          </p:cNvPr>
          <p:cNvPicPr>
            <a:picLocks noChangeAspect="1"/>
          </p:cNvPicPr>
          <p:nvPr/>
        </p:nvPicPr>
        <p:blipFill rotWithShape="1">
          <a:blip r:embed="rId2"/>
          <a:srcRect b="4125"/>
          <a:stretch/>
        </p:blipFill>
        <p:spPr>
          <a:xfrm>
            <a:off x="1591056" y="1618467"/>
            <a:ext cx="8979408" cy="3913653"/>
          </a:xfrm>
          <a:prstGeom prst="rect">
            <a:avLst/>
          </a:prstGeom>
        </p:spPr>
      </p:pic>
    </p:spTree>
    <p:extLst>
      <p:ext uri="{BB962C8B-B14F-4D97-AF65-F5344CB8AC3E}">
        <p14:creationId xmlns:p14="http://schemas.microsoft.com/office/powerpoint/2010/main" val="4000041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245DBEDE-0E13-49BA-A31E-5B05809B2DAF}"/>
              </a:ext>
            </a:extLst>
          </p:cNvPr>
          <p:cNvSpPr>
            <a:spLocks noGrp="1"/>
          </p:cNvSpPr>
          <p:nvPr>
            <p:ph type="sldNum" sz="quarter" idx="12"/>
          </p:nvPr>
        </p:nvSpPr>
        <p:spPr/>
        <p:txBody>
          <a:bodyPr/>
          <a:lstStyle/>
          <a:p>
            <a:fld id="{F302176B-0E47-46AC-8F43-DAB4B8A37D06}" type="slidenum">
              <a:rPr lang="tr-TR" smtClean="0"/>
              <a:pPr/>
              <a:t>25</a:t>
            </a:fld>
            <a:endParaRPr lang="tr-TR"/>
          </a:p>
        </p:txBody>
      </p:sp>
      <p:sp>
        <p:nvSpPr>
          <p:cNvPr id="3" name="Dikdörtgen 2">
            <a:extLst>
              <a:ext uri="{FF2B5EF4-FFF2-40B4-BE49-F238E27FC236}">
                <a16:creationId xmlns:a16="http://schemas.microsoft.com/office/drawing/2014/main" id="{A1949A11-AEF4-4D98-A9E1-591DB15B0A96}"/>
              </a:ext>
            </a:extLst>
          </p:cNvPr>
          <p:cNvSpPr/>
          <p:nvPr/>
        </p:nvSpPr>
        <p:spPr>
          <a:xfrm>
            <a:off x="3371158" y="1031486"/>
            <a:ext cx="5718232" cy="646331"/>
          </a:xfrm>
          <a:prstGeom prst="rect">
            <a:avLst/>
          </a:prstGeom>
        </p:spPr>
        <p:txBody>
          <a:bodyPr wrap="none">
            <a:spAutoFit/>
          </a:bodyPr>
          <a:lstStyle/>
          <a:p>
            <a:r>
              <a:rPr lang="tr-TR" sz="3600" b="1" dirty="0"/>
              <a:t>TEZ DANIŞMANI ATAMASI</a:t>
            </a:r>
          </a:p>
        </p:txBody>
      </p:sp>
      <p:sp>
        <p:nvSpPr>
          <p:cNvPr id="5" name="Dikdörtgen 4">
            <a:extLst>
              <a:ext uri="{FF2B5EF4-FFF2-40B4-BE49-F238E27FC236}">
                <a16:creationId xmlns:a16="http://schemas.microsoft.com/office/drawing/2014/main" id="{47E7EC11-687D-41EC-A85B-41C86498A063}"/>
              </a:ext>
            </a:extLst>
          </p:cNvPr>
          <p:cNvSpPr/>
          <p:nvPr/>
        </p:nvSpPr>
        <p:spPr>
          <a:xfrm>
            <a:off x="758952" y="1859339"/>
            <a:ext cx="10747248" cy="1754326"/>
          </a:xfrm>
          <a:prstGeom prst="rect">
            <a:avLst/>
          </a:prstGeom>
        </p:spPr>
        <p:txBody>
          <a:bodyPr wrap="square">
            <a:spAutoFit/>
          </a:bodyPr>
          <a:lstStyle/>
          <a:p>
            <a:pPr marL="285750" indent="-285750">
              <a:buFont typeface="Arial" panose="020B0604020202020204" pitchFamily="34" charset="0"/>
              <a:buChar char="•"/>
            </a:pPr>
            <a:r>
              <a:rPr lang="tr-TR" dirty="0"/>
              <a:t>Danışmanlar, öğrencinin çalışmak istediği konu, alan, danışmanlığını istediği öğretim üyesine dair talebi ve bu öğretim üyesinin onayı alınarak, enstitü anabilim dalı başkanlığının önerisi ve EYK kararı ile </a:t>
            </a:r>
            <a:r>
              <a:rPr lang="tr-TR" b="1" dirty="0"/>
              <a:t>en geç birinci yarıyılın sonuna kadar </a:t>
            </a:r>
            <a:r>
              <a:rPr lang="tr-TR" dirty="0"/>
              <a:t>atanır. Öğrencinin herhangi bir danışman talebi olmadığı ve/veya öğretim üyesinin danışmanlığı kabul etmediği durumlarda, enstitü anabilim dalı başkanlığının önerisi ve EYK kararı ile danışman atanabilir. Danışman atama işlemlerinde herhangi bir ihtilaf durumunda EYK kararı ile danışman atanır.</a:t>
            </a:r>
          </a:p>
        </p:txBody>
      </p:sp>
      <p:sp>
        <p:nvSpPr>
          <p:cNvPr id="6" name="Dikdörtgen 5">
            <a:extLst>
              <a:ext uri="{FF2B5EF4-FFF2-40B4-BE49-F238E27FC236}">
                <a16:creationId xmlns:a16="http://schemas.microsoft.com/office/drawing/2014/main" id="{BCA34534-34A2-4A05-8D16-3C785FAE92B5}"/>
              </a:ext>
            </a:extLst>
          </p:cNvPr>
          <p:cNvSpPr/>
          <p:nvPr/>
        </p:nvSpPr>
        <p:spPr>
          <a:xfrm>
            <a:off x="758952" y="4089692"/>
            <a:ext cx="10274808" cy="369332"/>
          </a:xfrm>
          <a:prstGeom prst="rect">
            <a:avLst/>
          </a:prstGeom>
        </p:spPr>
        <p:txBody>
          <a:bodyPr wrap="square">
            <a:spAutoFit/>
          </a:bodyPr>
          <a:lstStyle/>
          <a:p>
            <a:pPr marL="285750" indent="-285750">
              <a:buFont typeface="Arial" panose="020B0604020202020204" pitchFamily="34" charset="0"/>
              <a:buChar char="•"/>
            </a:pPr>
            <a:r>
              <a:rPr lang="tr-TR" dirty="0">
                <a:hlinkClick r:id="rId2"/>
              </a:rPr>
              <a:t>https://www.pau.edu.tr/egitimbilimleri/tr/sayfa/lisansustu-danisman-talep-formu</a:t>
            </a:r>
            <a:r>
              <a:rPr lang="tr-TR" dirty="0"/>
              <a:t> </a:t>
            </a:r>
          </a:p>
        </p:txBody>
      </p:sp>
    </p:spTree>
    <p:extLst>
      <p:ext uri="{BB962C8B-B14F-4D97-AF65-F5344CB8AC3E}">
        <p14:creationId xmlns:p14="http://schemas.microsoft.com/office/powerpoint/2010/main" val="1169440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B950F3B2-B22E-4909-9393-7C79DC00AA82}"/>
              </a:ext>
            </a:extLst>
          </p:cNvPr>
          <p:cNvSpPr>
            <a:spLocks noGrp="1"/>
          </p:cNvSpPr>
          <p:nvPr>
            <p:ph type="sldNum" sz="quarter" idx="12"/>
          </p:nvPr>
        </p:nvSpPr>
        <p:spPr/>
        <p:txBody>
          <a:bodyPr/>
          <a:lstStyle/>
          <a:p>
            <a:fld id="{F302176B-0E47-46AC-8F43-DAB4B8A37D06}" type="slidenum">
              <a:rPr lang="tr-TR" smtClean="0"/>
              <a:pPr/>
              <a:t>26</a:t>
            </a:fld>
            <a:endParaRPr lang="tr-TR"/>
          </a:p>
        </p:txBody>
      </p:sp>
      <p:sp>
        <p:nvSpPr>
          <p:cNvPr id="3" name="Dikdörtgen 2">
            <a:extLst>
              <a:ext uri="{FF2B5EF4-FFF2-40B4-BE49-F238E27FC236}">
                <a16:creationId xmlns:a16="http://schemas.microsoft.com/office/drawing/2014/main" id="{F7B087DB-F45D-47BE-BE06-989455B01C9C}"/>
              </a:ext>
            </a:extLst>
          </p:cNvPr>
          <p:cNvSpPr/>
          <p:nvPr/>
        </p:nvSpPr>
        <p:spPr>
          <a:xfrm>
            <a:off x="3837502" y="1031486"/>
            <a:ext cx="4249881" cy="646331"/>
          </a:xfrm>
          <a:prstGeom prst="rect">
            <a:avLst/>
          </a:prstGeom>
        </p:spPr>
        <p:txBody>
          <a:bodyPr wrap="none">
            <a:spAutoFit/>
          </a:bodyPr>
          <a:lstStyle/>
          <a:p>
            <a:r>
              <a:rPr lang="tr-TR" sz="3600" b="1" dirty="0"/>
              <a:t>KAYIT DONDURMA</a:t>
            </a:r>
          </a:p>
        </p:txBody>
      </p:sp>
      <p:sp>
        <p:nvSpPr>
          <p:cNvPr id="5" name="Dikdörtgen 4">
            <a:extLst>
              <a:ext uri="{FF2B5EF4-FFF2-40B4-BE49-F238E27FC236}">
                <a16:creationId xmlns:a16="http://schemas.microsoft.com/office/drawing/2014/main" id="{C6239F5D-5C75-4E85-81B2-B99D983B5046}"/>
              </a:ext>
            </a:extLst>
          </p:cNvPr>
          <p:cNvSpPr/>
          <p:nvPr/>
        </p:nvSpPr>
        <p:spPr>
          <a:xfrm>
            <a:off x="640080" y="1855554"/>
            <a:ext cx="11247120" cy="1200329"/>
          </a:xfrm>
          <a:prstGeom prst="rect">
            <a:avLst/>
          </a:prstGeom>
        </p:spPr>
        <p:txBody>
          <a:bodyPr wrap="square">
            <a:spAutoFit/>
          </a:bodyPr>
          <a:lstStyle/>
          <a:p>
            <a:pPr marL="285750" indent="-285750">
              <a:buFont typeface="Arial" panose="020B0604020202020204" pitchFamily="34" charset="0"/>
              <a:buChar char="•"/>
            </a:pPr>
            <a:r>
              <a:rPr lang="tr-TR" dirty="0"/>
              <a:t>Öğrenciler, geçerli mazereti olması ve kabul edilmesi halinde ilgili EYK kararı ile tezli yüksek lisans ve doktora öğrencileri en fazla iki yarıyıl ve öğrenim süresi boyunca toplam olarak en fazla dört yarıyıl; tezsiz yüksek lisans öğrencileri ise en fazla iki yarıyıl kayıt dondurabilirler. Kayıt dondurulan yarıyıllar öğrenim süresinden sayılmaz.</a:t>
            </a:r>
          </a:p>
        </p:txBody>
      </p:sp>
      <p:sp>
        <p:nvSpPr>
          <p:cNvPr id="7" name="Dikdörtgen 6">
            <a:extLst>
              <a:ext uri="{FF2B5EF4-FFF2-40B4-BE49-F238E27FC236}">
                <a16:creationId xmlns:a16="http://schemas.microsoft.com/office/drawing/2014/main" id="{C4E2E46D-CF4D-4CE5-A068-BCB679125283}"/>
              </a:ext>
            </a:extLst>
          </p:cNvPr>
          <p:cNvSpPr/>
          <p:nvPr/>
        </p:nvSpPr>
        <p:spPr>
          <a:xfrm>
            <a:off x="640080" y="3565147"/>
            <a:ext cx="10954512" cy="646331"/>
          </a:xfrm>
          <a:prstGeom prst="rect">
            <a:avLst/>
          </a:prstGeom>
        </p:spPr>
        <p:txBody>
          <a:bodyPr wrap="square">
            <a:spAutoFit/>
          </a:bodyPr>
          <a:lstStyle/>
          <a:p>
            <a:pPr marL="285750" indent="-285750">
              <a:buFont typeface="Arial" panose="020B0604020202020204" pitchFamily="34" charset="0"/>
              <a:buChar char="•"/>
            </a:pPr>
            <a:r>
              <a:rPr lang="tr-TR" dirty="0"/>
              <a:t>Öğrencinin kayıt dondurabilmesi için, yarıyıl başlangıcından önce ilgili anabilim dalı başkanlığına dilekçe ekinde gerekçeleri ve belgeleri ile başvurması gerekir.</a:t>
            </a:r>
          </a:p>
        </p:txBody>
      </p:sp>
    </p:spTree>
    <p:extLst>
      <p:ext uri="{BB962C8B-B14F-4D97-AF65-F5344CB8AC3E}">
        <p14:creationId xmlns:p14="http://schemas.microsoft.com/office/powerpoint/2010/main" val="196990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27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a:t>Mahmud</a:t>
            </a:r>
            <a:r>
              <a:rPr lang="tr-TR" dirty="0"/>
              <a:t> GÜNGÖR</a:t>
            </a:r>
          </a:p>
          <a:p>
            <a:pPr marL="0" indent="0">
              <a:buNone/>
            </a:pPr>
            <a:r>
              <a:rPr lang="tr-TR" dirty="0"/>
              <a:t>Web adresi: </a:t>
            </a:r>
            <a:r>
              <a:rPr lang="tr-TR" dirty="0">
                <a:hlinkClick r:id="rId2"/>
              </a:rPr>
              <a:t>www.pau.edu.tr</a:t>
            </a:r>
            <a:endParaRPr lang="tr-TR" dirty="0"/>
          </a:p>
          <a:p>
            <a:pPr marL="0" indent="0">
              <a:buNone/>
            </a:pPr>
            <a:r>
              <a:rPr lang="tr-TR" dirty="0"/>
              <a:t>39.153 Öğrenci</a:t>
            </a:r>
          </a:p>
          <a:p>
            <a:pPr marL="0" indent="0">
              <a:buNone/>
            </a:pPr>
            <a:r>
              <a:rPr lang="tr-TR" dirty="0"/>
              <a:t>2056 Akademik Personel</a:t>
            </a:r>
          </a:p>
          <a:p>
            <a:pPr marL="0" indent="0">
              <a:buNone/>
            </a:pPr>
            <a:r>
              <a:rPr lang="tr-TR" dirty="0"/>
              <a:t>1918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Prof. </a:t>
            </a:r>
            <a:r>
              <a:rPr lang="tr-TR" sz="3600" b="1" i="1" dirty="0" err="1"/>
              <a:t>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31</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33</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34</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35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36</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a:xfrm>
            <a:off x="2895600" y="1215310"/>
            <a:ext cx="8610600" cy="1293028"/>
          </a:xfrm>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37</a:t>
            </a:fld>
            <a:endParaRPr lang="tr-TR"/>
          </a:p>
        </p:txBody>
      </p:sp>
    </p:spTree>
    <p:extLst>
      <p:ext uri="{BB962C8B-B14F-4D97-AF65-F5344CB8AC3E}">
        <p14:creationId xmlns:p14="http://schemas.microsoft.com/office/powerpoint/2010/main" val="3628234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40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42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44</a:t>
            </a:fld>
            <a:endParaRPr lang="tr-TR"/>
          </a:p>
        </p:txBody>
      </p:sp>
    </p:spTree>
    <p:extLst>
      <p:ext uri="{BB962C8B-B14F-4D97-AF65-F5344CB8AC3E}">
        <p14:creationId xmlns:p14="http://schemas.microsoft.com/office/powerpoint/2010/main" val="40599878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45</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46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49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17048903"/>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016219714"/>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3324736751"/>
              </p:ext>
            </p:extLst>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50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51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52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53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54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Kariyer Planlama Uygulama Ve Araştırma Merkezi (KARMER)  </a:t>
            </a:r>
          </a:p>
        </p:txBody>
      </p:sp>
      <p:sp>
        <p:nvSpPr>
          <p:cNvPr id="3" name="Dikdörtgen 2"/>
          <p:cNvSpPr/>
          <p:nvPr/>
        </p:nvSpPr>
        <p:spPr>
          <a:xfrm>
            <a:off x="726141" y="2798820"/>
            <a:ext cx="6096000" cy="2031325"/>
          </a:xfrm>
          <a:prstGeom prst="rect">
            <a:avLst/>
          </a:prstGeom>
        </p:spPr>
        <p:txBody>
          <a:bodyPr>
            <a:spAutoFit/>
          </a:bodyPr>
          <a:lstStyle/>
          <a:p>
            <a:r>
              <a:rPr lang="tr-TR" dirty="0">
                <a:solidFill>
                  <a:srgbClr val="212529"/>
                </a:solidFill>
                <a:latin typeface="inherit"/>
              </a:rPr>
              <a:t>Üniversitemiz 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58</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59</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785776" y="2905780"/>
            <a:ext cx="9450070" cy="523220"/>
          </a:xfrm>
          <a:prstGeom prst="rect">
            <a:avLst/>
          </a:prstGeom>
          <a:noFill/>
        </p:spPr>
        <p:txBody>
          <a:bodyPr wrap="square" rtlCol="0">
            <a:spAutoFit/>
          </a:bodyPr>
          <a:lstStyle/>
          <a:p>
            <a:pPr algn="ctr"/>
            <a:r>
              <a:rPr lang="tr-TR" sz="2800" b="1" i="1" dirty="0"/>
              <a:t>Başarılı ve Sağlıklı Bir Eğitim Öğretim Yılı Dileriz.</a:t>
            </a:r>
          </a:p>
        </p:txBody>
      </p:sp>
    </p:spTree>
    <p:extLst>
      <p:ext uri="{BB962C8B-B14F-4D97-AF65-F5344CB8AC3E}">
        <p14:creationId xmlns:p14="http://schemas.microsoft.com/office/powerpoint/2010/main" val="1020948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5585</TotalTime>
  <Words>3328</Words>
  <Application>Microsoft Macintosh PowerPoint</Application>
  <PresentationFormat>Geniş ekran</PresentationFormat>
  <Paragraphs>448</Paragraphs>
  <Slides>59</Slides>
  <Notes>1</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59</vt:i4>
      </vt:variant>
    </vt:vector>
  </HeadingPairs>
  <TitlesOfParts>
    <vt:vector size="71" baseType="lpstr">
      <vt:lpstr>Arial</vt:lpstr>
      <vt:lpstr>Arial-BoldMT</vt:lpstr>
      <vt:lpstr>ArialMT</vt:lpstr>
      <vt:lpstr>Calibri</vt:lpstr>
      <vt:lpstr>Cambria</vt:lpstr>
      <vt:lpstr>Candara</vt:lpstr>
      <vt:lpstr>Century Gothic</vt:lpstr>
      <vt:lpstr>inherit</vt:lpstr>
      <vt:lpstr>Roboto</vt:lpstr>
      <vt:lpstr>Segoe Print</vt:lpstr>
      <vt:lpstr>Wingdings</vt:lpstr>
      <vt:lpstr>Uçak İzi</vt:lpstr>
      <vt:lpstr>PAMUKKALE ÜNİVERSİTESİ   Eğitim bilimleri enstitüsü oryantasyon programı </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HASTANELER </vt:lpstr>
      <vt:lpstr>  </vt:lpstr>
      <vt:lpstr>PowerPoint Sunusu</vt:lpstr>
      <vt:lpstr>PowerPoint Sunusu</vt:lpstr>
      <vt:lpstr>PowerPoint Sunusu</vt:lpstr>
      <vt:lpstr>PSİKOLOJİK DANIŞMA VE REHBERLİK  EĞİTİM, UYGULAMA VE ARAŞTIRMA MERKEZİ </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SIBEL KAHRAMAN OZKURT</cp:lastModifiedBy>
  <cp:revision>437</cp:revision>
  <dcterms:modified xsi:type="dcterms:W3CDTF">2026-02-12T07:37:34Z</dcterms:modified>
</cp:coreProperties>
</file>