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7" r:id="rId4"/>
    <p:sldId id="268" r:id="rId5"/>
    <p:sldId id="285" r:id="rId6"/>
    <p:sldId id="275" r:id="rId7"/>
    <p:sldId id="286" r:id="rId8"/>
    <p:sldId id="277" r:id="rId9"/>
    <p:sldId id="290" r:id="rId10"/>
    <p:sldId id="287" r:id="rId11"/>
    <p:sldId id="288" r:id="rId12"/>
    <p:sldId id="289" r:id="rId13"/>
    <p:sldId id="282" r:id="rId14"/>
    <p:sldId id="283" r:id="rId15"/>
    <p:sldId id="284" r:id="rId16"/>
  </p:sldIdLst>
  <p:sldSz cx="12192000" cy="6858000"/>
  <p:notesSz cx="9866313" cy="6735763"/>
  <p:defaultTextStyle>
    <a:defPPr lvl="0">
      <a:defRPr lang="tr-T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ED9C9-2698-4758-98C7-592B4496289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1B67E-9989-4556-A9D5-2FDB13DC09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16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98E333C-0E0A-4803-8230-B40CD90D0A26}" type="datetime1">
              <a:rPr lang="tr-TR" smtClean="0"/>
              <a:t>17.12.2025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043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DF71-B6E0-4273-84A7-4D3B9EC77D0E}" type="datetime1">
              <a:rPr lang="tr-TR" smtClean="0"/>
              <a:t>17.12.2025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605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CBA3D7-DDD6-4BB1-9D64-D52E97D6A028}" type="datetime1">
              <a:rPr lang="tr-TR" smtClean="0"/>
              <a:t>17.12.2025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6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3EDD30A-DFA5-4FF5-897E-64E82230FFB6}" type="datetime1">
              <a:rPr lang="tr-TR" smtClean="0"/>
              <a:t>17.12.2025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058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FDD535-A0D1-4EF2-8898-A104AD84F624}" type="datetime1">
              <a:rPr lang="tr-TR" smtClean="0"/>
              <a:t>17.12.2025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94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1A9C-B695-4083-A6F5-8B9EF5879B84}" type="datetime1">
              <a:rPr lang="tr-TR" smtClean="0"/>
              <a:t>17.12.2025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5802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0E50-2441-4E32-A71F-24A31F2FA7FD}" type="datetime1">
              <a:rPr lang="tr-TR" smtClean="0"/>
              <a:t>17.12.2025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9276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0E2E-E656-40A8-96D1-7521BA806DF4}" type="datetime1">
              <a:rPr lang="tr-TR" smtClean="0"/>
              <a:t>17.12.2025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292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97CEA5-9437-4251-A781-FBB2722D1FBF}" type="datetime1">
              <a:rPr lang="tr-TR" smtClean="0"/>
              <a:t>17.12.2025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021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CC8C-9AFA-4121-B325-3F2A28710985}" type="datetime1">
              <a:rPr lang="tr-TR" smtClean="0"/>
              <a:t>17.12.2025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290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2D35E67-FD86-40F2-806D-437C1D1959CC}" type="datetime1">
              <a:rPr lang="tr-TR" smtClean="0"/>
              <a:t>17.12.2025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32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BAF2-6253-416D-8420-FD775B084F2D}" type="datetime1">
              <a:rPr lang="tr-TR" smtClean="0"/>
              <a:t>17.12.2025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56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CDCE-4778-4DC9-A0E9-9EBBAB377FAA}" type="datetime1">
              <a:rPr lang="tr-TR" smtClean="0"/>
              <a:t>17.12.2025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045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1048-326D-4314-A963-5ADC466A5D81}" type="datetime1">
              <a:rPr lang="tr-TR" smtClean="0"/>
              <a:t>17.12.2025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215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3F0-9FA3-49B3-991E-11BF67EC13DE}" type="datetime1">
              <a:rPr lang="tr-TR" smtClean="0"/>
              <a:t>17.12.2025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798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719-6846-4ADA-AEBE-5A3F1C2F71BC}" type="datetime1">
              <a:rPr lang="tr-TR" smtClean="0"/>
              <a:t>17.12.2025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894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2122-8B02-4308-8BAB-1751DBDF6E06}" type="datetime1">
              <a:rPr lang="tr-TR" smtClean="0"/>
              <a:t>17.12.2025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631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DBC28-A9D8-4A72-ABEC-7B4C40620B52}" type="datetime1">
              <a:rPr lang="tr-TR" smtClean="0"/>
              <a:t>17.12.2025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04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  <p:sldLayoutId id="2147484191" r:id="rId14"/>
    <p:sldLayoutId id="2147484192" r:id="rId15"/>
    <p:sldLayoutId id="2147484193" r:id="rId16"/>
    <p:sldLayoutId id="2147484194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99999" y="2486408"/>
            <a:ext cx="8455104" cy="134112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tr-TR" sz="3200" b="1" dirty="0">
                <a:solidFill>
                  <a:srgbClr val="002060"/>
                </a:solidFill>
              </a:rPr>
              <a:t>PAMUKKALE ÜNİVERSİTESİ</a:t>
            </a:r>
            <a:br>
              <a:rPr lang="tr-TR" sz="2800" dirty="0">
                <a:solidFill>
                  <a:srgbClr val="002060"/>
                </a:solidFill>
              </a:rPr>
            </a:br>
            <a:r>
              <a:rPr lang="tr-TR" sz="2800" dirty="0">
                <a:solidFill>
                  <a:srgbClr val="002060"/>
                </a:solidFill>
              </a:rPr>
              <a:t>YDYO</a:t>
            </a:r>
            <a:br>
              <a:rPr lang="tr-TR" sz="2800" dirty="0">
                <a:solidFill>
                  <a:srgbClr val="002060"/>
                </a:solidFill>
              </a:rPr>
            </a:br>
            <a:r>
              <a:rPr lang="tr-TR" sz="2800" dirty="0">
                <a:solidFill>
                  <a:srgbClr val="002060"/>
                </a:solidFill>
              </a:rPr>
              <a:t>oryantasyon programı</a:t>
            </a:r>
            <a:br>
              <a:rPr lang="tr-TR" sz="2800" dirty="0">
                <a:solidFill>
                  <a:srgbClr val="002060"/>
                </a:solidFill>
              </a:rPr>
            </a:br>
            <a:r>
              <a:rPr lang="tr-TR" sz="2800" dirty="0">
                <a:solidFill>
                  <a:srgbClr val="002060"/>
                </a:solidFill>
              </a:rPr>
              <a:t>2025-2026</a:t>
            </a:r>
            <a:endParaRPr lang="tr-TR" sz="2800" i="1" cap="none" dirty="0">
              <a:solidFill>
                <a:srgbClr val="00206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66" y="1533908"/>
            <a:ext cx="1885184" cy="1885184"/>
          </a:xfrm>
          <a:prstGeom prst="rect">
            <a:avLst/>
          </a:prstGeom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3843224" y="4255770"/>
            <a:ext cx="4368654" cy="670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cap="none" dirty="0">
                <a:solidFill>
                  <a:srgbClr val="002060"/>
                </a:solidFill>
                <a:latin typeface="Century Gothic" panose="020B0502020202020204" pitchFamily="34" charset="0"/>
              </a:rPr>
              <a:t>www.pau.edu.tr/pdrem</a:t>
            </a:r>
          </a:p>
        </p:txBody>
      </p:sp>
      <p:pic>
        <p:nvPicPr>
          <p:cNvPr id="4098" name="Picture 2" descr="PAÜ YDYO PTE Sınavı Test Merkez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424" y="162915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4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31536-6C65-7FE8-D4A7-4872D11B1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9722855-D3CF-1CEF-A435-F563A4605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85461"/>
            <a:ext cx="8610600" cy="771940"/>
          </a:xfrm>
        </p:spPr>
        <p:txBody>
          <a:bodyPr>
            <a:normAutofit/>
          </a:bodyPr>
          <a:lstStyle/>
          <a:p>
            <a:pPr algn="l"/>
            <a:r>
              <a:rPr lang="tr-TR" b="1" dirty="0"/>
              <a:t>DEVAMSIZLIK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C232AE-919C-7977-A5F2-2EF776580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Öğrenciler derslerine %80 oranında devam etmek zorundadır.</a:t>
            </a:r>
          </a:p>
          <a:p>
            <a:endParaRPr lang="tr-TR" dirty="0"/>
          </a:p>
          <a:p>
            <a:r>
              <a:rPr lang="tr-TR" dirty="0"/>
              <a:t> I. dönemin sonunda devamsızlıktan ya da başarısız olma durumundan kalan öğrenciler II. Dönem düzey tekrarı yaparlar.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CA2D31E-B335-F8CA-FB3E-D607EE98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690B27AD-AE61-4838-C358-9E75D499CF39}"/>
              </a:ext>
            </a:extLst>
          </p:cNvPr>
          <p:cNvSpPr/>
          <p:nvPr/>
        </p:nvSpPr>
        <p:spPr>
          <a:xfrm>
            <a:off x="4398259" y="4765967"/>
            <a:ext cx="339548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ÖNEMLİ!!!</a:t>
            </a:r>
          </a:p>
        </p:txBody>
      </p:sp>
    </p:spTree>
    <p:extLst>
      <p:ext uri="{BB962C8B-B14F-4D97-AF65-F5344CB8AC3E}">
        <p14:creationId xmlns:p14="http://schemas.microsoft.com/office/powerpoint/2010/main" val="219399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D8F5C5-9D76-B3EC-D6B9-583B7E61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950" y="552226"/>
            <a:ext cx="9233780" cy="1293028"/>
          </a:xfrm>
        </p:spPr>
        <p:txBody>
          <a:bodyPr/>
          <a:lstStyle/>
          <a:p>
            <a:pPr algn="ctr"/>
            <a:r>
              <a:rPr lang="tr-TR" b="1" dirty="0"/>
              <a:t>PAÜ YDYO ORGANİZASYON ŞEMASI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40F1B72-2432-A8B0-D9F1-63294A4D8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7" name="Resim 6" descr="metin, ekran görüntüsü, yazı tipi, tasarım içeren bir resim">
            <a:extLst>
              <a:ext uri="{FF2B5EF4-FFF2-40B4-BE49-F238E27FC236}">
                <a16:creationId xmlns:a16="http://schemas.microsoft.com/office/drawing/2014/main" id="{9808BC0A-37B9-7647-765C-DFB5596B0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88" y="1532508"/>
            <a:ext cx="10764672" cy="532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89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1E5303-0075-D4DD-B019-84DD6963E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5363C64-D681-BF63-E0EB-A9482132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8" name="İçerik Yer Tutucusu 7" descr="metin, ekran görüntüsü, multimedya yazılımı, yazıl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2D2450B-1A08-6123-CAD6-C48C4E409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87" y="764373"/>
            <a:ext cx="11847871" cy="5931395"/>
          </a:xfrm>
        </p:spPr>
      </p:pic>
    </p:spTree>
    <p:extLst>
      <p:ext uri="{BB962C8B-B14F-4D97-AF65-F5344CB8AC3E}">
        <p14:creationId xmlns:p14="http://schemas.microsoft.com/office/powerpoint/2010/main" val="286930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21564" y="887645"/>
            <a:ext cx="8610600" cy="1293028"/>
          </a:xfrm>
        </p:spPr>
        <p:txBody>
          <a:bodyPr/>
          <a:lstStyle/>
          <a:p>
            <a:pPr algn="l"/>
            <a:r>
              <a:rPr lang="tr-TR" b="1" dirty="0"/>
              <a:t>Sosyal medya hesaplarımız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1" y="2322193"/>
            <a:ext cx="4024313" cy="4024313"/>
          </a:xfr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34" y="2322193"/>
            <a:ext cx="3968198" cy="403597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31" y="2322192"/>
            <a:ext cx="3897611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92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içbir şeye ihtiyacımız yok, yalnız bir şeye ihtiyacımız vardır; çalışkan olmak!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30" y="1734355"/>
            <a:ext cx="7097889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27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423592" y="3068960"/>
            <a:ext cx="7761184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800" b="1" dirty="0"/>
              <a:t>TEŞEKKÜRLER</a:t>
            </a:r>
            <a:r>
              <a:rPr lang="tr-TR" sz="4800" dirty="0"/>
              <a:t> </a:t>
            </a:r>
            <a:r>
              <a:rPr lang="tr-TR" sz="4800" dirty="0">
                <a:sym typeface="Wingdings" panose="05000000000000000000" pitchFamily="2" charset="2"/>
              </a:rPr>
              <a:t>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53089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ctrTitle"/>
          </p:nvPr>
        </p:nvSpPr>
        <p:spPr>
          <a:xfrm>
            <a:off x="1596887" y="742121"/>
            <a:ext cx="9448800" cy="1309371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/>
              <a:t>Pamukkale Üniversitesi</a:t>
            </a:r>
            <a:br>
              <a:rPr lang="tr-TR" sz="3600" b="1" dirty="0"/>
            </a:br>
            <a:r>
              <a:rPr lang="tr-TR" sz="3600" b="1" dirty="0"/>
              <a:t>Yabancı Diller Yüksekokulu</a:t>
            </a:r>
            <a:endParaRPr lang="tr-TR" sz="4800" b="1" i="1" dirty="0"/>
          </a:p>
        </p:txBody>
      </p:sp>
      <p:pic>
        <p:nvPicPr>
          <p:cNvPr id="2" name="Picture 6" descr="Image result for pamukkale üni yabancı diller yüksekokulu">
            <a:extLst>
              <a:ext uri="{FF2B5EF4-FFF2-40B4-BE49-F238E27FC236}">
                <a16:creationId xmlns:a16="http://schemas.microsoft.com/office/drawing/2014/main" id="{F656C39B-EAF8-41E8-9A0B-D15A89ED1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61" y="2153105"/>
            <a:ext cx="4572000" cy="2758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DCEB032-538F-408C-BA1B-2C15C98795AF}"/>
              </a:ext>
            </a:extLst>
          </p:cNvPr>
          <p:cNvSpPr txBox="1"/>
          <p:nvPr/>
        </p:nvSpPr>
        <p:spPr>
          <a:xfrm>
            <a:off x="3432313" y="4919358"/>
            <a:ext cx="557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Web sitesi: https://www.pau.edu.tr/ydyo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167" y="591880"/>
            <a:ext cx="1459612" cy="145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9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09822" y="746125"/>
            <a:ext cx="9734843" cy="1293028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/>
              <a:t>				yönetim</a:t>
            </a:r>
            <a:br>
              <a:rPr lang="tr-TR" dirty="0"/>
            </a:br>
            <a:r>
              <a:rPr lang="tr-TR" sz="3100" b="1" dirty="0"/>
              <a:t>MÜDÜR</a:t>
            </a:r>
            <a:br>
              <a:rPr lang="tr-TR" sz="2200" dirty="0"/>
            </a:br>
            <a:r>
              <a:rPr lang="tr-TR" sz="2200" dirty="0"/>
              <a:t>Prof. Dr. ERTAN KUŞÇU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18B4020E-EEC6-4098-953C-C083F5416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5789" y="2661911"/>
            <a:ext cx="2330823" cy="2156937"/>
          </a:xfrm>
          <a:prstGeom prst="rect">
            <a:avLst/>
          </a:prstGeom>
        </p:spPr>
      </p:pic>
      <p:pic>
        <p:nvPicPr>
          <p:cNvPr id="5" name="Resim 4" descr="iç mekan, metin, mobilya, duvar içeren bir resim">
            <a:extLst>
              <a:ext uri="{FF2B5EF4-FFF2-40B4-BE49-F238E27FC236}">
                <a16:creationId xmlns:a16="http://schemas.microsoft.com/office/drawing/2014/main" id="{8CBDF83C-130A-C222-2A7D-167AF100C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050" y="2039152"/>
            <a:ext cx="7311899" cy="48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3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39584" y="1028701"/>
            <a:ext cx="6587627" cy="530127"/>
          </a:xfrm>
        </p:spPr>
        <p:txBody>
          <a:bodyPr>
            <a:normAutofit fontScale="90000"/>
          </a:bodyPr>
          <a:lstStyle/>
          <a:p>
            <a:pPr algn="l"/>
            <a:r>
              <a:rPr lang="tr-TR" b="1" dirty="0"/>
              <a:t>Müdür </a:t>
            </a:r>
            <a:r>
              <a:rPr lang="tr-TR" b="1" dirty="0" err="1"/>
              <a:t>YardımcISI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7" name="İçerik Yer Tutucusu 6" descr="duvar, iç mekan, kişi, şahıs, mobilya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A5328AE-A503-9B9B-9705-68323FB7B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4374" y="1641987"/>
            <a:ext cx="7472515" cy="483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0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ED63AA9-4098-49DD-A9F4-1E2CC012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353" y="764373"/>
            <a:ext cx="6566647" cy="1293028"/>
          </a:xfrm>
        </p:spPr>
        <p:txBody>
          <a:bodyPr/>
          <a:lstStyle/>
          <a:p>
            <a:pPr algn="ctr"/>
            <a:r>
              <a:rPr lang="tr-TR" b="1" dirty="0"/>
              <a:t>          Müdür </a:t>
            </a:r>
            <a:r>
              <a:rPr lang="tr-TR" b="1" dirty="0" err="1"/>
              <a:t>YarDımcISI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D46BAEE-2A25-4FF7-9B5D-9E201666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9" name="İçerik Yer Tutucusu 8" descr="duvar, mobilya, iç mekan, giyim içeren bir resim">
            <a:extLst>
              <a:ext uri="{FF2B5EF4-FFF2-40B4-BE49-F238E27FC236}">
                <a16:creationId xmlns:a16="http://schemas.microsoft.com/office/drawing/2014/main" id="{700BAF82-AD26-7223-1A8A-FC5F6B4B1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8024" y="1792224"/>
            <a:ext cx="7909559" cy="48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9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000" b="1" dirty="0"/>
              <a:t>2025-2026 EĞİTİM-ÖĞRETİM YILI YABANCI DİLLER YÜKSEKOKULU İNGİLİZCE HAZIRLIK SINIFLARI DERS PROGRAMI</a:t>
            </a:r>
            <a:endParaRPr lang="en-GB" sz="3000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228148-A953-C3DC-4089-E316ADFF8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502B950-66AC-2994-17B8-94F37F69E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39697"/>
            <a:ext cx="108204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34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0A812D-FDEB-CAA7-71DE-ED257F24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DÜZEYLER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015CF2-0720-163F-FE12-32256C3D5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TEMEL DÜZEY (A1/A2)</a:t>
            </a:r>
          </a:p>
          <a:p>
            <a:endParaRPr lang="tr-TR" dirty="0"/>
          </a:p>
          <a:p>
            <a:r>
              <a:rPr lang="tr-TR" dirty="0"/>
              <a:t>ORTA-ÜST DÜZEY (B1/B1+)</a:t>
            </a:r>
          </a:p>
          <a:p>
            <a:endParaRPr lang="tr-TR" dirty="0"/>
          </a:p>
          <a:p>
            <a:r>
              <a:rPr lang="tr-TR" dirty="0"/>
              <a:t>AKADEMİK DÜZEY (B2)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65D4DAE-6720-0A3B-56FB-AB4BDD30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685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32158" y="214381"/>
            <a:ext cx="8610600" cy="1063488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/>
              <a:t>Ölçme ve Değerlendirme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380091"/>
            <a:ext cx="10820400" cy="3838594"/>
          </a:xfrm>
        </p:spPr>
        <p:txBody>
          <a:bodyPr/>
          <a:lstStyle/>
          <a:p>
            <a:endParaRPr lang="tr-TR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8</a:t>
            </a:fld>
            <a:endParaRPr lang="tr-TR"/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9BB56A7E-8179-090F-9466-9BF1F7AC1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046129"/>
              </p:ext>
            </p:extLst>
          </p:nvPr>
        </p:nvGraphicFramePr>
        <p:xfrm>
          <a:off x="1540040" y="982117"/>
          <a:ext cx="9966160" cy="5324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7136">
                  <a:extLst>
                    <a:ext uri="{9D8B030D-6E8A-4147-A177-3AD203B41FA5}">
                      <a16:colId xmlns:a16="http://schemas.microsoft.com/office/drawing/2014/main" val="2247139291"/>
                    </a:ext>
                  </a:extLst>
                </a:gridCol>
                <a:gridCol w="6669024">
                  <a:extLst>
                    <a:ext uri="{9D8B030D-6E8A-4147-A177-3AD203B41FA5}">
                      <a16:colId xmlns:a16="http://schemas.microsoft.com/office/drawing/2014/main" val="63713501"/>
                    </a:ext>
                  </a:extLst>
                </a:gridCol>
              </a:tblGrid>
              <a:tr h="1365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Dönem Sonu Sınavı (Final </a:t>
                      </a:r>
                      <a:r>
                        <a:rPr lang="tr-TR" sz="1600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Exam</a:t>
                      </a:r>
                      <a:r>
                        <a:rPr lang="tr-TR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%50</a:t>
                      </a:r>
                    </a:p>
                  </a:txBody>
                  <a:tcPr marL="38054" marR="380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tr-TR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 haftalık dönem bitiminde yapılan sınavdır.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tr-TR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Yazılı sınav ve konuşma   sınavından oluşur.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tr-TR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Yazılı sınavın %80’i, konuşma sınavının %20’si alınarak dönem sonu sınavı notu belirlenir.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r-TR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Genel Not ortalaması için Dönem Sonu Sınav notunun %50’si alınır.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8054" marR="3805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723125"/>
                  </a:ext>
                </a:extLst>
              </a:tr>
              <a:tr h="53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Ara sınav (</a:t>
                      </a:r>
                      <a:r>
                        <a:rPr lang="tr-TR" sz="1600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Midterm</a:t>
                      </a:r>
                      <a:r>
                        <a:rPr lang="tr-TR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600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Exam</a:t>
                      </a:r>
                      <a:r>
                        <a:rPr lang="tr-TR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	%30</a:t>
                      </a:r>
                    </a:p>
                  </a:txBody>
                  <a:tcPr marL="38054" marR="380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YDYO Akademik takvime göre 8. Haftada yapılan sınavdır.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Yazılı sınavdan oluşur.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Genel Not ortalaması için Ara Sınav notunun %30’u alınır. </a:t>
                      </a:r>
                    </a:p>
                  </a:txBody>
                  <a:tcPr marL="38054" marR="3805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908413"/>
                  </a:ext>
                </a:extLst>
              </a:tr>
              <a:tr h="1256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Kısa sınavlar (</a:t>
                      </a:r>
                      <a:r>
                        <a:rPr lang="tr-TR" sz="1600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Quiz</a:t>
                      </a:r>
                      <a:r>
                        <a:rPr lang="tr-TR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 %10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8054" marR="380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YDYO genelinde aynı ders saatinde farklı tarihlerde  iki adet kısa sınav uygulanır.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 sınavlar dört beceriden oluşan kısa sınavdır.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Genel kısa sınavlar haricinde dersin öğretim elemanı tarafından da bireysel kısa sınavlar yapılabilir.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Genel Not ortalaması için tüm kategoride yapılan kısa sınavların %10’u alınır. </a:t>
                      </a:r>
                    </a:p>
                  </a:txBody>
                  <a:tcPr marL="38054" marR="3805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273746"/>
                  </a:ext>
                </a:extLst>
              </a:tr>
              <a:tr h="1886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r-TR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Performans (</a:t>
                      </a:r>
                      <a:r>
                        <a:rPr lang="tr-TR" sz="1600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Performance</a:t>
                      </a:r>
                      <a:r>
                        <a:rPr lang="tr-TR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%10</a:t>
                      </a:r>
                    </a:p>
                  </a:txBody>
                  <a:tcPr marL="38054" marR="3805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İki kategoriden oluşur (%5+%5).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Çevirim içi ödev (</a:t>
                      </a:r>
                      <a:r>
                        <a:rPr lang="tr-TR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Headway</a:t>
                      </a: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Online </a:t>
                      </a:r>
                      <a:r>
                        <a:rPr lang="tr-TR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Practice</a:t>
                      </a: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performans notunun %5’ini oluşturur.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Diğer %5’lik not ise müfredatta yer verilen değerlendirme ödevleri (</a:t>
                      </a:r>
                      <a:r>
                        <a:rPr lang="tr-TR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Assessment</a:t>
                      </a: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Homework</a:t>
                      </a: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), yapay zeka ödevleri (</a:t>
                      </a:r>
                      <a:r>
                        <a:rPr lang="tr-TR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</a:t>
                      </a: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Integrated</a:t>
                      </a: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Homework</a:t>
                      </a: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), yazma ödevi portfolyolarından (</a:t>
                      </a:r>
                      <a:r>
                        <a:rPr lang="tr-TR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Writing</a:t>
                      </a: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2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Portfolios</a:t>
                      </a: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oluşur. EDS üzerinden verilen bu notların ortalaması tek bir not olarak sisteme dahil edilir.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r-TR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Genel Not ortalaması için performans notlarının %10’u alınır. </a:t>
                      </a:r>
                    </a:p>
                  </a:txBody>
                  <a:tcPr marL="38054" marR="38054" marT="0" marB="0"/>
                </a:tc>
                <a:extLst>
                  <a:ext uri="{0D108BD9-81ED-4DB2-BD59-A6C34878D82A}">
                    <a16:rowId xmlns:a16="http://schemas.microsoft.com/office/drawing/2014/main" val="1000320999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22750D98-051C-FEAF-D1A1-BE3B1CF69A68}"/>
              </a:ext>
            </a:extLst>
          </p:cNvPr>
          <p:cNvSpPr txBox="1"/>
          <p:nvPr/>
        </p:nvSpPr>
        <p:spPr>
          <a:xfrm>
            <a:off x="1540040" y="6306155"/>
            <a:ext cx="10283152" cy="674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tr-TR" sz="18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Dönem sonunda bir öğrencinin düzeyi başarıyla tamamlayabilmesi için yönetmelik gereği Dönem Sonu Sınavı’ndan en az 50 alması gerekmektedir. </a:t>
            </a:r>
          </a:p>
        </p:txBody>
      </p:sp>
    </p:spTree>
    <p:extLst>
      <p:ext uri="{BB962C8B-B14F-4D97-AF65-F5344CB8AC3E}">
        <p14:creationId xmlns:p14="http://schemas.microsoft.com/office/powerpoint/2010/main" val="2670542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D9CA2C-00AA-34CF-7DFA-462F9B4D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46125"/>
            <a:ext cx="8610600" cy="1293028"/>
          </a:xfrm>
        </p:spPr>
        <p:txBody>
          <a:bodyPr/>
          <a:lstStyle/>
          <a:p>
            <a:pPr algn="l"/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E41975-9FB2-F081-AA36-89308F832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Her düzey bir dönemde tamamlanır. </a:t>
            </a:r>
          </a:p>
          <a:p>
            <a:r>
              <a:rPr lang="tr-TR" dirty="0"/>
              <a:t>Düzey içerisinde ara sınav sonrasında A1’den A2’ye, B1’den B1+ seviyesine geçilir. </a:t>
            </a:r>
          </a:p>
          <a:p>
            <a:r>
              <a:rPr lang="tr-TR" dirty="0"/>
              <a:t>Seviye geçişlerinde sınav uygulanmaz. Ancak ara sınav sonrasında 28 puan barajının altında kalan öğrenciler için Öğrenci Destek Koordinatörlüğü tarafından ek çalışma uygulanır. </a:t>
            </a:r>
          </a:p>
          <a:p>
            <a:r>
              <a:rPr lang="tr-TR" dirty="0"/>
              <a:t>28 puan barajı ara sınav notunun %30’u + kısa sınavların %10’u alınarak hesaplanır. Geçme notu 70 olduğundan bu notun %70’inin en az 28 olması beklenir.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9BAF805-FDCE-9681-CE72-925B8F6CE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7223437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461</Words>
  <Application>Microsoft Office PowerPoint</Application>
  <PresentationFormat>Geniş ekran</PresentationFormat>
  <Paragraphs>61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Century Gothic</vt:lpstr>
      <vt:lpstr>Symbol</vt:lpstr>
      <vt:lpstr>Wingdings</vt:lpstr>
      <vt:lpstr>Uçak İzi</vt:lpstr>
      <vt:lpstr>PAMUKKALE ÜNİVERSİTESİ YDYO oryantasyon programı 2025-2026</vt:lpstr>
      <vt:lpstr>Pamukkale Üniversitesi Yabancı Diller Yüksekokulu</vt:lpstr>
      <vt:lpstr>    yönetim MÜDÜR Prof. Dr. ERTAN KUŞÇU</vt:lpstr>
      <vt:lpstr>Müdür YardımcISI</vt:lpstr>
      <vt:lpstr>          Müdür YarDımcISI</vt:lpstr>
      <vt:lpstr>2025-2026 EĞİTİM-ÖĞRETİM YILI YABANCI DİLLER YÜKSEKOKULU İNGİLİZCE HAZIRLIK SINIFLARI DERS PROGRAMI</vt:lpstr>
      <vt:lpstr>DÜZEYLER</vt:lpstr>
      <vt:lpstr>Ölçme ve Değerlendirme </vt:lpstr>
      <vt:lpstr>PowerPoint Sunusu</vt:lpstr>
      <vt:lpstr>DEVAMSIZLIK</vt:lpstr>
      <vt:lpstr>PAÜ YDYO ORGANİZASYON ŞEMASI</vt:lpstr>
      <vt:lpstr>PowerPoint Sunusu</vt:lpstr>
      <vt:lpstr>Sosyal medya hesaplarımız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PAMUKKALE ÜNİVERSİTESİ  oryantasyon programı</dc:title>
  <dc:creator>Pau</dc:creator>
  <cp:lastModifiedBy>Efe SARILAR</cp:lastModifiedBy>
  <cp:revision>15</cp:revision>
  <dcterms:modified xsi:type="dcterms:W3CDTF">2025-12-17T09:02:04Z</dcterms:modified>
</cp:coreProperties>
</file>