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01"/>
  </p:notesMasterIdLst>
  <p:handoutMasterIdLst>
    <p:handoutMasterId r:id="rId102"/>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454" r:id="rId52"/>
    <p:sldId id="381" r:id="rId53"/>
    <p:sldId id="357" r:id="rId54"/>
    <p:sldId id="361" r:id="rId55"/>
    <p:sldId id="432" r:id="rId56"/>
    <p:sldId id="455" r:id="rId57"/>
    <p:sldId id="457" r:id="rId58"/>
    <p:sldId id="456" r:id="rId59"/>
    <p:sldId id="278" r:id="rId60"/>
    <p:sldId id="411" r:id="rId61"/>
    <p:sldId id="413" r:id="rId62"/>
    <p:sldId id="388" r:id="rId63"/>
    <p:sldId id="403" r:id="rId64"/>
    <p:sldId id="412" r:id="rId65"/>
    <p:sldId id="435" r:id="rId66"/>
    <p:sldId id="283" r:id="rId67"/>
    <p:sldId id="374" r:id="rId68"/>
    <p:sldId id="386" r:id="rId69"/>
    <p:sldId id="375" r:id="rId70"/>
    <p:sldId id="385" r:id="rId71"/>
    <p:sldId id="404" r:id="rId72"/>
    <p:sldId id="423" r:id="rId73"/>
    <p:sldId id="415" r:id="rId74"/>
    <p:sldId id="421" r:id="rId75"/>
    <p:sldId id="416" r:id="rId76"/>
    <p:sldId id="424" r:id="rId77"/>
    <p:sldId id="436" r:id="rId78"/>
    <p:sldId id="425" r:id="rId79"/>
    <p:sldId id="426" r:id="rId80"/>
    <p:sldId id="431" r:id="rId81"/>
    <p:sldId id="437" r:id="rId82"/>
    <p:sldId id="438" r:id="rId83"/>
    <p:sldId id="439" r:id="rId84"/>
    <p:sldId id="440" r:id="rId85"/>
    <p:sldId id="442" r:id="rId86"/>
    <p:sldId id="443" r:id="rId87"/>
    <p:sldId id="444" r:id="rId88"/>
    <p:sldId id="445" r:id="rId89"/>
    <p:sldId id="446" r:id="rId90"/>
    <p:sldId id="447" r:id="rId91"/>
    <p:sldId id="448" r:id="rId92"/>
    <p:sldId id="451" r:id="rId93"/>
    <p:sldId id="458" r:id="rId94"/>
    <p:sldId id="449" r:id="rId95"/>
    <p:sldId id="450" r:id="rId96"/>
    <p:sldId id="452" r:id="rId97"/>
    <p:sldId id="453" r:id="rId98"/>
    <p:sldId id="459" r:id="rId99"/>
    <p:sldId id="430" r:id="rId100"/>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002" autoAdjust="0"/>
  </p:normalViewPr>
  <p:slideViewPr>
    <p:cSldViewPr snapToGrid="0">
      <p:cViewPr>
        <p:scale>
          <a:sx n="58" d="100"/>
          <a:sy n="58" d="100"/>
        </p:scale>
        <p:origin x="-322" y="-389"/>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Turan KARADENİZ</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Recep Şahin ARSLAN</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a:t>
          </a:r>
          <a:r>
            <a:rPr lang="tr-TR" sz="1400" b="1" dirty="0" smtClean="0"/>
            <a:t>SEKRETER VEKİLİ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smtClean="0"/>
            <a:t>Bilal BOZOĞLU </a:t>
          </a:r>
          <a:endParaRPr lang="tr-TR" sz="14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Turan KARADENİZ</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Recep Şahin ARSLAN</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a:t>
          </a:r>
          <a:r>
            <a:rPr lang="tr-TR" sz="1400" b="1" kern="1200" dirty="0" smtClean="0"/>
            <a:t>SEKRETER VEKİLİ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smtClean="0"/>
            <a:t>Bilal BOZOĞLU </a:t>
          </a:r>
          <a:endParaRPr lang="tr-TR" sz="14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2.10.2024</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2.10.2024</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2.10.2024</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2.10.2024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2.10.2024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2.10.2024</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2.10.2024</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2.10.2024</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2.10.2024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2.10.2024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2.10.2024</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4.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jpeg"/><Relationship Id="rId7" Type="http://schemas.openxmlformats.org/officeDocument/2006/relationships/image" Target="../media/image50.jpeg"/><Relationship Id="rId12" Type="http://schemas.openxmlformats.org/officeDocument/2006/relationships/image" Target="../media/image55.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11" Type="http://schemas.openxmlformats.org/officeDocument/2006/relationships/image" Target="../media/image54.png"/><Relationship Id="rId5" Type="http://schemas.openxmlformats.org/officeDocument/2006/relationships/image" Target="../media/image48.jpeg"/><Relationship Id="rId15" Type="http://schemas.openxmlformats.org/officeDocument/2006/relationships/image" Target="../media/image58.jpeg"/><Relationship Id="rId10" Type="http://schemas.openxmlformats.org/officeDocument/2006/relationships/image" Target="../media/image53.png"/><Relationship Id="rId4" Type="http://schemas.openxmlformats.org/officeDocument/2006/relationships/image" Target="../media/image47.jpeg"/><Relationship Id="rId9" Type="http://schemas.openxmlformats.org/officeDocument/2006/relationships/image" Target="../media/image52.jpeg"/><Relationship Id="rId14" Type="http://schemas.openxmlformats.org/officeDocument/2006/relationships/image" Target="../media/image57.jpeg"/></Relationships>
</file>

<file path=ppt/slides/_rels/slide4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3.wdp"/></Relationships>
</file>

<file path=ppt/slides/_rels/slide4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 Id="rId5" Type="http://schemas.openxmlformats.org/officeDocument/2006/relationships/image" Target="../media/image64.jpg"/><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75.png"/><Relationship Id="rId7" Type="http://schemas.openxmlformats.org/officeDocument/2006/relationships/image" Target="../media/image79.jp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jpg"/><Relationship Id="rId4" Type="http://schemas.openxmlformats.org/officeDocument/2006/relationships/image" Target="../media/image76.png"/><Relationship Id="rId9" Type="http://schemas.openxmlformats.org/officeDocument/2006/relationships/image" Target="../media/image81.jpeg"/></Relationships>
</file>

<file path=ppt/slides/_rels/slide5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hyperlink" Target="http://eds.pau.edu.tr/1/mod/url/view.php?id=153292" TargetMode="External"/><Relationship Id="rId13" Type="http://schemas.openxmlformats.org/officeDocument/2006/relationships/hyperlink" Target="http://eds.pau.edu.tr/1/mod/resource/view.php?id=166856" TargetMode="External"/><Relationship Id="rId3" Type="http://schemas.openxmlformats.org/officeDocument/2006/relationships/hyperlink" Target="http://eds.pau.edu.tr/1/mod/resource/view.php?id=170631" TargetMode="External"/><Relationship Id="rId7" Type="http://schemas.openxmlformats.org/officeDocument/2006/relationships/hyperlink" Target="http://eds.pau.edu.tr/1/mod/url/view.php?id=153049" TargetMode="External"/><Relationship Id="rId12" Type="http://schemas.openxmlformats.org/officeDocument/2006/relationships/hyperlink" Target="http://eds.pau.edu.tr/1/mod/resource/view.php?id=154482" TargetMode="External"/><Relationship Id="rId17" Type="http://schemas.openxmlformats.org/officeDocument/2006/relationships/hyperlink" Target="http://www.pau.edu.tr/pdrem" TargetMode="External"/><Relationship Id="rId2" Type="http://schemas.openxmlformats.org/officeDocument/2006/relationships/hyperlink" Target="http://eds.pau.edu.tr/1/course/view.php?id=107673#section-1" TargetMode="External"/><Relationship Id="rId16" Type="http://schemas.openxmlformats.org/officeDocument/2006/relationships/hyperlink" Target="http://eds.pau.edu.tr/1/mod/resource/view.php?id=296894" TargetMode="External"/><Relationship Id="rId1" Type="http://schemas.openxmlformats.org/officeDocument/2006/relationships/slideLayout" Target="../slideLayouts/slideLayout2.xml"/><Relationship Id="rId6" Type="http://schemas.openxmlformats.org/officeDocument/2006/relationships/hyperlink" Target="http://eds.pau.edu.tr/1/mod/url/view.php?id=153048" TargetMode="External"/><Relationship Id="rId11" Type="http://schemas.openxmlformats.org/officeDocument/2006/relationships/hyperlink" Target="http://eds.pau.edu.tr/1/mod/resource/view.php?id=153638" TargetMode="External"/><Relationship Id="rId5" Type="http://schemas.openxmlformats.org/officeDocument/2006/relationships/hyperlink" Target="http://eds.pau.edu.tr/1/mod/url/view.php?id=153046" TargetMode="External"/><Relationship Id="rId15" Type="http://schemas.openxmlformats.org/officeDocument/2006/relationships/hyperlink" Target="http://eds.pau.edu.tr/1/mod/resource/view.php?id=296893" TargetMode="External"/><Relationship Id="rId10" Type="http://schemas.openxmlformats.org/officeDocument/2006/relationships/hyperlink" Target="http://eds.pau.edu.tr/1/mod/url/view.php?id=153301" TargetMode="External"/><Relationship Id="rId4" Type="http://schemas.openxmlformats.org/officeDocument/2006/relationships/hyperlink" Target="http://eds.pau.edu.tr/1/mod/url/view.php?id=152502" TargetMode="External"/><Relationship Id="rId9" Type="http://schemas.openxmlformats.org/officeDocument/2006/relationships/hyperlink" Target="http://eds.pau.edu.tr/1/mod/url/view.php?id=153285" TargetMode="External"/><Relationship Id="rId14" Type="http://schemas.openxmlformats.org/officeDocument/2006/relationships/hyperlink" Target="http://eds.pau.edu.tr/1/mod/resource/view.php?id=296892" TargetMode="External"/></Relationships>
</file>

<file path=ppt/slides/_rels/slide58.xml.rels><?xml version="1.0" encoding="UTF-8" standalone="yes"?>
<Relationships xmlns="http://schemas.openxmlformats.org/package/2006/relationships"><Relationship Id="rId3" Type="http://schemas.openxmlformats.org/officeDocument/2006/relationships/package" Target="../embeddings/Microsoft_PowerPoint_Sunusu1.ppt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6.emf"/></Relationships>
</file>

<file path=ppt/slides/_rels/slide5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6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8.jpeg"/><Relationship Id="rId7" Type="http://schemas.openxmlformats.org/officeDocument/2006/relationships/image" Target="../media/image112.png"/><Relationship Id="rId2" Type="http://schemas.openxmlformats.org/officeDocument/2006/relationships/image" Target="../media/image107.jpeg"/><Relationship Id="rId1" Type="http://schemas.openxmlformats.org/officeDocument/2006/relationships/slideLayout" Target="../slideLayouts/slideLayout7.xml"/><Relationship Id="rId6" Type="http://schemas.openxmlformats.org/officeDocument/2006/relationships/image" Target="../media/image111.jpg"/><Relationship Id="rId5" Type="http://schemas.openxmlformats.org/officeDocument/2006/relationships/image" Target="../media/image110.jpg"/><Relationship Id="rId4" Type="http://schemas.openxmlformats.org/officeDocument/2006/relationships/image" Target="../media/image109.png"/></Relationships>
</file>

<file path=ppt/slides/_rels/slide71.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g"/><Relationship Id="rId1" Type="http://schemas.openxmlformats.org/officeDocument/2006/relationships/slideLayout" Target="../slideLayouts/slideLayout7.xml"/><Relationship Id="rId4" Type="http://schemas.microsoft.com/office/2007/relationships/hdphoto" Target="../media/hdphoto15.wdp"/></Relationships>
</file>

<file path=ppt/slides/_rels/slide75.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 Id="rId4" Type="http://schemas.openxmlformats.org/officeDocument/2006/relationships/image" Target="../media/image130.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 Id="rId4" Type="http://schemas.openxmlformats.org/officeDocument/2006/relationships/image" Target="../media/image133.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hyperlink" Target="https://twitter.com/PauSanatTarihi" TargetMode="Externa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image" Target="../media/image139.jpeg"/><Relationship Id="rId1" Type="http://schemas.openxmlformats.org/officeDocument/2006/relationships/slideLayout" Target="../slideLayouts/slideLayout7.xml"/><Relationship Id="rId5" Type="http://schemas.openxmlformats.org/officeDocument/2006/relationships/image" Target="../media/image142.jpeg"/><Relationship Id="rId4" Type="http://schemas.openxmlformats.org/officeDocument/2006/relationships/image" Target="../media/image141.jpeg"/></Relationships>
</file>

<file path=ppt/slides/_rels/slide95.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7.xml"/><Relationship Id="rId4" Type="http://schemas.openxmlformats.org/officeDocument/2006/relationships/image" Target="../media/image147.jpeg"/></Relationships>
</file>

<file path=ppt/slides/_rels/slide97.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7.xml"/><Relationship Id="rId4" Type="http://schemas.openxmlformats.org/officeDocument/2006/relationships/image" Target="../media/image150.jpeg"/></Relationships>
</file>

<file path=ppt/slides/_rels/slide98.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7.xml"/><Relationship Id="rId5" Type="http://schemas.openxmlformats.org/officeDocument/2006/relationships/image" Target="../media/image154.jpeg"/><Relationship Id="rId4" Type="http://schemas.openxmlformats.org/officeDocument/2006/relationships/image" Target="../media/image153.jpeg"/></Relationships>
</file>

<file path=ppt/slides/_rels/slide9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smtClean="0">
                <a:solidFill>
                  <a:srgbClr val="002060"/>
                </a:solidFill>
              </a:rPr>
              <a:t>30 EYLÜL- 4 EKİM </a:t>
            </a:r>
            <a:r>
              <a:rPr lang="tr-TR" sz="2800" i="1" cap="none" dirty="0">
                <a:solidFill>
                  <a:srgbClr val="002060"/>
                </a:solidFill>
              </a:rPr>
              <a:t>2024</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23D7E7AA-D1F4-4FD2-96AE-77926CD77101}"/>
              </a:ext>
            </a:extLst>
          </p:cNvPr>
          <p:cNvSpPr>
            <a:spLocks noGrp="1"/>
          </p:cNvSpPr>
          <p:nvPr>
            <p:ph idx="1"/>
          </p:nvPr>
        </p:nvSpPr>
        <p:spPr>
          <a:xfrm>
            <a:off x="1142198" y="1518513"/>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2024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smtClean="0"/>
              <a:t>(23-27.09.2024</a:t>
            </a:r>
            <a:r>
              <a:rPr lang="tr-TR" altLang="tr-TR" sz="1600" dirty="0"/>
              <a:t>)</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smtClean="0"/>
              <a:t>(21-27.09.2024</a:t>
            </a:r>
            <a:r>
              <a:rPr lang="tr-TR" altLang="tr-TR" sz="1600" dirty="0"/>
              <a:t>)</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(23 - 27.09.2024)</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smtClean="0"/>
              <a:t>21-27 </a:t>
            </a:r>
            <a:r>
              <a:rPr lang="tr-TR" sz="1800" dirty="0"/>
              <a:t>Eylül 2024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smtClean="0"/>
              <a:t>2.25’in </a:t>
            </a:r>
            <a:r>
              <a:rPr lang="tr-TR" altLang="tr-TR" dirty="0"/>
              <a:t>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smtClean="0">
                <a:solidFill>
                  <a:schemeClr val="tx1"/>
                </a:solidFill>
              </a:rPr>
              <a:t>2.26-2.99 </a:t>
            </a:r>
            <a:r>
              <a:rPr lang="tr-TR" altLang="tr-TR" dirty="0">
                <a:solidFill>
                  <a:schemeClr val="tx1"/>
                </a:solidFill>
              </a:rPr>
              <a:t>arası olanlar için en fazla 36 kredi, </a:t>
            </a:r>
          </a:p>
          <a:p>
            <a:pPr marL="0" lvl="2" indent="0">
              <a:lnSpc>
                <a:spcPct val="80000"/>
              </a:lnSpc>
              <a:buFont typeface="Wingdings" panose="05000000000000000000" pitchFamily="2" charset="2"/>
              <a:buChar char="Ø"/>
            </a:pPr>
            <a:r>
              <a:rPr lang="tr-TR" altLang="tr-TR" dirty="0" smtClean="0"/>
              <a:t>3.00</a:t>
            </a:r>
            <a:r>
              <a:rPr lang="tr-TR" altLang="tr-TR" dirty="0" smtClean="0">
                <a:solidFill>
                  <a:schemeClr val="tx1"/>
                </a:solidFill>
              </a:rPr>
              <a:t>’den </a:t>
            </a:r>
            <a:r>
              <a:rPr lang="tr-TR" altLang="tr-TR" dirty="0">
                <a:solidFill>
                  <a:schemeClr val="tx1"/>
                </a:solidFill>
              </a:rPr>
              <a:t>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4" cstate="print">
            <a:extLst>
              <a:ext uri="{BEBA8EAE-BF5A-486C-A8C5-ECC9F3942E4B}">
                <a14:imgProps xmlns:a14="http://schemas.microsoft.com/office/drawing/2010/main">
                  <a14:imgLayer r:embed="rId5">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smtClean="0"/>
              <a:t>48.493 </a:t>
            </a:r>
            <a:r>
              <a:rPr lang="tr-TR" dirty="0"/>
              <a:t>Öğrenci</a:t>
            </a:r>
          </a:p>
          <a:p>
            <a:pPr marL="0" indent="0">
              <a:buNone/>
            </a:pPr>
            <a:r>
              <a:rPr lang="tr-TR" dirty="0" smtClean="0"/>
              <a:t>2099 </a:t>
            </a:r>
            <a:r>
              <a:rPr lang="tr-TR" dirty="0"/>
              <a:t>Akademik Personel</a:t>
            </a:r>
          </a:p>
          <a:p>
            <a:pPr marL="0" indent="0">
              <a:buNone/>
            </a:pPr>
            <a:r>
              <a:rPr lang="tr-TR" dirty="0" smtClean="0"/>
              <a:t>1954 </a:t>
            </a:r>
            <a:r>
              <a:rPr lang="tr-TR" dirty="0"/>
              <a:t>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 xmlns:a16="http://schemas.microsoft.com/office/drawing/2014/main" val="1516350404"/>
                    </a:ext>
                  </a:extLst>
                </a:gridCol>
                <a:gridCol w="1444239">
                  <a:extLst>
                    <a:ext uri="{9D8B030D-6E8A-4147-A177-3AD203B41FA5}">
                      <a16:colId xmlns="" xmlns:a16="http://schemas.microsoft.com/office/drawing/2014/main" val="1781082906"/>
                    </a:ext>
                  </a:extLst>
                </a:gridCol>
                <a:gridCol w="2601482">
                  <a:extLst>
                    <a:ext uri="{9D8B030D-6E8A-4147-A177-3AD203B41FA5}">
                      <a16:colId xmlns=""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213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298595263"/>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9998855"/>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09900" y="171450"/>
            <a:ext cx="8610600" cy="1293028"/>
          </a:xfrm>
        </p:spPr>
        <p:txBody>
          <a:bodyPr/>
          <a:lstStyle/>
          <a:p>
            <a:r>
              <a:rPr lang="tr-TR" dirty="0" err="1" smtClean="0"/>
              <a:t>PDrem</a:t>
            </a:r>
            <a:endParaRPr lang="tr-TR" dirty="0"/>
          </a:p>
        </p:txBody>
      </p:sp>
      <p:sp>
        <p:nvSpPr>
          <p:cNvPr id="3" name="İçerik Yer Tutucusu 2"/>
          <p:cNvSpPr>
            <a:spLocks noGrp="1"/>
          </p:cNvSpPr>
          <p:nvPr>
            <p:ph idx="1"/>
          </p:nvPr>
        </p:nvSpPr>
        <p:spPr>
          <a:xfrm>
            <a:off x="323849" y="1365885"/>
            <a:ext cx="9353551" cy="5492115"/>
          </a:xfrm>
        </p:spPr>
        <p:txBody>
          <a:bodyPr>
            <a:normAutofit/>
          </a:bodyPr>
          <a:lstStyle/>
          <a:p>
            <a:r>
              <a:rPr lang="tr-TR" b="1" dirty="0"/>
              <a:t>Psikolojik Danışma Ve Rehberlik Eğitim, Uygulama ve Araştırma </a:t>
            </a:r>
            <a:r>
              <a:rPr lang="tr-TR" b="1" dirty="0" smtClean="0"/>
              <a:t>Merkezi</a:t>
            </a:r>
          </a:p>
          <a:p>
            <a:r>
              <a:rPr lang="tr-TR" dirty="0"/>
              <a:t>  PDREM Mayıs 2017'den beri Pamukkale Üniversitesi </a:t>
            </a:r>
            <a:r>
              <a:rPr lang="tr-TR" dirty="0" err="1"/>
              <a:t>önlisans</a:t>
            </a:r>
            <a:r>
              <a:rPr lang="tr-TR" dirty="0"/>
              <a:t>, lisans ve lisansüstü öğrencileri için bireysel-grupla psikolojik danışma hizmeti vermektedir. </a:t>
            </a:r>
            <a:endParaRPr lang="tr-TR" dirty="0" smtClean="0"/>
          </a:p>
          <a:p>
            <a:r>
              <a:rPr lang="tr-TR" dirty="0"/>
              <a:t>Görüşmeler yüz yüze olabileceği gibi online da yapılabilmektedir</a:t>
            </a:r>
            <a:r>
              <a:rPr lang="tr-TR" dirty="0" smtClean="0"/>
              <a:t>.</a:t>
            </a:r>
            <a:endParaRPr lang="tr-TR" b="1" dirty="0" smtClean="0"/>
          </a:p>
          <a:p>
            <a:r>
              <a:rPr lang="tr-TR" dirty="0"/>
              <a:t>Pamukkale Üniversitesi’nde öğrenim gören ve psikolojik desteğe ihtiyaç duyan  bireylere ulaşılması, değerlendirilmesi ve uygun olan psikolojik yardım hizmetine yönlendirilmesi hususunda gerekli olan standartları belirlemek ve uygulamaktır</a:t>
            </a:r>
            <a:r>
              <a:rPr lang="tr-TR" dirty="0" smtClean="0"/>
              <a:t>. </a:t>
            </a:r>
          </a:p>
          <a:p>
            <a:r>
              <a:rPr lang="tr-TR" dirty="0" smtClean="0"/>
              <a:t>Üniversite </a:t>
            </a:r>
            <a:r>
              <a:rPr lang="tr-TR" dirty="0"/>
              <a:t>öğrencilerinin </a:t>
            </a:r>
            <a:r>
              <a:rPr lang="tr-TR" dirty="0" err="1"/>
              <a:t>psiko</a:t>
            </a:r>
            <a:r>
              <a:rPr lang="tr-TR" dirty="0"/>
              <a:t>-sosyal ve akademik uyumlarının sağlanmasında yardımcı olmak.</a:t>
            </a:r>
          </a:p>
          <a:p>
            <a:r>
              <a:rPr lang="tr-TR" dirty="0"/>
              <a:t>Öğrencilerin öğrenim süreleri içinde ortaya çıkabilecek kişisel, eğitsel ve mesleki problemlerine yönelik gelişimsel, önleyici ve müdahale edici çalışma ve uygulamalar yapmak</a:t>
            </a:r>
            <a:r>
              <a:rPr lang="tr-TR" dirty="0" smtClean="0"/>
              <a:t>.</a:t>
            </a: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51</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674575" y="1314014"/>
            <a:ext cx="2256728" cy="2257861"/>
          </a:xfrm>
          <a:prstGeom prst="rect">
            <a:avLst/>
          </a:prstGeom>
        </p:spPr>
      </p:pic>
    </p:spTree>
    <p:extLst>
      <p:ext uri="{BB962C8B-B14F-4D97-AF65-F5344CB8AC3E}">
        <p14:creationId xmlns:p14="http://schemas.microsoft.com/office/powerpoint/2010/main" val="9605700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54</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r>
              <a:rPr lang="tr-TR" sz="2800" cap="none" dirty="0">
                <a:solidFill>
                  <a:prstClr val="black"/>
                </a:solidFill>
                <a:ea typeface="+mn-ea"/>
                <a:cs typeface="+mn-cs"/>
              </a:rPr>
              <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36282343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56</a:t>
            </a:fld>
            <a:endParaRPr lang="tr-TR"/>
          </a:p>
        </p:txBody>
      </p:sp>
      <p:sp>
        <p:nvSpPr>
          <p:cNvPr id="5" name="İçerik Yer Tutucusu 1"/>
          <p:cNvSpPr txBox="1">
            <a:spLocks/>
          </p:cNvSpPr>
          <p:nvPr/>
        </p:nvSpPr>
        <p:spPr>
          <a:xfrm>
            <a:off x="9047923" y="3913318"/>
            <a:ext cx="3144077" cy="108012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endParaRPr lang="tr-TR" sz="3600" b="1" i="1" cap="all" dirty="0">
              <a:latin typeface="+mj-lt"/>
              <a:ea typeface="+mj-ea"/>
              <a:cs typeface="+mj-cs"/>
            </a:endParaRPr>
          </a:p>
        </p:txBody>
      </p:sp>
      <p:sp>
        <p:nvSpPr>
          <p:cNvPr id="6" name="Dikdörtgen 5"/>
          <p:cNvSpPr/>
          <p:nvPr/>
        </p:nvSpPr>
        <p:spPr>
          <a:xfrm>
            <a:off x="3800473" y="275232"/>
            <a:ext cx="8391525" cy="1015663"/>
          </a:xfrm>
          <a:prstGeom prst="rect">
            <a:avLst/>
          </a:prstGeom>
        </p:spPr>
        <p:txBody>
          <a:bodyPr wrap="square">
            <a:spAutoFit/>
          </a:bodyPr>
          <a:lstStyle/>
          <a:p>
            <a:pPr algn="ctr"/>
            <a:r>
              <a:rPr lang="tr-TR" sz="2000" b="1" i="1" dirty="0" smtClean="0"/>
              <a:t>ORY 101 ORYANTASYON EĞİTİMİ adlı seçmeli dersi </a:t>
            </a:r>
          </a:p>
          <a:p>
            <a:pPr algn="ctr"/>
            <a:r>
              <a:rPr lang="tr-TR" sz="2000" b="1" i="1" dirty="0" smtClean="0"/>
              <a:t>Ders seçimi veya ekle-sil döneminde almanız</a:t>
            </a:r>
          </a:p>
          <a:p>
            <a:pPr algn="ctr"/>
            <a:r>
              <a:rPr lang="tr-TR" sz="2000" b="1" i="1" dirty="0" smtClean="0"/>
              <a:t>okula uyum sürecinizi kolaylaştıracaktır.</a:t>
            </a:r>
            <a:endParaRPr lang="tr-TR" sz="2000" dirty="0"/>
          </a:p>
        </p:txBody>
      </p:sp>
      <p:sp>
        <p:nvSpPr>
          <p:cNvPr id="3" name="Dikdörtgen 2"/>
          <p:cNvSpPr/>
          <p:nvPr/>
        </p:nvSpPr>
        <p:spPr>
          <a:xfrm>
            <a:off x="72494" y="1463893"/>
            <a:ext cx="11852806" cy="5355312"/>
          </a:xfrm>
          <a:prstGeom prst="rect">
            <a:avLst/>
          </a:prstGeom>
        </p:spPr>
        <p:txBody>
          <a:bodyPr wrap="square">
            <a:spAutoFit/>
          </a:bodyPr>
          <a:lstStyle/>
          <a:p>
            <a:r>
              <a:rPr lang="tr-TR" dirty="0"/>
              <a:t>Sevgili Öğrencilerimiz,</a:t>
            </a:r>
            <a:br>
              <a:rPr lang="tr-TR" dirty="0"/>
            </a:br>
            <a:r>
              <a:rPr lang="tr-TR" dirty="0"/>
              <a:t>Pamukkale Üniversitesi </a:t>
            </a:r>
            <a:r>
              <a:rPr lang="tr-TR" dirty="0" err="1"/>
              <a:t>önlisans</a:t>
            </a:r>
            <a:r>
              <a:rPr lang="tr-TR" dirty="0"/>
              <a:t>, lisans ve lisansüstü öğrencileri için Psikolojik Danışma ve Rehberlik Eğitim, Uygulama ve Araştırma Merkezi (PDREM) tarafından 2024-2025 Güz Dönemi için hazırlanan</a:t>
            </a:r>
            <a:br>
              <a:rPr lang="tr-TR" dirty="0"/>
            </a:br>
            <a:r>
              <a:rPr lang="tr-TR" b="1" dirty="0"/>
              <a:t>ORY101</a:t>
            </a:r>
            <a:r>
              <a:rPr lang="tr-TR" dirty="0"/>
              <a:t> </a:t>
            </a:r>
            <a:r>
              <a:rPr lang="tr-TR" b="1" dirty="0"/>
              <a:t>ORYANTASYON EĞİTİMİ </a:t>
            </a:r>
            <a:r>
              <a:rPr lang="tr-TR" dirty="0"/>
              <a:t>dersi materyallerine </a:t>
            </a:r>
            <a:r>
              <a:rPr lang="tr-TR" b="1" dirty="0"/>
              <a:t>EDS (Eğitim Destek Sistemi) </a:t>
            </a:r>
            <a:r>
              <a:rPr lang="tr-TR" dirty="0"/>
              <a:t>üzerinden erişebilirsiniz.</a:t>
            </a:r>
            <a:br>
              <a:rPr lang="tr-TR" dirty="0"/>
            </a:br>
            <a:r>
              <a:rPr lang="tr-TR" dirty="0"/>
              <a:t/>
            </a:r>
            <a:br>
              <a:rPr lang="tr-TR" dirty="0"/>
            </a:br>
            <a:r>
              <a:rPr lang="tr-TR" dirty="0"/>
              <a:t>Burada geleneksel bir derste alışık olduğunuz gibi eğitim aldığınız alana yönelik teorik bilgilerin ve uygulamaya yönelik becerilerin öğretilmesinden ziyade sizin yaşam boyu kullanabileceğiniz bilgi ve becerilerinizi geliştirmeye, akademik </a:t>
            </a:r>
            <a:r>
              <a:rPr lang="tr-TR" dirty="0" smtClean="0"/>
              <a:t>öz düzenleme </a:t>
            </a:r>
            <a:r>
              <a:rPr lang="tr-TR" dirty="0"/>
              <a:t>becerilerinizi ilerletmeye, üniversite yaşamına uyum sağlamanıza ve psikolojik dayanıklılığınızı geliştirmeye odaklanılmıştır</a:t>
            </a:r>
            <a:r>
              <a:rPr lang="tr-TR" dirty="0" smtClean="0"/>
              <a:t>.</a:t>
            </a:r>
            <a:r>
              <a:rPr lang="tr-TR" dirty="0"/>
              <a:t/>
            </a:r>
            <a:br>
              <a:rPr lang="tr-TR" dirty="0"/>
            </a:br>
            <a:r>
              <a:rPr lang="tr-TR" dirty="0"/>
              <a:t>OKU &gt;&gt;&gt; Kısa süreli okuma materyalleri içerir.</a:t>
            </a:r>
            <a:br>
              <a:rPr lang="tr-TR" dirty="0"/>
            </a:br>
            <a:r>
              <a:rPr lang="tr-TR" dirty="0"/>
              <a:t>İZLE &gt;&gt;&gt; Kısa veya uzun süreli görsel materyaller içerir.</a:t>
            </a:r>
            <a:br>
              <a:rPr lang="tr-TR" dirty="0"/>
            </a:br>
            <a:r>
              <a:rPr lang="tr-TR" dirty="0"/>
              <a:t>DENE &gt;&gt;&gt; Deneyebileceğiniz aktiviteler içerir</a:t>
            </a:r>
            <a:r>
              <a:rPr lang="tr-TR" dirty="0" smtClean="0"/>
              <a:t>.</a:t>
            </a:r>
          </a:p>
          <a:p>
            <a:endParaRPr lang="tr-TR" dirty="0" smtClean="0"/>
          </a:p>
          <a:p>
            <a:r>
              <a:rPr lang="tr-TR" dirty="0"/>
              <a:t>Her hafta için bilgilendirme broşürleri, videolar, okuma önerileri ve evde deneyebileceğiniz egzersizler yer almaktadır. 13 haftadan oluşan ORY101 için kendi rutininize göre bir planlama yapabilir, ilginizi çeken konulardan başlayabilirsiniz. </a:t>
            </a:r>
            <a:r>
              <a:rPr lang="tr-TR" b="1" dirty="0"/>
              <a:t>ORY101 dersinin kredisi yoktur ve herhangi bir not verilmeyecektir.</a:t>
            </a:r>
            <a:br>
              <a:rPr lang="tr-TR" b="1" dirty="0"/>
            </a:br>
            <a:r>
              <a:rPr lang="tr-TR" dirty="0"/>
              <a:t>Size ve yakınlarınıza keyifli ve sağlık dolu bir Güz Dönemi dileriz.</a:t>
            </a:r>
            <a:br>
              <a:rPr lang="tr-TR" dirty="0"/>
            </a:br>
            <a:r>
              <a:rPr lang="tr-TR" dirty="0"/>
              <a:t>PDREM Ekibi</a:t>
            </a:r>
          </a:p>
          <a:p>
            <a:endParaRPr lang="tr-TR" dirty="0"/>
          </a:p>
        </p:txBody>
      </p:sp>
    </p:spTree>
    <p:extLst>
      <p:ext uri="{BB962C8B-B14F-4D97-AF65-F5344CB8AC3E}">
        <p14:creationId xmlns:p14="http://schemas.microsoft.com/office/powerpoint/2010/main" val="40090170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86075" y="145248"/>
            <a:ext cx="8610600" cy="1293028"/>
          </a:xfrm>
        </p:spPr>
        <p:txBody>
          <a:bodyPr>
            <a:normAutofit fontScale="90000"/>
          </a:bodyPr>
          <a:lstStyle/>
          <a:p>
            <a:r>
              <a:rPr lang="tr-TR" dirty="0" err="1" smtClean="0"/>
              <a:t>Ory</a:t>
            </a:r>
            <a:r>
              <a:rPr lang="tr-TR" dirty="0" smtClean="0"/>
              <a:t> 101 Oryantasyon Eğitimi </a:t>
            </a:r>
            <a:r>
              <a:rPr lang="tr-TR" dirty="0" err="1" smtClean="0"/>
              <a:t>Dersİ</a:t>
            </a:r>
            <a:r>
              <a:rPr lang="tr-TR" dirty="0" smtClean="0"/>
              <a:t> </a:t>
            </a:r>
            <a:br>
              <a:rPr lang="tr-TR" dirty="0" smtClean="0"/>
            </a:br>
            <a:r>
              <a:rPr lang="tr-TR" dirty="0" smtClean="0"/>
              <a:t>İlk hafta etkinlikleri </a:t>
            </a:r>
            <a:endParaRPr lang="tr-TR" dirty="0"/>
          </a:p>
        </p:txBody>
      </p:sp>
      <p:sp>
        <p:nvSpPr>
          <p:cNvPr id="3" name="İçerik Yer Tutucusu 2"/>
          <p:cNvSpPr>
            <a:spLocks noGrp="1"/>
          </p:cNvSpPr>
          <p:nvPr>
            <p:ph idx="1"/>
          </p:nvPr>
        </p:nvSpPr>
        <p:spPr>
          <a:xfrm>
            <a:off x="228600" y="1562100"/>
            <a:ext cx="9163049" cy="4857750"/>
          </a:xfrm>
        </p:spPr>
        <p:txBody>
          <a:bodyPr>
            <a:normAutofit fontScale="77500" lnSpcReduction="20000"/>
          </a:bodyPr>
          <a:lstStyle/>
          <a:p>
            <a:r>
              <a:rPr lang="tr-TR" dirty="0">
                <a:hlinkClick r:id="rId2"/>
              </a:rPr>
              <a:t>Yaşam Becerileri 01: Üniversiteli Olmak</a:t>
            </a:r>
            <a:endParaRPr lang="tr-TR" dirty="0"/>
          </a:p>
          <a:p>
            <a:r>
              <a:rPr lang="tr-TR" dirty="0">
                <a:hlinkClick r:id="rId3"/>
              </a:rPr>
              <a:t>PDREM Tanıtımı- ORY101 </a:t>
            </a:r>
            <a:r>
              <a:rPr lang="tr-TR" dirty="0" err="1">
                <a:hlinkClick r:id="rId3"/>
              </a:rPr>
              <a:t>hakkındaDosya</a:t>
            </a:r>
            <a:endParaRPr lang="tr-TR" dirty="0"/>
          </a:p>
          <a:p>
            <a:r>
              <a:rPr lang="tr-TR" dirty="0">
                <a:hlinkClick r:id="rId4"/>
              </a:rPr>
              <a:t>OKU &gt;&gt;&gt; Üniversite Yaşamına Uyum - PDREM Broşür </a:t>
            </a:r>
            <a:r>
              <a:rPr lang="tr-TR" dirty="0" err="1">
                <a:hlinkClick r:id="rId4"/>
              </a:rPr>
              <a:t>SerisiURL</a:t>
            </a:r>
            <a:endParaRPr lang="tr-TR" dirty="0"/>
          </a:p>
          <a:p>
            <a:r>
              <a:rPr lang="tr-TR" dirty="0">
                <a:hlinkClick r:id="rId5"/>
              </a:rPr>
              <a:t>İZLE &gt;&gt;&gt; Pamukkale Üniversitesi Tanıtım </a:t>
            </a:r>
            <a:r>
              <a:rPr lang="tr-TR" dirty="0" err="1">
                <a:hlinkClick r:id="rId5"/>
              </a:rPr>
              <a:t>FilmiURL</a:t>
            </a:r>
            <a:endParaRPr lang="tr-TR" dirty="0"/>
          </a:p>
          <a:p>
            <a:r>
              <a:rPr lang="tr-TR" dirty="0">
                <a:hlinkClick r:id="rId6"/>
              </a:rPr>
              <a:t>İZLE &gt;&gt;&gt; Pamukkale Üniversitesi Botanik </a:t>
            </a:r>
            <a:r>
              <a:rPr lang="tr-TR" dirty="0" err="1">
                <a:hlinkClick r:id="rId6"/>
              </a:rPr>
              <a:t>BahçesiURL</a:t>
            </a:r>
            <a:endParaRPr lang="tr-TR" dirty="0"/>
          </a:p>
          <a:p>
            <a:r>
              <a:rPr lang="tr-TR" dirty="0" smtClean="0">
                <a:hlinkClick r:id="rId7"/>
              </a:rPr>
              <a:t>İZLE &gt;&gt;&gt; PAÜ, Öğrencilerini Çok </a:t>
            </a:r>
            <a:r>
              <a:rPr lang="tr-TR" dirty="0" err="1" smtClean="0">
                <a:hlinkClick r:id="rId7"/>
              </a:rPr>
              <a:t>ÖzlediURL</a:t>
            </a:r>
            <a:endParaRPr lang="tr-TR" dirty="0" smtClean="0"/>
          </a:p>
          <a:p>
            <a:r>
              <a:rPr lang="tr-TR" dirty="0" smtClean="0">
                <a:hlinkClick r:id="rId8"/>
              </a:rPr>
              <a:t>İZLE </a:t>
            </a:r>
            <a:r>
              <a:rPr lang="tr-TR" dirty="0">
                <a:hlinkClick r:id="rId8"/>
              </a:rPr>
              <a:t>&gt;&gt;&gt; Öğrenmeyi </a:t>
            </a:r>
            <a:r>
              <a:rPr lang="tr-TR" dirty="0" err="1">
                <a:hlinkClick r:id="rId8"/>
              </a:rPr>
              <a:t>ÖğrenmekURL</a:t>
            </a:r>
            <a:endParaRPr lang="tr-TR" dirty="0"/>
          </a:p>
          <a:p>
            <a:r>
              <a:rPr lang="tr-TR" dirty="0">
                <a:hlinkClick r:id="rId9"/>
              </a:rPr>
              <a:t>İZLE &gt;&gt;&gt; Üniversite Asla </a:t>
            </a:r>
            <a:r>
              <a:rPr lang="tr-TR" dirty="0" err="1">
                <a:hlinkClick r:id="rId9"/>
              </a:rPr>
              <a:t>Yetmez!URL</a:t>
            </a:r>
            <a:endParaRPr lang="tr-TR" dirty="0"/>
          </a:p>
          <a:p>
            <a:r>
              <a:rPr lang="tr-TR" dirty="0">
                <a:hlinkClick r:id="rId10"/>
              </a:rPr>
              <a:t>İZLE &gt;&gt;&gt; Bilim İnsanının </a:t>
            </a:r>
            <a:r>
              <a:rPr lang="tr-TR" dirty="0" err="1">
                <a:hlinkClick r:id="rId10"/>
              </a:rPr>
              <a:t>KatmanlarıURL</a:t>
            </a:r>
            <a:endParaRPr lang="tr-TR" dirty="0"/>
          </a:p>
          <a:p>
            <a:r>
              <a:rPr lang="tr-TR" dirty="0">
                <a:hlinkClick r:id="rId11"/>
              </a:rPr>
              <a:t>DENE &gt;&gt;&gt; Güz Dönemi </a:t>
            </a:r>
            <a:r>
              <a:rPr lang="tr-TR" dirty="0" err="1">
                <a:hlinkClick r:id="rId11"/>
              </a:rPr>
              <a:t>HedeflerimDosya</a:t>
            </a:r>
            <a:endParaRPr lang="tr-TR" dirty="0"/>
          </a:p>
          <a:p>
            <a:r>
              <a:rPr lang="tr-TR" dirty="0">
                <a:hlinkClick r:id="rId12"/>
              </a:rPr>
              <a:t>İZLE &gt;&gt;&gt; Yabancı Dil Öğrenirken Dikkat Edilmesi Gerekenler - Dr. </a:t>
            </a:r>
            <a:r>
              <a:rPr lang="tr-TR" dirty="0" err="1">
                <a:hlinkClick r:id="rId12"/>
              </a:rPr>
              <a:t>Öğr</a:t>
            </a:r>
            <a:r>
              <a:rPr lang="tr-TR" dirty="0">
                <a:hlinkClick r:id="rId12"/>
              </a:rPr>
              <a:t>. Üyesi Seher </a:t>
            </a:r>
            <a:r>
              <a:rPr lang="tr-TR" dirty="0" err="1">
                <a:hlinkClick r:id="rId12"/>
              </a:rPr>
              <a:t>İŞCANDosya</a:t>
            </a:r>
            <a:endParaRPr lang="tr-TR" dirty="0"/>
          </a:p>
          <a:p>
            <a:r>
              <a:rPr lang="tr-TR" dirty="0">
                <a:hlinkClick r:id="rId13"/>
              </a:rPr>
              <a:t>Üniversiteli Olmak -Ar. Gör. Dr. Servet KAÇAR </a:t>
            </a:r>
            <a:r>
              <a:rPr lang="tr-TR" dirty="0" err="1">
                <a:hlinkClick r:id="rId13"/>
              </a:rPr>
              <a:t>BAŞARANDosya</a:t>
            </a:r>
            <a:endParaRPr lang="tr-TR" dirty="0"/>
          </a:p>
          <a:p>
            <a:r>
              <a:rPr lang="tr-TR" dirty="0">
                <a:hlinkClick r:id="rId14"/>
              </a:rPr>
              <a:t>Oryantasyon Çerçeve Sunumu 2023-2024Dosya</a:t>
            </a:r>
            <a:endParaRPr lang="tr-TR" dirty="0"/>
          </a:p>
          <a:p>
            <a:r>
              <a:rPr lang="tr-TR" dirty="0">
                <a:hlinkClick r:id="rId15"/>
              </a:rPr>
              <a:t>Oryantasyon Kitapçığı 2023-2024Dosya</a:t>
            </a:r>
            <a:endParaRPr lang="tr-TR" dirty="0"/>
          </a:p>
          <a:p>
            <a:r>
              <a:rPr lang="tr-TR" dirty="0">
                <a:hlinkClick r:id="rId16"/>
              </a:rPr>
              <a:t>Denizli Tanıtım Broşürü 2023-2024Dosya</a:t>
            </a:r>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
        <p:nvSpPr>
          <p:cNvPr id="5" name="Dikdörtgen 4"/>
          <p:cNvSpPr/>
          <p:nvPr/>
        </p:nvSpPr>
        <p:spPr>
          <a:xfrm>
            <a:off x="8458200" y="3034010"/>
            <a:ext cx="3733800" cy="923330"/>
          </a:xfrm>
          <a:prstGeom prst="rect">
            <a:avLst/>
          </a:prstGeom>
        </p:spPr>
        <p:txBody>
          <a:bodyPr wrap="square">
            <a:spAutoFit/>
          </a:bodyPr>
          <a:lstStyle/>
          <a:p>
            <a:pPr algn="ctr"/>
            <a:r>
              <a:rPr lang="tr-TR" i="1" cap="all" dirty="0"/>
              <a:t>Oryantasyon programı</a:t>
            </a:r>
          </a:p>
          <a:p>
            <a:pPr algn="ctr"/>
            <a:r>
              <a:rPr lang="tr-TR" i="1" cap="all" dirty="0"/>
              <a:t>ile ilgili Ayrıntılı bilgi için</a:t>
            </a:r>
          </a:p>
          <a:p>
            <a:pPr algn="ctr"/>
            <a:r>
              <a:rPr lang="tr-TR" b="1" i="1" cap="all" dirty="0">
                <a:hlinkClick r:id="rId17"/>
              </a:rPr>
              <a:t>www.pau.edu.tr/pdrem</a:t>
            </a:r>
            <a:endParaRPr lang="tr-TR" b="1" i="1" cap="all" dirty="0"/>
          </a:p>
        </p:txBody>
      </p:sp>
    </p:spTree>
    <p:extLst>
      <p:ext uri="{BB962C8B-B14F-4D97-AF65-F5344CB8AC3E}">
        <p14:creationId xmlns:p14="http://schemas.microsoft.com/office/powerpoint/2010/main" val="1257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58</a:t>
            </a:fld>
            <a:endParaRPr lang="tr-TR"/>
          </a:p>
        </p:txBody>
      </p:sp>
      <p:graphicFrame>
        <p:nvGraphicFramePr>
          <p:cNvPr id="3" name="Nesne 2"/>
          <p:cNvGraphicFramePr>
            <a:graphicFrameLocks noChangeAspect="1"/>
          </p:cNvGraphicFramePr>
          <p:nvPr>
            <p:extLst>
              <p:ext uri="{D42A27DB-BD31-4B8C-83A1-F6EECF244321}">
                <p14:modId xmlns:p14="http://schemas.microsoft.com/office/powerpoint/2010/main" val="1232144021"/>
              </p:ext>
            </p:extLst>
          </p:nvPr>
        </p:nvGraphicFramePr>
        <p:xfrm>
          <a:off x="304801" y="168783"/>
          <a:ext cx="11640298" cy="6546341"/>
        </p:xfrm>
        <a:graphic>
          <a:graphicData uri="http://schemas.openxmlformats.org/presentationml/2006/ole">
            <mc:AlternateContent xmlns:mc="http://schemas.openxmlformats.org/markup-compatibility/2006">
              <mc:Choice xmlns:v="urn:schemas-microsoft-com:vml" Requires="v">
                <p:oleObj spid="_x0000_s3081" name="Sunu" r:id="rId3" imgW="6094431" imgH="3427315" progId="PowerPoint.Show.12">
                  <p:embed/>
                </p:oleObj>
              </mc:Choice>
              <mc:Fallback>
                <p:oleObj name="Sunu" r:id="rId3" imgW="6094431" imgH="3427315" progId="PowerPoint.Show.12">
                  <p:embed/>
                  <p:pic>
                    <p:nvPicPr>
                      <p:cNvPr id="0" name=""/>
                      <p:cNvPicPr/>
                      <p:nvPr/>
                    </p:nvPicPr>
                    <p:blipFill>
                      <a:blip r:embed="rId4"/>
                      <a:stretch>
                        <a:fillRect/>
                      </a:stretch>
                    </p:blipFill>
                    <p:spPr>
                      <a:xfrm>
                        <a:off x="304801" y="168783"/>
                        <a:ext cx="11640298" cy="6546341"/>
                      </a:xfrm>
                      <a:prstGeom prst="rect">
                        <a:avLst/>
                      </a:prstGeom>
                    </p:spPr>
                  </p:pic>
                </p:oleObj>
              </mc:Fallback>
            </mc:AlternateContent>
          </a:graphicData>
        </a:graphic>
      </p:graphicFrame>
    </p:spTree>
    <p:extLst>
      <p:ext uri="{BB962C8B-B14F-4D97-AF65-F5344CB8AC3E}">
        <p14:creationId xmlns:p14="http://schemas.microsoft.com/office/powerpoint/2010/main" val="28530632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60</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62</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63</a:t>
            </a:fld>
            <a:endParaRPr lang="tr-TR"/>
          </a:p>
        </p:txBody>
      </p:sp>
      <p:sp>
        <p:nvSpPr>
          <p:cNvPr id="4" name="Metin kutusu 3">
            <a:extLst>
              <a:ext uri="{FF2B5EF4-FFF2-40B4-BE49-F238E27FC236}">
                <a16:creationId xmlns=""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64</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65</a:t>
            </a:fld>
            <a:endParaRPr lang="tr-TR"/>
          </a:p>
        </p:txBody>
      </p:sp>
    </p:spTree>
    <p:extLst>
      <p:ext uri="{BB962C8B-B14F-4D97-AF65-F5344CB8AC3E}">
        <p14:creationId xmlns:p14="http://schemas.microsoft.com/office/powerpoint/2010/main" val="4059987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66</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67</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68</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69</a:t>
            </a:fld>
            <a:endParaRPr lang="tr-TR"/>
          </a:p>
        </p:txBody>
      </p:sp>
      <p:pic>
        <p:nvPicPr>
          <p:cNvPr id="8" name="Resim 7">
            <a:extLst>
              <a:ext uri="{FF2B5EF4-FFF2-40B4-BE49-F238E27FC236}">
                <a16:creationId xmlns=""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70</a:t>
            </a:fld>
            <a:endParaRPr lang="tr-TR"/>
          </a:p>
        </p:txBody>
      </p:sp>
      <p:pic>
        <p:nvPicPr>
          <p:cNvPr id="9" name="Resim 8">
            <a:extLst>
              <a:ext uri="{FF2B5EF4-FFF2-40B4-BE49-F238E27FC236}">
                <a16:creationId xmlns=""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72</a:t>
            </a:fld>
            <a:endParaRPr lang="tr-TR"/>
          </a:p>
        </p:txBody>
      </p:sp>
      <p:pic>
        <p:nvPicPr>
          <p:cNvPr id="5" name="Resim 4">
            <a:extLst>
              <a:ext uri="{FF2B5EF4-FFF2-40B4-BE49-F238E27FC236}">
                <a16:creationId xmlns=""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75</a:t>
            </a:fld>
            <a:endParaRPr lang="tr-TR"/>
          </a:p>
        </p:txBody>
      </p:sp>
      <p:sp>
        <p:nvSpPr>
          <p:cNvPr id="4" name="Metin kutusu 3">
            <a:extLst>
              <a:ext uri="{FF2B5EF4-FFF2-40B4-BE49-F238E27FC236}">
                <a16:creationId xmlns=""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527381" y="332658"/>
            <a:ext cx="11041227" cy="1296143"/>
          </a:xfrm>
        </p:spPr>
        <p:txBody>
          <a:bodyPr/>
          <a:lstStyle/>
          <a:p>
            <a:r>
              <a:rPr lang="tr-TR" sz="4000" dirty="0" smtClean="0"/>
              <a:t>PAÜ </a:t>
            </a:r>
            <a:r>
              <a:rPr lang="tr-TR" dirty="0" smtClean="0"/>
              <a:t>İnsan Ve </a:t>
            </a:r>
            <a:r>
              <a:rPr lang="tr-TR" dirty="0" err="1" smtClean="0"/>
              <a:t>ToPLUM</a:t>
            </a:r>
            <a:r>
              <a:rPr lang="tr-TR" dirty="0" smtClean="0"/>
              <a:t> BİLİMLERİ</a:t>
            </a:r>
            <a:r>
              <a:rPr lang="tr-TR" sz="4000" dirty="0" smtClean="0"/>
              <a:t> FAKÜLTESİ</a:t>
            </a:r>
            <a:endParaRPr lang="tr-TR" sz="400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81</a:t>
            </a:fld>
            <a:endParaRPr lang="tr-TR"/>
          </a:p>
        </p:txBody>
      </p:sp>
      <p:pic>
        <p:nvPicPr>
          <p:cNvPr id="3" name="Picture 2" descr="C:\Users\ogedc\Desktop\20180911_1748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0451" y="-4872038"/>
            <a:ext cx="8669867" cy="48768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ogedc\Desktop\20180911_1748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08167" y="-5281613"/>
            <a:ext cx="8669867" cy="4876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SUS\Desktop\WhatsApp Image 2024-09-19 at 11.35.22.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74" y="1390650"/>
            <a:ext cx="10795000" cy="485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3015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ctr">
              <a:buNone/>
            </a:pPr>
            <a:r>
              <a:rPr lang="tr-TR" b="1" dirty="0" smtClean="0"/>
              <a:t>DEKAN</a:t>
            </a:r>
            <a:r>
              <a:rPr lang="tr-TR" dirty="0" smtClean="0"/>
              <a:t> </a:t>
            </a:r>
          </a:p>
          <a:p>
            <a:pPr marL="0" indent="0" algn="ctr">
              <a:buNone/>
            </a:pPr>
            <a:r>
              <a:rPr lang="tr-TR" dirty="0" smtClean="0"/>
              <a:t>Prof. Dr. Yasemin BEYAZIT</a:t>
            </a:r>
          </a:p>
          <a:p>
            <a:pPr marL="0" indent="0" algn="ctr">
              <a:buNone/>
            </a:pPr>
            <a:endParaRPr lang="tr-TR" sz="2000" b="1" dirty="0" smtClean="0"/>
          </a:p>
          <a:p>
            <a:pPr marL="0" indent="0">
              <a:buNone/>
            </a:pPr>
            <a:r>
              <a:rPr lang="tr-TR" sz="2000" b="1" dirty="0" smtClean="0"/>
              <a:t>                  DEKAN YARDIMCISI</a:t>
            </a:r>
            <a:r>
              <a:rPr lang="tr-TR" b="1" dirty="0" smtClean="0"/>
              <a:t>		                      </a:t>
            </a:r>
            <a:r>
              <a:rPr lang="tr-TR" sz="2000" b="1" dirty="0" smtClean="0"/>
              <a:t>DEKAN YARDIMCISI</a:t>
            </a:r>
            <a:endParaRPr lang="tr-TR" b="1" dirty="0" smtClean="0"/>
          </a:p>
          <a:p>
            <a:pPr marL="0" indent="0">
              <a:buNone/>
            </a:pPr>
            <a:r>
              <a:rPr lang="tr-TR" sz="2000" dirty="0" smtClean="0"/>
              <a:t>Doç. Dr. Umay OĞUZHANOĞLU AKAY                    Doç. Dr</a:t>
            </a:r>
            <a:r>
              <a:rPr lang="tr-TR" sz="2000" dirty="0"/>
              <a:t>. </a:t>
            </a:r>
            <a:r>
              <a:rPr lang="tr-TR" sz="2000" dirty="0" smtClean="0"/>
              <a:t>Kamuran ŞİMŞEK</a:t>
            </a:r>
            <a:endParaRPr lang="tr-TR" sz="2000" dirty="0"/>
          </a:p>
          <a:p>
            <a:pPr marL="0" indent="0">
              <a:buNone/>
            </a:pPr>
            <a:r>
              <a:rPr lang="tr-TR" sz="2000" dirty="0" smtClean="0"/>
              <a:t>				            </a:t>
            </a:r>
            <a:r>
              <a:rPr lang="tr-TR" dirty="0"/>
              <a:t>	</a:t>
            </a:r>
            <a:endParaRPr lang="tr-TR" dirty="0" smtClean="0"/>
          </a:p>
          <a:p>
            <a:pPr marL="0" indent="0" algn="ctr">
              <a:buNone/>
            </a:pPr>
            <a:endParaRPr lang="tr-TR" sz="2000" b="1" dirty="0" smtClean="0"/>
          </a:p>
          <a:p>
            <a:pPr marL="0" indent="0" algn="ctr">
              <a:buNone/>
            </a:pPr>
            <a:r>
              <a:rPr lang="tr-TR" sz="2000" b="1" dirty="0" smtClean="0"/>
              <a:t>FAKÜLTE SEKRETERİ</a:t>
            </a:r>
          </a:p>
          <a:p>
            <a:pPr marL="0" indent="0" algn="ctr">
              <a:buNone/>
            </a:pPr>
            <a:r>
              <a:rPr lang="tr-TR" sz="2000" dirty="0" smtClean="0"/>
              <a:t>Ayfer USTALAR</a:t>
            </a:r>
          </a:p>
        </p:txBody>
      </p:sp>
      <p:sp>
        <p:nvSpPr>
          <p:cNvPr id="3" name="Başlık 2"/>
          <p:cNvSpPr>
            <a:spLocks noGrp="1"/>
          </p:cNvSpPr>
          <p:nvPr>
            <p:ph type="title"/>
          </p:nvPr>
        </p:nvSpPr>
        <p:spPr>
          <a:xfrm>
            <a:off x="2047875" y="783423"/>
            <a:ext cx="5514975" cy="1293028"/>
          </a:xfrm>
        </p:spPr>
        <p:txBody>
          <a:bodyPr/>
          <a:lstStyle/>
          <a:p>
            <a:r>
              <a:rPr lang="tr-TR" dirty="0" smtClean="0"/>
              <a:t>YÖNETİM</a:t>
            </a: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82</a:t>
            </a:fld>
            <a:endParaRPr lang="tr-TR"/>
          </a:p>
        </p:txBody>
      </p:sp>
    </p:spTree>
    <p:extLst>
      <p:ext uri="{BB962C8B-B14F-4D97-AF65-F5344CB8AC3E}">
        <p14:creationId xmlns:p14="http://schemas.microsoft.com/office/powerpoint/2010/main" val="17495977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094011" y="174479"/>
            <a:ext cx="10561173" cy="707886"/>
          </a:xfrm>
          <a:prstGeom prst="rect">
            <a:avLst/>
          </a:prstGeom>
          <a:noFill/>
        </p:spPr>
        <p:txBody>
          <a:bodyPr wrap="square" rtlCol="0">
            <a:spAutoFit/>
          </a:bodyPr>
          <a:lstStyle/>
          <a:p>
            <a:pPr algn="ctr"/>
            <a:r>
              <a:rPr lang="tr-TR" sz="4000" dirty="0" smtClean="0"/>
              <a:t>İNSAN VE TOPLUM BİLİMLERİ FAKÜLTESİ</a:t>
            </a:r>
            <a:endParaRPr lang="tr-TR" sz="4000" dirty="0"/>
          </a:p>
        </p:txBody>
      </p:sp>
      <p:sp>
        <p:nvSpPr>
          <p:cNvPr id="8" name="Metin kutusu 7"/>
          <p:cNvSpPr txBox="1"/>
          <p:nvPr/>
        </p:nvSpPr>
        <p:spPr>
          <a:xfrm>
            <a:off x="2090787" y="1063690"/>
            <a:ext cx="4128459" cy="369332"/>
          </a:xfrm>
          <a:prstGeom prst="rect">
            <a:avLst/>
          </a:prstGeom>
          <a:noFill/>
        </p:spPr>
        <p:txBody>
          <a:bodyPr wrap="square" rtlCol="0">
            <a:spAutoFit/>
          </a:bodyPr>
          <a:lstStyle/>
          <a:p>
            <a:r>
              <a:rPr lang="tr-TR" b="1" dirty="0" smtClean="0"/>
              <a:t>AKADEMİK BİRİMLER</a:t>
            </a:r>
            <a:endParaRPr lang="tr-TR" b="1" dirty="0"/>
          </a:p>
        </p:txBody>
      </p:sp>
      <p:sp>
        <p:nvSpPr>
          <p:cNvPr id="11" name="Dikdörtgen 10"/>
          <p:cNvSpPr/>
          <p:nvPr/>
        </p:nvSpPr>
        <p:spPr>
          <a:xfrm>
            <a:off x="7960881" y="1081832"/>
            <a:ext cx="3936436" cy="369332"/>
          </a:xfrm>
          <a:prstGeom prst="rect">
            <a:avLst/>
          </a:prstGeom>
        </p:spPr>
        <p:txBody>
          <a:bodyPr wrap="square">
            <a:spAutoFit/>
          </a:bodyPr>
          <a:lstStyle/>
          <a:p>
            <a:pPr algn="ctr"/>
            <a:r>
              <a:rPr lang="tr-TR" b="1" dirty="0" smtClean="0"/>
              <a:t>İDARİ </a:t>
            </a:r>
            <a:r>
              <a:rPr lang="tr-TR" b="1" dirty="0"/>
              <a:t>BİRİMLER</a:t>
            </a:r>
          </a:p>
        </p:txBody>
      </p:sp>
      <p:sp>
        <p:nvSpPr>
          <p:cNvPr id="12" name="Metin kutusu 11"/>
          <p:cNvSpPr txBox="1"/>
          <p:nvPr/>
        </p:nvSpPr>
        <p:spPr>
          <a:xfrm>
            <a:off x="243016" y="1721322"/>
            <a:ext cx="3695541" cy="3908762"/>
          </a:xfrm>
          <a:prstGeom prst="rect">
            <a:avLst/>
          </a:prstGeom>
          <a:noFill/>
        </p:spPr>
        <p:txBody>
          <a:bodyPr wrap="square" rtlCol="0">
            <a:spAutoFit/>
          </a:bodyPr>
          <a:lstStyle/>
          <a:p>
            <a:pPr marL="285750" indent="-285750">
              <a:spcBef>
                <a:spcPct val="50000"/>
              </a:spcBef>
              <a:buFont typeface="Wingdings" panose="05000000000000000000" pitchFamily="2" charset="2"/>
              <a:buChar char="ü"/>
            </a:pPr>
            <a:r>
              <a:rPr lang="tr-TR" altLang="tr-TR" sz="1600" dirty="0" smtClean="0"/>
              <a:t>Arkeoloji </a:t>
            </a:r>
            <a:r>
              <a:rPr lang="tr-TR" altLang="tr-TR" sz="1600" dirty="0" smtClean="0"/>
              <a:t>Bölümü</a:t>
            </a:r>
          </a:p>
          <a:p>
            <a:pPr marL="285750" indent="-285750">
              <a:spcBef>
                <a:spcPct val="50000"/>
              </a:spcBef>
              <a:buFont typeface="Wingdings" panose="05000000000000000000" pitchFamily="2" charset="2"/>
              <a:buChar char="ü"/>
            </a:pPr>
            <a:r>
              <a:rPr lang="tr-TR" altLang="tr-TR" sz="1600" dirty="0" smtClean="0"/>
              <a:t>Coğrafya </a:t>
            </a:r>
            <a:r>
              <a:rPr lang="tr-TR" altLang="tr-TR" sz="1600" dirty="0" smtClean="0"/>
              <a:t>Bölümü</a:t>
            </a:r>
          </a:p>
          <a:p>
            <a:pPr marL="285750" indent="-285750">
              <a:spcBef>
                <a:spcPct val="50000"/>
              </a:spcBef>
              <a:buFont typeface="Wingdings" panose="05000000000000000000" pitchFamily="2" charset="2"/>
              <a:buChar char="ü"/>
            </a:pPr>
            <a:r>
              <a:rPr lang="tr-TR" altLang="tr-TR" sz="1600" dirty="0" smtClean="0"/>
              <a:t>Çağdaş Türk Lehçeleri ve Edebiyatları Bölümü</a:t>
            </a:r>
          </a:p>
          <a:p>
            <a:pPr marL="285750" indent="-285750">
              <a:spcBef>
                <a:spcPct val="50000"/>
              </a:spcBef>
              <a:buFont typeface="Wingdings" panose="05000000000000000000" pitchFamily="2" charset="2"/>
              <a:buChar char="ü"/>
            </a:pPr>
            <a:r>
              <a:rPr lang="tr-TR" altLang="tr-TR" sz="1600" dirty="0" smtClean="0"/>
              <a:t>Felsefe </a:t>
            </a:r>
            <a:r>
              <a:rPr lang="tr-TR" altLang="tr-TR" sz="1600" dirty="0" smtClean="0"/>
              <a:t>Bölümü</a:t>
            </a:r>
          </a:p>
          <a:p>
            <a:pPr marL="285750" indent="-285750">
              <a:spcBef>
                <a:spcPct val="50000"/>
              </a:spcBef>
              <a:buFont typeface="Wingdings" panose="05000000000000000000" pitchFamily="2" charset="2"/>
              <a:buChar char="ü"/>
            </a:pPr>
            <a:r>
              <a:rPr lang="tr-TR" altLang="tr-TR" sz="1600" dirty="0" smtClean="0"/>
              <a:t>Fransız </a:t>
            </a:r>
            <a:r>
              <a:rPr lang="tr-TR" altLang="tr-TR" sz="1600" dirty="0" smtClean="0"/>
              <a:t>Dili </a:t>
            </a:r>
            <a:r>
              <a:rPr lang="tr-TR" altLang="tr-TR" sz="1600" dirty="0"/>
              <a:t>ve Edebiyatı </a:t>
            </a:r>
            <a:r>
              <a:rPr lang="tr-TR" altLang="tr-TR" sz="1600" dirty="0" smtClean="0"/>
              <a:t>Bölümü</a:t>
            </a:r>
          </a:p>
          <a:p>
            <a:pPr marL="285750" indent="-285750">
              <a:spcBef>
                <a:spcPct val="50000"/>
              </a:spcBef>
              <a:buFont typeface="Wingdings" panose="05000000000000000000" pitchFamily="2" charset="2"/>
              <a:buChar char="ü"/>
            </a:pPr>
            <a:endParaRPr lang="tr-TR" altLang="tr-TR" sz="1600" dirty="0" smtClean="0"/>
          </a:p>
          <a:p>
            <a:pPr marL="285750" indent="-285750">
              <a:spcBef>
                <a:spcPct val="50000"/>
              </a:spcBef>
              <a:buFont typeface="Wingdings" panose="05000000000000000000" pitchFamily="2" charset="2"/>
              <a:buChar char="ü"/>
            </a:pPr>
            <a:endParaRPr lang="tr-TR" altLang="tr-TR" sz="1600" dirty="0"/>
          </a:p>
          <a:p>
            <a:pPr marL="285750" indent="-285750">
              <a:spcBef>
                <a:spcPct val="50000"/>
              </a:spcBef>
              <a:buFont typeface="Wingdings" panose="05000000000000000000" pitchFamily="2" charset="2"/>
              <a:buChar char="ü"/>
            </a:pPr>
            <a:endParaRPr lang="tr-TR" altLang="tr-TR" sz="1600" dirty="0" smtClean="0"/>
          </a:p>
          <a:p>
            <a:pPr marL="285750" indent="-285750">
              <a:spcBef>
                <a:spcPct val="50000"/>
              </a:spcBef>
              <a:buFont typeface="Wingdings" panose="05000000000000000000" pitchFamily="2" charset="2"/>
              <a:buChar char="ü"/>
            </a:pPr>
            <a:endParaRPr lang="tr-TR" altLang="tr-TR" sz="1600" dirty="0"/>
          </a:p>
          <a:p>
            <a:pPr marL="285750" indent="-285750">
              <a:spcBef>
                <a:spcPct val="50000"/>
              </a:spcBef>
              <a:buFont typeface="Wingdings" panose="05000000000000000000" pitchFamily="2" charset="2"/>
              <a:buChar char="ü"/>
            </a:pPr>
            <a:endParaRPr lang="tr-TR" altLang="tr-TR" sz="1600" dirty="0"/>
          </a:p>
        </p:txBody>
      </p:sp>
      <p:sp>
        <p:nvSpPr>
          <p:cNvPr id="13" name="Dikdörtgen 12"/>
          <p:cNvSpPr/>
          <p:nvPr/>
        </p:nvSpPr>
        <p:spPr>
          <a:xfrm>
            <a:off x="9017877" y="1727711"/>
            <a:ext cx="2637308" cy="2185214"/>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smtClean="0"/>
              <a:t>Ayniyat ve Demirbaş</a:t>
            </a:r>
          </a:p>
          <a:p>
            <a:pPr marL="285750" indent="-285750">
              <a:spcBef>
                <a:spcPct val="50000"/>
              </a:spcBef>
              <a:buFont typeface="Wingdings" panose="05000000000000000000" pitchFamily="2" charset="2"/>
              <a:buChar char="ü"/>
            </a:pPr>
            <a:r>
              <a:rPr lang="tr-TR" altLang="tr-TR" sz="1600" dirty="0" smtClean="0"/>
              <a:t>Bilgi İşlem</a:t>
            </a:r>
          </a:p>
          <a:p>
            <a:pPr marL="285750" indent="-285750">
              <a:spcBef>
                <a:spcPct val="50000"/>
              </a:spcBef>
              <a:buFont typeface="Wingdings" panose="05000000000000000000" pitchFamily="2" charset="2"/>
              <a:buChar char="ü"/>
            </a:pPr>
            <a:r>
              <a:rPr lang="tr-TR" altLang="tr-TR" sz="1600" dirty="0" smtClean="0"/>
              <a:t>Fotokopi</a:t>
            </a:r>
          </a:p>
          <a:p>
            <a:pPr marL="285750" indent="-285750">
              <a:spcBef>
                <a:spcPct val="50000"/>
              </a:spcBef>
              <a:buFont typeface="Wingdings" panose="05000000000000000000" pitchFamily="2" charset="2"/>
              <a:buChar char="ü"/>
            </a:pPr>
            <a:r>
              <a:rPr lang="tr-TR" altLang="tr-TR" sz="1600" dirty="0" smtClean="0"/>
              <a:t>İdare Amirliği</a:t>
            </a:r>
          </a:p>
          <a:p>
            <a:pPr marL="285750" indent="-285750">
              <a:spcBef>
                <a:spcPct val="50000"/>
              </a:spcBef>
              <a:buFont typeface="Wingdings" panose="05000000000000000000" pitchFamily="2" charset="2"/>
              <a:buChar char="ü"/>
            </a:pPr>
            <a:r>
              <a:rPr lang="tr-TR" altLang="tr-TR" sz="1600" dirty="0" smtClean="0"/>
              <a:t>Özel Kalem</a:t>
            </a:r>
          </a:p>
          <a:p>
            <a:pPr marL="285750" indent="-285750">
              <a:spcBef>
                <a:spcPct val="50000"/>
              </a:spcBef>
              <a:buFont typeface="Wingdings" panose="05000000000000000000" pitchFamily="2" charset="2"/>
              <a:buChar char="ü"/>
            </a:pPr>
            <a:r>
              <a:rPr lang="tr-TR" altLang="tr-TR" sz="1600" dirty="0" smtClean="0"/>
              <a:t>Öğrenci İşleri</a:t>
            </a:r>
            <a:endParaRPr lang="tr-TR" altLang="tr-TR" sz="1600" dirty="0"/>
          </a:p>
        </p:txBody>
      </p:sp>
      <p:sp>
        <p:nvSpPr>
          <p:cNvPr id="2" name="Slayt Numarası Yer Tutucusu 1"/>
          <p:cNvSpPr>
            <a:spLocks noGrp="1"/>
          </p:cNvSpPr>
          <p:nvPr>
            <p:ph type="sldNum" sz="quarter" idx="12"/>
          </p:nvPr>
        </p:nvSpPr>
        <p:spPr/>
        <p:txBody>
          <a:bodyPr/>
          <a:lstStyle/>
          <a:p>
            <a:fld id="{F302176B-0E47-46AC-8F43-DAB4B8A37D06}" type="slidenum">
              <a:rPr lang="tr-TR" smtClean="0"/>
              <a:pPr/>
              <a:t>83</a:t>
            </a:fld>
            <a:endParaRPr lang="tr-TR"/>
          </a:p>
        </p:txBody>
      </p:sp>
      <p:sp>
        <p:nvSpPr>
          <p:cNvPr id="14" name="Dikdörtgen 13"/>
          <p:cNvSpPr/>
          <p:nvPr/>
        </p:nvSpPr>
        <p:spPr>
          <a:xfrm>
            <a:off x="4155016" y="1727711"/>
            <a:ext cx="4194984" cy="2800767"/>
          </a:xfrm>
          <a:prstGeom prst="rect">
            <a:avLst/>
          </a:prstGeom>
        </p:spPr>
        <p:txBody>
          <a:bodyPr wrap="square">
            <a:spAutoFit/>
          </a:bodyPr>
          <a:lstStyle/>
          <a:p>
            <a:pPr marL="285750" indent="-285750">
              <a:spcBef>
                <a:spcPct val="50000"/>
              </a:spcBef>
              <a:buFont typeface="Wingdings" panose="05000000000000000000" pitchFamily="2" charset="2"/>
              <a:buChar char="ü"/>
            </a:pPr>
            <a:r>
              <a:rPr lang="tr-TR" altLang="tr-TR" sz="1600" dirty="0"/>
              <a:t>İngiliz Dili ve Edebiyatı Bölümü</a:t>
            </a:r>
          </a:p>
          <a:p>
            <a:pPr marL="285750" indent="-285750">
              <a:spcBef>
                <a:spcPct val="50000"/>
              </a:spcBef>
              <a:buFont typeface="Wingdings" panose="05000000000000000000" pitchFamily="2" charset="2"/>
              <a:buChar char="ü"/>
            </a:pPr>
            <a:r>
              <a:rPr lang="tr-TR" altLang="tr-TR" sz="1600" dirty="0" smtClean="0"/>
              <a:t>Kültür </a:t>
            </a:r>
            <a:r>
              <a:rPr lang="tr-TR" altLang="tr-TR" sz="1600" dirty="0"/>
              <a:t>Varlıklarını Koruma ve Onarım Bölümü</a:t>
            </a:r>
          </a:p>
          <a:p>
            <a:pPr marL="285750" indent="-285750">
              <a:spcBef>
                <a:spcPct val="50000"/>
              </a:spcBef>
              <a:buFont typeface="Wingdings" panose="05000000000000000000" pitchFamily="2" charset="2"/>
              <a:buChar char="ü"/>
            </a:pPr>
            <a:r>
              <a:rPr lang="tr-TR" altLang="tr-TR" sz="1600" dirty="0" smtClean="0"/>
              <a:t>Psikoloji </a:t>
            </a:r>
            <a:r>
              <a:rPr lang="tr-TR" altLang="tr-TR" sz="1600" dirty="0"/>
              <a:t>Bölümü</a:t>
            </a:r>
          </a:p>
          <a:p>
            <a:pPr marL="285750" indent="-285750">
              <a:spcBef>
                <a:spcPct val="50000"/>
              </a:spcBef>
              <a:buFont typeface="Wingdings" panose="05000000000000000000" pitchFamily="2" charset="2"/>
              <a:buChar char="ü"/>
            </a:pPr>
            <a:r>
              <a:rPr lang="tr-TR" altLang="tr-TR" sz="1600" dirty="0"/>
              <a:t>Sanat Tarihi Bölümü</a:t>
            </a:r>
          </a:p>
          <a:p>
            <a:pPr marL="285750" indent="-285750">
              <a:spcBef>
                <a:spcPct val="50000"/>
              </a:spcBef>
              <a:buFont typeface="Wingdings" panose="05000000000000000000" pitchFamily="2" charset="2"/>
              <a:buChar char="ü"/>
            </a:pPr>
            <a:r>
              <a:rPr lang="tr-TR" altLang="tr-TR" sz="1600" dirty="0"/>
              <a:t>Sosyoloji Bölümü</a:t>
            </a:r>
          </a:p>
          <a:p>
            <a:pPr marL="285750" indent="-285750">
              <a:spcBef>
                <a:spcPct val="50000"/>
              </a:spcBef>
              <a:buFont typeface="Wingdings" panose="05000000000000000000" pitchFamily="2" charset="2"/>
              <a:buChar char="ü"/>
            </a:pPr>
            <a:r>
              <a:rPr lang="tr-TR" altLang="tr-TR" sz="1600" dirty="0"/>
              <a:t>Tarih Bölümü</a:t>
            </a:r>
          </a:p>
          <a:p>
            <a:pPr marL="285750" indent="-285750">
              <a:spcBef>
                <a:spcPct val="50000"/>
              </a:spcBef>
              <a:buFont typeface="Wingdings" panose="05000000000000000000" pitchFamily="2" charset="2"/>
              <a:buChar char="ü"/>
            </a:pPr>
            <a:r>
              <a:rPr lang="tr-TR" altLang="tr-TR" sz="1600" dirty="0"/>
              <a:t>Türk Dili ve Edebiyatı Bölümü</a:t>
            </a:r>
          </a:p>
        </p:txBody>
      </p:sp>
    </p:spTree>
    <p:extLst>
      <p:ext uri="{BB962C8B-B14F-4D97-AF65-F5344CB8AC3E}">
        <p14:creationId xmlns:p14="http://schemas.microsoft.com/office/powerpoint/2010/main" val="97275003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23770" y="1370700"/>
            <a:ext cx="10327340" cy="4729655"/>
          </a:xfrm>
        </p:spPr>
        <p:txBody>
          <a:bodyPr>
            <a:noAutofit/>
          </a:bodyPr>
          <a:lstStyle/>
          <a:p>
            <a:pPr marL="285750" indent="-285750">
              <a:spcBef>
                <a:spcPct val="50000"/>
              </a:spcBef>
              <a:buFont typeface="Wingdings" panose="05000000000000000000" pitchFamily="2" charset="2"/>
              <a:buChar char="ü"/>
            </a:pPr>
            <a:r>
              <a:rPr lang="tr-TR" altLang="tr-TR" sz="2000" dirty="0" smtClean="0"/>
              <a:t>Arkeoloji </a:t>
            </a:r>
            <a:r>
              <a:rPr lang="tr-TR" altLang="tr-TR" sz="2000" dirty="0"/>
              <a:t>Bölümü</a:t>
            </a:r>
          </a:p>
          <a:p>
            <a:pPr marL="285750" indent="-285750">
              <a:spcBef>
                <a:spcPct val="50000"/>
              </a:spcBef>
              <a:buFont typeface="Wingdings" panose="05000000000000000000" pitchFamily="2" charset="2"/>
              <a:buChar char="ü"/>
            </a:pPr>
            <a:r>
              <a:rPr lang="tr-TR" altLang="tr-TR" sz="2000" dirty="0" smtClean="0"/>
              <a:t>Coğrafya </a:t>
            </a:r>
            <a:r>
              <a:rPr lang="tr-TR" altLang="tr-TR" sz="2000" dirty="0"/>
              <a:t>Bölümü</a:t>
            </a:r>
          </a:p>
          <a:p>
            <a:pPr marL="285750" indent="-285750">
              <a:spcBef>
                <a:spcPct val="50000"/>
              </a:spcBef>
              <a:buFont typeface="Wingdings" panose="05000000000000000000" pitchFamily="2" charset="2"/>
              <a:buChar char="ü"/>
            </a:pPr>
            <a:r>
              <a:rPr lang="tr-TR" altLang="tr-TR" sz="2000" dirty="0"/>
              <a:t>Çağdaş Türk Lehçeleri ve Edebiyatları Bölümü</a:t>
            </a:r>
          </a:p>
          <a:p>
            <a:pPr marL="285750" indent="-285750">
              <a:spcBef>
                <a:spcPct val="50000"/>
              </a:spcBef>
              <a:buFont typeface="Wingdings" panose="05000000000000000000" pitchFamily="2" charset="2"/>
              <a:buChar char="ü"/>
            </a:pPr>
            <a:r>
              <a:rPr lang="tr-TR" altLang="tr-TR" sz="2000" dirty="0" smtClean="0"/>
              <a:t>Felsefe </a:t>
            </a:r>
            <a:r>
              <a:rPr lang="tr-TR" altLang="tr-TR" sz="2000" dirty="0"/>
              <a:t>Bölümü</a:t>
            </a:r>
          </a:p>
          <a:p>
            <a:pPr marL="285750" indent="-285750">
              <a:spcBef>
                <a:spcPct val="50000"/>
              </a:spcBef>
              <a:buFont typeface="Wingdings" panose="05000000000000000000" pitchFamily="2" charset="2"/>
              <a:buChar char="ü"/>
            </a:pPr>
            <a:r>
              <a:rPr lang="tr-TR" altLang="tr-TR" sz="2000" dirty="0" smtClean="0"/>
              <a:t>Fransız </a:t>
            </a:r>
            <a:r>
              <a:rPr lang="tr-TR" altLang="tr-TR" sz="2000" dirty="0"/>
              <a:t>Dili ve Edebiyatı Bölümü</a:t>
            </a:r>
          </a:p>
          <a:p>
            <a:pPr marL="285750" indent="-285750">
              <a:spcBef>
                <a:spcPct val="50000"/>
              </a:spcBef>
              <a:buFont typeface="Wingdings" panose="05000000000000000000" pitchFamily="2" charset="2"/>
              <a:buChar char="ü"/>
            </a:pPr>
            <a:r>
              <a:rPr lang="tr-TR" altLang="tr-TR" sz="2000" dirty="0"/>
              <a:t>İngiliz Dili ve Edebiyatı Bölümü</a:t>
            </a:r>
          </a:p>
          <a:p>
            <a:pPr marL="285750" indent="-285750">
              <a:spcBef>
                <a:spcPct val="50000"/>
              </a:spcBef>
              <a:buFont typeface="Wingdings" panose="05000000000000000000" pitchFamily="2" charset="2"/>
              <a:buChar char="ü"/>
            </a:pPr>
            <a:r>
              <a:rPr lang="tr-TR" altLang="tr-TR" sz="2000" dirty="0"/>
              <a:t>Kültür Varlıklarını Koruma ve Onarım Bölümü</a:t>
            </a:r>
          </a:p>
          <a:p>
            <a:pPr marL="285750" indent="-285750">
              <a:spcBef>
                <a:spcPct val="50000"/>
              </a:spcBef>
              <a:buFont typeface="Wingdings" panose="05000000000000000000" pitchFamily="2" charset="2"/>
              <a:buChar char="ü"/>
            </a:pPr>
            <a:r>
              <a:rPr lang="tr-TR" altLang="tr-TR" sz="2000" dirty="0"/>
              <a:t>Psikoloji Bölümü</a:t>
            </a:r>
          </a:p>
          <a:p>
            <a:pPr marL="285750" indent="-285750">
              <a:spcBef>
                <a:spcPct val="50000"/>
              </a:spcBef>
              <a:buFont typeface="Wingdings" panose="05000000000000000000" pitchFamily="2" charset="2"/>
              <a:buChar char="ü"/>
            </a:pPr>
            <a:r>
              <a:rPr lang="tr-TR" altLang="tr-TR" sz="2000" dirty="0"/>
              <a:t>Sanat Tarihi Bölümü</a:t>
            </a:r>
          </a:p>
          <a:p>
            <a:pPr marL="285750" indent="-285750">
              <a:spcBef>
                <a:spcPct val="50000"/>
              </a:spcBef>
              <a:buFont typeface="Wingdings" panose="05000000000000000000" pitchFamily="2" charset="2"/>
              <a:buChar char="ü"/>
            </a:pPr>
            <a:r>
              <a:rPr lang="tr-TR" altLang="tr-TR" sz="2000" dirty="0"/>
              <a:t>Sosyoloji Bölümü</a:t>
            </a:r>
          </a:p>
          <a:p>
            <a:pPr marL="285750" indent="-285750">
              <a:spcBef>
                <a:spcPct val="50000"/>
              </a:spcBef>
              <a:buFont typeface="Wingdings" panose="05000000000000000000" pitchFamily="2" charset="2"/>
              <a:buChar char="ü"/>
            </a:pPr>
            <a:r>
              <a:rPr lang="tr-TR" altLang="tr-TR" sz="2000" dirty="0"/>
              <a:t>Tarih Bölümü</a:t>
            </a:r>
          </a:p>
          <a:p>
            <a:pPr marL="285750" indent="-285750">
              <a:spcBef>
                <a:spcPct val="50000"/>
              </a:spcBef>
              <a:buFont typeface="Wingdings" panose="05000000000000000000" pitchFamily="2" charset="2"/>
              <a:buChar char="ü"/>
            </a:pPr>
            <a:r>
              <a:rPr lang="tr-TR" altLang="tr-TR" sz="2000" dirty="0"/>
              <a:t>Türk Dili ve Edebiyatı Bölümü</a:t>
            </a:r>
          </a:p>
          <a:p>
            <a:pPr marL="0" indent="0">
              <a:spcBef>
                <a:spcPct val="50000"/>
              </a:spcBef>
              <a:buNone/>
            </a:pPr>
            <a:endParaRPr lang="tr-TR" altLang="tr-TR" sz="2000" dirty="0"/>
          </a:p>
        </p:txBody>
      </p:sp>
      <p:sp>
        <p:nvSpPr>
          <p:cNvPr id="3" name="Başlık 2"/>
          <p:cNvSpPr>
            <a:spLocks noGrp="1"/>
          </p:cNvSpPr>
          <p:nvPr>
            <p:ph type="title"/>
          </p:nvPr>
        </p:nvSpPr>
        <p:spPr>
          <a:xfrm>
            <a:off x="2856411" y="137356"/>
            <a:ext cx="8610600" cy="1293028"/>
          </a:xfrm>
        </p:spPr>
        <p:txBody>
          <a:bodyPr/>
          <a:lstStyle/>
          <a:p>
            <a:r>
              <a:rPr lang="tr-TR" sz="3600" dirty="0" smtClean="0"/>
              <a:t>FAKÜLTE BÖLÜMLERİ</a:t>
            </a:r>
            <a:endParaRPr lang="tr-TR" sz="3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84</a:t>
            </a:fld>
            <a:endParaRPr lang="tr-TR"/>
          </a:p>
        </p:txBody>
      </p:sp>
    </p:spTree>
    <p:extLst>
      <p:ext uri="{BB962C8B-B14F-4D97-AF65-F5344CB8AC3E}">
        <p14:creationId xmlns:p14="http://schemas.microsoft.com/office/powerpoint/2010/main" val="76703431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3 İçerik Yer Tutucusu" descr="IMG_9317 kopya.jpg"/>
          <p:cNvPicPr>
            <a:picLocks noChangeAspect="1"/>
          </p:cNvPicPr>
          <p:nvPr/>
        </p:nvPicPr>
        <p:blipFill>
          <a:blip r:embed="rId2" cstate="print"/>
          <a:srcRect l="4485" r="5805"/>
          <a:stretch>
            <a:fillRect/>
          </a:stretch>
        </p:blipFill>
        <p:spPr>
          <a:xfrm>
            <a:off x="220134" y="177800"/>
            <a:ext cx="5757333" cy="2540000"/>
          </a:xfrm>
          <a:prstGeom prst="rect">
            <a:avLst/>
          </a:prstGeom>
        </p:spPr>
      </p:pic>
      <p:sp>
        <p:nvSpPr>
          <p:cNvPr id="5" name="WordArt 6"/>
          <p:cNvSpPr>
            <a:spLocks noChangeArrowheads="1" noChangeShapeType="1" noTextEdit="1"/>
          </p:cNvSpPr>
          <p:nvPr/>
        </p:nvSpPr>
        <p:spPr bwMode="auto">
          <a:xfrm>
            <a:off x="2048934" y="2743200"/>
            <a:ext cx="8089900" cy="647700"/>
          </a:xfrm>
          <a:prstGeom prst="rect">
            <a:avLst/>
          </a:prstGeom>
        </p:spPr>
        <p:txBody>
          <a:bodyPr wrap="none" fromWordArt="1">
            <a:prstTxWarp prst="textPlain">
              <a:avLst>
                <a:gd name="adj" fmla="val 50000"/>
              </a:avLst>
            </a:prstTxWarp>
          </a:bodyPr>
          <a:lstStyle/>
          <a:p>
            <a:pPr algn="ctr"/>
            <a:r>
              <a:rPr lang="tr-TR" sz="3600" kern="10" dirty="0">
                <a:ln w="12700">
                  <a:solidFill>
                    <a:schemeClr val="bg1"/>
                  </a:solidFill>
                  <a:round/>
                  <a:headEnd/>
                  <a:tailEnd/>
                </a:ln>
                <a:solidFill>
                  <a:schemeClr val="accent5">
                    <a:lumMod val="75000"/>
                  </a:schemeClr>
                </a:solidFill>
                <a:effectLst>
                  <a:outerShdw dist="45791" dir="2021404" algn="ctr" rotWithShape="0">
                    <a:srgbClr val="9999FF"/>
                  </a:outerShdw>
                </a:effectLst>
                <a:latin typeface="Lucida Handwriting" pitchFamily="66" charset="0"/>
              </a:rPr>
              <a:t>SANAT TARİHİ BÖLÜMÜ</a:t>
            </a:r>
          </a:p>
        </p:txBody>
      </p:sp>
      <p:pic>
        <p:nvPicPr>
          <p:cNvPr id="1026" name="Picture 2" descr="C:\Users\Lenovo\Desktop\1.jpg"/>
          <p:cNvPicPr>
            <a:picLocks noChangeAspect="1" noChangeArrowheads="1"/>
          </p:cNvPicPr>
          <p:nvPr/>
        </p:nvPicPr>
        <p:blipFill>
          <a:blip r:embed="rId3"/>
          <a:srcRect/>
          <a:stretch>
            <a:fillRect/>
          </a:stretch>
        </p:blipFill>
        <p:spPr bwMode="auto">
          <a:xfrm>
            <a:off x="278571" y="3670300"/>
            <a:ext cx="11504487" cy="3187701"/>
          </a:xfrm>
          <a:prstGeom prst="rect">
            <a:avLst/>
          </a:prstGeom>
          <a:noFill/>
        </p:spPr>
      </p:pic>
      <p:pic>
        <p:nvPicPr>
          <p:cNvPr id="8" name="7 Resim" descr="uia_5819.jpg"/>
          <p:cNvPicPr>
            <a:picLocks noChangeAspect="1"/>
          </p:cNvPicPr>
          <p:nvPr/>
        </p:nvPicPr>
        <p:blipFill>
          <a:blip r:embed="rId4" cstate="print"/>
          <a:stretch>
            <a:fillRect/>
          </a:stretch>
        </p:blipFill>
        <p:spPr>
          <a:xfrm>
            <a:off x="6206067" y="152400"/>
            <a:ext cx="5156200" cy="2578100"/>
          </a:xfrm>
          <a:prstGeom prst="rect">
            <a:avLst/>
          </a:prstGeom>
        </p:spPr>
      </p:pic>
    </p:spTree>
    <p:extLst>
      <p:ext uri="{BB962C8B-B14F-4D97-AF65-F5344CB8AC3E}">
        <p14:creationId xmlns:p14="http://schemas.microsoft.com/office/powerpoint/2010/main" val="3496581305"/>
      </p:ext>
    </p:extLst>
  </p:cSld>
  <p:clrMapOvr>
    <a:masterClrMapping/>
  </p:clrMapOvr>
  <p:transition>
    <p:fade thruBlk="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4294967295"/>
          </p:nvPr>
        </p:nvSpPr>
        <p:spPr>
          <a:xfrm>
            <a:off x="0" y="1505857"/>
            <a:ext cx="12192000" cy="5016500"/>
          </a:xfrm>
        </p:spPr>
        <p:txBody>
          <a:bodyPr>
            <a:normAutofit fontScale="70000" lnSpcReduction="20000"/>
          </a:bodyPr>
          <a:lstStyle/>
          <a:p>
            <a:pPr algn="just"/>
            <a:r>
              <a:rPr lang="tr-TR" sz="3200" dirty="0" smtClean="0"/>
              <a:t>1992 yılında kurulan Pamukkale Üniversitesi bünyesinde Aralık 1997’de </a:t>
            </a:r>
            <a:r>
              <a:rPr lang="tr-TR" sz="3200" b="1" i="1" dirty="0" smtClean="0"/>
              <a:t>Arkeoloji ve Sanat Tarihi Bölümü</a:t>
            </a:r>
            <a:r>
              <a:rPr lang="tr-TR" sz="3200" dirty="0" smtClean="0"/>
              <a:t> olarak faaliyete geçer. </a:t>
            </a:r>
          </a:p>
          <a:p>
            <a:pPr algn="just"/>
            <a:r>
              <a:rPr lang="tr-TR" sz="3200" dirty="0" smtClean="0"/>
              <a:t>8 Mayıs 2002 yılında itibaren </a:t>
            </a:r>
            <a:r>
              <a:rPr lang="tr-TR" sz="3200" b="1" i="1" dirty="0" smtClean="0"/>
              <a:t>Sanat Tarihi Bölümü</a:t>
            </a:r>
            <a:r>
              <a:rPr lang="tr-TR" sz="3200" dirty="0" smtClean="0"/>
              <a:t> olarak eğitim vermeye devam eder. </a:t>
            </a:r>
          </a:p>
          <a:p>
            <a:pPr algn="just"/>
            <a:r>
              <a:rPr lang="tr-TR" sz="3200" dirty="0" smtClean="0"/>
              <a:t>2003-2004 eğitim-öğretim döneminden itibaren “normal öğretim”, </a:t>
            </a:r>
          </a:p>
          <a:p>
            <a:pPr algn="just"/>
            <a:r>
              <a:rPr lang="tr-TR" sz="3200" dirty="0" smtClean="0"/>
              <a:t>2011-2012 eğitim-öğretim döneminden itibaren “ikinci öğretim” lisans öğrencileri öğrenim görmeye başlar. </a:t>
            </a:r>
          </a:p>
          <a:p>
            <a:pPr algn="just"/>
            <a:r>
              <a:rPr lang="tr-TR" sz="3200" dirty="0" smtClean="0"/>
              <a:t>Halen lisans, yüksek lisans ve doktora programlarında öğrenciler aktif olarak eğitim almaktadırlar. </a:t>
            </a:r>
          </a:p>
          <a:p>
            <a:pPr algn="just"/>
            <a:r>
              <a:rPr lang="tr-TR" sz="3200" dirty="0" smtClean="0"/>
              <a:t>Bölümümüzde </a:t>
            </a:r>
          </a:p>
          <a:p>
            <a:pPr algn="just"/>
            <a:r>
              <a:rPr lang="tr-TR" sz="3200" dirty="0" smtClean="0"/>
              <a:t>2 profesör, </a:t>
            </a:r>
          </a:p>
          <a:p>
            <a:pPr algn="just"/>
            <a:r>
              <a:rPr lang="tr-TR" sz="3200" dirty="0" smtClean="0"/>
              <a:t>4 doçent, </a:t>
            </a:r>
          </a:p>
          <a:p>
            <a:pPr algn="just"/>
            <a:r>
              <a:rPr lang="tr-TR" sz="3200" dirty="0" smtClean="0"/>
              <a:t>2 Doktor öğretim üyesi, </a:t>
            </a:r>
          </a:p>
          <a:p>
            <a:pPr algn="just"/>
            <a:r>
              <a:rPr lang="tr-TR" sz="3200" dirty="0" smtClean="0"/>
              <a:t>2 araştırma görevlisi doktor, </a:t>
            </a:r>
          </a:p>
          <a:p>
            <a:pPr algn="just"/>
            <a:r>
              <a:rPr lang="tr-TR" sz="3200" dirty="0" smtClean="0"/>
              <a:t>1 araştırma görevlisi ve </a:t>
            </a:r>
          </a:p>
          <a:p>
            <a:pPr algn="just"/>
            <a:r>
              <a:rPr lang="tr-TR" sz="3200" dirty="0" smtClean="0"/>
              <a:t>1 öğretim  görevlisi bulunmaktadır.</a:t>
            </a:r>
            <a:endParaRPr lang="tr-TR" sz="3200" dirty="0"/>
          </a:p>
        </p:txBody>
      </p:sp>
    </p:spTree>
    <p:extLst>
      <p:ext uri="{BB962C8B-B14F-4D97-AF65-F5344CB8AC3E}">
        <p14:creationId xmlns:p14="http://schemas.microsoft.com/office/powerpoint/2010/main" val="433510493"/>
      </p:ext>
    </p:extLst>
  </p:cSld>
  <p:clrMapOvr>
    <a:masterClrMapping/>
  </p:clrMapOvr>
  <p:transition>
    <p:fade thruBlk="1"/>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a:xfrm>
            <a:off x="1577788" y="965200"/>
            <a:ext cx="9036424" cy="4762501"/>
          </a:xfrm>
        </p:spPr>
        <p:txBody>
          <a:bodyPr/>
          <a:lstStyle/>
          <a:p>
            <a:r>
              <a:rPr lang="tr-TR" dirty="0" smtClean="0"/>
              <a:t>YÖNETİM </a:t>
            </a:r>
            <a:br>
              <a:rPr lang="tr-TR" dirty="0" smtClean="0"/>
            </a:br>
            <a:r>
              <a:rPr lang="tr-TR" dirty="0" smtClean="0"/>
              <a:t/>
            </a:r>
            <a:br>
              <a:rPr lang="tr-TR" dirty="0" smtClean="0"/>
            </a:br>
            <a:r>
              <a:rPr lang="tr-TR" dirty="0" smtClean="0"/>
              <a:t/>
            </a:r>
            <a:br>
              <a:rPr lang="tr-TR" dirty="0" smtClean="0"/>
            </a:br>
            <a:endParaRPr lang="tr-TR" dirty="0"/>
          </a:p>
        </p:txBody>
      </p:sp>
    </p:spTree>
    <p:extLst>
      <p:ext uri="{BB962C8B-B14F-4D97-AF65-F5344CB8AC3E}">
        <p14:creationId xmlns:p14="http://schemas.microsoft.com/office/powerpoint/2010/main" val="3394260472"/>
      </p:ext>
    </p:extLst>
  </p:cSld>
  <p:clrMapOvr>
    <a:masterClrMapping/>
  </p:clrMapOvr>
  <p:transition>
    <p:fade thruBlk="1"/>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182144" y="3056007"/>
            <a:ext cx="6096000" cy="707886"/>
          </a:xfrm>
          <a:prstGeom prst="rect">
            <a:avLst/>
          </a:prstGeom>
        </p:spPr>
        <p:txBody>
          <a:bodyPr>
            <a:spAutoFit/>
          </a:bodyPr>
          <a:lstStyle/>
          <a:p>
            <a:pPr algn="ctr"/>
            <a:r>
              <a:rPr lang="tr-TR" sz="2000" b="1" dirty="0" smtClean="0"/>
              <a:t>Prof. Dr. Mustafa BEYAZIT</a:t>
            </a:r>
            <a:endParaRPr lang="tr-TR" sz="2000" dirty="0"/>
          </a:p>
          <a:p>
            <a:pPr algn="ctr"/>
            <a:r>
              <a:rPr lang="tr-TR" sz="2000" b="1" dirty="0" smtClean="0"/>
              <a:t>(Sanat Tarihi Bölüm Başkanı)</a:t>
            </a:r>
            <a:r>
              <a:rPr lang="tr-TR" sz="2000" b="1" dirty="0"/>
              <a:t> </a:t>
            </a:r>
            <a:endParaRPr lang="tr-TR" sz="2000" dirty="0"/>
          </a:p>
        </p:txBody>
      </p:sp>
      <p:sp>
        <p:nvSpPr>
          <p:cNvPr id="15" name="14 Dikdörtgen"/>
          <p:cNvSpPr/>
          <p:nvPr/>
        </p:nvSpPr>
        <p:spPr>
          <a:xfrm>
            <a:off x="171450" y="6012239"/>
            <a:ext cx="4812644" cy="646331"/>
          </a:xfrm>
          <a:prstGeom prst="rect">
            <a:avLst/>
          </a:prstGeom>
        </p:spPr>
        <p:txBody>
          <a:bodyPr wrap="square">
            <a:spAutoFit/>
          </a:bodyPr>
          <a:lstStyle/>
          <a:p>
            <a:pPr algn="ctr"/>
            <a:r>
              <a:rPr lang="tr-TR" b="1" dirty="0" smtClean="0"/>
              <a:t>Dr. </a:t>
            </a:r>
            <a:r>
              <a:rPr lang="tr-TR" b="1" dirty="0" err="1" smtClean="0"/>
              <a:t>Öğr</a:t>
            </a:r>
            <a:r>
              <a:rPr lang="tr-TR" b="1" dirty="0" smtClean="0"/>
              <a:t>. Üyesi Saim CİRTİL</a:t>
            </a:r>
          </a:p>
          <a:p>
            <a:pPr algn="ctr"/>
            <a:r>
              <a:rPr lang="tr-TR" b="1" dirty="0" smtClean="0"/>
              <a:t>(Sanat Tarihi Bölüm Başkan Yardımcısı)</a:t>
            </a:r>
          </a:p>
        </p:txBody>
      </p:sp>
      <p:sp>
        <p:nvSpPr>
          <p:cNvPr id="16" name="15 Dikdörtgen"/>
          <p:cNvSpPr/>
          <p:nvPr/>
        </p:nvSpPr>
        <p:spPr>
          <a:xfrm>
            <a:off x="7635080" y="5926513"/>
            <a:ext cx="4442620" cy="646331"/>
          </a:xfrm>
          <a:prstGeom prst="rect">
            <a:avLst/>
          </a:prstGeom>
        </p:spPr>
        <p:txBody>
          <a:bodyPr wrap="square">
            <a:spAutoFit/>
          </a:bodyPr>
          <a:lstStyle/>
          <a:p>
            <a:pPr algn="ctr"/>
            <a:r>
              <a:rPr lang="tr-TR" b="1" dirty="0" smtClean="0"/>
              <a:t>Dr. </a:t>
            </a:r>
            <a:r>
              <a:rPr lang="tr-TR" b="1" dirty="0" err="1" smtClean="0"/>
              <a:t>Öğr</a:t>
            </a:r>
            <a:r>
              <a:rPr lang="tr-TR" b="1" dirty="0" smtClean="0"/>
              <a:t>. Üyesi Erbil CÖMERTLER AKTUĞ</a:t>
            </a:r>
          </a:p>
          <a:p>
            <a:pPr algn="ctr"/>
            <a:r>
              <a:rPr lang="tr-TR" b="1" dirty="0" smtClean="0"/>
              <a:t>(Sanat Tarihi Bölüm Başkan Yardımcısı)</a:t>
            </a:r>
          </a:p>
        </p:txBody>
      </p:sp>
      <p:pic>
        <p:nvPicPr>
          <p:cNvPr id="2050" name="Picture 2" descr="Prof. Dr. Mustafa BEYAZIT (ABD Başkan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0151" y="51077"/>
            <a:ext cx="3004929" cy="30049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r. Öğr. Ü. Saim CİRTİL (Bölüm Başkan Yardımcıs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372" y="2702064"/>
            <a:ext cx="2590800" cy="308610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6" descr="Dr. Öğr. Ü. Erbil CÖMERTLER AKTUĞ (Bölüm Başkan Yardımcıs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6" name="Picture 8" descr="Dr. Öğr. Ü. Erbil CÖMERTLER AKTUĞ (Bölüm Başkan Yardımcıs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50862" y="2590264"/>
            <a:ext cx="2512437" cy="3154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641720"/>
      </p:ext>
    </p:extLst>
  </p:cSld>
  <p:clrMapOvr>
    <a:masterClrMapping/>
  </p:clrMapOvr>
  <p:transition>
    <p:fade thruBlk="1"/>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22514" y="1922919"/>
            <a:ext cx="11207932" cy="4708981"/>
          </a:xfrm>
          <a:prstGeom prst="rect">
            <a:avLst/>
          </a:prstGeom>
        </p:spPr>
        <p:txBody>
          <a:bodyPr wrap="square">
            <a:spAutoFit/>
          </a:bodyPr>
          <a:lstStyle/>
          <a:p>
            <a:pPr algn="just">
              <a:buFont typeface="Arial" pitchFamily="34" charset="0"/>
              <a:buChar char="•"/>
            </a:pPr>
            <a:r>
              <a:rPr lang="tr-TR" sz="2400" dirty="0" smtClean="0"/>
              <a:t>Sanat Tarihi Bölümü'nün hedefi, Türk-İslam, Bizans ve Batı Sanatı alanlarında yetkin bilim insanları yetiştirmektir.</a:t>
            </a:r>
          </a:p>
          <a:p>
            <a:pPr algn="just">
              <a:buFont typeface="Arial" pitchFamily="34" charset="0"/>
              <a:buChar char="•"/>
            </a:pPr>
            <a:r>
              <a:rPr lang="tr-TR" sz="2400" dirty="0" smtClean="0"/>
              <a:t>Bu bölüme dâhil olan öğrenciler hem Türk kültürü ve sanatı hem de diğer ülkelerin kültür ve sanatları hakkında dersler almaktadır.</a:t>
            </a:r>
          </a:p>
          <a:p>
            <a:pPr algn="just">
              <a:buFont typeface="Arial" pitchFamily="34" charset="0"/>
              <a:buChar char="•"/>
            </a:pPr>
            <a:r>
              <a:rPr lang="tr-TR" sz="2400" dirty="0" smtClean="0"/>
              <a:t>Bu bağlamda, İslamiyet öncesi Türk sanatı,  İslam el sanatları ve mimarisi, Bizans sanatı, Selçuklu sanatı, Osmanlı sanatı, estetik, mitoloji ve ikonografi, Batı sanatı ve çağdaş sanatlar ile modern sanat akımları gibi dersleri görmektedirler.</a:t>
            </a:r>
          </a:p>
          <a:p>
            <a:pPr algn="just">
              <a:buFont typeface="Arial" pitchFamily="34" charset="0"/>
              <a:buChar char="•"/>
            </a:pPr>
            <a:r>
              <a:rPr lang="tr-TR" sz="2400" dirty="0" smtClean="0"/>
              <a:t>Bölümden mezun olan bir öğrenci, Türk ve Avrupa mimarlığı, dünya resim ve heykel sanatı ve süsleme sanatları hakkında yetkin bir bilgiye sahip olur ve “</a:t>
            </a:r>
            <a:r>
              <a:rPr lang="tr-TR" sz="2400" b="1" i="1" dirty="0" smtClean="0"/>
              <a:t>Sanat Tarihçi</a:t>
            </a:r>
            <a:r>
              <a:rPr lang="tr-TR" sz="2400" dirty="0" smtClean="0"/>
              <a:t>” unvanı alarak mezun olur.</a:t>
            </a:r>
          </a:p>
          <a:p>
            <a:pPr algn="just"/>
            <a:r>
              <a:rPr lang="tr-TR" dirty="0" smtClean="0"/>
              <a:t/>
            </a:r>
            <a:br>
              <a:rPr lang="tr-TR" dirty="0" smtClean="0"/>
            </a:br>
            <a:endParaRPr lang="tr-TR" dirty="0"/>
          </a:p>
        </p:txBody>
      </p:sp>
    </p:spTree>
    <p:extLst>
      <p:ext uri="{BB962C8B-B14F-4D97-AF65-F5344CB8AC3E}">
        <p14:creationId xmlns:p14="http://schemas.microsoft.com/office/powerpoint/2010/main" val="596279417"/>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418047" y="219009"/>
            <a:ext cx="8832983" cy="584775"/>
          </a:xfrm>
          <a:prstGeom prst="rect">
            <a:avLst/>
          </a:prstGeom>
          <a:noFill/>
        </p:spPr>
        <p:txBody>
          <a:bodyPr wrap="square" rtlCol="0">
            <a:spAutoFit/>
          </a:bodyPr>
          <a:lstStyle/>
          <a:p>
            <a:pPr algn="ctr"/>
            <a:r>
              <a:rPr lang="tr-TR" sz="3200" dirty="0" smtClean="0"/>
              <a:t>SANAT TARİHİ BÖLÜMÜ DUYURU PANOSU </a:t>
            </a:r>
            <a:endParaRPr lang="tr-TR" sz="3200" dirty="0"/>
          </a:p>
        </p:txBody>
      </p:sp>
      <p:sp>
        <p:nvSpPr>
          <p:cNvPr id="5" name="6-Noktalı Yıldız 4"/>
          <p:cNvSpPr/>
          <p:nvPr/>
        </p:nvSpPr>
        <p:spPr>
          <a:xfrm>
            <a:off x="9794760" y="511397"/>
            <a:ext cx="2146664" cy="2013495"/>
          </a:xfrm>
          <a:prstGeom prst="star6">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0000"/>
              </a:solidFill>
            </a:endParaRPr>
          </a:p>
        </p:txBody>
      </p:sp>
      <p:sp>
        <p:nvSpPr>
          <p:cNvPr id="6" name="Metin kutusu 5"/>
          <p:cNvSpPr txBox="1"/>
          <p:nvPr/>
        </p:nvSpPr>
        <p:spPr>
          <a:xfrm>
            <a:off x="1361236" y="3827874"/>
            <a:ext cx="9450045" cy="3046988"/>
          </a:xfrm>
          <a:prstGeom prst="rect">
            <a:avLst/>
          </a:prstGeom>
          <a:noFill/>
        </p:spPr>
        <p:txBody>
          <a:bodyPr wrap="square" rtlCol="0">
            <a:spAutoFit/>
          </a:bodyPr>
          <a:lstStyle/>
          <a:p>
            <a:pPr algn="ctr"/>
            <a:r>
              <a:rPr lang="tr-TR" sz="2400" dirty="0" smtClean="0">
                <a:ln w="0"/>
                <a:effectLst>
                  <a:outerShdw blurRad="38100" dist="19050" dir="2700000" algn="tl" rotWithShape="0">
                    <a:schemeClr val="dk1">
                      <a:alpha val="40000"/>
                    </a:schemeClr>
                  </a:outerShdw>
                </a:effectLst>
              </a:rPr>
              <a:t>DUYURU PANOSUNU TAKİP ETMEYİ UNUTMAYIN…</a:t>
            </a:r>
          </a:p>
          <a:p>
            <a:pPr algn="ctr"/>
            <a:r>
              <a:rPr lang="tr-TR" sz="2400" dirty="0" smtClean="0">
                <a:ln w="0"/>
                <a:effectLst>
                  <a:outerShdw blurRad="38100" dist="19050" dir="2700000" algn="tl" rotWithShape="0">
                    <a:schemeClr val="dk1">
                      <a:alpha val="40000"/>
                    </a:schemeClr>
                  </a:outerShdw>
                </a:effectLst>
              </a:rPr>
              <a:t>Aynı zamanda Sanat Tarihi Bölümü internet sayfasında da güncel duyuruları bulabilirsiniz.</a:t>
            </a:r>
          </a:p>
          <a:p>
            <a:pPr algn="ctr"/>
            <a:r>
              <a:rPr lang="tr-TR" sz="2400" dirty="0" err="1" smtClean="0">
                <a:ln w="0"/>
                <a:effectLst>
                  <a:outerShdw blurRad="38100" dist="19050" dir="2700000" algn="tl" rotWithShape="0">
                    <a:schemeClr val="dk1">
                      <a:alpha val="40000"/>
                    </a:schemeClr>
                  </a:outerShdw>
                </a:effectLst>
              </a:rPr>
              <a:t>Facebook</a:t>
            </a:r>
            <a:r>
              <a:rPr lang="tr-TR" sz="2400" dirty="0" smtClean="0">
                <a:ln w="0"/>
                <a:effectLst>
                  <a:outerShdw blurRad="38100" dist="19050" dir="2700000" algn="tl" rotWithShape="0">
                    <a:schemeClr val="dk1">
                      <a:alpha val="40000"/>
                    </a:schemeClr>
                  </a:outerShdw>
                </a:effectLst>
              </a:rPr>
              <a:t>: </a:t>
            </a:r>
            <a:r>
              <a:rPr lang="tr-TR" sz="2400" dirty="0" err="1" smtClean="0">
                <a:ln w="0"/>
                <a:effectLst>
                  <a:outerShdw blurRad="38100" dist="19050" dir="2700000" algn="tl" rotWithShape="0">
                    <a:schemeClr val="dk1">
                      <a:alpha val="40000"/>
                    </a:schemeClr>
                  </a:outerShdw>
                </a:effectLst>
              </a:rPr>
              <a:t>pau</a:t>
            </a:r>
            <a:r>
              <a:rPr lang="tr-TR" sz="2400" dirty="0" smtClean="0">
                <a:ln w="0"/>
                <a:effectLst>
                  <a:outerShdw blurRad="38100" dist="19050" dir="2700000" algn="tl" rotWithShape="0">
                    <a:schemeClr val="dk1">
                      <a:alpha val="40000"/>
                    </a:schemeClr>
                  </a:outerShdw>
                </a:effectLst>
              </a:rPr>
              <a:t>.</a:t>
            </a:r>
            <a:r>
              <a:rPr lang="tr-TR" sz="2400" dirty="0" err="1" smtClean="0">
                <a:ln w="0"/>
                <a:effectLst>
                  <a:outerShdw blurRad="38100" dist="19050" dir="2700000" algn="tl" rotWithShape="0">
                    <a:schemeClr val="dk1">
                      <a:alpha val="40000"/>
                    </a:schemeClr>
                  </a:outerShdw>
                </a:effectLst>
              </a:rPr>
              <a:t>sanattarihi</a:t>
            </a:r>
            <a:r>
              <a:rPr lang="tr-TR" sz="2400" dirty="0" smtClean="0">
                <a:ln w="0"/>
                <a:effectLst>
                  <a:outerShdw blurRad="38100" dist="19050" dir="2700000" algn="tl" rotWithShape="0">
                    <a:schemeClr val="dk1">
                      <a:alpha val="40000"/>
                    </a:schemeClr>
                  </a:outerShdw>
                </a:effectLst>
              </a:rPr>
              <a:t>.1</a:t>
            </a:r>
          </a:p>
          <a:p>
            <a:pPr algn="ctr"/>
            <a:r>
              <a:rPr lang="tr-TR" sz="2400" u="sng" dirty="0" err="1" smtClean="0">
                <a:ln w="0"/>
                <a:effectLst>
                  <a:outerShdw blurRad="38100" dist="19050" dir="2700000" algn="tl" rotWithShape="0">
                    <a:schemeClr val="dk1">
                      <a:alpha val="40000"/>
                    </a:schemeClr>
                  </a:outerShdw>
                </a:effectLst>
              </a:rPr>
              <a:t>Twitter</a:t>
            </a:r>
            <a:r>
              <a:rPr lang="tr-TR" sz="2400" u="sng" dirty="0" smtClean="0">
                <a:ln w="0"/>
                <a:effectLst>
                  <a:outerShdw blurRad="38100" dist="19050" dir="2700000" algn="tl" rotWithShape="0">
                    <a:schemeClr val="dk1">
                      <a:alpha val="40000"/>
                    </a:schemeClr>
                  </a:outerShdw>
                </a:effectLst>
              </a:rPr>
              <a:t>:  </a:t>
            </a:r>
            <a:r>
              <a:rPr lang="tr-TR" sz="2400" b="1" u="sng" dirty="0" smtClean="0">
                <a:hlinkClick r:id="rId2"/>
              </a:rPr>
              <a:t>@</a:t>
            </a:r>
            <a:r>
              <a:rPr lang="tr-TR" sz="2400" u="sng" dirty="0" err="1" smtClean="0">
                <a:hlinkClick r:id="rId2"/>
              </a:rPr>
              <a:t>PauSanatTarihi</a:t>
            </a:r>
            <a:endParaRPr lang="tr-TR" sz="2400" u="sng" dirty="0" smtClean="0"/>
          </a:p>
          <a:p>
            <a:pPr algn="ctr"/>
            <a:r>
              <a:rPr lang="tr-TR" sz="2400" u="sng" dirty="0" err="1" smtClean="0">
                <a:ln w="0"/>
                <a:effectLst>
                  <a:outerShdw blurRad="38100" dist="19050" dir="2700000" algn="tl" rotWithShape="0">
                    <a:schemeClr val="dk1">
                      <a:alpha val="40000"/>
                    </a:schemeClr>
                  </a:outerShdw>
                </a:effectLst>
              </a:rPr>
              <a:t>İnstagram</a:t>
            </a:r>
            <a:r>
              <a:rPr lang="tr-TR" sz="2400" u="sng" dirty="0" smtClean="0">
                <a:ln w="0"/>
                <a:effectLst>
                  <a:outerShdw blurRad="38100" dist="19050" dir="2700000" algn="tl" rotWithShape="0">
                    <a:schemeClr val="dk1">
                      <a:alpha val="40000"/>
                    </a:schemeClr>
                  </a:outerShdw>
                </a:effectLst>
              </a:rPr>
              <a:t>: </a:t>
            </a:r>
            <a:r>
              <a:rPr lang="tr-TR" sz="2400" u="sng" dirty="0" err="1" smtClean="0">
                <a:ln w="0"/>
                <a:effectLst>
                  <a:outerShdw blurRad="38100" dist="19050" dir="2700000" algn="tl" rotWithShape="0">
                    <a:schemeClr val="dk1">
                      <a:alpha val="40000"/>
                    </a:schemeClr>
                  </a:outerShdw>
                </a:effectLst>
              </a:rPr>
              <a:t>pausanattarihi</a:t>
            </a:r>
            <a:endParaRPr lang="tr-TR" sz="2400" u="sng" dirty="0" smtClean="0">
              <a:ln w="0"/>
              <a:effectLst>
                <a:outerShdw blurRad="38100" dist="19050" dir="2700000" algn="tl" rotWithShape="0">
                  <a:schemeClr val="dk1">
                    <a:alpha val="40000"/>
                  </a:schemeClr>
                </a:outerShdw>
              </a:effectLst>
            </a:endParaRPr>
          </a:p>
          <a:p>
            <a:pPr algn="ctr"/>
            <a:r>
              <a:rPr lang="tr-TR" sz="2400" dirty="0" err="1" smtClean="0">
                <a:ln w="0"/>
                <a:effectLst>
                  <a:outerShdw blurRad="38100" dist="19050" dir="2700000" algn="tl" rotWithShape="0">
                    <a:schemeClr val="dk1">
                      <a:alpha val="40000"/>
                    </a:schemeClr>
                  </a:outerShdw>
                </a:effectLst>
              </a:rPr>
              <a:t>İnstagram</a:t>
            </a:r>
            <a:r>
              <a:rPr lang="tr-TR" sz="2400" dirty="0" smtClean="0">
                <a:ln w="0"/>
                <a:effectLst>
                  <a:outerShdw blurRad="38100" dist="19050" dir="2700000" algn="tl" rotWithShape="0">
                    <a:schemeClr val="dk1">
                      <a:alpha val="40000"/>
                    </a:schemeClr>
                  </a:outerShdw>
                </a:effectLst>
              </a:rPr>
              <a:t>: </a:t>
            </a:r>
            <a:r>
              <a:rPr lang="tr-TR" sz="2400" dirty="0" err="1" smtClean="0">
                <a:ln w="0"/>
                <a:effectLst>
                  <a:outerShdw blurRad="38100" dist="19050" dir="2700000" algn="tl" rotWithShape="0">
                    <a:schemeClr val="dk1">
                      <a:alpha val="40000"/>
                    </a:schemeClr>
                  </a:outerShdw>
                </a:effectLst>
              </a:rPr>
              <a:t>pau</a:t>
            </a:r>
            <a:r>
              <a:rPr lang="tr-TR" sz="2400" dirty="0" err="1" smtClean="0">
                <a:ln w="0"/>
                <a:effectLst>
                  <a:outerShdw blurRad="38100" dist="19050" dir="2700000" algn="tl" rotWithShape="0">
                    <a:schemeClr val="dk1">
                      <a:alpha val="40000"/>
                    </a:schemeClr>
                  </a:outerShdw>
                </a:effectLst>
              </a:rPr>
              <a:t>_sanat</a:t>
            </a:r>
            <a:r>
              <a:rPr lang="tr-TR" sz="2400" dirty="0" smtClean="0">
                <a:ln w="0"/>
                <a:effectLst>
                  <a:outerShdw blurRad="38100" dist="19050" dir="2700000" algn="tl" rotWithShape="0">
                    <a:schemeClr val="dk1">
                      <a:alpha val="40000"/>
                    </a:schemeClr>
                  </a:outerShdw>
                </a:effectLst>
              </a:rPr>
              <a:t> ve kültür</a:t>
            </a:r>
          </a:p>
          <a:p>
            <a:pPr algn="ctr"/>
            <a:endParaRPr lang="tr-TR" sz="2400" dirty="0">
              <a:ln w="0"/>
              <a:effectLst>
                <a:outerShdw blurRad="38100" dist="19050" dir="2700000" algn="tl" rotWithShape="0">
                  <a:schemeClr val="dk1">
                    <a:alpha val="40000"/>
                  </a:schemeClr>
                </a:outerShdw>
              </a:effectLst>
            </a:endParaRPr>
          </a:p>
        </p:txBody>
      </p:sp>
      <p:pic>
        <p:nvPicPr>
          <p:cNvPr id="2050" name="Picture 2" descr="C:\Users\ASUS\Desktop\WhatsApp Image 2024-10-01 at 11.12.48.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526" t="1402" b="-1402"/>
          <a:stretch/>
        </p:blipFill>
        <p:spPr bwMode="auto">
          <a:xfrm>
            <a:off x="2547256" y="917431"/>
            <a:ext cx="5786847" cy="2910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614755"/>
      </p:ext>
    </p:extLst>
  </p:cSld>
  <p:clrMapOvr>
    <a:masterClrMapping/>
  </p:clrMapOvr>
  <p:transition>
    <p:fade thruBlk="1"/>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100539" y="3849107"/>
            <a:ext cx="11853333" cy="2862322"/>
          </a:xfrm>
          <a:prstGeom prst="rect">
            <a:avLst/>
          </a:prstGeom>
          <a:noFill/>
        </p:spPr>
        <p:txBody>
          <a:bodyPr wrap="square" rtlCol="0">
            <a:spAutoFit/>
          </a:bodyPr>
          <a:lstStyle/>
          <a:p>
            <a:pPr algn="ctr"/>
            <a:r>
              <a:rPr lang="tr-TR" dirty="0" smtClean="0"/>
              <a:t>DERSLİKLER</a:t>
            </a:r>
          </a:p>
          <a:p>
            <a:pPr algn="ctr"/>
            <a:r>
              <a:rPr lang="tr-TR" dirty="0" smtClean="0"/>
              <a:t>Fen Fakültesi D Blok 2. Katta D211,D212,D217,D216 normal öğretimde</a:t>
            </a:r>
          </a:p>
          <a:p>
            <a:pPr algn="ctr"/>
            <a:r>
              <a:rPr lang="tr-TR" dirty="0" smtClean="0"/>
              <a:t>İnsan ve Toplum Bilimleri Fakültesinde A </a:t>
            </a:r>
            <a:r>
              <a:rPr lang="tr-TR" dirty="0"/>
              <a:t>B</a:t>
            </a:r>
            <a:r>
              <a:rPr lang="tr-TR" dirty="0" smtClean="0"/>
              <a:t>lok 1 ve 2. Kattaki derslikler ikinci öğretimde kullanılmaktadır.</a:t>
            </a:r>
          </a:p>
          <a:p>
            <a:pPr algn="ctr"/>
            <a:r>
              <a:rPr lang="tr-TR" dirty="0" smtClean="0"/>
              <a:t>Sınav Dönemlerinde de;</a:t>
            </a:r>
          </a:p>
          <a:p>
            <a:pPr algn="ctr"/>
            <a:r>
              <a:rPr lang="tr-TR" dirty="0" smtClean="0"/>
              <a:t>Fen Fakültesinde D213, D311, D312, D313, D315 kullanıldığı gibi İnsan ve Toplum Bilimleri A ve B bloklardaki dersliklerde de sınavlar olabilmektedir.</a:t>
            </a:r>
          </a:p>
          <a:p>
            <a:pPr algn="ctr"/>
            <a:r>
              <a:rPr lang="tr-TR" dirty="0" smtClean="0"/>
              <a:t>SINAVLAR</a:t>
            </a:r>
          </a:p>
          <a:p>
            <a:pPr algn="ctr"/>
            <a:r>
              <a:rPr lang="tr-TR" dirty="0" smtClean="0"/>
              <a:t>Her dönem vize ve final adı altında sınavlar yapılmaktadır. Bu sınavlardan 50-60 arası koşullu, 60 ve yukarısı alanlar geçmektedir. Koşul 4 yılın not ortalaması 2.25 üzeri olmasıdır. Bütünleme sınavları bulunmaktadır. Sınavlara itirazlar yazılı olarak yapılabilmektedir. </a:t>
            </a:r>
          </a:p>
        </p:txBody>
      </p:sp>
      <p:pic>
        <p:nvPicPr>
          <p:cNvPr id="9" name="Picture 6" descr="DSC_4320"/>
          <p:cNvPicPr>
            <a:picLocks noChangeAspect="1" noChangeArrowheads="1"/>
          </p:cNvPicPr>
          <p:nvPr/>
        </p:nvPicPr>
        <p:blipFill>
          <a:blip r:embed="rId2" cstate="print"/>
          <a:srcRect/>
          <a:stretch>
            <a:fillRect/>
          </a:stretch>
        </p:blipFill>
        <p:spPr bwMode="auto">
          <a:xfrm>
            <a:off x="2314575" y="1"/>
            <a:ext cx="7667625" cy="3849106"/>
          </a:xfrm>
          <a:prstGeom prst="rect">
            <a:avLst/>
          </a:prstGeom>
          <a:noFill/>
        </p:spPr>
      </p:pic>
    </p:spTree>
    <p:extLst>
      <p:ext uri="{BB962C8B-B14F-4D97-AF65-F5344CB8AC3E}">
        <p14:creationId xmlns:p14="http://schemas.microsoft.com/office/powerpoint/2010/main" val="3522217618"/>
      </p:ext>
    </p:extLst>
  </p:cSld>
  <p:clrMapOvr>
    <a:masterClrMapping/>
  </p:clrMapOvr>
  <p:transition>
    <p:fade thruBlk="1"/>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Yer Tutucusu"/>
          <p:cNvSpPr>
            <a:spLocks noGrp="1"/>
          </p:cNvSpPr>
          <p:nvPr>
            <p:ph type="body" idx="4294967295"/>
          </p:nvPr>
        </p:nvSpPr>
        <p:spPr>
          <a:xfrm>
            <a:off x="195942" y="2597370"/>
            <a:ext cx="11872203" cy="4005199"/>
          </a:xfrm>
          <a:prstGeom prst="rect">
            <a:avLst/>
          </a:prstGeom>
        </p:spPr>
        <p:txBody>
          <a:bodyPr wrap="square">
            <a:spAutoFit/>
          </a:bodyPr>
          <a:lstStyle/>
          <a:p>
            <a:pPr algn="just">
              <a:buFont typeface="Arial" pitchFamily="34" charset="0"/>
              <a:buChar char="•"/>
            </a:pPr>
            <a:r>
              <a:rPr lang="tr-TR" sz="2400" dirty="0" smtClean="0"/>
              <a:t>Sanat Tarihi bölümü mezunları, lisansüstü eğitim alarak kendilerine akademik bir kariyer hedefleyebilirler.</a:t>
            </a:r>
          </a:p>
          <a:p>
            <a:pPr algn="just">
              <a:buFont typeface="Arial" pitchFamily="34" charset="0"/>
              <a:buChar char="•"/>
            </a:pPr>
            <a:r>
              <a:rPr lang="tr-TR" sz="2400" dirty="0" smtClean="0"/>
              <a:t>Bölüm mezunlarının diğer iş olanakları arasında, Kültür ve Turizm Bakanlığı ile bağlı kuruluşlarda “Uzman Yardımcılığı”, “Uzman”, kamu ve özel müzelerde “araştırmacı”, özel sektörde “turizm rehberliği” çeşitli kamu kuruluşları ile belediyelerde “sanat tarihçi” olarak çalışabilir.</a:t>
            </a:r>
          </a:p>
          <a:p>
            <a:pPr algn="just">
              <a:buFont typeface="Arial" pitchFamily="34" charset="0"/>
              <a:buChar char="•"/>
            </a:pPr>
            <a:r>
              <a:rPr lang="tr-TR" sz="2400" dirty="0" smtClean="0"/>
              <a:t>Milli Eğitim Bakanlığı’na bağlı orta dereceli okullarda öğretmenlik yapabilir. Mezunlar genel olarak Kültür ve Turizm Bakanlığı, Anıtlar ve Müzeler Genel Müdürlüğü, Kültür ve Tabiat Varlıklarını Koruma Genel Müdürlüğünde ve Vakıflar Genel Müdürlüğü gibi kamu kurumlarında çalışma imkânı bulabilmektedirler.</a:t>
            </a:r>
            <a:endParaRPr lang="tr-TR" sz="2400" dirty="0"/>
          </a:p>
        </p:txBody>
      </p:sp>
      <p:pic>
        <p:nvPicPr>
          <p:cNvPr id="5" name="4 Resim" descr="indir (1).jpg"/>
          <p:cNvPicPr>
            <a:picLocks noChangeAspect="1"/>
          </p:cNvPicPr>
          <p:nvPr/>
        </p:nvPicPr>
        <p:blipFill>
          <a:blip r:embed="rId2"/>
          <a:stretch>
            <a:fillRect/>
          </a:stretch>
        </p:blipFill>
        <p:spPr>
          <a:xfrm>
            <a:off x="8166948" y="0"/>
            <a:ext cx="2773681" cy="2377441"/>
          </a:xfrm>
          <a:prstGeom prst="rect">
            <a:avLst/>
          </a:prstGeom>
        </p:spPr>
      </p:pic>
    </p:spTree>
    <p:extLst>
      <p:ext uri="{BB962C8B-B14F-4D97-AF65-F5344CB8AC3E}">
        <p14:creationId xmlns:p14="http://schemas.microsoft.com/office/powerpoint/2010/main" val="361109900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93</a:t>
            </a:fld>
            <a:endParaRPr lang="tr-TR"/>
          </a:p>
        </p:txBody>
      </p:sp>
      <p:pic>
        <p:nvPicPr>
          <p:cNvPr id="4098" name="Picture 2" descr="C:\Users\ASUS\Desktop\WhatsApp Image 2024-10-01 at 11.26.24.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508" y="1946366"/>
            <a:ext cx="6348907" cy="4761681"/>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C:\Users\ASUS\Desktop\WhatsApp Image 2024-10-01 at 11.26.57.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6268450" y="954313"/>
            <a:ext cx="6575696" cy="4931772"/>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41961" y="1283847"/>
            <a:ext cx="6096000" cy="646331"/>
          </a:xfrm>
          <a:prstGeom prst="rect">
            <a:avLst/>
          </a:prstGeom>
        </p:spPr>
        <p:txBody>
          <a:bodyPr>
            <a:spAutoFit/>
          </a:bodyPr>
          <a:lstStyle/>
          <a:p>
            <a:pPr algn="ctr"/>
            <a:r>
              <a:rPr lang="tr-TR" dirty="0"/>
              <a:t>Dönem içerisinde farklı üniversiteden değerli bilim insanları tarafından konferanslar verilmektedir.</a:t>
            </a:r>
          </a:p>
        </p:txBody>
      </p:sp>
    </p:spTree>
    <p:extLst>
      <p:ext uri="{BB962C8B-B14F-4D97-AF65-F5344CB8AC3E}">
        <p14:creationId xmlns:p14="http://schemas.microsoft.com/office/powerpoint/2010/main" val="5441372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a7738a14-ccc7-4d9f-9649-caacedaa7a0b.jpg"/>
          <p:cNvPicPr>
            <a:picLocks noChangeAspect="1"/>
          </p:cNvPicPr>
          <p:nvPr/>
        </p:nvPicPr>
        <p:blipFill>
          <a:blip r:embed="rId2"/>
          <a:stretch>
            <a:fillRect/>
          </a:stretch>
        </p:blipFill>
        <p:spPr>
          <a:xfrm>
            <a:off x="0" y="0"/>
            <a:ext cx="5898699" cy="2946400"/>
          </a:xfrm>
          <a:prstGeom prst="rect">
            <a:avLst/>
          </a:prstGeom>
        </p:spPr>
      </p:pic>
      <p:pic>
        <p:nvPicPr>
          <p:cNvPr id="3" name="2 Resim" descr="ed149945-f43c-4604-a6e3-2e3d7c6e082a.jpg"/>
          <p:cNvPicPr>
            <a:picLocks noChangeAspect="1"/>
          </p:cNvPicPr>
          <p:nvPr/>
        </p:nvPicPr>
        <p:blipFill>
          <a:blip r:embed="rId3"/>
          <a:stretch>
            <a:fillRect/>
          </a:stretch>
        </p:blipFill>
        <p:spPr>
          <a:xfrm>
            <a:off x="6395004" y="0"/>
            <a:ext cx="5796997" cy="2895600"/>
          </a:xfrm>
          <a:prstGeom prst="rect">
            <a:avLst/>
          </a:prstGeom>
        </p:spPr>
      </p:pic>
      <p:pic>
        <p:nvPicPr>
          <p:cNvPr id="4" name="3 Resim" descr="a1b0fe6e-114e-4617-9c3e-78f7fa736eb0.jpg"/>
          <p:cNvPicPr>
            <a:picLocks noChangeAspect="1"/>
          </p:cNvPicPr>
          <p:nvPr/>
        </p:nvPicPr>
        <p:blipFill>
          <a:blip r:embed="rId4">
            <a:lum bright="-20000" contrast="40000"/>
          </a:blip>
          <a:stretch>
            <a:fillRect/>
          </a:stretch>
        </p:blipFill>
        <p:spPr>
          <a:xfrm>
            <a:off x="-1" y="3886200"/>
            <a:ext cx="5949551" cy="2971800"/>
          </a:xfrm>
          <a:prstGeom prst="rect">
            <a:avLst/>
          </a:prstGeom>
        </p:spPr>
      </p:pic>
      <p:pic>
        <p:nvPicPr>
          <p:cNvPr id="5" name="4 Resim" descr="88cb79d2-247b-42c8-bc60-a78f8e2f26d6.jpg"/>
          <p:cNvPicPr>
            <a:picLocks noChangeAspect="1"/>
          </p:cNvPicPr>
          <p:nvPr/>
        </p:nvPicPr>
        <p:blipFill>
          <a:blip r:embed="rId5"/>
          <a:stretch>
            <a:fillRect/>
          </a:stretch>
        </p:blipFill>
        <p:spPr>
          <a:xfrm>
            <a:off x="6197600" y="3863798"/>
            <a:ext cx="5994400" cy="2994203"/>
          </a:xfrm>
          <a:prstGeom prst="rect">
            <a:avLst/>
          </a:prstGeom>
        </p:spPr>
      </p:pic>
      <p:sp>
        <p:nvSpPr>
          <p:cNvPr id="6" name="5 Metin kutusu"/>
          <p:cNvSpPr txBox="1"/>
          <p:nvPr/>
        </p:nvSpPr>
        <p:spPr>
          <a:xfrm>
            <a:off x="1086678" y="3062070"/>
            <a:ext cx="10106991" cy="646331"/>
          </a:xfrm>
          <a:prstGeom prst="rect">
            <a:avLst/>
          </a:prstGeom>
          <a:noFill/>
        </p:spPr>
        <p:txBody>
          <a:bodyPr wrap="square" rtlCol="0">
            <a:spAutoFit/>
          </a:bodyPr>
          <a:lstStyle/>
          <a:p>
            <a:pPr algn="ctr"/>
            <a:r>
              <a:rPr lang="tr-TR" dirty="0" smtClean="0"/>
              <a:t>Dönem içerisinde farklı üniversiteden değerli bilim insanları tarafından konferanslar verilmektedir.</a:t>
            </a:r>
            <a:endParaRPr lang="tr-TR" dirty="0"/>
          </a:p>
        </p:txBody>
      </p:sp>
    </p:spTree>
    <p:extLst>
      <p:ext uri="{BB962C8B-B14F-4D97-AF65-F5344CB8AC3E}">
        <p14:creationId xmlns:p14="http://schemas.microsoft.com/office/powerpoint/2010/main" val="1717356172"/>
      </p:ext>
    </p:extLst>
  </p:cSld>
  <p:clrMapOvr>
    <a:masterClrMapping/>
  </p:clrMapOvr>
  <p:transition>
    <p:fade thruBlk="1"/>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6466114" y="29880"/>
            <a:ext cx="5725886" cy="6828120"/>
          </a:xfrm>
          <a:prstGeom prst="rect">
            <a:avLst/>
          </a:prstGeom>
          <a:noFill/>
          <a:ln w="9525">
            <a:noFill/>
            <a:miter lim="800000"/>
            <a:headEnd/>
            <a:tailEnd/>
          </a:ln>
          <a:effectLst/>
        </p:spPr>
      </p:pic>
      <p:pic>
        <p:nvPicPr>
          <p:cNvPr id="4098" name="Picture 2" descr="C:\Users\ASUS\Desktop\WhatsApp Image 2024-10-01 at 13.28.05.jpeg"/>
          <p:cNvPicPr>
            <a:picLocks noChangeAspect="1" noChangeArrowheads="1"/>
          </p:cNvPicPr>
          <p:nvPr/>
        </p:nvPicPr>
        <p:blipFill rotWithShape="1">
          <a:blip r:embed="rId3">
            <a:extLst>
              <a:ext uri="{28A0092B-C50C-407E-A947-70E740481C1C}">
                <a14:useLocalDpi xmlns:a14="http://schemas.microsoft.com/office/drawing/2010/main" val="0"/>
              </a:ext>
            </a:extLst>
          </a:blip>
          <a:srcRect t="2133" b="18560"/>
          <a:stretch/>
        </p:blipFill>
        <p:spPr bwMode="auto">
          <a:xfrm>
            <a:off x="809897" y="63468"/>
            <a:ext cx="5225143" cy="6794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617920"/>
      </p:ext>
    </p:extLst>
  </p:cSld>
  <p:clrMapOvr>
    <a:masterClrMapping/>
  </p:clrMapOvr>
  <p:transition>
    <p:fade thruBlk="1"/>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3 İçerik Yer Tutucusu" descr="DSC_0069.JPG"/>
          <p:cNvPicPr>
            <a:picLocks noChangeAspect="1"/>
          </p:cNvPicPr>
          <p:nvPr/>
        </p:nvPicPr>
        <p:blipFill>
          <a:blip r:embed="rId2" cstate="print"/>
          <a:srcRect l="18194" t="15178" r="13991" b="10344"/>
          <a:stretch>
            <a:fillRect/>
          </a:stretch>
        </p:blipFill>
        <p:spPr>
          <a:xfrm>
            <a:off x="1" y="635000"/>
            <a:ext cx="5712071" cy="3149600"/>
          </a:xfrm>
          <a:prstGeom prst="rect">
            <a:avLst/>
          </a:prstGeom>
        </p:spPr>
      </p:pic>
      <p:sp>
        <p:nvSpPr>
          <p:cNvPr id="8" name="Rectangle 4"/>
          <p:cNvSpPr>
            <a:spLocks noChangeArrowheads="1"/>
          </p:cNvSpPr>
          <p:nvPr/>
        </p:nvSpPr>
        <p:spPr bwMode="auto">
          <a:xfrm>
            <a:off x="338667" y="4679950"/>
            <a:ext cx="6858000" cy="923330"/>
          </a:xfrm>
          <a:prstGeom prst="rect">
            <a:avLst/>
          </a:prstGeom>
          <a:noFill/>
          <a:ln w="9525">
            <a:noFill/>
            <a:miter lim="800000"/>
            <a:headEnd/>
            <a:tailEnd/>
          </a:ln>
          <a:effectLst/>
        </p:spPr>
        <p:txBody>
          <a:bodyPr wrap="square" anchor="ctr">
            <a:spAutoFit/>
          </a:bodyPr>
          <a:lstStyle/>
          <a:p>
            <a:pPr algn="just"/>
            <a:r>
              <a:rPr lang="tr-TR" dirty="0"/>
              <a:t>Öğrenciler isterlerse Sanat Tarihi </a:t>
            </a:r>
            <a:r>
              <a:rPr lang="tr-TR" dirty="0" smtClean="0"/>
              <a:t>alanındaki </a:t>
            </a:r>
            <a:r>
              <a:rPr lang="tr-TR" dirty="0"/>
              <a:t>bilgilerini arttırmak için yaz döneminde </a:t>
            </a:r>
            <a:r>
              <a:rPr lang="tr-TR" dirty="0" smtClean="0"/>
              <a:t>yapılan </a:t>
            </a:r>
            <a:r>
              <a:rPr lang="tr-TR" dirty="0"/>
              <a:t>kazı ve </a:t>
            </a:r>
            <a:r>
              <a:rPr lang="tr-TR" dirty="0" smtClean="0"/>
              <a:t>araştırmalara </a:t>
            </a:r>
            <a:r>
              <a:rPr lang="tr-TR" dirty="0"/>
              <a:t>katılabilmektedirler. </a:t>
            </a:r>
            <a:endParaRPr lang="tr-TR" dirty="0" smtClean="0"/>
          </a:p>
        </p:txBody>
      </p:sp>
      <p:pic>
        <p:nvPicPr>
          <p:cNvPr id="9" name="Picture 2"/>
          <p:cNvPicPr>
            <a:picLocks noChangeAspect="1" noChangeArrowheads="1"/>
          </p:cNvPicPr>
          <p:nvPr/>
        </p:nvPicPr>
        <p:blipFill>
          <a:blip r:embed="rId3"/>
          <a:srcRect/>
          <a:stretch>
            <a:fillRect/>
          </a:stretch>
        </p:blipFill>
        <p:spPr bwMode="auto">
          <a:xfrm>
            <a:off x="7924801" y="3429000"/>
            <a:ext cx="3621892" cy="3159751"/>
          </a:xfrm>
          <a:prstGeom prst="rect">
            <a:avLst/>
          </a:prstGeom>
          <a:noFill/>
          <a:ln w="9525">
            <a:noFill/>
            <a:miter lim="800000"/>
            <a:headEnd/>
            <a:tailEnd/>
          </a:ln>
          <a:effectLst/>
        </p:spPr>
      </p:pic>
      <p:pic>
        <p:nvPicPr>
          <p:cNvPr id="10" name="9 Resim" descr="indir.jpg"/>
          <p:cNvPicPr>
            <a:picLocks noChangeAspect="1"/>
          </p:cNvPicPr>
          <p:nvPr/>
        </p:nvPicPr>
        <p:blipFill>
          <a:blip r:embed="rId4"/>
          <a:stretch>
            <a:fillRect/>
          </a:stretch>
        </p:blipFill>
        <p:spPr>
          <a:xfrm>
            <a:off x="5896709" y="889000"/>
            <a:ext cx="6295292" cy="2273300"/>
          </a:xfrm>
          <a:prstGeom prst="rect">
            <a:avLst/>
          </a:prstGeom>
        </p:spPr>
      </p:pic>
    </p:spTree>
    <p:extLst>
      <p:ext uri="{BB962C8B-B14F-4D97-AF65-F5344CB8AC3E}">
        <p14:creationId xmlns:p14="http://schemas.microsoft.com/office/powerpoint/2010/main" val="3914490002"/>
      </p:ext>
    </p:extLst>
  </p:cSld>
  <p:clrMapOvr>
    <a:masterClrMapping/>
  </p:clrMapOvr>
  <p:transition>
    <p:fade thruBlk="1"/>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1219201" y="5943600"/>
            <a:ext cx="10299700" cy="641350"/>
          </a:xfrm>
          <a:prstGeom prst="rect">
            <a:avLst/>
          </a:prstGeom>
          <a:noFill/>
          <a:ln w="9525">
            <a:noFill/>
            <a:miter lim="800000"/>
            <a:headEnd/>
            <a:tailEnd/>
          </a:ln>
          <a:effectLst/>
        </p:spPr>
        <p:txBody>
          <a:bodyPr anchor="ctr">
            <a:spAutoFit/>
          </a:bodyPr>
          <a:lstStyle/>
          <a:p>
            <a:pPr algn="ctr"/>
            <a:r>
              <a:rPr lang="tr-TR" dirty="0"/>
              <a:t>ve yine öğrencilerin katkılarıyla yapılan araştırma gezileriyle öğrenciler bilgi ve deneyimlerini arttırmaktadırlar.</a:t>
            </a:r>
          </a:p>
        </p:txBody>
      </p:sp>
      <p:pic>
        <p:nvPicPr>
          <p:cNvPr id="2051" name="Picture 3" descr="G:\Depo\27.12.2014\27.12.2014 ÇArdak Han - Akhan - Gavur Kalesi GEzisi\IMG_1124.JPG"/>
          <p:cNvPicPr>
            <a:picLocks noChangeAspect="1" noChangeArrowheads="1"/>
          </p:cNvPicPr>
          <p:nvPr/>
        </p:nvPicPr>
        <p:blipFill>
          <a:blip r:embed="rId2" cstate="print"/>
          <a:srcRect/>
          <a:stretch>
            <a:fillRect/>
          </a:stretch>
        </p:blipFill>
        <p:spPr bwMode="auto">
          <a:xfrm>
            <a:off x="272633" y="3149601"/>
            <a:ext cx="5543968" cy="2771983"/>
          </a:xfrm>
          <a:prstGeom prst="rect">
            <a:avLst/>
          </a:prstGeom>
          <a:noFill/>
        </p:spPr>
      </p:pic>
      <p:pic>
        <p:nvPicPr>
          <p:cNvPr id="10" name="Picture 4" descr="G:\Depo\27.12.2014\09.11.2013 Çardakhan - Akhan Gezisi\IMG_5733.JPG"/>
          <p:cNvPicPr>
            <a:picLocks noChangeAspect="1" noChangeArrowheads="1"/>
          </p:cNvPicPr>
          <p:nvPr/>
        </p:nvPicPr>
        <p:blipFill>
          <a:blip r:embed="rId3" cstate="print"/>
          <a:srcRect/>
          <a:stretch>
            <a:fillRect/>
          </a:stretch>
        </p:blipFill>
        <p:spPr bwMode="auto">
          <a:xfrm>
            <a:off x="6248401" y="3146147"/>
            <a:ext cx="5486401" cy="2743201"/>
          </a:xfrm>
          <a:prstGeom prst="rect">
            <a:avLst/>
          </a:prstGeom>
          <a:noFill/>
        </p:spPr>
      </p:pic>
      <p:pic>
        <p:nvPicPr>
          <p:cNvPr id="11" name="10 Resim" descr="f133ec9a-c818-48b5-abca-51e90196c0e4.jpg"/>
          <p:cNvPicPr>
            <a:picLocks noChangeAspect="1"/>
          </p:cNvPicPr>
          <p:nvPr/>
        </p:nvPicPr>
        <p:blipFill>
          <a:blip r:embed="rId4"/>
          <a:stretch>
            <a:fillRect/>
          </a:stretch>
        </p:blipFill>
        <p:spPr>
          <a:xfrm>
            <a:off x="3294667" y="0"/>
            <a:ext cx="5476800" cy="3080700"/>
          </a:xfrm>
          <a:prstGeom prst="rect">
            <a:avLst/>
          </a:prstGeom>
        </p:spPr>
      </p:pic>
    </p:spTree>
    <p:extLst>
      <p:ext uri="{BB962C8B-B14F-4D97-AF65-F5344CB8AC3E}">
        <p14:creationId xmlns:p14="http://schemas.microsoft.com/office/powerpoint/2010/main" val="3250726664"/>
      </p:ext>
    </p:extLst>
  </p:cSld>
  <p:clrMapOvr>
    <a:masterClrMapping/>
  </p:clrMapOvr>
  <p:transition>
    <p:fade thruBlk="1"/>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98</a:t>
            </a:fld>
            <a:endParaRPr lang="tr-TR"/>
          </a:p>
        </p:txBody>
      </p:sp>
      <p:pic>
        <p:nvPicPr>
          <p:cNvPr id="4098" name="Picture 2" descr="C:\Users\ASUS\Desktop\WhatsApp Image 2024-10-02 at 09.33.16.jpeg"/>
          <p:cNvPicPr>
            <a:picLocks noChangeAspect="1" noChangeArrowheads="1"/>
          </p:cNvPicPr>
          <p:nvPr/>
        </p:nvPicPr>
        <p:blipFill rotWithShape="1">
          <a:blip r:embed="rId2">
            <a:extLst>
              <a:ext uri="{28A0092B-C50C-407E-A947-70E740481C1C}">
                <a14:useLocalDpi xmlns:a14="http://schemas.microsoft.com/office/drawing/2010/main" val="0"/>
              </a:ext>
            </a:extLst>
          </a:blip>
          <a:srcRect l="2667" t="37528" r="2476" b="35471"/>
          <a:stretch/>
        </p:blipFill>
        <p:spPr bwMode="auto">
          <a:xfrm>
            <a:off x="0" y="6530"/>
            <a:ext cx="4797620" cy="3034639"/>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ASUS\Desktop\WhatsApp Image 2024-10-02 at 09.34.16.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323" b="27634"/>
          <a:stretch/>
        </p:blipFill>
        <p:spPr bwMode="auto">
          <a:xfrm>
            <a:off x="10084526" y="6531"/>
            <a:ext cx="2107474" cy="239047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ASUS\Desktop\WhatsApp Image 2024-10-02 at 09.35.02.jpeg"/>
          <p:cNvPicPr>
            <a:picLocks noChangeAspect="1" noChangeArrowheads="1"/>
          </p:cNvPicPr>
          <p:nvPr/>
        </p:nvPicPr>
        <p:blipFill rotWithShape="1">
          <a:blip r:embed="rId4">
            <a:extLst>
              <a:ext uri="{28A0092B-C50C-407E-A947-70E740481C1C}">
                <a14:useLocalDpi xmlns:a14="http://schemas.microsoft.com/office/drawing/2010/main" val="0"/>
              </a:ext>
            </a:extLst>
          </a:blip>
          <a:srcRect l="2850" t="37211" r="2863" b="25578"/>
          <a:stretch/>
        </p:blipFill>
        <p:spPr bwMode="auto">
          <a:xfrm>
            <a:off x="0" y="2650363"/>
            <a:ext cx="4797620" cy="4207637"/>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ASUS\Desktop\WhatsApp Image 2024-10-02 at 09.29.02.jpeg"/>
          <p:cNvPicPr>
            <a:picLocks noChangeAspect="1" noChangeArrowheads="1"/>
          </p:cNvPicPr>
          <p:nvPr/>
        </p:nvPicPr>
        <p:blipFill rotWithShape="1">
          <a:blip r:embed="rId5">
            <a:extLst>
              <a:ext uri="{28A0092B-C50C-407E-A947-70E740481C1C}">
                <a14:useLocalDpi xmlns:a14="http://schemas.microsoft.com/office/drawing/2010/main" val="0"/>
              </a:ext>
            </a:extLst>
          </a:blip>
          <a:srcRect l="3714" t="18250" r="3428" b="26207"/>
          <a:stretch/>
        </p:blipFill>
        <p:spPr bwMode="auto">
          <a:xfrm>
            <a:off x="4797620" y="6532"/>
            <a:ext cx="5182403" cy="6888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4855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99</a:t>
            </a:fld>
            <a:endParaRPr lang="tr-TR"/>
          </a:p>
        </p:txBody>
      </p:sp>
      <p:sp>
        <p:nvSpPr>
          <p:cNvPr id="3" name="Metin kutusu 2">
            <a:extLst>
              <a:ext uri="{FF2B5EF4-FFF2-40B4-BE49-F238E27FC236}">
                <a16:creationId xmlns=""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5104</TotalTime>
  <Words>4427</Words>
  <Application>Microsoft Office PowerPoint</Application>
  <PresentationFormat>Özel</PresentationFormat>
  <Paragraphs>776</Paragraphs>
  <Slides>99</Slides>
  <Notes>2</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99</vt:i4>
      </vt:variant>
    </vt:vector>
  </HeadingPairs>
  <TitlesOfParts>
    <vt:vector size="101" baseType="lpstr">
      <vt:lpstr>Uçak İzi</vt:lpstr>
      <vt:lpstr>Sunu</vt:lpstr>
      <vt:lpstr>PAMUKKALE ÜNİVERSİTESİ  oryantasyon programı 30 EYLÜL- 4 EKİM 2024</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PDrem</vt:lpstr>
      <vt:lpstr>PowerPoint Sunusu</vt:lpstr>
      <vt:lpstr>PowerPoint Sunusu</vt:lpstr>
      <vt:lpstr>PowerPoint Sunusu</vt:lpstr>
      <vt:lpstr>PSİKOLOJİK DANIŞMA VE REHBERLİK  EĞİTİM, UYGULAMA VE ARAŞTIRMA MERKEZİ </vt:lpstr>
      <vt:lpstr>PowerPoint Sunusu</vt:lpstr>
      <vt:lpstr>Ory 101 Oryantasyon Eğitimi Dersİ  İlk hafta etkinlikleri </vt:lpstr>
      <vt:lpstr>PowerPoint Sunusu</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PAÜ İnsan Ve ToPLUM BİLİMLERİ FAKÜLTESİ</vt:lpstr>
      <vt:lpstr>YÖNETİM</vt:lpstr>
      <vt:lpstr>PowerPoint Sunusu</vt:lpstr>
      <vt:lpstr>FAKÜLTE BÖLÜMLERİ</vt:lpstr>
      <vt:lpstr>PowerPoint Sunusu</vt:lpstr>
      <vt:lpstr>PowerPoint Sunusu</vt:lpstr>
      <vt:lpstr>YÖNETİM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ASUS</cp:lastModifiedBy>
  <cp:revision>413</cp:revision>
  <dcterms:modified xsi:type="dcterms:W3CDTF">2024-10-02T06:42:24Z</dcterms:modified>
</cp:coreProperties>
</file>