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25199975" cy="32399288"/>
  <p:notesSz cx="6858000" cy="9144000"/>
  <p:defaultTextStyle>
    <a:defPPr>
      <a:defRPr lang="tr-TR"/>
    </a:defPPr>
    <a:lvl1pPr marL="0" algn="l" defTabSz="2764688" rtl="0" eaLnBrk="1" latinLnBrk="0" hangingPunct="1">
      <a:defRPr sz="5442" kern="1200">
        <a:solidFill>
          <a:schemeClr val="tx1"/>
        </a:solidFill>
        <a:latin typeface="+mn-lt"/>
        <a:ea typeface="+mn-ea"/>
        <a:cs typeface="+mn-cs"/>
      </a:defRPr>
    </a:lvl1pPr>
    <a:lvl2pPr marL="1382344" algn="l" defTabSz="2764688" rtl="0" eaLnBrk="1" latinLnBrk="0" hangingPunct="1">
      <a:defRPr sz="5442" kern="1200">
        <a:solidFill>
          <a:schemeClr val="tx1"/>
        </a:solidFill>
        <a:latin typeface="+mn-lt"/>
        <a:ea typeface="+mn-ea"/>
        <a:cs typeface="+mn-cs"/>
      </a:defRPr>
    </a:lvl2pPr>
    <a:lvl3pPr marL="2764688" algn="l" defTabSz="2764688" rtl="0" eaLnBrk="1" latinLnBrk="0" hangingPunct="1">
      <a:defRPr sz="5442" kern="1200">
        <a:solidFill>
          <a:schemeClr val="tx1"/>
        </a:solidFill>
        <a:latin typeface="+mn-lt"/>
        <a:ea typeface="+mn-ea"/>
        <a:cs typeface="+mn-cs"/>
      </a:defRPr>
    </a:lvl3pPr>
    <a:lvl4pPr marL="4147033" algn="l" defTabSz="2764688" rtl="0" eaLnBrk="1" latinLnBrk="0" hangingPunct="1">
      <a:defRPr sz="5442" kern="1200">
        <a:solidFill>
          <a:schemeClr val="tx1"/>
        </a:solidFill>
        <a:latin typeface="+mn-lt"/>
        <a:ea typeface="+mn-ea"/>
        <a:cs typeface="+mn-cs"/>
      </a:defRPr>
    </a:lvl4pPr>
    <a:lvl5pPr marL="5529377" algn="l" defTabSz="2764688" rtl="0" eaLnBrk="1" latinLnBrk="0" hangingPunct="1">
      <a:defRPr sz="5442" kern="1200">
        <a:solidFill>
          <a:schemeClr val="tx1"/>
        </a:solidFill>
        <a:latin typeface="+mn-lt"/>
        <a:ea typeface="+mn-ea"/>
        <a:cs typeface="+mn-cs"/>
      </a:defRPr>
    </a:lvl5pPr>
    <a:lvl6pPr marL="6911721" algn="l" defTabSz="2764688" rtl="0" eaLnBrk="1" latinLnBrk="0" hangingPunct="1">
      <a:defRPr sz="5442" kern="1200">
        <a:solidFill>
          <a:schemeClr val="tx1"/>
        </a:solidFill>
        <a:latin typeface="+mn-lt"/>
        <a:ea typeface="+mn-ea"/>
        <a:cs typeface="+mn-cs"/>
      </a:defRPr>
    </a:lvl6pPr>
    <a:lvl7pPr marL="8294065" algn="l" defTabSz="2764688" rtl="0" eaLnBrk="1" latinLnBrk="0" hangingPunct="1">
      <a:defRPr sz="5442" kern="1200">
        <a:solidFill>
          <a:schemeClr val="tx1"/>
        </a:solidFill>
        <a:latin typeface="+mn-lt"/>
        <a:ea typeface="+mn-ea"/>
        <a:cs typeface="+mn-cs"/>
      </a:defRPr>
    </a:lvl7pPr>
    <a:lvl8pPr marL="9676409" algn="l" defTabSz="2764688" rtl="0" eaLnBrk="1" latinLnBrk="0" hangingPunct="1">
      <a:defRPr sz="5442" kern="1200">
        <a:solidFill>
          <a:schemeClr val="tx1"/>
        </a:solidFill>
        <a:latin typeface="+mn-lt"/>
        <a:ea typeface="+mn-ea"/>
        <a:cs typeface="+mn-cs"/>
      </a:defRPr>
    </a:lvl8pPr>
    <a:lvl9pPr marL="11058754" algn="l" defTabSz="2764688" rtl="0" eaLnBrk="1" latinLnBrk="0" hangingPunct="1">
      <a:defRPr sz="5442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3" autoAdjust="0"/>
    <p:restoredTop sz="94660"/>
  </p:normalViewPr>
  <p:slideViewPr>
    <p:cSldViewPr snapToGrid="0">
      <p:cViewPr varScale="1">
        <p:scale>
          <a:sx n="21" d="100"/>
          <a:sy n="21" d="100"/>
        </p:scale>
        <p:origin x="51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89998" y="5302386"/>
            <a:ext cx="21419979" cy="11279752"/>
          </a:xfrm>
        </p:spPr>
        <p:txBody>
          <a:bodyPr anchor="b"/>
          <a:lstStyle>
            <a:lvl1pPr algn="ctr">
              <a:defRPr sz="16535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49997" y="17017128"/>
            <a:ext cx="18899981" cy="7822326"/>
          </a:xfrm>
        </p:spPr>
        <p:txBody>
          <a:bodyPr/>
          <a:lstStyle>
            <a:lvl1pPr marL="0" indent="0" algn="ctr">
              <a:buNone/>
              <a:defRPr sz="6614"/>
            </a:lvl1pPr>
            <a:lvl2pPr marL="1259997" indent="0" algn="ctr">
              <a:buNone/>
              <a:defRPr sz="5512"/>
            </a:lvl2pPr>
            <a:lvl3pPr marL="2519995" indent="0" algn="ctr">
              <a:buNone/>
              <a:defRPr sz="4961"/>
            </a:lvl3pPr>
            <a:lvl4pPr marL="3779992" indent="0" algn="ctr">
              <a:buNone/>
              <a:defRPr sz="4409"/>
            </a:lvl4pPr>
            <a:lvl5pPr marL="5039990" indent="0" algn="ctr">
              <a:buNone/>
              <a:defRPr sz="4409"/>
            </a:lvl5pPr>
            <a:lvl6pPr marL="6299987" indent="0" algn="ctr">
              <a:buNone/>
              <a:defRPr sz="4409"/>
            </a:lvl6pPr>
            <a:lvl7pPr marL="7559985" indent="0" algn="ctr">
              <a:buNone/>
              <a:defRPr sz="4409"/>
            </a:lvl7pPr>
            <a:lvl8pPr marL="8819982" indent="0" algn="ctr">
              <a:buNone/>
              <a:defRPr sz="4409"/>
            </a:lvl8pPr>
            <a:lvl9pPr marL="10079980" indent="0" algn="ctr">
              <a:buNone/>
              <a:defRPr sz="4409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E2B47-518E-464F-86BF-A540FB38D12E}" type="datetimeFigureOut">
              <a:rPr lang="tr-TR" smtClean="0"/>
              <a:t>9.05.2019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B4BBC-B41B-4A35-9B0E-ED92AA70781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040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E2B47-518E-464F-86BF-A540FB38D12E}" type="datetimeFigureOut">
              <a:rPr lang="tr-TR" smtClean="0"/>
              <a:t>9.05.2019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B4BBC-B41B-4A35-9B0E-ED92AA70781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7379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033733" y="1724962"/>
            <a:ext cx="5433745" cy="274568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2500" y="1724962"/>
            <a:ext cx="15986234" cy="27456899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E2B47-518E-464F-86BF-A540FB38D12E}" type="datetimeFigureOut">
              <a:rPr lang="tr-TR" smtClean="0"/>
              <a:t>9.05.2019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B4BBC-B41B-4A35-9B0E-ED92AA70781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0891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E2B47-518E-464F-86BF-A540FB38D12E}" type="datetimeFigureOut">
              <a:rPr lang="tr-TR" smtClean="0"/>
              <a:t>9.05.2019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B4BBC-B41B-4A35-9B0E-ED92AA70781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6448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9375" y="8077332"/>
            <a:ext cx="21734978" cy="13477201"/>
          </a:xfrm>
        </p:spPr>
        <p:txBody>
          <a:bodyPr anchor="b"/>
          <a:lstStyle>
            <a:lvl1pPr>
              <a:defRPr sz="16535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19375" y="21682033"/>
            <a:ext cx="21734978" cy="7087342"/>
          </a:xfrm>
        </p:spPr>
        <p:txBody>
          <a:bodyPr/>
          <a:lstStyle>
            <a:lvl1pPr marL="0" indent="0">
              <a:buNone/>
              <a:defRPr sz="6614">
                <a:solidFill>
                  <a:schemeClr val="tx1"/>
                </a:solidFill>
              </a:defRPr>
            </a:lvl1pPr>
            <a:lvl2pPr marL="1259997" indent="0">
              <a:buNone/>
              <a:defRPr sz="5512">
                <a:solidFill>
                  <a:schemeClr val="tx1">
                    <a:tint val="75000"/>
                  </a:schemeClr>
                </a:solidFill>
              </a:defRPr>
            </a:lvl2pPr>
            <a:lvl3pPr marL="2519995" indent="0">
              <a:buNone/>
              <a:defRPr sz="4961">
                <a:solidFill>
                  <a:schemeClr val="tx1">
                    <a:tint val="75000"/>
                  </a:schemeClr>
                </a:solidFill>
              </a:defRPr>
            </a:lvl3pPr>
            <a:lvl4pPr marL="377999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4pPr>
            <a:lvl5pPr marL="503999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5pPr>
            <a:lvl6pPr marL="6299987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6pPr>
            <a:lvl7pPr marL="7559985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7pPr>
            <a:lvl8pPr marL="881998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8pPr>
            <a:lvl9pPr marL="1007998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E2B47-518E-464F-86BF-A540FB38D12E}" type="datetimeFigureOut">
              <a:rPr lang="tr-TR" smtClean="0"/>
              <a:t>9.05.2019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B4BBC-B41B-4A35-9B0E-ED92AA70781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8573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32498" y="8624810"/>
            <a:ext cx="10709989" cy="20557051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757488" y="8624810"/>
            <a:ext cx="10709989" cy="20557051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E2B47-518E-464F-86BF-A540FB38D12E}" type="datetimeFigureOut">
              <a:rPr lang="tr-TR" smtClean="0"/>
              <a:t>9.05.2019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B4BBC-B41B-4A35-9B0E-ED92AA70781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600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1" y="1724969"/>
            <a:ext cx="21734978" cy="626236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5783" y="7942328"/>
            <a:ext cx="10660769" cy="3892412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35783" y="11834740"/>
            <a:ext cx="10660769" cy="1740712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757489" y="7942328"/>
            <a:ext cx="10713272" cy="3892412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757489" y="11834740"/>
            <a:ext cx="10713272" cy="1740712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E2B47-518E-464F-86BF-A540FB38D12E}" type="datetimeFigureOut">
              <a:rPr lang="tr-TR" smtClean="0"/>
              <a:t>9.05.2019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B4BBC-B41B-4A35-9B0E-ED92AA70781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14732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E2B47-518E-464F-86BF-A540FB38D12E}" type="datetimeFigureOut">
              <a:rPr lang="tr-TR" smtClean="0"/>
              <a:t>9.05.2019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B4BBC-B41B-4A35-9B0E-ED92AA70781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0337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E2B47-518E-464F-86BF-A540FB38D12E}" type="datetimeFigureOut">
              <a:rPr lang="tr-TR" smtClean="0"/>
              <a:t>9.05.2019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B4BBC-B41B-4A35-9B0E-ED92AA70781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09012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159952"/>
            <a:ext cx="8127648" cy="7559834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3272" y="4664905"/>
            <a:ext cx="12757487" cy="23024494"/>
          </a:xfrm>
        </p:spPr>
        <p:txBody>
          <a:bodyPr/>
          <a:lstStyle>
            <a:lvl1pPr>
              <a:defRPr sz="8819"/>
            </a:lvl1pPr>
            <a:lvl2pPr>
              <a:defRPr sz="7717"/>
            </a:lvl2pPr>
            <a:lvl3pPr>
              <a:defRPr sz="6614"/>
            </a:lvl3pPr>
            <a:lvl4pPr>
              <a:defRPr sz="5512"/>
            </a:lvl4pPr>
            <a:lvl5pPr>
              <a:defRPr sz="5512"/>
            </a:lvl5pPr>
            <a:lvl6pPr>
              <a:defRPr sz="5512"/>
            </a:lvl6pPr>
            <a:lvl7pPr>
              <a:defRPr sz="5512"/>
            </a:lvl7pPr>
            <a:lvl8pPr>
              <a:defRPr sz="5512"/>
            </a:lvl8pPr>
            <a:lvl9pPr>
              <a:defRPr sz="5512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9719786"/>
            <a:ext cx="8127648" cy="18007107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E2B47-518E-464F-86BF-A540FB38D12E}" type="datetimeFigureOut">
              <a:rPr lang="tr-TR" smtClean="0"/>
              <a:t>9.05.2019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B4BBC-B41B-4A35-9B0E-ED92AA70781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6011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159952"/>
            <a:ext cx="8127648" cy="7559834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713272" y="4664905"/>
            <a:ext cx="12757487" cy="23024494"/>
          </a:xfrm>
        </p:spPr>
        <p:txBody>
          <a:bodyPr anchor="t"/>
          <a:lstStyle>
            <a:lvl1pPr marL="0" indent="0">
              <a:buNone/>
              <a:defRPr sz="8819"/>
            </a:lvl1pPr>
            <a:lvl2pPr marL="1259997" indent="0">
              <a:buNone/>
              <a:defRPr sz="7717"/>
            </a:lvl2pPr>
            <a:lvl3pPr marL="2519995" indent="0">
              <a:buNone/>
              <a:defRPr sz="6614"/>
            </a:lvl3pPr>
            <a:lvl4pPr marL="3779992" indent="0">
              <a:buNone/>
              <a:defRPr sz="5512"/>
            </a:lvl4pPr>
            <a:lvl5pPr marL="5039990" indent="0">
              <a:buNone/>
              <a:defRPr sz="5512"/>
            </a:lvl5pPr>
            <a:lvl6pPr marL="6299987" indent="0">
              <a:buNone/>
              <a:defRPr sz="5512"/>
            </a:lvl6pPr>
            <a:lvl7pPr marL="7559985" indent="0">
              <a:buNone/>
              <a:defRPr sz="5512"/>
            </a:lvl7pPr>
            <a:lvl8pPr marL="8819982" indent="0">
              <a:buNone/>
              <a:defRPr sz="5512"/>
            </a:lvl8pPr>
            <a:lvl9pPr marL="10079980" indent="0">
              <a:buNone/>
              <a:defRPr sz="5512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9719786"/>
            <a:ext cx="8127648" cy="18007107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E2B47-518E-464F-86BF-A540FB38D12E}" type="datetimeFigureOut">
              <a:rPr lang="tr-TR" smtClean="0"/>
              <a:t>9.05.2019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B4BBC-B41B-4A35-9B0E-ED92AA70781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9695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32499" y="1724969"/>
            <a:ext cx="21734978" cy="62623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2499" y="8624810"/>
            <a:ext cx="21734978" cy="205570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32498" y="30029347"/>
            <a:ext cx="5669994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CE2B47-518E-464F-86BF-A540FB38D12E}" type="datetimeFigureOut">
              <a:rPr lang="tr-TR" smtClean="0"/>
              <a:t>9.05.2019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47492" y="30029347"/>
            <a:ext cx="8504992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797483" y="30029347"/>
            <a:ext cx="5669994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8B4BBC-B41B-4A35-9B0E-ED92AA70781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5796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519995" rtl="0" eaLnBrk="1" latinLnBrk="0" hangingPunct="1">
        <a:lnSpc>
          <a:spcPct val="90000"/>
        </a:lnSpc>
        <a:spcBef>
          <a:spcPct val="0"/>
        </a:spcBef>
        <a:buNone/>
        <a:defRPr sz="1212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29999" indent="-629999" algn="l" defTabSz="2519995" rtl="0" eaLnBrk="1" latinLnBrk="0" hangingPunct="1">
        <a:lnSpc>
          <a:spcPct val="90000"/>
        </a:lnSpc>
        <a:spcBef>
          <a:spcPts val="2756"/>
        </a:spcBef>
        <a:buFont typeface="Arial" panose="020B0604020202020204" pitchFamily="34" charset="0"/>
        <a:buChar char="•"/>
        <a:defRPr sz="7717" kern="1200">
          <a:solidFill>
            <a:schemeClr val="tx1"/>
          </a:solidFill>
          <a:latin typeface="+mn-lt"/>
          <a:ea typeface="+mn-ea"/>
          <a:cs typeface="+mn-cs"/>
        </a:defRPr>
      </a:lvl1pPr>
      <a:lvl2pPr marL="188999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2pPr>
      <a:lvl3pPr marL="314999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5512" kern="1200">
          <a:solidFill>
            <a:schemeClr val="tx1"/>
          </a:solidFill>
          <a:latin typeface="+mn-lt"/>
          <a:ea typeface="+mn-ea"/>
          <a:cs typeface="+mn-cs"/>
        </a:defRPr>
      </a:lvl3pPr>
      <a:lvl4pPr marL="440999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66998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92998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818998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944998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70997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1pPr>
      <a:lvl2pPr marL="125999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2pPr>
      <a:lvl3pPr marL="251999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3pPr>
      <a:lvl4pPr marL="377999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03999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29998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755998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881998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07998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jpeg"/><Relationship Id="rId7" Type="http://schemas.openxmlformats.org/officeDocument/2006/relationships/image" Target="../media/image1.e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33" descr="C:\Users\(MT)\Desktop\indi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143" y="323060"/>
            <a:ext cx="3960000" cy="41836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44692" y="323059"/>
            <a:ext cx="3929770" cy="435240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9 Dikdörtgen"/>
          <p:cNvSpPr/>
          <p:nvPr/>
        </p:nvSpPr>
        <p:spPr>
          <a:xfrm>
            <a:off x="1225644" y="4404811"/>
            <a:ext cx="22546548" cy="3711300"/>
          </a:xfrm>
          <a:prstGeom prst="rect">
            <a:avLst/>
          </a:prstGeom>
        </p:spPr>
        <p:txBody>
          <a:bodyPr lIns="75592" tIns="37796" rIns="75592" bIns="37796">
            <a:spAutoFit/>
            <a:scene3d>
              <a:camera prst="orthographicFront"/>
              <a:lightRig rig="threePt" dir="t"/>
            </a:scene3d>
            <a:sp3d extrusionH="57150">
              <a:bevelT w="38100" h="38100" prst="angle"/>
            </a:sp3d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z="4724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POLİMER İÇERİKLİ MEMBRANLAR KULLANILARAK QUERCETIN TAŞINIMIN İNCELENMESİ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z="4724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(TEZ </a:t>
            </a:r>
            <a:r>
              <a:rPr lang="tr-TR" sz="4724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KONUSU </a:t>
            </a:r>
            <a:r>
              <a:rPr lang="tr-TR" sz="4724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BAŞLIĞI)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z="4724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Alime ŞENOCAK (Öğrenci Adı-Soyadı)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z="4724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Danışman: Prof. </a:t>
            </a:r>
            <a:r>
              <a:rPr lang="tr-TR" sz="4724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</a:t>
            </a:r>
            <a:r>
              <a:rPr lang="tr-TR" sz="4724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Necip ATAR(Öğretim üyesinin Unvanı- Adı-Soyadı)</a:t>
            </a:r>
          </a:p>
        </p:txBody>
      </p:sp>
      <p:sp>
        <p:nvSpPr>
          <p:cNvPr id="8" name="Metin kutusu 7"/>
          <p:cNvSpPr txBox="1"/>
          <p:nvPr/>
        </p:nvSpPr>
        <p:spPr>
          <a:xfrm>
            <a:off x="3438144" y="267124"/>
            <a:ext cx="17506548" cy="3727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724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T.C.</a:t>
            </a:r>
          </a:p>
          <a:p>
            <a:pPr algn="ctr"/>
            <a:r>
              <a:rPr lang="tr-TR" sz="4724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PAMUKKALE ÜNİVERSİTESİ </a:t>
            </a:r>
          </a:p>
          <a:p>
            <a:pPr algn="ctr"/>
            <a:r>
              <a:rPr lang="tr-TR" sz="4724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MÜHENDİSLİK FAKÜLTESİ</a:t>
            </a:r>
          </a:p>
          <a:p>
            <a:pPr algn="ctr"/>
            <a:r>
              <a:rPr lang="tr-TR" sz="4724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KİMYA MÜHENDİSLİĞİ </a:t>
            </a:r>
            <a:r>
              <a:rPr lang="tr-TR" sz="4724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BÖLÜMÜ</a:t>
            </a:r>
          </a:p>
          <a:p>
            <a:pPr algn="ctr"/>
            <a:r>
              <a:rPr lang="tr-TR" sz="4724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BİTİRME TEZİ PROJESİ</a:t>
            </a:r>
            <a:endParaRPr lang="tr-TR" sz="4724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402336" y="9655135"/>
            <a:ext cx="10643615" cy="7700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tr-TR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PIMs are usually composed of an </a:t>
            </a:r>
            <a:r>
              <a:rPr lang="en-US" altLang="tr-TR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extractant</a:t>
            </a:r>
            <a:r>
              <a:rPr lang="en-US" altLang="tr-TR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(carrier), a base polymer (commonly poly(vinyl chloride) (PVC) or cellulose triacetate (CTA)) and a plasticizer or modifier. The carrier is essentially a complexing agent or an ion-exchanger, responsible for binding with the species of interest and transporting it across the PIM. This process relies on the concentration gradient of the species/carrier complex or ion-pair formed within the membrane, which acts as the driving force enabling transport across the membrane. </a:t>
            </a:r>
            <a:endParaRPr lang="tr-TR" altLang="tr-TR" sz="4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  <p:sp>
        <p:nvSpPr>
          <p:cNvPr id="11" name="Metin kutusu 10"/>
          <p:cNvSpPr txBox="1"/>
          <p:nvPr/>
        </p:nvSpPr>
        <p:spPr>
          <a:xfrm>
            <a:off x="12191418" y="10251604"/>
            <a:ext cx="11119104" cy="52386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altLang="tr-TR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Quercetin</a:t>
            </a:r>
            <a:r>
              <a:rPr lang="tr-TR" altLang="tr-TR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altLang="tr-TR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found</a:t>
            </a:r>
            <a:r>
              <a:rPr lang="tr-TR" altLang="tr-TR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altLang="tr-TR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various</a:t>
            </a:r>
            <a:r>
              <a:rPr lang="tr-TR" altLang="tr-TR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food</a:t>
            </a:r>
            <a:r>
              <a:rPr lang="tr-TR" altLang="tr-TR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products</a:t>
            </a:r>
            <a:r>
              <a:rPr lang="tr-TR" altLang="tr-TR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altLang="tr-TR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plants</a:t>
            </a:r>
            <a:r>
              <a:rPr lang="tr-TR" altLang="tr-TR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altLang="tr-TR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including</a:t>
            </a:r>
            <a:r>
              <a:rPr lang="tr-TR" altLang="tr-TR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fruits</a:t>
            </a:r>
            <a:r>
              <a:rPr lang="tr-TR" altLang="tr-TR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altLang="tr-TR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seeds</a:t>
            </a:r>
            <a:r>
              <a:rPr lang="tr-TR" altLang="tr-TR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altLang="tr-TR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vegetables</a:t>
            </a:r>
            <a:r>
              <a:rPr lang="tr-TR" altLang="tr-TR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altLang="tr-TR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tea</a:t>
            </a:r>
            <a:r>
              <a:rPr lang="tr-TR" altLang="tr-TR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altLang="tr-TR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turnip</a:t>
            </a:r>
            <a:r>
              <a:rPr lang="tr-TR" altLang="tr-TR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altLang="tr-TR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grape</a:t>
            </a:r>
            <a:r>
              <a:rPr lang="tr-TR" altLang="tr-TR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molasses</a:t>
            </a:r>
            <a:r>
              <a:rPr lang="tr-TR" altLang="tr-TR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altLang="tr-TR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bracken</a:t>
            </a:r>
            <a:r>
              <a:rPr lang="tr-TR" altLang="tr-TR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fern</a:t>
            </a:r>
            <a:r>
              <a:rPr lang="tr-TR" altLang="tr-TR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altLang="tr-TR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altLang="tr-TR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natural</a:t>
            </a:r>
            <a:r>
              <a:rPr lang="tr-TR" altLang="tr-TR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dyes</a:t>
            </a:r>
            <a:r>
              <a:rPr lang="tr-TR" altLang="tr-TR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altLang="tr-TR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tr-TR" altLang="tr-TR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vitro</a:t>
            </a:r>
            <a:r>
              <a:rPr lang="tr-TR" altLang="tr-TR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experiments</a:t>
            </a:r>
            <a:r>
              <a:rPr lang="tr-TR" altLang="tr-TR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show</a:t>
            </a:r>
            <a:r>
              <a:rPr lang="tr-TR" altLang="tr-TR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altLang="tr-TR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quercetin</a:t>
            </a:r>
            <a:r>
              <a:rPr lang="tr-TR" altLang="tr-TR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may</a:t>
            </a:r>
            <a:r>
              <a:rPr lang="tr-TR" altLang="tr-TR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altLang="tr-TR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effective</a:t>
            </a:r>
            <a:r>
              <a:rPr lang="tr-TR" altLang="tr-TR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altLang="tr-TR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treatment</a:t>
            </a:r>
            <a:r>
              <a:rPr lang="tr-TR" altLang="tr-TR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altLang="tr-TR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various</a:t>
            </a:r>
            <a:r>
              <a:rPr lang="tr-TR" altLang="tr-TR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types</a:t>
            </a:r>
            <a:r>
              <a:rPr lang="tr-TR" altLang="tr-TR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altLang="tr-TR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cancer</a:t>
            </a:r>
            <a:r>
              <a:rPr lang="tr-TR" altLang="tr-TR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altLang="tr-TR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tr-TR" altLang="tr-TR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may</a:t>
            </a:r>
            <a:r>
              <a:rPr lang="tr-TR" altLang="tr-TR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altLang="tr-TR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combined</a:t>
            </a:r>
            <a:r>
              <a:rPr lang="tr-TR" altLang="tr-TR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tr-TR" altLang="tr-TR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tr-TR" altLang="tr-TR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anticancer</a:t>
            </a:r>
            <a:r>
              <a:rPr lang="tr-TR" altLang="tr-TR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drugs</a:t>
            </a:r>
            <a:r>
              <a:rPr lang="tr-TR" altLang="tr-TR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altLang="tr-TR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reduce</a:t>
            </a:r>
            <a:r>
              <a:rPr lang="tr-TR" altLang="tr-TR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lang="tr-TR" altLang="tr-TR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doses</a:t>
            </a:r>
            <a:r>
              <a:rPr lang="tr-TR" altLang="tr-TR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altLang="tr-TR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subsequently</a:t>
            </a:r>
            <a:r>
              <a:rPr lang="tr-TR" altLang="tr-TR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lang="tr-TR" altLang="tr-TR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side</a:t>
            </a:r>
            <a:r>
              <a:rPr lang="tr-TR" altLang="tr-TR" sz="4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4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effects</a:t>
            </a:r>
            <a:endParaRPr lang="tr-TR" altLang="tr-TR" sz="4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  <p:pic>
        <p:nvPicPr>
          <p:cNvPr id="12" name="Picture 19"/>
          <p:cNvPicPr/>
          <p:nvPr/>
        </p:nvPicPr>
        <p:blipFill>
          <a:blip r:embed="rId5"/>
          <a:stretch>
            <a:fillRect/>
          </a:stretch>
        </p:blipFill>
        <p:spPr>
          <a:xfrm>
            <a:off x="623528" y="16397692"/>
            <a:ext cx="10422423" cy="5108996"/>
          </a:xfrm>
          <a:prstGeom prst="rect">
            <a:avLst/>
          </a:prstGeom>
          <a:effectLst>
            <a:outerShdw blurRad="50800" dist="50800" dir="5400000" sx="99000" sy="99000" algn="ctr" rotWithShape="0">
              <a:srgbClr val="000000">
                <a:alpha val="99000"/>
              </a:srgbClr>
            </a:outerShdw>
          </a:effectLst>
        </p:spPr>
      </p:pic>
      <p:sp>
        <p:nvSpPr>
          <p:cNvPr id="13" name="Metin kutusu 12"/>
          <p:cNvSpPr txBox="1"/>
          <p:nvPr/>
        </p:nvSpPr>
        <p:spPr>
          <a:xfrm>
            <a:off x="1520682" y="21506688"/>
            <a:ext cx="959842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400" b="1" i="1" dirty="0" smtClean="0"/>
              <a:t>Şekil 1: </a:t>
            </a:r>
            <a:r>
              <a:rPr lang="tr-TR" sz="4400" b="1" i="1" dirty="0" err="1" smtClean="0"/>
              <a:t>Quercetinin</a:t>
            </a:r>
            <a:r>
              <a:rPr lang="tr-TR" sz="4400" b="1" i="1" dirty="0" smtClean="0"/>
              <a:t> Kimyasal Yapısı</a:t>
            </a:r>
            <a:endParaRPr lang="tr-TR" sz="4400" b="1" i="1" dirty="0"/>
          </a:p>
        </p:txBody>
      </p:sp>
      <p:graphicFrame>
        <p:nvGraphicFramePr>
          <p:cNvPr id="14" name="Nesne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5768441"/>
              </p:ext>
            </p:extLst>
          </p:nvPr>
        </p:nvGraphicFramePr>
        <p:xfrm>
          <a:off x="528958" y="24692606"/>
          <a:ext cx="22908186" cy="55333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Belge" r:id="rId6" imgW="5232446" imgH="1578319" progId="Word.Document.12">
                  <p:embed/>
                </p:oleObj>
              </mc:Choice>
              <mc:Fallback>
                <p:oleObj name="Belge" r:id="rId6" imgW="5232446" imgH="1578319" progId="Word.Document.12">
                  <p:embed/>
                  <p:pic>
                    <p:nvPicPr>
                      <p:cNvPr id="11305" name="Nesn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958" y="24692606"/>
                        <a:ext cx="22908186" cy="553332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Metin kutusu 14"/>
          <p:cNvSpPr txBox="1"/>
          <p:nvPr/>
        </p:nvSpPr>
        <p:spPr>
          <a:xfrm>
            <a:off x="402336" y="23887394"/>
            <a:ext cx="1753648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400" b="1" i="1" dirty="0" smtClean="0"/>
              <a:t>Çizelge 1: </a:t>
            </a:r>
            <a:r>
              <a:rPr lang="tr-TR" sz="4400" b="1" i="1" dirty="0" err="1" smtClean="0"/>
              <a:t>Quercetin</a:t>
            </a:r>
            <a:r>
              <a:rPr lang="tr-TR" sz="4400" b="1" i="1" dirty="0" smtClean="0"/>
              <a:t> </a:t>
            </a:r>
            <a:r>
              <a:rPr lang="tr-TR" sz="4400" b="1" i="1" dirty="0"/>
              <a:t>Taşınım Deneyleri </a:t>
            </a:r>
            <a:r>
              <a:rPr lang="tr-TR" sz="4400" b="1" i="1" dirty="0" smtClean="0"/>
              <a:t>için </a:t>
            </a:r>
            <a:r>
              <a:rPr lang="tr-TR" sz="4400" b="1" i="1" dirty="0" err="1" smtClean="0"/>
              <a:t>Donör</a:t>
            </a:r>
            <a:r>
              <a:rPr lang="tr-TR" sz="4400" b="1" i="1" dirty="0" smtClean="0"/>
              <a:t> </a:t>
            </a:r>
            <a:r>
              <a:rPr lang="tr-TR" sz="4400" b="1" i="1" dirty="0"/>
              <a:t>ve </a:t>
            </a:r>
            <a:r>
              <a:rPr lang="tr-TR" sz="4400" b="1" i="1" dirty="0" err="1"/>
              <a:t>Akseptör</a:t>
            </a:r>
            <a:r>
              <a:rPr lang="tr-TR" sz="4400" b="1" i="1" dirty="0"/>
              <a:t> </a:t>
            </a:r>
            <a:r>
              <a:rPr lang="tr-TR" sz="4400" b="1" i="1" dirty="0" smtClean="0"/>
              <a:t>faz Derişim </a:t>
            </a:r>
            <a:r>
              <a:rPr lang="tr-TR" sz="4400" b="1" i="1" dirty="0"/>
              <a:t>Değerleri</a:t>
            </a:r>
          </a:p>
        </p:txBody>
      </p:sp>
      <p:pic>
        <p:nvPicPr>
          <p:cNvPr id="16" name="Picture 9"/>
          <p:cNvPicPr/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85014" y="14954509"/>
            <a:ext cx="11507622" cy="7512521"/>
          </a:xfrm>
          <a:prstGeom prst="rect">
            <a:avLst/>
          </a:prstGeom>
          <a:effectLst>
            <a:softEdge rad="12700"/>
          </a:effectLst>
        </p:spPr>
      </p:pic>
      <p:sp>
        <p:nvSpPr>
          <p:cNvPr id="17" name="Metin kutusu 16"/>
          <p:cNvSpPr txBox="1"/>
          <p:nvPr/>
        </p:nvSpPr>
        <p:spPr>
          <a:xfrm>
            <a:off x="686841" y="8456840"/>
            <a:ext cx="10295796" cy="929806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tr-TR" b="1" i="1" dirty="0" smtClean="0">
                <a:solidFill>
                  <a:schemeClr val="bg1"/>
                </a:solidFill>
              </a:rPr>
              <a:t>POLİMER İÇERİKLİ MEMBRANLAR</a:t>
            </a:r>
            <a:endParaRPr lang="tr-TR" b="1" i="1" dirty="0">
              <a:solidFill>
                <a:schemeClr val="bg1"/>
              </a:solidFill>
            </a:endParaRPr>
          </a:p>
        </p:txBody>
      </p:sp>
      <p:sp>
        <p:nvSpPr>
          <p:cNvPr id="18" name="Metin kutusu 17"/>
          <p:cNvSpPr txBox="1"/>
          <p:nvPr/>
        </p:nvSpPr>
        <p:spPr>
          <a:xfrm>
            <a:off x="13883514" y="8835188"/>
            <a:ext cx="6228454" cy="929806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tr-TR" b="1" i="1" dirty="0">
                <a:solidFill>
                  <a:schemeClr val="bg1"/>
                </a:solidFill>
              </a:rPr>
              <a:t>QUERCETIN</a:t>
            </a:r>
          </a:p>
        </p:txBody>
      </p:sp>
      <p:sp>
        <p:nvSpPr>
          <p:cNvPr id="20" name="Metin kutusu 19"/>
          <p:cNvSpPr txBox="1"/>
          <p:nvPr/>
        </p:nvSpPr>
        <p:spPr>
          <a:xfrm>
            <a:off x="13043814" y="22183393"/>
            <a:ext cx="1072837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400" b="1" i="1" dirty="0"/>
              <a:t>Şekil 2: Her deney için QR Taşınım Yüzdesi</a:t>
            </a:r>
          </a:p>
        </p:txBody>
      </p:sp>
      <p:sp>
        <p:nvSpPr>
          <p:cNvPr id="21" name="Metin kutusu 20"/>
          <p:cNvSpPr txBox="1"/>
          <p:nvPr/>
        </p:nvSpPr>
        <p:spPr>
          <a:xfrm>
            <a:off x="497303" y="29251912"/>
            <a:ext cx="10453679" cy="929806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tr-TR" b="1" i="1" dirty="0">
                <a:solidFill>
                  <a:schemeClr val="bg1"/>
                </a:solidFill>
              </a:rPr>
              <a:t>KAYNAKLAR</a:t>
            </a:r>
          </a:p>
        </p:txBody>
      </p:sp>
      <p:sp>
        <p:nvSpPr>
          <p:cNvPr id="22" name="Metin kutusu 21"/>
          <p:cNvSpPr txBox="1"/>
          <p:nvPr/>
        </p:nvSpPr>
        <p:spPr>
          <a:xfrm>
            <a:off x="310140" y="30181718"/>
            <a:ext cx="23793444" cy="31457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defRPr/>
            </a:pPr>
            <a:r>
              <a:rPr lang="tr-TR" sz="2400" dirty="0" err="1"/>
              <a:t>McCabe</a:t>
            </a:r>
            <a:r>
              <a:rPr lang="tr-TR" sz="2400" dirty="0"/>
              <a:t>, W., L., Smith, J.,C., </a:t>
            </a:r>
            <a:r>
              <a:rPr lang="tr-TR" sz="2400" dirty="0" err="1"/>
              <a:t>Harriott</a:t>
            </a:r>
            <a:r>
              <a:rPr lang="tr-TR" sz="2400" dirty="0"/>
              <a:t>, P., </a:t>
            </a:r>
            <a:r>
              <a:rPr lang="tr-TR" sz="2400" i="1" dirty="0" err="1"/>
              <a:t>Unit</a:t>
            </a:r>
            <a:r>
              <a:rPr lang="tr-TR" sz="2400" i="1" dirty="0"/>
              <a:t> Operations of </a:t>
            </a:r>
            <a:r>
              <a:rPr lang="tr-TR" sz="2400" i="1" dirty="0" err="1"/>
              <a:t>Chemical</a:t>
            </a:r>
            <a:r>
              <a:rPr lang="tr-TR" sz="2400" i="1" dirty="0"/>
              <a:t> </a:t>
            </a:r>
            <a:r>
              <a:rPr lang="tr-TR" sz="2400" i="1" dirty="0" err="1"/>
              <a:t>Engineering</a:t>
            </a:r>
            <a:r>
              <a:rPr lang="tr-TR" sz="2400" dirty="0"/>
              <a:t>, New York: </a:t>
            </a:r>
            <a:r>
              <a:rPr lang="tr-TR" sz="2400" dirty="0" err="1"/>
              <a:t>McGraw</a:t>
            </a:r>
            <a:r>
              <a:rPr lang="tr-TR" sz="2400" dirty="0"/>
              <a:t> </a:t>
            </a:r>
            <a:r>
              <a:rPr lang="tr-TR" sz="2400" dirty="0" err="1"/>
              <a:t>Hill</a:t>
            </a:r>
            <a:r>
              <a:rPr lang="tr-TR" sz="2400" dirty="0"/>
              <a:t>, (1985).</a:t>
            </a:r>
          </a:p>
          <a:p>
            <a:pPr algn="just">
              <a:defRPr/>
            </a:pPr>
            <a:r>
              <a:rPr lang="tr-TR" sz="2400" dirty="0" err="1"/>
              <a:t>Mulder</a:t>
            </a:r>
            <a:r>
              <a:rPr lang="tr-TR" sz="2400" dirty="0"/>
              <a:t>, M., </a:t>
            </a:r>
            <a:r>
              <a:rPr lang="tr-TR" sz="2400" i="1" dirty="0"/>
              <a:t>Basic </a:t>
            </a:r>
            <a:r>
              <a:rPr lang="tr-TR" sz="2400" i="1" dirty="0" err="1"/>
              <a:t>principles</a:t>
            </a:r>
            <a:r>
              <a:rPr lang="tr-TR" sz="2400" i="1" dirty="0"/>
              <a:t> of </a:t>
            </a:r>
            <a:r>
              <a:rPr lang="tr-TR" sz="2400" i="1" dirty="0" err="1"/>
              <a:t>membrane</a:t>
            </a:r>
            <a:r>
              <a:rPr lang="tr-TR" sz="2400" i="1" dirty="0"/>
              <a:t> </a:t>
            </a:r>
            <a:r>
              <a:rPr lang="tr-TR" sz="2400" i="1" dirty="0" err="1"/>
              <a:t>technology</a:t>
            </a:r>
            <a:r>
              <a:rPr lang="tr-TR" sz="2400" dirty="0"/>
              <a:t>, </a:t>
            </a:r>
            <a:r>
              <a:rPr lang="tr-TR" sz="2400" dirty="0" err="1"/>
              <a:t>Netherlands</a:t>
            </a:r>
            <a:r>
              <a:rPr lang="tr-TR" sz="2400" dirty="0"/>
              <a:t> : </a:t>
            </a:r>
            <a:r>
              <a:rPr lang="tr-TR" sz="2400" dirty="0" err="1"/>
              <a:t>Kluwer</a:t>
            </a:r>
            <a:r>
              <a:rPr lang="tr-TR" sz="2400" dirty="0"/>
              <a:t>, (1996). </a:t>
            </a:r>
          </a:p>
          <a:p>
            <a:pPr algn="just">
              <a:defRPr/>
            </a:pPr>
            <a:r>
              <a:rPr lang="tr-TR" sz="2400" dirty="0" err="1"/>
              <a:t>Munro</a:t>
            </a:r>
            <a:r>
              <a:rPr lang="tr-TR" sz="2400" dirty="0"/>
              <a:t>, T.,A., Smith, B., D., “</a:t>
            </a:r>
            <a:r>
              <a:rPr lang="tr-TR" sz="2400" dirty="0" err="1"/>
              <a:t>Faciliated</a:t>
            </a:r>
            <a:r>
              <a:rPr lang="tr-TR" sz="2400" dirty="0"/>
              <a:t> transport of </a:t>
            </a:r>
            <a:r>
              <a:rPr lang="tr-TR" sz="2400" dirty="0" err="1"/>
              <a:t>aminoacid</a:t>
            </a:r>
            <a:r>
              <a:rPr lang="tr-TR" sz="2400" dirty="0"/>
              <a:t> </a:t>
            </a:r>
            <a:r>
              <a:rPr lang="tr-TR" sz="2400" dirty="0" err="1"/>
              <a:t>by</a:t>
            </a:r>
            <a:r>
              <a:rPr lang="tr-TR" sz="2400" dirty="0"/>
              <a:t> </a:t>
            </a:r>
            <a:r>
              <a:rPr lang="tr-TR" sz="2400" dirty="0" err="1"/>
              <a:t>fixed</a:t>
            </a:r>
            <a:r>
              <a:rPr lang="tr-TR" sz="2400" dirty="0"/>
              <a:t> -site </a:t>
            </a:r>
            <a:r>
              <a:rPr lang="tr-TR" sz="2400" dirty="0" err="1"/>
              <a:t>jumping</a:t>
            </a:r>
            <a:r>
              <a:rPr lang="tr-TR" sz="2400" dirty="0"/>
              <a:t>” , </a:t>
            </a:r>
            <a:r>
              <a:rPr lang="tr-TR" sz="2400" dirty="0" err="1"/>
              <a:t>Chem</a:t>
            </a:r>
            <a:r>
              <a:rPr lang="tr-TR" sz="2400" dirty="0"/>
              <a:t>. </a:t>
            </a:r>
            <a:r>
              <a:rPr lang="tr-TR" sz="2400" dirty="0" err="1"/>
              <a:t>Commun</a:t>
            </a:r>
            <a:r>
              <a:rPr lang="tr-TR" sz="2400" dirty="0"/>
              <a:t>., 22, 2167-2168, (1997).</a:t>
            </a:r>
          </a:p>
          <a:p>
            <a:pPr algn="just">
              <a:defRPr/>
            </a:pPr>
            <a:r>
              <a:rPr lang="tr-TR" sz="2400" dirty="0" err="1"/>
              <a:t>Nghiem</a:t>
            </a:r>
            <a:r>
              <a:rPr lang="tr-TR" sz="2400" dirty="0"/>
              <a:t>, L. D., </a:t>
            </a:r>
            <a:r>
              <a:rPr lang="tr-TR" sz="2400" dirty="0" err="1"/>
              <a:t>Mornane</a:t>
            </a:r>
            <a:r>
              <a:rPr lang="tr-TR" sz="2400" dirty="0"/>
              <a:t>, P., Potter, I. D., </a:t>
            </a:r>
            <a:r>
              <a:rPr lang="tr-TR" sz="2400" dirty="0" err="1"/>
              <a:t>Perera</a:t>
            </a:r>
            <a:r>
              <a:rPr lang="tr-TR" sz="2400" dirty="0"/>
              <a:t>, J. M., </a:t>
            </a:r>
            <a:r>
              <a:rPr lang="tr-TR" sz="2400" dirty="0" err="1"/>
              <a:t>Cattrall</a:t>
            </a:r>
            <a:r>
              <a:rPr lang="tr-TR" sz="2400" dirty="0"/>
              <a:t>, R. W. </a:t>
            </a:r>
            <a:r>
              <a:rPr lang="tr-TR" sz="2400" dirty="0" err="1"/>
              <a:t>and</a:t>
            </a:r>
            <a:r>
              <a:rPr lang="tr-TR" sz="2400" dirty="0"/>
              <a:t> </a:t>
            </a:r>
            <a:r>
              <a:rPr lang="tr-TR" sz="2400" dirty="0" err="1"/>
              <a:t>Kolev</a:t>
            </a:r>
            <a:r>
              <a:rPr lang="tr-TR" sz="2400" dirty="0"/>
              <a:t>, S. D.,“</a:t>
            </a:r>
            <a:r>
              <a:rPr lang="tr-TR" sz="2400" dirty="0" err="1"/>
              <a:t>Extraction</a:t>
            </a:r>
            <a:r>
              <a:rPr lang="tr-TR" sz="2400" dirty="0"/>
              <a:t> </a:t>
            </a:r>
            <a:r>
              <a:rPr lang="tr-TR" sz="2400" dirty="0" err="1"/>
              <a:t>and</a:t>
            </a:r>
            <a:r>
              <a:rPr lang="tr-TR" sz="2400" dirty="0"/>
              <a:t> transport of metal </a:t>
            </a:r>
            <a:r>
              <a:rPr lang="tr-TR" sz="2400" dirty="0" err="1"/>
              <a:t>ions</a:t>
            </a:r>
            <a:r>
              <a:rPr lang="tr-TR" sz="2400" dirty="0"/>
              <a:t> </a:t>
            </a:r>
            <a:r>
              <a:rPr lang="tr-TR" sz="2400" dirty="0" err="1"/>
              <a:t>and</a:t>
            </a:r>
            <a:r>
              <a:rPr lang="tr-TR" sz="2400" dirty="0"/>
              <a:t> </a:t>
            </a:r>
            <a:r>
              <a:rPr lang="tr-TR" sz="2400" dirty="0" err="1"/>
              <a:t>small</a:t>
            </a:r>
            <a:r>
              <a:rPr lang="tr-TR" sz="2400" dirty="0"/>
              <a:t> </a:t>
            </a:r>
            <a:r>
              <a:rPr lang="tr-TR" sz="2400" dirty="0" err="1"/>
              <a:t>organic</a:t>
            </a:r>
            <a:r>
              <a:rPr lang="tr-TR" sz="2400" dirty="0"/>
              <a:t> </a:t>
            </a:r>
            <a:r>
              <a:rPr lang="tr-TR" sz="2400" dirty="0" err="1"/>
              <a:t>compounds</a:t>
            </a:r>
            <a:r>
              <a:rPr lang="tr-TR" sz="2400" dirty="0"/>
              <a:t> </a:t>
            </a:r>
            <a:r>
              <a:rPr lang="tr-TR" sz="2400" dirty="0" err="1"/>
              <a:t>using</a:t>
            </a:r>
            <a:r>
              <a:rPr lang="tr-TR" sz="2400" dirty="0"/>
              <a:t> </a:t>
            </a:r>
            <a:r>
              <a:rPr lang="tr-TR" sz="2400" dirty="0" err="1"/>
              <a:t>polymer</a:t>
            </a:r>
            <a:r>
              <a:rPr lang="tr-TR" sz="2400" dirty="0"/>
              <a:t> </a:t>
            </a:r>
            <a:r>
              <a:rPr lang="tr-TR" sz="2400" dirty="0" err="1"/>
              <a:t>inclusion</a:t>
            </a:r>
            <a:r>
              <a:rPr lang="tr-TR" sz="2400" dirty="0"/>
              <a:t> </a:t>
            </a:r>
            <a:r>
              <a:rPr lang="tr-TR" sz="2400" dirty="0" err="1"/>
              <a:t>membranes</a:t>
            </a:r>
            <a:r>
              <a:rPr lang="tr-TR" sz="2400" dirty="0"/>
              <a:t> (</a:t>
            </a:r>
            <a:r>
              <a:rPr lang="tr-TR" sz="2400" dirty="0" err="1"/>
              <a:t>PIMs</a:t>
            </a:r>
            <a:r>
              <a:rPr lang="tr-TR" sz="2400" dirty="0"/>
              <a:t>)”, J. </a:t>
            </a:r>
            <a:r>
              <a:rPr lang="tr-TR" sz="2400" dirty="0" err="1"/>
              <a:t>Membr</a:t>
            </a:r>
            <a:r>
              <a:rPr lang="tr-TR" sz="2400" dirty="0"/>
              <a:t>. Sci.,281, 7-41, (2006).</a:t>
            </a:r>
          </a:p>
          <a:p>
            <a:pPr algn="just">
              <a:defRPr/>
            </a:pPr>
            <a:r>
              <a:rPr lang="tr-TR" sz="2400" dirty="0" err="1"/>
              <a:t>Noble</a:t>
            </a:r>
            <a:r>
              <a:rPr lang="tr-TR" sz="2400" dirty="0"/>
              <a:t>, R.D., </a:t>
            </a:r>
            <a:r>
              <a:rPr lang="tr-TR" sz="2400" dirty="0" err="1"/>
              <a:t>Stem</a:t>
            </a:r>
            <a:r>
              <a:rPr lang="tr-TR" sz="2400" dirty="0"/>
              <a:t>, S.A., </a:t>
            </a:r>
            <a:r>
              <a:rPr lang="tr-TR" sz="2400" dirty="0" err="1"/>
              <a:t>Eds</a:t>
            </a:r>
            <a:r>
              <a:rPr lang="tr-TR" sz="2400" dirty="0"/>
              <a:t>. </a:t>
            </a:r>
            <a:r>
              <a:rPr lang="tr-TR" sz="2400" i="1" dirty="0" err="1"/>
              <a:t>Membrane</a:t>
            </a:r>
            <a:r>
              <a:rPr lang="tr-TR" sz="2400" i="1" dirty="0"/>
              <a:t> </a:t>
            </a:r>
            <a:r>
              <a:rPr lang="tr-TR" sz="2400" i="1" dirty="0" err="1"/>
              <a:t>Separation</a:t>
            </a:r>
            <a:r>
              <a:rPr lang="tr-TR" sz="2400" i="1" dirty="0"/>
              <a:t> </a:t>
            </a:r>
            <a:r>
              <a:rPr lang="tr-TR" sz="2400" i="1" dirty="0" err="1"/>
              <a:t>Technology</a:t>
            </a:r>
            <a:r>
              <a:rPr lang="tr-TR" sz="2400" dirty="0"/>
              <a:t>. </a:t>
            </a:r>
            <a:r>
              <a:rPr lang="tr-TR" sz="2400" dirty="0" err="1"/>
              <a:t>Elsevier</a:t>
            </a:r>
            <a:r>
              <a:rPr lang="tr-TR" sz="2400" dirty="0"/>
              <a:t>: New York, NY, (1995).</a:t>
            </a:r>
            <a:endParaRPr lang="tr-TR" sz="2400" b="1" i="1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140490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113</TotalTime>
  <Words>400</Words>
  <Application>Microsoft Office PowerPoint</Application>
  <PresentationFormat>Özel</PresentationFormat>
  <Paragraphs>22</Paragraphs>
  <Slides>1</Slides>
  <Notes>0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Teması</vt:lpstr>
      <vt:lpstr>Microsoft Word Belgesi</vt:lpstr>
      <vt:lpstr>PowerPoint Sunusu</vt:lpstr>
    </vt:vector>
  </TitlesOfParts>
  <Company>Pamukkale Üniversitesi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Pau</dc:creator>
  <cp:lastModifiedBy>Pau</cp:lastModifiedBy>
  <cp:revision>10</cp:revision>
  <dcterms:created xsi:type="dcterms:W3CDTF">2019-05-09T10:38:22Z</dcterms:created>
  <dcterms:modified xsi:type="dcterms:W3CDTF">2019-05-09T12:31:55Z</dcterms:modified>
</cp:coreProperties>
</file>