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1" r:id="rId3"/>
    <p:sldId id="483" r:id="rId4"/>
    <p:sldId id="263" r:id="rId5"/>
    <p:sldId id="366" r:id="rId6"/>
    <p:sldId id="368" r:id="rId7"/>
    <p:sldId id="369" r:id="rId8"/>
    <p:sldId id="371" r:id="rId9"/>
    <p:sldId id="370" r:id="rId10"/>
    <p:sldId id="265" r:id="rId11"/>
    <p:sldId id="372" r:id="rId12"/>
    <p:sldId id="373" r:id="rId13"/>
    <p:sldId id="375" r:id="rId14"/>
    <p:sldId id="377" r:id="rId15"/>
    <p:sldId id="378" r:id="rId16"/>
    <p:sldId id="381" r:id="rId17"/>
    <p:sldId id="382" r:id="rId18"/>
    <p:sldId id="383" r:id="rId19"/>
    <p:sldId id="384" r:id="rId20"/>
    <p:sldId id="385" r:id="rId21"/>
    <p:sldId id="386" r:id="rId22"/>
    <p:sldId id="387" r:id="rId23"/>
    <p:sldId id="389" r:id="rId24"/>
    <p:sldId id="390" r:id="rId25"/>
    <p:sldId id="391" r:id="rId26"/>
    <p:sldId id="388" r:id="rId27"/>
    <p:sldId id="379" r:id="rId28"/>
    <p:sldId id="392" r:id="rId29"/>
    <p:sldId id="380" r:id="rId30"/>
    <p:sldId id="393" r:id="rId31"/>
    <p:sldId id="394" r:id="rId32"/>
    <p:sldId id="395" r:id="rId33"/>
    <p:sldId id="396" r:id="rId34"/>
    <p:sldId id="397" r:id="rId35"/>
    <p:sldId id="398" r:id="rId36"/>
    <p:sldId id="399" r:id="rId37"/>
    <p:sldId id="400" r:id="rId38"/>
    <p:sldId id="401" r:id="rId39"/>
    <p:sldId id="402" r:id="rId40"/>
    <p:sldId id="403" r:id="rId41"/>
    <p:sldId id="404" r:id="rId42"/>
    <p:sldId id="405" r:id="rId43"/>
    <p:sldId id="406" r:id="rId44"/>
    <p:sldId id="407" r:id="rId45"/>
    <p:sldId id="408" r:id="rId46"/>
    <p:sldId id="409" r:id="rId47"/>
    <p:sldId id="410" r:id="rId48"/>
    <p:sldId id="411" r:id="rId49"/>
    <p:sldId id="412" r:id="rId50"/>
    <p:sldId id="413" r:id="rId51"/>
    <p:sldId id="414" r:id="rId52"/>
    <p:sldId id="415" r:id="rId53"/>
    <p:sldId id="416" r:id="rId54"/>
    <p:sldId id="417" r:id="rId55"/>
    <p:sldId id="418" r:id="rId56"/>
    <p:sldId id="419" r:id="rId57"/>
    <p:sldId id="420" r:id="rId58"/>
    <p:sldId id="421" r:id="rId59"/>
    <p:sldId id="422" r:id="rId60"/>
    <p:sldId id="423" r:id="rId61"/>
    <p:sldId id="424" r:id="rId62"/>
    <p:sldId id="425" r:id="rId63"/>
    <p:sldId id="426" r:id="rId64"/>
    <p:sldId id="427" r:id="rId65"/>
    <p:sldId id="428" r:id="rId66"/>
    <p:sldId id="429" r:id="rId67"/>
    <p:sldId id="430" r:id="rId68"/>
    <p:sldId id="431" r:id="rId69"/>
    <p:sldId id="432" r:id="rId70"/>
    <p:sldId id="484" r:id="rId71"/>
    <p:sldId id="433" r:id="rId72"/>
    <p:sldId id="434" r:id="rId73"/>
    <p:sldId id="435" r:id="rId74"/>
    <p:sldId id="438" r:id="rId75"/>
    <p:sldId id="439" r:id="rId76"/>
    <p:sldId id="436" r:id="rId77"/>
    <p:sldId id="437" r:id="rId78"/>
    <p:sldId id="440" r:id="rId79"/>
    <p:sldId id="441" r:id="rId80"/>
    <p:sldId id="442" r:id="rId81"/>
    <p:sldId id="444" r:id="rId82"/>
    <p:sldId id="443" r:id="rId83"/>
    <p:sldId id="445" r:id="rId84"/>
    <p:sldId id="446" r:id="rId85"/>
    <p:sldId id="447" r:id="rId86"/>
    <p:sldId id="448" r:id="rId87"/>
    <p:sldId id="449" r:id="rId88"/>
    <p:sldId id="450" r:id="rId89"/>
    <p:sldId id="451" r:id="rId90"/>
    <p:sldId id="452" r:id="rId91"/>
    <p:sldId id="453" r:id="rId92"/>
    <p:sldId id="454" r:id="rId93"/>
    <p:sldId id="455" r:id="rId94"/>
    <p:sldId id="456" r:id="rId95"/>
    <p:sldId id="457" r:id="rId96"/>
    <p:sldId id="458" r:id="rId97"/>
    <p:sldId id="459" r:id="rId98"/>
    <p:sldId id="460" r:id="rId99"/>
    <p:sldId id="461" r:id="rId100"/>
    <p:sldId id="462" r:id="rId101"/>
    <p:sldId id="463" r:id="rId102"/>
    <p:sldId id="464" r:id="rId103"/>
    <p:sldId id="465" r:id="rId104"/>
    <p:sldId id="466" r:id="rId105"/>
    <p:sldId id="467" r:id="rId106"/>
    <p:sldId id="468" r:id="rId107"/>
    <p:sldId id="469" r:id="rId108"/>
    <p:sldId id="470" r:id="rId109"/>
    <p:sldId id="471" r:id="rId110"/>
    <p:sldId id="472" r:id="rId111"/>
    <p:sldId id="473" r:id="rId112"/>
    <p:sldId id="474" r:id="rId113"/>
    <p:sldId id="475" r:id="rId114"/>
    <p:sldId id="477" r:id="rId115"/>
    <p:sldId id="478" r:id="rId116"/>
    <p:sldId id="479" r:id="rId117"/>
    <p:sldId id="480" r:id="rId118"/>
    <p:sldId id="481" r:id="rId119"/>
    <p:sldId id="482" r:id="rId1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theme" Target="theme/theme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tableStyles" Target="tableStyles.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presProps" Target="presProps.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2F342B1A-5327-41BA-B32C-52327097ED48}" type="datetimeFigureOut">
              <a:rPr lang="tr-TR" smtClean="0"/>
              <a:pPr/>
              <a:t>9.02.2026</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6783415-2BD1-4242-8E70-34876DCEE9EE}" type="slidenum">
              <a:rPr lang="tr-TR" smtClean="0"/>
              <a:pPr/>
              <a:t>‹#›</a:t>
            </a:fld>
            <a:endParaRPr lang="tr-TR"/>
          </a:p>
        </p:txBody>
      </p:sp>
    </p:spTree>
    <p:extLst>
      <p:ext uri="{BB962C8B-B14F-4D97-AF65-F5344CB8AC3E}">
        <p14:creationId xmlns:p14="http://schemas.microsoft.com/office/powerpoint/2010/main" val="40714949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2F342B1A-5327-41BA-B32C-52327097ED48}" type="datetimeFigureOut">
              <a:rPr lang="tr-TR" smtClean="0"/>
              <a:pPr/>
              <a:t>9.02.2026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6783415-2BD1-4242-8E70-34876DCEE9EE}" type="slidenum">
              <a:rPr lang="tr-TR" smtClean="0"/>
              <a:pPr/>
              <a:t>‹#›</a:t>
            </a:fld>
            <a:endParaRPr lang="tr-TR"/>
          </a:p>
        </p:txBody>
      </p:sp>
    </p:spTree>
    <p:extLst>
      <p:ext uri="{BB962C8B-B14F-4D97-AF65-F5344CB8AC3E}">
        <p14:creationId xmlns:p14="http://schemas.microsoft.com/office/powerpoint/2010/main" val="21075807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2F342B1A-5327-41BA-B32C-52327097ED48}" type="datetimeFigureOut">
              <a:rPr lang="tr-TR" smtClean="0"/>
              <a:pPr/>
              <a:t>9.02.2026</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6783415-2BD1-4242-8E70-34876DCEE9EE}"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072370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2F342B1A-5327-41BA-B32C-52327097ED48}" type="datetimeFigureOut">
              <a:rPr lang="tr-TR" smtClean="0"/>
              <a:pPr/>
              <a:t>9.02.2026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6783415-2BD1-4242-8E70-34876DCEE9EE}" type="slidenum">
              <a:rPr lang="tr-TR" smtClean="0"/>
              <a:pPr/>
              <a:t>‹#›</a:t>
            </a:fld>
            <a:endParaRPr lang="tr-TR"/>
          </a:p>
        </p:txBody>
      </p:sp>
    </p:spTree>
    <p:extLst>
      <p:ext uri="{BB962C8B-B14F-4D97-AF65-F5344CB8AC3E}">
        <p14:creationId xmlns:p14="http://schemas.microsoft.com/office/powerpoint/2010/main" val="33626026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2F342B1A-5327-41BA-B32C-52327097ED48}" type="datetimeFigureOut">
              <a:rPr lang="tr-TR" smtClean="0"/>
              <a:pPr/>
              <a:t>9.02.2026</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6783415-2BD1-4242-8E70-34876DCEE9EE}"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504968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2F342B1A-5327-41BA-B32C-52327097ED48}" type="datetimeFigureOut">
              <a:rPr lang="tr-TR" smtClean="0"/>
              <a:pPr/>
              <a:t>9.02.2026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6783415-2BD1-4242-8E70-34876DCEE9EE}" type="slidenum">
              <a:rPr lang="tr-TR" smtClean="0"/>
              <a:pPr/>
              <a:t>‹#›</a:t>
            </a:fld>
            <a:endParaRPr lang="tr-TR"/>
          </a:p>
        </p:txBody>
      </p:sp>
    </p:spTree>
    <p:extLst>
      <p:ext uri="{BB962C8B-B14F-4D97-AF65-F5344CB8AC3E}">
        <p14:creationId xmlns:p14="http://schemas.microsoft.com/office/powerpoint/2010/main" val="7577255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F342B1A-5327-41BA-B32C-52327097ED48}" type="datetimeFigureOut">
              <a:rPr lang="tr-TR" smtClean="0"/>
              <a:pPr/>
              <a:t>9.02.2026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6783415-2BD1-4242-8E70-34876DCEE9EE}" type="slidenum">
              <a:rPr lang="tr-TR" smtClean="0"/>
              <a:pPr/>
              <a:t>‹#›</a:t>
            </a:fld>
            <a:endParaRPr lang="tr-TR"/>
          </a:p>
        </p:txBody>
      </p:sp>
    </p:spTree>
    <p:extLst>
      <p:ext uri="{BB962C8B-B14F-4D97-AF65-F5344CB8AC3E}">
        <p14:creationId xmlns:p14="http://schemas.microsoft.com/office/powerpoint/2010/main" val="8976362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F342B1A-5327-41BA-B32C-52327097ED48}" type="datetimeFigureOut">
              <a:rPr lang="tr-TR" smtClean="0"/>
              <a:pPr/>
              <a:t>9.02.2026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6783415-2BD1-4242-8E70-34876DCEE9EE}" type="slidenum">
              <a:rPr lang="tr-TR" smtClean="0"/>
              <a:pPr/>
              <a:t>‹#›</a:t>
            </a:fld>
            <a:endParaRPr lang="tr-TR"/>
          </a:p>
        </p:txBody>
      </p:sp>
    </p:spTree>
    <p:extLst>
      <p:ext uri="{BB962C8B-B14F-4D97-AF65-F5344CB8AC3E}">
        <p14:creationId xmlns:p14="http://schemas.microsoft.com/office/powerpoint/2010/main" val="3174625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F342B1A-5327-41BA-B32C-52327097ED48}" type="datetimeFigureOut">
              <a:rPr lang="tr-TR" smtClean="0"/>
              <a:pPr/>
              <a:t>9.02.2026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6783415-2BD1-4242-8E70-34876DCEE9EE}" type="slidenum">
              <a:rPr lang="tr-TR" smtClean="0"/>
              <a:pPr/>
              <a:t>‹#›</a:t>
            </a:fld>
            <a:endParaRPr lang="tr-TR"/>
          </a:p>
        </p:txBody>
      </p:sp>
    </p:spTree>
    <p:extLst>
      <p:ext uri="{BB962C8B-B14F-4D97-AF65-F5344CB8AC3E}">
        <p14:creationId xmlns:p14="http://schemas.microsoft.com/office/powerpoint/2010/main" val="2497544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2F342B1A-5327-41BA-B32C-52327097ED48}" type="datetimeFigureOut">
              <a:rPr lang="tr-TR" smtClean="0"/>
              <a:pPr/>
              <a:t>9.02.2026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6783415-2BD1-4242-8E70-34876DCEE9EE}" type="slidenum">
              <a:rPr lang="tr-TR" smtClean="0"/>
              <a:pPr/>
              <a:t>‹#›</a:t>
            </a:fld>
            <a:endParaRPr lang="tr-TR"/>
          </a:p>
        </p:txBody>
      </p:sp>
    </p:spTree>
    <p:extLst>
      <p:ext uri="{BB962C8B-B14F-4D97-AF65-F5344CB8AC3E}">
        <p14:creationId xmlns:p14="http://schemas.microsoft.com/office/powerpoint/2010/main" val="23629352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2F342B1A-5327-41BA-B32C-52327097ED48}" type="datetimeFigureOut">
              <a:rPr lang="tr-TR" smtClean="0"/>
              <a:pPr/>
              <a:t>9.02.2026</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A6783415-2BD1-4242-8E70-34876DCEE9EE}" type="slidenum">
              <a:rPr lang="tr-TR" smtClean="0"/>
              <a:pPr/>
              <a:t>‹#›</a:t>
            </a:fld>
            <a:endParaRPr lang="tr-TR"/>
          </a:p>
        </p:txBody>
      </p:sp>
    </p:spTree>
    <p:extLst>
      <p:ext uri="{BB962C8B-B14F-4D97-AF65-F5344CB8AC3E}">
        <p14:creationId xmlns:p14="http://schemas.microsoft.com/office/powerpoint/2010/main" val="3344828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2F342B1A-5327-41BA-B32C-52327097ED48}" type="datetimeFigureOut">
              <a:rPr lang="tr-TR" smtClean="0"/>
              <a:pPr/>
              <a:t>9.02.2026</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6783415-2BD1-4242-8E70-34876DCEE9EE}" type="slidenum">
              <a:rPr lang="tr-TR" smtClean="0"/>
              <a:pPr/>
              <a:t>‹#›</a:t>
            </a:fld>
            <a:endParaRPr lang="tr-TR"/>
          </a:p>
        </p:txBody>
      </p:sp>
    </p:spTree>
    <p:extLst>
      <p:ext uri="{BB962C8B-B14F-4D97-AF65-F5344CB8AC3E}">
        <p14:creationId xmlns:p14="http://schemas.microsoft.com/office/powerpoint/2010/main" val="40063385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2F342B1A-5327-41BA-B32C-52327097ED48}" type="datetimeFigureOut">
              <a:rPr lang="tr-TR" smtClean="0"/>
              <a:pPr/>
              <a:t>9.02.2026</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6783415-2BD1-4242-8E70-34876DCEE9EE}" type="slidenum">
              <a:rPr lang="tr-TR" smtClean="0"/>
              <a:pPr/>
              <a:t>‹#›</a:t>
            </a:fld>
            <a:endParaRPr lang="tr-TR"/>
          </a:p>
        </p:txBody>
      </p:sp>
    </p:spTree>
    <p:extLst>
      <p:ext uri="{BB962C8B-B14F-4D97-AF65-F5344CB8AC3E}">
        <p14:creationId xmlns:p14="http://schemas.microsoft.com/office/powerpoint/2010/main" val="21045064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342B1A-5327-41BA-B32C-52327097ED48}" type="datetimeFigureOut">
              <a:rPr lang="tr-TR" smtClean="0"/>
              <a:pPr/>
              <a:t>9.02.2026</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6783415-2BD1-4242-8E70-34876DCEE9EE}" type="slidenum">
              <a:rPr lang="tr-TR" smtClean="0"/>
              <a:pPr/>
              <a:t>‹#›</a:t>
            </a:fld>
            <a:endParaRPr lang="tr-TR"/>
          </a:p>
        </p:txBody>
      </p:sp>
    </p:spTree>
    <p:extLst>
      <p:ext uri="{BB962C8B-B14F-4D97-AF65-F5344CB8AC3E}">
        <p14:creationId xmlns:p14="http://schemas.microsoft.com/office/powerpoint/2010/main" val="4176726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2F342B1A-5327-41BA-B32C-52327097ED48}" type="datetimeFigureOut">
              <a:rPr lang="tr-TR" smtClean="0"/>
              <a:pPr/>
              <a:t>9.02.2026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6783415-2BD1-4242-8E70-34876DCEE9EE}" type="slidenum">
              <a:rPr lang="tr-TR" smtClean="0"/>
              <a:pPr/>
              <a:t>‹#›</a:t>
            </a:fld>
            <a:endParaRPr lang="tr-TR"/>
          </a:p>
        </p:txBody>
      </p:sp>
    </p:spTree>
    <p:extLst>
      <p:ext uri="{BB962C8B-B14F-4D97-AF65-F5344CB8AC3E}">
        <p14:creationId xmlns:p14="http://schemas.microsoft.com/office/powerpoint/2010/main" val="602784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2F342B1A-5327-41BA-B32C-52327097ED48}" type="datetimeFigureOut">
              <a:rPr lang="tr-TR" smtClean="0"/>
              <a:pPr/>
              <a:t>9.02.2026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6783415-2BD1-4242-8E70-34876DCEE9EE}" type="slidenum">
              <a:rPr lang="tr-TR" smtClean="0"/>
              <a:pPr/>
              <a:t>‹#›</a:t>
            </a:fld>
            <a:endParaRPr lang="tr-TR"/>
          </a:p>
        </p:txBody>
      </p:sp>
    </p:spTree>
    <p:extLst>
      <p:ext uri="{BB962C8B-B14F-4D97-AF65-F5344CB8AC3E}">
        <p14:creationId xmlns:p14="http://schemas.microsoft.com/office/powerpoint/2010/main" val="24018429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F342B1A-5327-41BA-B32C-52327097ED48}" type="datetimeFigureOut">
              <a:rPr lang="tr-TR" smtClean="0"/>
              <a:pPr/>
              <a:t>9.02.2026</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6783415-2BD1-4242-8E70-34876DCEE9EE}" type="slidenum">
              <a:rPr lang="tr-TR" smtClean="0"/>
              <a:pPr/>
              <a:t>‹#›</a:t>
            </a:fld>
            <a:endParaRPr lang="tr-TR"/>
          </a:p>
        </p:txBody>
      </p:sp>
    </p:spTree>
    <p:extLst>
      <p:ext uri="{BB962C8B-B14F-4D97-AF65-F5344CB8AC3E}">
        <p14:creationId xmlns:p14="http://schemas.microsoft.com/office/powerpoint/2010/main" val="28186934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3" Type="http://schemas.openxmlformats.org/officeDocument/2006/relationships/hyperlink" Target="https://www.lexpera.com.tr/ictihat/danistay/1-d-e-2022-67-k-2022-51-t-26-1-2022"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229360" y="676262"/>
            <a:ext cx="8752840" cy="5505475"/>
          </a:xfrm>
        </p:spPr>
        <p:txBody>
          <a:bodyPr/>
          <a:lstStyle/>
          <a:p>
            <a:pPr algn="just"/>
            <a:endParaRPr lang="tr-TR" dirty="0"/>
          </a:p>
          <a:p>
            <a:pPr algn="just"/>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a:t>
            </a:fld>
            <a:endParaRPr lang="tr-TR" sz="1800" b="1" dirty="0">
              <a:latin typeface="Arial Black" panose="020B0A04020102020204" pitchFamily="34" charset="0"/>
            </a:endParaRPr>
          </a:p>
        </p:txBody>
      </p:sp>
      <p:pic>
        <p:nvPicPr>
          <p:cNvPr id="7" name="Resim 6">
            <a:extLst>
              <a:ext uri="{FF2B5EF4-FFF2-40B4-BE49-F238E27FC236}">
                <a16:creationId xmlns:a16="http://schemas.microsoft.com/office/drawing/2014/main" id="{A29BDF86-3802-44E3-9FF9-68D7E635C1B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47520" y="444138"/>
            <a:ext cx="9387408" cy="5701482"/>
          </a:xfrm>
        </p:spPr>
        <p:txBody>
          <a:bodyPr>
            <a:normAutofit/>
          </a:bodyPr>
          <a:lstStyle/>
          <a:p>
            <a:pPr marL="0" indent="0" algn="ctr">
              <a:buNone/>
            </a:pPr>
            <a:endParaRPr lang="tr-TR" dirty="0"/>
          </a:p>
          <a:p>
            <a:pPr>
              <a:buNone/>
            </a:pPr>
            <a:r>
              <a:rPr lang="tr-TR" b="1" dirty="0"/>
              <a:t>			</a:t>
            </a:r>
            <a:r>
              <a:rPr lang="tr-TR" sz="2200" b="1" dirty="0"/>
              <a:t>TANIMLAR</a:t>
            </a:r>
            <a:endParaRPr lang="tr-TR" sz="2200" dirty="0"/>
          </a:p>
          <a:p>
            <a:pPr>
              <a:buNone/>
            </a:pPr>
            <a:endParaRPr lang="tr-TR" sz="1600" dirty="0"/>
          </a:p>
          <a:p>
            <a:r>
              <a:rPr lang="tr-TR" sz="1600" b="1" dirty="0"/>
              <a:t>Ceza soruşturması</a:t>
            </a:r>
            <a:r>
              <a:rPr lang="tr-TR" sz="1600" dirty="0"/>
              <a:t>: yükseköğretim üst kuruluşları başkan ve üyeleri ile yükseköğretim kurumları yöneticilerinin, kadrolu ve sözleşmeli öğretim elemanlarının ve bu kuruluş ve kurumların 657 sayılı Devlet Memurları Kanunu’na tabi memurlarının görevleri dolayısıyla ya da görevlerini yaptıkları sırada işledikleri ileri sürülen suçlar yönünden başlatılan ve yürütülen soruşturma</a:t>
            </a:r>
          </a:p>
          <a:p>
            <a:r>
              <a:rPr lang="tr-TR" sz="1600" b="1" dirty="0"/>
              <a:t>İlk soruşturma</a:t>
            </a:r>
            <a:r>
              <a:rPr lang="tr-TR" sz="1600" dirty="0"/>
              <a:t>: Soruşturmacı ya da soruşturmacılar tarafından yapılan soruşturmayı ve soruşturmacılar tarafından şüpheli hakkında lüzum-u muhakeme veya men-i muhakeme teklifi sunulması aşaması</a:t>
            </a:r>
          </a:p>
          <a:p>
            <a:r>
              <a:rPr lang="tr-TR" sz="1600" b="1" dirty="0"/>
              <a:t>Son soruşturmanın açılıp açılmamasına karar verecek kuru</a:t>
            </a:r>
            <a:r>
              <a:rPr lang="tr-TR" sz="1600" dirty="0"/>
              <a:t>llar: şüpheli hakkında lüzum-u muhakeme veya men-i muhakeme kararını veren ve şüphelinin sıfatına göre belirlenmiş olan yetkili kurullar</a:t>
            </a:r>
          </a:p>
          <a:p>
            <a:r>
              <a:rPr lang="tr-TR" sz="1600" b="1" dirty="0"/>
              <a:t>Son soruşturmanın açılıp açılmamasına karar ve</a:t>
            </a:r>
            <a:r>
              <a:rPr lang="tr-TR" sz="1600" dirty="0"/>
              <a:t>rilmesi: Şüphelinin sıfatına göre belirlenmiş yetkili kurullarca şüpheli hakkında lüzum-u muhakeme veya men-i muhakeme kararının verildiği aşama,</a:t>
            </a:r>
          </a:p>
          <a:p>
            <a:pPr marL="0" indent="0">
              <a:buNone/>
            </a:pPr>
            <a:endParaRPr lang="tr-TR" sz="2800" b="1" dirty="0">
              <a:solidFill>
                <a:schemeClr val="tx1"/>
              </a:solidFill>
            </a:endParaRP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10</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3888" y="340241"/>
            <a:ext cx="10586299" cy="6517759"/>
          </a:xfrm>
        </p:spPr>
        <p:txBody>
          <a:bodyPr>
            <a:normAutofit lnSpcReduction="10000"/>
          </a:bodyPr>
          <a:lstStyle/>
          <a:p>
            <a:pPr marL="0" indent="0">
              <a:buNone/>
            </a:pPr>
            <a:r>
              <a:rPr lang="tr-TR" b="1" dirty="0"/>
              <a:t>						</a:t>
            </a:r>
            <a:r>
              <a:rPr lang="tr-TR" sz="2400" b="1" dirty="0"/>
              <a:t>SORUŞTURMA SÜRESİ  (ZAMANAŞIMI)</a:t>
            </a:r>
          </a:p>
          <a:p>
            <a:pPr marL="0" indent="0">
              <a:buNone/>
            </a:pPr>
            <a:endParaRPr lang="tr-TR" dirty="0"/>
          </a:p>
          <a:p>
            <a:r>
              <a:rPr lang="tr-TR" dirty="0"/>
              <a:t>Bir an için otuz gün ve zorunlu hallerde ilave verilen </a:t>
            </a:r>
            <a:r>
              <a:rPr lang="tr-TR" dirty="0" err="1"/>
              <a:t>onbeş</a:t>
            </a:r>
            <a:r>
              <a:rPr lang="tr-TR" dirty="0"/>
              <a:t> gün olarak en fazla </a:t>
            </a:r>
            <a:r>
              <a:rPr lang="tr-TR" dirty="0" err="1"/>
              <a:t>kırkbeş</a:t>
            </a:r>
            <a:r>
              <a:rPr lang="tr-TR" dirty="0"/>
              <a:t> gün içinde ceza soruşturmasının sonuçlanması gerektiği düşünülecek olursa, soruşturma sürecinde taraf ifadelerinin ve tanık ifadelerinin alınması, delillerin toplanması, gerektiğinde bilirkişi incelemesi yaptırılması ve fezleke </a:t>
            </a:r>
            <a:r>
              <a:rPr lang="tr-TR" dirty="0" err="1"/>
              <a:t>yazılmasıgibi</a:t>
            </a:r>
            <a:r>
              <a:rPr lang="tr-TR" dirty="0"/>
              <a:t> hususların </a:t>
            </a:r>
            <a:r>
              <a:rPr lang="tr-TR" dirty="0" err="1"/>
              <a:t>kırkbeş</a:t>
            </a:r>
            <a:r>
              <a:rPr lang="tr-TR" dirty="0"/>
              <a:t> gün içinde tamamlanabilmesi olası değildir. </a:t>
            </a:r>
          </a:p>
          <a:p>
            <a:pPr marL="0" indent="0">
              <a:buNone/>
            </a:pPr>
            <a:endParaRPr lang="tr-TR" dirty="0"/>
          </a:p>
          <a:p>
            <a:r>
              <a:rPr lang="tr-TR" dirty="0"/>
              <a:t>Diğer taraftan </a:t>
            </a:r>
            <a:r>
              <a:rPr lang="tr-TR" b="1" dirty="0"/>
              <a:t>4483 sayılı Kanun’a göre şüpheliler hakkında bir ön inceleme yapılacak, soruşturma izni verilmesi ya da izin verilmemesi şeklinde bir karar verilecek ve soruşturma izni verilmesi halinde ise soruşturma Cumhuriyet savcısı tarafından yapılacaktır</a:t>
            </a:r>
            <a:r>
              <a:rPr lang="tr-TR" dirty="0"/>
              <a:t>.</a:t>
            </a:r>
          </a:p>
          <a:p>
            <a:r>
              <a:rPr lang="tr-TR" dirty="0"/>
              <a:t>2547 sayılı Kanun kapsamındaki ceza soruşturması ile 4483 sayılı Kanun kapsamındaki ön inceleme arasında belki de en temel fark bu noktadadır. </a:t>
            </a:r>
          </a:p>
          <a:p>
            <a:r>
              <a:rPr lang="tr-TR" dirty="0"/>
              <a:t>4483 sayılı Kanun kapsamında soruşturma izni verildiğinde savcılık soruşturma süreci varken </a:t>
            </a:r>
            <a:r>
              <a:rPr lang="tr-TR" b="1" u="sng" dirty="0"/>
              <a:t>2547 sayılı Kanun kapsamındaki ceza soruşturmasında ise savcılık soruşturma evresi bulunmamakta</a:t>
            </a:r>
            <a:r>
              <a:rPr lang="tr-TR" b="1" dirty="0"/>
              <a:t>, Cumhuriyet savcısının yapacağı soruşturma bizzat soruşturmacı tarafından yapılmakta ve Cumhuriyet savcısının soruşturmada kullanacağı yetkiler ise yine bizzat soruşturmacı tarafından kullanılmaktadır</a:t>
            </a:r>
            <a:r>
              <a:rPr lang="tr-TR" dirty="0"/>
              <a:t>. </a:t>
            </a:r>
          </a:p>
          <a:p>
            <a:r>
              <a:rPr lang="tr-TR" dirty="0"/>
              <a:t>Esasen ceza soruşturmasında bir soruşturma izni müessesesi de bulunmamaktadır. </a:t>
            </a:r>
          </a:p>
          <a:p>
            <a:r>
              <a:rPr lang="tr-TR" b="1" dirty="0"/>
              <a:t>Bu sebeple 4483 sayılı Kanun’un 7.maddesinde düzenlenen sürelerin ceza soruşturmasında esas alınması mümkün değildir</a:t>
            </a:r>
            <a:r>
              <a:rPr lang="tr-TR" dirty="0"/>
              <a:t>.</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100</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486934244"/>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311579" y="425301"/>
            <a:ext cx="10348608" cy="6432699"/>
          </a:xfrm>
        </p:spPr>
        <p:txBody>
          <a:bodyPr>
            <a:normAutofit/>
          </a:bodyPr>
          <a:lstStyle/>
          <a:p>
            <a:pPr marL="0" indent="0">
              <a:buNone/>
            </a:pPr>
            <a:r>
              <a:rPr lang="tr-TR" b="1" dirty="0"/>
              <a:t>						</a:t>
            </a:r>
          </a:p>
          <a:p>
            <a:pPr marL="0" indent="0">
              <a:buNone/>
            </a:pPr>
            <a:r>
              <a:rPr lang="tr-TR" b="1" dirty="0"/>
              <a:t>				</a:t>
            </a:r>
            <a:r>
              <a:rPr lang="tr-TR" sz="2000" b="1" dirty="0"/>
              <a:t>	</a:t>
            </a:r>
            <a:r>
              <a:rPr lang="tr-TR" sz="2400" b="1" dirty="0"/>
              <a:t>SORUŞTURMA SÜRESİ  (ZAMANAŞIMI)</a:t>
            </a:r>
          </a:p>
          <a:p>
            <a:pPr marL="0" indent="0">
              <a:buNone/>
            </a:pPr>
            <a:endParaRPr lang="tr-TR" sz="2400" b="1" dirty="0"/>
          </a:p>
          <a:p>
            <a:r>
              <a:rPr lang="tr-TR" sz="2000" dirty="0"/>
              <a:t>4483 sayılı Kanun’un 7.maddesinin ceza soruşturmasında uygulanmasının mümkün olmadığına dair diğer bir gerekçe ise, soruşturmacının yaptığı ceza soruşturmasının savcılık soruşturması aşamasına isabet etmesi ve ceza soruşturmasına konu suçların da mutlak surette 5237 sayılı Türk Ceza Kanunu (TCK) ve diğer ceza hükmü içeren özel kanunlarda tanımlanan suçlar olmasıdır. </a:t>
            </a:r>
          </a:p>
          <a:p>
            <a:endParaRPr lang="tr-TR" sz="2000" dirty="0"/>
          </a:p>
          <a:p>
            <a:r>
              <a:rPr lang="tr-TR" sz="2000" dirty="0"/>
              <a:t>Bu halde, </a:t>
            </a:r>
            <a:r>
              <a:rPr lang="tr-TR" sz="2000" b="1" dirty="0"/>
              <a:t>ceza soruşturmasına konu görev suçları bakımından da 5237 sayılı Türk Ceza Kanunu’nda </a:t>
            </a:r>
            <a:r>
              <a:rPr lang="tr-TR" sz="2000" b="1" u="sng" dirty="0"/>
              <a:t>(TCK) düzenlenen zamanaşımı sürelerinin geçerli olacağını </a:t>
            </a:r>
            <a:r>
              <a:rPr lang="tr-TR" sz="2000" dirty="0"/>
              <a:t>kabul etmek gerekir.</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101</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946692530"/>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311580" y="69111"/>
            <a:ext cx="10348608" cy="6719778"/>
          </a:xfrm>
        </p:spPr>
        <p:txBody>
          <a:bodyPr>
            <a:normAutofit/>
          </a:bodyPr>
          <a:lstStyle/>
          <a:p>
            <a:pPr marL="0" indent="0">
              <a:buNone/>
            </a:pPr>
            <a:r>
              <a:rPr lang="tr-TR" b="1" dirty="0"/>
              <a:t>						</a:t>
            </a:r>
          </a:p>
          <a:p>
            <a:pPr marL="0" indent="0">
              <a:buNone/>
            </a:pPr>
            <a:r>
              <a:rPr lang="tr-TR" b="1" dirty="0"/>
              <a:t>				</a:t>
            </a:r>
            <a:r>
              <a:rPr lang="tr-TR" sz="2400" b="1" dirty="0"/>
              <a:t>SORUŞTURMA SÜRESİ  (ZAMANAŞIMI)</a:t>
            </a:r>
          </a:p>
          <a:p>
            <a:pPr marL="0" indent="0">
              <a:buNone/>
            </a:pPr>
            <a:endParaRPr lang="tr-TR" b="1" dirty="0"/>
          </a:p>
          <a:p>
            <a:r>
              <a:rPr lang="tr-TR" dirty="0"/>
              <a:t>TCK’nın “</a:t>
            </a:r>
            <a:r>
              <a:rPr lang="tr-TR" i="1" dirty="0"/>
              <a:t>Özel kanunlarla ilişki</a:t>
            </a:r>
            <a:r>
              <a:rPr lang="tr-TR" dirty="0"/>
              <a:t>” başlıklı 5.maddesinde;</a:t>
            </a:r>
          </a:p>
          <a:p>
            <a:pPr marL="0" indent="0">
              <a:buNone/>
            </a:pPr>
            <a:r>
              <a:rPr lang="tr-TR" dirty="0"/>
              <a:t>“</a:t>
            </a:r>
            <a:r>
              <a:rPr lang="tr-TR" i="1" dirty="0"/>
              <a:t>MADDE 5 - (1) Bu Kanunun genel hükümleri, özel ceza kanunları ve ceza içeren kanunlardaki suçlar hakkında da uygulanır</a:t>
            </a:r>
            <a:r>
              <a:rPr lang="tr-TR" dirty="0"/>
              <a:t>.” denilmiştir. TCK’nın genel hükümleri md.2-md.75 arasında düzenlenmiş olup, dava zamanaşımı süresi de yine genel hükümler içerisinde yer almaktadır ve Kanun’un 66. ve 67.maddelerinde düzenlenmiştir. </a:t>
            </a:r>
          </a:p>
          <a:p>
            <a:pPr marL="0" indent="0">
              <a:buNone/>
            </a:pPr>
            <a:endParaRPr lang="tr-TR" dirty="0"/>
          </a:p>
          <a:p>
            <a:pPr>
              <a:spcBef>
                <a:spcPts val="300"/>
              </a:spcBef>
            </a:pPr>
            <a:r>
              <a:rPr lang="tr-TR" dirty="0"/>
              <a:t>TCK’nın “</a:t>
            </a:r>
            <a:r>
              <a:rPr lang="tr-TR" i="1" dirty="0"/>
              <a:t>Dava zamanaşımı</a:t>
            </a:r>
            <a:r>
              <a:rPr lang="tr-TR" dirty="0"/>
              <a:t>” başlıklı 66.maddesinde;</a:t>
            </a:r>
          </a:p>
          <a:p>
            <a:pPr marL="0" indent="0">
              <a:spcBef>
                <a:spcPts val="300"/>
              </a:spcBef>
              <a:buNone/>
            </a:pPr>
            <a:r>
              <a:rPr lang="tr-TR" dirty="0"/>
              <a:t>“</a:t>
            </a:r>
            <a:r>
              <a:rPr lang="tr-TR" i="1" dirty="0"/>
              <a:t>(1) Kanunda başka türlü yazılmış olan haller dışında kamu davası;</a:t>
            </a:r>
            <a:endParaRPr lang="tr-TR" dirty="0"/>
          </a:p>
          <a:p>
            <a:pPr marL="0" indent="0">
              <a:spcBef>
                <a:spcPts val="300"/>
              </a:spcBef>
              <a:buNone/>
            </a:pPr>
            <a:r>
              <a:rPr lang="tr-TR" i="1" dirty="0"/>
              <a:t>a) Ağırlaştırılmış müebbet hapis cezasını gerektiren suçlarda otuz yıl,</a:t>
            </a:r>
            <a:endParaRPr lang="tr-TR" dirty="0"/>
          </a:p>
          <a:p>
            <a:pPr marL="0" indent="0">
              <a:spcBef>
                <a:spcPts val="300"/>
              </a:spcBef>
              <a:buNone/>
            </a:pPr>
            <a:r>
              <a:rPr lang="tr-TR" i="1" dirty="0"/>
              <a:t>b) Müebbet hapis cezasını gerektiren suçlarda </a:t>
            </a:r>
            <a:r>
              <a:rPr lang="tr-TR" i="1" dirty="0" err="1"/>
              <a:t>yirmibeş</a:t>
            </a:r>
            <a:r>
              <a:rPr lang="tr-TR" i="1" dirty="0"/>
              <a:t> yıl,</a:t>
            </a:r>
            <a:endParaRPr lang="tr-TR" dirty="0"/>
          </a:p>
          <a:p>
            <a:pPr marL="0" indent="0">
              <a:spcBef>
                <a:spcPts val="300"/>
              </a:spcBef>
              <a:buNone/>
            </a:pPr>
            <a:r>
              <a:rPr lang="tr-TR" i="1" dirty="0"/>
              <a:t>c) Yirmi yıldan aşağı olmamak üzere hapis cezasını gerektiren suçlarda yirmi yıl,</a:t>
            </a:r>
            <a:endParaRPr lang="tr-TR" dirty="0"/>
          </a:p>
          <a:p>
            <a:pPr marL="0" indent="0">
              <a:spcBef>
                <a:spcPts val="300"/>
              </a:spcBef>
              <a:buNone/>
            </a:pPr>
            <a:r>
              <a:rPr lang="tr-TR" i="1" dirty="0"/>
              <a:t>d) Beş yıldan fazla ve yirmi yıldan az hapis cezasını gerektiren suçlarda </a:t>
            </a:r>
            <a:r>
              <a:rPr lang="tr-TR" i="1" dirty="0" err="1"/>
              <a:t>onbeş</a:t>
            </a:r>
            <a:r>
              <a:rPr lang="tr-TR" i="1" dirty="0"/>
              <a:t> yıl,</a:t>
            </a:r>
            <a:endParaRPr lang="tr-TR" dirty="0"/>
          </a:p>
          <a:p>
            <a:pPr marL="0" indent="0">
              <a:spcBef>
                <a:spcPts val="300"/>
              </a:spcBef>
              <a:buNone/>
            </a:pPr>
            <a:r>
              <a:rPr lang="tr-TR" i="1" dirty="0"/>
              <a:t>e) Beş yıldan fazla olmamak üzere hapis veya adlî para cezasını gerektiren suçlarda sekiz yıl,</a:t>
            </a:r>
            <a:endParaRPr lang="tr-TR" dirty="0"/>
          </a:p>
          <a:p>
            <a:pPr marL="0" indent="0">
              <a:spcBef>
                <a:spcPts val="300"/>
              </a:spcBef>
              <a:buNone/>
            </a:pPr>
            <a:r>
              <a:rPr lang="tr-TR" i="1" dirty="0"/>
              <a:t>    </a:t>
            </a:r>
          </a:p>
          <a:p>
            <a:pPr marL="0" indent="0">
              <a:spcBef>
                <a:spcPts val="300"/>
              </a:spcBef>
              <a:buNone/>
            </a:pPr>
            <a:r>
              <a:rPr lang="tr-TR" i="1" dirty="0"/>
              <a:t>	geçmesiyle düşer</a:t>
            </a:r>
            <a:r>
              <a:rPr lang="tr-TR" dirty="0"/>
              <a:t>.” denilmiştir.</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102</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93190567"/>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84251" y="138223"/>
            <a:ext cx="9973340" cy="6719778"/>
          </a:xfrm>
        </p:spPr>
        <p:txBody>
          <a:bodyPr>
            <a:normAutofit/>
          </a:bodyPr>
          <a:lstStyle/>
          <a:p>
            <a:pPr marL="0" indent="0">
              <a:buNone/>
            </a:pPr>
            <a:r>
              <a:rPr lang="tr-TR" b="1" dirty="0"/>
              <a:t>						</a:t>
            </a:r>
          </a:p>
          <a:p>
            <a:pPr marL="0" indent="0">
              <a:buNone/>
            </a:pPr>
            <a:r>
              <a:rPr lang="tr-TR" b="1" dirty="0"/>
              <a:t>				</a:t>
            </a:r>
            <a:r>
              <a:rPr lang="tr-TR" sz="2400" b="1" dirty="0"/>
              <a:t>	SORUŞTURMA SÜRESİ  (ZAMANAŞIMI)</a:t>
            </a:r>
          </a:p>
          <a:p>
            <a:r>
              <a:rPr lang="tr-TR" b="1" dirty="0"/>
              <a:t>TCK’nın 66/6.maddesinde </a:t>
            </a:r>
            <a:r>
              <a:rPr lang="tr-TR" dirty="0"/>
              <a:t>“</a:t>
            </a:r>
            <a:r>
              <a:rPr lang="tr-TR" i="1" dirty="0"/>
              <a:t>Zamanaşımı tamamlanmış suçlarda suçun işlendiği günden, teşebbüs halinde kalan suçlarda son hareketin yapıldığı günden, kesintisiz suçlarda kesintinin gerçekleştiği ve zincirleme suçlarda son suçun işlendiği günden, … itibaren işlemeye başlar</a:t>
            </a:r>
            <a:r>
              <a:rPr lang="tr-TR" dirty="0"/>
              <a:t>.” denilmiştir.</a:t>
            </a:r>
          </a:p>
          <a:p>
            <a:pPr marL="0" indent="0">
              <a:buNone/>
            </a:pPr>
            <a:endParaRPr lang="tr-TR" dirty="0"/>
          </a:p>
          <a:p>
            <a:r>
              <a:rPr lang="tr-TR" dirty="0"/>
              <a:t>TCK’nın “</a:t>
            </a:r>
            <a:r>
              <a:rPr lang="tr-TR" i="1" dirty="0"/>
              <a:t>Dava zamanaşımı süresinin durması veya kesilmesi</a:t>
            </a:r>
            <a:r>
              <a:rPr lang="tr-TR" dirty="0"/>
              <a:t>” başlıklı </a:t>
            </a:r>
            <a:r>
              <a:rPr lang="tr-TR" b="1" dirty="0"/>
              <a:t>67.maddesinde</a:t>
            </a:r>
            <a:r>
              <a:rPr lang="tr-TR" dirty="0"/>
              <a:t>; </a:t>
            </a:r>
          </a:p>
          <a:p>
            <a:pPr marL="0" indent="0">
              <a:buNone/>
            </a:pPr>
            <a:r>
              <a:rPr lang="tr-TR" i="1" dirty="0"/>
              <a:t>“(1) </a:t>
            </a:r>
            <a:r>
              <a:rPr lang="tr-TR" i="1" u="sng" dirty="0"/>
              <a:t>Soruşturma ve kovuşturma yapılmasının, izin veya karar alınması veya diğer bir mercide çözülmesi gereken bir meselenin sonucuna bağlı bulunduğu hallerde; izin veya kararın alınmasına veya meselenin çözümüne veya kanun gereğince hakkında kaçak olduğu hususunda karar verilmiş olan suç faili hakkında bu karar kaldırılıncaya kadar dava zamanaşımı durur</a:t>
            </a:r>
            <a:r>
              <a:rPr lang="tr-TR" i="1" dirty="0"/>
              <a:t>.</a:t>
            </a:r>
            <a:endParaRPr lang="tr-TR" dirty="0"/>
          </a:p>
          <a:p>
            <a:pPr marL="0" indent="0">
              <a:buNone/>
            </a:pPr>
            <a:r>
              <a:rPr lang="tr-TR" i="1" dirty="0"/>
              <a:t>(3) Dava zamanaşımı kesildiğinde, zamanaşımı süresi yeniden işlemeye başlar. Dava zamanaşımını kesen birden fazla nedenin bulunması halinde, zamanaşımı süresi son kesme nedeninin gerçekleştiği tarihten itibaren yeniden işlemeye başlar.</a:t>
            </a:r>
            <a:endParaRPr lang="tr-TR" dirty="0"/>
          </a:p>
          <a:p>
            <a:pPr marL="0" indent="0">
              <a:buNone/>
            </a:pPr>
            <a:r>
              <a:rPr lang="tr-TR" i="1" dirty="0"/>
              <a:t>(4) </a:t>
            </a:r>
            <a:r>
              <a:rPr lang="tr-TR" b="1" i="1" dirty="0"/>
              <a:t>Kesilme halinde, zamanaşımı süresi ilgili suça ilişkin olarak Kanunda belirlenen sürenin en fazla yarısına kadar uzar</a:t>
            </a:r>
            <a:r>
              <a:rPr lang="tr-TR" dirty="0"/>
              <a:t>.” denilmiştir.       (</a:t>
            </a:r>
            <a:r>
              <a:rPr lang="tr-TR" b="1" i="1" dirty="0"/>
              <a:t>Uzamış zamanaşımı</a:t>
            </a:r>
            <a:r>
              <a:rPr lang="tr-TR" dirty="0"/>
              <a:t>)</a:t>
            </a:r>
          </a:p>
          <a:p>
            <a:pPr marL="0" indent="0">
              <a:spcBef>
                <a:spcPts val="300"/>
              </a:spcBef>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103</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2276701796"/>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148317" y="0"/>
            <a:ext cx="10511872" cy="6858001"/>
          </a:xfrm>
        </p:spPr>
        <p:txBody>
          <a:bodyPr>
            <a:normAutofit lnSpcReduction="10000"/>
          </a:bodyPr>
          <a:lstStyle/>
          <a:p>
            <a:pPr marL="0" indent="0">
              <a:buNone/>
            </a:pPr>
            <a:r>
              <a:rPr lang="tr-TR" b="1" dirty="0"/>
              <a:t>						</a:t>
            </a:r>
          </a:p>
          <a:p>
            <a:pPr marL="0" indent="0">
              <a:buNone/>
            </a:pPr>
            <a:r>
              <a:rPr lang="tr-TR" b="1" dirty="0"/>
              <a:t>					</a:t>
            </a:r>
            <a:r>
              <a:rPr lang="tr-TR" sz="2400" b="1" dirty="0"/>
              <a:t>SORUŞTURMA SÜRESİ  (ZAMANAŞIMI)</a:t>
            </a:r>
          </a:p>
          <a:p>
            <a:pPr marL="0" indent="0">
              <a:buNone/>
            </a:pPr>
            <a:endParaRPr lang="tr-TR" sz="2000" b="1" dirty="0"/>
          </a:p>
          <a:p>
            <a:r>
              <a:rPr lang="tr-TR" sz="2000" dirty="0"/>
              <a:t>TCK’nın bu iki maddesinde geçen “</a:t>
            </a:r>
            <a:r>
              <a:rPr lang="tr-TR" sz="2000" b="1" dirty="0"/>
              <a:t>dava zamanaşımı</a:t>
            </a:r>
            <a:r>
              <a:rPr lang="tr-TR" sz="2000" dirty="0"/>
              <a:t>” tabiri; ceza davasında karar verilene kadar geçen süreyi değil, </a:t>
            </a:r>
            <a:r>
              <a:rPr lang="tr-TR" sz="2000" b="1" dirty="0"/>
              <a:t>dava açılmadan önceki savcılık soruşturma sürecini ifade etmektedir</a:t>
            </a:r>
            <a:r>
              <a:rPr lang="tr-TR" sz="2000" dirty="0"/>
              <a:t>. </a:t>
            </a:r>
          </a:p>
          <a:p>
            <a:pPr marL="0" indent="0">
              <a:buNone/>
            </a:pPr>
            <a:endParaRPr lang="tr-TR" sz="2000" dirty="0"/>
          </a:p>
          <a:p>
            <a:r>
              <a:rPr lang="tr-TR" sz="2000" b="1" u="sng" dirty="0"/>
              <a:t>Ceza soruşturması savcılık soruşturmasına isabet ettiğinden</a:t>
            </a:r>
            <a:r>
              <a:rPr lang="tr-TR" sz="2000" dirty="0"/>
              <a:t>, o halde ceza soruşturma zamanaşımı süresinin TCK’nın 66.maddesinde düzenlenen süreler olduğunu söylemek gerekir. </a:t>
            </a:r>
          </a:p>
          <a:p>
            <a:r>
              <a:rPr lang="tr-TR" sz="2000" dirty="0"/>
              <a:t>Ceza soruşturmasına konu her bir suç için ilgili zamanaşımı süresi dikkate alınmalıdır.</a:t>
            </a:r>
          </a:p>
          <a:p>
            <a:pPr marL="0" indent="0">
              <a:buNone/>
            </a:pPr>
            <a:endParaRPr lang="tr-TR" sz="2000" dirty="0"/>
          </a:p>
          <a:p>
            <a:r>
              <a:rPr lang="tr-TR" sz="2000" dirty="0"/>
              <a:t>4483 sayılı Kanun genel nitelikli bir kanun olup, 5237 sayılı TCK ise özel nitelikli bir kanun olduğundan, genel nitelikli hükümlerin özel nitelikli hükümlere göre öncellenmesi mümkün olmadığından ve özel kanun hükümleri öncelikli olarak uygulanacağından; yine </a:t>
            </a:r>
            <a:r>
              <a:rPr lang="tr-TR" sz="2000" b="1" dirty="0"/>
              <a:t>ceza soruşturma süresi olarak 4483 sayılı Kanun’un 7.maddesindeki süreler değil, TCK’nın 66.maddesindeki sürelerin geçerli olduğu kabul edilmelidir</a:t>
            </a:r>
            <a:r>
              <a:rPr lang="tr-TR" sz="2000" dirty="0"/>
              <a:t>.</a:t>
            </a:r>
          </a:p>
          <a:p>
            <a:pPr marL="0" indent="0">
              <a:spcBef>
                <a:spcPts val="300"/>
              </a:spcBef>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104</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840957249"/>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311579" y="372140"/>
            <a:ext cx="10348609" cy="6485861"/>
          </a:xfrm>
        </p:spPr>
        <p:txBody>
          <a:bodyPr>
            <a:normAutofit/>
          </a:bodyPr>
          <a:lstStyle/>
          <a:p>
            <a:pPr marL="0" indent="0">
              <a:buNone/>
            </a:pPr>
            <a:r>
              <a:rPr lang="tr-TR" b="1" dirty="0"/>
              <a:t>						</a:t>
            </a:r>
          </a:p>
          <a:p>
            <a:pPr marL="0" indent="0">
              <a:buNone/>
            </a:pPr>
            <a:r>
              <a:rPr lang="tr-TR" b="1" dirty="0"/>
              <a:t>				</a:t>
            </a:r>
            <a:r>
              <a:rPr lang="tr-TR" sz="2400" b="1" dirty="0"/>
              <a:t>	SORUŞTURMA SÜRESİ  (ZAMANAŞIMI)</a:t>
            </a:r>
          </a:p>
          <a:p>
            <a:pPr marL="0" indent="0">
              <a:buNone/>
            </a:pPr>
            <a:endParaRPr lang="tr-TR" sz="2000" b="1" dirty="0"/>
          </a:p>
          <a:p>
            <a:r>
              <a:rPr lang="tr-TR" sz="2000" b="1" dirty="0"/>
              <a:t>TCK’da zamanaşımı süreleri tek tip değil</a:t>
            </a:r>
            <a:r>
              <a:rPr lang="tr-TR" sz="2000" dirty="0"/>
              <a:t>, </a:t>
            </a:r>
            <a:r>
              <a:rPr lang="tr-TR" sz="2000" b="1" u="sng" dirty="0"/>
              <a:t>suç tipine ve suçun karşılığı olan hapis cezası süresine göre farklılık arz ettiğinden</a:t>
            </a:r>
            <a:r>
              <a:rPr lang="tr-TR" sz="2000" dirty="0"/>
              <a:t>;  somut olayın özelliğine göre, soruşturmaya konu eylemin ve suçun ne olduğu ve karşılığında TCK’da düzenlenen ceza süresinin ne olduğu değerlendirilerek, soruşturmaya konu suç yönünden zamanaşımı süresi belirlenmelidir.</a:t>
            </a:r>
          </a:p>
          <a:p>
            <a:pPr marL="0" indent="0">
              <a:buNone/>
            </a:pPr>
            <a:endParaRPr lang="tr-TR" sz="2000" dirty="0"/>
          </a:p>
          <a:p>
            <a:r>
              <a:rPr lang="tr-TR" sz="2000" dirty="0"/>
              <a:t>	Ayrıca TCK’nın 67.maddesinde “…</a:t>
            </a:r>
            <a:r>
              <a:rPr lang="tr-TR" sz="2000" i="1" dirty="0"/>
              <a:t>kovuşturma yapılmasının… karar alınmasına bağlı bulunduğu hallerde; … kararın alınmasına … kadar dava zamanaşımı durur</a:t>
            </a:r>
            <a:r>
              <a:rPr lang="tr-TR" sz="2000" dirty="0"/>
              <a:t>.” dendiğinden, yürütülecek ceza soruşturmalarında bu maddenin de dikkate alınması ve </a:t>
            </a:r>
            <a:r>
              <a:rPr lang="tr-TR" sz="2000" u="sng" dirty="0"/>
              <a:t>zamanaşımı süresinin durması ya da kesilmesine neden olan hususların ayrıca gözetilerek zamanaşımı süresinin belirlenmesi gereklidir</a:t>
            </a:r>
            <a:r>
              <a:rPr lang="tr-TR" sz="2000" dirty="0"/>
              <a:t>. 	(</a:t>
            </a:r>
            <a:r>
              <a:rPr lang="tr-TR" sz="2000" i="1" dirty="0"/>
              <a:t>Uzamış zamanaşımı</a:t>
            </a:r>
            <a:r>
              <a:rPr lang="tr-TR" sz="2000" dirty="0"/>
              <a:t>)</a:t>
            </a:r>
          </a:p>
          <a:p>
            <a:pPr marL="0" indent="0">
              <a:spcBef>
                <a:spcPts val="300"/>
              </a:spcBef>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105</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2503366829"/>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95153" y="53163"/>
            <a:ext cx="10565035" cy="6517758"/>
          </a:xfrm>
        </p:spPr>
        <p:txBody>
          <a:bodyPr>
            <a:normAutofit/>
          </a:bodyPr>
          <a:lstStyle/>
          <a:p>
            <a:pPr marL="0" indent="0">
              <a:buNone/>
            </a:pPr>
            <a:r>
              <a:rPr lang="tr-TR" b="1" dirty="0"/>
              <a:t>						</a:t>
            </a:r>
          </a:p>
          <a:p>
            <a:pPr marL="0" indent="0">
              <a:buNone/>
            </a:pPr>
            <a:r>
              <a:rPr lang="tr-TR" b="1" dirty="0"/>
              <a:t>				</a:t>
            </a:r>
            <a:r>
              <a:rPr lang="tr-TR" sz="2400" b="1" dirty="0"/>
              <a:t>	SORUŞTURMA SÜRESİ  (ZAMANAŞIMI)</a:t>
            </a:r>
          </a:p>
          <a:p>
            <a:pPr marL="0" indent="0">
              <a:buNone/>
            </a:pPr>
            <a:endParaRPr lang="tr-TR" sz="2000" b="1" dirty="0"/>
          </a:p>
          <a:p>
            <a:r>
              <a:rPr lang="tr-TR" sz="2000" b="1" dirty="0"/>
              <a:t>TCK’da zamanaşımı süreleri tek tip değil</a:t>
            </a:r>
            <a:r>
              <a:rPr lang="tr-TR" sz="2000" dirty="0"/>
              <a:t>, </a:t>
            </a:r>
            <a:r>
              <a:rPr lang="tr-TR" sz="2000" b="1" u="sng" dirty="0"/>
              <a:t>suç tipine ve suçun karşılığı olan hapis cezası süresine göre farklılık arz ettiğinden</a:t>
            </a:r>
            <a:r>
              <a:rPr lang="tr-TR" sz="2000" dirty="0"/>
              <a:t>;  somut olayın özelliğine göre, soruşturmaya konu eylemin ve suçun ne olduğu ve karşılığında TCK’da düzenlenen ceza süresinin ne olduğu değerlendirilerek, soruşturmaya konu suç yönünden zamanaşımı süresi belirlenmelidir.</a:t>
            </a:r>
          </a:p>
          <a:p>
            <a:r>
              <a:rPr lang="tr-TR" sz="2000" dirty="0"/>
              <a:t>	Ayrıca TCK’nın 67.maddesinde “…</a:t>
            </a:r>
            <a:r>
              <a:rPr lang="tr-TR" sz="2000" i="1" dirty="0"/>
              <a:t>kovuşturma yapılmasının… karar alınmasına bağlı bulunduğu hallerde; … kararın alınmasına … kadar dava zamanaşımı durur</a:t>
            </a:r>
            <a:r>
              <a:rPr lang="tr-TR" sz="2000" dirty="0"/>
              <a:t>.” dendiğinden, yürütülecek ceza soruşturmalarında bu maddenin de dikkate alınması ve </a:t>
            </a:r>
            <a:r>
              <a:rPr lang="tr-TR" sz="2000" u="sng" dirty="0"/>
              <a:t>zamanaşımı süresinin durması ya da kesilmesine neden olan hususların ayrıca gözetilerek zamanaşımı süresinin belirlenmesi gereklidir</a:t>
            </a:r>
            <a:r>
              <a:rPr lang="tr-TR" sz="2000" dirty="0"/>
              <a:t>. 	(</a:t>
            </a:r>
            <a:r>
              <a:rPr lang="tr-TR" sz="2000" i="1" dirty="0"/>
              <a:t>Uzamış zamanaşımı</a:t>
            </a:r>
            <a:r>
              <a:rPr lang="tr-TR" sz="2000" dirty="0"/>
              <a:t>)</a:t>
            </a:r>
          </a:p>
          <a:p>
            <a:r>
              <a:rPr lang="tr-TR" sz="2000" dirty="0"/>
              <a:t>Ceza soruşturması emrinde bir süre belirlenmemesi ya da soruşturmacılar tarafından soruşturmanın sürüncemede bırakılması zamanaşımı sürelerinin geçmesine neden olabileceğinden, soruşturmanın makul bir zaman içinde bitirilmesi uygun olacaktır.</a:t>
            </a:r>
          </a:p>
          <a:p>
            <a:pPr marL="0" indent="0">
              <a:spcBef>
                <a:spcPts val="300"/>
              </a:spcBef>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106</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4206608598"/>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233376" y="372140"/>
            <a:ext cx="10249787" cy="6485861"/>
          </a:xfrm>
        </p:spPr>
        <p:txBody>
          <a:bodyPr>
            <a:normAutofit/>
          </a:bodyPr>
          <a:lstStyle/>
          <a:p>
            <a:pPr marL="0" indent="0">
              <a:buNone/>
            </a:pPr>
            <a:r>
              <a:rPr lang="tr-TR" b="1" dirty="0"/>
              <a:t>						</a:t>
            </a:r>
          </a:p>
          <a:p>
            <a:pPr marL="0" indent="0">
              <a:buNone/>
            </a:pPr>
            <a:r>
              <a:rPr lang="tr-TR" b="1" dirty="0"/>
              <a:t>	</a:t>
            </a:r>
            <a:r>
              <a:rPr lang="tr-TR" sz="2400" b="1" dirty="0"/>
              <a:t>			ŞİKAYET HAKKI  VE  ŞİKAYETTEN VAZGEÇME</a:t>
            </a:r>
            <a:endParaRPr lang="tr-TR" sz="2400" dirty="0"/>
          </a:p>
          <a:p>
            <a:pPr marL="0" indent="0">
              <a:buNone/>
            </a:pPr>
            <a:endParaRPr lang="tr-TR" sz="2000" dirty="0"/>
          </a:p>
          <a:p>
            <a:r>
              <a:rPr lang="tr-TR" sz="2000" dirty="0"/>
              <a:t>Şikayet kurumu, anayasal bir hak olması sebebiyle hem Türk Ceza Kanunu'nda (TCK) hem de Ceza Muhakemesi Kanunu'nda (CMK) yer almıştır.</a:t>
            </a:r>
          </a:p>
          <a:p>
            <a:pPr marL="0" indent="0">
              <a:buNone/>
            </a:pPr>
            <a:endParaRPr lang="tr-TR" sz="2000" dirty="0"/>
          </a:p>
          <a:p>
            <a:r>
              <a:rPr lang="tr-TR" sz="2000" dirty="0"/>
              <a:t>Bir suç dolayısıyla soruşturma ve kovuşturma, kural olarak, mağdurun veya suçtan zarar görenin iradesine bakılmaksızın kamu adına </a:t>
            </a:r>
            <a:r>
              <a:rPr lang="tr-TR" sz="2000" dirty="0" err="1"/>
              <a:t>re’sen</a:t>
            </a:r>
            <a:r>
              <a:rPr lang="tr-TR" sz="2000" dirty="0"/>
              <a:t> yapılır. </a:t>
            </a:r>
          </a:p>
          <a:p>
            <a:endParaRPr lang="tr-TR" sz="2000" dirty="0"/>
          </a:p>
          <a:p>
            <a:r>
              <a:rPr lang="tr-TR" sz="2000" dirty="0"/>
              <a:t>Ancak</a:t>
            </a:r>
            <a:r>
              <a:rPr lang="tr-TR" sz="2000" b="1" dirty="0"/>
              <a:t> bir kısım suçların soruşturulabilmesi ve kovuşturulabilmesi için</a:t>
            </a:r>
            <a:r>
              <a:rPr lang="tr-TR" sz="2000" dirty="0"/>
              <a:t>; Kanun’da şikayet süresi olarak belirlenen süre içerisinde, mağdur veya suçtan zarar görenin yetkili mercie başvurarak suç  teşkil eden fiil dolayısıyla soruşturma ve kovuşturma yapılması yönündeki iradesini açıklaması olarak tanımlanabilecek </a:t>
            </a:r>
            <a:r>
              <a:rPr lang="tr-TR" sz="2000" b="1" u="sng" dirty="0"/>
              <a:t>bir şikayetin varlığı gereklidir</a:t>
            </a:r>
            <a:r>
              <a:rPr lang="tr-TR" sz="2000" dirty="0"/>
              <a:t>. Bu yüzden bu suçlara, takibi şikayete bağlı suçlarda denilmektedir.</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107</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483882551"/>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311579" y="-148856"/>
            <a:ext cx="10348609" cy="7006857"/>
          </a:xfrm>
        </p:spPr>
        <p:txBody>
          <a:bodyPr>
            <a:normAutofit lnSpcReduction="10000"/>
          </a:bodyPr>
          <a:lstStyle/>
          <a:p>
            <a:pPr marL="0" indent="0">
              <a:buNone/>
            </a:pPr>
            <a:r>
              <a:rPr lang="tr-TR" b="1" dirty="0"/>
              <a:t>						</a:t>
            </a:r>
          </a:p>
          <a:p>
            <a:pPr marL="0" indent="0">
              <a:buNone/>
            </a:pPr>
            <a:r>
              <a:rPr lang="tr-TR" b="1" dirty="0"/>
              <a:t>	</a:t>
            </a:r>
            <a:r>
              <a:rPr lang="tr-TR" sz="2400" b="1" dirty="0"/>
              <a:t>			ŞİKAYET HAKKI  VE  ŞİKAYETTEN VAZGEÇME</a:t>
            </a:r>
            <a:endParaRPr lang="tr-TR" sz="2400" dirty="0"/>
          </a:p>
          <a:p>
            <a:r>
              <a:rPr lang="tr-TR" dirty="0"/>
              <a:t>Şikayete ilişkin hükümler TCK’nın “</a:t>
            </a:r>
            <a:r>
              <a:rPr lang="tr-TR" b="1" u="sng" dirty="0"/>
              <a:t>soruşturulması ve kovuşturulması şikâyete bağlı suçlar</a:t>
            </a:r>
            <a:r>
              <a:rPr lang="tr-TR" dirty="0"/>
              <a:t>” başlıklı 73.maddesinde düzenlenmiştir. Anılan maddede,</a:t>
            </a:r>
          </a:p>
          <a:p>
            <a:pPr marL="0" indent="0">
              <a:buNone/>
            </a:pPr>
            <a:r>
              <a:rPr lang="tr-TR" dirty="0"/>
              <a:t>“</a:t>
            </a:r>
            <a:r>
              <a:rPr lang="tr-TR" b="1" i="1" dirty="0"/>
              <a:t>TCK Madde 73– (1)Soruşturulması ve kovuşturulması şikayete bağlı olan suç hakkında yetkili kimse altı ay içinde şikayette bulunmadığı takdirde soruşturma ve kovuşturma yapılamaz</a:t>
            </a:r>
            <a:r>
              <a:rPr lang="tr-TR" i="1" dirty="0"/>
              <a:t>.</a:t>
            </a:r>
            <a:endParaRPr lang="tr-TR" dirty="0"/>
          </a:p>
          <a:p>
            <a:pPr marL="0" indent="0">
              <a:buNone/>
            </a:pPr>
            <a:r>
              <a:rPr lang="tr-TR" i="1" dirty="0"/>
              <a:t>(2) Zamanaşımı süresini geçmemek koşuluyla bu süre, şikayet hakkı olan kişinin fiili ve failin kim olduğunu bildiği veya öğrendiği günden başlar. Ancak, soruşturulması ve kovuşturulması şikâyete bağlı olan hakaret suçu bakımından şikâyet süresi, her ne suretle olursa olsun fiilin gerçekleştiği tarihten itibaren iki yılı geçemez.</a:t>
            </a:r>
            <a:endParaRPr lang="tr-TR" dirty="0"/>
          </a:p>
          <a:p>
            <a:pPr marL="0" indent="0">
              <a:buNone/>
            </a:pPr>
            <a:r>
              <a:rPr lang="tr-TR" i="1" dirty="0"/>
              <a:t>(3) Şikayet hakkı olan birkaç kişiden birisi altı aylık süreyi geçirirse bundan dolayı diğerlerinin hakları düşmez.</a:t>
            </a:r>
            <a:endParaRPr lang="tr-TR" dirty="0"/>
          </a:p>
          <a:p>
            <a:pPr marL="0" indent="0">
              <a:buNone/>
            </a:pPr>
            <a:r>
              <a:rPr lang="tr-TR" i="1" dirty="0"/>
              <a:t>(4) Kovuşturma yapılabilmesi şikayete bağlı suçlarda kanunda aksi yazılı olmadıkça suçtan zarar gören kişinin vazgeçmesi davayı düşürür ve hükmün kesinleşmesinden sonraki vazgeçme cezanın infazına engel olmaz.</a:t>
            </a:r>
            <a:endParaRPr lang="tr-TR" dirty="0"/>
          </a:p>
          <a:p>
            <a:pPr marL="0" indent="0">
              <a:buNone/>
            </a:pPr>
            <a:r>
              <a:rPr lang="tr-TR" i="1" dirty="0"/>
              <a:t>(5) İştirak halinde suç işlemiş sanıklardan biri hakkındaki şikayetten vazgeçme, diğerlerini de kapsar.</a:t>
            </a:r>
            <a:endParaRPr lang="tr-TR" dirty="0"/>
          </a:p>
          <a:p>
            <a:pPr marL="0" indent="0">
              <a:buNone/>
            </a:pPr>
            <a:r>
              <a:rPr lang="tr-TR" i="1" dirty="0"/>
              <a:t>(6) Kanunda aksi yazılı olmadıkça, vazgeçme onu kabul etmeyen sanığı etkilemez.</a:t>
            </a:r>
            <a:endParaRPr lang="tr-TR" dirty="0"/>
          </a:p>
          <a:p>
            <a:pPr marL="0" indent="0">
              <a:buNone/>
            </a:pPr>
            <a:r>
              <a:rPr lang="tr-TR" i="1" dirty="0"/>
              <a:t>(7) Kamu davasının düşmesi, suçtan zarar gören kişinin şikayetten vazgeçmiş olmasından ileri gelmiş ve vazgeçtiği sırada şahsi haklarından da vazgeçtiğini ayrıca açıklamış ise artık hukuk mahkemesinde de dava açamaz</a:t>
            </a:r>
            <a:r>
              <a:rPr lang="tr-TR" dirty="0"/>
              <a:t>.”</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108</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2032274489"/>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14130" y="-170120"/>
            <a:ext cx="10154093" cy="7028122"/>
          </a:xfrm>
        </p:spPr>
        <p:txBody>
          <a:bodyPr>
            <a:normAutofit/>
          </a:bodyPr>
          <a:lstStyle/>
          <a:p>
            <a:pPr marL="0" indent="0">
              <a:buNone/>
            </a:pPr>
            <a:r>
              <a:rPr lang="tr-TR" b="1" dirty="0"/>
              <a:t>						</a:t>
            </a:r>
          </a:p>
          <a:p>
            <a:pPr marL="0" indent="0">
              <a:buNone/>
            </a:pPr>
            <a:r>
              <a:rPr lang="tr-TR" b="1" dirty="0"/>
              <a:t>	</a:t>
            </a:r>
            <a:r>
              <a:rPr lang="tr-TR" sz="2400" b="1" dirty="0"/>
              <a:t>			ŞİKAYET HAKKI  VE  ŞİKAYETTEN VAZGEÇME</a:t>
            </a:r>
          </a:p>
          <a:p>
            <a:pPr marL="0" indent="0">
              <a:buNone/>
            </a:pPr>
            <a:endParaRPr lang="tr-TR" sz="2000" dirty="0"/>
          </a:p>
          <a:p>
            <a:r>
              <a:rPr lang="tr-TR" sz="2000" dirty="0"/>
              <a:t>Kanun’da </a:t>
            </a:r>
            <a:r>
              <a:rPr lang="tr-TR" sz="2000" b="1" dirty="0"/>
              <a:t>soruşturulması ve kovuşturulmasının şikayete bağlı olduğu belirtilen suçlar yönünden,</a:t>
            </a:r>
            <a:r>
              <a:rPr lang="tr-TR" sz="2000" dirty="0"/>
              <a:t> şikayet hakkı bulunan kişi fiili ve faili yani bu eylemi gerçekleştiren kişinin kim olduğunu </a:t>
            </a:r>
            <a:r>
              <a:rPr lang="tr-TR" sz="2000" b="1" dirty="0"/>
              <a:t>öğrenmesinden itibaren altı ay içinde şikayette bulunmazsa </a:t>
            </a:r>
            <a:r>
              <a:rPr lang="tr-TR" sz="2000" dirty="0"/>
              <a:t>bu süreden sonra </a:t>
            </a:r>
            <a:r>
              <a:rPr lang="tr-TR" sz="2000" b="1" u="sng" dirty="0"/>
              <a:t>artık şikayet hakkı sona ereceğinden</a:t>
            </a:r>
            <a:r>
              <a:rPr lang="tr-TR" sz="2000" dirty="0"/>
              <a:t>, süre geçtikten sonra yapılan şikayetler dikkate alınamaz ve Cumhuriyet savcısı tarafından soruşturma başlatılamaz. </a:t>
            </a:r>
          </a:p>
          <a:p>
            <a:pPr>
              <a:spcBef>
                <a:spcPts val="1500"/>
              </a:spcBef>
            </a:pPr>
            <a:r>
              <a:rPr lang="tr-TR" sz="2000" dirty="0"/>
              <a:t>Eğer süresinde yapılmış bir şikayet bulunmakla birlikte savcılık soruşturması aşamasında ya da kamu davası açılmış ise yargılama aşamasında </a:t>
            </a:r>
            <a:r>
              <a:rPr lang="tr-TR" sz="2000" b="1" dirty="0"/>
              <a:t>şikayetten vazgeçtiği bildirmesi halinde yine Mahkemece davanın düşmesine karar verilir</a:t>
            </a:r>
            <a:r>
              <a:rPr lang="tr-TR" sz="2000" dirty="0"/>
              <a:t>. </a:t>
            </a:r>
          </a:p>
          <a:p>
            <a:pPr>
              <a:spcBef>
                <a:spcPts val="0"/>
              </a:spcBef>
              <a:tabLst>
                <a:tab pos="361950" algn="l"/>
              </a:tabLst>
            </a:pPr>
            <a:r>
              <a:rPr lang="tr-TR" sz="2000" b="1" u="sng" dirty="0"/>
              <a:t>Ceza soruşturmalarında da CMK ve TCK hükümleri uygulandığından</a:t>
            </a:r>
            <a:r>
              <a:rPr lang="tr-TR" sz="2000" dirty="0"/>
              <a:t>, takibi şikayete bağlı suçlar yönünden </a:t>
            </a:r>
            <a:r>
              <a:rPr lang="tr-TR" sz="2000" b="1" dirty="0"/>
              <a:t>şikayetçi ilk soruşturma aşamasında ya da </a:t>
            </a:r>
          </a:p>
          <a:p>
            <a:pPr marL="0" indent="0">
              <a:spcBef>
                <a:spcPts val="0"/>
              </a:spcBef>
              <a:buNone/>
              <a:tabLst>
                <a:tab pos="361950" algn="l"/>
              </a:tabLst>
            </a:pPr>
            <a:r>
              <a:rPr lang="tr-TR" sz="2000" b="1" dirty="0"/>
              <a:t>	son soruşturma aşamasında şikayetinden vazgeçtiğini belirtirse</a:t>
            </a:r>
            <a:r>
              <a:rPr lang="tr-TR" sz="2000" dirty="0"/>
              <a:t>, artık 	soruşturmaya devam edilmemeli, yetkili Kurul tarafından men-i muhakeme ya 	da lüzum-u muhakeme yönünde herhangi bir karar alınmamalı ve 	“</a:t>
            </a:r>
            <a:r>
              <a:rPr lang="tr-TR" sz="2000" b="1" u="sng" dirty="0"/>
              <a:t>şikayetten vazgeçme nedeniyle kovuşturmaya yer olmadığına</a:t>
            </a:r>
            <a:r>
              <a:rPr lang="tr-TR" sz="2000" dirty="0"/>
              <a:t>” karar 	verilmelidir.</a:t>
            </a:r>
          </a:p>
          <a:p>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109</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25343150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47520" y="583474"/>
            <a:ext cx="9387408" cy="5338355"/>
          </a:xfrm>
        </p:spPr>
        <p:txBody>
          <a:bodyPr>
            <a:normAutofit fontScale="77500" lnSpcReduction="20000"/>
          </a:bodyPr>
          <a:lstStyle/>
          <a:p>
            <a:pPr marL="0" indent="0" algn="ctr">
              <a:buNone/>
            </a:pPr>
            <a:endParaRPr lang="tr-TR" dirty="0"/>
          </a:p>
          <a:p>
            <a:pPr>
              <a:buNone/>
            </a:pPr>
            <a:r>
              <a:rPr lang="tr-TR" b="1" dirty="0"/>
              <a:t>			</a:t>
            </a:r>
            <a:r>
              <a:rPr lang="tr-TR" sz="2400" b="1" dirty="0"/>
              <a:t>TANIMLAR</a:t>
            </a:r>
          </a:p>
          <a:p>
            <a:pPr>
              <a:buNone/>
            </a:pPr>
            <a:endParaRPr lang="tr-TR" sz="2400" b="1" dirty="0"/>
          </a:p>
          <a:p>
            <a:r>
              <a:rPr lang="tr-TR" sz="2100" b="1" dirty="0"/>
              <a:t>Lüzum-u muhakeme: </a:t>
            </a:r>
            <a:r>
              <a:rPr lang="tr-TR" sz="2100" dirty="0"/>
              <a:t>Yapılacak ceza soruşturması sonucunda, yetkili kurulun verdiği şüphelinin soruşturmaya konu suç teşkil eden eyleminden dolayı </a:t>
            </a:r>
            <a:r>
              <a:rPr lang="tr-TR" sz="2100" b="1" dirty="0"/>
              <a:t>yargılanması gerektiği</a:t>
            </a:r>
            <a:r>
              <a:rPr lang="tr-TR" sz="2100" dirty="0"/>
              <a:t>ne ilişkin karar</a:t>
            </a:r>
          </a:p>
          <a:p>
            <a:r>
              <a:rPr lang="tr-TR" sz="2100" b="1" dirty="0"/>
              <a:t>Men-i muhakeme</a:t>
            </a:r>
            <a:r>
              <a:rPr lang="tr-TR" sz="2100" dirty="0"/>
              <a:t>: Yapılacak ceza soruşturması sonucunda, yetkili kurulun verdiği şüphelinin soruşturmaya konu eylemi nedeniyle </a:t>
            </a:r>
            <a:r>
              <a:rPr lang="tr-TR" sz="2100" b="1" dirty="0"/>
              <a:t>yargılanmasının gerekmediği</a:t>
            </a:r>
            <a:r>
              <a:rPr lang="tr-TR" sz="2100" dirty="0"/>
              <a:t>ne ilişkin karar</a:t>
            </a:r>
          </a:p>
          <a:p>
            <a:r>
              <a:rPr lang="tr-TR" sz="2100" b="1" dirty="0"/>
              <a:t>İtiraz</a:t>
            </a:r>
            <a:r>
              <a:rPr lang="tr-TR" sz="2100" dirty="0"/>
              <a:t>: Lüzum-u muhakeme kararına karşı şüpheli tarafından Danıştay yetkili dairesine yapılan itiraz</a:t>
            </a:r>
          </a:p>
          <a:p>
            <a:r>
              <a:rPr lang="tr-TR" sz="2100" b="1" dirty="0"/>
              <a:t>Kendiliğinden inceleme</a:t>
            </a:r>
            <a:r>
              <a:rPr lang="tr-TR" sz="2100" dirty="0"/>
              <a:t>: Men-i muhakeme kararlarının Danıştay yetkili dairesi tarafından kendiliğinden incelenmesi</a:t>
            </a:r>
          </a:p>
          <a:p>
            <a:r>
              <a:rPr lang="tr-TR" sz="2100" b="1" dirty="0" err="1"/>
              <a:t>Danıştayın</a:t>
            </a:r>
            <a:r>
              <a:rPr lang="tr-TR" sz="2100" b="1" dirty="0"/>
              <a:t> 2’nci Dairesi</a:t>
            </a:r>
            <a:r>
              <a:rPr lang="tr-TR" sz="2100" dirty="0"/>
              <a:t>: Yükseköğretim Kurulu ve Yükseköğretim Denetleme Kurulu Başkan ve üyeleri hakkında lüzum-u muhakeme veya men-i muhakeme kararını veren yetkili Danıştay dairesini ve aynı zamanda diğer yetkili kurullarca verilen lüzum-u muhakeme kararına ilgililerce yapılacak itiraz ile men-i muhakeme kararlarını kendiliğinden inceleyen Danıştay dairesi</a:t>
            </a:r>
          </a:p>
          <a:p>
            <a:r>
              <a:rPr lang="tr-TR" sz="2000" dirty="0"/>
              <a:t>4483 sayılı Memurlar ve Diğer Kamu Görevlilerinin Yargılanması Hakkında Kanun: 2547 sayılı Kanun’da düzenlenen ceza soruşturmasına ilişkin hükümlerde yer almayan hususlarda uygulanacak olan kanun</a:t>
            </a:r>
          </a:p>
          <a:p>
            <a:endParaRPr lang="tr-TR" sz="2100" dirty="0"/>
          </a:p>
          <a:p>
            <a:pPr marL="0" indent="0">
              <a:buNone/>
            </a:pPr>
            <a:endParaRPr lang="tr-TR" sz="2800" b="1" dirty="0">
              <a:solidFill>
                <a:schemeClr val="tx1"/>
              </a:solidFill>
            </a:endParaRP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11</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14130" y="-170120"/>
            <a:ext cx="10154093" cy="7028122"/>
          </a:xfrm>
        </p:spPr>
        <p:txBody>
          <a:bodyPr>
            <a:normAutofit lnSpcReduction="10000"/>
          </a:bodyPr>
          <a:lstStyle/>
          <a:p>
            <a:pPr marL="0" indent="0">
              <a:buNone/>
            </a:pPr>
            <a:r>
              <a:rPr lang="tr-TR" b="1" dirty="0"/>
              <a:t>						</a:t>
            </a:r>
          </a:p>
          <a:p>
            <a:pPr marL="0" indent="0">
              <a:buNone/>
            </a:pPr>
            <a:r>
              <a:rPr lang="tr-TR" b="1" dirty="0"/>
              <a:t>	</a:t>
            </a:r>
            <a:r>
              <a:rPr lang="tr-TR" sz="2400" b="1" dirty="0"/>
              <a:t>			ŞİKAYET HAKKI  VE  ŞİKAYETTEN VAZGEÇME</a:t>
            </a:r>
          </a:p>
          <a:p>
            <a:pPr marL="0" indent="0">
              <a:buNone/>
            </a:pPr>
            <a:r>
              <a:rPr lang="tr-TR" b="1" dirty="0"/>
              <a:t>    Danıştay 1.Dairesinin 17.10.2018 tarihli ve E:2018/1371, K:2018/1685 sayılı kararında;</a:t>
            </a:r>
            <a:endParaRPr lang="tr-TR" sz="2000" b="1" dirty="0"/>
          </a:p>
          <a:p>
            <a:pPr marL="0" indent="0">
              <a:buNone/>
            </a:pPr>
            <a:r>
              <a:rPr lang="tr-TR" i="1" dirty="0"/>
              <a:t>«… Şüpheli ....'a isnat edilen suçlarla ilgili olarak, konuyla ilgili soruşturma devam ederken </a:t>
            </a:r>
            <a:r>
              <a:rPr lang="tr-TR" b="1" i="1" dirty="0"/>
              <a:t>şikayetçi ....'</a:t>
            </a:r>
            <a:r>
              <a:rPr lang="tr-TR" b="1" i="1" dirty="0" err="1"/>
              <a:t>nun</a:t>
            </a:r>
            <a:r>
              <a:rPr lang="tr-TR" b="1" i="1" dirty="0"/>
              <a:t> soruşturmacıya verdiği 19.3.2018 tarihli dilekçede, şikayetinden vazgeçtiğini belirttiği, takibi şikayete bağlı olan basit yaralama, basit hakaret ve tehdit suçlarına ilişkin şikayetten vazgeçilmiş olması nedeniyle şüpheli .... hakkında ceza soruşturması yapılamayacağı </a:t>
            </a:r>
            <a:r>
              <a:rPr lang="tr-TR" i="1" dirty="0"/>
              <a:t>ve </a:t>
            </a:r>
            <a:r>
              <a:rPr lang="tr-TR" b="1" i="1" dirty="0"/>
              <a:t>Kurul kararı alınamayacağı anlaşıldığından</a:t>
            </a:r>
            <a:r>
              <a:rPr lang="tr-TR" i="1" dirty="0"/>
              <a:t>, </a:t>
            </a:r>
            <a:r>
              <a:rPr lang="tr-TR" i="1" dirty="0" err="1"/>
              <a:t>Ondokuz</a:t>
            </a:r>
            <a:r>
              <a:rPr lang="tr-TR" i="1" dirty="0"/>
              <a:t> Mayıs Üniversitesi Rektörlüğünce oluşturulan Kurulun 10.5.2018 tarih ve 2018/1 sayılı kararının; 1 inci maddede </a:t>
            </a:r>
            <a:r>
              <a:rPr lang="tr-TR" i="1" u="sng" dirty="0"/>
              <a:t>atılı tehdit suçundan</a:t>
            </a:r>
            <a:r>
              <a:rPr lang="tr-TR" i="1" dirty="0"/>
              <a:t>, 2 </a:t>
            </a:r>
            <a:r>
              <a:rPr lang="tr-TR" i="1" dirty="0" err="1"/>
              <a:t>nci</a:t>
            </a:r>
            <a:r>
              <a:rPr lang="tr-TR" i="1" dirty="0"/>
              <a:t> maddede </a:t>
            </a:r>
            <a:r>
              <a:rPr lang="tr-TR" i="1" u="sng" dirty="0"/>
              <a:t>atılı basit yaralama suçundan</a:t>
            </a:r>
            <a:r>
              <a:rPr lang="tr-TR" i="1" dirty="0"/>
              <a:t> ve 3 üncü maddede </a:t>
            </a:r>
            <a:r>
              <a:rPr lang="tr-TR" i="1" u="sng" dirty="0"/>
              <a:t>atılı hakaret suçundan </a:t>
            </a:r>
            <a:r>
              <a:rPr lang="tr-TR" i="1" dirty="0"/>
              <a:t>şüpheli ....'</a:t>
            </a:r>
            <a:r>
              <a:rPr lang="tr-TR" i="1" dirty="0" err="1"/>
              <a:t>ın</a:t>
            </a:r>
            <a:r>
              <a:rPr lang="tr-TR" i="1" dirty="0"/>
              <a:t> men-i muhakemesine ilişkin kısmının bozulmasına, 1 inci, 2 </a:t>
            </a:r>
            <a:r>
              <a:rPr lang="tr-TR" i="1" dirty="0" err="1"/>
              <a:t>nci</a:t>
            </a:r>
            <a:r>
              <a:rPr lang="tr-TR" i="1" dirty="0"/>
              <a:t> ve 3 üncü maddelerde </a:t>
            </a:r>
            <a:r>
              <a:rPr lang="tr-TR" b="1" i="1" dirty="0"/>
              <a:t>atılı suçlar nedeniyle </a:t>
            </a:r>
            <a:r>
              <a:rPr lang="tr-TR" i="1" dirty="0"/>
              <a:t>.... </a:t>
            </a:r>
            <a:r>
              <a:rPr lang="tr-TR" b="1" i="1" u="sng" dirty="0"/>
              <a:t>hakkında kovuşturmaya yer olmadığına</a:t>
            </a:r>
            <a:r>
              <a:rPr lang="tr-TR" i="1" dirty="0"/>
              <a:t>,</a:t>
            </a:r>
            <a:endParaRPr lang="tr-TR" dirty="0"/>
          </a:p>
          <a:p>
            <a:pPr marL="0" indent="0">
              <a:buNone/>
            </a:pPr>
            <a:r>
              <a:rPr lang="tr-TR" i="1" dirty="0"/>
              <a:t>4 üncü maddede şüpheli ....'</a:t>
            </a:r>
            <a:r>
              <a:rPr lang="tr-TR" i="1" dirty="0" err="1"/>
              <a:t>na</a:t>
            </a:r>
            <a:r>
              <a:rPr lang="tr-TR" i="1" dirty="0"/>
              <a:t> </a:t>
            </a:r>
            <a:r>
              <a:rPr lang="tr-TR" b="1" i="1" dirty="0"/>
              <a:t>isnat edilen </a:t>
            </a:r>
            <a:r>
              <a:rPr lang="tr-TR" b="1" i="1" u="sng" dirty="0"/>
              <a:t>iftira suçu ile ilgili olarak</a:t>
            </a:r>
            <a:r>
              <a:rPr lang="tr-TR" b="1" i="1" dirty="0"/>
              <a:t>, şikayetçi ....'</a:t>
            </a:r>
            <a:r>
              <a:rPr lang="tr-TR" b="1" i="1" dirty="0" err="1"/>
              <a:t>ın</a:t>
            </a:r>
            <a:r>
              <a:rPr lang="tr-TR" b="1" i="1" dirty="0"/>
              <a:t> soruşturmacıya verdiği 17.4.2018 tarihli dilekçede, .... hakkındaki şikayetinden vazgeçtiğini belirttiği, ancak bu </a:t>
            </a:r>
            <a:r>
              <a:rPr lang="tr-TR" b="1" i="1" u="sng" dirty="0"/>
              <a:t>vazgeçme iradesinin şüpheliye atılı iftira suçu yönünden bağlayıcı olmadığ</a:t>
            </a:r>
            <a:r>
              <a:rPr lang="tr-TR" b="1" i="1" dirty="0"/>
              <a:t>ı, </a:t>
            </a:r>
            <a:r>
              <a:rPr lang="tr-TR" b="1" i="1" u="sng" dirty="0"/>
              <a:t>iftira suçunun takibi şikayete bağlı suçlardan olmadığı</a:t>
            </a:r>
            <a:r>
              <a:rPr lang="tr-TR" b="1" i="1" dirty="0"/>
              <a:t>  </a:t>
            </a:r>
            <a:r>
              <a:rPr lang="tr-TR" i="1" dirty="0"/>
              <a:t>görülmekle birlikte, ....'</a:t>
            </a:r>
            <a:r>
              <a:rPr lang="tr-TR" i="1" dirty="0" err="1"/>
              <a:t>nun</a:t>
            </a:r>
            <a:r>
              <a:rPr lang="tr-TR" i="1" dirty="0"/>
              <a:t> ....'a atılı tehdit, basit yaralama ve hakaret suçlarıyla ilgili şikayetinden vazgeçmesi nedeniyle şüpheliye atılı iftira suçunun dayanağının da ortadan kalktığı, bu nedenle mevcut delillerin, 4 üncü maddede atılı suçtan dolayı şüpheli .... hakkında kamu davası açılmasını gerektirecek nitelikte olmadığı anlaşıldığından, </a:t>
            </a:r>
            <a:r>
              <a:rPr lang="tr-TR" i="1" dirty="0" err="1"/>
              <a:t>Ondokuz</a:t>
            </a:r>
            <a:r>
              <a:rPr lang="tr-TR" i="1" dirty="0"/>
              <a:t> Mayıs Üniversitesi Rektörlüğünce oluşturulan Yetkili Kurulun 10.5.2018 tarih ve 2018/1 sayılı kararının; 4 üncü maddede atılı suçtan şüpheli ....'</a:t>
            </a:r>
            <a:r>
              <a:rPr lang="tr-TR" i="1" dirty="0" err="1"/>
              <a:t>nun</a:t>
            </a:r>
            <a:r>
              <a:rPr lang="tr-TR" i="1" dirty="0"/>
              <a:t> men-i muhakemesine ilişkin kısmının onanmasına</a:t>
            </a:r>
            <a:r>
              <a:rPr lang="tr-TR" dirty="0"/>
              <a:t>…” karar verilmiştir.</a:t>
            </a:r>
          </a:p>
          <a:p>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110</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2214163509"/>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222744" y="-106326"/>
            <a:ext cx="10590028" cy="6964328"/>
          </a:xfrm>
        </p:spPr>
        <p:txBody>
          <a:bodyPr>
            <a:normAutofit/>
          </a:bodyPr>
          <a:lstStyle/>
          <a:p>
            <a:pPr marL="0" indent="0">
              <a:buNone/>
            </a:pPr>
            <a:r>
              <a:rPr lang="tr-TR" b="1" dirty="0"/>
              <a:t>						</a:t>
            </a:r>
          </a:p>
          <a:p>
            <a:pPr marL="0" indent="0">
              <a:buNone/>
            </a:pPr>
            <a:r>
              <a:rPr lang="tr-TR" b="1" dirty="0"/>
              <a:t>	</a:t>
            </a:r>
            <a:r>
              <a:rPr lang="tr-TR" sz="2400" b="1" dirty="0"/>
              <a:t>			</a:t>
            </a:r>
          </a:p>
          <a:p>
            <a:pPr marL="0" indent="0">
              <a:buNone/>
            </a:pPr>
            <a:r>
              <a:rPr lang="tr-TR" sz="2400" b="1" dirty="0"/>
              <a:t>				ŞİKAYET HAKKI  VE  ŞİKAYETTEN VAZGEÇME</a:t>
            </a:r>
          </a:p>
          <a:p>
            <a:pPr marL="0" indent="0">
              <a:buNone/>
            </a:pPr>
            <a:endParaRPr lang="tr-TR" sz="2400" b="1" dirty="0"/>
          </a:p>
          <a:p>
            <a:pPr marL="0" indent="0">
              <a:buNone/>
              <a:tabLst>
                <a:tab pos="361950" algn="l"/>
              </a:tabLst>
            </a:pPr>
            <a:r>
              <a:rPr lang="tr-TR" sz="2400" b="1" dirty="0"/>
              <a:t>	</a:t>
            </a:r>
            <a:r>
              <a:rPr lang="tr-TR" sz="2000" dirty="0"/>
              <a:t>Buradan çıkan sonuç; </a:t>
            </a:r>
          </a:p>
          <a:p>
            <a:r>
              <a:rPr lang="tr-TR" sz="2000" dirty="0"/>
              <a:t>takibi şikayete bağlı suçlar için men-i muhakeme kararı alınamayacağı, sadece kovuşturmaya yer olmadığına karar verilebileceği, </a:t>
            </a:r>
          </a:p>
          <a:p>
            <a:r>
              <a:rPr lang="tr-TR" sz="2000" dirty="0"/>
              <a:t>Aynı soruşturmada takibi şikayete bağlı suçlar ile şikayete bağlı olmayan suçların birlikte bulunması halinde de bu suçların ayrı ayrı değerlendirilmesi gerektiği, </a:t>
            </a:r>
          </a:p>
          <a:p>
            <a:r>
              <a:rPr lang="tr-TR" sz="2000" dirty="0"/>
              <a:t>Şikayete bağlı suçlarda şikayetten vazgeçme üzerine kovuşturmaya yer olmadığına dair karar alınması, </a:t>
            </a:r>
          </a:p>
          <a:p>
            <a:r>
              <a:rPr lang="tr-TR" sz="2000" dirty="0"/>
              <a:t>Şikayete bağlı olmayan suçlarda ise yetkili Kurulca men-i muhakeme ya da lüzum-u muhakeme kararı alınması gerektiğidir.</a:t>
            </a:r>
          </a:p>
          <a:p>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111</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4163462510"/>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14130" y="74428"/>
            <a:ext cx="10246058" cy="6783574"/>
          </a:xfrm>
        </p:spPr>
        <p:txBody>
          <a:bodyPr>
            <a:normAutofit/>
          </a:bodyPr>
          <a:lstStyle/>
          <a:p>
            <a:pPr marL="0" indent="0">
              <a:buNone/>
            </a:pPr>
            <a:r>
              <a:rPr lang="tr-TR" b="1" dirty="0"/>
              <a:t>						</a:t>
            </a:r>
          </a:p>
          <a:p>
            <a:pPr marL="0" indent="0">
              <a:buNone/>
            </a:pPr>
            <a:r>
              <a:rPr lang="tr-TR" b="1" dirty="0"/>
              <a:t>	</a:t>
            </a:r>
            <a:r>
              <a:rPr lang="tr-TR" sz="2400" b="1" dirty="0"/>
              <a:t>			ŞİKAYET HAKKI  VE  ŞİKAYETTEN VAZGEÇME</a:t>
            </a:r>
          </a:p>
          <a:p>
            <a:pPr marL="0" indent="0">
              <a:buNone/>
            </a:pPr>
            <a:endParaRPr lang="tr-TR" sz="1200" b="1" dirty="0"/>
          </a:p>
          <a:p>
            <a:pPr marL="0" indent="0">
              <a:buNone/>
              <a:tabLst>
                <a:tab pos="361950" algn="l"/>
              </a:tabLst>
            </a:pPr>
            <a:r>
              <a:rPr lang="tr-TR" dirty="0"/>
              <a:t>	Ancak takibi şikayete bağlı suçlar yönünden,</a:t>
            </a:r>
          </a:p>
          <a:p>
            <a:r>
              <a:rPr lang="tr-TR" dirty="0"/>
              <a:t>Şikâyet bazı hallerde fiile, bazı hallerde faile bağlı olduğundan; </a:t>
            </a:r>
          </a:p>
          <a:p>
            <a:r>
              <a:rPr lang="tr-TR" dirty="0"/>
              <a:t>Şikâyete bağlı suçları, ikiye ayırmak mümkündür. </a:t>
            </a:r>
          </a:p>
          <a:p>
            <a:pPr marL="0" indent="0">
              <a:buNone/>
            </a:pPr>
            <a:r>
              <a:rPr lang="tr-TR" b="1" dirty="0"/>
              <a:t>-   Şikâyet şartı gerçekleşmeden takip edilmesi mümkün olmayan suçlar </a:t>
            </a:r>
            <a:endParaRPr lang="tr-TR" dirty="0"/>
          </a:p>
          <a:p>
            <a:pPr marL="0" indent="0">
              <a:buNone/>
            </a:pPr>
            <a:r>
              <a:rPr lang="tr-TR" b="1" dirty="0"/>
              <a:t>-   Bazı şartların bulunması halinde şikâyete tabi olan suçlardır</a:t>
            </a:r>
            <a:r>
              <a:rPr lang="tr-TR" dirty="0"/>
              <a:t>.</a:t>
            </a:r>
          </a:p>
          <a:p>
            <a:r>
              <a:rPr lang="tr-TR" dirty="0"/>
              <a:t>Bu suçlara örnek verilecek olursa, </a:t>
            </a:r>
          </a:p>
          <a:p>
            <a:pPr marL="0" indent="0">
              <a:buNone/>
            </a:pPr>
            <a:r>
              <a:rPr lang="tr-TR" dirty="0"/>
              <a:t>Hakaret suçu esasen takibi şikayete bağlı bir suç olmakla birlikte, mağdurun durumuna göre şikayete tabi olmaktan çıkabilir. </a:t>
            </a:r>
          </a:p>
          <a:p>
            <a:pPr marL="0" indent="0">
              <a:buNone/>
            </a:pPr>
            <a:r>
              <a:rPr lang="tr-TR" b="1" dirty="0"/>
              <a:t>TCK’nın md.131’de </a:t>
            </a:r>
            <a:r>
              <a:rPr lang="tr-TR" b="1" i="1" dirty="0"/>
              <a:t>“(1) </a:t>
            </a:r>
            <a:r>
              <a:rPr lang="tr-TR" b="1" i="1" u="sng" dirty="0"/>
              <a:t>Kamu görevlisine karşı görevinden dolayı işlenen hariç</a:t>
            </a:r>
            <a:r>
              <a:rPr lang="tr-TR" b="1" i="1" dirty="0"/>
              <a:t>; hakaret suçunun soruşturulması ve kovuşturulması, </a:t>
            </a:r>
            <a:r>
              <a:rPr lang="tr-TR" b="1" i="1" u="sng" dirty="0"/>
              <a:t>mağdurun şikayetine bağlıdır</a:t>
            </a:r>
            <a:r>
              <a:rPr lang="tr-TR" dirty="0"/>
              <a:t>.” düzenlemesiyle hakaret suçunun takibinin şikayete bağlı olduğu, ancak hakaret suçunun kamu görevlisine karşı kamu görevinden dolayı işlenmesi halinde yani mağdurun kamu görevlisi olması ve hakaret suçunun mağdurun kamu görevini ifa etmesinden kaynaklı olarak gerçekleşmesi durumunda artık suç şikayete tabi olmaktan çıkmaktadır.</a:t>
            </a:r>
          </a:p>
          <a:p>
            <a:pPr marL="0" indent="0">
              <a:buNone/>
            </a:pPr>
            <a:r>
              <a:rPr lang="tr-TR" dirty="0"/>
              <a:t>	Bu husus </a:t>
            </a:r>
            <a:r>
              <a:rPr lang="tr-TR" b="1" u="sng" dirty="0"/>
              <a:t>ceza soruşturmaları için de geçerlidir</a:t>
            </a:r>
            <a:r>
              <a:rPr lang="tr-TR" dirty="0"/>
              <a:t>. </a:t>
            </a:r>
          </a:p>
          <a:p>
            <a:pPr marL="0" indent="0">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112</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2693270281"/>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105787" y="329608"/>
            <a:ext cx="10554402" cy="6528393"/>
          </a:xfrm>
        </p:spPr>
        <p:txBody>
          <a:bodyPr>
            <a:normAutofit/>
          </a:bodyPr>
          <a:lstStyle/>
          <a:p>
            <a:pPr marL="0" indent="0">
              <a:buNone/>
            </a:pPr>
            <a:r>
              <a:rPr lang="tr-TR" b="1" dirty="0"/>
              <a:t>						</a:t>
            </a:r>
          </a:p>
          <a:p>
            <a:pPr marL="0" indent="0">
              <a:buNone/>
            </a:pPr>
            <a:r>
              <a:rPr lang="tr-TR" b="1" dirty="0"/>
              <a:t>	</a:t>
            </a:r>
            <a:r>
              <a:rPr lang="tr-TR" sz="2400" b="1" dirty="0"/>
              <a:t>		</a:t>
            </a:r>
            <a:r>
              <a:rPr lang="tr-TR" sz="2800" b="1" dirty="0"/>
              <a:t>ŞİKAYET HAKKI  VE  ŞİKAYETTEN VAZGEÇME</a:t>
            </a:r>
          </a:p>
          <a:p>
            <a:pPr marL="0" indent="0">
              <a:buNone/>
            </a:pPr>
            <a:endParaRPr lang="tr-TR" sz="2400" b="1" dirty="0"/>
          </a:p>
          <a:p>
            <a:r>
              <a:rPr lang="tr-TR" sz="2400" dirty="0"/>
              <a:t>Ancak hakaret suçunun şikayete tabi olmaması için yalnızca mağdurun kamu görevlisi olması yeterli değildir. </a:t>
            </a:r>
          </a:p>
          <a:p>
            <a:r>
              <a:rPr lang="tr-TR" sz="2400" dirty="0"/>
              <a:t>Aynı zamanda bu suçun kamu görevlisinin </a:t>
            </a:r>
            <a:r>
              <a:rPr lang="tr-TR" sz="2400" u="sng" dirty="0"/>
              <a:t>görevinden dolayı</a:t>
            </a:r>
            <a:r>
              <a:rPr lang="tr-TR" sz="2400" dirty="0"/>
              <a:t> yani </a:t>
            </a:r>
            <a:r>
              <a:rPr lang="tr-TR" sz="2400" u="sng" dirty="0"/>
              <a:t>görevini ifa ederken gerçekleşmesi</a:t>
            </a:r>
            <a:r>
              <a:rPr lang="tr-TR" sz="2400" dirty="0"/>
              <a:t> gereklidir. </a:t>
            </a:r>
          </a:p>
          <a:p>
            <a:r>
              <a:rPr lang="tr-TR" sz="2400" dirty="0"/>
              <a:t>Bu durumun dışında, kamu görevlisinin görev ifa etmediği bir zamanda ya da yerde kamu görevlisine karşı gerçekleşen hakaret şikayete tabi olmaktan çıkmamakta, suç yine şikayete tabi bir suç niteliği kazanmaktadır.</a:t>
            </a:r>
          </a:p>
          <a:p>
            <a:pPr marL="0" indent="0">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113</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4292371269"/>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105787" y="404037"/>
            <a:ext cx="10388008" cy="6453964"/>
          </a:xfrm>
        </p:spPr>
        <p:txBody>
          <a:bodyPr>
            <a:normAutofit/>
          </a:bodyPr>
          <a:lstStyle/>
          <a:p>
            <a:pPr marL="0" indent="0">
              <a:buNone/>
            </a:pPr>
            <a:r>
              <a:rPr lang="tr-TR" b="1" dirty="0"/>
              <a:t>						</a:t>
            </a:r>
          </a:p>
          <a:p>
            <a:r>
              <a:rPr lang="tr-TR" b="1" dirty="0"/>
              <a:t>	</a:t>
            </a:r>
            <a:r>
              <a:rPr lang="tr-TR" sz="2400" b="1" dirty="0"/>
              <a:t>		</a:t>
            </a:r>
            <a:r>
              <a:rPr lang="tr-TR" b="1" dirty="0"/>
              <a:t> 	</a:t>
            </a:r>
            <a:r>
              <a:rPr lang="tr-TR" sz="2400" b="1" dirty="0"/>
              <a:t>		UYGULANACAK DİĞER HÜKÜMLER</a:t>
            </a:r>
            <a:endParaRPr lang="tr-TR" sz="2400" dirty="0"/>
          </a:p>
          <a:p>
            <a:pPr marL="0" indent="0">
              <a:buNone/>
            </a:pPr>
            <a:endParaRPr lang="tr-TR" sz="2000" dirty="0"/>
          </a:p>
          <a:p>
            <a:r>
              <a:rPr lang="tr-TR" sz="2000" dirty="0"/>
              <a:t>2547 Sayılı Kanun’un md.53/c fıkrasında belirtilen kişiler bakımından </a:t>
            </a:r>
            <a:r>
              <a:rPr lang="tr-TR" sz="2000" u="sng" dirty="0"/>
              <a:t>görevleri dolayısıyla</a:t>
            </a:r>
            <a:r>
              <a:rPr lang="tr-TR" sz="2000" dirty="0"/>
              <a:t> ya da </a:t>
            </a:r>
            <a:r>
              <a:rPr lang="tr-TR" sz="2000" u="sng" dirty="0"/>
              <a:t>görevlerini yaptıkları sırada</a:t>
            </a:r>
            <a:r>
              <a:rPr lang="tr-TR" sz="2000" dirty="0"/>
              <a:t> işledikleri ileri sürülen suçlar hakkında </a:t>
            </a:r>
            <a:r>
              <a:rPr lang="tr-TR" sz="2000" b="1" dirty="0"/>
              <a:t>ceza soruşturması başlatılmadan önce </a:t>
            </a:r>
            <a:r>
              <a:rPr lang="tr-TR" sz="2000" dirty="0"/>
              <a:t>yetkili makamlarca </a:t>
            </a:r>
            <a:r>
              <a:rPr lang="tr-TR" sz="2000" b="1" u="sng" dirty="0"/>
              <a:t>inceleme başlatılabileceği</a:t>
            </a:r>
            <a:r>
              <a:rPr lang="tr-TR" sz="2000" dirty="0"/>
              <a:t> ve inceleme sonucunda soruşturma açılmasına karar verilmesi</a:t>
            </a:r>
          </a:p>
          <a:p>
            <a:r>
              <a:rPr lang="tr-TR" sz="2000" dirty="0"/>
              <a:t>Ya da </a:t>
            </a:r>
            <a:r>
              <a:rPr lang="tr-TR" sz="2000" b="1" u="sng" dirty="0"/>
              <a:t>doğrudan soruşturma başlatılması halinde</a:t>
            </a:r>
            <a:r>
              <a:rPr lang="tr-TR" sz="2000" dirty="0"/>
              <a:t> ceza soruşturması hükümlerinin uygulanacağı belirtilmekle birlikte, inceleme sonucunda soruşturma açılmamasına karar verilmesi durumunda nasıl bir yol izleneceği ile ilgili yasal bir düzenleme yapılmamıştır. </a:t>
            </a:r>
          </a:p>
          <a:p>
            <a:r>
              <a:rPr lang="tr-TR" sz="2000" dirty="0"/>
              <a:t>Doktrinde ve Danıştay kararlarında, </a:t>
            </a:r>
            <a:r>
              <a:rPr lang="tr-TR" sz="2000" b="1" dirty="0"/>
              <a:t>ceza soruşturması başlatmama kararının bir idari işlem olduğu</a:t>
            </a:r>
            <a:r>
              <a:rPr lang="tr-TR" sz="2000" dirty="0"/>
              <a:t> ve bu </a:t>
            </a:r>
            <a:r>
              <a:rPr lang="tr-TR" sz="2000" b="1" dirty="0"/>
              <a:t>karara karşı idari yargıda iptal davası açılabileceği</a:t>
            </a:r>
            <a:r>
              <a:rPr lang="tr-TR" sz="2000" dirty="0"/>
              <a:t>, </a:t>
            </a:r>
          </a:p>
          <a:p>
            <a:r>
              <a:rPr lang="tr-TR" sz="2000" dirty="0"/>
              <a:t>Bu kararın men-i muhakeme veya lüzum-u muhakeme kararı niteliğinde olmadığı kabul edilmektedir.</a:t>
            </a:r>
          </a:p>
          <a:p>
            <a:pPr marL="0" indent="0">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114</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241942864"/>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105787" y="308344"/>
            <a:ext cx="10388008" cy="6549657"/>
          </a:xfrm>
        </p:spPr>
        <p:txBody>
          <a:bodyPr>
            <a:normAutofit lnSpcReduction="10000"/>
          </a:bodyPr>
          <a:lstStyle/>
          <a:p>
            <a:pPr marL="0" indent="0">
              <a:buNone/>
            </a:pPr>
            <a:r>
              <a:rPr lang="tr-TR" b="1" dirty="0"/>
              <a:t>		 		</a:t>
            </a:r>
            <a:r>
              <a:rPr lang="tr-TR" sz="2400" b="1" dirty="0"/>
              <a:t>	UYGULANACAK DİĞER HÜKÜMLER</a:t>
            </a:r>
            <a:endParaRPr lang="tr-TR" sz="2400" dirty="0"/>
          </a:p>
          <a:p>
            <a:pPr marL="0" indent="0">
              <a:buNone/>
            </a:pPr>
            <a:endParaRPr lang="tr-TR" sz="2000" dirty="0"/>
          </a:p>
          <a:p>
            <a:r>
              <a:rPr lang="tr-TR" b="1" dirty="0">
                <a:solidFill>
                  <a:schemeClr val="tx1"/>
                </a:solidFill>
              </a:rPr>
              <a:t>Danıştay 1.Daire’nin 26.1.2022 tarihli ve </a:t>
            </a:r>
            <a:r>
              <a:rPr lang="tr-TR" b="1" dirty="0"/>
              <a:t>E:2022/67, K:2022/51 sayılı kararında; </a:t>
            </a:r>
          </a:p>
          <a:p>
            <a:pPr marL="0" indent="0">
              <a:buNone/>
            </a:pPr>
            <a:r>
              <a:rPr lang="tr-TR" dirty="0">
                <a:solidFill>
                  <a:schemeClr val="tx1"/>
                </a:solidFill>
              </a:rPr>
              <a:t>“</a:t>
            </a:r>
            <a:r>
              <a:rPr lang="tr-TR" dirty="0">
                <a:solidFill>
                  <a:schemeClr val="tx1"/>
                </a:solidFill>
                <a:hlinkClick r:id="rId3">
                  <a:extLst>
                    <a:ext uri="{A12FA001-AC4F-418D-AE19-62706E023703}">
                      <ahyp:hlinkClr xmlns:ahyp="http://schemas.microsoft.com/office/drawing/2018/hyperlinkcolor" val="tx"/>
                    </a:ext>
                  </a:extLst>
                </a:hlinkClick>
              </a:rPr>
              <a:t>…</a:t>
            </a:r>
            <a:r>
              <a:rPr lang="tr-TR" i="1" dirty="0">
                <a:solidFill>
                  <a:schemeClr val="tx1"/>
                </a:solidFill>
              </a:rPr>
              <a:t>Üniversitesi Rektörünün … tarih ve … sayılı kararının, 2547 sayılı Kanunun 53/c maddesi gereğince Dairemizce incelenebilecek nitelikte bir karar olmadığı, Dairemizin 2547 sayılı Kanunun 53/c maddesi uyarınca inceleme yapabilmesi için anılan </a:t>
            </a:r>
            <a:r>
              <a:rPr lang="tr-TR" b="1" i="1" dirty="0">
                <a:solidFill>
                  <a:schemeClr val="tx1"/>
                </a:solidFill>
              </a:rPr>
              <a:t>şikayet üzerine bir soruşturma emri verilerek bir ceza soruşturması yaptırılmış, bu soruşturma sonucunda da yetkili kurul tarafından lüzum-u muhakeme ya da men-i muhakeme niteliğinde bir karar verilmiş olması gerektiği</a:t>
            </a:r>
            <a:r>
              <a:rPr lang="tr-TR" i="1" dirty="0">
                <a:solidFill>
                  <a:schemeClr val="tx1"/>
                </a:solidFill>
              </a:rPr>
              <a:t>, </a:t>
            </a:r>
          </a:p>
          <a:p>
            <a:pPr marL="0" indent="0">
              <a:buNone/>
            </a:pPr>
            <a:r>
              <a:rPr lang="tr-TR" b="1" i="1" u="sng" dirty="0">
                <a:solidFill>
                  <a:schemeClr val="tx1"/>
                </a:solidFill>
              </a:rPr>
              <a:t>Söz konusu kararın ise, ……'</a:t>
            </a:r>
            <a:r>
              <a:rPr lang="tr-TR" b="1" i="1" u="sng" dirty="0" err="1">
                <a:solidFill>
                  <a:schemeClr val="tx1"/>
                </a:solidFill>
              </a:rPr>
              <a:t>ın</a:t>
            </a:r>
            <a:r>
              <a:rPr lang="tr-TR" b="1" i="1" u="sng" dirty="0">
                <a:solidFill>
                  <a:schemeClr val="tx1"/>
                </a:solidFill>
              </a:rPr>
              <a:t> şikayeti üzerine ilgili hakkında ceza soruşturması başlatmamak yönünde irade ortaya koyan ve ceza soruşturması yapılmasına engel olan, niteliği itibarıyla kesin ve yürütülmesi gerekli, iptal davasına konu edilebilecek bir idari işlem olduğu</a:t>
            </a:r>
            <a:r>
              <a:rPr lang="tr-TR" i="1" dirty="0">
                <a:solidFill>
                  <a:schemeClr val="tx1"/>
                </a:solidFill>
              </a:rPr>
              <a:t>, dolayısıyla men-i muhakeme veya lüzum-u muhakeme kararı niteliğinde olmayan bu idari işlemin, Dairemizce incelenmesine olanak bulunmadığı açıktır.</a:t>
            </a:r>
            <a:endParaRPr lang="tr-TR" dirty="0">
              <a:solidFill>
                <a:schemeClr val="tx1"/>
              </a:solidFill>
            </a:endParaRPr>
          </a:p>
          <a:p>
            <a:pPr marL="0" indent="0">
              <a:buNone/>
            </a:pPr>
            <a:r>
              <a:rPr lang="tr-TR" i="1" dirty="0">
                <a:solidFill>
                  <a:schemeClr val="tx1"/>
                </a:solidFill>
              </a:rPr>
              <a:t>Açıklanan nedenlerle, … hakkında ceza soruşturması açılmasına gerek olmadığına ilişkin … Üniversitesi Rektörünün … tarih ve … sayılı kararına şikayetçi tarafından yapılan itirazın incelenmeksizin reddine…» denilerek,</a:t>
            </a:r>
          </a:p>
          <a:p>
            <a:pPr marL="0" indent="0">
              <a:buNone/>
            </a:pPr>
            <a:r>
              <a:rPr lang="tr-TR" dirty="0"/>
              <a:t>Disiplin amiri tarafından </a:t>
            </a:r>
            <a:r>
              <a:rPr lang="tr-TR" u="sng" dirty="0"/>
              <a:t>ceza soruşturması öncesinde başlatılan inceleme sonucunda </a:t>
            </a:r>
            <a:r>
              <a:rPr lang="tr-TR" dirty="0"/>
              <a:t>hakkında şikayette bulunulan kişi hakkında ceza soruşturması başlatmamaya ya da ceza soruşturması başlatılmasına yer olmadığına ilişkin verilen kararın iptal davasına konu olabilecek bir idari işlem olduğu kabul edilmiştir.</a:t>
            </a:r>
          </a:p>
          <a:p>
            <a:pPr marL="0" indent="0">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115</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876951275"/>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956930" y="308344"/>
            <a:ext cx="10823944" cy="6549657"/>
          </a:xfrm>
        </p:spPr>
        <p:txBody>
          <a:bodyPr>
            <a:normAutofit/>
          </a:bodyPr>
          <a:lstStyle/>
          <a:p>
            <a:pPr marL="0" indent="0">
              <a:buNone/>
            </a:pPr>
            <a:r>
              <a:rPr lang="tr-TR" b="1" dirty="0"/>
              <a:t>		 		</a:t>
            </a:r>
            <a:r>
              <a:rPr lang="tr-TR" sz="2400" b="1" dirty="0"/>
              <a:t>		UYGULANACAK DİĞER HÜKÜMLER</a:t>
            </a:r>
          </a:p>
          <a:p>
            <a:pPr marL="0" indent="0">
              <a:buNone/>
            </a:pPr>
            <a:endParaRPr lang="tr-TR" sz="2400" b="1" dirty="0"/>
          </a:p>
          <a:p>
            <a:pPr marL="0" indent="0">
              <a:buNone/>
            </a:pPr>
            <a:r>
              <a:rPr lang="tr-TR" sz="2200" b="1" dirty="0"/>
              <a:t>Danıştay 1.Dairenin Lüzum-u </a:t>
            </a:r>
            <a:r>
              <a:rPr lang="tr-TR" sz="2200" b="1" dirty="0" err="1"/>
              <a:t>muhame</a:t>
            </a:r>
            <a:r>
              <a:rPr lang="tr-TR" sz="2200" b="1" dirty="0"/>
              <a:t> ya da men-i muhakeme yönünden verdiği kararlar kesindir, itiraz edilemez.</a:t>
            </a:r>
            <a:endParaRPr lang="tr-TR" sz="2200" dirty="0"/>
          </a:p>
          <a:p>
            <a:pPr marL="0" indent="0">
              <a:buNone/>
            </a:pPr>
            <a:endParaRPr lang="tr-TR" sz="2200" dirty="0"/>
          </a:p>
          <a:p>
            <a:pPr marL="0" indent="0">
              <a:buNone/>
            </a:pPr>
            <a:r>
              <a:rPr lang="tr-TR" sz="2000" dirty="0"/>
              <a:t>Danıştay Kanunu md.25’te düzenlenen “</a:t>
            </a:r>
            <a:r>
              <a:rPr lang="tr-TR" sz="2000" i="1" dirty="0"/>
              <a:t>İdare mahkemeleri ile vergi mahkemelerince verilen nihai kararlar ve </a:t>
            </a:r>
            <a:r>
              <a:rPr lang="tr-TR" sz="2000" i="1" u="sng" dirty="0"/>
              <a:t>ilk derece mahkemesi olarak Danıştay'da görülen davalarla </a:t>
            </a:r>
            <a:r>
              <a:rPr lang="tr-TR" sz="2000" i="1" dirty="0"/>
              <a:t>ilgili nihai kararlar Danıştay'da temyiz yoluyla incelenir ve karara bağlanır.</a:t>
            </a:r>
            <a:r>
              <a:rPr lang="tr-TR" sz="2000" dirty="0"/>
              <a:t>” hükmü ve İdari Yargılama Usulü Kanunu md.46’da düzenlenen “</a:t>
            </a:r>
            <a:r>
              <a:rPr lang="tr-TR" sz="2000" i="1" dirty="0"/>
              <a:t>Danıştay dava dairelerinin nihai kararları ile bölge idare mahkemelerinin aşağıda sayılan davalar hakkında verdikleri kararlar, başka kanunlarda aksine hüküm bulunsa dahi </a:t>
            </a:r>
            <a:r>
              <a:rPr lang="tr-TR" sz="2000" i="1" dirty="0" err="1"/>
              <a:t>Danıştayda</a:t>
            </a:r>
            <a:r>
              <a:rPr lang="tr-TR" sz="2000" i="1" dirty="0"/>
              <a:t>, kararın tebliğinden itibaren otuz gün içinde temyiz edilebilir</a:t>
            </a:r>
            <a:r>
              <a:rPr lang="tr-TR" sz="2000" dirty="0"/>
              <a:t>.” hükümlerine göre Danıştay dairelerinin kararlarına karşı temyiz yolu açık ise de, </a:t>
            </a:r>
          </a:p>
          <a:p>
            <a:pPr marL="0" indent="0">
              <a:buNone/>
            </a:pPr>
            <a:r>
              <a:rPr lang="tr-TR" sz="2000" dirty="0"/>
              <a:t>Danıştay 1.Dairenin men-i muhakeme veya lüzum-u muhakeme kararı yönünden verdiği kararlara temyiz yoluna başvurulması mümkün değildir. </a:t>
            </a:r>
            <a:r>
              <a:rPr lang="tr-TR" sz="2000" b="1" dirty="0"/>
              <a:t>Danıştay 1.Dairenin men-i muhakeme veya lüzum-u muhakeme kararı yönünden verdiği kararlar kesindir</a:t>
            </a:r>
            <a:r>
              <a:rPr lang="tr-TR" sz="2000" dirty="0"/>
              <a:t>. </a:t>
            </a:r>
          </a:p>
          <a:p>
            <a:pPr marL="0" indent="0">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116</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565627644"/>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967563" y="308343"/>
            <a:ext cx="11004697" cy="6549657"/>
          </a:xfrm>
        </p:spPr>
        <p:txBody>
          <a:bodyPr>
            <a:normAutofit lnSpcReduction="10000"/>
          </a:bodyPr>
          <a:lstStyle/>
          <a:p>
            <a:pPr marL="0" indent="0">
              <a:buNone/>
            </a:pPr>
            <a:r>
              <a:rPr lang="tr-TR" b="1" dirty="0"/>
              <a:t>		 		</a:t>
            </a:r>
            <a:r>
              <a:rPr lang="tr-TR" sz="2400" b="1" dirty="0"/>
              <a:t>		UYGULANACAK DİĞER HÜKÜMLER</a:t>
            </a:r>
          </a:p>
          <a:p>
            <a:pPr marL="0" indent="0">
              <a:buNone/>
            </a:pPr>
            <a:endParaRPr lang="tr-TR" sz="2400" b="1" dirty="0"/>
          </a:p>
          <a:p>
            <a:pPr marL="0" indent="0">
              <a:buNone/>
            </a:pPr>
            <a:r>
              <a:rPr lang="tr-TR" sz="2200" b="1" dirty="0"/>
              <a:t>Danıştay 1.Dairenin Lüzum-u </a:t>
            </a:r>
            <a:r>
              <a:rPr lang="tr-TR" sz="2200" b="1" dirty="0" err="1"/>
              <a:t>muhame</a:t>
            </a:r>
            <a:r>
              <a:rPr lang="tr-TR" sz="2200" b="1" dirty="0"/>
              <a:t> ya da men-i muhakeme yönünden verdiği kararlar kesindir, itiraz edilemez.</a:t>
            </a:r>
            <a:endParaRPr lang="tr-TR" sz="2200" dirty="0"/>
          </a:p>
          <a:p>
            <a:pPr>
              <a:spcBef>
                <a:spcPts val="1700"/>
              </a:spcBef>
            </a:pPr>
            <a:r>
              <a:rPr lang="tr-TR" sz="2000" dirty="0"/>
              <a:t>Danıştay İdari Dava Daireleri Kurulu’nun 31.05.2021 tarihli ve E:2020/3172, K:2020/3638 sayılı kararında; </a:t>
            </a:r>
          </a:p>
          <a:p>
            <a:pPr marL="0" indent="0">
              <a:buNone/>
            </a:pPr>
            <a:r>
              <a:rPr lang="tr-TR" sz="2000" dirty="0"/>
              <a:t>“…</a:t>
            </a:r>
            <a:r>
              <a:rPr lang="tr-TR" sz="2000" i="1" dirty="0"/>
              <a:t>Danıştay Kanunu ve İdari Yargılama Usulü Kanunu'nda yer alan bu hükümlerden açıkça anlaşılacağı üzere; Danıştay İdari Dava Daireleri Kurulu, idare mahkemelerince verilen ısrar kararlarının yanı sıra </a:t>
            </a:r>
            <a:r>
              <a:rPr lang="tr-TR" sz="2000" b="1" i="1" dirty="0"/>
              <a:t>Danıştay idari dava dairelerinin yalnızca ilk derece mahkemesi olarak baktıkları davalarda</a:t>
            </a:r>
            <a:r>
              <a:rPr lang="tr-TR" sz="2000" i="1" dirty="0"/>
              <a:t>, yürütmenin durdurulması istemleri hakkında verdikleri kararları itiraz yoluyla, nihai kararları ise temyiz yoluyla incelemekle görevli kılınmıştır. </a:t>
            </a:r>
          </a:p>
          <a:p>
            <a:pPr marL="0" indent="0">
              <a:buNone/>
            </a:pPr>
            <a:r>
              <a:rPr lang="tr-TR" sz="2000" b="1" i="1" u="sng" dirty="0"/>
              <a:t>Dava Dairesi olmayan Danıştay Birinci Daire kararının</a:t>
            </a:r>
            <a:r>
              <a:rPr lang="tr-TR" sz="2000" i="1" dirty="0"/>
              <a:t>, Danıştay İdari Dava Daireleri Kurulunca </a:t>
            </a:r>
            <a:r>
              <a:rPr lang="tr-TR" sz="2000" i="1" u="sng" dirty="0" err="1"/>
              <a:t>temyizen</a:t>
            </a:r>
            <a:r>
              <a:rPr lang="tr-TR" sz="2000" i="1" u="sng" dirty="0"/>
              <a:t> ya da </a:t>
            </a:r>
            <a:r>
              <a:rPr lang="tr-TR" sz="2000" i="1" u="sng" dirty="0" err="1"/>
              <a:t>itirazen</a:t>
            </a:r>
            <a:r>
              <a:rPr lang="tr-TR" sz="2000" i="1" u="sng" dirty="0"/>
              <a:t> incelenmesine hukuken olanak bulunmamaktadır</a:t>
            </a:r>
            <a:r>
              <a:rPr lang="tr-TR" sz="2000" dirty="0"/>
              <a:t>.” denilmekle</a:t>
            </a:r>
          </a:p>
          <a:p>
            <a:pPr marL="0" indent="0">
              <a:buNone/>
            </a:pPr>
            <a:r>
              <a:rPr lang="tr-TR" sz="2000" dirty="0"/>
              <a:t>Danıştay Birinci Dairenin dava dairesi olmadığı, bu sebeple men-i muhakeme veya lüzum-u muhakeme kararı yönünden verdiği kararlara karşı itiraz etmenin ya da temyiz yoluna başvurmanın mümkün olmadığı vurgulanmıştır.</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117</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864298250"/>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84521" y="701749"/>
            <a:ext cx="10575667" cy="6156251"/>
          </a:xfrm>
        </p:spPr>
        <p:txBody>
          <a:bodyPr>
            <a:normAutofit/>
          </a:bodyPr>
          <a:lstStyle/>
          <a:p>
            <a:pPr marL="0" indent="0">
              <a:buNone/>
            </a:pPr>
            <a:r>
              <a:rPr lang="tr-TR" b="1" dirty="0"/>
              <a:t>	 		</a:t>
            </a:r>
            <a:r>
              <a:rPr lang="tr-TR" sz="2400" b="1" dirty="0"/>
              <a:t>						 GİZLİLİK</a:t>
            </a:r>
            <a:endParaRPr lang="tr-TR" sz="2400" dirty="0"/>
          </a:p>
          <a:p>
            <a:pPr marL="0" indent="0">
              <a:buNone/>
            </a:pPr>
            <a:endParaRPr lang="tr-TR" sz="2000" dirty="0"/>
          </a:p>
          <a:p>
            <a:r>
              <a:rPr lang="tr-TR" sz="2000" dirty="0"/>
              <a:t>2547 sayılı Kanunda hüküm bulunmayan hallerde uygulanacak olan 4483 sayılı Kanun’un, yine bu Kanunda hüküm bulunmayan hallerde 5271 sayılı Kanun hükümlerinin uygulanacağını belirtmesine dayalı olarak, </a:t>
            </a:r>
          </a:p>
          <a:p>
            <a:r>
              <a:rPr lang="tr-TR" sz="2000" dirty="0"/>
              <a:t>Soruşturmacılar tarafından yürütülen ceza soruşturmalarında yine uygun düştüğü ölçüde Cumhuriyet Savcısının soruşturma evresindeki yetkilerinin kullanılacağı ve Savcılık soruşturması usullerinin uygulanacağını belirtmiştik.</a:t>
            </a:r>
          </a:p>
          <a:p>
            <a:r>
              <a:rPr lang="tr-TR" sz="2000" dirty="0"/>
              <a:t>Atıf yapılan </a:t>
            </a:r>
            <a:r>
              <a:rPr lang="tr-TR" sz="2000" b="1" dirty="0"/>
              <a:t>5271 sayılı Kanun’un “</a:t>
            </a:r>
            <a:r>
              <a:rPr lang="tr-TR" sz="2000" b="1" i="1" dirty="0"/>
              <a:t>Soruşturmanın gizliliği</a:t>
            </a:r>
            <a:r>
              <a:rPr lang="tr-TR" sz="2000" dirty="0"/>
              <a:t>” başlıklı 157.maddesinde; “</a:t>
            </a:r>
            <a:r>
              <a:rPr lang="tr-TR" sz="2000" b="1" i="1" dirty="0"/>
              <a:t>Kanunun başka hüküm koyduğu hâller saklı kalmak ve savunma haklarına zarar vermemek koşuluyla soruşturma evresindeki usul işlemleri gizlidir</a:t>
            </a:r>
            <a:r>
              <a:rPr lang="tr-TR" sz="2000" dirty="0"/>
              <a:t>.” emredici hükmüne yer verildiğinden, </a:t>
            </a:r>
          </a:p>
          <a:p>
            <a:pPr marL="0" indent="0">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118</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465546438"/>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967563" y="308343"/>
            <a:ext cx="10692625" cy="6549657"/>
          </a:xfrm>
        </p:spPr>
        <p:txBody>
          <a:bodyPr>
            <a:normAutofit/>
          </a:bodyPr>
          <a:lstStyle/>
          <a:p>
            <a:pPr marL="0" indent="0">
              <a:buNone/>
            </a:pPr>
            <a:r>
              <a:rPr lang="tr-TR" b="1" dirty="0"/>
              <a:t>	 		</a:t>
            </a:r>
            <a:r>
              <a:rPr lang="tr-TR" sz="2400" b="1" dirty="0"/>
              <a:t>							 GİZLİLİK</a:t>
            </a:r>
          </a:p>
          <a:p>
            <a:endParaRPr lang="tr-TR" sz="2400" u="sng" dirty="0"/>
          </a:p>
          <a:p>
            <a:r>
              <a:rPr lang="tr-TR" sz="2400" u="sng" dirty="0"/>
              <a:t>Ceza soruşturmalarındaki işlemlerin de gizli olduğu</a:t>
            </a:r>
            <a:r>
              <a:rPr lang="tr-TR" sz="2400" dirty="0"/>
              <a:t> ve soruşturmanın gizlilik içinde yürütülmesi gerektiği sonucuna ulaşmak mümkündür. </a:t>
            </a:r>
          </a:p>
          <a:p>
            <a:r>
              <a:rPr lang="tr-TR" sz="2400" dirty="0"/>
              <a:t>Ceza soruşturması evresinde gizlilik kuralının esas alınmasında, soruşturma işlemlerinin düzgün bir şekilde yürütülmesi ve şüphelinin «masumiyet karinesi ilkesi» kapsamında «lekelenmeme hakkının korunması» temel amaçtır.</a:t>
            </a:r>
          </a:p>
          <a:p>
            <a:r>
              <a:rPr lang="tr-TR" sz="2400" dirty="0"/>
              <a:t>Gerek soruşturmacıların gerekse son soruşturmaya yetkili Kurul üyelerinin, gizlilik ilkesine riayet etmeleri ve ceza soruşturmasını gizlilik içerisinde yürütmeleri zorunludur. </a:t>
            </a:r>
          </a:p>
          <a:p>
            <a:r>
              <a:rPr lang="tr-TR" sz="2400" dirty="0"/>
              <a:t>CMK hükümlerinin yanı sıra Kişisel Verilerin Korunması Kanunu (KVKK) hükümleri gereğince de gizlilik ilkesine riayet edilmelidir.  </a:t>
            </a:r>
          </a:p>
          <a:p>
            <a:pPr marL="0" indent="0">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119</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24090024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47520" y="583474"/>
            <a:ext cx="9387408" cy="5338355"/>
          </a:xfrm>
        </p:spPr>
        <p:txBody>
          <a:bodyPr>
            <a:normAutofit/>
          </a:bodyPr>
          <a:lstStyle/>
          <a:p>
            <a:pPr marL="0" indent="0" algn="ctr">
              <a:buNone/>
            </a:pPr>
            <a:endParaRPr lang="tr-TR" dirty="0"/>
          </a:p>
          <a:p>
            <a:pPr>
              <a:buNone/>
            </a:pPr>
            <a:r>
              <a:rPr lang="tr-TR" b="1" dirty="0"/>
              <a:t>			</a:t>
            </a:r>
            <a:r>
              <a:rPr lang="tr-TR" sz="2400" b="1" dirty="0"/>
              <a:t>TANIMLAR</a:t>
            </a:r>
          </a:p>
          <a:p>
            <a:pPr>
              <a:buNone/>
            </a:pPr>
            <a:endParaRPr lang="tr-TR" sz="2400" b="1" dirty="0"/>
          </a:p>
          <a:p>
            <a:r>
              <a:rPr lang="tr-TR" dirty="0"/>
              <a:t>Ceza soruşturmalarına ilişkin olarak 2547 sayılı Kanun’un md.53/c-2-a alt bendinde ve md.53/c-4 bendinde yetkili daire olarak </a:t>
            </a:r>
            <a:r>
              <a:rPr lang="tr-TR" dirty="0" err="1"/>
              <a:t>Danıştayın</a:t>
            </a:r>
            <a:r>
              <a:rPr lang="tr-TR" dirty="0"/>
              <a:t> 2’nci Dairesi belirtilmişse de; 06.01.1982 tarihli ve 17580 sayılı Resmi Gazete’de yayımlanarak yürürlüğe giren 2575 sayılı Danıştay Kanunu’nun md.42/k bendinde 09.06.2004 tarihinde yürürlüğe giren 5183 sayılı Kanun’un md.12 ile yapılan değişiklikle birlikte, </a:t>
            </a:r>
          </a:p>
          <a:p>
            <a:pPr>
              <a:buNone/>
            </a:pPr>
            <a:r>
              <a:rPr lang="tr-TR" dirty="0"/>
              <a:t>	</a:t>
            </a:r>
            <a:r>
              <a:rPr lang="tr-TR" b="1" u="sng" dirty="0"/>
              <a:t>Danıştay 1.Dairesi</a:t>
            </a:r>
            <a:r>
              <a:rPr lang="tr-TR" b="1" dirty="0"/>
              <a:t>;</a:t>
            </a:r>
            <a:r>
              <a:rPr lang="tr-TR" dirty="0"/>
              <a:t>“</a:t>
            </a:r>
            <a:r>
              <a:rPr lang="tr-TR" b="1" i="1" dirty="0"/>
              <a:t>Memurlar ve diğer kamu görevlilerinin yargılanmalarına ilişkin mevzuat uyarınca görülecek işleri</a:t>
            </a:r>
            <a:r>
              <a:rPr lang="tr-TR" dirty="0"/>
              <a:t>” inceleyip ve gereğine göre karara bağlamakla görevli kılındığından, yetkili Danıştay Dairesi olarak Danıştay 1.Dairesi ifade edilecektir.</a:t>
            </a:r>
            <a:endParaRPr lang="tr-TR" sz="2100" dirty="0"/>
          </a:p>
          <a:p>
            <a:pPr marL="0" indent="0">
              <a:buNone/>
            </a:pPr>
            <a:endParaRPr lang="tr-TR" sz="2800" b="1" dirty="0">
              <a:solidFill>
                <a:schemeClr val="tx1"/>
              </a:solidFill>
            </a:endParaRP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12</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47519" y="583474"/>
            <a:ext cx="9486537" cy="5338355"/>
          </a:xfrm>
        </p:spPr>
        <p:txBody>
          <a:bodyPr>
            <a:normAutofit fontScale="92500"/>
          </a:bodyPr>
          <a:lstStyle/>
          <a:p>
            <a:pPr marL="0" indent="0" algn="ctr">
              <a:buNone/>
            </a:pPr>
            <a:endParaRPr lang="tr-TR" dirty="0"/>
          </a:p>
          <a:p>
            <a:r>
              <a:rPr lang="tr-TR" sz="2200" dirty="0"/>
              <a:t>2547 sayılı Kanun’un md.53/c fıkrasında geçen “</a:t>
            </a:r>
            <a:r>
              <a:rPr lang="tr-TR" sz="2200" i="1" dirty="0"/>
              <a:t>görevleri dolayısıyla ya da görevlerini yaptıkları sırada işledikleri ileri sürülen suçlar</a:t>
            </a:r>
            <a:r>
              <a:rPr lang="tr-TR" sz="2200" dirty="0"/>
              <a:t>” ifadesi kapsamında anılan fıkrada düzenlenen </a:t>
            </a:r>
            <a:r>
              <a:rPr lang="tr-TR" sz="2200" b="1" dirty="0"/>
              <a:t>ceza soruşturmasının</a:t>
            </a:r>
            <a:r>
              <a:rPr lang="tr-TR" sz="2200" dirty="0"/>
              <a:t>; ceza kanunlarında ve ceza hükmü içeren diğer özel kanunlarda tanımlanan ve </a:t>
            </a:r>
            <a:r>
              <a:rPr lang="tr-TR" sz="2200" dirty="0" err="1"/>
              <a:t>kanunkoyucu</a:t>
            </a:r>
            <a:r>
              <a:rPr lang="tr-TR" sz="2200" dirty="0"/>
              <a:t> tarafından hapis cezası, adli para cezası ve güvenlik tedbirleri şeklinde yaptırımlara bağlanan fiiller için, </a:t>
            </a:r>
            <a:r>
              <a:rPr lang="tr-TR" sz="2200" b="1" dirty="0"/>
              <a:t>ceza davası açılmadan ve ceza mahkemeleri  tarafından yapılan ceza yargılaması öncesinde yürütülen soruşturma sürecini </a:t>
            </a:r>
            <a:r>
              <a:rPr lang="tr-TR" sz="2200" dirty="0"/>
              <a:t>ifade ettiği ve </a:t>
            </a:r>
            <a:r>
              <a:rPr lang="tr-TR" sz="2200" b="1" u="sng" dirty="0"/>
              <a:t>Cumhuriyet savcısının yürüttüğü savcılık soruşturmasına karşılık geldiği</a:t>
            </a:r>
            <a:r>
              <a:rPr lang="tr-TR" sz="2200" dirty="0"/>
              <a:t> tartışmasızdır.</a:t>
            </a:r>
          </a:p>
          <a:p>
            <a:endParaRPr lang="tr-TR" sz="2200" b="1" dirty="0">
              <a:solidFill>
                <a:schemeClr val="tx1"/>
              </a:solidFill>
            </a:endParaRPr>
          </a:p>
          <a:p>
            <a:r>
              <a:rPr lang="tr-TR" sz="2200" dirty="0"/>
              <a:t>2547 sayılı Yükseköğretim Kanunu’na tabi olan personelin görev sırasında veya görevinden kaynaklı adli suçlarının soruşturma işlemlerini araştırma yetkisi idari makamlara verilmiş olup, bu tür özel soruşturma durumlarında Cumhuriyet savcısının soruşturma yapma ve iddianame düzenleme yetkisi bulunmamaktadır.</a:t>
            </a:r>
            <a:endParaRPr lang="tr-TR" sz="2200" b="1" dirty="0">
              <a:solidFill>
                <a:schemeClr val="tx1"/>
              </a:solidFill>
            </a:endParaRPr>
          </a:p>
          <a:p>
            <a:endParaRPr lang="tr-TR" sz="2800" b="1" dirty="0">
              <a:solidFill>
                <a:schemeClr val="tx1"/>
              </a:solidFill>
            </a:endParaRP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13</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47519" y="583474"/>
            <a:ext cx="9486537" cy="5338355"/>
          </a:xfrm>
        </p:spPr>
        <p:txBody>
          <a:bodyPr>
            <a:normAutofit/>
          </a:bodyPr>
          <a:lstStyle/>
          <a:p>
            <a:pPr marL="0" indent="0" algn="just">
              <a:buNone/>
            </a:pPr>
            <a:endParaRPr lang="tr-TR" dirty="0"/>
          </a:p>
          <a:p>
            <a:pPr marL="0" indent="0" algn="just">
              <a:buNone/>
            </a:pPr>
            <a:r>
              <a:rPr lang="tr-TR" dirty="0"/>
              <a:t>					</a:t>
            </a:r>
            <a:r>
              <a:rPr lang="tr-TR" sz="2400" dirty="0"/>
              <a:t>		</a:t>
            </a:r>
            <a:r>
              <a:rPr lang="tr-TR" sz="2400" b="1" dirty="0"/>
              <a:t>KASTIN VARLIĞI</a:t>
            </a:r>
          </a:p>
          <a:p>
            <a:pPr marL="0" indent="0" algn="just">
              <a:buNone/>
            </a:pPr>
            <a:endParaRPr lang="tr-TR" sz="2000" dirty="0"/>
          </a:p>
          <a:p>
            <a:pPr marL="0" indent="0" algn="just">
              <a:buNone/>
            </a:pPr>
            <a:r>
              <a:rPr lang="tr-TR" sz="2000" dirty="0"/>
              <a:t>5237 sayılı Türk Ceza Kanunu’nun “</a:t>
            </a:r>
            <a:r>
              <a:rPr lang="tr-TR" sz="2000" i="1" dirty="0"/>
              <a:t>Kast</a:t>
            </a:r>
            <a:r>
              <a:rPr lang="tr-TR" sz="2000" dirty="0"/>
              <a:t>” başlıklı md.21/1 fıkrasında “</a:t>
            </a:r>
            <a:r>
              <a:rPr lang="tr-TR" sz="2000" b="1" i="1" dirty="0"/>
              <a:t>Suçun oluşması kastın varlığına bağlıdır. Kast, suçun kanuni tanımındaki unsurların bilerek ve istenerek gerçekleştirilmesidir</a:t>
            </a:r>
            <a:r>
              <a:rPr lang="tr-TR" sz="2000" dirty="0"/>
              <a:t>.” denilmekte olup, </a:t>
            </a:r>
          </a:p>
          <a:p>
            <a:pPr marL="0" indent="0" algn="just">
              <a:buNone/>
            </a:pPr>
            <a:r>
              <a:rPr lang="tr-TR" sz="2000" dirty="0"/>
              <a:t>Ceza soruşturmasına konu olabilecek suçlar; ceza kanunlarında veya ceza hükmü içeren diğer kanunlarda düzenlenen suçlar olduğundan ve bu suçlar da kasten işlendiğinden, </a:t>
            </a:r>
            <a:r>
              <a:rPr lang="tr-TR" sz="2000" b="1" dirty="0"/>
              <a:t>ceza soruşturmalarında suça konu eyleme ilişkin kasıt unsurunun var olup olmadığının mutlaka araştırılması gerekmektedir</a:t>
            </a:r>
            <a:r>
              <a:rPr lang="tr-TR" sz="2000" dirty="0"/>
              <a:t>.  </a:t>
            </a:r>
          </a:p>
          <a:p>
            <a:pPr marL="0" indent="0" algn="just">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14</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31089" y="350874"/>
            <a:ext cx="10129100" cy="5570955"/>
          </a:xfrm>
        </p:spPr>
        <p:txBody>
          <a:bodyPr>
            <a:normAutofit/>
          </a:bodyPr>
          <a:lstStyle/>
          <a:p>
            <a:pPr marL="0" indent="0" algn="just">
              <a:buNone/>
            </a:pPr>
            <a:endParaRPr lang="tr-TR" dirty="0"/>
          </a:p>
          <a:p>
            <a:pPr>
              <a:buNone/>
            </a:pPr>
            <a:r>
              <a:rPr lang="tr-TR" b="1" dirty="0"/>
              <a:t>			</a:t>
            </a:r>
            <a:r>
              <a:rPr lang="tr-TR" sz="2400" b="1" dirty="0"/>
              <a:t>CEZA SORUŞTURMASI KAPSAMI DIŞINDAKİ SUÇLAR</a:t>
            </a:r>
            <a:endParaRPr lang="tr-TR" sz="2400" dirty="0"/>
          </a:p>
          <a:p>
            <a:pPr>
              <a:buNone/>
            </a:pPr>
            <a:r>
              <a:rPr lang="tr-TR" sz="2000" b="1" dirty="0"/>
              <a:t> </a:t>
            </a:r>
            <a:endParaRPr lang="tr-TR" sz="2000" dirty="0"/>
          </a:p>
          <a:p>
            <a:r>
              <a:rPr lang="tr-TR" sz="2000" dirty="0"/>
              <a:t>Kamu görevlisinin işlediği her suçu görev dolayısıyla ya da görevin yapılması sırasında işlenen suç olarak kabul etmek mümkün değildir. 2547 sayılı Kanun’un md.53/c fıkrasında, ceza soruşturması usulüne tabi suçlar için “</a:t>
            </a:r>
            <a:r>
              <a:rPr lang="tr-TR" sz="2000" i="1" dirty="0"/>
              <a:t>görevleri dolayısıyla ya da görevlerini yaptıkları sırada işledikleri ileri sürülen suçlar hakkında</a:t>
            </a:r>
            <a:r>
              <a:rPr lang="tr-TR" sz="2000" dirty="0"/>
              <a:t>” ifadesine yer verilmekle birlikte, bu Kanun kapsamında bulunan kişilerin işlediği her suç ceza soruşturmasına tabi olmadığı gibi  görev esnasında ya da görev nedeniyle gerçekleştirilen her suç da ceza soruşturması usulüne tabi değildir. </a:t>
            </a:r>
          </a:p>
          <a:p>
            <a:r>
              <a:rPr lang="tr-TR" sz="2000" dirty="0"/>
              <a:t>Ceza soruşturması usulüne tabi olmayan suçlar, Kanun’da yer verilen bazı istisnalar ve diğer kanunlarda yer alan hükümler kapsamında belirlenebilecektir.</a:t>
            </a:r>
          </a:p>
          <a:p>
            <a:endParaRPr lang="tr-TR" dirty="0"/>
          </a:p>
          <a:p>
            <a:pPr>
              <a:buNone/>
            </a:pPr>
            <a:endParaRPr lang="tr-TR" dirty="0"/>
          </a:p>
          <a:p>
            <a:endParaRPr lang="tr-TR" dirty="0"/>
          </a:p>
          <a:p>
            <a:endParaRPr lang="tr-TR" dirty="0"/>
          </a:p>
          <a:p>
            <a:endParaRPr lang="tr-TR" dirty="0"/>
          </a:p>
          <a:p>
            <a:pPr marL="0" indent="0" algn="just">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15</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311580" y="446568"/>
            <a:ext cx="10348608" cy="5879804"/>
          </a:xfrm>
        </p:spPr>
        <p:txBody>
          <a:bodyPr>
            <a:normAutofit lnSpcReduction="10000"/>
          </a:bodyPr>
          <a:lstStyle/>
          <a:p>
            <a:pPr marL="0" indent="0" algn="just">
              <a:buNone/>
            </a:pPr>
            <a:endParaRPr lang="tr-TR" dirty="0"/>
          </a:p>
          <a:p>
            <a:pPr>
              <a:buNone/>
            </a:pPr>
            <a:r>
              <a:rPr lang="tr-TR" b="1" dirty="0"/>
              <a:t>				</a:t>
            </a:r>
            <a:r>
              <a:rPr lang="tr-TR" sz="2000" b="1" dirty="0"/>
              <a:t>CEZA SORUŞTURMASI KAPSAMI DIŞINDAKİ SUÇLAR</a:t>
            </a:r>
            <a:endParaRPr lang="tr-TR" sz="2000" dirty="0"/>
          </a:p>
          <a:p>
            <a:pPr>
              <a:buNone/>
            </a:pPr>
            <a:r>
              <a:rPr lang="tr-TR" sz="2000" b="1" dirty="0"/>
              <a:t> </a:t>
            </a:r>
            <a:endParaRPr lang="tr-TR" sz="2000" dirty="0"/>
          </a:p>
          <a:p>
            <a:r>
              <a:rPr lang="tr-TR" sz="2000" dirty="0"/>
              <a:t>3628 sayılı Mal Bildiriminde Bulunulması, Rüşvet ve Yolsuzluklarla Mücadele Kanunu kapsamındaki suçların soruşturulmasının 2547 sayılı Kanun’un 53/c fıkrasında düzenlenen ceza soruşması usulüne tabi olmadığı açıkça düzenlenmiştir.</a:t>
            </a:r>
          </a:p>
          <a:p>
            <a:r>
              <a:rPr lang="tr-TR" sz="2000" dirty="0"/>
              <a:t>Soruşturmanın doğrudan Cumhuriyet savcısı tarafından yapılacağı 3628 sayılı Kanun kapsamındaki suçlara bakılacak olursa; </a:t>
            </a:r>
          </a:p>
          <a:p>
            <a:r>
              <a:rPr lang="tr-TR" sz="2000" dirty="0"/>
              <a:t>Mal bildiriminde bulunmama,</a:t>
            </a:r>
          </a:p>
          <a:p>
            <a:r>
              <a:rPr lang="tr-TR" sz="2000" dirty="0"/>
              <a:t>Gerçeğe aykırı açıklama, </a:t>
            </a:r>
          </a:p>
          <a:p>
            <a:r>
              <a:rPr lang="tr-TR" sz="2000" dirty="0"/>
              <a:t>Gerçeğe aykırı mal bildiriminde bulunma, </a:t>
            </a:r>
          </a:p>
          <a:p>
            <a:r>
              <a:rPr lang="tr-TR" sz="2000" dirty="0"/>
              <a:t>Haksız mal edinme, </a:t>
            </a:r>
          </a:p>
          <a:p>
            <a:r>
              <a:rPr lang="tr-TR" sz="2000" dirty="0"/>
              <a:t>Mal kaçırma veya gizleme</a:t>
            </a:r>
          </a:p>
          <a:p>
            <a:r>
              <a:rPr lang="tr-TR" sz="2000" dirty="0"/>
              <a:t>Zoralım </a:t>
            </a:r>
          </a:p>
          <a:p>
            <a:pPr>
              <a:buNone/>
            </a:pPr>
            <a:r>
              <a:rPr lang="tr-TR" sz="2000" dirty="0"/>
              <a:t>suçlarının ceza soruşturması kapsamında olmayan suçlar olduğu anlaşılmaktadır.</a:t>
            </a:r>
          </a:p>
          <a:p>
            <a:endParaRPr lang="tr-TR" dirty="0"/>
          </a:p>
          <a:p>
            <a:pPr>
              <a:buNone/>
            </a:pPr>
            <a:endParaRPr lang="tr-TR" dirty="0"/>
          </a:p>
          <a:p>
            <a:endParaRPr lang="tr-TR" dirty="0"/>
          </a:p>
          <a:p>
            <a:endParaRPr lang="tr-TR" dirty="0"/>
          </a:p>
          <a:p>
            <a:endParaRPr lang="tr-TR" dirty="0"/>
          </a:p>
          <a:p>
            <a:pPr marL="0" indent="0" algn="just">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16</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127050" y="583474"/>
            <a:ext cx="10533137" cy="5753531"/>
          </a:xfrm>
        </p:spPr>
        <p:txBody>
          <a:bodyPr>
            <a:normAutofit fontScale="85000" lnSpcReduction="20000"/>
          </a:bodyPr>
          <a:lstStyle/>
          <a:p>
            <a:pPr>
              <a:buNone/>
            </a:pPr>
            <a:r>
              <a:rPr lang="tr-TR" b="1" dirty="0"/>
              <a:t>				   </a:t>
            </a:r>
            <a:r>
              <a:rPr lang="tr-TR" sz="2800" b="1" dirty="0"/>
              <a:t>CEZA SORUŞTURMASI KAPSAMI DIŞINDAKİ SUÇLAR</a:t>
            </a:r>
            <a:endParaRPr lang="tr-TR" sz="2800" dirty="0"/>
          </a:p>
          <a:p>
            <a:pPr>
              <a:buNone/>
            </a:pPr>
            <a:r>
              <a:rPr lang="tr-TR" sz="2200" b="1" dirty="0"/>
              <a:t> </a:t>
            </a:r>
            <a:endParaRPr lang="tr-TR" sz="2200" dirty="0"/>
          </a:p>
          <a:p>
            <a:pPr>
              <a:buNone/>
            </a:pPr>
            <a:r>
              <a:rPr lang="tr-TR" sz="2200" dirty="0"/>
              <a:t>	3628 sayılı Kanun’un “</a:t>
            </a:r>
            <a:r>
              <a:rPr lang="tr-TR" sz="2200" i="1" dirty="0"/>
              <a:t>soruşturma</a:t>
            </a:r>
            <a:r>
              <a:rPr lang="tr-TR" sz="2200" dirty="0"/>
              <a:t>” başlıklı </a:t>
            </a:r>
            <a:r>
              <a:rPr lang="tr-TR" sz="2200" b="1" u="sng" dirty="0"/>
              <a:t>17. maddesine </a:t>
            </a:r>
            <a:r>
              <a:rPr lang="tr-TR" sz="2200" dirty="0"/>
              <a:t>bakıldığında; </a:t>
            </a:r>
          </a:p>
          <a:p>
            <a:r>
              <a:rPr lang="tr-TR" sz="2200" dirty="0"/>
              <a:t>“</a:t>
            </a:r>
            <a:r>
              <a:rPr lang="tr-TR" sz="2200" b="1" i="1" dirty="0"/>
              <a:t>Bu Kanunda </a:t>
            </a:r>
            <a:r>
              <a:rPr lang="tr-TR" sz="2200" i="1" dirty="0"/>
              <a:t>ve 18.6.1999 tarihli ve </a:t>
            </a:r>
            <a:r>
              <a:rPr lang="tr-TR" sz="2200" b="1" i="1" dirty="0"/>
              <a:t>4389 sayılı Bankalar Kanununda yazılı suçlarla</a:t>
            </a:r>
            <a:r>
              <a:rPr lang="tr-TR" sz="2200" i="1" dirty="0"/>
              <a:t>, </a:t>
            </a:r>
            <a:r>
              <a:rPr lang="tr-TR" sz="2200" b="1" i="1" dirty="0"/>
              <a:t>irtikap, rüşvet, basit ve nitelikli  zimmet, görev sırasında veya görevinden dolayı kaçakçılık, resmi ihale ve alım ve satımlara fesat karıştırma, Devlet sırlarının açıklanması veya açıklanmasına sebebiyet ve</a:t>
            </a:r>
            <a:r>
              <a:rPr lang="tr-TR" sz="2200" i="1" dirty="0"/>
              <a:t>rme suçlarından veya </a:t>
            </a:r>
            <a:r>
              <a:rPr lang="tr-TR" sz="2200" b="1" i="1" dirty="0"/>
              <a:t>bu suçlara iştirak </a:t>
            </a:r>
            <a:r>
              <a:rPr lang="tr-TR" sz="2200" i="1" dirty="0"/>
              <a:t>etmekten sanık olanlar hakkında 2.12.1999 tarihli ve 4483 sayılı Memurlar ve Diğer Kamu Görevlilerinin Yargılanması Hakkında Kanun hükümleri uygulanmaz</a:t>
            </a:r>
            <a:r>
              <a:rPr lang="tr-TR" sz="2200" dirty="0"/>
              <a:t>.”  denilmiştir. </a:t>
            </a:r>
          </a:p>
          <a:p>
            <a:r>
              <a:rPr lang="tr-TR" sz="2200" dirty="0"/>
              <a:t>Kanun’un </a:t>
            </a:r>
            <a:r>
              <a:rPr lang="tr-TR" sz="2200" b="1" u="sng" dirty="0"/>
              <a:t>19.maddesinde</a:t>
            </a:r>
            <a:r>
              <a:rPr lang="tr-TR" sz="2200" dirty="0"/>
              <a:t>  ise “</a:t>
            </a:r>
            <a:r>
              <a:rPr lang="tr-TR" sz="2200" b="1" i="1" dirty="0"/>
              <a:t>Cumhuriyet Savcısı 17 </a:t>
            </a:r>
            <a:r>
              <a:rPr lang="tr-TR" sz="2200" b="1" i="1" dirty="0" err="1"/>
              <a:t>nci</a:t>
            </a:r>
            <a:r>
              <a:rPr lang="tr-TR" sz="2200" b="1" i="1" dirty="0"/>
              <a:t> maddede yazılı suçların işlendiğini öğrendiğinde sanıklar hakkında doğrudan doğruya ve bizzat soruşturmaya başlamakla</a:t>
            </a:r>
            <a:r>
              <a:rPr lang="tr-TR" sz="2200" i="1" dirty="0"/>
              <a:t> beraber durumu atamaya yetkili amirine veya 8 inci maddede sayılan mercilere bildirir</a:t>
            </a:r>
            <a:r>
              <a:rPr lang="tr-TR" sz="2200" dirty="0"/>
              <a:t>.” hükmüne yer verilmiştir. </a:t>
            </a:r>
          </a:p>
          <a:p>
            <a:r>
              <a:rPr lang="tr-TR" sz="2200" dirty="0"/>
              <a:t>Dolayısıyla Kanun’un 17.maddesinde düzenlenen irtikap, rüşvet, basit ve nitelikli zimmet, görev sırasında veya görevinden dolayı kaçakçılık, resmi ihale ve alım ve satımlara fesat karıştırma, Devlet sırlarının açıklanması veya açıklanmasına sebebiyet verme suçları ile bu suçlara iştirak edenlerin fiilleri ve 4389 sayılı Bankalar Kanunu’nda </a:t>
            </a:r>
            <a:r>
              <a:rPr lang="tr-TR" sz="2200" b="1" dirty="0"/>
              <a:t>yazılı suçlar yönünden soruşturma yapma yetkisi doğrudan Cumhuriyet savcısına aittir</a:t>
            </a:r>
            <a:r>
              <a:rPr lang="tr-TR" sz="2200" dirty="0"/>
              <a:t>.</a:t>
            </a:r>
          </a:p>
          <a:p>
            <a:endParaRPr lang="tr-TR" dirty="0"/>
          </a:p>
          <a:p>
            <a:pPr>
              <a:buNone/>
            </a:pPr>
            <a:endParaRPr lang="tr-TR" dirty="0"/>
          </a:p>
          <a:p>
            <a:endParaRPr lang="tr-TR" dirty="0"/>
          </a:p>
          <a:p>
            <a:endParaRPr lang="tr-TR" dirty="0"/>
          </a:p>
          <a:p>
            <a:endParaRPr lang="tr-TR" dirty="0"/>
          </a:p>
          <a:p>
            <a:pPr marL="0" indent="0" algn="just">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17</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47519" y="583474"/>
            <a:ext cx="9669418" cy="5338355"/>
          </a:xfrm>
        </p:spPr>
        <p:txBody>
          <a:bodyPr>
            <a:normAutofit/>
          </a:bodyPr>
          <a:lstStyle/>
          <a:p>
            <a:pPr marL="0" indent="0" algn="just">
              <a:buNone/>
            </a:pPr>
            <a:endParaRPr lang="tr-TR" dirty="0"/>
          </a:p>
          <a:p>
            <a:pPr>
              <a:buNone/>
            </a:pPr>
            <a:r>
              <a:rPr lang="tr-TR" b="1" dirty="0"/>
              <a:t>			</a:t>
            </a:r>
            <a:r>
              <a:rPr lang="tr-TR" sz="2400" b="1" dirty="0"/>
              <a:t>CEZA SORUŞTURMASI KAPSAMI DIŞINDAKİ SUÇLAR</a:t>
            </a:r>
            <a:endParaRPr lang="tr-TR" sz="2400" dirty="0"/>
          </a:p>
          <a:p>
            <a:pPr>
              <a:buNone/>
            </a:pPr>
            <a:r>
              <a:rPr lang="tr-TR" sz="2000" b="1" dirty="0"/>
              <a:t> </a:t>
            </a:r>
            <a:endParaRPr lang="tr-TR" sz="2000" dirty="0"/>
          </a:p>
          <a:p>
            <a:pPr>
              <a:buNone/>
            </a:pPr>
            <a:r>
              <a:rPr lang="tr-TR" sz="2000" dirty="0"/>
              <a:t>	3628 sayılı Kanun’un 17.maddesinde tanımlanan suçlar bakımından yapılacak soruşturma, “</a:t>
            </a:r>
            <a:r>
              <a:rPr lang="tr-TR" sz="2000" b="1" dirty="0"/>
              <a:t>Yükseköğretim Kurulu Başkanı ve rektörler dışındaki kişiler yönünden” </a:t>
            </a:r>
            <a:r>
              <a:rPr lang="tr-TR" sz="2000" dirty="0"/>
              <a:t>ceza soruşturması usulüne tabi değildir. </a:t>
            </a:r>
          </a:p>
          <a:p>
            <a:pPr>
              <a:buNone/>
            </a:pPr>
            <a:r>
              <a:rPr lang="tr-TR" sz="2000" dirty="0"/>
              <a:t>	Yükseköğretim Kurulu Başkanı ve rektörler dışında kalan kişiler yönünden, anılan suçlar kapsamında doğrudan Cumhuriyet savcısı tarafından soruşturma yapılır.</a:t>
            </a:r>
          </a:p>
          <a:p>
            <a:pPr>
              <a:buNone/>
            </a:pPr>
            <a:endParaRPr lang="tr-TR" sz="2000" dirty="0"/>
          </a:p>
          <a:p>
            <a:endParaRPr lang="tr-TR" dirty="0"/>
          </a:p>
          <a:p>
            <a:endParaRPr lang="tr-TR" dirty="0"/>
          </a:p>
          <a:p>
            <a:endParaRPr lang="tr-TR" dirty="0"/>
          </a:p>
          <a:p>
            <a:pPr marL="0" indent="0" algn="just">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18</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47519" y="583474"/>
            <a:ext cx="9669418" cy="5338355"/>
          </a:xfrm>
        </p:spPr>
        <p:txBody>
          <a:bodyPr>
            <a:normAutofit lnSpcReduction="10000"/>
          </a:bodyPr>
          <a:lstStyle/>
          <a:p>
            <a:pPr>
              <a:buNone/>
            </a:pPr>
            <a:r>
              <a:rPr lang="tr-TR" b="1" dirty="0"/>
              <a:t>			</a:t>
            </a:r>
            <a:r>
              <a:rPr lang="tr-TR" sz="2000" b="1" dirty="0"/>
              <a:t>CEZA SORUŞTURMASI KAPSAMI DIŞINDAKİ SUÇLAR</a:t>
            </a:r>
            <a:endParaRPr lang="tr-TR" sz="2000" dirty="0"/>
          </a:p>
          <a:p>
            <a:pPr>
              <a:buNone/>
            </a:pPr>
            <a:r>
              <a:rPr lang="tr-TR" sz="2000" b="1" dirty="0"/>
              <a:t> </a:t>
            </a:r>
            <a:endParaRPr lang="tr-TR" sz="2000" dirty="0"/>
          </a:p>
          <a:p>
            <a:r>
              <a:rPr lang="tr-TR" sz="2000" dirty="0"/>
              <a:t>2547 sayılı Kanun’un md.53/c-(7) bendinde yer alan “</a:t>
            </a:r>
            <a:r>
              <a:rPr lang="tr-TR" sz="2000" i="1" dirty="0"/>
              <a:t>İdeolojik amaçlarla Anayasada yer alan temel hak ve hürriyetleri, devletin ülkesi ve milletiyle bölünmez bütünlüğünü veya dil, ırk, sınıf, din ve mezhep ayrılığına dayanılarak nitelikleri Anayasada belirtilen Cumhuriyeti ortadan kaldırmak maksadıyla işlenen suçlarla bunlara irtibatlı suçlar, öğrenme ve öğretme hürriyetini doğrudan veya dolaylı olarak kısıtlayan, kurumların sükûn, huzur ve çalışma düzenini bozan boykot, işgal, engelleme, bunları teşvik ve tahrik, anarşik ve ideolojik olaylara ilişkin suçlar ile </a:t>
            </a:r>
            <a:r>
              <a:rPr lang="tr-TR" sz="2000" b="1" i="1" dirty="0"/>
              <a:t>ağır cezayı gerektiren suçüstü hallerinde</a:t>
            </a:r>
            <a:r>
              <a:rPr lang="tr-TR" sz="2000" i="1" dirty="0"/>
              <a:t>, yukarıda yazılı usuller uygulanmaz; bu hallerde kovuşturmayı </a:t>
            </a:r>
            <a:r>
              <a:rPr lang="tr-TR" sz="2000" b="1" i="1" dirty="0"/>
              <a:t>Cumhuriyet Savcısı doğrudan yapar</a:t>
            </a:r>
            <a:r>
              <a:rPr lang="tr-TR" sz="2000" dirty="0"/>
              <a:t>.” hükmü gereği,</a:t>
            </a:r>
          </a:p>
          <a:p>
            <a:pPr marL="0" indent="0">
              <a:buNone/>
            </a:pPr>
            <a:endParaRPr lang="tr-TR" sz="2000" dirty="0"/>
          </a:p>
          <a:p>
            <a:r>
              <a:rPr lang="tr-TR" sz="2000" dirty="0"/>
              <a:t>2547 sayılı Kanun kapsamında bulunan kişilerin, anılan </a:t>
            </a:r>
            <a:r>
              <a:rPr lang="tr-TR" sz="2000" b="1" u="sng" dirty="0"/>
              <a:t>suçları görevleri dolayısıyla ya da görevlerini yaptıkları sırada işlemiş olsalar dahi</a:t>
            </a:r>
            <a:r>
              <a:rPr lang="tr-TR" sz="2000" dirty="0"/>
              <a:t> soruşturmanın Cumhuriyet savcılarınca doğrudan yapılacağı anlaşılmaktadır.</a:t>
            </a:r>
          </a:p>
          <a:p>
            <a:pPr>
              <a:buNone/>
            </a:pPr>
            <a:endParaRPr lang="tr-TR" sz="2000" dirty="0"/>
          </a:p>
          <a:p>
            <a:endParaRPr lang="tr-TR" dirty="0"/>
          </a:p>
          <a:p>
            <a:endParaRPr lang="tr-TR" dirty="0"/>
          </a:p>
          <a:p>
            <a:endParaRPr lang="tr-TR" dirty="0"/>
          </a:p>
          <a:p>
            <a:pPr marL="0" indent="0" algn="just">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19</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290320" y="992777"/>
            <a:ext cx="10261600" cy="5363573"/>
          </a:xfrm>
        </p:spPr>
        <p:txBody>
          <a:bodyPr>
            <a:normAutofit/>
          </a:bodyPr>
          <a:lstStyle/>
          <a:p>
            <a:pPr marL="0" indent="0" algn="ctr">
              <a:buNone/>
            </a:pPr>
            <a:endParaRPr lang="tr-TR" dirty="0"/>
          </a:p>
          <a:p>
            <a:pPr marL="0" indent="0" algn="ctr">
              <a:buNone/>
            </a:pPr>
            <a:endParaRPr lang="tr-TR" dirty="0"/>
          </a:p>
          <a:p>
            <a:pPr marL="0" indent="0" algn="ctr">
              <a:buNone/>
            </a:pPr>
            <a:endParaRPr lang="tr-TR" dirty="0"/>
          </a:p>
          <a:p>
            <a:pPr marL="0" indent="0" algn="ctr">
              <a:buNone/>
            </a:pPr>
            <a:r>
              <a:rPr lang="tr-TR" sz="4000" b="1" dirty="0">
                <a:solidFill>
                  <a:srgbClr val="002060"/>
                </a:solidFill>
              </a:rPr>
              <a:t>YÜKSEKÖĞRETİM KURUMU PERSONELİ  CEZA SORUŞTURMALARI</a:t>
            </a:r>
          </a:p>
          <a:p>
            <a:pPr marL="0" indent="0" algn="ctr">
              <a:spcBef>
                <a:spcPts val="0"/>
              </a:spcBef>
              <a:buNone/>
            </a:pPr>
            <a:endParaRPr lang="tr-TR" sz="4400" b="1" dirty="0">
              <a:solidFill>
                <a:srgbClr val="002060"/>
              </a:solidFill>
            </a:endParaRPr>
          </a:p>
          <a:p>
            <a:pPr marL="0" indent="0" algn="ctr">
              <a:spcBef>
                <a:spcPts val="0"/>
              </a:spcBef>
              <a:buNone/>
            </a:pPr>
            <a:r>
              <a:rPr lang="tr-TR" sz="3600" b="1" dirty="0" err="1">
                <a:solidFill>
                  <a:srgbClr val="002060"/>
                </a:solidFill>
              </a:rPr>
              <a:t>Av.Özlem</a:t>
            </a:r>
            <a:r>
              <a:rPr lang="tr-TR" sz="3600" b="1" dirty="0">
                <a:solidFill>
                  <a:srgbClr val="002060"/>
                </a:solidFill>
              </a:rPr>
              <a:t> ACAR ÖZGÜN</a:t>
            </a:r>
          </a:p>
        </p:txBody>
      </p:sp>
      <p:sp>
        <p:nvSpPr>
          <p:cNvPr id="4" name="3 Slayt Numarası Yer Tutucusu"/>
          <p:cNvSpPr>
            <a:spLocks noGrp="1"/>
          </p:cNvSpPr>
          <p:nvPr>
            <p:ph type="sldNum" sz="quarter" idx="12"/>
          </p:nvPr>
        </p:nvSpPr>
        <p:spPr>
          <a:xfrm>
            <a:off x="256553" y="1590422"/>
            <a:ext cx="779767" cy="365125"/>
          </a:xfrm>
        </p:spPr>
        <p:txBody>
          <a:bodyPr/>
          <a:lstStyle/>
          <a:p>
            <a:fld id="{B1DEFA8C-F947-479F-BE07-76B6B3F80BF1}" type="slidenum">
              <a:rPr lang="tr-TR" sz="1800" b="1">
                <a:latin typeface="Arial Black" panose="020B0A04020102020204" pitchFamily="34" charset="0"/>
              </a:rPr>
              <a:pPr/>
              <a:t>2</a:t>
            </a:fld>
            <a:endParaRPr lang="tr-TR" sz="1800" b="1" dirty="0">
              <a:latin typeface="Arial Black" panose="020B0A0402010202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233377" y="487679"/>
            <a:ext cx="10183560" cy="5849325"/>
          </a:xfrm>
        </p:spPr>
        <p:txBody>
          <a:bodyPr>
            <a:normAutofit fontScale="92500" lnSpcReduction="20000"/>
          </a:bodyPr>
          <a:lstStyle/>
          <a:p>
            <a:pPr marL="0" indent="0" algn="just">
              <a:buNone/>
            </a:pPr>
            <a:endParaRPr lang="tr-TR" dirty="0"/>
          </a:p>
          <a:p>
            <a:pPr>
              <a:buNone/>
            </a:pPr>
            <a:r>
              <a:rPr lang="tr-TR" b="1" dirty="0"/>
              <a:t>				</a:t>
            </a:r>
            <a:r>
              <a:rPr lang="tr-TR" sz="1900" b="1" dirty="0"/>
              <a:t>CEZA SORUŞTURMASI KAPSAMI DIŞINDAKİ SUÇLAR</a:t>
            </a:r>
            <a:endParaRPr lang="tr-TR" sz="1900" dirty="0"/>
          </a:p>
          <a:p>
            <a:pPr>
              <a:buNone/>
            </a:pPr>
            <a:r>
              <a:rPr lang="tr-TR" sz="1900" b="1" dirty="0"/>
              <a:t> </a:t>
            </a:r>
            <a:endParaRPr lang="tr-TR" sz="1900" dirty="0"/>
          </a:p>
          <a:p>
            <a:r>
              <a:rPr lang="tr-TR" sz="1900" b="1" dirty="0"/>
              <a:t>Cumhuriyet savcılarının doğrudan soruşturma yapacağı suçlara ilişkin bir diğer düzenlemeye 5271 sayılı </a:t>
            </a:r>
            <a:r>
              <a:rPr lang="tr-TR" sz="1900" b="1" dirty="0" err="1"/>
              <a:t>CMK’da</a:t>
            </a:r>
            <a:r>
              <a:rPr lang="tr-TR" sz="1900" b="1" dirty="0"/>
              <a:t> yer verilmiştir. Kanun’un “</a:t>
            </a:r>
            <a:r>
              <a:rPr lang="tr-TR" sz="1900" b="1" i="1" dirty="0"/>
              <a:t>Cumhuriyet savcısının görev ve </a:t>
            </a:r>
            <a:r>
              <a:rPr lang="tr-TR" sz="1900" b="1" i="1" dirty="0" err="1"/>
              <a:t>yetkileri</a:t>
            </a:r>
            <a:r>
              <a:rPr lang="tr-TR" sz="1900" b="1" dirty="0" err="1"/>
              <a:t>”başlıklı</a:t>
            </a:r>
            <a:r>
              <a:rPr lang="tr-TR" sz="1900" b="1" dirty="0"/>
              <a:t> 161 inci maddesinin (8). fıkrasında</a:t>
            </a:r>
            <a:r>
              <a:rPr lang="tr-TR" sz="1900" b="1" i="1" dirty="0"/>
              <a:t> “</a:t>
            </a:r>
            <a:r>
              <a:rPr lang="tr-TR" sz="1900" b="1" i="1" u="sng" dirty="0"/>
              <a:t>Türk Ceza Kanununun 302, 309, 311, 312, 313, 314, 315 ve 316 </a:t>
            </a:r>
            <a:r>
              <a:rPr lang="tr-TR" sz="1900" b="1" i="1" u="sng" dirty="0" err="1"/>
              <a:t>ncı</a:t>
            </a:r>
            <a:r>
              <a:rPr lang="tr-TR" sz="1900" b="1" i="1" u="sng" dirty="0"/>
              <a:t> maddelerinde düzenlenen suçlar hakkında, görev sırasında veya görevinden dolayı işlenmiş olsa bile Cumhuriyet savcılarınca doğrudan soruşturma yapılır</a:t>
            </a:r>
            <a:r>
              <a:rPr lang="tr-TR" sz="1900" b="1" dirty="0"/>
              <a:t>.” hükmüne yer verilerek, yine ceza soruşturmasına bir istisna getirilmiştir. Görev sırasında veya görevinden dolayı işlenmiş olsa bile Cumhuriyet savcılarınca doğrudan soruşturma yapılacağı belirtilen bu suçlar; </a:t>
            </a:r>
          </a:p>
          <a:p>
            <a:r>
              <a:rPr lang="tr-TR" sz="1900" b="1" i="1" dirty="0"/>
              <a:t>Devletin birliğini ve ülke bütünlüğünü bozmak    (md.302)</a:t>
            </a:r>
            <a:endParaRPr lang="tr-TR" sz="1900" b="1" dirty="0"/>
          </a:p>
          <a:p>
            <a:r>
              <a:rPr lang="tr-TR" sz="1900" b="1" i="1" dirty="0"/>
              <a:t>Anayasayı ihlal    (md.309)</a:t>
            </a:r>
            <a:endParaRPr lang="tr-TR" sz="1900" b="1" dirty="0"/>
          </a:p>
          <a:p>
            <a:r>
              <a:rPr lang="tr-TR" sz="1900" b="1" i="1" dirty="0"/>
              <a:t>Yasama organına karşı suç    (md.311)</a:t>
            </a:r>
            <a:endParaRPr lang="tr-TR" sz="1900" b="1" dirty="0"/>
          </a:p>
          <a:p>
            <a:r>
              <a:rPr lang="tr-TR" sz="1900" b="1" i="1" dirty="0"/>
              <a:t>Hükümete karşı suç    (md.312)</a:t>
            </a:r>
            <a:endParaRPr lang="tr-TR" sz="1900" b="1" dirty="0"/>
          </a:p>
          <a:p>
            <a:r>
              <a:rPr lang="tr-TR" sz="1900" b="1" i="1" dirty="0"/>
              <a:t>Türkiye Cumhuriyeti hükümetine karşı silahlı isyan   (md.313)</a:t>
            </a:r>
            <a:endParaRPr lang="tr-TR" sz="1900" b="1" dirty="0"/>
          </a:p>
          <a:p>
            <a:r>
              <a:rPr lang="tr-TR" sz="1900" b="1" i="1" dirty="0"/>
              <a:t>Silahlı örgüt    (md.314)</a:t>
            </a:r>
            <a:endParaRPr lang="tr-TR" sz="1900" b="1" dirty="0"/>
          </a:p>
          <a:p>
            <a:r>
              <a:rPr lang="tr-TR" sz="1900" b="1" i="1" dirty="0"/>
              <a:t>Silah sağlama    (md.315)</a:t>
            </a:r>
            <a:endParaRPr lang="tr-TR" sz="1900" b="1" dirty="0"/>
          </a:p>
          <a:p>
            <a:r>
              <a:rPr lang="tr-TR" sz="1900" b="1" i="1" dirty="0"/>
              <a:t>Suç için anlaşma</a:t>
            </a:r>
            <a:r>
              <a:rPr lang="tr-TR" sz="1900" b="1" dirty="0"/>
              <a:t>   (</a:t>
            </a:r>
            <a:r>
              <a:rPr lang="tr-TR" sz="1900" b="1" i="1" dirty="0"/>
              <a:t>md.316)</a:t>
            </a:r>
            <a:endParaRPr lang="tr-TR" sz="1900" dirty="0"/>
          </a:p>
          <a:p>
            <a:pPr>
              <a:buNone/>
            </a:pPr>
            <a:endParaRPr lang="tr-TR" dirty="0"/>
          </a:p>
          <a:p>
            <a:endParaRPr lang="tr-TR" dirty="0"/>
          </a:p>
          <a:p>
            <a:endParaRPr lang="tr-TR" dirty="0"/>
          </a:p>
          <a:p>
            <a:endParaRPr lang="tr-TR" dirty="0"/>
          </a:p>
          <a:p>
            <a:pPr marL="0" indent="0" algn="just">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20</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47519" y="487680"/>
            <a:ext cx="9669418" cy="5434150"/>
          </a:xfrm>
        </p:spPr>
        <p:txBody>
          <a:bodyPr>
            <a:normAutofit lnSpcReduction="10000"/>
          </a:bodyPr>
          <a:lstStyle/>
          <a:p>
            <a:pPr marL="0" indent="0" algn="just">
              <a:buNone/>
            </a:pPr>
            <a:endParaRPr lang="tr-TR" dirty="0"/>
          </a:p>
          <a:p>
            <a:pPr>
              <a:buNone/>
            </a:pPr>
            <a:r>
              <a:rPr lang="tr-TR" b="1" dirty="0"/>
              <a:t>			</a:t>
            </a:r>
            <a:r>
              <a:rPr lang="tr-TR" sz="2400" b="1" dirty="0"/>
              <a:t>CEZA SORUŞTURMASI KAPSAMI DIŞINDAKİ SUÇLAR</a:t>
            </a:r>
            <a:endParaRPr lang="tr-TR" sz="2400" dirty="0"/>
          </a:p>
          <a:p>
            <a:pPr>
              <a:buNone/>
            </a:pPr>
            <a:r>
              <a:rPr lang="tr-TR" b="1" dirty="0"/>
              <a:t> </a:t>
            </a:r>
            <a:endParaRPr lang="tr-TR" dirty="0"/>
          </a:p>
          <a:p>
            <a:pPr>
              <a:buNone/>
            </a:pPr>
            <a:r>
              <a:rPr lang="tr-TR" dirty="0"/>
              <a:t>	Belirtilen bu suçlara ilave olarak, </a:t>
            </a:r>
          </a:p>
          <a:p>
            <a:r>
              <a:rPr lang="tr-TR" dirty="0"/>
              <a:t>2547 sayılı Kanun’un 53/c maddesi kapsamındaki kişilerin kendi asli görevleri dışında </a:t>
            </a:r>
            <a:r>
              <a:rPr lang="tr-TR" b="1" dirty="0"/>
              <a:t>bilirkişilik, adli rapor düzenleme vb görevleri ifa ederken işledikleri </a:t>
            </a:r>
            <a:r>
              <a:rPr lang="tr-TR" dirty="0"/>
              <a:t>ya da </a:t>
            </a:r>
            <a:r>
              <a:rPr lang="tr-TR" b="1" dirty="0"/>
              <a:t>yalan tanıklık vb adli suçları </a:t>
            </a:r>
            <a:r>
              <a:rPr lang="tr-TR" dirty="0"/>
              <a:t>işledikleri iddia edilen suçlar için ceza soruşturması yapılamayacak olup, soruşturma yetkisi doğrudan Cumhuriyet Savcısındadır.</a:t>
            </a:r>
          </a:p>
          <a:p>
            <a:r>
              <a:rPr lang="tr-TR" b="1" dirty="0"/>
              <a:t>Danıştay 1. Dairenin 02.04.2019 tarihli ve E: 2019/302, K: 2019/504 sayılı kararında</a:t>
            </a:r>
            <a:r>
              <a:rPr lang="tr-TR" dirty="0"/>
              <a:t>; “…</a:t>
            </a:r>
            <a:r>
              <a:rPr lang="tr-TR" i="1" dirty="0"/>
              <a:t>Davacının</a:t>
            </a:r>
            <a:r>
              <a:rPr lang="tr-TR" dirty="0"/>
              <a:t> </a:t>
            </a:r>
            <a:r>
              <a:rPr lang="tr-TR" i="1" dirty="0"/>
              <a:t>Sağlık Kurulunda değerlendirilmesi, muayenesinin ve tetkiklerinin yapılması, adli rapor hazırlanması için gerekli randevu tarihlerini almayarak, adı geçeni Polikliniğe yönlendirerek, adli raporun gecikmesine ve duruşmanın ertelenmesine neden oldukları, bu suretle görevi kötüye kullandıkları yolunda Sağlık Teknikeri ... ve Bilgisayar İşletmeni ...'e isnat edilen suçun, </a:t>
            </a:r>
            <a:r>
              <a:rPr lang="tr-TR" b="1" i="1" u="sng" dirty="0"/>
              <a:t>adli görevin ifasından kaynaklandığı</a:t>
            </a:r>
            <a:r>
              <a:rPr lang="tr-TR" i="1" dirty="0"/>
              <a:t>, bu nedenle isnat edilen suç nedeniyle şüpheliler hakkında 2547 sayılı Kanunun 53 üncü maddesi uyarınca </a:t>
            </a:r>
            <a:r>
              <a:rPr lang="tr-TR" b="1" i="1" u="sng" dirty="0"/>
              <a:t>ceza soruşturması yapılamayacağ</a:t>
            </a:r>
            <a:r>
              <a:rPr lang="tr-TR" i="1" dirty="0"/>
              <a:t>ı ve Kurul kararı alınamayacağı, bu suç nedeniyle genel hükümlere göre … </a:t>
            </a:r>
            <a:r>
              <a:rPr lang="tr-TR" b="1" i="1" dirty="0"/>
              <a:t>Cumhuriyet Başsavcılığınca doğrudan soruşturma yapılması gerektiği</a:t>
            </a:r>
            <a:r>
              <a:rPr lang="tr-TR" i="1" dirty="0"/>
              <a:t>…”</a:t>
            </a:r>
            <a:endParaRPr lang="tr-TR" dirty="0"/>
          </a:p>
          <a:p>
            <a:endParaRPr lang="tr-TR" dirty="0"/>
          </a:p>
          <a:p>
            <a:endParaRPr lang="tr-TR" dirty="0"/>
          </a:p>
          <a:p>
            <a:pPr marL="0" indent="0" algn="just">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21</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190847" y="340242"/>
            <a:ext cx="10079665" cy="5581588"/>
          </a:xfrm>
        </p:spPr>
        <p:txBody>
          <a:bodyPr>
            <a:normAutofit/>
          </a:bodyPr>
          <a:lstStyle/>
          <a:p>
            <a:pPr marL="0" indent="0" algn="just">
              <a:buNone/>
            </a:pPr>
            <a:endParaRPr lang="tr-TR" dirty="0"/>
          </a:p>
          <a:p>
            <a:pPr>
              <a:buNone/>
            </a:pPr>
            <a:r>
              <a:rPr lang="tr-TR" b="1" dirty="0"/>
              <a:t>			</a:t>
            </a:r>
            <a:r>
              <a:rPr lang="tr-TR" sz="2400" b="1" dirty="0"/>
              <a:t>CEZA SORUŞTURMASI KAPSAMI DIŞINDAKİ SUÇLAR</a:t>
            </a:r>
            <a:endParaRPr lang="tr-TR" sz="2400" dirty="0"/>
          </a:p>
          <a:p>
            <a:pPr>
              <a:buNone/>
            </a:pPr>
            <a:r>
              <a:rPr lang="tr-TR" b="1" dirty="0"/>
              <a:t> </a:t>
            </a:r>
            <a:endParaRPr lang="tr-TR" dirty="0"/>
          </a:p>
          <a:p>
            <a:pPr>
              <a:buNone/>
            </a:pPr>
            <a:r>
              <a:rPr lang="tr-TR" dirty="0"/>
              <a:t>	 </a:t>
            </a:r>
            <a:r>
              <a:rPr lang="tr-TR" b="1" dirty="0"/>
              <a:t>Danıştay 1.Dairenin 26.10.2017 tarihli ve E:2017/1580, K:2017/1896 sayılı kararında</a:t>
            </a:r>
            <a:r>
              <a:rPr lang="tr-TR" dirty="0"/>
              <a:t>; “…</a:t>
            </a:r>
            <a:r>
              <a:rPr lang="tr-TR" i="1" dirty="0"/>
              <a:t> şüphelilere isnat edilen suçların, Ankara 19. Sulh Ceza Mahkemesinin E:2013/370 sayılı dosyasında görülen </a:t>
            </a:r>
            <a:r>
              <a:rPr lang="tr-TR" b="1" i="1" u="sng" dirty="0"/>
              <a:t>davada verilen sanık ve tanık ifadelerine, bu ifadelerin içeriğine ilişkin olduğu, adli bir görevin ifası sırasında işlenen bu suçlar nedeniyle</a:t>
            </a:r>
            <a:r>
              <a:rPr lang="tr-TR" i="1" dirty="0"/>
              <a:t> şüpheliler hakkında .... Üniversitesi Rektörlüğünce ceza soruşturması yapılamayacağı ve Kurul kararı alınamayacağı, atılı suçlar nedeniyle şüpheliler hakkında Ankara </a:t>
            </a:r>
            <a:r>
              <a:rPr lang="tr-TR" b="1" i="1" dirty="0"/>
              <a:t>Cumhuriyet Başsavcılığınca doğrudan soruşturma yapılması gerektiği</a:t>
            </a:r>
            <a:r>
              <a:rPr lang="tr-TR" i="1" dirty="0"/>
              <a:t> anlaşıldığından, .... Üniversitesi Rektörlüğünce oluşturulan Kurulun 3.7.2017 tarihli men-i muhakeme kararının bozulmasına, atılı suçlar nedeniyle ...., .... ve .... hakkında genel hükümlere göre gereği yapılmak üzere dosyanın karar ekli olarak Ankara Cumhuriyet Başsavcılığına gönderilmesine</a:t>
            </a:r>
            <a:r>
              <a:rPr lang="tr-TR" dirty="0"/>
              <a:t>…” denilmiştir.</a:t>
            </a:r>
          </a:p>
          <a:p>
            <a:pPr marL="0" indent="0" algn="just">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22</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190847" y="487680"/>
            <a:ext cx="10249786" cy="5434150"/>
          </a:xfrm>
        </p:spPr>
        <p:txBody>
          <a:bodyPr>
            <a:normAutofit lnSpcReduction="10000"/>
          </a:bodyPr>
          <a:lstStyle/>
          <a:p>
            <a:pPr marL="0" indent="0" algn="just">
              <a:buNone/>
            </a:pPr>
            <a:endParaRPr lang="tr-TR" dirty="0"/>
          </a:p>
          <a:p>
            <a:pPr>
              <a:buNone/>
            </a:pPr>
            <a:r>
              <a:rPr lang="tr-TR" b="1" dirty="0"/>
              <a:t>			</a:t>
            </a:r>
            <a:r>
              <a:rPr lang="tr-TR" sz="2400" b="1" dirty="0"/>
              <a:t>CEZA SORUŞTURMASI KAPSAMI DIŞINDAKİ SUÇLAR</a:t>
            </a:r>
            <a:endParaRPr lang="tr-TR" sz="2400" dirty="0"/>
          </a:p>
          <a:p>
            <a:pPr>
              <a:buNone/>
            </a:pPr>
            <a:r>
              <a:rPr lang="tr-TR" b="1" dirty="0"/>
              <a:t> </a:t>
            </a:r>
          </a:p>
          <a:p>
            <a:pPr>
              <a:buNone/>
            </a:pPr>
            <a:r>
              <a:rPr lang="tr-TR" b="1" dirty="0"/>
              <a:t>	</a:t>
            </a:r>
            <a:r>
              <a:rPr lang="tr-TR" dirty="0"/>
              <a:t> </a:t>
            </a:r>
            <a:r>
              <a:rPr lang="tr-TR" b="1" dirty="0"/>
              <a:t>Danıştay 1.Dairenin 19.02.2019 tarihli ve E: 2019/290, K: 2019/216 sayılı kararında; </a:t>
            </a:r>
            <a:r>
              <a:rPr lang="tr-TR" dirty="0"/>
              <a:t>“…</a:t>
            </a:r>
            <a:r>
              <a:rPr lang="tr-TR" i="1" dirty="0"/>
              <a:t>şikayetçi ...'in vesayet altına alınması ve adı geçene vasi tayini talebiyle Kahramanmaraş 2. Sulh Hukuk Mahkemesinde açılan davada, Mahkemenin 24.5.2017 tarih ve E:2017/439 sayılı müzekkeresiyle şikayetçinin </a:t>
            </a:r>
            <a:r>
              <a:rPr lang="tr-TR" i="1" u="sng" dirty="0"/>
              <a:t>akli dengesinin tespiti ile adı geçene vasi tayinine gerek olup olmadığı hususunda rapor düzenlenmesinin istenildiği</a:t>
            </a:r>
            <a:r>
              <a:rPr lang="tr-TR" i="1" dirty="0"/>
              <a:t>, </a:t>
            </a:r>
            <a:r>
              <a:rPr lang="tr-TR" i="1" u="sng" dirty="0"/>
              <a:t>Mahkemece istenilen sağlık kurulu raporunun zamanında düzenlenmediği</a:t>
            </a:r>
            <a:r>
              <a:rPr lang="tr-TR" i="1" dirty="0"/>
              <a:t>, bunun üzerine Mahkeme tarafından şikayetçinin tekrar psikolojik testlerden geçmek üzere ... Hastanesine gönderildiği, yeniden psikolojik testlere maruz bırakılarak mağdur edildiği, bu suretle </a:t>
            </a:r>
            <a:r>
              <a:rPr lang="tr-TR" i="1" u="sng" dirty="0"/>
              <a:t>şüphelinin görevi kötüye kullanma suçunu işlediği yönünde şüpheliye isnat edilen suçun, şüphelinin Üniversitedeki öğretim üyeliği görevi sebebiyle veya buradaki görevi sırasında işlenmediği, </a:t>
            </a:r>
            <a:r>
              <a:rPr lang="tr-TR" b="1" i="1" u="sng" dirty="0"/>
              <a:t>söz konusu suçun şüpheliye Mahkemece verilen adli görevin ifasından kaynaklandığı</a:t>
            </a:r>
            <a:r>
              <a:rPr lang="tr-TR" i="1" dirty="0"/>
              <a:t>, bu nedenle isnat edilen suç nedeniyle şüpheli hakkında </a:t>
            </a:r>
            <a:r>
              <a:rPr lang="tr-TR" b="1" i="1" dirty="0"/>
              <a:t>2547 sayılı Kanunun 53 üncü maddesi uyarınca ceza soruşturması yapılamayacağı ve Kurul kararı alınamayacağı</a:t>
            </a:r>
            <a:r>
              <a:rPr lang="tr-TR" i="1" dirty="0"/>
              <a:t>, bu suç nedeniyle genel hükümlere göre Kahramanmaraş Cumhuriyet Başsavcılığınca doğrudan soruşturma yapılması gerektiği anlaşılmıştır</a:t>
            </a:r>
            <a:r>
              <a:rPr lang="tr-TR" dirty="0"/>
              <a:t>…” denilmiştir.</a:t>
            </a:r>
          </a:p>
          <a:p>
            <a:pPr>
              <a:buNone/>
            </a:pPr>
            <a:endParaRPr lang="tr-TR" dirty="0"/>
          </a:p>
          <a:p>
            <a:pPr>
              <a:buNone/>
            </a:pPr>
            <a:endParaRPr lang="tr-TR" dirty="0"/>
          </a:p>
          <a:p>
            <a:pPr marL="0" indent="0" algn="just">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23</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829340" y="487680"/>
            <a:ext cx="10830848" cy="5434150"/>
          </a:xfrm>
        </p:spPr>
        <p:txBody>
          <a:bodyPr>
            <a:normAutofit/>
          </a:bodyPr>
          <a:lstStyle/>
          <a:p>
            <a:pPr marL="0" indent="0" algn="just">
              <a:buNone/>
            </a:pPr>
            <a:endParaRPr lang="tr-TR" dirty="0"/>
          </a:p>
          <a:p>
            <a:pPr>
              <a:buNone/>
            </a:pPr>
            <a:r>
              <a:rPr lang="tr-TR" b="1" dirty="0"/>
              <a:t>			  </a:t>
            </a:r>
            <a:r>
              <a:rPr lang="tr-TR" sz="2400" b="1" dirty="0"/>
              <a:t>CEZA SORUŞTURMASI KAPSAMI DIŞINDAKİ SUÇLAR</a:t>
            </a:r>
          </a:p>
          <a:p>
            <a:pPr>
              <a:buNone/>
            </a:pPr>
            <a:r>
              <a:rPr lang="tr-TR" b="1" dirty="0"/>
              <a:t> </a:t>
            </a:r>
          </a:p>
          <a:p>
            <a:pPr>
              <a:buNone/>
            </a:pPr>
            <a:r>
              <a:rPr lang="tr-TR" b="1" dirty="0"/>
              <a:t>	</a:t>
            </a:r>
            <a:r>
              <a:rPr lang="tr-TR" sz="2000" b="1" dirty="0"/>
              <a:t>Danıştay 1.Dairenin 24.12.2019 tarihli ve E: 2019/2050, K: 2019/2016 sayılı kararında; </a:t>
            </a:r>
          </a:p>
          <a:p>
            <a:pPr>
              <a:buNone/>
            </a:pPr>
            <a:r>
              <a:rPr lang="tr-TR" sz="2000" b="1" dirty="0"/>
              <a:t>	</a:t>
            </a:r>
            <a:r>
              <a:rPr lang="tr-TR" sz="2000" dirty="0"/>
              <a:t>“…</a:t>
            </a:r>
            <a:r>
              <a:rPr lang="tr-TR" sz="2000" i="1" dirty="0"/>
              <a:t>kişi hakkında adli makamlara çelişkili bilgiler verildiği, gerçeğe aykırı bilgiler içeren …….sayılı yazının Mahkemeye gönderildiği, böylece görevin kötüye kullanıldığı yolunda şüphelilere isnat edilen suçun, </a:t>
            </a:r>
            <a:r>
              <a:rPr lang="tr-TR" sz="2000" b="1" i="1" dirty="0"/>
              <a:t>şüphelilere Mahkemece verilen </a:t>
            </a:r>
            <a:r>
              <a:rPr lang="tr-TR" sz="2000" b="1" i="1" u="sng" dirty="0"/>
              <a:t>adli görevin ifasından kaynaklandığ</a:t>
            </a:r>
            <a:r>
              <a:rPr lang="tr-TR" sz="2000" i="1" dirty="0"/>
              <a:t>ı, bu nedenle isnat edilen suç nedeniyle şüpheliler hakkında 2547 sayılı Kanunun 53 üncü maddesi uyarınca </a:t>
            </a:r>
            <a:r>
              <a:rPr lang="tr-TR" sz="2000" b="1" i="1" dirty="0"/>
              <a:t>ceza soruşturması yapılamayacağı ve Kurul kararı alınamayacağı</a:t>
            </a:r>
            <a:r>
              <a:rPr lang="tr-TR" sz="2000" i="1" dirty="0"/>
              <a:t>, bu suç nedeniyle genel hükümlere göre Yalova Cumhuriyet Başsavcılığınca doğrudan soruşturma yapılması gerektiği anlaşıldığından…” </a:t>
            </a:r>
            <a:endParaRPr lang="tr-TR" sz="2000" dirty="0"/>
          </a:p>
          <a:p>
            <a:pPr>
              <a:buNone/>
            </a:pPr>
            <a:endParaRPr lang="tr-TR" dirty="0"/>
          </a:p>
          <a:p>
            <a:pPr>
              <a:buNone/>
            </a:pPr>
            <a:endParaRPr lang="tr-TR" dirty="0"/>
          </a:p>
          <a:p>
            <a:pPr>
              <a:buNone/>
            </a:pPr>
            <a:endParaRPr lang="tr-TR" dirty="0"/>
          </a:p>
          <a:p>
            <a:pPr marL="0" indent="0" algn="just">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24</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190848" y="487680"/>
            <a:ext cx="10565724" cy="5434150"/>
          </a:xfrm>
        </p:spPr>
        <p:txBody>
          <a:bodyPr>
            <a:normAutofit/>
          </a:bodyPr>
          <a:lstStyle/>
          <a:p>
            <a:pPr marL="0" indent="0" algn="just">
              <a:buNone/>
            </a:pPr>
            <a:endParaRPr lang="tr-TR" dirty="0"/>
          </a:p>
          <a:p>
            <a:pPr>
              <a:buNone/>
            </a:pPr>
            <a:r>
              <a:rPr lang="tr-TR" b="1" dirty="0"/>
              <a:t>				</a:t>
            </a:r>
            <a:r>
              <a:rPr lang="tr-TR" sz="2800" b="1" dirty="0"/>
              <a:t>CEZA SORUŞTURMASI KAPSAMI DIŞINDAKİ SUÇLAR</a:t>
            </a:r>
            <a:endParaRPr lang="tr-TR" sz="2800" dirty="0"/>
          </a:p>
          <a:p>
            <a:pPr>
              <a:buNone/>
            </a:pPr>
            <a:r>
              <a:rPr lang="tr-TR" b="1" dirty="0"/>
              <a:t> </a:t>
            </a:r>
          </a:p>
          <a:p>
            <a:r>
              <a:rPr lang="tr-TR" sz="2400" b="1" dirty="0"/>
              <a:t>	</a:t>
            </a:r>
            <a:r>
              <a:rPr lang="tr-TR" sz="2400" dirty="0"/>
              <a:t> Vasi tayiniyle ilgili raporun gerçeğe aykırı düzenlenmesi suçuyla ilgili verilen men-i muhakeme kararı üzerine </a:t>
            </a:r>
          </a:p>
          <a:p>
            <a:pPr>
              <a:buNone/>
            </a:pPr>
            <a:r>
              <a:rPr lang="tr-TR" sz="2400" dirty="0"/>
              <a:t>	</a:t>
            </a:r>
            <a:r>
              <a:rPr lang="tr-TR" sz="2400" b="1" dirty="0"/>
              <a:t>Danıştay 1.Daire’nin 07.03.2019 tarihli ve E:2019/372, K:2019/350 sayılı kararıyla; </a:t>
            </a:r>
            <a:r>
              <a:rPr lang="tr-TR" sz="2400" dirty="0"/>
              <a:t>“</a:t>
            </a:r>
            <a:r>
              <a:rPr lang="tr-TR" sz="2400" i="1" dirty="0"/>
              <a:t>…Şüphelilere </a:t>
            </a:r>
            <a:r>
              <a:rPr lang="tr-TR" sz="2400" i="1" u="sng" dirty="0"/>
              <a:t>isnat edilen suçun Kanun dairesinde kendilerinden </a:t>
            </a:r>
            <a:r>
              <a:rPr lang="tr-TR" sz="2400" i="1" dirty="0"/>
              <a:t>istenen adliye ile ilgili bir işe, dolayısıyla adli bir görevin ifasına ilişkin olması nedeniyle 5271 sayılı Ceza Muhakemesi Kanununun 161 inci maddesinin 5 inci fıkrası uyarınca bu suçla ilgili olarak </a:t>
            </a:r>
            <a:r>
              <a:rPr lang="tr-TR" sz="2400" b="1" i="1" dirty="0"/>
              <a:t>Cumhuriyet Başsavcılığınca doğrudan soruşturma yapılması gerektiğ</a:t>
            </a:r>
            <a:r>
              <a:rPr lang="tr-TR" sz="2400" i="1" dirty="0"/>
              <a:t>i…</a:t>
            </a:r>
            <a:r>
              <a:rPr lang="tr-TR" sz="2400" dirty="0"/>
              <a:t>”</a:t>
            </a:r>
          </a:p>
          <a:p>
            <a:pPr>
              <a:buNone/>
            </a:pPr>
            <a:endParaRPr lang="tr-TR" dirty="0"/>
          </a:p>
          <a:p>
            <a:pPr>
              <a:buNone/>
            </a:pPr>
            <a:endParaRPr lang="tr-TR" dirty="0"/>
          </a:p>
          <a:p>
            <a:pPr marL="0" indent="0" algn="just">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25</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14130" y="350874"/>
            <a:ext cx="10124727" cy="5570956"/>
          </a:xfrm>
        </p:spPr>
        <p:txBody>
          <a:bodyPr>
            <a:normAutofit/>
          </a:bodyPr>
          <a:lstStyle/>
          <a:p>
            <a:pPr marL="0" indent="0" algn="just">
              <a:buNone/>
            </a:pPr>
            <a:endParaRPr lang="tr-TR" dirty="0"/>
          </a:p>
          <a:p>
            <a:pPr>
              <a:buNone/>
            </a:pPr>
            <a:r>
              <a:rPr lang="tr-TR" b="1" dirty="0"/>
              <a:t>			</a:t>
            </a:r>
            <a:r>
              <a:rPr lang="tr-TR" sz="2400" b="1" dirty="0"/>
              <a:t>CEZA SORUŞTURMASI KAPSAMI DIŞINDAKİ SUÇLAR</a:t>
            </a:r>
            <a:endParaRPr lang="tr-TR" sz="2400" dirty="0"/>
          </a:p>
          <a:p>
            <a:pPr>
              <a:buNone/>
            </a:pPr>
            <a:r>
              <a:rPr lang="tr-TR" sz="2400" b="1" dirty="0"/>
              <a:t> </a:t>
            </a:r>
            <a:endParaRPr lang="tr-TR" sz="2400" dirty="0"/>
          </a:p>
          <a:p>
            <a:pPr>
              <a:buNone/>
            </a:pPr>
            <a:r>
              <a:rPr lang="tr-TR" sz="2400" dirty="0"/>
              <a:t>	</a:t>
            </a:r>
            <a:r>
              <a:rPr lang="tr-TR" sz="2200" dirty="0"/>
              <a:t> Yine 2547 sayılı Kanun’un 53/c maddesi kapsamında bulunan kişilerin Ölçme Seçme ve Yerleştirme Merkezi </a:t>
            </a:r>
            <a:r>
              <a:rPr lang="tr-TR" sz="2200" b="1" dirty="0"/>
              <a:t>(ÖSYM) tarafından düzenlenen sınavlar </a:t>
            </a:r>
            <a:r>
              <a:rPr lang="tr-TR" sz="2200" dirty="0"/>
              <a:t>ile görevli olduğu Üniversite dışında başka Üniversitelerin gerçekleştirdiği </a:t>
            </a:r>
            <a:r>
              <a:rPr lang="tr-TR" sz="2200" b="1" dirty="0" err="1"/>
              <a:t>Açıköğretim</a:t>
            </a:r>
            <a:r>
              <a:rPr lang="tr-TR" sz="2200" b="1" dirty="0"/>
              <a:t> sınavları vb sınav görevlerini ifa ederken işlediği suçlar </a:t>
            </a:r>
            <a:r>
              <a:rPr lang="tr-TR" sz="2200" dirty="0"/>
              <a:t>bakımından, bu sınavlarda gerçekleşen suça konu eylem </a:t>
            </a:r>
            <a:r>
              <a:rPr lang="tr-TR" sz="2200" u="sng" dirty="0"/>
              <a:t>şüphelinin asli görevine ilişkin olmadığından ya da kendi asli görevi esnasında gerçekleşmediğinden</a:t>
            </a:r>
            <a:r>
              <a:rPr lang="tr-TR" sz="2200" dirty="0"/>
              <a:t>, kişi hakkında Üniversite personeli olsa dahi ceza soruşturması yapılamayacaktır.</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26</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56660" y="583474"/>
            <a:ext cx="10203528" cy="5338355"/>
          </a:xfrm>
        </p:spPr>
        <p:txBody>
          <a:bodyPr>
            <a:normAutofit fontScale="85000" lnSpcReduction="10000"/>
          </a:bodyPr>
          <a:lstStyle/>
          <a:p>
            <a:pPr marL="0" indent="0" algn="just">
              <a:buNone/>
            </a:pPr>
            <a:endParaRPr lang="tr-TR" dirty="0"/>
          </a:p>
          <a:p>
            <a:pPr>
              <a:buNone/>
            </a:pPr>
            <a:r>
              <a:rPr lang="tr-TR" b="1" dirty="0"/>
              <a:t>				</a:t>
            </a:r>
            <a:r>
              <a:rPr lang="tr-TR" sz="2600" b="1" dirty="0"/>
              <a:t>CEZA SORUŞTURMASI KAPSAMINDAKİ SUÇLAR</a:t>
            </a:r>
          </a:p>
          <a:p>
            <a:pPr>
              <a:buNone/>
            </a:pPr>
            <a:endParaRPr lang="tr-TR" sz="2200" dirty="0"/>
          </a:p>
          <a:p>
            <a:r>
              <a:rPr lang="tr-TR" sz="2200" b="1" dirty="0"/>
              <a:t> </a:t>
            </a:r>
            <a:r>
              <a:rPr lang="tr-TR" sz="2400" b="1" u="sng" dirty="0"/>
              <a:t>Görev dolayısıyla işlenen suçlar</a:t>
            </a:r>
            <a:r>
              <a:rPr lang="tr-TR" sz="2400" dirty="0"/>
              <a:t>; </a:t>
            </a:r>
          </a:p>
          <a:p>
            <a:pPr marL="0" indent="0">
              <a:buNone/>
            </a:pPr>
            <a:r>
              <a:rPr lang="tr-TR" sz="2400" dirty="0"/>
              <a:t>	Kamu görevinin ifası nedeniyle işlenen suçları içermektedir. Suçun 	kamu 	görevinden doğmuş sayılması için görevi kapsamındaki 	işleriyle ilgili olması, 	yani suçu doğuran fiil ile kişinin görevi arasında illiyet bağı bulunması 	gerekmektedir. Bu halde, suçun işlendiği yer 	ve zaman önemli 	değildir.</a:t>
            </a:r>
          </a:p>
          <a:p>
            <a:pPr marL="0" indent="0">
              <a:buNone/>
            </a:pPr>
            <a:endParaRPr lang="tr-TR" sz="2400" dirty="0"/>
          </a:p>
          <a:p>
            <a:pPr marL="446088" indent="-446088"/>
            <a:r>
              <a:rPr lang="tr-TR" sz="2400" dirty="0"/>
              <a:t>Kamu görevlisinin mutlaka görevde bulunması da şart olmayıp, görev yerinde bulunmayan kamu görevlisinin de </a:t>
            </a:r>
            <a:r>
              <a:rPr lang="tr-TR" sz="2400" b="1" dirty="0"/>
              <a:t>görevi ile ilgili suç işlemesi </a:t>
            </a:r>
            <a:r>
              <a:rPr lang="tr-TR" sz="2400" dirty="0"/>
              <a:t>mümkündür.</a:t>
            </a:r>
          </a:p>
          <a:p>
            <a:pPr marL="0" indent="0">
              <a:buNone/>
            </a:pPr>
            <a:endParaRPr lang="tr-TR" sz="2400" dirty="0"/>
          </a:p>
          <a:p>
            <a:pPr marL="446088" indent="-446088"/>
            <a:r>
              <a:rPr lang="tr-TR" sz="2400" dirty="0"/>
              <a:t>Bu suçlar, görevin yerine getirilmemesi veya geç yerine getirilmesi suretiyle ya da görevin sağladığı yetki veya nüfuz kötüye kullanılarak işlenebilmektedir.</a:t>
            </a:r>
          </a:p>
          <a:p>
            <a:pPr>
              <a:buNone/>
            </a:pPr>
            <a:r>
              <a:rPr lang="tr-TR" sz="2200" dirty="0"/>
              <a:t> </a:t>
            </a:r>
          </a:p>
          <a:p>
            <a:endParaRPr lang="tr-TR" sz="2000" dirty="0"/>
          </a:p>
          <a:p>
            <a:pPr marL="0" indent="0" algn="just">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27</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47519" y="583474"/>
            <a:ext cx="9486537" cy="5796061"/>
          </a:xfrm>
        </p:spPr>
        <p:txBody>
          <a:bodyPr>
            <a:normAutofit fontScale="92500" lnSpcReduction="10000"/>
          </a:bodyPr>
          <a:lstStyle/>
          <a:p>
            <a:pPr marL="0" indent="0" algn="just">
              <a:buNone/>
            </a:pPr>
            <a:endParaRPr lang="tr-TR" dirty="0"/>
          </a:p>
          <a:p>
            <a:pPr>
              <a:buNone/>
            </a:pPr>
            <a:r>
              <a:rPr lang="tr-TR" b="1" dirty="0"/>
              <a:t>				</a:t>
            </a:r>
            <a:r>
              <a:rPr lang="tr-TR" sz="2600" b="1" dirty="0"/>
              <a:t>CEZA SORUŞTURMASI KAPSAMINDAKİ SUÇLAR</a:t>
            </a:r>
          </a:p>
          <a:p>
            <a:pPr>
              <a:buNone/>
            </a:pPr>
            <a:endParaRPr lang="tr-TR" sz="2000" dirty="0"/>
          </a:p>
          <a:p>
            <a:r>
              <a:rPr lang="tr-TR" sz="2000" b="1" dirty="0"/>
              <a:t> </a:t>
            </a:r>
            <a:r>
              <a:rPr lang="tr-TR" sz="2000" b="1" u="sng" dirty="0"/>
              <a:t>Görev sırasında işlenen suçlar</a:t>
            </a:r>
            <a:r>
              <a:rPr lang="tr-TR" sz="2000" dirty="0"/>
              <a:t>; </a:t>
            </a:r>
          </a:p>
          <a:p>
            <a:pPr marL="0" indent="0">
              <a:buNone/>
            </a:pPr>
            <a:r>
              <a:rPr lang="tr-TR" sz="2000" dirty="0"/>
              <a:t>	Görevin kendisi ile veya yapılması ile ilgili bulunmadığı halde, görev sırasında 	işlenen suçları ifade eder. Bu tür suçla failin suç teşkil eden eylemi ile yapılan 	veya yapılması söz konusu olan görevin içeriği arasında illiyet bağı 	bulunmamaktadır.</a:t>
            </a:r>
          </a:p>
          <a:p>
            <a:endParaRPr lang="tr-TR" sz="2000" dirty="0"/>
          </a:p>
          <a:p>
            <a:r>
              <a:rPr lang="tr-TR" sz="2000" b="1" dirty="0"/>
              <a:t>2547 sayılı Kanun’da bu suçların hangi suçlar olduğu açıkça belirtilmemiştir</a:t>
            </a:r>
            <a:r>
              <a:rPr lang="tr-TR" sz="2000" dirty="0"/>
              <a:t>. Kanun görev dolayısıyla işlenen suç ile görev sırasında işlenen suçun ne olduğu konusunda bir belirlemeye gitmemiştir. Ceza soruşturması başlatmaya yetkili amirlerin, somut olaydaki her türlü durumu inceleyerek  işlendiği iddia edilen suçun görev dolayısıyla yahut görev sırasında işlenen bir suç olup olmadığını değerlendirmesi gerekmektedir. </a:t>
            </a:r>
          </a:p>
          <a:p>
            <a:r>
              <a:rPr lang="tr-TR" sz="2000" dirty="0"/>
              <a:t>Kanunda sadece “</a:t>
            </a:r>
            <a:r>
              <a:rPr lang="tr-TR" sz="2000" b="1" dirty="0"/>
              <a:t>görevleri dolayısıyla</a:t>
            </a:r>
            <a:r>
              <a:rPr lang="tr-TR" sz="2000" dirty="0"/>
              <a:t>” ya da “</a:t>
            </a:r>
            <a:r>
              <a:rPr lang="tr-TR" sz="2000" b="1" dirty="0"/>
              <a:t>görevlerini yaptıkları sırada</a:t>
            </a:r>
            <a:r>
              <a:rPr lang="tr-TR" sz="2000" dirty="0"/>
              <a:t>” işlenen suçlar şeklinde geniş bir çerçeve çizilmiştir. </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28</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311579" y="391886"/>
            <a:ext cx="10065258" cy="5902587"/>
          </a:xfrm>
        </p:spPr>
        <p:txBody>
          <a:bodyPr>
            <a:normAutofit lnSpcReduction="10000"/>
          </a:bodyPr>
          <a:lstStyle/>
          <a:p>
            <a:pPr marL="0" indent="0" algn="just">
              <a:buNone/>
            </a:pPr>
            <a:endParaRPr lang="tr-TR" dirty="0"/>
          </a:p>
          <a:p>
            <a:pPr>
              <a:buNone/>
            </a:pPr>
            <a:r>
              <a:rPr lang="tr-TR" b="1" dirty="0"/>
              <a:t>				</a:t>
            </a:r>
            <a:r>
              <a:rPr lang="tr-TR" sz="2000" b="1" dirty="0"/>
              <a:t>	 		</a:t>
            </a:r>
            <a:r>
              <a:rPr lang="tr-TR" sz="2400" b="1" dirty="0"/>
              <a:t>ŞÜPHELİ/ŞÜPHELİLERİN TESPİTİ</a:t>
            </a:r>
          </a:p>
          <a:p>
            <a:pPr>
              <a:buNone/>
            </a:pPr>
            <a:endParaRPr lang="tr-TR" sz="2000" dirty="0"/>
          </a:p>
          <a:p>
            <a:r>
              <a:rPr lang="tr-TR" sz="2000" dirty="0"/>
              <a:t> Ceza soruşturmasının doğru ve usulüne uygun olarak yürütülmesi için, hakkında suç isnadında bulunulan kişilerin kimliğinin tespiti ve bu </a:t>
            </a:r>
            <a:r>
              <a:rPr lang="tr-TR" sz="2000" b="1" dirty="0"/>
              <a:t>kişilerin 2547 sayılı Kanun’un md.53/c kapsamında yer alan kişilerden olup olmadığının belirlenmesi </a:t>
            </a:r>
            <a:r>
              <a:rPr lang="tr-TR" sz="2000" dirty="0"/>
              <a:t>son derece önemlidir.</a:t>
            </a:r>
          </a:p>
          <a:p>
            <a:r>
              <a:rPr lang="tr-TR" sz="2000" dirty="0"/>
              <a:t>Hakkında soruşturma yapılacak kişi 2547 sayılı Kanun kapsamındaki kamu görevlilerinden değilse, ilk soruşturmayı başlatacak olan disiplin amiri tarafından bu durumu belirten bir yazı ile dosyanın gereği yapılmak üzere o kişi hakkında soruşturma yapma yetkisine sahip olan makama gönderilmesi gerekir.</a:t>
            </a:r>
          </a:p>
          <a:p>
            <a:r>
              <a:rPr lang="tr-TR" sz="2000" dirty="0"/>
              <a:t>Şüpheli konumunda birden fazla kişi bulunup bir kısmı 2547 sayılı Kanun kapsamında ceza soruşturmasına tabi kişiler ve bir kısmı da kapsam dışı kişilerden oluşuyorsa, Kanun kapsamı dışındaki kişiler hakkında dosyanın gereği yapılmak üzere soruşturma yapmaya yetkili makama gönderilmesi, 2547 sayılı Kanun kapsamında yer alan diğer kişiler hakkında ise ceza soruşturması yapılmaya devam edilmesi gerekir.</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29</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679944" y="0"/>
            <a:ext cx="9980244" cy="6236411"/>
          </a:xfrm>
        </p:spPr>
        <p:txBody>
          <a:bodyPr>
            <a:noAutofit/>
          </a:bodyPr>
          <a:lstStyle/>
          <a:p>
            <a:endParaRPr lang="tr-TR" sz="1600" dirty="0"/>
          </a:p>
          <a:p>
            <a:pPr marL="0" indent="0">
              <a:buNone/>
            </a:pPr>
            <a:r>
              <a:rPr lang="tr-TR" sz="1600" b="1" dirty="0">
                <a:solidFill>
                  <a:srgbClr val="002060"/>
                </a:solidFill>
              </a:rPr>
              <a:t>					</a:t>
            </a:r>
            <a:r>
              <a:rPr lang="tr-TR" sz="2400" b="1" dirty="0"/>
              <a:t>CEZA SORUŞTURMASININ AŞAMALARI</a:t>
            </a:r>
            <a:endParaRPr lang="tr-TR" sz="2400" dirty="0"/>
          </a:p>
          <a:p>
            <a:endParaRPr lang="tr-TR" sz="1600" b="1" dirty="0"/>
          </a:p>
          <a:p>
            <a:r>
              <a:rPr lang="tr-TR" sz="1600" b="1" dirty="0"/>
              <a:t>Suç isnadının disiplin amirince öğrenilmesi öğrenilmesi (</a:t>
            </a:r>
            <a:r>
              <a:rPr lang="tr-TR" sz="1600" b="1" i="1" dirty="0"/>
              <a:t>Şikayet, ihbar, bildirim </a:t>
            </a:r>
            <a:r>
              <a:rPr lang="tr-TR" sz="1600" b="1" i="1" dirty="0" err="1"/>
              <a:t>vs</a:t>
            </a:r>
            <a:r>
              <a:rPr lang="tr-TR" sz="1600" b="1" i="1" dirty="0"/>
              <a:t> yoluyla</a:t>
            </a:r>
            <a:r>
              <a:rPr lang="tr-TR" sz="1600" b="1" dirty="0"/>
              <a:t>)</a:t>
            </a:r>
          </a:p>
          <a:p>
            <a:r>
              <a:rPr lang="tr-TR" sz="1600" b="1" dirty="0"/>
              <a:t>İlk soruşturmanın başlatılması ve Soruşturmacı görevlendirilmesi (</a:t>
            </a:r>
            <a:r>
              <a:rPr lang="tr-TR" sz="1600" b="1" i="1" dirty="0"/>
              <a:t>Soruşturma doğrudan başlatılabileceği gibi öncesinde inceleme de yapılabilir</a:t>
            </a:r>
            <a:r>
              <a:rPr lang="tr-TR" sz="1600" b="1" dirty="0"/>
              <a:t>.)</a:t>
            </a:r>
          </a:p>
          <a:p>
            <a:r>
              <a:rPr lang="tr-TR" sz="1600" b="1" dirty="0"/>
              <a:t>İlk soruşturma (</a:t>
            </a:r>
            <a:r>
              <a:rPr lang="tr-TR" sz="1600" b="1" i="1" dirty="0"/>
              <a:t>Soruşturmacı/Soruşturmacılar tarafından yürütülür</a:t>
            </a:r>
            <a:r>
              <a:rPr lang="tr-TR" sz="1600" b="1" dirty="0"/>
              <a:t>.)</a:t>
            </a:r>
          </a:p>
          <a:p>
            <a:pPr marL="0" indent="0">
              <a:buNone/>
            </a:pPr>
            <a:r>
              <a:rPr lang="tr-TR" sz="1600" b="1" dirty="0"/>
              <a:t>-  Şikayetçi, tanık, şüpheli ifadelerinin alınması, delillerin toplanması, Bilirkişi incelemesi </a:t>
            </a:r>
            <a:r>
              <a:rPr lang="tr-TR" sz="1600" b="1" dirty="0" err="1"/>
              <a:t>vs</a:t>
            </a:r>
            <a:r>
              <a:rPr lang="tr-TR" sz="1600" b="1" dirty="0"/>
              <a:t>)</a:t>
            </a:r>
          </a:p>
          <a:p>
            <a:r>
              <a:rPr lang="tr-TR" sz="1600" b="1" dirty="0"/>
              <a:t>Soruşturmacının teklifi </a:t>
            </a:r>
          </a:p>
          <a:p>
            <a:r>
              <a:rPr lang="tr-TR" sz="1600" b="1" dirty="0"/>
              <a:t>Yetkili Kurulca, Şüpheli hakkında men-i muhakeme ya da lüzum-u muhakeme kararı verilmesi</a:t>
            </a:r>
          </a:p>
          <a:p>
            <a:r>
              <a:rPr lang="tr-TR" sz="1600" b="1" dirty="0"/>
              <a:t>Kararın taraflara tebliği (</a:t>
            </a:r>
            <a:r>
              <a:rPr lang="tr-TR" sz="1600" b="1" i="1" dirty="0"/>
              <a:t>şikayetçi ve şüpheliye tebliğ</a:t>
            </a:r>
            <a:r>
              <a:rPr lang="tr-TR" sz="1600" b="1" dirty="0"/>
              <a:t>)</a:t>
            </a:r>
          </a:p>
          <a:p>
            <a:r>
              <a:rPr lang="tr-TR" sz="1600" b="1" dirty="0"/>
              <a:t>Karara itiraz </a:t>
            </a:r>
          </a:p>
          <a:p>
            <a:r>
              <a:rPr lang="tr-TR" sz="1600" b="1" dirty="0"/>
              <a:t>Yetkili </a:t>
            </a:r>
            <a:r>
              <a:rPr lang="tr-TR" sz="1600" b="1" dirty="0" err="1"/>
              <a:t>Kuurlun</a:t>
            </a:r>
            <a:r>
              <a:rPr lang="tr-TR" sz="1600" b="1" dirty="0"/>
              <a:t> verdiği lüzum-u muhakeme kararının itiraz üzerine, men-i muhakemenin resen Danıştay 1.Dairesine gönderilmesi</a:t>
            </a:r>
          </a:p>
          <a:p>
            <a:r>
              <a:rPr lang="tr-TR" sz="1600" b="1" dirty="0"/>
              <a:t>Danıştay 1.Dairesinin Yetkili Kurulun kararını incelemesi</a:t>
            </a:r>
          </a:p>
          <a:p>
            <a:r>
              <a:rPr lang="tr-TR" sz="1600" b="1" dirty="0"/>
              <a:t>Danıştay 1.Dairesinin Yetkili Kurulun kararı hakkında verdiği nihai karar</a:t>
            </a:r>
          </a:p>
          <a:p>
            <a:r>
              <a:rPr lang="tr-TR" sz="1600" b="1" dirty="0"/>
              <a:t>Lüzum-u muhakeme kararının kesinleşmesi halinde, ilgili Ceza Mahkemesinde ceza yargılamasının başlaması</a:t>
            </a:r>
          </a:p>
          <a:p>
            <a:endParaRPr lang="tr-TR" sz="1600" b="1" dirty="0"/>
          </a:p>
          <a:p>
            <a:endParaRPr lang="tr-TR" sz="1600" b="1" dirty="0"/>
          </a:p>
          <a:p>
            <a:endParaRPr lang="tr-TR" sz="1600" b="1" dirty="0"/>
          </a:p>
          <a:p>
            <a:endParaRPr lang="tr-TR" sz="1600" b="1" dirty="0"/>
          </a:p>
          <a:p>
            <a:pPr>
              <a:buFontTx/>
              <a:buChar char="-"/>
            </a:pPr>
            <a:endParaRPr lang="tr-TR" sz="1600" b="1" dirty="0"/>
          </a:p>
          <a:p>
            <a:pPr>
              <a:buFontTx/>
              <a:buChar char="-"/>
            </a:pPr>
            <a:endParaRPr lang="tr-TR" sz="1600" b="1" dirty="0"/>
          </a:p>
          <a:p>
            <a:endParaRPr lang="tr-TR" sz="1600" b="1" dirty="0"/>
          </a:p>
          <a:p>
            <a:endParaRPr lang="tr-TR" sz="1600" b="1" dirty="0"/>
          </a:p>
          <a:p>
            <a:endParaRPr lang="tr-TR" sz="1600" b="1"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3</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23688898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47519" y="391886"/>
            <a:ext cx="9773921" cy="5955751"/>
          </a:xfrm>
        </p:spPr>
        <p:txBody>
          <a:bodyPr>
            <a:normAutofit lnSpcReduction="10000"/>
          </a:bodyPr>
          <a:lstStyle/>
          <a:p>
            <a:pPr>
              <a:buNone/>
            </a:pPr>
            <a:r>
              <a:rPr lang="tr-TR" b="1" dirty="0"/>
              <a:t>					</a:t>
            </a:r>
            <a:r>
              <a:rPr lang="tr-TR" sz="2400" b="1" dirty="0"/>
              <a:t>	 ŞÜPHELİ/ŞÜPHELİLERİN TESPİTİ</a:t>
            </a:r>
          </a:p>
          <a:p>
            <a:pPr>
              <a:buNone/>
            </a:pPr>
            <a:endParaRPr lang="tr-TR" sz="1700" dirty="0"/>
          </a:p>
          <a:p>
            <a:r>
              <a:rPr lang="tr-TR" sz="1700" dirty="0"/>
              <a:t> 2547 sayılı Kanunda yer alan ceza </a:t>
            </a:r>
            <a:r>
              <a:rPr lang="tr-TR" sz="1700" b="1" dirty="0"/>
              <a:t>soruşturması usulü, sözleşmeli personel ve işçi statüsündeki personel hakkında ve </a:t>
            </a:r>
            <a:r>
              <a:rPr lang="tr-TR" sz="1700" dirty="0"/>
              <a:t>öğrenci statüsündeki kişiler hakkında da uygulanmayacaktır. </a:t>
            </a:r>
            <a:endParaRPr lang="tr-TR" sz="1700" b="1" dirty="0"/>
          </a:p>
          <a:p>
            <a:r>
              <a:rPr lang="tr-TR" sz="1700" b="1" dirty="0"/>
              <a:t>Yine kadrosu yükseköğretim kurumlarında olmayan Tıpta Uzmanlık Eğitimi alan araştırma görevlileri </a:t>
            </a:r>
            <a:r>
              <a:rPr lang="tr-TR" sz="1700" dirty="0"/>
              <a:t>de 2547 sayılı Kanunun 53/c maddesi kapsamında olmadıklarından, bu Kanun’daki ceza soruşturması usulüne tabi değildirler.</a:t>
            </a:r>
          </a:p>
          <a:p>
            <a:r>
              <a:rPr lang="tr-TR" sz="1700" b="1" dirty="0"/>
              <a:t>Danıştay 1. Dairenin 26.12.2014 tarihli ve E:2014/1686, K:2014/2008 sayılı kara</a:t>
            </a:r>
            <a:r>
              <a:rPr lang="tr-TR" sz="1700" dirty="0"/>
              <a:t>rında “…</a:t>
            </a:r>
            <a:r>
              <a:rPr lang="tr-TR" sz="1700" i="1" dirty="0"/>
              <a:t>Dosyanın incelenmesinden; </a:t>
            </a:r>
            <a:r>
              <a:rPr lang="tr-TR" sz="1700" i="1" u="sng" dirty="0"/>
              <a:t>şüpheli …'</a:t>
            </a:r>
            <a:r>
              <a:rPr lang="tr-TR" sz="1700" i="1" u="sng" dirty="0" err="1"/>
              <a:t>ın</a:t>
            </a:r>
            <a:r>
              <a:rPr lang="tr-TR" sz="1700" i="1" u="sng" dirty="0"/>
              <a:t> Sağlık Bakanlığı … Devlet Hastanesi kadrosunda olduğu</a:t>
            </a:r>
            <a:r>
              <a:rPr lang="tr-TR" sz="1700" i="1" dirty="0"/>
              <a:t>, 663 sayılı Sağlık Bakanlığı ve Bağlı Kuruluşlarının Teşkilat ve Görevleri Hakkında Kanun Hükmünde Kararnamenin 56’ncı maddesi uyarınca </a:t>
            </a:r>
            <a:r>
              <a:rPr lang="tr-TR" sz="1700" i="1" u="sng" dirty="0"/>
              <a:t>Adıyaman Üniversitesi Tıp Fakültesinde uzmanlık eğitimi süresince görevlendirildiği anlaşılmıştır</a:t>
            </a:r>
            <a:r>
              <a:rPr lang="tr-TR" sz="1700" i="1" dirty="0"/>
              <a:t>. Şüpheli … hakkında hazırlanan fezlekeye dayalı olarak … Üniversitesi Rektörlüğünce oluşturulan Kurulun … tarih ve … sayılı kararıyla adı geçenin men-i muhakemesine karar verildiği görülmekteyse de; </a:t>
            </a:r>
            <a:r>
              <a:rPr lang="tr-TR" sz="1700" b="1" i="1" dirty="0"/>
              <a:t>Sağlık Bakanlığı kadrosunda 657 sayılı Kanuna tabi olarak görev yapan adı geçen hakkında 2547 sayılı Kanun uyarınca ceza soruşturması yapılmasına olanak bulunmadığı açıktı</a:t>
            </a:r>
            <a:r>
              <a:rPr lang="tr-TR" sz="1700" i="1" dirty="0"/>
              <a:t>r. </a:t>
            </a:r>
            <a:endParaRPr lang="tr-TR" sz="1700" dirty="0"/>
          </a:p>
          <a:p>
            <a:r>
              <a:rPr lang="tr-TR" sz="1700" i="1" dirty="0"/>
              <a:t>Açıklanan nedenle … Üniversitesi Rektörlüğünce oluşturulan Kurulun … tarih ve … sayılı men-i muhakeme kararının bozulmasına, isnat edilen eylem nedeniyle … hakkında 4483 sayılı Kanun uyarınca gerekli işlemlerin yapılması için dosyanın karar ekli olarak … Valiliğine iletilmek üzere … Üniversitesi Rektörlüğüne iadesine</a:t>
            </a:r>
            <a:r>
              <a:rPr lang="tr-TR" sz="1700" dirty="0"/>
              <a:t>…”</a:t>
            </a:r>
          </a:p>
          <a:p>
            <a:endParaRPr lang="tr-TR" sz="1600"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30</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47519" y="391887"/>
            <a:ext cx="9773921" cy="5529944"/>
          </a:xfrm>
        </p:spPr>
        <p:txBody>
          <a:bodyPr>
            <a:normAutofit lnSpcReduction="10000"/>
          </a:bodyPr>
          <a:lstStyle/>
          <a:p>
            <a:pPr marL="0" indent="0" algn="just">
              <a:buNone/>
            </a:pPr>
            <a:endParaRPr lang="tr-TR" dirty="0"/>
          </a:p>
          <a:p>
            <a:pPr>
              <a:buNone/>
            </a:pPr>
            <a:r>
              <a:rPr lang="tr-TR" b="1" dirty="0"/>
              <a:t>					 		</a:t>
            </a:r>
            <a:r>
              <a:rPr lang="tr-TR" sz="2400" b="1" dirty="0"/>
              <a:t>ŞÜPHELİ/ŞÜPHELİLERİN TESPİTİ</a:t>
            </a:r>
          </a:p>
          <a:p>
            <a:pPr>
              <a:buNone/>
            </a:pPr>
            <a:endParaRPr lang="tr-TR" dirty="0"/>
          </a:p>
          <a:p>
            <a:pPr>
              <a:buNone/>
            </a:pPr>
            <a:r>
              <a:rPr lang="tr-TR" dirty="0"/>
              <a:t>	Suç ile kişinin eylemi arasında illiyet bağı bulunması gerektiğinden hareketle; </a:t>
            </a:r>
          </a:p>
          <a:p>
            <a:r>
              <a:rPr lang="tr-TR" dirty="0"/>
              <a:t>Suçla illiyet bağı bulunduğu sonradan tespit edilen kişilerin şüpheli sıfatıyla soruşturmaya dahil edilmeleri ve ifadelerine başvurulması gerekmektedir. </a:t>
            </a:r>
          </a:p>
          <a:p>
            <a:r>
              <a:rPr lang="tr-TR" dirty="0"/>
              <a:t>Soruşturma esnasında suçla illiyet bağı olmadığı anlaşılan şüphelilerin soruşturma kapsamından çıkartılmaları gerekmektedir. </a:t>
            </a:r>
          </a:p>
          <a:p>
            <a:endParaRPr lang="tr-TR" dirty="0"/>
          </a:p>
          <a:p>
            <a:r>
              <a:rPr lang="tr-TR" dirty="0"/>
              <a:t>Aksi halde, suçla hiçbir illiyet bağı bulunmayan kişiler ceza soruşturmasına maruz kalacak, haklarında son soruşturma Kurulunca bir karar verilerek ve dosya </a:t>
            </a:r>
            <a:r>
              <a:rPr lang="tr-TR" dirty="0" err="1"/>
              <a:t>itirazen</a:t>
            </a:r>
            <a:r>
              <a:rPr lang="tr-TR" dirty="0"/>
              <a:t> ya da resen Danıştay 1.Daire’ye gönderilecek, Danıştay tarafından bir karar verilene kadar şüpheli sıfatı üzerlerinde kalacaktır. </a:t>
            </a:r>
          </a:p>
          <a:p>
            <a:pPr>
              <a:buNone/>
            </a:pPr>
            <a:r>
              <a:rPr lang="tr-TR" dirty="0"/>
              <a:t>	Bu durum masumiyet karinesini ihlal ederek suçla ilgisiz kişilerin gereksiz yere ve uzun süre boyunca soruşturma tehdidi ve itham altında kalmasına yol açabileceği gibi kişilerde görevinin gereklerini rahatlıkla yerine getirememesi kaygısını yaratabilecek ve soruşturmanın uzamasına neden olabilecektir.</a:t>
            </a:r>
          </a:p>
          <a:p>
            <a:endParaRPr lang="tr-TR" sz="1600"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31</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47519" y="391887"/>
            <a:ext cx="9773921" cy="5529944"/>
          </a:xfrm>
        </p:spPr>
        <p:txBody>
          <a:bodyPr>
            <a:normAutofit/>
          </a:bodyPr>
          <a:lstStyle/>
          <a:p>
            <a:pPr marL="0" indent="0" algn="just">
              <a:buNone/>
            </a:pPr>
            <a:endParaRPr lang="tr-TR" dirty="0"/>
          </a:p>
          <a:p>
            <a:pPr>
              <a:buNone/>
            </a:pPr>
            <a:r>
              <a:rPr lang="tr-TR" b="1" dirty="0"/>
              <a:t>					 	</a:t>
            </a:r>
            <a:r>
              <a:rPr lang="tr-TR" sz="2400" b="1" dirty="0"/>
              <a:t>	ŞÜPHELİ/ŞÜPHELİLERİN TESPİTİ</a:t>
            </a:r>
          </a:p>
          <a:p>
            <a:pPr>
              <a:buNone/>
            </a:pPr>
            <a:endParaRPr lang="tr-TR" b="1" dirty="0"/>
          </a:p>
          <a:p>
            <a:r>
              <a:rPr lang="tr-TR" dirty="0"/>
              <a:t>Danıştay 1. Dairenin 15.03.2018 tarihli ve E:2018/114, K:2018/385 sayılı kararında; “…</a:t>
            </a:r>
            <a:r>
              <a:rPr lang="tr-TR" i="1" dirty="0"/>
              <a:t>şüphelilerden ....'</a:t>
            </a:r>
            <a:r>
              <a:rPr lang="tr-TR" i="1" dirty="0" err="1"/>
              <a:t>ın</a:t>
            </a:r>
            <a:r>
              <a:rPr lang="tr-TR" i="1" dirty="0"/>
              <a:t> olay tarihinde emekli olduğunu, ....'</a:t>
            </a:r>
            <a:r>
              <a:rPr lang="tr-TR" i="1" dirty="0" err="1"/>
              <a:t>ın</a:t>
            </a:r>
            <a:r>
              <a:rPr lang="tr-TR" i="1" dirty="0"/>
              <a:t> ise Poliklinikte hasta baktığı için olayla ilgisi olmadığını, hastanın tedavisinde bulunmadığını ileri sürdükleri dikkate alınarak, </a:t>
            </a:r>
            <a:r>
              <a:rPr lang="tr-TR" b="1" i="1" dirty="0"/>
              <a:t>adı geçenlerin isnat edilen suçla illiyet bağları bulunup bulunmadığının irdelenmesi, </a:t>
            </a:r>
            <a:r>
              <a:rPr lang="tr-TR" b="1" i="1" u="sng" dirty="0"/>
              <a:t>illiyet bağları olmadığının anlaşılması halinde ....'</a:t>
            </a:r>
            <a:r>
              <a:rPr lang="tr-TR" b="1" i="1" u="sng" dirty="0" err="1"/>
              <a:t>ın</a:t>
            </a:r>
            <a:r>
              <a:rPr lang="tr-TR" b="1" i="1" u="sng" dirty="0"/>
              <a:t> ve ....'</a:t>
            </a:r>
            <a:r>
              <a:rPr lang="tr-TR" b="1" i="1" u="sng" dirty="0" err="1"/>
              <a:t>ın</a:t>
            </a:r>
            <a:r>
              <a:rPr lang="tr-TR" b="1" i="1" u="sng" dirty="0"/>
              <a:t> soruşturma kapsamından çıkartılmaları</a:t>
            </a:r>
            <a:r>
              <a:rPr lang="tr-TR" i="1" dirty="0"/>
              <a:t> gerektiği anlaşılmıştır. </a:t>
            </a:r>
            <a:endParaRPr lang="tr-TR" dirty="0"/>
          </a:p>
          <a:p>
            <a:pPr>
              <a:buNone/>
            </a:pPr>
            <a:r>
              <a:rPr lang="tr-TR" i="1" dirty="0"/>
              <a:t>	Açıklanan nedenlerle, Mersin Üniversitesi Rektörlüğünce oluşturulan Yetkili Kurulun ... tarih ve ... sayılı men-i muhakeme kararının bozulmasına</a:t>
            </a:r>
            <a:r>
              <a:rPr lang="tr-TR" dirty="0"/>
              <a:t>...” </a:t>
            </a:r>
            <a:endParaRPr lang="tr-TR" sz="1600"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32</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03499" y="391886"/>
            <a:ext cx="10117942" cy="5902587"/>
          </a:xfrm>
        </p:spPr>
        <p:txBody>
          <a:bodyPr>
            <a:normAutofit lnSpcReduction="10000"/>
          </a:bodyPr>
          <a:lstStyle/>
          <a:p>
            <a:pPr marL="0" indent="0" algn="just">
              <a:buNone/>
            </a:pPr>
            <a:endParaRPr lang="tr-TR" dirty="0"/>
          </a:p>
          <a:p>
            <a:pPr>
              <a:buNone/>
            </a:pPr>
            <a:r>
              <a:rPr lang="tr-TR" b="1" dirty="0"/>
              <a:t>					</a:t>
            </a:r>
            <a:r>
              <a:rPr lang="tr-TR" sz="2400" b="1" dirty="0"/>
              <a:t> 	ŞÜPHELİ/ŞÜPHELİLERİN TESPİTİ</a:t>
            </a:r>
          </a:p>
          <a:p>
            <a:pPr>
              <a:buNone/>
            </a:pPr>
            <a:endParaRPr lang="tr-TR" b="1" dirty="0"/>
          </a:p>
          <a:p>
            <a:pPr>
              <a:buNone/>
            </a:pPr>
            <a:endParaRPr lang="tr-TR" b="1" dirty="0"/>
          </a:p>
          <a:p>
            <a:r>
              <a:rPr lang="tr-TR" dirty="0"/>
              <a:t>Disiplin amiri tarafından verilen soruşturma emrinde, ceza soruşturmasına konu eylemi gerçekleştirdiği  iddia edilen kişilerin şüpheli sıfatıyla isim ve unvanlarına açıkça yer verilmesi zorunludur. </a:t>
            </a:r>
            <a:endParaRPr lang="tr-TR" b="1" dirty="0"/>
          </a:p>
          <a:p>
            <a:pPr>
              <a:buNone/>
            </a:pPr>
            <a:r>
              <a:rPr lang="tr-TR" b="1" dirty="0"/>
              <a:t>	Danıştay 1.Dairenin 02.05.2018 tarihli ve E:2018/722, K:2018/702 sayılı k</a:t>
            </a:r>
            <a:r>
              <a:rPr lang="tr-TR" dirty="0"/>
              <a:t>ararında; “…</a:t>
            </a:r>
            <a:r>
              <a:rPr lang="tr-TR" i="1" dirty="0"/>
              <a:t>Dosyanın incelenmesinden, … iddialarıyla ilgili olarak Rektörlükçe yaptırılan soruşturmada, Sınav Komisyonu Üyelerinin kimler olduğu belirlendiği halde, bu kişilerin Rektörlükçe oluşturulan </a:t>
            </a:r>
            <a:r>
              <a:rPr lang="tr-TR" b="1" i="1" dirty="0"/>
              <a:t>Kurulun kararında da, hiçbir isim belirtilmeden "Komisyon Üyeleri" denilmek suretiyle kimliği belirsiz kişiler hakkında men-i muhakeme kararı verildiği</a:t>
            </a:r>
            <a:r>
              <a:rPr lang="tr-TR" i="1" dirty="0"/>
              <a:t>, böylece usulüne uygun olmayan fezleke üzerine usule aykırı bir Kurul kararı alındığı anlaşılmıştır.</a:t>
            </a:r>
            <a:endParaRPr lang="tr-TR" dirty="0"/>
          </a:p>
          <a:p>
            <a:pPr>
              <a:buNone/>
            </a:pPr>
            <a:r>
              <a:rPr lang="tr-TR" i="1" dirty="0"/>
              <a:t>	Açıklanan nedenlerle, ismen ve görev unvanlarıyla şüpheliler belirtilmeksizin verilen Kurulun … tarihli men-i muhakeme kararının bozulmasına, </a:t>
            </a:r>
            <a:r>
              <a:rPr lang="tr-TR" b="1" i="1" dirty="0"/>
              <a:t>şüphelilerin ismen ve görev unvanlarıyla belirlenmesi</a:t>
            </a:r>
            <a:r>
              <a:rPr lang="tr-TR" i="1" dirty="0"/>
              <a:t>, Ceza Muhakemesi Kanununa uygun olarak şikayetçilerin ve şüphelilerin ifadelerinin alınması suretiyle usulüne uygun olarak yeniden düzenlenecek fezleke üzerine Yetkili Kurulca bir karar verilmesine</a:t>
            </a:r>
            <a:r>
              <a:rPr lang="tr-TR" dirty="0"/>
              <a:t>…”</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33</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47519" y="391887"/>
            <a:ext cx="9773921" cy="5529944"/>
          </a:xfrm>
        </p:spPr>
        <p:txBody>
          <a:bodyPr>
            <a:normAutofit/>
          </a:bodyPr>
          <a:lstStyle/>
          <a:p>
            <a:pPr marL="0" indent="0" algn="just">
              <a:buNone/>
            </a:pPr>
            <a:endParaRPr lang="tr-TR" dirty="0"/>
          </a:p>
          <a:p>
            <a:pPr>
              <a:buNone/>
            </a:pPr>
            <a:r>
              <a:rPr lang="tr-TR" b="1" dirty="0"/>
              <a:t>							</a:t>
            </a:r>
            <a:r>
              <a:rPr lang="tr-TR" sz="2400" b="1" dirty="0"/>
              <a:t>ŞÜPHELİ/ŞÜPHELİLERİN TESPİTİ</a:t>
            </a:r>
          </a:p>
          <a:p>
            <a:pPr>
              <a:buNone/>
            </a:pPr>
            <a:endParaRPr lang="tr-TR" b="1" dirty="0"/>
          </a:p>
          <a:p>
            <a:r>
              <a:rPr lang="tr-TR" dirty="0"/>
              <a:t>Ceza soruşturması emrinde başta şüpheli sıfatıyla yer almayan ancak </a:t>
            </a:r>
            <a:r>
              <a:rPr lang="tr-TR" u="sng" dirty="0"/>
              <a:t>soruşturma yürütülürken suça konu eylemi gerçekleştirdikleri ve eyleme katıldıkları tespit edilen kişilerin de </a:t>
            </a:r>
            <a:r>
              <a:rPr lang="tr-TR" dirty="0"/>
              <a:t>şüpheli sıfatıyla soruşturmaya dahil edilmeleri gerekmektedir. </a:t>
            </a:r>
          </a:p>
          <a:p>
            <a:pPr>
              <a:buNone/>
            </a:pPr>
            <a:r>
              <a:rPr lang="tr-TR" dirty="0"/>
              <a:t>	</a:t>
            </a:r>
            <a:r>
              <a:rPr lang="tr-TR" b="1" dirty="0"/>
              <a:t>Danıştay 1.Dairenin 08.10.2020 tarihli ve E:2020/1258, K:2020/1279 sayılı kararında</a:t>
            </a:r>
            <a:r>
              <a:rPr lang="tr-TR" dirty="0"/>
              <a:t>; “…</a:t>
            </a:r>
            <a:r>
              <a:rPr lang="tr-TR" i="1" dirty="0"/>
              <a:t>bu soruşturmadan şikayetçinin ameliyatlarına, tedavi yöntemine karar veren, tedavi sürecine katılan sorumlu öğretim üyelerinin, uzman doktorların ve araştırma görevlilerinin </a:t>
            </a:r>
            <a:r>
              <a:rPr lang="tr-TR" i="1" u="sng" dirty="0"/>
              <a:t>ismen ve görev unvanlarıyla tespit edilerek şüpheli sıfatıyla soruşturmaya dahil edilmeleri</a:t>
            </a:r>
            <a:r>
              <a:rPr lang="tr-TR" i="1" dirty="0"/>
              <a:t>, … şikayetçinin sakatlığının söz konusu ameliyatlardan kaynaklanıp kaynaklanmadığı hususlarını aydınlatan bilirkişi raporu temin edilmesi, belirtilen eksiklikler giderilerek yeniden yapılacak soruşturma sonucunda tüm şüpheliler hakkında Yükseköğretim Kurulu üyelerinden oluşturulacak Kurul tarafından şüphelilerin sorumluluklarına göre men-i muhakemeleri veya lüzum-u muhakemeleri yolunda karar alınması gerektiği anlaşılmıştır</a:t>
            </a:r>
            <a:r>
              <a:rPr lang="tr-TR" dirty="0"/>
              <a:t>…”</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34</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8834" y="391887"/>
            <a:ext cx="10075817" cy="5529944"/>
          </a:xfrm>
        </p:spPr>
        <p:txBody>
          <a:bodyPr>
            <a:normAutofit lnSpcReduction="10000"/>
          </a:bodyPr>
          <a:lstStyle/>
          <a:p>
            <a:pPr marL="0" indent="0" algn="just">
              <a:buNone/>
            </a:pPr>
            <a:endParaRPr lang="tr-TR" dirty="0"/>
          </a:p>
          <a:p>
            <a:pPr>
              <a:buNone/>
            </a:pPr>
            <a:r>
              <a:rPr lang="tr-TR" b="1" dirty="0"/>
              <a:t>					 			</a:t>
            </a:r>
            <a:r>
              <a:rPr lang="tr-TR" sz="2400" b="1" dirty="0"/>
              <a:t>İLK  SORUŞTURMA</a:t>
            </a:r>
            <a:endParaRPr lang="tr-TR" sz="2400" dirty="0"/>
          </a:p>
          <a:p>
            <a:endParaRPr lang="tr-TR" dirty="0"/>
          </a:p>
          <a:p>
            <a:r>
              <a:rPr lang="tr-TR" dirty="0"/>
              <a:t>2547 sayılı Kanun’un md.53/c fıkrasında kapsamdaki kişilerin görevleri dolayısıyla ya da görevlerini yaptıkları sırada işledikleri ileri sürülen suçlar hakkında yetkili makamlarca inceleme başlatılabileceği düzenlenmiştir.</a:t>
            </a:r>
          </a:p>
          <a:p>
            <a:r>
              <a:rPr lang="tr-TR" dirty="0"/>
              <a:t>Soruşturma açmaya yetkili amirin </a:t>
            </a:r>
            <a:r>
              <a:rPr lang="tr-TR" b="1" u="sng" dirty="0"/>
              <a:t>soruşturma başlatmadan önce</a:t>
            </a:r>
            <a:r>
              <a:rPr lang="tr-TR" u="sng" dirty="0"/>
              <a:t> </a:t>
            </a:r>
            <a:r>
              <a:rPr lang="tr-TR" dirty="0"/>
              <a:t>ceza soruşturması açılıp açılmamasına gerek olup olmadığını tespit </a:t>
            </a:r>
            <a:r>
              <a:rPr lang="tr-TR" b="1" u="sng" dirty="0"/>
              <a:t>için inceleme başlatması mümkündü</a:t>
            </a:r>
            <a:r>
              <a:rPr lang="tr-TR" dirty="0"/>
              <a:t>r. Disiplin amiri doğrudan soruşturma veya önce inceleme başlatma konusunda takdir hakkına sahiptir. </a:t>
            </a:r>
          </a:p>
          <a:p>
            <a:r>
              <a:rPr lang="tr-TR" dirty="0"/>
              <a:t>2547 sayılı Kanun’un md.53/c fıkrasında sayılanların görevleri dolayısıyla ya da görevlerini yaptıkları sırada işledikleri ileri sürülen suçlar nedeniyle yargılanabilmeleri için </a:t>
            </a:r>
            <a:r>
              <a:rPr lang="tr-TR" b="1" u="sng" dirty="0"/>
              <a:t>4483 sayılı Kanundan farklı olarak</a:t>
            </a:r>
            <a:r>
              <a:rPr lang="tr-TR" dirty="0"/>
              <a:t>, 2547 sayılı Kanunda öngörülen biçimde yapılacak soruşturma sonucunda yetkili kurul tarafından son soruşturmanın açılıp açılmayacağına karar verilmesi gerekmektedir.</a:t>
            </a:r>
          </a:p>
          <a:p>
            <a:r>
              <a:rPr lang="tr-TR" dirty="0"/>
              <a:t>Ceza soruşturmalarında Cumhuriyet Başsavcılığı’na verilecek </a:t>
            </a:r>
            <a:r>
              <a:rPr lang="tr-TR" b="1" u="sng" dirty="0"/>
              <a:t>bir soruşturma izni söz konusu olmayıp</a:t>
            </a:r>
            <a:r>
              <a:rPr lang="tr-TR" dirty="0"/>
              <a:t>, soruşturma bizzat 2547 sayılı Kanun’un md.53/c-1 alt bendinde belirtilen yetkili amirler tarafından başlatılmaktadır.</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35</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58834" y="391887"/>
            <a:ext cx="10075817" cy="5529944"/>
          </a:xfrm>
        </p:spPr>
        <p:txBody>
          <a:bodyPr>
            <a:normAutofit/>
          </a:bodyPr>
          <a:lstStyle/>
          <a:p>
            <a:pPr marL="0" indent="0" algn="just">
              <a:buNone/>
            </a:pPr>
            <a:endParaRPr lang="tr-TR" dirty="0"/>
          </a:p>
          <a:p>
            <a:pPr>
              <a:buNone/>
            </a:pPr>
            <a:r>
              <a:rPr lang="tr-TR" b="1" dirty="0"/>
              <a:t>							      </a:t>
            </a:r>
            <a:r>
              <a:rPr lang="tr-TR" sz="2400" b="1" dirty="0"/>
              <a:t>İLK  SORUŞTURMA</a:t>
            </a:r>
            <a:endParaRPr lang="tr-TR" sz="2400" dirty="0"/>
          </a:p>
          <a:p>
            <a:endParaRPr lang="tr-TR" sz="2000" dirty="0"/>
          </a:p>
          <a:p>
            <a:r>
              <a:rPr lang="tr-TR" sz="2000" dirty="0"/>
              <a:t>Kanun’un md.53/c-5 bendinde “</a:t>
            </a:r>
            <a:r>
              <a:rPr lang="tr-TR" sz="2000" b="1" i="1" dirty="0"/>
              <a:t>Değişik statüdeki kişilerin birlikte suç işlemeleri halinde soruşturma usulü ve yetkili yargılama mercii görev itibariyle üst dereceliye göre tayin olunur</a:t>
            </a:r>
            <a:r>
              <a:rPr lang="tr-TR" sz="2000" i="1" dirty="0"/>
              <a:t>.</a:t>
            </a:r>
            <a:r>
              <a:rPr lang="tr-TR" sz="2000" dirty="0"/>
              <a:t>” dendiğinden, ceza soruşturmasına konu olabilecek suçla ilgili şüpheli konumunda birden fazla kişi bulunması halinde, ilk soruşturmanın mutlaka görev itibariyle üst dereceliye göre tayin edilecek olan disiplin amiri tarafından açılması gerekmektedir. </a:t>
            </a:r>
          </a:p>
          <a:p>
            <a:r>
              <a:rPr lang="tr-TR" sz="2000" dirty="0"/>
              <a:t>Bu nedenle, </a:t>
            </a:r>
            <a:r>
              <a:rPr lang="tr-TR" sz="2000" b="1" u="sng" dirty="0"/>
              <a:t>dosyanın bütün halinde ve tüm şüphelileri kapsayacak ş</a:t>
            </a:r>
            <a:r>
              <a:rPr lang="tr-TR" sz="2000" dirty="0"/>
              <a:t>ekilde, görev itibariyle üst dereceli olan kişi hakkında ilk soruşturma açmaya yetkili olan makama gönderilmesi gerekir.</a:t>
            </a:r>
          </a:p>
          <a:p>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36</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84521" y="391887"/>
            <a:ext cx="10558839" cy="5796262"/>
          </a:xfrm>
        </p:spPr>
        <p:txBody>
          <a:bodyPr>
            <a:normAutofit/>
          </a:bodyPr>
          <a:lstStyle/>
          <a:p>
            <a:pPr marL="0" indent="0" algn="just">
              <a:buNone/>
            </a:pPr>
            <a:endParaRPr lang="tr-TR" dirty="0"/>
          </a:p>
          <a:p>
            <a:pPr>
              <a:buNone/>
            </a:pPr>
            <a:r>
              <a:rPr lang="tr-TR" b="1" dirty="0"/>
              <a:t>					</a:t>
            </a:r>
            <a:r>
              <a:rPr lang="tr-TR" sz="2400" b="1" dirty="0"/>
              <a:t> 			İLK  SORUŞTURMA</a:t>
            </a:r>
            <a:endParaRPr lang="tr-TR" sz="2400" dirty="0"/>
          </a:p>
          <a:p>
            <a:endParaRPr lang="tr-TR" sz="2000" dirty="0"/>
          </a:p>
          <a:p>
            <a:r>
              <a:rPr lang="tr-TR" sz="2000" dirty="0"/>
              <a:t>Şüpheli hakkında ilk soruşturmayı başlatacak yetkili makamın tespitinde, </a:t>
            </a:r>
            <a:r>
              <a:rPr lang="tr-TR" sz="2000" b="1" u="sng" dirty="0"/>
              <a:t>şüphelinin hem akademik hem idari görevine göre yapılacak değerlendirme sonucunda üst görevine göre</a:t>
            </a:r>
            <a:r>
              <a:rPr lang="tr-TR" sz="2000" dirty="0"/>
              <a:t> soruşturmaya yetkili makam belirlenmeli ve dosya yetkili makama gönderilmelidir. </a:t>
            </a:r>
          </a:p>
          <a:p>
            <a:r>
              <a:rPr lang="tr-TR" sz="2000" dirty="0"/>
              <a:t>Ancak Kanun’un md.53/c-5 bendinde bahsi geçen “</a:t>
            </a:r>
            <a:r>
              <a:rPr lang="tr-TR" sz="2000" b="1" i="1" dirty="0"/>
              <a:t>birlikte suç işleme halinde</a:t>
            </a:r>
            <a:r>
              <a:rPr lang="tr-TR" sz="2000" dirty="0"/>
              <a:t>” uygulanacak usul, yalnızca bu madde kapsamındaki kişilerin birlikte görev itibariyle üst dereceliye göre tayin edilecek yetkili mercilerce soruşturulmasına ve haklarında üst dereceliye göre tayin edilecek yetkili Kurulca lüzum-u muhakeme veya men-i muhakeme kararı verilmesine ilişkindir. </a:t>
            </a:r>
          </a:p>
          <a:p>
            <a:r>
              <a:rPr lang="tr-TR" sz="2000" dirty="0"/>
              <a:t>Suçu birlikte işleyenler arasında 2547 sayılı Kanun md.53/c kapsamında bulunmayan kişiler var ise (</a:t>
            </a:r>
            <a:r>
              <a:rPr lang="tr-TR" sz="2000" i="1" dirty="0"/>
              <a:t>işçi, öğrenci vs</a:t>
            </a:r>
            <a:r>
              <a:rPr lang="tr-TR" sz="2000" dirty="0"/>
              <a:t>), o kişilerin soruşturma dosyasından </a:t>
            </a:r>
            <a:r>
              <a:rPr lang="tr-TR" sz="2000" dirty="0" err="1"/>
              <a:t>ayırılması</a:t>
            </a:r>
            <a:r>
              <a:rPr lang="tr-TR" sz="2000" dirty="0"/>
              <a:t> ve sadece ceza soruşturması usulüne tabi kişiler yönünden soruşturmanın yapılması gerekmektedir. </a:t>
            </a:r>
          </a:p>
          <a:p>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37</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105786" y="391887"/>
            <a:ext cx="10537574" cy="5870690"/>
          </a:xfrm>
        </p:spPr>
        <p:txBody>
          <a:bodyPr>
            <a:normAutofit/>
          </a:bodyPr>
          <a:lstStyle/>
          <a:p>
            <a:pPr marL="0" indent="0" algn="just">
              <a:buNone/>
            </a:pPr>
            <a:endParaRPr lang="tr-TR" dirty="0"/>
          </a:p>
          <a:p>
            <a:r>
              <a:rPr lang="tr-TR" b="1" dirty="0"/>
              <a:t>					</a:t>
            </a:r>
            <a:r>
              <a:rPr lang="tr-TR" sz="2400" b="1" dirty="0"/>
              <a:t> CEZA SORUŞTURMASI EMRİ</a:t>
            </a:r>
            <a:r>
              <a:rPr lang="tr-TR" sz="2400" dirty="0"/>
              <a:t>:</a:t>
            </a:r>
          </a:p>
          <a:p>
            <a:pPr>
              <a:buNone/>
            </a:pPr>
            <a:endParaRPr lang="tr-TR" dirty="0"/>
          </a:p>
          <a:p>
            <a:r>
              <a:rPr lang="tr-TR" dirty="0"/>
              <a:t>4483 sayılı Kanun’un md.4/1-2.fıkralarında “</a:t>
            </a:r>
            <a:r>
              <a:rPr lang="tr-TR" i="1" dirty="0"/>
              <a:t>Cumhuriyet başsavcıları, memurlar ve diğer kamu görevlilerinin bu Kanun kapsamına giren suçlarına ilişkin herhangi bir ihbar veya şikayet aldıklarında veya böyle bir durumu öğrendiklerinde ivedilikle toplanması gerekli ve kaybolma ihtimali bulunan delilleri tespitten başka hiçbir işlem yapmayarak ve hakkında ihbar veya şikayette bulunulan memur veya diğer kamu görevlisinin ifadesine başvurmaksızın evrakın bir örneğini ilgili makama göndererek soruşturma izni isterler</a:t>
            </a:r>
            <a:r>
              <a:rPr lang="tr-TR" dirty="0"/>
              <a:t>.</a:t>
            </a:r>
          </a:p>
          <a:p>
            <a:r>
              <a:rPr lang="tr-TR" i="1" dirty="0"/>
              <a:t>Diğer makam ve memurlarla kamu görevlileri de, bu Kanun kapsamına giren bir suç işlendiğini  ihbar, şikayet, bilgi, belge veya bulgulara dayanarak öğrendiklerinde durumu izin vermeye yetkili mercie iletirler</a:t>
            </a:r>
            <a:r>
              <a:rPr lang="tr-TR" dirty="0"/>
              <a:t>.” hükmüne yer verilmiştir. </a:t>
            </a:r>
          </a:p>
          <a:p>
            <a:r>
              <a:rPr lang="tr-TR" dirty="0"/>
              <a:t>Bu hüküm kapsamında, 2547 sayılı Kanun’un md.53/c fıkrasında düzenlenen ceza soruşturmasının başlatılması ya da soruşturma öncesinde inceleme başlatılması için, </a:t>
            </a:r>
            <a:r>
              <a:rPr lang="tr-TR" b="1" dirty="0"/>
              <a:t>soruşturma başlatmaya yetkili amir tarafından suçun ihbar, şikayet ya da herhangi bir şekilde öğrenilmesi yeterlidir</a:t>
            </a:r>
            <a:r>
              <a:rPr lang="tr-TR" dirty="0"/>
              <a:t>. </a:t>
            </a:r>
          </a:p>
          <a:p>
            <a:r>
              <a:rPr lang="tr-TR" dirty="0"/>
              <a:t>İllaki bir </a:t>
            </a:r>
            <a:r>
              <a:rPr lang="tr-TR" u="sng" dirty="0"/>
              <a:t>şikayet dilekçesinin varlığı zorunlu değildir</a:t>
            </a:r>
            <a:r>
              <a:rPr lang="tr-TR" dirty="0"/>
              <a:t>.</a:t>
            </a:r>
          </a:p>
          <a:p>
            <a:pPr>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38</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297578" y="391887"/>
            <a:ext cx="10345782" cy="5529944"/>
          </a:xfrm>
        </p:spPr>
        <p:txBody>
          <a:bodyPr>
            <a:normAutofit/>
          </a:bodyPr>
          <a:lstStyle/>
          <a:p>
            <a:pPr marL="0" indent="0" algn="just">
              <a:buNone/>
            </a:pPr>
            <a:endParaRPr lang="tr-TR" dirty="0"/>
          </a:p>
          <a:p>
            <a:pPr marL="0" indent="0">
              <a:buNone/>
            </a:pPr>
            <a:r>
              <a:rPr lang="tr-TR" b="1" dirty="0"/>
              <a:t>					 </a:t>
            </a:r>
            <a:r>
              <a:rPr lang="tr-TR" sz="2400" b="1" dirty="0"/>
              <a:t>CEZA SORUŞTURMASI EMRİ</a:t>
            </a:r>
            <a:r>
              <a:rPr lang="tr-TR" sz="2400" dirty="0"/>
              <a:t>:</a:t>
            </a:r>
          </a:p>
          <a:p>
            <a:pPr>
              <a:buNone/>
            </a:pPr>
            <a:endParaRPr lang="tr-TR" sz="2400" dirty="0"/>
          </a:p>
          <a:p>
            <a:r>
              <a:rPr lang="tr-TR" sz="2400" dirty="0"/>
              <a:t>Ancak takibi şikayete bağlı suçlar bundan müstesnadır. </a:t>
            </a:r>
          </a:p>
          <a:p>
            <a:r>
              <a:rPr lang="tr-TR" sz="2400" dirty="0"/>
              <a:t>Bu suçlar için mutlaka kanunda aranan şikayet süresi içinde yetkili makama şikayetin yapılması gerekmektedir. </a:t>
            </a:r>
          </a:p>
          <a:p>
            <a:r>
              <a:rPr lang="tr-TR" sz="2400" dirty="0"/>
              <a:t>Takibi şikayete bağlı suçlar yönünden, şikayet olmaksızın ya da şikayet süresi geçtikten sonra şikayet dilekçesi verilmesi hallerinde ceza soruşturması başlatılmamalıdır.  </a:t>
            </a:r>
          </a:p>
          <a:p>
            <a:endParaRPr lang="tr-TR" dirty="0"/>
          </a:p>
          <a:p>
            <a:pPr>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39</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17481" y="452846"/>
            <a:ext cx="10142707" cy="5783565"/>
          </a:xfrm>
        </p:spPr>
        <p:txBody>
          <a:bodyPr>
            <a:noAutofit/>
          </a:bodyPr>
          <a:lstStyle/>
          <a:p>
            <a:endParaRPr lang="tr-TR" sz="1600" dirty="0"/>
          </a:p>
          <a:p>
            <a:pPr>
              <a:buNone/>
            </a:pPr>
            <a:r>
              <a:rPr lang="tr-TR" sz="1600" b="1" dirty="0">
                <a:solidFill>
                  <a:srgbClr val="002060"/>
                </a:solidFill>
              </a:rPr>
              <a:t>				</a:t>
            </a:r>
            <a:r>
              <a:rPr lang="tr-TR" sz="2000" b="1" dirty="0">
                <a:solidFill>
                  <a:srgbClr val="002060"/>
                </a:solidFill>
              </a:rPr>
              <a:t>YÜKSEKÖĞRETİM KURUMU PERSONELİ CEZA SORUŞTURMASI</a:t>
            </a:r>
          </a:p>
          <a:p>
            <a:endParaRPr lang="tr-TR" sz="1600" dirty="0"/>
          </a:p>
          <a:p>
            <a:endParaRPr lang="tr-TR" sz="1600" b="1" dirty="0"/>
          </a:p>
          <a:p>
            <a:r>
              <a:rPr lang="tr-TR" sz="1600" b="1" dirty="0"/>
              <a:t>2547 sayılı Yükseköğretim Kanunu’nun md.53/c fıkrasında, yükseköğretim üst kuruluşları ile yükseköğretim kurumlarında çalışan ilgililerin “</a:t>
            </a:r>
            <a:r>
              <a:rPr lang="tr-TR" sz="1600" b="1" u="sng" dirty="0"/>
              <a:t>görevleri dolayısıyla ya da görevlerini yaptıkları sırada işledikleri ileri sürülen suçlar</a:t>
            </a:r>
            <a:r>
              <a:rPr lang="tr-TR" sz="1600" b="1" dirty="0"/>
              <a:t>” hakkında özel ceza soruşturma usulü belirlenmiştir. </a:t>
            </a:r>
          </a:p>
          <a:p>
            <a:pPr>
              <a:buNone/>
            </a:pPr>
            <a:endParaRPr lang="tr-TR" sz="1600" b="1" dirty="0"/>
          </a:p>
          <a:p>
            <a:r>
              <a:rPr lang="tr-TR" sz="1600" b="1" dirty="0"/>
              <a:t>Anılan fıkrada, yükseköğretim üst kuruluşları başkan ve üyeleri ile yükseköğretim kurumları yöneticilerinin, kadrolu ve sözleşmeli öğretim elemanlarının ve bu kuruluş ve kurumların 657 sayılı Devlet Memurları Kanununa tabi memurlarının görevleri dolayısıyla ya da görevlerini yaptıkları sırada işledikleri ileri sürülen suçlar hakkında yetkili makamlarca inceleme başlatılabileceği belirtilerek, inceleme sonucunda soruşturma açılmasına karar verilmesi ya da doğrudan soruşturma başlatılması halinde uygulanacak hükümlere yer verilmiştir. </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4</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79923987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3888" y="391887"/>
            <a:ext cx="10473678" cy="5881322"/>
          </a:xfrm>
        </p:spPr>
        <p:txBody>
          <a:bodyPr>
            <a:normAutofit lnSpcReduction="10000"/>
          </a:bodyPr>
          <a:lstStyle/>
          <a:p>
            <a:pPr marL="0" indent="0" algn="just">
              <a:buNone/>
            </a:pPr>
            <a:endParaRPr lang="tr-TR" dirty="0"/>
          </a:p>
          <a:p>
            <a:pPr marL="914400" lvl="2" indent="0">
              <a:buNone/>
            </a:pPr>
            <a:r>
              <a:rPr lang="tr-TR" b="1" dirty="0"/>
              <a:t>	</a:t>
            </a:r>
            <a:r>
              <a:rPr lang="tr-TR" sz="2400" b="1" dirty="0"/>
              <a:t>			 CEZA SORUŞTURMASI EMRİ</a:t>
            </a:r>
            <a:r>
              <a:rPr lang="tr-TR" sz="2400" dirty="0"/>
              <a:t>:</a:t>
            </a:r>
          </a:p>
          <a:p>
            <a:pPr>
              <a:buNone/>
            </a:pPr>
            <a:endParaRPr lang="tr-TR" sz="2400" dirty="0"/>
          </a:p>
          <a:p>
            <a:r>
              <a:rPr lang="tr-TR" dirty="0"/>
              <a:t>Gerek disiplin soruşturması gerekse ceza soruşturması olsun, her soruşturmanın bir soruşturma emri ile başlatılacağı hukukumuzda kabul görmüş temel bir esastır. </a:t>
            </a:r>
          </a:p>
          <a:p>
            <a:r>
              <a:rPr lang="tr-TR" dirty="0"/>
              <a:t>Ceza soruşturmalarında da soruşturmanın mutlak surette disiplin amirince verilmiş bir soruşturma emri ile başlatılması gerekir.</a:t>
            </a:r>
          </a:p>
          <a:p>
            <a:r>
              <a:rPr lang="tr-TR" dirty="0"/>
              <a:t>Soruşturma emrinde mutlaka ceza soruşturması olduğunun açıkça belirtilmesi gereklidir. Ceza soruşturması olduğunun belirtilmesi, ileri oluşacak karışıklık ve tereddütleri de ortadan kaldıracaktır.</a:t>
            </a:r>
          </a:p>
          <a:p>
            <a:pPr>
              <a:buNone/>
            </a:pPr>
            <a:r>
              <a:rPr lang="tr-TR" dirty="0"/>
              <a:t>	</a:t>
            </a:r>
            <a:r>
              <a:rPr lang="tr-TR" b="1" dirty="0"/>
              <a:t>Danıştay 2. Daire’nin  13.02.2004 tarihli ve E.2004/50, K:2004/150 sayılı kar</a:t>
            </a:r>
            <a:r>
              <a:rPr lang="tr-TR" dirty="0"/>
              <a:t>arında “…</a:t>
            </a:r>
            <a:r>
              <a:rPr lang="tr-TR" i="1" dirty="0"/>
              <a:t>Dosyada mevcut gün ve sayılı soruşturma emrinde sanıklar hakkında disiplin yönünden soruşturma yapılmasını istendiği, soruşturmacıların da bu emre uygun olarak disiplin soruşturması yaptığı ve düzenledikleri fezlekede de disiplin cezası yönünden teklif getirdikleri, ancak yetkili kurulun 2547 sayılı Yükseköğretim Kanunu’nun 53.maddesinin (c) fıkrasının 2/d bendi uyarınca sanıkların men-i muhakemelerine karar verdiği anlaşıldığından, Kurulca verilen men-i muhakeme kararının kaldırılmasına karar verilmiştir</a:t>
            </a:r>
            <a:r>
              <a:rPr lang="tr-TR" dirty="0"/>
              <a:t>…”</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40</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297578" y="391887"/>
            <a:ext cx="10249988" cy="5998280"/>
          </a:xfrm>
        </p:spPr>
        <p:txBody>
          <a:bodyPr>
            <a:normAutofit/>
          </a:bodyPr>
          <a:lstStyle/>
          <a:p>
            <a:pPr marL="0" indent="0" algn="just">
              <a:buNone/>
            </a:pPr>
            <a:endParaRPr lang="tr-TR" dirty="0"/>
          </a:p>
          <a:p>
            <a:r>
              <a:rPr lang="tr-TR" b="1" dirty="0"/>
              <a:t>					 </a:t>
            </a:r>
            <a:r>
              <a:rPr lang="tr-TR" sz="2400" b="1" dirty="0"/>
              <a:t>CEZA SORUŞTURMASI EMRİS</a:t>
            </a:r>
            <a:endParaRPr lang="tr-TR" sz="2400" dirty="0"/>
          </a:p>
          <a:p>
            <a:endParaRPr lang="tr-TR" sz="2000" dirty="0"/>
          </a:p>
          <a:p>
            <a:r>
              <a:rPr lang="tr-TR" sz="2000" dirty="0"/>
              <a:t>2547 sayılı Kanun’un md.53/c fıkrasında, kapsamdaki personelin görevleri dolayısıyla ya da görevlerini yaptıkları sırada işledikleri ileri sürülen suçlar hakkında yetkili makamlarca inceleme başlatılabileceği, inceleme sonucunda soruşturma açılmasına karar verilmesi ya da doğrudan soruşturma başlatılmasının mümkün olduğu belirtilmişse de; </a:t>
            </a:r>
          </a:p>
          <a:p>
            <a:pPr>
              <a:spcBef>
                <a:spcPts val="1500"/>
              </a:spcBef>
              <a:buNone/>
            </a:pPr>
            <a:r>
              <a:rPr lang="tr-TR" sz="2000" dirty="0"/>
              <a:t>	Uygulamada ceza soruşturması kapsamına giren bazı eylemler yönünden, </a:t>
            </a:r>
            <a:r>
              <a:rPr lang="tr-TR" sz="2000" b="1" dirty="0"/>
              <a:t>şikayetçilerin şüphelinin çalıştığı Üniversite Birimine şikayet dilekçesi vermek yerine doğrudan Cumhuriyet Başsavcılığı’na şikayette bulunduğu</a:t>
            </a:r>
            <a:r>
              <a:rPr lang="tr-TR" sz="2000" dirty="0"/>
              <a:t>, Savcılığın 2547 sayılı Kanun md.53/c fıkrası kapsamında soruşturma yapma yetkisinin Üniversitede olduğu gerekçesiyle verdiği “</a:t>
            </a:r>
            <a:r>
              <a:rPr lang="tr-TR" sz="2000" b="1" u="sng" dirty="0"/>
              <a:t>görevsizlik </a:t>
            </a:r>
            <a:r>
              <a:rPr lang="tr-TR" sz="2000" b="1" u="sng" dirty="0" err="1"/>
              <a:t>kararı</a:t>
            </a:r>
            <a:r>
              <a:rPr lang="tr-TR" sz="2000" dirty="0" err="1"/>
              <a:t>”nın</a:t>
            </a:r>
            <a:r>
              <a:rPr lang="tr-TR" sz="2000" dirty="0"/>
              <a:t> Üniversiteye gönderilmesi üzerine, şüphelinin bağlı olduğu disiplin amirince doğrudan ceza soruşturması başlatıldığı ya da ceza soruşturması öncesinde bir inceleme yaptırarak neticesine göre ceza soruşturması açılması ya da açılmaması yönünde karar aldığı görülmektedir.</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41</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297578" y="391887"/>
            <a:ext cx="10249988" cy="5529944"/>
          </a:xfrm>
        </p:spPr>
        <p:txBody>
          <a:bodyPr>
            <a:normAutofit/>
          </a:bodyPr>
          <a:lstStyle/>
          <a:p>
            <a:pPr marL="0" indent="0" algn="just">
              <a:buNone/>
            </a:pPr>
            <a:endParaRPr lang="tr-TR" dirty="0"/>
          </a:p>
          <a:p>
            <a:r>
              <a:rPr lang="tr-TR" b="1" dirty="0"/>
              <a:t>					</a:t>
            </a:r>
            <a:r>
              <a:rPr lang="tr-TR" sz="2400" b="1" dirty="0"/>
              <a:t> CEZA SORUŞTURMASI EMRİ</a:t>
            </a:r>
            <a:endParaRPr lang="tr-TR" sz="2400" dirty="0"/>
          </a:p>
          <a:p>
            <a:pPr>
              <a:buNone/>
            </a:pPr>
            <a:endParaRPr lang="tr-TR" dirty="0"/>
          </a:p>
          <a:p>
            <a:r>
              <a:rPr lang="tr-TR" b="1" dirty="0"/>
              <a:t>Danıştay 1.Daire 27.09.2018 tarihli E:2018/1605, K:2018/1541 sayılı kararında</a:t>
            </a:r>
            <a:r>
              <a:rPr lang="tr-TR" dirty="0"/>
              <a:t>; “…</a:t>
            </a:r>
            <a:r>
              <a:rPr lang="tr-TR" i="1" dirty="0"/>
              <a:t>Şikayet edilenler hakkında </a:t>
            </a:r>
            <a:r>
              <a:rPr lang="tr-TR" b="1" i="1" dirty="0"/>
              <a:t>Danıştay Birinci Dairesinin soruşturma yapma görev ve yetkisi olmadığı gözetilmeksizin</a:t>
            </a:r>
            <a:r>
              <a:rPr lang="tr-TR" i="1" dirty="0"/>
              <a:t>, söz konusu iddialarla ilgili olarak soruşturmanın Danıştay Birinci Dairesince yapılması gerektiği belirtilerek Kırşehir Cumhuriyet Başsavcılığının 6.7.2018 tarih ve 2018/9 sayılı görevsizlik kararının verildiği, oysa, bu kişiler hakkında Yükseköğretim Kurulu Başkanınca soruşturma emri verilmeden, soruşturma yapılmadan ve fezleke düzenlenmeden Danıştay’ı görevli ve yetkili kılan bir mevzuat hükmü olmadığı, </a:t>
            </a:r>
          </a:p>
          <a:p>
            <a:pPr marL="0" indent="0">
              <a:buNone/>
              <a:tabLst>
                <a:tab pos="361950" algn="l"/>
              </a:tabLst>
            </a:pPr>
            <a:r>
              <a:rPr lang="tr-TR" i="1" dirty="0"/>
              <a:t>	Ancak bu kişilerle ilgili </a:t>
            </a:r>
            <a:r>
              <a:rPr lang="tr-TR" b="1" i="1" dirty="0"/>
              <a:t>yapılacak bir soruşturma sonucunda düzenlenecek fezlekenin </a:t>
            </a:r>
            <a:r>
              <a:rPr lang="tr-TR" i="1" dirty="0"/>
              <a:t>	Danıştay’a gönderilmesi halinde Danıştay’ın, 2547 sayılı Yükseköğretim Kanununun 53 	üncü maddesinin (c) bendinin 2/a bendi uyarınca son soruşturmanın açılıp 	açılmamasına karar verebileceği açıktır</a:t>
            </a:r>
            <a:r>
              <a:rPr lang="tr-TR" dirty="0"/>
              <a:t>.” denilerek, yine Savcılığın görevsizlik kararı 	vermesi sonrasında şüphelilerin sıfatına göre yetkili makamca ceza soruşturması 	yapılmasının gerektiği, doğrudan Danıştay’ın ceza soruşturması yapamayacağı kabul 	edilmiştir.</a:t>
            </a:r>
          </a:p>
          <a:p>
            <a:pPr>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42</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297578" y="391887"/>
            <a:ext cx="10249988" cy="5529944"/>
          </a:xfrm>
        </p:spPr>
        <p:txBody>
          <a:bodyPr>
            <a:normAutofit/>
          </a:bodyPr>
          <a:lstStyle/>
          <a:p>
            <a:pPr marL="0" indent="0" algn="just">
              <a:buNone/>
            </a:pPr>
            <a:endParaRPr lang="tr-TR" dirty="0"/>
          </a:p>
          <a:p>
            <a:r>
              <a:rPr lang="tr-TR" b="1" dirty="0"/>
              <a:t>					 </a:t>
            </a:r>
            <a:r>
              <a:rPr lang="tr-TR" sz="2800" b="1" dirty="0"/>
              <a:t>CEZA SORUŞTURMASI EMRİ</a:t>
            </a:r>
            <a:r>
              <a:rPr lang="tr-TR" sz="2800" dirty="0"/>
              <a:t>:</a:t>
            </a:r>
          </a:p>
          <a:p>
            <a:endParaRPr lang="tr-TR" dirty="0"/>
          </a:p>
          <a:p>
            <a:r>
              <a:rPr lang="tr-TR" sz="2000" b="1" dirty="0"/>
              <a:t>Danıştay 2.Daire’nin 18/04/2003 tarihli E:2003/297, K:2003/848 sayılı kararında</a:t>
            </a:r>
            <a:r>
              <a:rPr lang="tr-TR" sz="2000" dirty="0"/>
              <a:t> “…</a:t>
            </a:r>
            <a:r>
              <a:rPr lang="tr-TR" sz="2000" i="1" dirty="0"/>
              <a:t>soruşturma açılıp açılmayacağı konusunu değerlendirmesi, soruşturma emri vermesi halinde görevlendirileceği soruşturmacı veya soruşturmacıların fezleke hazırlama aşamasında sanıkların savunmaları ile tanıkların ifadelerini almaları, … gerekli olmaktadır. </a:t>
            </a:r>
          </a:p>
          <a:p>
            <a:pPr>
              <a:buNone/>
            </a:pPr>
            <a:r>
              <a:rPr lang="tr-TR" sz="2000" i="1" dirty="0"/>
              <a:t>	… … …</a:t>
            </a:r>
            <a:endParaRPr lang="tr-TR" sz="2000" dirty="0"/>
          </a:p>
          <a:p>
            <a:pPr>
              <a:buNone/>
            </a:pPr>
            <a:r>
              <a:rPr lang="tr-TR" sz="2000" i="1" dirty="0"/>
              <a:t>	Olayda ise sanıkların isimlerinin ve eylemlerinin belirlendiği bir soruşturma emri verilmediği</a:t>
            </a:r>
            <a:r>
              <a:rPr lang="tr-TR" sz="2000" dirty="0"/>
              <a:t> </a:t>
            </a:r>
            <a:r>
              <a:rPr lang="tr-TR" sz="2000" i="1" dirty="0"/>
              <a:t>anlaşıldığından, söz edilen yetkili kurul kararının bozularak, yöntemine uygun sanıkların eylemlerinin açıkça belirtildiği soruşturma emri verilmesi halinde uygun bir şekilde soruşturma yapılması, fezleke düzenlenmesi…</a:t>
            </a:r>
            <a:endParaRPr lang="tr-TR" sz="2000"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43</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888275" y="391886"/>
            <a:ext cx="10755085" cy="6051443"/>
          </a:xfrm>
        </p:spPr>
        <p:txBody>
          <a:bodyPr>
            <a:normAutofit fontScale="92500" lnSpcReduction="20000"/>
          </a:bodyPr>
          <a:lstStyle/>
          <a:p>
            <a:pPr marL="0" indent="0" algn="just">
              <a:buNone/>
            </a:pPr>
            <a:endParaRPr lang="tr-TR" dirty="0"/>
          </a:p>
          <a:p>
            <a:r>
              <a:rPr lang="tr-TR" b="1" dirty="0"/>
              <a:t>						 </a:t>
            </a:r>
            <a:r>
              <a:rPr lang="tr-TR" sz="2600" b="1" dirty="0"/>
              <a:t>CEZA SORUŞTURMASI EMRİ</a:t>
            </a:r>
          </a:p>
          <a:p>
            <a:pPr>
              <a:buNone/>
            </a:pPr>
            <a:endParaRPr lang="tr-TR" sz="1900" dirty="0"/>
          </a:p>
          <a:p>
            <a:r>
              <a:rPr lang="tr-TR" sz="1900" dirty="0"/>
              <a:t>Ceza soruşturmasının konusu ve kapsamı Kanunun 53/c maddesinde sayılan kişilerin görevleri dolayısıyla ya da görevlerini yaptıkları sırada işledikleri ileri sürülen suçların soruşturulması olduğundan, görev sebebiyle veya görev sırasında işlenmeyen suçlar bakımından ceza soruşturması yapılmamalıdır. Aksinin kabulü ilgili düzenlemenin lafzına ve ruhuna ters düşecektir. </a:t>
            </a:r>
          </a:p>
          <a:p>
            <a:r>
              <a:rPr lang="tr-TR" sz="1900" dirty="0"/>
              <a:t>Görev sebebiyle veya görev sırasında işlenmeyen suçlar yönünden genel hükümlere göre Cumhuriyet savcısı soruşturma yürütmekte yetkili olduğundan, böyle bir durumun tespiti halinde dosyanın gereği için yetkili Cumhuriyet Başsavcılığı’na gönderilmesi gereklidir.</a:t>
            </a:r>
          </a:p>
          <a:p>
            <a:pPr>
              <a:buNone/>
            </a:pPr>
            <a:r>
              <a:rPr lang="tr-TR" sz="1900" b="1" dirty="0"/>
              <a:t>	Danıştay 1.Daire’nin 07.12.2021tarihli  ve E:2021/1850, K:2003/848 sayılı kararında</a:t>
            </a:r>
            <a:r>
              <a:rPr lang="tr-TR" sz="1900" dirty="0"/>
              <a:t>; “...</a:t>
            </a:r>
            <a:r>
              <a:rPr lang="tr-TR" sz="1900" i="1" dirty="0"/>
              <a:t>şikayetçi Öğretim Üyesi ….'ı karalamak amacıyla herhangi bir bilgi, belge olmadan Konya 6. Ağır Ceza Mahkemesinin E:..... sayılı dosyasında yalan ifadeler vermek suretiyle şikayetçiye iftira attığı yolunda ...‘ya </a:t>
            </a:r>
            <a:r>
              <a:rPr lang="tr-TR" sz="1900" i="1" u="sng" dirty="0"/>
              <a:t>atılı suçun, adı geçenin Üniversitedeki öğretim üyeliği görevinden kaynaklanmadığı, buradaki görevi sebebiyle ve bu görevi sırasında da işlenmediği</a:t>
            </a:r>
            <a:r>
              <a:rPr lang="tr-TR" sz="1900" i="1" dirty="0"/>
              <a:t>, bu nedenle adı geçen hakkında </a:t>
            </a:r>
            <a:r>
              <a:rPr lang="tr-TR" sz="1900" b="1" i="1" dirty="0"/>
              <a:t>2547 sayılı Kanun’un 53’üncü maddesi kapsamında ceza soruşturması yapılamayacağı</a:t>
            </a:r>
            <a:r>
              <a:rPr lang="tr-TR" sz="1900" i="1" dirty="0"/>
              <a:t>, Yetkili Kurulca men-i muhakemesi veya lüzum-u muhakemesi yolunda karar alınamayacağı, atılı suç nedeniyle adı geçen hakkında Konya Cumhuriyet Başsavcılığınca genel hükümlere göre doğrudan soruşturma yapılması gerektiği anlaşıldığından, ... Üniversitesi Rektörlüğünce oluşturulan Kurulun 11.10.2021 tarihli men-i muhakeme kararının bozulmasına…”</a:t>
            </a:r>
            <a:endParaRPr lang="tr-TR" sz="1900" dirty="0"/>
          </a:p>
          <a:p>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44</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18903" y="539930"/>
            <a:ext cx="10537371" cy="5786441"/>
          </a:xfrm>
        </p:spPr>
        <p:txBody>
          <a:bodyPr>
            <a:normAutofit fontScale="92500" lnSpcReduction="20000"/>
          </a:bodyPr>
          <a:lstStyle/>
          <a:p>
            <a:pPr marL="0" indent="0" algn="just">
              <a:buNone/>
            </a:pPr>
            <a:endParaRPr lang="tr-TR" dirty="0"/>
          </a:p>
          <a:p>
            <a:r>
              <a:rPr lang="tr-TR" b="1" dirty="0"/>
              <a:t>					</a:t>
            </a:r>
            <a:r>
              <a:rPr lang="tr-TR" sz="2600" b="1" dirty="0"/>
              <a:t> SORUŞTURMACI/SORUŞTURMACILAR</a:t>
            </a:r>
            <a:endParaRPr lang="tr-TR" sz="2600" dirty="0"/>
          </a:p>
          <a:p>
            <a:pPr>
              <a:buNone/>
            </a:pPr>
            <a:r>
              <a:rPr lang="tr-TR" sz="1900" dirty="0"/>
              <a:t> </a:t>
            </a:r>
          </a:p>
          <a:p>
            <a:r>
              <a:rPr lang="tr-TR" sz="1900" dirty="0"/>
              <a:t>Kanun, soruşturmacıların niteliği konusunda, yalnızca tayin edilecek soruşturmacının hakkında soruşturma yapılacak kişinin  akademik unvanına veya daha üst akademik unvana sahip olması şartını aramıştır. Ancak açıkça Kanun’da yer almasa da, unvan denkliğinin yanı sıra ayrıca soruşturmacının tarafsızlığı ilkesine de riayet edilmesi gereklidir.</a:t>
            </a:r>
          </a:p>
          <a:p>
            <a:pPr>
              <a:spcBef>
                <a:spcPts val="1500"/>
              </a:spcBef>
            </a:pPr>
            <a:r>
              <a:rPr lang="tr-TR" sz="1900" b="1" dirty="0"/>
              <a:t>Danıştay 2. Dairenin 21.10.2003 tarihli ve E: 2003/910, K: 2003/2067 sayılı kararında;</a:t>
            </a:r>
          </a:p>
          <a:p>
            <a:pPr>
              <a:buNone/>
            </a:pPr>
            <a:r>
              <a:rPr lang="tr-TR" sz="1900" b="1" dirty="0"/>
              <a:t>	 </a:t>
            </a:r>
            <a:r>
              <a:rPr lang="tr-TR" sz="1900" dirty="0"/>
              <a:t>“…</a:t>
            </a:r>
            <a:r>
              <a:rPr lang="tr-TR" sz="1900" i="1" dirty="0"/>
              <a:t>Öte yandan inceleme ve soruşturma yapmak üzere görevlendirileceklerin inceleme ve soruşturmaya konu olayla ilgisi bulunmayan, suç konusu eylemden zarar görmemiş, sanığın veya olayın mağduru durumunda olan kişilerle akrabalık bağı bulunmayan, hakkında inceleme veya soruşturma yapılan memur veya kamu görevlisi ile halef-selef ilişkisi olmayan, maiyetinde görev yapmamış ve tamamen tarafsız  kişilerden olması gerekir. </a:t>
            </a:r>
          </a:p>
          <a:p>
            <a:pPr>
              <a:buNone/>
            </a:pPr>
            <a:r>
              <a:rPr lang="tr-TR" sz="1900" i="1" dirty="0"/>
              <a:t>	Bu hususların inceleme ve soruşturma ile verilecek kararın etkilerden uzak ve objektif yapılması için bu işlemleri yapacak kişilerde olduğu gibi soruşturma emri verecek kişilerde de bulunması zorunludur.</a:t>
            </a:r>
          </a:p>
          <a:p>
            <a:pPr>
              <a:buNone/>
            </a:pPr>
            <a:r>
              <a:rPr lang="tr-TR" sz="1900" i="1" dirty="0"/>
              <a:t>	Soruşturma konusu olayda ise ...'ya estetik operasyon yaptıranlar arasında Rektör ...'in eşinin bulunduğu dikkate alındığında, söz konusu soruşturmanın objektif ve etkilerden uzak yapılmadığı sonucuna ulaşılmıştır. … haklarında meni muhakemelerine ilişkin olarak verilen Yetkili Kurul kararının olayın soruşturulmasında yukarıda sözü edilen durum nedeniyle etki altında kalındığı ve objektif yapılmadığı kanaati ile bozulmasına…</a:t>
            </a:r>
            <a:r>
              <a:rPr lang="tr-TR" sz="1900" dirty="0"/>
              <a:t>”</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45</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925033" y="287078"/>
            <a:ext cx="10631241" cy="6039293"/>
          </a:xfrm>
        </p:spPr>
        <p:txBody>
          <a:bodyPr>
            <a:normAutofit/>
          </a:bodyPr>
          <a:lstStyle/>
          <a:p>
            <a:pPr marL="0" indent="0" algn="just">
              <a:buNone/>
            </a:pPr>
            <a:endParaRPr lang="tr-TR" dirty="0"/>
          </a:p>
          <a:p>
            <a:pPr marL="0" indent="0">
              <a:buNone/>
            </a:pPr>
            <a:r>
              <a:rPr lang="tr-TR" b="1" dirty="0"/>
              <a:t>					</a:t>
            </a:r>
            <a:r>
              <a:rPr lang="tr-TR" sz="2400" b="1" dirty="0"/>
              <a:t>  SORUŞTURMACI/SORUŞTURMACILAR</a:t>
            </a:r>
            <a:endParaRPr lang="tr-TR" sz="2400" dirty="0"/>
          </a:p>
          <a:p>
            <a:pPr>
              <a:buNone/>
            </a:pPr>
            <a:r>
              <a:rPr lang="tr-TR" dirty="0"/>
              <a:t> </a:t>
            </a:r>
          </a:p>
          <a:p>
            <a:r>
              <a:rPr lang="tr-TR" b="1" dirty="0"/>
              <a:t>Danıştay 1. Dairenin 29.11.2022 tarihli ve E:2022/1679, K:2022/1798 sayılı kararında; </a:t>
            </a:r>
            <a:r>
              <a:rPr lang="tr-TR" dirty="0"/>
              <a:t>“…</a:t>
            </a:r>
            <a:r>
              <a:rPr lang="tr-TR" i="1" dirty="0"/>
              <a:t>Soruşturmaya konu uyuşmazlığın temelinde taraf olan ... ve ... ile yakın arkadaşlık ve meslek ilişkisi içerisinde olduğunu, tarafsız olamayacağını belirterek başka bir öğretim üyesinin soruşturmacı olarak atanmasını talep ettiği, … soruşturmacının hazırlamış olduğu ilgili  tarihli fezlekedeki beyanları dikkate alınarak </a:t>
            </a:r>
            <a:r>
              <a:rPr lang="tr-TR" b="1" i="1" dirty="0"/>
              <a:t>adil ve tarafsız bir soruşturma yapılmasını </a:t>
            </a:r>
            <a:r>
              <a:rPr lang="tr-TR" b="1" i="1" dirty="0" err="1"/>
              <a:t>teminen</a:t>
            </a:r>
            <a:r>
              <a:rPr lang="tr-TR" b="1" i="1" dirty="0"/>
              <a:t> </a:t>
            </a:r>
            <a:r>
              <a:rPr lang="tr-TR" i="1" dirty="0"/>
              <a:t>yeni bir soruşturmacı atanarak soruşturma yapılması, yeniden yapılacak soruşturmada, şikayetçinin ve şüphelinin Ceza Muhakemesi Kanununa uygun olarak ifadelerine başvurulması … gerektiği anlaşılmıştır</a:t>
            </a:r>
            <a:r>
              <a:rPr lang="tr-TR" dirty="0"/>
              <a:t>.” </a:t>
            </a:r>
          </a:p>
          <a:p>
            <a:r>
              <a:rPr lang="tr-TR" dirty="0"/>
              <a:t>Ceza yargılamasının temel amacı maddi gerçeğin ortaya çıkarılması olduğundan ve ceza soruşturmaları da hakkında lüzum-u muhakeme kararı verilmiş şüpheliler bakımından ceza yargılamasının dayanağını oluşturacağından, maddi gerçeğin ortaya çıkarılması amacının ceza soruşturması sürecinde de esas alınması ve </a:t>
            </a:r>
            <a:r>
              <a:rPr lang="tr-TR" b="1" dirty="0"/>
              <a:t>soruşturmacının uyuşmazlığın temelinde taraf olmayan, adil ve tarafsız kişiler arasından seçilerek maddi gerçeğe ulaşılması gerekir</a:t>
            </a:r>
            <a:r>
              <a:rPr lang="tr-TR" dirty="0"/>
              <a:t>.  </a:t>
            </a:r>
          </a:p>
          <a:p>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46</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18903" y="552893"/>
            <a:ext cx="10641285" cy="5847907"/>
          </a:xfrm>
        </p:spPr>
        <p:txBody>
          <a:bodyPr>
            <a:normAutofit fontScale="92500" lnSpcReduction="10000"/>
          </a:bodyPr>
          <a:lstStyle/>
          <a:p>
            <a:pPr marL="0" indent="0" algn="just">
              <a:buNone/>
            </a:pPr>
            <a:endParaRPr lang="tr-TR" dirty="0"/>
          </a:p>
          <a:p>
            <a:r>
              <a:rPr lang="tr-TR" b="1" dirty="0"/>
              <a:t>					 </a:t>
            </a:r>
            <a:r>
              <a:rPr lang="tr-TR" sz="2600" b="1" dirty="0"/>
              <a:t>SORUŞTURMACININ YETKİLERİ VE YAPACAĞI İŞLEMLER</a:t>
            </a:r>
          </a:p>
          <a:p>
            <a:pPr>
              <a:buNone/>
            </a:pPr>
            <a:r>
              <a:rPr lang="tr-TR" dirty="0"/>
              <a:t> </a:t>
            </a:r>
          </a:p>
          <a:p>
            <a:r>
              <a:rPr lang="tr-TR" dirty="0"/>
              <a:t>2547 sayılı Kanun’un md.53/c-8 alt bendinde düzenlenen “</a:t>
            </a:r>
            <a:r>
              <a:rPr lang="tr-TR" i="1" dirty="0"/>
              <a:t>bu Kanunda yer almayan hususlarda 4483 sayılı Kanun hükümlerinin uygulanacağına</a:t>
            </a:r>
            <a:r>
              <a:rPr lang="tr-TR" dirty="0"/>
              <a:t>” ilişkin hüküm gereğince, ceza soruşturmalarında uygun düştüğü ölçüde 4483 sayılı Kanun hükümleri uygulanacaktır.</a:t>
            </a:r>
          </a:p>
          <a:p>
            <a:pPr>
              <a:buNone/>
            </a:pPr>
            <a:r>
              <a:rPr lang="tr-TR" dirty="0"/>
              <a:t> </a:t>
            </a:r>
          </a:p>
          <a:p>
            <a:r>
              <a:rPr lang="tr-TR" dirty="0"/>
              <a:t>Anılan Kanun’un 6 </a:t>
            </a:r>
            <a:r>
              <a:rPr lang="tr-TR" dirty="0" err="1"/>
              <a:t>ncı</a:t>
            </a:r>
            <a:r>
              <a:rPr lang="tr-TR" dirty="0"/>
              <a:t> maddesinde düzenlenen “</a:t>
            </a:r>
            <a:r>
              <a:rPr lang="tr-TR" i="1" dirty="0"/>
              <a:t>Ön inceleme ile görevlendirilen kişi veya kişiler, bakanlık müfettişleri ile kendilerini görevlendiren merciin bütün yetkilerini haiz olup, bu Kanunda hüküm bulunmayan hususlarda Ceza Muhakemeleri Usulü Kanunu'na göre işlem yapabilirler</a:t>
            </a:r>
            <a:r>
              <a:rPr lang="tr-TR" dirty="0"/>
              <a:t>.” hükmü ile de </a:t>
            </a:r>
            <a:r>
              <a:rPr lang="tr-TR" b="1" dirty="0"/>
              <a:t>5271 sayılı Ceza Muhakemeleri Usulü Kanunu’na atıf yapılmıştır</a:t>
            </a:r>
            <a:r>
              <a:rPr lang="tr-TR" dirty="0"/>
              <a:t>. </a:t>
            </a:r>
          </a:p>
          <a:p>
            <a:endParaRPr lang="tr-TR" dirty="0"/>
          </a:p>
          <a:p>
            <a:r>
              <a:rPr lang="tr-TR" dirty="0"/>
              <a:t>5271 sayılı Kanun’da soruşturmalara ilişkin usul ve esaslar, soruşturma işlemleri, soruşturma ilkeleri, ifade alma ve çağrı usulü ile Cumhuriyet Savcısının görev ve yetkilerine yer verilmiştir. </a:t>
            </a:r>
          </a:p>
          <a:p>
            <a:r>
              <a:rPr lang="tr-TR" dirty="0"/>
              <a:t>4483 sayılı Kanunun 6 </a:t>
            </a:r>
            <a:r>
              <a:rPr lang="tr-TR" dirty="0" err="1"/>
              <a:t>ncı</a:t>
            </a:r>
            <a:r>
              <a:rPr lang="tr-TR" dirty="0"/>
              <a:t> maddesiyle yapılan atıf dolayısıyla, Soruşturmacılar tarafından yürütülen ceza soruşturmalarında yine uygun düştüğü ölçüde Cumhuriyet Savcısının soruşturma evresindeki yetkilerinin kullanılacağı ve Savcılık soruşturması usullerinin uygulanacağı sonucuna ulaşmak mümkündür. </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47</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776912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18903" y="539930"/>
            <a:ext cx="10537371" cy="5914033"/>
          </a:xfrm>
        </p:spPr>
        <p:txBody>
          <a:bodyPr>
            <a:normAutofit fontScale="85000" lnSpcReduction="10000"/>
          </a:bodyPr>
          <a:lstStyle/>
          <a:p>
            <a:pPr marL="0" indent="0" algn="just">
              <a:buNone/>
            </a:pPr>
            <a:endParaRPr lang="tr-TR" dirty="0"/>
          </a:p>
          <a:p>
            <a:r>
              <a:rPr lang="tr-TR" b="1" dirty="0"/>
              <a:t>			</a:t>
            </a:r>
            <a:r>
              <a:rPr lang="tr-TR" sz="2800" b="1" dirty="0"/>
              <a:t> SORUŞTURMACININ YETKİLERİ VE YAPACAĞI İŞLEMLER</a:t>
            </a:r>
          </a:p>
          <a:p>
            <a:pPr marL="0" indent="0">
              <a:buNone/>
            </a:pPr>
            <a:endParaRPr lang="tr-TR" b="1" dirty="0"/>
          </a:p>
          <a:p>
            <a:r>
              <a:rPr lang="tr-TR" b="1" dirty="0"/>
              <a:t>Danıştay 1.Daire’nin 29.11.2022 tarihli ve E:2022/1679, K:2022/1798 sayılı kararında</a:t>
            </a:r>
          </a:p>
          <a:p>
            <a:pPr marL="0" indent="0">
              <a:buNone/>
              <a:tabLst>
                <a:tab pos="355600" algn="l"/>
              </a:tabLst>
            </a:pPr>
            <a:r>
              <a:rPr lang="tr-TR" dirty="0"/>
              <a:t>	“…</a:t>
            </a:r>
            <a:r>
              <a:rPr lang="tr-TR" i="1" dirty="0"/>
              <a:t>5271 sayılı Ceza Muhakemesi Kanununun "Suçun mağduru ile şikâyetçinin çağırılması" başlıklı 233’üncü 	maddesinde, mağdur ile şikâyetçinin, Cumhuriyet savcısı veya mahkeme başkanı veya hâkim tarafından 	çağrı kâğıdı ile çağırılıp dinleneceği; Kanunun "İfade veya sorgu için çağrı" başlıklı 145’inci maddesinde 	ifadesi alınacak veya sorgusu yapılacak kişinin davetiye ile çağrılacağı, çağrılma nedeninin açıkça 	belirtileceği ve gelmezse zorla getirileceğinin yazılacağı; Kanunun "İfade ve sorgunun tarzı" başlıklı 147’nci 	maddesinde de, şüphelinin veya sanığın ifadesinin alınmasında veya sorguya çekilmesinde hangi hususlara 	uyulacağının düzenlendiği, buna göre, şüpheli veya sanığın kimliğinin saptanacağı, kendisine yüklenen 	suçun anlatılacağı, müdafi seçme hakkının bulunduğunun ve onun hukukî yardımından 	yararlanabileceğinin, </a:t>
            </a:r>
            <a:r>
              <a:rPr lang="tr-TR" i="1" dirty="0" err="1"/>
              <a:t>müdafiin</a:t>
            </a:r>
            <a:r>
              <a:rPr lang="tr-TR" i="1" dirty="0"/>
              <a:t> ifade veya sorgusunda hazır bulunabileceğinin, müdafi seçecek durumda 	olmadığı ve bir müdafi yardımından faydalanmak istediği takdirde, kendisine baro tarafından bir müdafi 	görevlendirileceğinin hatırlatılacağı, ayrıca ifade ve sorgu işlemlerinin kaydında, teknik imkânlardan 	yararlanılacağı, ifade veya sorgunun bir tutanağa bağlanacağı hüküm altına alınmıştır.</a:t>
            </a:r>
            <a:endParaRPr lang="tr-TR" dirty="0"/>
          </a:p>
          <a:p>
            <a:pPr marL="0" indent="0">
              <a:spcBef>
                <a:spcPts val="1500"/>
              </a:spcBef>
              <a:buNone/>
              <a:tabLst>
                <a:tab pos="355600" algn="l"/>
              </a:tabLst>
            </a:pPr>
            <a:r>
              <a:rPr lang="tr-TR" i="1" dirty="0"/>
              <a:t>	Bu durumda, öncelikle </a:t>
            </a:r>
            <a:r>
              <a:rPr lang="tr-TR" b="1" i="1" dirty="0"/>
              <a:t>soruşturmacı tarafından yapılacak soruşturmada, şikayetçinin ve şüphelinin </a:t>
            </a:r>
            <a:r>
              <a:rPr lang="tr-TR" b="1" i="1" u="sng" dirty="0"/>
              <a:t>Ceza </a:t>
            </a:r>
            <a:r>
              <a:rPr lang="tr-TR" b="1" i="1" dirty="0"/>
              <a:t>	</a:t>
            </a:r>
            <a:r>
              <a:rPr lang="tr-TR" b="1" i="1" u="sng" dirty="0"/>
              <a:t>Muhakemesi Kanununa uygun olarak</a:t>
            </a:r>
            <a:r>
              <a:rPr lang="tr-TR" b="1" i="1" dirty="0"/>
              <a:t> ifadelerine başvurulması</a:t>
            </a:r>
            <a:r>
              <a:rPr lang="tr-TR" i="1" dirty="0"/>
              <a:t>, isnat edilen suçlarla ilgili yukarıda belirtilen 	</a:t>
            </a:r>
            <a:r>
              <a:rPr lang="tr-TR" b="1" i="1" dirty="0"/>
              <a:t>tüm bilgi ve belgelerin toplanması</a:t>
            </a:r>
            <a:r>
              <a:rPr lang="tr-TR" i="1" dirty="0"/>
              <a:t>, söz konusu eksiklikler giderildikten sonra olayla ilgili tüm bilgi ve belgeler 	değerlendirilerek usule uygun olarak yeniden hazırlanacak </a:t>
            </a:r>
            <a:r>
              <a:rPr lang="tr-TR" b="1" i="1" u="sng" dirty="0"/>
              <a:t>fezlekede, gerekçesi belirtilmek suretiyle şüpheli </a:t>
            </a:r>
            <a:r>
              <a:rPr lang="tr-TR" b="1" i="1" dirty="0"/>
              <a:t>	</a:t>
            </a:r>
            <a:r>
              <a:rPr lang="tr-TR" b="1" i="1" u="sng" dirty="0"/>
              <a:t>hakkında men-i muhakeme veya lüzum-u muhakeme yönünde teklif getirilmesi</a:t>
            </a:r>
            <a:r>
              <a:rPr lang="tr-TR" i="1" dirty="0"/>
              <a:t>, Yetkili Kurulca da gerekçesi 	belirtilmek suretiyle şüpheli hakkında yeni bir karar verilmesi gerektiği anlaşılmıştır</a:t>
            </a:r>
            <a:r>
              <a:rPr lang="tr-TR" dirty="0"/>
              <a:t>…” denilmiştir.</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48</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416301636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18903" y="539931"/>
            <a:ext cx="10537371" cy="5381900"/>
          </a:xfrm>
        </p:spPr>
        <p:txBody>
          <a:bodyPr>
            <a:normAutofit fontScale="92500" lnSpcReduction="20000"/>
          </a:bodyPr>
          <a:lstStyle/>
          <a:p>
            <a:pPr marL="0" indent="0" algn="just">
              <a:buNone/>
            </a:pPr>
            <a:endParaRPr lang="tr-TR" dirty="0"/>
          </a:p>
          <a:p>
            <a:r>
              <a:rPr lang="tr-TR" b="1" dirty="0"/>
              <a:t>				 </a:t>
            </a:r>
            <a:r>
              <a:rPr lang="tr-TR" sz="2600" b="1" dirty="0"/>
              <a:t>SORUŞTURMACININ YETKİLERİ VE YAPACAĞI İŞLEMLER</a:t>
            </a:r>
          </a:p>
          <a:p>
            <a:pPr marL="0" indent="0">
              <a:buNone/>
            </a:pPr>
            <a:endParaRPr lang="tr-TR" sz="2600" b="1" dirty="0"/>
          </a:p>
          <a:p>
            <a:r>
              <a:rPr lang="tr-TR" dirty="0"/>
              <a:t>Soruşturmacının </a:t>
            </a:r>
            <a:r>
              <a:rPr lang="tr-TR" b="1" u="sng" dirty="0"/>
              <a:t>ceza soruşturması emrinde belirtilen fiiller kapsamında </a:t>
            </a:r>
            <a:r>
              <a:rPr lang="tr-TR" dirty="0"/>
              <a:t>soruşturmayı yürüterek bir değerlendirme yapması ve sonucuna göre fiillerle ilgili men-i muhakeme veya lüzum-u muhakeme yolunda teklif getirmesi gereklidir. </a:t>
            </a:r>
          </a:p>
          <a:p>
            <a:r>
              <a:rPr lang="tr-TR" dirty="0"/>
              <a:t>Soruşturmacının soruşturma emrinde yer alan fiillerin bir kısmını soruşturma kapsamı dışında tutma yetkisi bulunmamaktadır. </a:t>
            </a:r>
          </a:p>
          <a:p>
            <a:pPr marL="0" indent="0">
              <a:buNone/>
            </a:pPr>
            <a:r>
              <a:rPr lang="tr-TR" b="1" dirty="0"/>
              <a:t> </a:t>
            </a:r>
            <a:endParaRPr lang="tr-TR" dirty="0"/>
          </a:p>
          <a:p>
            <a:r>
              <a:rPr lang="tr-TR" b="1" dirty="0"/>
              <a:t>Danıştay 1.Daire 14.03.2019 tarih ve E:2019/379, K:2019/418 sayılı kararında</a:t>
            </a:r>
            <a:r>
              <a:rPr lang="tr-TR" dirty="0"/>
              <a:t>; </a:t>
            </a:r>
          </a:p>
          <a:p>
            <a:pPr marL="0" indent="0" defTabSz="355600">
              <a:buNone/>
            </a:pPr>
            <a:r>
              <a:rPr lang="tr-TR" dirty="0"/>
              <a:t>	“…</a:t>
            </a:r>
            <a:r>
              <a:rPr lang="tr-TR" i="1" dirty="0"/>
              <a:t>Ceza soruşturması emri verilen fiillerle ilgili olarak </a:t>
            </a:r>
            <a:r>
              <a:rPr lang="tr-TR" b="1" i="1" dirty="0"/>
              <a:t>soruşturmacının bazı fiilleri soruşturma kapsamı dışında 	değerlendirmek ve bunlara ilişkin soruşturma yapmamak yetkisi bulunmadığı</a:t>
            </a:r>
            <a:r>
              <a:rPr lang="tr-TR" i="1" dirty="0"/>
              <a:t>, bu bağlamda, şüpheliyle ilgili 	</a:t>
            </a:r>
            <a:r>
              <a:rPr lang="tr-TR" b="1" i="1" u="sng" dirty="0"/>
              <a:t>soruşturma emrinde belirtilen tüm fiillerin soruşturulması, bu fiillerin Türk Ceza Kanunu açısından suç teşkil </a:t>
            </a:r>
            <a:r>
              <a:rPr lang="tr-TR" b="1" i="1" dirty="0"/>
              <a:t>	</a:t>
            </a:r>
            <a:r>
              <a:rPr lang="tr-TR" b="1" i="1" u="sng" dirty="0"/>
              <a:t>edip	etmediğinin irdelenmesi, hangi fiillerin suç oluşturduğunun ortaya konulması</a:t>
            </a:r>
            <a:r>
              <a:rPr lang="tr-TR" i="1" dirty="0"/>
              <a:t>, her bir suçla ilgili 	delillerin ayrı 	ayrı toplanarak değerlendirilmesi, her bir suçla ilgili hakkındaki iddialar açıklanarak şüphelinin 	ifadesinin 	alınması ve varsa diğer tanıkların ifadelerine başvurulması suretiyle yeniden soruşturma yapılarak 	her bir suç 	hakkında şüphelinin men-i muhakemesi veya lüzum-u muhakemesi yolunda Yetkili Kurulca bir 	karar verilmesi 	gerektiği anlaşılmıştır. Açıklanan nedenlerle, … Üniversitesi Rektörlüğünce oluşturulan Yetkili 	Kurulun … tarih 	ve … … sayılı men-i muhakeme kararının bozulmasına…</a:t>
            </a:r>
            <a:r>
              <a:rPr lang="tr-TR" dirty="0"/>
              <a:t>”</a:t>
            </a:r>
          </a:p>
          <a:p>
            <a:pPr marL="0" indent="0">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49</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533402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17481" y="409303"/>
            <a:ext cx="10142707" cy="5827108"/>
          </a:xfrm>
        </p:spPr>
        <p:txBody>
          <a:bodyPr>
            <a:noAutofit/>
          </a:bodyPr>
          <a:lstStyle/>
          <a:p>
            <a:endParaRPr lang="tr-TR" sz="1600" dirty="0"/>
          </a:p>
          <a:p>
            <a:pPr>
              <a:buNone/>
            </a:pPr>
            <a:r>
              <a:rPr lang="tr-TR" sz="1600" b="1" dirty="0">
                <a:solidFill>
                  <a:srgbClr val="002060"/>
                </a:solidFill>
              </a:rPr>
              <a:t>				</a:t>
            </a:r>
            <a:r>
              <a:rPr lang="tr-TR" sz="2000" b="1" dirty="0">
                <a:solidFill>
                  <a:srgbClr val="002060"/>
                </a:solidFill>
              </a:rPr>
              <a:t>YÜKSEKÖĞRETİM KURUMU PERSONELİ CEZA SORUŞTURMASI</a:t>
            </a:r>
            <a:endParaRPr lang="tr-TR" sz="1600" b="1" dirty="0"/>
          </a:p>
          <a:p>
            <a:pPr>
              <a:spcAft>
                <a:spcPts val="500"/>
              </a:spcAft>
              <a:buNone/>
            </a:pPr>
            <a:r>
              <a:rPr lang="tr-TR" sz="1600" b="1" dirty="0"/>
              <a:t>	Fıkranın devamında da; </a:t>
            </a:r>
          </a:p>
          <a:p>
            <a:pPr>
              <a:spcBef>
                <a:spcPts val="300"/>
              </a:spcBef>
            </a:pPr>
            <a:r>
              <a:rPr lang="tr-TR" sz="1600" b="1" dirty="0"/>
              <a:t>İlk soruşturma, </a:t>
            </a:r>
          </a:p>
          <a:p>
            <a:pPr>
              <a:spcBef>
                <a:spcPts val="300"/>
              </a:spcBef>
            </a:pPr>
            <a:r>
              <a:rPr lang="tr-TR" sz="1600" b="1" dirty="0"/>
              <a:t>Son soruşturma, </a:t>
            </a:r>
          </a:p>
          <a:p>
            <a:pPr>
              <a:spcBef>
                <a:spcPts val="300"/>
              </a:spcBef>
            </a:pPr>
            <a:r>
              <a:rPr lang="tr-TR" sz="1600" b="1" dirty="0"/>
              <a:t>Son soruşturmada yetkili kurullar, </a:t>
            </a:r>
          </a:p>
          <a:p>
            <a:pPr>
              <a:spcBef>
                <a:spcPts val="300"/>
              </a:spcBef>
            </a:pPr>
            <a:r>
              <a:rPr lang="tr-TR" sz="1600" b="1" dirty="0"/>
              <a:t>Son soruşturmanın açılıp açılmamasına karar verecek kurullar toplantı ve karar nisapları,  soruşturulanlar hakkında verilen men-i muhakeme ve lüzum-u muhakeme kararlarına itiraz üzerine ve resen inceleme ile karar vermeye yetkili makam, </a:t>
            </a:r>
          </a:p>
          <a:p>
            <a:pPr>
              <a:spcBef>
                <a:spcPts val="300"/>
              </a:spcBef>
            </a:pPr>
            <a:r>
              <a:rPr lang="tr-TR" sz="1600" b="1" dirty="0"/>
              <a:t>Lüzum-u muhakeme kararı neticesinde ceza yargılamasını yapmaya yetkili yargı </a:t>
            </a:r>
            <a:r>
              <a:rPr lang="tr-TR" sz="1600" b="1" dirty="0" err="1"/>
              <a:t>merciileri</a:t>
            </a:r>
            <a:r>
              <a:rPr lang="tr-TR" sz="1600" b="1" dirty="0"/>
              <a:t>,</a:t>
            </a:r>
          </a:p>
          <a:p>
            <a:pPr>
              <a:spcBef>
                <a:spcPts val="300"/>
              </a:spcBef>
            </a:pPr>
            <a:r>
              <a:rPr lang="tr-TR" sz="1600" b="1" dirty="0"/>
              <a:t>Değişik statüdeki kişilerin birlikte suç işlemeleri halinde soruşturma usulü, </a:t>
            </a:r>
          </a:p>
          <a:p>
            <a:pPr>
              <a:spcBef>
                <a:spcPts val="300"/>
              </a:spcBef>
            </a:pPr>
            <a:r>
              <a:rPr lang="tr-TR" sz="1600" b="1" dirty="0"/>
              <a:t>Yükseköğretim Kurulu Başkanı ve rektörler hakkında 19/4/1990 tarihli ve 3628 sayılı Mal Bildiriminde Bulunulması, Rüşvet ve Yolsuzluklarla Mücadele Kanunu kapsamına giren suçlarından dolayı yapılacak ceza soruşturmasında soruşturma usulü, </a:t>
            </a:r>
          </a:p>
          <a:p>
            <a:pPr>
              <a:spcBef>
                <a:spcPts val="300"/>
              </a:spcBef>
            </a:pPr>
            <a:r>
              <a:rPr lang="tr-TR" sz="1600" b="1" dirty="0"/>
              <a:t>3628 sayılı Kanun kapsamına giren suçlarından dolayı kanuni kovuşturma için gereken izni vermeye yetkili makamlar, </a:t>
            </a:r>
          </a:p>
          <a:p>
            <a:pPr>
              <a:spcBef>
                <a:spcPts val="300"/>
              </a:spcBef>
            </a:pPr>
            <a:r>
              <a:rPr lang="tr-TR" sz="1600" b="1" dirty="0"/>
              <a:t>Ceza soruşturma usullerinin uygulanmayacağı ve kovuşturmayı Cumhuriyet Savcısı’nın doğrudan yapacağı haller </a:t>
            </a:r>
          </a:p>
          <a:p>
            <a:pPr>
              <a:spcBef>
                <a:spcPts val="300"/>
              </a:spcBef>
            </a:pPr>
            <a:r>
              <a:rPr lang="tr-TR" sz="1600" b="1" dirty="0"/>
              <a:t>Bu kanunda yer almamış hususlarda uygulanacak mevzuat hükümleri</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5</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79923987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18903" y="403412"/>
            <a:ext cx="10537371" cy="5518419"/>
          </a:xfrm>
        </p:spPr>
        <p:txBody>
          <a:bodyPr>
            <a:normAutofit/>
          </a:bodyPr>
          <a:lstStyle/>
          <a:p>
            <a:pPr marL="0" indent="0" algn="just">
              <a:buNone/>
            </a:pPr>
            <a:endParaRPr lang="tr-TR" dirty="0"/>
          </a:p>
          <a:p>
            <a:r>
              <a:rPr lang="tr-TR" b="1" dirty="0"/>
              <a:t>						</a:t>
            </a:r>
            <a:r>
              <a:rPr lang="tr-TR" sz="2000" b="1" dirty="0"/>
              <a:t> 	</a:t>
            </a:r>
            <a:r>
              <a:rPr lang="tr-TR" sz="2400" b="1" dirty="0"/>
              <a:t>İFADE VE BEYAN İÇİN ÇAĞRI</a:t>
            </a:r>
            <a:endParaRPr lang="tr-TR" sz="2400" dirty="0"/>
          </a:p>
          <a:p>
            <a:pPr marL="0" indent="0">
              <a:buNone/>
            </a:pPr>
            <a:endParaRPr lang="tr-TR" dirty="0"/>
          </a:p>
          <a:p>
            <a:r>
              <a:rPr lang="tr-TR" dirty="0"/>
              <a:t>Soruşturmacının soruşturmaya konu iddiaları araştırabilmesi, deliller kapsamında bir değerlendirme yapabilmesi ve </a:t>
            </a:r>
            <a:r>
              <a:rPr lang="tr-TR" b="1" dirty="0"/>
              <a:t>lüzum-u muhakeme ya da men-i muhakeme hususunda bir teklif sunabilmesi için, şikayetçi, şüpheli ve varsa tanıkların ifade ve beyanlarına başvurması zorunludur</a:t>
            </a:r>
            <a:r>
              <a:rPr lang="tr-TR" dirty="0"/>
              <a:t>. </a:t>
            </a:r>
          </a:p>
          <a:p>
            <a:r>
              <a:rPr lang="tr-TR" dirty="0"/>
              <a:t>Bu hem adil yargılanma ilkesi ve savunma hakkının bir gereği hem de yasal zorunluluktur.</a:t>
            </a:r>
          </a:p>
          <a:p>
            <a:r>
              <a:rPr lang="tr-TR" dirty="0"/>
              <a:t> 5237 sayılı </a:t>
            </a:r>
            <a:r>
              <a:rPr lang="tr-TR" dirty="0" err="1"/>
              <a:t>CMK’nın</a:t>
            </a:r>
            <a:r>
              <a:rPr lang="tr-TR" dirty="0"/>
              <a:t> “</a:t>
            </a:r>
            <a:r>
              <a:rPr lang="tr-TR" b="1" i="1" dirty="0"/>
              <a:t>İfade veya sorgu için çağrı</a:t>
            </a:r>
            <a:r>
              <a:rPr lang="tr-TR" dirty="0"/>
              <a:t>” başlıklı 145 inci maddesinde düzenlenen “</a:t>
            </a:r>
            <a:r>
              <a:rPr lang="tr-TR" i="1" dirty="0"/>
              <a:t>İfadesi alınacak veya sorgusu yapılacak kişi davetiye ile çağrılır; çağrılma nedeni açıkça belirtilir; gelmezse zorla getirileceği yazılır</a:t>
            </a:r>
            <a:r>
              <a:rPr lang="tr-TR" dirty="0"/>
              <a:t>.” hükmü gereğince, ceza soruşturmalarında soruşturmacının da ilgili kişileri bir davetiye ile ifade vermeye çağırması gereklidir.</a:t>
            </a:r>
          </a:p>
          <a:p>
            <a:pPr marL="0" indent="0" defTabSz="355600">
              <a:buNone/>
            </a:pPr>
            <a:endParaRPr lang="tr-TR" dirty="0"/>
          </a:p>
          <a:p>
            <a:pPr marL="0" indent="0">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50</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211060516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18903" y="403412"/>
            <a:ext cx="10537371" cy="5518419"/>
          </a:xfrm>
        </p:spPr>
        <p:txBody>
          <a:bodyPr>
            <a:normAutofit/>
          </a:bodyPr>
          <a:lstStyle/>
          <a:p>
            <a:pPr marL="0" indent="0" algn="just">
              <a:buNone/>
            </a:pPr>
            <a:endParaRPr lang="tr-TR" dirty="0"/>
          </a:p>
          <a:p>
            <a:r>
              <a:rPr lang="tr-TR" b="1" dirty="0"/>
              <a:t>					</a:t>
            </a:r>
            <a:r>
              <a:rPr lang="tr-TR" sz="2400" b="1" dirty="0"/>
              <a:t> İFADE ALMA/TANIK BEYANINA BAŞVURMA</a:t>
            </a:r>
            <a:endParaRPr lang="tr-TR" sz="2400" dirty="0"/>
          </a:p>
          <a:p>
            <a:pPr marL="0" indent="0">
              <a:buNone/>
            </a:pPr>
            <a:endParaRPr lang="tr-TR" sz="2000" dirty="0"/>
          </a:p>
          <a:p>
            <a:r>
              <a:rPr lang="tr-TR" sz="2000" dirty="0"/>
              <a:t>Ceza soruşturmasının doğru bir şekilde ve sağlıklı yürütülebilmesi, maddi gerçeğin ortaya çıkarılması ve son soruşturmaya yetkili Kurul’a şüpheliler hakkında lüzum-u muhakeme veya men-i muhakeme teklifini sunabilmesi için, Soruşturmacının soruşturmanın tarafları olan şikayetçiler ile şüphelilerin ve varsa tanıkların beyanlarına başvurması gerekmektedir. </a:t>
            </a:r>
          </a:p>
          <a:p>
            <a:r>
              <a:rPr lang="tr-TR" sz="2000" dirty="0"/>
              <a:t>Ceza soruşturmalarında da uygulanacak olan 5271 sayılı Kanun’un (CMK) “</a:t>
            </a:r>
            <a:r>
              <a:rPr lang="tr-TR" sz="2000" i="1" dirty="0"/>
              <a:t>İfade veya sorgu için çağrı</a:t>
            </a:r>
            <a:r>
              <a:rPr lang="tr-TR" sz="2000" dirty="0"/>
              <a:t>” başlığıyla düzenlenen md.145/1.fıkrasında “</a:t>
            </a:r>
            <a:r>
              <a:rPr lang="tr-TR" sz="2000" i="1" dirty="0"/>
              <a:t>İfadesi alınacak veya sorgusu yapılacak kişi davetiye ile çağrılır; çağrılma nedeni açıkça belirtilir; gelmezse zorla getirileceği yazılır</a:t>
            </a:r>
            <a:r>
              <a:rPr lang="tr-TR" sz="2000" dirty="0"/>
              <a:t>.” hükmü gereğince, soruşturmacının çağrılma nedenini açıkça belirterek ifade ve beyanına başvuracağı kişilere davetiye göndermesi gerekmektedir.</a:t>
            </a:r>
          </a:p>
          <a:p>
            <a:pPr marL="0" indent="0">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51</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80524807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18903" y="542260"/>
            <a:ext cx="10537371" cy="5379571"/>
          </a:xfrm>
        </p:spPr>
        <p:txBody>
          <a:bodyPr>
            <a:normAutofit fontScale="85000" lnSpcReduction="20000"/>
          </a:bodyPr>
          <a:lstStyle/>
          <a:p>
            <a:pPr marL="0" indent="0" algn="just">
              <a:buNone/>
            </a:pPr>
            <a:endParaRPr lang="tr-TR" dirty="0"/>
          </a:p>
          <a:p>
            <a:pPr marL="0" indent="0">
              <a:buNone/>
            </a:pPr>
            <a:r>
              <a:rPr lang="tr-TR" b="1" dirty="0"/>
              <a:t>					</a:t>
            </a:r>
            <a:r>
              <a:rPr lang="tr-TR" sz="2800" b="1" dirty="0"/>
              <a:t> İFADE ALMA/TANIK BEYANINA BAŞVURMA</a:t>
            </a:r>
            <a:endParaRPr lang="tr-TR" sz="2800" dirty="0"/>
          </a:p>
          <a:p>
            <a:pPr marL="0" indent="0">
              <a:buNone/>
            </a:pPr>
            <a:endParaRPr lang="tr-TR" sz="2800" dirty="0"/>
          </a:p>
          <a:p>
            <a:r>
              <a:rPr lang="tr-TR" dirty="0"/>
              <a:t>5271 sayılı </a:t>
            </a:r>
            <a:r>
              <a:rPr lang="tr-TR" dirty="0" err="1"/>
              <a:t>CMK’nın</a:t>
            </a:r>
            <a:r>
              <a:rPr lang="tr-TR" dirty="0"/>
              <a:t> “</a:t>
            </a:r>
            <a:r>
              <a:rPr lang="tr-TR" i="1" dirty="0"/>
              <a:t>Soruşturma evresinde yapılan işlemlerin tutanağa bağlanması</a:t>
            </a:r>
            <a:r>
              <a:rPr lang="tr-TR" dirty="0"/>
              <a:t>” başlıklı 169.maddesinde;</a:t>
            </a:r>
          </a:p>
          <a:p>
            <a:pPr marL="0" indent="0">
              <a:buNone/>
              <a:tabLst>
                <a:tab pos="355600" algn="l"/>
              </a:tabLst>
            </a:pPr>
            <a:r>
              <a:rPr lang="tr-TR" dirty="0"/>
              <a:t>	“</a:t>
            </a:r>
            <a:r>
              <a:rPr lang="tr-TR" b="1" i="1" dirty="0"/>
              <a:t>MADDE 169 - (1) </a:t>
            </a:r>
            <a:r>
              <a:rPr lang="tr-TR" i="1" dirty="0"/>
              <a:t>Şüphelinin ifadesinin alınması veya sorgusu, tanık ve bilirkişinin dinlenmesi 	veya bir keşif ve muayene sırasında Cumhuriyet savcısı veya sulh ceza hâkiminin yanında bir 	zabıt kâtibi bulunur. Acele hâllerde, yemin vermek koşuluyla, başka bir kimse, yazman olarak 	görevlendirilebilir.</a:t>
            </a:r>
            <a:endParaRPr lang="tr-TR" dirty="0"/>
          </a:p>
          <a:p>
            <a:r>
              <a:rPr lang="tr-TR" b="1" i="1" dirty="0"/>
              <a:t>(2)</a:t>
            </a:r>
            <a:r>
              <a:rPr lang="tr-TR" i="1" dirty="0"/>
              <a:t> </a:t>
            </a:r>
            <a:r>
              <a:rPr lang="tr-TR" b="1" i="1" dirty="0"/>
              <a:t>Her soruşturma işlemi tutanağa bağlanır</a:t>
            </a:r>
            <a:r>
              <a:rPr lang="tr-TR" dirty="0"/>
              <a:t>.” hükümleri doğrultusunda, ceza soruşturmasında da soruşturmacılar tarafından gerekli görülürse bir yeminli katip görevlendirilmesi mümkündür.</a:t>
            </a:r>
          </a:p>
          <a:p>
            <a:r>
              <a:rPr lang="tr-TR" dirty="0"/>
              <a:t>Her soruşturma işleminin tutanak altına alınacak olması ve soruşturma dosyasına eklenmesi gerektiğinden, bu davetin mutlaka yazılı olarak ve gönderildiği ispatlanabilir bir yöntemle ilgililere ulaştırılması gerekmektedir. </a:t>
            </a:r>
          </a:p>
          <a:p>
            <a:r>
              <a:rPr lang="tr-TR" dirty="0"/>
              <a:t>Bu davet 7201 sayılı Tebligat Kanunu hükümleri kapsamında bir tebligatla olabileceği gibi, yazılı davet yazısının ilgiliye bir tebliğ alındısı belgesiyle yeminli katip ya da soruşturmacı tarafından teslim edilmesi de mümkündür. </a:t>
            </a:r>
          </a:p>
          <a:p>
            <a:r>
              <a:rPr lang="tr-TR" dirty="0"/>
              <a:t>Önemli olan ifadeye davet edilen kişinin davetiyeden ve içeriğinden haberdar olması ve bu davetin de yazılı bir şekilde ya da belgeyle ispatlanabilir olmasıdır. </a:t>
            </a:r>
          </a:p>
          <a:p>
            <a:r>
              <a:rPr lang="tr-TR" dirty="0"/>
              <a:t>Bu husus adil yargılanma ve savunma hakkının da bir gereğidir.</a:t>
            </a:r>
          </a:p>
          <a:p>
            <a:r>
              <a:rPr lang="tr-TR" dirty="0"/>
              <a:t>Tebligat Kanunu’nda tebliğ yerine geçmeyen usullerle, e-mail, mesaj veya telefon ile ulaşmak suretiyle bir bildirim yapılması hukuken sakıncalıdır ve Danıştay 1.Dairesince yetkili Kurul kararının bozulmasına neden olabilir. </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52</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44765211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18903" y="504265"/>
            <a:ext cx="10537371" cy="5417566"/>
          </a:xfrm>
        </p:spPr>
        <p:txBody>
          <a:bodyPr>
            <a:normAutofit fontScale="85000" lnSpcReduction="10000"/>
          </a:bodyPr>
          <a:lstStyle/>
          <a:p>
            <a:pPr marL="0" indent="0" algn="just">
              <a:buNone/>
            </a:pPr>
            <a:endParaRPr lang="tr-TR" dirty="0"/>
          </a:p>
          <a:p>
            <a:pPr marL="2743200" lvl="6" indent="0">
              <a:buNone/>
            </a:pPr>
            <a:r>
              <a:rPr lang="tr-TR" sz="2800" b="1" dirty="0"/>
              <a:t>	İSTİNABE YOLUYLA BEYAN ALMA</a:t>
            </a:r>
          </a:p>
          <a:p>
            <a:pPr lvl="1"/>
            <a:endParaRPr lang="tr-TR" b="1" dirty="0"/>
          </a:p>
          <a:p>
            <a:r>
              <a:rPr lang="tr-TR" dirty="0"/>
              <a:t>Soruşturmada ifade ve beyanına başvurulması gereken kişiler her zaman soruşturmanın yürütüldüğü yerde ikamet etmeyebilir. 5271 sayılı </a:t>
            </a:r>
            <a:r>
              <a:rPr lang="tr-TR" dirty="0" err="1"/>
              <a:t>CMK’nın</a:t>
            </a:r>
            <a:r>
              <a:rPr lang="tr-TR" dirty="0"/>
              <a:t> “</a:t>
            </a:r>
            <a:r>
              <a:rPr lang="tr-TR" b="1" i="1" dirty="0"/>
              <a:t>Tanık ve bilirkişinin naiple veya istinabe yoluyla dinlenmeleri</a:t>
            </a:r>
            <a:r>
              <a:rPr lang="tr-TR" dirty="0"/>
              <a:t>” başlıklı 180 inci maddesinin 3 üncü fıkrasında “</a:t>
            </a:r>
            <a:r>
              <a:rPr lang="tr-TR" i="1" dirty="0"/>
              <a:t>Davayı görmekte olan mahkeme, zorunluluk olmadıkça, büyükşehir belediye sınırları içerisinde bulunan şikâyetçi, katılan, sanık, müdafi veya vekil, tanık ve bilirkişilerin istinabe yoluyla dinlenmesine karar veremez</a:t>
            </a:r>
            <a:r>
              <a:rPr lang="tr-TR" dirty="0"/>
              <a:t>.” denilmektedir.</a:t>
            </a:r>
          </a:p>
          <a:p>
            <a:pPr marL="0" indent="0">
              <a:buNone/>
            </a:pPr>
            <a:endParaRPr lang="tr-TR" dirty="0"/>
          </a:p>
          <a:p>
            <a:r>
              <a:rPr lang="tr-TR" dirty="0"/>
              <a:t>Bir yargıç ya da mahkemenin belirli bir yargılama işleminin yapılması konusunda sahip olduğu yetkiyi yerel yetkisiz bir yargıç ya da mahkemeye devretmesi olarak tanımlanan “ istinabe usulü ” şehir dışında bulunan kişilerin ifade ve beyanlarına başvurulması için kullanılan bir ifade alma yöntemidir.</a:t>
            </a:r>
          </a:p>
          <a:p>
            <a:pPr marL="0" indent="0">
              <a:buNone/>
            </a:pPr>
            <a:endParaRPr lang="tr-TR" dirty="0"/>
          </a:p>
          <a:p>
            <a:r>
              <a:rPr lang="tr-TR" dirty="0"/>
              <a:t>5271 sayılı </a:t>
            </a:r>
            <a:r>
              <a:rPr lang="tr-TR" dirty="0" err="1"/>
              <a:t>CMK’nın</a:t>
            </a:r>
            <a:r>
              <a:rPr lang="tr-TR" dirty="0"/>
              <a:t> “</a:t>
            </a:r>
            <a:r>
              <a:rPr lang="tr-TR" i="1" dirty="0"/>
              <a:t>Tanık ve bilirkişinin naiple veya istinabe yoluyla dinlenmeleri</a:t>
            </a:r>
            <a:r>
              <a:rPr lang="tr-TR" dirty="0"/>
              <a:t>” başlıklı 180 inci maddesinin 3 üncü fıkrasında “</a:t>
            </a:r>
            <a:r>
              <a:rPr lang="tr-TR" i="1" dirty="0"/>
              <a:t>Davayı görmekte olan mahkeme, zorunluluk olmadıkça, büyükşehir belediye sınırları içerisinde bulunan şikâyetçi, katılan, sanık, müdafi veya vekil, tanık ve bilirkişilerin istinabe yoluyla dinlenmesine karar veremez</a:t>
            </a:r>
            <a:r>
              <a:rPr lang="tr-TR" dirty="0"/>
              <a:t>.” hükmü kapsamında </a:t>
            </a:r>
            <a:r>
              <a:rPr lang="tr-TR" b="1" dirty="0"/>
              <a:t>şikayetçi, şüpheli veya tanığın belediye ya da (büyükşehir belediyesi olması halinde) büyükşehir belediye sınırları dışında bulunması durumunda</a:t>
            </a:r>
            <a:r>
              <a:rPr lang="tr-TR" dirty="0"/>
              <a:t>; istinabe yoluyla ifade ve beyanlarının alınması mümkündür.</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53</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00759070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948018" y="504265"/>
            <a:ext cx="10992970" cy="5417566"/>
          </a:xfrm>
        </p:spPr>
        <p:txBody>
          <a:bodyPr>
            <a:normAutofit lnSpcReduction="10000"/>
          </a:bodyPr>
          <a:lstStyle/>
          <a:p>
            <a:pPr marL="0" indent="0" algn="just">
              <a:buNone/>
            </a:pPr>
            <a:endParaRPr lang="tr-TR" dirty="0"/>
          </a:p>
          <a:p>
            <a:pPr marL="2743200" lvl="6" indent="0">
              <a:buNone/>
            </a:pPr>
            <a:r>
              <a:rPr lang="tr-TR" sz="2400" b="1" dirty="0"/>
              <a:t>İSTİNABE YOLUYLA BEYAN ALMA</a:t>
            </a:r>
          </a:p>
          <a:p>
            <a:pPr lvl="1"/>
            <a:endParaRPr lang="tr-TR" b="1" dirty="0"/>
          </a:p>
          <a:p>
            <a:r>
              <a:rPr lang="tr-TR" b="1" dirty="0"/>
              <a:t>Danıştay 1.Daire 12.04.2018 tarih ve E:2018/570, K:2018/555 sayılı kararında </a:t>
            </a:r>
          </a:p>
          <a:p>
            <a:pPr marL="0" indent="0">
              <a:buNone/>
              <a:tabLst>
                <a:tab pos="355600" algn="l"/>
              </a:tabLst>
            </a:pPr>
            <a:r>
              <a:rPr lang="tr-TR" dirty="0"/>
              <a:t>	“…</a:t>
            </a:r>
            <a:r>
              <a:rPr lang="tr-TR" i="1" dirty="0"/>
              <a:t>5271 sayılı Ceza Muhakemesi Kanununun "</a:t>
            </a:r>
            <a:r>
              <a:rPr lang="tr-TR" b="1" i="1" dirty="0"/>
              <a:t>Suçun mağduru ile şikâyetçinin çağırılması</a:t>
            </a:r>
            <a:r>
              <a:rPr lang="tr-TR" i="1" dirty="0"/>
              <a:t>" 	başlıklı 233 üncü maddesinde, mağdur ile şikâyetçinin, Cumhuriyet savcısı veya 	mahkeme 	başkanı veya hâkim tarafından çağrı kâğıdı ile çağırılıp dinleneceği hüküm 	altına alınmıştır.</a:t>
            </a:r>
            <a:endParaRPr lang="tr-TR" dirty="0"/>
          </a:p>
          <a:p>
            <a:pPr marL="0" indent="0">
              <a:spcBef>
                <a:spcPts val="1500"/>
              </a:spcBef>
              <a:buNone/>
              <a:tabLst>
                <a:tab pos="355600" algn="l"/>
              </a:tabLst>
            </a:pPr>
            <a:r>
              <a:rPr lang="tr-TR" i="1" dirty="0"/>
              <a:t>	Şikayet konusu ameliyatla illiyet bağı bulunan, ameliyat kararını veren, ameliyata katılan 	bütün görevlilerin ismen ve unvanlarıyla belirlenerek </a:t>
            </a:r>
            <a:r>
              <a:rPr lang="tr-TR" b="1" i="1" u="sng" dirty="0"/>
              <a:t>şüpheli sıfatıyla soruşturmaya dahil </a:t>
            </a:r>
            <a:r>
              <a:rPr lang="tr-TR" b="1" i="1" dirty="0"/>
              <a:t>	</a:t>
            </a:r>
            <a:r>
              <a:rPr lang="tr-TR" b="1" i="1" u="sng" dirty="0"/>
              <a:t>edilmeleri ve ifadelerine başvurulması, ayrıca soruşturmacı tarafından gerekirse </a:t>
            </a:r>
            <a:r>
              <a:rPr lang="tr-TR" b="1" i="1" dirty="0"/>
              <a:t>	</a:t>
            </a:r>
            <a:r>
              <a:rPr lang="tr-TR" b="1" i="1" u="sng" dirty="0"/>
              <a:t>şikayetçinin ikamet ettiği şehirdeki Cumhuriyet Başsavcılığı kanalıyla şikayetçinin ifadesinin </a:t>
            </a:r>
            <a:r>
              <a:rPr lang="tr-TR" b="1" i="1" dirty="0"/>
              <a:t>	</a:t>
            </a:r>
            <a:r>
              <a:rPr lang="tr-TR" b="1" i="1" u="sng" dirty="0"/>
              <a:t>alınması</a:t>
            </a:r>
            <a:r>
              <a:rPr lang="tr-TR" i="1" dirty="0"/>
              <a:t>, varsa şikayetçi iddialarını destekleyen bilgi ve belgelerin temin edilmesi gerektiği 	anlaşılmıştır</a:t>
            </a:r>
            <a:r>
              <a:rPr lang="tr-TR" dirty="0"/>
              <a:t>….” diyerek, </a:t>
            </a:r>
          </a:p>
          <a:p>
            <a:pPr marL="0" indent="0">
              <a:spcBef>
                <a:spcPts val="1500"/>
              </a:spcBef>
              <a:buNone/>
              <a:tabLst>
                <a:tab pos="355600" algn="l"/>
              </a:tabLst>
            </a:pPr>
            <a:endParaRPr lang="tr-TR" dirty="0"/>
          </a:p>
          <a:p>
            <a:pPr marL="0" indent="0">
              <a:spcBef>
                <a:spcPts val="0"/>
              </a:spcBef>
              <a:buNone/>
              <a:tabLst>
                <a:tab pos="355600" algn="l"/>
              </a:tabLst>
            </a:pPr>
            <a:r>
              <a:rPr lang="tr-TR" dirty="0"/>
              <a:t>şehir dışında bulunan şüphelinin ve dahi şikayetçinin  ifadesinin, bulundukları şehirdeki </a:t>
            </a:r>
          </a:p>
          <a:p>
            <a:pPr marL="0" indent="0">
              <a:spcBef>
                <a:spcPts val="0"/>
              </a:spcBef>
              <a:buNone/>
              <a:tabLst>
                <a:tab pos="355600" algn="l"/>
              </a:tabLst>
            </a:pPr>
            <a:r>
              <a:rPr lang="tr-TR" dirty="0"/>
              <a:t>Cumhuriyet Başsavcılığı kanalıyla alınabileceğine ilişkin bir yöntem de ortaya konulmuştur. </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54</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222428641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948018" y="504265"/>
            <a:ext cx="10992970" cy="5417566"/>
          </a:xfrm>
        </p:spPr>
        <p:txBody>
          <a:bodyPr>
            <a:normAutofit/>
          </a:bodyPr>
          <a:lstStyle/>
          <a:p>
            <a:pPr marL="0" indent="0" algn="just">
              <a:buNone/>
            </a:pPr>
            <a:endParaRPr lang="tr-TR" dirty="0"/>
          </a:p>
          <a:p>
            <a:pPr marL="2743200" lvl="6" indent="0">
              <a:buNone/>
            </a:pPr>
            <a:r>
              <a:rPr lang="tr-TR" sz="2400" b="1" dirty="0"/>
              <a:t>İSTİNABE YOLUYLA BEYAN ALMA</a:t>
            </a:r>
          </a:p>
          <a:p>
            <a:pPr lvl="1"/>
            <a:endParaRPr lang="tr-TR" b="1" dirty="0"/>
          </a:p>
          <a:p>
            <a:r>
              <a:rPr lang="tr-TR" dirty="0"/>
              <a:t>Bu ifade alma usulünü sadece şüpheli için sınırlandırmamak gerekir. </a:t>
            </a:r>
          </a:p>
          <a:p>
            <a:r>
              <a:rPr lang="tr-TR" dirty="0"/>
              <a:t>Aynı şekilde, 5271 sayılı CMK.md.180 kapsamında şehir dışında bulunan şikayetçi ve tanıkların beyanlarına da ilgili yerdeki Cumhuriyet Başsavcılığı aracılığıyla başvurulabileceği kabul edilmelidir. </a:t>
            </a:r>
          </a:p>
          <a:p>
            <a:r>
              <a:rPr lang="tr-TR" dirty="0"/>
              <a:t>İstinabe usulünün ceza soruşturmalarında da uygulanması ve soruşturmaya ilişkin işlemler yönünden gerekli hallerde Cumhuriyet Başsavcılığı aracılığıyla kullanılması mümkün olduğu gibi 5271 sayılı </a:t>
            </a:r>
            <a:r>
              <a:rPr lang="tr-TR" dirty="0" err="1"/>
              <a:t>CMK’ya</a:t>
            </a:r>
            <a:r>
              <a:rPr lang="tr-TR" dirty="0"/>
              <a:t> yapılan atıf gereği soruşturmacı tarafından kullanılması da mümkün gözükmektedir. </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55</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237899246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190847" y="244549"/>
            <a:ext cx="10592592" cy="6475227"/>
          </a:xfrm>
        </p:spPr>
        <p:txBody>
          <a:bodyPr>
            <a:normAutofit fontScale="92500" lnSpcReduction="20000"/>
          </a:bodyPr>
          <a:lstStyle/>
          <a:p>
            <a:pPr marL="0" indent="0" algn="just">
              <a:buNone/>
            </a:pPr>
            <a:endParaRPr lang="tr-TR" dirty="0"/>
          </a:p>
          <a:p>
            <a:pPr>
              <a:spcBef>
                <a:spcPts val="0"/>
              </a:spcBef>
            </a:pPr>
            <a:r>
              <a:rPr lang="tr-TR" sz="2400" b="1" dirty="0"/>
              <a:t>	</a:t>
            </a:r>
            <a:r>
              <a:rPr lang="tr-TR" dirty="0"/>
              <a:t>Ceza soruşturmalarında ilgililerin ifade ve beyanlarına başvuran soruşturmacı, bu yetkisini hukuka uygun bir şekilde ve 5271 sayılı </a:t>
            </a:r>
            <a:r>
              <a:rPr lang="tr-TR" dirty="0" err="1"/>
              <a:t>CMK’da</a:t>
            </a:r>
            <a:r>
              <a:rPr lang="tr-TR" dirty="0"/>
              <a:t> düzenlenen hükümleri dikkate alarak kullanmalıdır. </a:t>
            </a:r>
          </a:p>
          <a:p>
            <a:r>
              <a:rPr lang="tr-TR" dirty="0"/>
              <a:t>Bu Kanun’un “</a:t>
            </a:r>
            <a:r>
              <a:rPr lang="tr-TR" b="1" i="1" dirty="0"/>
              <a:t>ifade alma ve sorguda yasak usuller</a:t>
            </a:r>
            <a:r>
              <a:rPr lang="tr-TR" dirty="0"/>
              <a:t>” başlıklı 148 inci maddesinde;</a:t>
            </a:r>
            <a:endParaRPr lang="tr-TR" sz="1600" dirty="0"/>
          </a:p>
          <a:p>
            <a:pPr marL="0" indent="0">
              <a:buNone/>
            </a:pPr>
            <a:r>
              <a:rPr lang="tr-TR" i="1" dirty="0"/>
              <a:t>“</a:t>
            </a:r>
            <a:r>
              <a:rPr lang="tr-TR" b="1" i="1" dirty="0"/>
              <a:t>MADDE 148</a:t>
            </a:r>
            <a:r>
              <a:rPr lang="tr-TR" i="1" dirty="0"/>
              <a:t> - (1) Şüphelinin ve sanığın beyanı özgür iradesine dayanmalıdır. Bunu engelleyici nitelikte kötü davranma, işkence, ilâç verme, yorma, aldatma, cebir veya tehditte bulunma, bazı araçları kullanma gibi bedensel veya ruhsal müdahaleler yapılamaz.</a:t>
            </a:r>
            <a:endParaRPr lang="tr-TR" sz="1600" dirty="0"/>
          </a:p>
          <a:p>
            <a:pPr marL="0" indent="0">
              <a:buNone/>
            </a:pPr>
            <a:r>
              <a:rPr lang="tr-TR" i="1" dirty="0"/>
              <a:t>(2) Kanuna aykırı bir yarar vaat edilemez.</a:t>
            </a:r>
            <a:endParaRPr lang="tr-TR" sz="1600" dirty="0"/>
          </a:p>
          <a:p>
            <a:pPr marL="0" indent="0">
              <a:buNone/>
            </a:pPr>
            <a:r>
              <a:rPr lang="tr-TR" i="1" dirty="0"/>
              <a:t>(3) Yasak usullerle elde edilen ifadeler rıza ile verilmiş olsa da delil olarak değerlendirilemez.</a:t>
            </a:r>
            <a:endParaRPr lang="tr-TR" sz="1600" dirty="0"/>
          </a:p>
          <a:p>
            <a:pPr marL="0" indent="0">
              <a:buNone/>
            </a:pPr>
            <a:r>
              <a:rPr lang="tr-TR" i="1" dirty="0"/>
              <a:t>(4) Müdafi hazır bulunmaksızın kollukça alınan ifade, hâkim veya mahkeme huzurunda şüpheli veya sanık tarafından doğrulanmadıkça hükme esas alınamaz.</a:t>
            </a:r>
            <a:endParaRPr lang="tr-TR" sz="1600" dirty="0"/>
          </a:p>
          <a:p>
            <a:pPr marL="0" indent="0">
              <a:buNone/>
            </a:pPr>
            <a:r>
              <a:rPr lang="tr-TR" i="1" dirty="0"/>
              <a:t>(5) Şüphelinin aynı olayla ilgili olarak yeniden ifadesinin alınması ihtiyacı ortaya çıktığında, bu işlem ancak Cumhuriyet savcısı tarafından yapılabilir</a:t>
            </a:r>
            <a:r>
              <a:rPr lang="tr-TR" dirty="0"/>
              <a:t>.” </a:t>
            </a:r>
            <a:endParaRPr lang="tr-TR" sz="1600" dirty="0"/>
          </a:p>
          <a:p>
            <a:pPr marL="0" indent="0">
              <a:buNone/>
            </a:pPr>
            <a:r>
              <a:rPr lang="tr-TR" dirty="0"/>
              <a:t> </a:t>
            </a:r>
            <a:endParaRPr lang="tr-TR" sz="1600" dirty="0"/>
          </a:p>
          <a:p>
            <a:pPr marL="0" indent="0">
              <a:buNone/>
            </a:pPr>
            <a:r>
              <a:rPr lang="tr-TR" dirty="0"/>
              <a:t>denilerek, ifade alma ve sorguda yasaklanan usuller sayılmış ve yasak usullerle elde edilen ifadelerin delil olarak değerlendirilemeyeceği açıkça ve emredici olarak düzenlenmiştir. </a:t>
            </a:r>
          </a:p>
          <a:p>
            <a:pPr marL="0" indent="0">
              <a:buNone/>
            </a:pPr>
            <a:endParaRPr lang="tr-TR" dirty="0"/>
          </a:p>
          <a:p>
            <a:pPr marL="0" indent="0">
              <a:buNone/>
            </a:pPr>
            <a:r>
              <a:rPr lang="tr-TR" dirty="0"/>
              <a:t>Anılan düzenleme uyarınca, </a:t>
            </a:r>
            <a:r>
              <a:rPr lang="tr-TR" b="1" dirty="0"/>
              <a:t>ceza soruşturmasında ifadesine başvurulan kişinin savunması da özgür iradesine dayanmalı ve soruşturmacı tarafından ifade alınırken bu yasaklanan usullerden kaçınılmalıdır</a:t>
            </a:r>
            <a:r>
              <a:rPr lang="tr-TR" dirty="0"/>
              <a:t>. </a:t>
            </a:r>
          </a:p>
          <a:p>
            <a:pPr marL="0" indent="0">
              <a:buNone/>
            </a:pPr>
            <a:r>
              <a:rPr lang="tr-TR" dirty="0"/>
              <a:t>Aynı şekilde, ifade almada olduğu gibi soruşturmaya ilişkin </a:t>
            </a:r>
            <a:r>
              <a:rPr lang="tr-TR" b="1" u="sng" dirty="0"/>
              <a:t>delillerin toplanması sırasında da hukuka aykırı yöntem ve usullere başvurulmaması gerekir</a:t>
            </a:r>
            <a:r>
              <a:rPr lang="tr-TR" dirty="0"/>
              <a:t>.</a:t>
            </a:r>
            <a:endParaRPr lang="tr-TR" sz="1600" dirty="0"/>
          </a:p>
          <a:p>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56</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18037043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50587" y="308344"/>
            <a:ext cx="10817158" cy="5613486"/>
          </a:xfrm>
        </p:spPr>
        <p:txBody>
          <a:bodyPr>
            <a:noAutofit/>
          </a:bodyPr>
          <a:lstStyle/>
          <a:p>
            <a:pPr marL="1371600" lvl="3" indent="0">
              <a:buNone/>
            </a:pPr>
            <a:r>
              <a:rPr lang="tr-TR" sz="2400" b="1" dirty="0"/>
              <a:t>		İFADE TUTANAĞINDA BULUNMASI GEREKENLER</a:t>
            </a:r>
            <a:endParaRPr lang="tr-TR" sz="2400" dirty="0"/>
          </a:p>
          <a:p>
            <a:pPr marL="0" indent="0">
              <a:buNone/>
            </a:pPr>
            <a:endParaRPr lang="tr-TR" dirty="0"/>
          </a:p>
          <a:p>
            <a:r>
              <a:rPr lang="tr-TR" dirty="0"/>
              <a:t>5271 sayılı </a:t>
            </a:r>
            <a:r>
              <a:rPr lang="tr-TR" dirty="0" err="1"/>
              <a:t>CMK’nın</a:t>
            </a:r>
            <a:r>
              <a:rPr lang="tr-TR" dirty="0"/>
              <a:t> “</a:t>
            </a:r>
            <a:r>
              <a:rPr lang="tr-TR" b="1" i="1" dirty="0"/>
              <a:t>İfade ve sorgunun tarzı</a:t>
            </a:r>
            <a:r>
              <a:rPr lang="tr-TR" dirty="0"/>
              <a:t>” başlıklı 147.maddesinde;</a:t>
            </a:r>
          </a:p>
          <a:p>
            <a:r>
              <a:rPr lang="tr-TR" dirty="0"/>
              <a:t>“</a:t>
            </a:r>
            <a:r>
              <a:rPr lang="tr-TR" b="1" i="1" dirty="0"/>
              <a:t>MADDE 147 </a:t>
            </a:r>
            <a:r>
              <a:rPr lang="tr-TR" i="1" dirty="0"/>
              <a:t>- (1) Şüphelinin veya sanığın ifadesinin alınmasında veya sorguya çekilmesinde aşağıdaki hususlara uyulur:</a:t>
            </a:r>
            <a:endParaRPr lang="tr-TR" dirty="0"/>
          </a:p>
          <a:p>
            <a:r>
              <a:rPr lang="tr-TR" i="1" dirty="0"/>
              <a:t>a) Şüpheli veya sanığın kimliği saptanır. Şüpheli veya sanık, kimliğine ilişkin soruları doğru olarak cevaplandırmakla yükümlüdür.</a:t>
            </a:r>
            <a:endParaRPr lang="tr-TR" dirty="0"/>
          </a:p>
          <a:p>
            <a:r>
              <a:rPr lang="tr-TR" i="1" dirty="0"/>
              <a:t>b) Kendisine yüklenen suç anlatılır.</a:t>
            </a:r>
            <a:endParaRPr lang="tr-TR" dirty="0"/>
          </a:p>
          <a:p>
            <a:r>
              <a:rPr lang="tr-TR" i="1" dirty="0"/>
              <a:t>c) Müdafi seçme hakkının bulunduğu ve onun hukuki yardımından yararlanabileceği, </a:t>
            </a:r>
            <a:r>
              <a:rPr lang="tr-TR" i="1" dirty="0" err="1"/>
              <a:t>müdafiin</a:t>
            </a:r>
            <a:r>
              <a:rPr lang="tr-TR" i="1" dirty="0"/>
              <a:t> ifade veya sorgusunda hazır bulunabileceği, kendisine bildirilir. Müdafi seçecek durumda olmadığı ve bir müdafi yardımından faydalanmak istediği takdirde, kendisine baro tarafından bir müdafi görevlendirilir.</a:t>
            </a:r>
            <a:endParaRPr lang="tr-TR" dirty="0"/>
          </a:p>
          <a:p>
            <a:r>
              <a:rPr lang="tr-TR" i="1" dirty="0"/>
              <a:t>d) 95 inci madde hükmü saklı kalmak üzere, yakalanan kişinin yakınlarından istediğine yakalandığı derhâl bildirilir.</a:t>
            </a:r>
            <a:endParaRPr lang="tr-TR" dirty="0"/>
          </a:p>
          <a:p>
            <a:r>
              <a:rPr lang="tr-TR" i="1" dirty="0"/>
              <a:t>e) Yüklenen suç hakkında açıklamada bulunmamasının kanuni hakkı olduğu söylenir.</a:t>
            </a:r>
            <a:endParaRPr lang="tr-TR" dirty="0"/>
          </a:p>
          <a:p>
            <a:r>
              <a:rPr lang="tr-TR" i="1" dirty="0"/>
              <a:t>f) Şüpheden kurtulması için somut delillerin toplanmasını isteyebileceği hatırlatılır ve kendisi aleyhine var olan şüphe nedenlerini ortadan kaldırmak ve lehine olan hususları ileri sürmek olanağı tanınır.</a:t>
            </a:r>
            <a:endParaRPr lang="tr-TR" dirty="0"/>
          </a:p>
          <a:p>
            <a:endParaRPr lang="tr-TR" sz="2400"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57</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06139639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50587" y="642025"/>
            <a:ext cx="10817158" cy="5279805"/>
          </a:xfrm>
        </p:spPr>
        <p:txBody>
          <a:bodyPr>
            <a:normAutofit/>
          </a:bodyPr>
          <a:lstStyle/>
          <a:p>
            <a:pPr marL="1371600" lvl="3" indent="0">
              <a:buNone/>
            </a:pPr>
            <a:r>
              <a:rPr lang="tr-TR" b="1" dirty="0"/>
              <a:t>	</a:t>
            </a:r>
            <a:r>
              <a:rPr lang="tr-TR" sz="2400" b="1" dirty="0"/>
              <a:t>İFADE TUTANAĞINDA BULUNMASI GEREKENLER</a:t>
            </a:r>
          </a:p>
          <a:p>
            <a:pPr marL="1371600" lvl="3" indent="0">
              <a:buNone/>
            </a:pPr>
            <a:endParaRPr lang="tr-TR" sz="2200" dirty="0"/>
          </a:p>
          <a:p>
            <a:r>
              <a:rPr lang="tr-TR" i="1" dirty="0"/>
              <a:t>g) İfade verenin veya sorguya çekilenin kişisel ve ekonomik durumu hakkında bilgi alınır.</a:t>
            </a:r>
            <a:endParaRPr lang="tr-TR" dirty="0"/>
          </a:p>
          <a:p>
            <a:r>
              <a:rPr lang="tr-TR" i="1" dirty="0"/>
              <a:t>h) İfade ve sorgu işlemlerinin kaydında, teknik imkânlardan yararlanılır.</a:t>
            </a:r>
            <a:endParaRPr lang="tr-TR" dirty="0"/>
          </a:p>
          <a:p>
            <a:r>
              <a:rPr lang="tr-TR" i="1" dirty="0"/>
              <a:t>i) İfade veya sorgu bir tutanağa bağlanır. Bu tutanakta aşağıda belirtilen hususlar yer alır:</a:t>
            </a:r>
            <a:endParaRPr lang="tr-TR" dirty="0"/>
          </a:p>
          <a:p>
            <a:r>
              <a:rPr lang="tr-TR" i="1" dirty="0"/>
              <a:t>1. İfade alma veya sorguya çekme işleminin yapıldığı yer ve tarih.</a:t>
            </a:r>
            <a:endParaRPr lang="tr-TR" dirty="0"/>
          </a:p>
          <a:p>
            <a:r>
              <a:rPr lang="tr-TR" i="1" dirty="0"/>
              <a:t>2. İfade alma veya sorguya çekme sırasında hazır bulunan kişilerin isim ve sıfatları ile ifade veren veya sorguya çekilen kişinin açık kimliği.</a:t>
            </a:r>
            <a:endParaRPr lang="tr-TR" dirty="0"/>
          </a:p>
          <a:p>
            <a:r>
              <a:rPr lang="tr-TR" i="1" dirty="0"/>
              <a:t>3. İfade almanın veya sorgunun yapılmasında yukarıdaki işlemlerin yerine getirilip getirilmediği, bu işlemler yerine getirilmemiş ise nedenleri.</a:t>
            </a:r>
            <a:endParaRPr lang="tr-TR" dirty="0"/>
          </a:p>
          <a:p>
            <a:r>
              <a:rPr lang="tr-TR" i="1" dirty="0"/>
              <a:t>4. Tutanak içeriğinin ifade veren veya sorguya çekilen ile hazır olan müdafi tarafından okunduğu ve imzalarının alındığı.</a:t>
            </a:r>
            <a:endParaRPr lang="tr-TR" dirty="0"/>
          </a:p>
          <a:p>
            <a:r>
              <a:rPr lang="tr-TR" i="1" dirty="0"/>
              <a:t>5. İmzadan çekinme hâlinde bunun nedenleri</a:t>
            </a:r>
            <a:r>
              <a:rPr lang="tr-TR" dirty="0"/>
              <a:t>”</a:t>
            </a:r>
          </a:p>
          <a:p>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58</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84490792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50587" y="489098"/>
            <a:ext cx="10336883" cy="5432733"/>
          </a:xfrm>
        </p:spPr>
        <p:txBody>
          <a:bodyPr>
            <a:normAutofit/>
          </a:bodyPr>
          <a:lstStyle/>
          <a:p>
            <a:pPr marL="1371600" lvl="3" indent="0">
              <a:buNone/>
            </a:pPr>
            <a:r>
              <a:rPr lang="tr-TR" b="1" dirty="0"/>
              <a:t>	</a:t>
            </a:r>
          </a:p>
          <a:p>
            <a:pPr marL="1371600" lvl="3" indent="0">
              <a:buNone/>
            </a:pPr>
            <a:r>
              <a:rPr lang="tr-TR" sz="2400" b="1" dirty="0"/>
              <a:t>	İFADE TUTANAĞINDA BULUNMASI GEREKENLER</a:t>
            </a:r>
          </a:p>
          <a:p>
            <a:pPr marL="1371600" lvl="3" indent="0">
              <a:buNone/>
            </a:pPr>
            <a:endParaRPr lang="tr-TR" sz="2000" dirty="0"/>
          </a:p>
          <a:p>
            <a:r>
              <a:rPr lang="tr-TR" sz="2000" b="1" u="sng" dirty="0"/>
              <a:t>Ceza soruşturmalarında CMK hükümleri uygulanacağından</a:t>
            </a:r>
            <a:r>
              <a:rPr lang="tr-TR" sz="2000" dirty="0"/>
              <a:t>, soruşturmacı tarafından şüphelinin ifadesi alınırken </a:t>
            </a:r>
            <a:r>
              <a:rPr lang="tr-TR" sz="2000" b="1" dirty="0"/>
              <a:t>CMK.md.147’te yer alan hususların mutlaka tutanakta yer alması</a:t>
            </a:r>
            <a:r>
              <a:rPr lang="tr-TR" sz="2000" dirty="0"/>
              <a:t>, </a:t>
            </a:r>
            <a:r>
              <a:rPr lang="tr-TR" sz="2000" b="1" dirty="0"/>
              <a:t>şüpheliye haklarının hatırlatılması </a:t>
            </a:r>
            <a:r>
              <a:rPr lang="tr-TR" sz="2000" dirty="0"/>
              <a:t>ve usulüne uygun şekilde ifadesi alınarak </a:t>
            </a:r>
            <a:r>
              <a:rPr lang="tr-TR" sz="2000" b="1" dirty="0"/>
              <a:t>tutanağa geçirilmesi </a:t>
            </a:r>
            <a:r>
              <a:rPr lang="tr-TR" sz="2000" dirty="0"/>
              <a:t>ve tutanak tarihi de belirtilerek, hazır bulunanlarca tutanağın her sayfasının ayrı ayrı imzalanması gerekmektedir.</a:t>
            </a:r>
          </a:p>
          <a:p>
            <a:pPr marL="0" indent="0">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59</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8238935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17481" y="409303"/>
            <a:ext cx="10142707" cy="5827108"/>
          </a:xfrm>
        </p:spPr>
        <p:txBody>
          <a:bodyPr>
            <a:noAutofit/>
          </a:bodyPr>
          <a:lstStyle/>
          <a:p>
            <a:endParaRPr lang="tr-TR" sz="1600" dirty="0"/>
          </a:p>
          <a:p>
            <a:pPr>
              <a:buNone/>
            </a:pPr>
            <a:r>
              <a:rPr lang="tr-TR" sz="1600" b="1" dirty="0">
                <a:solidFill>
                  <a:srgbClr val="002060"/>
                </a:solidFill>
              </a:rPr>
              <a:t>			</a:t>
            </a:r>
            <a:r>
              <a:rPr lang="tr-TR" sz="2000" b="1" i="1" dirty="0"/>
              <a:t>(1) </a:t>
            </a:r>
            <a:r>
              <a:rPr lang="tr-TR" sz="2000" b="1" i="1" u="sng" dirty="0"/>
              <a:t>İlk soruşturma</a:t>
            </a:r>
            <a:r>
              <a:rPr lang="tr-TR" sz="2000" b="1" i="1" dirty="0"/>
              <a:t>: </a:t>
            </a:r>
            <a:endParaRPr lang="tr-TR" sz="2000" b="1" dirty="0"/>
          </a:p>
          <a:p>
            <a:r>
              <a:rPr lang="tr-TR" sz="2000" b="1" i="1" dirty="0"/>
              <a:t>Yükseköğretim Kurulu Başkanı için, kendisinin katılmadığı, Milli Eğitim Bakanının başkanlığındaki bir toplantıda, Yükseköğretim Kurulu üyelerinden teşkil edilecek en az üç kişilik bir kurulca, diğerleri için, Yükseköğretim Kurulu Başkanınca veya diğer disiplin amirlerince doğrudan veya görevlendirecekleri uygun sayıda soruşturmacı tarafından yapılır. Öğretim elemanlarından soruşturmacı tayin edilmesi halinde, bunların, hakkında soruşturma yapılacak öğretim elemanının akademik unvanına veya daha üst akademik unvana sahip olmaları şarttır. </a:t>
            </a:r>
            <a:endParaRPr lang="tr-TR" sz="2000" b="1"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6</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79923987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50587" y="787782"/>
            <a:ext cx="10817158" cy="5134048"/>
          </a:xfrm>
        </p:spPr>
        <p:txBody>
          <a:bodyPr>
            <a:normAutofit lnSpcReduction="10000"/>
          </a:bodyPr>
          <a:lstStyle/>
          <a:p>
            <a:r>
              <a:rPr lang="tr-TR" b="1" dirty="0"/>
              <a:t>									</a:t>
            </a:r>
            <a:r>
              <a:rPr lang="tr-TR" sz="2400" b="1" dirty="0"/>
              <a:t>VEKİL/MÜDAFİ</a:t>
            </a:r>
            <a:endParaRPr lang="tr-TR" sz="2400" dirty="0"/>
          </a:p>
          <a:p>
            <a:pPr marL="0" indent="0">
              <a:buNone/>
            </a:pPr>
            <a:r>
              <a:rPr lang="tr-TR" b="1" dirty="0"/>
              <a:t> </a:t>
            </a:r>
            <a:endParaRPr lang="tr-TR" sz="1600" dirty="0"/>
          </a:p>
          <a:p>
            <a:r>
              <a:rPr lang="tr-TR" dirty="0"/>
              <a:t>5271 Sayılı CMK. md.2/c’de “</a:t>
            </a:r>
            <a:r>
              <a:rPr lang="tr-TR" i="1" dirty="0"/>
              <a:t>c) Müdafi: Şüpheli veya sanığın ceza muhakemesinde savunmasını yapan avukatı</a:t>
            </a:r>
            <a:r>
              <a:rPr lang="tr-TR" dirty="0"/>
              <a:t>”, md.2/d’de “</a:t>
            </a:r>
            <a:r>
              <a:rPr lang="tr-TR" i="1" dirty="0"/>
              <a:t>d) Vekil: Katılan, suçtan zarar gören veya malen sorumlu kişiyi ceza muhakemesinde temsil eden avukatı</a:t>
            </a:r>
            <a:r>
              <a:rPr lang="tr-TR" dirty="0"/>
              <a:t>” ifade ettiği belirtilmiştir. </a:t>
            </a:r>
          </a:p>
          <a:p>
            <a:pPr marL="0" indent="0">
              <a:buNone/>
            </a:pPr>
            <a:endParaRPr lang="tr-TR" sz="1600" dirty="0"/>
          </a:p>
          <a:p>
            <a:r>
              <a:rPr lang="tr-TR" dirty="0"/>
              <a:t>5271 Sayılı </a:t>
            </a:r>
            <a:r>
              <a:rPr lang="tr-TR" dirty="0" err="1"/>
              <a:t>CMK’nın</a:t>
            </a:r>
            <a:r>
              <a:rPr lang="tr-TR" dirty="0"/>
              <a:t> “</a:t>
            </a:r>
            <a:r>
              <a:rPr lang="tr-TR" i="1" dirty="0"/>
              <a:t>Soruşturma evresinde yapılan işlemlerin tutanağa bağlanması</a:t>
            </a:r>
            <a:r>
              <a:rPr lang="tr-TR" dirty="0"/>
              <a:t>” başlıklı 169.maddesinde;</a:t>
            </a:r>
            <a:endParaRPr lang="tr-TR" sz="1600" dirty="0"/>
          </a:p>
          <a:p>
            <a:r>
              <a:rPr lang="tr-TR" dirty="0"/>
              <a:t>“</a:t>
            </a:r>
            <a:r>
              <a:rPr lang="tr-TR" i="1" dirty="0"/>
              <a:t>MADDE 169 - (1) Şüphelinin ifadesinin alınması veya sorgusu, tanık ve bilirkişinin dinlenmesi veya bir keşif ve muayene sırasında Cumhuriyet savcısı veya sulh ceza hâkiminin yanında bir zabıt kâtibi bulunur. Acele hâllerde, yemin vermek koşuluyla, başka bir kimse, yazman olarak görevlendirilebilir.</a:t>
            </a:r>
            <a:endParaRPr lang="tr-TR" sz="1600" dirty="0"/>
          </a:p>
          <a:p>
            <a:r>
              <a:rPr lang="tr-TR" i="1" dirty="0"/>
              <a:t>(2) Her soruşturma işlemi tutanağa bağlanır. Tutanak, adli kolluk görevlisi, Cumhuriyet savcısı veya sulh ceza hâkimi ile hazır bulunan zabıt kâtibi tarafından imza edilir.</a:t>
            </a:r>
            <a:endParaRPr lang="tr-TR" sz="1600" dirty="0"/>
          </a:p>
          <a:p>
            <a:r>
              <a:rPr lang="tr-TR" i="1" dirty="0"/>
              <a:t> (3) Müdafi veya vekil sıfatıyla hazır bulunduğu işlemlerle ilgili tutanakta avukatın isim ve imzasına da yer verilir</a:t>
            </a:r>
            <a:r>
              <a:rPr lang="tr-TR" dirty="0"/>
              <a:t>.” denilmektedir.</a:t>
            </a:r>
            <a:endParaRPr lang="tr-TR" sz="1600" dirty="0"/>
          </a:p>
          <a:p>
            <a:endParaRPr lang="tr-TR" sz="1600" dirty="0"/>
          </a:p>
          <a:p>
            <a:pPr marL="0" indent="0">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60</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80213920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50587" y="297713"/>
            <a:ext cx="10817158" cy="6220046"/>
          </a:xfrm>
        </p:spPr>
        <p:txBody>
          <a:bodyPr>
            <a:normAutofit fontScale="85000" lnSpcReduction="10000"/>
          </a:bodyPr>
          <a:lstStyle/>
          <a:p>
            <a:pPr marL="0" indent="0">
              <a:buNone/>
            </a:pPr>
            <a:r>
              <a:rPr lang="tr-TR" b="1" dirty="0"/>
              <a:t>								</a:t>
            </a:r>
            <a:r>
              <a:rPr lang="tr-TR" sz="2800" b="1" dirty="0"/>
              <a:t>VEKİL/MÜDAFİ</a:t>
            </a:r>
            <a:endParaRPr lang="tr-TR" sz="2800" dirty="0"/>
          </a:p>
          <a:p>
            <a:pPr marL="0" indent="0">
              <a:buNone/>
            </a:pPr>
            <a:r>
              <a:rPr lang="tr-TR" sz="1900" b="1" dirty="0"/>
              <a:t> </a:t>
            </a:r>
            <a:endParaRPr lang="tr-TR" sz="1900" dirty="0"/>
          </a:p>
          <a:p>
            <a:r>
              <a:rPr lang="tr-TR" sz="1900" dirty="0"/>
              <a:t>5271 Sayılı CMK. md.2/c’de </a:t>
            </a:r>
          </a:p>
          <a:p>
            <a:r>
              <a:rPr lang="tr-TR" sz="1900" dirty="0"/>
              <a:t>“</a:t>
            </a:r>
            <a:r>
              <a:rPr lang="tr-TR" sz="1900" i="1" dirty="0"/>
              <a:t>c</a:t>
            </a:r>
            <a:r>
              <a:rPr lang="tr-TR" sz="1900" b="1" i="1" dirty="0"/>
              <a:t>) Müdafi</a:t>
            </a:r>
            <a:r>
              <a:rPr lang="tr-TR" sz="1900" i="1" dirty="0"/>
              <a:t>: </a:t>
            </a:r>
            <a:r>
              <a:rPr lang="tr-TR" sz="1900" i="1" u="sng" dirty="0"/>
              <a:t>Şüpheli veya sanığın</a:t>
            </a:r>
            <a:r>
              <a:rPr lang="tr-TR" sz="1900" i="1" dirty="0"/>
              <a:t> ceza muhakemesinde savunmasını yapan avukatı</a:t>
            </a:r>
            <a:r>
              <a:rPr lang="tr-TR" sz="1900" dirty="0"/>
              <a:t>”, md.2/d’de “</a:t>
            </a:r>
            <a:r>
              <a:rPr lang="tr-TR" sz="1900" i="1" dirty="0"/>
              <a:t>d) </a:t>
            </a:r>
            <a:r>
              <a:rPr lang="tr-TR" sz="1900" b="1" i="1" dirty="0"/>
              <a:t>Vekil</a:t>
            </a:r>
            <a:r>
              <a:rPr lang="tr-TR" sz="1900" i="1" dirty="0"/>
              <a:t>: </a:t>
            </a:r>
            <a:r>
              <a:rPr lang="tr-TR" sz="1900" i="1" u="sng" dirty="0"/>
              <a:t>Katılan, suçtan zarar gören</a:t>
            </a:r>
            <a:r>
              <a:rPr lang="tr-TR" sz="1900" i="1" dirty="0"/>
              <a:t> veya malen sorumlu kişiyi ceza muhakemesinde temsil eden avukatı</a:t>
            </a:r>
            <a:r>
              <a:rPr lang="tr-TR" sz="1900" dirty="0"/>
              <a:t>” ifade ettiği belirtilmiştir. </a:t>
            </a:r>
          </a:p>
          <a:p>
            <a:pPr marL="0" indent="0">
              <a:buNone/>
            </a:pPr>
            <a:endParaRPr lang="tr-TR" sz="1900" dirty="0"/>
          </a:p>
          <a:p>
            <a:r>
              <a:rPr lang="tr-TR" sz="1900" dirty="0"/>
              <a:t>5271 Sayılı </a:t>
            </a:r>
            <a:r>
              <a:rPr lang="tr-TR" sz="1900" dirty="0" err="1"/>
              <a:t>CMK’nın</a:t>
            </a:r>
            <a:r>
              <a:rPr lang="tr-TR" sz="1900" dirty="0"/>
              <a:t> “</a:t>
            </a:r>
            <a:r>
              <a:rPr lang="tr-TR" sz="1900" i="1" dirty="0"/>
              <a:t>Soruşturma evresinde yapılan işlemlerin tutanağa bağlanması</a:t>
            </a:r>
            <a:r>
              <a:rPr lang="tr-TR" sz="1900" dirty="0"/>
              <a:t>” başlıklı 169.maddesinde;</a:t>
            </a:r>
          </a:p>
          <a:p>
            <a:r>
              <a:rPr lang="tr-TR" sz="1900" dirty="0"/>
              <a:t>“</a:t>
            </a:r>
            <a:r>
              <a:rPr lang="tr-TR" sz="1900" i="1" dirty="0"/>
              <a:t>MADDE 169 - (1) Şüphelinin ifadesinin alınması veya sorgusu, tanık ve bilirkişinin dinlenmesi veya bir keşif ve muayene sırasında Cumhuriyet savcısı veya sulh ceza hâkiminin yanında bir zabıt kâtibi bulunur. Acele hâllerde, yemin vermek koşuluyla, başka bir kimse, yazman olarak görevlendirilebilir.</a:t>
            </a:r>
            <a:endParaRPr lang="tr-TR" sz="1900" dirty="0"/>
          </a:p>
          <a:p>
            <a:r>
              <a:rPr lang="tr-TR" sz="1900" i="1" dirty="0"/>
              <a:t>(2) Her soruşturma işlemi tutanağa bağlanır. Tutanak, adli kolluk görevlisi, Cumhuriyet savcısı veya sulh ceza hâkimi ile hazır bulunan zabıt kâtibi tarafından imza edilir.</a:t>
            </a:r>
            <a:endParaRPr lang="tr-TR" sz="1900" dirty="0"/>
          </a:p>
          <a:p>
            <a:r>
              <a:rPr lang="tr-TR" sz="1900" i="1" dirty="0"/>
              <a:t> (3) Müdafi veya vekil sıfatıyla hazır bulunduğu işlemlerle ilgili tutanakta avukatın isim ve imzasına da yer verilir</a:t>
            </a:r>
            <a:r>
              <a:rPr lang="tr-TR" sz="1900" dirty="0"/>
              <a:t>.” denilmektedir.</a:t>
            </a:r>
          </a:p>
          <a:p>
            <a:pPr marL="0" indent="0">
              <a:buNone/>
            </a:pPr>
            <a:endParaRPr lang="tr-TR" sz="1900" dirty="0"/>
          </a:p>
          <a:p>
            <a:r>
              <a:rPr lang="tr-TR" sz="1900" dirty="0"/>
              <a:t>2547 sayılı Kanun’un 53/c maddesi ve  ve 4483 sayılı Kanunda geçen atıf gereği, </a:t>
            </a:r>
            <a:r>
              <a:rPr lang="tr-TR" sz="1900" b="1" dirty="0"/>
              <a:t>5271 sayılı CMK hükümleri ceza soruşturmalarında da uygulanacağından</a:t>
            </a:r>
            <a:r>
              <a:rPr lang="tr-TR" sz="1900" dirty="0"/>
              <a:t>, </a:t>
            </a:r>
            <a:r>
              <a:rPr lang="tr-TR" sz="1900" b="1" dirty="0"/>
              <a:t>soruşturma kapsamında ifadeleri alınırken şikayetçinin vekille ve şüphelinin ise müdafi ile kendini temsil ettirmesi ve vekil/müdafi eşliğinde ifade vermeleri mümkündür</a:t>
            </a:r>
            <a:r>
              <a:rPr lang="tr-TR" sz="1900" dirty="0"/>
              <a:t>. </a:t>
            </a:r>
          </a:p>
          <a:p>
            <a:pPr marL="0" indent="0">
              <a:buNone/>
            </a:pPr>
            <a:endParaRPr lang="tr-TR" dirty="0"/>
          </a:p>
          <a:p>
            <a:endParaRPr lang="tr-TR" sz="1600" dirty="0"/>
          </a:p>
          <a:p>
            <a:endParaRPr lang="tr-TR" sz="1600" dirty="0"/>
          </a:p>
          <a:p>
            <a:pPr marL="0" indent="0">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61</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7090061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63255" y="787782"/>
            <a:ext cx="10685721" cy="5421632"/>
          </a:xfrm>
        </p:spPr>
        <p:txBody>
          <a:bodyPr>
            <a:normAutofit lnSpcReduction="10000"/>
          </a:bodyPr>
          <a:lstStyle/>
          <a:p>
            <a:r>
              <a:rPr lang="tr-TR" b="1" dirty="0"/>
              <a:t>							</a:t>
            </a:r>
            <a:r>
              <a:rPr lang="tr-TR" sz="2400" b="1" dirty="0"/>
              <a:t>DELİLLERİN TOPLANMASI</a:t>
            </a:r>
            <a:endParaRPr lang="tr-TR" sz="2400" dirty="0"/>
          </a:p>
          <a:p>
            <a:pPr marL="0" indent="0">
              <a:buNone/>
            </a:pPr>
            <a:r>
              <a:rPr lang="tr-TR" sz="2400" dirty="0"/>
              <a:t> </a:t>
            </a:r>
          </a:p>
          <a:p>
            <a:r>
              <a:rPr lang="tr-TR" dirty="0"/>
              <a:t>5271 sayılı </a:t>
            </a:r>
            <a:r>
              <a:rPr lang="tr-TR" b="1" dirty="0"/>
              <a:t>CMK.md.170/2  </a:t>
            </a:r>
            <a:r>
              <a:rPr lang="tr-TR" dirty="0"/>
              <a:t>fıkrasında düzenlenen </a:t>
            </a:r>
          </a:p>
          <a:p>
            <a:pPr marL="0" indent="0">
              <a:buNone/>
            </a:pPr>
            <a:r>
              <a:rPr lang="tr-TR" i="1" dirty="0"/>
              <a:t>“(2) Soruşturma evresi sonunda toplanan deliller, suçun işlendiği hususunda yeterli şüphe oluşturuyorsa; Cumhuriyet savcısı, bir iddianame düzenler</a:t>
            </a:r>
            <a:r>
              <a:rPr lang="tr-TR" dirty="0"/>
              <a:t>.” hükmünden, Cumhuriyet savcısının soruşturma kapsamında delil toplama yetkisinin bulunduğu ve delil toplanmasının gerekli olduğu görülmektedir. Kanun’un md.161/4 fıkrasında da</a:t>
            </a:r>
            <a:r>
              <a:rPr lang="tr-TR" i="1" dirty="0"/>
              <a:t>“(4) Diğer kamu görevlileri de, yürütülmekte olan soruşturma kapsamında ihtiyaç duyulan bilgi ve belgeleri, talep eden Cumhuriyet savcısına vakit geçirmeksizin temin etmekle yükümlüdür</a:t>
            </a:r>
            <a:r>
              <a:rPr lang="tr-TR" dirty="0"/>
              <a:t>.” hükmü yer almaktadır.</a:t>
            </a:r>
          </a:p>
          <a:p>
            <a:pPr marL="0" indent="0">
              <a:buNone/>
            </a:pPr>
            <a:r>
              <a:rPr lang="tr-TR" dirty="0"/>
              <a:t> </a:t>
            </a:r>
          </a:p>
          <a:p>
            <a:r>
              <a:rPr lang="tr-TR" dirty="0"/>
              <a:t>Anılan Kanun hükümlerine tabi olarak ceza soruşturmasını yürütecek olan soruşturmacının da soruşturma kapsamında ihtiyaç duyulan bilgi ve belgeleri ilgili kamu kurumlarından ve bağlı bulunduğu Üniversitenin ilgili Birimlerinden temin etme yetkisi bulunmaktadır ve </a:t>
            </a:r>
            <a:r>
              <a:rPr lang="tr-TR" b="1" dirty="0"/>
              <a:t>maddi gerçeğe ulaşmak için soruşturmayla ilgili tüm delilleri toplaması gerekmektedir</a:t>
            </a:r>
            <a:r>
              <a:rPr lang="tr-TR" dirty="0"/>
              <a:t>. </a:t>
            </a:r>
          </a:p>
          <a:p>
            <a:r>
              <a:rPr lang="tr-TR" dirty="0"/>
              <a:t>Eksik incelemeyle yapılan soruşturmalarda, bu soruşturma raporunu (fezleke) esas alarak verilen yetkili Kurul kararı hakkında Danıştay 1.Daresi tarafından bozma kararı verilmektedir.</a:t>
            </a:r>
          </a:p>
          <a:p>
            <a:pPr marL="0" indent="0">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62</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48132948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193260" y="735901"/>
            <a:ext cx="10466928" cy="5462880"/>
          </a:xfrm>
        </p:spPr>
        <p:txBody>
          <a:bodyPr>
            <a:normAutofit fontScale="92500" lnSpcReduction="20000"/>
          </a:bodyPr>
          <a:lstStyle/>
          <a:p>
            <a:r>
              <a:rPr lang="tr-TR" b="1" dirty="0"/>
              <a:t>							</a:t>
            </a:r>
            <a:r>
              <a:rPr lang="tr-TR" sz="2600" b="1" dirty="0"/>
              <a:t>DELİLLERİN TOPLANMASI</a:t>
            </a:r>
            <a:endParaRPr lang="tr-TR" sz="2600" dirty="0"/>
          </a:p>
          <a:p>
            <a:pPr marL="0" indent="0">
              <a:buNone/>
            </a:pPr>
            <a:r>
              <a:rPr lang="tr-TR" dirty="0"/>
              <a:t> </a:t>
            </a:r>
          </a:p>
          <a:p>
            <a:r>
              <a:rPr lang="tr-TR" b="1" dirty="0"/>
              <a:t>Danıştay 1.Dairenin 21.06.2018 tarihli ve E:2018/1191, K:2018/1147 sayılı kararıyla </a:t>
            </a:r>
          </a:p>
          <a:p>
            <a:pPr marL="0" indent="0">
              <a:buNone/>
            </a:pPr>
            <a:r>
              <a:rPr lang="tr-TR" dirty="0"/>
              <a:t>“…</a:t>
            </a:r>
            <a:r>
              <a:rPr lang="tr-TR" i="1" dirty="0"/>
              <a:t>iddiaları üzerine Rektörlükçe yaptırılan soruşturmada, suçların ve bu suçlarla illiyet bağı bulunan şüphelilerin ayrıştırılmadığı, tüm şüphelilerin, ismen ve görev unvanlarıyla belirlenmediği, </a:t>
            </a:r>
            <a:r>
              <a:rPr lang="tr-TR" dirty="0"/>
              <a:t>… </a:t>
            </a:r>
            <a:r>
              <a:rPr lang="tr-TR" i="1" dirty="0"/>
              <a:t>eksik incelemeyle hazırlanan fezlekeye göre tehdit ve görevi kötüye kullanma suçlarından şüpheliler hakkında men-i muhakeme kararı verildiği görülmüştür.</a:t>
            </a:r>
            <a:endParaRPr lang="tr-TR" dirty="0"/>
          </a:p>
          <a:p>
            <a:pPr marL="0" indent="0">
              <a:buNone/>
            </a:pPr>
            <a:r>
              <a:rPr lang="tr-TR" i="1" dirty="0"/>
              <a:t>Buna göre, söz konusu eksiklikler giderilerek ve eksik belgeler eklenerek iddiaların yeniden soruşturulması, şüphelilerin akademik unvanına göre belirlenecek soruşturmacı veya soruşturmacılar tarafından isnat edilen suçlar tasnif edilerek bu suçlarla illiyet bağı bulunanlara göre suçların ayrılması, şüpheliler ismen ve görev unvanlarıyla belirlenerek Ceza Muhakemesi Kanununa göre şikayetçinin, şüphelilerin ve tanıkların ifadeleri alınarak usulüne uygun fezleke düzenlenmesi ve Yetkili Kurul kararı verilmesi gerektiği anlaşılmıştır.</a:t>
            </a:r>
            <a:endParaRPr lang="tr-TR" dirty="0"/>
          </a:p>
          <a:p>
            <a:pPr marL="0" indent="0">
              <a:buNone/>
            </a:pPr>
            <a:r>
              <a:rPr lang="tr-TR" i="1" dirty="0"/>
              <a:t>Açıklanan nedenlerle, … Üniversitesi Rektörlüğünce oluşturulan Yetkili Kurul tarafından verilen …… tarih ve ……… sayılı men-i muhakeme kararının bozulmasına</a:t>
            </a:r>
            <a:r>
              <a:rPr lang="tr-TR" dirty="0"/>
              <a:t>…” karar verilerek, </a:t>
            </a:r>
          </a:p>
          <a:p>
            <a:pPr marL="0" indent="0">
              <a:buNone/>
            </a:pPr>
            <a:endParaRPr lang="tr-TR" dirty="0"/>
          </a:p>
          <a:p>
            <a:pPr marL="0" indent="0">
              <a:lnSpc>
                <a:spcPct val="110000"/>
              </a:lnSpc>
              <a:spcBef>
                <a:spcPts val="300"/>
              </a:spcBef>
              <a:buNone/>
            </a:pPr>
            <a:r>
              <a:rPr lang="tr-TR" b="1" dirty="0"/>
              <a:t>soruşturmacının iddiaları ve isnat edilen suçlarla illiyet bağını araştırması</a:t>
            </a:r>
            <a:r>
              <a:rPr lang="tr-TR" dirty="0"/>
              <a:t>, usulüne uygun şekilde </a:t>
            </a:r>
            <a:r>
              <a:rPr lang="tr-TR" b="1" dirty="0"/>
              <a:t>şikayetçinin, şüphelilerin ve tanıkların ifadelerine başvurması</a:t>
            </a:r>
            <a:r>
              <a:rPr lang="tr-TR" dirty="0"/>
              <a:t>, </a:t>
            </a:r>
            <a:r>
              <a:rPr lang="tr-TR" b="1" dirty="0"/>
              <a:t>gerekli delilleri toplaması </a:t>
            </a:r>
            <a:r>
              <a:rPr lang="tr-TR" dirty="0"/>
              <a:t>ve usulüne uygun </a:t>
            </a:r>
            <a:r>
              <a:rPr lang="tr-TR" b="1" dirty="0"/>
              <a:t>fezleke düzenlenmesi</a:t>
            </a:r>
            <a:r>
              <a:rPr lang="tr-TR" dirty="0"/>
              <a:t> gerektiği belirtilmiştir.</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63</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76686193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3888" y="425302"/>
            <a:ext cx="10813312" cy="6049926"/>
          </a:xfrm>
        </p:spPr>
        <p:txBody>
          <a:bodyPr>
            <a:normAutofit fontScale="92500" lnSpcReduction="20000"/>
          </a:bodyPr>
          <a:lstStyle/>
          <a:p>
            <a:pPr marL="0" indent="0">
              <a:buNone/>
            </a:pPr>
            <a:r>
              <a:rPr lang="tr-TR" b="1" dirty="0"/>
              <a:t>					</a:t>
            </a:r>
            <a:r>
              <a:rPr lang="tr-TR" sz="2800" b="1" dirty="0"/>
              <a:t>	DELİLLERİN TOPLANMASI</a:t>
            </a:r>
          </a:p>
          <a:p>
            <a:endParaRPr lang="tr-TR" dirty="0"/>
          </a:p>
          <a:p>
            <a:pPr marL="457200" lvl="1" indent="0">
              <a:buNone/>
            </a:pPr>
            <a:r>
              <a:rPr lang="tr-TR" sz="2100" b="1" dirty="0"/>
              <a:t>Danıştay 1.Dairenin 08.05.2018tarihli ve E:2018/944, K:2018/756  sayılı kararıyla </a:t>
            </a:r>
          </a:p>
          <a:p>
            <a:pPr marL="0" indent="0">
              <a:buNone/>
            </a:pPr>
            <a:r>
              <a:rPr lang="tr-TR" dirty="0"/>
              <a:t>“…</a:t>
            </a:r>
            <a:r>
              <a:rPr lang="tr-TR" i="1" dirty="0"/>
              <a:t>soruşturmada öncelikle suç konusu eylemlerin somut olarak belirlenmesi, usulsüz olduğu iddia edilen ödemelerin açıkça ortaya konulması, isnat edilen suçla illiyet bağı bulunan şüphelilerin ismen ve görev unvanlarıyla belirlenerek şüpheli sıfatıyla soruşturmaya dahil edilmeleri, şüphelilerin mevzuata uygun olarak ifadelerine başvurulması, soruşturmada elde edilen tüm bilgi ve belgeler değerlendirilerek iddia konusu eylemler nedeniyle kamu zararına veya üçüncü şahısların menfaatine veyahut mağduriyetine neden olunup olunmadığı hususlarının araştırılması, bu eylemler nedeniyle kamu zararına neden olunmuşsa ne suretle hangi miktarda zarara neden olunduğuna, üçüncü şahısların mağduriyetine veya menfaatine neden olunmuşsa kimin ya da kimlerin ne şekilde, nasıl menfaat elde ettiğine veyahut mağduriyet yaşadığına dair somut tespitler içeren fezleke hazırlanması, bu fezlekede, atılı suçla illiyet bağı bulunan şüpheliler için gerekçeleri de açıklanarak haklarında lüzum-u muhakeme veya men-i muhakeme yolunda öneri getirilmesi, usulüne uygun düzenlenecek bu fezleke dikkate alınarak Yetkili Kurul tarafından da şüpheliler hakkında men-i muhakeme veya lüzum-u muhakeme yönünde karar verilmesi gerektiği anlaşılmıştır.</a:t>
            </a:r>
            <a:endParaRPr lang="tr-TR" dirty="0"/>
          </a:p>
          <a:p>
            <a:pPr marL="0" indent="0">
              <a:buNone/>
            </a:pPr>
            <a:r>
              <a:rPr lang="tr-TR" i="1" dirty="0"/>
              <a:t>Açıklanan nedenlerle, itirazın kabulüyle eksik inceleme sonucu oluşturulan soruşturma raporuna dayanılarak şüpheli hakkında verilen … Kurulunun … tarih ve … sayılı lüzum-u muhakeme kararının bozulmasına, belirtilen eksiklikler giderilmek suretiyle yeniden yapılacak soruşturma sonucunda düzenlenecek fezleke göz önüne alınarak şüphelilerin konumuna göre belirlenecek yetkili kurulca yeni bir karar verilmesi</a:t>
            </a:r>
            <a:r>
              <a:rPr lang="tr-TR" dirty="0"/>
              <a:t>…” denilerek </a:t>
            </a:r>
          </a:p>
          <a:p>
            <a:pPr marL="0" indent="0">
              <a:buNone/>
            </a:pPr>
            <a:endParaRPr lang="tr-TR" dirty="0"/>
          </a:p>
          <a:p>
            <a:pPr marL="0" indent="0">
              <a:buNone/>
            </a:pPr>
            <a:r>
              <a:rPr lang="tr-TR" dirty="0"/>
              <a:t>ilk soruşturmada soruşturmacı tarafından toplanması gereken delillere ve yapılacak değerlendirmeye ilişkin temel hususlara yer verilmiştir. </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64</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17365842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193260" y="843063"/>
            <a:ext cx="10817158" cy="5026885"/>
          </a:xfrm>
        </p:spPr>
        <p:txBody>
          <a:bodyPr>
            <a:normAutofit/>
          </a:bodyPr>
          <a:lstStyle/>
          <a:p>
            <a:r>
              <a:rPr lang="tr-TR" b="1" dirty="0"/>
              <a:t>						</a:t>
            </a:r>
            <a:r>
              <a:rPr lang="tr-TR" sz="2400" b="1" dirty="0"/>
              <a:t>DELİLLERİN TOPLANMASI</a:t>
            </a:r>
            <a:endParaRPr lang="tr-TR" sz="2400" dirty="0"/>
          </a:p>
          <a:p>
            <a:pPr marL="457200" lvl="1" indent="0">
              <a:buNone/>
            </a:pPr>
            <a:endParaRPr lang="tr-TR" b="1" dirty="0"/>
          </a:p>
          <a:p>
            <a:pPr marL="0" indent="0">
              <a:buNone/>
            </a:pPr>
            <a:r>
              <a:rPr lang="tr-TR" dirty="0"/>
              <a:t>5271 sayılı Ceza Muhakemeleri Kanunu’nun </a:t>
            </a:r>
            <a:r>
              <a:rPr lang="tr-TR" b="1" u="sng" dirty="0"/>
              <a:t>md.160/2 fıkrasında </a:t>
            </a:r>
          </a:p>
          <a:p>
            <a:pPr marL="0" indent="0">
              <a:buNone/>
            </a:pPr>
            <a:r>
              <a:rPr lang="tr-TR" dirty="0"/>
              <a:t>“</a:t>
            </a:r>
            <a:r>
              <a:rPr lang="tr-TR" i="1" dirty="0"/>
              <a:t>Cumhuriyet savcısı, maddi gerçeğin araştırılması ve adil bir yargılamanın yapılabilmesi için, emrindeki adli kolluk görevlileri marifetiyle, </a:t>
            </a:r>
            <a:r>
              <a:rPr lang="tr-TR" b="1" i="1" dirty="0"/>
              <a:t>şüphelinin lehine ve aleyhine olan delilleri toplayarak </a:t>
            </a:r>
            <a:r>
              <a:rPr lang="tr-TR" i="1" dirty="0"/>
              <a:t>muhafaza altına almakla ve şüphelinin haklarını korumakla yükümlüdür</a:t>
            </a:r>
            <a:r>
              <a:rPr lang="tr-TR" dirty="0"/>
              <a:t>.” denilmekte olup, </a:t>
            </a:r>
          </a:p>
          <a:p>
            <a:pPr marL="0" indent="0">
              <a:buNone/>
            </a:pPr>
            <a:endParaRPr lang="tr-TR" dirty="0"/>
          </a:p>
          <a:p>
            <a:pPr marL="0" indent="0">
              <a:buNone/>
            </a:pPr>
            <a:r>
              <a:rPr lang="tr-TR" dirty="0"/>
              <a:t>CMK hükümlerine tabi olan ceza soruşturmasında, soruşturmacının da yalnızca aleyhe delilleri toplamakla yetinmemesi ve şüphelinin lehine ve aleyhine olan tüm delilleri toplaması gerekmektedir.</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65</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67400825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193260" y="843063"/>
            <a:ext cx="10817158" cy="5026885"/>
          </a:xfrm>
        </p:spPr>
        <p:txBody>
          <a:bodyPr>
            <a:normAutofit/>
          </a:bodyPr>
          <a:lstStyle/>
          <a:p>
            <a:r>
              <a:rPr lang="tr-TR" b="1" dirty="0"/>
              <a:t>						</a:t>
            </a:r>
            <a:r>
              <a:rPr lang="tr-TR" sz="2400" b="1" dirty="0"/>
              <a:t>BİLİRKİŞİYE BAŞVURMA</a:t>
            </a:r>
            <a:endParaRPr lang="tr-TR" sz="2400" dirty="0"/>
          </a:p>
          <a:p>
            <a:pPr marL="0" indent="0">
              <a:buNone/>
            </a:pPr>
            <a:endParaRPr lang="tr-TR" sz="2000" dirty="0"/>
          </a:p>
          <a:p>
            <a:r>
              <a:rPr lang="tr-TR" sz="2000" dirty="0"/>
              <a:t>Soruşturmacı gerektiğinde soruşturmaya konu hususlar hakkında bilirkişi incelemesi talebinde bulunabilir. Özellikle hekim ya da uygulama hatası olduğu iddia edilen durumlarda, soruşturmanın doğru şekilde yürütülebilmesi ve sorumlular ile kusurun belirlenebilmesi bakımından bilirkişiye başvurmanın zorunlu olduğu söylenebilir. Hekim ya da tıbbi uygulama hatası bulunduğu iddialarının araştırılması için rapor alınması gerekmektedir. Raporun Adli Tıp Kurumu’ndan alınması mümkün olduğu gibi somut olaydaki konuya göre ilgili alanda uzmanlığı bulunan kişilerden ve öğretim elemanlarından da alınması mümkündür.</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66</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269560565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88558" y="308344"/>
            <a:ext cx="10171630" cy="6315739"/>
          </a:xfrm>
        </p:spPr>
        <p:txBody>
          <a:bodyPr>
            <a:normAutofit fontScale="92500"/>
          </a:bodyPr>
          <a:lstStyle/>
          <a:p>
            <a:pPr marL="0" indent="0">
              <a:buNone/>
            </a:pPr>
            <a:r>
              <a:rPr lang="tr-TR" b="1" dirty="0"/>
              <a:t>	</a:t>
            </a:r>
            <a:r>
              <a:rPr lang="tr-TR" sz="2200" b="1" dirty="0"/>
              <a:t>Danıştay 1.Daire’nin E:2018/654, K:2018/628 sayılı kararında;</a:t>
            </a:r>
          </a:p>
          <a:p>
            <a:pPr marL="0" indent="0">
              <a:buNone/>
            </a:pPr>
            <a:r>
              <a:rPr lang="tr-TR" dirty="0"/>
              <a:t>“…</a:t>
            </a:r>
            <a:r>
              <a:rPr lang="tr-TR" i="1" dirty="0"/>
              <a:t>2659 sayılı Adli Tıp Kurumu Kanununun 2 </a:t>
            </a:r>
            <a:r>
              <a:rPr lang="tr-TR" i="1" dirty="0" err="1"/>
              <a:t>nci</a:t>
            </a:r>
            <a:r>
              <a:rPr lang="tr-TR" i="1" dirty="0"/>
              <a:t> maddesinin birinci fıkrasının (a) bendinde, mahkemeler ile hâkimlikler ve savcılıklar tarafından gönderilen </a:t>
            </a:r>
            <a:r>
              <a:rPr lang="tr-TR" b="1" i="1" dirty="0"/>
              <a:t>adlî tıpla ilgili konularda bilimsel ve teknik görüş bildirmek görevinin Adli Tıp </a:t>
            </a:r>
            <a:r>
              <a:rPr lang="tr-TR" i="1" dirty="0"/>
              <a:t>Kurumuna ait olduğu, Kanunun 31 inci maddesinde de, </a:t>
            </a:r>
            <a:r>
              <a:rPr lang="tr-TR" b="1" i="1" dirty="0"/>
              <a:t>yükseköğretim kurumları veya birimlerinin, adli tıp mevzuatı çerçevesinde adli tıp olaylarında ve diğer adli konularda Ceza Muhakemesi Kanununa göre resmi bilirkişi sayılacağı</a:t>
            </a:r>
            <a:r>
              <a:rPr lang="tr-TR" i="1" dirty="0"/>
              <a:t> belirtilmiş, Kanunun 15 inci maddesinin birinci fıkrasının (f) bendinde ise, adlî tıp ihtisas kurulları ile Adlî Tıp Kurumu dışındaki sağlık kuruluşlarının verdikleri rapor ve görüşler arasında ortaya çıkan çelişkilerin, Adli Tıp Üst Kurullarınca konu ile ilgili uzman üyelerin katılımıyla incelenerek kesin karara bağlanacağı hüküm altına alınmıştır.</a:t>
            </a:r>
            <a:endParaRPr lang="tr-TR" dirty="0"/>
          </a:p>
          <a:p>
            <a:pPr marL="0" indent="0">
              <a:buNone/>
            </a:pPr>
            <a:r>
              <a:rPr lang="tr-TR" i="1" dirty="0"/>
              <a:t>Bu durumda, … </a:t>
            </a:r>
            <a:r>
              <a:rPr lang="tr-TR" b="1" i="1" dirty="0"/>
              <a:t>hekim veya uygulama hatasından veyahut dikkatsizlik ve acemilik gösterilmesinden kaynaklanıp kaynaklanmadığ</a:t>
            </a:r>
            <a:r>
              <a:rPr lang="tr-TR" i="1" dirty="0"/>
              <a:t>ı, doğumun akabinde bu şikayetlerinin araştırılması amacıyla gerekli tetkiklerin yapılıp yapılmadığı, sağlık durumunun </a:t>
            </a:r>
            <a:r>
              <a:rPr lang="tr-TR" b="1" i="1" dirty="0"/>
              <a:t>teşhisinde ve tedavisinde hata veya ihmal bulunup bulunmadığı</a:t>
            </a:r>
            <a:r>
              <a:rPr lang="tr-TR" i="1" dirty="0"/>
              <a:t>, takip ve tedavisinde dikkatsizlik ve özensizlik olup olmadığı, hasta doğum zamanında ve yeterli uygulama ve tedavi yapılıp yapılmadığı, </a:t>
            </a:r>
            <a:r>
              <a:rPr lang="tr-TR" b="1" i="1" dirty="0"/>
              <a:t>söz konusu şikayetlerin meydana gelmesinde hekim veya uygulama hatası var ise kusurlu hekimlerin kimler olduğu hususlarını açıklığa kavuşturmak amacıyla </a:t>
            </a:r>
            <a:r>
              <a:rPr lang="tr-TR" i="1" dirty="0"/>
              <a:t>Antalya Cumhuriyet Başsavcılığı vasıtasıyla Adli Tıp Kurumundan rapor temin edilmesi gerektiği sonucuna ulaşılmıştır</a:t>
            </a:r>
            <a:r>
              <a:rPr lang="tr-TR" dirty="0"/>
              <a:t>.” </a:t>
            </a:r>
          </a:p>
          <a:p>
            <a:pPr marL="0" indent="0">
              <a:spcBef>
                <a:spcPts val="1700"/>
              </a:spcBef>
              <a:buNone/>
              <a:tabLst>
                <a:tab pos="361950" algn="l"/>
              </a:tabLst>
            </a:pPr>
            <a:r>
              <a:rPr lang="tr-TR" dirty="0"/>
              <a:t>denilerek </a:t>
            </a:r>
            <a:r>
              <a:rPr lang="tr-TR" b="1" u="sng" dirty="0"/>
              <a:t>hekim ya da uygulama hatasına dayanan soruşturmalarda</a:t>
            </a:r>
            <a:r>
              <a:rPr lang="tr-TR" b="1" dirty="0"/>
              <a:t>,  </a:t>
            </a:r>
            <a:r>
              <a:rPr lang="tr-TR" dirty="0"/>
              <a:t>Adli Tıp 	Kurumu’ndan rapor alınmasının gerekliliğine ve soruşturmacının bu raporu Cumhuriyet 	Başsavcılığı vasıtasıyla Adli Tıp Kurumundan rapor temin edilmesi gerektiğine değinilmiştir.</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67</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99348500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88558" y="457200"/>
            <a:ext cx="10271051" cy="6166883"/>
          </a:xfrm>
        </p:spPr>
        <p:txBody>
          <a:bodyPr>
            <a:normAutofit fontScale="92500" lnSpcReduction="20000"/>
          </a:bodyPr>
          <a:lstStyle/>
          <a:p>
            <a:pPr marL="0" indent="0">
              <a:buNone/>
            </a:pPr>
            <a:r>
              <a:rPr lang="tr-TR" sz="2200" b="1" dirty="0"/>
              <a:t>	Danıştay 1.Daire 02.04.2019 tarihli ve E: 2019/448, K:2019/508 sayılı kararında;</a:t>
            </a:r>
          </a:p>
          <a:p>
            <a:pPr marL="0" indent="0">
              <a:buNone/>
            </a:pPr>
            <a:r>
              <a:rPr lang="tr-TR" b="1" dirty="0"/>
              <a:t> </a:t>
            </a:r>
            <a:r>
              <a:rPr lang="tr-TR" dirty="0"/>
              <a:t>“…</a:t>
            </a:r>
            <a:r>
              <a:rPr lang="tr-TR" i="1" dirty="0"/>
              <a:t>Soruşturmada öncelikle şüphelilerle ilgili eksiklikler giderilerek şikayet edilen ve suçla illiyet bağı bulunan kişilerin şüpheli sıfatıyla soruşturmaya dahil edilmeleri, şikayetçilerin ve şüphelilerin Ceza Muhakemesi Kanununa uygun olarak ifadelerine başvurulması, isnat edilen suçla ilgili tüm bilgi ve belgelerin toplanması, </a:t>
            </a:r>
            <a:r>
              <a:rPr lang="tr-TR" b="1" i="1" dirty="0"/>
              <a:t>hasta dosyası eksiksiz temin edilmek, hastaya ait bütün bilgi ve belgeler gönderilmek suretiyle … Üniversitesi dışında </a:t>
            </a:r>
            <a:r>
              <a:rPr lang="tr-TR" b="1" i="1" u="sng" dirty="0"/>
              <a:t>başka bir üniversitede görevli ve bu üniversite rektörlüğünce belirlenecek</a:t>
            </a:r>
            <a:r>
              <a:rPr lang="tr-TR" b="1" i="1" dirty="0"/>
              <a:t> … uzmanı öğretim üyelerinden belirlenecek en az … öğretim üyesinden oluşturulacak bilirkişi heyetinden</a:t>
            </a:r>
            <a:r>
              <a:rPr lang="tr-TR" i="1" dirty="0"/>
              <a:t>, ……'un hastalığının takip ve tedavisinde … yapılan ameliyatlarında ve uygulamalarında, enfeksiyon </a:t>
            </a:r>
            <a:r>
              <a:rPr lang="tr-TR" b="1" i="1" dirty="0"/>
              <a:t>tedavisinde tedbirsizlik veya dikkatsizlik gösterilip gösterilmediği, kusur veya ihmal veyahut tıbbi uygulama hatası bulunup bulunmadığı</a:t>
            </a:r>
            <a:r>
              <a:rPr lang="tr-TR" i="1" dirty="0"/>
              <a:t>, hastaya uygulanan tedavinin, seçilen ameliyat yöntemlerinin tıbbi kriterlere uygun olup olmadığı,</a:t>
            </a:r>
          </a:p>
          <a:p>
            <a:pPr marL="0" indent="0">
              <a:buNone/>
              <a:tabLst>
                <a:tab pos="361950" algn="l"/>
              </a:tabLst>
            </a:pPr>
            <a:r>
              <a:rPr lang="tr-TR" i="1" dirty="0"/>
              <a:t>… … Hastanın ölüm sebebinin ne olduğu, söz konusu </a:t>
            </a:r>
            <a:r>
              <a:rPr lang="tr-TR" b="1" i="1" dirty="0"/>
              <a:t>ameliyatlar ve uygulamalar ile hastanın ölümü arasında illiyet bağı olup olmadığı</a:t>
            </a:r>
            <a:r>
              <a:rPr lang="tr-TR" i="1" dirty="0"/>
              <a:t>, varsa bu durumdan kimlerin sorumlu 	olduğu, genel olarak hastayla ilgili takip ve tedavide, uygulamalarda, ameliyatlarda, 	ameliyatlardan sonra tedavisinde tıbbi gereklere uygun davranılıp davranılmadığı, tıbbi 	kusur veya ihmal yahut uygulama hatası bulunup bulunmadığı hususlarını ayrıntılı olarak 	açıklayan bilirkişi raporu temin edilmesi suretiyle yeniden soruşturma yapılarak usulüne 	uygun bir soruşturma raporu düzenlenmesi gerektiği anlaşılmıştır.  </a:t>
            </a:r>
          </a:p>
          <a:p>
            <a:pPr marL="0" indent="0">
              <a:buNone/>
              <a:tabLst>
                <a:tab pos="361950" algn="l"/>
              </a:tabLst>
            </a:pPr>
            <a:r>
              <a:rPr lang="tr-TR" i="1" dirty="0"/>
              <a:t>… Açıklanan nedenlerle, … Üniversitesi Rektörlüğünce oluşturulan Yetkili Kurulun … tarihli ve 	… sayılı men-i muhakeme kararının bozulmasına, yukarıda belirtilen eksiklikler giderilerek yeniden yapılacak soruşturma sonucunda düzenlenecek fezleke üzerine Yetkili Kurul 	tarafından yeni bir karar verilmesi</a:t>
            </a:r>
            <a:r>
              <a:rPr lang="tr-TR" dirty="0"/>
              <a:t>…” denmiş olup, </a:t>
            </a:r>
          </a:p>
          <a:p>
            <a:pPr marL="0" indent="0">
              <a:buNone/>
              <a:tabLst>
                <a:tab pos="361950" algn="l"/>
              </a:tabLst>
            </a:pPr>
            <a:r>
              <a:rPr lang="tr-TR" dirty="0"/>
              <a:t>Bu karar </a:t>
            </a:r>
            <a:r>
              <a:rPr lang="tr-TR" b="1" u="sng" dirty="0"/>
              <a:t>Bilirkişilerin Adli Tıp Kurumu dışından da (diğer </a:t>
            </a:r>
            <a:r>
              <a:rPr lang="tr-TR" b="1" i="1" u="sng" dirty="0"/>
              <a:t>Üniversitelerin Tıp Fakültelerinin ilgili uzmanlık alanındaki öğretim üyeleri arasından</a:t>
            </a:r>
            <a:r>
              <a:rPr lang="tr-TR" b="1" u="sng" dirty="0"/>
              <a:t>)  seçilebilmesinin mümkün olduğuna</a:t>
            </a:r>
            <a:r>
              <a:rPr lang="tr-TR" b="1" dirty="0"/>
              <a:t> </a:t>
            </a:r>
            <a:r>
              <a:rPr lang="tr-TR" dirty="0"/>
              <a:t>dayanak teşkil etmektedir.</a:t>
            </a:r>
          </a:p>
          <a:p>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68</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44820993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311579" y="425302"/>
            <a:ext cx="10203481" cy="5571461"/>
          </a:xfrm>
        </p:spPr>
        <p:txBody>
          <a:bodyPr>
            <a:normAutofit/>
          </a:bodyPr>
          <a:lstStyle/>
          <a:p>
            <a:pPr marL="0" indent="0">
              <a:buNone/>
            </a:pPr>
            <a:endParaRPr lang="tr-TR" dirty="0"/>
          </a:p>
          <a:p>
            <a:pPr marL="0" indent="0">
              <a:buNone/>
            </a:pPr>
            <a:r>
              <a:rPr lang="tr-TR" b="1" dirty="0"/>
              <a:t>					</a:t>
            </a:r>
            <a:r>
              <a:rPr lang="tr-TR" sz="2400" b="1" dirty="0"/>
              <a:t>		BİLİRKİŞİYE BAŞVURMA</a:t>
            </a:r>
            <a:endParaRPr lang="tr-TR" sz="2400" dirty="0"/>
          </a:p>
          <a:p>
            <a:pPr marL="0" indent="0">
              <a:buNone/>
            </a:pPr>
            <a:endParaRPr lang="tr-TR" sz="2000" dirty="0"/>
          </a:p>
          <a:p>
            <a:pPr marL="0" indent="0">
              <a:buNone/>
            </a:pPr>
            <a:r>
              <a:rPr lang="tr-TR" sz="2000" b="1" dirty="0"/>
              <a:t>Bilirkişi görevlendirmesinin doğrudan soruşturmacı tarafından yapılmaması</a:t>
            </a:r>
            <a:r>
              <a:rPr lang="tr-TR" sz="2000" dirty="0"/>
              <a:t>; soruşturmacı tarafından bilirkişi incelemesi yapılması talebinin ilk soruşturma emrini veren yetkili amire iletilmesi ve nihayetinde </a:t>
            </a:r>
            <a:r>
              <a:rPr lang="tr-TR" sz="2000" b="1" dirty="0"/>
              <a:t>Üniversite Rektörlüğü’nce;</a:t>
            </a:r>
          </a:p>
          <a:p>
            <a:pPr>
              <a:buFontTx/>
              <a:buChar char="-"/>
            </a:pPr>
            <a:r>
              <a:rPr lang="tr-TR" sz="2000" dirty="0"/>
              <a:t>Cumhuriyet Başsavcılığı vasıtasıyla Adli Tıp Kurumu’ndan rapor talebinde bulunulması </a:t>
            </a:r>
          </a:p>
          <a:p>
            <a:pPr>
              <a:buFontTx/>
              <a:buChar char="-"/>
            </a:pPr>
            <a:r>
              <a:rPr lang="tr-TR" sz="2000" dirty="0"/>
              <a:t>Ya da Raporun isteneceği Üniversite Rektörlüğü’nden ilgili alanda seçeceği öğretim üyelerinden Bilirkişi Raporu alınmasının talep edilmesi </a:t>
            </a:r>
          </a:p>
          <a:p>
            <a:pPr marL="0" indent="0">
              <a:buNone/>
            </a:pPr>
            <a:r>
              <a:rPr lang="tr-TR" sz="2000" dirty="0"/>
              <a:t>tarafsız ve daha doğru yaklaşım olacaktır. </a:t>
            </a:r>
          </a:p>
          <a:p>
            <a:pPr marL="0" indent="0">
              <a:buNone/>
            </a:pPr>
            <a:endParaRPr lang="tr-TR" sz="2000" dirty="0"/>
          </a:p>
          <a:p>
            <a:pPr marL="0" indent="0">
              <a:buNone/>
            </a:pPr>
            <a:r>
              <a:rPr lang="tr-TR" sz="2000" dirty="0"/>
              <a:t>Bu tür uygulamalar da zaten Danıştay 1.Daire kararlarında, «tarafsızlık ilkesi» gereğince belirtilmektedir.</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69</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23964001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17481" y="409303"/>
            <a:ext cx="10142707" cy="5827108"/>
          </a:xfrm>
        </p:spPr>
        <p:txBody>
          <a:bodyPr>
            <a:noAutofit/>
          </a:bodyPr>
          <a:lstStyle/>
          <a:p>
            <a:endParaRPr lang="tr-TR" sz="1600" dirty="0"/>
          </a:p>
          <a:p>
            <a:pPr>
              <a:buNone/>
            </a:pPr>
            <a:r>
              <a:rPr lang="tr-TR" sz="1600" b="1" dirty="0">
                <a:solidFill>
                  <a:srgbClr val="002060"/>
                </a:solidFill>
              </a:rPr>
              <a:t>			</a:t>
            </a:r>
            <a:r>
              <a:rPr lang="tr-TR" sz="1600" b="1" i="1" dirty="0"/>
              <a:t>(2) </a:t>
            </a:r>
            <a:r>
              <a:rPr lang="tr-TR" sz="1600" b="1" i="1" u="sng" dirty="0"/>
              <a:t>Son soruşturmanın açılıp açılmamasına</a:t>
            </a:r>
            <a:r>
              <a:rPr lang="tr-TR" sz="1600" b="1" i="1" dirty="0"/>
              <a:t>; </a:t>
            </a:r>
            <a:endParaRPr lang="tr-TR" sz="1600" b="1" dirty="0"/>
          </a:p>
          <a:p>
            <a:r>
              <a:rPr lang="tr-TR" sz="1600" b="1" i="1" dirty="0"/>
              <a:t>a) Yükseköğretim Kurulu Başkan ve üyeleri ile Yükseköğretim Denetleme Kurulu Başkan ve üyeleri hakkında </a:t>
            </a:r>
            <a:r>
              <a:rPr lang="tr-TR" sz="1600" b="1" i="1" dirty="0" err="1"/>
              <a:t>Danıştayın</a:t>
            </a:r>
            <a:r>
              <a:rPr lang="tr-TR" sz="1600" b="1" i="1" dirty="0"/>
              <a:t> 2’nci Dairesi, </a:t>
            </a:r>
            <a:endParaRPr lang="tr-TR" sz="1600" b="1" dirty="0"/>
          </a:p>
          <a:p>
            <a:r>
              <a:rPr lang="tr-TR" sz="1600" b="1" i="1" dirty="0"/>
              <a:t>b) Devlet ve vakıf yükseköğretim kurumu rektörleri, rektör yardımcıları ile üst kuruluş genel sekreterleri hakkında, Yükseköğretim Kurulu üyelerinden teşkil edilecek üç kişilik kurul,</a:t>
            </a:r>
            <a:endParaRPr lang="tr-TR" sz="1600" b="1" dirty="0"/>
          </a:p>
          <a:p>
            <a:r>
              <a:rPr lang="tr-TR" sz="1600" b="1" i="1" dirty="0"/>
              <a:t> c) Üniversite, fakülte, enstitü ve yüksekokul yönetim kurulu üyeleri, fakülte dekanları ve dekan yardımcıları, enstitü ve yüksekokul müdürleri ve yardımcıları ile üniversite genel sekreterleri hakkında, rektörün başkanlığında rektörce görevlendirilen rektör yardımcılarından oluşacak üç kişilik kurul, </a:t>
            </a:r>
            <a:endParaRPr lang="tr-TR" sz="1600" b="1" dirty="0"/>
          </a:p>
          <a:p>
            <a:r>
              <a:rPr lang="tr-TR" sz="1600" b="1" i="1" dirty="0"/>
              <a:t>d) Öğretim elemanları, fakülte, enstitü ve yüksekokul sekreterleri hakkında üniversite yönetim kurulu üyeleri arasından oluşturulacak üç kişilik kurul, </a:t>
            </a:r>
            <a:endParaRPr lang="tr-TR" sz="1600" b="1" dirty="0"/>
          </a:p>
          <a:p>
            <a:r>
              <a:rPr lang="tr-TR" sz="1600" b="1" i="1" dirty="0"/>
              <a:t>e) 657 sayılı Devlet Memurları Kanununa tabi memurlar hakkında, mahal itibariyle yetkili il idare kurulu, Karar verir. </a:t>
            </a:r>
            <a:endParaRPr lang="tr-TR" sz="1600" b="1" dirty="0"/>
          </a:p>
          <a:p>
            <a:r>
              <a:rPr lang="tr-TR" sz="1600" b="1" i="1" dirty="0"/>
              <a:t>f) Yükseköğretim Kurulu ile üniversite yönetim kurullarınca oluşturulacak kurullarda görevlendirilecek asıl ve yedek üyeler bir yıl için seçilirler. Süresi sona erenlerin tekrar seçilmeleri mümkündür. </a:t>
            </a:r>
            <a:endParaRPr lang="tr-TR" sz="1600" b="1" dirty="0"/>
          </a:p>
          <a:p>
            <a:pPr>
              <a:buNone/>
            </a:pPr>
            <a:r>
              <a:rPr lang="tr-TR" sz="1600" b="1" i="1" dirty="0"/>
              <a:t> </a:t>
            </a:r>
            <a:endParaRPr lang="tr-TR" sz="1600" b="1"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7</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79923987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626781" y="255180"/>
            <a:ext cx="9888279" cy="6368903"/>
          </a:xfrm>
        </p:spPr>
        <p:txBody>
          <a:bodyPr>
            <a:normAutofit/>
          </a:bodyPr>
          <a:lstStyle/>
          <a:p>
            <a:pPr marL="0" indent="0">
              <a:buNone/>
            </a:pPr>
            <a:endParaRPr lang="tr-TR" dirty="0"/>
          </a:p>
          <a:p>
            <a:pPr marL="0" indent="0">
              <a:buNone/>
            </a:pPr>
            <a:endParaRPr lang="tr-TR" dirty="0"/>
          </a:p>
          <a:p>
            <a:pPr marL="0" indent="0">
              <a:buNone/>
            </a:pPr>
            <a:r>
              <a:rPr lang="tr-TR" b="1" dirty="0"/>
              <a:t>				</a:t>
            </a:r>
          </a:p>
          <a:p>
            <a:pPr marL="0" indent="0">
              <a:buNone/>
            </a:pPr>
            <a:r>
              <a:rPr lang="tr-TR" sz="3200" b="1" dirty="0"/>
              <a:t>				</a:t>
            </a:r>
          </a:p>
          <a:p>
            <a:pPr marL="0" indent="0">
              <a:buNone/>
            </a:pPr>
            <a:r>
              <a:rPr lang="tr-TR" sz="3200" b="1" dirty="0"/>
              <a:t>				SON SORUŞTURMA AŞAMASI</a:t>
            </a:r>
          </a:p>
          <a:p>
            <a:pPr marL="0" indent="0">
              <a:buNone/>
            </a:pPr>
            <a:r>
              <a:rPr lang="tr-TR" sz="3200" b="1" dirty="0"/>
              <a:t>							  (2. BÖLÜM)</a:t>
            </a:r>
            <a:endParaRPr lang="tr-TR" sz="3200"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70</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98026382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14131" y="0"/>
            <a:ext cx="10100930" cy="6624083"/>
          </a:xfrm>
        </p:spPr>
        <p:txBody>
          <a:bodyPr>
            <a:normAutofit lnSpcReduction="10000"/>
          </a:bodyPr>
          <a:lstStyle/>
          <a:p>
            <a:pPr marL="0" indent="0">
              <a:buNone/>
            </a:pPr>
            <a:endParaRPr lang="tr-TR" dirty="0"/>
          </a:p>
          <a:p>
            <a:pPr marL="0" indent="0">
              <a:buNone/>
            </a:pPr>
            <a:r>
              <a:rPr lang="tr-TR" b="1" dirty="0"/>
              <a:t>							</a:t>
            </a:r>
            <a:r>
              <a:rPr lang="tr-TR" sz="2400" b="1" dirty="0"/>
              <a:t> SON SORUŞTURMA</a:t>
            </a:r>
            <a:endParaRPr lang="tr-TR" sz="2400" dirty="0"/>
          </a:p>
          <a:p>
            <a:pPr marL="0" indent="0">
              <a:buNone/>
            </a:pPr>
            <a:endParaRPr lang="tr-TR" dirty="0"/>
          </a:p>
          <a:p>
            <a:r>
              <a:rPr lang="tr-TR" dirty="0"/>
              <a:t>Ceza soruşturmasında, soruşturmacı tarafından yapılan ilk soruşturma sonucunda sunulan </a:t>
            </a:r>
            <a:r>
              <a:rPr lang="tr-TR" b="1" dirty="0"/>
              <a:t>men-i muhakemesi veya lüzum-u muhakeme </a:t>
            </a:r>
            <a:r>
              <a:rPr lang="tr-TR" b="1" u="sng" dirty="0"/>
              <a:t>teklifinin yetkili Kurullarda görüşüldüğü</a:t>
            </a:r>
            <a:r>
              <a:rPr lang="tr-TR" b="1" dirty="0"/>
              <a:t> ve soruşturma kapsamında şüphelilerin men-i muhakemesi veya lüzum-u muhakemesine ilişkin kesin kararın alındığı aşamadır</a:t>
            </a:r>
            <a:r>
              <a:rPr lang="tr-TR" dirty="0"/>
              <a:t>. </a:t>
            </a:r>
          </a:p>
          <a:p>
            <a:pPr marL="0" indent="0">
              <a:buNone/>
            </a:pPr>
            <a:endParaRPr lang="tr-TR" dirty="0"/>
          </a:p>
          <a:p>
            <a:r>
              <a:rPr lang="tr-TR" dirty="0"/>
              <a:t>2547 sayılı Kanun’un md.53/c-3 bendinde “</a:t>
            </a:r>
            <a:r>
              <a:rPr lang="tr-TR" b="1" i="1" dirty="0"/>
              <a:t>Kurullara ilk soruşturmayı yapmış olan üyeler ile haklarında karar verilecek üyeler katılamazla</a:t>
            </a:r>
            <a:r>
              <a:rPr lang="tr-TR" i="1" dirty="0"/>
              <a:t>r</a:t>
            </a:r>
            <a:r>
              <a:rPr lang="tr-TR" dirty="0"/>
              <a:t>.” denilmek suretiyle, soruşturmacının tarafsızlığında olduğu gibi son soruşturmaya yetkili Kurulların oluşturulmasında da </a:t>
            </a:r>
            <a:r>
              <a:rPr lang="tr-TR" u="sng" dirty="0"/>
              <a:t>Kurul üyelerinin tarafsızlığının gözetilmesi</a:t>
            </a:r>
            <a:r>
              <a:rPr lang="tr-TR" dirty="0"/>
              <a:t>  gerektiği sonucu ortaya çıkmaktadır. </a:t>
            </a:r>
          </a:p>
          <a:p>
            <a:r>
              <a:rPr lang="tr-TR" b="1" dirty="0"/>
              <a:t>Danıştay 1. Dairenin 24.04.2018 tarihli ve E: 2018/754, K: 2018/647 sayılı kararında</a:t>
            </a:r>
            <a:r>
              <a:rPr lang="tr-TR" b="1" baseline="30000" dirty="0"/>
              <a:t> </a:t>
            </a:r>
            <a:r>
              <a:rPr lang="tr-TR" dirty="0"/>
              <a:t>“…</a:t>
            </a:r>
            <a:r>
              <a:rPr lang="tr-TR" i="1" u="sng" dirty="0"/>
              <a:t>Soruşturmacı olarak görevlendirilen Rektör Yardımcısı </a:t>
            </a:r>
            <a:r>
              <a:rPr lang="tr-TR" i="1" dirty="0"/>
              <a:t>....'in, şüpheliler hakkında son </a:t>
            </a:r>
            <a:r>
              <a:rPr lang="tr-TR" i="1" u="sng" dirty="0"/>
              <a:t>soruşturmanın açılıp açılmamasına karar vermek üzere </a:t>
            </a:r>
            <a:r>
              <a:rPr lang="tr-TR" i="1" dirty="0"/>
              <a:t>… Üniversitesi Rektörlüğünce </a:t>
            </a:r>
            <a:r>
              <a:rPr lang="tr-TR" i="1" u="sng" dirty="0"/>
              <a:t>oluşturulan üç kişilik Kurula katıldığı</a:t>
            </a:r>
            <a:r>
              <a:rPr lang="tr-TR" i="1" dirty="0"/>
              <a:t>,  … soruşturmacının şüpheliler hakkında son soruşturmanın açılıp açılmamasına karar verecek Kurul kararına katılmasının </a:t>
            </a:r>
            <a:r>
              <a:rPr lang="tr-TR" b="1" i="1" dirty="0"/>
              <a:t>objektifliğe ve tarafsızlığa aykırı olduğu, bu durumun soruşturmanın objektifliği hususunda tereddüt oluşturduğu</a:t>
            </a:r>
            <a:r>
              <a:rPr lang="tr-TR" dirty="0"/>
              <a:t>…” belirtilmek suretiyle,  Kurul üyelerinin tarafsızlığı ilkesi yargı kararlarında da belirtilmiştir.</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71</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6931206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14131" y="340242"/>
            <a:ext cx="10100930" cy="6283841"/>
          </a:xfrm>
        </p:spPr>
        <p:txBody>
          <a:bodyPr>
            <a:normAutofit/>
          </a:bodyPr>
          <a:lstStyle/>
          <a:p>
            <a:pPr marL="0" indent="0">
              <a:buNone/>
            </a:pPr>
            <a:endParaRPr lang="tr-TR" dirty="0"/>
          </a:p>
          <a:p>
            <a:pPr marL="0" indent="0">
              <a:buNone/>
            </a:pPr>
            <a:r>
              <a:rPr lang="tr-TR" b="1" dirty="0"/>
              <a:t>							 </a:t>
            </a:r>
            <a:r>
              <a:rPr lang="tr-TR" sz="2400" b="1" dirty="0"/>
              <a:t>SON SORUŞTURMA</a:t>
            </a:r>
            <a:endParaRPr lang="tr-TR" sz="2400" dirty="0"/>
          </a:p>
          <a:p>
            <a:pPr marL="0" indent="0">
              <a:buNone/>
            </a:pPr>
            <a:endParaRPr lang="tr-TR" sz="2000" dirty="0"/>
          </a:p>
          <a:p>
            <a:r>
              <a:rPr lang="tr-TR" sz="2000" dirty="0"/>
              <a:t>Kanunda </a:t>
            </a:r>
            <a:r>
              <a:rPr lang="tr-TR" sz="2000" u="sng" dirty="0"/>
              <a:t>disiplin amirinin </a:t>
            </a:r>
            <a:r>
              <a:rPr lang="tr-TR" sz="2000" dirty="0"/>
              <a:t>son soruşturmada yetkili Kurul üyesi olup olamayacağına ilişkin açık bir düzenleme bulunmamakla birlikte, Danıştay ceza soruşturma emrini veren amirin son soruşturmada yetkili kurulda yer almasını bozma sebebi yapmıştır. </a:t>
            </a:r>
          </a:p>
          <a:p>
            <a:pPr marL="0" indent="0">
              <a:buNone/>
            </a:pPr>
            <a:r>
              <a:rPr lang="tr-TR" sz="2000" dirty="0"/>
              <a:t> </a:t>
            </a:r>
          </a:p>
          <a:p>
            <a:r>
              <a:rPr lang="tr-TR" sz="2000" b="1" dirty="0"/>
              <a:t>Danıştay 1.Daire 16.03.2022 tarihli ve E:2022/367, K:2022/308 sayılı kararında </a:t>
            </a:r>
            <a:r>
              <a:rPr lang="tr-TR" sz="2000" dirty="0"/>
              <a:t>“…</a:t>
            </a:r>
            <a:r>
              <a:rPr lang="tr-TR" sz="2000" i="1" dirty="0"/>
              <a:t>Şüphelilerin sorumlulukları ve fiilleri irdelenmek suretiyle usulüne uygun olarak düzenlenecek fezlekede şüphelilerin men-i muhakemeleri veya lüzum-u muhakemeleri yolunda öneri getirilmesi, Yetkili Kurulun da şüpheliler hakkında men-i muhakeme veya lüzum-u muhakeme yönünde karar vermesi</a:t>
            </a:r>
            <a:r>
              <a:rPr lang="tr-TR" sz="2000" b="1" i="1" dirty="0"/>
              <a:t>, soruşturma emrinin Tıp Fakültesi Dekanı tarafından verilmesi durumunda, bu Dekanın Yetkili Kurulda yer almaması gerektiği </a:t>
            </a:r>
            <a:r>
              <a:rPr lang="tr-TR" sz="2000" i="1" dirty="0"/>
              <a:t>anlaşılmıştır. Bu nedenle hükmün bozulması gerekmiştir</a:t>
            </a:r>
            <a:r>
              <a:rPr lang="tr-TR" sz="2000" dirty="0"/>
              <a:t>.” denilerek, soruşturmayı başlatan amirin de tarafsızlığının önemine vurgu yapılmıştır</a:t>
            </a:r>
            <a:r>
              <a:rPr lang="tr-TR" dirty="0"/>
              <a:t>. </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72</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77109226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14131" y="-21264"/>
            <a:ext cx="10100930" cy="6400799"/>
          </a:xfrm>
        </p:spPr>
        <p:txBody>
          <a:bodyPr>
            <a:normAutofit lnSpcReduction="10000"/>
          </a:bodyPr>
          <a:lstStyle/>
          <a:p>
            <a:pPr marL="0" indent="0">
              <a:buNone/>
            </a:pPr>
            <a:endParaRPr lang="tr-TR" dirty="0"/>
          </a:p>
          <a:p>
            <a:pPr marL="0" indent="0">
              <a:buNone/>
            </a:pPr>
            <a:r>
              <a:rPr lang="tr-TR" b="1" dirty="0"/>
              <a:t>				</a:t>
            </a:r>
            <a:r>
              <a:rPr lang="tr-TR" sz="2400" b="1" dirty="0"/>
              <a:t>SON SORUŞTURMADA YETKİLİ KURULLAR</a:t>
            </a:r>
          </a:p>
          <a:p>
            <a:pPr marL="0" indent="0">
              <a:buNone/>
            </a:pPr>
            <a:endParaRPr lang="tr-TR" sz="2000" dirty="0"/>
          </a:p>
          <a:p>
            <a:pPr marL="0" indent="0">
              <a:buNone/>
            </a:pPr>
            <a:r>
              <a:rPr lang="tr-TR" sz="2000" dirty="0"/>
              <a:t>	2547 sayılı Kanun’un md.53/c-2-c alt bendinde</a:t>
            </a:r>
          </a:p>
          <a:p>
            <a:r>
              <a:rPr lang="tr-TR" sz="2000" dirty="0"/>
              <a:t> Üniversite, fakülte, enstitü ve yüksekokul yönetim kurulu üyeleri, fakülte dekanları ve dekan yardımcıları, enstitü ve yüksekokul müdürleri ve yardımcıları ile üniversite genel sekreterleri hakkında, rektörün başkanlığında rektörce görevlendirilen rektör yardımcılarından oluşacak üç kişilik kurul tarafından, </a:t>
            </a:r>
          </a:p>
          <a:p>
            <a:r>
              <a:rPr lang="tr-TR" sz="2000" dirty="0"/>
              <a:t>md.53/c-2-d alt bendinde öğretim elemanları, fakülte, enstitü ve yüksekokul sekreterleri hakkında üniversite yönetim kurulu üyeleri arasından oluşturulacak üç kişilik kurul tarafından </a:t>
            </a:r>
          </a:p>
          <a:p>
            <a:r>
              <a:rPr lang="tr-TR" sz="2000" dirty="0"/>
              <a:t>md.53/c-2-e alt bendinde </a:t>
            </a:r>
            <a:r>
              <a:rPr lang="tr-TR" sz="2000" b="1" u="sng" dirty="0"/>
              <a:t>657 sayılı Devlet Memurları Kanununa tabi memurlar hakkında mahal itibariyle yetkili il idare kurulu tarafından karar verileceği</a:t>
            </a:r>
            <a:r>
              <a:rPr lang="tr-TR" sz="2000" dirty="0"/>
              <a:t>, </a:t>
            </a:r>
          </a:p>
          <a:p>
            <a:r>
              <a:rPr lang="tr-TR" sz="2000" dirty="0"/>
              <a:t>md.53/c-5 bendinde de, </a:t>
            </a:r>
            <a:r>
              <a:rPr lang="tr-TR" sz="2000" b="1" dirty="0"/>
              <a:t>değişik statüdeki kişilerin birlikte suç işlemeleri halinde </a:t>
            </a:r>
            <a:r>
              <a:rPr lang="tr-TR" sz="2000" dirty="0"/>
              <a:t>soruşturma usulünün ve yetkili yargılama merciinin </a:t>
            </a:r>
            <a:r>
              <a:rPr lang="tr-TR" sz="2000" b="1" dirty="0"/>
              <a:t>görev itibariyle üst dereceliye göre tayin olunacağı</a:t>
            </a:r>
            <a:r>
              <a:rPr lang="tr-TR" sz="2000" dirty="0"/>
              <a:t> hükümlerine yer verilmiştir</a:t>
            </a:r>
            <a:r>
              <a:rPr lang="tr-TR" dirty="0"/>
              <a:t>.</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73</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10295821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148316" y="-116958"/>
            <a:ext cx="10511872" cy="6741041"/>
          </a:xfrm>
        </p:spPr>
        <p:txBody>
          <a:bodyPr>
            <a:normAutofit lnSpcReduction="10000"/>
          </a:bodyPr>
          <a:lstStyle/>
          <a:p>
            <a:pPr marL="0" indent="0">
              <a:buNone/>
            </a:pPr>
            <a:endParaRPr lang="tr-TR" dirty="0"/>
          </a:p>
          <a:p>
            <a:pPr marL="0" indent="0">
              <a:buNone/>
            </a:pPr>
            <a:r>
              <a:rPr lang="tr-TR" b="1" dirty="0"/>
              <a:t>					</a:t>
            </a:r>
            <a:r>
              <a:rPr lang="tr-TR" sz="2600" b="1" dirty="0"/>
              <a:t>SON SORUŞTURMADA YETKİLİ KURULLAR</a:t>
            </a:r>
            <a:endParaRPr lang="tr-TR" sz="2400" dirty="0"/>
          </a:p>
          <a:p>
            <a:pPr marL="0" indent="0">
              <a:buNone/>
            </a:pPr>
            <a:endParaRPr lang="tr-TR" sz="2200" dirty="0"/>
          </a:p>
          <a:p>
            <a:r>
              <a:rPr lang="tr-TR" b="1" dirty="0"/>
              <a:t>Danıştay 1.Daire’nin 06.07.2005 tarihli ve E:2005/507, K:2005/906 sayılı kararında </a:t>
            </a:r>
            <a:r>
              <a:rPr lang="tr-TR" dirty="0"/>
              <a:t>“…</a:t>
            </a:r>
            <a:r>
              <a:rPr lang="tr-TR" i="1" dirty="0"/>
              <a:t>Dosyanın incelenmesinden, Marmara Üniversitesi Hastanesinde 26.2.2003 tarihinde iş bırakma eyleminde bulunan …. </a:t>
            </a:r>
            <a:r>
              <a:rPr lang="tr-TR" b="1" i="1" u="sng" dirty="0"/>
              <a:t>657 sayılı Kanuna tabi olarak çalışan hastane personeli hakkında il idare kurulunca karar verilmesi gerektiği</a:t>
            </a:r>
            <a:r>
              <a:rPr lang="tr-TR" b="1" i="1" dirty="0"/>
              <a:t> belirtilerek Yetkili Kurul Kararının bozulmasına</a:t>
            </a:r>
            <a:r>
              <a:rPr lang="tr-TR" i="1" dirty="0"/>
              <a:t> karar verilerek dosyanın adı geçen Rektörlüğe gönderilmesi üzerine anılan </a:t>
            </a:r>
            <a:r>
              <a:rPr lang="tr-TR" b="1" i="1" dirty="0"/>
              <a:t>Rektörlükçe dosyanın İstanbul İl İdare Kuruluna gönderildiği</a:t>
            </a:r>
            <a:r>
              <a:rPr lang="tr-TR" i="1" dirty="0"/>
              <a:t>, İstanbul İl İdare Kurulunun 3.11.2004 günlü, 2004/5 sayılı kararıyla, sanıkların üstüne atılı suçtan dolayı </a:t>
            </a:r>
            <a:r>
              <a:rPr lang="tr-TR" b="1" i="1" dirty="0"/>
              <a:t>4483 sayılı Kanunun 3/a maddesi uyarınca gerekli işlemlerin yapılması gerektiği görüşüyle dosyanın Üniversiteye iadesine karar verildiği</a:t>
            </a:r>
            <a:r>
              <a:rPr lang="tr-TR" i="1" dirty="0"/>
              <a:t>, bunun üzerine Marmara Üniversitesi Rektörlüğünün 9.5.2005 günlü, 182 sayılı yazısıyla dosyanın tekrar Dairemize gönderildiği anlaşılmakla;</a:t>
            </a:r>
          </a:p>
          <a:p>
            <a:pPr marL="0" indent="0">
              <a:buNone/>
            </a:pPr>
            <a:r>
              <a:rPr lang="tr-TR" i="1" dirty="0"/>
              <a:t>	… … </a:t>
            </a:r>
          </a:p>
          <a:p>
            <a:pPr marL="0" indent="0">
              <a:buNone/>
              <a:tabLst>
                <a:tab pos="361950" algn="l"/>
              </a:tabLst>
            </a:pPr>
            <a:r>
              <a:rPr lang="tr-TR" i="1" dirty="0"/>
              <a:t>	</a:t>
            </a:r>
            <a:r>
              <a:rPr lang="tr-TR" b="1" i="1" dirty="0"/>
              <a:t>Genel nitelikte olan 4483 sayılı Kanun karşısında özel kanun niteliğinde olan 2547 sayılı 	Kanunda</a:t>
            </a:r>
            <a:r>
              <a:rPr lang="tr-TR" i="1" dirty="0"/>
              <a:t>, </a:t>
            </a:r>
            <a:r>
              <a:rPr lang="tr-TR" b="1" i="1" u="sng" dirty="0"/>
              <a:t>yükseköğretim kurumlarında 657 sayılı Kanuna tabi olarak görev yapan </a:t>
            </a:r>
            <a:r>
              <a:rPr lang="tr-TR" i="1" dirty="0"/>
              <a:t>	</a:t>
            </a:r>
            <a:r>
              <a:rPr lang="tr-TR" b="1" i="1" u="sng" dirty="0"/>
              <a:t>personelin</a:t>
            </a:r>
            <a:r>
              <a:rPr lang="tr-TR" i="1" dirty="0"/>
              <a:t>, görevleri dolayısıyla ya da görevlerini yaptıkları sırada işledikleri ileri sürülen 	suçlar nedeniyle yargılanabilmeleri için </a:t>
            </a:r>
            <a:r>
              <a:rPr lang="tr-TR" b="1" i="1" u="sng" dirty="0"/>
              <a:t>4483 sayılı Kanundan farklı olarak</a:t>
            </a:r>
            <a:r>
              <a:rPr lang="tr-TR" i="1" dirty="0"/>
              <a:t>, 2547 sayılı 	Kanunda öngörülen biçimde yapılacak soruşturma sonunda </a:t>
            </a:r>
            <a:r>
              <a:rPr lang="tr-TR" b="1" i="1" dirty="0"/>
              <a:t>son soruşturmanın açılıp 	açılmamasına yetkili il idare kurulunun karar vereceği</a:t>
            </a:r>
            <a:r>
              <a:rPr lang="tr-TR" i="1" dirty="0"/>
              <a:t>, Marmara Üniversitesi 	Rektörlüğünce oluşturulan Yetkili Kurulun 657 sayılı Kanuna tabi hastane personeli 	hakkında lüzum-u muhakeme veya men-i muhakeme kararı verme yetkisinin 	bulunmadığı açıktır.</a:t>
            </a: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74</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217069025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41721" y="0"/>
            <a:ext cx="9973340" cy="6624083"/>
          </a:xfrm>
        </p:spPr>
        <p:txBody>
          <a:bodyPr>
            <a:normAutofit/>
          </a:bodyPr>
          <a:lstStyle/>
          <a:p>
            <a:pPr marL="0" indent="0">
              <a:buNone/>
            </a:pPr>
            <a:endParaRPr lang="tr-TR" dirty="0"/>
          </a:p>
          <a:p>
            <a:pPr marL="0" indent="0">
              <a:buNone/>
            </a:pPr>
            <a:endParaRPr lang="tr-TR" dirty="0"/>
          </a:p>
          <a:p>
            <a:pPr marL="0" indent="0">
              <a:buNone/>
            </a:pPr>
            <a:r>
              <a:rPr lang="tr-TR" b="1" i="1" dirty="0"/>
              <a:t>Danıştay 1.Daire’nin 06.07.2005 tarihli ve E:2005/507, K:2005/906 sayılı kararının devamı</a:t>
            </a:r>
          </a:p>
          <a:p>
            <a:pPr marL="0" indent="0">
              <a:buNone/>
            </a:pPr>
            <a:r>
              <a:rPr lang="tr-TR" b="1" dirty="0"/>
              <a:t>... … … </a:t>
            </a:r>
            <a:endParaRPr lang="tr-TR" dirty="0"/>
          </a:p>
          <a:p>
            <a:pPr marL="0" indent="0">
              <a:buNone/>
            </a:pPr>
            <a:r>
              <a:rPr lang="tr-TR" i="1" dirty="0"/>
              <a:t> Açıklanan nedenlerle, </a:t>
            </a:r>
            <a:r>
              <a:rPr lang="tr-TR" b="1" i="1" dirty="0"/>
              <a:t>yükseköğretim kurumlarında 657 sayılı Kanuna tabi olarak görev yapan personelin görevleri dolayısıyla ya da görevlerini yaptıkları sırada işledikleri suçlardan dolayı haklarında</a:t>
            </a:r>
            <a:r>
              <a:rPr lang="tr-TR" i="1" dirty="0"/>
              <a:t> 2547 sayılı Yükseköğretim Kanununun 53 üncü maddesi hükmüne göre yükseköğretim kurumunca yapılan soruşturma sonucunda, </a:t>
            </a:r>
            <a:r>
              <a:rPr lang="tr-TR" b="1" i="1" u="sng" dirty="0"/>
              <a:t>son soruşturmanın açılıp açılmamasına yer itibariyle yetkili il idare kurulunun karar vermesi gerektiğinden</a:t>
            </a:r>
            <a:r>
              <a:rPr lang="tr-TR" i="1" dirty="0"/>
              <a:t> İstanbul İl İdare Kurulunun 3.11.2004 günlü, 2004/5 sayılı görevsizlik kararının kaldırılmasına, hastane personeli hakkında lüzum-u muhakemeleri veya men-i muhakemeleri yolunda bir karar verilmesine</a:t>
            </a:r>
            <a:r>
              <a:rPr lang="tr-TR" dirty="0"/>
              <a:t>…” denilerek, </a:t>
            </a:r>
          </a:p>
          <a:p>
            <a:pPr marL="0" indent="0">
              <a:buNone/>
            </a:pPr>
            <a:endParaRPr lang="tr-TR" dirty="0"/>
          </a:p>
          <a:p>
            <a:pPr marL="0" indent="0">
              <a:buNone/>
            </a:pPr>
            <a:r>
              <a:rPr lang="tr-TR" dirty="0"/>
              <a:t>2547 sayılı Kanun’un özel kanun niteliğinde olduğu ve Üniversitede 657 sayılı Kanun’a tabi olarak çalışan şüpheli hakkında 2547 </a:t>
            </a:r>
            <a:r>
              <a:rPr lang="tr-TR" dirty="0" err="1"/>
              <a:t>sayılyı</a:t>
            </a:r>
            <a:r>
              <a:rPr lang="tr-TR" dirty="0"/>
              <a:t> Kanun’daki ceza soruşturma usulünün uygulanması gerektiği, </a:t>
            </a:r>
            <a:r>
              <a:rPr lang="tr-TR" b="1" u="sng" dirty="0"/>
              <a:t>Valilik makamının 4483 sayılı Kanun kapsamında yeniden bir inceleme yaptıramayacağı</a:t>
            </a:r>
            <a:r>
              <a:rPr lang="tr-TR" b="1" dirty="0"/>
              <a:t>, İl İdare Kurulu’nca lüzum-u muhakeme ya da men-i muhakeme yönünde bir karar alınması gerektiği</a:t>
            </a:r>
            <a:r>
              <a:rPr lang="tr-TR" dirty="0"/>
              <a:t> vurgulanmıştır.</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75</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8058130"/>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311579" y="0"/>
            <a:ext cx="10214114" cy="6677247"/>
          </a:xfrm>
        </p:spPr>
        <p:txBody>
          <a:bodyPr>
            <a:normAutofit fontScale="92500" lnSpcReduction="20000"/>
          </a:bodyPr>
          <a:lstStyle/>
          <a:p>
            <a:pPr marL="0" indent="0">
              <a:buNone/>
            </a:pPr>
            <a:endParaRPr lang="tr-TR" dirty="0"/>
          </a:p>
          <a:p>
            <a:pPr marL="0" indent="0">
              <a:buNone/>
            </a:pPr>
            <a:r>
              <a:rPr lang="tr-TR" b="1" dirty="0"/>
              <a:t>					</a:t>
            </a:r>
            <a:r>
              <a:rPr lang="tr-TR" sz="2600" b="1" dirty="0"/>
              <a:t>SON SORUŞTURMADA YETKİLİ KURULLAR</a:t>
            </a:r>
            <a:endParaRPr lang="tr-TR" sz="2600" dirty="0"/>
          </a:p>
          <a:p>
            <a:pPr marL="0" indent="0">
              <a:buNone/>
            </a:pPr>
            <a:endParaRPr lang="tr-TR" sz="1700" dirty="0"/>
          </a:p>
          <a:p>
            <a:r>
              <a:rPr lang="tr-TR" dirty="0"/>
              <a:t>Şüphelinin </a:t>
            </a:r>
            <a:r>
              <a:rPr lang="tr-TR" b="1" dirty="0"/>
              <a:t>hem akademik hem idari görevine göre yapılacak değerlendirme</a:t>
            </a:r>
            <a:r>
              <a:rPr lang="tr-TR" dirty="0"/>
              <a:t> sadece ilk soruşturmaya yetkili makamın belirlenmesi ile sınırlandırılmamalıdır. </a:t>
            </a:r>
          </a:p>
          <a:p>
            <a:r>
              <a:rPr lang="tr-TR" dirty="0"/>
              <a:t>Aynı değerlendirme, son soruşturmaya yetkili Kurulun belirlenmesinde de dikkate alınmalıdır. </a:t>
            </a:r>
          </a:p>
          <a:p>
            <a:r>
              <a:rPr lang="tr-TR" b="1" dirty="0"/>
              <a:t>Danıştay 1.Daire’nin 31.05.2007 tarihli ve E:2007/493, K:2007/662 sayılı kararında </a:t>
            </a:r>
            <a:r>
              <a:rPr lang="tr-TR" dirty="0"/>
              <a:t>“…</a:t>
            </a:r>
            <a:r>
              <a:rPr lang="tr-TR" i="1" dirty="0"/>
              <a:t>tüm </a:t>
            </a:r>
            <a:r>
              <a:rPr lang="tr-TR" i="1" u="sng" dirty="0"/>
              <a:t>şüphelilere isnat edilen suçların ihale ve satın almalarda ita amiri sıfatıyla sorumluluğu bulunan dekanlarla birlikte işlenmiş suç olduğu </a:t>
            </a:r>
            <a:r>
              <a:rPr lang="tr-TR" i="1" dirty="0"/>
              <a:t>…</a:t>
            </a:r>
            <a:endParaRPr lang="tr-TR" dirty="0"/>
          </a:p>
          <a:p>
            <a:pPr marL="0" indent="0">
              <a:buNone/>
              <a:tabLst>
                <a:tab pos="361950" algn="l"/>
              </a:tabLst>
            </a:pPr>
            <a:r>
              <a:rPr lang="tr-TR" i="1" dirty="0"/>
              <a:t>	</a:t>
            </a:r>
            <a:r>
              <a:rPr lang="tr-TR" b="1" i="1" dirty="0"/>
              <a:t>Dekanlara göre oluşturulacak yetkili kurulca tüm şüpheliler hakkında karar verilmesi 	gerektiği</a:t>
            </a:r>
            <a:r>
              <a:rPr lang="tr-TR" i="1" dirty="0"/>
              <a:t> anlaşıldığından, </a:t>
            </a:r>
            <a:r>
              <a:rPr lang="tr-TR" b="1" i="1" u="sng" dirty="0"/>
              <a:t>ayrı ayrı oluşturulan yetkili kurulların</a:t>
            </a:r>
            <a:r>
              <a:rPr lang="tr-TR" i="1" dirty="0"/>
              <a:t>, 6.12.2006 günlü, 1764 sayılı 	men-i muhakeme kararı ile 26.1.2007 günlü, sayısız kısmen men-i muhakeme, kısmen lüzum-u 	muhakeme </a:t>
            </a:r>
            <a:r>
              <a:rPr lang="tr-TR" b="1" i="1" u="sng" dirty="0"/>
              <a:t>kararının bozulmasına</a:t>
            </a:r>
            <a:r>
              <a:rPr lang="tr-TR" i="1" dirty="0"/>
              <a:t>, </a:t>
            </a:r>
          </a:p>
          <a:p>
            <a:pPr marL="0" indent="0">
              <a:buNone/>
              <a:tabLst>
                <a:tab pos="361950" algn="l"/>
              </a:tabLst>
            </a:pPr>
            <a:r>
              <a:rPr lang="tr-TR" i="1" dirty="0"/>
              <a:t>	Üniversite personeli olan ve 2547 sayılı Yasanın 53 üncü maddesinin anılan hükmüne göre 	dekanlarla </a:t>
            </a:r>
            <a:r>
              <a:rPr lang="tr-TR" b="1" i="1" dirty="0"/>
              <a:t>iştirak halinde suç işledikleri anlaşılan </a:t>
            </a:r>
            <a:r>
              <a:rPr lang="tr-TR" i="1" dirty="0"/>
              <a:t>... ve ... 	hakkında Sivas Valisince 4483 		sayılı Yasa hükümlerine göre ön inceleme yaptırılarak karar verilmesine hukuken olanak 	bulunmadığından, </a:t>
            </a:r>
            <a:r>
              <a:rPr lang="tr-TR" b="1" i="1" dirty="0"/>
              <a:t>Sivas Valisinin 25.12.2006 günlü, 2006/38 sayılı kısmen soruşturma izni 	verilmesine kısmen soruşturma izni verilmemesine ilişkin kararının yetki </a:t>
            </a:r>
            <a:r>
              <a:rPr lang="tr-TR" b="1" i="1" dirty="0" err="1"/>
              <a:t>gasbı</a:t>
            </a:r>
            <a:r>
              <a:rPr lang="tr-TR" b="1" i="1" dirty="0"/>
              <a:t> nedeniyle yok 	hükmünde olduğuna</a:t>
            </a:r>
            <a:r>
              <a:rPr lang="tr-TR" i="1" dirty="0"/>
              <a:t>, açıklanan bu gerekçeler karşısında sözü edilen eksiklikler giderilerek 	</a:t>
            </a:r>
            <a:r>
              <a:rPr lang="tr-TR" b="1" i="1" dirty="0"/>
              <a:t>değişik statüdeki kişilerin birlikte suç işlemeleri halinde soruşturma usulü ve yetkili yargılama 	merciinin görev itibariyle üst dereceliye göre tayin edileceği hükmüne uygun olarak 	hazırlanacak fezlekeye göre</a:t>
            </a:r>
            <a:r>
              <a:rPr lang="tr-TR" i="1" dirty="0"/>
              <a:t> tüm şüpheliler hakkında Rektör başkanlığında 	rektör 	yardımcılarından oluşturulacak Yetkili Kurulca karar verilmesi</a:t>
            </a:r>
            <a:r>
              <a:rPr lang="tr-TR" dirty="0"/>
              <a:t>…” denilerek,</a:t>
            </a:r>
          </a:p>
          <a:p>
            <a:pPr marL="0" indent="0">
              <a:buNone/>
              <a:tabLst>
                <a:tab pos="361950" algn="l"/>
              </a:tabLst>
            </a:pPr>
            <a:r>
              <a:rPr lang="tr-TR" dirty="0"/>
              <a:t>	şüphelilerden 	birinin dekan ve diğerlerinin memur olduğu dikkate alınarak men-i muhakeme 	veya lüzum-u muhakeme kararının verildiği son soruşturmada yetkili kurulun görev itibariyle 	üst dereceli olan Dekana göre belirlenmesi gerektiğine yer verilmiştir.</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76</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2428690941"/>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311579" y="-116958"/>
            <a:ext cx="10214114" cy="6974958"/>
          </a:xfrm>
        </p:spPr>
        <p:txBody>
          <a:bodyPr>
            <a:normAutofit/>
          </a:bodyPr>
          <a:lstStyle/>
          <a:p>
            <a:pPr marL="0" indent="0">
              <a:buNone/>
            </a:pPr>
            <a:endParaRPr lang="tr-TR" dirty="0"/>
          </a:p>
          <a:p>
            <a:pPr marL="0" indent="0">
              <a:buNone/>
            </a:pPr>
            <a:r>
              <a:rPr lang="tr-TR" b="1" dirty="0"/>
              <a:t>						</a:t>
            </a:r>
          </a:p>
          <a:p>
            <a:pPr marL="0" indent="0">
              <a:buNone/>
            </a:pPr>
            <a:r>
              <a:rPr lang="tr-TR" sz="1700" b="1" dirty="0"/>
              <a:t>					</a:t>
            </a:r>
            <a:r>
              <a:rPr lang="tr-TR" sz="2400" b="1" dirty="0"/>
              <a:t>SON SORUŞTURMADA YETKİLİ KURULLAR</a:t>
            </a:r>
            <a:endParaRPr lang="tr-TR" sz="2400" dirty="0"/>
          </a:p>
          <a:p>
            <a:pPr marL="0" indent="0">
              <a:buNone/>
            </a:pPr>
            <a:endParaRPr lang="tr-TR" sz="2400" dirty="0"/>
          </a:p>
          <a:p>
            <a:pPr marL="0" indent="0">
              <a:buNone/>
            </a:pPr>
            <a:r>
              <a:rPr lang="tr-TR" sz="2000" b="1" dirty="0"/>
              <a:t>Danıştay 2. Daire’nin 12.05.2004 tarihli ve E:2004/382, K:2004/436 sayılı kararında</a:t>
            </a:r>
            <a:r>
              <a:rPr lang="tr-TR" sz="2000" dirty="0"/>
              <a:t>;</a:t>
            </a:r>
          </a:p>
          <a:p>
            <a:pPr marL="0" indent="0">
              <a:buNone/>
            </a:pPr>
            <a:r>
              <a:rPr lang="tr-TR" sz="2000" dirty="0"/>
              <a:t>“…</a:t>
            </a:r>
            <a:r>
              <a:rPr lang="tr-TR" sz="2000" i="1" dirty="0"/>
              <a:t>Dosyanın incelenmesinden, </a:t>
            </a:r>
            <a:r>
              <a:rPr lang="tr-TR" sz="2000" b="1" i="1" dirty="0"/>
              <a:t>eylem tarihinde Tıp Fakültesi Dekan Yardımcısı ve sonradan Dekan olan sanık ile birlikte diğer görevliler hakkında </a:t>
            </a:r>
            <a:r>
              <a:rPr lang="tr-TR" sz="2000" i="1" dirty="0"/>
              <a:t>son soruşturma açılmasına (lüzum-u muhakemesine) karar veren üç kişilik kurulun alınan yasa hükmünde öngörülen usule uyulmadan oluşturulduğu anlaşılmaktadır.</a:t>
            </a:r>
            <a:endParaRPr lang="tr-TR" sz="2000" dirty="0"/>
          </a:p>
          <a:p>
            <a:pPr marL="0" indent="0">
              <a:buNone/>
              <a:tabLst>
                <a:tab pos="361950" algn="l"/>
              </a:tabLst>
            </a:pPr>
            <a:r>
              <a:rPr lang="tr-TR" sz="2000" i="1" dirty="0"/>
              <a:t>Açıklanan nedenlerle mevzuatta öngörülen usule uyulmadan oluşturulan kuruluşa verilen kararın bozularak </a:t>
            </a:r>
            <a:r>
              <a:rPr lang="tr-TR" sz="2000" b="1" i="1" dirty="0"/>
              <a:t>rektörün başkanlığında rektör yardımcılarından oluşturulacak bir kurulca yeniden karar verilmesi</a:t>
            </a:r>
            <a:r>
              <a:rPr lang="tr-TR" sz="2000" dirty="0"/>
              <a:t>…” denilerek </a:t>
            </a:r>
          </a:p>
          <a:p>
            <a:pPr marL="0" indent="0">
              <a:buNone/>
              <a:tabLst>
                <a:tab pos="361950" algn="l"/>
              </a:tabLst>
            </a:pPr>
            <a:endParaRPr lang="tr-TR" sz="2000" dirty="0"/>
          </a:p>
          <a:p>
            <a:pPr marL="0" indent="0">
              <a:buNone/>
              <a:tabLst>
                <a:tab pos="361950" algn="l"/>
              </a:tabLst>
            </a:pPr>
            <a:r>
              <a:rPr lang="tr-TR" sz="2000" dirty="0"/>
              <a:t>Birlikte suç işleyenler hakkında görev itibariyle üst dereceliye göre tayin edilecek son soruşturmaya yetkili Kurulca karar verilmesi gerektiği belirtilmiştir.</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77</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98631750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10093" y="-116958"/>
            <a:ext cx="10792047" cy="6974958"/>
          </a:xfrm>
        </p:spPr>
        <p:txBody>
          <a:bodyPr>
            <a:normAutofit/>
          </a:bodyPr>
          <a:lstStyle/>
          <a:p>
            <a:pPr marL="0" indent="0">
              <a:buNone/>
            </a:pPr>
            <a:endParaRPr lang="tr-TR" dirty="0"/>
          </a:p>
          <a:p>
            <a:pPr marL="0" indent="0">
              <a:buNone/>
            </a:pPr>
            <a:r>
              <a:rPr lang="tr-TR" b="1" dirty="0"/>
              <a:t>						</a:t>
            </a:r>
          </a:p>
          <a:p>
            <a:pPr marL="0" indent="0">
              <a:buNone/>
            </a:pPr>
            <a:endParaRPr lang="tr-TR" sz="1700" dirty="0"/>
          </a:p>
          <a:p>
            <a:pPr marL="0" indent="0">
              <a:buNone/>
            </a:pPr>
            <a:endParaRPr lang="tr-TR" sz="1700" dirty="0"/>
          </a:p>
          <a:p>
            <a:r>
              <a:rPr lang="tr-TR" sz="2000" b="1" dirty="0"/>
              <a:t>Danıştay 8.Daire’nin 30.11.2015 tarihli ve E:2011/233 K:2015/10846 sayılı kararında </a:t>
            </a:r>
            <a:r>
              <a:rPr lang="tr-TR" dirty="0"/>
              <a:t>“…</a:t>
            </a:r>
            <a:r>
              <a:rPr lang="tr-TR" i="1" dirty="0"/>
              <a:t>Aktarılan düzenlemelerin bir bütün olarak değerlendirilmesinden, maddede sayılan görevlilerin görevleri dolayısıyla ya da görevlerini yaptıkları sırada suç işlediklerinin ileri sürülmesi halinde yetkili merciler tarafından soruşturmacı görevlendirilmesi suretiyle ilk soruşturmanın başlatılmasının, soruşturmacının iddiaları inceleyerek bir rapora bağlanmasının, bu rapor da dikkate alınarak yasada belirtilen usule göre oluşturulacak yetkili kurullar tarafından son soruşturmanın açılıp açılmamasına ilişkin men-i muhakeme veya lüzum-u muhakeme şeklinde bir karar alınmasının yasal zorunluluk olduğu anlaşılmaktadır.</a:t>
            </a:r>
            <a:endParaRPr lang="tr-TR" dirty="0"/>
          </a:p>
          <a:p>
            <a:pPr marL="0" indent="0">
              <a:buNone/>
              <a:tabLst>
                <a:tab pos="361950" algn="l"/>
              </a:tabLst>
            </a:pPr>
            <a:r>
              <a:rPr lang="tr-TR" i="1" dirty="0"/>
              <a:t>	Bununla birlikte, </a:t>
            </a:r>
            <a:r>
              <a:rPr lang="tr-TR" b="1" i="1" dirty="0"/>
              <a:t>şikayetin ciddi olup olmadığına bakılmaksızın, </a:t>
            </a:r>
            <a:r>
              <a:rPr lang="tr-TR" b="1" i="1" u="sng" dirty="0"/>
              <a:t>her şikayet üzerine </a:t>
            </a:r>
            <a:r>
              <a:rPr lang="tr-TR" b="1" i="1" dirty="0"/>
              <a:t>	</a:t>
            </a:r>
            <a:r>
              <a:rPr lang="tr-TR" b="1" i="1" u="sng" dirty="0"/>
              <a:t>soruşturma açılmasını zorunlu kılmayı</a:t>
            </a:r>
            <a:r>
              <a:rPr lang="tr-TR" b="1" i="1" dirty="0"/>
              <a:t>, 2547 sayılı Kanun'un 53. maddesi ile	Yükseköğretim 	Kurulu ve yükseköğretim kurumlarında görev yapan kimselerin yaptıkları 	işin niteliği, tabi 	oldukları hizmet rejimi ve taşıdıkları sıfatlar sebebiyle </a:t>
            </a:r>
            <a:r>
              <a:rPr lang="tr-TR" b="1" i="1" u="sng" dirty="0"/>
              <a:t>özel kovuşturma </a:t>
            </a:r>
            <a:r>
              <a:rPr lang="tr-TR" b="1" i="1" dirty="0"/>
              <a:t>	</a:t>
            </a:r>
            <a:r>
              <a:rPr lang="tr-TR" b="1" i="1" u="sng" dirty="0"/>
              <a:t>usulü getirilmesinin </a:t>
            </a:r>
            <a:r>
              <a:rPr lang="tr-TR" b="1" i="1" dirty="0"/>
              <a:t>	</a:t>
            </a:r>
            <a:r>
              <a:rPr lang="tr-TR" b="1" i="1" u="sng" dirty="0"/>
              <a:t>amacıyla bağdaştırmak mümkün değildir</a:t>
            </a:r>
            <a:r>
              <a:rPr lang="tr-TR" i="1" dirty="0"/>
              <a:t>. …</a:t>
            </a:r>
          </a:p>
          <a:p>
            <a:pPr marL="0" indent="0">
              <a:buNone/>
              <a:tabLst>
                <a:tab pos="361950" algn="l"/>
              </a:tabLst>
            </a:pPr>
            <a:r>
              <a:rPr lang="tr-TR" i="1" dirty="0"/>
              <a:t>	… … …</a:t>
            </a:r>
            <a:endParaRPr lang="tr-TR" dirty="0"/>
          </a:p>
          <a:p>
            <a:pPr marL="0" indent="0">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78</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253598302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311579" y="0"/>
            <a:ext cx="10437397" cy="6858000"/>
          </a:xfrm>
        </p:spPr>
        <p:txBody>
          <a:bodyPr>
            <a:normAutofit/>
          </a:bodyPr>
          <a:lstStyle/>
          <a:p>
            <a:pPr marL="0" indent="0">
              <a:buNone/>
            </a:pPr>
            <a:endParaRPr lang="tr-TR" dirty="0"/>
          </a:p>
          <a:p>
            <a:pPr marL="0" indent="0">
              <a:buNone/>
            </a:pPr>
            <a:r>
              <a:rPr lang="tr-TR" b="1" dirty="0"/>
              <a:t>						</a:t>
            </a:r>
          </a:p>
          <a:p>
            <a:pPr marL="0" indent="0">
              <a:buNone/>
            </a:pPr>
            <a:r>
              <a:rPr lang="tr-TR" b="1" i="1" dirty="0"/>
              <a:t>    Danıştay 8.Daire’nin 30.11.2015 tarihli ve E:2011/233 K:2015/10846 sayılı kararının devamı</a:t>
            </a:r>
          </a:p>
          <a:p>
            <a:pPr marL="0" indent="0">
              <a:buNone/>
            </a:pPr>
            <a:r>
              <a:rPr lang="tr-TR" dirty="0"/>
              <a:t>“…</a:t>
            </a:r>
            <a:r>
              <a:rPr lang="tr-TR" i="1" dirty="0"/>
              <a:t> Olayda, davalı idarece, davacı tarafından yapılan şikayete konu hususlar ciddi bulunmak suretiyle </a:t>
            </a:r>
            <a:r>
              <a:rPr lang="tr-TR" b="1" i="1" dirty="0"/>
              <a:t>2547 sayılı Kanun'un 53. maddesinde öngörülen süreç işletilerek ilk soruşturma yapıldığ</a:t>
            </a:r>
            <a:r>
              <a:rPr lang="tr-TR" i="1" dirty="0"/>
              <a:t>ı, ancak hazırlanan soruşturma raporunun bahse konu mevzuat hükmü uyarınca </a:t>
            </a:r>
            <a:r>
              <a:rPr lang="tr-TR" b="1" i="1" dirty="0"/>
              <a:t>son soruşturma açılıp açılmayacağının değerlendirilmesi amacıyla oluşturulacak kurula gönderilmeyerek, bu hususta yasal bir yetkisi bulunmayan Rektörlükçe ilk soruşturma sonucu getirilen teklif doğrultusunda ilgililer hakkında ceza soruşturması açılmasına gerek görülmediği şeklinde karar alındığı görülmektedir</a:t>
            </a:r>
            <a:r>
              <a:rPr lang="tr-TR" i="1" dirty="0"/>
              <a:t>. </a:t>
            </a:r>
          </a:p>
          <a:p>
            <a:pPr marL="0" indent="0">
              <a:buNone/>
            </a:pPr>
            <a:r>
              <a:rPr lang="tr-TR" i="1" dirty="0"/>
              <a:t>Bu durumda, </a:t>
            </a:r>
            <a:r>
              <a:rPr lang="tr-TR" b="1" i="1" u="sng" dirty="0"/>
              <a:t>ilk soruşturma raporunun son soruşturmanın açılıp açılmamasına karar vermek üzere oluşturulacak kurula gönderilmesi gerekirken</a:t>
            </a:r>
            <a:r>
              <a:rPr lang="tr-TR" i="1" dirty="0"/>
              <a:t>, </a:t>
            </a:r>
            <a:r>
              <a:rPr lang="tr-TR" b="1" i="1" dirty="0"/>
              <a:t>Rektörlükçe</a:t>
            </a:r>
            <a:r>
              <a:rPr lang="tr-TR" i="1" dirty="0"/>
              <a:t>, yasa maddesinde belirtilen usule aykırı olarak ve </a:t>
            </a:r>
            <a:r>
              <a:rPr lang="tr-TR" b="1" i="1" dirty="0"/>
              <a:t>yetkili kurul tarafından lüzum-u muhakeme ya da men-i muhakeme kararı alınmasına engel olunacak şekilde tesis edilen işlemde hukuka uyarlık bulunamamaktadır</a:t>
            </a:r>
            <a:r>
              <a:rPr lang="tr-TR" dirty="0"/>
              <a:t>…” denilerek, </a:t>
            </a:r>
          </a:p>
          <a:p>
            <a:pPr marL="0" indent="0">
              <a:spcBef>
                <a:spcPts val="1700"/>
              </a:spcBef>
              <a:buNone/>
              <a:tabLst>
                <a:tab pos="361950" algn="l"/>
              </a:tabLst>
            </a:pPr>
            <a:r>
              <a:rPr lang="tr-TR" dirty="0"/>
              <a:t>	Ceza soruşturması açıldığında, artık </a:t>
            </a:r>
            <a:r>
              <a:rPr lang="tr-TR" b="1" dirty="0"/>
              <a:t>sonucunda mutlaka yetkili Kurul 	tarafından 	şüpheli 	hakkında men-i muhakeme veya lüzum-u muhakeme 	şeklinde bir karar 	alınmasının zorunluluk olduğu</a:t>
            </a:r>
            <a:r>
              <a:rPr lang="tr-TR" dirty="0"/>
              <a:t>, </a:t>
            </a:r>
            <a:r>
              <a:rPr lang="tr-TR" b="1" dirty="0"/>
              <a:t>soruşturmayı başlatan amir 	tarafından ceza dosyasına 	son verilemeyeceği</a:t>
            </a:r>
            <a:r>
              <a:rPr lang="tr-TR" dirty="0"/>
              <a:t> vurgulanmıştır.   </a:t>
            </a:r>
          </a:p>
          <a:p>
            <a:pPr marL="0" indent="0">
              <a:buNone/>
            </a:pPr>
            <a:r>
              <a:rPr lang="tr-TR" b="1" dirty="0"/>
              <a:t> </a:t>
            </a:r>
            <a:endParaRPr lang="tr-TR" dirty="0"/>
          </a:p>
          <a:p>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79</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0931617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17481" y="409303"/>
            <a:ext cx="10142707" cy="5827108"/>
          </a:xfrm>
        </p:spPr>
        <p:txBody>
          <a:bodyPr>
            <a:noAutofit/>
          </a:bodyPr>
          <a:lstStyle/>
          <a:p>
            <a:endParaRPr lang="tr-TR" sz="1600" dirty="0"/>
          </a:p>
          <a:p>
            <a:r>
              <a:rPr lang="tr-TR" sz="1600" b="1" i="1" dirty="0"/>
              <a:t>(3) Son soruşturmanın açılıp açılmamasına karar verecek kurullar üye tamsayısı ile toplanır. Kurullara ilk soruşturmayı yapmış olan üyeler ile haklarında karar verilecek üyeler katılamazlar. Noksanlar yedek üyelerle tamamlanır. Diğer hususlarda bu Kanunun 61 inci maddesi hükümleri uygulanır. </a:t>
            </a:r>
            <a:endParaRPr lang="tr-TR" sz="1600" b="1" dirty="0"/>
          </a:p>
          <a:p>
            <a:pPr>
              <a:buNone/>
            </a:pPr>
            <a:endParaRPr lang="tr-TR" sz="1600" b="1" dirty="0"/>
          </a:p>
          <a:p>
            <a:r>
              <a:rPr lang="tr-TR" sz="1600" b="1" i="1" dirty="0"/>
              <a:t>(4) Yükseköğretim Kurulu ve Yükseköğretim Denetleme Kurulu Başkan ve üyeleri hakkında Danıştayın2 </a:t>
            </a:r>
            <a:r>
              <a:rPr lang="tr-TR" sz="1600" b="1" i="1" dirty="0" err="1"/>
              <a:t>nci</a:t>
            </a:r>
            <a:r>
              <a:rPr lang="tr-TR" sz="1600" b="1" i="1" dirty="0"/>
              <a:t> Dairesinde verilen lüzum-u muhakeme kararına itiraz ile men-i muhakeme kararlarının kendiliğinden incelenmesi </a:t>
            </a:r>
            <a:r>
              <a:rPr lang="tr-TR" sz="1600" b="1" i="1" dirty="0" err="1"/>
              <a:t>Danıştayın</a:t>
            </a:r>
            <a:r>
              <a:rPr lang="tr-TR" sz="1600" b="1" i="1" dirty="0"/>
              <a:t> İdari İşler Kuruluna aittir. Diğer kurullarca verilen lüzum-u muhakeme kararına ilgililerce yapılacak itiraz ile men-i muhakeme kararları kendiliğinden Danıştay 2 </a:t>
            </a:r>
            <a:r>
              <a:rPr lang="tr-TR" sz="1600" b="1" i="1" dirty="0" err="1"/>
              <a:t>nci</a:t>
            </a:r>
            <a:r>
              <a:rPr lang="tr-TR" sz="1600" b="1" i="1" dirty="0"/>
              <a:t> Dairesince incelenerek karara bağlanır. Lüzum-u muhakemesi kesinleşen Yükseköğretim Kurulu ve Yükseköğretim Denetleme Kurulu Başkan ve üyelerinin yargılanması Yargıtay ilgili ceza dairesine, temyiz incelemesi Ceza Genel Kuruluna, diğer görevlilerin yargılanmaları suçun işlendiği yer adliye mahkemelerine aittir. </a:t>
            </a:r>
          </a:p>
          <a:p>
            <a:endParaRPr lang="tr-TR" sz="1600" b="1" i="1" dirty="0"/>
          </a:p>
          <a:p>
            <a:r>
              <a:rPr lang="tr-TR" sz="1600" b="1" i="1" dirty="0"/>
              <a:t>(5) Değişik statüdeki kişilerin birlikte suç işlemeleri halinde soruşturma usulü ve yetkili yargılama mercii görev itibariyle üst dereceliye göre tayin olunur. </a:t>
            </a:r>
            <a:endParaRPr lang="tr-TR" sz="1600" b="1" dirty="0"/>
          </a:p>
          <a:p>
            <a:pPr marL="0" indent="0">
              <a:buNone/>
            </a:pPr>
            <a:endParaRPr lang="tr-TR" sz="1600" b="1" dirty="0"/>
          </a:p>
          <a:p>
            <a:pPr>
              <a:buNone/>
            </a:pPr>
            <a:r>
              <a:rPr lang="tr-TR" sz="1600" b="1" i="1" dirty="0"/>
              <a:t> </a:t>
            </a:r>
            <a:endParaRPr lang="tr-TR" sz="1600" b="1"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8</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79923987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41991" y="340242"/>
            <a:ext cx="10618197" cy="6517757"/>
          </a:xfrm>
        </p:spPr>
        <p:txBody>
          <a:bodyPr>
            <a:normAutofit/>
          </a:bodyPr>
          <a:lstStyle/>
          <a:p>
            <a:pPr marL="0" indent="0">
              <a:buNone/>
            </a:pPr>
            <a:endParaRPr lang="tr-TR" dirty="0"/>
          </a:p>
          <a:p>
            <a:pPr marL="0" indent="0">
              <a:buNone/>
            </a:pPr>
            <a:r>
              <a:rPr lang="tr-TR" b="1" dirty="0"/>
              <a:t>						</a:t>
            </a:r>
            <a:r>
              <a:rPr lang="tr-TR" sz="2400" b="1" dirty="0"/>
              <a:t>KURULLARIN ÇALIŞMA ESASLARI</a:t>
            </a:r>
            <a:endParaRPr lang="tr-TR" sz="2400" dirty="0"/>
          </a:p>
          <a:p>
            <a:pPr marL="0" indent="0">
              <a:buNone/>
            </a:pPr>
            <a:endParaRPr lang="tr-TR" dirty="0"/>
          </a:p>
          <a:p>
            <a:pPr marL="0" indent="0">
              <a:buNone/>
            </a:pPr>
            <a:r>
              <a:rPr lang="tr-TR" dirty="0"/>
              <a:t>	</a:t>
            </a:r>
            <a:r>
              <a:rPr lang="tr-TR" sz="2000" dirty="0"/>
              <a:t>2547 sayılı Yükseköğretim Kanunu’nun md.53/c-3 bendinde, </a:t>
            </a:r>
          </a:p>
          <a:p>
            <a:r>
              <a:rPr lang="tr-TR" sz="2000" dirty="0"/>
              <a:t>Son soruşturmanın açılıp açılmamasına karar verecek </a:t>
            </a:r>
            <a:r>
              <a:rPr lang="tr-TR" sz="2000" b="1" dirty="0"/>
              <a:t>kurulların üye tam sayısı ile toplanacağ</a:t>
            </a:r>
            <a:r>
              <a:rPr lang="tr-TR" sz="2000" dirty="0"/>
              <a:t>ı, kurullara </a:t>
            </a:r>
            <a:r>
              <a:rPr lang="tr-TR" sz="2000" b="1" dirty="0"/>
              <a:t>soruşturmayı yapmış olan üyeler ile haklarında karar verilecek üyelerin katılamayacağı</a:t>
            </a:r>
            <a:r>
              <a:rPr lang="tr-TR" sz="2000" dirty="0"/>
              <a:t>, </a:t>
            </a:r>
            <a:r>
              <a:rPr lang="tr-TR" sz="2000" b="1" dirty="0"/>
              <a:t>noksanların yedek üyelerle tamamlanacağı</a:t>
            </a:r>
            <a:r>
              <a:rPr lang="tr-TR" sz="2000" dirty="0"/>
              <a:t>, diğer hususlarda bu Kanunun 61 inci maddesi hükümlerinin uygulanacağı belirtilmiş olup, </a:t>
            </a:r>
          </a:p>
          <a:p>
            <a:r>
              <a:rPr lang="tr-TR" sz="2000" dirty="0"/>
              <a:t>Atıfta bulunulan 61 inci maddede ise, bu Kanunda sözü geçen jüri ve </a:t>
            </a:r>
            <a:r>
              <a:rPr lang="tr-TR" sz="2000" b="1" dirty="0"/>
              <a:t>kurullarda her üyenin oyunu kabul veya ret yoluyla vermekle görevli olduğu, çekimser oy kullanılamayacağı, kararların toplantıya katılanların salt çoğunluğu ile alınacağı </a:t>
            </a:r>
            <a:r>
              <a:rPr lang="tr-TR" sz="2000" dirty="0"/>
              <a:t>hükmüne yer verilmiştir.</a:t>
            </a:r>
          </a:p>
          <a:p>
            <a:r>
              <a:rPr lang="tr-TR" dirty="0"/>
              <a:t>Kanun’un md.53/c-3 bendinde “</a:t>
            </a:r>
            <a:r>
              <a:rPr lang="tr-TR" i="1" dirty="0"/>
              <a:t>Son soruşturmanın açılıp açılmamasına karar verecek kurullar üye tamsayısı ile toplanır</a:t>
            </a:r>
            <a:r>
              <a:rPr lang="tr-TR" dirty="0"/>
              <a:t>.” hükmü gereğince, son soruşturmaya yetkili Kurulların mutlaka maddede belirtilen </a:t>
            </a:r>
            <a:r>
              <a:rPr lang="tr-TR" b="1" dirty="0"/>
              <a:t>Kurul üyelerinin tamamının katılımıyla toplanması </a:t>
            </a:r>
            <a:r>
              <a:rPr lang="tr-TR" dirty="0"/>
              <a:t>gerektiği </a:t>
            </a:r>
            <a:r>
              <a:rPr lang="tr-TR" b="1" u="sng" dirty="0"/>
              <a:t>emredici kural </a:t>
            </a:r>
            <a:r>
              <a:rPr lang="tr-TR" dirty="0"/>
              <a:t>olarak düzenlenmiştir. </a:t>
            </a:r>
            <a:endParaRPr lang="tr-TR" sz="2000" dirty="0"/>
          </a:p>
          <a:p>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80</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23273259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52623" y="85060"/>
            <a:ext cx="10607565" cy="6772940"/>
          </a:xfrm>
        </p:spPr>
        <p:txBody>
          <a:bodyPr>
            <a:normAutofit/>
          </a:bodyPr>
          <a:lstStyle/>
          <a:p>
            <a:pPr marL="0" indent="0">
              <a:buNone/>
            </a:pPr>
            <a:endParaRPr lang="tr-TR" dirty="0"/>
          </a:p>
          <a:p>
            <a:pPr marL="0" indent="0">
              <a:buNone/>
            </a:pPr>
            <a:r>
              <a:rPr lang="tr-TR" b="1" dirty="0"/>
              <a:t>						</a:t>
            </a:r>
            <a:r>
              <a:rPr lang="tr-TR" sz="2400" b="1" dirty="0"/>
              <a:t>KURULLARIN ÇALIŞMA ESASLARI</a:t>
            </a:r>
            <a:endParaRPr lang="tr-TR" sz="2400" dirty="0"/>
          </a:p>
          <a:p>
            <a:pPr marL="0" indent="0">
              <a:buNone/>
            </a:pPr>
            <a:endParaRPr lang="tr-TR" sz="2000" dirty="0"/>
          </a:p>
          <a:p>
            <a:r>
              <a:rPr lang="tr-TR" sz="2000" b="1" dirty="0"/>
              <a:t>Danıştay 1.Daire’nin </a:t>
            </a:r>
            <a:r>
              <a:rPr lang="tr-TR" sz="2000" b="1" i="1" dirty="0"/>
              <a:t>22.10.2018 tarih ve E:2018/2154, K:2018/1754 sayılı kararıyla</a:t>
            </a:r>
            <a:r>
              <a:rPr lang="tr-TR" sz="2000" i="1" dirty="0"/>
              <a:t>,</a:t>
            </a:r>
          </a:p>
          <a:p>
            <a:pPr marL="0" indent="0">
              <a:buNone/>
            </a:pPr>
            <a:r>
              <a:rPr lang="tr-TR" sz="2000" i="1" dirty="0"/>
              <a:t> «…2547 sayılı Yükseköğretim Kanununun 53 üncü maddesinin c/3 bendindeki, son </a:t>
            </a:r>
            <a:r>
              <a:rPr lang="tr-TR" sz="2000" b="1" i="1" dirty="0"/>
              <a:t>soruşturmanın açılıp açılmamasına karar verecek kurulların üye tamsayısı ile toplanacağı yolundaki amir hüküm karşısında</a:t>
            </a:r>
            <a:r>
              <a:rPr lang="tr-TR" sz="2000" i="1" dirty="0"/>
              <a:t>, Mersin Üniversitesinde </a:t>
            </a:r>
            <a:r>
              <a:rPr lang="tr-TR" sz="2000" b="1" i="1" u="sng" dirty="0"/>
              <a:t>657 sayılı Kanuna tabi memur olarak görev yapan şüpheli ..... hakkında</a:t>
            </a:r>
            <a:r>
              <a:rPr lang="tr-TR" sz="2000" i="1" dirty="0"/>
              <a:t> son soruşturmanın açılıp açılmamasına Mersin Valiliği İl İdare Kurulu tarafından tüm üyelerin katılımıyla karar verilmesi gerekirken, </a:t>
            </a:r>
            <a:r>
              <a:rPr lang="tr-TR" sz="2000" b="1" i="1" u="sng" dirty="0"/>
              <a:t>İl Hukuk İşleri Müdürü olmaksızın eksik üyeyle toplanan Kurul tarafından karar verildiği belirtilerek şüphelinin men-i muhakemesine ilişkin Mersin Valiliği İl İdare Kurulunun 1.8.2018 tarih ve 5 sayılı kararının bozulmasına</a:t>
            </a:r>
            <a:r>
              <a:rPr lang="tr-TR" sz="2000" i="1" dirty="0"/>
              <a:t>, </a:t>
            </a:r>
            <a:r>
              <a:rPr lang="tr-TR" sz="2000" b="1" i="1" dirty="0"/>
              <a:t>üye tamsayısı ile toplanacak Mersin Valiliği İl İdare Kurulunca şüpheli ..... hakkında son soruşturmanın açılıp açılmamasına yeniden karar verilmesi için </a:t>
            </a:r>
            <a:r>
              <a:rPr lang="tr-TR" sz="2000" i="1" dirty="0"/>
              <a:t>dosyanın Mersin Valiliğine iadesine</a:t>
            </a:r>
            <a:r>
              <a:rPr lang="tr-TR" sz="2000" dirty="0"/>
              <a:t>...” karar verilerek, </a:t>
            </a:r>
          </a:p>
          <a:p>
            <a:pPr marL="0" indent="0">
              <a:buNone/>
            </a:pPr>
            <a:endParaRPr lang="tr-TR" sz="2000" dirty="0"/>
          </a:p>
          <a:p>
            <a:pPr marL="0" indent="0">
              <a:buNone/>
            </a:pPr>
            <a:r>
              <a:rPr lang="tr-TR" sz="2000" dirty="0"/>
              <a:t>Son soruşturmaya yetkili Kurulların üye tamsayısı ile toplanmasının zorunlu olduğu, eksik üye ile Kurulun toplanmasının mümkün olmadığı ortaya konmuştur.</a:t>
            </a:r>
          </a:p>
          <a:p>
            <a:pPr marL="0" indent="0">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81</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2735904034"/>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201479" y="170121"/>
            <a:ext cx="10458709" cy="6687879"/>
          </a:xfrm>
        </p:spPr>
        <p:txBody>
          <a:bodyPr>
            <a:normAutofit/>
          </a:bodyPr>
          <a:lstStyle/>
          <a:p>
            <a:pPr marL="0" indent="0">
              <a:buNone/>
            </a:pPr>
            <a:endParaRPr lang="tr-TR" dirty="0"/>
          </a:p>
          <a:p>
            <a:pPr marL="0" indent="0">
              <a:buNone/>
            </a:pPr>
            <a:r>
              <a:rPr lang="tr-TR" b="1" dirty="0"/>
              <a:t>						</a:t>
            </a:r>
            <a:r>
              <a:rPr lang="tr-TR" sz="2400" b="1" dirty="0"/>
              <a:t>KURULLARIN ÇALIŞMA ESASLARI</a:t>
            </a:r>
            <a:endParaRPr lang="tr-TR" sz="2400" dirty="0"/>
          </a:p>
          <a:p>
            <a:pPr marL="0" indent="0">
              <a:buNone/>
            </a:pPr>
            <a:endParaRPr lang="tr-TR" dirty="0"/>
          </a:p>
          <a:p>
            <a:pPr marL="0" indent="0">
              <a:buNone/>
            </a:pPr>
            <a:r>
              <a:rPr lang="tr-TR" b="1" dirty="0"/>
              <a:t>Danıştay 1.Daire’nin 16.09.2008 tarihli ve E: 2008/1037, K: 2008/861 sayılı kararında</a:t>
            </a:r>
          </a:p>
          <a:p>
            <a:pPr marL="0" indent="0">
              <a:buNone/>
            </a:pPr>
            <a:r>
              <a:rPr lang="tr-TR" b="1" dirty="0"/>
              <a:t> </a:t>
            </a:r>
            <a:r>
              <a:rPr lang="tr-TR" dirty="0"/>
              <a:t>“…</a:t>
            </a:r>
            <a:r>
              <a:rPr lang="tr-TR" b="1" i="1" dirty="0"/>
              <a:t>Rektörlükçe görevlendirilen yetkili kurul fezleke ve eki bilgi ve belgeleri inceleyerek</a:t>
            </a:r>
            <a:r>
              <a:rPr lang="tr-TR" i="1" dirty="0"/>
              <a:t> gerek gördüğü takdirde yeniden bilgi ve belge toplayıp ifadeler alarak yapacağı toplantıda şüpheli hakkında lüzum-u muhakeme ya da men-i muhakeme yönünde bir karar vermesi, vereceği kararı tutanağa bağlaması, </a:t>
            </a:r>
            <a:r>
              <a:rPr lang="tr-TR" b="1" i="1" dirty="0"/>
              <a:t>oyçokluğu ile verilmiş ise muhalif kalan üyenin görüşünün de belirtilmesi gerekmektedir</a:t>
            </a:r>
            <a:r>
              <a:rPr lang="tr-TR" i="1" dirty="0"/>
              <a:t>. </a:t>
            </a:r>
          </a:p>
          <a:p>
            <a:pPr marL="0" indent="0">
              <a:buNone/>
            </a:pPr>
            <a:r>
              <a:rPr lang="tr-TR" i="1" dirty="0"/>
              <a:t>İncelenen dosyada </a:t>
            </a:r>
            <a:r>
              <a:rPr lang="tr-TR" i="1" u="sng" dirty="0"/>
              <a:t>yetkili kurul üyelerinden birinin mevzuata aykırı olarak kararın rektörlüğe bırakılmasını önerdiği</a:t>
            </a:r>
            <a:r>
              <a:rPr lang="tr-TR" i="1" dirty="0"/>
              <a:t>, başkan ve üyeler ile rektörlük arasında yazışmalar yapıldığı ancak, </a:t>
            </a:r>
            <a:r>
              <a:rPr lang="tr-TR" i="1" u="sng" dirty="0"/>
              <a:t>şüphelinin lüzum-u muhakemesi ya da men-i muhakemesi yönünde yetkili kurul tarafından tarihi ve sayısı belirtilerek bir karar oluşturulmadığı</a:t>
            </a:r>
            <a:r>
              <a:rPr lang="tr-TR" i="1" dirty="0"/>
              <a:t> görülmektedir.</a:t>
            </a:r>
            <a:endParaRPr lang="tr-TR" dirty="0"/>
          </a:p>
          <a:p>
            <a:pPr marL="0" indent="0">
              <a:buNone/>
            </a:pPr>
            <a:r>
              <a:rPr lang="tr-TR" i="1" dirty="0"/>
              <a:t>Açıklanan nedenlerle yetkili kurulun yazışmaları sonucunda </a:t>
            </a:r>
            <a:r>
              <a:rPr lang="tr-TR" b="1" i="1" dirty="0"/>
              <a:t>rektörlükçe men-i muhakeme olarak değerlendirilen kararın bozulmasına</a:t>
            </a:r>
            <a:r>
              <a:rPr lang="tr-TR" i="1" dirty="0"/>
              <a:t>, yukarıda yapılan açıklamalar dikkate alınarak Yetkili Kurulca yeniden bir karar verilmesi</a:t>
            </a:r>
            <a:r>
              <a:rPr lang="tr-TR" dirty="0"/>
              <a:t>…” denilerek </a:t>
            </a:r>
          </a:p>
          <a:p>
            <a:pPr marL="0" indent="0">
              <a:buNone/>
            </a:pPr>
            <a:r>
              <a:rPr lang="tr-TR" dirty="0"/>
              <a:t>Kurul üyelerinin hepsinin oy kullanması gerektiği, çekimser oy kullanılamayacağı, muhalif kalan üye varsa görüşünün kararda belirtilmesi ve </a:t>
            </a:r>
            <a:r>
              <a:rPr lang="tr-TR" b="1" u="sng" dirty="0"/>
              <a:t>kararın yetkili kurul dışında bir makam ya da rektör tarafından alınamayacağı</a:t>
            </a:r>
            <a:r>
              <a:rPr lang="tr-TR" dirty="0"/>
              <a:t> belirtilmiştir.  </a:t>
            </a:r>
          </a:p>
          <a:p>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82</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2084112986"/>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201479" y="372141"/>
            <a:ext cx="10458709" cy="6294473"/>
          </a:xfrm>
        </p:spPr>
        <p:txBody>
          <a:bodyPr>
            <a:normAutofit/>
          </a:bodyPr>
          <a:lstStyle/>
          <a:p>
            <a:pPr marL="0" indent="0">
              <a:buNone/>
            </a:pPr>
            <a:endParaRPr lang="tr-TR" dirty="0"/>
          </a:p>
          <a:p>
            <a:pPr marL="0" indent="0">
              <a:buNone/>
            </a:pPr>
            <a:r>
              <a:rPr lang="tr-TR" b="1" dirty="0"/>
              <a:t>								</a:t>
            </a:r>
            <a:r>
              <a:rPr lang="tr-TR" sz="2400" b="1" dirty="0"/>
              <a:t>KARARLAR</a:t>
            </a:r>
            <a:endParaRPr lang="tr-TR" sz="2400" dirty="0"/>
          </a:p>
          <a:p>
            <a:pPr marL="0" indent="0">
              <a:buNone/>
            </a:pPr>
            <a:r>
              <a:rPr lang="tr-TR" dirty="0"/>
              <a:t> </a:t>
            </a:r>
            <a:endParaRPr lang="tr-TR" sz="2000" dirty="0"/>
          </a:p>
          <a:p>
            <a:r>
              <a:rPr lang="tr-TR" sz="2000" dirty="0"/>
              <a:t>Son soruşturmaya yetkili Kurulun </a:t>
            </a:r>
            <a:r>
              <a:rPr lang="tr-TR" sz="2000" b="1" dirty="0"/>
              <a:t>men-i muhakeme veya lüzum-u muhakeme yönünde kesin bir karar alması zorunlu</a:t>
            </a:r>
            <a:r>
              <a:rPr lang="tr-TR" sz="2000" dirty="0"/>
              <a:t> olup, kesinlik içermeyen muğlak ifadelerle sadece kanaat belirtir şekilde bir karar alması Danıştay 1.Daire tarafından bozma sebebi sayılmaktadır.</a:t>
            </a:r>
          </a:p>
          <a:p>
            <a:pPr marL="0" indent="0">
              <a:buNone/>
            </a:pPr>
            <a:endParaRPr lang="tr-TR" sz="2000" dirty="0"/>
          </a:p>
          <a:p>
            <a:r>
              <a:rPr lang="tr-TR" sz="2000" dirty="0"/>
              <a:t> </a:t>
            </a:r>
            <a:r>
              <a:rPr lang="tr-TR" sz="2000" b="1" dirty="0"/>
              <a:t>Danıştay 2. Daire’nin 13.5.2004 tarihli ve E:2004/332, K:2004/442 sayılı kararında</a:t>
            </a:r>
          </a:p>
          <a:p>
            <a:pPr marL="0" indent="0">
              <a:buNone/>
            </a:pPr>
            <a:r>
              <a:rPr lang="tr-TR" sz="2000" dirty="0"/>
              <a:t>“… </a:t>
            </a:r>
            <a:r>
              <a:rPr lang="tr-TR" sz="2000" i="1" dirty="0"/>
              <a:t>2547 sayılı ve 4483 sayılı Yasalara göre yapılan soruşturmalarda yetkili makamca soruşturma emri verilerek fezleke düzenlendiği halde, yetkili kurulca herhangi bir karar verilmediği anlaşıldığından, karar verilmesi ve gerekli tebligatların yapılması için geri çevrilmesine</a:t>
            </a:r>
            <a:r>
              <a:rPr lang="tr-TR" sz="2000" dirty="0"/>
              <a:t>…” denilerek, </a:t>
            </a:r>
          </a:p>
          <a:p>
            <a:pPr marL="0" indent="0">
              <a:buNone/>
            </a:pPr>
            <a:endParaRPr lang="tr-TR" sz="2000" dirty="0"/>
          </a:p>
          <a:p>
            <a:pPr marL="0" indent="0">
              <a:buNone/>
            </a:pPr>
            <a:r>
              <a:rPr lang="tr-TR" sz="2000" dirty="0"/>
              <a:t>Son soruşturmaya yetkili Kurulların mutlaka men-i muhakeme veya lüzum-u muhakeme yönünde kesin bir karar vermesi gerektiği vurgulanmıştır. </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83</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32516133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201479" y="-148856"/>
            <a:ext cx="10653823" cy="6815471"/>
          </a:xfrm>
        </p:spPr>
        <p:txBody>
          <a:bodyPr>
            <a:normAutofit lnSpcReduction="10000"/>
          </a:bodyPr>
          <a:lstStyle/>
          <a:p>
            <a:pPr marL="0" indent="0">
              <a:buNone/>
            </a:pPr>
            <a:endParaRPr lang="tr-TR" dirty="0"/>
          </a:p>
          <a:p>
            <a:pPr marL="0" indent="0">
              <a:buNone/>
            </a:pPr>
            <a:r>
              <a:rPr lang="tr-TR" b="1" dirty="0"/>
              <a:t>								</a:t>
            </a:r>
            <a:r>
              <a:rPr lang="tr-TR" sz="2800" b="1" dirty="0"/>
              <a:t>KARARLAR</a:t>
            </a:r>
            <a:endParaRPr lang="tr-TR" sz="2800" dirty="0"/>
          </a:p>
          <a:p>
            <a:pPr marL="0" indent="0">
              <a:buNone/>
            </a:pPr>
            <a:r>
              <a:rPr lang="tr-TR" dirty="0"/>
              <a:t> </a:t>
            </a:r>
            <a:endParaRPr lang="tr-TR" sz="2000" dirty="0"/>
          </a:p>
          <a:p>
            <a:pPr marL="0" indent="0">
              <a:buNone/>
            </a:pPr>
            <a:r>
              <a:rPr lang="tr-TR" sz="2000" b="1" dirty="0"/>
              <a:t>   Danıştay 1.Daire’nin 30.01.2019 tarihli ve E:2019/95, K:2019/51 sayılı kararında,</a:t>
            </a:r>
          </a:p>
          <a:p>
            <a:pPr marL="0" indent="0">
              <a:buNone/>
            </a:pPr>
            <a:r>
              <a:rPr lang="tr-TR" sz="2000" dirty="0"/>
              <a:t>“…</a:t>
            </a:r>
            <a:r>
              <a:rPr lang="tr-TR" sz="2000" i="1" dirty="0"/>
              <a:t>Oysa, 2547 sayılı Yükseköğretim Kanununun 53 </a:t>
            </a:r>
            <a:r>
              <a:rPr lang="tr-TR" sz="2000" i="1" dirty="0" err="1"/>
              <a:t>ncü</a:t>
            </a:r>
            <a:r>
              <a:rPr lang="tr-TR" sz="2000" i="1" dirty="0"/>
              <a:t> maddesi uyarınca </a:t>
            </a:r>
            <a:r>
              <a:rPr lang="tr-TR" sz="2000" b="1" i="1" dirty="0"/>
              <a:t>artık soruşturma safhasına geçilen iddialarla ilgili olarak Yetkili Kurul tarafından şüpheli hakkında men-i muhakeme veya lüzum-u muhakeme yönünde kesin bir karar alınması gerektiği</a:t>
            </a:r>
            <a:r>
              <a:rPr lang="tr-TR" sz="2000" i="1" dirty="0"/>
              <a:t>, aksi takdirde soruşturma sürecinin tamamlanamadığı, soruşturmanın sonuçsuz bırakıldığı, kaldı ki, </a:t>
            </a:r>
            <a:r>
              <a:rPr lang="tr-TR" sz="2000" b="1" i="1" dirty="0"/>
              <a:t>soruşturma konusu olay ve şüpheli ile ilgili kanaat belirterek öneri getirmek görevinin soruşturmacıya ait olduğu</a:t>
            </a:r>
            <a:r>
              <a:rPr lang="tr-TR" sz="2000" i="1" dirty="0"/>
              <a:t>, soruşturmacının kanaatini belirttiği </a:t>
            </a:r>
            <a:r>
              <a:rPr lang="tr-TR" sz="2000" b="1" i="1" u="sng" dirty="0"/>
              <a:t>fezlekenin sunulduğu Yetkili Kurulun ise şüpheliyle ilgili kanaat belirtmek yerine soruşturmayı sonuçlandıran, hukuki sonuç doğuran kesin bir karar vermekle yükümlü olduğu</a:t>
            </a:r>
            <a:r>
              <a:rPr lang="tr-TR" sz="2000" i="1" dirty="0"/>
              <a:t> açıktır.</a:t>
            </a:r>
            <a:endParaRPr lang="tr-TR" sz="2000" dirty="0"/>
          </a:p>
          <a:p>
            <a:pPr marL="0" indent="0">
              <a:buNone/>
            </a:pPr>
            <a:r>
              <a:rPr lang="tr-TR" sz="2000" i="1" dirty="0"/>
              <a:t>… …</a:t>
            </a:r>
            <a:endParaRPr lang="tr-TR" sz="2000" dirty="0"/>
          </a:p>
          <a:p>
            <a:pPr marL="0" indent="0">
              <a:buNone/>
            </a:pPr>
            <a:r>
              <a:rPr lang="tr-TR" sz="2000" i="1" dirty="0"/>
              <a:t>Bu durumda, şüphelinin men-i muhakemesi yolunda kanaat belirten Batman Üniversitesi Rektörlüğünce oluşturulan Yetkili Kurulun 19.11.2018 tarihli kararının bozulmasına</a:t>
            </a:r>
            <a:r>
              <a:rPr lang="tr-TR" sz="2000" dirty="0"/>
              <a:t>…” denilmek suretiyle, </a:t>
            </a:r>
          </a:p>
          <a:p>
            <a:pPr marL="0" indent="0">
              <a:buNone/>
            </a:pPr>
            <a:r>
              <a:rPr lang="tr-TR" sz="2000" dirty="0"/>
              <a:t>Yetkili Kurul’un şüpheliyle ilgili olarak kanaat belirtmek yerine men-i muhakeme veya lüzum-u muhakeme yönünde soruşturmayı sonuçlandıran ve hukuki sonuç doğuran kesin bir karar vermesi gerektiği vurgulanmıştır.  </a:t>
            </a:r>
          </a:p>
          <a:p>
            <a:pPr marL="0" indent="0">
              <a:buNone/>
            </a:pPr>
            <a:endParaRPr lang="tr-TR" sz="2000" dirty="0"/>
          </a:p>
          <a:p>
            <a:pPr marL="0" indent="0">
              <a:buNone/>
            </a:pPr>
            <a:endParaRPr lang="tr-TR" sz="2000"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84</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23714149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829341" y="340241"/>
            <a:ext cx="10830848" cy="6326373"/>
          </a:xfrm>
        </p:spPr>
        <p:txBody>
          <a:bodyPr>
            <a:normAutofit/>
          </a:bodyPr>
          <a:lstStyle/>
          <a:p>
            <a:pPr marL="0" indent="0">
              <a:buNone/>
            </a:pPr>
            <a:endParaRPr lang="tr-TR" dirty="0"/>
          </a:p>
          <a:p>
            <a:pPr marL="0" indent="0">
              <a:buNone/>
            </a:pPr>
            <a:r>
              <a:rPr lang="tr-TR" b="1" dirty="0"/>
              <a:t>									</a:t>
            </a:r>
            <a:r>
              <a:rPr lang="tr-TR" sz="2400" b="1" dirty="0"/>
              <a:t>KARARLAR</a:t>
            </a:r>
            <a:endParaRPr lang="tr-TR" sz="2400" dirty="0"/>
          </a:p>
          <a:p>
            <a:pPr marL="0" indent="0">
              <a:buNone/>
            </a:pPr>
            <a:r>
              <a:rPr lang="tr-TR" dirty="0"/>
              <a:t> </a:t>
            </a:r>
            <a:endParaRPr lang="tr-TR" sz="2400" dirty="0"/>
          </a:p>
          <a:p>
            <a:r>
              <a:rPr lang="tr-TR" sz="2400" dirty="0"/>
              <a:t>Soruşturmacılar tarafından soruşturma konusu suç ile şüphelinin eylemi arasında illiyet bağı bulunup bulunmadığı irdelenerek, sonucuna göre men-i muhakeme ya da lüzum-u muhakeme yönünde teklifte bulunulması gerektiği gibi, söz konusu </a:t>
            </a:r>
            <a:r>
              <a:rPr lang="tr-TR" sz="2400" b="1" dirty="0"/>
              <a:t>illiyet bağının aynı şekilde son soruşturmaya yetkili Kurul tarafından da incelenmesi gerekmektedir</a:t>
            </a:r>
            <a:r>
              <a:rPr lang="tr-TR" sz="2400" dirty="0"/>
              <a:t>.</a:t>
            </a:r>
          </a:p>
          <a:p>
            <a:pPr marL="0" indent="0">
              <a:buNone/>
            </a:pPr>
            <a:endParaRPr lang="tr-TR" sz="2400" dirty="0"/>
          </a:p>
          <a:p>
            <a:r>
              <a:rPr lang="tr-TR" sz="2400" dirty="0"/>
              <a:t>Yetkili Kurul’un illiyet bağı hususunda hiçbir irdeleme yapmadan yalnızca teklif üzerinden karar vermesi hatalı bir uygulamadır.  </a:t>
            </a:r>
          </a:p>
          <a:p>
            <a:pPr marL="0" indent="0">
              <a:buNone/>
            </a:pPr>
            <a:endParaRPr lang="tr-TR" sz="2400" dirty="0"/>
          </a:p>
          <a:p>
            <a:pPr marL="0" indent="0">
              <a:buNone/>
            </a:pPr>
            <a:endParaRPr lang="tr-TR" sz="2000"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85</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2881325281"/>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882502" y="340242"/>
            <a:ext cx="10866475" cy="6305108"/>
          </a:xfrm>
        </p:spPr>
        <p:txBody>
          <a:bodyPr>
            <a:normAutofit/>
          </a:bodyPr>
          <a:lstStyle/>
          <a:p>
            <a:pPr marL="0" indent="0">
              <a:buNone/>
            </a:pPr>
            <a:r>
              <a:rPr lang="tr-TR" b="1" dirty="0"/>
              <a:t>									</a:t>
            </a:r>
            <a:r>
              <a:rPr lang="tr-TR" sz="2400" b="1" dirty="0"/>
              <a:t>KARARLAR</a:t>
            </a:r>
          </a:p>
          <a:p>
            <a:pPr marL="0" indent="0">
              <a:buNone/>
            </a:pPr>
            <a:endParaRPr lang="tr-TR" sz="2400" dirty="0"/>
          </a:p>
          <a:p>
            <a:pPr marL="0" indent="0">
              <a:buNone/>
            </a:pPr>
            <a:r>
              <a:rPr lang="tr-TR" b="1" dirty="0"/>
              <a:t>	</a:t>
            </a:r>
            <a:r>
              <a:rPr lang="tr-TR" sz="2000" b="1" dirty="0"/>
              <a:t>Danıştay 1.Daire’nin 26.12.2019 tarihli ve E:2019/1825, K:2019/2107 sayılı kararında</a:t>
            </a:r>
          </a:p>
          <a:p>
            <a:pPr marL="0" indent="0">
              <a:buNone/>
            </a:pPr>
            <a:r>
              <a:rPr lang="tr-TR" dirty="0"/>
              <a:t>“…</a:t>
            </a:r>
            <a:r>
              <a:rPr lang="tr-TR" i="1" dirty="0"/>
              <a:t>2547 sayılı Yükseköğretim Kanununun 53 üncü maddesinin (c) bendi uyarınca görevlendirilen soruşturmacının öncelikle suç konusu eylemleri belirlemesi, bu bağlamda şikayetçilerin ve varsa tanıkların ifadelerini alması, şikayet dilekçesinden başlayarak yaptığı soruşturmada elde edilen tüm bilgi ve belgeleri değerlendirerek hazırlayacağı fezleke ile gerekçesini belirtmek suretiyle ulaştığı kanaate göre şüphelilerin men-i muhakemeleri veya lüzum-u muhakemeleri şeklinde öneri getirmesi, tüm bilgi ve belgelerin yazılı olarak bulunduğu soruşturma dosyasını fezleke ile birlikte soruşturma emri veren makama teslim etmesi, </a:t>
            </a:r>
            <a:r>
              <a:rPr lang="tr-TR" b="1" i="1" dirty="0"/>
              <a:t>yetkili kurulun da iddia konusu suçların şüphelilerle illiyet bağını irdelemek suretiyle bir karar vermesi gerekmektedir</a:t>
            </a:r>
            <a:r>
              <a:rPr lang="tr-TR" i="1" dirty="0"/>
              <a:t>.</a:t>
            </a:r>
            <a:endParaRPr lang="tr-TR" dirty="0"/>
          </a:p>
          <a:p>
            <a:pPr marL="0" indent="0">
              <a:buNone/>
            </a:pPr>
            <a:r>
              <a:rPr lang="tr-TR" i="1" dirty="0"/>
              <a:t>Açıklanan nedenle, eksik incelemeyle yapılan soruşturma sonucunda verilen 1 inci, 2 </a:t>
            </a:r>
            <a:r>
              <a:rPr lang="tr-TR" i="1" dirty="0" err="1"/>
              <a:t>nci</a:t>
            </a:r>
            <a:r>
              <a:rPr lang="tr-TR" i="1" dirty="0"/>
              <a:t>, 3 üncü, 4 üncü ve 5 inci maddelerde atılı suçlardan şüphelilerin men-i muhakemelerine ilişkin İstanbul Üniversitesi-Cerrahpaşa Rektörlüğünce oluşturulan Yetkili Kurulun ... tarih ve ...sayılı kararının bozulmasına</a:t>
            </a:r>
            <a:r>
              <a:rPr lang="tr-TR" dirty="0"/>
              <a:t>...” karar verilerek,</a:t>
            </a:r>
          </a:p>
          <a:p>
            <a:pPr marL="0" indent="0">
              <a:buNone/>
            </a:pPr>
            <a:endParaRPr lang="tr-TR" dirty="0"/>
          </a:p>
          <a:p>
            <a:pPr marL="0" indent="0">
              <a:spcBef>
                <a:spcPts val="0"/>
              </a:spcBef>
              <a:buNone/>
            </a:pPr>
            <a:r>
              <a:rPr lang="tr-TR" sz="2000" b="1" dirty="0"/>
              <a:t>Hem illiyet bağının tespitinin önemi hem de yetkili Kurulun da suçlar ile şüpheliler arasındaki illiyet bağını ayrıca irdeleyerek karar vermesi gerektiği vurgulanmıştır</a:t>
            </a:r>
            <a:r>
              <a:rPr lang="tr-TR" dirty="0"/>
              <a:t>.</a:t>
            </a:r>
            <a:r>
              <a:rPr lang="tr-TR" sz="2400" dirty="0"/>
              <a:t> </a:t>
            </a:r>
            <a:endParaRPr lang="tr-TR" sz="2000"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86</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2144333868"/>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882502" y="340241"/>
            <a:ext cx="10866475" cy="6326373"/>
          </a:xfrm>
        </p:spPr>
        <p:txBody>
          <a:bodyPr>
            <a:normAutofit/>
          </a:bodyPr>
          <a:lstStyle/>
          <a:p>
            <a:pPr marL="0" indent="0">
              <a:buNone/>
            </a:pPr>
            <a:r>
              <a:rPr lang="tr-TR" b="1" dirty="0"/>
              <a:t>									</a:t>
            </a:r>
            <a:r>
              <a:rPr lang="tr-TR" sz="2400" b="1" dirty="0"/>
              <a:t>KARARLAR</a:t>
            </a:r>
          </a:p>
          <a:p>
            <a:pPr marL="0" indent="0">
              <a:buNone/>
            </a:pPr>
            <a:endParaRPr lang="tr-TR" b="1" dirty="0"/>
          </a:p>
          <a:p>
            <a:r>
              <a:rPr lang="tr-TR" dirty="0"/>
              <a:t>Ceza soruşturması ceza kanunları ile diğer ceza hükmü içeren özel kanunlarda tanımlanan suçları konu aldığından, ilgili </a:t>
            </a:r>
            <a:r>
              <a:rPr lang="tr-TR" b="1" dirty="0"/>
              <a:t>kanunlarda suç olarak sayılmayan eylemlerden dolayı ceza soruşturması başlatılamaz</a:t>
            </a:r>
            <a:r>
              <a:rPr lang="tr-TR" dirty="0"/>
              <a:t>. </a:t>
            </a:r>
          </a:p>
          <a:p>
            <a:r>
              <a:rPr lang="tr-TR" dirty="0"/>
              <a:t>Ancak ceza soruşturması başlatılmışsa ve soruşturma esnasında eylemin suç olarak tanımlanan bir eylem olmadığı ortaya çıkarsa; artık kişi hakkında men-i muhakeme kararı değil, “</a:t>
            </a:r>
            <a:r>
              <a:rPr lang="tr-TR" b="1" dirty="0"/>
              <a:t>karar verilmesine yer olmadığına</a:t>
            </a:r>
            <a:r>
              <a:rPr lang="tr-TR" dirty="0"/>
              <a:t>” karar verilmelidir.</a:t>
            </a:r>
          </a:p>
          <a:p>
            <a:r>
              <a:rPr lang="tr-TR" dirty="0"/>
              <a:t> Zira men-i muhakeme kararı şüphelinin yargılanmasının gerekmediğine ilişkin bir karar olmakla birlikte, men-i muhakeme kararlarının Danıştay 1.Dairesince kendiliğinden inceleneceği hükmü nedeniyle, bu inceleme sonuçlanana ve bir karar verilene kadar kişi üzerindeki şüpheli sıfatı kalkmayacağından ve bu da ilgilinin gereksiz yere soruşturulması ve uzun süre soruşturma tehdidi ve </a:t>
            </a:r>
            <a:r>
              <a:rPr lang="tr-TR" dirty="0" err="1"/>
              <a:t>isnad</a:t>
            </a:r>
            <a:r>
              <a:rPr lang="tr-TR" dirty="0"/>
              <a:t> altında kalmasına yol açacağından, derhal eylemin suç oluşturmadığı gerekçesiyle şüpheli hakkında karar verilmesine yer olmadığına karar verilmelidir. </a:t>
            </a:r>
          </a:p>
          <a:p>
            <a:endParaRPr lang="tr-TR" dirty="0"/>
          </a:p>
          <a:p>
            <a:r>
              <a:rPr lang="tr-TR" dirty="0"/>
              <a:t>Bu tespitin yapıldığı zamana göre, ilk soruşturma aşamasında ise soruşturma başlatan amir tarafından, son soruşturma aşamasında ise yetkili Kurul tarafından bu kararın alınacağını söylemek mümkündür.</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87</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2243447614"/>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882502" y="340241"/>
            <a:ext cx="10866475" cy="6326373"/>
          </a:xfrm>
        </p:spPr>
        <p:txBody>
          <a:bodyPr>
            <a:normAutofit lnSpcReduction="10000"/>
          </a:bodyPr>
          <a:lstStyle/>
          <a:p>
            <a:pPr marL="0" indent="0">
              <a:buNone/>
            </a:pPr>
            <a:r>
              <a:rPr lang="tr-TR" b="1" dirty="0"/>
              <a:t>									</a:t>
            </a:r>
            <a:r>
              <a:rPr lang="tr-TR" sz="2400" b="1" dirty="0"/>
              <a:t>KARARLAR</a:t>
            </a:r>
          </a:p>
          <a:p>
            <a:pPr marL="0" indent="0">
              <a:buNone/>
            </a:pPr>
            <a:endParaRPr lang="tr-TR" sz="2400" b="1" dirty="0"/>
          </a:p>
          <a:p>
            <a:r>
              <a:rPr lang="tr-TR" b="1" dirty="0"/>
              <a:t>Danıştay 1.Daire’nin 23.10.2018 tarihli ve E:2018/1633, K:2018/1773 sayılı kararında</a:t>
            </a:r>
            <a:r>
              <a:rPr lang="tr-TR" dirty="0"/>
              <a:t> </a:t>
            </a:r>
          </a:p>
          <a:p>
            <a:pPr marL="0" indent="0">
              <a:buNone/>
            </a:pPr>
            <a:r>
              <a:rPr lang="tr-TR" dirty="0"/>
              <a:t>“...</a:t>
            </a:r>
            <a:r>
              <a:rPr lang="tr-TR" i="1" dirty="0"/>
              <a:t>1 inci, 2 </a:t>
            </a:r>
            <a:r>
              <a:rPr lang="tr-TR" i="1" dirty="0" err="1"/>
              <a:t>nci</a:t>
            </a:r>
            <a:r>
              <a:rPr lang="tr-TR" i="1" dirty="0"/>
              <a:t>, 3 üncü ve 4 üncü maddelerden şüpheliye isnat edilen suçlarla ilgili olarak, Erciyes Üniversitesi Sağlık Bilimleri Bilimsel Araştırma ve Yayın Etiği Kurulunun 26.5.2017 tarih ve 2 sayılı kararında, şikayetçi .....'</a:t>
            </a:r>
            <a:r>
              <a:rPr lang="tr-TR" i="1" dirty="0" err="1"/>
              <a:t>ın</a:t>
            </a:r>
            <a:r>
              <a:rPr lang="tr-TR" i="1" dirty="0"/>
              <a:t> iddialarının temelsiz olduğu, .....'</a:t>
            </a:r>
            <a:r>
              <a:rPr lang="tr-TR" i="1" dirty="0" err="1"/>
              <a:t>ın</a:t>
            </a:r>
            <a:r>
              <a:rPr lang="tr-TR" i="1" dirty="0"/>
              <a:t> "....." adlı makalesinin bilimsel araştırma ve yayın etiğine aykırı olmadığı yolunda tespitlerde bulunulduğu, </a:t>
            </a:r>
          </a:p>
          <a:p>
            <a:pPr marL="0" indent="0">
              <a:buNone/>
            </a:pPr>
            <a:r>
              <a:rPr lang="tr-TR" i="1" dirty="0"/>
              <a:t>Öte yandan, şikayetçinin söz konusu yayın ile ilgili iddiaları nedeniyle Rektörlükçe başlatılan ceza soruşturması sonucunda şüphelinin men-i muhakemesine karar verildiği, ancak 1 inci, 2 </a:t>
            </a:r>
            <a:r>
              <a:rPr lang="tr-TR" i="1" dirty="0" err="1"/>
              <a:t>nci</a:t>
            </a:r>
            <a:r>
              <a:rPr lang="tr-TR" i="1" dirty="0"/>
              <a:t>, 3 üncü ve 4 üncü maddelerden </a:t>
            </a:r>
            <a:r>
              <a:rPr lang="tr-TR" b="1" i="1" dirty="0"/>
              <a:t>şüpheliye isnat edilen bilimsel araştırma ve yayın etiğine aykırı davranmak şeklindeki eylemlerin Türk Ceza Kanununda suç olarak tanımlanmadığı</a:t>
            </a:r>
            <a:r>
              <a:rPr lang="tr-TR" i="1" dirty="0"/>
              <a:t>, dolayısıyla şüpheliye isnat edilen </a:t>
            </a:r>
            <a:r>
              <a:rPr lang="tr-TR" b="1" i="1" dirty="0"/>
              <a:t>etik ihlal yapmak şeklindeki eylemlerin suç oluşturmadığı</a:t>
            </a:r>
            <a:r>
              <a:rPr lang="tr-TR" i="1" dirty="0"/>
              <a:t>, </a:t>
            </a:r>
          </a:p>
          <a:p>
            <a:pPr marL="0" indent="0">
              <a:buNone/>
            </a:pPr>
            <a:r>
              <a:rPr lang="tr-TR" i="1" dirty="0"/>
              <a:t>Bu nedenle, Erciyes Üniversitesi Rektörlüğünce oluşturulan Kurulun 6.6.2018 tarihli kararının; 1 inci, 2 </a:t>
            </a:r>
            <a:r>
              <a:rPr lang="tr-TR" i="1" dirty="0" err="1"/>
              <a:t>nci</a:t>
            </a:r>
            <a:r>
              <a:rPr lang="tr-TR" i="1" dirty="0"/>
              <a:t>, 3 üncü ve 4 üncü maddelerden atılı suçlardan </a:t>
            </a:r>
            <a:r>
              <a:rPr lang="tr-TR" b="1" i="1" u="sng" dirty="0"/>
              <a:t>şüphelinin men-i muhakemesine ilişkin kısmının bozulmasına</a:t>
            </a:r>
            <a:r>
              <a:rPr lang="tr-TR" i="1" dirty="0"/>
              <a:t>, 1 inci, 2 </a:t>
            </a:r>
            <a:r>
              <a:rPr lang="tr-TR" i="1" dirty="0" err="1"/>
              <a:t>nci</a:t>
            </a:r>
            <a:r>
              <a:rPr lang="tr-TR" i="1" dirty="0"/>
              <a:t>, 3 üncü ve 4 üncü maddelerde </a:t>
            </a:r>
            <a:r>
              <a:rPr lang="tr-TR" b="1" i="1" u="sng" dirty="0"/>
              <a:t>atılı suçlar nedeniyle adı geçen hakkında karar verilmesine yer olmadığına</a:t>
            </a:r>
            <a:r>
              <a:rPr lang="tr-TR" dirty="0"/>
              <a:t>..” karar verilerek, </a:t>
            </a:r>
          </a:p>
          <a:p>
            <a:pPr marL="0" indent="0">
              <a:buNone/>
            </a:pPr>
            <a:endParaRPr lang="tr-TR" dirty="0"/>
          </a:p>
          <a:p>
            <a:pPr marL="0" indent="0">
              <a:buNone/>
            </a:pPr>
            <a:r>
              <a:rPr lang="tr-TR" dirty="0"/>
              <a:t>Eylemin ceza hukuku açısından suç teşkil etmediği durumlarda verilecek karar konusunda yol gösterici bir karar ortaya konulmuştur.  </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88</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612015498"/>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95153" y="425302"/>
            <a:ext cx="10565035" cy="6241312"/>
          </a:xfrm>
        </p:spPr>
        <p:txBody>
          <a:bodyPr>
            <a:normAutofit/>
          </a:bodyPr>
          <a:lstStyle/>
          <a:p>
            <a:pPr marL="0" indent="0">
              <a:buNone/>
            </a:pPr>
            <a:r>
              <a:rPr lang="tr-TR" b="1" dirty="0"/>
              <a:t>									</a:t>
            </a:r>
            <a:r>
              <a:rPr lang="tr-TR" sz="2400" b="1" dirty="0"/>
              <a:t>KARARLAR</a:t>
            </a:r>
          </a:p>
          <a:p>
            <a:pPr marL="0" indent="0">
              <a:buNone/>
            </a:pPr>
            <a:endParaRPr lang="tr-TR" sz="2400" b="1" dirty="0"/>
          </a:p>
          <a:p>
            <a:r>
              <a:rPr lang="tr-TR" sz="2400" dirty="0"/>
              <a:t>2547 sayılı Kanun’a göre yapılan ceza soruşturması sonucu verilen </a:t>
            </a:r>
            <a:r>
              <a:rPr lang="tr-TR" sz="2400" b="1" dirty="0"/>
              <a:t>lüzum-u muhakeme kararının Danıştay 1.Dairesi tarafından onanması halinde</a:t>
            </a:r>
            <a:r>
              <a:rPr lang="tr-TR" sz="2400" dirty="0"/>
              <a:t>, bu karar </a:t>
            </a:r>
            <a:r>
              <a:rPr lang="tr-TR" sz="2400" b="1" u="sng" dirty="0"/>
              <a:t>iddianame</a:t>
            </a:r>
            <a:r>
              <a:rPr lang="tr-TR" sz="2400" dirty="0"/>
              <a:t> yerine geçmekte ve yargılama safhasına geçilmektedir. </a:t>
            </a:r>
          </a:p>
          <a:p>
            <a:r>
              <a:rPr lang="tr-TR" sz="2400" dirty="0"/>
              <a:t>Bu karar kesindir, itiraz mümkün değildir.</a:t>
            </a:r>
          </a:p>
          <a:p>
            <a:pPr>
              <a:spcBef>
                <a:spcPts val="1500"/>
              </a:spcBef>
            </a:pPr>
            <a:r>
              <a:rPr lang="tr-TR" sz="2400" dirty="0"/>
              <a:t>Kesinleşen lüzum-u muhakeme kararı sonrasında </a:t>
            </a:r>
            <a:r>
              <a:rPr lang="tr-TR" sz="2400" b="1" dirty="0"/>
              <a:t>Cumhuriyet Başsavcılığı tarafından ayrıca iddianame düzenlenemez</a:t>
            </a:r>
            <a:r>
              <a:rPr lang="tr-TR" sz="2400" dirty="0"/>
              <a:t>. </a:t>
            </a:r>
          </a:p>
          <a:p>
            <a:pPr>
              <a:spcBef>
                <a:spcPts val="1500"/>
              </a:spcBef>
            </a:pPr>
            <a:r>
              <a:rPr lang="tr-TR" sz="2400" dirty="0"/>
              <a:t>Lüzum-u muhakeme kararının </a:t>
            </a:r>
            <a:r>
              <a:rPr lang="tr-TR" sz="2400" b="1" dirty="0"/>
              <a:t>iddianame niteliği taşıması nedeniyle</a:t>
            </a:r>
            <a:r>
              <a:rPr lang="tr-TR" sz="2400" dirty="0"/>
              <a:t>, iddianamede yer alması gereken ve 5271 sayılı </a:t>
            </a:r>
            <a:r>
              <a:rPr lang="tr-TR" sz="2400" dirty="0" err="1"/>
              <a:t>CMK’nın</a:t>
            </a:r>
            <a:r>
              <a:rPr lang="tr-TR" sz="2400" dirty="0"/>
              <a:t> 170’inci maddesinde belirtilen unsurların lüzum-u muhakeme kararında bulunması gereklidir.</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89</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1942759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17481" y="409303"/>
            <a:ext cx="10142707" cy="5827108"/>
          </a:xfrm>
        </p:spPr>
        <p:txBody>
          <a:bodyPr>
            <a:noAutofit/>
          </a:bodyPr>
          <a:lstStyle/>
          <a:p>
            <a:endParaRPr lang="tr-TR" sz="1600" b="1" dirty="0"/>
          </a:p>
          <a:p>
            <a:r>
              <a:rPr lang="tr-TR" sz="1600" b="1" i="1" dirty="0"/>
              <a:t>(6) Yükseköğretim Kurulu Başkanı ve rektörler hakkında 19/4/1990 tarihli ve 3628 sayılı Mal Bildiriminde Bulunulması, Rüşvet ve Yolsuzluklarla Mücadele Kanunu kapsamına giren suçlarından dolayı yapılacak ceza soruşturmasında yukarıda belirtilen ceza kovuşturması usulü tatbik edilir. </a:t>
            </a:r>
          </a:p>
          <a:p>
            <a:r>
              <a:rPr lang="tr-TR" sz="1600" b="1" i="1" dirty="0"/>
              <a:t>3628 sayılı Kanun kapsamına giren suçlarından dolayı kanuni kovuşturma için gereken izin, Yükseköğretim Kurulu üyeleri ile Yükseköğretim Denetleme Kurulu Başkan ve üyeleri ve bu kuruluşların memurları (Üniversitelerarası Kurul memurları dahil) hakkında Yükseköğretim Kurulu Başkanından, üniversite yöneticileri ve öğretim elemanları ile memurlar hakkında üniversite rektörlerinden alınır. </a:t>
            </a:r>
            <a:endParaRPr lang="tr-TR" sz="1600" b="1" dirty="0"/>
          </a:p>
          <a:p>
            <a:r>
              <a:rPr lang="tr-TR" sz="1600" b="1" i="1" dirty="0"/>
              <a:t>(7) İdeolojik amaçlarla Anayasada yer alan temel hak ve hürriyetleri, devletin ülkesi ve milletiyle bölünmez bütünlüğünü veya dil, ırk, sınıf, din ve mezhep ayrılığına dayanılarak nitelikleri Anayasada belirtilen Cumhuriyeti ortadan kaldırmak maksadıyla işlenen suçlarla bunlara irtibatlı suçlar, öğrenme ve öğretme hürriyetini doğrudan veya dolaylı olarak kısıtlayan, kurumların </a:t>
            </a:r>
            <a:r>
              <a:rPr lang="tr-TR" sz="1600" b="1" i="1" dirty="0" err="1"/>
              <a:t>sükün</a:t>
            </a:r>
            <a:r>
              <a:rPr lang="tr-TR" sz="1600" b="1" i="1" dirty="0"/>
              <a:t>, huzur ve çalışma düzenini bozan boykot, işgal, engelleme, bunları teşvik ve tahrik, anarşik ve ideolojik olaylara ilişkin suçlar ile ağır cezayı gerektiren suçüstü hallerinde, yukarıda yazılı usuller uygulanmaz; bu hallerde kovuşturmayı Cumhuriyet Savcısı doğrudan yapar. </a:t>
            </a:r>
          </a:p>
          <a:p>
            <a:r>
              <a:rPr lang="tr-TR" sz="1600" b="1" i="1" dirty="0"/>
              <a:t>(8) Bu Kanunda yer almamış hususlarda 2/12/1999 tarihli ve 4483 sayılı Memurlar ve Diğer Kamu Görevlilerinin Yargılanması Hakkında Kanun hükümleri uygulanır</a:t>
            </a:r>
            <a:r>
              <a:rPr lang="tr-TR" sz="1600" b="1" dirty="0"/>
              <a:t>.” </a:t>
            </a:r>
          </a:p>
          <a:p>
            <a:pPr>
              <a:buNone/>
            </a:pPr>
            <a:r>
              <a:rPr lang="tr-TR" sz="1600" b="1" dirty="0"/>
              <a:t>      </a:t>
            </a:r>
            <a:r>
              <a:rPr lang="tr-TR" sz="1600" dirty="0"/>
              <a:t>denilmiştir.</a:t>
            </a:r>
          </a:p>
          <a:p>
            <a:pPr>
              <a:buNone/>
            </a:pPr>
            <a:r>
              <a:rPr lang="tr-TR" sz="1600" b="1" dirty="0">
                <a:solidFill>
                  <a:srgbClr val="002060"/>
                </a:solidFill>
              </a:rPr>
              <a:t>				</a:t>
            </a:r>
            <a:endParaRPr lang="tr-TR" sz="1600" b="1" dirty="0"/>
          </a:p>
          <a:p>
            <a:endParaRPr lang="tr-TR" sz="1600" b="1"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9</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799239872"/>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31358" y="680484"/>
            <a:ext cx="10717619" cy="5986130"/>
          </a:xfrm>
        </p:spPr>
        <p:txBody>
          <a:bodyPr>
            <a:normAutofit/>
          </a:bodyPr>
          <a:lstStyle/>
          <a:p>
            <a:r>
              <a:rPr lang="tr-TR" b="1" dirty="0"/>
              <a:t>						</a:t>
            </a:r>
            <a:r>
              <a:rPr lang="tr-TR" sz="2800" b="1" dirty="0"/>
              <a:t>KURUL KARARLARININ TEBLİĞİ</a:t>
            </a:r>
            <a:endParaRPr lang="tr-TR" sz="2800" dirty="0"/>
          </a:p>
          <a:p>
            <a:pPr marL="0" indent="0">
              <a:buNone/>
            </a:pPr>
            <a:endParaRPr lang="tr-TR" sz="2400" dirty="0"/>
          </a:p>
          <a:p>
            <a:r>
              <a:rPr lang="tr-TR" sz="2400" dirty="0"/>
              <a:t>Ceza soruşturması sonunda yetkili Kurullar tarafından verilen men-i muhakeme veya lüzum-u muhakeme kararlarının, soruşturmanın taraflarına yani şikayetçilere ve şüphelilere tebliğ edilmesi ve karara itiraz haklarının kendilerine bildirilmesi zorunludur. </a:t>
            </a:r>
          </a:p>
          <a:p>
            <a:pPr marL="0" indent="0">
              <a:buNone/>
            </a:pPr>
            <a:endParaRPr lang="tr-TR" sz="2400" dirty="0"/>
          </a:p>
          <a:p>
            <a:r>
              <a:rPr lang="tr-TR" sz="2400" dirty="0"/>
              <a:t>Bu tebliğin de yine,  ifade almada olduğu gibi </a:t>
            </a:r>
            <a:r>
              <a:rPr lang="tr-TR" sz="2400" b="1" dirty="0"/>
              <a:t>Tebligat Kanunu hükümlerine uygun şekilde</a:t>
            </a:r>
            <a:r>
              <a:rPr lang="tr-TR" sz="2400" dirty="0"/>
              <a:t> ilgililere tebliğ edilmesi zorunludur. </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90</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896389885"/>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31358" y="350874"/>
            <a:ext cx="10717619" cy="6315740"/>
          </a:xfrm>
        </p:spPr>
        <p:txBody>
          <a:bodyPr>
            <a:normAutofit lnSpcReduction="10000"/>
          </a:bodyPr>
          <a:lstStyle/>
          <a:p>
            <a:pPr marL="0" indent="0">
              <a:buNone/>
            </a:pPr>
            <a:r>
              <a:rPr lang="tr-TR" b="1" dirty="0"/>
              <a:t>						</a:t>
            </a:r>
            <a:r>
              <a:rPr lang="tr-TR" sz="2800" b="1" dirty="0"/>
              <a:t>KURUL KARARLARININ TEBLİĞİ</a:t>
            </a:r>
          </a:p>
          <a:p>
            <a:pPr marL="0" indent="0">
              <a:buNone/>
            </a:pPr>
            <a:endParaRPr lang="tr-TR" sz="2400" dirty="0"/>
          </a:p>
          <a:p>
            <a:r>
              <a:rPr lang="tr-TR" b="1" dirty="0"/>
              <a:t>Danıştay 1.Daire’nin 05.07.2017 tarihli ve E:2017/1212, K:2017/1395 sayılı kararıyla</a:t>
            </a:r>
          </a:p>
          <a:p>
            <a:pPr marL="0" indent="0">
              <a:buNone/>
            </a:pPr>
            <a:r>
              <a:rPr lang="tr-TR" dirty="0"/>
              <a:t>“…</a:t>
            </a:r>
            <a:r>
              <a:rPr lang="tr-TR" i="1" dirty="0"/>
              <a:t>2547 sayılı Kanunun 53/c maddesi hükmü gereğince yapılan ceza soruşturması sonucunda </a:t>
            </a:r>
            <a:r>
              <a:rPr lang="tr-TR" b="1" i="1" dirty="0"/>
              <a:t>verilen men-i muhakeme veya lüzum-u muhakeme kararlarının, haklarında karar verilenlere (şüphelilere) ve şikayetçilere 7201 sayılı Tebligat Kanunu’nda </a:t>
            </a:r>
            <a:r>
              <a:rPr lang="tr-TR" i="1" dirty="0"/>
              <a:t>ve ilgili Yönetmelikte gösterilen usule uygun olarak tebliği zorunludur.</a:t>
            </a:r>
            <a:endParaRPr lang="tr-TR" dirty="0"/>
          </a:p>
          <a:p>
            <a:pPr marL="0" indent="0">
              <a:buNone/>
            </a:pPr>
            <a:r>
              <a:rPr lang="tr-TR" i="1" dirty="0"/>
              <a:t>… Üniversitesi Rektörlüğünce oluşturulan Kurulun … tarihli men-i muhakeme kararının, şikayetçiler ...., ….., ….., …., …..'a tebliğlerini göstermek amacıyla dosyaya eklenen alındı belgelerinde, </a:t>
            </a:r>
            <a:r>
              <a:rPr lang="tr-TR" i="1" u="sng" dirty="0"/>
              <a:t>evrakı tebellüğ eden şahısların kim olduğunun belirsiz olduğu, tebliğ tarihinin de yer almadığı</a:t>
            </a:r>
            <a:r>
              <a:rPr lang="tr-TR" i="1" dirty="0"/>
              <a:t>, dolayısıyla söz konusu Kurul kararının şikayetçilere </a:t>
            </a:r>
            <a:r>
              <a:rPr lang="tr-TR" i="1" u="sng" dirty="0"/>
              <a:t>tebliğ edilip edilmediği hususunda tereddüt oluştuğu</a:t>
            </a:r>
            <a:r>
              <a:rPr lang="tr-TR" i="1" dirty="0"/>
              <a:t> görülmekle birlikte, bu kararımız üzerine verilecek Kurul kararının şikayetçilere mevzuata uygun olarak tebliği gerektiği belirlenmiştir.</a:t>
            </a:r>
            <a:endParaRPr lang="tr-TR" dirty="0"/>
          </a:p>
          <a:p>
            <a:pPr marL="0" indent="0">
              <a:buNone/>
            </a:pPr>
            <a:r>
              <a:rPr lang="tr-TR" i="1" dirty="0"/>
              <a:t>Açıklanan nedenlerle, … Üniversitesi Rektörlüğünce oluşturulan Yetkili Kurulun … tarihli men-i muhakeme kararının bozulmasına, söz konusu eksiklikler giderilmek suretiyle </a:t>
            </a:r>
            <a:r>
              <a:rPr lang="tr-TR" b="1" i="1" dirty="0"/>
              <a:t>usulüne uygun olarak yapılacak soruşturma üzerine Yetkili Kurulca yeni bir karar verilmesi, verilecek kararın türüne göre şikayetçilere ve şüphelilere 7201 sayılı Tebligat Kanunu’nda ve ilgili Yönetmelikte öngörülen usule uygun olarak kararın tebliğ edilmesi</a:t>
            </a:r>
            <a:r>
              <a:rPr lang="tr-TR" dirty="0"/>
              <a:t>…” yönünde karar verilerek, </a:t>
            </a:r>
          </a:p>
          <a:p>
            <a:pPr marL="0" indent="0">
              <a:buNone/>
            </a:pPr>
            <a:r>
              <a:rPr lang="tr-TR" dirty="0"/>
              <a:t>Yapılacak tebliğlerin Tebligat Kanunu’na uygun şekilde gerçekleştirilmesinin zorunlu olduğuna değinilmiştir.</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91</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2371071884"/>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3889" y="637952"/>
            <a:ext cx="10586300" cy="6028661"/>
          </a:xfrm>
        </p:spPr>
        <p:txBody>
          <a:bodyPr>
            <a:normAutofit lnSpcReduction="10000"/>
          </a:bodyPr>
          <a:lstStyle/>
          <a:p>
            <a:pPr marL="0" indent="0">
              <a:buNone/>
            </a:pPr>
            <a:r>
              <a:rPr lang="tr-TR" b="1" dirty="0"/>
              <a:t>								</a:t>
            </a:r>
            <a:r>
              <a:rPr lang="tr-TR" sz="2400" b="1" dirty="0"/>
              <a:t>KARARLARA İTİRAZ</a:t>
            </a:r>
            <a:endParaRPr lang="tr-TR" sz="2400" dirty="0"/>
          </a:p>
          <a:p>
            <a:endParaRPr lang="tr-TR" sz="2000" dirty="0"/>
          </a:p>
          <a:p>
            <a:r>
              <a:rPr lang="tr-TR" sz="2000" dirty="0"/>
              <a:t>2547 sayılı Kanun’un md.53/c-(4) bendinde yetkili Kurulca verilen </a:t>
            </a:r>
            <a:r>
              <a:rPr lang="tr-TR" sz="2000" b="1" u="sng" dirty="0"/>
              <a:t>lüzum-u muhakeme kararına itiraz</a:t>
            </a:r>
            <a:r>
              <a:rPr lang="tr-TR" sz="2000" dirty="0"/>
              <a:t> ile </a:t>
            </a:r>
            <a:r>
              <a:rPr lang="tr-TR" sz="2000" b="1" dirty="0"/>
              <a:t>men-i muhakeme kararlarının kendiliğinden</a:t>
            </a:r>
            <a:r>
              <a:rPr lang="tr-TR" sz="2000" dirty="0"/>
              <a:t> incelenmesinin Danıştay ilgili dairesine ait olduğu düzenlenmiştir. </a:t>
            </a:r>
          </a:p>
          <a:p>
            <a:r>
              <a:rPr lang="tr-TR" sz="2000" dirty="0"/>
              <a:t>Bu maddede men-i muhakeme kararlarının Danıştay tarafından resen inceleneceğine yer verilmiş ancak men-i muhakeme kararına karşı şikayetçilerin itiraz hakkının bulunduğu açıkça düzenlenmemiştir. </a:t>
            </a:r>
          </a:p>
          <a:p>
            <a:r>
              <a:rPr lang="tr-TR" sz="2000" dirty="0"/>
              <a:t>Ancak şikayetçinin, şüphelinin kendisine karşı gerçekleştirdiğini iddia ettiği eylem nedeniyle yargılanmasında menfaati bulunduğundan, adil yargılanma ve adalete erişim ilkeleri bağlamında </a:t>
            </a:r>
            <a:r>
              <a:rPr lang="tr-TR" sz="2000" b="1" dirty="0"/>
              <a:t>men-i muhakeme kararına karşı şikayetçinin itiraz hakkının bulunduğunun kabulü gerekir</a:t>
            </a:r>
            <a:r>
              <a:rPr lang="tr-TR" sz="2000" dirty="0"/>
              <a:t>. </a:t>
            </a:r>
          </a:p>
          <a:p>
            <a:r>
              <a:rPr lang="tr-TR" sz="2000" dirty="0"/>
              <a:t>Nitekim </a:t>
            </a:r>
            <a:r>
              <a:rPr lang="tr-TR" sz="2000" b="1" dirty="0"/>
              <a:t>men-i muhakeme kararlarına karşı şikayetçilerin de itiraz hakkının bulunduğu Danıştay kararlarıyla kabul görmüştür</a:t>
            </a:r>
            <a:r>
              <a:rPr lang="tr-TR" sz="2000" dirty="0"/>
              <a:t>.</a:t>
            </a:r>
          </a:p>
          <a:p>
            <a:r>
              <a:rPr lang="tr-TR" sz="2000" dirty="0"/>
              <a:t>Yine kararlarda </a:t>
            </a:r>
            <a:r>
              <a:rPr lang="tr-TR" sz="2000" b="1" u="sng" dirty="0"/>
              <a:t>sadece şikayetçinin itiraz yoluna gidebileceği</a:t>
            </a:r>
            <a:r>
              <a:rPr lang="tr-TR" sz="2000" dirty="0"/>
              <a:t>, şikayetçi dışında dosyada </a:t>
            </a:r>
            <a:r>
              <a:rPr lang="tr-TR" sz="2000" u="sng" dirty="0"/>
              <a:t>şikayetçi sıfatı bulunmayan 3.kişilerin men-i muhakeme kararına itiraz edemeyeceği</a:t>
            </a:r>
            <a:r>
              <a:rPr lang="tr-TR" sz="2000" dirty="0"/>
              <a:t> belirtilmiştir.</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92</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434829436"/>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311579" y="637952"/>
            <a:ext cx="10182216" cy="6028661"/>
          </a:xfrm>
        </p:spPr>
        <p:txBody>
          <a:bodyPr>
            <a:normAutofit/>
          </a:bodyPr>
          <a:lstStyle/>
          <a:p>
            <a:pPr marL="0" indent="0">
              <a:buNone/>
            </a:pPr>
            <a:r>
              <a:rPr lang="tr-TR" b="1" dirty="0"/>
              <a:t>								</a:t>
            </a:r>
            <a:r>
              <a:rPr lang="tr-TR" sz="2400" b="1" dirty="0"/>
              <a:t>KARARLARA İTİRAZ</a:t>
            </a:r>
          </a:p>
          <a:p>
            <a:pPr marL="0" indent="0">
              <a:buNone/>
            </a:pPr>
            <a:endParaRPr lang="tr-TR" sz="2000" dirty="0"/>
          </a:p>
          <a:p>
            <a:r>
              <a:rPr lang="tr-TR" sz="2000" b="1" dirty="0"/>
              <a:t>Danıştay 1.Daire 15.09.2021 tarih ve E:2021/1319, K:2021/1179 sayılı kararında</a:t>
            </a:r>
          </a:p>
          <a:p>
            <a:pPr marL="0" indent="0">
              <a:buNone/>
            </a:pPr>
            <a:r>
              <a:rPr lang="tr-TR" sz="2000" b="1" dirty="0"/>
              <a:t> </a:t>
            </a:r>
            <a:r>
              <a:rPr lang="tr-TR" sz="2000" dirty="0"/>
              <a:t>“…A</a:t>
            </a:r>
            <a:r>
              <a:rPr lang="tr-TR" sz="2000" i="1" dirty="0"/>
              <a:t>nılan mevzuat hükümleri uyarınca men-i muhakemeye ilişkin yetkili kurul kararlarına karşı sadece şikayetçinin itiraz yoluna gidebileceğinin açık olduğu, itiraz edilen 21.8.2020 tarihli Yetkili Kurul kararının dayanağı ceza soruşturmasının şikayetçi ...'</a:t>
            </a:r>
            <a:r>
              <a:rPr lang="tr-TR" sz="2000" i="1" dirty="0" err="1"/>
              <a:t>nun</a:t>
            </a:r>
            <a:r>
              <a:rPr lang="tr-TR" sz="2000" i="1" dirty="0"/>
              <a:t> Manisa Cumhuriyet Başsavcılığına verdiği 22.1.2020 tarihli dilekçe üzerine başladığı,</a:t>
            </a:r>
          </a:p>
          <a:p>
            <a:pPr marL="0" indent="0">
              <a:buNone/>
            </a:pPr>
            <a:r>
              <a:rPr lang="tr-TR" sz="2000" i="1" dirty="0"/>
              <a:t>...'un ise olayla ilgili olarak şikayet dilekçesi olmadığı, bu nedenle adı geçenin şikayetçilere tanınan itiraz hakkından faydalanmasına imkan olmadığı, belirtilen sebeplerle </a:t>
            </a:r>
            <a:r>
              <a:rPr lang="tr-TR" sz="2000" b="1" i="1" dirty="0"/>
              <a:t>şikayetçi sıfatını haiz olmayan ...'un Yetkili Kurul kararına itiraz hakkının bulunmadığ</a:t>
            </a:r>
            <a:r>
              <a:rPr lang="tr-TR" sz="2000" i="1" dirty="0"/>
              <a:t>ı, bu nedenlerle … tarafından Dairemize hitaben yazılan 9.3.2021 tarihli CİMER başvurusuyla ilgili olarak Dairemizce yapılacak herhangi bir işlem bulunmadığı anlaşıldığından, bu dilekçedeki istemin incelenmeksizin reddine</a:t>
            </a:r>
            <a:r>
              <a:rPr lang="tr-TR" sz="2000" dirty="0"/>
              <a:t>…” karar verilmiştir.</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93</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041001195"/>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233377" y="637952"/>
            <a:ext cx="10281682" cy="6028661"/>
          </a:xfrm>
        </p:spPr>
        <p:txBody>
          <a:bodyPr>
            <a:normAutofit/>
          </a:bodyPr>
          <a:lstStyle/>
          <a:p>
            <a:pPr marL="0" indent="0">
              <a:buNone/>
            </a:pPr>
            <a:r>
              <a:rPr lang="tr-TR" b="1" dirty="0"/>
              <a:t>								</a:t>
            </a:r>
            <a:r>
              <a:rPr lang="tr-TR" sz="2400" b="1" dirty="0"/>
              <a:t>KARARLARA İTİRAZ</a:t>
            </a:r>
          </a:p>
          <a:p>
            <a:pPr marL="0" indent="0">
              <a:buNone/>
            </a:pPr>
            <a:endParaRPr lang="tr-TR" sz="2000" dirty="0"/>
          </a:p>
          <a:p>
            <a:r>
              <a:rPr lang="tr-TR" sz="2000" dirty="0"/>
              <a:t>Yetkili Kurulca şüpheliler hakkında </a:t>
            </a:r>
            <a:r>
              <a:rPr lang="tr-TR" sz="2000" b="1" u="sng" dirty="0"/>
              <a:t>lüzum-u muhakeme kararı verilmesi halinde</a:t>
            </a:r>
            <a:r>
              <a:rPr lang="tr-TR" sz="2000" dirty="0"/>
              <a:t>, bu </a:t>
            </a:r>
            <a:r>
              <a:rPr lang="tr-TR" sz="2000" b="1" u="sng" dirty="0"/>
              <a:t>karara itiraz eden şüpheliler yönünden Danıştay tarafından inceleme yapılabilecek</a:t>
            </a:r>
            <a:r>
              <a:rPr lang="tr-TR" sz="2000" dirty="0"/>
              <a:t>, </a:t>
            </a:r>
            <a:r>
              <a:rPr lang="tr-TR" sz="2000" b="1" dirty="0"/>
              <a:t>karara itiraz etmeyen şüpheliler yönünden ise lüzum-u muhakeme kararı kesinleşecektir</a:t>
            </a:r>
            <a:r>
              <a:rPr lang="tr-TR" sz="2000" dirty="0"/>
              <a:t>. </a:t>
            </a:r>
          </a:p>
          <a:p>
            <a:endParaRPr lang="tr-TR" sz="2000" dirty="0"/>
          </a:p>
          <a:p>
            <a:r>
              <a:rPr lang="tr-TR" sz="2000" b="1" dirty="0"/>
              <a:t>Danıştay 1.Daire 09.04.2019 tarih ve E:2019/313, K:2019/566 sayılı kararında; </a:t>
            </a:r>
          </a:p>
          <a:p>
            <a:pPr marL="0" indent="0">
              <a:buNone/>
            </a:pPr>
            <a:r>
              <a:rPr lang="tr-TR" sz="2000" dirty="0"/>
              <a:t>“…</a:t>
            </a:r>
            <a:r>
              <a:rPr lang="tr-TR" sz="2000" i="1" dirty="0"/>
              <a:t>2547 sayılı Kanunun 53/c maddesi gereğince Kurulun … tarihli kararının sadece Dairemiz tarafından ve ancak şüphelilerin itiraz etmeleri halinde incelenerek bozulabileceği açıktır. … </a:t>
            </a:r>
          </a:p>
          <a:p>
            <a:pPr marL="0" indent="0">
              <a:buNone/>
            </a:pPr>
            <a:r>
              <a:rPr lang="tr-TR" sz="2000" i="1" dirty="0"/>
              <a:t>… Bu bağlamda, … </a:t>
            </a:r>
            <a:r>
              <a:rPr lang="tr-TR" sz="2000" b="1" i="1" u="sng" dirty="0"/>
              <a:t>sadece bu Kurul kararına itiraz eden şüpheliler yönünden </a:t>
            </a:r>
            <a:r>
              <a:rPr lang="tr-TR" sz="2000" b="1" i="1" u="sng" dirty="0" err="1"/>
              <a:t>Danıştayın</a:t>
            </a:r>
            <a:r>
              <a:rPr lang="tr-TR" sz="2000" b="1" i="1" u="sng" dirty="0"/>
              <a:t> inceleme yapabileceği</a:t>
            </a:r>
            <a:r>
              <a:rPr lang="tr-TR" sz="2000" i="1" dirty="0"/>
              <a:t>, itiraz etmeyen şüpheliler yönünden ise kararın kesinleşeceği hususunda bilgi verilmesi gerektiği anlaşılmıştır</a:t>
            </a:r>
            <a:r>
              <a:rPr lang="tr-TR" sz="2000" dirty="0"/>
              <a:t>.” denilerek itiraz edilmeyen kararların kesinleşeceği ifade edilmiştir.</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94</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765896769"/>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233377" y="712380"/>
            <a:ext cx="10281682" cy="5954233"/>
          </a:xfrm>
        </p:spPr>
        <p:txBody>
          <a:bodyPr>
            <a:normAutofit/>
          </a:bodyPr>
          <a:lstStyle/>
          <a:p>
            <a:pPr marL="0" indent="0">
              <a:buNone/>
            </a:pPr>
            <a:r>
              <a:rPr lang="tr-TR" b="1" dirty="0"/>
              <a:t>								</a:t>
            </a:r>
            <a:r>
              <a:rPr lang="tr-TR" sz="2400" b="1" dirty="0"/>
              <a:t>KARARLARA İTİRAZ</a:t>
            </a:r>
          </a:p>
          <a:p>
            <a:pPr marL="0" indent="0">
              <a:buNone/>
            </a:pPr>
            <a:endParaRPr lang="tr-TR" sz="2400" b="1" dirty="0"/>
          </a:p>
          <a:p>
            <a:r>
              <a:rPr lang="tr-TR" b="1" dirty="0"/>
              <a:t>Danıştay 1.Daire’nin 29.07.2027 tarihli ve E:2007/926 K:2007/1057sayılı kararında</a:t>
            </a:r>
          </a:p>
          <a:p>
            <a:pPr marL="0" indent="0">
              <a:buNone/>
            </a:pPr>
            <a:r>
              <a:rPr lang="tr-TR" dirty="0"/>
              <a:t>“…</a:t>
            </a:r>
            <a:r>
              <a:rPr lang="tr-TR" i="1" dirty="0"/>
              <a:t>2547 sayılı Yükseköğretim Kanunun 53 üncü maddesinin (c) fıkrasının 4 numaralı bendinde, yetkili kurullarca verilen </a:t>
            </a:r>
            <a:r>
              <a:rPr lang="tr-TR" b="1" i="1" u="sng" dirty="0"/>
              <a:t>lüzum-u muhakeme kararına ilgililerince yapılacak itiraz </a:t>
            </a:r>
            <a:r>
              <a:rPr lang="tr-TR" i="1" dirty="0"/>
              <a:t>ile </a:t>
            </a:r>
            <a:r>
              <a:rPr lang="tr-TR" b="1" i="1" dirty="0"/>
              <a:t>men-i muhakeme kararlarının kendiliğinden </a:t>
            </a:r>
            <a:r>
              <a:rPr lang="tr-TR" i="1" dirty="0"/>
              <a:t>Danıştay ilgili Dairesince incelenerek karara bağlanacağı, </a:t>
            </a:r>
            <a:r>
              <a:rPr lang="tr-TR" b="1" i="1" dirty="0"/>
              <a:t>lüzum-u muhakemesi kesinleşen görevlilerin yargılanmalarının suçun işlendiği yer adliye mahkemelerine ait olduğu</a:t>
            </a:r>
            <a:r>
              <a:rPr lang="tr-TR" i="1" dirty="0"/>
              <a:t> hükme bağlanmıştır.  </a:t>
            </a:r>
            <a:endParaRPr lang="tr-TR" dirty="0"/>
          </a:p>
          <a:p>
            <a:pPr marL="0" indent="0">
              <a:buNone/>
            </a:pPr>
            <a:r>
              <a:rPr lang="tr-TR" i="1" dirty="0"/>
              <a:t>Dosyanın incelenmesinden, şüpheliler … ve … hakkındaki  26.4.2007 günlü, 2007/10 sayılı </a:t>
            </a:r>
            <a:r>
              <a:rPr lang="tr-TR" b="1" i="1" dirty="0"/>
              <a:t>lüzum-u muhakeme kararının şüphelilere  tebliğ edildiği,  bu karara şüphelilerin  itirazlarının söz konusu olmamasına karşın, Rektörlükçe Yetkili  Kurul kararı ile eki belgelerin Dairemize gönderildiği anlaşılmaktadır</a:t>
            </a:r>
            <a:r>
              <a:rPr lang="tr-TR" i="1" dirty="0"/>
              <a:t>. </a:t>
            </a:r>
            <a:endParaRPr lang="tr-TR" dirty="0"/>
          </a:p>
          <a:p>
            <a:pPr marL="0" indent="0">
              <a:buNone/>
            </a:pPr>
            <a:r>
              <a:rPr lang="tr-TR" i="1" dirty="0"/>
              <a:t>Bu durumda, </a:t>
            </a:r>
            <a:r>
              <a:rPr lang="tr-TR" i="1" u="sng" dirty="0"/>
              <a:t>yetkili kurul kararına itiraz bulunmadığı halde gönderilen lüzum-u muhakeme kararı hakkında Dairemizce karar verilmesi mümkün bulunmadığından</a:t>
            </a:r>
            <a:r>
              <a:rPr lang="tr-TR" i="1" dirty="0"/>
              <a:t>, dosya esas kaydının kapatılarak, ilgililerin itirazları halinde dosyanın Dairemize, </a:t>
            </a:r>
            <a:r>
              <a:rPr lang="tr-TR" b="1" i="1" dirty="0"/>
              <a:t>lüzum-u muhakeme kararının itiraz edilmeksizin kesinleşmesi halinde ise … Cumhuriyet Başsavcılığı’na gönderilmesi için dosyanın …Üniversitesi Rektörlüğüne iadesine</a:t>
            </a:r>
            <a:r>
              <a:rPr lang="tr-TR" dirty="0"/>
              <a:t>…”</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95</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1258498474"/>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233377" y="712380"/>
            <a:ext cx="10281682" cy="5954233"/>
          </a:xfrm>
        </p:spPr>
        <p:txBody>
          <a:bodyPr>
            <a:normAutofit/>
          </a:bodyPr>
          <a:lstStyle/>
          <a:p>
            <a:pPr marL="0" indent="0">
              <a:buNone/>
            </a:pPr>
            <a:r>
              <a:rPr lang="tr-TR" b="1" dirty="0"/>
              <a:t>						</a:t>
            </a:r>
            <a:r>
              <a:rPr lang="tr-TR" sz="2400" b="1" dirty="0"/>
              <a:t>KARARLARA İTİRAZ SÜRESİ</a:t>
            </a:r>
          </a:p>
          <a:p>
            <a:pPr marL="0" indent="0">
              <a:buNone/>
            </a:pPr>
            <a:endParaRPr lang="tr-TR" sz="2000" b="1" dirty="0"/>
          </a:p>
          <a:p>
            <a:r>
              <a:rPr lang="tr-TR" sz="2000" dirty="0"/>
              <a:t>2547 sayılı Kanun’un md.53/c fıkrasında son soruşturmaya yetkili Kurulca verilen lüzum-u muhakeme veya men-i muhakeme kararlarına itiraz edilebileceği ve itirazı inceleyecek merciler düzenlenmekle birlikte</a:t>
            </a:r>
            <a:r>
              <a:rPr lang="tr-TR" sz="2000" b="1" dirty="0"/>
              <a:t>, kararlara karşı itiraz süresi düzenlenmemiştir</a:t>
            </a:r>
            <a:r>
              <a:rPr lang="tr-TR" sz="2000" dirty="0"/>
              <a:t>. </a:t>
            </a:r>
          </a:p>
          <a:p>
            <a:pPr marL="0" indent="0">
              <a:buNone/>
            </a:pPr>
            <a:endParaRPr lang="tr-TR" sz="2000" dirty="0"/>
          </a:p>
          <a:p>
            <a:r>
              <a:rPr lang="tr-TR" sz="2000" dirty="0"/>
              <a:t>4483 sayılı Kanun’da verilecek soruşturma izni üzerine Cumhuriyet Savcısı soruşturma yürüteceğinden ancak 2547 sayılı Kanun’un md.53/c fıkrası kapsamındaki ceza soruşturmalarında ise bir soruşturma izni bulunmayıp soruşturma bizzat maddede belirtilen yetkili makamlarca yapılacağından, ceza soruşturmalarında 4483 sayılı Kanun hükümlerinin önemli bir kısmı uygulanamamaktadır. </a:t>
            </a:r>
          </a:p>
          <a:p>
            <a:pPr marL="0" indent="0">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96</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4043813817"/>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233377" y="255182"/>
            <a:ext cx="10426811" cy="6347636"/>
          </a:xfrm>
        </p:spPr>
        <p:txBody>
          <a:bodyPr>
            <a:normAutofit fontScale="92500" lnSpcReduction="20000"/>
          </a:bodyPr>
          <a:lstStyle/>
          <a:p>
            <a:pPr marL="0" indent="0">
              <a:buNone/>
            </a:pPr>
            <a:r>
              <a:rPr lang="tr-TR" b="1" dirty="0"/>
              <a:t>						</a:t>
            </a:r>
            <a:r>
              <a:rPr lang="tr-TR" sz="2600" b="1" dirty="0"/>
              <a:t>KARARLARA İTİRAZ SÜRESİ</a:t>
            </a:r>
          </a:p>
          <a:p>
            <a:pPr marL="0" indent="0">
              <a:buNone/>
            </a:pPr>
            <a:endParaRPr lang="tr-TR" sz="2400" b="1" dirty="0"/>
          </a:p>
          <a:p>
            <a:r>
              <a:rPr lang="tr-TR" dirty="0"/>
              <a:t>Ceza soruşturmaları için atıf yapılan </a:t>
            </a:r>
            <a:r>
              <a:rPr lang="tr-TR" b="1" dirty="0"/>
              <a:t>4483 sayılı Kanun’un “</a:t>
            </a:r>
            <a:r>
              <a:rPr lang="tr-TR" b="1" u="sng" dirty="0"/>
              <a:t>itiraz</a:t>
            </a:r>
            <a:r>
              <a:rPr lang="tr-TR" b="1" dirty="0"/>
              <a:t>” başlıklı 9.maddesinde</a:t>
            </a:r>
            <a:r>
              <a:rPr lang="tr-TR" dirty="0"/>
              <a:t>; </a:t>
            </a:r>
          </a:p>
          <a:p>
            <a:pPr marL="0" indent="0">
              <a:buNone/>
            </a:pPr>
            <a:r>
              <a:rPr lang="tr-TR" dirty="0"/>
              <a:t>“</a:t>
            </a:r>
            <a:r>
              <a:rPr lang="tr-TR" i="1" dirty="0"/>
              <a:t>Yetkili merci, soruşturma izni verilmesine veya verilmemesine ilişkin kararını Cumhuriyet başsavcılığına, hakkında inceleme yapılan memur veya diğer kamu görevlisine ve varsa şikayetçiye bildirir.</a:t>
            </a:r>
            <a:endParaRPr lang="tr-TR" dirty="0"/>
          </a:p>
          <a:p>
            <a:pPr marL="0" indent="0">
              <a:buNone/>
            </a:pPr>
            <a:r>
              <a:rPr lang="tr-TR" i="1" dirty="0"/>
              <a:t>Soruşturma izni verilmesine ilişkin karara karşı hakkında inceleme yapılan memur veya diğer kamu görevlisi; </a:t>
            </a:r>
            <a:r>
              <a:rPr lang="tr-TR" b="1" i="1" dirty="0"/>
              <a:t>soruşturma izni verilmemesine ilişkin karara karşı ise Cumhuriyet başsavcılığı veya şikayetçi, izin vermeye yetkili merciler tarafından verilen işleme koymama kararına karşı da şikayetçi itiraz yoluna gidebilir. </a:t>
            </a:r>
            <a:r>
              <a:rPr lang="tr-TR" b="1" i="1" u="sng" dirty="0"/>
              <a:t>İtiraz süresi, yetkili merciin kararının tebliğinden itibaren on gündür</a:t>
            </a:r>
            <a:r>
              <a:rPr lang="tr-TR" dirty="0"/>
              <a:t>.” denilmektedir. </a:t>
            </a:r>
          </a:p>
          <a:p>
            <a:pPr marL="0" indent="0">
              <a:buNone/>
            </a:pPr>
            <a:endParaRPr lang="tr-TR" dirty="0"/>
          </a:p>
          <a:p>
            <a:r>
              <a:rPr lang="tr-TR" dirty="0"/>
              <a:t>Burada düzenlenen itiraz, soruşturma izni verilmesi ya da verilmemesi kararlarına ilişkin olup, soruşturma başlatılmasından önceki bir karara itiraz edilmesine ilişkindir. </a:t>
            </a:r>
          </a:p>
          <a:p>
            <a:pPr marL="0" indent="0">
              <a:buNone/>
            </a:pPr>
            <a:endParaRPr lang="tr-TR" dirty="0"/>
          </a:p>
          <a:p>
            <a:pPr>
              <a:lnSpc>
                <a:spcPct val="110000"/>
              </a:lnSpc>
              <a:spcBef>
                <a:spcPts val="0"/>
              </a:spcBef>
            </a:pPr>
            <a:r>
              <a:rPr lang="tr-TR" dirty="0"/>
              <a:t>Ancak </a:t>
            </a:r>
            <a:r>
              <a:rPr lang="tr-TR" b="1" dirty="0"/>
              <a:t>Kanun’da başkaca bir itiraz süresi de düzenlenmediğinden</a:t>
            </a:r>
            <a:r>
              <a:rPr lang="tr-TR" dirty="0"/>
              <a:t>, uygulamada bu </a:t>
            </a:r>
          </a:p>
          <a:p>
            <a:pPr marL="0" indent="0">
              <a:lnSpc>
                <a:spcPct val="110000"/>
              </a:lnSpc>
              <a:spcBef>
                <a:spcPts val="0"/>
              </a:spcBef>
              <a:buNone/>
              <a:tabLst>
                <a:tab pos="361950" algn="l"/>
              </a:tabLst>
            </a:pPr>
            <a:r>
              <a:rPr lang="tr-TR" dirty="0"/>
              <a:t>	</a:t>
            </a:r>
            <a:r>
              <a:rPr lang="tr-TR" b="1" u="sng" dirty="0"/>
              <a:t>10 günlük itiraz süresi kıyasen son soruşturmaya yetkili Kurulca verilen lüzum-u muhakeme </a:t>
            </a:r>
            <a:r>
              <a:rPr lang="tr-TR" b="1" dirty="0"/>
              <a:t>	</a:t>
            </a:r>
            <a:r>
              <a:rPr lang="tr-TR" b="1" u="sng" dirty="0"/>
              <a:t>ya da men-i muhakeme kararlarına karşı itirazlarda dikkate alınmakta </a:t>
            </a:r>
            <a:r>
              <a:rPr lang="tr-TR" dirty="0"/>
              <a:t>ve soruşturmanın 	taraflarına yapılan tebligatta karara itiraz süresinin tebliğden itibaren 10 gün olduğu 	belirtilmektedir. </a:t>
            </a:r>
          </a:p>
          <a:p>
            <a:pPr marL="0" indent="0">
              <a:lnSpc>
                <a:spcPct val="110000"/>
              </a:lnSpc>
              <a:spcBef>
                <a:spcPts val="0"/>
              </a:spcBef>
              <a:buNone/>
              <a:tabLst>
                <a:tab pos="361950" algn="l"/>
              </a:tabLst>
            </a:pPr>
            <a:endParaRPr lang="tr-TR" dirty="0"/>
          </a:p>
          <a:p>
            <a:pPr marL="0" indent="0">
              <a:lnSpc>
                <a:spcPct val="110000"/>
              </a:lnSpc>
              <a:spcBef>
                <a:spcPts val="0"/>
              </a:spcBef>
              <a:buNone/>
              <a:tabLst>
                <a:tab pos="361950" algn="l"/>
              </a:tabLst>
            </a:pPr>
            <a:r>
              <a:rPr lang="tr-TR" sz="2200" b="1" dirty="0"/>
              <a:t>Ceza soruşturmalarında </a:t>
            </a:r>
            <a:r>
              <a:rPr lang="tr-TR" sz="2200" b="1" u="sng" dirty="0"/>
              <a:t>uygulama, Kurul kararlarına karşı itiraz süresinin 10 gün </a:t>
            </a:r>
            <a:r>
              <a:rPr lang="tr-TR" sz="2200" b="1" dirty="0"/>
              <a:t>olduğu  şeklinde yerleşmiştir</a:t>
            </a:r>
            <a:r>
              <a:rPr lang="tr-TR" sz="2200" dirty="0"/>
              <a:t>.</a:t>
            </a:r>
          </a:p>
          <a:p>
            <a:pPr marL="0" indent="0">
              <a:buNone/>
            </a:pPr>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97</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115630929"/>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233376" y="318978"/>
            <a:ext cx="10426811" cy="6347636"/>
          </a:xfrm>
        </p:spPr>
        <p:txBody>
          <a:bodyPr>
            <a:normAutofit fontScale="92500" lnSpcReduction="20000"/>
          </a:bodyPr>
          <a:lstStyle/>
          <a:p>
            <a:pPr marL="0" indent="0">
              <a:buNone/>
            </a:pPr>
            <a:r>
              <a:rPr lang="tr-TR" b="1" dirty="0"/>
              <a:t>						</a:t>
            </a:r>
            <a:r>
              <a:rPr lang="tr-TR" sz="2600" b="1" dirty="0"/>
              <a:t>KARARLARA İTİRAZ SÜRESİ</a:t>
            </a:r>
          </a:p>
          <a:p>
            <a:pPr marL="0" indent="0">
              <a:buNone/>
            </a:pPr>
            <a:endParaRPr lang="tr-TR" sz="2400" b="1" dirty="0"/>
          </a:p>
          <a:p>
            <a:r>
              <a:rPr lang="tr-TR" b="1" dirty="0"/>
              <a:t>Danıştay 1.Daire’nin 26.12.2019 tarihli ve E:2019/2031, K:2019/2097 sayılı kararında</a:t>
            </a:r>
            <a:r>
              <a:rPr lang="tr-TR" dirty="0"/>
              <a:t>;</a:t>
            </a:r>
          </a:p>
          <a:p>
            <a:pPr marL="0" indent="0">
              <a:buNone/>
            </a:pPr>
            <a:r>
              <a:rPr lang="tr-TR" dirty="0"/>
              <a:t> “...</a:t>
            </a:r>
            <a:r>
              <a:rPr lang="tr-TR" i="1" dirty="0"/>
              <a:t>2547 sayılı Yükseköğretim Kanununun 53 üncü maddesinin (c) bendinde, yükseköğretim üst kuruluşları başkan ve üyeleri ile yükseköğretim kurumları yöneticilerinin, kadrolu ve sözleşmeli öğretim elemanlarının ve bu kuruluş ve kurumların 657 sayılı Devlet Memurları Kanununa tabi memurlarının görevleri dolayısıyla ya da görevlerini yaptıkları sırada işledikleri ileri sürülen suçlar hakkında yetkili makamlarca inceleme başlatılabileceği, inceleme sonucunda soruşturma açılmasına karar verilmesi ya da doğrudan soruşturma başlatılması halinde uygulanacak ceza soruşturması usulü düzenlenmiş, aynı bendin 8 inci alt bendinde, </a:t>
            </a:r>
            <a:r>
              <a:rPr lang="tr-TR" b="1" i="1" dirty="0"/>
              <a:t>bu Kanunda yer almamış hususlarda Memurin </a:t>
            </a:r>
            <a:r>
              <a:rPr lang="tr-TR" b="1" i="1" dirty="0" err="1"/>
              <a:t>Muhakematı</a:t>
            </a:r>
            <a:r>
              <a:rPr lang="tr-TR" b="1" i="1" dirty="0"/>
              <a:t> Hakkında Kanunu Muvakkat hükümlerinin uygulanacağı hükme bağlanmıştır</a:t>
            </a:r>
            <a:r>
              <a:rPr lang="tr-TR" i="1" dirty="0"/>
              <a:t>. </a:t>
            </a:r>
            <a:endParaRPr lang="tr-TR" dirty="0"/>
          </a:p>
          <a:p>
            <a:pPr marL="0" indent="0">
              <a:buNone/>
            </a:pPr>
            <a:r>
              <a:rPr lang="tr-TR" i="1" dirty="0"/>
              <a:t>Adı geçen </a:t>
            </a:r>
            <a:r>
              <a:rPr lang="tr-TR" b="1" i="1" dirty="0"/>
              <a:t>Kanunu </a:t>
            </a:r>
            <a:r>
              <a:rPr lang="tr-TR" b="1" i="1" dirty="0" err="1"/>
              <a:t>Muvakkatı</a:t>
            </a:r>
            <a:r>
              <a:rPr lang="tr-TR" b="1" i="1" dirty="0"/>
              <a:t> yürürlükten kaldıran 4483 sayılı Memurlar ve Diğer Kamu Görevlilerinin Yargılanması Hakkında Kanunun 16 </a:t>
            </a:r>
            <a:r>
              <a:rPr lang="tr-TR" b="1" i="1" dirty="0" err="1"/>
              <a:t>ncı</a:t>
            </a:r>
            <a:r>
              <a:rPr lang="tr-TR" b="1" i="1" dirty="0"/>
              <a:t> maddesinde ise, kanunlarda Memurin </a:t>
            </a:r>
            <a:r>
              <a:rPr lang="tr-TR" b="1" i="1" dirty="0" err="1"/>
              <a:t>Muhakematı</a:t>
            </a:r>
            <a:r>
              <a:rPr lang="tr-TR" b="1" i="1" dirty="0"/>
              <a:t> Hakkında Kanunu </a:t>
            </a:r>
            <a:r>
              <a:rPr lang="tr-TR" b="1" i="1" dirty="0" err="1"/>
              <a:t>Muvakkatın</a:t>
            </a:r>
            <a:r>
              <a:rPr lang="tr-TR" b="1" i="1" dirty="0"/>
              <a:t> uygulanacağı belirtilen hallerde bu Kanun hükümlerinin uygulanacağı belirtilmiş</a:t>
            </a:r>
            <a:r>
              <a:rPr lang="tr-TR" i="1" dirty="0"/>
              <a:t>, Kanunun 9 uncu maddesinin birinci fıkrasında, yetkili merciin soruşturma izni verilmesine ilişkin kararının hakkında ön inceleme yapılan memur veya diğer kamu görevlisine, soruşturma izni verilmemesine ilişkin kararının Cumhuriyet Başsavcılığına ve varsa şikayetçiye, işleme koymama kararının da şikayetçiye bildirileceği, ikinci fıkrasında da soruşturma izni verilmesine ilişkin karara karşı hakkında inceleme yapılan memur veya diğer kamu görevlisinin, soruşturma izni verilmemesine ilişkin karara karşı ise Cumhuriyet başsavcılığı veya şikayetçinin, izin vermeye yetkili merciler tarafından verilen işleme koymama kararına karşı da şikayetçinin itiraz yoluna gidebileceği, </a:t>
            </a:r>
            <a:r>
              <a:rPr lang="tr-TR" b="1" i="1" u="sng" dirty="0"/>
              <a:t>itiraz süresinin ise, yetkili merci kararının tebliğinden itibaren on gün olduğu</a:t>
            </a:r>
            <a:r>
              <a:rPr lang="tr-TR" i="1" dirty="0"/>
              <a:t> hüküm altına alınmıştır</a:t>
            </a:r>
            <a:r>
              <a:rPr lang="tr-TR" dirty="0"/>
              <a:t>...”</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98</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197578066"/>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41990" y="787782"/>
            <a:ext cx="10618197" cy="6070218"/>
          </a:xfrm>
        </p:spPr>
        <p:txBody>
          <a:bodyPr>
            <a:normAutofit/>
          </a:bodyPr>
          <a:lstStyle/>
          <a:p>
            <a:pPr marL="0" indent="0">
              <a:buNone/>
            </a:pPr>
            <a:r>
              <a:rPr lang="tr-TR" b="1" dirty="0"/>
              <a:t>						</a:t>
            </a:r>
            <a:r>
              <a:rPr lang="tr-TR" sz="2400" b="1" dirty="0"/>
              <a:t>SORUŞTURMA SÜRESİ  (ZAMANAŞIMI)</a:t>
            </a:r>
          </a:p>
          <a:p>
            <a:pPr marL="0" indent="0">
              <a:buNone/>
            </a:pPr>
            <a:endParaRPr lang="tr-TR" dirty="0"/>
          </a:p>
          <a:p>
            <a:r>
              <a:rPr lang="tr-TR" dirty="0"/>
              <a:t>Ceza soruşturmasının hangi sürede tamamlanması gerektiğine ilişkin 2547 sayılı Kanunda açıkça belirlenmiş bir süre bulunmamaktadır. </a:t>
            </a:r>
          </a:p>
          <a:p>
            <a:r>
              <a:rPr lang="tr-TR" dirty="0"/>
              <a:t>Her ne kadar 2547 sayılı Kanun md.53/c’de hüküm bulunmayan hallerde 4483 sayılı Kanun hükümleri uygulanacak ise de; daha önce de belirttiğimiz üzere bu Kanun çok sınırlı hallerde ceza soruşturmalarında tatbik edilebilmektedir. </a:t>
            </a:r>
          </a:p>
          <a:p>
            <a:pPr marL="0" indent="0">
              <a:buNone/>
            </a:pPr>
            <a:endParaRPr lang="tr-TR" dirty="0"/>
          </a:p>
          <a:p>
            <a:r>
              <a:rPr lang="tr-TR" dirty="0"/>
              <a:t>4483 sayılı Kanun’un “</a:t>
            </a:r>
            <a:r>
              <a:rPr lang="tr-TR" i="1" dirty="0"/>
              <a:t>süre</a:t>
            </a:r>
            <a:r>
              <a:rPr lang="tr-TR" dirty="0"/>
              <a:t>” başlıklı 7.maddesinde;</a:t>
            </a:r>
          </a:p>
          <a:p>
            <a:pPr marL="0" indent="0">
              <a:buNone/>
            </a:pPr>
            <a:r>
              <a:rPr lang="tr-TR" dirty="0"/>
              <a:t>“</a:t>
            </a:r>
            <a:r>
              <a:rPr lang="tr-TR" i="1" dirty="0"/>
              <a:t>Madde 7 –</a:t>
            </a:r>
            <a:r>
              <a:rPr lang="tr-TR" b="1" i="1" dirty="0"/>
              <a:t> </a:t>
            </a:r>
            <a:r>
              <a:rPr lang="tr-TR" i="1" dirty="0"/>
              <a:t>Yetkili merci, soruşturma izni konusundaki kararını suçun 5 inci maddenin birinci fıkrasına göre öğrenilmesinden itibaren ön inceleme dahil en geç otuz gün içinde verir. Bu süre, zorunlu hallerde </a:t>
            </a:r>
            <a:r>
              <a:rPr lang="tr-TR" i="1" dirty="0" err="1"/>
              <a:t>onbeş</a:t>
            </a:r>
            <a:r>
              <a:rPr lang="tr-TR" i="1" dirty="0"/>
              <a:t> günü geçmemek üzere bir defa uzatılabilir.</a:t>
            </a:r>
            <a:endParaRPr lang="tr-TR" dirty="0"/>
          </a:p>
          <a:p>
            <a:r>
              <a:rPr lang="tr-TR" i="1" dirty="0"/>
              <a:t>Yetkili merci, herhalde yukarıdaki fıkrada belirtilen süreler içinde memur veya diğer kamu görevlisi hakkında soruşturma izni verilmesi veya verilmemesi konusunda karar vermek zorundadır</a:t>
            </a:r>
            <a:r>
              <a:rPr lang="tr-TR" dirty="0"/>
              <a:t>.” hükmüne yer verilmiştir. </a:t>
            </a:r>
          </a:p>
        </p:txBody>
      </p:sp>
      <p:sp>
        <p:nvSpPr>
          <p:cNvPr id="4" name="3 Slayt Numarası Yer Tutucusu"/>
          <p:cNvSpPr>
            <a:spLocks noGrp="1"/>
          </p:cNvSpPr>
          <p:nvPr>
            <p:ph type="sldNum" sz="quarter" idx="12"/>
          </p:nvPr>
        </p:nvSpPr>
        <p:spPr/>
        <p:txBody>
          <a:bodyPr/>
          <a:lstStyle/>
          <a:p>
            <a:fld id="{B1DEFA8C-F947-479F-BE07-76B6B3F80BF1}" type="slidenum">
              <a:rPr lang="tr-TR" sz="1800" b="1">
                <a:latin typeface="Arial Black" panose="020B0A04020102020204" pitchFamily="34" charset="0"/>
              </a:rPr>
              <a:pPr/>
              <a:t>99</a:t>
            </a:fld>
            <a:endParaRPr lang="tr-TR" sz="1800" b="1" dirty="0">
              <a:latin typeface="Arial Black" panose="020B0A04020102020204" pitchFamily="34" charset="0"/>
            </a:endParaRPr>
          </a:p>
        </p:txBody>
      </p:sp>
    </p:spTree>
    <p:extLst>
      <p:ext uri="{BB962C8B-B14F-4D97-AF65-F5344CB8AC3E}">
        <p14:creationId xmlns:p14="http://schemas.microsoft.com/office/powerpoint/2010/main" val="3650954052"/>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1171</TotalTime>
  <Words>17887</Words>
  <Application>Microsoft Office PowerPoint</Application>
  <PresentationFormat>Geniş ekran</PresentationFormat>
  <Paragraphs>993</Paragraphs>
  <Slides>119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119</vt:i4>
      </vt:variant>
    </vt:vector>
  </HeadingPairs>
  <TitlesOfParts>
    <vt:vector size="124" baseType="lpstr">
      <vt:lpstr>Arial</vt:lpstr>
      <vt:lpstr>Arial Black</vt:lpstr>
      <vt:lpstr>Century Gothic</vt:lpstr>
      <vt:lpstr>Wingdings 3</vt:lpstr>
      <vt:lpstr>Duman</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Pau</dc:creator>
  <cp:lastModifiedBy>Pau</cp:lastModifiedBy>
  <cp:revision>763</cp:revision>
  <dcterms:created xsi:type="dcterms:W3CDTF">2024-12-16T17:36:02Z</dcterms:created>
  <dcterms:modified xsi:type="dcterms:W3CDTF">2026-02-09T08:49:39Z</dcterms:modified>
</cp:coreProperties>
</file>