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297" r:id="rId2"/>
    <p:sldId id="331" r:id="rId3"/>
    <p:sldId id="472" r:id="rId4"/>
    <p:sldId id="474" r:id="rId5"/>
    <p:sldId id="509" r:id="rId6"/>
    <p:sldId id="473" r:id="rId7"/>
    <p:sldId id="418" r:id="rId8"/>
    <p:sldId id="481" r:id="rId9"/>
    <p:sldId id="475" r:id="rId10"/>
    <p:sldId id="476" r:id="rId11"/>
    <p:sldId id="478" r:id="rId12"/>
    <p:sldId id="479" r:id="rId13"/>
    <p:sldId id="438" r:id="rId14"/>
    <p:sldId id="480" r:id="rId15"/>
    <p:sldId id="482" r:id="rId16"/>
    <p:sldId id="483" r:id="rId17"/>
    <p:sldId id="484" r:id="rId18"/>
    <p:sldId id="485" r:id="rId19"/>
    <p:sldId id="435" r:id="rId20"/>
    <p:sldId id="497" r:id="rId21"/>
    <p:sldId id="502" r:id="rId22"/>
    <p:sldId id="500" r:id="rId23"/>
    <p:sldId id="498" r:id="rId24"/>
    <p:sldId id="501" r:id="rId25"/>
    <p:sldId id="499" r:id="rId26"/>
    <p:sldId id="477" r:id="rId27"/>
    <p:sldId id="487" r:id="rId28"/>
    <p:sldId id="503" r:id="rId29"/>
    <p:sldId id="504" r:id="rId30"/>
    <p:sldId id="505" r:id="rId31"/>
    <p:sldId id="488" r:id="rId32"/>
    <p:sldId id="489" r:id="rId33"/>
    <p:sldId id="490" r:id="rId34"/>
    <p:sldId id="491" r:id="rId35"/>
    <p:sldId id="456" r:id="rId36"/>
    <p:sldId id="457" r:id="rId37"/>
    <p:sldId id="458" r:id="rId38"/>
    <p:sldId id="492" r:id="rId39"/>
    <p:sldId id="494" r:id="rId40"/>
    <p:sldId id="495" r:id="rId41"/>
    <p:sldId id="493" r:id="rId42"/>
    <p:sldId id="506" r:id="rId43"/>
    <p:sldId id="508" r:id="rId44"/>
    <p:sldId id="464" r:id="rId45"/>
    <p:sldId id="496" r:id="rId46"/>
    <p:sldId id="510" r:id="rId47"/>
    <p:sldId id="421" r:id="rId48"/>
    <p:sldId id="355" r:id="rId49"/>
  </p:sldIdLst>
  <p:sldSz cx="10287000" cy="6858000" type="35mm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61" autoAdjust="0"/>
    <p:restoredTop sz="89392" autoAdjust="0"/>
  </p:normalViewPr>
  <p:slideViewPr>
    <p:cSldViewPr>
      <p:cViewPr varScale="1">
        <p:scale>
          <a:sx n="103" d="100"/>
          <a:sy n="103" d="100"/>
        </p:scale>
        <p:origin x="972" y="108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5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6CB49C-1500-4639-9B92-CAA6BD37CF74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65EAF76-011E-4ECD-A92E-8DF8E692527E}">
      <dgm:prSet phldrT="[Text]" custT="1"/>
      <dgm:spPr/>
      <dgm:t>
        <a:bodyPr/>
        <a:lstStyle/>
        <a:p>
          <a:r>
            <a:rPr lang="tr-TR" sz="2800" dirty="0" smtClean="0"/>
            <a:t>Yönetsel süreçler</a:t>
          </a:r>
          <a:endParaRPr lang="en-US" sz="2800" dirty="0"/>
        </a:p>
      </dgm:t>
    </dgm:pt>
    <dgm:pt modelId="{141E5E28-A0F8-4A45-8ECC-37E92F036372}" type="parTrans" cxnId="{24245D3E-CDA5-494D-B09A-EF629A0A3E43}">
      <dgm:prSet/>
      <dgm:spPr/>
      <dgm:t>
        <a:bodyPr/>
        <a:lstStyle/>
        <a:p>
          <a:endParaRPr lang="en-US" sz="2400"/>
        </a:p>
      </dgm:t>
    </dgm:pt>
    <dgm:pt modelId="{77D0C65D-0AD7-461F-B801-C96ABA3A6192}" type="sibTrans" cxnId="{24245D3E-CDA5-494D-B09A-EF629A0A3E43}">
      <dgm:prSet/>
      <dgm:spPr/>
      <dgm:t>
        <a:bodyPr/>
        <a:lstStyle/>
        <a:p>
          <a:endParaRPr lang="en-US" sz="2400"/>
        </a:p>
      </dgm:t>
    </dgm:pt>
    <dgm:pt modelId="{0AE08076-DDDB-499C-B708-0C70F4A07730}">
      <dgm:prSet phldrT="[Text]" custT="1"/>
      <dgm:spPr>
        <a:solidFill>
          <a:schemeClr val="accent2">
            <a:lumMod val="75000"/>
          </a:schemeClr>
        </a:solidFill>
      </dgm:spPr>
      <dgm:t>
        <a:bodyPr anchor="b"/>
        <a:lstStyle/>
        <a:p>
          <a:r>
            <a:rPr lang="tr-TR" sz="2800" dirty="0" smtClean="0"/>
            <a:t>Eğitim-Öğretim</a:t>
          </a:r>
          <a:endParaRPr lang="en-US" sz="2800" dirty="0"/>
        </a:p>
      </dgm:t>
    </dgm:pt>
    <dgm:pt modelId="{22D536C1-6FC6-4E24-95DA-F482984AA751}" type="parTrans" cxnId="{04637B60-9DFB-4629-8503-CEC1A27B8F57}">
      <dgm:prSet/>
      <dgm:spPr/>
      <dgm:t>
        <a:bodyPr/>
        <a:lstStyle/>
        <a:p>
          <a:endParaRPr lang="en-US" sz="2400"/>
        </a:p>
      </dgm:t>
    </dgm:pt>
    <dgm:pt modelId="{AF91B538-1F02-4334-B6D4-822475B096FC}" type="sibTrans" cxnId="{04637B60-9DFB-4629-8503-CEC1A27B8F57}">
      <dgm:prSet/>
      <dgm:spPr/>
      <dgm:t>
        <a:bodyPr/>
        <a:lstStyle/>
        <a:p>
          <a:endParaRPr lang="en-US" sz="2400"/>
        </a:p>
      </dgm:t>
    </dgm:pt>
    <dgm:pt modelId="{7ED95E75-0BFA-4AD8-ACE5-B9AF6ABD9AF7}">
      <dgm:prSet phldrT="[Text]" custT="1"/>
      <dgm:spPr>
        <a:solidFill>
          <a:schemeClr val="accent2">
            <a:lumMod val="75000"/>
          </a:schemeClr>
        </a:solidFill>
      </dgm:spPr>
      <dgm:t>
        <a:bodyPr anchor="b"/>
        <a:lstStyle/>
        <a:p>
          <a:r>
            <a:rPr lang="tr-TR" sz="2800" dirty="0" smtClean="0"/>
            <a:t>Araştırma ve Geliştirme</a:t>
          </a:r>
          <a:endParaRPr lang="en-US" sz="2800" dirty="0"/>
        </a:p>
      </dgm:t>
    </dgm:pt>
    <dgm:pt modelId="{3DC08FB2-38F8-4751-A3D1-FD53530DD3D6}" type="parTrans" cxnId="{8FE483ED-E0AD-4359-AF8E-883484EF2279}">
      <dgm:prSet/>
      <dgm:spPr/>
      <dgm:t>
        <a:bodyPr/>
        <a:lstStyle/>
        <a:p>
          <a:endParaRPr lang="en-US" sz="2400"/>
        </a:p>
      </dgm:t>
    </dgm:pt>
    <dgm:pt modelId="{C71F8A66-F793-47F9-974F-2AD64D665B3F}" type="sibTrans" cxnId="{8FE483ED-E0AD-4359-AF8E-883484EF2279}">
      <dgm:prSet/>
      <dgm:spPr/>
      <dgm:t>
        <a:bodyPr/>
        <a:lstStyle/>
        <a:p>
          <a:endParaRPr lang="en-US" sz="2400"/>
        </a:p>
      </dgm:t>
    </dgm:pt>
    <dgm:pt modelId="{7EBEC286-C4C3-4BD0-9C5F-67A43D8BF2F5}">
      <dgm:prSet phldrT="[Text]" custT="1"/>
      <dgm:spPr>
        <a:solidFill>
          <a:schemeClr val="accent2">
            <a:lumMod val="75000"/>
          </a:schemeClr>
        </a:solidFill>
      </dgm:spPr>
      <dgm:t>
        <a:bodyPr anchor="b"/>
        <a:lstStyle/>
        <a:p>
          <a:r>
            <a:rPr lang="tr-TR" sz="2800" dirty="0" smtClean="0"/>
            <a:t>Uygulama ve toplumsal hizmetler</a:t>
          </a:r>
          <a:endParaRPr lang="en-US" sz="2800" dirty="0"/>
        </a:p>
      </dgm:t>
    </dgm:pt>
    <dgm:pt modelId="{EC16F95A-C69D-4B2B-A597-5D45DE2C758E}" type="parTrans" cxnId="{470C86D8-3456-4956-A6BC-58A89EEAFE44}">
      <dgm:prSet/>
      <dgm:spPr/>
      <dgm:t>
        <a:bodyPr/>
        <a:lstStyle/>
        <a:p>
          <a:endParaRPr lang="en-US" sz="2400"/>
        </a:p>
      </dgm:t>
    </dgm:pt>
    <dgm:pt modelId="{D203D882-A84B-4BCD-9992-0CA458C44425}" type="sibTrans" cxnId="{470C86D8-3456-4956-A6BC-58A89EEAFE44}">
      <dgm:prSet/>
      <dgm:spPr/>
      <dgm:t>
        <a:bodyPr/>
        <a:lstStyle/>
        <a:p>
          <a:endParaRPr lang="en-US" sz="2400"/>
        </a:p>
      </dgm:t>
    </dgm:pt>
    <dgm:pt modelId="{D45A7804-5742-43A7-AEA9-D37BAE99B952}">
      <dgm:prSet phldrT="[Text]" custT="1"/>
      <dgm:spPr>
        <a:solidFill>
          <a:schemeClr val="accent2">
            <a:lumMod val="75000"/>
          </a:schemeClr>
        </a:solidFill>
      </dgm:spPr>
      <dgm:t>
        <a:bodyPr anchor="t"/>
        <a:lstStyle/>
        <a:p>
          <a:r>
            <a:rPr lang="tr-TR" sz="2800" dirty="0" smtClean="0"/>
            <a:t>İdari ve destek süreçler</a:t>
          </a:r>
          <a:endParaRPr lang="en-US" sz="2800" dirty="0"/>
        </a:p>
      </dgm:t>
    </dgm:pt>
    <dgm:pt modelId="{5C80EF8D-A2B9-48DC-9FB7-821DE19914EA}" type="parTrans" cxnId="{64C905E7-81A5-4C87-AA0F-D542C921DE10}">
      <dgm:prSet/>
      <dgm:spPr/>
      <dgm:t>
        <a:bodyPr/>
        <a:lstStyle/>
        <a:p>
          <a:endParaRPr lang="en-US" sz="2400"/>
        </a:p>
      </dgm:t>
    </dgm:pt>
    <dgm:pt modelId="{1D95216C-408B-40B1-9B00-7FA676CD3891}" type="sibTrans" cxnId="{64C905E7-81A5-4C87-AA0F-D542C921DE10}">
      <dgm:prSet/>
      <dgm:spPr/>
      <dgm:t>
        <a:bodyPr/>
        <a:lstStyle/>
        <a:p>
          <a:endParaRPr lang="en-US" sz="2400"/>
        </a:p>
      </dgm:t>
    </dgm:pt>
    <dgm:pt modelId="{B8A9E2DA-E447-42B1-86D8-41CF3693DEF9}" type="pres">
      <dgm:prSet presAssocID="{636CB49C-1500-4639-9B92-CAA6BD37CF74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29D325C-DC08-4909-8DA2-3D5AD225B481}" type="pres">
      <dgm:prSet presAssocID="{636CB49C-1500-4639-9B92-CAA6BD37CF74}" presName="matrix" presStyleCnt="0"/>
      <dgm:spPr/>
    </dgm:pt>
    <dgm:pt modelId="{589FE2E7-2886-40C3-8466-F08B7366444A}" type="pres">
      <dgm:prSet presAssocID="{636CB49C-1500-4639-9B92-CAA6BD37CF74}" presName="tile1" presStyleLbl="node1" presStyleIdx="0" presStyleCnt="4" custLinFactNeighborX="297" custLinFactNeighborY="1799"/>
      <dgm:spPr/>
      <dgm:t>
        <a:bodyPr/>
        <a:lstStyle/>
        <a:p>
          <a:endParaRPr lang="en-US"/>
        </a:p>
      </dgm:t>
    </dgm:pt>
    <dgm:pt modelId="{BEB1404B-2B83-4E6D-9FA2-D34A97F5130F}" type="pres">
      <dgm:prSet presAssocID="{636CB49C-1500-4639-9B92-CAA6BD37CF7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F0F0AC-838F-4001-89E1-69D050144AAC}" type="pres">
      <dgm:prSet presAssocID="{636CB49C-1500-4639-9B92-CAA6BD37CF74}" presName="tile2" presStyleLbl="node1" presStyleIdx="1" presStyleCnt="4" custLinFactNeighborX="-1301" custLinFactNeighborY="799"/>
      <dgm:spPr/>
      <dgm:t>
        <a:bodyPr/>
        <a:lstStyle/>
        <a:p>
          <a:endParaRPr lang="en-US"/>
        </a:p>
      </dgm:t>
    </dgm:pt>
    <dgm:pt modelId="{79FC9A18-27A6-4802-A919-A48B5DB6984D}" type="pres">
      <dgm:prSet presAssocID="{636CB49C-1500-4639-9B92-CAA6BD37CF7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C37E30-0CDC-4FB3-AE8A-7D2F501DDEB4}" type="pres">
      <dgm:prSet presAssocID="{636CB49C-1500-4639-9B92-CAA6BD37CF74}" presName="tile3" presStyleLbl="node1" presStyleIdx="2" presStyleCnt="4" custLinFactNeighborY="4348"/>
      <dgm:spPr/>
      <dgm:t>
        <a:bodyPr/>
        <a:lstStyle/>
        <a:p>
          <a:endParaRPr lang="en-US"/>
        </a:p>
      </dgm:t>
    </dgm:pt>
    <dgm:pt modelId="{CDCF0540-ABA1-42FD-8430-26B655C8B0C9}" type="pres">
      <dgm:prSet presAssocID="{636CB49C-1500-4639-9B92-CAA6BD37CF7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16697D-585E-48F4-B665-52A6E62A49F2}" type="pres">
      <dgm:prSet presAssocID="{636CB49C-1500-4639-9B92-CAA6BD37CF74}" presName="tile4" presStyleLbl="node1" presStyleIdx="3" presStyleCnt="4" custLinFactNeighborX="-1301"/>
      <dgm:spPr/>
      <dgm:t>
        <a:bodyPr/>
        <a:lstStyle/>
        <a:p>
          <a:endParaRPr lang="en-US"/>
        </a:p>
      </dgm:t>
    </dgm:pt>
    <dgm:pt modelId="{4DE365DB-BAF0-4751-B282-95B5615E7972}" type="pres">
      <dgm:prSet presAssocID="{636CB49C-1500-4639-9B92-CAA6BD37CF7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0A6BCE-BFBC-4DD9-8744-D489EF708CDD}" type="pres">
      <dgm:prSet presAssocID="{636CB49C-1500-4639-9B92-CAA6BD37CF74}" presName="centerTile" presStyleLbl="fgShp" presStyleIdx="0" presStyleCnt="1" custLinFactNeighborX="2662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8FE483ED-E0AD-4359-AF8E-883484EF2279}" srcId="{165EAF76-011E-4ECD-A92E-8DF8E692527E}" destId="{7ED95E75-0BFA-4AD8-ACE5-B9AF6ABD9AF7}" srcOrd="1" destOrd="0" parTransId="{3DC08FB2-38F8-4751-A3D1-FD53530DD3D6}" sibTransId="{C71F8A66-F793-47F9-974F-2AD64D665B3F}"/>
    <dgm:cxn modelId="{95AA8CEF-FADA-4B22-911F-C8C9AE6114C9}" type="presOf" srcId="{636CB49C-1500-4639-9B92-CAA6BD37CF74}" destId="{B8A9E2DA-E447-42B1-86D8-41CF3693DEF9}" srcOrd="0" destOrd="0" presId="urn:microsoft.com/office/officeart/2005/8/layout/matrix1"/>
    <dgm:cxn modelId="{331AEE8E-9AD0-4972-BF3F-8B2351D6797E}" type="presOf" srcId="{7EBEC286-C4C3-4BD0-9C5F-67A43D8BF2F5}" destId="{CDCF0540-ABA1-42FD-8430-26B655C8B0C9}" srcOrd="1" destOrd="0" presId="urn:microsoft.com/office/officeart/2005/8/layout/matrix1"/>
    <dgm:cxn modelId="{64C905E7-81A5-4C87-AA0F-D542C921DE10}" srcId="{165EAF76-011E-4ECD-A92E-8DF8E692527E}" destId="{D45A7804-5742-43A7-AEA9-D37BAE99B952}" srcOrd="3" destOrd="0" parTransId="{5C80EF8D-A2B9-48DC-9FB7-821DE19914EA}" sibTransId="{1D95216C-408B-40B1-9B00-7FA676CD3891}"/>
    <dgm:cxn modelId="{28B18598-D62E-46C8-A530-2D7CF6660093}" type="presOf" srcId="{0AE08076-DDDB-499C-B708-0C70F4A07730}" destId="{BEB1404B-2B83-4E6D-9FA2-D34A97F5130F}" srcOrd="1" destOrd="0" presId="urn:microsoft.com/office/officeart/2005/8/layout/matrix1"/>
    <dgm:cxn modelId="{DB4EBF4D-4C93-4028-BF6A-F21B78C07C33}" type="presOf" srcId="{165EAF76-011E-4ECD-A92E-8DF8E692527E}" destId="{C00A6BCE-BFBC-4DD9-8744-D489EF708CDD}" srcOrd="0" destOrd="0" presId="urn:microsoft.com/office/officeart/2005/8/layout/matrix1"/>
    <dgm:cxn modelId="{4FBD1D2A-4FE3-4D85-99A4-20C209CAF229}" type="presOf" srcId="{7ED95E75-0BFA-4AD8-ACE5-B9AF6ABD9AF7}" destId="{1EF0F0AC-838F-4001-89E1-69D050144AAC}" srcOrd="0" destOrd="0" presId="urn:microsoft.com/office/officeart/2005/8/layout/matrix1"/>
    <dgm:cxn modelId="{300A248A-D3C4-4AF4-B4C5-AD9DA219968B}" type="presOf" srcId="{7ED95E75-0BFA-4AD8-ACE5-B9AF6ABD9AF7}" destId="{79FC9A18-27A6-4802-A919-A48B5DB6984D}" srcOrd="1" destOrd="0" presId="urn:microsoft.com/office/officeart/2005/8/layout/matrix1"/>
    <dgm:cxn modelId="{BF8112FE-A3AE-4DD1-ABB7-C3DB14DD0962}" type="presOf" srcId="{D45A7804-5742-43A7-AEA9-D37BAE99B952}" destId="{4DE365DB-BAF0-4751-B282-95B5615E7972}" srcOrd="1" destOrd="0" presId="urn:microsoft.com/office/officeart/2005/8/layout/matrix1"/>
    <dgm:cxn modelId="{57E8FB7E-06F9-41D1-A2E3-C2C872C2D873}" type="presOf" srcId="{7EBEC286-C4C3-4BD0-9C5F-67A43D8BF2F5}" destId="{65C37E30-0CDC-4FB3-AE8A-7D2F501DDEB4}" srcOrd="0" destOrd="0" presId="urn:microsoft.com/office/officeart/2005/8/layout/matrix1"/>
    <dgm:cxn modelId="{1058F01A-137E-408B-8202-892B378D1A07}" type="presOf" srcId="{0AE08076-DDDB-499C-B708-0C70F4A07730}" destId="{589FE2E7-2886-40C3-8466-F08B7366444A}" srcOrd="0" destOrd="0" presId="urn:microsoft.com/office/officeart/2005/8/layout/matrix1"/>
    <dgm:cxn modelId="{470C86D8-3456-4956-A6BC-58A89EEAFE44}" srcId="{165EAF76-011E-4ECD-A92E-8DF8E692527E}" destId="{7EBEC286-C4C3-4BD0-9C5F-67A43D8BF2F5}" srcOrd="2" destOrd="0" parTransId="{EC16F95A-C69D-4B2B-A597-5D45DE2C758E}" sibTransId="{D203D882-A84B-4BCD-9992-0CA458C44425}"/>
    <dgm:cxn modelId="{24245D3E-CDA5-494D-B09A-EF629A0A3E43}" srcId="{636CB49C-1500-4639-9B92-CAA6BD37CF74}" destId="{165EAF76-011E-4ECD-A92E-8DF8E692527E}" srcOrd="0" destOrd="0" parTransId="{141E5E28-A0F8-4A45-8ECC-37E92F036372}" sibTransId="{77D0C65D-0AD7-461F-B801-C96ABA3A6192}"/>
    <dgm:cxn modelId="{C32811B6-F30A-40AA-B95F-6CB7F69CAD79}" type="presOf" srcId="{D45A7804-5742-43A7-AEA9-D37BAE99B952}" destId="{0116697D-585E-48F4-B665-52A6E62A49F2}" srcOrd="0" destOrd="0" presId="urn:microsoft.com/office/officeart/2005/8/layout/matrix1"/>
    <dgm:cxn modelId="{04637B60-9DFB-4629-8503-CEC1A27B8F57}" srcId="{165EAF76-011E-4ECD-A92E-8DF8E692527E}" destId="{0AE08076-DDDB-499C-B708-0C70F4A07730}" srcOrd="0" destOrd="0" parTransId="{22D536C1-6FC6-4E24-95DA-F482984AA751}" sibTransId="{AF91B538-1F02-4334-B6D4-822475B096FC}"/>
    <dgm:cxn modelId="{D4508DC9-1962-48B7-BB0A-356FEC37337C}" type="presParOf" srcId="{B8A9E2DA-E447-42B1-86D8-41CF3693DEF9}" destId="{029D325C-DC08-4909-8DA2-3D5AD225B481}" srcOrd="0" destOrd="0" presId="urn:microsoft.com/office/officeart/2005/8/layout/matrix1"/>
    <dgm:cxn modelId="{9C369A2C-AC4C-4159-95B8-646E55A6DF54}" type="presParOf" srcId="{029D325C-DC08-4909-8DA2-3D5AD225B481}" destId="{589FE2E7-2886-40C3-8466-F08B7366444A}" srcOrd="0" destOrd="0" presId="urn:microsoft.com/office/officeart/2005/8/layout/matrix1"/>
    <dgm:cxn modelId="{F0F4D975-D35C-4002-82AF-82A306D3255E}" type="presParOf" srcId="{029D325C-DC08-4909-8DA2-3D5AD225B481}" destId="{BEB1404B-2B83-4E6D-9FA2-D34A97F5130F}" srcOrd="1" destOrd="0" presId="urn:microsoft.com/office/officeart/2005/8/layout/matrix1"/>
    <dgm:cxn modelId="{EBEE982C-0C6F-4164-B852-E4705A8F372A}" type="presParOf" srcId="{029D325C-DC08-4909-8DA2-3D5AD225B481}" destId="{1EF0F0AC-838F-4001-89E1-69D050144AAC}" srcOrd="2" destOrd="0" presId="urn:microsoft.com/office/officeart/2005/8/layout/matrix1"/>
    <dgm:cxn modelId="{190F9E7E-256E-4584-8DF4-7A5F7AACA30F}" type="presParOf" srcId="{029D325C-DC08-4909-8DA2-3D5AD225B481}" destId="{79FC9A18-27A6-4802-A919-A48B5DB6984D}" srcOrd="3" destOrd="0" presId="urn:microsoft.com/office/officeart/2005/8/layout/matrix1"/>
    <dgm:cxn modelId="{33E1DF97-8CB5-4D66-B557-93EFBF2D5929}" type="presParOf" srcId="{029D325C-DC08-4909-8DA2-3D5AD225B481}" destId="{65C37E30-0CDC-4FB3-AE8A-7D2F501DDEB4}" srcOrd="4" destOrd="0" presId="urn:microsoft.com/office/officeart/2005/8/layout/matrix1"/>
    <dgm:cxn modelId="{B51B821C-DD31-4DC0-9BF1-B73CDA4FB738}" type="presParOf" srcId="{029D325C-DC08-4909-8DA2-3D5AD225B481}" destId="{CDCF0540-ABA1-42FD-8430-26B655C8B0C9}" srcOrd="5" destOrd="0" presId="urn:microsoft.com/office/officeart/2005/8/layout/matrix1"/>
    <dgm:cxn modelId="{506B1CD6-1A32-4F24-8E05-AE474CEBECFC}" type="presParOf" srcId="{029D325C-DC08-4909-8DA2-3D5AD225B481}" destId="{0116697D-585E-48F4-B665-52A6E62A49F2}" srcOrd="6" destOrd="0" presId="urn:microsoft.com/office/officeart/2005/8/layout/matrix1"/>
    <dgm:cxn modelId="{CD8DC763-4A3F-4C62-BEDA-4FE35B57704B}" type="presParOf" srcId="{029D325C-DC08-4909-8DA2-3D5AD225B481}" destId="{4DE365DB-BAF0-4751-B282-95B5615E7972}" srcOrd="7" destOrd="0" presId="urn:microsoft.com/office/officeart/2005/8/layout/matrix1"/>
    <dgm:cxn modelId="{69523C4D-2E7C-4EA6-9746-E9B63DA2D188}" type="presParOf" srcId="{B8A9E2DA-E447-42B1-86D8-41CF3693DEF9}" destId="{C00A6BCE-BFBC-4DD9-8744-D489EF708CDD}" srcOrd="1" destOrd="0" presId="urn:microsoft.com/office/officeart/2005/8/layout/matrix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9FE2E7-2886-40C3-8466-F08B7366444A}">
      <dsp:nvSpPr>
        <dsp:cNvPr id="0" name=""/>
        <dsp:cNvSpPr/>
      </dsp:nvSpPr>
      <dsp:spPr>
        <a:xfrm rot="16200000">
          <a:off x="480086" y="-442567"/>
          <a:ext cx="1656184" cy="2600908"/>
        </a:xfrm>
        <a:prstGeom prst="round1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b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Eğitim-Öğretim</a:t>
          </a:r>
          <a:endParaRPr lang="en-US" sz="2800" kern="1200" dirty="0"/>
        </a:p>
      </dsp:txBody>
      <dsp:txXfrm rot="5400000">
        <a:off x="7724" y="29795"/>
        <a:ext cx="2600908" cy="1242138"/>
      </dsp:txXfrm>
    </dsp:sp>
    <dsp:sp modelId="{1EF0F0AC-838F-4001-89E1-69D050144AAC}">
      <dsp:nvSpPr>
        <dsp:cNvPr id="0" name=""/>
        <dsp:cNvSpPr/>
      </dsp:nvSpPr>
      <dsp:spPr>
        <a:xfrm>
          <a:off x="2567070" y="13232"/>
          <a:ext cx="2600908" cy="1656184"/>
        </a:xfrm>
        <a:prstGeom prst="round1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b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Araştırma ve Geliştirme</a:t>
          </a:r>
          <a:endParaRPr lang="en-US" sz="2800" kern="1200" dirty="0"/>
        </a:p>
      </dsp:txBody>
      <dsp:txXfrm>
        <a:off x="2567070" y="13232"/>
        <a:ext cx="2600908" cy="1242138"/>
      </dsp:txXfrm>
    </dsp:sp>
    <dsp:sp modelId="{65C37E30-0CDC-4FB3-AE8A-7D2F501DDEB4}">
      <dsp:nvSpPr>
        <dsp:cNvPr id="0" name=""/>
        <dsp:cNvSpPr/>
      </dsp:nvSpPr>
      <dsp:spPr>
        <a:xfrm rot="10800000">
          <a:off x="0" y="1656184"/>
          <a:ext cx="2600908" cy="1656184"/>
        </a:xfrm>
        <a:prstGeom prst="round1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b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Uygulama ve toplumsal hizmetler</a:t>
          </a:r>
          <a:endParaRPr lang="en-US" sz="2800" kern="1200" dirty="0"/>
        </a:p>
      </dsp:txBody>
      <dsp:txXfrm rot="10800000">
        <a:off x="0" y="2070230"/>
        <a:ext cx="2600908" cy="1242138"/>
      </dsp:txXfrm>
    </dsp:sp>
    <dsp:sp modelId="{0116697D-585E-48F4-B665-52A6E62A49F2}">
      <dsp:nvSpPr>
        <dsp:cNvPr id="0" name=""/>
        <dsp:cNvSpPr/>
      </dsp:nvSpPr>
      <dsp:spPr>
        <a:xfrm rot="5400000">
          <a:off x="3039432" y="1183822"/>
          <a:ext cx="1656184" cy="2600908"/>
        </a:xfrm>
        <a:prstGeom prst="round1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İdari ve destek süreçler</a:t>
          </a:r>
          <a:endParaRPr lang="en-US" sz="2800" kern="1200" dirty="0"/>
        </a:p>
      </dsp:txBody>
      <dsp:txXfrm rot="-5400000">
        <a:off x="2567070" y="2070230"/>
        <a:ext cx="2600908" cy="1242138"/>
      </dsp:txXfrm>
    </dsp:sp>
    <dsp:sp modelId="{C00A6BCE-BFBC-4DD9-8744-D489EF708CDD}">
      <dsp:nvSpPr>
        <dsp:cNvPr id="0" name=""/>
        <dsp:cNvSpPr/>
      </dsp:nvSpPr>
      <dsp:spPr>
        <a:xfrm>
          <a:off x="1862177" y="1242138"/>
          <a:ext cx="1560544" cy="828092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Yönetsel süreçler</a:t>
          </a:r>
          <a:endParaRPr lang="en-US" sz="2800" kern="1200" dirty="0"/>
        </a:p>
      </dsp:txBody>
      <dsp:txXfrm>
        <a:off x="1902601" y="1282562"/>
        <a:ext cx="1479696" cy="7472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80D1102-D481-42C1-A7E4-F2E71B567F2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7250" y="685800"/>
            <a:ext cx="51435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82B380E-8B23-40E2-A454-4D12FDF1EA9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B380E-8B23-40E2-A454-4D12FDF1EA92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96631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41969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36173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67060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92758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47043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33639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4413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98314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tr-TR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İlgili personel sayıları Kurumsal Veri Değ. Sistemindeki Personel Sayıları Raporundan ve Öğretim Türüne Göre Öğrenci Sayıları Raporundan alınmış Mart 2016-2017-2018 tarihli verilerdir.</a:t>
            </a:r>
            <a:endParaRPr lang="tr-TR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7078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8207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smtClean="0"/>
          </a:p>
        </p:txBody>
      </p:sp>
      <p:sp>
        <p:nvSpPr>
          <p:cNvPr id="2458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124E9A4B-7157-4EA0-9FE5-253910A70044}" type="slidenum">
              <a:rPr lang="en-US" altLang="en-US"/>
              <a:pPr eaLnBrk="1" hangingPunct="1"/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79844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64907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19694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54298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29211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87133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9625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90853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9323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8785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01348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362257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626762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33559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933669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198366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587344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697372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645645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smtClean="0"/>
          </a:p>
        </p:txBody>
      </p:sp>
      <p:sp>
        <p:nvSpPr>
          <p:cNvPr id="3277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9C5AEE7A-746D-4AF0-B3A1-44E5FAF3D169}" type="slidenum">
              <a:rPr lang="en-US" altLang="en-US"/>
              <a:pPr eaLnBrk="1" hangingPunct="1"/>
              <a:t>47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65795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3235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76761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02587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72A8360-6F67-4955-B277-ADFD277BA4E7}" type="slidenum">
              <a:rPr lang="en-US" altLang="en-US"/>
              <a:pPr eaLnBrk="1" hangingPunct="1"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1982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4B913F-0D16-46BB-93A4-25AF3F875D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1086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BD31E8-C851-44E1-B7C6-83E9CFC912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3813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7329488" y="606425"/>
            <a:ext cx="2184400" cy="548798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773113" y="606425"/>
            <a:ext cx="6403975" cy="548798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4BC9FD-9584-42E1-AA57-3C2EEE6D56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3678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5C74E5-939F-4B74-B98B-62D60C28DD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4652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E46B70-AE2D-4BB1-8CFC-B8B7A62792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7676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773113" y="1978025"/>
            <a:ext cx="4294187" cy="41163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19700" y="1978025"/>
            <a:ext cx="4294188" cy="41163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B3614E-96FC-4451-9DBB-194AE2355C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2721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9F2328-205B-44C9-84DE-F29E235AB7B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6804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BFE6D2-FB94-49BC-974F-B8664191F61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1888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4C4CBD-28B9-46BB-8BF4-B5761B1981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8331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21C9BD-D652-49A6-9BDE-43652312A4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014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FFFAA5-E948-451C-B709-62C02E24FE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8630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73113" y="606425"/>
            <a:ext cx="87407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09" rIns="91420" bIns="4570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73113" y="1978025"/>
            <a:ext cx="8740775" cy="411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09" rIns="91420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73113" y="6249988"/>
            <a:ext cx="214312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09" rIns="91420" bIns="45709" numCol="1" anchor="t" anchorCtr="0" compatLnSpc="1">
            <a:prstTxWarp prst="textNoShape">
              <a:avLst/>
            </a:prstTxWarp>
          </a:bodyPr>
          <a:lstStyle>
            <a:lvl1pPr>
              <a:defRPr sz="13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3138" y="6249988"/>
            <a:ext cx="326072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09" rIns="91420" bIns="45709" numCol="1" anchor="t" anchorCtr="0" compatLnSpc="1">
            <a:prstTxWarp prst="textNoShape">
              <a:avLst/>
            </a:prstTxWarp>
          </a:bodyPr>
          <a:lstStyle>
            <a:lvl1pPr algn="ctr">
              <a:defRPr sz="13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70763" y="6249988"/>
            <a:ext cx="214312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09" rIns="91420" bIns="45709" numCol="1" anchor="t" anchorCtr="0" compatLnSpc="1">
            <a:prstTxWarp prst="textNoShape">
              <a:avLst/>
            </a:prstTxWarp>
          </a:bodyPr>
          <a:lstStyle>
            <a:lvl1pPr algn="r">
              <a:defRPr sz="1300" b="0">
                <a:latin typeface="Times New Roman" panose="02020603050405020304" pitchFamily="18" charset="0"/>
              </a:defRPr>
            </a:lvl1pPr>
          </a:lstStyle>
          <a:p>
            <a:fld id="{E8125A6A-EC37-41AD-98E7-E5EC9C4246A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28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128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2pPr>
      <a:lvl3pPr algn="ctr" defTabSz="9128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3pPr>
      <a:lvl4pPr algn="ctr" defTabSz="9128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4pPr>
      <a:lvl5pPr algn="ctr" defTabSz="9128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5pPr>
      <a:lvl6pPr marL="457200" algn="ctr" defTabSz="912813" rtl="0" fontAlgn="base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6pPr>
      <a:lvl7pPr marL="914400" algn="ctr" defTabSz="912813" rtl="0" fontAlgn="base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7pPr>
      <a:lvl8pPr marL="1371600" algn="ctr" defTabSz="912813" rtl="0" fontAlgn="base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8pPr>
      <a:lvl9pPr marL="1828800" algn="ctr" defTabSz="912813" rtl="0" fontAlgn="base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defTabSz="912813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4538" indent="-285750" algn="l" defTabSz="912813" rtl="0" eaLnBrk="0" fontAlgn="base" hangingPunct="0">
        <a:spcBef>
          <a:spcPct val="20000"/>
        </a:spcBef>
        <a:spcAft>
          <a:spcPct val="0"/>
        </a:spcAft>
        <a:buChar char="–"/>
        <a:defRPr sz="2700">
          <a:solidFill>
            <a:schemeClr val="tx1"/>
          </a:solidFill>
          <a:latin typeface="+mn-lt"/>
        </a:defRPr>
      </a:lvl2pPr>
      <a:lvl3pPr marL="1143000" indent="-230188" algn="l" defTabSz="912813" rtl="0" eaLnBrk="0" fontAlgn="base" hangingPunct="0">
        <a:spcBef>
          <a:spcPct val="20000"/>
        </a:spcBef>
        <a:spcAft>
          <a:spcPct val="0"/>
        </a:spcAft>
        <a:buChar char="•"/>
        <a:defRPr sz="2300">
          <a:solidFill>
            <a:schemeClr val="tx1"/>
          </a:solidFill>
          <a:latin typeface="+mn-lt"/>
        </a:defRPr>
      </a:lvl3pPr>
      <a:lvl4pPr marL="1600200" indent="-230188" algn="l" defTabSz="912813" rtl="0" eaLnBrk="0" fontAlgn="base" hangingPunct="0">
        <a:spcBef>
          <a:spcPct val="20000"/>
        </a:spcBef>
        <a:spcAft>
          <a:spcPct val="0"/>
        </a:spcAft>
        <a:buChar char="–"/>
        <a:defRPr sz="1900">
          <a:solidFill>
            <a:schemeClr val="tx1"/>
          </a:solidFill>
          <a:latin typeface="+mn-lt"/>
        </a:defRPr>
      </a:lvl4pPr>
      <a:lvl5pPr marL="2057400" indent="-228600" algn="l" defTabSz="912813" rtl="0" eaLnBrk="0" fontAlgn="base" hangingPunct="0">
        <a:spcBef>
          <a:spcPct val="20000"/>
        </a:spcBef>
        <a:spcAft>
          <a:spcPct val="0"/>
        </a:spcAft>
        <a:buChar char="»"/>
        <a:defRPr sz="1900">
          <a:solidFill>
            <a:schemeClr val="tx1"/>
          </a:solidFill>
          <a:latin typeface="+mn-lt"/>
        </a:defRPr>
      </a:lvl5pPr>
      <a:lvl6pPr marL="2514600" indent="-228600" algn="l" defTabSz="912813" rtl="0" fontAlgn="base">
        <a:spcBef>
          <a:spcPct val="20000"/>
        </a:spcBef>
        <a:spcAft>
          <a:spcPct val="0"/>
        </a:spcAft>
        <a:buChar char="»"/>
        <a:defRPr sz="1900">
          <a:solidFill>
            <a:schemeClr val="tx1"/>
          </a:solidFill>
          <a:latin typeface="+mn-lt"/>
        </a:defRPr>
      </a:lvl6pPr>
      <a:lvl7pPr marL="2971800" indent="-228600" algn="l" defTabSz="912813" rtl="0" fontAlgn="base">
        <a:spcBef>
          <a:spcPct val="20000"/>
        </a:spcBef>
        <a:spcAft>
          <a:spcPct val="0"/>
        </a:spcAft>
        <a:buChar char="»"/>
        <a:defRPr sz="1900">
          <a:solidFill>
            <a:schemeClr val="tx1"/>
          </a:solidFill>
          <a:latin typeface="+mn-lt"/>
        </a:defRPr>
      </a:lvl7pPr>
      <a:lvl8pPr marL="3429000" indent="-228600" algn="l" defTabSz="912813" rtl="0" fontAlgn="base">
        <a:spcBef>
          <a:spcPct val="20000"/>
        </a:spcBef>
        <a:spcAft>
          <a:spcPct val="0"/>
        </a:spcAft>
        <a:buChar char="»"/>
        <a:defRPr sz="1900">
          <a:solidFill>
            <a:schemeClr val="tx1"/>
          </a:solidFill>
          <a:latin typeface="+mn-lt"/>
        </a:defRPr>
      </a:lvl8pPr>
      <a:lvl9pPr marL="3886200" indent="-228600" algn="l" defTabSz="912813" rtl="0" fontAlgn="base">
        <a:spcBef>
          <a:spcPct val="20000"/>
        </a:spcBef>
        <a:spcAft>
          <a:spcPct val="0"/>
        </a:spcAft>
        <a:buChar char="»"/>
        <a:defRPr sz="19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pau.edu.tr/kalitekomisyonu/tr/sayfa/2016-yili-kurum-ic-degerlendirme-raporukidr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k.gov.tr/web/kalitekurulu/67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k.gov.tr/web/kalitekurulu/67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2813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12813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12813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12813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12813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99E4332F-5AFB-487E-BEC0-142FD071297C}" type="slidenum">
              <a:rPr lang="en-US" altLang="en-US" b="0">
                <a:latin typeface="Times New Roman" panose="02020603050405020304" pitchFamily="18" charset="0"/>
              </a:rPr>
              <a:pPr eaLnBrk="1" hangingPunct="1"/>
              <a:t>1</a:t>
            </a:fld>
            <a:endParaRPr lang="en-US" altLang="en-US" b="0">
              <a:latin typeface="Times New Roman" panose="02020603050405020304" pitchFamily="18" charset="0"/>
            </a:endParaRPr>
          </a:p>
        </p:txBody>
      </p:sp>
      <p:sp>
        <p:nvSpPr>
          <p:cNvPr id="2051" name="Rectangle 5"/>
          <p:cNvSpPr>
            <a:spLocks noChangeArrowheads="1"/>
          </p:cNvSpPr>
          <p:nvPr/>
        </p:nvSpPr>
        <p:spPr bwMode="auto">
          <a:xfrm>
            <a:off x="928117" y="404664"/>
            <a:ext cx="8393113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tr-TR" altLang="en-US" sz="3600" b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Pamukkale Üniversitesi (PAÜ) </a:t>
            </a:r>
          </a:p>
          <a:p>
            <a:pPr algn="ctr">
              <a:spcBef>
                <a:spcPct val="20000"/>
              </a:spcBef>
            </a:pPr>
            <a:r>
              <a:rPr lang="tr-TR" altLang="en-US" sz="3600" b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Kurum İç Değerlendirme Raporu Hazırlıkları </a:t>
            </a:r>
          </a:p>
          <a:p>
            <a:pPr algn="ctr">
              <a:spcBef>
                <a:spcPts val="0"/>
              </a:spcBef>
            </a:pPr>
            <a:r>
              <a:rPr lang="tr-TR" altLang="en-US" sz="3600" b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ve </a:t>
            </a:r>
          </a:p>
          <a:p>
            <a:pPr algn="ctr">
              <a:spcBef>
                <a:spcPts val="0"/>
              </a:spcBef>
            </a:pPr>
            <a:r>
              <a:rPr lang="tr-TR" altLang="en-US" sz="3600" b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Bilgi Paylaşımı</a:t>
            </a:r>
            <a:endParaRPr lang="en-US" altLang="en-US" sz="3600" b="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7286" name="Rectangle 6"/>
          <p:cNvSpPr>
            <a:spLocks noChangeArrowheads="1"/>
          </p:cNvSpPr>
          <p:nvPr/>
        </p:nvSpPr>
        <p:spPr bwMode="auto">
          <a:xfrm>
            <a:off x="462980" y="3524672"/>
            <a:ext cx="9323388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tr-TR" altLang="en-US" sz="2400" b="0" dirty="0">
                <a:solidFill>
                  <a:srgbClr val="003399"/>
                </a:solidFill>
                <a:latin typeface="Comic Sans MS" panose="030F0702030302020204" pitchFamily="66" charset="0"/>
              </a:rPr>
              <a:t>Diler </a:t>
            </a: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ASLAN</a:t>
            </a:r>
            <a:endParaRPr lang="tr-TR" altLang="en-US" sz="2400" b="0" dirty="0">
              <a:solidFill>
                <a:srgbClr val="003399"/>
              </a:solidFill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tr-TR" altLang="en-US" b="0" dirty="0">
                <a:solidFill>
                  <a:srgbClr val="003399"/>
                </a:solidFill>
                <a:latin typeface="Comic Sans MS" panose="030F0702030302020204" pitchFamily="66" charset="0"/>
              </a:rPr>
              <a:t>Kurum Kalite Koordinatörü</a:t>
            </a:r>
          </a:p>
          <a:p>
            <a:pPr algn="ctr" eaLnBrk="1" hangingPunct="1">
              <a:spcBef>
                <a:spcPct val="20000"/>
              </a:spcBef>
            </a:pPr>
            <a:r>
              <a:rPr lang="tr-TR" altLang="en-US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Kalite Komisyonu Üyesi</a:t>
            </a:r>
          </a:p>
          <a:p>
            <a:pPr algn="ctr" eaLnBrk="1" hangingPunct="1">
              <a:spcBef>
                <a:spcPct val="20000"/>
              </a:spcBef>
            </a:pPr>
            <a:r>
              <a:rPr lang="tr-TR" altLang="en-US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Kalite Yönetimi ve Veri Değerlendirme </a:t>
            </a:r>
            <a:r>
              <a:rPr lang="tr-TR" altLang="en-US" b="0" dirty="0">
                <a:solidFill>
                  <a:srgbClr val="003399"/>
                </a:solidFill>
                <a:latin typeface="Comic Sans MS" panose="030F0702030302020204" pitchFamily="66" charset="0"/>
              </a:rPr>
              <a:t>Uygulama </a:t>
            </a:r>
            <a:r>
              <a:rPr lang="tr-TR" altLang="en-US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ve Araştırma Merkezi (KAVDEM) Müdürü</a:t>
            </a:r>
          </a:p>
          <a:p>
            <a:pPr algn="ctr" eaLnBrk="1" hangingPunct="1">
              <a:spcBef>
                <a:spcPct val="20000"/>
              </a:spcBef>
            </a:pPr>
            <a:r>
              <a:rPr lang="tr-TR" altLang="en-US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Bologna Eşgüdüm Komisyonu Başkanı</a:t>
            </a:r>
          </a:p>
          <a:p>
            <a:pPr algn="ctr" eaLnBrk="1" hangingPunct="1">
              <a:spcBef>
                <a:spcPct val="20000"/>
              </a:spcBef>
            </a:pPr>
            <a:endParaRPr lang="tr-TR" altLang="en-US" b="0" dirty="0">
              <a:solidFill>
                <a:srgbClr val="003399"/>
              </a:solidFill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12 Mart 2018, Denizli</a:t>
            </a:r>
            <a:endParaRPr lang="tr-TR" altLang="en-US" sz="2400" b="0" dirty="0">
              <a:solidFill>
                <a:srgbClr val="003399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6996" y="620688"/>
            <a:ext cx="8715375" cy="1071563"/>
          </a:xfrm>
          <a:noFill/>
        </p:spPr>
        <p:txBody>
          <a:bodyPr/>
          <a:lstStyle/>
          <a:p>
            <a:pPr eaLnBrk="1" hangingPunct="1"/>
            <a:r>
              <a:rPr lang="tr-TR" altLang="en-US" sz="4000" dirty="0">
                <a:solidFill>
                  <a:srgbClr val="990000"/>
                </a:solidFill>
                <a:latin typeface="Comic Sans MS" panose="030F0702030302020204" pitchFamily="66" charset="0"/>
              </a:rPr>
              <a:t>Kurum İç Değerlendirme Raporu (KİDR) Hazırlama Süreci</a:t>
            </a: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1327076" y="1650707"/>
            <a:ext cx="8539228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Eylem Planı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KİDR-2016 hakkında bilgi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Kurum İç Değerlendirme Raporu Hazırlık Kılavuzu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en-US" sz="2400" b="0" dirty="0">
                <a:solidFill>
                  <a:srgbClr val="003399"/>
                </a:solidFill>
                <a:latin typeface="Comic Sans MS" panose="030F0702030302020204" pitchFamily="66" charset="0"/>
              </a:rPr>
              <a:t>İç değerlendirme soruları ve yanıtlanmaları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Dış Değerlendirme ölçütleri (</a:t>
            </a:r>
            <a:r>
              <a:rPr lang="tr-TR" altLang="en-US" sz="2400" b="0" dirty="0">
                <a:solidFill>
                  <a:srgbClr val="003399"/>
                </a:solidFill>
                <a:latin typeface="Comic Sans MS" panose="030F0702030302020204" pitchFamily="66" charset="0"/>
              </a:rPr>
              <a:t>Ek-2 Dış Değerlendirme Formu</a:t>
            </a: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en-US" sz="2400" b="0" dirty="0" err="1">
                <a:solidFill>
                  <a:srgbClr val="003399"/>
                </a:solidFill>
                <a:latin typeface="Comic Sans MS" panose="030F0702030302020204" pitchFamily="66" charset="0"/>
              </a:rPr>
              <a:t>Özdeğerlendirme</a:t>
            </a:r>
            <a:r>
              <a:rPr lang="tr-TR" altLang="en-US" sz="2400" b="0" dirty="0">
                <a:solidFill>
                  <a:srgbClr val="003399"/>
                </a:solidFill>
                <a:latin typeface="Comic Sans MS" panose="030F0702030302020204" pitchFamily="66" charset="0"/>
              </a:rPr>
              <a:t> Anketleri (Akademik, İdari, Öğrenci</a:t>
            </a: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)</a:t>
            </a:r>
            <a:endParaRPr lang="tr-TR" altLang="en-US" sz="2400" b="0" dirty="0">
              <a:solidFill>
                <a:srgbClr val="003399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8886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29377" y="476672"/>
            <a:ext cx="8715375" cy="1071563"/>
          </a:xfrm>
          <a:noFill/>
        </p:spPr>
        <p:txBody>
          <a:bodyPr/>
          <a:lstStyle/>
          <a:p>
            <a:pPr eaLnBrk="1" hangingPunct="1"/>
            <a:r>
              <a:rPr lang="tr-TR" altLang="en-US" sz="3200" dirty="0">
                <a:solidFill>
                  <a:srgbClr val="990000"/>
                </a:solidFill>
                <a:latin typeface="Comic Sans MS" panose="030F0702030302020204" pitchFamily="66" charset="0"/>
              </a:rPr>
              <a:t>Eylem planı</a:t>
            </a: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629377" y="1772816"/>
            <a:ext cx="9505056" cy="749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en-US" sz="32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Kalite Komisyonu sayfasında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1092" y="2780928"/>
            <a:ext cx="7275360" cy="3744416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74948" y="44624"/>
            <a:ext cx="4250879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09" rIns="91420" bIns="45709" numCol="1" anchor="ctr" anchorCtr="0" compatLnSpc="1">
            <a:prstTxWarp prst="textNoShape">
              <a:avLst/>
            </a:prstTxWarp>
          </a:bodyPr>
          <a:lstStyle>
            <a:lvl1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en-US" sz="11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Kurum İç Değerlendirme Raporu (KİDR) Hazırlama Süreci</a:t>
            </a:r>
            <a:endParaRPr lang="tr-TR" altLang="en-US" sz="1100" b="0" kern="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6027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6996" y="624967"/>
            <a:ext cx="8715375" cy="1071563"/>
          </a:xfrm>
          <a:noFill/>
        </p:spPr>
        <p:txBody>
          <a:bodyPr/>
          <a:lstStyle/>
          <a:p>
            <a:pPr eaLnBrk="1" hangingPunct="1"/>
            <a:r>
              <a:rPr lang="tr-TR" altLang="en-US" sz="360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Kılavuzlar ve ölçütler: PAÜ KİDR 2016</a:t>
            </a:r>
            <a:endParaRPr lang="tr-TR" altLang="en-US" sz="360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1412" y="1844824"/>
            <a:ext cx="5627973" cy="480260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4948" y="1916832"/>
            <a:ext cx="403244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en-US" sz="20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Kurum </a:t>
            </a:r>
            <a:r>
              <a:rPr lang="tr-TR" altLang="en-US" sz="2000" b="0" dirty="0">
                <a:solidFill>
                  <a:srgbClr val="003399"/>
                </a:solidFill>
                <a:latin typeface="Comic Sans MS" panose="030F0702030302020204" pitchFamily="66" charset="0"/>
              </a:rPr>
              <a:t>İç Değerlendirme Raporu Hazırlık Kılavuzu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en-US" sz="20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Dış Değerlendirme ölçütleri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en-US" sz="20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KİDR-2016 </a:t>
            </a:r>
          </a:p>
          <a:p>
            <a:pPr marL="800100" lvl="1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en-US" sz="20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İç </a:t>
            </a:r>
            <a:r>
              <a:rPr lang="tr-TR" altLang="en-US" sz="2000" b="0" dirty="0">
                <a:solidFill>
                  <a:srgbClr val="003399"/>
                </a:solidFill>
                <a:latin typeface="Comic Sans MS" panose="030F0702030302020204" pitchFamily="66" charset="0"/>
              </a:rPr>
              <a:t>değerlendirme soruları ve yanıtları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tr-TR" altLang="en-US" sz="2000" b="0" dirty="0">
              <a:solidFill>
                <a:srgbClr val="003399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74948" y="44624"/>
            <a:ext cx="4250879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09" rIns="91420" bIns="45709" numCol="1" anchor="ctr" anchorCtr="0" compatLnSpc="1">
            <a:prstTxWarp prst="textNoShape">
              <a:avLst/>
            </a:prstTxWarp>
          </a:bodyPr>
          <a:lstStyle>
            <a:lvl1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en-US" sz="11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Kurum İç Değerlendirme Raporu (KİDR) Hazırlama Süreci</a:t>
            </a:r>
            <a:endParaRPr lang="tr-TR" altLang="en-US" sz="1100" b="0" kern="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3834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C4CBD-28B9-46BB-8BF4-B5761B19814A}" type="slidenum">
              <a:rPr lang="en-US" altLang="en-US" smtClean="0"/>
              <a:pPr/>
              <a:t>13</a:t>
            </a:fld>
            <a:endParaRPr lang="en-US" alt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40" y="1124744"/>
            <a:ext cx="5112568" cy="55682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1332" y="2996952"/>
            <a:ext cx="6557718" cy="3811239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62980" y="338931"/>
            <a:ext cx="9607996" cy="785813"/>
          </a:xfrm>
          <a:prstGeom prst="rect">
            <a:avLst/>
          </a:prstGeom>
          <a:noFill/>
        </p:spPr>
        <p:txBody>
          <a:bodyPr/>
          <a:lstStyle>
            <a:lvl1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en-US" sz="36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KİDR Kılavuzu Hazırlama Soruları</a:t>
            </a:r>
            <a:endParaRPr lang="en-US" altLang="en-US" sz="1800" b="0" kern="0" dirty="0" smtClean="0">
              <a:solidFill>
                <a:srgbClr val="990000"/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74948" y="44624"/>
            <a:ext cx="4250879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09" rIns="91420" bIns="45709" numCol="1" anchor="ctr" anchorCtr="0" compatLnSpc="1">
            <a:prstTxWarp prst="textNoShape">
              <a:avLst/>
            </a:prstTxWarp>
          </a:bodyPr>
          <a:lstStyle>
            <a:lvl1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en-US" sz="11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Kurum İç Değerlendirme Raporu (KİDR) Hazırlama Süreci</a:t>
            </a:r>
            <a:endParaRPr lang="tr-TR" altLang="en-US" sz="1100" b="0" kern="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3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C4CBD-28B9-46BB-8BF4-B5761B19814A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62980" y="1052736"/>
            <a:ext cx="9607996" cy="1800200"/>
          </a:xfrm>
          <a:prstGeom prst="rect">
            <a:avLst/>
          </a:prstGeom>
          <a:noFill/>
        </p:spPr>
        <p:txBody>
          <a:bodyPr/>
          <a:lstStyle>
            <a:lvl1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en-US" sz="32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KİDR Hazırlama Soruları: </a:t>
            </a:r>
            <a:r>
              <a:rPr lang="tr-TR" altLang="en-US" sz="3200" b="0" kern="0" dirty="0">
                <a:solidFill>
                  <a:srgbClr val="990000"/>
                </a:solidFill>
                <a:latin typeface="Comic Sans MS" panose="030F0702030302020204" pitchFamily="66" charset="0"/>
                <a:hlinkClick r:id="rId2"/>
              </a:rPr>
              <a:t>http://</a:t>
            </a:r>
            <a:r>
              <a:rPr lang="tr-TR" altLang="en-US" sz="3200" b="0" kern="0" dirty="0" smtClean="0">
                <a:solidFill>
                  <a:srgbClr val="990000"/>
                </a:solidFill>
                <a:latin typeface="Comic Sans MS" panose="030F0702030302020204" pitchFamily="66" charset="0"/>
                <a:hlinkClick r:id="rId2"/>
              </a:rPr>
              <a:t>www.pau.edu.tr/kalitekomisyonu/tr/sayfa/2016-yili-kurum-ic-degerlendirme-raporukidr</a:t>
            </a:r>
            <a:r>
              <a:rPr lang="tr-TR" altLang="en-US" sz="32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7076" y="3429000"/>
            <a:ext cx="8342970" cy="2134249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428" y="-11828"/>
            <a:ext cx="4250879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09" rIns="91420" bIns="45709" numCol="1" anchor="ctr" anchorCtr="0" compatLnSpc="1">
            <a:prstTxWarp prst="textNoShape">
              <a:avLst/>
            </a:prstTxWarp>
          </a:bodyPr>
          <a:lstStyle>
            <a:lvl1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en-US" sz="11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Kurum İç Değerlendirme Raporu (KİDR) Hazırlama Süreci</a:t>
            </a:r>
            <a:endParaRPr lang="tr-TR" altLang="en-US" sz="1100" b="0" kern="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4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1012" y="284173"/>
            <a:ext cx="8715375" cy="1071563"/>
          </a:xfrm>
          <a:noFill/>
        </p:spPr>
        <p:txBody>
          <a:bodyPr/>
          <a:lstStyle/>
          <a:p>
            <a:pPr eaLnBrk="1" hangingPunct="1"/>
            <a:r>
              <a:rPr lang="tr-TR" altLang="en-US" sz="360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Dış Değerlendirme Ölçütleri</a:t>
            </a:r>
            <a:endParaRPr lang="tr-TR" altLang="en-US" sz="360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534988" y="1355736"/>
            <a:ext cx="9545347" cy="501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en-US" sz="2400" b="0" dirty="0">
                <a:solidFill>
                  <a:srgbClr val="003399"/>
                </a:solidFill>
                <a:latin typeface="Comic Sans MS" panose="030F0702030302020204" pitchFamily="66" charset="0"/>
              </a:rPr>
              <a:t>Kurum Dış değerlendirme (Ekim-Kasım 2018</a:t>
            </a: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)</a:t>
            </a:r>
            <a:endParaRPr lang="tr-TR" altLang="en-US" sz="2400" b="0" dirty="0">
              <a:solidFill>
                <a:srgbClr val="003399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8964" y="6453336"/>
            <a:ext cx="295232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b="0" dirty="0">
                <a:hlinkClick r:id="rId3"/>
              </a:rPr>
              <a:t>http://</a:t>
            </a:r>
            <a:r>
              <a:rPr lang="tr-TR" sz="1100" b="0" dirty="0" smtClean="0">
                <a:hlinkClick r:id="rId3"/>
              </a:rPr>
              <a:t>www.yok.gov.tr/web/kalitekurulu/67</a:t>
            </a:r>
            <a:r>
              <a:rPr lang="tr-TR" sz="1100" b="0" dirty="0" smtClean="0"/>
              <a:t> </a:t>
            </a:r>
            <a:endParaRPr lang="tr-TR" sz="1100" b="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3300" y="1775439"/>
            <a:ext cx="5832648" cy="4831205"/>
          </a:xfrm>
          <a:prstGeom prst="rect">
            <a:avLst/>
          </a:prstGeom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9428" y="-11828"/>
            <a:ext cx="4250879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09" rIns="91420" bIns="45709" numCol="1" anchor="ctr" anchorCtr="0" compatLnSpc="1">
            <a:prstTxWarp prst="textNoShape">
              <a:avLst/>
            </a:prstTxWarp>
          </a:bodyPr>
          <a:lstStyle>
            <a:lvl1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en-US" sz="11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Kurum İç Değerlendirme Raporu (KİDR) Hazırlama Süreci</a:t>
            </a:r>
            <a:endParaRPr lang="tr-TR" altLang="en-US" sz="1100" b="0" kern="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8988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6956" y="437027"/>
            <a:ext cx="9577064" cy="810432"/>
          </a:xfrm>
          <a:noFill/>
        </p:spPr>
        <p:txBody>
          <a:bodyPr/>
          <a:lstStyle/>
          <a:p>
            <a:pPr eaLnBrk="1" hangingPunct="1"/>
            <a:r>
              <a:rPr lang="tr-TR" altLang="en-US" sz="240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Ek-2 </a:t>
            </a:r>
            <a:r>
              <a:rPr lang="tr-TR" altLang="en-US" sz="2400" dirty="0">
                <a:solidFill>
                  <a:srgbClr val="990000"/>
                </a:solidFill>
                <a:latin typeface="Comic Sans MS" panose="030F0702030302020204" pitchFamily="66" charset="0"/>
              </a:rPr>
              <a:t>Kurum Değerlendirme </a:t>
            </a:r>
            <a:r>
              <a:rPr lang="tr-TR" altLang="en-US" sz="240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Formu</a:t>
            </a:r>
            <a:endParaRPr lang="tr-TR" altLang="en-US" sz="240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3541" y="6381328"/>
            <a:ext cx="327377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b="0" dirty="0">
                <a:hlinkClick r:id="rId3"/>
              </a:rPr>
              <a:t>http://</a:t>
            </a:r>
            <a:r>
              <a:rPr lang="tr-TR" sz="1200" b="0" dirty="0" smtClean="0">
                <a:hlinkClick r:id="rId3"/>
              </a:rPr>
              <a:t>www.yok.gov.tr/web/kalitekurulu/67</a:t>
            </a:r>
            <a:r>
              <a:rPr lang="tr-TR" sz="1200" b="0" dirty="0" smtClean="0"/>
              <a:t> </a:t>
            </a:r>
            <a:endParaRPr lang="tr-TR" sz="1200" b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54" y="1143198"/>
            <a:ext cx="6052001" cy="42300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3758" y="2852936"/>
            <a:ext cx="7508151" cy="3240360"/>
          </a:xfrm>
          <a:prstGeom prst="rect">
            <a:avLst/>
          </a:prstGeom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9428" y="-11828"/>
            <a:ext cx="4250879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09" rIns="91420" bIns="45709" numCol="1" anchor="ctr" anchorCtr="0" compatLnSpc="1">
            <a:prstTxWarp prst="textNoShape">
              <a:avLst/>
            </a:prstTxWarp>
          </a:bodyPr>
          <a:lstStyle>
            <a:lvl1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en-US" sz="11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Kurum İç Değerlendirme Raporu (KİDR) Hazırlama Süreci</a:t>
            </a:r>
            <a:endParaRPr lang="tr-TR" altLang="en-US" sz="1100" b="0" kern="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2354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6996" y="620688"/>
            <a:ext cx="8715375" cy="1071563"/>
          </a:xfrm>
          <a:noFill/>
        </p:spPr>
        <p:txBody>
          <a:bodyPr/>
          <a:lstStyle/>
          <a:p>
            <a:pPr eaLnBrk="1" hangingPunct="1"/>
            <a:r>
              <a:rPr lang="tr-TR" altLang="en-US" sz="3600" dirty="0">
                <a:solidFill>
                  <a:srgbClr val="990000"/>
                </a:solidFill>
                <a:latin typeface="Comic Sans MS" panose="030F0702030302020204" pitchFamily="66" charset="0"/>
              </a:rPr>
              <a:t>Kurum İç Değerlendirme Raporu (KİDR) </a:t>
            </a:r>
            <a:r>
              <a:rPr lang="tr-TR" altLang="en-US" sz="360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2017 Hazırlama Sürecinde yapılanlar</a:t>
            </a:r>
            <a:endParaRPr lang="tr-TR" altLang="en-US" sz="360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39044" y="2132856"/>
            <a:ext cx="806489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en-US" sz="2400" b="0" dirty="0">
                <a:solidFill>
                  <a:srgbClr val="003399"/>
                </a:solidFill>
                <a:latin typeface="Comic Sans MS" panose="030F0702030302020204" pitchFamily="66" charset="0"/>
              </a:rPr>
              <a:t>Kalite Komisyonu çalışma grupları </a:t>
            </a: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(</a:t>
            </a:r>
            <a:r>
              <a:rPr lang="tr-TR" altLang="en-US" sz="2400" b="0" dirty="0">
                <a:solidFill>
                  <a:srgbClr val="003399"/>
                </a:solidFill>
                <a:latin typeface="Comic Sans MS" panose="030F0702030302020204" pitchFamily="66" charset="0"/>
              </a:rPr>
              <a:t>İç değerlendirici</a:t>
            </a: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…)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2016 sorularına verilen yanıtlar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2017 Birim iç değerlendirme raporları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Kurum Dış değerlendirme formunun doldurulması</a:t>
            </a:r>
          </a:p>
        </p:txBody>
      </p:sp>
    </p:spTree>
    <p:extLst>
      <p:ext uri="{BB962C8B-B14F-4D97-AF65-F5344CB8AC3E}">
        <p14:creationId xmlns:p14="http://schemas.microsoft.com/office/powerpoint/2010/main" val="16561901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6996" y="620688"/>
            <a:ext cx="8715375" cy="1071563"/>
          </a:xfrm>
          <a:noFill/>
        </p:spPr>
        <p:txBody>
          <a:bodyPr/>
          <a:lstStyle/>
          <a:p>
            <a:pPr eaLnBrk="1" hangingPunct="1"/>
            <a:r>
              <a:rPr lang="tr-TR" altLang="en-US" sz="3600" dirty="0">
                <a:solidFill>
                  <a:srgbClr val="990000"/>
                </a:solidFill>
                <a:latin typeface="Comic Sans MS" panose="030F0702030302020204" pitchFamily="66" charset="0"/>
              </a:rPr>
              <a:t>Kurum İç Değerlendirme Raporu (KİDR) </a:t>
            </a:r>
            <a:r>
              <a:rPr lang="tr-TR" altLang="en-US" sz="360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2017 Hazırlama Sürecinde yapılanlar</a:t>
            </a:r>
            <a:endParaRPr lang="tr-TR" altLang="en-US" sz="360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751012" y="1692251"/>
            <a:ext cx="8064896" cy="585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2017 Birim iç değerlendirme raporları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972" y="643887"/>
            <a:ext cx="5832648" cy="605500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2634" y="2204864"/>
            <a:ext cx="8459737" cy="267765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b="0" dirty="0" smtClean="0">
                <a:solidFill>
                  <a:schemeClr val="bg1"/>
                </a:solidFill>
              </a:rPr>
              <a:t>2015 ve 2016 KİDR raporlarına göre değişiklikler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b="0" dirty="0" smtClean="0">
                <a:solidFill>
                  <a:schemeClr val="bg1"/>
                </a:solidFill>
              </a:rPr>
              <a:t>Stratejik plan hedeflerine uyum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b="0" dirty="0" smtClean="0">
                <a:solidFill>
                  <a:schemeClr val="bg1"/>
                </a:solidFill>
              </a:rPr>
              <a:t>Hizmet standartlarına uyum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b="0" dirty="0" smtClean="0">
                <a:solidFill>
                  <a:schemeClr val="bg1"/>
                </a:solidFill>
              </a:rPr>
              <a:t>Kanıtlar</a:t>
            </a:r>
            <a:endParaRPr lang="tr-TR" sz="28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8341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C4CBD-28B9-46BB-8BF4-B5761B19814A}" type="slidenum">
              <a:rPr lang="en-US" altLang="en-US" smtClean="0"/>
              <a:pPr/>
              <a:t>19</a:t>
            </a:fld>
            <a:endParaRPr lang="en-US" altLang="en-US" dirty="0"/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6296794" y="3352212"/>
            <a:ext cx="3486150" cy="3322637"/>
            <a:chOff x="5562600" y="2171700"/>
            <a:chExt cx="4572000" cy="4114800"/>
          </a:xfrm>
        </p:grpSpPr>
        <p:sp>
          <p:nvSpPr>
            <p:cNvPr id="4" name="Oval 2"/>
            <p:cNvSpPr>
              <a:spLocks noChangeArrowheads="1"/>
            </p:cNvSpPr>
            <p:nvPr/>
          </p:nvSpPr>
          <p:spPr bwMode="auto">
            <a:xfrm>
              <a:off x="6172617" y="2704481"/>
              <a:ext cx="3199983" cy="289589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tr-T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  <a:r>
                <a:rPr lang="tr-T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PUKÖ</a:t>
              </a:r>
              <a:endPara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5" name="Oval 7"/>
            <p:cNvSpPr>
              <a:spLocks noChangeArrowheads="1"/>
            </p:cNvSpPr>
            <p:nvPr/>
          </p:nvSpPr>
          <p:spPr bwMode="auto">
            <a:xfrm>
              <a:off x="8534400" y="3314700"/>
              <a:ext cx="1600200" cy="14478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>
                  <a:solidFill>
                    <a:srgbClr val="404040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 sz="1600">
                  <a:solidFill>
                    <a:srgbClr val="404040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 sz="1400">
                  <a:solidFill>
                    <a:srgbClr val="404040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 sz="1200">
                  <a:solidFill>
                    <a:srgbClr val="404040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 sz="1200">
                  <a:solidFill>
                    <a:srgbClr val="404040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 sz="1200">
                  <a:solidFill>
                    <a:srgbClr val="404040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 sz="1200">
                  <a:solidFill>
                    <a:srgbClr val="404040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 sz="1200">
                  <a:solidFill>
                    <a:srgbClr val="404040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 sz="1200">
                  <a:solidFill>
                    <a:srgbClr val="404040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tr-TR" altLang="en-US">
                  <a:solidFill>
                    <a:schemeClr val="tx1"/>
                  </a:solidFill>
                  <a:latin typeface="Times New Roman" panose="02020603050405020304" pitchFamily="18" charset="0"/>
                </a:rPr>
                <a:t>Uygula</a:t>
              </a:r>
              <a:endParaRPr lang="en-US" altLang="en-US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6" name="Oval 8"/>
            <p:cNvSpPr>
              <a:spLocks noChangeArrowheads="1"/>
            </p:cNvSpPr>
            <p:nvPr/>
          </p:nvSpPr>
          <p:spPr bwMode="auto">
            <a:xfrm>
              <a:off x="7009568" y="4839537"/>
              <a:ext cx="1601032" cy="144696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tr-TR" dirty="0"/>
                <a:t>Kontrol </a:t>
              </a:r>
            </a:p>
            <a:p>
              <a:pPr algn="ctr" eaLnBrk="0" hangingPunct="0">
                <a:defRPr/>
              </a:pPr>
              <a:r>
                <a:rPr lang="tr-TR" dirty="0"/>
                <a:t>Et/Ölç</a:t>
              </a:r>
              <a:endParaRPr lang="en-US" dirty="0"/>
            </a:p>
          </p:txBody>
        </p:sp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6934200" y="2171700"/>
              <a:ext cx="1600200" cy="14478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>
                  <a:solidFill>
                    <a:srgbClr val="404040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 sz="1600">
                  <a:solidFill>
                    <a:srgbClr val="404040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 sz="1400">
                  <a:solidFill>
                    <a:srgbClr val="404040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 sz="1200">
                  <a:solidFill>
                    <a:srgbClr val="404040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 sz="1200">
                  <a:solidFill>
                    <a:srgbClr val="404040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 sz="1200">
                  <a:solidFill>
                    <a:srgbClr val="404040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 sz="1200">
                  <a:solidFill>
                    <a:srgbClr val="404040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 sz="1200">
                  <a:solidFill>
                    <a:srgbClr val="404040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 sz="1200">
                  <a:solidFill>
                    <a:srgbClr val="404040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tr-TR" altLang="en-US" b="1">
                  <a:solidFill>
                    <a:schemeClr val="bg1"/>
                  </a:solidFill>
                  <a:latin typeface="Times New Roman" panose="02020603050405020304" pitchFamily="18" charset="0"/>
                </a:rPr>
                <a:t>Planla</a:t>
              </a:r>
              <a:endParaRPr lang="en-US" altLang="en-US" b="1">
                <a:solidFill>
                  <a:schemeClr val="bg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8" name="Line 10"/>
            <p:cNvSpPr>
              <a:spLocks noChangeShapeType="1"/>
            </p:cNvSpPr>
            <p:nvPr/>
          </p:nvSpPr>
          <p:spPr bwMode="auto">
            <a:xfrm>
              <a:off x="8686800" y="2857500"/>
              <a:ext cx="304800" cy="304800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11"/>
            <p:cNvSpPr>
              <a:spLocks noChangeShapeType="1"/>
            </p:cNvSpPr>
            <p:nvPr/>
          </p:nvSpPr>
          <p:spPr bwMode="auto">
            <a:xfrm flipH="1">
              <a:off x="8839200" y="4838700"/>
              <a:ext cx="228600" cy="381000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12"/>
            <p:cNvSpPr>
              <a:spLocks noChangeShapeType="1"/>
            </p:cNvSpPr>
            <p:nvPr/>
          </p:nvSpPr>
          <p:spPr bwMode="auto">
            <a:xfrm rot="11415646" flipH="1">
              <a:off x="6475413" y="2863850"/>
              <a:ext cx="304800" cy="381000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13"/>
            <p:cNvSpPr>
              <a:spLocks noChangeShapeType="1"/>
            </p:cNvSpPr>
            <p:nvPr/>
          </p:nvSpPr>
          <p:spPr bwMode="auto">
            <a:xfrm flipH="1" flipV="1">
              <a:off x="6477000" y="4914900"/>
              <a:ext cx="304800" cy="304800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6934200" y="2171700"/>
              <a:ext cx="1600200" cy="14478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>
                  <a:solidFill>
                    <a:srgbClr val="404040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 sz="1600">
                  <a:solidFill>
                    <a:srgbClr val="404040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 sz="1400">
                  <a:solidFill>
                    <a:srgbClr val="404040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 sz="1200">
                  <a:solidFill>
                    <a:srgbClr val="404040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 sz="1200">
                  <a:solidFill>
                    <a:srgbClr val="404040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 sz="1200">
                  <a:solidFill>
                    <a:srgbClr val="404040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 sz="1200">
                  <a:solidFill>
                    <a:srgbClr val="404040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 sz="1200">
                  <a:solidFill>
                    <a:srgbClr val="404040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 sz="1200">
                  <a:solidFill>
                    <a:srgbClr val="404040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tr-TR" altLang="en-US" b="1">
                  <a:solidFill>
                    <a:schemeClr val="bg1"/>
                  </a:solidFill>
                  <a:latin typeface="Times New Roman" panose="02020603050405020304" pitchFamily="18" charset="0"/>
                </a:rPr>
                <a:t>Planla</a:t>
              </a:r>
              <a:endParaRPr lang="en-US" altLang="en-US" b="1">
                <a:solidFill>
                  <a:schemeClr val="bg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3" name="Oval 19"/>
            <p:cNvSpPr>
              <a:spLocks noChangeArrowheads="1"/>
            </p:cNvSpPr>
            <p:nvPr/>
          </p:nvSpPr>
          <p:spPr bwMode="auto">
            <a:xfrm>
              <a:off x="5562600" y="3314700"/>
              <a:ext cx="1600200" cy="1447800"/>
            </a:xfrm>
            <a:prstGeom prst="ellipse">
              <a:avLst/>
            </a:prstGeom>
            <a:solidFill>
              <a:srgbClr val="00E7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>
                  <a:solidFill>
                    <a:srgbClr val="404040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 sz="1600">
                  <a:solidFill>
                    <a:srgbClr val="404040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 sz="1400">
                  <a:solidFill>
                    <a:srgbClr val="404040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 sz="1200">
                  <a:solidFill>
                    <a:srgbClr val="404040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 sz="1200">
                  <a:solidFill>
                    <a:srgbClr val="404040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 sz="1200">
                  <a:solidFill>
                    <a:srgbClr val="404040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 sz="1200">
                  <a:solidFill>
                    <a:srgbClr val="404040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 sz="1200">
                  <a:solidFill>
                    <a:srgbClr val="404040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rgbClr val="404040"/>
                </a:buClr>
                <a:buFont typeface="Wingdings 2" panose="05020102010507070707" pitchFamily="18" charset="2"/>
                <a:buChar char=""/>
                <a:defRPr sz="1200">
                  <a:solidFill>
                    <a:srgbClr val="404040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tr-TR" altLang="en-US">
                  <a:solidFill>
                    <a:schemeClr val="tx1"/>
                  </a:solidFill>
                  <a:latin typeface="Times New Roman" panose="02020603050405020304" pitchFamily="18" charset="0"/>
                </a:rPr>
                <a:t>Önlem al-</a:t>
              </a:r>
            </a:p>
            <a:p>
              <a:pPr algn="ctr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tr-TR" altLang="en-US" sz="2000">
                  <a:solidFill>
                    <a:schemeClr val="tx1"/>
                  </a:solidFill>
                  <a:latin typeface="Times New Roman" panose="02020603050405020304" pitchFamily="18" charset="0"/>
                </a:rPr>
                <a:t>Değerlendir</a:t>
              </a:r>
              <a:endParaRPr lang="en-US" altLang="en-US" sz="20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</p:grp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9347540"/>
              </p:ext>
            </p:extLst>
          </p:nvPr>
        </p:nvGraphicFramePr>
        <p:xfrm>
          <a:off x="679004" y="1013518"/>
          <a:ext cx="8897194" cy="22226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897194">
                  <a:extLst>
                    <a:ext uri="{9D8B030D-6E8A-4147-A177-3AD203B41FA5}">
                      <a16:colId xmlns:a16="http://schemas.microsoft.com/office/drawing/2014/main" val="213306278"/>
                    </a:ext>
                  </a:extLst>
                </a:gridCol>
              </a:tblGrid>
              <a:tr h="52706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Yanıtınız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olumlu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ise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bilgi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veren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bağlantıyı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belirtiniz</a:t>
                      </a:r>
                      <a:r>
                        <a:rPr lang="en-US" sz="1200" u="none" strike="noStrike" dirty="0">
                          <a:effectLst/>
                        </a:rPr>
                        <a:t> (URL, </a:t>
                      </a:r>
                      <a:r>
                        <a:rPr lang="en-US" sz="1200" u="none" strike="noStrike" dirty="0" err="1">
                          <a:effectLst/>
                        </a:rPr>
                        <a:t>dosya</a:t>
                      </a:r>
                      <a:r>
                        <a:rPr lang="en-US" sz="1200" u="none" strike="noStrike" dirty="0">
                          <a:effectLst/>
                        </a:rPr>
                        <a:t> no vb. </a:t>
                      </a:r>
                      <a:r>
                        <a:rPr lang="en-US" sz="1200" u="none" strike="noStrike" dirty="0" err="1">
                          <a:effectLst/>
                        </a:rPr>
                        <a:t>bağlantılar</a:t>
                      </a:r>
                      <a:r>
                        <a:rPr lang="en-US" sz="1200" u="none" strike="noStrike" dirty="0">
                          <a:effectLst/>
                        </a:rPr>
                        <a:t>) </a:t>
                      </a:r>
                      <a:r>
                        <a:rPr lang="en-US" sz="1200" u="none" strike="noStrike" dirty="0" err="1">
                          <a:effectLst/>
                        </a:rPr>
                        <a:t>ve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içeriğini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kısaca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özetleyiniz</a:t>
                      </a:r>
                      <a:r>
                        <a:rPr lang="en-US" sz="1200" u="none" strike="noStrike" dirty="0">
                          <a:effectLst/>
                        </a:rPr>
                        <a:t>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308" marR="4308" marT="4308" marB="0" anchor="ctr"/>
                </a:tc>
                <a:extLst>
                  <a:ext uri="{0D108BD9-81ED-4DB2-BD59-A6C34878D82A}">
                    <a16:rowId xmlns:a16="http://schemas.microsoft.com/office/drawing/2014/main" val="1920311258"/>
                  </a:ext>
                </a:extLst>
              </a:tr>
              <a:tr h="40280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Yanıtınız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olumlu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ise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400" b="1" u="none" strike="noStrike" dirty="0" err="1">
                          <a:effectLst/>
                        </a:rPr>
                        <a:t>planlama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kayıtlarınıza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erişimi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gösteren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bağlantı</a:t>
                      </a:r>
                      <a:r>
                        <a:rPr lang="en-US" sz="1200" u="none" strike="noStrike" dirty="0">
                          <a:effectLst/>
                        </a:rPr>
                        <a:t>/</a:t>
                      </a:r>
                      <a:r>
                        <a:rPr lang="en-US" sz="1200" u="none" strike="noStrike" dirty="0" err="1">
                          <a:effectLst/>
                        </a:rPr>
                        <a:t>ları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belirtiniz</a:t>
                      </a:r>
                      <a:r>
                        <a:rPr lang="en-US" sz="1200" u="none" strike="noStrike" dirty="0">
                          <a:effectLst/>
                        </a:rPr>
                        <a:t> (URL, </a:t>
                      </a:r>
                      <a:r>
                        <a:rPr lang="en-US" sz="1200" u="none" strike="noStrike" dirty="0" err="1">
                          <a:effectLst/>
                        </a:rPr>
                        <a:t>dosya</a:t>
                      </a:r>
                      <a:r>
                        <a:rPr lang="en-US" sz="1200" u="none" strike="noStrike" dirty="0">
                          <a:effectLst/>
                        </a:rPr>
                        <a:t> no vb. </a:t>
                      </a:r>
                      <a:r>
                        <a:rPr lang="en-US" sz="1200" u="none" strike="noStrike" dirty="0" err="1">
                          <a:effectLst/>
                        </a:rPr>
                        <a:t>bağlantılar</a:t>
                      </a:r>
                      <a:r>
                        <a:rPr lang="en-US" sz="1200" u="none" strike="noStrike" dirty="0">
                          <a:effectLst/>
                        </a:rPr>
                        <a:t>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308" marR="4308" marT="4308" marB="0" anchor="ctr"/>
                </a:tc>
                <a:extLst>
                  <a:ext uri="{0D108BD9-81ED-4DB2-BD59-A6C34878D82A}">
                    <a16:rowId xmlns:a16="http://schemas.microsoft.com/office/drawing/2014/main" val="2827763645"/>
                  </a:ext>
                </a:extLst>
              </a:tr>
              <a:tr h="41534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Yanıtınız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olumlu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ise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400" b="1" u="none" strike="noStrike" dirty="0" err="1">
                          <a:effectLst/>
                        </a:rPr>
                        <a:t>uygulama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kayıtlarınıza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erişimi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gösteren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bağlantı</a:t>
                      </a:r>
                      <a:r>
                        <a:rPr lang="en-US" sz="1200" u="none" strike="noStrike" dirty="0">
                          <a:effectLst/>
                        </a:rPr>
                        <a:t>/</a:t>
                      </a:r>
                      <a:r>
                        <a:rPr lang="en-US" sz="1200" u="none" strike="noStrike" dirty="0" err="1">
                          <a:effectLst/>
                        </a:rPr>
                        <a:t>ları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belirtiniz</a:t>
                      </a:r>
                      <a:r>
                        <a:rPr lang="en-US" sz="1200" u="none" strike="noStrike" dirty="0">
                          <a:effectLst/>
                        </a:rPr>
                        <a:t> (URL, </a:t>
                      </a:r>
                      <a:r>
                        <a:rPr lang="en-US" sz="1200" u="none" strike="noStrike" dirty="0" err="1">
                          <a:effectLst/>
                        </a:rPr>
                        <a:t>dosya</a:t>
                      </a:r>
                      <a:r>
                        <a:rPr lang="en-US" sz="1200" u="none" strike="noStrike" dirty="0">
                          <a:effectLst/>
                        </a:rPr>
                        <a:t> no vb. </a:t>
                      </a:r>
                      <a:r>
                        <a:rPr lang="en-US" sz="1200" u="none" strike="noStrike" dirty="0" err="1">
                          <a:effectLst/>
                        </a:rPr>
                        <a:t>bağlantılar</a:t>
                      </a:r>
                      <a:r>
                        <a:rPr lang="en-US" sz="1200" u="none" strike="noStrike" dirty="0">
                          <a:effectLst/>
                        </a:rPr>
                        <a:t>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308" marR="4308" marT="4308" marB="0" anchor="ctr"/>
                </a:tc>
                <a:extLst>
                  <a:ext uri="{0D108BD9-81ED-4DB2-BD59-A6C34878D82A}">
                    <a16:rowId xmlns:a16="http://schemas.microsoft.com/office/drawing/2014/main" val="1407203190"/>
                  </a:ext>
                </a:extLst>
              </a:tr>
              <a:tr h="41534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Yanıtınız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olumlu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ise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400" b="1" u="none" strike="noStrike" dirty="0" err="1">
                          <a:effectLst/>
                        </a:rPr>
                        <a:t>değerlendirme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kayıtlarınıza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erişimi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gösteren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bağlantı</a:t>
                      </a:r>
                      <a:r>
                        <a:rPr lang="en-US" sz="1200" u="none" strike="noStrike" dirty="0">
                          <a:effectLst/>
                        </a:rPr>
                        <a:t>/</a:t>
                      </a:r>
                      <a:r>
                        <a:rPr lang="en-US" sz="1200" u="none" strike="noStrike" dirty="0" err="1">
                          <a:effectLst/>
                        </a:rPr>
                        <a:t>ları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belirtiniz</a:t>
                      </a:r>
                      <a:r>
                        <a:rPr lang="en-US" sz="1200" u="none" strike="noStrike" dirty="0">
                          <a:effectLst/>
                        </a:rPr>
                        <a:t> (URL, </a:t>
                      </a:r>
                      <a:r>
                        <a:rPr lang="en-US" sz="1200" u="none" strike="noStrike" dirty="0" err="1">
                          <a:effectLst/>
                        </a:rPr>
                        <a:t>dosya</a:t>
                      </a:r>
                      <a:r>
                        <a:rPr lang="en-US" sz="1200" u="none" strike="noStrike" dirty="0">
                          <a:effectLst/>
                        </a:rPr>
                        <a:t> no vb. </a:t>
                      </a:r>
                      <a:r>
                        <a:rPr lang="en-US" sz="1200" u="none" strike="noStrike" dirty="0" err="1">
                          <a:effectLst/>
                        </a:rPr>
                        <a:t>bağlantılar</a:t>
                      </a:r>
                      <a:r>
                        <a:rPr lang="en-US" sz="1200" u="none" strike="noStrike" dirty="0">
                          <a:effectLst/>
                        </a:rPr>
                        <a:t>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308" marR="4308" marT="4308" marB="0" anchor="ctr"/>
                </a:tc>
                <a:extLst>
                  <a:ext uri="{0D108BD9-81ED-4DB2-BD59-A6C34878D82A}">
                    <a16:rowId xmlns:a16="http://schemas.microsoft.com/office/drawing/2014/main" val="1211231312"/>
                  </a:ext>
                </a:extLst>
              </a:tr>
              <a:tr h="46207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Yanıtınız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olumlu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ise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400" b="1" u="none" strike="noStrike" dirty="0" err="1">
                          <a:effectLst/>
                        </a:rPr>
                        <a:t>sürekli</a:t>
                      </a:r>
                      <a:r>
                        <a:rPr lang="en-US" sz="1400" b="1" u="none" strike="noStrike" dirty="0">
                          <a:effectLst/>
                        </a:rPr>
                        <a:t> </a:t>
                      </a:r>
                      <a:r>
                        <a:rPr lang="en-US" sz="1400" b="1" u="none" strike="noStrike" dirty="0" err="1">
                          <a:effectLst/>
                        </a:rPr>
                        <a:t>iyileştirici</a:t>
                      </a:r>
                      <a:r>
                        <a:rPr lang="en-US" sz="1400" b="1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>
                          <a:effectLst/>
                        </a:rPr>
                        <a:t>(</a:t>
                      </a:r>
                      <a:r>
                        <a:rPr lang="en-US" sz="1200" u="none" strike="noStrike" dirty="0" err="1">
                          <a:effectLst/>
                        </a:rPr>
                        <a:t>düzeltici</a:t>
                      </a:r>
                      <a:r>
                        <a:rPr lang="en-US" sz="1200" u="none" strike="noStrike" dirty="0">
                          <a:effectLst/>
                        </a:rPr>
                        <a:t>/</a:t>
                      </a:r>
                      <a:r>
                        <a:rPr lang="en-US" sz="1200" u="none" strike="noStrike" dirty="0" err="1">
                          <a:effectLst/>
                        </a:rPr>
                        <a:t>önleyici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eylem</a:t>
                      </a:r>
                      <a:r>
                        <a:rPr lang="en-US" sz="1200" u="none" strike="noStrike" dirty="0">
                          <a:effectLst/>
                        </a:rPr>
                        <a:t>) </a:t>
                      </a:r>
                      <a:r>
                        <a:rPr lang="en-US" sz="1200" u="none" strike="noStrike" dirty="0" err="1">
                          <a:effectLst/>
                        </a:rPr>
                        <a:t>kayıtlarınıza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erişimi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gösteren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bağlantı</a:t>
                      </a:r>
                      <a:r>
                        <a:rPr lang="en-US" sz="1200" u="none" strike="noStrike" dirty="0">
                          <a:effectLst/>
                        </a:rPr>
                        <a:t>/</a:t>
                      </a:r>
                      <a:r>
                        <a:rPr lang="en-US" sz="1200" u="none" strike="noStrike" dirty="0" err="1">
                          <a:effectLst/>
                        </a:rPr>
                        <a:t>ları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belirtiniz</a:t>
                      </a:r>
                      <a:r>
                        <a:rPr lang="en-US" sz="1200" u="none" strike="noStrike" dirty="0">
                          <a:effectLst/>
                        </a:rPr>
                        <a:t> (URL, </a:t>
                      </a:r>
                      <a:r>
                        <a:rPr lang="en-US" sz="1200" u="none" strike="noStrike" dirty="0" err="1">
                          <a:effectLst/>
                        </a:rPr>
                        <a:t>dosya</a:t>
                      </a:r>
                      <a:r>
                        <a:rPr lang="en-US" sz="1200" u="none" strike="noStrike" dirty="0">
                          <a:effectLst/>
                        </a:rPr>
                        <a:t> no vb. </a:t>
                      </a:r>
                      <a:r>
                        <a:rPr lang="en-US" sz="1200" u="none" strike="noStrike" dirty="0" err="1">
                          <a:effectLst/>
                        </a:rPr>
                        <a:t>bağlantılar</a:t>
                      </a:r>
                      <a:r>
                        <a:rPr lang="en-US" sz="1200" u="none" strike="noStrike" dirty="0">
                          <a:effectLst/>
                        </a:rPr>
                        <a:t>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308" marR="4308" marT="4308" marB="0" anchor="ctr"/>
                </a:tc>
                <a:extLst>
                  <a:ext uri="{0D108BD9-81ED-4DB2-BD59-A6C34878D82A}">
                    <a16:rowId xmlns:a16="http://schemas.microsoft.com/office/drawing/2014/main" val="2959131997"/>
                  </a:ext>
                </a:extLst>
              </a:tr>
            </a:tbl>
          </a:graphicData>
        </a:graphic>
      </p:graphicFrame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174949" y="275736"/>
            <a:ext cx="9607996" cy="785813"/>
          </a:xfrm>
          <a:prstGeom prst="rect">
            <a:avLst/>
          </a:prstGeom>
          <a:noFill/>
        </p:spPr>
        <p:txBody>
          <a:bodyPr/>
          <a:lstStyle>
            <a:lvl1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en-US" sz="40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Sürekli iyileştirme yaklaşımı</a:t>
            </a:r>
            <a:endParaRPr lang="en-US" altLang="en-US" sz="2000" b="0" kern="0" dirty="0" smtClean="0">
              <a:solidFill>
                <a:srgbClr val="990000"/>
              </a:solidFill>
            </a:endParaRPr>
          </a:p>
        </p:txBody>
      </p:sp>
      <p:sp>
        <p:nvSpPr>
          <p:cNvPr id="16" name="Oval 8"/>
          <p:cNvSpPr>
            <a:spLocks noChangeArrowheads="1"/>
          </p:cNvSpPr>
          <p:nvPr/>
        </p:nvSpPr>
        <p:spPr bwMode="auto">
          <a:xfrm>
            <a:off x="5657191" y="5574775"/>
            <a:ext cx="1220787" cy="11684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tr-TR" dirty="0" smtClean="0"/>
              <a:t>Gözden </a:t>
            </a:r>
          </a:p>
          <a:p>
            <a:pPr algn="ctr" eaLnBrk="0" hangingPunct="0">
              <a:defRPr/>
            </a:pPr>
            <a:r>
              <a:rPr lang="tr-TR" dirty="0" smtClean="0"/>
              <a:t>geçir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789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5750" y="714375"/>
            <a:ext cx="5572125" cy="1500188"/>
          </a:xfrm>
          <a:noFill/>
        </p:spPr>
        <p:txBody>
          <a:bodyPr/>
          <a:lstStyle/>
          <a:p>
            <a:pPr eaLnBrk="1" hangingPunct="1"/>
            <a:r>
              <a:rPr lang="tr-TR" altLang="en-US" sz="4800" smtClean="0">
                <a:solidFill>
                  <a:srgbClr val="990000"/>
                </a:solidFill>
                <a:latin typeface="Comic Sans MS" panose="030F0702030302020204" pitchFamily="66" charset="0"/>
              </a:rPr>
              <a:t>Toplantının Amacı</a:t>
            </a:r>
            <a:endParaRPr lang="en-US" altLang="en-US" sz="2800" smtClean="0">
              <a:solidFill>
                <a:srgbClr val="990000"/>
              </a:solidFill>
            </a:endParaRPr>
          </a:p>
        </p:txBody>
      </p:sp>
      <p:sp>
        <p:nvSpPr>
          <p:cNvPr id="4099" name="3 Dikdörtgen"/>
          <p:cNvSpPr>
            <a:spLocks noChangeArrowheads="1"/>
          </p:cNvSpPr>
          <p:nvPr/>
        </p:nvSpPr>
        <p:spPr bwMode="auto">
          <a:xfrm>
            <a:off x="1143000" y="2690813"/>
            <a:ext cx="8143875" cy="2160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tr-TR" sz="2800" b="0" dirty="0" smtClean="0">
                <a:solidFill>
                  <a:srgbClr val="003399"/>
                </a:solidFill>
                <a:latin typeface="Comic Sans MS" pitchFamily="66" charset="0"/>
              </a:rPr>
              <a:t>Kurum İç Değerlendirme Raporunun hazırlanması</a:t>
            </a:r>
          </a:p>
          <a:p>
            <a:pPr>
              <a:lnSpc>
                <a:spcPct val="120000"/>
              </a:lnSpc>
              <a:defRPr/>
            </a:pPr>
            <a:r>
              <a:rPr lang="tr-TR" sz="2800" b="0" dirty="0" smtClean="0">
                <a:solidFill>
                  <a:srgbClr val="003399"/>
                </a:solidFill>
                <a:latin typeface="Comic Sans MS" pitchFamily="66" charset="0"/>
              </a:rPr>
              <a:t>Üniversitemizde kalite güvence sisteminin yapılandırılması</a:t>
            </a:r>
            <a:endParaRPr lang="tr-TR" sz="2800" b="0" dirty="0">
              <a:solidFill>
                <a:srgbClr val="003399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4948" y="44624"/>
            <a:ext cx="4250879" cy="504056"/>
          </a:xfrm>
          <a:noFill/>
        </p:spPr>
        <p:txBody>
          <a:bodyPr/>
          <a:lstStyle/>
          <a:p>
            <a:pPr eaLnBrk="1" hangingPunct="1"/>
            <a:r>
              <a:rPr lang="tr-TR" altLang="en-US" sz="1100" dirty="0">
                <a:solidFill>
                  <a:srgbClr val="990000"/>
                </a:solidFill>
                <a:latin typeface="Comic Sans MS" panose="030F0702030302020204" pitchFamily="66" charset="0"/>
              </a:rPr>
              <a:t>Kurum İç Değerlendirme Raporu (KİDR) Hazırlama Süreci</a:t>
            </a: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1183060" y="1886215"/>
            <a:ext cx="853922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(</a:t>
            </a:r>
            <a:r>
              <a:rPr lang="tr-TR" altLang="en-US" sz="2400" b="0" dirty="0">
                <a:solidFill>
                  <a:srgbClr val="003399"/>
                </a:solidFill>
                <a:latin typeface="Comic Sans MS" panose="030F0702030302020204" pitchFamily="66" charset="0"/>
              </a:rPr>
              <a:t>Akademik, İdari, </a:t>
            </a: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Öğrenci)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KAVDEM Ölçme-Değerlendirme Çalışma Grubu</a:t>
            </a:r>
            <a:endParaRPr lang="tr-TR" altLang="en-US" sz="2400" b="0" dirty="0">
              <a:solidFill>
                <a:srgbClr val="003399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399084" y="3055926"/>
            <a:ext cx="853922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2016 (Google </a:t>
            </a:r>
            <a:r>
              <a:rPr lang="tr-TR" altLang="en-US" sz="2400" b="0" dirty="0" err="1" smtClean="0">
                <a:solidFill>
                  <a:srgbClr val="003399"/>
                </a:solidFill>
                <a:latin typeface="Comic Sans MS" panose="030F0702030302020204" pitchFamily="66" charset="0"/>
              </a:rPr>
              <a:t>doc</a:t>
            </a: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2017 (Google </a:t>
            </a:r>
            <a:r>
              <a:rPr lang="tr-TR" altLang="en-US" sz="2400" b="0" dirty="0" err="1" smtClean="0">
                <a:solidFill>
                  <a:srgbClr val="003399"/>
                </a:solidFill>
                <a:latin typeface="Comic Sans MS" panose="030F0702030302020204" pitchFamily="66" charset="0"/>
              </a:rPr>
              <a:t>doc</a:t>
            </a: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2018 (PAÜ Bilgi İşlem yazılımı)</a:t>
            </a:r>
            <a:endParaRPr lang="tr-TR" altLang="en-US" sz="2400" b="0" dirty="0">
              <a:solidFill>
                <a:srgbClr val="003399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895028" y="692696"/>
            <a:ext cx="7920880" cy="785813"/>
          </a:xfrm>
          <a:prstGeom prst="rect">
            <a:avLst/>
          </a:prstGeom>
          <a:noFill/>
        </p:spPr>
        <p:txBody>
          <a:bodyPr/>
          <a:lstStyle>
            <a:lvl1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en-US" sz="3600" b="0" kern="0" dirty="0" err="1">
                <a:solidFill>
                  <a:srgbClr val="990000"/>
                </a:solidFill>
                <a:latin typeface="Comic Sans MS" panose="030F0702030302020204" pitchFamily="66" charset="0"/>
              </a:rPr>
              <a:t>Özdeğerlendirme</a:t>
            </a:r>
            <a:r>
              <a:rPr lang="tr-TR" altLang="en-US" sz="3600" b="0" kern="0" dirty="0">
                <a:solidFill>
                  <a:srgbClr val="990000"/>
                </a:solidFill>
                <a:latin typeface="Comic Sans MS" panose="030F0702030302020204" pitchFamily="66" charset="0"/>
              </a:rPr>
              <a:t> Anketleri </a:t>
            </a:r>
            <a:endParaRPr lang="en-US" altLang="en-US" sz="1800" b="0" kern="0" dirty="0" smtClean="0">
              <a:solidFill>
                <a:srgbClr val="99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3825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9004" y="492228"/>
            <a:ext cx="8715375" cy="1071563"/>
          </a:xfrm>
          <a:noFill/>
        </p:spPr>
        <p:txBody>
          <a:bodyPr/>
          <a:lstStyle/>
          <a:p>
            <a:pPr eaLnBrk="1" hangingPunct="1"/>
            <a:r>
              <a:rPr lang="tr-TR" altLang="en-US" sz="3200" dirty="0" err="1">
                <a:solidFill>
                  <a:srgbClr val="990000"/>
                </a:solidFill>
                <a:latin typeface="Comic Sans MS" panose="030F0702030302020204" pitchFamily="66" charset="0"/>
              </a:rPr>
              <a:t>Özdeğerlendirme</a:t>
            </a:r>
            <a:r>
              <a:rPr lang="tr-TR" altLang="en-US" sz="3200" dirty="0">
                <a:solidFill>
                  <a:srgbClr val="990000"/>
                </a:solidFill>
                <a:latin typeface="Comic Sans MS" panose="030F0702030302020204" pitchFamily="66" charset="0"/>
              </a:rPr>
              <a:t> Anketlerinin yanıtlanması </a:t>
            </a: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751012" y="1700808"/>
            <a:ext cx="91450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(</a:t>
            </a:r>
            <a:r>
              <a:rPr lang="tr-TR" altLang="en-US" sz="2400" b="0" dirty="0">
                <a:solidFill>
                  <a:srgbClr val="003399"/>
                </a:solidFill>
                <a:latin typeface="Comic Sans MS" panose="030F0702030302020204" pitchFamily="66" charset="0"/>
              </a:rPr>
              <a:t>Akademik, İdari, </a:t>
            </a: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Öğrenci) (KAVDEM)</a:t>
            </a:r>
            <a:endParaRPr lang="tr-TR" altLang="en-US" sz="2400" b="0" dirty="0">
              <a:solidFill>
                <a:srgbClr val="003399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470188"/>
              </p:ext>
            </p:extLst>
          </p:nvPr>
        </p:nvGraphicFramePr>
        <p:xfrm>
          <a:off x="182301" y="2464558"/>
          <a:ext cx="9721081" cy="3235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0093">
                  <a:extLst>
                    <a:ext uri="{9D8B030D-6E8A-4147-A177-3AD203B41FA5}">
                      <a16:colId xmlns:a16="http://schemas.microsoft.com/office/drawing/2014/main" val="1882528987"/>
                    </a:ext>
                  </a:extLst>
                </a:gridCol>
                <a:gridCol w="2112235">
                  <a:extLst>
                    <a:ext uri="{9D8B030D-6E8A-4147-A177-3AD203B41FA5}">
                      <a16:colId xmlns:a16="http://schemas.microsoft.com/office/drawing/2014/main" val="4170706389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840857484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1093962839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436145582"/>
                    </a:ext>
                  </a:extLst>
                </a:gridCol>
                <a:gridCol w="2008871">
                  <a:extLst>
                    <a:ext uri="{9D8B030D-6E8A-4147-A177-3AD203B41FA5}">
                      <a16:colId xmlns:a16="http://schemas.microsoft.com/office/drawing/2014/main" val="374000544"/>
                    </a:ext>
                  </a:extLst>
                </a:gridCol>
                <a:gridCol w="871450">
                  <a:extLst>
                    <a:ext uri="{9D8B030D-6E8A-4147-A177-3AD203B41FA5}">
                      <a16:colId xmlns:a16="http://schemas.microsoft.com/office/drawing/2014/main" val="42894351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tr-TR" sz="2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2400" dirty="0" smtClean="0"/>
                        <a:t>Akademik</a:t>
                      </a:r>
                      <a:endParaRPr lang="tr-TR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tr-TR" sz="18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İdari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tr-TR" sz="18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2400" dirty="0" smtClean="0"/>
                        <a:t>Öğrenci</a:t>
                      </a:r>
                      <a:endParaRPr lang="tr-TR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tr-T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7716407"/>
                  </a:ext>
                </a:extLst>
              </a:tr>
              <a:tr h="67486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2400" dirty="0" smtClean="0"/>
                        <a:t>Yanıt# / Top#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2400" dirty="0" smtClean="0"/>
                        <a:t>%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Yanıt# / Top#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2400" dirty="0" smtClean="0"/>
                        <a:t>%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Yanıt# / Top#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2400" dirty="0" smtClean="0"/>
                        <a:t>%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4658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2400" dirty="0" smtClean="0"/>
                        <a:t>257/2 010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2400" dirty="0" smtClean="0"/>
                        <a:t>12.8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2400" dirty="0" smtClean="0"/>
                        <a:t>301/3 189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2400" dirty="0" smtClean="0"/>
                        <a:t>9.4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2400" dirty="0" smtClean="0"/>
                        <a:t>   469/52 523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2400" dirty="0" smtClean="0"/>
                        <a:t>0.9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0856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2400" dirty="0" smtClean="0"/>
                        <a:t>2017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2400" dirty="0" smtClean="0"/>
                        <a:t>628/1 862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2400" dirty="0" smtClean="0"/>
                        <a:t>33.8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2400" dirty="0" smtClean="0"/>
                        <a:t>548/3 266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2400" dirty="0" smtClean="0"/>
                        <a:t>16.8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2400" dirty="0" smtClean="0"/>
                        <a:t>2 119/57 332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2400" dirty="0" smtClean="0"/>
                        <a:t>3.7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5349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2400" dirty="0" smtClean="0"/>
                        <a:t>2018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2400" dirty="0" smtClean="0"/>
                        <a:t>373/1 985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2400" dirty="0" smtClean="0"/>
                        <a:t>18.8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2400" dirty="0" smtClean="0"/>
                        <a:t>538/3 199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2400" dirty="0" smtClean="0"/>
                        <a:t>16.8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2400" dirty="0" smtClean="0"/>
                        <a:t>   797/58 943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2400" dirty="0" smtClean="0"/>
                        <a:t>1.4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7774258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004243" y="6381328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/>
            <a:r>
              <a:rPr lang="tr-TR" sz="900" dirty="0">
                <a:latin typeface="Times New Roman" panose="02020603050405020304" pitchFamily="18" charset="0"/>
                <a:ea typeface="Calibri" panose="020F0502020204030204" pitchFamily="34" charset="0"/>
              </a:rPr>
              <a:t>İlgili personel sayıları Kurumsal Veri Değ. Sistemindeki Personel Sayıları Raporundan ve Öğretim Türüne Göre Öğrenci Sayıları Raporundan alınmış Mart 2016-2017-2018 tarihli verilerdir</a:t>
            </a:r>
            <a:r>
              <a:rPr lang="tr-TR" sz="9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 12.03.2018</a:t>
            </a:r>
            <a:endParaRPr lang="tr-TR" sz="11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-11828"/>
            <a:ext cx="4250879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09" rIns="91420" bIns="45709" numCol="1" anchor="ctr" anchorCtr="0" compatLnSpc="1">
            <a:prstTxWarp prst="textNoShape">
              <a:avLst/>
            </a:prstTxWarp>
          </a:bodyPr>
          <a:lstStyle>
            <a:lvl1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en-US" sz="11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Kurum İç Değerlendirme Raporu (KİDR) Hazırlama Süreci</a:t>
            </a:r>
            <a:endParaRPr lang="tr-TR" altLang="en-US" sz="1100" b="0" kern="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6581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9004" y="473000"/>
            <a:ext cx="8715375" cy="1071563"/>
          </a:xfrm>
          <a:noFill/>
        </p:spPr>
        <p:txBody>
          <a:bodyPr/>
          <a:lstStyle/>
          <a:p>
            <a:pPr eaLnBrk="1" hangingPunct="1"/>
            <a:r>
              <a:rPr lang="tr-TR" altLang="en-US" sz="3200" dirty="0" err="1">
                <a:solidFill>
                  <a:srgbClr val="990000"/>
                </a:solidFill>
                <a:latin typeface="Comic Sans MS" panose="030F0702030302020204" pitchFamily="66" charset="0"/>
              </a:rPr>
              <a:t>Özdeğerlendirme</a:t>
            </a:r>
            <a:r>
              <a:rPr lang="tr-TR" altLang="en-US" sz="3200" dirty="0">
                <a:solidFill>
                  <a:srgbClr val="990000"/>
                </a:solidFill>
                <a:latin typeface="Comic Sans MS" panose="030F0702030302020204" pitchFamily="66" charset="0"/>
              </a:rPr>
              <a:t> Anketleri </a:t>
            </a:r>
            <a:r>
              <a:rPr lang="tr-TR" altLang="en-US" sz="320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Soruları</a:t>
            </a:r>
            <a:endParaRPr lang="tr-TR" altLang="en-US" sz="320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823020" y="1628800"/>
            <a:ext cx="928903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en-US" sz="20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(Akademik, İdari, Öğrenci) (Yürütücü: KAVDEM)</a:t>
            </a:r>
            <a:endParaRPr lang="tr-TR" altLang="en-US" sz="2000" b="0" dirty="0">
              <a:solidFill>
                <a:srgbClr val="003399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853457" y="2348880"/>
            <a:ext cx="885698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en-US" sz="20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YÖDEK Rehberi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en-US" sz="20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A</a:t>
            </a:r>
            <a:r>
              <a:rPr lang="tr-TR" altLang="en-US" sz="2000" b="0" dirty="0">
                <a:solidFill>
                  <a:srgbClr val="003399"/>
                </a:solidFill>
                <a:latin typeface="Comic Sans MS" panose="030F0702030302020204" pitchFamily="66" charset="0"/>
              </a:rPr>
              <a:t>. Eğitim-Öğretim Süreçlerinin Değerlendirilmesi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en-US" sz="2000" b="0" dirty="0">
                <a:solidFill>
                  <a:srgbClr val="003399"/>
                </a:solidFill>
                <a:latin typeface="Comic Sans MS" panose="030F0702030302020204" pitchFamily="66" charset="0"/>
              </a:rPr>
              <a:t>B. Araştırma ve Geliştirme (Bilgi Üretme) Süreçlerinin Değerlendirilmesi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en-US" sz="2000" b="0" dirty="0">
                <a:solidFill>
                  <a:srgbClr val="003399"/>
                </a:solidFill>
                <a:latin typeface="Comic Sans MS" panose="030F0702030302020204" pitchFamily="66" charset="0"/>
              </a:rPr>
              <a:t>C. Uygulama ve Hizmet Süreçlerinin Değerlendirilmesi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en-US" sz="2000" b="0" dirty="0">
                <a:solidFill>
                  <a:srgbClr val="003399"/>
                </a:solidFill>
                <a:latin typeface="Comic Sans MS" panose="030F0702030302020204" pitchFamily="66" charset="0"/>
              </a:rPr>
              <a:t>D. İdari ve Destek Süreçlerinin Değerlendirilmesi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en-US" sz="2000" b="0" dirty="0">
                <a:solidFill>
                  <a:srgbClr val="003399"/>
                </a:solidFill>
                <a:latin typeface="Comic Sans MS" panose="030F0702030302020204" pitchFamily="66" charset="0"/>
              </a:rPr>
              <a:t>E. Yönetsel Özelliklerin (Yapısal) değerlendirilmesi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en-US" sz="2000" b="0" dirty="0">
                <a:solidFill>
                  <a:srgbClr val="003399"/>
                </a:solidFill>
                <a:latin typeface="Comic Sans MS" panose="030F0702030302020204" pitchFamily="66" charset="0"/>
              </a:rPr>
              <a:t>F. Yönetsel Özelliklerin (Davranışsal) Değerlendirilmesi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en-US" sz="2000" b="0" dirty="0">
                <a:solidFill>
                  <a:srgbClr val="003399"/>
                </a:solidFill>
                <a:latin typeface="Comic Sans MS" panose="030F0702030302020204" pitchFamily="66" charset="0"/>
              </a:rPr>
              <a:t>G. Yükseköğretim Misyonunu Başarma Performansının Değerlendirilmesi 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-11828"/>
            <a:ext cx="4250879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09" rIns="91420" bIns="45709" numCol="1" anchor="ctr" anchorCtr="0" compatLnSpc="1">
            <a:prstTxWarp prst="textNoShape">
              <a:avLst/>
            </a:prstTxWarp>
          </a:bodyPr>
          <a:lstStyle>
            <a:lvl1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en-US" sz="11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Kurum İç Değerlendirme Raporu (KİDR) Hazırlama Süreci</a:t>
            </a:r>
            <a:endParaRPr lang="tr-TR" altLang="en-US" sz="1100" b="0" kern="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2342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C4CBD-28B9-46BB-8BF4-B5761B19814A}" type="slidenum">
              <a:rPr lang="en-US" altLang="en-US" smtClean="0"/>
              <a:pPr/>
              <a:t>23</a:t>
            </a:fld>
            <a:endParaRPr lang="en-US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022" y="116632"/>
            <a:ext cx="4286148" cy="32403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8274" y="1556792"/>
            <a:ext cx="4737111" cy="35283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022" y="3436875"/>
            <a:ext cx="4248472" cy="3299976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994499" y="188640"/>
            <a:ext cx="4752528" cy="856010"/>
          </a:xfrm>
          <a:prstGeom prst="rect">
            <a:avLst/>
          </a:prstGeom>
          <a:noFill/>
        </p:spPr>
        <p:txBody>
          <a:bodyPr/>
          <a:lstStyle>
            <a:lvl1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en-US" sz="32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Özdeğerlendirme Anketi-2016</a:t>
            </a:r>
            <a:endParaRPr lang="en-US" altLang="en-US" sz="1600" b="0" kern="0" dirty="0" smtClean="0">
              <a:solidFill>
                <a:srgbClr val="99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9240" y="2564904"/>
            <a:ext cx="432048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solidFill>
                  <a:schemeClr val="bg1"/>
                </a:solidFill>
              </a:rPr>
              <a:t>A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01840" y="2564904"/>
            <a:ext cx="432048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46924" y="2538165"/>
            <a:ext cx="432048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solidFill>
                  <a:schemeClr val="bg1"/>
                </a:solidFill>
              </a:rPr>
              <a:t>G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9796" y="2551528"/>
            <a:ext cx="432048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solidFill>
                  <a:schemeClr val="bg1"/>
                </a:solidFill>
              </a:rPr>
              <a:t>F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14992" y="2564904"/>
            <a:ext cx="432048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solidFill>
                  <a:schemeClr val="bg1"/>
                </a:solidFill>
              </a:rPr>
              <a:t>E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64173" y="4221088"/>
            <a:ext cx="432048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solidFill>
                  <a:schemeClr val="bg1"/>
                </a:solidFill>
              </a:rPr>
              <a:t>G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51812" y="4221088"/>
            <a:ext cx="432048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solidFill>
                  <a:schemeClr val="bg1"/>
                </a:solidFill>
              </a:rPr>
              <a:t>F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10868" y="4221088"/>
            <a:ext cx="432048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solidFill>
                  <a:schemeClr val="bg1"/>
                </a:solidFill>
              </a:rPr>
              <a:t>E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26376" y="4221088"/>
            <a:ext cx="432048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solidFill>
                  <a:schemeClr val="bg1"/>
                </a:solidFill>
              </a:rPr>
              <a:t>D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91572" y="4221088"/>
            <a:ext cx="432048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solidFill>
                  <a:schemeClr val="bg1"/>
                </a:solidFill>
              </a:rPr>
              <a:t>A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92081" y="3859688"/>
            <a:ext cx="432048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solidFill>
                  <a:schemeClr val="bg1"/>
                </a:solidFill>
              </a:rPr>
              <a:t>D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964401" y="3877369"/>
            <a:ext cx="432048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solidFill>
                  <a:schemeClr val="bg1"/>
                </a:solidFill>
              </a:rPr>
              <a:t>E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28739" y="3853804"/>
            <a:ext cx="432048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solidFill>
                  <a:schemeClr val="bg1"/>
                </a:solidFill>
              </a:rPr>
              <a:t>F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70193" y="3859688"/>
            <a:ext cx="432048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solidFill>
                  <a:schemeClr val="bg1"/>
                </a:solidFill>
              </a:rPr>
              <a:t>G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17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C4CBD-28B9-46BB-8BF4-B5761B19814A}" type="slidenum">
              <a:rPr lang="en-US" altLang="en-US" smtClean="0"/>
              <a:pPr/>
              <a:t>24</a:t>
            </a:fld>
            <a:endParaRPr lang="en-US" altLang="en-US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02940" y="188640"/>
            <a:ext cx="9709207" cy="630694"/>
          </a:xfrm>
          <a:prstGeom prst="rect">
            <a:avLst/>
          </a:prstGeom>
          <a:noFill/>
        </p:spPr>
        <p:txBody>
          <a:bodyPr/>
          <a:lstStyle>
            <a:lvl1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en-US" sz="3200" b="0" kern="0" dirty="0" err="1" smtClean="0">
                <a:solidFill>
                  <a:srgbClr val="990000"/>
                </a:solidFill>
                <a:latin typeface="Comic Sans MS" panose="030F0702030302020204" pitchFamily="66" charset="0"/>
              </a:rPr>
              <a:t>Özdeğerlendirme</a:t>
            </a:r>
            <a:r>
              <a:rPr lang="tr-TR" altLang="en-US" sz="32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 Anketi-2017 </a:t>
            </a:r>
          </a:p>
          <a:p>
            <a:pPr eaLnBrk="1" hangingPunct="1"/>
            <a:r>
              <a:rPr lang="tr-TR" altLang="en-US" sz="32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(Yanıtların ortalamaları grafiği)</a:t>
            </a:r>
            <a:endParaRPr lang="en-US" altLang="en-US" sz="1600" b="0" kern="0" dirty="0" smtClean="0">
              <a:solidFill>
                <a:srgbClr val="990000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45" y="1425452"/>
            <a:ext cx="9671202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20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C4CBD-28B9-46BB-8BF4-B5761B19814A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57833" y="200709"/>
            <a:ext cx="9356055" cy="648072"/>
          </a:xfrm>
          <a:prstGeom prst="rect">
            <a:avLst/>
          </a:prstGeom>
          <a:noFill/>
        </p:spPr>
        <p:txBody>
          <a:bodyPr/>
          <a:lstStyle>
            <a:lvl1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en-US" sz="3200" b="0" kern="0" dirty="0" err="1" smtClean="0">
                <a:solidFill>
                  <a:srgbClr val="990000"/>
                </a:solidFill>
                <a:latin typeface="Comic Sans MS" panose="030F0702030302020204" pitchFamily="66" charset="0"/>
              </a:rPr>
              <a:t>Özdeğerlendirme</a:t>
            </a:r>
            <a:r>
              <a:rPr lang="tr-TR" altLang="en-US" sz="32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 Anketi-2018 (yanıtlar)</a:t>
            </a:r>
            <a:endParaRPr lang="en-US" altLang="en-US" sz="1600" b="0" kern="0" dirty="0" smtClean="0">
              <a:solidFill>
                <a:srgbClr val="990000"/>
              </a:solidFill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100" y="836712"/>
            <a:ext cx="8410575" cy="62528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746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3020" y="332656"/>
            <a:ext cx="8715375" cy="1071563"/>
          </a:xfrm>
          <a:noFill/>
        </p:spPr>
        <p:txBody>
          <a:bodyPr/>
          <a:lstStyle/>
          <a:p>
            <a:pPr eaLnBrk="1" hangingPunct="1"/>
            <a:r>
              <a:rPr lang="tr-TR" altLang="en-US" sz="280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Kalite güvencesi süreci </a:t>
            </a:r>
            <a:br>
              <a:rPr lang="tr-TR" altLang="en-US" sz="2800" dirty="0" smtClean="0">
                <a:solidFill>
                  <a:srgbClr val="990000"/>
                </a:solidFill>
                <a:latin typeface="Comic Sans MS" panose="030F0702030302020204" pitchFamily="66" charset="0"/>
              </a:rPr>
            </a:br>
            <a:r>
              <a:rPr lang="tr-TR" altLang="en-US" sz="280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Kurum projesi: </a:t>
            </a:r>
            <a:r>
              <a:rPr lang="tr-TR" altLang="en-US" sz="2800" dirty="0" err="1" smtClean="0">
                <a:solidFill>
                  <a:srgbClr val="990000"/>
                </a:solidFill>
                <a:latin typeface="Comic Sans MS" panose="030F0702030302020204" pitchFamily="66" charset="0"/>
              </a:rPr>
              <a:t>KalSİS</a:t>
            </a:r>
            <a:r>
              <a:rPr lang="tr-TR" altLang="en-US" sz="280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 Yürütücü: KAVDEM </a:t>
            </a:r>
            <a:endParaRPr lang="tr-TR" altLang="en-US" sz="280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534988" y="1650404"/>
            <a:ext cx="9433048" cy="4573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00050" lvl="1" indent="0">
              <a:spcBef>
                <a:spcPct val="20000"/>
              </a:spcBef>
            </a:pPr>
            <a:r>
              <a:rPr lang="tr-TR" altLang="en-US" sz="2800" b="0" dirty="0" err="1" smtClean="0">
                <a:solidFill>
                  <a:srgbClr val="003399"/>
                </a:solidFill>
                <a:latin typeface="Comic Sans MS" panose="030F0702030302020204" pitchFamily="66" charset="0"/>
              </a:rPr>
              <a:t>KalSİS</a:t>
            </a: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: Kalitenin sürekli iyileştirme sisteminin yapılandırılması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KAVDEM Web sitesi ve Proje Web Sitesi</a:t>
            </a:r>
          </a:p>
          <a:p>
            <a:pPr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İnteraktif eğitim odası</a:t>
            </a:r>
          </a:p>
          <a:p>
            <a:pPr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Uzaktan öğrenme sistemi</a:t>
            </a:r>
          </a:p>
          <a:p>
            <a:pPr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en-US" sz="2800" b="0" dirty="0">
                <a:solidFill>
                  <a:srgbClr val="003399"/>
                </a:solidFill>
                <a:latin typeface="Comic Sans MS" panose="030F0702030302020204" pitchFamily="66" charset="0"/>
              </a:rPr>
              <a:t>Belge paylaşım </a:t>
            </a: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sistemi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ISO 9001:2015 eğitimi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800" b="0" dirty="0">
                <a:solidFill>
                  <a:srgbClr val="003399"/>
                </a:solidFill>
                <a:latin typeface="Comic Sans MS" panose="030F0702030302020204" pitchFamily="66" charset="0"/>
              </a:rPr>
              <a:t> </a:t>
            </a: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    	Süreçlerle yönetim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800" b="0" dirty="0">
                <a:solidFill>
                  <a:srgbClr val="003399"/>
                </a:solidFill>
                <a:latin typeface="Comic Sans MS" panose="030F0702030302020204" pitchFamily="66" charset="0"/>
              </a:rPr>
              <a:t>	</a:t>
            </a: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	Risk temelli yönetim</a:t>
            </a:r>
          </a:p>
        </p:txBody>
      </p:sp>
    </p:spTree>
    <p:extLst>
      <p:ext uri="{BB962C8B-B14F-4D97-AF65-F5344CB8AC3E}">
        <p14:creationId xmlns:p14="http://schemas.microsoft.com/office/powerpoint/2010/main" val="38203273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534988" y="1650404"/>
            <a:ext cx="9433048" cy="4573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00050" lvl="1" indent="0">
              <a:spcBef>
                <a:spcPct val="20000"/>
              </a:spcBef>
            </a:pPr>
            <a:r>
              <a:rPr lang="tr-TR" altLang="en-US" sz="2800" b="0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KalSİS</a:t>
            </a: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: Kalitenin sürekli iyileştirme sisteminin yapılandırılması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KAVDEM Web sitesi ve Proje Web Sitesi</a:t>
            </a:r>
          </a:p>
          <a:p>
            <a:pPr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İnteraktif eğitim odası</a:t>
            </a:r>
          </a:p>
          <a:p>
            <a:pPr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Uzaktan öğrenme sistemi</a:t>
            </a:r>
          </a:p>
          <a:p>
            <a:pPr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en-US" sz="2800" b="0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Belge paylaşım </a:t>
            </a: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sistemi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ISO 9001:2015 eğitimi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800" b="0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   	Süreçlerle yönetim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800" b="0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	</a:t>
            </a: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	Risk temelli yönetim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751012" y="188640"/>
            <a:ext cx="8715375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09" rIns="91420" bIns="45709" numCol="1" anchor="ctr" anchorCtr="0" compatLnSpc="1">
            <a:prstTxWarp prst="textNoShape">
              <a:avLst/>
            </a:prstTxWarp>
          </a:bodyPr>
          <a:lstStyle>
            <a:lvl1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en-US" sz="28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Kalite güvencesi süreci </a:t>
            </a:r>
            <a:br>
              <a:rPr lang="tr-TR" altLang="en-US" sz="28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</a:br>
            <a:r>
              <a:rPr lang="tr-TR" altLang="en-US" sz="28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Kurum projesi: </a:t>
            </a:r>
            <a:r>
              <a:rPr lang="tr-TR" altLang="en-US" sz="2800" b="0" kern="0" dirty="0" err="1" smtClean="0">
                <a:solidFill>
                  <a:srgbClr val="990000"/>
                </a:solidFill>
                <a:latin typeface="Comic Sans MS" panose="030F0702030302020204" pitchFamily="66" charset="0"/>
              </a:rPr>
              <a:t>KalSİS</a:t>
            </a:r>
            <a:endParaRPr lang="tr-TR" altLang="en-US" sz="2800" b="0" kern="0" dirty="0" smtClean="0">
              <a:solidFill>
                <a:srgbClr val="990000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tr-TR" altLang="en-US" sz="28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 Yürütücü: KAVDEM </a:t>
            </a:r>
            <a:endParaRPr lang="tr-TR" altLang="en-US" sz="2800" b="0" kern="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028" y="404664"/>
            <a:ext cx="7884368" cy="5913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0850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534988" y="1650404"/>
            <a:ext cx="9433048" cy="4573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00050" lvl="1" indent="0">
              <a:spcBef>
                <a:spcPct val="20000"/>
              </a:spcBef>
            </a:pPr>
            <a:r>
              <a:rPr lang="tr-TR" altLang="en-US" sz="2800" b="0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KalSİS</a:t>
            </a: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: Kalitenin sürekli iyileştirme sisteminin yapılandırılması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KAVDEM Web sitesi ve Proje Web Sitesi</a:t>
            </a:r>
          </a:p>
          <a:p>
            <a:pPr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İnteraktif eğitim odası</a:t>
            </a:r>
          </a:p>
          <a:p>
            <a:pPr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Uzaktan öğrenme sistemi</a:t>
            </a:r>
          </a:p>
          <a:p>
            <a:pPr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en-US" sz="2800" b="0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Belge paylaşım </a:t>
            </a: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sistemi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ISO 9001:2015 eğitimi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800" b="0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   	Süreçlerle yönetim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800" b="0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	</a:t>
            </a: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	Risk temelli yönetim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751012" y="188640"/>
            <a:ext cx="8715375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09" rIns="91420" bIns="45709" numCol="1" anchor="ctr" anchorCtr="0" compatLnSpc="1">
            <a:prstTxWarp prst="textNoShape">
              <a:avLst/>
            </a:prstTxWarp>
          </a:bodyPr>
          <a:lstStyle>
            <a:lvl1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en-US" sz="28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Kalite güvencesi süreci </a:t>
            </a:r>
            <a:br>
              <a:rPr lang="tr-TR" altLang="en-US" sz="28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</a:br>
            <a:r>
              <a:rPr lang="tr-TR" altLang="en-US" sz="28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Kurum projesi: </a:t>
            </a:r>
            <a:r>
              <a:rPr lang="tr-TR" altLang="en-US" sz="2800" b="0" kern="0" dirty="0" err="1" smtClean="0">
                <a:solidFill>
                  <a:srgbClr val="990000"/>
                </a:solidFill>
                <a:latin typeface="Comic Sans MS" panose="030F0702030302020204" pitchFamily="66" charset="0"/>
              </a:rPr>
              <a:t>KalSİS</a:t>
            </a:r>
            <a:endParaRPr lang="tr-TR" altLang="en-US" sz="2800" b="0" kern="0" dirty="0" smtClean="0">
              <a:solidFill>
                <a:srgbClr val="990000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tr-TR" altLang="en-US" sz="28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 Yürütücü: KAVDEM </a:t>
            </a:r>
            <a:endParaRPr lang="tr-TR" altLang="en-US" sz="2800" b="0" kern="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9378"/>
            <a:ext cx="10287000" cy="433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9836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534988" y="1650404"/>
            <a:ext cx="9433048" cy="4573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00050" lvl="1" indent="0">
              <a:spcBef>
                <a:spcPct val="20000"/>
              </a:spcBef>
            </a:pPr>
            <a:r>
              <a:rPr lang="tr-TR" altLang="en-US" sz="2800" b="0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KalSİS</a:t>
            </a: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: Kalitenin sürekli iyileştirme sisteminin yapılandırılması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KAVDEM Web sitesi ve Proje Web Sitesi</a:t>
            </a:r>
          </a:p>
          <a:p>
            <a:pPr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İnteraktif eğitim odası</a:t>
            </a:r>
          </a:p>
          <a:p>
            <a:pPr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Uzaktan öğrenme sistemi</a:t>
            </a:r>
          </a:p>
          <a:p>
            <a:pPr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en-US" sz="2800" b="0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Belge paylaşım </a:t>
            </a: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sistemi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ISO 9001:2015 eğitimi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800" b="0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   	Süreçlerle yönetim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800" b="0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	</a:t>
            </a: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	Risk temelli yönetim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751012" y="188640"/>
            <a:ext cx="8715375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09" rIns="91420" bIns="45709" numCol="1" anchor="ctr" anchorCtr="0" compatLnSpc="1">
            <a:prstTxWarp prst="textNoShape">
              <a:avLst/>
            </a:prstTxWarp>
          </a:bodyPr>
          <a:lstStyle>
            <a:lvl1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en-US" sz="28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Kalite güvencesi süreci </a:t>
            </a:r>
            <a:br>
              <a:rPr lang="tr-TR" altLang="en-US" sz="28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</a:br>
            <a:r>
              <a:rPr lang="tr-TR" altLang="en-US" sz="28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Kurum projesi: </a:t>
            </a:r>
            <a:r>
              <a:rPr lang="tr-TR" altLang="en-US" sz="2800" b="0" kern="0" dirty="0" err="1" smtClean="0">
                <a:solidFill>
                  <a:srgbClr val="990000"/>
                </a:solidFill>
                <a:latin typeface="Comic Sans MS" panose="030F0702030302020204" pitchFamily="66" charset="0"/>
              </a:rPr>
              <a:t>KalSİS</a:t>
            </a:r>
            <a:endParaRPr lang="tr-TR" altLang="en-US" sz="2800" b="0" kern="0" dirty="0" smtClean="0">
              <a:solidFill>
                <a:srgbClr val="990000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tr-TR" altLang="en-US" sz="28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 Yürütücü: KAVDEM </a:t>
            </a:r>
            <a:endParaRPr lang="tr-TR" altLang="en-US" sz="2800" b="0" kern="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132" y="1268760"/>
            <a:ext cx="6742162" cy="5062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47678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4988" y="188640"/>
            <a:ext cx="8715375" cy="1071563"/>
          </a:xfrm>
          <a:noFill/>
        </p:spPr>
        <p:txBody>
          <a:bodyPr/>
          <a:lstStyle/>
          <a:p>
            <a:pPr eaLnBrk="1" hangingPunct="1"/>
            <a:r>
              <a:rPr lang="tr-TR" altLang="en-US" sz="480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İçerik</a:t>
            </a:r>
            <a:endParaRPr lang="en-US" altLang="en-US" sz="2800" dirty="0" smtClean="0">
              <a:solidFill>
                <a:srgbClr val="990000"/>
              </a:solidFill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1183060" y="1052736"/>
            <a:ext cx="853922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indent="0">
              <a:lnSpc>
                <a:spcPct val="120000"/>
              </a:lnSpc>
              <a:spcBef>
                <a:spcPct val="20000"/>
              </a:spcBef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Kalite Komisyonu çalışmaları</a:t>
            </a:r>
          </a:p>
          <a:p>
            <a:pPr marL="0" indent="0">
              <a:lnSpc>
                <a:spcPct val="120000"/>
              </a:lnSpc>
              <a:spcBef>
                <a:spcPct val="20000"/>
              </a:spcBef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KAVDEM çalışmaları</a:t>
            </a:r>
          </a:p>
          <a:p>
            <a:pPr marL="0" indent="0">
              <a:lnSpc>
                <a:spcPct val="120000"/>
              </a:lnSpc>
              <a:spcBef>
                <a:spcPct val="20000"/>
              </a:spcBef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Kurum İç Değerlendirme Raporu (KİDR) Hazırlama Süreci</a:t>
            </a:r>
          </a:p>
          <a:p>
            <a:pPr marL="0" indent="0">
              <a:lnSpc>
                <a:spcPct val="120000"/>
              </a:lnSpc>
              <a:spcBef>
                <a:spcPct val="20000"/>
              </a:spcBef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KİDR-2016 hakkında bilgi</a:t>
            </a:r>
          </a:p>
          <a:p>
            <a:pPr marL="0" indent="0">
              <a:lnSpc>
                <a:spcPct val="120000"/>
              </a:lnSpc>
              <a:spcBef>
                <a:spcPct val="20000"/>
              </a:spcBef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Kurum İç Değerlendirme Raporu Hazırlık Kılavuzu</a:t>
            </a:r>
          </a:p>
          <a:p>
            <a:pPr marL="0" indent="0">
              <a:lnSpc>
                <a:spcPct val="120000"/>
              </a:lnSpc>
              <a:spcBef>
                <a:spcPct val="20000"/>
              </a:spcBef>
            </a:pPr>
            <a:r>
              <a:rPr lang="tr-TR" altLang="en-US" sz="2400" b="0" dirty="0">
                <a:solidFill>
                  <a:srgbClr val="003399"/>
                </a:solidFill>
                <a:latin typeface="Comic Sans MS" panose="030F0702030302020204" pitchFamily="66" charset="0"/>
              </a:rPr>
              <a:t>İç değerlendirme soruları ve yanıtlanmaları</a:t>
            </a:r>
          </a:p>
          <a:p>
            <a:pPr marL="0" indent="0">
              <a:lnSpc>
                <a:spcPct val="120000"/>
              </a:lnSpc>
              <a:spcBef>
                <a:spcPct val="20000"/>
              </a:spcBef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Dış Değerlendirme ölçütleri (Ek-2 Dış Değerlendirme Formu)</a:t>
            </a:r>
          </a:p>
          <a:p>
            <a:pPr marL="0" indent="0">
              <a:lnSpc>
                <a:spcPct val="120000"/>
              </a:lnSpc>
              <a:spcBef>
                <a:spcPct val="20000"/>
              </a:spcBef>
            </a:pPr>
            <a:r>
              <a:rPr lang="tr-TR" altLang="en-US" sz="2400" b="0" dirty="0" err="1">
                <a:solidFill>
                  <a:srgbClr val="003399"/>
                </a:solidFill>
                <a:latin typeface="Comic Sans MS" panose="030F0702030302020204" pitchFamily="66" charset="0"/>
              </a:rPr>
              <a:t>Özdeğerlendirme</a:t>
            </a:r>
            <a:r>
              <a:rPr lang="tr-TR" altLang="en-US" sz="2400" b="0" dirty="0">
                <a:solidFill>
                  <a:srgbClr val="003399"/>
                </a:solidFill>
                <a:latin typeface="Comic Sans MS" panose="030F0702030302020204" pitchFamily="66" charset="0"/>
              </a:rPr>
              <a:t> Anketleri (Akademik, İdari, Öğrenci)</a:t>
            </a:r>
          </a:p>
          <a:p>
            <a:pPr marL="0" indent="0">
              <a:lnSpc>
                <a:spcPct val="120000"/>
              </a:lnSpc>
              <a:spcBef>
                <a:spcPct val="20000"/>
              </a:spcBef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Kurum projesi (KAVDEM): </a:t>
            </a:r>
            <a:r>
              <a:rPr lang="tr-TR" altLang="en-US" sz="2400" b="0" dirty="0" err="1" smtClean="0">
                <a:solidFill>
                  <a:srgbClr val="003399"/>
                </a:solidFill>
                <a:latin typeface="Comic Sans MS" panose="030F0702030302020204" pitchFamily="66" charset="0"/>
              </a:rPr>
              <a:t>KalSİS</a:t>
            </a: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 Projesi</a:t>
            </a:r>
          </a:p>
          <a:p>
            <a:pPr marL="0" indent="0">
              <a:lnSpc>
                <a:spcPct val="120000"/>
              </a:lnSpc>
              <a:spcBef>
                <a:spcPct val="20000"/>
              </a:spcBef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Süreçlerle yönetim</a:t>
            </a:r>
          </a:p>
        </p:txBody>
      </p:sp>
    </p:spTree>
    <p:extLst>
      <p:ext uri="{BB962C8B-B14F-4D97-AF65-F5344CB8AC3E}">
        <p14:creationId xmlns:p14="http://schemas.microsoft.com/office/powerpoint/2010/main" val="18988030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534988" y="1650404"/>
            <a:ext cx="9433048" cy="4573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00050" lvl="1" indent="0">
              <a:spcBef>
                <a:spcPct val="20000"/>
              </a:spcBef>
            </a:pPr>
            <a:r>
              <a:rPr lang="tr-TR" altLang="en-US" sz="2800" b="0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KalSİS</a:t>
            </a: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: Kalitenin sürekli iyileştirme sisteminin yapılandırılması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KAVDEM Web sitesi ve Proje Web Sitesi</a:t>
            </a:r>
          </a:p>
          <a:p>
            <a:pPr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İnteraktif eğitim odası</a:t>
            </a:r>
          </a:p>
          <a:p>
            <a:pPr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Uzaktan öğrenme sistemi</a:t>
            </a:r>
          </a:p>
          <a:p>
            <a:pPr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en-US" sz="2800" b="0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Belge paylaşım </a:t>
            </a: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sistemi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ISO 9001:2015 eğitimi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800" b="0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   	Süreçlerle yönetim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800" b="0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	</a:t>
            </a: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	Risk temelli yönetim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751012" y="188640"/>
            <a:ext cx="8715375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09" rIns="91420" bIns="45709" numCol="1" anchor="ctr" anchorCtr="0" compatLnSpc="1">
            <a:prstTxWarp prst="textNoShape">
              <a:avLst/>
            </a:prstTxWarp>
          </a:bodyPr>
          <a:lstStyle>
            <a:lvl1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en-US" sz="28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Kalite güvencesi süreci </a:t>
            </a:r>
            <a:br>
              <a:rPr lang="tr-TR" altLang="en-US" sz="28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</a:br>
            <a:r>
              <a:rPr lang="tr-TR" altLang="en-US" sz="28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Kurum projesi: </a:t>
            </a:r>
            <a:r>
              <a:rPr lang="tr-TR" altLang="en-US" sz="2800" b="0" kern="0" dirty="0" err="1" smtClean="0">
                <a:solidFill>
                  <a:srgbClr val="990000"/>
                </a:solidFill>
                <a:latin typeface="Comic Sans MS" panose="030F0702030302020204" pitchFamily="66" charset="0"/>
              </a:rPr>
              <a:t>KalSİS</a:t>
            </a:r>
            <a:endParaRPr lang="tr-TR" altLang="en-US" sz="2800" b="0" kern="0" dirty="0" smtClean="0">
              <a:solidFill>
                <a:srgbClr val="990000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tr-TR" altLang="en-US" sz="28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 Yürütücü: KAVDEM </a:t>
            </a:r>
            <a:endParaRPr lang="tr-TR" altLang="en-US" sz="2800" b="0" kern="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5069" y="4149080"/>
            <a:ext cx="3240359" cy="138499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800" b="0" dirty="0">
                <a:solidFill>
                  <a:schemeClr val="bg1"/>
                </a:solidFill>
              </a:rPr>
              <a:t>Deneme</a:t>
            </a:r>
          </a:p>
          <a:p>
            <a:pPr>
              <a:lnSpc>
                <a:spcPct val="150000"/>
              </a:lnSpc>
            </a:pPr>
            <a:r>
              <a:rPr lang="tr-TR" sz="2800" b="0" smtClean="0">
                <a:solidFill>
                  <a:schemeClr val="bg1"/>
                </a:solidFill>
              </a:rPr>
              <a:t>20 Mart </a:t>
            </a:r>
            <a:r>
              <a:rPr lang="tr-TR" sz="2800" b="0" dirty="0" smtClean="0">
                <a:solidFill>
                  <a:schemeClr val="bg1"/>
                </a:solidFill>
              </a:rPr>
              <a:t>2018</a:t>
            </a:r>
          </a:p>
        </p:txBody>
      </p:sp>
    </p:spTree>
    <p:extLst>
      <p:ext uri="{BB962C8B-B14F-4D97-AF65-F5344CB8AC3E}">
        <p14:creationId xmlns:p14="http://schemas.microsoft.com/office/powerpoint/2010/main" val="9386183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534988" y="1650404"/>
            <a:ext cx="9433048" cy="4573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00050" lvl="1" indent="0">
              <a:spcBef>
                <a:spcPct val="20000"/>
              </a:spcBef>
            </a:pPr>
            <a:r>
              <a:rPr lang="tr-TR" altLang="en-US" sz="2800" b="0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KalSİS</a:t>
            </a: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: Kalitenin sürekli iyileştirme sisteminin yapılandırılması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KAVDEM Web sitesi ve Proje Web Sitesi</a:t>
            </a:r>
          </a:p>
          <a:p>
            <a:pPr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İnteraktif eğitim odası</a:t>
            </a:r>
          </a:p>
          <a:p>
            <a:pPr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Uzaktan öğrenme sistemi</a:t>
            </a:r>
          </a:p>
          <a:p>
            <a:pPr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en-US" sz="2800" b="0" dirty="0">
                <a:solidFill>
                  <a:srgbClr val="003399"/>
                </a:solidFill>
                <a:latin typeface="Comic Sans MS" panose="030F0702030302020204" pitchFamily="66" charset="0"/>
              </a:rPr>
              <a:t>Belge paylaşım </a:t>
            </a: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sistemi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ISO 9001:2015 eğitimi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800" b="0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   	Süreçlerle yönetim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800" b="0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	</a:t>
            </a: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	Risk temelli yönetim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893824" y="188640"/>
            <a:ext cx="8715375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09" rIns="91420" bIns="45709" numCol="1" anchor="ctr" anchorCtr="0" compatLnSpc="1">
            <a:prstTxWarp prst="textNoShape">
              <a:avLst/>
            </a:prstTxWarp>
          </a:bodyPr>
          <a:lstStyle>
            <a:lvl1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en-US" sz="28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Kalite güvencesi süreci </a:t>
            </a:r>
            <a:br>
              <a:rPr lang="tr-TR" altLang="en-US" sz="28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</a:br>
            <a:r>
              <a:rPr lang="tr-TR" altLang="en-US" sz="28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Kurum projesi: </a:t>
            </a:r>
            <a:r>
              <a:rPr lang="tr-TR" altLang="en-US" sz="2800" b="0" kern="0" dirty="0" err="1" smtClean="0">
                <a:solidFill>
                  <a:srgbClr val="990000"/>
                </a:solidFill>
                <a:latin typeface="Comic Sans MS" panose="030F0702030302020204" pitchFamily="66" charset="0"/>
              </a:rPr>
              <a:t>KalSİS</a:t>
            </a:r>
            <a:endParaRPr lang="tr-TR" altLang="en-US" sz="2800" b="0" kern="0" dirty="0" smtClean="0">
              <a:solidFill>
                <a:srgbClr val="990000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tr-TR" altLang="en-US" sz="28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 Yürütücü: KAVDEM </a:t>
            </a:r>
            <a:endParaRPr lang="tr-TR" altLang="en-US" sz="2800" b="0" kern="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260" y="2013120"/>
            <a:ext cx="8834502" cy="384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8121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534988" y="1650404"/>
            <a:ext cx="9433048" cy="4573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00050" lvl="1" indent="0">
              <a:spcBef>
                <a:spcPct val="20000"/>
              </a:spcBef>
            </a:pPr>
            <a:r>
              <a:rPr lang="tr-TR" altLang="en-US" sz="2800" b="0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KalSİS</a:t>
            </a: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: Kalitenin sürekli iyileştirme sisteminin yapılandırılması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KAVDEM Web sitesi ve Proje Web Sitesi</a:t>
            </a:r>
          </a:p>
          <a:p>
            <a:pPr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İnteraktif eğitim odası</a:t>
            </a:r>
          </a:p>
          <a:p>
            <a:pPr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Uzaktan öğrenme sistemi</a:t>
            </a:r>
          </a:p>
          <a:p>
            <a:pPr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en-US" sz="2800" b="0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Belge paylaşım </a:t>
            </a:r>
            <a:r>
              <a:rPr lang="tr-TR" altLang="en-US" sz="28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sistemi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ISO 9001:2015 eğitimi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800" b="0" dirty="0">
                <a:solidFill>
                  <a:srgbClr val="003399"/>
                </a:solidFill>
                <a:latin typeface="Comic Sans MS" panose="030F0702030302020204" pitchFamily="66" charset="0"/>
              </a:rPr>
              <a:t> </a:t>
            </a: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    	Süreçlerle yönetim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800" b="0" dirty="0">
                <a:solidFill>
                  <a:srgbClr val="003399"/>
                </a:solidFill>
                <a:latin typeface="Comic Sans MS" panose="030F0702030302020204" pitchFamily="66" charset="0"/>
              </a:rPr>
              <a:t>	</a:t>
            </a: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	Risk temelli yönetim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751012" y="188640"/>
            <a:ext cx="8715375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09" rIns="91420" bIns="45709" numCol="1" anchor="ctr" anchorCtr="0" compatLnSpc="1">
            <a:prstTxWarp prst="textNoShape">
              <a:avLst/>
            </a:prstTxWarp>
          </a:bodyPr>
          <a:lstStyle>
            <a:lvl1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en-US" sz="28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Kalite güvencesi süreci </a:t>
            </a:r>
            <a:br>
              <a:rPr lang="tr-TR" altLang="en-US" sz="28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</a:br>
            <a:r>
              <a:rPr lang="tr-TR" altLang="en-US" sz="28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Kurum projesi: </a:t>
            </a:r>
            <a:r>
              <a:rPr lang="tr-TR" altLang="en-US" sz="2800" b="0" kern="0" dirty="0" err="1" smtClean="0">
                <a:solidFill>
                  <a:srgbClr val="990000"/>
                </a:solidFill>
                <a:latin typeface="Comic Sans MS" panose="030F0702030302020204" pitchFamily="66" charset="0"/>
              </a:rPr>
              <a:t>KalSİS</a:t>
            </a:r>
            <a:endParaRPr lang="tr-TR" altLang="en-US" sz="2800" b="0" kern="0" dirty="0" smtClean="0">
              <a:solidFill>
                <a:srgbClr val="990000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tr-TR" altLang="en-US" sz="28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 Yürütücü: KAVDEM </a:t>
            </a:r>
            <a:endParaRPr lang="tr-TR" altLang="en-US" sz="2800" b="0" kern="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298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534988" y="1700808"/>
            <a:ext cx="51125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00050" lvl="1" indent="0">
              <a:spcBef>
                <a:spcPct val="20000"/>
              </a:spcBef>
            </a:pP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ISO 9001:2015 eğitimi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06996" y="2520617"/>
            <a:ext cx="6405366" cy="1557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00050" lvl="1" indent="0">
              <a:spcBef>
                <a:spcPct val="20000"/>
              </a:spcBef>
            </a:pP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Nisan-Mayıs 2018 </a:t>
            </a:r>
          </a:p>
          <a:p>
            <a:pPr marL="1257300" lvl="2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4 grup (20’şer kişilik)</a:t>
            </a:r>
          </a:p>
          <a:p>
            <a:pPr marL="1257300" lvl="2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Cumartesi-Pazar 2 tam gün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800100" y="209568"/>
            <a:ext cx="8715375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09" rIns="91420" bIns="45709" numCol="1" anchor="ctr" anchorCtr="0" compatLnSpc="1">
            <a:prstTxWarp prst="textNoShape">
              <a:avLst/>
            </a:prstTxWarp>
          </a:bodyPr>
          <a:lstStyle>
            <a:lvl1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en-US" sz="28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Kalite güvencesi süreci </a:t>
            </a:r>
            <a:br>
              <a:rPr lang="tr-TR" altLang="en-US" sz="28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</a:br>
            <a:r>
              <a:rPr lang="tr-TR" altLang="en-US" sz="28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Kurum projesi: </a:t>
            </a:r>
            <a:r>
              <a:rPr lang="tr-TR" altLang="en-US" sz="2800" b="0" kern="0" dirty="0" err="1" smtClean="0">
                <a:solidFill>
                  <a:srgbClr val="990000"/>
                </a:solidFill>
                <a:latin typeface="Comic Sans MS" panose="030F0702030302020204" pitchFamily="66" charset="0"/>
              </a:rPr>
              <a:t>KalSİS</a:t>
            </a:r>
            <a:endParaRPr lang="tr-TR" altLang="en-US" sz="2800" b="0" kern="0" dirty="0" smtClean="0">
              <a:solidFill>
                <a:srgbClr val="990000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tr-TR" altLang="en-US" sz="28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 Yürütücü: KAVDEM </a:t>
            </a:r>
            <a:endParaRPr lang="tr-TR" altLang="en-US" sz="2800" b="0" kern="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1915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79004" y="1041703"/>
            <a:ext cx="878738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00050" lvl="1" indent="0">
              <a:spcBef>
                <a:spcPct val="20000"/>
              </a:spcBef>
            </a:pPr>
            <a:r>
              <a:rPr lang="tr-TR" altLang="en-US" sz="2400" b="0" dirty="0">
                <a:solidFill>
                  <a:srgbClr val="003399"/>
                </a:solidFill>
                <a:latin typeface="Comic Sans MS" panose="030F0702030302020204" pitchFamily="66" charset="0"/>
              </a:rPr>
              <a:t>2001 Yükseköğretim Akademik Değerlendirme ve Kalite Geliştirme </a:t>
            </a: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Komisyonu (YÖDEK Rehberi)’</a:t>
            </a:r>
            <a:r>
              <a:rPr lang="tr-TR" altLang="en-US" sz="2400" b="0" dirty="0" err="1" smtClean="0">
                <a:solidFill>
                  <a:srgbClr val="003399"/>
                </a:solidFill>
                <a:latin typeface="Comic Sans MS" panose="030F0702030302020204" pitchFamily="66" charset="0"/>
              </a:rPr>
              <a:t>nden</a:t>
            </a: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 örnekler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679004" y="188640"/>
            <a:ext cx="8715375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09" rIns="91420" bIns="45709" numCol="1" anchor="ctr" anchorCtr="0" compatLnSpc="1">
            <a:prstTxWarp prst="textNoShape">
              <a:avLst/>
            </a:prstTxWarp>
          </a:bodyPr>
          <a:lstStyle>
            <a:lvl1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en-US" sz="28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Süreçlerle yönetim</a:t>
            </a:r>
            <a:endParaRPr lang="tr-TR" altLang="en-US" sz="2800" b="0" kern="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108" y="2204864"/>
            <a:ext cx="8283102" cy="450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743900" y="6468343"/>
            <a:ext cx="13628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0" dirty="0" smtClean="0"/>
              <a:t>YÖDEK, 2007/1.1</a:t>
            </a:r>
            <a:endParaRPr lang="en-US" sz="1200" b="0" dirty="0"/>
          </a:p>
        </p:txBody>
      </p:sp>
    </p:spTree>
    <p:extLst>
      <p:ext uri="{BB962C8B-B14F-4D97-AF65-F5344CB8AC3E}">
        <p14:creationId xmlns:p14="http://schemas.microsoft.com/office/powerpoint/2010/main" val="1126670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3020" y="248594"/>
            <a:ext cx="8740775" cy="1143000"/>
          </a:xfrm>
        </p:spPr>
        <p:txBody>
          <a:bodyPr/>
          <a:lstStyle/>
          <a:p>
            <a:pPr eaLnBrk="1" hangingPunct="1"/>
            <a:r>
              <a:rPr lang="tr-TR" sz="320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Kalite geliştirme ana </a:t>
            </a:r>
            <a:r>
              <a:rPr lang="tr-TR" sz="3200" dirty="0">
                <a:solidFill>
                  <a:srgbClr val="990000"/>
                </a:solidFill>
                <a:latin typeface="Comic Sans MS" panose="030F0702030302020204" pitchFamily="66" charset="0"/>
              </a:rPr>
              <a:t>süreç </a:t>
            </a:r>
            <a:r>
              <a:rPr lang="tr-TR" sz="320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haritası ve stratejik plan</a:t>
            </a:r>
            <a:endParaRPr lang="en-US" sz="320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080" y="1464133"/>
            <a:ext cx="7128792" cy="5341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5071492" y="2246562"/>
            <a:ext cx="1872208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Kalite Komisyonu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43900" y="6468343"/>
            <a:ext cx="13628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0" dirty="0" smtClean="0"/>
              <a:t>YÖDEK, 2007/1.1</a:t>
            </a:r>
            <a:endParaRPr lang="en-US" sz="1200" b="0" dirty="0"/>
          </a:p>
        </p:txBody>
      </p:sp>
      <p:sp>
        <p:nvSpPr>
          <p:cNvPr id="6" name="Oval 5"/>
          <p:cNvSpPr/>
          <p:nvPr/>
        </p:nvSpPr>
        <p:spPr bwMode="auto">
          <a:xfrm>
            <a:off x="3847356" y="2852936"/>
            <a:ext cx="1057664" cy="1872208"/>
          </a:xfrm>
          <a:prstGeom prst="ellipse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988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996" y="548680"/>
            <a:ext cx="8740775" cy="1143000"/>
          </a:xfrm>
        </p:spPr>
        <p:txBody>
          <a:bodyPr/>
          <a:lstStyle/>
          <a:p>
            <a:pPr eaLnBrk="1" hangingPunct="1"/>
            <a:r>
              <a:rPr lang="tr-TR" sz="3200" dirty="0">
                <a:solidFill>
                  <a:srgbClr val="990000"/>
                </a:solidFill>
                <a:latin typeface="Comic Sans MS" panose="030F0702030302020204" pitchFamily="66" charset="0"/>
              </a:rPr>
              <a:t>Kurumsal Hedefler-Bireysel Hedefler</a:t>
            </a:r>
            <a:endParaRPr lang="en-US" sz="320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9124" y="1907834"/>
            <a:ext cx="6402956" cy="4560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743900" y="6468343"/>
            <a:ext cx="13628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0" dirty="0" smtClean="0"/>
              <a:t>YÖDEK, 2007/1.1</a:t>
            </a:r>
            <a:endParaRPr lang="en-US" sz="1200" b="0" dirty="0"/>
          </a:p>
        </p:txBody>
      </p:sp>
    </p:spTree>
    <p:extLst>
      <p:ext uri="{BB962C8B-B14F-4D97-AF65-F5344CB8AC3E}">
        <p14:creationId xmlns:p14="http://schemas.microsoft.com/office/powerpoint/2010/main" val="419367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18" y="689522"/>
            <a:ext cx="8660546" cy="6168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79004" y="26967"/>
            <a:ext cx="8740775" cy="593721"/>
          </a:xfrm>
        </p:spPr>
        <p:txBody>
          <a:bodyPr/>
          <a:lstStyle/>
          <a:p>
            <a:pPr eaLnBrk="1" hangingPunct="1"/>
            <a:r>
              <a:rPr lang="tr-TR" sz="3200" dirty="0">
                <a:solidFill>
                  <a:srgbClr val="990000"/>
                </a:solidFill>
                <a:latin typeface="Comic Sans MS" panose="030F0702030302020204" pitchFamily="66" charset="0"/>
              </a:rPr>
              <a:t>Kalite Geliştirme Süreci</a:t>
            </a:r>
            <a:endParaRPr lang="en-US" sz="320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43900" y="6468343"/>
            <a:ext cx="13628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0" dirty="0" smtClean="0"/>
              <a:t>YÖDEK, 2007/1.1</a:t>
            </a:r>
            <a:endParaRPr lang="en-US" sz="1200" b="0" dirty="0"/>
          </a:p>
        </p:txBody>
      </p:sp>
      <p:sp>
        <p:nvSpPr>
          <p:cNvPr id="6" name="Oval 5"/>
          <p:cNvSpPr/>
          <p:nvPr/>
        </p:nvSpPr>
        <p:spPr bwMode="auto">
          <a:xfrm>
            <a:off x="7303740" y="4077072"/>
            <a:ext cx="1345696" cy="720080"/>
          </a:xfrm>
          <a:prstGeom prst="ellipse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843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9004" y="332656"/>
            <a:ext cx="9217024" cy="1071563"/>
          </a:xfrm>
          <a:noFill/>
        </p:spPr>
        <p:txBody>
          <a:bodyPr/>
          <a:lstStyle/>
          <a:p>
            <a:pPr eaLnBrk="1" hangingPunct="1"/>
            <a:r>
              <a:rPr lang="tr-TR" altLang="en-US" sz="360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Süreçlerle yönetim: </a:t>
            </a:r>
            <a:br>
              <a:rPr lang="tr-TR" altLang="en-US" sz="3600" dirty="0" smtClean="0">
                <a:solidFill>
                  <a:srgbClr val="990000"/>
                </a:solidFill>
                <a:latin typeface="Comic Sans MS" panose="030F0702030302020204" pitchFamily="66" charset="0"/>
              </a:rPr>
            </a:br>
            <a:r>
              <a:rPr lang="tr-TR" altLang="en-US" sz="360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Tanımlanan süreçler (Sakarya Ü. Örneği)</a:t>
            </a:r>
            <a:endParaRPr lang="tr-TR" altLang="en-US" sz="360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751012" y="1700808"/>
            <a:ext cx="28803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00050" lvl="1" indent="0">
              <a:spcBef>
                <a:spcPct val="20000"/>
              </a:spcBef>
            </a:pP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5 Süreç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996" y="2224501"/>
            <a:ext cx="9204926" cy="399354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39244" y="6309320"/>
            <a:ext cx="51435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100" b="0" dirty="0"/>
              <a:t>http://www.saudek.sakarya.edu.tr/tr/icerik/8031/3243/surec-yonetimi</a:t>
            </a:r>
          </a:p>
        </p:txBody>
      </p:sp>
    </p:spTree>
    <p:extLst>
      <p:ext uri="{BB962C8B-B14F-4D97-AF65-F5344CB8AC3E}">
        <p14:creationId xmlns:p14="http://schemas.microsoft.com/office/powerpoint/2010/main" val="7034720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751012" y="1700808"/>
            <a:ext cx="51125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00050" lvl="1" indent="0">
              <a:spcBef>
                <a:spcPct val="20000"/>
              </a:spcBef>
            </a:pP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Süreçlerle yönetim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79004" y="2259007"/>
            <a:ext cx="878738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00050" lvl="1" indent="0">
              <a:spcBef>
                <a:spcPct val="20000"/>
              </a:spcBef>
            </a:pP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Sakarya Üniversitesi örneği</a:t>
            </a:r>
          </a:p>
        </p:txBody>
      </p:sp>
      <p:sp>
        <p:nvSpPr>
          <p:cNvPr id="3" name="Rectangle 2"/>
          <p:cNvSpPr/>
          <p:nvPr/>
        </p:nvSpPr>
        <p:spPr>
          <a:xfrm>
            <a:off x="2839244" y="6309320"/>
            <a:ext cx="51435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100" b="0" dirty="0"/>
              <a:t>http://www.saudek.sakarya.edu.tr/tr/icerik/8031/3243/surec-yonetimi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569" y="711479"/>
            <a:ext cx="8064251" cy="5748436"/>
          </a:xfrm>
          <a:prstGeom prst="rect">
            <a:avLst/>
          </a:prstGeom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330115" y="67422"/>
            <a:ext cx="5652629" cy="746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09" rIns="91420" bIns="45709" numCol="1" anchor="ctr" anchorCtr="0" compatLnSpc="1">
            <a:prstTxWarp prst="textNoShape">
              <a:avLst/>
            </a:prstTxWarp>
          </a:bodyPr>
          <a:lstStyle>
            <a:lvl1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en-US" sz="36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Süreçlerle yönetim</a:t>
            </a:r>
            <a:endParaRPr lang="tr-TR" altLang="en-US" sz="3600" b="0" kern="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473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9004" y="-9358"/>
            <a:ext cx="8715375" cy="1071563"/>
          </a:xfrm>
          <a:noFill/>
        </p:spPr>
        <p:txBody>
          <a:bodyPr/>
          <a:lstStyle/>
          <a:p>
            <a:pPr eaLnBrk="1" hangingPunct="1"/>
            <a:r>
              <a:rPr lang="tr-TR" altLang="en-US" sz="400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Kalite politikamız</a:t>
            </a:r>
            <a:endParaRPr lang="en-US" altLang="en-US" sz="2000" dirty="0" smtClean="0">
              <a:solidFill>
                <a:srgbClr val="99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4988" y="976006"/>
            <a:ext cx="9577064" cy="5761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lnSpc>
                <a:spcPct val="120000"/>
              </a:lnSpc>
              <a:spcBef>
                <a:spcPct val="20000"/>
              </a:spcBef>
            </a:pPr>
            <a:r>
              <a:rPr lang="tr-TR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Pamukkale </a:t>
            </a:r>
            <a:r>
              <a:rPr lang="tr-TR" b="0" dirty="0">
                <a:solidFill>
                  <a:srgbClr val="003399"/>
                </a:solidFill>
                <a:latin typeface="Comic Sans MS" panose="030F0702030302020204" pitchFamily="66" charset="0"/>
              </a:rPr>
              <a:t>Üniversitesi tüm süreçlerde, ilgili paydaşların katılımıyla,  kalitenin sürekli iyileştirilmesi yaklaşımını benimsemektedir.</a:t>
            </a:r>
          </a:p>
          <a:p>
            <a:pPr eaLnBrk="0" hangingPunct="0">
              <a:lnSpc>
                <a:spcPct val="120000"/>
              </a:lnSpc>
              <a:spcBef>
                <a:spcPct val="20000"/>
              </a:spcBef>
            </a:pPr>
            <a:r>
              <a:rPr lang="tr-TR" b="0" dirty="0">
                <a:solidFill>
                  <a:srgbClr val="003399"/>
                </a:solidFill>
                <a:latin typeface="Comic Sans MS" panose="030F0702030302020204" pitchFamily="66" charset="0"/>
              </a:rPr>
              <a:t>Bu kapsamda;</a:t>
            </a:r>
          </a:p>
          <a:p>
            <a:pPr marL="285750" indent="-285750" eaLnBrk="0" hangingPunct="0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b="0" dirty="0">
                <a:solidFill>
                  <a:srgbClr val="003399"/>
                </a:solidFill>
                <a:latin typeface="Comic Sans MS" panose="030F0702030302020204" pitchFamily="66" charset="0"/>
              </a:rPr>
              <a:t>Stratejik amaç, hedef ve performans göstergelerini sürekli değerlendirmeyi;</a:t>
            </a:r>
          </a:p>
          <a:p>
            <a:pPr marL="285750" indent="-285750" eaLnBrk="0" hangingPunct="0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b="0" dirty="0">
                <a:solidFill>
                  <a:srgbClr val="003399"/>
                </a:solidFill>
                <a:latin typeface="Comic Sans MS" panose="030F0702030302020204" pitchFamily="66" charset="0"/>
              </a:rPr>
              <a:t>Yasal </a:t>
            </a:r>
            <a:r>
              <a:rPr lang="tr-TR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mevzuat, </a:t>
            </a:r>
            <a:r>
              <a:rPr lang="tr-TR" b="0" dirty="0">
                <a:solidFill>
                  <a:srgbClr val="003399"/>
                </a:solidFill>
                <a:latin typeface="Comic Sans MS" panose="030F0702030302020204" pitchFamily="66" charset="0"/>
              </a:rPr>
              <a:t>uluslararası ve ulusal kalite standartlarını temel alarak sürekli gelişmeyi,</a:t>
            </a:r>
          </a:p>
          <a:p>
            <a:pPr marL="285750" indent="-285750" eaLnBrk="0" hangingPunct="0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b="0" dirty="0">
                <a:solidFill>
                  <a:srgbClr val="003399"/>
                </a:solidFill>
                <a:latin typeface="Comic Sans MS" panose="030F0702030302020204" pitchFamily="66" charset="0"/>
              </a:rPr>
              <a:t>Tüm süreçlerde iç ve dış paydaşların ihtiyaç ve beklentilerini karşılayan bir anlayışta olmayı,</a:t>
            </a:r>
          </a:p>
          <a:p>
            <a:pPr marL="285750" indent="-285750" eaLnBrk="0" hangingPunct="0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b="0" dirty="0">
                <a:solidFill>
                  <a:srgbClr val="003399"/>
                </a:solidFill>
                <a:latin typeface="Comic Sans MS" panose="030F0702030302020204" pitchFamily="66" charset="0"/>
              </a:rPr>
              <a:t>Sürekli iyileştirme kültürünü oluşturmayı ve “Planla-Uygula-Kontrol et (gözden geçir)-İyileştir” yaklaşımını,</a:t>
            </a:r>
          </a:p>
          <a:p>
            <a:pPr marL="285750" indent="-285750" eaLnBrk="0" hangingPunct="0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b="0" dirty="0">
                <a:solidFill>
                  <a:srgbClr val="003399"/>
                </a:solidFill>
                <a:latin typeface="Comic Sans MS" panose="030F0702030302020204" pitchFamily="66" charset="0"/>
              </a:rPr>
              <a:t>Kalite güvence sistemini tüm çalışanların katılımıyla </a:t>
            </a:r>
            <a:r>
              <a:rPr lang="tr-TR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yapılandırmayı</a:t>
            </a:r>
            <a:r>
              <a:rPr lang="tr-TR" b="0" dirty="0">
                <a:solidFill>
                  <a:srgbClr val="003399"/>
                </a:solidFill>
                <a:latin typeface="Comic Sans MS" panose="030F0702030302020204" pitchFamily="66" charset="0"/>
              </a:rPr>
              <a:t>,</a:t>
            </a:r>
          </a:p>
          <a:p>
            <a:pPr marL="285750" indent="-285750" eaLnBrk="0" hangingPunct="0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b="0" dirty="0">
                <a:solidFill>
                  <a:srgbClr val="003399"/>
                </a:solidFill>
                <a:latin typeface="Comic Sans MS" panose="030F0702030302020204" pitchFamily="66" charset="0"/>
              </a:rPr>
              <a:t>Uluslararası kabul görmüş kalite sistemlerine göre yapılanmayı,</a:t>
            </a:r>
          </a:p>
          <a:p>
            <a:pPr marL="285750" indent="-285750" eaLnBrk="0" hangingPunct="0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b="0" dirty="0">
                <a:solidFill>
                  <a:srgbClr val="003399"/>
                </a:solidFill>
                <a:latin typeface="Comic Sans MS" panose="030F0702030302020204" pitchFamily="66" charset="0"/>
              </a:rPr>
              <a:t>Uygulamalarda ve iletişimde </a:t>
            </a:r>
            <a:r>
              <a:rPr lang="tr-TR" b="0" dirty="0" err="1">
                <a:solidFill>
                  <a:srgbClr val="003399"/>
                </a:solidFill>
                <a:latin typeface="Comic Sans MS" panose="030F0702030302020204" pitchFamily="66" charset="0"/>
              </a:rPr>
              <a:t>zamanındalılığı</a:t>
            </a:r>
            <a:r>
              <a:rPr lang="tr-TR" b="0" dirty="0">
                <a:solidFill>
                  <a:srgbClr val="003399"/>
                </a:solidFill>
                <a:latin typeface="Comic Sans MS" panose="030F0702030302020204" pitchFamily="66" charset="0"/>
              </a:rPr>
              <a:t>,</a:t>
            </a:r>
          </a:p>
          <a:p>
            <a:pPr marL="285750" indent="-285750" eaLnBrk="0" hangingPunct="0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b="0" dirty="0">
                <a:solidFill>
                  <a:srgbClr val="003399"/>
                </a:solidFill>
                <a:latin typeface="Comic Sans MS" panose="030F0702030302020204" pitchFamily="66" charset="0"/>
              </a:rPr>
              <a:t>Geribildirim ve öneri kültürünü oluşturmayı</a:t>
            </a:r>
          </a:p>
          <a:p>
            <a:pPr eaLnBrk="0" hangingPunct="0">
              <a:lnSpc>
                <a:spcPct val="120000"/>
              </a:lnSpc>
              <a:spcBef>
                <a:spcPct val="20000"/>
              </a:spcBef>
            </a:pPr>
            <a:r>
              <a:rPr lang="tr-TR" sz="2400" b="0" dirty="0">
                <a:solidFill>
                  <a:srgbClr val="003399"/>
                </a:solidFill>
                <a:latin typeface="Comic Sans MS" panose="030F0702030302020204" pitchFamily="66" charset="0"/>
              </a:rPr>
              <a:t>Kalite Politikası olarak belirlemiş ve</a:t>
            </a:r>
          </a:p>
        </p:txBody>
      </p:sp>
      <p:sp>
        <p:nvSpPr>
          <p:cNvPr id="4" name="Rectangle 3"/>
          <p:cNvSpPr/>
          <p:nvPr/>
        </p:nvSpPr>
        <p:spPr>
          <a:xfrm>
            <a:off x="5647556" y="6475973"/>
            <a:ext cx="437475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b="0" dirty="0"/>
              <a:t>http://www.pau.edu.tr/kalitekomisyonu/tr/sayfa/kalite-politikasi-3</a:t>
            </a:r>
          </a:p>
        </p:txBody>
      </p:sp>
    </p:spTree>
    <p:extLst>
      <p:ext uri="{BB962C8B-B14F-4D97-AF65-F5344CB8AC3E}">
        <p14:creationId xmlns:p14="http://schemas.microsoft.com/office/powerpoint/2010/main" val="20185361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751012" y="1700808"/>
            <a:ext cx="835292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00050" lvl="1" indent="0">
              <a:spcBef>
                <a:spcPct val="20000"/>
              </a:spcBef>
            </a:pP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Süreçlerle yönetim: Süreç sorumluları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79004" y="2259007"/>
            <a:ext cx="878738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00050" lvl="1" indent="0">
              <a:spcBef>
                <a:spcPct val="20000"/>
              </a:spcBef>
            </a:pP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Sakarya Üniversitesi örneği</a:t>
            </a:r>
          </a:p>
        </p:txBody>
      </p:sp>
      <p:sp>
        <p:nvSpPr>
          <p:cNvPr id="3" name="Rectangle 2"/>
          <p:cNvSpPr/>
          <p:nvPr/>
        </p:nvSpPr>
        <p:spPr>
          <a:xfrm>
            <a:off x="2839244" y="6309320"/>
            <a:ext cx="51435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100" b="0" dirty="0"/>
              <a:t>http://www.saudek.sakarya.edu.tr/tr/icerik/8031/3243/surec-yonetimi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7346" y="992412"/>
            <a:ext cx="7886594" cy="5421589"/>
          </a:xfrm>
          <a:prstGeom prst="rect">
            <a:avLst/>
          </a:prstGeom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823020" y="332657"/>
            <a:ext cx="871537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09" rIns="91420" bIns="45709" numCol="1" anchor="ctr" anchorCtr="0" compatLnSpc="1">
            <a:prstTxWarp prst="textNoShape">
              <a:avLst/>
            </a:prstTxWarp>
          </a:bodyPr>
          <a:lstStyle>
            <a:lvl1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en-US" sz="36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Süreçlerle yönetim: Süreç sorumluları</a:t>
            </a:r>
            <a:endParaRPr lang="tr-TR" altLang="en-US" sz="3600" b="0" kern="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3556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77900" y="0"/>
            <a:ext cx="6915175" cy="1071563"/>
          </a:xfrm>
          <a:noFill/>
        </p:spPr>
        <p:txBody>
          <a:bodyPr/>
          <a:lstStyle/>
          <a:p>
            <a:pPr eaLnBrk="1" hangingPunct="1"/>
            <a:r>
              <a:rPr lang="tr-TR" altLang="en-US" sz="400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Süreçlerle yönetim</a:t>
            </a:r>
            <a:endParaRPr lang="tr-TR" altLang="en-US" sz="400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97628" y="3854312"/>
            <a:ext cx="4608512" cy="260379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00050" lvl="1" indent="0">
              <a:lnSpc>
                <a:spcPct val="120000"/>
              </a:lnSpc>
              <a:spcBef>
                <a:spcPct val="20000"/>
              </a:spcBef>
            </a:pPr>
            <a:r>
              <a:rPr lang="tr-TR" altLang="en-US" sz="2400" b="0" dirty="0" err="1" smtClean="0">
                <a:solidFill>
                  <a:srgbClr val="990000"/>
                </a:solidFill>
                <a:latin typeface="Comic Sans MS" panose="030F0702030302020204" pitchFamily="66" charset="0"/>
              </a:rPr>
              <a:t>KİDR’deki</a:t>
            </a:r>
            <a:r>
              <a:rPr lang="tr-TR" altLang="en-US" sz="2400" b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 başlıklara göre</a:t>
            </a:r>
          </a:p>
          <a:p>
            <a:pPr marL="857250" lvl="1" indent="-457200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Eğitim-Öğretim</a:t>
            </a:r>
          </a:p>
          <a:p>
            <a:pPr marL="857250" lvl="1" indent="-457200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Araştırma ve Geliştirme</a:t>
            </a:r>
          </a:p>
          <a:p>
            <a:pPr marL="857250" lvl="1" indent="-457200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Toplumsal </a:t>
            </a:r>
            <a:r>
              <a:rPr lang="tr-TR" altLang="en-US" sz="2400" b="0" dirty="0">
                <a:solidFill>
                  <a:srgbClr val="003399"/>
                </a:solidFill>
                <a:latin typeface="Comic Sans MS" panose="030F0702030302020204" pitchFamily="66" charset="0"/>
              </a:rPr>
              <a:t>hizmet</a:t>
            </a:r>
          </a:p>
          <a:p>
            <a:pPr marL="857250" lvl="1" indent="-457200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Yönetim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143500" y="3632713"/>
            <a:ext cx="4752528" cy="304698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00050" lvl="1" indent="0">
              <a:spcBef>
                <a:spcPct val="20000"/>
              </a:spcBef>
            </a:pPr>
            <a:r>
              <a:rPr lang="tr-TR" altLang="en-US" sz="2400" b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SAÜ Modeli</a:t>
            </a:r>
          </a:p>
          <a:p>
            <a:pPr marL="857250" lvl="1" indent="-457200">
              <a:spcBef>
                <a:spcPct val="20000"/>
              </a:spcBef>
              <a:buFont typeface="+mj-lt"/>
              <a:buAutoNum type="arabicPeriod"/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Eğitim-Öğretim</a:t>
            </a:r>
          </a:p>
          <a:p>
            <a:pPr marL="857250" lvl="1" indent="-457200">
              <a:spcBef>
                <a:spcPct val="20000"/>
              </a:spcBef>
              <a:buFont typeface="+mj-lt"/>
              <a:buAutoNum type="arabicPeriod"/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Araştırma ve Geliştirme</a:t>
            </a:r>
          </a:p>
          <a:p>
            <a:pPr marL="857250" lvl="1" indent="-457200">
              <a:spcBef>
                <a:spcPct val="20000"/>
              </a:spcBef>
              <a:buFont typeface="+mj-lt"/>
              <a:buAutoNum type="arabicPeriod"/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İdari ve destek süreçler</a:t>
            </a:r>
          </a:p>
          <a:p>
            <a:pPr marL="857250" lvl="1" indent="-457200">
              <a:spcBef>
                <a:spcPct val="20000"/>
              </a:spcBef>
              <a:buFont typeface="+mj-lt"/>
              <a:buAutoNum type="arabicPeriod"/>
            </a:pPr>
            <a:r>
              <a:rPr lang="tr-TR" altLang="en-US" sz="2400" b="0" dirty="0">
                <a:solidFill>
                  <a:srgbClr val="003399"/>
                </a:solidFill>
                <a:latin typeface="Comic Sans MS" panose="030F0702030302020204" pitchFamily="66" charset="0"/>
              </a:rPr>
              <a:t>Yönetsel süreçler </a:t>
            </a:r>
          </a:p>
          <a:p>
            <a:pPr marL="857250" lvl="1" indent="-457200">
              <a:spcBef>
                <a:spcPct val="20000"/>
              </a:spcBef>
              <a:buFont typeface="+mj-lt"/>
              <a:buAutoNum type="arabicPeriod"/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Uygulama ve toplumsal hizmet süreçleri</a:t>
            </a:r>
          </a:p>
        </p:txBody>
      </p:sp>
      <p:sp>
        <p:nvSpPr>
          <p:cNvPr id="3" name="Moon 2"/>
          <p:cNvSpPr/>
          <p:nvPr/>
        </p:nvSpPr>
        <p:spPr bwMode="auto">
          <a:xfrm rot="5400000">
            <a:off x="3487316" y="-2187624"/>
            <a:ext cx="3384376" cy="10009112"/>
          </a:xfrm>
          <a:prstGeom prst="moon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Kalite güvencesi</a:t>
            </a:r>
          </a:p>
        </p:txBody>
      </p:sp>
    </p:spTree>
    <p:extLst>
      <p:ext uri="{BB962C8B-B14F-4D97-AF65-F5344CB8AC3E}">
        <p14:creationId xmlns:p14="http://schemas.microsoft.com/office/powerpoint/2010/main" val="37630720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3020" y="188640"/>
            <a:ext cx="8715375" cy="648072"/>
          </a:xfrm>
          <a:noFill/>
        </p:spPr>
        <p:txBody>
          <a:bodyPr/>
          <a:lstStyle/>
          <a:p>
            <a:pPr eaLnBrk="1" hangingPunct="1"/>
            <a:r>
              <a:rPr lang="tr-TR" altLang="en-US" sz="320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Süreçlerle yönetim: </a:t>
            </a:r>
            <a:r>
              <a:rPr lang="tr-TR" altLang="en-US" sz="3200" dirty="0" err="1" smtClean="0">
                <a:solidFill>
                  <a:srgbClr val="990000"/>
                </a:solidFill>
                <a:latin typeface="Comic Sans MS" panose="030F0702030302020204" pitchFamily="66" charset="0"/>
              </a:rPr>
              <a:t>PAÜ’de</a:t>
            </a:r>
            <a:endParaRPr lang="tr-TR" altLang="en-US" sz="320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568033624"/>
              </p:ext>
            </p:extLst>
          </p:nvPr>
        </p:nvGraphicFramePr>
        <p:xfrm>
          <a:off x="2623220" y="3140968"/>
          <a:ext cx="5201816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Moon 6"/>
          <p:cNvSpPr/>
          <p:nvPr/>
        </p:nvSpPr>
        <p:spPr bwMode="auto">
          <a:xfrm rot="5400000">
            <a:off x="3775348" y="-963490"/>
            <a:ext cx="2880322" cy="6768754"/>
          </a:xfrm>
          <a:prstGeom prst="moon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Kalite güvencesi</a:t>
            </a:r>
          </a:p>
        </p:txBody>
      </p:sp>
    </p:spTree>
    <p:extLst>
      <p:ext uri="{BB962C8B-B14F-4D97-AF65-F5344CB8AC3E}">
        <p14:creationId xmlns:p14="http://schemas.microsoft.com/office/powerpoint/2010/main" val="3846167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967036" y="1533048"/>
            <a:ext cx="304615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00050" lvl="1" indent="0">
              <a:spcBef>
                <a:spcPct val="20000"/>
              </a:spcBef>
            </a:pP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Üst yönetim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967036" y="2348880"/>
            <a:ext cx="295232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00050" lvl="1" indent="0">
              <a:spcBef>
                <a:spcPct val="20000"/>
              </a:spcBef>
            </a:pP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Tüm birimler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751012" y="228941"/>
            <a:ext cx="8715375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09" rIns="91420" bIns="45709" numCol="1" anchor="ctr" anchorCtr="0" compatLnSpc="1">
            <a:prstTxWarp prst="textNoShape">
              <a:avLst/>
            </a:prstTxWarp>
          </a:bodyPr>
          <a:lstStyle>
            <a:lvl1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en-US" sz="32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Üniversitemizde kalite güvencesi sistemi</a:t>
            </a:r>
            <a:endParaRPr lang="tr-TR" altLang="en-US" sz="3200" b="0" kern="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11053" y="4268771"/>
            <a:ext cx="55227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00050" lvl="1" indent="0">
              <a:spcBef>
                <a:spcPct val="20000"/>
              </a:spcBef>
            </a:pP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Kalite Komisyonu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111052" y="4869160"/>
            <a:ext cx="883516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00050" lvl="1" indent="0">
              <a:spcBef>
                <a:spcPct val="20000"/>
              </a:spcBef>
            </a:pP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Kalite Yönetimi ve Veri Değerlendirme UYGAR Merkezi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990982" y="2872100"/>
            <a:ext cx="8715375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09" rIns="91420" bIns="45709" numCol="1" anchor="ctr" anchorCtr="0" compatLnSpc="1">
            <a:prstTxWarp prst="textNoShape">
              <a:avLst/>
            </a:prstTxWarp>
          </a:bodyPr>
          <a:lstStyle>
            <a:lvl1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en-US" sz="32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Kolaylaştırıcılar</a:t>
            </a:r>
            <a:endParaRPr lang="tr-TR" altLang="en-US" sz="3200" b="0" kern="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4460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1012" y="260648"/>
            <a:ext cx="8715375" cy="1071563"/>
          </a:xfrm>
          <a:noFill/>
        </p:spPr>
        <p:txBody>
          <a:bodyPr/>
          <a:lstStyle/>
          <a:p>
            <a:pPr eaLnBrk="1" hangingPunct="1"/>
            <a:r>
              <a:rPr lang="tr-TR" altLang="en-US" sz="480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Her yıl periyodik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5" y="1412776"/>
            <a:ext cx="9513932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9598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95028" y="548680"/>
            <a:ext cx="8715375" cy="1071563"/>
          </a:xfrm>
          <a:noFill/>
        </p:spPr>
        <p:txBody>
          <a:bodyPr/>
          <a:lstStyle/>
          <a:p>
            <a:pPr eaLnBrk="1" hangingPunct="1"/>
            <a:r>
              <a:rPr lang="tr-TR" altLang="en-US" sz="400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Kalitede sürekli iyileştirme sistemi </a:t>
            </a:r>
            <a:endParaRPr lang="tr-TR" altLang="en-US" sz="400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909167" y="1988840"/>
            <a:ext cx="5112568" cy="1040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00050" lvl="1" indent="0">
              <a:spcBef>
                <a:spcPct val="20000"/>
              </a:spcBef>
            </a:pP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Süreçlerle yönetim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Risk temelli değerlendirme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95028" y="3284984"/>
            <a:ext cx="51125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00050" lvl="1" indent="0">
              <a:spcBef>
                <a:spcPct val="20000"/>
              </a:spcBef>
            </a:pP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Kalite kültürü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09167" y="4221088"/>
            <a:ext cx="51125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00050" lvl="1" indent="0">
              <a:spcBef>
                <a:spcPct val="20000"/>
              </a:spcBef>
            </a:pPr>
            <a:r>
              <a:rPr lang="tr-TR" altLang="en-US" sz="28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Herkesin katılımıyla</a:t>
            </a:r>
          </a:p>
        </p:txBody>
      </p:sp>
    </p:spTree>
    <p:extLst>
      <p:ext uri="{BB962C8B-B14F-4D97-AF65-F5344CB8AC3E}">
        <p14:creationId xmlns:p14="http://schemas.microsoft.com/office/powerpoint/2010/main" val="17971679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6956" y="692696"/>
            <a:ext cx="9363447" cy="1944216"/>
          </a:xfrm>
          <a:noFill/>
        </p:spPr>
        <p:txBody>
          <a:bodyPr/>
          <a:lstStyle/>
          <a:p>
            <a:pPr eaLnBrk="1" hangingPunct="1"/>
            <a:r>
              <a:rPr lang="tr-TR" altLang="en-US" sz="440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İlkemiz: </a:t>
            </a:r>
            <a:br>
              <a:rPr lang="tr-TR" altLang="en-US" sz="4400" dirty="0" smtClean="0">
                <a:solidFill>
                  <a:srgbClr val="990000"/>
                </a:solidFill>
                <a:latin typeface="Comic Sans MS" panose="030F0702030302020204" pitchFamily="66" charset="0"/>
              </a:rPr>
            </a:br>
            <a:r>
              <a:rPr lang="tr-TR" altLang="en-US" sz="400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Kalite; üst yönetimin liderliğinde,  herkesin sorumluluğundadır</a:t>
            </a:r>
            <a:r>
              <a:rPr lang="tr-TR" altLang="en-US" sz="440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.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33872" y="3212976"/>
            <a:ext cx="10153128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09" rIns="91420" bIns="45709" numCol="1" anchor="ctr" anchorCtr="0" compatLnSpc="1">
            <a:prstTxWarp prst="textNoShape">
              <a:avLst/>
            </a:prstTxWarp>
          </a:bodyPr>
          <a:lstStyle>
            <a:lvl1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en-US" sz="40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Amacımız: </a:t>
            </a:r>
            <a:r>
              <a:rPr lang="tr-TR" altLang="en-US" sz="4000" b="0" kern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Kalite kültürünü oluşturmak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751012" y="4420431"/>
            <a:ext cx="8715375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09" rIns="91420" bIns="45709" numCol="1" anchor="ctr" anchorCtr="0" compatLnSpc="1">
            <a:prstTxWarp prst="textNoShape">
              <a:avLst/>
            </a:prstTxWarp>
          </a:bodyPr>
          <a:lstStyle>
            <a:lvl1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en-US" sz="40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Yaklaşımımız: </a:t>
            </a:r>
            <a:r>
              <a:rPr lang="tr-TR" altLang="en-US" sz="4000" b="0" kern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Yanlış bulmak değil sürekli iyileştirmek</a:t>
            </a:r>
          </a:p>
        </p:txBody>
      </p:sp>
    </p:spTree>
    <p:extLst>
      <p:ext uri="{BB962C8B-B14F-4D97-AF65-F5344CB8AC3E}">
        <p14:creationId xmlns:p14="http://schemas.microsoft.com/office/powerpoint/2010/main" val="4190788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2980" y="764704"/>
            <a:ext cx="9358313" cy="1500187"/>
          </a:xfrm>
          <a:noFill/>
        </p:spPr>
        <p:txBody>
          <a:bodyPr/>
          <a:lstStyle/>
          <a:p>
            <a:pPr eaLnBrk="1" hangingPunct="1"/>
            <a:r>
              <a:rPr lang="tr-TR" altLang="en-US" sz="440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Bilgi İçin</a:t>
            </a:r>
            <a:endParaRPr lang="en-US" altLang="en-US" sz="2400" dirty="0" smtClean="0">
              <a:solidFill>
                <a:srgbClr val="990000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263180" y="2852936"/>
            <a:ext cx="6120680" cy="9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indent="0" algn="ctr">
              <a:spcBef>
                <a:spcPct val="20000"/>
              </a:spcBef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Komisyon </a:t>
            </a:r>
            <a:r>
              <a:rPr lang="tr-TR" altLang="en-US" sz="2400" b="0" dirty="0" err="1" smtClean="0">
                <a:solidFill>
                  <a:srgbClr val="003399"/>
                </a:solidFill>
                <a:latin typeface="Comic Sans MS" panose="030F0702030302020204" pitchFamily="66" charset="0"/>
              </a:rPr>
              <a:t>Sekreteryası</a:t>
            </a: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 (KAVDEM)</a:t>
            </a:r>
          </a:p>
          <a:p>
            <a:pPr marL="0" indent="0" algn="ctr">
              <a:spcBef>
                <a:spcPct val="20000"/>
              </a:spcBef>
            </a:pPr>
            <a:r>
              <a:rPr lang="tr-TR" altLang="en-US" sz="24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Kalite Komisyonu Web Sitesi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2813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12813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12813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12813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12813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D5CA041C-8B48-4BD1-B513-7404009B7505}" type="slidenum">
              <a:rPr lang="tr-TR" altLang="en-US" b="0">
                <a:latin typeface="Times New Roman" panose="02020603050405020304" pitchFamily="18" charset="0"/>
              </a:rPr>
              <a:pPr eaLnBrk="1" hangingPunct="1"/>
              <a:t>48</a:t>
            </a:fld>
            <a:endParaRPr lang="tr-TR" altLang="en-US" b="0">
              <a:latin typeface="Times New Roman" panose="02020603050405020304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2571750"/>
            <a:ext cx="1028700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0" tIns="45709" rIns="91420" bIns="45709" anchor="ctr">
            <a:scene3d>
              <a:camera prst="orthographicFront"/>
              <a:lightRig rig="threePt" dir="t"/>
            </a:scene3d>
            <a:sp3d extrusionH="57150" contourW="12700">
              <a:extrusionClr>
                <a:srgbClr val="003399"/>
              </a:extrusionClr>
              <a:contourClr>
                <a:srgbClr val="003399"/>
              </a:contourClr>
            </a:sp3d>
          </a:bodyPr>
          <a:lstStyle/>
          <a:p>
            <a:pPr algn="ctr" defTabSz="912813">
              <a:defRPr/>
            </a:pPr>
            <a:r>
              <a:rPr lang="tr-TR" sz="4000" b="0" kern="0" dirty="0" smtClean="0">
                <a:solidFill>
                  <a:srgbClr val="990000"/>
                </a:solidFill>
                <a:latin typeface="Comic Sans MS" pitchFamily="66" charset="0"/>
                <a:ea typeface="+mj-ea"/>
                <a:cs typeface="+mj-cs"/>
              </a:rPr>
              <a:t>Teşekkürler</a:t>
            </a:r>
          </a:p>
          <a:p>
            <a:pPr algn="ctr" defTabSz="912813">
              <a:defRPr/>
            </a:pPr>
            <a:r>
              <a:rPr lang="tr-TR" sz="4000" b="0" kern="0" dirty="0" smtClean="0">
                <a:solidFill>
                  <a:srgbClr val="990000"/>
                </a:solidFill>
                <a:latin typeface="Comic Sans MS" pitchFamily="66" charset="0"/>
                <a:ea typeface="+mj-ea"/>
                <a:cs typeface="+mj-cs"/>
              </a:rPr>
              <a:t>Kolaylıklar</a:t>
            </a:r>
            <a:endParaRPr lang="tr-TR" sz="4000" b="0" kern="0" dirty="0">
              <a:solidFill>
                <a:srgbClr val="990000"/>
              </a:solidFill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3140" y="116632"/>
            <a:ext cx="6840760" cy="576064"/>
          </a:xfrm>
          <a:noFill/>
        </p:spPr>
        <p:txBody>
          <a:bodyPr/>
          <a:lstStyle/>
          <a:p>
            <a:pPr eaLnBrk="1" hangingPunct="1"/>
            <a:r>
              <a:rPr lang="tr-TR" altLang="en-US" sz="360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Kalite politikamız</a:t>
            </a:r>
            <a:endParaRPr lang="en-US" altLang="en-US" sz="1800" dirty="0" smtClean="0">
              <a:solidFill>
                <a:srgbClr val="99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6996" y="980728"/>
            <a:ext cx="9577064" cy="5872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eaLnBrk="0" hangingPunct="0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12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Yasal </a:t>
            </a:r>
            <a:r>
              <a:rPr lang="tr-TR" sz="1200" b="0" dirty="0">
                <a:solidFill>
                  <a:srgbClr val="003399"/>
                </a:solidFill>
                <a:latin typeface="Comic Sans MS" panose="030F0702030302020204" pitchFamily="66" charset="0"/>
              </a:rPr>
              <a:t>mevzuatın tümünün ve ilgili kalite </a:t>
            </a:r>
            <a:r>
              <a:rPr lang="tr-TR" sz="1200" b="0" dirty="0" err="1">
                <a:solidFill>
                  <a:srgbClr val="003399"/>
                </a:solidFill>
                <a:latin typeface="Comic Sans MS" panose="030F0702030302020204" pitchFamily="66" charset="0"/>
              </a:rPr>
              <a:t>standardların</a:t>
            </a:r>
            <a:r>
              <a:rPr lang="tr-TR" sz="1200" b="0" dirty="0">
                <a:solidFill>
                  <a:srgbClr val="003399"/>
                </a:solidFill>
                <a:latin typeface="Comic Sans MS" panose="030F0702030302020204" pitchFamily="66" charset="0"/>
              </a:rPr>
              <a:t> minimum şartlarını karşılayacak şekilde kalite kontrol süreçlerini uygulayarak,</a:t>
            </a:r>
          </a:p>
          <a:p>
            <a:pPr marL="171450" indent="-171450" eaLnBrk="0" hangingPunct="0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1200" b="0" dirty="0">
                <a:solidFill>
                  <a:srgbClr val="003399"/>
                </a:solidFill>
                <a:latin typeface="Comic Sans MS" panose="030F0702030302020204" pitchFamily="66" charset="0"/>
              </a:rPr>
              <a:t>Hedeflenen sonuçların elde edildiğini gösterecek anahtar sonuç göstergelerine göre yöntemler geliştirerek,</a:t>
            </a:r>
          </a:p>
          <a:p>
            <a:pPr marL="171450" indent="-171450" eaLnBrk="0" hangingPunct="0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1200" b="0" dirty="0">
                <a:solidFill>
                  <a:srgbClr val="003399"/>
                </a:solidFill>
                <a:latin typeface="Comic Sans MS" panose="030F0702030302020204" pitchFamily="66" charset="0"/>
              </a:rPr>
              <a:t>Her birimde Üniversite’nin kalite sisteminin uygulanması  sorumluluğunu üstlenecek uygun vasıflarda takım liderini net olarak belirleyerek,</a:t>
            </a:r>
          </a:p>
          <a:p>
            <a:pPr marL="171450" indent="-171450" eaLnBrk="0" hangingPunct="0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1200" b="0" dirty="0">
                <a:solidFill>
                  <a:srgbClr val="003399"/>
                </a:solidFill>
                <a:latin typeface="Comic Sans MS" panose="030F0702030302020204" pitchFamily="66" charset="0"/>
              </a:rPr>
              <a:t>Üniversite’nin tüm süreçlerinde planlanan uygulamaların hedeflendiği şekilde ve zamanında gerçekleştirildiğini kanıtlayan kalite güvence sistemini kurarak (Tüm gözden geçirme, değerlendirme, geri bildirim, öneri ve şikayetlerin sonuçlarının raporlanmasını kapsar),</a:t>
            </a:r>
          </a:p>
          <a:p>
            <a:pPr marL="171450" indent="-171450" eaLnBrk="0" hangingPunct="0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1200" b="0" dirty="0">
                <a:solidFill>
                  <a:srgbClr val="003399"/>
                </a:solidFill>
                <a:latin typeface="Comic Sans MS" panose="030F0702030302020204" pitchFamily="66" charset="0"/>
              </a:rPr>
              <a:t>Proje yönetimi ilkelerinin tüm üniversite çalışanları tarafından benimsenmesini sağlayarak,</a:t>
            </a:r>
          </a:p>
          <a:p>
            <a:pPr marL="171450" indent="-171450" eaLnBrk="0" hangingPunct="0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1200" b="0" dirty="0">
                <a:solidFill>
                  <a:srgbClr val="003399"/>
                </a:solidFill>
                <a:latin typeface="Comic Sans MS" panose="030F0702030302020204" pitchFamily="66" charset="0"/>
              </a:rPr>
              <a:t>Proje odaklı çalışmayı, uygulamalarda en gelişmiş teknolojileri etkin ve verimli kullanmayı, projeleri eksiksiz ve zamanında tamamlamayı ve sonuç raporlarını yazma kültürünü geliştirerek,</a:t>
            </a:r>
          </a:p>
          <a:p>
            <a:pPr marL="171450" indent="-171450" eaLnBrk="0" hangingPunct="0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1200" b="0" dirty="0">
                <a:solidFill>
                  <a:srgbClr val="003399"/>
                </a:solidFill>
                <a:latin typeface="Comic Sans MS" panose="030F0702030302020204" pitchFamily="66" charset="0"/>
              </a:rPr>
              <a:t>Ölçme ve değerlendirme yöntemiyle anahtar sonuçları ölçerek, her birimin bu değerlendirme sonuçlarına göre sürekli iyileştirme yöntemlerini uygulamasını sağlayarak,</a:t>
            </a:r>
          </a:p>
          <a:p>
            <a:pPr marL="171450" indent="-171450" eaLnBrk="0" hangingPunct="0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1200" b="0" dirty="0">
                <a:solidFill>
                  <a:srgbClr val="003399"/>
                </a:solidFill>
                <a:latin typeface="Comic Sans MS" panose="030F0702030302020204" pitchFamily="66" charset="0"/>
              </a:rPr>
              <a:t>Her akademik çalışmayı ve deneyimi Üniversite’nin politikası, prosedürleri ve ilgili yasal mevzuata göre destekleyerek,</a:t>
            </a:r>
          </a:p>
          <a:p>
            <a:pPr marL="171450" indent="-171450" eaLnBrk="0" hangingPunct="0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1200" b="0" dirty="0">
                <a:solidFill>
                  <a:srgbClr val="003399"/>
                </a:solidFill>
                <a:latin typeface="Comic Sans MS" panose="030F0702030302020204" pitchFamily="66" charset="0"/>
              </a:rPr>
              <a:t>Tüm fonksiyonel, </a:t>
            </a:r>
            <a:r>
              <a:rPr lang="tr-TR" sz="1200" b="0" dirty="0" err="1">
                <a:solidFill>
                  <a:srgbClr val="003399"/>
                </a:solidFill>
                <a:latin typeface="Comic Sans MS" panose="030F0702030302020204" pitchFamily="66" charset="0"/>
              </a:rPr>
              <a:t>organizasyonel</a:t>
            </a:r>
            <a:r>
              <a:rPr lang="tr-TR" sz="1200" b="0" dirty="0">
                <a:solidFill>
                  <a:srgbClr val="003399"/>
                </a:solidFill>
                <a:latin typeface="Comic Sans MS" panose="030F0702030302020204" pitchFamily="66" charset="0"/>
              </a:rPr>
              <a:t> birimlerin ve bireysel olarak çalışanların plan ve hedeflerinin Üniversite’nin Stratejik Plan’ın hedef ve öncelikleriyle ilişkilendirerek,</a:t>
            </a:r>
          </a:p>
          <a:p>
            <a:pPr marL="171450" indent="-171450" eaLnBrk="0" hangingPunct="0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1200" b="0" dirty="0">
                <a:solidFill>
                  <a:srgbClr val="003399"/>
                </a:solidFill>
                <a:latin typeface="Comic Sans MS" panose="030F0702030302020204" pitchFamily="66" charset="0"/>
              </a:rPr>
              <a:t>Tüm çalışanların iyi yönetildiğini ve insan kaynaklarının yeterli olduğunu değerlendirerek,</a:t>
            </a:r>
          </a:p>
          <a:p>
            <a:pPr marL="171450" indent="-171450" eaLnBrk="0" hangingPunct="0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1200" b="0" dirty="0">
                <a:solidFill>
                  <a:srgbClr val="003399"/>
                </a:solidFill>
                <a:latin typeface="Comic Sans MS" panose="030F0702030302020204" pitchFamily="66" charset="0"/>
              </a:rPr>
              <a:t>Akademik kalite ve dürüstlük temeline göre profesyonel gelişim için mali destek dahil gerekli destekleri sağlayarak, </a:t>
            </a:r>
          </a:p>
          <a:p>
            <a:pPr marL="171450" indent="-171450" eaLnBrk="0" hangingPunct="0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1200" b="0" dirty="0">
                <a:solidFill>
                  <a:srgbClr val="003399"/>
                </a:solidFill>
                <a:latin typeface="Comic Sans MS" panose="030F0702030302020204" pitchFamily="66" charset="0"/>
              </a:rPr>
              <a:t>Birimlere yeterli güvenli ve iyi yapılandırılmış fiziksel ve elektronik kaynaklar sağlayarak,</a:t>
            </a:r>
          </a:p>
          <a:p>
            <a:pPr marL="171450" indent="-171450" eaLnBrk="0" hangingPunct="0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1200" b="0" dirty="0">
                <a:solidFill>
                  <a:srgbClr val="003399"/>
                </a:solidFill>
                <a:latin typeface="Comic Sans MS" panose="030F0702030302020204" pitchFamily="66" charset="0"/>
              </a:rPr>
              <a:t>Birimlerin kalite şartlarını sağlamaları için rol model yöneticilerle çalışarak,</a:t>
            </a:r>
          </a:p>
          <a:p>
            <a:pPr marL="171450" indent="-171450" eaLnBrk="0" hangingPunct="0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1200" b="0" dirty="0">
                <a:solidFill>
                  <a:srgbClr val="003399"/>
                </a:solidFill>
                <a:latin typeface="Comic Sans MS" panose="030F0702030302020204" pitchFamily="66" charset="0"/>
              </a:rPr>
              <a:t>Tüm öğrencilere eşit yaklaşımla onları destekleyerek,</a:t>
            </a:r>
          </a:p>
          <a:p>
            <a:pPr marL="171450" indent="-171450" eaLnBrk="0" hangingPunct="0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1200" b="0" dirty="0">
                <a:solidFill>
                  <a:srgbClr val="003399"/>
                </a:solidFill>
                <a:latin typeface="Comic Sans MS" panose="030F0702030302020204" pitchFamily="66" charset="0"/>
              </a:rPr>
              <a:t>Kalite ve standartlara uygunluğu iç ve dış paydaşların geri bildirimleriyle değerlendirerek</a:t>
            </a:r>
          </a:p>
          <a:p>
            <a:pPr eaLnBrk="0" hangingPunct="0">
              <a:lnSpc>
                <a:spcPct val="120000"/>
              </a:lnSpc>
              <a:spcBef>
                <a:spcPct val="20000"/>
              </a:spcBef>
            </a:pPr>
            <a:r>
              <a:rPr lang="tr-TR" b="0" dirty="0">
                <a:solidFill>
                  <a:srgbClr val="003399"/>
                </a:solidFill>
                <a:latin typeface="Comic Sans MS" panose="030F0702030302020204" pitchFamily="66" charset="0"/>
              </a:rPr>
              <a:t>Sürekli kalite iyileştirmeyi planlamıştır</a:t>
            </a:r>
            <a:r>
              <a:rPr lang="tr-TR" sz="1400" b="0" dirty="0">
                <a:solidFill>
                  <a:srgbClr val="003399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5809302" y="6525344"/>
            <a:ext cx="437475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b="0" dirty="0"/>
              <a:t>http://www.pau.edu.tr/kalitekomisyonu/tr/sayfa/kalite-politikasi-3</a:t>
            </a:r>
          </a:p>
        </p:txBody>
      </p:sp>
    </p:spTree>
    <p:extLst>
      <p:ext uri="{BB962C8B-B14F-4D97-AF65-F5344CB8AC3E}">
        <p14:creationId xmlns:p14="http://schemas.microsoft.com/office/powerpoint/2010/main" val="29618398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6956" y="692696"/>
            <a:ext cx="9363447" cy="1944216"/>
          </a:xfrm>
          <a:noFill/>
        </p:spPr>
        <p:txBody>
          <a:bodyPr/>
          <a:lstStyle/>
          <a:p>
            <a:pPr eaLnBrk="1" hangingPunct="1"/>
            <a:r>
              <a:rPr lang="tr-TR" altLang="en-US" sz="440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İlkemiz: </a:t>
            </a:r>
            <a:br>
              <a:rPr lang="tr-TR" altLang="en-US" sz="4400" dirty="0" smtClean="0">
                <a:solidFill>
                  <a:srgbClr val="990000"/>
                </a:solidFill>
                <a:latin typeface="Comic Sans MS" panose="030F0702030302020204" pitchFamily="66" charset="0"/>
              </a:rPr>
            </a:br>
            <a:r>
              <a:rPr lang="tr-TR" altLang="en-US" sz="400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Kalite; üst yönetimin liderliğinde,  herkesin sorumluluğundadır</a:t>
            </a:r>
            <a:r>
              <a:rPr lang="tr-TR" altLang="en-US" sz="440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.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33872" y="3212976"/>
            <a:ext cx="10153128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09" rIns="91420" bIns="45709" numCol="1" anchor="ctr" anchorCtr="0" compatLnSpc="1">
            <a:prstTxWarp prst="textNoShape">
              <a:avLst/>
            </a:prstTxWarp>
          </a:bodyPr>
          <a:lstStyle>
            <a:lvl1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en-US" sz="40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Amacımız: </a:t>
            </a:r>
            <a:r>
              <a:rPr lang="tr-TR" altLang="en-US" sz="4000" b="0" kern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Kalite kültürünü oluşturmak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751012" y="4420431"/>
            <a:ext cx="8715375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09" rIns="91420" bIns="45709" numCol="1" anchor="ctr" anchorCtr="0" compatLnSpc="1">
            <a:prstTxWarp prst="textNoShape">
              <a:avLst/>
            </a:prstTxWarp>
          </a:bodyPr>
          <a:lstStyle>
            <a:lvl1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defTabSz="912813" rtl="0" fontAlgn="base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en-US" sz="4000" b="0" kern="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Yaklaşımımız: </a:t>
            </a:r>
            <a:r>
              <a:rPr lang="tr-TR" altLang="en-US" sz="4000" b="0" kern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Yanlış bulmak değil sürekli iyileştirmek</a:t>
            </a:r>
          </a:p>
        </p:txBody>
      </p:sp>
    </p:spTree>
    <p:extLst>
      <p:ext uri="{BB962C8B-B14F-4D97-AF65-F5344CB8AC3E}">
        <p14:creationId xmlns:p14="http://schemas.microsoft.com/office/powerpoint/2010/main" val="31853495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8625" y="412750"/>
            <a:ext cx="8715375" cy="1071563"/>
          </a:xfrm>
          <a:noFill/>
        </p:spPr>
        <p:txBody>
          <a:bodyPr/>
          <a:lstStyle/>
          <a:p>
            <a:pPr eaLnBrk="1" hangingPunct="1"/>
            <a:r>
              <a:rPr lang="tr-TR" altLang="en-US" sz="4800" dirty="0">
                <a:solidFill>
                  <a:srgbClr val="990000"/>
                </a:solidFill>
                <a:latin typeface="Comic Sans MS" panose="030F0702030302020204" pitchFamily="66" charset="0"/>
              </a:rPr>
              <a:t>Kalite Komisyonu çalışmaları</a:t>
            </a: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1039044" y="1700808"/>
            <a:ext cx="853922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indent="0">
              <a:spcBef>
                <a:spcPct val="20000"/>
              </a:spcBef>
            </a:pPr>
            <a:r>
              <a:rPr lang="tr-TR" altLang="en-US" sz="20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Tüm bilgilere ve uygulamalara Web Sitemizden erişilebilmektedir.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5" y="2317413"/>
            <a:ext cx="9351634" cy="285758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4988" y="116632"/>
            <a:ext cx="8784975" cy="1152128"/>
          </a:xfrm>
          <a:noFill/>
        </p:spPr>
        <p:txBody>
          <a:bodyPr/>
          <a:lstStyle/>
          <a:p>
            <a:pPr eaLnBrk="1" hangingPunct="1"/>
            <a:r>
              <a:rPr lang="tr-TR" altLang="en-US" sz="280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Kalite Komisyonu çalışma grupları </a:t>
            </a:r>
            <a:br>
              <a:rPr lang="tr-TR" altLang="en-US" sz="2800" dirty="0" smtClean="0">
                <a:solidFill>
                  <a:srgbClr val="990000"/>
                </a:solidFill>
                <a:latin typeface="Comic Sans MS" panose="030F0702030302020204" pitchFamily="66" charset="0"/>
              </a:rPr>
            </a:br>
            <a:r>
              <a:rPr lang="tr-TR" altLang="en-US" sz="280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(İç değerlendirici…)</a:t>
            </a:r>
            <a:endParaRPr lang="tr-TR" altLang="en-US" sz="2800" dirty="0">
              <a:solidFill>
                <a:srgbClr val="99000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5099407"/>
              </p:ext>
            </p:extLst>
          </p:nvPr>
        </p:nvGraphicFramePr>
        <p:xfrm>
          <a:off x="895028" y="1163508"/>
          <a:ext cx="8280921" cy="5694492"/>
        </p:xfrm>
        <a:graphic>
          <a:graphicData uri="http://schemas.openxmlformats.org/drawingml/2006/table">
            <a:tbl>
              <a:tblPr/>
              <a:tblGrid>
                <a:gridCol w="3009435">
                  <a:extLst>
                    <a:ext uri="{9D8B030D-6E8A-4147-A177-3AD203B41FA5}">
                      <a16:colId xmlns:a16="http://schemas.microsoft.com/office/drawing/2014/main" val="1218852178"/>
                    </a:ext>
                  </a:extLst>
                </a:gridCol>
                <a:gridCol w="2441265">
                  <a:extLst>
                    <a:ext uri="{9D8B030D-6E8A-4147-A177-3AD203B41FA5}">
                      <a16:colId xmlns:a16="http://schemas.microsoft.com/office/drawing/2014/main" val="3457455777"/>
                    </a:ext>
                  </a:extLst>
                </a:gridCol>
                <a:gridCol w="978365">
                  <a:extLst>
                    <a:ext uri="{9D8B030D-6E8A-4147-A177-3AD203B41FA5}">
                      <a16:colId xmlns:a16="http://schemas.microsoft.com/office/drawing/2014/main" val="2253310306"/>
                    </a:ext>
                  </a:extLst>
                </a:gridCol>
                <a:gridCol w="1851856">
                  <a:extLst>
                    <a:ext uri="{9D8B030D-6E8A-4147-A177-3AD203B41FA5}">
                      <a16:colId xmlns:a16="http://schemas.microsoft.com/office/drawing/2014/main" val="1213850391"/>
                    </a:ext>
                  </a:extLst>
                </a:gridCol>
              </a:tblGrid>
              <a:tr h="231562">
                <a:tc gridSpan="4">
                  <a:txBody>
                    <a:bodyPr/>
                    <a:lstStyle/>
                    <a:p>
                      <a:pPr algn="ctr" fontAlgn="t"/>
                      <a:r>
                        <a:rPr lang="tr-TR" sz="1400" b="1" dirty="0">
                          <a:effectLst/>
                          <a:latin typeface="Times New Roman" panose="02020603050405020304" pitchFamily="18" charset="0"/>
                        </a:rPr>
                        <a:t>PAÜ Kalite Komisyonu Üyeleri 2017 İç Değerlendirici Grupları</a:t>
                      </a:r>
                      <a:endParaRPr lang="tr-TR" sz="2000" dirty="0">
                        <a:effectLst/>
                      </a:endParaRPr>
                    </a:p>
                  </a:txBody>
                  <a:tcPr marL="4918" marR="4918" marT="4918" marB="4918">
                    <a:lnL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5169007"/>
                  </a:ext>
                </a:extLst>
              </a:tr>
              <a:tr h="341612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b="1" dirty="0">
                          <a:effectLst/>
                          <a:latin typeface="Times New Roman" panose="02020603050405020304" pitchFamily="18" charset="0"/>
                        </a:rPr>
                        <a:t>Adı-Soyadı</a:t>
                      </a:r>
                      <a:endParaRPr lang="tr-TR" sz="2000" dirty="0">
                        <a:effectLst/>
                      </a:endParaRPr>
                    </a:p>
                  </a:txBody>
                  <a:tcPr marL="4918" marR="4918" marT="4918" marB="4918">
                    <a:lnL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b="1">
                          <a:effectLst/>
                          <a:latin typeface="Times New Roman" panose="02020603050405020304" pitchFamily="18" charset="0"/>
                        </a:rPr>
                        <a:t>Birimi</a:t>
                      </a:r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b="1">
                          <a:effectLst/>
                          <a:latin typeface="Times New Roman" panose="02020603050405020304" pitchFamily="18" charset="0"/>
                        </a:rPr>
                        <a:t>Görevi</a:t>
                      </a:r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400" b="1">
                          <a:effectLst/>
                          <a:latin typeface="Times New Roman" panose="02020603050405020304" pitchFamily="18" charset="0"/>
                        </a:rPr>
                        <a:t>Sorumlu Olunan Süreç</a:t>
                      </a:r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 w="12700" cap="flat" cmpd="sng" algn="ctr">
                      <a:solidFill>
                        <a:srgbClr val="999999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2037533"/>
                  </a:ext>
                </a:extLst>
              </a:tr>
              <a:tr h="231562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b="1" dirty="0">
                          <a:effectLst/>
                          <a:latin typeface="Times New Roman" panose="02020603050405020304" pitchFamily="18" charset="0"/>
                        </a:rPr>
                        <a:t>Prof. Dr. Nurten SARICA</a:t>
                      </a:r>
                      <a:endParaRPr lang="tr-TR" sz="2000" dirty="0">
                        <a:effectLst/>
                      </a:endParaRPr>
                    </a:p>
                  </a:txBody>
                  <a:tcPr marL="4918" marR="4918" marT="4918" marB="4918">
                    <a:lnL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  <a:latin typeface="Times New Roman" panose="02020603050405020304" pitchFamily="18" charset="0"/>
                        </a:rPr>
                        <a:t>Fen-Ed. Fak.</a:t>
                      </a:r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  <a:latin typeface="Times New Roman" panose="02020603050405020304" pitchFamily="18" charset="0"/>
                        </a:rPr>
                        <a:t>Üye</a:t>
                      </a:r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effectLst/>
                          <a:latin typeface="Times New Roman" panose="02020603050405020304" pitchFamily="18" charset="0"/>
                        </a:rPr>
                        <a:t>Araştırma - Geliştirme</a:t>
                      </a:r>
                      <a:r>
                        <a:rPr lang="tr-TR" sz="2000" dirty="0" smtClean="0">
                          <a:effectLst/>
                        </a:rPr>
                        <a:t> </a:t>
                      </a:r>
                    </a:p>
                    <a:p>
                      <a:pPr algn="ctr" fontAlgn="t"/>
                      <a:r>
                        <a:rPr lang="tr-TR" sz="2000" dirty="0">
                          <a:effectLst/>
                        </a:rPr>
                        <a:t> </a:t>
                      </a:r>
                    </a:p>
                  </a:txBody>
                  <a:tcPr marL="4918" marR="4918" marT="4918" marB="4918">
                    <a:lnL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496063"/>
                  </a:ext>
                </a:extLst>
              </a:tr>
              <a:tr h="231562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b="1" dirty="0">
                          <a:effectLst/>
                          <a:latin typeface="Times New Roman" panose="02020603050405020304" pitchFamily="18" charset="0"/>
                        </a:rPr>
                        <a:t>Yrd. Doç. Kamil YAĞCI</a:t>
                      </a:r>
                      <a:endParaRPr lang="tr-TR" sz="2000" dirty="0">
                        <a:effectLst/>
                      </a:endParaRPr>
                    </a:p>
                  </a:txBody>
                  <a:tcPr marL="4918" marR="4918" marT="4918" marB="4918">
                    <a:lnL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  <a:latin typeface="Times New Roman" panose="02020603050405020304" pitchFamily="18" charset="0"/>
                        </a:rPr>
                        <a:t>Turizm Fak.</a:t>
                      </a:r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  <a:latin typeface="Times New Roman" panose="02020603050405020304" pitchFamily="18" charset="0"/>
                        </a:rPr>
                        <a:t>Üye</a:t>
                      </a:r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6899280"/>
                  </a:ext>
                </a:extLst>
              </a:tr>
              <a:tr h="231562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b="1" dirty="0">
                          <a:effectLst/>
                          <a:latin typeface="Times New Roman" panose="02020603050405020304" pitchFamily="18" charset="0"/>
                        </a:rPr>
                        <a:t>Yrd. Doç. Dr. Mesut ÖNCEL</a:t>
                      </a:r>
                      <a:endParaRPr lang="tr-TR" sz="2000" dirty="0">
                        <a:effectLst/>
                      </a:endParaRPr>
                    </a:p>
                  </a:txBody>
                  <a:tcPr marL="4918" marR="4918" marT="4918" marB="4918">
                    <a:lnL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  <a:latin typeface="Times New Roman" panose="02020603050405020304" pitchFamily="18" charset="0"/>
                        </a:rPr>
                        <a:t>UYB Yüksekokulu</a:t>
                      </a:r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  <a:latin typeface="Times New Roman" panose="02020603050405020304" pitchFamily="18" charset="0"/>
                        </a:rPr>
                        <a:t>Üye</a:t>
                      </a:r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5022588"/>
                  </a:ext>
                </a:extLst>
              </a:tr>
              <a:tr h="215511">
                <a:tc>
                  <a:txBody>
                    <a:bodyPr/>
                    <a:lstStyle/>
                    <a:p>
                      <a:pPr algn="l" fontAlgn="t"/>
                      <a:r>
                        <a:rPr lang="tr-TR" sz="2000" dirty="0">
                          <a:effectLst/>
                        </a:rPr>
                        <a:t> </a:t>
                      </a:r>
                    </a:p>
                  </a:txBody>
                  <a:tcPr marL="4918" marR="4918" marT="4918" marB="4918">
                    <a:lnL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3030988"/>
                  </a:ext>
                </a:extLst>
              </a:tr>
              <a:tr h="215511">
                <a:tc>
                  <a:txBody>
                    <a:bodyPr/>
                    <a:lstStyle/>
                    <a:p>
                      <a:pPr algn="l" fontAlgn="t"/>
                      <a:endParaRPr lang="tr-TR" sz="2000" dirty="0">
                        <a:effectLst/>
                      </a:endParaRPr>
                    </a:p>
                  </a:txBody>
                  <a:tcPr marL="4918" marR="4918" marT="4918" marB="4918">
                    <a:lnL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 w="12700" cap="flat" cmpd="sng" algn="ctr">
                      <a:solidFill>
                        <a:srgbClr val="999999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6771637"/>
                  </a:ext>
                </a:extLst>
              </a:tr>
              <a:tr h="231562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b="1" dirty="0">
                          <a:effectLst/>
                          <a:latin typeface="Times New Roman" panose="02020603050405020304" pitchFamily="18" charset="0"/>
                        </a:rPr>
                        <a:t>Prof. Dr. Hasan ÇALLIOĞLU</a:t>
                      </a:r>
                      <a:endParaRPr lang="tr-TR" sz="2000" dirty="0">
                        <a:effectLst/>
                      </a:endParaRPr>
                    </a:p>
                  </a:txBody>
                  <a:tcPr marL="4918" marR="4918" marT="4918" marB="4918">
                    <a:lnL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  <a:latin typeface="Times New Roman" panose="02020603050405020304" pitchFamily="18" charset="0"/>
                        </a:rPr>
                        <a:t>Teknoloji Fak.</a:t>
                      </a:r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  <a:latin typeface="Times New Roman" panose="02020603050405020304" pitchFamily="18" charset="0"/>
                        </a:rPr>
                        <a:t>Üye</a:t>
                      </a:r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effectLst/>
                          <a:latin typeface="Times New Roman" panose="02020603050405020304" pitchFamily="18" charset="0"/>
                        </a:rPr>
                        <a:t>Eğitim - Öğretim</a:t>
                      </a:r>
                      <a:endParaRPr lang="tr-TR" sz="3200" dirty="0" smtClean="0">
                        <a:effectLst/>
                      </a:endParaRPr>
                    </a:p>
                    <a:p>
                      <a:pPr algn="ctr" fontAlgn="t"/>
                      <a:r>
                        <a:rPr lang="tr-TR" sz="2000" dirty="0">
                          <a:effectLst/>
                        </a:rPr>
                        <a:t> </a:t>
                      </a:r>
                    </a:p>
                    <a:p>
                      <a:pPr algn="ctr" fontAlgn="t"/>
                      <a:r>
                        <a:rPr lang="tr-TR" sz="2000" dirty="0">
                          <a:effectLst/>
                        </a:rPr>
                        <a:t> </a:t>
                      </a:r>
                    </a:p>
                  </a:txBody>
                  <a:tcPr marL="4918" marR="4918" marT="4918" marB="4918">
                    <a:lnL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4841547"/>
                  </a:ext>
                </a:extLst>
              </a:tr>
              <a:tr h="231562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b="1" dirty="0">
                          <a:effectLst/>
                          <a:latin typeface="Times New Roman" panose="02020603050405020304" pitchFamily="18" charset="0"/>
                        </a:rPr>
                        <a:t>Prof. Dr. Hülya ÇETİN</a:t>
                      </a:r>
                      <a:endParaRPr lang="tr-TR" sz="2000" dirty="0">
                        <a:effectLst/>
                      </a:endParaRPr>
                    </a:p>
                  </a:txBody>
                  <a:tcPr marL="4918" marR="4918" marT="4918" marB="4918">
                    <a:lnL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  <a:latin typeface="Times New Roman" panose="02020603050405020304" pitchFamily="18" charset="0"/>
                        </a:rPr>
                        <a:t>SHMYO</a:t>
                      </a:r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  <a:latin typeface="Times New Roman" panose="02020603050405020304" pitchFamily="18" charset="0"/>
                        </a:rPr>
                        <a:t>Üye</a:t>
                      </a:r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2894415"/>
                  </a:ext>
                </a:extLst>
              </a:tr>
              <a:tr h="231562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b="1" dirty="0">
                          <a:effectLst/>
                          <a:latin typeface="Times New Roman" panose="02020603050405020304" pitchFamily="18" charset="0"/>
                        </a:rPr>
                        <a:t>Doç. Dr. Hülya ŞAHİN BALTACI</a:t>
                      </a:r>
                      <a:endParaRPr lang="tr-TR" sz="2000" dirty="0">
                        <a:effectLst/>
                      </a:endParaRPr>
                    </a:p>
                  </a:txBody>
                  <a:tcPr marL="4918" marR="4918" marT="4918" marB="4918">
                    <a:lnL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  <a:latin typeface="Times New Roman" panose="02020603050405020304" pitchFamily="18" charset="0"/>
                        </a:rPr>
                        <a:t>Eğitim Fak.</a:t>
                      </a:r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  <a:latin typeface="Times New Roman" panose="02020603050405020304" pitchFamily="18" charset="0"/>
                        </a:rPr>
                        <a:t>Üye</a:t>
                      </a:r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7104802"/>
                  </a:ext>
                </a:extLst>
              </a:tr>
              <a:tr h="231562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b="1" dirty="0">
                          <a:effectLst/>
                          <a:latin typeface="Times New Roman" panose="02020603050405020304" pitchFamily="18" charset="0"/>
                        </a:rPr>
                        <a:t>Dr. Öğr. Ü. Işıl UÇMAN ALTINIŞIK</a:t>
                      </a:r>
                      <a:endParaRPr lang="tr-TR" sz="2000" dirty="0">
                        <a:effectLst/>
                      </a:endParaRPr>
                    </a:p>
                  </a:txBody>
                  <a:tcPr marL="4918" marR="4918" marT="4918" marB="4918">
                    <a:lnL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  <a:latin typeface="Times New Roman" panose="02020603050405020304" pitchFamily="18" charset="0"/>
                        </a:rPr>
                        <a:t>Mimarlık Fak.</a:t>
                      </a:r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  <a:latin typeface="Times New Roman" panose="02020603050405020304" pitchFamily="18" charset="0"/>
                        </a:rPr>
                        <a:t>Üye</a:t>
                      </a:r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5835946"/>
                  </a:ext>
                </a:extLst>
              </a:tr>
              <a:tr h="215511">
                <a:tc>
                  <a:txBody>
                    <a:bodyPr/>
                    <a:lstStyle/>
                    <a:p>
                      <a:pPr algn="l" fontAlgn="t"/>
                      <a:endParaRPr lang="tr-TR" sz="2000" dirty="0">
                        <a:effectLst/>
                      </a:endParaRPr>
                    </a:p>
                  </a:txBody>
                  <a:tcPr marL="4918" marR="4918" marT="4918" marB="4918">
                    <a:lnL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9846399"/>
                  </a:ext>
                </a:extLst>
              </a:tr>
              <a:tr h="215511">
                <a:tc>
                  <a:txBody>
                    <a:bodyPr/>
                    <a:lstStyle/>
                    <a:p>
                      <a:pPr algn="l" fontAlgn="t"/>
                      <a:endParaRPr lang="tr-TR" sz="2000" dirty="0">
                        <a:effectLst/>
                      </a:endParaRPr>
                    </a:p>
                  </a:txBody>
                  <a:tcPr marL="4918" marR="4918" marT="4918" marB="4918">
                    <a:lnL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 w="12700" cap="flat" cmpd="sng" algn="ctr">
                      <a:solidFill>
                        <a:srgbClr val="999999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439699"/>
                  </a:ext>
                </a:extLst>
              </a:tr>
              <a:tr h="231562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b="1" dirty="0">
                          <a:effectLst/>
                          <a:latin typeface="Times New Roman" panose="02020603050405020304" pitchFamily="18" charset="0"/>
                        </a:rPr>
                        <a:t>Doç. Dr. Bilal Utku ALEMDAROĞLU</a:t>
                      </a:r>
                      <a:endParaRPr lang="tr-TR" sz="2000" dirty="0">
                        <a:effectLst/>
                      </a:endParaRPr>
                    </a:p>
                  </a:txBody>
                  <a:tcPr marL="4918" marR="4918" marT="4918" marB="4918">
                    <a:lnL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  <a:latin typeface="Times New Roman" panose="02020603050405020304" pitchFamily="18" charset="0"/>
                        </a:rPr>
                        <a:t>Spor Bil. Fak.</a:t>
                      </a:r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  <a:latin typeface="Times New Roman" panose="02020603050405020304" pitchFamily="18" charset="0"/>
                        </a:rPr>
                        <a:t>Üye</a:t>
                      </a:r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t"/>
                      <a:r>
                        <a:rPr lang="tr-TR" sz="2000" dirty="0" smtClean="0">
                          <a:effectLst/>
                          <a:latin typeface="Times New Roman" panose="02020603050405020304" pitchFamily="18" charset="0"/>
                        </a:rPr>
                        <a:t>Kalite Güvencesi</a:t>
                      </a:r>
                      <a:endParaRPr lang="tr-TR" sz="2000" dirty="0">
                        <a:effectLst/>
                      </a:endParaRPr>
                    </a:p>
                  </a:txBody>
                  <a:tcPr marL="4918" marR="4918" marT="4918" marB="4918">
                    <a:lnL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6101476"/>
                  </a:ext>
                </a:extLst>
              </a:tr>
              <a:tr h="231562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b="1" dirty="0">
                          <a:effectLst/>
                          <a:latin typeface="Times New Roman" panose="02020603050405020304" pitchFamily="18" charset="0"/>
                        </a:rPr>
                        <a:t>Dr. Öğr. Ü. Semih ÇOŞKUN</a:t>
                      </a:r>
                      <a:endParaRPr lang="tr-TR" sz="2000" dirty="0">
                        <a:effectLst/>
                      </a:endParaRPr>
                    </a:p>
                  </a:txBody>
                  <a:tcPr marL="4918" marR="4918" marT="4918" marB="4918">
                    <a:lnL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  <a:latin typeface="Times New Roman" panose="02020603050405020304" pitchFamily="18" charset="0"/>
                        </a:rPr>
                        <a:t>Mühendislik Fak.</a:t>
                      </a:r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  <a:latin typeface="Times New Roman" panose="02020603050405020304" pitchFamily="18" charset="0"/>
                        </a:rPr>
                        <a:t>Üye</a:t>
                      </a:r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323470"/>
                  </a:ext>
                </a:extLst>
              </a:tr>
              <a:tr h="231562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b="1" dirty="0">
                          <a:effectLst/>
                          <a:latin typeface="Times New Roman" panose="02020603050405020304" pitchFamily="18" charset="0"/>
                        </a:rPr>
                        <a:t>Dr. Öğr. Ü. İlgün ÖZEN ÇINAR</a:t>
                      </a:r>
                      <a:endParaRPr lang="tr-TR" sz="2000" dirty="0">
                        <a:effectLst/>
                      </a:endParaRPr>
                    </a:p>
                  </a:txBody>
                  <a:tcPr marL="4918" marR="4918" marT="4918" marB="4918">
                    <a:lnL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  <a:latin typeface="Times New Roman" panose="02020603050405020304" pitchFamily="18" charset="0"/>
                        </a:rPr>
                        <a:t>Sağlık Bil. Fak.</a:t>
                      </a:r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  <a:latin typeface="Times New Roman" panose="02020603050405020304" pitchFamily="18" charset="0"/>
                        </a:rPr>
                        <a:t>Üye</a:t>
                      </a:r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293261"/>
                  </a:ext>
                </a:extLst>
              </a:tr>
              <a:tr h="215511">
                <a:tc>
                  <a:txBody>
                    <a:bodyPr/>
                    <a:lstStyle/>
                    <a:p>
                      <a:pPr algn="l" fontAlgn="t"/>
                      <a:endParaRPr lang="tr-TR" sz="2000" dirty="0">
                        <a:effectLst/>
                      </a:endParaRPr>
                    </a:p>
                  </a:txBody>
                  <a:tcPr marL="4918" marR="4918" marT="4918" marB="4918">
                    <a:lnL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tr-TR" sz="2000" dirty="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 w="12700" cap="flat" cmpd="sng" algn="ctr">
                      <a:solidFill>
                        <a:srgbClr val="999999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0937911"/>
                  </a:ext>
                </a:extLst>
              </a:tr>
              <a:tr h="231562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b="1" dirty="0">
                          <a:effectLst/>
                          <a:latin typeface="Times New Roman" panose="02020603050405020304" pitchFamily="18" charset="0"/>
                        </a:rPr>
                        <a:t>Doç. Dr. Turan PAKER</a:t>
                      </a:r>
                      <a:endParaRPr lang="tr-TR" sz="2000" dirty="0">
                        <a:effectLst/>
                      </a:endParaRPr>
                    </a:p>
                  </a:txBody>
                  <a:tcPr marL="4918" marR="4918" marT="4918" marB="4918">
                    <a:lnL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</a:rPr>
                        <a:t>Eğitim Fak.</a:t>
                      </a:r>
                      <a:endParaRPr lang="tr-TR" sz="2000" dirty="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</a:rPr>
                        <a:t>Üye</a:t>
                      </a:r>
                      <a:endParaRPr lang="tr-TR" sz="2000" dirty="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Times New Roman" panose="02020603050405020304" pitchFamily="18" charset="0"/>
                        </a:rPr>
                        <a:t>Yönetim Sistemi</a:t>
                      </a:r>
                      <a:endParaRPr lang="tr-TR" sz="3200" dirty="0" smtClean="0">
                        <a:effectLst/>
                      </a:endParaRPr>
                    </a:p>
                  </a:txBody>
                  <a:tcPr marL="4918" marR="4918" marT="4918" marB="4918">
                    <a:lnL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999999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529951"/>
                  </a:ext>
                </a:extLst>
              </a:tr>
              <a:tr h="231562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b="1" dirty="0">
                          <a:effectLst/>
                          <a:latin typeface="Times New Roman" panose="02020603050405020304" pitchFamily="18" charset="0"/>
                        </a:rPr>
                        <a:t>Hüseyin ŞAHİN</a:t>
                      </a:r>
                      <a:endParaRPr lang="tr-TR" sz="2000" dirty="0">
                        <a:effectLst/>
                      </a:endParaRPr>
                    </a:p>
                  </a:txBody>
                  <a:tcPr marL="4918" marR="4918" marT="4918" marB="4918">
                    <a:lnL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</a:rPr>
                        <a:t>Öğrenci İşl. </a:t>
                      </a:r>
                      <a:r>
                        <a:rPr lang="tr-TR" sz="1400" dirty="0" err="1">
                          <a:effectLst/>
                          <a:latin typeface="Times New Roman" panose="02020603050405020304" pitchFamily="18" charset="0"/>
                        </a:rPr>
                        <a:t>Dai</a:t>
                      </a: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</a:rPr>
                        <a:t>. Bşk.</a:t>
                      </a:r>
                      <a:endParaRPr lang="tr-TR" sz="2000" dirty="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</a:rPr>
                        <a:t>Üye</a:t>
                      </a:r>
                      <a:endParaRPr lang="tr-TR" sz="2000" dirty="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381560"/>
                  </a:ext>
                </a:extLst>
              </a:tr>
              <a:tr h="164007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b="1" dirty="0">
                          <a:effectLst/>
                          <a:latin typeface="Times New Roman" panose="02020603050405020304" pitchFamily="18" charset="0"/>
                        </a:rPr>
                        <a:t>Halil TEKİN</a:t>
                      </a:r>
                      <a:endParaRPr lang="tr-TR" sz="2000" dirty="0">
                        <a:effectLst/>
                      </a:endParaRPr>
                    </a:p>
                  </a:txBody>
                  <a:tcPr marL="4918" marR="4918" marT="4918" marB="4918">
                    <a:lnL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</a:rPr>
                        <a:t>SKS Daire Bşk.</a:t>
                      </a:r>
                      <a:endParaRPr lang="tr-TR" sz="2000" dirty="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</a:rPr>
                        <a:t>Üye</a:t>
                      </a:r>
                      <a:endParaRPr lang="tr-TR" sz="2000" dirty="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9044434"/>
                  </a:ext>
                </a:extLst>
              </a:tr>
              <a:tr h="231562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b="1" dirty="0">
                          <a:effectLst/>
                          <a:latin typeface="Times New Roman" panose="02020603050405020304" pitchFamily="18" charset="0"/>
                        </a:rPr>
                        <a:t>Tevfik ÖZLÜER</a:t>
                      </a:r>
                      <a:endParaRPr lang="tr-TR" sz="2000" dirty="0">
                        <a:effectLst/>
                      </a:endParaRPr>
                    </a:p>
                  </a:txBody>
                  <a:tcPr marL="4918" marR="4918" marT="4918" marB="4918">
                    <a:lnL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</a:rPr>
                        <a:t>Denizli Sos. Bil. MYO</a:t>
                      </a:r>
                      <a:endParaRPr lang="tr-TR" sz="2000" dirty="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</a:rPr>
                        <a:t>Üye</a:t>
                      </a:r>
                      <a:endParaRPr lang="tr-TR" sz="2000" dirty="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9387271"/>
                  </a:ext>
                </a:extLst>
              </a:tr>
              <a:tr h="215511">
                <a:tc>
                  <a:txBody>
                    <a:bodyPr/>
                    <a:lstStyle/>
                    <a:p>
                      <a:pPr algn="l" fontAlgn="t"/>
                      <a:endParaRPr lang="tr-TR" sz="2000" dirty="0">
                        <a:effectLst/>
                      </a:endParaRPr>
                    </a:p>
                  </a:txBody>
                  <a:tcPr marL="4918" marR="4918" marT="4918" marB="4918">
                    <a:lnL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99999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tr-TR" sz="200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99999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tr-TR" sz="2000" dirty="0">
                        <a:effectLst/>
                      </a:endParaRPr>
                    </a:p>
                  </a:txBody>
                  <a:tcPr marL="4918" marR="4918" marT="4918" marB="4918">
                    <a:lnL>
                      <a:noFill/>
                    </a:lnL>
                    <a:lnR w="4763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999999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5661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42457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2980" y="404664"/>
            <a:ext cx="8715375" cy="1071563"/>
          </a:xfrm>
          <a:noFill/>
        </p:spPr>
        <p:txBody>
          <a:bodyPr/>
          <a:lstStyle/>
          <a:p>
            <a:pPr marL="0" indent="0">
              <a:spcBef>
                <a:spcPct val="20000"/>
              </a:spcBef>
            </a:pPr>
            <a:r>
              <a:rPr lang="tr-TR" altLang="en-US" sz="3200" dirty="0">
                <a:solidFill>
                  <a:srgbClr val="990000"/>
                </a:solidFill>
                <a:latin typeface="Comic Sans MS" panose="030F0702030302020204" pitchFamily="66" charset="0"/>
              </a:rPr>
              <a:t>Kalite Yönetimi ve Veri </a:t>
            </a:r>
            <a:r>
              <a:rPr lang="tr-TR" altLang="en-US" sz="3200" dirty="0" smtClean="0">
                <a:solidFill>
                  <a:srgbClr val="990000"/>
                </a:solidFill>
                <a:latin typeface="Comic Sans MS" panose="030F0702030302020204" pitchFamily="66" charset="0"/>
              </a:rPr>
              <a:t>Değerlendirme </a:t>
            </a:r>
            <a:r>
              <a:rPr lang="tr-TR" altLang="en-US" sz="3200" dirty="0">
                <a:solidFill>
                  <a:srgbClr val="990000"/>
                </a:solidFill>
                <a:latin typeface="Comic Sans MS" panose="030F0702030302020204" pitchFamily="66" charset="0"/>
              </a:rPr>
              <a:t>UYGAR Merkezi (KAVDEM) çalışmaları</a:t>
            </a: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967036" y="1588150"/>
            <a:ext cx="8539228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indent="0">
              <a:spcBef>
                <a:spcPct val="20000"/>
              </a:spcBef>
            </a:pPr>
            <a:r>
              <a:rPr lang="tr-TR" altLang="en-US" sz="20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KAVDEM çalışmaları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0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Tüzüğü gereği çalışmalar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0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Ölçme-Değerlendirme Çalışma Grubu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0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Öneri Sistemi Çalışma Grubu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000" b="0" dirty="0" err="1" smtClean="0">
                <a:solidFill>
                  <a:srgbClr val="003399"/>
                </a:solidFill>
                <a:latin typeface="Comic Sans MS" panose="030F0702030302020204" pitchFamily="66" charset="0"/>
              </a:rPr>
              <a:t>KalSİS</a:t>
            </a:r>
            <a:r>
              <a:rPr lang="tr-TR" altLang="en-US" sz="20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 Projesi</a:t>
            </a:r>
          </a:p>
          <a:p>
            <a:pPr marL="400050" lvl="1" indent="0">
              <a:spcBef>
                <a:spcPct val="20000"/>
              </a:spcBef>
            </a:pPr>
            <a:r>
              <a:rPr lang="tr-TR" altLang="en-US" sz="20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Kalite komisyonu </a:t>
            </a:r>
            <a:r>
              <a:rPr lang="tr-TR" altLang="en-US" sz="2000" b="0" dirty="0" err="1" smtClean="0">
                <a:solidFill>
                  <a:srgbClr val="003399"/>
                </a:solidFill>
                <a:latin typeface="Comic Sans MS" panose="030F0702030302020204" pitchFamily="66" charset="0"/>
              </a:rPr>
              <a:t>sekreteryası</a:t>
            </a:r>
            <a:endParaRPr lang="tr-TR" altLang="en-US" sz="2000" b="0" dirty="0" smtClean="0">
              <a:solidFill>
                <a:srgbClr val="003399"/>
              </a:solidFill>
              <a:latin typeface="Comic Sans MS" panose="030F0702030302020204" pitchFamily="66" charset="0"/>
            </a:endParaRPr>
          </a:p>
          <a:p>
            <a:pPr marL="0" indent="0">
              <a:spcBef>
                <a:spcPct val="20000"/>
              </a:spcBef>
            </a:pPr>
            <a:r>
              <a:rPr lang="tr-TR" altLang="en-US" sz="2000" b="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Web Sitemizden tüm bilgi ve ayrıntılara erişilebilir</a:t>
            </a:r>
            <a:endParaRPr lang="tr-TR" altLang="en-US" sz="2000" b="0" dirty="0">
              <a:solidFill>
                <a:srgbClr val="003399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9765" y="4149080"/>
            <a:ext cx="5506602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3474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Özel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70C0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70C0"/>
      </a:hlink>
      <a:folHlink>
        <a:srgbClr val="0070C0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2373</TotalTime>
  <Words>1460</Words>
  <Application>Microsoft Office PowerPoint</Application>
  <PresentationFormat>35 mm Slayt</PresentationFormat>
  <Paragraphs>434</Paragraphs>
  <Slides>48</Slides>
  <Notes>38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48</vt:i4>
      </vt:variant>
    </vt:vector>
  </HeadingPairs>
  <TitlesOfParts>
    <vt:vector size="54" baseType="lpstr">
      <vt:lpstr>Arial</vt:lpstr>
      <vt:lpstr>Calibri</vt:lpstr>
      <vt:lpstr>Comic Sans MS</vt:lpstr>
      <vt:lpstr>Tahoma</vt:lpstr>
      <vt:lpstr>Times New Roman</vt:lpstr>
      <vt:lpstr>Default Design</vt:lpstr>
      <vt:lpstr>PowerPoint Sunusu</vt:lpstr>
      <vt:lpstr>Toplantının Amacı</vt:lpstr>
      <vt:lpstr>İçerik</vt:lpstr>
      <vt:lpstr>Kalite politikamız</vt:lpstr>
      <vt:lpstr>Kalite politikamız</vt:lpstr>
      <vt:lpstr>İlkemiz:  Kalite; üst yönetimin liderliğinde,  herkesin sorumluluğundadır. </vt:lpstr>
      <vt:lpstr>Kalite Komisyonu çalışmaları</vt:lpstr>
      <vt:lpstr>Kalite Komisyonu çalışma grupları  (İç değerlendirici…)</vt:lpstr>
      <vt:lpstr>Kalite Yönetimi ve Veri Değerlendirme UYGAR Merkezi (KAVDEM) çalışmaları</vt:lpstr>
      <vt:lpstr>Kurum İç Değerlendirme Raporu (KİDR) Hazırlama Süreci</vt:lpstr>
      <vt:lpstr>Eylem planı</vt:lpstr>
      <vt:lpstr>Kılavuzlar ve ölçütler: PAÜ KİDR 2016</vt:lpstr>
      <vt:lpstr>PowerPoint Sunusu</vt:lpstr>
      <vt:lpstr>PowerPoint Sunusu</vt:lpstr>
      <vt:lpstr>Dış Değerlendirme Ölçütleri</vt:lpstr>
      <vt:lpstr>Ek-2 Kurum Değerlendirme Formu</vt:lpstr>
      <vt:lpstr>Kurum İç Değerlendirme Raporu (KİDR) 2017 Hazırlama Sürecinde yapılanlar</vt:lpstr>
      <vt:lpstr>Kurum İç Değerlendirme Raporu (KİDR) 2017 Hazırlama Sürecinde yapılanlar</vt:lpstr>
      <vt:lpstr>PowerPoint Sunusu</vt:lpstr>
      <vt:lpstr>Kurum İç Değerlendirme Raporu (KİDR) Hazırlama Süreci</vt:lpstr>
      <vt:lpstr>Özdeğerlendirme Anketlerinin yanıtlanması </vt:lpstr>
      <vt:lpstr>Özdeğerlendirme Anketleri Soruları</vt:lpstr>
      <vt:lpstr>PowerPoint Sunusu</vt:lpstr>
      <vt:lpstr>PowerPoint Sunusu</vt:lpstr>
      <vt:lpstr>PowerPoint Sunusu</vt:lpstr>
      <vt:lpstr>Kalite güvencesi süreci  Kurum projesi: KalSİS Yürütücü: KAVDEM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Kalite geliştirme ana süreç haritası ve stratejik plan</vt:lpstr>
      <vt:lpstr>Kurumsal Hedefler-Bireysel Hedefler</vt:lpstr>
      <vt:lpstr>Kalite Geliştirme Süreci</vt:lpstr>
      <vt:lpstr>Süreçlerle yönetim:  Tanımlanan süreçler (Sakarya Ü. Örneği)</vt:lpstr>
      <vt:lpstr>PowerPoint Sunusu</vt:lpstr>
      <vt:lpstr>PowerPoint Sunusu</vt:lpstr>
      <vt:lpstr>Süreçlerle yönetim</vt:lpstr>
      <vt:lpstr>Süreçlerle yönetim: PAÜ’de</vt:lpstr>
      <vt:lpstr>PowerPoint Sunusu</vt:lpstr>
      <vt:lpstr>Her yıl periyodik</vt:lpstr>
      <vt:lpstr>Kalitede sürekli iyileştirme sistemi </vt:lpstr>
      <vt:lpstr>İlkemiz:  Kalite; üst yönetimin liderliğinde,  herkesin sorumluluğundadır. </vt:lpstr>
      <vt:lpstr>Bilgi İçin</vt:lpstr>
      <vt:lpstr>PowerPoint Sunusu</vt:lpstr>
    </vt:vector>
  </TitlesOfParts>
  <Company>DEVLET HASTANESI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Diler</dc:creator>
  <cp:lastModifiedBy>Windows Kullanıcısı</cp:lastModifiedBy>
  <cp:revision>390</cp:revision>
  <dcterms:created xsi:type="dcterms:W3CDTF">2000-03-01T03:42:05Z</dcterms:created>
  <dcterms:modified xsi:type="dcterms:W3CDTF">2018-09-25T10:51:05Z</dcterms:modified>
</cp:coreProperties>
</file>