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97" r:id="rId2"/>
    <p:sldId id="331" r:id="rId3"/>
    <p:sldId id="472" r:id="rId4"/>
    <p:sldId id="474" r:id="rId5"/>
    <p:sldId id="509" r:id="rId6"/>
    <p:sldId id="473" r:id="rId7"/>
    <p:sldId id="418" r:id="rId8"/>
    <p:sldId id="481" r:id="rId9"/>
    <p:sldId id="475" r:id="rId10"/>
    <p:sldId id="476" r:id="rId11"/>
    <p:sldId id="478" r:id="rId12"/>
    <p:sldId id="479" r:id="rId13"/>
    <p:sldId id="438" r:id="rId14"/>
    <p:sldId id="480" r:id="rId15"/>
    <p:sldId id="482" r:id="rId16"/>
    <p:sldId id="483" r:id="rId17"/>
    <p:sldId id="484" r:id="rId18"/>
    <p:sldId id="485" r:id="rId19"/>
    <p:sldId id="435" r:id="rId20"/>
    <p:sldId id="497" r:id="rId21"/>
    <p:sldId id="502" r:id="rId22"/>
    <p:sldId id="500" r:id="rId23"/>
    <p:sldId id="498" r:id="rId24"/>
    <p:sldId id="501" r:id="rId25"/>
    <p:sldId id="499" r:id="rId26"/>
    <p:sldId id="477" r:id="rId27"/>
    <p:sldId id="487" r:id="rId28"/>
    <p:sldId id="503" r:id="rId29"/>
    <p:sldId id="504" r:id="rId30"/>
    <p:sldId id="505" r:id="rId31"/>
    <p:sldId id="488" r:id="rId32"/>
    <p:sldId id="489" r:id="rId33"/>
    <p:sldId id="490" r:id="rId34"/>
    <p:sldId id="491" r:id="rId35"/>
    <p:sldId id="456" r:id="rId36"/>
    <p:sldId id="457" r:id="rId37"/>
    <p:sldId id="458" r:id="rId38"/>
    <p:sldId id="492" r:id="rId39"/>
    <p:sldId id="494" r:id="rId40"/>
    <p:sldId id="495" r:id="rId41"/>
    <p:sldId id="493" r:id="rId42"/>
    <p:sldId id="506" r:id="rId43"/>
    <p:sldId id="508" r:id="rId44"/>
    <p:sldId id="464" r:id="rId45"/>
    <p:sldId id="496" r:id="rId46"/>
    <p:sldId id="510" r:id="rId47"/>
    <p:sldId id="421" r:id="rId48"/>
    <p:sldId id="355" r:id="rId49"/>
  </p:sldIdLst>
  <p:sldSz cx="10287000" cy="6858000" type="35mm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61" autoAdjust="0"/>
    <p:restoredTop sz="89392" autoAdjust="0"/>
  </p:normalViewPr>
  <p:slideViewPr>
    <p:cSldViewPr>
      <p:cViewPr varScale="1">
        <p:scale>
          <a:sx n="103" d="100"/>
          <a:sy n="103" d="100"/>
        </p:scale>
        <p:origin x="972" y="10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CB49C-1500-4639-9B92-CAA6BD37CF7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5EAF76-011E-4ECD-A92E-8DF8E692527E}">
      <dgm:prSet phldrT="[Text]" custT="1"/>
      <dgm:spPr/>
      <dgm:t>
        <a:bodyPr/>
        <a:lstStyle/>
        <a:p>
          <a:r>
            <a:rPr lang="tr-TR" sz="2800" dirty="0" smtClean="0"/>
            <a:t>Yönetsel süreçler</a:t>
          </a:r>
          <a:endParaRPr lang="en-US" sz="2800" dirty="0"/>
        </a:p>
      </dgm:t>
    </dgm:pt>
    <dgm:pt modelId="{141E5E28-A0F8-4A45-8ECC-37E92F036372}" type="parTrans" cxnId="{24245D3E-CDA5-494D-B09A-EF629A0A3E43}">
      <dgm:prSet/>
      <dgm:spPr/>
      <dgm:t>
        <a:bodyPr/>
        <a:lstStyle/>
        <a:p>
          <a:endParaRPr lang="en-US" sz="2400"/>
        </a:p>
      </dgm:t>
    </dgm:pt>
    <dgm:pt modelId="{77D0C65D-0AD7-461F-B801-C96ABA3A6192}" type="sibTrans" cxnId="{24245D3E-CDA5-494D-B09A-EF629A0A3E43}">
      <dgm:prSet/>
      <dgm:spPr/>
      <dgm:t>
        <a:bodyPr/>
        <a:lstStyle/>
        <a:p>
          <a:endParaRPr lang="en-US" sz="2400"/>
        </a:p>
      </dgm:t>
    </dgm:pt>
    <dgm:pt modelId="{0AE08076-DDDB-499C-B708-0C70F4A07730}">
      <dgm:prSet phldrT="[Text]" custT="1"/>
      <dgm:spPr>
        <a:solidFill>
          <a:schemeClr val="accent2">
            <a:lumMod val="75000"/>
          </a:schemeClr>
        </a:solidFill>
      </dgm:spPr>
      <dgm:t>
        <a:bodyPr anchor="b"/>
        <a:lstStyle/>
        <a:p>
          <a:r>
            <a:rPr lang="tr-TR" sz="2800" dirty="0" smtClean="0"/>
            <a:t>Eğitim-Öğretim</a:t>
          </a:r>
          <a:endParaRPr lang="en-US" sz="2800" dirty="0"/>
        </a:p>
      </dgm:t>
    </dgm:pt>
    <dgm:pt modelId="{22D536C1-6FC6-4E24-95DA-F482984AA751}" type="parTrans" cxnId="{04637B60-9DFB-4629-8503-CEC1A27B8F57}">
      <dgm:prSet/>
      <dgm:spPr/>
      <dgm:t>
        <a:bodyPr/>
        <a:lstStyle/>
        <a:p>
          <a:endParaRPr lang="en-US" sz="2400"/>
        </a:p>
      </dgm:t>
    </dgm:pt>
    <dgm:pt modelId="{AF91B538-1F02-4334-B6D4-822475B096FC}" type="sibTrans" cxnId="{04637B60-9DFB-4629-8503-CEC1A27B8F57}">
      <dgm:prSet/>
      <dgm:spPr/>
      <dgm:t>
        <a:bodyPr/>
        <a:lstStyle/>
        <a:p>
          <a:endParaRPr lang="en-US" sz="2400"/>
        </a:p>
      </dgm:t>
    </dgm:pt>
    <dgm:pt modelId="{7ED95E75-0BFA-4AD8-ACE5-B9AF6ABD9AF7}">
      <dgm:prSet phldrT="[Text]" custT="1"/>
      <dgm:spPr>
        <a:solidFill>
          <a:schemeClr val="accent2">
            <a:lumMod val="75000"/>
          </a:schemeClr>
        </a:solidFill>
      </dgm:spPr>
      <dgm:t>
        <a:bodyPr anchor="b"/>
        <a:lstStyle/>
        <a:p>
          <a:r>
            <a:rPr lang="tr-TR" sz="2800" dirty="0" smtClean="0"/>
            <a:t>Araştırma ve Geliştirme</a:t>
          </a:r>
          <a:endParaRPr lang="en-US" sz="2800" dirty="0"/>
        </a:p>
      </dgm:t>
    </dgm:pt>
    <dgm:pt modelId="{3DC08FB2-38F8-4751-A3D1-FD53530DD3D6}" type="parTrans" cxnId="{8FE483ED-E0AD-4359-AF8E-883484EF2279}">
      <dgm:prSet/>
      <dgm:spPr/>
      <dgm:t>
        <a:bodyPr/>
        <a:lstStyle/>
        <a:p>
          <a:endParaRPr lang="en-US" sz="2400"/>
        </a:p>
      </dgm:t>
    </dgm:pt>
    <dgm:pt modelId="{C71F8A66-F793-47F9-974F-2AD64D665B3F}" type="sibTrans" cxnId="{8FE483ED-E0AD-4359-AF8E-883484EF2279}">
      <dgm:prSet/>
      <dgm:spPr/>
      <dgm:t>
        <a:bodyPr/>
        <a:lstStyle/>
        <a:p>
          <a:endParaRPr lang="en-US" sz="2400"/>
        </a:p>
      </dgm:t>
    </dgm:pt>
    <dgm:pt modelId="{7EBEC286-C4C3-4BD0-9C5F-67A43D8BF2F5}">
      <dgm:prSet phldrT="[Text]" custT="1"/>
      <dgm:spPr>
        <a:solidFill>
          <a:schemeClr val="accent2">
            <a:lumMod val="75000"/>
          </a:schemeClr>
        </a:solidFill>
      </dgm:spPr>
      <dgm:t>
        <a:bodyPr anchor="b"/>
        <a:lstStyle/>
        <a:p>
          <a:r>
            <a:rPr lang="tr-TR" sz="2800" dirty="0" smtClean="0"/>
            <a:t>Uygulama ve toplumsal hizmetler</a:t>
          </a:r>
          <a:endParaRPr lang="en-US" sz="2800" dirty="0"/>
        </a:p>
      </dgm:t>
    </dgm:pt>
    <dgm:pt modelId="{EC16F95A-C69D-4B2B-A597-5D45DE2C758E}" type="parTrans" cxnId="{470C86D8-3456-4956-A6BC-58A89EEAFE44}">
      <dgm:prSet/>
      <dgm:spPr/>
      <dgm:t>
        <a:bodyPr/>
        <a:lstStyle/>
        <a:p>
          <a:endParaRPr lang="en-US" sz="2400"/>
        </a:p>
      </dgm:t>
    </dgm:pt>
    <dgm:pt modelId="{D203D882-A84B-4BCD-9992-0CA458C44425}" type="sibTrans" cxnId="{470C86D8-3456-4956-A6BC-58A89EEAFE44}">
      <dgm:prSet/>
      <dgm:spPr/>
      <dgm:t>
        <a:bodyPr/>
        <a:lstStyle/>
        <a:p>
          <a:endParaRPr lang="en-US" sz="2400"/>
        </a:p>
      </dgm:t>
    </dgm:pt>
    <dgm:pt modelId="{D45A7804-5742-43A7-AEA9-D37BAE99B952}">
      <dgm:prSet phldrT="[Text]" custT="1"/>
      <dgm:spPr>
        <a:solidFill>
          <a:schemeClr val="accent2">
            <a:lumMod val="75000"/>
          </a:schemeClr>
        </a:solidFill>
      </dgm:spPr>
      <dgm:t>
        <a:bodyPr anchor="t"/>
        <a:lstStyle/>
        <a:p>
          <a:r>
            <a:rPr lang="tr-TR" sz="2800" dirty="0" smtClean="0"/>
            <a:t>İdari ve destek süreçler</a:t>
          </a:r>
          <a:endParaRPr lang="en-US" sz="2800" dirty="0"/>
        </a:p>
      </dgm:t>
    </dgm:pt>
    <dgm:pt modelId="{5C80EF8D-A2B9-48DC-9FB7-821DE19914EA}" type="parTrans" cxnId="{64C905E7-81A5-4C87-AA0F-D542C921DE10}">
      <dgm:prSet/>
      <dgm:spPr/>
      <dgm:t>
        <a:bodyPr/>
        <a:lstStyle/>
        <a:p>
          <a:endParaRPr lang="en-US" sz="2400"/>
        </a:p>
      </dgm:t>
    </dgm:pt>
    <dgm:pt modelId="{1D95216C-408B-40B1-9B00-7FA676CD3891}" type="sibTrans" cxnId="{64C905E7-81A5-4C87-AA0F-D542C921DE10}">
      <dgm:prSet/>
      <dgm:spPr/>
      <dgm:t>
        <a:bodyPr/>
        <a:lstStyle/>
        <a:p>
          <a:endParaRPr lang="en-US" sz="2400"/>
        </a:p>
      </dgm:t>
    </dgm:pt>
    <dgm:pt modelId="{B8A9E2DA-E447-42B1-86D8-41CF3693DEF9}" type="pres">
      <dgm:prSet presAssocID="{636CB49C-1500-4639-9B92-CAA6BD37CF7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9D325C-DC08-4909-8DA2-3D5AD225B481}" type="pres">
      <dgm:prSet presAssocID="{636CB49C-1500-4639-9B92-CAA6BD37CF74}" presName="matrix" presStyleCnt="0"/>
      <dgm:spPr/>
    </dgm:pt>
    <dgm:pt modelId="{589FE2E7-2886-40C3-8466-F08B7366444A}" type="pres">
      <dgm:prSet presAssocID="{636CB49C-1500-4639-9B92-CAA6BD37CF74}" presName="tile1" presStyleLbl="node1" presStyleIdx="0" presStyleCnt="4" custLinFactNeighborX="297" custLinFactNeighborY="1799"/>
      <dgm:spPr/>
      <dgm:t>
        <a:bodyPr/>
        <a:lstStyle/>
        <a:p>
          <a:endParaRPr lang="en-US"/>
        </a:p>
      </dgm:t>
    </dgm:pt>
    <dgm:pt modelId="{BEB1404B-2B83-4E6D-9FA2-D34A97F5130F}" type="pres">
      <dgm:prSet presAssocID="{636CB49C-1500-4639-9B92-CAA6BD37CF7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0F0AC-838F-4001-89E1-69D050144AAC}" type="pres">
      <dgm:prSet presAssocID="{636CB49C-1500-4639-9B92-CAA6BD37CF74}" presName="tile2" presStyleLbl="node1" presStyleIdx="1" presStyleCnt="4" custLinFactNeighborX="-1301" custLinFactNeighborY="799"/>
      <dgm:spPr/>
      <dgm:t>
        <a:bodyPr/>
        <a:lstStyle/>
        <a:p>
          <a:endParaRPr lang="en-US"/>
        </a:p>
      </dgm:t>
    </dgm:pt>
    <dgm:pt modelId="{79FC9A18-27A6-4802-A919-A48B5DB6984D}" type="pres">
      <dgm:prSet presAssocID="{636CB49C-1500-4639-9B92-CAA6BD37CF7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37E30-0CDC-4FB3-AE8A-7D2F501DDEB4}" type="pres">
      <dgm:prSet presAssocID="{636CB49C-1500-4639-9B92-CAA6BD37CF74}" presName="tile3" presStyleLbl="node1" presStyleIdx="2" presStyleCnt="4" custLinFactNeighborY="4348"/>
      <dgm:spPr/>
      <dgm:t>
        <a:bodyPr/>
        <a:lstStyle/>
        <a:p>
          <a:endParaRPr lang="en-US"/>
        </a:p>
      </dgm:t>
    </dgm:pt>
    <dgm:pt modelId="{CDCF0540-ABA1-42FD-8430-26B655C8B0C9}" type="pres">
      <dgm:prSet presAssocID="{636CB49C-1500-4639-9B92-CAA6BD37CF7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6697D-585E-48F4-B665-52A6E62A49F2}" type="pres">
      <dgm:prSet presAssocID="{636CB49C-1500-4639-9B92-CAA6BD37CF74}" presName="tile4" presStyleLbl="node1" presStyleIdx="3" presStyleCnt="4" custLinFactNeighborX="-1301"/>
      <dgm:spPr/>
      <dgm:t>
        <a:bodyPr/>
        <a:lstStyle/>
        <a:p>
          <a:endParaRPr lang="en-US"/>
        </a:p>
      </dgm:t>
    </dgm:pt>
    <dgm:pt modelId="{4DE365DB-BAF0-4751-B282-95B5615E7972}" type="pres">
      <dgm:prSet presAssocID="{636CB49C-1500-4639-9B92-CAA6BD37CF7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A6BCE-BFBC-4DD9-8744-D489EF708CDD}" type="pres">
      <dgm:prSet presAssocID="{636CB49C-1500-4639-9B92-CAA6BD37CF74}" presName="centerTile" presStyleLbl="fgShp" presStyleIdx="0" presStyleCnt="1" custLinFactNeighborX="266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FE483ED-E0AD-4359-AF8E-883484EF2279}" srcId="{165EAF76-011E-4ECD-A92E-8DF8E692527E}" destId="{7ED95E75-0BFA-4AD8-ACE5-B9AF6ABD9AF7}" srcOrd="1" destOrd="0" parTransId="{3DC08FB2-38F8-4751-A3D1-FD53530DD3D6}" sibTransId="{C71F8A66-F793-47F9-974F-2AD64D665B3F}"/>
    <dgm:cxn modelId="{95AA8CEF-FADA-4B22-911F-C8C9AE6114C9}" type="presOf" srcId="{636CB49C-1500-4639-9B92-CAA6BD37CF74}" destId="{B8A9E2DA-E447-42B1-86D8-41CF3693DEF9}" srcOrd="0" destOrd="0" presId="urn:microsoft.com/office/officeart/2005/8/layout/matrix1"/>
    <dgm:cxn modelId="{331AEE8E-9AD0-4972-BF3F-8B2351D6797E}" type="presOf" srcId="{7EBEC286-C4C3-4BD0-9C5F-67A43D8BF2F5}" destId="{CDCF0540-ABA1-42FD-8430-26B655C8B0C9}" srcOrd="1" destOrd="0" presId="urn:microsoft.com/office/officeart/2005/8/layout/matrix1"/>
    <dgm:cxn modelId="{64C905E7-81A5-4C87-AA0F-D542C921DE10}" srcId="{165EAF76-011E-4ECD-A92E-8DF8E692527E}" destId="{D45A7804-5742-43A7-AEA9-D37BAE99B952}" srcOrd="3" destOrd="0" parTransId="{5C80EF8D-A2B9-48DC-9FB7-821DE19914EA}" sibTransId="{1D95216C-408B-40B1-9B00-7FA676CD3891}"/>
    <dgm:cxn modelId="{28B18598-D62E-46C8-A530-2D7CF6660093}" type="presOf" srcId="{0AE08076-DDDB-499C-B708-0C70F4A07730}" destId="{BEB1404B-2B83-4E6D-9FA2-D34A97F5130F}" srcOrd="1" destOrd="0" presId="urn:microsoft.com/office/officeart/2005/8/layout/matrix1"/>
    <dgm:cxn modelId="{DB4EBF4D-4C93-4028-BF6A-F21B78C07C33}" type="presOf" srcId="{165EAF76-011E-4ECD-A92E-8DF8E692527E}" destId="{C00A6BCE-BFBC-4DD9-8744-D489EF708CDD}" srcOrd="0" destOrd="0" presId="urn:microsoft.com/office/officeart/2005/8/layout/matrix1"/>
    <dgm:cxn modelId="{4FBD1D2A-4FE3-4D85-99A4-20C209CAF229}" type="presOf" srcId="{7ED95E75-0BFA-4AD8-ACE5-B9AF6ABD9AF7}" destId="{1EF0F0AC-838F-4001-89E1-69D050144AAC}" srcOrd="0" destOrd="0" presId="urn:microsoft.com/office/officeart/2005/8/layout/matrix1"/>
    <dgm:cxn modelId="{300A248A-D3C4-4AF4-B4C5-AD9DA219968B}" type="presOf" srcId="{7ED95E75-0BFA-4AD8-ACE5-B9AF6ABD9AF7}" destId="{79FC9A18-27A6-4802-A919-A48B5DB6984D}" srcOrd="1" destOrd="0" presId="urn:microsoft.com/office/officeart/2005/8/layout/matrix1"/>
    <dgm:cxn modelId="{BF8112FE-A3AE-4DD1-ABB7-C3DB14DD0962}" type="presOf" srcId="{D45A7804-5742-43A7-AEA9-D37BAE99B952}" destId="{4DE365DB-BAF0-4751-B282-95B5615E7972}" srcOrd="1" destOrd="0" presId="urn:microsoft.com/office/officeart/2005/8/layout/matrix1"/>
    <dgm:cxn modelId="{57E8FB7E-06F9-41D1-A2E3-C2C872C2D873}" type="presOf" srcId="{7EBEC286-C4C3-4BD0-9C5F-67A43D8BF2F5}" destId="{65C37E30-0CDC-4FB3-AE8A-7D2F501DDEB4}" srcOrd="0" destOrd="0" presId="urn:microsoft.com/office/officeart/2005/8/layout/matrix1"/>
    <dgm:cxn modelId="{1058F01A-137E-408B-8202-892B378D1A07}" type="presOf" srcId="{0AE08076-DDDB-499C-B708-0C70F4A07730}" destId="{589FE2E7-2886-40C3-8466-F08B7366444A}" srcOrd="0" destOrd="0" presId="urn:microsoft.com/office/officeart/2005/8/layout/matrix1"/>
    <dgm:cxn modelId="{470C86D8-3456-4956-A6BC-58A89EEAFE44}" srcId="{165EAF76-011E-4ECD-A92E-8DF8E692527E}" destId="{7EBEC286-C4C3-4BD0-9C5F-67A43D8BF2F5}" srcOrd="2" destOrd="0" parTransId="{EC16F95A-C69D-4B2B-A597-5D45DE2C758E}" sibTransId="{D203D882-A84B-4BCD-9992-0CA458C44425}"/>
    <dgm:cxn modelId="{24245D3E-CDA5-494D-B09A-EF629A0A3E43}" srcId="{636CB49C-1500-4639-9B92-CAA6BD37CF74}" destId="{165EAF76-011E-4ECD-A92E-8DF8E692527E}" srcOrd="0" destOrd="0" parTransId="{141E5E28-A0F8-4A45-8ECC-37E92F036372}" sibTransId="{77D0C65D-0AD7-461F-B801-C96ABA3A6192}"/>
    <dgm:cxn modelId="{C32811B6-F30A-40AA-B95F-6CB7F69CAD79}" type="presOf" srcId="{D45A7804-5742-43A7-AEA9-D37BAE99B952}" destId="{0116697D-585E-48F4-B665-52A6E62A49F2}" srcOrd="0" destOrd="0" presId="urn:microsoft.com/office/officeart/2005/8/layout/matrix1"/>
    <dgm:cxn modelId="{04637B60-9DFB-4629-8503-CEC1A27B8F57}" srcId="{165EAF76-011E-4ECD-A92E-8DF8E692527E}" destId="{0AE08076-DDDB-499C-B708-0C70F4A07730}" srcOrd="0" destOrd="0" parTransId="{22D536C1-6FC6-4E24-95DA-F482984AA751}" sibTransId="{AF91B538-1F02-4334-B6D4-822475B096FC}"/>
    <dgm:cxn modelId="{D4508DC9-1962-48B7-BB0A-356FEC37337C}" type="presParOf" srcId="{B8A9E2DA-E447-42B1-86D8-41CF3693DEF9}" destId="{029D325C-DC08-4909-8DA2-3D5AD225B481}" srcOrd="0" destOrd="0" presId="urn:microsoft.com/office/officeart/2005/8/layout/matrix1"/>
    <dgm:cxn modelId="{9C369A2C-AC4C-4159-95B8-646E55A6DF54}" type="presParOf" srcId="{029D325C-DC08-4909-8DA2-3D5AD225B481}" destId="{589FE2E7-2886-40C3-8466-F08B7366444A}" srcOrd="0" destOrd="0" presId="urn:microsoft.com/office/officeart/2005/8/layout/matrix1"/>
    <dgm:cxn modelId="{F0F4D975-D35C-4002-82AF-82A306D3255E}" type="presParOf" srcId="{029D325C-DC08-4909-8DA2-3D5AD225B481}" destId="{BEB1404B-2B83-4E6D-9FA2-D34A97F5130F}" srcOrd="1" destOrd="0" presId="urn:microsoft.com/office/officeart/2005/8/layout/matrix1"/>
    <dgm:cxn modelId="{EBEE982C-0C6F-4164-B852-E4705A8F372A}" type="presParOf" srcId="{029D325C-DC08-4909-8DA2-3D5AD225B481}" destId="{1EF0F0AC-838F-4001-89E1-69D050144AAC}" srcOrd="2" destOrd="0" presId="urn:microsoft.com/office/officeart/2005/8/layout/matrix1"/>
    <dgm:cxn modelId="{190F9E7E-256E-4584-8DF4-7A5F7AACA30F}" type="presParOf" srcId="{029D325C-DC08-4909-8DA2-3D5AD225B481}" destId="{79FC9A18-27A6-4802-A919-A48B5DB6984D}" srcOrd="3" destOrd="0" presId="urn:microsoft.com/office/officeart/2005/8/layout/matrix1"/>
    <dgm:cxn modelId="{33E1DF97-8CB5-4D66-B557-93EFBF2D5929}" type="presParOf" srcId="{029D325C-DC08-4909-8DA2-3D5AD225B481}" destId="{65C37E30-0CDC-4FB3-AE8A-7D2F501DDEB4}" srcOrd="4" destOrd="0" presId="urn:microsoft.com/office/officeart/2005/8/layout/matrix1"/>
    <dgm:cxn modelId="{B51B821C-DD31-4DC0-9BF1-B73CDA4FB738}" type="presParOf" srcId="{029D325C-DC08-4909-8DA2-3D5AD225B481}" destId="{CDCF0540-ABA1-42FD-8430-26B655C8B0C9}" srcOrd="5" destOrd="0" presId="urn:microsoft.com/office/officeart/2005/8/layout/matrix1"/>
    <dgm:cxn modelId="{506B1CD6-1A32-4F24-8E05-AE474CEBECFC}" type="presParOf" srcId="{029D325C-DC08-4909-8DA2-3D5AD225B481}" destId="{0116697D-585E-48F4-B665-52A6E62A49F2}" srcOrd="6" destOrd="0" presId="urn:microsoft.com/office/officeart/2005/8/layout/matrix1"/>
    <dgm:cxn modelId="{CD8DC763-4A3F-4C62-BEDA-4FE35B57704B}" type="presParOf" srcId="{029D325C-DC08-4909-8DA2-3D5AD225B481}" destId="{4DE365DB-BAF0-4751-B282-95B5615E7972}" srcOrd="7" destOrd="0" presId="urn:microsoft.com/office/officeart/2005/8/layout/matrix1"/>
    <dgm:cxn modelId="{69523C4D-2E7C-4EA6-9746-E9B63DA2D188}" type="presParOf" srcId="{B8A9E2DA-E447-42B1-86D8-41CF3693DEF9}" destId="{C00A6BCE-BFBC-4DD9-8744-D489EF708CDD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FE2E7-2886-40C3-8466-F08B7366444A}">
      <dsp:nvSpPr>
        <dsp:cNvPr id="0" name=""/>
        <dsp:cNvSpPr/>
      </dsp:nvSpPr>
      <dsp:spPr>
        <a:xfrm rot="16200000">
          <a:off x="480086" y="-442567"/>
          <a:ext cx="1656184" cy="2600908"/>
        </a:xfrm>
        <a:prstGeom prst="round1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Eğitim-Öğretim</a:t>
          </a:r>
          <a:endParaRPr lang="en-US" sz="2800" kern="1200" dirty="0"/>
        </a:p>
      </dsp:txBody>
      <dsp:txXfrm rot="5400000">
        <a:off x="7724" y="29795"/>
        <a:ext cx="2600908" cy="1242138"/>
      </dsp:txXfrm>
    </dsp:sp>
    <dsp:sp modelId="{1EF0F0AC-838F-4001-89E1-69D050144AAC}">
      <dsp:nvSpPr>
        <dsp:cNvPr id="0" name=""/>
        <dsp:cNvSpPr/>
      </dsp:nvSpPr>
      <dsp:spPr>
        <a:xfrm>
          <a:off x="2567070" y="13232"/>
          <a:ext cx="2600908" cy="1656184"/>
        </a:xfrm>
        <a:prstGeom prst="round1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Araştırma ve Geliştirme</a:t>
          </a:r>
          <a:endParaRPr lang="en-US" sz="2800" kern="1200" dirty="0"/>
        </a:p>
      </dsp:txBody>
      <dsp:txXfrm>
        <a:off x="2567070" y="13232"/>
        <a:ext cx="2600908" cy="1242138"/>
      </dsp:txXfrm>
    </dsp:sp>
    <dsp:sp modelId="{65C37E30-0CDC-4FB3-AE8A-7D2F501DDEB4}">
      <dsp:nvSpPr>
        <dsp:cNvPr id="0" name=""/>
        <dsp:cNvSpPr/>
      </dsp:nvSpPr>
      <dsp:spPr>
        <a:xfrm rot="10800000">
          <a:off x="0" y="1656184"/>
          <a:ext cx="2600908" cy="1656184"/>
        </a:xfrm>
        <a:prstGeom prst="round1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Uygulama ve toplumsal hizmetler</a:t>
          </a:r>
          <a:endParaRPr lang="en-US" sz="2800" kern="1200" dirty="0"/>
        </a:p>
      </dsp:txBody>
      <dsp:txXfrm rot="10800000">
        <a:off x="0" y="2070230"/>
        <a:ext cx="2600908" cy="1242138"/>
      </dsp:txXfrm>
    </dsp:sp>
    <dsp:sp modelId="{0116697D-585E-48F4-B665-52A6E62A49F2}">
      <dsp:nvSpPr>
        <dsp:cNvPr id="0" name=""/>
        <dsp:cNvSpPr/>
      </dsp:nvSpPr>
      <dsp:spPr>
        <a:xfrm rot="5400000">
          <a:off x="3039432" y="1183822"/>
          <a:ext cx="1656184" cy="2600908"/>
        </a:xfrm>
        <a:prstGeom prst="round1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İdari ve destek süreçler</a:t>
          </a:r>
          <a:endParaRPr lang="en-US" sz="2800" kern="1200" dirty="0"/>
        </a:p>
      </dsp:txBody>
      <dsp:txXfrm rot="-5400000">
        <a:off x="2567070" y="2070230"/>
        <a:ext cx="2600908" cy="1242138"/>
      </dsp:txXfrm>
    </dsp:sp>
    <dsp:sp modelId="{C00A6BCE-BFBC-4DD9-8744-D489EF708CDD}">
      <dsp:nvSpPr>
        <dsp:cNvPr id="0" name=""/>
        <dsp:cNvSpPr/>
      </dsp:nvSpPr>
      <dsp:spPr>
        <a:xfrm>
          <a:off x="1862177" y="1242138"/>
          <a:ext cx="1560544" cy="82809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Yönetsel süreçler</a:t>
          </a:r>
          <a:endParaRPr lang="en-US" sz="2800" kern="1200" dirty="0"/>
        </a:p>
      </dsp:txBody>
      <dsp:txXfrm>
        <a:off x="1902601" y="1282562"/>
        <a:ext cx="1479696" cy="747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0D1102-D481-42C1-A7E4-F2E71B567F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2B380E-8B23-40E2-A454-4D12FDF1EA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380E-8B23-40E2-A454-4D12FDF1EA9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663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196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17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706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275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704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363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41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831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İlgili personel sayıları Kurumsal Veri Değ. Sistemindeki Personel Sayıları Raporundan ve Öğretim Türüne Göre Öğrenci Sayıları Raporundan alınmış Mart 2016-2017-2018 tarihli verilerdir.</a:t>
            </a:r>
            <a:endParaRPr lang="tr-TR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07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20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245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24E9A4B-7157-4EA0-9FE5-253910A70044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984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490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969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429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921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713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962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085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323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78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013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622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2676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3355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3366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9836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8734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9737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4564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3277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C5AEE7A-746D-4AF0-B3A1-44E5FAF3D169}" type="slidenum">
              <a:rPr lang="en-US" altLang="en-US"/>
              <a:pPr eaLnBrk="1" hangingPunct="1"/>
              <a:t>47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579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23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676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258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2A8360-6F67-4955-B277-ADFD277BA4E7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98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B913F-0D16-46BB-93A4-25AF3F875D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08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D31E8-C851-44E1-B7C6-83E9CFC912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81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329488" y="606425"/>
            <a:ext cx="2184400" cy="54879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773113" y="606425"/>
            <a:ext cx="6403975" cy="54879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BC9FD-9584-42E1-AA57-3C2EEE6D5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67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C74E5-939F-4B74-B98B-62D60C28D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65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46B70-AE2D-4BB1-8CFC-B8B7A62792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67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773113" y="1978025"/>
            <a:ext cx="4294187" cy="4116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19700" y="1978025"/>
            <a:ext cx="4294188" cy="4116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3614E-96FC-4451-9DBB-194AE2355C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72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F2328-205B-44C9-84DE-F29E235AB7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80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FE6D2-FB94-49BC-974F-B8664191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88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C4CBD-28B9-46BB-8BF4-B5761B198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33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1C9BD-D652-49A6-9BDE-43652312A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01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FFAA5-E948-451C-B709-62C02E24FE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63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3113" y="606425"/>
            <a:ext cx="8740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3113" y="1978025"/>
            <a:ext cx="8740775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3113" y="6249988"/>
            <a:ext cx="21431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09" rIns="91420" bIns="45709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3138" y="6249988"/>
            <a:ext cx="32607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09" rIns="91420" bIns="45709" numCol="1" anchor="t" anchorCtr="0" compatLnSpc="1">
            <a:prstTxWarp prst="textNoShape">
              <a:avLst/>
            </a:prstTxWarp>
          </a:bodyPr>
          <a:lstStyle>
            <a:lvl1pPr algn="ctr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0763" y="6249988"/>
            <a:ext cx="21431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09" rIns="91420" bIns="45709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Times New Roman" panose="02020603050405020304" pitchFamily="18" charset="0"/>
              </a:defRPr>
            </a:lvl1pPr>
          </a:lstStyle>
          <a:p>
            <a:fld id="{E8125A6A-EC37-41AD-98E7-E5EC9C4246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575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600200" indent="-230188" algn="l" defTabSz="912813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4600" indent="-228600" algn="l" defTabSz="912813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defTabSz="912813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defTabSz="912813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defTabSz="912813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au.edu.tr/kalitekomisyonu/tr/sayfa/2016-yili-kurum-ic-degerlendirme-raporukidr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.gov.tr/web/kalitekurulu/6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.gov.tr/web/kalitekurulu/6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9E4332F-5AFB-487E-BEC0-142FD071297C}" type="slidenum">
              <a:rPr lang="en-US" altLang="en-US" b="0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928117" y="404664"/>
            <a:ext cx="839311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tr-TR" altLang="en-US" sz="3600" b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Pamukkale Üniversitesi (PAÜ) </a:t>
            </a:r>
          </a:p>
          <a:p>
            <a:pPr algn="ctr">
              <a:spcBef>
                <a:spcPct val="20000"/>
              </a:spcBef>
            </a:pPr>
            <a:r>
              <a:rPr lang="tr-TR" altLang="en-US" sz="3600" b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Kurum İç Değerlendirme Raporu Hazırlıkları </a:t>
            </a:r>
          </a:p>
          <a:p>
            <a:pPr algn="ctr">
              <a:spcBef>
                <a:spcPts val="0"/>
              </a:spcBef>
            </a:pPr>
            <a:r>
              <a:rPr lang="tr-TR" altLang="en-US" sz="3600" b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ve </a:t>
            </a:r>
          </a:p>
          <a:p>
            <a:pPr algn="ctr">
              <a:spcBef>
                <a:spcPts val="0"/>
              </a:spcBef>
            </a:pPr>
            <a:r>
              <a:rPr lang="tr-TR" altLang="en-US" sz="3600" b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Bilgi Paylaşımı</a:t>
            </a:r>
            <a:endParaRPr lang="en-US" altLang="en-US" sz="3600" b="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62980" y="3524672"/>
            <a:ext cx="93233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altLang="en-US" sz="2400" b="0" dirty="0">
                <a:solidFill>
                  <a:srgbClr val="003399"/>
                </a:solidFill>
                <a:latin typeface="Comic Sans MS" panose="030F0702030302020204" pitchFamily="66" charset="0"/>
              </a:rPr>
              <a:t>Diler </a:t>
            </a: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ASLAN</a:t>
            </a:r>
            <a:endParaRPr lang="tr-TR" altLang="en-US" sz="2400" b="0" dirty="0">
              <a:solidFill>
                <a:srgbClr val="003399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tr-TR" altLang="en-US" b="0" dirty="0">
                <a:solidFill>
                  <a:srgbClr val="003399"/>
                </a:solidFill>
                <a:latin typeface="Comic Sans MS" panose="030F0702030302020204" pitchFamily="66" charset="0"/>
              </a:rPr>
              <a:t>Kurum Kalite Koordinatörü</a:t>
            </a:r>
          </a:p>
          <a:p>
            <a:pPr algn="ctr" eaLnBrk="1" hangingPunct="1">
              <a:spcBef>
                <a:spcPct val="20000"/>
              </a:spcBef>
            </a:pPr>
            <a:r>
              <a:rPr lang="tr-TR" altLang="en-US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Kalite Komisyonu Üyesi</a:t>
            </a:r>
          </a:p>
          <a:p>
            <a:pPr algn="ctr" eaLnBrk="1" hangingPunct="1">
              <a:spcBef>
                <a:spcPct val="20000"/>
              </a:spcBef>
            </a:pPr>
            <a:r>
              <a:rPr lang="tr-TR" altLang="en-US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Kalite Yönetimi ve Veri Değerlendirme </a:t>
            </a:r>
            <a:r>
              <a:rPr lang="tr-TR" altLang="en-US" b="0" dirty="0">
                <a:solidFill>
                  <a:srgbClr val="003399"/>
                </a:solidFill>
                <a:latin typeface="Comic Sans MS" panose="030F0702030302020204" pitchFamily="66" charset="0"/>
              </a:rPr>
              <a:t>Uygulama </a:t>
            </a:r>
            <a:r>
              <a:rPr lang="tr-TR" altLang="en-US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ve Araştırma Merkezi (KAVDEM) Müdürü</a:t>
            </a:r>
          </a:p>
          <a:p>
            <a:pPr algn="ctr" eaLnBrk="1" hangingPunct="1">
              <a:spcBef>
                <a:spcPct val="20000"/>
              </a:spcBef>
            </a:pPr>
            <a:r>
              <a:rPr lang="tr-TR" altLang="en-US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Bologna Eşgüdüm Komisyonu Başkanı</a:t>
            </a:r>
          </a:p>
          <a:p>
            <a:pPr algn="ctr" eaLnBrk="1" hangingPunct="1">
              <a:spcBef>
                <a:spcPct val="20000"/>
              </a:spcBef>
            </a:pPr>
            <a:endParaRPr lang="tr-TR" altLang="en-US" b="0" dirty="0">
              <a:solidFill>
                <a:srgbClr val="003399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12 Mart 2018, Denizli</a:t>
            </a:r>
            <a:endParaRPr lang="tr-TR" altLang="en-US" sz="2400" b="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6996" y="620688"/>
            <a:ext cx="8715375" cy="1071563"/>
          </a:xfrm>
          <a:noFill/>
        </p:spPr>
        <p:txBody>
          <a:bodyPr/>
          <a:lstStyle/>
          <a:p>
            <a:pPr eaLnBrk="1" hangingPunct="1"/>
            <a:r>
              <a:rPr lang="tr-TR" altLang="en-US" sz="4000" dirty="0">
                <a:solidFill>
                  <a:srgbClr val="990000"/>
                </a:solidFill>
                <a:latin typeface="Comic Sans MS" panose="030F0702030302020204" pitchFamily="66" charset="0"/>
              </a:rPr>
              <a:t>Kurum İç Değerlendirme Raporu (KİDR) Hazırlama Süreci</a:t>
            </a: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327076" y="1650707"/>
            <a:ext cx="85392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Eylem Planı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KİDR-2016 hakkında bilgi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Kurum İç Değerlendirme Raporu Hazırlık Kılavuzu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400" b="0" dirty="0">
                <a:solidFill>
                  <a:srgbClr val="003399"/>
                </a:solidFill>
                <a:latin typeface="Comic Sans MS" panose="030F0702030302020204" pitchFamily="66" charset="0"/>
              </a:rPr>
              <a:t>İç değerlendirme soruları ve yanıtlanmaları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Dış Değerlendirme ölçütleri (</a:t>
            </a:r>
            <a:r>
              <a:rPr lang="tr-TR" altLang="en-US" sz="2400" b="0" dirty="0">
                <a:solidFill>
                  <a:srgbClr val="003399"/>
                </a:solidFill>
                <a:latin typeface="Comic Sans MS" panose="030F0702030302020204" pitchFamily="66" charset="0"/>
              </a:rPr>
              <a:t>Ek-2 Dış Değerlendirme Formu</a:t>
            </a: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400" b="0" dirty="0" err="1">
                <a:solidFill>
                  <a:srgbClr val="003399"/>
                </a:solidFill>
                <a:latin typeface="Comic Sans MS" panose="030F0702030302020204" pitchFamily="66" charset="0"/>
              </a:rPr>
              <a:t>Özdeğerlendirme</a:t>
            </a:r>
            <a:r>
              <a:rPr lang="tr-TR" altLang="en-US" sz="2400" b="0" dirty="0">
                <a:solidFill>
                  <a:srgbClr val="003399"/>
                </a:solidFill>
                <a:latin typeface="Comic Sans MS" panose="030F0702030302020204" pitchFamily="66" charset="0"/>
              </a:rPr>
              <a:t> Anketleri (Akademik, İdari, Öğrenci</a:t>
            </a: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)</a:t>
            </a:r>
            <a:endParaRPr lang="tr-TR" altLang="en-US" sz="2400" b="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88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9377" y="476672"/>
            <a:ext cx="8715375" cy="1071563"/>
          </a:xfrm>
          <a:noFill/>
        </p:spPr>
        <p:txBody>
          <a:bodyPr/>
          <a:lstStyle/>
          <a:p>
            <a:pPr eaLnBrk="1" hangingPunct="1"/>
            <a:r>
              <a:rPr lang="tr-TR" altLang="en-US" sz="3200" dirty="0">
                <a:solidFill>
                  <a:srgbClr val="990000"/>
                </a:solidFill>
                <a:latin typeface="Comic Sans MS" panose="030F0702030302020204" pitchFamily="66" charset="0"/>
              </a:rPr>
              <a:t>Eylem planı</a:t>
            </a: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629377" y="1772816"/>
            <a:ext cx="9505056" cy="74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32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Kalite Komisyonu sayfasında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092" y="2780928"/>
            <a:ext cx="7275360" cy="3744416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4948" y="44624"/>
            <a:ext cx="42508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11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Kurum İç Değerlendirme Raporu (KİDR) Hazırlama Süreci</a:t>
            </a:r>
            <a:endParaRPr lang="tr-TR" altLang="en-US" sz="1100" b="0" kern="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02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6996" y="624967"/>
            <a:ext cx="8715375" cy="1071563"/>
          </a:xfrm>
          <a:noFill/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Kılavuzlar ve ölçütler: PAÜ KİDR 2016</a:t>
            </a:r>
            <a:endParaRPr lang="tr-TR" altLang="en-US" sz="360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412" y="1844824"/>
            <a:ext cx="5627973" cy="48026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948" y="1916832"/>
            <a:ext cx="40324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altLang="en-US" sz="20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Kurum </a:t>
            </a:r>
            <a:r>
              <a:rPr lang="tr-TR" altLang="en-US" sz="2000" b="0" dirty="0">
                <a:solidFill>
                  <a:srgbClr val="003399"/>
                </a:solidFill>
                <a:latin typeface="Comic Sans MS" panose="030F0702030302020204" pitchFamily="66" charset="0"/>
              </a:rPr>
              <a:t>İç Değerlendirme Raporu Hazırlık Kılavuzu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altLang="en-US" sz="20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Dış Değerlendirme ölçütleri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altLang="en-US" sz="20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KİDR-2016 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altLang="en-US" sz="20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İç </a:t>
            </a:r>
            <a:r>
              <a:rPr lang="tr-TR" altLang="en-US" sz="2000" b="0" dirty="0">
                <a:solidFill>
                  <a:srgbClr val="003399"/>
                </a:solidFill>
                <a:latin typeface="Comic Sans MS" panose="030F0702030302020204" pitchFamily="66" charset="0"/>
              </a:rPr>
              <a:t>değerlendirme soruları ve yanıtları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altLang="en-US" sz="2000" b="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4948" y="44624"/>
            <a:ext cx="42508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11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Kurum İç Değerlendirme Raporu (KİDR) Hazırlama Süreci</a:t>
            </a:r>
            <a:endParaRPr lang="tr-TR" altLang="en-US" sz="1100" b="0" kern="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83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4CBD-28B9-46BB-8BF4-B5761B19814A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0" y="1124744"/>
            <a:ext cx="5112568" cy="5568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332" y="2996952"/>
            <a:ext cx="6557718" cy="381123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2980" y="338931"/>
            <a:ext cx="9607996" cy="785813"/>
          </a:xfrm>
          <a:prstGeom prst="rect">
            <a:avLst/>
          </a:prstGeom>
          <a:noFill/>
        </p:spPr>
        <p:txBody>
          <a:bodyPr/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36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KİDR Kılavuzu Hazırlama Soruları</a:t>
            </a:r>
            <a:endParaRPr lang="en-US" altLang="en-US" sz="1800" b="0" kern="0" dirty="0" smtClean="0">
              <a:solidFill>
                <a:srgbClr val="99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4948" y="44624"/>
            <a:ext cx="42508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11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Kurum İç Değerlendirme Raporu (KİDR) Hazırlama Süreci</a:t>
            </a:r>
            <a:endParaRPr lang="tr-TR" altLang="en-US" sz="1100" b="0" kern="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4CBD-28B9-46BB-8BF4-B5761B19814A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2980" y="1052736"/>
            <a:ext cx="9607996" cy="1800200"/>
          </a:xfrm>
          <a:prstGeom prst="rect">
            <a:avLst/>
          </a:prstGeom>
          <a:noFill/>
        </p:spPr>
        <p:txBody>
          <a:bodyPr/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32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KİDR Hazırlama Soruları: </a:t>
            </a:r>
            <a:r>
              <a:rPr lang="tr-TR" altLang="en-US" sz="3200" b="0" kern="0" dirty="0">
                <a:solidFill>
                  <a:srgbClr val="990000"/>
                </a:solidFill>
                <a:latin typeface="Comic Sans MS" panose="030F0702030302020204" pitchFamily="66" charset="0"/>
                <a:hlinkClick r:id="rId2"/>
              </a:rPr>
              <a:t>http://</a:t>
            </a:r>
            <a:r>
              <a:rPr lang="tr-TR" altLang="en-US" sz="3200" b="0" kern="0" dirty="0" smtClean="0">
                <a:solidFill>
                  <a:srgbClr val="990000"/>
                </a:solidFill>
                <a:latin typeface="Comic Sans MS" panose="030F0702030302020204" pitchFamily="66" charset="0"/>
                <a:hlinkClick r:id="rId2"/>
              </a:rPr>
              <a:t>www.pau.edu.tr/kalitekomisyonu/tr/sayfa/2016-yili-kurum-ic-degerlendirme-raporukidr</a:t>
            </a:r>
            <a:r>
              <a:rPr lang="tr-TR" altLang="en-US" sz="32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076" y="3429000"/>
            <a:ext cx="8342970" cy="213424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428" y="-11828"/>
            <a:ext cx="42508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11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Kurum İç Değerlendirme Raporu (KİDR) Hazırlama Süreci</a:t>
            </a:r>
            <a:endParaRPr lang="tr-TR" altLang="en-US" sz="1100" b="0" kern="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1012" y="284173"/>
            <a:ext cx="8715375" cy="1071563"/>
          </a:xfrm>
          <a:noFill/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Dış Değerlendirme Ölçütleri</a:t>
            </a:r>
            <a:endParaRPr lang="tr-TR" altLang="en-US" sz="360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534988" y="1355736"/>
            <a:ext cx="9545347" cy="50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400" b="0" dirty="0">
                <a:solidFill>
                  <a:srgbClr val="003399"/>
                </a:solidFill>
                <a:latin typeface="Comic Sans MS" panose="030F0702030302020204" pitchFamily="66" charset="0"/>
              </a:rPr>
              <a:t>Kurum Dış değerlendirme (Ekim-Kasım 2018</a:t>
            </a: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)</a:t>
            </a:r>
            <a:endParaRPr lang="tr-TR" altLang="en-US" sz="2400" b="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964" y="6453336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b="0" dirty="0">
                <a:hlinkClick r:id="rId3"/>
              </a:rPr>
              <a:t>http://</a:t>
            </a:r>
            <a:r>
              <a:rPr lang="tr-TR" sz="1100" b="0" dirty="0" smtClean="0">
                <a:hlinkClick r:id="rId3"/>
              </a:rPr>
              <a:t>www.yok.gov.tr/web/kalitekurulu/67</a:t>
            </a:r>
            <a:r>
              <a:rPr lang="tr-TR" sz="1100" b="0" dirty="0" smtClean="0"/>
              <a:t> </a:t>
            </a:r>
            <a:endParaRPr lang="tr-TR" sz="11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300" y="1775439"/>
            <a:ext cx="5832648" cy="483120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28" y="-11828"/>
            <a:ext cx="42508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11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Kurum İç Değerlendirme Raporu (KİDR) Hazırlama Süreci</a:t>
            </a:r>
            <a:endParaRPr lang="tr-TR" altLang="en-US" sz="1100" b="0" kern="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98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956" y="437027"/>
            <a:ext cx="9577064" cy="810432"/>
          </a:xfrm>
          <a:noFill/>
        </p:spPr>
        <p:txBody>
          <a:bodyPr/>
          <a:lstStyle/>
          <a:p>
            <a:pPr eaLnBrk="1" hangingPunct="1"/>
            <a:r>
              <a:rPr lang="tr-TR" altLang="en-US" sz="24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Ek-2 </a:t>
            </a:r>
            <a:r>
              <a:rPr lang="tr-TR" altLang="en-US" sz="2400" dirty="0">
                <a:solidFill>
                  <a:srgbClr val="990000"/>
                </a:solidFill>
                <a:latin typeface="Comic Sans MS" panose="030F0702030302020204" pitchFamily="66" charset="0"/>
              </a:rPr>
              <a:t>Kurum Değerlendirme </a:t>
            </a:r>
            <a:r>
              <a:rPr lang="tr-TR" altLang="en-US" sz="24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Formu</a:t>
            </a:r>
            <a:endParaRPr lang="tr-TR" altLang="en-US" sz="240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541" y="6381328"/>
            <a:ext cx="32737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0" dirty="0">
                <a:hlinkClick r:id="rId3"/>
              </a:rPr>
              <a:t>http://</a:t>
            </a:r>
            <a:r>
              <a:rPr lang="tr-TR" sz="1200" b="0" dirty="0" smtClean="0">
                <a:hlinkClick r:id="rId3"/>
              </a:rPr>
              <a:t>www.yok.gov.tr/web/kalitekurulu/67</a:t>
            </a:r>
            <a:r>
              <a:rPr lang="tr-TR" sz="1200" b="0" dirty="0" smtClean="0"/>
              <a:t> </a:t>
            </a:r>
            <a:endParaRPr lang="tr-TR" sz="12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4" y="1143198"/>
            <a:ext cx="6052001" cy="4230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758" y="2852936"/>
            <a:ext cx="7508151" cy="324036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28" y="-11828"/>
            <a:ext cx="42508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11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Kurum İç Değerlendirme Raporu (KİDR) Hazırlama Süreci</a:t>
            </a:r>
            <a:endParaRPr lang="tr-TR" altLang="en-US" sz="1100" b="0" kern="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35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6996" y="620688"/>
            <a:ext cx="8715375" cy="1071563"/>
          </a:xfrm>
          <a:noFill/>
        </p:spPr>
        <p:txBody>
          <a:bodyPr/>
          <a:lstStyle/>
          <a:p>
            <a:pPr eaLnBrk="1" hangingPunct="1"/>
            <a:r>
              <a:rPr lang="tr-TR" altLang="en-US" sz="3600" dirty="0">
                <a:solidFill>
                  <a:srgbClr val="990000"/>
                </a:solidFill>
                <a:latin typeface="Comic Sans MS" panose="030F0702030302020204" pitchFamily="66" charset="0"/>
              </a:rPr>
              <a:t>Kurum İç Değerlendirme Raporu (KİDR) </a:t>
            </a:r>
            <a:r>
              <a:rPr lang="tr-TR" altLang="en-US" sz="36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2017 Hazırlama Sürecinde yapılanlar</a:t>
            </a:r>
            <a:endParaRPr lang="tr-TR" altLang="en-US" sz="360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39044" y="2132856"/>
            <a:ext cx="8064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400" b="0" dirty="0">
                <a:solidFill>
                  <a:srgbClr val="003399"/>
                </a:solidFill>
                <a:latin typeface="Comic Sans MS" panose="030F0702030302020204" pitchFamily="66" charset="0"/>
              </a:rPr>
              <a:t>Kalite Komisyonu çalışma grupları </a:t>
            </a: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(</a:t>
            </a:r>
            <a:r>
              <a:rPr lang="tr-TR" altLang="en-US" sz="2400" b="0" dirty="0">
                <a:solidFill>
                  <a:srgbClr val="003399"/>
                </a:solidFill>
                <a:latin typeface="Comic Sans MS" panose="030F0702030302020204" pitchFamily="66" charset="0"/>
              </a:rPr>
              <a:t>İç değerlendirici</a:t>
            </a: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…)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2016 sorularına verilen yanıtlar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2017 Birim iç değerlendirme raporları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Kurum Dış değerlendirme formunun doldurulması</a:t>
            </a:r>
          </a:p>
        </p:txBody>
      </p:sp>
    </p:spTree>
    <p:extLst>
      <p:ext uri="{BB962C8B-B14F-4D97-AF65-F5344CB8AC3E}">
        <p14:creationId xmlns:p14="http://schemas.microsoft.com/office/powerpoint/2010/main" val="1656190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6996" y="620688"/>
            <a:ext cx="8715375" cy="1071563"/>
          </a:xfrm>
          <a:noFill/>
        </p:spPr>
        <p:txBody>
          <a:bodyPr/>
          <a:lstStyle/>
          <a:p>
            <a:pPr eaLnBrk="1" hangingPunct="1"/>
            <a:r>
              <a:rPr lang="tr-TR" altLang="en-US" sz="3600" dirty="0">
                <a:solidFill>
                  <a:srgbClr val="990000"/>
                </a:solidFill>
                <a:latin typeface="Comic Sans MS" panose="030F0702030302020204" pitchFamily="66" charset="0"/>
              </a:rPr>
              <a:t>Kurum İç Değerlendirme Raporu (KİDR) </a:t>
            </a:r>
            <a:r>
              <a:rPr lang="tr-TR" altLang="en-US" sz="36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2017 Hazırlama Sürecinde yapılanlar</a:t>
            </a:r>
            <a:endParaRPr lang="tr-TR" altLang="en-US" sz="360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1012" y="1692251"/>
            <a:ext cx="8064896" cy="58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2017 Birim iç değerlendirme raporları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72" y="643887"/>
            <a:ext cx="5832648" cy="6055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634" y="2204864"/>
            <a:ext cx="8459737" cy="26776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b="0" dirty="0" smtClean="0">
                <a:solidFill>
                  <a:schemeClr val="bg1"/>
                </a:solidFill>
              </a:rPr>
              <a:t>2015 ve 2016 KİDR raporlarına göre değişiklikler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b="0" dirty="0" smtClean="0">
                <a:solidFill>
                  <a:schemeClr val="bg1"/>
                </a:solidFill>
              </a:rPr>
              <a:t>Stratejik plan hedeflerine uyum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b="0" dirty="0" smtClean="0">
                <a:solidFill>
                  <a:schemeClr val="bg1"/>
                </a:solidFill>
              </a:rPr>
              <a:t>Hizmet standartlarına uyum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b="0" dirty="0" smtClean="0">
                <a:solidFill>
                  <a:schemeClr val="bg1"/>
                </a:solidFill>
              </a:rPr>
              <a:t>Kanıtlar</a:t>
            </a:r>
            <a:endParaRPr lang="tr-TR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34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4CBD-28B9-46BB-8BF4-B5761B19814A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296794" y="3352212"/>
            <a:ext cx="3486150" cy="3322637"/>
            <a:chOff x="5562600" y="2171700"/>
            <a:chExt cx="4572000" cy="4114800"/>
          </a:xfrm>
        </p:grpSpPr>
        <p:sp>
          <p:nvSpPr>
            <p:cNvPr id="4" name="Oval 2"/>
            <p:cNvSpPr>
              <a:spLocks noChangeArrowheads="1"/>
            </p:cNvSpPr>
            <p:nvPr/>
          </p:nvSpPr>
          <p:spPr bwMode="auto">
            <a:xfrm>
              <a:off x="6172617" y="2704481"/>
              <a:ext cx="3199983" cy="2895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tr-T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PUKÖ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8534400" y="3314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Uygula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7009568" y="4839537"/>
              <a:ext cx="1601032" cy="1446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dirty="0"/>
                <a:t>Kontrol </a:t>
              </a:r>
            </a:p>
            <a:p>
              <a:pPr algn="ctr" eaLnBrk="0" hangingPunct="0">
                <a:defRPr/>
              </a:pPr>
              <a:r>
                <a:rPr lang="tr-TR" dirty="0"/>
                <a:t>Et/Ölç</a:t>
              </a:r>
              <a:endParaRPr lang="en-US" dirty="0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8686800" y="28575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>
              <a:off x="8839200" y="4838700"/>
              <a:ext cx="2286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rot="11415646" flipH="1">
              <a:off x="6475413" y="2863850"/>
              <a:ext cx="3048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 flipV="1">
              <a:off x="6477000" y="49149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5562600" y="3314700"/>
              <a:ext cx="1600200" cy="1447800"/>
            </a:xfrm>
            <a:prstGeom prst="ellipse">
              <a:avLst/>
            </a:prstGeom>
            <a:solidFill>
              <a:srgbClr val="00E7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Önlem al-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2000">
                  <a:solidFill>
                    <a:schemeClr val="tx1"/>
                  </a:solidFill>
                  <a:latin typeface="Times New Roman" panose="02020603050405020304" pitchFamily="18" charset="0"/>
                </a:rPr>
                <a:t>Değerlendir</a:t>
              </a:r>
              <a:endParaRPr lang="en-US" altLang="en-US" sz="20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347540"/>
              </p:ext>
            </p:extLst>
          </p:nvPr>
        </p:nvGraphicFramePr>
        <p:xfrm>
          <a:off x="679004" y="1013518"/>
          <a:ext cx="8897194" cy="2222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97194">
                  <a:extLst>
                    <a:ext uri="{9D8B030D-6E8A-4147-A177-3AD203B41FA5}">
                      <a16:colId xmlns:a16="http://schemas.microsoft.com/office/drawing/2014/main" val="213306278"/>
                    </a:ext>
                  </a:extLst>
                </a:gridCol>
              </a:tblGrid>
              <a:tr h="527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Yanıtınız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olumlu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ise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bilgi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veren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bağlantıyı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belirtiniz</a:t>
                      </a:r>
                      <a:r>
                        <a:rPr lang="en-US" sz="1200" u="none" strike="noStrike" dirty="0">
                          <a:effectLst/>
                        </a:rPr>
                        <a:t> (URL, </a:t>
                      </a:r>
                      <a:r>
                        <a:rPr lang="en-US" sz="1200" u="none" strike="noStrike" dirty="0" err="1">
                          <a:effectLst/>
                        </a:rPr>
                        <a:t>dosya</a:t>
                      </a:r>
                      <a:r>
                        <a:rPr lang="en-US" sz="1200" u="none" strike="noStrike" dirty="0">
                          <a:effectLst/>
                        </a:rPr>
                        <a:t> no vb. </a:t>
                      </a:r>
                      <a:r>
                        <a:rPr lang="en-US" sz="1200" u="none" strike="noStrike" dirty="0" err="1">
                          <a:effectLst/>
                        </a:rPr>
                        <a:t>bağlantılar</a:t>
                      </a:r>
                      <a:r>
                        <a:rPr lang="en-US" sz="1200" u="none" strike="noStrike" dirty="0">
                          <a:effectLst/>
                        </a:rPr>
                        <a:t>) </a:t>
                      </a:r>
                      <a:r>
                        <a:rPr lang="en-US" sz="1200" u="none" strike="noStrike" dirty="0" err="1">
                          <a:effectLst/>
                        </a:rPr>
                        <a:t>ve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içeriğini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kısaca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özetleyiniz</a:t>
                      </a:r>
                      <a:r>
                        <a:rPr lang="en-US" sz="1200" u="none" strike="noStrike" dirty="0">
                          <a:effectLst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extLst>
                  <a:ext uri="{0D108BD9-81ED-4DB2-BD59-A6C34878D82A}">
                    <a16:rowId xmlns:a16="http://schemas.microsoft.com/office/drawing/2014/main" val="1920311258"/>
                  </a:ext>
                </a:extLst>
              </a:tr>
              <a:tr h="402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Yanıtınız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olumlu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ise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planlama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kayıtlarınıza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erişimi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gösteren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bağlantı</a:t>
                      </a:r>
                      <a:r>
                        <a:rPr lang="en-US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 err="1">
                          <a:effectLst/>
                        </a:rPr>
                        <a:t>ları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belirtiniz</a:t>
                      </a:r>
                      <a:r>
                        <a:rPr lang="en-US" sz="1200" u="none" strike="noStrike" dirty="0">
                          <a:effectLst/>
                        </a:rPr>
                        <a:t> (URL, </a:t>
                      </a:r>
                      <a:r>
                        <a:rPr lang="en-US" sz="1200" u="none" strike="noStrike" dirty="0" err="1">
                          <a:effectLst/>
                        </a:rPr>
                        <a:t>dosya</a:t>
                      </a:r>
                      <a:r>
                        <a:rPr lang="en-US" sz="1200" u="none" strike="noStrike" dirty="0">
                          <a:effectLst/>
                        </a:rPr>
                        <a:t> no vb. </a:t>
                      </a:r>
                      <a:r>
                        <a:rPr lang="en-US" sz="1200" u="none" strike="noStrike" dirty="0" err="1">
                          <a:effectLst/>
                        </a:rPr>
                        <a:t>bağlantılar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extLst>
                  <a:ext uri="{0D108BD9-81ED-4DB2-BD59-A6C34878D82A}">
                    <a16:rowId xmlns:a16="http://schemas.microsoft.com/office/drawing/2014/main" val="2827763645"/>
                  </a:ext>
                </a:extLst>
              </a:tr>
              <a:tr h="415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Yanıtınız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olumlu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ise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uygulama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kayıtlarınıza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erişimi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gösteren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bağlantı</a:t>
                      </a:r>
                      <a:r>
                        <a:rPr lang="en-US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 err="1">
                          <a:effectLst/>
                        </a:rPr>
                        <a:t>ları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belirtiniz</a:t>
                      </a:r>
                      <a:r>
                        <a:rPr lang="en-US" sz="1200" u="none" strike="noStrike" dirty="0">
                          <a:effectLst/>
                        </a:rPr>
                        <a:t> (URL, </a:t>
                      </a:r>
                      <a:r>
                        <a:rPr lang="en-US" sz="1200" u="none" strike="noStrike" dirty="0" err="1">
                          <a:effectLst/>
                        </a:rPr>
                        <a:t>dosya</a:t>
                      </a:r>
                      <a:r>
                        <a:rPr lang="en-US" sz="1200" u="none" strike="noStrike" dirty="0">
                          <a:effectLst/>
                        </a:rPr>
                        <a:t> no vb. </a:t>
                      </a:r>
                      <a:r>
                        <a:rPr lang="en-US" sz="1200" u="none" strike="noStrike" dirty="0" err="1">
                          <a:effectLst/>
                        </a:rPr>
                        <a:t>bağlantılar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extLst>
                  <a:ext uri="{0D108BD9-81ED-4DB2-BD59-A6C34878D82A}">
                    <a16:rowId xmlns:a16="http://schemas.microsoft.com/office/drawing/2014/main" val="1407203190"/>
                  </a:ext>
                </a:extLst>
              </a:tr>
              <a:tr h="415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Yanıtınız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olumlu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ise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değerlendirme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kayıtlarınıza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erişimi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gösteren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bağlantı</a:t>
                      </a:r>
                      <a:r>
                        <a:rPr lang="en-US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 err="1">
                          <a:effectLst/>
                        </a:rPr>
                        <a:t>ları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belirtiniz</a:t>
                      </a:r>
                      <a:r>
                        <a:rPr lang="en-US" sz="1200" u="none" strike="noStrike" dirty="0">
                          <a:effectLst/>
                        </a:rPr>
                        <a:t> (URL, </a:t>
                      </a:r>
                      <a:r>
                        <a:rPr lang="en-US" sz="1200" u="none" strike="noStrike" dirty="0" err="1">
                          <a:effectLst/>
                        </a:rPr>
                        <a:t>dosya</a:t>
                      </a:r>
                      <a:r>
                        <a:rPr lang="en-US" sz="1200" u="none" strike="noStrike" dirty="0">
                          <a:effectLst/>
                        </a:rPr>
                        <a:t> no vb. </a:t>
                      </a:r>
                      <a:r>
                        <a:rPr lang="en-US" sz="1200" u="none" strike="noStrike" dirty="0" err="1">
                          <a:effectLst/>
                        </a:rPr>
                        <a:t>bağlantılar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extLst>
                  <a:ext uri="{0D108BD9-81ED-4DB2-BD59-A6C34878D82A}">
                    <a16:rowId xmlns:a16="http://schemas.microsoft.com/office/drawing/2014/main" val="1211231312"/>
                  </a:ext>
                </a:extLst>
              </a:tr>
              <a:tr h="462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Yanıtınız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olumlu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ise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sürekli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iyileştirici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(</a:t>
                      </a:r>
                      <a:r>
                        <a:rPr lang="en-US" sz="1200" u="none" strike="noStrike" dirty="0" err="1">
                          <a:effectLst/>
                        </a:rPr>
                        <a:t>düzeltici</a:t>
                      </a:r>
                      <a:r>
                        <a:rPr lang="en-US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 err="1">
                          <a:effectLst/>
                        </a:rPr>
                        <a:t>önleyici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eylem</a:t>
                      </a:r>
                      <a:r>
                        <a:rPr lang="en-US" sz="1200" u="none" strike="noStrike" dirty="0">
                          <a:effectLst/>
                        </a:rPr>
                        <a:t>) </a:t>
                      </a:r>
                      <a:r>
                        <a:rPr lang="en-US" sz="1200" u="none" strike="noStrike" dirty="0" err="1">
                          <a:effectLst/>
                        </a:rPr>
                        <a:t>kayıtlarınıza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erişimi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gösteren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bağlantı</a:t>
                      </a:r>
                      <a:r>
                        <a:rPr lang="en-US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 err="1">
                          <a:effectLst/>
                        </a:rPr>
                        <a:t>ları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belirtiniz</a:t>
                      </a:r>
                      <a:r>
                        <a:rPr lang="en-US" sz="1200" u="none" strike="noStrike" dirty="0">
                          <a:effectLst/>
                        </a:rPr>
                        <a:t> (URL, </a:t>
                      </a:r>
                      <a:r>
                        <a:rPr lang="en-US" sz="1200" u="none" strike="noStrike" dirty="0" err="1">
                          <a:effectLst/>
                        </a:rPr>
                        <a:t>dosya</a:t>
                      </a:r>
                      <a:r>
                        <a:rPr lang="en-US" sz="1200" u="none" strike="noStrike" dirty="0">
                          <a:effectLst/>
                        </a:rPr>
                        <a:t> no vb. </a:t>
                      </a:r>
                      <a:r>
                        <a:rPr lang="en-US" sz="1200" u="none" strike="noStrike" dirty="0" err="1">
                          <a:effectLst/>
                        </a:rPr>
                        <a:t>bağlantılar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8" marR="4308" marT="4308" marB="0" anchor="ctr"/>
                </a:tc>
                <a:extLst>
                  <a:ext uri="{0D108BD9-81ED-4DB2-BD59-A6C34878D82A}">
                    <a16:rowId xmlns:a16="http://schemas.microsoft.com/office/drawing/2014/main" val="2959131997"/>
                  </a:ext>
                </a:extLst>
              </a:tr>
            </a:tbl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74949" y="275736"/>
            <a:ext cx="9607996" cy="785813"/>
          </a:xfrm>
          <a:prstGeom prst="rect">
            <a:avLst/>
          </a:prstGeom>
          <a:noFill/>
        </p:spPr>
        <p:txBody>
          <a:bodyPr/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40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Sürekli iyileştirme yaklaşımı</a:t>
            </a:r>
            <a:endParaRPr lang="en-US" altLang="en-US" sz="2000" b="0" kern="0" dirty="0" smtClean="0">
              <a:solidFill>
                <a:srgbClr val="990000"/>
              </a:solidFill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5657191" y="5574775"/>
            <a:ext cx="1220787" cy="1168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tr-TR" dirty="0" smtClean="0"/>
              <a:t>Gözden </a:t>
            </a:r>
          </a:p>
          <a:p>
            <a:pPr algn="ctr" eaLnBrk="0" hangingPunct="0">
              <a:defRPr/>
            </a:pPr>
            <a:r>
              <a:rPr lang="tr-TR" dirty="0" smtClean="0"/>
              <a:t>geçir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8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714375"/>
            <a:ext cx="5572125" cy="1500188"/>
          </a:xfrm>
          <a:noFill/>
        </p:spPr>
        <p:txBody>
          <a:bodyPr/>
          <a:lstStyle/>
          <a:p>
            <a:pPr eaLnBrk="1" hangingPunct="1"/>
            <a:r>
              <a:rPr lang="tr-TR" altLang="en-US" sz="4800" smtClean="0">
                <a:solidFill>
                  <a:srgbClr val="990000"/>
                </a:solidFill>
                <a:latin typeface="Comic Sans MS" panose="030F0702030302020204" pitchFamily="66" charset="0"/>
              </a:rPr>
              <a:t>Toplantının Amacı</a:t>
            </a:r>
            <a:endParaRPr lang="en-US" altLang="en-US" sz="2800" smtClean="0">
              <a:solidFill>
                <a:srgbClr val="990000"/>
              </a:solidFill>
            </a:endParaRPr>
          </a:p>
        </p:txBody>
      </p:sp>
      <p:sp>
        <p:nvSpPr>
          <p:cNvPr id="4099" name="3 Dikdörtgen"/>
          <p:cNvSpPr>
            <a:spLocks noChangeArrowheads="1"/>
          </p:cNvSpPr>
          <p:nvPr/>
        </p:nvSpPr>
        <p:spPr bwMode="auto">
          <a:xfrm>
            <a:off x="1143000" y="2690813"/>
            <a:ext cx="8143875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tr-TR" sz="2800" b="0" dirty="0" smtClean="0">
                <a:solidFill>
                  <a:srgbClr val="003399"/>
                </a:solidFill>
                <a:latin typeface="Comic Sans MS" pitchFamily="66" charset="0"/>
              </a:rPr>
              <a:t>Kurum İç Değerlendirme Raporunun hazırlanması</a:t>
            </a:r>
          </a:p>
          <a:p>
            <a:pPr>
              <a:lnSpc>
                <a:spcPct val="120000"/>
              </a:lnSpc>
              <a:defRPr/>
            </a:pPr>
            <a:r>
              <a:rPr lang="tr-TR" sz="2800" b="0" dirty="0" smtClean="0">
                <a:solidFill>
                  <a:srgbClr val="003399"/>
                </a:solidFill>
                <a:latin typeface="Comic Sans MS" pitchFamily="66" charset="0"/>
              </a:rPr>
              <a:t>Üniversitemizde kalite güvence sisteminin yapılandırılması</a:t>
            </a:r>
            <a:endParaRPr lang="tr-TR" sz="2800" b="0" dirty="0">
              <a:solidFill>
                <a:srgbClr val="00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948" y="44624"/>
            <a:ext cx="4250879" cy="504056"/>
          </a:xfrm>
          <a:noFill/>
        </p:spPr>
        <p:txBody>
          <a:bodyPr/>
          <a:lstStyle/>
          <a:p>
            <a:pPr eaLnBrk="1" hangingPunct="1"/>
            <a:r>
              <a:rPr lang="tr-TR" altLang="en-US" sz="1100" dirty="0">
                <a:solidFill>
                  <a:srgbClr val="990000"/>
                </a:solidFill>
                <a:latin typeface="Comic Sans MS" panose="030F0702030302020204" pitchFamily="66" charset="0"/>
              </a:rPr>
              <a:t>Kurum İç Değerlendirme Raporu (KİDR) Hazırlama Süreci</a:t>
            </a: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183060" y="1886215"/>
            <a:ext cx="85392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(</a:t>
            </a:r>
            <a:r>
              <a:rPr lang="tr-TR" altLang="en-US" sz="2400" b="0" dirty="0">
                <a:solidFill>
                  <a:srgbClr val="003399"/>
                </a:solidFill>
                <a:latin typeface="Comic Sans MS" panose="030F0702030302020204" pitchFamily="66" charset="0"/>
              </a:rPr>
              <a:t>Akademik, İdari, </a:t>
            </a: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Öğrenci)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KAVDEM Ölçme-Değerlendirme Çalışma Grubu</a:t>
            </a:r>
            <a:endParaRPr lang="tr-TR" altLang="en-US" sz="2400" b="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99084" y="3055926"/>
            <a:ext cx="85392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2016 (Google </a:t>
            </a:r>
            <a:r>
              <a:rPr lang="tr-TR" altLang="en-US" sz="2400" b="0" dirty="0" err="1" smtClean="0">
                <a:solidFill>
                  <a:srgbClr val="003399"/>
                </a:solidFill>
                <a:latin typeface="Comic Sans MS" panose="030F0702030302020204" pitchFamily="66" charset="0"/>
              </a:rPr>
              <a:t>doc</a:t>
            </a: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2017 (Google </a:t>
            </a:r>
            <a:r>
              <a:rPr lang="tr-TR" altLang="en-US" sz="2400" b="0" dirty="0" err="1" smtClean="0">
                <a:solidFill>
                  <a:srgbClr val="003399"/>
                </a:solidFill>
                <a:latin typeface="Comic Sans MS" panose="030F0702030302020204" pitchFamily="66" charset="0"/>
              </a:rPr>
              <a:t>doc</a:t>
            </a: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2018 (PAÜ Bilgi İşlem yazılımı)</a:t>
            </a:r>
            <a:endParaRPr lang="tr-TR" altLang="en-US" sz="2400" b="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95028" y="692696"/>
            <a:ext cx="7920880" cy="785813"/>
          </a:xfrm>
          <a:prstGeom prst="rect">
            <a:avLst/>
          </a:prstGeom>
          <a:noFill/>
        </p:spPr>
        <p:txBody>
          <a:bodyPr/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3600" b="0" kern="0" dirty="0" err="1">
                <a:solidFill>
                  <a:srgbClr val="990000"/>
                </a:solidFill>
                <a:latin typeface="Comic Sans MS" panose="030F0702030302020204" pitchFamily="66" charset="0"/>
              </a:rPr>
              <a:t>Özdeğerlendirme</a:t>
            </a:r>
            <a:r>
              <a:rPr lang="tr-TR" altLang="en-US" sz="3600" b="0" kern="0" dirty="0">
                <a:solidFill>
                  <a:srgbClr val="990000"/>
                </a:solidFill>
                <a:latin typeface="Comic Sans MS" panose="030F0702030302020204" pitchFamily="66" charset="0"/>
              </a:rPr>
              <a:t> Anketleri </a:t>
            </a:r>
            <a:endParaRPr lang="en-US" altLang="en-US" sz="1800" b="0" kern="0" dirty="0" smtClean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82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9004" y="492228"/>
            <a:ext cx="8715375" cy="1071563"/>
          </a:xfrm>
          <a:noFill/>
        </p:spPr>
        <p:txBody>
          <a:bodyPr/>
          <a:lstStyle/>
          <a:p>
            <a:pPr eaLnBrk="1" hangingPunct="1"/>
            <a:r>
              <a:rPr lang="tr-TR" altLang="en-US" sz="3200" dirty="0" err="1">
                <a:solidFill>
                  <a:srgbClr val="990000"/>
                </a:solidFill>
                <a:latin typeface="Comic Sans MS" panose="030F0702030302020204" pitchFamily="66" charset="0"/>
              </a:rPr>
              <a:t>Özdeğerlendirme</a:t>
            </a:r>
            <a:r>
              <a:rPr lang="tr-TR" altLang="en-US" sz="3200" dirty="0">
                <a:solidFill>
                  <a:srgbClr val="990000"/>
                </a:solidFill>
                <a:latin typeface="Comic Sans MS" panose="030F0702030302020204" pitchFamily="66" charset="0"/>
              </a:rPr>
              <a:t> Anketlerinin yanıtlanması </a:t>
            </a: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751012" y="1700808"/>
            <a:ext cx="9145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(</a:t>
            </a:r>
            <a:r>
              <a:rPr lang="tr-TR" altLang="en-US" sz="2400" b="0" dirty="0">
                <a:solidFill>
                  <a:srgbClr val="003399"/>
                </a:solidFill>
                <a:latin typeface="Comic Sans MS" panose="030F0702030302020204" pitchFamily="66" charset="0"/>
              </a:rPr>
              <a:t>Akademik, İdari, </a:t>
            </a: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Öğrenci) (KAVDEM)</a:t>
            </a:r>
            <a:endParaRPr lang="tr-TR" altLang="en-US" sz="2400" b="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470188"/>
              </p:ext>
            </p:extLst>
          </p:nvPr>
        </p:nvGraphicFramePr>
        <p:xfrm>
          <a:off x="182301" y="2464558"/>
          <a:ext cx="9721081" cy="3235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093">
                  <a:extLst>
                    <a:ext uri="{9D8B030D-6E8A-4147-A177-3AD203B41FA5}">
                      <a16:colId xmlns:a16="http://schemas.microsoft.com/office/drawing/2014/main" val="1882528987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417070638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84085748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09396283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436145582"/>
                    </a:ext>
                  </a:extLst>
                </a:gridCol>
                <a:gridCol w="2008871">
                  <a:extLst>
                    <a:ext uri="{9D8B030D-6E8A-4147-A177-3AD203B41FA5}">
                      <a16:colId xmlns:a16="http://schemas.microsoft.com/office/drawing/2014/main" val="374000544"/>
                    </a:ext>
                  </a:extLst>
                </a:gridCol>
                <a:gridCol w="871450">
                  <a:extLst>
                    <a:ext uri="{9D8B030D-6E8A-4147-A177-3AD203B41FA5}">
                      <a16:colId xmlns:a16="http://schemas.microsoft.com/office/drawing/2014/main" val="42894351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tr-TR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Akademik</a:t>
                      </a:r>
                      <a:endParaRPr lang="tr-TR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tr-TR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İdari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tr-TR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Öğrenci</a:t>
                      </a:r>
                      <a:endParaRPr lang="tr-T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716407"/>
                  </a:ext>
                </a:extLst>
              </a:tr>
              <a:tr h="6748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Yanıt# / Top#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%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Yanıt# / Top#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%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Yanıt# / Top#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%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658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257/2 010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12.8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301/3 189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9.4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   469/52 523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0.9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856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2017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628/1 862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33.8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548/3 266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16.8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2 119/57 332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3.7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349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2018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373/1 985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18.8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538/3 199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16.8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   797/58 943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1.4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77425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04243" y="638132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/>
            <a:r>
              <a:rPr lang="tr-TR" sz="900" dirty="0">
                <a:latin typeface="Times New Roman" panose="02020603050405020304" pitchFamily="18" charset="0"/>
                <a:ea typeface="Calibri" panose="020F0502020204030204" pitchFamily="34" charset="0"/>
              </a:rPr>
              <a:t>İlgili personel sayıları Kurumsal Veri Değ. Sistemindeki Personel Sayıları Raporundan ve Öğretim Türüne Göre Öğrenci Sayıları Raporundan alınmış Mart 2016-2017-2018 tarihli verilerdir</a:t>
            </a:r>
            <a:r>
              <a:rPr lang="tr-TR" sz="9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12.03.2018</a:t>
            </a:r>
            <a:endParaRPr lang="tr-TR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-11828"/>
            <a:ext cx="42508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11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Kurum İç Değerlendirme Raporu (KİDR) Hazırlama Süreci</a:t>
            </a:r>
            <a:endParaRPr lang="tr-TR" altLang="en-US" sz="1100" b="0" kern="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58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9004" y="473000"/>
            <a:ext cx="8715375" cy="1071563"/>
          </a:xfrm>
          <a:noFill/>
        </p:spPr>
        <p:txBody>
          <a:bodyPr/>
          <a:lstStyle/>
          <a:p>
            <a:pPr eaLnBrk="1" hangingPunct="1"/>
            <a:r>
              <a:rPr lang="tr-TR" altLang="en-US" sz="3200" dirty="0" err="1">
                <a:solidFill>
                  <a:srgbClr val="990000"/>
                </a:solidFill>
                <a:latin typeface="Comic Sans MS" panose="030F0702030302020204" pitchFamily="66" charset="0"/>
              </a:rPr>
              <a:t>Özdeğerlendirme</a:t>
            </a:r>
            <a:r>
              <a:rPr lang="tr-TR" altLang="en-US" sz="3200" dirty="0">
                <a:solidFill>
                  <a:srgbClr val="990000"/>
                </a:solidFill>
                <a:latin typeface="Comic Sans MS" panose="030F0702030302020204" pitchFamily="66" charset="0"/>
              </a:rPr>
              <a:t> Anketleri </a:t>
            </a:r>
            <a:r>
              <a:rPr lang="tr-TR" altLang="en-US" sz="32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Soruları</a:t>
            </a:r>
            <a:endParaRPr lang="tr-TR" altLang="en-US" sz="320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823020" y="1628800"/>
            <a:ext cx="92890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0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(Akademik, İdari, Öğrenci) (Yürütücü: KAVDEM)</a:t>
            </a:r>
            <a:endParaRPr lang="tr-TR" altLang="en-US" sz="2000" b="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53457" y="2348880"/>
            <a:ext cx="88569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0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YÖDEK Rehberi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0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A</a:t>
            </a:r>
            <a:r>
              <a:rPr lang="tr-TR" altLang="en-US" sz="2000" b="0" dirty="0">
                <a:solidFill>
                  <a:srgbClr val="003399"/>
                </a:solidFill>
                <a:latin typeface="Comic Sans MS" panose="030F0702030302020204" pitchFamily="66" charset="0"/>
              </a:rPr>
              <a:t>. Eğitim-Öğretim Süreçlerinin Değerlendirilmesi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000" b="0" dirty="0">
                <a:solidFill>
                  <a:srgbClr val="003399"/>
                </a:solidFill>
                <a:latin typeface="Comic Sans MS" panose="030F0702030302020204" pitchFamily="66" charset="0"/>
              </a:rPr>
              <a:t>B. Araştırma ve Geliştirme (Bilgi Üretme) Süreçlerinin Değerlendirilmesi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000" b="0" dirty="0">
                <a:solidFill>
                  <a:srgbClr val="003399"/>
                </a:solidFill>
                <a:latin typeface="Comic Sans MS" panose="030F0702030302020204" pitchFamily="66" charset="0"/>
              </a:rPr>
              <a:t>C. Uygulama ve Hizmet Süreçlerinin Değerlendirilmesi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000" b="0" dirty="0">
                <a:solidFill>
                  <a:srgbClr val="003399"/>
                </a:solidFill>
                <a:latin typeface="Comic Sans MS" panose="030F0702030302020204" pitchFamily="66" charset="0"/>
              </a:rPr>
              <a:t>D. İdari ve Destek Süreçlerinin Değerlendirilmesi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000" b="0" dirty="0">
                <a:solidFill>
                  <a:srgbClr val="003399"/>
                </a:solidFill>
                <a:latin typeface="Comic Sans MS" panose="030F0702030302020204" pitchFamily="66" charset="0"/>
              </a:rPr>
              <a:t>E. Yönetsel Özelliklerin (Yapısal) değerlendirilmesi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000" b="0" dirty="0">
                <a:solidFill>
                  <a:srgbClr val="003399"/>
                </a:solidFill>
                <a:latin typeface="Comic Sans MS" panose="030F0702030302020204" pitchFamily="66" charset="0"/>
              </a:rPr>
              <a:t>F. Yönetsel Özelliklerin (Davranışsal) Değerlendirilmesi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000" b="0" dirty="0">
                <a:solidFill>
                  <a:srgbClr val="003399"/>
                </a:solidFill>
                <a:latin typeface="Comic Sans MS" panose="030F0702030302020204" pitchFamily="66" charset="0"/>
              </a:rPr>
              <a:t>G. Yükseköğretim Misyonunu Başarma Performansının Değerlendirilmesi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-11828"/>
            <a:ext cx="42508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11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Kurum İç Değerlendirme Raporu (KİDR) Hazırlama Süreci</a:t>
            </a:r>
            <a:endParaRPr lang="tr-TR" altLang="en-US" sz="1100" b="0" kern="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3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4CBD-28B9-46BB-8BF4-B5761B19814A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22" y="116632"/>
            <a:ext cx="4286148" cy="324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274" y="1556792"/>
            <a:ext cx="4737111" cy="3528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22" y="3436875"/>
            <a:ext cx="4248472" cy="3299976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94499" y="188640"/>
            <a:ext cx="4752528" cy="856010"/>
          </a:xfrm>
          <a:prstGeom prst="rect">
            <a:avLst/>
          </a:prstGeom>
          <a:noFill/>
        </p:spPr>
        <p:txBody>
          <a:bodyPr/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32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Özdeğerlendirme Anketi-2016</a:t>
            </a:r>
            <a:endParaRPr lang="en-US" altLang="en-US" sz="1600" b="0" kern="0" dirty="0" smtClean="0">
              <a:solidFill>
                <a:srgbClr val="99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240" y="2564904"/>
            <a:ext cx="43204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A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1840" y="2564904"/>
            <a:ext cx="43204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6924" y="2538165"/>
            <a:ext cx="43204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G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9796" y="2551528"/>
            <a:ext cx="43204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F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4992" y="2564904"/>
            <a:ext cx="43204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E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4173" y="4221088"/>
            <a:ext cx="43204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G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1812" y="4221088"/>
            <a:ext cx="43204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F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0868" y="4221088"/>
            <a:ext cx="43204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E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6376" y="4221088"/>
            <a:ext cx="43204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D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572" y="4221088"/>
            <a:ext cx="43204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A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2081" y="3859688"/>
            <a:ext cx="43204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D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4401" y="3877369"/>
            <a:ext cx="43204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E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28739" y="3853804"/>
            <a:ext cx="43204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F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0193" y="3859688"/>
            <a:ext cx="43204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G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4CBD-28B9-46BB-8BF4-B5761B19814A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2940" y="188640"/>
            <a:ext cx="9709207" cy="630694"/>
          </a:xfrm>
          <a:prstGeom prst="rect">
            <a:avLst/>
          </a:prstGeom>
          <a:noFill/>
        </p:spPr>
        <p:txBody>
          <a:bodyPr/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3200" b="0" kern="0" dirty="0" err="1" smtClean="0">
                <a:solidFill>
                  <a:srgbClr val="990000"/>
                </a:solidFill>
                <a:latin typeface="Comic Sans MS" panose="030F0702030302020204" pitchFamily="66" charset="0"/>
              </a:rPr>
              <a:t>Özdeğerlendirme</a:t>
            </a:r>
            <a:r>
              <a:rPr lang="tr-TR" altLang="en-US" sz="32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 Anketi-2017 </a:t>
            </a:r>
          </a:p>
          <a:p>
            <a:pPr eaLnBrk="1" hangingPunct="1"/>
            <a:r>
              <a:rPr lang="tr-TR" altLang="en-US" sz="32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(Yanıtların ortalamaları grafiği)</a:t>
            </a:r>
            <a:endParaRPr lang="en-US" altLang="en-US" sz="1600" b="0" kern="0" dirty="0" smtClean="0">
              <a:solidFill>
                <a:srgbClr val="99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5" y="1425452"/>
            <a:ext cx="967120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4CBD-28B9-46BB-8BF4-B5761B19814A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7833" y="200709"/>
            <a:ext cx="9356055" cy="648072"/>
          </a:xfrm>
          <a:prstGeom prst="rect">
            <a:avLst/>
          </a:prstGeom>
          <a:noFill/>
        </p:spPr>
        <p:txBody>
          <a:bodyPr/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3200" b="0" kern="0" dirty="0" err="1" smtClean="0">
                <a:solidFill>
                  <a:srgbClr val="990000"/>
                </a:solidFill>
                <a:latin typeface="Comic Sans MS" panose="030F0702030302020204" pitchFamily="66" charset="0"/>
              </a:rPr>
              <a:t>Özdeğerlendirme</a:t>
            </a:r>
            <a:r>
              <a:rPr lang="tr-TR" altLang="en-US" sz="32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 Anketi-2018 (yanıtlar)</a:t>
            </a:r>
            <a:endParaRPr lang="en-US" altLang="en-US" sz="1600" b="0" kern="0" dirty="0" smtClean="0">
              <a:solidFill>
                <a:srgbClr val="99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00" y="836712"/>
            <a:ext cx="8410575" cy="6252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4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3020" y="332656"/>
            <a:ext cx="8715375" cy="1071563"/>
          </a:xfrm>
          <a:noFill/>
        </p:spPr>
        <p:txBody>
          <a:bodyPr/>
          <a:lstStyle/>
          <a:p>
            <a:pPr eaLnBrk="1" hangingPunct="1"/>
            <a:r>
              <a:rPr lang="tr-TR" altLang="en-US" sz="28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Kalite güvencesi süreci </a:t>
            </a:r>
            <a:br>
              <a:rPr lang="tr-TR" altLang="en-US" sz="2800" dirty="0" smtClean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tr-TR" altLang="en-US" sz="28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Kurum projesi: </a:t>
            </a:r>
            <a:r>
              <a:rPr lang="tr-TR" altLang="en-US" sz="2800" dirty="0" err="1" smtClean="0">
                <a:solidFill>
                  <a:srgbClr val="990000"/>
                </a:solidFill>
                <a:latin typeface="Comic Sans MS" panose="030F0702030302020204" pitchFamily="66" charset="0"/>
              </a:rPr>
              <a:t>KalSİS</a:t>
            </a:r>
            <a:r>
              <a:rPr lang="tr-TR" altLang="en-US" sz="28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 Yürütücü: KAVDEM </a:t>
            </a:r>
            <a:endParaRPr lang="tr-TR" altLang="en-US" sz="280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534988" y="1650404"/>
            <a:ext cx="9433048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800" b="0" dirty="0" err="1" smtClean="0">
                <a:solidFill>
                  <a:srgbClr val="003399"/>
                </a:solidFill>
                <a:latin typeface="Comic Sans MS" panose="030F0702030302020204" pitchFamily="66" charset="0"/>
              </a:rPr>
              <a:t>KalSİS</a:t>
            </a: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: Kalitenin sürekli iyileştirme sisteminin yapılandırılması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KAVDEM Web sitesi ve Proje Web Sitesi</a:t>
            </a:r>
          </a:p>
          <a:p>
            <a:pPr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İnteraktif eğitim odası</a:t>
            </a:r>
          </a:p>
          <a:p>
            <a:pPr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Uzaktan öğrenme sistemi</a:t>
            </a:r>
          </a:p>
          <a:p>
            <a:pPr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>
                <a:solidFill>
                  <a:srgbClr val="003399"/>
                </a:solidFill>
                <a:latin typeface="Comic Sans MS" panose="030F0702030302020204" pitchFamily="66" charset="0"/>
              </a:rPr>
              <a:t>Belge paylaşım </a:t>
            </a: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sistemi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ISO 9001:2015 eğitimi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>
                <a:solidFill>
                  <a:srgbClr val="003399"/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    	Süreçlerle yönetim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>
                <a:solidFill>
                  <a:srgbClr val="003399"/>
                </a:solidFill>
                <a:latin typeface="Comic Sans MS" panose="030F0702030302020204" pitchFamily="66" charset="0"/>
              </a:rPr>
              <a:t>	</a:t>
            </a: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	Risk temelli yönetim</a:t>
            </a:r>
          </a:p>
        </p:txBody>
      </p:sp>
    </p:spTree>
    <p:extLst>
      <p:ext uri="{BB962C8B-B14F-4D97-AF65-F5344CB8AC3E}">
        <p14:creationId xmlns:p14="http://schemas.microsoft.com/office/powerpoint/2010/main" val="3820327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534988" y="1650404"/>
            <a:ext cx="9433048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800" b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KalSİS</a:t>
            </a: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: Kalitenin sürekli iyileştirme sisteminin yapılandırılması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KAVDEM Web sitesi ve Proje Web Sitesi</a:t>
            </a:r>
          </a:p>
          <a:p>
            <a:pPr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İnteraktif eğitim odası</a:t>
            </a:r>
          </a:p>
          <a:p>
            <a:pPr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Uzaktan öğrenme sistemi</a:t>
            </a:r>
          </a:p>
          <a:p>
            <a:pPr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Belge paylaşım </a:t>
            </a: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sistemi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ISO 9001:2015 eğitimi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   	Süreçlerle yönetim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Risk temelli yönetim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1012" y="188640"/>
            <a:ext cx="871537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Kalite güvencesi süreci </a:t>
            </a:r>
            <a:b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Kurum projesi: </a:t>
            </a:r>
            <a:r>
              <a:rPr lang="tr-TR" altLang="en-US" sz="2800" b="0" kern="0" dirty="0" err="1" smtClean="0">
                <a:solidFill>
                  <a:srgbClr val="990000"/>
                </a:solidFill>
                <a:latin typeface="Comic Sans MS" panose="030F0702030302020204" pitchFamily="66" charset="0"/>
              </a:rPr>
              <a:t>KalSİS</a:t>
            </a:r>
            <a:endParaRPr lang="tr-TR" altLang="en-US" sz="2800" b="0" kern="0" dirty="0" smtClean="0">
              <a:solidFill>
                <a:srgbClr val="99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 Yürütücü: KAVDEM </a:t>
            </a:r>
            <a:endParaRPr lang="tr-TR" altLang="en-US" sz="2800" b="0" kern="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28" y="404664"/>
            <a:ext cx="7884368" cy="59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85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534988" y="1650404"/>
            <a:ext cx="9433048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800" b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KalSİS</a:t>
            </a: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: Kalitenin sürekli iyileştirme sisteminin yapılandırılması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KAVDEM Web sitesi ve Proje Web Sitesi</a:t>
            </a:r>
          </a:p>
          <a:p>
            <a:pPr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İnteraktif eğitim odası</a:t>
            </a:r>
          </a:p>
          <a:p>
            <a:pPr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Uzaktan öğrenme sistemi</a:t>
            </a:r>
          </a:p>
          <a:p>
            <a:pPr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Belge paylaşım </a:t>
            </a: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sistemi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ISO 9001:2015 eğitimi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   	Süreçlerle yönetim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Risk temelli yönetim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1012" y="188640"/>
            <a:ext cx="871537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Kalite güvencesi süreci </a:t>
            </a:r>
            <a:b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Kurum projesi: </a:t>
            </a:r>
            <a:r>
              <a:rPr lang="tr-TR" altLang="en-US" sz="2800" b="0" kern="0" dirty="0" err="1" smtClean="0">
                <a:solidFill>
                  <a:srgbClr val="990000"/>
                </a:solidFill>
                <a:latin typeface="Comic Sans MS" panose="030F0702030302020204" pitchFamily="66" charset="0"/>
              </a:rPr>
              <a:t>KalSİS</a:t>
            </a:r>
            <a:endParaRPr lang="tr-TR" altLang="en-US" sz="2800" b="0" kern="0" dirty="0" smtClean="0">
              <a:solidFill>
                <a:srgbClr val="99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 Yürütücü: KAVDEM </a:t>
            </a:r>
            <a:endParaRPr lang="tr-TR" altLang="en-US" sz="2800" b="0" kern="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378"/>
            <a:ext cx="10287000" cy="433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83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534988" y="1650404"/>
            <a:ext cx="9433048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800" b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KalSİS</a:t>
            </a: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: Kalitenin sürekli iyileştirme sisteminin yapılandırılması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KAVDEM Web sitesi ve Proje Web Sitesi</a:t>
            </a:r>
          </a:p>
          <a:p>
            <a:pPr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İnteraktif eğitim odası</a:t>
            </a:r>
          </a:p>
          <a:p>
            <a:pPr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Uzaktan öğrenme sistemi</a:t>
            </a:r>
          </a:p>
          <a:p>
            <a:pPr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Belge paylaşım </a:t>
            </a: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sistemi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ISO 9001:2015 eğitimi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   	Süreçlerle yönetim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Risk temelli yönetim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1012" y="188640"/>
            <a:ext cx="871537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Kalite güvencesi süreci </a:t>
            </a:r>
            <a:b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Kurum projesi: </a:t>
            </a:r>
            <a:r>
              <a:rPr lang="tr-TR" altLang="en-US" sz="2800" b="0" kern="0" dirty="0" err="1" smtClean="0">
                <a:solidFill>
                  <a:srgbClr val="990000"/>
                </a:solidFill>
                <a:latin typeface="Comic Sans MS" panose="030F0702030302020204" pitchFamily="66" charset="0"/>
              </a:rPr>
              <a:t>KalSİS</a:t>
            </a:r>
            <a:endParaRPr lang="tr-TR" altLang="en-US" sz="2800" b="0" kern="0" dirty="0" smtClean="0">
              <a:solidFill>
                <a:srgbClr val="99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 Yürütücü: KAVDEM </a:t>
            </a:r>
            <a:endParaRPr lang="tr-TR" altLang="en-US" sz="2800" b="0" kern="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32" y="1268760"/>
            <a:ext cx="6742162" cy="506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767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4988" y="188640"/>
            <a:ext cx="8715375" cy="1071563"/>
          </a:xfrm>
          <a:noFill/>
        </p:spPr>
        <p:txBody>
          <a:bodyPr/>
          <a:lstStyle/>
          <a:p>
            <a:pPr eaLnBrk="1" hangingPunct="1"/>
            <a:r>
              <a:rPr lang="tr-TR" altLang="en-US" sz="48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İçerik</a:t>
            </a:r>
            <a:endParaRPr lang="en-US" altLang="en-US" sz="2800" dirty="0" smtClean="0">
              <a:solidFill>
                <a:srgbClr val="990000"/>
              </a:solidFill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183060" y="1052736"/>
            <a:ext cx="85392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20000"/>
              </a:spcBef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Kalite Komisyonu çalışmaları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KAVDEM çalışmaları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Kurum İç Değerlendirme Raporu (KİDR) Hazırlama Süreci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KİDR-2016 hakkında bilgi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Kurum İç Değerlendirme Raporu Hazırlık Kılavuzu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</a:pPr>
            <a:r>
              <a:rPr lang="tr-TR" altLang="en-US" sz="2400" b="0" dirty="0">
                <a:solidFill>
                  <a:srgbClr val="003399"/>
                </a:solidFill>
                <a:latin typeface="Comic Sans MS" panose="030F0702030302020204" pitchFamily="66" charset="0"/>
              </a:rPr>
              <a:t>İç değerlendirme soruları ve yanıtlanmaları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Dış Değerlendirme ölçütleri (Ek-2 Dış Değerlendirme Formu)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</a:pPr>
            <a:r>
              <a:rPr lang="tr-TR" altLang="en-US" sz="2400" b="0" dirty="0" err="1">
                <a:solidFill>
                  <a:srgbClr val="003399"/>
                </a:solidFill>
                <a:latin typeface="Comic Sans MS" panose="030F0702030302020204" pitchFamily="66" charset="0"/>
              </a:rPr>
              <a:t>Özdeğerlendirme</a:t>
            </a:r>
            <a:r>
              <a:rPr lang="tr-TR" altLang="en-US" sz="2400" b="0" dirty="0">
                <a:solidFill>
                  <a:srgbClr val="003399"/>
                </a:solidFill>
                <a:latin typeface="Comic Sans MS" panose="030F0702030302020204" pitchFamily="66" charset="0"/>
              </a:rPr>
              <a:t> Anketleri (Akademik, İdari, Öğrenci)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Kurum projesi (KAVDEM): </a:t>
            </a:r>
            <a:r>
              <a:rPr lang="tr-TR" altLang="en-US" sz="2400" b="0" dirty="0" err="1" smtClean="0">
                <a:solidFill>
                  <a:srgbClr val="003399"/>
                </a:solidFill>
                <a:latin typeface="Comic Sans MS" panose="030F0702030302020204" pitchFamily="66" charset="0"/>
              </a:rPr>
              <a:t>KalSİS</a:t>
            </a: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 Projesi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Süreçlerle yönetim</a:t>
            </a:r>
          </a:p>
        </p:txBody>
      </p:sp>
    </p:spTree>
    <p:extLst>
      <p:ext uri="{BB962C8B-B14F-4D97-AF65-F5344CB8AC3E}">
        <p14:creationId xmlns:p14="http://schemas.microsoft.com/office/powerpoint/2010/main" val="1898803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534988" y="1650404"/>
            <a:ext cx="9433048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800" b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KalSİS</a:t>
            </a: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: Kalitenin sürekli iyileştirme sisteminin yapılandırılması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KAVDEM Web sitesi ve Proje Web Sitesi</a:t>
            </a:r>
          </a:p>
          <a:p>
            <a:pPr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İnteraktif eğitim odası</a:t>
            </a:r>
          </a:p>
          <a:p>
            <a:pPr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Uzaktan öğrenme sistemi</a:t>
            </a:r>
          </a:p>
          <a:p>
            <a:pPr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Belge paylaşım </a:t>
            </a: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sistemi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ISO 9001:2015 eğitimi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   	Süreçlerle yönetim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Risk temelli yönetim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1012" y="188640"/>
            <a:ext cx="871537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Kalite güvencesi süreci </a:t>
            </a:r>
            <a:b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Kurum projesi: </a:t>
            </a:r>
            <a:r>
              <a:rPr lang="tr-TR" altLang="en-US" sz="2800" b="0" kern="0" dirty="0" err="1" smtClean="0">
                <a:solidFill>
                  <a:srgbClr val="990000"/>
                </a:solidFill>
                <a:latin typeface="Comic Sans MS" panose="030F0702030302020204" pitchFamily="66" charset="0"/>
              </a:rPr>
              <a:t>KalSİS</a:t>
            </a:r>
            <a:endParaRPr lang="tr-TR" altLang="en-US" sz="2800" b="0" kern="0" dirty="0" smtClean="0">
              <a:solidFill>
                <a:srgbClr val="99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 Yürütücü: KAVDEM </a:t>
            </a:r>
            <a:endParaRPr lang="tr-TR" altLang="en-US" sz="2800" b="0" kern="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5069" y="4149080"/>
            <a:ext cx="3240359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0" dirty="0">
                <a:solidFill>
                  <a:schemeClr val="bg1"/>
                </a:solidFill>
              </a:rPr>
              <a:t>Deneme</a:t>
            </a:r>
          </a:p>
          <a:p>
            <a:pPr>
              <a:lnSpc>
                <a:spcPct val="150000"/>
              </a:lnSpc>
            </a:pPr>
            <a:r>
              <a:rPr lang="tr-TR" sz="2800" b="0" smtClean="0">
                <a:solidFill>
                  <a:schemeClr val="bg1"/>
                </a:solidFill>
              </a:rPr>
              <a:t>20 Mart </a:t>
            </a:r>
            <a:r>
              <a:rPr lang="tr-TR" sz="2800" b="0" dirty="0" smtClean="0">
                <a:solidFill>
                  <a:schemeClr val="bg1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93861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534988" y="1650404"/>
            <a:ext cx="9433048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800" b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KalSİS</a:t>
            </a: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: Kalitenin sürekli iyileştirme sisteminin yapılandırılması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KAVDEM Web sitesi ve Proje Web Sitesi</a:t>
            </a:r>
          </a:p>
          <a:p>
            <a:pPr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İnteraktif eğitim odası</a:t>
            </a:r>
          </a:p>
          <a:p>
            <a:pPr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Uzaktan öğrenme sistemi</a:t>
            </a:r>
          </a:p>
          <a:p>
            <a:pPr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>
                <a:solidFill>
                  <a:srgbClr val="003399"/>
                </a:solidFill>
                <a:latin typeface="Comic Sans MS" panose="030F0702030302020204" pitchFamily="66" charset="0"/>
              </a:rPr>
              <a:t>Belge paylaşım </a:t>
            </a: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sistemi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ISO 9001:2015 eğitimi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   	Süreçlerle yönetim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Risk temelli yönetim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93824" y="188640"/>
            <a:ext cx="871537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Kalite güvencesi süreci </a:t>
            </a:r>
            <a:b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Kurum projesi: </a:t>
            </a:r>
            <a:r>
              <a:rPr lang="tr-TR" altLang="en-US" sz="2800" b="0" kern="0" dirty="0" err="1" smtClean="0">
                <a:solidFill>
                  <a:srgbClr val="990000"/>
                </a:solidFill>
                <a:latin typeface="Comic Sans MS" panose="030F0702030302020204" pitchFamily="66" charset="0"/>
              </a:rPr>
              <a:t>KalSİS</a:t>
            </a:r>
            <a:endParaRPr lang="tr-TR" altLang="en-US" sz="2800" b="0" kern="0" dirty="0" smtClean="0">
              <a:solidFill>
                <a:srgbClr val="99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 Yürütücü: KAVDEM </a:t>
            </a:r>
            <a:endParaRPr lang="tr-TR" altLang="en-US" sz="2800" b="0" kern="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60" y="2013120"/>
            <a:ext cx="8834502" cy="384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12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534988" y="1650404"/>
            <a:ext cx="9433048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800" b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KalSİS</a:t>
            </a: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: Kalitenin sürekli iyileştirme sisteminin yapılandırılması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KAVDEM Web sitesi ve Proje Web Sitesi</a:t>
            </a:r>
          </a:p>
          <a:p>
            <a:pPr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İnteraktif eğitim odası</a:t>
            </a:r>
          </a:p>
          <a:p>
            <a:pPr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Uzaktan öğrenme sistemi</a:t>
            </a:r>
          </a:p>
          <a:p>
            <a:pPr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Belge paylaşım </a:t>
            </a:r>
            <a:r>
              <a:rPr lang="tr-TR" altLang="en-US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sistemi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ISO 9001:2015 eğitimi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>
                <a:solidFill>
                  <a:srgbClr val="003399"/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    	Süreçlerle yönetim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>
                <a:solidFill>
                  <a:srgbClr val="003399"/>
                </a:solidFill>
                <a:latin typeface="Comic Sans MS" panose="030F0702030302020204" pitchFamily="66" charset="0"/>
              </a:rPr>
              <a:t>	</a:t>
            </a: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	Risk temelli yönetim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1012" y="188640"/>
            <a:ext cx="871537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Kalite güvencesi süreci </a:t>
            </a:r>
            <a:b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Kurum projesi: </a:t>
            </a:r>
            <a:r>
              <a:rPr lang="tr-TR" altLang="en-US" sz="2800" b="0" kern="0" dirty="0" err="1" smtClean="0">
                <a:solidFill>
                  <a:srgbClr val="990000"/>
                </a:solidFill>
                <a:latin typeface="Comic Sans MS" panose="030F0702030302020204" pitchFamily="66" charset="0"/>
              </a:rPr>
              <a:t>KalSİS</a:t>
            </a:r>
            <a:endParaRPr lang="tr-TR" altLang="en-US" sz="2800" b="0" kern="0" dirty="0" smtClean="0">
              <a:solidFill>
                <a:srgbClr val="99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 Yürütücü: KAVDEM </a:t>
            </a:r>
            <a:endParaRPr lang="tr-TR" altLang="en-US" sz="2800" b="0" kern="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9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534988" y="1700808"/>
            <a:ext cx="5112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ISO 9001:2015 eğitimi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6996" y="2520617"/>
            <a:ext cx="6405366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Nisan-Mayıs 2018 </a:t>
            </a:r>
          </a:p>
          <a:p>
            <a:pPr marL="1257300" lvl="2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4 grup (20’şer kişilik)</a:t>
            </a:r>
          </a:p>
          <a:p>
            <a:pPr marL="1257300" lvl="2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Cumartesi-Pazar 2 tam gün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00100" y="209568"/>
            <a:ext cx="871537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Kalite güvencesi süreci </a:t>
            </a:r>
            <a:b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Kurum projesi: </a:t>
            </a:r>
            <a:r>
              <a:rPr lang="tr-TR" altLang="en-US" sz="2800" b="0" kern="0" dirty="0" err="1" smtClean="0">
                <a:solidFill>
                  <a:srgbClr val="990000"/>
                </a:solidFill>
                <a:latin typeface="Comic Sans MS" panose="030F0702030302020204" pitchFamily="66" charset="0"/>
              </a:rPr>
              <a:t>KalSİS</a:t>
            </a:r>
            <a:endParaRPr lang="tr-TR" altLang="en-US" sz="2800" b="0" kern="0" dirty="0" smtClean="0">
              <a:solidFill>
                <a:srgbClr val="99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 Yürütücü: KAVDEM </a:t>
            </a:r>
            <a:endParaRPr lang="tr-TR" altLang="en-US" sz="2800" b="0" kern="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91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79004" y="1041703"/>
            <a:ext cx="87873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400" b="0" dirty="0">
                <a:solidFill>
                  <a:srgbClr val="003399"/>
                </a:solidFill>
                <a:latin typeface="Comic Sans MS" panose="030F0702030302020204" pitchFamily="66" charset="0"/>
              </a:rPr>
              <a:t>2001 Yükseköğretim Akademik Değerlendirme ve Kalite Geliştirme </a:t>
            </a: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Komisyonu (YÖDEK Rehberi)’</a:t>
            </a:r>
            <a:r>
              <a:rPr lang="tr-TR" altLang="en-US" sz="2400" b="0" dirty="0" err="1" smtClean="0">
                <a:solidFill>
                  <a:srgbClr val="003399"/>
                </a:solidFill>
                <a:latin typeface="Comic Sans MS" panose="030F0702030302020204" pitchFamily="66" charset="0"/>
              </a:rPr>
              <a:t>nden</a:t>
            </a: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 örnekler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79004" y="188640"/>
            <a:ext cx="871537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28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Süreçlerle yönetim</a:t>
            </a:r>
            <a:endParaRPr lang="tr-TR" altLang="en-US" sz="2800" b="0" kern="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8" y="2204864"/>
            <a:ext cx="8283102" cy="450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43900" y="6468343"/>
            <a:ext cx="1362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0" dirty="0" smtClean="0"/>
              <a:t>YÖDEK, 2007/1.1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12667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020" y="248594"/>
            <a:ext cx="8740775" cy="1143000"/>
          </a:xfrm>
        </p:spPr>
        <p:txBody>
          <a:bodyPr/>
          <a:lstStyle/>
          <a:p>
            <a:pPr eaLnBrk="1" hangingPunct="1"/>
            <a:r>
              <a:rPr lang="tr-TR" sz="32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Kalite geliştirme ana </a:t>
            </a:r>
            <a:r>
              <a:rPr lang="tr-TR" sz="3200" dirty="0">
                <a:solidFill>
                  <a:srgbClr val="990000"/>
                </a:solidFill>
                <a:latin typeface="Comic Sans MS" panose="030F0702030302020204" pitchFamily="66" charset="0"/>
              </a:rPr>
              <a:t>süreç </a:t>
            </a:r>
            <a:r>
              <a:rPr lang="tr-TR" sz="32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haritası ve stratejik plan</a:t>
            </a:r>
            <a:endParaRPr lang="en-US" sz="320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80" y="1464133"/>
            <a:ext cx="7128792" cy="534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071492" y="2246562"/>
            <a:ext cx="187220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Kalite Komisyonu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3900" y="6468343"/>
            <a:ext cx="1362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0" dirty="0" smtClean="0"/>
              <a:t>YÖDEK, 2007/1.1</a:t>
            </a:r>
            <a:endParaRPr lang="en-US" sz="1200" b="0" dirty="0"/>
          </a:p>
        </p:txBody>
      </p:sp>
      <p:sp>
        <p:nvSpPr>
          <p:cNvPr id="6" name="Oval 5"/>
          <p:cNvSpPr/>
          <p:nvPr/>
        </p:nvSpPr>
        <p:spPr bwMode="auto">
          <a:xfrm>
            <a:off x="3847356" y="2852936"/>
            <a:ext cx="1057664" cy="1872208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8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996" y="548680"/>
            <a:ext cx="8740775" cy="1143000"/>
          </a:xfrm>
        </p:spPr>
        <p:txBody>
          <a:bodyPr/>
          <a:lstStyle/>
          <a:p>
            <a:pPr eaLnBrk="1" hangingPunct="1"/>
            <a:r>
              <a:rPr lang="tr-TR" sz="3200" dirty="0">
                <a:solidFill>
                  <a:srgbClr val="990000"/>
                </a:solidFill>
                <a:latin typeface="Comic Sans MS" panose="030F0702030302020204" pitchFamily="66" charset="0"/>
              </a:rPr>
              <a:t>Kurumsal Hedefler-Bireysel Hedefler</a:t>
            </a:r>
            <a:endParaRPr lang="en-US" sz="320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24" y="1907834"/>
            <a:ext cx="6402956" cy="456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43900" y="6468343"/>
            <a:ext cx="1362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0" dirty="0" smtClean="0"/>
              <a:t>YÖDEK, 2007/1.1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1936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18" y="689522"/>
            <a:ext cx="8660546" cy="616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9004" y="26967"/>
            <a:ext cx="8740775" cy="593721"/>
          </a:xfrm>
        </p:spPr>
        <p:txBody>
          <a:bodyPr/>
          <a:lstStyle/>
          <a:p>
            <a:pPr eaLnBrk="1" hangingPunct="1"/>
            <a:r>
              <a:rPr lang="tr-TR" sz="3200" dirty="0">
                <a:solidFill>
                  <a:srgbClr val="990000"/>
                </a:solidFill>
                <a:latin typeface="Comic Sans MS" panose="030F0702030302020204" pitchFamily="66" charset="0"/>
              </a:rPr>
              <a:t>Kalite Geliştirme Süreci</a:t>
            </a:r>
            <a:endParaRPr lang="en-US" sz="320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3900" y="6468343"/>
            <a:ext cx="1362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0" dirty="0" smtClean="0"/>
              <a:t>YÖDEK, 2007/1.1</a:t>
            </a:r>
            <a:endParaRPr lang="en-US" sz="1200" b="0" dirty="0"/>
          </a:p>
        </p:txBody>
      </p:sp>
      <p:sp>
        <p:nvSpPr>
          <p:cNvPr id="6" name="Oval 5"/>
          <p:cNvSpPr/>
          <p:nvPr/>
        </p:nvSpPr>
        <p:spPr bwMode="auto">
          <a:xfrm>
            <a:off x="7303740" y="4077072"/>
            <a:ext cx="1345696" cy="72008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4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9004" y="332656"/>
            <a:ext cx="9217024" cy="1071563"/>
          </a:xfrm>
          <a:noFill/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Süreçlerle yönetim: </a:t>
            </a:r>
            <a:br>
              <a:rPr lang="tr-TR" altLang="en-US" sz="3600" dirty="0" smtClean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tr-TR" altLang="en-US" sz="36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Tanımlanan süreçler (Sakarya Ü. Örneği)</a:t>
            </a:r>
            <a:endParaRPr lang="tr-TR" altLang="en-US" sz="360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751012" y="1700808"/>
            <a:ext cx="2880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5 Süreç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96" y="2224501"/>
            <a:ext cx="9204926" cy="39935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39244" y="6309320"/>
            <a:ext cx="51435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100" b="0" dirty="0"/>
              <a:t>http://www.saudek.sakarya.edu.tr/tr/icerik/8031/3243/surec-yonetimi</a:t>
            </a:r>
          </a:p>
        </p:txBody>
      </p:sp>
    </p:spTree>
    <p:extLst>
      <p:ext uri="{BB962C8B-B14F-4D97-AF65-F5344CB8AC3E}">
        <p14:creationId xmlns:p14="http://schemas.microsoft.com/office/powerpoint/2010/main" val="703472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751012" y="1700808"/>
            <a:ext cx="5112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Süreçlerle yönetim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79004" y="2259007"/>
            <a:ext cx="87873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Sakarya Üniversitesi örneği</a:t>
            </a:r>
          </a:p>
        </p:txBody>
      </p:sp>
      <p:sp>
        <p:nvSpPr>
          <p:cNvPr id="3" name="Rectangle 2"/>
          <p:cNvSpPr/>
          <p:nvPr/>
        </p:nvSpPr>
        <p:spPr>
          <a:xfrm>
            <a:off x="2839244" y="6309320"/>
            <a:ext cx="51435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100" b="0" dirty="0"/>
              <a:t>http://www.saudek.sakarya.edu.tr/tr/icerik/8031/3243/surec-yonetimi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69" y="711479"/>
            <a:ext cx="8064251" cy="5748436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330115" y="67422"/>
            <a:ext cx="5652629" cy="74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36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Süreçlerle yönetim</a:t>
            </a:r>
            <a:endParaRPr lang="tr-TR" altLang="en-US" sz="3600" b="0" kern="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7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9004" y="-9358"/>
            <a:ext cx="8715375" cy="1071563"/>
          </a:xfrm>
          <a:noFill/>
        </p:spPr>
        <p:txBody>
          <a:bodyPr/>
          <a:lstStyle/>
          <a:p>
            <a:pPr eaLnBrk="1" hangingPunct="1"/>
            <a:r>
              <a:rPr lang="tr-TR" altLang="en-US" sz="40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Kalite politikamız</a:t>
            </a:r>
            <a:endParaRPr lang="en-US" altLang="en-US" sz="2000" dirty="0" smtClean="0">
              <a:solidFill>
                <a:srgbClr val="99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988" y="976006"/>
            <a:ext cx="9577064" cy="576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tr-TR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Pamukkale </a:t>
            </a:r>
            <a:r>
              <a:rPr lang="tr-TR" b="0" dirty="0">
                <a:solidFill>
                  <a:srgbClr val="003399"/>
                </a:solidFill>
                <a:latin typeface="Comic Sans MS" panose="030F0702030302020204" pitchFamily="66" charset="0"/>
              </a:rPr>
              <a:t>Üniversitesi tüm süreçlerde, ilgili paydaşların katılımıyla,  kalitenin sürekli iyileştirilmesi yaklaşımını benimsemektedir.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tr-TR" b="0" dirty="0">
                <a:solidFill>
                  <a:srgbClr val="003399"/>
                </a:solidFill>
                <a:latin typeface="Comic Sans MS" panose="030F0702030302020204" pitchFamily="66" charset="0"/>
              </a:rPr>
              <a:t>Bu kapsamda;</a:t>
            </a:r>
          </a:p>
          <a:p>
            <a:pPr marL="285750" indent="-2857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b="0" dirty="0">
                <a:solidFill>
                  <a:srgbClr val="003399"/>
                </a:solidFill>
                <a:latin typeface="Comic Sans MS" panose="030F0702030302020204" pitchFamily="66" charset="0"/>
              </a:rPr>
              <a:t>Stratejik amaç, hedef ve performans göstergelerini sürekli değerlendirmeyi;</a:t>
            </a:r>
          </a:p>
          <a:p>
            <a:pPr marL="285750" indent="-2857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b="0" dirty="0">
                <a:solidFill>
                  <a:srgbClr val="003399"/>
                </a:solidFill>
                <a:latin typeface="Comic Sans MS" panose="030F0702030302020204" pitchFamily="66" charset="0"/>
              </a:rPr>
              <a:t>Yasal </a:t>
            </a:r>
            <a:r>
              <a:rPr lang="tr-TR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mevzuat, </a:t>
            </a:r>
            <a:r>
              <a:rPr lang="tr-TR" b="0" dirty="0">
                <a:solidFill>
                  <a:srgbClr val="003399"/>
                </a:solidFill>
                <a:latin typeface="Comic Sans MS" panose="030F0702030302020204" pitchFamily="66" charset="0"/>
              </a:rPr>
              <a:t>uluslararası ve ulusal kalite standartlarını temel alarak sürekli gelişmeyi,</a:t>
            </a:r>
          </a:p>
          <a:p>
            <a:pPr marL="285750" indent="-2857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b="0" dirty="0">
                <a:solidFill>
                  <a:srgbClr val="003399"/>
                </a:solidFill>
                <a:latin typeface="Comic Sans MS" panose="030F0702030302020204" pitchFamily="66" charset="0"/>
              </a:rPr>
              <a:t>Tüm süreçlerde iç ve dış paydaşların ihtiyaç ve beklentilerini karşılayan bir anlayışta olmayı,</a:t>
            </a:r>
          </a:p>
          <a:p>
            <a:pPr marL="285750" indent="-2857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b="0" dirty="0">
                <a:solidFill>
                  <a:srgbClr val="003399"/>
                </a:solidFill>
                <a:latin typeface="Comic Sans MS" panose="030F0702030302020204" pitchFamily="66" charset="0"/>
              </a:rPr>
              <a:t>Sürekli iyileştirme kültürünü oluşturmayı ve “Planla-Uygula-Kontrol et (gözden geçir)-İyileştir” yaklaşımını,</a:t>
            </a:r>
          </a:p>
          <a:p>
            <a:pPr marL="285750" indent="-2857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b="0" dirty="0">
                <a:solidFill>
                  <a:srgbClr val="003399"/>
                </a:solidFill>
                <a:latin typeface="Comic Sans MS" panose="030F0702030302020204" pitchFamily="66" charset="0"/>
              </a:rPr>
              <a:t>Kalite güvence sistemini tüm çalışanların katılımıyla </a:t>
            </a:r>
            <a:r>
              <a:rPr lang="tr-TR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yapılandırmayı</a:t>
            </a:r>
            <a:r>
              <a:rPr lang="tr-TR" b="0" dirty="0">
                <a:solidFill>
                  <a:srgbClr val="003399"/>
                </a:solidFill>
                <a:latin typeface="Comic Sans MS" panose="030F0702030302020204" pitchFamily="66" charset="0"/>
              </a:rPr>
              <a:t>,</a:t>
            </a:r>
          </a:p>
          <a:p>
            <a:pPr marL="285750" indent="-2857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b="0" dirty="0">
                <a:solidFill>
                  <a:srgbClr val="003399"/>
                </a:solidFill>
                <a:latin typeface="Comic Sans MS" panose="030F0702030302020204" pitchFamily="66" charset="0"/>
              </a:rPr>
              <a:t>Uluslararası kabul görmüş kalite sistemlerine göre yapılanmayı,</a:t>
            </a:r>
          </a:p>
          <a:p>
            <a:pPr marL="285750" indent="-2857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b="0" dirty="0">
                <a:solidFill>
                  <a:srgbClr val="003399"/>
                </a:solidFill>
                <a:latin typeface="Comic Sans MS" panose="030F0702030302020204" pitchFamily="66" charset="0"/>
              </a:rPr>
              <a:t>Uygulamalarda ve iletişimde </a:t>
            </a:r>
            <a:r>
              <a:rPr lang="tr-TR" b="0" dirty="0" err="1">
                <a:solidFill>
                  <a:srgbClr val="003399"/>
                </a:solidFill>
                <a:latin typeface="Comic Sans MS" panose="030F0702030302020204" pitchFamily="66" charset="0"/>
              </a:rPr>
              <a:t>zamanındalılığı</a:t>
            </a:r>
            <a:r>
              <a:rPr lang="tr-TR" b="0" dirty="0">
                <a:solidFill>
                  <a:srgbClr val="003399"/>
                </a:solidFill>
                <a:latin typeface="Comic Sans MS" panose="030F0702030302020204" pitchFamily="66" charset="0"/>
              </a:rPr>
              <a:t>,</a:t>
            </a:r>
          </a:p>
          <a:p>
            <a:pPr marL="285750" indent="-2857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b="0" dirty="0">
                <a:solidFill>
                  <a:srgbClr val="003399"/>
                </a:solidFill>
                <a:latin typeface="Comic Sans MS" panose="030F0702030302020204" pitchFamily="66" charset="0"/>
              </a:rPr>
              <a:t>Geribildirim ve öneri kültürünü oluşturmayı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tr-TR" sz="2400" b="0" dirty="0">
                <a:solidFill>
                  <a:srgbClr val="003399"/>
                </a:solidFill>
                <a:latin typeface="Comic Sans MS" panose="030F0702030302020204" pitchFamily="66" charset="0"/>
              </a:rPr>
              <a:t>Kalite Politikası olarak belirlemiş ve</a:t>
            </a:r>
          </a:p>
        </p:txBody>
      </p:sp>
      <p:sp>
        <p:nvSpPr>
          <p:cNvPr id="4" name="Rectangle 3"/>
          <p:cNvSpPr/>
          <p:nvPr/>
        </p:nvSpPr>
        <p:spPr>
          <a:xfrm>
            <a:off x="5647556" y="6475973"/>
            <a:ext cx="43747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b="0" dirty="0"/>
              <a:t>http://www.pau.edu.tr/kalitekomisyonu/tr/sayfa/kalite-politikasi-3</a:t>
            </a:r>
          </a:p>
        </p:txBody>
      </p:sp>
    </p:spTree>
    <p:extLst>
      <p:ext uri="{BB962C8B-B14F-4D97-AF65-F5344CB8AC3E}">
        <p14:creationId xmlns:p14="http://schemas.microsoft.com/office/powerpoint/2010/main" val="2018536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751012" y="1700808"/>
            <a:ext cx="835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Süreçlerle yönetim: Süreç sorumluları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79004" y="2259007"/>
            <a:ext cx="87873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Sakarya Üniversitesi örneği</a:t>
            </a:r>
          </a:p>
        </p:txBody>
      </p:sp>
      <p:sp>
        <p:nvSpPr>
          <p:cNvPr id="3" name="Rectangle 2"/>
          <p:cNvSpPr/>
          <p:nvPr/>
        </p:nvSpPr>
        <p:spPr>
          <a:xfrm>
            <a:off x="2839244" y="6309320"/>
            <a:ext cx="51435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100" b="0" dirty="0"/>
              <a:t>http://www.saudek.sakarya.edu.tr/tr/icerik/8031/3243/surec-yonetimi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346" y="992412"/>
            <a:ext cx="7886594" cy="5421589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23020" y="332657"/>
            <a:ext cx="871537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36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Süreçlerle yönetim: Süreç sorumluları</a:t>
            </a:r>
            <a:endParaRPr lang="tr-TR" altLang="en-US" sz="3600" b="0" kern="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355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7900" y="0"/>
            <a:ext cx="6915175" cy="1071563"/>
          </a:xfrm>
          <a:noFill/>
        </p:spPr>
        <p:txBody>
          <a:bodyPr/>
          <a:lstStyle/>
          <a:p>
            <a:pPr eaLnBrk="1" hangingPunct="1"/>
            <a:r>
              <a:rPr lang="tr-TR" altLang="en-US" sz="40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Süreçlerle yönetim</a:t>
            </a:r>
            <a:endParaRPr lang="tr-TR" altLang="en-US" sz="400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7628" y="3854312"/>
            <a:ext cx="4608512" cy="26037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lnSpc>
                <a:spcPct val="120000"/>
              </a:lnSpc>
              <a:spcBef>
                <a:spcPct val="20000"/>
              </a:spcBef>
            </a:pPr>
            <a:r>
              <a:rPr lang="tr-TR" altLang="en-US" sz="2400" b="0" dirty="0" err="1" smtClean="0">
                <a:solidFill>
                  <a:srgbClr val="990000"/>
                </a:solidFill>
                <a:latin typeface="Comic Sans MS" panose="030F0702030302020204" pitchFamily="66" charset="0"/>
              </a:rPr>
              <a:t>KİDR’deki</a:t>
            </a:r>
            <a:r>
              <a:rPr lang="tr-TR" altLang="en-US" sz="2400" b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 başlıklara göre</a:t>
            </a:r>
          </a:p>
          <a:p>
            <a:pPr marL="857250" lvl="1" indent="-4572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Eğitim-Öğretim</a:t>
            </a:r>
          </a:p>
          <a:p>
            <a:pPr marL="857250" lvl="1" indent="-4572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Araştırma ve Geliştirme</a:t>
            </a:r>
          </a:p>
          <a:p>
            <a:pPr marL="857250" lvl="1" indent="-4572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Toplumsal </a:t>
            </a:r>
            <a:r>
              <a:rPr lang="tr-TR" altLang="en-US" sz="2400" b="0" dirty="0">
                <a:solidFill>
                  <a:srgbClr val="003399"/>
                </a:solidFill>
                <a:latin typeface="Comic Sans MS" panose="030F0702030302020204" pitchFamily="66" charset="0"/>
              </a:rPr>
              <a:t>hizmet</a:t>
            </a:r>
          </a:p>
          <a:p>
            <a:pPr marL="857250" lvl="1" indent="-4572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Yönetim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43500" y="3632713"/>
            <a:ext cx="4752528" cy="30469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400" b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SAÜ Modeli</a:t>
            </a:r>
          </a:p>
          <a:p>
            <a:pPr marL="857250" lvl="1" indent="-457200">
              <a:spcBef>
                <a:spcPct val="20000"/>
              </a:spcBef>
              <a:buFont typeface="+mj-lt"/>
              <a:buAutoNum type="arabicPeriod"/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Eğitim-Öğretim</a:t>
            </a:r>
          </a:p>
          <a:p>
            <a:pPr marL="857250" lvl="1" indent="-457200">
              <a:spcBef>
                <a:spcPct val="20000"/>
              </a:spcBef>
              <a:buFont typeface="+mj-lt"/>
              <a:buAutoNum type="arabicPeriod"/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Araştırma ve Geliştirme</a:t>
            </a:r>
          </a:p>
          <a:p>
            <a:pPr marL="857250" lvl="1" indent="-457200">
              <a:spcBef>
                <a:spcPct val="20000"/>
              </a:spcBef>
              <a:buFont typeface="+mj-lt"/>
              <a:buAutoNum type="arabicPeriod"/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İdari ve destek süreçler</a:t>
            </a:r>
          </a:p>
          <a:p>
            <a:pPr marL="857250" lvl="1" indent="-457200">
              <a:spcBef>
                <a:spcPct val="20000"/>
              </a:spcBef>
              <a:buFont typeface="+mj-lt"/>
              <a:buAutoNum type="arabicPeriod"/>
            </a:pPr>
            <a:r>
              <a:rPr lang="tr-TR" altLang="en-US" sz="2400" b="0" dirty="0">
                <a:solidFill>
                  <a:srgbClr val="003399"/>
                </a:solidFill>
                <a:latin typeface="Comic Sans MS" panose="030F0702030302020204" pitchFamily="66" charset="0"/>
              </a:rPr>
              <a:t>Yönetsel süreçler </a:t>
            </a:r>
          </a:p>
          <a:p>
            <a:pPr marL="857250" lvl="1" indent="-457200">
              <a:spcBef>
                <a:spcPct val="20000"/>
              </a:spcBef>
              <a:buFont typeface="+mj-lt"/>
              <a:buAutoNum type="arabicPeriod"/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Uygulama ve toplumsal hizmet süreçleri</a:t>
            </a:r>
          </a:p>
        </p:txBody>
      </p:sp>
      <p:sp>
        <p:nvSpPr>
          <p:cNvPr id="3" name="Moon 2"/>
          <p:cNvSpPr/>
          <p:nvPr/>
        </p:nvSpPr>
        <p:spPr bwMode="auto">
          <a:xfrm rot="5400000">
            <a:off x="3487316" y="-2187624"/>
            <a:ext cx="3384376" cy="10009112"/>
          </a:xfrm>
          <a:prstGeom prst="mo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Kalite güvencesi</a:t>
            </a:r>
          </a:p>
        </p:txBody>
      </p:sp>
    </p:spTree>
    <p:extLst>
      <p:ext uri="{BB962C8B-B14F-4D97-AF65-F5344CB8AC3E}">
        <p14:creationId xmlns:p14="http://schemas.microsoft.com/office/powerpoint/2010/main" val="3763072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3020" y="188640"/>
            <a:ext cx="8715375" cy="648072"/>
          </a:xfrm>
          <a:noFill/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Süreçlerle yönetim: </a:t>
            </a:r>
            <a:r>
              <a:rPr lang="tr-TR" altLang="en-US" sz="3200" dirty="0" err="1" smtClean="0">
                <a:solidFill>
                  <a:srgbClr val="990000"/>
                </a:solidFill>
                <a:latin typeface="Comic Sans MS" panose="030F0702030302020204" pitchFamily="66" charset="0"/>
              </a:rPr>
              <a:t>PAÜ’de</a:t>
            </a:r>
            <a:endParaRPr lang="tr-TR" altLang="en-US" sz="320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68033624"/>
              </p:ext>
            </p:extLst>
          </p:nvPr>
        </p:nvGraphicFramePr>
        <p:xfrm>
          <a:off x="2623220" y="3140968"/>
          <a:ext cx="520181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oon 6"/>
          <p:cNvSpPr/>
          <p:nvPr/>
        </p:nvSpPr>
        <p:spPr bwMode="auto">
          <a:xfrm rot="5400000">
            <a:off x="3775348" y="-963490"/>
            <a:ext cx="2880322" cy="6768754"/>
          </a:xfrm>
          <a:prstGeom prst="mo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Kalite güvencesi</a:t>
            </a:r>
          </a:p>
        </p:txBody>
      </p:sp>
    </p:spTree>
    <p:extLst>
      <p:ext uri="{BB962C8B-B14F-4D97-AF65-F5344CB8AC3E}">
        <p14:creationId xmlns:p14="http://schemas.microsoft.com/office/powerpoint/2010/main" val="384616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967036" y="1533048"/>
            <a:ext cx="30461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Üst yönetim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67036" y="2348880"/>
            <a:ext cx="2952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Tüm birimler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1012" y="228941"/>
            <a:ext cx="871537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32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Üniversitemizde kalite güvencesi sistemi</a:t>
            </a:r>
            <a:endParaRPr lang="tr-TR" altLang="en-US" sz="3200" b="0" kern="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1053" y="4268771"/>
            <a:ext cx="55227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Kalite Komisyonu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1052" y="4869160"/>
            <a:ext cx="88351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Kalite Yönetimi ve Veri Değerlendirme UYGAR Merkezi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90982" y="2872100"/>
            <a:ext cx="871537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32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Kolaylaştırıcılar</a:t>
            </a:r>
            <a:endParaRPr lang="tr-TR" altLang="en-US" sz="3200" b="0" kern="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46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1012" y="260648"/>
            <a:ext cx="8715375" cy="1071563"/>
          </a:xfrm>
          <a:noFill/>
        </p:spPr>
        <p:txBody>
          <a:bodyPr/>
          <a:lstStyle/>
          <a:p>
            <a:pPr eaLnBrk="1" hangingPunct="1"/>
            <a:r>
              <a:rPr lang="tr-TR" altLang="en-US" sz="48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Her yıl periyodik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412776"/>
            <a:ext cx="951393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59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5028" y="548680"/>
            <a:ext cx="8715375" cy="1071563"/>
          </a:xfrm>
          <a:noFill/>
        </p:spPr>
        <p:txBody>
          <a:bodyPr/>
          <a:lstStyle/>
          <a:p>
            <a:pPr eaLnBrk="1" hangingPunct="1"/>
            <a:r>
              <a:rPr lang="tr-TR" altLang="en-US" sz="40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Kalitede sürekli iyileştirme sistemi </a:t>
            </a:r>
            <a:endParaRPr lang="tr-TR" altLang="en-US" sz="400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909167" y="1988840"/>
            <a:ext cx="5112568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Süreçlerle yönetim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Risk temelli değerlendirme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5028" y="3284984"/>
            <a:ext cx="5112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Kalite kültürü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09167" y="4221088"/>
            <a:ext cx="5112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00050" lvl="1" indent="0">
              <a:spcBef>
                <a:spcPct val="20000"/>
              </a:spcBef>
            </a:pPr>
            <a:r>
              <a:rPr lang="tr-TR" altLang="en-US" sz="28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Herkesin katılımıyla</a:t>
            </a:r>
          </a:p>
        </p:txBody>
      </p:sp>
    </p:spTree>
    <p:extLst>
      <p:ext uri="{BB962C8B-B14F-4D97-AF65-F5344CB8AC3E}">
        <p14:creationId xmlns:p14="http://schemas.microsoft.com/office/powerpoint/2010/main" val="1797167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956" y="692696"/>
            <a:ext cx="9363447" cy="1944216"/>
          </a:xfrm>
          <a:noFill/>
        </p:spPr>
        <p:txBody>
          <a:bodyPr/>
          <a:lstStyle/>
          <a:p>
            <a:pPr eaLnBrk="1" hangingPunct="1"/>
            <a:r>
              <a:rPr lang="tr-TR" altLang="en-US" sz="44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İlkemiz: </a:t>
            </a:r>
            <a:br>
              <a:rPr lang="tr-TR" altLang="en-US" sz="4400" dirty="0" smtClean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tr-TR" altLang="en-US" sz="400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Kalite; üst yönetimin liderliğinde,  herkesin sorumluluğundadır</a:t>
            </a:r>
            <a:r>
              <a:rPr lang="tr-TR" altLang="en-US" sz="44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872" y="3212976"/>
            <a:ext cx="1015312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40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Amacımız: </a:t>
            </a:r>
            <a:r>
              <a:rPr lang="tr-TR" altLang="en-US" sz="4000" b="0" kern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Kalite kültürünü oluşturmak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1012" y="4420431"/>
            <a:ext cx="871537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40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Yaklaşımımız: </a:t>
            </a:r>
            <a:r>
              <a:rPr lang="tr-TR" altLang="en-US" sz="4000" b="0" kern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Yanlış bulmak değil sürekli iyileştirmek</a:t>
            </a:r>
          </a:p>
        </p:txBody>
      </p:sp>
    </p:spTree>
    <p:extLst>
      <p:ext uri="{BB962C8B-B14F-4D97-AF65-F5344CB8AC3E}">
        <p14:creationId xmlns:p14="http://schemas.microsoft.com/office/powerpoint/2010/main" val="419078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980" y="764704"/>
            <a:ext cx="9358313" cy="1500187"/>
          </a:xfrm>
          <a:noFill/>
        </p:spPr>
        <p:txBody>
          <a:bodyPr/>
          <a:lstStyle/>
          <a:p>
            <a:pPr eaLnBrk="1" hangingPunct="1"/>
            <a:r>
              <a:rPr lang="tr-TR" altLang="en-US" sz="44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Bilgi İçin</a:t>
            </a:r>
            <a:endParaRPr lang="en-US" altLang="en-US" sz="2400" dirty="0" smtClean="0">
              <a:solidFill>
                <a:srgbClr val="99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63180" y="2852936"/>
            <a:ext cx="612068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algn="ctr">
              <a:spcBef>
                <a:spcPct val="20000"/>
              </a:spcBef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Komisyon </a:t>
            </a:r>
            <a:r>
              <a:rPr lang="tr-TR" altLang="en-US" sz="2400" b="0" dirty="0" err="1" smtClean="0">
                <a:solidFill>
                  <a:srgbClr val="003399"/>
                </a:solidFill>
                <a:latin typeface="Comic Sans MS" panose="030F0702030302020204" pitchFamily="66" charset="0"/>
              </a:rPr>
              <a:t>Sekreteryası</a:t>
            </a: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 (KAVDEM)</a:t>
            </a:r>
          </a:p>
          <a:p>
            <a:pPr marL="0" indent="0" algn="ctr">
              <a:spcBef>
                <a:spcPct val="20000"/>
              </a:spcBef>
            </a:pPr>
            <a:r>
              <a:rPr lang="tr-TR" altLang="en-US" sz="24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Kalite Komisyonu Web Sitesi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5CA041C-8B48-4BD1-B513-7404009B7505}" type="slidenum">
              <a:rPr lang="tr-TR" altLang="en-US" b="0">
                <a:latin typeface="Times New Roman" panose="02020603050405020304" pitchFamily="18" charset="0"/>
              </a:rPr>
              <a:pPr eaLnBrk="1" hangingPunct="1"/>
              <a:t>48</a:t>
            </a:fld>
            <a:endParaRPr lang="tr-TR" altLang="en-US" b="0">
              <a:latin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571750"/>
            <a:ext cx="10287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09" rIns="91420" bIns="45709" anchor="ctr">
            <a:scene3d>
              <a:camera prst="orthographicFront"/>
              <a:lightRig rig="threePt" dir="t"/>
            </a:scene3d>
            <a:sp3d extrusionH="57150" contourW="12700">
              <a:extrusionClr>
                <a:srgbClr val="003399"/>
              </a:extrusionClr>
              <a:contourClr>
                <a:srgbClr val="003399"/>
              </a:contourClr>
            </a:sp3d>
          </a:bodyPr>
          <a:lstStyle/>
          <a:p>
            <a:pPr algn="ctr" defTabSz="912813">
              <a:defRPr/>
            </a:pPr>
            <a:r>
              <a:rPr lang="tr-TR" sz="4000" b="0" kern="0" dirty="0" smtClean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  <a:t>Teşekkürler</a:t>
            </a:r>
          </a:p>
          <a:p>
            <a:pPr algn="ctr" defTabSz="912813">
              <a:defRPr/>
            </a:pPr>
            <a:r>
              <a:rPr lang="tr-TR" sz="4000" b="0" kern="0" dirty="0" smtClean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  <a:t>Kolaylıklar</a:t>
            </a:r>
            <a:endParaRPr lang="tr-TR" sz="4000" b="0" kern="0" dirty="0">
              <a:solidFill>
                <a:srgbClr val="990000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3140" y="116632"/>
            <a:ext cx="6840760" cy="576064"/>
          </a:xfrm>
          <a:noFill/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Kalite politikamız</a:t>
            </a:r>
            <a:endParaRPr lang="en-US" altLang="en-US" sz="1800" dirty="0" smtClean="0">
              <a:solidFill>
                <a:srgbClr val="99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996" y="980728"/>
            <a:ext cx="9577064" cy="587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2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Yasal </a:t>
            </a:r>
            <a:r>
              <a:rPr lang="tr-TR" sz="1200" b="0" dirty="0">
                <a:solidFill>
                  <a:srgbClr val="003399"/>
                </a:solidFill>
                <a:latin typeface="Comic Sans MS" panose="030F0702030302020204" pitchFamily="66" charset="0"/>
              </a:rPr>
              <a:t>mevzuatın tümünün ve ilgili kalite </a:t>
            </a:r>
            <a:r>
              <a:rPr lang="tr-TR" sz="1200" b="0" dirty="0" err="1">
                <a:solidFill>
                  <a:srgbClr val="003399"/>
                </a:solidFill>
                <a:latin typeface="Comic Sans MS" panose="030F0702030302020204" pitchFamily="66" charset="0"/>
              </a:rPr>
              <a:t>standardların</a:t>
            </a:r>
            <a:r>
              <a:rPr lang="tr-TR" sz="1200" b="0" dirty="0">
                <a:solidFill>
                  <a:srgbClr val="003399"/>
                </a:solidFill>
                <a:latin typeface="Comic Sans MS" panose="030F0702030302020204" pitchFamily="66" charset="0"/>
              </a:rPr>
              <a:t> minimum şartlarını karşılayacak şekilde kalite kontrol süreçlerini uygulayarak,</a:t>
            </a:r>
          </a:p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200" b="0" dirty="0">
                <a:solidFill>
                  <a:srgbClr val="003399"/>
                </a:solidFill>
                <a:latin typeface="Comic Sans MS" panose="030F0702030302020204" pitchFamily="66" charset="0"/>
              </a:rPr>
              <a:t>Hedeflenen sonuçların elde edildiğini gösterecek anahtar sonuç göstergelerine göre yöntemler geliştirerek,</a:t>
            </a:r>
          </a:p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200" b="0" dirty="0">
                <a:solidFill>
                  <a:srgbClr val="003399"/>
                </a:solidFill>
                <a:latin typeface="Comic Sans MS" panose="030F0702030302020204" pitchFamily="66" charset="0"/>
              </a:rPr>
              <a:t>Her birimde Üniversite’nin kalite sisteminin uygulanması  sorumluluğunu üstlenecek uygun vasıflarda takım liderini net olarak belirleyerek,</a:t>
            </a:r>
          </a:p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200" b="0" dirty="0">
                <a:solidFill>
                  <a:srgbClr val="003399"/>
                </a:solidFill>
                <a:latin typeface="Comic Sans MS" panose="030F0702030302020204" pitchFamily="66" charset="0"/>
              </a:rPr>
              <a:t>Üniversite’nin tüm süreçlerinde planlanan uygulamaların hedeflendiği şekilde ve zamanında gerçekleştirildiğini kanıtlayan kalite güvence sistemini kurarak (Tüm gözden geçirme, değerlendirme, geri bildirim, öneri ve şikayetlerin sonuçlarının raporlanmasını kapsar),</a:t>
            </a:r>
          </a:p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200" b="0" dirty="0">
                <a:solidFill>
                  <a:srgbClr val="003399"/>
                </a:solidFill>
                <a:latin typeface="Comic Sans MS" panose="030F0702030302020204" pitchFamily="66" charset="0"/>
              </a:rPr>
              <a:t>Proje yönetimi ilkelerinin tüm üniversite çalışanları tarafından benimsenmesini sağlayarak,</a:t>
            </a:r>
          </a:p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200" b="0" dirty="0">
                <a:solidFill>
                  <a:srgbClr val="003399"/>
                </a:solidFill>
                <a:latin typeface="Comic Sans MS" panose="030F0702030302020204" pitchFamily="66" charset="0"/>
              </a:rPr>
              <a:t>Proje odaklı çalışmayı, uygulamalarda en gelişmiş teknolojileri etkin ve verimli kullanmayı, projeleri eksiksiz ve zamanında tamamlamayı ve sonuç raporlarını yazma kültürünü geliştirerek,</a:t>
            </a:r>
          </a:p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200" b="0" dirty="0">
                <a:solidFill>
                  <a:srgbClr val="003399"/>
                </a:solidFill>
                <a:latin typeface="Comic Sans MS" panose="030F0702030302020204" pitchFamily="66" charset="0"/>
              </a:rPr>
              <a:t>Ölçme ve değerlendirme yöntemiyle anahtar sonuçları ölçerek, her birimin bu değerlendirme sonuçlarına göre sürekli iyileştirme yöntemlerini uygulamasını sağlayarak,</a:t>
            </a:r>
          </a:p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200" b="0" dirty="0">
                <a:solidFill>
                  <a:srgbClr val="003399"/>
                </a:solidFill>
                <a:latin typeface="Comic Sans MS" panose="030F0702030302020204" pitchFamily="66" charset="0"/>
              </a:rPr>
              <a:t>Her akademik çalışmayı ve deneyimi Üniversite’nin politikası, prosedürleri ve ilgili yasal mevzuata göre destekleyerek,</a:t>
            </a:r>
          </a:p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200" b="0" dirty="0">
                <a:solidFill>
                  <a:srgbClr val="003399"/>
                </a:solidFill>
                <a:latin typeface="Comic Sans MS" panose="030F0702030302020204" pitchFamily="66" charset="0"/>
              </a:rPr>
              <a:t>Tüm fonksiyonel, </a:t>
            </a:r>
            <a:r>
              <a:rPr lang="tr-TR" sz="1200" b="0" dirty="0" err="1">
                <a:solidFill>
                  <a:srgbClr val="003399"/>
                </a:solidFill>
                <a:latin typeface="Comic Sans MS" panose="030F0702030302020204" pitchFamily="66" charset="0"/>
              </a:rPr>
              <a:t>organizasyonel</a:t>
            </a:r>
            <a:r>
              <a:rPr lang="tr-TR" sz="1200" b="0" dirty="0">
                <a:solidFill>
                  <a:srgbClr val="003399"/>
                </a:solidFill>
                <a:latin typeface="Comic Sans MS" panose="030F0702030302020204" pitchFamily="66" charset="0"/>
              </a:rPr>
              <a:t> birimlerin ve bireysel olarak çalışanların plan ve hedeflerinin Üniversite’nin Stratejik Plan’ın hedef ve öncelikleriyle ilişkilendirerek,</a:t>
            </a:r>
          </a:p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200" b="0" dirty="0">
                <a:solidFill>
                  <a:srgbClr val="003399"/>
                </a:solidFill>
                <a:latin typeface="Comic Sans MS" panose="030F0702030302020204" pitchFamily="66" charset="0"/>
              </a:rPr>
              <a:t>Tüm çalışanların iyi yönetildiğini ve insan kaynaklarının yeterli olduğunu değerlendirerek,</a:t>
            </a:r>
          </a:p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200" b="0" dirty="0">
                <a:solidFill>
                  <a:srgbClr val="003399"/>
                </a:solidFill>
                <a:latin typeface="Comic Sans MS" panose="030F0702030302020204" pitchFamily="66" charset="0"/>
              </a:rPr>
              <a:t>Akademik kalite ve dürüstlük temeline göre profesyonel gelişim için mali destek dahil gerekli destekleri sağlayarak, </a:t>
            </a:r>
          </a:p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200" b="0" dirty="0">
                <a:solidFill>
                  <a:srgbClr val="003399"/>
                </a:solidFill>
                <a:latin typeface="Comic Sans MS" panose="030F0702030302020204" pitchFamily="66" charset="0"/>
              </a:rPr>
              <a:t>Birimlere yeterli güvenli ve iyi yapılandırılmış fiziksel ve elektronik kaynaklar sağlayarak,</a:t>
            </a:r>
          </a:p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200" b="0" dirty="0">
                <a:solidFill>
                  <a:srgbClr val="003399"/>
                </a:solidFill>
                <a:latin typeface="Comic Sans MS" panose="030F0702030302020204" pitchFamily="66" charset="0"/>
              </a:rPr>
              <a:t>Birimlerin kalite şartlarını sağlamaları için rol model yöneticilerle çalışarak,</a:t>
            </a:r>
          </a:p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200" b="0" dirty="0">
                <a:solidFill>
                  <a:srgbClr val="003399"/>
                </a:solidFill>
                <a:latin typeface="Comic Sans MS" panose="030F0702030302020204" pitchFamily="66" charset="0"/>
              </a:rPr>
              <a:t>Tüm öğrencilere eşit yaklaşımla onları destekleyerek,</a:t>
            </a:r>
          </a:p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200" b="0" dirty="0">
                <a:solidFill>
                  <a:srgbClr val="003399"/>
                </a:solidFill>
                <a:latin typeface="Comic Sans MS" panose="030F0702030302020204" pitchFamily="66" charset="0"/>
              </a:rPr>
              <a:t>Kalite ve standartlara uygunluğu iç ve dış paydaşların geri bildirimleriyle değerlendirerek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tr-TR" b="0" dirty="0">
                <a:solidFill>
                  <a:srgbClr val="003399"/>
                </a:solidFill>
                <a:latin typeface="Comic Sans MS" panose="030F0702030302020204" pitchFamily="66" charset="0"/>
              </a:rPr>
              <a:t>Sürekli kalite iyileştirmeyi planlamıştır</a:t>
            </a:r>
            <a:r>
              <a:rPr lang="tr-TR" sz="1400" b="0" dirty="0">
                <a:solidFill>
                  <a:srgbClr val="003399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809302" y="6525344"/>
            <a:ext cx="43747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b="0" dirty="0"/>
              <a:t>http://www.pau.edu.tr/kalitekomisyonu/tr/sayfa/kalite-politikasi-3</a:t>
            </a:r>
          </a:p>
        </p:txBody>
      </p:sp>
    </p:spTree>
    <p:extLst>
      <p:ext uri="{BB962C8B-B14F-4D97-AF65-F5344CB8AC3E}">
        <p14:creationId xmlns:p14="http://schemas.microsoft.com/office/powerpoint/2010/main" val="2961839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956" y="692696"/>
            <a:ext cx="9363447" cy="1944216"/>
          </a:xfrm>
          <a:noFill/>
        </p:spPr>
        <p:txBody>
          <a:bodyPr/>
          <a:lstStyle/>
          <a:p>
            <a:pPr eaLnBrk="1" hangingPunct="1"/>
            <a:r>
              <a:rPr lang="tr-TR" altLang="en-US" sz="44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İlkemiz: </a:t>
            </a:r>
            <a:br>
              <a:rPr lang="tr-TR" altLang="en-US" sz="4400" dirty="0" smtClean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tr-TR" altLang="en-US" sz="400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Kalite; üst yönetimin liderliğinde,  herkesin sorumluluğundadır</a:t>
            </a:r>
            <a:r>
              <a:rPr lang="tr-TR" altLang="en-US" sz="44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872" y="3212976"/>
            <a:ext cx="1015312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40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Amacımız: </a:t>
            </a:r>
            <a:r>
              <a:rPr lang="tr-TR" altLang="en-US" sz="4000" b="0" kern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Kalite kültürünü oluşturmak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1012" y="4420431"/>
            <a:ext cx="871537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4000" b="0" kern="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Yaklaşımımız: </a:t>
            </a:r>
            <a:r>
              <a:rPr lang="tr-TR" altLang="en-US" sz="4000" b="0" kern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Yanlış bulmak değil sürekli iyileştirmek</a:t>
            </a:r>
          </a:p>
        </p:txBody>
      </p:sp>
    </p:spTree>
    <p:extLst>
      <p:ext uri="{BB962C8B-B14F-4D97-AF65-F5344CB8AC3E}">
        <p14:creationId xmlns:p14="http://schemas.microsoft.com/office/powerpoint/2010/main" val="3185349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412750"/>
            <a:ext cx="8715375" cy="1071563"/>
          </a:xfrm>
          <a:noFill/>
        </p:spPr>
        <p:txBody>
          <a:bodyPr/>
          <a:lstStyle/>
          <a:p>
            <a:pPr eaLnBrk="1" hangingPunct="1"/>
            <a:r>
              <a:rPr lang="tr-TR" altLang="en-US" sz="4800" dirty="0">
                <a:solidFill>
                  <a:srgbClr val="990000"/>
                </a:solidFill>
                <a:latin typeface="Comic Sans MS" panose="030F0702030302020204" pitchFamily="66" charset="0"/>
              </a:rPr>
              <a:t>Kalite Komisyonu çalışmaları</a:t>
            </a: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039044" y="1700808"/>
            <a:ext cx="85392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tr-TR" altLang="en-US" sz="20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Tüm bilgilere ve uygulamalara Web Sitemizden erişilebilmektedir.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317413"/>
            <a:ext cx="9351634" cy="2857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4988" y="116632"/>
            <a:ext cx="8784975" cy="1152128"/>
          </a:xfrm>
          <a:noFill/>
        </p:spPr>
        <p:txBody>
          <a:bodyPr/>
          <a:lstStyle/>
          <a:p>
            <a:pPr eaLnBrk="1" hangingPunct="1"/>
            <a:r>
              <a:rPr lang="tr-TR" altLang="en-US" sz="28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Kalite Komisyonu çalışma grupları </a:t>
            </a:r>
            <a:br>
              <a:rPr lang="tr-TR" altLang="en-US" sz="2800" dirty="0" smtClean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tr-TR" altLang="en-US" sz="28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(İç değerlendirici…)</a:t>
            </a:r>
            <a:endParaRPr lang="tr-TR" altLang="en-US" sz="2800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099407"/>
              </p:ext>
            </p:extLst>
          </p:nvPr>
        </p:nvGraphicFramePr>
        <p:xfrm>
          <a:off x="895028" y="1163508"/>
          <a:ext cx="8280921" cy="5694492"/>
        </p:xfrm>
        <a:graphic>
          <a:graphicData uri="http://schemas.openxmlformats.org/drawingml/2006/table">
            <a:tbl>
              <a:tblPr/>
              <a:tblGrid>
                <a:gridCol w="3009435">
                  <a:extLst>
                    <a:ext uri="{9D8B030D-6E8A-4147-A177-3AD203B41FA5}">
                      <a16:colId xmlns:a16="http://schemas.microsoft.com/office/drawing/2014/main" val="1218852178"/>
                    </a:ext>
                  </a:extLst>
                </a:gridCol>
                <a:gridCol w="2441265">
                  <a:extLst>
                    <a:ext uri="{9D8B030D-6E8A-4147-A177-3AD203B41FA5}">
                      <a16:colId xmlns:a16="http://schemas.microsoft.com/office/drawing/2014/main" val="3457455777"/>
                    </a:ext>
                  </a:extLst>
                </a:gridCol>
                <a:gridCol w="978365">
                  <a:extLst>
                    <a:ext uri="{9D8B030D-6E8A-4147-A177-3AD203B41FA5}">
                      <a16:colId xmlns:a16="http://schemas.microsoft.com/office/drawing/2014/main" val="2253310306"/>
                    </a:ext>
                  </a:extLst>
                </a:gridCol>
                <a:gridCol w="1851856">
                  <a:extLst>
                    <a:ext uri="{9D8B030D-6E8A-4147-A177-3AD203B41FA5}">
                      <a16:colId xmlns:a16="http://schemas.microsoft.com/office/drawing/2014/main" val="1213850391"/>
                    </a:ext>
                  </a:extLst>
                </a:gridCol>
              </a:tblGrid>
              <a:tr h="231562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</a:rPr>
                        <a:t>PAÜ Kalite Komisyonu Üyeleri 2017 İç Değerlendirici Grupları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169007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</a:rPr>
                        <a:t>Adı-Soyadı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>
                          <a:effectLst/>
                          <a:latin typeface="Times New Roman" panose="02020603050405020304" pitchFamily="18" charset="0"/>
                        </a:rPr>
                        <a:t>Birimi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>
                          <a:effectLst/>
                          <a:latin typeface="Times New Roman" panose="02020603050405020304" pitchFamily="18" charset="0"/>
                        </a:rPr>
                        <a:t>Görevi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>
                          <a:effectLst/>
                          <a:latin typeface="Times New Roman" panose="02020603050405020304" pitchFamily="18" charset="0"/>
                        </a:rPr>
                        <a:t>Sorumlu Olunan Süreç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037533"/>
                  </a:ext>
                </a:extLst>
              </a:tr>
              <a:tr h="23156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</a:rPr>
                        <a:t>Prof. Dr. Nurten SARICA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  <a:latin typeface="Times New Roman" panose="02020603050405020304" pitchFamily="18" charset="0"/>
                        </a:rPr>
                        <a:t>Fen-Ed. Fak.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  <a:latin typeface="Times New Roman" panose="02020603050405020304" pitchFamily="18" charset="0"/>
                        </a:rPr>
                        <a:t>Üye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  <a:latin typeface="Times New Roman" panose="02020603050405020304" pitchFamily="18" charset="0"/>
                        </a:rPr>
                        <a:t>Araştırma - Geliştirme</a:t>
                      </a:r>
                      <a:r>
                        <a:rPr lang="tr-TR" sz="2000" dirty="0" smtClean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tr-TR" sz="2000" dirty="0">
                          <a:effectLst/>
                        </a:rPr>
                        <a:t> </a:t>
                      </a: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496063"/>
                  </a:ext>
                </a:extLst>
              </a:tr>
              <a:tr h="23156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</a:rPr>
                        <a:t>Yrd. Doç. Kamil YAĞCI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  <a:latin typeface="Times New Roman" panose="02020603050405020304" pitchFamily="18" charset="0"/>
                        </a:rPr>
                        <a:t>Turizm Fak.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  <a:latin typeface="Times New Roman" panose="02020603050405020304" pitchFamily="18" charset="0"/>
                        </a:rPr>
                        <a:t>Üye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99280"/>
                  </a:ext>
                </a:extLst>
              </a:tr>
              <a:tr h="23156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</a:rPr>
                        <a:t>Yrd. Doç. Dr. Mesut ÖNCEL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  <a:latin typeface="Times New Roman" panose="02020603050405020304" pitchFamily="18" charset="0"/>
                        </a:rPr>
                        <a:t>UYB Yüksekokulu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  <a:latin typeface="Times New Roman" panose="02020603050405020304" pitchFamily="18" charset="0"/>
                        </a:rPr>
                        <a:t>Üye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022588"/>
                  </a:ext>
                </a:extLst>
              </a:tr>
              <a:tr h="215511">
                <a:tc>
                  <a:txBody>
                    <a:bodyPr/>
                    <a:lstStyle/>
                    <a:p>
                      <a:pPr algn="l" fontAlgn="t"/>
                      <a:r>
                        <a:rPr lang="tr-TR" sz="2000" dirty="0">
                          <a:effectLst/>
                        </a:rPr>
                        <a:t> </a:t>
                      </a: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030988"/>
                  </a:ext>
                </a:extLst>
              </a:tr>
              <a:tr h="215511">
                <a:tc>
                  <a:txBody>
                    <a:bodyPr/>
                    <a:lstStyle/>
                    <a:p>
                      <a:pPr algn="l" fontAlgn="t"/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71637"/>
                  </a:ext>
                </a:extLst>
              </a:tr>
              <a:tr h="23156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</a:rPr>
                        <a:t>Prof. Dr. Hasan ÇALLIOĞLU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  <a:latin typeface="Times New Roman" panose="02020603050405020304" pitchFamily="18" charset="0"/>
                        </a:rPr>
                        <a:t>Teknoloji Fak.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  <a:latin typeface="Times New Roman" panose="02020603050405020304" pitchFamily="18" charset="0"/>
                        </a:rPr>
                        <a:t>Üye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  <a:latin typeface="Times New Roman" panose="02020603050405020304" pitchFamily="18" charset="0"/>
                        </a:rPr>
                        <a:t>Eğitim - Öğretim</a:t>
                      </a:r>
                      <a:endParaRPr lang="tr-TR" sz="3200" dirty="0" smtClean="0">
                        <a:effectLst/>
                      </a:endParaRPr>
                    </a:p>
                    <a:p>
                      <a:pPr algn="ctr" fontAlgn="t"/>
                      <a:r>
                        <a:rPr lang="tr-TR" sz="2000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tr-TR" sz="2000" dirty="0">
                          <a:effectLst/>
                        </a:rPr>
                        <a:t> </a:t>
                      </a: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841547"/>
                  </a:ext>
                </a:extLst>
              </a:tr>
              <a:tr h="23156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</a:rPr>
                        <a:t>Prof. Dr. Hülya ÇETİN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  <a:latin typeface="Times New Roman" panose="02020603050405020304" pitchFamily="18" charset="0"/>
                        </a:rPr>
                        <a:t>SHMYO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  <a:latin typeface="Times New Roman" panose="02020603050405020304" pitchFamily="18" charset="0"/>
                        </a:rPr>
                        <a:t>Üye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894415"/>
                  </a:ext>
                </a:extLst>
              </a:tr>
              <a:tr h="23156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</a:rPr>
                        <a:t>Doç. Dr. Hülya ŞAHİN BALTACI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  <a:latin typeface="Times New Roman" panose="02020603050405020304" pitchFamily="18" charset="0"/>
                        </a:rPr>
                        <a:t>Eğitim Fak.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  <a:latin typeface="Times New Roman" panose="02020603050405020304" pitchFamily="18" charset="0"/>
                        </a:rPr>
                        <a:t>Üye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104802"/>
                  </a:ext>
                </a:extLst>
              </a:tr>
              <a:tr h="23156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</a:rPr>
                        <a:t>Dr. Öğr. Ü. Işıl UÇMAN ALTINIŞIK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  <a:latin typeface="Times New Roman" panose="02020603050405020304" pitchFamily="18" charset="0"/>
                        </a:rPr>
                        <a:t>Mimarlık Fak.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  <a:latin typeface="Times New Roman" panose="02020603050405020304" pitchFamily="18" charset="0"/>
                        </a:rPr>
                        <a:t>Üye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835946"/>
                  </a:ext>
                </a:extLst>
              </a:tr>
              <a:tr h="215511">
                <a:tc>
                  <a:txBody>
                    <a:bodyPr/>
                    <a:lstStyle/>
                    <a:p>
                      <a:pPr algn="l" fontAlgn="t"/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846399"/>
                  </a:ext>
                </a:extLst>
              </a:tr>
              <a:tr h="215511">
                <a:tc>
                  <a:txBody>
                    <a:bodyPr/>
                    <a:lstStyle/>
                    <a:p>
                      <a:pPr algn="l" fontAlgn="t"/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39699"/>
                  </a:ext>
                </a:extLst>
              </a:tr>
              <a:tr h="23156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</a:rPr>
                        <a:t>Doç. Dr. Bilal Utku ALEMDAROĞLU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  <a:latin typeface="Times New Roman" panose="02020603050405020304" pitchFamily="18" charset="0"/>
                        </a:rPr>
                        <a:t>Spor Bil. Fak.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  <a:latin typeface="Times New Roman" panose="02020603050405020304" pitchFamily="18" charset="0"/>
                        </a:rPr>
                        <a:t>Üye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tr-TR" sz="2000" dirty="0" smtClean="0">
                          <a:effectLst/>
                          <a:latin typeface="Times New Roman" panose="02020603050405020304" pitchFamily="18" charset="0"/>
                        </a:rPr>
                        <a:t>Kalite Güvencesi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101476"/>
                  </a:ext>
                </a:extLst>
              </a:tr>
              <a:tr h="23156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</a:rPr>
                        <a:t>Dr. Öğr. Ü. Semih ÇOŞKUN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  <a:latin typeface="Times New Roman" panose="02020603050405020304" pitchFamily="18" charset="0"/>
                        </a:rPr>
                        <a:t>Mühendislik Fak.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  <a:latin typeface="Times New Roman" panose="02020603050405020304" pitchFamily="18" charset="0"/>
                        </a:rPr>
                        <a:t>Üye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23470"/>
                  </a:ext>
                </a:extLst>
              </a:tr>
              <a:tr h="23156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</a:rPr>
                        <a:t>Dr. Öğr. Ü. İlgün ÖZEN ÇINAR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  <a:latin typeface="Times New Roman" panose="02020603050405020304" pitchFamily="18" charset="0"/>
                        </a:rPr>
                        <a:t>Sağlık Bil. Fak.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  <a:latin typeface="Times New Roman" panose="02020603050405020304" pitchFamily="18" charset="0"/>
                        </a:rPr>
                        <a:t>Üye</a:t>
                      </a:r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293261"/>
                  </a:ext>
                </a:extLst>
              </a:tr>
              <a:tr h="215511">
                <a:tc>
                  <a:txBody>
                    <a:bodyPr/>
                    <a:lstStyle/>
                    <a:p>
                      <a:pPr algn="l" fontAlgn="t"/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937911"/>
                  </a:ext>
                </a:extLst>
              </a:tr>
              <a:tr h="23156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</a:rPr>
                        <a:t>Doç. Dr. Turan PAKER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</a:rPr>
                        <a:t>Eğitim Fak.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</a:rPr>
                        <a:t>Üye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Times New Roman" panose="02020603050405020304" pitchFamily="18" charset="0"/>
                        </a:rPr>
                        <a:t>Yönetim Sistemi</a:t>
                      </a:r>
                      <a:endParaRPr lang="tr-TR" sz="3200" dirty="0" smtClean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529951"/>
                  </a:ext>
                </a:extLst>
              </a:tr>
              <a:tr h="23156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</a:rPr>
                        <a:t>Hüseyin ŞAHİN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</a:rPr>
                        <a:t>Öğrenci İşl. </a:t>
                      </a:r>
                      <a:r>
                        <a:rPr lang="tr-TR" sz="1400" dirty="0" err="1">
                          <a:effectLst/>
                          <a:latin typeface="Times New Roman" panose="02020603050405020304" pitchFamily="18" charset="0"/>
                        </a:rPr>
                        <a:t>Dai</a:t>
                      </a: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</a:rPr>
                        <a:t>. Bşk.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</a:rPr>
                        <a:t>Üye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81560"/>
                  </a:ext>
                </a:extLst>
              </a:tr>
              <a:tr h="164007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</a:rPr>
                        <a:t>Halil TEKİN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</a:rPr>
                        <a:t>SKS Daire Bşk.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</a:rPr>
                        <a:t>Üye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044434"/>
                  </a:ext>
                </a:extLst>
              </a:tr>
              <a:tr h="23156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</a:rPr>
                        <a:t>Tevfik ÖZLÜER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</a:rPr>
                        <a:t>Denizli Sos. Bil. MYO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</a:rPr>
                        <a:t>Üye</a:t>
                      </a:r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387271"/>
                  </a:ext>
                </a:extLst>
              </a:tr>
              <a:tr h="215511">
                <a:tc>
                  <a:txBody>
                    <a:bodyPr/>
                    <a:lstStyle/>
                    <a:p>
                      <a:pPr algn="l" fontAlgn="t"/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200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2000" dirty="0">
                        <a:effectLst/>
                      </a:endParaRPr>
                    </a:p>
                  </a:txBody>
                  <a:tcPr marL="4918" marR="4918" marT="4918" marB="4918">
                    <a:lnL>
                      <a:noFill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566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245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980" y="404664"/>
            <a:ext cx="8715375" cy="1071563"/>
          </a:xfrm>
          <a:noFill/>
        </p:spPr>
        <p:txBody>
          <a:bodyPr/>
          <a:lstStyle/>
          <a:p>
            <a:pPr marL="0" indent="0">
              <a:spcBef>
                <a:spcPct val="20000"/>
              </a:spcBef>
            </a:pPr>
            <a:r>
              <a:rPr lang="tr-TR" altLang="en-US" sz="3200" dirty="0">
                <a:solidFill>
                  <a:srgbClr val="990000"/>
                </a:solidFill>
                <a:latin typeface="Comic Sans MS" panose="030F0702030302020204" pitchFamily="66" charset="0"/>
              </a:rPr>
              <a:t>Kalite Yönetimi ve Veri </a:t>
            </a:r>
            <a:r>
              <a:rPr lang="tr-TR" altLang="en-US" sz="3200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Değerlendirme </a:t>
            </a:r>
            <a:r>
              <a:rPr lang="tr-TR" altLang="en-US" sz="3200" dirty="0">
                <a:solidFill>
                  <a:srgbClr val="990000"/>
                </a:solidFill>
                <a:latin typeface="Comic Sans MS" panose="030F0702030302020204" pitchFamily="66" charset="0"/>
              </a:rPr>
              <a:t>UYGAR Merkezi (KAVDEM) çalışmaları</a:t>
            </a: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967036" y="1588150"/>
            <a:ext cx="853922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tr-TR" altLang="en-US" sz="20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KAVDEM çalışmaları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0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Tüzüğü gereği çalışmalar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0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Ölçme-Değerlendirme Çalışma Grubu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0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Öneri Sistemi Çalışma Grubu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000" b="0" dirty="0" err="1" smtClean="0">
                <a:solidFill>
                  <a:srgbClr val="003399"/>
                </a:solidFill>
                <a:latin typeface="Comic Sans MS" panose="030F0702030302020204" pitchFamily="66" charset="0"/>
              </a:rPr>
              <a:t>KalSİS</a:t>
            </a:r>
            <a:r>
              <a:rPr lang="tr-TR" altLang="en-US" sz="20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 Projesi</a:t>
            </a:r>
          </a:p>
          <a:p>
            <a:pPr marL="400050" lvl="1" indent="0">
              <a:spcBef>
                <a:spcPct val="20000"/>
              </a:spcBef>
            </a:pPr>
            <a:r>
              <a:rPr lang="tr-TR" altLang="en-US" sz="20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Kalite komisyonu </a:t>
            </a:r>
            <a:r>
              <a:rPr lang="tr-TR" altLang="en-US" sz="2000" b="0" dirty="0" err="1" smtClean="0">
                <a:solidFill>
                  <a:srgbClr val="003399"/>
                </a:solidFill>
                <a:latin typeface="Comic Sans MS" panose="030F0702030302020204" pitchFamily="66" charset="0"/>
              </a:rPr>
              <a:t>sekreteryası</a:t>
            </a:r>
            <a:endParaRPr lang="tr-TR" altLang="en-US" sz="2000" b="0" dirty="0" smtClean="0">
              <a:solidFill>
                <a:srgbClr val="003399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20000"/>
              </a:spcBef>
            </a:pPr>
            <a:r>
              <a:rPr lang="tr-TR" altLang="en-US" sz="2000" b="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Web Sitemizden tüm bilgi ve ayrıntılara erişilebilir</a:t>
            </a:r>
            <a:endParaRPr lang="tr-TR" altLang="en-US" sz="2000" b="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765" y="4149080"/>
            <a:ext cx="550660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47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Özel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0C0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0070C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1460</Words>
  <Application>Microsoft Office PowerPoint</Application>
  <PresentationFormat>35 mm Slayt</PresentationFormat>
  <Paragraphs>434</Paragraphs>
  <Slides>48</Slides>
  <Notes>38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4" baseType="lpstr">
      <vt:lpstr>Arial</vt:lpstr>
      <vt:lpstr>Calibri</vt:lpstr>
      <vt:lpstr>Comic Sans MS</vt:lpstr>
      <vt:lpstr>Tahoma</vt:lpstr>
      <vt:lpstr>Times New Roman</vt:lpstr>
      <vt:lpstr>Default Design</vt:lpstr>
      <vt:lpstr>PowerPoint Sunusu</vt:lpstr>
      <vt:lpstr>Toplantının Amacı</vt:lpstr>
      <vt:lpstr>İçerik</vt:lpstr>
      <vt:lpstr>Kalite politikamız</vt:lpstr>
      <vt:lpstr>Kalite politikamız</vt:lpstr>
      <vt:lpstr>İlkemiz:  Kalite; üst yönetimin liderliğinde,  herkesin sorumluluğundadır. </vt:lpstr>
      <vt:lpstr>Kalite Komisyonu çalışmaları</vt:lpstr>
      <vt:lpstr>Kalite Komisyonu çalışma grupları  (İç değerlendirici…)</vt:lpstr>
      <vt:lpstr>Kalite Yönetimi ve Veri Değerlendirme UYGAR Merkezi (KAVDEM) çalışmaları</vt:lpstr>
      <vt:lpstr>Kurum İç Değerlendirme Raporu (KİDR) Hazırlama Süreci</vt:lpstr>
      <vt:lpstr>Eylem planı</vt:lpstr>
      <vt:lpstr>Kılavuzlar ve ölçütler: PAÜ KİDR 2016</vt:lpstr>
      <vt:lpstr>PowerPoint Sunusu</vt:lpstr>
      <vt:lpstr>PowerPoint Sunusu</vt:lpstr>
      <vt:lpstr>Dış Değerlendirme Ölçütleri</vt:lpstr>
      <vt:lpstr>Ek-2 Kurum Değerlendirme Formu</vt:lpstr>
      <vt:lpstr>Kurum İç Değerlendirme Raporu (KİDR) 2017 Hazırlama Sürecinde yapılanlar</vt:lpstr>
      <vt:lpstr>Kurum İç Değerlendirme Raporu (KİDR) 2017 Hazırlama Sürecinde yapılanlar</vt:lpstr>
      <vt:lpstr>PowerPoint Sunusu</vt:lpstr>
      <vt:lpstr>Kurum İç Değerlendirme Raporu (KİDR) Hazırlama Süreci</vt:lpstr>
      <vt:lpstr>Özdeğerlendirme Anketlerinin yanıtlanması </vt:lpstr>
      <vt:lpstr>Özdeğerlendirme Anketleri Soruları</vt:lpstr>
      <vt:lpstr>PowerPoint Sunusu</vt:lpstr>
      <vt:lpstr>PowerPoint Sunusu</vt:lpstr>
      <vt:lpstr>PowerPoint Sunusu</vt:lpstr>
      <vt:lpstr>Kalite güvencesi süreci  Kurum projesi: KalSİS Yürütücü: KAVDEM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Kalite geliştirme ana süreç haritası ve stratejik plan</vt:lpstr>
      <vt:lpstr>Kurumsal Hedefler-Bireysel Hedefler</vt:lpstr>
      <vt:lpstr>Kalite Geliştirme Süreci</vt:lpstr>
      <vt:lpstr>Süreçlerle yönetim:  Tanımlanan süreçler (Sakarya Ü. Örneği)</vt:lpstr>
      <vt:lpstr>PowerPoint Sunusu</vt:lpstr>
      <vt:lpstr>PowerPoint Sunusu</vt:lpstr>
      <vt:lpstr>Süreçlerle yönetim</vt:lpstr>
      <vt:lpstr>Süreçlerle yönetim: PAÜ’de</vt:lpstr>
      <vt:lpstr>PowerPoint Sunusu</vt:lpstr>
      <vt:lpstr>Her yıl periyodik</vt:lpstr>
      <vt:lpstr>Kalitede sürekli iyileştirme sistemi </vt:lpstr>
      <vt:lpstr>İlkemiz:  Kalite; üst yönetimin liderliğinde,  herkesin sorumluluğundadır. </vt:lpstr>
      <vt:lpstr>Bilgi İçin</vt:lpstr>
      <vt:lpstr>PowerPoint Sunusu</vt:lpstr>
    </vt:vector>
  </TitlesOfParts>
  <Company>DEVLET HASTANESI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Diler</dc:creator>
  <cp:lastModifiedBy>Windows Kullanıcısı</cp:lastModifiedBy>
  <cp:revision>390</cp:revision>
  <dcterms:created xsi:type="dcterms:W3CDTF">2000-03-01T03:42:05Z</dcterms:created>
  <dcterms:modified xsi:type="dcterms:W3CDTF">2018-09-25T10:51:05Z</dcterms:modified>
</cp:coreProperties>
</file>