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1.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99"/>
  </p:notesMasterIdLst>
  <p:handoutMasterIdLst>
    <p:handoutMasterId r:id="rId100"/>
  </p:handoutMasterIdLst>
  <p:sldIdLst>
    <p:sldId id="256" r:id="rId2"/>
    <p:sldId id="372" r:id="rId3"/>
    <p:sldId id="257" r:id="rId4"/>
    <p:sldId id="376" r:id="rId5"/>
    <p:sldId id="266" r:id="rId6"/>
    <p:sldId id="265" r:id="rId7"/>
    <p:sldId id="439" r:id="rId8"/>
    <p:sldId id="264" r:id="rId9"/>
    <p:sldId id="440" r:id="rId10"/>
    <p:sldId id="263" r:id="rId11"/>
    <p:sldId id="262" r:id="rId12"/>
    <p:sldId id="400" r:id="rId13"/>
    <p:sldId id="401" r:id="rId14"/>
    <p:sldId id="402" r:id="rId15"/>
    <p:sldId id="261" r:id="rId16"/>
    <p:sldId id="331" r:id="rId17"/>
    <p:sldId id="422" r:id="rId18"/>
    <p:sldId id="406" r:id="rId19"/>
    <p:sldId id="405" r:id="rId20"/>
    <p:sldId id="333" r:id="rId21"/>
    <p:sldId id="423" r:id="rId22"/>
    <p:sldId id="425" r:id="rId23"/>
    <p:sldId id="426" r:id="rId24"/>
    <p:sldId id="427" r:id="rId25"/>
    <p:sldId id="428" r:id="rId26"/>
    <p:sldId id="430" r:id="rId27"/>
    <p:sldId id="431" r:id="rId28"/>
    <p:sldId id="429" r:id="rId29"/>
    <p:sldId id="424" r:id="rId30"/>
    <p:sldId id="432" r:id="rId31"/>
    <p:sldId id="434" r:id="rId32"/>
    <p:sldId id="433" r:id="rId33"/>
    <p:sldId id="435" r:id="rId34"/>
    <p:sldId id="436" r:id="rId35"/>
    <p:sldId id="437" r:id="rId36"/>
    <p:sldId id="336" r:id="rId37"/>
    <p:sldId id="373" r:id="rId38"/>
    <p:sldId id="351" r:id="rId39"/>
    <p:sldId id="337" r:id="rId40"/>
    <p:sldId id="397" r:id="rId41"/>
    <p:sldId id="338" r:id="rId42"/>
    <p:sldId id="339" r:id="rId43"/>
    <p:sldId id="340" r:id="rId44"/>
    <p:sldId id="341" r:id="rId45"/>
    <p:sldId id="342" r:id="rId46"/>
    <p:sldId id="343" r:id="rId47"/>
    <p:sldId id="407" r:id="rId48"/>
    <p:sldId id="344" r:id="rId49"/>
    <p:sldId id="408" r:id="rId50"/>
    <p:sldId id="398" r:id="rId51"/>
    <p:sldId id="399" r:id="rId52"/>
    <p:sldId id="349" r:id="rId53"/>
    <p:sldId id="409" r:id="rId54"/>
    <p:sldId id="353" r:id="rId55"/>
    <p:sldId id="352" r:id="rId56"/>
    <p:sldId id="354" r:id="rId57"/>
    <p:sldId id="355" r:id="rId58"/>
    <p:sldId id="390" r:id="rId59"/>
    <p:sldId id="420" r:id="rId60"/>
    <p:sldId id="287" r:id="rId61"/>
    <p:sldId id="391" r:id="rId62"/>
    <p:sldId id="273" r:id="rId63"/>
    <p:sldId id="392" r:id="rId64"/>
    <p:sldId id="393" r:id="rId65"/>
    <p:sldId id="394" r:id="rId66"/>
    <p:sldId id="356" r:id="rId67"/>
    <p:sldId id="395" r:id="rId68"/>
    <p:sldId id="381" r:id="rId69"/>
    <p:sldId id="357" r:id="rId70"/>
    <p:sldId id="361" r:id="rId71"/>
    <p:sldId id="278" r:id="rId72"/>
    <p:sldId id="411" r:id="rId73"/>
    <p:sldId id="413" r:id="rId74"/>
    <p:sldId id="388" r:id="rId75"/>
    <p:sldId id="403" r:id="rId76"/>
    <p:sldId id="412" r:id="rId77"/>
    <p:sldId id="283" r:id="rId78"/>
    <p:sldId id="374" r:id="rId79"/>
    <p:sldId id="386" r:id="rId80"/>
    <p:sldId id="375" r:id="rId81"/>
    <p:sldId id="385" r:id="rId82"/>
    <p:sldId id="404" r:id="rId83"/>
    <p:sldId id="415" r:id="rId84"/>
    <p:sldId id="421" r:id="rId85"/>
    <p:sldId id="416" r:id="rId86"/>
    <p:sldId id="417" r:id="rId87"/>
    <p:sldId id="289" r:id="rId88"/>
    <p:sldId id="303" r:id="rId89"/>
    <p:sldId id="330" r:id="rId90"/>
    <p:sldId id="418" r:id="rId91"/>
    <p:sldId id="441" r:id="rId92"/>
    <p:sldId id="442" r:id="rId93"/>
    <p:sldId id="297" r:id="rId94"/>
    <p:sldId id="414" r:id="rId95"/>
    <p:sldId id="443" r:id="rId96"/>
    <p:sldId id="444" r:id="rId97"/>
    <p:sldId id="419" r:id="rId98"/>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315FA0-978B-473E-A793-FEB4B21C3239}" v="1" dt="2021-09-17T13:54:42.381"/>
    <p1510:client id="{78136265-A982-4497-9642-ADD2F69CB388}" v="2" dt="2021-09-17T15:34:55.848"/>
    <p1510:client id="{0A6F37D0-2FD4-426E-8297-E7EA38B570E7}" v="1" dt="2021-09-17T20:38:38.287"/>
    <p1510:client id="{0D38C9DE-67E9-4AC3-9D5E-A7390DBAD2A1}" v="1" dt="2021-09-17T10:21:20.781"/>
    <p1510:client id="{8B7BC9D1-A6AF-42B4-A4E0-E42A5B4E8A83}" v="2" dt="2021-09-17T13:51:16.262"/>
    <p1510:client id="{236D9304-35A3-40E7-8A14-A239A84A5454}" v="3" dt="2021-09-17T15:47:30.786"/>
    <p1510:client id="{2FA37F2E-BD84-43CB-875E-F70E09A724E5}" v="1" dt="2021-09-16T07:57:49.485"/>
    <p1510:client id="{E54FB880-D38C-41CB-BF25-5DBE9636F242}" v="1" dt="2021-09-18T12:30:56.800"/>
    <p1510:client id="{65580A73-4BD6-4B49-8249-D0EB91062977}" v="98" dt="2021-09-19T20:16:55.066"/>
    <p1510:client id="{41E8DA96-8BA8-48FA-958F-5EB973E4EC36}" v="455" dt="2021-09-20T09:21:46.189"/>
    <p1510:client id="{FBB07F63-ABA9-4435-85F0-6280AB79E312}" v="2" dt="2021-09-17T22:58:24.100"/>
    <p1510:client id="{9728FE92-5ECB-4DA6-85E3-3408AEFD947B}" v="1" dt="2021-09-20T06:02:15.692"/>
    <p1510:client id="{9840B01D-AAF3-4E4D-A423-DB679188A162}" v="25" dt="2021-09-19T16:41:05.250"/>
    <p1510:client id="{E9112988-E5C8-A7E5-EFC6-677C6E7BFA2F}" v="2" dt="2021-09-19T23:29:27.589"/>
    <p1510:client id="{F7B8967E-59B3-43F8-BD45-2476EAAB79A4}" v="2" dt="2021-09-18T14:56:09.964"/>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handoutMaster" Target="handoutMasters/handoutMaster1.xml"/><Relationship Id="rId105"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a:t>REKTÖR</a:t>
          </a:r>
        </a:p>
        <a:p>
          <a:r>
            <a:rPr lang="tr-TR" sz="160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a:t>REKTÖR YARDIMCISI</a:t>
          </a:r>
        </a:p>
        <a:p>
          <a:r>
            <a:rPr lang="tr-TR"/>
            <a:t>Prof. Dr. İbrahim KISAÇ</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a:t>REKTÖR YARDIMCISI</a:t>
          </a:r>
        </a:p>
        <a:p>
          <a:r>
            <a:rPr lang="tr-TR" b="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a:t>GENEL SEKRETER V.</a:t>
          </a:r>
        </a:p>
        <a:p>
          <a:pPr marL="0" marR="0" indent="0" defTabSz="488950" eaLnBrk="1" fontAlgn="auto" latinLnBrk="0" hangingPunct="1">
            <a:lnSpc>
              <a:spcPct val="90000"/>
            </a:lnSpc>
            <a:spcBef>
              <a:spcPct val="0"/>
            </a:spcBef>
            <a:spcAft>
              <a:spcPct val="35000"/>
            </a:spcAft>
            <a:buClrTx/>
            <a:buSzTx/>
            <a:buFontTx/>
            <a:buNone/>
            <a:tabLst/>
            <a:defRPr/>
          </a:pPr>
          <a:r>
            <a:rPr lang="tr-TR" sz="1400" b="0"/>
            <a:t>Doç. Dr. Mehmet ÇİÇEK</a:t>
          </a:r>
        </a:p>
        <a:p>
          <a:pPr defTabSz="488950">
            <a:lnSpc>
              <a:spcPct val="90000"/>
            </a:lnSpc>
            <a:spcBef>
              <a:spcPct val="0"/>
            </a:spcBef>
            <a:spcAft>
              <a:spcPct val="35000"/>
            </a:spcAft>
          </a:pPr>
          <a:endParaRPr lang="tr-TR" sz="1000" b="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effectLst/>
              <a:latin typeface="Arial" charset="0"/>
            </a:rPr>
            <a:t>(Anabilim Dalı Başkanı)</a:t>
          </a:r>
          <a:endParaRPr kumimoji="0" lang="tr-TR" altLang="tr-TR" sz="1600" b="0"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a:t>REKTÖR</a:t>
          </a:r>
        </a:p>
        <a:p>
          <a:pPr marL="0" lvl="0" indent="0" algn="ctr" defTabSz="711200">
            <a:lnSpc>
              <a:spcPct val="90000"/>
            </a:lnSpc>
            <a:spcBef>
              <a:spcPct val="0"/>
            </a:spcBef>
            <a:spcAft>
              <a:spcPct val="35000"/>
            </a:spcAft>
            <a:buNone/>
          </a:pPr>
          <a:r>
            <a:rPr lang="tr-TR" sz="1600" kern="120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a:t>REKTÖR YARDIMCISI</a:t>
          </a:r>
        </a:p>
        <a:p>
          <a:pPr marL="0" lvl="0" indent="0" algn="ctr" defTabSz="622300">
            <a:lnSpc>
              <a:spcPct val="90000"/>
            </a:lnSpc>
            <a:spcBef>
              <a:spcPct val="0"/>
            </a:spcBef>
            <a:spcAft>
              <a:spcPct val="35000"/>
            </a:spcAft>
            <a:buNone/>
          </a:pPr>
          <a:r>
            <a:rPr lang="tr-TR" sz="1400" kern="1200"/>
            <a:t>Prof. Dr. İbrahim KISAÇ</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a:t>REKTÖR YARDIMCISI</a:t>
          </a:r>
        </a:p>
        <a:p>
          <a:pPr marL="0" lvl="0" indent="0" algn="ctr" defTabSz="622300">
            <a:lnSpc>
              <a:spcPct val="90000"/>
            </a:lnSpc>
            <a:spcBef>
              <a:spcPct val="0"/>
            </a:spcBef>
            <a:spcAft>
              <a:spcPct val="35000"/>
            </a:spcAft>
            <a:buNone/>
          </a:pPr>
          <a:r>
            <a:rPr lang="tr-TR" sz="1400" b="0" kern="120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a:t>GENEL SEKRETER V.</a:t>
          </a:r>
        </a:p>
        <a:p>
          <a:pPr marL="0" marR="0" lvl="0" indent="0" algn="ctr" defTabSz="488950" eaLnBrk="1" fontAlgn="auto" latinLnBrk="0" hangingPunct="1">
            <a:lnSpc>
              <a:spcPct val="90000"/>
            </a:lnSpc>
            <a:spcBef>
              <a:spcPct val="0"/>
            </a:spcBef>
            <a:spcAft>
              <a:spcPct val="35000"/>
            </a:spcAft>
            <a:buClrTx/>
            <a:buSzTx/>
            <a:buFontTx/>
            <a:buNone/>
            <a:tabLst/>
            <a:defRPr/>
          </a:pPr>
          <a:r>
            <a:rPr lang="tr-TR" sz="1400" b="0" kern="1200"/>
            <a:t>Doç. Dr. Mehmet ÇİÇEK</a:t>
          </a:r>
        </a:p>
        <a:p>
          <a:pPr lvl="0" algn="ctr" defTabSz="488950">
            <a:lnSpc>
              <a:spcPct val="90000"/>
            </a:lnSpc>
            <a:spcBef>
              <a:spcPct val="0"/>
            </a:spcBef>
            <a:spcAft>
              <a:spcPct val="35000"/>
            </a:spcAft>
            <a:buNone/>
          </a:pPr>
          <a:endParaRPr lang="tr-TR" sz="1000" b="0" kern="120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a:ln/>
              <a:effectLst/>
              <a:latin typeface="Arial" charset="0"/>
            </a:rPr>
            <a:t>(Anabilim Dalı Başkanı)</a:t>
          </a:r>
          <a:endParaRPr kumimoji="0" lang="tr-TR" altLang="tr-TR" sz="1600" b="0"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20.09.2021</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9-20T09:21:58.911"/>
    </inkml:context>
    <inkml:brush xml:id="br0">
      <inkml:brushProperty name="width" value="0.1" units="cm"/>
      <inkml:brushProperty name="height" value="0.1" units="cm"/>
    </inkml:brush>
  </inkml:definitions>
  <inkml:trace contextRef="#ctx0" brushRef="#br0">0 19235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20.09.2021</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20.09.2021</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20.09.2021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20.09.2021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20.09.2021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20.09.2021</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20.09.2021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20.09.2021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BB10E2E-E656-40A8-96D1-7521BA806DF4}" type="datetime1">
              <a:rPr lang="tr-TR" smtClean="0"/>
              <a:t>20.09.2021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20.09.2021</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1A8CC8C-9AFA-4121-B325-3F2A28710985}" type="datetime1">
              <a:rPr lang="tr-TR" smtClean="0"/>
              <a:t>20.09.2021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20.09.2021</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B127BAF2-6253-416D-8420-FD775B084F2D}" type="datetime1">
              <a:rPr lang="tr-TR" smtClean="0"/>
              <a:t>20.09.2021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569BCDCE-4778-4DC9-A0E9-9EBBAB377FAA}" type="datetime1">
              <a:rPr lang="tr-TR" smtClean="0"/>
              <a:t>20.09.2021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4511048-326D-4314-A963-5ADC466A5D81}" type="datetime1">
              <a:rPr lang="tr-TR" smtClean="0"/>
              <a:t>20.09.2021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20.09.2021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20.09.2021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20.09.2021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20.09.2021</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59.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61.jpeg"/><Relationship Id="rId7" Type="http://schemas.openxmlformats.org/officeDocument/2006/relationships/image" Target="../media/image65.jpeg"/><Relationship Id="rId12"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jpeg"/><Relationship Id="rId10" Type="http://schemas.openxmlformats.org/officeDocument/2006/relationships/image" Target="../media/image68.png"/><Relationship Id="rId4" Type="http://schemas.openxmlformats.org/officeDocument/2006/relationships/image" Target="../media/image62.jpeg"/><Relationship Id="rId9" Type="http://schemas.openxmlformats.org/officeDocument/2006/relationships/image" Target="../media/image67.jpeg"/><Relationship Id="rId14" Type="http://schemas.openxmlformats.org/officeDocument/2006/relationships/image" Target="../media/image72.jpeg"/></Relationships>
</file>

<file path=ppt/slides/_rels/slide5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6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78.png"/></Relationships>
</file>

<file path=ppt/slides/_rels/slide6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6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89.png"/><Relationship Id="rId7" Type="http://schemas.openxmlformats.org/officeDocument/2006/relationships/image" Target="../media/image93.jpe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90.png"/><Relationship Id="rId9" Type="http://schemas.openxmlformats.org/officeDocument/2006/relationships/image" Target="../media/image95.jpeg"/></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7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7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 Id="rId4" Type="http://schemas.openxmlformats.org/officeDocument/2006/relationships/image" Target="../media/image112.png"/></Relationships>
</file>

<file path=ppt/slides/_rels/slide79.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7.xml"/><Relationship Id="rId4" Type="http://schemas.openxmlformats.org/officeDocument/2006/relationships/image" Target="../media/image1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 Id="rId5" Type="http://schemas.openxmlformats.org/officeDocument/2006/relationships/image" Target="../media/image119.png"/><Relationship Id="rId4" Type="http://schemas.openxmlformats.org/officeDocument/2006/relationships/image" Target="../media/image118.png"/></Relationships>
</file>

<file path=ppt/slides/_rels/slide81.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image" Target="../media/image121.jpeg"/><Relationship Id="rId7" Type="http://schemas.openxmlformats.org/officeDocument/2006/relationships/image" Target="../media/image125.jpeg"/><Relationship Id="rId2" Type="http://schemas.openxmlformats.org/officeDocument/2006/relationships/image" Target="../media/image120.jpeg"/><Relationship Id="rId1" Type="http://schemas.openxmlformats.org/officeDocument/2006/relationships/slideLayout" Target="../slideLayouts/slideLayout7.xml"/><Relationship Id="rId6" Type="http://schemas.openxmlformats.org/officeDocument/2006/relationships/image" Target="../media/image124.jpe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127.png"/></Relationships>
</file>

<file path=ppt/slides/_rels/slide82.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jpeg"/><Relationship Id="rId1" Type="http://schemas.openxmlformats.org/officeDocument/2006/relationships/slideLayout" Target="../slideLayouts/slideLayout7.xml"/><Relationship Id="rId4" Type="http://schemas.microsoft.com/office/2007/relationships/hdphoto" Target="../media/hdphoto13.wdp"/></Relationships>
</file>

<file path=ppt/slides/_rels/slide85.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7.xml"/><Relationship Id="rId4" Type="http://schemas.openxmlformats.org/officeDocument/2006/relationships/image" Target="../media/image136.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jp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a:solidFill>
                  <a:srgbClr val="002060"/>
                </a:solidFill>
              </a:rPr>
              <a:t>PAMUKKALE ÜNİVERSİTESİ</a:t>
            </a:r>
            <a:br>
              <a:rPr lang="tr-TR" sz="2800">
                <a:solidFill>
                  <a:srgbClr val="002060"/>
                </a:solidFill>
              </a:rPr>
            </a:br>
            <a:br>
              <a:rPr lang="tr-TR" sz="2800">
                <a:solidFill>
                  <a:srgbClr val="002060"/>
                </a:solidFill>
              </a:rPr>
            </a:br>
            <a:r>
              <a:rPr lang="tr-TR" sz="2800">
                <a:solidFill>
                  <a:srgbClr val="002060"/>
                </a:solidFill>
              </a:rPr>
              <a:t>oryantasyon programı</a:t>
            </a:r>
            <a:br>
              <a:rPr lang="tr-TR" sz="2800">
                <a:solidFill>
                  <a:srgbClr val="002060"/>
                </a:solidFill>
              </a:rPr>
            </a:br>
            <a:r>
              <a:rPr lang="tr-TR" sz="2800" i="1" cap="none">
                <a:solidFill>
                  <a:srgbClr val="002060"/>
                </a:solidFill>
              </a:rPr>
              <a:t>27 Eylül – 8 Ekim 2021</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a:t>Arkeoloji Enstitüsü</a:t>
            </a:r>
          </a:p>
          <a:p>
            <a:pPr marL="0" indent="0" algn="r">
              <a:lnSpc>
                <a:spcPct val="150000"/>
              </a:lnSpc>
              <a:buNone/>
            </a:pPr>
            <a:r>
              <a:rPr lang="tr-TR" sz="2000"/>
              <a:t>Eğitim Bilimleri Enstitüsü</a:t>
            </a:r>
          </a:p>
          <a:p>
            <a:pPr marL="0" indent="0" algn="r">
              <a:lnSpc>
                <a:spcPct val="150000"/>
              </a:lnSpc>
              <a:buNone/>
            </a:pPr>
            <a:r>
              <a:rPr lang="tr-TR" sz="2000"/>
              <a:t>Fen Bilimleri Enstitüsü</a:t>
            </a:r>
          </a:p>
          <a:p>
            <a:pPr marL="0" indent="0" algn="r">
              <a:lnSpc>
                <a:spcPct val="150000"/>
              </a:lnSpc>
              <a:buNone/>
            </a:pPr>
            <a:r>
              <a:rPr lang="tr-TR" sz="2000"/>
              <a:t>İslami İlimler Enstitüsü</a:t>
            </a:r>
          </a:p>
          <a:p>
            <a:pPr marL="0" indent="0" algn="r">
              <a:lnSpc>
                <a:spcPct val="150000"/>
              </a:lnSpc>
              <a:buNone/>
            </a:pPr>
            <a:r>
              <a:rPr lang="tr-TR" sz="2000"/>
              <a:t>Sağlık Bilimleri Enstitüsü</a:t>
            </a:r>
          </a:p>
          <a:p>
            <a:pPr marL="0" indent="0" algn="r">
              <a:lnSpc>
                <a:spcPct val="150000"/>
              </a:lnSpc>
              <a:buNone/>
            </a:pPr>
            <a:r>
              <a:rPr lang="tr-TR" sz="200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a:t>Fizik Tedavi ve Rehabilitasyon Yüksekokulu</a:t>
            </a:r>
          </a:p>
          <a:p>
            <a:pPr marL="0" indent="0" algn="r">
              <a:lnSpc>
                <a:spcPct val="150000"/>
              </a:lnSpc>
              <a:buNone/>
            </a:pPr>
            <a:r>
              <a:rPr lang="tr-TR" sz="200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a:t>Alkol ve Madde Bağımlılığı Uygulama ve Araştırma Merkezi</a:t>
            </a:r>
          </a:p>
          <a:p>
            <a:pPr marL="0" indent="0" algn="r">
              <a:buNone/>
            </a:pPr>
            <a:r>
              <a:rPr lang="tr-TR" sz="1400"/>
              <a:t>Atatürk İlke ve İnkılapları Tarihi Araştırma ve Uygulama Merkezi </a:t>
            </a:r>
          </a:p>
          <a:p>
            <a:pPr marL="0" indent="0" algn="r">
              <a:buNone/>
            </a:pPr>
            <a:r>
              <a:rPr lang="tr-TR" sz="1400"/>
              <a:t>Bitki Genetiği ve Tarımsal </a:t>
            </a:r>
            <a:r>
              <a:rPr lang="tr-TR" sz="1400" err="1"/>
              <a:t>Biyoteknoloji</a:t>
            </a:r>
            <a:r>
              <a:rPr lang="tr-TR" sz="1400"/>
              <a:t> Uygulama ve Araştırma Merkezi </a:t>
            </a:r>
          </a:p>
          <a:p>
            <a:pPr marL="0" indent="0" algn="r">
              <a:buNone/>
            </a:pPr>
            <a:r>
              <a:rPr lang="tr-TR" sz="1400"/>
              <a:t>Botanik Bahçesi Uygulama ve Araştırma Merkezi</a:t>
            </a:r>
          </a:p>
          <a:p>
            <a:pPr marL="0" indent="0" algn="r">
              <a:buNone/>
            </a:pPr>
            <a:r>
              <a:rPr lang="tr-TR" sz="1400"/>
              <a:t>Çocuk ve Gençlik Eğitimi Uygulama ve Araştırma Merkezi</a:t>
            </a:r>
          </a:p>
          <a:p>
            <a:pPr marL="0" indent="0" algn="r">
              <a:buNone/>
            </a:pPr>
            <a:r>
              <a:rPr lang="tr-TR" sz="1400"/>
              <a:t>Deneysel Cerrahi Uygulama ve Araştırma Merkezi </a:t>
            </a:r>
          </a:p>
          <a:p>
            <a:pPr marL="0" indent="0" algn="r">
              <a:buNone/>
            </a:pPr>
            <a:r>
              <a:rPr lang="tr-TR" sz="1400"/>
              <a:t>Deniz Kaplumbağaları Araştırma ve Uygulama Merkezi </a:t>
            </a:r>
          </a:p>
          <a:p>
            <a:pPr marL="0" indent="0" algn="r">
              <a:buNone/>
            </a:pPr>
            <a:r>
              <a:rPr lang="tr-TR" sz="1400"/>
              <a:t>Deprem ve Yapı Uygulama ve Araştırma Merkezi </a:t>
            </a:r>
          </a:p>
          <a:p>
            <a:pPr marL="0" indent="0" algn="r">
              <a:buNone/>
            </a:pPr>
            <a:r>
              <a:rPr lang="tr-TR" sz="1400"/>
              <a:t>Dil Öğretimi Uygulama ve Araştırma Merkezi </a:t>
            </a:r>
          </a:p>
          <a:p>
            <a:pPr marL="0" indent="0" algn="r">
              <a:buNone/>
            </a:pPr>
            <a:r>
              <a:rPr lang="tr-TR" sz="1400"/>
              <a:t>Eğitim ve Öğretim Teknolojileri Uygulama ve Araştırma Merkezi </a:t>
            </a:r>
          </a:p>
          <a:p>
            <a:pPr marL="0" indent="0" algn="r">
              <a:buNone/>
            </a:pPr>
            <a:r>
              <a:rPr lang="tr-TR" sz="1400"/>
              <a:t>Ekonomik ve </a:t>
            </a:r>
            <a:r>
              <a:rPr lang="tr-TR" sz="1400" err="1"/>
              <a:t>Ekonometrik</a:t>
            </a:r>
            <a:r>
              <a:rPr lang="tr-TR" sz="1400"/>
              <a:t> Uygulama ve Araştırma Merkezi</a:t>
            </a:r>
          </a:p>
          <a:p>
            <a:pPr marL="0" indent="0" algn="r">
              <a:lnSpc>
                <a:spcPct val="110000"/>
              </a:lnSpc>
              <a:buNone/>
            </a:pPr>
            <a:r>
              <a:rPr lang="tr-TR" sz="1400"/>
              <a:t>Kariyer Planlama Uygulama ve Araştırma Merkezi Müdürlüğü</a:t>
            </a:r>
          </a:p>
          <a:p>
            <a:pPr marL="0" indent="0" algn="r">
              <a:lnSpc>
                <a:spcPct val="110000"/>
              </a:lnSpc>
              <a:buNone/>
            </a:pPr>
            <a:r>
              <a:rPr lang="tr-TR" sz="1400"/>
              <a:t>Flora ve Fauna Araştırma Geliştirme Uygulama ve Araştırma Merkezi </a:t>
            </a:r>
          </a:p>
          <a:p>
            <a:pPr marL="0" indent="0" algn="r">
              <a:lnSpc>
                <a:spcPct val="110000"/>
              </a:lnSpc>
              <a:buNone/>
            </a:pPr>
            <a:r>
              <a:rPr lang="tr-TR" sz="1400" err="1"/>
              <a:t>Geropsikiyatri</a:t>
            </a:r>
            <a:r>
              <a:rPr lang="tr-TR" sz="1400"/>
              <a:t> Uygulama ve Araştırma Merkezi </a:t>
            </a:r>
          </a:p>
          <a:p>
            <a:pPr marL="0" indent="0" algn="r">
              <a:lnSpc>
                <a:spcPct val="110000"/>
              </a:lnSpc>
              <a:buNone/>
            </a:pPr>
            <a:r>
              <a:rPr lang="tr-TR" sz="1400"/>
              <a:t>Güç Sistemleri Uygulama ve Araştırma Merkezi</a:t>
            </a:r>
          </a:p>
          <a:p>
            <a:pPr marL="0" indent="0" algn="r">
              <a:lnSpc>
                <a:spcPct val="110000"/>
              </a:lnSpc>
              <a:buNone/>
            </a:pPr>
            <a:r>
              <a:rPr lang="tr-TR" sz="1400"/>
              <a:t> </a:t>
            </a:r>
          </a:p>
          <a:p>
            <a:pPr marL="0" indent="0" algn="r">
              <a:buNone/>
            </a:pPr>
            <a:endParaRPr lang="tr-TR" sz="1400"/>
          </a:p>
          <a:p>
            <a:pPr marL="0" indent="0" algn="r">
              <a:buNone/>
            </a:pPr>
            <a:endParaRPr lang="tr-TR" sz="140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12</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a:t>Malzeme Araştırma ve Uygulama Merkezi </a:t>
            </a:r>
          </a:p>
          <a:p>
            <a:pPr marL="0" indent="0" algn="r">
              <a:lnSpc>
                <a:spcPct val="100000"/>
              </a:lnSpc>
              <a:buNone/>
            </a:pPr>
            <a:r>
              <a:rPr lang="tr-TR" sz="1400"/>
              <a:t>Menderes Havzası Tarımsal Uygulama ve Araştırma Merkezi </a:t>
            </a:r>
          </a:p>
          <a:p>
            <a:pPr marL="0" indent="0" algn="r">
              <a:lnSpc>
                <a:spcPct val="100000"/>
              </a:lnSpc>
              <a:buNone/>
            </a:pPr>
            <a:r>
              <a:rPr lang="tr-TR" sz="1400"/>
              <a:t>Müftü Ahmet Hulusi Efendi Uygulama ve Araştırma Merkezi </a:t>
            </a:r>
          </a:p>
          <a:p>
            <a:pPr marL="0" indent="0" algn="r">
              <a:lnSpc>
                <a:spcPct val="100000"/>
              </a:lnSpc>
              <a:buNone/>
            </a:pPr>
            <a:r>
              <a:rPr lang="tr-TR" sz="1400"/>
              <a:t>Hayvan Islahı ve Genetik Uygulama ve Araştırma Merkezi </a:t>
            </a:r>
          </a:p>
          <a:p>
            <a:pPr marL="0" indent="0" algn="r">
              <a:lnSpc>
                <a:spcPct val="100000"/>
              </a:lnSpc>
              <a:buNone/>
            </a:pPr>
            <a:r>
              <a:rPr lang="tr-TR" sz="1400"/>
              <a:t>İleri Teknoloji Uygulama ve Araştırma Merkezi </a:t>
            </a:r>
          </a:p>
          <a:p>
            <a:pPr marL="0" indent="0" algn="r">
              <a:lnSpc>
                <a:spcPct val="100000"/>
              </a:lnSpc>
              <a:buNone/>
            </a:pPr>
            <a:r>
              <a:rPr lang="tr-TR" sz="1400"/>
              <a:t>İletişim Araştırmaları Uygulama ve Araştırma Merkezi </a:t>
            </a:r>
          </a:p>
          <a:p>
            <a:pPr marL="0" indent="0" algn="r">
              <a:lnSpc>
                <a:spcPct val="100000"/>
              </a:lnSpc>
              <a:buNone/>
            </a:pPr>
            <a:r>
              <a:rPr lang="tr-TR" sz="1400"/>
              <a:t>İş Sağlığı ve Güvenliği Eğitim, Uygulama ve Araştırma Merkezi </a:t>
            </a:r>
          </a:p>
          <a:p>
            <a:pPr marL="0" indent="0" algn="r">
              <a:lnSpc>
                <a:spcPct val="100000"/>
              </a:lnSpc>
              <a:buNone/>
            </a:pPr>
            <a:r>
              <a:rPr lang="tr-TR" sz="1400"/>
              <a:t>Jeotermal Uygulama ve Araştırma Merkezi </a:t>
            </a:r>
          </a:p>
          <a:p>
            <a:pPr marL="0" indent="0" algn="r">
              <a:lnSpc>
                <a:spcPct val="100000"/>
              </a:lnSpc>
              <a:buNone/>
            </a:pPr>
            <a:r>
              <a:rPr lang="tr-TR" sz="1400"/>
              <a:t>Kadın Sorunları Uygulama ve Araştırma Merkezi </a:t>
            </a:r>
          </a:p>
          <a:p>
            <a:pPr marL="0" indent="0" algn="r">
              <a:lnSpc>
                <a:spcPct val="100000"/>
              </a:lnSpc>
              <a:buNone/>
            </a:pPr>
            <a:r>
              <a:rPr lang="tr-TR" sz="1400"/>
              <a:t>Kalite Yönetimi ve Veri Değerlendirme Uygulama ve Araştırma Merkezi </a:t>
            </a:r>
          </a:p>
          <a:p>
            <a:pPr marL="0" indent="0" algn="r">
              <a:lnSpc>
                <a:spcPct val="100000"/>
              </a:lnSpc>
              <a:buNone/>
            </a:pPr>
            <a:r>
              <a:rPr lang="tr-TR" sz="1400"/>
              <a:t>Altay Toplulukları Dil ve Kültürleri Uygulama ve Araştırma Merkezi</a:t>
            </a:r>
          </a:p>
          <a:p>
            <a:pPr marL="0" indent="0" algn="r">
              <a:lnSpc>
                <a:spcPct val="100000"/>
              </a:lnSpc>
              <a:buNone/>
            </a:pPr>
            <a:r>
              <a:rPr lang="tr-TR" sz="1400"/>
              <a:t>Botanik Bahçesi Uygulama ve Araştırma Merkezi</a:t>
            </a:r>
          </a:p>
          <a:p>
            <a:pPr marL="0" indent="0" algn="r">
              <a:lnSpc>
                <a:spcPct val="100000"/>
              </a:lnSpc>
              <a:buNone/>
            </a:pPr>
            <a:r>
              <a:rPr lang="tr-TR" sz="1400"/>
              <a:t>Kanser Uygulama ve Araştırma Merkezi </a:t>
            </a:r>
          </a:p>
          <a:p>
            <a:pPr marL="0" indent="0" algn="r">
              <a:lnSpc>
                <a:spcPct val="100000"/>
              </a:lnSpc>
              <a:buNone/>
            </a:pPr>
            <a:r>
              <a:rPr lang="tr-TR" sz="1400"/>
              <a:t>Kök Hücre Uygulama ve Araştırma Merkezi </a:t>
            </a:r>
          </a:p>
          <a:p>
            <a:pPr>
              <a:lnSpc>
                <a:spcPct val="100000"/>
              </a:lnSpc>
            </a:pPr>
            <a:endParaRPr lang="tr-TR" sz="160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13</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err="1"/>
              <a:t>Obezite</a:t>
            </a:r>
            <a:r>
              <a:rPr lang="tr-TR" sz="1500"/>
              <a:t> ve Diyabet Uygulama ve Araştırma Merkezi </a:t>
            </a:r>
          </a:p>
          <a:p>
            <a:pPr marL="0" indent="0" algn="r">
              <a:buNone/>
            </a:pPr>
            <a:r>
              <a:rPr lang="tr-TR" sz="1500" err="1"/>
              <a:t>Obezite</a:t>
            </a:r>
            <a:r>
              <a:rPr lang="tr-TR" sz="1500"/>
              <a:t> ve </a:t>
            </a:r>
            <a:r>
              <a:rPr lang="tr-TR" sz="1500" err="1"/>
              <a:t>Obezite</a:t>
            </a:r>
            <a:r>
              <a:rPr lang="tr-TR" sz="1500"/>
              <a:t> Cerrahisi Uygulama ve Araştırma Merkezi </a:t>
            </a:r>
          </a:p>
          <a:p>
            <a:pPr marL="0" indent="0" algn="r">
              <a:buNone/>
            </a:pPr>
            <a:r>
              <a:rPr lang="tr-TR" sz="1500"/>
              <a:t>Okul Öncesi Eğitim Uygulama ve Araştırma Merkezi </a:t>
            </a:r>
          </a:p>
          <a:p>
            <a:pPr marL="0" indent="0" algn="r">
              <a:buNone/>
            </a:pPr>
            <a:r>
              <a:rPr lang="tr-TR" sz="1500"/>
              <a:t>Psikolojik Danışma ve Rehberlik Eğitim, Uygulama ve Araştırma Merkezi</a:t>
            </a:r>
          </a:p>
          <a:p>
            <a:pPr marL="0" indent="0" algn="r">
              <a:buNone/>
            </a:pPr>
            <a:r>
              <a:rPr lang="tr-TR" sz="1500"/>
              <a:t>Sağlık Araştırma ve Uygulama Merkezi </a:t>
            </a:r>
          </a:p>
          <a:p>
            <a:pPr marL="0" indent="0" algn="r">
              <a:buNone/>
            </a:pPr>
            <a:r>
              <a:rPr lang="tr-TR" sz="1500"/>
              <a:t>Su ve Çevre Sorunları Uygulama ve Araştırma Merkezi </a:t>
            </a:r>
          </a:p>
          <a:p>
            <a:pPr marL="0" indent="0" algn="r">
              <a:buNone/>
            </a:pPr>
            <a:r>
              <a:rPr lang="tr-TR" sz="1500"/>
              <a:t>Sürekli Eğitim Uygulama ve Araştırma Merkezi </a:t>
            </a:r>
          </a:p>
          <a:p>
            <a:pPr marL="0" indent="0" algn="r">
              <a:buNone/>
            </a:pPr>
            <a:r>
              <a:rPr lang="tr-TR" sz="1500"/>
              <a:t>Şehit Ömer </a:t>
            </a:r>
            <a:r>
              <a:rPr lang="tr-TR" sz="1500" err="1"/>
              <a:t>Halisdemir</a:t>
            </a:r>
            <a:r>
              <a:rPr lang="tr-TR" sz="1500"/>
              <a:t> Spor Bilimleri Araştırma ve Uygulama Merkezi </a:t>
            </a:r>
          </a:p>
          <a:p>
            <a:pPr marL="0" indent="0" algn="r">
              <a:buNone/>
            </a:pPr>
            <a:r>
              <a:rPr lang="tr-TR" sz="1500"/>
              <a:t>Türk Dili ve Kültürü Uygulama ve Araştırma Merkezi </a:t>
            </a:r>
          </a:p>
          <a:p>
            <a:pPr marL="0" indent="0" algn="r">
              <a:buNone/>
            </a:pPr>
            <a:r>
              <a:rPr lang="tr-TR" sz="1500"/>
              <a:t>Türk Mutfak Kültürü Araştırma ve Uygulama Merkezi </a:t>
            </a:r>
          </a:p>
          <a:p>
            <a:pPr marL="0" indent="0" algn="r">
              <a:buNone/>
            </a:pPr>
            <a:r>
              <a:rPr lang="tr-TR" sz="1500"/>
              <a:t>Tohum Islahı ve Genetik Uygulama ve Araştırma Merkezi </a:t>
            </a:r>
          </a:p>
          <a:p>
            <a:pPr marL="0" indent="0" algn="r">
              <a:buNone/>
            </a:pPr>
            <a:r>
              <a:rPr lang="tr-TR" sz="1500"/>
              <a:t>Toplumsal Ekonomik ve Siyasal Araştırma ve Uygulama Merkezi </a:t>
            </a:r>
          </a:p>
          <a:p>
            <a:pPr marL="0" indent="0" algn="r">
              <a:buNone/>
            </a:pPr>
            <a:r>
              <a:rPr lang="tr-TR" sz="1500"/>
              <a:t>Üniversite Sanayi İşbirliği Uygulama ve Araştırma Merkezi</a:t>
            </a:r>
          </a:p>
          <a:p>
            <a:pPr marL="0" indent="0" algn="r">
              <a:buNone/>
            </a:pPr>
            <a:r>
              <a:rPr lang="tr-TR" sz="1500"/>
              <a:t>Üreme Sağlığı-</a:t>
            </a:r>
            <a:r>
              <a:rPr lang="tr-TR" sz="1500" err="1"/>
              <a:t>İnfertilite</a:t>
            </a:r>
            <a:r>
              <a:rPr lang="tr-TR" sz="1500"/>
              <a:t> Uygulama ve Araştırma Merkezi</a:t>
            </a:r>
          </a:p>
          <a:p>
            <a:pPr marL="0" indent="0" algn="r">
              <a:buNone/>
            </a:pPr>
            <a:r>
              <a:rPr lang="tr-TR" sz="1500"/>
              <a:t>Uzaktan Eğitim Uygulama Ve Araştırma Merkezi</a:t>
            </a:r>
          </a:p>
          <a:p>
            <a:endParaRPr lang="tr-TR"/>
          </a:p>
          <a:p>
            <a:endParaRPr lang="tr-TR"/>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14</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a:t>Yükseköğrenim, 12 yıllık zorunlu eğitim sisteminden birçok yönden farklıdır. </a:t>
            </a:r>
          </a:p>
          <a:p>
            <a:pPr marL="0" indent="0">
              <a:spcBef>
                <a:spcPts val="0"/>
              </a:spcBef>
              <a:buNone/>
            </a:pPr>
            <a:endParaRPr lang="tr-TR" altLang="tr-TR" sz="1800"/>
          </a:p>
          <a:p>
            <a:pPr>
              <a:spcBef>
                <a:spcPts val="0"/>
              </a:spcBef>
              <a:buFont typeface="Wingdings" panose="05000000000000000000" pitchFamily="2" charset="2"/>
              <a:buChar char="ü"/>
            </a:pPr>
            <a:r>
              <a:rPr lang="tr-TR" altLang="tr-TR" sz="180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a:p>
          <a:p>
            <a:pPr>
              <a:spcBef>
                <a:spcPts val="0"/>
              </a:spcBef>
              <a:buFont typeface="Wingdings" panose="05000000000000000000" pitchFamily="2" charset="2"/>
              <a:buChar char="ü"/>
            </a:pPr>
            <a:r>
              <a:rPr lang="tr-TR" altLang="tr-TR" sz="1800"/>
              <a:t>Bu imkanlardan faydalanmanız sizin yararınıza olacaktır. </a:t>
            </a:r>
          </a:p>
          <a:p>
            <a:pPr>
              <a:spcBef>
                <a:spcPts val="0"/>
              </a:spcBef>
              <a:buFont typeface="Wingdings" panose="05000000000000000000" pitchFamily="2" charset="2"/>
              <a:buChar char="ü"/>
            </a:pPr>
            <a:endParaRPr lang="tr-TR" altLang="tr-TR" sz="1800"/>
          </a:p>
          <a:p>
            <a:pPr>
              <a:spcBef>
                <a:spcPts val="0"/>
              </a:spcBef>
              <a:buFont typeface="Wingdings" panose="05000000000000000000" pitchFamily="2" charset="2"/>
              <a:buChar char="ü"/>
            </a:pPr>
            <a:r>
              <a:rPr lang="tr-TR" altLang="tr-TR" sz="1800" b="1"/>
              <a:t>Merak edin. Soru sorun. Fikrinizi söyleyin. </a:t>
            </a:r>
          </a:p>
          <a:p>
            <a:pPr>
              <a:spcBef>
                <a:spcPts val="0"/>
              </a:spcBef>
              <a:buFont typeface="Wingdings" panose="05000000000000000000" pitchFamily="2" charset="2"/>
              <a:buChar char="ü"/>
            </a:pPr>
            <a:endParaRPr lang="tr-TR" altLang="tr-TR" sz="1800"/>
          </a:p>
          <a:p>
            <a:pPr>
              <a:spcBef>
                <a:spcPts val="0"/>
              </a:spcBef>
              <a:buFont typeface="Wingdings" panose="05000000000000000000" pitchFamily="2" charset="2"/>
              <a:buChar char="ü"/>
            </a:pPr>
            <a:r>
              <a:rPr lang="tr-TR" altLang="tr-TR" sz="180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a:t>Üniversitede görev yapan her bir öğretim üyesinin sizden başka </a:t>
            </a:r>
            <a:r>
              <a:rPr lang="tr-TR" altLang="tr-TR" sz="1800" u="sng"/>
              <a:t>onlarca öğrencisi</a:t>
            </a:r>
            <a:r>
              <a:rPr lang="tr-TR" altLang="tr-TR" sz="1800"/>
              <a:t> bulunmaktadır.</a:t>
            </a:r>
          </a:p>
          <a:p>
            <a:pPr marL="0" indent="0">
              <a:spcBef>
                <a:spcPts val="0"/>
              </a:spcBef>
              <a:buNone/>
            </a:pPr>
            <a:r>
              <a:rPr lang="tr-TR" altLang="tr-TR" sz="1800"/>
              <a:t> </a:t>
            </a:r>
          </a:p>
          <a:p>
            <a:pPr>
              <a:spcBef>
                <a:spcPts val="0"/>
              </a:spcBef>
              <a:buFont typeface="Wingdings" panose="05000000000000000000" pitchFamily="2" charset="2"/>
              <a:buChar char="ü"/>
            </a:pPr>
            <a:r>
              <a:rPr lang="tr-TR" altLang="tr-TR" sz="180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a:t>Ofise girerken öncelikle kapıyı çalmanız ve müsait olup olmadığını sormanız gerekir. </a:t>
            </a:r>
          </a:p>
          <a:p>
            <a:pPr algn="r">
              <a:buFont typeface="Wingdings" panose="05000000000000000000" pitchFamily="2" charset="2"/>
              <a:buChar char="ü"/>
            </a:pPr>
            <a:r>
              <a:rPr lang="tr-TR" altLang="tr-TR" sz="180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19</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a:t>Araştırma Görevlisi: </a:t>
            </a:r>
          </a:p>
          <a:p>
            <a:pPr marL="0" indent="0" algn="r">
              <a:spcBef>
                <a:spcPts val="0"/>
              </a:spcBef>
              <a:buNone/>
            </a:pPr>
            <a:r>
              <a:rPr lang="tr-TR" altLang="tr-TR" sz="1800"/>
              <a:t>İlgili anabilim dalının işleyiş ile ilgili sorunlara ilişkin bilgi edinmek amacıyla başvurulacak ilk birimdir.</a:t>
            </a:r>
          </a:p>
          <a:p>
            <a:pPr marL="0" indent="0" algn="r">
              <a:spcBef>
                <a:spcPts val="0"/>
              </a:spcBef>
              <a:buNone/>
            </a:pPr>
            <a:r>
              <a:rPr lang="tr-TR" altLang="tr-TR" sz="1800"/>
              <a:t> </a:t>
            </a:r>
          </a:p>
          <a:p>
            <a:pPr algn="r">
              <a:spcBef>
                <a:spcPts val="0"/>
              </a:spcBef>
              <a:buFont typeface="Wingdings" panose="05000000000000000000" pitchFamily="2" charset="2"/>
              <a:buChar char="ü"/>
            </a:pPr>
            <a:r>
              <a:rPr lang="tr-TR" altLang="tr-TR" sz="1800" b="1"/>
              <a:t>Danışman</a:t>
            </a:r>
            <a:r>
              <a:rPr lang="tr-TR" altLang="tr-TR" sz="1800"/>
              <a:t>: </a:t>
            </a:r>
          </a:p>
          <a:p>
            <a:pPr marL="0" indent="0" algn="r">
              <a:spcBef>
                <a:spcPts val="0"/>
              </a:spcBef>
              <a:buNone/>
            </a:pPr>
            <a:r>
              <a:rPr lang="tr-TR" altLang="tr-TR" sz="1800"/>
              <a:t>Öğrencinin ders kaydı, ders ekle-sil kontrolü vb. akademik konularla ilgili sorunlarını çözmede başvuracağı ilk birimdir.</a:t>
            </a:r>
          </a:p>
          <a:p>
            <a:pPr marL="0" indent="0" algn="r">
              <a:spcBef>
                <a:spcPts val="0"/>
              </a:spcBef>
              <a:buNone/>
            </a:pPr>
            <a:r>
              <a:rPr lang="tr-TR" altLang="tr-TR" sz="1800"/>
              <a:t> </a:t>
            </a:r>
          </a:p>
          <a:p>
            <a:pPr algn="r">
              <a:spcBef>
                <a:spcPts val="0"/>
              </a:spcBef>
              <a:buFont typeface="Wingdings" panose="05000000000000000000" pitchFamily="2" charset="2"/>
              <a:buChar char="ü"/>
            </a:pPr>
            <a:r>
              <a:rPr lang="tr-TR" altLang="tr-TR" sz="1800" b="1"/>
              <a:t>Anabilim Dalı Başkanı</a:t>
            </a:r>
            <a:r>
              <a:rPr lang="tr-TR" altLang="tr-TR" sz="1800"/>
              <a:t>:</a:t>
            </a:r>
          </a:p>
          <a:p>
            <a:pPr marL="0" indent="0" algn="r">
              <a:spcBef>
                <a:spcPts val="0"/>
              </a:spcBef>
              <a:buNone/>
            </a:pPr>
            <a:r>
              <a:rPr lang="tr-TR" altLang="tr-TR" sz="180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a:t>Pamukkale Üniversitesi’ne hoş geldiniz. </a:t>
            </a:r>
          </a:p>
          <a:p>
            <a:pPr marL="0" indent="0" algn="ctr">
              <a:spcBef>
                <a:spcPts val="0"/>
              </a:spcBef>
              <a:buNone/>
            </a:pPr>
            <a:endParaRPr lang="tr-TR" sz="2800"/>
          </a:p>
          <a:p>
            <a:pPr marL="0" indent="0" algn="ctr">
              <a:spcBef>
                <a:spcPts val="0"/>
              </a:spcBef>
              <a:buNone/>
            </a:pPr>
            <a:r>
              <a:rPr lang="tr-TR" sz="2800"/>
              <a:t>Bu sunum, Pamukkale Üniversitesi Psikolojik Danışma ve Rehberlik Eğitim, Araştırma ve Uygulama Merkezi (PDREM) tarafından Oryantasyon Programı 2021 kapsamında </a:t>
            </a:r>
          </a:p>
          <a:p>
            <a:pPr marL="0" indent="0" algn="ctr">
              <a:spcBef>
                <a:spcPts val="0"/>
              </a:spcBef>
              <a:buNone/>
            </a:pPr>
            <a:r>
              <a:rPr lang="tr-TR" sz="280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a:t>Bölüm Sekreterliği:</a:t>
            </a:r>
          </a:p>
          <a:p>
            <a:pPr algn="r">
              <a:lnSpc>
                <a:spcPct val="150000"/>
              </a:lnSpc>
              <a:buClr>
                <a:schemeClr val="accent1"/>
              </a:buClr>
            </a:pPr>
            <a:r>
              <a:rPr lang="tr-TR" altLang="tr-TR"/>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a:t>Yazı İşleri:</a:t>
            </a:r>
          </a:p>
          <a:p>
            <a:pPr algn="r">
              <a:lnSpc>
                <a:spcPct val="150000"/>
              </a:lnSpc>
              <a:buClr>
                <a:schemeClr val="accent1"/>
              </a:buClr>
            </a:pPr>
            <a:r>
              <a:rPr lang="tr-TR" altLang="tr-TR"/>
              <a:t>Muafiyet, ders silme-ekleme, not düzeltmeleri </a:t>
            </a:r>
            <a:r>
              <a:rPr lang="tr-TR" altLang="tr-TR" err="1"/>
              <a:t>vb</a:t>
            </a:r>
            <a:r>
              <a:rPr lang="tr-TR" altLang="tr-TR"/>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20</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0E8D521-2F7D-4910-B655-783085D1ECB1}"/>
              </a:ext>
            </a:extLst>
          </p:cNvPr>
          <p:cNvSpPr>
            <a:spLocks noGrp="1"/>
          </p:cNvSpPr>
          <p:nvPr>
            <p:ph sz="half" idx="1"/>
          </p:nvPr>
        </p:nvSpPr>
        <p:spPr>
          <a:xfrm>
            <a:off x="2957513" y="1128714"/>
            <a:ext cx="5929312" cy="800100"/>
          </a:xfrm>
        </p:spPr>
        <p:txBody>
          <a:bodyPr>
            <a:normAutofit/>
          </a:bodyPr>
          <a:lstStyle/>
          <a:p>
            <a:r>
              <a:rPr lang="tr-TR" sz="2400" b="1"/>
              <a:t>KOVİD-19 TEDBİRLERİ VE ÜNİVERSİTE YAŞANTISI</a:t>
            </a:r>
          </a:p>
        </p:txBody>
      </p:sp>
      <p:sp>
        <p:nvSpPr>
          <p:cNvPr id="5" name="Slayt Numarası Yer Tutucusu 4">
            <a:extLst>
              <a:ext uri="{FF2B5EF4-FFF2-40B4-BE49-F238E27FC236}">
                <a16:creationId xmlns:a16="http://schemas.microsoft.com/office/drawing/2014/main" id="{BE66F7EA-A108-4ECC-B8F3-4CFF5D1590FE}"/>
              </a:ext>
            </a:extLst>
          </p:cNvPr>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a:extLst>
              <a:ext uri="{FF2B5EF4-FFF2-40B4-BE49-F238E27FC236}">
                <a16:creationId xmlns:a16="http://schemas.microsoft.com/office/drawing/2014/main" id="{431E6715-CF96-469D-84B4-9CA999C2FBD1}"/>
              </a:ext>
            </a:extLst>
          </p:cNvPr>
          <p:cNvPicPr>
            <a:picLocks noChangeAspect="1"/>
          </p:cNvPicPr>
          <p:nvPr/>
        </p:nvPicPr>
        <p:blipFill>
          <a:blip r:embed="rId2"/>
          <a:stretch>
            <a:fillRect/>
          </a:stretch>
        </p:blipFill>
        <p:spPr>
          <a:xfrm>
            <a:off x="981012" y="2143125"/>
            <a:ext cx="10229975" cy="4333875"/>
          </a:xfrm>
          <a:prstGeom prst="rect">
            <a:avLst/>
          </a:prstGeom>
        </p:spPr>
      </p:pic>
    </p:spTree>
    <p:extLst>
      <p:ext uri="{BB962C8B-B14F-4D97-AF65-F5344CB8AC3E}">
        <p14:creationId xmlns:p14="http://schemas.microsoft.com/office/powerpoint/2010/main" val="1186761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F5D05E04-E2B9-4D10-B360-FDD69B88DCBF}"/>
              </a:ext>
            </a:extLst>
          </p:cNvPr>
          <p:cNvSpPr>
            <a:spLocks noGrp="1"/>
          </p:cNvSpPr>
          <p:nvPr>
            <p:ph type="sldNum" sz="quarter" idx="12"/>
          </p:nvPr>
        </p:nvSpPr>
        <p:spPr/>
        <p:txBody>
          <a:bodyPr/>
          <a:lstStyle/>
          <a:p>
            <a:fld id="{F302176B-0E47-46AC-8F43-DAB4B8A37D06}" type="slidenum">
              <a:rPr lang="tr-TR" smtClean="0"/>
              <a:pPr/>
              <a:t>22</a:t>
            </a:fld>
            <a:endParaRPr lang="tr-TR"/>
          </a:p>
        </p:txBody>
      </p:sp>
      <p:pic>
        <p:nvPicPr>
          <p:cNvPr id="3" name="Resim 2">
            <a:extLst>
              <a:ext uri="{FF2B5EF4-FFF2-40B4-BE49-F238E27FC236}">
                <a16:creationId xmlns:a16="http://schemas.microsoft.com/office/drawing/2014/main" id="{15852036-E636-42E0-9099-263DBADB4C80}"/>
              </a:ext>
            </a:extLst>
          </p:cNvPr>
          <p:cNvPicPr>
            <a:picLocks noChangeAspect="1"/>
          </p:cNvPicPr>
          <p:nvPr/>
        </p:nvPicPr>
        <p:blipFill>
          <a:blip r:embed="rId2"/>
          <a:stretch>
            <a:fillRect/>
          </a:stretch>
        </p:blipFill>
        <p:spPr>
          <a:xfrm>
            <a:off x="2514600" y="1426290"/>
            <a:ext cx="7543800" cy="4903073"/>
          </a:xfrm>
          <a:prstGeom prst="rect">
            <a:avLst/>
          </a:prstGeom>
        </p:spPr>
      </p:pic>
    </p:spTree>
    <p:extLst>
      <p:ext uri="{BB962C8B-B14F-4D97-AF65-F5344CB8AC3E}">
        <p14:creationId xmlns:p14="http://schemas.microsoft.com/office/powerpoint/2010/main" val="412738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3549116B-CE46-485C-BF9C-112898043B20}"/>
              </a:ext>
            </a:extLst>
          </p:cNvPr>
          <p:cNvSpPr>
            <a:spLocks noGrp="1"/>
          </p:cNvSpPr>
          <p:nvPr>
            <p:ph type="sldNum" sz="quarter" idx="12"/>
          </p:nvPr>
        </p:nvSpPr>
        <p:spPr/>
        <p:txBody>
          <a:bodyPr/>
          <a:lstStyle/>
          <a:p>
            <a:fld id="{F302176B-0E47-46AC-8F43-DAB4B8A37D06}" type="slidenum">
              <a:rPr lang="tr-TR" smtClean="0"/>
              <a:pPr/>
              <a:t>23</a:t>
            </a:fld>
            <a:endParaRPr lang="tr-TR"/>
          </a:p>
        </p:txBody>
      </p:sp>
      <p:pic>
        <p:nvPicPr>
          <p:cNvPr id="4" name="Resim 3">
            <a:extLst>
              <a:ext uri="{FF2B5EF4-FFF2-40B4-BE49-F238E27FC236}">
                <a16:creationId xmlns:a16="http://schemas.microsoft.com/office/drawing/2014/main" id="{839DC7D8-9EEB-4EEA-87E4-412585618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499" y="1647824"/>
            <a:ext cx="7472363" cy="4695825"/>
          </a:xfrm>
          <a:prstGeom prst="rect">
            <a:avLst/>
          </a:prstGeom>
        </p:spPr>
      </p:pic>
    </p:spTree>
    <p:extLst>
      <p:ext uri="{BB962C8B-B14F-4D97-AF65-F5344CB8AC3E}">
        <p14:creationId xmlns:p14="http://schemas.microsoft.com/office/powerpoint/2010/main" val="98762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A531D14A-850A-4213-872D-066431384B64}"/>
              </a:ext>
            </a:extLst>
          </p:cNvPr>
          <p:cNvSpPr>
            <a:spLocks noGrp="1"/>
          </p:cNvSpPr>
          <p:nvPr>
            <p:ph type="sldNum" sz="quarter" idx="12"/>
          </p:nvPr>
        </p:nvSpPr>
        <p:spPr/>
        <p:txBody>
          <a:bodyPr/>
          <a:lstStyle/>
          <a:p>
            <a:fld id="{F302176B-0E47-46AC-8F43-DAB4B8A37D06}" type="slidenum">
              <a:rPr lang="tr-TR" smtClean="0"/>
              <a:pPr/>
              <a:t>24</a:t>
            </a:fld>
            <a:endParaRPr lang="tr-TR"/>
          </a:p>
        </p:txBody>
      </p:sp>
      <p:pic>
        <p:nvPicPr>
          <p:cNvPr id="4" name="Resim 3">
            <a:extLst>
              <a:ext uri="{FF2B5EF4-FFF2-40B4-BE49-F238E27FC236}">
                <a16:creationId xmlns:a16="http://schemas.microsoft.com/office/drawing/2014/main" id="{D900CC73-772A-4D22-B173-E9E14E47A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929" y="1140212"/>
            <a:ext cx="6829425" cy="5229226"/>
          </a:xfrm>
          <a:prstGeom prst="rect">
            <a:avLst/>
          </a:prstGeom>
        </p:spPr>
      </p:pic>
    </p:spTree>
    <p:extLst>
      <p:ext uri="{BB962C8B-B14F-4D97-AF65-F5344CB8AC3E}">
        <p14:creationId xmlns:p14="http://schemas.microsoft.com/office/powerpoint/2010/main" val="1591796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D579DBB0-1351-4CF0-815C-D25E2C557F94}"/>
              </a:ext>
            </a:extLst>
          </p:cNvPr>
          <p:cNvSpPr>
            <a:spLocks noGrp="1"/>
          </p:cNvSpPr>
          <p:nvPr>
            <p:ph type="sldNum" sz="quarter" idx="12"/>
          </p:nvPr>
        </p:nvSpPr>
        <p:spPr/>
        <p:txBody>
          <a:bodyPr/>
          <a:lstStyle/>
          <a:p>
            <a:fld id="{F302176B-0E47-46AC-8F43-DAB4B8A37D06}" type="slidenum">
              <a:rPr lang="tr-TR" smtClean="0"/>
              <a:pPr/>
              <a:t>25</a:t>
            </a:fld>
            <a:endParaRPr lang="tr-TR"/>
          </a:p>
        </p:txBody>
      </p:sp>
      <p:pic>
        <p:nvPicPr>
          <p:cNvPr id="4" name="Resim 3">
            <a:extLst>
              <a:ext uri="{FF2B5EF4-FFF2-40B4-BE49-F238E27FC236}">
                <a16:creationId xmlns:a16="http://schemas.microsoft.com/office/drawing/2014/main" id="{7A99A50B-3AE8-4509-9399-2199EBB42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2362" y="1300163"/>
            <a:ext cx="6110288" cy="4629149"/>
          </a:xfrm>
          <a:prstGeom prst="rect">
            <a:avLst/>
          </a:prstGeom>
        </p:spPr>
      </p:pic>
    </p:spTree>
    <p:extLst>
      <p:ext uri="{BB962C8B-B14F-4D97-AF65-F5344CB8AC3E}">
        <p14:creationId xmlns:p14="http://schemas.microsoft.com/office/powerpoint/2010/main" val="2740369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5ADCEDC7-E815-42CA-AA43-2C727FD660CF}"/>
              </a:ext>
            </a:extLst>
          </p:cNvPr>
          <p:cNvSpPr>
            <a:spLocks noGrp="1"/>
          </p:cNvSpPr>
          <p:nvPr>
            <p:ph type="sldNum" sz="quarter" idx="12"/>
          </p:nvPr>
        </p:nvSpPr>
        <p:spPr/>
        <p:txBody>
          <a:bodyPr/>
          <a:lstStyle/>
          <a:p>
            <a:fld id="{F302176B-0E47-46AC-8F43-DAB4B8A37D06}" type="slidenum">
              <a:rPr lang="tr-TR" smtClean="0"/>
              <a:pPr/>
              <a:t>26</a:t>
            </a:fld>
            <a:endParaRPr lang="tr-TR"/>
          </a:p>
        </p:txBody>
      </p:sp>
      <p:pic>
        <p:nvPicPr>
          <p:cNvPr id="4" name="Resim 3">
            <a:extLst>
              <a:ext uri="{FF2B5EF4-FFF2-40B4-BE49-F238E27FC236}">
                <a16:creationId xmlns:a16="http://schemas.microsoft.com/office/drawing/2014/main" id="{22D737B3-8E40-4290-904D-5EEE6BA02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8235" y="1170305"/>
            <a:ext cx="7539038" cy="5133975"/>
          </a:xfrm>
          <a:prstGeom prst="rect">
            <a:avLst/>
          </a:prstGeom>
        </p:spPr>
      </p:pic>
    </p:spTree>
    <p:extLst>
      <p:ext uri="{BB962C8B-B14F-4D97-AF65-F5344CB8AC3E}">
        <p14:creationId xmlns:p14="http://schemas.microsoft.com/office/powerpoint/2010/main" val="2502028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8CC30BCB-5DC1-48EB-A220-D7263D3743BA}"/>
              </a:ext>
            </a:extLst>
          </p:cNvPr>
          <p:cNvSpPr>
            <a:spLocks noGrp="1"/>
          </p:cNvSpPr>
          <p:nvPr>
            <p:ph type="sldNum" sz="quarter" idx="12"/>
          </p:nvPr>
        </p:nvSpPr>
        <p:spPr/>
        <p:txBody>
          <a:bodyPr/>
          <a:lstStyle/>
          <a:p>
            <a:fld id="{F302176B-0E47-46AC-8F43-DAB4B8A37D06}" type="slidenum">
              <a:rPr lang="tr-TR" smtClean="0"/>
              <a:pPr/>
              <a:t>27</a:t>
            </a:fld>
            <a:endParaRPr lang="tr-TR"/>
          </a:p>
        </p:txBody>
      </p:sp>
      <p:pic>
        <p:nvPicPr>
          <p:cNvPr id="4" name="Resim 3">
            <a:extLst>
              <a:ext uri="{FF2B5EF4-FFF2-40B4-BE49-F238E27FC236}">
                <a16:creationId xmlns:a16="http://schemas.microsoft.com/office/drawing/2014/main" id="{0846E22A-282E-476D-BF23-FB6722A2D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3225" y="942975"/>
            <a:ext cx="7586663" cy="5157788"/>
          </a:xfrm>
          <a:prstGeom prst="rect">
            <a:avLst/>
          </a:prstGeom>
        </p:spPr>
      </p:pic>
    </p:spTree>
    <p:extLst>
      <p:ext uri="{BB962C8B-B14F-4D97-AF65-F5344CB8AC3E}">
        <p14:creationId xmlns:p14="http://schemas.microsoft.com/office/powerpoint/2010/main" val="2746268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017E9F1-74D7-4A59-9322-FC8FC9A9D359}"/>
              </a:ext>
            </a:extLst>
          </p:cNvPr>
          <p:cNvSpPr>
            <a:spLocks noGrp="1"/>
          </p:cNvSpPr>
          <p:nvPr>
            <p:ph type="sldNum" sz="quarter" idx="12"/>
          </p:nvPr>
        </p:nvSpPr>
        <p:spPr/>
        <p:txBody>
          <a:bodyPr/>
          <a:lstStyle/>
          <a:p>
            <a:fld id="{F302176B-0E47-46AC-8F43-DAB4B8A37D06}" type="slidenum">
              <a:rPr lang="tr-TR" smtClean="0"/>
              <a:pPr/>
              <a:t>28</a:t>
            </a:fld>
            <a:endParaRPr lang="tr-TR"/>
          </a:p>
        </p:txBody>
      </p:sp>
      <p:pic>
        <p:nvPicPr>
          <p:cNvPr id="6" name="Resim 5">
            <a:extLst>
              <a:ext uri="{FF2B5EF4-FFF2-40B4-BE49-F238E27FC236}">
                <a16:creationId xmlns:a16="http://schemas.microsoft.com/office/drawing/2014/main" id="{7AB7FF70-5919-48F3-BA17-BE99DDFD6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2312" y="928689"/>
            <a:ext cx="7839076" cy="5257800"/>
          </a:xfrm>
          <a:prstGeom prst="rect">
            <a:avLst/>
          </a:prstGeom>
        </p:spPr>
      </p:pic>
    </p:spTree>
    <p:extLst>
      <p:ext uri="{BB962C8B-B14F-4D97-AF65-F5344CB8AC3E}">
        <p14:creationId xmlns:p14="http://schemas.microsoft.com/office/powerpoint/2010/main" val="2634716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a:extLst>
              <a:ext uri="{FF2B5EF4-FFF2-40B4-BE49-F238E27FC236}">
                <a16:creationId xmlns:a16="http://schemas.microsoft.com/office/drawing/2014/main" id="{ABD0C8F3-F817-47E4-B121-F6EFEBD60C2F}"/>
              </a:ext>
            </a:extLst>
          </p:cNvPr>
          <p:cNvSpPr>
            <a:spLocks noGrp="1"/>
          </p:cNvSpPr>
          <p:nvPr>
            <p:ph type="sldNum" sz="quarter" idx="12"/>
          </p:nvPr>
        </p:nvSpPr>
        <p:spPr/>
        <p:txBody>
          <a:bodyPr/>
          <a:lstStyle/>
          <a:p>
            <a:fld id="{F302176B-0E47-46AC-8F43-DAB4B8A37D06}" type="slidenum">
              <a:rPr lang="tr-TR" smtClean="0"/>
              <a:pPr/>
              <a:t>29</a:t>
            </a:fld>
            <a:endParaRPr lang="tr-TR"/>
          </a:p>
        </p:txBody>
      </p:sp>
      <p:pic>
        <p:nvPicPr>
          <p:cNvPr id="8" name="Resim 7">
            <a:extLst>
              <a:ext uri="{FF2B5EF4-FFF2-40B4-BE49-F238E27FC236}">
                <a16:creationId xmlns:a16="http://schemas.microsoft.com/office/drawing/2014/main" id="{E1EDB936-8B39-442C-84F6-9CDD25C574A4}"/>
              </a:ext>
            </a:extLst>
          </p:cNvPr>
          <p:cNvPicPr>
            <a:picLocks noChangeAspect="1"/>
          </p:cNvPicPr>
          <p:nvPr/>
        </p:nvPicPr>
        <p:blipFill>
          <a:blip r:embed="rId2"/>
          <a:stretch>
            <a:fillRect/>
          </a:stretch>
        </p:blipFill>
        <p:spPr>
          <a:xfrm>
            <a:off x="2514600" y="1428750"/>
            <a:ext cx="7272338" cy="4800600"/>
          </a:xfrm>
          <a:prstGeom prst="rect">
            <a:avLst/>
          </a:prstGeom>
        </p:spPr>
      </p:pic>
    </p:spTree>
    <p:extLst>
      <p:ext uri="{BB962C8B-B14F-4D97-AF65-F5344CB8AC3E}">
        <p14:creationId xmlns:p14="http://schemas.microsoft.com/office/powerpoint/2010/main" val="45532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a:t>GENEL BİLGİLER</a:t>
            </a:r>
          </a:p>
          <a:p>
            <a:pPr marL="0" indent="0">
              <a:buNone/>
            </a:pPr>
            <a:r>
              <a:rPr lang="tr-TR"/>
              <a:t>Kuruluş Tarihi: 1992</a:t>
            </a:r>
          </a:p>
          <a:p>
            <a:pPr marL="0" indent="0">
              <a:buNone/>
            </a:pPr>
            <a:r>
              <a:rPr lang="tr-TR"/>
              <a:t>Rektör : Prof. Dr. Ahmet Kutluhan</a:t>
            </a:r>
          </a:p>
          <a:p>
            <a:pPr marL="0" indent="0">
              <a:buNone/>
            </a:pPr>
            <a:r>
              <a:rPr lang="tr-TR"/>
              <a:t>Web adresi: </a:t>
            </a:r>
            <a:r>
              <a:rPr lang="tr-TR">
                <a:hlinkClick r:id="rId2"/>
              </a:rPr>
              <a:t>www.pau.edu.tr</a:t>
            </a:r>
            <a:endParaRPr lang="tr-TR"/>
          </a:p>
          <a:p>
            <a:pPr marL="0" indent="0">
              <a:buNone/>
            </a:pPr>
            <a:r>
              <a:rPr lang="tr-TR"/>
              <a:t>41.316 Öğrenci</a:t>
            </a:r>
          </a:p>
          <a:p>
            <a:pPr marL="0" indent="0">
              <a:buNone/>
            </a:pPr>
            <a:r>
              <a:rPr lang="tr-TR"/>
              <a:t>2.253</a:t>
            </a:r>
            <a:r>
              <a:rPr lang="tr-TR">
                <a:solidFill>
                  <a:srgbClr val="FF0000"/>
                </a:solidFill>
              </a:rPr>
              <a:t> </a:t>
            </a:r>
            <a:r>
              <a:rPr lang="tr-TR"/>
              <a:t>Akademik Personel</a:t>
            </a:r>
          </a:p>
          <a:p>
            <a:pPr marL="0" indent="0">
              <a:buNone/>
            </a:pPr>
            <a:r>
              <a:rPr lang="tr-TR"/>
              <a:t>1.403 İdari Personel</a:t>
            </a:r>
          </a:p>
          <a:p>
            <a:pPr marL="0" indent="0">
              <a:buNone/>
            </a:pPr>
            <a:r>
              <a:rPr lang="tr-TR"/>
              <a:t>17</a:t>
            </a:r>
            <a:r>
              <a:rPr lang="tr-TR">
                <a:solidFill>
                  <a:srgbClr val="FF0000"/>
                </a:solidFill>
              </a:rPr>
              <a:t> </a:t>
            </a:r>
            <a:r>
              <a:rPr lang="tr-TR"/>
              <a:t>Fakülte</a:t>
            </a:r>
          </a:p>
          <a:p>
            <a:pPr marL="0" indent="0">
              <a:buNone/>
            </a:pPr>
            <a:r>
              <a:rPr lang="tr-TR"/>
              <a:t>17 Meslek Yüksekokulu</a:t>
            </a:r>
          </a:p>
          <a:p>
            <a:pPr marL="0" indent="0">
              <a:buNone/>
            </a:pPr>
            <a:r>
              <a:rPr lang="tr-TR"/>
              <a:t>2 Yüksekokul</a:t>
            </a:r>
          </a:p>
          <a:p>
            <a:pPr marL="0" indent="0">
              <a:buNone/>
            </a:pPr>
            <a:r>
              <a:rPr lang="tr-TR"/>
              <a:t>6 Enstitü</a:t>
            </a:r>
          </a:p>
          <a:p>
            <a:pPr marL="0" indent="0">
              <a:buNone/>
            </a:pPr>
            <a:r>
              <a:rPr lang="tr-TR"/>
              <a:t>44 Araştırma Merkezi</a:t>
            </a:r>
          </a:p>
          <a:p>
            <a:pPr marL="0" indent="0">
              <a:buNone/>
            </a:pPr>
            <a:endParaRPr lang="tr-TR"/>
          </a:p>
          <a:p>
            <a:pPr marL="0" indent="0">
              <a:buNone/>
            </a:pPr>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sp>
        <p:nvSpPr>
          <p:cNvPr id="4" name="Metin kutusu 3"/>
          <p:cNvSpPr txBox="1"/>
          <p:nvPr/>
        </p:nvSpPr>
        <p:spPr>
          <a:xfrm>
            <a:off x="2077156" y="6265332"/>
            <a:ext cx="6762044" cy="369332"/>
          </a:xfrm>
          <a:prstGeom prst="rect">
            <a:avLst/>
          </a:prstGeom>
          <a:noFill/>
        </p:spPr>
        <p:txBody>
          <a:bodyPr wrap="square" rtlCol="0">
            <a:spAutoFit/>
          </a:bodyPr>
          <a:lstStyle/>
          <a:p>
            <a:r>
              <a:rPr lang="tr-TR" b="1"/>
              <a:t>*25.08.2021 itibari ile güncel verilerden elde edilmiştir.</a:t>
            </a: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4E1000C9-2AA7-4CFF-98B9-E15FD75C0A9B}"/>
              </a:ext>
            </a:extLst>
          </p:cNvPr>
          <p:cNvSpPr>
            <a:spLocks noGrp="1"/>
          </p:cNvSpPr>
          <p:nvPr>
            <p:ph type="sldNum" sz="quarter" idx="12"/>
          </p:nvPr>
        </p:nvSpPr>
        <p:spPr/>
        <p:txBody>
          <a:bodyPr/>
          <a:lstStyle/>
          <a:p>
            <a:fld id="{F302176B-0E47-46AC-8F43-DAB4B8A37D06}" type="slidenum">
              <a:rPr lang="tr-TR" smtClean="0"/>
              <a:pPr/>
              <a:t>30</a:t>
            </a:fld>
            <a:endParaRPr lang="tr-TR"/>
          </a:p>
        </p:txBody>
      </p:sp>
      <p:pic>
        <p:nvPicPr>
          <p:cNvPr id="3" name="Resim 2">
            <a:extLst>
              <a:ext uri="{FF2B5EF4-FFF2-40B4-BE49-F238E27FC236}">
                <a16:creationId xmlns:a16="http://schemas.microsoft.com/office/drawing/2014/main" id="{5AE0EC53-AC11-4C60-AA24-9F59AE244EA2}"/>
              </a:ext>
            </a:extLst>
          </p:cNvPr>
          <p:cNvPicPr>
            <a:picLocks noChangeAspect="1"/>
          </p:cNvPicPr>
          <p:nvPr/>
        </p:nvPicPr>
        <p:blipFill>
          <a:blip r:embed="rId2"/>
          <a:stretch>
            <a:fillRect/>
          </a:stretch>
        </p:blipFill>
        <p:spPr>
          <a:xfrm>
            <a:off x="5872163" y="309562"/>
            <a:ext cx="4786311" cy="6167438"/>
          </a:xfrm>
          <a:prstGeom prst="rect">
            <a:avLst/>
          </a:prstGeom>
        </p:spPr>
      </p:pic>
      <p:sp>
        <p:nvSpPr>
          <p:cNvPr id="4" name="Metin kutusu 3">
            <a:extLst>
              <a:ext uri="{FF2B5EF4-FFF2-40B4-BE49-F238E27FC236}">
                <a16:creationId xmlns:a16="http://schemas.microsoft.com/office/drawing/2014/main" id="{C8F0A99E-9EF6-44B6-A94A-53484E1F1B31}"/>
              </a:ext>
            </a:extLst>
          </p:cNvPr>
          <p:cNvSpPr txBox="1"/>
          <p:nvPr/>
        </p:nvSpPr>
        <p:spPr>
          <a:xfrm>
            <a:off x="1243013" y="2686050"/>
            <a:ext cx="3929062" cy="954107"/>
          </a:xfrm>
          <a:prstGeom prst="rect">
            <a:avLst/>
          </a:prstGeom>
          <a:noFill/>
        </p:spPr>
        <p:txBody>
          <a:bodyPr wrap="square" rtlCol="0">
            <a:spAutoFit/>
          </a:bodyPr>
          <a:lstStyle/>
          <a:p>
            <a:r>
              <a:rPr lang="tr-TR" sz="2800" b="1" i="1">
                <a:latin typeface="+mj-lt"/>
              </a:rPr>
              <a:t>ELLERİMİZİ NASIL YIKAMALIYIZ?</a:t>
            </a:r>
          </a:p>
        </p:txBody>
      </p:sp>
    </p:spTree>
    <p:extLst>
      <p:ext uri="{BB962C8B-B14F-4D97-AF65-F5344CB8AC3E}">
        <p14:creationId xmlns:p14="http://schemas.microsoft.com/office/powerpoint/2010/main" val="1765940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C5228EF5-5D12-4E4C-814B-C98CFE4F4EA9}"/>
              </a:ext>
            </a:extLst>
          </p:cNvPr>
          <p:cNvSpPr>
            <a:spLocks noGrp="1"/>
          </p:cNvSpPr>
          <p:nvPr>
            <p:ph type="sldNum" sz="quarter" idx="12"/>
          </p:nvPr>
        </p:nvSpPr>
        <p:spPr/>
        <p:txBody>
          <a:bodyPr/>
          <a:lstStyle/>
          <a:p>
            <a:fld id="{F302176B-0E47-46AC-8F43-DAB4B8A37D06}" type="slidenum">
              <a:rPr lang="tr-TR" smtClean="0"/>
              <a:pPr/>
              <a:t>31</a:t>
            </a:fld>
            <a:endParaRPr lang="tr-TR"/>
          </a:p>
        </p:txBody>
      </p:sp>
      <p:pic>
        <p:nvPicPr>
          <p:cNvPr id="4" name="Resim 3">
            <a:extLst>
              <a:ext uri="{FF2B5EF4-FFF2-40B4-BE49-F238E27FC236}">
                <a16:creationId xmlns:a16="http://schemas.microsoft.com/office/drawing/2014/main" id="{DFCC5B04-74C3-4986-9F15-7823C3EA3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28763"/>
            <a:ext cx="11820525" cy="4729162"/>
          </a:xfrm>
          <a:prstGeom prst="rect">
            <a:avLst/>
          </a:prstGeom>
        </p:spPr>
      </p:pic>
    </p:spTree>
    <p:extLst>
      <p:ext uri="{BB962C8B-B14F-4D97-AF65-F5344CB8AC3E}">
        <p14:creationId xmlns:p14="http://schemas.microsoft.com/office/powerpoint/2010/main" val="754678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EA04AA30-71FD-4A8C-922A-0B3A3A485EE3}"/>
              </a:ext>
            </a:extLst>
          </p:cNvPr>
          <p:cNvSpPr>
            <a:spLocks noGrp="1"/>
          </p:cNvSpPr>
          <p:nvPr>
            <p:ph type="sldNum" sz="quarter" idx="12"/>
          </p:nvPr>
        </p:nvSpPr>
        <p:spPr/>
        <p:txBody>
          <a:bodyPr/>
          <a:lstStyle/>
          <a:p>
            <a:fld id="{F302176B-0E47-46AC-8F43-DAB4B8A37D06}" type="slidenum">
              <a:rPr lang="tr-TR" smtClean="0"/>
              <a:pPr/>
              <a:t>32</a:t>
            </a:fld>
            <a:endParaRPr lang="tr-TR"/>
          </a:p>
        </p:txBody>
      </p:sp>
      <p:pic>
        <p:nvPicPr>
          <p:cNvPr id="4" name="Resim 3">
            <a:extLst>
              <a:ext uri="{FF2B5EF4-FFF2-40B4-BE49-F238E27FC236}">
                <a16:creationId xmlns:a16="http://schemas.microsoft.com/office/drawing/2014/main" id="{D883C2A0-A441-4C9E-B20D-0012A444F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00187"/>
            <a:ext cx="11820525" cy="4814887"/>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Mürekkep 2">
                <a:extLst>
                  <a:ext uri="{FF2B5EF4-FFF2-40B4-BE49-F238E27FC236}">
                    <a16:creationId xmlns:a16="http://schemas.microsoft.com/office/drawing/2014/main" id="{0C8B5C13-F519-45A7-8E5F-599C5FB81614}"/>
                  </a:ext>
                </a:extLst>
              </p14:cNvPr>
              <p14:cNvContentPartPr/>
              <p14:nvPr/>
            </p14:nvContentPartPr>
            <p14:xfrm>
              <a:off x="-1809749" y="6819899"/>
              <a:ext cx="9525" cy="9525"/>
            </p14:xfrm>
          </p:contentPart>
        </mc:Choice>
        <mc:Fallback xmlns="">
          <p:pic>
            <p:nvPicPr>
              <p:cNvPr id="3" name="Mürekkep 2">
                <a:extLst>
                  <a:ext uri="{FF2B5EF4-FFF2-40B4-BE49-F238E27FC236}">
                    <a16:creationId xmlns:a16="http://schemas.microsoft.com/office/drawing/2014/main" id="{0C8B5C13-F519-45A7-8E5F-599C5FB81614}"/>
                  </a:ext>
                </a:extLst>
              </p:cNvPr>
              <p:cNvPicPr/>
              <p:nvPr/>
            </p:nvPicPr>
            <p:blipFill>
              <a:blip r:embed="rId4"/>
              <a:stretch>
                <a:fillRect/>
              </a:stretch>
            </p:blipFill>
            <p:spPr>
              <a:xfrm>
                <a:off x="-2285999" y="6343649"/>
                <a:ext cx="952500" cy="952500"/>
              </a:xfrm>
              <a:prstGeom prst="rect">
                <a:avLst/>
              </a:prstGeom>
            </p:spPr>
          </p:pic>
        </mc:Fallback>
      </mc:AlternateContent>
    </p:spTree>
    <p:extLst>
      <p:ext uri="{BB962C8B-B14F-4D97-AF65-F5344CB8AC3E}">
        <p14:creationId xmlns:p14="http://schemas.microsoft.com/office/powerpoint/2010/main" val="749467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2484CCB9-8F99-47B6-97CD-B9F57F6E657B}"/>
              </a:ext>
            </a:extLst>
          </p:cNvPr>
          <p:cNvSpPr>
            <a:spLocks noGrp="1"/>
          </p:cNvSpPr>
          <p:nvPr>
            <p:ph type="title"/>
          </p:nvPr>
        </p:nvSpPr>
        <p:spPr>
          <a:xfrm>
            <a:off x="2895600" y="2500313"/>
            <a:ext cx="8610600" cy="2857500"/>
          </a:xfrm>
        </p:spPr>
        <p:txBody>
          <a:bodyPr>
            <a:normAutofit/>
          </a:bodyPr>
          <a:lstStyle/>
          <a:p>
            <a:pPr algn="ctr"/>
            <a:r>
              <a:rPr lang="tr-TR" sz="3600" b="1"/>
              <a:t>KİMLER YAKIN TEMASLI VE TEMASLI SAYILIR?</a:t>
            </a:r>
          </a:p>
        </p:txBody>
      </p:sp>
      <p:sp>
        <p:nvSpPr>
          <p:cNvPr id="2" name="Slayt Numarası Yer Tutucusu 1">
            <a:extLst>
              <a:ext uri="{FF2B5EF4-FFF2-40B4-BE49-F238E27FC236}">
                <a16:creationId xmlns:a16="http://schemas.microsoft.com/office/drawing/2014/main" id="{56C7D812-6CA9-417F-BA6F-B720F1366DCA}"/>
              </a:ext>
            </a:extLst>
          </p:cNvPr>
          <p:cNvSpPr>
            <a:spLocks noGrp="1"/>
          </p:cNvSpPr>
          <p:nvPr>
            <p:ph type="sldNum" sz="quarter" idx="12"/>
          </p:nvPr>
        </p:nvSpPr>
        <p:spPr/>
        <p:txBody>
          <a:bodyPr/>
          <a:lstStyle/>
          <a:p>
            <a:fld id="{F302176B-0E47-46AC-8F43-DAB4B8A37D06}" type="slidenum">
              <a:rPr lang="tr-TR" smtClean="0"/>
              <a:pPr/>
              <a:t>33</a:t>
            </a:fld>
            <a:endParaRPr lang="tr-TR"/>
          </a:p>
        </p:txBody>
      </p:sp>
    </p:spTree>
    <p:extLst>
      <p:ext uri="{BB962C8B-B14F-4D97-AF65-F5344CB8AC3E}">
        <p14:creationId xmlns:p14="http://schemas.microsoft.com/office/powerpoint/2010/main" val="120246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922B30BD-D5AB-4AC0-A377-3DE7C82E2364}"/>
              </a:ext>
            </a:extLst>
          </p:cNvPr>
          <p:cNvPicPr>
            <a:picLocks noGrp="1" noChangeAspect="1"/>
          </p:cNvPicPr>
          <p:nvPr>
            <p:ph idx="1"/>
          </p:nvPr>
        </p:nvPicPr>
        <p:blipFill>
          <a:blip r:embed="rId2"/>
          <a:stretch>
            <a:fillRect/>
          </a:stretch>
        </p:blipFill>
        <p:spPr>
          <a:xfrm>
            <a:off x="1028699" y="170067"/>
            <a:ext cx="9772651" cy="6047869"/>
          </a:xfrm>
          <a:prstGeom prst="rect">
            <a:avLst/>
          </a:prstGeom>
        </p:spPr>
      </p:pic>
      <p:sp>
        <p:nvSpPr>
          <p:cNvPr id="4" name="Slayt Numarası Yer Tutucusu 3">
            <a:extLst>
              <a:ext uri="{FF2B5EF4-FFF2-40B4-BE49-F238E27FC236}">
                <a16:creationId xmlns:a16="http://schemas.microsoft.com/office/drawing/2014/main" id="{A6A907F0-BA80-48B1-8C33-0EBD591A294B}"/>
              </a:ext>
            </a:extLst>
          </p:cNvPr>
          <p:cNvSpPr>
            <a:spLocks noGrp="1"/>
          </p:cNvSpPr>
          <p:nvPr>
            <p:ph type="sldNum" sz="quarter" idx="12"/>
          </p:nvPr>
        </p:nvSpPr>
        <p:spPr/>
        <p:txBody>
          <a:bodyPr/>
          <a:lstStyle/>
          <a:p>
            <a:fld id="{F302176B-0E47-46AC-8F43-DAB4B8A37D06}" type="slidenum">
              <a:rPr lang="tr-TR" smtClean="0"/>
              <a:pPr/>
              <a:t>34</a:t>
            </a:fld>
            <a:endParaRPr lang="tr-TR"/>
          </a:p>
        </p:txBody>
      </p:sp>
    </p:spTree>
    <p:extLst>
      <p:ext uri="{BB962C8B-B14F-4D97-AF65-F5344CB8AC3E}">
        <p14:creationId xmlns:p14="http://schemas.microsoft.com/office/powerpoint/2010/main" val="368317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472FB72F-8F67-4F12-B381-D6E2E79731AE}"/>
              </a:ext>
            </a:extLst>
          </p:cNvPr>
          <p:cNvSpPr>
            <a:spLocks noGrp="1"/>
          </p:cNvSpPr>
          <p:nvPr>
            <p:ph type="sldNum" sz="quarter" idx="12"/>
          </p:nvPr>
        </p:nvSpPr>
        <p:spPr/>
        <p:txBody>
          <a:bodyPr/>
          <a:lstStyle/>
          <a:p>
            <a:fld id="{F302176B-0E47-46AC-8F43-DAB4B8A37D06}" type="slidenum">
              <a:rPr lang="tr-TR" smtClean="0"/>
              <a:pPr/>
              <a:t>35</a:t>
            </a:fld>
            <a:endParaRPr lang="tr-TR"/>
          </a:p>
        </p:txBody>
      </p:sp>
      <p:pic>
        <p:nvPicPr>
          <p:cNvPr id="6" name="Resim 5">
            <a:extLst>
              <a:ext uri="{FF2B5EF4-FFF2-40B4-BE49-F238E27FC236}">
                <a16:creationId xmlns:a16="http://schemas.microsoft.com/office/drawing/2014/main" id="{E4879803-445C-42BE-B744-CB03D02F7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325" y="1315704"/>
            <a:ext cx="9910762" cy="5161295"/>
          </a:xfrm>
          <a:prstGeom prst="rect">
            <a:avLst/>
          </a:prstGeom>
        </p:spPr>
      </p:pic>
    </p:spTree>
    <p:extLst>
      <p:ext uri="{BB962C8B-B14F-4D97-AF65-F5344CB8AC3E}">
        <p14:creationId xmlns:p14="http://schemas.microsoft.com/office/powerpoint/2010/main" val="4122141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a:t>Ayrıntılı bilgiyi; </a:t>
            </a:r>
            <a:r>
              <a:rPr lang="tr-TR">
                <a:hlinkClick r:id="rId2"/>
              </a:rPr>
              <a:t>http://www.pau.edu.tr/oidb/tr/sayfa/yonetmelik</a:t>
            </a:r>
            <a:r>
              <a:rPr lang="tr-TR"/>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a:solidFill>
                  <a:schemeClr val="tx2"/>
                </a:solidFill>
              </a:rPr>
              <a:t>ÖN</a:t>
            </a:r>
            <a:r>
              <a:rPr lang="de-DE" altLang="tr-TR" sz="3600" b="1" i="1">
                <a:solidFill>
                  <a:schemeClr val="tx2"/>
                </a:solidFill>
              </a:rPr>
              <a:t>LİSANS</a:t>
            </a:r>
            <a:r>
              <a:rPr lang="tr-TR" altLang="tr-TR" sz="3600" b="1" i="1">
                <a:solidFill>
                  <a:schemeClr val="tx2"/>
                </a:solidFill>
              </a:rPr>
              <a:t> VE LİSANS </a:t>
            </a:r>
            <a:r>
              <a:rPr lang="de-DE" altLang="tr-TR" sz="3600" b="1" i="1">
                <a:solidFill>
                  <a:schemeClr val="tx2"/>
                </a:solidFill>
              </a:rPr>
              <a:t>YÖNETMELİĞİ</a:t>
            </a:r>
            <a:endParaRPr lang="tr-TR" sz="3600" b="1" i="1"/>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37</a:t>
            </a:fld>
            <a:endParaRPr lang="tr-TR"/>
          </a:p>
        </p:txBody>
      </p:sp>
      <p:sp>
        <p:nvSpPr>
          <p:cNvPr id="7" name="Metin kutusu 6"/>
          <p:cNvSpPr txBox="1"/>
          <p:nvPr/>
        </p:nvSpPr>
        <p:spPr>
          <a:xfrm>
            <a:off x="1362382" y="5214474"/>
            <a:ext cx="9667568" cy="1015663"/>
          </a:xfrm>
          <a:prstGeom prst="rect">
            <a:avLst/>
          </a:prstGeom>
          <a:noFill/>
        </p:spPr>
        <p:txBody>
          <a:bodyPr wrap="square" rtlCol="0">
            <a:spAutoFit/>
          </a:bodyPr>
          <a:lstStyle/>
          <a:p>
            <a:pPr algn="r"/>
            <a:r>
              <a:rPr lang="tr-TR" sz="200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2065270" y="1813985"/>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Akademik takvim</a:t>
            </a:r>
          </a:p>
        </p:txBody>
      </p:sp>
    </p:spTree>
    <p:extLst>
      <p:ext uri="{BB962C8B-B14F-4D97-AF65-F5344CB8AC3E}">
        <p14:creationId xmlns:p14="http://schemas.microsoft.com/office/powerpoint/2010/main" val="3706092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a:p>
          <a:p>
            <a:pPr marL="0" indent="0" algn="r">
              <a:buNone/>
            </a:pPr>
            <a:r>
              <a:rPr lang="tr-TR" sz="1800"/>
              <a:t>Pusula Bilgi Sistemi, tüm uygulamalara tek bir kullanıcı adı ve şifre ile erişebilmeyi sağlayan ortak kimlik doğrulama platformudur.</a:t>
            </a:r>
          </a:p>
          <a:p>
            <a:pPr marL="0" indent="0" algn="r">
              <a:buNone/>
            </a:pPr>
            <a:r>
              <a:rPr lang="tr-TR" sz="1800"/>
              <a:t>Ders seçimlerinizi yapmak, notlarınıza (Öğrenci Bilgi Sistemi) ve e-postanıza bakmak için bu sistemi kullanabilirsiniz.</a:t>
            </a:r>
          </a:p>
          <a:p>
            <a:pPr marL="0" indent="0" algn="r">
              <a:buNone/>
            </a:pPr>
            <a:r>
              <a:rPr lang="tr-TR" sz="1800" b="1"/>
              <a:t>Giriş yapmak için:</a:t>
            </a:r>
            <a:r>
              <a:rPr lang="tr-TR" sz="1800">
                <a:hlinkClick r:id="rId2"/>
              </a:rPr>
              <a:t> </a:t>
            </a:r>
            <a:r>
              <a:rPr lang="tr-TR" sz="1800"/>
              <a:t> </a:t>
            </a:r>
            <a:r>
              <a:rPr lang="tr-TR" sz="1800" u="sng">
                <a:hlinkClick r:id="rId3"/>
              </a:rPr>
              <a:t>https://pusula.pau.edu.tr/</a:t>
            </a:r>
            <a:endParaRPr lang="tr-TR" sz="1800" u="sng"/>
          </a:p>
          <a:p>
            <a:pPr marL="0" indent="0" algn="r">
              <a:buNone/>
            </a:pPr>
            <a:r>
              <a:rPr lang="tr-TR" sz="1800" b="1"/>
              <a:t>Öğrenci toplulukları</a:t>
            </a:r>
            <a:r>
              <a:rPr lang="tr-TR" sz="1800"/>
              <a:t>nı SKS alt menüsünden inceleyebilir, üye olmak istediklerini seçebilirsin. Üye olduktan sonra toplulukları sosyal medyadan takip etmeyi ve tanışma toplantılarına gitmeyi unutmayınız.</a:t>
            </a:r>
          </a:p>
          <a:p>
            <a:pPr marL="0" indent="0" algn="r">
              <a:buNone/>
            </a:pPr>
            <a:endParaRPr lang="tr-TR" sz="18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PUSULA BİLGİ SİSTEMİ</a:t>
            </a:r>
          </a:p>
        </p:txBody>
      </p:sp>
    </p:spTree>
    <p:extLst>
      <p:ext uri="{BB962C8B-B14F-4D97-AF65-F5344CB8AC3E}">
        <p14:creationId xmlns:p14="http://schemas.microsoft.com/office/powerpoint/2010/main" val="3345586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a:t>Öğrenciler </a:t>
            </a:r>
            <a:r>
              <a:rPr lang="tr-TR" altLang="tr-TR" sz="1600" b="1"/>
              <a:t>ilk ders kayıt işlemlerini kendileri</a:t>
            </a:r>
            <a:r>
              <a:rPr lang="tr-TR" altLang="tr-TR" sz="1600" b="1">
                <a:solidFill>
                  <a:srgbClr val="FF0000"/>
                </a:solidFill>
              </a:rPr>
              <a:t> </a:t>
            </a:r>
            <a:r>
              <a:rPr lang="tr-TR" altLang="tr-TR" sz="1600">
                <a:solidFill>
                  <a:schemeClr val="tx1"/>
                </a:solidFill>
              </a:rPr>
              <a:t>yapacaktır. </a:t>
            </a:r>
          </a:p>
          <a:p>
            <a:pPr marL="0" indent="0" algn="r">
              <a:lnSpc>
                <a:spcPct val="100000"/>
              </a:lnSpc>
              <a:spcBef>
                <a:spcPts val="0"/>
              </a:spcBef>
              <a:buNone/>
            </a:pPr>
            <a:r>
              <a:rPr lang="tr-TR" altLang="tr-TR" sz="1600">
                <a:solidFill>
                  <a:schemeClr val="tx1"/>
                </a:solidFill>
              </a:rPr>
              <a:t>Öğrenimleri süresince de </a:t>
            </a:r>
            <a:r>
              <a:rPr lang="tr-TR" altLang="tr-TR" sz="1600" u="sng">
                <a:solidFill>
                  <a:schemeClr val="tx1"/>
                </a:solidFill>
              </a:rPr>
              <a:t>güz ve bahar dönemleri başında</a:t>
            </a:r>
            <a:r>
              <a:rPr lang="tr-TR" altLang="tr-TR" sz="1600">
                <a:solidFill>
                  <a:schemeClr val="tx1"/>
                </a:solidFill>
              </a:rPr>
              <a:t>, </a:t>
            </a:r>
          </a:p>
          <a:p>
            <a:pPr marL="0" indent="0" algn="r">
              <a:lnSpc>
                <a:spcPct val="100000"/>
              </a:lnSpc>
              <a:spcBef>
                <a:spcPts val="0"/>
              </a:spcBef>
              <a:buNone/>
            </a:pPr>
            <a:r>
              <a:rPr lang="tr-TR" altLang="tr-TR" sz="160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a:solidFill>
                <a:schemeClr val="tx1"/>
              </a:solidFill>
            </a:endParaRPr>
          </a:p>
          <a:p>
            <a:pPr marL="0" indent="0" algn="r">
              <a:lnSpc>
                <a:spcPct val="100000"/>
              </a:lnSpc>
              <a:spcBef>
                <a:spcPts val="0"/>
              </a:spcBef>
              <a:buNone/>
            </a:pPr>
            <a:r>
              <a:rPr lang="tr-TR" altLang="tr-TR" sz="1600" b="1">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a:t>Öğrenci katkı payı/öğrenim ücretinin ödenmesi </a:t>
            </a:r>
          </a:p>
          <a:p>
            <a:pPr marL="457200" lvl="1" indent="0" algn="r">
              <a:lnSpc>
                <a:spcPct val="100000"/>
              </a:lnSpc>
              <a:spcBef>
                <a:spcPts val="0"/>
              </a:spcBef>
              <a:buNone/>
            </a:pPr>
            <a:r>
              <a:rPr lang="tr-TR" altLang="tr-TR" sz="1600"/>
              <a:t>(</a:t>
            </a:r>
            <a:r>
              <a:rPr lang="tr-TR" altLang="tr-TR" sz="1600" b="1" u="sng"/>
              <a:t>2. öğretim öğrencileri ve öğrencinin ikinci kazandığı üniversite ise</a:t>
            </a:r>
            <a:r>
              <a:rPr lang="tr-TR" altLang="tr-TR" sz="1600"/>
              <a:t>)</a:t>
            </a:r>
          </a:p>
          <a:p>
            <a:pPr lvl="1" algn="r">
              <a:lnSpc>
                <a:spcPct val="100000"/>
              </a:lnSpc>
              <a:spcBef>
                <a:spcPts val="0"/>
              </a:spcBef>
              <a:buFont typeface="Wingdings" panose="05000000000000000000" pitchFamily="2" charset="2"/>
              <a:buChar char="Ø"/>
            </a:pPr>
            <a:endParaRPr lang="tr-TR" altLang="tr-TR" sz="1600"/>
          </a:p>
          <a:p>
            <a:pPr marL="457200" lvl="1" indent="0" algn="r">
              <a:lnSpc>
                <a:spcPct val="100000"/>
              </a:lnSpc>
              <a:spcBef>
                <a:spcPts val="0"/>
              </a:spcBef>
              <a:buNone/>
            </a:pPr>
            <a:r>
              <a:rPr lang="tr-TR" altLang="tr-TR" sz="1600" b="1"/>
              <a:t>Ders kaydı:</a:t>
            </a:r>
          </a:p>
          <a:p>
            <a:pPr marL="0" indent="0" algn="r">
              <a:lnSpc>
                <a:spcPct val="100000"/>
              </a:lnSpc>
              <a:spcBef>
                <a:spcPts val="0"/>
              </a:spcBef>
              <a:buNone/>
            </a:pPr>
            <a:r>
              <a:rPr lang="tr-TR" sz="1600"/>
              <a:t>https://pusula.pau.edu.tr adresine kullanıcı adı ve şifreniz ile </a:t>
            </a:r>
          </a:p>
          <a:p>
            <a:pPr marL="0" indent="0" algn="r">
              <a:lnSpc>
                <a:spcPct val="100000"/>
              </a:lnSpc>
              <a:spcBef>
                <a:spcPts val="0"/>
              </a:spcBef>
              <a:buNone/>
            </a:pPr>
            <a:r>
              <a:rPr lang="tr-TR" sz="1600"/>
              <a:t>giriş yaptıktan sonra size uygun olan menüden ders kayıtlarınızı yapabilirsiniz. </a:t>
            </a:r>
          </a:p>
          <a:p>
            <a:pPr marL="0" indent="0" algn="r">
              <a:lnSpc>
                <a:spcPct val="100000"/>
              </a:lnSpc>
              <a:spcBef>
                <a:spcPts val="0"/>
              </a:spcBef>
              <a:buNone/>
            </a:pPr>
            <a:r>
              <a:rPr lang="tr-TR" sz="1600"/>
              <a:t>Ders kayıtlarının nasıl yapılacağı ile ilgili videoyu Pamukkale Üniversitesi </a:t>
            </a:r>
          </a:p>
          <a:p>
            <a:pPr marL="0" indent="0" algn="r">
              <a:lnSpc>
                <a:spcPct val="100000"/>
              </a:lnSpc>
              <a:spcBef>
                <a:spcPts val="0"/>
              </a:spcBef>
              <a:buNone/>
            </a:pPr>
            <a:r>
              <a:rPr lang="tr-TR" sz="1600"/>
              <a:t>Youtube Kanalından izleyebilirsiniz. </a:t>
            </a:r>
            <a:r>
              <a:rPr lang="tr-TR" sz="1600">
                <a:hlinkClick r:id="rId2"/>
              </a:rPr>
              <a:t>https://www.youtube.com/watch?v=cQ2n1IOMPoY</a:t>
            </a:r>
            <a:r>
              <a:rPr lang="tr-TR" sz="1600"/>
              <a:t> </a:t>
            </a:r>
          </a:p>
          <a:p>
            <a:pPr algn="r">
              <a:lnSpc>
                <a:spcPct val="100000"/>
              </a:lnSpc>
              <a:spcBef>
                <a:spcPts val="0"/>
              </a:spcBef>
            </a:pPr>
            <a:endParaRPr lang="tr-TR" altLang="tr-TR" sz="1600"/>
          </a:p>
          <a:p>
            <a:pPr lvl="1" algn="r">
              <a:lnSpc>
                <a:spcPct val="100000"/>
              </a:lnSpc>
              <a:spcBef>
                <a:spcPts val="0"/>
              </a:spcBef>
              <a:buFont typeface="Wingdings" panose="05000000000000000000" pitchFamily="2" charset="2"/>
              <a:buChar char="Ø"/>
            </a:pPr>
            <a:r>
              <a:rPr lang="tr-TR" altLang="tr-TR" sz="1600"/>
              <a:t>Ekle-sil-onayla işlemlerinden oluşur. (27.09-01.10.2021)</a:t>
            </a:r>
            <a:endParaRPr lang="tr-TR" sz="16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a:solidFill>
                  <a:srgbClr val="0E9D80"/>
                </a:solidFill>
                <a:latin typeface="Segoe Print" panose="02000600000000000000" pitchFamily="2" charset="0"/>
                <a:cs typeface="MV Boli" panose="02000500030200090000" pitchFamily="2" charset="0"/>
              </a:rPr>
              <a:t>Oryantasyon </a:t>
            </a:r>
          </a:p>
          <a:p>
            <a:pPr algn="ctr"/>
            <a:r>
              <a:rPr lang="tr-TR" sz="1600">
                <a:solidFill>
                  <a:srgbClr val="0E9D80"/>
                </a:solidFill>
                <a:latin typeface="Segoe Print" panose="02000600000000000000" pitchFamily="2" charset="0"/>
                <a:cs typeface="MV Boli" panose="02000500030200090000" pitchFamily="2" charset="0"/>
              </a:rPr>
              <a:t>kitapçığında </a:t>
            </a:r>
          </a:p>
          <a:p>
            <a:pPr algn="ctr"/>
            <a:r>
              <a:rPr lang="tr-TR" sz="160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a:t>Ders kaydınızı mümkünse cep telefonu ile yapmayınız. </a:t>
            </a:r>
          </a:p>
          <a:p>
            <a:pPr marL="0" indent="0" algn="r">
              <a:spcBef>
                <a:spcPts val="0"/>
              </a:spcBef>
              <a:buNone/>
            </a:pPr>
            <a:r>
              <a:rPr lang="tr-TR" sz="1800"/>
              <a:t>(İnternet kesintisi durumunda kaydınız olmamaktadır)</a:t>
            </a:r>
          </a:p>
          <a:p>
            <a:pPr marL="0" indent="0" algn="r">
              <a:spcBef>
                <a:spcPts val="0"/>
              </a:spcBef>
              <a:buNone/>
            </a:pPr>
            <a:endParaRPr lang="tr-TR" sz="1800"/>
          </a:p>
          <a:p>
            <a:pPr marL="0" indent="0" algn="r">
              <a:spcBef>
                <a:spcPts val="0"/>
              </a:spcBef>
              <a:buNone/>
            </a:pPr>
            <a:r>
              <a:rPr lang="tr-TR" sz="1800"/>
              <a:t>E-posta, cep telefonu gibi iletişim bilgilerinizi </a:t>
            </a:r>
          </a:p>
          <a:p>
            <a:pPr marL="0" indent="0" algn="r">
              <a:spcBef>
                <a:spcPts val="0"/>
              </a:spcBef>
              <a:buNone/>
            </a:pPr>
            <a:r>
              <a:rPr lang="tr-TR" sz="1800"/>
              <a:t>Pusula sistemine girerek güncelleyiniz.</a:t>
            </a:r>
          </a:p>
          <a:p>
            <a:pPr marL="0" indent="0" algn="r">
              <a:spcBef>
                <a:spcPts val="0"/>
              </a:spcBef>
              <a:buNone/>
            </a:pPr>
            <a:endParaRPr lang="tr-TR" sz="1800"/>
          </a:p>
          <a:p>
            <a:pPr marL="0" indent="0" algn="r">
              <a:spcBef>
                <a:spcPts val="0"/>
              </a:spcBef>
              <a:buNone/>
            </a:pPr>
            <a:r>
              <a:rPr lang="tr-TR" sz="1800"/>
              <a:t>Üniversite (@</a:t>
            </a:r>
            <a:r>
              <a:rPr lang="tr-TR" sz="1800" b="1" err="1"/>
              <a:t>pauedutr</a:t>
            </a:r>
            <a:r>
              <a:rPr lang="tr-TR" sz="1800"/>
              <a:t>), SKS (@</a:t>
            </a:r>
            <a:r>
              <a:rPr lang="tr-TR" sz="1800" b="1" err="1"/>
              <a:t>pausks</a:t>
            </a:r>
            <a:r>
              <a:rPr lang="tr-TR" sz="1800"/>
              <a:t>) ve </a:t>
            </a:r>
          </a:p>
          <a:p>
            <a:pPr marL="0" indent="0" algn="r">
              <a:spcBef>
                <a:spcPts val="0"/>
              </a:spcBef>
              <a:buNone/>
            </a:pPr>
            <a:r>
              <a:rPr lang="tr-TR" sz="1800"/>
              <a:t>PDREM (@</a:t>
            </a:r>
            <a:r>
              <a:rPr lang="tr-TR" sz="1800" b="1" err="1"/>
              <a:t>paupdrem</a:t>
            </a:r>
            <a:r>
              <a:rPr lang="tr-TR" sz="1800"/>
              <a:t>)’in </a:t>
            </a:r>
            <a:r>
              <a:rPr lang="tr-TR" sz="1800" err="1"/>
              <a:t>instagram</a:t>
            </a:r>
            <a:r>
              <a:rPr lang="tr-TR" sz="1800"/>
              <a:t> hesaplarını </a:t>
            </a:r>
          </a:p>
          <a:p>
            <a:pPr marL="0" indent="0" algn="r">
              <a:spcBef>
                <a:spcPts val="0"/>
              </a:spcBef>
              <a:buNone/>
            </a:pPr>
            <a:r>
              <a:rPr lang="tr-TR" sz="1800"/>
              <a:t>takip etmek güncel gelişmelerden anında  </a:t>
            </a:r>
          </a:p>
          <a:p>
            <a:pPr marL="0" indent="0" algn="r">
              <a:spcBef>
                <a:spcPts val="0"/>
              </a:spcBef>
              <a:buNone/>
            </a:pPr>
            <a:r>
              <a:rPr lang="tr-TR" sz="180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40</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a:t>ÖĞRENİM KATKI ÜCRETİ</a:t>
            </a:r>
            <a:endParaRPr lang="tr-TR" sz="3600" b="1" i="1"/>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a:p>
          <a:p>
            <a:pPr marL="0" indent="0" algn="r">
              <a:buNone/>
            </a:pPr>
            <a:r>
              <a:rPr lang="tr-TR" altLang="tr-TR" sz="1800"/>
              <a:t>Harcı zamanında ödemeyen öğrenciler kayıt yaptıramaz.</a:t>
            </a:r>
          </a:p>
          <a:p>
            <a:pPr marL="0" indent="0" algn="r">
              <a:buNone/>
            </a:pPr>
            <a:endParaRPr lang="tr-TR" altLang="tr-TR" sz="1800"/>
          </a:p>
          <a:p>
            <a:pPr marL="0" indent="0" algn="r">
              <a:buNone/>
            </a:pPr>
            <a:r>
              <a:rPr lang="tr-TR" altLang="tr-TR" sz="1800" b="1"/>
              <a:t>Güz Dönemi Harç Ücreti Ödeme Tarihleri: </a:t>
            </a:r>
          </a:p>
          <a:p>
            <a:pPr marL="0" indent="0" algn="r">
              <a:buNone/>
            </a:pPr>
            <a:r>
              <a:rPr lang="tr-TR" sz="1800"/>
              <a:t>11.09-29.09.2021	</a:t>
            </a:r>
          </a:p>
          <a:p>
            <a:pPr marL="0" indent="0" algn="r">
              <a:buNone/>
            </a:pP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41</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a:t>DERS KAYDI </a:t>
            </a:r>
            <a:endParaRPr lang="tr-TR" sz="3600" b="1" i="1"/>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err="1">
                <a:solidFill>
                  <a:schemeClr val="tx1"/>
                </a:solidFill>
              </a:rPr>
              <a:t>Öğrenci</a:t>
            </a:r>
            <a:r>
              <a:rPr lang="tr-TR" altLang="tr-TR" sz="1800" err="1">
                <a:solidFill>
                  <a:schemeClr val="tx1"/>
                </a:solidFill>
              </a:rPr>
              <a:t>ler</a:t>
            </a:r>
            <a:r>
              <a:rPr lang="de-DE" altLang="tr-TR" sz="1800">
                <a:solidFill>
                  <a:schemeClr val="tx1"/>
                </a:solidFill>
              </a:rPr>
              <a:t> </a:t>
            </a:r>
            <a:r>
              <a:rPr lang="de-DE" altLang="tr-TR" sz="1800" err="1">
                <a:solidFill>
                  <a:schemeClr val="tx1"/>
                </a:solidFill>
              </a:rPr>
              <a:t>yarıyıl</a:t>
            </a:r>
            <a:r>
              <a:rPr lang="de-DE" altLang="tr-TR" sz="1800">
                <a:solidFill>
                  <a:schemeClr val="tx1"/>
                </a:solidFill>
              </a:rPr>
              <a:t> </a:t>
            </a:r>
            <a:r>
              <a:rPr lang="de-DE" altLang="tr-TR" sz="1800" err="1">
                <a:solidFill>
                  <a:schemeClr val="tx1"/>
                </a:solidFill>
              </a:rPr>
              <a:t>başında</a:t>
            </a:r>
            <a:r>
              <a:rPr lang="de-DE" altLang="tr-TR" sz="1800">
                <a:solidFill>
                  <a:schemeClr val="tx1"/>
                </a:solidFill>
              </a:rPr>
              <a:t> </a:t>
            </a:r>
            <a:r>
              <a:rPr lang="de-DE" altLang="tr-TR" sz="1800" err="1">
                <a:solidFill>
                  <a:schemeClr val="tx1"/>
                </a:solidFill>
              </a:rPr>
              <a:t>programına</a:t>
            </a:r>
            <a:r>
              <a:rPr lang="de-DE" altLang="tr-TR" sz="1800">
                <a:solidFill>
                  <a:schemeClr val="tx1"/>
                </a:solidFill>
              </a:rPr>
              <a:t> </a:t>
            </a:r>
            <a:r>
              <a:rPr lang="de-DE" altLang="tr-TR" sz="1800" err="1">
                <a:solidFill>
                  <a:schemeClr val="tx1"/>
                </a:solidFill>
              </a:rPr>
              <a:t>başarısızlığı</a:t>
            </a:r>
            <a:r>
              <a:rPr lang="de-DE" altLang="tr-TR" sz="1800">
                <a:solidFill>
                  <a:schemeClr val="tx1"/>
                </a:solidFill>
              </a:rPr>
              <a:t> </a:t>
            </a:r>
            <a:r>
              <a:rPr lang="de-DE" altLang="tr-TR" sz="1800" err="1">
                <a:solidFill>
                  <a:schemeClr val="tx1"/>
                </a:solidFill>
              </a:rPr>
              <a:t>nedeniyle</a:t>
            </a:r>
            <a:r>
              <a:rPr lang="de-DE" altLang="tr-TR" sz="1800">
                <a:solidFill>
                  <a:schemeClr val="tx1"/>
                </a:solidFill>
              </a:rPr>
              <a:t> </a:t>
            </a:r>
            <a:r>
              <a:rPr lang="de-DE" altLang="tr-TR" sz="1800" err="1">
                <a:solidFill>
                  <a:schemeClr val="tx1"/>
                </a:solidFill>
              </a:rPr>
              <a:t>tekrarlamak</a:t>
            </a:r>
            <a:r>
              <a:rPr lang="de-DE" altLang="tr-TR" sz="1800">
                <a:solidFill>
                  <a:schemeClr val="tx1"/>
                </a:solidFill>
              </a:rPr>
              <a:t> </a:t>
            </a:r>
            <a:r>
              <a:rPr lang="de-DE" altLang="tr-TR" sz="1800" err="1">
                <a:solidFill>
                  <a:schemeClr val="tx1"/>
                </a:solidFill>
              </a:rPr>
              <a:t>ve</a:t>
            </a:r>
            <a:r>
              <a:rPr lang="de-DE" altLang="tr-TR" sz="1800">
                <a:solidFill>
                  <a:schemeClr val="tx1"/>
                </a:solidFill>
              </a:rPr>
              <a:t> </a:t>
            </a:r>
            <a:r>
              <a:rPr lang="tr-TR" altLang="tr-TR" sz="1800">
                <a:solidFill>
                  <a:schemeClr val="tx1"/>
                </a:solidFill>
              </a:rPr>
              <a:t>almak</a:t>
            </a:r>
            <a:r>
              <a:rPr lang="de-DE" altLang="tr-TR" sz="1800">
                <a:solidFill>
                  <a:schemeClr val="tx1"/>
                </a:solidFill>
              </a:rPr>
              <a:t> </a:t>
            </a:r>
            <a:r>
              <a:rPr lang="de-DE" altLang="tr-TR" sz="1800" err="1">
                <a:solidFill>
                  <a:schemeClr val="tx1"/>
                </a:solidFill>
              </a:rPr>
              <a:t>zorunda</a:t>
            </a:r>
            <a:r>
              <a:rPr lang="de-DE" altLang="tr-TR" sz="1800">
                <a:solidFill>
                  <a:schemeClr val="tx1"/>
                </a:solidFill>
              </a:rPr>
              <a:t> </a:t>
            </a:r>
            <a:r>
              <a:rPr lang="de-DE" altLang="tr-TR" sz="1800" err="1">
                <a:solidFill>
                  <a:schemeClr val="tx1"/>
                </a:solidFill>
              </a:rPr>
              <a:t>olduğu</a:t>
            </a:r>
            <a:r>
              <a:rPr lang="de-DE" altLang="tr-TR" sz="1800">
                <a:solidFill>
                  <a:schemeClr val="tx1"/>
                </a:solidFill>
              </a:rPr>
              <a:t> </a:t>
            </a:r>
            <a:r>
              <a:rPr lang="de-DE" altLang="tr-TR" sz="1800" err="1">
                <a:solidFill>
                  <a:schemeClr val="tx1"/>
                </a:solidFill>
              </a:rPr>
              <a:t>dersleri</a:t>
            </a:r>
            <a:r>
              <a:rPr lang="de-DE" altLang="tr-TR" sz="1800">
                <a:solidFill>
                  <a:schemeClr val="tx1"/>
                </a:solidFill>
              </a:rPr>
              <a:t> </a:t>
            </a:r>
            <a:r>
              <a:rPr lang="tr-TR" altLang="tr-TR" sz="1800">
                <a:solidFill>
                  <a:schemeClr val="tx1"/>
                </a:solidFill>
              </a:rPr>
              <a:t>eklemek</a:t>
            </a:r>
            <a:r>
              <a:rPr lang="de-DE" altLang="tr-TR" sz="1800">
                <a:solidFill>
                  <a:schemeClr val="tx1"/>
                </a:solidFill>
              </a:rPr>
              <a:t> </a:t>
            </a:r>
            <a:r>
              <a:rPr lang="de-DE" altLang="tr-TR" sz="1800" err="1">
                <a:solidFill>
                  <a:schemeClr val="tx1"/>
                </a:solidFill>
              </a:rPr>
              <a:t>zorundadı</a:t>
            </a:r>
            <a:r>
              <a:rPr lang="tr-TR" altLang="tr-TR" sz="1800">
                <a:solidFill>
                  <a:schemeClr val="tx1"/>
                </a:solidFill>
              </a:rPr>
              <a:t>r</a:t>
            </a:r>
            <a:r>
              <a:rPr lang="de-DE" altLang="tr-TR" sz="1800">
                <a:solidFill>
                  <a:schemeClr val="tx1"/>
                </a:solidFill>
              </a:rPr>
              <a:t>.</a:t>
            </a:r>
            <a:r>
              <a:rPr lang="tr-TR" altLang="tr-TR" sz="1800">
                <a:solidFill>
                  <a:schemeClr val="tx1"/>
                </a:solidFill>
              </a:rPr>
              <a:t> Bu işlem PAÜ </a:t>
            </a:r>
            <a:r>
              <a:rPr lang="tr-TR" altLang="tr-TR" sz="1800" err="1">
                <a:solidFill>
                  <a:schemeClr val="tx1"/>
                </a:solidFill>
              </a:rPr>
              <a:t>Pusula’daki</a:t>
            </a:r>
            <a:r>
              <a:rPr lang="tr-TR" altLang="tr-TR" sz="1800">
                <a:solidFill>
                  <a:schemeClr val="tx1"/>
                </a:solidFill>
              </a:rPr>
              <a:t> Öğrenci Bilgi Sistemi’nden yapılır ve dersler seçildikten sonra danışman tarafından onaylanması gerekir.</a:t>
            </a:r>
          </a:p>
          <a:p>
            <a:pPr marL="0" indent="0" algn="r">
              <a:buNone/>
            </a:pPr>
            <a:endParaRPr lang="tr-TR" sz="1800">
              <a:solidFill>
                <a:schemeClr val="tx1"/>
              </a:solidFill>
            </a:endParaRPr>
          </a:p>
          <a:p>
            <a:pPr marL="0" indent="0" algn="r">
              <a:buNone/>
            </a:pPr>
            <a:r>
              <a:rPr lang="tr-TR" sz="1800">
                <a:solidFill>
                  <a:schemeClr val="tx1"/>
                </a:solidFill>
              </a:rPr>
              <a:t>Zamanında ders kaydı yapamadığınızda ekle-sil döneminde dilekçe vermeniz gerekir.</a:t>
            </a:r>
          </a:p>
          <a:p>
            <a:pPr marL="0" indent="0" algn="r">
              <a:buNone/>
            </a:pPr>
            <a:endParaRPr lang="tr-TR" sz="180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229929"/>
            <a:ext cx="4430453" cy="3194474"/>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a:t>Ders seçiminde aşağıdaki sıralama dikkate alınır: </a:t>
            </a:r>
          </a:p>
          <a:p>
            <a:pPr>
              <a:lnSpc>
                <a:spcPct val="80000"/>
              </a:lnSpc>
            </a:pPr>
            <a:r>
              <a:rPr lang="tr-TR" altLang="tr-TR" sz="1800"/>
              <a:t>Önceki yarıyıllara ait derslerden alıp da başarısız olduğu dersler,</a:t>
            </a:r>
          </a:p>
          <a:p>
            <a:pPr>
              <a:lnSpc>
                <a:spcPct val="80000"/>
              </a:lnSpc>
            </a:pPr>
            <a:r>
              <a:rPr lang="tr-TR" altLang="tr-TR" sz="1800"/>
              <a:t>Önceki yarıyıllara ait daha önce almadığı dersler,</a:t>
            </a:r>
          </a:p>
          <a:p>
            <a:pPr>
              <a:lnSpc>
                <a:spcPct val="80000"/>
              </a:lnSpc>
            </a:pPr>
            <a:r>
              <a:rPr lang="tr-TR" altLang="tr-TR" sz="1800"/>
              <a:t>Bulunduğu yarıyıla ait derslerden alıp da başarısız olduğu dersler,</a:t>
            </a:r>
          </a:p>
          <a:p>
            <a:pPr>
              <a:lnSpc>
                <a:spcPct val="80000"/>
              </a:lnSpc>
            </a:pPr>
            <a:r>
              <a:rPr lang="tr-TR" altLang="tr-TR" sz="1800"/>
              <a:t>Bulunduğu yarıyıla ait daha önce almadığı dersler,</a:t>
            </a:r>
          </a:p>
          <a:p>
            <a:pPr>
              <a:lnSpc>
                <a:spcPct val="80000"/>
              </a:lnSpc>
            </a:pPr>
            <a:r>
              <a:rPr lang="tr-TR" altLang="tr-TR" sz="1800"/>
              <a:t>Bulunduğu yarıyılın bir üst yarıyılına ait alıp başarısız olduğu dersler,</a:t>
            </a:r>
          </a:p>
          <a:p>
            <a:pPr>
              <a:lnSpc>
                <a:spcPct val="80000"/>
              </a:lnSpc>
            </a:pPr>
            <a:r>
              <a:rPr lang="tr-TR" altLang="tr-TR" sz="1800"/>
              <a:t>Bulunduğu yarıyılın bir üst yarıyılına ait daha önce almadığı dersler,</a:t>
            </a:r>
          </a:p>
          <a:p>
            <a:pPr>
              <a:lnSpc>
                <a:spcPct val="80000"/>
              </a:lnSpc>
            </a:pPr>
            <a:r>
              <a:rPr lang="tr-TR" altLang="tr-TR" sz="1800"/>
              <a:t>Güz ve bahar yarıyıllarında en az 20 kredilik ders almak zorunludur.</a:t>
            </a:r>
          </a:p>
          <a:p>
            <a:pPr>
              <a:lnSpc>
                <a:spcPct val="80000"/>
              </a:lnSpc>
            </a:pPr>
            <a:r>
              <a:rPr lang="tr-TR" altLang="tr-TR" sz="180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a:t>DERS seçimi</a:t>
            </a:r>
            <a:endParaRPr lang="tr-TR" sz="3600" b="1" i="1"/>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a:t>Öğrencinin her dönem alabileceği azami kredi sayısı; eğer dönem içinde alması gereken kredi sayısı 30’un üstündeyse; </a:t>
            </a:r>
          </a:p>
          <a:p>
            <a:pPr marL="0" indent="0">
              <a:lnSpc>
                <a:spcPct val="80000"/>
              </a:lnSpc>
              <a:buNone/>
            </a:pPr>
            <a:endParaRPr lang="tr-TR" altLang="tr-TR" sz="1800"/>
          </a:p>
          <a:p>
            <a:pPr marL="0" indent="0">
              <a:lnSpc>
                <a:spcPct val="80000"/>
              </a:lnSpc>
              <a:buNone/>
            </a:pPr>
            <a:r>
              <a:rPr lang="tr-TR" altLang="tr-TR" sz="1800"/>
              <a:t>Akademik ortalamasına göre;</a:t>
            </a:r>
          </a:p>
          <a:p>
            <a:pPr marL="0" lvl="2" indent="0">
              <a:lnSpc>
                <a:spcPct val="80000"/>
              </a:lnSpc>
              <a:buFont typeface="Wingdings" panose="05000000000000000000" pitchFamily="2" charset="2"/>
              <a:buChar char="Ø"/>
            </a:pPr>
            <a:r>
              <a:rPr lang="tr-TR" altLang="tr-TR"/>
              <a:t>2.00’ın altında olan öğrenciler için  en fazla 30 kredi,</a:t>
            </a:r>
            <a:r>
              <a:rPr lang="tr-TR" altLang="tr-TR">
                <a:solidFill>
                  <a:srgbClr val="FF0000"/>
                </a:solidFill>
              </a:rPr>
              <a:t> </a:t>
            </a:r>
          </a:p>
          <a:p>
            <a:pPr marL="0" lvl="2" indent="0">
              <a:lnSpc>
                <a:spcPct val="80000"/>
              </a:lnSpc>
              <a:buFont typeface="Wingdings" panose="05000000000000000000" pitchFamily="2" charset="2"/>
              <a:buChar char="Ø"/>
            </a:pPr>
            <a:r>
              <a:rPr lang="tr-TR" altLang="tr-TR">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a:solidFill>
                  <a:schemeClr val="tx1"/>
                </a:solidFill>
              </a:rPr>
              <a:t>Eğer öğrencinin dönem içinde alması gereken kredi sayısı 30’un altındaysa maksimum 30 kredi alabilir.</a:t>
            </a:r>
          </a:p>
          <a:p>
            <a:pPr marL="777240" lvl="2" indent="0">
              <a:lnSpc>
                <a:spcPct val="80000"/>
              </a:lnSpc>
              <a:buNone/>
            </a:pPr>
            <a:endParaRPr lang="tr-TR" altLang="tr-TR">
              <a:solidFill>
                <a:schemeClr val="tx1"/>
              </a:solidFill>
            </a:endParaRPr>
          </a:p>
          <a:p>
            <a:pPr marL="0" lvl="2" indent="0">
              <a:lnSpc>
                <a:spcPct val="80000"/>
              </a:lnSpc>
              <a:buNone/>
            </a:pPr>
            <a:r>
              <a:rPr lang="de-DE" altLang="tr-TR" err="1">
                <a:solidFill>
                  <a:schemeClr val="tx1"/>
                </a:solidFill>
              </a:rPr>
              <a:t>Öğrenci</a:t>
            </a:r>
            <a:r>
              <a:rPr lang="de-DE" altLang="tr-TR">
                <a:solidFill>
                  <a:schemeClr val="tx1"/>
                </a:solidFill>
              </a:rPr>
              <a:t>, </a:t>
            </a:r>
            <a:r>
              <a:rPr lang="de-DE" altLang="tr-TR" err="1">
                <a:solidFill>
                  <a:schemeClr val="tx1"/>
                </a:solidFill>
              </a:rPr>
              <a:t>süresi</a:t>
            </a:r>
            <a:r>
              <a:rPr lang="de-DE" altLang="tr-TR">
                <a:solidFill>
                  <a:schemeClr val="tx1"/>
                </a:solidFill>
              </a:rPr>
              <a:t> </a:t>
            </a:r>
            <a:r>
              <a:rPr lang="de-DE" altLang="tr-TR" err="1">
                <a:solidFill>
                  <a:schemeClr val="tx1"/>
                </a:solidFill>
              </a:rPr>
              <a:t>içinde</a:t>
            </a:r>
            <a:r>
              <a:rPr lang="de-DE" altLang="tr-TR">
                <a:solidFill>
                  <a:schemeClr val="tx1"/>
                </a:solidFill>
              </a:rPr>
              <a:t> </a:t>
            </a:r>
            <a:r>
              <a:rPr lang="de-DE" altLang="tr-TR" err="1">
                <a:solidFill>
                  <a:schemeClr val="tx1"/>
                </a:solidFill>
              </a:rPr>
              <a:t>usulüne</a:t>
            </a:r>
            <a:r>
              <a:rPr lang="de-DE" altLang="tr-TR">
                <a:solidFill>
                  <a:schemeClr val="tx1"/>
                </a:solidFill>
              </a:rPr>
              <a:t> </a:t>
            </a:r>
            <a:r>
              <a:rPr lang="de-DE" altLang="tr-TR" err="1">
                <a:solidFill>
                  <a:schemeClr val="tx1"/>
                </a:solidFill>
              </a:rPr>
              <a:t>uygun</a:t>
            </a:r>
            <a:r>
              <a:rPr lang="de-DE" altLang="tr-TR">
                <a:solidFill>
                  <a:schemeClr val="tx1"/>
                </a:solidFill>
              </a:rPr>
              <a:t> </a:t>
            </a:r>
            <a:r>
              <a:rPr lang="de-DE" altLang="tr-TR" err="1">
                <a:solidFill>
                  <a:schemeClr val="tx1"/>
                </a:solidFill>
              </a:rPr>
              <a:t>olarak</a:t>
            </a:r>
            <a:r>
              <a:rPr lang="de-DE" altLang="tr-TR">
                <a:solidFill>
                  <a:schemeClr val="tx1"/>
                </a:solidFill>
              </a:rPr>
              <a:t> </a:t>
            </a:r>
            <a:r>
              <a:rPr lang="de-DE" altLang="tr-TR" err="1">
                <a:solidFill>
                  <a:schemeClr val="tx1"/>
                </a:solidFill>
              </a:rPr>
              <a:t>almadığı</a:t>
            </a:r>
            <a:r>
              <a:rPr lang="de-DE" altLang="tr-TR">
                <a:solidFill>
                  <a:schemeClr val="tx1"/>
                </a:solidFill>
              </a:rPr>
              <a:t> (</a:t>
            </a:r>
            <a:r>
              <a:rPr lang="de-DE" altLang="tr-TR" err="1">
                <a:solidFill>
                  <a:schemeClr val="tx1"/>
                </a:solidFill>
              </a:rPr>
              <a:t>kayıt</a:t>
            </a:r>
            <a:r>
              <a:rPr lang="de-DE" altLang="tr-TR">
                <a:solidFill>
                  <a:schemeClr val="tx1"/>
                </a:solidFill>
              </a:rPr>
              <a:t> </a:t>
            </a:r>
            <a:r>
              <a:rPr lang="de-DE" altLang="tr-TR" err="1">
                <a:solidFill>
                  <a:schemeClr val="tx1"/>
                </a:solidFill>
              </a:rPr>
              <a:t>yapmadığı</a:t>
            </a:r>
            <a:r>
              <a:rPr lang="de-DE" altLang="tr-TR">
                <a:solidFill>
                  <a:schemeClr val="tx1"/>
                </a:solidFill>
              </a:rPr>
              <a:t>) </a:t>
            </a:r>
            <a:r>
              <a:rPr lang="de-DE" altLang="tr-TR" err="1">
                <a:solidFill>
                  <a:schemeClr val="tx1"/>
                </a:solidFill>
              </a:rPr>
              <a:t>derslere</a:t>
            </a:r>
            <a:r>
              <a:rPr lang="de-DE" altLang="tr-TR">
                <a:solidFill>
                  <a:schemeClr val="tx1"/>
                </a:solidFill>
              </a:rPr>
              <a:t> </a:t>
            </a:r>
            <a:r>
              <a:rPr lang="de-DE" altLang="tr-TR" err="1">
                <a:solidFill>
                  <a:schemeClr val="tx1"/>
                </a:solidFill>
              </a:rPr>
              <a:t>devam</a:t>
            </a:r>
            <a:r>
              <a:rPr lang="de-DE" altLang="tr-TR">
                <a:solidFill>
                  <a:schemeClr val="tx1"/>
                </a:solidFill>
              </a:rPr>
              <a:t> </a:t>
            </a:r>
            <a:r>
              <a:rPr lang="de-DE" altLang="tr-TR" err="1">
                <a:solidFill>
                  <a:schemeClr val="tx1"/>
                </a:solidFill>
              </a:rPr>
              <a:t>edemez</a:t>
            </a:r>
            <a:r>
              <a:rPr lang="de-DE" altLang="tr-TR">
                <a:solidFill>
                  <a:schemeClr val="tx1"/>
                </a:solidFill>
              </a:rPr>
              <a:t> </a:t>
            </a:r>
            <a:r>
              <a:rPr lang="de-DE" altLang="tr-TR" err="1">
                <a:solidFill>
                  <a:schemeClr val="tx1"/>
                </a:solidFill>
              </a:rPr>
              <a:t>ve</a:t>
            </a:r>
            <a:r>
              <a:rPr lang="de-DE" altLang="tr-TR">
                <a:solidFill>
                  <a:schemeClr val="tx1"/>
                </a:solidFill>
              </a:rPr>
              <a:t> </a:t>
            </a:r>
            <a:r>
              <a:rPr lang="de-DE" altLang="tr-TR" err="1">
                <a:solidFill>
                  <a:schemeClr val="tx1"/>
                </a:solidFill>
              </a:rPr>
              <a:t>bu</a:t>
            </a:r>
            <a:r>
              <a:rPr lang="de-DE" altLang="tr-TR">
                <a:solidFill>
                  <a:schemeClr val="tx1"/>
                </a:solidFill>
              </a:rPr>
              <a:t> </a:t>
            </a:r>
            <a:r>
              <a:rPr lang="de-DE" altLang="tr-TR" err="1">
                <a:solidFill>
                  <a:schemeClr val="tx1"/>
                </a:solidFill>
              </a:rPr>
              <a:t>derslerin</a:t>
            </a:r>
            <a:r>
              <a:rPr lang="de-DE" altLang="tr-TR">
                <a:solidFill>
                  <a:schemeClr val="tx1"/>
                </a:solidFill>
              </a:rPr>
              <a:t> </a:t>
            </a:r>
            <a:r>
              <a:rPr lang="de-DE" altLang="tr-TR" err="1">
                <a:solidFill>
                  <a:schemeClr val="tx1"/>
                </a:solidFill>
              </a:rPr>
              <a:t>sınavına</a:t>
            </a:r>
            <a:r>
              <a:rPr lang="de-DE" altLang="tr-TR">
                <a:solidFill>
                  <a:schemeClr val="tx1"/>
                </a:solidFill>
              </a:rPr>
              <a:t> </a:t>
            </a:r>
            <a:r>
              <a:rPr lang="de-DE" altLang="tr-TR" err="1">
                <a:solidFill>
                  <a:schemeClr val="tx1"/>
                </a:solidFill>
              </a:rPr>
              <a:t>giremez</a:t>
            </a:r>
            <a:r>
              <a:rPr lang="de-DE" altLang="tr-TR">
                <a:solidFill>
                  <a:schemeClr val="tx1"/>
                </a:solidFill>
              </a:rPr>
              <a:t>, </a:t>
            </a:r>
            <a:r>
              <a:rPr lang="de-DE" altLang="tr-TR" err="1">
                <a:solidFill>
                  <a:schemeClr val="tx1"/>
                </a:solidFill>
              </a:rPr>
              <a:t>girse</a:t>
            </a:r>
            <a:r>
              <a:rPr lang="de-DE" altLang="tr-TR">
                <a:solidFill>
                  <a:schemeClr val="tx1"/>
                </a:solidFill>
              </a:rPr>
              <a:t> de </a:t>
            </a:r>
            <a:r>
              <a:rPr lang="de-DE" altLang="tr-TR" err="1">
                <a:solidFill>
                  <a:schemeClr val="tx1"/>
                </a:solidFill>
              </a:rPr>
              <a:t>notu</a:t>
            </a:r>
            <a:r>
              <a:rPr lang="de-DE" altLang="tr-TR">
                <a:solidFill>
                  <a:schemeClr val="tx1"/>
                </a:solidFill>
              </a:rPr>
              <a:t> </a:t>
            </a:r>
            <a:r>
              <a:rPr lang="de-DE" altLang="tr-TR" err="1">
                <a:solidFill>
                  <a:schemeClr val="tx1"/>
                </a:solidFill>
              </a:rPr>
              <a:t>iptal</a:t>
            </a:r>
            <a:r>
              <a:rPr lang="de-DE" altLang="tr-TR">
                <a:solidFill>
                  <a:schemeClr val="tx1"/>
                </a:solidFill>
              </a:rPr>
              <a:t> </a:t>
            </a:r>
            <a:r>
              <a:rPr lang="de-DE" altLang="tr-TR" err="1">
                <a:solidFill>
                  <a:schemeClr val="tx1"/>
                </a:solidFill>
              </a:rPr>
              <a:t>edilir</a:t>
            </a:r>
            <a:r>
              <a:rPr lang="de-DE" altLang="tr-TR">
                <a:solidFill>
                  <a:schemeClr val="tx1"/>
                </a:solidFill>
              </a:rPr>
              <a:t>.</a:t>
            </a:r>
            <a:r>
              <a:rPr lang="tr-TR" altLang="tr-TR">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DERSLERE DEVAM</a:t>
            </a:r>
            <a:endParaRPr lang="tr-TR" sz="3600" b="1" i="1"/>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err="1"/>
              <a:t>Derslere</a:t>
            </a:r>
            <a:r>
              <a:rPr lang="de-DE" altLang="tr-TR" sz="1800"/>
              <a:t> </a:t>
            </a:r>
            <a:r>
              <a:rPr lang="de-DE" altLang="tr-TR" sz="1800" err="1"/>
              <a:t>ve</a:t>
            </a:r>
            <a:r>
              <a:rPr lang="de-DE" altLang="tr-TR" sz="1800"/>
              <a:t> </a:t>
            </a:r>
            <a:r>
              <a:rPr lang="de-DE" altLang="tr-TR" sz="1800" err="1"/>
              <a:t>uygulamalara</a:t>
            </a:r>
            <a:r>
              <a:rPr lang="de-DE" altLang="tr-TR" sz="1800"/>
              <a:t> </a:t>
            </a:r>
            <a:r>
              <a:rPr lang="de-DE" altLang="tr-TR" sz="1800" err="1"/>
              <a:t>devam</a:t>
            </a:r>
            <a:r>
              <a:rPr lang="de-DE" altLang="tr-TR" sz="1800"/>
              <a:t> </a:t>
            </a:r>
            <a:r>
              <a:rPr lang="de-DE" altLang="tr-TR" sz="1800" err="1"/>
              <a:t>zorunlu</a:t>
            </a:r>
            <a:r>
              <a:rPr lang="tr-TR" altLang="tr-TR" sz="1800" err="1"/>
              <a:t>luğu</a:t>
            </a:r>
            <a:r>
              <a:rPr lang="tr-TR" altLang="tr-TR" sz="1800"/>
              <a:t> dersin sorumlusu tarafından dönem başında belirlenir. </a:t>
            </a:r>
          </a:p>
          <a:p>
            <a:pPr marL="0" indent="0" algn="r">
              <a:buNone/>
            </a:pPr>
            <a:endParaRPr lang="tr-TR" altLang="tr-TR" sz="1800"/>
          </a:p>
          <a:p>
            <a:pPr marL="0" indent="0" algn="r">
              <a:buNone/>
            </a:pPr>
            <a:r>
              <a:rPr lang="de-DE" altLang="tr-TR" sz="1800" err="1"/>
              <a:t>Tekrarlanan</a:t>
            </a:r>
            <a:r>
              <a:rPr lang="de-DE" altLang="tr-TR" sz="1800"/>
              <a:t> </a:t>
            </a:r>
            <a:r>
              <a:rPr lang="de-DE" altLang="tr-TR" sz="1800" err="1"/>
              <a:t>derslerde</a:t>
            </a:r>
            <a:r>
              <a:rPr lang="de-DE" altLang="tr-TR" sz="1800"/>
              <a:t> </a:t>
            </a:r>
            <a:r>
              <a:rPr lang="de-DE" altLang="tr-TR" sz="1800" err="1"/>
              <a:t>önceki</a:t>
            </a:r>
            <a:r>
              <a:rPr lang="de-DE" altLang="tr-TR" sz="1800"/>
              <a:t> </a:t>
            </a:r>
            <a:r>
              <a:rPr lang="de-DE" altLang="tr-TR" sz="1800" err="1"/>
              <a:t>dönemde</a:t>
            </a:r>
            <a:r>
              <a:rPr lang="de-DE" altLang="tr-TR" sz="1800"/>
              <a:t> </a:t>
            </a:r>
            <a:r>
              <a:rPr lang="de-DE" altLang="tr-TR" sz="1800" err="1"/>
              <a:t>devam</a:t>
            </a:r>
            <a:r>
              <a:rPr lang="de-DE" altLang="tr-TR" sz="1800"/>
              <a:t> </a:t>
            </a:r>
            <a:r>
              <a:rPr lang="de-DE" altLang="tr-TR" sz="1800" err="1"/>
              <a:t>koşulu</a:t>
            </a:r>
            <a:r>
              <a:rPr lang="de-DE" altLang="tr-TR" sz="1800"/>
              <a:t> </a:t>
            </a:r>
            <a:r>
              <a:rPr lang="de-DE" altLang="tr-TR" sz="1800" err="1"/>
              <a:t>yerine</a:t>
            </a:r>
            <a:r>
              <a:rPr lang="de-DE" altLang="tr-TR" sz="1800"/>
              <a:t> </a:t>
            </a:r>
            <a:r>
              <a:rPr lang="de-DE" altLang="tr-TR" sz="1800" err="1"/>
              <a:t>getirilmişse</a:t>
            </a:r>
            <a:r>
              <a:rPr lang="de-DE" altLang="tr-TR" sz="1800"/>
              <a:t>, </a:t>
            </a:r>
            <a:r>
              <a:rPr lang="de-DE" altLang="tr-TR" sz="1800" err="1"/>
              <a:t>ara</a:t>
            </a:r>
            <a:r>
              <a:rPr lang="de-DE" altLang="tr-TR" sz="1800"/>
              <a:t> </a:t>
            </a:r>
            <a:r>
              <a:rPr lang="de-DE" altLang="tr-TR" sz="1800" err="1"/>
              <a:t>sınavlara</a:t>
            </a:r>
            <a:r>
              <a:rPr lang="de-DE" altLang="tr-TR" sz="1800"/>
              <a:t> </a:t>
            </a:r>
            <a:r>
              <a:rPr lang="de-DE" altLang="tr-TR" sz="1800" err="1"/>
              <a:t>girmek</a:t>
            </a:r>
            <a:r>
              <a:rPr lang="de-DE" altLang="tr-TR" sz="1800"/>
              <a:t> </a:t>
            </a:r>
            <a:r>
              <a:rPr lang="de-DE" altLang="tr-TR" sz="1800" err="1"/>
              <a:t>kaydıyla</a:t>
            </a:r>
            <a:r>
              <a:rPr lang="de-DE" altLang="tr-TR" sz="1800"/>
              <a:t> </a:t>
            </a:r>
            <a:r>
              <a:rPr lang="de-DE" altLang="tr-TR" sz="1800" err="1"/>
              <a:t>devam</a:t>
            </a:r>
            <a:r>
              <a:rPr lang="de-DE" altLang="tr-TR" sz="1800"/>
              <a:t> </a:t>
            </a:r>
            <a:r>
              <a:rPr lang="de-DE" altLang="tr-TR" sz="1800" err="1"/>
              <a:t>koşulu</a:t>
            </a:r>
            <a:r>
              <a:rPr lang="de-DE" altLang="tr-TR" sz="1800"/>
              <a:t> </a:t>
            </a:r>
            <a:r>
              <a:rPr lang="de-DE" altLang="tr-TR" sz="1800" err="1"/>
              <a:t>aranma</a:t>
            </a:r>
            <a:r>
              <a:rPr lang="tr-TR" altLang="tr-TR" sz="1800"/>
              <a:t>z</a:t>
            </a:r>
            <a:r>
              <a:rPr lang="de-DE" altLang="tr-TR" sz="1800"/>
              <a:t>.</a:t>
            </a:r>
            <a:endParaRPr lang="tr-TR" altLang="tr-TR" sz="1800"/>
          </a:p>
          <a:p>
            <a:pPr marL="0" indent="0" algn="r">
              <a:buNone/>
            </a:pPr>
            <a:endParaRPr lang="tr-TR" altLang="tr-TR" sz="1800"/>
          </a:p>
          <a:p>
            <a:pPr marL="0" indent="0" algn="r">
              <a:buNone/>
            </a:pPr>
            <a:r>
              <a:rPr lang="tr-TR" altLang="tr-TR" sz="1800"/>
              <a:t>Derslere düzenli devam etmeniz akademik başarınızı doğrudan etkilemektedir.</a:t>
            </a:r>
          </a:p>
          <a:p>
            <a:pPr marL="0" indent="0" algn="r">
              <a:buNone/>
            </a:pPr>
            <a:endParaRPr lang="tr-TR" altLang="tr-TR" sz="1800"/>
          </a:p>
          <a:p>
            <a:pPr marL="0" indent="0" algn="r">
              <a:buNone/>
            </a:pPr>
            <a:endParaRPr lang="tr-TR" altLang="tr-TR" sz="180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SINAVLAR</a:t>
            </a:r>
            <a:endParaRPr lang="tr-TR" sz="3600" b="1" i="1"/>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a:p>
          <a:p>
            <a:pPr marL="0" indent="0">
              <a:buNone/>
            </a:pPr>
            <a:r>
              <a:rPr lang="tr-TR" altLang="tr-TR" sz="180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a:p>
          <a:p>
            <a:pPr marL="0" indent="0">
              <a:buNone/>
            </a:pP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SINAVLAR</a:t>
            </a:r>
            <a:endParaRPr lang="tr-TR" sz="3600" b="1" i="1"/>
          </a:p>
        </p:txBody>
      </p:sp>
      <p:sp>
        <p:nvSpPr>
          <p:cNvPr id="2" name="İçerik Yer Tutucusu 1"/>
          <p:cNvSpPr>
            <a:spLocks noGrp="1"/>
          </p:cNvSpPr>
          <p:nvPr>
            <p:ph idx="1"/>
          </p:nvPr>
        </p:nvSpPr>
        <p:spPr>
          <a:xfrm>
            <a:off x="689417" y="2057401"/>
            <a:ext cx="5396752" cy="3438831"/>
          </a:xfrm>
        </p:spPr>
        <p:txBody>
          <a:bodyPr>
            <a:normAutofit/>
          </a:bodyPr>
          <a:lstStyle/>
          <a:p>
            <a:pPr marL="0" indent="0">
              <a:buNone/>
            </a:pPr>
            <a:r>
              <a:rPr lang="de-DE" altLang="tr-TR" sz="1800" err="1"/>
              <a:t>Bu</a:t>
            </a:r>
            <a:r>
              <a:rPr lang="de-DE" altLang="tr-TR" sz="1800"/>
              <a:t> </a:t>
            </a:r>
            <a:r>
              <a:rPr lang="de-DE" altLang="tr-TR" sz="1800" err="1"/>
              <a:t>sınavlar</a:t>
            </a:r>
            <a:r>
              <a:rPr lang="de-DE" altLang="tr-TR" sz="1800"/>
              <a:t> </a:t>
            </a:r>
            <a:r>
              <a:rPr lang="de-DE" altLang="tr-TR" sz="1800" err="1"/>
              <a:t>yazılı</a:t>
            </a:r>
            <a:r>
              <a:rPr lang="de-DE" altLang="tr-TR" sz="1800"/>
              <a:t>, </a:t>
            </a:r>
            <a:r>
              <a:rPr lang="de-DE" altLang="tr-TR" sz="1800" err="1"/>
              <a:t>sözlü</a:t>
            </a:r>
            <a:r>
              <a:rPr lang="de-DE" altLang="tr-TR" sz="1800"/>
              <a:t> </a:t>
            </a:r>
            <a:r>
              <a:rPr lang="de-DE" altLang="tr-TR" sz="1800" err="1"/>
              <a:t>veya</a:t>
            </a:r>
            <a:r>
              <a:rPr lang="de-DE" altLang="tr-TR" sz="1800"/>
              <a:t> hem </a:t>
            </a:r>
            <a:r>
              <a:rPr lang="de-DE" altLang="tr-TR" sz="1800" err="1"/>
              <a:t>yazılı</a:t>
            </a:r>
            <a:r>
              <a:rPr lang="de-DE" altLang="tr-TR" sz="1800"/>
              <a:t> hem </a:t>
            </a:r>
            <a:r>
              <a:rPr lang="de-DE" altLang="tr-TR" sz="1800" err="1"/>
              <a:t>sözlü</a:t>
            </a:r>
            <a:r>
              <a:rPr lang="de-DE" altLang="tr-TR" sz="1800"/>
              <a:t> </a:t>
            </a:r>
            <a:r>
              <a:rPr lang="de-DE" altLang="tr-TR" sz="1800" err="1"/>
              <a:t>ve</a:t>
            </a:r>
            <a:r>
              <a:rPr lang="de-DE" altLang="tr-TR" sz="1800"/>
              <a:t>/</a:t>
            </a:r>
            <a:r>
              <a:rPr lang="de-DE" altLang="tr-TR" sz="1800" err="1"/>
              <a:t>veya</a:t>
            </a:r>
            <a:r>
              <a:rPr lang="de-DE" altLang="tr-TR" sz="1800"/>
              <a:t> </a:t>
            </a:r>
            <a:r>
              <a:rPr lang="de-DE" altLang="tr-TR" sz="1800" err="1"/>
              <a:t>uygulamalı</a:t>
            </a:r>
            <a:r>
              <a:rPr lang="de-DE" altLang="tr-TR" sz="1800"/>
              <a:t> </a:t>
            </a:r>
            <a:r>
              <a:rPr lang="de-DE" altLang="tr-TR" sz="1800" err="1"/>
              <a:t>olarak</a:t>
            </a:r>
            <a:r>
              <a:rPr lang="de-DE" altLang="tr-TR" sz="1800"/>
              <a:t> </a:t>
            </a:r>
            <a:r>
              <a:rPr lang="de-DE" altLang="tr-TR" sz="1800" err="1"/>
              <a:t>yapılabilir</a:t>
            </a:r>
            <a:r>
              <a:rPr lang="de-DE" altLang="tr-TR" sz="1800"/>
              <a:t>. </a:t>
            </a:r>
            <a:endParaRPr lang="tr-TR" altLang="tr-TR" sz="1800"/>
          </a:p>
          <a:p>
            <a:pPr marL="0" indent="0">
              <a:buNone/>
            </a:pPr>
            <a:endParaRPr lang="tr-TR" sz="1800"/>
          </a:p>
          <a:p>
            <a:pPr marL="0" indent="0">
              <a:buNone/>
            </a:pPr>
            <a:r>
              <a:rPr lang="tr-TR" sz="1800">
                <a:solidFill>
                  <a:schemeClr val="accent1"/>
                </a:solidFill>
              </a:rPr>
              <a:t>Dersten kalınması halinde; Akademik </a:t>
            </a:r>
            <a:r>
              <a:rPr lang="tr-TR" sz="1800" err="1">
                <a:solidFill>
                  <a:schemeClr val="accent1"/>
                </a:solidFill>
              </a:rPr>
              <a:t>Takvim’e</a:t>
            </a:r>
            <a:r>
              <a:rPr lang="tr-TR" sz="1800">
                <a:solidFill>
                  <a:schemeClr val="accent1"/>
                </a:solidFill>
              </a:rPr>
              <a:t> göre Bütünleme/Yaz okulu tercihini yapabilirsiniz.</a:t>
            </a:r>
          </a:p>
          <a:p>
            <a:pPr marL="0" indent="0">
              <a:buNone/>
            </a:pPr>
            <a:endParaRPr lang="tr-TR" altLang="tr-TR" sz="1800">
              <a:solidFill>
                <a:schemeClr val="accent1"/>
              </a:solidFill>
            </a:endParaRPr>
          </a:p>
          <a:p>
            <a:pPr marL="0" indent="0">
              <a:buNone/>
            </a:pPr>
            <a:r>
              <a:rPr lang="tr-TR" altLang="tr-TR" sz="1800" b="1">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47</a:t>
            </a:fld>
            <a:endParaRPr lang="tr-TR"/>
          </a:p>
        </p:txBody>
      </p:sp>
      <p:pic>
        <p:nvPicPr>
          <p:cNvPr id="5" name="Resim 4" descr="How Students (we) do &lt;strong&gt;Cheating&lt;/strong&gt; In exams :) | RAPCHIK AN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514" y="2378731"/>
            <a:ext cx="4249686" cy="2796170"/>
          </a:xfrm>
          <a:prstGeom prst="rect">
            <a:avLst/>
          </a:prstGeom>
        </p:spPr>
      </p:pic>
    </p:spTree>
    <p:extLst>
      <p:ext uri="{BB962C8B-B14F-4D97-AF65-F5344CB8AC3E}">
        <p14:creationId xmlns:p14="http://schemas.microsoft.com/office/powerpoint/2010/main" val="19879905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DERS BAŞARI NOTU</a:t>
            </a:r>
            <a:endParaRPr lang="tr-TR" sz="3600" b="1" i="1"/>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err="1"/>
              <a:t>Bir</a:t>
            </a:r>
            <a:r>
              <a:rPr lang="de-DE" altLang="tr-TR" sz="1800"/>
              <a:t> </a:t>
            </a:r>
            <a:r>
              <a:rPr lang="de-DE" altLang="tr-TR" sz="1800" err="1"/>
              <a:t>dersteki</a:t>
            </a:r>
            <a:r>
              <a:rPr lang="de-DE" altLang="tr-TR" sz="1800"/>
              <a:t> </a:t>
            </a:r>
            <a:r>
              <a:rPr lang="de-DE" altLang="tr-TR" sz="1800" err="1"/>
              <a:t>başarı</a:t>
            </a:r>
            <a:r>
              <a:rPr lang="de-DE" altLang="tr-TR" sz="1800"/>
              <a:t> </a:t>
            </a:r>
            <a:r>
              <a:rPr lang="de-DE" altLang="tr-TR" sz="1800" err="1"/>
              <a:t>durumu</a:t>
            </a:r>
            <a:r>
              <a:rPr lang="de-DE" altLang="tr-TR" sz="1800"/>
              <a:t> </a:t>
            </a:r>
            <a:r>
              <a:rPr lang="tr-TR" altLang="tr-TR" sz="1800"/>
              <a:t>‘</a:t>
            </a:r>
            <a:r>
              <a:rPr lang="de-DE" altLang="tr-TR" sz="1800" err="1"/>
              <a:t>Ders</a:t>
            </a:r>
            <a:r>
              <a:rPr lang="de-DE" altLang="tr-TR" sz="1800"/>
              <a:t> </a:t>
            </a:r>
            <a:r>
              <a:rPr lang="de-DE" altLang="tr-TR" sz="1800" err="1"/>
              <a:t>Başarı</a:t>
            </a:r>
            <a:r>
              <a:rPr lang="de-DE" altLang="tr-TR" sz="1800"/>
              <a:t> </a:t>
            </a:r>
            <a:r>
              <a:rPr lang="de-DE" altLang="tr-TR" sz="1800" err="1"/>
              <a:t>Notu</a:t>
            </a:r>
            <a:r>
              <a:rPr lang="tr-TR" altLang="tr-TR" sz="1800"/>
              <a:t>’ </a:t>
            </a:r>
            <a:r>
              <a:rPr lang="de-DE" altLang="tr-TR" sz="1800" err="1"/>
              <a:t>ile</a:t>
            </a:r>
            <a:r>
              <a:rPr lang="de-DE" altLang="tr-TR" sz="1800"/>
              <a:t> </a:t>
            </a:r>
            <a:r>
              <a:rPr lang="de-DE" altLang="tr-TR" sz="1800" err="1"/>
              <a:t>belirlenir</a:t>
            </a:r>
            <a:r>
              <a:rPr lang="de-DE" altLang="tr-TR" sz="1800"/>
              <a:t>. </a:t>
            </a:r>
            <a:endParaRPr lang="tr-TR" altLang="tr-TR" sz="1800"/>
          </a:p>
          <a:p>
            <a:pPr marL="0" indent="0">
              <a:lnSpc>
                <a:spcPct val="120000"/>
              </a:lnSpc>
              <a:buNone/>
            </a:pPr>
            <a:endParaRPr lang="tr-TR" altLang="tr-TR" sz="1800"/>
          </a:p>
          <a:p>
            <a:pPr marL="0" indent="0">
              <a:lnSpc>
                <a:spcPct val="120000"/>
              </a:lnSpc>
              <a:buNone/>
            </a:pPr>
            <a:r>
              <a:rPr lang="de-DE" altLang="tr-TR" sz="1800" err="1"/>
              <a:t>Ders</a:t>
            </a:r>
            <a:r>
              <a:rPr lang="de-DE" altLang="tr-TR" sz="1800"/>
              <a:t> </a:t>
            </a:r>
            <a:r>
              <a:rPr lang="de-DE" altLang="tr-TR" sz="1800" err="1"/>
              <a:t>başarı</a:t>
            </a:r>
            <a:r>
              <a:rPr lang="de-DE" altLang="tr-TR" sz="1800"/>
              <a:t> </a:t>
            </a:r>
            <a:r>
              <a:rPr lang="de-DE" altLang="tr-TR" sz="1800" err="1"/>
              <a:t>notu</a:t>
            </a:r>
            <a:r>
              <a:rPr lang="de-DE" altLang="tr-TR" sz="1800"/>
              <a:t>, </a:t>
            </a:r>
            <a:r>
              <a:rPr lang="de-DE" altLang="tr-TR" sz="1800" err="1"/>
              <a:t>öğrencinin</a:t>
            </a:r>
            <a:r>
              <a:rPr lang="de-DE" altLang="tr-TR" sz="1800"/>
              <a:t> </a:t>
            </a:r>
            <a:r>
              <a:rPr lang="de-DE" altLang="tr-TR" sz="1800" err="1"/>
              <a:t>yarıyıl</a:t>
            </a:r>
            <a:r>
              <a:rPr lang="de-DE" altLang="tr-TR" sz="1800"/>
              <a:t> </a:t>
            </a:r>
            <a:r>
              <a:rPr lang="de-DE" altLang="tr-TR" sz="1800" err="1"/>
              <a:t>içinde</a:t>
            </a:r>
            <a:r>
              <a:rPr lang="de-DE" altLang="tr-TR" sz="1800"/>
              <a:t> </a:t>
            </a:r>
            <a:r>
              <a:rPr lang="de-DE" altLang="tr-TR" sz="1800" err="1"/>
              <a:t>gösterdiği</a:t>
            </a:r>
            <a:r>
              <a:rPr lang="de-DE" altLang="tr-TR" sz="1800"/>
              <a:t> </a:t>
            </a:r>
            <a:r>
              <a:rPr lang="de-DE" altLang="tr-TR" sz="1800" err="1"/>
              <a:t>başarı</a:t>
            </a:r>
            <a:r>
              <a:rPr lang="de-DE" altLang="tr-TR" sz="1800"/>
              <a:t> (</a:t>
            </a:r>
            <a:r>
              <a:rPr lang="de-DE" altLang="tr-TR" sz="1800" err="1"/>
              <a:t>ara</a:t>
            </a:r>
            <a:r>
              <a:rPr lang="de-DE" altLang="tr-TR" sz="1800"/>
              <a:t> </a:t>
            </a:r>
            <a:r>
              <a:rPr lang="de-DE" altLang="tr-TR" sz="1800" err="1"/>
              <a:t>sınavlar</a:t>
            </a:r>
            <a:r>
              <a:rPr lang="de-DE" altLang="tr-TR" sz="1800"/>
              <a:t>, </a:t>
            </a:r>
            <a:r>
              <a:rPr lang="de-DE" altLang="tr-TR" sz="1800" err="1"/>
              <a:t>ödevler</a:t>
            </a:r>
            <a:r>
              <a:rPr lang="de-DE" altLang="tr-TR" sz="1800"/>
              <a:t>, </a:t>
            </a:r>
            <a:r>
              <a:rPr lang="de-DE" altLang="tr-TR" sz="1800" err="1"/>
              <a:t>uygulamalı</a:t>
            </a:r>
            <a:r>
              <a:rPr lang="de-DE" altLang="tr-TR" sz="1800"/>
              <a:t> </a:t>
            </a:r>
            <a:r>
              <a:rPr lang="de-DE" altLang="tr-TR" sz="1800" err="1"/>
              <a:t>çalışmalar</a:t>
            </a:r>
            <a:r>
              <a:rPr lang="de-DE" altLang="tr-TR" sz="1800"/>
              <a:t> </a:t>
            </a:r>
            <a:r>
              <a:rPr lang="de-DE" altLang="tr-TR" sz="1800" err="1"/>
              <a:t>vb</a:t>
            </a:r>
            <a:r>
              <a:rPr lang="de-DE" altLang="tr-TR" sz="1800"/>
              <a:t>.) </a:t>
            </a:r>
            <a:r>
              <a:rPr lang="de-DE" altLang="tr-TR" sz="1800" err="1"/>
              <a:t>ve</a:t>
            </a:r>
            <a:r>
              <a:rPr lang="de-DE" altLang="tr-TR" sz="1800"/>
              <a:t> </a:t>
            </a:r>
            <a:r>
              <a:rPr lang="de-DE" altLang="tr-TR" sz="1800" err="1"/>
              <a:t>genel</a:t>
            </a:r>
            <a:r>
              <a:rPr lang="de-DE" altLang="tr-TR" sz="1800"/>
              <a:t> </a:t>
            </a:r>
            <a:r>
              <a:rPr lang="de-DE" altLang="tr-TR" sz="1800" err="1"/>
              <a:t>sınavın</a:t>
            </a:r>
            <a:r>
              <a:rPr lang="de-DE" altLang="tr-TR" sz="1800"/>
              <a:t> </a:t>
            </a:r>
            <a:r>
              <a:rPr lang="de-DE" altLang="tr-TR" sz="1800" err="1"/>
              <a:t>birlikte</a:t>
            </a:r>
            <a:r>
              <a:rPr lang="de-DE" altLang="tr-TR" sz="1800"/>
              <a:t> </a:t>
            </a:r>
            <a:r>
              <a:rPr lang="de-DE" altLang="tr-TR" sz="1800" err="1"/>
              <a:t>değerlendirmesiyle</a:t>
            </a:r>
            <a:r>
              <a:rPr lang="de-DE" altLang="tr-TR" sz="1800"/>
              <a:t> </a:t>
            </a:r>
            <a:r>
              <a:rPr lang="de-DE" altLang="tr-TR" sz="1800" err="1"/>
              <a:t>elde</a:t>
            </a:r>
            <a:r>
              <a:rPr lang="de-DE" altLang="tr-TR" sz="1800"/>
              <a:t> </a:t>
            </a:r>
            <a:r>
              <a:rPr lang="de-DE" altLang="tr-TR" sz="1800" err="1"/>
              <a:t>edilir</a:t>
            </a:r>
            <a:r>
              <a:rPr lang="de-DE" altLang="tr-TR" sz="1800"/>
              <a:t>.</a:t>
            </a: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DERS BAŞARI NOTU</a:t>
            </a:r>
            <a:endParaRPr lang="tr-TR" sz="3600" b="1" i="1"/>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a:p>
          <a:p>
            <a:pPr marL="0" indent="0">
              <a:lnSpc>
                <a:spcPct val="120000"/>
              </a:lnSpc>
              <a:buNone/>
            </a:pPr>
            <a:r>
              <a:rPr lang="tr-TR" altLang="tr-TR" sz="180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879945084"/>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1251162823"/>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a:t>Sınıf mevcudu 20’den az ise; doğrudan mutlak değerlendirme uygulanacaktır. </a:t>
            </a:r>
          </a:p>
          <a:p>
            <a:pPr marL="0" indent="0">
              <a:buNone/>
            </a:pPr>
            <a:r>
              <a:rPr lang="tr-TR" sz="1800"/>
              <a:t>Sınıf mevcudunun 20 ve üzerinde ise; sınıf başarı ortalaması dikkate alınarak not sistemine karar verilecektir. </a:t>
            </a:r>
          </a:p>
          <a:p>
            <a:pPr lvl="1"/>
            <a:r>
              <a:rPr lang="tr-TR" sz="1800"/>
              <a:t>Sınıf ortalaması 60 ve üzeri olması durumunda mutlak değerlendirme, </a:t>
            </a:r>
          </a:p>
          <a:p>
            <a:pPr lvl="1"/>
            <a:r>
              <a:rPr lang="tr-TR" sz="180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50</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a:t>DERS BAŞARI NOTU</a:t>
            </a:r>
            <a:endParaRPr lang="tr-TR" sz="3600" b="1" i="1"/>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err="1">
                          <a:effectLst/>
                        </a:rPr>
                        <a:t>Başarı</a:t>
                      </a:r>
                      <a:r>
                        <a:rPr lang="tr-TR" sz="1600" baseline="0">
                          <a:effectLst/>
                        </a:rPr>
                        <a:t> </a:t>
                      </a:r>
                      <a:r>
                        <a:rPr lang="en-US" sz="1600" err="1">
                          <a:effectLst/>
                        </a:rPr>
                        <a:t>Notu</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err="1">
                          <a:effectLst/>
                        </a:rPr>
                        <a:t>Başarı</a:t>
                      </a:r>
                      <a:r>
                        <a:rPr lang="tr-TR" sz="1600" baseline="0">
                          <a:effectLst/>
                        </a:rPr>
                        <a:t> </a:t>
                      </a:r>
                      <a:r>
                        <a:rPr lang="en-US" sz="1600" err="1">
                          <a:effectLst/>
                        </a:rPr>
                        <a:t>Puanı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err="1">
                          <a:effectLst/>
                        </a:rPr>
                        <a:t>Başarı</a:t>
                      </a:r>
                      <a:r>
                        <a:rPr lang="tr-TR" sz="1600" baseline="0">
                          <a:effectLst/>
                        </a:rPr>
                        <a:t> </a:t>
                      </a:r>
                      <a:r>
                        <a:rPr lang="en-US" sz="1600" err="1">
                          <a:effectLst/>
                        </a:rPr>
                        <a:t>Notu</a:t>
                      </a:r>
                      <a:r>
                        <a:rPr lang="en-US" sz="1600">
                          <a:effectLst/>
                        </a:rPr>
                        <a:t> </a:t>
                      </a:r>
                      <a:r>
                        <a:rPr lang="en-US" sz="1600" err="1">
                          <a:effectLst/>
                        </a:rPr>
                        <a:t>Katsayı</a:t>
                      </a:r>
                      <a:r>
                        <a:rPr lang="tr-TR" sz="1600" err="1">
                          <a:effectLst/>
                        </a:rPr>
                        <a:t>sı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a:effectLst/>
                        </a:rPr>
                        <a:t>A1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95-100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4.00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a:effectLst/>
                        </a:rPr>
                        <a:t>A2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90-94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3.75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a:effectLst/>
                        </a:rPr>
                        <a:t>A3</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85-89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3.50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a:effectLst/>
                        </a:rPr>
                        <a:t>B1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80-84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3.25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a:effectLst/>
                        </a:rPr>
                        <a:t>B2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75-79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a:effectLst/>
                        </a:rPr>
                        <a:t>B3</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70-74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2.75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a:effectLst/>
                        </a:rPr>
                        <a:t>C1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65-69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2.50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a:effectLst/>
                        </a:rPr>
                        <a:t>C2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60-64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2.25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a:effectLst/>
                        </a:rPr>
                        <a:t>D1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55-59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2.00</a:t>
                      </a:r>
                      <a:r>
                        <a:rPr lang="tr-TR" sz="1600">
                          <a:effectLst/>
                        </a:rPr>
                        <a:t>         * Koşullu</a:t>
                      </a:r>
                      <a:r>
                        <a:rPr lang="tr-TR" sz="1600" baseline="0">
                          <a:effectLst/>
                        </a:rPr>
                        <a:t> geçer</a:t>
                      </a:r>
                      <a:endParaRPr lang="tr-TR" sz="16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a:effectLst/>
                        </a:rPr>
                        <a:t>D2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50-54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1.75 </a:t>
                      </a:r>
                      <a:r>
                        <a:rPr lang="tr-TR" sz="1600">
                          <a:effectLst/>
                        </a:rPr>
                        <a:t>        * Koşullu geçer</a:t>
                      </a:r>
                      <a:endParaRPr lang="tr-TR" sz="16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a:effectLst/>
                          <a:latin typeface="+mj-lt"/>
                        </a:rPr>
                        <a:t>F</a:t>
                      </a:r>
                      <a:r>
                        <a:rPr lang="tr-TR" sz="1600">
                          <a:effectLst/>
                          <a:latin typeface="+mj-lt"/>
                        </a:rPr>
                        <a:t>1</a:t>
                      </a:r>
                    </a:p>
                    <a:p>
                      <a:pPr algn="ctr">
                        <a:lnSpc>
                          <a:spcPct val="107000"/>
                        </a:lnSpc>
                        <a:spcAft>
                          <a:spcPts val="0"/>
                        </a:spcAft>
                      </a:pPr>
                      <a:r>
                        <a:rPr lang="tr-TR" sz="160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a:effectLst/>
                          <a:latin typeface="+mj-lt"/>
                        </a:rPr>
                        <a:t>0-49</a:t>
                      </a:r>
                      <a:endParaRPr lang="tr-TR" sz="1600">
                        <a:effectLst/>
                        <a:latin typeface="+mj-lt"/>
                      </a:endParaRPr>
                    </a:p>
                    <a:p>
                      <a:pPr algn="l">
                        <a:lnSpc>
                          <a:spcPct val="107000"/>
                        </a:lnSpc>
                        <a:spcAft>
                          <a:spcPts val="0"/>
                        </a:spcAft>
                      </a:pPr>
                      <a:r>
                        <a:rPr lang="tr-TR" sz="140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a:effectLst/>
                          <a:latin typeface="+mj-lt"/>
                        </a:rPr>
                        <a:t>0.00</a:t>
                      </a:r>
                      <a:r>
                        <a:rPr lang="tr-TR" sz="1600">
                          <a:effectLst/>
                          <a:latin typeface="+mj-lt"/>
                        </a:rPr>
                        <a:t>         *</a:t>
                      </a:r>
                      <a:r>
                        <a:rPr lang="tr-TR" sz="1600" baseline="0">
                          <a:effectLst/>
                          <a:latin typeface="+mj-lt"/>
                        </a:rPr>
                        <a:t> Başarısız</a:t>
                      </a:r>
                    </a:p>
                    <a:p>
                      <a:pPr algn="l">
                        <a:lnSpc>
                          <a:spcPct val="107000"/>
                        </a:lnSpc>
                        <a:spcAft>
                          <a:spcPts val="0"/>
                        </a:spcAft>
                      </a:pPr>
                      <a:r>
                        <a:rPr lang="tr-TR" sz="1600" baseline="0">
                          <a:solidFill>
                            <a:schemeClr val="tx1"/>
                          </a:solidFill>
                          <a:effectLst/>
                          <a:latin typeface="+mj-lt"/>
                          <a:ea typeface="Calibri" panose="020F0502020204030204" pitchFamily="34" charset="0"/>
                          <a:cs typeface="Times New Roman" panose="02020603050405020304" pitchFamily="18" charset="0"/>
                        </a:rPr>
                        <a:t>0.00          *Başarısız</a:t>
                      </a:r>
                      <a:endParaRPr lang="tr-TR" sz="1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51</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a:t>Koşullu geçer notların başarılı kabul edilebilmesi için öğrencinin akademik ortalamasının mezuniyet öncesinde en az </a:t>
            </a:r>
            <a:r>
              <a:rPr lang="tr-TR" altLang="tr-TR" b="1"/>
              <a:t>2.25</a:t>
            </a:r>
            <a:r>
              <a:rPr lang="tr-TR" altLang="tr-TR"/>
              <a:t> olması gerekir. </a:t>
            </a:r>
          </a:p>
          <a:p>
            <a:pPr>
              <a:lnSpc>
                <a:spcPct val="150000"/>
              </a:lnSpc>
            </a:pPr>
            <a:r>
              <a:rPr lang="tr-TR" altLang="tr-TR"/>
              <a:t>F2 ‘devamsız’ olarak kalmadır ve 00 başarı katsayısı ile başarısız olarak değerlendirilir.</a:t>
            </a:r>
          </a:p>
          <a:p>
            <a:pPr>
              <a:lnSpc>
                <a:spcPct val="150000"/>
              </a:lnSpc>
            </a:pPr>
            <a:endParaRPr lang="tr-TR"/>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a:t>Mutlak değerlendirme tablosu</a:t>
            </a:r>
            <a:endParaRPr lang="tr-TR" sz="3600" b="1" i="1"/>
          </a:p>
        </p:txBody>
      </p:sp>
    </p:spTree>
    <p:extLst>
      <p:ext uri="{BB962C8B-B14F-4D97-AF65-F5344CB8AC3E}">
        <p14:creationId xmlns:p14="http://schemas.microsoft.com/office/powerpoint/2010/main" val="2874276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err="1"/>
              <a:t>Bir</a:t>
            </a:r>
            <a:r>
              <a:rPr lang="de-DE" altLang="tr-TR"/>
              <a:t> </a:t>
            </a:r>
            <a:r>
              <a:rPr lang="de-DE" altLang="tr-TR" err="1"/>
              <a:t>dersten</a:t>
            </a:r>
            <a:r>
              <a:rPr lang="tr-TR" altLang="tr-TR"/>
              <a:t> </a:t>
            </a:r>
            <a:r>
              <a:rPr lang="de-DE" altLang="tr-TR"/>
              <a:t>F1, F2</a:t>
            </a:r>
            <a:r>
              <a:rPr lang="tr-TR" altLang="tr-TR"/>
              <a:t> </a:t>
            </a:r>
            <a:r>
              <a:rPr lang="de-DE" altLang="tr-TR" err="1"/>
              <a:t>notlarından</a:t>
            </a:r>
            <a:r>
              <a:rPr lang="de-DE" altLang="tr-TR"/>
              <a:t> </a:t>
            </a:r>
            <a:r>
              <a:rPr lang="de-DE" altLang="tr-TR" err="1"/>
              <a:t>birini</a:t>
            </a:r>
            <a:r>
              <a:rPr lang="de-DE" altLang="tr-TR"/>
              <a:t> </a:t>
            </a:r>
            <a:r>
              <a:rPr lang="de-DE" altLang="tr-TR" err="1"/>
              <a:t>alan</a:t>
            </a:r>
            <a:r>
              <a:rPr lang="de-DE" altLang="tr-TR"/>
              <a:t> </a:t>
            </a:r>
            <a:r>
              <a:rPr lang="de-DE" altLang="tr-TR" err="1"/>
              <a:t>öğrenci</a:t>
            </a:r>
            <a:r>
              <a:rPr lang="de-DE" altLang="tr-TR"/>
              <a:t>, o </a:t>
            </a:r>
            <a:r>
              <a:rPr lang="de-DE" altLang="tr-TR" err="1"/>
              <a:t>dersi</a:t>
            </a:r>
            <a:r>
              <a:rPr lang="de-DE" altLang="tr-TR"/>
              <a:t> </a:t>
            </a:r>
            <a:r>
              <a:rPr lang="de-DE" altLang="tr-TR" err="1"/>
              <a:t>açıldığı</a:t>
            </a:r>
            <a:r>
              <a:rPr lang="de-DE" altLang="tr-TR"/>
              <a:t> </a:t>
            </a:r>
            <a:r>
              <a:rPr lang="de-DE" altLang="tr-TR" err="1"/>
              <a:t>ilk</a:t>
            </a:r>
            <a:r>
              <a:rPr lang="de-DE" altLang="tr-TR"/>
              <a:t> </a:t>
            </a:r>
            <a:r>
              <a:rPr lang="de-DE" altLang="tr-TR" err="1"/>
              <a:t>yarıyılda</a:t>
            </a:r>
            <a:r>
              <a:rPr lang="de-DE" altLang="tr-TR"/>
              <a:t> </a:t>
            </a:r>
            <a:r>
              <a:rPr lang="de-DE" altLang="tr-TR" err="1"/>
              <a:t>tekrarlamak</a:t>
            </a:r>
            <a:r>
              <a:rPr lang="de-DE" altLang="tr-TR"/>
              <a:t> </a:t>
            </a:r>
            <a:r>
              <a:rPr lang="de-DE" altLang="tr-TR" err="1"/>
              <a:t>zorundadır</a:t>
            </a:r>
            <a:r>
              <a:rPr lang="de-DE" altLang="tr-TR"/>
              <a:t>. </a:t>
            </a:r>
            <a:endParaRPr lang="tr-TR" altLang="tr-TR"/>
          </a:p>
          <a:p>
            <a:endParaRPr lang="tr-TR" altLang="tr-TR"/>
          </a:p>
          <a:p>
            <a:r>
              <a:rPr lang="de-DE" altLang="tr-TR" err="1"/>
              <a:t>Ancak</a:t>
            </a:r>
            <a:r>
              <a:rPr lang="de-DE" altLang="tr-TR"/>
              <a:t> </a:t>
            </a:r>
            <a:r>
              <a:rPr lang="de-DE" altLang="tr-TR" err="1"/>
              <a:t>tekrarlanan</a:t>
            </a:r>
            <a:r>
              <a:rPr lang="de-DE" altLang="tr-TR"/>
              <a:t> </a:t>
            </a:r>
            <a:r>
              <a:rPr lang="de-DE" altLang="tr-TR" err="1"/>
              <a:t>derslerin</a:t>
            </a:r>
            <a:r>
              <a:rPr lang="de-DE" altLang="tr-TR"/>
              <a:t> </a:t>
            </a:r>
            <a:r>
              <a:rPr lang="de-DE" altLang="tr-TR" err="1"/>
              <a:t>yarıyıl</a:t>
            </a:r>
            <a:r>
              <a:rPr lang="de-DE" altLang="tr-TR"/>
              <a:t> </a:t>
            </a:r>
            <a:r>
              <a:rPr lang="de-DE" altLang="tr-TR" err="1"/>
              <a:t>ders</a:t>
            </a:r>
            <a:r>
              <a:rPr lang="de-DE" altLang="tr-TR"/>
              <a:t> </a:t>
            </a:r>
            <a:r>
              <a:rPr lang="de-DE" altLang="tr-TR" err="1"/>
              <a:t>programlarında</a:t>
            </a:r>
            <a:r>
              <a:rPr lang="tr-TR" altLang="tr-TR"/>
              <a:t> </a:t>
            </a:r>
            <a:r>
              <a:rPr lang="de-DE" altLang="tr-TR" err="1"/>
              <a:t>çakışması</a:t>
            </a:r>
            <a:r>
              <a:rPr lang="de-DE" altLang="tr-TR"/>
              <a:t> </a:t>
            </a:r>
            <a:r>
              <a:rPr lang="de-DE" altLang="tr-TR" err="1"/>
              <a:t>halinde</a:t>
            </a:r>
            <a:r>
              <a:rPr lang="de-DE" altLang="tr-TR"/>
              <a:t>, </a:t>
            </a:r>
            <a:r>
              <a:rPr lang="de-DE" altLang="tr-TR" err="1"/>
              <a:t>öğrenci</a:t>
            </a:r>
            <a:r>
              <a:rPr lang="de-DE" altLang="tr-TR"/>
              <a:t> </a:t>
            </a:r>
            <a:r>
              <a:rPr lang="de-DE" altLang="tr-TR" err="1"/>
              <a:t>bu</a:t>
            </a:r>
            <a:r>
              <a:rPr lang="de-DE" altLang="tr-TR"/>
              <a:t> </a:t>
            </a:r>
            <a:r>
              <a:rPr lang="de-DE" altLang="tr-TR" err="1"/>
              <a:t>derslerden</a:t>
            </a:r>
            <a:r>
              <a:rPr lang="de-DE" altLang="tr-TR"/>
              <a:t> </a:t>
            </a:r>
            <a:r>
              <a:rPr lang="de-DE" altLang="tr-TR" err="1"/>
              <a:t>birini</a:t>
            </a:r>
            <a:r>
              <a:rPr lang="de-DE" altLang="tr-TR"/>
              <a:t> </a:t>
            </a:r>
            <a:r>
              <a:rPr lang="de-DE" altLang="tr-TR" err="1"/>
              <a:t>ilgili</a:t>
            </a:r>
            <a:r>
              <a:rPr lang="de-DE" altLang="tr-TR"/>
              <a:t> </a:t>
            </a:r>
            <a:r>
              <a:rPr lang="de-DE" altLang="tr-TR" err="1"/>
              <a:t>yönetim</a:t>
            </a:r>
            <a:r>
              <a:rPr lang="de-DE" altLang="tr-TR"/>
              <a:t> </a:t>
            </a:r>
            <a:r>
              <a:rPr lang="de-DE" altLang="tr-TR" err="1"/>
              <a:t>kurulu</a:t>
            </a:r>
            <a:r>
              <a:rPr lang="de-DE" altLang="tr-TR"/>
              <a:t> </a:t>
            </a:r>
            <a:r>
              <a:rPr lang="de-DE" altLang="tr-TR" err="1"/>
              <a:t>kararıyla</a:t>
            </a:r>
            <a:r>
              <a:rPr lang="de-DE" altLang="tr-TR"/>
              <a:t> </a:t>
            </a:r>
            <a:r>
              <a:rPr lang="de-DE" altLang="tr-TR" err="1"/>
              <a:t>almayabilir</a:t>
            </a:r>
            <a:r>
              <a:rPr lang="de-DE" altLang="tr-TR"/>
              <a:t>. </a:t>
            </a:r>
            <a:endParaRPr lang="tr-TR" altLang="tr-TR"/>
          </a:p>
          <a:p>
            <a:endParaRPr lang="tr-TR" altLang="tr-TR"/>
          </a:p>
          <a:p>
            <a:r>
              <a:rPr lang="tr-TR" altLang="tr-TR"/>
              <a:t>Başarısız olunan kredisiz derslerin ya da eşdeğerlerinin tekrar alınması zorunlu değildir.</a:t>
            </a:r>
          </a:p>
          <a:p>
            <a:endParaRPr lang="tr-TR" altLang="tr-TR"/>
          </a:p>
          <a:p>
            <a:r>
              <a:rPr lang="tr-TR" altLang="tr-TR"/>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52</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a:t>Koşullu geçer not alınan dersler derslerin açılan ilk dönemde tekrar alınma zorunluluğu yoktur.  </a:t>
            </a:r>
          </a:p>
          <a:p>
            <a:endParaRPr lang="tr-TR" altLang="tr-TR" sz="2000"/>
          </a:p>
          <a:p>
            <a:r>
              <a:rPr lang="tr-TR" altLang="tr-TR" sz="200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53</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a:t>Kurulum için;</a:t>
            </a:r>
          </a:p>
          <a:p>
            <a:pPr marL="0" indent="0">
              <a:lnSpc>
                <a:spcPct val="100000"/>
              </a:lnSpc>
              <a:buNone/>
            </a:pPr>
            <a:r>
              <a:rPr lang="tr-TR" sz="1800">
                <a:hlinkClick r:id="rId2"/>
              </a:rPr>
              <a:t>http://www.pau.edu.tr/eduroam</a:t>
            </a:r>
            <a:r>
              <a:rPr lang="tr-TR" sz="1800"/>
              <a:t> sayfasını ziyaret ederek hem bilgisayarınıza hem de cep telefonunuzdaki ücretsiz </a:t>
            </a:r>
            <a:r>
              <a:rPr lang="tr-TR" sz="1800" err="1"/>
              <a:t>Wi</a:t>
            </a:r>
            <a:r>
              <a:rPr lang="tr-TR" sz="180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54</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EDUROAM:</a:t>
            </a:r>
            <a:r>
              <a:rPr lang="tr-TR" sz="3600"/>
              <a:t> </a:t>
            </a:r>
            <a:br>
              <a:rPr lang="tr-TR" sz="3600"/>
            </a:br>
            <a:r>
              <a:rPr lang="tr-TR" sz="2400"/>
              <a:t>KAMPÜS İçerisinde İnternete Giriş</a:t>
            </a:r>
            <a:endParaRPr lang="tr-TR" sz="2400" b="1" i="1"/>
          </a:p>
        </p:txBody>
      </p:sp>
    </p:spTree>
    <p:extLst>
      <p:ext uri="{BB962C8B-B14F-4D97-AF65-F5344CB8AC3E}">
        <p14:creationId xmlns:p14="http://schemas.microsoft.com/office/powerpoint/2010/main" val="29545467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a:t>Bu sistem ile dersini aldığınız öğretim üyesinin yüklediği ders dokümanlarını alabilirsiniz.</a:t>
            </a:r>
          </a:p>
          <a:p>
            <a:pPr marL="0" indent="0">
              <a:buNone/>
            </a:pPr>
            <a:endParaRPr lang="tr-TR" sz="2000"/>
          </a:p>
          <a:p>
            <a:pPr marL="0" indent="0">
              <a:buNone/>
            </a:pPr>
            <a:r>
              <a:rPr lang="tr-TR" sz="2000" err="1"/>
              <a:t>EDS’ye</a:t>
            </a:r>
            <a:r>
              <a:rPr lang="tr-TR" sz="2000"/>
              <a:t> PAÜ Pusula Bilgi Sistemi’nden erişebilirsiniz.</a:t>
            </a:r>
            <a:br>
              <a:rPr lang="tr-TR"/>
            </a:br>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55</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Eğitim Destek Sistemi (EDS)</a:t>
            </a:r>
            <a:endParaRPr lang="tr-TR" sz="2400" b="1" i="1"/>
          </a:p>
        </p:txBody>
      </p:sp>
    </p:spTree>
    <p:extLst>
      <p:ext uri="{BB962C8B-B14F-4D97-AF65-F5344CB8AC3E}">
        <p14:creationId xmlns:p14="http://schemas.microsoft.com/office/powerpoint/2010/main" val="33663023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a:t>Öğrenci belgesi</a:t>
            </a:r>
          </a:p>
          <a:p>
            <a:pPr marL="0" lvl="1" indent="0" algn="r"/>
            <a:r>
              <a:rPr lang="tr-TR" sz="1800"/>
              <a:t>Transkript (not çizelgesi)</a:t>
            </a:r>
          </a:p>
          <a:p>
            <a:pPr marL="0" lvl="1" indent="0" algn="r"/>
            <a:r>
              <a:rPr lang="tr-TR" sz="1800"/>
              <a:t>Öğrenci kartı kaybedilmesi </a:t>
            </a:r>
          </a:p>
          <a:p>
            <a:pPr marL="0" lvl="1" indent="0" algn="r">
              <a:buNone/>
            </a:pPr>
            <a:r>
              <a:rPr lang="tr-TR" sz="1800"/>
              <a:t>durumlarında her fakültede/yüksekokulda/meslek yüksekokulunda bulunan Öğrenci İşleri birimine başvurabilirsiniz.</a:t>
            </a:r>
          </a:p>
          <a:p>
            <a:pPr marL="0" lvl="1" indent="0" algn="r">
              <a:buNone/>
            </a:pPr>
            <a:r>
              <a:rPr lang="tr-TR" sz="180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a:p>
          <a:p>
            <a:pPr marL="0" indent="0">
              <a:lnSpc>
                <a:spcPct val="120000"/>
              </a:lnSpc>
              <a:buNone/>
            </a:pPr>
            <a:r>
              <a:rPr lang="tr-TR" sz="3800"/>
              <a:t>Ayrıntılı bilgi için:</a:t>
            </a:r>
          </a:p>
          <a:p>
            <a:pPr marL="0" indent="0">
              <a:lnSpc>
                <a:spcPct val="120000"/>
              </a:lnSpc>
              <a:buNone/>
            </a:pPr>
            <a:r>
              <a:rPr lang="tr-TR" sz="3800"/>
              <a:t>Farabi Koordinatörlüğü</a:t>
            </a:r>
          </a:p>
          <a:p>
            <a:pPr marL="0" indent="0">
              <a:lnSpc>
                <a:spcPct val="120000"/>
              </a:lnSpc>
              <a:buNone/>
            </a:pPr>
            <a:r>
              <a:rPr lang="tr-TR" sz="3800" u="sng">
                <a:hlinkClick r:id="rId2"/>
              </a:rPr>
              <a:t>http://www.pau.edu.tr/farabi/tr/</a:t>
            </a:r>
            <a:r>
              <a:rPr lang="tr-TR" sz="3800"/>
              <a:t> </a:t>
            </a:r>
          </a:p>
          <a:p>
            <a:pPr marL="0" indent="0">
              <a:lnSpc>
                <a:spcPct val="120000"/>
              </a:lnSpc>
              <a:buNone/>
            </a:pPr>
            <a:endParaRPr lang="tr-TR" sz="3800"/>
          </a:p>
          <a:p>
            <a:pPr marL="0" indent="0">
              <a:lnSpc>
                <a:spcPct val="120000"/>
              </a:lnSpc>
              <a:buNone/>
            </a:pPr>
            <a:r>
              <a:rPr lang="tr-TR" sz="3800"/>
              <a:t>Ayrıntılı bilgi için:</a:t>
            </a:r>
          </a:p>
          <a:p>
            <a:pPr marL="0" indent="0">
              <a:lnSpc>
                <a:spcPct val="120000"/>
              </a:lnSpc>
              <a:buNone/>
            </a:pPr>
            <a:r>
              <a:rPr lang="tr-TR" sz="3800"/>
              <a:t>Uluslararası İlişkiler Koordinatörlüğü</a:t>
            </a:r>
          </a:p>
          <a:p>
            <a:pPr marL="0" indent="0">
              <a:lnSpc>
                <a:spcPct val="120000"/>
              </a:lnSpc>
              <a:buNone/>
            </a:pPr>
            <a:r>
              <a:rPr lang="tr-TR" sz="3800" u="sng">
                <a:hlinkClick r:id="rId3"/>
              </a:rPr>
              <a:t>http://www.pau.edu.tr/uluslararasi/tr</a:t>
            </a:r>
            <a:endParaRPr lang="tr-TR" sz="3800"/>
          </a:p>
          <a:p>
            <a:pPr marL="0" indent="0">
              <a:lnSpc>
                <a:spcPct val="120000"/>
              </a:lnSpc>
              <a:buNone/>
            </a:pPr>
            <a:endParaRPr lang="tr-TR" sz="3800"/>
          </a:p>
          <a:p>
            <a:pPr marL="0" indent="0">
              <a:lnSpc>
                <a:spcPct val="120000"/>
              </a:lnSpc>
              <a:buNone/>
            </a:pPr>
            <a:r>
              <a:rPr lang="tr-TR" sz="3800"/>
              <a:t>Ayrıntılı bilgi için:</a:t>
            </a:r>
          </a:p>
          <a:p>
            <a:pPr marL="0" indent="0">
              <a:lnSpc>
                <a:spcPct val="120000"/>
              </a:lnSpc>
              <a:buNone/>
            </a:pPr>
            <a:r>
              <a:rPr lang="tr-TR" sz="3800"/>
              <a:t>Uluslararası İlişkiler Koordinatörlüğü</a:t>
            </a:r>
          </a:p>
          <a:p>
            <a:pPr marL="0" indent="0">
              <a:lnSpc>
                <a:spcPct val="120000"/>
              </a:lnSpc>
              <a:buNone/>
            </a:pPr>
            <a:r>
              <a:rPr lang="tr-TR" sz="3800" u="sng">
                <a:hlinkClick r:id="rId3"/>
              </a:rPr>
              <a:t>http://www.pau.edu.tr/uluslararasi/tr</a:t>
            </a:r>
            <a:r>
              <a:rPr lang="tr-TR" sz="3800"/>
              <a:t> </a:t>
            </a:r>
          </a:p>
          <a:p>
            <a:pPr marL="0" indent="0">
              <a:lnSpc>
                <a:spcPct val="120000"/>
              </a:lnSpc>
              <a:buNone/>
            </a:pPr>
            <a:endParaRPr lang="tr-TR" sz="3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58</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59</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a:t>Ne tür etkinlikler?</a:t>
            </a:r>
          </a:p>
          <a:p>
            <a:pPr marL="0" indent="0">
              <a:buNone/>
            </a:pPr>
            <a:r>
              <a:rPr lang="tr-TR" sz="2000"/>
              <a:t>Kampçılık eğitiminden salsa derslerine, film gösterimlerinden sosyal sorumluluk projelerine, dağ tırmanışlarından ağaç dikimine kadar birçok etkinlik gerçekleştiriyorlar. </a:t>
            </a:r>
          </a:p>
          <a:p>
            <a:pPr lvl="1"/>
            <a:r>
              <a:rPr lang="tr-TR" sz="1800"/>
              <a:t>Konserler</a:t>
            </a:r>
          </a:p>
          <a:p>
            <a:pPr lvl="1"/>
            <a:r>
              <a:rPr lang="tr-TR" sz="1800"/>
              <a:t>Gösteriler</a:t>
            </a:r>
          </a:p>
          <a:p>
            <a:pPr lvl="1"/>
            <a:r>
              <a:rPr lang="tr-TR" sz="1800"/>
              <a:t>Konferanslar</a:t>
            </a:r>
          </a:p>
          <a:p>
            <a:pPr lvl="1"/>
            <a:r>
              <a:rPr lang="tr-TR" sz="1800"/>
              <a:t>Atölyeler</a:t>
            </a:r>
          </a:p>
          <a:p>
            <a:pPr lvl="1"/>
            <a:r>
              <a:rPr lang="tr-TR" sz="1800"/>
              <a:t>Kurslar</a:t>
            </a:r>
          </a:p>
          <a:p>
            <a:pPr lvl="1"/>
            <a:r>
              <a:rPr lang="tr-TR" sz="1800"/>
              <a:t>Toplantılar</a:t>
            </a:r>
          </a:p>
          <a:p>
            <a:pPr lvl="1"/>
            <a:r>
              <a:rPr lang="tr-TR" sz="1800"/>
              <a:t>Piknikler, Buluşmalar</a:t>
            </a:r>
          </a:p>
          <a:p>
            <a:pPr lvl="1"/>
            <a:r>
              <a:rPr lang="tr-TR" sz="1800"/>
              <a:t>Sosyal Sorumluluk Projeleri</a:t>
            </a:r>
            <a:r>
              <a:rPr lang="tr-TR" sz="200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a:t>FAKÜLTELER</a:t>
            </a:r>
          </a:p>
        </p:txBody>
      </p:sp>
      <p:sp>
        <p:nvSpPr>
          <p:cNvPr id="3" name="İçerik Yer Tutucusu 2"/>
          <p:cNvSpPr>
            <a:spLocks noGrp="1"/>
          </p:cNvSpPr>
          <p:nvPr>
            <p:ph idx="1"/>
          </p:nvPr>
        </p:nvSpPr>
        <p:spPr>
          <a:xfrm>
            <a:off x="4617895" y="1959616"/>
            <a:ext cx="6888305" cy="4626170"/>
          </a:xfrm>
        </p:spPr>
        <p:txBody>
          <a:bodyPr vert="horz" lIns="91440" tIns="45720" rIns="91440" bIns="45720" numCol="2" rtlCol="0" anchor="t">
            <a:noAutofit/>
          </a:bodyPr>
          <a:lstStyle/>
          <a:p>
            <a:pPr marL="0" indent="0" algn="r">
              <a:lnSpc>
                <a:spcPct val="170000"/>
              </a:lnSpc>
              <a:buNone/>
            </a:pPr>
            <a:r>
              <a:rPr lang="tr-TR" sz="1500">
                <a:solidFill>
                  <a:schemeClr val="tx1"/>
                </a:solidFill>
              </a:rPr>
              <a:t>Diş Hekimliği Fakültesi</a:t>
            </a:r>
          </a:p>
          <a:p>
            <a:pPr marL="0" indent="0" algn="r">
              <a:lnSpc>
                <a:spcPct val="170000"/>
              </a:lnSpc>
              <a:buNone/>
            </a:pPr>
            <a:r>
              <a:rPr lang="tr-TR" sz="1500">
                <a:solidFill>
                  <a:schemeClr val="tx1"/>
                </a:solidFill>
              </a:rPr>
              <a:t>Eğitim Fakültesi</a:t>
            </a:r>
          </a:p>
          <a:p>
            <a:pPr marL="0" indent="0" algn="r">
              <a:lnSpc>
                <a:spcPct val="170000"/>
              </a:lnSpc>
              <a:buNone/>
            </a:pPr>
            <a:r>
              <a:rPr lang="tr-TR" sz="1500">
                <a:solidFill>
                  <a:schemeClr val="tx1"/>
                </a:solidFill>
              </a:rPr>
              <a:t>Fen-Edebiyat Fakültesi</a:t>
            </a:r>
          </a:p>
          <a:p>
            <a:pPr marL="0" indent="0" algn="r">
              <a:lnSpc>
                <a:spcPct val="170000"/>
              </a:lnSpc>
              <a:buNone/>
            </a:pPr>
            <a:r>
              <a:rPr lang="tr-TR" sz="1500">
                <a:solidFill>
                  <a:schemeClr val="tx1"/>
                </a:solidFill>
              </a:rPr>
              <a:t>İktisadi ve İdari Bilimler Fakültesi</a:t>
            </a:r>
          </a:p>
          <a:p>
            <a:pPr marL="0" indent="0" algn="r">
              <a:lnSpc>
                <a:spcPct val="170000"/>
              </a:lnSpc>
              <a:buNone/>
            </a:pPr>
            <a:r>
              <a:rPr lang="tr-TR" sz="1500">
                <a:solidFill>
                  <a:schemeClr val="tx1"/>
                </a:solidFill>
              </a:rPr>
              <a:t>Hukuk Fakültesi</a:t>
            </a:r>
          </a:p>
          <a:p>
            <a:pPr marL="0" indent="0" algn="r">
              <a:lnSpc>
                <a:spcPct val="170000"/>
              </a:lnSpc>
              <a:buNone/>
            </a:pPr>
            <a:r>
              <a:rPr lang="tr-TR" sz="1500">
                <a:solidFill>
                  <a:schemeClr val="tx1"/>
                </a:solidFill>
              </a:rPr>
              <a:t>İlahiyat Fakültesi</a:t>
            </a:r>
          </a:p>
          <a:p>
            <a:pPr marL="0" indent="0" algn="r">
              <a:lnSpc>
                <a:spcPct val="170000"/>
              </a:lnSpc>
              <a:buNone/>
            </a:pPr>
            <a:r>
              <a:rPr lang="tr-TR" sz="1500">
                <a:solidFill>
                  <a:schemeClr val="tx1"/>
                </a:solidFill>
              </a:rPr>
              <a:t>İletişim Fakültesi</a:t>
            </a:r>
          </a:p>
          <a:p>
            <a:pPr marL="0" indent="0" algn="r">
              <a:lnSpc>
                <a:spcPct val="170000"/>
              </a:lnSpc>
              <a:buNone/>
            </a:pPr>
            <a:r>
              <a:rPr lang="tr-TR" sz="1500">
                <a:solidFill>
                  <a:schemeClr val="tx1"/>
                </a:solidFill>
              </a:rPr>
              <a:t>Mimarlık ve Tasarım Fakültesi</a:t>
            </a:r>
          </a:p>
          <a:p>
            <a:pPr marL="0" indent="0" algn="r">
              <a:lnSpc>
                <a:spcPct val="170000"/>
              </a:lnSpc>
              <a:buNone/>
            </a:pPr>
            <a:endParaRPr lang="tr-TR" sz="1500"/>
          </a:p>
          <a:p>
            <a:pPr marL="0" indent="0" algn="r">
              <a:lnSpc>
                <a:spcPct val="170000"/>
              </a:lnSpc>
              <a:buNone/>
            </a:pPr>
            <a:endParaRPr lang="tr-TR" sz="1500"/>
          </a:p>
          <a:p>
            <a:pPr marL="0" indent="0" algn="r">
              <a:lnSpc>
                <a:spcPct val="170000"/>
              </a:lnSpc>
              <a:buNone/>
            </a:pPr>
            <a:endParaRPr lang="tr-TR" sz="15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err="1"/>
              <a:t>PAÜ’de</a:t>
            </a:r>
            <a:r>
              <a:rPr lang="tr-TR" sz="1800"/>
              <a:t> danstan bilişime, sosyal bilgilerden iletişime, müzikten </a:t>
            </a:r>
            <a:r>
              <a:rPr lang="tr-TR" sz="1800" err="1"/>
              <a:t>resime</a:t>
            </a:r>
            <a:r>
              <a:rPr lang="tr-TR" sz="1800"/>
              <a:t> bir çok alanda öğrenciler tarafından oluşturulan ve yönetilen toplam 165 tane topluluk vardır.</a:t>
            </a:r>
          </a:p>
          <a:p>
            <a:pPr marL="0" indent="0">
              <a:buNone/>
            </a:pPr>
            <a:r>
              <a:rPr lang="tr-TR" sz="180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a:t>Toplulukların sosyal medya hesaplarını takip ederek etkinlik duyurularına ulaşabilirsiniz.</a:t>
            </a:r>
          </a:p>
          <a:p>
            <a:pPr marL="0" indent="0">
              <a:buNone/>
            </a:pPr>
            <a:r>
              <a:rPr lang="tr-TR" sz="1800" u="sng">
                <a:hlinkClick r:id="rId2"/>
              </a:rPr>
              <a:t>http://www.pau.edu.tr/sks/tr/sayfa/topluluklar</a:t>
            </a:r>
            <a:endParaRPr lang="tr-TR" sz="1800"/>
          </a:p>
        </p:txBody>
      </p:sp>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
        <p:nvSpPr>
          <p:cNvPr id="6" name="Metin kutusu 5">
            <a:extLst>
              <a:ext uri="{FF2B5EF4-FFF2-40B4-BE49-F238E27FC236}">
                <a16:creationId xmlns:a16="http://schemas.microsoft.com/office/drawing/2014/main" id="{B6A6B5AC-D6AB-48B5-8049-43A316794B0A}"/>
              </a:ext>
            </a:extLst>
          </p:cNvPr>
          <p:cNvSpPr txBox="1"/>
          <p:nvPr/>
        </p:nvSpPr>
        <p:spPr>
          <a:xfrm>
            <a:off x="4724400" y="320040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tr-TR"/>
              <a:t>Metin eklemek için tıklayın</a:t>
            </a:r>
          </a:p>
        </p:txBody>
      </p:sp>
    </p:spTree>
    <p:extLst>
      <p:ext uri="{BB962C8B-B14F-4D97-AF65-F5344CB8AC3E}">
        <p14:creationId xmlns:p14="http://schemas.microsoft.com/office/powerpoint/2010/main" val="352074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61</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HASAN KASAPOĞLU KÜLTÜR MERKEZİ</a:t>
            </a:r>
            <a:br>
              <a:rPr lang="tr-TR" sz="3600" b="1" i="1"/>
            </a:br>
            <a:r>
              <a:rPr lang="tr-TR" sz="2400" i="1"/>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err="1"/>
              <a:t>Prof.dr</a:t>
            </a:r>
            <a:r>
              <a:rPr lang="tr-TR" sz="3600" b="1" i="1"/>
              <a:t>. Hüseyin yılmaz </a:t>
            </a:r>
          </a:p>
          <a:p>
            <a:r>
              <a:rPr lang="tr-TR" sz="3600" b="1" i="1"/>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a:t>Kütüphaneden </a:t>
            </a:r>
            <a:r>
              <a:rPr lang="tr-TR" sz="1800" u="sng"/>
              <a:t>öğrenci kartınızla</a:t>
            </a:r>
            <a:r>
              <a:rPr lang="tr-TR" sz="1800"/>
              <a:t> 5 kitabı 15 günlük süre zarfında ödünç alabilirsiniz.</a:t>
            </a:r>
          </a:p>
          <a:p>
            <a:r>
              <a:rPr lang="tr-TR" sz="1800"/>
              <a:t>İstediğin kitap başka bir kullanıcıda görünüyorsa, </a:t>
            </a:r>
            <a:r>
              <a:rPr lang="tr-TR" sz="1800" b="1" i="1"/>
              <a:t>rezerv</a:t>
            </a:r>
            <a:r>
              <a:rPr lang="tr-TR" sz="1800"/>
              <a:t> koydurabilir ve kitabı iade edildiğinde ödünç almak üzere ayırtabilirsiniz. </a:t>
            </a:r>
          </a:p>
          <a:p>
            <a:r>
              <a:rPr lang="tr-TR" sz="1800"/>
              <a:t>Aynı zamanda </a:t>
            </a:r>
            <a:r>
              <a:rPr lang="tr-TR" sz="1800">
                <a:hlinkClick r:id="rId2"/>
              </a:rPr>
              <a:t>http://kutuphane.pau.edu.tr/</a:t>
            </a:r>
            <a:r>
              <a:rPr lang="tr-TR" sz="1800"/>
              <a:t> üst alanda yer alan kısma aradığınız konuyu yazarak yayınlanmış makale ve bildirilere ulaşabilirsiniz.</a:t>
            </a:r>
          </a:p>
          <a:p>
            <a:r>
              <a:rPr lang="tr-TR" sz="1800" b="1"/>
              <a:t>Toplu Katalog </a:t>
            </a:r>
            <a:r>
              <a:rPr lang="tr-TR" sz="1800"/>
              <a:t>ile başka bir üniversitenin kütüphanesindeki istediğiniz kitabı kargo ücretini ödeyerek ödünç alabilirsiniz.</a:t>
            </a:r>
          </a:p>
          <a:p>
            <a:r>
              <a:rPr lang="tr-TR" sz="1800"/>
              <a:t>Kütüphaneye başvurarak </a:t>
            </a:r>
            <a:r>
              <a:rPr lang="tr-TR" sz="1800" b="1"/>
              <a:t>Kampüs Dışı Erişim Formu</a:t>
            </a:r>
            <a:r>
              <a:rPr lang="tr-TR" sz="180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63</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err="1"/>
              <a:t>Prof.dr</a:t>
            </a:r>
            <a:r>
              <a:rPr lang="tr-TR" sz="3600" b="1" i="1"/>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a:br>
            <a:br>
              <a:rPr lang="tr-TR" sz="2800" b="1"/>
            </a:br>
            <a:endParaRPr lang="tr-TR" sz="320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64</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a:solidFill>
                  <a:schemeClr val="tx2">
                    <a:lumMod val="75000"/>
                  </a:schemeClr>
                </a:solidFill>
              </a:rPr>
              <a:t>Kısmi Zamanlı Öğrenci</a:t>
            </a:r>
          </a:p>
          <a:p>
            <a:pPr marL="0" indent="0">
              <a:buNone/>
            </a:pPr>
            <a:endParaRPr lang="tr-TR" sz="1800">
              <a:solidFill>
                <a:schemeClr val="tx1"/>
              </a:solidFill>
            </a:endParaRPr>
          </a:p>
          <a:p>
            <a:pPr marL="0" indent="0">
              <a:buNone/>
            </a:pPr>
            <a:r>
              <a:rPr lang="tr-TR" sz="1800">
                <a:solidFill>
                  <a:schemeClr val="tx1"/>
                </a:solidFill>
              </a:rPr>
              <a:t>Akademik ve idari birimlerde geçici işlerde çalıştırılan ve işçi sayılmayan öğrencidir.</a:t>
            </a:r>
          </a:p>
          <a:p>
            <a:pPr marL="0" indent="0">
              <a:buNone/>
            </a:pPr>
            <a:r>
              <a:rPr lang="tr-TR" sz="1800"/>
              <a:t>Her </a:t>
            </a:r>
            <a:r>
              <a:rPr lang="tr-TR" sz="1800" b="1"/>
              <a:t>Ekim</a:t>
            </a:r>
            <a:r>
              <a:rPr lang="tr-TR" sz="1800"/>
              <a:t> ayında başvurusu yapılır,  ihtiyaç halinde </a:t>
            </a:r>
            <a:r>
              <a:rPr lang="tr-TR" sz="1800" b="1"/>
              <a:t>Şubat</a:t>
            </a:r>
            <a:r>
              <a:rPr lang="tr-TR" sz="1800"/>
              <a:t> ayında da ilana çıkılmaktadır. </a:t>
            </a:r>
          </a:p>
          <a:p>
            <a:pPr marL="0" indent="0">
              <a:buNone/>
            </a:pPr>
            <a:endParaRPr lang="tr-TR" sz="1800">
              <a:solidFill>
                <a:schemeClr val="tx1"/>
              </a:solidFill>
            </a:endParaRPr>
          </a:p>
          <a:p>
            <a:pPr marL="0" indent="0">
              <a:buNone/>
            </a:pPr>
            <a:r>
              <a:rPr lang="tr-TR" sz="1800">
                <a:solidFill>
                  <a:schemeClr val="tx1"/>
                </a:solidFill>
              </a:rPr>
              <a:t>Başvurular için; </a:t>
            </a:r>
            <a:r>
              <a:rPr lang="tr-TR" sz="1800">
                <a:solidFill>
                  <a:schemeClr val="tx1"/>
                </a:solidFill>
                <a:hlinkClick r:id="rId2"/>
              </a:rPr>
              <a:t>http://www.pau.edu.tr/sks/</a:t>
            </a:r>
            <a:r>
              <a:rPr lang="tr-TR" sz="180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65</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a:t>HASTANELER</a:t>
            </a:r>
            <a:r>
              <a:rPr lang="tr-TR" sz="280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a:t>Pamukkale Üniversitesi Eğitim Uygulama ve Araştırma Hastanesi</a:t>
            </a:r>
          </a:p>
          <a:p>
            <a:pPr marL="0" indent="0">
              <a:lnSpc>
                <a:spcPct val="100000"/>
              </a:lnSpc>
              <a:spcBef>
                <a:spcPts val="0"/>
              </a:spcBef>
              <a:buNone/>
            </a:pPr>
            <a:r>
              <a:rPr lang="tr-TR" sz="1800"/>
              <a:t>Ayrıntılı bilgi için </a:t>
            </a:r>
            <a:r>
              <a:rPr lang="tr-TR" sz="1800" u="sng">
                <a:hlinkClick r:id="rId2"/>
              </a:rPr>
              <a:t>http://www.pau.edu.tr/hastane</a:t>
            </a:r>
            <a:r>
              <a:rPr lang="tr-TR" sz="1800"/>
              <a:t> adresini ziyaret edebilirsiniz. </a:t>
            </a:r>
            <a:r>
              <a:rPr lang="tr-TR" sz="1800" err="1"/>
              <a:t>Yüzyüze</a:t>
            </a:r>
            <a:r>
              <a:rPr lang="tr-TR" sz="1800"/>
              <a:t>, telefonla veya online randevu alabilirsiniz. </a:t>
            </a:r>
          </a:p>
          <a:p>
            <a:pPr marL="0" indent="0">
              <a:lnSpc>
                <a:spcPct val="100000"/>
              </a:lnSpc>
              <a:spcBef>
                <a:spcPts val="0"/>
              </a:spcBef>
              <a:buNone/>
            </a:pPr>
            <a:endParaRPr lang="tr-TR" sz="1800"/>
          </a:p>
          <a:p>
            <a:pPr marL="0" indent="0">
              <a:lnSpc>
                <a:spcPct val="100000"/>
              </a:lnSpc>
              <a:spcBef>
                <a:spcPts val="0"/>
              </a:spcBef>
              <a:buNone/>
            </a:pPr>
            <a:r>
              <a:rPr lang="tr-TR" sz="1800" b="1">
                <a:solidFill>
                  <a:srgbClr val="000000"/>
                </a:solidFill>
              </a:rPr>
              <a:t>Pamukkale Üniversitesi Habib Kızıltaş Psikiyatri Hastanesi</a:t>
            </a:r>
          </a:p>
          <a:p>
            <a:pPr marL="0" indent="0">
              <a:lnSpc>
                <a:spcPct val="100000"/>
              </a:lnSpc>
              <a:spcBef>
                <a:spcPts val="0"/>
              </a:spcBef>
              <a:buNone/>
            </a:pPr>
            <a:r>
              <a:rPr lang="tr-TR" sz="1800"/>
              <a:t>Ayrıntılı bilgi için: </a:t>
            </a:r>
            <a:r>
              <a:rPr lang="tr-TR" sz="1800" u="sng">
                <a:hlinkClick r:id="rId3"/>
              </a:rPr>
              <a:t>http://www.pau.edu.tr/psikiyatri</a:t>
            </a:r>
            <a:r>
              <a:rPr lang="tr-TR" sz="1800"/>
              <a:t> </a:t>
            </a:r>
          </a:p>
          <a:p>
            <a:pPr marL="0" indent="0">
              <a:lnSpc>
                <a:spcPct val="100000"/>
              </a:lnSpc>
              <a:spcBef>
                <a:spcPts val="0"/>
              </a:spcBef>
              <a:buNone/>
            </a:pPr>
            <a:r>
              <a:rPr lang="tr-TR" sz="1800"/>
              <a:t>Pamukkale Üniversitesi öğrencileri </a:t>
            </a:r>
            <a:r>
              <a:rPr lang="tr-TR" sz="1800" err="1"/>
              <a:t>yüzyüze</a:t>
            </a:r>
            <a:r>
              <a:rPr lang="tr-TR" sz="1800"/>
              <a:t>, telefonla veya online randevu alabilirler.</a:t>
            </a:r>
          </a:p>
          <a:p>
            <a:pPr marL="0" indent="0">
              <a:lnSpc>
                <a:spcPct val="100000"/>
              </a:lnSpc>
              <a:spcBef>
                <a:spcPts val="0"/>
              </a:spcBef>
              <a:buNone/>
            </a:pPr>
            <a:r>
              <a:rPr lang="tr-TR" sz="1800"/>
              <a:t> </a:t>
            </a:r>
          </a:p>
          <a:p>
            <a:pPr marL="0" indent="0">
              <a:lnSpc>
                <a:spcPct val="100000"/>
              </a:lnSpc>
              <a:spcBef>
                <a:spcPts val="0"/>
              </a:spcBef>
              <a:buNone/>
            </a:pPr>
            <a:r>
              <a:rPr lang="tr-TR" sz="1800" b="1"/>
              <a:t>Pamukkale Üniversitesi Diş Hekimliği Fakültesi </a:t>
            </a:r>
          </a:p>
          <a:p>
            <a:pPr marL="0" indent="0">
              <a:lnSpc>
                <a:spcPct val="100000"/>
              </a:lnSpc>
              <a:spcBef>
                <a:spcPts val="0"/>
              </a:spcBef>
              <a:buNone/>
            </a:pPr>
            <a:r>
              <a:rPr lang="tr-TR" sz="1800"/>
              <a:t>Hasta kabulüne başlamıştır. Ayrıntılı bilgi için 0 258 296 4218-19 	</a:t>
            </a:r>
          </a:p>
          <a:p>
            <a:pPr marL="0" indent="0">
              <a:lnSpc>
                <a:spcPct val="100000"/>
              </a:lnSpc>
              <a:spcBef>
                <a:spcPts val="0"/>
              </a:spcBef>
              <a:buNone/>
            </a:pPr>
            <a:endParaRPr 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66</a:t>
            </a:fld>
            <a:endParaRPr lang="tr-TR"/>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a:br>
            <a:br>
              <a:rPr lang="tr-TR" sz="2800" b="1"/>
            </a:br>
            <a:endParaRPr lang="tr-TR" sz="2800" b="1"/>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a:t>Bütün PAÜ öğrencileri </a:t>
            </a:r>
            <a:r>
              <a:rPr lang="tr-TR" sz="2000" err="1"/>
              <a:t>haftaiçi</a:t>
            </a:r>
            <a:r>
              <a:rPr lang="tr-TR" sz="2000"/>
              <a:t> 08:30-17:00 saatleri arasında </a:t>
            </a:r>
            <a:r>
              <a:rPr lang="tr-TR" sz="2000" err="1"/>
              <a:t>Mediko’dan</a:t>
            </a:r>
            <a:r>
              <a:rPr lang="tr-TR" sz="2000"/>
              <a:t> yararlanabilir.</a:t>
            </a:r>
          </a:p>
          <a:p>
            <a:pPr marL="0" indent="0">
              <a:buNone/>
            </a:pPr>
            <a:r>
              <a:rPr lang="tr-TR" sz="2000"/>
              <a:t>Sosyal güvenceniz olsun ya da olmasın ücretsiz muayene olabilirsiniz.</a:t>
            </a:r>
          </a:p>
          <a:p>
            <a:pPr marL="0" indent="0">
              <a:buNone/>
            </a:pPr>
            <a:r>
              <a:rPr lang="tr-TR" sz="2000" err="1"/>
              <a:t>Mediko</a:t>
            </a:r>
            <a:r>
              <a:rPr lang="tr-TR" sz="2000"/>
              <a:t> binası </a:t>
            </a:r>
            <a:r>
              <a:rPr lang="tr-TR" sz="2000" err="1"/>
              <a:t>Gölbahçe’yi</a:t>
            </a:r>
            <a:r>
              <a:rPr lang="tr-TR" sz="200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67</a:t>
            </a:fld>
            <a:endParaRPr lang="tr-TR"/>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MEDİKO SOSYAL MERKEZİ</a:t>
            </a:r>
            <a:r>
              <a:rPr lang="tr-TR" sz="2800"/>
              <a:t> </a:t>
            </a:r>
          </a:p>
        </p:txBody>
      </p:sp>
    </p:spTree>
    <p:extLst>
      <p:ext uri="{BB962C8B-B14F-4D97-AF65-F5344CB8AC3E}">
        <p14:creationId xmlns:p14="http://schemas.microsoft.com/office/powerpoint/2010/main" val="35788051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68</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a:t>PDREM nerede?</a:t>
            </a:r>
            <a:endParaRPr lang="tr-TR"/>
          </a:p>
          <a:p>
            <a:r>
              <a:rPr lang="tr-TR"/>
              <a:t>Eğitim Fakültesi ve Devlet Tiyatrosu’nun arasında, Mühendislik Fakültesi karşısında yer almaktadır.</a:t>
            </a:r>
          </a:p>
          <a:p>
            <a:endParaRPr lang="tr-TR"/>
          </a:p>
          <a:p>
            <a:r>
              <a:rPr lang="tr-TR" b="1"/>
              <a:t>PDREM Ekibi </a:t>
            </a:r>
            <a:r>
              <a:rPr lang="tr-TR"/>
              <a:t>2 uzman psikolojik danışman ve 1 psikolojik danışmandan oluşmaktadır. </a:t>
            </a:r>
          </a:p>
          <a:p>
            <a:endParaRPr lang="tr-TR"/>
          </a:p>
          <a:p>
            <a:r>
              <a:rPr lang="tr-TR" err="1"/>
              <a:t>PDREM’de</a:t>
            </a:r>
            <a:r>
              <a:rPr lang="tr-TR"/>
              <a:t> yapılan görüşmeler </a:t>
            </a:r>
            <a:r>
              <a:rPr lang="tr-TR" b="1"/>
              <a:t>gizlilik ilkesi </a:t>
            </a:r>
            <a:r>
              <a:rPr lang="tr-TR"/>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PSİKOLOJİK DANIŞMA VE REHBERLİK </a:t>
            </a:r>
          </a:p>
          <a:p>
            <a:r>
              <a:rPr lang="tr-TR" sz="3600" b="1" i="1"/>
              <a:t>EĞİTİM, UYGULAMA VE ARAŞTIRMA MERKEZİ</a:t>
            </a:r>
            <a:endParaRPr lang="tr-TR" sz="280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a:t>Neden PDREM ?</a:t>
            </a:r>
          </a:p>
          <a:p>
            <a:pPr marL="0" indent="0">
              <a:buNone/>
            </a:pPr>
            <a:r>
              <a:rPr lang="tr-TR" sz="1800"/>
              <a:t>Öğrencilerin </a:t>
            </a:r>
            <a:r>
              <a:rPr lang="tr-TR" sz="1800" b="1"/>
              <a:t>üniversiteye uyum, aile, arkadaş ilişkileri ve kişisel problemler vb. </a:t>
            </a:r>
            <a:r>
              <a:rPr lang="tr-TR" sz="1800"/>
              <a:t>durumlarla başa çıkmalarına yardımcı olmak için kurulan bir birimdir.</a:t>
            </a:r>
          </a:p>
          <a:p>
            <a:pPr marL="0" indent="0">
              <a:buNone/>
            </a:pPr>
            <a:r>
              <a:rPr lang="tr-TR" sz="1800" b="1"/>
              <a:t>Hizmetlerimiz;</a:t>
            </a:r>
          </a:p>
          <a:p>
            <a:pPr marL="179388" lvl="1" indent="0">
              <a:buNone/>
            </a:pPr>
            <a:r>
              <a:rPr lang="tr-TR" sz="1600"/>
              <a:t>Bireysel Psikolojik Danışma</a:t>
            </a:r>
          </a:p>
          <a:p>
            <a:pPr marL="179388" lvl="1" indent="0">
              <a:buNone/>
            </a:pPr>
            <a:r>
              <a:rPr lang="tr-TR" sz="1600"/>
              <a:t>Grupla Psikolojik Danışma</a:t>
            </a:r>
          </a:p>
          <a:p>
            <a:pPr marL="179388" lvl="1" indent="0">
              <a:buNone/>
            </a:pPr>
            <a:r>
              <a:rPr lang="tr-TR" sz="1600"/>
              <a:t>Oryantasyon Programı</a:t>
            </a:r>
          </a:p>
          <a:p>
            <a:pPr marL="179388" lvl="1" indent="0">
              <a:buNone/>
            </a:pPr>
            <a:r>
              <a:rPr lang="tr-TR" sz="1600"/>
              <a:t>Bilimsel Araştırma ve Yayınlar         </a:t>
            </a:r>
          </a:p>
          <a:p>
            <a:pPr marL="179388" lvl="1" indent="0">
              <a:buNone/>
            </a:pPr>
            <a:r>
              <a:rPr lang="tr-TR" sz="1600" err="1"/>
              <a:t>Psikoeğitimler</a:t>
            </a:r>
            <a:endParaRPr lang="tr-TR" sz="1600"/>
          </a:p>
          <a:p>
            <a:pPr marL="179388" lvl="1" indent="0">
              <a:buNone/>
            </a:pPr>
            <a:r>
              <a:rPr lang="tr-TR" sz="1600"/>
              <a:t>Duygu Odaklı Çift Terapisi</a:t>
            </a:r>
          </a:p>
          <a:p>
            <a:pPr marL="179388" lvl="1" indent="0">
              <a:buNone/>
            </a:pPr>
            <a:r>
              <a:rPr lang="tr-TR" sz="160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69</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PSİKOLOJİK DANIŞMA VE REHBERLİK </a:t>
            </a:r>
          </a:p>
          <a:p>
            <a:r>
              <a:rPr lang="tr-TR" sz="3600" b="1" i="1"/>
              <a:t>EĞİTİM, UYGULAMA VE ARAŞTIRMA MERKEZİ</a:t>
            </a:r>
            <a:endParaRPr lang="tr-TR" sz="2800"/>
          </a:p>
        </p:txBody>
      </p:sp>
    </p:spTree>
    <p:extLst>
      <p:ext uri="{BB962C8B-B14F-4D97-AF65-F5344CB8AC3E}">
        <p14:creationId xmlns:p14="http://schemas.microsoft.com/office/powerpoint/2010/main" val="1750701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a:t>FAKÜLTELER</a:t>
            </a:r>
          </a:p>
        </p:txBody>
      </p:sp>
      <p:sp>
        <p:nvSpPr>
          <p:cNvPr id="3" name="İçerik Yer Tutucusu 2"/>
          <p:cNvSpPr>
            <a:spLocks noGrp="1"/>
          </p:cNvSpPr>
          <p:nvPr>
            <p:ph idx="1"/>
          </p:nvPr>
        </p:nvSpPr>
        <p:spPr>
          <a:xfrm>
            <a:off x="4617895" y="1959616"/>
            <a:ext cx="6888305" cy="4626170"/>
          </a:xfrm>
        </p:spPr>
        <p:txBody>
          <a:bodyPr vert="horz" lIns="91440" tIns="45720" rIns="91440" bIns="45720" numCol="2" rtlCol="0" anchor="t">
            <a:noAutofit/>
          </a:bodyPr>
          <a:lstStyle/>
          <a:p>
            <a:pPr marL="0" indent="0" algn="r">
              <a:lnSpc>
                <a:spcPct val="170000"/>
              </a:lnSpc>
              <a:buNone/>
            </a:pPr>
            <a:r>
              <a:rPr lang="tr-TR" sz="1500">
                <a:ea typeface="+mn-lt"/>
                <a:cs typeface="+mn-lt"/>
              </a:rPr>
              <a:t>Mühendislik Fakültesi</a:t>
            </a:r>
            <a:endParaRPr lang="en-US" sz="1500">
              <a:ea typeface="+mn-lt"/>
              <a:cs typeface="+mn-lt"/>
            </a:endParaRPr>
          </a:p>
          <a:p>
            <a:pPr marL="0" indent="0" algn="r">
              <a:lnSpc>
                <a:spcPct val="170000"/>
              </a:lnSpc>
              <a:buNone/>
            </a:pPr>
            <a:r>
              <a:rPr lang="tr-TR" sz="1500">
                <a:ea typeface="+mn-lt"/>
                <a:cs typeface="+mn-lt"/>
              </a:rPr>
              <a:t>Müzik ve Sahne Sanatları Fakültesi</a:t>
            </a:r>
            <a:endParaRPr lang="en-US" sz="1500">
              <a:ea typeface="+mn-lt"/>
              <a:cs typeface="+mn-lt"/>
            </a:endParaRPr>
          </a:p>
          <a:p>
            <a:pPr marL="0" indent="0" algn="r">
              <a:lnSpc>
                <a:spcPct val="170000"/>
              </a:lnSpc>
              <a:buNone/>
            </a:pPr>
            <a:r>
              <a:rPr lang="tr-TR" sz="1500">
                <a:ea typeface="+mn-lt"/>
                <a:cs typeface="+mn-lt"/>
              </a:rPr>
              <a:t>Sağlık Bilimleri Fakültesi</a:t>
            </a:r>
            <a:endParaRPr lang="en-US" sz="1500">
              <a:ea typeface="+mn-lt"/>
              <a:cs typeface="+mn-lt"/>
            </a:endParaRPr>
          </a:p>
          <a:p>
            <a:pPr marL="0" indent="0" algn="r">
              <a:lnSpc>
                <a:spcPct val="170000"/>
              </a:lnSpc>
              <a:buNone/>
            </a:pPr>
            <a:r>
              <a:rPr lang="tr-TR" sz="1500">
                <a:ea typeface="+mn-lt"/>
                <a:cs typeface="+mn-lt"/>
              </a:rPr>
              <a:t>Spor Bilimleri Fakültesi</a:t>
            </a:r>
            <a:endParaRPr lang="en-US" sz="1500">
              <a:ea typeface="+mn-lt"/>
              <a:cs typeface="+mn-lt"/>
            </a:endParaRPr>
          </a:p>
          <a:p>
            <a:pPr marL="0" indent="0" algn="r">
              <a:lnSpc>
                <a:spcPct val="170000"/>
              </a:lnSpc>
              <a:buNone/>
            </a:pPr>
            <a:r>
              <a:rPr lang="tr-TR" sz="1500">
                <a:ea typeface="+mn-lt"/>
                <a:cs typeface="+mn-lt"/>
              </a:rPr>
              <a:t>Teknik Eğitim Fakültesi</a:t>
            </a:r>
            <a:endParaRPr lang="en-US" sz="1500">
              <a:ea typeface="+mn-lt"/>
              <a:cs typeface="+mn-lt"/>
            </a:endParaRPr>
          </a:p>
          <a:p>
            <a:pPr marL="0" indent="0" algn="r">
              <a:lnSpc>
                <a:spcPct val="170000"/>
              </a:lnSpc>
              <a:buNone/>
            </a:pPr>
            <a:r>
              <a:rPr lang="tr-TR" sz="1500">
                <a:ea typeface="+mn-lt"/>
                <a:cs typeface="+mn-lt"/>
              </a:rPr>
              <a:t>Teknoloji Fakültesi</a:t>
            </a:r>
            <a:endParaRPr lang="en-US" sz="1500">
              <a:ea typeface="+mn-lt"/>
              <a:cs typeface="+mn-lt"/>
            </a:endParaRPr>
          </a:p>
          <a:p>
            <a:pPr marL="0" indent="0" algn="r">
              <a:lnSpc>
                <a:spcPct val="170000"/>
              </a:lnSpc>
              <a:buNone/>
            </a:pPr>
            <a:r>
              <a:rPr lang="tr-TR" sz="1500">
                <a:ea typeface="+mn-lt"/>
                <a:cs typeface="+mn-lt"/>
              </a:rPr>
              <a:t>Tıp Fakültesi</a:t>
            </a:r>
            <a:endParaRPr lang="en-US" sz="1500">
              <a:ea typeface="+mn-lt"/>
              <a:cs typeface="+mn-lt"/>
            </a:endParaRPr>
          </a:p>
          <a:p>
            <a:pPr marL="0" indent="0" algn="r">
              <a:lnSpc>
                <a:spcPct val="170000"/>
              </a:lnSpc>
              <a:buNone/>
            </a:pPr>
            <a:r>
              <a:rPr lang="tr-TR" sz="1500">
                <a:ea typeface="+mn-lt"/>
                <a:cs typeface="+mn-lt"/>
              </a:rPr>
              <a:t>Turizm Fakültesi</a:t>
            </a:r>
            <a:endParaRPr lang="en-US" sz="1500">
              <a:ea typeface="+mn-lt"/>
              <a:cs typeface="+mn-lt"/>
            </a:endParaRPr>
          </a:p>
          <a:p>
            <a:pPr marL="0" indent="0" algn="r">
              <a:lnSpc>
                <a:spcPct val="170000"/>
              </a:lnSpc>
              <a:buNone/>
            </a:pPr>
            <a:r>
              <a:rPr lang="tr-TR" sz="1500">
                <a:ea typeface="+mn-lt"/>
                <a:cs typeface="+mn-lt"/>
              </a:rPr>
              <a:t>Uygulamalı Bilimler Fakültesi</a:t>
            </a:r>
            <a:endParaRPr lang="en-US" sz="1500">
              <a:ea typeface="+mn-lt"/>
              <a:cs typeface="+mn-lt"/>
            </a:endParaRPr>
          </a:p>
          <a:p>
            <a:pPr marL="0" indent="0">
              <a:lnSpc>
                <a:spcPct val="170000"/>
              </a:lnSpc>
              <a:buNone/>
            </a:pPr>
            <a:endParaRPr lang="tr-TR" sz="1500" b="1">
              <a:ea typeface="+mn-lt"/>
              <a:cs typeface="+mn-lt"/>
            </a:endParaRPr>
          </a:p>
          <a:p>
            <a:pPr marL="0" indent="0" algn="r">
              <a:lnSpc>
                <a:spcPct val="170000"/>
              </a:lnSpc>
              <a:buNone/>
            </a:pPr>
            <a:endParaRPr lang="tr-TR" sz="1500">
              <a:solidFill>
                <a:schemeClr val="tx1"/>
              </a:solidFill>
            </a:endParaRPr>
          </a:p>
          <a:p>
            <a:pPr marL="0" indent="0" algn="r">
              <a:lnSpc>
                <a:spcPct val="170000"/>
              </a:lnSpc>
              <a:buNone/>
            </a:pPr>
            <a:endParaRPr lang="tr-TR" sz="1500"/>
          </a:p>
          <a:p>
            <a:pPr marL="0" indent="0" algn="r">
              <a:lnSpc>
                <a:spcPct val="170000"/>
              </a:lnSpc>
              <a:buNone/>
            </a:pPr>
            <a:endParaRPr lang="tr-TR" sz="1500"/>
          </a:p>
          <a:p>
            <a:pPr marL="0" indent="0" algn="r">
              <a:lnSpc>
                <a:spcPct val="170000"/>
              </a:lnSpc>
              <a:buNone/>
            </a:pPr>
            <a:endParaRPr lang="tr-TR" sz="15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25531531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err="1"/>
              <a:t>PDREM’e</a:t>
            </a:r>
            <a:r>
              <a:rPr lang="tr-TR"/>
              <a:t> Pusula Bilgi Sistemi’nde bulunan </a:t>
            </a:r>
            <a:r>
              <a:rPr lang="tr-TR" b="1"/>
              <a:t>PDREM Randevu Sistemi</a:t>
            </a:r>
            <a:r>
              <a:rPr lang="tr-TR"/>
              <a:t> üzerinden başvuru formunu doldurabilir ve hizmetlerimizden yararlanmak için randevu alabilirsiniz.</a:t>
            </a:r>
          </a:p>
          <a:p>
            <a:endParaRPr lang="tr-TR"/>
          </a:p>
          <a:p>
            <a:r>
              <a:rPr lang="tr-TR"/>
              <a:t>Üniversite yaşamına uyum, etkili zaman yönetimi, verimli ders çalışma, oda arkadaşıyla yaşamak, hayır diyebilmek, girişkenlik, sunum kaygısı, flört şiddeti, depresyon, kaygı vb. gibi konulardaki broşürlerimize </a:t>
            </a:r>
            <a:r>
              <a:rPr lang="tr-TR" err="1"/>
              <a:t>websitemizden</a:t>
            </a:r>
            <a:r>
              <a:rPr lang="tr-TR"/>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70</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PSİKOLOJİK DANIŞMA VE REHBERLİK </a:t>
            </a:r>
          </a:p>
          <a:p>
            <a:r>
              <a:rPr lang="tr-TR" sz="3600" b="1" i="1"/>
              <a:t>EĞİTİM, UYGULAMA VE ARAŞTIRMA MERKEZİ</a:t>
            </a:r>
            <a:endParaRPr lang="tr-TR" sz="280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a:t>ÜYELİK</a:t>
            </a:r>
            <a:endParaRPr lang="tr-TR" sz="1800"/>
          </a:p>
          <a:p>
            <a:pPr marL="0" indent="0">
              <a:buNone/>
            </a:pPr>
            <a:r>
              <a:rPr lang="tr-TR" sz="180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a:t> </a:t>
            </a:r>
          </a:p>
          <a:p>
            <a:pPr marL="0" indent="0">
              <a:buNone/>
            </a:pPr>
            <a:r>
              <a:rPr lang="tr-TR" sz="1800"/>
              <a:t>Ayrıntılı bilgi için: </a:t>
            </a:r>
            <a:r>
              <a:rPr lang="tr-TR" sz="1800" u="sng">
                <a:hlinkClick r:id="rId2"/>
              </a:rPr>
              <a:t>http://spormerkezi.pau.edu.tr/</a:t>
            </a:r>
            <a:endParaRPr lang="tr-TR" sz="1800"/>
          </a:p>
          <a:p>
            <a:pPr marL="0" indent="0">
              <a:buNone/>
            </a:pPr>
            <a:r>
              <a:rPr lang="tr-TR" sz="180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71</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ŞEHİT ÖMER HALİSDEMİR SPOR KOMPLEKSİ</a:t>
            </a:r>
            <a:endParaRPr lang="tr-TR" sz="280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a:t>TESİSLER</a:t>
            </a:r>
            <a:endParaRPr lang="tr-TR" sz="1800"/>
          </a:p>
          <a:p>
            <a:pPr marL="0" indent="0">
              <a:buNone/>
            </a:pPr>
            <a:r>
              <a:rPr lang="tr-TR" sz="1800"/>
              <a:t>Yüzme havuzu, </a:t>
            </a:r>
            <a:r>
              <a:rPr lang="tr-TR" sz="1800" err="1"/>
              <a:t>fitness</a:t>
            </a:r>
            <a:r>
              <a:rPr lang="tr-TR" sz="1800"/>
              <a:t>, </a:t>
            </a:r>
            <a:r>
              <a:rPr lang="tr-TR" sz="1800" err="1"/>
              <a:t>squash</a:t>
            </a:r>
            <a:r>
              <a:rPr lang="tr-TR" sz="1800"/>
              <a:t>, tenis kortları, tırmanma duvarı, </a:t>
            </a:r>
            <a:r>
              <a:rPr lang="tr-TR" sz="1800" err="1"/>
              <a:t>spinning</a:t>
            </a:r>
            <a:r>
              <a:rPr lang="tr-TR" sz="1800"/>
              <a:t> </a:t>
            </a:r>
            <a:r>
              <a:rPr lang="tr-TR" sz="1800" err="1"/>
              <a:t>bike</a:t>
            </a:r>
            <a:r>
              <a:rPr lang="tr-TR" sz="1800"/>
              <a:t> stüdyosu, step-aerobik ve </a:t>
            </a:r>
            <a:r>
              <a:rPr lang="tr-TR" sz="1800" err="1"/>
              <a:t>pilates</a:t>
            </a:r>
            <a:r>
              <a:rPr lang="tr-TR" sz="1800"/>
              <a:t> salonu, halı sahalar, ıslak zemin. </a:t>
            </a:r>
          </a:p>
          <a:p>
            <a:pPr marL="0" indent="0" algn="ctr">
              <a:buNone/>
            </a:pPr>
            <a:endParaRPr lang="tr-TR" sz="1800" b="1"/>
          </a:p>
          <a:p>
            <a:pPr marL="0" indent="0">
              <a:buNone/>
            </a:pPr>
            <a:r>
              <a:rPr lang="tr-TR" sz="1800" b="1"/>
              <a:t>KURSLAR</a:t>
            </a:r>
            <a:endParaRPr lang="tr-TR" sz="1800"/>
          </a:p>
          <a:p>
            <a:pPr marL="0" indent="0">
              <a:buNone/>
            </a:pPr>
            <a:r>
              <a:rPr lang="tr-TR" sz="1800"/>
              <a:t>Yüzme, futbol, tenis, step-aerobik-</a:t>
            </a:r>
            <a:r>
              <a:rPr lang="tr-TR" sz="1800" err="1"/>
              <a:t>pilates</a:t>
            </a:r>
            <a:r>
              <a:rPr lang="tr-TR" sz="1800"/>
              <a:t>-</a:t>
            </a:r>
            <a:r>
              <a:rPr lang="tr-TR" sz="1800" err="1"/>
              <a:t>zumba</a:t>
            </a:r>
            <a:r>
              <a:rPr lang="tr-TR" sz="1800"/>
              <a:t>, </a:t>
            </a:r>
            <a:r>
              <a:rPr lang="tr-TR" sz="1800" err="1"/>
              <a:t>squash</a:t>
            </a:r>
            <a:r>
              <a:rPr lang="tr-TR" sz="1800"/>
              <a:t>, </a:t>
            </a:r>
            <a:r>
              <a:rPr lang="tr-TR" sz="1800" err="1"/>
              <a:t>scuba-diving</a:t>
            </a:r>
            <a:r>
              <a:rPr lang="tr-TR" sz="1800"/>
              <a:t>, tırmanma, karate, jimnastik, </a:t>
            </a:r>
            <a:r>
              <a:rPr lang="tr-TR" sz="1800" err="1"/>
              <a:t>spinning</a:t>
            </a:r>
            <a:r>
              <a:rPr lang="tr-TR" sz="1800"/>
              <a:t>, futbol, basketbol ve voleybol kursları bulunmaktadır. </a:t>
            </a:r>
          </a:p>
          <a:p>
            <a:pPr marL="0" indent="0" algn="ctr">
              <a:buNone/>
            </a:pPr>
            <a:endParaRPr 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72</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ŞEHİT ÖMER HALİSDEMİR SPOR KOMPLEKSİ</a:t>
            </a:r>
            <a:endParaRPr lang="tr-TR" sz="280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73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Bay-bayan kuaförü</a:t>
            </a:r>
            <a:endParaRPr lang="tr-TR" sz="280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a:t>PAÜ Hastanesi Giriş katında yer alan Bay-Bayan Kuaförü Pazartesi-Cumartesi günleri arasında hizmet vermektedir. </a:t>
            </a:r>
          </a:p>
          <a:p>
            <a:pPr algn="just"/>
            <a:endParaRPr lang="tr-TR"/>
          </a:p>
        </p:txBody>
      </p:sp>
    </p:spTree>
    <p:extLst>
      <p:ext uri="{BB962C8B-B14F-4D97-AF65-F5344CB8AC3E}">
        <p14:creationId xmlns:p14="http://schemas.microsoft.com/office/powerpoint/2010/main" val="39450149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74</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PAMUKKALE STORE</a:t>
            </a:r>
            <a:endParaRPr lang="tr-TR" sz="280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a:t>Pamukkale </a:t>
            </a:r>
            <a:r>
              <a:rPr lang="tr-TR" err="1"/>
              <a:t>Store’larda</a:t>
            </a:r>
            <a:r>
              <a:rPr lang="tr-TR"/>
              <a:t> Pamukkale Üniversitesi logolu tişört, şort, </a:t>
            </a:r>
            <a:r>
              <a:rPr lang="tr-TR" err="1"/>
              <a:t>sweatshirt</a:t>
            </a:r>
            <a:r>
              <a:rPr lang="tr-TR"/>
              <a:t>, eşofman, havlu, şapka, bornoz, ayakkabı ve çeşitli branşlarda spor malzemeleri bulunmaktadır. Pamukkale </a:t>
            </a:r>
            <a:r>
              <a:rPr lang="tr-TR" err="1"/>
              <a:t>Store</a:t>
            </a:r>
            <a:r>
              <a:rPr lang="tr-TR"/>
              <a:t>, Şehit Ömer </a:t>
            </a:r>
            <a:r>
              <a:rPr lang="tr-TR" err="1"/>
              <a:t>Halisdemir</a:t>
            </a:r>
            <a:r>
              <a:rPr lang="tr-TR"/>
              <a:t> Spor Merkezi’nin içerisinde ve PAÜ Kafe’nin yanında bulunmaktadır. </a:t>
            </a:r>
          </a:p>
          <a:p>
            <a:pPr algn="just"/>
            <a:endParaRPr lang="tr-T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75</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a:p>
          <a:p>
            <a:pPr algn="just"/>
            <a:r>
              <a:rPr lang="tr-TR" b="1"/>
              <a:t>Adres: </a:t>
            </a:r>
            <a:r>
              <a:rPr lang="tr-TR"/>
              <a:t>Pamukkale Üniversitesi Kınıklı Yerleşkesi İktisadi İşletme Binası</a:t>
            </a:r>
          </a:p>
          <a:p>
            <a:pPr algn="just"/>
            <a:r>
              <a:rPr lang="tr-TR" b="1"/>
              <a:t>İletişim: </a:t>
            </a:r>
          </a:p>
          <a:p>
            <a:pPr algn="just"/>
            <a:r>
              <a:rPr lang="tr-TR"/>
              <a:t>0 533 890 9809</a:t>
            </a:r>
          </a:p>
          <a:p>
            <a:pPr algn="just"/>
            <a:r>
              <a:rPr lang="tr-TR"/>
              <a:t>0 258 296 2560</a:t>
            </a:r>
          </a:p>
          <a:p>
            <a:pPr algn="just"/>
            <a:r>
              <a:rPr lang="tr-TR" b="1"/>
              <a:t>E-mail: </a:t>
            </a:r>
            <a:r>
              <a:rPr lang="tr-TR"/>
              <a:t>paubaskimerkezi@gmail.com</a:t>
            </a:r>
          </a:p>
          <a:p>
            <a:pPr algn="just"/>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DİJİTAL Baskı merkezi</a:t>
            </a:r>
            <a:endParaRPr lang="tr-TR" sz="280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Oto kuaförü</a:t>
            </a:r>
            <a:endParaRPr lang="tr-TR" sz="280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a:t>Öğrenci kartına yemekhanede, Ay Kafe’de bulunan para yükleme </a:t>
            </a:r>
            <a:r>
              <a:rPr lang="tr-TR" sz="1800" err="1"/>
              <a:t>standlarından</a:t>
            </a:r>
            <a:r>
              <a:rPr lang="tr-TR" sz="1800"/>
              <a:t> ve PAÜ YEMEK uygulaması üzerinden para yükleyebilirsiniz. Tabldot yemek ücreti: 3,5 liradır.</a:t>
            </a:r>
          </a:p>
          <a:p>
            <a:pPr marL="0" indent="0">
              <a:buNone/>
            </a:pPr>
            <a:r>
              <a:rPr lang="tr-TR" sz="1800"/>
              <a:t>Üniversitemizde her yıl 1000 öğrenciye yemek bursu verilmektedir. </a:t>
            </a:r>
          </a:p>
          <a:p>
            <a:pPr marL="0" indent="0">
              <a:buNone/>
            </a:pPr>
            <a:r>
              <a:rPr lang="tr-TR" sz="1800" b="1"/>
              <a:t>Yemek bursu: </a:t>
            </a:r>
            <a:r>
              <a:rPr lang="tr-TR" sz="1800" u="sng">
                <a:hlinkClick r:id="rId2"/>
              </a:rPr>
              <a:t>https://pusula.pau.edu.tr/Login.aspx</a:t>
            </a:r>
            <a:r>
              <a:rPr lang="tr-TR" sz="1800"/>
              <a:t> sitesinden SKS Bilgi Sistemi’nden başvurunu yapabilirsiniz. Yemek bursu için PAÜ </a:t>
            </a:r>
            <a:r>
              <a:rPr lang="tr-TR" sz="1800" err="1"/>
              <a:t>Anasayfadaki</a:t>
            </a:r>
            <a:r>
              <a:rPr lang="tr-TR" sz="1800"/>
              <a:t>  duyuruları takip ediniz.</a:t>
            </a:r>
          </a:p>
          <a:p>
            <a:pPr marL="0" indent="0">
              <a:buNone/>
            </a:pPr>
            <a:endParaRPr lang="tr-TR" sz="18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77</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78</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MESLEK YÜKSEKOKULLARI</a:t>
            </a:r>
          </a:p>
        </p:txBody>
      </p:sp>
      <p:sp>
        <p:nvSpPr>
          <p:cNvPr id="3" name="İçerik Yer Tutucusu 2"/>
          <p:cNvSpPr>
            <a:spLocks noGrp="1"/>
          </p:cNvSpPr>
          <p:nvPr>
            <p:ph idx="1"/>
          </p:nvPr>
        </p:nvSpPr>
        <p:spPr>
          <a:xfrm>
            <a:off x="1708485" y="2478506"/>
            <a:ext cx="9797716" cy="3657599"/>
          </a:xfrm>
        </p:spPr>
        <p:txBody>
          <a:bodyPr vert="horz" lIns="91440" tIns="45720" rIns="91440" bIns="45720" numCol="2" rtlCol="0" anchor="t">
            <a:normAutofit/>
          </a:bodyPr>
          <a:lstStyle/>
          <a:p>
            <a:pPr marL="0" indent="0" algn="r">
              <a:lnSpc>
                <a:spcPct val="100000"/>
              </a:lnSpc>
              <a:buNone/>
            </a:pPr>
            <a:r>
              <a:rPr lang="tr-TR" sz="1500"/>
              <a:t>Acıpayam Meslek Yüksekokulu</a:t>
            </a:r>
          </a:p>
          <a:p>
            <a:pPr marL="0" indent="0" algn="r">
              <a:lnSpc>
                <a:spcPct val="100000"/>
              </a:lnSpc>
              <a:buNone/>
            </a:pPr>
            <a:r>
              <a:rPr lang="tr-TR" sz="1500"/>
              <a:t>Bekilli Meslek Yüksekokulu</a:t>
            </a:r>
          </a:p>
          <a:p>
            <a:pPr marL="0" indent="0" algn="r">
              <a:lnSpc>
                <a:spcPct val="100000"/>
              </a:lnSpc>
              <a:buNone/>
            </a:pPr>
            <a:r>
              <a:rPr lang="tr-TR" sz="1500"/>
              <a:t>Bozkurt Meslek Yüksekokulu</a:t>
            </a:r>
          </a:p>
          <a:p>
            <a:pPr marL="0" indent="0" algn="r">
              <a:lnSpc>
                <a:spcPct val="100000"/>
              </a:lnSpc>
              <a:buNone/>
            </a:pPr>
            <a:r>
              <a:rPr lang="tr-TR" sz="1500"/>
              <a:t>Buldan Meslek Yüksekokulu</a:t>
            </a:r>
          </a:p>
          <a:p>
            <a:pPr marL="0" indent="0" algn="r">
              <a:lnSpc>
                <a:spcPct val="100000"/>
              </a:lnSpc>
              <a:buNone/>
            </a:pPr>
            <a:r>
              <a:rPr lang="tr-TR" sz="1500"/>
              <a:t>Çal Meslek Yüksekokulu</a:t>
            </a:r>
          </a:p>
          <a:p>
            <a:pPr marL="0" indent="0" algn="r">
              <a:lnSpc>
                <a:spcPct val="100000"/>
              </a:lnSpc>
              <a:buNone/>
            </a:pPr>
            <a:r>
              <a:rPr lang="tr-TR" sz="1500"/>
              <a:t>Çameli Meslek Yüksekokulu</a:t>
            </a:r>
          </a:p>
          <a:p>
            <a:pPr marL="0" indent="0" algn="r">
              <a:lnSpc>
                <a:spcPct val="100000"/>
              </a:lnSpc>
              <a:buNone/>
            </a:pPr>
            <a:r>
              <a:rPr lang="tr-TR" sz="1500"/>
              <a:t>Çardak Organize Sanayi Bölgesi Meslek Yüksekokulu</a:t>
            </a:r>
          </a:p>
          <a:p>
            <a:pPr marL="0" indent="0" algn="r">
              <a:lnSpc>
                <a:spcPct val="100000"/>
              </a:lnSpc>
              <a:buNone/>
            </a:pPr>
            <a:r>
              <a:rPr lang="tr-TR" sz="1500"/>
              <a:t>Çivril Atasay Kamer Meslek Yüksekokulu</a:t>
            </a:r>
          </a:p>
          <a:p>
            <a:pPr marL="0" indent="0" algn="r">
              <a:lnSpc>
                <a:spcPct val="100000"/>
              </a:lnSpc>
              <a:buNone/>
            </a:pPr>
            <a:r>
              <a:rPr lang="tr-TR" sz="1500"/>
              <a:t>Denizli Sağlık Hizmetleri Meslek Yüksekokulu</a:t>
            </a:r>
          </a:p>
          <a:p>
            <a:pPr marL="0" indent="0" algn="r">
              <a:lnSpc>
                <a:spcPct val="100000"/>
              </a:lnSpc>
              <a:buNone/>
            </a:pPr>
            <a:endParaRPr lang="tr-TR" sz="1500"/>
          </a:p>
          <a:p>
            <a:pPr marL="0" indent="0" algn="r">
              <a:lnSpc>
                <a:spcPct val="100000"/>
              </a:lnSpc>
              <a:buNone/>
            </a:pP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dirty="0" smtClean="0"/>
              <a:pPr/>
              <a:t>8</a:t>
            </a:fld>
            <a:endParaRPr lang="tr-TR"/>
          </a:p>
        </p:txBody>
      </p:sp>
    </p:spTree>
    <p:extLst>
      <p:ext uri="{BB962C8B-B14F-4D97-AF65-F5344CB8AC3E}">
        <p14:creationId xmlns:p14="http://schemas.microsoft.com/office/powerpoint/2010/main" val="14497964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80</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81</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a:t>Birçok konuda olduğu gibi ekonomik olarak da yönetimin sizde olduğu bir döneme başlıyorsunuz. </a:t>
            </a:r>
          </a:p>
          <a:p>
            <a:endParaRPr lang="tr-TR"/>
          </a:p>
          <a:p>
            <a:r>
              <a:rPr lang="tr-TR"/>
              <a:t>Finansal okuryazarlık kavramından da yola çıkarak </a:t>
            </a:r>
            <a:r>
              <a:rPr lang="tr-TR" b="1"/>
              <a:t>bilinçli kredi kartı kullanımı</a:t>
            </a:r>
            <a:r>
              <a:rPr lang="tr-TR"/>
              <a:t>nın</a:t>
            </a:r>
            <a:r>
              <a:rPr lang="tr-TR" b="1"/>
              <a:t> </a:t>
            </a:r>
            <a:r>
              <a:rPr lang="tr-TR"/>
              <a:t>ve harcamalarınızda </a:t>
            </a:r>
            <a:r>
              <a:rPr lang="tr-TR" b="1">
                <a:solidFill>
                  <a:srgbClr val="FF0000"/>
                </a:solidFill>
              </a:rPr>
              <a:t>ihtiyaç/istek ayrımı </a:t>
            </a:r>
            <a:r>
              <a:rPr lang="tr-TR"/>
              <a:t>yapmanın önemini vurgulamak isteriz. </a:t>
            </a:r>
          </a:p>
          <a:p>
            <a:endParaRPr lang="tr-TR"/>
          </a:p>
          <a:p>
            <a:r>
              <a:rPr lang="tr-TR"/>
              <a:t>İhtiyacınız olmayan harcamalarda bulunurken bütçenizi gözetmeniz gerekecektir. Kredi kartı da olsa yaptığınız harcamaları ay sonunda ödemeniz gerekeceğini unutmayın.</a:t>
            </a:r>
          </a:p>
          <a:p>
            <a:endParaRPr lang="tr-TR"/>
          </a:p>
          <a:p>
            <a:r>
              <a:rPr lang="tr-TR" b="1"/>
              <a:t>Aylık bütçenizi aşacak şekilde </a:t>
            </a:r>
            <a:r>
              <a:rPr lang="tr-TR"/>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a:t>Kampüsteki 11 ayrı noktaya, geri dönüşümün sağlanabilmesi için kartla çalışan atık toplama makineleri kuruldu. </a:t>
            </a:r>
          </a:p>
          <a:p>
            <a:endParaRPr lang="tr-TR"/>
          </a:p>
          <a:p>
            <a:r>
              <a:rPr lang="tr-TR" err="1"/>
              <a:t>Atıkmatikler</a:t>
            </a:r>
            <a:r>
              <a:rPr lang="tr-TR"/>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a:t>Her gün farklı dersliklerde ders alıyor olacaksınız. Ancak unutmamalısınız ki bu derslikleri sizden başka birçok öğrenci de kullanmaktadır. </a:t>
            </a:r>
          </a:p>
          <a:p>
            <a:endParaRPr lang="tr-TR"/>
          </a:p>
          <a:p>
            <a:r>
              <a:rPr lang="tr-TR"/>
              <a:t>Derslikten çıkarken çay bardağı vb. çöpünüzü çöp kutusuna atmanız, masanın üzerinde bırakmamanız gerekir. </a:t>
            </a:r>
          </a:p>
          <a:p>
            <a:endParaRPr lang="tr-TR"/>
          </a:p>
          <a:p>
            <a:r>
              <a:rPr lang="tr-TR"/>
              <a:t>Benzer şekilde koridorlar, çalışma alanları, kantinler, tuvaletler, bahçe alanlarında da size en yakın çöp kutusunu kullanabilirsiniz. </a:t>
            </a:r>
          </a:p>
          <a:p>
            <a:endParaRPr lang="tr-TR"/>
          </a:p>
          <a:p>
            <a:endParaRPr lang="tr-T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a:t>Kampüs trafik yönetmeliğine göre araçların, </a:t>
            </a:r>
            <a:r>
              <a:rPr lang="tr-TR" b="1"/>
              <a:t>yaya geçitlerinin gerisinde tam olarak durması</a:t>
            </a:r>
            <a:r>
              <a:rPr lang="tr-TR"/>
              <a:t> ve geçmek isteyen yayalara öncelikle yol vermesi zorunludur. </a:t>
            </a:r>
          </a:p>
          <a:p>
            <a:endParaRPr lang="tr-TR"/>
          </a:p>
          <a:p>
            <a:r>
              <a:rPr lang="tr-TR"/>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Meslek yüksekokulu İLE İLGİLİ BİLGİLER</a:t>
            </a:r>
          </a:p>
        </p:txBody>
      </p:sp>
    </p:spTree>
    <p:extLst>
      <p:ext uri="{BB962C8B-B14F-4D97-AF65-F5344CB8AC3E}">
        <p14:creationId xmlns:p14="http://schemas.microsoft.com/office/powerpoint/2010/main" val="21805570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87</a:t>
            </a:fld>
            <a:endParaRPr lang="tr-TR"/>
          </a:p>
        </p:txBody>
      </p:sp>
      <p:sp>
        <p:nvSpPr>
          <p:cNvPr id="5" name="Başlık 2"/>
          <p:cNvSpPr txBox="1">
            <a:spLocks/>
          </p:cNvSpPr>
          <p:nvPr/>
        </p:nvSpPr>
        <p:spPr>
          <a:xfrm>
            <a:off x="1180012" y="2854430"/>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Çameli meslek yüksekokulu</a:t>
            </a:r>
          </a:p>
        </p:txBody>
      </p:sp>
    </p:spTree>
    <p:extLst>
      <p:ext uri="{BB962C8B-B14F-4D97-AF65-F5344CB8AC3E}">
        <p14:creationId xmlns:p14="http://schemas.microsoft.com/office/powerpoint/2010/main" val="79238554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Meslek yüksekokulu YÖNETİMİ</a:t>
            </a:r>
          </a:p>
        </p:txBody>
      </p:sp>
      <p:sp>
        <p:nvSpPr>
          <p:cNvPr id="2" name="İçerik Yer Tutucusu 1"/>
          <p:cNvSpPr>
            <a:spLocks noGrp="1"/>
          </p:cNvSpPr>
          <p:nvPr>
            <p:ph idx="1"/>
          </p:nvPr>
        </p:nvSpPr>
        <p:spPr/>
        <p:txBody>
          <a:bodyPr>
            <a:normAutofit/>
          </a:bodyPr>
          <a:lstStyle/>
          <a:p>
            <a:pPr marL="0" indent="0" algn="ctr">
              <a:buNone/>
            </a:pPr>
            <a:endParaRPr lang="tr-TR" b="1" dirty="0"/>
          </a:p>
          <a:p>
            <a:pPr marL="0" indent="0" algn="ctr">
              <a:buNone/>
            </a:pPr>
            <a:r>
              <a:rPr lang="tr-TR" b="1" dirty="0"/>
              <a:t>Müdür:</a:t>
            </a:r>
            <a:r>
              <a:rPr lang="tr-TR" dirty="0"/>
              <a:t> </a:t>
            </a:r>
            <a:r>
              <a:rPr lang="tr-TR" sz="2400" dirty="0" err="1"/>
              <a:t>Öğr</a:t>
            </a:r>
            <a:r>
              <a:rPr lang="tr-TR" sz="2400" dirty="0"/>
              <a:t>. Gör. Recep ÇAKIR	 </a:t>
            </a:r>
            <a:endParaRPr lang="tr-TR" dirty="0"/>
          </a:p>
          <a:p>
            <a:pPr marL="0" indent="0" algn="ctr">
              <a:buNone/>
            </a:pPr>
            <a:endParaRPr lang="tr-TR" sz="2000" b="1" dirty="0"/>
          </a:p>
          <a:p>
            <a:pPr marL="0" indent="0" algn="ctr">
              <a:buNone/>
            </a:pPr>
            <a:endParaRPr lang="tr-TR" sz="2000" b="1" dirty="0"/>
          </a:p>
          <a:p>
            <a:pPr marL="0" indent="0" algn="ctr">
              <a:buNone/>
            </a:pPr>
            <a:r>
              <a:rPr lang="tr-TR" sz="2000" b="1" dirty="0"/>
              <a:t>Müdür Yardımcısı:</a:t>
            </a:r>
            <a:r>
              <a:rPr lang="tr-TR" b="1" dirty="0"/>
              <a:t>		                          </a:t>
            </a:r>
            <a:r>
              <a:rPr lang="tr-TR" sz="2000" b="1" dirty="0"/>
              <a:t>Yüksekokul Sekreteri:</a:t>
            </a:r>
            <a:endParaRPr lang="tr-TR" b="1" dirty="0"/>
          </a:p>
          <a:p>
            <a:pPr marL="0" indent="0">
              <a:buNone/>
            </a:pPr>
            <a:r>
              <a:rPr lang="tr-TR" sz="2000" dirty="0"/>
              <a:t>            </a:t>
            </a:r>
            <a:r>
              <a:rPr lang="tr-TR" sz="2000" dirty="0" err="1"/>
              <a:t>Öğr</a:t>
            </a:r>
            <a:r>
              <a:rPr lang="tr-TR" sz="2000" dirty="0"/>
              <a:t>. Gör. Ramazan Yoldaş SATILMIŞ	                           Uğur YILDIRIM</a:t>
            </a:r>
          </a:p>
          <a:p>
            <a:pPr marL="0" indent="0">
              <a:buNone/>
            </a:pPr>
            <a:r>
              <a:rPr lang="tr-TR" dirty="0"/>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88</a:t>
            </a:fld>
            <a:endParaRPr lang="tr-TR" dirty="0"/>
          </a:p>
        </p:txBody>
      </p:sp>
    </p:spTree>
    <p:extLst>
      <p:ext uri="{BB962C8B-B14F-4D97-AF65-F5344CB8AC3E}">
        <p14:creationId xmlns:p14="http://schemas.microsoft.com/office/powerpoint/2010/main" val="2334354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135560" y="664406"/>
            <a:ext cx="7920880" cy="646331"/>
          </a:xfrm>
          <a:prstGeom prst="rect">
            <a:avLst/>
          </a:prstGeom>
          <a:noFill/>
        </p:spPr>
        <p:txBody>
          <a:bodyPr wrap="square" rtlCol="0">
            <a:spAutoFit/>
          </a:bodyPr>
          <a:lstStyle/>
          <a:p>
            <a:pPr algn="ctr"/>
            <a:r>
              <a:rPr lang="tr-TR" sz="3600" b="1" i="1" cap="all" dirty="0">
                <a:latin typeface="+mj-lt"/>
                <a:ea typeface="+mj-ea"/>
                <a:cs typeface="+mj-cs"/>
              </a:rPr>
              <a:t>Çameli Meslek yüksekokulu</a:t>
            </a:r>
          </a:p>
        </p:txBody>
      </p:sp>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cxnSp>
        <p:nvCxnSpPr>
          <p:cNvPr id="7" name="Düz Bağlayıcı 6"/>
          <p:cNvCxnSpPr/>
          <p:nvPr/>
        </p:nvCxnSpPr>
        <p:spPr>
          <a:xfrm>
            <a:off x="3139538" y="1340768"/>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r>
              <a:rPr lang="tr-TR" b="1" dirty="0"/>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1" name="Dikdörtgen 10"/>
          <p:cNvSpPr/>
          <p:nvPr/>
        </p:nvSpPr>
        <p:spPr>
          <a:xfrm>
            <a:off x="7302834" y="2763238"/>
            <a:ext cx="2952327" cy="369332"/>
          </a:xfrm>
          <a:prstGeom prst="rect">
            <a:avLst/>
          </a:prstGeom>
        </p:spPr>
        <p:txBody>
          <a:bodyPr wrap="square">
            <a:spAutoFit/>
          </a:bodyPr>
          <a:lstStyle/>
          <a:p>
            <a:pPr algn="ctr"/>
            <a:r>
              <a:rPr lang="tr-TR" b="1" dirty="0"/>
              <a:t>İDARİ BİRİMLER</a:t>
            </a:r>
          </a:p>
        </p:txBody>
      </p:sp>
      <p:sp>
        <p:nvSpPr>
          <p:cNvPr id="12" name="Metin kutusu 11"/>
          <p:cNvSpPr txBox="1"/>
          <p:nvPr/>
        </p:nvSpPr>
        <p:spPr>
          <a:xfrm>
            <a:off x="1703513" y="3116324"/>
            <a:ext cx="4752527" cy="338554"/>
          </a:xfrm>
          <a:prstGeom prst="rect">
            <a:avLst/>
          </a:prstGeom>
          <a:noFill/>
        </p:spPr>
        <p:txBody>
          <a:bodyPr wrap="square" rtlCol="0">
            <a:spAutoFit/>
          </a:bodyPr>
          <a:lstStyle/>
          <a:p>
            <a:pPr marL="285750" indent="-285750">
              <a:spcBef>
                <a:spcPct val="50000"/>
              </a:spcBef>
              <a:buFont typeface="Wingdings" panose="05000000000000000000" pitchFamily="2" charset="2"/>
              <a:buChar char="ü"/>
            </a:pPr>
            <a:r>
              <a:rPr lang="tr-TR" altLang="tr-TR" sz="1600" dirty="0"/>
              <a:t>Mimarlık ve Şehir Planlama Bölümü</a:t>
            </a:r>
          </a:p>
        </p:txBody>
      </p:sp>
      <p:sp>
        <p:nvSpPr>
          <p:cNvPr id="13" name="Dikdörtgen 12"/>
          <p:cNvSpPr/>
          <p:nvPr/>
        </p:nvSpPr>
        <p:spPr>
          <a:xfrm>
            <a:off x="7457076" y="3172377"/>
            <a:ext cx="2808312" cy="2185214"/>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a:t>Yazı İşleri</a:t>
            </a:r>
          </a:p>
          <a:p>
            <a:pPr marL="285750" indent="-285750">
              <a:spcBef>
                <a:spcPct val="50000"/>
              </a:spcBef>
              <a:buFont typeface="Wingdings" panose="05000000000000000000" pitchFamily="2" charset="2"/>
              <a:buChar char="ü"/>
            </a:pPr>
            <a:r>
              <a:rPr lang="tr-TR" altLang="tr-TR" sz="1600" dirty="0"/>
              <a:t>Personel İşleri</a:t>
            </a:r>
          </a:p>
          <a:p>
            <a:pPr marL="285750" indent="-285750">
              <a:spcBef>
                <a:spcPct val="50000"/>
              </a:spcBef>
              <a:buFont typeface="Wingdings" panose="05000000000000000000" pitchFamily="2" charset="2"/>
              <a:buChar char="ü"/>
            </a:pPr>
            <a:r>
              <a:rPr lang="tr-TR" altLang="tr-TR" sz="1600" dirty="0"/>
              <a:t>Bölüm Sekreterliği</a:t>
            </a:r>
          </a:p>
          <a:p>
            <a:pPr marL="285750" indent="-285750">
              <a:spcBef>
                <a:spcPct val="50000"/>
              </a:spcBef>
              <a:buFont typeface="Wingdings" panose="05000000000000000000" pitchFamily="2" charset="2"/>
              <a:buChar char="ü"/>
            </a:pPr>
            <a:r>
              <a:rPr lang="tr-TR" altLang="tr-TR" sz="1600" dirty="0"/>
              <a:t>Öğrenci İşleri</a:t>
            </a:r>
          </a:p>
          <a:p>
            <a:pPr marL="285750" indent="-285750">
              <a:spcBef>
                <a:spcPct val="50000"/>
              </a:spcBef>
              <a:buFont typeface="Wingdings" panose="05000000000000000000" pitchFamily="2" charset="2"/>
              <a:buChar char="ü"/>
            </a:pPr>
            <a:r>
              <a:rPr lang="tr-TR" altLang="tr-TR" sz="1600" dirty="0"/>
              <a:t>Ayniyat</a:t>
            </a:r>
          </a:p>
          <a:p>
            <a:pPr marL="285750" indent="-285750">
              <a:spcBef>
                <a:spcPct val="50000"/>
              </a:spcBef>
              <a:buFont typeface="Wingdings" panose="05000000000000000000" pitchFamily="2" charset="2"/>
              <a:buChar char="ü"/>
            </a:pPr>
            <a:r>
              <a:rPr lang="tr-TR" altLang="tr-TR" sz="1600" dirty="0"/>
              <a:t>Maaş - Tahakkuk</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89</a:t>
            </a:fld>
            <a:endParaRPr lang="tr-TR"/>
          </a:p>
        </p:txBody>
      </p:sp>
    </p:spTree>
    <p:extLst>
      <p:ext uri="{BB962C8B-B14F-4D97-AF65-F5344CB8AC3E}">
        <p14:creationId xmlns:p14="http://schemas.microsoft.com/office/powerpoint/2010/main" val="3502814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MESLEK YÜKSEKOKULLARI</a:t>
            </a:r>
          </a:p>
        </p:txBody>
      </p:sp>
      <p:sp>
        <p:nvSpPr>
          <p:cNvPr id="3" name="İçerik Yer Tutucusu 2"/>
          <p:cNvSpPr>
            <a:spLocks noGrp="1"/>
          </p:cNvSpPr>
          <p:nvPr>
            <p:ph idx="1"/>
          </p:nvPr>
        </p:nvSpPr>
        <p:spPr>
          <a:xfrm>
            <a:off x="1708485" y="2478506"/>
            <a:ext cx="9797716" cy="3657599"/>
          </a:xfrm>
        </p:spPr>
        <p:txBody>
          <a:bodyPr vert="horz" lIns="91440" tIns="45720" rIns="91440" bIns="45720" numCol="2" rtlCol="0" anchor="t">
            <a:normAutofit/>
          </a:bodyPr>
          <a:lstStyle/>
          <a:p>
            <a:pPr marL="0" indent="0" algn="r">
              <a:lnSpc>
                <a:spcPct val="100000"/>
              </a:lnSpc>
              <a:buNone/>
            </a:pPr>
            <a:endParaRPr lang="tr-TR" sz="1500"/>
          </a:p>
          <a:p>
            <a:pPr marL="0" indent="0" algn="r">
              <a:lnSpc>
                <a:spcPct val="100000"/>
              </a:lnSpc>
              <a:buNone/>
            </a:pPr>
            <a:r>
              <a:rPr lang="tr-TR" sz="1500"/>
              <a:t>Denizli Sosyal Bilimler Meslek Yüksekokulu</a:t>
            </a:r>
          </a:p>
          <a:p>
            <a:pPr marL="0" indent="0" algn="r">
              <a:lnSpc>
                <a:spcPct val="100000"/>
              </a:lnSpc>
              <a:buNone/>
            </a:pPr>
            <a:r>
              <a:rPr lang="tr-TR" sz="1500"/>
              <a:t>Denizli Teknik Bilimler Meslek Yüksekokulu</a:t>
            </a:r>
          </a:p>
          <a:p>
            <a:pPr marL="0" indent="0" algn="r">
              <a:lnSpc>
                <a:spcPct val="100000"/>
              </a:lnSpc>
              <a:buNone/>
            </a:pPr>
            <a:r>
              <a:rPr lang="tr-TR" sz="1500"/>
              <a:t>Honaz Meslek Yüksekokulu</a:t>
            </a:r>
          </a:p>
          <a:p>
            <a:pPr marL="0" indent="0" algn="r">
              <a:lnSpc>
                <a:spcPct val="100000"/>
              </a:lnSpc>
              <a:buNone/>
            </a:pPr>
            <a:r>
              <a:rPr lang="tr-TR" sz="1500"/>
              <a:t>Kale Meslek Yüksekokulu</a:t>
            </a:r>
          </a:p>
          <a:p>
            <a:pPr marL="0" indent="0" algn="r">
              <a:lnSpc>
                <a:spcPct val="100000"/>
              </a:lnSpc>
              <a:buNone/>
            </a:pPr>
            <a:r>
              <a:rPr lang="tr-TR" sz="1500"/>
              <a:t>Sarayköy Meslek Yüksekokulu</a:t>
            </a:r>
          </a:p>
          <a:p>
            <a:pPr marL="0" indent="0" algn="r">
              <a:lnSpc>
                <a:spcPct val="100000"/>
              </a:lnSpc>
              <a:buNone/>
            </a:pPr>
            <a:r>
              <a:rPr lang="tr-TR" sz="1500"/>
              <a:t>Serinhisar Meslek Yüksekokulu</a:t>
            </a:r>
          </a:p>
          <a:p>
            <a:pPr marL="0" indent="0" algn="r">
              <a:lnSpc>
                <a:spcPct val="100000"/>
              </a:lnSpc>
              <a:buNone/>
            </a:pPr>
            <a:r>
              <a:rPr lang="tr-TR" sz="1500"/>
              <a:t>Tavas Meslek Yüksekokulu</a:t>
            </a:r>
          </a:p>
          <a:p>
            <a:pPr marL="0" indent="0" algn="r">
              <a:lnSpc>
                <a:spcPct val="100000"/>
              </a:lnSpc>
              <a:buNone/>
            </a:pPr>
            <a:r>
              <a:rPr lang="tr-TR" sz="1500"/>
              <a:t>Tavas Sağlık Hizmetleri Sağlık Meslek Yüksekokulu</a:t>
            </a:r>
          </a:p>
          <a:p>
            <a:pPr marL="0" indent="0" algn="r">
              <a:lnSpc>
                <a:spcPct val="100000"/>
              </a:lnSpc>
              <a:buNone/>
            </a:pP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dirty="0" smtClean="0"/>
              <a:pPr/>
              <a:t>9</a:t>
            </a:fld>
            <a:endParaRPr lang="tr-TR"/>
          </a:p>
        </p:txBody>
      </p:sp>
    </p:spTree>
    <p:extLst>
      <p:ext uri="{BB962C8B-B14F-4D97-AF65-F5344CB8AC3E}">
        <p14:creationId xmlns:p14="http://schemas.microsoft.com/office/powerpoint/2010/main" val="18080923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BÖLÜM/Program hakkında</a:t>
            </a:r>
            <a:br>
              <a:rPr lang="tr-TR" sz="4800" b="1" i="1" dirty="0"/>
            </a:br>
            <a:r>
              <a:rPr lang="tr-TR" sz="4800" b="1" i="1" dirty="0"/>
              <a:t>İLE İLGİLİ BİLGİLER</a:t>
            </a:r>
          </a:p>
        </p:txBody>
      </p:sp>
    </p:spTree>
    <p:extLst>
      <p:ext uri="{BB962C8B-B14F-4D97-AF65-F5344CB8AC3E}">
        <p14:creationId xmlns:p14="http://schemas.microsoft.com/office/powerpoint/2010/main" val="6367900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91384C7-B19B-4D1B-81FE-8CA8FD838540}"/>
              </a:ext>
            </a:extLst>
          </p:cNvPr>
          <p:cNvSpPr>
            <a:spLocks noGrp="1"/>
          </p:cNvSpPr>
          <p:nvPr>
            <p:ph idx="1"/>
          </p:nvPr>
        </p:nvSpPr>
        <p:spPr>
          <a:xfrm>
            <a:off x="685800" y="1483108"/>
            <a:ext cx="10820400" cy="4993892"/>
          </a:xfrm>
        </p:spPr>
        <p:txBody>
          <a:bodyPr>
            <a:normAutofit fontScale="47500" lnSpcReduction="20000"/>
          </a:bodyPr>
          <a:lstStyle/>
          <a:p>
            <a:r>
              <a:rPr lang="tr-TR" b="1" u="sng" dirty="0">
                <a:solidFill>
                  <a:schemeClr val="accent6"/>
                </a:solidFill>
              </a:rPr>
              <a:t>Tapu ve Kadastro Programı Hakkında</a:t>
            </a:r>
            <a:endParaRPr lang="tr-TR" b="1" dirty="0">
              <a:solidFill>
                <a:schemeClr val="accent6"/>
              </a:solidFill>
            </a:endParaRPr>
          </a:p>
          <a:p>
            <a:r>
              <a:rPr lang="tr-TR" b="1" dirty="0">
                <a:solidFill>
                  <a:schemeClr val="accent6"/>
                </a:solidFill>
              </a:rPr>
              <a:t>Tapu ve Kadastro Programının amacı, tapu sicillerinin sağlıklı bir şekilde tutulmasının temel prensiplerini kavramış, tapu uygulamalarının hukuki ve teknik boyutlarını irdeleyen, kadastronun hukuki altyapısını ve kadastro uygulamalarını bilen bunların yanı sıra konum bilgisi içeren tüm mühendislik faaliyetlerinde de görev alabilecek nitelikli insan gücü kaynağı oluşturmaktır.</a:t>
            </a:r>
          </a:p>
          <a:p>
            <a:r>
              <a:rPr lang="tr-TR" b="1" dirty="0">
                <a:solidFill>
                  <a:schemeClr val="accent6"/>
                </a:solidFill>
              </a:rPr>
              <a:t>Tapu ve Kadastro Programından mezun olan öğrenciler “Tapu Kadastro Teknikeri” unvanıyla kamuda ve/veya özel sektörde çalışabilme olanağını elde edecektir.</a:t>
            </a:r>
          </a:p>
          <a:p>
            <a:r>
              <a:rPr lang="tr-TR" b="1" u="sng" dirty="0">
                <a:solidFill>
                  <a:schemeClr val="accent6"/>
                </a:solidFill>
              </a:rPr>
              <a:t>Tapu Kadastro Teknikerlerinin kamuda istihdam edebileceği başlıca kurumlar</a:t>
            </a:r>
            <a:endParaRPr lang="tr-TR" b="1" dirty="0">
              <a:solidFill>
                <a:schemeClr val="accent6"/>
              </a:solidFill>
            </a:endParaRPr>
          </a:p>
          <a:p>
            <a:r>
              <a:rPr lang="tr-TR" b="1" dirty="0">
                <a:solidFill>
                  <a:schemeClr val="accent6"/>
                </a:solidFill>
              </a:rPr>
              <a:t>Tapu ve Kadastro Genel Müdürlüğü ve taşra teşkilatları</a:t>
            </a:r>
          </a:p>
          <a:p>
            <a:r>
              <a:rPr lang="tr-TR" b="1" dirty="0">
                <a:solidFill>
                  <a:schemeClr val="accent6"/>
                </a:solidFill>
              </a:rPr>
              <a:t>İller Bankası A.Ş.</a:t>
            </a:r>
          </a:p>
          <a:p>
            <a:r>
              <a:rPr lang="tr-TR" b="1" dirty="0">
                <a:solidFill>
                  <a:schemeClr val="accent6"/>
                </a:solidFill>
              </a:rPr>
              <a:t>Devlet Su İşleri Genel Müdürlüğü</a:t>
            </a:r>
          </a:p>
          <a:p>
            <a:r>
              <a:rPr lang="tr-TR" b="1" dirty="0">
                <a:solidFill>
                  <a:schemeClr val="accent6"/>
                </a:solidFill>
              </a:rPr>
              <a:t>Karayolları Genel Müdürlüğü</a:t>
            </a:r>
          </a:p>
          <a:p>
            <a:r>
              <a:rPr lang="tr-TR" b="1" dirty="0">
                <a:solidFill>
                  <a:schemeClr val="accent6"/>
                </a:solidFill>
              </a:rPr>
              <a:t>Belediyeler</a:t>
            </a:r>
          </a:p>
          <a:p>
            <a:r>
              <a:rPr lang="tr-TR" b="1" dirty="0">
                <a:solidFill>
                  <a:schemeClr val="accent6"/>
                </a:solidFill>
              </a:rPr>
              <a:t>Valilikler</a:t>
            </a:r>
          </a:p>
          <a:p>
            <a:r>
              <a:rPr lang="tr-TR" b="1" dirty="0">
                <a:solidFill>
                  <a:schemeClr val="accent6"/>
                </a:solidFill>
              </a:rPr>
              <a:t>Milli Emlak Müdürlükleri</a:t>
            </a:r>
          </a:p>
          <a:p>
            <a:r>
              <a:rPr lang="tr-TR" b="1" dirty="0">
                <a:solidFill>
                  <a:schemeClr val="accent6"/>
                </a:solidFill>
              </a:rPr>
              <a:t>İl, İlçe Tarım Müdürlükleri</a:t>
            </a:r>
          </a:p>
          <a:p>
            <a:r>
              <a:rPr lang="tr-TR" b="1" dirty="0">
                <a:solidFill>
                  <a:schemeClr val="accent6"/>
                </a:solidFill>
              </a:rPr>
              <a:t>Türkiye Petrolleri Anonim Ortaklığı</a:t>
            </a:r>
          </a:p>
          <a:p>
            <a:r>
              <a:rPr lang="tr-TR" b="1" dirty="0">
                <a:solidFill>
                  <a:schemeClr val="accent6"/>
                </a:solidFill>
              </a:rPr>
              <a:t>Maden Tetkik ve Arama Genel Müdürlüğü</a:t>
            </a:r>
          </a:p>
          <a:p>
            <a:r>
              <a:rPr lang="tr-TR" b="1" dirty="0">
                <a:solidFill>
                  <a:schemeClr val="accent6"/>
                </a:solidFill>
              </a:rPr>
              <a:t>İl Afet ve Acil Durum Müdürlükleri</a:t>
            </a:r>
          </a:p>
          <a:p>
            <a:r>
              <a:rPr lang="tr-TR" b="1" dirty="0">
                <a:solidFill>
                  <a:schemeClr val="accent6"/>
                </a:solidFill>
              </a:rPr>
              <a:t>PTT A.Ş.</a:t>
            </a:r>
          </a:p>
          <a:p>
            <a:r>
              <a:rPr lang="tr-TR" b="1" dirty="0">
                <a:solidFill>
                  <a:schemeClr val="accent6"/>
                </a:solidFill>
              </a:rPr>
              <a:t>Vakıflar Genel Müdürlüğü</a:t>
            </a:r>
          </a:p>
          <a:p>
            <a:r>
              <a:rPr lang="tr-TR" b="1" dirty="0">
                <a:solidFill>
                  <a:schemeClr val="accent6"/>
                </a:solidFill>
              </a:rPr>
              <a:t>Toplu Konut İdaresi Başkanlığı (TOKİ)</a:t>
            </a:r>
          </a:p>
          <a:p>
            <a:r>
              <a:rPr lang="tr-TR" b="1" dirty="0">
                <a:solidFill>
                  <a:schemeClr val="accent6"/>
                </a:solidFill>
              </a:rPr>
              <a:t>Devlet Demiryolları ​</a:t>
            </a:r>
          </a:p>
          <a:p>
            <a:endParaRPr lang="tr-TR" dirty="0"/>
          </a:p>
        </p:txBody>
      </p:sp>
      <p:sp>
        <p:nvSpPr>
          <p:cNvPr id="4" name="Slayt Numarası Yer Tutucusu 3">
            <a:extLst>
              <a:ext uri="{FF2B5EF4-FFF2-40B4-BE49-F238E27FC236}">
                <a16:creationId xmlns:a16="http://schemas.microsoft.com/office/drawing/2014/main" id="{9AF662F4-3BCA-4B6F-A2A7-AB3769E8C71D}"/>
              </a:ext>
            </a:extLst>
          </p:cNvPr>
          <p:cNvSpPr>
            <a:spLocks noGrp="1"/>
          </p:cNvSpPr>
          <p:nvPr>
            <p:ph type="sldNum" sz="quarter" idx="12"/>
          </p:nvPr>
        </p:nvSpPr>
        <p:spPr/>
        <p:txBody>
          <a:bodyPr/>
          <a:lstStyle/>
          <a:p>
            <a:fld id="{F302176B-0E47-46AC-8F43-DAB4B8A37D06}" type="slidenum">
              <a:rPr lang="tr-TR" smtClean="0"/>
              <a:pPr/>
              <a:t>91</a:t>
            </a:fld>
            <a:endParaRPr lang="tr-TR"/>
          </a:p>
        </p:txBody>
      </p:sp>
    </p:spTree>
    <p:extLst>
      <p:ext uri="{BB962C8B-B14F-4D97-AF65-F5344CB8AC3E}">
        <p14:creationId xmlns:p14="http://schemas.microsoft.com/office/powerpoint/2010/main" val="41047297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0ECC2B-1AA4-49D3-A97F-9E47CC178292}"/>
              </a:ext>
            </a:extLst>
          </p:cNvPr>
          <p:cNvSpPr>
            <a:spLocks noGrp="1"/>
          </p:cNvSpPr>
          <p:nvPr>
            <p:ph idx="1"/>
          </p:nvPr>
        </p:nvSpPr>
        <p:spPr>
          <a:xfrm>
            <a:off x="685800" y="1419498"/>
            <a:ext cx="10820400" cy="4799188"/>
          </a:xfrm>
        </p:spPr>
        <p:txBody>
          <a:bodyPr>
            <a:normAutofit fontScale="47500" lnSpcReduction="20000"/>
          </a:bodyPr>
          <a:lstStyle/>
          <a:p>
            <a:endParaRPr lang="tr-TR" sz="2500" b="1" u="sng" dirty="0">
              <a:solidFill>
                <a:schemeClr val="accent6"/>
              </a:solidFill>
            </a:endParaRPr>
          </a:p>
          <a:p>
            <a:r>
              <a:rPr lang="tr-TR" sz="2500" b="1" u="sng" dirty="0">
                <a:solidFill>
                  <a:schemeClr val="accent6"/>
                </a:solidFill>
              </a:rPr>
              <a:t>Tapu Kadastro Teknikerlerinin özel sektörde çalışabileceği alanlar</a:t>
            </a:r>
            <a:endParaRPr lang="tr-TR" sz="2500" b="1" dirty="0">
              <a:solidFill>
                <a:schemeClr val="accent6"/>
              </a:solidFill>
            </a:endParaRPr>
          </a:p>
          <a:p>
            <a:r>
              <a:rPr lang="tr-TR" sz="2500" b="1" dirty="0">
                <a:solidFill>
                  <a:schemeClr val="accent6"/>
                </a:solidFill>
              </a:rPr>
              <a:t>Kadastro ve imar uygulamaları</a:t>
            </a:r>
          </a:p>
          <a:p>
            <a:r>
              <a:rPr lang="tr-TR" sz="2500" b="1" dirty="0">
                <a:solidFill>
                  <a:schemeClr val="accent6"/>
                </a:solidFill>
              </a:rPr>
              <a:t>Arazi toplulaştırma projeleri</a:t>
            </a:r>
          </a:p>
          <a:p>
            <a:r>
              <a:rPr lang="tr-TR" sz="2500" b="1" dirty="0">
                <a:solidFill>
                  <a:schemeClr val="accent6"/>
                </a:solidFill>
              </a:rPr>
              <a:t>Büyük ölçekli harita yapım projeleri</a:t>
            </a:r>
          </a:p>
          <a:p>
            <a:r>
              <a:rPr lang="tr-TR" sz="2500" b="1" dirty="0">
                <a:solidFill>
                  <a:schemeClr val="accent6"/>
                </a:solidFill>
              </a:rPr>
              <a:t>Yol projeleri</a:t>
            </a:r>
          </a:p>
          <a:p>
            <a:r>
              <a:rPr lang="tr-TR" sz="2500" b="1" dirty="0">
                <a:solidFill>
                  <a:schemeClr val="accent6"/>
                </a:solidFill>
              </a:rPr>
              <a:t>İnşaat Projeleri (konut, baraj, havaalanı vs.)</a:t>
            </a:r>
          </a:p>
          <a:p>
            <a:r>
              <a:rPr lang="tr-TR" sz="2500" b="1" dirty="0">
                <a:solidFill>
                  <a:schemeClr val="accent6"/>
                </a:solidFill>
              </a:rPr>
              <a:t>Coğrafi Bilgi Sistemleri</a:t>
            </a:r>
          </a:p>
          <a:p>
            <a:r>
              <a:rPr lang="tr-TR" sz="2500" b="1" dirty="0">
                <a:solidFill>
                  <a:schemeClr val="accent6"/>
                </a:solidFill>
              </a:rPr>
              <a:t>Restorasyon projeleri</a:t>
            </a:r>
          </a:p>
          <a:p>
            <a:r>
              <a:rPr lang="tr-TR" sz="2500" b="1" dirty="0">
                <a:solidFill>
                  <a:schemeClr val="accent6"/>
                </a:solidFill>
              </a:rPr>
              <a:t>Alt yapı projeleri</a:t>
            </a:r>
          </a:p>
          <a:p>
            <a:r>
              <a:rPr lang="tr-TR" sz="2500" b="1" dirty="0" err="1">
                <a:solidFill>
                  <a:schemeClr val="accent6"/>
                </a:solidFill>
              </a:rPr>
              <a:t>Numarataj</a:t>
            </a:r>
            <a:r>
              <a:rPr lang="tr-TR" sz="2500" b="1" dirty="0">
                <a:solidFill>
                  <a:schemeClr val="accent6"/>
                </a:solidFill>
              </a:rPr>
              <a:t> projeleri ​</a:t>
            </a:r>
          </a:p>
          <a:p>
            <a:endParaRPr lang="tr-TR" sz="2500" b="1" u="sng" dirty="0">
              <a:solidFill>
                <a:schemeClr val="accent6"/>
              </a:solidFill>
            </a:endParaRPr>
          </a:p>
          <a:p>
            <a:r>
              <a:rPr lang="tr-TR" sz="2500" b="1" u="sng" dirty="0">
                <a:solidFill>
                  <a:schemeClr val="accent6"/>
                </a:solidFill>
              </a:rPr>
              <a:t>Üniversiteler Arası Dikey Geçiş İmkanı</a:t>
            </a:r>
            <a:endParaRPr lang="tr-TR" sz="2500" b="1" dirty="0">
              <a:solidFill>
                <a:schemeClr val="accent6"/>
              </a:solidFill>
            </a:endParaRPr>
          </a:p>
          <a:p>
            <a:r>
              <a:rPr lang="tr-TR" sz="2500" b="1" dirty="0">
                <a:solidFill>
                  <a:schemeClr val="accent6"/>
                </a:solidFill>
              </a:rPr>
              <a:t>Tapu ve Kadastro Programından mezun olan öğrencilerimiz Dikey Geçiş Sınavı (DGS)’ </a:t>
            </a:r>
            <a:r>
              <a:rPr lang="tr-TR" sz="2500" b="1" dirty="0" err="1">
                <a:solidFill>
                  <a:schemeClr val="accent6"/>
                </a:solidFill>
              </a:rPr>
              <a:t>nda</a:t>
            </a:r>
            <a:r>
              <a:rPr lang="tr-TR" sz="2500" b="1" dirty="0">
                <a:solidFill>
                  <a:schemeClr val="accent6"/>
                </a:solidFill>
              </a:rPr>
              <a:t> başarılı oldukları takdirde  aşağıdaki lisans programlarına geçmeye hak kazanacaktır.</a:t>
            </a:r>
          </a:p>
          <a:p>
            <a:r>
              <a:rPr lang="tr-TR" sz="2500" b="1" dirty="0">
                <a:solidFill>
                  <a:schemeClr val="accent6"/>
                </a:solidFill>
              </a:rPr>
              <a:t>Harita Mühendisliği/</a:t>
            </a:r>
            <a:r>
              <a:rPr lang="tr-TR" sz="2500" b="1" dirty="0" err="1">
                <a:solidFill>
                  <a:schemeClr val="accent6"/>
                </a:solidFill>
              </a:rPr>
              <a:t>Geomatik</a:t>
            </a:r>
            <a:r>
              <a:rPr lang="tr-TR" sz="2500" b="1" dirty="0">
                <a:solidFill>
                  <a:schemeClr val="accent6"/>
                </a:solidFill>
              </a:rPr>
              <a:t> Mühendisliği</a:t>
            </a:r>
          </a:p>
          <a:p>
            <a:r>
              <a:rPr lang="tr-TR" sz="2500" b="1" dirty="0">
                <a:solidFill>
                  <a:schemeClr val="accent6"/>
                </a:solidFill>
              </a:rPr>
              <a:t>Kamu Yönetimi</a:t>
            </a:r>
          </a:p>
          <a:p>
            <a:r>
              <a:rPr lang="tr-TR" sz="2500" b="1" dirty="0">
                <a:solidFill>
                  <a:schemeClr val="accent6"/>
                </a:solidFill>
              </a:rPr>
              <a:t>Tapu ve Kadastro</a:t>
            </a:r>
          </a:p>
          <a:p>
            <a:pPr marL="0" indent="0">
              <a:buNone/>
            </a:pPr>
            <a:r>
              <a:rPr lang="tr-TR" sz="2500" b="1" dirty="0">
                <a:solidFill>
                  <a:schemeClr val="accent6"/>
                </a:solidFill>
              </a:rPr>
              <a:t>​</a:t>
            </a:r>
          </a:p>
          <a:p>
            <a:endParaRPr lang="tr-TR" dirty="0"/>
          </a:p>
        </p:txBody>
      </p:sp>
      <p:sp>
        <p:nvSpPr>
          <p:cNvPr id="4" name="Slayt Numarası Yer Tutucusu 3">
            <a:extLst>
              <a:ext uri="{FF2B5EF4-FFF2-40B4-BE49-F238E27FC236}">
                <a16:creationId xmlns:a16="http://schemas.microsoft.com/office/drawing/2014/main" id="{5A394761-EDFA-47B5-8A35-23499DC3D329}"/>
              </a:ext>
            </a:extLst>
          </p:cNvPr>
          <p:cNvSpPr>
            <a:spLocks noGrp="1"/>
          </p:cNvSpPr>
          <p:nvPr>
            <p:ph type="sldNum" sz="quarter" idx="12"/>
          </p:nvPr>
        </p:nvSpPr>
        <p:spPr/>
        <p:txBody>
          <a:bodyPr/>
          <a:lstStyle/>
          <a:p>
            <a:fld id="{F302176B-0E47-46AC-8F43-DAB4B8A37D06}" type="slidenum">
              <a:rPr lang="tr-TR" smtClean="0"/>
              <a:pPr/>
              <a:t>92</a:t>
            </a:fld>
            <a:endParaRPr lang="tr-TR"/>
          </a:p>
        </p:txBody>
      </p:sp>
    </p:spTree>
    <p:extLst>
      <p:ext uri="{BB962C8B-B14F-4D97-AF65-F5344CB8AC3E}">
        <p14:creationId xmlns:p14="http://schemas.microsoft.com/office/powerpoint/2010/main" val="9245506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AKADEMİK PERSONEL</a:t>
            </a:r>
          </a:p>
        </p:txBody>
      </p:sp>
    </p:spTree>
    <p:extLst>
      <p:ext uri="{BB962C8B-B14F-4D97-AF65-F5344CB8AC3E}">
        <p14:creationId xmlns:p14="http://schemas.microsoft.com/office/powerpoint/2010/main" val="19299323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5091071" y="5410940"/>
            <a:ext cx="6858273" cy="369332"/>
          </a:xfrm>
          <a:prstGeom prst="rect">
            <a:avLst/>
          </a:prstGeom>
        </p:spPr>
        <p:txBody>
          <a:bodyPr wrap="square">
            <a:spAutoFit/>
          </a:bodyPr>
          <a:lstStyle/>
          <a:p>
            <a:r>
              <a:rPr lang="tr-TR" b="1" dirty="0" err="1"/>
              <a:t>Öğr</a:t>
            </a:r>
            <a:r>
              <a:rPr lang="tr-TR" b="1" dirty="0"/>
              <a:t>. Gör. Aykut Semerci / Bölüm Başkanı </a:t>
            </a:r>
          </a:p>
        </p:txBody>
      </p:sp>
      <p:sp>
        <p:nvSpPr>
          <p:cNvPr id="2" name="Dikdörtgen 1"/>
          <p:cNvSpPr/>
          <p:nvPr/>
        </p:nvSpPr>
        <p:spPr>
          <a:xfrm>
            <a:off x="2416029" y="1757710"/>
            <a:ext cx="6599884" cy="369332"/>
          </a:xfrm>
          <a:prstGeom prst="rect">
            <a:avLst/>
          </a:prstGeom>
        </p:spPr>
        <p:txBody>
          <a:bodyPr wrap="none">
            <a:spAutoFit/>
          </a:bodyPr>
          <a:lstStyle/>
          <a:p>
            <a:pPr algn="ctr"/>
            <a:r>
              <a:rPr lang="tr-TR" b="1" dirty="0"/>
              <a:t>                                        </a:t>
            </a:r>
            <a:r>
              <a:rPr lang="tr-TR" b="1" dirty="0" err="1"/>
              <a:t>Öğr</a:t>
            </a:r>
            <a:r>
              <a:rPr lang="tr-TR" b="1" dirty="0"/>
              <a:t>. Gör. Ramazan Yoldaş Satılmış</a:t>
            </a:r>
            <a:endParaRPr lang="tr-TR" dirty="0"/>
          </a:p>
        </p:txBody>
      </p:sp>
      <p:sp>
        <p:nvSpPr>
          <p:cNvPr id="6" name="Dikdörtgen 5"/>
          <p:cNvSpPr/>
          <p:nvPr/>
        </p:nvSpPr>
        <p:spPr>
          <a:xfrm>
            <a:off x="4389053" y="3719295"/>
            <a:ext cx="4012637" cy="369332"/>
          </a:xfrm>
          <a:prstGeom prst="rect">
            <a:avLst/>
          </a:prstGeom>
        </p:spPr>
        <p:txBody>
          <a:bodyPr wrap="square">
            <a:spAutoFit/>
          </a:bodyPr>
          <a:lstStyle/>
          <a:p>
            <a:pPr algn="ctr"/>
            <a:r>
              <a:rPr lang="tr-TR" b="1" dirty="0" err="1"/>
              <a:t>Öğr</a:t>
            </a:r>
            <a:r>
              <a:rPr lang="tr-TR" b="1" dirty="0"/>
              <a:t>. Gör. Recep Çakır</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94</a:t>
            </a:fld>
            <a:endParaRPr lang="tr-TR"/>
          </a:p>
        </p:txBody>
      </p:sp>
      <p:sp>
        <p:nvSpPr>
          <p:cNvPr id="12" name="Başlık 3"/>
          <p:cNvSpPr txBox="1">
            <a:spLocks/>
          </p:cNvSpPr>
          <p:nvPr/>
        </p:nvSpPr>
        <p:spPr>
          <a:xfrm>
            <a:off x="5234592" y="248233"/>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AKADEMİK PERSONEL</a:t>
            </a:r>
          </a:p>
        </p:txBody>
      </p:sp>
      <p:pic>
        <p:nvPicPr>
          <p:cNvPr id="5" name="Resim 4">
            <a:extLst>
              <a:ext uri="{FF2B5EF4-FFF2-40B4-BE49-F238E27FC236}">
                <a16:creationId xmlns:a16="http://schemas.microsoft.com/office/drawing/2014/main" id="{F1BAD704-784E-44EE-BE0E-739F3C7E27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6029" y="4789464"/>
            <a:ext cx="2038525" cy="1503589"/>
          </a:xfrm>
          <a:prstGeom prst="rect">
            <a:avLst/>
          </a:prstGeom>
        </p:spPr>
      </p:pic>
      <p:pic>
        <p:nvPicPr>
          <p:cNvPr id="1026" name="Picture 2" descr="http://cdn.pau.edu.tr/BIYS/siteler/camelimyo/editor/%C3%96%C4%9Fr.%20G%C3%B6r.%20Recep%20%C3%87AKIR.jpg">
            <a:extLst>
              <a:ext uri="{FF2B5EF4-FFF2-40B4-BE49-F238E27FC236}">
                <a16:creationId xmlns:a16="http://schemas.microsoft.com/office/drawing/2014/main" id="{CCEABC72-EF75-4EEF-9D30-FAAAD5FC88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6030" y="2900631"/>
            <a:ext cx="2038524" cy="15035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cdn.pau.edu.tr/BIYS/siteler/camelimyo/editor/Ramazan.jpeg">
            <a:extLst>
              <a:ext uri="{FF2B5EF4-FFF2-40B4-BE49-F238E27FC236}">
                <a16:creationId xmlns:a16="http://schemas.microsoft.com/office/drawing/2014/main" id="{009CA59A-B270-4AF8-88B8-685EFF47C6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6030" y="1233182"/>
            <a:ext cx="1973024" cy="1418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26312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İdari PERSONEL</a:t>
            </a:r>
          </a:p>
        </p:txBody>
      </p:sp>
    </p:spTree>
    <p:extLst>
      <p:ext uri="{BB962C8B-B14F-4D97-AF65-F5344CB8AC3E}">
        <p14:creationId xmlns:p14="http://schemas.microsoft.com/office/powerpoint/2010/main" val="40934599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5149794" y="4546625"/>
            <a:ext cx="3117907" cy="1200329"/>
          </a:xfrm>
          <a:prstGeom prst="rect">
            <a:avLst/>
          </a:prstGeom>
        </p:spPr>
        <p:txBody>
          <a:bodyPr wrap="square">
            <a:spAutoFit/>
          </a:bodyPr>
          <a:lstStyle/>
          <a:p>
            <a:pPr algn="ctr"/>
            <a:r>
              <a:rPr lang="tr-TR" b="1" dirty="0">
                <a:latin typeface="Roboto"/>
              </a:rPr>
              <a:t>Şef</a:t>
            </a:r>
            <a:endParaRPr lang="tr-TR" dirty="0">
              <a:latin typeface="Roboto"/>
            </a:endParaRPr>
          </a:p>
          <a:p>
            <a:pPr algn="ctr"/>
            <a:r>
              <a:rPr lang="tr-TR" b="1" dirty="0">
                <a:latin typeface="Roboto"/>
              </a:rPr>
              <a:t>Zeynep KIRGIL</a:t>
            </a:r>
            <a:endParaRPr lang="tr-TR" dirty="0">
              <a:latin typeface="Roboto"/>
            </a:endParaRPr>
          </a:p>
          <a:p>
            <a:pPr algn="ctr"/>
            <a:r>
              <a:rPr lang="tr-TR" b="1" dirty="0"/>
              <a:t>Öğrenci Hizmetleri Birimi</a:t>
            </a:r>
            <a:endParaRPr lang="tr-TR" dirty="0"/>
          </a:p>
          <a:p>
            <a:pPr algn="ctr"/>
            <a:endParaRPr lang="tr-TR" b="1" dirty="0"/>
          </a:p>
        </p:txBody>
      </p:sp>
      <p:sp>
        <p:nvSpPr>
          <p:cNvPr id="2" name="Dikdörtgen 1"/>
          <p:cNvSpPr/>
          <p:nvPr/>
        </p:nvSpPr>
        <p:spPr>
          <a:xfrm>
            <a:off x="5297069" y="1711210"/>
            <a:ext cx="2492990" cy="646331"/>
          </a:xfrm>
          <a:prstGeom prst="rect">
            <a:avLst/>
          </a:prstGeom>
        </p:spPr>
        <p:txBody>
          <a:bodyPr wrap="none">
            <a:spAutoFit/>
          </a:bodyPr>
          <a:lstStyle/>
          <a:p>
            <a:pPr algn="ctr"/>
            <a:r>
              <a:rPr lang="tr-TR" b="1" dirty="0"/>
              <a:t> Uğur YILDIRIM</a:t>
            </a:r>
          </a:p>
          <a:p>
            <a:pPr algn="ctr"/>
            <a:r>
              <a:rPr lang="tr-TR" b="1" dirty="0"/>
              <a:t>Yüksekokul Sekreteri</a:t>
            </a:r>
            <a:endParaRPr lang="tr-TR" dirty="0"/>
          </a:p>
        </p:txBody>
      </p:sp>
      <p:sp>
        <p:nvSpPr>
          <p:cNvPr id="6" name="Dikdörtgen 5"/>
          <p:cNvSpPr/>
          <p:nvPr/>
        </p:nvSpPr>
        <p:spPr>
          <a:xfrm>
            <a:off x="4702428" y="3002985"/>
            <a:ext cx="4012637" cy="646331"/>
          </a:xfrm>
          <a:prstGeom prst="rect">
            <a:avLst/>
          </a:prstGeom>
        </p:spPr>
        <p:txBody>
          <a:bodyPr wrap="square">
            <a:spAutoFit/>
          </a:bodyPr>
          <a:lstStyle/>
          <a:p>
            <a:pPr algn="ctr"/>
            <a:r>
              <a:rPr lang="tr-TR" b="1" dirty="0" err="1"/>
              <a:t>Blg</a:t>
            </a:r>
            <a:r>
              <a:rPr lang="tr-TR" b="1" dirty="0"/>
              <a:t>. İşl. Senem DARICI</a:t>
            </a:r>
          </a:p>
          <a:p>
            <a:pPr algn="ctr"/>
            <a:r>
              <a:rPr lang="tr-TR" b="1" dirty="0"/>
              <a:t>Öğrenci Hizmetleri Birimi</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96</a:t>
            </a:fld>
            <a:endParaRPr lang="tr-TR"/>
          </a:p>
        </p:txBody>
      </p:sp>
      <p:sp>
        <p:nvSpPr>
          <p:cNvPr id="12" name="Başlık 3"/>
          <p:cNvSpPr txBox="1">
            <a:spLocks/>
          </p:cNvSpPr>
          <p:nvPr/>
        </p:nvSpPr>
        <p:spPr>
          <a:xfrm>
            <a:off x="5149794" y="213841"/>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idari PERSONEL</a:t>
            </a:r>
          </a:p>
        </p:txBody>
      </p:sp>
      <p:pic>
        <p:nvPicPr>
          <p:cNvPr id="7" name="Resim 6">
            <a:extLst>
              <a:ext uri="{FF2B5EF4-FFF2-40B4-BE49-F238E27FC236}">
                <a16:creationId xmlns:a16="http://schemas.microsoft.com/office/drawing/2014/main" id="{3D4B3955-7636-4ACA-9652-8044B1812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8305" y="2948940"/>
            <a:ext cx="1317309" cy="1383174"/>
          </a:xfrm>
          <a:prstGeom prst="rect">
            <a:avLst/>
          </a:prstGeom>
        </p:spPr>
      </p:pic>
      <p:pic>
        <p:nvPicPr>
          <p:cNvPr id="3076" name="Picture 4" descr="http://cdn.pau.edu.tr/BIYS/siteler/camelimyo/editor/U%C4%9Fur.jpeg">
            <a:extLst>
              <a:ext uri="{FF2B5EF4-FFF2-40B4-BE49-F238E27FC236}">
                <a16:creationId xmlns:a16="http://schemas.microsoft.com/office/drawing/2014/main" id="{0B4F185C-1196-43DA-AB5B-DD45BB67F7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8305" y="1437804"/>
            <a:ext cx="1384183" cy="1349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7382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a:latin typeface="+mj-lt"/>
                <a:ea typeface="+mj-ea"/>
                <a:cs typeface="+mj-cs"/>
              </a:rPr>
              <a:t>Oryantasyon programı</a:t>
            </a:r>
          </a:p>
          <a:p>
            <a:pPr marL="0" indent="0" algn="ctr">
              <a:buNone/>
            </a:pPr>
            <a:r>
              <a:rPr lang="tr-TR" sz="3600" i="1" cap="all">
                <a:latin typeface="+mj-lt"/>
                <a:ea typeface="+mj-ea"/>
                <a:cs typeface="+mj-cs"/>
              </a:rPr>
              <a:t>ile ilgili Ayrıntılı bilgi için</a:t>
            </a:r>
          </a:p>
          <a:p>
            <a:pPr marL="0" indent="0" algn="ctr">
              <a:buNone/>
            </a:pPr>
            <a:r>
              <a:rPr lang="tr-TR" sz="3600" b="1" i="1" cap="all">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97</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TotalTime>
  <Words>3843</Words>
  <Application>Microsoft Office PowerPoint</Application>
  <PresentationFormat>Geniş ekran</PresentationFormat>
  <Paragraphs>687</Paragraphs>
  <Slides>97</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97</vt:i4>
      </vt:variant>
    </vt:vector>
  </HeadingPairs>
  <TitlesOfParts>
    <vt:vector size="106" baseType="lpstr">
      <vt:lpstr>Arial</vt:lpstr>
      <vt:lpstr>Calibri</vt:lpstr>
      <vt:lpstr>Century Gothic</vt:lpstr>
      <vt:lpstr>MV Boli</vt:lpstr>
      <vt:lpstr>Roboto</vt:lpstr>
      <vt:lpstr>Segoe Print</vt:lpstr>
      <vt:lpstr>Times New Roman</vt:lpstr>
      <vt:lpstr>Wingdings</vt:lpstr>
      <vt:lpstr>Uçak İzi</vt:lpstr>
      <vt:lpstr>PAMUKKALE ÜNİVERSİTESİ  oryantasyon programı 27 Eylül – 8 Ekim 2021</vt:lpstr>
      <vt:lpstr>PowerPoint Sunusu</vt:lpstr>
      <vt:lpstr>ÜNİVERSİTEMİZ</vt:lpstr>
      <vt:lpstr>PowerPoint Sunusu</vt:lpstr>
      <vt:lpstr>PowerPoint Sunusu</vt:lpstr>
      <vt:lpstr>FAKÜLTELER</vt:lpstr>
      <vt:lpstr>FAKÜLTELER</vt:lpstr>
      <vt:lpstr>MESLEK YÜKSEKOKULLARI</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KİMLER YAKIN TEMASLI VE TEMASLI SAYILIR?</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PowerPoint Sunusu</vt:lpstr>
      <vt:lpstr>PowerPoint Sunusu</vt:lpstr>
      <vt:lpstr>PowerPoint Sunusu</vt:lpstr>
      <vt:lpstr>Meslek yüksekokulu İLE İLGİLİ BİLGİLER</vt:lpstr>
      <vt:lpstr>PowerPoint Sunusu</vt:lpstr>
      <vt:lpstr>Meslek yüksekokulu YÖNETİMİ</vt:lpstr>
      <vt:lpstr>PowerPoint Sunusu</vt:lpstr>
      <vt:lpstr>BÖLÜM/Program hakkında İLE İLGİLİ BİLGİLER</vt:lpstr>
      <vt:lpstr>PowerPoint Sunusu</vt:lpstr>
      <vt:lpstr>PowerPoint Sunusu</vt:lpstr>
      <vt:lpstr>AKADEMİK PERSONEL</vt:lpstr>
      <vt:lpstr>PowerPoint Sunusu</vt:lpstr>
      <vt:lpstr>İdari PERSONEL</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Pau</cp:lastModifiedBy>
  <cp:revision>4</cp:revision>
  <dcterms:modified xsi:type="dcterms:W3CDTF">2021-09-20T11:26:16Z</dcterms:modified>
</cp:coreProperties>
</file>