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4" d="100"/>
          <a:sy n="84" d="100"/>
        </p:scale>
        <p:origin x="53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2C4DEA8-5368-4487-A739-71A7B2C0C903}" type="datetimeFigureOut">
              <a:rPr lang="tr-TR" smtClean="0"/>
              <a:t>7.08.2025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567387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2C4DEA8-5368-4487-A739-71A7B2C0C903}" type="datetimeFigureOut">
              <a:rPr lang="tr-TR" smtClean="0"/>
              <a:t>7.08.2025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2132114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2C4DEA8-5368-4487-A739-71A7B2C0C903}" type="datetimeFigureOut">
              <a:rPr lang="tr-TR" smtClean="0"/>
              <a:t>7.08.2025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5868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2C4DEA8-5368-4487-A739-71A7B2C0C903}" type="datetimeFigureOut">
              <a:rPr lang="tr-TR" smtClean="0"/>
              <a:t>7.08.2025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3538051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2C4DEA8-5368-4487-A739-71A7B2C0C903}" type="datetimeFigureOut">
              <a:rPr lang="tr-TR" smtClean="0"/>
              <a:t>7.08.2025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709562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2C4DEA8-5368-4487-A739-71A7B2C0C903}" type="datetimeFigureOut">
              <a:rPr lang="tr-TR" smtClean="0"/>
              <a:t>7.08.2025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3652342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2C4DEA8-5368-4487-A739-71A7B2C0C903}" type="datetimeFigureOut">
              <a:rPr lang="tr-TR" smtClean="0"/>
              <a:t>7.08.2025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2920982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2C4DEA8-5368-4487-A739-71A7B2C0C903}" type="datetimeFigureOut">
              <a:rPr lang="tr-TR" smtClean="0"/>
              <a:t>7.08.2025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3662531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2C4DEA8-5368-4487-A739-71A7B2C0C903}" type="datetimeFigureOut">
              <a:rPr lang="tr-TR" smtClean="0"/>
              <a:t>7.08.2025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3184892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2C4DEA8-5368-4487-A739-71A7B2C0C903}" type="datetimeFigureOut">
              <a:rPr lang="tr-TR" smtClean="0"/>
              <a:t>7.08.2025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1262512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2C4DEA8-5368-4487-A739-71A7B2C0C903}" type="datetimeFigureOut">
              <a:rPr lang="tr-TR" smtClean="0"/>
              <a:t>7.08.2025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B5E2D6-848C-42AE-ACDC-5E9F1C403517}" type="slidenum">
              <a:rPr lang="tr-TR" smtClean="0"/>
              <a:t>‹#›</a:t>
            </a:fld>
            <a:endParaRPr lang="tr-TR"/>
          </a:p>
        </p:txBody>
      </p:sp>
    </p:spTree>
    <p:extLst>
      <p:ext uri="{BB962C8B-B14F-4D97-AF65-F5344CB8AC3E}">
        <p14:creationId xmlns:p14="http://schemas.microsoft.com/office/powerpoint/2010/main" val="93648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4DEA8-5368-4487-A739-71A7B2C0C903}" type="datetimeFigureOut">
              <a:rPr lang="tr-TR" smtClean="0"/>
              <a:t>7.08.2025</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5E2D6-848C-42AE-ACDC-5E9F1C403517}" type="slidenum">
              <a:rPr lang="tr-TR" smtClean="0"/>
              <a:t>‹#›</a:t>
            </a:fld>
            <a:endParaRPr lang="tr-TR"/>
          </a:p>
        </p:txBody>
      </p:sp>
    </p:spTree>
    <p:extLst>
      <p:ext uri="{BB962C8B-B14F-4D97-AF65-F5344CB8AC3E}">
        <p14:creationId xmlns:p14="http://schemas.microsoft.com/office/powerpoint/2010/main" val="1907145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UI- GREENMETRIC</a:t>
            </a:r>
            <a:endParaRPr lang="tr-TR" dirty="0"/>
          </a:p>
        </p:txBody>
      </p:sp>
    </p:spTree>
    <p:extLst>
      <p:ext uri="{BB962C8B-B14F-4D97-AF65-F5344CB8AC3E}">
        <p14:creationId xmlns:p14="http://schemas.microsoft.com/office/powerpoint/2010/main" val="14899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85462"/>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0000"/>
          </a:bodyPr>
          <a:lstStyle/>
          <a:p>
            <a:pPr algn="ctr"/>
            <a:r>
              <a:rPr lang="tr-TR" dirty="0" smtClean="0"/>
              <a:t>EĞİTİM VE ARAŞTIRMA</a:t>
            </a:r>
            <a:endParaRPr lang="tr-TR" dirty="0"/>
          </a:p>
        </p:txBody>
      </p:sp>
      <p:pic>
        <p:nvPicPr>
          <p:cNvPr id="4" name="Resim 3"/>
          <p:cNvPicPr>
            <a:picLocks noChangeAspect="1"/>
          </p:cNvPicPr>
          <p:nvPr/>
        </p:nvPicPr>
        <p:blipFill>
          <a:blip r:embed="rId2"/>
          <a:stretch>
            <a:fillRect/>
          </a:stretch>
        </p:blipFill>
        <p:spPr>
          <a:xfrm>
            <a:off x="1296728" y="1259339"/>
            <a:ext cx="9409927" cy="4538346"/>
          </a:xfrm>
          <a:prstGeom prst="rect">
            <a:avLst/>
          </a:prstGeom>
        </p:spPr>
      </p:pic>
    </p:spTree>
    <p:extLst>
      <p:ext uri="{BB962C8B-B14F-4D97-AF65-F5344CB8AC3E}">
        <p14:creationId xmlns:p14="http://schemas.microsoft.com/office/powerpoint/2010/main" val="70988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THE(Times </a:t>
            </a:r>
            <a:r>
              <a:rPr lang="tr-TR" dirty="0" err="1" smtClean="0"/>
              <a:t>Higher</a:t>
            </a:r>
            <a:r>
              <a:rPr lang="tr-TR" dirty="0" smtClean="0"/>
              <a:t> </a:t>
            </a:r>
            <a:r>
              <a:rPr lang="tr-TR" dirty="0" err="1" smtClean="0"/>
              <a:t>Education</a:t>
            </a:r>
            <a:r>
              <a:rPr lang="tr-TR" dirty="0" smtClean="0"/>
              <a:t>) IMPACT RANKING</a:t>
            </a:r>
            <a:endParaRPr lang="tr-TR" dirty="0"/>
          </a:p>
        </p:txBody>
      </p:sp>
      <p:sp>
        <p:nvSpPr>
          <p:cNvPr id="3" name="İçerik Yer Tutucusu 2"/>
          <p:cNvSpPr>
            <a:spLocks noGrp="1"/>
          </p:cNvSpPr>
          <p:nvPr>
            <p:ph idx="1"/>
          </p:nvPr>
        </p:nvSpPr>
        <p:spPr/>
        <p:txBody>
          <a:bodyPr>
            <a:normAutofit fontScale="92500"/>
          </a:bodyPr>
          <a:lstStyle/>
          <a:p>
            <a:pPr marL="0" indent="0" algn="just">
              <a:buNone/>
            </a:pPr>
            <a:r>
              <a:rPr lang="tr-TR" dirty="0" smtClean="0"/>
              <a:t>Birleşmiş Milletler tarafından belirlenen Sürdürülebilir Kalkınma Hedeflerini kriter olarak almıştır.</a:t>
            </a:r>
          </a:p>
          <a:p>
            <a:pPr marL="0" indent="0" algn="just">
              <a:buNone/>
            </a:pPr>
            <a:endParaRPr lang="tr-TR" dirty="0"/>
          </a:p>
          <a:p>
            <a:pPr marL="0" indent="0" algn="just">
              <a:buNone/>
            </a:pPr>
            <a:r>
              <a:rPr lang="tr-TR" dirty="0"/>
              <a:t>Sıralamalar, mümkün olduğunca çok üniversitenin katılımına olanak sağlayacak şekilde tasarlanmıştır. </a:t>
            </a:r>
            <a:endParaRPr lang="tr-TR" dirty="0" smtClean="0"/>
          </a:p>
          <a:p>
            <a:pPr marL="0" indent="0" algn="just">
              <a:buNone/>
            </a:pPr>
            <a:r>
              <a:rPr lang="tr-TR" dirty="0" smtClean="0"/>
              <a:t>Tüm </a:t>
            </a:r>
            <a:r>
              <a:rPr lang="tr-TR" dirty="0"/>
              <a:t>üniversiteler aynı şekilde veri sağlama kapasitesine sahip değildir</a:t>
            </a:r>
            <a:r>
              <a:rPr lang="tr-TR" dirty="0" smtClean="0"/>
              <a:t>.</a:t>
            </a:r>
          </a:p>
          <a:p>
            <a:pPr marL="0" indent="0" algn="just">
              <a:buNone/>
            </a:pPr>
            <a:r>
              <a:rPr lang="tr-TR" dirty="0" smtClean="0"/>
              <a:t>Üniversiteler kendilerinin veri oluşturabileceği ya da çalışma yapabileceği hedefler için katılım yapabilmektedir. Dolayısıyla katılım sağladığı hedef başlığında sıralamaya dahil edilecektir. Genel sıralamaya alınabilmesi için 17 numaralı hedef ve ek olarak en az üç hedef ile başvuru yapması gereklidir. </a:t>
            </a:r>
            <a:endParaRPr lang="tr-TR" dirty="0"/>
          </a:p>
        </p:txBody>
      </p:sp>
    </p:spTree>
    <p:extLst>
      <p:ext uri="{BB962C8B-B14F-4D97-AF65-F5344CB8AC3E}">
        <p14:creationId xmlns:p14="http://schemas.microsoft.com/office/powerpoint/2010/main" val="1873009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Times </a:t>
            </a:r>
            <a:r>
              <a:rPr lang="tr-TR" dirty="0" err="1" smtClean="0"/>
              <a:t>Higher</a:t>
            </a:r>
            <a:r>
              <a:rPr lang="tr-TR" dirty="0" smtClean="0"/>
              <a:t> </a:t>
            </a:r>
            <a:r>
              <a:rPr lang="tr-TR" dirty="0" err="1" smtClean="0"/>
              <a:t>Education</a:t>
            </a:r>
            <a:r>
              <a:rPr lang="tr-TR" dirty="0" smtClean="0"/>
              <a:t> sürdürülebilirlik kriterler </a:t>
            </a:r>
            <a:r>
              <a:rPr lang="tr-TR" dirty="0" err="1" smtClean="0"/>
              <a:t>excel</a:t>
            </a:r>
            <a:r>
              <a:rPr lang="tr-TR" dirty="0" smtClean="0"/>
              <a:t> doyası </a:t>
            </a:r>
            <a:r>
              <a:rPr lang="tr-TR" smtClean="0"/>
              <a:t>olarak ektedir.</a:t>
            </a:r>
            <a:endParaRPr lang="tr-TR"/>
          </a:p>
        </p:txBody>
      </p:sp>
    </p:spTree>
    <p:extLst>
      <p:ext uri="{BB962C8B-B14F-4D97-AF65-F5344CB8AC3E}">
        <p14:creationId xmlns:p14="http://schemas.microsoft.com/office/powerpoint/2010/main" val="3200694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err="1" smtClean="0"/>
              <a:t>Universitas</a:t>
            </a:r>
            <a:r>
              <a:rPr lang="tr-TR" dirty="0" smtClean="0"/>
              <a:t> </a:t>
            </a:r>
            <a:r>
              <a:rPr lang="tr-TR" dirty="0" err="1" smtClean="0"/>
              <a:t>Indonesia</a:t>
            </a:r>
            <a:r>
              <a:rPr lang="tr-TR" dirty="0" smtClean="0"/>
              <a:t> (UI), kampüs sürdürülebilirlik çabalarını ölçmek için 2010 yılında daha sonra UI </a:t>
            </a:r>
            <a:r>
              <a:rPr lang="tr-TR" dirty="0" err="1" smtClean="0"/>
              <a:t>GreenMetric</a:t>
            </a:r>
            <a:r>
              <a:rPr lang="tr-TR" dirty="0" smtClean="0"/>
              <a:t> Dünya Üniversite Sıralaması olarak bilinen dünya üniversite sıralamalarını başlattı. Dünyanın dört bir yanındaki üniversiteler için sürdürülebilirlik politikalarını ve programlarını tasvir edecek çevrimiçi bir anket oluşturmayı amaçlıyor.</a:t>
            </a:r>
          </a:p>
          <a:p>
            <a:pPr algn="just"/>
            <a:r>
              <a:rPr lang="tr-TR" dirty="0" smtClean="0"/>
              <a:t>Sıralamalar büyük ölçüde Çevre, Ekonomi ve Eşitlik kavramsal çerçevesine dayandırılmıştır. </a:t>
            </a:r>
          </a:p>
        </p:txBody>
      </p:sp>
    </p:spTree>
    <p:extLst>
      <p:ext uri="{BB962C8B-B14F-4D97-AF65-F5344CB8AC3E}">
        <p14:creationId xmlns:p14="http://schemas.microsoft.com/office/powerpoint/2010/main" val="343630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04918"/>
          </a:xfrm>
        </p:spPr>
        <p:txBody>
          <a:bodyPr>
            <a:normAutofit/>
          </a:bodyPr>
          <a:lstStyle/>
          <a:p>
            <a:r>
              <a:rPr lang="tr-TR" dirty="0" smtClean="0"/>
              <a:t>Hedefler Nelerdir?</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Sıralama şunları hedeflemektedir:</a:t>
            </a:r>
          </a:p>
          <a:p>
            <a:pPr algn="just"/>
            <a:r>
              <a:rPr lang="tr-TR" dirty="0" smtClean="0"/>
              <a:t>Eğitimde sürdürülebilirlik ve kampüsün yeşillendirilmesine ilişkin akademik çalışmalara katkıda bulunmak;</a:t>
            </a:r>
          </a:p>
          <a:p>
            <a:pPr algn="just"/>
            <a:r>
              <a:rPr lang="tr-TR" dirty="0" smtClean="0"/>
              <a:t>Sürdürülebilirlik hedefleri konusunda üniversite liderliğindeki sosyal değişimi teşvik etmek;</a:t>
            </a:r>
          </a:p>
          <a:p>
            <a:pPr algn="just"/>
            <a:r>
              <a:rPr lang="tr-TR" dirty="0" smtClean="0"/>
              <a:t>Dünyanın dört bir yanındaki yüksek öğretim kurumları (</a:t>
            </a:r>
            <a:r>
              <a:rPr lang="tr-TR" dirty="0" err="1" smtClean="0"/>
              <a:t>HEI'ler</a:t>
            </a:r>
            <a:r>
              <a:rPr lang="tr-TR" dirty="0" smtClean="0"/>
              <a:t>) için kampüs sürdürülebilirliği konusunda bir öz değerlendirme aracı oluşturmak;</a:t>
            </a:r>
          </a:p>
          <a:p>
            <a:pPr algn="just"/>
            <a:r>
              <a:rPr lang="tr-TR" dirty="0" smtClean="0"/>
              <a:t>Hükümetleri, uluslararası, yerel çevre kurumlarını ve toplumu kampüsteki sürdürülebilirlik programları hakkında bilgilendirmek.</a:t>
            </a:r>
            <a:endParaRPr lang="tr-TR" dirty="0"/>
          </a:p>
        </p:txBody>
      </p:sp>
    </p:spTree>
    <p:extLst>
      <p:ext uri="{BB962C8B-B14F-4D97-AF65-F5344CB8AC3E}">
        <p14:creationId xmlns:p14="http://schemas.microsoft.com/office/powerpoint/2010/main" val="2949263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UI-GREENMETRIC</a:t>
            </a:r>
            <a:endParaRPr lang="tr-TR" dirty="0"/>
          </a:p>
        </p:txBody>
      </p:sp>
      <p:pic>
        <p:nvPicPr>
          <p:cNvPr id="5" name="Resim 4"/>
          <p:cNvPicPr>
            <a:picLocks noChangeAspect="1"/>
          </p:cNvPicPr>
          <p:nvPr/>
        </p:nvPicPr>
        <p:blipFill>
          <a:blip r:embed="rId2"/>
          <a:stretch>
            <a:fillRect/>
          </a:stretch>
        </p:blipFill>
        <p:spPr>
          <a:xfrm>
            <a:off x="2770484" y="1448049"/>
            <a:ext cx="6138624" cy="4874376"/>
          </a:xfrm>
          <a:prstGeom prst="rect">
            <a:avLst/>
          </a:prstGeom>
        </p:spPr>
      </p:pic>
    </p:spTree>
    <p:extLst>
      <p:ext uri="{BB962C8B-B14F-4D97-AF65-F5344CB8AC3E}">
        <p14:creationId xmlns:p14="http://schemas.microsoft.com/office/powerpoint/2010/main" val="2459976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08666"/>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lstStyle/>
          <a:p>
            <a:pPr algn="ctr"/>
            <a:r>
              <a:rPr lang="tr-TR" dirty="0" smtClean="0"/>
              <a:t>KURULUM VE ALTYAPI</a:t>
            </a:r>
            <a:endParaRPr lang="tr-TR" dirty="0"/>
          </a:p>
        </p:txBody>
      </p:sp>
      <p:pic>
        <p:nvPicPr>
          <p:cNvPr id="4" name="Resim 3"/>
          <p:cNvPicPr>
            <a:picLocks noChangeAspect="1"/>
          </p:cNvPicPr>
          <p:nvPr/>
        </p:nvPicPr>
        <p:blipFill>
          <a:blip r:embed="rId2"/>
          <a:stretch>
            <a:fillRect/>
          </a:stretch>
        </p:blipFill>
        <p:spPr>
          <a:xfrm>
            <a:off x="1611922" y="1189473"/>
            <a:ext cx="8968155" cy="5279419"/>
          </a:xfrm>
          <a:prstGeom prst="rect">
            <a:avLst/>
          </a:prstGeom>
        </p:spPr>
      </p:pic>
    </p:spTree>
    <p:extLst>
      <p:ext uri="{BB962C8B-B14F-4D97-AF65-F5344CB8AC3E}">
        <p14:creationId xmlns:p14="http://schemas.microsoft.com/office/powerpoint/2010/main" val="2491413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07641"/>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0000"/>
          </a:bodyPr>
          <a:lstStyle/>
          <a:p>
            <a:pPr algn="ctr"/>
            <a:r>
              <a:rPr lang="tr-TR" dirty="0" smtClean="0"/>
              <a:t>ENERJİ VE İKLİM DEĞİŞİKLİĞİ</a:t>
            </a:r>
            <a:endParaRPr lang="tr-TR" dirty="0"/>
          </a:p>
        </p:txBody>
      </p:sp>
      <p:pic>
        <p:nvPicPr>
          <p:cNvPr id="4" name="Resim 3"/>
          <p:cNvPicPr>
            <a:picLocks noChangeAspect="1"/>
          </p:cNvPicPr>
          <p:nvPr/>
        </p:nvPicPr>
        <p:blipFill>
          <a:blip r:embed="rId2"/>
          <a:stretch>
            <a:fillRect/>
          </a:stretch>
        </p:blipFill>
        <p:spPr>
          <a:xfrm>
            <a:off x="1218705" y="1299054"/>
            <a:ext cx="9981786" cy="4965559"/>
          </a:xfrm>
          <a:prstGeom prst="rect">
            <a:avLst/>
          </a:prstGeom>
        </p:spPr>
      </p:pic>
    </p:spTree>
    <p:extLst>
      <p:ext uri="{BB962C8B-B14F-4D97-AF65-F5344CB8AC3E}">
        <p14:creationId xmlns:p14="http://schemas.microsoft.com/office/powerpoint/2010/main" val="3791288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56279"/>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0000"/>
          </a:bodyPr>
          <a:lstStyle/>
          <a:p>
            <a:pPr algn="ctr"/>
            <a:r>
              <a:rPr lang="tr-TR" dirty="0" smtClean="0"/>
              <a:t>ATIK</a:t>
            </a:r>
            <a:endParaRPr lang="tr-TR" dirty="0"/>
          </a:p>
        </p:txBody>
      </p:sp>
      <p:pic>
        <p:nvPicPr>
          <p:cNvPr id="4" name="Resim 3"/>
          <p:cNvPicPr>
            <a:picLocks noChangeAspect="1"/>
          </p:cNvPicPr>
          <p:nvPr/>
        </p:nvPicPr>
        <p:blipFill>
          <a:blip r:embed="rId2"/>
          <a:stretch>
            <a:fillRect/>
          </a:stretch>
        </p:blipFill>
        <p:spPr>
          <a:xfrm>
            <a:off x="1451711" y="1548380"/>
            <a:ext cx="8547848" cy="1526402"/>
          </a:xfrm>
          <a:prstGeom prst="rect">
            <a:avLst/>
          </a:prstGeom>
        </p:spPr>
      </p:pic>
      <p:pic>
        <p:nvPicPr>
          <p:cNvPr id="5" name="Resim 4"/>
          <p:cNvPicPr>
            <a:picLocks noChangeAspect="1"/>
          </p:cNvPicPr>
          <p:nvPr/>
        </p:nvPicPr>
        <p:blipFill>
          <a:blip r:embed="rId3"/>
          <a:stretch>
            <a:fillRect/>
          </a:stretch>
        </p:blipFill>
        <p:spPr>
          <a:xfrm>
            <a:off x="1417507" y="3074782"/>
            <a:ext cx="8616256" cy="991379"/>
          </a:xfrm>
          <a:prstGeom prst="rect">
            <a:avLst/>
          </a:prstGeom>
        </p:spPr>
      </p:pic>
    </p:spTree>
    <p:extLst>
      <p:ext uri="{BB962C8B-B14F-4D97-AF65-F5344CB8AC3E}">
        <p14:creationId xmlns:p14="http://schemas.microsoft.com/office/powerpoint/2010/main" val="2419620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8186"/>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0000"/>
          </a:bodyPr>
          <a:lstStyle/>
          <a:p>
            <a:pPr algn="ctr"/>
            <a:r>
              <a:rPr lang="tr-TR" dirty="0" smtClean="0"/>
              <a:t>SU</a:t>
            </a:r>
            <a:endParaRPr lang="tr-TR" dirty="0"/>
          </a:p>
        </p:txBody>
      </p:sp>
      <p:pic>
        <p:nvPicPr>
          <p:cNvPr id="4" name="Resim 3"/>
          <p:cNvPicPr>
            <a:picLocks noChangeAspect="1"/>
          </p:cNvPicPr>
          <p:nvPr/>
        </p:nvPicPr>
        <p:blipFill>
          <a:blip r:embed="rId2"/>
          <a:stretch>
            <a:fillRect/>
          </a:stretch>
        </p:blipFill>
        <p:spPr>
          <a:xfrm>
            <a:off x="838199" y="1794557"/>
            <a:ext cx="10460559" cy="2543979"/>
          </a:xfrm>
          <a:prstGeom prst="rect">
            <a:avLst/>
          </a:prstGeom>
        </p:spPr>
      </p:pic>
    </p:spTree>
    <p:extLst>
      <p:ext uri="{BB962C8B-B14F-4D97-AF65-F5344CB8AC3E}">
        <p14:creationId xmlns:p14="http://schemas.microsoft.com/office/powerpoint/2010/main" val="255701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34101"/>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lstStyle/>
          <a:p>
            <a:pPr algn="ctr"/>
            <a:r>
              <a:rPr lang="tr-TR" dirty="0" smtClean="0"/>
              <a:t>ULAŞIM</a:t>
            </a:r>
            <a:endParaRPr lang="tr-TR" dirty="0"/>
          </a:p>
        </p:txBody>
      </p:sp>
      <p:pic>
        <p:nvPicPr>
          <p:cNvPr id="4" name="Resim 3"/>
          <p:cNvPicPr>
            <a:picLocks noChangeAspect="1"/>
          </p:cNvPicPr>
          <p:nvPr/>
        </p:nvPicPr>
        <p:blipFill>
          <a:blip r:embed="rId2"/>
          <a:stretch>
            <a:fillRect/>
          </a:stretch>
        </p:blipFill>
        <p:spPr>
          <a:xfrm>
            <a:off x="1063063" y="1676754"/>
            <a:ext cx="10065873" cy="3906923"/>
          </a:xfrm>
          <a:prstGeom prst="rect">
            <a:avLst/>
          </a:prstGeom>
        </p:spPr>
      </p:pic>
    </p:spTree>
    <p:extLst>
      <p:ext uri="{BB962C8B-B14F-4D97-AF65-F5344CB8AC3E}">
        <p14:creationId xmlns:p14="http://schemas.microsoft.com/office/powerpoint/2010/main" val="30210167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225</Words>
  <Application>Microsoft Office PowerPoint</Application>
  <PresentationFormat>Geniş ekran</PresentationFormat>
  <Paragraphs>23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UI- GREENMETRIC</vt:lpstr>
      <vt:lpstr>PowerPoint Sunusu</vt:lpstr>
      <vt:lpstr>Hedefler Nelerdir?</vt:lpstr>
      <vt:lpstr>UI-GREENMETRIC</vt:lpstr>
      <vt:lpstr>KURULUM VE ALTYAPI</vt:lpstr>
      <vt:lpstr>ENERJİ VE İKLİM DEĞİŞİKLİĞİ</vt:lpstr>
      <vt:lpstr>ATIK</vt:lpstr>
      <vt:lpstr>SU</vt:lpstr>
      <vt:lpstr>ULAŞIM</vt:lpstr>
      <vt:lpstr>EĞİTİM VE ARAŞTIRMA</vt:lpstr>
      <vt:lpstr>THE(Times Higher Education) IMPACT RANKING</vt:lpstr>
      <vt:lpstr>PowerPoint Sunusu</vt:lpstr>
    </vt:vector>
  </TitlesOfParts>
  <Company>Pamukkale Üniversitesi Bilgi İşlem Daire Başkanlığı</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Pau</dc:creator>
  <cp:lastModifiedBy>Kavdem</cp:lastModifiedBy>
  <cp:revision>10</cp:revision>
  <dcterms:created xsi:type="dcterms:W3CDTF">2025-06-30T15:34:15Z</dcterms:created>
  <dcterms:modified xsi:type="dcterms:W3CDTF">2025-08-07T10:26:18Z</dcterms:modified>
</cp:coreProperties>
</file>