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83"/>
  </p:notesMasterIdLst>
  <p:handoutMasterIdLst>
    <p:handoutMasterId r:id="rId84"/>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432" r:id="rId55"/>
    <p:sldId id="438" r:id="rId56"/>
    <p:sldId id="440" r:id="rId57"/>
    <p:sldId id="439" r:id="rId58"/>
    <p:sldId id="278" r:id="rId59"/>
    <p:sldId id="411" r:id="rId60"/>
    <p:sldId id="413" r:id="rId61"/>
    <p:sldId id="388" r:id="rId62"/>
    <p:sldId id="403" r:id="rId63"/>
    <p:sldId id="412" r:id="rId64"/>
    <p:sldId id="435" r:id="rId65"/>
    <p:sldId id="283" r:id="rId66"/>
    <p:sldId id="374" r:id="rId67"/>
    <p:sldId id="386" r:id="rId68"/>
    <p:sldId id="375" r:id="rId69"/>
    <p:sldId id="385" r:id="rId70"/>
    <p:sldId id="404" r:id="rId71"/>
    <p:sldId id="423" r:id="rId72"/>
    <p:sldId id="415" r:id="rId73"/>
    <p:sldId id="421" r:id="rId74"/>
    <p:sldId id="416" r:id="rId75"/>
    <p:sldId id="437" r:id="rId76"/>
    <p:sldId id="424" r:id="rId77"/>
    <p:sldId id="436" r:id="rId78"/>
    <p:sldId id="425" r:id="rId79"/>
    <p:sldId id="426" r:id="rId80"/>
    <p:sldId id="431" r:id="rId81"/>
    <p:sldId id="430" r:id="rId82"/>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drem Pdrem" initials="PP" lastIdx="0" clrIdx="0">
    <p:extLst>
      <p:ext uri="{19B8F6BF-5375-455C-9EA6-DF929625EA0E}">
        <p15:presenceInfo xmlns:p15="http://schemas.microsoft.com/office/powerpoint/2012/main" userId="Pdrem Pdre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107" d="100"/>
          <a:sy n="107" d="100"/>
        </p:scale>
        <p:origin x="750"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t>
          </a:r>
          <a:r>
            <a:rPr lang="tr-TR" sz="1600" dirty="0" err="1" smtClean="0"/>
            <a:t>Mahmud</a:t>
          </a:r>
          <a:r>
            <a:rPr lang="tr-TR" sz="1600" dirty="0" smtClean="0"/>
            <a:t> GÜNGÖR </a:t>
          </a:r>
          <a:endParaRPr lang="tr-TR" sz="1600" dirty="0"/>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a:t>
          </a:r>
          <a:r>
            <a:rPr lang="tr-TR" dirty="0" smtClean="0"/>
            <a:t>Mehmet İNEL </a:t>
          </a:r>
          <a:endParaRPr lang="tr-TR" dirty="0"/>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a:t>
          </a:r>
          <a:r>
            <a:rPr lang="tr-TR" b="0" dirty="0" smtClean="0"/>
            <a:t>Ersan ÖZ </a:t>
          </a:r>
          <a:endParaRPr lang="tr-TR" b="0" dirty="0"/>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250AC0C3-D28C-4534-A5F0-B93048BF085C}">
      <dgm:prSet/>
      <dgm:spPr/>
      <dgm:t>
        <a:bodyPr/>
        <a:lstStyle/>
        <a:p>
          <a:r>
            <a:rPr lang="tr-TR" b="1" dirty="0" smtClean="0"/>
            <a:t>REKTÖR YARDIMCISI </a:t>
          </a:r>
        </a:p>
        <a:p>
          <a:r>
            <a:rPr lang="tr-TR" dirty="0" smtClean="0"/>
            <a:t>Prof. Dr. İbrahim TÜRKÇÜER </a:t>
          </a:r>
          <a:endParaRPr lang="tr-TR" dirty="0"/>
        </a:p>
      </dgm:t>
    </dgm:pt>
    <dgm:pt modelId="{D57D2ABE-52C0-49B3-BD8A-FCAA4F2B25B3}" type="parTrans" cxnId="{1AE4ED1C-47BD-4F5E-A89E-07568C335FE9}">
      <dgm:prSet/>
      <dgm:spPr/>
      <dgm:t>
        <a:bodyPr/>
        <a:lstStyle/>
        <a:p>
          <a:endParaRPr lang="tr-TR"/>
        </a:p>
      </dgm:t>
    </dgm:pt>
    <dgm:pt modelId="{CA795712-8171-45A6-A20C-EC89DC9C58B4}" type="sibTrans" cxnId="{1AE4ED1C-47BD-4F5E-A89E-07568C335FE9}">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t>
        <a:bodyPr/>
        <a:lstStyle/>
        <a:p>
          <a:endParaRPr lang="tr-TR"/>
        </a:p>
      </dgm:t>
    </dgm:pt>
    <dgm:pt modelId="{3DE78937-AE13-4118-8126-FB3DF6E08DFD}" type="pres">
      <dgm:prSet presAssocID="{3ADE898B-3499-4786-A297-02479B17B3A6}" presName="composite" presStyleCnt="0"/>
      <dgm:spPr/>
      <dgm:t>
        <a:bodyPr/>
        <a:lstStyle/>
        <a:p>
          <a:endParaRPr lang="tr-TR"/>
        </a:p>
      </dgm:t>
    </dgm:pt>
    <dgm:pt modelId="{34FD37A4-28A6-49BE-B5CF-E10558B2A02E}" type="pres">
      <dgm:prSet presAssocID="{3ADE898B-3499-4786-A297-02479B17B3A6}" presName="background" presStyleLbl="node0" presStyleIdx="0" presStyleCnt="1"/>
      <dgm:spPr/>
      <dgm:t>
        <a:bodyPr/>
        <a:lstStyle/>
        <a:p>
          <a:endParaRPr lang="tr-TR"/>
        </a:p>
      </dgm:t>
    </dgm:pt>
    <dgm:pt modelId="{B72984D9-24C2-4724-8522-BEC87656CF6C}" type="pres">
      <dgm:prSet presAssocID="{3ADE898B-3499-4786-A297-02479B17B3A6}" presName="text" presStyleLbl="fgAcc0" presStyleIdx="0" presStyleCnt="1" custScaleX="133469" custLinFactNeighborX="-3762" custLinFactNeighborY="3386">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t>
        <a:bodyPr/>
        <a:lstStyle/>
        <a:p>
          <a:endParaRPr lang="tr-TR"/>
        </a:p>
      </dgm:t>
    </dgm:pt>
    <dgm:pt modelId="{D9753188-1936-4EE5-8CEA-93FE745C7FE8}" type="pres">
      <dgm:prSet presAssocID="{B8000792-2B1B-4AB5-8A13-3AF23A929897}" presName="Name10" presStyleLbl="parChTrans1D2" presStyleIdx="0" presStyleCnt="3"/>
      <dgm:spPr/>
      <dgm:t>
        <a:bodyPr/>
        <a:lstStyle/>
        <a:p>
          <a:endParaRPr lang="tr-TR"/>
        </a:p>
      </dgm:t>
    </dgm:pt>
    <dgm:pt modelId="{5F3DB532-7ADB-4E6F-ADD4-B3057A4BCA72}" type="pres">
      <dgm:prSet presAssocID="{F35B3B63-A517-43E2-B8F4-D4F24259DAD0}" presName="hierRoot2" presStyleCnt="0"/>
      <dgm:spPr/>
      <dgm:t>
        <a:bodyPr/>
        <a:lstStyle/>
        <a:p>
          <a:endParaRPr lang="tr-TR"/>
        </a:p>
      </dgm:t>
    </dgm:pt>
    <dgm:pt modelId="{5CACF998-6723-47E9-8A18-3035EE0AB62B}" type="pres">
      <dgm:prSet presAssocID="{F35B3B63-A517-43E2-B8F4-D4F24259DAD0}" presName="composite2" presStyleCnt="0"/>
      <dgm:spPr/>
      <dgm:t>
        <a:bodyPr/>
        <a:lstStyle/>
        <a:p>
          <a:endParaRPr lang="tr-TR"/>
        </a:p>
      </dgm:t>
    </dgm:pt>
    <dgm:pt modelId="{9B2645A0-4323-45E6-A1A0-C5BE84282623}" type="pres">
      <dgm:prSet presAssocID="{F35B3B63-A517-43E2-B8F4-D4F24259DAD0}" presName="background2" presStyleLbl="node2" presStyleIdx="0" presStyleCnt="3"/>
      <dgm:spPr/>
      <dgm:t>
        <a:bodyPr/>
        <a:lstStyle/>
        <a:p>
          <a:endParaRPr lang="tr-TR"/>
        </a:p>
      </dgm:t>
    </dgm:pt>
    <dgm:pt modelId="{4B10727F-1291-4BCB-9E65-61C5D28F851F}" type="pres">
      <dgm:prSet presAssocID="{F35B3B63-A517-43E2-B8F4-D4F24259DAD0}" presName="text2" presStyleLbl="fgAcc2" presStyleIdx="0" presStyleCnt="3"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t>
        <a:bodyPr/>
        <a:lstStyle/>
        <a:p>
          <a:endParaRPr lang="tr-TR"/>
        </a:p>
      </dgm:t>
    </dgm:pt>
    <dgm:pt modelId="{B7709C76-3FD9-417D-B1B8-51B9EB1CB2C6}" type="pres">
      <dgm:prSet presAssocID="{987259EA-9F13-4A73-A7BD-F7855D780085}" presName="Name10" presStyleLbl="parChTrans1D2" presStyleIdx="1" presStyleCnt="3"/>
      <dgm:spPr/>
      <dgm:t>
        <a:bodyPr/>
        <a:lstStyle/>
        <a:p>
          <a:endParaRPr lang="tr-TR"/>
        </a:p>
      </dgm:t>
    </dgm:pt>
    <dgm:pt modelId="{6101E8CE-0BB5-4C76-B18D-0941F7E6874A}" type="pres">
      <dgm:prSet presAssocID="{93461D05-5063-40B6-84AE-716274399DC7}" presName="hierRoot2" presStyleCnt="0"/>
      <dgm:spPr/>
      <dgm:t>
        <a:bodyPr/>
        <a:lstStyle/>
        <a:p>
          <a:endParaRPr lang="tr-TR"/>
        </a:p>
      </dgm:t>
    </dgm:pt>
    <dgm:pt modelId="{32689E91-72AD-43C8-B741-DAEF33C74B7B}" type="pres">
      <dgm:prSet presAssocID="{93461D05-5063-40B6-84AE-716274399DC7}" presName="composite2" presStyleCnt="0"/>
      <dgm:spPr/>
      <dgm:t>
        <a:bodyPr/>
        <a:lstStyle/>
        <a:p>
          <a:endParaRPr lang="tr-TR"/>
        </a:p>
      </dgm:t>
    </dgm:pt>
    <dgm:pt modelId="{E78B7142-65A3-4D7F-A323-04923BA5A963}" type="pres">
      <dgm:prSet presAssocID="{93461D05-5063-40B6-84AE-716274399DC7}" presName="background2" presStyleLbl="node2" presStyleIdx="1" presStyleCnt="3"/>
      <dgm:spPr/>
      <dgm:t>
        <a:bodyPr/>
        <a:lstStyle/>
        <a:p>
          <a:endParaRPr lang="tr-TR"/>
        </a:p>
      </dgm:t>
    </dgm:pt>
    <dgm:pt modelId="{37603A01-88FD-45CD-9CE1-DA45075DDAFE}" type="pres">
      <dgm:prSet presAssocID="{93461D05-5063-40B6-84AE-716274399DC7}" presName="text2" presStyleLbl="fgAcc2" presStyleIdx="1" presStyleCnt="3" custLinFactNeighborX="-6216" custLinFactNeighborY="-1550">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t>
        <a:bodyPr/>
        <a:lstStyle/>
        <a:p>
          <a:endParaRPr lang="tr-TR"/>
        </a:p>
      </dgm:t>
    </dgm:pt>
    <dgm:pt modelId="{5BD8A2B2-D0E1-4EB4-8F15-604E41ABA81A}" type="pres">
      <dgm:prSet presAssocID="{D57D2ABE-52C0-49B3-BD8A-FCAA4F2B25B3}" presName="Name10" presStyleLbl="parChTrans1D2" presStyleIdx="2" presStyleCnt="3"/>
      <dgm:spPr/>
      <dgm:t>
        <a:bodyPr/>
        <a:lstStyle/>
        <a:p>
          <a:endParaRPr lang="tr-TR"/>
        </a:p>
      </dgm:t>
    </dgm:pt>
    <dgm:pt modelId="{0828B8F0-4EE3-489A-AD6C-A67B3198973F}" type="pres">
      <dgm:prSet presAssocID="{250AC0C3-D28C-4534-A5F0-B93048BF085C}" presName="hierRoot2" presStyleCnt="0"/>
      <dgm:spPr/>
    </dgm:pt>
    <dgm:pt modelId="{EA86A873-0705-421C-B993-07E0E573E07A}" type="pres">
      <dgm:prSet presAssocID="{250AC0C3-D28C-4534-A5F0-B93048BF085C}" presName="composite2" presStyleCnt="0"/>
      <dgm:spPr/>
    </dgm:pt>
    <dgm:pt modelId="{E46232A6-4FF1-45F3-A68A-D8B89C1EEEE7}" type="pres">
      <dgm:prSet presAssocID="{250AC0C3-D28C-4534-A5F0-B93048BF085C}" presName="background2" presStyleLbl="node2" presStyleIdx="2" presStyleCnt="3"/>
      <dgm:spPr/>
    </dgm:pt>
    <dgm:pt modelId="{47E92BA6-0073-451A-AC5E-F306EC368188}" type="pres">
      <dgm:prSet presAssocID="{250AC0C3-D28C-4534-A5F0-B93048BF085C}" presName="text2" presStyleLbl="fgAcc2" presStyleIdx="2" presStyleCnt="3">
        <dgm:presLayoutVars>
          <dgm:chPref val="3"/>
        </dgm:presLayoutVars>
      </dgm:prSet>
      <dgm:spPr/>
      <dgm:t>
        <a:bodyPr/>
        <a:lstStyle/>
        <a:p>
          <a:endParaRPr lang="tr-TR"/>
        </a:p>
      </dgm:t>
    </dgm:pt>
    <dgm:pt modelId="{597E8109-62A5-4549-9C2B-A6EC2FFCC9A6}" type="pres">
      <dgm:prSet presAssocID="{250AC0C3-D28C-4534-A5F0-B93048BF085C}" presName="hierChild3" presStyleCnt="0"/>
      <dgm:spPr/>
    </dgm:pt>
  </dgm:ptLst>
  <dgm:cxnLst>
    <dgm:cxn modelId="{1AE4ED1C-47BD-4F5E-A89E-07568C335FE9}" srcId="{3ADE898B-3499-4786-A297-02479B17B3A6}" destId="{250AC0C3-D28C-4534-A5F0-B93048BF085C}" srcOrd="2" destOrd="0" parTransId="{D57D2ABE-52C0-49B3-BD8A-FCAA4F2B25B3}" sibTransId="{CA795712-8171-45A6-A20C-EC89DC9C58B4}"/>
    <dgm:cxn modelId="{C5B1A44E-E442-4792-8E60-7CC2ACF88443}" type="presOf" srcId="{987259EA-9F13-4A73-A7BD-F7855D780085}" destId="{B7709C76-3FD9-417D-B1B8-51B9EB1CB2C6}" srcOrd="0" destOrd="0" presId="urn:microsoft.com/office/officeart/2005/8/layout/hierarchy1"/>
    <dgm:cxn modelId="{B0FD8ED2-6B97-470A-B751-E34CFA581B95}" type="presOf" srcId="{F35B3B63-A517-43E2-B8F4-D4F24259DAD0}" destId="{4B10727F-1291-4BCB-9E65-61C5D28F851F}" srcOrd="0" destOrd="0" presId="urn:microsoft.com/office/officeart/2005/8/layout/hierarchy1"/>
    <dgm:cxn modelId="{AD36F800-2FE7-420D-9394-90C95F4F14E8}" type="presOf" srcId="{250AC0C3-D28C-4534-A5F0-B93048BF085C}" destId="{47E92BA6-0073-451A-AC5E-F306EC368188}" srcOrd="0" destOrd="0" presId="urn:microsoft.com/office/officeart/2005/8/layout/hierarchy1"/>
    <dgm:cxn modelId="{136912B2-74AE-461F-A7A1-18CD98ADA46C}"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0E3AE2BA-CC84-4492-862E-CF2392D0A796}" type="presOf" srcId="{D57D2ABE-52C0-49B3-BD8A-FCAA4F2B25B3}" destId="{5BD8A2B2-D0E1-4EB4-8F15-604E41ABA81A}"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8CB822B5-29B2-4BEF-83C7-F3FB9568F76E}" type="presOf" srcId="{3ADE898B-3499-4786-A297-02479B17B3A6}" destId="{B72984D9-24C2-4724-8522-BEC87656CF6C}" srcOrd="0" destOrd="0" presId="urn:microsoft.com/office/officeart/2005/8/layout/hierarchy1"/>
    <dgm:cxn modelId="{37242943-623C-4251-AB56-BE7463D6A93F}" type="presOf" srcId="{93461D05-5063-40B6-84AE-716274399DC7}" destId="{37603A01-88FD-45CD-9CE1-DA45075DDAFE}" srcOrd="0" destOrd="0" presId="urn:microsoft.com/office/officeart/2005/8/layout/hierarchy1"/>
    <dgm:cxn modelId="{766D0EE6-1BFB-4529-94DE-EA1A5735E330}" type="presOf" srcId="{B8000792-2B1B-4AB5-8A13-3AF23A929897}" destId="{D9753188-1936-4EE5-8CEA-93FE745C7FE8}"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AF90A800-96D1-4BE3-AFE2-0803C61E2C5F}" type="presParOf" srcId="{29C742F7-BBE2-4230-8764-2CF804B22C33}" destId="{5BD8A2B2-D0E1-4EB4-8F15-604E41ABA81A}" srcOrd="4" destOrd="0" presId="urn:microsoft.com/office/officeart/2005/8/layout/hierarchy1"/>
    <dgm:cxn modelId="{37F3F449-2E1B-4C76-878A-0FC96B16A8BF}" type="presParOf" srcId="{29C742F7-BBE2-4230-8764-2CF804B22C33}" destId="{0828B8F0-4EE3-489A-AD6C-A67B3198973F}" srcOrd="5" destOrd="0" presId="urn:microsoft.com/office/officeart/2005/8/layout/hierarchy1"/>
    <dgm:cxn modelId="{029D9102-7A71-4CC1-8BD6-017D15C91F08}" type="presParOf" srcId="{0828B8F0-4EE3-489A-AD6C-A67B3198973F}" destId="{EA86A873-0705-421C-B993-07E0E573E07A}" srcOrd="0" destOrd="0" presId="urn:microsoft.com/office/officeart/2005/8/layout/hierarchy1"/>
    <dgm:cxn modelId="{E091A9B2-D037-4486-B23C-1758929447C9}" type="presParOf" srcId="{EA86A873-0705-421C-B993-07E0E573E07A}" destId="{E46232A6-4FF1-45F3-A68A-D8B89C1EEEE7}" srcOrd="0" destOrd="0" presId="urn:microsoft.com/office/officeart/2005/8/layout/hierarchy1"/>
    <dgm:cxn modelId="{543BCDDA-6747-4D4D-9B17-17475EB18DAF}" type="presParOf" srcId="{EA86A873-0705-421C-B993-07E0E573E07A}" destId="{47E92BA6-0073-451A-AC5E-F306EC368188}" srcOrd="1" destOrd="0" presId="urn:microsoft.com/office/officeart/2005/8/layout/hierarchy1"/>
    <dgm:cxn modelId="{DE4241F1-705C-4E30-97D4-1074BE994425}" type="presParOf" srcId="{0828B8F0-4EE3-489A-AD6C-A67B3198973F}" destId="{597E8109-62A5-4549-9C2B-A6EC2FFCC9A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a:t>
          </a:r>
          <a:r>
            <a:rPr lang="tr-TR" sz="1400" b="1" dirty="0" smtClean="0"/>
            <a:t>SEKRETER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smtClean="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t>
        <a:bodyPr/>
        <a:lstStyle/>
        <a:p>
          <a:endParaRPr lang="tr-TR"/>
        </a:p>
      </dgm:t>
    </dgm:pt>
    <dgm:pt modelId="{19719BC8-C68C-48B1-B044-67FC60C2E7F2}" type="pres">
      <dgm:prSet presAssocID="{F76407AB-A8B6-479B-AC50-673315482A80}" presName="text" presStyleLbl="fgAcc0" presStyleIdx="0" presStyleCnt="1" custLinFactNeighborX="-81807" custLinFactNeighborY="-34418">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a:t>
          </a:r>
          <a:r>
            <a:rPr lang="tr-TR" sz="1400" b="1" dirty="0" smtClean="0"/>
            <a:t>SEKRETER YARDIMCISI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smtClean="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49B4B394-774D-4062-B646-B18AAF6D3A58}">
      <dgm:prSet/>
      <dgm:spPr/>
      <dgm:t>
        <a:bodyPr/>
        <a:lstStyle/>
        <a:p>
          <a:r>
            <a:rPr lang="tr-TR" b="1" dirty="0" smtClean="0"/>
            <a:t>GENEL SEKRETER YARDIMCISI VEKİLİ</a:t>
          </a:r>
        </a:p>
        <a:p>
          <a:r>
            <a:rPr lang="tr-TR" dirty="0" smtClean="0"/>
            <a:t>Serdar Selman SAVRAN </a:t>
          </a:r>
          <a:endParaRPr lang="tr-TR" dirty="0"/>
        </a:p>
      </dgm:t>
    </dgm:pt>
    <dgm:pt modelId="{E0F1EC9D-BD1F-4866-83F3-DAF33D2823D2}" type="parTrans" cxnId="{89D83553-86DE-427C-BE48-523987ECC9F4}">
      <dgm:prSet/>
      <dgm:spPr/>
      <dgm:t>
        <a:bodyPr/>
        <a:lstStyle/>
        <a:p>
          <a:endParaRPr lang="tr-TR"/>
        </a:p>
      </dgm:t>
    </dgm:pt>
    <dgm:pt modelId="{F60959B8-65C3-421B-B697-1C7976680A51}" type="sibTrans" cxnId="{89D83553-86DE-427C-BE48-523987ECC9F4}">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2"/>
      <dgm:spPr/>
    </dgm:pt>
    <dgm:pt modelId="{19719BC8-C68C-48B1-B044-67FC60C2E7F2}" type="pres">
      <dgm:prSet presAssocID="{F76407AB-A8B6-479B-AC50-673315482A80}" presName="text" presStyleLbl="fgAcc0" presStyleIdx="0" presStyleCnt="2" custLinFactX="-47662" custLinFactNeighborX="-100000" custLinFactNeighborY="16828">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 modelId="{CB732DA5-09AF-44C3-95FA-0DAAE0AD95B8}" type="pres">
      <dgm:prSet presAssocID="{49B4B394-774D-4062-B646-B18AAF6D3A58}" presName="hierRoot1" presStyleCnt="0"/>
      <dgm:spPr/>
    </dgm:pt>
    <dgm:pt modelId="{EA9B76A3-7E27-405C-9087-49A31F9D9006}" type="pres">
      <dgm:prSet presAssocID="{49B4B394-774D-4062-B646-B18AAF6D3A58}" presName="composite" presStyleCnt="0"/>
      <dgm:spPr/>
    </dgm:pt>
    <dgm:pt modelId="{97971FEA-AFEF-4F99-9EB4-CC393EBF3155}" type="pres">
      <dgm:prSet presAssocID="{49B4B394-774D-4062-B646-B18AAF6D3A58}" presName="background" presStyleLbl="node0" presStyleIdx="1" presStyleCnt="2"/>
      <dgm:spPr/>
    </dgm:pt>
    <dgm:pt modelId="{57858619-E01A-488A-927F-99D83DB50BF3}" type="pres">
      <dgm:prSet presAssocID="{49B4B394-774D-4062-B646-B18AAF6D3A58}" presName="text" presStyleLbl="fgAcc0" presStyleIdx="1" presStyleCnt="2" custLinFactNeighborY="1023">
        <dgm:presLayoutVars>
          <dgm:chPref val="3"/>
        </dgm:presLayoutVars>
      </dgm:prSet>
      <dgm:spPr/>
      <dgm:t>
        <a:bodyPr/>
        <a:lstStyle/>
        <a:p>
          <a:endParaRPr lang="tr-TR"/>
        </a:p>
      </dgm:t>
    </dgm:pt>
    <dgm:pt modelId="{3EDE0A77-F941-4ACA-85EA-034881D86C3D}" type="pres">
      <dgm:prSet presAssocID="{49B4B394-774D-4062-B646-B18AAF6D3A58}" presName="hierChild2" presStyleCnt="0"/>
      <dgm:spPr/>
    </dgm:pt>
  </dgm:ptLst>
  <dgm:cxnLst>
    <dgm:cxn modelId="{35EF7FDB-11C3-4A90-83DF-ECC0779A8277}" type="presOf" srcId="{49B4B394-774D-4062-B646-B18AAF6D3A58}" destId="{57858619-E01A-488A-927F-99D83DB50BF3}" srcOrd="0" destOrd="0" presId="urn:microsoft.com/office/officeart/2005/8/layout/hierarchy1"/>
    <dgm:cxn modelId="{89D83553-86DE-427C-BE48-523987ECC9F4}" srcId="{410FC9CE-874D-4A57-B41D-1C78A8AA00EA}" destId="{49B4B394-774D-4062-B646-B18AAF6D3A58}" srcOrd="1" destOrd="0" parTransId="{E0F1EC9D-BD1F-4866-83F3-DAF33D2823D2}" sibTransId="{F60959B8-65C3-421B-B697-1C7976680A51}"/>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6272FD15-0277-4C76-ADC5-EC8F311D2551}" srcId="{410FC9CE-874D-4A57-B41D-1C78A8AA00EA}" destId="{F76407AB-A8B6-479B-AC50-673315482A80}" srcOrd="0" destOrd="0" parTransId="{CD9F39B1-DA29-4F60-80BB-960FF67B35FA}" sibTransId="{92E82F9E-C7CA-4010-95AF-F9943BE30A3E}"/>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 modelId="{4DAFC60E-42FD-4988-BBBA-BBACDC70211A}" type="presParOf" srcId="{7CC40248-6516-45E1-8BA1-4AAA8A822BCF}" destId="{CB732DA5-09AF-44C3-95FA-0DAAE0AD95B8}" srcOrd="1" destOrd="0" presId="urn:microsoft.com/office/officeart/2005/8/layout/hierarchy1"/>
    <dgm:cxn modelId="{505A9239-6D31-4CAC-A55C-0FA56BA09901}" type="presParOf" srcId="{CB732DA5-09AF-44C3-95FA-0DAAE0AD95B8}" destId="{EA9B76A3-7E27-405C-9087-49A31F9D9006}" srcOrd="0" destOrd="0" presId="urn:microsoft.com/office/officeart/2005/8/layout/hierarchy1"/>
    <dgm:cxn modelId="{62C33CE7-A1D0-4B00-8C8A-EFBDEC092CCA}" type="presParOf" srcId="{EA9B76A3-7E27-405C-9087-49A31F9D9006}" destId="{97971FEA-AFEF-4F99-9EB4-CC393EBF3155}" srcOrd="0" destOrd="0" presId="urn:microsoft.com/office/officeart/2005/8/layout/hierarchy1"/>
    <dgm:cxn modelId="{81C093DA-1409-42D7-92DD-19BBE9963B99}" type="presParOf" srcId="{EA9B76A3-7E27-405C-9087-49A31F9D9006}" destId="{57858619-E01A-488A-927F-99D83DB50BF3}" srcOrd="1" destOrd="0" presId="urn:microsoft.com/office/officeart/2005/8/layout/hierarchy1"/>
    <dgm:cxn modelId="{45149018-49FD-4CF4-8EC7-847D514C8143}" type="presParOf" srcId="{CB732DA5-09AF-44C3-95FA-0DAAE0AD95B8}" destId="{3EDE0A77-F941-4ACA-85EA-034881D86C3D}"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a:t>
          </a:r>
          <a:r>
            <a:rPr kumimoji="0" lang="tr-TR" altLang="tr-TR" sz="1400" b="0" i="1" u="none" strike="noStrike" cap="none" normalizeH="0" baseline="0" dirty="0" smtClean="0">
              <a:ln/>
              <a:effectLst/>
              <a:latin typeface="Arial" charset="0"/>
            </a:rPr>
            <a:t>Müdürü)</a:t>
          </a:r>
          <a:endParaRPr kumimoji="0" lang="tr-TR" altLang="tr-TR" sz="1400" b="0" i="1" u="none" strike="noStrike" cap="none" normalizeH="0" baseline="0" dirty="0">
            <a:ln/>
            <a:effectLst/>
            <a:latin typeface="Arial" charset="0"/>
          </a:endParaRP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8A2B2-D0E1-4EB4-8F15-604E41ABA81A}">
      <dsp:nvSpPr>
        <dsp:cNvPr id="0" name=""/>
        <dsp:cNvSpPr/>
      </dsp:nvSpPr>
      <dsp:spPr>
        <a:xfrm>
          <a:off x="3386568" y="1089246"/>
          <a:ext cx="2089913" cy="446786"/>
        </a:xfrm>
        <a:custGeom>
          <a:avLst/>
          <a:gdLst/>
          <a:ahLst/>
          <a:cxnLst/>
          <a:rect l="0" t="0" r="0" b="0"/>
          <a:pathLst>
            <a:path>
              <a:moveTo>
                <a:pt x="0" y="0"/>
              </a:moveTo>
              <a:lnTo>
                <a:pt x="0" y="293111"/>
              </a:lnTo>
              <a:lnTo>
                <a:pt x="2089913" y="293111"/>
              </a:lnTo>
              <a:lnTo>
                <a:pt x="2089913" y="446786"/>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709C76-3FD9-417D-B1B8-51B9EB1CB2C6}">
      <dsp:nvSpPr>
        <dsp:cNvPr id="0" name=""/>
        <dsp:cNvSpPr/>
      </dsp:nvSpPr>
      <dsp:spPr>
        <a:xfrm>
          <a:off x="3300139" y="1089246"/>
          <a:ext cx="91440" cy="430459"/>
        </a:xfrm>
        <a:custGeom>
          <a:avLst/>
          <a:gdLst/>
          <a:ahLst/>
          <a:cxnLst/>
          <a:rect l="0" t="0" r="0" b="0"/>
          <a:pathLst>
            <a:path>
              <a:moveTo>
                <a:pt x="86428" y="0"/>
              </a:moveTo>
              <a:lnTo>
                <a:pt x="86428" y="276783"/>
              </a:lnTo>
              <a:lnTo>
                <a:pt x="45720" y="276783"/>
              </a:lnTo>
              <a:lnTo>
                <a:pt x="45720" y="43045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146576" y="1089246"/>
          <a:ext cx="2239991" cy="211419"/>
        </a:xfrm>
        <a:custGeom>
          <a:avLst/>
          <a:gdLst/>
          <a:ahLst/>
          <a:cxnLst/>
          <a:rect l="0" t="0" r="0" b="0"/>
          <a:pathLst>
            <a:path>
              <a:moveTo>
                <a:pt x="2239991" y="0"/>
              </a:moveTo>
              <a:lnTo>
                <a:pt x="2239991"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279530"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2463849"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REKTÖR</a:t>
          </a:r>
        </a:p>
        <a:p>
          <a:pPr lvl="0" algn="ctr" defTabSz="711200">
            <a:lnSpc>
              <a:spcPct val="90000"/>
            </a:lnSpc>
            <a:spcBef>
              <a:spcPct val="0"/>
            </a:spcBef>
            <a:spcAft>
              <a:spcPct val="35000"/>
            </a:spcAft>
          </a:pPr>
          <a:r>
            <a:rPr lang="tr-TR" sz="1600" kern="1200" dirty="0"/>
            <a:t>Prof. Dr. </a:t>
          </a:r>
          <a:r>
            <a:rPr lang="tr-TR" sz="1600" kern="1200" dirty="0" err="1" smtClean="0"/>
            <a:t>Mahmud</a:t>
          </a:r>
          <a:r>
            <a:rPr lang="tr-TR" sz="1600" kern="1200" dirty="0" smtClean="0"/>
            <a:t> GÜNGÖR </a:t>
          </a:r>
          <a:endParaRPr lang="tr-TR" sz="1600" kern="1200" dirty="0"/>
        </a:p>
      </dsp:txBody>
      <dsp:txXfrm>
        <a:off x="2494702" y="241820"/>
        <a:ext cx="2152370" cy="991676"/>
      </dsp:txXfrm>
    </dsp:sp>
    <dsp:sp modelId="{9B2645A0-4323-45E6-A1A0-C5BE84282623}">
      <dsp:nvSpPr>
        <dsp:cNvPr id="0" name=""/>
        <dsp:cNvSpPr/>
      </dsp:nvSpPr>
      <dsp:spPr>
        <a:xfrm>
          <a:off x="317142"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501461"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kern="1200" dirty="0"/>
            <a:t>Prof. Dr. </a:t>
          </a:r>
          <a:r>
            <a:rPr lang="tr-TR" sz="1400" kern="1200" dirty="0" smtClean="0"/>
            <a:t>Mehmet İNEL </a:t>
          </a:r>
          <a:endParaRPr lang="tr-TR" sz="1400" kern="1200" dirty="0"/>
        </a:p>
      </dsp:txBody>
      <dsp:txXfrm>
        <a:off x="539383" y="1513691"/>
        <a:ext cx="1583025" cy="1218910"/>
      </dsp:txXfrm>
    </dsp:sp>
    <dsp:sp modelId="{E78B7142-65A3-4D7F-A323-04923BA5A963}">
      <dsp:nvSpPr>
        <dsp:cNvPr id="0" name=""/>
        <dsp:cNvSpPr/>
      </dsp:nvSpPr>
      <dsp:spPr>
        <a:xfrm>
          <a:off x="2516425" y="1519706"/>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2700743" y="1694809"/>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a:t>
          </a:r>
          <a:r>
            <a:rPr lang="tr-TR" sz="1400" b="0" kern="1200" dirty="0" smtClean="0"/>
            <a:t>Ersan ÖZ </a:t>
          </a:r>
          <a:endParaRPr lang="tr-TR" sz="1400" b="0" kern="1200" dirty="0"/>
        </a:p>
      </dsp:txBody>
      <dsp:txXfrm>
        <a:off x="2731596" y="1725662"/>
        <a:ext cx="1597163" cy="991676"/>
      </dsp:txXfrm>
    </dsp:sp>
    <dsp:sp modelId="{E46232A6-4FF1-45F3-A68A-D8B89C1EEEE7}">
      <dsp:nvSpPr>
        <dsp:cNvPr id="0" name=""/>
        <dsp:cNvSpPr/>
      </dsp:nvSpPr>
      <dsp:spPr>
        <a:xfrm>
          <a:off x="4647047" y="1536033"/>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7E92BA6-0073-451A-AC5E-F306EC368188}">
      <dsp:nvSpPr>
        <dsp:cNvPr id="0" name=""/>
        <dsp:cNvSpPr/>
      </dsp:nvSpPr>
      <dsp:spPr>
        <a:xfrm>
          <a:off x="4831366" y="1711136"/>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smtClean="0"/>
            <a:t>REKTÖR YARDIMCISI </a:t>
          </a:r>
        </a:p>
        <a:p>
          <a:pPr lvl="0" algn="ctr" defTabSz="622300">
            <a:lnSpc>
              <a:spcPct val="90000"/>
            </a:lnSpc>
            <a:spcBef>
              <a:spcPct val="0"/>
            </a:spcBef>
            <a:spcAft>
              <a:spcPct val="35000"/>
            </a:spcAft>
          </a:pPr>
          <a:r>
            <a:rPr lang="tr-TR" sz="1400" kern="1200" dirty="0" smtClean="0"/>
            <a:t>Prof. Dr. İbrahim TÜRKÇÜER </a:t>
          </a:r>
          <a:endParaRPr lang="tr-TR" sz="1400" kern="1200" dirty="0"/>
        </a:p>
      </dsp:txBody>
      <dsp:txXfrm>
        <a:off x="4862219" y="1741989"/>
        <a:ext cx="1597163" cy="991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174357"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a:t>
          </a:r>
          <a:r>
            <a:rPr lang="tr-TR" sz="1400" b="1" kern="1200" dirty="0" smtClean="0"/>
            <a:t>SEKRETER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smtClean="0"/>
            <a:t>Fatih IŞIK </a:t>
          </a:r>
        </a:p>
      </dsp:txBody>
      <dsp:txXfrm>
        <a:off x="2918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174357" y="501"/>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0" y="166141"/>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a:t>
          </a:r>
          <a:r>
            <a:rPr lang="tr-TR" sz="1400" b="1" kern="1200" dirty="0" smtClean="0"/>
            <a:t>SEKRETER YARDIMCISI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smtClean="0"/>
            <a:t>Bilal BOZOĞLU </a:t>
          </a:r>
        </a:p>
      </dsp:txBody>
      <dsp:txXfrm>
        <a:off x="29185" y="195326"/>
        <a:ext cx="1510847" cy="938083"/>
      </dsp:txXfrm>
    </dsp:sp>
    <dsp:sp modelId="{97971FEA-AFEF-4F99-9EB4-CC393EBF3155}">
      <dsp:nvSpPr>
        <dsp:cNvPr id="0" name=""/>
        <dsp:cNvSpPr/>
      </dsp:nvSpPr>
      <dsp:spPr>
        <a:xfrm>
          <a:off x="1998764" y="501"/>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7858619-E01A-488A-927F-99D83DB50BF3}">
      <dsp:nvSpPr>
        <dsp:cNvPr id="0" name=""/>
        <dsp:cNvSpPr/>
      </dsp:nvSpPr>
      <dsp:spPr>
        <a:xfrm>
          <a:off x="2173122" y="166141"/>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smtClean="0"/>
            <a:t>GENEL SEKRETER YARDIMCISI VEKİLİ</a:t>
          </a:r>
        </a:p>
        <a:p>
          <a:pPr lvl="0" algn="ctr" defTabSz="533400">
            <a:lnSpc>
              <a:spcPct val="90000"/>
            </a:lnSpc>
            <a:spcBef>
              <a:spcPct val="0"/>
            </a:spcBef>
            <a:spcAft>
              <a:spcPct val="35000"/>
            </a:spcAft>
          </a:pPr>
          <a:r>
            <a:rPr lang="tr-TR" sz="1200" kern="1200" dirty="0" smtClean="0"/>
            <a:t>Serdar Selman SAVRAN </a:t>
          </a:r>
          <a:endParaRPr lang="tr-TR" sz="1200" kern="1200" dirty="0"/>
        </a:p>
      </dsp:txBody>
      <dsp:txXfrm>
        <a:off x="2202307" y="195326"/>
        <a:ext cx="1510847"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a:t>
          </a:r>
          <a:r>
            <a:rPr kumimoji="0" lang="tr-TR" altLang="tr-TR" sz="1400" b="0" i="1" u="none" strike="noStrike" kern="1200" cap="none" normalizeH="0" baseline="0" dirty="0" smtClean="0">
              <a:ln/>
              <a:effectLst/>
              <a:latin typeface="Arial" charset="0"/>
            </a:rPr>
            <a:t>Müdürü)</a:t>
          </a:r>
          <a:endParaRPr kumimoji="0" lang="tr-TR" altLang="tr-TR" sz="1400" b="0" i="1" u="none" strike="noStrike" kern="1200" cap="none" normalizeH="0" baseline="0" dirty="0">
            <a:ln/>
            <a:effectLst/>
            <a:latin typeface="Arial" charset="0"/>
          </a:endParaRP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19.09.2025</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19.09.2025</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78</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79</a:t>
            </a:fld>
            <a:endParaRPr lang="tr-TR"/>
          </a:p>
        </p:txBody>
      </p:sp>
    </p:spTree>
    <p:extLst>
      <p:ext uri="{BB962C8B-B14F-4D97-AF65-F5344CB8AC3E}">
        <p14:creationId xmlns:p14="http://schemas.microsoft.com/office/powerpoint/2010/main" val="333629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19.09.2025</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19.09.2025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19.09.2025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19.09.2025</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19.09.2025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19.09.2025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19.09.2025</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19.09.2025</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19.09.2025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19.09.2025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19.09.2025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19.09.2025</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www.pau.edu.tr/uluslararasi/tr" TargetMode="Externa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jpeg"/><Relationship Id="rId7" Type="http://schemas.openxmlformats.org/officeDocument/2006/relationships/image" Target="../media/image48.jpeg"/><Relationship Id="rId12" Type="http://schemas.openxmlformats.org/officeDocument/2006/relationships/image" Target="../media/image53.pn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7.jpeg"/><Relationship Id="rId11" Type="http://schemas.openxmlformats.org/officeDocument/2006/relationships/image" Target="../media/image52.png"/><Relationship Id="rId5" Type="http://schemas.openxmlformats.org/officeDocument/2006/relationships/image" Target="../media/image46.jpeg"/><Relationship Id="rId15" Type="http://schemas.openxmlformats.org/officeDocument/2006/relationships/image" Target="../media/image56.jpe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jpeg"/><Relationship Id="rId14" Type="http://schemas.openxmlformats.org/officeDocument/2006/relationships/image" Target="../media/image55.jpeg"/></Relationships>
</file>

<file path=ppt/slides/_rels/slide42.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2.xml"/><Relationship Id="rId5" Type="http://schemas.openxmlformats.org/officeDocument/2006/relationships/image" Target="../media/image62.jpg"/><Relationship Id="rId4" Type="http://schemas.openxmlformats.org/officeDocument/2006/relationships/image" Target="../media/image61.png"/></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8.jp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7.jpg"/><Relationship Id="rId3" Type="http://schemas.openxmlformats.org/officeDocument/2006/relationships/image" Target="../media/image72.png"/><Relationship Id="rId7" Type="http://schemas.openxmlformats.org/officeDocument/2006/relationships/image" Target="../media/image76.jp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jpg"/><Relationship Id="rId4" Type="http://schemas.openxmlformats.org/officeDocument/2006/relationships/image" Target="../media/image73.png"/><Relationship Id="rId9" Type="http://schemas.openxmlformats.org/officeDocument/2006/relationships/image" Target="../media/image78.jpeg"/></Relationships>
</file>

<file path=ppt/slides/_rels/slide5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pau.edu.tr/kariyer/t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59.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6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6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 Id="rId5" Type="http://schemas.openxmlformats.org/officeDocument/2006/relationships/image" Target="../media/image102.png"/><Relationship Id="rId4" Type="http://schemas.openxmlformats.org/officeDocument/2006/relationships/image" Target="../media/image101.png"/></Relationships>
</file>

<file path=ppt/slides/_rels/slide69.xml.rels><?xml version="1.0" encoding="UTF-8" standalone="yes"?>
<Relationships xmlns="http://schemas.openxmlformats.org/package/2006/relationships"><Relationship Id="rId3" Type="http://schemas.openxmlformats.org/officeDocument/2006/relationships/image" Target="../media/image104.jpg"/><Relationship Id="rId7" Type="http://schemas.openxmlformats.org/officeDocument/2006/relationships/image" Target="../media/image108.png"/><Relationship Id="rId2" Type="http://schemas.openxmlformats.org/officeDocument/2006/relationships/image" Target="../media/image103.png"/><Relationship Id="rId1" Type="http://schemas.openxmlformats.org/officeDocument/2006/relationships/slideLayout" Target="../slideLayouts/slideLayout7.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4.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8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smtClean="0">
                <a:solidFill>
                  <a:srgbClr val="002060"/>
                </a:solidFill>
              </a:rPr>
              <a:t>15 EYLÜL- 19 EYLÜL 2025</a:t>
            </a:r>
            <a:endParaRPr lang="tr-TR" sz="2800" i="1" cap="none" dirty="0">
              <a:solidFill>
                <a:srgbClr val="002060"/>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4115156278"/>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a:t>
            </a:r>
            <a:r>
              <a:rPr lang="tr-TR" sz="2800" dirty="0" smtClean="0"/>
              <a:t>2025 </a:t>
            </a:r>
            <a:r>
              <a:rPr lang="tr-TR" sz="2800" dirty="0"/>
              <a:t>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smtClean="0"/>
              <a:t>(08-12.09.2025)</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smtClean="0"/>
              <a:t>(6-12.09.2025)</a:t>
            </a:r>
            <a:endParaRPr lang="tr-TR" altLang="tr-TR" sz="1600" dirty="0"/>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a:t>
            </a:r>
            <a:r>
              <a:rPr lang="tr-TR" altLang="tr-TR" sz="1600" dirty="0" smtClean="0"/>
              <a:t>(15- 19.09.2025)</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smtClean="0"/>
              <a:t>Öğrenci katkı payı / öğrenim ücreti bölüme, öğretim türüne ve öğrencinin statüsüne göre değişmektedir.</a:t>
            </a:r>
          </a:p>
          <a:p>
            <a:pPr marL="0" indent="0" algn="r">
              <a:buNone/>
            </a:pPr>
            <a:r>
              <a:rPr lang="tr-TR" altLang="tr-TR" sz="1800" dirty="0" smtClean="0"/>
              <a:t>Detaylı </a:t>
            </a:r>
            <a:r>
              <a:rPr lang="tr-TR" altLang="tr-TR" sz="1800" dirty="0"/>
              <a:t>bilgi </a:t>
            </a:r>
            <a:r>
              <a:rPr lang="tr-TR" altLang="tr-TR" sz="1800" dirty="0" smtClean="0"/>
              <a:t>için:</a:t>
            </a:r>
          </a:p>
          <a:p>
            <a:pPr marL="0" indent="0" algn="r">
              <a:buNone/>
            </a:pPr>
            <a:r>
              <a:rPr lang="tr-TR" altLang="tr-TR" sz="1800" dirty="0" smtClean="0"/>
              <a:t>https</a:t>
            </a:r>
            <a:r>
              <a:rPr lang="tr-TR" altLang="tr-TR" sz="1800" dirty="0"/>
              <a:t>://</a:t>
            </a:r>
            <a:r>
              <a:rPr lang="tr-TR" altLang="tr-TR" sz="1800" dirty="0" smtClean="0"/>
              <a:t>www.pau.edu.tr/pau/tr/duyuru/2025-2026egitimogretim-yili-guz-doneminde-universitemize-yenikayit-yaptiran-ve-ogrenimine-devam-edecek-olanogrencilerin-katki-payiogrenim-ucreti-odeme-islemlerineiliskin-duyuru </a:t>
            </a:r>
          </a:p>
          <a:p>
            <a:pPr marL="0" indent="0" algn="r">
              <a:buNone/>
            </a:pPr>
            <a:r>
              <a:rPr lang="tr-TR" altLang="tr-TR" sz="1800" dirty="0" smtClean="0"/>
              <a:t>Harcı </a:t>
            </a:r>
            <a:r>
              <a:rPr lang="tr-TR" altLang="tr-TR" sz="1800" dirty="0"/>
              <a:t>zamanında ödemeyen öğrenciler kayıt yaptıramaz.</a:t>
            </a:r>
          </a:p>
          <a:p>
            <a:pPr marL="0" indent="0" algn="r">
              <a:buNone/>
            </a:pPr>
            <a:endParaRPr lang="tr-TR" altLang="tr-TR" sz="1800" dirty="0" smtClean="0"/>
          </a:p>
          <a:p>
            <a:pPr marL="0" indent="0" algn="r">
              <a:buNone/>
            </a:pPr>
            <a:r>
              <a:rPr lang="tr-TR" altLang="tr-TR" sz="1800" b="1" dirty="0" smtClean="0"/>
              <a:t>Güz </a:t>
            </a:r>
            <a:r>
              <a:rPr lang="tr-TR" altLang="tr-TR" sz="1800" b="1" dirty="0"/>
              <a:t>Dönemi Harç Ücreti Ödeme Tarihleri: </a:t>
            </a:r>
            <a:endParaRPr lang="tr-TR" altLang="tr-TR" sz="1800" b="1" dirty="0" smtClean="0"/>
          </a:p>
          <a:p>
            <a:pPr marL="0" indent="0" algn="r">
              <a:buNone/>
            </a:pPr>
            <a:r>
              <a:rPr lang="tr-TR" sz="1800" b="1" dirty="0" smtClean="0"/>
              <a:t>6</a:t>
            </a:r>
            <a:r>
              <a:rPr lang="tr-TR" sz="1800" dirty="0" smtClean="0"/>
              <a:t>-12 </a:t>
            </a:r>
            <a:r>
              <a:rPr lang="tr-TR" sz="1800" dirty="0"/>
              <a:t>Eylül </a:t>
            </a:r>
            <a:r>
              <a:rPr lang="tr-TR" sz="1800" dirty="0" smtClean="0"/>
              <a:t>2025</a:t>
            </a:r>
            <a:r>
              <a:rPr lang="tr-TR" sz="1800" dirty="0"/>
              <a:t>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smtClean="0"/>
              <a:t>2.25’in </a:t>
            </a:r>
            <a:r>
              <a:rPr lang="tr-TR" altLang="tr-TR" dirty="0"/>
              <a:t>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smtClean="0">
                <a:solidFill>
                  <a:schemeClr val="tx1"/>
                </a:solidFill>
              </a:rPr>
              <a:t>2.26-2.99 </a:t>
            </a:r>
            <a:r>
              <a:rPr lang="tr-TR" altLang="tr-TR" dirty="0">
                <a:solidFill>
                  <a:schemeClr val="tx1"/>
                </a:solidFill>
              </a:rPr>
              <a:t>arası olanlar için en fazla 36 kredi, </a:t>
            </a:r>
          </a:p>
          <a:p>
            <a:pPr marL="0" lvl="2" indent="0">
              <a:lnSpc>
                <a:spcPct val="80000"/>
              </a:lnSpc>
              <a:buFont typeface="Wingdings" panose="05000000000000000000" pitchFamily="2" charset="2"/>
              <a:buChar char="Ø"/>
            </a:pPr>
            <a:r>
              <a:rPr lang="tr-TR" altLang="tr-TR" dirty="0" smtClean="0"/>
              <a:t>3.00</a:t>
            </a:r>
            <a:r>
              <a:rPr lang="tr-TR" altLang="tr-TR" dirty="0" smtClean="0">
                <a:solidFill>
                  <a:schemeClr val="tx1"/>
                </a:solidFill>
              </a:rPr>
              <a:t>’den </a:t>
            </a:r>
            <a:r>
              <a:rPr lang="tr-TR" altLang="tr-TR" dirty="0">
                <a:solidFill>
                  <a:schemeClr val="tx1"/>
                </a:solidFill>
              </a:rPr>
              <a:t>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t>
            </a:r>
            <a:r>
              <a:rPr lang="tr-TR" dirty="0" err="1" smtClean="0"/>
              <a:t>Mahmud</a:t>
            </a:r>
            <a:r>
              <a:rPr lang="tr-TR" dirty="0" smtClean="0"/>
              <a:t> GÜNGÖR</a:t>
            </a:r>
            <a:endParaRPr lang="tr-TR" dirty="0"/>
          </a:p>
          <a:p>
            <a:pPr marL="0" indent="0">
              <a:buNone/>
            </a:pPr>
            <a:r>
              <a:rPr lang="tr-TR" dirty="0"/>
              <a:t>Web adresi: </a:t>
            </a:r>
            <a:r>
              <a:rPr lang="tr-TR" dirty="0">
                <a:hlinkClick r:id="rId2"/>
              </a:rPr>
              <a:t>www.pau.edu.tr</a:t>
            </a:r>
            <a:endParaRPr lang="tr-TR" dirty="0"/>
          </a:p>
          <a:p>
            <a:pPr marL="0" indent="0">
              <a:buNone/>
            </a:pPr>
            <a:r>
              <a:rPr lang="tr-TR" dirty="0" smtClean="0"/>
              <a:t>45.794 </a:t>
            </a:r>
            <a:r>
              <a:rPr lang="tr-TR" dirty="0"/>
              <a:t>Öğrenci</a:t>
            </a:r>
          </a:p>
          <a:p>
            <a:pPr marL="0" indent="0">
              <a:buNone/>
            </a:pPr>
            <a:r>
              <a:rPr lang="tr-TR" smtClean="0"/>
              <a:t>2069 </a:t>
            </a:r>
            <a:r>
              <a:rPr lang="tr-TR" dirty="0" smtClean="0"/>
              <a:t>Akademik </a:t>
            </a:r>
            <a:r>
              <a:rPr lang="tr-TR" dirty="0"/>
              <a:t>Personel</a:t>
            </a:r>
          </a:p>
          <a:p>
            <a:pPr marL="0" indent="0">
              <a:buNone/>
            </a:pPr>
            <a:r>
              <a:rPr lang="tr-TR" dirty="0" smtClean="0"/>
              <a:t>1906 İdari </a:t>
            </a:r>
            <a:r>
              <a:rPr lang="tr-TR" dirty="0"/>
              <a:t>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pic>
        <p:nvPicPr>
          <p:cNvPr id="3" name="Resim 2"/>
          <p:cNvPicPr>
            <a:picLocks noChangeAspect="1"/>
          </p:cNvPicPr>
          <p:nvPr/>
        </p:nvPicPr>
        <p:blipFill>
          <a:blip r:embed="rId3"/>
          <a:stretch>
            <a:fillRect/>
          </a:stretch>
        </p:blipFill>
        <p:spPr>
          <a:xfrm>
            <a:off x="1819835" y="1730188"/>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47500" lnSpcReduction="20000"/>
          </a:bodyPr>
          <a:lstStyle/>
          <a:p>
            <a:pPr marL="0" indent="0">
              <a:buNone/>
            </a:pPr>
            <a:endParaRPr lang="tr-TR" sz="2000" dirty="0"/>
          </a:p>
          <a:p>
            <a:pPr marL="0" indent="0">
              <a:lnSpc>
                <a:spcPct val="120000"/>
              </a:lnSpc>
              <a:buNone/>
            </a:pPr>
            <a:r>
              <a:rPr lang="tr-TR" sz="3800" dirty="0" smtClean="0"/>
              <a:t>Ayrıntılı </a:t>
            </a:r>
            <a:r>
              <a:rPr lang="tr-TR" sz="3800" dirty="0"/>
              <a:t>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2"/>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2"/>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1" name="Resim 10" descr="https://www.caie-caei.org/wp-content/uploads/2014/11/erasmus-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75" y="2397601"/>
            <a:ext cx="1800200" cy="976645"/>
          </a:xfrm>
          <a:prstGeom prst="rect">
            <a:avLst/>
          </a:prstGeom>
          <a:noFill/>
          <a:ln>
            <a:noFill/>
          </a:ln>
        </p:spPr>
      </p:pic>
      <p:pic>
        <p:nvPicPr>
          <p:cNvPr id="12" name="Resim 11" descr="http://mevlana.akdeniz.edu.tr/_dinamik/234/12.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0307" y="3964951"/>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5"/>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a:t>
            </a:r>
            <a:r>
              <a:rPr lang="tr-TR" sz="1800" dirty="0" smtClean="0"/>
              <a:t>141 </a:t>
            </a:r>
            <a:r>
              <a:rPr lang="tr-TR" sz="1800" dirty="0"/>
              <a:t>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1745344128"/>
              </p:ext>
            </p:extLst>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2110669986"/>
              </p:ext>
            </p:extLst>
          </p:nvPr>
        </p:nvGraphicFramePr>
        <p:xfrm>
          <a:off x="5574081" y="5248666"/>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graphicFrame>
        <p:nvGraphicFramePr>
          <p:cNvPr id="9" name="Diyagram 8"/>
          <p:cNvGraphicFramePr/>
          <p:nvPr>
            <p:extLst>
              <p:ext uri="{D42A27DB-BD31-4B8C-83A1-F6EECF244321}">
                <p14:modId xmlns:p14="http://schemas.microsoft.com/office/powerpoint/2010/main" val="1313456449"/>
              </p:ext>
            </p:extLst>
          </p:nvPr>
        </p:nvGraphicFramePr>
        <p:xfrm>
          <a:off x="7779026" y="5081737"/>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880218" y="2075649"/>
            <a:ext cx="5765563" cy="4131892"/>
          </a:xfrm>
          <a:prstGeom prst="rect">
            <a:avLst/>
          </a:prstGeom>
        </p:spPr>
      </p:pic>
    </p:spTree>
    <p:extLst>
      <p:ext uri="{BB962C8B-B14F-4D97-AF65-F5344CB8AC3E}">
        <p14:creationId xmlns:p14="http://schemas.microsoft.com/office/powerpoint/2010/main" val="4017806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r>
              <a:rPr lang="tr-TR" sz="2800" cap="none" dirty="0">
                <a:solidFill>
                  <a:prstClr val="black"/>
                </a:solidFill>
                <a:ea typeface="+mn-ea"/>
                <a:cs typeface="+mn-cs"/>
              </a:rPr>
              <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a:t>
            </a:r>
            <a:r>
              <a:rPr lang="tr-TR" dirty="0" smtClean="0"/>
              <a:t>ulaşabilirsiniz.</a:t>
            </a:r>
            <a:endParaRPr lang="tr-TR" dirty="0"/>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3728" y="746125"/>
            <a:ext cx="10802471" cy="1293028"/>
          </a:xfrm>
        </p:spPr>
        <p:txBody>
          <a:bodyPr>
            <a:normAutofit/>
          </a:bodyPr>
          <a:lstStyle/>
          <a:p>
            <a:pPr algn="ctr"/>
            <a:r>
              <a:rPr lang="tr-TR" sz="3200" b="1" cap="none" dirty="0" smtClean="0">
                <a:solidFill>
                  <a:prstClr val="black"/>
                </a:solidFill>
                <a:ea typeface="+mn-ea"/>
                <a:cs typeface="+mn-cs"/>
              </a:rPr>
              <a:t>ÖĞRENCİ DESTEK BİRİMİ (ÖDB)</a:t>
            </a:r>
            <a:endParaRPr lang="tr-TR" sz="3200" b="1" cap="none" dirty="0">
              <a:solidFill>
                <a:prstClr val="black"/>
              </a:solidFill>
              <a:ea typeface="+mn-ea"/>
              <a:cs typeface="+mn-cs"/>
            </a:endParaRPr>
          </a:p>
        </p:txBody>
      </p:sp>
      <p:sp>
        <p:nvSpPr>
          <p:cNvPr id="3" name="İçerik Yer Tutucusu 2"/>
          <p:cNvSpPr>
            <a:spLocks noGrp="1"/>
          </p:cNvSpPr>
          <p:nvPr>
            <p:ph idx="1"/>
          </p:nvPr>
        </p:nvSpPr>
        <p:spPr>
          <a:xfrm>
            <a:off x="685800" y="1846729"/>
            <a:ext cx="10820400" cy="4536142"/>
          </a:xfrm>
        </p:spPr>
        <p:txBody>
          <a:bodyPr>
            <a:normAutofit fontScale="62500" lnSpcReduction="20000"/>
          </a:bodyPr>
          <a:lstStyle/>
          <a:p>
            <a:pPr indent="0" algn="just">
              <a:lnSpc>
                <a:spcPct val="150000"/>
              </a:lnSpc>
              <a:buNone/>
            </a:pPr>
            <a:r>
              <a:rPr lang="tr-TR" sz="2900" dirty="0"/>
              <a:t>Öğrenci Destek Birimi nedir?</a:t>
            </a:r>
          </a:p>
          <a:p>
            <a:pPr indent="0" algn="just">
              <a:lnSpc>
                <a:spcPct val="150000"/>
              </a:lnSpc>
              <a:buNone/>
            </a:pPr>
            <a:r>
              <a:rPr lang="tr-TR" sz="2900" dirty="0"/>
              <a:t>Öğrencileri merkeze alan ve onları pek çok anlamda desteklemeyi amaç edinmiş, bu doğrultuda projeler geliştiren ve sürdüren öğrenci odaklı bir oluşumdur. Bu yönüyle öğrenci destek birimleri, üniversitemizin öğrenci merkezli yaklaşımının bir göstergesidir ve üniversitemizi diğer üniversitelerden ayıran önemli bir artı değerdir.</a:t>
            </a:r>
          </a:p>
          <a:p>
            <a:pPr indent="0" algn="just">
              <a:lnSpc>
                <a:spcPct val="150000"/>
              </a:lnSpc>
              <a:buNone/>
            </a:pPr>
            <a:r>
              <a:rPr lang="tr-TR" sz="2900" dirty="0"/>
              <a:t>ÖDB öğrencilerin;</a:t>
            </a:r>
          </a:p>
          <a:p>
            <a:pPr indent="449580" algn="just">
              <a:lnSpc>
                <a:spcPct val="150000"/>
              </a:lnSpc>
            </a:pPr>
            <a:r>
              <a:rPr lang="tr-TR" sz="2900" dirty="0"/>
              <a:t>akademik, </a:t>
            </a:r>
          </a:p>
          <a:p>
            <a:pPr indent="449580" algn="just">
              <a:lnSpc>
                <a:spcPct val="150000"/>
              </a:lnSpc>
            </a:pPr>
            <a:r>
              <a:rPr lang="tr-TR" sz="2900" dirty="0"/>
              <a:t>psikolojik,</a:t>
            </a:r>
          </a:p>
          <a:p>
            <a:pPr indent="449580" algn="just">
              <a:lnSpc>
                <a:spcPct val="150000"/>
              </a:lnSpc>
            </a:pPr>
            <a:r>
              <a:rPr lang="tr-TR" sz="2900" dirty="0"/>
              <a:t>sosyal destek almalarını sağlamak,</a:t>
            </a:r>
          </a:p>
          <a:p>
            <a:pPr indent="449580" algn="just">
              <a:lnSpc>
                <a:spcPct val="150000"/>
              </a:lnSpc>
            </a:pPr>
            <a:r>
              <a:rPr lang="tr-TR" sz="2900" dirty="0"/>
              <a:t>sosyal yardım hizmetlerine ulaşmalarını kolaylaştırmak amacıyla kurulmuştur.</a:t>
            </a:r>
          </a:p>
          <a:p>
            <a:pPr indent="449580" algn="just">
              <a:lnSpc>
                <a:spcPct val="150000"/>
              </a:lnSpc>
            </a:pPr>
            <a:endParaRPr lang="tr-TR" i="1" kern="100" dirty="0" smtClean="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endParaRPr lang="tr-TR" kern="100" dirty="0">
              <a:latin typeface="Calibri" panose="020F0502020204030204" pitchFamily="34" charset="0"/>
              <a:ea typeface="Calibri" panose="020F0502020204030204" pitchFamily="34" charset="0"/>
            </a:endParaRP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Tree>
    <p:extLst>
      <p:ext uri="{BB962C8B-B14F-4D97-AF65-F5344CB8AC3E}">
        <p14:creationId xmlns:p14="http://schemas.microsoft.com/office/powerpoint/2010/main" val="738669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851648"/>
            <a:ext cx="10820400" cy="5367038"/>
          </a:xfrm>
        </p:spPr>
        <p:txBody>
          <a:bodyPr/>
          <a:lstStyle/>
          <a:p>
            <a:pPr marL="0" indent="0">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Fakülte, yüksekokul ya da meslek yüksekokulu </a:t>
            </a:r>
            <a:r>
              <a:rPr lang="tr-TR" dirty="0" smtClean="0">
                <a:latin typeface="Times New Roman" panose="02020603050405020304" pitchFamily="18" charset="0"/>
                <a:cs typeface="Times New Roman" panose="02020603050405020304" pitchFamily="18" charset="0"/>
              </a:rPr>
              <a:t>bünyesinde </a:t>
            </a:r>
            <a:r>
              <a:rPr lang="tr-TR" b="1" dirty="0" smtClean="0">
                <a:latin typeface="Times New Roman" panose="02020603050405020304" pitchFamily="18" charset="0"/>
                <a:cs typeface="Times New Roman" panose="02020603050405020304" pitchFamily="18" charset="0"/>
              </a:rPr>
              <a:t>Öğrenci </a:t>
            </a:r>
            <a:r>
              <a:rPr lang="tr-TR" b="1" dirty="0">
                <a:latin typeface="Times New Roman" panose="02020603050405020304" pitchFamily="18" charset="0"/>
                <a:cs typeface="Times New Roman" panose="02020603050405020304" pitchFamily="18" charset="0"/>
              </a:rPr>
              <a:t>Destek Birimi</a:t>
            </a:r>
            <a:r>
              <a:rPr lang="tr-TR" dirty="0">
                <a:latin typeface="Times New Roman" panose="02020603050405020304" pitchFamily="18" charset="0"/>
                <a:cs typeface="Times New Roman" panose="02020603050405020304" pitchFamily="18" charset="0"/>
              </a:rPr>
              <a:t>nin ayrı birer komisyonu bulunmaktadır</a:t>
            </a:r>
            <a:r>
              <a:rPr lang="tr-TR" dirty="0" smtClean="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Her birim, </a:t>
            </a:r>
            <a:r>
              <a:rPr lang="tr-TR" b="1" dirty="0">
                <a:latin typeface="Times New Roman" panose="02020603050405020304" pitchFamily="18" charset="0"/>
                <a:cs typeface="Times New Roman" panose="02020603050405020304" pitchFamily="18" charset="0"/>
              </a:rPr>
              <a:t>Öğrenci Destek Birimi Yönetim Kurulu</a:t>
            </a:r>
            <a:r>
              <a:rPr lang="tr-TR" dirty="0">
                <a:latin typeface="Times New Roman" panose="02020603050405020304" pitchFamily="18" charset="0"/>
                <a:cs typeface="Times New Roman" panose="02020603050405020304" pitchFamily="18" charset="0"/>
              </a:rPr>
              <a:t>na bağlıdır. İlgili kurul, geneli ruh sağlığı alanında çalışmalar yapan öğretim elemanları ile idari işleyişte rol alabilecek farklı birimlerin idari yöneticilerinden </a:t>
            </a:r>
            <a:r>
              <a:rPr lang="tr-TR" dirty="0" smtClean="0">
                <a:latin typeface="Times New Roman" panose="02020603050405020304" pitchFamily="18" charset="0"/>
                <a:cs typeface="Times New Roman" panose="02020603050405020304" pitchFamily="18" charset="0"/>
              </a:rPr>
              <a:t>oluşmaktadır.</a:t>
            </a:r>
          </a:p>
          <a:p>
            <a:pPr algn="just"/>
            <a:r>
              <a:rPr lang="tr-TR" dirty="0" smtClean="0">
                <a:latin typeface="Times New Roman" panose="02020603050405020304" pitchFamily="18" charset="0"/>
                <a:cs typeface="Times New Roman" panose="02020603050405020304" pitchFamily="18" charset="0"/>
              </a:rPr>
              <a:t>Öğrenci </a:t>
            </a:r>
            <a:r>
              <a:rPr lang="tr-TR" dirty="0">
                <a:latin typeface="Times New Roman" panose="02020603050405020304" pitchFamily="18" charset="0"/>
                <a:cs typeface="Times New Roman" panose="02020603050405020304" pitchFamily="18" charset="0"/>
              </a:rPr>
              <a:t>Destek Birimleri, kendi internet sayfalarında ayrı bir sekme olarak eklemişler, birimler için sosyal medya hesapları oluşturmuşlar ve öğrencilerle iletişimi sağlamak amacıyla e-posta adresleri almışlardır.</a:t>
            </a:r>
          </a:p>
          <a:p>
            <a:pPr algn="just"/>
            <a:r>
              <a:rPr lang="tr-TR" dirty="0">
                <a:latin typeface="Times New Roman" panose="02020603050405020304" pitchFamily="18" charset="0"/>
                <a:cs typeface="Times New Roman" panose="02020603050405020304" pitchFamily="18" charset="0"/>
              </a:rPr>
              <a:t>Bazı akademik departmanlarda öğrenci temsilcileri seçilmekte ve bu temsilciler öğrencilerin taleplerini, şikayetlerini iletmek üzere birim toplantılarına katılmaktadırlar. </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smtClean="0">
                <a:solidFill>
                  <a:srgbClr val="FF0000"/>
                </a:solidFill>
                <a:latin typeface="Times New Roman" panose="02020603050405020304" pitchFamily="18" charset="0"/>
                <a:cs typeface="Times New Roman" panose="02020603050405020304" pitchFamily="18" charset="0"/>
              </a:rPr>
              <a:t>(NOT: Bu kısma her fakülte/yüksekokul/meslek yüksekokulu kendi ÖDB uygulamalarını yazabilir)</a:t>
            </a: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Tree>
    <p:extLst>
      <p:ext uri="{BB962C8B-B14F-4D97-AF65-F5344CB8AC3E}">
        <p14:creationId xmlns:p14="http://schemas.microsoft.com/office/powerpoint/2010/main" val="2477904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764373"/>
            <a:ext cx="10717306" cy="1293028"/>
          </a:xfrm>
        </p:spPr>
        <p:txBody>
          <a:bodyPr>
            <a:normAutofit/>
          </a:bodyPr>
          <a:lstStyle/>
          <a:p>
            <a:pPr algn="ctr"/>
            <a:r>
              <a:rPr lang="tr-TR" sz="3200" b="1" cap="none" dirty="0" smtClean="0">
                <a:solidFill>
                  <a:prstClr val="black"/>
                </a:solidFill>
                <a:ea typeface="+mn-ea"/>
                <a:cs typeface="+mn-cs"/>
              </a:rPr>
              <a:t>KARİYER PLANLAMA VE UYGULAMA MERKEZİ</a:t>
            </a:r>
            <a:endParaRPr lang="tr-TR" sz="3200" b="1" cap="none" dirty="0">
              <a:solidFill>
                <a:prstClr val="black"/>
              </a:solidFill>
              <a:ea typeface="+mn-ea"/>
              <a:cs typeface="+mn-cs"/>
            </a:endParaRPr>
          </a:p>
        </p:txBody>
      </p:sp>
      <p:sp>
        <p:nvSpPr>
          <p:cNvPr id="3" name="İçerik Yer Tutucusu 2"/>
          <p:cNvSpPr>
            <a:spLocks noGrp="1"/>
          </p:cNvSpPr>
          <p:nvPr>
            <p:ph idx="1"/>
          </p:nvPr>
        </p:nvSpPr>
        <p:spPr>
          <a:xfrm>
            <a:off x="685800" y="1783976"/>
            <a:ext cx="10820400" cy="4751295"/>
          </a:xfrm>
        </p:spPr>
        <p:txBody>
          <a:bodyPr>
            <a:normAutofit lnSpcReduction="10000"/>
          </a:bodyPr>
          <a:lstStyle/>
          <a:p>
            <a:pPr marL="0" indent="0">
              <a:buNone/>
            </a:pPr>
            <a:r>
              <a:rPr lang="tr-TR" sz="1800" dirty="0" smtClean="0"/>
              <a:t>Merkezin </a:t>
            </a:r>
            <a:r>
              <a:rPr lang="tr-TR" sz="1800" dirty="0"/>
              <a:t>amaçları şunlardır:</a:t>
            </a:r>
          </a:p>
          <a:p>
            <a:pPr marL="0" indent="0">
              <a:buNone/>
            </a:pPr>
            <a:r>
              <a:rPr lang="tr-TR" sz="1800" dirty="0"/>
              <a:t>a) Üniversitenin ilgili birimlerinin ve tüm akademik programlarının iş birliğiyle kariyer danışmanlığı alanında araştırmalar yapmak; Üniversite öğrencilerinin kariyer planlamalarına</a:t>
            </a:r>
            <a:r>
              <a:rPr lang="tr-TR" sz="1800" dirty="0" smtClean="0"/>
              <a:t>; Üniversiteden </a:t>
            </a:r>
            <a:r>
              <a:rPr lang="tr-TR" sz="1800" dirty="0"/>
              <a:t>çalışma yaşamına geçişlerinde uyum sağlayabilmelerine ve mezuniyet sonrasında kendi özelliklerine uygun işlere yerleşmelerine, kariyer psikolojik danışmanlığı yoluyla yardımcı olmak.</a:t>
            </a:r>
          </a:p>
          <a:p>
            <a:pPr marL="0" indent="0">
              <a:buNone/>
            </a:pPr>
            <a:r>
              <a:rPr lang="tr-TR" sz="1800" dirty="0"/>
              <a:t>b) Gerektiğinde Pamukkale Üniversitesi Sürekli Eğitim Uygulama ve Araştırma Merkezi ile iş birliği içinde Üniversitenin öğrencilerine ve mezunlarına, mesleki yeterliklerini artırmalarına ve alanlarındaki yeni gelişmeleri takip etmelerine yönelik eğitimler vermek.</a:t>
            </a:r>
          </a:p>
          <a:p>
            <a:pPr marL="0" indent="0">
              <a:buNone/>
            </a:pPr>
            <a:r>
              <a:rPr lang="tr-TR" sz="1800" dirty="0"/>
              <a:t>c) Mezunlara ve Üniversiteye değer katacak çalışmaların yapılabilmesine imkân sağlamak üzere, Üniversite ile mezunlar arasında bir iletişim birimi ve kanalı oluşturmak.</a:t>
            </a:r>
          </a:p>
          <a:p>
            <a:pPr marL="0" indent="0">
              <a:buNone/>
            </a:pPr>
            <a:r>
              <a:rPr lang="tr-TR" sz="1800" dirty="0"/>
              <a:t>d</a:t>
            </a:r>
            <a:r>
              <a:rPr lang="tr-TR" sz="1800" dirty="0" smtClean="0"/>
              <a:t>) </a:t>
            </a:r>
            <a:r>
              <a:rPr lang="tr-TR" sz="1800" dirty="0"/>
              <a:t>Üniversite öğrencilerinin staj yapabilecekleri kurum sayısını artırarak, öğrencilerin staj yapabilecekleri kurumlarla bağlantılar kurmalarını sağlamak.</a:t>
            </a:r>
          </a:p>
          <a:p>
            <a:pPr marL="0" indent="0">
              <a:buNone/>
            </a:pPr>
            <a:r>
              <a:rPr lang="tr-TR" sz="1800" dirty="0"/>
              <a:t>e</a:t>
            </a:r>
            <a:r>
              <a:rPr lang="tr-TR" sz="1800" dirty="0" smtClean="0"/>
              <a:t>) </a:t>
            </a:r>
            <a:r>
              <a:rPr lang="tr-TR" sz="1800" dirty="0"/>
              <a:t>Üniversite öğrencilerinin ve mezunlarının kariyer gelişim süreçlerine ilişkin izleme çalışmalarını yapmak</a:t>
            </a:r>
            <a:r>
              <a:rPr lang="tr-TR" sz="1800" dirty="0" smtClean="0"/>
              <a:t>.</a:t>
            </a:r>
          </a:p>
          <a:p>
            <a:pPr marL="0" indent="0">
              <a:buNone/>
            </a:pPr>
            <a:endParaRPr lang="tr-TR" sz="1800" dirty="0" smtClean="0"/>
          </a:p>
          <a:p>
            <a:pPr marL="0" indent="0">
              <a:buNone/>
            </a:pPr>
            <a:r>
              <a:rPr lang="tr-TR" sz="1800" dirty="0"/>
              <a:t>Merkez faaliyetlerine </a:t>
            </a:r>
            <a:r>
              <a:rPr lang="tr-TR" sz="1800" dirty="0">
                <a:hlinkClick r:id="rId2"/>
              </a:rPr>
              <a:t>https://</a:t>
            </a:r>
            <a:r>
              <a:rPr lang="tr-TR" sz="1800" dirty="0" smtClean="0">
                <a:hlinkClick r:id="rId2"/>
              </a:rPr>
              <a:t>www.pau.edu.tr/kariyer/tr</a:t>
            </a:r>
            <a:r>
              <a:rPr lang="tr-TR" sz="1800" dirty="0" smtClean="0"/>
              <a:t> üzerinden ulaşabilirsiniz.</a:t>
            </a: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Tree>
    <p:extLst>
      <p:ext uri="{BB962C8B-B14F-4D97-AF65-F5344CB8AC3E}">
        <p14:creationId xmlns:p14="http://schemas.microsoft.com/office/powerpoint/2010/main" val="3625158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62</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64</a:t>
            </a:fld>
            <a:endParaRPr lang="tr-TR"/>
          </a:p>
        </p:txBody>
      </p:sp>
    </p:spTree>
    <p:extLst>
      <p:ext uri="{BB962C8B-B14F-4D97-AF65-F5344CB8AC3E}">
        <p14:creationId xmlns:p14="http://schemas.microsoft.com/office/powerpoint/2010/main" val="40599878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68</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F302176B-0E47-46AC-8F43-DAB4B8A37D06}" type="slidenum">
              <a:rPr lang="tr-TR" smtClean="0"/>
              <a:pPr/>
              <a:t>69</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2"/>
          <a:stretch>
            <a:fillRect/>
          </a:stretch>
        </p:blipFill>
        <p:spPr>
          <a:xfrm>
            <a:off x="7808019" y="4295121"/>
            <a:ext cx="2394056" cy="1684327"/>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flipH="1">
            <a:off x="8292352" y="1540607"/>
            <a:ext cx="2250141"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9047" y="2170220"/>
            <a:ext cx="2772000" cy="1627249"/>
          </a:xfrm>
          <a:prstGeom prst="rect">
            <a:avLst/>
          </a:prstGeom>
        </p:spPr>
      </p:pic>
      <p:sp>
        <p:nvSpPr>
          <p:cNvPr id="2" name="Dikdörtgen 1"/>
          <p:cNvSpPr/>
          <p:nvPr/>
        </p:nvSpPr>
        <p:spPr>
          <a:xfrm>
            <a:off x="923365" y="1540607"/>
            <a:ext cx="1577788" cy="369332"/>
          </a:xfrm>
          <a:prstGeom prst="rect">
            <a:avLst/>
          </a:prstGeom>
        </p:spPr>
        <p:txBody>
          <a:bodyPr wrap="square">
            <a:spAutoFit/>
          </a:bodyPr>
          <a:lstStyle/>
          <a:p>
            <a:r>
              <a:rPr lang="tr-TR" b="1" i="1" cap="all" dirty="0"/>
              <a:t>YAKUT  KAFE</a:t>
            </a:r>
          </a:p>
        </p:txBody>
      </p:sp>
      <p:pic>
        <p:nvPicPr>
          <p:cNvPr id="4" name="Resim 3"/>
          <p:cNvPicPr>
            <a:picLocks noChangeAspect="1"/>
          </p:cNvPicPr>
          <p:nvPr/>
        </p:nvPicPr>
        <p:blipFill>
          <a:blip r:embed="rId6"/>
          <a:stretch>
            <a:fillRect/>
          </a:stretch>
        </p:blipFill>
        <p:spPr>
          <a:xfrm>
            <a:off x="788895" y="2097741"/>
            <a:ext cx="2391154" cy="1656311"/>
          </a:xfrm>
          <a:prstGeom prst="rect">
            <a:avLst/>
          </a:prstGeom>
        </p:spPr>
      </p:pic>
      <p:pic>
        <p:nvPicPr>
          <p:cNvPr id="7" name="Resim 6"/>
          <p:cNvPicPr>
            <a:picLocks noChangeAspect="1"/>
          </p:cNvPicPr>
          <p:nvPr/>
        </p:nvPicPr>
        <p:blipFill>
          <a:blip r:embed="rId7"/>
          <a:stretch>
            <a:fillRect/>
          </a:stretch>
        </p:blipFill>
        <p:spPr>
          <a:xfrm>
            <a:off x="4289859" y="2057401"/>
            <a:ext cx="2554445" cy="1682642"/>
          </a:xfrm>
          <a:prstGeom prst="rect">
            <a:avLst/>
          </a:prstGeom>
        </p:spPr>
      </p:pic>
    </p:spTree>
    <p:extLst>
      <p:ext uri="{BB962C8B-B14F-4D97-AF65-F5344CB8AC3E}">
        <p14:creationId xmlns:p14="http://schemas.microsoft.com/office/powerpoint/2010/main" val="1406889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71</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smtClean="0"/>
              <a:t>Kariyer Planlama Uygulama Ve Araştırma Merkezi (KARMER)  </a:t>
            </a:r>
            <a:endParaRPr lang="tr-TR" b="1" dirty="0"/>
          </a:p>
        </p:txBody>
      </p:sp>
      <p:sp>
        <p:nvSpPr>
          <p:cNvPr id="3" name="Dikdörtgen 2"/>
          <p:cNvSpPr/>
          <p:nvPr/>
        </p:nvSpPr>
        <p:spPr>
          <a:xfrm>
            <a:off x="726141" y="2798820"/>
            <a:ext cx="6096000" cy="2031325"/>
          </a:xfrm>
          <a:prstGeom prst="rect">
            <a:avLst/>
          </a:prstGeom>
        </p:spPr>
        <p:txBody>
          <a:bodyPr>
            <a:spAutoFit/>
          </a:bodyPr>
          <a:lstStyle/>
          <a:p>
            <a:r>
              <a:rPr lang="tr-TR" dirty="0" smtClean="0">
                <a:solidFill>
                  <a:srgbClr val="212529"/>
                </a:solidFill>
                <a:latin typeface="inherit"/>
              </a:rPr>
              <a:t>Üniversitemiz </a:t>
            </a:r>
            <a:r>
              <a:rPr lang="tr-TR" dirty="0">
                <a:solidFill>
                  <a:srgbClr val="212529"/>
                </a:solidFill>
                <a:latin typeface="inherit"/>
              </a:rPr>
              <a:t>bünyesinde Kariyer Destek hizmeti vermektedir. Yetenek Kapısı üzerinden kayıt ve başvuru yapıldığı taktirde, </a:t>
            </a:r>
            <a:r>
              <a:rPr lang="tr-TR" dirty="0" err="1">
                <a:solidFill>
                  <a:srgbClr val="212529"/>
                </a:solidFill>
                <a:latin typeface="inherit"/>
              </a:rPr>
              <a:t>KARMER’den</a:t>
            </a:r>
            <a:r>
              <a:rPr lang="tr-TR" dirty="0">
                <a:solidFill>
                  <a:srgbClr val="212529"/>
                </a:solidFill>
                <a:latin typeface="inherit"/>
              </a:rPr>
              <a:t> alınacak randevu ile Kariyer Destek hizmeti alınabilmektedir. </a:t>
            </a:r>
            <a:r>
              <a:rPr lang="tr-TR" dirty="0" err="1">
                <a:solidFill>
                  <a:srgbClr val="212529"/>
                </a:solidFill>
                <a:latin typeface="inherit"/>
              </a:rPr>
              <a:t>KARMER’in</a:t>
            </a:r>
            <a:r>
              <a:rPr lang="tr-TR" dirty="0">
                <a:solidFill>
                  <a:srgbClr val="212529"/>
                </a:solidFill>
                <a:latin typeface="inherit"/>
              </a:rPr>
              <a:t> web sayfası aynı zamanda güncel kariyer etkinliklerini ve staj duyurularını da paylaşmaktadır. </a:t>
            </a:r>
          </a:p>
          <a:p>
            <a:r>
              <a:rPr lang="tr-TR" dirty="0">
                <a:solidFill>
                  <a:srgbClr val="212529"/>
                </a:solidFill>
                <a:latin typeface="inherit"/>
              </a:rPr>
              <a:t>Erişim için: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81</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timing>
    <p:tnLst>
      <p:par>
        <p:cTn id="1" dur="indefinite" restart="never" nodeType="tmRoot"/>
      </p:par>
    </p:tnLst>
  </p:timing>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5736</TotalTime>
  <Words>4152</Words>
  <Application>Microsoft Office PowerPoint</Application>
  <PresentationFormat>Geniş ekran</PresentationFormat>
  <Paragraphs>676</Paragraphs>
  <Slides>81</Slides>
  <Notes>3</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81</vt:i4>
      </vt:variant>
    </vt:vector>
  </HeadingPairs>
  <TitlesOfParts>
    <vt:vector size="95" baseType="lpstr">
      <vt:lpstr>Arial</vt:lpstr>
      <vt:lpstr>Arial-BoldMT</vt:lpstr>
      <vt:lpstr>ArialMT</vt:lpstr>
      <vt:lpstr>Calibri</vt:lpstr>
      <vt:lpstr>Cambria</vt:lpstr>
      <vt:lpstr>Candara</vt:lpstr>
      <vt:lpstr>Century Gothic</vt:lpstr>
      <vt:lpstr>inherit</vt:lpstr>
      <vt:lpstr>MV Boli</vt:lpstr>
      <vt:lpstr>Roboto</vt:lpstr>
      <vt:lpstr>Segoe Print</vt:lpstr>
      <vt:lpstr>Times New Roman</vt:lpstr>
      <vt:lpstr>Wingdings</vt:lpstr>
      <vt:lpstr>Uçak İzi</vt:lpstr>
      <vt:lpstr>PAMUKKALE ÜNİVERSİTESİ  oryantasyon programı 15 EYLÜL- 19 EYLÜL 2025</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ÖĞRENCİ DESTEK BİRİMİ (ÖDB)</vt:lpstr>
      <vt:lpstr>PowerPoint Sunusu</vt:lpstr>
      <vt:lpstr>KARİYER PLANLAMA VE UYGULAMA MERKEZİ</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Pdrem Pdrem</cp:lastModifiedBy>
  <cp:revision>424</cp:revision>
  <dcterms:modified xsi:type="dcterms:W3CDTF">2025-09-19T08:09:18Z</dcterms:modified>
</cp:coreProperties>
</file>