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4" r:id="rId9"/>
    <p:sldId id="268" r:id="rId10"/>
    <p:sldId id="267" r:id="rId11"/>
    <p:sldId id="266"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FBA860-63BB-4638-8A7E-259483A4B232}" type="datetimeFigureOut">
              <a:rPr lang="tr-TR" smtClean="0"/>
              <a:t>22.10.2025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F67E57-F293-48AE-83AC-D17FD63D440E}" type="slidenum">
              <a:rPr lang="tr-TR" smtClean="0"/>
              <a:t>‹#›</a:t>
            </a:fld>
            <a:endParaRPr lang="tr-TR"/>
          </a:p>
        </p:txBody>
      </p:sp>
    </p:spTree>
    <p:extLst>
      <p:ext uri="{BB962C8B-B14F-4D97-AF65-F5344CB8AC3E}">
        <p14:creationId xmlns:p14="http://schemas.microsoft.com/office/powerpoint/2010/main" val="2772358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89122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ED0A2BB0-A7BD-4E25-8B5B-BC6CDE8E662E}" type="datetimeFigureOut">
              <a:rPr lang="tr-TR" smtClean="0"/>
              <a:t>22.10.2025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3421032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2451160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47313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762135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86291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3760161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2314703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3557800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987464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D0A2BB0-A7BD-4E25-8B5B-BC6CDE8E662E}" type="datetimeFigureOut">
              <a:rPr lang="tr-TR" smtClean="0"/>
              <a:t>22.10.2025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445734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D0A2BB0-A7BD-4E25-8B5B-BC6CDE8E662E}" type="datetimeFigureOut">
              <a:rPr lang="tr-TR" smtClean="0"/>
              <a:t>22.10.2025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2042279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D0A2BB0-A7BD-4E25-8B5B-BC6CDE8E662E}" type="datetimeFigureOut">
              <a:rPr lang="tr-TR" smtClean="0"/>
              <a:t>22.10.2025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100998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D0A2BB0-A7BD-4E25-8B5B-BC6CDE8E662E}" type="datetimeFigureOut">
              <a:rPr lang="tr-TR" smtClean="0"/>
              <a:t>22.10.2025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1722508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0A2BB0-A7BD-4E25-8B5B-BC6CDE8E662E}" type="datetimeFigureOut">
              <a:rPr lang="tr-TR" smtClean="0"/>
              <a:t>22.10.2025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3598324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D0A2BB0-A7BD-4E25-8B5B-BC6CDE8E662E}" type="datetimeFigureOut">
              <a:rPr lang="tr-TR" smtClean="0"/>
              <a:t>22.10.2025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4135077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D0A2BB0-A7BD-4E25-8B5B-BC6CDE8E662E}" type="datetimeFigureOut">
              <a:rPr lang="tr-TR" smtClean="0"/>
              <a:t>22.10.2025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383EC9-A8C9-49AB-9837-37734C465BFD}" type="slidenum">
              <a:rPr lang="tr-TR" smtClean="0"/>
              <a:t>‹#›</a:t>
            </a:fld>
            <a:endParaRPr lang="tr-TR"/>
          </a:p>
        </p:txBody>
      </p:sp>
    </p:spTree>
    <p:extLst>
      <p:ext uri="{BB962C8B-B14F-4D97-AF65-F5344CB8AC3E}">
        <p14:creationId xmlns:p14="http://schemas.microsoft.com/office/powerpoint/2010/main" val="39520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D0A2BB0-A7BD-4E25-8B5B-BC6CDE8E662E}" type="datetimeFigureOut">
              <a:rPr lang="tr-TR" smtClean="0"/>
              <a:t>22.10.2025</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79383EC9-A8C9-49AB-9837-37734C465BFD}" type="slidenum">
              <a:rPr lang="tr-TR" smtClean="0"/>
              <a:t>‹#›</a:t>
            </a:fld>
            <a:endParaRPr lang="tr-TR"/>
          </a:p>
        </p:txBody>
      </p:sp>
    </p:spTree>
    <p:extLst>
      <p:ext uri="{BB962C8B-B14F-4D97-AF65-F5344CB8AC3E}">
        <p14:creationId xmlns:p14="http://schemas.microsoft.com/office/powerpoint/2010/main" val="179660640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au.edu.tr/genclikprogrami/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au.edu.tr/genclikprogrami/tr"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au.edu.tr/genclikprogrami/t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au.edu.tr/genclikprogrami/tr"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au.edu.tr/genclikprogrami/tr"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au.edu.tr/genclikprogrami/tr"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FCE864-2152-4B82-9BA9-76F87C6971C8}"/>
              </a:ext>
            </a:extLst>
          </p:cNvPr>
          <p:cNvSpPr>
            <a:spLocks noGrp="1"/>
          </p:cNvSpPr>
          <p:nvPr>
            <p:ph type="ctrTitle"/>
          </p:nvPr>
        </p:nvSpPr>
        <p:spPr>
          <a:xfrm>
            <a:off x="134938" y="2245659"/>
            <a:ext cx="8001000" cy="2366681"/>
          </a:xfrm>
        </p:spPr>
        <p:txBody>
          <a:bodyPr>
            <a:normAutofit/>
          </a:bodyPr>
          <a:lstStyle/>
          <a:p>
            <a:pPr lvl="0">
              <a:spcBef>
                <a:spcPts val="0"/>
              </a:spcBef>
            </a:pPr>
            <a:r>
              <a:rPr lang="tr-TR" dirty="0">
                <a:solidFill>
                  <a:srgbClr val="1F3864"/>
                </a:solidFill>
                <a:highlight>
                  <a:srgbClr val="00FFFF"/>
                </a:highlight>
              </a:rPr>
              <a:t>İŞKUR Gençlik Programı </a:t>
            </a:r>
            <a:br>
              <a:rPr lang="tr-TR" dirty="0">
                <a:highlight>
                  <a:srgbClr val="00FFFF"/>
                </a:highlight>
              </a:rPr>
            </a:br>
            <a:br>
              <a:rPr lang="tr-TR" dirty="0">
                <a:solidFill>
                  <a:srgbClr val="1F3864"/>
                </a:solidFill>
                <a:highlight>
                  <a:srgbClr val="00FFFF"/>
                </a:highlight>
              </a:rPr>
            </a:br>
            <a:endParaRPr lang="tr-TR" dirty="0">
              <a:highlight>
                <a:srgbClr val="00FFFF"/>
              </a:highlight>
            </a:endParaRPr>
          </a:p>
        </p:txBody>
      </p:sp>
      <p:sp>
        <p:nvSpPr>
          <p:cNvPr id="3" name="Alt Başlık 2">
            <a:extLst>
              <a:ext uri="{FF2B5EF4-FFF2-40B4-BE49-F238E27FC236}">
                <a16:creationId xmlns:a16="http://schemas.microsoft.com/office/drawing/2014/main" id="{F6E11B49-9B2E-42B8-A3FC-EBC4E6A2B86F}"/>
              </a:ext>
            </a:extLst>
          </p:cNvPr>
          <p:cNvSpPr>
            <a:spLocks noGrp="1"/>
          </p:cNvSpPr>
          <p:nvPr>
            <p:ph type="subTitle" idx="1"/>
          </p:nvPr>
        </p:nvSpPr>
        <p:spPr>
          <a:xfrm>
            <a:off x="684212" y="3843867"/>
            <a:ext cx="6400800" cy="934321"/>
          </a:xfrm>
        </p:spPr>
        <p:txBody>
          <a:bodyPr>
            <a:normAutofit/>
          </a:bodyPr>
          <a:lstStyle/>
          <a:p>
            <a:r>
              <a:rPr lang="tr-TR" sz="4400" dirty="0">
                <a:solidFill>
                  <a:srgbClr val="1F3864"/>
                </a:solidFill>
                <a:highlight>
                  <a:srgbClr val="00FFFF"/>
                </a:highlight>
              </a:rPr>
              <a:t>20.10.2025</a:t>
            </a:r>
            <a:endParaRPr lang="tr-TR" sz="4400" dirty="0">
              <a:highlight>
                <a:srgbClr val="00FFFF"/>
              </a:highlight>
            </a:endParaRPr>
          </a:p>
        </p:txBody>
      </p:sp>
      <p:sp>
        <p:nvSpPr>
          <p:cNvPr id="4" name="Rectangle 1">
            <a:extLst>
              <a:ext uri="{FF2B5EF4-FFF2-40B4-BE49-F238E27FC236}">
                <a16:creationId xmlns:a16="http://schemas.microsoft.com/office/drawing/2014/main" id="{761BD6C9-F27E-4D2C-A38F-0E7770A01C27}"/>
              </a:ext>
            </a:extLst>
          </p:cNvPr>
          <p:cNvSpPr>
            <a:spLocks noChangeArrowheads="1"/>
          </p:cNvSpPr>
          <p:nvPr/>
        </p:nvSpPr>
        <p:spPr bwMode="auto">
          <a:xfrm>
            <a:off x="1640074" y="183618"/>
            <a:ext cx="6440673"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800" b="0" i="0" u="none" strike="noStrike" cap="none" normalizeH="0" baseline="0" dirty="0">
              <a:ln>
                <a:noFill/>
              </a:ln>
              <a:solidFill>
                <a:schemeClr val="tx1"/>
              </a:solidFill>
              <a:effectLst/>
            </a:endParaRPr>
          </a:p>
          <a:p>
            <a:pPr defTabSz="914400"/>
            <a:r>
              <a:rPr lang="tr-TR" sz="2400" dirty="0">
                <a:solidFill>
                  <a:srgbClr val="FFFFFF"/>
                </a:solidFill>
                <a:latin typeface="Roboto"/>
              </a:rPr>
              <a:t>GENÇLİK PROGRAMI ŞUBE MÜDÜRLÜĞÜ</a:t>
            </a:r>
            <a:endParaRPr lang="tr-TR"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sng" strike="noStrike" cap="none" normalizeH="0" baseline="0" dirty="0">
              <a:ln>
                <a:noFill/>
              </a:ln>
              <a:solidFill>
                <a:srgbClr val="0D6EFD"/>
              </a:solidFill>
              <a:effectLst/>
              <a:latin typeface="Roboto"/>
            </a:endParaRPr>
          </a:p>
        </p:txBody>
      </p:sp>
      <p:pic>
        <p:nvPicPr>
          <p:cNvPr id="1026" name="Picture 2" descr="website logo">
            <a:hlinkClick r:id="rId2"/>
            <a:extLst>
              <a:ext uri="{FF2B5EF4-FFF2-40B4-BE49-F238E27FC236}">
                <a16:creationId xmlns:a16="http://schemas.microsoft.com/office/drawing/2014/main" id="{A0504203-D761-46A4-AE25-55A58DF3BC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71719"/>
            <a:ext cx="1505136" cy="1435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4696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0F60035-E637-4F46-9812-34447A07756A}"/>
              </a:ext>
            </a:extLst>
          </p:cNvPr>
          <p:cNvSpPr>
            <a:spLocks noGrp="1"/>
          </p:cNvSpPr>
          <p:nvPr>
            <p:ph type="title"/>
          </p:nvPr>
        </p:nvSpPr>
        <p:spPr>
          <a:xfrm>
            <a:off x="1150377" y="2452343"/>
            <a:ext cx="8534400" cy="1507067"/>
          </a:xfrm>
        </p:spPr>
        <p:txBody>
          <a:bodyPr/>
          <a:lstStyle/>
          <a:p>
            <a:r>
              <a:rPr lang="tr-TR" dirty="0"/>
              <a:t>KONTENJAN</a:t>
            </a:r>
          </a:p>
        </p:txBody>
      </p:sp>
      <p:pic>
        <p:nvPicPr>
          <p:cNvPr id="3" name="Picture 2" descr="website logo">
            <a:hlinkClick r:id="rId2"/>
            <a:extLst>
              <a:ext uri="{FF2B5EF4-FFF2-40B4-BE49-F238E27FC236}">
                <a16:creationId xmlns:a16="http://schemas.microsoft.com/office/drawing/2014/main" id="{FF59BBA3-BEFC-497B-95D3-E2652F3718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71719"/>
            <a:ext cx="1505136" cy="1435810"/>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a:extLst>
              <a:ext uri="{FF2B5EF4-FFF2-40B4-BE49-F238E27FC236}">
                <a16:creationId xmlns:a16="http://schemas.microsoft.com/office/drawing/2014/main" id="{3E3D3206-6F60-41C1-B1B3-96B222A97544}"/>
              </a:ext>
            </a:extLst>
          </p:cNvPr>
          <p:cNvSpPr/>
          <p:nvPr/>
        </p:nvSpPr>
        <p:spPr>
          <a:xfrm>
            <a:off x="1927412" y="230740"/>
            <a:ext cx="6096000" cy="623248"/>
          </a:xfrm>
          <a:prstGeom prst="rect">
            <a:avLst/>
          </a:prstGeom>
        </p:spPr>
        <p:txBody>
          <a:bodyPr>
            <a:spAutoFit/>
          </a:bodyPr>
          <a:lstStyle/>
          <a:p>
            <a:pPr lvl="0" defTabSz="914400" eaLnBrk="0" fontAlgn="base" hangingPunct="0">
              <a:spcBef>
                <a:spcPct val="0"/>
              </a:spcBef>
              <a:spcAft>
                <a:spcPct val="0"/>
              </a:spcAft>
            </a:pPr>
            <a:endParaRPr lang="tr-TR" altLang="tr-TR" sz="600" dirty="0"/>
          </a:p>
          <a:p>
            <a:pPr defTabSz="914400"/>
            <a:r>
              <a:rPr lang="tr-TR" dirty="0">
                <a:solidFill>
                  <a:srgbClr val="FFFFFF"/>
                </a:solidFill>
                <a:latin typeface="Roboto"/>
              </a:rPr>
              <a:t>GENÇLİK PROGRAMI ŞUBE MÜDÜRLÜĞÜ</a:t>
            </a:r>
            <a:endParaRPr lang="tr-TR" dirty="0"/>
          </a:p>
          <a:p>
            <a:pPr lvl="0" defTabSz="914400" eaLnBrk="0" fontAlgn="base" hangingPunct="0">
              <a:spcBef>
                <a:spcPct val="0"/>
              </a:spcBef>
              <a:spcAft>
                <a:spcPct val="0"/>
              </a:spcAft>
            </a:pPr>
            <a:endParaRPr lang="tr-TR" altLang="tr-TR" sz="1050" u="sng" dirty="0">
              <a:solidFill>
                <a:srgbClr val="0D6EFD"/>
              </a:solidFill>
              <a:latin typeface="Roboto"/>
            </a:endParaRPr>
          </a:p>
        </p:txBody>
      </p:sp>
    </p:spTree>
    <p:extLst>
      <p:ext uri="{BB962C8B-B14F-4D97-AF65-F5344CB8AC3E}">
        <p14:creationId xmlns:p14="http://schemas.microsoft.com/office/powerpoint/2010/main" val="2663509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FCA63788-3796-4B9A-B99F-C6B4F781D683}"/>
              </a:ext>
            </a:extLst>
          </p:cNvPr>
          <p:cNvGraphicFramePr>
            <a:graphicFrameLocks noGrp="1"/>
          </p:cNvGraphicFramePr>
          <p:nvPr>
            <p:extLst>
              <p:ext uri="{D42A27DB-BD31-4B8C-83A1-F6EECF244321}">
                <p14:modId xmlns:p14="http://schemas.microsoft.com/office/powerpoint/2010/main" val="2492235674"/>
              </p:ext>
            </p:extLst>
          </p:nvPr>
        </p:nvGraphicFramePr>
        <p:xfrm>
          <a:off x="0" y="1"/>
          <a:ext cx="12191999" cy="6857995"/>
        </p:xfrm>
        <a:graphic>
          <a:graphicData uri="http://schemas.openxmlformats.org/drawingml/2006/table">
            <a:tbl>
              <a:tblPr>
                <a:tableStyleId>{5C22544A-7EE6-4342-B048-85BDC9FD1C3A}</a:tableStyleId>
              </a:tblPr>
              <a:tblGrid>
                <a:gridCol w="866987">
                  <a:extLst>
                    <a:ext uri="{9D8B030D-6E8A-4147-A177-3AD203B41FA5}">
                      <a16:colId xmlns:a16="http://schemas.microsoft.com/office/drawing/2014/main" val="1982822231"/>
                    </a:ext>
                  </a:extLst>
                </a:gridCol>
                <a:gridCol w="1246293">
                  <a:extLst>
                    <a:ext uri="{9D8B030D-6E8A-4147-A177-3AD203B41FA5}">
                      <a16:colId xmlns:a16="http://schemas.microsoft.com/office/drawing/2014/main" val="2977743931"/>
                    </a:ext>
                  </a:extLst>
                </a:gridCol>
                <a:gridCol w="1300479">
                  <a:extLst>
                    <a:ext uri="{9D8B030D-6E8A-4147-A177-3AD203B41FA5}">
                      <a16:colId xmlns:a16="http://schemas.microsoft.com/office/drawing/2014/main" val="3904786298"/>
                    </a:ext>
                  </a:extLst>
                </a:gridCol>
                <a:gridCol w="8778240">
                  <a:extLst>
                    <a:ext uri="{9D8B030D-6E8A-4147-A177-3AD203B41FA5}">
                      <a16:colId xmlns:a16="http://schemas.microsoft.com/office/drawing/2014/main" val="2387292094"/>
                    </a:ext>
                  </a:extLst>
                </a:gridCol>
              </a:tblGrid>
              <a:tr h="269021">
                <a:tc>
                  <a:txBody>
                    <a:bodyPr/>
                    <a:lstStyle/>
                    <a:p>
                      <a:pPr algn="ctr" fontAlgn="ctr"/>
                      <a:r>
                        <a:rPr lang="tr-TR" sz="1000" u="none" strike="noStrike" dirty="0">
                          <a:effectLst/>
                        </a:rPr>
                        <a:t>SIRA</a:t>
                      </a:r>
                      <a:endParaRPr lang="tr-TR" sz="1000" b="1"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PORTAL NO</a:t>
                      </a:r>
                      <a:endParaRPr lang="tr-TR" sz="1000" b="1"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KONTENJAN</a:t>
                      </a:r>
                      <a:endParaRPr lang="tr-TR" sz="1000" b="1"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ENSTİTÜ / FAKÜLTE / MESLEK YÜKSEKOKULU / İDARİ BİRİMLER</a:t>
                      </a:r>
                      <a:endParaRPr lang="tr-TR" sz="1000" b="1"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942629255"/>
                  </a:ext>
                </a:extLst>
              </a:tr>
              <a:tr h="161687">
                <a:tc>
                  <a:txBody>
                    <a:bodyPr/>
                    <a:lstStyle/>
                    <a:p>
                      <a:pPr algn="ctr" fontAlgn="ctr"/>
                      <a:r>
                        <a:rPr lang="tr-TR" sz="1000" u="none" strike="noStrike">
                          <a:effectLst/>
                        </a:rPr>
                        <a:t>1</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12900</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55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ACIPAYAM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904830241"/>
                  </a:ext>
                </a:extLst>
              </a:tr>
              <a:tr h="161687">
                <a:tc>
                  <a:txBody>
                    <a:bodyPr/>
                    <a:lstStyle/>
                    <a:p>
                      <a:pPr algn="ctr" fontAlgn="ctr"/>
                      <a:r>
                        <a:rPr lang="tr-TR" sz="1000" u="none" strike="noStrike">
                          <a:effectLst/>
                        </a:rPr>
                        <a:t>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12785</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BEKİLLİ MESLEK YÜKSEOKULU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518233853"/>
                  </a:ext>
                </a:extLst>
              </a:tr>
              <a:tr h="161687">
                <a:tc>
                  <a:txBody>
                    <a:bodyPr/>
                    <a:lstStyle/>
                    <a:p>
                      <a:pPr algn="ctr" fontAlgn="ctr"/>
                      <a:r>
                        <a:rPr lang="tr-TR" sz="1000" u="none" strike="noStrike">
                          <a:effectLst/>
                        </a:rPr>
                        <a:t>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20</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BOZKURT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535610981"/>
                  </a:ext>
                </a:extLst>
              </a:tr>
              <a:tr h="161687">
                <a:tc>
                  <a:txBody>
                    <a:bodyPr/>
                    <a:lstStyle/>
                    <a:p>
                      <a:pPr algn="ctr" fontAlgn="ctr"/>
                      <a:r>
                        <a:rPr lang="tr-TR" sz="1000" u="none" strike="noStrike">
                          <a:effectLst/>
                        </a:rPr>
                        <a:t>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12793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45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BULDAN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76157434"/>
                  </a:ext>
                </a:extLst>
              </a:tr>
              <a:tr h="161687">
                <a:tc>
                  <a:txBody>
                    <a:bodyPr/>
                    <a:lstStyle/>
                    <a:p>
                      <a:pPr algn="ctr" fontAlgn="ctr"/>
                      <a:r>
                        <a:rPr lang="tr-TR" sz="1000" u="none" strike="noStrike">
                          <a:effectLst/>
                        </a:rPr>
                        <a:t>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12783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ÇAL MESLEK YÜKSEKOKULU</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715293339"/>
                  </a:ext>
                </a:extLst>
              </a:tr>
              <a:tr h="161687">
                <a:tc>
                  <a:txBody>
                    <a:bodyPr/>
                    <a:lstStyle/>
                    <a:p>
                      <a:pPr algn="ctr" fontAlgn="ctr"/>
                      <a:r>
                        <a:rPr lang="tr-TR" sz="1000" u="none" strike="noStrike">
                          <a:effectLst/>
                        </a:rPr>
                        <a:t>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10</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ÇAMELİ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751058150"/>
                  </a:ext>
                </a:extLst>
              </a:tr>
              <a:tr h="161687">
                <a:tc>
                  <a:txBody>
                    <a:bodyPr/>
                    <a:lstStyle/>
                    <a:p>
                      <a:pPr algn="ctr" fontAlgn="ctr"/>
                      <a:r>
                        <a:rPr lang="tr-TR" sz="1000" u="none" strike="noStrike">
                          <a:effectLst/>
                        </a:rPr>
                        <a:t>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ÇARDAK ORGANİZE SANAYİ BÖLGESİ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262890929"/>
                  </a:ext>
                </a:extLst>
              </a:tr>
              <a:tr h="161687">
                <a:tc>
                  <a:txBody>
                    <a:bodyPr/>
                    <a:lstStyle/>
                    <a:p>
                      <a:pPr algn="ctr" fontAlgn="ctr"/>
                      <a:r>
                        <a:rPr lang="tr-TR" sz="1000" u="none" strike="noStrike">
                          <a:effectLst/>
                        </a:rPr>
                        <a:t>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12784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60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ÇİVRİL ATASAY KAMER MESLEK YÜKSEKOKULU</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788897792"/>
                  </a:ext>
                </a:extLst>
              </a:tr>
              <a:tr h="161687">
                <a:tc>
                  <a:txBody>
                    <a:bodyPr/>
                    <a:lstStyle/>
                    <a:p>
                      <a:pPr algn="ctr" fontAlgn="ctr"/>
                      <a:r>
                        <a:rPr lang="tr-TR" sz="1000" u="none" strike="noStrike">
                          <a:effectLst/>
                        </a:rPr>
                        <a:t>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12936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70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DENİZLİ SAĞLIK HİZMETLERİ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441385765"/>
                  </a:ext>
                </a:extLst>
              </a:tr>
              <a:tr h="161687">
                <a:tc>
                  <a:txBody>
                    <a:bodyPr/>
                    <a:lstStyle/>
                    <a:p>
                      <a:pPr algn="ctr" fontAlgn="ctr"/>
                      <a:r>
                        <a:rPr lang="tr-TR" sz="1000" u="none" strike="noStrike">
                          <a:effectLst/>
                        </a:rPr>
                        <a:t>10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55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DENİZLİ SOSYAL BİLİMLER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783920463"/>
                  </a:ext>
                </a:extLst>
              </a:tr>
              <a:tr h="161687">
                <a:tc>
                  <a:txBody>
                    <a:bodyPr/>
                    <a:lstStyle/>
                    <a:p>
                      <a:pPr algn="ctr" fontAlgn="ctr"/>
                      <a:r>
                        <a:rPr lang="tr-TR" sz="1000" u="none" strike="noStrike">
                          <a:effectLst/>
                        </a:rPr>
                        <a:t>11</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DENİZLİ TEKNİK BİLİMLER MESLEK YÜKSEKOLU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621071338"/>
                  </a:ext>
                </a:extLst>
              </a:tr>
              <a:tr h="161687">
                <a:tc>
                  <a:txBody>
                    <a:bodyPr/>
                    <a:lstStyle/>
                    <a:p>
                      <a:pPr algn="ctr" fontAlgn="ctr"/>
                      <a:r>
                        <a:rPr lang="tr-TR" sz="1000" u="none" strike="noStrike">
                          <a:effectLst/>
                        </a:rPr>
                        <a:t>12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12791</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35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DİŞ HEKİMLİĞİ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399115454"/>
                  </a:ext>
                </a:extLst>
              </a:tr>
              <a:tr h="161687">
                <a:tc>
                  <a:txBody>
                    <a:bodyPr/>
                    <a:lstStyle/>
                    <a:p>
                      <a:pPr algn="ctr" fontAlgn="ctr"/>
                      <a:r>
                        <a:rPr lang="tr-TR" sz="1000" u="none" strike="noStrike">
                          <a:effectLst/>
                        </a:rPr>
                        <a:t>13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105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EĞİTİM FAKÜLTESİ</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408284499"/>
                  </a:ext>
                </a:extLst>
              </a:tr>
              <a:tr h="161687">
                <a:tc>
                  <a:txBody>
                    <a:bodyPr/>
                    <a:lstStyle/>
                    <a:p>
                      <a:pPr algn="ctr" fontAlgn="ctr"/>
                      <a:r>
                        <a:rPr lang="tr-TR" sz="1000" u="none" strike="noStrike">
                          <a:effectLst/>
                        </a:rPr>
                        <a:t>14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250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ENSTİTÜLER</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67950235"/>
                  </a:ext>
                </a:extLst>
              </a:tr>
              <a:tr h="161687">
                <a:tc>
                  <a:txBody>
                    <a:bodyPr/>
                    <a:lstStyle/>
                    <a:p>
                      <a:pPr algn="ctr" fontAlgn="ctr"/>
                      <a:r>
                        <a:rPr lang="tr-TR" sz="1000" u="none" strike="noStrike">
                          <a:effectLst/>
                        </a:rPr>
                        <a:t>15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12921</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50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FEN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604134034"/>
                  </a:ext>
                </a:extLst>
              </a:tr>
              <a:tr h="161687">
                <a:tc>
                  <a:txBody>
                    <a:bodyPr/>
                    <a:lstStyle/>
                    <a:p>
                      <a:pPr algn="ctr" fontAlgn="ctr"/>
                      <a:r>
                        <a:rPr lang="tr-TR" sz="1000" u="none" strike="noStrike">
                          <a:effectLst/>
                        </a:rPr>
                        <a:t>16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12933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FİZYOTERAPİ VE REHABİLİTASYON FAKÜLTESİ</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014385584"/>
                  </a:ext>
                </a:extLst>
              </a:tr>
              <a:tr h="161687">
                <a:tc>
                  <a:txBody>
                    <a:bodyPr/>
                    <a:lstStyle/>
                    <a:p>
                      <a:pPr algn="ctr" fontAlgn="ctr"/>
                      <a:r>
                        <a:rPr lang="tr-TR" sz="1000" u="none" strike="noStrike">
                          <a:effectLst/>
                        </a:rPr>
                        <a:t>17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100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HONAZ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548969274"/>
                  </a:ext>
                </a:extLst>
              </a:tr>
              <a:tr h="161687">
                <a:tc>
                  <a:txBody>
                    <a:bodyPr/>
                    <a:lstStyle/>
                    <a:p>
                      <a:pPr algn="ctr" fontAlgn="ctr"/>
                      <a:r>
                        <a:rPr lang="tr-TR" sz="1000" u="none" strike="noStrike">
                          <a:effectLst/>
                        </a:rPr>
                        <a:t>18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12911</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45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HUKUK FAKÜLTESİ</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501848978"/>
                  </a:ext>
                </a:extLst>
              </a:tr>
              <a:tr h="161687">
                <a:tc>
                  <a:txBody>
                    <a:bodyPr/>
                    <a:lstStyle/>
                    <a:p>
                      <a:pPr algn="ctr" fontAlgn="ctr"/>
                      <a:r>
                        <a:rPr lang="tr-TR" sz="1000" u="none" strike="noStrike">
                          <a:effectLst/>
                        </a:rPr>
                        <a:t>19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164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İKTİSADİ VE İDARİ BİLİMLER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536993197"/>
                  </a:ext>
                </a:extLst>
              </a:tr>
              <a:tr h="161687">
                <a:tc>
                  <a:txBody>
                    <a:bodyPr/>
                    <a:lstStyle/>
                    <a:p>
                      <a:pPr algn="ctr" fontAlgn="ctr"/>
                      <a:r>
                        <a:rPr lang="tr-TR" sz="1000" u="none" strike="noStrike">
                          <a:effectLst/>
                        </a:rPr>
                        <a:t>20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50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İLAHİYAT FAKÜLTESİ </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078866406"/>
                  </a:ext>
                </a:extLst>
              </a:tr>
              <a:tr h="161687">
                <a:tc>
                  <a:txBody>
                    <a:bodyPr/>
                    <a:lstStyle/>
                    <a:p>
                      <a:pPr algn="ctr" fontAlgn="ctr"/>
                      <a:r>
                        <a:rPr lang="tr-TR" sz="1000" u="none" strike="noStrike">
                          <a:effectLst/>
                        </a:rPr>
                        <a:t>21</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İLETİŞİM FAKÜLTESİ</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175593140"/>
                  </a:ext>
                </a:extLst>
              </a:tr>
              <a:tr h="161687">
                <a:tc>
                  <a:txBody>
                    <a:bodyPr/>
                    <a:lstStyle/>
                    <a:p>
                      <a:pPr algn="ctr" fontAlgn="ctr"/>
                      <a:r>
                        <a:rPr lang="tr-TR" sz="1000" u="none" strike="noStrike">
                          <a:effectLst/>
                        </a:rPr>
                        <a:t>22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164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İNSAN VE TOPLUM BİLİMLERİ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802525586"/>
                  </a:ext>
                </a:extLst>
              </a:tr>
              <a:tr h="161687">
                <a:tc>
                  <a:txBody>
                    <a:bodyPr/>
                    <a:lstStyle/>
                    <a:p>
                      <a:pPr algn="ctr" fontAlgn="ctr"/>
                      <a:r>
                        <a:rPr lang="tr-TR" sz="1000" u="none" strike="noStrike">
                          <a:effectLst/>
                        </a:rPr>
                        <a:t>23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35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KALE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987806916"/>
                  </a:ext>
                </a:extLst>
              </a:tr>
              <a:tr h="161687">
                <a:tc>
                  <a:txBody>
                    <a:bodyPr/>
                    <a:lstStyle/>
                    <a:p>
                      <a:pPr algn="ctr" fontAlgn="ctr"/>
                      <a:r>
                        <a:rPr lang="tr-TR" sz="1000" u="none" strike="noStrike">
                          <a:effectLst/>
                        </a:rPr>
                        <a:t>24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12794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60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MİMARLIK VE TASARIM FAKÜLTESİ</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046893973"/>
                  </a:ext>
                </a:extLst>
              </a:tr>
              <a:tr h="161687">
                <a:tc>
                  <a:txBody>
                    <a:bodyPr/>
                    <a:lstStyle/>
                    <a:p>
                      <a:pPr algn="ctr" fontAlgn="ctr"/>
                      <a:r>
                        <a:rPr lang="tr-TR" sz="1000" u="none" strike="noStrike">
                          <a:effectLst/>
                        </a:rPr>
                        <a:t>25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159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MÜHENDİSLİK FAKÜLTESİ</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515588233"/>
                  </a:ext>
                </a:extLst>
              </a:tr>
              <a:tr h="161687">
                <a:tc>
                  <a:txBody>
                    <a:bodyPr/>
                    <a:lstStyle/>
                    <a:p>
                      <a:pPr algn="ctr" fontAlgn="ctr"/>
                      <a:r>
                        <a:rPr lang="tr-TR" sz="1000" u="none" strike="noStrike">
                          <a:effectLst/>
                        </a:rPr>
                        <a:t>26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MÜZİK VE SAHNE SANATLARI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315741754"/>
                  </a:ext>
                </a:extLst>
              </a:tr>
              <a:tr h="161687">
                <a:tc>
                  <a:txBody>
                    <a:bodyPr/>
                    <a:lstStyle/>
                    <a:p>
                      <a:pPr algn="ctr" fontAlgn="ctr"/>
                      <a:r>
                        <a:rPr lang="tr-TR" sz="1000" u="none" strike="noStrike">
                          <a:effectLst/>
                        </a:rPr>
                        <a:t>27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300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REKTÖRLÜK</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600867470"/>
                  </a:ext>
                </a:extLst>
              </a:tr>
              <a:tr h="161687">
                <a:tc>
                  <a:txBody>
                    <a:bodyPr/>
                    <a:lstStyle/>
                    <a:p>
                      <a:pPr algn="ctr" fontAlgn="ctr"/>
                      <a:r>
                        <a:rPr lang="tr-TR" sz="1000" u="none" strike="noStrike">
                          <a:effectLst/>
                        </a:rPr>
                        <a:t>28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12935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100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SAĞLIK ARAŞTIRMA VE UYGULAMA MERKEZİ (HASTANE)</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530035107"/>
                  </a:ext>
                </a:extLst>
              </a:tr>
              <a:tr h="161687">
                <a:tc>
                  <a:txBody>
                    <a:bodyPr/>
                    <a:lstStyle/>
                    <a:p>
                      <a:pPr algn="ctr" fontAlgn="ctr"/>
                      <a:r>
                        <a:rPr lang="tr-TR" sz="1000" u="none" strike="noStrike">
                          <a:effectLst/>
                        </a:rPr>
                        <a:t>29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12937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250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SAĞLIK BİLİMLERİ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268620233"/>
                  </a:ext>
                </a:extLst>
              </a:tr>
              <a:tr h="161687">
                <a:tc>
                  <a:txBody>
                    <a:bodyPr/>
                    <a:lstStyle/>
                    <a:p>
                      <a:pPr algn="ctr" fontAlgn="ctr"/>
                      <a:r>
                        <a:rPr lang="tr-TR" sz="1000" u="none" strike="noStrike">
                          <a:effectLst/>
                        </a:rPr>
                        <a:t>30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200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SAĞLIK KÜLTÜR VE SPOR DAİRE BAŞKANLIĞI</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302656527"/>
                  </a:ext>
                </a:extLst>
              </a:tr>
              <a:tr h="161687">
                <a:tc>
                  <a:txBody>
                    <a:bodyPr/>
                    <a:lstStyle/>
                    <a:p>
                      <a:pPr algn="ctr" fontAlgn="ctr"/>
                      <a:r>
                        <a:rPr lang="tr-TR" sz="1000" u="none" strike="noStrike">
                          <a:effectLst/>
                        </a:rPr>
                        <a:t>31</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12788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SARAYKÖY MESLEK YÜKSEKOKULU</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706998097"/>
                  </a:ext>
                </a:extLst>
              </a:tr>
              <a:tr h="161687">
                <a:tc>
                  <a:txBody>
                    <a:bodyPr/>
                    <a:lstStyle/>
                    <a:p>
                      <a:pPr algn="ctr" fontAlgn="ctr"/>
                      <a:r>
                        <a:rPr lang="tr-TR" sz="1000" u="none" strike="noStrike">
                          <a:effectLst/>
                        </a:rPr>
                        <a:t>32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12909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SERİNHİSAR MESLEK YÜKSEKOKULU</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617689400"/>
                  </a:ext>
                </a:extLst>
              </a:tr>
              <a:tr h="283181">
                <a:tc>
                  <a:txBody>
                    <a:bodyPr/>
                    <a:lstStyle/>
                    <a:p>
                      <a:pPr algn="ctr" fontAlgn="ctr"/>
                      <a:r>
                        <a:rPr lang="tr-TR" sz="1000" u="none" strike="noStrike">
                          <a:effectLst/>
                        </a:rPr>
                        <a:t>33</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100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SPOR BİLİMLERİ FAKÜLTESİ/SPOR BİLİMLERİ VE TEKNOLOJİSİ ARAŞTIRMA VE UYGULAMA MERKEZİ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527030631"/>
                  </a:ext>
                </a:extLst>
              </a:tr>
              <a:tr h="161687">
                <a:tc>
                  <a:txBody>
                    <a:bodyPr/>
                    <a:lstStyle/>
                    <a:p>
                      <a:pPr algn="ctr" fontAlgn="ctr"/>
                      <a:r>
                        <a:rPr lang="tr-TR" sz="1000" u="none" strike="noStrike">
                          <a:effectLst/>
                        </a:rPr>
                        <a:t>34</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12896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50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TAVAS SAĞLIK HİZMETLERİ MESLEK YÜKSEKOKULU TAVAS MESLEK YÜKSEKOKULU</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539679530"/>
                  </a:ext>
                </a:extLst>
              </a:tr>
              <a:tr h="161687">
                <a:tc>
                  <a:txBody>
                    <a:bodyPr/>
                    <a:lstStyle/>
                    <a:p>
                      <a:pPr algn="ctr" fontAlgn="ctr"/>
                      <a:r>
                        <a:rPr lang="tr-TR" sz="1000" u="none" strike="noStrike">
                          <a:effectLst/>
                        </a:rPr>
                        <a:t>35</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12930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60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TEKNOLOJİ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687636340"/>
                  </a:ext>
                </a:extLst>
              </a:tr>
              <a:tr h="161687">
                <a:tc>
                  <a:txBody>
                    <a:bodyPr/>
                    <a:lstStyle/>
                    <a:p>
                      <a:pPr algn="ctr" fontAlgn="ctr"/>
                      <a:r>
                        <a:rPr lang="tr-TR" sz="1000" u="none" strike="noStrike">
                          <a:effectLst/>
                        </a:rPr>
                        <a:t>36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12792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36</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TIP FAKÜLTESİ </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4001401776"/>
                  </a:ext>
                </a:extLst>
              </a:tr>
              <a:tr h="161687">
                <a:tc>
                  <a:txBody>
                    <a:bodyPr/>
                    <a:lstStyle/>
                    <a:p>
                      <a:pPr algn="ctr" fontAlgn="ctr"/>
                      <a:r>
                        <a:rPr lang="tr-TR" sz="1000" u="none" strike="noStrike">
                          <a:effectLst/>
                        </a:rPr>
                        <a:t>37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60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TURİZM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159664920"/>
                  </a:ext>
                </a:extLst>
              </a:tr>
              <a:tr h="161687">
                <a:tc>
                  <a:txBody>
                    <a:bodyPr/>
                    <a:lstStyle/>
                    <a:p>
                      <a:pPr algn="ctr" fontAlgn="ctr"/>
                      <a:r>
                        <a:rPr lang="tr-TR" sz="1000" u="none" strike="noStrike">
                          <a:effectLst/>
                        </a:rPr>
                        <a:t>38</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30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UYGULAMALI BİLİMLER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51373268"/>
                  </a:ext>
                </a:extLst>
              </a:tr>
              <a:tr h="161687">
                <a:tc>
                  <a:txBody>
                    <a:bodyPr/>
                    <a:lstStyle/>
                    <a:p>
                      <a:pPr algn="ctr" fontAlgn="ctr"/>
                      <a:r>
                        <a:rPr lang="tr-TR" sz="1000" u="none" strike="noStrike">
                          <a:effectLst/>
                        </a:rPr>
                        <a:t>39</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12917</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60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YABANCI DİLLER YÜKSEKOKULU</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1264974057"/>
                  </a:ext>
                </a:extLst>
              </a:tr>
              <a:tr h="161687">
                <a:tc>
                  <a:txBody>
                    <a:bodyPr/>
                    <a:lstStyle/>
                    <a:p>
                      <a:pPr algn="ctr" fontAlgn="ctr"/>
                      <a:r>
                        <a:rPr lang="tr-TR" sz="1000" u="none" strike="noStrike">
                          <a:effectLst/>
                        </a:rPr>
                        <a:t>40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12922</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a:effectLst/>
                        </a:rPr>
                        <a:t>20</a:t>
                      </a:r>
                      <a:endParaRPr lang="tr-TR" sz="1000" b="0" i="0" u="none" strike="noStrike">
                        <a:solidFill>
                          <a:srgbClr val="000000"/>
                        </a:solidFill>
                        <a:effectLst/>
                        <a:latin typeface="Times New Roman" panose="02020603050405020304" pitchFamily="18" charset="0"/>
                      </a:endParaRPr>
                    </a:p>
                  </a:txBody>
                  <a:tcPr marL="4213" marR="4213" marT="4213" marB="0" anchor="ctr">
                    <a:solidFill>
                      <a:schemeClr val="tx2"/>
                    </a:solidFill>
                  </a:tcPr>
                </a:tc>
                <a:tc>
                  <a:txBody>
                    <a:bodyPr/>
                    <a:lstStyle/>
                    <a:p>
                      <a:pPr algn="ctr" fontAlgn="ctr"/>
                      <a:r>
                        <a:rPr lang="tr-TR" sz="1000" u="none" strike="noStrike" dirty="0">
                          <a:effectLst/>
                        </a:rPr>
                        <a:t>ZİRAAT FAKÜLTESİ</a:t>
                      </a:r>
                      <a:endParaRPr lang="tr-TR" sz="1000" b="0" i="0" u="none" strike="noStrike" dirty="0">
                        <a:solidFill>
                          <a:srgbClr val="000000"/>
                        </a:solidFill>
                        <a:effectLst/>
                        <a:latin typeface="Times New Roman" panose="02020603050405020304" pitchFamily="18" charset="0"/>
                      </a:endParaRPr>
                    </a:p>
                  </a:txBody>
                  <a:tcPr marL="4213" marR="4213" marT="4213" marB="0" anchor="ctr">
                    <a:solidFill>
                      <a:schemeClr val="tx2"/>
                    </a:solidFill>
                  </a:tcPr>
                </a:tc>
                <a:extLst>
                  <a:ext uri="{0D108BD9-81ED-4DB2-BD59-A6C34878D82A}">
                    <a16:rowId xmlns:a16="http://schemas.microsoft.com/office/drawing/2014/main" val="3388516674"/>
                  </a:ext>
                </a:extLst>
              </a:tr>
            </a:tbl>
          </a:graphicData>
        </a:graphic>
      </p:graphicFrame>
    </p:spTree>
    <p:extLst>
      <p:ext uri="{BB962C8B-B14F-4D97-AF65-F5344CB8AC3E}">
        <p14:creationId xmlns:p14="http://schemas.microsoft.com/office/powerpoint/2010/main" val="2400612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C166A4F-3998-4D4C-8CB4-D9975DCFBCBC}"/>
              </a:ext>
            </a:extLst>
          </p:cNvPr>
          <p:cNvSpPr/>
          <p:nvPr/>
        </p:nvSpPr>
        <p:spPr>
          <a:xfrm>
            <a:off x="1783978" y="3119717"/>
            <a:ext cx="6633882" cy="757130"/>
          </a:xfrm>
          <a:prstGeom prst="rect">
            <a:avLst/>
          </a:prstGeom>
          <a:solidFill>
            <a:schemeClr val="accent2">
              <a:lumMod val="75000"/>
            </a:schemeClr>
          </a:solidFill>
        </p:spPr>
        <p:txBody>
          <a:bodyPr wrap="square">
            <a:spAutoFit/>
          </a:bodyPr>
          <a:lstStyle/>
          <a:p>
            <a:pPr lvl="0" algn="ctr">
              <a:lnSpc>
                <a:spcPct val="90000"/>
              </a:lnSpc>
              <a:spcBef>
                <a:spcPts val="750"/>
              </a:spcBef>
              <a:buClr>
                <a:schemeClr val="dk1"/>
              </a:buClr>
              <a:buSzPts val="4800"/>
            </a:pPr>
            <a:r>
              <a:rPr lang="tr-TR" sz="4800" dirty="0">
                <a:latin typeface="Garamond"/>
                <a:ea typeface="Garamond"/>
                <a:cs typeface="Garamond"/>
                <a:sym typeface="Garamond"/>
              </a:rPr>
              <a:t>Arz ederim.</a:t>
            </a:r>
            <a:endParaRPr lang="tr-TR" sz="4800" dirty="0"/>
          </a:p>
        </p:txBody>
      </p:sp>
      <p:pic>
        <p:nvPicPr>
          <p:cNvPr id="3" name="Picture 2" descr="website logo">
            <a:hlinkClick r:id="rId2"/>
            <a:extLst>
              <a:ext uri="{FF2B5EF4-FFF2-40B4-BE49-F238E27FC236}">
                <a16:creationId xmlns:a16="http://schemas.microsoft.com/office/drawing/2014/main" id="{E36E228C-66FD-42B7-B597-1DC5874591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71719"/>
            <a:ext cx="1505136" cy="1435810"/>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a:extLst>
              <a:ext uri="{FF2B5EF4-FFF2-40B4-BE49-F238E27FC236}">
                <a16:creationId xmlns:a16="http://schemas.microsoft.com/office/drawing/2014/main" id="{D68CC7C7-2EA1-4CB6-B6B1-5405086F8E05}"/>
              </a:ext>
            </a:extLst>
          </p:cNvPr>
          <p:cNvSpPr/>
          <p:nvPr/>
        </p:nvSpPr>
        <p:spPr>
          <a:xfrm>
            <a:off x="1927412" y="230740"/>
            <a:ext cx="6096000" cy="623248"/>
          </a:xfrm>
          <a:prstGeom prst="rect">
            <a:avLst/>
          </a:prstGeom>
        </p:spPr>
        <p:txBody>
          <a:bodyPr>
            <a:spAutoFit/>
          </a:bodyPr>
          <a:lstStyle/>
          <a:p>
            <a:pPr lvl="0" defTabSz="914400" eaLnBrk="0" fontAlgn="base" hangingPunct="0">
              <a:spcBef>
                <a:spcPct val="0"/>
              </a:spcBef>
              <a:spcAft>
                <a:spcPct val="0"/>
              </a:spcAft>
            </a:pPr>
            <a:endParaRPr lang="tr-TR" altLang="tr-TR" sz="600" dirty="0"/>
          </a:p>
          <a:p>
            <a:pPr defTabSz="914400"/>
            <a:r>
              <a:rPr lang="tr-TR" dirty="0">
                <a:solidFill>
                  <a:srgbClr val="FFFFFF"/>
                </a:solidFill>
                <a:latin typeface="Roboto"/>
              </a:rPr>
              <a:t>GENÇLİK PROGRAMI ŞUBE MÜDÜRLÜĞÜ</a:t>
            </a:r>
            <a:endParaRPr lang="tr-TR" dirty="0"/>
          </a:p>
          <a:p>
            <a:pPr lvl="0" defTabSz="914400" eaLnBrk="0" fontAlgn="base" hangingPunct="0">
              <a:spcBef>
                <a:spcPct val="0"/>
              </a:spcBef>
              <a:spcAft>
                <a:spcPct val="0"/>
              </a:spcAft>
            </a:pPr>
            <a:endParaRPr lang="tr-TR" altLang="tr-TR" sz="1050" u="sng" dirty="0">
              <a:solidFill>
                <a:srgbClr val="0D6EFD"/>
              </a:solidFill>
              <a:latin typeface="Roboto"/>
            </a:endParaRPr>
          </a:p>
        </p:txBody>
      </p:sp>
    </p:spTree>
    <p:extLst>
      <p:ext uri="{BB962C8B-B14F-4D97-AF65-F5344CB8AC3E}">
        <p14:creationId xmlns:p14="http://schemas.microsoft.com/office/powerpoint/2010/main" val="3002147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4E3CCE7-F219-464E-9B50-861F75D2B0F0}"/>
              </a:ext>
            </a:extLst>
          </p:cNvPr>
          <p:cNvSpPr/>
          <p:nvPr/>
        </p:nvSpPr>
        <p:spPr>
          <a:xfrm>
            <a:off x="4347957" y="1493553"/>
            <a:ext cx="4593502" cy="424732"/>
          </a:xfrm>
          <a:prstGeom prst="rect">
            <a:avLst/>
          </a:prstGeom>
          <a:solidFill>
            <a:schemeClr val="accent1"/>
          </a:solidFill>
        </p:spPr>
        <p:txBody>
          <a:bodyPr wrap="none">
            <a:spAutoFit/>
          </a:bodyPr>
          <a:lstStyle/>
          <a:p>
            <a:pPr lvl="0">
              <a:lnSpc>
                <a:spcPct val="90000"/>
              </a:lnSpc>
              <a:buClr>
                <a:srgbClr val="000000"/>
              </a:buClr>
              <a:buSzPts val="2400"/>
            </a:pPr>
            <a:r>
              <a:rPr lang="tr-TR" sz="2400" dirty="0">
                <a:solidFill>
                  <a:schemeClr val="lt1"/>
                </a:solidFill>
                <a:latin typeface="Garamond"/>
                <a:ea typeface="Garamond"/>
                <a:cs typeface="Garamond"/>
                <a:sym typeface="Garamond"/>
              </a:rPr>
              <a:t>Programın Amacı ve Temel Hususlar</a:t>
            </a:r>
            <a:endParaRPr lang="tr-TR" sz="2400" dirty="0"/>
          </a:p>
        </p:txBody>
      </p:sp>
      <p:sp>
        <p:nvSpPr>
          <p:cNvPr id="3" name="Dikdörtgen 2">
            <a:extLst>
              <a:ext uri="{FF2B5EF4-FFF2-40B4-BE49-F238E27FC236}">
                <a16:creationId xmlns:a16="http://schemas.microsoft.com/office/drawing/2014/main" id="{447D1FA5-4311-44BC-A331-EAA0C3C840C9}"/>
              </a:ext>
            </a:extLst>
          </p:cNvPr>
          <p:cNvSpPr/>
          <p:nvPr/>
        </p:nvSpPr>
        <p:spPr>
          <a:xfrm>
            <a:off x="4366745" y="1969618"/>
            <a:ext cx="3387787" cy="424732"/>
          </a:xfrm>
          <a:prstGeom prst="rect">
            <a:avLst/>
          </a:prstGeom>
          <a:solidFill>
            <a:schemeClr val="accent2">
              <a:lumMod val="20000"/>
              <a:lumOff val="80000"/>
            </a:schemeClr>
          </a:solidFill>
        </p:spPr>
        <p:txBody>
          <a:bodyPr wrap="none">
            <a:spAutoFit/>
          </a:bodyPr>
          <a:lstStyle/>
          <a:p>
            <a:pPr lvl="0">
              <a:lnSpc>
                <a:spcPct val="90000"/>
              </a:lnSpc>
              <a:buClr>
                <a:srgbClr val="000000"/>
              </a:buClr>
              <a:buSzPts val="2400"/>
            </a:pPr>
            <a:r>
              <a:rPr lang="tr-TR" sz="2400" dirty="0">
                <a:solidFill>
                  <a:schemeClr val="lt1"/>
                </a:solidFill>
                <a:latin typeface="Garamond"/>
                <a:ea typeface="Garamond"/>
                <a:cs typeface="Garamond"/>
                <a:sym typeface="Garamond"/>
              </a:rPr>
              <a:t>Uygulanabilecek Durumlar</a:t>
            </a:r>
            <a:endParaRPr lang="tr-TR" sz="2400" dirty="0"/>
          </a:p>
        </p:txBody>
      </p:sp>
      <p:sp>
        <p:nvSpPr>
          <p:cNvPr id="4" name="Dikdörtgen 3">
            <a:extLst>
              <a:ext uri="{FF2B5EF4-FFF2-40B4-BE49-F238E27FC236}">
                <a16:creationId xmlns:a16="http://schemas.microsoft.com/office/drawing/2014/main" id="{AD87FDCC-641C-4679-87BB-54A2B3228599}"/>
              </a:ext>
            </a:extLst>
          </p:cNvPr>
          <p:cNvSpPr/>
          <p:nvPr/>
        </p:nvSpPr>
        <p:spPr>
          <a:xfrm>
            <a:off x="4347957" y="2445683"/>
            <a:ext cx="2374368" cy="424732"/>
          </a:xfrm>
          <a:prstGeom prst="rect">
            <a:avLst/>
          </a:prstGeom>
          <a:solidFill>
            <a:srgbClr val="92D050"/>
          </a:solidFill>
        </p:spPr>
        <p:txBody>
          <a:bodyPr wrap="none">
            <a:spAutoFit/>
          </a:bodyPr>
          <a:lstStyle/>
          <a:p>
            <a:pPr lvl="0">
              <a:lnSpc>
                <a:spcPct val="90000"/>
              </a:lnSpc>
              <a:buClr>
                <a:srgbClr val="000000"/>
              </a:buClr>
              <a:buSzPts val="2400"/>
            </a:pPr>
            <a:r>
              <a:rPr lang="tr-TR" sz="2400" dirty="0">
                <a:solidFill>
                  <a:schemeClr val="lt1"/>
                </a:solidFill>
                <a:latin typeface="Garamond"/>
                <a:ea typeface="Garamond"/>
                <a:cs typeface="Garamond"/>
                <a:sym typeface="Garamond"/>
              </a:rPr>
              <a:t>Uygulama Esasları</a:t>
            </a:r>
            <a:endParaRPr lang="tr-TR" sz="2400" dirty="0"/>
          </a:p>
        </p:txBody>
      </p:sp>
      <p:sp>
        <p:nvSpPr>
          <p:cNvPr id="5" name="Dikdörtgen 4">
            <a:extLst>
              <a:ext uri="{FF2B5EF4-FFF2-40B4-BE49-F238E27FC236}">
                <a16:creationId xmlns:a16="http://schemas.microsoft.com/office/drawing/2014/main" id="{D77F3A77-44A0-4765-A32C-2ECDC2C26E53}"/>
              </a:ext>
            </a:extLst>
          </p:cNvPr>
          <p:cNvSpPr/>
          <p:nvPr/>
        </p:nvSpPr>
        <p:spPr>
          <a:xfrm>
            <a:off x="4347957" y="2973081"/>
            <a:ext cx="3405419" cy="424732"/>
          </a:xfrm>
          <a:prstGeom prst="rect">
            <a:avLst/>
          </a:prstGeom>
          <a:solidFill>
            <a:srgbClr val="FFC000"/>
          </a:solidFill>
        </p:spPr>
        <p:txBody>
          <a:bodyPr wrap="none">
            <a:spAutoFit/>
          </a:bodyPr>
          <a:lstStyle/>
          <a:p>
            <a:pPr lvl="0">
              <a:lnSpc>
                <a:spcPct val="90000"/>
              </a:lnSpc>
              <a:buClr>
                <a:srgbClr val="000000"/>
              </a:buClr>
              <a:buSzPts val="2400"/>
            </a:pPr>
            <a:r>
              <a:rPr lang="tr-TR" sz="2400" dirty="0">
                <a:solidFill>
                  <a:schemeClr val="lt1"/>
                </a:solidFill>
                <a:latin typeface="Garamond"/>
                <a:ea typeface="Garamond"/>
                <a:cs typeface="Garamond"/>
                <a:sym typeface="Garamond"/>
              </a:rPr>
              <a:t>Başvuru ve Katılım Şartları</a:t>
            </a:r>
            <a:endParaRPr lang="tr-TR" sz="2400" dirty="0"/>
          </a:p>
        </p:txBody>
      </p:sp>
      <p:pic>
        <p:nvPicPr>
          <p:cNvPr id="6" name="Picture 2" descr="website logo">
            <a:hlinkClick r:id="rId2"/>
            <a:extLst>
              <a:ext uri="{FF2B5EF4-FFF2-40B4-BE49-F238E27FC236}">
                <a16:creationId xmlns:a16="http://schemas.microsoft.com/office/drawing/2014/main" id="{037586FD-FBFE-46DA-9F7E-939C439364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71719"/>
            <a:ext cx="1505136" cy="1435810"/>
          </a:xfrm>
          <a:prstGeom prst="rect">
            <a:avLst/>
          </a:prstGeom>
          <a:noFill/>
          <a:extLst>
            <a:ext uri="{909E8E84-426E-40DD-AFC4-6F175D3DCCD1}">
              <a14:hiddenFill xmlns:a14="http://schemas.microsoft.com/office/drawing/2010/main">
                <a:solidFill>
                  <a:srgbClr val="FFFFFF"/>
                </a:solidFill>
              </a14:hiddenFill>
            </a:ext>
          </a:extLst>
        </p:spPr>
      </p:pic>
      <p:sp>
        <p:nvSpPr>
          <p:cNvPr id="7" name="Dikdörtgen 6">
            <a:extLst>
              <a:ext uri="{FF2B5EF4-FFF2-40B4-BE49-F238E27FC236}">
                <a16:creationId xmlns:a16="http://schemas.microsoft.com/office/drawing/2014/main" id="{A371CEB1-97F2-4919-B261-4A5B3F0B7141}"/>
              </a:ext>
            </a:extLst>
          </p:cNvPr>
          <p:cNvSpPr/>
          <p:nvPr/>
        </p:nvSpPr>
        <p:spPr>
          <a:xfrm>
            <a:off x="2130379" y="254091"/>
            <a:ext cx="4775666" cy="369332"/>
          </a:xfrm>
          <a:prstGeom prst="rect">
            <a:avLst/>
          </a:prstGeom>
        </p:spPr>
        <p:txBody>
          <a:bodyPr wrap="none">
            <a:spAutoFit/>
          </a:bodyPr>
          <a:lstStyle/>
          <a:p>
            <a:pPr defTabSz="914400"/>
            <a:r>
              <a:rPr lang="tr-TR" dirty="0">
                <a:solidFill>
                  <a:srgbClr val="FFFFFF"/>
                </a:solidFill>
                <a:latin typeface="Roboto"/>
              </a:rPr>
              <a:t>GENÇLİK PROGRAMI ŞUBE MÜDÜRLÜĞÜ</a:t>
            </a:r>
            <a:endParaRPr lang="tr-TR" dirty="0"/>
          </a:p>
        </p:txBody>
      </p:sp>
    </p:spTree>
    <p:extLst>
      <p:ext uri="{BB962C8B-B14F-4D97-AF65-F5344CB8AC3E}">
        <p14:creationId xmlns:p14="http://schemas.microsoft.com/office/powerpoint/2010/main" val="858863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213CF7-3878-434F-9521-9A1578F6A2B6}"/>
              </a:ext>
            </a:extLst>
          </p:cNvPr>
          <p:cNvSpPr/>
          <p:nvPr/>
        </p:nvSpPr>
        <p:spPr>
          <a:xfrm>
            <a:off x="1559859" y="1289473"/>
            <a:ext cx="6096000" cy="1498872"/>
          </a:xfrm>
          <a:prstGeom prst="rect">
            <a:avLst/>
          </a:prstGeom>
          <a:solidFill>
            <a:srgbClr val="FFC000"/>
          </a:solidFill>
        </p:spPr>
        <p:txBody>
          <a:bodyPr>
            <a:spAutoFit/>
          </a:bodyPr>
          <a:lstStyle/>
          <a:p>
            <a:pPr lvl="0" algn="ctr">
              <a:lnSpc>
                <a:spcPct val="90000"/>
              </a:lnSpc>
              <a:buClr>
                <a:srgbClr val="000000"/>
              </a:buClr>
              <a:buSzPts val="2400"/>
            </a:pPr>
            <a:r>
              <a:rPr lang="tr-TR" sz="2400" dirty="0">
                <a:solidFill>
                  <a:schemeClr val="lt1"/>
                </a:solidFill>
                <a:latin typeface="Garamond"/>
                <a:ea typeface="Garamond"/>
                <a:cs typeface="Garamond"/>
                <a:sym typeface="Garamond"/>
              </a:rPr>
              <a:t>Amaç</a:t>
            </a:r>
            <a:endParaRPr lang="tr-TR" sz="2400" dirty="0">
              <a:solidFill>
                <a:srgbClr val="000000"/>
              </a:solidFill>
              <a:latin typeface="Arial"/>
              <a:ea typeface="Arial"/>
              <a:cs typeface="Arial"/>
              <a:sym typeface="Arial"/>
            </a:endParaRPr>
          </a:p>
          <a:p>
            <a:pPr lvl="0" algn="ctr">
              <a:lnSpc>
                <a:spcPct val="90000"/>
              </a:lnSpc>
              <a:spcBef>
                <a:spcPts val="630"/>
              </a:spcBef>
            </a:pPr>
            <a:r>
              <a:rPr lang="tr-TR" sz="2400" dirty="0">
                <a:solidFill>
                  <a:schemeClr val="lt1"/>
                </a:solidFill>
                <a:latin typeface="Garamond"/>
                <a:ea typeface="Garamond"/>
                <a:cs typeface="Garamond"/>
                <a:sym typeface="Garamond"/>
              </a:rPr>
              <a:t>Üniversite öğrencilerinin istihdam edilebilirliğini artıracak bilgi, beceri, çalışma alışkanlığı ve disiplin kazandırmak.</a:t>
            </a:r>
            <a:endParaRPr lang="tr-TR" sz="2400" dirty="0"/>
          </a:p>
        </p:txBody>
      </p:sp>
      <p:sp>
        <p:nvSpPr>
          <p:cNvPr id="3" name="Dikdörtgen 2">
            <a:extLst>
              <a:ext uri="{FF2B5EF4-FFF2-40B4-BE49-F238E27FC236}">
                <a16:creationId xmlns:a16="http://schemas.microsoft.com/office/drawing/2014/main" id="{E65447F8-AFFE-4BD2-8A98-A4DED5D22F3F}"/>
              </a:ext>
            </a:extLst>
          </p:cNvPr>
          <p:cNvSpPr/>
          <p:nvPr/>
        </p:nvSpPr>
        <p:spPr>
          <a:xfrm>
            <a:off x="1559859" y="2956563"/>
            <a:ext cx="7584141" cy="1754326"/>
          </a:xfrm>
          <a:prstGeom prst="rect">
            <a:avLst/>
          </a:prstGeom>
          <a:solidFill>
            <a:schemeClr val="accent2">
              <a:lumMod val="60000"/>
              <a:lumOff val="40000"/>
            </a:schemeClr>
          </a:solidFill>
        </p:spPr>
        <p:txBody>
          <a:bodyPr wrap="square">
            <a:spAutoFit/>
          </a:bodyPr>
          <a:lstStyle/>
          <a:p>
            <a:pPr lvl="0" algn="ctr">
              <a:lnSpc>
                <a:spcPct val="90000"/>
              </a:lnSpc>
              <a:buClr>
                <a:srgbClr val="000000"/>
              </a:buClr>
              <a:buSzPts val="2400"/>
            </a:pPr>
            <a:r>
              <a:rPr lang="tr-TR" sz="2400" dirty="0">
                <a:solidFill>
                  <a:schemeClr val="lt1"/>
                </a:solidFill>
                <a:latin typeface="Garamond"/>
                <a:ea typeface="Garamond"/>
                <a:cs typeface="Garamond"/>
                <a:sym typeface="Garamond"/>
              </a:rPr>
              <a:t>Temel Hususlar-Program kısmi istihdam modeli olarak devlet üniversiteleri ile uygulanır.-Katılımcılara program içerisinde kişisel gelişim ve beceri geliştirme eğitimleri verilir.-5510 sayılı Kanun’un 5/1,e hükmü kapsamında %5,5 oranında kısa vade sigorta primleri ödenir.</a:t>
            </a:r>
            <a:endParaRPr lang="tr-TR" dirty="0"/>
          </a:p>
        </p:txBody>
      </p:sp>
      <p:sp>
        <p:nvSpPr>
          <p:cNvPr id="4" name="Dikdörtgen 3">
            <a:extLst>
              <a:ext uri="{FF2B5EF4-FFF2-40B4-BE49-F238E27FC236}">
                <a16:creationId xmlns:a16="http://schemas.microsoft.com/office/drawing/2014/main" id="{7E033C91-CF3E-4104-9031-1F0DE99584DC}"/>
              </a:ext>
            </a:extLst>
          </p:cNvPr>
          <p:cNvSpPr/>
          <p:nvPr/>
        </p:nvSpPr>
        <p:spPr>
          <a:xfrm>
            <a:off x="1640074" y="220543"/>
            <a:ext cx="4775666" cy="369332"/>
          </a:xfrm>
          <a:prstGeom prst="rect">
            <a:avLst/>
          </a:prstGeom>
        </p:spPr>
        <p:txBody>
          <a:bodyPr wrap="none">
            <a:spAutoFit/>
          </a:bodyPr>
          <a:lstStyle/>
          <a:p>
            <a:pPr defTabSz="914400"/>
            <a:r>
              <a:rPr lang="tr-TR" dirty="0">
                <a:solidFill>
                  <a:srgbClr val="FFFFFF"/>
                </a:solidFill>
                <a:latin typeface="Roboto"/>
              </a:rPr>
              <a:t>GENÇLİK PROGRAMI ŞUBE MÜDÜRLÜĞÜ</a:t>
            </a:r>
            <a:endParaRPr lang="tr-TR" dirty="0"/>
          </a:p>
        </p:txBody>
      </p:sp>
      <p:pic>
        <p:nvPicPr>
          <p:cNvPr id="5" name="Picture 2" descr="website logo">
            <a:hlinkClick r:id="rId2"/>
            <a:extLst>
              <a:ext uri="{FF2B5EF4-FFF2-40B4-BE49-F238E27FC236}">
                <a16:creationId xmlns:a16="http://schemas.microsoft.com/office/drawing/2014/main" id="{643DEF66-2D22-4A5B-86EA-3D9AFC5BA9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71719"/>
            <a:ext cx="1505136" cy="1435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823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0;p6">
            <a:extLst>
              <a:ext uri="{FF2B5EF4-FFF2-40B4-BE49-F238E27FC236}">
                <a16:creationId xmlns:a16="http://schemas.microsoft.com/office/drawing/2014/main" id="{6C6EC055-DA3B-4D2B-A1F3-A2610A70350F}"/>
              </a:ext>
            </a:extLst>
          </p:cNvPr>
          <p:cNvSpPr txBox="1">
            <a:spLocks/>
          </p:cNvSpPr>
          <p:nvPr/>
        </p:nvSpPr>
        <p:spPr>
          <a:xfrm>
            <a:off x="1919012" y="139923"/>
            <a:ext cx="7743272" cy="659181"/>
          </a:xfrm>
          <a:prstGeom prst="rect">
            <a:avLst/>
          </a:prstGeom>
          <a:noFill/>
          <a:ln>
            <a:noFill/>
          </a:ln>
        </p:spPr>
        <p:txBody>
          <a:bodyPr spcFirstLastPara="1" wrap="square" lIns="91425" tIns="45700" rIns="91425" bIns="45700" anchor="ctr" anchorCtr="0">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90000"/>
              </a:lnSpc>
              <a:spcBef>
                <a:spcPts val="0"/>
              </a:spcBef>
              <a:buClr>
                <a:srgbClr val="FFFFFF"/>
              </a:buClr>
              <a:buSzPts val="3200"/>
              <a:buFont typeface="Garamond"/>
              <a:buNone/>
            </a:pPr>
            <a:r>
              <a:rPr lang="tr-TR" sz="3200" b="1" dirty="0">
                <a:solidFill>
                  <a:srgbClr val="FFFFFF"/>
                </a:solidFill>
                <a:latin typeface="Garamond"/>
                <a:ea typeface="Garamond"/>
                <a:cs typeface="Garamond"/>
                <a:sym typeface="Garamond"/>
              </a:rPr>
              <a:t>Gençlik Programı Uygulanabilecek Durumlar</a:t>
            </a:r>
          </a:p>
        </p:txBody>
      </p:sp>
      <p:sp>
        <p:nvSpPr>
          <p:cNvPr id="4" name="Google Shape;142;p6">
            <a:extLst>
              <a:ext uri="{FF2B5EF4-FFF2-40B4-BE49-F238E27FC236}">
                <a16:creationId xmlns:a16="http://schemas.microsoft.com/office/drawing/2014/main" id="{5CDE83A5-976E-4B76-B269-A392AA5862C8}"/>
              </a:ext>
            </a:extLst>
          </p:cNvPr>
          <p:cNvSpPr txBox="1"/>
          <p:nvPr/>
        </p:nvSpPr>
        <p:spPr>
          <a:xfrm>
            <a:off x="7099976" y="548393"/>
            <a:ext cx="2044024"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5" name="Google Shape;143;p6">
            <a:extLst>
              <a:ext uri="{FF2B5EF4-FFF2-40B4-BE49-F238E27FC236}">
                <a16:creationId xmlns:a16="http://schemas.microsoft.com/office/drawing/2014/main" id="{9F1E9DFC-C66F-4C2A-8209-37D927AEF9D3}"/>
              </a:ext>
            </a:extLst>
          </p:cNvPr>
          <p:cNvGrpSpPr/>
          <p:nvPr/>
        </p:nvGrpSpPr>
        <p:grpSpPr>
          <a:xfrm>
            <a:off x="2962188" y="868082"/>
            <a:ext cx="6181812" cy="5441525"/>
            <a:chOff x="1152741" y="-103696"/>
            <a:chExt cx="6181812" cy="5441525"/>
          </a:xfrm>
        </p:grpSpPr>
        <p:sp>
          <p:nvSpPr>
            <p:cNvPr id="6" name="Google Shape;144;p6">
              <a:extLst>
                <a:ext uri="{FF2B5EF4-FFF2-40B4-BE49-F238E27FC236}">
                  <a16:creationId xmlns:a16="http://schemas.microsoft.com/office/drawing/2014/main" id="{656B5DAF-06B3-4C48-923D-78B306CF1AC1}"/>
                </a:ext>
              </a:extLst>
            </p:cNvPr>
            <p:cNvSpPr/>
            <p:nvPr/>
          </p:nvSpPr>
          <p:spPr>
            <a:xfrm>
              <a:off x="3534817" y="-103696"/>
              <a:ext cx="1343453" cy="887016"/>
            </a:xfrm>
            <a:prstGeom prst="roundRect">
              <a:avLst>
                <a:gd name="adj" fmla="val 16667"/>
              </a:avLst>
            </a:prstGeom>
            <a:solidFill>
              <a:srgbClr val="C00000"/>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45;p6">
              <a:extLst>
                <a:ext uri="{FF2B5EF4-FFF2-40B4-BE49-F238E27FC236}">
                  <a16:creationId xmlns:a16="http://schemas.microsoft.com/office/drawing/2014/main" id="{8277B4BB-565A-4C5B-AA1F-B2757ECDA652}"/>
                </a:ext>
              </a:extLst>
            </p:cNvPr>
            <p:cNvSpPr txBox="1"/>
            <p:nvPr/>
          </p:nvSpPr>
          <p:spPr>
            <a:xfrm>
              <a:off x="3578118" y="-60395"/>
              <a:ext cx="1256851" cy="800414"/>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tr-TR" sz="1000" b="0" i="0" u="none" strike="noStrike" cap="none" dirty="0">
                  <a:solidFill>
                    <a:schemeClr val="lt1"/>
                  </a:solidFill>
                  <a:latin typeface="Arial"/>
                  <a:ea typeface="Arial"/>
                  <a:cs typeface="Arial"/>
                  <a:sym typeface="Arial"/>
                </a:rPr>
                <a:t>Sürdürülebilir Kampüs Faaliyetlerinin Desteklenmesi</a:t>
              </a:r>
              <a:endParaRPr dirty="0"/>
            </a:p>
          </p:txBody>
        </p:sp>
        <p:sp>
          <p:nvSpPr>
            <p:cNvPr id="8" name="Google Shape;146;p6">
              <a:extLst>
                <a:ext uri="{FF2B5EF4-FFF2-40B4-BE49-F238E27FC236}">
                  <a16:creationId xmlns:a16="http://schemas.microsoft.com/office/drawing/2014/main" id="{F46193E8-9455-406D-B8B5-B369B41F3421}"/>
                </a:ext>
              </a:extLst>
            </p:cNvPr>
            <p:cNvSpPr/>
            <p:nvPr/>
          </p:nvSpPr>
          <p:spPr>
            <a:xfrm>
              <a:off x="2288239" y="407847"/>
              <a:ext cx="4568707" cy="4568707"/>
            </a:xfrm>
            <a:custGeom>
              <a:avLst/>
              <a:gdLst/>
              <a:ahLst/>
              <a:cxnLst/>
              <a:rect l="l" t="t" r="r" b="b"/>
              <a:pathLst>
                <a:path w="120000" h="120000" extrusionOk="0">
                  <a:moveTo>
                    <a:pt x="68084" y="547"/>
                  </a:moveTo>
                  <a:lnTo>
                    <a:pt x="68084" y="547"/>
                  </a:lnTo>
                  <a:cubicBezTo>
                    <a:pt x="69904" y="795"/>
                    <a:pt x="71713" y="1126"/>
                    <a:pt x="73503" y="1539"/>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47;p6">
              <a:extLst>
                <a:ext uri="{FF2B5EF4-FFF2-40B4-BE49-F238E27FC236}">
                  <a16:creationId xmlns:a16="http://schemas.microsoft.com/office/drawing/2014/main" id="{6D99431F-D180-4CDD-9543-14E1ACED574C}"/>
                </a:ext>
              </a:extLst>
            </p:cNvPr>
            <p:cNvSpPr/>
            <p:nvPr/>
          </p:nvSpPr>
          <p:spPr>
            <a:xfrm>
              <a:off x="5088781" y="454552"/>
              <a:ext cx="1600241" cy="1073390"/>
            </a:xfrm>
            <a:prstGeom prst="roundRect">
              <a:avLst>
                <a:gd name="adj" fmla="val 16667"/>
              </a:avLst>
            </a:prstGeom>
            <a:solidFill>
              <a:srgbClr val="7030A0"/>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48;p6">
              <a:extLst>
                <a:ext uri="{FF2B5EF4-FFF2-40B4-BE49-F238E27FC236}">
                  <a16:creationId xmlns:a16="http://schemas.microsoft.com/office/drawing/2014/main" id="{1AEDAD1F-F896-4A94-8042-B91CD8EC7BB0}"/>
                </a:ext>
              </a:extLst>
            </p:cNvPr>
            <p:cNvSpPr txBox="1"/>
            <p:nvPr/>
          </p:nvSpPr>
          <p:spPr>
            <a:xfrm>
              <a:off x="5141180" y="506951"/>
              <a:ext cx="1495443" cy="968592"/>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tr-TR" sz="1000" b="0" i="0" u="none" strike="noStrike" cap="none">
                  <a:solidFill>
                    <a:schemeClr val="lt1"/>
                  </a:solidFill>
                  <a:latin typeface="Arial"/>
                  <a:ea typeface="Arial"/>
                  <a:cs typeface="Arial"/>
                  <a:sym typeface="Arial"/>
                </a:rPr>
                <a:t>Sosyal ve Kültürel Faaliyetlerin Desteklenmesi</a:t>
              </a:r>
              <a:endParaRPr/>
            </a:p>
          </p:txBody>
        </p:sp>
        <p:sp>
          <p:nvSpPr>
            <p:cNvPr id="11" name="Google Shape;149;p6">
              <a:extLst>
                <a:ext uri="{FF2B5EF4-FFF2-40B4-BE49-F238E27FC236}">
                  <a16:creationId xmlns:a16="http://schemas.microsoft.com/office/drawing/2014/main" id="{D7A711D6-4AD3-497A-896D-174CFABE6B16}"/>
                </a:ext>
              </a:extLst>
            </p:cNvPr>
            <p:cNvSpPr/>
            <p:nvPr/>
          </p:nvSpPr>
          <p:spPr>
            <a:xfrm>
              <a:off x="1940984" y="227897"/>
              <a:ext cx="4568707" cy="4568707"/>
            </a:xfrm>
            <a:custGeom>
              <a:avLst/>
              <a:gdLst/>
              <a:ahLst/>
              <a:cxnLst/>
              <a:rect l="l" t="t" r="r" b="b"/>
              <a:pathLst>
                <a:path w="120000" h="120000" extrusionOk="0">
                  <a:moveTo>
                    <a:pt x="114216" y="34297"/>
                  </a:moveTo>
                  <a:cubicBezTo>
                    <a:pt x="116564" y="39249"/>
                    <a:pt x="118222" y="44499"/>
                    <a:pt x="119144" y="49901"/>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50;p6">
              <a:extLst>
                <a:ext uri="{FF2B5EF4-FFF2-40B4-BE49-F238E27FC236}">
                  <a16:creationId xmlns:a16="http://schemas.microsoft.com/office/drawing/2014/main" id="{EBF43BAE-1760-4507-8F70-FA03EE32F3AA}"/>
                </a:ext>
              </a:extLst>
            </p:cNvPr>
            <p:cNvSpPr/>
            <p:nvPr/>
          </p:nvSpPr>
          <p:spPr>
            <a:xfrm>
              <a:off x="5728171" y="2134053"/>
              <a:ext cx="1606382" cy="980223"/>
            </a:xfrm>
            <a:prstGeom prst="roundRect">
              <a:avLst>
                <a:gd name="adj" fmla="val 16667"/>
              </a:avLst>
            </a:prstGeom>
            <a:solidFill>
              <a:srgbClr val="C55A1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51;p6">
              <a:extLst>
                <a:ext uri="{FF2B5EF4-FFF2-40B4-BE49-F238E27FC236}">
                  <a16:creationId xmlns:a16="http://schemas.microsoft.com/office/drawing/2014/main" id="{3FC7A3E3-3F0A-4401-93ED-F4094FB0E2BA}"/>
                </a:ext>
              </a:extLst>
            </p:cNvPr>
            <p:cNvSpPr txBox="1"/>
            <p:nvPr/>
          </p:nvSpPr>
          <p:spPr>
            <a:xfrm>
              <a:off x="5776022" y="2181904"/>
              <a:ext cx="1510680" cy="884521"/>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tr-TR" sz="1000" b="0" i="0" u="none" strike="noStrike" cap="none">
                  <a:solidFill>
                    <a:schemeClr val="lt1"/>
                  </a:solidFill>
                  <a:latin typeface="Arial"/>
                  <a:ea typeface="Arial"/>
                  <a:cs typeface="Arial"/>
                  <a:sym typeface="Arial"/>
                </a:rPr>
                <a:t>Dijital Dönüşüm ve İnovasyon Faaliyetlerinin Desteklenmesi</a:t>
              </a:r>
              <a:endParaRPr/>
            </a:p>
          </p:txBody>
        </p:sp>
        <p:sp>
          <p:nvSpPr>
            <p:cNvPr id="14" name="Google Shape;152;p6">
              <a:extLst>
                <a:ext uri="{FF2B5EF4-FFF2-40B4-BE49-F238E27FC236}">
                  <a16:creationId xmlns:a16="http://schemas.microsoft.com/office/drawing/2014/main" id="{5A44F44A-F058-49FA-BCF8-6E7C1E828B2D}"/>
                </a:ext>
              </a:extLst>
            </p:cNvPr>
            <p:cNvSpPr/>
            <p:nvPr/>
          </p:nvSpPr>
          <p:spPr>
            <a:xfrm>
              <a:off x="1962655" y="339811"/>
              <a:ext cx="4568707" cy="4568707"/>
            </a:xfrm>
            <a:custGeom>
              <a:avLst/>
              <a:gdLst/>
              <a:ahLst/>
              <a:cxnLst/>
              <a:rect l="l" t="t" r="r" b="b"/>
              <a:pathLst>
                <a:path w="120000" h="120000" extrusionOk="0">
                  <a:moveTo>
                    <a:pt x="118570" y="73021"/>
                  </a:moveTo>
                  <a:cubicBezTo>
                    <a:pt x="117494" y="77863"/>
                    <a:pt x="115821" y="82553"/>
                    <a:pt x="113590" y="86983"/>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3;p6">
              <a:extLst>
                <a:ext uri="{FF2B5EF4-FFF2-40B4-BE49-F238E27FC236}">
                  <a16:creationId xmlns:a16="http://schemas.microsoft.com/office/drawing/2014/main" id="{66E5ECE2-055F-481F-A321-F63E68D7B990}"/>
                </a:ext>
              </a:extLst>
            </p:cNvPr>
            <p:cNvSpPr/>
            <p:nvPr/>
          </p:nvSpPr>
          <p:spPr>
            <a:xfrm>
              <a:off x="5095511" y="3656605"/>
              <a:ext cx="1533559" cy="1165682"/>
            </a:xfrm>
            <a:prstGeom prst="roundRect">
              <a:avLst>
                <a:gd name="adj" fmla="val 16667"/>
              </a:avLst>
            </a:prstGeom>
            <a:solidFill>
              <a:srgbClr val="54813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54;p6">
              <a:extLst>
                <a:ext uri="{FF2B5EF4-FFF2-40B4-BE49-F238E27FC236}">
                  <a16:creationId xmlns:a16="http://schemas.microsoft.com/office/drawing/2014/main" id="{1FA0981C-9A55-41C6-AB4B-6D2064A61777}"/>
                </a:ext>
              </a:extLst>
            </p:cNvPr>
            <p:cNvSpPr txBox="1"/>
            <p:nvPr/>
          </p:nvSpPr>
          <p:spPr>
            <a:xfrm>
              <a:off x="5152415" y="3713509"/>
              <a:ext cx="1419751" cy="1051874"/>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tr-TR" sz="1000" b="0" i="0" u="none" strike="noStrike" cap="none">
                  <a:solidFill>
                    <a:schemeClr val="lt1"/>
                  </a:solidFill>
                  <a:latin typeface="Arial"/>
                  <a:ea typeface="Arial"/>
                  <a:cs typeface="Arial"/>
                  <a:sym typeface="Arial"/>
                </a:rPr>
                <a:t>Öğrenci Gelişim ve Uyum Faaliyetlerinin Desteklenmesi</a:t>
              </a:r>
              <a:endParaRPr/>
            </a:p>
          </p:txBody>
        </p:sp>
        <p:sp>
          <p:nvSpPr>
            <p:cNvPr id="17" name="Google Shape;155;p6">
              <a:extLst>
                <a:ext uri="{FF2B5EF4-FFF2-40B4-BE49-F238E27FC236}">
                  <a16:creationId xmlns:a16="http://schemas.microsoft.com/office/drawing/2014/main" id="{BF6C6106-7D3A-4265-BD8C-596F55CCCAF4}"/>
                </a:ext>
              </a:extLst>
            </p:cNvPr>
            <p:cNvSpPr/>
            <p:nvPr/>
          </p:nvSpPr>
          <p:spPr>
            <a:xfrm>
              <a:off x="1962655" y="339811"/>
              <a:ext cx="4568707" cy="4568707"/>
            </a:xfrm>
            <a:custGeom>
              <a:avLst/>
              <a:gdLst/>
              <a:ahLst/>
              <a:cxnLst/>
              <a:rect l="l" t="t" r="r" b="b"/>
              <a:pathLst>
                <a:path w="120000" h="120000" extrusionOk="0">
                  <a:moveTo>
                    <a:pt x="82250" y="115722"/>
                  </a:moveTo>
                  <a:cubicBezTo>
                    <a:pt x="81072" y="116192"/>
                    <a:pt x="79879" y="116625"/>
                    <a:pt x="78674" y="117020"/>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56;p6">
              <a:extLst>
                <a:ext uri="{FF2B5EF4-FFF2-40B4-BE49-F238E27FC236}">
                  <a16:creationId xmlns:a16="http://schemas.microsoft.com/office/drawing/2014/main" id="{AE1B992B-C2EF-461C-97EC-CF07467D86D3}"/>
                </a:ext>
              </a:extLst>
            </p:cNvPr>
            <p:cNvSpPr/>
            <p:nvPr/>
          </p:nvSpPr>
          <p:spPr>
            <a:xfrm>
              <a:off x="3537427" y="4479206"/>
              <a:ext cx="1419163" cy="858623"/>
            </a:xfrm>
            <a:prstGeom prst="roundRect">
              <a:avLst>
                <a:gd name="adj" fmla="val 16667"/>
              </a:avLst>
            </a:prstGeom>
            <a:solidFill>
              <a:srgbClr val="323F4F"/>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57;p6">
              <a:extLst>
                <a:ext uri="{FF2B5EF4-FFF2-40B4-BE49-F238E27FC236}">
                  <a16:creationId xmlns:a16="http://schemas.microsoft.com/office/drawing/2014/main" id="{F729B229-A5C7-45C9-9F81-03DEEB427E1F}"/>
                </a:ext>
              </a:extLst>
            </p:cNvPr>
            <p:cNvSpPr txBox="1"/>
            <p:nvPr/>
          </p:nvSpPr>
          <p:spPr>
            <a:xfrm>
              <a:off x="3579342" y="4521121"/>
              <a:ext cx="1335333" cy="774793"/>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tr-TR" sz="1000" b="0" i="0" u="none" strike="noStrike" cap="none">
                  <a:solidFill>
                    <a:schemeClr val="lt1"/>
                  </a:solidFill>
                  <a:latin typeface="Arial"/>
                  <a:ea typeface="Arial"/>
                  <a:cs typeface="Arial"/>
                  <a:sym typeface="Arial"/>
                </a:rPr>
                <a:t>Girişimcilik Ekosistemi Faaliyetlerinin Desteklenmesi</a:t>
              </a:r>
              <a:endParaRPr/>
            </a:p>
          </p:txBody>
        </p:sp>
        <p:sp>
          <p:nvSpPr>
            <p:cNvPr id="20" name="Google Shape;158;p6">
              <a:extLst>
                <a:ext uri="{FF2B5EF4-FFF2-40B4-BE49-F238E27FC236}">
                  <a16:creationId xmlns:a16="http://schemas.microsoft.com/office/drawing/2014/main" id="{2C6D81EB-AA86-4C6F-A3E5-BD333798E7C5}"/>
                </a:ext>
              </a:extLst>
            </p:cNvPr>
            <p:cNvSpPr/>
            <p:nvPr/>
          </p:nvSpPr>
          <p:spPr>
            <a:xfrm>
              <a:off x="1502212" y="240435"/>
              <a:ext cx="4568707" cy="4568707"/>
            </a:xfrm>
            <a:custGeom>
              <a:avLst/>
              <a:gdLst/>
              <a:ahLst/>
              <a:cxnLst/>
              <a:rect l="l" t="t" r="r" b="b"/>
              <a:pathLst>
                <a:path w="120000" h="120000" extrusionOk="0">
                  <a:moveTo>
                    <a:pt x="53405" y="119636"/>
                  </a:moveTo>
                  <a:lnTo>
                    <a:pt x="53405" y="119636"/>
                  </a:lnTo>
                  <a:cubicBezTo>
                    <a:pt x="51728" y="119451"/>
                    <a:pt x="50059" y="119194"/>
                    <a:pt x="48403" y="118868"/>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59;p6">
              <a:extLst>
                <a:ext uri="{FF2B5EF4-FFF2-40B4-BE49-F238E27FC236}">
                  <a16:creationId xmlns:a16="http://schemas.microsoft.com/office/drawing/2014/main" id="{8DE7A400-D77A-47F4-8A03-BAFF691D6421}"/>
                </a:ext>
              </a:extLst>
            </p:cNvPr>
            <p:cNvSpPr/>
            <p:nvPr/>
          </p:nvSpPr>
          <p:spPr>
            <a:xfrm>
              <a:off x="1887984" y="3772675"/>
              <a:ext cx="1455123" cy="1014458"/>
            </a:xfrm>
            <a:prstGeom prst="roundRect">
              <a:avLst>
                <a:gd name="adj" fmla="val 16667"/>
              </a:avLst>
            </a:prstGeom>
            <a:solidFill>
              <a:srgbClr val="C00000"/>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60;p6">
              <a:extLst>
                <a:ext uri="{FF2B5EF4-FFF2-40B4-BE49-F238E27FC236}">
                  <a16:creationId xmlns:a16="http://schemas.microsoft.com/office/drawing/2014/main" id="{6E3C633D-10BE-4DE8-A825-E98C1F931F46}"/>
                </a:ext>
              </a:extLst>
            </p:cNvPr>
            <p:cNvSpPr txBox="1"/>
            <p:nvPr/>
          </p:nvSpPr>
          <p:spPr>
            <a:xfrm>
              <a:off x="1937506" y="3822197"/>
              <a:ext cx="1356079" cy="915414"/>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tr-TR" sz="1000" b="0" i="0" u="none" strike="noStrike" cap="none">
                  <a:solidFill>
                    <a:schemeClr val="lt1"/>
                  </a:solidFill>
                  <a:latin typeface="Arial"/>
                  <a:ea typeface="Arial"/>
                  <a:cs typeface="Arial"/>
                  <a:sym typeface="Arial"/>
                </a:rPr>
                <a:t>Toplumsal Hizmet ve İşbirliği Faaliyetlerinin Desteklenmesi</a:t>
              </a:r>
              <a:endParaRPr/>
            </a:p>
          </p:txBody>
        </p:sp>
        <p:sp>
          <p:nvSpPr>
            <p:cNvPr id="23" name="Google Shape;161;p6">
              <a:extLst>
                <a:ext uri="{FF2B5EF4-FFF2-40B4-BE49-F238E27FC236}">
                  <a16:creationId xmlns:a16="http://schemas.microsoft.com/office/drawing/2014/main" id="{2A0BB7AA-C5AC-4325-AB64-5348435F52E3}"/>
                </a:ext>
              </a:extLst>
            </p:cNvPr>
            <p:cNvSpPr/>
            <p:nvPr/>
          </p:nvSpPr>
          <p:spPr>
            <a:xfrm>
              <a:off x="1986993" y="470853"/>
              <a:ext cx="4568707" cy="4568707"/>
            </a:xfrm>
            <a:custGeom>
              <a:avLst/>
              <a:gdLst/>
              <a:ahLst/>
              <a:cxnLst/>
              <a:rect l="l" t="t" r="r" b="b"/>
              <a:pathLst>
                <a:path w="120000" h="120000" extrusionOk="0">
                  <a:moveTo>
                    <a:pt x="6199" y="86560"/>
                  </a:moveTo>
                  <a:lnTo>
                    <a:pt x="6199" y="86560"/>
                  </a:lnTo>
                  <a:cubicBezTo>
                    <a:pt x="3529" y="81151"/>
                    <a:pt x="1689" y="75370"/>
                    <a:pt x="743" y="69412"/>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62;p6">
              <a:extLst>
                <a:ext uri="{FF2B5EF4-FFF2-40B4-BE49-F238E27FC236}">
                  <a16:creationId xmlns:a16="http://schemas.microsoft.com/office/drawing/2014/main" id="{37C66E31-77BC-4990-A413-3BD2436E7D04}"/>
                </a:ext>
              </a:extLst>
            </p:cNvPr>
            <p:cNvSpPr/>
            <p:nvPr/>
          </p:nvSpPr>
          <p:spPr>
            <a:xfrm>
              <a:off x="1152741" y="2141696"/>
              <a:ext cx="1619828" cy="964936"/>
            </a:xfrm>
            <a:prstGeom prst="roundRect">
              <a:avLst>
                <a:gd name="adj" fmla="val 16667"/>
              </a:avLst>
            </a:prstGeom>
            <a:solidFill>
              <a:srgbClr val="54813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63;p6">
              <a:extLst>
                <a:ext uri="{FF2B5EF4-FFF2-40B4-BE49-F238E27FC236}">
                  <a16:creationId xmlns:a16="http://schemas.microsoft.com/office/drawing/2014/main" id="{54F20B51-9C4D-4E9C-B841-BCFA1CB8D53B}"/>
                </a:ext>
              </a:extLst>
            </p:cNvPr>
            <p:cNvSpPr txBox="1"/>
            <p:nvPr/>
          </p:nvSpPr>
          <p:spPr>
            <a:xfrm>
              <a:off x="1199845" y="2188800"/>
              <a:ext cx="1525620" cy="870728"/>
            </a:xfrm>
            <a:prstGeom prst="rect">
              <a:avLst/>
            </a:prstGeom>
            <a:noFill/>
            <a:ln>
              <a:noFill/>
            </a:ln>
          </p:spPr>
          <p:txBody>
            <a:bodyPr spcFirstLastPara="1" wrap="square" lIns="45700" tIns="45700" rIns="45700" bIns="45700" anchor="ctr" anchorCtr="0">
              <a:noAutofit/>
            </a:bodyPr>
            <a:lstStyle/>
            <a:p>
              <a:pPr marL="0" marR="0" lvl="0" indent="0" algn="ctr" rtl="0">
                <a:lnSpc>
                  <a:spcPct val="90000"/>
                </a:lnSpc>
                <a:spcBef>
                  <a:spcPts val="0"/>
                </a:spcBef>
                <a:spcAft>
                  <a:spcPts val="0"/>
                </a:spcAft>
                <a:buClr>
                  <a:srgbClr val="000000"/>
                </a:buClr>
                <a:buSzPts val="1200"/>
                <a:buFont typeface="Arial"/>
                <a:buNone/>
              </a:pPr>
              <a:r>
                <a:rPr lang="tr-TR" sz="1200" b="0" i="0" u="none" strike="noStrike" cap="none">
                  <a:solidFill>
                    <a:schemeClr val="lt1"/>
                  </a:solidFill>
                  <a:latin typeface="Arial"/>
                  <a:ea typeface="Arial"/>
                  <a:cs typeface="Arial"/>
                  <a:sym typeface="Arial"/>
                </a:rPr>
                <a:t>Akademik ve İdari Faaliyetlerin Desteklenmesi</a:t>
              </a:r>
              <a:endParaRPr/>
            </a:p>
          </p:txBody>
        </p:sp>
        <p:sp>
          <p:nvSpPr>
            <p:cNvPr id="26" name="Google Shape;164;p6">
              <a:extLst>
                <a:ext uri="{FF2B5EF4-FFF2-40B4-BE49-F238E27FC236}">
                  <a16:creationId xmlns:a16="http://schemas.microsoft.com/office/drawing/2014/main" id="{399150E1-F692-4CB5-BA4D-62F4FA5F52D7}"/>
                </a:ext>
              </a:extLst>
            </p:cNvPr>
            <p:cNvSpPr/>
            <p:nvPr/>
          </p:nvSpPr>
          <p:spPr>
            <a:xfrm>
              <a:off x="1962655" y="339811"/>
              <a:ext cx="4568707" cy="4568707"/>
            </a:xfrm>
            <a:custGeom>
              <a:avLst/>
              <a:gdLst/>
              <a:ahLst/>
              <a:cxnLst/>
              <a:rect l="l" t="t" r="r" b="b"/>
              <a:pathLst>
                <a:path w="120000" h="120000" extrusionOk="0">
                  <a:moveTo>
                    <a:pt x="1390" y="47160"/>
                  </a:moveTo>
                  <a:lnTo>
                    <a:pt x="1390" y="47160"/>
                  </a:lnTo>
                  <a:cubicBezTo>
                    <a:pt x="2598" y="41646"/>
                    <a:pt x="4578" y="36331"/>
                    <a:pt x="7271" y="31370"/>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65;p6">
              <a:extLst>
                <a:ext uri="{FF2B5EF4-FFF2-40B4-BE49-F238E27FC236}">
                  <a16:creationId xmlns:a16="http://schemas.microsoft.com/office/drawing/2014/main" id="{335E2DE0-478C-4531-A708-52217C239879}"/>
                </a:ext>
              </a:extLst>
            </p:cNvPr>
            <p:cNvSpPr/>
            <p:nvPr/>
          </p:nvSpPr>
          <p:spPr>
            <a:xfrm>
              <a:off x="1922961" y="489373"/>
              <a:ext cx="1417531" cy="1039017"/>
            </a:xfrm>
            <a:prstGeom prst="roundRect">
              <a:avLst>
                <a:gd name="adj" fmla="val 16667"/>
              </a:avLst>
            </a:prstGeom>
            <a:solidFill>
              <a:srgbClr val="2F5496"/>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66;p6">
              <a:extLst>
                <a:ext uri="{FF2B5EF4-FFF2-40B4-BE49-F238E27FC236}">
                  <a16:creationId xmlns:a16="http://schemas.microsoft.com/office/drawing/2014/main" id="{3FC7175A-22D7-4852-B3D7-772B12C36D1F}"/>
                </a:ext>
              </a:extLst>
            </p:cNvPr>
            <p:cNvSpPr txBox="1"/>
            <p:nvPr/>
          </p:nvSpPr>
          <p:spPr>
            <a:xfrm>
              <a:off x="1973682" y="540094"/>
              <a:ext cx="1316089" cy="937575"/>
            </a:xfrm>
            <a:prstGeom prst="rect">
              <a:avLst/>
            </a:prstGeom>
            <a:noFill/>
            <a:ln>
              <a:noFill/>
            </a:ln>
          </p:spPr>
          <p:txBody>
            <a:bodyPr spcFirstLastPara="1" wrap="square" lIns="38100" tIns="38100" rIns="38100" bIns="381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tr-TR" sz="1000" b="0" i="0" u="none" strike="noStrike" cap="none">
                  <a:solidFill>
                    <a:schemeClr val="lt1"/>
                  </a:solidFill>
                  <a:latin typeface="Arial"/>
                  <a:ea typeface="Arial"/>
                  <a:cs typeface="Arial"/>
                  <a:sym typeface="Arial"/>
                </a:rPr>
                <a:t>Kampüs Altyapı ve Bakım Faaliyetlerinin Desteklenmesi</a:t>
              </a:r>
              <a:endParaRPr/>
            </a:p>
          </p:txBody>
        </p:sp>
        <p:sp>
          <p:nvSpPr>
            <p:cNvPr id="29" name="Google Shape;167;p6">
              <a:extLst>
                <a:ext uri="{FF2B5EF4-FFF2-40B4-BE49-F238E27FC236}">
                  <a16:creationId xmlns:a16="http://schemas.microsoft.com/office/drawing/2014/main" id="{329E9974-2F18-4240-86C1-3DD40BE8EC83}"/>
                </a:ext>
              </a:extLst>
            </p:cNvPr>
            <p:cNvSpPr/>
            <p:nvPr/>
          </p:nvSpPr>
          <p:spPr>
            <a:xfrm>
              <a:off x="1966271" y="338244"/>
              <a:ext cx="4568707" cy="4568707"/>
            </a:xfrm>
            <a:custGeom>
              <a:avLst/>
              <a:gdLst/>
              <a:ahLst/>
              <a:cxnLst/>
              <a:rect l="l" t="t" r="r" b="b"/>
              <a:pathLst>
                <a:path w="120000" h="120000" extrusionOk="0">
                  <a:moveTo>
                    <a:pt x="36145" y="4946"/>
                  </a:moveTo>
                  <a:lnTo>
                    <a:pt x="36145" y="4946"/>
                  </a:lnTo>
                  <a:cubicBezTo>
                    <a:pt x="37783" y="4236"/>
                    <a:pt x="39452" y="3600"/>
                    <a:pt x="41147" y="3039"/>
                  </a:cubicBezTo>
                </a:path>
              </a:pathLst>
            </a:custGeom>
            <a:noFill/>
            <a:ln w="9525" cap="flat" cmpd="sng">
              <a:solidFill>
                <a:srgbClr val="599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656899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3;p7">
            <a:extLst>
              <a:ext uri="{FF2B5EF4-FFF2-40B4-BE49-F238E27FC236}">
                <a16:creationId xmlns:a16="http://schemas.microsoft.com/office/drawing/2014/main" id="{E9EF022D-9550-4ECF-9DF7-51887F53F20C}"/>
              </a:ext>
            </a:extLst>
          </p:cNvPr>
          <p:cNvSpPr txBox="1">
            <a:spLocks/>
          </p:cNvSpPr>
          <p:nvPr/>
        </p:nvSpPr>
        <p:spPr>
          <a:xfrm>
            <a:off x="757098" y="382919"/>
            <a:ext cx="7743272" cy="659181"/>
          </a:xfrm>
          <a:prstGeom prst="rect">
            <a:avLst/>
          </a:prstGeom>
          <a:noFill/>
          <a:ln>
            <a:noFill/>
          </a:ln>
        </p:spPr>
        <p:txBody>
          <a:bodyPr spcFirstLastPara="1" wrap="square" lIns="91425" tIns="45700" rIns="91425" bIns="45700" anchor="ctr" anchorCtr="0">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lnSpc>
                <a:spcPct val="90000"/>
              </a:lnSpc>
              <a:spcBef>
                <a:spcPts val="0"/>
              </a:spcBef>
              <a:buClr>
                <a:srgbClr val="FFFFFF"/>
              </a:buClr>
              <a:buSzPts val="3600"/>
              <a:buFont typeface="Garamond"/>
              <a:buNone/>
            </a:pPr>
            <a:r>
              <a:rPr lang="tr-TR" b="1" dirty="0">
                <a:solidFill>
                  <a:srgbClr val="FFFFFF"/>
                </a:solidFill>
                <a:latin typeface="Garamond"/>
                <a:ea typeface="Garamond"/>
                <a:cs typeface="Garamond"/>
                <a:sym typeface="Garamond"/>
              </a:rPr>
              <a:t>Uygulama Esasları</a:t>
            </a:r>
            <a:endParaRPr lang="tr-TR" sz="3200" b="1" dirty="0">
              <a:solidFill>
                <a:srgbClr val="FFFFFF"/>
              </a:solidFill>
              <a:latin typeface="Garamond"/>
              <a:ea typeface="Garamond"/>
              <a:cs typeface="Garamond"/>
              <a:sym typeface="Garamond"/>
            </a:endParaRPr>
          </a:p>
        </p:txBody>
      </p:sp>
      <p:sp>
        <p:nvSpPr>
          <p:cNvPr id="4" name="Google Shape;175;p7">
            <a:extLst>
              <a:ext uri="{FF2B5EF4-FFF2-40B4-BE49-F238E27FC236}">
                <a16:creationId xmlns:a16="http://schemas.microsoft.com/office/drawing/2014/main" id="{2080D558-41D5-4FFF-8B1C-7C5BB421A6E6}"/>
              </a:ext>
            </a:extLst>
          </p:cNvPr>
          <p:cNvSpPr txBox="1"/>
          <p:nvPr/>
        </p:nvSpPr>
        <p:spPr>
          <a:xfrm>
            <a:off x="6947576" y="611002"/>
            <a:ext cx="2044024"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5" name="Google Shape;176;p7">
            <a:extLst>
              <a:ext uri="{FF2B5EF4-FFF2-40B4-BE49-F238E27FC236}">
                <a16:creationId xmlns:a16="http://schemas.microsoft.com/office/drawing/2014/main" id="{F14AA280-4AF1-44FC-9486-B3B89EC3A59C}"/>
              </a:ext>
            </a:extLst>
          </p:cNvPr>
          <p:cNvGrpSpPr/>
          <p:nvPr/>
        </p:nvGrpSpPr>
        <p:grpSpPr>
          <a:xfrm>
            <a:off x="-2622605" y="548393"/>
            <a:ext cx="12688773" cy="5384058"/>
            <a:chOff x="-4545534" y="-693049"/>
            <a:chExt cx="12688773" cy="5384058"/>
          </a:xfrm>
        </p:grpSpPr>
        <p:sp>
          <p:nvSpPr>
            <p:cNvPr id="6" name="Google Shape;177;p7">
              <a:extLst>
                <a:ext uri="{FF2B5EF4-FFF2-40B4-BE49-F238E27FC236}">
                  <a16:creationId xmlns:a16="http://schemas.microsoft.com/office/drawing/2014/main" id="{12453A35-11C4-4A20-AB51-F473AD4EE289}"/>
                </a:ext>
              </a:extLst>
            </p:cNvPr>
            <p:cNvSpPr/>
            <p:nvPr/>
          </p:nvSpPr>
          <p:spPr>
            <a:xfrm>
              <a:off x="-4545534" y="-693049"/>
              <a:ext cx="5384058" cy="5384058"/>
            </a:xfrm>
            <a:prstGeom prst="blockArc">
              <a:avLst>
                <a:gd name="adj1" fmla="val 18900000"/>
                <a:gd name="adj2" fmla="val 2700000"/>
                <a:gd name="adj3" fmla="val 401"/>
              </a:avLst>
            </a:prstGeom>
            <a:noFill/>
            <a:ln w="254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78;p7">
              <a:extLst>
                <a:ext uri="{FF2B5EF4-FFF2-40B4-BE49-F238E27FC236}">
                  <a16:creationId xmlns:a16="http://schemas.microsoft.com/office/drawing/2014/main" id="{C36A5EC6-22DE-43B0-9742-17DCD8311BCF}"/>
                </a:ext>
              </a:extLst>
            </p:cNvPr>
            <p:cNvSpPr/>
            <p:nvPr/>
          </p:nvSpPr>
          <p:spPr>
            <a:xfrm>
              <a:off x="253770" y="181747"/>
              <a:ext cx="7809410" cy="363334"/>
            </a:xfrm>
            <a:prstGeom prst="rect">
              <a:avLst/>
            </a:prstGeom>
            <a:solidFill>
              <a:schemeClr val="accent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79;p7">
              <a:extLst>
                <a:ext uri="{FF2B5EF4-FFF2-40B4-BE49-F238E27FC236}">
                  <a16:creationId xmlns:a16="http://schemas.microsoft.com/office/drawing/2014/main" id="{29DC3B5D-3EFC-4157-A108-0F9D46350702}"/>
                </a:ext>
              </a:extLst>
            </p:cNvPr>
            <p:cNvSpPr txBox="1"/>
            <p:nvPr/>
          </p:nvSpPr>
          <p:spPr>
            <a:xfrm>
              <a:off x="253770" y="181747"/>
              <a:ext cx="7809410" cy="363334"/>
            </a:xfrm>
            <a:prstGeom prst="rect">
              <a:avLst/>
            </a:prstGeom>
            <a:noFill/>
            <a:ln>
              <a:noFill/>
            </a:ln>
          </p:spPr>
          <p:txBody>
            <a:bodyPr spcFirstLastPara="1" wrap="square" lIns="288375" tIns="40625" rIns="40625" bIns="40625" anchor="ctr" anchorCtr="0">
              <a:noAutofit/>
            </a:bodyPr>
            <a:lstStyle/>
            <a:p>
              <a:pPr marL="0" marR="0" lvl="0" indent="0" algn="l" rtl="0">
                <a:lnSpc>
                  <a:spcPct val="90000"/>
                </a:lnSpc>
                <a:spcBef>
                  <a:spcPts val="0"/>
                </a:spcBef>
                <a:spcAft>
                  <a:spcPts val="0"/>
                </a:spcAft>
                <a:buClr>
                  <a:srgbClr val="000000"/>
                </a:buClr>
                <a:buSzPts val="1600"/>
                <a:buFont typeface="Arial"/>
                <a:buNone/>
              </a:pPr>
              <a:r>
                <a:rPr lang="tr-TR" sz="1600" b="0" i="0" u="none" strike="noStrike" cap="none">
                  <a:solidFill>
                    <a:schemeClr val="lt1"/>
                  </a:solidFill>
                  <a:latin typeface="Garamond"/>
                  <a:ea typeface="Garamond"/>
                  <a:cs typeface="Garamond"/>
                  <a:sym typeface="Garamond"/>
                </a:rPr>
                <a:t>Başvurular İŞKUR Gençlik Platformu üzerinden alınır.</a:t>
              </a:r>
              <a:endParaRPr/>
            </a:p>
          </p:txBody>
        </p:sp>
        <p:sp>
          <p:nvSpPr>
            <p:cNvPr id="9" name="Google Shape;180;p7">
              <a:extLst>
                <a:ext uri="{FF2B5EF4-FFF2-40B4-BE49-F238E27FC236}">
                  <a16:creationId xmlns:a16="http://schemas.microsoft.com/office/drawing/2014/main" id="{9D1CCAB4-2816-4EC7-AFCD-A24B24BFA6DA}"/>
                </a:ext>
              </a:extLst>
            </p:cNvPr>
            <p:cNvSpPr/>
            <p:nvPr/>
          </p:nvSpPr>
          <p:spPr>
            <a:xfrm>
              <a:off x="26686" y="136330"/>
              <a:ext cx="454168" cy="454168"/>
            </a:xfrm>
            <a:prstGeom prst="ellipse">
              <a:avLst/>
            </a:prstGeom>
            <a:solidFill>
              <a:schemeClr val="lt1"/>
            </a:solidFill>
            <a:ln w="254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81;p7">
              <a:extLst>
                <a:ext uri="{FF2B5EF4-FFF2-40B4-BE49-F238E27FC236}">
                  <a16:creationId xmlns:a16="http://schemas.microsoft.com/office/drawing/2014/main" id="{9A6B2227-80BA-4BAB-B163-71CC50AD0FF9}"/>
                </a:ext>
              </a:extLst>
            </p:cNvPr>
            <p:cNvSpPr/>
            <p:nvPr/>
          </p:nvSpPr>
          <p:spPr>
            <a:xfrm>
              <a:off x="529430" y="656244"/>
              <a:ext cx="7587123" cy="504984"/>
            </a:xfrm>
            <a:prstGeom prst="rect">
              <a:avLst/>
            </a:prstGeom>
            <a:solidFill>
              <a:schemeClr val="accent3"/>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82;p7">
              <a:extLst>
                <a:ext uri="{FF2B5EF4-FFF2-40B4-BE49-F238E27FC236}">
                  <a16:creationId xmlns:a16="http://schemas.microsoft.com/office/drawing/2014/main" id="{80229D51-0E7E-4FE2-B8F4-CE45ECC5121C}"/>
                </a:ext>
              </a:extLst>
            </p:cNvPr>
            <p:cNvSpPr txBox="1"/>
            <p:nvPr/>
          </p:nvSpPr>
          <p:spPr>
            <a:xfrm>
              <a:off x="529430" y="656244"/>
              <a:ext cx="7587123" cy="504984"/>
            </a:xfrm>
            <a:prstGeom prst="rect">
              <a:avLst/>
            </a:prstGeom>
            <a:noFill/>
            <a:ln>
              <a:noFill/>
            </a:ln>
          </p:spPr>
          <p:txBody>
            <a:bodyPr spcFirstLastPara="1" wrap="square" lIns="288375" tIns="40625" rIns="40625" bIns="40625" anchor="ctr" anchorCtr="0">
              <a:noAutofit/>
            </a:bodyPr>
            <a:lstStyle/>
            <a:p>
              <a:pPr marL="0" marR="0" lvl="0" indent="0" algn="l" rtl="0">
                <a:lnSpc>
                  <a:spcPct val="90000"/>
                </a:lnSpc>
                <a:spcBef>
                  <a:spcPts val="0"/>
                </a:spcBef>
                <a:spcAft>
                  <a:spcPts val="0"/>
                </a:spcAft>
                <a:buClr>
                  <a:srgbClr val="000000"/>
                </a:buClr>
                <a:buSzPts val="1600"/>
                <a:buFont typeface="Arial"/>
                <a:buNone/>
              </a:pPr>
              <a:r>
                <a:rPr lang="tr-TR" sz="1600" b="0" i="0" u="none" strike="noStrike" cap="none">
                  <a:solidFill>
                    <a:schemeClr val="lt1"/>
                  </a:solidFill>
                  <a:latin typeface="Garamond"/>
                  <a:ea typeface="Garamond"/>
                  <a:cs typeface="Garamond"/>
                  <a:sym typeface="Garamond"/>
                </a:rPr>
                <a:t>Günlük program süresi 7,5 saat, haftalık yararlanma süresi en fazla 22,5 saattir. Program haftada 3 güne kadar uygulanabilir.</a:t>
              </a:r>
              <a:endParaRPr sz="1600" b="0" i="0" u="none" strike="noStrike" cap="none">
                <a:solidFill>
                  <a:schemeClr val="lt1"/>
                </a:solidFill>
                <a:latin typeface="Garamond"/>
                <a:ea typeface="Garamond"/>
                <a:cs typeface="Garamond"/>
                <a:sym typeface="Garamond"/>
              </a:endParaRPr>
            </a:p>
          </p:txBody>
        </p:sp>
        <p:sp>
          <p:nvSpPr>
            <p:cNvPr id="12" name="Google Shape;183;p7">
              <a:extLst>
                <a:ext uri="{FF2B5EF4-FFF2-40B4-BE49-F238E27FC236}">
                  <a16:creationId xmlns:a16="http://schemas.microsoft.com/office/drawing/2014/main" id="{FEF1A86D-6435-4DE3-9FDD-C5E101A7CA85}"/>
                </a:ext>
              </a:extLst>
            </p:cNvPr>
            <p:cNvSpPr/>
            <p:nvPr/>
          </p:nvSpPr>
          <p:spPr>
            <a:xfrm>
              <a:off x="355718" y="681652"/>
              <a:ext cx="454168" cy="454168"/>
            </a:xfrm>
            <a:prstGeom prst="ellipse">
              <a:avLst/>
            </a:prstGeom>
            <a:solidFill>
              <a:schemeClr val="lt1"/>
            </a:solidFill>
            <a:ln w="25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84;p7">
              <a:extLst>
                <a:ext uri="{FF2B5EF4-FFF2-40B4-BE49-F238E27FC236}">
                  <a16:creationId xmlns:a16="http://schemas.microsoft.com/office/drawing/2014/main" id="{FACBBB37-C8F8-4DD3-BF7B-C8062A51CFA6}"/>
                </a:ext>
              </a:extLst>
            </p:cNvPr>
            <p:cNvSpPr/>
            <p:nvPr/>
          </p:nvSpPr>
          <p:spPr>
            <a:xfrm>
              <a:off x="763110" y="1271990"/>
              <a:ext cx="7300070" cy="363334"/>
            </a:xfrm>
            <a:prstGeom prst="rect">
              <a:avLst/>
            </a:prstGeom>
            <a:solidFill>
              <a:schemeClr val="accent4"/>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85;p7">
              <a:extLst>
                <a:ext uri="{FF2B5EF4-FFF2-40B4-BE49-F238E27FC236}">
                  <a16:creationId xmlns:a16="http://schemas.microsoft.com/office/drawing/2014/main" id="{5DA663FA-F21D-40E0-8EE6-A5F01FA80DC6}"/>
                </a:ext>
              </a:extLst>
            </p:cNvPr>
            <p:cNvSpPr txBox="1"/>
            <p:nvPr/>
          </p:nvSpPr>
          <p:spPr>
            <a:xfrm>
              <a:off x="763110" y="1271990"/>
              <a:ext cx="7300070" cy="363334"/>
            </a:xfrm>
            <a:prstGeom prst="rect">
              <a:avLst/>
            </a:prstGeom>
            <a:noFill/>
            <a:ln>
              <a:noFill/>
            </a:ln>
          </p:spPr>
          <p:txBody>
            <a:bodyPr spcFirstLastPara="1" wrap="square" lIns="288375" tIns="40625" rIns="40625" bIns="40625" anchor="ctr" anchorCtr="0">
              <a:noAutofit/>
            </a:bodyPr>
            <a:lstStyle/>
            <a:p>
              <a:pPr marL="0" marR="0" lvl="0" indent="0" algn="l" rtl="0">
                <a:lnSpc>
                  <a:spcPct val="90000"/>
                </a:lnSpc>
                <a:spcBef>
                  <a:spcPts val="0"/>
                </a:spcBef>
                <a:spcAft>
                  <a:spcPts val="0"/>
                </a:spcAft>
                <a:buClr>
                  <a:srgbClr val="000000"/>
                </a:buClr>
                <a:buSzPts val="1600"/>
                <a:buFont typeface="Arial"/>
                <a:buNone/>
              </a:pPr>
              <a:r>
                <a:rPr lang="tr-TR" sz="1600" b="0" i="0" u="none" strike="noStrike" cap="none">
                  <a:solidFill>
                    <a:schemeClr val="lt1"/>
                  </a:solidFill>
                  <a:latin typeface="Garamond"/>
                  <a:ea typeface="Garamond"/>
                  <a:cs typeface="Garamond"/>
                  <a:sym typeface="Garamond"/>
                </a:rPr>
                <a:t>Program süresi en fazla 10 aydır. (en fazla fiili 140 gün)</a:t>
              </a:r>
              <a:endParaRPr sz="1600" b="0" i="0" u="none" strike="noStrike" cap="none">
                <a:solidFill>
                  <a:schemeClr val="lt1"/>
                </a:solidFill>
                <a:latin typeface="Garamond"/>
                <a:ea typeface="Garamond"/>
                <a:cs typeface="Garamond"/>
                <a:sym typeface="Garamond"/>
              </a:endParaRPr>
            </a:p>
          </p:txBody>
        </p:sp>
        <p:sp>
          <p:nvSpPr>
            <p:cNvPr id="15" name="Google Shape;186;p7">
              <a:extLst>
                <a:ext uri="{FF2B5EF4-FFF2-40B4-BE49-F238E27FC236}">
                  <a16:creationId xmlns:a16="http://schemas.microsoft.com/office/drawing/2014/main" id="{1CC094AB-217B-42D2-968B-85E346AB6473}"/>
                </a:ext>
              </a:extLst>
            </p:cNvPr>
            <p:cNvSpPr/>
            <p:nvPr/>
          </p:nvSpPr>
          <p:spPr>
            <a:xfrm>
              <a:off x="536026" y="1226574"/>
              <a:ext cx="454168" cy="454168"/>
            </a:xfrm>
            <a:prstGeom prst="ellipse">
              <a:avLst/>
            </a:prstGeom>
            <a:solidFill>
              <a:schemeClr val="lt1"/>
            </a:solidFill>
            <a:ln w="2540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87;p7">
              <a:extLst>
                <a:ext uri="{FF2B5EF4-FFF2-40B4-BE49-F238E27FC236}">
                  <a16:creationId xmlns:a16="http://schemas.microsoft.com/office/drawing/2014/main" id="{68AE2FDA-72B5-4F99-9BF4-03518DD0A702}"/>
                </a:ext>
              </a:extLst>
            </p:cNvPr>
            <p:cNvSpPr/>
            <p:nvPr/>
          </p:nvSpPr>
          <p:spPr>
            <a:xfrm>
              <a:off x="820681" y="1817312"/>
              <a:ext cx="7242499" cy="363334"/>
            </a:xfrm>
            <a:prstGeom prst="rect">
              <a:avLst/>
            </a:prstGeom>
            <a:solidFill>
              <a:srgbClr val="4372C3"/>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88;p7">
              <a:extLst>
                <a:ext uri="{FF2B5EF4-FFF2-40B4-BE49-F238E27FC236}">
                  <a16:creationId xmlns:a16="http://schemas.microsoft.com/office/drawing/2014/main" id="{D5B0EDDF-392E-4E83-B7B4-6631ACBB2BB0}"/>
                </a:ext>
              </a:extLst>
            </p:cNvPr>
            <p:cNvSpPr txBox="1"/>
            <p:nvPr/>
          </p:nvSpPr>
          <p:spPr>
            <a:xfrm>
              <a:off x="820681" y="1817312"/>
              <a:ext cx="7242499" cy="363334"/>
            </a:xfrm>
            <a:prstGeom prst="rect">
              <a:avLst/>
            </a:prstGeom>
            <a:noFill/>
            <a:ln>
              <a:noFill/>
            </a:ln>
          </p:spPr>
          <p:txBody>
            <a:bodyPr spcFirstLastPara="1" wrap="square" lIns="288375" tIns="40625" rIns="40625" bIns="40625" anchor="ctr" anchorCtr="0">
              <a:noAutofit/>
            </a:bodyPr>
            <a:lstStyle/>
            <a:p>
              <a:pPr marL="0" marR="0" lvl="0" indent="0" algn="l" rtl="0">
                <a:lnSpc>
                  <a:spcPct val="90000"/>
                </a:lnSpc>
                <a:spcBef>
                  <a:spcPts val="0"/>
                </a:spcBef>
                <a:spcAft>
                  <a:spcPts val="0"/>
                </a:spcAft>
                <a:buClr>
                  <a:srgbClr val="000000"/>
                </a:buClr>
                <a:buSzPts val="1600"/>
                <a:buFont typeface="Arial"/>
                <a:buNone/>
              </a:pPr>
              <a:r>
                <a:rPr lang="tr-TR" sz="1600" b="0" i="0" u="none" strike="noStrike" cap="none" dirty="0">
                  <a:solidFill>
                    <a:schemeClr val="lt1"/>
                  </a:solidFill>
                  <a:latin typeface="Garamond"/>
                  <a:ea typeface="Garamond"/>
                  <a:cs typeface="Garamond"/>
                  <a:sym typeface="Garamond"/>
                </a:rPr>
                <a:t>Katılımcılar ağır ve tehlikeli işler ile temizlik işlerinde görevlendirilmez.</a:t>
              </a:r>
              <a:endParaRPr dirty="0"/>
            </a:p>
          </p:txBody>
        </p:sp>
        <p:sp>
          <p:nvSpPr>
            <p:cNvPr id="18" name="Google Shape;189;p7">
              <a:extLst>
                <a:ext uri="{FF2B5EF4-FFF2-40B4-BE49-F238E27FC236}">
                  <a16:creationId xmlns:a16="http://schemas.microsoft.com/office/drawing/2014/main" id="{40BDF578-C957-4825-BD2B-81BA48B2CA81}"/>
                </a:ext>
              </a:extLst>
            </p:cNvPr>
            <p:cNvSpPr/>
            <p:nvPr/>
          </p:nvSpPr>
          <p:spPr>
            <a:xfrm>
              <a:off x="593597" y="1771895"/>
              <a:ext cx="454168" cy="454168"/>
            </a:xfrm>
            <a:prstGeom prst="ellipse">
              <a:avLst/>
            </a:prstGeom>
            <a:solidFill>
              <a:schemeClr val="lt1"/>
            </a:solidFill>
            <a:ln w="25400" cap="flat" cmpd="sng">
              <a:solidFill>
                <a:srgbClr val="4372C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0;p7">
              <a:extLst>
                <a:ext uri="{FF2B5EF4-FFF2-40B4-BE49-F238E27FC236}">
                  <a16:creationId xmlns:a16="http://schemas.microsoft.com/office/drawing/2014/main" id="{6F1D0AE3-35ED-4B43-8B87-E5FCFCF51E27}"/>
                </a:ext>
              </a:extLst>
            </p:cNvPr>
            <p:cNvSpPr/>
            <p:nvPr/>
          </p:nvSpPr>
          <p:spPr>
            <a:xfrm>
              <a:off x="745444" y="2285538"/>
              <a:ext cx="7335402" cy="517526"/>
            </a:xfrm>
            <a:prstGeom prst="rect">
              <a:avLst/>
            </a:prstGeom>
            <a:solidFill>
              <a:schemeClr val="accent6"/>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91;p7">
              <a:extLst>
                <a:ext uri="{FF2B5EF4-FFF2-40B4-BE49-F238E27FC236}">
                  <a16:creationId xmlns:a16="http://schemas.microsoft.com/office/drawing/2014/main" id="{7398BD91-F281-42AF-9881-3341AF928AB4}"/>
                </a:ext>
              </a:extLst>
            </p:cNvPr>
            <p:cNvSpPr txBox="1"/>
            <p:nvPr/>
          </p:nvSpPr>
          <p:spPr>
            <a:xfrm>
              <a:off x="745444" y="2285538"/>
              <a:ext cx="7335402" cy="517526"/>
            </a:xfrm>
            <a:prstGeom prst="rect">
              <a:avLst/>
            </a:prstGeom>
            <a:noFill/>
            <a:ln>
              <a:noFill/>
            </a:ln>
          </p:spPr>
          <p:txBody>
            <a:bodyPr spcFirstLastPara="1" wrap="square" lIns="288375" tIns="40625" rIns="40625" bIns="40625" anchor="ctr" anchorCtr="0">
              <a:noAutofit/>
            </a:bodyPr>
            <a:lstStyle/>
            <a:p>
              <a:pPr marL="0" marR="0" lvl="0" indent="0" algn="l" rtl="0">
                <a:lnSpc>
                  <a:spcPct val="90000"/>
                </a:lnSpc>
                <a:spcBef>
                  <a:spcPts val="0"/>
                </a:spcBef>
                <a:spcAft>
                  <a:spcPts val="0"/>
                </a:spcAft>
                <a:buClr>
                  <a:srgbClr val="000000"/>
                </a:buClr>
                <a:buSzPts val="1600"/>
                <a:buFont typeface="Arial"/>
                <a:buNone/>
              </a:pPr>
              <a:r>
                <a:rPr lang="tr-TR" sz="1600" b="0" i="0" u="none" strike="noStrike" cap="none" dirty="0">
                  <a:solidFill>
                    <a:schemeClr val="lt1"/>
                  </a:solidFill>
                  <a:latin typeface="Garamond"/>
                  <a:ea typeface="Garamond"/>
                  <a:cs typeface="Garamond"/>
                  <a:sym typeface="Garamond"/>
                </a:rPr>
                <a:t>Birden fazla uygulama alanına yönelik program düzenlenebilir. Bu sayede öğrencilerin talep ettikleri faaliyet alanlarında yer almaları sağlanır.</a:t>
              </a:r>
              <a:endParaRPr dirty="0"/>
            </a:p>
          </p:txBody>
        </p:sp>
        <p:sp>
          <p:nvSpPr>
            <p:cNvPr id="21" name="Google Shape;192;p7">
              <a:extLst>
                <a:ext uri="{FF2B5EF4-FFF2-40B4-BE49-F238E27FC236}">
                  <a16:creationId xmlns:a16="http://schemas.microsoft.com/office/drawing/2014/main" id="{48B11136-22B6-4E59-B0C5-0289DD2813BE}"/>
                </a:ext>
              </a:extLst>
            </p:cNvPr>
            <p:cNvSpPr/>
            <p:nvPr/>
          </p:nvSpPr>
          <p:spPr>
            <a:xfrm>
              <a:off x="536026" y="2317217"/>
              <a:ext cx="454168" cy="454168"/>
            </a:xfrm>
            <a:prstGeom prst="ellipse">
              <a:avLst/>
            </a:prstGeom>
            <a:solidFill>
              <a:schemeClr val="lt1"/>
            </a:solidFill>
            <a:ln w="254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93;p7">
              <a:extLst>
                <a:ext uri="{FF2B5EF4-FFF2-40B4-BE49-F238E27FC236}">
                  <a16:creationId xmlns:a16="http://schemas.microsoft.com/office/drawing/2014/main" id="{AFD2825F-7780-4248-8F82-82D6E9A54FD7}"/>
                </a:ext>
              </a:extLst>
            </p:cNvPr>
            <p:cNvSpPr/>
            <p:nvPr/>
          </p:nvSpPr>
          <p:spPr>
            <a:xfrm>
              <a:off x="558790" y="2871677"/>
              <a:ext cx="7480378" cy="363334"/>
            </a:xfrm>
            <a:prstGeom prst="rect">
              <a:avLst/>
            </a:prstGeom>
            <a:solidFill>
              <a:schemeClr val="accent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94;p7">
              <a:extLst>
                <a:ext uri="{FF2B5EF4-FFF2-40B4-BE49-F238E27FC236}">
                  <a16:creationId xmlns:a16="http://schemas.microsoft.com/office/drawing/2014/main" id="{63C7636A-5870-427E-B008-53773C9F3332}"/>
                </a:ext>
              </a:extLst>
            </p:cNvPr>
            <p:cNvSpPr txBox="1"/>
            <p:nvPr/>
          </p:nvSpPr>
          <p:spPr>
            <a:xfrm>
              <a:off x="558790" y="2871677"/>
              <a:ext cx="7480378" cy="363334"/>
            </a:xfrm>
            <a:prstGeom prst="rect">
              <a:avLst/>
            </a:prstGeom>
            <a:noFill/>
            <a:ln>
              <a:noFill/>
            </a:ln>
          </p:spPr>
          <p:txBody>
            <a:bodyPr spcFirstLastPara="1" wrap="square" lIns="288375" tIns="40625" rIns="40625" bIns="40625" anchor="ctr" anchorCtr="0">
              <a:noAutofit/>
            </a:bodyPr>
            <a:lstStyle/>
            <a:p>
              <a:pPr marL="0" marR="0" lvl="0" indent="0" algn="l" rtl="0">
                <a:lnSpc>
                  <a:spcPct val="90000"/>
                </a:lnSpc>
                <a:spcBef>
                  <a:spcPts val="0"/>
                </a:spcBef>
                <a:spcAft>
                  <a:spcPts val="0"/>
                </a:spcAft>
                <a:buClr>
                  <a:srgbClr val="000000"/>
                </a:buClr>
                <a:buSzPts val="1600"/>
                <a:buFont typeface="Arial"/>
                <a:buNone/>
              </a:pPr>
              <a:r>
                <a:rPr lang="tr-TR" sz="1600" b="0" i="0" u="none" strike="noStrike" cap="none">
                  <a:solidFill>
                    <a:schemeClr val="lt1"/>
                  </a:solidFill>
                  <a:latin typeface="Garamond"/>
                  <a:ea typeface="Garamond"/>
                  <a:cs typeface="Garamond"/>
                  <a:sym typeface="Garamond"/>
                </a:rPr>
                <a:t>Seçime ilişkin yöntem yüklenici tarafından belirlenir.</a:t>
              </a:r>
              <a:endParaRPr sz="1600" b="0" i="0" u="none" strike="noStrike" cap="none">
                <a:solidFill>
                  <a:schemeClr val="lt1"/>
                </a:solidFill>
                <a:latin typeface="Garamond"/>
                <a:ea typeface="Garamond"/>
                <a:cs typeface="Garamond"/>
                <a:sym typeface="Garamond"/>
              </a:endParaRPr>
            </a:p>
          </p:txBody>
        </p:sp>
        <p:sp>
          <p:nvSpPr>
            <p:cNvPr id="24" name="Google Shape;195;p7">
              <a:extLst>
                <a:ext uri="{FF2B5EF4-FFF2-40B4-BE49-F238E27FC236}">
                  <a16:creationId xmlns:a16="http://schemas.microsoft.com/office/drawing/2014/main" id="{B0080018-847B-4925-AC1B-F7B828C8BEA9}"/>
                </a:ext>
              </a:extLst>
            </p:cNvPr>
            <p:cNvSpPr/>
            <p:nvPr/>
          </p:nvSpPr>
          <p:spPr>
            <a:xfrm>
              <a:off x="355718" y="2862139"/>
              <a:ext cx="454168" cy="454168"/>
            </a:xfrm>
            <a:prstGeom prst="ellipse">
              <a:avLst/>
            </a:prstGeom>
            <a:solidFill>
              <a:schemeClr val="lt1"/>
            </a:solidFill>
            <a:ln w="254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96;p7">
              <a:extLst>
                <a:ext uri="{FF2B5EF4-FFF2-40B4-BE49-F238E27FC236}">
                  <a16:creationId xmlns:a16="http://schemas.microsoft.com/office/drawing/2014/main" id="{E3D27129-6835-4368-9ECF-9F02EB076A00}"/>
                </a:ext>
              </a:extLst>
            </p:cNvPr>
            <p:cNvSpPr/>
            <p:nvPr/>
          </p:nvSpPr>
          <p:spPr>
            <a:xfrm>
              <a:off x="333829" y="3461191"/>
              <a:ext cx="7809410" cy="363334"/>
            </a:xfrm>
            <a:prstGeom prst="rect">
              <a:avLst/>
            </a:prstGeom>
            <a:solidFill>
              <a:schemeClr val="accent3"/>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97;p7">
              <a:extLst>
                <a:ext uri="{FF2B5EF4-FFF2-40B4-BE49-F238E27FC236}">
                  <a16:creationId xmlns:a16="http://schemas.microsoft.com/office/drawing/2014/main" id="{76B7B16E-FBFF-42DE-A25C-7C6F8199176E}"/>
                </a:ext>
              </a:extLst>
            </p:cNvPr>
            <p:cNvSpPr txBox="1"/>
            <p:nvPr/>
          </p:nvSpPr>
          <p:spPr>
            <a:xfrm>
              <a:off x="333829" y="3461191"/>
              <a:ext cx="7809410" cy="363334"/>
            </a:xfrm>
            <a:prstGeom prst="rect">
              <a:avLst/>
            </a:prstGeom>
            <a:noFill/>
            <a:ln>
              <a:noFill/>
            </a:ln>
          </p:spPr>
          <p:txBody>
            <a:bodyPr spcFirstLastPara="1" wrap="square" lIns="288375" tIns="40625" rIns="40625" bIns="40625" anchor="ctr" anchorCtr="0">
              <a:noAutofit/>
            </a:bodyPr>
            <a:lstStyle/>
            <a:p>
              <a:pPr marL="0" marR="0" lvl="0" indent="0" algn="l" rtl="0">
                <a:lnSpc>
                  <a:spcPct val="90000"/>
                </a:lnSpc>
                <a:spcBef>
                  <a:spcPts val="0"/>
                </a:spcBef>
                <a:spcAft>
                  <a:spcPts val="0"/>
                </a:spcAft>
                <a:buClr>
                  <a:srgbClr val="000000"/>
                </a:buClr>
                <a:buSzPts val="1600"/>
                <a:buFont typeface="Arial"/>
                <a:buNone/>
              </a:pPr>
              <a:r>
                <a:rPr lang="tr-TR" sz="1600" b="0" i="0" u="none" strike="noStrike" cap="none">
                  <a:solidFill>
                    <a:schemeClr val="lt1"/>
                  </a:solidFill>
                  <a:latin typeface="Garamond"/>
                  <a:ea typeface="Garamond"/>
                  <a:cs typeface="Garamond"/>
                  <a:sym typeface="Garamond"/>
                </a:rPr>
                <a:t>Her öğrenci kendi üniversitesi ile düzenlenen programa başvurabilir.</a:t>
              </a:r>
              <a:endParaRPr/>
            </a:p>
          </p:txBody>
        </p:sp>
        <p:sp>
          <p:nvSpPr>
            <p:cNvPr id="27" name="Google Shape;198;p7">
              <a:extLst>
                <a:ext uri="{FF2B5EF4-FFF2-40B4-BE49-F238E27FC236}">
                  <a16:creationId xmlns:a16="http://schemas.microsoft.com/office/drawing/2014/main" id="{EDDC1975-684F-4FA8-B340-F8915DFF1B21}"/>
                </a:ext>
              </a:extLst>
            </p:cNvPr>
            <p:cNvSpPr/>
            <p:nvPr/>
          </p:nvSpPr>
          <p:spPr>
            <a:xfrm>
              <a:off x="26686" y="3407461"/>
              <a:ext cx="454168" cy="454168"/>
            </a:xfrm>
            <a:prstGeom prst="ellipse">
              <a:avLst/>
            </a:prstGeom>
            <a:solidFill>
              <a:schemeClr val="lt1"/>
            </a:solidFill>
            <a:ln w="25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83450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04;p28">
            <a:extLst>
              <a:ext uri="{FF2B5EF4-FFF2-40B4-BE49-F238E27FC236}">
                <a16:creationId xmlns:a16="http://schemas.microsoft.com/office/drawing/2014/main" id="{F0F3FF77-0BB7-48A6-956A-8A85B3D9F498}"/>
              </a:ext>
            </a:extLst>
          </p:cNvPr>
          <p:cNvSpPr txBox="1">
            <a:spLocks/>
          </p:cNvSpPr>
          <p:nvPr/>
        </p:nvSpPr>
        <p:spPr>
          <a:xfrm>
            <a:off x="426622" y="361253"/>
            <a:ext cx="9371801" cy="659181"/>
          </a:xfrm>
          <a:prstGeom prst="rect">
            <a:avLst/>
          </a:prstGeom>
          <a:noFill/>
          <a:ln>
            <a:noFill/>
          </a:ln>
        </p:spPr>
        <p:txBody>
          <a:bodyPr spcFirstLastPara="1" wrap="square" lIns="91425" tIns="45700" rIns="91425" bIns="45700" anchor="ctr" anchorCtr="0">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lnSpc>
                <a:spcPct val="90000"/>
              </a:lnSpc>
              <a:spcBef>
                <a:spcPts val="0"/>
              </a:spcBef>
              <a:buClr>
                <a:srgbClr val="FFFFFF"/>
              </a:buClr>
              <a:buSzPts val="3600"/>
              <a:buFont typeface="Garamond"/>
              <a:buNone/>
            </a:pPr>
            <a:r>
              <a:rPr lang="tr-TR" sz="3200" b="1" dirty="0">
                <a:solidFill>
                  <a:srgbClr val="FFFFFF"/>
                </a:solidFill>
                <a:latin typeface="Garamond"/>
                <a:ea typeface="Garamond"/>
                <a:cs typeface="Garamond"/>
                <a:sym typeface="Garamond"/>
              </a:rPr>
              <a:t>Katılımcılara Verilecek Eğitimler</a:t>
            </a:r>
          </a:p>
        </p:txBody>
      </p:sp>
      <p:grpSp>
        <p:nvGrpSpPr>
          <p:cNvPr id="5" name="Google Shape;207;p28">
            <a:extLst>
              <a:ext uri="{FF2B5EF4-FFF2-40B4-BE49-F238E27FC236}">
                <a16:creationId xmlns:a16="http://schemas.microsoft.com/office/drawing/2014/main" id="{21324B5E-7DB9-405A-9411-6CDAAFBE7610}"/>
              </a:ext>
            </a:extLst>
          </p:cNvPr>
          <p:cNvGrpSpPr/>
          <p:nvPr/>
        </p:nvGrpSpPr>
        <p:grpSpPr>
          <a:xfrm>
            <a:off x="1954306" y="1397248"/>
            <a:ext cx="6096000" cy="4063503"/>
            <a:chOff x="0" y="496"/>
            <a:chExt cx="6096000" cy="4063503"/>
          </a:xfrm>
        </p:grpSpPr>
        <p:sp>
          <p:nvSpPr>
            <p:cNvPr id="6" name="Google Shape;208;p28">
              <a:extLst>
                <a:ext uri="{FF2B5EF4-FFF2-40B4-BE49-F238E27FC236}">
                  <a16:creationId xmlns:a16="http://schemas.microsoft.com/office/drawing/2014/main" id="{5D3AC142-3434-4E6F-BE8B-4A12A5C46AE3}"/>
                </a:ext>
              </a:extLst>
            </p:cNvPr>
            <p:cNvSpPr/>
            <p:nvPr/>
          </p:nvSpPr>
          <p:spPr>
            <a:xfrm>
              <a:off x="2438400" y="496"/>
              <a:ext cx="3657600" cy="1934765"/>
            </a:xfrm>
            <a:prstGeom prst="rightArrow">
              <a:avLst>
                <a:gd name="adj1" fmla="val 75000"/>
                <a:gd name="adj2" fmla="val 50000"/>
              </a:avLst>
            </a:prstGeom>
            <a:solidFill>
              <a:srgbClr val="F7D5CB">
                <a:alpha val="89803"/>
              </a:srgbClr>
            </a:solidFill>
            <a:ln w="25400" cap="flat" cmpd="sng">
              <a:solidFill>
                <a:srgbClr val="F7D5CB">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09;p28">
              <a:extLst>
                <a:ext uri="{FF2B5EF4-FFF2-40B4-BE49-F238E27FC236}">
                  <a16:creationId xmlns:a16="http://schemas.microsoft.com/office/drawing/2014/main" id="{A70A7494-F8B9-461F-958C-FE9274AC08A9}"/>
                </a:ext>
              </a:extLst>
            </p:cNvPr>
            <p:cNvSpPr txBox="1"/>
            <p:nvPr/>
          </p:nvSpPr>
          <p:spPr>
            <a:xfrm>
              <a:off x="2438400" y="242342"/>
              <a:ext cx="2932063" cy="1451073"/>
            </a:xfrm>
            <a:prstGeom prst="rect">
              <a:avLst/>
            </a:prstGeom>
            <a:noFill/>
            <a:ln>
              <a:noFill/>
            </a:ln>
          </p:spPr>
          <p:txBody>
            <a:bodyPr spcFirstLastPara="1" wrap="square" lIns="8875" tIns="8875" rIns="8875" bIns="8875" anchor="t" anchorCtr="0">
              <a:noAutofit/>
            </a:bodyPr>
            <a:lstStyle/>
            <a:p>
              <a:pPr marL="114300" marR="0" lvl="1" indent="-114300" algn="just" rtl="0">
                <a:lnSpc>
                  <a:spcPct val="90000"/>
                </a:lnSpc>
                <a:spcBef>
                  <a:spcPts val="0"/>
                </a:spcBef>
                <a:spcAft>
                  <a:spcPts val="0"/>
                </a:spcAft>
                <a:buClr>
                  <a:srgbClr val="000000"/>
                </a:buClr>
                <a:buSzPts val="1400"/>
                <a:buFont typeface="Arial"/>
                <a:buChar char="•"/>
              </a:pPr>
              <a:r>
                <a:rPr lang="tr-TR" sz="1400" b="0" i="0" u="none" strike="noStrike" cap="none">
                  <a:solidFill>
                    <a:srgbClr val="000000"/>
                  </a:solidFill>
                  <a:latin typeface="Garamond"/>
                  <a:ea typeface="Garamond"/>
                  <a:cs typeface="Garamond"/>
                  <a:sym typeface="Garamond"/>
                </a:rPr>
                <a:t>İş sağlığı ve güvenliği eğitimi</a:t>
              </a:r>
              <a:endParaRPr/>
            </a:p>
            <a:p>
              <a:pPr marL="114300" marR="0" lvl="1" indent="-114300" algn="just" rtl="0">
                <a:lnSpc>
                  <a:spcPct val="90000"/>
                </a:lnSpc>
                <a:spcBef>
                  <a:spcPts val="210"/>
                </a:spcBef>
                <a:spcAft>
                  <a:spcPts val="0"/>
                </a:spcAft>
                <a:buClr>
                  <a:srgbClr val="000000"/>
                </a:buClr>
                <a:buSzPts val="1400"/>
                <a:buFont typeface="Arial"/>
                <a:buChar char="•"/>
              </a:pPr>
              <a:r>
                <a:rPr lang="tr-TR" sz="1400" b="0" i="0" u="none" strike="noStrike" cap="none">
                  <a:solidFill>
                    <a:srgbClr val="000000"/>
                  </a:solidFill>
                  <a:latin typeface="Garamond"/>
                  <a:ea typeface="Garamond"/>
                  <a:cs typeface="Garamond"/>
                  <a:sym typeface="Garamond"/>
                </a:rPr>
                <a:t>Bağımlılıkla mücadele eğitimi</a:t>
              </a:r>
              <a:endParaRPr/>
            </a:p>
            <a:p>
              <a:pPr marL="114300" marR="0" lvl="1" indent="-114300" algn="just" rtl="0">
                <a:lnSpc>
                  <a:spcPct val="90000"/>
                </a:lnSpc>
                <a:spcBef>
                  <a:spcPts val="210"/>
                </a:spcBef>
                <a:spcAft>
                  <a:spcPts val="0"/>
                </a:spcAft>
                <a:buClr>
                  <a:srgbClr val="000000"/>
                </a:buClr>
                <a:buSzPts val="1400"/>
                <a:buFont typeface="Arial"/>
                <a:buChar char="•"/>
              </a:pPr>
              <a:r>
                <a:rPr lang="tr-TR" sz="1400" b="0" i="0" u="none" strike="noStrike" cap="none">
                  <a:solidFill>
                    <a:srgbClr val="000000"/>
                  </a:solidFill>
                  <a:latin typeface="Garamond"/>
                  <a:ea typeface="Garamond"/>
                  <a:cs typeface="Garamond"/>
                  <a:sym typeface="Garamond"/>
                </a:rPr>
                <a:t>İş ahlakı, motivasyon ve stres yönetimi eğitimi</a:t>
              </a:r>
              <a:endParaRPr/>
            </a:p>
            <a:p>
              <a:pPr marL="114300" marR="0" lvl="1" indent="-114300" algn="just" rtl="0">
                <a:lnSpc>
                  <a:spcPct val="90000"/>
                </a:lnSpc>
                <a:spcBef>
                  <a:spcPts val="210"/>
                </a:spcBef>
                <a:spcAft>
                  <a:spcPts val="0"/>
                </a:spcAft>
                <a:buClr>
                  <a:srgbClr val="000000"/>
                </a:buClr>
                <a:buSzPts val="1400"/>
                <a:buFont typeface="Arial"/>
                <a:buChar char="•"/>
              </a:pPr>
              <a:r>
                <a:rPr lang="tr-TR" sz="1400" b="0" i="0" u="none" strike="noStrike" cap="none">
                  <a:solidFill>
                    <a:srgbClr val="000000"/>
                  </a:solidFill>
                  <a:latin typeface="Garamond"/>
                  <a:ea typeface="Garamond"/>
                  <a:cs typeface="Garamond"/>
                  <a:sym typeface="Garamond"/>
                </a:rPr>
                <a:t>Kişiler arası ilişkiler ve etkili iletişim eğitimi </a:t>
              </a:r>
              <a:endParaRPr/>
            </a:p>
            <a:p>
              <a:pPr marL="114300" marR="0" lvl="1" indent="-114300" algn="just" rtl="0">
                <a:lnSpc>
                  <a:spcPct val="90000"/>
                </a:lnSpc>
                <a:spcBef>
                  <a:spcPts val="210"/>
                </a:spcBef>
                <a:spcAft>
                  <a:spcPts val="0"/>
                </a:spcAft>
                <a:buClr>
                  <a:srgbClr val="000000"/>
                </a:buClr>
                <a:buSzPts val="1400"/>
                <a:buFont typeface="Arial"/>
                <a:buChar char="•"/>
              </a:pPr>
              <a:r>
                <a:rPr lang="tr-TR" sz="1400" b="0" i="0" u="none" strike="noStrike" cap="none">
                  <a:solidFill>
                    <a:srgbClr val="000000"/>
                  </a:solidFill>
                  <a:latin typeface="Garamond"/>
                  <a:ea typeface="Garamond"/>
                  <a:cs typeface="Garamond"/>
                  <a:sym typeface="Garamond"/>
                </a:rPr>
                <a:t>Finansal okuryazarlık eğitimi </a:t>
              </a:r>
              <a:endParaRPr/>
            </a:p>
          </p:txBody>
        </p:sp>
        <p:sp>
          <p:nvSpPr>
            <p:cNvPr id="8" name="Google Shape;210;p28">
              <a:extLst>
                <a:ext uri="{FF2B5EF4-FFF2-40B4-BE49-F238E27FC236}">
                  <a16:creationId xmlns:a16="http://schemas.microsoft.com/office/drawing/2014/main" id="{45368263-EDC6-44E4-A385-EA1FA1B3EF48}"/>
                </a:ext>
              </a:extLst>
            </p:cNvPr>
            <p:cNvSpPr/>
            <p:nvPr/>
          </p:nvSpPr>
          <p:spPr>
            <a:xfrm>
              <a:off x="0" y="496"/>
              <a:ext cx="2438400" cy="1934765"/>
            </a:xfrm>
            <a:prstGeom prst="roundRect">
              <a:avLst>
                <a:gd name="adj" fmla="val 16667"/>
              </a:avLst>
            </a:prstGeom>
            <a:solidFill>
              <a:schemeClr val="accent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11;p28">
              <a:extLst>
                <a:ext uri="{FF2B5EF4-FFF2-40B4-BE49-F238E27FC236}">
                  <a16:creationId xmlns:a16="http://schemas.microsoft.com/office/drawing/2014/main" id="{D74CBCF4-82B6-4BEB-9CD0-B82B0FAD0933}"/>
                </a:ext>
              </a:extLst>
            </p:cNvPr>
            <p:cNvSpPr txBox="1"/>
            <p:nvPr/>
          </p:nvSpPr>
          <p:spPr>
            <a:xfrm>
              <a:off x="94447" y="94943"/>
              <a:ext cx="2249506" cy="1745871"/>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2400"/>
                <a:buFont typeface="Arial"/>
                <a:buNone/>
              </a:pPr>
              <a:r>
                <a:rPr lang="tr-TR" sz="2400" b="0" i="0" u="none" strike="noStrike" cap="none">
                  <a:solidFill>
                    <a:schemeClr val="lt1"/>
                  </a:solidFill>
                  <a:latin typeface="Garamond"/>
                  <a:ea typeface="Garamond"/>
                  <a:cs typeface="Garamond"/>
                  <a:sym typeface="Garamond"/>
                </a:rPr>
                <a:t>Yüklenici tarafından programın son iki haftasından önceki dönemde;</a:t>
              </a:r>
              <a:endParaRPr/>
            </a:p>
          </p:txBody>
        </p:sp>
        <p:sp>
          <p:nvSpPr>
            <p:cNvPr id="10" name="Google Shape;212;p28">
              <a:extLst>
                <a:ext uri="{FF2B5EF4-FFF2-40B4-BE49-F238E27FC236}">
                  <a16:creationId xmlns:a16="http://schemas.microsoft.com/office/drawing/2014/main" id="{8E84520C-50E4-4C13-9B5D-97CEF0F34189}"/>
                </a:ext>
              </a:extLst>
            </p:cNvPr>
            <p:cNvSpPr/>
            <p:nvPr/>
          </p:nvSpPr>
          <p:spPr>
            <a:xfrm>
              <a:off x="2438400" y="2129234"/>
              <a:ext cx="3657600" cy="1934765"/>
            </a:xfrm>
            <a:prstGeom prst="rightArrow">
              <a:avLst>
                <a:gd name="adj1" fmla="val 75000"/>
                <a:gd name="adj2" fmla="val 50000"/>
              </a:avLst>
            </a:prstGeom>
            <a:solidFill>
              <a:srgbClr val="E0E0E0">
                <a:alpha val="89803"/>
              </a:srgbClr>
            </a:solidFill>
            <a:ln w="25400" cap="flat" cmpd="sng">
              <a:solidFill>
                <a:srgbClr val="E0E0E0">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13;p28">
              <a:extLst>
                <a:ext uri="{FF2B5EF4-FFF2-40B4-BE49-F238E27FC236}">
                  <a16:creationId xmlns:a16="http://schemas.microsoft.com/office/drawing/2014/main" id="{1F40344A-5303-413C-BCF3-E8D3FE467E3E}"/>
                </a:ext>
              </a:extLst>
            </p:cNvPr>
            <p:cNvSpPr txBox="1"/>
            <p:nvPr/>
          </p:nvSpPr>
          <p:spPr>
            <a:xfrm>
              <a:off x="2438400" y="2371080"/>
              <a:ext cx="2932063" cy="1451073"/>
            </a:xfrm>
            <a:prstGeom prst="rect">
              <a:avLst/>
            </a:prstGeom>
            <a:noFill/>
            <a:ln>
              <a:noFill/>
            </a:ln>
          </p:spPr>
          <p:txBody>
            <a:bodyPr spcFirstLastPara="1" wrap="square" lIns="15225" tIns="15225" rIns="15225" bIns="15225" anchor="t" anchorCtr="0">
              <a:noAutofit/>
            </a:bodyPr>
            <a:lstStyle/>
            <a:p>
              <a:pPr marL="228600" marR="0" lvl="1" indent="-76200" algn="ctr" rtl="0">
                <a:lnSpc>
                  <a:spcPct val="90000"/>
                </a:lnSpc>
                <a:spcBef>
                  <a:spcPts val="0"/>
                </a:spcBef>
                <a:spcAft>
                  <a:spcPts val="0"/>
                </a:spcAft>
                <a:buClr>
                  <a:srgbClr val="000000"/>
                </a:buClr>
                <a:buSzPts val="2400"/>
                <a:buFont typeface="Arial"/>
                <a:buNone/>
              </a:pPr>
              <a:endParaRPr sz="2400" b="0" i="0" u="none" strike="noStrike" cap="none">
                <a:solidFill>
                  <a:srgbClr val="000000"/>
                </a:solidFill>
                <a:latin typeface="Garamond"/>
                <a:ea typeface="Garamond"/>
                <a:cs typeface="Garamond"/>
                <a:sym typeface="Garamond"/>
              </a:endParaRPr>
            </a:p>
            <a:p>
              <a:pPr marL="228600" marR="0" lvl="1" indent="-228600" algn="ctr" rtl="0">
                <a:lnSpc>
                  <a:spcPct val="90000"/>
                </a:lnSpc>
                <a:spcBef>
                  <a:spcPts val="360"/>
                </a:spcBef>
                <a:spcAft>
                  <a:spcPts val="0"/>
                </a:spcAft>
                <a:buClr>
                  <a:srgbClr val="000000"/>
                </a:buClr>
                <a:buSzPts val="2000"/>
                <a:buFont typeface="Arial"/>
                <a:buChar char="•"/>
              </a:pPr>
              <a:r>
                <a:rPr lang="tr-TR" sz="2000" b="0" i="0" u="none" strike="noStrike" cap="none">
                  <a:solidFill>
                    <a:srgbClr val="000000"/>
                  </a:solidFill>
                  <a:latin typeface="Garamond"/>
                  <a:ea typeface="Garamond"/>
                  <a:cs typeface="Garamond"/>
                  <a:sym typeface="Garamond"/>
                </a:rPr>
                <a:t>İş arama becerisinin geliştirilmesi eğitimi</a:t>
              </a:r>
              <a:endParaRPr sz="2400" b="0" i="0" u="none" strike="noStrike" cap="none">
                <a:solidFill>
                  <a:srgbClr val="000000"/>
                </a:solidFill>
                <a:latin typeface="Garamond"/>
                <a:ea typeface="Garamond"/>
                <a:cs typeface="Garamond"/>
                <a:sym typeface="Garamond"/>
              </a:endParaRPr>
            </a:p>
          </p:txBody>
        </p:sp>
        <p:sp>
          <p:nvSpPr>
            <p:cNvPr id="12" name="Google Shape;214;p28">
              <a:extLst>
                <a:ext uri="{FF2B5EF4-FFF2-40B4-BE49-F238E27FC236}">
                  <a16:creationId xmlns:a16="http://schemas.microsoft.com/office/drawing/2014/main" id="{612EB73A-19B4-4859-B817-DBBD7A90B180}"/>
                </a:ext>
              </a:extLst>
            </p:cNvPr>
            <p:cNvSpPr/>
            <p:nvPr/>
          </p:nvSpPr>
          <p:spPr>
            <a:xfrm>
              <a:off x="0" y="2128738"/>
              <a:ext cx="2438400" cy="1934765"/>
            </a:xfrm>
            <a:prstGeom prst="roundRect">
              <a:avLst>
                <a:gd name="adj" fmla="val 16667"/>
              </a:avLst>
            </a:prstGeom>
            <a:solidFill>
              <a:schemeClr val="accent3"/>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15;p28">
              <a:extLst>
                <a:ext uri="{FF2B5EF4-FFF2-40B4-BE49-F238E27FC236}">
                  <a16:creationId xmlns:a16="http://schemas.microsoft.com/office/drawing/2014/main" id="{A01396A1-CC3C-4DAF-9498-89BF35D03CB4}"/>
                </a:ext>
              </a:extLst>
            </p:cNvPr>
            <p:cNvSpPr txBox="1"/>
            <p:nvPr/>
          </p:nvSpPr>
          <p:spPr>
            <a:xfrm>
              <a:off x="94447" y="2223185"/>
              <a:ext cx="2249506" cy="1745871"/>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2400"/>
                <a:buFont typeface="Arial"/>
                <a:buNone/>
              </a:pPr>
              <a:r>
                <a:rPr lang="tr-TR" sz="2400" b="0" i="0" u="none" strike="noStrike" cap="none">
                  <a:solidFill>
                    <a:schemeClr val="lt1"/>
                  </a:solidFill>
                  <a:latin typeface="Garamond"/>
                  <a:ea typeface="Garamond"/>
                  <a:cs typeface="Garamond"/>
                  <a:sym typeface="Garamond"/>
                </a:rPr>
                <a:t>İŞKUR tarafından verilecek son iki haftalık dönemde;</a:t>
              </a:r>
              <a:endParaRPr/>
            </a:p>
          </p:txBody>
        </p:sp>
      </p:grpSp>
    </p:spTree>
    <p:extLst>
      <p:ext uri="{BB962C8B-B14F-4D97-AF65-F5344CB8AC3E}">
        <p14:creationId xmlns:p14="http://schemas.microsoft.com/office/powerpoint/2010/main" val="2755017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221;p29">
            <a:extLst>
              <a:ext uri="{FF2B5EF4-FFF2-40B4-BE49-F238E27FC236}">
                <a16:creationId xmlns:a16="http://schemas.microsoft.com/office/drawing/2014/main" id="{1A649F12-3025-4905-9228-BA0674D429E5}"/>
              </a:ext>
            </a:extLst>
          </p:cNvPr>
          <p:cNvSpPr txBox="1">
            <a:spLocks/>
          </p:cNvSpPr>
          <p:nvPr/>
        </p:nvSpPr>
        <p:spPr>
          <a:xfrm>
            <a:off x="953358" y="611193"/>
            <a:ext cx="8866848" cy="659181"/>
          </a:xfrm>
          <a:prstGeom prst="rect">
            <a:avLst/>
          </a:prstGeom>
          <a:solidFill>
            <a:schemeClr val="bg2"/>
          </a:solidFill>
          <a:ln>
            <a:noFill/>
          </a:ln>
        </p:spPr>
        <p:txBody>
          <a:bodyPr spcFirstLastPara="1" wrap="square" lIns="91425" tIns="45700" rIns="91425" bIns="45700" anchor="ctr" anchorCtr="0">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lnSpc>
                <a:spcPct val="90000"/>
              </a:lnSpc>
              <a:spcBef>
                <a:spcPts val="0"/>
              </a:spcBef>
              <a:buClr>
                <a:srgbClr val="FFFFFF"/>
              </a:buClr>
              <a:buSzPts val="3600"/>
              <a:buFont typeface="Garamond"/>
              <a:buNone/>
            </a:pPr>
            <a:r>
              <a:rPr lang="tr-TR" sz="3200" b="1" dirty="0">
                <a:solidFill>
                  <a:srgbClr val="FFFFFF"/>
                </a:solidFill>
                <a:latin typeface="Garamond"/>
                <a:ea typeface="Garamond"/>
                <a:cs typeface="Garamond"/>
                <a:sym typeface="Garamond"/>
              </a:rPr>
              <a:t>Katılımcılara Ödenecek Tutarlar</a:t>
            </a:r>
          </a:p>
        </p:txBody>
      </p:sp>
      <p:sp>
        <p:nvSpPr>
          <p:cNvPr id="5" name="Google Shape;223;p29">
            <a:extLst>
              <a:ext uri="{FF2B5EF4-FFF2-40B4-BE49-F238E27FC236}">
                <a16:creationId xmlns:a16="http://schemas.microsoft.com/office/drawing/2014/main" id="{0623EEED-6D3C-49EA-B181-E61AD85AF505}"/>
              </a:ext>
            </a:extLst>
          </p:cNvPr>
          <p:cNvSpPr txBox="1"/>
          <p:nvPr/>
        </p:nvSpPr>
        <p:spPr>
          <a:xfrm>
            <a:off x="9153648" y="575659"/>
            <a:ext cx="2044024"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aphicFrame>
        <p:nvGraphicFramePr>
          <p:cNvPr id="6" name="Google Shape;224;p29">
            <a:extLst>
              <a:ext uri="{FF2B5EF4-FFF2-40B4-BE49-F238E27FC236}">
                <a16:creationId xmlns:a16="http://schemas.microsoft.com/office/drawing/2014/main" id="{A6C60E92-91C1-4A5E-8F80-54D6AA2CEA33}"/>
              </a:ext>
            </a:extLst>
          </p:cNvPr>
          <p:cNvGraphicFramePr/>
          <p:nvPr>
            <p:extLst>
              <p:ext uri="{D42A27DB-BD31-4B8C-83A1-F6EECF244321}">
                <p14:modId xmlns:p14="http://schemas.microsoft.com/office/powerpoint/2010/main" val="1866604033"/>
              </p:ext>
            </p:extLst>
          </p:nvPr>
        </p:nvGraphicFramePr>
        <p:xfrm>
          <a:off x="1356931" y="1921309"/>
          <a:ext cx="8463275" cy="2811250"/>
        </p:xfrm>
        <a:graphic>
          <a:graphicData uri="http://schemas.openxmlformats.org/drawingml/2006/table">
            <a:tbl>
              <a:tblPr firstRow="1" bandRow="1">
                <a:noFill/>
              </a:tblPr>
              <a:tblGrid>
                <a:gridCol w="4136050">
                  <a:extLst>
                    <a:ext uri="{9D8B030D-6E8A-4147-A177-3AD203B41FA5}">
                      <a16:colId xmlns:a16="http://schemas.microsoft.com/office/drawing/2014/main" val="20000"/>
                    </a:ext>
                  </a:extLst>
                </a:gridCol>
                <a:gridCol w="4327225">
                  <a:extLst>
                    <a:ext uri="{9D8B030D-6E8A-4147-A177-3AD203B41FA5}">
                      <a16:colId xmlns:a16="http://schemas.microsoft.com/office/drawing/2014/main" val="20001"/>
                    </a:ext>
                  </a:extLst>
                </a:gridCol>
              </a:tblGrid>
              <a:tr h="963250">
                <a:tc>
                  <a:txBody>
                    <a:bodyPr/>
                    <a:lstStyle/>
                    <a:p>
                      <a:pPr marL="0" marR="0" lvl="0" indent="0" algn="ctr" rtl="0">
                        <a:lnSpc>
                          <a:spcPct val="100000"/>
                        </a:lnSpc>
                        <a:spcBef>
                          <a:spcPts val="0"/>
                        </a:spcBef>
                        <a:spcAft>
                          <a:spcPts val="0"/>
                        </a:spcAft>
                        <a:buNone/>
                      </a:pPr>
                      <a:r>
                        <a:rPr lang="tr-TR" sz="2400" u="none" strike="noStrike" cap="none" dirty="0">
                          <a:latin typeface="Garamond"/>
                          <a:ea typeface="Garamond"/>
                          <a:cs typeface="Garamond"/>
                          <a:sym typeface="Garamond"/>
                        </a:rPr>
                        <a:t>Haftalık Katılım Gün Sayısı</a:t>
                      </a:r>
                      <a:endParaRPr dirty="0"/>
                    </a:p>
                  </a:txBody>
                  <a:tcPr marL="91450" marR="91450" marT="45725" marB="45725" anchor="ctr">
                    <a:solidFill>
                      <a:schemeClr val="accent5">
                        <a:lumMod val="60000"/>
                        <a:lumOff val="40000"/>
                      </a:schemeClr>
                    </a:solidFill>
                  </a:tcPr>
                </a:tc>
                <a:tc>
                  <a:txBody>
                    <a:bodyPr/>
                    <a:lstStyle/>
                    <a:p>
                      <a:pPr marL="0" marR="0" lvl="0" indent="0" algn="ctr" rtl="0">
                        <a:lnSpc>
                          <a:spcPct val="100000"/>
                        </a:lnSpc>
                        <a:spcBef>
                          <a:spcPts val="0"/>
                        </a:spcBef>
                        <a:spcAft>
                          <a:spcPts val="0"/>
                        </a:spcAft>
                        <a:buNone/>
                      </a:pPr>
                      <a:r>
                        <a:rPr lang="tr-TR" sz="2400" u="none" strike="noStrike" cap="none" dirty="0">
                          <a:latin typeface="Garamond"/>
                          <a:ea typeface="Garamond"/>
                          <a:cs typeface="Garamond"/>
                          <a:sym typeface="Garamond"/>
                        </a:rPr>
                        <a:t>Aylık Ödenecek Tutar</a:t>
                      </a:r>
                      <a:endParaRPr sz="2400" u="none" strike="noStrike" cap="none" dirty="0">
                        <a:latin typeface="Garamond"/>
                        <a:ea typeface="Garamond"/>
                        <a:cs typeface="Garamond"/>
                        <a:sym typeface="Garamond"/>
                      </a:endParaRPr>
                    </a:p>
                  </a:txBody>
                  <a:tcPr marL="91450" marR="91450" marT="45725" marB="45725" anchor="ctr">
                    <a:solidFill>
                      <a:schemeClr val="accent5">
                        <a:lumMod val="60000"/>
                        <a:lumOff val="40000"/>
                      </a:schemeClr>
                    </a:solidFill>
                  </a:tcPr>
                </a:tc>
                <a:extLst>
                  <a:ext uri="{0D108BD9-81ED-4DB2-BD59-A6C34878D82A}">
                    <a16:rowId xmlns:a16="http://schemas.microsoft.com/office/drawing/2014/main" val="10000"/>
                  </a:ext>
                </a:extLst>
              </a:tr>
              <a:tr h="616000">
                <a:tc>
                  <a:txBody>
                    <a:bodyPr/>
                    <a:lstStyle/>
                    <a:p>
                      <a:pPr marL="0" marR="0" lvl="0" indent="0" algn="l" rtl="0">
                        <a:lnSpc>
                          <a:spcPct val="100000"/>
                        </a:lnSpc>
                        <a:spcBef>
                          <a:spcPts val="0"/>
                        </a:spcBef>
                        <a:spcAft>
                          <a:spcPts val="0"/>
                        </a:spcAft>
                        <a:buNone/>
                      </a:pPr>
                      <a:r>
                        <a:rPr lang="tr-TR" sz="1400" u="none" strike="noStrike" cap="none" dirty="0">
                          <a:latin typeface="Garamond"/>
                          <a:ea typeface="Garamond"/>
                          <a:cs typeface="Garamond"/>
                          <a:sym typeface="Garamond"/>
                        </a:rPr>
                        <a:t>Haftada 1 gün (ayda 4 gün için) katılım sağlayanlar</a:t>
                      </a:r>
                      <a:endParaRPr dirty="0"/>
                    </a:p>
                  </a:txBody>
                  <a:tcPr marL="91450" marR="91450" marT="45725" marB="45725" anchor="ctr">
                    <a:solidFill>
                      <a:schemeClr val="accent5">
                        <a:lumMod val="60000"/>
                        <a:lumOff val="40000"/>
                      </a:schemeClr>
                    </a:solidFill>
                  </a:tcPr>
                </a:tc>
                <a:tc>
                  <a:txBody>
                    <a:bodyPr/>
                    <a:lstStyle/>
                    <a:p>
                      <a:pPr marL="0" marR="0" lvl="0" indent="0" algn="l" rtl="0">
                        <a:lnSpc>
                          <a:spcPct val="107000"/>
                        </a:lnSpc>
                        <a:spcBef>
                          <a:spcPts val="0"/>
                        </a:spcBef>
                        <a:spcAft>
                          <a:spcPts val="0"/>
                        </a:spcAft>
                        <a:buNone/>
                      </a:pPr>
                      <a:r>
                        <a:rPr lang="tr-TR" sz="1350" dirty="0">
                          <a:latin typeface="Garamond"/>
                          <a:ea typeface="Garamond"/>
                          <a:cs typeface="Garamond"/>
                          <a:sym typeface="Garamond"/>
                        </a:rPr>
                        <a:t>4</a:t>
                      </a:r>
                      <a:r>
                        <a:rPr lang="tr-TR" sz="1350" u="none" strike="noStrike" cap="none" dirty="0">
                          <a:latin typeface="Garamond"/>
                          <a:ea typeface="Garamond"/>
                          <a:cs typeface="Garamond"/>
                          <a:sym typeface="Garamond"/>
                        </a:rPr>
                        <a:t>.332 TL</a:t>
                      </a:r>
                      <a:endParaRPr sz="1350" b="1" u="none" strike="noStrike" cap="none" dirty="0">
                        <a:solidFill>
                          <a:srgbClr val="FF0000"/>
                        </a:solidFill>
                        <a:latin typeface="Garamond"/>
                        <a:ea typeface="Garamond"/>
                        <a:cs typeface="Garamond"/>
                        <a:sym typeface="Garamond"/>
                      </a:endParaRPr>
                    </a:p>
                  </a:txBody>
                  <a:tcPr marL="68575" marR="68575" marT="0" marB="0" anchor="ctr">
                    <a:solidFill>
                      <a:schemeClr val="accent5">
                        <a:lumMod val="60000"/>
                        <a:lumOff val="40000"/>
                      </a:schemeClr>
                    </a:solidFill>
                  </a:tcPr>
                </a:tc>
                <a:extLst>
                  <a:ext uri="{0D108BD9-81ED-4DB2-BD59-A6C34878D82A}">
                    <a16:rowId xmlns:a16="http://schemas.microsoft.com/office/drawing/2014/main" val="10001"/>
                  </a:ext>
                </a:extLst>
              </a:tr>
              <a:tr h="616000">
                <a:tc>
                  <a:txBody>
                    <a:bodyPr/>
                    <a:lstStyle/>
                    <a:p>
                      <a:pPr marL="0" marR="0" lvl="0" indent="0" algn="l" rtl="0">
                        <a:lnSpc>
                          <a:spcPct val="100000"/>
                        </a:lnSpc>
                        <a:spcBef>
                          <a:spcPts val="0"/>
                        </a:spcBef>
                        <a:spcAft>
                          <a:spcPts val="0"/>
                        </a:spcAft>
                        <a:buClr>
                          <a:srgbClr val="000000"/>
                        </a:buClr>
                        <a:buSzPts val="1400"/>
                        <a:buFont typeface="Arial"/>
                        <a:buNone/>
                      </a:pPr>
                      <a:r>
                        <a:rPr lang="tr-TR" sz="1400" u="none" strike="noStrike" cap="none" dirty="0">
                          <a:latin typeface="Garamond"/>
                          <a:ea typeface="Garamond"/>
                          <a:cs typeface="Garamond"/>
                          <a:sym typeface="Garamond"/>
                        </a:rPr>
                        <a:t>Haftada 2 gün (ayda 8 gün için) katılım sağlayanlar</a:t>
                      </a:r>
                      <a:endParaRPr dirty="0"/>
                    </a:p>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Garamond"/>
                        <a:ea typeface="Garamond"/>
                        <a:cs typeface="Garamond"/>
                        <a:sym typeface="Garamond"/>
                      </a:endParaRPr>
                    </a:p>
                  </a:txBody>
                  <a:tcPr marL="91450" marR="91450" marT="45725" marB="45725" anchor="ctr">
                    <a:solidFill>
                      <a:schemeClr val="accent5">
                        <a:lumMod val="60000"/>
                        <a:lumOff val="40000"/>
                      </a:schemeClr>
                    </a:solidFill>
                  </a:tcPr>
                </a:tc>
                <a:tc>
                  <a:txBody>
                    <a:bodyPr/>
                    <a:lstStyle/>
                    <a:p>
                      <a:pPr marL="0" marR="0" lvl="0" indent="0" algn="l" rtl="0">
                        <a:lnSpc>
                          <a:spcPct val="107000"/>
                        </a:lnSpc>
                        <a:spcBef>
                          <a:spcPts val="0"/>
                        </a:spcBef>
                        <a:spcAft>
                          <a:spcPts val="0"/>
                        </a:spcAft>
                        <a:buClr>
                          <a:srgbClr val="000000"/>
                        </a:buClr>
                        <a:buSzPts val="1350"/>
                        <a:buFont typeface="Arial"/>
                        <a:buNone/>
                      </a:pPr>
                      <a:r>
                        <a:rPr lang="tr-TR" sz="1350" dirty="0">
                          <a:latin typeface="Garamond"/>
                          <a:ea typeface="Garamond"/>
                          <a:cs typeface="Garamond"/>
                          <a:sym typeface="Garamond"/>
                        </a:rPr>
                        <a:t>8</a:t>
                      </a:r>
                      <a:r>
                        <a:rPr lang="tr-TR" sz="1350" u="none" strike="noStrike" cap="none" dirty="0">
                          <a:latin typeface="Garamond"/>
                          <a:ea typeface="Garamond"/>
                          <a:cs typeface="Garamond"/>
                          <a:sym typeface="Garamond"/>
                        </a:rPr>
                        <a:t>.664 TL </a:t>
                      </a:r>
                      <a:endParaRPr sz="1350" b="1" i="0" u="none" strike="noStrike" cap="none" dirty="0">
                        <a:solidFill>
                          <a:srgbClr val="FF0000"/>
                        </a:solidFill>
                        <a:latin typeface="Garamond"/>
                        <a:ea typeface="Garamond"/>
                        <a:cs typeface="Garamond"/>
                        <a:sym typeface="Garamond"/>
                      </a:endParaRPr>
                    </a:p>
                  </a:txBody>
                  <a:tcPr marL="68575" marR="68575" marT="0" marB="0" anchor="ctr">
                    <a:solidFill>
                      <a:schemeClr val="accent5">
                        <a:lumMod val="60000"/>
                        <a:lumOff val="40000"/>
                      </a:schemeClr>
                    </a:solidFill>
                  </a:tcPr>
                </a:tc>
                <a:extLst>
                  <a:ext uri="{0D108BD9-81ED-4DB2-BD59-A6C34878D82A}">
                    <a16:rowId xmlns:a16="http://schemas.microsoft.com/office/drawing/2014/main" val="10002"/>
                  </a:ext>
                </a:extLst>
              </a:tr>
              <a:tr h="616000">
                <a:tc>
                  <a:txBody>
                    <a:bodyPr/>
                    <a:lstStyle/>
                    <a:p>
                      <a:pPr marL="0" marR="0" lvl="0" indent="0" algn="l" rtl="0">
                        <a:lnSpc>
                          <a:spcPct val="100000"/>
                        </a:lnSpc>
                        <a:spcBef>
                          <a:spcPts val="0"/>
                        </a:spcBef>
                        <a:spcAft>
                          <a:spcPts val="0"/>
                        </a:spcAft>
                        <a:buNone/>
                      </a:pPr>
                      <a:r>
                        <a:rPr lang="tr-TR" sz="1400" u="none" strike="noStrike" cap="none">
                          <a:latin typeface="Garamond"/>
                          <a:ea typeface="Garamond"/>
                          <a:cs typeface="Garamond"/>
                          <a:sym typeface="Garamond"/>
                        </a:rPr>
                        <a:t>Haftada 3 gün (ayda 12 gün için) katılım sağlayanlar</a:t>
                      </a:r>
                      <a:endParaRPr/>
                    </a:p>
                  </a:txBody>
                  <a:tcPr marL="91450" marR="91450" marT="45725" marB="45725" anchor="ctr">
                    <a:solidFill>
                      <a:schemeClr val="accent5">
                        <a:lumMod val="60000"/>
                        <a:lumOff val="40000"/>
                      </a:schemeClr>
                    </a:solidFill>
                  </a:tcPr>
                </a:tc>
                <a:tc>
                  <a:txBody>
                    <a:bodyPr/>
                    <a:lstStyle/>
                    <a:p>
                      <a:pPr marL="0" marR="0" lvl="0" indent="0" algn="l" rtl="0">
                        <a:lnSpc>
                          <a:spcPct val="107000"/>
                        </a:lnSpc>
                        <a:spcBef>
                          <a:spcPts val="0"/>
                        </a:spcBef>
                        <a:spcAft>
                          <a:spcPts val="0"/>
                        </a:spcAft>
                        <a:buNone/>
                      </a:pPr>
                      <a:r>
                        <a:rPr lang="tr-TR" sz="1350" dirty="0">
                          <a:latin typeface="Garamond"/>
                          <a:ea typeface="Garamond"/>
                          <a:cs typeface="Garamond"/>
                          <a:sym typeface="Garamond"/>
                        </a:rPr>
                        <a:t>12</a:t>
                      </a:r>
                      <a:r>
                        <a:rPr lang="tr-TR" sz="1350" u="none" strike="noStrike" cap="none" dirty="0">
                          <a:latin typeface="Garamond"/>
                          <a:ea typeface="Garamond"/>
                          <a:cs typeface="Garamond"/>
                          <a:sym typeface="Garamond"/>
                        </a:rPr>
                        <a:t>.996 TL</a:t>
                      </a:r>
                      <a:endParaRPr sz="1350" b="1" i="0" u="none" strike="noStrike" cap="none" dirty="0">
                        <a:solidFill>
                          <a:srgbClr val="FF0000"/>
                        </a:solidFill>
                        <a:latin typeface="Garamond"/>
                        <a:ea typeface="Garamond"/>
                        <a:cs typeface="Garamond"/>
                        <a:sym typeface="Garamond"/>
                      </a:endParaRPr>
                    </a:p>
                  </a:txBody>
                  <a:tcPr marL="91450" marR="91450" marT="45725" marB="45725" anchor="ctr">
                    <a:solidFill>
                      <a:schemeClr val="accent5">
                        <a:lumMod val="60000"/>
                        <a:lumOff val="4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68740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3092D1B-4DBA-40FA-B366-D5D3583AFCAF}"/>
              </a:ext>
            </a:extLst>
          </p:cNvPr>
          <p:cNvSpPr/>
          <p:nvPr/>
        </p:nvSpPr>
        <p:spPr>
          <a:xfrm>
            <a:off x="1640074" y="166376"/>
            <a:ext cx="6096000" cy="623248"/>
          </a:xfrm>
          <a:prstGeom prst="rect">
            <a:avLst/>
          </a:prstGeom>
        </p:spPr>
        <p:txBody>
          <a:bodyPr>
            <a:spAutoFit/>
          </a:bodyPr>
          <a:lstStyle/>
          <a:p>
            <a:pPr lvl="0" defTabSz="914400" eaLnBrk="0" fontAlgn="base" hangingPunct="0">
              <a:spcBef>
                <a:spcPct val="0"/>
              </a:spcBef>
              <a:spcAft>
                <a:spcPct val="0"/>
              </a:spcAft>
            </a:pPr>
            <a:endParaRPr lang="tr-TR" altLang="tr-TR" sz="600" dirty="0"/>
          </a:p>
          <a:p>
            <a:pPr defTabSz="914400"/>
            <a:r>
              <a:rPr lang="tr-TR" dirty="0">
                <a:solidFill>
                  <a:srgbClr val="FFFFFF"/>
                </a:solidFill>
                <a:latin typeface="Roboto"/>
              </a:rPr>
              <a:t>GENÇLİK PROGRAMI ŞUBE MÜDÜRLÜĞÜ</a:t>
            </a:r>
            <a:endParaRPr lang="tr-TR" dirty="0"/>
          </a:p>
          <a:p>
            <a:pPr lvl="0" defTabSz="914400" eaLnBrk="0" fontAlgn="base" hangingPunct="0">
              <a:spcBef>
                <a:spcPct val="0"/>
              </a:spcBef>
              <a:spcAft>
                <a:spcPct val="0"/>
              </a:spcAft>
            </a:pPr>
            <a:endParaRPr lang="tr-TR" altLang="tr-TR" sz="1050" u="sng" dirty="0">
              <a:solidFill>
                <a:srgbClr val="0D6EFD"/>
              </a:solidFill>
              <a:latin typeface="Roboto"/>
            </a:endParaRPr>
          </a:p>
        </p:txBody>
      </p:sp>
      <p:pic>
        <p:nvPicPr>
          <p:cNvPr id="5" name="Picture 2" descr="website logo">
            <a:hlinkClick r:id="rId2"/>
            <a:extLst>
              <a:ext uri="{FF2B5EF4-FFF2-40B4-BE49-F238E27FC236}">
                <a16:creationId xmlns:a16="http://schemas.microsoft.com/office/drawing/2014/main" id="{131FDA5B-EAF2-4AA4-A1B5-59A05DA1BE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71719"/>
            <a:ext cx="1505136" cy="1435810"/>
          </a:xfrm>
          <a:prstGeom prst="rect">
            <a:avLst/>
          </a:prstGeom>
          <a:noFill/>
          <a:extLst>
            <a:ext uri="{909E8E84-426E-40DD-AFC4-6F175D3DCCD1}">
              <a14:hiddenFill xmlns:a14="http://schemas.microsoft.com/office/drawing/2010/main">
                <a:solidFill>
                  <a:srgbClr val="FFFFFF"/>
                </a:solidFill>
              </a14:hiddenFill>
            </a:ext>
          </a:extLst>
        </p:spPr>
      </p:pic>
      <p:sp>
        <p:nvSpPr>
          <p:cNvPr id="7" name="Dikdörtgen 6">
            <a:extLst>
              <a:ext uri="{FF2B5EF4-FFF2-40B4-BE49-F238E27FC236}">
                <a16:creationId xmlns:a16="http://schemas.microsoft.com/office/drawing/2014/main" id="{4A927818-F784-436B-B682-B0E3D88BE015}"/>
              </a:ext>
            </a:extLst>
          </p:cNvPr>
          <p:cNvSpPr/>
          <p:nvPr/>
        </p:nvSpPr>
        <p:spPr>
          <a:xfrm>
            <a:off x="484094" y="1706538"/>
            <a:ext cx="10363200" cy="4721158"/>
          </a:xfrm>
          <a:prstGeom prst="rect">
            <a:avLst/>
          </a:prstGeom>
          <a:solidFill>
            <a:schemeClr val="tx2"/>
          </a:solidFill>
        </p:spPr>
        <p:txBody>
          <a:bodyPr wrap="square">
            <a:spAutoFit/>
          </a:bodyPr>
          <a:lstStyle/>
          <a:p>
            <a:pPr algn="just"/>
            <a:r>
              <a:rPr lang="tr-TR" sz="1400" b="1" dirty="0">
                <a:solidFill>
                  <a:srgbClr val="000000"/>
                </a:solidFill>
                <a:latin typeface="Poppins"/>
              </a:rPr>
              <a:t>Yüklenici Sorumlulukları Nelerdir?</a:t>
            </a:r>
            <a:endParaRPr lang="tr-TR" sz="1400" dirty="0">
              <a:solidFill>
                <a:srgbClr val="000000"/>
              </a:solidFill>
              <a:latin typeface="Poppins"/>
            </a:endParaRPr>
          </a:p>
          <a:p>
            <a:pPr algn="just">
              <a:buFont typeface="Arial" panose="020B0604020202020204" pitchFamily="34" charset="0"/>
              <a:buChar char="•"/>
            </a:pPr>
            <a:r>
              <a:rPr lang="tr-TR" sz="1400" dirty="0">
                <a:solidFill>
                  <a:srgbClr val="000000"/>
                </a:solidFill>
                <a:latin typeface="Poppins"/>
              </a:rPr>
              <a:t>Katılımcıların uygun nitelikte olmamalarından kaynaklanacak sonuçlardan ya da görevli oldukları alanlara ve üçüncü kişilere verecekleri zararlardan yüklenici sorumludur.</a:t>
            </a:r>
          </a:p>
          <a:p>
            <a:pPr algn="just">
              <a:buFont typeface="Arial" panose="020B0604020202020204" pitchFamily="34" charset="0"/>
              <a:buChar char="•"/>
            </a:pPr>
            <a:r>
              <a:rPr lang="tr-TR" sz="1400" dirty="0">
                <a:solidFill>
                  <a:srgbClr val="000000"/>
                </a:solidFill>
                <a:latin typeface="Poppins"/>
              </a:rPr>
              <a:t>Katılımcılara ait adli sicil kaydı, sağlıkla ilgili olarak çalışmaya engel bir durum olmadığına dair belgelerin ve programın niteliğine uygun diğer belgelerin talep edilmesinden ve kontrolünden yüklenici sorumludur.</a:t>
            </a:r>
          </a:p>
          <a:p>
            <a:pPr algn="just">
              <a:buFont typeface="Arial" panose="020B0604020202020204" pitchFamily="34" charset="0"/>
              <a:buChar char="•"/>
            </a:pPr>
            <a:r>
              <a:rPr lang="tr-TR" sz="1400" dirty="0">
                <a:solidFill>
                  <a:srgbClr val="000000"/>
                </a:solidFill>
                <a:latin typeface="Poppins"/>
              </a:rPr>
              <a:t>Katılımcıların devamsızlık sınırlarını aşmaları azami süreden fazla programa katılmaları ya da yüklenicinin herhangi bir sorumluluğunu yerine getirmemesi nedenleriyle katılımcıya yapılan fazla ödemelerden yüklenici sorumludur.</a:t>
            </a:r>
          </a:p>
          <a:p>
            <a:pPr algn="just">
              <a:buFont typeface="Arial" panose="020B0604020202020204" pitchFamily="34" charset="0"/>
              <a:buChar char="•"/>
            </a:pPr>
            <a:r>
              <a:rPr lang="tr-TR" sz="1400" dirty="0">
                <a:solidFill>
                  <a:srgbClr val="000000"/>
                </a:solidFill>
                <a:latin typeface="Poppins"/>
              </a:rPr>
              <a:t>Yüklenici, katılımcıları mevcut çalışanlarını ikame etmek amacıyla görevlendiremez.</a:t>
            </a:r>
          </a:p>
          <a:p>
            <a:pPr algn="just">
              <a:buFont typeface="Arial" panose="020B0604020202020204" pitchFamily="34" charset="0"/>
              <a:buChar char="•"/>
            </a:pPr>
            <a:r>
              <a:rPr lang="tr-TR" sz="1400" dirty="0">
                <a:solidFill>
                  <a:srgbClr val="000000"/>
                </a:solidFill>
                <a:latin typeface="Poppins"/>
              </a:rPr>
              <a:t>İŞKUR Gençlik Programı talep tarihinden önceki bir yıl içerisinde ve programın fiilen başlayacağı tarihe kadar yüklenicinin veya bağlı, ilgili, ilişkili ve yan kuruluşlarının çalışanı olan kişiler programdan yararlanamazlar. </a:t>
            </a:r>
          </a:p>
          <a:p>
            <a:pPr algn="just">
              <a:buFont typeface="Arial" panose="020B0604020202020204" pitchFamily="34" charset="0"/>
              <a:buChar char="•"/>
            </a:pPr>
            <a:r>
              <a:rPr lang="tr-TR" sz="1400" dirty="0">
                <a:solidFill>
                  <a:srgbClr val="000000"/>
                </a:solidFill>
                <a:latin typeface="Poppins"/>
              </a:rPr>
              <a:t>Katılımcıların sigortalılık bildirim ve tescil işlemleri yüklenici tarafından gerçekleştirilir. Bu kapsamdaki bildirge ve belgelerin geç tesliminden doğacak idari para cezası, gecikme zammı, gecikme cezası ve benzeri her türlü zarardan yüklenici sorumludur. </a:t>
            </a:r>
          </a:p>
          <a:p>
            <a:pPr algn="just">
              <a:buFont typeface="Arial" panose="020B0604020202020204" pitchFamily="34" charset="0"/>
              <a:buChar char="•"/>
            </a:pPr>
            <a:r>
              <a:rPr lang="tr-TR" sz="1400" dirty="0">
                <a:solidFill>
                  <a:srgbClr val="000000"/>
                </a:solidFill>
                <a:latin typeface="Poppins"/>
              </a:rPr>
              <a:t>Katılım şartları ve ilgili mevzuatta belirlenen diğer tüm şartlara ilişkin bilgi ve belge kontrolünden yüklenici sorumludur. Yüklenici tarafından söz konusu bilgi ve belge kontrol yükümlülüğünün yerine getirilmesi amacıyla katılımcılardan katılım şartlarına yönelik belge talep edilebilir. Yüklenicinin bu sorumluluğunu yerine getirmemesinden kaynaklı oluşabilecek her türlü fazla veya yersiz ödeme yükleniciden ödeme tarihinden itibaren hesaplanacak yasal faizi ile birlikte tahsil edilir.</a:t>
            </a:r>
          </a:p>
          <a:p>
            <a:pPr algn="just">
              <a:buFont typeface="Arial" panose="020B0604020202020204" pitchFamily="34" charset="0"/>
              <a:buChar char="•"/>
            </a:pPr>
            <a:r>
              <a:rPr lang="tr-TR" sz="1400" dirty="0">
                <a:solidFill>
                  <a:srgbClr val="000000"/>
                </a:solidFill>
                <a:latin typeface="Poppins"/>
              </a:rPr>
              <a:t>Yüklenici; programların uygulanması sırasında iş sağlığı ve güvenliği açısından gerekli önlemleri almak ve bu kapsamdaki yükümlülükleri yerine getirmek, buna ilişkin tüm araç ve gereçleri bulundurmak ve iş kazası ve meslek hastalıklarında resmî kurumlara yapılması gerekli bildirimleri süresi içinde yapmakla ve durumu İl Müdürlüğüne bildirmekle yükümlüdür. </a:t>
            </a:r>
          </a:p>
          <a:p>
            <a:pPr algn="just">
              <a:buFont typeface="Arial" panose="020B0604020202020204" pitchFamily="34" charset="0"/>
              <a:buChar char="•"/>
            </a:pPr>
            <a:r>
              <a:rPr lang="tr-TR" sz="1400" dirty="0">
                <a:solidFill>
                  <a:srgbClr val="000000"/>
                </a:solidFill>
                <a:latin typeface="Poppins"/>
              </a:rPr>
              <a:t>Engellilerin, programlara katılımını sağlamak üzere program uygulanacak alanların erişilebilirliğinde gerekli önlemleri almak ve eğitimlerin takibinde engellilerin ihtiyaç duyduğu teknolojik ekipmanları temin etmek yüklenicinin sorumluluğundadır.</a:t>
            </a:r>
            <a:endParaRPr lang="tr-TR" sz="1400" b="0" i="0" dirty="0">
              <a:solidFill>
                <a:srgbClr val="000000"/>
              </a:solidFill>
              <a:effectLst/>
              <a:latin typeface="Poppins"/>
            </a:endParaRPr>
          </a:p>
        </p:txBody>
      </p:sp>
    </p:spTree>
    <p:extLst>
      <p:ext uri="{BB962C8B-B14F-4D97-AF65-F5344CB8AC3E}">
        <p14:creationId xmlns:p14="http://schemas.microsoft.com/office/powerpoint/2010/main" val="2209796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2C31896-E047-48E7-BF64-F392D9AB2672}"/>
              </a:ext>
            </a:extLst>
          </p:cNvPr>
          <p:cNvSpPr/>
          <p:nvPr/>
        </p:nvSpPr>
        <p:spPr>
          <a:xfrm>
            <a:off x="448235" y="692068"/>
            <a:ext cx="11591365" cy="5352747"/>
          </a:xfrm>
          <a:prstGeom prst="rect">
            <a:avLst/>
          </a:prstGeom>
          <a:noFill/>
        </p:spPr>
        <p:txBody>
          <a:bodyPr wrap="square">
            <a:spAutoFit/>
          </a:bodyPr>
          <a:lstStyle/>
          <a:p>
            <a:pPr algn="just">
              <a:lnSpc>
                <a:spcPct val="107000"/>
              </a:lnSpc>
              <a:spcAft>
                <a:spcPts val="0"/>
              </a:spcAft>
            </a:pPr>
            <a:r>
              <a:rPr lang="tr-TR" sz="1400" b="1" dirty="0">
                <a:latin typeface="Garamond"/>
              </a:rPr>
              <a:t>Mazeretsiz olarak programdan ayrılanlar, kendi kusuru nedeniyle ilişiği kesilenler veya yararlandığı program bittikten sonra Kurum tarafından niteliklerine uygun bulunan en az iki iş teklifini mazeretsiz olarak kabul etmeyenler son yararlanma tarihi üzerinden on iki ay geçmedikçe Yönetmelik kapsamında düzenlenen programlardan yararlanamaz. </a:t>
            </a:r>
          </a:p>
          <a:p>
            <a:pPr algn="just">
              <a:lnSpc>
                <a:spcPct val="107000"/>
              </a:lnSpc>
              <a:spcAft>
                <a:spcPts val="0"/>
              </a:spcAft>
            </a:pPr>
            <a:endParaRPr lang="tr-TR" sz="1400" b="1" dirty="0">
              <a:latin typeface="Garamond"/>
            </a:endParaRPr>
          </a:p>
          <a:p>
            <a:pPr algn="just">
              <a:lnSpc>
                <a:spcPct val="107000"/>
              </a:lnSpc>
              <a:spcAft>
                <a:spcPts val="0"/>
              </a:spcAft>
            </a:pPr>
            <a:r>
              <a:rPr lang="tr-TR" sz="1400" b="1" dirty="0">
                <a:latin typeface="Garamond"/>
              </a:rPr>
              <a:t>Bir programdan mazeretsiz haller dışında ayrılan kişiler katılım şartlarını sağlamak kaydıyla yeni bir programa başvuru yapabilir veya katılımcı olarak eklenebilir. Bu kişilere yönelik olarak bir bekleme süresi aranmaz.</a:t>
            </a:r>
          </a:p>
          <a:p>
            <a:pPr algn="just">
              <a:lnSpc>
                <a:spcPct val="107000"/>
              </a:lnSpc>
              <a:spcAft>
                <a:spcPts val="0"/>
              </a:spcAft>
            </a:pPr>
            <a:endParaRPr lang="tr-TR" sz="1400" b="1" dirty="0">
              <a:latin typeface="Garamond"/>
            </a:endParaRPr>
          </a:p>
          <a:p>
            <a:pPr algn="just">
              <a:lnSpc>
                <a:spcPct val="107000"/>
              </a:lnSpc>
              <a:spcAft>
                <a:spcPts val="0"/>
              </a:spcAft>
            </a:pPr>
            <a:r>
              <a:rPr lang="tr-TR" sz="1400" b="1" dirty="0">
                <a:latin typeface="Garamond"/>
              </a:rPr>
              <a:t>Devam ettiği bir programdan mazeretli ya da mazeretsiz ilişiği kesilen katılımcı aynı programa tekrar katılamaz.</a:t>
            </a:r>
          </a:p>
          <a:p>
            <a:r>
              <a:rPr lang="tr-TR" sz="1400" b="1" dirty="0">
                <a:latin typeface="Garamond"/>
              </a:rPr>
              <a:t> Sadece aşağıdaki durumlar programdan ayrılma için mazeret sayılacak, bunlar dışındaki ayrılma halleri ya da devamsızlık vb. gibi katılımcının kendi kusuru nedeniyle ilişiğinin kesilmesi halleri mazeret olarak kabul edilmeyecektir. </a:t>
            </a:r>
          </a:p>
          <a:p>
            <a:endParaRPr lang="tr-TR" sz="1400" b="1" dirty="0">
              <a:latin typeface="Garamond"/>
            </a:endParaRPr>
          </a:p>
          <a:p>
            <a:r>
              <a:rPr lang="tr-TR" sz="1400" b="1" dirty="0">
                <a:latin typeface="Garamond"/>
              </a:rPr>
              <a:t>a) Katılımcının bir işe girdiği gerekçesine dayanarak programdan ayrılmak üzere yazılı talepte bulunması ve bunu belgelendirmesi halinde,</a:t>
            </a:r>
          </a:p>
          <a:p>
            <a:r>
              <a:rPr lang="tr-TR" sz="1400" b="1" dirty="0">
                <a:latin typeface="Garamond"/>
              </a:rPr>
              <a:t>b) Sağlık raporu ile belgelenen ve Yönetmelik ile belirlenen izin süresini aşan hastalık hali ile birinci derece yakınlarına ve eşine refakat etmesi halinde,</a:t>
            </a:r>
          </a:p>
          <a:p>
            <a:r>
              <a:rPr lang="tr-TR" sz="1400" b="1" dirty="0">
                <a:latin typeface="Garamond"/>
              </a:rPr>
              <a:t>c) Yönetmelik ile belirlenen izin süresini aşacak şekilde programa katılımında sakınca görüldüğünün sağlık raporu ile belgelendirilmesi halinde,</a:t>
            </a:r>
          </a:p>
          <a:p>
            <a:r>
              <a:rPr lang="tr-TR" sz="1400" b="1" dirty="0">
                <a:latin typeface="Garamond"/>
              </a:rPr>
              <a:t>ç) Programa katılmasının ya da devam etmesinin bedenen veya ruhen uygun olmadığının sağlık raporu ile belgelendirilmesi halinde,</a:t>
            </a:r>
          </a:p>
          <a:p>
            <a:r>
              <a:rPr lang="tr-TR" sz="1400" b="1" dirty="0">
                <a:latin typeface="Garamond"/>
              </a:rPr>
              <a:t>d) Yetkili makamlarca verilen belgelerle ispat edilen Yönetmelik ile belirlenen izin süresini aşan gözaltı, tutukluluk ve hükümlülük hallerinde,</a:t>
            </a:r>
          </a:p>
          <a:p>
            <a:r>
              <a:rPr lang="tr-TR" sz="1400" b="1" dirty="0">
                <a:latin typeface="Garamond"/>
              </a:rPr>
              <a:t>e) Katılımcı olarak belirlendiği bir programda, kişinin Katılımcı Taahhütnamesini imzalamaması halinde,</a:t>
            </a:r>
          </a:p>
          <a:p>
            <a:r>
              <a:rPr lang="tr-TR" sz="1400" b="1" dirty="0">
                <a:latin typeface="Garamond"/>
              </a:rPr>
              <a:t>f) Yüklenici kurumun bilgisi dahilinde yapılan devamsızlıkların Yönetmelik ile belirlenen izin süresini aşması halinde,</a:t>
            </a:r>
          </a:p>
          <a:p>
            <a:r>
              <a:rPr lang="tr-TR" sz="1400" b="1" dirty="0">
                <a:latin typeface="Garamond"/>
              </a:rPr>
              <a:t>g) Yetkili makamlarca verilen belgelerle ispat edilen iller arası ikametgâh değişikliği halinde,</a:t>
            </a:r>
          </a:p>
          <a:p>
            <a:r>
              <a:rPr lang="tr-TR" sz="1400" b="1" dirty="0">
                <a:latin typeface="Garamond"/>
              </a:rPr>
              <a:t>ğ) 25/06/2019 tarihli ve 7179 sayılı Asker alma Kanunu kapsamında programdan zorunlu askerlik hizmetini gerçekleştirmek için sevk tarihi itibarıyla ayrılması halinde,</a:t>
            </a:r>
          </a:p>
          <a:p>
            <a:r>
              <a:rPr lang="tr-TR" sz="1400" b="1" dirty="0">
                <a:latin typeface="Garamond"/>
              </a:rPr>
              <a:t>h) Yetkili makamlarca verilen belgelerle ispat edilen ve Yönetmelik ile belirlenen izin süresini aşacak şekilde katılımcının programa katılımını engelleyen hallerde,</a:t>
            </a:r>
          </a:p>
          <a:p>
            <a:endParaRPr lang="tr-TR" sz="1200" dirty="0">
              <a:latin typeface="Garamond"/>
            </a:endParaRPr>
          </a:p>
        </p:txBody>
      </p:sp>
      <p:sp>
        <p:nvSpPr>
          <p:cNvPr id="3" name="Unvan 2">
            <a:extLst>
              <a:ext uri="{FF2B5EF4-FFF2-40B4-BE49-F238E27FC236}">
                <a16:creationId xmlns:a16="http://schemas.microsoft.com/office/drawing/2014/main" id="{05909866-8F61-42E5-999D-77BE5E96CA40}"/>
              </a:ext>
            </a:extLst>
          </p:cNvPr>
          <p:cNvSpPr>
            <a:spLocks noGrp="1"/>
          </p:cNvSpPr>
          <p:nvPr>
            <p:ph type="ctrTitle"/>
          </p:nvPr>
        </p:nvSpPr>
        <p:spPr>
          <a:xfrm>
            <a:off x="3328800" y="37644"/>
            <a:ext cx="5680729" cy="654424"/>
          </a:xfrm>
        </p:spPr>
        <p:txBody>
          <a:bodyPr>
            <a:noAutofit/>
          </a:bodyPr>
          <a:lstStyle/>
          <a:p>
            <a:r>
              <a:rPr lang="tr-TR" sz="3200" dirty="0"/>
              <a:t>İŞTEN AYRILANLANLAR</a:t>
            </a:r>
          </a:p>
        </p:txBody>
      </p:sp>
    </p:spTree>
    <p:extLst>
      <p:ext uri="{BB962C8B-B14F-4D97-AF65-F5344CB8AC3E}">
        <p14:creationId xmlns:p14="http://schemas.microsoft.com/office/powerpoint/2010/main" val="1285603270"/>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92</TotalTime>
  <Words>1048</Words>
  <Application>Microsoft Office PowerPoint</Application>
  <PresentationFormat>Geniş ekran</PresentationFormat>
  <Paragraphs>249</Paragraphs>
  <Slides>12</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12</vt:i4>
      </vt:variant>
    </vt:vector>
  </HeadingPairs>
  <TitlesOfParts>
    <vt:vector size="21" baseType="lpstr">
      <vt:lpstr>Arial</vt:lpstr>
      <vt:lpstr>Calibri</vt:lpstr>
      <vt:lpstr>Century Gothic</vt:lpstr>
      <vt:lpstr>Garamond</vt:lpstr>
      <vt:lpstr>Poppins</vt:lpstr>
      <vt:lpstr>Roboto</vt:lpstr>
      <vt:lpstr>Times New Roman</vt:lpstr>
      <vt:lpstr>Wingdings 3</vt:lpstr>
      <vt:lpstr>Dilim</vt:lpstr>
      <vt:lpstr>İŞKUR Gençlik Programı   </vt:lpstr>
      <vt:lpstr>PowerPoint Sunusu</vt:lpstr>
      <vt:lpstr>PowerPoint Sunusu</vt:lpstr>
      <vt:lpstr>PowerPoint Sunusu</vt:lpstr>
      <vt:lpstr>PowerPoint Sunusu</vt:lpstr>
      <vt:lpstr>PowerPoint Sunusu</vt:lpstr>
      <vt:lpstr>PowerPoint Sunusu</vt:lpstr>
      <vt:lpstr>PowerPoint Sunusu</vt:lpstr>
      <vt:lpstr>İŞTEN AYRILANLANLAR</vt:lpstr>
      <vt:lpstr>KONTENJAN</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İŞKUR Gençlik Programı</dc:title>
  <dc:creator>Pau</dc:creator>
  <cp:lastModifiedBy>Pau</cp:lastModifiedBy>
  <cp:revision>13</cp:revision>
  <dcterms:created xsi:type="dcterms:W3CDTF">2025-10-22T05:53:09Z</dcterms:created>
  <dcterms:modified xsi:type="dcterms:W3CDTF">2025-10-22T07:52:11Z</dcterms:modified>
</cp:coreProperties>
</file>