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4" r:id="rId3"/>
    <p:sldId id="320" r:id="rId4"/>
    <p:sldId id="297" r:id="rId5"/>
    <p:sldId id="265" r:id="rId6"/>
    <p:sldId id="305" r:id="rId7"/>
    <p:sldId id="298" r:id="rId8"/>
    <p:sldId id="302" r:id="rId9"/>
    <p:sldId id="299" r:id="rId10"/>
    <p:sldId id="321" r:id="rId11"/>
    <p:sldId id="306" r:id="rId12"/>
    <p:sldId id="317" r:id="rId13"/>
    <p:sldId id="319" r:id="rId14"/>
    <p:sldId id="307" r:id="rId15"/>
    <p:sldId id="316" r:id="rId16"/>
    <p:sldId id="308" r:id="rId17"/>
    <p:sldId id="318" r:id="rId18"/>
    <p:sldId id="309" r:id="rId19"/>
    <p:sldId id="311" r:id="rId20"/>
    <p:sldId id="312" r:id="rId21"/>
    <p:sldId id="310" r:id="rId22"/>
    <p:sldId id="313" r:id="rId23"/>
    <p:sldId id="314" r:id="rId24"/>
    <p:sldId id="315" r:id="rId25"/>
    <p:sldId id="304" r:id="rId26"/>
    <p:sldId id="303"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8" d="100"/>
          <a:sy n="118" d="100"/>
        </p:scale>
        <p:origin x="61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17CD676-147B-46F5-8485-88378C58F8C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34E05EE-DF87-42F3-BAEF-2426542C95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B05717A4-308B-44B0-AA0E-FA227957F7D5}"/>
              </a:ext>
            </a:extLst>
          </p:cNvPr>
          <p:cNvSpPr>
            <a:spLocks noGrp="1"/>
          </p:cNvSpPr>
          <p:nvPr>
            <p:ph type="dt" sz="half" idx="10"/>
          </p:nvPr>
        </p:nvSpPr>
        <p:spPr/>
        <p:txBody>
          <a:bodyPr/>
          <a:lstStyle/>
          <a:p>
            <a:fld id="{2D62056D-307C-463B-B5BC-C4687DC02A61}" type="datetimeFigureOut">
              <a:rPr lang="tr-TR" smtClean="0"/>
              <a:t>15.10.2026</a:t>
            </a:fld>
            <a:endParaRPr lang="tr-TR"/>
          </a:p>
        </p:txBody>
      </p:sp>
      <p:sp>
        <p:nvSpPr>
          <p:cNvPr id="5" name="Alt Bilgi Yer Tutucusu 4">
            <a:extLst>
              <a:ext uri="{FF2B5EF4-FFF2-40B4-BE49-F238E27FC236}">
                <a16:creationId xmlns:a16="http://schemas.microsoft.com/office/drawing/2014/main" id="{77550AC4-6070-499F-AD8C-341D98669C4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8C8153E-1C97-4A8E-A10D-81E7F62F4681}"/>
              </a:ext>
            </a:extLst>
          </p:cNvPr>
          <p:cNvSpPr>
            <a:spLocks noGrp="1"/>
          </p:cNvSpPr>
          <p:nvPr>
            <p:ph type="sldNum" sz="quarter" idx="12"/>
          </p:nvPr>
        </p:nvSpPr>
        <p:spPr/>
        <p:txBody>
          <a:bodyPr/>
          <a:lstStyle/>
          <a:p>
            <a:fld id="{FB228995-0ED1-4E1E-9F21-98FF7E726488}" type="slidenum">
              <a:rPr lang="tr-TR" smtClean="0"/>
              <a:t>‹#›</a:t>
            </a:fld>
            <a:endParaRPr lang="tr-TR"/>
          </a:p>
        </p:txBody>
      </p:sp>
    </p:spTree>
    <p:extLst>
      <p:ext uri="{BB962C8B-B14F-4D97-AF65-F5344CB8AC3E}">
        <p14:creationId xmlns:p14="http://schemas.microsoft.com/office/powerpoint/2010/main" val="4116782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490863F-782D-45DA-922F-05717DB2C53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1315139-72C3-43B6-B7CA-D8ED807136F9}"/>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BD07335-430D-4B4E-B519-D3CDCDBA2CE1}"/>
              </a:ext>
            </a:extLst>
          </p:cNvPr>
          <p:cNvSpPr>
            <a:spLocks noGrp="1"/>
          </p:cNvSpPr>
          <p:nvPr>
            <p:ph type="dt" sz="half" idx="10"/>
          </p:nvPr>
        </p:nvSpPr>
        <p:spPr/>
        <p:txBody>
          <a:bodyPr/>
          <a:lstStyle/>
          <a:p>
            <a:fld id="{2D62056D-307C-463B-B5BC-C4687DC02A61}" type="datetimeFigureOut">
              <a:rPr lang="tr-TR" smtClean="0"/>
              <a:t>15.10.2026</a:t>
            </a:fld>
            <a:endParaRPr lang="tr-TR"/>
          </a:p>
        </p:txBody>
      </p:sp>
      <p:sp>
        <p:nvSpPr>
          <p:cNvPr id="5" name="Alt Bilgi Yer Tutucusu 4">
            <a:extLst>
              <a:ext uri="{FF2B5EF4-FFF2-40B4-BE49-F238E27FC236}">
                <a16:creationId xmlns:a16="http://schemas.microsoft.com/office/drawing/2014/main" id="{BAB308BE-D587-43DF-A7C7-64770E50793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D816D4C-24CF-4B81-A763-9E51F4D3D2C7}"/>
              </a:ext>
            </a:extLst>
          </p:cNvPr>
          <p:cNvSpPr>
            <a:spLocks noGrp="1"/>
          </p:cNvSpPr>
          <p:nvPr>
            <p:ph type="sldNum" sz="quarter" idx="12"/>
          </p:nvPr>
        </p:nvSpPr>
        <p:spPr/>
        <p:txBody>
          <a:bodyPr/>
          <a:lstStyle/>
          <a:p>
            <a:fld id="{FB228995-0ED1-4E1E-9F21-98FF7E726488}" type="slidenum">
              <a:rPr lang="tr-TR" smtClean="0"/>
              <a:t>‹#›</a:t>
            </a:fld>
            <a:endParaRPr lang="tr-TR"/>
          </a:p>
        </p:txBody>
      </p:sp>
    </p:spTree>
    <p:extLst>
      <p:ext uri="{BB962C8B-B14F-4D97-AF65-F5344CB8AC3E}">
        <p14:creationId xmlns:p14="http://schemas.microsoft.com/office/powerpoint/2010/main" val="2197046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9C6675A-74CE-4C6F-AD4D-149E773B50B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A4E2C988-45DA-42BA-AD04-8DA62E6C46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A59EFF09-3468-4A91-98FB-49B52912E68F}"/>
              </a:ext>
            </a:extLst>
          </p:cNvPr>
          <p:cNvSpPr>
            <a:spLocks noGrp="1"/>
          </p:cNvSpPr>
          <p:nvPr>
            <p:ph type="dt" sz="half" idx="10"/>
          </p:nvPr>
        </p:nvSpPr>
        <p:spPr/>
        <p:txBody>
          <a:bodyPr/>
          <a:lstStyle/>
          <a:p>
            <a:fld id="{2D62056D-307C-463B-B5BC-C4687DC02A61}" type="datetimeFigureOut">
              <a:rPr lang="tr-TR" smtClean="0"/>
              <a:t>15.10.2026</a:t>
            </a:fld>
            <a:endParaRPr lang="tr-TR"/>
          </a:p>
        </p:txBody>
      </p:sp>
      <p:sp>
        <p:nvSpPr>
          <p:cNvPr id="5" name="Alt Bilgi Yer Tutucusu 4">
            <a:extLst>
              <a:ext uri="{FF2B5EF4-FFF2-40B4-BE49-F238E27FC236}">
                <a16:creationId xmlns:a16="http://schemas.microsoft.com/office/drawing/2014/main" id="{D96090F5-2D43-4619-A107-AD125C525EC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CC5802F-5E46-4DEE-ADA1-E5C9FF20335D}"/>
              </a:ext>
            </a:extLst>
          </p:cNvPr>
          <p:cNvSpPr>
            <a:spLocks noGrp="1"/>
          </p:cNvSpPr>
          <p:nvPr>
            <p:ph type="sldNum" sz="quarter" idx="12"/>
          </p:nvPr>
        </p:nvSpPr>
        <p:spPr/>
        <p:txBody>
          <a:bodyPr/>
          <a:lstStyle/>
          <a:p>
            <a:fld id="{FB228995-0ED1-4E1E-9F21-98FF7E726488}" type="slidenum">
              <a:rPr lang="tr-TR" smtClean="0"/>
              <a:t>‹#›</a:t>
            </a:fld>
            <a:endParaRPr lang="tr-TR"/>
          </a:p>
        </p:txBody>
      </p:sp>
    </p:spTree>
    <p:extLst>
      <p:ext uri="{BB962C8B-B14F-4D97-AF65-F5344CB8AC3E}">
        <p14:creationId xmlns:p14="http://schemas.microsoft.com/office/powerpoint/2010/main" val="2737445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9870E03-75F9-40A9-A49E-986D549FD79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B15E4A6-34F3-4472-AC15-DE1ACA882C6F}"/>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8232B8A6-B9D1-457E-A064-99DD837E0DDE}"/>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86435094-E5F2-429B-A74F-201253022265}"/>
              </a:ext>
            </a:extLst>
          </p:cNvPr>
          <p:cNvSpPr>
            <a:spLocks noGrp="1"/>
          </p:cNvSpPr>
          <p:nvPr>
            <p:ph type="dt" sz="half" idx="10"/>
          </p:nvPr>
        </p:nvSpPr>
        <p:spPr/>
        <p:txBody>
          <a:bodyPr/>
          <a:lstStyle/>
          <a:p>
            <a:fld id="{2D62056D-307C-463B-B5BC-C4687DC02A61}" type="datetimeFigureOut">
              <a:rPr lang="tr-TR" smtClean="0"/>
              <a:t>15.10.2026</a:t>
            </a:fld>
            <a:endParaRPr lang="tr-TR"/>
          </a:p>
        </p:txBody>
      </p:sp>
      <p:sp>
        <p:nvSpPr>
          <p:cNvPr id="6" name="Alt Bilgi Yer Tutucusu 5">
            <a:extLst>
              <a:ext uri="{FF2B5EF4-FFF2-40B4-BE49-F238E27FC236}">
                <a16:creationId xmlns:a16="http://schemas.microsoft.com/office/drawing/2014/main" id="{1B238FAC-64D2-4914-923F-AEB7141FF95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F3825F0-2E00-4CD0-86E5-517B53742A21}"/>
              </a:ext>
            </a:extLst>
          </p:cNvPr>
          <p:cNvSpPr>
            <a:spLocks noGrp="1"/>
          </p:cNvSpPr>
          <p:nvPr>
            <p:ph type="sldNum" sz="quarter" idx="12"/>
          </p:nvPr>
        </p:nvSpPr>
        <p:spPr/>
        <p:txBody>
          <a:bodyPr/>
          <a:lstStyle/>
          <a:p>
            <a:fld id="{FB228995-0ED1-4E1E-9F21-98FF7E726488}" type="slidenum">
              <a:rPr lang="tr-TR" smtClean="0"/>
              <a:t>‹#›</a:t>
            </a:fld>
            <a:endParaRPr lang="tr-TR"/>
          </a:p>
        </p:txBody>
      </p:sp>
    </p:spTree>
    <p:extLst>
      <p:ext uri="{BB962C8B-B14F-4D97-AF65-F5344CB8AC3E}">
        <p14:creationId xmlns:p14="http://schemas.microsoft.com/office/powerpoint/2010/main" val="1478309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E40F5CA-B432-4B8C-80D4-003C88A4765C}"/>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BB5A9EC-E3A8-45A3-A1EF-D9F69728E8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5B32E335-CA29-4555-9C54-ABDEDEBB645F}"/>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FDD27F0B-D4E2-4DED-909D-68C6296495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522D3932-77A1-4788-B278-9BBAB1A6EDA9}"/>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D50AFCCF-A205-4DE7-8E47-0C7BB73CAFFD}"/>
              </a:ext>
            </a:extLst>
          </p:cNvPr>
          <p:cNvSpPr>
            <a:spLocks noGrp="1"/>
          </p:cNvSpPr>
          <p:nvPr>
            <p:ph type="dt" sz="half" idx="10"/>
          </p:nvPr>
        </p:nvSpPr>
        <p:spPr/>
        <p:txBody>
          <a:bodyPr/>
          <a:lstStyle/>
          <a:p>
            <a:fld id="{2D62056D-307C-463B-B5BC-C4687DC02A61}" type="datetimeFigureOut">
              <a:rPr lang="tr-TR" smtClean="0"/>
              <a:t>15.10.2026</a:t>
            </a:fld>
            <a:endParaRPr lang="tr-TR"/>
          </a:p>
        </p:txBody>
      </p:sp>
      <p:sp>
        <p:nvSpPr>
          <p:cNvPr id="8" name="Alt Bilgi Yer Tutucusu 7">
            <a:extLst>
              <a:ext uri="{FF2B5EF4-FFF2-40B4-BE49-F238E27FC236}">
                <a16:creationId xmlns:a16="http://schemas.microsoft.com/office/drawing/2014/main" id="{72F7CAA0-B730-464F-87E1-5C618DAA3B02}"/>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56D3AE30-6CBA-4C68-9425-1772CADEFB48}"/>
              </a:ext>
            </a:extLst>
          </p:cNvPr>
          <p:cNvSpPr>
            <a:spLocks noGrp="1"/>
          </p:cNvSpPr>
          <p:nvPr>
            <p:ph type="sldNum" sz="quarter" idx="12"/>
          </p:nvPr>
        </p:nvSpPr>
        <p:spPr/>
        <p:txBody>
          <a:bodyPr/>
          <a:lstStyle/>
          <a:p>
            <a:fld id="{FB228995-0ED1-4E1E-9F21-98FF7E726488}" type="slidenum">
              <a:rPr lang="tr-TR" smtClean="0"/>
              <a:t>‹#›</a:t>
            </a:fld>
            <a:endParaRPr lang="tr-TR"/>
          </a:p>
        </p:txBody>
      </p:sp>
    </p:spTree>
    <p:extLst>
      <p:ext uri="{BB962C8B-B14F-4D97-AF65-F5344CB8AC3E}">
        <p14:creationId xmlns:p14="http://schemas.microsoft.com/office/powerpoint/2010/main" val="4079223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7D96715-8E93-4D2A-8936-62D27417B6FA}"/>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E7A51C95-AE46-4BA1-800E-15831EE895C9}"/>
              </a:ext>
            </a:extLst>
          </p:cNvPr>
          <p:cNvSpPr>
            <a:spLocks noGrp="1"/>
          </p:cNvSpPr>
          <p:nvPr>
            <p:ph type="dt" sz="half" idx="10"/>
          </p:nvPr>
        </p:nvSpPr>
        <p:spPr/>
        <p:txBody>
          <a:bodyPr/>
          <a:lstStyle/>
          <a:p>
            <a:fld id="{2D62056D-307C-463B-B5BC-C4687DC02A61}" type="datetimeFigureOut">
              <a:rPr lang="tr-TR" smtClean="0"/>
              <a:t>15.10.2026</a:t>
            </a:fld>
            <a:endParaRPr lang="tr-TR"/>
          </a:p>
        </p:txBody>
      </p:sp>
      <p:sp>
        <p:nvSpPr>
          <p:cNvPr id="4" name="Alt Bilgi Yer Tutucusu 3">
            <a:extLst>
              <a:ext uri="{FF2B5EF4-FFF2-40B4-BE49-F238E27FC236}">
                <a16:creationId xmlns:a16="http://schemas.microsoft.com/office/drawing/2014/main" id="{76DD6DCD-7E82-4DE8-986D-EDCA21282D4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41C43E3B-3A1C-4CE2-B7C4-9E1A5ABCE98A}"/>
              </a:ext>
            </a:extLst>
          </p:cNvPr>
          <p:cNvSpPr>
            <a:spLocks noGrp="1"/>
          </p:cNvSpPr>
          <p:nvPr>
            <p:ph type="sldNum" sz="quarter" idx="12"/>
          </p:nvPr>
        </p:nvSpPr>
        <p:spPr/>
        <p:txBody>
          <a:bodyPr/>
          <a:lstStyle/>
          <a:p>
            <a:fld id="{FB228995-0ED1-4E1E-9F21-98FF7E726488}" type="slidenum">
              <a:rPr lang="tr-TR" smtClean="0"/>
              <a:t>‹#›</a:t>
            </a:fld>
            <a:endParaRPr lang="tr-TR"/>
          </a:p>
        </p:txBody>
      </p:sp>
    </p:spTree>
    <p:extLst>
      <p:ext uri="{BB962C8B-B14F-4D97-AF65-F5344CB8AC3E}">
        <p14:creationId xmlns:p14="http://schemas.microsoft.com/office/powerpoint/2010/main" val="4191967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0BCFFBE-861F-4AFF-926A-3EA6E176907C}"/>
              </a:ext>
            </a:extLst>
          </p:cNvPr>
          <p:cNvSpPr>
            <a:spLocks noGrp="1"/>
          </p:cNvSpPr>
          <p:nvPr>
            <p:ph type="dt" sz="half" idx="10"/>
          </p:nvPr>
        </p:nvSpPr>
        <p:spPr/>
        <p:txBody>
          <a:bodyPr/>
          <a:lstStyle/>
          <a:p>
            <a:fld id="{2D62056D-307C-463B-B5BC-C4687DC02A61}" type="datetimeFigureOut">
              <a:rPr lang="tr-TR" smtClean="0"/>
              <a:t>15.10.2026</a:t>
            </a:fld>
            <a:endParaRPr lang="tr-TR"/>
          </a:p>
        </p:txBody>
      </p:sp>
      <p:sp>
        <p:nvSpPr>
          <p:cNvPr id="3" name="Alt Bilgi Yer Tutucusu 2">
            <a:extLst>
              <a:ext uri="{FF2B5EF4-FFF2-40B4-BE49-F238E27FC236}">
                <a16:creationId xmlns:a16="http://schemas.microsoft.com/office/drawing/2014/main" id="{5233885E-3134-493C-85C8-BCCA06063F3B}"/>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2676B5BF-9F57-49F2-AB1E-FE2EE842EC66}"/>
              </a:ext>
            </a:extLst>
          </p:cNvPr>
          <p:cNvSpPr>
            <a:spLocks noGrp="1"/>
          </p:cNvSpPr>
          <p:nvPr>
            <p:ph type="sldNum" sz="quarter" idx="12"/>
          </p:nvPr>
        </p:nvSpPr>
        <p:spPr/>
        <p:txBody>
          <a:bodyPr/>
          <a:lstStyle/>
          <a:p>
            <a:fld id="{FB228995-0ED1-4E1E-9F21-98FF7E726488}" type="slidenum">
              <a:rPr lang="tr-TR" smtClean="0"/>
              <a:t>‹#›</a:t>
            </a:fld>
            <a:endParaRPr lang="tr-TR"/>
          </a:p>
        </p:txBody>
      </p:sp>
    </p:spTree>
    <p:extLst>
      <p:ext uri="{BB962C8B-B14F-4D97-AF65-F5344CB8AC3E}">
        <p14:creationId xmlns:p14="http://schemas.microsoft.com/office/powerpoint/2010/main" val="1148437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FCD2C2D-E3EF-40C9-A7EB-20EB718233E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A89B73F-6200-402D-99EC-423E3411D2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B28E9C34-F49E-4E05-91A5-3C2EE310CF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9867654D-50F3-4349-9E2F-C24644006496}"/>
              </a:ext>
            </a:extLst>
          </p:cNvPr>
          <p:cNvSpPr>
            <a:spLocks noGrp="1"/>
          </p:cNvSpPr>
          <p:nvPr>
            <p:ph type="dt" sz="half" idx="10"/>
          </p:nvPr>
        </p:nvSpPr>
        <p:spPr/>
        <p:txBody>
          <a:bodyPr/>
          <a:lstStyle/>
          <a:p>
            <a:fld id="{2D62056D-307C-463B-B5BC-C4687DC02A61}" type="datetimeFigureOut">
              <a:rPr lang="tr-TR" smtClean="0"/>
              <a:t>15.10.2026</a:t>
            </a:fld>
            <a:endParaRPr lang="tr-TR"/>
          </a:p>
        </p:txBody>
      </p:sp>
      <p:sp>
        <p:nvSpPr>
          <p:cNvPr id="6" name="Alt Bilgi Yer Tutucusu 5">
            <a:extLst>
              <a:ext uri="{FF2B5EF4-FFF2-40B4-BE49-F238E27FC236}">
                <a16:creationId xmlns:a16="http://schemas.microsoft.com/office/drawing/2014/main" id="{C6C0FDA5-C653-47C1-9FC9-C0178AD87C5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CCD7D80-55E9-4FD7-8D57-E584763C1B4E}"/>
              </a:ext>
            </a:extLst>
          </p:cNvPr>
          <p:cNvSpPr>
            <a:spLocks noGrp="1"/>
          </p:cNvSpPr>
          <p:nvPr>
            <p:ph type="sldNum" sz="quarter" idx="12"/>
          </p:nvPr>
        </p:nvSpPr>
        <p:spPr/>
        <p:txBody>
          <a:bodyPr/>
          <a:lstStyle/>
          <a:p>
            <a:fld id="{FB228995-0ED1-4E1E-9F21-98FF7E726488}" type="slidenum">
              <a:rPr lang="tr-TR" smtClean="0"/>
              <a:t>‹#›</a:t>
            </a:fld>
            <a:endParaRPr lang="tr-TR"/>
          </a:p>
        </p:txBody>
      </p:sp>
    </p:spTree>
    <p:extLst>
      <p:ext uri="{BB962C8B-B14F-4D97-AF65-F5344CB8AC3E}">
        <p14:creationId xmlns:p14="http://schemas.microsoft.com/office/powerpoint/2010/main" val="1448819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EA69673-5BFE-4C46-87AC-A982B6B7DA8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00895B76-8BEC-4636-90AE-A492BC555A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50BC4ED2-9895-443C-953A-154D3A892C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6B87761D-25BD-4626-B460-FD4F0423C823}"/>
              </a:ext>
            </a:extLst>
          </p:cNvPr>
          <p:cNvSpPr>
            <a:spLocks noGrp="1"/>
          </p:cNvSpPr>
          <p:nvPr>
            <p:ph type="dt" sz="half" idx="10"/>
          </p:nvPr>
        </p:nvSpPr>
        <p:spPr/>
        <p:txBody>
          <a:bodyPr/>
          <a:lstStyle/>
          <a:p>
            <a:fld id="{2D62056D-307C-463B-B5BC-C4687DC02A61}" type="datetimeFigureOut">
              <a:rPr lang="tr-TR" smtClean="0"/>
              <a:t>15.10.2026</a:t>
            </a:fld>
            <a:endParaRPr lang="tr-TR"/>
          </a:p>
        </p:txBody>
      </p:sp>
      <p:sp>
        <p:nvSpPr>
          <p:cNvPr id="6" name="Alt Bilgi Yer Tutucusu 5">
            <a:extLst>
              <a:ext uri="{FF2B5EF4-FFF2-40B4-BE49-F238E27FC236}">
                <a16:creationId xmlns:a16="http://schemas.microsoft.com/office/drawing/2014/main" id="{7B35DA89-4B2E-446E-B339-3443DBC661C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CDC042C-D757-4913-9C83-1424276CD15E}"/>
              </a:ext>
            </a:extLst>
          </p:cNvPr>
          <p:cNvSpPr>
            <a:spLocks noGrp="1"/>
          </p:cNvSpPr>
          <p:nvPr>
            <p:ph type="sldNum" sz="quarter" idx="12"/>
          </p:nvPr>
        </p:nvSpPr>
        <p:spPr/>
        <p:txBody>
          <a:bodyPr/>
          <a:lstStyle/>
          <a:p>
            <a:fld id="{FB228995-0ED1-4E1E-9F21-98FF7E726488}" type="slidenum">
              <a:rPr lang="tr-TR" smtClean="0"/>
              <a:t>‹#›</a:t>
            </a:fld>
            <a:endParaRPr lang="tr-TR"/>
          </a:p>
        </p:txBody>
      </p:sp>
    </p:spTree>
    <p:extLst>
      <p:ext uri="{BB962C8B-B14F-4D97-AF65-F5344CB8AC3E}">
        <p14:creationId xmlns:p14="http://schemas.microsoft.com/office/powerpoint/2010/main" val="2482888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5DBFB23-587B-4741-AC16-0FAA3515C04F}"/>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7E6ED0B-08E2-4E04-BE7A-35667119EB50}"/>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63D0F18-DA86-4061-AD0F-E27EAA8B9D6A}"/>
              </a:ext>
            </a:extLst>
          </p:cNvPr>
          <p:cNvSpPr>
            <a:spLocks noGrp="1"/>
          </p:cNvSpPr>
          <p:nvPr>
            <p:ph type="dt" sz="half" idx="10"/>
          </p:nvPr>
        </p:nvSpPr>
        <p:spPr/>
        <p:txBody>
          <a:bodyPr/>
          <a:lstStyle/>
          <a:p>
            <a:fld id="{2D62056D-307C-463B-B5BC-C4687DC02A61}" type="datetimeFigureOut">
              <a:rPr lang="tr-TR" smtClean="0"/>
              <a:t>15.10.2026</a:t>
            </a:fld>
            <a:endParaRPr lang="tr-TR"/>
          </a:p>
        </p:txBody>
      </p:sp>
      <p:sp>
        <p:nvSpPr>
          <p:cNvPr id="5" name="Alt Bilgi Yer Tutucusu 4">
            <a:extLst>
              <a:ext uri="{FF2B5EF4-FFF2-40B4-BE49-F238E27FC236}">
                <a16:creationId xmlns:a16="http://schemas.microsoft.com/office/drawing/2014/main" id="{D0B793D2-CFEF-4096-B4C2-8E714F0B13F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06EB79C-CE30-4412-94C0-FF27E53DD5BC}"/>
              </a:ext>
            </a:extLst>
          </p:cNvPr>
          <p:cNvSpPr>
            <a:spLocks noGrp="1"/>
          </p:cNvSpPr>
          <p:nvPr>
            <p:ph type="sldNum" sz="quarter" idx="12"/>
          </p:nvPr>
        </p:nvSpPr>
        <p:spPr/>
        <p:txBody>
          <a:bodyPr/>
          <a:lstStyle/>
          <a:p>
            <a:fld id="{FB228995-0ED1-4E1E-9F21-98FF7E726488}" type="slidenum">
              <a:rPr lang="tr-TR" smtClean="0"/>
              <a:t>‹#›</a:t>
            </a:fld>
            <a:endParaRPr lang="tr-TR"/>
          </a:p>
        </p:txBody>
      </p:sp>
    </p:spTree>
    <p:extLst>
      <p:ext uri="{BB962C8B-B14F-4D97-AF65-F5344CB8AC3E}">
        <p14:creationId xmlns:p14="http://schemas.microsoft.com/office/powerpoint/2010/main" val="362549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99FA2486-D918-492F-8D30-B2E22886F21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AFC6E70-D002-48CE-A432-A59EC3703E7D}"/>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1DAB03F-7C3F-48C8-9846-181EE8398DD1}"/>
              </a:ext>
            </a:extLst>
          </p:cNvPr>
          <p:cNvSpPr>
            <a:spLocks noGrp="1"/>
          </p:cNvSpPr>
          <p:nvPr>
            <p:ph type="dt" sz="half" idx="10"/>
          </p:nvPr>
        </p:nvSpPr>
        <p:spPr/>
        <p:txBody>
          <a:bodyPr/>
          <a:lstStyle/>
          <a:p>
            <a:fld id="{2D62056D-307C-463B-B5BC-C4687DC02A61}" type="datetimeFigureOut">
              <a:rPr lang="tr-TR" smtClean="0"/>
              <a:t>15.10.2026</a:t>
            </a:fld>
            <a:endParaRPr lang="tr-TR"/>
          </a:p>
        </p:txBody>
      </p:sp>
      <p:sp>
        <p:nvSpPr>
          <p:cNvPr id="5" name="Alt Bilgi Yer Tutucusu 4">
            <a:extLst>
              <a:ext uri="{FF2B5EF4-FFF2-40B4-BE49-F238E27FC236}">
                <a16:creationId xmlns:a16="http://schemas.microsoft.com/office/drawing/2014/main" id="{6826CC0C-24AF-453C-A0E8-A1163AA4452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00C8622-D459-4E01-ACAA-669DE79371D1}"/>
              </a:ext>
            </a:extLst>
          </p:cNvPr>
          <p:cNvSpPr>
            <a:spLocks noGrp="1"/>
          </p:cNvSpPr>
          <p:nvPr>
            <p:ph type="sldNum" sz="quarter" idx="12"/>
          </p:nvPr>
        </p:nvSpPr>
        <p:spPr/>
        <p:txBody>
          <a:bodyPr/>
          <a:lstStyle/>
          <a:p>
            <a:fld id="{FB228995-0ED1-4E1E-9F21-98FF7E726488}" type="slidenum">
              <a:rPr lang="tr-TR" smtClean="0"/>
              <a:t>‹#›</a:t>
            </a:fld>
            <a:endParaRPr lang="tr-TR"/>
          </a:p>
        </p:txBody>
      </p:sp>
    </p:spTree>
    <p:extLst>
      <p:ext uri="{BB962C8B-B14F-4D97-AF65-F5344CB8AC3E}">
        <p14:creationId xmlns:p14="http://schemas.microsoft.com/office/powerpoint/2010/main" val="1066110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EC75A27-9FC5-40C7-8BAC-3A619C9D35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8D1B4C3-46C8-40EE-B675-BBF80E45CC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88A1E93-B97D-4BA8-9071-A70511D526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62056D-307C-463B-B5BC-C4687DC02A61}" type="datetimeFigureOut">
              <a:rPr lang="tr-TR" smtClean="0"/>
              <a:t>15.10.2026</a:t>
            </a:fld>
            <a:endParaRPr lang="tr-TR"/>
          </a:p>
        </p:txBody>
      </p:sp>
      <p:sp>
        <p:nvSpPr>
          <p:cNvPr id="5" name="Alt Bilgi Yer Tutucusu 4">
            <a:extLst>
              <a:ext uri="{FF2B5EF4-FFF2-40B4-BE49-F238E27FC236}">
                <a16:creationId xmlns:a16="http://schemas.microsoft.com/office/drawing/2014/main" id="{7A9A6FE4-8389-4C25-ACD9-28B9A2862A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D8C7DE29-D857-4CD0-98B5-BFD50F3A97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228995-0ED1-4E1E-9F21-98FF7E726488}" type="slidenum">
              <a:rPr lang="tr-TR" smtClean="0"/>
              <a:t>‹#›</a:t>
            </a:fld>
            <a:endParaRPr lang="tr-TR"/>
          </a:p>
        </p:txBody>
      </p:sp>
    </p:spTree>
    <p:extLst>
      <p:ext uri="{BB962C8B-B14F-4D97-AF65-F5344CB8AC3E}">
        <p14:creationId xmlns:p14="http://schemas.microsoft.com/office/powerpoint/2010/main" val="1055553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881974" y="620689"/>
            <a:ext cx="10669946" cy="5735661"/>
          </a:xfrm>
        </p:spPr>
        <p:txBody>
          <a:bodyPr>
            <a:normAutofit/>
          </a:bodyPr>
          <a:lstStyle/>
          <a:p>
            <a:pPr marL="0" indent="0" algn="ctr">
              <a:buNone/>
            </a:pPr>
            <a:endParaRPr lang="tr-TR" dirty="0"/>
          </a:p>
          <a:p>
            <a:pPr marL="0" indent="0" algn="ctr">
              <a:buNone/>
            </a:pPr>
            <a:endParaRPr lang="tr-TR" dirty="0"/>
          </a:p>
          <a:p>
            <a:pPr marL="0" indent="0" algn="ctr">
              <a:buNone/>
            </a:pPr>
            <a:endParaRPr lang="tr-TR" sz="4800" b="1" dirty="0"/>
          </a:p>
          <a:p>
            <a:pPr marL="0" indent="0" algn="ctr">
              <a:buNone/>
            </a:pPr>
            <a:r>
              <a:rPr lang="tr-TR" sz="4800" b="1" dirty="0"/>
              <a:t>ADLİ SİCİL </a:t>
            </a:r>
            <a:r>
              <a:rPr lang="tr-TR" sz="4800" b="1"/>
              <a:t>BELGELERİNİN OKUNMASI</a:t>
            </a:r>
          </a:p>
          <a:p>
            <a:pPr marL="0" indent="0" algn="ctr">
              <a:buNone/>
            </a:pPr>
            <a:endParaRPr lang="tr-TR" sz="4800" b="1" dirty="0"/>
          </a:p>
          <a:p>
            <a:pPr marL="0" indent="0" algn="ctr">
              <a:buNone/>
            </a:pPr>
            <a:r>
              <a:rPr lang="tr-TR" sz="4800" b="1" dirty="0"/>
              <a:t>Av. Özlem  ACAR  ÖZGÜN</a:t>
            </a:r>
          </a:p>
        </p:txBody>
      </p:sp>
      <p:sp>
        <p:nvSpPr>
          <p:cNvPr id="4" name="3 Slayt Numarası Yer Tutucusu"/>
          <p:cNvSpPr>
            <a:spLocks noGrp="1"/>
          </p:cNvSpPr>
          <p:nvPr>
            <p:ph type="sldNum" sz="quarter" idx="12"/>
          </p:nvPr>
        </p:nvSpPr>
        <p:spPr>
          <a:xfrm>
            <a:off x="256553" y="1590422"/>
            <a:ext cx="779767" cy="365125"/>
          </a:xfrm>
        </p:spPr>
        <p:txBody>
          <a:bodyPr/>
          <a:lstStyle/>
          <a:p>
            <a:endParaRPr lang="tr-TR" sz="1800" b="1" dirty="0">
              <a:latin typeface="Arial Black" panose="020B0A04020102020204" pitchFamily="34" charset="0"/>
            </a:endParaRPr>
          </a:p>
          <a:p>
            <a:endParaRPr lang="tr-TR" sz="1800" b="1" dirty="0">
              <a:latin typeface="Arial Black" panose="020B0A040201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6961" y="402077"/>
            <a:ext cx="10479500" cy="5784714"/>
          </a:xfrm>
        </p:spPr>
        <p:txBody>
          <a:bodyPr>
            <a:normAutofit fontScale="77500" lnSpcReduction="20000"/>
          </a:bodyPr>
          <a:lstStyle/>
          <a:p>
            <a:pPr marL="0" indent="0" algn="ctr">
              <a:buNone/>
            </a:pPr>
            <a:endParaRPr lang="tr-TR" dirty="0"/>
          </a:p>
          <a:p>
            <a:r>
              <a:rPr lang="tr-TR" dirty="0"/>
              <a:t>7592 sayılı Yükseköğretim Kanunu ve Bazı Kanunlarda Değişiklik Yapılmasına Dair Kanun’un 14.maddesi ile 2547 sayılı Kanuna eklenen Geçici 85.maddede;</a:t>
            </a:r>
          </a:p>
          <a:p>
            <a:endParaRPr lang="tr-TR" dirty="0"/>
          </a:p>
          <a:p>
            <a:pPr marL="0" indent="0">
              <a:buNone/>
            </a:pPr>
            <a:r>
              <a:rPr lang="tr-TR" dirty="0"/>
              <a:t>“</a:t>
            </a:r>
            <a:r>
              <a:rPr lang="tr-TR" b="1" i="1" dirty="0"/>
              <a:t>GEÇİCİ MADDE 85 -</a:t>
            </a:r>
            <a:r>
              <a:rPr lang="tr-TR" i="1" dirty="0"/>
              <a:t> Yükseköğretim kurumlarında hazırlık dâhil bütün sınıflarda intibak, </a:t>
            </a:r>
            <a:r>
              <a:rPr lang="tr-TR" i="1" dirty="0" err="1"/>
              <a:t>önlisans</a:t>
            </a:r>
            <a:r>
              <a:rPr lang="tr-TR" i="1" dirty="0"/>
              <a:t>, lisans tamamlama, lisans, lisansüstü öğrenimi gören öğrencilerden; kendi isteğiyle ilişikleri kesilenler dâhil, </a:t>
            </a:r>
          </a:p>
          <a:p>
            <a:pPr marL="0" indent="0">
              <a:buNone/>
            </a:pPr>
            <a:r>
              <a:rPr lang="tr-TR" b="1" i="1" u="sng" dirty="0"/>
              <a:t>terör suçu</a:t>
            </a:r>
            <a:r>
              <a:rPr lang="tr-TR" b="1" i="1" dirty="0"/>
              <a:t> ile </a:t>
            </a:r>
            <a:r>
              <a:rPr lang="tr-TR" b="1" i="1" u="sng" dirty="0"/>
              <a:t>kasten öldürme suçlarından</a:t>
            </a:r>
            <a:r>
              <a:rPr lang="tr-TR" b="1" i="1" dirty="0"/>
              <a:t> (madde 81, 82 ve 83), </a:t>
            </a:r>
            <a:r>
              <a:rPr lang="tr-TR" b="1" i="1" u="sng" dirty="0"/>
              <a:t>işkence suçundan</a:t>
            </a:r>
            <a:r>
              <a:rPr lang="tr-TR" b="1" i="1" dirty="0"/>
              <a:t> (madde 94 ve 95), </a:t>
            </a:r>
            <a:r>
              <a:rPr lang="tr-TR" b="1" i="1" u="sng" dirty="0"/>
              <a:t>eziyet suçundan</a:t>
            </a:r>
            <a:r>
              <a:rPr lang="tr-TR" b="1" i="1" dirty="0"/>
              <a:t> (madde 96), </a:t>
            </a:r>
            <a:r>
              <a:rPr lang="tr-TR" b="1" i="1" u="sng" dirty="0"/>
              <a:t>cinsel saldırı</a:t>
            </a:r>
            <a:r>
              <a:rPr lang="tr-TR" b="1" i="1" dirty="0"/>
              <a:t> (madde 102), </a:t>
            </a:r>
            <a:r>
              <a:rPr lang="tr-TR" b="1" i="1" u="sng" dirty="0"/>
              <a:t>çocukların cinsel istismarı</a:t>
            </a:r>
            <a:r>
              <a:rPr lang="tr-TR" b="1" i="1" dirty="0"/>
              <a:t> (madde 103), </a:t>
            </a:r>
            <a:r>
              <a:rPr lang="tr-TR" b="1" i="1" u="sng" dirty="0"/>
              <a:t>uyuşturucu veya uyarıcı madde imal ve ticareti suçundan</a:t>
            </a:r>
            <a:r>
              <a:rPr lang="tr-TR" b="1" i="1" dirty="0"/>
              <a:t> (madde 188) mahkum olanlar ile </a:t>
            </a:r>
            <a:r>
              <a:rPr lang="tr-TR" b="1" i="1" u="sng" dirty="0"/>
              <a:t>sahte belge sebebiyle kaydı iptal edilenler</a:t>
            </a:r>
            <a:r>
              <a:rPr lang="tr-TR" b="1" i="1" dirty="0"/>
              <a:t> ile </a:t>
            </a:r>
            <a:r>
              <a:rPr lang="tr-TR" b="1" i="1" u="sng" dirty="0"/>
              <a:t>kayıt sırasında sahte belge verenler</a:t>
            </a:r>
            <a:r>
              <a:rPr lang="tr-TR" b="1" i="1" dirty="0"/>
              <a:t> ile </a:t>
            </a:r>
            <a:r>
              <a:rPr lang="tr-TR" b="1" i="1" u="sng" dirty="0"/>
              <a:t>5846 sayılı Kanunun 71 inci maddesinde yazılı suçlar ile terör örgütlerine veya Milli Güvenlik Kurulunca Devletin milli güvenliğine karşı faaliyette bulunduğuna karar verilen yapı, oluşum veya gruplara üyeliği, mensubiyeti veya </a:t>
            </a:r>
            <a:r>
              <a:rPr lang="tr-TR" b="1" i="1" u="sng" dirty="0" err="1"/>
              <a:t>iltisakı</a:t>
            </a:r>
            <a:r>
              <a:rPr lang="tr-TR" b="1" i="1" u="sng" dirty="0"/>
              <a:t> yahut bunlarla irtibatı nedeniyle ilişiği kesilenler</a:t>
            </a:r>
            <a:r>
              <a:rPr lang="tr-TR" i="1" dirty="0"/>
              <a:t> </a:t>
            </a:r>
            <a:r>
              <a:rPr lang="tr-TR" b="1" i="1" u="sng" dirty="0"/>
              <a:t>hariç</a:t>
            </a:r>
            <a:r>
              <a:rPr lang="tr-TR" i="1" dirty="0"/>
              <a:t>, </a:t>
            </a:r>
          </a:p>
          <a:p>
            <a:pPr marL="0" indent="0">
              <a:buNone/>
            </a:pPr>
            <a:r>
              <a:rPr lang="tr-TR" i="1" dirty="0"/>
              <a:t>her ne sebeple olursa olsun ilişiği kesilenler ile bir programı kazanarak kayıt yapma hakkı elde ettikleri halde kayıt yaptırmayanlar bu maddenin yürürlüğe girdiği tarihten itibaren dört ay içinde ilişiklerinin kesildiği veya kayıt hakkı kazandıkları yükseköğretim kurumuna başvuruda bulunmaları şartıyla bu Kanunun 44 üncü maddesinde belirtilen esaslara göre 2026-2027 eğitim öğretim yılında öğrenimlerine başlayabilirler</a:t>
            </a:r>
            <a:r>
              <a:rPr lang="tr-TR" dirty="0"/>
              <a:t>…” denilmektedir.</a:t>
            </a:r>
            <a:endParaRPr lang="tr-TR" sz="3200" dirty="0">
              <a:solidFill>
                <a:schemeClr val="tx1"/>
              </a:solidFill>
            </a:endParaRPr>
          </a:p>
        </p:txBody>
      </p:sp>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2</a:t>
            </a:fld>
            <a:endParaRPr lang="tr-TR" sz="1800" b="1" dirty="0">
              <a:latin typeface="Arial Black" panose="020B0A04020102020204" pitchFamily="34" charset="0"/>
            </a:endParaRPr>
          </a:p>
        </p:txBody>
      </p:sp>
    </p:spTree>
    <p:extLst>
      <p:ext uri="{BB962C8B-B14F-4D97-AF65-F5344CB8AC3E}">
        <p14:creationId xmlns:p14="http://schemas.microsoft.com/office/powerpoint/2010/main" val="440462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83013" y="1368357"/>
            <a:ext cx="10270787" cy="4409873"/>
          </a:xfrm>
        </p:spPr>
        <p:txBody>
          <a:bodyPr>
            <a:normAutofit/>
          </a:bodyPr>
          <a:lstStyle/>
          <a:p>
            <a:pPr marL="0" indent="0" algn="ctr">
              <a:buNone/>
            </a:pPr>
            <a:endParaRPr lang="tr-TR" dirty="0"/>
          </a:p>
          <a:p>
            <a:r>
              <a:rPr lang="en-US" b="1" dirty="0">
                <a:latin typeface="Times New Roman" panose="02020603050405020304" pitchFamily="18" charset="0"/>
                <a:cs typeface="Times New Roman" panose="02020603050405020304" pitchFamily="18" charset="0"/>
              </a:rPr>
              <a:t>3713 </a:t>
            </a:r>
            <a:r>
              <a:rPr lang="en-US" b="1" dirty="0" err="1">
                <a:latin typeface="Times New Roman" panose="02020603050405020304" pitchFamily="18" charset="0"/>
                <a:cs typeface="Times New Roman" panose="02020603050405020304" pitchFamily="18" charset="0"/>
              </a:rPr>
              <a:t>sayılı</a:t>
            </a:r>
            <a:r>
              <a:rPr lang="en-US" b="1" dirty="0">
                <a:latin typeface="Times New Roman" panose="02020603050405020304" pitchFamily="18" charset="0"/>
                <a:cs typeface="Times New Roman" panose="02020603050405020304" pitchFamily="18" charset="0"/>
              </a:rPr>
              <a:t> </a:t>
            </a:r>
            <a:r>
              <a:rPr lang="tr-TR" b="1" dirty="0">
                <a:latin typeface="Times New Roman" panose="02020603050405020304" pitchFamily="18" charset="0"/>
                <a:cs typeface="Times New Roman" panose="02020603050405020304" pitchFamily="18" charset="0"/>
              </a:rPr>
              <a:t>Terörle Mücadele Kanunu’nun </a:t>
            </a:r>
            <a:r>
              <a:rPr lang="tr-TR" dirty="0">
                <a:latin typeface="Times New Roman" panose="02020603050405020304" pitchFamily="18" charset="0"/>
                <a:cs typeface="Times New Roman" panose="02020603050405020304" pitchFamily="18" charset="0"/>
              </a:rPr>
              <a:t>“</a:t>
            </a:r>
            <a:r>
              <a:rPr lang="tr-TR" b="1" i="1" dirty="0">
                <a:latin typeface="Times New Roman" panose="02020603050405020304" pitchFamily="18" charset="0"/>
                <a:cs typeface="Times New Roman" panose="02020603050405020304" pitchFamily="18" charset="0"/>
              </a:rPr>
              <a:t>Terör suçları</a:t>
            </a:r>
            <a:r>
              <a:rPr lang="tr-TR" dirty="0">
                <a:latin typeface="Times New Roman" panose="02020603050405020304" pitchFamily="18" charset="0"/>
                <a:cs typeface="Times New Roman" panose="02020603050405020304" pitchFamily="18" charset="0"/>
              </a:rPr>
              <a:t>” başlıklı </a:t>
            </a:r>
            <a:r>
              <a:rPr lang="en-US" b="1" dirty="0">
                <a:latin typeface="Times New Roman" panose="02020603050405020304" pitchFamily="18" charset="0"/>
                <a:cs typeface="Times New Roman" panose="02020603050405020304" pitchFamily="18" charset="0"/>
              </a:rPr>
              <a:t>3.maddesi</a:t>
            </a:r>
            <a:r>
              <a:rPr lang="tr-TR" b="1" dirty="0" err="1">
                <a:latin typeface="Times New Roman" panose="02020603050405020304" pitchFamily="18" charset="0"/>
                <a:cs typeface="Times New Roman" panose="02020603050405020304" pitchFamily="18" charset="0"/>
              </a:rPr>
              <a:t>nde</a:t>
            </a:r>
            <a:r>
              <a:rPr lang="tr-TR" b="1" dirty="0">
                <a:latin typeface="Times New Roman" panose="02020603050405020304" pitchFamily="18" charset="0"/>
                <a:cs typeface="Times New Roman" panose="02020603050405020304" pitchFamily="18" charset="0"/>
              </a:rPr>
              <a:t> ilgili suçlar belirtilmiştir</a:t>
            </a:r>
            <a:r>
              <a:rPr lang="tr-TR" dirty="0">
                <a:latin typeface="Times New Roman" panose="02020603050405020304" pitchFamily="18" charset="0"/>
                <a:cs typeface="Times New Roman" panose="02020603050405020304" pitchFamily="18" charset="0"/>
              </a:rPr>
              <a:t>.</a:t>
            </a:r>
          </a:p>
          <a:p>
            <a:r>
              <a:rPr lang="tr-TR" dirty="0">
                <a:latin typeface="Times New Roman" panose="02020603050405020304" pitchFamily="18" charset="0"/>
                <a:cs typeface="Times New Roman" panose="02020603050405020304" pitchFamily="18" charset="0"/>
              </a:rPr>
              <a:t>“</a:t>
            </a:r>
            <a:r>
              <a:rPr lang="tr-TR" i="1" dirty="0">
                <a:latin typeface="Times New Roman" panose="02020603050405020304" pitchFamily="18" charset="0"/>
                <a:cs typeface="Times New Roman" panose="02020603050405020304" pitchFamily="18" charset="0"/>
              </a:rPr>
              <a:t>Madde 3</a:t>
            </a:r>
            <a:r>
              <a:rPr lang="tr-TR" b="1" i="1" dirty="0">
                <a:latin typeface="Times New Roman" panose="02020603050405020304" pitchFamily="18" charset="0"/>
                <a:cs typeface="Times New Roman" panose="02020603050405020304" pitchFamily="18" charset="0"/>
              </a:rPr>
              <a:t> –  </a:t>
            </a:r>
            <a:r>
              <a:rPr lang="tr-TR" i="1" dirty="0">
                <a:latin typeface="Times New Roman" panose="02020603050405020304" pitchFamily="18" charset="0"/>
                <a:cs typeface="Times New Roman" panose="02020603050405020304" pitchFamily="18" charset="0"/>
              </a:rPr>
              <a:t>26/9/2004 tarihli ve </a:t>
            </a:r>
            <a:r>
              <a:rPr lang="tr-TR" b="1" i="1" u="sng" dirty="0">
                <a:latin typeface="Times New Roman" panose="02020603050405020304" pitchFamily="18" charset="0"/>
                <a:cs typeface="Times New Roman" panose="02020603050405020304" pitchFamily="18" charset="0"/>
              </a:rPr>
              <a:t>5237 sayılı</a:t>
            </a:r>
            <a:r>
              <a:rPr lang="tr-TR" i="1" u="sng" dirty="0">
                <a:latin typeface="Times New Roman" panose="02020603050405020304" pitchFamily="18" charset="0"/>
                <a:cs typeface="Times New Roman" panose="02020603050405020304" pitchFamily="18" charset="0"/>
              </a:rPr>
              <a:t> </a:t>
            </a:r>
            <a:r>
              <a:rPr lang="tr-TR" b="1" i="1" u="sng" dirty="0">
                <a:latin typeface="Times New Roman" panose="02020603050405020304" pitchFamily="18" charset="0"/>
                <a:cs typeface="Times New Roman" panose="02020603050405020304" pitchFamily="18" charset="0"/>
              </a:rPr>
              <a:t>Türk Ceza Kanununun</a:t>
            </a:r>
            <a:r>
              <a:rPr lang="tr-TR" i="1" dirty="0">
                <a:latin typeface="Times New Roman" panose="02020603050405020304" pitchFamily="18" charset="0"/>
                <a:cs typeface="Times New Roman" panose="02020603050405020304" pitchFamily="18" charset="0"/>
              </a:rPr>
              <a:t>  </a:t>
            </a:r>
            <a:r>
              <a:rPr lang="tr-TR" b="1" i="1" dirty="0">
                <a:latin typeface="Times New Roman" panose="02020603050405020304" pitchFamily="18" charset="0"/>
                <a:cs typeface="Times New Roman" panose="02020603050405020304" pitchFamily="18" charset="0"/>
              </a:rPr>
              <a:t>302</a:t>
            </a:r>
            <a:r>
              <a:rPr lang="tr-TR" i="1" dirty="0">
                <a:latin typeface="Times New Roman" panose="02020603050405020304" pitchFamily="18" charset="0"/>
                <a:cs typeface="Times New Roman" panose="02020603050405020304" pitchFamily="18" charset="0"/>
              </a:rPr>
              <a:t>, </a:t>
            </a:r>
            <a:r>
              <a:rPr lang="tr-TR" b="1" i="1" dirty="0">
                <a:latin typeface="Times New Roman" panose="02020603050405020304" pitchFamily="18" charset="0"/>
                <a:cs typeface="Times New Roman" panose="02020603050405020304" pitchFamily="18" charset="0"/>
              </a:rPr>
              <a:t>307</a:t>
            </a:r>
            <a:r>
              <a:rPr lang="tr-TR" i="1" dirty="0">
                <a:latin typeface="Times New Roman" panose="02020603050405020304" pitchFamily="18" charset="0"/>
                <a:cs typeface="Times New Roman" panose="02020603050405020304" pitchFamily="18" charset="0"/>
              </a:rPr>
              <a:t>, </a:t>
            </a:r>
            <a:r>
              <a:rPr lang="tr-TR" b="1" i="1" dirty="0">
                <a:latin typeface="Times New Roman" panose="02020603050405020304" pitchFamily="18" charset="0"/>
                <a:cs typeface="Times New Roman" panose="02020603050405020304" pitchFamily="18" charset="0"/>
              </a:rPr>
              <a:t>309</a:t>
            </a:r>
            <a:r>
              <a:rPr lang="tr-TR" i="1" dirty="0">
                <a:latin typeface="Times New Roman" panose="02020603050405020304" pitchFamily="18" charset="0"/>
                <a:cs typeface="Times New Roman" panose="02020603050405020304" pitchFamily="18" charset="0"/>
              </a:rPr>
              <a:t>, </a:t>
            </a:r>
            <a:r>
              <a:rPr lang="tr-TR" b="1" i="1" dirty="0">
                <a:latin typeface="Times New Roman" panose="02020603050405020304" pitchFamily="18" charset="0"/>
                <a:cs typeface="Times New Roman" panose="02020603050405020304" pitchFamily="18" charset="0"/>
              </a:rPr>
              <a:t>311</a:t>
            </a:r>
            <a:r>
              <a:rPr lang="tr-TR" i="1" dirty="0">
                <a:latin typeface="Times New Roman" panose="02020603050405020304" pitchFamily="18" charset="0"/>
                <a:cs typeface="Times New Roman" panose="02020603050405020304" pitchFamily="18" charset="0"/>
              </a:rPr>
              <a:t>, </a:t>
            </a:r>
            <a:r>
              <a:rPr lang="tr-TR" b="1" i="1" dirty="0">
                <a:latin typeface="Times New Roman" panose="02020603050405020304" pitchFamily="18" charset="0"/>
                <a:cs typeface="Times New Roman" panose="02020603050405020304" pitchFamily="18" charset="0"/>
              </a:rPr>
              <a:t>312</a:t>
            </a:r>
            <a:r>
              <a:rPr lang="tr-TR" i="1" dirty="0">
                <a:latin typeface="Times New Roman" panose="02020603050405020304" pitchFamily="18" charset="0"/>
                <a:cs typeface="Times New Roman" panose="02020603050405020304" pitchFamily="18" charset="0"/>
              </a:rPr>
              <a:t>, </a:t>
            </a:r>
            <a:r>
              <a:rPr lang="tr-TR" b="1" i="1" dirty="0">
                <a:latin typeface="Times New Roman" panose="02020603050405020304" pitchFamily="18" charset="0"/>
                <a:cs typeface="Times New Roman" panose="02020603050405020304" pitchFamily="18" charset="0"/>
              </a:rPr>
              <a:t>313</a:t>
            </a:r>
            <a:r>
              <a:rPr lang="tr-TR" i="1" dirty="0">
                <a:latin typeface="Times New Roman" panose="02020603050405020304" pitchFamily="18" charset="0"/>
                <a:cs typeface="Times New Roman" panose="02020603050405020304" pitchFamily="18" charset="0"/>
              </a:rPr>
              <a:t>, </a:t>
            </a:r>
            <a:r>
              <a:rPr lang="tr-TR" b="1" i="1" u="sng" dirty="0">
                <a:latin typeface="Times New Roman" panose="02020603050405020304" pitchFamily="18" charset="0"/>
                <a:cs typeface="Times New Roman" panose="02020603050405020304" pitchFamily="18" charset="0"/>
              </a:rPr>
              <a:t>314,</a:t>
            </a:r>
            <a:r>
              <a:rPr lang="tr-TR" i="1" dirty="0">
                <a:latin typeface="Times New Roman" panose="02020603050405020304" pitchFamily="18" charset="0"/>
                <a:cs typeface="Times New Roman" panose="02020603050405020304" pitchFamily="18" charset="0"/>
              </a:rPr>
              <a:t> </a:t>
            </a:r>
            <a:r>
              <a:rPr lang="tr-TR" b="1" i="1" dirty="0">
                <a:latin typeface="Times New Roman" panose="02020603050405020304" pitchFamily="18" charset="0"/>
                <a:cs typeface="Times New Roman" panose="02020603050405020304" pitchFamily="18" charset="0"/>
              </a:rPr>
              <a:t>315</a:t>
            </a:r>
            <a:r>
              <a:rPr lang="tr-TR" i="1" dirty="0">
                <a:latin typeface="Times New Roman" panose="02020603050405020304" pitchFamily="18" charset="0"/>
                <a:cs typeface="Times New Roman" panose="02020603050405020304" pitchFamily="18" charset="0"/>
              </a:rPr>
              <a:t> ve </a:t>
            </a:r>
            <a:r>
              <a:rPr lang="tr-TR" b="1" i="1" dirty="0">
                <a:latin typeface="Times New Roman" panose="02020603050405020304" pitchFamily="18" charset="0"/>
                <a:cs typeface="Times New Roman" panose="02020603050405020304" pitchFamily="18" charset="0"/>
              </a:rPr>
              <a:t>320</a:t>
            </a:r>
            <a:r>
              <a:rPr lang="tr-TR" i="1" dirty="0">
                <a:latin typeface="Times New Roman" panose="02020603050405020304" pitchFamily="18" charset="0"/>
                <a:cs typeface="Times New Roman" panose="02020603050405020304" pitchFamily="18" charset="0"/>
              </a:rPr>
              <a:t> </a:t>
            </a:r>
            <a:r>
              <a:rPr lang="tr-TR" i="1" dirty="0" err="1">
                <a:latin typeface="Times New Roman" panose="02020603050405020304" pitchFamily="18" charset="0"/>
                <a:cs typeface="Times New Roman" panose="02020603050405020304" pitchFamily="18" charset="0"/>
              </a:rPr>
              <a:t>nci</a:t>
            </a:r>
            <a:r>
              <a:rPr lang="tr-TR" i="1" dirty="0">
                <a:latin typeface="Times New Roman" panose="02020603050405020304" pitchFamily="18" charset="0"/>
                <a:cs typeface="Times New Roman" panose="02020603050405020304" pitchFamily="18" charset="0"/>
              </a:rPr>
              <a:t> maddeleri ile </a:t>
            </a:r>
            <a:r>
              <a:rPr lang="tr-TR" b="1" i="1" dirty="0">
                <a:latin typeface="Times New Roman" panose="02020603050405020304" pitchFamily="18" charset="0"/>
                <a:cs typeface="Times New Roman" panose="02020603050405020304" pitchFamily="18" charset="0"/>
              </a:rPr>
              <a:t>310 uncu maddesinin birinci fıkrasında</a:t>
            </a:r>
            <a:r>
              <a:rPr lang="tr-TR" i="1" dirty="0">
                <a:latin typeface="Times New Roman" panose="02020603050405020304" pitchFamily="18" charset="0"/>
                <a:cs typeface="Times New Roman" panose="02020603050405020304" pitchFamily="18" charset="0"/>
              </a:rPr>
              <a:t> </a:t>
            </a:r>
            <a:r>
              <a:rPr lang="tr-TR" b="1" i="1" u="sng" dirty="0">
                <a:latin typeface="Times New Roman" panose="02020603050405020304" pitchFamily="18" charset="0"/>
                <a:cs typeface="Times New Roman" panose="02020603050405020304" pitchFamily="18" charset="0"/>
              </a:rPr>
              <a:t>yazılı suçlar, terör suçlarıdır</a:t>
            </a:r>
            <a:r>
              <a:rPr lang="tr-TR" dirty="0">
                <a:latin typeface="Times New Roman" panose="02020603050405020304" pitchFamily="18" charset="0"/>
                <a:cs typeface="Times New Roman" panose="02020603050405020304" pitchFamily="18" charset="0"/>
              </a:rPr>
              <a:t>.”</a:t>
            </a:r>
            <a:endParaRPr lang="tr-TR" sz="3200" dirty="0">
              <a:solidFill>
                <a:schemeClr val="tx1"/>
              </a:solidFill>
            </a:endParaRPr>
          </a:p>
        </p:txBody>
      </p:sp>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3</a:t>
            </a:fld>
            <a:endParaRPr lang="tr-TR" sz="1800" b="1" dirty="0">
              <a:latin typeface="Arial Black" panose="020B0A04020102020204" pitchFamily="34" charset="0"/>
            </a:endParaRPr>
          </a:p>
        </p:txBody>
      </p:sp>
    </p:spTree>
    <p:extLst>
      <p:ext uri="{BB962C8B-B14F-4D97-AF65-F5344CB8AC3E}">
        <p14:creationId xmlns:p14="http://schemas.microsoft.com/office/powerpoint/2010/main" val="1876935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4</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212715" y="1414648"/>
            <a:ext cx="9798996" cy="4218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4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400" b="1" dirty="0">
              <a:latin typeface="Google Sans"/>
            </a:endParaRPr>
          </a:p>
          <a:p>
            <a:pPr marL="0" indent="0">
              <a:buNone/>
            </a:pPr>
            <a:r>
              <a:rPr lang="tr-TR" sz="3200" dirty="0"/>
              <a:t>Kişinin bir ceza mahkûmiyeti bulunmuyorsa, belgede   </a:t>
            </a:r>
          </a:p>
          <a:p>
            <a:pPr marL="0" indent="0">
              <a:buNone/>
            </a:pPr>
            <a:r>
              <a:rPr lang="tr-TR" sz="3200" b="1" i="1" dirty="0"/>
              <a:t>“ADLİ SİCİL KAYDI YOKTUR”</a:t>
            </a:r>
            <a:r>
              <a:rPr lang="tr-TR" sz="3200" dirty="0"/>
              <a:t> ifadesini görülür.</a:t>
            </a:r>
          </a:p>
          <a:p>
            <a:pPr marL="0" indent="0">
              <a:buNone/>
            </a:pPr>
            <a:endParaRPr lang="tr-TR" sz="3200" dirty="0"/>
          </a:p>
          <a:p>
            <a:pPr marL="0" indent="0">
              <a:buNone/>
            </a:pPr>
            <a:r>
              <a:rPr lang="tr-TR" sz="3200" dirty="0"/>
              <a:t>Ancak kesinleşmiş bir ceza kararı (</a:t>
            </a:r>
            <a:r>
              <a:rPr lang="tr-TR" sz="3200" b="1" dirty="0"/>
              <a:t>mahkumiyet</a:t>
            </a:r>
            <a:r>
              <a:rPr lang="tr-TR" sz="3200" dirty="0"/>
              <a:t>) bulunması halinde, belgede bir kısım harf, rakam ve hukuki kısaltmalar yer alacaktır.</a:t>
            </a:r>
            <a:endParaRPr lang="tr-TR"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003175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5</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998504" y="-445078"/>
            <a:ext cx="10355296" cy="6401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4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400" b="1" dirty="0">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4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r>
              <a:rPr lang="tr-TR" altLang="tr-TR" sz="2400" b="1" dirty="0">
                <a:latin typeface="Google Sans"/>
              </a:rPr>
              <a:t>	</a:t>
            </a:r>
            <a:r>
              <a:rPr kumimoji="0" lang="tr-TR" altLang="tr-TR" sz="2000" b="1" i="0" u="none" strike="noStrike" cap="none" normalizeH="0" baseline="0" dirty="0">
                <a:ln>
                  <a:noFill/>
                </a:ln>
                <a:solidFill>
                  <a:schemeClr val="tx1"/>
                </a:solidFill>
                <a:effectLst/>
              </a:rPr>
              <a:t>Temel Kısaltmalar ve Anlamları</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000" b="1" i="0" u="none" strike="noStrike" cap="none" normalizeH="0" baseline="0" dirty="0">
                <a:ln>
                  <a:noFill/>
                </a:ln>
                <a:solidFill>
                  <a:schemeClr val="tx1"/>
                </a:solidFill>
                <a:effectLst/>
              </a:rPr>
              <a:t>1Y 3A H. veya 2Y 8A H.:</a:t>
            </a:r>
            <a:r>
              <a:rPr kumimoji="0" lang="tr-TR" altLang="tr-TR" sz="2000" b="0" i="0" u="none" strike="noStrike" cap="none" normalizeH="0" baseline="0" dirty="0">
                <a:ln>
                  <a:noFill/>
                </a:ln>
                <a:solidFill>
                  <a:schemeClr val="tx1"/>
                </a:solidFill>
                <a:effectLst/>
              </a:rPr>
              <a:t> Verilen hapis cezasının süresini gösterir (</a:t>
            </a:r>
            <a:r>
              <a:rPr kumimoji="0" lang="tr-TR" altLang="tr-TR" sz="2000" b="0" i="0" u="none" strike="noStrike" cap="none" normalizeH="0" baseline="0" dirty="0" err="1">
                <a:ln>
                  <a:noFill/>
                </a:ln>
                <a:solidFill>
                  <a:schemeClr val="tx1"/>
                </a:solidFill>
                <a:effectLst/>
              </a:rPr>
              <a:t>Örn</a:t>
            </a:r>
            <a:r>
              <a:rPr kumimoji="0" lang="tr-TR" altLang="tr-TR" sz="2000" b="0" i="0" u="none" strike="noStrike" cap="none" normalizeH="0" baseline="0" dirty="0">
                <a:ln>
                  <a:noFill/>
                </a:ln>
                <a:solidFill>
                  <a:schemeClr val="tx1"/>
                </a:solidFill>
                <a:effectLst/>
              </a:rPr>
              <a:t>: 1 yıl 3 ay hapis veya 2 yıl 8 ay hapis).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000" b="1" i="0" u="none" strike="noStrike" cap="none" normalizeH="0" baseline="0" dirty="0">
                <a:ln>
                  <a:noFill/>
                </a:ln>
                <a:solidFill>
                  <a:schemeClr val="tx1"/>
                </a:solidFill>
                <a:effectLst/>
              </a:rPr>
              <a:t>1C / 2C:</a:t>
            </a:r>
            <a:r>
              <a:rPr kumimoji="0" lang="tr-TR" altLang="tr-TR" sz="2000" b="0" i="0" u="none" strike="noStrike" cap="none" normalizeH="0" baseline="0" dirty="0">
                <a:ln>
                  <a:noFill/>
                </a:ln>
                <a:solidFill>
                  <a:schemeClr val="tx1"/>
                </a:solidFill>
                <a:effectLst/>
              </a:rPr>
              <a:t> Belgede yer alan ceza hüküm kayıtlarını ifade eder.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000" b="1" i="0" u="none" strike="noStrike" cap="none" normalizeH="0" baseline="0" dirty="0">
                <a:ln>
                  <a:noFill/>
                </a:ln>
                <a:solidFill>
                  <a:schemeClr val="tx1"/>
                </a:solidFill>
                <a:effectLst/>
              </a:rPr>
              <a:t>Y (Yerine getirme fişi):</a:t>
            </a:r>
            <a:r>
              <a:rPr kumimoji="0" lang="tr-TR" altLang="tr-TR" sz="2000" b="0" i="0" u="none" strike="noStrike" cap="none" normalizeH="0" baseline="0" dirty="0">
                <a:ln>
                  <a:noFill/>
                </a:ln>
                <a:solidFill>
                  <a:schemeClr val="tx1"/>
                </a:solidFill>
                <a:effectLst/>
              </a:rPr>
              <a:t> Cezanın veya güvenlik tedbirinin infaz edildiğini (bittiğini) gösterir.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000" b="1" i="0" u="none" strike="noStrike" cap="none" normalizeH="0" baseline="0" dirty="0">
                <a:ln>
                  <a:noFill/>
                </a:ln>
                <a:solidFill>
                  <a:schemeClr val="tx1"/>
                </a:solidFill>
                <a:effectLst/>
              </a:rPr>
              <a:t>AP / P.:</a:t>
            </a:r>
            <a:r>
              <a:rPr kumimoji="0" lang="tr-TR" altLang="tr-TR" sz="2000" b="0" i="0" u="none" strike="noStrike" cap="none" normalizeH="0" baseline="0" dirty="0">
                <a:ln>
                  <a:noFill/>
                </a:ln>
                <a:solidFill>
                  <a:schemeClr val="tx1"/>
                </a:solidFill>
                <a:effectLst/>
              </a:rPr>
              <a:t> Adli para cezası miktarını veya türünü belirtir.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000" b="1" i="0" u="none" strike="noStrike" cap="none" normalizeH="0" baseline="0" dirty="0">
                <a:ln>
                  <a:noFill/>
                </a:ln>
                <a:solidFill>
                  <a:schemeClr val="tx1"/>
                </a:solidFill>
                <a:effectLst/>
              </a:rPr>
              <a:t>CK / TCK:</a:t>
            </a:r>
            <a:r>
              <a:rPr kumimoji="0" lang="tr-TR" altLang="tr-TR" sz="2000" b="0" i="0" u="none" strike="noStrike" cap="none" normalizeH="0" baseline="0" dirty="0">
                <a:ln>
                  <a:noFill/>
                </a:ln>
                <a:solidFill>
                  <a:schemeClr val="tx1"/>
                </a:solidFill>
                <a:effectLst/>
              </a:rPr>
              <a:t> Kararın dayandığı kanun maddesini (Ceza Kanunu) gösterir.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tr-TR" altLang="tr-TR"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lang="tr-TR" altLang="tr-TR" sz="2000" dirty="0"/>
              <a:t>	</a:t>
            </a:r>
            <a:r>
              <a:rPr kumimoji="0" lang="tr-TR" altLang="tr-TR" sz="2000" b="1" i="0" u="none" strike="noStrike" cap="none" normalizeH="0" baseline="0" dirty="0">
                <a:ln>
                  <a:noFill/>
                </a:ln>
                <a:solidFill>
                  <a:schemeClr val="tx1"/>
                </a:solidFill>
                <a:effectLst/>
              </a:rPr>
              <a:t>Belgedeki Tarih ve Sayılar</a:t>
            </a:r>
          </a:p>
          <a:p>
            <a:pPr marL="0" marR="0" lvl="0" indent="0" algn="l" defTabSz="914400" rtl="0" eaLnBrk="0" fontAlgn="base" latinLnBrk="0" hangingPunct="0">
              <a:lnSpc>
                <a:spcPct val="100000"/>
              </a:lnSpc>
              <a:spcBef>
                <a:spcPct val="0"/>
              </a:spcBef>
              <a:spcAft>
                <a:spcPct val="0"/>
              </a:spcAft>
              <a:buClrTx/>
              <a:buSzTx/>
              <a:buNone/>
              <a:tabLst/>
            </a:pPr>
            <a:endParaRPr kumimoji="0" lang="tr-TR" altLang="tr-TR"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000" b="1" i="0" u="none" strike="noStrike" cap="none" normalizeH="0" baseline="0" dirty="0">
                <a:ln>
                  <a:noFill/>
                </a:ln>
                <a:solidFill>
                  <a:schemeClr val="tx1"/>
                </a:solidFill>
                <a:effectLst/>
              </a:rPr>
              <a:t>Karar Tarihi:</a:t>
            </a:r>
            <a:r>
              <a:rPr kumimoji="0" lang="tr-TR" altLang="tr-TR" sz="2000" b="0" i="0" u="none" strike="noStrike" cap="none" normalizeH="0" baseline="0" dirty="0">
                <a:ln>
                  <a:noFill/>
                </a:ln>
                <a:solidFill>
                  <a:schemeClr val="tx1"/>
                </a:solidFill>
                <a:effectLst/>
              </a:rPr>
              <a:t> Mahkemenin karar verdiği günü gösterir.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000" b="1" i="0" u="none" strike="noStrike" cap="none" normalizeH="0" baseline="0" dirty="0">
                <a:ln>
                  <a:noFill/>
                </a:ln>
                <a:solidFill>
                  <a:schemeClr val="tx1"/>
                </a:solidFill>
                <a:effectLst/>
              </a:rPr>
              <a:t>Esas ve Karar Numarası:</a:t>
            </a:r>
            <a:r>
              <a:rPr kumimoji="0" lang="tr-TR" altLang="tr-TR" sz="2000" b="0" i="0" u="none" strike="noStrike" cap="none" normalizeH="0" baseline="0" dirty="0">
                <a:ln>
                  <a:noFill/>
                </a:ln>
                <a:solidFill>
                  <a:schemeClr val="tx1"/>
                </a:solidFill>
                <a:effectLst/>
              </a:rPr>
              <a:t> Dosyanın mahkemedeki kayıt numaralarıdır </a:t>
            </a:r>
          </a:p>
          <a:p>
            <a:pPr marL="0" marR="0" lvl="0" indent="0" algn="l" defTabSz="914400" rtl="0" eaLnBrk="0" fontAlgn="base" latinLnBrk="0" hangingPunct="0">
              <a:lnSpc>
                <a:spcPct val="100000"/>
              </a:lnSpc>
              <a:spcBef>
                <a:spcPct val="0"/>
              </a:spcBef>
              <a:spcAft>
                <a:spcPct val="0"/>
              </a:spcAft>
              <a:buClrTx/>
              <a:buSzTx/>
              <a:buNone/>
              <a:tabLst/>
            </a:pPr>
            <a:r>
              <a:rPr kumimoji="0" lang="tr-TR" altLang="tr-TR" sz="2000" b="0" i="0" u="none" strike="noStrike" cap="none" normalizeH="0" baseline="0" dirty="0">
                <a:ln>
                  <a:noFill/>
                </a:ln>
                <a:solidFill>
                  <a:schemeClr val="tx1"/>
                </a:solidFill>
                <a:effectLst/>
              </a:rPr>
              <a:t>(</a:t>
            </a:r>
            <a:r>
              <a:rPr kumimoji="0" lang="tr-TR" altLang="tr-TR" sz="2000" b="0" i="0" u="none" strike="noStrike" cap="none" normalizeH="0" baseline="0" dirty="0" err="1">
                <a:ln>
                  <a:noFill/>
                </a:ln>
                <a:solidFill>
                  <a:schemeClr val="tx1"/>
                </a:solidFill>
                <a:effectLst/>
              </a:rPr>
              <a:t>Örn</a:t>
            </a:r>
            <a:r>
              <a:rPr kumimoji="0" lang="tr-TR" altLang="tr-TR" sz="2000" b="0" i="0" u="none" strike="noStrike" cap="none" normalizeH="0" baseline="0" dirty="0">
                <a:ln>
                  <a:noFill/>
                </a:ln>
                <a:solidFill>
                  <a:schemeClr val="tx1"/>
                </a:solidFill>
                <a:effectLst/>
              </a:rPr>
              <a:t>: </a:t>
            </a:r>
            <a:r>
              <a:rPr kumimoji="0" lang="tr-TR" altLang="tr-TR" sz="2000" b="0" i="0" u="none" strike="noStrike" cap="none" normalizeH="0" baseline="0" dirty="0">
                <a:ln>
                  <a:noFill/>
                </a:ln>
                <a:solidFill>
                  <a:schemeClr val="tx1"/>
                </a:solidFill>
                <a:effectLst/>
                <a:cs typeface="Courier New" panose="02070309020205020404" pitchFamily="49" charset="0"/>
              </a:rPr>
              <a:t>2010/170 - 2010/432</a:t>
            </a:r>
            <a:r>
              <a:rPr kumimoji="0" lang="tr-TR" altLang="tr-TR" sz="2000" b="0" i="0" u="none" strike="noStrike" cap="none" normalizeH="0" baseline="0" dirty="0">
                <a:ln>
                  <a:noFill/>
                </a:ln>
                <a:solidFill>
                  <a:schemeClr val="tx1"/>
                </a:solidFill>
                <a:effectLst/>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000" b="1" i="0" u="none" strike="noStrike" cap="none" normalizeH="0" baseline="0" dirty="0">
                <a:ln>
                  <a:noFill/>
                </a:ln>
                <a:solidFill>
                  <a:schemeClr val="tx1"/>
                </a:solidFill>
                <a:effectLst/>
              </a:rPr>
              <a:t>Kesinleşme Tarihi:</a:t>
            </a:r>
            <a:r>
              <a:rPr kumimoji="0" lang="tr-TR" altLang="tr-TR" sz="2000" b="0" i="0" u="none" strike="noStrike" cap="none" normalizeH="0" baseline="0" dirty="0">
                <a:ln>
                  <a:noFill/>
                </a:ln>
                <a:solidFill>
                  <a:schemeClr val="tx1"/>
                </a:solidFill>
                <a:effectLst/>
              </a:rPr>
              <a:t> Kararın kesinleştiği tarihi ifade eder.</a:t>
            </a:r>
          </a:p>
          <a:p>
            <a:pPr marL="0" lvl="0" indent="0" eaLnBrk="0" fontAlgn="base" hangingPunct="0">
              <a:lnSpc>
                <a:spcPct val="100000"/>
              </a:lnSpc>
              <a:spcBef>
                <a:spcPct val="0"/>
              </a:spcBef>
              <a:spcAft>
                <a:spcPct val="0"/>
              </a:spcAft>
              <a:buFontTx/>
              <a:buChar char="•"/>
            </a:pPr>
            <a:r>
              <a:rPr kumimoji="0" lang="tr-TR" altLang="tr-TR" sz="2000" b="1" i="0" u="none" strike="noStrike" cap="none" normalizeH="0" baseline="0" dirty="0">
                <a:ln>
                  <a:noFill/>
                </a:ln>
                <a:solidFill>
                  <a:schemeClr val="tx1"/>
                </a:solidFill>
                <a:effectLst/>
              </a:rPr>
              <a:t>Mahkeme Adı:</a:t>
            </a:r>
            <a:r>
              <a:rPr kumimoji="0" lang="tr-TR" altLang="tr-TR" sz="2000" b="0" i="0" u="none" strike="noStrike" cap="none" normalizeH="0" baseline="0" dirty="0">
                <a:ln>
                  <a:noFill/>
                </a:ln>
                <a:solidFill>
                  <a:schemeClr val="tx1"/>
                </a:solidFill>
                <a:effectLst/>
              </a:rPr>
              <a:t> Kararı veren mahkemenin yerini ve numarasını gösterir. </a:t>
            </a:r>
          </a:p>
          <a:p>
            <a:pPr marL="0" marR="0" lvl="0" indent="0" algn="l" defTabSz="914400" rtl="0" eaLnBrk="0" fontAlgn="base" latinLnBrk="0" hangingPunct="0">
              <a:lnSpc>
                <a:spcPct val="100000"/>
              </a:lnSpc>
              <a:spcBef>
                <a:spcPct val="0"/>
              </a:spcBef>
              <a:spcAft>
                <a:spcPct val="0"/>
              </a:spcAft>
              <a:buClrTx/>
              <a:buSzTx/>
              <a:buNone/>
              <a:tabLst/>
            </a:pPr>
            <a:r>
              <a:rPr kumimoji="0" lang="tr-TR" altLang="tr-TR" sz="2000" b="0" i="0" u="none" strike="noStrike" cap="none" normalizeH="0" baseline="0" dirty="0">
                <a:ln>
                  <a:noFill/>
                </a:ln>
                <a:solidFill>
                  <a:schemeClr val="tx1"/>
                </a:solidFill>
                <a:effectLst/>
              </a:rPr>
              <a:t>(</a:t>
            </a:r>
            <a:r>
              <a:rPr kumimoji="0" lang="tr-TR" altLang="tr-TR" sz="2000" b="0" i="0" u="none" strike="noStrike" cap="none" normalizeH="0" baseline="0" dirty="0" err="1">
                <a:ln>
                  <a:noFill/>
                </a:ln>
                <a:solidFill>
                  <a:schemeClr val="tx1"/>
                </a:solidFill>
                <a:effectLst/>
              </a:rPr>
              <a:t>Örn</a:t>
            </a:r>
            <a:r>
              <a:rPr kumimoji="0" lang="tr-TR" altLang="tr-TR" sz="2000" b="0" i="0" u="none" strike="noStrike" cap="none" normalizeH="0" baseline="0" dirty="0">
                <a:ln>
                  <a:noFill/>
                </a:ln>
                <a:solidFill>
                  <a:schemeClr val="tx1"/>
                </a:solidFill>
                <a:effectLst/>
              </a:rPr>
              <a:t>: Şişli 9. Asliye Ceza Mahkemesi) </a:t>
            </a:r>
          </a:p>
        </p:txBody>
      </p:sp>
    </p:spTree>
    <p:extLst>
      <p:ext uri="{BB962C8B-B14F-4D97-AF65-F5344CB8AC3E}">
        <p14:creationId xmlns:p14="http://schemas.microsoft.com/office/powerpoint/2010/main" val="2894714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6</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355386" y="1606976"/>
            <a:ext cx="9998413" cy="3518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indent="0">
              <a:buNone/>
            </a:pPr>
            <a:r>
              <a:rPr lang="tr-TR" sz="2000" b="1" dirty="0"/>
              <a:t>	Mahkeme Bilgisi ve Kısaltmaları </a:t>
            </a:r>
          </a:p>
          <a:p>
            <a:pPr marL="0" indent="0">
              <a:buNone/>
            </a:pPr>
            <a:r>
              <a:rPr lang="tr-TR" sz="2000" dirty="0"/>
              <a:t>  Cezayı veren mahkemenin adını ve mahkemenin bulunduğu ili/ilçeyi gösterir. </a:t>
            </a:r>
          </a:p>
          <a:p>
            <a:pPr marL="0" indent="0">
              <a:buNone/>
            </a:pPr>
            <a:r>
              <a:rPr lang="tr-TR" sz="2000" b="1" dirty="0"/>
              <a:t> - ASLCM / ASLM:</a:t>
            </a:r>
            <a:r>
              <a:rPr lang="tr-TR" sz="2000" dirty="0"/>
              <a:t> Asliye Ceza Mahkemesi</a:t>
            </a:r>
          </a:p>
          <a:p>
            <a:pPr marL="0" indent="0">
              <a:buNone/>
            </a:pPr>
            <a:r>
              <a:rPr lang="tr-TR" sz="2000" b="1" dirty="0"/>
              <a:t> - AĞM / ACM:</a:t>
            </a:r>
            <a:r>
              <a:rPr lang="tr-TR" sz="2000" dirty="0"/>
              <a:t> Ağır Ceza Mahkemesi</a:t>
            </a:r>
          </a:p>
          <a:p>
            <a:r>
              <a:rPr lang="tr-TR" sz="2000" b="1" dirty="0"/>
              <a:t>Dosya Esas Numarası (</a:t>
            </a:r>
            <a:r>
              <a:rPr lang="tr-TR" sz="2000" b="1" dirty="0" err="1"/>
              <a:t>Örn</a:t>
            </a:r>
            <a:r>
              <a:rPr lang="tr-TR" sz="2000" b="1" dirty="0"/>
              <a:t>: 202X/5X5) </a:t>
            </a:r>
          </a:p>
          <a:p>
            <a:pPr marL="0" indent="0">
              <a:buNone/>
            </a:pPr>
            <a:r>
              <a:rPr lang="tr-TR" sz="2000" b="1" dirty="0"/>
              <a:t>   </a:t>
            </a:r>
            <a:r>
              <a:rPr lang="tr-TR" sz="2000" dirty="0"/>
              <a:t>Yargılamanın yürütüldüğü mahkemedeki dosya kayıt sırasını ifade eden </a:t>
            </a:r>
            <a:r>
              <a:rPr lang="tr-TR" sz="2000" b="1" dirty="0"/>
              <a:t>Esas</a:t>
            </a:r>
            <a:r>
              <a:rPr lang="tr-TR" sz="2000" dirty="0"/>
              <a:t> numarasıdır. </a:t>
            </a:r>
          </a:p>
          <a:p>
            <a:pPr marL="0" indent="0">
              <a:buNone/>
            </a:pPr>
            <a:r>
              <a:rPr lang="tr-TR" sz="2000" dirty="0"/>
              <a:t>   İlk kısım dosyanın açıldığı yılı, ikinci kısım ise o yıl içindeki sırasını gösterir.</a:t>
            </a:r>
          </a:p>
          <a:p>
            <a:r>
              <a:rPr lang="tr-TR" sz="2000" b="1" dirty="0"/>
              <a:t>Dosya Karar Numarası (</a:t>
            </a:r>
            <a:r>
              <a:rPr lang="tr-TR" sz="2000" b="1" dirty="0" err="1"/>
              <a:t>Örn</a:t>
            </a:r>
            <a:r>
              <a:rPr lang="tr-TR" sz="2000" b="1" dirty="0"/>
              <a:t>: 202X/11X1) </a:t>
            </a:r>
            <a:endParaRPr lang="tr-TR" sz="2000" b="1" i="1" dirty="0"/>
          </a:p>
          <a:p>
            <a:pPr marL="0" indent="0">
              <a:buNone/>
            </a:pPr>
            <a:r>
              <a:rPr lang="tr-TR" sz="2000" dirty="0"/>
              <a:t>   Mahkemenin davayı karara bağladığı yıla ait resmi </a:t>
            </a:r>
            <a:r>
              <a:rPr lang="tr-TR" sz="2000" b="1" dirty="0"/>
              <a:t>Karar</a:t>
            </a:r>
            <a:r>
              <a:rPr lang="tr-TR" sz="2000" dirty="0"/>
              <a:t> tescil numarasıdır.</a:t>
            </a:r>
            <a:endParaRPr kumimoji="0" lang="tr-TR" altLang="tr-TR" sz="2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5472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7</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05190" y="1394098"/>
            <a:ext cx="10348609" cy="3944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indent="0">
              <a:buNone/>
            </a:pPr>
            <a:r>
              <a:rPr lang="tr-TR" sz="2000" dirty="0"/>
              <a:t>      Kesinleşmiş bir ceza kararı bulunması halinde, belgede bir kısım harf, rakam ve hukuki kısaltma yer alacaktır.</a:t>
            </a:r>
          </a:p>
          <a:p>
            <a:pPr marL="0" indent="0">
              <a:buNone/>
            </a:pPr>
            <a:endParaRPr lang="tr-TR" sz="2000" dirty="0"/>
          </a:p>
          <a:p>
            <a:r>
              <a:rPr lang="tr-TR" sz="2000" b="1" dirty="0"/>
              <a:t>C (Ceza Fişi) </a:t>
            </a:r>
            <a:r>
              <a:rPr lang="tr-TR" sz="2000" dirty="0"/>
              <a:t>Kaydın en solunda yer alan </a:t>
            </a:r>
            <a:r>
              <a:rPr lang="tr-TR" sz="2000" b="1" i="1" dirty="0"/>
              <a:t>“C”</a:t>
            </a:r>
            <a:r>
              <a:rPr lang="tr-TR" sz="2000" dirty="0"/>
              <a:t> harfi, </a:t>
            </a:r>
            <a:r>
              <a:rPr lang="tr-TR" sz="2000" b="1" i="1" dirty="0"/>
              <a:t>“Ceza Fişi”</a:t>
            </a:r>
            <a:r>
              <a:rPr lang="tr-TR" sz="2000" dirty="0"/>
              <a:t> ibaresinin kısaltmasıdır. </a:t>
            </a:r>
          </a:p>
          <a:p>
            <a:pPr marL="0" indent="0">
              <a:buNone/>
            </a:pPr>
            <a:r>
              <a:rPr lang="tr-TR" sz="2000" dirty="0"/>
              <a:t>Kişi hakkında </a:t>
            </a:r>
            <a:r>
              <a:rPr lang="tr-TR" sz="2000" b="1" dirty="0"/>
              <a:t>hangi suçlardan dolayı </a:t>
            </a:r>
            <a:r>
              <a:rPr lang="tr-TR" sz="2000" b="1" u="sng" dirty="0"/>
              <a:t>mahkumiyet kararı verildiğini anlamak için</a:t>
            </a:r>
            <a:r>
              <a:rPr lang="tr-TR" sz="2000" dirty="0"/>
              <a:t>, sadece </a:t>
            </a:r>
            <a:r>
              <a:rPr lang="tr-TR" sz="2000" b="1" u="sng" dirty="0"/>
              <a:t>C</a:t>
            </a:r>
            <a:r>
              <a:rPr lang="tr-TR" sz="2000" dirty="0"/>
              <a:t> yazan kısım dikkate alınmalıdır. </a:t>
            </a:r>
          </a:p>
          <a:p>
            <a:r>
              <a:rPr lang="tr-TR" sz="2000" b="1" dirty="0"/>
              <a:t>Y:</a:t>
            </a:r>
            <a:r>
              <a:rPr lang="tr-TR" sz="2000" dirty="0"/>
              <a:t> Yerin getirme fişinin kısaltmasıdır. Hürriyeti bağlayıcı cezalar, para cezaları ve güvenlik tedbirlerinin infaz edildiği tarihi gösterir.</a:t>
            </a:r>
          </a:p>
          <a:p>
            <a:r>
              <a:rPr lang="tr-TR" sz="2000" b="1" dirty="0"/>
              <a:t>T: </a:t>
            </a:r>
            <a:r>
              <a:rPr lang="tr-TR" sz="2000" dirty="0"/>
              <a:t>Tali karar fişinin kısaltmasıdır. Ceza fişi ile adli sicile bildirilmiş olan hüküm ve kararlarda değişiklik yapan kararları ifade eder.</a:t>
            </a: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759944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8</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169502"/>
            <a:ext cx="10342123" cy="6191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İlgili Kanun ve Madde Bilgisi</a:t>
            </a:r>
          </a:p>
          <a:p>
            <a:pPr marL="0" indent="0">
              <a:buNone/>
            </a:pPr>
            <a:r>
              <a:rPr lang="tr-TR" sz="2000" b="1" dirty="0"/>
              <a:t> (</a:t>
            </a:r>
            <a:r>
              <a:rPr lang="tr-TR" sz="2000" b="1" dirty="0" err="1"/>
              <a:t>Örn</a:t>
            </a:r>
            <a:r>
              <a:rPr lang="tr-TR" sz="2000" b="1" dirty="0"/>
              <a:t>: 5237 SA – 116/2, 51) SA Kısaltması:</a:t>
            </a:r>
            <a:r>
              <a:rPr lang="tr-TR" sz="2000" dirty="0"/>
              <a:t> </a:t>
            </a:r>
            <a:r>
              <a:rPr lang="tr-TR" sz="2000" i="1" dirty="0"/>
              <a:t>“Sayılı”</a:t>
            </a:r>
            <a:r>
              <a:rPr lang="tr-TR" sz="2000" dirty="0"/>
              <a:t> anlamına gelir.</a:t>
            </a:r>
          </a:p>
          <a:p>
            <a:r>
              <a:rPr lang="tr-TR" sz="2000" b="1" dirty="0"/>
              <a:t>Kanun Numarası:</a:t>
            </a:r>
            <a:r>
              <a:rPr lang="tr-TR" sz="2000" dirty="0"/>
              <a:t> Örnekteki </a:t>
            </a:r>
            <a:r>
              <a:rPr lang="tr-TR" sz="2000" i="1" dirty="0"/>
              <a:t>5237 SA</a:t>
            </a:r>
            <a:r>
              <a:rPr lang="tr-TR" sz="2000" dirty="0"/>
              <a:t> ifadesi, </a:t>
            </a:r>
            <a:r>
              <a:rPr lang="tr-TR" sz="2000" b="1" dirty="0"/>
              <a:t>5237 sayılı Türk Ceza Kanunu (TCK)</a:t>
            </a:r>
            <a:r>
              <a:rPr lang="tr-TR" sz="2000" dirty="0"/>
              <a:t>‘nu ifade eder.</a:t>
            </a:r>
          </a:p>
          <a:p>
            <a:r>
              <a:rPr lang="tr-TR" sz="2000" b="1" dirty="0"/>
              <a:t>Madde Numarası:</a:t>
            </a:r>
            <a:r>
              <a:rPr lang="tr-TR" sz="2000" dirty="0"/>
              <a:t> Cezanın kanundaki hangi hükme göre verildiğini gösterir. </a:t>
            </a:r>
          </a:p>
          <a:p>
            <a:pPr marL="0" indent="0">
              <a:buNone/>
            </a:pPr>
            <a:r>
              <a:rPr lang="tr-TR" sz="2000" dirty="0"/>
              <a:t>(Örneğin; </a:t>
            </a:r>
            <a:r>
              <a:rPr lang="tr-TR" sz="2000" i="1" u="sng" dirty="0"/>
              <a:t>116/2, 51</a:t>
            </a:r>
          </a:p>
          <a:p>
            <a:pPr marL="0" indent="0">
              <a:buNone/>
            </a:pPr>
            <a:r>
              <a:rPr lang="tr-TR" sz="2000" i="1" dirty="0"/>
              <a:t>    -  116/2.</a:t>
            </a:r>
            <a:r>
              <a:rPr lang="tr-TR" sz="2000" dirty="0"/>
              <a:t>maddesi konut dokunulmazlığını ihlal suçunun 2.fıkrasına göre ceza alındığını, </a:t>
            </a:r>
          </a:p>
          <a:p>
            <a:pPr marL="0" indent="0">
              <a:buNone/>
            </a:pPr>
            <a:r>
              <a:rPr lang="tr-TR" sz="2000" i="1" dirty="0"/>
              <a:t>    -  51.</a:t>
            </a:r>
            <a:r>
              <a:rPr lang="tr-TR" sz="2000" dirty="0"/>
              <a:t> maddesi hapis cezasının ertelenmesini ifade eder.</a:t>
            </a:r>
          </a:p>
          <a:p>
            <a:pPr marL="0" indent="0">
              <a:buNone/>
            </a:pPr>
            <a:r>
              <a:rPr lang="tr-TR" sz="2000" b="1" dirty="0"/>
              <a:t>	Ceza Süresi (</a:t>
            </a:r>
            <a:r>
              <a:rPr lang="tr-TR" sz="2000" b="1" dirty="0" err="1"/>
              <a:t>Örn</a:t>
            </a:r>
            <a:r>
              <a:rPr lang="tr-TR" sz="2000" b="1" dirty="0"/>
              <a:t>: 1Y8A H.) </a:t>
            </a:r>
          </a:p>
          <a:p>
            <a:pPr marL="0" indent="0">
              <a:buNone/>
            </a:pPr>
            <a:r>
              <a:rPr lang="tr-TR" sz="2000" b="1" dirty="0"/>
              <a:t>   </a:t>
            </a:r>
            <a:r>
              <a:rPr lang="tr-TR" sz="2000" dirty="0"/>
              <a:t>Sanığa verilen cezanın türünü ve süresini belirtir.</a:t>
            </a:r>
          </a:p>
          <a:p>
            <a:r>
              <a:rPr lang="tr-TR" sz="2000" b="1" dirty="0"/>
              <a:t>Y:</a:t>
            </a:r>
            <a:r>
              <a:rPr lang="tr-TR" sz="2000" dirty="0"/>
              <a:t> Yıl</a:t>
            </a:r>
          </a:p>
          <a:p>
            <a:r>
              <a:rPr lang="tr-TR" sz="2000" b="1" dirty="0"/>
              <a:t>A:</a:t>
            </a:r>
            <a:r>
              <a:rPr lang="tr-TR" sz="2000" dirty="0"/>
              <a:t> Ay</a:t>
            </a:r>
          </a:p>
          <a:p>
            <a:r>
              <a:rPr lang="tr-TR" sz="2000" b="1" dirty="0"/>
              <a:t>H.:</a:t>
            </a:r>
            <a:r>
              <a:rPr lang="tr-TR" sz="2000" dirty="0"/>
              <a:t> Hapis (</a:t>
            </a:r>
            <a:r>
              <a:rPr lang="tr-TR" sz="2000" dirty="0" err="1"/>
              <a:t>Örn</a:t>
            </a:r>
            <a:r>
              <a:rPr lang="tr-TR" sz="2000" dirty="0"/>
              <a:t>: </a:t>
            </a:r>
            <a:r>
              <a:rPr lang="tr-TR" sz="2000" i="1" dirty="0"/>
              <a:t>1Y8A H.</a:t>
            </a:r>
            <a:r>
              <a:rPr lang="tr-TR" sz="2000" dirty="0"/>
              <a:t> ifadesi “1 Yıl 8 Ay Hapis Cezası” anlamına gelir).</a:t>
            </a:r>
          </a:p>
          <a:p>
            <a:r>
              <a:rPr lang="tr-TR" sz="2000" b="1" dirty="0"/>
              <a:t>P: </a:t>
            </a:r>
            <a:r>
              <a:rPr lang="tr-TR" sz="2000" dirty="0"/>
              <a:t>Adli para cezasını,  ifade eder.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252518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9</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998504" y="1716544"/>
            <a:ext cx="10355296" cy="2078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4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400" b="1" dirty="0">
              <a:latin typeface="Google Sans"/>
            </a:endParaRPr>
          </a:p>
          <a:p>
            <a:endParaRPr lang="tr-TR" dirty="0"/>
          </a:p>
          <a:p>
            <a:endParaRPr lang="tr-TR"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0" i="0" u="none" strike="noStrike" cap="none" normalizeH="0" baseline="0" dirty="0">
              <a:ln>
                <a:noFill/>
              </a:ln>
              <a:solidFill>
                <a:schemeClr val="tx1"/>
              </a:solidFill>
              <a:effectLst/>
            </a:endParaRPr>
          </a:p>
        </p:txBody>
      </p:sp>
      <p:graphicFrame>
        <p:nvGraphicFramePr>
          <p:cNvPr id="3" name="Tablo 2">
            <a:extLst>
              <a:ext uri="{FF2B5EF4-FFF2-40B4-BE49-F238E27FC236}">
                <a16:creationId xmlns:a16="http://schemas.microsoft.com/office/drawing/2014/main" id="{FB017707-DBB4-4963-B64F-352222FA455F}"/>
              </a:ext>
            </a:extLst>
          </p:cNvPr>
          <p:cNvGraphicFramePr>
            <a:graphicFrameLocks noGrp="1"/>
          </p:cNvGraphicFramePr>
          <p:nvPr>
            <p:extLst>
              <p:ext uri="{D42A27DB-BD31-4B8C-83A1-F6EECF244321}">
                <p14:modId xmlns:p14="http://schemas.microsoft.com/office/powerpoint/2010/main" val="3825573947"/>
              </p:ext>
            </p:extLst>
          </p:nvPr>
        </p:nvGraphicFramePr>
        <p:xfrm>
          <a:off x="1044102" y="1173804"/>
          <a:ext cx="9896271" cy="4869905"/>
        </p:xfrm>
        <a:graphic>
          <a:graphicData uri="http://schemas.openxmlformats.org/drawingml/2006/table">
            <a:tbl>
              <a:tblPr/>
              <a:tblGrid>
                <a:gridCol w="2470826">
                  <a:extLst>
                    <a:ext uri="{9D8B030D-6E8A-4147-A177-3AD203B41FA5}">
                      <a16:colId xmlns:a16="http://schemas.microsoft.com/office/drawing/2014/main" val="3354795985"/>
                    </a:ext>
                  </a:extLst>
                </a:gridCol>
                <a:gridCol w="4740612">
                  <a:extLst>
                    <a:ext uri="{9D8B030D-6E8A-4147-A177-3AD203B41FA5}">
                      <a16:colId xmlns:a16="http://schemas.microsoft.com/office/drawing/2014/main" val="2559437871"/>
                    </a:ext>
                  </a:extLst>
                </a:gridCol>
                <a:gridCol w="2684833">
                  <a:extLst>
                    <a:ext uri="{9D8B030D-6E8A-4147-A177-3AD203B41FA5}">
                      <a16:colId xmlns:a16="http://schemas.microsoft.com/office/drawing/2014/main" val="1077416755"/>
                    </a:ext>
                  </a:extLst>
                </a:gridCol>
              </a:tblGrid>
              <a:tr h="1801583">
                <a:tc>
                  <a:txBody>
                    <a:bodyPr/>
                    <a:lstStyle/>
                    <a:p>
                      <a:pPr algn="l"/>
                      <a:r>
                        <a:rPr lang="tr-TR" sz="1500" b="1">
                          <a:effectLst/>
                          <a:latin typeface="Times New Roman" panose="02020603050405020304" pitchFamily="18" charset="0"/>
                        </a:rPr>
                        <a:t>Adli Sicil Kaydı</a:t>
                      </a:r>
                      <a:endParaRPr lang="tr-TR" sz="1500">
                        <a:effectLst/>
                      </a:endParaRPr>
                    </a:p>
                  </a:txBody>
                  <a:tcPr marL="125761" marR="125761" marT="125761" marB="125761" anchor="ctr">
                    <a:lnL>
                      <a:noFill/>
                    </a:lnL>
                    <a:lnR>
                      <a:noFill/>
                    </a:lnR>
                    <a:lnT>
                      <a:noFill/>
                    </a:lnT>
                    <a:lnB w="12192" cap="flat" cmpd="sng" algn="ctr">
                      <a:solidFill>
                        <a:srgbClr val="272626"/>
                      </a:solidFill>
                      <a:prstDash val="solid"/>
                      <a:round/>
                      <a:headEnd type="none" w="med" len="med"/>
                      <a:tailEnd type="none" w="med" len="med"/>
                    </a:lnB>
                    <a:solidFill>
                      <a:srgbClr val="FFFFFF"/>
                    </a:solidFill>
                  </a:tcPr>
                </a:tc>
                <a:tc>
                  <a:txBody>
                    <a:bodyPr/>
                    <a:lstStyle/>
                    <a:p>
                      <a:pPr algn="l"/>
                      <a:r>
                        <a:rPr lang="tr-TR" sz="1500">
                          <a:effectLst/>
                          <a:latin typeface="Times New Roman" panose="02020603050405020304" pitchFamily="18" charset="0"/>
                        </a:rPr>
                        <a:t>Halihazırda aktif olan, infazı devam eden veya henüz silinme şartları oluşmamış güncel cezaları gösterir.</a:t>
                      </a:r>
                      <a:endParaRPr lang="tr-TR" sz="1500">
                        <a:effectLst/>
                      </a:endParaRPr>
                    </a:p>
                  </a:txBody>
                  <a:tcPr marL="125761" marR="125761" marT="125761" marB="125761" anchor="ctr">
                    <a:lnL>
                      <a:noFill/>
                    </a:lnL>
                    <a:lnR>
                      <a:noFill/>
                    </a:lnR>
                    <a:lnT>
                      <a:noFill/>
                    </a:lnT>
                    <a:lnB w="12192" cap="flat" cmpd="sng" algn="ctr">
                      <a:solidFill>
                        <a:srgbClr val="272626"/>
                      </a:solidFill>
                      <a:prstDash val="solid"/>
                      <a:round/>
                      <a:headEnd type="none" w="med" len="med"/>
                      <a:tailEnd type="none" w="med" len="med"/>
                    </a:lnB>
                    <a:solidFill>
                      <a:srgbClr val="FFFFFF"/>
                    </a:solidFill>
                  </a:tcPr>
                </a:tc>
                <a:tc>
                  <a:txBody>
                    <a:bodyPr/>
                    <a:lstStyle/>
                    <a:p>
                      <a:pPr algn="ctr"/>
                      <a:r>
                        <a:rPr lang="tr-TR" sz="1500" b="1" dirty="0">
                          <a:effectLst/>
                          <a:latin typeface="Times New Roman" panose="02020603050405020304" pitchFamily="18" charset="0"/>
                        </a:rPr>
                        <a:t>Görünür.</a:t>
                      </a:r>
                      <a:endParaRPr lang="tr-TR" sz="1500" b="1" dirty="0">
                        <a:effectLst/>
                      </a:endParaRPr>
                    </a:p>
                  </a:txBody>
                  <a:tcPr marL="125761" marR="125761" marT="125761" marB="125761" anchor="ctr">
                    <a:lnL>
                      <a:noFill/>
                    </a:lnL>
                    <a:lnR>
                      <a:noFill/>
                    </a:lnR>
                    <a:lnT>
                      <a:noFill/>
                    </a:lnT>
                    <a:lnB w="12192" cap="flat" cmpd="sng" algn="ctr">
                      <a:solidFill>
                        <a:srgbClr val="272626"/>
                      </a:solidFill>
                      <a:prstDash val="solid"/>
                      <a:round/>
                      <a:headEnd type="none" w="med" len="med"/>
                      <a:tailEnd type="none" w="med" len="med"/>
                    </a:lnB>
                    <a:solidFill>
                      <a:srgbClr val="FFFFFF"/>
                    </a:solidFill>
                  </a:tcPr>
                </a:tc>
                <a:extLst>
                  <a:ext uri="{0D108BD9-81ED-4DB2-BD59-A6C34878D82A}">
                    <a16:rowId xmlns:a16="http://schemas.microsoft.com/office/drawing/2014/main" val="1745339354"/>
                  </a:ext>
                </a:extLst>
              </a:tr>
              <a:tr h="3068322">
                <a:tc>
                  <a:txBody>
                    <a:bodyPr/>
                    <a:lstStyle/>
                    <a:p>
                      <a:pPr algn="l"/>
                      <a:r>
                        <a:rPr lang="tr-TR" sz="1500" b="1" dirty="0">
                          <a:effectLst/>
                          <a:latin typeface="Times New Roman" panose="02020603050405020304" pitchFamily="18" charset="0"/>
                        </a:rPr>
                        <a:t>Arşiv Kaydı</a:t>
                      </a:r>
                      <a:endParaRPr lang="tr-TR" sz="1500" dirty="0">
                        <a:effectLst/>
                      </a:endParaRPr>
                    </a:p>
                  </a:txBody>
                  <a:tcPr marL="125761" marR="125761" marT="125761" marB="125761" anchor="ctr">
                    <a:lnL>
                      <a:noFill/>
                    </a:lnL>
                    <a:lnR>
                      <a:noFill/>
                    </a:lnR>
                    <a:lnT w="12192" cap="flat" cmpd="sng" algn="ctr">
                      <a:solidFill>
                        <a:srgbClr val="272626"/>
                      </a:solidFill>
                      <a:prstDash val="solid"/>
                      <a:round/>
                      <a:headEnd type="none" w="med" len="med"/>
                      <a:tailEnd type="none" w="med" len="med"/>
                    </a:lnT>
                    <a:lnB w="12192" cap="flat" cmpd="sng" algn="ctr">
                      <a:solidFill>
                        <a:srgbClr val="272626"/>
                      </a:solidFill>
                      <a:prstDash val="solid"/>
                      <a:round/>
                      <a:headEnd type="none" w="med" len="med"/>
                      <a:tailEnd type="none" w="med" len="med"/>
                    </a:lnB>
                    <a:solidFill>
                      <a:srgbClr val="FFFFFF"/>
                    </a:solidFill>
                  </a:tcPr>
                </a:tc>
                <a:tc>
                  <a:txBody>
                    <a:bodyPr/>
                    <a:lstStyle/>
                    <a:p>
                      <a:pPr algn="l"/>
                      <a:r>
                        <a:rPr lang="tr-TR" sz="1500" dirty="0">
                          <a:effectLst/>
                          <a:latin typeface="Times New Roman" panose="02020603050405020304" pitchFamily="18" charset="0"/>
                        </a:rPr>
                        <a:t>Cezası tamamen infaz edilmiş, üzerinden mevzuatta belirtilen yasal süreler geçmiş ve adli sicilden çıkarılarak arşive alınmış geçmiş dosyaları ifade eder.</a:t>
                      </a:r>
                      <a:endParaRPr lang="tr-TR" sz="1500" dirty="0">
                        <a:effectLst/>
                      </a:endParaRPr>
                    </a:p>
                  </a:txBody>
                  <a:tcPr marL="125761" marR="125761" marT="125761" marB="125761" anchor="ctr">
                    <a:lnL>
                      <a:noFill/>
                    </a:lnL>
                    <a:lnR>
                      <a:noFill/>
                    </a:lnR>
                    <a:lnT w="12192" cap="flat" cmpd="sng" algn="ctr">
                      <a:solidFill>
                        <a:srgbClr val="272626"/>
                      </a:solidFill>
                      <a:prstDash val="solid"/>
                      <a:round/>
                      <a:headEnd type="none" w="med" len="med"/>
                      <a:tailEnd type="none" w="med" len="med"/>
                    </a:lnT>
                    <a:lnB w="12192" cap="flat" cmpd="sng" algn="ctr">
                      <a:solidFill>
                        <a:srgbClr val="272626"/>
                      </a:solidFill>
                      <a:prstDash val="solid"/>
                      <a:round/>
                      <a:headEnd type="none" w="med" len="med"/>
                      <a:tailEnd type="none" w="med" len="med"/>
                    </a:lnB>
                    <a:solidFill>
                      <a:srgbClr val="FFFFFF"/>
                    </a:solidFill>
                  </a:tcPr>
                </a:tc>
                <a:tc>
                  <a:txBody>
                    <a:bodyPr/>
                    <a:lstStyle/>
                    <a:p>
                      <a:pPr algn="ctr"/>
                      <a:r>
                        <a:rPr lang="tr-TR" sz="1500" b="1" dirty="0">
                          <a:effectLst/>
                          <a:latin typeface="Times New Roman" panose="02020603050405020304" pitchFamily="18" charset="0"/>
                        </a:rPr>
                        <a:t>Görünmez.</a:t>
                      </a:r>
                      <a:r>
                        <a:rPr lang="tr-TR" sz="1500" dirty="0">
                          <a:effectLst/>
                          <a:latin typeface="Times New Roman" panose="02020603050405020304" pitchFamily="18" charset="0"/>
                        </a:rPr>
                        <a:t> </a:t>
                      </a:r>
                      <a:endParaRPr lang="tr-TR" sz="1500" dirty="0">
                        <a:effectLst/>
                      </a:endParaRPr>
                    </a:p>
                  </a:txBody>
                  <a:tcPr marL="125761" marR="125761" marT="125761" marB="125761" anchor="ctr">
                    <a:lnL>
                      <a:noFill/>
                    </a:lnL>
                    <a:lnR>
                      <a:noFill/>
                    </a:lnR>
                    <a:lnT w="12192" cap="flat" cmpd="sng" algn="ctr">
                      <a:solidFill>
                        <a:srgbClr val="272626"/>
                      </a:solidFill>
                      <a:prstDash val="solid"/>
                      <a:round/>
                      <a:headEnd type="none" w="med" len="med"/>
                      <a:tailEnd type="none" w="med" len="med"/>
                    </a:lnT>
                    <a:lnB w="12192" cap="flat" cmpd="sng" algn="ctr">
                      <a:solidFill>
                        <a:srgbClr val="272626"/>
                      </a:solidFill>
                      <a:prstDash val="solid"/>
                      <a:round/>
                      <a:headEnd type="none" w="med" len="med"/>
                      <a:tailEnd type="none" w="med" len="med"/>
                    </a:lnB>
                    <a:solidFill>
                      <a:srgbClr val="FFFFFF"/>
                    </a:solidFill>
                  </a:tcPr>
                </a:tc>
                <a:extLst>
                  <a:ext uri="{0D108BD9-81ED-4DB2-BD59-A6C34878D82A}">
                    <a16:rowId xmlns:a16="http://schemas.microsoft.com/office/drawing/2014/main" val="1902810279"/>
                  </a:ext>
                </a:extLst>
              </a:tr>
            </a:tbl>
          </a:graphicData>
        </a:graphic>
      </p:graphicFrame>
    </p:spTree>
    <p:extLst>
      <p:ext uri="{BB962C8B-B14F-4D97-AF65-F5344CB8AC3E}">
        <p14:creationId xmlns:p14="http://schemas.microsoft.com/office/powerpoint/2010/main" val="577549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10</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957445"/>
            <a:ext cx="10342123"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0" i="0" u="none" strike="noStrike" cap="none" normalizeH="0" baseline="0" dirty="0">
              <a:ln>
                <a:noFill/>
              </a:ln>
              <a:solidFill>
                <a:schemeClr val="tx1"/>
              </a:solidFill>
              <a:effectLst/>
            </a:endParaRPr>
          </a:p>
        </p:txBody>
      </p:sp>
      <p:pic>
        <p:nvPicPr>
          <p:cNvPr id="3" name="Resim 2">
            <a:extLst>
              <a:ext uri="{FF2B5EF4-FFF2-40B4-BE49-F238E27FC236}">
                <a16:creationId xmlns:a16="http://schemas.microsoft.com/office/drawing/2014/main" id="{BB3F07C6-6F2C-4250-897C-149790749CDE}"/>
              </a:ext>
            </a:extLst>
          </p:cNvPr>
          <p:cNvPicPr>
            <a:picLocks noChangeAspect="1"/>
          </p:cNvPicPr>
          <p:nvPr/>
        </p:nvPicPr>
        <p:blipFill>
          <a:blip r:embed="rId2"/>
          <a:stretch>
            <a:fillRect/>
          </a:stretch>
        </p:blipFill>
        <p:spPr>
          <a:xfrm>
            <a:off x="1335933" y="421532"/>
            <a:ext cx="9552562" cy="5998723"/>
          </a:xfrm>
          <a:prstGeom prst="rect">
            <a:avLst/>
          </a:prstGeom>
        </p:spPr>
      </p:pic>
    </p:spTree>
    <p:extLst>
      <p:ext uri="{BB962C8B-B14F-4D97-AF65-F5344CB8AC3E}">
        <p14:creationId xmlns:p14="http://schemas.microsoft.com/office/powerpoint/2010/main" val="691414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11</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pic>
        <p:nvPicPr>
          <p:cNvPr id="3" name="Resim 2">
            <a:extLst>
              <a:ext uri="{FF2B5EF4-FFF2-40B4-BE49-F238E27FC236}">
                <a16:creationId xmlns:a16="http://schemas.microsoft.com/office/drawing/2014/main" id="{10083378-478A-4E14-AE75-E47AB50D4EDA}"/>
              </a:ext>
            </a:extLst>
          </p:cNvPr>
          <p:cNvPicPr>
            <a:picLocks noChangeAspect="1"/>
          </p:cNvPicPr>
          <p:nvPr/>
        </p:nvPicPr>
        <p:blipFill>
          <a:blip r:embed="rId2"/>
          <a:stretch>
            <a:fillRect/>
          </a:stretch>
        </p:blipFill>
        <p:spPr>
          <a:xfrm>
            <a:off x="1524000" y="1329447"/>
            <a:ext cx="9176426" cy="4766553"/>
          </a:xfrm>
          <a:prstGeom prst="rect">
            <a:avLst/>
          </a:prstGeom>
        </p:spPr>
      </p:pic>
    </p:spTree>
    <p:extLst>
      <p:ext uri="{BB962C8B-B14F-4D97-AF65-F5344CB8AC3E}">
        <p14:creationId xmlns:p14="http://schemas.microsoft.com/office/powerpoint/2010/main" val="1195370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12</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sp>
        <p:nvSpPr>
          <p:cNvPr id="5" name="Dikdörtgen 4">
            <a:extLst>
              <a:ext uri="{FF2B5EF4-FFF2-40B4-BE49-F238E27FC236}">
                <a16:creationId xmlns:a16="http://schemas.microsoft.com/office/drawing/2014/main" id="{0910C3E1-EEDB-47DC-9D55-146AEF9AD199}"/>
              </a:ext>
            </a:extLst>
          </p:cNvPr>
          <p:cNvSpPr/>
          <p:nvPr/>
        </p:nvSpPr>
        <p:spPr>
          <a:xfrm>
            <a:off x="966281" y="752271"/>
            <a:ext cx="10453991" cy="5475345"/>
          </a:xfrm>
          <a:prstGeom prst="rect">
            <a:avLst/>
          </a:prstGeom>
        </p:spPr>
        <p:txBody>
          <a:bodyPr wrap="square">
            <a:spAutoFit/>
          </a:bodyPr>
          <a:lstStyle/>
          <a:p>
            <a:pPr indent="449580" algn="just">
              <a:lnSpc>
                <a:spcPct val="115000"/>
              </a:lnSpc>
              <a:spcAft>
                <a:spcPts val="0"/>
              </a:spcAft>
            </a:pPr>
            <a:r>
              <a:rPr lang="tr-TR" sz="1600" dirty="0">
                <a:latin typeface="Times New Roman" panose="02020603050405020304" pitchFamily="18" charset="0"/>
                <a:ea typeface="Calibri" panose="020F0502020204030204" pitchFamily="34" charset="0"/>
                <a:cs typeface="Times New Roman" panose="02020603050405020304" pitchFamily="18" charset="0"/>
              </a:rPr>
              <a:t>Bilecik Ağır Ceza Mahkemesi’nin 26/07/2018 tarihli ve 2017/55 E, 2018/261 </a:t>
            </a:r>
            <a:r>
              <a:rPr lang="tr-TR" sz="1600" dirty="0" err="1">
                <a:latin typeface="Times New Roman" panose="02020603050405020304" pitchFamily="18" charset="0"/>
                <a:ea typeface="Calibri" panose="020F0502020204030204" pitchFamily="34" charset="0"/>
                <a:cs typeface="Times New Roman" panose="02020603050405020304" pitchFamily="18" charset="0"/>
              </a:rPr>
              <a:t>K.sayılı</a:t>
            </a:r>
            <a:r>
              <a:rPr lang="tr-TR" sz="1600" dirty="0">
                <a:latin typeface="Times New Roman" panose="02020603050405020304" pitchFamily="18" charset="0"/>
                <a:ea typeface="Calibri" panose="020F0502020204030204" pitchFamily="34" charset="0"/>
                <a:cs typeface="Times New Roman" panose="02020603050405020304" pitchFamily="18" charset="0"/>
              </a:rPr>
              <a:t> dosyasından, 5237 sayılı Türk Ceza Kanununun “</a:t>
            </a:r>
            <a:r>
              <a:rPr lang="tr-TR" sz="1600" b="1" i="1" dirty="0">
                <a:latin typeface="Times New Roman" panose="02020603050405020304" pitchFamily="18" charset="0"/>
                <a:ea typeface="Calibri" panose="020F0502020204030204" pitchFamily="34" charset="0"/>
                <a:cs typeface="Times New Roman" panose="02020603050405020304" pitchFamily="18" charset="0"/>
              </a:rPr>
              <a:t>Anayasal Düzene ve Bu Düzenin İşleyişine Karşı Suçlar</a:t>
            </a:r>
            <a:r>
              <a:rPr lang="tr-TR" sz="1600" dirty="0">
                <a:latin typeface="Times New Roman" panose="02020603050405020304" pitchFamily="18" charset="0"/>
                <a:ea typeface="Calibri" panose="020F0502020204030204" pitchFamily="34" charset="0"/>
                <a:cs typeface="Times New Roman" panose="02020603050405020304" pitchFamily="18" charset="0"/>
              </a:rPr>
              <a:t>” başlığı altında düzenlenen 314/2. maddesi uyarınca “</a:t>
            </a:r>
            <a:r>
              <a:rPr lang="tr-TR" sz="1600" b="1" u="sng" dirty="0">
                <a:latin typeface="Times New Roman" panose="02020603050405020304" pitchFamily="18" charset="0"/>
                <a:ea typeface="Calibri" panose="020F0502020204030204" pitchFamily="34" charset="0"/>
                <a:cs typeface="Times New Roman" panose="02020603050405020304" pitchFamily="18" charset="0"/>
              </a:rPr>
              <a:t>Silahlı örgüt</a:t>
            </a:r>
            <a:r>
              <a:rPr lang="tr-TR" sz="1600" dirty="0">
                <a:latin typeface="Times New Roman" panose="02020603050405020304" pitchFamily="18" charset="0"/>
                <a:ea typeface="Calibri" panose="020F0502020204030204" pitchFamily="34" charset="0"/>
                <a:cs typeface="Times New Roman" panose="02020603050405020304" pitchFamily="18" charset="0"/>
              </a:rPr>
              <a:t>” suçundan dolayı (</a:t>
            </a:r>
            <a:r>
              <a:rPr lang="tr-TR" sz="1600" i="1" dirty="0">
                <a:latin typeface="Times New Roman" panose="02020603050405020304" pitchFamily="18" charset="0"/>
                <a:ea typeface="Calibri" panose="020F0502020204030204" pitchFamily="34" charset="0"/>
                <a:cs typeface="Times New Roman" panose="02020603050405020304" pitchFamily="18" charset="0"/>
              </a:rPr>
              <a:t>Madde 314- (1) Bu kısmın dördüncü ve beşinci bölümlerinde yer alan suçları işlemek amacıyla, silahlı örgüt kuran veya yöneten kişi, on yıldan </a:t>
            </a:r>
            <a:r>
              <a:rPr lang="tr-TR" sz="1600" i="1" dirty="0" err="1">
                <a:latin typeface="Times New Roman" panose="02020603050405020304" pitchFamily="18" charset="0"/>
                <a:ea typeface="Calibri" panose="020F0502020204030204" pitchFamily="34" charset="0"/>
                <a:cs typeface="Times New Roman" panose="02020603050405020304" pitchFamily="18" charset="0"/>
              </a:rPr>
              <a:t>onbeş</a:t>
            </a:r>
            <a:r>
              <a:rPr lang="tr-TR" sz="1600" i="1" dirty="0">
                <a:latin typeface="Times New Roman" panose="02020603050405020304" pitchFamily="18" charset="0"/>
                <a:ea typeface="Calibri" panose="020F0502020204030204" pitchFamily="34" charset="0"/>
                <a:cs typeface="Times New Roman" panose="02020603050405020304" pitchFamily="18" charset="0"/>
              </a:rPr>
              <a:t> yıla kadar hapis cezası ile cezalandırılır. (2) Birinci fıkrada tanımlanan örgüte üye olanlara, beş yıldan on yıla kadar hapis cezası verilir</a:t>
            </a:r>
            <a:r>
              <a:rPr lang="tr-TR" sz="1600" dirty="0">
                <a:latin typeface="Times New Roman" panose="02020603050405020304" pitchFamily="18" charset="0"/>
                <a:ea typeface="Calibri" panose="020F0502020204030204" pitchFamily="34" charset="0"/>
                <a:cs typeface="Times New Roman" panose="02020603050405020304" pitchFamily="18" charset="0"/>
              </a:rPr>
              <a:t>.) yargılandığı ve hapis cezası aldığı,</a:t>
            </a:r>
          </a:p>
          <a:p>
            <a:pPr indent="449580" algn="just">
              <a:lnSpc>
                <a:spcPct val="115000"/>
              </a:lnSpc>
              <a:spcAft>
                <a:spcPts val="0"/>
              </a:spcAft>
            </a:pPr>
            <a:r>
              <a:rPr lang="tr-TR" sz="1600" dirty="0">
                <a:latin typeface="Times New Roman" panose="02020603050405020304" pitchFamily="18" charset="0"/>
                <a:ea typeface="Calibri" panose="020F0502020204030204" pitchFamily="34" charset="0"/>
                <a:cs typeface="Times New Roman" panose="02020603050405020304" pitchFamily="18" charset="0"/>
              </a:rPr>
              <a:t> -  5237 sayılı Kanun’un 53/1-d bendi uyarınca Vakıf, dernek, sendika, şirket, kooperatif ve siyasi parti tüzel kişiliklerinin yöneticisi veya denetçisi olmaktan yoksun bırakılmasına karar verildiği, </a:t>
            </a:r>
          </a:p>
          <a:p>
            <a:pPr indent="449580" algn="just">
              <a:lnSpc>
                <a:spcPct val="115000"/>
              </a:lnSpc>
              <a:spcAft>
                <a:spcPts val="0"/>
              </a:spcAft>
            </a:pPr>
            <a:r>
              <a:rPr lang="tr-TR" sz="1600" dirty="0">
                <a:latin typeface="Times New Roman" panose="02020603050405020304" pitchFamily="18" charset="0"/>
                <a:ea typeface="Calibri" panose="020F0502020204030204" pitchFamily="34" charset="0"/>
                <a:cs typeface="Times New Roman" panose="02020603050405020304" pitchFamily="18" charset="0"/>
              </a:rPr>
              <a:t> -  5237 sayılı Kanun’un 53/1-e bendi uyarınca Bir kamu kurumunun veya kamu kurumu niteliğindeki meslek kuruluşunun iznine tabi bir meslek veya sanatı, kendi sorumluluğu altında serbest meslek erbabı veya tacir olarak icra etmekten yoksun bırakıldığı, </a:t>
            </a:r>
          </a:p>
          <a:p>
            <a:pPr indent="449580" algn="just">
              <a:lnSpc>
                <a:spcPct val="115000"/>
              </a:lnSpc>
              <a:spcAft>
                <a:spcPts val="0"/>
              </a:spcAft>
            </a:pPr>
            <a:r>
              <a:rPr lang="tr-TR" sz="1600" dirty="0">
                <a:latin typeface="Times New Roman" panose="02020603050405020304" pitchFamily="18" charset="0"/>
                <a:ea typeface="Calibri" panose="020F0502020204030204" pitchFamily="34" charset="0"/>
                <a:cs typeface="Times New Roman" panose="02020603050405020304" pitchFamily="18" charset="0"/>
              </a:rPr>
              <a:t>-  5237 sayılı Kanun’un 53/1-c bendi uyarınca Velayet hakkından; vesayet veya kayyımlığa ait bir hizmette bulunmaktan, d) Vakıf, dernek, sendika, şirket, kooperatif ve siyasi parti tüzel kişiliklerinin yöneticisi veya denetçisi olmaktan yoksun bırakıldığı, </a:t>
            </a:r>
          </a:p>
          <a:p>
            <a:pPr indent="450215" algn="just">
              <a:lnSpc>
                <a:spcPct val="115000"/>
              </a:lnSpc>
              <a:spcAft>
                <a:spcPts val="0"/>
              </a:spcAft>
            </a:pPr>
            <a:r>
              <a:rPr lang="tr-TR" sz="1600" b="1" dirty="0">
                <a:latin typeface="Times New Roman" panose="02020603050405020304" pitchFamily="18" charset="0"/>
                <a:ea typeface="Calibri" panose="020F0502020204030204" pitchFamily="34" charset="0"/>
                <a:cs typeface="Times New Roman" panose="02020603050405020304" pitchFamily="18" charset="0"/>
              </a:rPr>
              <a:t>-  </a:t>
            </a:r>
            <a:r>
              <a:rPr lang="tr-TR" sz="1600" dirty="0">
                <a:latin typeface="Times New Roman" panose="02020603050405020304" pitchFamily="18" charset="0"/>
                <a:ea typeface="Calibri" panose="020F0502020204030204" pitchFamily="34" charset="0"/>
                <a:cs typeface="Times New Roman" panose="02020603050405020304" pitchFamily="18" charset="0"/>
              </a:rPr>
              <a:t>5237 sayılı Kanun’un 53/1-a bendi uyarınca Sürekli, süreli veya geçici bir kamu görevinin üstlenilmesinden; bu kapsamda, Türkiye Büyük Millet Meclisi üyeliğinden veya Devlet, il, belediye, köy veya bunların denetim ve gözetimi altında bulunan kurum ve kuruluşlarca verilen, atamaya veya seçime tabi bütün memuriyet ve hizmetlerde istihdam edilmekten yoksun bırakıldığı, </a:t>
            </a:r>
          </a:p>
          <a:p>
            <a:pPr indent="450215" algn="just">
              <a:spcBef>
                <a:spcPts val="565"/>
              </a:spcBef>
              <a:spcAft>
                <a:spcPts val="0"/>
              </a:spcAft>
              <a:tabLst>
                <a:tab pos="449580" algn="l"/>
              </a:tabLst>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a:t>
            </a:r>
            <a:r>
              <a:rPr lang="en-US" sz="16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3713 </a:t>
            </a:r>
            <a:r>
              <a:rPr lang="en-US" sz="1600" dirty="0" err="1">
                <a:latin typeface="Times New Roman" panose="02020603050405020304" pitchFamily="18" charset="0"/>
                <a:ea typeface="Times New Roman" panose="02020603050405020304" pitchFamily="18" charset="0"/>
                <a:cs typeface="Times New Roman" panose="02020603050405020304" pitchFamily="18" charset="0"/>
              </a:rPr>
              <a:t>sayılı</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a:t>
            </a:r>
            <a:r>
              <a:rPr lang="tr-TR" sz="1600" dirty="0">
                <a:latin typeface="Times New Roman" panose="02020603050405020304" pitchFamily="18" charset="0"/>
                <a:ea typeface="Times New Roman" panose="02020603050405020304" pitchFamily="18" charset="0"/>
                <a:cs typeface="Times New Roman" panose="02020603050405020304" pitchFamily="18" charset="0"/>
              </a:rPr>
              <a:t>Terörle Mücadele Kanunu’nun 5/1.maddesi gereğince cezanın </a:t>
            </a:r>
            <a:r>
              <a:rPr lang="en-US" sz="1600" dirty="0" err="1">
                <a:latin typeface="Times New Roman" panose="02020603050405020304" pitchFamily="18" charset="0"/>
                <a:ea typeface="Times New Roman" panose="02020603050405020304" pitchFamily="18" charset="0"/>
                <a:cs typeface="Times New Roman" panose="02020603050405020304" pitchFamily="18" charset="0"/>
              </a:rPr>
              <a:t>artırıldığı</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600" i="1" dirty="0">
              <a:latin typeface="Times New Roman" panose="02020603050405020304" pitchFamily="18" charset="0"/>
              <a:ea typeface="Times New Roman" panose="02020603050405020304" pitchFamily="18" charset="0"/>
              <a:cs typeface="Times New Roman" panose="02020603050405020304" pitchFamily="18" charset="0"/>
            </a:endParaRPr>
          </a:p>
          <a:p>
            <a:r>
              <a:rPr lang="tr-TR" sz="1600" dirty="0" err="1">
                <a:latin typeface="Times New Roman" panose="02020603050405020304" pitchFamily="18" charset="0"/>
                <a:ea typeface="Calibri" panose="020F0502020204030204" pitchFamily="34" charset="0"/>
                <a:cs typeface="Times New Roman" panose="02020603050405020304" pitchFamily="18" charset="0"/>
              </a:rPr>
              <a:t>Adıgeçenin</a:t>
            </a:r>
            <a:r>
              <a:rPr lang="tr-TR" sz="1600" dirty="0">
                <a:latin typeface="Times New Roman" panose="02020603050405020304" pitchFamily="18" charset="0"/>
                <a:ea typeface="Calibri" panose="020F0502020204030204" pitchFamily="34" charset="0"/>
                <a:cs typeface="Times New Roman" panose="02020603050405020304" pitchFamily="18" charset="0"/>
              </a:rPr>
              <a:t> netice olarak silahlı örgüt suçundan dolayı </a:t>
            </a:r>
            <a:r>
              <a:rPr lang="tr-TR" sz="1600" b="1" u="sng" dirty="0">
                <a:latin typeface="Times New Roman" panose="02020603050405020304" pitchFamily="18" charset="0"/>
                <a:ea typeface="Calibri" panose="020F0502020204030204" pitchFamily="34" charset="0"/>
                <a:cs typeface="Times New Roman" panose="02020603050405020304" pitchFamily="18" charset="0"/>
              </a:rPr>
              <a:t>6 yıl 3 ay hapis cezası ile cezalandırıldığı</a:t>
            </a:r>
            <a:r>
              <a:rPr lang="tr-TR" sz="1600" dirty="0">
                <a:latin typeface="Times New Roman" panose="02020603050405020304" pitchFamily="18" charset="0"/>
                <a:ea typeface="Calibri" panose="020F0502020204030204" pitchFamily="34" charset="0"/>
                <a:cs typeface="Times New Roman" panose="02020603050405020304" pitchFamily="18" charset="0"/>
              </a:rPr>
              <a:t>, anlaşılmaktadır.</a:t>
            </a:r>
            <a:endParaRPr lang="tr-TR"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765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13</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sp>
        <p:nvSpPr>
          <p:cNvPr id="5" name="Dikdörtgen 4">
            <a:extLst>
              <a:ext uri="{FF2B5EF4-FFF2-40B4-BE49-F238E27FC236}">
                <a16:creationId xmlns:a16="http://schemas.microsoft.com/office/drawing/2014/main" id="{0910C3E1-EEDB-47DC-9D55-146AEF9AD199}"/>
              </a:ext>
            </a:extLst>
          </p:cNvPr>
          <p:cNvSpPr/>
          <p:nvPr/>
        </p:nvSpPr>
        <p:spPr>
          <a:xfrm>
            <a:off x="1699098" y="1046665"/>
            <a:ext cx="9390434" cy="3416320"/>
          </a:xfrm>
          <a:prstGeom prst="rect">
            <a:avLst/>
          </a:prstGeom>
        </p:spPr>
        <p:txBody>
          <a:bodyPr wrap="square">
            <a:spAutoFit/>
          </a:bodyPr>
          <a:lstStyle/>
          <a:p>
            <a:endParaRPr lang="tr-TR" b="1" dirty="0">
              <a:latin typeface="Times New Roman" panose="02020603050405020304" pitchFamily="18" charset="0"/>
              <a:cs typeface="Times New Roman" panose="02020603050405020304" pitchFamily="18" charset="0"/>
            </a:endParaRPr>
          </a:p>
          <a:p>
            <a:endParaRPr lang="tr-TR" b="1" dirty="0">
              <a:latin typeface="Times New Roman" panose="02020603050405020304" pitchFamily="18" charset="0"/>
              <a:cs typeface="Times New Roman" panose="02020603050405020304" pitchFamily="18" charset="0"/>
            </a:endParaRPr>
          </a:p>
          <a:p>
            <a:endParaRPr lang="tr-TR"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3713 </a:t>
            </a:r>
            <a:r>
              <a:rPr lang="en-US" b="1" dirty="0" err="1">
                <a:latin typeface="Times New Roman" panose="02020603050405020304" pitchFamily="18" charset="0"/>
                <a:cs typeface="Times New Roman" panose="02020603050405020304" pitchFamily="18" charset="0"/>
              </a:rPr>
              <a:t>sayılı</a:t>
            </a:r>
            <a:r>
              <a:rPr lang="en-US" b="1" dirty="0">
                <a:latin typeface="Times New Roman" panose="02020603050405020304" pitchFamily="18" charset="0"/>
                <a:cs typeface="Times New Roman" panose="02020603050405020304" pitchFamily="18" charset="0"/>
              </a:rPr>
              <a:t> </a:t>
            </a:r>
            <a:r>
              <a:rPr lang="tr-TR" b="1" dirty="0">
                <a:latin typeface="Times New Roman" panose="02020603050405020304" pitchFamily="18" charset="0"/>
                <a:cs typeface="Times New Roman" panose="02020603050405020304" pitchFamily="18" charset="0"/>
              </a:rPr>
              <a:t>Terörle Mücadele Kanunu’nun </a:t>
            </a:r>
            <a:r>
              <a:rPr lang="tr-TR" dirty="0">
                <a:latin typeface="Times New Roman" panose="02020603050405020304" pitchFamily="18" charset="0"/>
                <a:cs typeface="Times New Roman" panose="02020603050405020304" pitchFamily="18" charset="0"/>
              </a:rPr>
              <a:t>“</a:t>
            </a:r>
            <a:r>
              <a:rPr lang="tr-TR" b="1" i="1" dirty="0">
                <a:latin typeface="Times New Roman" panose="02020603050405020304" pitchFamily="18" charset="0"/>
                <a:cs typeface="Times New Roman" panose="02020603050405020304" pitchFamily="18" charset="0"/>
              </a:rPr>
              <a:t>Terör suçları</a:t>
            </a:r>
            <a:r>
              <a:rPr lang="tr-TR" dirty="0">
                <a:latin typeface="Times New Roman" panose="02020603050405020304" pitchFamily="18" charset="0"/>
                <a:cs typeface="Times New Roman" panose="02020603050405020304" pitchFamily="18" charset="0"/>
              </a:rPr>
              <a:t>” başlıklı </a:t>
            </a:r>
            <a:r>
              <a:rPr lang="en-US" b="1" dirty="0">
                <a:latin typeface="Times New Roman" panose="02020603050405020304" pitchFamily="18" charset="0"/>
                <a:cs typeface="Times New Roman" panose="02020603050405020304" pitchFamily="18" charset="0"/>
              </a:rPr>
              <a:t>3.maddesi</a:t>
            </a:r>
            <a:r>
              <a:rPr lang="tr-TR" b="1" dirty="0" err="1">
                <a:latin typeface="Times New Roman" panose="02020603050405020304" pitchFamily="18" charset="0"/>
                <a:cs typeface="Times New Roman" panose="02020603050405020304" pitchFamily="18" charset="0"/>
              </a:rPr>
              <a:t>nde</a:t>
            </a:r>
            <a:r>
              <a:rPr lang="tr-TR" b="1" dirty="0">
                <a:latin typeface="Times New Roman" panose="02020603050405020304" pitchFamily="18" charset="0"/>
                <a:cs typeface="Times New Roman" panose="02020603050405020304" pitchFamily="18" charset="0"/>
              </a:rPr>
              <a:t> tanımlanan</a:t>
            </a:r>
          </a:p>
          <a:p>
            <a:r>
              <a:rPr lang="tr-TR" dirty="0">
                <a:latin typeface="Times New Roman" panose="02020603050405020304" pitchFamily="18" charset="0"/>
                <a:cs typeface="Times New Roman" panose="02020603050405020304" pitchFamily="18" charset="0"/>
              </a:rPr>
              <a:t>“</a:t>
            </a:r>
            <a:r>
              <a:rPr lang="tr-TR" i="1" dirty="0">
                <a:latin typeface="Times New Roman" panose="02020603050405020304" pitchFamily="18" charset="0"/>
                <a:cs typeface="Times New Roman" panose="02020603050405020304" pitchFamily="18" charset="0"/>
              </a:rPr>
              <a:t>Madde 3</a:t>
            </a:r>
            <a:r>
              <a:rPr lang="tr-TR" b="1" i="1" dirty="0">
                <a:latin typeface="Times New Roman" panose="02020603050405020304" pitchFamily="18" charset="0"/>
                <a:cs typeface="Times New Roman" panose="02020603050405020304" pitchFamily="18" charset="0"/>
              </a:rPr>
              <a:t> –  </a:t>
            </a:r>
            <a:r>
              <a:rPr lang="tr-TR" i="1" dirty="0">
                <a:latin typeface="Times New Roman" panose="02020603050405020304" pitchFamily="18" charset="0"/>
                <a:cs typeface="Times New Roman" panose="02020603050405020304" pitchFamily="18" charset="0"/>
              </a:rPr>
              <a:t>26/9/2004 tarihli ve </a:t>
            </a:r>
            <a:r>
              <a:rPr lang="tr-TR" b="1" i="1" u="sng" dirty="0">
                <a:latin typeface="Times New Roman" panose="02020603050405020304" pitchFamily="18" charset="0"/>
                <a:cs typeface="Times New Roman" panose="02020603050405020304" pitchFamily="18" charset="0"/>
              </a:rPr>
              <a:t>5237 sayılı</a:t>
            </a:r>
            <a:r>
              <a:rPr lang="tr-TR" i="1" u="sng" dirty="0">
                <a:latin typeface="Times New Roman" panose="02020603050405020304" pitchFamily="18" charset="0"/>
                <a:cs typeface="Times New Roman" panose="02020603050405020304" pitchFamily="18" charset="0"/>
              </a:rPr>
              <a:t> </a:t>
            </a:r>
            <a:r>
              <a:rPr lang="tr-TR" b="1" i="1" u="sng" dirty="0">
                <a:latin typeface="Times New Roman" panose="02020603050405020304" pitchFamily="18" charset="0"/>
                <a:cs typeface="Times New Roman" panose="02020603050405020304" pitchFamily="18" charset="0"/>
              </a:rPr>
              <a:t>Türk Ceza Kanununun</a:t>
            </a:r>
            <a:r>
              <a:rPr lang="tr-TR" i="1" dirty="0">
                <a:latin typeface="Times New Roman" panose="02020603050405020304" pitchFamily="18" charset="0"/>
                <a:cs typeface="Times New Roman" panose="02020603050405020304" pitchFamily="18" charset="0"/>
              </a:rPr>
              <a:t>  302, 307, 309, 311, 312, 313, </a:t>
            </a:r>
            <a:r>
              <a:rPr lang="tr-TR" b="1" i="1" u="sng" dirty="0">
                <a:latin typeface="Times New Roman" panose="02020603050405020304" pitchFamily="18" charset="0"/>
                <a:cs typeface="Times New Roman" panose="02020603050405020304" pitchFamily="18" charset="0"/>
              </a:rPr>
              <a:t>314,</a:t>
            </a:r>
            <a:r>
              <a:rPr lang="tr-TR" i="1" dirty="0">
                <a:latin typeface="Times New Roman" panose="02020603050405020304" pitchFamily="18" charset="0"/>
                <a:cs typeface="Times New Roman" panose="02020603050405020304" pitchFamily="18" charset="0"/>
              </a:rPr>
              <a:t> 315 ve 320 </a:t>
            </a:r>
            <a:r>
              <a:rPr lang="tr-TR" i="1" dirty="0" err="1">
                <a:latin typeface="Times New Roman" panose="02020603050405020304" pitchFamily="18" charset="0"/>
                <a:cs typeface="Times New Roman" panose="02020603050405020304" pitchFamily="18" charset="0"/>
              </a:rPr>
              <a:t>nci</a:t>
            </a:r>
            <a:r>
              <a:rPr lang="tr-TR" i="1" dirty="0">
                <a:latin typeface="Times New Roman" panose="02020603050405020304" pitchFamily="18" charset="0"/>
                <a:cs typeface="Times New Roman" panose="02020603050405020304" pitchFamily="18" charset="0"/>
              </a:rPr>
              <a:t> maddeleri ile 310 uncu maddesinin birinci fıkrasında </a:t>
            </a:r>
            <a:r>
              <a:rPr lang="tr-TR" b="1" i="1" u="sng" dirty="0">
                <a:latin typeface="Times New Roman" panose="02020603050405020304" pitchFamily="18" charset="0"/>
                <a:cs typeface="Times New Roman" panose="02020603050405020304" pitchFamily="18" charset="0"/>
              </a:rPr>
              <a:t>yazılı suçlar, terör suçlarıdır</a:t>
            </a:r>
            <a:r>
              <a:rPr lang="tr-TR" dirty="0">
                <a:latin typeface="Times New Roman" panose="02020603050405020304" pitchFamily="18" charset="0"/>
                <a:cs typeface="Times New Roman" panose="02020603050405020304" pitchFamily="18" charset="0"/>
              </a:rPr>
              <a:t>.” düzenlemesi gereği, </a:t>
            </a:r>
          </a:p>
          <a:p>
            <a:endParaRPr lang="tr-TR" i="1"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5237 sayılı Kanunun </a:t>
            </a:r>
            <a:r>
              <a:rPr lang="tr-TR" b="1" dirty="0">
                <a:latin typeface="Times New Roman" panose="02020603050405020304" pitchFamily="18" charset="0"/>
                <a:cs typeface="Times New Roman" panose="02020603050405020304" pitchFamily="18" charset="0"/>
              </a:rPr>
              <a:t>314.maddesi (silahlı örgüt) </a:t>
            </a:r>
            <a:r>
              <a:rPr lang="tr-TR" dirty="0">
                <a:latin typeface="Times New Roman" panose="02020603050405020304" pitchFamily="18" charset="0"/>
                <a:cs typeface="Times New Roman" panose="02020603050405020304" pitchFamily="18" charset="0"/>
              </a:rPr>
              <a:t>ve gerekse 3713 sayılı Kanun’un 3.maddesi (terör suçu)  birlikte değerlendirildiğinde; </a:t>
            </a:r>
            <a:r>
              <a:rPr lang="tr-TR" dirty="0" err="1">
                <a:latin typeface="Times New Roman" panose="02020603050405020304" pitchFamily="18" charset="0"/>
                <a:cs typeface="Times New Roman" panose="02020603050405020304" pitchFamily="18" charset="0"/>
              </a:rPr>
              <a:t>adıgeçenin</a:t>
            </a:r>
            <a:r>
              <a:rPr lang="tr-TR" dirty="0">
                <a:latin typeface="Times New Roman" panose="02020603050405020304" pitchFamily="18" charset="0"/>
                <a:cs typeface="Times New Roman" panose="02020603050405020304" pitchFamily="18" charset="0"/>
              </a:rPr>
              <a:t> eylemin silahlı terör örgütü suçunu oluşturduğu ve </a:t>
            </a:r>
            <a:r>
              <a:rPr lang="tr-TR" b="1" u="sng" dirty="0">
                <a:latin typeface="Times New Roman" panose="02020603050405020304" pitchFamily="18" charset="0"/>
                <a:cs typeface="Times New Roman" panose="02020603050405020304" pitchFamily="18" charset="0"/>
              </a:rPr>
              <a:t>af kapsamında kayıt hakkına engel suçlardan olduğu</a:t>
            </a:r>
            <a:r>
              <a:rPr lang="tr-TR" dirty="0">
                <a:latin typeface="Times New Roman" panose="02020603050405020304" pitchFamily="18" charset="0"/>
                <a:cs typeface="Times New Roman" panose="02020603050405020304" pitchFamily="18" charset="0"/>
              </a:rPr>
              <a:t> görülmektedir.</a:t>
            </a:r>
            <a:endParaRPr lang="tr-TR" i="1" dirty="0">
              <a:latin typeface="Times New Roman" panose="02020603050405020304" pitchFamily="18" charset="0"/>
              <a:cs typeface="Times New Roman" panose="02020603050405020304" pitchFamily="18" charset="0"/>
            </a:endParaRPr>
          </a:p>
          <a:p>
            <a:endParaRPr lang="tr-TR"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3582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14</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pic>
        <p:nvPicPr>
          <p:cNvPr id="5" name="Resim 4">
            <a:extLst>
              <a:ext uri="{FF2B5EF4-FFF2-40B4-BE49-F238E27FC236}">
                <a16:creationId xmlns:a16="http://schemas.microsoft.com/office/drawing/2014/main" id="{F8455435-2C56-454D-9767-25E88AA97B76}"/>
              </a:ext>
            </a:extLst>
          </p:cNvPr>
          <p:cNvPicPr>
            <a:picLocks noChangeAspect="1"/>
          </p:cNvPicPr>
          <p:nvPr/>
        </p:nvPicPr>
        <p:blipFill>
          <a:blip r:embed="rId2"/>
          <a:stretch>
            <a:fillRect/>
          </a:stretch>
        </p:blipFill>
        <p:spPr>
          <a:xfrm>
            <a:off x="1225685" y="875488"/>
            <a:ext cx="9299440" cy="4883285"/>
          </a:xfrm>
          <a:prstGeom prst="rect">
            <a:avLst/>
          </a:prstGeom>
        </p:spPr>
      </p:pic>
    </p:spTree>
    <p:extLst>
      <p:ext uri="{BB962C8B-B14F-4D97-AF65-F5344CB8AC3E}">
        <p14:creationId xmlns:p14="http://schemas.microsoft.com/office/powerpoint/2010/main" val="3876825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15</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sp>
        <p:nvSpPr>
          <p:cNvPr id="3" name="Dikdörtgen 2">
            <a:extLst>
              <a:ext uri="{FF2B5EF4-FFF2-40B4-BE49-F238E27FC236}">
                <a16:creationId xmlns:a16="http://schemas.microsoft.com/office/drawing/2014/main" id="{3997403B-3A7F-4D96-BD7F-1A8C0E898BD6}"/>
              </a:ext>
            </a:extLst>
          </p:cNvPr>
          <p:cNvSpPr/>
          <p:nvPr/>
        </p:nvSpPr>
        <p:spPr>
          <a:xfrm>
            <a:off x="1206229" y="862519"/>
            <a:ext cx="10147571" cy="4745915"/>
          </a:xfrm>
          <a:prstGeom prst="rect">
            <a:avLst/>
          </a:prstGeom>
        </p:spPr>
        <p:txBody>
          <a:bodyPr wrap="square">
            <a:spAutoFit/>
          </a:bodyPr>
          <a:lstStyle/>
          <a:p>
            <a:pPr indent="449580" algn="just">
              <a:lnSpc>
                <a:spcPct val="115000"/>
              </a:lnSpc>
              <a:spcAft>
                <a:spcPts val="0"/>
              </a:spcAft>
            </a:pPr>
            <a:r>
              <a:rPr lang="tr-TR" dirty="0">
                <a:latin typeface="Times New Roman" panose="02020603050405020304" pitchFamily="18" charset="0"/>
                <a:ea typeface="Calibri" panose="020F0502020204030204" pitchFamily="34" charset="0"/>
                <a:cs typeface="Times New Roman" panose="02020603050405020304" pitchFamily="18" charset="0"/>
              </a:rPr>
              <a:t>Denizli 1. Sulh Ceza Mahkemesi’nin 21/03/2009 tarihli ve 2009/221 E, 2009/807 </a:t>
            </a:r>
            <a:r>
              <a:rPr lang="tr-TR" dirty="0" err="1">
                <a:latin typeface="Times New Roman" panose="02020603050405020304" pitchFamily="18" charset="0"/>
                <a:ea typeface="Calibri" panose="020F0502020204030204" pitchFamily="34" charset="0"/>
                <a:cs typeface="Times New Roman" panose="02020603050405020304" pitchFamily="18" charset="0"/>
              </a:rPr>
              <a:t>K.sayılı</a:t>
            </a:r>
            <a:r>
              <a:rPr lang="tr-TR" dirty="0">
                <a:latin typeface="Times New Roman" panose="02020603050405020304" pitchFamily="18" charset="0"/>
                <a:ea typeface="Calibri" panose="020F0502020204030204" pitchFamily="34" charset="0"/>
                <a:cs typeface="Times New Roman" panose="02020603050405020304" pitchFamily="18" charset="0"/>
              </a:rPr>
              <a:t> dosyasından, 5237 sayılı Türk Ceza Kanununun “</a:t>
            </a:r>
            <a:r>
              <a:rPr lang="tr-TR" i="1" dirty="0">
                <a:latin typeface="Times New Roman" panose="02020603050405020304" pitchFamily="18" charset="0"/>
                <a:ea typeface="Calibri" panose="020F0502020204030204" pitchFamily="34" charset="0"/>
                <a:cs typeface="Times New Roman" panose="02020603050405020304" pitchFamily="18" charset="0"/>
              </a:rPr>
              <a:t>Vücut Dokunulmazlığına Karşı Suçlar</a:t>
            </a:r>
            <a:r>
              <a:rPr lang="tr-TR" dirty="0">
                <a:latin typeface="Times New Roman" panose="02020603050405020304" pitchFamily="18" charset="0"/>
                <a:ea typeface="Calibri" panose="020F0502020204030204" pitchFamily="34" charset="0"/>
                <a:cs typeface="Times New Roman" panose="02020603050405020304" pitchFamily="18" charset="0"/>
              </a:rPr>
              <a:t>” başlığı altında düzenlenen </a:t>
            </a:r>
            <a:r>
              <a:rPr lang="tr-TR" b="1" dirty="0">
                <a:latin typeface="Times New Roman" panose="02020603050405020304" pitchFamily="18" charset="0"/>
                <a:ea typeface="Calibri" panose="020F0502020204030204" pitchFamily="34" charset="0"/>
                <a:cs typeface="Times New Roman" panose="02020603050405020304" pitchFamily="18" charset="0"/>
              </a:rPr>
              <a:t>md.86</a:t>
            </a:r>
            <a:r>
              <a:rPr lang="tr-TR" dirty="0">
                <a:latin typeface="Times New Roman" panose="02020603050405020304" pitchFamily="18" charset="0"/>
                <a:ea typeface="Calibri" panose="020F0502020204030204" pitchFamily="34" charset="0"/>
                <a:cs typeface="Times New Roman" panose="02020603050405020304" pitchFamily="18" charset="0"/>
              </a:rPr>
              <a:t>/2 fıkrası uyarınca “</a:t>
            </a:r>
            <a:r>
              <a:rPr lang="tr-TR" b="1" i="1" u="sng" dirty="0">
                <a:latin typeface="Times New Roman" panose="02020603050405020304" pitchFamily="18" charset="0"/>
                <a:ea typeface="Calibri" panose="020F0502020204030204" pitchFamily="34" charset="0"/>
                <a:cs typeface="Times New Roman" panose="02020603050405020304" pitchFamily="18" charset="0"/>
              </a:rPr>
              <a:t>Kasten yaralama</a:t>
            </a:r>
            <a:r>
              <a:rPr lang="tr-TR" dirty="0">
                <a:latin typeface="Times New Roman" panose="02020603050405020304" pitchFamily="18" charset="0"/>
                <a:ea typeface="Calibri" panose="020F0502020204030204" pitchFamily="34" charset="0"/>
                <a:cs typeface="Times New Roman" panose="02020603050405020304" pitchFamily="18" charset="0"/>
              </a:rPr>
              <a:t>” suçundan dolayı (</a:t>
            </a:r>
            <a:r>
              <a:rPr lang="tr-TR" b="1" i="1" dirty="0">
                <a:latin typeface="Times New Roman" panose="02020603050405020304" pitchFamily="18" charset="0"/>
                <a:ea typeface="Calibri" panose="020F0502020204030204" pitchFamily="34" charset="0"/>
                <a:cs typeface="Times New Roman" panose="02020603050405020304" pitchFamily="18" charset="0"/>
              </a:rPr>
              <a:t>Madde 86</a:t>
            </a:r>
            <a:r>
              <a:rPr lang="tr-TR" i="1" dirty="0">
                <a:latin typeface="Times New Roman" panose="02020603050405020304" pitchFamily="18" charset="0"/>
                <a:ea typeface="Calibri" panose="020F0502020204030204" pitchFamily="34" charset="0"/>
                <a:cs typeface="Times New Roman" panose="02020603050405020304" pitchFamily="18" charset="0"/>
              </a:rPr>
              <a:t>- (1) Kasten başkasının vücuduna acı veren veya sağlığının ya da algılama yeteneğinin bozulmasına neden olan kişi, bir yıldan üç yıla kadar hapis cezası ile cezalandırılır. (2) Kasten yaralama fiilinin kişi üzerindeki etkisinin basit bir tıbbî müdahaleyle giderilebilecek ölçüde hafif olması hâlinde, mağdurun şikâyeti üzerine, dört aydan bir yıla kadar hapis veya adlî para cezasına hükmolunur. (Suçun kadına karşı işlenmesi hâlinde cezanın alt sınırı altı aydan az olamaz</a:t>
            </a:r>
            <a:r>
              <a:rPr lang="tr-TR" dirty="0">
                <a:latin typeface="Times New Roman" panose="02020603050405020304" pitchFamily="18" charset="0"/>
                <a:ea typeface="Calibri" panose="020F0502020204030204" pitchFamily="34" charset="0"/>
                <a:cs typeface="Times New Roman" panose="02020603050405020304" pitchFamily="18" charset="0"/>
              </a:rPr>
              <a:t>.) yargılandığı,   </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tr-TR" dirty="0">
                <a:latin typeface="Times New Roman" panose="02020603050405020304" pitchFamily="18" charset="0"/>
                <a:ea typeface="Calibri" panose="020F0502020204030204" pitchFamily="34" charset="0"/>
                <a:cs typeface="Times New Roman" panose="02020603050405020304" pitchFamily="18" charset="0"/>
              </a:rPr>
              <a:t>-  5237 sayılı Kanun’un 86/3-E bendi kapsamında, yaralama suçunun silahla işlendiği,  </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tr-TR" dirty="0">
                <a:latin typeface="Times New Roman" panose="02020603050405020304" pitchFamily="18" charset="0"/>
                <a:ea typeface="Calibri" panose="020F0502020204030204" pitchFamily="34" charset="0"/>
                <a:cs typeface="Times New Roman" panose="02020603050405020304" pitchFamily="18" charset="0"/>
              </a:rPr>
              <a:t>-  5237 sayılı Kanun’un 29.maddesi kapsamında suçun haksız tahrik altında işlendiği, </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tr-TR" dirty="0">
                <a:latin typeface="Times New Roman" panose="02020603050405020304" pitchFamily="18" charset="0"/>
                <a:ea typeface="Calibri" panose="020F0502020204030204" pitchFamily="34" charset="0"/>
                <a:cs typeface="Times New Roman" panose="02020603050405020304" pitchFamily="18" charset="0"/>
              </a:rPr>
              <a:t>-  5237 sayılı Kanun’un 62.maddesi kapsamında cezada indirim yapıldığı, </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tr-TR" b="1" dirty="0">
                <a:latin typeface="Times New Roman" panose="02020603050405020304" pitchFamily="18" charset="0"/>
                <a:ea typeface="Calibri" panose="020F0502020204030204" pitchFamily="34" charset="0"/>
                <a:cs typeface="Times New Roman" panose="02020603050405020304" pitchFamily="18" charset="0"/>
              </a:rPr>
              <a:t>-  </a:t>
            </a:r>
            <a:r>
              <a:rPr lang="tr-TR" dirty="0">
                <a:latin typeface="Times New Roman" panose="02020603050405020304" pitchFamily="18" charset="0"/>
                <a:ea typeface="Calibri" panose="020F0502020204030204" pitchFamily="34" charset="0"/>
                <a:cs typeface="Times New Roman" panose="02020603050405020304" pitchFamily="18" charset="0"/>
              </a:rPr>
              <a:t>5237 sayılı Kanun’un 52.maddesi kapsamında Adli para cezası ile cezalandırılmasına karar verildiği,  </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endParaRPr lang="tr-TR" dirty="0">
              <a:latin typeface="Times New Roman" panose="02020603050405020304" pitchFamily="18" charset="0"/>
              <a:ea typeface="Calibri" panose="020F0502020204030204" pitchFamily="34" charset="0"/>
            </a:endParaRPr>
          </a:p>
          <a:p>
            <a:r>
              <a:rPr lang="tr-TR" dirty="0" err="1">
                <a:latin typeface="Times New Roman" panose="02020603050405020304" pitchFamily="18" charset="0"/>
                <a:ea typeface="Calibri" panose="020F0502020204030204" pitchFamily="34" charset="0"/>
              </a:rPr>
              <a:t>Adıgeçenin</a:t>
            </a:r>
            <a:r>
              <a:rPr lang="tr-TR" dirty="0">
                <a:latin typeface="Times New Roman" panose="02020603050405020304" pitchFamily="18" charset="0"/>
                <a:ea typeface="Calibri" panose="020F0502020204030204" pitchFamily="34" charset="0"/>
              </a:rPr>
              <a:t> netice olarak kasten yaralama suçundan dolayı ve 2.000,00.-TL adli para cezası ile cezalandırıldığı, anlaşılmaktadır.</a:t>
            </a:r>
            <a:endParaRPr lang="tr-TR" dirty="0"/>
          </a:p>
        </p:txBody>
      </p:sp>
    </p:spTree>
    <p:extLst>
      <p:ext uri="{BB962C8B-B14F-4D97-AF65-F5344CB8AC3E}">
        <p14:creationId xmlns:p14="http://schemas.microsoft.com/office/powerpoint/2010/main" val="1146660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16</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pic>
        <p:nvPicPr>
          <p:cNvPr id="3" name="Resim 2">
            <a:extLst>
              <a:ext uri="{FF2B5EF4-FFF2-40B4-BE49-F238E27FC236}">
                <a16:creationId xmlns:a16="http://schemas.microsoft.com/office/drawing/2014/main" id="{EEB9BF05-9E16-49EF-8F08-1E4DE3E2F7BD}"/>
              </a:ext>
            </a:extLst>
          </p:cNvPr>
          <p:cNvPicPr>
            <a:picLocks noChangeAspect="1"/>
          </p:cNvPicPr>
          <p:nvPr/>
        </p:nvPicPr>
        <p:blipFill>
          <a:blip r:embed="rId2"/>
          <a:stretch>
            <a:fillRect/>
          </a:stretch>
        </p:blipFill>
        <p:spPr>
          <a:xfrm>
            <a:off x="1462087" y="654996"/>
            <a:ext cx="9828483" cy="5499369"/>
          </a:xfrm>
          <a:prstGeom prst="rect">
            <a:avLst/>
          </a:prstGeom>
        </p:spPr>
      </p:pic>
    </p:spTree>
    <p:extLst>
      <p:ext uri="{BB962C8B-B14F-4D97-AF65-F5344CB8AC3E}">
        <p14:creationId xmlns:p14="http://schemas.microsoft.com/office/powerpoint/2010/main" val="3334429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17</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sp>
        <p:nvSpPr>
          <p:cNvPr id="5" name="Dikdörtgen 4">
            <a:extLst>
              <a:ext uri="{FF2B5EF4-FFF2-40B4-BE49-F238E27FC236}">
                <a16:creationId xmlns:a16="http://schemas.microsoft.com/office/drawing/2014/main" id="{4D77DF1A-ABC3-4183-822D-41A08066A14D}"/>
              </a:ext>
            </a:extLst>
          </p:cNvPr>
          <p:cNvSpPr/>
          <p:nvPr/>
        </p:nvSpPr>
        <p:spPr>
          <a:xfrm>
            <a:off x="1245140" y="1212715"/>
            <a:ext cx="10038945" cy="3894721"/>
          </a:xfrm>
          <a:prstGeom prst="rect">
            <a:avLst/>
          </a:prstGeom>
        </p:spPr>
        <p:txBody>
          <a:bodyPr wrap="square">
            <a:spAutoFit/>
          </a:bodyPr>
          <a:lstStyle/>
          <a:p>
            <a:pPr indent="449580" algn="just">
              <a:lnSpc>
                <a:spcPct val="115000"/>
              </a:lnSpc>
              <a:spcAft>
                <a:spcPts val="0"/>
              </a:spcAft>
            </a:pPr>
            <a:r>
              <a:rPr lang="tr-TR" dirty="0">
                <a:latin typeface="Times New Roman" panose="02020603050405020304" pitchFamily="18" charset="0"/>
                <a:ea typeface="Calibri" panose="020F0502020204030204" pitchFamily="34" charset="0"/>
                <a:cs typeface="Times New Roman" panose="02020603050405020304" pitchFamily="18" charset="0"/>
              </a:rPr>
              <a:t>Adı geçenin 28/12/2012 tarihinde gerçekleşen suça konu eylemi nedeniyle, Antalya 1.Asliye Ceza Mahkemesi’nin 06/09/2018 tarihli ve 2015/290 E, 2018/417 </a:t>
            </a:r>
            <a:r>
              <a:rPr lang="tr-TR" dirty="0" err="1">
                <a:latin typeface="Times New Roman" panose="02020603050405020304" pitchFamily="18" charset="0"/>
                <a:ea typeface="Calibri" panose="020F0502020204030204" pitchFamily="34" charset="0"/>
                <a:cs typeface="Times New Roman" panose="02020603050405020304" pitchFamily="18" charset="0"/>
              </a:rPr>
              <a:t>K.sayılı</a:t>
            </a:r>
            <a:r>
              <a:rPr lang="tr-TR" dirty="0">
                <a:latin typeface="Times New Roman" panose="02020603050405020304" pitchFamily="18" charset="0"/>
                <a:ea typeface="Calibri" panose="020F0502020204030204" pitchFamily="34" charset="0"/>
                <a:cs typeface="Times New Roman" panose="02020603050405020304" pitchFamily="18" charset="0"/>
              </a:rPr>
              <a:t> dosyasından, </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tr-TR" dirty="0">
                <a:latin typeface="Times New Roman" panose="02020603050405020304" pitchFamily="18" charset="0"/>
                <a:ea typeface="Calibri" panose="020F0502020204030204" pitchFamily="34" charset="0"/>
                <a:cs typeface="Times New Roman" panose="02020603050405020304" pitchFamily="18" charset="0"/>
              </a:rPr>
              <a:t>-  5237 sayılı Türk Ceza Kanununun “</a:t>
            </a:r>
            <a:r>
              <a:rPr lang="tr-TR" i="1" dirty="0">
                <a:latin typeface="Times New Roman" panose="02020603050405020304" pitchFamily="18" charset="0"/>
                <a:ea typeface="Calibri" panose="020F0502020204030204" pitchFamily="34" charset="0"/>
                <a:cs typeface="Times New Roman" panose="02020603050405020304" pitchFamily="18" charset="0"/>
              </a:rPr>
              <a:t>Millete ve Devlete Karşı Suçlar</a:t>
            </a:r>
            <a:r>
              <a:rPr lang="tr-TR" dirty="0">
                <a:latin typeface="Times New Roman" panose="02020603050405020304" pitchFamily="18" charset="0"/>
                <a:ea typeface="Calibri" panose="020F0502020204030204" pitchFamily="34" charset="0"/>
                <a:cs typeface="Times New Roman" panose="02020603050405020304" pitchFamily="18" charset="0"/>
              </a:rPr>
              <a:t>” ana başlığı altında yer alan “</a:t>
            </a:r>
            <a:r>
              <a:rPr lang="tr-TR" i="1" dirty="0">
                <a:latin typeface="Times New Roman" panose="02020603050405020304" pitchFamily="18" charset="0"/>
                <a:ea typeface="Calibri" panose="020F0502020204030204" pitchFamily="34" charset="0"/>
                <a:cs typeface="Times New Roman" panose="02020603050405020304" pitchFamily="18" charset="0"/>
              </a:rPr>
              <a:t>Kamu İdaresinin Güvenilirliğine ve İşleyişine Karşı Suçlar</a:t>
            </a:r>
            <a:r>
              <a:rPr lang="tr-TR" dirty="0">
                <a:latin typeface="Times New Roman" panose="02020603050405020304" pitchFamily="18" charset="0"/>
                <a:ea typeface="Calibri" panose="020F0502020204030204" pitchFamily="34" charset="0"/>
                <a:cs typeface="Times New Roman" panose="02020603050405020304" pitchFamily="18" charset="0"/>
              </a:rPr>
              <a:t>” başlığı altında düzenlenen 257/2 maddesi uyarınca “</a:t>
            </a:r>
            <a:r>
              <a:rPr lang="tr-TR" b="1" i="1" u="sng" dirty="0">
                <a:latin typeface="Times New Roman" panose="02020603050405020304" pitchFamily="18" charset="0"/>
                <a:ea typeface="Calibri" panose="020F0502020204030204" pitchFamily="34" charset="0"/>
                <a:cs typeface="Times New Roman" panose="02020603050405020304" pitchFamily="18" charset="0"/>
              </a:rPr>
              <a:t>Görevi Kötüye Kullanma</a:t>
            </a:r>
            <a:r>
              <a:rPr lang="tr-TR" dirty="0">
                <a:latin typeface="Times New Roman" panose="02020603050405020304" pitchFamily="18" charset="0"/>
                <a:ea typeface="Calibri" panose="020F0502020204030204" pitchFamily="34" charset="0"/>
                <a:cs typeface="Times New Roman" panose="02020603050405020304" pitchFamily="18" charset="0"/>
              </a:rPr>
              <a:t>” suçundan dolayı (</a:t>
            </a:r>
            <a:r>
              <a:rPr lang="tr-TR" b="1" i="1" dirty="0">
                <a:latin typeface="Times New Roman" panose="02020603050405020304" pitchFamily="18" charset="0"/>
                <a:ea typeface="Calibri" panose="020F0502020204030204" pitchFamily="34" charset="0"/>
                <a:cs typeface="Times New Roman" panose="02020603050405020304" pitchFamily="18" charset="0"/>
              </a:rPr>
              <a:t>Madde 257</a:t>
            </a:r>
            <a:r>
              <a:rPr lang="tr-TR" i="1" dirty="0">
                <a:latin typeface="Times New Roman" panose="02020603050405020304" pitchFamily="18" charset="0"/>
                <a:ea typeface="Calibri" panose="020F0502020204030204" pitchFamily="34" charset="0"/>
                <a:cs typeface="Times New Roman" panose="02020603050405020304" pitchFamily="18" charset="0"/>
              </a:rPr>
              <a:t>- (2) </a:t>
            </a:r>
            <a:r>
              <a:rPr lang="tr-TR" dirty="0">
                <a:latin typeface="Times New Roman" panose="02020603050405020304" pitchFamily="18" charset="0"/>
                <a:ea typeface="Calibri" panose="020F0502020204030204" pitchFamily="34" charset="0"/>
                <a:cs typeface="Times New Roman" panose="02020603050405020304" pitchFamily="18" charset="0"/>
              </a:rPr>
              <a:t> </a:t>
            </a:r>
            <a:r>
              <a:rPr lang="tr-TR" i="1" dirty="0">
                <a:latin typeface="Times New Roman" panose="02020603050405020304" pitchFamily="18" charset="0"/>
                <a:ea typeface="Calibri" panose="020F0502020204030204" pitchFamily="34" charset="0"/>
                <a:cs typeface="Times New Roman" panose="02020603050405020304" pitchFamily="18" charset="0"/>
              </a:rPr>
              <a:t>Kanunda ayrıca suç olarak tanımlanan haller dışında, </a:t>
            </a:r>
            <a:r>
              <a:rPr lang="tr-TR" i="1" u="sng" dirty="0">
                <a:latin typeface="Times New Roman" panose="02020603050405020304" pitchFamily="18" charset="0"/>
                <a:ea typeface="Calibri" panose="020F0502020204030204" pitchFamily="34" charset="0"/>
                <a:cs typeface="Times New Roman" panose="02020603050405020304" pitchFamily="18" charset="0"/>
              </a:rPr>
              <a:t>görevinin gereklerini yapmakta ihmal veya gecikme göstererek</a:t>
            </a:r>
            <a:r>
              <a:rPr lang="tr-TR" i="1" dirty="0">
                <a:latin typeface="Times New Roman" panose="02020603050405020304" pitchFamily="18" charset="0"/>
                <a:ea typeface="Calibri" panose="020F0502020204030204" pitchFamily="34" charset="0"/>
                <a:cs typeface="Times New Roman" panose="02020603050405020304" pitchFamily="18" charset="0"/>
              </a:rPr>
              <a:t>, kişilerin mağduriyetine veya kamunun zararına neden olan ya da kişilere haksız bir menfaat sağlayan kamu görevlisi, üç aydan bir yıla kadar hapis cezası ile cezalandırılır</a:t>
            </a:r>
            <a:r>
              <a:rPr lang="tr-TR" dirty="0">
                <a:latin typeface="Times New Roman" panose="02020603050405020304" pitchFamily="18" charset="0"/>
                <a:ea typeface="Calibri" panose="020F0502020204030204" pitchFamily="34" charset="0"/>
                <a:cs typeface="Times New Roman" panose="02020603050405020304" pitchFamily="18" charset="0"/>
              </a:rPr>
              <a:t>.) yargılandığı,  </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endParaRPr lang="tr-TR" dirty="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tr-TR" dirty="0" err="1">
                <a:latin typeface="Times New Roman" panose="02020603050405020304" pitchFamily="18" charset="0"/>
                <a:ea typeface="Calibri" panose="020F0502020204030204" pitchFamily="34" charset="0"/>
                <a:cs typeface="Times New Roman" panose="02020603050405020304" pitchFamily="18" charset="0"/>
              </a:rPr>
              <a:t>Adıgeçenin</a:t>
            </a:r>
            <a:r>
              <a:rPr lang="tr-TR" dirty="0">
                <a:latin typeface="Times New Roman" panose="02020603050405020304" pitchFamily="18" charset="0"/>
                <a:ea typeface="Calibri" panose="020F0502020204030204" pitchFamily="34" charset="0"/>
                <a:cs typeface="Times New Roman" panose="02020603050405020304" pitchFamily="18" charset="0"/>
              </a:rPr>
              <a:t> netice olarak görevi kötüye suçundan dolayı 3 ay hapis cezası ile cezalandırıldığı, ceza kararının 10/01/2020 tarihinde kesinleştiği, Antalya 1. İnfaz Hakimliğinin 19/10/2020 tarihli ve 2020/641 sayılı kararıyla koşullu salıverildiği anlaşılmaktadır.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1897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18</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pic>
        <p:nvPicPr>
          <p:cNvPr id="3" name="Resim 2">
            <a:extLst>
              <a:ext uri="{FF2B5EF4-FFF2-40B4-BE49-F238E27FC236}">
                <a16:creationId xmlns:a16="http://schemas.microsoft.com/office/drawing/2014/main" id="{00FA0C33-D66E-4072-A245-B248B8CB30E0}"/>
              </a:ext>
            </a:extLst>
          </p:cNvPr>
          <p:cNvPicPr>
            <a:picLocks noChangeAspect="1"/>
          </p:cNvPicPr>
          <p:nvPr/>
        </p:nvPicPr>
        <p:blipFill>
          <a:blip r:embed="rId2"/>
          <a:stretch>
            <a:fillRect/>
          </a:stretch>
        </p:blipFill>
        <p:spPr>
          <a:xfrm>
            <a:off x="1854740" y="343711"/>
            <a:ext cx="8300938" cy="6310008"/>
          </a:xfrm>
          <a:prstGeom prst="rect">
            <a:avLst/>
          </a:prstGeom>
        </p:spPr>
      </p:pic>
    </p:spTree>
    <p:extLst>
      <p:ext uri="{BB962C8B-B14F-4D97-AF65-F5344CB8AC3E}">
        <p14:creationId xmlns:p14="http://schemas.microsoft.com/office/powerpoint/2010/main" val="2703521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19</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sp>
        <p:nvSpPr>
          <p:cNvPr id="6" name="Dikdörtgen 5">
            <a:extLst>
              <a:ext uri="{FF2B5EF4-FFF2-40B4-BE49-F238E27FC236}">
                <a16:creationId xmlns:a16="http://schemas.microsoft.com/office/drawing/2014/main" id="{1C25A230-14FD-451C-85DB-CD61FBA28832}"/>
              </a:ext>
            </a:extLst>
          </p:cNvPr>
          <p:cNvSpPr/>
          <p:nvPr/>
        </p:nvSpPr>
        <p:spPr>
          <a:xfrm>
            <a:off x="1011677" y="421532"/>
            <a:ext cx="10259438" cy="5791842"/>
          </a:xfrm>
          <a:prstGeom prst="rect">
            <a:avLst/>
          </a:prstGeom>
        </p:spPr>
        <p:txBody>
          <a:bodyPr wrap="square">
            <a:spAutoFit/>
          </a:bodyPr>
          <a:lstStyle/>
          <a:p>
            <a:pPr algn="just">
              <a:lnSpc>
                <a:spcPct val="115000"/>
              </a:lnSpc>
              <a:spcAft>
                <a:spcPts val="0"/>
              </a:spcAft>
            </a:pPr>
            <a:endParaRPr lang="tr-TR" sz="1400" b="1"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tr-TR" sz="1600" b="1" dirty="0">
                <a:latin typeface="Times New Roman" panose="02020603050405020304" pitchFamily="18" charset="0"/>
                <a:ea typeface="Calibri" panose="020F0502020204030204" pitchFamily="34" charset="0"/>
                <a:cs typeface="Times New Roman" panose="02020603050405020304" pitchFamily="18" charset="0"/>
              </a:rPr>
              <a:t>I)</a:t>
            </a:r>
            <a:r>
              <a:rPr lang="tr-TR" sz="1600" dirty="0">
                <a:latin typeface="Times New Roman" panose="02020603050405020304" pitchFamily="18" charset="0"/>
                <a:ea typeface="Calibri" panose="020F0502020204030204" pitchFamily="34" charset="0"/>
                <a:cs typeface="Times New Roman" panose="02020603050405020304" pitchFamily="18" charset="0"/>
              </a:rPr>
              <a:t>  Denizli 4.Asliye Ceza Mahkemesi’nin 03/10/2024 tarihli ve 2024/1342 E, 2024/1368 </a:t>
            </a:r>
            <a:r>
              <a:rPr lang="tr-TR" sz="1600" dirty="0" err="1">
                <a:latin typeface="Times New Roman" panose="02020603050405020304" pitchFamily="18" charset="0"/>
                <a:ea typeface="Calibri" panose="020F0502020204030204" pitchFamily="34" charset="0"/>
                <a:cs typeface="Times New Roman" panose="02020603050405020304" pitchFamily="18" charset="0"/>
              </a:rPr>
              <a:t>K.sayılı</a:t>
            </a:r>
            <a:r>
              <a:rPr lang="tr-TR" sz="1600" dirty="0">
                <a:latin typeface="Times New Roman" panose="02020603050405020304" pitchFamily="18" charset="0"/>
                <a:ea typeface="Calibri" panose="020F0502020204030204" pitchFamily="34" charset="0"/>
                <a:cs typeface="Times New Roman" panose="02020603050405020304" pitchFamily="18" charset="0"/>
              </a:rPr>
              <a:t> dosyasından; 5237 sayılı Türk Ceza Kanunu’nun 179/2.maddesi uyarınca “</a:t>
            </a:r>
            <a:r>
              <a:rPr lang="tr-TR" sz="16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Trafik güvenliğini tehlikeye sokma</a:t>
            </a:r>
            <a:r>
              <a:rPr lang="tr-TR" sz="1600" dirty="0">
                <a:latin typeface="Times New Roman" panose="02020603050405020304" pitchFamily="18" charset="0"/>
                <a:ea typeface="Calibri" panose="020F0502020204030204" pitchFamily="34" charset="0"/>
                <a:cs typeface="Times New Roman" panose="02020603050405020304" pitchFamily="18" charset="0"/>
              </a:rPr>
              <a:t>” suçundan dolayı (</a:t>
            </a:r>
            <a:r>
              <a:rPr lang="tr-TR" sz="1600" b="1" i="1" dirty="0">
                <a:latin typeface="Times New Roman" panose="02020603050405020304" pitchFamily="18" charset="0"/>
                <a:ea typeface="Calibri" panose="020F0502020204030204" pitchFamily="34" charset="0"/>
                <a:cs typeface="Times New Roman" panose="02020603050405020304" pitchFamily="18" charset="0"/>
              </a:rPr>
              <a:t>Madde 179- </a:t>
            </a:r>
            <a:r>
              <a:rPr lang="tr-TR" sz="1600" i="1" dirty="0">
                <a:latin typeface="Times New Roman" panose="02020603050405020304" pitchFamily="18" charset="0"/>
                <a:ea typeface="Calibri" panose="020F0502020204030204" pitchFamily="34" charset="0"/>
                <a:cs typeface="Times New Roman" panose="02020603050405020304" pitchFamily="18" charset="0"/>
              </a:rPr>
              <a:t>(2) </a:t>
            </a:r>
            <a:r>
              <a:rPr lang="tr-TR" sz="16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Kara, deniz, hava veya demiryolu ulaşım araçlarını kişilerin hayat, sağlık veya malvarlığı açısından tehlikeli olabilecek şekilde sevk ve idare eden kişi,</a:t>
            </a:r>
            <a:r>
              <a:rPr lang="tr-TR"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tr-TR" sz="16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dört aydan iki yıla kadar hapis cezası ile cezalandırılır</a:t>
            </a:r>
            <a:r>
              <a:rPr lang="tr-TR"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tr-TR" sz="1600" dirty="0">
                <a:latin typeface="Times New Roman" panose="02020603050405020304" pitchFamily="18" charset="0"/>
                <a:ea typeface="Calibri" panose="020F0502020204030204" pitchFamily="34" charset="0"/>
                <a:cs typeface="Times New Roman" panose="02020603050405020304" pitchFamily="18" charset="0"/>
              </a:rPr>
              <a:t>)  yargılandığı, </a:t>
            </a:r>
            <a:r>
              <a:rPr lang="tr-TR" sz="1600" dirty="0" err="1">
                <a:latin typeface="Times New Roman" panose="02020603050405020304" pitchFamily="18" charset="0"/>
                <a:ea typeface="Calibri" panose="020F0502020204030204" pitchFamily="34" charset="0"/>
                <a:cs typeface="Times New Roman" panose="02020603050405020304" pitchFamily="18" charset="0"/>
              </a:rPr>
              <a:t>adıgeçenin</a:t>
            </a:r>
            <a:r>
              <a:rPr lang="tr-TR" sz="1600" dirty="0">
                <a:latin typeface="Times New Roman" panose="02020603050405020304" pitchFamily="18" charset="0"/>
                <a:ea typeface="Calibri" panose="020F0502020204030204" pitchFamily="34" charset="0"/>
                <a:cs typeface="Times New Roman" panose="02020603050405020304" pitchFamily="18" charset="0"/>
              </a:rPr>
              <a:t> netice olarak bu suçtan dolayı 9.000,00.-TL adli para cezası ile cezalandırıldığı, </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720"/>
              </a:spcBef>
              <a:spcAft>
                <a:spcPts val="0"/>
              </a:spcAft>
            </a:pPr>
            <a:r>
              <a:rPr lang="tr-TR" sz="1600" b="1" dirty="0">
                <a:latin typeface="Times New Roman" panose="02020603050405020304" pitchFamily="18" charset="0"/>
                <a:ea typeface="Calibri" panose="020F0502020204030204" pitchFamily="34" charset="0"/>
                <a:cs typeface="Times New Roman" panose="02020603050405020304" pitchFamily="18" charset="0"/>
              </a:rPr>
              <a:t>II)</a:t>
            </a:r>
            <a:r>
              <a:rPr lang="tr-TR" sz="1600" dirty="0">
                <a:latin typeface="Times New Roman" panose="02020603050405020304" pitchFamily="18" charset="0"/>
                <a:ea typeface="Calibri" panose="020F0502020204030204" pitchFamily="34" charset="0"/>
                <a:cs typeface="Times New Roman" panose="02020603050405020304" pitchFamily="18" charset="0"/>
              </a:rPr>
              <a:t> Denizli 10.Asliye Ceza Mahkemesi’nin 10/12/2024 tarihli ve 2024/712 E, 2024/741 </a:t>
            </a:r>
            <a:r>
              <a:rPr lang="tr-TR" sz="1600" dirty="0" err="1">
                <a:latin typeface="Times New Roman" panose="02020603050405020304" pitchFamily="18" charset="0"/>
                <a:ea typeface="Calibri" panose="020F0502020204030204" pitchFamily="34" charset="0"/>
                <a:cs typeface="Times New Roman" panose="02020603050405020304" pitchFamily="18" charset="0"/>
              </a:rPr>
              <a:t>K.sayılı</a:t>
            </a:r>
            <a:r>
              <a:rPr lang="tr-TR" sz="1600" dirty="0">
                <a:latin typeface="Times New Roman" panose="02020603050405020304" pitchFamily="18" charset="0"/>
                <a:ea typeface="Calibri" panose="020F0502020204030204" pitchFamily="34" charset="0"/>
                <a:cs typeface="Times New Roman" panose="02020603050405020304" pitchFamily="18" charset="0"/>
              </a:rPr>
              <a:t> dosyasından; 5237 sayılı Türk Ceza Kanunu’nun 179/2.maddesi uyarınca “</a:t>
            </a:r>
            <a:r>
              <a:rPr lang="tr-TR" sz="16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Trafik güvenliğini tehlikeye sokma</a:t>
            </a:r>
            <a:r>
              <a:rPr lang="tr-TR" sz="1600" dirty="0">
                <a:latin typeface="Times New Roman" panose="02020603050405020304" pitchFamily="18" charset="0"/>
                <a:ea typeface="Calibri" panose="020F0502020204030204" pitchFamily="34" charset="0"/>
                <a:cs typeface="Times New Roman" panose="02020603050405020304" pitchFamily="18" charset="0"/>
              </a:rPr>
              <a:t>” suçundan dolayı (</a:t>
            </a:r>
            <a:r>
              <a:rPr lang="tr-TR" sz="1600" b="1" i="1" dirty="0">
                <a:latin typeface="Times New Roman" panose="02020603050405020304" pitchFamily="18" charset="0"/>
                <a:ea typeface="Calibri" panose="020F0502020204030204" pitchFamily="34" charset="0"/>
                <a:cs typeface="Times New Roman" panose="02020603050405020304" pitchFamily="18" charset="0"/>
              </a:rPr>
              <a:t>Madde 179- </a:t>
            </a:r>
            <a:r>
              <a:rPr lang="tr-TR" sz="1600" i="1" dirty="0">
                <a:latin typeface="Times New Roman" panose="02020603050405020304" pitchFamily="18" charset="0"/>
                <a:ea typeface="Calibri" panose="020F0502020204030204" pitchFamily="34" charset="0"/>
                <a:cs typeface="Times New Roman" panose="02020603050405020304" pitchFamily="18" charset="0"/>
              </a:rPr>
              <a:t>(2) </a:t>
            </a:r>
            <a:r>
              <a:rPr lang="tr-TR" sz="16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Kara, deniz, hava veya demiryolu ulaşım araçlarını kişilerin hayat, sağlık veya malvarlığı açısından tehlikeli olabilecek şekilde sevk ve idare eden kişi,</a:t>
            </a:r>
            <a:r>
              <a:rPr lang="tr-TR" sz="1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tr-TR" sz="16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dört aydan iki yıla kadar hapis cezası ile cezalandırılır</a:t>
            </a:r>
            <a:r>
              <a:rPr lang="tr-TR"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tr-TR" sz="1600" dirty="0">
                <a:latin typeface="Times New Roman" panose="02020603050405020304" pitchFamily="18" charset="0"/>
                <a:ea typeface="Calibri" panose="020F0502020204030204" pitchFamily="34" charset="0"/>
                <a:cs typeface="Times New Roman" panose="02020603050405020304" pitchFamily="18" charset="0"/>
              </a:rPr>
              <a:t>)  yargılandığı, </a:t>
            </a:r>
            <a:r>
              <a:rPr lang="tr-TR" sz="1600" dirty="0" err="1">
                <a:latin typeface="Times New Roman" panose="02020603050405020304" pitchFamily="18" charset="0"/>
                <a:ea typeface="Calibri" panose="020F0502020204030204" pitchFamily="34" charset="0"/>
                <a:cs typeface="Times New Roman" panose="02020603050405020304" pitchFamily="18" charset="0"/>
              </a:rPr>
              <a:t>adıgeçenin</a:t>
            </a:r>
            <a:r>
              <a:rPr lang="tr-TR" sz="1600" dirty="0">
                <a:latin typeface="Times New Roman" panose="02020603050405020304" pitchFamily="18" charset="0"/>
                <a:ea typeface="Calibri" panose="020F0502020204030204" pitchFamily="34" charset="0"/>
                <a:cs typeface="Times New Roman" panose="02020603050405020304" pitchFamily="18" charset="0"/>
              </a:rPr>
              <a:t> netice olarak bu suçtan dolayı 1 ay 25 gün  hapis cezası ile cezalandırıldığı, Denizli 1. İnfaz Hakimliğinin 23/06/2025 tarihli kararıyla koşullu salıverildiği,</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tr-TR" sz="1600" dirty="0">
                <a:latin typeface="Times New Roman" panose="02020603050405020304" pitchFamily="18" charset="0"/>
                <a:ea typeface="Calibri" panose="020F0502020204030204" pitchFamily="34" charset="0"/>
                <a:cs typeface="Times New Roman" panose="02020603050405020304" pitchFamily="18" charset="0"/>
              </a:rPr>
              <a:t>-  5237 sayılı Kanun’un 53/1 maddesi uyarınca;</a:t>
            </a:r>
            <a:r>
              <a:rPr lang="tr-TR"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tr-TR"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 Sürekli, süreli veya geçici bir kamu görevinin üstlenilmesinden; bu kapsamda, Türkiye Büyük Millet Meclisi üyeliğinden veya Devlet, il, belediye, köy veya bunların denetim ve gözetimi altında bulunan kurum ve kuruluşlarca verilen, atamaya veya seçime tabi bütün memuriyet ve hizmetlerde istihdam edilmekten,</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tr-TR"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 Velayet hakkından; vesayet veya kayyımlığa ait bir hizmette bulunmaktan,</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tr-TR"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 Vakıf, dernek, sendika, şirket, kooperatif ve siyasi parti tüzel kişiliklerinin yöneticisi veya denetçisi olmaktan,</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tr-TR"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 Bir kamu kurumunun veya kamu kurumu niteliğindeki meslek kuruluşunun iznine tabi bir meslek veya sanatı, kendi sorumluluğu altında serbest meslek erbabı veya tacir olarak icra etmekten </a:t>
            </a:r>
            <a:r>
              <a:rPr lang="tr-TR" sz="1600" dirty="0">
                <a:latin typeface="Times New Roman" panose="02020603050405020304" pitchFamily="18" charset="0"/>
                <a:ea typeface="Calibri" panose="020F0502020204030204" pitchFamily="34" charset="0"/>
                <a:cs typeface="Times New Roman" panose="02020603050405020304" pitchFamily="18" charset="0"/>
              </a:rPr>
              <a:t>yoksun bırakıldığı,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3827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20</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sp>
        <p:nvSpPr>
          <p:cNvPr id="6" name="Dikdörtgen 5">
            <a:extLst>
              <a:ext uri="{FF2B5EF4-FFF2-40B4-BE49-F238E27FC236}">
                <a16:creationId xmlns:a16="http://schemas.microsoft.com/office/drawing/2014/main" id="{1C25A230-14FD-451C-85DB-CD61FBA28832}"/>
              </a:ext>
            </a:extLst>
          </p:cNvPr>
          <p:cNvSpPr/>
          <p:nvPr/>
        </p:nvSpPr>
        <p:spPr>
          <a:xfrm>
            <a:off x="1173804" y="544750"/>
            <a:ext cx="10179997" cy="5881568"/>
          </a:xfrm>
          <a:prstGeom prst="rect">
            <a:avLst/>
          </a:prstGeom>
        </p:spPr>
        <p:txBody>
          <a:bodyPr wrap="square">
            <a:spAutoFit/>
          </a:bodyPr>
          <a:lstStyle/>
          <a:p>
            <a:pPr>
              <a:spcBef>
                <a:spcPts val="400"/>
              </a:spcBef>
            </a:pPr>
            <a:r>
              <a:rPr lang="tr-TR" sz="1600" b="1" dirty="0">
                <a:latin typeface="Times New Roman" panose="02020603050405020304" pitchFamily="18" charset="0"/>
                <a:cs typeface="Times New Roman" panose="02020603050405020304" pitchFamily="18" charset="0"/>
              </a:rPr>
              <a:t>III)</a:t>
            </a:r>
            <a:r>
              <a:rPr lang="tr-TR" sz="1600" dirty="0">
                <a:latin typeface="Times New Roman" panose="02020603050405020304" pitchFamily="18" charset="0"/>
                <a:cs typeface="Times New Roman" panose="02020603050405020304" pitchFamily="18" charset="0"/>
              </a:rPr>
              <a:t> Denizli 8.Asliye Ceza Mahkemesi’nin 27/05/2025 tarihli ve 2024/441 E, 2025/501 </a:t>
            </a:r>
            <a:r>
              <a:rPr lang="tr-TR" sz="1600" dirty="0" err="1">
                <a:latin typeface="Times New Roman" panose="02020603050405020304" pitchFamily="18" charset="0"/>
                <a:cs typeface="Times New Roman" panose="02020603050405020304" pitchFamily="18" charset="0"/>
              </a:rPr>
              <a:t>K.sayılı</a:t>
            </a:r>
            <a:r>
              <a:rPr lang="tr-TR" sz="1600" dirty="0">
                <a:latin typeface="Times New Roman" panose="02020603050405020304" pitchFamily="18" charset="0"/>
                <a:cs typeface="Times New Roman" panose="02020603050405020304" pitchFamily="18" charset="0"/>
              </a:rPr>
              <a:t> dosyasından; 5237 sayılı Türk Ceza Kanunu’nun 125/1.maddesi uyarınca “</a:t>
            </a:r>
            <a:r>
              <a:rPr lang="tr-TR" sz="1600" b="1" i="1" dirty="0">
                <a:latin typeface="Times New Roman" panose="02020603050405020304" pitchFamily="18" charset="0"/>
                <a:cs typeface="Times New Roman" panose="02020603050405020304" pitchFamily="18" charset="0"/>
              </a:rPr>
              <a:t>Hakaret</a:t>
            </a:r>
            <a:r>
              <a:rPr lang="tr-TR" sz="1600" dirty="0">
                <a:latin typeface="Times New Roman" panose="02020603050405020304" pitchFamily="18" charset="0"/>
                <a:cs typeface="Times New Roman" panose="02020603050405020304" pitchFamily="18" charset="0"/>
              </a:rPr>
              <a:t>” suçundan dolayı “</a:t>
            </a:r>
            <a:r>
              <a:rPr lang="tr-TR" sz="1600" b="1" dirty="0">
                <a:latin typeface="Times New Roman" panose="02020603050405020304" pitchFamily="18" charset="0"/>
                <a:cs typeface="Times New Roman" panose="02020603050405020304" pitchFamily="18" charset="0"/>
              </a:rPr>
              <a:t>MADDE 125 - </a:t>
            </a:r>
            <a:r>
              <a:rPr lang="tr-TR" sz="1600" dirty="0">
                <a:latin typeface="Times New Roman" panose="02020603050405020304" pitchFamily="18" charset="0"/>
                <a:cs typeface="Times New Roman" panose="02020603050405020304" pitchFamily="18" charset="0"/>
              </a:rPr>
              <a:t>(1) Bir kimseye onur, şeref ve saygınlığını rencide edebilecek nitelikte somut bir fiil veya olgu isnat eden (veya sövmek suretiyle bir kimsenin onur, şeref ve saygınlığına saldıran kişi, üç aydan iki yıla kadar hapis veya adli para cezası ile cezalandırılır.” yargılandığı, </a:t>
            </a:r>
            <a:r>
              <a:rPr lang="tr-TR" sz="1600" dirty="0" err="1">
                <a:latin typeface="Times New Roman" panose="02020603050405020304" pitchFamily="18" charset="0"/>
                <a:cs typeface="Times New Roman" panose="02020603050405020304" pitchFamily="18" charset="0"/>
              </a:rPr>
              <a:t>adıgeçenin</a:t>
            </a:r>
            <a:r>
              <a:rPr lang="tr-TR" sz="1600" dirty="0">
                <a:latin typeface="Times New Roman" panose="02020603050405020304" pitchFamily="18" charset="0"/>
                <a:cs typeface="Times New Roman" panose="02020603050405020304" pitchFamily="18" charset="0"/>
              </a:rPr>
              <a:t> netice olarak bu suçtan dolayı 1.500,00.-TL adli para cezası ile cezalandırıldığı, </a:t>
            </a:r>
          </a:p>
          <a:p>
            <a:pPr>
              <a:spcBef>
                <a:spcPts val="400"/>
              </a:spcBef>
            </a:pPr>
            <a:r>
              <a:rPr lang="tr-TR" sz="1600" b="1" dirty="0">
                <a:latin typeface="Times New Roman" panose="02020603050405020304" pitchFamily="18" charset="0"/>
                <a:cs typeface="Times New Roman" panose="02020603050405020304" pitchFamily="18" charset="0"/>
              </a:rPr>
              <a:t>IV)</a:t>
            </a:r>
            <a:r>
              <a:rPr lang="tr-TR" sz="1600" dirty="0">
                <a:latin typeface="Times New Roman" panose="02020603050405020304" pitchFamily="18" charset="0"/>
                <a:cs typeface="Times New Roman" panose="02020603050405020304" pitchFamily="18" charset="0"/>
              </a:rPr>
              <a:t> Denizli 8.Asliye Ceza Mahkemesi’nin 27/05/2025 tarihli ve 2024/441 E, 2025/501 </a:t>
            </a:r>
            <a:r>
              <a:rPr lang="tr-TR" sz="1600" dirty="0" err="1">
                <a:latin typeface="Times New Roman" panose="02020603050405020304" pitchFamily="18" charset="0"/>
                <a:cs typeface="Times New Roman" panose="02020603050405020304" pitchFamily="18" charset="0"/>
              </a:rPr>
              <a:t>K.sayılı</a:t>
            </a:r>
            <a:r>
              <a:rPr lang="tr-TR" sz="1600" dirty="0">
                <a:latin typeface="Times New Roman" panose="02020603050405020304" pitchFamily="18" charset="0"/>
                <a:cs typeface="Times New Roman" panose="02020603050405020304" pitchFamily="18" charset="0"/>
              </a:rPr>
              <a:t> dosyasından; 5237 sayılı Türk Ceza Kanunu’nun 123/A-1.maddesi uyarınca “</a:t>
            </a:r>
            <a:r>
              <a:rPr lang="tr-TR" sz="1600" b="1" i="1" dirty="0">
                <a:latin typeface="Times New Roman" panose="02020603050405020304" pitchFamily="18" charset="0"/>
                <a:cs typeface="Times New Roman" panose="02020603050405020304" pitchFamily="18" charset="0"/>
              </a:rPr>
              <a:t>Israrlı takip</a:t>
            </a:r>
            <a:r>
              <a:rPr lang="tr-TR" sz="1600" dirty="0">
                <a:latin typeface="Times New Roman" panose="02020603050405020304" pitchFamily="18" charset="0"/>
                <a:cs typeface="Times New Roman" panose="02020603050405020304" pitchFamily="18" charset="0"/>
              </a:rPr>
              <a:t>” suçundan dolayı “</a:t>
            </a:r>
            <a:r>
              <a:rPr lang="tr-TR" sz="1600" b="1" i="1" dirty="0">
                <a:latin typeface="Times New Roman" panose="02020603050405020304" pitchFamily="18" charset="0"/>
                <a:cs typeface="Times New Roman" panose="02020603050405020304" pitchFamily="18" charset="0"/>
              </a:rPr>
              <a:t>MADDE 123/A </a:t>
            </a:r>
            <a:r>
              <a:rPr lang="tr-TR" sz="1600" i="1" dirty="0">
                <a:latin typeface="Times New Roman" panose="02020603050405020304" pitchFamily="18" charset="0"/>
                <a:cs typeface="Times New Roman" panose="02020603050405020304" pitchFamily="18" charset="0"/>
              </a:rPr>
              <a:t>- (1) Israrlı bir şekilde; </a:t>
            </a:r>
            <a:r>
              <a:rPr lang="tr-TR" sz="1600" i="1" dirty="0" err="1">
                <a:latin typeface="Times New Roman" panose="02020603050405020304" pitchFamily="18" charset="0"/>
                <a:cs typeface="Times New Roman" panose="02020603050405020304" pitchFamily="18" charset="0"/>
              </a:rPr>
              <a:t>fiziken</a:t>
            </a:r>
            <a:r>
              <a:rPr lang="tr-TR" sz="1600" i="1" dirty="0">
                <a:latin typeface="Times New Roman" panose="02020603050405020304" pitchFamily="18" charset="0"/>
                <a:cs typeface="Times New Roman" panose="02020603050405020304" pitchFamily="18" charset="0"/>
              </a:rPr>
              <a:t> takip etmek ya da haberleşme ve iletişim araçlarını, bilişim sistemlerini veya üçüncü kişileri kullanarak temas kurmaya çalışmak suretiyle bir kimse üzerinde ciddi bir huzursuzluk oluşmasına ya da kendisinin veya yakınlarından birinin güvenliğinden endişe duymasına neden olan faile altı aydan iki yıla kadar hapis cezası verilir</a:t>
            </a:r>
            <a:r>
              <a:rPr lang="tr-TR" sz="1600" dirty="0">
                <a:latin typeface="Times New Roman" panose="02020603050405020304" pitchFamily="18" charset="0"/>
                <a:cs typeface="Times New Roman" panose="02020603050405020304" pitchFamily="18" charset="0"/>
              </a:rPr>
              <a:t>.” yargılandığı, </a:t>
            </a:r>
            <a:r>
              <a:rPr lang="tr-TR" sz="1600" dirty="0" err="1">
                <a:latin typeface="Times New Roman" panose="02020603050405020304" pitchFamily="18" charset="0"/>
                <a:cs typeface="Times New Roman" panose="02020603050405020304" pitchFamily="18" charset="0"/>
              </a:rPr>
              <a:t>adıgeçenin</a:t>
            </a:r>
            <a:r>
              <a:rPr lang="tr-TR" sz="1600" dirty="0">
                <a:latin typeface="Times New Roman" panose="02020603050405020304" pitchFamily="18" charset="0"/>
                <a:cs typeface="Times New Roman" panose="02020603050405020304" pitchFamily="18" charset="0"/>
              </a:rPr>
              <a:t> netice olarak bu suçtan dolayı 3.000,00.-TL adli para cezası ile cezalandırıldığı, </a:t>
            </a:r>
          </a:p>
          <a:p>
            <a:pPr>
              <a:spcBef>
                <a:spcPts val="400"/>
              </a:spcBef>
            </a:pPr>
            <a:r>
              <a:rPr lang="tr-TR" sz="1600" b="1" dirty="0">
                <a:latin typeface="Times New Roman" panose="02020603050405020304" pitchFamily="18" charset="0"/>
                <a:cs typeface="Times New Roman" panose="02020603050405020304" pitchFamily="18" charset="0"/>
              </a:rPr>
              <a:t>V)</a:t>
            </a:r>
            <a:r>
              <a:rPr lang="tr-TR" sz="1600" dirty="0">
                <a:latin typeface="Times New Roman" panose="02020603050405020304" pitchFamily="18" charset="0"/>
                <a:cs typeface="Times New Roman" panose="02020603050405020304" pitchFamily="18" charset="0"/>
              </a:rPr>
              <a:t> Denizli 8.Asliye Ceza Mahkemesi’nin 27/05/2025 tarihli ve 2024/441 E, 2025/501 </a:t>
            </a:r>
            <a:r>
              <a:rPr lang="tr-TR" sz="1600" dirty="0" err="1">
                <a:latin typeface="Times New Roman" panose="02020603050405020304" pitchFamily="18" charset="0"/>
                <a:cs typeface="Times New Roman" panose="02020603050405020304" pitchFamily="18" charset="0"/>
              </a:rPr>
              <a:t>K.sayılı</a:t>
            </a:r>
            <a:r>
              <a:rPr lang="tr-TR" sz="1600" dirty="0">
                <a:latin typeface="Times New Roman" panose="02020603050405020304" pitchFamily="18" charset="0"/>
                <a:cs typeface="Times New Roman" panose="02020603050405020304" pitchFamily="18" charset="0"/>
              </a:rPr>
              <a:t> dosyasından; 5237 sayılı Türk Ceza Kanunu’nun 106/1.maddesi uyarınca “</a:t>
            </a:r>
            <a:r>
              <a:rPr lang="tr-TR" sz="1600" b="1" i="1" dirty="0">
                <a:latin typeface="Times New Roman" panose="02020603050405020304" pitchFamily="18" charset="0"/>
                <a:cs typeface="Times New Roman" panose="02020603050405020304" pitchFamily="18" charset="0"/>
              </a:rPr>
              <a:t>Tehdit</a:t>
            </a:r>
            <a:r>
              <a:rPr lang="tr-TR" sz="1600" dirty="0">
                <a:latin typeface="Times New Roman" panose="02020603050405020304" pitchFamily="18" charset="0"/>
                <a:cs typeface="Times New Roman" panose="02020603050405020304" pitchFamily="18" charset="0"/>
              </a:rPr>
              <a:t>” suçundan dolayı “</a:t>
            </a:r>
            <a:r>
              <a:rPr lang="tr-TR" sz="1600" b="1" i="1" dirty="0">
                <a:latin typeface="Times New Roman" panose="02020603050405020304" pitchFamily="18" charset="0"/>
                <a:cs typeface="Times New Roman" panose="02020603050405020304" pitchFamily="18" charset="0"/>
              </a:rPr>
              <a:t>MADDE 106 - </a:t>
            </a:r>
            <a:r>
              <a:rPr lang="tr-TR" sz="1600" i="1" dirty="0">
                <a:latin typeface="Times New Roman" panose="02020603050405020304" pitchFamily="18" charset="0"/>
                <a:cs typeface="Times New Roman" panose="02020603050405020304" pitchFamily="18" charset="0"/>
              </a:rPr>
              <a:t>(1) Bir başkasını, kendisinin veya yakınının hayatına, vücut veya cinsel dokunulmazlığına yönelik bir saldırı gerçekleştireceğinden bahisle tehdit eden kişi, altı aydan iki yıla kadar hapis cezası ile cezalandırılır</a:t>
            </a:r>
            <a:r>
              <a:rPr lang="tr-TR" sz="1600" dirty="0">
                <a:latin typeface="Times New Roman" panose="02020603050405020304" pitchFamily="18" charset="0"/>
                <a:cs typeface="Times New Roman" panose="02020603050405020304" pitchFamily="18" charset="0"/>
              </a:rPr>
              <a:t>. </a:t>
            </a:r>
            <a:r>
              <a:rPr lang="tr-TR" sz="1600" i="1" dirty="0">
                <a:latin typeface="Times New Roman" panose="02020603050405020304" pitchFamily="18" charset="0"/>
                <a:cs typeface="Times New Roman" panose="02020603050405020304" pitchFamily="18" charset="0"/>
              </a:rPr>
              <a:t>Bu suçun kadına karşı işlenmesi hâlinde cezanın alt sınırı dokuz aydan az olamaz</a:t>
            </a:r>
            <a:r>
              <a:rPr lang="tr-TR" sz="1600" dirty="0">
                <a:latin typeface="Times New Roman" panose="02020603050405020304" pitchFamily="18" charset="0"/>
                <a:cs typeface="Times New Roman" panose="02020603050405020304" pitchFamily="18" charset="0"/>
              </a:rPr>
              <a:t>.” yargılandığı, </a:t>
            </a:r>
            <a:r>
              <a:rPr lang="tr-TR" sz="1600" dirty="0" err="1">
                <a:latin typeface="Times New Roman" panose="02020603050405020304" pitchFamily="18" charset="0"/>
                <a:cs typeface="Times New Roman" panose="02020603050405020304" pitchFamily="18" charset="0"/>
              </a:rPr>
              <a:t>adıgeçenin</a:t>
            </a:r>
            <a:r>
              <a:rPr lang="tr-TR" sz="1600" dirty="0">
                <a:latin typeface="Times New Roman" panose="02020603050405020304" pitchFamily="18" charset="0"/>
                <a:cs typeface="Times New Roman" panose="02020603050405020304" pitchFamily="18" charset="0"/>
              </a:rPr>
              <a:t> netice olarak bu suçtan dolayı 4.500,00.-TL adli para cezası ile cezalandırıldığı,</a:t>
            </a:r>
          </a:p>
          <a:p>
            <a:pPr>
              <a:spcBef>
                <a:spcPts val="400"/>
              </a:spcBef>
            </a:pPr>
            <a:r>
              <a:rPr lang="tr-TR" sz="1600" b="1" dirty="0">
                <a:latin typeface="Times New Roman" panose="02020603050405020304" pitchFamily="18" charset="0"/>
                <a:cs typeface="Times New Roman" panose="02020603050405020304" pitchFamily="18" charset="0"/>
              </a:rPr>
              <a:t>VI) </a:t>
            </a:r>
            <a:r>
              <a:rPr lang="tr-TR" sz="1600" dirty="0">
                <a:latin typeface="Times New Roman" panose="02020603050405020304" pitchFamily="18" charset="0"/>
                <a:cs typeface="Times New Roman" panose="02020603050405020304" pitchFamily="18" charset="0"/>
              </a:rPr>
              <a:t>Denizli 8.Asliye Ceza Mahkemesi’nin 27/05/2025 tarihli ve 2024/441 E, 2025/501 </a:t>
            </a:r>
            <a:r>
              <a:rPr lang="tr-TR" sz="1600" dirty="0" err="1">
                <a:latin typeface="Times New Roman" panose="02020603050405020304" pitchFamily="18" charset="0"/>
                <a:cs typeface="Times New Roman" panose="02020603050405020304" pitchFamily="18" charset="0"/>
              </a:rPr>
              <a:t>K.sayılı</a:t>
            </a:r>
            <a:r>
              <a:rPr lang="tr-TR" sz="1600" dirty="0">
                <a:latin typeface="Times New Roman" panose="02020603050405020304" pitchFamily="18" charset="0"/>
                <a:cs typeface="Times New Roman" panose="02020603050405020304" pitchFamily="18" charset="0"/>
              </a:rPr>
              <a:t> dosyasından; 5237 sayılı Türk Ceza Kanunu’nun 116/4.maddesi uyarınca “</a:t>
            </a:r>
            <a:r>
              <a:rPr lang="tr-TR" sz="1600" b="1" i="1" dirty="0">
                <a:latin typeface="Times New Roman" panose="02020603050405020304" pitchFamily="18" charset="0"/>
                <a:cs typeface="Times New Roman" panose="02020603050405020304" pitchFamily="18" charset="0"/>
              </a:rPr>
              <a:t>Konut dokunulmazlığının ihlali</a:t>
            </a:r>
            <a:r>
              <a:rPr lang="tr-TR" sz="1600" dirty="0">
                <a:latin typeface="Times New Roman" panose="02020603050405020304" pitchFamily="18" charset="0"/>
                <a:cs typeface="Times New Roman" panose="02020603050405020304" pitchFamily="18" charset="0"/>
              </a:rPr>
              <a:t>” suçundan dolayı “</a:t>
            </a:r>
            <a:r>
              <a:rPr lang="tr-TR" sz="1600" b="1" i="1" dirty="0">
                <a:latin typeface="Times New Roman" panose="02020603050405020304" pitchFamily="18" charset="0"/>
                <a:cs typeface="Times New Roman" panose="02020603050405020304" pitchFamily="18" charset="0"/>
              </a:rPr>
              <a:t>MADDE 116 </a:t>
            </a:r>
            <a:r>
              <a:rPr lang="tr-TR" sz="1600" i="1" dirty="0">
                <a:latin typeface="Times New Roman" panose="02020603050405020304" pitchFamily="18" charset="0"/>
                <a:cs typeface="Times New Roman" panose="02020603050405020304" pitchFamily="18" charset="0"/>
              </a:rPr>
              <a:t>- (4) Fiilin, cebir veya tehdit kullanılmak suretiyle ya da gece vakti işlenmesi halinde, bir yıldan üç yıla kadar hapis cezasına hükmolunur.</a:t>
            </a:r>
            <a:r>
              <a:rPr lang="tr-TR" sz="1600" dirty="0">
                <a:latin typeface="Times New Roman" panose="02020603050405020304" pitchFamily="18" charset="0"/>
                <a:cs typeface="Times New Roman" panose="02020603050405020304" pitchFamily="18" charset="0"/>
              </a:rPr>
              <a:t>” yargılandığı, </a:t>
            </a:r>
            <a:r>
              <a:rPr lang="tr-TR" sz="1600" dirty="0" err="1">
                <a:latin typeface="Times New Roman" panose="02020603050405020304" pitchFamily="18" charset="0"/>
                <a:cs typeface="Times New Roman" panose="02020603050405020304" pitchFamily="18" charset="0"/>
              </a:rPr>
              <a:t>adıgeçenin</a:t>
            </a:r>
            <a:r>
              <a:rPr lang="tr-TR" sz="1600" dirty="0">
                <a:latin typeface="Times New Roman" panose="02020603050405020304" pitchFamily="18" charset="0"/>
                <a:cs typeface="Times New Roman" panose="02020603050405020304" pitchFamily="18" charset="0"/>
              </a:rPr>
              <a:t> netice olarak bu suçtan dolayı 7.000,00.-TL adli para cezası ile cezalandırıldığı,</a:t>
            </a:r>
          </a:p>
          <a:p>
            <a:r>
              <a:rPr lang="tr-TR" sz="1600" dirty="0">
                <a:latin typeface="Times New Roman" panose="02020603050405020304" pitchFamily="18" charset="0"/>
                <a:cs typeface="Times New Roman" panose="02020603050405020304" pitchFamily="18" charset="0"/>
              </a:rPr>
              <a:t>anlaşılmaktadır.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2313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21</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pic>
        <p:nvPicPr>
          <p:cNvPr id="5" name="Resim 4">
            <a:extLst>
              <a:ext uri="{FF2B5EF4-FFF2-40B4-BE49-F238E27FC236}">
                <a16:creationId xmlns:a16="http://schemas.microsoft.com/office/drawing/2014/main" id="{065DD3E0-D537-46D8-9E9E-108EBB622242}"/>
              </a:ext>
            </a:extLst>
          </p:cNvPr>
          <p:cNvPicPr>
            <a:picLocks noChangeAspect="1"/>
          </p:cNvPicPr>
          <p:nvPr/>
        </p:nvPicPr>
        <p:blipFill>
          <a:blip r:embed="rId2"/>
          <a:stretch>
            <a:fillRect/>
          </a:stretch>
        </p:blipFill>
        <p:spPr>
          <a:xfrm>
            <a:off x="1900135" y="428017"/>
            <a:ext cx="8514945" cy="6293458"/>
          </a:xfrm>
          <a:prstGeom prst="rect">
            <a:avLst/>
          </a:prstGeom>
        </p:spPr>
      </p:pic>
    </p:spTree>
    <p:extLst>
      <p:ext uri="{BB962C8B-B14F-4D97-AF65-F5344CB8AC3E}">
        <p14:creationId xmlns:p14="http://schemas.microsoft.com/office/powerpoint/2010/main" val="2257055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22</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sp>
        <p:nvSpPr>
          <p:cNvPr id="3" name="Dikdörtgen 2">
            <a:extLst>
              <a:ext uri="{FF2B5EF4-FFF2-40B4-BE49-F238E27FC236}">
                <a16:creationId xmlns:a16="http://schemas.microsoft.com/office/drawing/2014/main" id="{A3357514-E1BE-4DFD-83C1-339E31F7CC22}"/>
              </a:ext>
            </a:extLst>
          </p:cNvPr>
          <p:cNvSpPr/>
          <p:nvPr/>
        </p:nvSpPr>
        <p:spPr>
          <a:xfrm>
            <a:off x="1011677" y="739301"/>
            <a:ext cx="10342122" cy="5482142"/>
          </a:xfrm>
          <a:prstGeom prst="rect">
            <a:avLst/>
          </a:prstGeom>
        </p:spPr>
        <p:txBody>
          <a:bodyPr wrap="square">
            <a:spAutoFit/>
          </a:bodyPr>
          <a:lstStyle/>
          <a:p>
            <a:pPr algn="just">
              <a:lnSpc>
                <a:spcPct val="115000"/>
              </a:lnSpc>
              <a:spcAft>
                <a:spcPts val="0"/>
              </a:spcAft>
            </a:pPr>
            <a:r>
              <a:rPr lang="tr-TR" sz="1600" b="1" dirty="0">
                <a:latin typeface="Times New Roman" panose="02020603050405020304" pitchFamily="18" charset="0"/>
                <a:ea typeface="Calibri" panose="020F0502020204030204" pitchFamily="34" charset="0"/>
                <a:cs typeface="Times New Roman" panose="02020603050405020304" pitchFamily="18" charset="0"/>
              </a:rPr>
              <a:t>I</a:t>
            </a:r>
            <a:r>
              <a:rPr lang="tr-TR" b="1" dirty="0">
                <a:latin typeface="Times New Roman" panose="02020603050405020304" pitchFamily="18" charset="0"/>
                <a:ea typeface="Calibri" panose="020F0502020204030204" pitchFamily="34" charset="0"/>
                <a:cs typeface="Times New Roman" panose="02020603050405020304" pitchFamily="18" charset="0"/>
              </a:rPr>
              <a:t>)</a:t>
            </a:r>
            <a:r>
              <a:rPr lang="tr-TR" dirty="0">
                <a:latin typeface="Times New Roman" panose="02020603050405020304" pitchFamily="18" charset="0"/>
                <a:ea typeface="Calibri" panose="020F0502020204030204" pitchFamily="34" charset="0"/>
                <a:cs typeface="Times New Roman" panose="02020603050405020304" pitchFamily="18" charset="0"/>
              </a:rPr>
              <a:t> Denizli 6.Asliye Ceza Mahkemesi’nin 14/09/2021 tarihli ve 2021/126 E, 2021/582 </a:t>
            </a:r>
            <a:r>
              <a:rPr lang="tr-TR" dirty="0" err="1">
                <a:latin typeface="Times New Roman" panose="02020603050405020304" pitchFamily="18" charset="0"/>
                <a:ea typeface="Calibri" panose="020F0502020204030204" pitchFamily="34" charset="0"/>
                <a:cs typeface="Times New Roman" panose="02020603050405020304" pitchFamily="18" charset="0"/>
              </a:rPr>
              <a:t>K.sayılı</a:t>
            </a:r>
            <a:r>
              <a:rPr lang="tr-TR" dirty="0">
                <a:latin typeface="Times New Roman" panose="02020603050405020304" pitchFamily="18" charset="0"/>
                <a:ea typeface="Calibri" panose="020F0502020204030204" pitchFamily="34" charset="0"/>
                <a:cs typeface="Times New Roman" panose="02020603050405020304" pitchFamily="18" charset="0"/>
              </a:rPr>
              <a:t> dosyasından; 5237 sayılı Türk Ceza Kanunu’nun 155/2.maddesi uyarınca “</a:t>
            </a:r>
            <a:r>
              <a:rPr lang="tr-TR"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Güveni kötüye kullanma</a:t>
            </a:r>
            <a:r>
              <a:rPr lang="tr-TR" dirty="0">
                <a:latin typeface="Times New Roman" panose="02020603050405020304" pitchFamily="18" charset="0"/>
                <a:ea typeface="Calibri" panose="020F0502020204030204" pitchFamily="34" charset="0"/>
                <a:cs typeface="Times New Roman" panose="02020603050405020304" pitchFamily="18" charset="0"/>
              </a:rPr>
              <a:t>” suçundan dolayı (</a:t>
            </a:r>
            <a:r>
              <a:rPr lang="tr-TR" b="1" i="1" dirty="0">
                <a:latin typeface="Times New Roman" panose="02020603050405020304" pitchFamily="18" charset="0"/>
                <a:ea typeface="Calibri" panose="020F0502020204030204" pitchFamily="34" charset="0"/>
                <a:cs typeface="Times New Roman" panose="02020603050405020304" pitchFamily="18" charset="0"/>
              </a:rPr>
              <a:t>Madde 155</a:t>
            </a:r>
            <a:r>
              <a:rPr lang="tr-TR" i="1" dirty="0">
                <a:latin typeface="Times New Roman" panose="02020603050405020304" pitchFamily="18" charset="0"/>
                <a:ea typeface="Calibri" panose="020F0502020204030204" pitchFamily="34" charset="0"/>
                <a:cs typeface="Times New Roman" panose="02020603050405020304" pitchFamily="18" charset="0"/>
              </a:rPr>
              <a:t>- (2) S</a:t>
            </a:r>
            <a:r>
              <a:rPr lang="tr-TR"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uçun, meslek ve sanat, ticaret veya hizmet ilişkisinin ya da hangi nedenden doğmuş olursa olsun, başkasının mallarını idare etmek yetkisinin gereği olarak tevdi ve teslim edilmiş eşya hakkında işlenmesi halinde, bir yıldan yedi yıla kadar hapis ve </a:t>
            </a:r>
            <a:r>
              <a:rPr lang="tr-TR"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üçbin</a:t>
            </a:r>
            <a:r>
              <a:rPr lang="tr-TR"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güne kadar adli para cezasına hükmolunur</a:t>
            </a:r>
            <a:r>
              <a:rPr lang="tr-TR"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tr-TR" dirty="0">
                <a:latin typeface="Times New Roman" panose="02020603050405020304" pitchFamily="18" charset="0"/>
                <a:ea typeface="Calibri" panose="020F0502020204030204" pitchFamily="34" charset="0"/>
                <a:cs typeface="Times New Roman" panose="02020603050405020304" pitchFamily="18" charset="0"/>
              </a:rPr>
              <a:t>)  yargılandığı, </a:t>
            </a:r>
            <a:r>
              <a:rPr lang="tr-TR" dirty="0" err="1">
                <a:latin typeface="Times New Roman" panose="02020603050405020304" pitchFamily="18" charset="0"/>
                <a:ea typeface="Calibri" panose="020F0502020204030204" pitchFamily="34" charset="0"/>
                <a:cs typeface="Times New Roman" panose="02020603050405020304" pitchFamily="18" charset="0"/>
              </a:rPr>
              <a:t>adıgeçenin</a:t>
            </a:r>
            <a:r>
              <a:rPr lang="tr-TR" dirty="0">
                <a:latin typeface="Times New Roman" panose="02020603050405020304" pitchFamily="18" charset="0"/>
                <a:ea typeface="Calibri" panose="020F0502020204030204" pitchFamily="34" charset="0"/>
                <a:cs typeface="Times New Roman" panose="02020603050405020304" pitchFamily="18" charset="0"/>
              </a:rPr>
              <a:t> netice olarak bu suçtan dolayı 10 ay hapis cezası ile cezalandırıldığı ve cezanın tecil edildiği,  aynı dosyada ayrıca 80,00.-TL adli para cezası ile cezalandırıldığı, </a:t>
            </a:r>
          </a:p>
          <a:p>
            <a:pPr algn="just">
              <a:lnSpc>
                <a:spcPct val="115000"/>
              </a:lnSpc>
              <a:spcAft>
                <a:spcPts val="0"/>
              </a:spcAft>
            </a:pPr>
            <a:r>
              <a:rPr lang="tr-TR" dirty="0">
                <a:latin typeface="Times New Roman" panose="02020603050405020304" pitchFamily="18" charset="0"/>
                <a:ea typeface="Calibri" panose="020F0502020204030204" pitchFamily="34" charset="0"/>
                <a:cs typeface="Times New Roman" panose="02020603050405020304" pitchFamily="18" charset="0"/>
              </a:rPr>
              <a:t>-  5237 sayılı Kanun’un 53/1 maddesi uyarınca;</a:t>
            </a:r>
            <a:r>
              <a:rPr lang="tr-T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tr-T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 Sürekli, süreli veya geçici bir kamu görevinin üstlenilmesinden; bu kapsamda, Türkiye Büyük Millet Meclisi üyeliğinden veya Devlet, il, belediye, köy veya bunların denetim ve gözetimi altında bulunan kurum ve kuruluşlarca verilen, atamaya veya seçime tabi bütün memuriyet ve hizmetlerde istihdam edilmekten,</a:t>
            </a:r>
            <a:endParaRPr lang="tr-TR"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tr-T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 Seçme ve seçilme ehliyetinden,</a:t>
            </a:r>
            <a:endParaRPr lang="tr-TR"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tr-T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 Velayet hakkından; vesayet veya kayyımlığa ait bir hizmette bulunmaktan,</a:t>
            </a:r>
            <a:endParaRPr lang="tr-TR"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tr-T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 Vakıf, dernek, sendika, şirket, kooperatif ve siyasi parti tüzel kişiliklerinin yöneticisi veya denetçisi olmaktan,</a:t>
            </a:r>
            <a:endParaRPr lang="tr-TR"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tr-T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 Bir kamu kurumunun veya kamu kurumu niteliğindeki meslek kuruluşunun iznine tabi bir meslek veya sanatı, kendi sorumluluğu altında serbest meslek erbabı veya tacir olarak icra etmekten </a:t>
            </a:r>
            <a:r>
              <a:rPr lang="tr-TR" dirty="0">
                <a:latin typeface="Times New Roman" panose="02020603050405020304" pitchFamily="18" charset="0"/>
                <a:ea typeface="Calibri" panose="020F0502020204030204" pitchFamily="34" charset="0"/>
                <a:cs typeface="Times New Roman" panose="02020603050405020304" pitchFamily="18" charset="0"/>
              </a:rPr>
              <a:t>yoksun bırakıldığı, </a:t>
            </a:r>
            <a:endParaRPr lang="tr-TR"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2049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23</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sp>
        <p:nvSpPr>
          <p:cNvPr id="3" name="Dikdörtgen 2">
            <a:extLst>
              <a:ext uri="{FF2B5EF4-FFF2-40B4-BE49-F238E27FC236}">
                <a16:creationId xmlns:a16="http://schemas.microsoft.com/office/drawing/2014/main" id="{A3357514-E1BE-4DFD-83C1-339E31F7CC22}"/>
              </a:ext>
            </a:extLst>
          </p:cNvPr>
          <p:cNvSpPr/>
          <p:nvPr/>
        </p:nvSpPr>
        <p:spPr>
          <a:xfrm>
            <a:off x="1076528" y="1011677"/>
            <a:ext cx="10277271" cy="4801314"/>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II)</a:t>
            </a:r>
            <a:r>
              <a:rPr lang="tr-TR" dirty="0">
                <a:latin typeface="Times New Roman" panose="02020603050405020304" pitchFamily="18" charset="0"/>
                <a:cs typeface="Times New Roman" panose="02020603050405020304" pitchFamily="18" charset="0"/>
              </a:rPr>
              <a:t> İzmir 6.Ağır Ceza Mahkemesi’nin 22/12/2023 tarihli ve 2023/189 E, 2023/738 </a:t>
            </a:r>
            <a:r>
              <a:rPr lang="tr-TR" dirty="0" err="1">
                <a:latin typeface="Times New Roman" panose="02020603050405020304" pitchFamily="18" charset="0"/>
                <a:cs typeface="Times New Roman" panose="02020603050405020304" pitchFamily="18" charset="0"/>
              </a:rPr>
              <a:t>K.sayılı</a:t>
            </a:r>
            <a:r>
              <a:rPr lang="tr-TR" dirty="0">
                <a:latin typeface="Times New Roman" panose="02020603050405020304" pitchFamily="18" charset="0"/>
                <a:cs typeface="Times New Roman" panose="02020603050405020304" pitchFamily="18" charset="0"/>
              </a:rPr>
              <a:t> dosyasından; 5237 sayılı Türk Ceza Kanunu’nun 158/1-f.maddesi uyarınca “</a:t>
            </a:r>
            <a:r>
              <a:rPr lang="tr-TR" b="1" i="1" dirty="0">
                <a:latin typeface="Times New Roman" panose="02020603050405020304" pitchFamily="18" charset="0"/>
                <a:cs typeface="Times New Roman" panose="02020603050405020304" pitchFamily="18" charset="0"/>
              </a:rPr>
              <a:t>Nitelikli dolandırıcılık</a:t>
            </a:r>
            <a:r>
              <a:rPr lang="tr-TR" dirty="0">
                <a:latin typeface="Times New Roman" panose="02020603050405020304" pitchFamily="18" charset="0"/>
                <a:cs typeface="Times New Roman" panose="02020603050405020304" pitchFamily="18" charset="0"/>
              </a:rPr>
              <a:t>” suçundan dolayı  (</a:t>
            </a:r>
            <a:r>
              <a:rPr lang="tr-TR" b="1" i="1" dirty="0">
                <a:latin typeface="Times New Roman" panose="02020603050405020304" pitchFamily="18" charset="0"/>
                <a:cs typeface="Times New Roman" panose="02020603050405020304" pitchFamily="18" charset="0"/>
              </a:rPr>
              <a:t>Madde 158</a:t>
            </a:r>
            <a:r>
              <a:rPr lang="tr-TR" i="1" dirty="0">
                <a:latin typeface="Times New Roman" panose="02020603050405020304" pitchFamily="18" charset="0"/>
                <a:cs typeface="Times New Roman" panose="02020603050405020304" pitchFamily="18" charset="0"/>
              </a:rPr>
              <a:t>/1- (1) Dolandırıcılık suçunun;</a:t>
            </a:r>
            <a:endParaRPr lang="tr-TR" dirty="0">
              <a:latin typeface="Times New Roman" panose="02020603050405020304" pitchFamily="18" charset="0"/>
              <a:cs typeface="Times New Roman" panose="02020603050405020304" pitchFamily="18" charset="0"/>
            </a:endParaRPr>
          </a:p>
          <a:p>
            <a:r>
              <a:rPr lang="tr-TR" i="1" dirty="0">
                <a:latin typeface="Times New Roman" panose="02020603050405020304" pitchFamily="18" charset="0"/>
                <a:cs typeface="Times New Roman" panose="02020603050405020304" pitchFamily="18" charset="0"/>
              </a:rPr>
              <a:t>f) Bilişim sistemlerinin, banka veya kredi kurumlarının araç olarak kullanılması suretiyle,</a:t>
            </a:r>
            <a:endParaRPr lang="tr-TR" dirty="0">
              <a:latin typeface="Times New Roman" panose="02020603050405020304" pitchFamily="18" charset="0"/>
              <a:cs typeface="Times New Roman" panose="02020603050405020304" pitchFamily="18" charset="0"/>
            </a:endParaRPr>
          </a:p>
          <a:p>
            <a:r>
              <a:rPr lang="tr-TR" i="1" dirty="0">
                <a:latin typeface="Times New Roman" panose="02020603050405020304" pitchFamily="18" charset="0"/>
                <a:cs typeface="Times New Roman" panose="02020603050405020304" pitchFamily="18" charset="0"/>
              </a:rPr>
              <a:t>İşlenmesi halinde, üç yıldan on yıla kadar hapis ve </a:t>
            </a:r>
            <a:r>
              <a:rPr lang="tr-TR" i="1" dirty="0" err="1">
                <a:latin typeface="Times New Roman" panose="02020603050405020304" pitchFamily="18" charset="0"/>
                <a:cs typeface="Times New Roman" panose="02020603050405020304" pitchFamily="18" charset="0"/>
              </a:rPr>
              <a:t>beşbin</a:t>
            </a:r>
            <a:r>
              <a:rPr lang="tr-TR" i="1" dirty="0">
                <a:latin typeface="Times New Roman" panose="02020603050405020304" pitchFamily="18" charset="0"/>
                <a:cs typeface="Times New Roman" panose="02020603050405020304" pitchFamily="18" charset="0"/>
              </a:rPr>
              <a:t> güne kadar adli para cezasına hükmolunur</a:t>
            </a:r>
            <a:r>
              <a:rPr lang="tr-TR" dirty="0">
                <a:latin typeface="Times New Roman" panose="02020603050405020304" pitchFamily="18" charset="0"/>
                <a:cs typeface="Times New Roman" panose="02020603050405020304" pitchFamily="18" charset="0"/>
              </a:rPr>
              <a:t>.” yargılandığı, </a:t>
            </a:r>
            <a:r>
              <a:rPr lang="tr-TR" dirty="0" err="1">
                <a:latin typeface="Times New Roman" panose="02020603050405020304" pitchFamily="18" charset="0"/>
                <a:cs typeface="Times New Roman" panose="02020603050405020304" pitchFamily="18" charset="0"/>
              </a:rPr>
              <a:t>adıgeçenin</a:t>
            </a:r>
            <a:r>
              <a:rPr lang="tr-TR" dirty="0">
                <a:latin typeface="Times New Roman" panose="02020603050405020304" pitchFamily="18" charset="0"/>
                <a:cs typeface="Times New Roman" panose="02020603050405020304" pitchFamily="18" charset="0"/>
              </a:rPr>
              <a:t> netice olarak bu suçtan dolayı 4 yıl 2 ay hapis cezası ile cezalandırıldığı,  aynı dosyada ayrıca 4.000,00.TL adli para cezası ile cezalandırıldığı, </a:t>
            </a:r>
          </a:p>
          <a:p>
            <a:r>
              <a:rPr lang="tr-TR" b="1"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 5237 sayılı Kanun’un 53/1 maddesi uyarınca; </a:t>
            </a:r>
          </a:p>
          <a:p>
            <a:r>
              <a:rPr lang="tr-TR" dirty="0">
                <a:latin typeface="Times New Roman" panose="02020603050405020304" pitchFamily="18" charset="0"/>
                <a:cs typeface="Times New Roman" panose="02020603050405020304" pitchFamily="18" charset="0"/>
              </a:rPr>
              <a:t>a) Sürekli, süreli veya geçici bir kamu görevinin üstlenilmesinden; bu kapsamda, Türkiye Büyük Millet Meclisi üyeliğinden veya Devlet, il, belediye, köy veya bunların denetim ve gözetimi altında bulunan kurum ve kuruluşlarca verilen, atamaya veya seçime tabi bütün memuriyet ve hizmetlerde istihdam edilmekten,</a:t>
            </a:r>
          </a:p>
          <a:p>
            <a:r>
              <a:rPr lang="tr-TR" dirty="0">
                <a:latin typeface="Times New Roman" panose="02020603050405020304" pitchFamily="18" charset="0"/>
                <a:cs typeface="Times New Roman" panose="02020603050405020304" pitchFamily="18" charset="0"/>
              </a:rPr>
              <a:t>b) Seçme ve seçilme ehliyetinden,</a:t>
            </a:r>
          </a:p>
          <a:p>
            <a:r>
              <a:rPr lang="tr-TR" dirty="0">
                <a:latin typeface="Times New Roman" panose="02020603050405020304" pitchFamily="18" charset="0"/>
                <a:cs typeface="Times New Roman" panose="02020603050405020304" pitchFamily="18" charset="0"/>
              </a:rPr>
              <a:t>c) Velayet hakkından; vesayet veya kayyımlığa ait bir hizmette bulunmaktan,</a:t>
            </a:r>
          </a:p>
          <a:p>
            <a:r>
              <a:rPr lang="tr-TR" dirty="0">
                <a:latin typeface="Times New Roman" panose="02020603050405020304" pitchFamily="18" charset="0"/>
                <a:cs typeface="Times New Roman" panose="02020603050405020304" pitchFamily="18" charset="0"/>
              </a:rPr>
              <a:t>d) Vakıf, dernek, sendika, şirket, kooperatif ve siyasi parti tüzel kişiliklerinin yöneticisi veya denetçisi olmaktan,</a:t>
            </a:r>
          </a:p>
          <a:p>
            <a:r>
              <a:rPr lang="tr-TR" dirty="0">
                <a:latin typeface="Times New Roman" panose="02020603050405020304" pitchFamily="18" charset="0"/>
                <a:cs typeface="Times New Roman" panose="02020603050405020304" pitchFamily="18" charset="0"/>
              </a:rPr>
              <a:t>e) Bir kamu kurumunun veya kamu kurumu niteliğindeki meslek kuruluşunun iznine tabi bir meslek veya sanatı, kendi sorumluluğu altında serbest meslek erbabı veya tacir olarak icra etmekten yoksun bırakıldığı, </a:t>
            </a:r>
          </a:p>
        </p:txBody>
      </p:sp>
    </p:spTree>
    <p:extLst>
      <p:ext uri="{BB962C8B-B14F-4D97-AF65-F5344CB8AC3E}">
        <p14:creationId xmlns:p14="http://schemas.microsoft.com/office/powerpoint/2010/main" val="2820681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24</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1011677" y="2754825"/>
            <a:ext cx="10342123" cy="102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0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altLang="tr-TR" sz="2000" b="1" dirty="0">
              <a:latin typeface="Google Sans"/>
            </a:endParaRPr>
          </a:p>
          <a:p>
            <a:pPr marL="0" indent="0">
              <a:buNone/>
            </a:pPr>
            <a:r>
              <a:rPr lang="tr-TR" sz="2000" b="1" dirty="0"/>
              <a:t>	</a:t>
            </a:r>
            <a:endParaRPr kumimoji="0" lang="tr-TR" altLang="tr-TR" sz="2000" b="0" i="0" u="none" strike="noStrike" cap="none" normalizeH="0" baseline="0" dirty="0">
              <a:ln>
                <a:noFill/>
              </a:ln>
              <a:solidFill>
                <a:schemeClr val="tx1"/>
              </a:solidFill>
              <a:effectLst/>
            </a:endParaRPr>
          </a:p>
        </p:txBody>
      </p:sp>
      <p:sp>
        <p:nvSpPr>
          <p:cNvPr id="3" name="Dikdörtgen 2">
            <a:extLst>
              <a:ext uri="{FF2B5EF4-FFF2-40B4-BE49-F238E27FC236}">
                <a16:creationId xmlns:a16="http://schemas.microsoft.com/office/drawing/2014/main" id="{A3357514-E1BE-4DFD-83C1-339E31F7CC22}"/>
              </a:ext>
            </a:extLst>
          </p:cNvPr>
          <p:cNvSpPr/>
          <p:nvPr/>
        </p:nvSpPr>
        <p:spPr>
          <a:xfrm>
            <a:off x="1076528" y="1011677"/>
            <a:ext cx="10277271" cy="4801314"/>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III)</a:t>
            </a:r>
            <a:r>
              <a:rPr lang="tr-TR" dirty="0">
                <a:latin typeface="Times New Roman" panose="02020603050405020304" pitchFamily="18" charset="0"/>
                <a:cs typeface="Times New Roman" panose="02020603050405020304" pitchFamily="18" charset="0"/>
              </a:rPr>
              <a:t> Denizli 8.Asliye Ceza Mahkemesi’nin 20/03/2025 tarihli ve 2024/785 E, 2025/269 </a:t>
            </a:r>
            <a:r>
              <a:rPr lang="tr-TR" dirty="0" err="1">
                <a:latin typeface="Times New Roman" panose="02020603050405020304" pitchFamily="18" charset="0"/>
                <a:cs typeface="Times New Roman" panose="02020603050405020304" pitchFamily="18" charset="0"/>
              </a:rPr>
              <a:t>K.sayılı</a:t>
            </a:r>
            <a:r>
              <a:rPr lang="tr-TR" dirty="0">
                <a:latin typeface="Times New Roman" panose="02020603050405020304" pitchFamily="18" charset="0"/>
                <a:cs typeface="Times New Roman" panose="02020603050405020304" pitchFamily="18" charset="0"/>
              </a:rPr>
              <a:t> dosyasından; 5237 sayılı Türk Ceza Kanunu’nun 106/1.maddesi uyarınca “</a:t>
            </a:r>
            <a:r>
              <a:rPr lang="tr-TR" b="1" i="1" dirty="0">
                <a:latin typeface="Times New Roman" panose="02020603050405020304" pitchFamily="18" charset="0"/>
                <a:cs typeface="Times New Roman" panose="02020603050405020304" pitchFamily="18" charset="0"/>
              </a:rPr>
              <a:t>Tehdit</a:t>
            </a:r>
            <a:r>
              <a:rPr lang="tr-TR" dirty="0">
                <a:latin typeface="Times New Roman" panose="02020603050405020304" pitchFamily="18" charset="0"/>
                <a:cs typeface="Times New Roman" panose="02020603050405020304" pitchFamily="18" charset="0"/>
              </a:rPr>
              <a:t>” suçundan dolayı “</a:t>
            </a:r>
            <a:r>
              <a:rPr lang="tr-TR" b="1" i="1" dirty="0">
                <a:latin typeface="Times New Roman" panose="02020603050405020304" pitchFamily="18" charset="0"/>
                <a:cs typeface="Times New Roman" panose="02020603050405020304" pitchFamily="18" charset="0"/>
              </a:rPr>
              <a:t>MADDE 106 - (1) </a:t>
            </a:r>
            <a:r>
              <a:rPr lang="tr-TR" i="1" dirty="0">
                <a:latin typeface="Times New Roman" panose="02020603050405020304" pitchFamily="18" charset="0"/>
                <a:cs typeface="Times New Roman" panose="02020603050405020304" pitchFamily="18" charset="0"/>
              </a:rPr>
              <a:t>Bir başkasını, kendisinin veya yakınının hayatına, vücut veya cinsel dokunulmazlığına yönelik bir saldırı gerçekleştireceğinden bahisle tehdit eden kişi, altı aydan iki yıla kadar hapis cezası ile cezalandırılır</a:t>
            </a:r>
            <a:r>
              <a:rPr lang="tr-TR" dirty="0">
                <a:latin typeface="Times New Roman" panose="02020603050405020304" pitchFamily="18" charset="0"/>
                <a:cs typeface="Times New Roman" panose="02020603050405020304" pitchFamily="18" charset="0"/>
              </a:rPr>
              <a:t>. </a:t>
            </a:r>
            <a:r>
              <a:rPr lang="tr-TR" i="1" dirty="0">
                <a:latin typeface="Times New Roman" panose="02020603050405020304" pitchFamily="18" charset="0"/>
                <a:cs typeface="Times New Roman" panose="02020603050405020304" pitchFamily="18" charset="0"/>
              </a:rPr>
              <a:t>Bu suçun kadına karşı işlenmesi hâlinde cezanın alt sınırı dokuz aydan az olamaz</a:t>
            </a:r>
            <a:r>
              <a:rPr lang="tr-TR" dirty="0">
                <a:latin typeface="Times New Roman" panose="02020603050405020304" pitchFamily="18" charset="0"/>
                <a:cs typeface="Times New Roman" panose="02020603050405020304" pitchFamily="18" charset="0"/>
              </a:rPr>
              <a:t>.” yargılandığı, </a:t>
            </a:r>
            <a:r>
              <a:rPr lang="tr-TR" dirty="0" err="1">
                <a:latin typeface="Times New Roman" panose="02020603050405020304" pitchFamily="18" charset="0"/>
                <a:cs typeface="Times New Roman" panose="02020603050405020304" pitchFamily="18" charset="0"/>
              </a:rPr>
              <a:t>adıgeçenin</a:t>
            </a:r>
            <a:r>
              <a:rPr lang="tr-TR" dirty="0">
                <a:latin typeface="Times New Roman" panose="02020603050405020304" pitchFamily="18" charset="0"/>
                <a:cs typeface="Times New Roman" panose="02020603050405020304" pitchFamily="18" charset="0"/>
              </a:rPr>
              <a:t> netice olarak bu suçtan dolayı 1 yıl 3 ay hapis cezası ile cezalandırıldığı, </a:t>
            </a:r>
          </a:p>
          <a:p>
            <a:r>
              <a:rPr lang="tr-TR" b="1"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 5237 sayılı Kanun’un 53/1 maddesi uyarınca; </a:t>
            </a:r>
          </a:p>
          <a:p>
            <a:r>
              <a:rPr lang="tr-TR" dirty="0">
                <a:latin typeface="Times New Roman" panose="02020603050405020304" pitchFamily="18" charset="0"/>
                <a:cs typeface="Times New Roman" panose="02020603050405020304" pitchFamily="18" charset="0"/>
              </a:rPr>
              <a:t>a) Sürekli, süreli veya geçici bir kamu görevinin üstlenilmesinden; bu kapsamda, Türkiye Büyük Millet Meclisi üyeliğinden veya Devlet, il, belediye, köy veya bunların denetim ve gözetimi altında bulunan kurum ve kuruluşlarca verilen, atamaya veya seçime tabi bütün memuriyet ve hizmetlerde istihdam edilmekten,</a:t>
            </a:r>
          </a:p>
          <a:p>
            <a:r>
              <a:rPr lang="tr-TR" dirty="0">
                <a:latin typeface="Times New Roman" panose="02020603050405020304" pitchFamily="18" charset="0"/>
                <a:cs typeface="Times New Roman" panose="02020603050405020304" pitchFamily="18" charset="0"/>
              </a:rPr>
              <a:t>b) Seçme ve seçilme ehliyetinden,</a:t>
            </a:r>
          </a:p>
          <a:p>
            <a:r>
              <a:rPr lang="tr-TR" dirty="0">
                <a:latin typeface="Times New Roman" panose="02020603050405020304" pitchFamily="18" charset="0"/>
                <a:cs typeface="Times New Roman" panose="02020603050405020304" pitchFamily="18" charset="0"/>
              </a:rPr>
              <a:t>c) Velayet hakkından; vesayet veya kayyımlığa ait bir hizmette bulunmaktan,</a:t>
            </a:r>
          </a:p>
          <a:p>
            <a:r>
              <a:rPr lang="tr-TR" dirty="0">
                <a:latin typeface="Times New Roman" panose="02020603050405020304" pitchFamily="18" charset="0"/>
                <a:cs typeface="Times New Roman" panose="02020603050405020304" pitchFamily="18" charset="0"/>
              </a:rPr>
              <a:t>d) Vakıf, dernek, sendika, şirket, kooperatif ve siyasi parti tüzel kişiliklerinin yöneticisi veya denetçisi olmaktan,</a:t>
            </a:r>
          </a:p>
          <a:p>
            <a:r>
              <a:rPr lang="tr-TR" dirty="0">
                <a:latin typeface="Times New Roman" panose="02020603050405020304" pitchFamily="18" charset="0"/>
                <a:cs typeface="Times New Roman" panose="02020603050405020304" pitchFamily="18" charset="0"/>
              </a:rPr>
              <a:t>e) Bir kamu kurumunun veya kamu kurumu niteliğindeki meslek kuruluşunun iznine tabi bir meslek veya sanatı, kendi sorumluluğu altında serbest meslek erbabı veya tacir olarak icra etmekten yoksun bırakıldığı, </a:t>
            </a:r>
          </a:p>
          <a:p>
            <a:r>
              <a:rPr lang="tr-TR" dirty="0">
                <a:latin typeface="Times New Roman" panose="02020603050405020304" pitchFamily="18" charset="0"/>
                <a:cs typeface="Times New Roman" panose="02020603050405020304" pitchFamily="18" charset="0"/>
              </a:rPr>
              <a:t>anlaşılmaktadır.        </a:t>
            </a:r>
          </a:p>
        </p:txBody>
      </p:sp>
    </p:spTree>
    <p:extLst>
      <p:ext uri="{BB962C8B-B14F-4D97-AF65-F5344CB8AC3E}">
        <p14:creationId xmlns:p14="http://schemas.microsoft.com/office/powerpoint/2010/main" val="3823885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25</a:t>
            </a:fld>
            <a:endParaRPr lang="tr-TR" sz="1800" b="1" dirty="0">
              <a:latin typeface="Arial Black" panose="020B0A04020102020204" pitchFamily="34" charset="0"/>
            </a:endParaRPr>
          </a:p>
        </p:txBody>
      </p:sp>
      <p:pic>
        <p:nvPicPr>
          <p:cNvPr id="6" name="İçerik Yer Tutucusu 5">
            <a:extLst>
              <a:ext uri="{FF2B5EF4-FFF2-40B4-BE49-F238E27FC236}">
                <a16:creationId xmlns:a16="http://schemas.microsoft.com/office/drawing/2014/main" id="{0E160BA0-83B7-4D59-A0BB-FD22C5063E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297021" y="551235"/>
            <a:ext cx="10129736" cy="5402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28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fld id="{B1DEFA8C-F947-479F-BE07-76B6B3F80BF1}" type="slidenum">
              <a:rPr lang="tr-TR" sz="1800" b="1">
                <a:latin typeface="Arial Black" panose="020B0A04020102020204" pitchFamily="34" charset="0"/>
              </a:rPr>
              <a:pPr/>
              <a:t>26</a:t>
            </a:fld>
            <a:endParaRPr lang="tr-TR" sz="1800" b="1" dirty="0">
              <a:latin typeface="Arial Black" panose="020B0A04020102020204" pitchFamily="34" charset="0"/>
            </a:endParaRPr>
          </a:p>
        </p:txBody>
      </p:sp>
      <p:sp>
        <p:nvSpPr>
          <p:cNvPr id="2" name="Rectangle 1">
            <a:extLst>
              <a:ext uri="{FF2B5EF4-FFF2-40B4-BE49-F238E27FC236}">
                <a16:creationId xmlns:a16="http://schemas.microsoft.com/office/drawing/2014/main" id="{011A1701-D1E3-488D-A1C9-623B1F75075C}"/>
              </a:ext>
            </a:extLst>
          </p:cNvPr>
          <p:cNvSpPr>
            <a:spLocks noGrp="1" noChangeArrowheads="1"/>
          </p:cNvSpPr>
          <p:nvPr>
            <p:ph idx="1"/>
          </p:nvPr>
        </p:nvSpPr>
        <p:spPr bwMode="auto">
          <a:xfrm>
            <a:off x="888461" y="525784"/>
            <a:ext cx="10465339" cy="5402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indent="0">
              <a:buNone/>
            </a:pPr>
            <a:r>
              <a:rPr lang="tr-TR" sz="2000" b="1" dirty="0"/>
              <a:t>	</a:t>
            </a:r>
            <a:r>
              <a:rPr lang="tr-TR" b="1" dirty="0"/>
              <a:t>Özel Durumlar:     HAGB ve Erteleme Kararları</a:t>
            </a:r>
          </a:p>
          <a:p>
            <a:pPr marL="0" indent="0">
              <a:buNone/>
            </a:pPr>
            <a:endParaRPr lang="tr-TR" sz="2400" b="1" dirty="0"/>
          </a:p>
          <a:p>
            <a:r>
              <a:rPr lang="tr-TR" sz="2400" dirty="0"/>
              <a:t>Eğer kişi hakkında </a:t>
            </a:r>
            <a:r>
              <a:rPr lang="tr-TR" sz="2400" b="1" dirty="0"/>
              <a:t>HAGB  </a:t>
            </a:r>
            <a:r>
              <a:rPr lang="tr-TR" sz="2400" b="1" i="1" dirty="0"/>
              <a:t>(Hükmün Açıklanmasının Geri Bırakılması)</a:t>
            </a:r>
            <a:r>
              <a:rPr lang="tr-TR" sz="2400" dirty="0"/>
              <a:t>   kararı verilmişse veya </a:t>
            </a:r>
            <a:r>
              <a:rPr lang="tr-TR" sz="2400" b="1" dirty="0"/>
              <a:t>davanın açılmasının ertelenmesi</a:t>
            </a:r>
            <a:r>
              <a:rPr lang="tr-TR" sz="2400" dirty="0"/>
              <a:t> kararı bulunuyorsa; </a:t>
            </a:r>
          </a:p>
          <a:p>
            <a:pPr marL="0" indent="0">
              <a:buNone/>
            </a:pPr>
            <a:r>
              <a:rPr lang="tr-TR" sz="2400" dirty="0"/>
              <a:t>   bu kararlar kendilerine özel ayrı bir sisteme kaydedilir. </a:t>
            </a:r>
          </a:p>
          <a:p>
            <a:pPr marL="0" indent="0">
              <a:buNone/>
            </a:pPr>
            <a:r>
              <a:rPr lang="tr-TR" sz="2400" b="1" dirty="0"/>
              <a:t>** *  </a:t>
            </a:r>
            <a:r>
              <a:rPr lang="tr-TR" sz="2400" dirty="0"/>
              <a:t>“</a:t>
            </a:r>
            <a:r>
              <a:rPr lang="tr-TR" sz="2400" b="1" u="sng" dirty="0"/>
              <a:t>HAGB, e-Devlet’ten alınan Adli Sicil Kaydında görünür mü</a:t>
            </a:r>
            <a:r>
              <a:rPr lang="tr-TR" sz="2400" dirty="0"/>
              <a:t>?” </a:t>
            </a:r>
          </a:p>
          <a:p>
            <a:pPr marL="0" indent="0">
              <a:buNone/>
            </a:pPr>
            <a:r>
              <a:rPr lang="tr-TR" sz="2400" dirty="0"/>
              <a:t>Genel kural olarak  </a:t>
            </a:r>
            <a:r>
              <a:rPr lang="tr-TR" sz="2400" b="1" dirty="0"/>
              <a:t>görünmez.</a:t>
            </a:r>
            <a:r>
              <a:rPr lang="tr-TR" sz="2400" dirty="0"/>
              <a:t> </a:t>
            </a:r>
          </a:p>
          <a:p>
            <a:pPr marL="0" indent="0">
              <a:buNone/>
            </a:pPr>
            <a:r>
              <a:rPr lang="tr-TR" sz="2400" dirty="0"/>
              <a:t>Hükmün açıklanmasının geri bırakılması (HAGB) kararı, klasik anlamda kesinleşmiş bir mahkûmiyet gibi </a:t>
            </a:r>
            <a:r>
              <a:rPr lang="tr-TR" sz="2400" b="1" dirty="0"/>
              <a:t>adli sicil kaydına</a:t>
            </a:r>
            <a:r>
              <a:rPr lang="tr-TR" sz="2400" dirty="0"/>
              <a:t> yazılmaz. </a:t>
            </a:r>
          </a:p>
          <a:p>
            <a:pPr marL="0" indent="0">
              <a:buNone/>
            </a:pPr>
            <a:r>
              <a:rPr lang="tr-TR" sz="2400" dirty="0"/>
              <a:t>Bu nedenle e-Devlet üzerinden alınan “Adli Sicil Kaydı” belgesinde çoğu zaman       “Adli sicil kaydı yoktur” ifadesi </a:t>
            </a:r>
            <a:r>
              <a:rPr lang="tr-TR" sz="2400"/>
              <a:t>görülür. </a:t>
            </a:r>
            <a:endParaRPr lang="tr-TR" sz="2400" dirty="0"/>
          </a:p>
          <a:p>
            <a:r>
              <a:rPr lang="tr-TR" sz="2400" dirty="0"/>
              <a:t>Bu kayıtlar yalnızca hâkim ve savcıların görebileceği özel bir sistemde  saklanmaktadır.</a:t>
            </a:r>
            <a:endParaRPr kumimoji="0" lang="tr-TR" altLang="tr-TR" sz="2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2252131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530</TotalTime>
  <Words>1850</Words>
  <Application>Microsoft Office PowerPoint</Application>
  <PresentationFormat>Geniş ekran</PresentationFormat>
  <Paragraphs>218</Paragraphs>
  <Slides>26</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26</vt:i4>
      </vt:variant>
    </vt:vector>
  </HeadingPairs>
  <TitlesOfParts>
    <vt:vector size="34" baseType="lpstr">
      <vt:lpstr>Arial</vt:lpstr>
      <vt:lpstr>Arial Black</vt:lpstr>
      <vt:lpstr>Calibri</vt:lpstr>
      <vt:lpstr>Calibri Light</vt:lpstr>
      <vt:lpstr>Courier New</vt:lpstr>
      <vt:lpstr>Google Sans</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Pau</dc:creator>
  <cp:lastModifiedBy>Pau</cp:lastModifiedBy>
  <cp:revision>98</cp:revision>
  <dcterms:created xsi:type="dcterms:W3CDTF">2026-09-07T09:51:57Z</dcterms:created>
  <dcterms:modified xsi:type="dcterms:W3CDTF">2026-10-15T07:28:10Z</dcterms:modified>
</cp:coreProperties>
</file>